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3.xml" ContentType="application/vnd.openxmlformats-officedocument.theme+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theme/theme4.xml" ContentType="application/vnd.openxmlformats-officedocument.theme+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theme/theme5.xml" ContentType="application/vnd.openxmlformats-officedocument.theme+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theme/theme6.xml" ContentType="application/vnd.openxmlformats-officedocument.theme+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theme/theme7.xml" ContentType="application/vnd.openxmlformats-officedocument.theme+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8.xml" ContentType="application/vnd.openxmlformats-officedocument.theme+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theme/theme9.xml" ContentType="application/vnd.openxmlformats-officedocument.theme+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theme/theme10.xml" ContentType="application/vnd.openxmlformats-officedocument.theme+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theme/theme11.xml" ContentType="application/vnd.openxmlformats-officedocument.theme+xml"/>
  <Override PartName="/ppt/theme/theme12.xml" ContentType="application/vnd.openxmlformats-officedocument.theme+xml"/>
  <Override PartName="/ppt/theme/theme1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charts/chart1.xml" ContentType="application/vnd.openxmlformats-officedocument.drawingml.chart+xml"/>
  <Override PartName="/ppt/theme/themeOverride1.xml" ContentType="application/vnd.openxmlformats-officedocument.themeOverride+xml"/>
  <Override PartName="/ppt/charts/chart2.xml" ContentType="application/vnd.openxmlformats-officedocument.drawingml.chart+xml"/>
  <Override PartName="/ppt/theme/themeOverride2.xml" ContentType="application/vnd.openxmlformats-officedocument.themeOverride+xml"/>
  <Override PartName="/ppt/charts/chart3.xml" ContentType="application/vnd.openxmlformats-officedocument.drawingml.chart+xml"/>
  <Override PartName="/ppt/theme/themeOverride3.xml" ContentType="application/vnd.openxmlformats-officedocument.themeOverride+xml"/>
  <Override PartName="/ppt/charts/chart4.xml" ContentType="application/vnd.openxmlformats-officedocument.drawingml.chart+xml"/>
  <Override PartName="/ppt/theme/themeOverride4.xml" ContentType="application/vnd.openxmlformats-officedocument.themeOverride+xml"/>
  <Override PartName="/ppt/charts/chart5.xml" ContentType="application/vnd.openxmlformats-officedocument.drawingml.chart+xml"/>
  <Override PartName="/ppt/theme/themeOverride5.xml" ContentType="application/vnd.openxmlformats-officedocument.themeOverride+xml"/>
  <Override PartName="/ppt/charts/chart6.xml" ContentType="application/vnd.openxmlformats-officedocument.drawingml.chart+xml"/>
  <Override PartName="/ppt/theme/themeOverride6.xml" ContentType="application/vnd.openxmlformats-officedocument.themeOverride+xml"/>
  <Override PartName="/ppt/charts/chart7.xml" ContentType="application/vnd.openxmlformats-officedocument.drawingml.chart+xml"/>
  <Override PartName="/ppt/theme/themeOverride7.xml" ContentType="application/vnd.openxmlformats-officedocument.themeOverride+xml"/>
  <Override PartName="/ppt/charts/chart8.xml" ContentType="application/vnd.openxmlformats-officedocument.drawingml.chart+xml"/>
  <Override PartName="/ppt/theme/themeOverride8.xml" ContentType="application/vnd.openxmlformats-officedocument.themeOverride+xml"/>
  <Override PartName="/ppt/charts/chart9.xml" ContentType="application/vnd.openxmlformats-officedocument.drawingml.chart+xml"/>
  <Override PartName="/ppt/theme/themeOverride9.xml" ContentType="application/vnd.openxmlformats-officedocument.themeOverride+xml"/>
  <Override PartName="/ppt/charts/chart10.xml" ContentType="application/vnd.openxmlformats-officedocument.drawingml.chart+xml"/>
  <Override PartName="/ppt/theme/themeOverride10.xml" ContentType="application/vnd.openxmlformats-officedocument.themeOverride+xml"/>
  <Override PartName="/ppt/charts/chart11.xml" ContentType="application/vnd.openxmlformats-officedocument.drawingml.chart+xml"/>
  <Override PartName="/ppt/theme/themeOverride11.xml" ContentType="application/vnd.openxmlformats-officedocument.themeOverride+xml"/>
  <Override PartName="/ppt/charts/chart12.xml" ContentType="application/vnd.openxmlformats-officedocument.drawingml.chart+xml"/>
  <Override PartName="/ppt/theme/themeOverride12.xml" ContentType="application/vnd.openxmlformats-officedocument.themeOverride+xml"/>
  <Override PartName="/ppt/charts/chart13.xml" ContentType="application/vnd.openxmlformats-officedocument.drawingml.chart+xml"/>
  <Override PartName="/ppt/theme/themeOverride13.xml" ContentType="application/vnd.openxmlformats-officedocument.themeOverride+xml"/>
  <Override PartName="/ppt/charts/chart14.xml" ContentType="application/vnd.openxmlformats-officedocument.drawingml.chart+xml"/>
  <Override PartName="/ppt/theme/themeOverride14.xml" ContentType="application/vnd.openxmlformats-officedocument.themeOverride+xml"/>
  <Override PartName="/ppt/charts/chart15.xml" ContentType="application/vnd.openxmlformats-officedocument.drawingml.chart+xml"/>
  <Override PartName="/ppt/theme/themeOverride15.xml" ContentType="application/vnd.openxmlformats-officedocument.themeOverride+xml"/>
  <Override PartName="/ppt/charts/chart16.xml" ContentType="application/vnd.openxmlformats-officedocument.drawingml.chart+xml"/>
  <Override PartName="/ppt/theme/themeOverride16.xml" ContentType="application/vnd.openxmlformats-officedocument.themeOverride+xml"/>
  <Override PartName="/ppt/charts/chart17.xml" ContentType="application/vnd.openxmlformats-officedocument.drawingml.chart+xml"/>
  <Override PartName="/ppt/theme/themeOverride17.xml" ContentType="application/vnd.openxmlformats-officedocument.themeOverride+xml"/>
  <Override PartName="/ppt/charts/chart18.xml" ContentType="application/vnd.openxmlformats-officedocument.drawingml.chart+xml"/>
  <Override PartName="/ppt/theme/themeOverride18.xml" ContentType="application/vnd.openxmlformats-officedocument.themeOverride+xml"/>
  <Override PartName="/ppt/charts/chart19.xml" ContentType="application/vnd.openxmlformats-officedocument.drawingml.chart+xml"/>
  <Override PartName="/ppt/theme/themeOverride19.xml" ContentType="application/vnd.openxmlformats-officedocument.themeOverride+xml"/>
  <Override PartName="/ppt/charts/chart20.xml" ContentType="application/vnd.openxmlformats-officedocument.drawingml.chart+xml"/>
  <Override PartName="/ppt/theme/themeOverride20.xml" ContentType="application/vnd.openxmlformats-officedocument.themeOverride+xml"/>
  <Override PartName="/ppt/charts/chart21.xml" ContentType="application/vnd.openxmlformats-officedocument.drawingml.chart+xml"/>
  <Override PartName="/ppt/theme/themeOverride21.xml" ContentType="application/vnd.openxmlformats-officedocument.themeOverride+xml"/>
  <Override PartName="/ppt/charts/chart22.xml" ContentType="application/vnd.openxmlformats-officedocument.drawingml.chart+xml"/>
  <Override PartName="/ppt/theme/themeOverride22.xml" ContentType="application/vnd.openxmlformats-officedocument.themeOverride+xml"/>
  <Override PartName="/ppt/charts/chart23.xml" ContentType="application/vnd.openxmlformats-officedocument.drawingml.chart+xml"/>
  <Override PartName="/ppt/theme/themeOverride23.xml" ContentType="application/vnd.openxmlformats-officedocument.themeOverride+xml"/>
  <Override PartName="/ppt/charts/chart24.xml" ContentType="application/vnd.openxmlformats-officedocument.drawingml.chart+xml"/>
  <Override PartName="/ppt/theme/themeOverride24.xml" ContentType="application/vnd.openxmlformats-officedocument.themeOverride+xml"/>
  <Override PartName="/ppt/charts/chart25.xml" ContentType="application/vnd.openxmlformats-officedocument.drawingml.chart+xml"/>
  <Override PartName="/ppt/theme/themeOverride25.xml" ContentType="application/vnd.openxmlformats-officedocument.themeOverr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7039" r:id="rId1"/>
    <p:sldMasterId id="2147487053" r:id="rId2"/>
    <p:sldMasterId id="2147487224" r:id="rId3"/>
    <p:sldMasterId id="2147487261" r:id="rId4"/>
    <p:sldMasterId id="2147487294" r:id="rId5"/>
    <p:sldMasterId id="2147487336" r:id="rId6"/>
    <p:sldMasterId id="2147487348" r:id="rId7"/>
    <p:sldMasterId id="2147488777" r:id="rId8"/>
    <p:sldMasterId id="2147488803" r:id="rId9"/>
    <p:sldMasterId id="2147489162" r:id="rId10"/>
    <p:sldMasterId id="2147489359" r:id="rId11"/>
  </p:sldMasterIdLst>
  <p:notesMasterIdLst>
    <p:notesMasterId r:id="rId202"/>
  </p:notesMasterIdLst>
  <p:handoutMasterIdLst>
    <p:handoutMasterId r:id="rId203"/>
  </p:handoutMasterIdLst>
  <p:sldIdLst>
    <p:sldId id="2934" r:id="rId12"/>
    <p:sldId id="2986" r:id="rId13"/>
    <p:sldId id="2962" r:id="rId14"/>
    <p:sldId id="3152" r:id="rId15"/>
    <p:sldId id="3153" r:id="rId16"/>
    <p:sldId id="3154" r:id="rId17"/>
    <p:sldId id="2940" r:id="rId18"/>
    <p:sldId id="3043" r:id="rId19"/>
    <p:sldId id="3044" r:id="rId20"/>
    <p:sldId id="2921" r:id="rId21"/>
    <p:sldId id="3155" r:id="rId22"/>
    <p:sldId id="3156" r:id="rId23"/>
    <p:sldId id="3157" r:id="rId24"/>
    <p:sldId id="3158" r:id="rId25"/>
    <p:sldId id="3097" r:id="rId26"/>
    <p:sldId id="3110" r:id="rId27"/>
    <p:sldId id="3109" r:id="rId28"/>
    <p:sldId id="3111" r:id="rId29"/>
    <p:sldId id="3112" r:id="rId30"/>
    <p:sldId id="3113" r:id="rId31"/>
    <p:sldId id="3114" r:id="rId32"/>
    <p:sldId id="3133" r:id="rId33"/>
    <p:sldId id="3134" r:id="rId34"/>
    <p:sldId id="3073" r:id="rId35"/>
    <p:sldId id="3117" r:id="rId36"/>
    <p:sldId id="3118" r:id="rId37"/>
    <p:sldId id="3119" r:id="rId38"/>
    <p:sldId id="3127" r:id="rId39"/>
    <p:sldId id="3144" r:id="rId40"/>
    <p:sldId id="3145" r:id="rId41"/>
    <p:sldId id="3135" r:id="rId42"/>
    <p:sldId id="3136" r:id="rId43"/>
    <p:sldId id="3148" r:id="rId44"/>
    <p:sldId id="3120" r:id="rId45"/>
    <p:sldId id="3122" r:id="rId46"/>
    <p:sldId id="3121" r:id="rId47"/>
    <p:sldId id="3139" r:id="rId48"/>
    <p:sldId id="3140" r:id="rId49"/>
    <p:sldId id="3141" r:id="rId50"/>
    <p:sldId id="3137" r:id="rId51"/>
    <p:sldId id="3142" r:id="rId52"/>
    <p:sldId id="3143" r:id="rId53"/>
    <p:sldId id="2941" r:id="rId54"/>
    <p:sldId id="3004" r:id="rId55"/>
    <p:sldId id="3005" r:id="rId56"/>
    <p:sldId id="2888" r:id="rId57"/>
    <p:sldId id="2617" r:id="rId58"/>
    <p:sldId id="2889" r:id="rId59"/>
    <p:sldId id="2891" r:id="rId60"/>
    <p:sldId id="2890" r:id="rId61"/>
    <p:sldId id="2892" r:id="rId62"/>
    <p:sldId id="2755" r:id="rId63"/>
    <p:sldId id="2977" r:id="rId64"/>
    <p:sldId id="3076" r:id="rId65"/>
    <p:sldId id="3077" r:id="rId66"/>
    <p:sldId id="2946" r:id="rId67"/>
    <p:sldId id="2979" r:id="rId68"/>
    <p:sldId id="2980" r:id="rId69"/>
    <p:sldId id="2981" r:id="rId70"/>
    <p:sldId id="2799" r:id="rId71"/>
    <p:sldId id="2801" r:id="rId72"/>
    <p:sldId id="2797" r:id="rId73"/>
    <p:sldId id="2802" r:id="rId74"/>
    <p:sldId id="2905" r:id="rId75"/>
    <p:sldId id="2982" r:id="rId76"/>
    <p:sldId id="3085" r:id="rId77"/>
    <p:sldId id="3088" r:id="rId78"/>
    <p:sldId id="3087" r:id="rId79"/>
    <p:sldId id="3075" r:id="rId80"/>
    <p:sldId id="3089" r:id="rId81"/>
    <p:sldId id="3080" r:id="rId82"/>
    <p:sldId id="3082" r:id="rId83"/>
    <p:sldId id="3081" r:id="rId84"/>
    <p:sldId id="2966" r:id="rId85"/>
    <p:sldId id="2989" r:id="rId86"/>
    <p:sldId id="2991" r:id="rId87"/>
    <p:sldId id="2992" r:id="rId88"/>
    <p:sldId id="2993" r:id="rId89"/>
    <p:sldId id="2661" r:id="rId90"/>
    <p:sldId id="2791" r:id="rId91"/>
    <p:sldId id="2790" r:id="rId92"/>
    <p:sldId id="2477" r:id="rId93"/>
    <p:sldId id="2893" r:id="rId94"/>
    <p:sldId id="2896" r:id="rId95"/>
    <p:sldId id="2894" r:id="rId96"/>
    <p:sldId id="2895" r:id="rId97"/>
    <p:sldId id="2836" r:id="rId98"/>
    <p:sldId id="2837" r:id="rId99"/>
    <p:sldId id="2839" r:id="rId100"/>
    <p:sldId id="2838" r:id="rId101"/>
    <p:sldId id="2844" r:id="rId102"/>
    <p:sldId id="2638" r:id="rId103"/>
    <p:sldId id="2841" r:id="rId104"/>
    <p:sldId id="2908" r:id="rId105"/>
    <p:sldId id="2645" r:id="rId106"/>
    <p:sldId id="2886" r:id="rId107"/>
    <p:sldId id="2848" r:id="rId108"/>
    <p:sldId id="2842" r:id="rId109"/>
    <p:sldId id="2847" r:id="rId110"/>
    <p:sldId id="2845" r:id="rId111"/>
    <p:sldId id="2909" r:id="rId112"/>
    <p:sldId id="2650" r:id="rId113"/>
    <p:sldId id="3053" r:id="rId114"/>
    <p:sldId id="3055" r:id="rId115"/>
    <p:sldId id="3054" r:id="rId116"/>
    <p:sldId id="2646" r:id="rId117"/>
    <p:sldId id="3083" r:id="rId118"/>
    <p:sldId id="3084" r:id="rId119"/>
    <p:sldId id="2860" r:id="rId120"/>
    <p:sldId id="2863" r:id="rId121"/>
    <p:sldId id="2861" r:id="rId122"/>
    <p:sldId id="2924" r:id="rId123"/>
    <p:sldId id="3034" r:id="rId124"/>
    <p:sldId id="3036" r:id="rId125"/>
    <p:sldId id="3037" r:id="rId126"/>
    <p:sldId id="3027" r:id="rId127"/>
    <p:sldId id="3033" r:id="rId128"/>
    <p:sldId id="3031" r:id="rId129"/>
    <p:sldId id="3032" r:id="rId130"/>
    <p:sldId id="2809" r:id="rId131"/>
    <p:sldId id="2910" r:id="rId132"/>
    <p:sldId id="2911" r:id="rId133"/>
    <p:sldId id="2912" r:id="rId134"/>
    <p:sldId id="2913" r:id="rId135"/>
    <p:sldId id="3149" r:id="rId136"/>
    <p:sldId id="3150" r:id="rId137"/>
    <p:sldId id="3151" r:id="rId138"/>
    <p:sldId id="3086" r:id="rId139"/>
    <p:sldId id="2984" r:id="rId140"/>
    <p:sldId id="2512" r:id="rId141"/>
    <p:sldId id="2997" r:id="rId142"/>
    <p:sldId id="2998" r:id="rId143"/>
    <p:sldId id="2999" r:id="rId144"/>
    <p:sldId id="3000" r:id="rId145"/>
    <p:sldId id="3001" r:id="rId146"/>
    <p:sldId id="2507" r:id="rId147"/>
    <p:sldId id="2577" r:id="rId148"/>
    <p:sldId id="3115" r:id="rId149"/>
    <p:sldId id="3128" r:id="rId150"/>
    <p:sldId id="3129" r:id="rId151"/>
    <p:sldId id="3130" r:id="rId152"/>
    <p:sldId id="3131" r:id="rId153"/>
    <p:sldId id="3132" r:id="rId154"/>
    <p:sldId id="3045" r:id="rId155"/>
    <p:sldId id="3060" r:id="rId156"/>
    <p:sldId id="3059" r:id="rId157"/>
    <p:sldId id="2676" r:id="rId158"/>
    <p:sldId id="2618" r:id="rId159"/>
    <p:sldId id="2619" r:id="rId160"/>
    <p:sldId id="2824" r:id="rId161"/>
    <p:sldId id="2825" r:id="rId162"/>
    <p:sldId id="2803" r:id="rId163"/>
    <p:sldId id="3025" r:id="rId164"/>
    <p:sldId id="2604" r:id="rId165"/>
    <p:sldId id="2605" r:id="rId166"/>
    <p:sldId id="2606" r:id="rId167"/>
    <p:sldId id="2607" r:id="rId168"/>
    <p:sldId id="2651" r:id="rId169"/>
    <p:sldId id="2831" r:id="rId170"/>
    <p:sldId id="3046" r:id="rId171"/>
    <p:sldId id="3047" r:id="rId172"/>
    <p:sldId id="3048" r:id="rId173"/>
    <p:sldId id="3049" r:id="rId174"/>
    <p:sldId id="3050" r:id="rId175"/>
    <p:sldId id="3051" r:id="rId176"/>
    <p:sldId id="3052" r:id="rId177"/>
    <p:sldId id="3057" r:id="rId178"/>
    <p:sldId id="3058" r:id="rId179"/>
    <p:sldId id="3061" r:id="rId180"/>
    <p:sldId id="3062" r:id="rId181"/>
    <p:sldId id="3063" r:id="rId182"/>
    <p:sldId id="3064" r:id="rId183"/>
    <p:sldId id="3065" r:id="rId184"/>
    <p:sldId id="3066" r:id="rId185"/>
    <p:sldId id="3067" r:id="rId186"/>
    <p:sldId id="3068" r:id="rId187"/>
    <p:sldId id="3069" r:id="rId188"/>
    <p:sldId id="3070" r:id="rId189"/>
    <p:sldId id="3071" r:id="rId190"/>
    <p:sldId id="3072" r:id="rId191"/>
    <p:sldId id="3074" r:id="rId192"/>
    <p:sldId id="3078" r:id="rId193"/>
    <p:sldId id="3079" r:id="rId194"/>
    <p:sldId id="3090" r:id="rId195"/>
    <p:sldId id="3091" r:id="rId196"/>
    <p:sldId id="3092" r:id="rId197"/>
    <p:sldId id="3093" r:id="rId198"/>
    <p:sldId id="3094" r:id="rId199"/>
    <p:sldId id="3095" r:id="rId200"/>
    <p:sldId id="3096" r:id="rId201"/>
  </p:sldIdLst>
  <p:sldSz cx="9144000" cy="6858000" type="screen4x3"/>
  <p:notesSz cx="7010400" cy="9296400"/>
  <p:defaultTextStyle>
    <a:defPPr>
      <a:defRPr lang="en-US"/>
    </a:defPPr>
    <a:lvl1pPr algn="l" rtl="0" eaLnBrk="0" fontAlgn="base" hangingPunct="0">
      <a:spcBef>
        <a:spcPct val="0"/>
      </a:spcBef>
      <a:spcAft>
        <a:spcPct val="0"/>
      </a:spcAft>
      <a:defRPr sz="3200" b="1" kern="1200">
        <a:solidFill>
          <a:schemeClr val="tx1"/>
        </a:solidFill>
        <a:latin typeface="As" charset="0"/>
        <a:ea typeface="MS PGothic" charset="0"/>
        <a:cs typeface="MS PGothic" charset="0"/>
      </a:defRPr>
    </a:lvl1pPr>
    <a:lvl2pPr marL="457200" algn="l" rtl="0" eaLnBrk="0" fontAlgn="base" hangingPunct="0">
      <a:spcBef>
        <a:spcPct val="0"/>
      </a:spcBef>
      <a:spcAft>
        <a:spcPct val="0"/>
      </a:spcAft>
      <a:defRPr sz="3200" b="1" kern="1200">
        <a:solidFill>
          <a:schemeClr val="tx1"/>
        </a:solidFill>
        <a:latin typeface="As" charset="0"/>
        <a:ea typeface="MS PGothic" charset="0"/>
        <a:cs typeface="MS PGothic" charset="0"/>
      </a:defRPr>
    </a:lvl2pPr>
    <a:lvl3pPr marL="914400" algn="l" rtl="0" eaLnBrk="0" fontAlgn="base" hangingPunct="0">
      <a:spcBef>
        <a:spcPct val="0"/>
      </a:spcBef>
      <a:spcAft>
        <a:spcPct val="0"/>
      </a:spcAft>
      <a:defRPr sz="3200" b="1" kern="1200">
        <a:solidFill>
          <a:schemeClr val="tx1"/>
        </a:solidFill>
        <a:latin typeface="As" charset="0"/>
        <a:ea typeface="MS PGothic" charset="0"/>
        <a:cs typeface="MS PGothic" charset="0"/>
      </a:defRPr>
    </a:lvl3pPr>
    <a:lvl4pPr marL="1371600" algn="l" rtl="0" eaLnBrk="0" fontAlgn="base" hangingPunct="0">
      <a:spcBef>
        <a:spcPct val="0"/>
      </a:spcBef>
      <a:spcAft>
        <a:spcPct val="0"/>
      </a:spcAft>
      <a:defRPr sz="3200" b="1" kern="1200">
        <a:solidFill>
          <a:schemeClr val="tx1"/>
        </a:solidFill>
        <a:latin typeface="As" charset="0"/>
        <a:ea typeface="MS PGothic" charset="0"/>
        <a:cs typeface="MS PGothic" charset="0"/>
      </a:defRPr>
    </a:lvl4pPr>
    <a:lvl5pPr marL="1828800" algn="l" rtl="0" eaLnBrk="0" fontAlgn="base" hangingPunct="0">
      <a:spcBef>
        <a:spcPct val="0"/>
      </a:spcBef>
      <a:spcAft>
        <a:spcPct val="0"/>
      </a:spcAft>
      <a:defRPr sz="3200" b="1" kern="1200">
        <a:solidFill>
          <a:schemeClr val="tx1"/>
        </a:solidFill>
        <a:latin typeface="As" charset="0"/>
        <a:ea typeface="MS PGothic" charset="0"/>
        <a:cs typeface="MS PGothic" charset="0"/>
      </a:defRPr>
    </a:lvl5pPr>
    <a:lvl6pPr marL="2286000" algn="l" defTabSz="457200" rtl="0" eaLnBrk="1" latinLnBrk="0" hangingPunct="1">
      <a:defRPr sz="3200" b="1" kern="1200">
        <a:solidFill>
          <a:schemeClr val="tx1"/>
        </a:solidFill>
        <a:latin typeface="As" charset="0"/>
        <a:ea typeface="MS PGothic" charset="0"/>
        <a:cs typeface="MS PGothic" charset="0"/>
      </a:defRPr>
    </a:lvl6pPr>
    <a:lvl7pPr marL="2743200" algn="l" defTabSz="457200" rtl="0" eaLnBrk="1" latinLnBrk="0" hangingPunct="1">
      <a:defRPr sz="3200" b="1" kern="1200">
        <a:solidFill>
          <a:schemeClr val="tx1"/>
        </a:solidFill>
        <a:latin typeface="As" charset="0"/>
        <a:ea typeface="MS PGothic" charset="0"/>
        <a:cs typeface="MS PGothic" charset="0"/>
      </a:defRPr>
    </a:lvl7pPr>
    <a:lvl8pPr marL="3200400" algn="l" defTabSz="457200" rtl="0" eaLnBrk="1" latinLnBrk="0" hangingPunct="1">
      <a:defRPr sz="3200" b="1" kern="1200">
        <a:solidFill>
          <a:schemeClr val="tx1"/>
        </a:solidFill>
        <a:latin typeface="As" charset="0"/>
        <a:ea typeface="MS PGothic" charset="0"/>
        <a:cs typeface="MS PGothic" charset="0"/>
      </a:defRPr>
    </a:lvl8pPr>
    <a:lvl9pPr marL="3657600" algn="l" defTabSz="457200" rtl="0" eaLnBrk="1" latinLnBrk="0" hangingPunct="1">
      <a:defRPr sz="3200" b="1" kern="1200">
        <a:solidFill>
          <a:schemeClr val="tx1"/>
        </a:solidFill>
        <a:latin typeface="As" charset="0"/>
        <a:ea typeface="MS PGothic" charset="0"/>
        <a:cs typeface="MS PGothic" charset="0"/>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rnWhat="handouts9" frameSlides="1"/>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FF"/>
    <a:srgbClr val="FA00FF"/>
    <a:srgbClr val="000000"/>
    <a:srgbClr val="FF9966"/>
    <a:srgbClr val="265B9E"/>
    <a:srgbClr val="99CCFF"/>
    <a:srgbClr val="339933"/>
    <a:srgbClr val="00FF00"/>
    <a:srgbClr val="F2F2F2"/>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37617" autoAdjust="0"/>
    <p:restoredTop sz="94674"/>
  </p:normalViewPr>
  <p:slideViewPr>
    <p:cSldViewPr snapToGrid="0">
      <p:cViewPr varScale="1">
        <p:scale>
          <a:sx n="36" d="100"/>
          <a:sy n="36" d="100"/>
        </p:scale>
        <p:origin x="38" y="461"/>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75" d="100"/>
        <a:sy n="75" d="100"/>
      </p:scale>
      <p:origin x="0" y="3064"/>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06.xml"/><Relationship Id="rId21" Type="http://schemas.openxmlformats.org/officeDocument/2006/relationships/slide" Target="slides/slide10.xml"/><Relationship Id="rId42" Type="http://schemas.openxmlformats.org/officeDocument/2006/relationships/slide" Target="slides/slide31.xml"/><Relationship Id="rId63" Type="http://schemas.openxmlformats.org/officeDocument/2006/relationships/slide" Target="slides/slide52.xml"/><Relationship Id="rId84" Type="http://schemas.openxmlformats.org/officeDocument/2006/relationships/slide" Target="slides/slide73.xml"/><Relationship Id="rId138" Type="http://schemas.openxmlformats.org/officeDocument/2006/relationships/slide" Target="slides/slide127.xml"/><Relationship Id="rId159" Type="http://schemas.openxmlformats.org/officeDocument/2006/relationships/slide" Target="slides/slide148.xml"/><Relationship Id="rId170" Type="http://schemas.openxmlformats.org/officeDocument/2006/relationships/slide" Target="slides/slide159.xml"/><Relationship Id="rId191" Type="http://schemas.openxmlformats.org/officeDocument/2006/relationships/slide" Target="slides/slide180.xml"/><Relationship Id="rId205" Type="http://schemas.openxmlformats.org/officeDocument/2006/relationships/viewProps" Target="viewProps.xml"/><Relationship Id="rId16" Type="http://schemas.openxmlformats.org/officeDocument/2006/relationships/slide" Target="slides/slide5.xml"/><Relationship Id="rId107" Type="http://schemas.openxmlformats.org/officeDocument/2006/relationships/slide" Target="slides/slide96.xml"/><Relationship Id="rId11" Type="http://schemas.openxmlformats.org/officeDocument/2006/relationships/slideMaster" Target="slideMasters/slideMaster11.xml"/><Relationship Id="rId32" Type="http://schemas.openxmlformats.org/officeDocument/2006/relationships/slide" Target="slides/slide21.xml"/><Relationship Id="rId37" Type="http://schemas.openxmlformats.org/officeDocument/2006/relationships/slide" Target="slides/slide26.xml"/><Relationship Id="rId53" Type="http://schemas.openxmlformats.org/officeDocument/2006/relationships/slide" Target="slides/slide42.xml"/><Relationship Id="rId58" Type="http://schemas.openxmlformats.org/officeDocument/2006/relationships/slide" Target="slides/slide47.xml"/><Relationship Id="rId74" Type="http://schemas.openxmlformats.org/officeDocument/2006/relationships/slide" Target="slides/slide63.xml"/><Relationship Id="rId79" Type="http://schemas.openxmlformats.org/officeDocument/2006/relationships/slide" Target="slides/slide68.xml"/><Relationship Id="rId102" Type="http://schemas.openxmlformats.org/officeDocument/2006/relationships/slide" Target="slides/slide91.xml"/><Relationship Id="rId123" Type="http://schemas.openxmlformats.org/officeDocument/2006/relationships/slide" Target="slides/slide112.xml"/><Relationship Id="rId128" Type="http://schemas.openxmlformats.org/officeDocument/2006/relationships/slide" Target="slides/slide117.xml"/><Relationship Id="rId144" Type="http://schemas.openxmlformats.org/officeDocument/2006/relationships/slide" Target="slides/slide133.xml"/><Relationship Id="rId149" Type="http://schemas.openxmlformats.org/officeDocument/2006/relationships/slide" Target="slides/slide138.xml"/><Relationship Id="rId5" Type="http://schemas.openxmlformats.org/officeDocument/2006/relationships/slideMaster" Target="slideMasters/slideMaster5.xml"/><Relationship Id="rId90" Type="http://schemas.openxmlformats.org/officeDocument/2006/relationships/slide" Target="slides/slide79.xml"/><Relationship Id="rId95" Type="http://schemas.openxmlformats.org/officeDocument/2006/relationships/slide" Target="slides/slide84.xml"/><Relationship Id="rId160" Type="http://schemas.openxmlformats.org/officeDocument/2006/relationships/slide" Target="slides/slide149.xml"/><Relationship Id="rId165" Type="http://schemas.openxmlformats.org/officeDocument/2006/relationships/slide" Target="slides/slide154.xml"/><Relationship Id="rId181" Type="http://schemas.openxmlformats.org/officeDocument/2006/relationships/slide" Target="slides/slide170.xml"/><Relationship Id="rId186" Type="http://schemas.openxmlformats.org/officeDocument/2006/relationships/slide" Target="slides/slide175.xml"/><Relationship Id="rId22" Type="http://schemas.openxmlformats.org/officeDocument/2006/relationships/slide" Target="slides/slide11.xml"/><Relationship Id="rId27" Type="http://schemas.openxmlformats.org/officeDocument/2006/relationships/slide" Target="slides/slide16.xml"/><Relationship Id="rId43" Type="http://schemas.openxmlformats.org/officeDocument/2006/relationships/slide" Target="slides/slide32.xml"/><Relationship Id="rId48" Type="http://schemas.openxmlformats.org/officeDocument/2006/relationships/slide" Target="slides/slide37.xml"/><Relationship Id="rId64" Type="http://schemas.openxmlformats.org/officeDocument/2006/relationships/slide" Target="slides/slide53.xml"/><Relationship Id="rId69" Type="http://schemas.openxmlformats.org/officeDocument/2006/relationships/slide" Target="slides/slide58.xml"/><Relationship Id="rId113" Type="http://schemas.openxmlformats.org/officeDocument/2006/relationships/slide" Target="slides/slide102.xml"/><Relationship Id="rId118" Type="http://schemas.openxmlformats.org/officeDocument/2006/relationships/slide" Target="slides/slide107.xml"/><Relationship Id="rId134" Type="http://schemas.openxmlformats.org/officeDocument/2006/relationships/slide" Target="slides/slide123.xml"/><Relationship Id="rId139" Type="http://schemas.openxmlformats.org/officeDocument/2006/relationships/slide" Target="slides/slide128.xml"/><Relationship Id="rId80" Type="http://schemas.openxmlformats.org/officeDocument/2006/relationships/slide" Target="slides/slide69.xml"/><Relationship Id="rId85" Type="http://schemas.openxmlformats.org/officeDocument/2006/relationships/slide" Target="slides/slide74.xml"/><Relationship Id="rId150" Type="http://schemas.openxmlformats.org/officeDocument/2006/relationships/slide" Target="slides/slide139.xml"/><Relationship Id="rId155" Type="http://schemas.openxmlformats.org/officeDocument/2006/relationships/slide" Target="slides/slide144.xml"/><Relationship Id="rId171" Type="http://schemas.openxmlformats.org/officeDocument/2006/relationships/slide" Target="slides/slide160.xml"/><Relationship Id="rId176" Type="http://schemas.openxmlformats.org/officeDocument/2006/relationships/slide" Target="slides/slide165.xml"/><Relationship Id="rId192" Type="http://schemas.openxmlformats.org/officeDocument/2006/relationships/slide" Target="slides/slide181.xml"/><Relationship Id="rId197" Type="http://schemas.openxmlformats.org/officeDocument/2006/relationships/slide" Target="slides/slide186.xml"/><Relationship Id="rId206" Type="http://schemas.openxmlformats.org/officeDocument/2006/relationships/theme" Target="theme/theme1.xml"/><Relationship Id="rId201" Type="http://schemas.openxmlformats.org/officeDocument/2006/relationships/slide" Target="slides/slide190.xml"/><Relationship Id="rId12" Type="http://schemas.openxmlformats.org/officeDocument/2006/relationships/slide" Target="slides/slide1.xml"/><Relationship Id="rId17" Type="http://schemas.openxmlformats.org/officeDocument/2006/relationships/slide" Target="slides/slide6.xml"/><Relationship Id="rId33" Type="http://schemas.openxmlformats.org/officeDocument/2006/relationships/slide" Target="slides/slide22.xml"/><Relationship Id="rId38" Type="http://schemas.openxmlformats.org/officeDocument/2006/relationships/slide" Target="slides/slide27.xml"/><Relationship Id="rId59" Type="http://schemas.openxmlformats.org/officeDocument/2006/relationships/slide" Target="slides/slide48.xml"/><Relationship Id="rId103" Type="http://schemas.openxmlformats.org/officeDocument/2006/relationships/slide" Target="slides/slide92.xml"/><Relationship Id="rId108" Type="http://schemas.openxmlformats.org/officeDocument/2006/relationships/slide" Target="slides/slide97.xml"/><Relationship Id="rId124" Type="http://schemas.openxmlformats.org/officeDocument/2006/relationships/slide" Target="slides/slide113.xml"/><Relationship Id="rId129" Type="http://schemas.openxmlformats.org/officeDocument/2006/relationships/slide" Target="slides/slide118.xml"/><Relationship Id="rId54" Type="http://schemas.openxmlformats.org/officeDocument/2006/relationships/slide" Target="slides/slide43.xml"/><Relationship Id="rId70" Type="http://schemas.openxmlformats.org/officeDocument/2006/relationships/slide" Target="slides/slide59.xml"/><Relationship Id="rId75" Type="http://schemas.openxmlformats.org/officeDocument/2006/relationships/slide" Target="slides/slide64.xml"/><Relationship Id="rId91" Type="http://schemas.openxmlformats.org/officeDocument/2006/relationships/slide" Target="slides/slide80.xml"/><Relationship Id="rId96" Type="http://schemas.openxmlformats.org/officeDocument/2006/relationships/slide" Target="slides/slide85.xml"/><Relationship Id="rId140" Type="http://schemas.openxmlformats.org/officeDocument/2006/relationships/slide" Target="slides/slide129.xml"/><Relationship Id="rId145" Type="http://schemas.openxmlformats.org/officeDocument/2006/relationships/slide" Target="slides/slide134.xml"/><Relationship Id="rId161" Type="http://schemas.openxmlformats.org/officeDocument/2006/relationships/slide" Target="slides/slide150.xml"/><Relationship Id="rId166" Type="http://schemas.openxmlformats.org/officeDocument/2006/relationships/slide" Target="slides/slide155.xml"/><Relationship Id="rId182" Type="http://schemas.openxmlformats.org/officeDocument/2006/relationships/slide" Target="slides/slide171.xml"/><Relationship Id="rId187" Type="http://schemas.openxmlformats.org/officeDocument/2006/relationships/slide" Target="slides/slide176.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 Target="slides/slide12.xml"/><Relationship Id="rId28" Type="http://schemas.openxmlformats.org/officeDocument/2006/relationships/slide" Target="slides/slide17.xml"/><Relationship Id="rId49" Type="http://schemas.openxmlformats.org/officeDocument/2006/relationships/slide" Target="slides/slide38.xml"/><Relationship Id="rId114" Type="http://schemas.openxmlformats.org/officeDocument/2006/relationships/slide" Target="slides/slide103.xml"/><Relationship Id="rId119" Type="http://schemas.openxmlformats.org/officeDocument/2006/relationships/slide" Target="slides/slide108.xml"/><Relationship Id="rId44" Type="http://schemas.openxmlformats.org/officeDocument/2006/relationships/slide" Target="slides/slide33.xml"/><Relationship Id="rId60" Type="http://schemas.openxmlformats.org/officeDocument/2006/relationships/slide" Target="slides/slide49.xml"/><Relationship Id="rId65" Type="http://schemas.openxmlformats.org/officeDocument/2006/relationships/slide" Target="slides/slide54.xml"/><Relationship Id="rId81" Type="http://schemas.openxmlformats.org/officeDocument/2006/relationships/slide" Target="slides/slide70.xml"/><Relationship Id="rId86" Type="http://schemas.openxmlformats.org/officeDocument/2006/relationships/slide" Target="slides/slide75.xml"/><Relationship Id="rId130" Type="http://schemas.openxmlformats.org/officeDocument/2006/relationships/slide" Target="slides/slide119.xml"/><Relationship Id="rId135" Type="http://schemas.openxmlformats.org/officeDocument/2006/relationships/slide" Target="slides/slide124.xml"/><Relationship Id="rId151" Type="http://schemas.openxmlformats.org/officeDocument/2006/relationships/slide" Target="slides/slide140.xml"/><Relationship Id="rId156" Type="http://schemas.openxmlformats.org/officeDocument/2006/relationships/slide" Target="slides/slide145.xml"/><Relationship Id="rId177" Type="http://schemas.openxmlformats.org/officeDocument/2006/relationships/slide" Target="slides/slide166.xml"/><Relationship Id="rId198" Type="http://schemas.openxmlformats.org/officeDocument/2006/relationships/slide" Target="slides/slide187.xml"/><Relationship Id="rId172" Type="http://schemas.openxmlformats.org/officeDocument/2006/relationships/slide" Target="slides/slide161.xml"/><Relationship Id="rId193" Type="http://schemas.openxmlformats.org/officeDocument/2006/relationships/slide" Target="slides/slide182.xml"/><Relationship Id="rId202" Type="http://schemas.openxmlformats.org/officeDocument/2006/relationships/notesMaster" Target="notesMasters/notesMaster1.xml"/><Relationship Id="rId207" Type="http://schemas.openxmlformats.org/officeDocument/2006/relationships/tableStyles" Target="tableStyles.xml"/><Relationship Id="rId13" Type="http://schemas.openxmlformats.org/officeDocument/2006/relationships/slide" Target="slides/slide2.xml"/><Relationship Id="rId18" Type="http://schemas.openxmlformats.org/officeDocument/2006/relationships/slide" Target="slides/slide7.xml"/><Relationship Id="rId39" Type="http://schemas.openxmlformats.org/officeDocument/2006/relationships/slide" Target="slides/slide28.xml"/><Relationship Id="rId109" Type="http://schemas.openxmlformats.org/officeDocument/2006/relationships/slide" Target="slides/slide98.xml"/><Relationship Id="rId34" Type="http://schemas.openxmlformats.org/officeDocument/2006/relationships/slide" Target="slides/slide23.xml"/><Relationship Id="rId50" Type="http://schemas.openxmlformats.org/officeDocument/2006/relationships/slide" Target="slides/slide39.xml"/><Relationship Id="rId55" Type="http://schemas.openxmlformats.org/officeDocument/2006/relationships/slide" Target="slides/slide44.xml"/><Relationship Id="rId76" Type="http://schemas.openxmlformats.org/officeDocument/2006/relationships/slide" Target="slides/slide65.xml"/><Relationship Id="rId97" Type="http://schemas.openxmlformats.org/officeDocument/2006/relationships/slide" Target="slides/slide86.xml"/><Relationship Id="rId104" Type="http://schemas.openxmlformats.org/officeDocument/2006/relationships/slide" Target="slides/slide93.xml"/><Relationship Id="rId120" Type="http://schemas.openxmlformats.org/officeDocument/2006/relationships/slide" Target="slides/slide109.xml"/><Relationship Id="rId125" Type="http://schemas.openxmlformats.org/officeDocument/2006/relationships/slide" Target="slides/slide114.xml"/><Relationship Id="rId141" Type="http://schemas.openxmlformats.org/officeDocument/2006/relationships/slide" Target="slides/slide130.xml"/><Relationship Id="rId146" Type="http://schemas.openxmlformats.org/officeDocument/2006/relationships/slide" Target="slides/slide135.xml"/><Relationship Id="rId167" Type="http://schemas.openxmlformats.org/officeDocument/2006/relationships/slide" Target="slides/slide156.xml"/><Relationship Id="rId188" Type="http://schemas.openxmlformats.org/officeDocument/2006/relationships/slide" Target="slides/slide177.xml"/><Relationship Id="rId7" Type="http://schemas.openxmlformats.org/officeDocument/2006/relationships/slideMaster" Target="slideMasters/slideMaster7.xml"/><Relationship Id="rId71" Type="http://schemas.openxmlformats.org/officeDocument/2006/relationships/slide" Target="slides/slide60.xml"/><Relationship Id="rId92" Type="http://schemas.openxmlformats.org/officeDocument/2006/relationships/slide" Target="slides/slide81.xml"/><Relationship Id="rId162" Type="http://schemas.openxmlformats.org/officeDocument/2006/relationships/slide" Target="slides/slide151.xml"/><Relationship Id="rId183" Type="http://schemas.openxmlformats.org/officeDocument/2006/relationships/slide" Target="slides/slide172.xml"/><Relationship Id="rId2" Type="http://schemas.openxmlformats.org/officeDocument/2006/relationships/slideMaster" Target="slideMasters/slideMaster2.xml"/><Relationship Id="rId29" Type="http://schemas.openxmlformats.org/officeDocument/2006/relationships/slide" Target="slides/slide18.xml"/><Relationship Id="rId24" Type="http://schemas.openxmlformats.org/officeDocument/2006/relationships/slide" Target="slides/slide13.xml"/><Relationship Id="rId40" Type="http://schemas.openxmlformats.org/officeDocument/2006/relationships/slide" Target="slides/slide29.xml"/><Relationship Id="rId45" Type="http://schemas.openxmlformats.org/officeDocument/2006/relationships/slide" Target="slides/slide34.xml"/><Relationship Id="rId66" Type="http://schemas.openxmlformats.org/officeDocument/2006/relationships/slide" Target="slides/slide55.xml"/><Relationship Id="rId87" Type="http://schemas.openxmlformats.org/officeDocument/2006/relationships/slide" Target="slides/slide76.xml"/><Relationship Id="rId110" Type="http://schemas.openxmlformats.org/officeDocument/2006/relationships/slide" Target="slides/slide99.xml"/><Relationship Id="rId115" Type="http://schemas.openxmlformats.org/officeDocument/2006/relationships/slide" Target="slides/slide104.xml"/><Relationship Id="rId131" Type="http://schemas.openxmlformats.org/officeDocument/2006/relationships/slide" Target="slides/slide120.xml"/><Relationship Id="rId136" Type="http://schemas.openxmlformats.org/officeDocument/2006/relationships/slide" Target="slides/slide125.xml"/><Relationship Id="rId157" Type="http://schemas.openxmlformats.org/officeDocument/2006/relationships/slide" Target="slides/slide146.xml"/><Relationship Id="rId178" Type="http://schemas.openxmlformats.org/officeDocument/2006/relationships/slide" Target="slides/slide167.xml"/><Relationship Id="rId61" Type="http://schemas.openxmlformats.org/officeDocument/2006/relationships/slide" Target="slides/slide50.xml"/><Relationship Id="rId82" Type="http://schemas.openxmlformats.org/officeDocument/2006/relationships/slide" Target="slides/slide71.xml"/><Relationship Id="rId152" Type="http://schemas.openxmlformats.org/officeDocument/2006/relationships/slide" Target="slides/slide141.xml"/><Relationship Id="rId173" Type="http://schemas.openxmlformats.org/officeDocument/2006/relationships/slide" Target="slides/slide162.xml"/><Relationship Id="rId194" Type="http://schemas.openxmlformats.org/officeDocument/2006/relationships/slide" Target="slides/slide183.xml"/><Relationship Id="rId199" Type="http://schemas.openxmlformats.org/officeDocument/2006/relationships/slide" Target="slides/slide188.xml"/><Relationship Id="rId203" Type="http://schemas.openxmlformats.org/officeDocument/2006/relationships/handoutMaster" Target="handoutMasters/handoutMaster1.xml"/><Relationship Id="rId19" Type="http://schemas.openxmlformats.org/officeDocument/2006/relationships/slide" Target="slides/slide8.xml"/><Relationship Id="rId14" Type="http://schemas.openxmlformats.org/officeDocument/2006/relationships/slide" Target="slides/slide3.xml"/><Relationship Id="rId30" Type="http://schemas.openxmlformats.org/officeDocument/2006/relationships/slide" Target="slides/slide19.xml"/><Relationship Id="rId35" Type="http://schemas.openxmlformats.org/officeDocument/2006/relationships/slide" Target="slides/slide24.xml"/><Relationship Id="rId56" Type="http://schemas.openxmlformats.org/officeDocument/2006/relationships/slide" Target="slides/slide45.xml"/><Relationship Id="rId77" Type="http://schemas.openxmlformats.org/officeDocument/2006/relationships/slide" Target="slides/slide66.xml"/><Relationship Id="rId100" Type="http://schemas.openxmlformats.org/officeDocument/2006/relationships/slide" Target="slides/slide89.xml"/><Relationship Id="rId105" Type="http://schemas.openxmlformats.org/officeDocument/2006/relationships/slide" Target="slides/slide94.xml"/><Relationship Id="rId126" Type="http://schemas.openxmlformats.org/officeDocument/2006/relationships/slide" Target="slides/slide115.xml"/><Relationship Id="rId147" Type="http://schemas.openxmlformats.org/officeDocument/2006/relationships/slide" Target="slides/slide136.xml"/><Relationship Id="rId168" Type="http://schemas.openxmlformats.org/officeDocument/2006/relationships/slide" Target="slides/slide157.xml"/><Relationship Id="rId8" Type="http://schemas.openxmlformats.org/officeDocument/2006/relationships/slideMaster" Target="slideMasters/slideMaster8.xml"/><Relationship Id="rId51" Type="http://schemas.openxmlformats.org/officeDocument/2006/relationships/slide" Target="slides/slide40.xml"/><Relationship Id="rId72" Type="http://schemas.openxmlformats.org/officeDocument/2006/relationships/slide" Target="slides/slide61.xml"/><Relationship Id="rId93" Type="http://schemas.openxmlformats.org/officeDocument/2006/relationships/slide" Target="slides/slide82.xml"/><Relationship Id="rId98" Type="http://schemas.openxmlformats.org/officeDocument/2006/relationships/slide" Target="slides/slide87.xml"/><Relationship Id="rId121" Type="http://schemas.openxmlformats.org/officeDocument/2006/relationships/slide" Target="slides/slide110.xml"/><Relationship Id="rId142" Type="http://schemas.openxmlformats.org/officeDocument/2006/relationships/slide" Target="slides/slide131.xml"/><Relationship Id="rId163" Type="http://schemas.openxmlformats.org/officeDocument/2006/relationships/slide" Target="slides/slide152.xml"/><Relationship Id="rId184" Type="http://schemas.openxmlformats.org/officeDocument/2006/relationships/slide" Target="slides/slide173.xml"/><Relationship Id="rId189" Type="http://schemas.openxmlformats.org/officeDocument/2006/relationships/slide" Target="slides/slide178.xml"/><Relationship Id="rId3" Type="http://schemas.openxmlformats.org/officeDocument/2006/relationships/slideMaster" Target="slideMasters/slideMaster3.xml"/><Relationship Id="rId25" Type="http://schemas.openxmlformats.org/officeDocument/2006/relationships/slide" Target="slides/slide14.xml"/><Relationship Id="rId46" Type="http://schemas.openxmlformats.org/officeDocument/2006/relationships/slide" Target="slides/slide35.xml"/><Relationship Id="rId67" Type="http://schemas.openxmlformats.org/officeDocument/2006/relationships/slide" Target="slides/slide56.xml"/><Relationship Id="rId116" Type="http://schemas.openxmlformats.org/officeDocument/2006/relationships/slide" Target="slides/slide105.xml"/><Relationship Id="rId137" Type="http://schemas.openxmlformats.org/officeDocument/2006/relationships/slide" Target="slides/slide126.xml"/><Relationship Id="rId158" Type="http://schemas.openxmlformats.org/officeDocument/2006/relationships/slide" Target="slides/slide147.xml"/><Relationship Id="rId20" Type="http://schemas.openxmlformats.org/officeDocument/2006/relationships/slide" Target="slides/slide9.xml"/><Relationship Id="rId41" Type="http://schemas.openxmlformats.org/officeDocument/2006/relationships/slide" Target="slides/slide30.xml"/><Relationship Id="rId62" Type="http://schemas.openxmlformats.org/officeDocument/2006/relationships/slide" Target="slides/slide51.xml"/><Relationship Id="rId83" Type="http://schemas.openxmlformats.org/officeDocument/2006/relationships/slide" Target="slides/slide72.xml"/><Relationship Id="rId88" Type="http://schemas.openxmlformats.org/officeDocument/2006/relationships/slide" Target="slides/slide77.xml"/><Relationship Id="rId111" Type="http://schemas.openxmlformats.org/officeDocument/2006/relationships/slide" Target="slides/slide100.xml"/><Relationship Id="rId132" Type="http://schemas.openxmlformats.org/officeDocument/2006/relationships/slide" Target="slides/slide121.xml"/><Relationship Id="rId153" Type="http://schemas.openxmlformats.org/officeDocument/2006/relationships/slide" Target="slides/slide142.xml"/><Relationship Id="rId174" Type="http://schemas.openxmlformats.org/officeDocument/2006/relationships/slide" Target="slides/slide163.xml"/><Relationship Id="rId179" Type="http://schemas.openxmlformats.org/officeDocument/2006/relationships/slide" Target="slides/slide168.xml"/><Relationship Id="rId195" Type="http://schemas.openxmlformats.org/officeDocument/2006/relationships/slide" Target="slides/slide184.xml"/><Relationship Id="rId190" Type="http://schemas.openxmlformats.org/officeDocument/2006/relationships/slide" Target="slides/slide179.xml"/><Relationship Id="rId204" Type="http://schemas.openxmlformats.org/officeDocument/2006/relationships/presProps" Target="presProps.xml"/><Relationship Id="rId15" Type="http://schemas.openxmlformats.org/officeDocument/2006/relationships/slide" Target="slides/slide4.xml"/><Relationship Id="rId36" Type="http://schemas.openxmlformats.org/officeDocument/2006/relationships/slide" Target="slides/slide25.xml"/><Relationship Id="rId57" Type="http://schemas.openxmlformats.org/officeDocument/2006/relationships/slide" Target="slides/slide46.xml"/><Relationship Id="rId106" Type="http://schemas.openxmlformats.org/officeDocument/2006/relationships/slide" Target="slides/slide95.xml"/><Relationship Id="rId127" Type="http://schemas.openxmlformats.org/officeDocument/2006/relationships/slide" Target="slides/slide116.xml"/><Relationship Id="rId10" Type="http://schemas.openxmlformats.org/officeDocument/2006/relationships/slideMaster" Target="slideMasters/slideMaster10.xml"/><Relationship Id="rId31" Type="http://schemas.openxmlformats.org/officeDocument/2006/relationships/slide" Target="slides/slide20.xml"/><Relationship Id="rId52" Type="http://schemas.openxmlformats.org/officeDocument/2006/relationships/slide" Target="slides/slide41.xml"/><Relationship Id="rId73" Type="http://schemas.openxmlformats.org/officeDocument/2006/relationships/slide" Target="slides/slide62.xml"/><Relationship Id="rId78" Type="http://schemas.openxmlformats.org/officeDocument/2006/relationships/slide" Target="slides/slide67.xml"/><Relationship Id="rId94" Type="http://schemas.openxmlformats.org/officeDocument/2006/relationships/slide" Target="slides/slide83.xml"/><Relationship Id="rId99" Type="http://schemas.openxmlformats.org/officeDocument/2006/relationships/slide" Target="slides/slide88.xml"/><Relationship Id="rId101" Type="http://schemas.openxmlformats.org/officeDocument/2006/relationships/slide" Target="slides/slide90.xml"/><Relationship Id="rId122" Type="http://schemas.openxmlformats.org/officeDocument/2006/relationships/slide" Target="slides/slide111.xml"/><Relationship Id="rId143" Type="http://schemas.openxmlformats.org/officeDocument/2006/relationships/slide" Target="slides/slide132.xml"/><Relationship Id="rId148" Type="http://schemas.openxmlformats.org/officeDocument/2006/relationships/slide" Target="slides/slide137.xml"/><Relationship Id="rId164" Type="http://schemas.openxmlformats.org/officeDocument/2006/relationships/slide" Target="slides/slide153.xml"/><Relationship Id="rId169" Type="http://schemas.openxmlformats.org/officeDocument/2006/relationships/slide" Target="slides/slide158.xml"/><Relationship Id="rId185" Type="http://schemas.openxmlformats.org/officeDocument/2006/relationships/slide" Target="slides/slide174.xml"/><Relationship Id="rId4" Type="http://schemas.openxmlformats.org/officeDocument/2006/relationships/slideMaster" Target="slideMasters/slideMaster4.xml"/><Relationship Id="rId9" Type="http://schemas.openxmlformats.org/officeDocument/2006/relationships/slideMaster" Target="slideMasters/slideMaster9.xml"/><Relationship Id="rId180" Type="http://schemas.openxmlformats.org/officeDocument/2006/relationships/slide" Target="slides/slide169.xml"/><Relationship Id="rId26" Type="http://schemas.openxmlformats.org/officeDocument/2006/relationships/slide" Target="slides/slide15.xml"/><Relationship Id="rId47" Type="http://schemas.openxmlformats.org/officeDocument/2006/relationships/slide" Target="slides/slide36.xml"/><Relationship Id="rId68" Type="http://schemas.openxmlformats.org/officeDocument/2006/relationships/slide" Target="slides/slide57.xml"/><Relationship Id="rId89" Type="http://schemas.openxmlformats.org/officeDocument/2006/relationships/slide" Target="slides/slide78.xml"/><Relationship Id="rId112" Type="http://schemas.openxmlformats.org/officeDocument/2006/relationships/slide" Target="slides/slide101.xml"/><Relationship Id="rId133" Type="http://schemas.openxmlformats.org/officeDocument/2006/relationships/slide" Target="slides/slide122.xml"/><Relationship Id="rId154" Type="http://schemas.openxmlformats.org/officeDocument/2006/relationships/slide" Target="slides/slide143.xml"/><Relationship Id="rId175" Type="http://schemas.openxmlformats.org/officeDocument/2006/relationships/slide" Target="slides/slide164.xml"/><Relationship Id="rId196" Type="http://schemas.openxmlformats.org/officeDocument/2006/relationships/slide" Target="slides/slide185.xml"/><Relationship Id="rId200" Type="http://schemas.openxmlformats.org/officeDocument/2006/relationships/slide" Target="slides/slide189.xml"/></Relationships>
</file>

<file path=ppt/charts/_rels/chart1.xml.rels><?xml version="1.0" encoding="UTF-8" standalone="yes"?>
<Relationships xmlns="http://schemas.openxmlformats.org/package/2006/relationships"><Relationship Id="rId2" Type="http://schemas.openxmlformats.org/officeDocument/2006/relationships/oleObject" Target="Workbook2" TargetMode="External"/><Relationship Id="rId1" Type="http://schemas.openxmlformats.org/officeDocument/2006/relationships/themeOverride" Target="../theme/themeOverride1.xml"/></Relationships>
</file>

<file path=ppt/charts/_rels/chart2.xml.rels><?xml version="1.0" encoding="UTF-8" standalone="yes"?>
<Relationships xmlns="http://schemas.openxmlformats.org/package/2006/relationships"><Relationship Id="rId2" Type="http://schemas.openxmlformats.org/officeDocument/2006/relationships/oleObject" Target="Workbook2" TargetMode="External"/><Relationship Id="rId1" Type="http://schemas.openxmlformats.org/officeDocument/2006/relationships/themeOverride" Target="../theme/themeOverride2.xml"/></Relationships>
</file>

<file path=ppt/charts/_rels/chart3.xml.rels><?xml version="1.0" encoding="UTF-8" standalone="yes"?>
<Relationships xmlns="http://schemas.openxmlformats.org/package/2006/relationships"><Relationship Id="rId2" Type="http://schemas.openxmlformats.org/officeDocument/2006/relationships/oleObject" Target="Workbook2" TargetMode="External"/><Relationship Id="rId1" Type="http://schemas.openxmlformats.org/officeDocument/2006/relationships/themeOverride" Target="../theme/themeOverride3.xml"/></Relationships>
</file>

<file path=ppt/charts/_rels/chart4.xml.rels><?xml version="1.0" encoding="UTF-8" standalone="yes"?>
<Relationships xmlns="http://schemas.openxmlformats.org/package/2006/relationships"><Relationship Id="rId2" Type="http://schemas.openxmlformats.org/officeDocument/2006/relationships/oleObject" Target="Workbook2" TargetMode="External"/><Relationship Id="rId1" Type="http://schemas.openxmlformats.org/officeDocument/2006/relationships/themeOverride" Target="../theme/themeOverride4.xml"/></Relationships>
</file>

<file path=ppt/charts/_rels/chart5.xml.rels><?xml version="1.0" encoding="UTF-8" standalone="yes"?>
<Relationships xmlns="http://schemas.openxmlformats.org/package/2006/relationships"><Relationship Id="rId2" Type="http://schemas.openxmlformats.org/officeDocument/2006/relationships/oleObject" Target="Workbook2" TargetMode="External"/><Relationship Id="rId1" Type="http://schemas.openxmlformats.org/officeDocument/2006/relationships/themeOverride" Target="../theme/themeOverride5.xml"/></Relationships>
</file>

<file path=ppt/charts/_rels/chart6.xml.rels><?xml version="1.0" encoding="UTF-8" standalone="yes"?>
<Relationships xmlns="http://schemas.openxmlformats.org/package/2006/relationships"><Relationship Id="rId2" Type="http://schemas.openxmlformats.org/officeDocument/2006/relationships/oleObject" Target="Macintosh%20HD:Users:gregbehbehani%201:Documents:PieGraphsForBCFigure.xlsx" TargetMode="External"/><Relationship Id="rId1" Type="http://schemas.openxmlformats.org/officeDocument/2006/relationships/themeOverride" Target="../theme/themeOverride6.xml"/></Relationships>
</file>

<file path=ppt/charts/_rels/chart7.xml.rels><?xml version="1.0" encoding="UTF-8" standalone="yes"?>
<Relationships xmlns="http://schemas.openxmlformats.org/package/2006/relationships"><Relationship Id="rId2" Type="http://schemas.openxmlformats.org/officeDocument/2006/relationships/oleObject" Target="Macintosh%20HD:Users:gregbehbehani%201:Documents:PieGraphsForBCFigure.xlsx" TargetMode="External"/><Relationship Id="rId1" Type="http://schemas.openxmlformats.org/officeDocument/2006/relationships/themeOverride" Target="../theme/themeOverride7.xml"/></Relationships>
</file>

<file path=ppt/charts/_rels/chart8.xml.rels><?xml version="1.0" encoding="UTF-8" standalone="yes"?>
<Relationships xmlns="http://schemas.openxmlformats.org/package/2006/relationships"><Relationship Id="rId2" Type="http://schemas.openxmlformats.org/officeDocument/2006/relationships/oleObject" Target="Macintosh%20HD:Users:gregbehbehani%201:Documents:PieGraphsForBCFigure.xlsx" TargetMode="External"/><Relationship Id="rId1" Type="http://schemas.openxmlformats.org/officeDocument/2006/relationships/themeOverride" Target="../theme/themeOverride8.xml"/></Relationships>
</file>

<file path=ppt/charts/_rels/chart9.xml.rels><?xml version="1.0" encoding="UTF-8" standalone="yes"?>
<Relationships xmlns="http://schemas.openxmlformats.org/package/2006/relationships"><Relationship Id="rId2" Type="http://schemas.openxmlformats.org/officeDocument/2006/relationships/oleObject" Target="Macintosh%20HD:Users:gregbehbehani%201:Documents:PieGraphsForBCFigure.xlsx" TargetMode="External"/><Relationship Id="rId1" Type="http://schemas.openxmlformats.org/officeDocument/2006/relationships/themeOverride" Target="../theme/themeOverride9.xml"/></Relationships>
</file>

<file path=ppt/charts/_rels/chart10.xml.rels><?xml version="1.0" encoding="UTF-8" standalone="yes"?>
<Relationships xmlns="http://schemas.openxmlformats.org/package/2006/relationships"><Relationship Id="rId2" Type="http://schemas.openxmlformats.org/officeDocument/2006/relationships/oleObject" Target="Macintosh%20HD:Users:gregbehbehani%201:Documents:PieGraphsForBCFigure.xlsx" TargetMode="External"/><Relationship Id="rId1" Type="http://schemas.openxmlformats.org/officeDocument/2006/relationships/themeOverride" Target="../theme/themeOverride10.xml"/></Relationships>
</file>

<file path=ppt/charts/_rels/chart11.xml.rels><?xml version="1.0" encoding="UTF-8" standalone="yes"?>
<Relationships xmlns="http://schemas.openxmlformats.org/package/2006/relationships"><Relationship Id="rId2" Type="http://schemas.openxmlformats.org/officeDocument/2006/relationships/oleObject" Target="Macintosh%20HD:Users:gregbehbehani%201:Documents:PieGraphsForBCFigure.xlsx" TargetMode="External"/><Relationship Id="rId1" Type="http://schemas.openxmlformats.org/officeDocument/2006/relationships/themeOverride" Target="../theme/themeOverride11.xml"/></Relationships>
</file>

<file path=ppt/charts/_rels/chart12.xml.rels><?xml version="1.0" encoding="UTF-8" standalone="yes"?>
<Relationships xmlns="http://schemas.openxmlformats.org/package/2006/relationships"><Relationship Id="rId2" Type="http://schemas.openxmlformats.org/officeDocument/2006/relationships/oleObject" Target="Macintosh%20HD:Users:gregbehbehani%201:Documents:PieGraphsForBCFigure.xlsx" TargetMode="External"/><Relationship Id="rId1" Type="http://schemas.openxmlformats.org/officeDocument/2006/relationships/themeOverride" Target="../theme/themeOverride12.xml"/></Relationships>
</file>

<file path=ppt/charts/_rels/chart13.xml.rels><?xml version="1.0" encoding="UTF-8" standalone="yes"?>
<Relationships xmlns="http://schemas.openxmlformats.org/package/2006/relationships"><Relationship Id="rId2" Type="http://schemas.openxmlformats.org/officeDocument/2006/relationships/oleObject" Target="Macintosh%20HD:Users:gregbehbehani%201:Documents:PieGraphsForBCFigure.xlsx" TargetMode="External"/><Relationship Id="rId1" Type="http://schemas.openxmlformats.org/officeDocument/2006/relationships/themeOverride" Target="../theme/themeOverride13.xml"/></Relationships>
</file>

<file path=ppt/charts/_rels/chart14.xml.rels><?xml version="1.0" encoding="UTF-8" standalone="yes"?>
<Relationships xmlns="http://schemas.openxmlformats.org/package/2006/relationships"><Relationship Id="rId2" Type="http://schemas.openxmlformats.org/officeDocument/2006/relationships/oleObject" Target="Macintosh%20HD:Users:gregbehbehani%201:Documents:PieGraphsForBCFigure.xlsx" TargetMode="External"/><Relationship Id="rId1" Type="http://schemas.openxmlformats.org/officeDocument/2006/relationships/themeOverride" Target="../theme/themeOverride14.xml"/></Relationships>
</file>

<file path=ppt/charts/_rels/chart15.xml.rels><?xml version="1.0" encoding="UTF-8" standalone="yes"?>
<Relationships xmlns="http://schemas.openxmlformats.org/package/2006/relationships"><Relationship Id="rId2" Type="http://schemas.openxmlformats.org/officeDocument/2006/relationships/oleObject" Target="Macintosh%20HD:Users:gregbehbehani%201:Documents:PieGraphsForBCFigure.xlsx" TargetMode="External"/><Relationship Id="rId1" Type="http://schemas.openxmlformats.org/officeDocument/2006/relationships/themeOverride" Target="../theme/themeOverride15.xml"/></Relationships>
</file>

<file path=ppt/charts/_rels/chart16.xml.rels><?xml version="1.0" encoding="UTF-8" standalone="yes"?>
<Relationships xmlns="http://schemas.openxmlformats.org/package/2006/relationships"><Relationship Id="rId2" Type="http://schemas.openxmlformats.org/officeDocument/2006/relationships/oleObject" Target="Macintosh%20HD:Users:gregbehbehani%201:Documents:PieGraphsForBCFigure.xlsx" TargetMode="External"/><Relationship Id="rId1" Type="http://schemas.openxmlformats.org/officeDocument/2006/relationships/themeOverride" Target="../theme/themeOverride16.xml"/></Relationships>
</file>

<file path=ppt/charts/_rels/chart17.xml.rels><?xml version="1.0" encoding="UTF-8" standalone="yes"?>
<Relationships xmlns="http://schemas.openxmlformats.org/package/2006/relationships"><Relationship Id="rId2" Type="http://schemas.openxmlformats.org/officeDocument/2006/relationships/oleObject" Target="Macintosh%20HD:Users:gregbehbehani%201:Documents:PieGraphsForBCFigure.xlsx" TargetMode="External"/><Relationship Id="rId1" Type="http://schemas.openxmlformats.org/officeDocument/2006/relationships/themeOverride" Target="../theme/themeOverride17.xml"/></Relationships>
</file>

<file path=ppt/charts/_rels/chart18.xml.rels><?xml version="1.0" encoding="UTF-8" standalone="yes"?>
<Relationships xmlns="http://schemas.openxmlformats.org/package/2006/relationships"><Relationship Id="rId2" Type="http://schemas.openxmlformats.org/officeDocument/2006/relationships/oleObject" Target="Macintosh%20HD:Users:gregbehbehani%201:Documents:PieGraphsForBCFigure.xlsx" TargetMode="External"/><Relationship Id="rId1" Type="http://schemas.openxmlformats.org/officeDocument/2006/relationships/themeOverride" Target="../theme/themeOverride18.xml"/></Relationships>
</file>

<file path=ppt/charts/_rels/chart19.xml.rels><?xml version="1.0" encoding="UTF-8" standalone="yes"?>
<Relationships xmlns="http://schemas.openxmlformats.org/package/2006/relationships"><Relationship Id="rId2" Type="http://schemas.openxmlformats.org/officeDocument/2006/relationships/oleObject" Target="Macintosh%20HD:Users:gregbehbehani%201:Documents:PieGraphsForBCFigure.xlsx" TargetMode="External"/><Relationship Id="rId1" Type="http://schemas.openxmlformats.org/officeDocument/2006/relationships/themeOverride" Target="../theme/themeOverride19.xml"/></Relationships>
</file>

<file path=ppt/charts/_rels/chart20.xml.rels><?xml version="1.0" encoding="UTF-8" standalone="yes"?>
<Relationships xmlns="http://schemas.openxmlformats.org/package/2006/relationships"><Relationship Id="rId2" Type="http://schemas.openxmlformats.org/officeDocument/2006/relationships/oleObject" Target="Macintosh%20HD:Users:gregbehbehani%201:Documents:PieGraphsForBCFigure.xlsx" TargetMode="External"/><Relationship Id="rId1" Type="http://schemas.openxmlformats.org/officeDocument/2006/relationships/themeOverride" Target="../theme/themeOverride20.xml"/></Relationships>
</file>

<file path=ppt/charts/_rels/chart21.xml.rels><?xml version="1.0" encoding="UTF-8" standalone="yes"?>
<Relationships xmlns="http://schemas.openxmlformats.org/package/2006/relationships"><Relationship Id="rId2" Type="http://schemas.openxmlformats.org/officeDocument/2006/relationships/oleObject" Target="Workbook2" TargetMode="External"/><Relationship Id="rId1" Type="http://schemas.openxmlformats.org/officeDocument/2006/relationships/themeOverride" Target="../theme/themeOverride21.xml"/></Relationships>
</file>

<file path=ppt/charts/_rels/chart22.xml.rels><?xml version="1.0" encoding="UTF-8" standalone="yes"?>
<Relationships xmlns="http://schemas.openxmlformats.org/package/2006/relationships"><Relationship Id="rId2" Type="http://schemas.openxmlformats.org/officeDocument/2006/relationships/oleObject" Target="Workbook2" TargetMode="External"/><Relationship Id="rId1" Type="http://schemas.openxmlformats.org/officeDocument/2006/relationships/themeOverride" Target="../theme/themeOverride22.xml"/></Relationships>
</file>

<file path=ppt/charts/_rels/chart23.xml.rels><?xml version="1.0" encoding="UTF-8" standalone="yes"?>
<Relationships xmlns="http://schemas.openxmlformats.org/package/2006/relationships"><Relationship Id="rId2" Type="http://schemas.openxmlformats.org/officeDocument/2006/relationships/oleObject" Target="Workbook2" TargetMode="External"/><Relationship Id="rId1" Type="http://schemas.openxmlformats.org/officeDocument/2006/relationships/themeOverride" Target="../theme/themeOverride23.xml"/></Relationships>
</file>

<file path=ppt/charts/_rels/chart24.xml.rels><?xml version="1.0" encoding="UTF-8" standalone="yes"?>
<Relationships xmlns="http://schemas.openxmlformats.org/package/2006/relationships"><Relationship Id="rId2" Type="http://schemas.openxmlformats.org/officeDocument/2006/relationships/oleObject" Target="Workbook2" TargetMode="External"/><Relationship Id="rId1" Type="http://schemas.openxmlformats.org/officeDocument/2006/relationships/themeOverride" Target="../theme/themeOverride24.xml"/></Relationships>
</file>

<file path=ppt/charts/_rels/chart25.xml.rels><?xml version="1.0" encoding="UTF-8" standalone="yes"?>
<Relationships xmlns="http://schemas.openxmlformats.org/package/2006/relationships"><Relationship Id="rId2" Type="http://schemas.openxmlformats.org/officeDocument/2006/relationships/oleObject" Target="Workbook2" TargetMode="External"/><Relationship Id="rId1" Type="http://schemas.openxmlformats.org/officeDocument/2006/relationships/themeOverride" Target="../theme/themeOverride25.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tx>
            <c:v>102</c:v>
          </c:tx>
          <c:cat>
            <c:numRef>
              <c:f>Sheet1!$B$3:$G$3</c:f>
              <c:numCache>
                <c:formatCode>General</c:formatCode>
                <c:ptCount val="6"/>
                <c:pt idx="0">
                  <c:v>102</c:v>
                </c:pt>
                <c:pt idx="1">
                  <c:v>104</c:v>
                </c:pt>
                <c:pt idx="2">
                  <c:v>105</c:v>
                </c:pt>
                <c:pt idx="3">
                  <c:v>106</c:v>
                </c:pt>
                <c:pt idx="4">
                  <c:v>108</c:v>
                </c:pt>
                <c:pt idx="5">
                  <c:v>110</c:v>
                </c:pt>
              </c:numCache>
            </c:numRef>
          </c:cat>
          <c:val>
            <c:numRef>
              <c:f>Sheet1!$B$4:$G$4</c:f>
              <c:numCache>
                <c:formatCode>General</c:formatCode>
                <c:ptCount val="6"/>
                <c:pt idx="0">
                  <c:v>1</c:v>
                </c:pt>
                <c:pt idx="1">
                  <c:v>1</c:v>
                </c:pt>
                <c:pt idx="2">
                  <c:v>1</c:v>
                </c:pt>
                <c:pt idx="3">
                  <c:v>0</c:v>
                </c:pt>
                <c:pt idx="4">
                  <c:v>0</c:v>
                </c:pt>
                <c:pt idx="5">
                  <c:v>0</c:v>
                </c:pt>
              </c:numCache>
            </c:numRef>
          </c:val>
          <c:extLst>
            <c:ext xmlns:c16="http://schemas.microsoft.com/office/drawing/2014/chart" uri="{C3380CC4-5D6E-409C-BE32-E72D297353CC}">
              <c16:uniqueId val="{00000000-60F6-0B4D-8B2A-B90D74EE8DEF}"/>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Sheet1!$B$5:$G$5</c:f>
              <c:numCache>
                <c:formatCode>General</c:formatCode>
                <c:ptCount val="6"/>
                <c:pt idx="0">
                  <c:v>1</c:v>
                </c:pt>
                <c:pt idx="1">
                  <c:v>1</c:v>
                </c:pt>
                <c:pt idx="2">
                  <c:v>0</c:v>
                </c:pt>
                <c:pt idx="3">
                  <c:v>1</c:v>
                </c:pt>
                <c:pt idx="4">
                  <c:v>0</c:v>
                </c:pt>
                <c:pt idx="5">
                  <c:v>0</c:v>
                </c:pt>
              </c:numCache>
            </c:numRef>
          </c:val>
          <c:extLst>
            <c:ext xmlns:c16="http://schemas.microsoft.com/office/drawing/2014/chart" uri="{C3380CC4-5D6E-409C-BE32-E72D297353CC}">
              <c16:uniqueId val="{00000000-3DE4-8F42-8EF6-1DD6631D6850}"/>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Sheet1!$B$6:$G$6</c:f>
              <c:numCache>
                <c:formatCode>General</c:formatCode>
                <c:ptCount val="6"/>
                <c:pt idx="0">
                  <c:v>1</c:v>
                </c:pt>
                <c:pt idx="1">
                  <c:v>1</c:v>
                </c:pt>
                <c:pt idx="2">
                  <c:v>0</c:v>
                </c:pt>
                <c:pt idx="3">
                  <c:v>0</c:v>
                </c:pt>
                <c:pt idx="4">
                  <c:v>1</c:v>
                </c:pt>
                <c:pt idx="5">
                  <c:v>0</c:v>
                </c:pt>
              </c:numCache>
            </c:numRef>
          </c:val>
          <c:extLst>
            <c:ext xmlns:c16="http://schemas.microsoft.com/office/drawing/2014/chart" uri="{C3380CC4-5D6E-409C-BE32-E72D297353CC}">
              <c16:uniqueId val="{00000000-2BC9-384D-A8C1-F5D1E05A6192}"/>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Sheet1!$B$7:$G$7</c:f>
              <c:numCache>
                <c:formatCode>General</c:formatCode>
                <c:ptCount val="6"/>
                <c:pt idx="0">
                  <c:v>1</c:v>
                </c:pt>
                <c:pt idx="1">
                  <c:v>1</c:v>
                </c:pt>
                <c:pt idx="2">
                  <c:v>0</c:v>
                </c:pt>
                <c:pt idx="3">
                  <c:v>0</c:v>
                </c:pt>
                <c:pt idx="4">
                  <c:v>0</c:v>
                </c:pt>
                <c:pt idx="5">
                  <c:v>1</c:v>
                </c:pt>
              </c:numCache>
            </c:numRef>
          </c:val>
          <c:extLst>
            <c:ext xmlns:c16="http://schemas.microsoft.com/office/drawing/2014/chart" uri="{C3380CC4-5D6E-409C-BE32-E72D297353CC}">
              <c16:uniqueId val="{00000000-41B3-764A-82AD-D16582354A69}"/>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Sheet1!$B$8:$G$8</c:f>
              <c:numCache>
                <c:formatCode>General</c:formatCode>
                <c:ptCount val="6"/>
                <c:pt idx="0">
                  <c:v>1</c:v>
                </c:pt>
                <c:pt idx="1">
                  <c:v>0</c:v>
                </c:pt>
                <c:pt idx="2">
                  <c:v>1</c:v>
                </c:pt>
                <c:pt idx="3">
                  <c:v>1</c:v>
                </c:pt>
                <c:pt idx="4">
                  <c:v>0</c:v>
                </c:pt>
                <c:pt idx="5">
                  <c:v>0</c:v>
                </c:pt>
              </c:numCache>
            </c:numRef>
          </c:val>
          <c:extLst>
            <c:ext xmlns:c16="http://schemas.microsoft.com/office/drawing/2014/chart" uri="{C3380CC4-5D6E-409C-BE32-E72D297353CC}">
              <c16:uniqueId val="{00000000-A9F6-664E-AC96-C91BB8074FBB}"/>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Sheet1!$B$9:$G$9</c:f>
              <c:numCache>
                <c:formatCode>General</c:formatCode>
                <c:ptCount val="6"/>
                <c:pt idx="0">
                  <c:v>1</c:v>
                </c:pt>
                <c:pt idx="1">
                  <c:v>0</c:v>
                </c:pt>
                <c:pt idx="2">
                  <c:v>1</c:v>
                </c:pt>
                <c:pt idx="3">
                  <c:v>0</c:v>
                </c:pt>
                <c:pt idx="4">
                  <c:v>1</c:v>
                </c:pt>
                <c:pt idx="5">
                  <c:v>0</c:v>
                </c:pt>
              </c:numCache>
            </c:numRef>
          </c:val>
          <c:extLst>
            <c:ext xmlns:c16="http://schemas.microsoft.com/office/drawing/2014/chart" uri="{C3380CC4-5D6E-409C-BE32-E72D297353CC}">
              <c16:uniqueId val="{00000000-C297-A34E-8964-4B66DC48A1A2}"/>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Sheet1!$B$10:$G$10</c:f>
              <c:numCache>
                <c:formatCode>General</c:formatCode>
                <c:ptCount val="6"/>
                <c:pt idx="0">
                  <c:v>1</c:v>
                </c:pt>
                <c:pt idx="1">
                  <c:v>0</c:v>
                </c:pt>
                <c:pt idx="2">
                  <c:v>1</c:v>
                </c:pt>
                <c:pt idx="3">
                  <c:v>0</c:v>
                </c:pt>
                <c:pt idx="4">
                  <c:v>0</c:v>
                </c:pt>
                <c:pt idx="5">
                  <c:v>1</c:v>
                </c:pt>
              </c:numCache>
            </c:numRef>
          </c:val>
          <c:extLst>
            <c:ext xmlns:c16="http://schemas.microsoft.com/office/drawing/2014/chart" uri="{C3380CC4-5D6E-409C-BE32-E72D297353CC}">
              <c16:uniqueId val="{00000000-CC54-F744-B786-33FC707561EE}"/>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Sheet1!$B$11:$G$11</c:f>
              <c:numCache>
                <c:formatCode>General</c:formatCode>
                <c:ptCount val="6"/>
                <c:pt idx="0">
                  <c:v>1</c:v>
                </c:pt>
                <c:pt idx="1">
                  <c:v>0</c:v>
                </c:pt>
                <c:pt idx="2">
                  <c:v>0</c:v>
                </c:pt>
                <c:pt idx="3">
                  <c:v>1</c:v>
                </c:pt>
                <c:pt idx="4">
                  <c:v>1</c:v>
                </c:pt>
                <c:pt idx="5">
                  <c:v>0</c:v>
                </c:pt>
              </c:numCache>
            </c:numRef>
          </c:val>
          <c:extLst>
            <c:ext xmlns:c16="http://schemas.microsoft.com/office/drawing/2014/chart" uri="{C3380CC4-5D6E-409C-BE32-E72D297353CC}">
              <c16:uniqueId val="{00000000-1D87-FC42-BA22-64F828250C28}"/>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Sheet1!$B$12:$G$12</c:f>
              <c:numCache>
                <c:formatCode>General</c:formatCode>
                <c:ptCount val="6"/>
                <c:pt idx="0">
                  <c:v>1</c:v>
                </c:pt>
                <c:pt idx="1">
                  <c:v>0</c:v>
                </c:pt>
                <c:pt idx="2">
                  <c:v>0</c:v>
                </c:pt>
                <c:pt idx="3">
                  <c:v>1</c:v>
                </c:pt>
                <c:pt idx="4">
                  <c:v>0</c:v>
                </c:pt>
                <c:pt idx="5">
                  <c:v>1</c:v>
                </c:pt>
              </c:numCache>
            </c:numRef>
          </c:val>
          <c:extLst>
            <c:ext xmlns:c16="http://schemas.microsoft.com/office/drawing/2014/chart" uri="{C3380CC4-5D6E-409C-BE32-E72D297353CC}">
              <c16:uniqueId val="{00000000-0BC9-8049-8D4A-E3C5D7609BC7}"/>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Sheet1!$B$13:$G$13</c:f>
              <c:numCache>
                <c:formatCode>General</c:formatCode>
                <c:ptCount val="6"/>
                <c:pt idx="0">
                  <c:v>1</c:v>
                </c:pt>
                <c:pt idx="1">
                  <c:v>0</c:v>
                </c:pt>
                <c:pt idx="2">
                  <c:v>0</c:v>
                </c:pt>
                <c:pt idx="3">
                  <c:v>0</c:v>
                </c:pt>
                <c:pt idx="4">
                  <c:v>1</c:v>
                </c:pt>
                <c:pt idx="5">
                  <c:v>1</c:v>
                </c:pt>
              </c:numCache>
            </c:numRef>
          </c:val>
          <c:extLst>
            <c:ext xmlns:c16="http://schemas.microsoft.com/office/drawing/2014/chart" uri="{C3380CC4-5D6E-409C-BE32-E72D297353CC}">
              <c16:uniqueId val="{00000000-F72B-5342-BA07-ED52B692727F}"/>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Sheet1!$B$14:$G$14</c:f>
              <c:numCache>
                <c:formatCode>General</c:formatCode>
                <c:ptCount val="6"/>
                <c:pt idx="0">
                  <c:v>0</c:v>
                </c:pt>
                <c:pt idx="1">
                  <c:v>1</c:v>
                </c:pt>
                <c:pt idx="2">
                  <c:v>1</c:v>
                </c:pt>
                <c:pt idx="3">
                  <c:v>1</c:v>
                </c:pt>
                <c:pt idx="4">
                  <c:v>0</c:v>
                </c:pt>
                <c:pt idx="5">
                  <c:v>0</c:v>
                </c:pt>
              </c:numCache>
            </c:numRef>
          </c:val>
          <c:extLst>
            <c:ext xmlns:c16="http://schemas.microsoft.com/office/drawing/2014/chart" uri="{C3380CC4-5D6E-409C-BE32-E72D297353CC}">
              <c16:uniqueId val="{00000000-CE31-C042-9E9B-C2B83A2187E3}"/>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Sheet1!$B$15:$G$15</c:f>
              <c:numCache>
                <c:formatCode>General</c:formatCode>
                <c:ptCount val="6"/>
                <c:pt idx="0">
                  <c:v>0</c:v>
                </c:pt>
                <c:pt idx="1">
                  <c:v>1</c:v>
                </c:pt>
                <c:pt idx="2">
                  <c:v>1</c:v>
                </c:pt>
                <c:pt idx="3">
                  <c:v>0</c:v>
                </c:pt>
                <c:pt idx="4">
                  <c:v>1</c:v>
                </c:pt>
                <c:pt idx="5">
                  <c:v>0</c:v>
                </c:pt>
              </c:numCache>
            </c:numRef>
          </c:val>
          <c:extLst>
            <c:ext xmlns:c16="http://schemas.microsoft.com/office/drawing/2014/chart" uri="{C3380CC4-5D6E-409C-BE32-E72D297353CC}">
              <c16:uniqueId val="{00000000-E88D-B849-B3ED-C834A6F137D8}"/>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Sheet1!$B$16:$G$16</c:f>
              <c:numCache>
                <c:formatCode>General</c:formatCode>
                <c:ptCount val="6"/>
                <c:pt idx="0">
                  <c:v>0</c:v>
                </c:pt>
                <c:pt idx="1">
                  <c:v>1</c:v>
                </c:pt>
                <c:pt idx="2">
                  <c:v>1</c:v>
                </c:pt>
                <c:pt idx="3">
                  <c:v>0</c:v>
                </c:pt>
                <c:pt idx="4">
                  <c:v>0</c:v>
                </c:pt>
                <c:pt idx="5">
                  <c:v>1</c:v>
                </c:pt>
              </c:numCache>
            </c:numRef>
          </c:val>
          <c:extLst>
            <c:ext xmlns:c16="http://schemas.microsoft.com/office/drawing/2014/chart" uri="{C3380CC4-5D6E-409C-BE32-E72D297353CC}">
              <c16:uniqueId val="{00000000-A362-A541-A9F2-BAB1D620382C}"/>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Sheet1!$B$17:$G$17</c:f>
              <c:numCache>
                <c:formatCode>General</c:formatCode>
                <c:ptCount val="6"/>
                <c:pt idx="0">
                  <c:v>0</c:v>
                </c:pt>
                <c:pt idx="1">
                  <c:v>1</c:v>
                </c:pt>
                <c:pt idx="2">
                  <c:v>0</c:v>
                </c:pt>
                <c:pt idx="3">
                  <c:v>1</c:v>
                </c:pt>
                <c:pt idx="4">
                  <c:v>1</c:v>
                </c:pt>
                <c:pt idx="5">
                  <c:v>0</c:v>
                </c:pt>
              </c:numCache>
            </c:numRef>
          </c:val>
          <c:extLst>
            <c:ext xmlns:c16="http://schemas.microsoft.com/office/drawing/2014/chart" uri="{C3380CC4-5D6E-409C-BE32-E72D297353CC}">
              <c16:uniqueId val="{00000000-3DC2-6A49-A34C-16863F70CA9F}"/>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Sheet1!$B$18:$G$18</c:f>
              <c:numCache>
                <c:formatCode>General</c:formatCode>
                <c:ptCount val="6"/>
                <c:pt idx="0">
                  <c:v>0</c:v>
                </c:pt>
                <c:pt idx="1">
                  <c:v>1</c:v>
                </c:pt>
                <c:pt idx="2">
                  <c:v>0</c:v>
                </c:pt>
                <c:pt idx="3">
                  <c:v>1</c:v>
                </c:pt>
                <c:pt idx="4">
                  <c:v>0</c:v>
                </c:pt>
                <c:pt idx="5">
                  <c:v>1</c:v>
                </c:pt>
              </c:numCache>
            </c:numRef>
          </c:val>
          <c:extLst>
            <c:ext xmlns:c16="http://schemas.microsoft.com/office/drawing/2014/chart" uri="{C3380CC4-5D6E-409C-BE32-E72D297353CC}">
              <c16:uniqueId val="{00000000-5E4B-4347-8908-C9CDC3043EB2}"/>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Sheet1!$B$19:$G$19</c:f>
              <c:numCache>
                <c:formatCode>General</c:formatCode>
                <c:ptCount val="6"/>
                <c:pt idx="0">
                  <c:v>0</c:v>
                </c:pt>
                <c:pt idx="1">
                  <c:v>1</c:v>
                </c:pt>
                <c:pt idx="2">
                  <c:v>0</c:v>
                </c:pt>
                <c:pt idx="3">
                  <c:v>0</c:v>
                </c:pt>
                <c:pt idx="4">
                  <c:v>1</c:v>
                </c:pt>
                <c:pt idx="5">
                  <c:v>1</c:v>
                </c:pt>
              </c:numCache>
            </c:numRef>
          </c:val>
          <c:extLst>
            <c:ext xmlns:c16="http://schemas.microsoft.com/office/drawing/2014/chart" uri="{C3380CC4-5D6E-409C-BE32-E72D297353CC}">
              <c16:uniqueId val="{00000000-A135-D547-AB36-A74E550DAD20}"/>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Sheet1!$B$20:$G$20</c:f>
              <c:numCache>
                <c:formatCode>General</c:formatCode>
                <c:ptCount val="6"/>
                <c:pt idx="0">
                  <c:v>0</c:v>
                </c:pt>
                <c:pt idx="1">
                  <c:v>0</c:v>
                </c:pt>
                <c:pt idx="2">
                  <c:v>1</c:v>
                </c:pt>
                <c:pt idx="3">
                  <c:v>1</c:v>
                </c:pt>
                <c:pt idx="4">
                  <c:v>1</c:v>
                </c:pt>
                <c:pt idx="5">
                  <c:v>0</c:v>
                </c:pt>
              </c:numCache>
            </c:numRef>
          </c:val>
          <c:extLst>
            <c:ext xmlns:c16="http://schemas.microsoft.com/office/drawing/2014/chart" uri="{C3380CC4-5D6E-409C-BE32-E72D297353CC}">
              <c16:uniqueId val="{00000000-B1E8-264C-BF61-2A54E0D7B500}"/>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Sheet1!$B$21:$G$21</c:f>
              <c:numCache>
                <c:formatCode>General</c:formatCode>
                <c:ptCount val="6"/>
                <c:pt idx="0">
                  <c:v>0</c:v>
                </c:pt>
                <c:pt idx="1">
                  <c:v>0</c:v>
                </c:pt>
                <c:pt idx="2">
                  <c:v>1</c:v>
                </c:pt>
                <c:pt idx="3">
                  <c:v>1</c:v>
                </c:pt>
                <c:pt idx="4">
                  <c:v>0</c:v>
                </c:pt>
                <c:pt idx="5">
                  <c:v>1</c:v>
                </c:pt>
              </c:numCache>
            </c:numRef>
          </c:val>
          <c:extLst>
            <c:ext xmlns:c16="http://schemas.microsoft.com/office/drawing/2014/chart" uri="{C3380CC4-5D6E-409C-BE32-E72D297353CC}">
              <c16:uniqueId val="{00000000-30D2-6E42-B42B-7B7FFD9C6101}"/>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Sheet1!$B$22:$G$22</c:f>
              <c:numCache>
                <c:formatCode>General</c:formatCode>
                <c:ptCount val="6"/>
                <c:pt idx="0">
                  <c:v>0</c:v>
                </c:pt>
                <c:pt idx="1">
                  <c:v>0</c:v>
                </c:pt>
                <c:pt idx="2">
                  <c:v>1</c:v>
                </c:pt>
                <c:pt idx="3">
                  <c:v>0</c:v>
                </c:pt>
                <c:pt idx="4">
                  <c:v>1</c:v>
                </c:pt>
                <c:pt idx="5">
                  <c:v>1</c:v>
                </c:pt>
              </c:numCache>
            </c:numRef>
          </c:val>
          <c:extLst>
            <c:ext xmlns:c16="http://schemas.microsoft.com/office/drawing/2014/chart" uri="{C3380CC4-5D6E-409C-BE32-E72D297353CC}">
              <c16:uniqueId val="{00000000-67E4-564F-BB91-1903F8DF40C8}"/>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Sheet1!$B$3:$G$3</c:f>
              <c:numCache>
                <c:formatCode>General</c:formatCode>
                <c:ptCount val="6"/>
                <c:pt idx="0">
                  <c:v>102</c:v>
                </c:pt>
                <c:pt idx="1">
                  <c:v>104</c:v>
                </c:pt>
                <c:pt idx="2">
                  <c:v>105</c:v>
                </c:pt>
                <c:pt idx="3">
                  <c:v>106</c:v>
                </c:pt>
                <c:pt idx="4">
                  <c:v>108</c:v>
                </c:pt>
                <c:pt idx="5">
                  <c:v>110</c:v>
                </c:pt>
              </c:numCache>
            </c:numRef>
          </c:cat>
          <c:val>
            <c:numRef>
              <c:f>Sheet1!$B$23:$G$23</c:f>
              <c:numCache>
                <c:formatCode>General</c:formatCode>
                <c:ptCount val="6"/>
                <c:pt idx="0">
                  <c:v>0</c:v>
                </c:pt>
                <c:pt idx="1">
                  <c:v>0</c:v>
                </c:pt>
                <c:pt idx="2">
                  <c:v>0</c:v>
                </c:pt>
                <c:pt idx="3">
                  <c:v>1</c:v>
                </c:pt>
                <c:pt idx="4">
                  <c:v>1</c:v>
                </c:pt>
                <c:pt idx="5">
                  <c:v>1</c:v>
                </c:pt>
              </c:numCache>
            </c:numRef>
          </c:val>
          <c:extLst>
            <c:ext xmlns:c16="http://schemas.microsoft.com/office/drawing/2014/chart" uri="{C3380CC4-5D6E-409C-BE32-E72D297353CC}">
              <c16:uniqueId val="{00000000-F6AD-B044-98CB-B78AA1355BE9}"/>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tx>
            <c:v>102</c:v>
          </c:tx>
          <c:cat>
            <c:numRef>
              <c:f>[PieGraphsForBCFigure.xlsx]Sheet1!$B$3:$G$3</c:f>
              <c:numCache>
                <c:formatCode>General</c:formatCode>
                <c:ptCount val="6"/>
                <c:pt idx="0">
                  <c:v>102</c:v>
                </c:pt>
                <c:pt idx="1">
                  <c:v>104</c:v>
                </c:pt>
                <c:pt idx="2">
                  <c:v>105</c:v>
                </c:pt>
                <c:pt idx="3">
                  <c:v>106</c:v>
                </c:pt>
                <c:pt idx="4">
                  <c:v>108</c:v>
                </c:pt>
                <c:pt idx="5">
                  <c:v>110</c:v>
                </c:pt>
              </c:numCache>
            </c:numRef>
          </c:cat>
          <c:val>
            <c:numRef>
              <c:f>[PieGraphsForBCFigure.xlsx]Sheet1!$B$4:$G$4</c:f>
              <c:numCache>
                <c:formatCode>General</c:formatCode>
                <c:ptCount val="6"/>
                <c:pt idx="0">
                  <c:v>1</c:v>
                </c:pt>
                <c:pt idx="1">
                  <c:v>1</c:v>
                </c:pt>
                <c:pt idx="2">
                  <c:v>1</c:v>
                </c:pt>
                <c:pt idx="3">
                  <c:v>0</c:v>
                </c:pt>
                <c:pt idx="4">
                  <c:v>0</c:v>
                </c:pt>
                <c:pt idx="5">
                  <c:v>0</c:v>
                </c:pt>
              </c:numCache>
            </c:numRef>
          </c:val>
          <c:extLst>
            <c:ext xmlns:c16="http://schemas.microsoft.com/office/drawing/2014/chart" uri="{C3380CC4-5D6E-409C-BE32-E72D297353CC}">
              <c16:uniqueId val="{00000000-3C66-6B4A-A6D4-EEE6C6EFCEEC}"/>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[PieGraphsForBCFigure.xlsx]Sheet1!$B$3:$G$3</c:f>
              <c:numCache>
                <c:formatCode>General</c:formatCode>
                <c:ptCount val="6"/>
                <c:pt idx="0">
                  <c:v>102</c:v>
                </c:pt>
                <c:pt idx="1">
                  <c:v>104</c:v>
                </c:pt>
                <c:pt idx="2">
                  <c:v>105</c:v>
                </c:pt>
                <c:pt idx="3">
                  <c:v>106</c:v>
                </c:pt>
                <c:pt idx="4">
                  <c:v>108</c:v>
                </c:pt>
                <c:pt idx="5">
                  <c:v>110</c:v>
                </c:pt>
              </c:numCache>
            </c:numRef>
          </c:cat>
          <c:val>
            <c:numRef>
              <c:f>[PieGraphsForBCFigure.xlsx]Sheet1!$B$5:$G$5</c:f>
              <c:numCache>
                <c:formatCode>General</c:formatCode>
                <c:ptCount val="6"/>
                <c:pt idx="0">
                  <c:v>1</c:v>
                </c:pt>
                <c:pt idx="1">
                  <c:v>1</c:v>
                </c:pt>
                <c:pt idx="2">
                  <c:v>0</c:v>
                </c:pt>
                <c:pt idx="3">
                  <c:v>1</c:v>
                </c:pt>
                <c:pt idx="4">
                  <c:v>0</c:v>
                </c:pt>
                <c:pt idx="5">
                  <c:v>0</c:v>
                </c:pt>
              </c:numCache>
            </c:numRef>
          </c:val>
          <c:extLst>
            <c:ext xmlns:c16="http://schemas.microsoft.com/office/drawing/2014/chart" uri="{C3380CC4-5D6E-409C-BE32-E72D297353CC}">
              <c16:uniqueId val="{00000000-FED4-B342-9EDD-CD94500F387D}"/>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[PieGraphsForBCFigure.xlsx]Sheet1!$B$3:$G$3</c:f>
              <c:numCache>
                <c:formatCode>General</c:formatCode>
                <c:ptCount val="6"/>
                <c:pt idx="0">
                  <c:v>102</c:v>
                </c:pt>
                <c:pt idx="1">
                  <c:v>104</c:v>
                </c:pt>
                <c:pt idx="2">
                  <c:v>105</c:v>
                </c:pt>
                <c:pt idx="3">
                  <c:v>106</c:v>
                </c:pt>
                <c:pt idx="4">
                  <c:v>108</c:v>
                </c:pt>
                <c:pt idx="5">
                  <c:v>110</c:v>
                </c:pt>
              </c:numCache>
            </c:numRef>
          </c:cat>
          <c:val>
            <c:numRef>
              <c:f>[PieGraphsForBCFigure.xlsx]Sheet1!$B$6:$G$6</c:f>
              <c:numCache>
                <c:formatCode>General</c:formatCode>
                <c:ptCount val="6"/>
                <c:pt idx="0">
                  <c:v>1</c:v>
                </c:pt>
                <c:pt idx="1">
                  <c:v>1</c:v>
                </c:pt>
                <c:pt idx="2">
                  <c:v>0</c:v>
                </c:pt>
                <c:pt idx="3">
                  <c:v>0</c:v>
                </c:pt>
                <c:pt idx="4">
                  <c:v>1</c:v>
                </c:pt>
                <c:pt idx="5">
                  <c:v>0</c:v>
                </c:pt>
              </c:numCache>
            </c:numRef>
          </c:val>
          <c:extLst>
            <c:ext xmlns:c16="http://schemas.microsoft.com/office/drawing/2014/chart" uri="{C3380CC4-5D6E-409C-BE32-E72D297353CC}">
              <c16:uniqueId val="{00000000-31D8-994E-8513-6CEE5A8A4576}"/>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[PieGraphsForBCFigure.xlsx]Sheet1!$B$3:$G$3</c:f>
              <c:numCache>
                <c:formatCode>General</c:formatCode>
                <c:ptCount val="6"/>
                <c:pt idx="0">
                  <c:v>102</c:v>
                </c:pt>
                <c:pt idx="1">
                  <c:v>104</c:v>
                </c:pt>
                <c:pt idx="2">
                  <c:v>105</c:v>
                </c:pt>
                <c:pt idx="3">
                  <c:v>106</c:v>
                </c:pt>
                <c:pt idx="4">
                  <c:v>108</c:v>
                </c:pt>
                <c:pt idx="5">
                  <c:v>110</c:v>
                </c:pt>
              </c:numCache>
            </c:numRef>
          </c:cat>
          <c:val>
            <c:numRef>
              <c:f>[PieGraphsForBCFigure.xlsx]Sheet1!$B$7:$G$7</c:f>
              <c:numCache>
                <c:formatCode>General</c:formatCode>
                <c:ptCount val="6"/>
                <c:pt idx="0">
                  <c:v>1</c:v>
                </c:pt>
                <c:pt idx="1">
                  <c:v>1</c:v>
                </c:pt>
                <c:pt idx="2">
                  <c:v>0</c:v>
                </c:pt>
                <c:pt idx="3">
                  <c:v>0</c:v>
                </c:pt>
                <c:pt idx="4">
                  <c:v>0</c:v>
                </c:pt>
                <c:pt idx="5">
                  <c:v>1</c:v>
                </c:pt>
              </c:numCache>
            </c:numRef>
          </c:val>
          <c:extLst>
            <c:ext xmlns:c16="http://schemas.microsoft.com/office/drawing/2014/chart" uri="{C3380CC4-5D6E-409C-BE32-E72D297353CC}">
              <c16:uniqueId val="{00000000-5E4E-A740-A060-2705E6D43B0B}"/>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dk2" tx1="lt1" bg2="dk1" tx2="lt2" accent1="accent1" accent2="accent2" accent3="accent3" accent4="accent4" accent5="accent5" accent6="accent6" hlink="hlink" folHlink="folHlink"/>
  <c:chart>
    <c:autoTitleDeleted val="1"/>
    <c:plotArea>
      <c:layout/>
      <c:pieChart>
        <c:varyColors val="1"/>
        <c:ser>
          <c:idx val="0"/>
          <c:order val="0"/>
          <c:cat>
            <c:numRef>
              <c:f>[PieGraphsForBCFigure.xlsx]Sheet1!$B$3:$G$3</c:f>
              <c:numCache>
                <c:formatCode>General</c:formatCode>
                <c:ptCount val="6"/>
                <c:pt idx="0">
                  <c:v>102</c:v>
                </c:pt>
                <c:pt idx="1">
                  <c:v>104</c:v>
                </c:pt>
                <c:pt idx="2">
                  <c:v>105</c:v>
                </c:pt>
                <c:pt idx="3">
                  <c:v>106</c:v>
                </c:pt>
                <c:pt idx="4">
                  <c:v>108</c:v>
                </c:pt>
                <c:pt idx="5">
                  <c:v>110</c:v>
                </c:pt>
              </c:numCache>
            </c:numRef>
          </c:cat>
          <c:val>
            <c:numRef>
              <c:f>[PieGraphsForBCFigure.xlsx]Sheet1!$B$8:$G$8</c:f>
              <c:numCache>
                <c:formatCode>General</c:formatCode>
                <c:ptCount val="6"/>
                <c:pt idx="0">
                  <c:v>1</c:v>
                </c:pt>
                <c:pt idx="1">
                  <c:v>0</c:v>
                </c:pt>
                <c:pt idx="2">
                  <c:v>1</c:v>
                </c:pt>
                <c:pt idx="3">
                  <c:v>1</c:v>
                </c:pt>
                <c:pt idx="4">
                  <c:v>0</c:v>
                </c:pt>
                <c:pt idx="5">
                  <c:v>0</c:v>
                </c:pt>
              </c:numCache>
            </c:numRef>
          </c:val>
          <c:extLst>
            <c:ext xmlns:c16="http://schemas.microsoft.com/office/drawing/2014/chart" uri="{C3380CC4-5D6E-409C-BE32-E72D297353CC}">
              <c16:uniqueId val="{00000000-5523-7840-801D-75EC329400A7}"/>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2">
    <c:autoUpdate val="0"/>
  </c:externalData>
</c:chartSpace>
</file>

<file path=ppt/handoutMasters/_rels/handoutMaster1.xml.rels><?xml version="1.0" encoding="UTF-8" standalone="yes"?>
<Relationships xmlns="http://schemas.openxmlformats.org/package/2006/relationships"><Relationship Id="rId1" Type="http://schemas.openxmlformats.org/officeDocument/2006/relationships/theme" Target="../theme/theme1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9154" name="Rectangle 2"/>
          <p:cNvSpPr>
            <a:spLocks noGrp="1" noChangeArrowheads="1"/>
          </p:cNvSpPr>
          <p:nvPr>
            <p:ph type="hdr" sz="quarter"/>
          </p:nvPr>
        </p:nvSpPr>
        <p:spPr bwMode="auto">
          <a:xfrm>
            <a:off x="0" y="0"/>
            <a:ext cx="3038475" cy="465138"/>
          </a:xfrm>
          <a:prstGeom prst="rect">
            <a:avLst/>
          </a:prstGeom>
          <a:noFill/>
          <a:ln w="9525">
            <a:noFill/>
            <a:miter lim="800000"/>
            <a:headEnd/>
            <a:tailEnd/>
          </a:ln>
          <a:effectLst/>
        </p:spPr>
        <p:txBody>
          <a:bodyPr vert="horz" wrap="square" lIns="93177" tIns="46589" rIns="93177" bIns="46589" numCol="1" anchor="t" anchorCtr="0" compatLnSpc="1">
            <a:prstTxWarp prst="textNoShape">
              <a:avLst/>
            </a:prstTxWarp>
          </a:bodyPr>
          <a:lstStyle>
            <a:lvl1pPr eaLnBrk="1" hangingPunct="1">
              <a:defRPr sz="1200" b="0">
                <a:latin typeface="Times New Roman" pitchFamily="18" charset="0"/>
                <a:ea typeface="+mn-ea"/>
                <a:cs typeface="+mn-cs"/>
              </a:defRPr>
            </a:lvl1pPr>
          </a:lstStyle>
          <a:p>
            <a:pPr>
              <a:defRPr/>
            </a:pPr>
            <a:endParaRPr lang="en-US"/>
          </a:p>
        </p:txBody>
      </p:sp>
      <p:sp>
        <p:nvSpPr>
          <p:cNvPr id="49155" name="Rectangle 3"/>
          <p:cNvSpPr>
            <a:spLocks noGrp="1" noChangeArrowheads="1"/>
          </p:cNvSpPr>
          <p:nvPr>
            <p:ph type="dt" sz="quarter" idx="1"/>
          </p:nvPr>
        </p:nvSpPr>
        <p:spPr bwMode="auto">
          <a:xfrm>
            <a:off x="3971925" y="0"/>
            <a:ext cx="3038475" cy="465138"/>
          </a:xfrm>
          <a:prstGeom prst="rect">
            <a:avLst/>
          </a:prstGeom>
          <a:noFill/>
          <a:ln w="9525">
            <a:noFill/>
            <a:miter lim="800000"/>
            <a:headEnd/>
            <a:tailEnd/>
          </a:ln>
          <a:effectLst/>
        </p:spPr>
        <p:txBody>
          <a:bodyPr vert="horz" wrap="square" lIns="93177" tIns="46589" rIns="93177" bIns="46589" numCol="1" anchor="t" anchorCtr="0" compatLnSpc="1">
            <a:prstTxWarp prst="textNoShape">
              <a:avLst/>
            </a:prstTxWarp>
          </a:bodyPr>
          <a:lstStyle>
            <a:lvl1pPr algn="r" eaLnBrk="1" hangingPunct="1">
              <a:defRPr sz="1200" b="0">
                <a:latin typeface="Times New Roman" pitchFamily="18" charset="0"/>
                <a:ea typeface="+mn-ea"/>
                <a:cs typeface="+mn-cs"/>
              </a:defRPr>
            </a:lvl1pPr>
          </a:lstStyle>
          <a:p>
            <a:pPr>
              <a:defRPr/>
            </a:pPr>
            <a:endParaRPr lang="en-US"/>
          </a:p>
        </p:txBody>
      </p:sp>
      <p:sp>
        <p:nvSpPr>
          <p:cNvPr id="49156" name="Rectangle 4"/>
          <p:cNvSpPr>
            <a:spLocks noGrp="1" noChangeArrowheads="1"/>
          </p:cNvSpPr>
          <p:nvPr>
            <p:ph type="ftr" sz="quarter" idx="2"/>
          </p:nvPr>
        </p:nvSpPr>
        <p:spPr bwMode="auto">
          <a:xfrm>
            <a:off x="0" y="8831263"/>
            <a:ext cx="3038475" cy="465137"/>
          </a:xfrm>
          <a:prstGeom prst="rect">
            <a:avLst/>
          </a:prstGeom>
          <a:noFill/>
          <a:ln w="9525">
            <a:noFill/>
            <a:miter lim="800000"/>
            <a:headEnd/>
            <a:tailEnd/>
          </a:ln>
          <a:effectLst/>
        </p:spPr>
        <p:txBody>
          <a:bodyPr vert="horz" wrap="square" lIns="93177" tIns="46589" rIns="93177" bIns="46589" numCol="1" anchor="b" anchorCtr="0" compatLnSpc="1">
            <a:prstTxWarp prst="textNoShape">
              <a:avLst/>
            </a:prstTxWarp>
          </a:bodyPr>
          <a:lstStyle>
            <a:lvl1pPr eaLnBrk="1" hangingPunct="1">
              <a:defRPr sz="1200" b="0">
                <a:latin typeface="Times New Roman" pitchFamily="18" charset="0"/>
                <a:ea typeface="+mn-ea"/>
                <a:cs typeface="+mn-cs"/>
              </a:defRPr>
            </a:lvl1pPr>
          </a:lstStyle>
          <a:p>
            <a:pPr>
              <a:defRPr/>
            </a:pPr>
            <a:endParaRPr lang="en-US"/>
          </a:p>
        </p:txBody>
      </p:sp>
      <p:sp>
        <p:nvSpPr>
          <p:cNvPr id="49157" name="Rectangle 5"/>
          <p:cNvSpPr>
            <a:spLocks noGrp="1" noChangeArrowheads="1"/>
          </p:cNvSpPr>
          <p:nvPr>
            <p:ph type="sldNum" sz="quarter" idx="3"/>
          </p:nvPr>
        </p:nvSpPr>
        <p:spPr bwMode="auto">
          <a:xfrm>
            <a:off x="3971925" y="8831263"/>
            <a:ext cx="3038475" cy="465137"/>
          </a:xfrm>
          <a:prstGeom prst="rect">
            <a:avLst/>
          </a:prstGeom>
          <a:noFill/>
          <a:ln w="9525">
            <a:noFill/>
            <a:miter lim="800000"/>
            <a:headEnd/>
            <a:tailEnd/>
          </a:ln>
          <a:effectLst/>
        </p:spPr>
        <p:txBody>
          <a:bodyPr vert="horz" wrap="square" lIns="93177" tIns="46589" rIns="93177" bIns="46589" numCol="1" anchor="b" anchorCtr="0" compatLnSpc="1">
            <a:prstTxWarp prst="textNoShape">
              <a:avLst/>
            </a:prstTxWarp>
          </a:bodyPr>
          <a:lstStyle>
            <a:lvl1pPr algn="r" eaLnBrk="1" hangingPunct="1">
              <a:defRPr sz="1200" b="0">
                <a:latin typeface="Times New Roman" charset="0"/>
              </a:defRPr>
            </a:lvl1pPr>
          </a:lstStyle>
          <a:p>
            <a:pPr>
              <a:defRPr/>
            </a:pPr>
            <a:fld id="{6A9D656E-8EE7-064B-BDA9-42F203F1DF34}" type="slidenum">
              <a:rPr lang="en-US"/>
              <a:pPr>
                <a:defRPr/>
              </a:pPr>
              <a:t>‹#›</a:t>
            </a:fld>
            <a:endParaRPr lang="en-US"/>
          </a:p>
        </p:txBody>
      </p:sp>
    </p:spTree>
    <p:extLst>
      <p:ext uri="{BB962C8B-B14F-4D97-AF65-F5344CB8AC3E}">
        <p14:creationId xmlns:p14="http://schemas.microsoft.com/office/powerpoint/2010/main" val="4067655654"/>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4450" name="Rectangle 2"/>
          <p:cNvSpPr>
            <a:spLocks noGrp="1" noChangeArrowheads="1"/>
          </p:cNvSpPr>
          <p:nvPr>
            <p:ph type="hdr" sz="quarter"/>
          </p:nvPr>
        </p:nvSpPr>
        <p:spPr bwMode="auto">
          <a:xfrm>
            <a:off x="0" y="0"/>
            <a:ext cx="3038475" cy="465138"/>
          </a:xfrm>
          <a:prstGeom prst="rect">
            <a:avLst/>
          </a:prstGeom>
          <a:noFill/>
          <a:ln w="9525">
            <a:noFill/>
            <a:miter lim="800000"/>
            <a:headEnd/>
            <a:tailEnd/>
          </a:ln>
          <a:effectLst/>
        </p:spPr>
        <p:txBody>
          <a:bodyPr vert="horz" wrap="square" lIns="93177" tIns="46589" rIns="93177" bIns="46589" numCol="1" anchor="t" anchorCtr="0" compatLnSpc="1">
            <a:prstTxWarp prst="textNoShape">
              <a:avLst/>
            </a:prstTxWarp>
          </a:bodyPr>
          <a:lstStyle>
            <a:lvl1pPr eaLnBrk="1" hangingPunct="1">
              <a:defRPr sz="1200" b="0">
                <a:latin typeface="Times New Roman" pitchFamily="18" charset="0"/>
                <a:ea typeface="+mn-ea"/>
                <a:cs typeface="+mn-cs"/>
              </a:defRPr>
            </a:lvl1pPr>
          </a:lstStyle>
          <a:p>
            <a:pPr>
              <a:defRPr/>
            </a:pPr>
            <a:endParaRPr lang="en-US"/>
          </a:p>
        </p:txBody>
      </p:sp>
      <p:sp>
        <p:nvSpPr>
          <p:cNvPr id="104451" name="Rectangle 3"/>
          <p:cNvSpPr>
            <a:spLocks noGrp="1" noChangeArrowheads="1"/>
          </p:cNvSpPr>
          <p:nvPr>
            <p:ph type="dt" idx="1"/>
          </p:nvPr>
        </p:nvSpPr>
        <p:spPr bwMode="auto">
          <a:xfrm>
            <a:off x="3971925" y="0"/>
            <a:ext cx="3038475" cy="465138"/>
          </a:xfrm>
          <a:prstGeom prst="rect">
            <a:avLst/>
          </a:prstGeom>
          <a:noFill/>
          <a:ln w="9525">
            <a:noFill/>
            <a:miter lim="800000"/>
            <a:headEnd/>
            <a:tailEnd/>
          </a:ln>
          <a:effectLst/>
        </p:spPr>
        <p:txBody>
          <a:bodyPr vert="horz" wrap="square" lIns="93177" tIns="46589" rIns="93177" bIns="46589" numCol="1" anchor="t" anchorCtr="0" compatLnSpc="1">
            <a:prstTxWarp prst="textNoShape">
              <a:avLst/>
            </a:prstTxWarp>
          </a:bodyPr>
          <a:lstStyle>
            <a:lvl1pPr algn="r" eaLnBrk="1" hangingPunct="1">
              <a:defRPr sz="1200" b="0">
                <a:latin typeface="Times New Roman" pitchFamily="18" charset="0"/>
                <a:ea typeface="+mn-ea"/>
                <a:cs typeface="+mn-cs"/>
              </a:defRPr>
            </a:lvl1pPr>
          </a:lstStyle>
          <a:p>
            <a:pPr>
              <a:defRPr/>
            </a:pPr>
            <a:endParaRPr lang="en-US"/>
          </a:p>
        </p:txBody>
      </p:sp>
      <p:sp>
        <p:nvSpPr>
          <p:cNvPr id="56324" name="Rectangle 4"/>
          <p:cNvSpPr>
            <a:spLocks noGrp="1" noRot="1" noChangeAspect="1" noChangeArrowheads="1" noTextEdit="1"/>
          </p:cNvSpPr>
          <p:nvPr>
            <p:ph type="sldImg" idx="2"/>
          </p:nvPr>
        </p:nvSpPr>
        <p:spPr bwMode="auto">
          <a:xfrm>
            <a:off x="1181100" y="696913"/>
            <a:ext cx="4648200" cy="3486150"/>
          </a:xfrm>
          <a:prstGeom prst="rect">
            <a:avLst/>
          </a:prstGeom>
          <a:noFill/>
          <a:ln w="9525">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104453" name="Rectangle 5"/>
          <p:cNvSpPr>
            <a:spLocks noGrp="1" noChangeArrowheads="1"/>
          </p:cNvSpPr>
          <p:nvPr>
            <p:ph type="body" sz="quarter" idx="3"/>
          </p:nvPr>
        </p:nvSpPr>
        <p:spPr bwMode="auto">
          <a:xfrm>
            <a:off x="935038" y="4416425"/>
            <a:ext cx="5140325" cy="4183063"/>
          </a:xfrm>
          <a:prstGeom prst="rect">
            <a:avLst/>
          </a:prstGeom>
          <a:noFill/>
          <a:ln w="9525">
            <a:noFill/>
            <a:miter lim="800000"/>
            <a:headEnd/>
            <a:tailEnd/>
          </a:ln>
          <a:effectLst/>
        </p:spPr>
        <p:txBody>
          <a:bodyPr vert="horz" wrap="square" lIns="93177" tIns="46589" rIns="93177" bIns="46589"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4454" name="Rectangle 6"/>
          <p:cNvSpPr>
            <a:spLocks noGrp="1" noChangeArrowheads="1"/>
          </p:cNvSpPr>
          <p:nvPr>
            <p:ph type="ftr" sz="quarter" idx="4"/>
          </p:nvPr>
        </p:nvSpPr>
        <p:spPr bwMode="auto">
          <a:xfrm>
            <a:off x="0" y="8831263"/>
            <a:ext cx="3038475" cy="465137"/>
          </a:xfrm>
          <a:prstGeom prst="rect">
            <a:avLst/>
          </a:prstGeom>
          <a:noFill/>
          <a:ln w="9525">
            <a:noFill/>
            <a:miter lim="800000"/>
            <a:headEnd/>
            <a:tailEnd/>
          </a:ln>
          <a:effectLst/>
        </p:spPr>
        <p:txBody>
          <a:bodyPr vert="horz" wrap="square" lIns="93177" tIns="46589" rIns="93177" bIns="46589" numCol="1" anchor="b" anchorCtr="0" compatLnSpc="1">
            <a:prstTxWarp prst="textNoShape">
              <a:avLst/>
            </a:prstTxWarp>
          </a:bodyPr>
          <a:lstStyle>
            <a:lvl1pPr eaLnBrk="1" hangingPunct="1">
              <a:defRPr sz="1200" b="0">
                <a:latin typeface="Times New Roman" pitchFamily="18" charset="0"/>
                <a:ea typeface="+mn-ea"/>
                <a:cs typeface="+mn-cs"/>
              </a:defRPr>
            </a:lvl1pPr>
          </a:lstStyle>
          <a:p>
            <a:pPr>
              <a:defRPr/>
            </a:pPr>
            <a:endParaRPr lang="en-US"/>
          </a:p>
        </p:txBody>
      </p:sp>
      <p:sp>
        <p:nvSpPr>
          <p:cNvPr id="104455" name="Rectangle 7"/>
          <p:cNvSpPr>
            <a:spLocks noGrp="1" noChangeArrowheads="1"/>
          </p:cNvSpPr>
          <p:nvPr>
            <p:ph type="sldNum" sz="quarter" idx="5"/>
          </p:nvPr>
        </p:nvSpPr>
        <p:spPr bwMode="auto">
          <a:xfrm>
            <a:off x="3971925" y="8831263"/>
            <a:ext cx="3038475" cy="465137"/>
          </a:xfrm>
          <a:prstGeom prst="rect">
            <a:avLst/>
          </a:prstGeom>
          <a:noFill/>
          <a:ln w="9525">
            <a:noFill/>
            <a:miter lim="800000"/>
            <a:headEnd/>
            <a:tailEnd/>
          </a:ln>
          <a:effectLst/>
        </p:spPr>
        <p:txBody>
          <a:bodyPr vert="horz" wrap="square" lIns="93177" tIns="46589" rIns="93177" bIns="46589" numCol="1" anchor="b" anchorCtr="0" compatLnSpc="1">
            <a:prstTxWarp prst="textNoShape">
              <a:avLst/>
            </a:prstTxWarp>
          </a:bodyPr>
          <a:lstStyle>
            <a:lvl1pPr algn="r" eaLnBrk="1" hangingPunct="1">
              <a:defRPr sz="1200" b="0">
                <a:latin typeface="Times New Roman" charset="0"/>
              </a:defRPr>
            </a:lvl1pPr>
          </a:lstStyle>
          <a:p>
            <a:pPr>
              <a:defRPr/>
            </a:pPr>
            <a:fld id="{2D7DEF10-CED1-5C4D-A78B-4A45C6AE9655}" type="slidenum">
              <a:rPr lang="en-US"/>
              <a:pPr>
                <a:defRPr/>
              </a:pPr>
              <a:t>‹#›</a:t>
            </a:fld>
            <a:endParaRPr lang="en-US"/>
          </a:p>
        </p:txBody>
      </p:sp>
    </p:spTree>
    <p:extLst>
      <p:ext uri="{BB962C8B-B14F-4D97-AF65-F5344CB8AC3E}">
        <p14:creationId xmlns:p14="http://schemas.microsoft.com/office/powerpoint/2010/main" val="4168729894"/>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itchFamily="18" charset="0"/>
        <a:ea typeface="MS PGothic" panose="020B0600070205080204" pitchFamily="34" charset="-128"/>
        <a:cs typeface="MS PGothic" charset="0"/>
      </a:defRPr>
    </a:lvl1pPr>
    <a:lvl2pPr marL="457200" algn="l" rtl="0" eaLnBrk="0" fontAlgn="base" hangingPunct="0">
      <a:spcBef>
        <a:spcPct val="30000"/>
      </a:spcBef>
      <a:spcAft>
        <a:spcPct val="0"/>
      </a:spcAft>
      <a:defRPr sz="1200" kern="1200">
        <a:solidFill>
          <a:schemeClr val="tx1"/>
        </a:solidFill>
        <a:latin typeface="Times New Roman" pitchFamily="18" charset="0"/>
        <a:ea typeface="MS PGothic" panose="020B0600070205080204" pitchFamily="34" charset="-128"/>
        <a:cs typeface="MS PGothic" charset="0"/>
      </a:defRPr>
    </a:lvl2pPr>
    <a:lvl3pPr marL="914400" algn="l" rtl="0" eaLnBrk="0" fontAlgn="base" hangingPunct="0">
      <a:spcBef>
        <a:spcPct val="30000"/>
      </a:spcBef>
      <a:spcAft>
        <a:spcPct val="0"/>
      </a:spcAft>
      <a:defRPr sz="1200" kern="1200">
        <a:solidFill>
          <a:schemeClr val="tx1"/>
        </a:solidFill>
        <a:latin typeface="Times New Roman" pitchFamily="18" charset="0"/>
        <a:ea typeface="MS PGothic" panose="020B0600070205080204" pitchFamily="34" charset="-128"/>
        <a:cs typeface="MS PGothic" charset="0"/>
      </a:defRPr>
    </a:lvl3pPr>
    <a:lvl4pPr marL="1371600" algn="l" rtl="0" eaLnBrk="0" fontAlgn="base" hangingPunct="0">
      <a:spcBef>
        <a:spcPct val="30000"/>
      </a:spcBef>
      <a:spcAft>
        <a:spcPct val="0"/>
      </a:spcAft>
      <a:defRPr sz="1200" kern="1200">
        <a:solidFill>
          <a:schemeClr val="tx1"/>
        </a:solidFill>
        <a:latin typeface="Times New Roman" pitchFamily="18" charset="0"/>
        <a:ea typeface="MS PGothic" panose="020B0600070205080204" pitchFamily="34" charset="-128"/>
        <a:cs typeface="MS PGothic" charset="0"/>
      </a:defRPr>
    </a:lvl4pPr>
    <a:lvl5pPr marL="1828800" algn="l" rtl="0" eaLnBrk="0" fontAlgn="base" hangingPunct="0">
      <a:spcBef>
        <a:spcPct val="30000"/>
      </a:spcBef>
      <a:spcAft>
        <a:spcPct val="0"/>
      </a:spcAft>
      <a:defRPr sz="1200" kern="1200">
        <a:solidFill>
          <a:schemeClr val="tx1"/>
        </a:solidFill>
        <a:latin typeface="Times New Roman" pitchFamily="18" charset="0"/>
        <a:ea typeface="MS PGothic" panose="020B0600070205080204" pitchFamily="34" charset="-128"/>
        <a:cs typeface="MS PGothic" charset="0"/>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9" name="Slide Image Placeholder 1"/>
          <p:cNvSpPr>
            <a:spLocks noGrp="1" noRot="1" noChangeAspect="1" noTextEdit="1"/>
          </p:cNvSpPr>
          <p:nvPr>
            <p:ph type="sldImg"/>
          </p:nvPr>
        </p:nvSpPr>
        <p:spPr>
          <a:ln/>
        </p:spPr>
      </p:sp>
      <p:sp>
        <p:nvSpPr>
          <p:cNvPr id="58370"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Times New Roman" charset="0"/>
                <a:ea typeface="MS PGothic" charset="0"/>
              </a:rPr>
              <a:t>Gating and cell surface markers allow us to look at specific populations. </a:t>
            </a:r>
          </a:p>
          <a:p>
            <a:r>
              <a:rPr lang="en-US">
                <a:latin typeface="Times New Roman" charset="0"/>
                <a:ea typeface="MS PGothic" charset="0"/>
              </a:rPr>
              <a:t>No mashup – We can look at the behavior of cell subpopulations</a:t>
            </a:r>
          </a:p>
          <a:p>
            <a:endParaRPr lang="en-US">
              <a:latin typeface="Times New Roman" charset="0"/>
              <a:ea typeface="MS PGothic" charset="0"/>
            </a:endParaRPr>
          </a:p>
          <a:p>
            <a:r>
              <a:rPr lang="en-US">
                <a:latin typeface="Times New Roman" charset="0"/>
                <a:ea typeface="MS PGothic" charset="0"/>
              </a:rPr>
              <a:t>Fix and perm</a:t>
            </a:r>
          </a:p>
          <a:p>
            <a:endParaRPr lang="en-US">
              <a:latin typeface="Times New Roman" charset="0"/>
              <a:ea typeface="MS PGothic" charset="0"/>
            </a:endParaRPr>
          </a:p>
          <a:p>
            <a:r>
              <a:rPr lang="en-US">
                <a:latin typeface="Times New Roman" charset="0"/>
                <a:ea typeface="MS PGothic" charset="0"/>
              </a:rPr>
              <a:t>Flouresence based flow is limited</a:t>
            </a:r>
          </a:p>
          <a:p>
            <a:endParaRPr lang="en-US">
              <a:latin typeface="Times New Roman" charset="0"/>
              <a:ea typeface="MS PGothic" charset="0"/>
            </a:endParaRPr>
          </a:p>
          <a:p>
            <a:r>
              <a:rPr lang="en-US">
                <a:latin typeface="Times New Roman" charset="0"/>
                <a:ea typeface="MS PGothic" charset="0"/>
              </a:rPr>
              <a:t>Unstimulated and 4 minutes</a:t>
            </a:r>
          </a:p>
          <a:p>
            <a:endParaRPr lang="en-US">
              <a:latin typeface="Times New Roman" charset="0"/>
              <a:ea typeface="MS PGothic" charset="0"/>
            </a:endParaRPr>
          </a:p>
          <a:p>
            <a:r>
              <a:rPr lang="en-US">
                <a:latin typeface="Times New Roman" charset="0"/>
                <a:ea typeface="MS PGothic" charset="0"/>
              </a:rPr>
              <a:t>By using heavy metals, elim comp and can scale</a:t>
            </a:r>
          </a:p>
          <a:p>
            <a:endParaRPr lang="en-US">
              <a:latin typeface="Times New Roman" charset="0"/>
              <a:ea typeface="MS PGothic" charset="0"/>
            </a:endParaRPr>
          </a:p>
          <a:p>
            <a:r>
              <a:rPr lang="en-US">
                <a:latin typeface="Times New Roman" charset="0"/>
                <a:ea typeface="MS PGothic" charset="0"/>
              </a:rPr>
              <a:t>Blow up build</a:t>
            </a:r>
          </a:p>
        </p:txBody>
      </p:sp>
      <p:sp>
        <p:nvSpPr>
          <p:cNvPr id="58371"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fld id="{1BE4F414-8DE2-4745-89B5-89B6B72EA56B}" type="slidenum">
              <a:rPr lang="en-US" sz="1200" b="0">
                <a:solidFill>
                  <a:srgbClr val="000000"/>
                </a:solidFill>
                <a:latin typeface="Times New Roman" charset="0"/>
              </a:rPr>
              <a:pPr/>
              <a:t>1</a:t>
            </a:fld>
            <a:endParaRPr lang="en-US" sz="1200" b="0">
              <a:solidFill>
                <a:srgbClr val="000000"/>
              </a:solidFill>
              <a:latin typeface="Times New Roman" charset="0"/>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Slide Image Placeholder 1">
            <a:extLst>
              <a:ext uri="{FF2B5EF4-FFF2-40B4-BE49-F238E27FC236}">
                <a16:creationId xmlns:a16="http://schemas.microsoft.com/office/drawing/2014/main" id="{B11E8339-6FCD-5E4F-9E49-90B122A65FD1}"/>
              </a:ext>
            </a:extLst>
          </p:cNvPr>
          <p:cNvSpPr>
            <a:spLocks noGrp="1" noRot="1" noChangeAspect="1" noTextEdit="1"/>
          </p:cNvSpPr>
          <p:nvPr>
            <p:ph type="sldImg"/>
          </p:nvPr>
        </p:nvSpPr>
        <p:spPr>
          <a:ln/>
        </p:spPr>
      </p:sp>
      <p:sp>
        <p:nvSpPr>
          <p:cNvPr id="106499" name="Notes Placeholder 2">
            <a:extLst>
              <a:ext uri="{FF2B5EF4-FFF2-40B4-BE49-F238E27FC236}">
                <a16:creationId xmlns:a16="http://schemas.microsoft.com/office/drawing/2014/main" id="{903A937B-DD47-1C4D-A314-58660DAB8847}"/>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a:p>
        </p:txBody>
      </p:sp>
      <p:sp>
        <p:nvSpPr>
          <p:cNvPr id="106500" name="Slide Number Placeholder 3">
            <a:extLst>
              <a:ext uri="{FF2B5EF4-FFF2-40B4-BE49-F238E27FC236}">
                <a16:creationId xmlns:a16="http://schemas.microsoft.com/office/drawing/2014/main" id="{48EE6A9B-3C5F-4644-9D15-5D7E435E23C2}"/>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fld id="{F7DB32E7-E4D9-F046-A381-65D7FE43429C}" type="slidenum">
              <a:rPr lang="en-US" altLang="en-US" sz="1200" b="0">
                <a:latin typeface="Times New Roman" panose="02020603050405020304" pitchFamily="18" charset="0"/>
              </a:rPr>
              <a:pPr/>
              <a:t>29</a:t>
            </a:fld>
            <a:endParaRPr lang="en-US" altLang="en-US" sz="1200" b="0">
              <a:latin typeface="Times New Roman" panose="02020603050405020304" pitchFamily="18" charset="0"/>
            </a:endParaRPr>
          </a:p>
        </p:txBody>
      </p:sp>
    </p:spTree>
    <p:extLst>
      <p:ext uri="{BB962C8B-B14F-4D97-AF65-F5344CB8AC3E}">
        <p14:creationId xmlns:p14="http://schemas.microsoft.com/office/powerpoint/2010/main" val="199658606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Slide Image Placeholder 1">
            <a:extLst>
              <a:ext uri="{FF2B5EF4-FFF2-40B4-BE49-F238E27FC236}">
                <a16:creationId xmlns:a16="http://schemas.microsoft.com/office/drawing/2014/main" id="{E0C84B93-2B0F-E645-AC75-E34B9DE4940C}"/>
              </a:ext>
            </a:extLst>
          </p:cNvPr>
          <p:cNvSpPr>
            <a:spLocks noGrp="1" noRot="1" noChangeAspect="1" noTextEdit="1"/>
          </p:cNvSpPr>
          <p:nvPr>
            <p:ph type="sldImg"/>
          </p:nvPr>
        </p:nvSpPr>
        <p:spPr>
          <a:ln/>
        </p:spPr>
      </p:sp>
      <p:sp>
        <p:nvSpPr>
          <p:cNvPr id="108547" name="Notes Placeholder 2">
            <a:extLst>
              <a:ext uri="{FF2B5EF4-FFF2-40B4-BE49-F238E27FC236}">
                <a16:creationId xmlns:a16="http://schemas.microsoft.com/office/drawing/2014/main" id="{5090F3F0-62C1-2F41-850F-A6C954CB19F8}"/>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a:p>
        </p:txBody>
      </p:sp>
      <p:sp>
        <p:nvSpPr>
          <p:cNvPr id="108548" name="Slide Number Placeholder 3">
            <a:extLst>
              <a:ext uri="{FF2B5EF4-FFF2-40B4-BE49-F238E27FC236}">
                <a16:creationId xmlns:a16="http://schemas.microsoft.com/office/drawing/2014/main" id="{656E03AF-0203-594A-9472-5336D128E7DE}"/>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fld id="{D625A18E-A194-5547-ABC9-02DF7736C412}" type="slidenum">
              <a:rPr lang="en-US" altLang="en-US" sz="1200" b="0">
                <a:latin typeface="Times New Roman" panose="02020603050405020304" pitchFamily="18" charset="0"/>
              </a:rPr>
              <a:pPr/>
              <a:t>30</a:t>
            </a:fld>
            <a:endParaRPr lang="en-US" altLang="en-US" sz="1200" b="0">
              <a:latin typeface="Times New Roman" panose="02020603050405020304" pitchFamily="18" charset="0"/>
            </a:endParaRPr>
          </a:p>
        </p:txBody>
      </p:sp>
    </p:spTree>
    <p:extLst>
      <p:ext uri="{BB962C8B-B14F-4D97-AF65-F5344CB8AC3E}">
        <p14:creationId xmlns:p14="http://schemas.microsoft.com/office/powerpoint/2010/main" val="262494133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5" name="Slide Image Placeholder 1"/>
          <p:cNvSpPr>
            <a:spLocks noGrp="1" noRot="1" noChangeAspect="1" noTextEdit="1"/>
          </p:cNvSpPr>
          <p:nvPr>
            <p:ph type="sldImg"/>
          </p:nvPr>
        </p:nvSpPr>
        <p:spPr>
          <a:ln/>
        </p:spPr>
      </p:sp>
      <p:sp>
        <p:nvSpPr>
          <p:cNvPr id="72706"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a:latin typeface="Times New Roman" charset="0"/>
              <a:ea typeface="MS PGothic" charset="0"/>
            </a:endParaRPr>
          </a:p>
        </p:txBody>
      </p:sp>
      <p:sp>
        <p:nvSpPr>
          <p:cNvPr id="72707"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47738">
              <a:defRPr sz="3200" b="1">
                <a:solidFill>
                  <a:schemeClr val="tx1"/>
                </a:solidFill>
                <a:latin typeface="As" charset="0"/>
                <a:ea typeface="MS PGothic" charset="0"/>
                <a:cs typeface="MS PGothic" charset="0"/>
              </a:defRPr>
            </a:lvl1pPr>
            <a:lvl2pPr marL="742950" indent="-285750" defTabSz="947738">
              <a:defRPr sz="3200" b="1">
                <a:solidFill>
                  <a:schemeClr val="tx1"/>
                </a:solidFill>
                <a:latin typeface="As" charset="0"/>
                <a:ea typeface="MS PGothic" charset="0"/>
                <a:cs typeface="MS PGothic" charset="0"/>
              </a:defRPr>
            </a:lvl2pPr>
            <a:lvl3pPr marL="1143000" indent="-228600" defTabSz="947738">
              <a:defRPr sz="3200" b="1">
                <a:solidFill>
                  <a:schemeClr val="tx1"/>
                </a:solidFill>
                <a:latin typeface="As" charset="0"/>
                <a:ea typeface="MS PGothic" charset="0"/>
                <a:cs typeface="MS PGothic" charset="0"/>
              </a:defRPr>
            </a:lvl3pPr>
            <a:lvl4pPr marL="1600200" indent="-228600" defTabSz="947738">
              <a:defRPr sz="3200" b="1">
                <a:solidFill>
                  <a:schemeClr val="tx1"/>
                </a:solidFill>
                <a:latin typeface="As" charset="0"/>
                <a:ea typeface="MS PGothic" charset="0"/>
                <a:cs typeface="MS PGothic" charset="0"/>
              </a:defRPr>
            </a:lvl4pPr>
            <a:lvl5pPr marL="2057400" indent="-228600" defTabSz="947738">
              <a:defRPr sz="3200" b="1">
                <a:solidFill>
                  <a:schemeClr val="tx1"/>
                </a:solidFill>
                <a:latin typeface="As" charset="0"/>
                <a:ea typeface="MS PGothic" charset="0"/>
                <a:cs typeface="MS PGothic" charset="0"/>
              </a:defRPr>
            </a:lvl5pPr>
            <a:lvl6pPr marL="2514600" indent="-228600" defTabSz="947738"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947738"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947738"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947738" eaLnBrk="0" fontAlgn="base" hangingPunct="0">
              <a:spcBef>
                <a:spcPct val="0"/>
              </a:spcBef>
              <a:spcAft>
                <a:spcPct val="0"/>
              </a:spcAft>
              <a:defRPr sz="3200" b="1">
                <a:solidFill>
                  <a:schemeClr val="tx1"/>
                </a:solidFill>
                <a:latin typeface="As" charset="0"/>
                <a:ea typeface="MS PGothic" charset="0"/>
                <a:cs typeface="MS PGothic" charset="0"/>
              </a:defRPr>
            </a:lvl9pPr>
          </a:lstStyle>
          <a:p>
            <a:fld id="{247934F9-BE3B-BA48-8F96-838DAF68F702}" type="slidenum">
              <a:rPr lang="en-US" sz="1200" b="0">
                <a:solidFill>
                  <a:srgbClr val="000000"/>
                </a:solidFill>
                <a:latin typeface="Times New Roman" charset="0"/>
              </a:rPr>
              <a:pPr/>
              <a:t>44</a:t>
            </a:fld>
            <a:endParaRPr lang="en-US" sz="1200" b="0">
              <a:solidFill>
                <a:srgbClr val="000000"/>
              </a:solidFill>
              <a:latin typeface="Times New Roman"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Slide Image Placeholder 1"/>
          <p:cNvSpPr>
            <a:spLocks noGrp="1" noRot="1" noChangeAspect="1" noTextEdit="1"/>
          </p:cNvSpPr>
          <p:nvPr>
            <p:ph type="sldImg"/>
          </p:nvPr>
        </p:nvSpPr>
        <p:spPr>
          <a:ln/>
        </p:spPr>
      </p:sp>
      <p:sp>
        <p:nvSpPr>
          <p:cNvPr id="163842"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a:latin typeface="Times New Roman" charset="0"/>
              <a:ea typeface="MS PGothic" charset="0"/>
            </a:endParaRPr>
          </a:p>
        </p:txBody>
      </p:sp>
      <p:sp>
        <p:nvSpPr>
          <p:cNvPr id="163843"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fld id="{0DA95B30-09C6-DE4E-8909-357B65C34F0A}" type="slidenum">
              <a:rPr lang="en-US" sz="1200" b="0">
                <a:latin typeface="Times New Roman" charset="0"/>
              </a:rPr>
              <a:pPr/>
              <a:t>112</a:t>
            </a:fld>
            <a:endParaRPr lang="en-US" sz="1200" b="0">
              <a:latin typeface="Times New Roman" charset="0"/>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89" name="Slide Image Placeholder 1"/>
          <p:cNvSpPr>
            <a:spLocks noGrp="1" noRot="1" noChangeAspect="1" noTextEdit="1"/>
          </p:cNvSpPr>
          <p:nvPr>
            <p:ph type="sldImg"/>
          </p:nvPr>
        </p:nvSpPr>
        <p:spPr>
          <a:ln/>
        </p:spPr>
      </p:sp>
      <p:sp>
        <p:nvSpPr>
          <p:cNvPr id="165890"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a:latin typeface="Times New Roman" charset="0"/>
              <a:ea typeface="MS PGothic" charset="0"/>
            </a:endParaRPr>
          </a:p>
        </p:txBody>
      </p:sp>
      <p:sp>
        <p:nvSpPr>
          <p:cNvPr id="165891"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fld id="{E717F302-876D-BE46-9822-3370B5EB97E9}" type="slidenum">
              <a:rPr lang="en-US" sz="1200" b="0">
                <a:latin typeface="Times New Roman" charset="0"/>
              </a:rPr>
              <a:pPr/>
              <a:t>113</a:t>
            </a:fld>
            <a:endParaRPr lang="en-US" sz="1200" b="0">
              <a:latin typeface="Times New Roman" charset="0"/>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7" name="Slide Image Placeholder 1"/>
          <p:cNvSpPr>
            <a:spLocks noGrp="1" noRot="1" noChangeAspect="1" noTextEdit="1"/>
          </p:cNvSpPr>
          <p:nvPr>
            <p:ph type="sldImg"/>
          </p:nvPr>
        </p:nvSpPr>
        <p:spPr>
          <a:ln/>
        </p:spPr>
      </p:sp>
      <p:sp>
        <p:nvSpPr>
          <p:cNvPr id="167938"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a:latin typeface="Times New Roman" charset="0"/>
              <a:ea typeface="MS PGothic" charset="0"/>
            </a:endParaRPr>
          </a:p>
        </p:txBody>
      </p:sp>
      <p:sp>
        <p:nvSpPr>
          <p:cNvPr id="167939"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fld id="{5E48676D-CCE9-B743-A38D-3F169114218A}" type="slidenum">
              <a:rPr lang="en-US" sz="1200" b="0">
                <a:latin typeface="Times New Roman" charset="0"/>
              </a:rPr>
              <a:pPr/>
              <a:t>114</a:t>
            </a:fld>
            <a:endParaRPr lang="en-US" sz="1200" b="0">
              <a:latin typeface="Times New Roman"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5" name="Slide Image Placeholder 1"/>
          <p:cNvSpPr>
            <a:spLocks noGrp="1" noRot="1" noChangeAspect="1" noTextEdit="1"/>
          </p:cNvSpPr>
          <p:nvPr>
            <p:ph type="sldImg"/>
          </p:nvPr>
        </p:nvSpPr>
        <p:spPr>
          <a:ln/>
        </p:spPr>
      </p:sp>
      <p:sp>
        <p:nvSpPr>
          <p:cNvPr id="169986"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a:latin typeface="Times New Roman" charset="0"/>
              <a:ea typeface="MS PGothic" charset="0"/>
            </a:endParaRPr>
          </a:p>
        </p:txBody>
      </p:sp>
      <p:sp>
        <p:nvSpPr>
          <p:cNvPr id="169987"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fld id="{D6991E24-3CE5-4E4E-9054-FC04521A55D7}" type="slidenum">
              <a:rPr lang="en-US" sz="1200" b="0">
                <a:latin typeface="Times New Roman" charset="0"/>
              </a:rPr>
              <a:pPr/>
              <a:t>115</a:t>
            </a:fld>
            <a:endParaRPr lang="en-US" sz="1200" b="0">
              <a:latin typeface="Times New Roman"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fld id="{3922547E-EF6D-B54B-9A84-C5F100F2E61C}" type="slidenum">
              <a:rPr lang="en-US" sz="1200" b="0">
                <a:solidFill>
                  <a:srgbClr val="000000"/>
                </a:solidFill>
                <a:latin typeface="Times New Roman" charset="0"/>
              </a:rPr>
              <a:pPr/>
              <a:t>131</a:t>
            </a:fld>
            <a:endParaRPr lang="en-US" sz="1200" b="0">
              <a:solidFill>
                <a:srgbClr val="000000"/>
              </a:solidFill>
              <a:latin typeface="Times New Roman" charset="0"/>
            </a:endParaRPr>
          </a:p>
        </p:txBody>
      </p:sp>
      <p:sp>
        <p:nvSpPr>
          <p:cNvPr id="189442" name="Rectangle 2"/>
          <p:cNvSpPr>
            <a:spLocks noGrp="1" noRot="1" noChangeAspect="1" noChangeArrowheads="1" noTextEdit="1"/>
          </p:cNvSpPr>
          <p:nvPr>
            <p:ph type="sldImg"/>
          </p:nvPr>
        </p:nvSpPr>
        <p:spPr>
          <a:xfrm>
            <a:off x="1181100" y="700088"/>
            <a:ext cx="4648200" cy="3486150"/>
          </a:xfrm>
          <a:ln/>
        </p:spPr>
      </p:sp>
      <p:sp>
        <p:nvSpPr>
          <p:cNvPr id="189443" name="Rectangle 3"/>
          <p:cNvSpPr>
            <a:spLocks noGrp="1" noChangeArrowheads="1"/>
          </p:cNvSpPr>
          <p:nvPr>
            <p:ph type="body" idx="1"/>
          </p:nvPr>
        </p:nvSpPr>
        <p:spPr>
          <a:xfrm>
            <a:off x="701675" y="4419600"/>
            <a:ext cx="5607050" cy="4176713"/>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174625" indent="-174625"/>
            <a:r>
              <a:rPr lang="en-US">
                <a:latin typeface="Times New Roman" charset="0"/>
                <a:ea typeface="MS PGothic" charset="0"/>
              </a:rPr>
              <a:t>How the mass cytometer works: </a:t>
            </a:r>
          </a:p>
          <a:p>
            <a:pPr marL="174625" indent="-174625"/>
            <a:r>
              <a:rPr lang="en-US">
                <a:latin typeface="Times New Roman" charset="0"/>
                <a:ea typeface="MS PGothic" charset="0"/>
              </a:rPr>
              <a:t>1. Metal-labeled cells are diluted into solution with water. </a:t>
            </a: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fld id="{5A58F835-4B8F-1D4C-8B2C-5BF6F92891DF}" type="slidenum">
              <a:rPr lang="en-US" sz="1200" b="0">
                <a:solidFill>
                  <a:srgbClr val="000000"/>
                </a:solidFill>
                <a:latin typeface="Times New Roman" charset="0"/>
              </a:rPr>
              <a:pPr/>
              <a:t>132</a:t>
            </a:fld>
            <a:endParaRPr lang="en-US" sz="1200" b="0">
              <a:solidFill>
                <a:srgbClr val="000000"/>
              </a:solidFill>
              <a:latin typeface="Times New Roman" charset="0"/>
            </a:endParaRPr>
          </a:p>
        </p:txBody>
      </p:sp>
      <p:sp>
        <p:nvSpPr>
          <p:cNvPr id="191490" name="Rectangle 2"/>
          <p:cNvSpPr>
            <a:spLocks noGrp="1" noRot="1" noChangeAspect="1" noChangeArrowheads="1" noTextEdit="1"/>
          </p:cNvSpPr>
          <p:nvPr>
            <p:ph type="sldImg"/>
          </p:nvPr>
        </p:nvSpPr>
        <p:spPr>
          <a:xfrm>
            <a:off x="1181100" y="700088"/>
            <a:ext cx="4648200" cy="3486150"/>
          </a:xfrm>
          <a:ln/>
        </p:spPr>
      </p:sp>
      <p:sp>
        <p:nvSpPr>
          <p:cNvPr id="191491" name="Rectangle 3"/>
          <p:cNvSpPr>
            <a:spLocks noGrp="1" noChangeArrowheads="1"/>
          </p:cNvSpPr>
          <p:nvPr>
            <p:ph type="body" idx="1"/>
          </p:nvPr>
        </p:nvSpPr>
        <p:spPr>
          <a:xfrm>
            <a:off x="701675" y="4419600"/>
            <a:ext cx="5607050" cy="4176713"/>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174625" indent="-174625"/>
            <a:r>
              <a:rPr lang="en-US">
                <a:latin typeface="Times New Roman" charset="0"/>
                <a:ea typeface="MS PGothic" charset="0"/>
              </a:rPr>
              <a:t>How the mass cytometer works: </a:t>
            </a:r>
          </a:p>
          <a:p>
            <a:pPr marL="174625" indent="-174625"/>
            <a:r>
              <a:rPr lang="en-US">
                <a:latin typeface="Times New Roman" charset="0"/>
                <a:ea typeface="MS PGothic" charset="0"/>
              </a:rPr>
              <a:t>2. Cells then pass through a nebulizer to form fine water droplets containing single cells.  These droplets are dried at 200°C to evaporate most of the water.</a:t>
            </a: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fld id="{6B176574-8E05-0346-8A02-2AEA5EE7F554}" type="slidenum">
              <a:rPr lang="en-US" sz="1200" b="0">
                <a:solidFill>
                  <a:srgbClr val="000000"/>
                </a:solidFill>
                <a:latin typeface="Times New Roman" charset="0"/>
              </a:rPr>
              <a:pPr/>
              <a:t>133</a:t>
            </a:fld>
            <a:endParaRPr lang="en-US" sz="1200" b="0">
              <a:solidFill>
                <a:srgbClr val="000000"/>
              </a:solidFill>
              <a:latin typeface="Times New Roman" charset="0"/>
            </a:endParaRPr>
          </a:p>
        </p:txBody>
      </p:sp>
      <p:sp>
        <p:nvSpPr>
          <p:cNvPr id="193538" name="Rectangle 2"/>
          <p:cNvSpPr>
            <a:spLocks noGrp="1" noRot="1" noChangeAspect="1" noChangeArrowheads="1" noTextEdit="1"/>
          </p:cNvSpPr>
          <p:nvPr>
            <p:ph type="sldImg"/>
          </p:nvPr>
        </p:nvSpPr>
        <p:spPr>
          <a:xfrm>
            <a:off x="1181100" y="700088"/>
            <a:ext cx="4648200" cy="3486150"/>
          </a:xfrm>
          <a:ln/>
        </p:spPr>
      </p:sp>
      <p:sp>
        <p:nvSpPr>
          <p:cNvPr id="193539" name="Rectangle 3"/>
          <p:cNvSpPr>
            <a:spLocks noGrp="1" noChangeArrowheads="1"/>
          </p:cNvSpPr>
          <p:nvPr>
            <p:ph type="body" idx="1"/>
          </p:nvPr>
        </p:nvSpPr>
        <p:spPr>
          <a:xfrm>
            <a:off x="701675" y="4419600"/>
            <a:ext cx="5607050" cy="4176713"/>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174625" indent="-174625"/>
            <a:r>
              <a:rPr lang="en-US">
                <a:latin typeface="Times New Roman" charset="0"/>
                <a:ea typeface="MS PGothic" charset="0"/>
              </a:rPr>
              <a:t>How the mass cytometer works: </a:t>
            </a:r>
          </a:p>
          <a:p>
            <a:pPr marL="174625" indent="-174625"/>
            <a:r>
              <a:rPr lang="en-US">
                <a:latin typeface="Times New Roman" charset="0"/>
                <a:ea typeface="MS PGothic" charset="0"/>
              </a:rPr>
              <a:t>3. The mist then enters the plasma at approximately 7000°C.  Each cell is vaporized into a cloud of single atom ions. </a:t>
            </a: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fld id="{5E1EC32C-2093-924D-9EF7-1682E2AD1323}" type="slidenum">
              <a:rPr lang="en-US" sz="1200" b="0">
                <a:solidFill>
                  <a:srgbClr val="000000"/>
                </a:solidFill>
                <a:latin typeface="Times New Roman" charset="0"/>
              </a:rPr>
              <a:pPr/>
              <a:t>134</a:t>
            </a:fld>
            <a:endParaRPr lang="en-US" sz="1200" b="0">
              <a:solidFill>
                <a:srgbClr val="000000"/>
              </a:solidFill>
              <a:latin typeface="Times New Roman" charset="0"/>
            </a:endParaRPr>
          </a:p>
        </p:txBody>
      </p:sp>
      <p:sp>
        <p:nvSpPr>
          <p:cNvPr id="195586" name="Rectangle 2"/>
          <p:cNvSpPr>
            <a:spLocks noGrp="1" noRot="1" noChangeAspect="1" noChangeArrowheads="1" noTextEdit="1"/>
          </p:cNvSpPr>
          <p:nvPr>
            <p:ph type="sldImg"/>
          </p:nvPr>
        </p:nvSpPr>
        <p:spPr>
          <a:xfrm>
            <a:off x="1181100" y="700088"/>
            <a:ext cx="4648200" cy="3486150"/>
          </a:xfrm>
          <a:ln/>
        </p:spPr>
      </p:sp>
      <p:sp>
        <p:nvSpPr>
          <p:cNvPr id="195587" name="Rectangle 3"/>
          <p:cNvSpPr>
            <a:spLocks noGrp="1" noChangeArrowheads="1"/>
          </p:cNvSpPr>
          <p:nvPr>
            <p:ph type="body" idx="1"/>
          </p:nvPr>
        </p:nvSpPr>
        <p:spPr>
          <a:xfrm>
            <a:off x="701675" y="4419600"/>
            <a:ext cx="5607050" cy="4176713"/>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174625" indent="-174625"/>
            <a:r>
              <a:rPr lang="en-US">
                <a:latin typeface="Times New Roman" charset="0"/>
                <a:ea typeface="MS PGothic" charset="0"/>
              </a:rPr>
              <a:t>How the mass cytometer works: </a:t>
            </a:r>
          </a:p>
          <a:p>
            <a:pPr marL="174625" indent="-174625"/>
            <a:r>
              <a:rPr lang="en-US">
                <a:latin typeface="Times New Roman" charset="0"/>
                <a:ea typeface="MS PGothic" charset="0"/>
              </a:rPr>
              <a:t>4. The ion cloud from each cell passes through a high-pass filter that removes most of the lighter elements that are normally found in cells.  The heavy metal ions (that were attached to the antibodies) pass through. </a:t>
            </a: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fld id="{C87F41F9-7B63-2041-9F7E-59EC50BE67FF}" type="slidenum">
              <a:rPr lang="en-US" sz="1200" b="0">
                <a:solidFill>
                  <a:srgbClr val="000000"/>
                </a:solidFill>
                <a:latin typeface="Times New Roman" charset="0"/>
              </a:rPr>
              <a:pPr/>
              <a:t>135</a:t>
            </a:fld>
            <a:endParaRPr lang="en-US" sz="1200" b="0">
              <a:solidFill>
                <a:srgbClr val="000000"/>
              </a:solidFill>
              <a:latin typeface="Times New Roman" charset="0"/>
            </a:endParaRPr>
          </a:p>
        </p:txBody>
      </p:sp>
      <p:sp>
        <p:nvSpPr>
          <p:cNvPr id="197634" name="Rectangle 2"/>
          <p:cNvSpPr>
            <a:spLocks noGrp="1" noRot="1" noChangeAspect="1" noChangeArrowheads="1" noTextEdit="1"/>
          </p:cNvSpPr>
          <p:nvPr>
            <p:ph type="sldImg"/>
          </p:nvPr>
        </p:nvSpPr>
        <p:spPr>
          <a:xfrm>
            <a:off x="1181100" y="700088"/>
            <a:ext cx="4648200" cy="3486150"/>
          </a:xfrm>
          <a:ln/>
        </p:spPr>
      </p:sp>
      <p:sp>
        <p:nvSpPr>
          <p:cNvPr id="197635" name="Rectangle 3"/>
          <p:cNvSpPr>
            <a:spLocks noGrp="1" noChangeArrowheads="1"/>
          </p:cNvSpPr>
          <p:nvPr>
            <p:ph type="body" idx="1"/>
          </p:nvPr>
        </p:nvSpPr>
        <p:spPr>
          <a:xfrm>
            <a:off x="701675" y="4419600"/>
            <a:ext cx="5607050" cy="4176713"/>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174625" indent="-174625"/>
            <a:r>
              <a:rPr lang="en-US">
                <a:latin typeface="Times New Roman" charset="0"/>
                <a:ea typeface="MS PGothic" charset="0"/>
              </a:rPr>
              <a:t>How the mass cytometer works: </a:t>
            </a:r>
          </a:p>
          <a:p>
            <a:pPr marL="174625" indent="-174625"/>
            <a:r>
              <a:rPr lang="en-US">
                <a:latin typeface="Times New Roman" charset="0"/>
                <a:ea typeface="MS PGothic" charset="0"/>
              </a:rPr>
              <a:t>6. The ions hit the detector at slightly different times after each pulse (or “push”) of the time of flight analysis.  The time the ions take to get to the detector is directly proportional to the mass of the ion allowing for the determination of the relative amount of each ion present in the cloud.  The electrical pulses that accelerate the ions happen ~80,000 times per second and a single cell’s ion cloud is found in 20-40 sequential pulses (or “pushes”). </a:t>
            </a: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Slide Image Placeholder 1">
            <a:extLst>
              <a:ext uri="{FF2B5EF4-FFF2-40B4-BE49-F238E27FC236}">
                <a16:creationId xmlns:a16="http://schemas.microsoft.com/office/drawing/2014/main" id="{C83B46E3-26E0-0245-B4FF-4FDDE3E109C7}"/>
              </a:ext>
            </a:extLst>
          </p:cNvPr>
          <p:cNvSpPr>
            <a:spLocks noGrp="1" noRot="1" noChangeAspect="1"/>
          </p:cNvSpPr>
          <p:nvPr>
            <p:ph type="sldImg"/>
          </p:nvPr>
        </p:nvSpPr>
        <p:spPr>
          <a:ln/>
        </p:spPr>
      </p:sp>
      <p:sp>
        <p:nvSpPr>
          <p:cNvPr id="101378" name="Notes Placeholder 2">
            <a:extLst>
              <a:ext uri="{FF2B5EF4-FFF2-40B4-BE49-F238E27FC236}">
                <a16:creationId xmlns:a16="http://schemas.microsoft.com/office/drawing/2014/main" id="{09711A42-0FCD-DE47-A46C-54C240ED21E6}"/>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a:p>
        </p:txBody>
      </p:sp>
      <p:sp>
        <p:nvSpPr>
          <p:cNvPr id="101379" name="Slide Number Placeholder 3">
            <a:extLst>
              <a:ext uri="{FF2B5EF4-FFF2-40B4-BE49-F238E27FC236}">
                <a16:creationId xmlns:a16="http://schemas.microsoft.com/office/drawing/2014/main" id="{72AE35D2-2BE7-7B4B-98DA-0ABC00DBF376}"/>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fld id="{92372A1A-5873-F243-A482-46A6A8F82966}" type="slidenum">
              <a:rPr lang="en-US" altLang="en-US" sz="1200" b="0">
                <a:latin typeface="Times New Roman" panose="02020603050405020304" pitchFamily="18" charset="0"/>
              </a:rPr>
              <a:pPr/>
              <a:t>139</a:t>
            </a:fld>
            <a:endParaRPr lang="en-US" altLang="en-US" sz="1200" b="0">
              <a:latin typeface="Times New Roman" panose="02020603050405020304" pitchFamily="18" charset="0"/>
            </a:endParaRPr>
          </a:p>
        </p:txBody>
      </p:sp>
    </p:spTree>
    <p:extLst>
      <p:ext uri="{BB962C8B-B14F-4D97-AF65-F5344CB8AC3E}">
        <p14:creationId xmlns:p14="http://schemas.microsoft.com/office/powerpoint/2010/main" val="76300642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5" name="Slide Image Placeholder 1">
            <a:extLst>
              <a:ext uri="{FF2B5EF4-FFF2-40B4-BE49-F238E27FC236}">
                <a16:creationId xmlns:a16="http://schemas.microsoft.com/office/drawing/2014/main" id="{596747FD-6F45-8E45-9B75-6F16A3B6AA73}"/>
              </a:ext>
            </a:extLst>
          </p:cNvPr>
          <p:cNvSpPr>
            <a:spLocks noGrp="1" noRot="1" noChangeAspect="1"/>
          </p:cNvSpPr>
          <p:nvPr>
            <p:ph type="sldImg"/>
          </p:nvPr>
        </p:nvSpPr>
        <p:spPr>
          <a:ln/>
        </p:spPr>
      </p:sp>
      <p:sp>
        <p:nvSpPr>
          <p:cNvPr id="103426" name="Notes Placeholder 2">
            <a:extLst>
              <a:ext uri="{FF2B5EF4-FFF2-40B4-BE49-F238E27FC236}">
                <a16:creationId xmlns:a16="http://schemas.microsoft.com/office/drawing/2014/main" id="{2185A04B-CEA4-084D-B9AB-BB680C6EBB82}"/>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a:p>
        </p:txBody>
      </p:sp>
      <p:sp>
        <p:nvSpPr>
          <p:cNvPr id="103427" name="Slide Number Placeholder 3">
            <a:extLst>
              <a:ext uri="{FF2B5EF4-FFF2-40B4-BE49-F238E27FC236}">
                <a16:creationId xmlns:a16="http://schemas.microsoft.com/office/drawing/2014/main" id="{62F20957-7585-DC41-AF37-452638EDFE38}"/>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fld id="{D6D72079-2824-514F-B4A9-BEEBFFF86143}" type="slidenum">
              <a:rPr lang="en-US" altLang="en-US" sz="1200" b="0">
                <a:latin typeface="Times New Roman" panose="02020603050405020304" pitchFamily="18" charset="0"/>
              </a:rPr>
              <a:pPr/>
              <a:t>140</a:t>
            </a:fld>
            <a:endParaRPr lang="en-US" altLang="en-US" sz="1200" b="0">
              <a:latin typeface="Times New Roman" panose="02020603050405020304" pitchFamily="18" charset="0"/>
            </a:endParaRPr>
          </a:p>
        </p:txBody>
      </p:sp>
    </p:spTree>
    <p:extLst>
      <p:ext uri="{BB962C8B-B14F-4D97-AF65-F5344CB8AC3E}">
        <p14:creationId xmlns:p14="http://schemas.microsoft.com/office/powerpoint/2010/main" val="224878837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29" name="Slide Image Placeholder 1"/>
          <p:cNvSpPr>
            <a:spLocks noGrp="1" noRot="1" noChangeAspect="1" noTextEdit="1"/>
          </p:cNvSpPr>
          <p:nvPr>
            <p:ph type="sldImg"/>
          </p:nvPr>
        </p:nvSpPr>
        <p:spPr>
          <a:ln/>
        </p:spPr>
      </p:sp>
      <p:sp>
        <p:nvSpPr>
          <p:cNvPr id="201730"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a:latin typeface="Times New Roman" charset="0"/>
              <a:ea typeface="MS PGothic" charset="0"/>
            </a:endParaRPr>
          </a:p>
        </p:txBody>
      </p:sp>
      <p:sp>
        <p:nvSpPr>
          <p:cNvPr id="201731"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fld id="{0F13090E-9115-0943-A4C3-B5BF49710338}" type="slidenum">
              <a:rPr lang="en-US" sz="1200" b="0">
                <a:solidFill>
                  <a:srgbClr val="000000"/>
                </a:solidFill>
                <a:latin typeface="Calibri" charset="0"/>
              </a:rPr>
              <a:pPr/>
              <a:t>147</a:t>
            </a:fld>
            <a:endParaRPr lang="en-US" sz="1200" b="0">
              <a:solidFill>
                <a:srgbClr val="000000"/>
              </a:solidFill>
              <a:latin typeface="Calibri" charset="0"/>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7" name="Slide Image Placeholder 1"/>
          <p:cNvSpPr>
            <a:spLocks noGrp="1" noRot="1" noChangeAspect="1" noTextEdit="1"/>
          </p:cNvSpPr>
          <p:nvPr>
            <p:ph type="sldImg"/>
          </p:nvPr>
        </p:nvSpPr>
        <p:spPr>
          <a:ln/>
        </p:spPr>
      </p:sp>
      <p:sp>
        <p:nvSpPr>
          <p:cNvPr id="203778"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a:latin typeface="Times New Roman" charset="0"/>
              <a:ea typeface="MS PGothic" charset="0"/>
            </a:endParaRPr>
          </a:p>
        </p:txBody>
      </p:sp>
      <p:sp>
        <p:nvSpPr>
          <p:cNvPr id="203779"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fld id="{D86F83DF-9F0B-7E43-8A07-2B9D507AAD78}" type="slidenum">
              <a:rPr lang="en-US" sz="1200" b="0">
                <a:solidFill>
                  <a:srgbClr val="000000"/>
                </a:solidFill>
                <a:latin typeface="Calibri" charset="0"/>
              </a:rPr>
              <a:pPr/>
              <a:t>148</a:t>
            </a:fld>
            <a:endParaRPr lang="en-US" sz="1200" b="0">
              <a:solidFill>
                <a:srgbClr val="000000"/>
              </a:solidFill>
              <a:latin typeface="Calibri" charset="0"/>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5" name="Slide Image Placeholder 1"/>
          <p:cNvSpPr>
            <a:spLocks noGrp="1" noRot="1" noChangeAspect="1" noTextEdit="1"/>
          </p:cNvSpPr>
          <p:nvPr>
            <p:ph type="sldImg"/>
          </p:nvPr>
        </p:nvSpPr>
        <p:spPr>
          <a:ln/>
        </p:spPr>
      </p:sp>
      <p:sp>
        <p:nvSpPr>
          <p:cNvPr id="205826"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a:latin typeface="Times New Roman" charset="0"/>
              <a:ea typeface="MS PGothic" charset="0"/>
            </a:endParaRPr>
          </a:p>
        </p:txBody>
      </p:sp>
      <p:sp>
        <p:nvSpPr>
          <p:cNvPr id="205827"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fld id="{F7FA8169-02C5-2941-BEAE-55291A91546E}" type="slidenum">
              <a:rPr lang="en-US" sz="1200" b="0">
                <a:solidFill>
                  <a:srgbClr val="000000"/>
                </a:solidFill>
                <a:latin typeface="Calibri" charset="0"/>
              </a:rPr>
              <a:pPr/>
              <a:t>149</a:t>
            </a:fld>
            <a:endParaRPr lang="en-US" sz="1200" b="0">
              <a:solidFill>
                <a:srgbClr val="000000"/>
              </a:solidFill>
              <a:latin typeface="Calibri"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9"/>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Tree>
    <p:extLst>
      <p:ext uri="{BB962C8B-B14F-4D97-AF65-F5344CB8AC3E}">
        <p14:creationId xmlns:p14="http://schemas.microsoft.com/office/powerpoint/2010/main" val="3860234652"/>
      </p:ext>
    </p:extLst>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13354956"/>
      </p:ext>
    </p:extLst>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7"/>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3196785004"/>
      </p:ext>
    </p:extLst>
  </p:cSld>
  <p:clrMapOvr>
    <a:masterClrMapping/>
  </p:clrMapOvr>
  <p:transition spd="med">
    <p:fade/>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295400"/>
            <a:ext cx="4038600" cy="48006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95400"/>
            <a:ext cx="4038600" cy="48006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79640466"/>
      </p:ext>
    </p:extLst>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0"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0"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15272708"/>
      </p:ext>
    </p:extLst>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966229049"/>
      </p:ext>
    </p:extLst>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60563546"/>
      </p:ext>
    </p:extLst>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5"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4" y="273054"/>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5" y="1435104"/>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818297763"/>
      </p:ext>
    </p:extLst>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954235768"/>
      </p:ext>
    </p:extLst>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20322880"/>
      </p:ext>
    </p:extLst>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152400"/>
            <a:ext cx="2057400" cy="5943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152400"/>
            <a:ext cx="6019800" cy="5943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32189607"/>
      </p:ext>
    </p:extLst>
  </p:cSld>
  <p:clrMapOvr>
    <a:masterClrMapping/>
  </p:clrMapOvr>
  <p:transition spd="med">
    <p:fade/>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152400"/>
            <a:ext cx="8229600" cy="762000"/>
          </a:xfrm>
        </p:spPr>
        <p:txBody>
          <a:bodyPr/>
          <a:lstStyle/>
          <a:p>
            <a:r>
              <a:rPr lang="en-US" dirty="0"/>
              <a:t>Click to edit Master title style</a:t>
            </a:r>
          </a:p>
        </p:txBody>
      </p:sp>
      <p:sp>
        <p:nvSpPr>
          <p:cNvPr id="3" name="Text Placeholder 2"/>
          <p:cNvSpPr>
            <a:spLocks noGrp="1"/>
          </p:cNvSpPr>
          <p:nvPr>
            <p:ph type="body" sz="half" idx="1"/>
          </p:nvPr>
        </p:nvSpPr>
        <p:spPr>
          <a:xfrm>
            <a:off x="457200" y="1295400"/>
            <a:ext cx="4038600" cy="4800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95400"/>
            <a:ext cx="4038600" cy="4800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65081108"/>
      </p:ext>
    </p:extLst>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152400"/>
            <a:ext cx="8229600" cy="762000"/>
          </a:xfrm>
        </p:spPr>
        <p:txBody>
          <a:bodyPr/>
          <a:lstStyle/>
          <a:p>
            <a:r>
              <a:rPr lang="en-US"/>
              <a:t>Click to edit Master title style</a:t>
            </a:r>
          </a:p>
        </p:txBody>
      </p:sp>
      <p:sp>
        <p:nvSpPr>
          <p:cNvPr id="3" name="Table Placeholder 2"/>
          <p:cNvSpPr>
            <a:spLocks noGrp="1"/>
          </p:cNvSpPr>
          <p:nvPr>
            <p:ph type="tbl" idx="1"/>
          </p:nvPr>
        </p:nvSpPr>
        <p:spPr>
          <a:xfrm>
            <a:off x="457200" y="1295400"/>
            <a:ext cx="8229600" cy="4800600"/>
          </a:xfrm>
        </p:spPr>
        <p:txBody>
          <a:bodyPr/>
          <a:lstStyle/>
          <a:p>
            <a:pPr lvl="0"/>
            <a:endParaRPr lang="en-US" noProof="0"/>
          </a:p>
        </p:txBody>
      </p:sp>
    </p:spTree>
    <p:extLst>
      <p:ext uri="{BB962C8B-B14F-4D97-AF65-F5344CB8AC3E}">
        <p14:creationId xmlns:p14="http://schemas.microsoft.com/office/powerpoint/2010/main" val="3733922264"/>
      </p:ext>
    </p:extLst>
  </p:cSld>
  <p:clrMapOvr>
    <a:masterClrMapping/>
  </p:clrMapOvr>
  <p:transition spd="med">
    <p:fade/>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9"/>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Tree>
    <p:extLst>
      <p:ext uri="{BB962C8B-B14F-4D97-AF65-F5344CB8AC3E}">
        <p14:creationId xmlns:p14="http://schemas.microsoft.com/office/powerpoint/2010/main" val="382622893"/>
      </p:ext>
    </p:extLst>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91182327"/>
      </p:ext>
    </p:extLst>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7"/>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1420797709"/>
      </p:ext>
    </p:extLst>
  </p:cSld>
  <p:clrMapOvr>
    <a:masterClrMapping/>
  </p:clrMapOvr>
  <p:transition spd="med">
    <p:fade/>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295400"/>
            <a:ext cx="4038600" cy="48006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95400"/>
            <a:ext cx="4038600" cy="48006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646737867"/>
      </p:ext>
    </p:extLst>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0"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0"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11833165"/>
      </p:ext>
    </p:extLst>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189486666"/>
      </p:ext>
    </p:extLst>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791144109"/>
      </p:ext>
    </p:extLst>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5"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4" y="273054"/>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5" y="1435104"/>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855497302"/>
      </p:ext>
    </p:extLst>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275271226"/>
      </p:ext>
    </p:extLst>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76721896"/>
      </p:ext>
    </p:extLst>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152400"/>
            <a:ext cx="2057400" cy="5943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152400"/>
            <a:ext cx="6019800" cy="5943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68493162"/>
      </p:ext>
    </p:extLst>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152400"/>
            <a:ext cx="8229600" cy="762000"/>
          </a:xfrm>
        </p:spPr>
        <p:txBody>
          <a:bodyPr/>
          <a:lstStyle/>
          <a:p>
            <a:r>
              <a:rPr lang="en-US"/>
              <a:t>Click to edit Master title style</a:t>
            </a:r>
          </a:p>
        </p:txBody>
      </p:sp>
      <p:sp>
        <p:nvSpPr>
          <p:cNvPr id="3" name="Text Placeholder 2"/>
          <p:cNvSpPr>
            <a:spLocks noGrp="1"/>
          </p:cNvSpPr>
          <p:nvPr>
            <p:ph type="body" sz="half" idx="1"/>
          </p:nvPr>
        </p:nvSpPr>
        <p:spPr>
          <a:xfrm>
            <a:off x="457200" y="1295400"/>
            <a:ext cx="4038600" cy="4800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95400"/>
            <a:ext cx="4038600" cy="4800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32782410"/>
      </p:ext>
    </p:extLst>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152400"/>
            <a:ext cx="8229600" cy="762000"/>
          </a:xfrm>
        </p:spPr>
        <p:txBody>
          <a:bodyPr/>
          <a:lstStyle/>
          <a:p>
            <a:r>
              <a:rPr lang="en-US"/>
              <a:t>Click to edit Master title style</a:t>
            </a:r>
          </a:p>
        </p:txBody>
      </p:sp>
      <p:sp>
        <p:nvSpPr>
          <p:cNvPr id="3" name="Table Placeholder 2"/>
          <p:cNvSpPr>
            <a:spLocks noGrp="1"/>
          </p:cNvSpPr>
          <p:nvPr>
            <p:ph type="tbl" idx="1"/>
          </p:nvPr>
        </p:nvSpPr>
        <p:spPr>
          <a:xfrm>
            <a:off x="457200" y="1295400"/>
            <a:ext cx="8229600" cy="4800600"/>
          </a:xfrm>
        </p:spPr>
        <p:txBody>
          <a:bodyPr/>
          <a:lstStyle/>
          <a:p>
            <a:pPr lvl="0"/>
            <a:endParaRPr lang="en-US" noProof="0"/>
          </a:p>
        </p:txBody>
      </p:sp>
    </p:spTree>
    <p:extLst>
      <p:ext uri="{BB962C8B-B14F-4D97-AF65-F5344CB8AC3E}">
        <p14:creationId xmlns:p14="http://schemas.microsoft.com/office/powerpoint/2010/main" val="267117822"/>
      </p:ext>
    </p:extLst>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Text Box 7"/>
          <p:cNvSpPr txBox="1">
            <a:spLocks noChangeArrowheads="1"/>
          </p:cNvSpPr>
          <p:nvPr/>
        </p:nvSpPr>
        <p:spPr bwMode="auto">
          <a:xfrm>
            <a:off x="1371600" y="5638800"/>
            <a:ext cx="6400800" cy="184150"/>
          </a:xfrm>
          <a:prstGeom prst="rect">
            <a:avLst/>
          </a:prstGeom>
          <a:noFill/>
          <a:ln>
            <a:noFill/>
          </a:ln>
          <a:extLst/>
        </p:spPr>
        <p:txBody>
          <a:bodyPr lIns="0" tIns="0" rIns="0" bIns="0">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spcBef>
                <a:spcPct val="50000"/>
              </a:spcBef>
              <a:defRPr/>
            </a:pPr>
            <a:fld id="{9E3D3143-DD52-9946-A3D4-5F41AABE31CB}" type="datetime4">
              <a:rPr lang="en-US" sz="1200" smtClean="0">
                <a:solidFill>
                  <a:srgbClr val="000000"/>
                </a:solidFill>
              </a:rPr>
              <a:pPr algn="ctr">
                <a:spcBef>
                  <a:spcPct val="50000"/>
                </a:spcBef>
                <a:defRPr/>
              </a:pPr>
              <a:t>October 17, 2019</a:t>
            </a:fld>
            <a:endParaRPr lang="en-US" sz="1200">
              <a:solidFill>
                <a:srgbClr val="000000"/>
              </a:solidFill>
            </a:endParaRPr>
          </a:p>
        </p:txBody>
      </p:sp>
      <p:pic>
        <p:nvPicPr>
          <p:cNvPr id="5" name="Picture 1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371600"/>
            <a:ext cx="9144000" cy="1238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3010" name="Rectangle 2"/>
          <p:cNvSpPr>
            <a:spLocks noGrp="1" noChangeArrowheads="1"/>
          </p:cNvSpPr>
          <p:nvPr>
            <p:ph type="ctrTitle"/>
          </p:nvPr>
        </p:nvSpPr>
        <p:spPr>
          <a:xfrm>
            <a:off x="685800" y="3181350"/>
            <a:ext cx="7772400" cy="1085850"/>
          </a:xfrm>
        </p:spPr>
        <p:txBody>
          <a:bodyPr anchor="ctr"/>
          <a:lstStyle>
            <a:lvl1pPr algn="ctr">
              <a:defRPr smtClean="0"/>
            </a:lvl1pPr>
          </a:lstStyle>
          <a:p>
            <a:r>
              <a:rPr lang="en-US"/>
              <a:t>Click to edit Master title style</a:t>
            </a:r>
          </a:p>
        </p:txBody>
      </p:sp>
      <p:sp>
        <p:nvSpPr>
          <p:cNvPr id="43011" name="Rectangle 3"/>
          <p:cNvSpPr>
            <a:spLocks noGrp="1" noChangeArrowheads="1"/>
          </p:cNvSpPr>
          <p:nvPr>
            <p:ph type="subTitle" idx="1"/>
          </p:nvPr>
        </p:nvSpPr>
        <p:spPr>
          <a:xfrm>
            <a:off x="1371600" y="4344988"/>
            <a:ext cx="6400800" cy="531812"/>
          </a:xfrm>
        </p:spPr>
        <p:txBody>
          <a:bodyPr/>
          <a:lstStyle>
            <a:lvl1pPr marL="0" indent="0" algn="ctr">
              <a:buFontTx/>
              <a:buNone/>
              <a:defRPr smtClean="0"/>
            </a:lvl1pPr>
          </a:lstStyle>
          <a:p>
            <a:r>
              <a:rPr lang="en-US"/>
              <a:t>Click to edit Master subtitle style</a:t>
            </a:r>
          </a:p>
        </p:txBody>
      </p:sp>
    </p:spTree>
    <p:extLst>
      <p:ext uri="{BB962C8B-B14F-4D97-AF65-F5344CB8AC3E}">
        <p14:creationId xmlns:p14="http://schemas.microsoft.com/office/powerpoint/2010/main" val="3349513944"/>
      </p:ext>
    </p:extLst>
  </p:cSld>
  <p:clrMapOvr>
    <a:masterClrMapping/>
  </p:clrMapOvr>
  <p:transition spd="med">
    <p:fade/>
  </p:transition>
  <p:hf hdr="0"/>
</p:sldLayout>
</file>

<file path=ppt/slideLayouts/slideLayout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25271" y="85656"/>
            <a:ext cx="8534400" cy="481012"/>
          </a:xfrm>
        </p:spPr>
        <p:txBody>
          <a:bodyPr/>
          <a:lstStyle/>
          <a:p>
            <a:r>
              <a:rPr lang="en-US"/>
              <a:t>Click to edit Master title style</a:t>
            </a:r>
          </a:p>
        </p:txBody>
      </p:sp>
      <p:sp>
        <p:nvSpPr>
          <p:cNvPr id="3" name="Content Placeholder 2"/>
          <p:cNvSpPr>
            <a:spLocks noGrp="1"/>
          </p:cNvSpPr>
          <p:nvPr>
            <p:ph idx="1"/>
          </p:nvPr>
        </p:nvSpPr>
        <p:spPr/>
        <p:txBody>
          <a:bodyPr/>
          <a:lstStyle>
            <a:lvl2pPr>
              <a:defRPr sz="1600"/>
            </a:lvl2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Rectangle 13"/>
          <p:cNvSpPr>
            <a:spLocks noGrp="1" noChangeArrowheads="1"/>
          </p:cNvSpPr>
          <p:nvPr>
            <p:ph type="dt" sz="half" idx="10"/>
          </p:nvPr>
        </p:nvSpPr>
        <p:spPr>
          <a:ln/>
        </p:spPr>
        <p:txBody>
          <a:bodyPr/>
          <a:lstStyle>
            <a:lvl1pPr>
              <a:defRPr/>
            </a:lvl1pPr>
          </a:lstStyle>
          <a:p>
            <a:pPr>
              <a:defRPr/>
            </a:pPr>
            <a:r>
              <a:rPr lang="en-US"/>
              <a:t>&lt;update date in View, Header &amp; Footer&gt;</a:t>
            </a:r>
          </a:p>
        </p:txBody>
      </p:sp>
      <p:sp>
        <p:nvSpPr>
          <p:cNvPr id="5" name="Rectangle 14"/>
          <p:cNvSpPr>
            <a:spLocks noGrp="1" noChangeArrowheads="1"/>
          </p:cNvSpPr>
          <p:nvPr>
            <p:ph type="ftr" sz="quarter" idx="11"/>
          </p:nvPr>
        </p:nvSpPr>
        <p:spPr>
          <a:ln/>
        </p:spPr>
        <p:txBody>
          <a:bodyPr/>
          <a:lstStyle>
            <a:lvl1pPr>
              <a:defRPr/>
            </a:lvl1pPr>
          </a:lstStyle>
          <a:p>
            <a:pPr>
              <a:defRPr/>
            </a:pPr>
            <a:r>
              <a:rPr lang="en-US"/>
              <a:t>&lt;document id&gt;</a:t>
            </a:r>
          </a:p>
        </p:txBody>
      </p:sp>
      <p:sp>
        <p:nvSpPr>
          <p:cNvPr id="6" name="Rectangle 16"/>
          <p:cNvSpPr>
            <a:spLocks noGrp="1" noChangeArrowheads="1"/>
          </p:cNvSpPr>
          <p:nvPr>
            <p:ph type="sldNum" sz="quarter" idx="12"/>
          </p:nvPr>
        </p:nvSpPr>
        <p:spPr>
          <a:ln/>
        </p:spPr>
        <p:txBody>
          <a:bodyPr/>
          <a:lstStyle>
            <a:lvl1pPr>
              <a:defRPr/>
            </a:lvl1pPr>
          </a:lstStyle>
          <a:p>
            <a:pPr>
              <a:defRPr/>
            </a:pPr>
            <a:r>
              <a:rPr lang="en-US"/>
              <a:t>•</a:t>
            </a:r>
            <a:r>
              <a:rPr lang="en-US">
                <a:solidFill>
                  <a:srgbClr val="000000"/>
                </a:solidFill>
              </a:rPr>
              <a:t> </a:t>
            </a:r>
            <a:fld id="{6AD8D0F9-094E-D146-B10E-3325892F2767}" type="slidenum">
              <a:rPr lang="en-US">
                <a:solidFill>
                  <a:srgbClr val="000000"/>
                </a:solidFill>
              </a:rPr>
              <a:pPr>
                <a:defRPr/>
              </a:pPr>
              <a:t>‹#›</a:t>
            </a:fld>
            <a:r>
              <a:rPr lang="en-US">
                <a:solidFill>
                  <a:srgbClr val="000000"/>
                </a:solidFill>
              </a:rPr>
              <a:t> </a:t>
            </a:r>
            <a:r>
              <a:rPr lang="en-US"/>
              <a:t>•</a:t>
            </a:r>
            <a:endParaRPr lang="en-US">
              <a:solidFill>
                <a:srgbClr val="000000"/>
              </a:solidFill>
            </a:endParaRPr>
          </a:p>
        </p:txBody>
      </p:sp>
    </p:spTree>
    <p:extLst>
      <p:ext uri="{BB962C8B-B14F-4D97-AF65-F5344CB8AC3E}">
        <p14:creationId xmlns:p14="http://schemas.microsoft.com/office/powerpoint/2010/main" val="3912932478"/>
      </p:ext>
    </p:extLst>
  </p:cSld>
  <p:clrMapOvr>
    <a:masterClrMapping/>
  </p:clrMapOvr>
  <p:transition spd="med">
    <p:fade/>
  </p:transition>
  <p:hf hdr="0"/>
</p:sldLayout>
</file>

<file path=ppt/slideLayouts/slideLayout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381003" y="1219200"/>
            <a:ext cx="3924300" cy="4876800"/>
          </a:xfrm>
        </p:spPr>
        <p:txBody>
          <a:bodyPr/>
          <a:lstStyle>
            <a:lvl1pPr>
              <a:defRPr sz="2000"/>
            </a:lvl1pPr>
            <a:lvl2pPr>
              <a:defRPr sz="1600"/>
            </a:lvl2pPr>
            <a:lvl3pPr>
              <a:defRPr sz="1600"/>
            </a:lvl3pPr>
            <a:lvl4pPr>
              <a:defRPr sz="1600"/>
            </a:lvl4pPr>
            <a:lvl5pPr>
              <a:defRPr sz="16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457703" y="1219200"/>
            <a:ext cx="3924300" cy="4876800"/>
          </a:xfrm>
        </p:spPr>
        <p:txBody>
          <a:bodyPr/>
          <a:lstStyle>
            <a:lvl1pPr>
              <a:defRPr sz="2000"/>
            </a:lvl1pPr>
            <a:lvl2pPr>
              <a:defRPr sz="1600"/>
            </a:lvl2pPr>
            <a:lvl3pPr>
              <a:defRPr sz="1600"/>
            </a:lvl3pPr>
            <a:lvl4pPr>
              <a:defRPr sz="1600"/>
            </a:lvl4pPr>
            <a:lvl5pPr>
              <a:defRPr sz="16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Rectangle 13"/>
          <p:cNvSpPr>
            <a:spLocks noGrp="1" noChangeArrowheads="1"/>
          </p:cNvSpPr>
          <p:nvPr>
            <p:ph type="dt" sz="half" idx="10"/>
          </p:nvPr>
        </p:nvSpPr>
        <p:spPr>
          <a:ln/>
        </p:spPr>
        <p:txBody>
          <a:bodyPr/>
          <a:lstStyle>
            <a:lvl1pPr>
              <a:defRPr/>
            </a:lvl1pPr>
          </a:lstStyle>
          <a:p>
            <a:pPr>
              <a:defRPr/>
            </a:pPr>
            <a:r>
              <a:rPr lang="en-US"/>
              <a:t>&lt;update date in View, Header &amp; Footer&gt;</a:t>
            </a:r>
          </a:p>
        </p:txBody>
      </p:sp>
      <p:sp>
        <p:nvSpPr>
          <p:cNvPr id="6" name="Rectangle 14"/>
          <p:cNvSpPr>
            <a:spLocks noGrp="1" noChangeArrowheads="1"/>
          </p:cNvSpPr>
          <p:nvPr>
            <p:ph type="ftr" sz="quarter" idx="11"/>
          </p:nvPr>
        </p:nvSpPr>
        <p:spPr>
          <a:ln/>
        </p:spPr>
        <p:txBody>
          <a:bodyPr/>
          <a:lstStyle>
            <a:lvl1pPr>
              <a:defRPr/>
            </a:lvl1pPr>
          </a:lstStyle>
          <a:p>
            <a:pPr>
              <a:defRPr/>
            </a:pPr>
            <a:r>
              <a:rPr lang="en-US"/>
              <a:t>&lt;document id&gt;</a:t>
            </a:r>
          </a:p>
        </p:txBody>
      </p:sp>
      <p:sp>
        <p:nvSpPr>
          <p:cNvPr id="7" name="Rectangle 16"/>
          <p:cNvSpPr>
            <a:spLocks noGrp="1" noChangeArrowheads="1"/>
          </p:cNvSpPr>
          <p:nvPr>
            <p:ph type="sldNum" sz="quarter" idx="12"/>
          </p:nvPr>
        </p:nvSpPr>
        <p:spPr>
          <a:ln/>
        </p:spPr>
        <p:txBody>
          <a:bodyPr/>
          <a:lstStyle>
            <a:lvl1pPr>
              <a:defRPr/>
            </a:lvl1pPr>
          </a:lstStyle>
          <a:p>
            <a:pPr>
              <a:defRPr/>
            </a:pPr>
            <a:r>
              <a:rPr lang="en-US"/>
              <a:t>•</a:t>
            </a:r>
            <a:r>
              <a:rPr lang="en-US">
                <a:solidFill>
                  <a:srgbClr val="000000"/>
                </a:solidFill>
              </a:rPr>
              <a:t> </a:t>
            </a:r>
            <a:fld id="{4BF873E6-FEE8-774D-A321-A974D1A819FB}" type="slidenum">
              <a:rPr lang="en-US">
                <a:solidFill>
                  <a:srgbClr val="000000"/>
                </a:solidFill>
              </a:rPr>
              <a:pPr>
                <a:defRPr/>
              </a:pPr>
              <a:t>‹#›</a:t>
            </a:fld>
            <a:r>
              <a:rPr lang="en-US">
                <a:solidFill>
                  <a:srgbClr val="000000"/>
                </a:solidFill>
              </a:rPr>
              <a:t> </a:t>
            </a:r>
            <a:r>
              <a:rPr lang="en-US"/>
              <a:t>•</a:t>
            </a:r>
            <a:endParaRPr lang="en-US">
              <a:solidFill>
                <a:srgbClr val="000000"/>
              </a:solidFill>
            </a:endParaRPr>
          </a:p>
        </p:txBody>
      </p:sp>
    </p:spTree>
    <p:extLst>
      <p:ext uri="{BB962C8B-B14F-4D97-AF65-F5344CB8AC3E}">
        <p14:creationId xmlns:p14="http://schemas.microsoft.com/office/powerpoint/2010/main" val="3055259750"/>
      </p:ext>
    </p:extLst>
  </p:cSld>
  <p:clrMapOvr>
    <a:masterClrMapping/>
  </p:clrMapOvr>
  <p:transition spd="med">
    <p:fade/>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Rectangle 13"/>
          <p:cNvSpPr>
            <a:spLocks noGrp="1" noChangeArrowheads="1"/>
          </p:cNvSpPr>
          <p:nvPr>
            <p:ph type="dt" sz="half" idx="10"/>
          </p:nvPr>
        </p:nvSpPr>
        <p:spPr>
          <a:ln/>
        </p:spPr>
        <p:txBody>
          <a:bodyPr/>
          <a:lstStyle>
            <a:lvl1pPr>
              <a:defRPr/>
            </a:lvl1pPr>
          </a:lstStyle>
          <a:p>
            <a:pPr>
              <a:defRPr/>
            </a:pPr>
            <a:r>
              <a:rPr lang="en-US"/>
              <a:t>&lt;update date in View, Header &amp; Footer&gt;</a:t>
            </a:r>
          </a:p>
        </p:txBody>
      </p:sp>
      <p:sp>
        <p:nvSpPr>
          <p:cNvPr id="4" name="Rectangle 14"/>
          <p:cNvSpPr>
            <a:spLocks noGrp="1" noChangeArrowheads="1"/>
          </p:cNvSpPr>
          <p:nvPr>
            <p:ph type="ftr" sz="quarter" idx="11"/>
          </p:nvPr>
        </p:nvSpPr>
        <p:spPr>
          <a:ln/>
        </p:spPr>
        <p:txBody>
          <a:bodyPr/>
          <a:lstStyle>
            <a:lvl1pPr>
              <a:defRPr/>
            </a:lvl1pPr>
          </a:lstStyle>
          <a:p>
            <a:pPr>
              <a:defRPr/>
            </a:pPr>
            <a:r>
              <a:rPr lang="en-US"/>
              <a:t>&lt;document id&gt;</a:t>
            </a:r>
          </a:p>
        </p:txBody>
      </p:sp>
      <p:sp>
        <p:nvSpPr>
          <p:cNvPr id="5" name="Rectangle 16"/>
          <p:cNvSpPr>
            <a:spLocks noGrp="1" noChangeArrowheads="1"/>
          </p:cNvSpPr>
          <p:nvPr>
            <p:ph type="sldNum" sz="quarter" idx="12"/>
          </p:nvPr>
        </p:nvSpPr>
        <p:spPr>
          <a:ln/>
        </p:spPr>
        <p:txBody>
          <a:bodyPr/>
          <a:lstStyle>
            <a:lvl1pPr>
              <a:defRPr/>
            </a:lvl1pPr>
          </a:lstStyle>
          <a:p>
            <a:pPr>
              <a:defRPr/>
            </a:pPr>
            <a:r>
              <a:rPr lang="en-US"/>
              <a:t>•</a:t>
            </a:r>
            <a:r>
              <a:rPr lang="en-US">
                <a:solidFill>
                  <a:srgbClr val="000000"/>
                </a:solidFill>
              </a:rPr>
              <a:t> </a:t>
            </a:r>
            <a:fld id="{4721AD7D-D52E-2640-8FE2-4AB0430C66C5}" type="slidenum">
              <a:rPr lang="en-US">
                <a:solidFill>
                  <a:srgbClr val="000000"/>
                </a:solidFill>
              </a:rPr>
              <a:pPr>
                <a:defRPr/>
              </a:pPr>
              <a:t>‹#›</a:t>
            </a:fld>
            <a:r>
              <a:rPr lang="en-US">
                <a:solidFill>
                  <a:srgbClr val="000000"/>
                </a:solidFill>
              </a:rPr>
              <a:t> </a:t>
            </a:r>
            <a:r>
              <a:rPr lang="en-US"/>
              <a:t>•</a:t>
            </a:r>
            <a:endParaRPr lang="en-US">
              <a:solidFill>
                <a:srgbClr val="000000"/>
              </a:solidFill>
            </a:endParaRPr>
          </a:p>
        </p:txBody>
      </p:sp>
    </p:spTree>
    <p:extLst>
      <p:ext uri="{BB962C8B-B14F-4D97-AF65-F5344CB8AC3E}">
        <p14:creationId xmlns:p14="http://schemas.microsoft.com/office/powerpoint/2010/main" val="3651669000"/>
      </p:ext>
    </p:extLst>
  </p:cSld>
  <p:clrMapOvr>
    <a:masterClrMapping/>
  </p:clrMapOvr>
  <p:transition spd="med">
    <p:fade/>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3"/>
          <p:cNvSpPr>
            <a:spLocks noGrp="1" noChangeArrowheads="1"/>
          </p:cNvSpPr>
          <p:nvPr>
            <p:ph type="dt" sz="half" idx="10"/>
          </p:nvPr>
        </p:nvSpPr>
        <p:spPr>
          <a:ln/>
        </p:spPr>
        <p:txBody>
          <a:bodyPr/>
          <a:lstStyle>
            <a:lvl1pPr>
              <a:defRPr/>
            </a:lvl1pPr>
          </a:lstStyle>
          <a:p>
            <a:pPr>
              <a:defRPr/>
            </a:pPr>
            <a:r>
              <a:rPr lang="en-US"/>
              <a:t>&lt;update date in View, Header &amp; Footer&gt;</a:t>
            </a:r>
          </a:p>
        </p:txBody>
      </p:sp>
      <p:sp>
        <p:nvSpPr>
          <p:cNvPr id="3" name="Rectangle 14"/>
          <p:cNvSpPr>
            <a:spLocks noGrp="1" noChangeArrowheads="1"/>
          </p:cNvSpPr>
          <p:nvPr>
            <p:ph type="ftr" sz="quarter" idx="11"/>
          </p:nvPr>
        </p:nvSpPr>
        <p:spPr>
          <a:ln/>
        </p:spPr>
        <p:txBody>
          <a:bodyPr/>
          <a:lstStyle>
            <a:lvl1pPr>
              <a:defRPr/>
            </a:lvl1pPr>
          </a:lstStyle>
          <a:p>
            <a:pPr>
              <a:defRPr/>
            </a:pPr>
            <a:r>
              <a:rPr lang="en-US"/>
              <a:t>&lt;document id&gt;</a:t>
            </a:r>
          </a:p>
        </p:txBody>
      </p:sp>
      <p:sp>
        <p:nvSpPr>
          <p:cNvPr id="4" name="Rectangle 16"/>
          <p:cNvSpPr>
            <a:spLocks noGrp="1" noChangeArrowheads="1"/>
          </p:cNvSpPr>
          <p:nvPr>
            <p:ph type="sldNum" sz="quarter" idx="12"/>
          </p:nvPr>
        </p:nvSpPr>
        <p:spPr>
          <a:ln/>
        </p:spPr>
        <p:txBody>
          <a:bodyPr/>
          <a:lstStyle>
            <a:lvl1pPr>
              <a:defRPr/>
            </a:lvl1pPr>
          </a:lstStyle>
          <a:p>
            <a:pPr>
              <a:defRPr/>
            </a:pPr>
            <a:r>
              <a:rPr lang="en-US"/>
              <a:t>•</a:t>
            </a:r>
            <a:r>
              <a:rPr lang="en-US">
                <a:solidFill>
                  <a:srgbClr val="000000"/>
                </a:solidFill>
              </a:rPr>
              <a:t> </a:t>
            </a:r>
            <a:fld id="{345C53EE-B3C3-AF48-9007-0FA4FCAFF4CB}" type="slidenum">
              <a:rPr lang="en-US">
                <a:solidFill>
                  <a:srgbClr val="000000"/>
                </a:solidFill>
              </a:rPr>
              <a:pPr>
                <a:defRPr/>
              </a:pPr>
              <a:t>‹#›</a:t>
            </a:fld>
            <a:r>
              <a:rPr lang="en-US">
                <a:solidFill>
                  <a:srgbClr val="000000"/>
                </a:solidFill>
              </a:rPr>
              <a:t> </a:t>
            </a:r>
            <a:r>
              <a:rPr lang="en-US"/>
              <a:t>•</a:t>
            </a:r>
            <a:endParaRPr lang="en-US">
              <a:solidFill>
                <a:srgbClr val="000000"/>
              </a:solidFill>
            </a:endParaRPr>
          </a:p>
        </p:txBody>
      </p:sp>
    </p:spTree>
    <p:extLst>
      <p:ext uri="{BB962C8B-B14F-4D97-AF65-F5344CB8AC3E}">
        <p14:creationId xmlns:p14="http://schemas.microsoft.com/office/powerpoint/2010/main" val="4070016711"/>
      </p:ext>
    </p:extLst>
  </p:cSld>
  <p:clrMapOvr>
    <a:masterClrMapping/>
  </p:clrMapOvr>
  <p:transition spd="med">
    <p:fade/>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381000" y="228600"/>
            <a:ext cx="8229600" cy="685800"/>
          </a:xfrm>
        </p:spPr>
        <p:txBody>
          <a:bodyPr/>
          <a:lstStyle/>
          <a:p>
            <a:r>
              <a:rPr lang="en-US"/>
              <a:t>Click to edit Master title style</a:t>
            </a:r>
          </a:p>
        </p:txBody>
      </p:sp>
      <p:sp>
        <p:nvSpPr>
          <p:cNvPr id="3" name="Table Placeholder 2"/>
          <p:cNvSpPr>
            <a:spLocks noGrp="1"/>
          </p:cNvSpPr>
          <p:nvPr>
            <p:ph type="tbl" idx="1"/>
          </p:nvPr>
        </p:nvSpPr>
        <p:spPr>
          <a:xfrm>
            <a:off x="381000" y="1219200"/>
            <a:ext cx="8001000" cy="4876800"/>
          </a:xfrm>
        </p:spPr>
        <p:txBody>
          <a:bodyPr/>
          <a:lstStyle/>
          <a:p>
            <a:pPr lvl="0"/>
            <a:endParaRPr lang="en-US" noProof="0"/>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Tree>
    <p:extLst>
      <p:ext uri="{BB962C8B-B14F-4D97-AF65-F5344CB8AC3E}">
        <p14:creationId xmlns:p14="http://schemas.microsoft.com/office/powerpoint/2010/main" val="281406698"/>
      </p:ext>
    </p:extLst>
  </p:cSld>
  <p:clrMapOvr>
    <a:masterClrMapping/>
  </p:clrMapOvr>
  <p:transition spd="med">
    <p:fade/>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Tree>
    <p:extLst>
      <p:ext uri="{BB962C8B-B14F-4D97-AF65-F5344CB8AC3E}">
        <p14:creationId xmlns:p14="http://schemas.microsoft.com/office/powerpoint/2010/main" val="332240504"/>
      </p:ext>
    </p:extLst>
  </p:cSld>
  <p:clrMapOvr>
    <a:masterClrMapping/>
  </p:clrMapOvr>
  <p:transition spd="med">
    <p:fade/>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096966456"/>
      </p:ext>
    </p:extLst>
  </p:cSld>
  <p:clrMapOvr>
    <a:masterClrMapping/>
  </p:clrMapOvr>
  <p:transition spd="med">
    <p:fade/>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3031925340"/>
      </p:ext>
    </p:extLst>
  </p:cSld>
  <p:clrMapOvr>
    <a:masterClrMapping/>
  </p:clrMapOvr>
  <p:transition spd="med">
    <p:fade/>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655497070"/>
      </p:ext>
    </p:extLst>
  </p:cSld>
  <p:clrMapOvr>
    <a:masterClrMapping/>
  </p:clrMapOvr>
  <p:transition spd="med">
    <p:fade/>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25566489"/>
      </p:ext>
    </p:extLst>
  </p:cSld>
  <p:clrMapOvr>
    <a:masterClrMapping/>
  </p:clrMapOvr>
  <p:transition spd="med">
    <p:fade/>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896663896"/>
      </p:ext>
    </p:extLst>
  </p:cSld>
  <p:clrMapOvr>
    <a:masterClrMapping/>
  </p:clrMapOvr>
  <p:transition spd="med">
    <p:fade/>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007366438"/>
      </p:ext>
    </p:extLst>
  </p:cSld>
  <p:clrMapOvr>
    <a:masterClrMapping/>
  </p:clrMapOvr>
  <p:transition spd="med">
    <p:fade/>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753654326"/>
      </p:ext>
    </p:extLst>
  </p:cSld>
  <p:clrMapOvr>
    <a:masterClrMapping/>
  </p:clrMapOvr>
  <p:transition spd="med">
    <p:fade/>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262355024"/>
      </p:ext>
    </p:extLst>
  </p:cSld>
  <p:clrMapOvr>
    <a:masterClrMapping/>
  </p:clrMapOvr>
  <p:transition spd="med">
    <p:fade/>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32261295"/>
      </p:ext>
    </p:extLst>
  </p:cSld>
  <p:clrMapOvr>
    <a:masterClrMapping/>
  </p:clrMapOvr>
  <p:transition spd="med">
    <p:fade/>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72275" y="161925"/>
            <a:ext cx="2209800" cy="5934075"/>
          </a:xfrm>
        </p:spPr>
        <p:txBody>
          <a:bodyPr vert="eaVert"/>
          <a:lstStyle/>
          <a:p>
            <a:r>
              <a:rPr lang="en-US"/>
              <a:t>Click to add title</a:t>
            </a:r>
          </a:p>
        </p:txBody>
      </p:sp>
      <p:sp>
        <p:nvSpPr>
          <p:cNvPr id="3" name="Vertical Text Placeholder 2"/>
          <p:cNvSpPr>
            <a:spLocks noGrp="1"/>
          </p:cNvSpPr>
          <p:nvPr>
            <p:ph type="body" orient="vert" idx="1"/>
          </p:nvPr>
        </p:nvSpPr>
        <p:spPr>
          <a:xfrm>
            <a:off x="142875" y="161925"/>
            <a:ext cx="6477000" cy="59340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227403271"/>
      </p:ext>
    </p:extLst>
  </p:cSld>
  <p:clrMapOvr>
    <a:masterClrMapping/>
  </p:clrMapOvr>
  <p:transition spd="med">
    <p:fade/>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tx" preserve="1">
  <p:cSld name="Title an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Text Placeholder 2"/>
          <p:cNvSpPr>
            <a:spLocks noGrp="1"/>
          </p:cNvSpPr>
          <p:nvPr>
            <p:ph type="body"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54108908"/>
      </p:ext>
    </p:extLst>
  </p:cSld>
  <p:clrMapOvr>
    <a:masterClrMapping/>
  </p:clrMapOvr>
  <p:transition spd="med">
    <p:fade/>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142875" y="161925"/>
            <a:ext cx="8839200" cy="59340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02932089"/>
      </p:ext>
    </p:extLst>
  </p:cSld>
  <p:clrMapOvr>
    <a:masterClrMapping/>
  </p:clrMapOvr>
  <p:transition spd="med">
    <p:fade/>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Text Placeholder 2"/>
          <p:cNvSpPr>
            <a:spLocks noGrp="1"/>
          </p:cNvSpPr>
          <p:nvPr>
            <p:ph type="body"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34712929"/>
      </p:ext>
    </p:extLst>
  </p:cSld>
  <p:clrMapOvr>
    <a:masterClrMapping/>
  </p:clrMapOvr>
  <p:transition spd="med">
    <p:fade/>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type="objOverTx" preserve="1">
  <p:cSld name="Title and Content over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77724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85800" y="4114800"/>
            <a:ext cx="77724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19717010"/>
      </p:ext>
    </p:extLst>
  </p:cSld>
  <p:clrMapOvr>
    <a:masterClrMapping/>
  </p:clrMapOvr>
  <p:transition spd="med">
    <p:fade/>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type="twoColTx">
  <p:cSld name="Title and 2-Column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Text Placeholder 2"/>
          <p:cNvSpPr>
            <a:spLocks noGrp="1"/>
          </p:cNvSpPr>
          <p:nvPr>
            <p:ph type="body"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629716758"/>
      </p:ext>
    </p:extLst>
  </p:cSld>
  <p:clrMapOvr>
    <a:masterClrMapping/>
  </p:clrMapOvr>
  <p:transition spd="med">
    <p:fade/>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a:t>Click to edit Master title style</a:t>
            </a:r>
          </a:p>
        </p:txBody>
      </p:sp>
      <p:sp>
        <p:nvSpPr>
          <p:cNvPr id="3" name="Table Placeholder 2"/>
          <p:cNvSpPr>
            <a:spLocks noGrp="1"/>
          </p:cNvSpPr>
          <p:nvPr>
            <p:ph type="tbl" idx="1"/>
          </p:nvPr>
        </p:nvSpPr>
        <p:spPr>
          <a:xfrm>
            <a:off x="457200" y="1600200"/>
            <a:ext cx="8229600" cy="4525963"/>
          </a:xfrm>
        </p:spPr>
        <p:txBody>
          <a:bodyPr/>
          <a:lstStyle/>
          <a:p>
            <a:pPr lvl="0"/>
            <a:endParaRPr lang="en-US" noProof="0"/>
          </a:p>
        </p:txBody>
      </p:sp>
      <p:sp>
        <p:nvSpPr>
          <p:cNvPr id="4" name="Date Placeholder 3"/>
          <p:cNvSpPr>
            <a:spLocks noGrp="1"/>
          </p:cNvSpPr>
          <p:nvPr>
            <p:ph type="dt" sz="half" idx="10"/>
          </p:nvPr>
        </p:nvSpPr>
        <p:spPr>
          <a:xfrm>
            <a:off x="457200" y="6245225"/>
            <a:ext cx="2133600" cy="476250"/>
          </a:xfrm>
          <a:prstGeom prst="rect">
            <a:avLst/>
          </a:prstGeom>
        </p:spPr>
        <p:txBody>
          <a:bodyPr/>
          <a:lstStyle>
            <a:lvl1pPr eaLnBrk="1" hangingPunct="1">
              <a:defRPr>
                <a:solidFill>
                  <a:srgbClr val="000000"/>
                </a:solidFill>
                <a:latin typeface="As"/>
                <a:ea typeface="+mn-ea"/>
                <a:cs typeface="+mn-cs"/>
              </a:defRPr>
            </a:lvl1pPr>
          </a:lstStyle>
          <a:p>
            <a:pPr>
              <a:defRPr/>
            </a:pPr>
            <a:endParaRPr lang="en-US"/>
          </a:p>
        </p:txBody>
      </p:sp>
      <p:sp>
        <p:nvSpPr>
          <p:cNvPr id="5" name="Footer Placeholder 4"/>
          <p:cNvSpPr>
            <a:spLocks noGrp="1"/>
          </p:cNvSpPr>
          <p:nvPr>
            <p:ph type="ftr" sz="quarter" idx="11"/>
          </p:nvPr>
        </p:nvSpPr>
        <p:spPr>
          <a:xfrm>
            <a:off x="3124200" y="6245225"/>
            <a:ext cx="2895600" cy="476250"/>
          </a:xfrm>
          <a:prstGeom prst="rect">
            <a:avLst/>
          </a:prstGeom>
        </p:spPr>
        <p:txBody>
          <a:bodyPr/>
          <a:lstStyle>
            <a:lvl1pPr eaLnBrk="1" hangingPunct="1">
              <a:defRPr>
                <a:solidFill>
                  <a:srgbClr val="000000"/>
                </a:solidFill>
                <a:latin typeface="As"/>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245225"/>
            <a:ext cx="2133600" cy="476250"/>
          </a:xfrm>
          <a:prstGeom prst="rect">
            <a:avLst/>
          </a:prstGeom>
        </p:spPr>
        <p:txBody>
          <a:bodyPr vert="horz" wrap="square" lIns="91440" tIns="45720" rIns="91440" bIns="45720" numCol="1" anchor="t" anchorCtr="0" compatLnSpc="1">
            <a:prstTxWarp prst="textNoShape">
              <a:avLst/>
            </a:prstTxWarp>
          </a:bodyPr>
          <a:lstStyle>
            <a:lvl1pPr eaLnBrk="1" hangingPunct="1">
              <a:defRPr>
                <a:solidFill>
                  <a:srgbClr val="000000"/>
                </a:solidFill>
              </a:defRPr>
            </a:lvl1pPr>
          </a:lstStyle>
          <a:p>
            <a:pPr>
              <a:defRPr/>
            </a:pPr>
            <a:fld id="{1B61B42D-50A4-AD45-86F6-83B7DD185DB1}" type="slidenum">
              <a:rPr lang="en-US"/>
              <a:pPr>
                <a:defRPr/>
              </a:pPr>
              <a:t>‹#›</a:t>
            </a:fld>
            <a:endParaRPr lang="en-US"/>
          </a:p>
        </p:txBody>
      </p:sp>
    </p:spTree>
    <p:extLst>
      <p:ext uri="{BB962C8B-B14F-4D97-AF65-F5344CB8AC3E}">
        <p14:creationId xmlns:p14="http://schemas.microsoft.com/office/powerpoint/2010/main" val="1453373631"/>
      </p:ext>
    </p:extLst>
  </p:cSld>
  <p:clrMapOvr>
    <a:masterClrMapping/>
  </p:clrMapOvr>
  <p:transition spd="med">
    <p:fade/>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600200"/>
            <a:ext cx="40386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3938588"/>
            <a:ext cx="40386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Date Placeholder 5"/>
          <p:cNvSpPr>
            <a:spLocks noGrp="1"/>
          </p:cNvSpPr>
          <p:nvPr>
            <p:ph type="dt" sz="half" idx="10"/>
          </p:nvPr>
        </p:nvSpPr>
        <p:spPr>
          <a:xfrm>
            <a:off x="457200" y="6245225"/>
            <a:ext cx="2133600" cy="476250"/>
          </a:xfrm>
          <a:prstGeom prst="rect">
            <a:avLst/>
          </a:prstGeom>
        </p:spPr>
        <p:txBody>
          <a:bodyPr/>
          <a:lstStyle>
            <a:lvl1pPr eaLnBrk="1" hangingPunct="1">
              <a:defRPr>
                <a:solidFill>
                  <a:srgbClr val="000000"/>
                </a:solidFill>
                <a:latin typeface="As"/>
                <a:ea typeface="+mn-ea"/>
                <a:cs typeface="+mn-cs"/>
              </a:defRPr>
            </a:lvl1pPr>
          </a:lstStyle>
          <a:p>
            <a:pPr>
              <a:defRPr/>
            </a:pPr>
            <a:endParaRPr lang="en-US"/>
          </a:p>
        </p:txBody>
      </p:sp>
      <p:sp>
        <p:nvSpPr>
          <p:cNvPr id="7" name="Footer Placeholder 6"/>
          <p:cNvSpPr>
            <a:spLocks noGrp="1"/>
          </p:cNvSpPr>
          <p:nvPr>
            <p:ph type="ftr" sz="quarter" idx="11"/>
          </p:nvPr>
        </p:nvSpPr>
        <p:spPr>
          <a:xfrm>
            <a:off x="3124200" y="6245225"/>
            <a:ext cx="2895600" cy="476250"/>
          </a:xfrm>
          <a:prstGeom prst="rect">
            <a:avLst/>
          </a:prstGeom>
        </p:spPr>
        <p:txBody>
          <a:bodyPr/>
          <a:lstStyle>
            <a:lvl1pPr eaLnBrk="1" hangingPunct="1">
              <a:defRPr>
                <a:solidFill>
                  <a:srgbClr val="000000"/>
                </a:solidFill>
                <a:latin typeface="As"/>
                <a:ea typeface="+mn-ea"/>
                <a:cs typeface="+mn-cs"/>
              </a:defRPr>
            </a:lvl1pPr>
          </a:lstStyle>
          <a:p>
            <a:pPr>
              <a:defRPr/>
            </a:pPr>
            <a:endParaRPr lang="en-US"/>
          </a:p>
        </p:txBody>
      </p:sp>
      <p:sp>
        <p:nvSpPr>
          <p:cNvPr id="8" name="Slide Number Placeholder 7"/>
          <p:cNvSpPr>
            <a:spLocks noGrp="1"/>
          </p:cNvSpPr>
          <p:nvPr>
            <p:ph type="sldNum" sz="quarter" idx="12"/>
          </p:nvPr>
        </p:nvSpPr>
        <p:spPr>
          <a:xfrm>
            <a:off x="6553200" y="6245225"/>
            <a:ext cx="2133600" cy="476250"/>
          </a:xfrm>
          <a:prstGeom prst="rect">
            <a:avLst/>
          </a:prstGeom>
        </p:spPr>
        <p:txBody>
          <a:bodyPr vert="horz" wrap="square" lIns="91440" tIns="45720" rIns="91440" bIns="45720" numCol="1" anchor="t" anchorCtr="0" compatLnSpc="1">
            <a:prstTxWarp prst="textNoShape">
              <a:avLst/>
            </a:prstTxWarp>
          </a:bodyPr>
          <a:lstStyle>
            <a:lvl1pPr eaLnBrk="1" hangingPunct="1">
              <a:defRPr>
                <a:solidFill>
                  <a:srgbClr val="000000"/>
                </a:solidFill>
              </a:defRPr>
            </a:lvl1pPr>
          </a:lstStyle>
          <a:p>
            <a:pPr>
              <a:defRPr/>
            </a:pPr>
            <a:fld id="{87270B6B-F19B-304C-BA63-406400A14BFE}" type="slidenum">
              <a:rPr lang="en-US"/>
              <a:pPr>
                <a:defRPr/>
              </a:pPr>
              <a:t>‹#›</a:t>
            </a:fld>
            <a:endParaRPr lang="en-US"/>
          </a:p>
        </p:txBody>
      </p:sp>
    </p:spTree>
    <p:extLst>
      <p:ext uri="{BB962C8B-B14F-4D97-AF65-F5344CB8AC3E}">
        <p14:creationId xmlns:p14="http://schemas.microsoft.com/office/powerpoint/2010/main" val="2761209007"/>
      </p:ext>
    </p:extLst>
  </p:cSld>
  <p:clrMapOvr>
    <a:masterClrMapping/>
  </p:clrMapOvr>
  <p:transition spd="med">
    <p:fade/>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6"/>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177" indent="0" algn="ctr">
              <a:buNone/>
              <a:defRPr/>
            </a:lvl2pPr>
            <a:lvl3pPr marL="914353" indent="0" algn="ctr">
              <a:buNone/>
              <a:defRPr/>
            </a:lvl3pPr>
            <a:lvl4pPr marL="1371530" indent="0" algn="ctr">
              <a:buNone/>
              <a:defRPr/>
            </a:lvl4pPr>
            <a:lvl5pPr marL="1828706" indent="0" algn="ctr">
              <a:buNone/>
              <a:defRPr/>
            </a:lvl5pPr>
            <a:lvl6pPr marL="2285883" indent="0" algn="ctr">
              <a:buNone/>
              <a:defRPr/>
            </a:lvl6pPr>
            <a:lvl7pPr marL="2743060" indent="0" algn="ctr">
              <a:buNone/>
              <a:defRPr/>
            </a:lvl7pPr>
            <a:lvl8pPr marL="3200236" indent="0" algn="ctr">
              <a:buNone/>
              <a:defRPr/>
            </a:lvl8pPr>
            <a:lvl9pPr marL="3657413" indent="0" algn="ctr">
              <a:buNone/>
              <a:defRPr/>
            </a:lvl9pPr>
          </a:lstStyle>
          <a:p>
            <a:r>
              <a:rPr lang="en-US"/>
              <a:t>Click to edit Master subtitle style</a:t>
            </a:r>
          </a:p>
        </p:txBody>
      </p:sp>
    </p:spTree>
    <p:extLst>
      <p:ext uri="{BB962C8B-B14F-4D97-AF65-F5344CB8AC3E}">
        <p14:creationId xmlns:p14="http://schemas.microsoft.com/office/powerpoint/2010/main" val="2988751345"/>
      </p:ext>
    </p:extLst>
  </p:cSld>
  <p:clrMapOvr>
    <a:masterClrMapping/>
  </p:clrMapOvr>
  <p:transition spd="med">
    <p:fade/>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531103186"/>
      </p:ext>
    </p:extLst>
  </p:cSld>
  <p:clrMapOvr>
    <a:masterClrMapping/>
  </p:clrMapOvr>
  <p:transition spd="med">
    <p:fade/>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lvl1pPr>
            <a:lvl2pPr marL="457177" indent="0">
              <a:buNone/>
              <a:defRPr sz="1800"/>
            </a:lvl2pPr>
            <a:lvl3pPr marL="914353" indent="0">
              <a:buNone/>
              <a:defRPr sz="1600"/>
            </a:lvl3pPr>
            <a:lvl4pPr marL="1371530" indent="0">
              <a:buNone/>
              <a:defRPr sz="1400"/>
            </a:lvl4pPr>
            <a:lvl5pPr marL="1828706" indent="0">
              <a:buNone/>
              <a:defRPr sz="1400"/>
            </a:lvl5pPr>
            <a:lvl6pPr marL="2285883" indent="0">
              <a:buNone/>
              <a:defRPr sz="1400"/>
            </a:lvl6pPr>
            <a:lvl7pPr marL="2743060" indent="0">
              <a:buNone/>
              <a:defRPr sz="1400"/>
            </a:lvl7pPr>
            <a:lvl8pPr marL="3200236" indent="0">
              <a:buNone/>
              <a:defRPr sz="1400"/>
            </a:lvl8pPr>
            <a:lvl9pPr marL="3657413" indent="0">
              <a:buNone/>
              <a:defRPr sz="1400"/>
            </a:lvl9pPr>
          </a:lstStyle>
          <a:p>
            <a:pPr lvl="0"/>
            <a:r>
              <a:rPr lang="en-US"/>
              <a:t>Click to edit Master text styles</a:t>
            </a:r>
          </a:p>
        </p:txBody>
      </p:sp>
    </p:spTree>
    <p:extLst>
      <p:ext uri="{BB962C8B-B14F-4D97-AF65-F5344CB8AC3E}">
        <p14:creationId xmlns:p14="http://schemas.microsoft.com/office/powerpoint/2010/main" val="2459501274"/>
      </p:ext>
    </p:extLst>
  </p:cSld>
  <p:clrMapOvr>
    <a:masterClrMapping/>
  </p:clrMapOvr>
  <p:transition spd="med">
    <p:fade/>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295400"/>
            <a:ext cx="4038600" cy="48006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95400"/>
            <a:ext cx="4038600" cy="48006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843704133"/>
      </p:ext>
    </p:extLst>
  </p:cSld>
  <p:clrMapOvr>
    <a:masterClrMapping/>
  </p:clrMapOvr>
  <p:transition spd="med">
    <p:fade/>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682839465"/>
      </p:ext>
    </p:extLst>
  </p:cSld>
  <p:clrMapOvr>
    <a:masterClrMapping/>
  </p:clrMapOvr>
  <p:transition spd="med">
    <p:fade/>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254764236"/>
      </p:ext>
    </p:extLst>
  </p:cSld>
  <p:clrMapOvr>
    <a:masterClrMapping/>
  </p:clrMapOvr>
  <p:transition spd="med">
    <p:fade/>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836972551"/>
      </p:ext>
    </p:extLst>
  </p:cSld>
  <p:clrMapOvr>
    <a:masterClrMapping/>
  </p:clrMapOvr>
  <p:transition spd="med">
    <p:fade/>
  </p:transition>
</p:sldLayout>
</file>

<file path=ppt/slideLayouts/slideLayout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1"/>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1" y="1435101"/>
            <a:ext cx="3008313" cy="4691063"/>
          </a:xfrm>
        </p:spPr>
        <p:txBody>
          <a:bodyPr/>
          <a:lstStyle>
            <a:lvl1pPr marL="0" indent="0">
              <a:buNone/>
              <a:defRPr sz="1400"/>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a:t>Click to edit Master text styles</a:t>
            </a:r>
          </a:p>
        </p:txBody>
      </p:sp>
    </p:spTree>
    <p:extLst>
      <p:ext uri="{BB962C8B-B14F-4D97-AF65-F5344CB8AC3E}">
        <p14:creationId xmlns:p14="http://schemas.microsoft.com/office/powerpoint/2010/main" val="246298984"/>
      </p:ext>
    </p:extLst>
  </p:cSld>
  <p:clrMapOvr>
    <a:masterClrMapping/>
  </p:clrMapOvr>
  <p:transition spd="med">
    <p:fade/>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77" indent="0">
              <a:buNone/>
              <a:defRPr sz="2800"/>
            </a:lvl2pPr>
            <a:lvl3pPr marL="914353" indent="0">
              <a:buNone/>
              <a:defRPr sz="2400"/>
            </a:lvl3pPr>
            <a:lvl4pPr marL="1371530" indent="0">
              <a:buNone/>
              <a:defRPr sz="2000"/>
            </a:lvl4pPr>
            <a:lvl5pPr marL="1828706" indent="0">
              <a:buNone/>
              <a:defRPr sz="2000"/>
            </a:lvl5pPr>
            <a:lvl6pPr marL="2285883" indent="0">
              <a:buNone/>
              <a:defRPr sz="2000"/>
            </a:lvl6pPr>
            <a:lvl7pPr marL="2743060" indent="0">
              <a:buNone/>
              <a:defRPr sz="2000"/>
            </a:lvl7pPr>
            <a:lvl8pPr marL="3200236" indent="0">
              <a:buNone/>
              <a:defRPr sz="2000"/>
            </a:lvl8pPr>
            <a:lvl9pPr marL="3657413"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a:t>Click to edit Master text styles</a:t>
            </a:r>
          </a:p>
        </p:txBody>
      </p:sp>
    </p:spTree>
    <p:extLst>
      <p:ext uri="{BB962C8B-B14F-4D97-AF65-F5344CB8AC3E}">
        <p14:creationId xmlns:p14="http://schemas.microsoft.com/office/powerpoint/2010/main" val="709589578"/>
      </p:ext>
    </p:extLst>
  </p:cSld>
  <p:clrMapOvr>
    <a:masterClrMapping/>
  </p:clrMapOvr>
  <p:transition spd="med">
    <p:fade/>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22078797"/>
      </p:ext>
    </p:extLst>
  </p:cSld>
  <p:clrMapOvr>
    <a:masterClrMapping/>
  </p:clrMapOvr>
  <p:transition spd="med">
    <p:fade/>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152400"/>
            <a:ext cx="2057400" cy="5943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152400"/>
            <a:ext cx="6019800" cy="5943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294836061"/>
      </p:ext>
    </p:extLst>
  </p:cSld>
  <p:clrMapOvr>
    <a:masterClrMapping/>
  </p:clrMapOvr>
  <p:transition spd="med">
    <p:fade/>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152400"/>
            <a:ext cx="8229600" cy="762000"/>
          </a:xfrm>
        </p:spPr>
        <p:txBody>
          <a:bodyPr/>
          <a:lstStyle/>
          <a:p>
            <a:r>
              <a:rPr lang="en-US"/>
              <a:t>Click to edit Master title style</a:t>
            </a:r>
          </a:p>
        </p:txBody>
      </p:sp>
      <p:sp>
        <p:nvSpPr>
          <p:cNvPr id="3" name="Text Placeholder 2"/>
          <p:cNvSpPr>
            <a:spLocks noGrp="1"/>
          </p:cNvSpPr>
          <p:nvPr>
            <p:ph type="body" sz="half" idx="1"/>
          </p:nvPr>
        </p:nvSpPr>
        <p:spPr>
          <a:xfrm>
            <a:off x="457200" y="1295400"/>
            <a:ext cx="4038600" cy="4800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95400"/>
            <a:ext cx="4038600" cy="4800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264121751"/>
      </p:ext>
    </p:extLst>
  </p:cSld>
  <p:clrMapOvr>
    <a:masterClrMapping/>
  </p:clrMapOvr>
  <p:transition spd="med">
    <p:fade/>
  </p:transition>
</p:sldLayout>
</file>

<file path=ppt/slideLayouts/slideLayout63.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152400"/>
            <a:ext cx="8229600" cy="762000"/>
          </a:xfrm>
        </p:spPr>
        <p:txBody>
          <a:bodyPr/>
          <a:lstStyle/>
          <a:p>
            <a:r>
              <a:rPr lang="en-US"/>
              <a:t>Click to edit Master title style</a:t>
            </a:r>
          </a:p>
        </p:txBody>
      </p:sp>
      <p:sp>
        <p:nvSpPr>
          <p:cNvPr id="3" name="Table Placeholder 2"/>
          <p:cNvSpPr>
            <a:spLocks noGrp="1"/>
          </p:cNvSpPr>
          <p:nvPr>
            <p:ph type="tbl" idx="1"/>
          </p:nvPr>
        </p:nvSpPr>
        <p:spPr>
          <a:xfrm>
            <a:off x="457200" y="1295400"/>
            <a:ext cx="8229600" cy="4800600"/>
          </a:xfrm>
        </p:spPr>
        <p:txBody>
          <a:bodyPr/>
          <a:lstStyle/>
          <a:p>
            <a:pPr lvl="0"/>
            <a:endParaRPr lang="en-US" noProof="0"/>
          </a:p>
        </p:txBody>
      </p:sp>
    </p:spTree>
    <p:extLst>
      <p:ext uri="{BB962C8B-B14F-4D97-AF65-F5344CB8AC3E}">
        <p14:creationId xmlns:p14="http://schemas.microsoft.com/office/powerpoint/2010/main" val="344999853"/>
      </p:ext>
    </p:extLst>
  </p:cSld>
  <p:clrMapOvr>
    <a:masterClrMapping/>
  </p:clrMapOvr>
  <p:transition spd="med">
    <p:fade/>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9"/>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defTabSz="914400">
              <a:defRPr b="1">
                <a:latin typeface="As" charset="0"/>
              </a:defRPr>
            </a:lvl1pPr>
          </a:lstStyle>
          <a:p>
            <a:pPr>
              <a:defRPr/>
            </a:pPr>
            <a:fld id="{0ACA4B5D-C68B-FB40-B9B5-8B2F08059D04}" type="datetimeFigureOut">
              <a:rPr lang="en-US"/>
              <a:pPr>
                <a:defRPr/>
              </a:pPr>
              <a:t>10/17/2019</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a:defRPr b="1">
                <a:latin typeface="As" charset="0"/>
              </a:defRPr>
            </a:lvl1pPr>
          </a:lstStyle>
          <a:p>
            <a:pPr>
              <a:defRPr/>
            </a:pPr>
            <a:fld id="{E80B7A69-8A85-DC4F-901F-980FC0910396}" type="slidenum">
              <a:rPr lang="en-US"/>
              <a:pPr>
                <a:defRPr/>
              </a:pPr>
              <a:t>‹#›</a:t>
            </a:fld>
            <a:endParaRPr lang="en-US"/>
          </a:p>
        </p:txBody>
      </p:sp>
    </p:spTree>
    <p:extLst>
      <p:ext uri="{BB962C8B-B14F-4D97-AF65-F5344CB8AC3E}">
        <p14:creationId xmlns:p14="http://schemas.microsoft.com/office/powerpoint/2010/main" val="4289739473"/>
      </p:ext>
    </p:extLst>
  </p:cSld>
  <p:clrMapOvr>
    <a:masterClrMapping/>
  </p:clrMapOvr>
  <p:transition spd="med">
    <p:fade/>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914400">
              <a:defRPr b="1">
                <a:latin typeface="As" charset="0"/>
              </a:defRPr>
            </a:lvl1pPr>
          </a:lstStyle>
          <a:p>
            <a:pPr>
              <a:defRPr/>
            </a:pPr>
            <a:fld id="{D94B6C9C-20CC-F844-B8A8-59D3AC592F21}" type="datetimeFigureOut">
              <a:rPr lang="en-US"/>
              <a:pPr>
                <a:defRPr/>
              </a:pPr>
              <a:t>10/17/2019</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a:defRPr b="1">
                <a:latin typeface="As" charset="0"/>
              </a:defRPr>
            </a:lvl1pPr>
          </a:lstStyle>
          <a:p>
            <a:pPr>
              <a:defRPr/>
            </a:pPr>
            <a:fld id="{5AC2C20E-1417-FE45-A1CE-A9F3AA2C19A9}" type="slidenum">
              <a:rPr lang="en-US"/>
              <a:pPr>
                <a:defRPr/>
              </a:pPr>
              <a:t>‹#›</a:t>
            </a:fld>
            <a:endParaRPr lang="en-US"/>
          </a:p>
        </p:txBody>
      </p:sp>
    </p:spTree>
    <p:extLst>
      <p:ext uri="{BB962C8B-B14F-4D97-AF65-F5344CB8AC3E}">
        <p14:creationId xmlns:p14="http://schemas.microsoft.com/office/powerpoint/2010/main" val="1023657356"/>
      </p:ext>
    </p:extLst>
  </p:cSld>
  <p:clrMapOvr>
    <a:masterClrMapping/>
  </p:clrMapOvr>
  <p:transition spd="med">
    <p:fade/>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7"/>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defTabSz="914400">
              <a:defRPr b="1">
                <a:latin typeface="As" charset="0"/>
              </a:defRPr>
            </a:lvl1pPr>
          </a:lstStyle>
          <a:p>
            <a:pPr>
              <a:defRPr/>
            </a:pPr>
            <a:fld id="{769F20EA-6CA2-D84B-BA4C-A0DC30581247}" type="datetimeFigureOut">
              <a:rPr lang="en-US"/>
              <a:pPr>
                <a:defRPr/>
              </a:pPr>
              <a:t>10/17/2019</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a:defRPr b="1">
                <a:latin typeface="As" charset="0"/>
              </a:defRPr>
            </a:lvl1pPr>
          </a:lstStyle>
          <a:p>
            <a:pPr>
              <a:defRPr/>
            </a:pPr>
            <a:fld id="{1DB6B7F7-A4A0-E141-9C84-E5B083F52FEE}" type="slidenum">
              <a:rPr lang="en-US"/>
              <a:pPr>
                <a:defRPr/>
              </a:pPr>
              <a:t>‹#›</a:t>
            </a:fld>
            <a:endParaRPr lang="en-US"/>
          </a:p>
        </p:txBody>
      </p:sp>
    </p:spTree>
    <p:extLst>
      <p:ext uri="{BB962C8B-B14F-4D97-AF65-F5344CB8AC3E}">
        <p14:creationId xmlns:p14="http://schemas.microsoft.com/office/powerpoint/2010/main" val="2670622395"/>
      </p:ext>
    </p:extLst>
  </p:cSld>
  <p:clrMapOvr>
    <a:masterClrMapping/>
  </p:clrMapOvr>
  <p:transition spd="med">
    <p:fade/>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4"/>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4"/>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defTabSz="914400">
              <a:defRPr b="1">
                <a:latin typeface="As" charset="0"/>
              </a:defRPr>
            </a:lvl1pPr>
          </a:lstStyle>
          <a:p>
            <a:pPr>
              <a:defRPr/>
            </a:pPr>
            <a:fld id="{51A073BF-BDFB-BB4F-B0F6-ADB65CD200CE}" type="datetimeFigureOut">
              <a:rPr lang="en-US"/>
              <a:pPr>
                <a:defRPr/>
              </a:pPr>
              <a:t>10/17/2019</a:t>
            </a:fld>
            <a:endParaRPr lang="en-US"/>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a:defRPr b="1">
                <a:latin typeface="As" charset="0"/>
              </a:defRPr>
            </a:lvl1pPr>
          </a:lstStyle>
          <a:p>
            <a:pPr>
              <a:defRPr/>
            </a:pPr>
            <a:fld id="{517CB24F-7944-EC49-BDAA-D1562BEBCB5E}" type="slidenum">
              <a:rPr lang="en-US"/>
              <a:pPr>
                <a:defRPr/>
              </a:pPr>
              <a:t>‹#›</a:t>
            </a:fld>
            <a:endParaRPr lang="en-US"/>
          </a:p>
        </p:txBody>
      </p:sp>
    </p:spTree>
    <p:extLst>
      <p:ext uri="{BB962C8B-B14F-4D97-AF65-F5344CB8AC3E}">
        <p14:creationId xmlns:p14="http://schemas.microsoft.com/office/powerpoint/2010/main" val="2963632238"/>
      </p:ext>
    </p:extLst>
  </p:cSld>
  <p:clrMapOvr>
    <a:masterClrMapping/>
  </p:clrMapOvr>
  <p:transition spd="med">
    <p:fade/>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0"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0"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defTabSz="914400">
              <a:defRPr b="1">
                <a:latin typeface="As" charset="0"/>
              </a:defRPr>
            </a:lvl1pPr>
          </a:lstStyle>
          <a:p>
            <a:pPr>
              <a:defRPr/>
            </a:pPr>
            <a:fld id="{044DA6B8-3057-EE4F-A6C2-B09CAC233A46}" type="datetimeFigureOut">
              <a:rPr lang="en-US"/>
              <a:pPr>
                <a:defRPr/>
              </a:pPr>
              <a:t>10/17/2019</a:t>
            </a:fld>
            <a:endParaRPr lang="en-US"/>
          </a:p>
        </p:txBody>
      </p:sp>
      <p:sp>
        <p:nvSpPr>
          <p:cNvPr id="8" name="Footer Placeholder 7"/>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9" name="Slide Number Placeholder 8"/>
          <p:cNvSpPr>
            <a:spLocks noGrp="1"/>
          </p:cNvSpPr>
          <p:nvPr>
            <p:ph type="sldNum" sz="quarter" idx="12"/>
          </p:nvPr>
        </p:nvSpPr>
        <p:spPr/>
        <p:txBody>
          <a:bodyPr/>
          <a:lstStyle>
            <a:lvl1pPr defTabSz="914400">
              <a:defRPr b="1">
                <a:latin typeface="As" charset="0"/>
              </a:defRPr>
            </a:lvl1pPr>
          </a:lstStyle>
          <a:p>
            <a:pPr>
              <a:defRPr/>
            </a:pPr>
            <a:fld id="{9DB9C605-F4F6-1B47-B6FD-AA537D917D42}" type="slidenum">
              <a:rPr lang="en-US"/>
              <a:pPr>
                <a:defRPr/>
              </a:pPr>
              <a:t>‹#›</a:t>
            </a:fld>
            <a:endParaRPr lang="en-US"/>
          </a:p>
        </p:txBody>
      </p:sp>
    </p:spTree>
    <p:extLst>
      <p:ext uri="{BB962C8B-B14F-4D97-AF65-F5344CB8AC3E}">
        <p14:creationId xmlns:p14="http://schemas.microsoft.com/office/powerpoint/2010/main" val="3021498868"/>
      </p:ext>
    </p:extLst>
  </p:cSld>
  <p:clrMapOvr>
    <a:masterClrMapping/>
  </p:clrMapOvr>
  <p:transition spd="med">
    <p:fade/>
  </p:transition>
</p:sldLayout>
</file>

<file path=ppt/slideLayouts/slideLayout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defTabSz="914400">
              <a:defRPr b="1">
                <a:latin typeface="As" charset="0"/>
              </a:defRPr>
            </a:lvl1pPr>
          </a:lstStyle>
          <a:p>
            <a:pPr>
              <a:defRPr/>
            </a:pPr>
            <a:fld id="{5F73511A-7F7C-4D4A-B71B-06B77ADEE58B}" type="datetimeFigureOut">
              <a:rPr lang="en-US"/>
              <a:pPr>
                <a:defRPr/>
              </a:pPr>
              <a:t>10/17/2019</a:t>
            </a:fld>
            <a:endParaRPr lang="en-US"/>
          </a:p>
        </p:txBody>
      </p:sp>
      <p:sp>
        <p:nvSpPr>
          <p:cNvPr id="4" name="Footer Placeholder 3"/>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5" name="Slide Number Placeholder 4"/>
          <p:cNvSpPr>
            <a:spLocks noGrp="1"/>
          </p:cNvSpPr>
          <p:nvPr>
            <p:ph type="sldNum" sz="quarter" idx="12"/>
          </p:nvPr>
        </p:nvSpPr>
        <p:spPr/>
        <p:txBody>
          <a:bodyPr/>
          <a:lstStyle>
            <a:lvl1pPr defTabSz="914400">
              <a:defRPr b="1">
                <a:latin typeface="As" charset="0"/>
              </a:defRPr>
            </a:lvl1pPr>
          </a:lstStyle>
          <a:p>
            <a:pPr>
              <a:defRPr/>
            </a:pPr>
            <a:fld id="{BD2AEFFD-2B77-1244-8544-AE3EC8EFE691}" type="slidenum">
              <a:rPr lang="en-US"/>
              <a:pPr>
                <a:defRPr/>
              </a:pPr>
              <a:t>‹#›</a:t>
            </a:fld>
            <a:endParaRPr lang="en-US"/>
          </a:p>
        </p:txBody>
      </p:sp>
    </p:spTree>
    <p:extLst>
      <p:ext uri="{BB962C8B-B14F-4D97-AF65-F5344CB8AC3E}">
        <p14:creationId xmlns:p14="http://schemas.microsoft.com/office/powerpoint/2010/main" val="108479396"/>
      </p:ext>
    </p:extLst>
  </p:cSld>
  <p:clrMapOvr>
    <a:masterClrMapping/>
  </p:clrMapOvr>
  <p:transition spd="med">
    <p:fade/>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defTabSz="914400">
              <a:defRPr b="1">
                <a:latin typeface="As" charset="0"/>
              </a:defRPr>
            </a:lvl1pPr>
          </a:lstStyle>
          <a:p>
            <a:pPr>
              <a:defRPr/>
            </a:pPr>
            <a:fld id="{ACC69C1F-1108-C948-BEDB-03F62564736E}" type="datetimeFigureOut">
              <a:rPr lang="en-US"/>
              <a:pPr>
                <a:defRPr/>
              </a:pPr>
              <a:t>10/17/2019</a:t>
            </a:fld>
            <a:endParaRPr lang="en-US"/>
          </a:p>
        </p:txBody>
      </p:sp>
      <p:sp>
        <p:nvSpPr>
          <p:cNvPr id="3" name="Footer Placeholder 2"/>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4" name="Slide Number Placeholder 3"/>
          <p:cNvSpPr>
            <a:spLocks noGrp="1"/>
          </p:cNvSpPr>
          <p:nvPr>
            <p:ph type="sldNum" sz="quarter" idx="12"/>
          </p:nvPr>
        </p:nvSpPr>
        <p:spPr/>
        <p:txBody>
          <a:bodyPr/>
          <a:lstStyle>
            <a:lvl1pPr defTabSz="914400">
              <a:defRPr b="1">
                <a:latin typeface="As" charset="0"/>
              </a:defRPr>
            </a:lvl1pPr>
          </a:lstStyle>
          <a:p>
            <a:pPr>
              <a:defRPr/>
            </a:pPr>
            <a:fld id="{2F28A5D4-29FA-8042-BE6B-76CD6E8FAEA0}" type="slidenum">
              <a:rPr lang="en-US"/>
              <a:pPr>
                <a:defRPr/>
              </a:pPr>
              <a:t>‹#›</a:t>
            </a:fld>
            <a:endParaRPr lang="en-US"/>
          </a:p>
        </p:txBody>
      </p:sp>
    </p:spTree>
    <p:extLst>
      <p:ext uri="{BB962C8B-B14F-4D97-AF65-F5344CB8AC3E}">
        <p14:creationId xmlns:p14="http://schemas.microsoft.com/office/powerpoint/2010/main" val="1039977435"/>
      </p:ext>
    </p:extLst>
  </p:cSld>
  <p:clrMapOvr>
    <a:masterClrMapping/>
  </p:clrMapOvr>
  <p:transition spd="med">
    <p:fade/>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5"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4" y="273054"/>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5" y="1435104"/>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914400">
              <a:defRPr b="1">
                <a:latin typeface="As" charset="0"/>
              </a:defRPr>
            </a:lvl1pPr>
          </a:lstStyle>
          <a:p>
            <a:pPr>
              <a:defRPr/>
            </a:pPr>
            <a:fld id="{152B6066-872A-C74E-98CE-95C23644EE6F}" type="datetimeFigureOut">
              <a:rPr lang="en-US"/>
              <a:pPr>
                <a:defRPr/>
              </a:pPr>
              <a:t>10/17/2019</a:t>
            </a:fld>
            <a:endParaRPr lang="en-US"/>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a:defRPr b="1">
                <a:latin typeface="As" charset="0"/>
              </a:defRPr>
            </a:lvl1pPr>
          </a:lstStyle>
          <a:p>
            <a:pPr>
              <a:defRPr/>
            </a:pPr>
            <a:fld id="{A7526C41-55DF-CD43-80E9-28D745979EDA}" type="slidenum">
              <a:rPr lang="en-US"/>
              <a:pPr>
                <a:defRPr/>
              </a:pPr>
              <a:t>‹#›</a:t>
            </a:fld>
            <a:endParaRPr lang="en-US"/>
          </a:p>
        </p:txBody>
      </p:sp>
    </p:spTree>
    <p:extLst>
      <p:ext uri="{BB962C8B-B14F-4D97-AF65-F5344CB8AC3E}">
        <p14:creationId xmlns:p14="http://schemas.microsoft.com/office/powerpoint/2010/main" val="826609765"/>
      </p:ext>
    </p:extLst>
  </p:cSld>
  <p:clrMapOvr>
    <a:masterClrMapping/>
  </p:clrMapOvr>
  <p:transition spd="med">
    <p:fade/>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914400">
              <a:defRPr b="1">
                <a:latin typeface="As" charset="0"/>
              </a:defRPr>
            </a:lvl1pPr>
          </a:lstStyle>
          <a:p>
            <a:pPr>
              <a:defRPr/>
            </a:pPr>
            <a:fld id="{29A4808E-1B6D-9043-999A-9CF3A62F07A1}" type="datetimeFigureOut">
              <a:rPr lang="en-US"/>
              <a:pPr>
                <a:defRPr/>
              </a:pPr>
              <a:t>10/17/2019</a:t>
            </a:fld>
            <a:endParaRPr lang="en-US"/>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a:defRPr b="1">
                <a:latin typeface="As" charset="0"/>
              </a:defRPr>
            </a:lvl1pPr>
          </a:lstStyle>
          <a:p>
            <a:pPr>
              <a:defRPr/>
            </a:pPr>
            <a:fld id="{24EC143F-3AE2-B740-9F26-73568FF83F37}" type="slidenum">
              <a:rPr lang="en-US"/>
              <a:pPr>
                <a:defRPr/>
              </a:pPr>
              <a:t>‹#›</a:t>
            </a:fld>
            <a:endParaRPr lang="en-US"/>
          </a:p>
        </p:txBody>
      </p:sp>
    </p:spTree>
    <p:extLst>
      <p:ext uri="{BB962C8B-B14F-4D97-AF65-F5344CB8AC3E}">
        <p14:creationId xmlns:p14="http://schemas.microsoft.com/office/powerpoint/2010/main" val="2064584512"/>
      </p:ext>
    </p:extLst>
  </p:cSld>
  <p:clrMapOvr>
    <a:masterClrMapping/>
  </p:clrMapOvr>
  <p:transition spd="med">
    <p:fade/>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914400">
              <a:defRPr b="1">
                <a:latin typeface="As" charset="0"/>
              </a:defRPr>
            </a:lvl1pPr>
          </a:lstStyle>
          <a:p>
            <a:pPr>
              <a:defRPr/>
            </a:pPr>
            <a:fld id="{0376B2CE-BCC9-804F-A24D-E9CC8210A580}" type="datetimeFigureOut">
              <a:rPr lang="en-US"/>
              <a:pPr>
                <a:defRPr/>
              </a:pPr>
              <a:t>10/17/2019</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a:defRPr b="1">
                <a:latin typeface="As" charset="0"/>
              </a:defRPr>
            </a:lvl1pPr>
          </a:lstStyle>
          <a:p>
            <a:pPr>
              <a:defRPr/>
            </a:pPr>
            <a:fld id="{001B1FCE-B9A6-4E43-BEB5-28405D38B23C}" type="slidenum">
              <a:rPr lang="en-US"/>
              <a:pPr>
                <a:defRPr/>
              </a:pPr>
              <a:t>‹#›</a:t>
            </a:fld>
            <a:endParaRPr lang="en-US"/>
          </a:p>
        </p:txBody>
      </p:sp>
    </p:spTree>
    <p:extLst>
      <p:ext uri="{BB962C8B-B14F-4D97-AF65-F5344CB8AC3E}">
        <p14:creationId xmlns:p14="http://schemas.microsoft.com/office/powerpoint/2010/main" val="4143812451"/>
      </p:ext>
    </p:extLst>
  </p:cSld>
  <p:clrMapOvr>
    <a:masterClrMapping/>
  </p:clrMapOvr>
  <p:transition spd="med">
    <p:fade/>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2"/>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2"/>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914400">
              <a:defRPr b="1">
                <a:latin typeface="As" charset="0"/>
              </a:defRPr>
            </a:lvl1pPr>
          </a:lstStyle>
          <a:p>
            <a:pPr>
              <a:defRPr/>
            </a:pPr>
            <a:fld id="{18CF4C91-3DDB-D247-8798-7E91B9043501}" type="datetimeFigureOut">
              <a:rPr lang="en-US"/>
              <a:pPr>
                <a:defRPr/>
              </a:pPr>
              <a:t>10/17/2019</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a:defRPr b="1">
                <a:latin typeface="As" charset="0"/>
              </a:defRPr>
            </a:lvl1pPr>
          </a:lstStyle>
          <a:p>
            <a:pPr>
              <a:defRPr/>
            </a:pPr>
            <a:fld id="{9231FDC4-7101-674D-9997-6BABAD0FF557}" type="slidenum">
              <a:rPr lang="en-US"/>
              <a:pPr>
                <a:defRPr/>
              </a:pPr>
              <a:t>‹#›</a:t>
            </a:fld>
            <a:endParaRPr lang="en-US"/>
          </a:p>
        </p:txBody>
      </p:sp>
    </p:spTree>
    <p:extLst>
      <p:ext uri="{BB962C8B-B14F-4D97-AF65-F5344CB8AC3E}">
        <p14:creationId xmlns:p14="http://schemas.microsoft.com/office/powerpoint/2010/main" val="3336913803"/>
      </p:ext>
    </p:extLst>
  </p:cSld>
  <p:clrMapOvr>
    <a:masterClrMapping/>
  </p:clrMapOvr>
  <p:transition spd="med">
    <p:fade/>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6"/>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177" indent="0" algn="ctr">
              <a:buNone/>
              <a:defRPr>
                <a:solidFill>
                  <a:schemeClr val="tx1">
                    <a:tint val="75000"/>
                  </a:schemeClr>
                </a:solidFill>
              </a:defRPr>
            </a:lvl2pPr>
            <a:lvl3pPr marL="914353" indent="0" algn="ctr">
              <a:buNone/>
              <a:defRPr>
                <a:solidFill>
                  <a:schemeClr val="tx1">
                    <a:tint val="75000"/>
                  </a:schemeClr>
                </a:solidFill>
              </a:defRPr>
            </a:lvl3pPr>
            <a:lvl4pPr marL="1371530" indent="0" algn="ctr">
              <a:buNone/>
              <a:defRPr>
                <a:solidFill>
                  <a:schemeClr val="tx1">
                    <a:tint val="75000"/>
                  </a:schemeClr>
                </a:solidFill>
              </a:defRPr>
            </a:lvl4pPr>
            <a:lvl5pPr marL="1828706" indent="0" algn="ctr">
              <a:buNone/>
              <a:defRPr>
                <a:solidFill>
                  <a:schemeClr val="tx1">
                    <a:tint val="75000"/>
                  </a:schemeClr>
                </a:solidFill>
              </a:defRPr>
            </a:lvl5pPr>
            <a:lvl6pPr marL="2285883" indent="0" algn="ctr">
              <a:buNone/>
              <a:defRPr>
                <a:solidFill>
                  <a:schemeClr val="tx1">
                    <a:tint val="75000"/>
                  </a:schemeClr>
                </a:solidFill>
              </a:defRPr>
            </a:lvl6pPr>
            <a:lvl7pPr marL="2743060" indent="0" algn="ctr">
              <a:buNone/>
              <a:defRPr>
                <a:solidFill>
                  <a:schemeClr val="tx1">
                    <a:tint val="75000"/>
                  </a:schemeClr>
                </a:solidFill>
              </a:defRPr>
            </a:lvl7pPr>
            <a:lvl8pPr marL="3200236" indent="0" algn="ctr">
              <a:buNone/>
              <a:defRPr>
                <a:solidFill>
                  <a:schemeClr val="tx1">
                    <a:tint val="75000"/>
                  </a:schemeClr>
                </a:solidFill>
              </a:defRPr>
            </a:lvl8pPr>
            <a:lvl9pPr marL="3657413"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defTabSz="914400">
              <a:defRPr b="1"/>
            </a:lvl1pPr>
          </a:lstStyle>
          <a:p>
            <a:pPr>
              <a:defRPr/>
            </a:pPr>
            <a:fld id="{9070D45D-EA03-8041-B15D-2C9291875CEC}" type="datetimeFigureOut">
              <a:rPr lang="en-US"/>
              <a:pPr>
                <a:defRPr/>
              </a:pPr>
              <a:t>10/17/2019</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b="1"/>
            </a:lvl1pPr>
          </a:lstStyle>
          <a:p>
            <a:pPr>
              <a:defRPr/>
            </a:pPr>
            <a:endParaRPr lang="en-US"/>
          </a:p>
        </p:txBody>
      </p:sp>
      <p:sp>
        <p:nvSpPr>
          <p:cNvPr id="6" name="Slide Number Placeholder 5"/>
          <p:cNvSpPr>
            <a:spLocks noGrp="1"/>
          </p:cNvSpPr>
          <p:nvPr>
            <p:ph type="sldNum" sz="quarter" idx="12"/>
          </p:nvPr>
        </p:nvSpPr>
        <p:spPr/>
        <p:txBody>
          <a:bodyPr/>
          <a:lstStyle>
            <a:lvl1pPr defTabSz="914400">
              <a:defRPr b="1"/>
            </a:lvl1pPr>
          </a:lstStyle>
          <a:p>
            <a:pPr>
              <a:defRPr/>
            </a:pPr>
            <a:fld id="{E70CCDC2-2D76-134C-BF28-EC1431E900F0}" type="slidenum">
              <a:rPr lang="en-US"/>
              <a:pPr>
                <a:defRPr/>
              </a:pPr>
              <a:t>‹#›</a:t>
            </a:fld>
            <a:endParaRPr lang="en-US"/>
          </a:p>
        </p:txBody>
      </p:sp>
    </p:spTree>
    <p:extLst>
      <p:ext uri="{BB962C8B-B14F-4D97-AF65-F5344CB8AC3E}">
        <p14:creationId xmlns:p14="http://schemas.microsoft.com/office/powerpoint/2010/main" val="1400086564"/>
      </p:ext>
    </p:extLst>
  </p:cSld>
  <p:clrMapOvr>
    <a:masterClrMapping/>
  </p:clrMapOvr>
  <p:transition spd="med">
    <p:fade/>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914400">
              <a:defRPr b="1"/>
            </a:lvl1pPr>
          </a:lstStyle>
          <a:p>
            <a:pPr>
              <a:defRPr/>
            </a:pPr>
            <a:fld id="{BC6EF7BE-CDC6-5241-A486-33D87BC76BA8}" type="datetimeFigureOut">
              <a:rPr lang="en-US"/>
              <a:pPr>
                <a:defRPr/>
              </a:pPr>
              <a:t>10/17/2019</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b="1"/>
            </a:lvl1pPr>
          </a:lstStyle>
          <a:p>
            <a:pPr>
              <a:defRPr/>
            </a:pPr>
            <a:endParaRPr lang="en-US"/>
          </a:p>
        </p:txBody>
      </p:sp>
      <p:sp>
        <p:nvSpPr>
          <p:cNvPr id="6" name="Slide Number Placeholder 5"/>
          <p:cNvSpPr>
            <a:spLocks noGrp="1"/>
          </p:cNvSpPr>
          <p:nvPr>
            <p:ph type="sldNum" sz="quarter" idx="12"/>
          </p:nvPr>
        </p:nvSpPr>
        <p:spPr/>
        <p:txBody>
          <a:bodyPr/>
          <a:lstStyle>
            <a:lvl1pPr defTabSz="914400">
              <a:defRPr b="1"/>
            </a:lvl1pPr>
          </a:lstStyle>
          <a:p>
            <a:pPr>
              <a:defRPr/>
            </a:pPr>
            <a:fld id="{9FCAC544-EF8B-D34E-93A6-A9370512CB7E}" type="slidenum">
              <a:rPr lang="en-US"/>
              <a:pPr>
                <a:defRPr/>
              </a:pPr>
              <a:t>‹#›</a:t>
            </a:fld>
            <a:endParaRPr lang="en-US"/>
          </a:p>
        </p:txBody>
      </p:sp>
    </p:spTree>
    <p:extLst>
      <p:ext uri="{BB962C8B-B14F-4D97-AF65-F5344CB8AC3E}">
        <p14:creationId xmlns:p14="http://schemas.microsoft.com/office/powerpoint/2010/main" val="1730107380"/>
      </p:ext>
    </p:extLst>
  </p:cSld>
  <p:clrMapOvr>
    <a:masterClrMapping/>
  </p:clrMapOvr>
  <p:transition spd="med">
    <p:fade/>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solidFill>
                  <a:schemeClr val="tx1">
                    <a:tint val="75000"/>
                  </a:schemeClr>
                </a:solidFill>
              </a:defRPr>
            </a:lvl1pPr>
            <a:lvl2pPr marL="457177" indent="0">
              <a:buNone/>
              <a:defRPr sz="1800">
                <a:solidFill>
                  <a:schemeClr val="tx1">
                    <a:tint val="75000"/>
                  </a:schemeClr>
                </a:solidFill>
              </a:defRPr>
            </a:lvl2pPr>
            <a:lvl3pPr marL="914353" indent="0">
              <a:buNone/>
              <a:defRPr sz="1600">
                <a:solidFill>
                  <a:schemeClr val="tx1">
                    <a:tint val="75000"/>
                  </a:schemeClr>
                </a:solidFill>
              </a:defRPr>
            </a:lvl3pPr>
            <a:lvl4pPr marL="1371530" indent="0">
              <a:buNone/>
              <a:defRPr sz="1400">
                <a:solidFill>
                  <a:schemeClr val="tx1">
                    <a:tint val="75000"/>
                  </a:schemeClr>
                </a:solidFill>
              </a:defRPr>
            </a:lvl4pPr>
            <a:lvl5pPr marL="1828706" indent="0">
              <a:buNone/>
              <a:defRPr sz="1400">
                <a:solidFill>
                  <a:schemeClr val="tx1">
                    <a:tint val="75000"/>
                  </a:schemeClr>
                </a:solidFill>
              </a:defRPr>
            </a:lvl5pPr>
            <a:lvl6pPr marL="2285883" indent="0">
              <a:buNone/>
              <a:defRPr sz="1400">
                <a:solidFill>
                  <a:schemeClr val="tx1">
                    <a:tint val="75000"/>
                  </a:schemeClr>
                </a:solidFill>
              </a:defRPr>
            </a:lvl6pPr>
            <a:lvl7pPr marL="2743060" indent="0">
              <a:buNone/>
              <a:defRPr sz="1400">
                <a:solidFill>
                  <a:schemeClr val="tx1">
                    <a:tint val="75000"/>
                  </a:schemeClr>
                </a:solidFill>
              </a:defRPr>
            </a:lvl7pPr>
            <a:lvl8pPr marL="3200236" indent="0">
              <a:buNone/>
              <a:defRPr sz="1400">
                <a:solidFill>
                  <a:schemeClr val="tx1">
                    <a:tint val="75000"/>
                  </a:schemeClr>
                </a:solidFill>
              </a:defRPr>
            </a:lvl8pPr>
            <a:lvl9pPr marL="3657413"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defTabSz="914400">
              <a:defRPr b="1"/>
            </a:lvl1pPr>
          </a:lstStyle>
          <a:p>
            <a:pPr>
              <a:defRPr/>
            </a:pPr>
            <a:fld id="{F2CC267B-C788-854B-9E77-0DF94C4519F8}" type="datetimeFigureOut">
              <a:rPr lang="en-US"/>
              <a:pPr>
                <a:defRPr/>
              </a:pPr>
              <a:t>10/17/2019</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b="1"/>
            </a:lvl1pPr>
          </a:lstStyle>
          <a:p>
            <a:pPr>
              <a:defRPr/>
            </a:pPr>
            <a:endParaRPr lang="en-US"/>
          </a:p>
        </p:txBody>
      </p:sp>
      <p:sp>
        <p:nvSpPr>
          <p:cNvPr id="6" name="Slide Number Placeholder 5"/>
          <p:cNvSpPr>
            <a:spLocks noGrp="1"/>
          </p:cNvSpPr>
          <p:nvPr>
            <p:ph type="sldNum" sz="quarter" idx="12"/>
          </p:nvPr>
        </p:nvSpPr>
        <p:spPr/>
        <p:txBody>
          <a:bodyPr/>
          <a:lstStyle>
            <a:lvl1pPr defTabSz="914400">
              <a:defRPr b="1"/>
            </a:lvl1pPr>
          </a:lstStyle>
          <a:p>
            <a:pPr>
              <a:defRPr/>
            </a:pPr>
            <a:fld id="{D2F4C2EE-74C2-8A42-B4B1-124D98CBF0BE}" type="slidenum">
              <a:rPr lang="en-US"/>
              <a:pPr>
                <a:defRPr/>
              </a:pPr>
              <a:t>‹#›</a:t>
            </a:fld>
            <a:endParaRPr lang="en-US"/>
          </a:p>
        </p:txBody>
      </p:sp>
    </p:spTree>
    <p:extLst>
      <p:ext uri="{BB962C8B-B14F-4D97-AF65-F5344CB8AC3E}">
        <p14:creationId xmlns:p14="http://schemas.microsoft.com/office/powerpoint/2010/main" val="728965848"/>
      </p:ext>
    </p:extLst>
  </p:cSld>
  <p:clrMapOvr>
    <a:masterClrMapping/>
  </p:clrMapOvr>
  <p:transition spd="med">
    <p:fade/>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1"/>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1"/>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defTabSz="914400">
              <a:defRPr b="1"/>
            </a:lvl1pPr>
          </a:lstStyle>
          <a:p>
            <a:pPr>
              <a:defRPr/>
            </a:pPr>
            <a:fld id="{0A593D4D-7B4E-3840-8376-62627C30B21E}" type="datetimeFigureOut">
              <a:rPr lang="en-US"/>
              <a:pPr>
                <a:defRPr/>
              </a:pPr>
              <a:t>10/17/2019</a:t>
            </a:fld>
            <a:endParaRPr lang="en-US"/>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b="1"/>
            </a:lvl1pPr>
          </a:lstStyle>
          <a:p>
            <a:pPr>
              <a:defRPr/>
            </a:pPr>
            <a:endParaRPr lang="en-US"/>
          </a:p>
        </p:txBody>
      </p:sp>
      <p:sp>
        <p:nvSpPr>
          <p:cNvPr id="7" name="Slide Number Placeholder 6"/>
          <p:cNvSpPr>
            <a:spLocks noGrp="1"/>
          </p:cNvSpPr>
          <p:nvPr>
            <p:ph type="sldNum" sz="quarter" idx="12"/>
          </p:nvPr>
        </p:nvSpPr>
        <p:spPr/>
        <p:txBody>
          <a:bodyPr/>
          <a:lstStyle>
            <a:lvl1pPr defTabSz="914400">
              <a:defRPr b="1"/>
            </a:lvl1pPr>
          </a:lstStyle>
          <a:p>
            <a:pPr>
              <a:defRPr/>
            </a:pPr>
            <a:fld id="{25818187-016A-324D-B240-64E31641525E}" type="slidenum">
              <a:rPr lang="en-US"/>
              <a:pPr>
                <a:defRPr/>
              </a:pPr>
              <a:t>‹#›</a:t>
            </a:fld>
            <a:endParaRPr lang="en-US"/>
          </a:p>
        </p:txBody>
      </p:sp>
    </p:spTree>
    <p:extLst>
      <p:ext uri="{BB962C8B-B14F-4D97-AF65-F5344CB8AC3E}">
        <p14:creationId xmlns:p14="http://schemas.microsoft.com/office/powerpoint/2010/main" val="2911816756"/>
      </p:ext>
    </p:extLst>
  </p:cSld>
  <p:clrMapOvr>
    <a:masterClrMapping/>
  </p:clrMapOvr>
  <p:transition spd="med">
    <p:fade/>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defTabSz="914400">
              <a:defRPr b="1"/>
            </a:lvl1pPr>
          </a:lstStyle>
          <a:p>
            <a:pPr>
              <a:defRPr/>
            </a:pPr>
            <a:fld id="{711B18A4-4A19-3E45-909A-A5332509EB0C}" type="datetimeFigureOut">
              <a:rPr lang="en-US"/>
              <a:pPr>
                <a:defRPr/>
              </a:pPr>
              <a:t>10/17/2019</a:t>
            </a:fld>
            <a:endParaRPr lang="en-US"/>
          </a:p>
        </p:txBody>
      </p:sp>
      <p:sp>
        <p:nvSpPr>
          <p:cNvPr id="8" name="Footer Placeholder 7"/>
          <p:cNvSpPr>
            <a:spLocks noGrp="1"/>
          </p:cNvSpPr>
          <p:nvPr>
            <p:ph type="ftr" sz="quarter" idx="11"/>
          </p:nvPr>
        </p:nvSpPr>
        <p:spPr/>
        <p:txBody>
          <a:bodyPr/>
          <a:lstStyle>
            <a:lvl1pPr defTabSz="914400" fontAlgn="base">
              <a:spcBef>
                <a:spcPct val="0"/>
              </a:spcBef>
              <a:spcAft>
                <a:spcPct val="0"/>
              </a:spcAft>
              <a:defRPr b="1"/>
            </a:lvl1pPr>
          </a:lstStyle>
          <a:p>
            <a:pPr>
              <a:defRPr/>
            </a:pPr>
            <a:endParaRPr lang="en-US"/>
          </a:p>
        </p:txBody>
      </p:sp>
      <p:sp>
        <p:nvSpPr>
          <p:cNvPr id="9" name="Slide Number Placeholder 8"/>
          <p:cNvSpPr>
            <a:spLocks noGrp="1"/>
          </p:cNvSpPr>
          <p:nvPr>
            <p:ph type="sldNum" sz="quarter" idx="12"/>
          </p:nvPr>
        </p:nvSpPr>
        <p:spPr/>
        <p:txBody>
          <a:bodyPr/>
          <a:lstStyle>
            <a:lvl1pPr defTabSz="914400">
              <a:defRPr b="1"/>
            </a:lvl1pPr>
          </a:lstStyle>
          <a:p>
            <a:pPr>
              <a:defRPr/>
            </a:pPr>
            <a:fld id="{D1F0D1A0-F0BF-5642-A1B9-C7AD0C12863E}" type="slidenum">
              <a:rPr lang="en-US"/>
              <a:pPr>
                <a:defRPr/>
              </a:pPr>
              <a:t>‹#›</a:t>
            </a:fld>
            <a:endParaRPr lang="en-US"/>
          </a:p>
        </p:txBody>
      </p:sp>
    </p:spTree>
    <p:extLst>
      <p:ext uri="{BB962C8B-B14F-4D97-AF65-F5344CB8AC3E}">
        <p14:creationId xmlns:p14="http://schemas.microsoft.com/office/powerpoint/2010/main" val="3017487167"/>
      </p:ext>
    </p:extLst>
  </p:cSld>
  <p:clrMapOvr>
    <a:masterClrMapping/>
  </p:clrMapOvr>
  <p:transition spd="med">
    <p:fade/>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defTabSz="914400">
              <a:defRPr b="1"/>
            </a:lvl1pPr>
          </a:lstStyle>
          <a:p>
            <a:pPr>
              <a:defRPr/>
            </a:pPr>
            <a:fld id="{CCC6405F-50E0-3349-8B1A-9DF46E142CBB}" type="datetimeFigureOut">
              <a:rPr lang="en-US"/>
              <a:pPr>
                <a:defRPr/>
              </a:pPr>
              <a:t>10/17/2019</a:t>
            </a:fld>
            <a:endParaRPr lang="en-US"/>
          </a:p>
        </p:txBody>
      </p:sp>
      <p:sp>
        <p:nvSpPr>
          <p:cNvPr id="4" name="Footer Placeholder 3"/>
          <p:cNvSpPr>
            <a:spLocks noGrp="1"/>
          </p:cNvSpPr>
          <p:nvPr>
            <p:ph type="ftr" sz="quarter" idx="11"/>
          </p:nvPr>
        </p:nvSpPr>
        <p:spPr/>
        <p:txBody>
          <a:bodyPr/>
          <a:lstStyle>
            <a:lvl1pPr defTabSz="914400" fontAlgn="base">
              <a:spcBef>
                <a:spcPct val="0"/>
              </a:spcBef>
              <a:spcAft>
                <a:spcPct val="0"/>
              </a:spcAft>
              <a:defRPr b="1"/>
            </a:lvl1pPr>
          </a:lstStyle>
          <a:p>
            <a:pPr>
              <a:defRPr/>
            </a:pPr>
            <a:endParaRPr lang="en-US"/>
          </a:p>
        </p:txBody>
      </p:sp>
      <p:sp>
        <p:nvSpPr>
          <p:cNvPr id="5" name="Slide Number Placeholder 4"/>
          <p:cNvSpPr>
            <a:spLocks noGrp="1"/>
          </p:cNvSpPr>
          <p:nvPr>
            <p:ph type="sldNum" sz="quarter" idx="12"/>
          </p:nvPr>
        </p:nvSpPr>
        <p:spPr/>
        <p:txBody>
          <a:bodyPr/>
          <a:lstStyle>
            <a:lvl1pPr defTabSz="914400">
              <a:defRPr b="1"/>
            </a:lvl1pPr>
          </a:lstStyle>
          <a:p>
            <a:pPr>
              <a:defRPr/>
            </a:pPr>
            <a:fld id="{067C9115-6ECF-7842-8D2F-655C8E3D24EE}" type="slidenum">
              <a:rPr lang="en-US"/>
              <a:pPr>
                <a:defRPr/>
              </a:pPr>
              <a:t>‹#›</a:t>
            </a:fld>
            <a:endParaRPr lang="en-US"/>
          </a:p>
        </p:txBody>
      </p:sp>
    </p:spTree>
    <p:extLst>
      <p:ext uri="{BB962C8B-B14F-4D97-AF65-F5344CB8AC3E}">
        <p14:creationId xmlns:p14="http://schemas.microsoft.com/office/powerpoint/2010/main" val="2358131480"/>
      </p:ext>
    </p:extLst>
  </p:cSld>
  <p:clrMapOvr>
    <a:masterClrMapping/>
  </p:clrMapOvr>
  <p:transition spd="med">
    <p:fade/>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defTabSz="914400">
              <a:defRPr b="1"/>
            </a:lvl1pPr>
          </a:lstStyle>
          <a:p>
            <a:pPr>
              <a:defRPr/>
            </a:pPr>
            <a:fld id="{D576D0D7-9BA4-6043-8197-CFEFA4152CDD}" type="datetimeFigureOut">
              <a:rPr lang="en-US"/>
              <a:pPr>
                <a:defRPr/>
              </a:pPr>
              <a:t>10/17/2019</a:t>
            </a:fld>
            <a:endParaRPr lang="en-US"/>
          </a:p>
        </p:txBody>
      </p:sp>
      <p:sp>
        <p:nvSpPr>
          <p:cNvPr id="3" name="Footer Placeholder 2"/>
          <p:cNvSpPr>
            <a:spLocks noGrp="1"/>
          </p:cNvSpPr>
          <p:nvPr>
            <p:ph type="ftr" sz="quarter" idx="11"/>
          </p:nvPr>
        </p:nvSpPr>
        <p:spPr/>
        <p:txBody>
          <a:bodyPr/>
          <a:lstStyle>
            <a:lvl1pPr defTabSz="914400" fontAlgn="base">
              <a:spcBef>
                <a:spcPct val="0"/>
              </a:spcBef>
              <a:spcAft>
                <a:spcPct val="0"/>
              </a:spcAft>
              <a:defRPr b="1"/>
            </a:lvl1pPr>
          </a:lstStyle>
          <a:p>
            <a:pPr>
              <a:defRPr/>
            </a:pPr>
            <a:endParaRPr lang="en-US"/>
          </a:p>
        </p:txBody>
      </p:sp>
      <p:sp>
        <p:nvSpPr>
          <p:cNvPr id="4" name="Slide Number Placeholder 3"/>
          <p:cNvSpPr>
            <a:spLocks noGrp="1"/>
          </p:cNvSpPr>
          <p:nvPr>
            <p:ph type="sldNum" sz="quarter" idx="12"/>
          </p:nvPr>
        </p:nvSpPr>
        <p:spPr/>
        <p:txBody>
          <a:bodyPr/>
          <a:lstStyle>
            <a:lvl1pPr defTabSz="914400">
              <a:defRPr b="1"/>
            </a:lvl1pPr>
          </a:lstStyle>
          <a:p>
            <a:pPr>
              <a:defRPr/>
            </a:pPr>
            <a:fld id="{F0C0C90E-5AED-FA4B-B3E5-87E070D4AD88}" type="slidenum">
              <a:rPr lang="en-US"/>
              <a:pPr>
                <a:defRPr/>
              </a:pPr>
              <a:t>‹#›</a:t>
            </a:fld>
            <a:endParaRPr lang="en-US"/>
          </a:p>
        </p:txBody>
      </p:sp>
    </p:spTree>
    <p:extLst>
      <p:ext uri="{BB962C8B-B14F-4D97-AF65-F5344CB8AC3E}">
        <p14:creationId xmlns:p14="http://schemas.microsoft.com/office/powerpoint/2010/main" val="2689858605"/>
      </p:ext>
    </p:extLst>
  </p:cSld>
  <p:clrMapOvr>
    <a:masterClrMapping/>
  </p:clrMapOvr>
  <p:transition spd="med">
    <p:fade/>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1"/>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1" y="1435101"/>
            <a:ext cx="3008313" cy="4691063"/>
          </a:xfrm>
        </p:spPr>
        <p:txBody>
          <a:bodyPr/>
          <a:lstStyle>
            <a:lvl1pPr marL="0" indent="0">
              <a:buNone/>
              <a:defRPr sz="1400"/>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914400">
              <a:defRPr b="1"/>
            </a:lvl1pPr>
          </a:lstStyle>
          <a:p>
            <a:pPr>
              <a:defRPr/>
            </a:pPr>
            <a:fld id="{70F116A5-859D-804F-BA28-988D22858555}" type="datetimeFigureOut">
              <a:rPr lang="en-US"/>
              <a:pPr>
                <a:defRPr/>
              </a:pPr>
              <a:t>10/17/2019</a:t>
            </a:fld>
            <a:endParaRPr lang="en-US"/>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b="1"/>
            </a:lvl1pPr>
          </a:lstStyle>
          <a:p>
            <a:pPr>
              <a:defRPr/>
            </a:pPr>
            <a:endParaRPr lang="en-US"/>
          </a:p>
        </p:txBody>
      </p:sp>
      <p:sp>
        <p:nvSpPr>
          <p:cNvPr id="7" name="Slide Number Placeholder 6"/>
          <p:cNvSpPr>
            <a:spLocks noGrp="1"/>
          </p:cNvSpPr>
          <p:nvPr>
            <p:ph type="sldNum" sz="quarter" idx="12"/>
          </p:nvPr>
        </p:nvSpPr>
        <p:spPr/>
        <p:txBody>
          <a:bodyPr/>
          <a:lstStyle>
            <a:lvl1pPr defTabSz="914400">
              <a:defRPr b="1"/>
            </a:lvl1pPr>
          </a:lstStyle>
          <a:p>
            <a:pPr>
              <a:defRPr/>
            </a:pPr>
            <a:fld id="{45E00E0F-97FD-7C44-A187-C8C6DBB3FE04}" type="slidenum">
              <a:rPr lang="en-US"/>
              <a:pPr>
                <a:defRPr/>
              </a:pPr>
              <a:t>‹#›</a:t>
            </a:fld>
            <a:endParaRPr lang="en-US"/>
          </a:p>
        </p:txBody>
      </p:sp>
    </p:spTree>
    <p:extLst>
      <p:ext uri="{BB962C8B-B14F-4D97-AF65-F5344CB8AC3E}">
        <p14:creationId xmlns:p14="http://schemas.microsoft.com/office/powerpoint/2010/main" val="3001199290"/>
      </p:ext>
    </p:extLst>
  </p:cSld>
  <p:clrMapOvr>
    <a:masterClrMapping/>
  </p:clrMapOvr>
  <p:transition spd="med">
    <p:fade/>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177" indent="0">
              <a:buNone/>
              <a:defRPr sz="2800"/>
            </a:lvl2pPr>
            <a:lvl3pPr marL="914353" indent="0">
              <a:buNone/>
              <a:defRPr sz="2400"/>
            </a:lvl3pPr>
            <a:lvl4pPr marL="1371530" indent="0">
              <a:buNone/>
              <a:defRPr sz="2000"/>
            </a:lvl4pPr>
            <a:lvl5pPr marL="1828706" indent="0">
              <a:buNone/>
              <a:defRPr sz="2000"/>
            </a:lvl5pPr>
            <a:lvl6pPr marL="2285883" indent="0">
              <a:buNone/>
              <a:defRPr sz="2000"/>
            </a:lvl6pPr>
            <a:lvl7pPr marL="2743060" indent="0">
              <a:buNone/>
              <a:defRPr sz="2000"/>
            </a:lvl7pPr>
            <a:lvl8pPr marL="3200236" indent="0">
              <a:buNone/>
              <a:defRPr sz="2000"/>
            </a:lvl8pPr>
            <a:lvl9pPr marL="3657413"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914400">
              <a:defRPr b="1"/>
            </a:lvl1pPr>
          </a:lstStyle>
          <a:p>
            <a:pPr>
              <a:defRPr/>
            </a:pPr>
            <a:fld id="{08422819-09EA-894C-9E6C-5CF66BC0172D}" type="datetimeFigureOut">
              <a:rPr lang="en-US"/>
              <a:pPr>
                <a:defRPr/>
              </a:pPr>
              <a:t>10/17/2019</a:t>
            </a:fld>
            <a:endParaRPr lang="en-US"/>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b="1"/>
            </a:lvl1pPr>
          </a:lstStyle>
          <a:p>
            <a:pPr>
              <a:defRPr/>
            </a:pPr>
            <a:endParaRPr lang="en-US"/>
          </a:p>
        </p:txBody>
      </p:sp>
      <p:sp>
        <p:nvSpPr>
          <p:cNvPr id="7" name="Slide Number Placeholder 6"/>
          <p:cNvSpPr>
            <a:spLocks noGrp="1"/>
          </p:cNvSpPr>
          <p:nvPr>
            <p:ph type="sldNum" sz="quarter" idx="12"/>
          </p:nvPr>
        </p:nvSpPr>
        <p:spPr/>
        <p:txBody>
          <a:bodyPr/>
          <a:lstStyle>
            <a:lvl1pPr defTabSz="914400">
              <a:defRPr b="1"/>
            </a:lvl1pPr>
          </a:lstStyle>
          <a:p>
            <a:pPr>
              <a:defRPr/>
            </a:pPr>
            <a:fld id="{8FAA8D97-689D-A949-95A5-B21C2482591C}" type="slidenum">
              <a:rPr lang="en-US"/>
              <a:pPr>
                <a:defRPr/>
              </a:pPr>
              <a:t>‹#›</a:t>
            </a:fld>
            <a:endParaRPr lang="en-US"/>
          </a:p>
        </p:txBody>
      </p:sp>
    </p:spTree>
    <p:extLst>
      <p:ext uri="{BB962C8B-B14F-4D97-AF65-F5344CB8AC3E}">
        <p14:creationId xmlns:p14="http://schemas.microsoft.com/office/powerpoint/2010/main" val="1976395001"/>
      </p:ext>
    </p:extLst>
  </p:cSld>
  <p:clrMapOvr>
    <a:masterClrMapping/>
  </p:clrMapOvr>
  <p:transition spd="med">
    <p:fade/>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914400">
              <a:defRPr b="1"/>
            </a:lvl1pPr>
          </a:lstStyle>
          <a:p>
            <a:pPr>
              <a:defRPr/>
            </a:pPr>
            <a:fld id="{21169C83-462E-394C-8BC0-9D85F0442DAB}" type="datetimeFigureOut">
              <a:rPr lang="en-US"/>
              <a:pPr>
                <a:defRPr/>
              </a:pPr>
              <a:t>10/17/2019</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b="1"/>
            </a:lvl1pPr>
          </a:lstStyle>
          <a:p>
            <a:pPr>
              <a:defRPr/>
            </a:pPr>
            <a:endParaRPr lang="en-US"/>
          </a:p>
        </p:txBody>
      </p:sp>
      <p:sp>
        <p:nvSpPr>
          <p:cNvPr id="6" name="Slide Number Placeholder 5"/>
          <p:cNvSpPr>
            <a:spLocks noGrp="1"/>
          </p:cNvSpPr>
          <p:nvPr>
            <p:ph type="sldNum" sz="quarter" idx="12"/>
          </p:nvPr>
        </p:nvSpPr>
        <p:spPr/>
        <p:txBody>
          <a:bodyPr/>
          <a:lstStyle>
            <a:lvl1pPr defTabSz="914400">
              <a:defRPr b="1"/>
            </a:lvl1pPr>
          </a:lstStyle>
          <a:p>
            <a:pPr>
              <a:defRPr/>
            </a:pPr>
            <a:fld id="{0FB8224A-A073-394C-97FA-B99A89015641}" type="slidenum">
              <a:rPr lang="en-US"/>
              <a:pPr>
                <a:defRPr/>
              </a:pPr>
              <a:t>‹#›</a:t>
            </a:fld>
            <a:endParaRPr lang="en-US"/>
          </a:p>
        </p:txBody>
      </p:sp>
    </p:spTree>
    <p:extLst>
      <p:ext uri="{BB962C8B-B14F-4D97-AF65-F5344CB8AC3E}">
        <p14:creationId xmlns:p14="http://schemas.microsoft.com/office/powerpoint/2010/main" val="904130443"/>
      </p:ext>
    </p:extLst>
  </p:cSld>
  <p:clrMapOvr>
    <a:masterClrMapping/>
  </p:clrMapOvr>
  <p:transition spd="med">
    <p:fade/>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9"/>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9"/>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914400">
              <a:defRPr b="1"/>
            </a:lvl1pPr>
          </a:lstStyle>
          <a:p>
            <a:pPr>
              <a:defRPr/>
            </a:pPr>
            <a:fld id="{076E9A42-DA0B-E84C-823D-149FD5A3F894}" type="datetimeFigureOut">
              <a:rPr lang="en-US"/>
              <a:pPr>
                <a:defRPr/>
              </a:pPr>
              <a:t>10/17/2019</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b="1"/>
            </a:lvl1pPr>
          </a:lstStyle>
          <a:p>
            <a:pPr>
              <a:defRPr/>
            </a:pPr>
            <a:endParaRPr lang="en-US"/>
          </a:p>
        </p:txBody>
      </p:sp>
      <p:sp>
        <p:nvSpPr>
          <p:cNvPr id="6" name="Slide Number Placeholder 5"/>
          <p:cNvSpPr>
            <a:spLocks noGrp="1"/>
          </p:cNvSpPr>
          <p:nvPr>
            <p:ph type="sldNum" sz="quarter" idx="12"/>
          </p:nvPr>
        </p:nvSpPr>
        <p:spPr/>
        <p:txBody>
          <a:bodyPr/>
          <a:lstStyle>
            <a:lvl1pPr defTabSz="914400">
              <a:defRPr b="1"/>
            </a:lvl1pPr>
          </a:lstStyle>
          <a:p>
            <a:pPr>
              <a:defRPr/>
            </a:pPr>
            <a:fld id="{A27BAA48-4789-C048-82C6-357149014D16}" type="slidenum">
              <a:rPr lang="en-US"/>
              <a:pPr>
                <a:defRPr/>
              </a:pPr>
              <a:t>‹#›</a:t>
            </a:fld>
            <a:endParaRPr lang="en-US"/>
          </a:p>
        </p:txBody>
      </p:sp>
    </p:spTree>
    <p:extLst>
      <p:ext uri="{BB962C8B-B14F-4D97-AF65-F5344CB8AC3E}">
        <p14:creationId xmlns:p14="http://schemas.microsoft.com/office/powerpoint/2010/main" val="3685976407"/>
      </p:ext>
    </p:extLst>
  </p:cSld>
  <p:clrMapOvr>
    <a:masterClrMapping/>
  </p:clrMapOvr>
  <p:transition spd="med">
    <p:fade/>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152400"/>
            <a:ext cx="8229600" cy="762000"/>
          </a:xfrm>
        </p:spPr>
        <p:txBody>
          <a:bodyPr/>
          <a:lstStyle/>
          <a:p>
            <a:r>
              <a:rPr lang="en-US"/>
              <a:t>Click to edit Master title style</a:t>
            </a:r>
          </a:p>
        </p:txBody>
      </p:sp>
      <p:sp>
        <p:nvSpPr>
          <p:cNvPr id="3" name="Text Placeholder 2"/>
          <p:cNvSpPr>
            <a:spLocks noGrp="1"/>
          </p:cNvSpPr>
          <p:nvPr>
            <p:ph type="body" sz="half" idx="1"/>
          </p:nvPr>
        </p:nvSpPr>
        <p:spPr>
          <a:xfrm>
            <a:off x="457200" y="1295400"/>
            <a:ext cx="4038600" cy="4800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95400"/>
            <a:ext cx="4038600" cy="4800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60750209"/>
      </p:ext>
    </p:extLst>
  </p:cSld>
  <p:clrMapOvr>
    <a:masterClrMapping/>
  </p:clrMapOvr>
  <p:transition spd="med">
    <p:fade/>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type="twoColTx">
  <p:cSld name="Title and 2-Column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Text Placeholder 2"/>
          <p:cNvSpPr>
            <a:spLocks noGrp="1"/>
          </p:cNvSpPr>
          <p:nvPr>
            <p:ph type="body"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11237799"/>
      </p:ext>
    </p:extLst>
  </p:cSld>
  <p:clrMapOvr>
    <a:masterClrMapping/>
  </p:clrMapOvr>
  <p:transition spd="med">
    <p:fade/>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9"/>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defTabSz="914400">
              <a:defRPr b="1">
                <a:latin typeface="As" charset="0"/>
              </a:defRPr>
            </a:lvl1pPr>
          </a:lstStyle>
          <a:p>
            <a:pPr>
              <a:defRPr/>
            </a:pPr>
            <a:fld id="{DDD2FED5-7A01-B34B-9BBE-AC470A1AECEA}" type="datetimeFigureOut">
              <a:rPr lang="en-US"/>
              <a:pPr>
                <a:defRPr/>
              </a:pPr>
              <a:t>10/17/2019</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a:defRPr b="1">
                <a:latin typeface="As" charset="0"/>
              </a:defRPr>
            </a:lvl1pPr>
          </a:lstStyle>
          <a:p>
            <a:pPr>
              <a:defRPr/>
            </a:pPr>
            <a:fld id="{7B7B27DB-E4B4-A44D-8F76-C7083C34BB4F}" type="slidenum">
              <a:rPr lang="en-US"/>
              <a:pPr>
                <a:defRPr/>
              </a:pPr>
              <a:t>‹#›</a:t>
            </a:fld>
            <a:endParaRPr lang="en-US"/>
          </a:p>
        </p:txBody>
      </p:sp>
    </p:spTree>
    <p:extLst>
      <p:ext uri="{BB962C8B-B14F-4D97-AF65-F5344CB8AC3E}">
        <p14:creationId xmlns:p14="http://schemas.microsoft.com/office/powerpoint/2010/main" val="880613615"/>
      </p:ext>
    </p:extLst>
  </p:cSld>
  <p:clrMapOvr>
    <a:masterClrMapping/>
  </p:clrMapOvr>
  <p:transition spd="med">
    <p:fade/>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914400">
              <a:defRPr b="1">
                <a:latin typeface="As" charset="0"/>
              </a:defRPr>
            </a:lvl1pPr>
          </a:lstStyle>
          <a:p>
            <a:pPr>
              <a:defRPr/>
            </a:pPr>
            <a:fld id="{2901455C-5775-104E-8BBB-CF5213E829A8}" type="datetimeFigureOut">
              <a:rPr lang="en-US"/>
              <a:pPr>
                <a:defRPr/>
              </a:pPr>
              <a:t>10/17/2019</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a:defRPr b="1">
                <a:latin typeface="As" charset="0"/>
              </a:defRPr>
            </a:lvl1pPr>
          </a:lstStyle>
          <a:p>
            <a:pPr>
              <a:defRPr/>
            </a:pPr>
            <a:fld id="{1BE03B90-1725-7647-AE09-D62DDB6CF391}" type="slidenum">
              <a:rPr lang="en-US"/>
              <a:pPr>
                <a:defRPr/>
              </a:pPr>
              <a:t>‹#›</a:t>
            </a:fld>
            <a:endParaRPr lang="en-US"/>
          </a:p>
        </p:txBody>
      </p:sp>
    </p:spTree>
    <p:extLst>
      <p:ext uri="{BB962C8B-B14F-4D97-AF65-F5344CB8AC3E}">
        <p14:creationId xmlns:p14="http://schemas.microsoft.com/office/powerpoint/2010/main" val="1872686364"/>
      </p:ext>
    </p:extLst>
  </p:cSld>
  <p:clrMapOvr>
    <a:masterClrMapping/>
  </p:clrMapOvr>
  <p:transition spd="med">
    <p:fade/>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7"/>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defTabSz="914400">
              <a:defRPr b="1">
                <a:latin typeface="As" charset="0"/>
              </a:defRPr>
            </a:lvl1pPr>
          </a:lstStyle>
          <a:p>
            <a:pPr>
              <a:defRPr/>
            </a:pPr>
            <a:fld id="{87961311-24E4-D140-BAEF-E561102D27F9}" type="datetimeFigureOut">
              <a:rPr lang="en-US"/>
              <a:pPr>
                <a:defRPr/>
              </a:pPr>
              <a:t>10/17/2019</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a:defRPr b="1">
                <a:latin typeface="As" charset="0"/>
              </a:defRPr>
            </a:lvl1pPr>
          </a:lstStyle>
          <a:p>
            <a:pPr>
              <a:defRPr/>
            </a:pPr>
            <a:fld id="{6EC6F8EE-98F5-A64C-B548-76CAB6742A52}" type="slidenum">
              <a:rPr lang="en-US"/>
              <a:pPr>
                <a:defRPr/>
              </a:pPr>
              <a:t>‹#›</a:t>
            </a:fld>
            <a:endParaRPr lang="en-US"/>
          </a:p>
        </p:txBody>
      </p:sp>
    </p:spTree>
    <p:extLst>
      <p:ext uri="{BB962C8B-B14F-4D97-AF65-F5344CB8AC3E}">
        <p14:creationId xmlns:p14="http://schemas.microsoft.com/office/powerpoint/2010/main" val="2215279557"/>
      </p:ext>
    </p:extLst>
  </p:cSld>
  <p:clrMapOvr>
    <a:masterClrMapping/>
  </p:clrMapOvr>
  <p:transition spd="med">
    <p:fade/>
  </p:transition>
</p:sldLayout>
</file>

<file path=ppt/slideLayouts/slideLayout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4"/>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4"/>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defTabSz="914400">
              <a:defRPr b="1">
                <a:latin typeface="As" charset="0"/>
              </a:defRPr>
            </a:lvl1pPr>
          </a:lstStyle>
          <a:p>
            <a:pPr>
              <a:defRPr/>
            </a:pPr>
            <a:fld id="{19CBE32F-DA80-E340-8857-B21FD5C67F99}" type="datetimeFigureOut">
              <a:rPr lang="en-US"/>
              <a:pPr>
                <a:defRPr/>
              </a:pPr>
              <a:t>10/17/2019</a:t>
            </a:fld>
            <a:endParaRPr lang="en-US"/>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a:defRPr b="1">
                <a:latin typeface="As" charset="0"/>
              </a:defRPr>
            </a:lvl1pPr>
          </a:lstStyle>
          <a:p>
            <a:pPr>
              <a:defRPr/>
            </a:pPr>
            <a:fld id="{E1F7B649-F190-E74F-ACC9-24F91A18E552}" type="slidenum">
              <a:rPr lang="en-US"/>
              <a:pPr>
                <a:defRPr/>
              </a:pPr>
              <a:t>‹#›</a:t>
            </a:fld>
            <a:endParaRPr lang="en-US"/>
          </a:p>
        </p:txBody>
      </p:sp>
    </p:spTree>
    <p:extLst>
      <p:ext uri="{BB962C8B-B14F-4D97-AF65-F5344CB8AC3E}">
        <p14:creationId xmlns:p14="http://schemas.microsoft.com/office/powerpoint/2010/main" val="3793754731"/>
      </p:ext>
    </p:extLst>
  </p:cSld>
  <p:clrMapOvr>
    <a:masterClrMapping/>
  </p:clrMapOvr>
  <p:transition spd="med">
    <p:fade/>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0"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0"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defTabSz="914400">
              <a:defRPr b="1">
                <a:latin typeface="As" charset="0"/>
              </a:defRPr>
            </a:lvl1pPr>
          </a:lstStyle>
          <a:p>
            <a:pPr>
              <a:defRPr/>
            </a:pPr>
            <a:fld id="{947165F8-5B1E-6049-963F-DF1EE8A866CC}" type="datetimeFigureOut">
              <a:rPr lang="en-US"/>
              <a:pPr>
                <a:defRPr/>
              </a:pPr>
              <a:t>10/17/2019</a:t>
            </a:fld>
            <a:endParaRPr lang="en-US"/>
          </a:p>
        </p:txBody>
      </p:sp>
      <p:sp>
        <p:nvSpPr>
          <p:cNvPr id="8" name="Footer Placeholder 7"/>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9" name="Slide Number Placeholder 8"/>
          <p:cNvSpPr>
            <a:spLocks noGrp="1"/>
          </p:cNvSpPr>
          <p:nvPr>
            <p:ph type="sldNum" sz="quarter" idx="12"/>
          </p:nvPr>
        </p:nvSpPr>
        <p:spPr/>
        <p:txBody>
          <a:bodyPr/>
          <a:lstStyle>
            <a:lvl1pPr defTabSz="914400">
              <a:defRPr b="1">
                <a:latin typeface="As" charset="0"/>
              </a:defRPr>
            </a:lvl1pPr>
          </a:lstStyle>
          <a:p>
            <a:pPr>
              <a:defRPr/>
            </a:pPr>
            <a:fld id="{21F5A5D1-1EB0-644A-B326-F67876114357}" type="slidenum">
              <a:rPr lang="en-US"/>
              <a:pPr>
                <a:defRPr/>
              </a:pPr>
              <a:t>‹#›</a:t>
            </a:fld>
            <a:endParaRPr lang="en-US"/>
          </a:p>
        </p:txBody>
      </p:sp>
    </p:spTree>
    <p:extLst>
      <p:ext uri="{BB962C8B-B14F-4D97-AF65-F5344CB8AC3E}">
        <p14:creationId xmlns:p14="http://schemas.microsoft.com/office/powerpoint/2010/main" val="662881207"/>
      </p:ext>
    </p:extLst>
  </p:cSld>
  <p:clrMapOvr>
    <a:masterClrMapping/>
  </p:clrMapOvr>
  <p:transition spd="med">
    <p:fade/>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defTabSz="914400">
              <a:defRPr b="1">
                <a:latin typeface="As" charset="0"/>
              </a:defRPr>
            </a:lvl1pPr>
          </a:lstStyle>
          <a:p>
            <a:pPr>
              <a:defRPr/>
            </a:pPr>
            <a:fld id="{230C5253-1BB3-E74A-8759-28C8B534C659}" type="datetimeFigureOut">
              <a:rPr lang="en-US"/>
              <a:pPr>
                <a:defRPr/>
              </a:pPr>
              <a:t>10/17/2019</a:t>
            </a:fld>
            <a:endParaRPr lang="en-US"/>
          </a:p>
        </p:txBody>
      </p:sp>
      <p:sp>
        <p:nvSpPr>
          <p:cNvPr id="4" name="Footer Placeholder 3"/>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5" name="Slide Number Placeholder 4"/>
          <p:cNvSpPr>
            <a:spLocks noGrp="1"/>
          </p:cNvSpPr>
          <p:nvPr>
            <p:ph type="sldNum" sz="quarter" idx="12"/>
          </p:nvPr>
        </p:nvSpPr>
        <p:spPr/>
        <p:txBody>
          <a:bodyPr/>
          <a:lstStyle>
            <a:lvl1pPr defTabSz="914400">
              <a:defRPr b="1">
                <a:latin typeface="As" charset="0"/>
              </a:defRPr>
            </a:lvl1pPr>
          </a:lstStyle>
          <a:p>
            <a:pPr>
              <a:defRPr/>
            </a:pPr>
            <a:fld id="{668DCAE5-EE80-5046-9C96-E0A00B1E2DA9}" type="slidenum">
              <a:rPr lang="en-US"/>
              <a:pPr>
                <a:defRPr/>
              </a:pPr>
              <a:t>‹#›</a:t>
            </a:fld>
            <a:endParaRPr lang="en-US"/>
          </a:p>
        </p:txBody>
      </p:sp>
    </p:spTree>
    <p:extLst>
      <p:ext uri="{BB962C8B-B14F-4D97-AF65-F5344CB8AC3E}">
        <p14:creationId xmlns:p14="http://schemas.microsoft.com/office/powerpoint/2010/main" val="1140857349"/>
      </p:ext>
    </p:extLst>
  </p:cSld>
  <p:clrMapOvr>
    <a:masterClrMapping/>
  </p:clrMapOvr>
  <p:transition spd="med">
    <p:fade/>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defTabSz="914400">
              <a:defRPr b="1">
                <a:latin typeface="As" charset="0"/>
              </a:defRPr>
            </a:lvl1pPr>
          </a:lstStyle>
          <a:p>
            <a:pPr>
              <a:defRPr/>
            </a:pPr>
            <a:fld id="{7FDEC7EB-1948-8743-A732-839946A8FD35}" type="datetimeFigureOut">
              <a:rPr lang="en-US"/>
              <a:pPr>
                <a:defRPr/>
              </a:pPr>
              <a:t>10/17/2019</a:t>
            </a:fld>
            <a:endParaRPr lang="en-US"/>
          </a:p>
        </p:txBody>
      </p:sp>
      <p:sp>
        <p:nvSpPr>
          <p:cNvPr id="3" name="Footer Placeholder 2"/>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4" name="Slide Number Placeholder 3"/>
          <p:cNvSpPr>
            <a:spLocks noGrp="1"/>
          </p:cNvSpPr>
          <p:nvPr>
            <p:ph type="sldNum" sz="quarter" idx="12"/>
          </p:nvPr>
        </p:nvSpPr>
        <p:spPr/>
        <p:txBody>
          <a:bodyPr/>
          <a:lstStyle>
            <a:lvl1pPr defTabSz="914400">
              <a:defRPr b="1">
                <a:latin typeface="As" charset="0"/>
              </a:defRPr>
            </a:lvl1pPr>
          </a:lstStyle>
          <a:p>
            <a:pPr>
              <a:defRPr/>
            </a:pPr>
            <a:fld id="{8C51E393-0150-174A-BD68-8534BC952086}" type="slidenum">
              <a:rPr lang="en-US"/>
              <a:pPr>
                <a:defRPr/>
              </a:pPr>
              <a:t>‹#›</a:t>
            </a:fld>
            <a:endParaRPr lang="en-US"/>
          </a:p>
        </p:txBody>
      </p:sp>
    </p:spTree>
    <p:extLst>
      <p:ext uri="{BB962C8B-B14F-4D97-AF65-F5344CB8AC3E}">
        <p14:creationId xmlns:p14="http://schemas.microsoft.com/office/powerpoint/2010/main" val="1176695132"/>
      </p:ext>
    </p:extLst>
  </p:cSld>
  <p:clrMapOvr>
    <a:masterClrMapping/>
  </p:clrMapOvr>
  <p:transition spd="med">
    <p:fade/>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5"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4" y="273054"/>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5" y="1435104"/>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914400">
              <a:defRPr b="1">
                <a:latin typeface="As" charset="0"/>
              </a:defRPr>
            </a:lvl1pPr>
          </a:lstStyle>
          <a:p>
            <a:pPr>
              <a:defRPr/>
            </a:pPr>
            <a:fld id="{0A58F504-6F87-EF43-B086-D22A6C306BEA}" type="datetimeFigureOut">
              <a:rPr lang="en-US"/>
              <a:pPr>
                <a:defRPr/>
              </a:pPr>
              <a:t>10/17/2019</a:t>
            </a:fld>
            <a:endParaRPr lang="en-US"/>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a:defRPr b="1">
                <a:latin typeface="As" charset="0"/>
              </a:defRPr>
            </a:lvl1pPr>
          </a:lstStyle>
          <a:p>
            <a:pPr>
              <a:defRPr/>
            </a:pPr>
            <a:fld id="{36B7392A-9DD1-2846-A0DA-2D12507B416B}" type="slidenum">
              <a:rPr lang="en-US"/>
              <a:pPr>
                <a:defRPr/>
              </a:pPr>
              <a:t>‹#›</a:t>
            </a:fld>
            <a:endParaRPr lang="en-US"/>
          </a:p>
        </p:txBody>
      </p:sp>
    </p:spTree>
    <p:extLst>
      <p:ext uri="{BB962C8B-B14F-4D97-AF65-F5344CB8AC3E}">
        <p14:creationId xmlns:p14="http://schemas.microsoft.com/office/powerpoint/2010/main" val="989400508"/>
      </p:ext>
    </p:extLst>
  </p:cSld>
  <p:clrMapOvr>
    <a:masterClrMapping/>
  </p:clrMapOvr>
  <p:transition spd="med">
    <p:fade/>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914400">
              <a:defRPr b="1">
                <a:latin typeface="As" charset="0"/>
              </a:defRPr>
            </a:lvl1pPr>
          </a:lstStyle>
          <a:p>
            <a:pPr>
              <a:defRPr/>
            </a:pPr>
            <a:fld id="{5F5F1FCA-871D-9B40-B91C-E239B1D64D6B}" type="datetimeFigureOut">
              <a:rPr lang="en-US"/>
              <a:pPr>
                <a:defRPr/>
              </a:pPr>
              <a:t>10/17/2019</a:t>
            </a:fld>
            <a:endParaRPr lang="en-US"/>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a:defRPr b="1">
                <a:latin typeface="As" charset="0"/>
              </a:defRPr>
            </a:lvl1pPr>
          </a:lstStyle>
          <a:p>
            <a:pPr>
              <a:defRPr/>
            </a:pPr>
            <a:fld id="{4929B693-2409-B04D-876A-773D45B4DFA3}" type="slidenum">
              <a:rPr lang="en-US"/>
              <a:pPr>
                <a:defRPr/>
              </a:pPr>
              <a:t>‹#›</a:t>
            </a:fld>
            <a:endParaRPr lang="en-US"/>
          </a:p>
        </p:txBody>
      </p:sp>
    </p:spTree>
    <p:extLst>
      <p:ext uri="{BB962C8B-B14F-4D97-AF65-F5344CB8AC3E}">
        <p14:creationId xmlns:p14="http://schemas.microsoft.com/office/powerpoint/2010/main" val="3818014607"/>
      </p:ext>
    </p:extLst>
  </p:cSld>
  <p:clrMapOvr>
    <a:masterClrMapping/>
  </p:clrMapOvr>
  <p:transition spd="med">
    <p:fade/>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914400">
              <a:defRPr b="1">
                <a:latin typeface="As" charset="0"/>
              </a:defRPr>
            </a:lvl1pPr>
          </a:lstStyle>
          <a:p>
            <a:pPr>
              <a:defRPr/>
            </a:pPr>
            <a:fld id="{559773A9-6B2D-A747-A83F-39950F9B5FD7}" type="datetimeFigureOut">
              <a:rPr lang="en-US"/>
              <a:pPr>
                <a:defRPr/>
              </a:pPr>
              <a:t>10/17/2019</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a:defRPr b="1">
                <a:latin typeface="As" charset="0"/>
              </a:defRPr>
            </a:lvl1pPr>
          </a:lstStyle>
          <a:p>
            <a:pPr>
              <a:defRPr/>
            </a:pPr>
            <a:fld id="{36BC9A24-6344-3A46-BADE-523CA3C459D1}" type="slidenum">
              <a:rPr lang="en-US"/>
              <a:pPr>
                <a:defRPr/>
              </a:pPr>
              <a:t>‹#›</a:t>
            </a:fld>
            <a:endParaRPr lang="en-US"/>
          </a:p>
        </p:txBody>
      </p:sp>
    </p:spTree>
    <p:extLst>
      <p:ext uri="{BB962C8B-B14F-4D97-AF65-F5344CB8AC3E}">
        <p14:creationId xmlns:p14="http://schemas.microsoft.com/office/powerpoint/2010/main" val="2450059467"/>
      </p:ext>
    </p:extLst>
  </p:cSld>
  <p:clrMapOvr>
    <a:masterClrMapping/>
  </p:clrMapOvr>
  <p:transition spd="med">
    <p:fade/>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2"/>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2"/>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914400">
              <a:defRPr b="1">
                <a:latin typeface="As" charset="0"/>
              </a:defRPr>
            </a:lvl1pPr>
          </a:lstStyle>
          <a:p>
            <a:pPr>
              <a:defRPr/>
            </a:pPr>
            <a:fld id="{54EEEF8C-2EDE-1947-9A78-F2DF033BE9DE}" type="datetimeFigureOut">
              <a:rPr lang="en-US"/>
              <a:pPr>
                <a:defRPr/>
              </a:pPr>
              <a:t>10/17/2019</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b="1">
                <a:latin typeface="As"/>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a:defRPr b="1">
                <a:latin typeface="As" charset="0"/>
              </a:defRPr>
            </a:lvl1pPr>
          </a:lstStyle>
          <a:p>
            <a:pPr>
              <a:defRPr/>
            </a:pPr>
            <a:fld id="{895D34D8-7E10-C74A-90B6-57EF700A944F}" type="slidenum">
              <a:rPr lang="en-US"/>
              <a:pPr>
                <a:defRPr/>
              </a:pPr>
              <a:t>‹#›</a:t>
            </a:fld>
            <a:endParaRPr lang="en-US"/>
          </a:p>
        </p:txBody>
      </p:sp>
    </p:spTree>
    <p:extLst>
      <p:ext uri="{BB962C8B-B14F-4D97-AF65-F5344CB8AC3E}">
        <p14:creationId xmlns:p14="http://schemas.microsoft.com/office/powerpoint/2010/main" val="3920222035"/>
      </p:ext>
    </p:extLst>
  </p:cSld>
  <p:clrMapOvr>
    <a:masterClrMapping/>
  </p:clrMapOvr>
  <p:transition spd="med">
    <p:fade/>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Tree>
    <p:extLst>
      <p:ext uri="{BB962C8B-B14F-4D97-AF65-F5344CB8AC3E}">
        <p14:creationId xmlns:p14="http://schemas.microsoft.com/office/powerpoint/2010/main" val="375151235"/>
      </p:ext>
    </p:extLst>
  </p:cSld>
  <p:clrMapOvr>
    <a:masterClrMapping/>
  </p:clrMapOvr>
  <p:transition spd="med">
    <p:fade/>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90709184"/>
      </p:ext>
    </p:extLst>
  </p:cSld>
  <p:clrMapOvr>
    <a:masterClrMapping/>
  </p:clrMapOvr>
  <p:transition spd="med">
    <p:fade/>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1667902454"/>
      </p:ext>
    </p:extLst>
  </p:cSld>
  <p:clrMapOvr>
    <a:masterClrMapping/>
  </p:clrMapOvr>
  <p:transition spd="med">
    <p:fade/>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18409089"/>
      </p:ext>
    </p:extLst>
  </p:cSld>
  <p:clrMapOvr>
    <a:masterClrMapping/>
  </p:clrMapOvr>
  <p:transition spd="med">
    <p:fade/>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9239117"/>
      </p:ext>
    </p:extLst>
  </p:cSld>
  <p:clrMapOvr>
    <a:masterClrMapping/>
  </p:clrMapOvr>
  <p:transition spd="med">
    <p:fade/>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571237690"/>
      </p:ext>
    </p:extLst>
  </p:cSld>
  <p:clrMapOvr>
    <a:masterClrMapping/>
  </p:clrMapOvr>
  <p:transition spd="med">
    <p:fade/>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155915689"/>
      </p:ext>
    </p:extLst>
  </p:cSld>
  <p:clrMapOvr>
    <a:masterClrMapping/>
  </p:clrMapOvr>
  <p:transition spd="med">
    <p:fade/>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2242318599"/>
      </p:ext>
    </p:extLst>
  </p:cSld>
  <p:clrMapOvr>
    <a:masterClrMapping/>
  </p:clrMapOvr>
  <p:transition spd="med">
    <p:fade/>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183352967"/>
      </p:ext>
    </p:extLst>
  </p:cSld>
  <p:clrMapOvr>
    <a:masterClrMapping/>
  </p:clrMapOvr>
  <p:transition spd="med">
    <p:fade/>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601796044"/>
      </p:ext>
    </p:extLst>
  </p:cSld>
  <p:clrMapOvr>
    <a:masterClrMapping/>
  </p:clrMapOvr>
  <p:transition spd="med">
    <p:fade/>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72275" y="161925"/>
            <a:ext cx="2209800" cy="5934075"/>
          </a:xfrm>
        </p:spPr>
        <p:txBody>
          <a:bodyPr vert="eaVert"/>
          <a:lstStyle/>
          <a:p>
            <a:r>
              <a:rPr lang="en-US"/>
              <a:t>Click to add title</a:t>
            </a:r>
          </a:p>
        </p:txBody>
      </p:sp>
      <p:sp>
        <p:nvSpPr>
          <p:cNvPr id="3" name="Vertical Text Placeholder 2"/>
          <p:cNvSpPr>
            <a:spLocks noGrp="1"/>
          </p:cNvSpPr>
          <p:nvPr>
            <p:ph type="body" orient="vert" idx="1"/>
          </p:nvPr>
        </p:nvSpPr>
        <p:spPr>
          <a:xfrm>
            <a:off x="142875" y="161925"/>
            <a:ext cx="6477000" cy="59340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28716870"/>
      </p:ext>
    </p:extLst>
  </p:cSld>
  <p:clrMapOvr>
    <a:masterClrMapping/>
  </p:clrMapOvr>
  <p:transition spd="med">
    <p:fade/>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tx" preserve="1">
  <p:cSld name="Title an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Text Placeholder 2"/>
          <p:cNvSpPr>
            <a:spLocks noGrp="1"/>
          </p:cNvSpPr>
          <p:nvPr>
            <p:ph type="body"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41271893"/>
      </p:ext>
    </p:extLst>
  </p:cSld>
  <p:clrMapOvr>
    <a:masterClrMapping/>
  </p:clrMapOvr>
  <p:transition spd="med">
    <p:fade/>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142875" y="161925"/>
            <a:ext cx="8839200" cy="59340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650043054"/>
      </p:ext>
    </p:extLst>
  </p:cSld>
  <p:clrMapOvr>
    <a:masterClrMapping/>
  </p:clrMapOvr>
  <p:transition spd="med">
    <p:fade/>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Text Placeholder 2"/>
          <p:cNvSpPr>
            <a:spLocks noGrp="1"/>
          </p:cNvSpPr>
          <p:nvPr>
            <p:ph type="body"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670045974"/>
      </p:ext>
    </p:extLst>
  </p:cSld>
  <p:clrMapOvr>
    <a:masterClrMapping/>
  </p:clrMapOvr>
  <p:transition spd="med">
    <p:fade/>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type="objOverTx" preserve="1">
  <p:cSld name="Title and Content over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77724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85800" y="4114800"/>
            <a:ext cx="77724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49785213"/>
      </p:ext>
    </p:extLst>
  </p:cSld>
  <p:clrMapOvr>
    <a:masterClrMapping/>
  </p:clrMapOvr>
  <p:transition spd="med">
    <p:fade/>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twoColTx">
  <p:cSld name="Title and 2-Column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Text Placeholder 2"/>
          <p:cNvSpPr>
            <a:spLocks noGrp="1"/>
          </p:cNvSpPr>
          <p:nvPr>
            <p:ph type="body"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45423105"/>
      </p:ext>
    </p:extLst>
  </p:cSld>
  <p:clrMapOvr>
    <a:masterClrMapping/>
  </p:clrMapOvr>
  <p:transition spd="med">
    <p:fade/>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a:t>Click to edit Master title style</a:t>
            </a:r>
          </a:p>
        </p:txBody>
      </p:sp>
      <p:sp>
        <p:nvSpPr>
          <p:cNvPr id="3" name="Table Placeholder 2"/>
          <p:cNvSpPr>
            <a:spLocks noGrp="1"/>
          </p:cNvSpPr>
          <p:nvPr>
            <p:ph type="tbl" idx="1"/>
          </p:nvPr>
        </p:nvSpPr>
        <p:spPr>
          <a:xfrm>
            <a:off x="457200" y="1600200"/>
            <a:ext cx="8229600" cy="4525963"/>
          </a:xfrm>
        </p:spPr>
        <p:txBody>
          <a:bodyPr/>
          <a:lstStyle/>
          <a:p>
            <a:pPr lvl="0"/>
            <a:endParaRPr lang="en-US" noProof="0"/>
          </a:p>
        </p:txBody>
      </p:sp>
      <p:sp>
        <p:nvSpPr>
          <p:cNvPr id="4" name="Date Placeholder 3"/>
          <p:cNvSpPr>
            <a:spLocks noGrp="1"/>
          </p:cNvSpPr>
          <p:nvPr>
            <p:ph type="dt" sz="half" idx="10"/>
          </p:nvPr>
        </p:nvSpPr>
        <p:spPr>
          <a:xfrm>
            <a:off x="457200" y="6245225"/>
            <a:ext cx="2133600" cy="476250"/>
          </a:xfrm>
          <a:prstGeom prst="rect">
            <a:avLst/>
          </a:prstGeom>
        </p:spPr>
        <p:txBody>
          <a:bodyPr/>
          <a:lstStyle>
            <a:lvl1pPr eaLnBrk="1" hangingPunct="1">
              <a:defRPr>
                <a:solidFill>
                  <a:srgbClr val="000000"/>
                </a:solidFill>
                <a:latin typeface="As"/>
                <a:ea typeface="+mn-ea"/>
                <a:cs typeface="+mn-cs"/>
              </a:defRPr>
            </a:lvl1pPr>
          </a:lstStyle>
          <a:p>
            <a:pPr>
              <a:defRPr/>
            </a:pPr>
            <a:endParaRPr lang="en-US"/>
          </a:p>
        </p:txBody>
      </p:sp>
      <p:sp>
        <p:nvSpPr>
          <p:cNvPr id="5" name="Footer Placeholder 4"/>
          <p:cNvSpPr>
            <a:spLocks noGrp="1"/>
          </p:cNvSpPr>
          <p:nvPr>
            <p:ph type="ftr" sz="quarter" idx="11"/>
          </p:nvPr>
        </p:nvSpPr>
        <p:spPr>
          <a:xfrm>
            <a:off x="3124200" y="6245225"/>
            <a:ext cx="2895600" cy="476250"/>
          </a:xfrm>
          <a:prstGeom prst="rect">
            <a:avLst/>
          </a:prstGeom>
        </p:spPr>
        <p:txBody>
          <a:bodyPr/>
          <a:lstStyle>
            <a:lvl1pPr eaLnBrk="1" hangingPunct="1">
              <a:defRPr>
                <a:solidFill>
                  <a:srgbClr val="000000"/>
                </a:solidFill>
                <a:latin typeface="As"/>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245225"/>
            <a:ext cx="2133600" cy="476250"/>
          </a:xfrm>
          <a:prstGeom prst="rect">
            <a:avLst/>
          </a:prstGeom>
        </p:spPr>
        <p:txBody>
          <a:bodyPr vert="horz" wrap="square" lIns="91440" tIns="45720" rIns="91440" bIns="45720" numCol="1" anchor="t" anchorCtr="0" compatLnSpc="1">
            <a:prstTxWarp prst="textNoShape">
              <a:avLst/>
            </a:prstTxWarp>
          </a:bodyPr>
          <a:lstStyle>
            <a:lvl1pPr eaLnBrk="1" hangingPunct="1">
              <a:defRPr>
                <a:solidFill>
                  <a:srgbClr val="000000"/>
                </a:solidFill>
              </a:defRPr>
            </a:lvl1pPr>
          </a:lstStyle>
          <a:p>
            <a:pPr>
              <a:defRPr/>
            </a:pPr>
            <a:fld id="{6604A0C0-D320-1D49-A2B0-21CAB92FDBCE}" type="slidenum">
              <a:rPr lang="en-US"/>
              <a:pPr>
                <a:defRPr/>
              </a:pPr>
              <a:t>‹#›</a:t>
            </a:fld>
            <a:endParaRPr lang="en-US"/>
          </a:p>
        </p:txBody>
      </p:sp>
    </p:spTree>
    <p:extLst>
      <p:ext uri="{BB962C8B-B14F-4D97-AF65-F5344CB8AC3E}">
        <p14:creationId xmlns:p14="http://schemas.microsoft.com/office/powerpoint/2010/main" val="3312030358"/>
      </p:ext>
    </p:extLst>
  </p:cSld>
  <p:clrMapOvr>
    <a:masterClrMapping/>
  </p:clrMapOvr>
  <p:transition spd="med">
    <p:fade/>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600200"/>
            <a:ext cx="40386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3938588"/>
            <a:ext cx="40386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Date Placeholder 5"/>
          <p:cNvSpPr>
            <a:spLocks noGrp="1"/>
          </p:cNvSpPr>
          <p:nvPr>
            <p:ph type="dt" sz="half" idx="10"/>
          </p:nvPr>
        </p:nvSpPr>
        <p:spPr>
          <a:xfrm>
            <a:off x="457200" y="6245225"/>
            <a:ext cx="2133600" cy="476250"/>
          </a:xfrm>
          <a:prstGeom prst="rect">
            <a:avLst/>
          </a:prstGeom>
        </p:spPr>
        <p:txBody>
          <a:bodyPr/>
          <a:lstStyle>
            <a:lvl1pPr eaLnBrk="1" hangingPunct="1">
              <a:defRPr>
                <a:solidFill>
                  <a:srgbClr val="000000"/>
                </a:solidFill>
                <a:latin typeface="As"/>
                <a:ea typeface="+mn-ea"/>
                <a:cs typeface="+mn-cs"/>
              </a:defRPr>
            </a:lvl1pPr>
          </a:lstStyle>
          <a:p>
            <a:pPr>
              <a:defRPr/>
            </a:pPr>
            <a:endParaRPr lang="en-US"/>
          </a:p>
        </p:txBody>
      </p:sp>
      <p:sp>
        <p:nvSpPr>
          <p:cNvPr id="7" name="Footer Placeholder 6"/>
          <p:cNvSpPr>
            <a:spLocks noGrp="1"/>
          </p:cNvSpPr>
          <p:nvPr>
            <p:ph type="ftr" sz="quarter" idx="11"/>
          </p:nvPr>
        </p:nvSpPr>
        <p:spPr>
          <a:xfrm>
            <a:off x="3124200" y="6245225"/>
            <a:ext cx="2895600" cy="476250"/>
          </a:xfrm>
          <a:prstGeom prst="rect">
            <a:avLst/>
          </a:prstGeom>
        </p:spPr>
        <p:txBody>
          <a:bodyPr/>
          <a:lstStyle>
            <a:lvl1pPr eaLnBrk="1" hangingPunct="1">
              <a:defRPr>
                <a:solidFill>
                  <a:srgbClr val="000000"/>
                </a:solidFill>
                <a:latin typeface="As"/>
                <a:ea typeface="+mn-ea"/>
                <a:cs typeface="+mn-cs"/>
              </a:defRPr>
            </a:lvl1pPr>
          </a:lstStyle>
          <a:p>
            <a:pPr>
              <a:defRPr/>
            </a:pPr>
            <a:endParaRPr lang="en-US"/>
          </a:p>
        </p:txBody>
      </p:sp>
      <p:sp>
        <p:nvSpPr>
          <p:cNvPr id="8" name="Slide Number Placeholder 7"/>
          <p:cNvSpPr>
            <a:spLocks noGrp="1"/>
          </p:cNvSpPr>
          <p:nvPr>
            <p:ph type="sldNum" sz="quarter" idx="12"/>
          </p:nvPr>
        </p:nvSpPr>
        <p:spPr>
          <a:xfrm>
            <a:off x="6553200" y="6245225"/>
            <a:ext cx="2133600" cy="476250"/>
          </a:xfrm>
          <a:prstGeom prst="rect">
            <a:avLst/>
          </a:prstGeom>
        </p:spPr>
        <p:txBody>
          <a:bodyPr vert="horz" wrap="square" lIns="91440" tIns="45720" rIns="91440" bIns="45720" numCol="1" anchor="t" anchorCtr="0" compatLnSpc="1">
            <a:prstTxWarp prst="textNoShape">
              <a:avLst/>
            </a:prstTxWarp>
          </a:bodyPr>
          <a:lstStyle>
            <a:lvl1pPr eaLnBrk="1" hangingPunct="1">
              <a:defRPr>
                <a:solidFill>
                  <a:srgbClr val="000000"/>
                </a:solidFill>
              </a:defRPr>
            </a:lvl1pPr>
          </a:lstStyle>
          <a:p>
            <a:pPr>
              <a:defRPr/>
            </a:pPr>
            <a:fld id="{F8D35F05-46E7-EF47-A280-7F7E3C34235F}" type="slidenum">
              <a:rPr lang="en-US"/>
              <a:pPr>
                <a:defRPr/>
              </a:pPr>
              <a:t>‹#›</a:t>
            </a:fld>
            <a:endParaRPr lang="en-US"/>
          </a:p>
        </p:txBody>
      </p:sp>
    </p:spTree>
    <p:extLst>
      <p:ext uri="{BB962C8B-B14F-4D97-AF65-F5344CB8AC3E}">
        <p14:creationId xmlns:p14="http://schemas.microsoft.com/office/powerpoint/2010/main" val="1104228426"/>
      </p:ext>
    </p:extLst>
  </p:cSld>
  <p:clrMapOvr>
    <a:masterClrMapping/>
  </p:clrMapOvr>
  <p:transition spd="med">
    <p:fade/>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9"/>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Tree>
    <p:extLst>
      <p:ext uri="{BB962C8B-B14F-4D97-AF65-F5344CB8AC3E}">
        <p14:creationId xmlns:p14="http://schemas.microsoft.com/office/powerpoint/2010/main" val="3621827496"/>
      </p:ext>
    </p:extLst>
  </p:cSld>
  <p:clrMapOvr>
    <a:masterClrMapping/>
  </p:clrMapOvr>
  <p:transition spd="med">
    <p:fade/>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270412407"/>
      </p:ext>
    </p:extLst>
  </p:cSld>
  <p:clrMapOvr>
    <a:masterClrMapping/>
  </p:clrMapOvr>
  <p:transition spd="med">
    <p:fade/>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7"/>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1401222549"/>
      </p:ext>
    </p:extLst>
  </p:cSld>
  <p:clrMapOvr>
    <a:masterClrMapping/>
  </p:clrMapOvr>
  <p:transition spd="med">
    <p:fade/>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295400"/>
            <a:ext cx="4038600" cy="48006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95400"/>
            <a:ext cx="4038600" cy="48006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674393515"/>
      </p:ext>
    </p:extLst>
  </p:cSld>
  <p:clrMapOvr>
    <a:masterClrMapping/>
  </p:clrMapOvr>
  <p:transition spd="med">
    <p:fade/>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0"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0"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607963781"/>
      </p:ext>
    </p:extLst>
  </p:cSld>
  <p:clrMapOvr>
    <a:masterClrMapping/>
  </p:clrMapOvr>
  <p:transition spd="med">
    <p:fade/>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146656561"/>
      </p:ext>
    </p:extLst>
  </p:cSld>
  <p:clrMapOvr>
    <a:masterClrMapping/>
  </p:clrMapOvr>
  <p:transition spd="med">
    <p:fade/>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967190092"/>
      </p:ext>
    </p:extLst>
  </p:cSld>
  <p:clrMapOvr>
    <a:masterClrMapping/>
  </p:clrMapOvr>
  <p:transition spd="med">
    <p:fade/>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5"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4" y="273054"/>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5" y="1435104"/>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85225370"/>
      </p:ext>
    </p:extLst>
  </p:cSld>
  <p:clrMapOvr>
    <a:masterClrMapping/>
  </p:clrMapOvr>
  <p:transition spd="med">
    <p:fade/>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842719291"/>
      </p:ext>
    </p:extLst>
  </p:cSld>
  <p:clrMapOvr>
    <a:masterClrMapping/>
  </p:clrMapOvr>
  <p:transition spd="med">
    <p:fade/>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61301765"/>
      </p:ext>
    </p:extLst>
  </p:cSld>
  <p:clrMapOvr>
    <a:masterClrMapping/>
  </p:clrMapOvr>
  <p:transition spd="med">
    <p:fade/>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152400"/>
            <a:ext cx="2057400" cy="5943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152400"/>
            <a:ext cx="6019800" cy="5943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676205624"/>
      </p:ext>
    </p:extLst>
  </p:cSld>
  <p:clrMapOvr>
    <a:masterClrMapping/>
  </p:clrMapOvr>
  <p:transition spd="med">
    <p:fade/>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152400"/>
            <a:ext cx="8229600" cy="762000"/>
          </a:xfrm>
        </p:spPr>
        <p:txBody>
          <a:bodyPr/>
          <a:lstStyle/>
          <a:p>
            <a:r>
              <a:rPr lang="en-US" dirty="0"/>
              <a:t>Click to edit Master title style</a:t>
            </a:r>
          </a:p>
        </p:txBody>
      </p:sp>
      <p:sp>
        <p:nvSpPr>
          <p:cNvPr id="3" name="Text Placeholder 2"/>
          <p:cNvSpPr>
            <a:spLocks noGrp="1"/>
          </p:cNvSpPr>
          <p:nvPr>
            <p:ph type="body" sz="half" idx="1"/>
          </p:nvPr>
        </p:nvSpPr>
        <p:spPr>
          <a:xfrm>
            <a:off x="457200" y="1295400"/>
            <a:ext cx="4038600" cy="4800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95400"/>
            <a:ext cx="4038600" cy="4800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542864521"/>
      </p:ext>
    </p:extLst>
  </p:cSld>
  <p:clrMapOvr>
    <a:masterClrMapping/>
  </p:clrMapOvr>
  <p:transition spd="med">
    <p:fade/>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152400"/>
            <a:ext cx="8229600" cy="762000"/>
          </a:xfrm>
        </p:spPr>
        <p:txBody>
          <a:bodyPr/>
          <a:lstStyle/>
          <a:p>
            <a:r>
              <a:rPr lang="en-US"/>
              <a:t>Click to edit Master title style</a:t>
            </a:r>
          </a:p>
        </p:txBody>
      </p:sp>
      <p:sp>
        <p:nvSpPr>
          <p:cNvPr id="3" name="Table Placeholder 2"/>
          <p:cNvSpPr>
            <a:spLocks noGrp="1"/>
          </p:cNvSpPr>
          <p:nvPr>
            <p:ph type="tbl" idx="1"/>
          </p:nvPr>
        </p:nvSpPr>
        <p:spPr>
          <a:xfrm>
            <a:off x="457200" y="1295400"/>
            <a:ext cx="8229600" cy="4800600"/>
          </a:xfrm>
        </p:spPr>
        <p:txBody>
          <a:bodyPr/>
          <a:lstStyle/>
          <a:p>
            <a:pPr lvl="0"/>
            <a:endParaRPr lang="en-US" noProof="0"/>
          </a:p>
        </p:txBody>
      </p:sp>
    </p:spTree>
    <p:extLst>
      <p:ext uri="{BB962C8B-B14F-4D97-AF65-F5344CB8AC3E}">
        <p14:creationId xmlns:p14="http://schemas.microsoft.com/office/powerpoint/2010/main" val="937785139"/>
      </p:ext>
    </p:extLst>
  </p:cSld>
  <p:clrMapOvr>
    <a:masterClrMapping/>
  </p:clrMapOvr>
  <p:transition spd="med">
    <p:fade/>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9"/>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Tree>
    <p:extLst>
      <p:ext uri="{BB962C8B-B14F-4D97-AF65-F5344CB8AC3E}">
        <p14:creationId xmlns:p14="http://schemas.microsoft.com/office/powerpoint/2010/main" val="2170201603"/>
      </p:ext>
    </p:extLst>
  </p:cSld>
  <p:clrMapOvr>
    <a:masterClrMapping/>
  </p:clrMapOvr>
  <p:transition spd="med">
    <p:fade/>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86815405"/>
      </p:ext>
    </p:extLst>
  </p:cSld>
  <p:clrMapOvr>
    <a:masterClrMapping/>
  </p:clrMapOvr>
  <p:transition spd="med">
    <p:fade/>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7"/>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97691291"/>
      </p:ext>
    </p:extLst>
  </p:cSld>
  <p:clrMapOvr>
    <a:masterClrMapping/>
  </p:clrMapOvr>
  <p:transition spd="med">
    <p:fade/>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295400"/>
            <a:ext cx="4038600" cy="48006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95400"/>
            <a:ext cx="4038600" cy="48006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222024707"/>
      </p:ext>
    </p:extLst>
  </p:cSld>
  <p:clrMapOvr>
    <a:masterClrMapping/>
  </p:clrMapOvr>
  <p:transition spd="med">
    <p:fade/>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0"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0"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104044362"/>
      </p:ext>
    </p:extLst>
  </p:cSld>
  <p:clrMapOvr>
    <a:masterClrMapping/>
  </p:clrMapOvr>
  <p:transition spd="med">
    <p:fade/>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872452309"/>
      </p:ext>
    </p:extLst>
  </p:cSld>
  <p:clrMapOvr>
    <a:masterClrMapping/>
  </p:clrMapOvr>
  <p:transition spd="med">
    <p:fade/>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24192366"/>
      </p:ext>
    </p:extLst>
  </p:cSld>
  <p:clrMapOvr>
    <a:masterClrMapping/>
  </p:clrMapOvr>
  <p:transition spd="med">
    <p:fade/>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5"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4" y="273054"/>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5" y="1435104"/>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087952140"/>
      </p:ext>
    </p:extLst>
  </p:cSld>
  <p:clrMapOvr>
    <a:masterClrMapping/>
  </p:clrMapOvr>
  <p:transition spd="med">
    <p:fade/>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2831099231"/>
      </p:ext>
    </p:extLst>
  </p:cSld>
  <p:clrMapOvr>
    <a:masterClrMapping/>
  </p:clrMapOvr>
  <p:transition spd="med">
    <p:fade/>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81655936"/>
      </p:ext>
    </p:extLst>
  </p:cSld>
  <p:clrMapOvr>
    <a:masterClrMapping/>
  </p:clrMapOvr>
  <p:transition spd="med">
    <p:fade/>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152400"/>
            <a:ext cx="2057400" cy="5943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152400"/>
            <a:ext cx="6019800" cy="5943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036490747"/>
      </p:ext>
    </p:extLst>
  </p:cSld>
  <p:clrMapOvr>
    <a:masterClrMapping/>
  </p:clrMapOvr>
  <p:transition spd="med">
    <p:fade/>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152400"/>
            <a:ext cx="8229600" cy="762000"/>
          </a:xfrm>
        </p:spPr>
        <p:txBody>
          <a:bodyPr/>
          <a:lstStyle/>
          <a:p>
            <a:r>
              <a:rPr lang="en-US" dirty="0"/>
              <a:t>Click to edit Master title style</a:t>
            </a:r>
          </a:p>
        </p:txBody>
      </p:sp>
      <p:sp>
        <p:nvSpPr>
          <p:cNvPr id="3" name="Text Placeholder 2"/>
          <p:cNvSpPr>
            <a:spLocks noGrp="1"/>
          </p:cNvSpPr>
          <p:nvPr>
            <p:ph type="body" sz="half" idx="1"/>
          </p:nvPr>
        </p:nvSpPr>
        <p:spPr>
          <a:xfrm>
            <a:off x="457200" y="1295400"/>
            <a:ext cx="4038600" cy="4800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95400"/>
            <a:ext cx="4038600" cy="4800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89132581"/>
      </p:ext>
    </p:extLst>
  </p:cSld>
  <p:clrMapOvr>
    <a:masterClrMapping/>
  </p:clrMapOvr>
  <p:transition spd="med">
    <p:fade/>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152400"/>
            <a:ext cx="8229600" cy="762000"/>
          </a:xfrm>
        </p:spPr>
        <p:txBody>
          <a:bodyPr/>
          <a:lstStyle/>
          <a:p>
            <a:r>
              <a:rPr lang="en-US"/>
              <a:t>Click to edit Master title style</a:t>
            </a:r>
          </a:p>
        </p:txBody>
      </p:sp>
      <p:sp>
        <p:nvSpPr>
          <p:cNvPr id="3" name="Table Placeholder 2"/>
          <p:cNvSpPr>
            <a:spLocks noGrp="1"/>
          </p:cNvSpPr>
          <p:nvPr>
            <p:ph type="tbl" idx="1"/>
          </p:nvPr>
        </p:nvSpPr>
        <p:spPr>
          <a:xfrm>
            <a:off x="457200" y="1295400"/>
            <a:ext cx="8229600" cy="4800600"/>
          </a:xfrm>
        </p:spPr>
        <p:txBody>
          <a:bodyPr/>
          <a:lstStyle/>
          <a:p>
            <a:pPr lvl="0"/>
            <a:endParaRPr lang="en-US" noProof="0"/>
          </a:p>
        </p:txBody>
      </p:sp>
    </p:spTree>
    <p:extLst>
      <p:ext uri="{BB962C8B-B14F-4D97-AF65-F5344CB8AC3E}">
        <p14:creationId xmlns:p14="http://schemas.microsoft.com/office/powerpoint/2010/main" val="3721179028"/>
      </p:ext>
    </p:extLst>
  </p:cSld>
  <p:clrMapOvr>
    <a:masterClrMapping/>
  </p:clrMapOvr>
  <p:transition spd="med">
    <p:fade/>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1.xml"/><Relationship Id="rId13" Type="http://schemas.openxmlformats.org/officeDocument/2006/relationships/slideLayout" Target="../slideLayouts/slideLayout26.xml"/><Relationship Id="rId3" Type="http://schemas.openxmlformats.org/officeDocument/2006/relationships/slideLayout" Target="../slideLayouts/slideLayout16.xml"/><Relationship Id="rId7" Type="http://schemas.openxmlformats.org/officeDocument/2006/relationships/slideLayout" Target="../slideLayouts/slideLayout20.xml"/><Relationship Id="rId12" Type="http://schemas.openxmlformats.org/officeDocument/2006/relationships/slideLayout" Target="../slideLayouts/slideLayout25.xml"/><Relationship Id="rId2" Type="http://schemas.openxmlformats.org/officeDocument/2006/relationships/slideLayout" Target="../slideLayouts/slideLayout15.xml"/><Relationship Id="rId1" Type="http://schemas.openxmlformats.org/officeDocument/2006/relationships/slideLayout" Target="../slideLayouts/slideLayout14.xml"/><Relationship Id="rId6" Type="http://schemas.openxmlformats.org/officeDocument/2006/relationships/slideLayout" Target="../slideLayouts/slideLayout19.xml"/><Relationship Id="rId11" Type="http://schemas.openxmlformats.org/officeDocument/2006/relationships/slideLayout" Target="../slideLayouts/slideLayout24.xml"/><Relationship Id="rId5" Type="http://schemas.openxmlformats.org/officeDocument/2006/relationships/slideLayout" Target="../slideLayouts/slideLayout18.xml"/><Relationship Id="rId10" Type="http://schemas.openxmlformats.org/officeDocument/2006/relationships/slideLayout" Target="../slideLayouts/slideLayout23.xml"/><Relationship Id="rId4" Type="http://schemas.openxmlformats.org/officeDocument/2006/relationships/slideLayout" Target="../slideLayouts/slideLayout17.xml"/><Relationship Id="rId9" Type="http://schemas.openxmlformats.org/officeDocument/2006/relationships/slideLayout" Target="../slideLayouts/slideLayout22.xml"/><Relationship Id="rId1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image" Target="../media/image1.jpeg"/><Relationship Id="rId3" Type="http://schemas.openxmlformats.org/officeDocument/2006/relationships/slideLayout" Target="../slideLayouts/slideLayout29.xml"/><Relationship Id="rId7" Type="http://schemas.openxmlformats.org/officeDocument/2006/relationships/theme" Target="../theme/theme3.xml"/><Relationship Id="rId2" Type="http://schemas.openxmlformats.org/officeDocument/2006/relationships/slideLayout" Target="../slideLayouts/slideLayout28.xml"/><Relationship Id="rId1" Type="http://schemas.openxmlformats.org/officeDocument/2006/relationships/slideLayout" Target="../slideLayouts/slideLayout27.xml"/><Relationship Id="rId6" Type="http://schemas.openxmlformats.org/officeDocument/2006/relationships/slideLayout" Target="../slideLayouts/slideLayout32.xml"/><Relationship Id="rId11" Type="http://schemas.openxmlformats.org/officeDocument/2006/relationships/image" Target="../media/image4.jpeg"/><Relationship Id="rId5" Type="http://schemas.openxmlformats.org/officeDocument/2006/relationships/slideLayout" Target="../slideLayouts/slideLayout31.xml"/><Relationship Id="rId10" Type="http://schemas.openxmlformats.org/officeDocument/2006/relationships/image" Target="../media/image3.jpeg"/><Relationship Id="rId4" Type="http://schemas.openxmlformats.org/officeDocument/2006/relationships/slideLayout" Target="../slideLayouts/slideLayout30.xml"/><Relationship Id="rId9" Type="http://schemas.openxmlformats.org/officeDocument/2006/relationships/image" Target="../media/image2.jpeg"/></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0.xml"/><Relationship Id="rId13" Type="http://schemas.openxmlformats.org/officeDocument/2006/relationships/slideLayout" Target="../slideLayouts/slideLayout45.xml"/><Relationship Id="rId18" Type="http://schemas.openxmlformats.org/officeDocument/2006/relationships/slideLayout" Target="../slideLayouts/slideLayout50.xml"/><Relationship Id="rId3" Type="http://schemas.openxmlformats.org/officeDocument/2006/relationships/slideLayout" Target="../slideLayouts/slideLayout35.xml"/><Relationship Id="rId7" Type="http://schemas.openxmlformats.org/officeDocument/2006/relationships/slideLayout" Target="../slideLayouts/slideLayout39.xml"/><Relationship Id="rId12" Type="http://schemas.openxmlformats.org/officeDocument/2006/relationships/slideLayout" Target="../slideLayouts/slideLayout44.xml"/><Relationship Id="rId17" Type="http://schemas.openxmlformats.org/officeDocument/2006/relationships/slideLayout" Target="../slideLayouts/slideLayout49.xml"/><Relationship Id="rId2" Type="http://schemas.openxmlformats.org/officeDocument/2006/relationships/slideLayout" Target="../slideLayouts/slideLayout34.xml"/><Relationship Id="rId16" Type="http://schemas.openxmlformats.org/officeDocument/2006/relationships/slideLayout" Target="../slideLayouts/slideLayout48.xml"/><Relationship Id="rId1" Type="http://schemas.openxmlformats.org/officeDocument/2006/relationships/slideLayout" Target="../slideLayouts/slideLayout33.xml"/><Relationship Id="rId6" Type="http://schemas.openxmlformats.org/officeDocument/2006/relationships/slideLayout" Target="../slideLayouts/slideLayout38.xml"/><Relationship Id="rId11" Type="http://schemas.openxmlformats.org/officeDocument/2006/relationships/slideLayout" Target="../slideLayouts/slideLayout43.xml"/><Relationship Id="rId5" Type="http://schemas.openxmlformats.org/officeDocument/2006/relationships/slideLayout" Target="../slideLayouts/slideLayout37.xml"/><Relationship Id="rId15" Type="http://schemas.openxmlformats.org/officeDocument/2006/relationships/slideLayout" Target="../slideLayouts/slideLayout47.xml"/><Relationship Id="rId10" Type="http://schemas.openxmlformats.org/officeDocument/2006/relationships/slideLayout" Target="../slideLayouts/slideLayout42.xml"/><Relationship Id="rId19" Type="http://schemas.openxmlformats.org/officeDocument/2006/relationships/theme" Target="../theme/theme4.xml"/><Relationship Id="rId4" Type="http://schemas.openxmlformats.org/officeDocument/2006/relationships/slideLayout" Target="../slideLayouts/slideLayout36.xml"/><Relationship Id="rId9" Type="http://schemas.openxmlformats.org/officeDocument/2006/relationships/slideLayout" Target="../slideLayouts/slideLayout41.xml"/><Relationship Id="rId14" Type="http://schemas.openxmlformats.org/officeDocument/2006/relationships/slideLayout" Target="../slideLayouts/slideLayout46.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8.xml"/><Relationship Id="rId13" Type="http://schemas.openxmlformats.org/officeDocument/2006/relationships/slideLayout" Target="../slideLayouts/slideLayout63.xml"/><Relationship Id="rId3" Type="http://schemas.openxmlformats.org/officeDocument/2006/relationships/slideLayout" Target="../slideLayouts/slideLayout53.xml"/><Relationship Id="rId7" Type="http://schemas.openxmlformats.org/officeDocument/2006/relationships/slideLayout" Target="../slideLayouts/slideLayout57.xml"/><Relationship Id="rId12" Type="http://schemas.openxmlformats.org/officeDocument/2006/relationships/slideLayout" Target="../slideLayouts/slideLayout62.xml"/><Relationship Id="rId2" Type="http://schemas.openxmlformats.org/officeDocument/2006/relationships/slideLayout" Target="../slideLayouts/slideLayout52.xml"/><Relationship Id="rId1" Type="http://schemas.openxmlformats.org/officeDocument/2006/relationships/slideLayout" Target="../slideLayouts/slideLayout51.xml"/><Relationship Id="rId6" Type="http://schemas.openxmlformats.org/officeDocument/2006/relationships/slideLayout" Target="../slideLayouts/slideLayout56.xml"/><Relationship Id="rId11" Type="http://schemas.openxmlformats.org/officeDocument/2006/relationships/slideLayout" Target="../slideLayouts/slideLayout61.xml"/><Relationship Id="rId5" Type="http://schemas.openxmlformats.org/officeDocument/2006/relationships/slideLayout" Target="../slideLayouts/slideLayout55.xml"/><Relationship Id="rId10" Type="http://schemas.openxmlformats.org/officeDocument/2006/relationships/slideLayout" Target="../slideLayouts/slideLayout60.xml"/><Relationship Id="rId4" Type="http://schemas.openxmlformats.org/officeDocument/2006/relationships/slideLayout" Target="../slideLayouts/slideLayout54.xml"/><Relationship Id="rId9" Type="http://schemas.openxmlformats.org/officeDocument/2006/relationships/slideLayout" Target="../slideLayouts/slideLayout59.xml"/><Relationship Id="rId14"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71.xml"/><Relationship Id="rId3" Type="http://schemas.openxmlformats.org/officeDocument/2006/relationships/slideLayout" Target="../slideLayouts/slideLayout66.xml"/><Relationship Id="rId7" Type="http://schemas.openxmlformats.org/officeDocument/2006/relationships/slideLayout" Target="../slideLayouts/slideLayout70.xml"/><Relationship Id="rId12" Type="http://schemas.openxmlformats.org/officeDocument/2006/relationships/theme" Target="../theme/theme6.xml"/><Relationship Id="rId2" Type="http://schemas.openxmlformats.org/officeDocument/2006/relationships/slideLayout" Target="../slideLayouts/slideLayout65.xml"/><Relationship Id="rId1" Type="http://schemas.openxmlformats.org/officeDocument/2006/relationships/slideLayout" Target="../slideLayouts/slideLayout64.xml"/><Relationship Id="rId6" Type="http://schemas.openxmlformats.org/officeDocument/2006/relationships/slideLayout" Target="../slideLayouts/slideLayout69.xml"/><Relationship Id="rId11" Type="http://schemas.openxmlformats.org/officeDocument/2006/relationships/slideLayout" Target="../slideLayouts/slideLayout74.xml"/><Relationship Id="rId5" Type="http://schemas.openxmlformats.org/officeDocument/2006/relationships/slideLayout" Target="../slideLayouts/slideLayout68.xml"/><Relationship Id="rId10" Type="http://schemas.openxmlformats.org/officeDocument/2006/relationships/slideLayout" Target="../slideLayouts/slideLayout73.xml"/><Relationship Id="rId4" Type="http://schemas.openxmlformats.org/officeDocument/2006/relationships/slideLayout" Target="../slideLayouts/slideLayout67.xml"/><Relationship Id="rId9" Type="http://schemas.openxmlformats.org/officeDocument/2006/relationships/slideLayout" Target="../slideLayouts/slideLayout72.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82.xml"/><Relationship Id="rId13" Type="http://schemas.openxmlformats.org/officeDocument/2006/relationships/slideLayout" Target="../slideLayouts/slideLayout87.xml"/><Relationship Id="rId3" Type="http://schemas.openxmlformats.org/officeDocument/2006/relationships/slideLayout" Target="../slideLayouts/slideLayout77.xml"/><Relationship Id="rId7" Type="http://schemas.openxmlformats.org/officeDocument/2006/relationships/slideLayout" Target="../slideLayouts/slideLayout81.xml"/><Relationship Id="rId12" Type="http://schemas.openxmlformats.org/officeDocument/2006/relationships/slideLayout" Target="../slideLayouts/slideLayout86.xml"/><Relationship Id="rId2" Type="http://schemas.openxmlformats.org/officeDocument/2006/relationships/slideLayout" Target="../slideLayouts/slideLayout76.xml"/><Relationship Id="rId1" Type="http://schemas.openxmlformats.org/officeDocument/2006/relationships/slideLayout" Target="../slideLayouts/slideLayout75.xml"/><Relationship Id="rId6" Type="http://schemas.openxmlformats.org/officeDocument/2006/relationships/slideLayout" Target="../slideLayouts/slideLayout80.xml"/><Relationship Id="rId11" Type="http://schemas.openxmlformats.org/officeDocument/2006/relationships/slideLayout" Target="../slideLayouts/slideLayout85.xml"/><Relationship Id="rId5" Type="http://schemas.openxmlformats.org/officeDocument/2006/relationships/slideLayout" Target="../slideLayouts/slideLayout79.xml"/><Relationship Id="rId10" Type="http://schemas.openxmlformats.org/officeDocument/2006/relationships/slideLayout" Target="../slideLayouts/slideLayout84.xml"/><Relationship Id="rId4" Type="http://schemas.openxmlformats.org/officeDocument/2006/relationships/slideLayout" Target="../slideLayouts/slideLayout78.xml"/><Relationship Id="rId9" Type="http://schemas.openxmlformats.org/officeDocument/2006/relationships/slideLayout" Target="../slideLayouts/slideLayout83.xml"/><Relationship Id="rId1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95.xml"/><Relationship Id="rId3" Type="http://schemas.openxmlformats.org/officeDocument/2006/relationships/slideLayout" Target="../slideLayouts/slideLayout90.xml"/><Relationship Id="rId7" Type="http://schemas.openxmlformats.org/officeDocument/2006/relationships/slideLayout" Target="../slideLayouts/slideLayout94.xml"/><Relationship Id="rId12" Type="http://schemas.openxmlformats.org/officeDocument/2006/relationships/theme" Target="../theme/theme8.xml"/><Relationship Id="rId2" Type="http://schemas.openxmlformats.org/officeDocument/2006/relationships/slideLayout" Target="../slideLayouts/slideLayout89.xml"/><Relationship Id="rId1" Type="http://schemas.openxmlformats.org/officeDocument/2006/relationships/slideLayout" Target="../slideLayouts/slideLayout88.xml"/><Relationship Id="rId6" Type="http://schemas.openxmlformats.org/officeDocument/2006/relationships/slideLayout" Target="../slideLayouts/slideLayout93.xml"/><Relationship Id="rId11" Type="http://schemas.openxmlformats.org/officeDocument/2006/relationships/slideLayout" Target="../slideLayouts/slideLayout98.xml"/><Relationship Id="rId5" Type="http://schemas.openxmlformats.org/officeDocument/2006/relationships/slideLayout" Target="../slideLayouts/slideLayout92.xml"/><Relationship Id="rId10" Type="http://schemas.openxmlformats.org/officeDocument/2006/relationships/slideLayout" Target="../slideLayouts/slideLayout97.xml"/><Relationship Id="rId4" Type="http://schemas.openxmlformats.org/officeDocument/2006/relationships/slideLayout" Target="../slideLayouts/slideLayout91.xml"/><Relationship Id="rId9" Type="http://schemas.openxmlformats.org/officeDocument/2006/relationships/slideLayout" Target="../slideLayouts/slideLayout96.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06.xml"/><Relationship Id="rId13" Type="http://schemas.openxmlformats.org/officeDocument/2006/relationships/slideLayout" Target="../slideLayouts/slideLayout111.xml"/><Relationship Id="rId18" Type="http://schemas.openxmlformats.org/officeDocument/2006/relationships/slideLayout" Target="../slideLayouts/slideLayout116.xml"/><Relationship Id="rId3" Type="http://schemas.openxmlformats.org/officeDocument/2006/relationships/slideLayout" Target="../slideLayouts/slideLayout101.xml"/><Relationship Id="rId7" Type="http://schemas.openxmlformats.org/officeDocument/2006/relationships/slideLayout" Target="../slideLayouts/slideLayout105.xml"/><Relationship Id="rId12" Type="http://schemas.openxmlformats.org/officeDocument/2006/relationships/slideLayout" Target="../slideLayouts/slideLayout110.xml"/><Relationship Id="rId17" Type="http://schemas.openxmlformats.org/officeDocument/2006/relationships/slideLayout" Target="../slideLayouts/slideLayout115.xml"/><Relationship Id="rId2" Type="http://schemas.openxmlformats.org/officeDocument/2006/relationships/slideLayout" Target="../slideLayouts/slideLayout100.xml"/><Relationship Id="rId16" Type="http://schemas.openxmlformats.org/officeDocument/2006/relationships/slideLayout" Target="../slideLayouts/slideLayout114.xml"/><Relationship Id="rId1" Type="http://schemas.openxmlformats.org/officeDocument/2006/relationships/slideLayout" Target="../slideLayouts/slideLayout99.xml"/><Relationship Id="rId6" Type="http://schemas.openxmlformats.org/officeDocument/2006/relationships/slideLayout" Target="../slideLayouts/slideLayout104.xml"/><Relationship Id="rId11" Type="http://schemas.openxmlformats.org/officeDocument/2006/relationships/slideLayout" Target="../slideLayouts/slideLayout109.xml"/><Relationship Id="rId5" Type="http://schemas.openxmlformats.org/officeDocument/2006/relationships/slideLayout" Target="../slideLayouts/slideLayout103.xml"/><Relationship Id="rId15" Type="http://schemas.openxmlformats.org/officeDocument/2006/relationships/slideLayout" Target="../slideLayouts/slideLayout113.xml"/><Relationship Id="rId10" Type="http://schemas.openxmlformats.org/officeDocument/2006/relationships/slideLayout" Target="../slideLayouts/slideLayout108.xml"/><Relationship Id="rId19" Type="http://schemas.openxmlformats.org/officeDocument/2006/relationships/theme" Target="../theme/theme9.xml"/><Relationship Id="rId4" Type="http://schemas.openxmlformats.org/officeDocument/2006/relationships/slideLayout" Target="../slideLayouts/slideLayout102.xml"/><Relationship Id="rId9" Type="http://schemas.openxmlformats.org/officeDocument/2006/relationships/slideLayout" Target="../slideLayouts/slideLayout107.xml"/><Relationship Id="rId14" Type="http://schemas.openxmlformats.org/officeDocument/2006/relationships/slideLayout" Target="../slideLayouts/slideLayout112.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24.xml"/><Relationship Id="rId13" Type="http://schemas.openxmlformats.org/officeDocument/2006/relationships/slideLayout" Target="../slideLayouts/slideLayout129.xml"/><Relationship Id="rId3" Type="http://schemas.openxmlformats.org/officeDocument/2006/relationships/slideLayout" Target="../slideLayouts/slideLayout119.xml"/><Relationship Id="rId7" Type="http://schemas.openxmlformats.org/officeDocument/2006/relationships/slideLayout" Target="../slideLayouts/slideLayout123.xml"/><Relationship Id="rId12" Type="http://schemas.openxmlformats.org/officeDocument/2006/relationships/slideLayout" Target="../slideLayouts/slideLayout128.xml"/><Relationship Id="rId2" Type="http://schemas.openxmlformats.org/officeDocument/2006/relationships/slideLayout" Target="../slideLayouts/slideLayout118.xml"/><Relationship Id="rId1" Type="http://schemas.openxmlformats.org/officeDocument/2006/relationships/slideLayout" Target="../slideLayouts/slideLayout117.xml"/><Relationship Id="rId6" Type="http://schemas.openxmlformats.org/officeDocument/2006/relationships/slideLayout" Target="../slideLayouts/slideLayout122.xml"/><Relationship Id="rId11" Type="http://schemas.openxmlformats.org/officeDocument/2006/relationships/slideLayout" Target="../slideLayouts/slideLayout127.xml"/><Relationship Id="rId5" Type="http://schemas.openxmlformats.org/officeDocument/2006/relationships/slideLayout" Target="../slideLayouts/slideLayout121.xml"/><Relationship Id="rId10" Type="http://schemas.openxmlformats.org/officeDocument/2006/relationships/slideLayout" Target="../slideLayouts/slideLayout126.xml"/><Relationship Id="rId4" Type="http://schemas.openxmlformats.org/officeDocument/2006/relationships/slideLayout" Target="../slideLayouts/slideLayout120.xml"/><Relationship Id="rId9" Type="http://schemas.openxmlformats.org/officeDocument/2006/relationships/slideLayout" Target="../slideLayouts/slideLayout125.xml"/><Relationship Id="rId14" Type="http://schemas.openxmlformats.org/officeDocument/2006/relationships/theme" Target="../theme/theme10.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37.xml"/><Relationship Id="rId13" Type="http://schemas.openxmlformats.org/officeDocument/2006/relationships/slideLayout" Target="../slideLayouts/slideLayout142.xml"/><Relationship Id="rId3" Type="http://schemas.openxmlformats.org/officeDocument/2006/relationships/slideLayout" Target="../slideLayouts/slideLayout132.xml"/><Relationship Id="rId7" Type="http://schemas.openxmlformats.org/officeDocument/2006/relationships/slideLayout" Target="../slideLayouts/slideLayout136.xml"/><Relationship Id="rId12" Type="http://schemas.openxmlformats.org/officeDocument/2006/relationships/slideLayout" Target="../slideLayouts/slideLayout141.xml"/><Relationship Id="rId2" Type="http://schemas.openxmlformats.org/officeDocument/2006/relationships/slideLayout" Target="../slideLayouts/slideLayout131.xml"/><Relationship Id="rId1" Type="http://schemas.openxmlformats.org/officeDocument/2006/relationships/slideLayout" Target="../slideLayouts/slideLayout130.xml"/><Relationship Id="rId6" Type="http://schemas.openxmlformats.org/officeDocument/2006/relationships/slideLayout" Target="../slideLayouts/slideLayout135.xml"/><Relationship Id="rId11" Type="http://schemas.openxmlformats.org/officeDocument/2006/relationships/slideLayout" Target="../slideLayouts/slideLayout140.xml"/><Relationship Id="rId5" Type="http://schemas.openxmlformats.org/officeDocument/2006/relationships/slideLayout" Target="../slideLayouts/slideLayout134.xml"/><Relationship Id="rId10" Type="http://schemas.openxmlformats.org/officeDocument/2006/relationships/slideLayout" Target="../slideLayouts/slideLayout139.xml"/><Relationship Id="rId4" Type="http://schemas.openxmlformats.org/officeDocument/2006/relationships/slideLayout" Target="../slideLayouts/slideLayout133.xml"/><Relationship Id="rId9" Type="http://schemas.openxmlformats.org/officeDocument/2006/relationships/slideLayout" Target="../slideLayouts/slideLayout138.xml"/><Relationship Id="rId14" Type="http://schemas.openxmlformats.org/officeDocument/2006/relationships/theme" Target="../theme/theme1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152400"/>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457200" y="1295400"/>
            <a:ext cx="8229600" cy="4800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 bg1="dk2" tx1="lt1" bg2="dk1" tx2="lt2" accent1="accent1" accent2="accent2" accent3="accent3" accent4="accent4" accent5="accent5" accent6="accent6" hlink="hlink" folHlink="folHlink"/>
  <p:sldLayoutIdLst>
    <p:sldLayoutId id="2147489217" r:id="rId1"/>
    <p:sldLayoutId id="2147489218" r:id="rId2"/>
    <p:sldLayoutId id="2147489219" r:id="rId3"/>
    <p:sldLayoutId id="2147489220" r:id="rId4"/>
    <p:sldLayoutId id="2147489221" r:id="rId5"/>
    <p:sldLayoutId id="2147489222" r:id="rId6"/>
    <p:sldLayoutId id="2147489223" r:id="rId7"/>
    <p:sldLayoutId id="2147489224" r:id="rId8"/>
    <p:sldLayoutId id="2147489225" r:id="rId9"/>
    <p:sldLayoutId id="2147489226" r:id="rId10"/>
    <p:sldLayoutId id="2147489227" r:id="rId11"/>
    <p:sldLayoutId id="2147489228" r:id="rId12"/>
    <p:sldLayoutId id="2147489229" r:id="rId13"/>
  </p:sldLayoutIdLst>
  <p:transition spd="med">
    <p:fade/>
  </p:transition>
  <p:txStyles>
    <p:titleStyle>
      <a:lvl1pPr algn="ctr" rtl="0" eaLnBrk="0" fontAlgn="base" hangingPunct="0">
        <a:spcBef>
          <a:spcPct val="0"/>
        </a:spcBef>
        <a:spcAft>
          <a:spcPct val="0"/>
        </a:spcAft>
        <a:defRPr sz="2800">
          <a:solidFill>
            <a:srgbClr val="FFFF00"/>
          </a:solidFill>
          <a:latin typeface="+mj-lt"/>
          <a:ea typeface="MS PGothic" panose="020B0600070205080204" pitchFamily="34" charset="-128"/>
          <a:cs typeface="MS PGothic" charset="0"/>
        </a:defRPr>
      </a:lvl1pPr>
      <a:lvl2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2pPr>
      <a:lvl3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3pPr>
      <a:lvl4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4pPr>
      <a:lvl5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5pPr>
      <a:lvl6pPr marL="457200" algn="ctr" rtl="0" fontAlgn="base">
        <a:spcBef>
          <a:spcPct val="0"/>
        </a:spcBef>
        <a:spcAft>
          <a:spcPct val="0"/>
        </a:spcAft>
        <a:defRPr sz="2800">
          <a:solidFill>
            <a:srgbClr val="FFFF00"/>
          </a:solidFill>
          <a:latin typeface="Arial" charset="0"/>
        </a:defRPr>
      </a:lvl6pPr>
      <a:lvl7pPr marL="914400" algn="ctr" rtl="0" fontAlgn="base">
        <a:spcBef>
          <a:spcPct val="0"/>
        </a:spcBef>
        <a:spcAft>
          <a:spcPct val="0"/>
        </a:spcAft>
        <a:defRPr sz="2800">
          <a:solidFill>
            <a:srgbClr val="FFFF00"/>
          </a:solidFill>
          <a:latin typeface="Arial" charset="0"/>
        </a:defRPr>
      </a:lvl7pPr>
      <a:lvl8pPr marL="1371600" algn="ctr" rtl="0" fontAlgn="base">
        <a:spcBef>
          <a:spcPct val="0"/>
        </a:spcBef>
        <a:spcAft>
          <a:spcPct val="0"/>
        </a:spcAft>
        <a:defRPr sz="2800">
          <a:solidFill>
            <a:srgbClr val="FFFF00"/>
          </a:solidFill>
          <a:latin typeface="Arial" charset="0"/>
        </a:defRPr>
      </a:lvl8pPr>
      <a:lvl9pPr marL="1828800" algn="ctr" rtl="0" fontAlgn="base">
        <a:spcBef>
          <a:spcPct val="0"/>
        </a:spcBef>
        <a:spcAft>
          <a:spcPct val="0"/>
        </a:spcAft>
        <a:defRPr sz="2800">
          <a:solidFill>
            <a:srgbClr val="FFFF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S PGothic" panose="020B0600070205080204" pitchFamily="34" charset="-128"/>
          <a:cs typeface="MS PGothic" charset="0"/>
        </a:defRPr>
      </a:lvl1pPr>
      <a:lvl2pPr marL="742950" indent="-285750" algn="l" rtl="0" eaLnBrk="0" fontAlgn="base" hangingPunct="0">
        <a:spcBef>
          <a:spcPct val="20000"/>
        </a:spcBef>
        <a:spcAft>
          <a:spcPct val="0"/>
        </a:spcAft>
        <a:buChar char="–"/>
        <a:defRPr sz="2800">
          <a:solidFill>
            <a:schemeClr val="tx1"/>
          </a:solidFill>
          <a:latin typeface="+mn-lt"/>
          <a:ea typeface="MS PGothic" panose="020B0600070205080204" pitchFamily="34" charset="-128"/>
          <a:cs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panose="020B0600070205080204" pitchFamily="34" charset="-128"/>
          <a:cs typeface="MS PGothic" charset="0"/>
        </a:defRPr>
      </a:lvl3pPr>
      <a:lvl4pPr marL="16002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cs typeface="MS PGothic" charset="0"/>
        </a:defRPr>
      </a:lvl4pPr>
      <a:lvl5pPr marL="20574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cs typeface="MS PGothic" charset="0"/>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title"/>
          </p:nvPr>
        </p:nvSpPr>
        <p:spPr bwMode="auto">
          <a:xfrm>
            <a:off x="457200" y="152400"/>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051" name="Rectangle 3"/>
          <p:cNvSpPr>
            <a:spLocks noGrp="1" noChangeArrowheads="1"/>
          </p:cNvSpPr>
          <p:nvPr>
            <p:ph type="body" idx="1"/>
          </p:nvPr>
        </p:nvSpPr>
        <p:spPr bwMode="auto">
          <a:xfrm>
            <a:off x="457200" y="1295400"/>
            <a:ext cx="8229600" cy="4800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 bg1="dk2" tx1="lt1" bg2="dk1" tx2="lt2" accent1="accent1" accent2="accent2" accent3="accent3" accent4="accent4" accent5="accent5" accent6="accent6" hlink="hlink" folHlink="folHlink"/>
  <p:sldLayoutIdLst>
    <p:sldLayoutId id="2147489230" r:id="rId1"/>
    <p:sldLayoutId id="2147489231" r:id="rId2"/>
    <p:sldLayoutId id="2147489232" r:id="rId3"/>
    <p:sldLayoutId id="2147489233" r:id="rId4"/>
    <p:sldLayoutId id="2147489234" r:id="rId5"/>
    <p:sldLayoutId id="2147489235" r:id="rId6"/>
    <p:sldLayoutId id="2147489236" r:id="rId7"/>
    <p:sldLayoutId id="2147489237" r:id="rId8"/>
    <p:sldLayoutId id="2147489238" r:id="rId9"/>
    <p:sldLayoutId id="2147489239" r:id="rId10"/>
    <p:sldLayoutId id="2147489240" r:id="rId11"/>
    <p:sldLayoutId id="2147489241" r:id="rId12"/>
    <p:sldLayoutId id="2147489242" r:id="rId13"/>
  </p:sldLayoutIdLst>
  <p:transition spd="med">
    <p:fade/>
  </p:transition>
  <p:txStyles>
    <p:titleStyle>
      <a:lvl1pPr algn="ctr" rtl="0" eaLnBrk="0" fontAlgn="base" hangingPunct="0">
        <a:spcBef>
          <a:spcPct val="0"/>
        </a:spcBef>
        <a:spcAft>
          <a:spcPct val="0"/>
        </a:spcAft>
        <a:defRPr sz="2800">
          <a:solidFill>
            <a:srgbClr val="FFFF00"/>
          </a:solidFill>
          <a:latin typeface="+mj-lt"/>
          <a:ea typeface="MS PGothic" panose="020B0600070205080204" pitchFamily="34" charset="-128"/>
          <a:cs typeface="MS PGothic" charset="0"/>
        </a:defRPr>
      </a:lvl1pPr>
      <a:lvl2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2pPr>
      <a:lvl3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3pPr>
      <a:lvl4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4pPr>
      <a:lvl5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5pPr>
      <a:lvl6pPr marL="457200" algn="ctr" rtl="0" fontAlgn="base">
        <a:spcBef>
          <a:spcPct val="0"/>
        </a:spcBef>
        <a:spcAft>
          <a:spcPct val="0"/>
        </a:spcAft>
        <a:defRPr sz="2800">
          <a:solidFill>
            <a:srgbClr val="FFFF00"/>
          </a:solidFill>
          <a:latin typeface="Arial" charset="0"/>
        </a:defRPr>
      </a:lvl6pPr>
      <a:lvl7pPr marL="914400" algn="ctr" rtl="0" fontAlgn="base">
        <a:spcBef>
          <a:spcPct val="0"/>
        </a:spcBef>
        <a:spcAft>
          <a:spcPct val="0"/>
        </a:spcAft>
        <a:defRPr sz="2800">
          <a:solidFill>
            <a:srgbClr val="FFFF00"/>
          </a:solidFill>
          <a:latin typeface="Arial" charset="0"/>
        </a:defRPr>
      </a:lvl7pPr>
      <a:lvl8pPr marL="1371600" algn="ctr" rtl="0" fontAlgn="base">
        <a:spcBef>
          <a:spcPct val="0"/>
        </a:spcBef>
        <a:spcAft>
          <a:spcPct val="0"/>
        </a:spcAft>
        <a:defRPr sz="2800">
          <a:solidFill>
            <a:srgbClr val="FFFF00"/>
          </a:solidFill>
          <a:latin typeface="Arial" charset="0"/>
        </a:defRPr>
      </a:lvl8pPr>
      <a:lvl9pPr marL="1828800" algn="ctr" rtl="0" fontAlgn="base">
        <a:spcBef>
          <a:spcPct val="0"/>
        </a:spcBef>
        <a:spcAft>
          <a:spcPct val="0"/>
        </a:spcAft>
        <a:defRPr sz="2800">
          <a:solidFill>
            <a:srgbClr val="FFFF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S PGothic" panose="020B0600070205080204" pitchFamily="34" charset="-128"/>
          <a:cs typeface="MS PGothic" charset="0"/>
        </a:defRPr>
      </a:lvl1pPr>
      <a:lvl2pPr marL="742950" indent="-285750" algn="l" rtl="0" eaLnBrk="0" fontAlgn="base" hangingPunct="0">
        <a:spcBef>
          <a:spcPct val="20000"/>
        </a:spcBef>
        <a:spcAft>
          <a:spcPct val="0"/>
        </a:spcAft>
        <a:buChar char="–"/>
        <a:defRPr sz="2800">
          <a:solidFill>
            <a:schemeClr val="tx1"/>
          </a:solidFill>
          <a:latin typeface="+mn-lt"/>
          <a:ea typeface="MS PGothic" panose="020B0600070205080204" pitchFamily="34" charset="-128"/>
          <a:cs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panose="020B0600070205080204" pitchFamily="34" charset="-128"/>
          <a:cs typeface="MS PGothic" charset="0"/>
        </a:defRPr>
      </a:lvl3pPr>
      <a:lvl4pPr marL="16002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cs typeface="MS PGothic" charset="0"/>
        </a:defRPr>
      </a:lvl4pPr>
      <a:lvl5pPr marL="20574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cs typeface="MS PGothic" charset="0"/>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title"/>
          </p:nvPr>
        </p:nvSpPr>
        <p:spPr bwMode="auto">
          <a:xfrm>
            <a:off x="304800" y="795338"/>
            <a:ext cx="8534400" cy="4810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0" tIns="0" rIns="0" bIns="0" numCol="1" anchor="b" anchorCtr="0" compatLnSpc="1">
            <a:prstTxWarp prst="textNoShape">
              <a:avLst/>
            </a:prstTxWarp>
          </a:bodyPr>
          <a:lstStyle/>
          <a:p>
            <a:pPr lvl="0"/>
            <a:r>
              <a:rPr lang="en-US"/>
              <a:t>Click to edit Master title style</a:t>
            </a:r>
          </a:p>
        </p:txBody>
      </p:sp>
      <p:sp>
        <p:nvSpPr>
          <p:cNvPr id="3075" name="Rectangle 3"/>
          <p:cNvSpPr>
            <a:spLocks noGrp="1" noChangeArrowheads="1"/>
          </p:cNvSpPr>
          <p:nvPr>
            <p:ph type="body" idx="1"/>
          </p:nvPr>
        </p:nvSpPr>
        <p:spPr bwMode="auto">
          <a:xfrm>
            <a:off x="304800" y="1371600"/>
            <a:ext cx="8534400" cy="5029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0" tIns="0" rIns="0" bIns="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3076" name="Picture 8" descr="Nodality-Logo-14-Jan-2008 250 px sRGB.jpg"/>
          <p:cNvPicPr>
            <a:picLocks noChangeAspect="1"/>
          </p:cNvPicPr>
          <p:nvPr/>
        </p:nvPicPr>
        <p:blipFill>
          <a:blip r:embed="rId8" cstate="email">
            <a:extLst>
              <a:ext uri="{28A0092B-C50C-407E-A947-70E740481C1C}">
                <a14:useLocalDpi xmlns:a14="http://schemas.microsoft.com/office/drawing/2010/main" val="0"/>
              </a:ext>
            </a:extLst>
          </a:blip>
          <a:srcRect/>
          <a:stretch>
            <a:fillRect/>
          </a:stretch>
        </p:blipFill>
        <p:spPr bwMode="auto">
          <a:xfrm>
            <a:off x="7543800" y="6426200"/>
            <a:ext cx="1317625" cy="279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3077" name="Group 11"/>
          <p:cNvGrpSpPr>
            <a:grpSpLocks/>
          </p:cNvGrpSpPr>
          <p:nvPr/>
        </p:nvGrpSpPr>
        <p:grpSpPr bwMode="auto">
          <a:xfrm>
            <a:off x="0" y="0"/>
            <a:ext cx="9144000" cy="625475"/>
            <a:chOff x="0" y="0"/>
            <a:chExt cx="5760" cy="394"/>
          </a:xfrm>
        </p:grpSpPr>
        <p:pic>
          <p:nvPicPr>
            <p:cNvPr id="3082" name="Picture 8" descr="home_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flipV="1">
              <a:off x="3219" y="0"/>
              <a:ext cx="2541" cy="3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083" name="Picture 9" descr="home_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flipV="1">
              <a:off x="1114" y="0"/>
              <a:ext cx="2122" cy="3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084" name="Picture 10" descr="home_1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flipV="1">
              <a:off x="0" y="0"/>
              <a:ext cx="1120" cy="3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3078" name="Line 12"/>
          <p:cNvSpPr>
            <a:spLocks noChangeShapeType="1"/>
          </p:cNvSpPr>
          <p:nvPr/>
        </p:nvSpPr>
        <p:spPr bwMode="auto">
          <a:xfrm>
            <a:off x="304800" y="6705600"/>
            <a:ext cx="7162800" cy="0"/>
          </a:xfrm>
          <a:prstGeom prst="line">
            <a:avLst/>
          </a:prstGeom>
          <a:noFill/>
          <a:ln w="9525">
            <a:solidFill>
              <a:schemeClr val="bg2"/>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037" name="Rectangle 13"/>
          <p:cNvSpPr>
            <a:spLocks noGrp="1" noChangeArrowheads="1"/>
          </p:cNvSpPr>
          <p:nvPr>
            <p:ph type="dt" sz="half" idx="2"/>
          </p:nvPr>
        </p:nvSpPr>
        <p:spPr bwMode="auto">
          <a:xfrm>
            <a:off x="304800" y="6735763"/>
            <a:ext cx="2133600" cy="123825"/>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lvl1pPr eaLnBrk="0" hangingPunct="0">
              <a:defRPr sz="800">
                <a:solidFill>
                  <a:srgbClr val="000000"/>
                </a:solidFill>
                <a:latin typeface="Arial" pitchFamily="34" charset="0"/>
                <a:ea typeface="+mn-ea"/>
                <a:cs typeface="Arial" pitchFamily="34" charset="0"/>
              </a:defRPr>
            </a:lvl1pPr>
          </a:lstStyle>
          <a:p>
            <a:pPr>
              <a:defRPr/>
            </a:pPr>
            <a:r>
              <a:rPr lang="en-US"/>
              <a:t>&lt;update date in View, Header &amp; Footer&gt;</a:t>
            </a:r>
          </a:p>
        </p:txBody>
      </p:sp>
      <p:sp>
        <p:nvSpPr>
          <p:cNvPr id="1038" name="Rectangle 14"/>
          <p:cNvSpPr>
            <a:spLocks noGrp="1" noChangeArrowheads="1"/>
          </p:cNvSpPr>
          <p:nvPr>
            <p:ph type="ftr" sz="quarter" idx="3"/>
          </p:nvPr>
        </p:nvSpPr>
        <p:spPr bwMode="auto">
          <a:xfrm rot="16200000">
            <a:off x="-1386681" y="5349081"/>
            <a:ext cx="2895600" cy="122238"/>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lvl1pPr eaLnBrk="0" hangingPunct="0">
              <a:defRPr sz="800">
                <a:solidFill>
                  <a:srgbClr val="333399"/>
                </a:solidFill>
                <a:latin typeface="Arial" pitchFamily="34" charset="0"/>
                <a:ea typeface="+mn-ea"/>
                <a:cs typeface="Arial" pitchFamily="34" charset="0"/>
              </a:defRPr>
            </a:lvl1pPr>
          </a:lstStyle>
          <a:p>
            <a:pPr>
              <a:defRPr/>
            </a:pPr>
            <a:r>
              <a:rPr lang="en-US"/>
              <a:t>&lt;document id&gt;</a:t>
            </a:r>
          </a:p>
        </p:txBody>
      </p:sp>
      <p:sp>
        <p:nvSpPr>
          <p:cNvPr id="1040" name="Rectangle 16"/>
          <p:cNvSpPr>
            <a:spLocks noGrp="1" noChangeArrowheads="1"/>
          </p:cNvSpPr>
          <p:nvPr>
            <p:ph type="sldNum" sz="quarter" idx="4"/>
          </p:nvPr>
        </p:nvSpPr>
        <p:spPr bwMode="auto">
          <a:xfrm>
            <a:off x="4343400" y="6735763"/>
            <a:ext cx="457200" cy="123825"/>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lvl1pPr algn="ctr">
              <a:defRPr sz="800">
                <a:solidFill>
                  <a:srgbClr val="808080"/>
                </a:solidFill>
                <a:sym typeface="Symbol" charset="0"/>
              </a:defRPr>
            </a:lvl1pPr>
          </a:lstStyle>
          <a:p>
            <a:pPr>
              <a:defRPr/>
            </a:pPr>
            <a:r>
              <a:rPr lang="en-US"/>
              <a:t>•</a:t>
            </a:r>
            <a:r>
              <a:rPr lang="en-US">
                <a:solidFill>
                  <a:srgbClr val="000000"/>
                </a:solidFill>
              </a:rPr>
              <a:t> </a:t>
            </a:r>
            <a:fld id="{8C348699-1F7A-694E-939C-20AB9D85FAFF}" type="slidenum">
              <a:rPr lang="en-US">
                <a:solidFill>
                  <a:srgbClr val="000000"/>
                </a:solidFill>
              </a:rPr>
              <a:pPr>
                <a:defRPr/>
              </a:pPr>
              <a:t>‹#›</a:t>
            </a:fld>
            <a:r>
              <a:rPr lang="en-US">
                <a:solidFill>
                  <a:srgbClr val="000000"/>
                </a:solidFill>
              </a:rPr>
              <a:t> </a:t>
            </a:r>
            <a:r>
              <a:rPr lang="en-US"/>
              <a:t>•</a:t>
            </a:r>
            <a:endParaRPr lang="en-US">
              <a:solidFill>
                <a:srgbClr val="000000"/>
              </a:solidFill>
            </a:endParaRPr>
          </a:p>
        </p:txBody>
      </p:sp>
    </p:spTree>
  </p:cSld>
  <p:clrMap bg1="lt1" tx1="dk1" bg2="lt2" tx2="dk2" accent1="accent1" accent2="accent2" accent3="accent3" accent4="accent4" accent5="accent5" accent6="accent6" hlink="hlink" folHlink="folHlink"/>
  <p:sldLayoutIdLst>
    <p:sldLayoutId id="2147489318" r:id="rId1"/>
    <p:sldLayoutId id="2147489243" r:id="rId2"/>
    <p:sldLayoutId id="2147489244" r:id="rId3"/>
    <p:sldLayoutId id="2147489245" r:id="rId4"/>
    <p:sldLayoutId id="2147489246" r:id="rId5"/>
    <p:sldLayoutId id="2147489319" r:id="rId6"/>
  </p:sldLayoutIdLst>
  <p:transition spd="med">
    <p:fade/>
  </p:transition>
  <p:hf hdr="0"/>
  <p:txStyles>
    <p:titleStyle>
      <a:lvl1pPr algn="l" rtl="0" eaLnBrk="0" fontAlgn="base" hangingPunct="0">
        <a:spcBef>
          <a:spcPct val="0"/>
        </a:spcBef>
        <a:spcAft>
          <a:spcPct val="0"/>
        </a:spcAft>
        <a:defRPr sz="2600">
          <a:solidFill>
            <a:schemeClr val="tx2"/>
          </a:solidFill>
          <a:latin typeface="+mj-lt"/>
          <a:ea typeface="MS PGothic" panose="020B0600070205080204" pitchFamily="34" charset="-128"/>
          <a:cs typeface="MS PGothic" charset="0"/>
        </a:defRPr>
      </a:lvl1pPr>
      <a:lvl2pPr algn="l" rtl="0" eaLnBrk="0" fontAlgn="base" hangingPunct="0">
        <a:spcBef>
          <a:spcPct val="0"/>
        </a:spcBef>
        <a:spcAft>
          <a:spcPct val="0"/>
        </a:spcAft>
        <a:defRPr sz="2600">
          <a:solidFill>
            <a:schemeClr val="tx2"/>
          </a:solidFill>
          <a:latin typeface="Arial" pitchFamily="34" charset="0"/>
          <a:ea typeface="MS PGothic" panose="020B0600070205080204" pitchFamily="34" charset="-128"/>
          <a:cs typeface="MS PGothic" charset="0"/>
        </a:defRPr>
      </a:lvl2pPr>
      <a:lvl3pPr algn="l" rtl="0" eaLnBrk="0" fontAlgn="base" hangingPunct="0">
        <a:spcBef>
          <a:spcPct val="0"/>
        </a:spcBef>
        <a:spcAft>
          <a:spcPct val="0"/>
        </a:spcAft>
        <a:defRPr sz="2600">
          <a:solidFill>
            <a:schemeClr val="tx2"/>
          </a:solidFill>
          <a:latin typeface="Arial" pitchFamily="34" charset="0"/>
          <a:ea typeface="MS PGothic" panose="020B0600070205080204" pitchFamily="34" charset="-128"/>
          <a:cs typeface="MS PGothic" charset="0"/>
        </a:defRPr>
      </a:lvl3pPr>
      <a:lvl4pPr algn="l" rtl="0" eaLnBrk="0" fontAlgn="base" hangingPunct="0">
        <a:spcBef>
          <a:spcPct val="0"/>
        </a:spcBef>
        <a:spcAft>
          <a:spcPct val="0"/>
        </a:spcAft>
        <a:defRPr sz="2600">
          <a:solidFill>
            <a:schemeClr val="tx2"/>
          </a:solidFill>
          <a:latin typeface="Arial" pitchFamily="34" charset="0"/>
          <a:ea typeface="MS PGothic" panose="020B0600070205080204" pitchFamily="34" charset="-128"/>
          <a:cs typeface="MS PGothic" charset="0"/>
        </a:defRPr>
      </a:lvl4pPr>
      <a:lvl5pPr algn="l" rtl="0" eaLnBrk="0" fontAlgn="base" hangingPunct="0">
        <a:spcBef>
          <a:spcPct val="0"/>
        </a:spcBef>
        <a:spcAft>
          <a:spcPct val="0"/>
        </a:spcAft>
        <a:defRPr sz="2600">
          <a:solidFill>
            <a:schemeClr val="tx2"/>
          </a:solidFill>
          <a:latin typeface="Arial" pitchFamily="34" charset="0"/>
          <a:ea typeface="MS PGothic" panose="020B0600070205080204" pitchFamily="34" charset="-128"/>
          <a:cs typeface="MS PGothic" charset="0"/>
        </a:defRPr>
      </a:lvl5pPr>
      <a:lvl6pPr marL="456768" algn="l" rtl="0" eaLnBrk="1" fontAlgn="base" hangingPunct="1">
        <a:spcBef>
          <a:spcPct val="0"/>
        </a:spcBef>
        <a:spcAft>
          <a:spcPct val="0"/>
        </a:spcAft>
        <a:defRPr sz="2600" b="1" i="1">
          <a:solidFill>
            <a:srgbClr val="3333CC"/>
          </a:solidFill>
          <a:latin typeface="Arial" pitchFamily="34" charset="0"/>
          <a:ea typeface="ＭＳ Ｐゴシック" pitchFamily="80" charset="-128"/>
        </a:defRPr>
      </a:lvl6pPr>
      <a:lvl7pPr marL="913529" algn="l" rtl="0" eaLnBrk="1" fontAlgn="base" hangingPunct="1">
        <a:spcBef>
          <a:spcPct val="0"/>
        </a:spcBef>
        <a:spcAft>
          <a:spcPct val="0"/>
        </a:spcAft>
        <a:defRPr sz="2600" b="1" i="1">
          <a:solidFill>
            <a:srgbClr val="3333CC"/>
          </a:solidFill>
          <a:latin typeface="Arial" pitchFamily="34" charset="0"/>
          <a:ea typeface="ＭＳ Ｐゴシック" pitchFamily="80" charset="-128"/>
        </a:defRPr>
      </a:lvl7pPr>
      <a:lvl8pPr marL="1370292" algn="l" rtl="0" eaLnBrk="1" fontAlgn="base" hangingPunct="1">
        <a:spcBef>
          <a:spcPct val="0"/>
        </a:spcBef>
        <a:spcAft>
          <a:spcPct val="0"/>
        </a:spcAft>
        <a:defRPr sz="2600" b="1" i="1">
          <a:solidFill>
            <a:srgbClr val="3333CC"/>
          </a:solidFill>
          <a:latin typeface="Arial" pitchFamily="34" charset="0"/>
          <a:ea typeface="ＭＳ Ｐゴシック" pitchFamily="80" charset="-128"/>
        </a:defRPr>
      </a:lvl8pPr>
      <a:lvl9pPr marL="1827056" algn="l" rtl="0" eaLnBrk="1" fontAlgn="base" hangingPunct="1">
        <a:spcBef>
          <a:spcPct val="0"/>
        </a:spcBef>
        <a:spcAft>
          <a:spcPct val="0"/>
        </a:spcAft>
        <a:defRPr sz="2600" b="1" i="1">
          <a:solidFill>
            <a:srgbClr val="3333CC"/>
          </a:solidFill>
          <a:latin typeface="Arial" pitchFamily="34" charset="0"/>
          <a:ea typeface="ＭＳ Ｐゴシック" pitchFamily="80" charset="-128"/>
        </a:defRPr>
      </a:lvl9pPr>
    </p:titleStyle>
    <p:bodyStyle>
      <a:lvl1pPr marL="195263" indent="-195263" algn="l" rtl="0" eaLnBrk="0" fontAlgn="base" hangingPunct="0">
        <a:spcBef>
          <a:spcPct val="65000"/>
        </a:spcBef>
        <a:spcAft>
          <a:spcPct val="0"/>
        </a:spcAft>
        <a:buClr>
          <a:schemeClr val="tx2"/>
        </a:buClr>
        <a:buChar char="•"/>
        <a:defRPr sz="2000">
          <a:solidFill>
            <a:schemeClr val="tx1"/>
          </a:solidFill>
          <a:latin typeface="+mn-lt"/>
          <a:ea typeface="MS PGothic" panose="020B0600070205080204" pitchFamily="34" charset="-128"/>
          <a:cs typeface="MS PGothic" charset="0"/>
        </a:defRPr>
      </a:lvl1pPr>
      <a:lvl2pPr marL="452438" indent="-177800" algn="l" rtl="0" eaLnBrk="0" fontAlgn="base" hangingPunct="0">
        <a:spcBef>
          <a:spcPct val="20000"/>
        </a:spcBef>
        <a:spcAft>
          <a:spcPct val="0"/>
        </a:spcAft>
        <a:buClr>
          <a:schemeClr val="tx2"/>
        </a:buClr>
        <a:buFont typeface="Arial" charset="0"/>
        <a:buChar char="–"/>
        <a:defRPr sz="1600">
          <a:solidFill>
            <a:schemeClr val="tx1"/>
          </a:solidFill>
          <a:latin typeface="+mn-lt"/>
          <a:ea typeface="MS PGothic" panose="020B0600070205080204" pitchFamily="34" charset="-128"/>
          <a:cs typeface="MS PGothic" charset="0"/>
        </a:defRPr>
      </a:lvl2pPr>
      <a:lvl3pPr marL="709613" indent="-158750" algn="l" rtl="0" eaLnBrk="0" fontAlgn="base" hangingPunct="0">
        <a:spcBef>
          <a:spcPct val="20000"/>
        </a:spcBef>
        <a:spcAft>
          <a:spcPct val="0"/>
        </a:spcAft>
        <a:buClr>
          <a:schemeClr val="tx2"/>
        </a:buClr>
        <a:buFont typeface="Arial" charset="0"/>
        <a:buChar char="–"/>
        <a:defRPr sz="1600">
          <a:solidFill>
            <a:schemeClr val="tx1"/>
          </a:solidFill>
          <a:latin typeface="+mn-lt"/>
          <a:ea typeface="MS PGothic" panose="020B0600070205080204" pitchFamily="34" charset="-128"/>
          <a:cs typeface="MS PGothic" charset="0"/>
        </a:defRPr>
      </a:lvl3pPr>
      <a:lvl4pPr marL="984250" indent="-185738" algn="l" rtl="0" eaLnBrk="0" fontAlgn="base" hangingPunct="0">
        <a:spcBef>
          <a:spcPct val="20000"/>
        </a:spcBef>
        <a:spcAft>
          <a:spcPct val="0"/>
        </a:spcAft>
        <a:buClr>
          <a:schemeClr val="tx2"/>
        </a:buClr>
        <a:buFont typeface="Arial" charset="0"/>
        <a:buChar char="–"/>
        <a:defRPr sz="1600">
          <a:solidFill>
            <a:schemeClr val="tx1"/>
          </a:solidFill>
          <a:latin typeface="+mn-lt"/>
          <a:ea typeface="MS PGothic" panose="020B0600070205080204" pitchFamily="34" charset="-128"/>
          <a:cs typeface="MS PGothic" charset="0"/>
        </a:defRPr>
      </a:lvl4pPr>
      <a:lvl5pPr marL="1260475" indent="-185738" algn="l" rtl="0" eaLnBrk="0" fontAlgn="base" hangingPunct="0">
        <a:spcBef>
          <a:spcPct val="20000"/>
        </a:spcBef>
        <a:spcAft>
          <a:spcPct val="0"/>
        </a:spcAft>
        <a:buClr>
          <a:schemeClr val="tx2"/>
        </a:buClr>
        <a:buFont typeface="Arial" charset="0"/>
        <a:buChar char="–"/>
        <a:defRPr sz="1600">
          <a:solidFill>
            <a:schemeClr val="tx1"/>
          </a:solidFill>
          <a:latin typeface="+mn-lt"/>
          <a:ea typeface="MS PGothic" panose="020B0600070205080204" pitchFamily="34" charset="-128"/>
          <a:cs typeface="MS PGothic" charset="0"/>
        </a:defRPr>
      </a:lvl5pPr>
      <a:lvl6pPr marL="2512202" indent="-228380" algn="l" rtl="0" eaLnBrk="1" fontAlgn="base" hangingPunct="1">
        <a:spcBef>
          <a:spcPct val="20000"/>
        </a:spcBef>
        <a:spcAft>
          <a:spcPct val="0"/>
        </a:spcAft>
        <a:buFont typeface="Times" pitchFamily="80" charset="0"/>
        <a:buChar char="•"/>
        <a:defRPr sz="1600">
          <a:solidFill>
            <a:schemeClr val="tx1"/>
          </a:solidFill>
          <a:latin typeface="+mn-lt"/>
          <a:ea typeface="+mn-ea"/>
        </a:defRPr>
      </a:lvl6pPr>
      <a:lvl7pPr marL="2968966" indent="-228380" algn="l" rtl="0" eaLnBrk="1" fontAlgn="base" hangingPunct="1">
        <a:spcBef>
          <a:spcPct val="20000"/>
        </a:spcBef>
        <a:spcAft>
          <a:spcPct val="0"/>
        </a:spcAft>
        <a:buFont typeface="Times" pitchFamily="80" charset="0"/>
        <a:buChar char="•"/>
        <a:defRPr sz="1600">
          <a:solidFill>
            <a:schemeClr val="tx1"/>
          </a:solidFill>
          <a:latin typeface="+mn-lt"/>
          <a:ea typeface="+mn-ea"/>
        </a:defRPr>
      </a:lvl7pPr>
      <a:lvl8pPr marL="3425731" indent="-228380" algn="l" rtl="0" eaLnBrk="1" fontAlgn="base" hangingPunct="1">
        <a:spcBef>
          <a:spcPct val="20000"/>
        </a:spcBef>
        <a:spcAft>
          <a:spcPct val="0"/>
        </a:spcAft>
        <a:buFont typeface="Times" pitchFamily="80" charset="0"/>
        <a:buChar char="•"/>
        <a:defRPr sz="1600">
          <a:solidFill>
            <a:schemeClr val="tx1"/>
          </a:solidFill>
          <a:latin typeface="+mn-lt"/>
          <a:ea typeface="+mn-ea"/>
        </a:defRPr>
      </a:lvl8pPr>
      <a:lvl9pPr marL="3882494" indent="-228380" algn="l" rtl="0" eaLnBrk="1" fontAlgn="base" hangingPunct="1">
        <a:spcBef>
          <a:spcPct val="20000"/>
        </a:spcBef>
        <a:spcAft>
          <a:spcPct val="0"/>
        </a:spcAft>
        <a:buFont typeface="Times" pitchFamily="80" charset="0"/>
        <a:buChar char="•"/>
        <a:defRPr sz="1600">
          <a:solidFill>
            <a:schemeClr val="tx1"/>
          </a:solidFill>
          <a:latin typeface="+mn-lt"/>
          <a:ea typeface="+mn-ea"/>
        </a:defRPr>
      </a:lvl9pPr>
    </p:bodyStyle>
    <p:otherStyle>
      <a:defPPr>
        <a:defRPr lang="en-US"/>
      </a:defPPr>
      <a:lvl1pPr marL="0" algn="l" defTabSz="913529" rtl="0" eaLnBrk="1" latinLnBrk="0" hangingPunct="1">
        <a:defRPr sz="1800" kern="1200">
          <a:solidFill>
            <a:schemeClr val="tx1"/>
          </a:solidFill>
          <a:latin typeface="+mn-lt"/>
          <a:ea typeface="+mn-ea"/>
          <a:cs typeface="+mn-cs"/>
        </a:defRPr>
      </a:lvl1pPr>
      <a:lvl2pPr marL="456768" algn="l" defTabSz="913529" rtl="0" eaLnBrk="1" latinLnBrk="0" hangingPunct="1">
        <a:defRPr sz="1800" kern="1200">
          <a:solidFill>
            <a:schemeClr val="tx1"/>
          </a:solidFill>
          <a:latin typeface="+mn-lt"/>
          <a:ea typeface="+mn-ea"/>
          <a:cs typeface="+mn-cs"/>
        </a:defRPr>
      </a:lvl2pPr>
      <a:lvl3pPr marL="913529" algn="l" defTabSz="913529" rtl="0" eaLnBrk="1" latinLnBrk="0" hangingPunct="1">
        <a:defRPr sz="1800" kern="1200">
          <a:solidFill>
            <a:schemeClr val="tx1"/>
          </a:solidFill>
          <a:latin typeface="+mn-lt"/>
          <a:ea typeface="+mn-ea"/>
          <a:cs typeface="+mn-cs"/>
        </a:defRPr>
      </a:lvl3pPr>
      <a:lvl4pPr marL="1370292" algn="l" defTabSz="913529" rtl="0" eaLnBrk="1" latinLnBrk="0" hangingPunct="1">
        <a:defRPr sz="1800" kern="1200">
          <a:solidFill>
            <a:schemeClr val="tx1"/>
          </a:solidFill>
          <a:latin typeface="+mn-lt"/>
          <a:ea typeface="+mn-ea"/>
          <a:cs typeface="+mn-cs"/>
        </a:defRPr>
      </a:lvl4pPr>
      <a:lvl5pPr marL="1827056" algn="l" defTabSz="913529" rtl="0" eaLnBrk="1" latinLnBrk="0" hangingPunct="1">
        <a:defRPr sz="1800" kern="1200">
          <a:solidFill>
            <a:schemeClr val="tx1"/>
          </a:solidFill>
          <a:latin typeface="+mn-lt"/>
          <a:ea typeface="+mn-ea"/>
          <a:cs typeface="+mn-cs"/>
        </a:defRPr>
      </a:lvl5pPr>
      <a:lvl6pPr marL="2283821" algn="l" defTabSz="913529" rtl="0" eaLnBrk="1" latinLnBrk="0" hangingPunct="1">
        <a:defRPr sz="1800" kern="1200">
          <a:solidFill>
            <a:schemeClr val="tx1"/>
          </a:solidFill>
          <a:latin typeface="+mn-lt"/>
          <a:ea typeface="+mn-ea"/>
          <a:cs typeface="+mn-cs"/>
        </a:defRPr>
      </a:lvl6pPr>
      <a:lvl7pPr marL="2740585" algn="l" defTabSz="913529" rtl="0" eaLnBrk="1" latinLnBrk="0" hangingPunct="1">
        <a:defRPr sz="1800" kern="1200">
          <a:solidFill>
            <a:schemeClr val="tx1"/>
          </a:solidFill>
          <a:latin typeface="+mn-lt"/>
          <a:ea typeface="+mn-ea"/>
          <a:cs typeface="+mn-cs"/>
        </a:defRPr>
      </a:lvl7pPr>
      <a:lvl8pPr marL="3197349" algn="l" defTabSz="913529" rtl="0" eaLnBrk="1" latinLnBrk="0" hangingPunct="1">
        <a:defRPr sz="1800" kern="1200">
          <a:solidFill>
            <a:schemeClr val="tx1"/>
          </a:solidFill>
          <a:latin typeface="+mn-lt"/>
          <a:ea typeface="+mn-ea"/>
          <a:cs typeface="+mn-cs"/>
        </a:defRPr>
      </a:lvl8pPr>
      <a:lvl9pPr marL="3654113" algn="l" defTabSz="913529"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42" name="Rectangle 2"/>
          <p:cNvSpPr>
            <a:spLocks noGrp="1" noChangeArrowheads="1"/>
          </p:cNvSpPr>
          <p:nvPr>
            <p:ph type="title"/>
          </p:nvPr>
        </p:nvSpPr>
        <p:spPr bwMode="auto">
          <a:xfrm>
            <a:off x="142875" y="161925"/>
            <a:ext cx="8839200" cy="609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4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 bg1="lt1" tx1="dk1" bg2="lt2" tx2="dk2" accent1="accent1" accent2="accent2" accent3="accent3" accent4="accent4" accent5="accent5" accent6="accent6" hlink="hlink" folHlink="folHlink"/>
  <p:sldLayoutIdLst>
    <p:sldLayoutId id="2147489247" r:id="rId1"/>
    <p:sldLayoutId id="2147489248" r:id="rId2"/>
    <p:sldLayoutId id="2147489249" r:id="rId3"/>
    <p:sldLayoutId id="2147489250" r:id="rId4"/>
    <p:sldLayoutId id="2147489251" r:id="rId5"/>
    <p:sldLayoutId id="2147489252" r:id="rId6"/>
    <p:sldLayoutId id="2147489253" r:id="rId7"/>
    <p:sldLayoutId id="2147489254" r:id="rId8"/>
    <p:sldLayoutId id="2147489255" r:id="rId9"/>
    <p:sldLayoutId id="2147489256" r:id="rId10"/>
    <p:sldLayoutId id="2147489257" r:id="rId11"/>
    <p:sldLayoutId id="2147489258" r:id="rId12"/>
    <p:sldLayoutId id="2147489259" r:id="rId13"/>
    <p:sldLayoutId id="2147489260" r:id="rId14"/>
    <p:sldLayoutId id="2147489261" r:id="rId15"/>
    <p:sldLayoutId id="2147489262" r:id="rId16"/>
    <p:sldLayoutId id="2147489320" r:id="rId17"/>
    <p:sldLayoutId id="2147489321" r:id="rId18"/>
  </p:sldLayoutIdLst>
  <p:transition spd="med">
    <p:fade/>
  </p:transition>
  <p:txStyles>
    <p:titleStyle>
      <a:lvl1pPr algn="l" rtl="0" eaLnBrk="0" fontAlgn="base" hangingPunct="0">
        <a:spcBef>
          <a:spcPct val="0"/>
        </a:spcBef>
        <a:spcAft>
          <a:spcPct val="0"/>
        </a:spcAft>
        <a:defRPr sz="3200" b="1">
          <a:solidFill>
            <a:srgbClr val="00FF00"/>
          </a:solidFill>
          <a:latin typeface="+mj-lt"/>
          <a:ea typeface="MS PGothic" panose="020B0600070205080204" pitchFamily="34" charset="-128"/>
          <a:cs typeface="MS PGothic" charset="0"/>
        </a:defRPr>
      </a:lvl1pPr>
      <a:lvl2pPr algn="l" rtl="0" eaLnBrk="0" fontAlgn="base" hangingPunct="0">
        <a:spcBef>
          <a:spcPct val="0"/>
        </a:spcBef>
        <a:spcAft>
          <a:spcPct val="0"/>
        </a:spcAft>
        <a:defRPr sz="3200" b="1">
          <a:solidFill>
            <a:srgbClr val="00FF00"/>
          </a:solidFill>
          <a:latin typeface="Calibri" pitchFamily="34" charset="0"/>
          <a:ea typeface="MS PGothic" panose="020B0600070205080204" pitchFamily="34" charset="-128"/>
          <a:cs typeface="MS PGothic" charset="0"/>
        </a:defRPr>
      </a:lvl2pPr>
      <a:lvl3pPr algn="l" rtl="0" eaLnBrk="0" fontAlgn="base" hangingPunct="0">
        <a:spcBef>
          <a:spcPct val="0"/>
        </a:spcBef>
        <a:spcAft>
          <a:spcPct val="0"/>
        </a:spcAft>
        <a:defRPr sz="3200" b="1">
          <a:solidFill>
            <a:srgbClr val="00FF00"/>
          </a:solidFill>
          <a:latin typeface="Calibri" pitchFamily="34" charset="0"/>
          <a:ea typeface="MS PGothic" panose="020B0600070205080204" pitchFamily="34" charset="-128"/>
          <a:cs typeface="MS PGothic" charset="0"/>
        </a:defRPr>
      </a:lvl3pPr>
      <a:lvl4pPr algn="l" rtl="0" eaLnBrk="0" fontAlgn="base" hangingPunct="0">
        <a:spcBef>
          <a:spcPct val="0"/>
        </a:spcBef>
        <a:spcAft>
          <a:spcPct val="0"/>
        </a:spcAft>
        <a:defRPr sz="3200" b="1">
          <a:solidFill>
            <a:srgbClr val="00FF00"/>
          </a:solidFill>
          <a:latin typeface="Calibri" pitchFamily="34" charset="0"/>
          <a:ea typeface="MS PGothic" panose="020B0600070205080204" pitchFamily="34" charset="-128"/>
          <a:cs typeface="MS PGothic" charset="0"/>
        </a:defRPr>
      </a:lvl4pPr>
      <a:lvl5pPr algn="l" rtl="0" eaLnBrk="0" fontAlgn="base" hangingPunct="0">
        <a:spcBef>
          <a:spcPct val="0"/>
        </a:spcBef>
        <a:spcAft>
          <a:spcPct val="0"/>
        </a:spcAft>
        <a:defRPr sz="3200" b="1">
          <a:solidFill>
            <a:srgbClr val="00FF00"/>
          </a:solidFill>
          <a:latin typeface="Calibri" pitchFamily="34" charset="0"/>
          <a:ea typeface="MS PGothic" panose="020B0600070205080204" pitchFamily="34" charset="-128"/>
          <a:cs typeface="MS PGothic" charset="0"/>
        </a:defRPr>
      </a:lvl5pPr>
      <a:lvl6pPr marL="457200" algn="l" rtl="0" fontAlgn="base">
        <a:spcBef>
          <a:spcPct val="0"/>
        </a:spcBef>
        <a:spcAft>
          <a:spcPct val="0"/>
        </a:spcAft>
        <a:defRPr sz="3200" b="1">
          <a:solidFill>
            <a:srgbClr val="00FF00"/>
          </a:solidFill>
          <a:latin typeface="Arial" pitchFamily="34" charset="0"/>
        </a:defRPr>
      </a:lvl6pPr>
      <a:lvl7pPr marL="914400" algn="l" rtl="0" fontAlgn="base">
        <a:spcBef>
          <a:spcPct val="0"/>
        </a:spcBef>
        <a:spcAft>
          <a:spcPct val="0"/>
        </a:spcAft>
        <a:defRPr sz="3200" b="1">
          <a:solidFill>
            <a:srgbClr val="00FF00"/>
          </a:solidFill>
          <a:latin typeface="Arial" pitchFamily="34" charset="0"/>
        </a:defRPr>
      </a:lvl7pPr>
      <a:lvl8pPr marL="1371600" algn="l" rtl="0" fontAlgn="base">
        <a:spcBef>
          <a:spcPct val="0"/>
        </a:spcBef>
        <a:spcAft>
          <a:spcPct val="0"/>
        </a:spcAft>
        <a:defRPr sz="3200" b="1">
          <a:solidFill>
            <a:srgbClr val="00FF00"/>
          </a:solidFill>
          <a:latin typeface="Arial" pitchFamily="34" charset="0"/>
        </a:defRPr>
      </a:lvl8pPr>
      <a:lvl9pPr marL="1828800" algn="l" rtl="0" fontAlgn="base">
        <a:spcBef>
          <a:spcPct val="0"/>
        </a:spcBef>
        <a:spcAft>
          <a:spcPct val="0"/>
        </a:spcAft>
        <a:defRPr sz="3200" b="1">
          <a:solidFill>
            <a:srgbClr val="00FF00"/>
          </a:solidFill>
          <a:latin typeface="Arial" pitchFamily="34" charset="0"/>
        </a:defRPr>
      </a:lvl9pPr>
    </p:titleStyle>
    <p:bodyStyle>
      <a:lvl1pPr marL="342900" indent="-342900" algn="l" rtl="0" eaLnBrk="0" fontAlgn="base" hangingPunct="0">
        <a:spcBef>
          <a:spcPct val="20000"/>
        </a:spcBef>
        <a:spcAft>
          <a:spcPct val="0"/>
        </a:spcAft>
        <a:buFont typeface="Symbol" charset="0"/>
        <a:buChar char="·"/>
        <a:defRPr sz="2400">
          <a:solidFill>
            <a:srgbClr val="FFFFFF"/>
          </a:solidFill>
          <a:latin typeface="+mn-lt"/>
          <a:ea typeface="MS PGothic" panose="020B0600070205080204" pitchFamily="34" charset="-128"/>
          <a:cs typeface="MS PGothic" charset="0"/>
        </a:defRPr>
      </a:lvl1pPr>
      <a:lvl2pPr marL="742950" indent="-285750" algn="l" rtl="0" eaLnBrk="0" fontAlgn="base" hangingPunct="0">
        <a:spcBef>
          <a:spcPct val="20000"/>
        </a:spcBef>
        <a:spcAft>
          <a:spcPct val="0"/>
        </a:spcAft>
        <a:buFont typeface="Wingdings" charset="0"/>
        <a:buChar char="§"/>
        <a:defRPr sz="2800">
          <a:solidFill>
            <a:srgbClr val="FFFFFF"/>
          </a:solidFill>
          <a:latin typeface="+mn-lt"/>
          <a:ea typeface="MS PGothic" panose="020B0600070205080204" pitchFamily="34" charset="-128"/>
          <a:cs typeface="MS PGothic" charset="0"/>
        </a:defRPr>
      </a:lvl2pPr>
      <a:lvl3pPr marL="1143000" indent="-228600" algn="l" rtl="0" eaLnBrk="0" fontAlgn="base" hangingPunct="0">
        <a:spcBef>
          <a:spcPct val="20000"/>
        </a:spcBef>
        <a:spcAft>
          <a:spcPct val="0"/>
        </a:spcAft>
        <a:buFont typeface="Symbol" charset="0"/>
        <a:buChar char="·"/>
        <a:defRPr sz="2400">
          <a:solidFill>
            <a:srgbClr val="FFFFFF"/>
          </a:solidFill>
          <a:latin typeface="+mn-lt"/>
          <a:ea typeface="MS PGothic" panose="020B0600070205080204" pitchFamily="34" charset="-128"/>
          <a:cs typeface="MS PGothic" charset="0"/>
        </a:defRPr>
      </a:lvl3pPr>
      <a:lvl4pPr marL="1600200" indent="-228600" algn="l" rtl="0" eaLnBrk="0" fontAlgn="base" hangingPunct="0">
        <a:spcBef>
          <a:spcPct val="20000"/>
        </a:spcBef>
        <a:spcAft>
          <a:spcPct val="0"/>
        </a:spcAft>
        <a:buFont typeface="Symbol" charset="0"/>
        <a:buChar char="·"/>
        <a:defRPr sz="2000">
          <a:solidFill>
            <a:srgbClr val="FFFFFF"/>
          </a:solidFill>
          <a:latin typeface="+mn-lt"/>
          <a:ea typeface="MS PGothic" panose="020B0600070205080204" pitchFamily="34" charset="-128"/>
          <a:cs typeface="MS PGothic" charset="0"/>
        </a:defRPr>
      </a:lvl4pPr>
      <a:lvl5pPr marL="2057400" indent="-228600" algn="l" rtl="0" eaLnBrk="0" fontAlgn="base" hangingPunct="0">
        <a:spcBef>
          <a:spcPct val="20000"/>
        </a:spcBef>
        <a:spcAft>
          <a:spcPct val="0"/>
        </a:spcAft>
        <a:buFont typeface="Symbol" charset="0"/>
        <a:buChar char="·"/>
        <a:defRPr sz="2000">
          <a:solidFill>
            <a:srgbClr val="FFFFFF"/>
          </a:solidFill>
          <a:latin typeface="+mn-lt"/>
          <a:ea typeface="MS PGothic" panose="020B0600070205080204" pitchFamily="34" charset="-128"/>
          <a:cs typeface="MS PGothic" charset="0"/>
        </a:defRPr>
      </a:lvl5pPr>
      <a:lvl6pPr marL="2514600" indent="-228600" algn="l" rtl="0" fontAlgn="base">
        <a:spcBef>
          <a:spcPct val="20000"/>
        </a:spcBef>
        <a:spcAft>
          <a:spcPct val="0"/>
        </a:spcAft>
        <a:buFont typeface="Symbol" pitchFamily="18" charset="2"/>
        <a:buChar char="·"/>
        <a:defRPr>
          <a:solidFill>
            <a:srgbClr val="FFFFFF"/>
          </a:solidFill>
          <a:latin typeface="+mn-lt"/>
        </a:defRPr>
      </a:lvl6pPr>
      <a:lvl7pPr marL="2971800" indent="-228600" algn="l" rtl="0" fontAlgn="base">
        <a:spcBef>
          <a:spcPct val="20000"/>
        </a:spcBef>
        <a:spcAft>
          <a:spcPct val="0"/>
        </a:spcAft>
        <a:buFont typeface="Symbol" pitchFamily="18" charset="2"/>
        <a:buChar char="·"/>
        <a:defRPr>
          <a:solidFill>
            <a:srgbClr val="FFFFFF"/>
          </a:solidFill>
          <a:latin typeface="+mn-lt"/>
        </a:defRPr>
      </a:lvl7pPr>
      <a:lvl8pPr marL="3429000" indent="-228600" algn="l" rtl="0" fontAlgn="base">
        <a:spcBef>
          <a:spcPct val="20000"/>
        </a:spcBef>
        <a:spcAft>
          <a:spcPct val="0"/>
        </a:spcAft>
        <a:buFont typeface="Symbol" pitchFamily="18" charset="2"/>
        <a:buChar char="·"/>
        <a:defRPr>
          <a:solidFill>
            <a:srgbClr val="FFFFFF"/>
          </a:solidFill>
          <a:latin typeface="+mn-lt"/>
        </a:defRPr>
      </a:lvl8pPr>
      <a:lvl9pPr marL="3886200" indent="-228600" algn="l" rtl="0" fontAlgn="base">
        <a:spcBef>
          <a:spcPct val="20000"/>
        </a:spcBef>
        <a:spcAft>
          <a:spcPct val="0"/>
        </a:spcAft>
        <a:buFont typeface="Symbol" pitchFamily="18" charset="2"/>
        <a:buChar char="·"/>
        <a:defRPr>
          <a:solidFill>
            <a:srgbClr val="FFFFFF"/>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314" name="Rectangle 2"/>
          <p:cNvSpPr>
            <a:spLocks noGrp="1" noChangeArrowheads="1"/>
          </p:cNvSpPr>
          <p:nvPr>
            <p:ph type="title"/>
          </p:nvPr>
        </p:nvSpPr>
        <p:spPr bwMode="auto">
          <a:xfrm>
            <a:off x="457200" y="152400"/>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35" tIns="45718" rIns="91435" bIns="45718" numCol="1" anchor="ctr" anchorCtr="0" compatLnSpc="1">
            <a:prstTxWarp prst="textNoShape">
              <a:avLst/>
            </a:prstTxWarp>
          </a:bodyPr>
          <a:lstStyle/>
          <a:p>
            <a:pPr lvl="0"/>
            <a:r>
              <a:rPr lang="en-US"/>
              <a:t>Click to edit Master title style</a:t>
            </a:r>
          </a:p>
        </p:txBody>
      </p:sp>
      <p:sp>
        <p:nvSpPr>
          <p:cNvPr id="13315" name="Rectangle 3"/>
          <p:cNvSpPr>
            <a:spLocks noGrp="1" noChangeArrowheads="1"/>
          </p:cNvSpPr>
          <p:nvPr>
            <p:ph type="body" idx="1"/>
          </p:nvPr>
        </p:nvSpPr>
        <p:spPr bwMode="auto">
          <a:xfrm>
            <a:off x="457200" y="1295400"/>
            <a:ext cx="8229600" cy="4800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35" tIns="45718" rIns="91435" bIns="4571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 bg1="dk2" tx1="lt1" bg2="dk1" tx2="lt2" accent1="accent1" accent2="accent2" accent3="accent3" accent4="accent4" accent5="accent5" accent6="accent6" hlink="hlink" folHlink="folHlink"/>
  <p:sldLayoutIdLst>
    <p:sldLayoutId id="2147489263" r:id="rId1"/>
    <p:sldLayoutId id="2147489264" r:id="rId2"/>
    <p:sldLayoutId id="2147489265" r:id="rId3"/>
    <p:sldLayoutId id="2147489266" r:id="rId4"/>
    <p:sldLayoutId id="2147489267" r:id="rId5"/>
    <p:sldLayoutId id="2147489268" r:id="rId6"/>
    <p:sldLayoutId id="2147489269" r:id="rId7"/>
    <p:sldLayoutId id="2147489270" r:id="rId8"/>
    <p:sldLayoutId id="2147489271" r:id="rId9"/>
    <p:sldLayoutId id="2147489272" r:id="rId10"/>
    <p:sldLayoutId id="2147489273" r:id="rId11"/>
    <p:sldLayoutId id="2147489274" r:id="rId12"/>
    <p:sldLayoutId id="2147489275" r:id="rId13"/>
  </p:sldLayoutIdLst>
  <p:transition spd="med">
    <p:fade/>
  </p:transition>
  <p:txStyles>
    <p:titleStyle>
      <a:lvl1pPr algn="ctr" rtl="0" eaLnBrk="0" fontAlgn="base" hangingPunct="0">
        <a:spcBef>
          <a:spcPct val="0"/>
        </a:spcBef>
        <a:spcAft>
          <a:spcPct val="0"/>
        </a:spcAft>
        <a:defRPr sz="2800">
          <a:solidFill>
            <a:srgbClr val="FFFF00"/>
          </a:solidFill>
          <a:latin typeface="+mj-lt"/>
          <a:ea typeface="MS PGothic" panose="020B0600070205080204" pitchFamily="34" charset="-128"/>
          <a:cs typeface="MS PGothic" charset="0"/>
        </a:defRPr>
      </a:lvl1pPr>
      <a:lvl2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2pPr>
      <a:lvl3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3pPr>
      <a:lvl4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4pPr>
      <a:lvl5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5pPr>
      <a:lvl6pPr marL="457177" algn="ctr" rtl="0" fontAlgn="base">
        <a:spcBef>
          <a:spcPct val="0"/>
        </a:spcBef>
        <a:spcAft>
          <a:spcPct val="0"/>
        </a:spcAft>
        <a:defRPr sz="2800">
          <a:solidFill>
            <a:srgbClr val="FFFF00"/>
          </a:solidFill>
          <a:latin typeface="Arial" charset="0"/>
        </a:defRPr>
      </a:lvl6pPr>
      <a:lvl7pPr marL="914353" algn="ctr" rtl="0" fontAlgn="base">
        <a:spcBef>
          <a:spcPct val="0"/>
        </a:spcBef>
        <a:spcAft>
          <a:spcPct val="0"/>
        </a:spcAft>
        <a:defRPr sz="2800">
          <a:solidFill>
            <a:srgbClr val="FFFF00"/>
          </a:solidFill>
          <a:latin typeface="Arial" charset="0"/>
        </a:defRPr>
      </a:lvl7pPr>
      <a:lvl8pPr marL="1371530" algn="ctr" rtl="0" fontAlgn="base">
        <a:spcBef>
          <a:spcPct val="0"/>
        </a:spcBef>
        <a:spcAft>
          <a:spcPct val="0"/>
        </a:spcAft>
        <a:defRPr sz="2800">
          <a:solidFill>
            <a:srgbClr val="FFFF00"/>
          </a:solidFill>
          <a:latin typeface="Arial" charset="0"/>
        </a:defRPr>
      </a:lvl8pPr>
      <a:lvl9pPr marL="1828706" algn="ctr" rtl="0" fontAlgn="base">
        <a:spcBef>
          <a:spcPct val="0"/>
        </a:spcBef>
        <a:spcAft>
          <a:spcPct val="0"/>
        </a:spcAft>
        <a:defRPr sz="2800">
          <a:solidFill>
            <a:srgbClr val="FFFF00"/>
          </a:solidFill>
          <a:latin typeface="Arial" charset="0"/>
        </a:defRPr>
      </a:lvl9pPr>
    </p:titleStyle>
    <p:bodyStyle>
      <a:lvl1pPr marL="341313" indent="-341313" algn="l" rtl="0" eaLnBrk="0" fontAlgn="base" hangingPunct="0">
        <a:spcBef>
          <a:spcPct val="20000"/>
        </a:spcBef>
        <a:spcAft>
          <a:spcPct val="0"/>
        </a:spcAft>
        <a:buChar char="•"/>
        <a:defRPr sz="3200">
          <a:solidFill>
            <a:schemeClr val="tx1"/>
          </a:solidFill>
          <a:latin typeface="+mn-lt"/>
          <a:ea typeface="MS PGothic" panose="020B0600070205080204" pitchFamily="34" charset="-128"/>
          <a:cs typeface="MS PGothic" charset="0"/>
        </a:defRPr>
      </a:lvl1pPr>
      <a:lvl2pPr marL="741363" indent="-284163" algn="l" rtl="0" eaLnBrk="0" fontAlgn="base" hangingPunct="0">
        <a:spcBef>
          <a:spcPct val="20000"/>
        </a:spcBef>
        <a:spcAft>
          <a:spcPct val="0"/>
        </a:spcAft>
        <a:buChar char="–"/>
        <a:defRPr sz="2800">
          <a:solidFill>
            <a:schemeClr val="tx1"/>
          </a:solidFill>
          <a:latin typeface="+mn-lt"/>
          <a:ea typeface="MS PGothic" panose="020B0600070205080204" pitchFamily="34" charset="-128"/>
          <a:cs typeface="MS PGothic" charset="0"/>
        </a:defRPr>
      </a:lvl2pPr>
      <a:lvl3pPr marL="1141413" indent="-227013" algn="l" rtl="0" eaLnBrk="0" fontAlgn="base" hangingPunct="0">
        <a:spcBef>
          <a:spcPct val="20000"/>
        </a:spcBef>
        <a:spcAft>
          <a:spcPct val="0"/>
        </a:spcAft>
        <a:buChar char="•"/>
        <a:defRPr sz="2400">
          <a:solidFill>
            <a:schemeClr val="tx1"/>
          </a:solidFill>
          <a:latin typeface="+mn-lt"/>
          <a:ea typeface="MS PGothic" panose="020B0600070205080204" pitchFamily="34" charset="-128"/>
          <a:cs typeface="MS PGothic" charset="0"/>
        </a:defRPr>
      </a:lvl3pPr>
      <a:lvl4pPr marL="1598613" indent="-227013" algn="l" rtl="0" eaLnBrk="0" fontAlgn="base" hangingPunct="0">
        <a:spcBef>
          <a:spcPct val="20000"/>
        </a:spcBef>
        <a:spcAft>
          <a:spcPct val="0"/>
        </a:spcAft>
        <a:buChar char="–"/>
        <a:defRPr sz="2000">
          <a:solidFill>
            <a:schemeClr val="tx1"/>
          </a:solidFill>
          <a:latin typeface="+mn-lt"/>
          <a:ea typeface="MS PGothic" panose="020B0600070205080204" pitchFamily="34" charset="-128"/>
          <a:cs typeface="MS PGothic" charset="0"/>
        </a:defRPr>
      </a:lvl4pPr>
      <a:lvl5pPr marL="2055813" indent="-227013" algn="l" rtl="0" eaLnBrk="0" fontAlgn="base" hangingPunct="0">
        <a:spcBef>
          <a:spcPct val="20000"/>
        </a:spcBef>
        <a:spcAft>
          <a:spcPct val="0"/>
        </a:spcAft>
        <a:buChar char="»"/>
        <a:defRPr sz="2000">
          <a:solidFill>
            <a:schemeClr val="tx1"/>
          </a:solidFill>
          <a:latin typeface="+mn-lt"/>
          <a:ea typeface="MS PGothic" panose="020B0600070205080204" pitchFamily="34" charset="-128"/>
          <a:cs typeface="MS PGothic" charset="0"/>
        </a:defRPr>
      </a:lvl5pPr>
      <a:lvl6pPr marL="2514471" indent="-228588" algn="l" rtl="0" fontAlgn="base">
        <a:spcBef>
          <a:spcPct val="20000"/>
        </a:spcBef>
        <a:spcAft>
          <a:spcPct val="0"/>
        </a:spcAft>
        <a:buChar char="»"/>
        <a:defRPr sz="2000">
          <a:solidFill>
            <a:schemeClr val="tx1"/>
          </a:solidFill>
          <a:latin typeface="+mn-lt"/>
        </a:defRPr>
      </a:lvl6pPr>
      <a:lvl7pPr marL="2971648" indent="-228588" algn="l" rtl="0" fontAlgn="base">
        <a:spcBef>
          <a:spcPct val="20000"/>
        </a:spcBef>
        <a:spcAft>
          <a:spcPct val="0"/>
        </a:spcAft>
        <a:buChar char="»"/>
        <a:defRPr sz="2000">
          <a:solidFill>
            <a:schemeClr val="tx1"/>
          </a:solidFill>
          <a:latin typeface="+mn-lt"/>
        </a:defRPr>
      </a:lvl7pPr>
      <a:lvl8pPr marL="3428825" indent="-228588" algn="l" rtl="0" fontAlgn="base">
        <a:spcBef>
          <a:spcPct val="20000"/>
        </a:spcBef>
        <a:spcAft>
          <a:spcPct val="0"/>
        </a:spcAft>
        <a:buChar char="»"/>
        <a:defRPr sz="2000">
          <a:solidFill>
            <a:schemeClr val="tx1"/>
          </a:solidFill>
          <a:latin typeface="+mn-lt"/>
        </a:defRPr>
      </a:lvl8pPr>
      <a:lvl9pPr marL="3886001" indent="-228588"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353" rtl="0" eaLnBrk="1" latinLnBrk="0" hangingPunct="1">
        <a:defRPr sz="1800" kern="1200">
          <a:solidFill>
            <a:schemeClr val="tx1"/>
          </a:solidFill>
          <a:latin typeface="+mn-lt"/>
          <a:ea typeface="+mn-ea"/>
          <a:cs typeface="+mn-cs"/>
        </a:defRPr>
      </a:lvl1pPr>
      <a:lvl2pPr marL="457177" algn="l" defTabSz="914353" rtl="0" eaLnBrk="1" latinLnBrk="0" hangingPunct="1">
        <a:defRPr sz="1800" kern="1200">
          <a:solidFill>
            <a:schemeClr val="tx1"/>
          </a:solidFill>
          <a:latin typeface="+mn-lt"/>
          <a:ea typeface="+mn-ea"/>
          <a:cs typeface="+mn-cs"/>
        </a:defRPr>
      </a:lvl2pPr>
      <a:lvl3pPr marL="914353" algn="l" defTabSz="914353" rtl="0" eaLnBrk="1" latinLnBrk="0" hangingPunct="1">
        <a:defRPr sz="1800" kern="1200">
          <a:solidFill>
            <a:schemeClr val="tx1"/>
          </a:solidFill>
          <a:latin typeface="+mn-lt"/>
          <a:ea typeface="+mn-ea"/>
          <a:cs typeface="+mn-cs"/>
        </a:defRPr>
      </a:lvl3pPr>
      <a:lvl4pPr marL="1371530" algn="l" defTabSz="914353" rtl="0" eaLnBrk="1" latinLnBrk="0" hangingPunct="1">
        <a:defRPr sz="1800" kern="1200">
          <a:solidFill>
            <a:schemeClr val="tx1"/>
          </a:solidFill>
          <a:latin typeface="+mn-lt"/>
          <a:ea typeface="+mn-ea"/>
          <a:cs typeface="+mn-cs"/>
        </a:defRPr>
      </a:lvl4pPr>
      <a:lvl5pPr marL="1828706" algn="l" defTabSz="914353" rtl="0" eaLnBrk="1" latinLnBrk="0" hangingPunct="1">
        <a:defRPr sz="1800" kern="1200">
          <a:solidFill>
            <a:schemeClr val="tx1"/>
          </a:solidFill>
          <a:latin typeface="+mn-lt"/>
          <a:ea typeface="+mn-ea"/>
          <a:cs typeface="+mn-cs"/>
        </a:defRPr>
      </a:lvl5pPr>
      <a:lvl6pPr marL="2285883" algn="l" defTabSz="914353" rtl="0" eaLnBrk="1" latinLnBrk="0" hangingPunct="1">
        <a:defRPr sz="1800" kern="1200">
          <a:solidFill>
            <a:schemeClr val="tx1"/>
          </a:solidFill>
          <a:latin typeface="+mn-lt"/>
          <a:ea typeface="+mn-ea"/>
          <a:cs typeface="+mn-cs"/>
        </a:defRPr>
      </a:lvl6pPr>
      <a:lvl7pPr marL="2743060" algn="l" defTabSz="914353" rtl="0" eaLnBrk="1" latinLnBrk="0" hangingPunct="1">
        <a:defRPr sz="1800" kern="1200">
          <a:solidFill>
            <a:schemeClr val="tx1"/>
          </a:solidFill>
          <a:latin typeface="+mn-lt"/>
          <a:ea typeface="+mn-ea"/>
          <a:cs typeface="+mn-cs"/>
        </a:defRPr>
      </a:lvl7pPr>
      <a:lvl8pPr marL="3200236" algn="l" defTabSz="914353" rtl="0" eaLnBrk="1" latinLnBrk="0" hangingPunct="1">
        <a:defRPr sz="1800" kern="1200">
          <a:solidFill>
            <a:schemeClr val="tx1"/>
          </a:solidFill>
          <a:latin typeface="+mn-lt"/>
          <a:ea typeface="+mn-ea"/>
          <a:cs typeface="+mn-cs"/>
        </a:defRPr>
      </a:lvl8pPr>
      <a:lvl9pPr marL="3657413" algn="l" defTabSz="914353"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4339"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defTabSz="457200" eaLnBrk="1" hangingPunct="1">
              <a:defRPr sz="1200" b="0">
                <a:solidFill>
                  <a:srgbClr val="FFFFFF"/>
                </a:solidFill>
                <a:latin typeface="Calibri" charset="0"/>
              </a:defRPr>
            </a:lvl1pPr>
          </a:lstStyle>
          <a:p>
            <a:pPr>
              <a:defRPr/>
            </a:pPr>
            <a:fld id="{BFBFA551-AB1C-DA45-ADDD-1ED9C2DC198B}" type="datetimeFigureOut">
              <a:rPr lang="en-US"/>
              <a:pPr>
                <a:defRPr/>
              </a:pPr>
              <a:t>10/17/2019</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defTabSz="457200" eaLnBrk="1" fontAlgn="auto" hangingPunct="1">
              <a:spcBef>
                <a:spcPts val="0"/>
              </a:spcBef>
              <a:spcAft>
                <a:spcPts val="0"/>
              </a:spcAft>
              <a:defRPr sz="1200" b="0">
                <a:solidFill>
                  <a:prstClr val="white">
                    <a:tint val="75000"/>
                  </a:prstClr>
                </a:solidFill>
                <a:latin typeface="Calibri"/>
                <a:ea typeface="+mn-ea"/>
                <a:cs typeface="Arial" pitchFamily="34" charset="0"/>
              </a:defRPr>
            </a:lvl1pPr>
          </a:lstStyle>
          <a:p>
            <a:pPr>
              <a:defRPr/>
            </a:pPr>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defTabSz="457200" eaLnBrk="1" hangingPunct="1">
              <a:defRPr sz="1200" b="0">
                <a:solidFill>
                  <a:srgbClr val="FFFFFF"/>
                </a:solidFill>
                <a:latin typeface="Calibri" charset="0"/>
              </a:defRPr>
            </a:lvl1pPr>
          </a:lstStyle>
          <a:p>
            <a:pPr>
              <a:defRPr/>
            </a:pPr>
            <a:fld id="{D8FB3A7C-E4FE-1E4B-96D8-4BF342E92C36}" type="slidenum">
              <a:rPr lang="en-US"/>
              <a:pPr>
                <a:defRPr/>
              </a:pPr>
              <a:t>‹#›</a:t>
            </a:fld>
            <a:endParaRPr lang="en-US"/>
          </a:p>
        </p:txBody>
      </p:sp>
    </p:spTree>
  </p:cSld>
  <p:clrMap bg1="dk1" tx1="lt1" bg2="dk2" tx2="lt2" accent1="accent1" accent2="accent2" accent3="accent3" accent4="accent4" accent5="accent5" accent6="accent6" hlink="hlink" folHlink="folHlink"/>
  <p:sldLayoutIdLst>
    <p:sldLayoutId id="2147489322" r:id="rId1"/>
    <p:sldLayoutId id="2147489323" r:id="rId2"/>
    <p:sldLayoutId id="2147489324" r:id="rId3"/>
    <p:sldLayoutId id="2147489325" r:id="rId4"/>
    <p:sldLayoutId id="2147489326" r:id="rId5"/>
    <p:sldLayoutId id="2147489327" r:id="rId6"/>
    <p:sldLayoutId id="2147489328" r:id="rId7"/>
    <p:sldLayoutId id="2147489329" r:id="rId8"/>
    <p:sldLayoutId id="2147489330" r:id="rId9"/>
    <p:sldLayoutId id="2147489331" r:id="rId10"/>
    <p:sldLayoutId id="2147489332" r:id="rId11"/>
  </p:sldLayoutIdLst>
  <p:transition spd="med">
    <p:fade/>
  </p:transition>
  <p:txStyles>
    <p:titleStyle>
      <a:lvl1pPr algn="ctr" defTabSz="457200" rtl="0" eaLnBrk="0" fontAlgn="base" hangingPunct="0">
        <a:spcBef>
          <a:spcPct val="0"/>
        </a:spcBef>
        <a:spcAft>
          <a:spcPct val="0"/>
        </a:spcAft>
        <a:defRPr sz="4400" kern="1200">
          <a:solidFill>
            <a:schemeClr val="tx1"/>
          </a:solidFill>
          <a:latin typeface="+mj-lt"/>
          <a:ea typeface="MS PGothic" panose="020B0600070205080204" pitchFamily="34" charset="-128"/>
          <a:cs typeface="MS PGothic" charset="0"/>
        </a:defRPr>
      </a:lvl1pPr>
      <a:lvl2pPr algn="ctr" defTabSz="457200" rtl="0" eaLnBrk="0" fontAlgn="base" hangingPunct="0">
        <a:spcBef>
          <a:spcPct val="0"/>
        </a:spcBef>
        <a:spcAft>
          <a:spcPct val="0"/>
        </a:spcAft>
        <a:defRPr sz="4400">
          <a:solidFill>
            <a:schemeClr val="tx1"/>
          </a:solidFill>
          <a:latin typeface="Calibri" panose="020F0502020204030204" pitchFamily="34" charset="0"/>
          <a:ea typeface="MS PGothic" panose="020B0600070205080204" pitchFamily="34" charset="-128"/>
          <a:cs typeface="MS PGothic" charset="0"/>
        </a:defRPr>
      </a:lvl2pPr>
      <a:lvl3pPr algn="ctr" defTabSz="457200" rtl="0" eaLnBrk="0" fontAlgn="base" hangingPunct="0">
        <a:spcBef>
          <a:spcPct val="0"/>
        </a:spcBef>
        <a:spcAft>
          <a:spcPct val="0"/>
        </a:spcAft>
        <a:defRPr sz="4400">
          <a:solidFill>
            <a:schemeClr val="tx1"/>
          </a:solidFill>
          <a:latin typeface="Calibri" panose="020F0502020204030204" pitchFamily="34" charset="0"/>
          <a:ea typeface="MS PGothic" panose="020B0600070205080204" pitchFamily="34" charset="-128"/>
          <a:cs typeface="MS PGothic" charset="0"/>
        </a:defRPr>
      </a:lvl3pPr>
      <a:lvl4pPr algn="ctr" defTabSz="457200" rtl="0" eaLnBrk="0" fontAlgn="base" hangingPunct="0">
        <a:spcBef>
          <a:spcPct val="0"/>
        </a:spcBef>
        <a:spcAft>
          <a:spcPct val="0"/>
        </a:spcAft>
        <a:defRPr sz="4400">
          <a:solidFill>
            <a:schemeClr val="tx1"/>
          </a:solidFill>
          <a:latin typeface="Calibri" panose="020F0502020204030204" pitchFamily="34" charset="0"/>
          <a:ea typeface="MS PGothic" panose="020B0600070205080204" pitchFamily="34" charset="-128"/>
          <a:cs typeface="MS PGothic" charset="0"/>
        </a:defRPr>
      </a:lvl4pPr>
      <a:lvl5pPr algn="ctr" defTabSz="457200" rtl="0" eaLnBrk="0" fontAlgn="base" hangingPunct="0">
        <a:spcBef>
          <a:spcPct val="0"/>
        </a:spcBef>
        <a:spcAft>
          <a:spcPct val="0"/>
        </a:spcAft>
        <a:defRPr sz="4400">
          <a:solidFill>
            <a:schemeClr val="tx1"/>
          </a:solidFill>
          <a:latin typeface="Calibri" panose="020F0502020204030204" pitchFamily="34" charset="0"/>
          <a:ea typeface="MS PGothic" panose="020B0600070205080204" pitchFamily="34" charset="-128"/>
          <a:cs typeface="MS PGothic" charset="0"/>
        </a:defRPr>
      </a:lvl5pPr>
      <a:lvl6pPr marL="457200" algn="ctr" defTabSz="457200" rtl="0" fontAlgn="base">
        <a:spcBef>
          <a:spcPct val="0"/>
        </a:spcBef>
        <a:spcAft>
          <a:spcPct val="0"/>
        </a:spcAft>
        <a:defRPr sz="4400">
          <a:solidFill>
            <a:schemeClr val="tx1"/>
          </a:solidFill>
          <a:latin typeface="Calibri" panose="020F0502020204030204" pitchFamily="34" charset="0"/>
          <a:ea typeface="MS PGothic" panose="020B0600070205080204" pitchFamily="34" charset="-128"/>
        </a:defRPr>
      </a:lvl6pPr>
      <a:lvl7pPr marL="914400" algn="ctr" defTabSz="457200" rtl="0" fontAlgn="base">
        <a:spcBef>
          <a:spcPct val="0"/>
        </a:spcBef>
        <a:spcAft>
          <a:spcPct val="0"/>
        </a:spcAft>
        <a:defRPr sz="4400">
          <a:solidFill>
            <a:schemeClr val="tx1"/>
          </a:solidFill>
          <a:latin typeface="Calibri" panose="020F0502020204030204" pitchFamily="34" charset="0"/>
          <a:ea typeface="MS PGothic" panose="020B0600070205080204" pitchFamily="34" charset="-128"/>
        </a:defRPr>
      </a:lvl7pPr>
      <a:lvl8pPr marL="1371600" algn="ctr" defTabSz="457200" rtl="0" fontAlgn="base">
        <a:spcBef>
          <a:spcPct val="0"/>
        </a:spcBef>
        <a:spcAft>
          <a:spcPct val="0"/>
        </a:spcAft>
        <a:defRPr sz="4400">
          <a:solidFill>
            <a:schemeClr val="tx1"/>
          </a:solidFill>
          <a:latin typeface="Calibri" panose="020F0502020204030204" pitchFamily="34" charset="0"/>
          <a:ea typeface="MS PGothic" panose="020B0600070205080204" pitchFamily="34" charset="-128"/>
        </a:defRPr>
      </a:lvl8pPr>
      <a:lvl9pPr marL="1828800" algn="ctr" defTabSz="457200" rtl="0" fontAlgn="base">
        <a:spcBef>
          <a:spcPct val="0"/>
        </a:spcBef>
        <a:spcAft>
          <a:spcPct val="0"/>
        </a:spcAft>
        <a:defRPr sz="4400">
          <a:solidFill>
            <a:schemeClr val="tx1"/>
          </a:solidFill>
          <a:latin typeface="Calibri" panose="020F0502020204030204" pitchFamily="34" charset="0"/>
          <a:ea typeface="MS PGothic" panose="020B0600070205080204" pitchFamily="34" charset="-128"/>
        </a:defRPr>
      </a:lvl9pPr>
    </p:titleStyle>
    <p:bodyStyle>
      <a:lvl1pPr marL="342900" indent="-342900" algn="l" defTabSz="457200" rtl="0" eaLnBrk="0" fontAlgn="base" hangingPunct="0">
        <a:spcBef>
          <a:spcPct val="20000"/>
        </a:spcBef>
        <a:spcAft>
          <a:spcPct val="0"/>
        </a:spcAft>
        <a:buFont typeface="Arial" charset="0"/>
        <a:buChar char="•"/>
        <a:defRPr sz="3200" kern="1200">
          <a:solidFill>
            <a:schemeClr val="tx1"/>
          </a:solidFill>
          <a:latin typeface="+mn-lt"/>
          <a:ea typeface="MS PGothic" panose="020B0600070205080204" pitchFamily="34" charset="-128"/>
          <a:cs typeface="MS PGothic" charset="0"/>
        </a:defRPr>
      </a:lvl1pPr>
      <a:lvl2pPr marL="742950" indent="-285750" algn="l" defTabSz="457200" rtl="0" eaLnBrk="0" fontAlgn="base" hangingPunct="0">
        <a:spcBef>
          <a:spcPct val="20000"/>
        </a:spcBef>
        <a:spcAft>
          <a:spcPct val="0"/>
        </a:spcAft>
        <a:buFont typeface="Arial" charset="0"/>
        <a:buChar char="–"/>
        <a:defRPr sz="2800" kern="1200">
          <a:solidFill>
            <a:schemeClr val="tx1"/>
          </a:solidFill>
          <a:latin typeface="+mn-lt"/>
          <a:ea typeface="MS PGothic" panose="020B0600070205080204" pitchFamily="34" charset="-128"/>
          <a:cs typeface="MS PGothic" charset="0"/>
        </a:defRPr>
      </a:lvl2pPr>
      <a:lvl3pPr marL="1143000" indent="-228600" algn="l" defTabSz="457200" rtl="0" eaLnBrk="0" fontAlgn="base" hangingPunct="0">
        <a:spcBef>
          <a:spcPct val="20000"/>
        </a:spcBef>
        <a:spcAft>
          <a:spcPct val="0"/>
        </a:spcAft>
        <a:buFont typeface="Arial" charset="0"/>
        <a:buChar char="•"/>
        <a:defRPr sz="2400" kern="1200">
          <a:solidFill>
            <a:schemeClr val="tx1"/>
          </a:solidFill>
          <a:latin typeface="+mn-lt"/>
          <a:ea typeface="MS PGothic" panose="020B0600070205080204" pitchFamily="34" charset="-128"/>
          <a:cs typeface="MS PGothic" charset="0"/>
        </a:defRPr>
      </a:lvl3pPr>
      <a:lvl4pPr marL="1600200" indent="-228600" algn="l" defTabSz="457200" rtl="0" eaLnBrk="0" fontAlgn="base" hangingPunct="0">
        <a:spcBef>
          <a:spcPct val="20000"/>
        </a:spcBef>
        <a:spcAft>
          <a:spcPct val="0"/>
        </a:spcAft>
        <a:buFont typeface="Arial" charset="0"/>
        <a:buChar char="–"/>
        <a:defRPr sz="2000" kern="1200">
          <a:solidFill>
            <a:schemeClr val="tx1"/>
          </a:solidFill>
          <a:latin typeface="+mn-lt"/>
          <a:ea typeface="MS PGothic" panose="020B0600070205080204" pitchFamily="34" charset="-128"/>
          <a:cs typeface="MS PGothic" charset="0"/>
        </a:defRPr>
      </a:lvl4pPr>
      <a:lvl5pPr marL="2057400" indent="-228600" algn="l" defTabSz="457200" rtl="0" eaLnBrk="0" fontAlgn="base" hangingPunct="0">
        <a:spcBef>
          <a:spcPct val="20000"/>
        </a:spcBef>
        <a:spcAft>
          <a:spcPct val="0"/>
        </a:spcAft>
        <a:buFont typeface="Arial" charset="0"/>
        <a:buChar char="»"/>
        <a:defRPr sz="2000" kern="1200">
          <a:solidFill>
            <a:schemeClr val="tx1"/>
          </a:solidFill>
          <a:latin typeface="+mn-lt"/>
          <a:ea typeface="MS PGothic" panose="020B0600070205080204" pitchFamily="34" charset="-128"/>
          <a:cs typeface="MS PGothic"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66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35" tIns="45718" rIns="91435" bIns="45718" numCol="1" anchor="ctr" anchorCtr="0" compatLnSpc="1">
            <a:prstTxWarp prst="textNoShape">
              <a:avLst/>
            </a:prstTxWarp>
          </a:bodyPr>
          <a:lstStyle/>
          <a:p>
            <a:pPr lvl="0"/>
            <a:r>
              <a:rPr lang="en-US"/>
              <a:t>Click to edit Master title style</a:t>
            </a:r>
          </a:p>
        </p:txBody>
      </p:sp>
      <p:sp>
        <p:nvSpPr>
          <p:cNvPr id="266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35" tIns="45718" rIns="91435" bIns="4571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35" tIns="45718" rIns="91435" bIns="45718" numCol="1" anchor="ctr" anchorCtr="0" compatLnSpc="1">
            <a:prstTxWarp prst="textNoShape">
              <a:avLst/>
            </a:prstTxWarp>
          </a:bodyPr>
          <a:lstStyle>
            <a:lvl1pPr defTabSz="455613" eaLnBrk="1" hangingPunct="1">
              <a:defRPr sz="1200" b="0">
                <a:solidFill>
                  <a:srgbClr val="FFFFFF"/>
                </a:solidFill>
                <a:latin typeface="Arial" charset="0"/>
              </a:defRPr>
            </a:lvl1pPr>
          </a:lstStyle>
          <a:p>
            <a:pPr>
              <a:defRPr/>
            </a:pPr>
            <a:fld id="{E5307539-996A-D245-8FD9-8D0B2A5D28DF}" type="datetimeFigureOut">
              <a:rPr lang="en-US"/>
              <a:pPr>
                <a:defRPr/>
              </a:pPr>
              <a:t>10/17/2019</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35" tIns="45718" rIns="91435" bIns="45718" rtlCol="0" anchor="ctr"/>
          <a:lstStyle>
            <a:lvl1pPr algn="ctr" defTabSz="457177" eaLnBrk="1" fontAlgn="auto" hangingPunct="1">
              <a:spcBef>
                <a:spcPts val="0"/>
              </a:spcBef>
              <a:spcAft>
                <a:spcPts val="0"/>
              </a:spcAft>
              <a:defRPr sz="1200" b="0">
                <a:solidFill>
                  <a:prstClr val="white">
                    <a:tint val="75000"/>
                  </a:prstClr>
                </a:solidFill>
                <a:latin typeface="Arial"/>
                <a:ea typeface="+mn-ea"/>
                <a:cs typeface="Arial" pitchFamily="34" charset="0"/>
              </a:defRPr>
            </a:lvl1pPr>
          </a:lstStyle>
          <a:p>
            <a:pPr>
              <a:defRPr/>
            </a:pPr>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35" tIns="45718" rIns="91435" bIns="45718" numCol="1" anchor="ctr" anchorCtr="0" compatLnSpc="1">
            <a:prstTxWarp prst="textNoShape">
              <a:avLst/>
            </a:prstTxWarp>
          </a:bodyPr>
          <a:lstStyle>
            <a:lvl1pPr algn="r" defTabSz="455613" eaLnBrk="1" hangingPunct="1">
              <a:defRPr sz="1200" b="0">
                <a:solidFill>
                  <a:srgbClr val="FFFFFF"/>
                </a:solidFill>
                <a:latin typeface="Arial" charset="0"/>
              </a:defRPr>
            </a:lvl1pPr>
          </a:lstStyle>
          <a:p>
            <a:pPr>
              <a:defRPr/>
            </a:pPr>
            <a:fld id="{373E1377-C0D6-114D-9124-D1423316487C}" type="slidenum">
              <a:rPr lang="en-US"/>
              <a:pPr>
                <a:defRPr/>
              </a:pPr>
              <a:t>‹#›</a:t>
            </a:fld>
            <a:endParaRPr lang="en-US"/>
          </a:p>
        </p:txBody>
      </p:sp>
    </p:spTree>
  </p:cSld>
  <p:clrMap bg1="dk1" tx1="lt1" bg2="dk2" tx2="lt2" accent1="accent1" accent2="accent2" accent3="accent3" accent4="accent4" accent5="accent5" accent6="accent6" hlink="hlink" folHlink="folHlink"/>
  <p:sldLayoutIdLst>
    <p:sldLayoutId id="2147489333" r:id="rId1"/>
    <p:sldLayoutId id="2147489334" r:id="rId2"/>
    <p:sldLayoutId id="2147489335" r:id="rId3"/>
    <p:sldLayoutId id="2147489336" r:id="rId4"/>
    <p:sldLayoutId id="2147489337" r:id="rId5"/>
    <p:sldLayoutId id="2147489338" r:id="rId6"/>
    <p:sldLayoutId id="2147489339" r:id="rId7"/>
    <p:sldLayoutId id="2147489340" r:id="rId8"/>
    <p:sldLayoutId id="2147489341" r:id="rId9"/>
    <p:sldLayoutId id="2147489342" r:id="rId10"/>
    <p:sldLayoutId id="2147489343" r:id="rId11"/>
    <p:sldLayoutId id="2147489344" r:id="rId12"/>
    <p:sldLayoutId id="2147489345" r:id="rId13"/>
  </p:sldLayoutIdLst>
  <p:transition spd="med">
    <p:fade/>
  </p:transition>
  <p:txStyles>
    <p:titleStyle>
      <a:lvl1pPr algn="ctr" defTabSz="455613" rtl="0" eaLnBrk="0" fontAlgn="base" hangingPunct="0">
        <a:spcBef>
          <a:spcPct val="0"/>
        </a:spcBef>
        <a:spcAft>
          <a:spcPct val="0"/>
        </a:spcAft>
        <a:defRPr sz="4400" kern="1200">
          <a:solidFill>
            <a:schemeClr val="tx1"/>
          </a:solidFill>
          <a:latin typeface="+mj-lt"/>
          <a:ea typeface="MS PGothic" panose="020B0600070205080204" pitchFamily="34" charset="-128"/>
          <a:cs typeface="MS PGothic" charset="0"/>
        </a:defRPr>
      </a:lvl1pPr>
      <a:lvl2pPr algn="ctr" defTabSz="455613" rtl="0" eaLnBrk="0" fontAlgn="base" hangingPunct="0">
        <a:spcBef>
          <a:spcPct val="0"/>
        </a:spcBef>
        <a:spcAft>
          <a:spcPct val="0"/>
        </a:spcAft>
        <a:defRPr sz="4400">
          <a:solidFill>
            <a:schemeClr val="tx1"/>
          </a:solidFill>
          <a:latin typeface="Arial" panose="020B0604020202020204" pitchFamily="34" charset="0"/>
          <a:ea typeface="MS PGothic" panose="020B0600070205080204" pitchFamily="34" charset="-128"/>
          <a:cs typeface="MS PGothic" charset="0"/>
        </a:defRPr>
      </a:lvl2pPr>
      <a:lvl3pPr algn="ctr" defTabSz="455613" rtl="0" eaLnBrk="0" fontAlgn="base" hangingPunct="0">
        <a:spcBef>
          <a:spcPct val="0"/>
        </a:spcBef>
        <a:spcAft>
          <a:spcPct val="0"/>
        </a:spcAft>
        <a:defRPr sz="4400">
          <a:solidFill>
            <a:schemeClr val="tx1"/>
          </a:solidFill>
          <a:latin typeface="Arial" panose="020B0604020202020204" pitchFamily="34" charset="0"/>
          <a:ea typeface="MS PGothic" panose="020B0600070205080204" pitchFamily="34" charset="-128"/>
          <a:cs typeface="MS PGothic" charset="0"/>
        </a:defRPr>
      </a:lvl3pPr>
      <a:lvl4pPr algn="ctr" defTabSz="455613" rtl="0" eaLnBrk="0" fontAlgn="base" hangingPunct="0">
        <a:spcBef>
          <a:spcPct val="0"/>
        </a:spcBef>
        <a:spcAft>
          <a:spcPct val="0"/>
        </a:spcAft>
        <a:defRPr sz="4400">
          <a:solidFill>
            <a:schemeClr val="tx1"/>
          </a:solidFill>
          <a:latin typeface="Arial" panose="020B0604020202020204" pitchFamily="34" charset="0"/>
          <a:ea typeface="MS PGothic" panose="020B0600070205080204" pitchFamily="34" charset="-128"/>
          <a:cs typeface="MS PGothic" charset="0"/>
        </a:defRPr>
      </a:lvl4pPr>
      <a:lvl5pPr algn="ctr" defTabSz="455613" rtl="0" eaLnBrk="0" fontAlgn="base" hangingPunct="0">
        <a:spcBef>
          <a:spcPct val="0"/>
        </a:spcBef>
        <a:spcAft>
          <a:spcPct val="0"/>
        </a:spcAft>
        <a:defRPr sz="4400">
          <a:solidFill>
            <a:schemeClr val="tx1"/>
          </a:solidFill>
          <a:latin typeface="Arial" panose="020B0604020202020204" pitchFamily="34" charset="0"/>
          <a:ea typeface="MS PGothic" panose="020B0600070205080204" pitchFamily="34" charset="-128"/>
          <a:cs typeface="MS PGothic" charset="0"/>
        </a:defRPr>
      </a:lvl5pPr>
      <a:lvl6pPr marL="457200" algn="ctr" defTabSz="455613" rtl="0" fontAlgn="base">
        <a:spcBef>
          <a:spcPct val="0"/>
        </a:spcBef>
        <a:spcAft>
          <a:spcPct val="0"/>
        </a:spcAft>
        <a:defRPr sz="4400">
          <a:solidFill>
            <a:schemeClr val="tx1"/>
          </a:solidFill>
          <a:latin typeface="Arial" panose="020B0604020202020204" pitchFamily="34" charset="0"/>
          <a:ea typeface="MS PGothic" panose="020B0600070205080204" pitchFamily="34" charset="-128"/>
        </a:defRPr>
      </a:lvl6pPr>
      <a:lvl7pPr marL="914400" algn="ctr" defTabSz="455613" rtl="0" fontAlgn="base">
        <a:spcBef>
          <a:spcPct val="0"/>
        </a:spcBef>
        <a:spcAft>
          <a:spcPct val="0"/>
        </a:spcAft>
        <a:defRPr sz="4400">
          <a:solidFill>
            <a:schemeClr val="tx1"/>
          </a:solidFill>
          <a:latin typeface="Arial" panose="020B0604020202020204" pitchFamily="34" charset="0"/>
          <a:ea typeface="MS PGothic" panose="020B0600070205080204" pitchFamily="34" charset="-128"/>
        </a:defRPr>
      </a:lvl7pPr>
      <a:lvl8pPr marL="1371600" algn="ctr" defTabSz="455613" rtl="0" fontAlgn="base">
        <a:spcBef>
          <a:spcPct val="0"/>
        </a:spcBef>
        <a:spcAft>
          <a:spcPct val="0"/>
        </a:spcAft>
        <a:defRPr sz="4400">
          <a:solidFill>
            <a:schemeClr val="tx1"/>
          </a:solidFill>
          <a:latin typeface="Arial" panose="020B0604020202020204" pitchFamily="34" charset="0"/>
          <a:ea typeface="MS PGothic" panose="020B0600070205080204" pitchFamily="34" charset="-128"/>
        </a:defRPr>
      </a:lvl8pPr>
      <a:lvl9pPr marL="1828800" algn="ctr" defTabSz="455613" rtl="0" fontAlgn="base">
        <a:spcBef>
          <a:spcPct val="0"/>
        </a:spcBef>
        <a:spcAft>
          <a:spcPct val="0"/>
        </a:spcAft>
        <a:defRPr sz="4400">
          <a:solidFill>
            <a:schemeClr val="tx1"/>
          </a:solidFill>
          <a:latin typeface="Arial" panose="020B0604020202020204" pitchFamily="34" charset="0"/>
          <a:ea typeface="MS PGothic" panose="020B0600070205080204" pitchFamily="34" charset="-128"/>
        </a:defRPr>
      </a:lvl9pPr>
    </p:titleStyle>
    <p:bodyStyle>
      <a:lvl1pPr marL="341313" indent="-341313" algn="l" defTabSz="455613" rtl="0" eaLnBrk="0" fontAlgn="base" hangingPunct="0">
        <a:spcBef>
          <a:spcPct val="20000"/>
        </a:spcBef>
        <a:spcAft>
          <a:spcPct val="0"/>
        </a:spcAft>
        <a:buFont typeface="Arial" charset="0"/>
        <a:buChar char="•"/>
        <a:defRPr sz="3200" kern="1200">
          <a:solidFill>
            <a:schemeClr val="tx1"/>
          </a:solidFill>
          <a:latin typeface="+mn-lt"/>
          <a:ea typeface="MS PGothic" panose="020B0600070205080204" pitchFamily="34" charset="-128"/>
          <a:cs typeface="MS PGothic" charset="0"/>
        </a:defRPr>
      </a:lvl1pPr>
      <a:lvl2pPr marL="741363" indent="-284163" algn="l" defTabSz="455613" rtl="0" eaLnBrk="0" fontAlgn="base" hangingPunct="0">
        <a:spcBef>
          <a:spcPct val="20000"/>
        </a:spcBef>
        <a:spcAft>
          <a:spcPct val="0"/>
        </a:spcAft>
        <a:buFont typeface="Arial" charset="0"/>
        <a:buChar char="–"/>
        <a:defRPr sz="2800" kern="1200">
          <a:solidFill>
            <a:schemeClr val="tx1"/>
          </a:solidFill>
          <a:latin typeface="+mn-lt"/>
          <a:ea typeface="MS PGothic" panose="020B0600070205080204" pitchFamily="34" charset="-128"/>
          <a:cs typeface="MS PGothic" charset="0"/>
        </a:defRPr>
      </a:lvl2pPr>
      <a:lvl3pPr marL="1141413" indent="-227013" algn="l" defTabSz="455613" rtl="0" eaLnBrk="0" fontAlgn="base" hangingPunct="0">
        <a:spcBef>
          <a:spcPct val="20000"/>
        </a:spcBef>
        <a:spcAft>
          <a:spcPct val="0"/>
        </a:spcAft>
        <a:buFont typeface="Arial" charset="0"/>
        <a:buChar char="•"/>
        <a:defRPr sz="2400" kern="1200">
          <a:solidFill>
            <a:schemeClr val="tx1"/>
          </a:solidFill>
          <a:latin typeface="+mn-lt"/>
          <a:ea typeface="MS PGothic" panose="020B0600070205080204" pitchFamily="34" charset="-128"/>
          <a:cs typeface="MS PGothic" charset="0"/>
        </a:defRPr>
      </a:lvl3pPr>
      <a:lvl4pPr marL="1598613" indent="-227013" algn="l" defTabSz="455613" rtl="0" eaLnBrk="0" fontAlgn="base" hangingPunct="0">
        <a:spcBef>
          <a:spcPct val="20000"/>
        </a:spcBef>
        <a:spcAft>
          <a:spcPct val="0"/>
        </a:spcAft>
        <a:buFont typeface="Arial" charset="0"/>
        <a:buChar char="–"/>
        <a:defRPr sz="2000" kern="1200">
          <a:solidFill>
            <a:schemeClr val="tx1"/>
          </a:solidFill>
          <a:latin typeface="+mn-lt"/>
          <a:ea typeface="MS PGothic" panose="020B0600070205080204" pitchFamily="34" charset="-128"/>
          <a:cs typeface="MS PGothic" charset="0"/>
        </a:defRPr>
      </a:lvl4pPr>
      <a:lvl5pPr marL="2055813" indent="-227013" algn="l" defTabSz="455613" rtl="0" eaLnBrk="0" fontAlgn="base" hangingPunct="0">
        <a:spcBef>
          <a:spcPct val="20000"/>
        </a:spcBef>
        <a:spcAft>
          <a:spcPct val="0"/>
        </a:spcAft>
        <a:buFont typeface="Arial" charset="0"/>
        <a:buChar char="»"/>
        <a:defRPr sz="2000" kern="1200">
          <a:solidFill>
            <a:schemeClr val="tx1"/>
          </a:solidFill>
          <a:latin typeface="+mn-lt"/>
          <a:ea typeface="MS PGothic" panose="020B0600070205080204" pitchFamily="34" charset="-128"/>
          <a:cs typeface="MS PGothic" charset="0"/>
        </a:defRPr>
      </a:lvl5pPr>
      <a:lvl6pPr marL="2514471" indent="-228588" algn="l" defTabSz="457177" rtl="0" eaLnBrk="1" latinLnBrk="0" hangingPunct="1">
        <a:spcBef>
          <a:spcPct val="20000"/>
        </a:spcBef>
        <a:buFont typeface="Arial"/>
        <a:buChar char="•"/>
        <a:defRPr sz="2000" kern="1200">
          <a:solidFill>
            <a:schemeClr val="tx1"/>
          </a:solidFill>
          <a:latin typeface="+mn-lt"/>
          <a:ea typeface="+mn-ea"/>
          <a:cs typeface="+mn-cs"/>
        </a:defRPr>
      </a:lvl6pPr>
      <a:lvl7pPr marL="2971648" indent="-228588" algn="l" defTabSz="457177" rtl="0" eaLnBrk="1" latinLnBrk="0" hangingPunct="1">
        <a:spcBef>
          <a:spcPct val="20000"/>
        </a:spcBef>
        <a:buFont typeface="Arial"/>
        <a:buChar char="•"/>
        <a:defRPr sz="2000" kern="1200">
          <a:solidFill>
            <a:schemeClr val="tx1"/>
          </a:solidFill>
          <a:latin typeface="+mn-lt"/>
          <a:ea typeface="+mn-ea"/>
          <a:cs typeface="+mn-cs"/>
        </a:defRPr>
      </a:lvl7pPr>
      <a:lvl8pPr marL="3428825" indent="-228588" algn="l" defTabSz="457177" rtl="0" eaLnBrk="1" latinLnBrk="0" hangingPunct="1">
        <a:spcBef>
          <a:spcPct val="20000"/>
        </a:spcBef>
        <a:buFont typeface="Arial"/>
        <a:buChar char="•"/>
        <a:defRPr sz="2000" kern="1200">
          <a:solidFill>
            <a:schemeClr val="tx1"/>
          </a:solidFill>
          <a:latin typeface="+mn-lt"/>
          <a:ea typeface="+mn-ea"/>
          <a:cs typeface="+mn-cs"/>
        </a:defRPr>
      </a:lvl8pPr>
      <a:lvl9pPr marL="3886001" indent="-228588" algn="l" defTabSz="457177"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177" rtl="0" eaLnBrk="1" latinLnBrk="0" hangingPunct="1">
        <a:defRPr sz="1800" kern="1200">
          <a:solidFill>
            <a:schemeClr val="tx1"/>
          </a:solidFill>
          <a:latin typeface="+mn-lt"/>
          <a:ea typeface="+mn-ea"/>
          <a:cs typeface="+mn-cs"/>
        </a:defRPr>
      </a:lvl1pPr>
      <a:lvl2pPr marL="457177" algn="l" defTabSz="457177" rtl="0" eaLnBrk="1" latinLnBrk="0" hangingPunct="1">
        <a:defRPr sz="1800" kern="1200">
          <a:solidFill>
            <a:schemeClr val="tx1"/>
          </a:solidFill>
          <a:latin typeface="+mn-lt"/>
          <a:ea typeface="+mn-ea"/>
          <a:cs typeface="+mn-cs"/>
        </a:defRPr>
      </a:lvl2pPr>
      <a:lvl3pPr marL="914353" algn="l" defTabSz="457177" rtl="0" eaLnBrk="1" latinLnBrk="0" hangingPunct="1">
        <a:defRPr sz="1800" kern="1200">
          <a:solidFill>
            <a:schemeClr val="tx1"/>
          </a:solidFill>
          <a:latin typeface="+mn-lt"/>
          <a:ea typeface="+mn-ea"/>
          <a:cs typeface="+mn-cs"/>
        </a:defRPr>
      </a:lvl3pPr>
      <a:lvl4pPr marL="1371530" algn="l" defTabSz="457177" rtl="0" eaLnBrk="1" latinLnBrk="0" hangingPunct="1">
        <a:defRPr sz="1800" kern="1200">
          <a:solidFill>
            <a:schemeClr val="tx1"/>
          </a:solidFill>
          <a:latin typeface="+mn-lt"/>
          <a:ea typeface="+mn-ea"/>
          <a:cs typeface="+mn-cs"/>
        </a:defRPr>
      </a:lvl4pPr>
      <a:lvl5pPr marL="1828706" algn="l" defTabSz="457177" rtl="0" eaLnBrk="1" latinLnBrk="0" hangingPunct="1">
        <a:defRPr sz="1800" kern="1200">
          <a:solidFill>
            <a:schemeClr val="tx1"/>
          </a:solidFill>
          <a:latin typeface="+mn-lt"/>
          <a:ea typeface="+mn-ea"/>
          <a:cs typeface="+mn-cs"/>
        </a:defRPr>
      </a:lvl5pPr>
      <a:lvl6pPr marL="2285883" algn="l" defTabSz="457177" rtl="0" eaLnBrk="1" latinLnBrk="0" hangingPunct="1">
        <a:defRPr sz="1800" kern="1200">
          <a:solidFill>
            <a:schemeClr val="tx1"/>
          </a:solidFill>
          <a:latin typeface="+mn-lt"/>
          <a:ea typeface="+mn-ea"/>
          <a:cs typeface="+mn-cs"/>
        </a:defRPr>
      </a:lvl6pPr>
      <a:lvl7pPr marL="2743060" algn="l" defTabSz="457177" rtl="0" eaLnBrk="1" latinLnBrk="0" hangingPunct="1">
        <a:defRPr sz="1800" kern="1200">
          <a:solidFill>
            <a:schemeClr val="tx1"/>
          </a:solidFill>
          <a:latin typeface="+mn-lt"/>
          <a:ea typeface="+mn-ea"/>
          <a:cs typeface="+mn-cs"/>
        </a:defRPr>
      </a:lvl7pPr>
      <a:lvl8pPr marL="3200236" algn="l" defTabSz="457177" rtl="0" eaLnBrk="1" latinLnBrk="0" hangingPunct="1">
        <a:defRPr sz="1800" kern="1200">
          <a:solidFill>
            <a:schemeClr val="tx1"/>
          </a:solidFill>
          <a:latin typeface="+mn-lt"/>
          <a:ea typeface="+mn-ea"/>
          <a:cs typeface="+mn-cs"/>
        </a:defRPr>
      </a:lvl8pPr>
      <a:lvl9pPr marL="3657413" algn="l" defTabSz="457177"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8914"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8915"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defTabSz="457200" eaLnBrk="1" hangingPunct="1">
              <a:defRPr sz="1200" b="0">
                <a:solidFill>
                  <a:srgbClr val="898989"/>
                </a:solidFill>
                <a:latin typeface="Calibri" charset="0"/>
              </a:defRPr>
            </a:lvl1pPr>
          </a:lstStyle>
          <a:p>
            <a:pPr>
              <a:defRPr/>
            </a:pPr>
            <a:fld id="{7641AA70-F0F9-3E4A-BE63-7F0D4F36E967}" type="datetimeFigureOut">
              <a:rPr lang="en-US"/>
              <a:pPr>
                <a:defRPr/>
              </a:pPr>
              <a:t>10/17/2019</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defTabSz="457200" eaLnBrk="1" fontAlgn="auto" hangingPunct="1">
              <a:spcBef>
                <a:spcPts val="0"/>
              </a:spcBef>
              <a:spcAft>
                <a:spcPts val="0"/>
              </a:spcAft>
              <a:defRPr sz="1200" b="0">
                <a:solidFill>
                  <a:prstClr val="black">
                    <a:tint val="75000"/>
                  </a:prstClr>
                </a:solidFill>
                <a:latin typeface="Calibri"/>
                <a:ea typeface="+mn-ea"/>
                <a:cs typeface="Arial" pitchFamily="34" charset="0"/>
              </a:defRPr>
            </a:lvl1pPr>
          </a:lstStyle>
          <a:p>
            <a:pPr>
              <a:defRPr/>
            </a:pPr>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defTabSz="457200" eaLnBrk="1" hangingPunct="1">
              <a:defRPr sz="1200" b="0">
                <a:solidFill>
                  <a:srgbClr val="898989"/>
                </a:solidFill>
                <a:latin typeface="Calibri" charset="0"/>
              </a:defRPr>
            </a:lvl1pPr>
          </a:lstStyle>
          <a:p>
            <a:pPr>
              <a:defRPr/>
            </a:pPr>
            <a:fld id="{B9A9C13B-13CB-2C4C-A1FE-0D55F97DDC6C}"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9346" r:id="rId1"/>
    <p:sldLayoutId id="2147489347" r:id="rId2"/>
    <p:sldLayoutId id="2147489348" r:id="rId3"/>
    <p:sldLayoutId id="2147489349" r:id="rId4"/>
    <p:sldLayoutId id="2147489350" r:id="rId5"/>
    <p:sldLayoutId id="2147489351" r:id="rId6"/>
    <p:sldLayoutId id="2147489352" r:id="rId7"/>
    <p:sldLayoutId id="2147489353" r:id="rId8"/>
    <p:sldLayoutId id="2147489354" r:id="rId9"/>
    <p:sldLayoutId id="2147489355" r:id="rId10"/>
    <p:sldLayoutId id="2147489356" r:id="rId11"/>
  </p:sldLayoutIdLst>
  <p:transition spd="med">
    <p:fade/>
  </p:transition>
  <p:txStyles>
    <p:titleStyle>
      <a:lvl1pPr algn="ctr" defTabSz="457200" rtl="0" eaLnBrk="0" fontAlgn="base" hangingPunct="0">
        <a:spcBef>
          <a:spcPct val="0"/>
        </a:spcBef>
        <a:spcAft>
          <a:spcPct val="0"/>
        </a:spcAft>
        <a:defRPr sz="4400" kern="1200">
          <a:solidFill>
            <a:schemeClr val="tx1"/>
          </a:solidFill>
          <a:latin typeface="+mj-lt"/>
          <a:ea typeface="MS PGothic" panose="020B0600070205080204" pitchFamily="34" charset="-128"/>
          <a:cs typeface="MS PGothic" charset="0"/>
        </a:defRPr>
      </a:lvl1pPr>
      <a:lvl2pPr algn="ctr" defTabSz="457200" rtl="0" eaLnBrk="0" fontAlgn="base" hangingPunct="0">
        <a:spcBef>
          <a:spcPct val="0"/>
        </a:spcBef>
        <a:spcAft>
          <a:spcPct val="0"/>
        </a:spcAft>
        <a:defRPr sz="4400">
          <a:solidFill>
            <a:schemeClr val="tx1"/>
          </a:solidFill>
          <a:latin typeface="Calibri" panose="020F0502020204030204" pitchFamily="34" charset="0"/>
          <a:ea typeface="MS PGothic" panose="020B0600070205080204" pitchFamily="34" charset="-128"/>
          <a:cs typeface="MS PGothic" charset="0"/>
        </a:defRPr>
      </a:lvl2pPr>
      <a:lvl3pPr algn="ctr" defTabSz="457200" rtl="0" eaLnBrk="0" fontAlgn="base" hangingPunct="0">
        <a:spcBef>
          <a:spcPct val="0"/>
        </a:spcBef>
        <a:spcAft>
          <a:spcPct val="0"/>
        </a:spcAft>
        <a:defRPr sz="4400">
          <a:solidFill>
            <a:schemeClr val="tx1"/>
          </a:solidFill>
          <a:latin typeface="Calibri" panose="020F0502020204030204" pitchFamily="34" charset="0"/>
          <a:ea typeface="MS PGothic" panose="020B0600070205080204" pitchFamily="34" charset="-128"/>
          <a:cs typeface="MS PGothic" charset="0"/>
        </a:defRPr>
      </a:lvl3pPr>
      <a:lvl4pPr algn="ctr" defTabSz="457200" rtl="0" eaLnBrk="0" fontAlgn="base" hangingPunct="0">
        <a:spcBef>
          <a:spcPct val="0"/>
        </a:spcBef>
        <a:spcAft>
          <a:spcPct val="0"/>
        </a:spcAft>
        <a:defRPr sz="4400">
          <a:solidFill>
            <a:schemeClr val="tx1"/>
          </a:solidFill>
          <a:latin typeface="Calibri" panose="020F0502020204030204" pitchFamily="34" charset="0"/>
          <a:ea typeface="MS PGothic" panose="020B0600070205080204" pitchFamily="34" charset="-128"/>
          <a:cs typeface="MS PGothic" charset="0"/>
        </a:defRPr>
      </a:lvl4pPr>
      <a:lvl5pPr algn="ctr" defTabSz="457200" rtl="0" eaLnBrk="0" fontAlgn="base" hangingPunct="0">
        <a:spcBef>
          <a:spcPct val="0"/>
        </a:spcBef>
        <a:spcAft>
          <a:spcPct val="0"/>
        </a:spcAft>
        <a:defRPr sz="4400">
          <a:solidFill>
            <a:schemeClr val="tx1"/>
          </a:solidFill>
          <a:latin typeface="Calibri" panose="020F0502020204030204" pitchFamily="34" charset="0"/>
          <a:ea typeface="MS PGothic" panose="020B0600070205080204" pitchFamily="34" charset="-128"/>
          <a:cs typeface="MS PGothic" charset="0"/>
        </a:defRPr>
      </a:lvl5pPr>
      <a:lvl6pPr marL="457200" algn="ctr" defTabSz="457200" rtl="0" fontAlgn="base">
        <a:spcBef>
          <a:spcPct val="0"/>
        </a:spcBef>
        <a:spcAft>
          <a:spcPct val="0"/>
        </a:spcAft>
        <a:defRPr sz="4400">
          <a:solidFill>
            <a:schemeClr val="tx1"/>
          </a:solidFill>
          <a:latin typeface="Calibri" panose="020F0502020204030204" pitchFamily="34" charset="0"/>
          <a:ea typeface="MS PGothic" panose="020B0600070205080204" pitchFamily="34" charset="-128"/>
        </a:defRPr>
      </a:lvl6pPr>
      <a:lvl7pPr marL="914400" algn="ctr" defTabSz="457200" rtl="0" fontAlgn="base">
        <a:spcBef>
          <a:spcPct val="0"/>
        </a:spcBef>
        <a:spcAft>
          <a:spcPct val="0"/>
        </a:spcAft>
        <a:defRPr sz="4400">
          <a:solidFill>
            <a:schemeClr val="tx1"/>
          </a:solidFill>
          <a:latin typeface="Calibri" panose="020F0502020204030204" pitchFamily="34" charset="0"/>
          <a:ea typeface="MS PGothic" panose="020B0600070205080204" pitchFamily="34" charset="-128"/>
        </a:defRPr>
      </a:lvl7pPr>
      <a:lvl8pPr marL="1371600" algn="ctr" defTabSz="457200" rtl="0" fontAlgn="base">
        <a:spcBef>
          <a:spcPct val="0"/>
        </a:spcBef>
        <a:spcAft>
          <a:spcPct val="0"/>
        </a:spcAft>
        <a:defRPr sz="4400">
          <a:solidFill>
            <a:schemeClr val="tx1"/>
          </a:solidFill>
          <a:latin typeface="Calibri" panose="020F0502020204030204" pitchFamily="34" charset="0"/>
          <a:ea typeface="MS PGothic" panose="020B0600070205080204" pitchFamily="34" charset="-128"/>
        </a:defRPr>
      </a:lvl8pPr>
      <a:lvl9pPr marL="1828800" algn="ctr" defTabSz="457200" rtl="0" fontAlgn="base">
        <a:spcBef>
          <a:spcPct val="0"/>
        </a:spcBef>
        <a:spcAft>
          <a:spcPct val="0"/>
        </a:spcAft>
        <a:defRPr sz="4400">
          <a:solidFill>
            <a:schemeClr val="tx1"/>
          </a:solidFill>
          <a:latin typeface="Calibri" panose="020F0502020204030204" pitchFamily="34" charset="0"/>
          <a:ea typeface="MS PGothic" panose="020B0600070205080204" pitchFamily="34" charset="-128"/>
        </a:defRPr>
      </a:lvl9pPr>
    </p:titleStyle>
    <p:bodyStyle>
      <a:lvl1pPr marL="342900" indent="-342900" algn="l" defTabSz="457200" rtl="0" eaLnBrk="0" fontAlgn="base" hangingPunct="0">
        <a:spcBef>
          <a:spcPct val="20000"/>
        </a:spcBef>
        <a:spcAft>
          <a:spcPct val="0"/>
        </a:spcAft>
        <a:buFont typeface="Arial" charset="0"/>
        <a:buChar char="•"/>
        <a:defRPr sz="3200" kern="1200">
          <a:solidFill>
            <a:schemeClr val="tx1"/>
          </a:solidFill>
          <a:latin typeface="+mn-lt"/>
          <a:ea typeface="MS PGothic" panose="020B0600070205080204" pitchFamily="34" charset="-128"/>
          <a:cs typeface="MS PGothic" charset="0"/>
        </a:defRPr>
      </a:lvl1pPr>
      <a:lvl2pPr marL="742950" indent="-285750" algn="l" defTabSz="457200" rtl="0" eaLnBrk="0" fontAlgn="base" hangingPunct="0">
        <a:spcBef>
          <a:spcPct val="20000"/>
        </a:spcBef>
        <a:spcAft>
          <a:spcPct val="0"/>
        </a:spcAft>
        <a:buFont typeface="Arial" charset="0"/>
        <a:buChar char="–"/>
        <a:defRPr sz="2800" kern="1200">
          <a:solidFill>
            <a:schemeClr val="tx1"/>
          </a:solidFill>
          <a:latin typeface="+mn-lt"/>
          <a:ea typeface="MS PGothic" panose="020B0600070205080204" pitchFamily="34" charset="-128"/>
          <a:cs typeface="MS PGothic" charset="0"/>
        </a:defRPr>
      </a:lvl2pPr>
      <a:lvl3pPr marL="1143000" indent="-228600" algn="l" defTabSz="457200" rtl="0" eaLnBrk="0" fontAlgn="base" hangingPunct="0">
        <a:spcBef>
          <a:spcPct val="20000"/>
        </a:spcBef>
        <a:spcAft>
          <a:spcPct val="0"/>
        </a:spcAft>
        <a:buFont typeface="Arial" charset="0"/>
        <a:buChar char="•"/>
        <a:defRPr sz="2400" kern="1200">
          <a:solidFill>
            <a:schemeClr val="tx1"/>
          </a:solidFill>
          <a:latin typeface="+mn-lt"/>
          <a:ea typeface="MS PGothic" panose="020B0600070205080204" pitchFamily="34" charset="-128"/>
          <a:cs typeface="MS PGothic" charset="0"/>
        </a:defRPr>
      </a:lvl3pPr>
      <a:lvl4pPr marL="1600200" indent="-228600" algn="l" defTabSz="457200" rtl="0" eaLnBrk="0" fontAlgn="base" hangingPunct="0">
        <a:spcBef>
          <a:spcPct val="20000"/>
        </a:spcBef>
        <a:spcAft>
          <a:spcPct val="0"/>
        </a:spcAft>
        <a:buFont typeface="Arial" charset="0"/>
        <a:buChar char="–"/>
        <a:defRPr sz="2000" kern="1200">
          <a:solidFill>
            <a:schemeClr val="tx1"/>
          </a:solidFill>
          <a:latin typeface="+mn-lt"/>
          <a:ea typeface="MS PGothic" panose="020B0600070205080204" pitchFamily="34" charset="-128"/>
          <a:cs typeface="MS PGothic" charset="0"/>
        </a:defRPr>
      </a:lvl4pPr>
      <a:lvl5pPr marL="2057400" indent="-228600" algn="l" defTabSz="457200" rtl="0" eaLnBrk="0" fontAlgn="base" hangingPunct="0">
        <a:spcBef>
          <a:spcPct val="20000"/>
        </a:spcBef>
        <a:spcAft>
          <a:spcPct val="0"/>
        </a:spcAft>
        <a:buFont typeface="Arial" charset="0"/>
        <a:buChar char="»"/>
        <a:defRPr sz="2000" kern="1200">
          <a:solidFill>
            <a:schemeClr val="tx1"/>
          </a:solidFill>
          <a:latin typeface="+mn-lt"/>
          <a:ea typeface="MS PGothic" panose="020B0600070205080204" pitchFamily="34" charset="-128"/>
          <a:cs typeface="MS PGothic"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2226" name="Rectangle 2"/>
          <p:cNvSpPr>
            <a:spLocks noGrp="1" noChangeArrowheads="1"/>
          </p:cNvSpPr>
          <p:nvPr>
            <p:ph type="title"/>
          </p:nvPr>
        </p:nvSpPr>
        <p:spPr bwMode="auto">
          <a:xfrm>
            <a:off x="142875" y="161925"/>
            <a:ext cx="8839200" cy="609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522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 bg1="lt1" tx1="dk1" bg2="lt2" tx2="dk2" accent1="accent1" accent2="accent2" accent3="accent3" accent4="accent4" accent5="accent5" accent6="accent6" hlink="hlink" folHlink="folHlink"/>
  <p:sldLayoutIdLst>
    <p:sldLayoutId id="2147489289" r:id="rId1"/>
    <p:sldLayoutId id="2147489290" r:id="rId2"/>
    <p:sldLayoutId id="2147489291" r:id="rId3"/>
    <p:sldLayoutId id="2147489292" r:id="rId4"/>
    <p:sldLayoutId id="2147489293" r:id="rId5"/>
    <p:sldLayoutId id="2147489294" r:id="rId6"/>
    <p:sldLayoutId id="2147489295" r:id="rId7"/>
    <p:sldLayoutId id="2147489296" r:id="rId8"/>
    <p:sldLayoutId id="2147489297" r:id="rId9"/>
    <p:sldLayoutId id="2147489298" r:id="rId10"/>
    <p:sldLayoutId id="2147489299" r:id="rId11"/>
    <p:sldLayoutId id="2147489300" r:id="rId12"/>
    <p:sldLayoutId id="2147489301" r:id="rId13"/>
    <p:sldLayoutId id="2147489302" r:id="rId14"/>
    <p:sldLayoutId id="2147489303" r:id="rId15"/>
    <p:sldLayoutId id="2147489304" r:id="rId16"/>
    <p:sldLayoutId id="2147489357" r:id="rId17"/>
    <p:sldLayoutId id="2147489358" r:id="rId18"/>
  </p:sldLayoutIdLst>
  <p:transition spd="med">
    <p:fade/>
  </p:transition>
  <p:txStyles>
    <p:titleStyle>
      <a:lvl1pPr algn="l" rtl="0" eaLnBrk="0" fontAlgn="base" hangingPunct="0">
        <a:spcBef>
          <a:spcPct val="0"/>
        </a:spcBef>
        <a:spcAft>
          <a:spcPct val="0"/>
        </a:spcAft>
        <a:defRPr sz="3200" b="1">
          <a:solidFill>
            <a:srgbClr val="00FF00"/>
          </a:solidFill>
          <a:latin typeface="+mj-lt"/>
          <a:ea typeface="ＭＳ Ｐゴシック" charset="0"/>
          <a:cs typeface="ＭＳ Ｐゴシック" charset="0"/>
        </a:defRPr>
      </a:lvl1pPr>
      <a:lvl2pPr algn="l" rtl="0" eaLnBrk="0" fontAlgn="base" hangingPunct="0">
        <a:spcBef>
          <a:spcPct val="0"/>
        </a:spcBef>
        <a:spcAft>
          <a:spcPct val="0"/>
        </a:spcAft>
        <a:defRPr sz="3200" b="1">
          <a:solidFill>
            <a:srgbClr val="00FF00"/>
          </a:solidFill>
          <a:latin typeface="Calibri" pitchFamily="34" charset="0"/>
          <a:ea typeface="ＭＳ Ｐゴシック" charset="0"/>
          <a:cs typeface="ＭＳ Ｐゴシック" charset="0"/>
        </a:defRPr>
      </a:lvl2pPr>
      <a:lvl3pPr algn="l" rtl="0" eaLnBrk="0" fontAlgn="base" hangingPunct="0">
        <a:spcBef>
          <a:spcPct val="0"/>
        </a:spcBef>
        <a:spcAft>
          <a:spcPct val="0"/>
        </a:spcAft>
        <a:defRPr sz="3200" b="1">
          <a:solidFill>
            <a:srgbClr val="00FF00"/>
          </a:solidFill>
          <a:latin typeface="Calibri" pitchFamily="34" charset="0"/>
          <a:ea typeface="ＭＳ Ｐゴシック" charset="0"/>
          <a:cs typeface="ＭＳ Ｐゴシック" charset="0"/>
        </a:defRPr>
      </a:lvl3pPr>
      <a:lvl4pPr algn="l" rtl="0" eaLnBrk="0" fontAlgn="base" hangingPunct="0">
        <a:spcBef>
          <a:spcPct val="0"/>
        </a:spcBef>
        <a:spcAft>
          <a:spcPct val="0"/>
        </a:spcAft>
        <a:defRPr sz="3200" b="1">
          <a:solidFill>
            <a:srgbClr val="00FF00"/>
          </a:solidFill>
          <a:latin typeface="Calibri" pitchFamily="34" charset="0"/>
          <a:ea typeface="ＭＳ Ｐゴシック" charset="0"/>
          <a:cs typeface="ＭＳ Ｐゴシック" charset="0"/>
        </a:defRPr>
      </a:lvl4pPr>
      <a:lvl5pPr algn="l" rtl="0" eaLnBrk="0" fontAlgn="base" hangingPunct="0">
        <a:spcBef>
          <a:spcPct val="0"/>
        </a:spcBef>
        <a:spcAft>
          <a:spcPct val="0"/>
        </a:spcAft>
        <a:defRPr sz="3200" b="1">
          <a:solidFill>
            <a:srgbClr val="00FF00"/>
          </a:solidFill>
          <a:latin typeface="Calibri" pitchFamily="34" charset="0"/>
          <a:ea typeface="ＭＳ Ｐゴシック" charset="0"/>
          <a:cs typeface="ＭＳ Ｐゴシック" charset="0"/>
        </a:defRPr>
      </a:lvl5pPr>
      <a:lvl6pPr marL="457200" algn="l" rtl="0" fontAlgn="base">
        <a:spcBef>
          <a:spcPct val="0"/>
        </a:spcBef>
        <a:spcAft>
          <a:spcPct val="0"/>
        </a:spcAft>
        <a:defRPr sz="3200" b="1">
          <a:solidFill>
            <a:srgbClr val="00FF00"/>
          </a:solidFill>
          <a:latin typeface="Arial" pitchFamily="34" charset="0"/>
        </a:defRPr>
      </a:lvl6pPr>
      <a:lvl7pPr marL="914400" algn="l" rtl="0" fontAlgn="base">
        <a:spcBef>
          <a:spcPct val="0"/>
        </a:spcBef>
        <a:spcAft>
          <a:spcPct val="0"/>
        </a:spcAft>
        <a:defRPr sz="3200" b="1">
          <a:solidFill>
            <a:srgbClr val="00FF00"/>
          </a:solidFill>
          <a:latin typeface="Arial" pitchFamily="34" charset="0"/>
        </a:defRPr>
      </a:lvl7pPr>
      <a:lvl8pPr marL="1371600" algn="l" rtl="0" fontAlgn="base">
        <a:spcBef>
          <a:spcPct val="0"/>
        </a:spcBef>
        <a:spcAft>
          <a:spcPct val="0"/>
        </a:spcAft>
        <a:defRPr sz="3200" b="1">
          <a:solidFill>
            <a:srgbClr val="00FF00"/>
          </a:solidFill>
          <a:latin typeface="Arial" pitchFamily="34" charset="0"/>
        </a:defRPr>
      </a:lvl8pPr>
      <a:lvl9pPr marL="1828800" algn="l" rtl="0" fontAlgn="base">
        <a:spcBef>
          <a:spcPct val="0"/>
        </a:spcBef>
        <a:spcAft>
          <a:spcPct val="0"/>
        </a:spcAft>
        <a:defRPr sz="3200" b="1">
          <a:solidFill>
            <a:srgbClr val="00FF00"/>
          </a:solidFill>
          <a:latin typeface="Arial" pitchFamily="34" charset="0"/>
        </a:defRPr>
      </a:lvl9pPr>
    </p:titleStyle>
    <p:bodyStyle>
      <a:lvl1pPr marL="342900" indent="-342900" algn="l" rtl="0" eaLnBrk="0" fontAlgn="base" hangingPunct="0">
        <a:spcBef>
          <a:spcPct val="20000"/>
        </a:spcBef>
        <a:spcAft>
          <a:spcPct val="0"/>
        </a:spcAft>
        <a:buFont typeface="Symbol" charset="0"/>
        <a:buChar char="·"/>
        <a:defRPr sz="2400">
          <a:solidFill>
            <a:srgbClr val="FFFFFF"/>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Wingdings" charset="0"/>
        <a:buChar char="§"/>
        <a:defRPr sz="2800">
          <a:solidFill>
            <a:srgbClr val="FFFFFF"/>
          </a:solidFill>
          <a:latin typeface="+mn-lt"/>
          <a:ea typeface="ＭＳ Ｐゴシック" charset="0"/>
        </a:defRPr>
      </a:lvl2pPr>
      <a:lvl3pPr marL="1143000" indent="-228600" algn="l" rtl="0" eaLnBrk="0" fontAlgn="base" hangingPunct="0">
        <a:spcBef>
          <a:spcPct val="20000"/>
        </a:spcBef>
        <a:spcAft>
          <a:spcPct val="0"/>
        </a:spcAft>
        <a:buFont typeface="Symbol" charset="0"/>
        <a:buChar char="·"/>
        <a:defRPr sz="2400">
          <a:solidFill>
            <a:srgbClr val="FFFFFF"/>
          </a:solidFill>
          <a:latin typeface="+mn-lt"/>
          <a:ea typeface="ＭＳ Ｐゴシック" charset="0"/>
        </a:defRPr>
      </a:lvl3pPr>
      <a:lvl4pPr marL="1600200" indent="-228600" algn="l" rtl="0" eaLnBrk="0" fontAlgn="base" hangingPunct="0">
        <a:spcBef>
          <a:spcPct val="20000"/>
        </a:spcBef>
        <a:spcAft>
          <a:spcPct val="0"/>
        </a:spcAft>
        <a:buFont typeface="Symbol" charset="0"/>
        <a:buChar char="·"/>
        <a:defRPr sz="2000">
          <a:solidFill>
            <a:srgbClr val="FFFFFF"/>
          </a:solidFill>
          <a:latin typeface="+mn-lt"/>
          <a:ea typeface="ＭＳ Ｐゴシック" charset="0"/>
        </a:defRPr>
      </a:lvl4pPr>
      <a:lvl5pPr marL="2057400" indent="-228600" algn="l" rtl="0" eaLnBrk="0" fontAlgn="base" hangingPunct="0">
        <a:spcBef>
          <a:spcPct val="20000"/>
        </a:spcBef>
        <a:spcAft>
          <a:spcPct val="0"/>
        </a:spcAft>
        <a:buFont typeface="Symbol" charset="0"/>
        <a:buChar char="·"/>
        <a:defRPr sz="2000">
          <a:solidFill>
            <a:srgbClr val="FFFFFF"/>
          </a:solidFill>
          <a:latin typeface="+mn-lt"/>
          <a:ea typeface="ＭＳ Ｐゴシック" charset="0"/>
        </a:defRPr>
      </a:lvl5pPr>
      <a:lvl6pPr marL="2514600" indent="-228600" algn="l" rtl="0" fontAlgn="base">
        <a:spcBef>
          <a:spcPct val="20000"/>
        </a:spcBef>
        <a:spcAft>
          <a:spcPct val="0"/>
        </a:spcAft>
        <a:buFont typeface="Symbol" pitchFamily="18" charset="2"/>
        <a:buChar char="·"/>
        <a:defRPr>
          <a:solidFill>
            <a:srgbClr val="FFFFFF"/>
          </a:solidFill>
          <a:latin typeface="+mn-lt"/>
        </a:defRPr>
      </a:lvl6pPr>
      <a:lvl7pPr marL="2971800" indent="-228600" algn="l" rtl="0" fontAlgn="base">
        <a:spcBef>
          <a:spcPct val="20000"/>
        </a:spcBef>
        <a:spcAft>
          <a:spcPct val="0"/>
        </a:spcAft>
        <a:buFont typeface="Symbol" pitchFamily="18" charset="2"/>
        <a:buChar char="·"/>
        <a:defRPr>
          <a:solidFill>
            <a:srgbClr val="FFFFFF"/>
          </a:solidFill>
          <a:latin typeface="+mn-lt"/>
        </a:defRPr>
      </a:lvl7pPr>
      <a:lvl8pPr marL="3429000" indent="-228600" algn="l" rtl="0" fontAlgn="base">
        <a:spcBef>
          <a:spcPct val="20000"/>
        </a:spcBef>
        <a:spcAft>
          <a:spcPct val="0"/>
        </a:spcAft>
        <a:buFont typeface="Symbol" pitchFamily="18" charset="2"/>
        <a:buChar char="·"/>
        <a:defRPr>
          <a:solidFill>
            <a:srgbClr val="FFFFFF"/>
          </a:solidFill>
          <a:latin typeface="+mn-lt"/>
        </a:defRPr>
      </a:lvl8pPr>
      <a:lvl9pPr marL="3886200" indent="-228600" algn="l" rtl="0" fontAlgn="base">
        <a:spcBef>
          <a:spcPct val="20000"/>
        </a:spcBef>
        <a:spcAft>
          <a:spcPct val="0"/>
        </a:spcAft>
        <a:buFont typeface="Symbol" pitchFamily="18" charset="2"/>
        <a:buChar char="·"/>
        <a:defRPr>
          <a:solidFill>
            <a:srgbClr val="FFFFFF"/>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59074" name="Rectangle 2"/>
          <p:cNvSpPr>
            <a:spLocks noGrp="1" noChangeArrowheads="1"/>
          </p:cNvSpPr>
          <p:nvPr>
            <p:ph type="title"/>
          </p:nvPr>
        </p:nvSpPr>
        <p:spPr bwMode="auto">
          <a:xfrm>
            <a:off x="457200" y="152400"/>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59075" name="Rectangle 3"/>
          <p:cNvSpPr>
            <a:spLocks noGrp="1" noChangeArrowheads="1"/>
          </p:cNvSpPr>
          <p:nvPr>
            <p:ph type="body" idx="1"/>
          </p:nvPr>
        </p:nvSpPr>
        <p:spPr bwMode="auto">
          <a:xfrm>
            <a:off x="457200" y="1295400"/>
            <a:ext cx="8229600" cy="4800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 bg1="dk2" tx1="lt1" bg2="dk1" tx2="lt2" accent1="accent1" accent2="accent2" accent3="accent3" accent4="accent4" accent5="accent5" accent6="accent6" hlink="hlink" folHlink="folHlink"/>
  <p:sldLayoutIdLst>
    <p:sldLayoutId id="2147489305" r:id="rId1"/>
    <p:sldLayoutId id="2147489306" r:id="rId2"/>
    <p:sldLayoutId id="2147489307" r:id="rId3"/>
    <p:sldLayoutId id="2147489308" r:id="rId4"/>
    <p:sldLayoutId id="2147489309" r:id="rId5"/>
    <p:sldLayoutId id="2147489310" r:id="rId6"/>
    <p:sldLayoutId id="2147489311" r:id="rId7"/>
    <p:sldLayoutId id="2147489312" r:id="rId8"/>
    <p:sldLayoutId id="2147489313" r:id="rId9"/>
    <p:sldLayoutId id="2147489314" r:id="rId10"/>
    <p:sldLayoutId id="2147489315" r:id="rId11"/>
    <p:sldLayoutId id="2147489316" r:id="rId12"/>
    <p:sldLayoutId id="2147489317" r:id="rId13"/>
  </p:sldLayoutIdLst>
  <p:transition spd="med">
    <p:fade/>
  </p:transition>
  <p:txStyles>
    <p:titleStyle>
      <a:lvl1pPr algn="ctr" rtl="0" eaLnBrk="0" fontAlgn="base" hangingPunct="0">
        <a:spcBef>
          <a:spcPct val="0"/>
        </a:spcBef>
        <a:spcAft>
          <a:spcPct val="0"/>
        </a:spcAft>
        <a:defRPr sz="2800">
          <a:solidFill>
            <a:srgbClr val="FFFF00"/>
          </a:solidFill>
          <a:latin typeface="+mj-lt"/>
          <a:ea typeface="MS PGothic" panose="020B0600070205080204" pitchFamily="34" charset="-128"/>
          <a:cs typeface="MS PGothic" charset="0"/>
        </a:defRPr>
      </a:lvl1pPr>
      <a:lvl2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2pPr>
      <a:lvl3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3pPr>
      <a:lvl4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4pPr>
      <a:lvl5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5pPr>
      <a:lvl6pPr marL="457200" algn="ctr" rtl="0" fontAlgn="base">
        <a:spcBef>
          <a:spcPct val="0"/>
        </a:spcBef>
        <a:spcAft>
          <a:spcPct val="0"/>
        </a:spcAft>
        <a:defRPr sz="2800">
          <a:solidFill>
            <a:srgbClr val="FFFF00"/>
          </a:solidFill>
          <a:latin typeface="Arial" charset="0"/>
        </a:defRPr>
      </a:lvl6pPr>
      <a:lvl7pPr marL="914400" algn="ctr" rtl="0" fontAlgn="base">
        <a:spcBef>
          <a:spcPct val="0"/>
        </a:spcBef>
        <a:spcAft>
          <a:spcPct val="0"/>
        </a:spcAft>
        <a:defRPr sz="2800">
          <a:solidFill>
            <a:srgbClr val="FFFF00"/>
          </a:solidFill>
          <a:latin typeface="Arial" charset="0"/>
        </a:defRPr>
      </a:lvl7pPr>
      <a:lvl8pPr marL="1371600" algn="ctr" rtl="0" fontAlgn="base">
        <a:spcBef>
          <a:spcPct val="0"/>
        </a:spcBef>
        <a:spcAft>
          <a:spcPct val="0"/>
        </a:spcAft>
        <a:defRPr sz="2800">
          <a:solidFill>
            <a:srgbClr val="FFFF00"/>
          </a:solidFill>
          <a:latin typeface="Arial" charset="0"/>
        </a:defRPr>
      </a:lvl8pPr>
      <a:lvl9pPr marL="1828800" algn="ctr" rtl="0" fontAlgn="base">
        <a:spcBef>
          <a:spcPct val="0"/>
        </a:spcBef>
        <a:spcAft>
          <a:spcPct val="0"/>
        </a:spcAft>
        <a:defRPr sz="2800">
          <a:solidFill>
            <a:srgbClr val="FFFF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S PGothic" panose="020B0600070205080204" pitchFamily="34" charset="-128"/>
          <a:cs typeface="MS PGothic" charset="0"/>
        </a:defRPr>
      </a:lvl1pPr>
      <a:lvl2pPr marL="742950" indent="-285750" algn="l" rtl="0" eaLnBrk="0" fontAlgn="base" hangingPunct="0">
        <a:spcBef>
          <a:spcPct val="20000"/>
        </a:spcBef>
        <a:spcAft>
          <a:spcPct val="0"/>
        </a:spcAft>
        <a:buChar char="–"/>
        <a:defRPr sz="2800">
          <a:solidFill>
            <a:schemeClr val="tx1"/>
          </a:solidFill>
          <a:latin typeface="+mn-lt"/>
          <a:ea typeface="MS PGothic" panose="020B0600070205080204" pitchFamily="34" charset="-128"/>
          <a:cs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panose="020B0600070205080204" pitchFamily="34" charset="-128"/>
          <a:cs typeface="MS PGothic" charset="0"/>
        </a:defRPr>
      </a:lvl3pPr>
      <a:lvl4pPr marL="16002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cs typeface="MS PGothic" charset="0"/>
        </a:defRPr>
      </a:lvl4pPr>
      <a:lvl5pPr marL="20574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cs typeface="MS PGothic" charset="0"/>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152400"/>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457200" y="1295400"/>
            <a:ext cx="8229600" cy="4800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82582140"/>
      </p:ext>
    </p:extLst>
  </p:cSld>
  <p:clrMap bg1="dk2" tx1="lt1" bg2="dk1" tx2="lt2" accent1="accent1" accent2="accent2" accent3="accent3" accent4="accent4" accent5="accent5" accent6="accent6" hlink="hlink" folHlink="folHlink"/>
  <p:sldLayoutIdLst>
    <p:sldLayoutId id="2147489360" r:id="rId1"/>
    <p:sldLayoutId id="2147489361" r:id="rId2"/>
    <p:sldLayoutId id="2147489362" r:id="rId3"/>
    <p:sldLayoutId id="2147489363" r:id="rId4"/>
    <p:sldLayoutId id="2147489364" r:id="rId5"/>
    <p:sldLayoutId id="2147489365" r:id="rId6"/>
    <p:sldLayoutId id="2147489366" r:id="rId7"/>
    <p:sldLayoutId id="2147489367" r:id="rId8"/>
    <p:sldLayoutId id="2147489368" r:id="rId9"/>
    <p:sldLayoutId id="2147489369" r:id="rId10"/>
    <p:sldLayoutId id="2147489370" r:id="rId11"/>
    <p:sldLayoutId id="2147489371" r:id="rId12"/>
    <p:sldLayoutId id="2147489372" r:id="rId13"/>
  </p:sldLayoutIdLst>
  <p:transition spd="med">
    <p:fade/>
  </p:transition>
  <p:txStyles>
    <p:titleStyle>
      <a:lvl1pPr algn="ctr" rtl="0" eaLnBrk="0" fontAlgn="base" hangingPunct="0">
        <a:spcBef>
          <a:spcPct val="0"/>
        </a:spcBef>
        <a:spcAft>
          <a:spcPct val="0"/>
        </a:spcAft>
        <a:defRPr sz="2800">
          <a:solidFill>
            <a:srgbClr val="FFFF00"/>
          </a:solidFill>
          <a:latin typeface="+mj-lt"/>
          <a:ea typeface="MS PGothic" panose="020B0600070205080204" pitchFamily="34" charset="-128"/>
          <a:cs typeface="MS PGothic" charset="0"/>
        </a:defRPr>
      </a:lvl1pPr>
      <a:lvl2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2pPr>
      <a:lvl3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3pPr>
      <a:lvl4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4pPr>
      <a:lvl5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5pPr>
      <a:lvl6pPr marL="457200" algn="ctr" rtl="0" fontAlgn="base">
        <a:spcBef>
          <a:spcPct val="0"/>
        </a:spcBef>
        <a:spcAft>
          <a:spcPct val="0"/>
        </a:spcAft>
        <a:defRPr sz="2800">
          <a:solidFill>
            <a:srgbClr val="FFFF00"/>
          </a:solidFill>
          <a:latin typeface="Arial" charset="0"/>
        </a:defRPr>
      </a:lvl6pPr>
      <a:lvl7pPr marL="914400" algn="ctr" rtl="0" fontAlgn="base">
        <a:spcBef>
          <a:spcPct val="0"/>
        </a:spcBef>
        <a:spcAft>
          <a:spcPct val="0"/>
        </a:spcAft>
        <a:defRPr sz="2800">
          <a:solidFill>
            <a:srgbClr val="FFFF00"/>
          </a:solidFill>
          <a:latin typeface="Arial" charset="0"/>
        </a:defRPr>
      </a:lvl7pPr>
      <a:lvl8pPr marL="1371600" algn="ctr" rtl="0" fontAlgn="base">
        <a:spcBef>
          <a:spcPct val="0"/>
        </a:spcBef>
        <a:spcAft>
          <a:spcPct val="0"/>
        </a:spcAft>
        <a:defRPr sz="2800">
          <a:solidFill>
            <a:srgbClr val="FFFF00"/>
          </a:solidFill>
          <a:latin typeface="Arial" charset="0"/>
        </a:defRPr>
      </a:lvl8pPr>
      <a:lvl9pPr marL="1828800" algn="ctr" rtl="0" fontAlgn="base">
        <a:spcBef>
          <a:spcPct val="0"/>
        </a:spcBef>
        <a:spcAft>
          <a:spcPct val="0"/>
        </a:spcAft>
        <a:defRPr sz="2800">
          <a:solidFill>
            <a:srgbClr val="FFFF00"/>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S PGothic" panose="020B0600070205080204" pitchFamily="34" charset="-128"/>
          <a:cs typeface="MS PGothic" charset="0"/>
        </a:defRPr>
      </a:lvl1pPr>
      <a:lvl2pPr marL="742950" indent="-285750" algn="l" rtl="0" eaLnBrk="0" fontAlgn="base" hangingPunct="0">
        <a:spcBef>
          <a:spcPct val="20000"/>
        </a:spcBef>
        <a:spcAft>
          <a:spcPct val="0"/>
        </a:spcAft>
        <a:buChar char="–"/>
        <a:defRPr sz="2800">
          <a:solidFill>
            <a:schemeClr val="tx1"/>
          </a:solidFill>
          <a:latin typeface="+mn-lt"/>
          <a:ea typeface="MS PGothic" panose="020B0600070205080204" pitchFamily="34" charset="-128"/>
          <a:cs typeface="MS PGothic" charset="0"/>
        </a:defRPr>
      </a:lvl2pPr>
      <a:lvl3pPr marL="1143000" indent="-228600" algn="l" rtl="0" eaLnBrk="0" fontAlgn="base" hangingPunct="0">
        <a:spcBef>
          <a:spcPct val="20000"/>
        </a:spcBef>
        <a:spcAft>
          <a:spcPct val="0"/>
        </a:spcAft>
        <a:buChar char="•"/>
        <a:defRPr sz="2400">
          <a:solidFill>
            <a:schemeClr val="tx1"/>
          </a:solidFill>
          <a:latin typeface="+mn-lt"/>
          <a:ea typeface="MS PGothic" panose="020B0600070205080204" pitchFamily="34" charset="-128"/>
          <a:cs typeface="MS PGothic" charset="0"/>
        </a:defRPr>
      </a:lvl3pPr>
      <a:lvl4pPr marL="16002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cs typeface="MS PGothic" charset="0"/>
        </a:defRPr>
      </a:lvl4pPr>
      <a:lvl5pPr marL="2057400" indent="-228600" algn="l" rtl="0" eaLnBrk="0" fontAlgn="base" hangingPunct="0">
        <a:spcBef>
          <a:spcPct val="20000"/>
        </a:spcBef>
        <a:spcAft>
          <a:spcPct val="0"/>
        </a:spcAft>
        <a:buChar char="»"/>
        <a:defRPr sz="2000">
          <a:solidFill>
            <a:schemeClr val="tx1"/>
          </a:solidFill>
          <a:latin typeface="+mn-lt"/>
          <a:ea typeface="MS PGothic" panose="020B0600070205080204" pitchFamily="34" charset="-128"/>
          <a:cs typeface="MS PGothic" charset="0"/>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xml"/><Relationship Id="rId1" Type="http://schemas.openxmlformats.org/officeDocument/2006/relationships/slideLayout" Target="../slideLayouts/slideLayout65.xml"/><Relationship Id="rId5" Type="http://schemas.openxmlformats.org/officeDocument/2006/relationships/image" Target="../media/image8.jpeg"/><Relationship Id="rId4" Type="http://schemas.openxmlformats.org/officeDocument/2006/relationships/image" Target="../media/image7.jpeg"/></Relationships>
</file>

<file path=ppt/slides/_rels/slide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6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7.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image" Target="../media/image11.png"/><Relationship Id="rId1" Type="http://schemas.openxmlformats.org/officeDocument/2006/relationships/slideLayout" Target="../slideLayouts/slideLayout86.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s/_rels/slide8.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76.xml"/><Relationship Id="rId4" Type="http://schemas.openxmlformats.org/officeDocument/2006/relationships/image" Target="../media/image20.png"/></Relationships>
</file>

<file path=ppt/slides/_rels/slide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76.xml"/><Relationship Id="rId4" Type="http://schemas.openxmlformats.org/officeDocument/2006/relationships/image" Target="../media/image2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6.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34.xml"/></Relationships>
</file>

<file path=ppt/slides/_rels/slide17.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34.xml"/></Relationships>
</file>

<file path=ppt/slides/_rels/slide18.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26.png"/><Relationship Id="rId7" Type="http://schemas.openxmlformats.org/officeDocument/2006/relationships/image" Target="../media/image30.png"/><Relationship Id="rId12" Type="http://schemas.openxmlformats.org/officeDocument/2006/relationships/image" Target="../media/image35.png"/><Relationship Id="rId2" Type="http://schemas.openxmlformats.org/officeDocument/2006/relationships/image" Target="../media/image25.png"/><Relationship Id="rId1" Type="http://schemas.openxmlformats.org/officeDocument/2006/relationships/slideLayout" Target="../slideLayouts/slideLayout34.xml"/><Relationship Id="rId6" Type="http://schemas.openxmlformats.org/officeDocument/2006/relationships/image" Target="../media/image29.png"/><Relationship Id="rId11" Type="http://schemas.openxmlformats.org/officeDocument/2006/relationships/image" Target="../media/image34.png"/><Relationship Id="rId5" Type="http://schemas.openxmlformats.org/officeDocument/2006/relationships/image" Target="../media/image28.png"/><Relationship Id="rId10" Type="http://schemas.openxmlformats.org/officeDocument/2006/relationships/image" Target="../media/image33.png"/><Relationship Id="rId4" Type="http://schemas.openxmlformats.org/officeDocument/2006/relationships/image" Target="../media/image27.png"/><Relationship Id="rId9" Type="http://schemas.openxmlformats.org/officeDocument/2006/relationships/image" Target="../media/image32.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20.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Layout" Target="../slideLayouts/slideLayout34.xml"/></Relationships>
</file>

<file path=ppt/slides/_rels/slide2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Layout" Target="../slideLayouts/slideLayout34.xml"/></Relationships>
</file>

<file path=ppt/slides/_rels/slide22.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34.xml"/></Relationships>
</file>

<file path=ppt/slides/_rels/slide2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34.xml"/><Relationship Id="rId4" Type="http://schemas.openxmlformats.org/officeDocument/2006/relationships/image" Target="../media/image42.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25.xml.rels><?xml version="1.0" encoding="UTF-8" standalone="yes"?>
<Relationships xmlns="http://schemas.openxmlformats.org/package/2006/relationships"><Relationship Id="rId3" Type="http://schemas.openxmlformats.org/officeDocument/2006/relationships/image" Target="../media/image44.png"/><Relationship Id="rId7" Type="http://schemas.openxmlformats.org/officeDocument/2006/relationships/image" Target="../media/image48.png"/><Relationship Id="rId2" Type="http://schemas.openxmlformats.org/officeDocument/2006/relationships/image" Target="../media/image43.png"/><Relationship Id="rId1" Type="http://schemas.openxmlformats.org/officeDocument/2006/relationships/slideLayout" Target="../slideLayouts/slideLayout34.xml"/><Relationship Id="rId6" Type="http://schemas.openxmlformats.org/officeDocument/2006/relationships/image" Target="../media/image47.png"/><Relationship Id="rId5" Type="http://schemas.openxmlformats.org/officeDocument/2006/relationships/image" Target="../media/image46.png"/><Relationship Id="rId4" Type="http://schemas.openxmlformats.org/officeDocument/2006/relationships/image" Target="../media/image45.png"/></Relationships>
</file>

<file path=ppt/slides/_rels/slide26.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image" Target="../media/image44.png"/><Relationship Id="rId7" Type="http://schemas.openxmlformats.org/officeDocument/2006/relationships/image" Target="../media/image48.png"/><Relationship Id="rId2" Type="http://schemas.openxmlformats.org/officeDocument/2006/relationships/image" Target="../media/image43.png"/><Relationship Id="rId1" Type="http://schemas.openxmlformats.org/officeDocument/2006/relationships/slideLayout" Target="../slideLayouts/slideLayout34.xml"/><Relationship Id="rId6" Type="http://schemas.openxmlformats.org/officeDocument/2006/relationships/image" Target="../media/image47.png"/><Relationship Id="rId5" Type="http://schemas.openxmlformats.org/officeDocument/2006/relationships/image" Target="../media/image46.png"/><Relationship Id="rId4" Type="http://schemas.openxmlformats.org/officeDocument/2006/relationships/image" Target="../media/image45.png"/></Relationships>
</file>

<file path=ppt/slides/_rels/slide27.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50.png"/><Relationship Id="rId1" Type="http://schemas.openxmlformats.org/officeDocument/2006/relationships/slideLayout" Target="../slideLayouts/slideLayout34.xml"/><Relationship Id="rId5" Type="http://schemas.openxmlformats.org/officeDocument/2006/relationships/image" Target="../media/image52.png"/><Relationship Id="rId4" Type="http://schemas.openxmlformats.org/officeDocument/2006/relationships/image" Target="../media/image51.png"/></Relationships>
</file>

<file path=ppt/slides/_rels/slide28.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50.png"/><Relationship Id="rId1" Type="http://schemas.openxmlformats.org/officeDocument/2006/relationships/slideLayout" Target="../slideLayouts/slideLayout34.xml"/><Relationship Id="rId5" Type="http://schemas.openxmlformats.org/officeDocument/2006/relationships/image" Target="../media/image54.png"/><Relationship Id="rId4" Type="http://schemas.openxmlformats.org/officeDocument/2006/relationships/image" Target="../media/image53.png"/></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4.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4.xml"/></Relationships>
</file>

<file path=ppt/slides/_rels/slide31.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34.xml"/></Relationships>
</file>

<file path=ppt/slides/_rels/slide32.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34.xml"/></Relationships>
</file>

<file path=ppt/slides/_rels/slide33.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34.xml"/></Relationships>
</file>

<file path=ppt/slides/_rels/slide34.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34.xml"/></Relationships>
</file>

<file path=ppt/slides/_rels/slide35.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7.png"/><Relationship Id="rId1" Type="http://schemas.openxmlformats.org/officeDocument/2006/relationships/slideLayout" Target="../slideLayouts/slideLayout34.xml"/><Relationship Id="rId4" Type="http://schemas.openxmlformats.org/officeDocument/2006/relationships/image" Target="../media/image56.png"/></Relationships>
</file>

<file path=ppt/slides/_rels/slide36.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7.png"/><Relationship Id="rId1" Type="http://schemas.openxmlformats.org/officeDocument/2006/relationships/slideLayout" Target="../slideLayouts/slideLayout34.xml"/><Relationship Id="rId4" Type="http://schemas.openxmlformats.org/officeDocument/2006/relationships/image" Target="../media/image56.png"/></Relationships>
</file>

<file path=ppt/slides/_rels/slide37.xml.rels><?xml version="1.0" encoding="UTF-8" standalone="yes"?>
<Relationships xmlns="http://schemas.openxmlformats.org/package/2006/relationships"><Relationship Id="rId2" Type="http://schemas.openxmlformats.org/officeDocument/2006/relationships/image" Target="../media/image59.emf"/><Relationship Id="rId1" Type="http://schemas.openxmlformats.org/officeDocument/2006/relationships/slideLayout" Target="../slideLayouts/slideLayout34.xml"/></Relationships>
</file>

<file path=ppt/slides/_rels/slide38.xml.rels><?xml version="1.0" encoding="UTF-8" standalone="yes"?>
<Relationships xmlns="http://schemas.openxmlformats.org/package/2006/relationships"><Relationship Id="rId2" Type="http://schemas.openxmlformats.org/officeDocument/2006/relationships/image" Target="../media/image60.emf"/><Relationship Id="rId1" Type="http://schemas.openxmlformats.org/officeDocument/2006/relationships/slideLayout" Target="../slideLayouts/slideLayout34.xml"/></Relationships>
</file>

<file path=ppt/slides/_rels/slide39.xml.rels><?xml version="1.0" encoding="UTF-8" standalone="yes"?>
<Relationships xmlns="http://schemas.openxmlformats.org/package/2006/relationships"><Relationship Id="rId2" Type="http://schemas.openxmlformats.org/officeDocument/2006/relationships/image" Target="../media/image61.emf"/><Relationship Id="rId1" Type="http://schemas.openxmlformats.org/officeDocument/2006/relationships/slideLayout" Target="../slideLayouts/slideLayout34.xml"/></Relationships>
</file>

<file path=ppt/slides/_rels/slide40.xml.rels><?xml version="1.0" encoding="UTF-8" standalone="yes"?>
<Relationships xmlns="http://schemas.openxmlformats.org/package/2006/relationships"><Relationship Id="rId2" Type="http://schemas.openxmlformats.org/officeDocument/2006/relationships/image" Target="../media/image62.emf"/><Relationship Id="rId1" Type="http://schemas.openxmlformats.org/officeDocument/2006/relationships/slideLayout" Target="../slideLayouts/slideLayout34.xml"/></Relationships>
</file>

<file path=ppt/slides/_rels/slide41.xml.rels><?xml version="1.0" encoding="UTF-8" standalone="yes"?>
<Relationships xmlns="http://schemas.openxmlformats.org/package/2006/relationships"><Relationship Id="rId2" Type="http://schemas.openxmlformats.org/officeDocument/2006/relationships/image" Target="../media/image63.emf"/><Relationship Id="rId1" Type="http://schemas.openxmlformats.org/officeDocument/2006/relationships/slideLayout" Target="../slideLayouts/slideLayout34.xml"/></Relationships>
</file>

<file path=ppt/slides/_rels/slide42.xml.rels><?xml version="1.0" encoding="UTF-8" standalone="yes"?>
<Relationships xmlns="http://schemas.openxmlformats.org/package/2006/relationships"><Relationship Id="rId2" Type="http://schemas.openxmlformats.org/officeDocument/2006/relationships/image" Target="../media/image64.emf"/><Relationship Id="rId1" Type="http://schemas.openxmlformats.org/officeDocument/2006/relationships/slideLayout" Target="../slideLayouts/slideLayout34.xml"/></Relationships>
</file>

<file path=ppt/slides/_rels/slide43.xml.rels><?xml version="1.0" encoding="UTF-8" standalone="yes"?>
<Relationships xmlns="http://schemas.openxmlformats.org/package/2006/relationships"><Relationship Id="rId8" Type="http://schemas.openxmlformats.org/officeDocument/2006/relationships/chart" Target="../charts/chart6.xml"/><Relationship Id="rId13" Type="http://schemas.openxmlformats.org/officeDocument/2006/relationships/chart" Target="../charts/chart11.xml"/><Relationship Id="rId18" Type="http://schemas.openxmlformats.org/officeDocument/2006/relationships/chart" Target="../charts/chart16.xml"/><Relationship Id="rId26" Type="http://schemas.openxmlformats.org/officeDocument/2006/relationships/chart" Target="../charts/chart24.xml"/><Relationship Id="rId3" Type="http://schemas.openxmlformats.org/officeDocument/2006/relationships/chart" Target="../charts/chart1.xml"/><Relationship Id="rId21" Type="http://schemas.openxmlformats.org/officeDocument/2006/relationships/chart" Target="../charts/chart19.xml"/><Relationship Id="rId7" Type="http://schemas.openxmlformats.org/officeDocument/2006/relationships/chart" Target="../charts/chart5.xml"/><Relationship Id="rId12" Type="http://schemas.openxmlformats.org/officeDocument/2006/relationships/chart" Target="../charts/chart10.xml"/><Relationship Id="rId17" Type="http://schemas.openxmlformats.org/officeDocument/2006/relationships/chart" Target="../charts/chart15.xml"/><Relationship Id="rId25" Type="http://schemas.openxmlformats.org/officeDocument/2006/relationships/chart" Target="../charts/chart23.xml"/><Relationship Id="rId2" Type="http://schemas.openxmlformats.org/officeDocument/2006/relationships/image" Target="../media/image65.jpeg"/><Relationship Id="rId16" Type="http://schemas.openxmlformats.org/officeDocument/2006/relationships/chart" Target="../charts/chart14.xml"/><Relationship Id="rId20" Type="http://schemas.openxmlformats.org/officeDocument/2006/relationships/chart" Target="../charts/chart18.xml"/><Relationship Id="rId1" Type="http://schemas.openxmlformats.org/officeDocument/2006/relationships/slideLayout" Target="../slideLayouts/slideLayout34.xml"/><Relationship Id="rId6" Type="http://schemas.openxmlformats.org/officeDocument/2006/relationships/chart" Target="../charts/chart4.xml"/><Relationship Id="rId11" Type="http://schemas.openxmlformats.org/officeDocument/2006/relationships/chart" Target="../charts/chart9.xml"/><Relationship Id="rId24" Type="http://schemas.openxmlformats.org/officeDocument/2006/relationships/chart" Target="../charts/chart22.xml"/><Relationship Id="rId5" Type="http://schemas.openxmlformats.org/officeDocument/2006/relationships/chart" Target="../charts/chart3.xml"/><Relationship Id="rId15" Type="http://schemas.openxmlformats.org/officeDocument/2006/relationships/chart" Target="../charts/chart13.xml"/><Relationship Id="rId23" Type="http://schemas.openxmlformats.org/officeDocument/2006/relationships/chart" Target="../charts/chart21.xml"/><Relationship Id="rId10" Type="http://schemas.openxmlformats.org/officeDocument/2006/relationships/chart" Target="../charts/chart8.xml"/><Relationship Id="rId19" Type="http://schemas.openxmlformats.org/officeDocument/2006/relationships/chart" Target="../charts/chart17.xml"/><Relationship Id="rId4" Type="http://schemas.openxmlformats.org/officeDocument/2006/relationships/chart" Target="../charts/chart2.xml"/><Relationship Id="rId9" Type="http://schemas.openxmlformats.org/officeDocument/2006/relationships/chart" Target="../charts/chart7.xml"/><Relationship Id="rId14" Type="http://schemas.openxmlformats.org/officeDocument/2006/relationships/chart" Target="../charts/chart12.xml"/><Relationship Id="rId22" Type="http://schemas.openxmlformats.org/officeDocument/2006/relationships/chart" Target="../charts/chart20.xml"/><Relationship Id="rId27" Type="http://schemas.openxmlformats.org/officeDocument/2006/relationships/chart" Target="../charts/chart25.xml"/></Relationships>
</file>

<file path=ppt/slides/_rels/slide44.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45.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7.png"/><Relationship Id="rId1" Type="http://schemas.openxmlformats.org/officeDocument/2006/relationships/slideLayout" Target="../slideLayouts/slideLayout89.xml"/><Relationship Id="rId4" Type="http://schemas.openxmlformats.org/officeDocument/2006/relationships/image" Target="../media/image69.png"/></Relationships>
</file>

<file path=ppt/slides/_rels/slide46.xml.rels><?xml version="1.0" encoding="UTF-8" standalone="yes"?>
<Relationships xmlns="http://schemas.openxmlformats.org/package/2006/relationships"><Relationship Id="rId2" Type="http://schemas.openxmlformats.org/officeDocument/2006/relationships/image" Target="../media/image70.jpeg"/><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image" Target="../media/image71.jpeg"/><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image" Target="../media/image72.jpeg"/><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image" Target="../media/image72.jpeg"/><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image" Target="../media/image72.jpeg"/><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76.jpeg"/><Relationship Id="rId2" Type="http://schemas.openxmlformats.org/officeDocument/2006/relationships/image" Target="../media/image72.jpeg"/><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image" Target="../media/image77.png"/><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png"/><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3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31.xml"/></Relationships>
</file>

<file path=ppt/slides/_rels/slide56.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79.png"/><Relationship Id="rId1" Type="http://schemas.openxmlformats.org/officeDocument/2006/relationships/slideLayout" Target="../slideLayouts/slideLayout34.xml"/><Relationship Id="rId4" Type="http://schemas.openxmlformats.org/officeDocument/2006/relationships/image" Target="../media/image81.png"/></Relationships>
</file>

<file path=ppt/slides/_rels/slide57.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79.png"/><Relationship Id="rId1" Type="http://schemas.openxmlformats.org/officeDocument/2006/relationships/slideLayout" Target="../slideLayouts/slideLayout34.xml"/><Relationship Id="rId4" Type="http://schemas.openxmlformats.org/officeDocument/2006/relationships/image" Target="../media/image81.png"/></Relationships>
</file>

<file path=ppt/slides/_rels/slide58.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82.png"/><Relationship Id="rId1" Type="http://schemas.openxmlformats.org/officeDocument/2006/relationships/slideLayout" Target="../slideLayouts/slideLayout34.xml"/><Relationship Id="rId4" Type="http://schemas.openxmlformats.org/officeDocument/2006/relationships/image" Target="../media/image81.png"/></Relationships>
</file>

<file path=ppt/slides/_rels/slide59.xml.rels><?xml version="1.0" encoding="UTF-8" standalone="yes"?>
<Relationships xmlns="http://schemas.openxmlformats.org/package/2006/relationships"><Relationship Id="rId3" Type="http://schemas.openxmlformats.org/officeDocument/2006/relationships/image" Target="../media/image84.png"/><Relationship Id="rId7" Type="http://schemas.openxmlformats.org/officeDocument/2006/relationships/image" Target="../media/image81.png"/><Relationship Id="rId2" Type="http://schemas.openxmlformats.org/officeDocument/2006/relationships/image" Target="../media/image83.png"/><Relationship Id="rId1" Type="http://schemas.openxmlformats.org/officeDocument/2006/relationships/slideLayout" Target="../slideLayouts/slideLayout34.xml"/><Relationship Id="rId6" Type="http://schemas.openxmlformats.org/officeDocument/2006/relationships/image" Target="../media/image80.png"/><Relationship Id="rId5" Type="http://schemas.openxmlformats.org/officeDocument/2006/relationships/image" Target="../media/image82.png"/><Relationship Id="rId4" Type="http://schemas.openxmlformats.org/officeDocument/2006/relationships/image" Target="../media/image85.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86.png"/><Relationship Id="rId1" Type="http://schemas.openxmlformats.org/officeDocument/2006/relationships/slideLayout" Target="../slideLayouts/slideLayout6.xml"/></Relationships>
</file>

<file path=ppt/slides/_rels/slide65.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image" Target="../media/image80.png"/><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3" Type="http://schemas.openxmlformats.org/officeDocument/2006/relationships/image" Target="../media/image89.png"/><Relationship Id="rId7" Type="http://schemas.openxmlformats.org/officeDocument/2006/relationships/image" Target="../media/image80.png"/><Relationship Id="rId2" Type="http://schemas.openxmlformats.org/officeDocument/2006/relationships/image" Target="../media/image88.png"/><Relationship Id="rId1" Type="http://schemas.openxmlformats.org/officeDocument/2006/relationships/slideLayout" Target="../slideLayouts/slideLayout7.xml"/><Relationship Id="rId6" Type="http://schemas.openxmlformats.org/officeDocument/2006/relationships/image" Target="../media/image92.png"/><Relationship Id="rId5" Type="http://schemas.openxmlformats.org/officeDocument/2006/relationships/image" Target="../media/image91.png"/><Relationship Id="rId4" Type="http://schemas.openxmlformats.org/officeDocument/2006/relationships/image" Target="../media/image90.png"/></Relationships>
</file>

<file path=ppt/slides/_rels/slide67.xml.rels><?xml version="1.0" encoding="UTF-8" standalone="yes"?>
<Relationships xmlns="http://schemas.openxmlformats.org/package/2006/relationships"><Relationship Id="rId8" Type="http://schemas.openxmlformats.org/officeDocument/2006/relationships/image" Target="../media/image94.png"/><Relationship Id="rId3" Type="http://schemas.openxmlformats.org/officeDocument/2006/relationships/image" Target="../media/image89.png"/><Relationship Id="rId7" Type="http://schemas.openxmlformats.org/officeDocument/2006/relationships/image" Target="../media/image93.png"/><Relationship Id="rId2" Type="http://schemas.openxmlformats.org/officeDocument/2006/relationships/image" Target="../media/image88.png"/><Relationship Id="rId1" Type="http://schemas.openxmlformats.org/officeDocument/2006/relationships/slideLayout" Target="../slideLayouts/slideLayout7.xml"/><Relationship Id="rId6" Type="http://schemas.openxmlformats.org/officeDocument/2006/relationships/image" Target="../media/image92.png"/><Relationship Id="rId11" Type="http://schemas.openxmlformats.org/officeDocument/2006/relationships/image" Target="../media/image97.png"/><Relationship Id="rId5" Type="http://schemas.openxmlformats.org/officeDocument/2006/relationships/image" Target="../media/image91.png"/><Relationship Id="rId10" Type="http://schemas.openxmlformats.org/officeDocument/2006/relationships/image" Target="../media/image96.png"/><Relationship Id="rId4" Type="http://schemas.openxmlformats.org/officeDocument/2006/relationships/image" Target="../media/image90.png"/><Relationship Id="rId9" Type="http://schemas.openxmlformats.org/officeDocument/2006/relationships/image" Target="../media/image95.png"/></Relationships>
</file>

<file path=ppt/slides/_rels/slide68.xml.rels><?xml version="1.0" encoding="UTF-8" standalone="yes"?>
<Relationships xmlns="http://schemas.openxmlformats.org/package/2006/relationships"><Relationship Id="rId8" Type="http://schemas.openxmlformats.org/officeDocument/2006/relationships/image" Target="../media/image94.png"/><Relationship Id="rId13" Type="http://schemas.openxmlformats.org/officeDocument/2006/relationships/image" Target="../media/image99.png"/><Relationship Id="rId3" Type="http://schemas.openxmlformats.org/officeDocument/2006/relationships/image" Target="../media/image89.png"/><Relationship Id="rId7" Type="http://schemas.openxmlformats.org/officeDocument/2006/relationships/image" Target="../media/image93.png"/><Relationship Id="rId12" Type="http://schemas.openxmlformats.org/officeDocument/2006/relationships/image" Target="../media/image98.png"/><Relationship Id="rId2" Type="http://schemas.openxmlformats.org/officeDocument/2006/relationships/image" Target="../media/image88.png"/><Relationship Id="rId16" Type="http://schemas.openxmlformats.org/officeDocument/2006/relationships/image" Target="../media/image102.png"/><Relationship Id="rId1" Type="http://schemas.openxmlformats.org/officeDocument/2006/relationships/slideLayout" Target="../slideLayouts/slideLayout7.xml"/><Relationship Id="rId6" Type="http://schemas.openxmlformats.org/officeDocument/2006/relationships/image" Target="../media/image92.png"/><Relationship Id="rId11" Type="http://schemas.openxmlformats.org/officeDocument/2006/relationships/image" Target="../media/image97.png"/><Relationship Id="rId5" Type="http://schemas.openxmlformats.org/officeDocument/2006/relationships/image" Target="../media/image91.png"/><Relationship Id="rId15" Type="http://schemas.openxmlformats.org/officeDocument/2006/relationships/image" Target="../media/image101.png"/><Relationship Id="rId10" Type="http://schemas.openxmlformats.org/officeDocument/2006/relationships/image" Target="../media/image96.png"/><Relationship Id="rId4" Type="http://schemas.openxmlformats.org/officeDocument/2006/relationships/image" Target="../media/image90.png"/><Relationship Id="rId9" Type="http://schemas.openxmlformats.org/officeDocument/2006/relationships/image" Target="../media/image95.png"/><Relationship Id="rId14" Type="http://schemas.openxmlformats.org/officeDocument/2006/relationships/image" Target="../media/image100.png"/></Relationships>
</file>

<file path=ppt/slides/_rels/slide69.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image" Target="../media/image103.png"/><Relationship Id="rId1" Type="http://schemas.openxmlformats.org/officeDocument/2006/relationships/slideLayout" Target="../slideLayouts/slideLayout57.xml"/></Relationships>
</file>

<file path=ppt/slides/_rels/slide70.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image" Target="../media/image103.png"/><Relationship Id="rId1" Type="http://schemas.openxmlformats.org/officeDocument/2006/relationships/slideLayout" Target="../slideLayouts/slideLayout57.xml"/></Relationships>
</file>

<file path=ppt/slides/_rels/slide71.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image" Target="../media/image103.png"/><Relationship Id="rId1" Type="http://schemas.openxmlformats.org/officeDocument/2006/relationships/slideLayout" Target="../slideLayouts/slideLayout57.xml"/><Relationship Id="rId5" Type="http://schemas.openxmlformats.org/officeDocument/2006/relationships/image" Target="../media/image106.png"/><Relationship Id="rId4" Type="http://schemas.openxmlformats.org/officeDocument/2006/relationships/image" Target="../media/image105.png"/></Relationships>
</file>

<file path=ppt/slides/_rels/slide72.xml.rels><?xml version="1.0" encoding="UTF-8" standalone="yes"?>
<Relationships xmlns="http://schemas.openxmlformats.org/package/2006/relationships"><Relationship Id="rId3" Type="http://schemas.openxmlformats.org/officeDocument/2006/relationships/image" Target="../media/image104.png"/><Relationship Id="rId7" Type="http://schemas.openxmlformats.org/officeDocument/2006/relationships/image" Target="../media/image108.png"/><Relationship Id="rId2" Type="http://schemas.openxmlformats.org/officeDocument/2006/relationships/image" Target="../media/image103.png"/><Relationship Id="rId1" Type="http://schemas.openxmlformats.org/officeDocument/2006/relationships/slideLayout" Target="../slideLayouts/slideLayout57.xml"/><Relationship Id="rId6" Type="http://schemas.openxmlformats.org/officeDocument/2006/relationships/image" Target="../media/image107.png"/><Relationship Id="rId5" Type="http://schemas.openxmlformats.org/officeDocument/2006/relationships/image" Target="../media/image106.png"/><Relationship Id="rId4" Type="http://schemas.openxmlformats.org/officeDocument/2006/relationships/image" Target="../media/image105.png"/></Relationships>
</file>

<file path=ppt/slides/_rels/slide73.xml.rels><?xml version="1.0" encoding="UTF-8" standalone="yes"?>
<Relationships xmlns="http://schemas.openxmlformats.org/package/2006/relationships"><Relationship Id="rId8" Type="http://schemas.openxmlformats.org/officeDocument/2006/relationships/image" Target="../media/image107.png"/><Relationship Id="rId3" Type="http://schemas.openxmlformats.org/officeDocument/2006/relationships/image" Target="../media/image104.png"/><Relationship Id="rId7" Type="http://schemas.openxmlformats.org/officeDocument/2006/relationships/image" Target="../media/image110.png"/><Relationship Id="rId2" Type="http://schemas.openxmlformats.org/officeDocument/2006/relationships/image" Target="../media/image103.png"/><Relationship Id="rId1" Type="http://schemas.openxmlformats.org/officeDocument/2006/relationships/slideLayout" Target="../slideLayouts/slideLayout57.xml"/><Relationship Id="rId6" Type="http://schemas.openxmlformats.org/officeDocument/2006/relationships/image" Target="../media/image109.png"/><Relationship Id="rId5" Type="http://schemas.openxmlformats.org/officeDocument/2006/relationships/image" Target="../media/image106.png"/><Relationship Id="rId4" Type="http://schemas.openxmlformats.org/officeDocument/2006/relationships/image" Target="../media/image105.png"/><Relationship Id="rId9" Type="http://schemas.openxmlformats.org/officeDocument/2006/relationships/image" Target="../media/image108.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8" Type="http://schemas.openxmlformats.org/officeDocument/2006/relationships/image" Target="../media/image117.png"/><Relationship Id="rId3" Type="http://schemas.openxmlformats.org/officeDocument/2006/relationships/image" Target="../media/image112.png"/><Relationship Id="rId7" Type="http://schemas.openxmlformats.org/officeDocument/2006/relationships/image" Target="../media/image116.png"/><Relationship Id="rId2" Type="http://schemas.openxmlformats.org/officeDocument/2006/relationships/image" Target="../media/image111.png"/><Relationship Id="rId1" Type="http://schemas.openxmlformats.org/officeDocument/2006/relationships/slideLayout" Target="../slideLayouts/slideLayout1.xml"/><Relationship Id="rId6" Type="http://schemas.openxmlformats.org/officeDocument/2006/relationships/image" Target="../media/image115.png"/><Relationship Id="rId5" Type="http://schemas.openxmlformats.org/officeDocument/2006/relationships/image" Target="../media/image114.png"/><Relationship Id="rId4" Type="http://schemas.openxmlformats.org/officeDocument/2006/relationships/image" Target="../media/image113.png"/><Relationship Id="rId9" Type="http://schemas.openxmlformats.org/officeDocument/2006/relationships/image" Target="../media/image118.png"/></Relationships>
</file>

<file path=ppt/slides/_rels/slide83.xml.rels><?xml version="1.0" encoding="UTF-8" standalone="yes"?>
<Relationships xmlns="http://schemas.openxmlformats.org/package/2006/relationships"><Relationship Id="rId3" Type="http://schemas.openxmlformats.org/officeDocument/2006/relationships/image" Target="../media/image120.jpeg"/><Relationship Id="rId2" Type="http://schemas.openxmlformats.org/officeDocument/2006/relationships/image" Target="../media/image119.jpeg"/><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image" Target="../media/image119.jpeg"/><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image" Target="../media/image119.jpeg"/><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123.jpeg"/><Relationship Id="rId2" Type="http://schemas.openxmlformats.org/officeDocument/2006/relationships/image" Target="../media/image119.jpeg"/><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image" Target="../media/image124.png"/><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image" Target="../media/image125.png"/><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image" Target="../media/image125.png"/><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image" Target="../media/image125.png"/><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image" Target="../media/image125.png"/><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image" Target="../media/image128.png"/><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image" Target="../media/image128.png"/><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image" Target="../media/image128.png"/><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image" Target="../media/image130.png"/><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image" Target="../media/image131.png"/><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image" Target="../media/image132.png"/><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image" Target="../media/image132.png"/><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image" Target="../media/image132.png"/><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image" Target="../media/image134.png"/><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3" Type="http://schemas.openxmlformats.org/officeDocument/2006/relationships/image" Target="../media/image136.png"/><Relationship Id="rId2" Type="http://schemas.openxmlformats.org/officeDocument/2006/relationships/image" Target="../media/image135.png"/><Relationship Id="rId1" Type="http://schemas.openxmlformats.org/officeDocument/2006/relationships/slideLayout" Target="../slideLayouts/slideLayout7.xml"/><Relationship Id="rId6" Type="http://schemas.openxmlformats.org/officeDocument/2006/relationships/image" Target="../media/image138.png"/><Relationship Id="rId5" Type="http://schemas.openxmlformats.org/officeDocument/2006/relationships/image" Target="../media/image137.png"/><Relationship Id="rId4" Type="http://schemas.openxmlformats.org/officeDocument/2006/relationships/image" Target="../media/image80.png"/></Relationships>
</file>

<file path=ppt/slides/_rels/slide104.xml.rels><?xml version="1.0" encoding="UTF-8" standalone="yes"?>
<Relationships xmlns="http://schemas.openxmlformats.org/package/2006/relationships"><Relationship Id="rId8" Type="http://schemas.openxmlformats.org/officeDocument/2006/relationships/image" Target="../media/image140.png"/><Relationship Id="rId3" Type="http://schemas.openxmlformats.org/officeDocument/2006/relationships/image" Target="../media/image136.png"/><Relationship Id="rId7" Type="http://schemas.openxmlformats.org/officeDocument/2006/relationships/image" Target="../media/image139.png"/><Relationship Id="rId2" Type="http://schemas.openxmlformats.org/officeDocument/2006/relationships/image" Target="../media/image135.png"/><Relationship Id="rId1" Type="http://schemas.openxmlformats.org/officeDocument/2006/relationships/slideLayout" Target="../slideLayouts/slideLayout7.xml"/><Relationship Id="rId6" Type="http://schemas.openxmlformats.org/officeDocument/2006/relationships/image" Target="../media/image138.png"/><Relationship Id="rId5" Type="http://schemas.openxmlformats.org/officeDocument/2006/relationships/image" Target="../media/image137.png"/><Relationship Id="rId4" Type="http://schemas.openxmlformats.org/officeDocument/2006/relationships/image" Target="../media/image80.png"/></Relationships>
</file>

<file path=ppt/slides/_rels/slide105.xml.rels><?xml version="1.0" encoding="UTF-8" standalone="yes"?>
<Relationships xmlns="http://schemas.openxmlformats.org/package/2006/relationships"><Relationship Id="rId8" Type="http://schemas.openxmlformats.org/officeDocument/2006/relationships/image" Target="../media/image140.png"/><Relationship Id="rId3" Type="http://schemas.openxmlformats.org/officeDocument/2006/relationships/image" Target="../media/image136.png"/><Relationship Id="rId7" Type="http://schemas.openxmlformats.org/officeDocument/2006/relationships/image" Target="../media/image139.png"/><Relationship Id="rId2" Type="http://schemas.openxmlformats.org/officeDocument/2006/relationships/image" Target="../media/image135.png"/><Relationship Id="rId1" Type="http://schemas.openxmlformats.org/officeDocument/2006/relationships/slideLayout" Target="../slideLayouts/slideLayout7.xml"/><Relationship Id="rId6" Type="http://schemas.openxmlformats.org/officeDocument/2006/relationships/image" Target="../media/image138.png"/><Relationship Id="rId5" Type="http://schemas.openxmlformats.org/officeDocument/2006/relationships/image" Target="../media/image137.png"/><Relationship Id="rId4" Type="http://schemas.openxmlformats.org/officeDocument/2006/relationships/image" Target="../media/image80.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image" Target="../media/image141.png"/><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image" Target="../media/image141.png"/><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image" Target="../media/image142.png"/><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8" Type="http://schemas.openxmlformats.org/officeDocument/2006/relationships/image" Target="../media/image80.png"/><Relationship Id="rId3" Type="http://schemas.openxmlformats.org/officeDocument/2006/relationships/image" Target="../media/image143.png"/><Relationship Id="rId7" Type="http://schemas.openxmlformats.org/officeDocument/2006/relationships/image" Target="../media/image147.png"/><Relationship Id="rId2" Type="http://schemas.openxmlformats.org/officeDocument/2006/relationships/notesSlide" Target="../notesSlides/notesSlide5.xml"/><Relationship Id="rId1" Type="http://schemas.openxmlformats.org/officeDocument/2006/relationships/slideLayout" Target="../slideLayouts/slideLayout2.xml"/><Relationship Id="rId6" Type="http://schemas.openxmlformats.org/officeDocument/2006/relationships/image" Target="../media/image146.png"/><Relationship Id="rId5" Type="http://schemas.openxmlformats.org/officeDocument/2006/relationships/image" Target="../media/image145.png"/><Relationship Id="rId4" Type="http://schemas.openxmlformats.org/officeDocument/2006/relationships/image" Target="../media/image144.png"/></Relationships>
</file>

<file path=ppt/slides/_rels/slide113.xml.rels><?xml version="1.0" encoding="UTF-8" standalone="yes"?>
<Relationships xmlns="http://schemas.openxmlformats.org/package/2006/relationships"><Relationship Id="rId8" Type="http://schemas.openxmlformats.org/officeDocument/2006/relationships/image" Target="../media/image148.png"/><Relationship Id="rId3" Type="http://schemas.openxmlformats.org/officeDocument/2006/relationships/image" Target="../media/image143.png"/><Relationship Id="rId7" Type="http://schemas.openxmlformats.org/officeDocument/2006/relationships/image" Target="../media/image147.png"/><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image" Target="../media/image146.png"/><Relationship Id="rId5" Type="http://schemas.openxmlformats.org/officeDocument/2006/relationships/image" Target="../media/image145.png"/><Relationship Id="rId4" Type="http://schemas.openxmlformats.org/officeDocument/2006/relationships/image" Target="../media/image144.png"/><Relationship Id="rId9" Type="http://schemas.openxmlformats.org/officeDocument/2006/relationships/image" Target="../media/image149.png"/></Relationships>
</file>

<file path=ppt/slides/_rels/slide114.xml.rels><?xml version="1.0" encoding="UTF-8" standalone="yes"?>
<Relationships xmlns="http://schemas.openxmlformats.org/package/2006/relationships"><Relationship Id="rId8" Type="http://schemas.openxmlformats.org/officeDocument/2006/relationships/image" Target="../media/image148.png"/><Relationship Id="rId3" Type="http://schemas.openxmlformats.org/officeDocument/2006/relationships/image" Target="../media/image143.png"/><Relationship Id="rId7" Type="http://schemas.openxmlformats.org/officeDocument/2006/relationships/image" Target="../media/image147.png"/><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image" Target="../media/image146.png"/><Relationship Id="rId5" Type="http://schemas.openxmlformats.org/officeDocument/2006/relationships/image" Target="../media/image145.png"/><Relationship Id="rId10" Type="http://schemas.openxmlformats.org/officeDocument/2006/relationships/image" Target="../media/image150.png"/><Relationship Id="rId4" Type="http://schemas.openxmlformats.org/officeDocument/2006/relationships/image" Target="../media/image144.png"/><Relationship Id="rId9" Type="http://schemas.openxmlformats.org/officeDocument/2006/relationships/image" Target="../media/image149.png"/></Relationships>
</file>

<file path=ppt/slides/_rels/slide115.xml.rels><?xml version="1.0" encoding="UTF-8" standalone="yes"?>
<Relationships xmlns="http://schemas.openxmlformats.org/package/2006/relationships"><Relationship Id="rId8" Type="http://schemas.openxmlformats.org/officeDocument/2006/relationships/image" Target="../media/image148.png"/><Relationship Id="rId13" Type="http://schemas.openxmlformats.org/officeDocument/2006/relationships/image" Target="../media/image153.png"/><Relationship Id="rId3" Type="http://schemas.openxmlformats.org/officeDocument/2006/relationships/image" Target="../media/image143.png"/><Relationship Id="rId7" Type="http://schemas.openxmlformats.org/officeDocument/2006/relationships/image" Target="../media/image147.png"/><Relationship Id="rId12" Type="http://schemas.openxmlformats.org/officeDocument/2006/relationships/image" Target="../media/image150.png"/><Relationship Id="rId2" Type="http://schemas.openxmlformats.org/officeDocument/2006/relationships/notesSlide" Target="../notesSlides/notesSlide8.xml"/><Relationship Id="rId16" Type="http://schemas.openxmlformats.org/officeDocument/2006/relationships/image" Target="../media/image156.png"/><Relationship Id="rId1" Type="http://schemas.openxmlformats.org/officeDocument/2006/relationships/slideLayout" Target="../slideLayouts/slideLayout2.xml"/><Relationship Id="rId6" Type="http://schemas.openxmlformats.org/officeDocument/2006/relationships/image" Target="../media/image146.png"/><Relationship Id="rId11" Type="http://schemas.openxmlformats.org/officeDocument/2006/relationships/image" Target="../media/image152.png"/><Relationship Id="rId5" Type="http://schemas.openxmlformats.org/officeDocument/2006/relationships/image" Target="../media/image145.png"/><Relationship Id="rId15" Type="http://schemas.openxmlformats.org/officeDocument/2006/relationships/image" Target="../media/image155.png"/><Relationship Id="rId10" Type="http://schemas.openxmlformats.org/officeDocument/2006/relationships/image" Target="../media/image151.png"/><Relationship Id="rId4" Type="http://schemas.openxmlformats.org/officeDocument/2006/relationships/image" Target="../media/image144.png"/><Relationship Id="rId9" Type="http://schemas.openxmlformats.org/officeDocument/2006/relationships/image" Target="../media/image149.png"/><Relationship Id="rId14" Type="http://schemas.openxmlformats.org/officeDocument/2006/relationships/image" Target="../media/image154.png"/></Relationships>
</file>

<file path=ppt/slides/_rels/slide116.xml.rels><?xml version="1.0" encoding="UTF-8" standalone="yes"?>
<Relationships xmlns="http://schemas.openxmlformats.org/package/2006/relationships"><Relationship Id="rId3" Type="http://schemas.openxmlformats.org/officeDocument/2006/relationships/image" Target="../media/image158.png"/><Relationship Id="rId2" Type="http://schemas.openxmlformats.org/officeDocument/2006/relationships/image" Target="../media/image157.png"/><Relationship Id="rId1" Type="http://schemas.openxmlformats.org/officeDocument/2006/relationships/slideLayout" Target="../slideLayouts/slideLayout2.xml"/><Relationship Id="rId5" Type="http://schemas.openxmlformats.org/officeDocument/2006/relationships/image" Target="../media/image160.png"/><Relationship Id="rId4" Type="http://schemas.openxmlformats.org/officeDocument/2006/relationships/image" Target="../media/image159.png"/></Relationships>
</file>

<file path=ppt/slides/_rels/slide117.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image" Target="../media/image161.png"/><Relationship Id="rId1" Type="http://schemas.openxmlformats.org/officeDocument/2006/relationships/slideLayout" Target="../slideLayouts/slideLayout2.xml"/><Relationship Id="rId6" Type="http://schemas.openxmlformats.org/officeDocument/2006/relationships/image" Target="../media/image160.png"/><Relationship Id="rId5" Type="http://schemas.openxmlformats.org/officeDocument/2006/relationships/image" Target="../media/image159.png"/><Relationship Id="rId4" Type="http://schemas.openxmlformats.org/officeDocument/2006/relationships/image" Target="../media/image158.png"/></Relationships>
</file>

<file path=ppt/slides/_rels/slide118.xml.rels><?xml version="1.0" encoding="UTF-8" standalone="yes"?>
<Relationships xmlns="http://schemas.openxmlformats.org/package/2006/relationships"><Relationship Id="rId3" Type="http://schemas.openxmlformats.org/officeDocument/2006/relationships/image" Target="../media/image162.png"/><Relationship Id="rId7" Type="http://schemas.openxmlformats.org/officeDocument/2006/relationships/image" Target="../media/image160.png"/><Relationship Id="rId2" Type="http://schemas.openxmlformats.org/officeDocument/2006/relationships/image" Target="../media/image161.png"/><Relationship Id="rId1" Type="http://schemas.openxmlformats.org/officeDocument/2006/relationships/slideLayout" Target="../slideLayouts/slideLayout2.xml"/><Relationship Id="rId6" Type="http://schemas.openxmlformats.org/officeDocument/2006/relationships/image" Target="../media/image159.png"/><Relationship Id="rId5" Type="http://schemas.openxmlformats.org/officeDocument/2006/relationships/image" Target="../media/image158.png"/><Relationship Id="rId4" Type="http://schemas.openxmlformats.org/officeDocument/2006/relationships/image" Target="../media/image157.png"/></Relationships>
</file>

<file path=ppt/slides/_rels/slide119.xml.rels><?xml version="1.0" encoding="UTF-8" standalone="yes"?>
<Relationships xmlns="http://schemas.openxmlformats.org/package/2006/relationships"><Relationship Id="rId8" Type="http://schemas.openxmlformats.org/officeDocument/2006/relationships/image" Target="../media/image159.png"/><Relationship Id="rId3" Type="http://schemas.openxmlformats.org/officeDocument/2006/relationships/image" Target="../media/image162.png"/><Relationship Id="rId7" Type="http://schemas.openxmlformats.org/officeDocument/2006/relationships/image" Target="../media/image158.png"/><Relationship Id="rId2" Type="http://schemas.openxmlformats.org/officeDocument/2006/relationships/image" Target="../media/image161.png"/><Relationship Id="rId1" Type="http://schemas.openxmlformats.org/officeDocument/2006/relationships/slideLayout" Target="../slideLayouts/slideLayout2.xml"/><Relationship Id="rId6" Type="http://schemas.openxmlformats.org/officeDocument/2006/relationships/image" Target="../media/image157.png"/><Relationship Id="rId5" Type="http://schemas.openxmlformats.org/officeDocument/2006/relationships/image" Target="../media/image164.png"/><Relationship Id="rId4" Type="http://schemas.openxmlformats.org/officeDocument/2006/relationships/image" Target="../media/image163.png"/><Relationship Id="rId9" Type="http://schemas.openxmlformats.org/officeDocument/2006/relationships/image" Target="../media/image160.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125.xml.rels><?xml version="1.0" encoding="UTF-8" standalone="yes"?>
<Relationships xmlns="http://schemas.openxmlformats.org/package/2006/relationships"><Relationship Id="rId2" Type="http://schemas.openxmlformats.org/officeDocument/2006/relationships/image" Target="../media/image165.png"/><Relationship Id="rId1" Type="http://schemas.openxmlformats.org/officeDocument/2006/relationships/slideLayout" Target="../slideLayouts/slideLayout52.xml"/></Relationships>
</file>

<file path=ppt/slides/_rels/slide126.xml.rels><?xml version="1.0" encoding="UTF-8" standalone="yes"?>
<Relationships xmlns="http://schemas.openxmlformats.org/package/2006/relationships"><Relationship Id="rId2" Type="http://schemas.openxmlformats.org/officeDocument/2006/relationships/image" Target="../media/image165.png"/><Relationship Id="rId1" Type="http://schemas.openxmlformats.org/officeDocument/2006/relationships/slideLayout" Target="../slideLayouts/slideLayout52.xml"/></Relationships>
</file>

<file path=ppt/slides/_rels/slide127.xml.rels><?xml version="1.0" encoding="UTF-8" standalone="yes"?>
<Relationships xmlns="http://schemas.openxmlformats.org/package/2006/relationships"><Relationship Id="rId2" Type="http://schemas.openxmlformats.org/officeDocument/2006/relationships/image" Target="../media/image165.png"/><Relationship Id="rId1" Type="http://schemas.openxmlformats.org/officeDocument/2006/relationships/slideLayout" Target="../slideLayouts/slideLayout52.xml"/></Relationships>
</file>

<file path=ppt/slides/_rels/slide128.xml.rels><?xml version="1.0" encoding="UTF-8" standalone="yes"?>
<Relationships xmlns="http://schemas.openxmlformats.org/package/2006/relationships"><Relationship Id="rId2" Type="http://schemas.openxmlformats.org/officeDocument/2006/relationships/image" Target="../media/image165.png"/><Relationship Id="rId1" Type="http://schemas.openxmlformats.org/officeDocument/2006/relationships/slideLayout" Target="../slideLayouts/slideLayout5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31.xml.rels><?xml version="1.0" encoding="UTF-8" standalone="yes"?>
<Relationships xmlns="http://schemas.openxmlformats.org/package/2006/relationships"><Relationship Id="rId3" Type="http://schemas.openxmlformats.org/officeDocument/2006/relationships/image" Target="../media/image166.png"/><Relationship Id="rId2" Type="http://schemas.openxmlformats.org/officeDocument/2006/relationships/notesSlide" Target="../notesSlides/notesSlide9.xml"/><Relationship Id="rId1" Type="http://schemas.openxmlformats.org/officeDocument/2006/relationships/slideLayout" Target="../slideLayouts/slideLayout34.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4.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4.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4.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4.xml"/></Relationships>
</file>

<file path=ppt/slides/_rels/slide136.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34.xml"/><Relationship Id="rId4" Type="http://schemas.openxmlformats.org/officeDocument/2006/relationships/image" Target="../media/image20.png"/></Relationships>
</file>

<file path=ppt/slides/_rels/slide13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34.xml"/><Relationship Id="rId4" Type="http://schemas.openxmlformats.org/officeDocument/2006/relationships/image" Target="../media/image23.png"/></Relationships>
</file>

<file path=ppt/slides/_rels/slide138.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image" Target="../media/image167.png"/><Relationship Id="rId1" Type="http://schemas.openxmlformats.org/officeDocument/2006/relationships/slideLayout" Target="../slideLayouts/slideLayout34.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4.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4.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44.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34.xml"/></Relationships>
</file>

<file path=ppt/slides/_rels/slide14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34.xml"/><Relationship Id="rId4" Type="http://schemas.openxmlformats.org/officeDocument/2006/relationships/image" Target="../media/image42.png"/></Relationships>
</file>

<file path=ppt/slides/_rels/slide146.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Layout" Target="../slideLayouts/slideLayout34.xml"/><Relationship Id="rId4" Type="http://schemas.openxmlformats.org/officeDocument/2006/relationships/image" Target="../media/image169.emf"/></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2.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2.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2.xml"/></Relationships>
</file>

<file path=ppt/slides/_rels/slide150.xml.rels><?xml version="1.0" encoding="UTF-8" standalone="yes"?>
<Relationships xmlns="http://schemas.openxmlformats.org/package/2006/relationships"><Relationship Id="rId2" Type="http://schemas.openxmlformats.org/officeDocument/2006/relationships/image" Target="../media/image170.png"/><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image" Target="../media/image171.png"/><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00.xml"/></Relationships>
</file>

<file path=ppt/slides/_rels/slide154.xml.rels><?xml version="1.0" encoding="UTF-8" standalone="yes"?>
<Relationships xmlns="http://schemas.openxmlformats.org/package/2006/relationships"><Relationship Id="rId2" Type="http://schemas.openxmlformats.org/officeDocument/2006/relationships/image" Target="../media/image134.png"/><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3" Type="http://schemas.openxmlformats.org/officeDocument/2006/relationships/image" Target="../media/image172.png"/><Relationship Id="rId2" Type="http://schemas.openxmlformats.org/officeDocument/2006/relationships/image" Target="../media/image134.png"/><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3" Type="http://schemas.openxmlformats.org/officeDocument/2006/relationships/image" Target="../media/image173.png"/><Relationship Id="rId2" Type="http://schemas.openxmlformats.org/officeDocument/2006/relationships/image" Target="../media/image134.png"/><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3" Type="http://schemas.openxmlformats.org/officeDocument/2006/relationships/image" Target="../media/image174.png"/><Relationship Id="rId2" Type="http://schemas.openxmlformats.org/officeDocument/2006/relationships/image" Target="../media/image134.png"/><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3" Type="http://schemas.openxmlformats.org/officeDocument/2006/relationships/image" Target="../media/image176.png"/><Relationship Id="rId2" Type="http://schemas.openxmlformats.org/officeDocument/2006/relationships/image" Target="../media/image175.png"/><Relationship Id="rId1" Type="http://schemas.openxmlformats.org/officeDocument/2006/relationships/slideLayout" Target="../slideLayouts/slideLayout2.xml"/><Relationship Id="rId5" Type="http://schemas.openxmlformats.org/officeDocument/2006/relationships/image" Target="../media/image178.png"/><Relationship Id="rId4" Type="http://schemas.openxmlformats.org/officeDocument/2006/relationships/image" Target="../media/image177.png"/></Relationships>
</file>

<file path=ppt/slides/_rels/slide159.xml.rels><?xml version="1.0" encoding="UTF-8" standalone="yes"?>
<Relationships xmlns="http://schemas.openxmlformats.org/package/2006/relationships"><Relationship Id="rId2" Type="http://schemas.openxmlformats.org/officeDocument/2006/relationships/image" Target="../media/image179.png"/><Relationship Id="rId1" Type="http://schemas.openxmlformats.org/officeDocument/2006/relationships/slideLayout" Target="../slideLayouts/slideLayout52.xml"/></Relationships>
</file>

<file path=ppt/slides/_rels/slide160.xml.rels><?xml version="1.0" encoding="UTF-8" standalone="yes"?>
<Relationships xmlns="http://schemas.openxmlformats.org/package/2006/relationships"><Relationship Id="rId8" Type="http://schemas.openxmlformats.org/officeDocument/2006/relationships/image" Target="../media/image186.png"/><Relationship Id="rId3" Type="http://schemas.openxmlformats.org/officeDocument/2006/relationships/image" Target="../media/image181.png"/><Relationship Id="rId7" Type="http://schemas.openxmlformats.org/officeDocument/2006/relationships/image" Target="../media/image185.png"/><Relationship Id="rId2" Type="http://schemas.openxmlformats.org/officeDocument/2006/relationships/image" Target="../media/image180.png"/><Relationship Id="rId1" Type="http://schemas.openxmlformats.org/officeDocument/2006/relationships/slideLayout" Target="../slideLayouts/slideLayout52.xml"/><Relationship Id="rId6" Type="http://schemas.openxmlformats.org/officeDocument/2006/relationships/image" Target="../media/image184.png"/><Relationship Id="rId5" Type="http://schemas.openxmlformats.org/officeDocument/2006/relationships/image" Target="../media/image183.png"/><Relationship Id="rId4" Type="http://schemas.openxmlformats.org/officeDocument/2006/relationships/image" Target="../media/image182.png"/><Relationship Id="rId9" Type="http://schemas.openxmlformats.org/officeDocument/2006/relationships/image" Target="../media/image187.png"/></Relationships>
</file>

<file path=ppt/slides/_rels/slide161.xml.rels><?xml version="1.0" encoding="UTF-8" standalone="yes"?>
<Relationships xmlns="http://schemas.openxmlformats.org/package/2006/relationships"><Relationship Id="rId8" Type="http://schemas.openxmlformats.org/officeDocument/2006/relationships/image" Target="../media/image190.png"/><Relationship Id="rId3" Type="http://schemas.openxmlformats.org/officeDocument/2006/relationships/image" Target="../media/image181.png"/><Relationship Id="rId7" Type="http://schemas.openxmlformats.org/officeDocument/2006/relationships/image" Target="../media/image183.png"/><Relationship Id="rId2" Type="http://schemas.openxmlformats.org/officeDocument/2006/relationships/image" Target="../media/image180.png"/><Relationship Id="rId1" Type="http://schemas.openxmlformats.org/officeDocument/2006/relationships/slideLayout" Target="../slideLayouts/slideLayout52.xml"/><Relationship Id="rId6" Type="http://schemas.openxmlformats.org/officeDocument/2006/relationships/image" Target="../media/image189.png"/><Relationship Id="rId5" Type="http://schemas.openxmlformats.org/officeDocument/2006/relationships/image" Target="../media/image188.png"/><Relationship Id="rId4" Type="http://schemas.openxmlformats.org/officeDocument/2006/relationships/image" Target="../media/image182.png"/></Relationships>
</file>

<file path=ppt/slides/_rels/slide162.xml.rels><?xml version="1.0" encoding="UTF-8" standalone="yes"?>
<Relationships xmlns="http://schemas.openxmlformats.org/package/2006/relationships"><Relationship Id="rId8" Type="http://schemas.openxmlformats.org/officeDocument/2006/relationships/image" Target="../media/image183.png"/><Relationship Id="rId3" Type="http://schemas.openxmlformats.org/officeDocument/2006/relationships/image" Target="../media/image181.png"/><Relationship Id="rId7" Type="http://schemas.openxmlformats.org/officeDocument/2006/relationships/image" Target="../media/image193.png"/><Relationship Id="rId2" Type="http://schemas.openxmlformats.org/officeDocument/2006/relationships/image" Target="../media/image180.png"/><Relationship Id="rId1" Type="http://schemas.openxmlformats.org/officeDocument/2006/relationships/slideLayout" Target="../slideLayouts/slideLayout52.xml"/><Relationship Id="rId6" Type="http://schemas.openxmlformats.org/officeDocument/2006/relationships/image" Target="../media/image192.png"/><Relationship Id="rId5" Type="http://schemas.openxmlformats.org/officeDocument/2006/relationships/image" Target="../media/image191.png"/><Relationship Id="rId4" Type="http://schemas.openxmlformats.org/officeDocument/2006/relationships/image" Target="../media/image182.png"/><Relationship Id="rId9" Type="http://schemas.openxmlformats.org/officeDocument/2006/relationships/image" Target="../media/image194.png"/></Relationships>
</file>

<file path=ppt/slides/_rels/slide163.xml.rels><?xml version="1.0" encoding="UTF-8" standalone="yes"?>
<Relationships xmlns="http://schemas.openxmlformats.org/package/2006/relationships"><Relationship Id="rId8" Type="http://schemas.openxmlformats.org/officeDocument/2006/relationships/image" Target="../media/image201.png"/><Relationship Id="rId3" Type="http://schemas.openxmlformats.org/officeDocument/2006/relationships/image" Target="../media/image196.png"/><Relationship Id="rId7" Type="http://schemas.openxmlformats.org/officeDocument/2006/relationships/image" Target="../media/image200.png"/><Relationship Id="rId2" Type="http://schemas.openxmlformats.org/officeDocument/2006/relationships/image" Target="../media/image195.png"/><Relationship Id="rId1" Type="http://schemas.openxmlformats.org/officeDocument/2006/relationships/slideLayout" Target="../slideLayouts/slideLayout52.xml"/><Relationship Id="rId6" Type="http://schemas.openxmlformats.org/officeDocument/2006/relationships/image" Target="../media/image199.png"/><Relationship Id="rId5" Type="http://schemas.openxmlformats.org/officeDocument/2006/relationships/image" Target="../media/image198.png"/><Relationship Id="rId4" Type="http://schemas.openxmlformats.org/officeDocument/2006/relationships/image" Target="../media/image197.png"/><Relationship Id="rId9" Type="http://schemas.openxmlformats.org/officeDocument/2006/relationships/image" Target="../media/image202.png"/></Relationships>
</file>

<file path=ppt/slides/_rels/slide164.xml.rels><?xml version="1.0" encoding="UTF-8" standalone="yes"?>
<Relationships xmlns="http://schemas.openxmlformats.org/package/2006/relationships"><Relationship Id="rId8" Type="http://schemas.openxmlformats.org/officeDocument/2006/relationships/image" Target="../media/image205.png"/><Relationship Id="rId3" Type="http://schemas.openxmlformats.org/officeDocument/2006/relationships/image" Target="../media/image196.png"/><Relationship Id="rId7" Type="http://schemas.openxmlformats.org/officeDocument/2006/relationships/image" Target="../media/image204.png"/><Relationship Id="rId2" Type="http://schemas.openxmlformats.org/officeDocument/2006/relationships/image" Target="../media/image195.png"/><Relationship Id="rId1" Type="http://schemas.openxmlformats.org/officeDocument/2006/relationships/slideLayout" Target="../slideLayouts/slideLayout52.xml"/><Relationship Id="rId6" Type="http://schemas.openxmlformats.org/officeDocument/2006/relationships/image" Target="../media/image203.png"/><Relationship Id="rId5" Type="http://schemas.openxmlformats.org/officeDocument/2006/relationships/image" Target="../media/image198.png"/><Relationship Id="rId4" Type="http://schemas.openxmlformats.org/officeDocument/2006/relationships/image" Target="../media/image197.png"/><Relationship Id="rId9" Type="http://schemas.openxmlformats.org/officeDocument/2006/relationships/image" Target="../media/image206.png"/></Relationships>
</file>

<file path=ppt/slides/_rels/slide165.xml.rels><?xml version="1.0" encoding="UTF-8" standalone="yes"?>
<Relationships xmlns="http://schemas.openxmlformats.org/package/2006/relationships"><Relationship Id="rId8" Type="http://schemas.openxmlformats.org/officeDocument/2006/relationships/image" Target="../media/image209.png"/><Relationship Id="rId3" Type="http://schemas.openxmlformats.org/officeDocument/2006/relationships/image" Target="../media/image196.png"/><Relationship Id="rId7" Type="http://schemas.openxmlformats.org/officeDocument/2006/relationships/image" Target="../media/image208.png"/><Relationship Id="rId2" Type="http://schemas.openxmlformats.org/officeDocument/2006/relationships/image" Target="../media/image195.png"/><Relationship Id="rId1" Type="http://schemas.openxmlformats.org/officeDocument/2006/relationships/slideLayout" Target="../slideLayouts/slideLayout52.xml"/><Relationship Id="rId6" Type="http://schemas.openxmlformats.org/officeDocument/2006/relationships/image" Target="../media/image207.png"/><Relationship Id="rId5" Type="http://schemas.openxmlformats.org/officeDocument/2006/relationships/image" Target="../media/image198.png"/><Relationship Id="rId4" Type="http://schemas.openxmlformats.org/officeDocument/2006/relationships/image" Target="../media/image197.png"/><Relationship Id="rId9" Type="http://schemas.openxmlformats.org/officeDocument/2006/relationships/image" Target="../media/image210.png"/></Relationships>
</file>

<file path=ppt/slides/_rels/slide166.xml.rels><?xml version="1.0" encoding="UTF-8" standalone="yes"?>
<Relationships xmlns="http://schemas.openxmlformats.org/package/2006/relationships"><Relationship Id="rId8" Type="http://schemas.openxmlformats.org/officeDocument/2006/relationships/image" Target="../media/image213.png"/><Relationship Id="rId3" Type="http://schemas.openxmlformats.org/officeDocument/2006/relationships/image" Target="../media/image196.png"/><Relationship Id="rId7" Type="http://schemas.openxmlformats.org/officeDocument/2006/relationships/image" Target="../media/image212.png"/><Relationship Id="rId2" Type="http://schemas.openxmlformats.org/officeDocument/2006/relationships/image" Target="../media/image195.png"/><Relationship Id="rId1" Type="http://schemas.openxmlformats.org/officeDocument/2006/relationships/slideLayout" Target="../slideLayouts/slideLayout52.xml"/><Relationship Id="rId6" Type="http://schemas.openxmlformats.org/officeDocument/2006/relationships/image" Target="../media/image211.png"/><Relationship Id="rId5" Type="http://schemas.openxmlformats.org/officeDocument/2006/relationships/image" Target="../media/image198.png"/><Relationship Id="rId4" Type="http://schemas.openxmlformats.org/officeDocument/2006/relationships/image" Target="../media/image197.png"/><Relationship Id="rId9" Type="http://schemas.openxmlformats.org/officeDocument/2006/relationships/image" Target="../media/image214.png"/></Relationships>
</file>

<file path=ppt/slides/_rels/slide167.xml.rels><?xml version="1.0" encoding="UTF-8" standalone="yes"?>
<Relationships xmlns="http://schemas.openxmlformats.org/package/2006/relationships"><Relationship Id="rId2" Type="http://schemas.openxmlformats.org/officeDocument/2006/relationships/image" Target="../media/image215.png"/><Relationship Id="rId1" Type="http://schemas.openxmlformats.org/officeDocument/2006/relationships/slideLayout" Target="../slideLayouts/slideLayout57.xml"/></Relationships>
</file>

<file path=ppt/slides/_rels/slide168.xml.rels><?xml version="1.0" encoding="UTF-8" standalone="yes"?>
<Relationships xmlns="http://schemas.openxmlformats.org/package/2006/relationships"><Relationship Id="rId2" Type="http://schemas.openxmlformats.org/officeDocument/2006/relationships/image" Target="../media/image215.png"/><Relationship Id="rId1" Type="http://schemas.openxmlformats.org/officeDocument/2006/relationships/slideLayout" Target="../slideLayouts/slideLayout57.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172.xml.rels><?xml version="1.0" encoding="UTF-8" standalone="yes"?>
<Relationships xmlns="http://schemas.openxmlformats.org/package/2006/relationships"><Relationship Id="rId2" Type="http://schemas.openxmlformats.org/officeDocument/2006/relationships/image" Target="../media/image216.png"/><Relationship Id="rId1" Type="http://schemas.openxmlformats.org/officeDocument/2006/relationships/slideLayout" Target="../slideLayouts/slideLayout52.xml"/></Relationships>
</file>

<file path=ppt/slides/_rels/slide173.xml.rels><?xml version="1.0" encoding="UTF-8" standalone="yes"?>
<Relationships xmlns="http://schemas.openxmlformats.org/package/2006/relationships"><Relationship Id="rId3" Type="http://schemas.openxmlformats.org/officeDocument/2006/relationships/image" Target="../media/image181.png"/><Relationship Id="rId2" Type="http://schemas.openxmlformats.org/officeDocument/2006/relationships/image" Target="../media/image180.png"/><Relationship Id="rId1" Type="http://schemas.openxmlformats.org/officeDocument/2006/relationships/slideLayout" Target="../slideLayouts/slideLayout52.xml"/><Relationship Id="rId4" Type="http://schemas.openxmlformats.org/officeDocument/2006/relationships/image" Target="../media/image182.png"/></Relationships>
</file>

<file path=ppt/slides/_rels/slide174.xml.rels><?xml version="1.0" encoding="UTF-8" standalone="yes"?>
<Relationships xmlns="http://schemas.openxmlformats.org/package/2006/relationships"><Relationship Id="rId3" Type="http://schemas.openxmlformats.org/officeDocument/2006/relationships/image" Target="../media/image181.png"/><Relationship Id="rId2" Type="http://schemas.openxmlformats.org/officeDocument/2006/relationships/image" Target="../media/image180.png"/><Relationship Id="rId1" Type="http://schemas.openxmlformats.org/officeDocument/2006/relationships/slideLayout" Target="../slideLayouts/slideLayout52.xml"/><Relationship Id="rId4" Type="http://schemas.openxmlformats.org/officeDocument/2006/relationships/image" Target="../media/image182.png"/></Relationships>
</file>

<file path=ppt/slides/_rels/slide175.xml.rels><?xml version="1.0" encoding="UTF-8" standalone="yes"?>
<Relationships xmlns="http://schemas.openxmlformats.org/package/2006/relationships"><Relationship Id="rId8" Type="http://schemas.openxmlformats.org/officeDocument/2006/relationships/image" Target="../media/image219.png"/><Relationship Id="rId3" Type="http://schemas.openxmlformats.org/officeDocument/2006/relationships/image" Target="../media/image181.png"/><Relationship Id="rId7" Type="http://schemas.openxmlformats.org/officeDocument/2006/relationships/image" Target="../media/image218.png"/><Relationship Id="rId2" Type="http://schemas.openxmlformats.org/officeDocument/2006/relationships/image" Target="../media/image180.png"/><Relationship Id="rId1" Type="http://schemas.openxmlformats.org/officeDocument/2006/relationships/slideLayout" Target="../slideLayouts/slideLayout52.xml"/><Relationship Id="rId6" Type="http://schemas.openxmlformats.org/officeDocument/2006/relationships/image" Target="../media/image217.png"/><Relationship Id="rId5" Type="http://schemas.openxmlformats.org/officeDocument/2006/relationships/image" Target="../media/image183.png"/><Relationship Id="rId4" Type="http://schemas.openxmlformats.org/officeDocument/2006/relationships/image" Target="../media/image182.png"/></Relationships>
</file>

<file path=ppt/slides/_rels/slide176.xml.rels><?xml version="1.0" encoding="UTF-8" standalone="yes"?>
<Relationships xmlns="http://schemas.openxmlformats.org/package/2006/relationships"><Relationship Id="rId8" Type="http://schemas.openxmlformats.org/officeDocument/2006/relationships/image" Target="../media/image219.png"/><Relationship Id="rId3" Type="http://schemas.openxmlformats.org/officeDocument/2006/relationships/image" Target="../media/image181.png"/><Relationship Id="rId7" Type="http://schemas.openxmlformats.org/officeDocument/2006/relationships/image" Target="../media/image218.png"/><Relationship Id="rId2" Type="http://schemas.openxmlformats.org/officeDocument/2006/relationships/image" Target="../media/image180.png"/><Relationship Id="rId1" Type="http://schemas.openxmlformats.org/officeDocument/2006/relationships/slideLayout" Target="../slideLayouts/slideLayout52.xml"/><Relationship Id="rId6" Type="http://schemas.openxmlformats.org/officeDocument/2006/relationships/image" Target="../media/image217.png"/><Relationship Id="rId5" Type="http://schemas.openxmlformats.org/officeDocument/2006/relationships/image" Target="../media/image183.png"/><Relationship Id="rId4" Type="http://schemas.openxmlformats.org/officeDocument/2006/relationships/image" Target="../media/image182.png"/></Relationships>
</file>

<file path=ppt/slides/_rels/slide177.xml.rels><?xml version="1.0" encoding="UTF-8" standalone="yes"?>
<Relationships xmlns="http://schemas.openxmlformats.org/package/2006/relationships"><Relationship Id="rId3" Type="http://schemas.openxmlformats.org/officeDocument/2006/relationships/image" Target="../media/image196.png"/><Relationship Id="rId2" Type="http://schemas.openxmlformats.org/officeDocument/2006/relationships/image" Target="../media/image197.png"/><Relationship Id="rId1" Type="http://schemas.openxmlformats.org/officeDocument/2006/relationships/slideLayout" Target="../slideLayouts/slideLayout52.xml"/><Relationship Id="rId4" Type="http://schemas.openxmlformats.org/officeDocument/2006/relationships/image" Target="../media/image198.png"/></Relationships>
</file>

<file path=ppt/slides/_rels/slide178.xml.rels><?xml version="1.0" encoding="UTF-8" standalone="yes"?>
<Relationships xmlns="http://schemas.openxmlformats.org/package/2006/relationships"><Relationship Id="rId3" Type="http://schemas.openxmlformats.org/officeDocument/2006/relationships/image" Target="../media/image196.png"/><Relationship Id="rId2" Type="http://schemas.openxmlformats.org/officeDocument/2006/relationships/image" Target="../media/image197.png"/><Relationship Id="rId1" Type="http://schemas.openxmlformats.org/officeDocument/2006/relationships/slideLayout" Target="../slideLayouts/slideLayout52.xml"/><Relationship Id="rId4" Type="http://schemas.openxmlformats.org/officeDocument/2006/relationships/image" Target="../media/image198.png"/></Relationships>
</file>

<file path=ppt/slides/_rels/slide179.xml.rels><?xml version="1.0" encoding="UTF-8" standalone="yes"?>
<Relationships xmlns="http://schemas.openxmlformats.org/package/2006/relationships"><Relationship Id="rId8" Type="http://schemas.openxmlformats.org/officeDocument/2006/relationships/image" Target="../media/image198.png"/><Relationship Id="rId3" Type="http://schemas.openxmlformats.org/officeDocument/2006/relationships/image" Target="../media/image221.png"/><Relationship Id="rId7" Type="http://schemas.openxmlformats.org/officeDocument/2006/relationships/image" Target="../media/image196.png"/><Relationship Id="rId2" Type="http://schemas.openxmlformats.org/officeDocument/2006/relationships/image" Target="../media/image220.png"/><Relationship Id="rId1" Type="http://schemas.openxmlformats.org/officeDocument/2006/relationships/slideLayout" Target="../slideLayouts/slideLayout52.xml"/><Relationship Id="rId6" Type="http://schemas.openxmlformats.org/officeDocument/2006/relationships/image" Target="../media/image197.png"/><Relationship Id="rId5" Type="http://schemas.openxmlformats.org/officeDocument/2006/relationships/image" Target="../media/image195.png"/><Relationship Id="rId4" Type="http://schemas.openxmlformats.org/officeDocument/2006/relationships/image" Target="../media/image222.png"/></Relationships>
</file>

<file path=ppt/slides/_rels/slide180.xml.rels><?xml version="1.0" encoding="UTF-8" standalone="yes"?>
<Relationships xmlns="http://schemas.openxmlformats.org/package/2006/relationships"><Relationship Id="rId8" Type="http://schemas.openxmlformats.org/officeDocument/2006/relationships/image" Target="../media/image198.png"/><Relationship Id="rId3" Type="http://schemas.openxmlformats.org/officeDocument/2006/relationships/image" Target="../media/image221.png"/><Relationship Id="rId7" Type="http://schemas.openxmlformats.org/officeDocument/2006/relationships/image" Target="../media/image196.png"/><Relationship Id="rId2" Type="http://schemas.openxmlformats.org/officeDocument/2006/relationships/image" Target="../media/image220.png"/><Relationship Id="rId1" Type="http://schemas.openxmlformats.org/officeDocument/2006/relationships/slideLayout" Target="../slideLayouts/slideLayout52.xml"/><Relationship Id="rId6" Type="http://schemas.openxmlformats.org/officeDocument/2006/relationships/image" Target="../media/image197.png"/><Relationship Id="rId5" Type="http://schemas.openxmlformats.org/officeDocument/2006/relationships/image" Target="../media/image195.png"/><Relationship Id="rId4" Type="http://schemas.openxmlformats.org/officeDocument/2006/relationships/image" Target="../media/image222.png"/></Relationships>
</file>

<file path=ppt/slides/_rels/slide181.xml.rels><?xml version="1.0" encoding="UTF-8" standalone="yes"?>
<Relationships xmlns="http://schemas.openxmlformats.org/package/2006/relationships"><Relationship Id="rId3" Type="http://schemas.openxmlformats.org/officeDocument/2006/relationships/image" Target="../media/image224.png"/><Relationship Id="rId2" Type="http://schemas.openxmlformats.org/officeDocument/2006/relationships/image" Target="../media/image223.png"/><Relationship Id="rId1" Type="http://schemas.openxmlformats.org/officeDocument/2006/relationships/slideLayout" Target="../slideLayouts/slideLayout57.xml"/></Relationships>
</file>

<file path=ppt/slides/_rels/slide182.xml.rels><?xml version="1.0" encoding="UTF-8" standalone="yes"?>
<Relationships xmlns="http://schemas.openxmlformats.org/package/2006/relationships"><Relationship Id="rId8" Type="http://schemas.openxmlformats.org/officeDocument/2006/relationships/image" Target="../media/image80.png"/><Relationship Id="rId3" Type="http://schemas.openxmlformats.org/officeDocument/2006/relationships/image" Target="../media/image226.png"/><Relationship Id="rId7" Type="http://schemas.openxmlformats.org/officeDocument/2006/relationships/image" Target="../media/image230.png"/><Relationship Id="rId2" Type="http://schemas.openxmlformats.org/officeDocument/2006/relationships/image" Target="../media/image225.png"/><Relationship Id="rId1" Type="http://schemas.openxmlformats.org/officeDocument/2006/relationships/slideLayout" Target="../slideLayouts/slideLayout7.xml"/><Relationship Id="rId6" Type="http://schemas.openxmlformats.org/officeDocument/2006/relationships/image" Target="../media/image229.png"/><Relationship Id="rId5" Type="http://schemas.openxmlformats.org/officeDocument/2006/relationships/image" Target="../media/image228.png"/><Relationship Id="rId4" Type="http://schemas.openxmlformats.org/officeDocument/2006/relationships/image" Target="../media/image227.png"/></Relationships>
</file>

<file path=ppt/slides/_rels/slide183.xml.rels><?xml version="1.0" encoding="UTF-8" standalone="yes"?>
<Relationships xmlns="http://schemas.openxmlformats.org/package/2006/relationships"><Relationship Id="rId8" Type="http://schemas.openxmlformats.org/officeDocument/2006/relationships/image" Target="../media/image80.png"/><Relationship Id="rId3" Type="http://schemas.openxmlformats.org/officeDocument/2006/relationships/image" Target="../media/image226.png"/><Relationship Id="rId7" Type="http://schemas.openxmlformats.org/officeDocument/2006/relationships/image" Target="../media/image230.png"/><Relationship Id="rId2" Type="http://schemas.openxmlformats.org/officeDocument/2006/relationships/image" Target="../media/image225.png"/><Relationship Id="rId1" Type="http://schemas.openxmlformats.org/officeDocument/2006/relationships/slideLayout" Target="../slideLayouts/slideLayout7.xml"/><Relationship Id="rId6" Type="http://schemas.openxmlformats.org/officeDocument/2006/relationships/image" Target="../media/image229.png"/><Relationship Id="rId5" Type="http://schemas.openxmlformats.org/officeDocument/2006/relationships/image" Target="../media/image228.png"/><Relationship Id="rId4" Type="http://schemas.openxmlformats.org/officeDocument/2006/relationships/image" Target="../media/image227.png"/></Relationships>
</file>

<file path=ppt/slides/_rels/slide184.xml.rels><?xml version="1.0" encoding="UTF-8" standalone="yes"?>
<Relationships xmlns="http://schemas.openxmlformats.org/package/2006/relationships"><Relationship Id="rId2" Type="http://schemas.openxmlformats.org/officeDocument/2006/relationships/image" Target="../media/image134.png"/><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8" Type="http://schemas.openxmlformats.org/officeDocument/2006/relationships/image" Target="../media/image237.png"/><Relationship Id="rId3" Type="http://schemas.openxmlformats.org/officeDocument/2006/relationships/image" Target="../media/image232.png"/><Relationship Id="rId7" Type="http://schemas.openxmlformats.org/officeDocument/2006/relationships/image" Target="../media/image236.png"/><Relationship Id="rId2" Type="http://schemas.openxmlformats.org/officeDocument/2006/relationships/image" Target="../media/image231.png"/><Relationship Id="rId1" Type="http://schemas.openxmlformats.org/officeDocument/2006/relationships/slideLayout" Target="../slideLayouts/slideLayout7.xml"/><Relationship Id="rId6" Type="http://schemas.openxmlformats.org/officeDocument/2006/relationships/image" Target="../media/image235.png"/><Relationship Id="rId5" Type="http://schemas.openxmlformats.org/officeDocument/2006/relationships/image" Target="../media/image234.png"/><Relationship Id="rId4" Type="http://schemas.openxmlformats.org/officeDocument/2006/relationships/image" Target="../media/image233.png"/><Relationship Id="rId9" Type="http://schemas.openxmlformats.org/officeDocument/2006/relationships/image" Target="../media/image238.png"/></Relationships>
</file>

<file path=ppt/slides/_rels/slide186.xml.rels><?xml version="1.0" encoding="UTF-8" standalone="yes"?>
<Relationships xmlns="http://schemas.openxmlformats.org/package/2006/relationships"><Relationship Id="rId2" Type="http://schemas.openxmlformats.org/officeDocument/2006/relationships/image" Target="../media/image239.png"/><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image" Target="../media/image240.png"/><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2" Type="http://schemas.openxmlformats.org/officeDocument/2006/relationships/image" Target="../media/image241.png"/><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2" Type="http://schemas.openxmlformats.org/officeDocument/2006/relationships/image" Target="../media/image242.png"/><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2" Type="http://schemas.openxmlformats.org/officeDocument/2006/relationships/image" Target="../media/image243.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5" name="TextBox 5"/>
          <p:cNvSpPr txBox="1">
            <a:spLocks noChangeArrowheads="1"/>
          </p:cNvSpPr>
          <p:nvPr/>
        </p:nvSpPr>
        <p:spPr bwMode="auto">
          <a:xfrm>
            <a:off x="4926013" y="5199063"/>
            <a:ext cx="3997325" cy="1201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400">
                <a:solidFill>
                  <a:srgbClr val="FFFFFF"/>
                </a:solidFill>
              </a:rPr>
              <a:t>Greg Behbehani, MD, PhD</a:t>
            </a:r>
          </a:p>
          <a:p>
            <a:pPr eaLnBrk="1" hangingPunct="1"/>
            <a:r>
              <a:rPr lang="en-US" sz="2400">
                <a:solidFill>
                  <a:srgbClr val="FFFFFF"/>
                </a:solidFill>
              </a:rPr>
              <a:t>Division of Hematology,</a:t>
            </a:r>
          </a:p>
          <a:p>
            <a:pPr eaLnBrk="1" hangingPunct="1"/>
            <a:r>
              <a:rPr lang="en-US" sz="2400">
                <a:solidFill>
                  <a:srgbClr val="FFFFFF"/>
                </a:solidFill>
              </a:rPr>
              <a:t>The Ohio State University</a:t>
            </a:r>
          </a:p>
        </p:txBody>
      </p:sp>
      <p:sp>
        <p:nvSpPr>
          <p:cNvPr id="57346" name="TextBox 6"/>
          <p:cNvSpPr txBox="1">
            <a:spLocks noChangeArrowheads="1"/>
          </p:cNvSpPr>
          <p:nvPr/>
        </p:nvSpPr>
        <p:spPr bwMode="auto">
          <a:xfrm>
            <a:off x="120650" y="6318250"/>
            <a:ext cx="4954588"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200" b="0" dirty="0">
                <a:solidFill>
                  <a:srgbClr val="FFFFFF"/>
                </a:solidFill>
              </a:rPr>
              <a:t>Disclosures: </a:t>
            </a:r>
          </a:p>
          <a:p>
            <a:pPr eaLnBrk="1" hangingPunct="1"/>
            <a:r>
              <a:rPr lang="en-US" sz="1200" b="0" dirty="0">
                <a:solidFill>
                  <a:srgbClr val="FFFFFF"/>
                </a:solidFill>
              </a:rPr>
              <a:t>Paid consultant and travel award recipient of DVS Sciences / Fluidigm </a:t>
            </a:r>
          </a:p>
        </p:txBody>
      </p:sp>
      <p:pic>
        <p:nvPicPr>
          <p:cNvPr id="18" name="Picture 17" descr="ICP MS flare rotated and cropped.jpg"/>
          <p:cNvPicPr>
            <a:picLocks noChangeAspect="1"/>
          </p:cNvPicPr>
          <p:nvPr/>
        </p:nvPicPr>
        <p:blipFill rotWithShape="1">
          <a:blip r:embed="rId3" cstate="print">
            <a:extLst>
              <a:ext uri="{28A0092B-C50C-407E-A947-70E740481C1C}">
                <a14:useLocalDpi xmlns:a14="http://schemas.microsoft.com/office/drawing/2010/main"/>
              </a:ext>
            </a:extLst>
          </a:blip>
          <a:srcRect/>
          <a:stretch/>
        </p:blipFill>
        <p:spPr>
          <a:xfrm>
            <a:off x="70073" y="1945535"/>
            <a:ext cx="2554421" cy="3108960"/>
          </a:xfrm>
          <a:prstGeom prst="rect">
            <a:avLst/>
          </a:prstGeom>
          <a:effectLst>
            <a:softEdge rad="31750"/>
          </a:effectLst>
        </p:spPr>
      </p:pic>
      <p:pic>
        <p:nvPicPr>
          <p:cNvPr id="57348" name="Picture 18" descr="TA-AMLx2_NL-6_MysteryRemoved_Ungated Percenttotal.pdf"/>
          <p:cNvPicPr>
            <a:picLocks noChangeAspect="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2749550" y="1946275"/>
            <a:ext cx="3109913" cy="3108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7349" name="Picture 19" descr=" TA-AMLx1_AML10_MysteryRemoved_Ungated Percenttotal.pdf"/>
          <p:cNvPicPr>
            <a:picLocks noChangeAspect="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5984875" y="1946275"/>
            <a:ext cx="3108325" cy="3108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7350" name="TextBox 1"/>
          <p:cNvSpPr txBox="1">
            <a:spLocks noChangeArrowheads="1"/>
          </p:cNvSpPr>
          <p:nvPr/>
        </p:nvSpPr>
        <p:spPr bwMode="auto">
          <a:xfrm>
            <a:off x="279400" y="149225"/>
            <a:ext cx="8553450" cy="10779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dirty="0">
                <a:solidFill>
                  <a:srgbClr val="FFFF00"/>
                </a:solidFill>
              </a:rPr>
              <a:t>Applications of mass cytometry in myeloid malignancies malignancies</a:t>
            </a:r>
          </a:p>
        </p:txBody>
      </p:sp>
    </p:spTree>
  </p:cSld>
  <p:clrMapOvr>
    <a:masterClrMapping/>
  </p:clrMapOvr>
  <p:transition spd="med">
    <p:fade/>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3" name="Title 1"/>
          <p:cNvSpPr>
            <a:spLocks noGrp="1"/>
          </p:cNvSpPr>
          <p:nvPr>
            <p:ph type="title"/>
          </p:nvPr>
        </p:nvSpPr>
        <p:spPr>
          <a:xfrm>
            <a:off x="457200" y="309563"/>
            <a:ext cx="8229600" cy="1143000"/>
          </a:xfrm>
        </p:spPr>
        <p:txBody>
          <a:bodyPr/>
          <a:lstStyle/>
          <a:p>
            <a:pPr eaLnBrk="1" hangingPunct="1"/>
            <a:r>
              <a:rPr lang="en-US">
                <a:solidFill>
                  <a:srgbClr val="FFFF00"/>
                </a:solidFill>
                <a:latin typeface="Calibri" charset="0"/>
                <a:ea typeface="MS PGothic" charset="0"/>
              </a:rPr>
              <a:t>Embracing Complexity in Cancer</a:t>
            </a:r>
          </a:p>
        </p:txBody>
      </p:sp>
      <p:sp>
        <p:nvSpPr>
          <p:cNvPr id="59394" name="TextBox 3"/>
          <p:cNvSpPr txBox="1">
            <a:spLocks noChangeArrowheads="1"/>
          </p:cNvSpPr>
          <p:nvPr/>
        </p:nvSpPr>
        <p:spPr bwMode="auto">
          <a:xfrm>
            <a:off x="788988" y="1946275"/>
            <a:ext cx="2073275" cy="584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a:t>Genotype</a:t>
            </a:r>
          </a:p>
        </p:txBody>
      </p:sp>
      <p:sp>
        <p:nvSpPr>
          <p:cNvPr id="5" name="Right Arrow 4"/>
          <p:cNvSpPr>
            <a:spLocks noChangeArrowheads="1"/>
          </p:cNvSpPr>
          <p:nvPr/>
        </p:nvSpPr>
        <p:spPr bwMode="auto">
          <a:xfrm>
            <a:off x="3738563" y="2055813"/>
            <a:ext cx="1550987" cy="374650"/>
          </a:xfrm>
          <a:prstGeom prst="rightArrow">
            <a:avLst>
              <a:gd name="adj1" fmla="val 50000"/>
              <a:gd name="adj2" fmla="val 50004"/>
            </a:avLst>
          </a:prstGeom>
          <a:gradFill rotWithShape="1">
            <a:gsLst>
              <a:gs pos="0">
                <a:srgbClr val="9BC1FF"/>
              </a:gs>
              <a:gs pos="100000">
                <a:srgbClr val="3F80CD"/>
              </a:gs>
            </a:gsLst>
            <a:lin ang="5400000"/>
          </a:gradFill>
          <a:ln w="9525">
            <a:solidFill>
              <a:srgbClr val="4A7EBB"/>
            </a:solidFill>
            <a:miter lim="800000"/>
            <a:headEnd/>
            <a:tailEnd/>
          </a:ln>
          <a:effectLst>
            <a:outerShdw blurRad="40000" dist="23000" dir="5400000" rotWithShape="0">
              <a:srgbClr val="000000">
                <a:alpha val="34998"/>
              </a:srgbClr>
            </a:outerShdw>
          </a:effectLst>
        </p:spPr>
        <p:txBody>
          <a:bodyPr anchor="ctr"/>
          <a:lstStyle/>
          <a:p>
            <a:pPr algn="ctr" eaLnBrk="1" hangingPunct="1">
              <a:defRPr/>
            </a:pPr>
            <a:endParaRPr lang="en-US">
              <a:solidFill>
                <a:schemeClr val="lt1"/>
              </a:solidFill>
              <a:latin typeface="+mn-lt"/>
              <a:ea typeface="+mn-ea"/>
              <a:cs typeface="+mn-cs"/>
            </a:endParaRPr>
          </a:p>
        </p:txBody>
      </p:sp>
      <p:sp>
        <p:nvSpPr>
          <p:cNvPr id="59396" name="TextBox 5"/>
          <p:cNvSpPr txBox="1">
            <a:spLocks noChangeArrowheads="1"/>
          </p:cNvSpPr>
          <p:nvPr/>
        </p:nvSpPr>
        <p:spPr bwMode="auto">
          <a:xfrm>
            <a:off x="6165850" y="1951038"/>
            <a:ext cx="2278063" cy="584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a:t>Phenotype</a:t>
            </a:r>
          </a:p>
        </p:txBody>
      </p:sp>
      <p:pic>
        <p:nvPicPr>
          <p:cNvPr id="7" name="Picture 138"/>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101600" y="2963863"/>
            <a:ext cx="3857625" cy="2932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 name="Picture 7"/>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770438" y="2998788"/>
            <a:ext cx="4241800" cy="28622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TextBox 146"/>
          <p:cNvSpPr txBox="1">
            <a:spLocks noChangeArrowheads="1"/>
          </p:cNvSpPr>
          <p:nvPr/>
        </p:nvSpPr>
        <p:spPr bwMode="auto">
          <a:xfrm>
            <a:off x="900113" y="6197600"/>
            <a:ext cx="2262187" cy="2619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100">
                <a:solidFill>
                  <a:srgbClr val="FFFFFF"/>
                </a:solidFill>
              </a:rPr>
              <a:t>- TCGA, 2013, N. Engl. J. Med.</a:t>
            </a:r>
          </a:p>
        </p:txBody>
      </p:sp>
      <p:sp>
        <p:nvSpPr>
          <p:cNvPr id="10" name="TextBox 148"/>
          <p:cNvSpPr txBox="1">
            <a:spLocks noChangeArrowheads="1"/>
          </p:cNvSpPr>
          <p:nvPr/>
        </p:nvSpPr>
        <p:spPr bwMode="auto">
          <a:xfrm>
            <a:off x="5707063" y="6197600"/>
            <a:ext cx="2368550" cy="2619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100">
                <a:solidFill>
                  <a:srgbClr val="FFFFFF"/>
                </a:solidFill>
              </a:rPr>
              <a:t>-Hanahan &amp; Weinberg, 2011, Cell</a:t>
            </a: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0"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2750" y="1130300"/>
            <a:ext cx="8698501" cy="5626100"/>
          </a:xfrm>
        </p:spPr>
        <p:txBody>
          <a:bodyPr>
            <a:normAutofit fontScale="92500" lnSpcReduction="10000"/>
          </a:bodyPr>
          <a:lstStyle/>
          <a:p>
            <a:pPr lvl="1">
              <a:buFont typeface="Wingdings" panose="05000000000000000000" pitchFamily="2" charset="2"/>
              <a:buChar char="§"/>
              <a:defRPr/>
            </a:pPr>
            <a:r>
              <a:rPr lang="en-US" dirty="0"/>
              <a:t>Intro to mass cytometry and analysis workflow</a:t>
            </a:r>
          </a:p>
          <a:p>
            <a:pPr lvl="1">
              <a:buFont typeface="Wingdings" panose="05000000000000000000" pitchFamily="2" charset="2"/>
              <a:buChar char="§"/>
              <a:defRPr/>
            </a:pPr>
            <a:r>
              <a:rPr lang="en-US" dirty="0"/>
              <a:t>Comparison of mass cytometry to clinical flow cytometry</a:t>
            </a:r>
          </a:p>
          <a:p>
            <a:pPr lvl="1">
              <a:buFont typeface="Wingdings" panose="05000000000000000000" pitchFamily="2" charset="2"/>
              <a:buChar char="§"/>
              <a:defRPr/>
            </a:pPr>
            <a:r>
              <a:rPr lang="en-US" dirty="0">
                <a:solidFill>
                  <a:srgbClr val="404040"/>
                </a:solidFill>
              </a:rPr>
              <a:t>Myeloid malignancies as a model</a:t>
            </a:r>
          </a:p>
          <a:p>
            <a:pPr lvl="1">
              <a:buFont typeface="Wingdings" panose="05000000000000000000" pitchFamily="2" charset="2"/>
              <a:buChar char="§"/>
              <a:defRPr/>
            </a:pPr>
            <a:r>
              <a:rPr lang="en-US" dirty="0">
                <a:solidFill>
                  <a:srgbClr val="404040"/>
                </a:solidFill>
              </a:rPr>
              <a:t>Distinct differentiation and surface marker patterns</a:t>
            </a:r>
          </a:p>
          <a:p>
            <a:pPr lvl="2">
              <a:buFont typeface="Symbol" panose="05050102010706020507" pitchFamily="18" charset="2"/>
              <a:buChar char="·"/>
              <a:defRPr/>
            </a:pPr>
            <a:r>
              <a:rPr lang="en-US" dirty="0">
                <a:solidFill>
                  <a:srgbClr val="404040"/>
                </a:solidFill>
              </a:rPr>
              <a:t>Leukemic cells are not uniform</a:t>
            </a:r>
          </a:p>
          <a:p>
            <a:pPr lvl="2">
              <a:buFont typeface="Symbol" panose="05050102010706020507" pitchFamily="18" charset="2"/>
              <a:buChar char="·"/>
              <a:defRPr/>
            </a:pPr>
            <a:r>
              <a:rPr lang="en-US" dirty="0">
                <a:solidFill>
                  <a:srgbClr val="404040"/>
                </a:solidFill>
              </a:rPr>
              <a:t>Specific patterns in certain karyotypes</a:t>
            </a:r>
          </a:p>
          <a:p>
            <a:pPr lvl="2">
              <a:buFont typeface="Symbol" panose="05050102010706020507" pitchFamily="18" charset="2"/>
              <a:buChar char="·"/>
              <a:defRPr/>
            </a:pPr>
            <a:r>
              <a:rPr lang="en-US" dirty="0">
                <a:solidFill>
                  <a:srgbClr val="404040"/>
                </a:solidFill>
              </a:rPr>
              <a:t>Aberrant differentiation in MDS</a:t>
            </a:r>
          </a:p>
          <a:p>
            <a:pPr lvl="1">
              <a:buFont typeface="Wingdings" panose="05000000000000000000" pitchFamily="2" charset="2"/>
              <a:buChar char="§"/>
              <a:defRPr/>
            </a:pPr>
            <a:r>
              <a:rPr lang="en-US" dirty="0">
                <a:solidFill>
                  <a:srgbClr val="404040"/>
                </a:solidFill>
              </a:rPr>
              <a:t>Cell cycle differences across subtypes</a:t>
            </a:r>
          </a:p>
          <a:p>
            <a:pPr lvl="2">
              <a:buFont typeface="Symbol" panose="05050102010706020507" pitchFamily="18" charset="2"/>
              <a:buChar char="·"/>
              <a:defRPr/>
            </a:pPr>
            <a:r>
              <a:rPr lang="en-US" dirty="0">
                <a:solidFill>
                  <a:srgbClr val="404040"/>
                </a:solidFill>
              </a:rPr>
              <a:t>Method of cell cycle analysis</a:t>
            </a:r>
          </a:p>
          <a:p>
            <a:pPr lvl="2">
              <a:buFont typeface="Symbol" panose="05050102010706020507" pitchFamily="18" charset="2"/>
              <a:buChar char="·"/>
              <a:defRPr/>
            </a:pPr>
            <a:r>
              <a:rPr lang="en-US" dirty="0">
                <a:solidFill>
                  <a:srgbClr val="404040"/>
                </a:solidFill>
              </a:rPr>
              <a:t>Genotype and karyotype-specific S-phase fractions</a:t>
            </a:r>
          </a:p>
          <a:p>
            <a:pPr lvl="1">
              <a:buFont typeface="Wingdings" panose="05000000000000000000" pitchFamily="2" charset="2"/>
              <a:buChar char="§"/>
              <a:defRPr/>
            </a:pPr>
            <a:r>
              <a:rPr lang="en-US" dirty="0">
                <a:solidFill>
                  <a:srgbClr val="404040"/>
                </a:solidFill>
              </a:rPr>
              <a:t>Chemotherapy response </a:t>
            </a:r>
            <a:r>
              <a:rPr lang="en-US" i="1" dirty="0">
                <a:solidFill>
                  <a:srgbClr val="404040"/>
                </a:solidFill>
              </a:rPr>
              <a:t>in vivo </a:t>
            </a:r>
          </a:p>
          <a:p>
            <a:pPr lvl="1">
              <a:buFont typeface="Wingdings" panose="05000000000000000000" pitchFamily="2" charset="2"/>
              <a:buChar char="§"/>
              <a:defRPr/>
            </a:pPr>
            <a:r>
              <a:rPr lang="en-US" dirty="0">
                <a:solidFill>
                  <a:srgbClr val="404040"/>
                </a:solidFill>
              </a:rPr>
              <a:t>Combined analysis of surface markers and intracellular signaling</a:t>
            </a:r>
          </a:p>
          <a:p>
            <a:pPr lvl="1">
              <a:buFont typeface="Wingdings" panose="05000000000000000000" pitchFamily="2" charset="2"/>
              <a:buChar char="§"/>
              <a:defRPr/>
            </a:pPr>
            <a:endParaRPr lang="en-US" dirty="0"/>
          </a:p>
          <a:p>
            <a:pPr marL="457200" lvl="1" indent="0">
              <a:buFont typeface="Wingdings" panose="05000000000000000000" pitchFamily="2" charset="2"/>
              <a:buNone/>
              <a:defRPr/>
            </a:pPr>
            <a:endParaRPr lang="en-US" dirty="0"/>
          </a:p>
        </p:txBody>
      </p:sp>
      <p:sp>
        <p:nvSpPr>
          <p:cNvPr id="9" name="Title 1"/>
          <p:cNvSpPr txBox="1">
            <a:spLocks/>
          </p:cNvSpPr>
          <p:nvPr/>
        </p:nvSpPr>
        <p:spPr bwMode="auto">
          <a:xfrm>
            <a:off x="127000" y="152400"/>
            <a:ext cx="8882063" cy="762000"/>
          </a:xfrm>
          <a:prstGeom prst="rect">
            <a:avLst/>
          </a:prstGeom>
          <a:noFill/>
          <a:ln w="9525">
            <a:noFill/>
            <a:miter lim="800000"/>
            <a:headEnd/>
            <a:tailEnd/>
          </a:ln>
        </p:spPr>
        <p:txBody>
          <a:bodyPr anchor="ctr"/>
          <a:lstStyle>
            <a:lvl1pPr algn="ctr" rtl="0" eaLnBrk="0" fontAlgn="base" hangingPunct="0">
              <a:spcBef>
                <a:spcPct val="0"/>
              </a:spcBef>
              <a:spcAft>
                <a:spcPct val="0"/>
              </a:spcAft>
              <a:defRPr sz="2800">
                <a:solidFill>
                  <a:srgbClr val="FFFF00"/>
                </a:solidFill>
                <a:latin typeface="+mj-lt"/>
                <a:ea typeface="ＭＳ Ｐゴシック" pitchFamily="-108" charset="-128"/>
                <a:cs typeface="ＭＳ Ｐゴシック" pitchFamily="-108" charset="-128"/>
              </a:defRPr>
            </a:lvl1pPr>
            <a:lvl2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5pPr>
            <a:lvl6pPr marL="457200" algn="ctr" rtl="0" fontAlgn="base">
              <a:spcBef>
                <a:spcPct val="0"/>
              </a:spcBef>
              <a:spcAft>
                <a:spcPct val="0"/>
              </a:spcAft>
              <a:defRPr sz="2800">
                <a:solidFill>
                  <a:srgbClr val="FFFF00"/>
                </a:solidFill>
                <a:latin typeface="Arial" charset="0"/>
              </a:defRPr>
            </a:lvl6pPr>
            <a:lvl7pPr marL="914400" algn="ctr" rtl="0" fontAlgn="base">
              <a:spcBef>
                <a:spcPct val="0"/>
              </a:spcBef>
              <a:spcAft>
                <a:spcPct val="0"/>
              </a:spcAft>
              <a:defRPr sz="2800">
                <a:solidFill>
                  <a:srgbClr val="FFFF00"/>
                </a:solidFill>
                <a:latin typeface="Arial" charset="0"/>
              </a:defRPr>
            </a:lvl7pPr>
            <a:lvl8pPr marL="1371600" algn="ctr" rtl="0" fontAlgn="base">
              <a:spcBef>
                <a:spcPct val="0"/>
              </a:spcBef>
              <a:spcAft>
                <a:spcPct val="0"/>
              </a:spcAft>
              <a:defRPr sz="2800">
                <a:solidFill>
                  <a:srgbClr val="FFFF00"/>
                </a:solidFill>
                <a:latin typeface="Arial" charset="0"/>
              </a:defRPr>
            </a:lvl8pPr>
            <a:lvl9pPr marL="1828800" algn="ctr" rtl="0" fontAlgn="base">
              <a:spcBef>
                <a:spcPct val="0"/>
              </a:spcBef>
              <a:spcAft>
                <a:spcPct val="0"/>
              </a:spcAft>
              <a:defRPr sz="2800">
                <a:solidFill>
                  <a:srgbClr val="FFFF00"/>
                </a:solidFill>
                <a:latin typeface="Arial" charset="0"/>
              </a:defRPr>
            </a:lvl9pPr>
          </a:lstStyle>
          <a:p>
            <a:pPr>
              <a:defRPr/>
            </a:pPr>
            <a:r>
              <a:rPr lang="en-US" b="0" kern="0" dirty="0">
                <a:latin typeface="Arial"/>
              </a:rPr>
              <a:t>Quality from quantity:</a:t>
            </a:r>
          </a:p>
          <a:p>
            <a:pPr>
              <a:defRPr/>
            </a:pPr>
            <a:r>
              <a:rPr lang="en-US" b="0" kern="0" dirty="0">
                <a:latin typeface="Arial"/>
              </a:rPr>
              <a:t>A systems biology approach to myeloid malignancies</a:t>
            </a:r>
          </a:p>
        </p:txBody>
      </p:sp>
    </p:spTree>
  </p:cSld>
  <p:clrMapOvr>
    <a:masterClrMapping/>
  </p:clrMapOvr>
  <p:transition spd="med">
    <p:fade/>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2750" y="1130300"/>
            <a:ext cx="8698501" cy="5626100"/>
          </a:xfrm>
        </p:spPr>
        <p:txBody>
          <a:bodyPr>
            <a:normAutofit fontScale="92500" lnSpcReduction="10000"/>
          </a:bodyPr>
          <a:lstStyle/>
          <a:p>
            <a:pPr lvl="1">
              <a:buFont typeface="Wingdings" panose="05000000000000000000" pitchFamily="2" charset="2"/>
              <a:buChar char="§"/>
              <a:defRPr/>
            </a:pPr>
            <a:r>
              <a:rPr lang="en-US" dirty="0">
                <a:solidFill>
                  <a:schemeClr val="bg2">
                    <a:lumMod val="60000"/>
                    <a:lumOff val="40000"/>
                  </a:schemeClr>
                </a:solidFill>
              </a:rPr>
              <a:t>Intro to mass cytometry and analysis workflow</a:t>
            </a:r>
          </a:p>
          <a:p>
            <a:pPr lvl="1">
              <a:buFont typeface="Wingdings" panose="05000000000000000000" pitchFamily="2" charset="2"/>
              <a:buChar char="§"/>
              <a:defRPr/>
            </a:pPr>
            <a:r>
              <a:rPr lang="en-US" dirty="0">
                <a:solidFill>
                  <a:schemeClr val="bg2">
                    <a:lumMod val="60000"/>
                    <a:lumOff val="40000"/>
                  </a:schemeClr>
                </a:solidFill>
              </a:rPr>
              <a:t>Comparison of mass cytometry to clinical flow cytometry</a:t>
            </a:r>
          </a:p>
          <a:p>
            <a:pPr lvl="1">
              <a:buFont typeface="Wingdings" panose="05000000000000000000" pitchFamily="2" charset="2"/>
              <a:buChar char="§"/>
              <a:defRPr/>
            </a:pPr>
            <a:r>
              <a:rPr lang="en-US" dirty="0"/>
              <a:t>Myeloid malignancies as a model</a:t>
            </a:r>
          </a:p>
          <a:p>
            <a:pPr lvl="1">
              <a:buFont typeface="Wingdings" panose="05000000000000000000" pitchFamily="2" charset="2"/>
              <a:buChar char="§"/>
              <a:defRPr/>
            </a:pPr>
            <a:r>
              <a:rPr lang="en-US" dirty="0"/>
              <a:t>Distinct differentiation and surface marker patterns</a:t>
            </a:r>
          </a:p>
          <a:p>
            <a:pPr lvl="2">
              <a:buFont typeface="Symbol" panose="05050102010706020507" pitchFamily="18" charset="2"/>
              <a:buChar char="·"/>
              <a:defRPr/>
            </a:pPr>
            <a:r>
              <a:rPr lang="en-US" dirty="0"/>
              <a:t>Leukemic cells are not uniform</a:t>
            </a:r>
          </a:p>
          <a:p>
            <a:pPr lvl="2">
              <a:buFont typeface="Symbol" panose="05050102010706020507" pitchFamily="18" charset="2"/>
              <a:buChar char="·"/>
              <a:defRPr/>
            </a:pPr>
            <a:r>
              <a:rPr lang="en-US" dirty="0"/>
              <a:t>Specific patterns in certain karyotypes</a:t>
            </a:r>
          </a:p>
          <a:p>
            <a:pPr lvl="2">
              <a:buFont typeface="Symbol" panose="05050102010706020507" pitchFamily="18" charset="2"/>
              <a:buChar char="·"/>
              <a:defRPr/>
            </a:pPr>
            <a:r>
              <a:rPr lang="en-US" dirty="0"/>
              <a:t>Aberrant differentiation in MDS</a:t>
            </a:r>
          </a:p>
          <a:p>
            <a:pPr lvl="1">
              <a:buFont typeface="Wingdings" panose="05000000000000000000" pitchFamily="2" charset="2"/>
              <a:buChar char="§"/>
              <a:defRPr/>
            </a:pPr>
            <a:r>
              <a:rPr lang="en-US" dirty="0">
                <a:solidFill>
                  <a:srgbClr val="404040"/>
                </a:solidFill>
              </a:rPr>
              <a:t>Cell cycle differences across subtypes</a:t>
            </a:r>
          </a:p>
          <a:p>
            <a:pPr lvl="2">
              <a:buFont typeface="Symbol" panose="05050102010706020507" pitchFamily="18" charset="2"/>
              <a:buChar char="·"/>
              <a:defRPr/>
            </a:pPr>
            <a:r>
              <a:rPr lang="en-US" dirty="0">
                <a:solidFill>
                  <a:srgbClr val="404040"/>
                </a:solidFill>
              </a:rPr>
              <a:t>Method of cell cycle analysis</a:t>
            </a:r>
          </a:p>
          <a:p>
            <a:pPr lvl="2">
              <a:buFont typeface="Symbol" panose="05050102010706020507" pitchFamily="18" charset="2"/>
              <a:buChar char="·"/>
              <a:defRPr/>
            </a:pPr>
            <a:r>
              <a:rPr lang="en-US" dirty="0">
                <a:solidFill>
                  <a:srgbClr val="404040"/>
                </a:solidFill>
              </a:rPr>
              <a:t>Genotype and karyotype-specific S-phase fractions</a:t>
            </a:r>
          </a:p>
          <a:p>
            <a:pPr lvl="1">
              <a:buFont typeface="Wingdings" panose="05000000000000000000" pitchFamily="2" charset="2"/>
              <a:buChar char="§"/>
              <a:defRPr/>
            </a:pPr>
            <a:r>
              <a:rPr lang="en-US" dirty="0">
                <a:solidFill>
                  <a:srgbClr val="404040"/>
                </a:solidFill>
              </a:rPr>
              <a:t>Chemotherapy response </a:t>
            </a:r>
            <a:r>
              <a:rPr lang="en-US" i="1" dirty="0">
                <a:solidFill>
                  <a:srgbClr val="404040"/>
                </a:solidFill>
              </a:rPr>
              <a:t>in vivo </a:t>
            </a:r>
          </a:p>
          <a:p>
            <a:pPr lvl="1">
              <a:buFont typeface="Wingdings" panose="05000000000000000000" pitchFamily="2" charset="2"/>
              <a:buChar char="§"/>
              <a:defRPr/>
            </a:pPr>
            <a:r>
              <a:rPr lang="en-US" dirty="0">
                <a:solidFill>
                  <a:srgbClr val="404040"/>
                </a:solidFill>
              </a:rPr>
              <a:t>Combined analysis of surface markers and intracellular signaling</a:t>
            </a:r>
          </a:p>
          <a:p>
            <a:pPr lvl="1">
              <a:buFont typeface="Wingdings" panose="05000000000000000000" pitchFamily="2" charset="2"/>
              <a:buChar char="§"/>
              <a:defRPr/>
            </a:pPr>
            <a:endParaRPr lang="en-US" dirty="0"/>
          </a:p>
          <a:p>
            <a:pPr marL="457200" lvl="1" indent="0">
              <a:buFont typeface="Wingdings" panose="05000000000000000000" pitchFamily="2" charset="2"/>
              <a:buNone/>
              <a:defRPr/>
            </a:pPr>
            <a:endParaRPr lang="en-US" dirty="0"/>
          </a:p>
        </p:txBody>
      </p:sp>
      <p:sp>
        <p:nvSpPr>
          <p:cNvPr id="9" name="Title 1"/>
          <p:cNvSpPr txBox="1">
            <a:spLocks/>
          </p:cNvSpPr>
          <p:nvPr/>
        </p:nvSpPr>
        <p:spPr bwMode="auto">
          <a:xfrm>
            <a:off x="127000" y="152400"/>
            <a:ext cx="8882063" cy="762000"/>
          </a:xfrm>
          <a:prstGeom prst="rect">
            <a:avLst/>
          </a:prstGeom>
          <a:noFill/>
          <a:ln w="9525">
            <a:noFill/>
            <a:miter lim="800000"/>
            <a:headEnd/>
            <a:tailEnd/>
          </a:ln>
        </p:spPr>
        <p:txBody>
          <a:bodyPr anchor="ctr"/>
          <a:lstStyle>
            <a:lvl1pPr algn="ctr" rtl="0" eaLnBrk="0" fontAlgn="base" hangingPunct="0">
              <a:spcBef>
                <a:spcPct val="0"/>
              </a:spcBef>
              <a:spcAft>
                <a:spcPct val="0"/>
              </a:spcAft>
              <a:defRPr sz="2800">
                <a:solidFill>
                  <a:srgbClr val="FFFF00"/>
                </a:solidFill>
                <a:latin typeface="+mj-lt"/>
                <a:ea typeface="ＭＳ Ｐゴシック" pitchFamily="-108" charset="-128"/>
                <a:cs typeface="ＭＳ Ｐゴシック" pitchFamily="-108" charset="-128"/>
              </a:defRPr>
            </a:lvl1pPr>
            <a:lvl2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5pPr>
            <a:lvl6pPr marL="457200" algn="ctr" rtl="0" fontAlgn="base">
              <a:spcBef>
                <a:spcPct val="0"/>
              </a:spcBef>
              <a:spcAft>
                <a:spcPct val="0"/>
              </a:spcAft>
              <a:defRPr sz="2800">
                <a:solidFill>
                  <a:srgbClr val="FFFF00"/>
                </a:solidFill>
                <a:latin typeface="Arial" charset="0"/>
              </a:defRPr>
            </a:lvl6pPr>
            <a:lvl7pPr marL="914400" algn="ctr" rtl="0" fontAlgn="base">
              <a:spcBef>
                <a:spcPct val="0"/>
              </a:spcBef>
              <a:spcAft>
                <a:spcPct val="0"/>
              </a:spcAft>
              <a:defRPr sz="2800">
                <a:solidFill>
                  <a:srgbClr val="FFFF00"/>
                </a:solidFill>
                <a:latin typeface="Arial" charset="0"/>
              </a:defRPr>
            </a:lvl7pPr>
            <a:lvl8pPr marL="1371600" algn="ctr" rtl="0" fontAlgn="base">
              <a:spcBef>
                <a:spcPct val="0"/>
              </a:spcBef>
              <a:spcAft>
                <a:spcPct val="0"/>
              </a:spcAft>
              <a:defRPr sz="2800">
                <a:solidFill>
                  <a:srgbClr val="FFFF00"/>
                </a:solidFill>
                <a:latin typeface="Arial" charset="0"/>
              </a:defRPr>
            </a:lvl8pPr>
            <a:lvl9pPr marL="1828800" algn="ctr" rtl="0" fontAlgn="base">
              <a:spcBef>
                <a:spcPct val="0"/>
              </a:spcBef>
              <a:spcAft>
                <a:spcPct val="0"/>
              </a:spcAft>
              <a:defRPr sz="2800">
                <a:solidFill>
                  <a:srgbClr val="FFFF00"/>
                </a:solidFill>
                <a:latin typeface="Arial" charset="0"/>
              </a:defRPr>
            </a:lvl9pPr>
          </a:lstStyle>
          <a:p>
            <a:pPr>
              <a:defRPr/>
            </a:pPr>
            <a:r>
              <a:rPr lang="en-US" b="0" kern="0" dirty="0">
                <a:latin typeface="Arial"/>
              </a:rPr>
              <a:t>Quality from quantity:</a:t>
            </a:r>
          </a:p>
          <a:p>
            <a:pPr>
              <a:defRPr/>
            </a:pPr>
            <a:r>
              <a:rPr lang="en-US" b="0" kern="0" dirty="0">
                <a:latin typeface="Arial"/>
              </a:rPr>
              <a:t>A systems biology approach to myeloid malignancies</a:t>
            </a:r>
          </a:p>
        </p:txBody>
      </p:sp>
    </p:spTree>
    <p:extLst>
      <p:ext uri="{BB962C8B-B14F-4D97-AF65-F5344CB8AC3E}">
        <p14:creationId xmlns:p14="http://schemas.microsoft.com/office/powerpoint/2010/main" val="3709732782"/>
      </p:ext>
    </p:extLst>
  </p:cSld>
  <p:clrMapOvr>
    <a:masterClrMapping/>
  </p:clrMapOvr>
  <p:transition spd="med">
    <p:fade/>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2750" y="1130300"/>
            <a:ext cx="8698501" cy="5626100"/>
          </a:xfrm>
        </p:spPr>
        <p:txBody>
          <a:bodyPr>
            <a:normAutofit fontScale="92500" lnSpcReduction="10000"/>
          </a:bodyPr>
          <a:lstStyle/>
          <a:p>
            <a:pPr lvl="1">
              <a:buFont typeface="Wingdings" panose="05000000000000000000" pitchFamily="2" charset="2"/>
              <a:buChar char="§"/>
              <a:defRPr/>
            </a:pPr>
            <a:r>
              <a:rPr lang="en-US" dirty="0">
                <a:solidFill>
                  <a:schemeClr val="bg2">
                    <a:lumMod val="60000"/>
                    <a:lumOff val="40000"/>
                  </a:schemeClr>
                </a:solidFill>
              </a:rPr>
              <a:t>Intro to mass cytometry and analysis workflow</a:t>
            </a:r>
          </a:p>
          <a:p>
            <a:pPr lvl="1">
              <a:buFont typeface="Wingdings" panose="05000000000000000000" pitchFamily="2" charset="2"/>
              <a:buChar char="§"/>
              <a:defRPr/>
            </a:pPr>
            <a:r>
              <a:rPr lang="en-US" dirty="0">
                <a:solidFill>
                  <a:schemeClr val="bg2">
                    <a:lumMod val="60000"/>
                    <a:lumOff val="40000"/>
                  </a:schemeClr>
                </a:solidFill>
              </a:rPr>
              <a:t>Comparison of mass cytometry to clinical flow cytometry</a:t>
            </a:r>
          </a:p>
          <a:p>
            <a:pPr lvl="1">
              <a:buFont typeface="Wingdings" panose="05000000000000000000" pitchFamily="2" charset="2"/>
              <a:buChar char="§"/>
              <a:defRPr/>
            </a:pPr>
            <a:r>
              <a:rPr lang="en-US" dirty="0">
                <a:solidFill>
                  <a:schemeClr val="bg2">
                    <a:lumMod val="60000"/>
                    <a:lumOff val="40000"/>
                  </a:schemeClr>
                </a:solidFill>
              </a:rPr>
              <a:t>Myeloid malignancies as a model</a:t>
            </a:r>
          </a:p>
          <a:p>
            <a:pPr lvl="1">
              <a:buFont typeface="Wingdings" panose="05000000000000000000" pitchFamily="2" charset="2"/>
              <a:buChar char="§"/>
              <a:defRPr/>
            </a:pPr>
            <a:r>
              <a:rPr lang="en-US" dirty="0">
                <a:solidFill>
                  <a:schemeClr val="bg2">
                    <a:lumMod val="60000"/>
                    <a:lumOff val="40000"/>
                  </a:schemeClr>
                </a:solidFill>
              </a:rPr>
              <a:t>Distinct differentiation and surface marker patterns</a:t>
            </a:r>
          </a:p>
          <a:p>
            <a:pPr lvl="2">
              <a:buFont typeface="Symbol" panose="05050102010706020507" pitchFamily="18" charset="2"/>
              <a:buChar char="·"/>
              <a:defRPr/>
            </a:pPr>
            <a:r>
              <a:rPr lang="en-US" dirty="0">
                <a:solidFill>
                  <a:schemeClr val="bg2">
                    <a:lumMod val="60000"/>
                    <a:lumOff val="40000"/>
                  </a:schemeClr>
                </a:solidFill>
              </a:rPr>
              <a:t>Leukemic cells are not uniform</a:t>
            </a:r>
          </a:p>
          <a:p>
            <a:pPr lvl="2">
              <a:buFont typeface="Symbol" panose="05050102010706020507" pitchFamily="18" charset="2"/>
              <a:buChar char="·"/>
              <a:defRPr/>
            </a:pPr>
            <a:r>
              <a:rPr lang="en-US" dirty="0">
                <a:solidFill>
                  <a:schemeClr val="bg2">
                    <a:lumMod val="60000"/>
                    <a:lumOff val="40000"/>
                  </a:schemeClr>
                </a:solidFill>
              </a:rPr>
              <a:t>Specific patterns in certain karyotypes</a:t>
            </a:r>
          </a:p>
          <a:p>
            <a:pPr lvl="2">
              <a:buFont typeface="Symbol" panose="05050102010706020507" pitchFamily="18" charset="2"/>
              <a:buChar char="·"/>
              <a:defRPr/>
            </a:pPr>
            <a:r>
              <a:rPr lang="en-US" dirty="0">
                <a:solidFill>
                  <a:schemeClr val="bg2">
                    <a:lumMod val="60000"/>
                    <a:lumOff val="40000"/>
                  </a:schemeClr>
                </a:solidFill>
              </a:rPr>
              <a:t>Aberrant differentiation in MDS</a:t>
            </a:r>
          </a:p>
          <a:p>
            <a:pPr lvl="1">
              <a:buFont typeface="Wingdings" panose="05000000000000000000" pitchFamily="2" charset="2"/>
              <a:buChar char="§"/>
              <a:defRPr/>
            </a:pPr>
            <a:r>
              <a:rPr lang="en-US" dirty="0"/>
              <a:t>Cell cycle differences across subtypes</a:t>
            </a:r>
          </a:p>
          <a:p>
            <a:pPr lvl="2">
              <a:buFont typeface="Symbol" panose="05050102010706020507" pitchFamily="18" charset="2"/>
              <a:buChar char="·"/>
              <a:defRPr/>
            </a:pPr>
            <a:r>
              <a:rPr lang="en-US" dirty="0"/>
              <a:t>Method of cell cycle analysis</a:t>
            </a:r>
          </a:p>
          <a:p>
            <a:pPr lvl="2">
              <a:buFont typeface="Symbol" panose="05050102010706020507" pitchFamily="18" charset="2"/>
              <a:buChar char="·"/>
              <a:defRPr/>
            </a:pPr>
            <a:r>
              <a:rPr lang="en-US" dirty="0"/>
              <a:t>Genotype and karyotype-specific S-phase fractions</a:t>
            </a:r>
          </a:p>
          <a:p>
            <a:pPr lvl="1">
              <a:buFont typeface="Wingdings" panose="05000000000000000000" pitchFamily="2" charset="2"/>
              <a:buChar char="§"/>
              <a:defRPr/>
            </a:pPr>
            <a:r>
              <a:rPr lang="en-US" dirty="0">
                <a:solidFill>
                  <a:srgbClr val="404040"/>
                </a:solidFill>
              </a:rPr>
              <a:t>Chemotherapy response </a:t>
            </a:r>
            <a:r>
              <a:rPr lang="en-US" i="1" dirty="0">
                <a:solidFill>
                  <a:srgbClr val="404040"/>
                </a:solidFill>
              </a:rPr>
              <a:t>in vivo </a:t>
            </a:r>
          </a:p>
          <a:p>
            <a:pPr lvl="1">
              <a:buFont typeface="Wingdings" panose="05000000000000000000" pitchFamily="2" charset="2"/>
              <a:buChar char="§"/>
              <a:defRPr/>
            </a:pPr>
            <a:r>
              <a:rPr lang="en-US" dirty="0">
                <a:solidFill>
                  <a:srgbClr val="404040"/>
                </a:solidFill>
              </a:rPr>
              <a:t>Combined analysis of surface markers and intracellular signaling</a:t>
            </a:r>
          </a:p>
          <a:p>
            <a:pPr lvl="1">
              <a:buFont typeface="Wingdings" panose="05000000000000000000" pitchFamily="2" charset="2"/>
              <a:buChar char="§"/>
              <a:defRPr/>
            </a:pPr>
            <a:endParaRPr lang="en-US" dirty="0"/>
          </a:p>
          <a:p>
            <a:pPr marL="457200" lvl="1" indent="0">
              <a:buFont typeface="Wingdings" panose="05000000000000000000" pitchFamily="2" charset="2"/>
              <a:buNone/>
              <a:defRPr/>
            </a:pPr>
            <a:endParaRPr lang="en-US" dirty="0"/>
          </a:p>
        </p:txBody>
      </p:sp>
      <p:sp>
        <p:nvSpPr>
          <p:cNvPr id="9" name="Title 1"/>
          <p:cNvSpPr txBox="1">
            <a:spLocks/>
          </p:cNvSpPr>
          <p:nvPr/>
        </p:nvSpPr>
        <p:spPr bwMode="auto">
          <a:xfrm>
            <a:off x="127000" y="152400"/>
            <a:ext cx="8882063" cy="762000"/>
          </a:xfrm>
          <a:prstGeom prst="rect">
            <a:avLst/>
          </a:prstGeom>
          <a:noFill/>
          <a:ln w="9525">
            <a:noFill/>
            <a:miter lim="800000"/>
            <a:headEnd/>
            <a:tailEnd/>
          </a:ln>
        </p:spPr>
        <p:txBody>
          <a:bodyPr anchor="ctr"/>
          <a:lstStyle>
            <a:lvl1pPr algn="ctr" rtl="0" eaLnBrk="0" fontAlgn="base" hangingPunct="0">
              <a:spcBef>
                <a:spcPct val="0"/>
              </a:spcBef>
              <a:spcAft>
                <a:spcPct val="0"/>
              </a:spcAft>
              <a:defRPr sz="2800">
                <a:solidFill>
                  <a:srgbClr val="FFFF00"/>
                </a:solidFill>
                <a:latin typeface="+mj-lt"/>
                <a:ea typeface="ＭＳ Ｐゴシック" pitchFamily="-108" charset="-128"/>
                <a:cs typeface="ＭＳ Ｐゴシック" pitchFamily="-108" charset="-128"/>
              </a:defRPr>
            </a:lvl1pPr>
            <a:lvl2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5pPr>
            <a:lvl6pPr marL="457200" algn="ctr" rtl="0" fontAlgn="base">
              <a:spcBef>
                <a:spcPct val="0"/>
              </a:spcBef>
              <a:spcAft>
                <a:spcPct val="0"/>
              </a:spcAft>
              <a:defRPr sz="2800">
                <a:solidFill>
                  <a:srgbClr val="FFFF00"/>
                </a:solidFill>
                <a:latin typeface="Arial" charset="0"/>
              </a:defRPr>
            </a:lvl6pPr>
            <a:lvl7pPr marL="914400" algn="ctr" rtl="0" fontAlgn="base">
              <a:spcBef>
                <a:spcPct val="0"/>
              </a:spcBef>
              <a:spcAft>
                <a:spcPct val="0"/>
              </a:spcAft>
              <a:defRPr sz="2800">
                <a:solidFill>
                  <a:srgbClr val="FFFF00"/>
                </a:solidFill>
                <a:latin typeface="Arial" charset="0"/>
              </a:defRPr>
            </a:lvl7pPr>
            <a:lvl8pPr marL="1371600" algn="ctr" rtl="0" fontAlgn="base">
              <a:spcBef>
                <a:spcPct val="0"/>
              </a:spcBef>
              <a:spcAft>
                <a:spcPct val="0"/>
              </a:spcAft>
              <a:defRPr sz="2800">
                <a:solidFill>
                  <a:srgbClr val="FFFF00"/>
                </a:solidFill>
                <a:latin typeface="Arial" charset="0"/>
              </a:defRPr>
            </a:lvl8pPr>
            <a:lvl9pPr marL="1828800" algn="ctr" rtl="0" fontAlgn="base">
              <a:spcBef>
                <a:spcPct val="0"/>
              </a:spcBef>
              <a:spcAft>
                <a:spcPct val="0"/>
              </a:spcAft>
              <a:defRPr sz="2800">
                <a:solidFill>
                  <a:srgbClr val="FFFF00"/>
                </a:solidFill>
                <a:latin typeface="Arial" charset="0"/>
              </a:defRPr>
            </a:lvl9pPr>
          </a:lstStyle>
          <a:p>
            <a:pPr>
              <a:defRPr/>
            </a:pPr>
            <a:r>
              <a:rPr lang="en-US" b="0" kern="0" dirty="0">
                <a:latin typeface="Arial"/>
              </a:rPr>
              <a:t>Quality from quantity:</a:t>
            </a:r>
          </a:p>
          <a:p>
            <a:pPr>
              <a:defRPr/>
            </a:pPr>
            <a:r>
              <a:rPr lang="en-US" b="0" kern="0" dirty="0">
                <a:latin typeface="Arial"/>
              </a:rPr>
              <a:t>A systems biology approach to myeloid malignancies</a:t>
            </a:r>
          </a:p>
        </p:txBody>
      </p:sp>
    </p:spTree>
    <p:extLst>
      <p:ext uri="{BB962C8B-B14F-4D97-AF65-F5344CB8AC3E}">
        <p14:creationId xmlns:p14="http://schemas.microsoft.com/office/powerpoint/2010/main" val="2154426737"/>
      </p:ext>
    </p:extLst>
  </p:cSld>
  <p:clrMapOvr>
    <a:masterClrMapping/>
  </p:clrMapOvr>
  <p:transition spd="med">
    <p:fade/>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2750" y="1130300"/>
            <a:ext cx="8698501" cy="5626100"/>
          </a:xfrm>
        </p:spPr>
        <p:txBody>
          <a:bodyPr>
            <a:normAutofit fontScale="92500" lnSpcReduction="10000"/>
          </a:bodyPr>
          <a:lstStyle/>
          <a:p>
            <a:pPr lvl="1">
              <a:buFont typeface="Wingdings" panose="05000000000000000000" pitchFamily="2" charset="2"/>
              <a:buChar char="§"/>
              <a:defRPr/>
            </a:pPr>
            <a:r>
              <a:rPr lang="en-US" dirty="0">
                <a:solidFill>
                  <a:schemeClr val="bg2">
                    <a:lumMod val="60000"/>
                    <a:lumOff val="40000"/>
                  </a:schemeClr>
                </a:solidFill>
              </a:rPr>
              <a:t>Intro to mass cytometry and analysis workflow</a:t>
            </a:r>
          </a:p>
          <a:p>
            <a:pPr lvl="1">
              <a:buFont typeface="Wingdings" panose="05000000000000000000" pitchFamily="2" charset="2"/>
              <a:buChar char="§"/>
              <a:defRPr/>
            </a:pPr>
            <a:r>
              <a:rPr lang="en-US" dirty="0">
                <a:solidFill>
                  <a:schemeClr val="bg2">
                    <a:lumMod val="60000"/>
                    <a:lumOff val="40000"/>
                  </a:schemeClr>
                </a:solidFill>
              </a:rPr>
              <a:t>Comparison of mass cytometry to clinical flow cytometry</a:t>
            </a:r>
          </a:p>
          <a:p>
            <a:pPr lvl="1">
              <a:buFont typeface="Wingdings" panose="05000000000000000000" pitchFamily="2" charset="2"/>
              <a:buChar char="§"/>
              <a:defRPr/>
            </a:pPr>
            <a:r>
              <a:rPr lang="en-US" dirty="0">
                <a:solidFill>
                  <a:schemeClr val="bg2">
                    <a:lumMod val="60000"/>
                    <a:lumOff val="40000"/>
                  </a:schemeClr>
                </a:solidFill>
              </a:rPr>
              <a:t>Myeloid malignancies as a model</a:t>
            </a:r>
          </a:p>
          <a:p>
            <a:pPr lvl="1">
              <a:buFont typeface="Wingdings" panose="05000000000000000000" pitchFamily="2" charset="2"/>
              <a:buChar char="§"/>
              <a:defRPr/>
            </a:pPr>
            <a:r>
              <a:rPr lang="en-US" dirty="0">
                <a:solidFill>
                  <a:schemeClr val="bg2">
                    <a:lumMod val="60000"/>
                    <a:lumOff val="40000"/>
                  </a:schemeClr>
                </a:solidFill>
              </a:rPr>
              <a:t>Distinct differentiation and surface marker patterns</a:t>
            </a:r>
          </a:p>
          <a:p>
            <a:pPr lvl="2">
              <a:buFont typeface="Symbol" panose="05050102010706020507" pitchFamily="18" charset="2"/>
              <a:buChar char="·"/>
              <a:defRPr/>
            </a:pPr>
            <a:r>
              <a:rPr lang="en-US" dirty="0">
                <a:solidFill>
                  <a:schemeClr val="bg2">
                    <a:lumMod val="60000"/>
                    <a:lumOff val="40000"/>
                  </a:schemeClr>
                </a:solidFill>
              </a:rPr>
              <a:t>Leukemic cells are not uniform</a:t>
            </a:r>
          </a:p>
          <a:p>
            <a:pPr lvl="2">
              <a:buFont typeface="Symbol" panose="05050102010706020507" pitchFamily="18" charset="2"/>
              <a:buChar char="·"/>
              <a:defRPr/>
            </a:pPr>
            <a:r>
              <a:rPr lang="en-US" dirty="0">
                <a:solidFill>
                  <a:schemeClr val="bg2">
                    <a:lumMod val="60000"/>
                    <a:lumOff val="40000"/>
                  </a:schemeClr>
                </a:solidFill>
              </a:rPr>
              <a:t>Specific patterns in certain karyotypes</a:t>
            </a:r>
          </a:p>
          <a:p>
            <a:pPr lvl="2">
              <a:buFont typeface="Symbol" panose="05050102010706020507" pitchFamily="18" charset="2"/>
              <a:buChar char="·"/>
              <a:defRPr/>
            </a:pPr>
            <a:r>
              <a:rPr lang="en-US" dirty="0">
                <a:solidFill>
                  <a:schemeClr val="bg2">
                    <a:lumMod val="60000"/>
                    <a:lumOff val="40000"/>
                  </a:schemeClr>
                </a:solidFill>
              </a:rPr>
              <a:t>Aberrant differentiation in MDS</a:t>
            </a:r>
          </a:p>
          <a:p>
            <a:pPr lvl="1">
              <a:buFont typeface="Wingdings" panose="05000000000000000000" pitchFamily="2" charset="2"/>
              <a:buChar char="§"/>
              <a:defRPr/>
            </a:pPr>
            <a:r>
              <a:rPr lang="en-US" dirty="0">
                <a:solidFill>
                  <a:schemeClr val="bg2">
                    <a:lumMod val="60000"/>
                    <a:lumOff val="40000"/>
                  </a:schemeClr>
                </a:solidFill>
              </a:rPr>
              <a:t>Cell cycle differences across subtypes</a:t>
            </a:r>
          </a:p>
          <a:p>
            <a:pPr lvl="2">
              <a:buFont typeface="Symbol" panose="05050102010706020507" pitchFamily="18" charset="2"/>
              <a:buChar char="·"/>
              <a:defRPr/>
            </a:pPr>
            <a:r>
              <a:rPr lang="en-US" dirty="0">
                <a:solidFill>
                  <a:schemeClr val="bg2">
                    <a:lumMod val="60000"/>
                    <a:lumOff val="40000"/>
                  </a:schemeClr>
                </a:solidFill>
              </a:rPr>
              <a:t>Method of cell cycle analysis</a:t>
            </a:r>
          </a:p>
          <a:p>
            <a:pPr lvl="2">
              <a:buFont typeface="Symbol" panose="05050102010706020507" pitchFamily="18" charset="2"/>
              <a:buChar char="·"/>
              <a:defRPr/>
            </a:pPr>
            <a:r>
              <a:rPr lang="en-US" dirty="0">
                <a:solidFill>
                  <a:schemeClr val="bg2">
                    <a:lumMod val="60000"/>
                    <a:lumOff val="40000"/>
                  </a:schemeClr>
                </a:solidFill>
              </a:rPr>
              <a:t>Genotype and karyotype-specific S-phase fractions</a:t>
            </a:r>
          </a:p>
          <a:p>
            <a:pPr lvl="1">
              <a:buFont typeface="Wingdings" panose="05000000000000000000" pitchFamily="2" charset="2"/>
              <a:buChar char="§"/>
              <a:defRPr/>
            </a:pPr>
            <a:r>
              <a:rPr lang="en-US" dirty="0"/>
              <a:t>Chemotherapy response </a:t>
            </a:r>
            <a:r>
              <a:rPr lang="en-US" i="1" dirty="0"/>
              <a:t>in vivo </a:t>
            </a:r>
          </a:p>
          <a:p>
            <a:pPr lvl="1">
              <a:buFont typeface="Wingdings" panose="05000000000000000000" pitchFamily="2" charset="2"/>
              <a:buChar char="§"/>
              <a:defRPr/>
            </a:pPr>
            <a:r>
              <a:rPr lang="en-US" dirty="0"/>
              <a:t>Combined analysis of surface markers and intracellular signaling</a:t>
            </a:r>
          </a:p>
          <a:p>
            <a:pPr lvl="1">
              <a:buFont typeface="Wingdings" panose="05000000000000000000" pitchFamily="2" charset="2"/>
              <a:buChar char="§"/>
              <a:defRPr/>
            </a:pPr>
            <a:endParaRPr lang="en-US" dirty="0"/>
          </a:p>
          <a:p>
            <a:pPr marL="457200" lvl="1" indent="0">
              <a:buFont typeface="Wingdings" panose="05000000000000000000" pitchFamily="2" charset="2"/>
              <a:buNone/>
              <a:defRPr/>
            </a:pPr>
            <a:endParaRPr lang="en-US" dirty="0"/>
          </a:p>
        </p:txBody>
      </p:sp>
      <p:sp>
        <p:nvSpPr>
          <p:cNvPr id="9" name="Title 1"/>
          <p:cNvSpPr txBox="1">
            <a:spLocks/>
          </p:cNvSpPr>
          <p:nvPr/>
        </p:nvSpPr>
        <p:spPr bwMode="auto">
          <a:xfrm>
            <a:off x="127000" y="152400"/>
            <a:ext cx="8882063" cy="762000"/>
          </a:xfrm>
          <a:prstGeom prst="rect">
            <a:avLst/>
          </a:prstGeom>
          <a:noFill/>
          <a:ln w="9525">
            <a:noFill/>
            <a:miter lim="800000"/>
            <a:headEnd/>
            <a:tailEnd/>
          </a:ln>
        </p:spPr>
        <p:txBody>
          <a:bodyPr anchor="ctr"/>
          <a:lstStyle>
            <a:lvl1pPr algn="ctr" rtl="0" eaLnBrk="0" fontAlgn="base" hangingPunct="0">
              <a:spcBef>
                <a:spcPct val="0"/>
              </a:spcBef>
              <a:spcAft>
                <a:spcPct val="0"/>
              </a:spcAft>
              <a:defRPr sz="2800">
                <a:solidFill>
                  <a:srgbClr val="FFFF00"/>
                </a:solidFill>
                <a:latin typeface="+mj-lt"/>
                <a:ea typeface="ＭＳ Ｐゴシック" pitchFamily="-108" charset="-128"/>
                <a:cs typeface="ＭＳ Ｐゴシック" pitchFamily="-108" charset="-128"/>
              </a:defRPr>
            </a:lvl1pPr>
            <a:lvl2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2800">
                <a:solidFill>
                  <a:srgbClr val="FFFF00"/>
                </a:solidFill>
                <a:latin typeface="Arial" charset="0"/>
                <a:ea typeface="ＭＳ Ｐゴシック" pitchFamily="-108" charset="-128"/>
                <a:cs typeface="ＭＳ Ｐゴシック" pitchFamily="-108" charset="-128"/>
              </a:defRPr>
            </a:lvl5pPr>
            <a:lvl6pPr marL="457200" algn="ctr" rtl="0" fontAlgn="base">
              <a:spcBef>
                <a:spcPct val="0"/>
              </a:spcBef>
              <a:spcAft>
                <a:spcPct val="0"/>
              </a:spcAft>
              <a:defRPr sz="2800">
                <a:solidFill>
                  <a:srgbClr val="FFFF00"/>
                </a:solidFill>
                <a:latin typeface="Arial" charset="0"/>
              </a:defRPr>
            </a:lvl6pPr>
            <a:lvl7pPr marL="914400" algn="ctr" rtl="0" fontAlgn="base">
              <a:spcBef>
                <a:spcPct val="0"/>
              </a:spcBef>
              <a:spcAft>
                <a:spcPct val="0"/>
              </a:spcAft>
              <a:defRPr sz="2800">
                <a:solidFill>
                  <a:srgbClr val="FFFF00"/>
                </a:solidFill>
                <a:latin typeface="Arial" charset="0"/>
              </a:defRPr>
            </a:lvl7pPr>
            <a:lvl8pPr marL="1371600" algn="ctr" rtl="0" fontAlgn="base">
              <a:spcBef>
                <a:spcPct val="0"/>
              </a:spcBef>
              <a:spcAft>
                <a:spcPct val="0"/>
              </a:spcAft>
              <a:defRPr sz="2800">
                <a:solidFill>
                  <a:srgbClr val="FFFF00"/>
                </a:solidFill>
                <a:latin typeface="Arial" charset="0"/>
              </a:defRPr>
            </a:lvl8pPr>
            <a:lvl9pPr marL="1828800" algn="ctr" rtl="0" fontAlgn="base">
              <a:spcBef>
                <a:spcPct val="0"/>
              </a:spcBef>
              <a:spcAft>
                <a:spcPct val="0"/>
              </a:spcAft>
              <a:defRPr sz="2800">
                <a:solidFill>
                  <a:srgbClr val="FFFF00"/>
                </a:solidFill>
                <a:latin typeface="Arial" charset="0"/>
              </a:defRPr>
            </a:lvl9pPr>
          </a:lstStyle>
          <a:p>
            <a:pPr>
              <a:defRPr/>
            </a:pPr>
            <a:r>
              <a:rPr lang="en-US" b="0" kern="0" dirty="0">
                <a:latin typeface="Arial"/>
              </a:rPr>
              <a:t>Quality from quantity:</a:t>
            </a:r>
          </a:p>
          <a:p>
            <a:pPr>
              <a:defRPr/>
            </a:pPr>
            <a:r>
              <a:rPr lang="en-US" b="0" kern="0" dirty="0">
                <a:latin typeface="Arial"/>
              </a:rPr>
              <a:t>A systems biology approach to myeloid malignancies</a:t>
            </a:r>
          </a:p>
        </p:txBody>
      </p:sp>
    </p:spTree>
    <p:extLst>
      <p:ext uri="{BB962C8B-B14F-4D97-AF65-F5344CB8AC3E}">
        <p14:creationId xmlns:p14="http://schemas.microsoft.com/office/powerpoint/2010/main" val="679728318"/>
      </p:ext>
    </p:extLst>
  </p:cSld>
  <p:clrMapOvr>
    <a:masterClrMapping/>
  </p:clrMapOvr>
  <p:transition spd="med">
    <p:fade/>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1" name="TextBox 27"/>
          <p:cNvSpPr txBox="1">
            <a:spLocks noChangeArrowheads="1"/>
          </p:cNvSpPr>
          <p:nvPr/>
        </p:nvSpPr>
        <p:spPr bwMode="auto">
          <a:xfrm>
            <a:off x="1247775" y="6292850"/>
            <a:ext cx="3579813" cy="3095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35" tIns="45718" rIns="91435" bIns="45718">
            <a:spAutoFit/>
          </a:bodyPr>
          <a:lstStyle>
            <a:lvl1pPr defTabSz="455613">
              <a:defRPr sz="3200" b="1">
                <a:solidFill>
                  <a:schemeClr val="tx1"/>
                </a:solidFill>
                <a:latin typeface="As" charset="0"/>
                <a:ea typeface="MS PGothic" charset="0"/>
                <a:cs typeface="MS PGothic" charset="0"/>
              </a:defRPr>
            </a:lvl1pPr>
            <a:lvl2pPr marL="742950" indent="-285750" defTabSz="455613">
              <a:defRPr sz="3200" b="1">
                <a:solidFill>
                  <a:schemeClr val="tx1"/>
                </a:solidFill>
                <a:latin typeface="As" charset="0"/>
                <a:ea typeface="MS PGothic" charset="0"/>
                <a:cs typeface="MS PGothic" charset="0"/>
              </a:defRPr>
            </a:lvl2pPr>
            <a:lvl3pPr marL="1143000" indent="-228600" defTabSz="455613">
              <a:defRPr sz="3200" b="1">
                <a:solidFill>
                  <a:schemeClr val="tx1"/>
                </a:solidFill>
                <a:latin typeface="As" charset="0"/>
                <a:ea typeface="MS PGothic" charset="0"/>
                <a:cs typeface="MS PGothic" charset="0"/>
              </a:defRPr>
            </a:lvl3pPr>
            <a:lvl4pPr marL="1600200" indent="-228600" defTabSz="455613">
              <a:defRPr sz="3200" b="1">
                <a:solidFill>
                  <a:schemeClr val="tx1"/>
                </a:solidFill>
                <a:latin typeface="As" charset="0"/>
                <a:ea typeface="MS PGothic" charset="0"/>
                <a:cs typeface="MS PGothic" charset="0"/>
              </a:defRPr>
            </a:lvl4pPr>
            <a:lvl5pPr marL="2057400" indent="-228600" defTabSz="455613">
              <a:defRPr sz="3200" b="1">
                <a:solidFill>
                  <a:schemeClr val="tx1"/>
                </a:solidFill>
                <a:latin typeface="As" charset="0"/>
                <a:ea typeface="MS PGothic" charset="0"/>
                <a:cs typeface="MS PGothic" charset="0"/>
              </a:defRPr>
            </a:lvl5pPr>
            <a:lvl6pPr marL="25146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b="0">
                <a:solidFill>
                  <a:srgbClr val="FFFFFF"/>
                </a:solidFill>
                <a:latin typeface="Arial" charset="0"/>
              </a:rPr>
              <a:t>76,800 Mass Spectrum Scans Per Second</a:t>
            </a:r>
          </a:p>
        </p:txBody>
      </p:sp>
      <p:grpSp>
        <p:nvGrpSpPr>
          <p:cNvPr id="66562" name="Group 26"/>
          <p:cNvGrpSpPr>
            <a:grpSpLocks/>
          </p:cNvGrpSpPr>
          <p:nvPr/>
        </p:nvGrpSpPr>
        <p:grpSpPr bwMode="auto">
          <a:xfrm>
            <a:off x="1023938" y="4217988"/>
            <a:ext cx="3798887" cy="1974850"/>
            <a:chOff x="585918" y="3858642"/>
            <a:chExt cx="4032472" cy="2097017"/>
          </a:xfrm>
        </p:grpSpPr>
        <p:pic>
          <p:nvPicPr>
            <p:cNvPr id="260099" name="Picture 17"/>
            <p:cNvPicPr>
              <a:picLocks noChangeAspect="1"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896176" y="4192055"/>
              <a:ext cx="3722214" cy="176360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0100" name="TextBox 24"/>
            <p:cNvSpPr txBox="1">
              <a:spLocks noChangeArrowheads="1"/>
            </p:cNvSpPr>
            <p:nvPr/>
          </p:nvSpPr>
          <p:spPr bwMode="auto">
            <a:xfrm>
              <a:off x="1866330" y="3858642"/>
              <a:ext cx="1781905" cy="2940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defTabSz="455613">
                <a:defRPr sz="3200" b="1">
                  <a:solidFill>
                    <a:schemeClr val="tx1"/>
                  </a:solidFill>
                  <a:latin typeface="As" charset="0"/>
                  <a:ea typeface="MS PGothic" charset="0"/>
                  <a:cs typeface="MS PGothic" charset="0"/>
                </a:defRPr>
              </a:lvl1pPr>
              <a:lvl2pPr marL="742950" indent="-285750" defTabSz="455613">
                <a:defRPr sz="3200" b="1">
                  <a:solidFill>
                    <a:schemeClr val="tx1"/>
                  </a:solidFill>
                  <a:latin typeface="As" charset="0"/>
                  <a:ea typeface="MS PGothic" charset="0"/>
                  <a:cs typeface="MS PGothic" charset="0"/>
                </a:defRPr>
              </a:lvl2pPr>
              <a:lvl3pPr marL="1143000" indent="-228600" defTabSz="455613">
                <a:defRPr sz="3200" b="1">
                  <a:solidFill>
                    <a:schemeClr val="tx1"/>
                  </a:solidFill>
                  <a:latin typeface="As" charset="0"/>
                  <a:ea typeface="MS PGothic" charset="0"/>
                  <a:cs typeface="MS PGothic" charset="0"/>
                </a:defRPr>
              </a:lvl3pPr>
              <a:lvl4pPr marL="1600200" indent="-228600" defTabSz="455613">
                <a:defRPr sz="3200" b="1">
                  <a:solidFill>
                    <a:schemeClr val="tx1"/>
                  </a:solidFill>
                  <a:latin typeface="As" charset="0"/>
                  <a:ea typeface="MS PGothic" charset="0"/>
                  <a:cs typeface="MS PGothic" charset="0"/>
                </a:defRPr>
              </a:lvl4pPr>
              <a:lvl5pPr marL="2057400" indent="-228600" defTabSz="455613">
                <a:defRPr sz="3200" b="1">
                  <a:solidFill>
                    <a:schemeClr val="tx1"/>
                  </a:solidFill>
                  <a:latin typeface="As" charset="0"/>
                  <a:ea typeface="MS PGothic" charset="0"/>
                  <a:cs typeface="MS PGothic" charset="0"/>
                </a:defRPr>
              </a:lvl5pPr>
              <a:lvl6pPr marL="25146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b="0">
                  <a:solidFill>
                    <a:srgbClr val="FFFFFF"/>
                  </a:solidFill>
                  <a:latin typeface="Courier" charset="0"/>
                </a:rPr>
                <a:t>Metal Isotope Masses</a:t>
              </a:r>
            </a:p>
          </p:txBody>
        </p:sp>
        <p:sp>
          <p:nvSpPr>
            <p:cNvPr id="260101" name="TextBox 25"/>
            <p:cNvSpPr txBox="1">
              <a:spLocks noChangeArrowheads="1"/>
            </p:cNvSpPr>
            <p:nvPr/>
          </p:nvSpPr>
          <p:spPr bwMode="auto">
            <a:xfrm rot="-5400000">
              <a:off x="182302" y="4996999"/>
              <a:ext cx="1101268" cy="2940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defTabSz="455613">
                <a:defRPr sz="3200" b="1">
                  <a:solidFill>
                    <a:schemeClr val="tx1"/>
                  </a:solidFill>
                  <a:latin typeface="As" charset="0"/>
                  <a:ea typeface="MS PGothic" charset="0"/>
                  <a:cs typeface="MS PGothic" charset="0"/>
                </a:defRPr>
              </a:lvl1pPr>
              <a:lvl2pPr marL="742950" indent="-285750" defTabSz="455613">
                <a:defRPr sz="3200" b="1">
                  <a:solidFill>
                    <a:schemeClr val="tx1"/>
                  </a:solidFill>
                  <a:latin typeface="As" charset="0"/>
                  <a:ea typeface="MS PGothic" charset="0"/>
                  <a:cs typeface="MS PGothic" charset="0"/>
                </a:defRPr>
              </a:lvl2pPr>
              <a:lvl3pPr marL="1143000" indent="-228600" defTabSz="455613">
                <a:defRPr sz="3200" b="1">
                  <a:solidFill>
                    <a:schemeClr val="tx1"/>
                  </a:solidFill>
                  <a:latin typeface="As" charset="0"/>
                  <a:ea typeface="MS PGothic" charset="0"/>
                  <a:cs typeface="MS PGothic" charset="0"/>
                </a:defRPr>
              </a:lvl3pPr>
              <a:lvl4pPr marL="1600200" indent="-228600" defTabSz="455613">
                <a:defRPr sz="3200" b="1">
                  <a:solidFill>
                    <a:schemeClr val="tx1"/>
                  </a:solidFill>
                  <a:latin typeface="As" charset="0"/>
                  <a:ea typeface="MS PGothic" charset="0"/>
                  <a:cs typeface="MS PGothic" charset="0"/>
                </a:defRPr>
              </a:lvl4pPr>
              <a:lvl5pPr marL="2057400" indent="-228600" defTabSz="455613">
                <a:defRPr sz="3200" b="1">
                  <a:solidFill>
                    <a:schemeClr val="tx1"/>
                  </a:solidFill>
                  <a:latin typeface="As" charset="0"/>
                  <a:ea typeface="MS PGothic" charset="0"/>
                  <a:cs typeface="MS PGothic" charset="0"/>
                </a:defRPr>
              </a:lvl5pPr>
              <a:lvl6pPr marL="25146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b="0">
                  <a:solidFill>
                    <a:srgbClr val="FFFFFF"/>
                  </a:solidFill>
                  <a:latin typeface="Courier" charset="0"/>
                </a:rPr>
                <a:t>Pulse Scans</a:t>
              </a:r>
            </a:p>
          </p:txBody>
        </p:sp>
      </p:grpSp>
      <p:sp>
        <p:nvSpPr>
          <p:cNvPr id="66563" name="TextBox 8"/>
          <p:cNvSpPr txBox="1">
            <a:spLocks noChangeArrowheads="1"/>
          </p:cNvSpPr>
          <p:nvPr/>
        </p:nvSpPr>
        <p:spPr bwMode="auto">
          <a:xfrm>
            <a:off x="-36513" y="865188"/>
            <a:ext cx="1327151"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35" tIns="45718" rIns="91435" bIns="45718">
            <a:spAutoFit/>
          </a:bodyPr>
          <a:lstStyle>
            <a:lvl1pPr defTabSz="455613">
              <a:defRPr sz="3200" b="1">
                <a:solidFill>
                  <a:schemeClr val="tx1"/>
                </a:solidFill>
                <a:latin typeface="As" charset="0"/>
                <a:ea typeface="MS PGothic" charset="0"/>
                <a:cs typeface="MS PGothic" charset="0"/>
              </a:defRPr>
            </a:lvl1pPr>
            <a:lvl2pPr marL="742950" indent="-285750" defTabSz="455613">
              <a:defRPr sz="3200" b="1">
                <a:solidFill>
                  <a:schemeClr val="tx1"/>
                </a:solidFill>
                <a:latin typeface="As" charset="0"/>
                <a:ea typeface="MS PGothic" charset="0"/>
                <a:cs typeface="MS PGothic" charset="0"/>
              </a:defRPr>
            </a:lvl2pPr>
            <a:lvl3pPr marL="1143000" indent="-228600" defTabSz="455613">
              <a:defRPr sz="3200" b="1">
                <a:solidFill>
                  <a:schemeClr val="tx1"/>
                </a:solidFill>
                <a:latin typeface="As" charset="0"/>
                <a:ea typeface="MS PGothic" charset="0"/>
                <a:cs typeface="MS PGothic" charset="0"/>
              </a:defRPr>
            </a:lvl3pPr>
            <a:lvl4pPr marL="1600200" indent="-228600" defTabSz="455613">
              <a:defRPr sz="3200" b="1">
                <a:solidFill>
                  <a:schemeClr val="tx1"/>
                </a:solidFill>
                <a:latin typeface="As" charset="0"/>
                <a:ea typeface="MS PGothic" charset="0"/>
                <a:cs typeface="MS PGothic" charset="0"/>
              </a:defRPr>
            </a:lvl4pPr>
            <a:lvl5pPr marL="2057400" indent="-228600" defTabSz="455613">
              <a:defRPr sz="3200" b="1">
                <a:solidFill>
                  <a:schemeClr val="tx1"/>
                </a:solidFill>
                <a:latin typeface="As" charset="0"/>
                <a:ea typeface="MS PGothic" charset="0"/>
                <a:cs typeface="MS PGothic" charset="0"/>
              </a:defRPr>
            </a:lvl5pPr>
            <a:lvl6pPr marL="25146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b="0">
                <a:solidFill>
                  <a:srgbClr val="FFFFFF"/>
                </a:solidFill>
                <a:latin typeface="Arial" charset="0"/>
              </a:rPr>
              <a:t>Fresh Primary</a:t>
            </a:r>
          </a:p>
          <a:p>
            <a:pPr algn="ctr" eaLnBrk="1" hangingPunct="1"/>
            <a:r>
              <a:rPr lang="en-US" sz="1400" b="0">
                <a:solidFill>
                  <a:srgbClr val="FFFFFF"/>
                </a:solidFill>
                <a:latin typeface="Arial" charset="0"/>
              </a:rPr>
              <a:t>Samples </a:t>
            </a:r>
          </a:p>
        </p:txBody>
      </p:sp>
      <p:sp>
        <p:nvSpPr>
          <p:cNvPr id="66564" name="TextBox 10"/>
          <p:cNvSpPr txBox="1">
            <a:spLocks noChangeArrowheads="1"/>
          </p:cNvSpPr>
          <p:nvPr/>
        </p:nvSpPr>
        <p:spPr bwMode="auto">
          <a:xfrm>
            <a:off x="2386013" y="2287588"/>
            <a:ext cx="1697037" cy="3095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35" tIns="45718" rIns="91435" bIns="45718">
            <a:spAutoFit/>
          </a:bodyPr>
          <a:lstStyle>
            <a:lvl1pPr defTabSz="455613">
              <a:defRPr sz="3200" b="1">
                <a:solidFill>
                  <a:schemeClr val="tx1"/>
                </a:solidFill>
                <a:latin typeface="As" charset="0"/>
                <a:ea typeface="MS PGothic" charset="0"/>
                <a:cs typeface="MS PGothic" charset="0"/>
              </a:defRPr>
            </a:lvl1pPr>
            <a:lvl2pPr marL="742950" indent="-285750" defTabSz="455613">
              <a:defRPr sz="3200" b="1">
                <a:solidFill>
                  <a:schemeClr val="tx1"/>
                </a:solidFill>
                <a:latin typeface="As" charset="0"/>
                <a:ea typeface="MS PGothic" charset="0"/>
                <a:cs typeface="MS PGothic" charset="0"/>
              </a:defRPr>
            </a:lvl2pPr>
            <a:lvl3pPr marL="1143000" indent="-228600" defTabSz="455613">
              <a:defRPr sz="3200" b="1">
                <a:solidFill>
                  <a:schemeClr val="tx1"/>
                </a:solidFill>
                <a:latin typeface="As" charset="0"/>
                <a:ea typeface="MS PGothic" charset="0"/>
                <a:cs typeface="MS PGothic" charset="0"/>
              </a:defRPr>
            </a:lvl3pPr>
            <a:lvl4pPr marL="1600200" indent="-228600" defTabSz="455613">
              <a:defRPr sz="3200" b="1">
                <a:solidFill>
                  <a:schemeClr val="tx1"/>
                </a:solidFill>
                <a:latin typeface="As" charset="0"/>
                <a:ea typeface="MS PGothic" charset="0"/>
                <a:cs typeface="MS PGothic" charset="0"/>
              </a:defRPr>
            </a:lvl4pPr>
            <a:lvl5pPr marL="2057400" indent="-228600" defTabSz="455613">
              <a:defRPr sz="3200" b="1">
                <a:solidFill>
                  <a:schemeClr val="tx1"/>
                </a:solidFill>
                <a:latin typeface="As" charset="0"/>
                <a:ea typeface="MS PGothic" charset="0"/>
                <a:cs typeface="MS PGothic" charset="0"/>
              </a:defRPr>
            </a:lvl5pPr>
            <a:lvl6pPr marL="25146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b="0">
                <a:solidFill>
                  <a:srgbClr val="FFFFFF"/>
                </a:solidFill>
                <a:latin typeface="Arial" charset="0"/>
              </a:rPr>
              <a:t>Cross-link Proteins</a:t>
            </a:r>
          </a:p>
        </p:txBody>
      </p:sp>
      <p:sp>
        <p:nvSpPr>
          <p:cNvPr id="66565" name="TextBox 11"/>
          <p:cNvSpPr txBox="1">
            <a:spLocks noChangeArrowheads="1"/>
          </p:cNvSpPr>
          <p:nvPr/>
        </p:nvSpPr>
        <p:spPr bwMode="auto">
          <a:xfrm>
            <a:off x="3989388" y="2174875"/>
            <a:ext cx="1406525" cy="5254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35" tIns="45718" rIns="91435" bIns="45718">
            <a:spAutoFit/>
          </a:bodyPr>
          <a:lstStyle>
            <a:lvl1pPr defTabSz="455613">
              <a:defRPr sz="3200" b="1">
                <a:solidFill>
                  <a:schemeClr val="tx1"/>
                </a:solidFill>
                <a:latin typeface="As" charset="0"/>
                <a:ea typeface="MS PGothic" charset="0"/>
                <a:cs typeface="MS PGothic" charset="0"/>
              </a:defRPr>
            </a:lvl1pPr>
            <a:lvl2pPr marL="742950" indent="-285750" defTabSz="455613">
              <a:defRPr sz="3200" b="1">
                <a:solidFill>
                  <a:schemeClr val="tx1"/>
                </a:solidFill>
                <a:latin typeface="As" charset="0"/>
                <a:ea typeface="MS PGothic" charset="0"/>
                <a:cs typeface="MS PGothic" charset="0"/>
              </a:defRPr>
            </a:lvl2pPr>
            <a:lvl3pPr marL="1143000" indent="-228600" defTabSz="455613">
              <a:defRPr sz="3200" b="1">
                <a:solidFill>
                  <a:schemeClr val="tx1"/>
                </a:solidFill>
                <a:latin typeface="As" charset="0"/>
                <a:ea typeface="MS PGothic" charset="0"/>
                <a:cs typeface="MS PGothic" charset="0"/>
              </a:defRPr>
            </a:lvl3pPr>
            <a:lvl4pPr marL="1600200" indent="-228600" defTabSz="455613">
              <a:defRPr sz="3200" b="1">
                <a:solidFill>
                  <a:schemeClr val="tx1"/>
                </a:solidFill>
                <a:latin typeface="As" charset="0"/>
                <a:ea typeface="MS PGothic" charset="0"/>
                <a:cs typeface="MS PGothic" charset="0"/>
              </a:defRPr>
            </a:lvl4pPr>
            <a:lvl5pPr marL="2057400" indent="-228600" defTabSz="455613">
              <a:defRPr sz="3200" b="1">
                <a:solidFill>
                  <a:schemeClr val="tx1"/>
                </a:solidFill>
                <a:latin typeface="As" charset="0"/>
                <a:ea typeface="MS PGothic" charset="0"/>
                <a:cs typeface="MS PGothic" charset="0"/>
              </a:defRPr>
            </a:lvl5pPr>
            <a:lvl6pPr marL="25146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b="0">
                <a:solidFill>
                  <a:srgbClr val="FFFFFF"/>
                </a:solidFill>
                <a:latin typeface="Arial" charset="0"/>
              </a:rPr>
              <a:t>Permeabilize</a:t>
            </a:r>
          </a:p>
          <a:p>
            <a:pPr algn="ctr" eaLnBrk="1" hangingPunct="1"/>
            <a:r>
              <a:rPr lang="en-US" sz="1400" b="0">
                <a:solidFill>
                  <a:srgbClr val="FFFFFF"/>
                </a:solidFill>
                <a:latin typeface="Arial" charset="0"/>
              </a:rPr>
              <a:t>Cell Membrane</a:t>
            </a:r>
          </a:p>
        </p:txBody>
      </p:sp>
      <p:sp>
        <p:nvSpPr>
          <p:cNvPr id="66566" name="TextBox 12"/>
          <p:cNvSpPr txBox="1">
            <a:spLocks noChangeArrowheads="1"/>
          </p:cNvSpPr>
          <p:nvPr/>
        </p:nvSpPr>
        <p:spPr bwMode="auto">
          <a:xfrm>
            <a:off x="5453063" y="2173288"/>
            <a:ext cx="1366837" cy="525462"/>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435" tIns="45718" rIns="91435" bIns="45718">
            <a:spAutoFit/>
          </a:bodyPr>
          <a:lstStyle>
            <a:lvl1pPr defTabSz="455613">
              <a:defRPr sz="3200" b="1">
                <a:solidFill>
                  <a:schemeClr val="tx1"/>
                </a:solidFill>
                <a:latin typeface="As" charset="0"/>
                <a:ea typeface="MS PGothic" charset="0"/>
                <a:cs typeface="MS PGothic" charset="0"/>
              </a:defRPr>
            </a:lvl1pPr>
            <a:lvl2pPr marL="742950" indent="-285750" defTabSz="455613">
              <a:defRPr sz="3200" b="1">
                <a:solidFill>
                  <a:schemeClr val="tx1"/>
                </a:solidFill>
                <a:latin typeface="As" charset="0"/>
                <a:ea typeface="MS PGothic" charset="0"/>
                <a:cs typeface="MS PGothic" charset="0"/>
              </a:defRPr>
            </a:lvl2pPr>
            <a:lvl3pPr marL="1143000" indent="-228600" defTabSz="455613">
              <a:defRPr sz="3200" b="1">
                <a:solidFill>
                  <a:schemeClr val="tx1"/>
                </a:solidFill>
                <a:latin typeface="As" charset="0"/>
                <a:ea typeface="MS PGothic" charset="0"/>
                <a:cs typeface="MS PGothic" charset="0"/>
              </a:defRPr>
            </a:lvl3pPr>
            <a:lvl4pPr marL="1600200" indent="-228600" defTabSz="455613">
              <a:defRPr sz="3200" b="1">
                <a:solidFill>
                  <a:schemeClr val="tx1"/>
                </a:solidFill>
                <a:latin typeface="As" charset="0"/>
                <a:ea typeface="MS PGothic" charset="0"/>
                <a:cs typeface="MS PGothic" charset="0"/>
              </a:defRPr>
            </a:lvl4pPr>
            <a:lvl5pPr marL="2057400" indent="-228600" defTabSz="455613">
              <a:defRPr sz="3200" b="1">
                <a:solidFill>
                  <a:schemeClr val="tx1"/>
                </a:solidFill>
                <a:latin typeface="As" charset="0"/>
                <a:ea typeface="MS PGothic" charset="0"/>
                <a:cs typeface="MS PGothic" charset="0"/>
              </a:defRPr>
            </a:lvl5pPr>
            <a:lvl6pPr marL="25146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b="0">
                <a:solidFill>
                  <a:srgbClr val="FFFFFF"/>
                </a:solidFill>
                <a:latin typeface="Arial" charset="0"/>
              </a:rPr>
              <a:t>Metal-chelated</a:t>
            </a:r>
          </a:p>
          <a:p>
            <a:pPr algn="ctr" eaLnBrk="1" hangingPunct="1"/>
            <a:r>
              <a:rPr lang="en-US" sz="1400" b="0">
                <a:solidFill>
                  <a:srgbClr val="FFFFFF"/>
                </a:solidFill>
                <a:latin typeface="Arial" charset="0"/>
              </a:rPr>
              <a:t>Antibody Stain</a:t>
            </a:r>
          </a:p>
        </p:txBody>
      </p:sp>
      <p:pic>
        <p:nvPicPr>
          <p:cNvPr id="66567" name="Picture 19" descr="CYTOF Phospho flow protocol diagram-black.png"/>
          <p:cNvPicPr>
            <a:picLocks noChangeAspect="1"/>
          </p:cNvPicPr>
          <p:nvPr/>
        </p:nvPicPr>
        <p:blipFill>
          <a:blip r:embed="rId3" cstate="email">
            <a:clrChange>
              <a:clrFrom>
                <a:srgbClr val="000000"/>
              </a:clrFrom>
              <a:clrTo>
                <a:srgbClr val="000000">
                  <a:alpha val="0"/>
                </a:srgbClr>
              </a:clrTo>
            </a:clrChange>
            <a:extLst>
              <a:ext uri="{28A0092B-C50C-407E-A947-70E740481C1C}">
                <a14:useLocalDpi xmlns:a14="http://schemas.microsoft.com/office/drawing/2010/main" val="0"/>
              </a:ext>
            </a:extLst>
          </a:blip>
          <a:srcRect/>
          <a:stretch>
            <a:fillRect/>
          </a:stretch>
        </p:blipFill>
        <p:spPr bwMode="auto">
          <a:xfrm>
            <a:off x="946150" y="928688"/>
            <a:ext cx="7192963" cy="278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 name="Rectangle 44"/>
          <p:cNvSpPr/>
          <p:nvPr/>
        </p:nvSpPr>
        <p:spPr>
          <a:xfrm>
            <a:off x="5353050" y="923925"/>
            <a:ext cx="1636713" cy="1774825"/>
          </a:xfrm>
          <a:prstGeom prst="rect">
            <a:avLst/>
          </a:prstGeom>
          <a:solidFill>
            <a:schemeClr val="bg1">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44" name="Rectangle 43"/>
          <p:cNvSpPr/>
          <p:nvPr/>
        </p:nvSpPr>
        <p:spPr>
          <a:xfrm>
            <a:off x="4027488" y="1173163"/>
            <a:ext cx="1447800" cy="1447800"/>
          </a:xfrm>
          <a:prstGeom prst="rect">
            <a:avLst/>
          </a:prstGeom>
          <a:solidFill>
            <a:schemeClr val="bg1">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42" name="Rectangle 41"/>
          <p:cNvSpPr/>
          <p:nvPr/>
        </p:nvSpPr>
        <p:spPr>
          <a:xfrm>
            <a:off x="2390775" y="1150938"/>
            <a:ext cx="1636713" cy="1449387"/>
          </a:xfrm>
          <a:prstGeom prst="rect">
            <a:avLst/>
          </a:prstGeom>
          <a:solidFill>
            <a:schemeClr val="bg1">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grpSp>
        <p:nvGrpSpPr>
          <p:cNvPr id="66571" name="Group 2"/>
          <p:cNvGrpSpPr>
            <a:grpSpLocks/>
          </p:cNvGrpSpPr>
          <p:nvPr/>
        </p:nvGrpSpPr>
        <p:grpSpPr bwMode="auto">
          <a:xfrm>
            <a:off x="5287963" y="4095750"/>
            <a:ext cx="2570162" cy="2520950"/>
            <a:chOff x="5354746" y="3792137"/>
            <a:chExt cx="2728075" cy="2676194"/>
          </a:xfrm>
        </p:grpSpPr>
        <p:pic>
          <p:nvPicPr>
            <p:cNvPr id="260097" name="Picture 15" descr="Cytobank Ridiculogram - cropped small.png"/>
            <p:cNvPicPr>
              <a:picLocks noChangeAspect="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5354746" y="3792137"/>
              <a:ext cx="2626315" cy="2622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Right Triangle 1"/>
            <p:cNvSpPr>
              <a:spLocks noChangeArrowheads="1"/>
            </p:cNvSpPr>
            <p:nvPr/>
          </p:nvSpPr>
          <p:spPr bwMode="auto">
            <a:xfrm flipH="1">
              <a:off x="5449108" y="3867974"/>
              <a:ext cx="2633713" cy="2600357"/>
            </a:xfrm>
            <a:prstGeom prst="rtTriangle">
              <a:avLst/>
            </a:prstGeom>
            <a:solidFill>
              <a:schemeClr val="bg1"/>
            </a:solidFill>
            <a:ln>
              <a:noFill/>
            </a:ln>
            <a:effectLst>
              <a:outerShdw blurRad="40000" dist="23000" dir="5400000" rotWithShape="0">
                <a:srgbClr val="000000">
                  <a:alpha val="34998"/>
                </a:srgbClr>
              </a:outerShdw>
            </a:effectLst>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defTabSz="457177" eaLnBrk="1" fontAlgn="auto" hangingPunct="1">
                <a:spcBef>
                  <a:spcPts val="0"/>
                </a:spcBef>
                <a:spcAft>
                  <a:spcPts val="0"/>
                </a:spcAft>
                <a:defRPr/>
              </a:pPr>
              <a:endParaRPr lang="en-US" sz="1800" b="0">
                <a:solidFill>
                  <a:prstClr val="white"/>
                </a:solidFill>
                <a:latin typeface="Arial"/>
                <a:ea typeface="+mn-ea"/>
                <a:cs typeface="+mn-cs"/>
              </a:endParaRPr>
            </a:p>
          </p:txBody>
        </p:sp>
      </p:grpSp>
      <p:sp>
        <p:nvSpPr>
          <p:cNvPr id="4" name="Rectangle 3"/>
          <p:cNvSpPr/>
          <p:nvPr/>
        </p:nvSpPr>
        <p:spPr>
          <a:xfrm>
            <a:off x="2352675" y="1412875"/>
            <a:ext cx="412750" cy="4889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5" name="Rectangle 4"/>
          <p:cNvSpPr/>
          <p:nvPr/>
        </p:nvSpPr>
        <p:spPr>
          <a:xfrm>
            <a:off x="3756025" y="1412875"/>
            <a:ext cx="411163" cy="4889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6" name="Rectangle 5"/>
          <p:cNvSpPr/>
          <p:nvPr/>
        </p:nvSpPr>
        <p:spPr>
          <a:xfrm>
            <a:off x="5254625" y="1412875"/>
            <a:ext cx="412750" cy="4889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7" name="Rectangle 6"/>
          <p:cNvSpPr/>
          <p:nvPr/>
        </p:nvSpPr>
        <p:spPr>
          <a:xfrm>
            <a:off x="6708775" y="1412875"/>
            <a:ext cx="411163" cy="4889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66576" name="TextBox 13"/>
          <p:cNvSpPr txBox="1">
            <a:spLocks noChangeArrowheads="1"/>
          </p:cNvSpPr>
          <p:nvPr/>
        </p:nvSpPr>
        <p:spPr bwMode="auto">
          <a:xfrm>
            <a:off x="5053013" y="3709988"/>
            <a:ext cx="2760662"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35" tIns="45718" rIns="91435" bIns="45718">
            <a:spAutoFit/>
          </a:bodyPr>
          <a:lstStyle>
            <a:lvl1pPr defTabSz="455613">
              <a:defRPr sz="3200" b="1">
                <a:solidFill>
                  <a:schemeClr val="tx1"/>
                </a:solidFill>
                <a:latin typeface="As" charset="0"/>
                <a:ea typeface="MS PGothic" charset="0"/>
                <a:cs typeface="MS PGothic" charset="0"/>
              </a:defRPr>
            </a:lvl1pPr>
            <a:lvl2pPr marL="742950" indent="-285750" defTabSz="455613">
              <a:defRPr sz="3200" b="1">
                <a:solidFill>
                  <a:schemeClr val="tx1"/>
                </a:solidFill>
                <a:latin typeface="As" charset="0"/>
                <a:ea typeface="MS PGothic" charset="0"/>
                <a:cs typeface="MS PGothic" charset="0"/>
              </a:defRPr>
            </a:lvl2pPr>
            <a:lvl3pPr marL="1143000" indent="-228600" defTabSz="455613">
              <a:defRPr sz="3200" b="1">
                <a:solidFill>
                  <a:schemeClr val="tx1"/>
                </a:solidFill>
                <a:latin typeface="As" charset="0"/>
                <a:ea typeface="MS PGothic" charset="0"/>
                <a:cs typeface="MS PGothic" charset="0"/>
              </a:defRPr>
            </a:lvl3pPr>
            <a:lvl4pPr marL="1600200" indent="-228600" defTabSz="455613">
              <a:defRPr sz="3200" b="1">
                <a:solidFill>
                  <a:schemeClr val="tx1"/>
                </a:solidFill>
                <a:latin typeface="As" charset="0"/>
                <a:ea typeface="MS PGothic" charset="0"/>
                <a:cs typeface="MS PGothic" charset="0"/>
              </a:defRPr>
            </a:lvl4pPr>
            <a:lvl5pPr marL="2057400" indent="-228600" defTabSz="455613">
              <a:defRPr sz="3200" b="1">
                <a:solidFill>
                  <a:schemeClr val="tx1"/>
                </a:solidFill>
                <a:latin typeface="As" charset="0"/>
                <a:ea typeface="MS PGothic" charset="0"/>
                <a:cs typeface="MS PGothic" charset="0"/>
              </a:defRPr>
            </a:lvl5pPr>
            <a:lvl6pPr marL="25146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b="0">
                <a:solidFill>
                  <a:srgbClr val="FFFFFF"/>
                </a:solidFill>
                <a:latin typeface="Arial" charset="0"/>
              </a:rPr>
              <a:t>Nebulize To Single Cell Droplets</a:t>
            </a:r>
          </a:p>
        </p:txBody>
      </p:sp>
      <p:sp>
        <p:nvSpPr>
          <p:cNvPr id="66577" name="TextBox 14"/>
          <p:cNvSpPr txBox="1">
            <a:spLocks noChangeArrowheads="1"/>
          </p:cNvSpPr>
          <p:nvPr/>
        </p:nvSpPr>
        <p:spPr bwMode="auto">
          <a:xfrm>
            <a:off x="2697163" y="3709988"/>
            <a:ext cx="2206625"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35" tIns="45718" rIns="91435" bIns="45718">
            <a:spAutoFit/>
          </a:bodyPr>
          <a:lstStyle>
            <a:lvl1pPr defTabSz="455613">
              <a:defRPr sz="3200" b="1">
                <a:solidFill>
                  <a:schemeClr val="tx1"/>
                </a:solidFill>
                <a:latin typeface="As" charset="0"/>
                <a:ea typeface="MS PGothic" charset="0"/>
                <a:cs typeface="MS PGothic" charset="0"/>
              </a:defRPr>
            </a:lvl1pPr>
            <a:lvl2pPr marL="742950" indent="-285750" defTabSz="455613">
              <a:defRPr sz="3200" b="1">
                <a:solidFill>
                  <a:schemeClr val="tx1"/>
                </a:solidFill>
                <a:latin typeface="As" charset="0"/>
                <a:ea typeface="MS PGothic" charset="0"/>
                <a:cs typeface="MS PGothic" charset="0"/>
              </a:defRPr>
            </a:lvl2pPr>
            <a:lvl3pPr marL="1143000" indent="-228600" defTabSz="455613">
              <a:defRPr sz="3200" b="1">
                <a:solidFill>
                  <a:schemeClr val="tx1"/>
                </a:solidFill>
                <a:latin typeface="As" charset="0"/>
                <a:ea typeface="MS PGothic" charset="0"/>
                <a:cs typeface="MS PGothic" charset="0"/>
              </a:defRPr>
            </a:lvl3pPr>
            <a:lvl4pPr marL="1600200" indent="-228600" defTabSz="455613">
              <a:defRPr sz="3200" b="1">
                <a:solidFill>
                  <a:schemeClr val="tx1"/>
                </a:solidFill>
                <a:latin typeface="As" charset="0"/>
                <a:ea typeface="MS PGothic" charset="0"/>
                <a:cs typeface="MS PGothic" charset="0"/>
              </a:defRPr>
            </a:lvl4pPr>
            <a:lvl5pPr marL="2057400" indent="-228600" defTabSz="455613">
              <a:defRPr sz="3200" b="1">
                <a:solidFill>
                  <a:schemeClr val="tx1"/>
                </a:solidFill>
                <a:latin typeface="As" charset="0"/>
                <a:ea typeface="MS PGothic" charset="0"/>
                <a:cs typeface="MS PGothic" charset="0"/>
              </a:defRPr>
            </a:lvl5pPr>
            <a:lvl6pPr marL="25146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b="0">
                <a:solidFill>
                  <a:srgbClr val="FFFFFF"/>
                </a:solidFill>
                <a:latin typeface="Arial" charset="0"/>
              </a:rPr>
              <a:t>Ionize In Plasma (7500K)</a:t>
            </a:r>
          </a:p>
        </p:txBody>
      </p:sp>
      <p:sp>
        <p:nvSpPr>
          <p:cNvPr id="66578" name="TextBox 15"/>
          <p:cNvSpPr txBox="1">
            <a:spLocks noChangeArrowheads="1"/>
          </p:cNvSpPr>
          <p:nvPr/>
        </p:nvSpPr>
        <p:spPr bwMode="auto">
          <a:xfrm>
            <a:off x="1095375" y="3709988"/>
            <a:ext cx="1427163"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35" tIns="45718" rIns="91435" bIns="45718">
            <a:spAutoFit/>
          </a:bodyPr>
          <a:lstStyle>
            <a:lvl1pPr defTabSz="455613">
              <a:defRPr sz="3200" b="1">
                <a:solidFill>
                  <a:schemeClr val="tx1"/>
                </a:solidFill>
                <a:latin typeface="As" charset="0"/>
                <a:ea typeface="MS PGothic" charset="0"/>
                <a:cs typeface="MS PGothic" charset="0"/>
              </a:defRPr>
            </a:lvl1pPr>
            <a:lvl2pPr marL="742950" indent="-285750" defTabSz="455613">
              <a:defRPr sz="3200" b="1">
                <a:solidFill>
                  <a:schemeClr val="tx1"/>
                </a:solidFill>
                <a:latin typeface="As" charset="0"/>
                <a:ea typeface="MS PGothic" charset="0"/>
                <a:cs typeface="MS PGothic" charset="0"/>
              </a:defRPr>
            </a:lvl2pPr>
            <a:lvl3pPr marL="1143000" indent="-228600" defTabSz="455613">
              <a:defRPr sz="3200" b="1">
                <a:solidFill>
                  <a:schemeClr val="tx1"/>
                </a:solidFill>
                <a:latin typeface="As" charset="0"/>
                <a:ea typeface="MS PGothic" charset="0"/>
                <a:cs typeface="MS PGothic" charset="0"/>
              </a:defRPr>
            </a:lvl3pPr>
            <a:lvl4pPr marL="1600200" indent="-228600" defTabSz="455613">
              <a:defRPr sz="3200" b="1">
                <a:solidFill>
                  <a:schemeClr val="tx1"/>
                </a:solidFill>
                <a:latin typeface="As" charset="0"/>
                <a:ea typeface="MS PGothic" charset="0"/>
                <a:cs typeface="MS PGothic" charset="0"/>
              </a:defRPr>
            </a:lvl4pPr>
            <a:lvl5pPr marL="2057400" indent="-228600" defTabSz="455613">
              <a:defRPr sz="3200" b="1">
                <a:solidFill>
                  <a:schemeClr val="tx1"/>
                </a:solidFill>
                <a:latin typeface="As" charset="0"/>
                <a:ea typeface="MS PGothic" charset="0"/>
                <a:cs typeface="MS PGothic" charset="0"/>
              </a:defRPr>
            </a:lvl5pPr>
            <a:lvl6pPr marL="25146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b="0">
                <a:solidFill>
                  <a:srgbClr val="FFFFFF"/>
                </a:solidFill>
                <a:latin typeface="Arial" charset="0"/>
              </a:rPr>
              <a:t>ToF Mass Spec</a:t>
            </a:r>
          </a:p>
        </p:txBody>
      </p:sp>
      <p:sp>
        <p:nvSpPr>
          <p:cNvPr id="19" name="Right Arrow 18"/>
          <p:cNvSpPr/>
          <p:nvPr/>
        </p:nvSpPr>
        <p:spPr>
          <a:xfrm>
            <a:off x="2352675" y="1539875"/>
            <a:ext cx="368300" cy="307975"/>
          </a:xfrm>
          <a:prstGeom prst="rightArrow">
            <a:avLst/>
          </a:prstGeom>
          <a:solidFill>
            <a:schemeClr val="bg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20" name="Right Arrow 19"/>
          <p:cNvSpPr/>
          <p:nvPr/>
        </p:nvSpPr>
        <p:spPr>
          <a:xfrm>
            <a:off x="3800475" y="1530350"/>
            <a:ext cx="366713" cy="307975"/>
          </a:xfrm>
          <a:prstGeom prst="rightArrow">
            <a:avLst/>
          </a:prstGeom>
          <a:solidFill>
            <a:schemeClr val="bg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21" name="Right Arrow 20"/>
          <p:cNvSpPr/>
          <p:nvPr/>
        </p:nvSpPr>
        <p:spPr>
          <a:xfrm>
            <a:off x="5287963" y="1530350"/>
            <a:ext cx="366712" cy="307975"/>
          </a:xfrm>
          <a:prstGeom prst="rightArrow">
            <a:avLst/>
          </a:prstGeom>
          <a:solidFill>
            <a:schemeClr val="bg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22" name="Right Arrow 21"/>
          <p:cNvSpPr/>
          <p:nvPr/>
        </p:nvSpPr>
        <p:spPr>
          <a:xfrm>
            <a:off x="6721475" y="1530350"/>
            <a:ext cx="366713" cy="307975"/>
          </a:xfrm>
          <a:prstGeom prst="rightArrow">
            <a:avLst/>
          </a:prstGeom>
          <a:solidFill>
            <a:schemeClr val="bg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23" name="Right Arrow 22"/>
          <p:cNvSpPr/>
          <p:nvPr/>
        </p:nvSpPr>
        <p:spPr>
          <a:xfrm rot="5400000">
            <a:off x="1640681" y="4125119"/>
            <a:ext cx="366713" cy="307975"/>
          </a:xfrm>
          <a:prstGeom prst="rightArrow">
            <a:avLst/>
          </a:prstGeom>
          <a:solidFill>
            <a:schemeClr val="bg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66584" name="TextBox 28"/>
          <p:cNvSpPr txBox="1">
            <a:spLocks noChangeArrowheads="1"/>
          </p:cNvSpPr>
          <p:nvPr/>
        </p:nvSpPr>
        <p:spPr bwMode="auto">
          <a:xfrm>
            <a:off x="5837238" y="5886450"/>
            <a:ext cx="2446337" cy="7429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35" tIns="45718" rIns="91435" bIns="45718">
            <a:spAutoFit/>
          </a:bodyPr>
          <a:lstStyle>
            <a:lvl1pPr defTabSz="455613">
              <a:defRPr sz="3200" b="1">
                <a:solidFill>
                  <a:schemeClr val="tx1"/>
                </a:solidFill>
                <a:latin typeface="As" charset="0"/>
                <a:ea typeface="MS PGothic" charset="0"/>
                <a:cs typeface="MS PGothic" charset="0"/>
              </a:defRPr>
            </a:lvl1pPr>
            <a:lvl2pPr marL="742950" indent="-285750" defTabSz="455613">
              <a:defRPr sz="3200" b="1">
                <a:solidFill>
                  <a:schemeClr val="tx1"/>
                </a:solidFill>
                <a:latin typeface="As" charset="0"/>
                <a:ea typeface="MS PGothic" charset="0"/>
                <a:cs typeface="MS PGothic" charset="0"/>
              </a:defRPr>
            </a:lvl2pPr>
            <a:lvl3pPr marL="1143000" indent="-228600" defTabSz="455613">
              <a:defRPr sz="3200" b="1">
                <a:solidFill>
                  <a:schemeClr val="tx1"/>
                </a:solidFill>
                <a:latin typeface="As" charset="0"/>
                <a:ea typeface="MS PGothic" charset="0"/>
                <a:cs typeface="MS PGothic" charset="0"/>
              </a:defRPr>
            </a:lvl3pPr>
            <a:lvl4pPr marL="1600200" indent="-228600" defTabSz="455613">
              <a:defRPr sz="3200" b="1">
                <a:solidFill>
                  <a:schemeClr val="tx1"/>
                </a:solidFill>
                <a:latin typeface="As" charset="0"/>
                <a:ea typeface="MS PGothic" charset="0"/>
                <a:cs typeface="MS PGothic" charset="0"/>
              </a:defRPr>
            </a:lvl4pPr>
            <a:lvl5pPr marL="2057400" indent="-228600" defTabSz="455613">
              <a:defRPr sz="3200" b="1">
                <a:solidFill>
                  <a:schemeClr val="tx1"/>
                </a:solidFill>
                <a:latin typeface="As" charset="0"/>
                <a:ea typeface="MS PGothic" charset="0"/>
                <a:cs typeface="MS PGothic" charset="0"/>
              </a:defRPr>
            </a:lvl5pPr>
            <a:lvl6pPr marL="25146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b="0">
                <a:solidFill>
                  <a:srgbClr val="FFFFFF"/>
                </a:solidFill>
                <a:latin typeface="Arial" charset="0"/>
              </a:rPr>
              <a:t>Integrate Pulse Scans Into</a:t>
            </a:r>
          </a:p>
          <a:p>
            <a:pPr algn="ctr" eaLnBrk="1" hangingPunct="1"/>
            <a:r>
              <a:rPr lang="en-US" sz="1400" b="0">
                <a:solidFill>
                  <a:srgbClr val="FFFFFF"/>
                </a:solidFill>
                <a:latin typeface="Arial" charset="0"/>
              </a:rPr>
              <a:t>40+Dimensional Cell Events</a:t>
            </a:r>
          </a:p>
          <a:p>
            <a:pPr algn="ctr" eaLnBrk="1" hangingPunct="1"/>
            <a:r>
              <a:rPr lang="en-US" sz="1400" b="0">
                <a:solidFill>
                  <a:srgbClr val="FFFFFF"/>
                </a:solidFill>
                <a:latin typeface="Arial" charset="0"/>
              </a:rPr>
              <a:t>Stored In FCS Format</a:t>
            </a:r>
          </a:p>
        </p:txBody>
      </p:sp>
      <p:pic>
        <p:nvPicPr>
          <p:cNvPr id="66585" name="Picture 11" descr="CD11b x CD33.png"/>
          <p:cNvPicPr>
            <a:picLocks noChangeAspect="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7134225" y="4902200"/>
            <a:ext cx="995363" cy="1004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cxnSp>
        <p:nvCxnSpPr>
          <p:cNvPr id="41" name="Straight Connector 40"/>
          <p:cNvCxnSpPr>
            <a:cxnSpLocks noChangeShapeType="1"/>
          </p:cNvCxnSpPr>
          <p:nvPr/>
        </p:nvCxnSpPr>
        <p:spPr bwMode="auto">
          <a:xfrm>
            <a:off x="6896100" y="4217988"/>
            <a:ext cx="1100138" cy="612775"/>
          </a:xfrm>
          <a:prstGeom prst="line">
            <a:avLst/>
          </a:prstGeom>
          <a:noFill/>
          <a:ln w="25400">
            <a:solidFill>
              <a:srgbClr val="FF0000"/>
            </a:solidFill>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43" name="Straight Connector 42"/>
          <p:cNvCxnSpPr>
            <a:cxnSpLocks noChangeShapeType="1"/>
          </p:cNvCxnSpPr>
          <p:nvPr/>
        </p:nvCxnSpPr>
        <p:spPr bwMode="auto">
          <a:xfrm rot="16200000" flipH="1">
            <a:off x="6270625" y="4827588"/>
            <a:ext cx="1417638" cy="309562"/>
          </a:xfrm>
          <a:prstGeom prst="line">
            <a:avLst/>
          </a:prstGeom>
          <a:noFill/>
          <a:ln w="25400">
            <a:solidFill>
              <a:srgbClr val="FF0000"/>
            </a:solidFill>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66588" name="TextBox 34"/>
          <p:cNvSpPr txBox="1">
            <a:spLocks noChangeArrowheads="1"/>
          </p:cNvSpPr>
          <p:nvPr/>
        </p:nvSpPr>
        <p:spPr bwMode="auto">
          <a:xfrm>
            <a:off x="246063" y="184150"/>
            <a:ext cx="8607425" cy="590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35" tIns="45718" rIns="91435" bIns="45718">
            <a:spAutoFit/>
          </a:bodyPr>
          <a:lstStyle>
            <a:lvl1pPr defTabSz="455613">
              <a:defRPr sz="3200" b="1">
                <a:solidFill>
                  <a:schemeClr val="tx1"/>
                </a:solidFill>
                <a:latin typeface="As" charset="0"/>
                <a:ea typeface="MS PGothic" charset="0"/>
                <a:cs typeface="MS PGothic" charset="0"/>
              </a:defRPr>
            </a:lvl1pPr>
            <a:lvl2pPr marL="742950" indent="-285750" defTabSz="455613">
              <a:defRPr sz="3200" b="1">
                <a:solidFill>
                  <a:schemeClr val="tx1"/>
                </a:solidFill>
                <a:latin typeface="As" charset="0"/>
                <a:ea typeface="MS PGothic" charset="0"/>
                <a:cs typeface="MS PGothic" charset="0"/>
              </a:defRPr>
            </a:lvl2pPr>
            <a:lvl3pPr marL="1143000" indent="-228600" defTabSz="455613">
              <a:defRPr sz="3200" b="1">
                <a:solidFill>
                  <a:schemeClr val="tx1"/>
                </a:solidFill>
                <a:latin typeface="As" charset="0"/>
                <a:ea typeface="MS PGothic" charset="0"/>
                <a:cs typeface="MS PGothic" charset="0"/>
              </a:defRPr>
            </a:lvl3pPr>
            <a:lvl4pPr marL="1600200" indent="-228600" defTabSz="455613">
              <a:defRPr sz="3200" b="1">
                <a:solidFill>
                  <a:schemeClr val="tx1"/>
                </a:solidFill>
                <a:latin typeface="As" charset="0"/>
                <a:ea typeface="MS PGothic" charset="0"/>
                <a:cs typeface="MS PGothic" charset="0"/>
              </a:defRPr>
            </a:lvl4pPr>
            <a:lvl5pPr marL="2057400" indent="-228600" defTabSz="455613">
              <a:defRPr sz="3200" b="1">
                <a:solidFill>
                  <a:schemeClr val="tx1"/>
                </a:solidFill>
                <a:latin typeface="As" charset="0"/>
                <a:ea typeface="MS PGothic" charset="0"/>
                <a:cs typeface="MS PGothic" charset="0"/>
              </a:defRPr>
            </a:lvl5pPr>
            <a:lvl6pPr marL="25146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b="0" dirty="0">
                <a:solidFill>
                  <a:srgbClr val="FFFF00"/>
                </a:solidFill>
                <a:latin typeface="Arial" charset="0"/>
              </a:rPr>
              <a:t>High-dimensional Single Cell Mass Cytometry</a:t>
            </a:r>
          </a:p>
        </p:txBody>
      </p:sp>
      <p:sp>
        <p:nvSpPr>
          <p:cNvPr id="36" name="Rectangle 35"/>
          <p:cNvSpPr/>
          <p:nvPr/>
        </p:nvSpPr>
        <p:spPr>
          <a:xfrm>
            <a:off x="2720975" y="2647950"/>
            <a:ext cx="5616575" cy="1350963"/>
          </a:xfrm>
          <a:prstGeom prst="rect">
            <a:avLst/>
          </a:prstGeom>
          <a:solidFill>
            <a:schemeClr val="bg1">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37" name="Rectangle 36"/>
          <p:cNvSpPr/>
          <p:nvPr/>
        </p:nvSpPr>
        <p:spPr>
          <a:xfrm>
            <a:off x="7119938" y="1182688"/>
            <a:ext cx="1801812" cy="1516062"/>
          </a:xfrm>
          <a:prstGeom prst="rect">
            <a:avLst/>
          </a:prstGeom>
          <a:solidFill>
            <a:schemeClr val="bg1">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40" name="Rectangle 39"/>
          <p:cNvSpPr/>
          <p:nvPr/>
        </p:nvSpPr>
        <p:spPr>
          <a:xfrm>
            <a:off x="936625" y="2647950"/>
            <a:ext cx="1784350" cy="1350963"/>
          </a:xfrm>
          <a:prstGeom prst="rect">
            <a:avLst/>
          </a:prstGeom>
          <a:solidFill>
            <a:schemeClr val="bg1">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39" name="Rectangle 38"/>
          <p:cNvSpPr/>
          <p:nvPr/>
        </p:nvSpPr>
        <p:spPr>
          <a:xfrm>
            <a:off x="4981575" y="4062413"/>
            <a:ext cx="3856038" cy="2554287"/>
          </a:xfrm>
          <a:prstGeom prst="rect">
            <a:avLst/>
          </a:prstGeom>
          <a:solidFill>
            <a:schemeClr val="bg1">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24" name="Right Arrow 23"/>
          <p:cNvSpPr/>
          <p:nvPr/>
        </p:nvSpPr>
        <p:spPr>
          <a:xfrm>
            <a:off x="4910138" y="4945063"/>
            <a:ext cx="366712" cy="307975"/>
          </a:xfrm>
          <a:prstGeom prst="rightArrow">
            <a:avLst/>
          </a:prstGeom>
          <a:solidFill>
            <a:schemeClr val="bg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10" name="Rounded Rectangle 9"/>
          <p:cNvSpPr/>
          <p:nvPr/>
        </p:nvSpPr>
        <p:spPr>
          <a:xfrm>
            <a:off x="1441450" y="4929188"/>
            <a:ext cx="3276600" cy="339725"/>
          </a:xfrm>
          <a:prstGeom prst="roundRect">
            <a:avLst/>
          </a:prstGeom>
          <a:noFill/>
          <a:ln w="57150" cmpd="sng">
            <a:solidFill>
              <a:srgbClr val="FF0000"/>
            </a:solid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sp>
        <p:nvSpPr>
          <p:cNvPr id="38" name="Rectangle 37"/>
          <p:cNvSpPr/>
          <p:nvPr/>
        </p:nvSpPr>
        <p:spPr>
          <a:xfrm>
            <a:off x="936625" y="4062413"/>
            <a:ext cx="3900488" cy="2554287"/>
          </a:xfrm>
          <a:prstGeom prst="rect">
            <a:avLst/>
          </a:prstGeom>
          <a:solidFill>
            <a:schemeClr val="bg1">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lIns="91435" tIns="45718" rIns="91435" bIns="45718" anchor="ctr"/>
          <a:lstStyle/>
          <a:p>
            <a:pPr algn="ctr" defTabSz="457177" eaLnBrk="1" fontAlgn="auto" hangingPunct="1">
              <a:spcBef>
                <a:spcPts val="0"/>
              </a:spcBef>
              <a:spcAft>
                <a:spcPts val="0"/>
              </a:spcAft>
              <a:defRPr/>
            </a:pPr>
            <a:endParaRPr lang="en-US" sz="1800" b="0">
              <a:solidFill>
                <a:prstClr val="white"/>
              </a:solidFill>
            </a:endParaRPr>
          </a:p>
        </p:txBody>
      </p:sp>
      <p:grpSp>
        <p:nvGrpSpPr>
          <p:cNvPr id="47" name="Group 46"/>
          <p:cNvGrpSpPr>
            <a:grpSpLocks/>
          </p:cNvGrpSpPr>
          <p:nvPr/>
        </p:nvGrpSpPr>
        <p:grpSpPr bwMode="auto">
          <a:xfrm>
            <a:off x="1709738" y="1052513"/>
            <a:ext cx="3627437" cy="4643437"/>
            <a:chOff x="2244139" y="-267197"/>
            <a:chExt cx="3627157" cy="4642748"/>
          </a:xfrm>
        </p:grpSpPr>
        <p:grpSp>
          <p:nvGrpSpPr>
            <p:cNvPr id="67525" name="Group 47"/>
            <p:cNvGrpSpPr>
              <a:grpSpLocks/>
            </p:cNvGrpSpPr>
            <p:nvPr/>
          </p:nvGrpSpPr>
          <p:grpSpPr bwMode="auto">
            <a:xfrm>
              <a:off x="2244139" y="-267197"/>
              <a:ext cx="3627157" cy="4642748"/>
              <a:chOff x="2244139" y="-267197"/>
              <a:chExt cx="3627157" cy="4642748"/>
            </a:xfrm>
          </p:grpSpPr>
          <p:sp>
            <p:nvSpPr>
              <p:cNvPr id="54" name="Rounded Rectangular Callout 53"/>
              <p:cNvSpPr/>
              <p:nvPr/>
            </p:nvSpPr>
            <p:spPr bwMode="auto">
              <a:xfrm>
                <a:off x="2244139" y="-267197"/>
                <a:ext cx="3627157" cy="4642748"/>
              </a:xfrm>
              <a:prstGeom prst="wedgeRoundRectCallout">
                <a:avLst>
                  <a:gd name="adj1" fmla="val 70099"/>
                  <a:gd name="adj2" fmla="val -30094"/>
                  <a:gd name="adj3" fmla="val 16667"/>
                </a:avLst>
              </a:prstGeom>
              <a:solidFill>
                <a:schemeClr val="bg1">
                  <a:lumMod val="85000"/>
                  <a:lumOff val="15000"/>
                </a:schemeClr>
              </a:solidFill>
              <a:ln>
                <a:headEnd/>
                <a:tailEnd/>
              </a:ln>
            </p:spPr>
            <p:style>
              <a:lnRef idx="0">
                <a:schemeClr val="accent3"/>
              </a:lnRef>
              <a:fillRef idx="3">
                <a:schemeClr val="accent3"/>
              </a:fillRef>
              <a:effectRef idx="3">
                <a:schemeClr val="accent3"/>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nvGrpSpPr>
              <p:cNvPr id="67534" name="Group 54"/>
              <p:cNvGrpSpPr>
                <a:grpSpLocks/>
              </p:cNvGrpSpPr>
              <p:nvPr/>
            </p:nvGrpSpPr>
            <p:grpSpPr bwMode="auto">
              <a:xfrm>
                <a:off x="2371542" y="875177"/>
                <a:ext cx="1369513" cy="1247316"/>
                <a:chOff x="2371542" y="875177"/>
                <a:chExt cx="1369513" cy="1247316"/>
              </a:xfrm>
            </p:grpSpPr>
            <p:sp>
              <p:nvSpPr>
                <p:cNvPr id="67535" name="TextBox 18"/>
                <p:cNvSpPr txBox="1">
                  <a:spLocks noChangeArrowheads="1"/>
                </p:cNvSpPr>
                <p:nvPr/>
              </p:nvSpPr>
              <p:spPr bwMode="auto">
                <a:xfrm>
                  <a:off x="2440148" y="981777"/>
                  <a:ext cx="1249926" cy="9541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defTabSz="455613">
                    <a:defRPr sz="3200" b="1">
                      <a:solidFill>
                        <a:schemeClr val="tx1"/>
                      </a:solidFill>
                      <a:latin typeface="As" charset="0"/>
                      <a:ea typeface="MS PGothic" charset="0"/>
                      <a:cs typeface="MS PGothic" charset="0"/>
                    </a:defRPr>
                  </a:lvl1pPr>
                  <a:lvl2pPr marL="742950" indent="-285750" defTabSz="455613">
                    <a:defRPr sz="3200" b="1">
                      <a:solidFill>
                        <a:schemeClr val="tx1"/>
                      </a:solidFill>
                      <a:latin typeface="As" charset="0"/>
                      <a:ea typeface="MS PGothic" charset="0"/>
                      <a:cs typeface="MS PGothic" charset="0"/>
                    </a:defRPr>
                  </a:lvl2pPr>
                  <a:lvl3pPr marL="1143000" indent="-228600" defTabSz="455613">
                    <a:defRPr sz="3200" b="1">
                      <a:solidFill>
                        <a:schemeClr val="tx1"/>
                      </a:solidFill>
                      <a:latin typeface="As" charset="0"/>
                      <a:ea typeface="MS PGothic" charset="0"/>
                      <a:cs typeface="MS PGothic" charset="0"/>
                    </a:defRPr>
                  </a:lvl3pPr>
                  <a:lvl4pPr marL="1600200" indent="-228600" defTabSz="455613">
                    <a:defRPr sz="3200" b="1">
                      <a:solidFill>
                        <a:schemeClr val="tx1"/>
                      </a:solidFill>
                      <a:latin typeface="As" charset="0"/>
                      <a:ea typeface="MS PGothic" charset="0"/>
                      <a:cs typeface="MS PGothic" charset="0"/>
                    </a:defRPr>
                  </a:lvl4pPr>
                  <a:lvl5pPr marL="2057400" indent="-228600" defTabSz="455613">
                    <a:defRPr sz="3200" b="1">
                      <a:solidFill>
                        <a:schemeClr val="tx1"/>
                      </a:solidFill>
                      <a:latin typeface="As" charset="0"/>
                      <a:ea typeface="MS PGothic" charset="0"/>
                      <a:cs typeface="MS PGothic" charset="0"/>
                    </a:defRPr>
                  </a:lvl5pPr>
                  <a:lvl6pPr marL="25146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b="0">
                      <a:solidFill>
                        <a:srgbClr val="FFFFFF"/>
                      </a:solidFill>
                      <a:latin typeface="Arial" charset="0"/>
                    </a:rPr>
                    <a:t>Isotopically enriched</a:t>
                  </a:r>
                  <a:br>
                    <a:rPr lang="en-US" sz="1400" b="0">
                      <a:solidFill>
                        <a:srgbClr val="FFFFFF"/>
                      </a:solidFill>
                      <a:latin typeface="Arial" charset="0"/>
                    </a:rPr>
                  </a:br>
                  <a:r>
                    <a:rPr lang="en-US" sz="1400" b="0">
                      <a:solidFill>
                        <a:srgbClr val="FFFFFF"/>
                      </a:solidFill>
                      <a:latin typeface="Arial" charset="0"/>
                    </a:rPr>
                    <a:t>lanthanide ions (+3)</a:t>
                  </a:r>
                </a:p>
              </p:txBody>
            </p:sp>
            <p:grpSp>
              <p:nvGrpSpPr>
                <p:cNvPr id="67536" name="Group 56"/>
                <p:cNvGrpSpPr>
                  <a:grpSpLocks/>
                </p:cNvGrpSpPr>
                <p:nvPr/>
              </p:nvGrpSpPr>
              <p:grpSpPr bwMode="auto">
                <a:xfrm>
                  <a:off x="2371542" y="875177"/>
                  <a:ext cx="1369513" cy="1247316"/>
                  <a:chOff x="2371542" y="875177"/>
                  <a:chExt cx="1369513" cy="1247316"/>
                </a:xfrm>
              </p:grpSpPr>
              <p:sp>
                <p:nvSpPr>
                  <p:cNvPr id="58" name="Oval 57"/>
                  <p:cNvSpPr/>
                  <p:nvPr/>
                </p:nvSpPr>
                <p:spPr bwMode="auto">
                  <a:xfrm rot="18111682" flipV="1">
                    <a:off x="2498074" y="102195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59" name="Oval 58"/>
                  <p:cNvSpPr/>
                  <p:nvPr/>
                </p:nvSpPr>
                <p:spPr bwMode="auto">
                  <a:xfrm rot="18111682" flipV="1">
                    <a:off x="2829938" y="87517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60" name="Oval 59"/>
                  <p:cNvSpPr/>
                  <p:nvPr/>
                </p:nvSpPr>
                <p:spPr bwMode="auto">
                  <a:xfrm rot="18111682" flipV="1">
                    <a:off x="2371543" y="118319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61" name="Oval 60"/>
                  <p:cNvSpPr/>
                  <p:nvPr/>
                </p:nvSpPr>
                <p:spPr bwMode="auto">
                  <a:xfrm rot="18111682" flipV="1">
                    <a:off x="3490921" y="90197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62" name="Oval 61"/>
                  <p:cNvSpPr/>
                  <p:nvPr/>
                </p:nvSpPr>
                <p:spPr bwMode="auto">
                  <a:xfrm rot="18111682" flipV="1">
                    <a:off x="3582845" y="110684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63" name="Oval 62"/>
                  <p:cNvSpPr/>
                  <p:nvPr/>
                </p:nvSpPr>
                <p:spPr bwMode="auto">
                  <a:xfrm rot="18111682" flipV="1">
                    <a:off x="2665260" y="1923711"/>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64" name="Oval 63"/>
                  <p:cNvSpPr/>
                  <p:nvPr/>
                </p:nvSpPr>
                <p:spPr bwMode="auto">
                  <a:xfrm rot="18111682" flipV="1">
                    <a:off x="3503331" y="168385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65" name="Oval 64"/>
                  <p:cNvSpPr/>
                  <p:nvPr/>
                </p:nvSpPr>
                <p:spPr bwMode="auto">
                  <a:xfrm rot="18111682" flipV="1">
                    <a:off x="3529064" y="189286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66" name="Oval 65"/>
                  <p:cNvSpPr/>
                  <p:nvPr/>
                </p:nvSpPr>
                <p:spPr bwMode="auto">
                  <a:xfrm rot="18111682" flipV="1">
                    <a:off x="2963113" y="197749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67" name="Oval 66"/>
                  <p:cNvSpPr/>
                  <p:nvPr/>
                </p:nvSpPr>
                <p:spPr bwMode="auto">
                  <a:xfrm rot="18111682" flipV="1">
                    <a:off x="3081371" y="881294"/>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68" name="Oval 67"/>
                  <p:cNvSpPr/>
                  <p:nvPr/>
                </p:nvSpPr>
                <p:spPr bwMode="auto">
                  <a:xfrm rot="18111682" flipV="1">
                    <a:off x="2437734" y="158034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69" name="Oval 68"/>
                  <p:cNvSpPr/>
                  <p:nvPr/>
                </p:nvSpPr>
                <p:spPr bwMode="auto">
                  <a:xfrm rot="18111682" flipV="1">
                    <a:off x="2462556" y="133212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70" name="Oval 69"/>
                  <p:cNvSpPr/>
                  <p:nvPr/>
                </p:nvSpPr>
                <p:spPr bwMode="auto">
                  <a:xfrm rot="18111682" flipV="1">
                    <a:off x="3260968" y="2035408"/>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71" name="Oval 70"/>
                  <p:cNvSpPr/>
                  <p:nvPr/>
                </p:nvSpPr>
                <p:spPr bwMode="auto">
                  <a:xfrm rot="18111682" flipV="1">
                    <a:off x="3653970" y="1303171"/>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72" name="Oval 71"/>
                  <p:cNvSpPr/>
                  <p:nvPr/>
                </p:nvSpPr>
                <p:spPr bwMode="auto">
                  <a:xfrm rot="18111682" flipV="1">
                    <a:off x="2371542" y="1733411"/>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73" name="Oval 72"/>
                  <p:cNvSpPr/>
                  <p:nvPr/>
                </p:nvSpPr>
                <p:spPr bwMode="auto">
                  <a:xfrm rot="18111682" flipV="1">
                    <a:off x="2462555" y="18823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grpSp>
        <p:grpSp>
          <p:nvGrpSpPr>
            <p:cNvPr id="67526" name="Group 48"/>
            <p:cNvGrpSpPr>
              <a:grpSpLocks/>
            </p:cNvGrpSpPr>
            <p:nvPr/>
          </p:nvGrpSpPr>
          <p:grpSpPr bwMode="auto">
            <a:xfrm>
              <a:off x="4005734" y="2232106"/>
              <a:ext cx="1490310" cy="2033071"/>
              <a:chOff x="6448425" y="1878964"/>
              <a:chExt cx="1147787" cy="1565803"/>
            </a:xfrm>
          </p:grpSpPr>
          <p:sp>
            <p:nvSpPr>
              <p:cNvPr id="67527" name="Freeform 49"/>
              <p:cNvSpPr>
                <a:spLocks/>
              </p:cNvSpPr>
              <p:nvPr/>
            </p:nvSpPr>
            <p:spPr bwMode="auto">
              <a:xfrm>
                <a:off x="6541059" y="1878964"/>
                <a:ext cx="417514" cy="1565803"/>
              </a:xfrm>
              <a:custGeom>
                <a:avLst/>
                <a:gdLst>
                  <a:gd name="T0" fmla="*/ 417514 w 417514"/>
                  <a:gd name="T1" fmla="*/ 0 h 1565803"/>
                  <a:gd name="T2" fmla="*/ 417514 w 417514"/>
                  <a:gd name="T3" fmla="*/ 1130857 h 1565803"/>
                  <a:gd name="T4" fmla="*/ 0 w 417514"/>
                  <a:gd name="T5" fmla="*/ 1565803 h 1565803"/>
                  <a:gd name="T6" fmla="*/ 0 60000 65536"/>
                  <a:gd name="T7" fmla="*/ 0 60000 65536"/>
                  <a:gd name="T8" fmla="*/ 0 60000 65536"/>
                </a:gdLst>
                <a:ahLst/>
                <a:cxnLst>
                  <a:cxn ang="T6">
                    <a:pos x="T0" y="T1"/>
                  </a:cxn>
                  <a:cxn ang="T7">
                    <a:pos x="T2" y="T3"/>
                  </a:cxn>
                  <a:cxn ang="T8">
                    <a:pos x="T4" y="T5"/>
                  </a:cxn>
                </a:cxnLst>
                <a:rect l="0" t="0" r="r" b="b"/>
                <a:pathLst>
                  <a:path w="417514" h="1565803">
                    <a:moveTo>
                      <a:pt x="417514" y="0"/>
                    </a:moveTo>
                    <a:lnTo>
                      <a:pt x="417514" y="1130857"/>
                    </a:lnTo>
                    <a:lnTo>
                      <a:pt x="0" y="1565803"/>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67528" name="Freeform 50"/>
              <p:cNvSpPr>
                <a:spLocks/>
              </p:cNvSpPr>
              <p:nvPr/>
            </p:nvSpPr>
            <p:spPr bwMode="auto">
              <a:xfrm flipH="1">
                <a:off x="7082856" y="1878964"/>
                <a:ext cx="417514" cy="1565803"/>
              </a:xfrm>
              <a:custGeom>
                <a:avLst/>
                <a:gdLst>
                  <a:gd name="T0" fmla="*/ 417514 w 417514"/>
                  <a:gd name="T1" fmla="*/ 0 h 1565803"/>
                  <a:gd name="T2" fmla="*/ 417514 w 417514"/>
                  <a:gd name="T3" fmla="*/ 1130857 h 1565803"/>
                  <a:gd name="T4" fmla="*/ 0 w 417514"/>
                  <a:gd name="T5" fmla="*/ 1565803 h 1565803"/>
                  <a:gd name="T6" fmla="*/ 0 60000 65536"/>
                  <a:gd name="T7" fmla="*/ 0 60000 65536"/>
                  <a:gd name="T8" fmla="*/ 0 60000 65536"/>
                </a:gdLst>
                <a:ahLst/>
                <a:cxnLst>
                  <a:cxn ang="T6">
                    <a:pos x="T0" y="T1"/>
                  </a:cxn>
                  <a:cxn ang="T7">
                    <a:pos x="T2" y="T3"/>
                  </a:cxn>
                  <a:cxn ang="T8">
                    <a:pos x="T4" y="T5"/>
                  </a:cxn>
                </a:cxnLst>
                <a:rect l="0" t="0" r="r" b="b"/>
                <a:pathLst>
                  <a:path w="417514" h="1565803">
                    <a:moveTo>
                      <a:pt x="417514" y="0"/>
                    </a:moveTo>
                    <a:lnTo>
                      <a:pt x="417514" y="1130857"/>
                    </a:lnTo>
                    <a:lnTo>
                      <a:pt x="0" y="1565803"/>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cxnSp>
            <p:nvCxnSpPr>
              <p:cNvPr id="67529" name="Straight Connector 51"/>
              <p:cNvCxnSpPr>
                <a:cxnSpLocks noChangeShapeType="1"/>
              </p:cNvCxnSpPr>
              <p:nvPr/>
            </p:nvCxnSpPr>
            <p:spPr bwMode="auto">
              <a:xfrm flipV="1">
                <a:off x="6448425" y="2930446"/>
                <a:ext cx="424423" cy="435055"/>
              </a:xfrm>
              <a:prstGeom prst="line">
                <a:avLst/>
              </a:prstGeom>
              <a:noFill/>
              <a:ln w="28575">
                <a:solidFill>
                  <a:schemeClr val="tx1"/>
                </a:solidFill>
                <a:round/>
                <a:headEnd/>
                <a:tailEnd/>
              </a:ln>
              <a:extLst>
                <a:ext uri="{909E8E84-426E-40dd-AFC4-6F175D3DCCD1}">
                  <a14:hiddenFill xmlns:a14="http://schemas.microsoft.com/office/drawing/2010/main" xmlns="">
                    <a:noFill/>
                  </a14:hiddenFill>
                </a:ext>
              </a:extLst>
            </p:spPr>
          </p:cxnSp>
          <p:cxnSp>
            <p:nvCxnSpPr>
              <p:cNvPr id="67530" name="Straight Connector 52"/>
              <p:cNvCxnSpPr>
                <a:cxnSpLocks noChangeShapeType="1"/>
              </p:cNvCxnSpPr>
              <p:nvPr/>
            </p:nvCxnSpPr>
            <p:spPr bwMode="auto">
              <a:xfrm flipH="1" flipV="1">
                <a:off x="7171789" y="2930446"/>
                <a:ext cx="424423" cy="435055"/>
              </a:xfrm>
              <a:prstGeom prst="line">
                <a:avLst/>
              </a:prstGeom>
              <a:noFill/>
              <a:ln w="28575">
                <a:solidFill>
                  <a:schemeClr val="tx1"/>
                </a:solidFill>
                <a:round/>
                <a:headEnd/>
                <a:tailEnd/>
              </a:ln>
              <a:extLst>
                <a:ext uri="{909E8E84-426E-40dd-AFC4-6F175D3DCCD1}">
                  <a14:hiddenFill xmlns:a14="http://schemas.microsoft.com/office/drawing/2010/main" xmlns="">
                    <a:noFill/>
                  </a14:hiddenFill>
                </a:ext>
              </a:extLst>
            </p:spPr>
          </p:cxnSp>
        </p:grpSp>
      </p:grpSp>
      <p:grpSp>
        <p:nvGrpSpPr>
          <p:cNvPr id="74" name="Group 73"/>
          <p:cNvGrpSpPr>
            <a:grpSpLocks/>
          </p:cNvGrpSpPr>
          <p:nvPr/>
        </p:nvGrpSpPr>
        <p:grpSpPr bwMode="auto">
          <a:xfrm>
            <a:off x="2979738" y="2289175"/>
            <a:ext cx="1839912" cy="1704975"/>
            <a:chOff x="3514013" y="969367"/>
            <a:chExt cx="1839077" cy="1703745"/>
          </a:xfrm>
        </p:grpSpPr>
        <p:sp>
          <p:nvSpPr>
            <p:cNvPr id="75" name="Circular Arrow 74"/>
            <p:cNvSpPr/>
            <p:nvPr/>
          </p:nvSpPr>
          <p:spPr bwMode="auto">
            <a:xfrm rot="254735">
              <a:off x="3514013" y="990073"/>
              <a:ext cx="938779" cy="1683039"/>
            </a:xfrm>
            <a:prstGeom prst="circularArrow">
              <a:avLst>
                <a:gd name="adj1" fmla="val 12500"/>
                <a:gd name="adj2" fmla="val 1142319"/>
                <a:gd name="adj3" fmla="val 20457681"/>
                <a:gd name="adj4" fmla="val 14752465"/>
                <a:gd name="adj5" fmla="val 12500"/>
              </a:avLst>
            </a:prstGeom>
            <a:gradFill flip="none" rotWithShape="1">
              <a:gsLst>
                <a:gs pos="0">
                  <a:srgbClr val="3366FF"/>
                </a:gs>
                <a:gs pos="80000">
                  <a:srgbClr val="0000FF"/>
                </a:gs>
                <a:gs pos="100000">
                  <a:srgbClr val="000090"/>
                </a:gs>
              </a:gsLst>
              <a:path path="circle">
                <a:fillToRect l="100000" t="100000"/>
              </a:path>
              <a:tileRect r="-100000" b="-100000"/>
            </a:gradFill>
            <a:ln>
              <a:headEnd/>
              <a:tailEnd/>
            </a:ln>
          </p:spPr>
          <p:style>
            <a:lnRef idx="0">
              <a:schemeClr val="accent1"/>
            </a:lnRef>
            <a:fillRef idx="3">
              <a:schemeClr val="accent1"/>
            </a:fillRef>
            <a:effectRef idx="3">
              <a:schemeClr val="accent1"/>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67393" name="TextBox 18"/>
            <p:cNvSpPr txBox="1">
              <a:spLocks noChangeArrowheads="1"/>
            </p:cNvSpPr>
            <p:nvPr/>
          </p:nvSpPr>
          <p:spPr bwMode="auto">
            <a:xfrm>
              <a:off x="4244413" y="969367"/>
              <a:ext cx="1108677" cy="7386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defTabSz="455613">
                <a:defRPr sz="3200" b="1">
                  <a:solidFill>
                    <a:schemeClr val="tx1"/>
                  </a:solidFill>
                  <a:latin typeface="As" charset="0"/>
                  <a:ea typeface="MS PGothic" charset="0"/>
                  <a:cs typeface="MS PGothic" charset="0"/>
                </a:defRPr>
              </a:lvl1pPr>
              <a:lvl2pPr marL="742950" indent="-285750" defTabSz="455613">
                <a:defRPr sz="3200" b="1">
                  <a:solidFill>
                    <a:schemeClr val="tx1"/>
                  </a:solidFill>
                  <a:latin typeface="As" charset="0"/>
                  <a:ea typeface="MS PGothic" charset="0"/>
                  <a:cs typeface="MS PGothic" charset="0"/>
                </a:defRPr>
              </a:lvl2pPr>
              <a:lvl3pPr marL="1143000" indent="-228600" defTabSz="455613">
                <a:defRPr sz="3200" b="1">
                  <a:solidFill>
                    <a:schemeClr val="tx1"/>
                  </a:solidFill>
                  <a:latin typeface="As" charset="0"/>
                  <a:ea typeface="MS PGothic" charset="0"/>
                  <a:cs typeface="MS PGothic" charset="0"/>
                </a:defRPr>
              </a:lvl3pPr>
              <a:lvl4pPr marL="1600200" indent="-228600" defTabSz="455613">
                <a:defRPr sz="3200" b="1">
                  <a:solidFill>
                    <a:schemeClr val="tx1"/>
                  </a:solidFill>
                  <a:latin typeface="As" charset="0"/>
                  <a:ea typeface="MS PGothic" charset="0"/>
                  <a:cs typeface="MS PGothic" charset="0"/>
                </a:defRPr>
              </a:lvl4pPr>
              <a:lvl5pPr marL="2057400" indent="-228600" defTabSz="455613">
                <a:defRPr sz="3200" b="1">
                  <a:solidFill>
                    <a:schemeClr val="tx1"/>
                  </a:solidFill>
                  <a:latin typeface="As" charset="0"/>
                  <a:ea typeface="MS PGothic" charset="0"/>
                  <a:cs typeface="MS PGothic" charset="0"/>
                </a:defRPr>
              </a:lvl5pPr>
              <a:lvl6pPr marL="25146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b="0">
                  <a:solidFill>
                    <a:srgbClr val="FFFFFF"/>
                  </a:solidFill>
                  <a:latin typeface="Arial" charset="0"/>
                </a:rPr>
                <a:t>30-site chelating polymer</a:t>
              </a:r>
            </a:p>
          </p:txBody>
        </p:sp>
        <p:grpSp>
          <p:nvGrpSpPr>
            <p:cNvPr id="67394" name="Group 76"/>
            <p:cNvGrpSpPr>
              <a:grpSpLocks/>
            </p:cNvGrpSpPr>
            <p:nvPr/>
          </p:nvGrpSpPr>
          <p:grpSpPr bwMode="auto">
            <a:xfrm flipH="1">
              <a:off x="3870349" y="1725101"/>
              <a:ext cx="765838" cy="586200"/>
              <a:chOff x="6385569" y="2044975"/>
              <a:chExt cx="2109582" cy="1614750"/>
            </a:xfrm>
          </p:grpSpPr>
          <p:grpSp>
            <p:nvGrpSpPr>
              <p:cNvPr id="67395" name="Group 77"/>
              <p:cNvGrpSpPr>
                <a:grpSpLocks/>
              </p:cNvGrpSpPr>
              <p:nvPr/>
            </p:nvGrpSpPr>
            <p:grpSpPr bwMode="auto">
              <a:xfrm rot="184699">
                <a:off x="7214143" y="2573706"/>
                <a:ext cx="582802" cy="483504"/>
                <a:chOff x="7380379" y="949835"/>
                <a:chExt cx="582802" cy="483504"/>
              </a:xfrm>
            </p:grpSpPr>
            <p:sp>
              <p:nvSpPr>
                <p:cNvPr id="67500" name="Freeform 134"/>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136" name="Block Arc 135"/>
                <p:cNvSpPr/>
                <p:nvPr/>
              </p:nvSpPr>
              <p:spPr bwMode="auto">
                <a:xfrm rot="18847367" flipV="1">
                  <a:off x="7422393" y="1132881"/>
                  <a:ext cx="126725" cy="12238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37" name="Block Arc 136"/>
                <p:cNvSpPr/>
                <p:nvPr/>
              </p:nvSpPr>
              <p:spPr bwMode="auto">
                <a:xfrm rot="18847367" flipV="1">
                  <a:off x="7515272" y="987969"/>
                  <a:ext cx="122354" cy="12238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38" name="Block Arc 137"/>
                <p:cNvSpPr/>
                <p:nvPr/>
              </p:nvSpPr>
              <p:spPr bwMode="auto">
                <a:xfrm rot="8282427" flipV="1">
                  <a:off x="7571108" y="1212540"/>
                  <a:ext cx="122386" cy="122354"/>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39" name="Block Arc 138"/>
                <p:cNvSpPr/>
                <p:nvPr/>
              </p:nvSpPr>
              <p:spPr bwMode="auto">
                <a:xfrm rot="18847367" flipV="1">
                  <a:off x="7655314" y="906045"/>
                  <a:ext cx="122354" cy="12238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40" name="Block Arc 139"/>
                <p:cNvSpPr/>
                <p:nvPr/>
              </p:nvSpPr>
              <p:spPr bwMode="auto">
                <a:xfrm rot="8282427" flipV="1">
                  <a:off x="7703242" y="1144174"/>
                  <a:ext cx="122386" cy="12672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41" name="Block Arc 140"/>
                <p:cNvSpPr/>
                <p:nvPr/>
              </p:nvSpPr>
              <p:spPr bwMode="auto">
                <a:xfrm rot="8282427" flipV="1">
                  <a:off x="7831860" y="1014842"/>
                  <a:ext cx="118014" cy="122354"/>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42" name="Oval 141"/>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43" name="Oval 142"/>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44" name="Oval 143"/>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45" name="Oval 144"/>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46" name="Oval 145"/>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47" name="Oval 146"/>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396" name="Group 78"/>
              <p:cNvGrpSpPr>
                <a:grpSpLocks/>
              </p:cNvGrpSpPr>
              <p:nvPr/>
            </p:nvGrpSpPr>
            <p:grpSpPr bwMode="auto">
              <a:xfrm rot="184699">
                <a:off x="6789029" y="2832017"/>
                <a:ext cx="582802" cy="483504"/>
                <a:chOff x="7380379" y="949835"/>
                <a:chExt cx="582802" cy="483504"/>
              </a:xfrm>
            </p:grpSpPr>
            <p:sp>
              <p:nvSpPr>
                <p:cNvPr id="67475" name="Freeform 121"/>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123" name="Block Arc 122"/>
                <p:cNvSpPr/>
                <p:nvPr/>
              </p:nvSpPr>
              <p:spPr bwMode="auto">
                <a:xfrm rot="18847367" flipV="1">
                  <a:off x="7408174" y="1093880"/>
                  <a:ext cx="122354" cy="118014"/>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24" name="Block Arc 123"/>
                <p:cNvSpPr/>
                <p:nvPr/>
              </p:nvSpPr>
              <p:spPr bwMode="auto">
                <a:xfrm rot="18847367" flipV="1">
                  <a:off x="7519565" y="969733"/>
                  <a:ext cx="122354" cy="11364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25" name="Block Arc 124"/>
                <p:cNvSpPr/>
                <p:nvPr/>
              </p:nvSpPr>
              <p:spPr bwMode="auto">
                <a:xfrm rot="8282427" flipV="1">
                  <a:off x="7572209" y="1211985"/>
                  <a:ext cx="122386" cy="122354"/>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26" name="Block Arc 125"/>
                <p:cNvSpPr/>
                <p:nvPr/>
              </p:nvSpPr>
              <p:spPr bwMode="auto">
                <a:xfrm rot="18847367" flipV="1">
                  <a:off x="7656417" y="905492"/>
                  <a:ext cx="122354" cy="12238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27" name="Block Arc 126"/>
                <p:cNvSpPr/>
                <p:nvPr/>
              </p:nvSpPr>
              <p:spPr bwMode="auto">
                <a:xfrm rot="8282427" flipV="1">
                  <a:off x="7707652" y="1104085"/>
                  <a:ext cx="122386" cy="166052"/>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28" name="Block Arc 127"/>
                <p:cNvSpPr/>
                <p:nvPr/>
              </p:nvSpPr>
              <p:spPr bwMode="auto">
                <a:xfrm rot="8282427" flipV="1">
                  <a:off x="7846056" y="1013583"/>
                  <a:ext cx="118014" cy="122354"/>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29" name="Oval 128"/>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30" name="Oval 129"/>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31" name="Oval 130"/>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32" name="Oval 131"/>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33" name="Oval 132"/>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34" name="Oval 133"/>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397" name="Group 79"/>
              <p:cNvGrpSpPr>
                <a:grpSpLocks/>
              </p:cNvGrpSpPr>
              <p:nvPr/>
            </p:nvGrpSpPr>
            <p:grpSpPr bwMode="auto">
              <a:xfrm rot="17926983" flipV="1">
                <a:off x="6340861" y="3126525"/>
                <a:ext cx="577908" cy="488491"/>
                <a:chOff x="7088264" y="991411"/>
                <a:chExt cx="1321353" cy="1116907"/>
              </a:xfrm>
            </p:grpSpPr>
            <p:sp>
              <p:nvSpPr>
                <p:cNvPr id="67446" name="Freeform 106"/>
                <p:cNvSpPr>
                  <a:spLocks/>
                </p:cNvSpPr>
                <p:nvPr/>
              </p:nvSpPr>
              <p:spPr bwMode="auto">
                <a:xfrm>
                  <a:off x="7108562" y="1243118"/>
                  <a:ext cx="1183863" cy="726497"/>
                </a:xfrm>
                <a:custGeom>
                  <a:avLst/>
                  <a:gdLst>
                    <a:gd name="T0" fmla="*/ 0 w 1183863"/>
                    <a:gd name="T1" fmla="*/ 726497 h 726497"/>
                    <a:gd name="T2" fmla="*/ 172198 w 1183863"/>
                    <a:gd name="T3" fmla="*/ 527383 h 726497"/>
                    <a:gd name="T4" fmla="*/ 408971 w 1183863"/>
                    <a:gd name="T5" fmla="*/ 591960 h 726497"/>
                    <a:gd name="T6" fmla="*/ 532739 w 1183863"/>
                    <a:gd name="T7" fmla="*/ 328269 h 726497"/>
                    <a:gd name="T8" fmla="*/ 780274 w 1183863"/>
                    <a:gd name="T9" fmla="*/ 435898 h 726497"/>
                    <a:gd name="T10" fmla="*/ 882516 w 1183863"/>
                    <a:gd name="T11" fmla="*/ 193732 h 726497"/>
                    <a:gd name="T12" fmla="*/ 1092383 w 1183863"/>
                    <a:gd name="T13" fmla="*/ 247547 h 726497"/>
                    <a:gd name="T14" fmla="*/ 1183863 w 1183863"/>
                    <a:gd name="T15" fmla="*/ 0 h 72649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83863" h="726497">
                      <a:moveTo>
                        <a:pt x="0" y="726497"/>
                      </a:moveTo>
                      <a:cubicBezTo>
                        <a:pt x="52018" y="638151"/>
                        <a:pt x="104036" y="549806"/>
                        <a:pt x="172198" y="527383"/>
                      </a:cubicBezTo>
                      <a:cubicBezTo>
                        <a:pt x="240360" y="504960"/>
                        <a:pt x="348881" y="625146"/>
                        <a:pt x="408971" y="591960"/>
                      </a:cubicBezTo>
                      <a:cubicBezTo>
                        <a:pt x="469061" y="558774"/>
                        <a:pt x="470855" y="354279"/>
                        <a:pt x="532739" y="328269"/>
                      </a:cubicBezTo>
                      <a:cubicBezTo>
                        <a:pt x="594623" y="302259"/>
                        <a:pt x="721978" y="458321"/>
                        <a:pt x="780274" y="435898"/>
                      </a:cubicBezTo>
                      <a:cubicBezTo>
                        <a:pt x="838570" y="413475"/>
                        <a:pt x="830498" y="225124"/>
                        <a:pt x="882516" y="193732"/>
                      </a:cubicBezTo>
                      <a:cubicBezTo>
                        <a:pt x="934534" y="162340"/>
                        <a:pt x="1042158" y="279836"/>
                        <a:pt x="1092383" y="247547"/>
                      </a:cubicBezTo>
                      <a:cubicBezTo>
                        <a:pt x="1142608" y="215258"/>
                        <a:pt x="1163235" y="107629"/>
                        <a:pt x="1183863"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108" name="Block Arc 107"/>
                <p:cNvSpPr/>
                <p:nvPr/>
              </p:nvSpPr>
              <p:spPr bwMode="auto">
                <a:xfrm rot="20679616">
                  <a:off x="7527109" y="1735484"/>
                  <a:ext cx="269768" cy="28982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09" name="Block Arc 108"/>
                <p:cNvSpPr/>
                <p:nvPr/>
              </p:nvSpPr>
              <p:spPr bwMode="auto">
                <a:xfrm rot="9644556">
                  <a:off x="7183381" y="1418208"/>
                  <a:ext cx="279756" cy="289827"/>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10" name="Block Arc 109"/>
                <p:cNvSpPr/>
                <p:nvPr/>
              </p:nvSpPr>
              <p:spPr bwMode="auto">
                <a:xfrm rot="20679616">
                  <a:off x="7867658" y="1574623"/>
                  <a:ext cx="289750" cy="289827"/>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11" name="Block Arc 110"/>
                <p:cNvSpPr/>
                <p:nvPr/>
              </p:nvSpPr>
              <p:spPr bwMode="auto">
                <a:xfrm rot="9644556">
                  <a:off x="7439384" y="1207446"/>
                  <a:ext cx="289750" cy="27983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12" name="Block Arc 111"/>
                <p:cNvSpPr/>
                <p:nvPr/>
              </p:nvSpPr>
              <p:spPr bwMode="auto">
                <a:xfrm rot="20679616">
                  <a:off x="8129329" y="1475511"/>
                  <a:ext cx="279756" cy="27983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13" name="Block Arc 112"/>
                <p:cNvSpPr/>
                <p:nvPr/>
              </p:nvSpPr>
              <p:spPr bwMode="auto">
                <a:xfrm rot="9644556">
                  <a:off x="7841975" y="1033946"/>
                  <a:ext cx="279756" cy="299817"/>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14" name="Block Arc 113"/>
                <p:cNvSpPr/>
                <p:nvPr/>
              </p:nvSpPr>
              <p:spPr bwMode="auto">
                <a:xfrm rot="9644556">
                  <a:off x="8112462" y="987327"/>
                  <a:ext cx="279756" cy="27983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15" name="Oval 114"/>
                <p:cNvSpPr/>
                <p:nvPr/>
              </p:nvSpPr>
              <p:spPr bwMode="auto">
                <a:xfrm>
                  <a:off x="7135467" y="1533712"/>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16" name="Oval 115"/>
                <p:cNvSpPr/>
                <p:nvPr/>
              </p:nvSpPr>
              <p:spPr bwMode="auto">
                <a:xfrm>
                  <a:off x="7469102" y="1356124"/>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17" name="Oval 116"/>
                <p:cNvSpPr/>
                <p:nvPr/>
              </p:nvSpPr>
              <p:spPr bwMode="auto">
                <a:xfrm>
                  <a:off x="7829642" y="1210824"/>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18" name="Oval 117"/>
                <p:cNvSpPr/>
                <p:nvPr/>
              </p:nvSpPr>
              <p:spPr bwMode="auto">
                <a:xfrm>
                  <a:off x="8157896" y="1038617"/>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19" name="Oval 118"/>
                <p:cNvSpPr/>
                <p:nvPr/>
              </p:nvSpPr>
              <p:spPr bwMode="auto">
                <a:xfrm>
                  <a:off x="7490626" y="1861981"/>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20" name="Oval 119"/>
                <p:cNvSpPr/>
                <p:nvPr/>
              </p:nvSpPr>
              <p:spPr bwMode="auto">
                <a:xfrm>
                  <a:off x="7845785" y="1705917"/>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21" name="Oval 120"/>
                <p:cNvSpPr/>
                <p:nvPr/>
              </p:nvSpPr>
              <p:spPr bwMode="auto">
                <a:xfrm>
                  <a:off x="8168658" y="1512188"/>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398" name="Group 80"/>
              <p:cNvGrpSpPr>
                <a:grpSpLocks/>
              </p:cNvGrpSpPr>
              <p:nvPr/>
            </p:nvGrpSpPr>
            <p:grpSpPr bwMode="auto">
              <a:xfrm rot="184699">
                <a:off x="7633876" y="2310015"/>
                <a:ext cx="582802" cy="483504"/>
                <a:chOff x="7380379" y="949835"/>
                <a:chExt cx="582802" cy="483504"/>
              </a:xfrm>
            </p:grpSpPr>
            <p:sp>
              <p:nvSpPr>
                <p:cNvPr id="67421" name="Freeform 93"/>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95" name="Block Arc 94"/>
                <p:cNvSpPr/>
                <p:nvPr/>
              </p:nvSpPr>
              <p:spPr bwMode="auto">
                <a:xfrm rot="18847367" flipV="1">
                  <a:off x="7422353" y="1134391"/>
                  <a:ext cx="126725" cy="12238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96" name="Block Arc 95"/>
                <p:cNvSpPr/>
                <p:nvPr/>
              </p:nvSpPr>
              <p:spPr bwMode="auto">
                <a:xfrm rot="18847367" flipV="1">
                  <a:off x="7515232" y="989479"/>
                  <a:ext cx="122354" cy="12238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97" name="Block Arc 96"/>
                <p:cNvSpPr/>
                <p:nvPr/>
              </p:nvSpPr>
              <p:spPr bwMode="auto">
                <a:xfrm rot="8282427" flipV="1">
                  <a:off x="7573180" y="1253320"/>
                  <a:ext cx="122386" cy="122354"/>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98" name="Block Arc 97"/>
                <p:cNvSpPr/>
                <p:nvPr/>
              </p:nvSpPr>
              <p:spPr bwMode="auto">
                <a:xfrm rot="18847367" flipV="1">
                  <a:off x="7655273" y="907555"/>
                  <a:ext cx="122354" cy="12238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99" name="Block Arc 98"/>
                <p:cNvSpPr/>
                <p:nvPr/>
              </p:nvSpPr>
              <p:spPr bwMode="auto">
                <a:xfrm rot="8282427" flipV="1">
                  <a:off x="7703202" y="1145684"/>
                  <a:ext cx="122386" cy="12672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00" name="Block Arc 99"/>
                <p:cNvSpPr/>
                <p:nvPr/>
              </p:nvSpPr>
              <p:spPr bwMode="auto">
                <a:xfrm rot="8282427" flipV="1">
                  <a:off x="7827451" y="1016469"/>
                  <a:ext cx="122386" cy="122354"/>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01" name="Oval 100"/>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02" name="Oval 101"/>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03" name="Oval 102"/>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04" name="Oval 103"/>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05" name="Oval 104"/>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06" name="Oval 105"/>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399" name="Group 81"/>
              <p:cNvGrpSpPr>
                <a:grpSpLocks/>
              </p:cNvGrpSpPr>
              <p:nvPr/>
            </p:nvGrpSpPr>
            <p:grpSpPr bwMode="auto">
              <a:xfrm>
                <a:off x="8048571" y="2044975"/>
                <a:ext cx="446580" cy="454559"/>
                <a:chOff x="8048571" y="2044975"/>
                <a:chExt cx="446580" cy="454559"/>
              </a:xfrm>
            </p:grpSpPr>
            <p:sp>
              <p:nvSpPr>
                <p:cNvPr id="67400" name="Freeform 82"/>
                <p:cNvSpPr>
                  <a:spLocks/>
                </p:cNvSpPr>
                <p:nvPr/>
              </p:nvSpPr>
              <p:spPr bwMode="auto">
                <a:xfrm rot="18111682" flipV="1">
                  <a:off x="8066810" y="2208754"/>
                  <a:ext cx="402452" cy="179107"/>
                </a:xfrm>
                <a:custGeom>
                  <a:avLst/>
                  <a:gdLst>
                    <a:gd name="T0" fmla="*/ 0 w 920183"/>
                    <a:gd name="T1" fmla="*/ 87 h 409518"/>
                    <a:gd name="T2" fmla="*/ 61 w 920183"/>
                    <a:gd name="T3" fmla="*/ 104 h 409518"/>
                    <a:gd name="T4" fmla="*/ 92 w 920183"/>
                    <a:gd name="T5" fmla="*/ 36 h 409518"/>
                    <a:gd name="T6" fmla="*/ 156 w 920183"/>
                    <a:gd name="T7" fmla="*/ 63 h 409518"/>
                    <a:gd name="T8" fmla="*/ 182 w 920183"/>
                    <a:gd name="T9" fmla="*/ 1 h 409518"/>
                    <a:gd name="T10" fmla="*/ 236 w 920183"/>
                    <a:gd name="T11" fmla="*/ 15 h 4095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20183" h="409518">
                      <a:moveTo>
                        <a:pt x="-1" y="339037"/>
                      </a:moveTo>
                      <a:cubicBezTo>
                        <a:pt x="88286" y="318312"/>
                        <a:pt x="176682" y="436800"/>
                        <a:pt x="236772" y="403614"/>
                      </a:cubicBezTo>
                      <a:cubicBezTo>
                        <a:pt x="296862" y="370428"/>
                        <a:pt x="298656" y="165933"/>
                        <a:pt x="360540" y="139923"/>
                      </a:cubicBezTo>
                      <a:cubicBezTo>
                        <a:pt x="422424" y="113913"/>
                        <a:pt x="549779" y="269975"/>
                        <a:pt x="608075" y="247552"/>
                      </a:cubicBezTo>
                      <a:cubicBezTo>
                        <a:pt x="666371" y="225129"/>
                        <a:pt x="658299" y="36778"/>
                        <a:pt x="710317" y="5386"/>
                      </a:cubicBezTo>
                      <a:cubicBezTo>
                        <a:pt x="762335" y="-26006"/>
                        <a:pt x="869959" y="91490"/>
                        <a:pt x="920184" y="59201"/>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84" name="Block Arc 83"/>
                <p:cNvSpPr/>
                <p:nvPr/>
              </p:nvSpPr>
              <p:spPr bwMode="auto">
                <a:xfrm rot="19032066" flipV="1">
                  <a:off x="8047417" y="2213664"/>
                  <a:ext cx="122387" cy="122354"/>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85" name="Block Arc 84"/>
                <p:cNvSpPr/>
                <p:nvPr/>
              </p:nvSpPr>
              <p:spPr bwMode="auto">
                <a:xfrm rot="19032066" flipV="1">
                  <a:off x="8187288" y="2117528"/>
                  <a:ext cx="122387" cy="126722"/>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86" name="Block Arc 85"/>
                <p:cNvSpPr/>
                <p:nvPr/>
              </p:nvSpPr>
              <p:spPr bwMode="auto">
                <a:xfrm rot="8467126" flipV="1">
                  <a:off x="8230997" y="2344757"/>
                  <a:ext cx="126756" cy="122354"/>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87" name="Block Arc 86"/>
                <p:cNvSpPr/>
                <p:nvPr/>
              </p:nvSpPr>
              <p:spPr bwMode="auto">
                <a:xfrm rot="19032066" flipV="1">
                  <a:off x="8331528" y="2043241"/>
                  <a:ext cx="126759" cy="122354"/>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88" name="Block Arc 87"/>
                <p:cNvSpPr/>
                <p:nvPr/>
              </p:nvSpPr>
              <p:spPr bwMode="auto">
                <a:xfrm rot="8467126" flipV="1">
                  <a:off x="8370867" y="2244251"/>
                  <a:ext cx="122387" cy="122354"/>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89" name="Oval 88"/>
                <p:cNvSpPr/>
                <p:nvPr/>
              </p:nvSpPr>
              <p:spPr bwMode="auto">
                <a:xfrm rot="18111682" flipV="1">
                  <a:off x="8251805" y="2360408"/>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90" name="Oval 89"/>
                <p:cNvSpPr/>
                <p:nvPr/>
              </p:nvSpPr>
              <p:spPr bwMode="auto">
                <a:xfrm rot="18111682" flipV="1">
                  <a:off x="8389016" y="226002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91" name="Oval 90"/>
                <p:cNvSpPr/>
                <p:nvPr/>
              </p:nvSpPr>
              <p:spPr bwMode="auto">
                <a:xfrm rot="18111682" flipV="1">
                  <a:off x="8068867" y="223562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92" name="Oval 91"/>
                <p:cNvSpPr/>
                <p:nvPr/>
              </p:nvSpPr>
              <p:spPr bwMode="auto">
                <a:xfrm rot="18111682" flipV="1">
                  <a:off x="8208834" y="213972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93" name="Oval 92"/>
                <p:cNvSpPr/>
                <p:nvPr/>
              </p:nvSpPr>
              <p:spPr bwMode="auto">
                <a:xfrm rot="18111682" flipV="1">
                  <a:off x="8355338" y="206451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grpSp>
      <p:grpSp>
        <p:nvGrpSpPr>
          <p:cNvPr id="148" name="Group 147"/>
          <p:cNvGrpSpPr>
            <a:grpSpLocks/>
          </p:cNvGrpSpPr>
          <p:nvPr/>
        </p:nvGrpSpPr>
        <p:grpSpPr bwMode="auto">
          <a:xfrm>
            <a:off x="2586038" y="3044825"/>
            <a:ext cx="2505075" cy="1989138"/>
            <a:chOff x="3119189" y="1725101"/>
            <a:chExt cx="2505706" cy="1989343"/>
          </a:xfrm>
        </p:grpSpPr>
        <p:grpSp>
          <p:nvGrpSpPr>
            <p:cNvPr id="66733" name="Group 148"/>
            <p:cNvGrpSpPr>
              <a:grpSpLocks/>
            </p:cNvGrpSpPr>
            <p:nvPr/>
          </p:nvGrpSpPr>
          <p:grpSpPr bwMode="auto">
            <a:xfrm>
              <a:off x="3870349" y="1725101"/>
              <a:ext cx="1754546" cy="1479778"/>
              <a:chOff x="3870349" y="1725101"/>
              <a:chExt cx="1754546" cy="1479778"/>
            </a:xfrm>
          </p:grpSpPr>
          <p:grpSp>
            <p:nvGrpSpPr>
              <p:cNvPr id="66735" name="Group 150"/>
              <p:cNvGrpSpPr>
                <a:grpSpLocks/>
              </p:cNvGrpSpPr>
              <p:nvPr/>
            </p:nvGrpSpPr>
            <p:grpSpPr bwMode="auto">
              <a:xfrm>
                <a:off x="4859057" y="1725101"/>
                <a:ext cx="765838" cy="586200"/>
                <a:chOff x="6385569" y="2044975"/>
                <a:chExt cx="2109582" cy="1614750"/>
              </a:xfrm>
            </p:grpSpPr>
            <p:grpSp>
              <p:nvGrpSpPr>
                <p:cNvPr id="67260" name="Group 435"/>
                <p:cNvGrpSpPr>
                  <a:grpSpLocks/>
                </p:cNvGrpSpPr>
                <p:nvPr/>
              </p:nvGrpSpPr>
              <p:grpSpPr bwMode="auto">
                <a:xfrm rot="184699">
                  <a:off x="7214143" y="2573706"/>
                  <a:ext cx="582802" cy="483504"/>
                  <a:chOff x="7380379" y="949835"/>
                  <a:chExt cx="582802" cy="483504"/>
                </a:xfrm>
              </p:grpSpPr>
              <p:sp>
                <p:nvSpPr>
                  <p:cNvPr id="67365" name="Freeform 492"/>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494" name="Block Arc 493"/>
                  <p:cNvSpPr/>
                  <p:nvPr/>
                </p:nvSpPr>
                <p:spPr bwMode="auto">
                  <a:xfrm rot="18847367" flipV="1">
                    <a:off x="7351655" y="1104083"/>
                    <a:ext cx="122455" cy="11809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95" name="Block Arc 494"/>
                  <p:cNvSpPr/>
                  <p:nvPr/>
                </p:nvSpPr>
                <p:spPr bwMode="auto">
                  <a:xfrm rot="18847367" flipV="1">
                    <a:off x="7511992" y="990349"/>
                    <a:ext cx="122455" cy="11809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96" name="Block Arc 495"/>
                  <p:cNvSpPr/>
                  <p:nvPr/>
                </p:nvSpPr>
                <p:spPr bwMode="auto">
                  <a:xfrm rot="8282427" flipV="1">
                    <a:off x="7529271" y="1230310"/>
                    <a:ext cx="122473" cy="11808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97" name="Block Arc 496"/>
                  <p:cNvSpPr/>
                  <p:nvPr/>
                </p:nvSpPr>
                <p:spPr bwMode="auto">
                  <a:xfrm rot="18847367" flipV="1">
                    <a:off x="7652376" y="912960"/>
                    <a:ext cx="113708" cy="11809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98" name="Block Arc 497"/>
                  <p:cNvSpPr/>
                  <p:nvPr/>
                </p:nvSpPr>
                <p:spPr bwMode="auto">
                  <a:xfrm rot="8282427" flipV="1">
                    <a:off x="7667884" y="1117747"/>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99" name="Block Arc 498"/>
                  <p:cNvSpPr/>
                  <p:nvPr/>
                </p:nvSpPr>
                <p:spPr bwMode="auto">
                  <a:xfrm rot="8282427" flipV="1">
                    <a:off x="7811458" y="1018173"/>
                    <a:ext cx="118101"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500" name="Oval 499"/>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501" name="Oval 500"/>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502" name="Oval 501"/>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503" name="Oval 502"/>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504" name="Oval 503"/>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505" name="Oval 504"/>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261" name="Group 436"/>
                <p:cNvGrpSpPr>
                  <a:grpSpLocks/>
                </p:cNvGrpSpPr>
                <p:nvPr/>
              </p:nvGrpSpPr>
              <p:grpSpPr bwMode="auto">
                <a:xfrm rot="184699">
                  <a:off x="6789029" y="2832017"/>
                  <a:ext cx="582802" cy="483504"/>
                  <a:chOff x="7380379" y="949835"/>
                  <a:chExt cx="582802" cy="483504"/>
                </a:xfrm>
              </p:grpSpPr>
              <p:sp>
                <p:nvSpPr>
                  <p:cNvPr id="67340" name="Freeform 479"/>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481" name="Block Arc 480"/>
                  <p:cNvSpPr/>
                  <p:nvPr/>
                </p:nvSpPr>
                <p:spPr bwMode="auto">
                  <a:xfrm rot="18847367" flipV="1">
                    <a:off x="7357072" y="1107774"/>
                    <a:ext cx="126829" cy="11809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82" name="Block Arc 481"/>
                  <p:cNvSpPr/>
                  <p:nvPr/>
                </p:nvSpPr>
                <p:spPr bwMode="auto">
                  <a:xfrm rot="18847367" flipV="1">
                    <a:off x="7499709" y="990845"/>
                    <a:ext cx="118083" cy="118101"/>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83" name="Block Arc 482"/>
                  <p:cNvSpPr/>
                  <p:nvPr/>
                </p:nvSpPr>
                <p:spPr bwMode="auto">
                  <a:xfrm rot="8282427" flipV="1">
                    <a:off x="7529969" y="1229991"/>
                    <a:ext cx="122473" cy="11370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84" name="Block Arc 483"/>
                  <p:cNvSpPr/>
                  <p:nvPr/>
                </p:nvSpPr>
                <p:spPr bwMode="auto">
                  <a:xfrm rot="18847367" flipV="1">
                    <a:off x="7652951" y="908035"/>
                    <a:ext cx="122455" cy="11809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85" name="Block Arc 484"/>
                  <p:cNvSpPr/>
                  <p:nvPr/>
                </p:nvSpPr>
                <p:spPr bwMode="auto">
                  <a:xfrm rot="8282427" flipV="1">
                    <a:off x="7668703" y="1117425"/>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86" name="Block Arc 485"/>
                  <p:cNvSpPr/>
                  <p:nvPr/>
                </p:nvSpPr>
                <p:spPr bwMode="auto">
                  <a:xfrm rot="8282427" flipV="1">
                    <a:off x="7821009" y="1017260"/>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87" name="Oval 486"/>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88" name="Oval 487"/>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89" name="Oval 488"/>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90" name="Oval 489"/>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91" name="Oval 490"/>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92" name="Oval 491"/>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262" name="Group 437"/>
                <p:cNvGrpSpPr>
                  <a:grpSpLocks/>
                </p:cNvGrpSpPr>
                <p:nvPr/>
              </p:nvGrpSpPr>
              <p:grpSpPr bwMode="auto">
                <a:xfrm rot="17926983" flipV="1">
                  <a:off x="6340861" y="3126525"/>
                  <a:ext cx="577908" cy="488491"/>
                  <a:chOff x="7088264" y="991411"/>
                  <a:chExt cx="1321353" cy="1116907"/>
                </a:xfrm>
              </p:grpSpPr>
              <p:sp>
                <p:nvSpPr>
                  <p:cNvPr id="67311" name="Freeform 464"/>
                  <p:cNvSpPr>
                    <a:spLocks/>
                  </p:cNvSpPr>
                  <p:nvPr/>
                </p:nvSpPr>
                <p:spPr bwMode="auto">
                  <a:xfrm>
                    <a:off x="7108562" y="1243118"/>
                    <a:ext cx="1183863" cy="726497"/>
                  </a:xfrm>
                  <a:custGeom>
                    <a:avLst/>
                    <a:gdLst>
                      <a:gd name="T0" fmla="*/ 0 w 1183863"/>
                      <a:gd name="T1" fmla="*/ 726497 h 726497"/>
                      <a:gd name="T2" fmla="*/ 172198 w 1183863"/>
                      <a:gd name="T3" fmla="*/ 527383 h 726497"/>
                      <a:gd name="T4" fmla="*/ 408971 w 1183863"/>
                      <a:gd name="T5" fmla="*/ 591960 h 726497"/>
                      <a:gd name="T6" fmla="*/ 532739 w 1183863"/>
                      <a:gd name="T7" fmla="*/ 328269 h 726497"/>
                      <a:gd name="T8" fmla="*/ 780274 w 1183863"/>
                      <a:gd name="T9" fmla="*/ 435898 h 726497"/>
                      <a:gd name="T10" fmla="*/ 882516 w 1183863"/>
                      <a:gd name="T11" fmla="*/ 193732 h 726497"/>
                      <a:gd name="T12" fmla="*/ 1092383 w 1183863"/>
                      <a:gd name="T13" fmla="*/ 247547 h 726497"/>
                      <a:gd name="T14" fmla="*/ 1183863 w 1183863"/>
                      <a:gd name="T15" fmla="*/ 0 h 72649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83863" h="726497">
                        <a:moveTo>
                          <a:pt x="0" y="726497"/>
                        </a:moveTo>
                        <a:cubicBezTo>
                          <a:pt x="52018" y="638151"/>
                          <a:pt x="104036" y="549806"/>
                          <a:pt x="172198" y="527383"/>
                        </a:cubicBezTo>
                        <a:cubicBezTo>
                          <a:pt x="240360" y="504960"/>
                          <a:pt x="348881" y="625146"/>
                          <a:pt x="408971" y="591960"/>
                        </a:cubicBezTo>
                        <a:cubicBezTo>
                          <a:pt x="469061" y="558774"/>
                          <a:pt x="470855" y="354279"/>
                          <a:pt x="532739" y="328269"/>
                        </a:cubicBezTo>
                        <a:cubicBezTo>
                          <a:pt x="594623" y="302259"/>
                          <a:pt x="721978" y="458321"/>
                          <a:pt x="780274" y="435898"/>
                        </a:cubicBezTo>
                        <a:cubicBezTo>
                          <a:pt x="838570" y="413475"/>
                          <a:pt x="830498" y="225124"/>
                          <a:pt x="882516" y="193732"/>
                        </a:cubicBezTo>
                        <a:cubicBezTo>
                          <a:pt x="934534" y="162340"/>
                          <a:pt x="1042158" y="279836"/>
                          <a:pt x="1092383" y="247547"/>
                        </a:cubicBezTo>
                        <a:cubicBezTo>
                          <a:pt x="1142608" y="215258"/>
                          <a:pt x="1163235" y="107629"/>
                          <a:pt x="1183863"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466" name="Block Arc 465"/>
                  <p:cNvSpPr/>
                  <p:nvPr/>
                </p:nvSpPr>
                <p:spPr bwMode="auto">
                  <a:xfrm rot="20679616">
                    <a:off x="7483438" y="1849175"/>
                    <a:ext cx="279985" cy="28002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67" name="Block Arc 466"/>
                  <p:cNvSpPr/>
                  <p:nvPr/>
                </p:nvSpPr>
                <p:spPr bwMode="auto">
                  <a:xfrm rot="9644556">
                    <a:off x="7103013" y="1503219"/>
                    <a:ext cx="279985" cy="28002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68" name="Block Arc 467"/>
                  <p:cNvSpPr/>
                  <p:nvPr/>
                </p:nvSpPr>
                <p:spPr bwMode="auto">
                  <a:xfrm rot="20679616">
                    <a:off x="7938820" y="1738396"/>
                    <a:ext cx="289981" cy="30003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69" name="Block Arc 468"/>
                  <p:cNvSpPr/>
                  <p:nvPr/>
                </p:nvSpPr>
                <p:spPr bwMode="auto">
                  <a:xfrm rot="9644556">
                    <a:off x="7503838" y="1366757"/>
                    <a:ext cx="289981" cy="28002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70" name="Block Arc 469"/>
                  <p:cNvSpPr/>
                  <p:nvPr/>
                </p:nvSpPr>
                <p:spPr bwMode="auto">
                  <a:xfrm rot="20679616">
                    <a:off x="8126157" y="1484139"/>
                    <a:ext cx="279985" cy="29003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71" name="Block Arc 470"/>
                  <p:cNvSpPr/>
                  <p:nvPr/>
                </p:nvSpPr>
                <p:spPr bwMode="auto">
                  <a:xfrm rot="9644556">
                    <a:off x="7885335" y="1207636"/>
                    <a:ext cx="289988" cy="31003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72" name="Block Arc 471"/>
                  <p:cNvSpPr/>
                  <p:nvPr/>
                </p:nvSpPr>
                <p:spPr bwMode="auto">
                  <a:xfrm rot="9644556">
                    <a:off x="8174324" y="991417"/>
                    <a:ext cx="279985" cy="29002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73" name="Oval 472"/>
                  <p:cNvSpPr/>
                  <p:nvPr/>
                </p:nvSpPr>
                <p:spPr bwMode="auto">
                  <a:xfrm>
                    <a:off x="7135467" y="1533712"/>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74" name="Oval 473"/>
                  <p:cNvSpPr/>
                  <p:nvPr/>
                </p:nvSpPr>
                <p:spPr bwMode="auto">
                  <a:xfrm>
                    <a:off x="7469102" y="1356124"/>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75" name="Oval 474"/>
                  <p:cNvSpPr/>
                  <p:nvPr/>
                </p:nvSpPr>
                <p:spPr bwMode="auto">
                  <a:xfrm>
                    <a:off x="7829642" y="1210824"/>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76" name="Oval 475"/>
                  <p:cNvSpPr/>
                  <p:nvPr/>
                </p:nvSpPr>
                <p:spPr bwMode="auto">
                  <a:xfrm>
                    <a:off x="8157896" y="1038617"/>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77" name="Oval 476"/>
                  <p:cNvSpPr/>
                  <p:nvPr/>
                </p:nvSpPr>
                <p:spPr bwMode="auto">
                  <a:xfrm>
                    <a:off x="7490626" y="1861981"/>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78" name="Oval 477"/>
                  <p:cNvSpPr/>
                  <p:nvPr/>
                </p:nvSpPr>
                <p:spPr bwMode="auto">
                  <a:xfrm>
                    <a:off x="7845785" y="1705917"/>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79" name="Oval 478"/>
                  <p:cNvSpPr/>
                  <p:nvPr/>
                </p:nvSpPr>
                <p:spPr bwMode="auto">
                  <a:xfrm>
                    <a:off x="8168658" y="1512188"/>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263" name="Group 438"/>
                <p:cNvGrpSpPr>
                  <a:grpSpLocks/>
                </p:cNvGrpSpPr>
                <p:nvPr/>
              </p:nvGrpSpPr>
              <p:grpSpPr bwMode="auto">
                <a:xfrm rot="184699">
                  <a:off x="7633876" y="2310015"/>
                  <a:ext cx="582802" cy="483504"/>
                  <a:chOff x="7380379" y="949835"/>
                  <a:chExt cx="582802" cy="483504"/>
                </a:xfrm>
              </p:grpSpPr>
              <p:sp>
                <p:nvSpPr>
                  <p:cNvPr id="67286" name="Freeform 451"/>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453" name="Block Arc 452"/>
                  <p:cNvSpPr/>
                  <p:nvPr/>
                </p:nvSpPr>
                <p:spPr bwMode="auto">
                  <a:xfrm rot="18847367" flipV="1">
                    <a:off x="7360751" y="1104888"/>
                    <a:ext cx="122455"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54" name="Block Arc 453"/>
                  <p:cNvSpPr/>
                  <p:nvPr/>
                </p:nvSpPr>
                <p:spPr bwMode="auto">
                  <a:xfrm rot="18847367" flipV="1">
                    <a:off x="7512234" y="991627"/>
                    <a:ext cx="122455" cy="11809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55" name="Block Arc 454"/>
                  <p:cNvSpPr/>
                  <p:nvPr/>
                </p:nvSpPr>
                <p:spPr bwMode="auto">
                  <a:xfrm rot="8282427" flipV="1">
                    <a:off x="7530453" y="1249057"/>
                    <a:ext cx="122473" cy="11808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56" name="Block Arc 455"/>
                  <p:cNvSpPr/>
                  <p:nvPr/>
                </p:nvSpPr>
                <p:spPr bwMode="auto">
                  <a:xfrm rot="18847367" flipV="1">
                    <a:off x="7654609" y="948937"/>
                    <a:ext cx="122455"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57" name="Block Arc 456"/>
                  <p:cNvSpPr/>
                  <p:nvPr/>
                </p:nvSpPr>
                <p:spPr bwMode="auto">
                  <a:xfrm rot="8282427" flipV="1">
                    <a:off x="7668127" y="1119025"/>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58" name="Block Arc 457"/>
                  <p:cNvSpPr/>
                  <p:nvPr/>
                </p:nvSpPr>
                <p:spPr bwMode="auto">
                  <a:xfrm rot="8282427" flipV="1">
                    <a:off x="7795871" y="1055216"/>
                    <a:ext cx="122473" cy="11370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59" name="Oval 458"/>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60" name="Oval 459"/>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61" name="Oval 460"/>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62" name="Oval 461"/>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63" name="Oval 462"/>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64" name="Oval 463"/>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264" name="Group 439"/>
                <p:cNvGrpSpPr>
                  <a:grpSpLocks/>
                </p:cNvGrpSpPr>
                <p:nvPr/>
              </p:nvGrpSpPr>
              <p:grpSpPr bwMode="auto">
                <a:xfrm>
                  <a:off x="8048571" y="2044975"/>
                  <a:ext cx="446580" cy="454559"/>
                  <a:chOff x="8048571" y="2044975"/>
                  <a:chExt cx="446580" cy="454559"/>
                </a:xfrm>
              </p:grpSpPr>
              <p:sp>
                <p:nvSpPr>
                  <p:cNvPr id="67265" name="Freeform 440"/>
                  <p:cNvSpPr>
                    <a:spLocks/>
                  </p:cNvSpPr>
                  <p:nvPr/>
                </p:nvSpPr>
                <p:spPr bwMode="auto">
                  <a:xfrm rot="18111682" flipV="1">
                    <a:off x="8066810" y="2208754"/>
                    <a:ext cx="402452" cy="179107"/>
                  </a:xfrm>
                  <a:custGeom>
                    <a:avLst/>
                    <a:gdLst>
                      <a:gd name="T0" fmla="*/ 0 w 920183"/>
                      <a:gd name="T1" fmla="*/ 87 h 409518"/>
                      <a:gd name="T2" fmla="*/ 61 w 920183"/>
                      <a:gd name="T3" fmla="*/ 104 h 409518"/>
                      <a:gd name="T4" fmla="*/ 92 w 920183"/>
                      <a:gd name="T5" fmla="*/ 36 h 409518"/>
                      <a:gd name="T6" fmla="*/ 156 w 920183"/>
                      <a:gd name="T7" fmla="*/ 63 h 409518"/>
                      <a:gd name="T8" fmla="*/ 182 w 920183"/>
                      <a:gd name="T9" fmla="*/ 1 h 409518"/>
                      <a:gd name="T10" fmla="*/ 236 w 920183"/>
                      <a:gd name="T11" fmla="*/ 15 h 4095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20183" h="409518">
                        <a:moveTo>
                          <a:pt x="-1" y="339037"/>
                        </a:moveTo>
                        <a:cubicBezTo>
                          <a:pt x="88286" y="318312"/>
                          <a:pt x="176682" y="436800"/>
                          <a:pt x="236772" y="403614"/>
                        </a:cubicBezTo>
                        <a:cubicBezTo>
                          <a:pt x="296862" y="370428"/>
                          <a:pt x="298656" y="165933"/>
                          <a:pt x="360540" y="139923"/>
                        </a:cubicBezTo>
                        <a:cubicBezTo>
                          <a:pt x="422424" y="113913"/>
                          <a:pt x="549779" y="269975"/>
                          <a:pt x="608075" y="247552"/>
                        </a:cubicBezTo>
                        <a:cubicBezTo>
                          <a:pt x="666371" y="225129"/>
                          <a:pt x="658299" y="36778"/>
                          <a:pt x="710317" y="5386"/>
                        </a:cubicBezTo>
                        <a:cubicBezTo>
                          <a:pt x="762335" y="-26006"/>
                          <a:pt x="869959" y="91490"/>
                          <a:pt x="920184" y="59201"/>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442" name="Block Arc 441"/>
                  <p:cNvSpPr/>
                  <p:nvPr/>
                </p:nvSpPr>
                <p:spPr bwMode="auto">
                  <a:xfrm rot="19032066" flipV="1">
                    <a:off x="8048998" y="2215538"/>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43" name="Block Arc 442"/>
                  <p:cNvSpPr/>
                  <p:nvPr/>
                </p:nvSpPr>
                <p:spPr bwMode="auto">
                  <a:xfrm rot="19032066" flipV="1">
                    <a:off x="8188968" y="2119324"/>
                    <a:ext cx="122473" cy="126827"/>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44" name="Block Arc 443"/>
                  <p:cNvSpPr/>
                  <p:nvPr/>
                </p:nvSpPr>
                <p:spPr bwMode="auto">
                  <a:xfrm rot="8467126" flipV="1">
                    <a:off x="8232708" y="2346740"/>
                    <a:ext cx="126846"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45" name="Block Arc 444"/>
                  <p:cNvSpPr/>
                  <p:nvPr/>
                </p:nvSpPr>
                <p:spPr bwMode="auto">
                  <a:xfrm rot="19032066" flipV="1">
                    <a:off x="8333310" y="2044975"/>
                    <a:ext cx="126849"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46" name="Block Arc 445"/>
                  <p:cNvSpPr/>
                  <p:nvPr/>
                </p:nvSpPr>
                <p:spPr bwMode="auto">
                  <a:xfrm rot="8467126" flipV="1">
                    <a:off x="8372678" y="2246151"/>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47" name="Oval 446"/>
                  <p:cNvSpPr/>
                  <p:nvPr/>
                </p:nvSpPr>
                <p:spPr bwMode="auto">
                  <a:xfrm rot="18111682" flipV="1">
                    <a:off x="8251805" y="2360408"/>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48" name="Oval 447"/>
                  <p:cNvSpPr/>
                  <p:nvPr/>
                </p:nvSpPr>
                <p:spPr bwMode="auto">
                  <a:xfrm rot="18111682" flipV="1">
                    <a:off x="8389016" y="226002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49" name="Oval 448"/>
                  <p:cNvSpPr/>
                  <p:nvPr/>
                </p:nvSpPr>
                <p:spPr bwMode="auto">
                  <a:xfrm rot="18111682" flipV="1">
                    <a:off x="8068867" y="223562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50" name="Oval 449"/>
                  <p:cNvSpPr/>
                  <p:nvPr/>
                </p:nvSpPr>
                <p:spPr bwMode="auto">
                  <a:xfrm rot="18111682" flipV="1">
                    <a:off x="8208834" y="213972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51" name="Oval 450"/>
                  <p:cNvSpPr/>
                  <p:nvPr/>
                </p:nvSpPr>
                <p:spPr bwMode="auto">
                  <a:xfrm rot="18111682" flipV="1">
                    <a:off x="8355338" y="206451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grpSp>
            <p:nvGrpSpPr>
              <p:cNvPr id="66736" name="Group 151"/>
              <p:cNvGrpSpPr>
                <a:grpSpLocks/>
              </p:cNvGrpSpPr>
              <p:nvPr/>
            </p:nvGrpSpPr>
            <p:grpSpPr bwMode="auto">
              <a:xfrm>
                <a:off x="4859057" y="2184301"/>
                <a:ext cx="765838" cy="586200"/>
                <a:chOff x="6385569" y="2044975"/>
                <a:chExt cx="2109582" cy="1614750"/>
              </a:xfrm>
            </p:grpSpPr>
            <p:grpSp>
              <p:nvGrpSpPr>
                <p:cNvPr id="67130" name="Group 365"/>
                <p:cNvGrpSpPr>
                  <a:grpSpLocks/>
                </p:cNvGrpSpPr>
                <p:nvPr/>
              </p:nvGrpSpPr>
              <p:grpSpPr bwMode="auto">
                <a:xfrm rot="184699">
                  <a:off x="7214143" y="2573706"/>
                  <a:ext cx="582802" cy="483504"/>
                  <a:chOff x="7380379" y="949835"/>
                  <a:chExt cx="582802" cy="483504"/>
                </a:xfrm>
              </p:grpSpPr>
              <p:sp>
                <p:nvSpPr>
                  <p:cNvPr id="67235" name="Freeform 422"/>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424" name="Block Arc 423"/>
                  <p:cNvSpPr/>
                  <p:nvPr/>
                </p:nvSpPr>
                <p:spPr bwMode="auto">
                  <a:xfrm rot="18847367" flipV="1">
                    <a:off x="7334130" y="1104015"/>
                    <a:ext cx="122455" cy="118101"/>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25" name="Block Arc 424"/>
                  <p:cNvSpPr/>
                  <p:nvPr/>
                </p:nvSpPr>
                <p:spPr bwMode="auto">
                  <a:xfrm rot="18847367" flipV="1">
                    <a:off x="7493410" y="972817"/>
                    <a:ext cx="122455" cy="11372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26" name="Block Arc 425"/>
                  <p:cNvSpPr/>
                  <p:nvPr/>
                </p:nvSpPr>
                <p:spPr bwMode="auto">
                  <a:xfrm rot="8282427" flipV="1">
                    <a:off x="7528629" y="1216200"/>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27" name="Block Arc 426"/>
                  <p:cNvSpPr/>
                  <p:nvPr/>
                </p:nvSpPr>
                <p:spPr bwMode="auto">
                  <a:xfrm rot="18847367" flipV="1">
                    <a:off x="7652081" y="907353"/>
                    <a:ext cx="122455" cy="11809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28" name="Block Arc 427"/>
                  <p:cNvSpPr/>
                  <p:nvPr/>
                </p:nvSpPr>
                <p:spPr bwMode="auto">
                  <a:xfrm rot="8282427" flipV="1">
                    <a:off x="7671965" y="1116515"/>
                    <a:ext cx="122473" cy="11370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29" name="Block Arc 428"/>
                  <p:cNvSpPr/>
                  <p:nvPr/>
                </p:nvSpPr>
                <p:spPr bwMode="auto">
                  <a:xfrm rot="8282427" flipV="1">
                    <a:off x="7811404" y="1017166"/>
                    <a:ext cx="118101"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30" name="Oval 429"/>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31" name="Oval 430"/>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32" name="Oval 431"/>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33" name="Oval 432"/>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34" name="Oval 433"/>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35" name="Oval 434"/>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131" name="Group 366"/>
                <p:cNvGrpSpPr>
                  <a:grpSpLocks/>
                </p:cNvGrpSpPr>
                <p:nvPr/>
              </p:nvGrpSpPr>
              <p:grpSpPr bwMode="auto">
                <a:xfrm rot="184699">
                  <a:off x="6789029" y="2832017"/>
                  <a:ext cx="582802" cy="483504"/>
                  <a:chOff x="7380379" y="949835"/>
                  <a:chExt cx="582802" cy="483504"/>
                </a:xfrm>
              </p:grpSpPr>
              <p:sp>
                <p:nvSpPr>
                  <p:cNvPr id="67210" name="Freeform 409"/>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411" name="Block Arc 410"/>
                  <p:cNvSpPr/>
                  <p:nvPr/>
                </p:nvSpPr>
                <p:spPr bwMode="auto">
                  <a:xfrm rot="18847367" flipV="1">
                    <a:off x="7357018" y="1106767"/>
                    <a:ext cx="126829" cy="118101"/>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12" name="Block Arc 411"/>
                  <p:cNvSpPr/>
                  <p:nvPr/>
                </p:nvSpPr>
                <p:spPr bwMode="auto">
                  <a:xfrm rot="18847367" flipV="1">
                    <a:off x="7511817" y="971551"/>
                    <a:ext cx="122455" cy="11809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13" name="Block Arc 412"/>
                  <p:cNvSpPr/>
                  <p:nvPr/>
                </p:nvSpPr>
                <p:spPr bwMode="auto">
                  <a:xfrm rot="8282427" flipV="1">
                    <a:off x="7529328" y="1211506"/>
                    <a:ext cx="122473" cy="126829"/>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14" name="Block Arc 413"/>
                  <p:cNvSpPr/>
                  <p:nvPr/>
                </p:nvSpPr>
                <p:spPr bwMode="auto">
                  <a:xfrm rot="18847367" flipV="1">
                    <a:off x="7652897" y="907028"/>
                    <a:ext cx="122455" cy="118101"/>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15" name="Block Arc 414"/>
                  <p:cNvSpPr/>
                  <p:nvPr/>
                </p:nvSpPr>
                <p:spPr bwMode="auto">
                  <a:xfrm rot="8282427" flipV="1">
                    <a:off x="7676915" y="1111589"/>
                    <a:ext cx="122473" cy="11370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16" name="Block Arc 415"/>
                  <p:cNvSpPr/>
                  <p:nvPr/>
                </p:nvSpPr>
                <p:spPr bwMode="auto">
                  <a:xfrm rot="8282427" flipV="1">
                    <a:off x="7820955" y="1016256"/>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17" name="Oval 416"/>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18" name="Oval 417"/>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19" name="Oval 418"/>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20" name="Oval 419"/>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21" name="Oval 420"/>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22" name="Oval 421"/>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132" name="Group 367"/>
                <p:cNvGrpSpPr>
                  <a:grpSpLocks/>
                </p:cNvGrpSpPr>
                <p:nvPr/>
              </p:nvGrpSpPr>
              <p:grpSpPr bwMode="auto">
                <a:xfrm rot="17926983" flipV="1">
                  <a:off x="6340861" y="3126525"/>
                  <a:ext cx="577908" cy="488491"/>
                  <a:chOff x="7088264" y="991411"/>
                  <a:chExt cx="1321353" cy="1116907"/>
                </a:xfrm>
              </p:grpSpPr>
              <p:sp>
                <p:nvSpPr>
                  <p:cNvPr id="67181" name="Freeform 394"/>
                  <p:cNvSpPr>
                    <a:spLocks/>
                  </p:cNvSpPr>
                  <p:nvPr/>
                </p:nvSpPr>
                <p:spPr bwMode="auto">
                  <a:xfrm>
                    <a:off x="7108562" y="1243118"/>
                    <a:ext cx="1183863" cy="726497"/>
                  </a:xfrm>
                  <a:custGeom>
                    <a:avLst/>
                    <a:gdLst>
                      <a:gd name="T0" fmla="*/ 0 w 1183863"/>
                      <a:gd name="T1" fmla="*/ 726497 h 726497"/>
                      <a:gd name="T2" fmla="*/ 172198 w 1183863"/>
                      <a:gd name="T3" fmla="*/ 527383 h 726497"/>
                      <a:gd name="T4" fmla="*/ 408971 w 1183863"/>
                      <a:gd name="T5" fmla="*/ 591960 h 726497"/>
                      <a:gd name="T6" fmla="*/ 532739 w 1183863"/>
                      <a:gd name="T7" fmla="*/ 328269 h 726497"/>
                      <a:gd name="T8" fmla="*/ 780274 w 1183863"/>
                      <a:gd name="T9" fmla="*/ 435898 h 726497"/>
                      <a:gd name="T10" fmla="*/ 882516 w 1183863"/>
                      <a:gd name="T11" fmla="*/ 193732 h 726497"/>
                      <a:gd name="T12" fmla="*/ 1092383 w 1183863"/>
                      <a:gd name="T13" fmla="*/ 247547 h 726497"/>
                      <a:gd name="T14" fmla="*/ 1183863 w 1183863"/>
                      <a:gd name="T15" fmla="*/ 0 h 72649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83863" h="726497">
                        <a:moveTo>
                          <a:pt x="0" y="726497"/>
                        </a:moveTo>
                        <a:cubicBezTo>
                          <a:pt x="52018" y="638151"/>
                          <a:pt x="104036" y="549806"/>
                          <a:pt x="172198" y="527383"/>
                        </a:cubicBezTo>
                        <a:cubicBezTo>
                          <a:pt x="240360" y="504960"/>
                          <a:pt x="348881" y="625146"/>
                          <a:pt x="408971" y="591960"/>
                        </a:cubicBezTo>
                        <a:cubicBezTo>
                          <a:pt x="469061" y="558774"/>
                          <a:pt x="470855" y="354279"/>
                          <a:pt x="532739" y="328269"/>
                        </a:cubicBezTo>
                        <a:cubicBezTo>
                          <a:pt x="594623" y="302259"/>
                          <a:pt x="721978" y="458321"/>
                          <a:pt x="780274" y="435898"/>
                        </a:cubicBezTo>
                        <a:cubicBezTo>
                          <a:pt x="838570" y="413475"/>
                          <a:pt x="830498" y="225124"/>
                          <a:pt x="882516" y="193732"/>
                        </a:cubicBezTo>
                        <a:cubicBezTo>
                          <a:pt x="934534" y="162340"/>
                          <a:pt x="1042158" y="279836"/>
                          <a:pt x="1092383" y="247547"/>
                        </a:cubicBezTo>
                        <a:cubicBezTo>
                          <a:pt x="1142608" y="215258"/>
                          <a:pt x="1163235" y="107629"/>
                          <a:pt x="1183863"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396" name="Block Arc 395"/>
                  <p:cNvSpPr/>
                  <p:nvPr/>
                </p:nvSpPr>
                <p:spPr bwMode="auto">
                  <a:xfrm rot="20679616">
                    <a:off x="7541991" y="1892755"/>
                    <a:ext cx="279985" cy="28002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97" name="Block Arc 396"/>
                  <p:cNvSpPr/>
                  <p:nvPr/>
                </p:nvSpPr>
                <p:spPr bwMode="auto">
                  <a:xfrm rot="9644556">
                    <a:off x="7216314" y="1514830"/>
                    <a:ext cx="279985" cy="29002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98" name="Block Arc 397"/>
                  <p:cNvSpPr/>
                  <p:nvPr/>
                </p:nvSpPr>
                <p:spPr bwMode="auto">
                  <a:xfrm rot="20679616">
                    <a:off x="7997561" y="1714318"/>
                    <a:ext cx="289988" cy="31003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99" name="Block Arc 398"/>
                  <p:cNvSpPr/>
                  <p:nvPr/>
                </p:nvSpPr>
                <p:spPr bwMode="auto">
                  <a:xfrm rot="9644556">
                    <a:off x="7517701" y="1408609"/>
                    <a:ext cx="289988" cy="28002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00" name="Block Arc 399"/>
                  <p:cNvSpPr/>
                  <p:nvPr/>
                </p:nvSpPr>
                <p:spPr bwMode="auto">
                  <a:xfrm rot="20679616">
                    <a:off x="8245133" y="1546058"/>
                    <a:ext cx="269982" cy="28002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01" name="Block Arc 400"/>
                  <p:cNvSpPr/>
                  <p:nvPr/>
                </p:nvSpPr>
                <p:spPr bwMode="auto">
                  <a:xfrm rot="9644556">
                    <a:off x="7901302" y="1222325"/>
                    <a:ext cx="269989" cy="31003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02" name="Block Arc 401"/>
                  <p:cNvSpPr/>
                  <p:nvPr/>
                </p:nvSpPr>
                <p:spPr bwMode="auto">
                  <a:xfrm rot="9644556">
                    <a:off x="8122460" y="1002148"/>
                    <a:ext cx="279985" cy="28002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403" name="Oval 402"/>
                  <p:cNvSpPr/>
                  <p:nvPr/>
                </p:nvSpPr>
                <p:spPr bwMode="auto">
                  <a:xfrm>
                    <a:off x="7135467" y="1533712"/>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04" name="Oval 403"/>
                  <p:cNvSpPr/>
                  <p:nvPr/>
                </p:nvSpPr>
                <p:spPr bwMode="auto">
                  <a:xfrm>
                    <a:off x="7469102" y="1356124"/>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05" name="Oval 404"/>
                  <p:cNvSpPr/>
                  <p:nvPr/>
                </p:nvSpPr>
                <p:spPr bwMode="auto">
                  <a:xfrm>
                    <a:off x="7829642" y="1210824"/>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06" name="Oval 405"/>
                  <p:cNvSpPr/>
                  <p:nvPr/>
                </p:nvSpPr>
                <p:spPr bwMode="auto">
                  <a:xfrm>
                    <a:off x="8157896" y="1038617"/>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07" name="Oval 406"/>
                  <p:cNvSpPr/>
                  <p:nvPr/>
                </p:nvSpPr>
                <p:spPr bwMode="auto">
                  <a:xfrm>
                    <a:off x="7490626" y="1861981"/>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08" name="Oval 407"/>
                  <p:cNvSpPr/>
                  <p:nvPr/>
                </p:nvSpPr>
                <p:spPr bwMode="auto">
                  <a:xfrm>
                    <a:off x="7845785" y="1705917"/>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409" name="Oval 408"/>
                  <p:cNvSpPr/>
                  <p:nvPr/>
                </p:nvSpPr>
                <p:spPr bwMode="auto">
                  <a:xfrm>
                    <a:off x="8168658" y="1512188"/>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133" name="Group 368"/>
                <p:cNvGrpSpPr>
                  <a:grpSpLocks/>
                </p:cNvGrpSpPr>
                <p:nvPr/>
              </p:nvGrpSpPr>
              <p:grpSpPr bwMode="auto">
                <a:xfrm rot="184699">
                  <a:off x="7633876" y="2310015"/>
                  <a:ext cx="582802" cy="483504"/>
                  <a:chOff x="7380379" y="949835"/>
                  <a:chExt cx="582802" cy="483504"/>
                </a:xfrm>
              </p:grpSpPr>
              <p:sp>
                <p:nvSpPr>
                  <p:cNvPr id="67156" name="Freeform 381"/>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383" name="Block Arc 382"/>
                  <p:cNvSpPr/>
                  <p:nvPr/>
                </p:nvSpPr>
                <p:spPr bwMode="auto">
                  <a:xfrm rot="18847367" flipV="1">
                    <a:off x="7351961" y="1104351"/>
                    <a:ext cx="122455"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84" name="Block Arc 383"/>
                  <p:cNvSpPr/>
                  <p:nvPr/>
                </p:nvSpPr>
                <p:spPr bwMode="auto">
                  <a:xfrm rot="18847367" flipV="1">
                    <a:off x="7512180" y="990620"/>
                    <a:ext cx="122455" cy="118101"/>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85" name="Block Arc 384"/>
                  <p:cNvSpPr/>
                  <p:nvPr/>
                </p:nvSpPr>
                <p:spPr bwMode="auto">
                  <a:xfrm rot="8282427" flipV="1">
                    <a:off x="7529694" y="1234950"/>
                    <a:ext cx="122473" cy="11808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86" name="Block Arc 385"/>
                  <p:cNvSpPr/>
                  <p:nvPr/>
                </p:nvSpPr>
                <p:spPr bwMode="auto">
                  <a:xfrm rot="18847367" flipV="1">
                    <a:off x="7619616" y="949926"/>
                    <a:ext cx="118080"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87" name="Block Arc 386"/>
                  <p:cNvSpPr/>
                  <p:nvPr/>
                </p:nvSpPr>
                <p:spPr bwMode="auto">
                  <a:xfrm rot="8282427" flipV="1">
                    <a:off x="7668073" y="1118021"/>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88" name="Block Arc 387"/>
                  <p:cNvSpPr/>
                  <p:nvPr/>
                </p:nvSpPr>
                <p:spPr bwMode="auto">
                  <a:xfrm rot="8282427" flipV="1">
                    <a:off x="7816016" y="1018209"/>
                    <a:ext cx="118098"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89" name="Oval 388"/>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90" name="Oval 389"/>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91" name="Oval 390"/>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92" name="Oval 391"/>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93" name="Oval 392"/>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94" name="Oval 393"/>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134" name="Group 369"/>
                <p:cNvGrpSpPr>
                  <a:grpSpLocks/>
                </p:cNvGrpSpPr>
                <p:nvPr/>
              </p:nvGrpSpPr>
              <p:grpSpPr bwMode="auto">
                <a:xfrm>
                  <a:off x="8048571" y="2044975"/>
                  <a:ext cx="446580" cy="454559"/>
                  <a:chOff x="8048571" y="2044975"/>
                  <a:chExt cx="446580" cy="454559"/>
                </a:xfrm>
              </p:grpSpPr>
              <p:sp>
                <p:nvSpPr>
                  <p:cNvPr id="67135" name="Freeform 370"/>
                  <p:cNvSpPr>
                    <a:spLocks/>
                  </p:cNvSpPr>
                  <p:nvPr/>
                </p:nvSpPr>
                <p:spPr bwMode="auto">
                  <a:xfrm rot="18111682" flipV="1">
                    <a:off x="8066810" y="2208754"/>
                    <a:ext cx="402452" cy="179107"/>
                  </a:xfrm>
                  <a:custGeom>
                    <a:avLst/>
                    <a:gdLst>
                      <a:gd name="T0" fmla="*/ 0 w 920183"/>
                      <a:gd name="T1" fmla="*/ 87 h 409518"/>
                      <a:gd name="T2" fmla="*/ 61 w 920183"/>
                      <a:gd name="T3" fmla="*/ 104 h 409518"/>
                      <a:gd name="T4" fmla="*/ 92 w 920183"/>
                      <a:gd name="T5" fmla="*/ 36 h 409518"/>
                      <a:gd name="T6" fmla="*/ 156 w 920183"/>
                      <a:gd name="T7" fmla="*/ 63 h 409518"/>
                      <a:gd name="T8" fmla="*/ 182 w 920183"/>
                      <a:gd name="T9" fmla="*/ 1 h 409518"/>
                      <a:gd name="T10" fmla="*/ 236 w 920183"/>
                      <a:gd name="T11" fmla="*/ 15 h 4095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20183" h="409518">
                        <a:moveTo>
                          <a:pt x="-1" y="339037"/>
                        </a:moveTo>
                        <a:cubicBezTo>
                          <a:pt x="88286" y="318312"/>
                          <a:pt x="176682" y="436800"/>
                          <a:pt x="236772" y="403614"/>
                        </a:cubicBezTo>
                        <a:cubicBezTo>
                          <a:pt x="296862" y="370428"/>
                          <a:pt x="298656" y="165933"/>
                          <a:pt x="360540" y="139923"/>
                        </a:cubicBezTo>
                        <a:cubicBezTo>
                          <a:pt x="422424" y="113913"/>
                          <a:pt x="549779" y="269975"/>
                          <a:pt x="608075" y="247552"/>
                        </a:cubicBezTo>
                        <a:cubicBezTo>
                          <a:pt x="666371" y="225129"/>
                          <a:pt x="658299" y="36778"/>
                          <a:pt x="710317" y="5386"/>
                        </a:cubicBezTo>
                        <a:cubicBezTo>
                          <a:pt x="762335" y="-26006"/>
                          <a:pt x="869959" y="91490"/>
                          <a:pt x="920184" y="59201"/>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372" name="Block Arc 371"/>
                  <p:cNvSpPr/>
                  <p:nvPr/>
                </p:nvSpPr>
                <p:spPr bwMode="auto">
                  <a:xfrm rot="19032066" flipV="1">
                    <a:off x="8048998" y="2214530"/>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73" name="Block Arc 372"/>
                  <p:cNvSpPr/>
                  <p:nvPr/>
                </p:nvSpPr>
                <p:spPr bwMode="auto">
                  <a:xfrm rot="19032066" flipV="1">
                    <a:off x="8188968" y="2118316"/>
                    <a:ext cx="122473" cy="126829"/>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74" name="Block Arc 373"/>
                  <p:cNvSpPr/>
                  <p:nvPr/>
                </p:nvSpPr>
                <p:spPr bwMode="auto">
                  <a:xfrm rot="8467126" flipV="1">
                    <a:off x="8232708" y="2345731"/>
                    <a:ext cx="126846"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75" name="Block Arc 374"/>
                  <p:cNvSpPr/>
                  <p:nvPr/>
                </p:nvSpPr>
                <p:spPr bwMode="auto">
                  <a:xfrm rot="19032066" flipV="1">
                    <a:off x="8333310" y="2043969"/>
                    <a:ext cx="126849"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76" name="Block Arc 375"/>
                  <p:cNvSpPr/>
                  <p:nvPr/>
                </p:nvSpPr>
                <p:spPr bwMode="auto">
                  <a:xfrm rot="8467126" flipV="1">
                    <a:off x="8372678" y="2245145"/>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77" name="Oval 376"/>
                  <p:cNvSpPr/>
                  <p:nvPr/>
                </p:nvSpPr>
                <p:spPr bwMode="auto">
                  <a:xfrm rot="18111682" flipV="1">
                    <a:off x="8251805" y="2360408"/>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78" name="Oval 377"/>
                  <p:cNvSpPr/>
                  <p:nvPr/>
                </p:nvSpPr>
                <p:spPr bwMode="auto">
                  <a:xfrm rot="18111682" flipV="1">
                    <a:off x="8389016" y="226002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79" name="Oval 378"/>
                  <p:cNvSpPr/>
                  <p:nvPr/>
                </p:nvSpPr>
                <p:spPr bwMode="auto">
                  <a:xfrm rot="18111682" flipV="1">
                    <a:off x="8068867" y="223562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80" name="Oval 379"/>
                  <p:cNvSpPr/>
                  <p:nvPr/>
                </p:nvSpPr>
                <p:spPr bwMode="auto">
                  <a:xfrm rot="18111682" flipV="1">
                    <a:off x="8208834" y="213972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81" name="Oval 380"/>
                  <p:cNvSpPr/>
                  <p:nvPr/>
                </p:nvSpPr>
                <p:spPr bwMode="auto">
                  <a:xfrm rot="18111682" flipV="1">
                    <a:off x="8355338" y="206451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grpSp>
            <p:nvGrpSpPr>
              <p:cNvPr id="66737" name="Group 152"/>
              <p:cNvGrpSpPr>
                <a:grpSpLocks/>
              </p:cNvGrpSpPr>
              <p:nvPr/>
            </p:nvGrpSpPr>
            <p:grpSpPr bwMode="auto">
              <a:xfrm>
                <a:off x="4859057" y="2618679"/>
                <a:ext cx="765838" cy="586200"/>
                <a:chOff x="6385569" y="2044975"/>
                <a:chExt cx="2109582" cy="1614750"/>
              </a:xfrm>
            </p:grpSpPr>
            <p:grpSp>
              <p:nvGrpSpPr>
                <p:cNvPr id="67000" name="Group 295"/>
                <p:cNvGrpSpPr>
                  <a:grpSpLocks/>
                </p:cNvGrpSpPr>
                <p:nvPr/>
              </p:nvGrpSpPr>
              <p:grpSpPr bwMode="auto">
                <a:xfrm rot="184699">
                  <a:off x="7214143" y="2573706"/>
                  <a:ext cx="582802" cy="483504"/>
                  <a:chOff x="7380379" y="949835"/>
                  <a:chExt cx="582802" cy="483504"/>
                </a:xfrm>
              </p:grpSpPr>
              <p:sp>
                <p:nvSpPr>
                  <p:cNvPr id="67105" name="Freeform 352"/>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354" name="Block Arc 353"/>
                  <p:cNvSpPr/>
                  <p:nvPr/>
                </p:nvSpPr>
                <p:spPr bwMode="auto">
                  <a:xfrm rot="18847367" flipV="1">
                    <a:off x="7356065" y="1104607"/>
                    <a:ext cx="122455" cy="118101"/>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55" name="Block Arc 354"/>
                  <p:cNvSpPr/>
                  <p:nvPr/>
                </p:nvSpPr>
                <p:spPr bwMode="auto">
                  <a:xfrm rot="18847367" flipV="1">
                    <a:off x="7478386" y="1014938"/>
                    <a:ext cx="118083"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56" name="Block Arc 355"/>
                  <p:cNvSpPr/>
                  <p:nvPr/>
                </p:nvSpPr>
                <p:spPr bwMode="auto">
                  <a:xfrm rot="8282427" flipV="1">
                    <a:off x="7530016" y="1244172"/>
                    <a:ext cx="122473" cy="11808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57" name="Block Arc 356"/>
                  <p:cNvSpPr/>
                  <p:nvPr/>
                </p:nvSpPr>
                <p:spPr bwMode="auto">
                  <a:xfrm rot="18847367" flipV="1">
                    <a:off x="7652411" y="913485"/>
                    <a:ext cx="122455" cy="118101"/>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58" name="Block Arc 357"/>
                  <p:cNvSpPr/>
                  <p:nvPr/>
                </p:nvSpPr>
                <p:spPr bwMode="auto">
                  <a:xfrm rot="8282427" flipV="1">
                    <a:off x="7667925" y="1118509"/>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59" name="Block Arc 358"/>
                  <p:cNvSpPr/>
                  <p:nvPr/>
                </p:nvSpPr>
                <p:spPr bwMode="auto">
                  <a:xfrm rot="8282427" flipV="1">
                    <a:off x="7816569" y="1044801"/>
                    <a:ext cx="122473" cy="96214"/>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60" name="Oval 359"/>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61" name="Oval 360"/>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62" name="Oval 361"/>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63" name="Oval 362"/>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64" name="Oval 363"/>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65" name="Oval 364"/>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001" name="Group 296"/>
                <p:cNvGrpSpPr>
                  <a:grpSpLocks/>
                </p:cNvGrpSpPr>
                <p:nvPr/>
              </p:nvGrpSpPr>
              <p:grpSpPr bwMode="auto">
                <a:xfrm rot="184699">
                  <a:off x="6789029" y="2832017"/>
                  <a:ext cx="582802" cy="483504"/>
                  <a:chOff x="7380379" y="949835"/>
                  <a:chExt cx="582802" cy="483504"/>
                </a:xfrm>
              </p:grpSpPr>
              <p:sp>
                <p:nvSpPr>
                  <p:cNvPr id="67080" name="Freeform 339"/>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341" name="Block Arc 340"/>
                  <p:cNvSpPr/>
                  <p:nvPr/>
                </p:nvSpPr>
                <p:spPr bwMode="auto">
                  <a:xfrm rot="18847367" flipV="1">
                    <a:off x="7361603" y="1108412"/>
                    <a:ext cx="122455"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42" name="Block Arc 341"/>
                  <p:cNvSpPr/>
                  <p:nvPr/>
                </p:nvSpPr>
                <p:spPr bwMode="auto">
                  <a:xfrm rot="18847367" flipV="1">
                    <a:off x="7512851" y="990785"/>
                    <a:ext cx="122455" cy="11809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43" name="Block Arc 342"/>
                  <p:cNvSpPr/>
                  <p:nvPr/>
                </p:nvSpPr>
                <p:spPr bwMode="auto">
                  <a:xfrm rot="8282427" flipV="1">
                    <a:off x="7530480" y="1239484"/>
                    <a:ext cx="122473" cy="11370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44" name="Block Arc 343"/>
                  <p:cNvSpPr/>
                  <p:nvPr/>
                </p:nvSpPr>
                <p:spPr bwMode="auto">
                  <a:xfrm rot="18847367" flipV="1">
                    <a:off x="7624657" y="949974"/>
                    <a:ext cx="113708"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45" name="Block Arc 344"/>
                  <p:cNvSpPr/>
                  <p:nvPr/>
                </p:nvSpPr>
                <p:spPr bwMode="auto">
                  <a:xfrm rot="8282427" flipV="1">
                    <a:off x="7668744" y="1118184"/>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46" name="Block Arc 345"/>
                  <p:cNvSpPr/>
                  <p:nvPr/>
                </p:nvSpPr>
                <p:spPr bwMode="auto">
                  <a:xfrm rot="8282427" flipV="1">
                    <a:off x="7821167" y="1022391"/>
                    <a:ext cx="122473" cy="11808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47" name="Oval 346"/>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48" name="Oval 347"/>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49" name="Oval 348"/>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50" name="Oval 349"/>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51" name="Oval 350"/>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52" name="Oval 351"/>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002" name="Group 297"/>
                <p:cNvGrpSpPr>
                  <a:grpSpLocks/>
                </p:cNvGrpSpPr>
                <p:nvPr/>
              </p:nvGrpSpPr>
              <p:grpSpPr bwMode="auto">
                <a:xfrm rot="17926983" flipV="1">
                  <a:off x="6340861" y="3126525"/>
                  <a:ext cx="577908" cy="488491"/>
                  <a:chOff x="7088264" y="991411"/>
                  <a:chExt cx="1321353" cy="1116907"/>
                </a:xfrm>
              </p:grpSpPr>
              <p:sp>
                <p:nvSpPr>
                  <p:cNvPr id="67051" name="Freeform 324"/>
                  <p:cNvSpPr>
                    <a:spLocks/>
                  </p:cNvSpPr>
                  <p:nvPr/>
                </p:nvSpPr>
                <p:spPr bwMode="auto">
                  <a:xfrm>
                    <a:off x="7108562" y="1243118"/>
                    <a:ext cx="1183863" cy="726497"/>
                  </a:xfrm>
                  <a:custGeom>
                    <a:avLst/>
                    <a:gdLst>
                      <a:gd name="T0" fmla="*/ 0 w 1183863"/>
                      <a:gd name="T1" fmla="*/ 726497 h 726497"/>
                      <a:gd name="T2" fmla="*/ 172198 w 1183863"/>
                      <a:gd name="T3" fmla="*/ 527383 h 726497"/>
                      <a:gd name="T4" fmla="*/ 408971 w 1183863"/>
                      <a:gd name="T5" fmla="*/ 591960 h 726497"/>
                      <a:gd name="T6" fmla="*/ 532739 w 1183863"/>
                      <a:gd name="T7" fmla="*/ 328269 h 726497"/>
                      <a:gd name="T8" fmla="*/ 780274 w 1183863"/>
                      <a:gd name="T9" fmla="*/ 435898 h 726497"/>
                      <a:gd name="T10" fmla="*/ 882516 w 1183863"/>
                      <a:gd name="T11" fmla="*/ 193732 h 726497"/>
                      <a:gd name="T12" fmla="*/ 1092383 w 1183863"/>
                      <a:gd name="T13" fmla="*/ 247547 h 726497"/>
                      <a:gd name="T14" fmla="*/ 1183863 w 1183863"/>
                      <a:gd name="T15" fmla="*/ 0 h 72649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83863" h="726497">
                        <a:moveTo>
                          <a:pt x="0" y="726497"/>
                        </a:moveTo>
                        <a:cubicBezTo>
                          <a:pt x="52018" y="638151"/>
                          <a:pt x="104036" y="549806"/>
                          <a:pt x="172198" y="527383"/>
                        </a:cubicBezTo>
                        <a:cubicBezTo>
                          <a:pt x="240360" y="504960"/>
                          <a:pt x="348881" y="625146"/>
                          <a:pt x="408971" y="591960"/>
                        </a:cubicBezTo>
                        <a:cubicBezTo>
                          <a:pt x="469061" y="558774"/>
                          <a:pt x="470855" y="354279"/>
                          <a:pt x="532739" y="328269"/>
                        </a:cubicBezTo>
                        <a:cubicBezTo>
                          <a:pt x="594623" y="302259"/>
                          <a:pt x="721978" y="458321"/>
                          <a:pt x="780274" y="435898"/>
                        </a:cubicBezTo>
                        <a:cubicBezTo>
                          <a:pt x="838570" y="413475"/>
                          <a:pt x="830498" y="225124"/>
                          <a:pt x="882516" y="193732"/>
                        </a:cubicBezTo>
                        <a:cubicBezTo>
                          <a:pt x="934534" y="162340"/>
                          <a:pt x="1042158" y="279836"/>
                          <a:pt x="1092383" y="247547"/>
                        </a:cubicBezTo>
                        <a:cubicBezTo>
                          <a:pt x="1142608" y="215258"/>
                          <a:pt x="1163235" y="107629"/>
                          <a:pt x="1183863"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326" name="Block Arc 325"/>
                  <p:cNvSpPr/>
                  <p:nvPr/>
                </p:nvSpPr>
                <p:spPr bwMode="auto">
                  <a:xfrm rot="20679616">
                    <a:off x="7461984" y="1838088"/>
                    <a:ext cx="279985" cy="29002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27" name="Block Arc 326"/>
                  <p:cNvSpPr/>
                  <p:nvPr/>
                </p:nvSpPr>
                <p:spPr bwMode="auto">
                  <a:xfrm rot="9644556">
                    <a:off x="7092723" y="1497565"/>
                    <a:ext cx="279985" cy="28002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28" name="Block Arc 327"/>
                  <p:cNvSpPr/>
                  <p:nvPr/>
                </p:nvSpPr>
                <p:spPr bwMode="auto">
                  <a:xfrm rot="20679616">
                    <a:off x="7915817" y="1714343"/>
                    <a:ext cx="289981" cy="30003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29" name="Block Arc 328"/>
                  <p:cNvSpPr/>
                  <p:nvPr/>
                </p:nvSpPr>
                <p:spPr bwMode="auto">
                  <a:xfrm rot="9644556">
                    <a:off x="7463303" y="1333076"/>
                    <a:ext cx="289988" cy="28002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30" name="Block Arc 329"/>
                  <p:cNvSpPr/>
                  <p:nvPr/>
                </p:nvSpPr>
                <p:spPr bwMode="auto">
                  <a:xfrm rot="20679616">
                    <a:off x="8127035" y="1483917"/>
                    <a:ext cx="279985" cy="28002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31" name="Block Arc 330"/>
                  <p:cNvSpPr/>
                  <p:nvPr/>
                </p:nvSpPr>
                <p:spPr bwMode="auto">
                  <a:xfrm rot="9644556">
                    <a:off x="7854002" y="1172600"/>
                    <a:ext cx="289988" cy="30003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32" name="Block Arc 331"/>
                  <p:cNvSpPr/>
                  <p:nvPr/>
                </p:nvSpPr>
                <p:spPr bwMode="auto">
                  <a:xfrm rot="9644556">
                    <a:off x="8110155" y="995387"/>
                    <a:ext cx="279985" cy="28002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33" name="Oval 332"/>
                  <p:cNvSpPr/>
                  <p:nvPr/>
                </p:nvSpPr>
                <p:spPr bwMode="auto">
                  <a:xfrm>
                    <a:off x="7135467" y="1533712"/>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34" name="Oval 333"/>
                  <p:cNvSpPr/>
                  <p:nvPr/>
                </p:nvSpPr>
                <p:spPr bwMode="auto">
                  <a:xfrm>
                    <a:off x="7469102" y="1356124"/>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35" name="Oval 334"/>
                  <p:cNvSpPr/>
                  <p:nvPr/>
                </p:nvSpPr>
                <p:spPr bwMode="auto">
                  <a:xfrm>
                    <a:off x="7829642" y="1210824"/>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36" name="Oval 335"/>
                  <p:cNvSpPr/>
                  <p:nvPr/>
                </p:nvSpPr>
                <p:spPr bwMode="auto">
                  <a:xfrm>
                    <a:off x="8157896" y="1038617"/>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37" name="Oval 336"/>
                  <p:cNvSpPr/>
                  <p:nvPr/>
                </p:nvSpPr>
                <p:spPr bwMode="auto">
                  <a:xfrm>
                    <a:off x="7490626" y="1861981"/>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38" name="Oval 337"/>
                  <p:cNvSpPr/>
                  <p:nvPr/>
                </p:nvSpPr>
                <p:spPr bwMode="auto">
                  <a:xfrm>
                    <a:off x="7845785" y="1705917"/>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39" name="Oval 338"/>
                  <p:cNvSpPr/>
                  <p:nvPr/>
                </p:nvSpPr>
                <p:spPr bwMode="auto">
                  <a:xfrm>
                    <a:off x="8168658" y="1512188"/>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003" name="Group 298"/>
                <p:cNvGrpSpPr>
                  <a:grpSpLocks/>
                </p:cNvGrpSpPr>
                <p:nvPr/>
              </p:nvGrpSpPr>
              <p:grpSpPr bwMode="auto">
                <a:xfrm rot="184699">
                  <a:off x="7633876" y="2310015"/>
                  <a:ext cx="582802" cy="483504"/>
                  <a:chOff x="7380379" y="949835"/>
                  <a:chExt cx="582802" cy="483504"/>
                </a:xfrm>
              </p:grpSpPr>
              <p:sp>
                <p:nvSpPr>
                  <p:cNvPr id="67026" name="Freeform 311"/>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313" name="Block Arc 312"/>
                  <p:cNvSpPr/>
                  <p:nvPr/>
                </p:nvSpPr>
                <p:spPr bwMode="auto">
                  <a:xfrm rot="18847367" flipV="1">
                    <a:off x="7352409" y="1114854"/>
                    <a:ext cx="122455" cy="118101"/>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14" name="Block Arc 313"/>
                  <p:cNvSpPr/>
                  <p:nvPr/>
                </p:nvSpPr>
                <p:spPr bwMode="auto">
                  <a:xfrm rot="18847367" flipV="1">
                    <a:off x="7483940" y="1033566"/>
                    <a:ext cx="113708"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15" name="Block Arc 314"/>
                  <p:cNvSpPr/>
                  <p:nvPr/>
                </p:nvSpPr>
                <p:spPr bwMode="auto">
                  <a:xfrm rot="8282427" flipV="1">
                    <a:off x="7530729" y="1249812"/>
                    <a:ext cx="122473" cy="126827"/>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16" name="Block Arc 315"/>
                  <p:cNvSpPr/>
                  <p:nvPr/>
                </p:nvSpPr>
                <p:spPr bwMode="auto">
                  <a:xfrm rot="18847367" flipV="1">
                    <a:off x="7654650" y="949696"/>
                    <a:ext cx="122455"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17" name="Block Arc 316"/>
                  <p:cNvSpPr/>
                  <p:nvPr/>
                </p:nvSpPr>
                <p:spPr bwMode="auto">
                  <a:xfrm rot="8282427" flipV="1">
                    <a:off x="7660137" y="1137732"/>
                    <a:ext cx="122473" cy="11370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18" name="Block Arc 317"/>
                  <p:cNvSpPr/>
                  <p:nvPr/>
                </p:nvSpPr>
                <p:spPr bwMode="auto">
                  <a:xfrm rot="8282427" flipV="1">
                    <a:off x="7796381" y="1060337"/>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19" name="Oval 318"/>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20" name="Oval 319"/>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21" name="Oval 320"/>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22" name="Oval 321"/>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23" name="Oval 322"/>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24" name="Oval 323"/>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7004" name="Group 299"/>
                <p:cNvGrpSpPr>
                  <a:grpSpLocks/>
                </p:cNvGrpSpPr>
                <p:nvPr/>
              </p:nvGrpSpPr>
              <p:grpSpPr bwMode="auto">
                <a:xfrm>
                  <a:off x="8048571" y="2044975"/>
                  <a:ext cx="446580" cy="454559"/>
                  <a:chOff x="8048571" y="2044975"/>
                  <a:chExt cx="446580" cy="454559"/>
                </a:xfrm>
              </p:grpSpPr>
              <p:sp>
                <p:nvSpPr>
                  <p:cNvPr id="67005" name="Freeform 300"/>
                  <p:cNvSpPr>
                    <a:spLocks/>
                  </p:cNvSpPr>
                  <p:nvPr/>
                </p:nvSpPr>
                <p:spPr bwMode="auto">
                  <a:xfrm rot="18111682" flipV="1">
                    <a:off x="8066810" y="2208754"/>
                    <a:ext cx="402452" cy="179107"/>
                  </a:xfrm>
                  <a:custGeom>
                    <a:avLst/>
                    <a:gdLst>
                      <a:gd name="T0" fmla="*/ 0 w 920183"/>
                      <a:gd name="T1" fmla="*/ 87 h 409518"/>
                      <a:gd name="T2" fmla="*/ 61 w 920183"/>
                      <a:gd name="T3" fmla="*/ 104 h 409518"/>
                      <a:gd name="T4" fmla="*/ 92 w 920183"/>
                      <a:gd name="T5" fmla="*/ 36 h 409518"/>
                      <a:gd name="T6" fmla="*/ 156 w 920183"/>
                      <a:gd name="T7" fmla="*/ 63 h 409518"/>
                      <a:gd name="T8" fmla="*/ 182 w 920183"/>
                      <a:gd name="T9" fmla="*/ 1 h 409518"/>
                      <a:gd name="T10" fmla="*/ 236 w 920183"/>
                      <a:gd name="T11" fmla="*/ 15 h 4095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20183" h="409518">
                        <a:moveTo>
                          <a:pt x="-1" y="339037"/>
                        </a:moveTo>
                        <a:cubicBezTo>
                          <a:pt x="88286" y="318312"/>
                          <a:pt x="176682" y="436800"/>
                          <a:pt x="236772" y="403614"/>
                        </a:cubicBezTo>
                        <a:cubicBezTo>
                          <a:pt x="296862" y="370428"/>
                          <a:pt x="298656" y="165933"/>
                          <a:pt x="360540" y="139923"/>
                        </a:cubicBezTo>
                        <a:cubicBezTo>
                          <a:pt x="422424" y="113913"/>
                          <a:pt x="549779" y="269975"/>
                          <a:pt x="608075" y="247552"/>
                        </a:cubicBezTo>
                        <a:cubicBezTo>
                          <a:pt x="666371" y="225129"/>
                          <a:pt x="658299" y="36778"/>
                          <a:pt x="710317" y="5386"/>
                        </a:cubicBezTo>
                        <a:cubicBezTo>
                          <a:pt x="762335" y="-26006"/>
                          <a:pt x="869959" y="91490"/>
                          <a:pt x="920184" y="59201"/>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302" name="Block Arc 301"/>
                  <p:cNvSpPr/>
                  <p:nvPr/>
                </p:nvSpPr>
                <p:spPr bwMode="auto">
                  <a:xfrm rot="19032066" flipV="1">
                    <a:off x="8048998" y="2216299"/>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03" name="Block Arc 302"/>
                  <p:cNvSpPr/>
                  <p:nvPr/>
                </p:nvSpPr>
                <p:spPr bwMode="auto">
                  <a:xfrm rot="19032066" flipV="1">
                    <a:off x="8188968" y="2120084"/>
                    <a:ext cx="122473" cy="126829"/>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04" name="Block Arc 303"/>
                  <p:cNvSpPr/>
                  <p:nvPr/>
                </p:nvSpPr>
                <p:spPr bwMode="auto">
                  <a:xfrm rot="8467126" flipV="1">
                    <a:off x="8232708" y="2347500"/>
                    <a:ext cx="126846"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05" name="Block Arc 304"/>
                  <p:cNvSpPr/>
                  <p:nvPr/>
                </p:nvSpPr>
                <p:spPr bwMode="auto">
                  <a:xfrm rot="19032066" flipV="1">
                    <a:off x="8333310" y="2045738"/>
                    <a:ext cx="126849"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06" name="Block Arc 305"/>
                  <p:cNvSpPr/>
                  <p:nvPr/>
                </p:nvSpPr>
                <p:spPr bwMode="auto">
                  <a:xfrm rot="8467126" flipV="1">
                    <a:off x="8372678" y="2246914"/>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307" name="Oval 306"/>
                  <p:cNvSpPr/>
                  <p:nvPr/>
                </p:nvSpPr>
                <p:spPr bwMode="auto">
                  <a:xfrm rot="18111682" flipV="1">
                    <a:off x="8251805" y="2360408"/>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08" name="Oval 307"/>
                  <p:cNvSpPr/>
                  <p:nvPr/>
                </p:nvSpPr>
                <p:spPr bwMode="auto">
                  <a:xfrm rot="18111682" flipV="1">
                    <a:off x="8389016" y="226002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09" name="Oval 308"/>
                  <p:cNvSpPr/>
                  <p:nvPr/>
                </p:nvSpPr>
                <p:spPr bwMode="auto">
                  <a:xfrm rot="18111682" flipV="1">
                    <a:off x="8068867" y="223562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10" name="Oval 309"/>
                  <p:cNvSpPr/>
                  <p:nvPr/>
                </p:nvSpPr>
                <p:spPr bwMode="auto">
                  <a:xfrm rot="18111682" flipV="1">
                    <a:off x="8208834" y="213972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311" name="Oval 310"/>
                  <p:cNvSpPr/>
                  <p:nvPr/>
                </p:nvSpPr>
                <p:spPr bwMode="auto">
                  <a:xfrm rot="18111682" flipV="1">
                    <a:off x="8355338" y="206451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grpSp>
            <p:nvGrpSpPr>
              <p:cNvPr id="66738" name="Group 153"/>
              <p:cNvGrpSpPr>
                <a:grpSpLocks/>
              </p:cNvGrpSpPr>
              <p:nvPr/>
            </p:nvGrpSpPr>
            <p:grpSpPr bwMode="auto">
              <a:xfrm flipH="1">
                <a:off x="3870349" y="2184301"/>
                <a:ext cx="765838" cy="586200"/>
                <a:chOff x="6385569" y="2044975"/>
                <a:chExt cx="2109582" cy="1614750"/>
              </a:xfrm>
            </p:grpSpPr>
            <p:grpSp>
              <p:nvGrpSpPr>
                <p:cNvPr id="66870" name="Group 225"/>
                <p:cNvGrpSpPr>
                  <a:grpSpLocks/>
                </p:cNvGrpSpPr>
                <p:nvPr/>
              </p:nvGrpSpPr>
              <p:grpSpPr bwMode="auto">
                <a:xfrm rot="184699">
                  <a:off x="7214143" y="2573706"/>
                  <a:ext cx="582802" cy="483504"/>
                  <a:chOff x="7380379" y="949835"/>
                  <a:chExt cx="582802" cy="483504"/>
                </a:xfrm>
              </p:grpSpPr>
              <p:sp>
                <p:nvSpPr>
                  <p:cNvPr id="66975" name="Freeform 282"/>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284" name="Block Arc 283"/>
                  <p:cNvSpPr/>
                  <p:nvPr/>
                </p:nvSpPr>
                <p:spPr bwMode="auto">
                  <a:xfrm rot="18847367" flipV="1">
                    <a:off x="7380032" y="1136470"/>
                    <a:ext cx="126829"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85" name="Block Arc 284"/>
                  <p:cNvSpPr/>
                  <p:nvPr/>
                </p:nvSpPr>
                <p:spPr bwMode="auto">
                  <a:xfrm rot="18847367" flipV="1">
                    <a:off x="7519847" y="971395"/>
                    <a:ext cx="122455" cy="11372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86" name="Block Arc 285"/>
                  <p:cNvSpPr/>
                  <p:nvPr/>
                </p:nvSpPr>
                <p:spPr bwMode="auto">
                  <a:xfrm rot="8282427" flipV="1">
                    <a:off x="7572420" y="1209471"/>
                    <a:ext cx="122473" cy="126827"/>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87" name="Block Arc 286"/>
                  <p:cNvSpPr/>
                  <p:nvPr/>
                </p:nvSpPr>
                <p:spPr bwMode="auto">
                  <a:xfrm rot="18847367" flipV="1">
                    <a:off x="7661048" y="906871"/>
                    <a:ext cx="122455" cy="11809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88" name="Block Arc 287"/>
                  <p:cNvSpPr/>
                  <p:nvPr/>
                </p:nvSpPr>
                <p:spPr bwMode="auto">
                  <a:xfrm rot="8282427" flipV="1">
                    <a:off x="7707842" y="1140845"/>
                    <a:ext cx="122473" cy="8746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89" name="Block Arc 288"/>
                  <p:cNvSpPr/>
                  <p:nvPr/>
                </p:nvSpPr>
                <p:spPr bwMode="auto">
                  <a:xfrm rot="8282427" flipV="1">
                    <a:off x="7850946" y="1015040"/>
                    <a:ext cx="118098"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90" name="Oval 289"/>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91" name="Oval 290"/>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92" name="Oval 291"/>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93" name="Oval 292"/>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94" name="Oval 293"/>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95" name="Oval 294"/>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6871" name="Group 226"/>
                <p:cNvGrpSpPr>
                  <a:grpSpLocks/>
                </p:cNvGrpSpPr>
                <p:nvPr/>
              </p:nvGrpSpPr>
              <p:grpSpPr bwMode="auto">
                <a:xfrm rot="184699">
                  <a:off x="6789029" y="2832017"/>
                  <a:ext cx="582802" cy="483504"/>
                  <a:chOff x="7380379" y="949835"/>
                  <a:chExt cx="582802" cy="483504"/>
                </a:xfrm>
              </p:grpSpPr>
              <p:sp>
                <p:nvSpPr>
                  <p:cNvPr id="66950" name="Freeform 269"/>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271" name="Block Arc 270"/>
                  <p:cNvSpPr/>
                  <p:nvPr/>
                </p:nvSpPr>
                <p:spPr bwMode="auto">
                  <a:xfrm rot="18847367" flipV="1">
                    <a:off x="7423589" y="1116448"/>
                    <a:ext cx="122455"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72" name="Block Arc 271"/>
                  <p:cNvSpPr/>
                  <p:nvPr/>
                </p:nvSpPr>
                <p:spPr bwMode="auto">
                  <a:xfrm rot="18847367" flipV="1">
                    <a:off x="7563028" y="1021474"/>
                    <a:ext cx="118083"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73" name="Block Arc 272"/>
                  <p:cNvSpPr/>
                  <p:nvPr/>
                </p:nvSpPr>
                <p:spPr bwMode="auto">
                  <a:xfrm rot="8282427" flipV="1">
                    <a:off x="7573233" y="1209145"/>
                    <a:ext cx="122473" cy="126829"/>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74" name="Block Arc 273"/>
                  <p:cNvSpPr/>
                  <p:nvPr/>
                </p:nvSpPr>
                <p:spPr bwMode="auto">
                  <a:xfrm rot="18847367" flipV="1">
                    <a:off x="7678630" y="892624"/>
                    <a:ext cx="118083" cy="11809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75" name="Block Arc 274"/>
                  <p:cNvSpPr/>
                  <p:nvPr/>
                </p:nvSpPr>
                <p:spPr bwMode="auto">
                  <a:xfrm rot="8282427" flipV="1">
                    <a:off x="7725187" y="1104618"/>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76" name="Block Arc 275"/>
                  <p:cNvSpPr/>
                  <p:nvPr/>
                </p:nvSpPr>
                <p:spPr bwMode="auto">
                  <a:xfrm rot="8282427" flipV="1">
                    <a:off x="7860961" y="1022864"/>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77" name="Oval 276"/>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78" name="Oval 277"/>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79" name="Oval 278"/>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80" name="Oval 279"/>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81" name="Oval 280"/>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82" name="Oval 281"/>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6872" name="Group 227"/>
                <p:cNvGrpSpPr>
                  <a:grpSpLocks/>
                </p:cNvGrpSpPr>
                <p:nvPr/>
              </p:nvGrpSpPr>
              <p:grpSpPr bwMode="auto">
                <a:xfrm rot="17926983" flipV="1">
                  <a:off x="6340861" y="3126525"/>
                  <a:ext cx="577908" cy="488491"/>
                  <a:chOff x="7088264" y="991411"/>
                  <a:chExt cx="1321353" cy="1116907"/>
                </a:xfrm>
              </p:grpSpPr>
              <p:sp>
                <p:nvSpPr>
                  <p:cNvPr id="66921" name="Freeform 254"/>
                  <p:cNvSpPr>
                    <a:spLocks/>
                  </p:cNvSpPr>
                  <p:nvPr/>
                </p:nvSpPr>
                <p:spPr bwMode="auto">
                  <a:xfrm>
                    <a:off x="7108562" y="1243118"/>
                    <a:ext cx="1183863" cy="726497"/>
                  </a:xfrm>
                  <a:custGeom>
                    <a:avLst/>
                    <a:gdLst>
                      <a:gd name="T0" fmla="*/ 0 w 1183863"/>
                      <a:gd name="T1" fmla="*/ 726497 h 726497"/>
                      <a:gd name="T2" fmla="*/ 172198 w 1183863"/>
                      <a:gd name="T3" fmla="*/ 527383 h 726497"/>
                      <a:gd name="T4" fmla="*/ 408971 w 1183863"/>
                      <a:gd name="T5" fmla="*/ 591960 h 726497"/>
                      <a:gd name="T6" fmla="*/ 532739 w 1183863"/>
                      <a:gd name="T7" fmla="*/ 328269 h 726497"/>
                      <a:gd name="T8" fmla="*/ 780274 w 1183863"/>
                      <a:gd name="T9" fmla="*/ 435898 h 726497"/>
                      <a:gd name="T10" fmla="*/ 882516 w 1183863"/>
                      <a:gd name="T11" fmla="*/ 193732 h 726497"/>
                      <a:gd name="T12" fmla="*/ 1092383 w 1183863"/>
                      <a:gd name="T13" fmla="*/ 247547 h 726497"/>
                      <a:gd name="T14" fmla="*/ 1183863 w 1183863"/>
                      <a:gd name="T15" fmla="*/ 0 h 72649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83863" h="726497">
                        <a:moveTo>
                          <a:pt x="0" y="726497"/>
                        </a:moveTo>
                        <a:cubicBezTo>
                          <a:pt x="52018" y="638151"/>
                          <a:pt x="104036" y="549806"/>
                          <a:pt x="172198" y="527383"/>
                        </a:cubicBezTo>
                        <a:cubicBezTo>
                          <a:pt x="240360" y="504960"/>
                          <a:pt x="348881" y="625146"/>
                          <a:pt x="408971" y="591960"/>
                        </a:cubicBezTo>
                        <a:cubicBezTo>
                          <a:pt x="469061" y="558774"/>
                          <a:pt x="470855" y="354279"/>
                          <a:pt x="532739" y="328269"/>
                        </a:cubicBezTo>
                        <a:cubicBezTo>
                          <a:pt x="594623" y="302259"/>
                          <a:pt x="721978" y="458321"/>
                          <a:pt x="780274" y="435898"/>
                        </a:cubicBezTo>
                        <a:cubicBezTo>
                          <a:pt x="838570" y="413475"/>
                          <a:pt x="830498" y="225124"/>
                          <a:pt x="882516" y="193732"/>
                        </a:cubicBezTo>
                        <a:cubicBezTo>
                          <a:pt x="934534" y="162340"/>
                          <a:pt x="1042158" y="279836"/>
                          <a:pt x="1092383" y="247547"/>
                        </a:cubicBezTo>
                        <a:cubicBezTo>
                          <a:pt x="1142608" y="215258"/>
                          <a:pt x="1163235" y="107629"/>
                          <a:pt x="1183863"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256" name="Block Arc 255"/>
                  <p:cNvSpPr/>
                  <p:nvPr/>
                </p:nvSpPr>
                <p:spPr bwMode="auto">
                  <a:xfrm rot="20679616">
                    <a:off x="7581631" y="1799823"/>
                    <a:ext cx="279985" cy="28002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57" name="Block Arc 256"/>
                  <p:cNvSpPr/>
                  <p:nvPr/>
                </p:nvSpPr>
                <p:spPr bwMode="auto">
                  <a:xfrm rot="9644556">
                    <a:off x="7251138" y="1430657"/>
                    <a:ext cx="279985" cy="29003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58" name="Block Arc 257"/>
                  <p:cNvSpPr/>
                  <p:nvPr/>
                </p:nvSpPr>
                <p:spPr bwMode="auto">
                  <a:xfrm rot="20679616">
                    <a:off x="7936843" y="1564832"/>
                    <a:ext cx="289981" cy="29003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59" name="Block Arc 258"/>
                  <p:cNvSpPr/>
                  <p:nvPr/>
                </p:nvSpPr>
                <p:spPr bwMode="auto">
                  <a:xfrm rot="9644556">
                    <a:off x="7520929" y="1215793"/>
                    <a:ext cx="289981" cy="28002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60" name="Block Arc 259"/>
                  <p:cNvSpPr/>
                  <p:nvPr/>
                </p:nvSpPr>
                <p:spPr bwMode="auto">
                  <a:xfrm rot="20679616">
                    <a:off x="8275574" y="1383060"/>
                    <a:ext cx="279985" cy="29003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61" name="Block Arc 260"/>
                  <p:cNvSpPr/>
                  <p:nvPr/>
                </p:nvSpPr>
                <p:spPr bwMode="auto">
                  <a:xfrm rot="9644556">
                    <a:off x="7876572" y="1036055"/>
                    <a:ext cx="289981" cy="30003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62" name="Block Arc 261"/>
                  <p:cNvSpPr/>
                  <p:nvPr/>
                </p:nvSpPr>
                <p:spPr bwMode="auto">
                  <a:xfrm rot="9644556">
                    <a:off x="8237459" y="922798"/>
                    <a:ext cx="279985" cy="29003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63" name="Oval 262"/>
                  <p:cNvSpPr/>
                  <p:nvPr/>
                </p:nvSpPr>
                <p:spPr bwMode="auto">
                  <a:xfrm>
                    <a:off x="7135467" y="1533712"/>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64" name="Oval 263"/>
                  <p:cNvSpPr/>
                  <p:nvPr/>
                </p:nvSpPr>
                <p:spPr bwMode="auto">
                  <a:xfrm>
                    <a:off x="7469102" y="1356124"/>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65" name="Oval 264"/>
                  <p:cNvSpPr/>
                  <p:nvPr/>
                </p:nvSpPr>
                <p:spPr bwMode="auto">
                  <a:xfrm>
                    <a:off x="7829642" y="1210824"/>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66" name="Oval 265"/>
                  <p:cNvSpPr/>
                  <p:nvPr/>
                </p:nvSpPr>
                <p:spPr bwMode="auto">
                  <a:xfrm>
                    <a:off x="8157896" y="1038617"/>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67" name="Oval 266"/>
                  <p:cNvSpPr/>
                  <p:nvPr/>
                </p:nvSpPr>
                <p:spPr bwMode="auto">
                  <a:xfrm>
                    <a:off x="7490626" y="1861981"/>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68" name="Oval 267"/>
                  <p:cNvSpPr/>
                  <p:nvPr/>
                </p:nvSpPr>
                <p:spPr bwMode="auto">
                  <a:xfrm>
                    <a:off x="7845785" y="1705917"/>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69" name="Oval 268"/>
                  <p:cNvSpPr/>
                  <p:nvPr/>
                </p:nvSpPr>
                <p:spPr bwMode="auto">
                  <a:xfrm>
                    <a:off x="8168658" y="1512188"/>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6873" name="Group 228"/>
                <p:cNvGrpSpPr>
                  <a:grpSpLocks/>
                </p:cNvGrpSpPr>
                <p:nvPr/>
              </p:nvGrpSpPr>
              <p:grpSpPr bwMode="auto">
                <a:xfrm rot="184699">
                  <a:off x="7633876" y="2310015"/>
                  <a:ext cx="582802" cy="483504"/>
                  <a:chOff x="7380379" y="949835"/>
                  <a:chExt cx="582802" cy="483504"/>
                </a:xfrm>
              </p:grpSpPr>
              <p:sp>
                <p:nvSpPr>
                  <p:cNvPr id="66896" name="Freeform 241"/>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243" name="Block Arc 242"/>
                  <p:cNvSpPr/>
                  <p:nvPr/>
                </p:nvSpPr>
                <p:spPr bwMode="auto">
                  <a:xfrm rot="18847367" flipV="1">
                    <a:off x="7380275" y="1137748"/>
                    <a:ext cx="126829"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44" name="Block Arc 243"/>
                  <p:cNvSpPr/>
                  <p:nvPr/>
                </p:nvSpPr>
                <p:spPr bwMode="auto">
                  <a:xfrm rot="18847367" flipV="1">
                    <a:off x="7558085" y="1023192"/>
                    <a:ext cx="122455"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45" name="Block Arc 244"/>
                  <p:cNvSpPr/>
                  <p:nvPr/>
                </p:nvSpPr>
                <p:spPr bwMode="auto">
                  <a:xfrm rot="8282427" flipV="1">
                    <a:off x="7572663" y="1210749"/>
                    <a:ext cx="122473" cy="126827"/>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46" name="Block Arc 245"/>
                  <p:cNvSpPr/>
                  <p:nvPr/>
                </p:nvSpPr>
                <p:spPr bwMode="auto">
                  <a:xfrm rot="18847367" flipV="1">
                    <a:off x="7703071" y="949937"/>
                    <a:ext cx="113708"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47" name="Block Arc 246"/>
                  <p:cNvSpPr/>
                  <p:nvPr/>
                </p:nvSpPr>
                <p:spPr bwMode="auto">
                  <a:xfrm rot="8282427" flipV="1">
                    <a:off x="7704890" y="1146698"/>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48" name="Block Arc 247"/>
                  <p:cNvSpPr/>
                  <p:nvPr/>
                </p:nvSpPr>
                <p:spPr bwMode="auto">
                  <a:xfrm rot="8282427" flipV="1">
                    <a:off x="7855555" y="1016083"/>
                    <a:ext cx="118101"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49" name="Oval 248"/>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50" name="Oval 249"/>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51" name="Oval 250"/>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52" name="Oval 251"/>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53" name="Oval 252"/>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54" name="Oval 253"/>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6874" name="Group 229"/>
                <p:cNvGrpSpPr>
                  <a:grpSpLocks/>
                </p:cNvGrpSpPr>
                <p:nvPr/>
              </p:nvGrpSpPr>
              <p:grpSpPr bwMode="auto">
                <a:xfrm>
                  <a:off x="8048571" y="2044975"/>
                  <a:ext cx="446580" cy="454559"/>
                  <a:chOff x="8048571" y="2044975"/>
                  <a:chExt cx="446580" cy="454559"/>
                </a:xfrm>
              </p:grpSpPr>
              <p:sp>
                <p:nvSpPr>
                  <p:cNvPr id="66875" name="Freeform 230"/>
                  <p:cNvSpPr>
                    <a:spLocks/>
                  </p:cNvSpPr>
                  <p:nvPr/>
                </p:nvSpPr>
                <p:spPr bwMode="auto">
                  <a:xfrm rot="18111682" flipV="1">
                    <a:off x="8066810" y="2208754"/>
                    <a:ext cx="402452" cy="179107"/>
                  </a:xfrm>
                  <a:custGeom>
                    <a:avLst/>
                    <a:gdLst>
                      <a:gd name="T0" fmla="*/ 0 w 920183"/>
                      <a:gd name="T1" fmla="*/ 87 h 409518"/>
                      <a:gd name="T2" fmla="*/ 61 w 920183"/>
                      <a:gd name="T3" fmla="*/ 104 h 409518"/>
                      <a:gd name="T4" fmla="*/ 92 w 920183"/>
                      <a:gd name="T5" fmla="*/ 36 h 409518"/>
                      <a:gd name="T6" fmla="*/ 156 w 920183"/>
                      <a:gd name="T7" fmla="*/ 63 h 409518"/>
                      <a:gd name="T8" fmla="*/ 182 w 920183"/>
                      <a:gd name="T9" fmla="*/ 1 h 409518"/>
                      <a:gd name="T10" fmla="*/ 236 w 920183"/>
                      <a:gd name="T11" fmla="*/ 15 h 4095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20183" h="409518">
                        <a:moveTo>
                          <a:pt x="-1" y="339037"/>
                        </a:moveTo>
                        <a:cubicBezTo>
                          <a:pt x="88286" y="318312"/>
                          <a:pt x="176682" y="436800"/>
                          <a:pt x="236772" y="403614"/>
                        </a:cubicBezTo>
                        <a:cubicBezTo>
                          <a:pt x="296862" y="370428"/>
                          <a:pt x="298656" y="165933"/>
                          <a:pt x="360540" y="139923"/>
                        </a:cubicBezTo>
                        <a:cubicBezTo>
                          <a:pt x="422424" y="113913"/>
                          <a:pt x="549779" y="269975"/>
                          <a:pt x="608075" y="247552"/>
                        </a:cubicBezTo>
                        <a:cubicBezTo>
                          <a:pt x="666371" y="225129"/>
                          <a:pt x="658299" y="36778"/>
                          <a:pt x="710317" y="5386"/>
                        </a:cubicBezTo>
                        <a:cubicBezTo>
                          <a:pt x="762335" y="-26006"/>
                          <a:pt x="869959" y="91490"/>
                          <a:pt x="920184" y="59201"/>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232" name="Block Arc 231"/>
                  <p:cNvSpPr/>
                  <p:nvPr/>
                </p:nvSpPr>
                <p:spPr bwMode="auto">
                  <a:xfrm rot="19032066" flipV="1">
                    <a:off x="8049230" y="2214530"/>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33" name="Block Arc 232"/>
                  <p:cNvSpPr/>
                  <p:nvPr/>
                </p:nvSpPr>
                <p:spPr bwMode="auto">
                  <a:xfrm rot="19032066" flipV="1">
                    <a:off x="8189199" y="2118316"/>
                    <a:ext cx="122473" cy="126829"/>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34" name="Block Arc 233"/>
                  <p:cNvSpPr/>
                  <p:nvPr/>
                </p:nvSpPr>
                <p:spPr bwMode="auto">
                  <a:xfrm rot="8467126" flipV="1">
                    <a:off x="8232940" y="2345731"/>
                    <a:ext cx="126846"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35" name="Block Arc 234"/>
                  <p:cNvSpPr/>
                  <p:nvPr/>
                </p:nvSpPr>
                <p:spPr bwMode="auto">
                  <a:xfrm rot="19032066" flipV="1">
                    <a:off x="8333541" y="2043969"/>
                    <a:ext cx="126849"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36" name="Block Arc 235"/>
                  <p:cNvSpPr/>
                  <p:nvPr/>
                </p:nvSpPr>
                <p:spPr bwMode="auto">
                  <a:xfrm rot="8467126" flipV="1">
                    <a:off x="8372909" y="2245145"/>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37" name="Oval 236"/>
                  <p:cNvSpPr/>
                  <p:nvPr/>
                </p:nvSpPr>
                <p:spPr bwMode="auto">
                  <a:xfrm rot="18111682" flipV="1">
                    <a:off x="8251805" y="2360408"/>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38" name="Oval 237"/>
                  <p:cNvSpPr/>
                  <p:nvPr/>
                </p:nvSpPr>
                <p:spPr bwMode="auto">
                  <a:xfrm rot="18111682" flipV="1">
                    <a:off x="8389016" y="226002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39" name="Oval 238"/>
                  <p:cNvSpPr/>
                  <p:nvPr/>
                </p:nvSpPr>
                <p:spPr bwMode="auto">
                  <a:xfrm rot="18111682" flipV="1">
                    <a:off x="8068867" y="223562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40" name="Oval 239"/>
                  <p:cNvSpPr/>
                  <p:nvPr/>
                </p:nvSpPr>
                <p:spPr bwMode="auto">
                  <a:xfrm rot="18111682" flipV="1">
                    <a:off x="8208834" y="213972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41" name="Oval 240"/>
                  <p:cNvSpPr/>
                  <p:nvPr/>
                </p:nvSpPr>
                <p:spPr bwMode="auto">
                  <a:xfrm rot="18111682" flipV="1">
                    <a:off x="8355338" y="206451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grpSp>
            <p:nvGrpSpPr>
              <p:cNvPr id="66739" name="Group 154"/>
              <p:cNvGrpSpPr>
                <a:grpSpLocks/>
              </p:cNvGrpSpPr>
              <p:nvPr/>
            </p:nvGrpSpPr>
            <p:grpSpPr bwMode="auto">
              <a:xfrm flipH="1">
                <a:off x="3870349" y="2618679"/>
                <a:ext cx="765838" cy="586200"/>
                <a:chOff x="6385569" y="2044975"/>
                <a:chExt cx="2109582" cy="1614750"/>
              </a:xfrm>
            </p:grpSpPr>
            <p:grpSp>
              <p:nvGrpSpPr>
                <p:cNvPr id="66740" name="Group 155"/>
                <p:cNvGrpSpPr>
                  <a:grpSpLocks/>
                </p:cNvGrpSpPr>
                <p:nvPr/>
              </p:nvGrpSpPr>
              <p:grpSpPr bwMode="auto">
                <a:xfrm rot="184699">
                  <a:off x="7214143" y="2573706"/>
                  <a:ext cx="582802" cy="483504"/>
                  <a:chOff x="7380379" y="949835"/>
                  <a:chExt cx="582802" cy="483504"/>
                </a:xfrm>
              </p:grpSpPr>
              <p:sp>
                <p:nvSpPr>
                  <p:cNvPr id="66845" name="Freeform 212"/>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214" name="Block Arc 213"/>
                  <p:cNvSpPr/>
                  <p:nvPr/>
                </p:nvSpPr>
                <p:spPr bwMode="auto">
                  <a:xfrm rot="18847367" flipV="1">
                    <a:off x="7380127" y="1138236"/>
                    <a:ext cx="126829"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15" name="Block Arc 214"/>
                  <p:cNvSpPr/>
                  <p:nvPr/>
                </p:nvSpPr>
                <p:spPr bwMode="auto">
                  <a:xfrm rot="18847367" flipV="1">
                    <a:off x="7520999" y="990626"/>
                    <a:ext cx="122455" cy="118101"/>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16" name="Block Arc 215"/>
                  <p:cNvSpPr/>
                  <p:nvPr/>
                </p:nvSpPr>
                <p:spPr bwMode="auto">
                  <a:xfrm rot="8282427" flipV="1">
                    <a:off x="7572515" y="1211237"/>
                    <a:ext cx="122473" cy="126827"/>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17" name="Block Arc 216"/>
                  <p:cNvSpPr/>
                  <p:nvPr/>
                </p:nvSpPr>
                <p:spPr bwMode="auto">
                  <a:xfrm rot="18847367" flipV="1">
                    <a:off x="7703390" y="959042"/>
                    <a:ext cx="118083"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18" name="Block Arc 217"/>
                  <p:cNvSpPr/>
                  <p:nvPr/>
                </p:nvSpPr>
                <p:spPr bwMode="auto">
                  <a:xfrm rot="8282427" flipV="1">
                    <a:off x="7704743" y="1147186"/>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19" name="Block Arc 218"/>
                  <p:cNvSpPr/>
                  <p:nvPr/>
                </p:nvSpPr>
                <p:spPr bwMode="auto">
                  <a:xfrm rot="8282427" flipV="1">
                    <a:off x="7855407" y="1016571"/>
                    <a:ext cx="118101"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20" name="Oval 219"/>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21" name="Oval 220"/>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22" name="Oval 221"/>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23" name="Oval 222"/>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24" name="Oval 223"/>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25" name="Oval 224"/>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6741" name="Group 156"/>
                <p:cNvGrpSpPr>
                  <a:grpSpLocks/>
                </p:cNvGrpSpPr>
                <p:nvPr/>
              </p:nvGrpSpPr>
              <p:grpSpPr bwMode="auto">
                <a:xfrm rot="184699">
                  <a:off x="6789029" y="2832017"/>
                  <a:ext cx="582802" cy="483504"/>
                  <a:chOff x="7380379" y="949835"/>
                  <a:chExt cx="582802" cy="483504"/>
                </a:xfrm>
              </p:grpSpPr>
              <p:sp>
                <p:nvSpPr>
                  <p:cNvPr id="66820" name="Freeform 199"/>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201" name="Block Arc 200"/>
                  <p:cNvSpPr/>
                  <p:nvPr/>
                </p:nvSpPr>
                <p:spPr bwMode="auto">
                  <a:xfrm rot="18847367" flipV="1">
                    <a:off x="7420252" y="1135800"/>
                    <a:ext cx="126829"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02" name="Block Arc 201"/>
                  <p:cNvSpPr/>
                  <p:nvPr/>
                </p:nvSpPr>
                <p:spPr bwMode="auto">
                  <a:xfrm rot="18847367" flipV="1">
                    <a:off x="7558754" y="1023358"/>
                    <a:ext cx="122455"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03" name="Block Arc 202"/>
                  <p:cNvSpPr/>
                  <p:nvPr/>
                </p:nvSpPr>
                <p:spPr bwMode="auto">
                  <a:xfrm rot="8282427" flipV="1">
                    <a:off x="7577701" y="1210794"/>
                    <a:ext cx="118098" cy="126829"/>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04" name="Block Arc 203"/>
                  <p:cNvSpPr/>
                  <p:nvPr/>
                </p:nvSpPr>
                <p:spPr bwMode="auto">
                  <a:xfrm rot="18847367" flipV="1">
                    <a:off x="7703974" y="954469"/>
                    <a:ext cx="113708"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05" name="Block Arc 204"/>
                  <p:cNvSpPr/>
                  <p:nvPr/>
                </p:nvSpPr>
                <p:spPr bwMode="auto">
                  <a:xfrm rot="8282427" flipV="1">
                    <a:off x="7705559" y="1146864"/>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06" name="Block Arc 205"/>
                  <p:cNvSpPr/>
                  <p:nvPr/>
                </p:nvSpPr>
                <p:spPr bwMode="auto">
                  <a:xfrm rot="8282427" flipV="1">
                    <a:off x="7861056" y="1024630"/>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207" name="Oval 206"/>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08" name="Oval 207"/>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09" name="Oval 208"/>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10" name="Oval 209"/>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11" name="Oval 210"/>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212" name="Oval 211"/>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6742" name="Group 157"/>
                <p:cNvGrpSpPr>
                  <a:grpSpLocks/>
                </p:cNvGrpSpPr>
                <p:nvPr/>
              </p:nvGrpSpPr>
              <p:grpSpPr bwMode="auto">
                <a:xfrm rot="17926983" flipV="1">
                  <a:off x="6340861" y="3126525"/>
                  <a:ext cx="577908" cy="488491"/>
                  <a:chOff x="7088264" y="991411"/>
                  <a:chExt cx="1321353" cy="1116907"/>
                </a:xfrm>
              </p:grpSpPr>
              <p:sp>
                <p:nvSpPr>
                  <p:cNvPr id="66791" name="Freeform 184"/>
                  <p:cNvSpPr>
                    <a:spLocks/>
                  </p:cNvSpPr>
                  <p:nvPr/>
                </p:nvSpPr>
                <p:spPr bwMode="auto">
                  <a:xfrm>
                    <a:off x="7108562" y="1243118"/>
                    <a:ext cx="1183863" cy="726497"/>
                  </a:xfrm>
                  <a:custGeom>
                    <a:avLst/>
                    <a:gdLst>
                      <a:gd name="T0" fmla="*/ 0 w 1183863"/>
                      <a:gd name="T1" fmla="*/ 726497 h 726497"/>
                      <a:gd name="T2" fmla="*/ 172198 w 1183863"/>
                      <a:gd name="T3" fmla="*/ 527383 h 726497"/>
                      <a:gd name="T4" fmla="*/ 408971 w 1183863"/>
                      <a:gd name="T5" fmla="*/ 591960 h 726497"/>
                      <a:gd name="T6" fmla="*/ 532739 w 1183863"/>
                      <a:gd name="T7" fmla="*/ 328269 h 726497"/>
                      <a:gd name="T8" fmla="*/ 780274 w 1183863"/>
                      <a:gd name="T9" fmla="*/ 435898 h 726497"/>
                      <a:gd name="T10" fmla="*/ 882516 w 1183863"/>
                      <a:gd name="T11" fmla="*/ 193732 h 726497"/>
                      <a:gd name="T12" fmla="*/ 1092383 w 1183863"/>
                      <a:gd name="T13" fmla="*/ 247547 h 726497"/>
                      <a:gd name="T14" fmla="*/ 1183863 w 1183863"/>
                      <a:gd name="T15" fmla="*/ 0 h 72649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83863" h="726497">
                        <a:moveTo>
                          <a:pt x="0" y="726497"/>
                        </a:moveTo>
                        <a:cubicBezTo>
                          <a:pt x="52018" y="638151"/>
                          <a:pt x="104036" y="549806"/>
                          <a:pt x="172198" y="527383"/>
                        </a:cubicBezTo>
                        <a:cubicBezTo>
                          <a:pt x="240360" y="504960"/>
                          <a:pt x="348881" y="625146"/>
                          <a:pt x="408971" y="591960"/>
                        </a:cubicBezTo>
                        <a:cubicBezTo>
                          <a:pt x="469061" y="558774"/>
                          <a:pt x="470855" y="354279"/>
                          <a:pt x="532739" y="328269"/>
                        </a:cubicBezTo>
                        <a:cubicBezTo>
                          <a:pt x="594623" y="302259"/>
                          <a:pt x="721978" y="458321"/>
                          <a:pt x="780274" y="435898"/>
                        </a:cubicBezTo>
                        <a:cubicBezTo>
                          <a:pt x="838570" y="413475"/>
                          <a:pt x="830498" y="225124"/>
                          <a:pt x="882516" y="193732"/>
                        </a:cubicBezTo>
                        <a:cubicBezTo>
                          <a:pt x="934534" y="162340"/>
                          <a:pt x="1042158" y="279836"/>
                          <a:pt x="1092383" y="247547"/>
                        </a:cubicBezTo>
                        <a:cubicBezTo>
                          <a:pt x="1142608" y="215258"/>
                          <a:pt x="1163235" y="107629"/>
                          <a:pt x="1183863"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186" name="Block Arc 185"/>
                  <p:cNvSpPr/>
                  <p:nvPr/>
                </p:nvSpPr>
                <p:spPr bwMode="auto">
                  <a:xfrm rot="20679616">
                    <a:off x="7564698" y="1734177"/>
                    <a:ext cx="279985" cy="29002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87" name="Block Arc 186"/>
                  <p:cNvSpPr/>
                  <p:nvPr/>
                </p:nvSpPr>
                <p:spPr bwMode="auto">
                  <a:xfrm rot="9644556">
                    <a:off x="7208157" y="1402042"/>
                    <a:ext cx="279985" cy="30003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88" name="Block Arc 187"/>
                  <p:cNvSpPr/>
                  <p:nvPr/>
                </p:nvSpPr>
                <p:spPr bwMode="auto">
                  <a:xfrm rot="20679616">
                    <a:off x="7887746" y="1583504"/>
                    <a:ext cx="289988" cy="29003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89" name="Block Arc 188"/>
                  <p:cNvSpPr/>
                  <p:nvPr/>
                </p:nvSpPr>
                <p:spPr bwMode="auto">
                  <a:xfrm rot="9644556">
                    <a:off x="7492819" y="1226127"/>
                    <a:ext cx="279985" cy="28002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90" name="Block Arc 189"/>
                  <p:cNvSpPr/>
                  <p:nvPr/>
                </p:nvSpPr>
                <p:spPr bwMode="auto">
                  <a:xfrm rot="20679616">
                    <a:off x="8216362" y="1316300"/>
                    <a:ext cx="279985" cy="29002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91" name="Block Arc 190"/>
                  <p:cNvSpPr/>
                  <p:nvPr/>
                </p:nvSpPr>
                <p:spPr bwMode="auto">
                  <a:xfrm rot="9644556">
                    <a:off x="7855499" y="1024476"/>
                    <a:ext cx="289981" cy="30003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92" name="Block Arc 191"/>
                  <p:cNvSpPr/>
                  <p:nvPr/>
                </p:nvSpPr>
                <p:spPr bwMode="auto">
                  <a:xfrm rot="9644556">
                    <a:off x="8217252" y="878873"/>
                    <a:ext cx="279985" cy="31003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93" name="Oval 192"/>
                  <p:cNvSpPr/>
                  <p:nvPr/>
                </p:nvSpPr>
                <p:spPr bwMode="auto">
                  <a:xfrm>
                    <a:off x="7135467" y="1533712"/>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94" name="Oval 193"/>
                  <p:cNvSpPr/>
                  <p:nvPr/>
                </p:nvSpPr>
                <p:spPr bwMode="auto">
                  <a:xfrm>
                    <a:off x="7469102" y="1356124"/>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95" name="Oval 194"/>
                  <p:cNvSpPr/>
                  <p:nvPr/>
                </p:nvSpPr>
                <p:spPr bwMode="auto">
                  <a:xfrm>
                    <a:off x="7829642" y="1210824"/>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96" name="Oval 195"/>
                  <p:cNvSpPr/>
                  <p:nvPr/>
                </p:nvSpPr>
                <p:spPr bwMode="auto">
                  <a:xfrm>
                    <a:off x="8157896" y="1038617"/>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97" name="Oval 196"/>
                  <p:cNvSpPr/>
                  <p:nvPr/>
                </p:nvSpPr>
                <p:spPr bwMode="auto">
                  <a:xfrm>
                    <a:off x="7490626" y="1861981"/>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98" name="Oval 197"/>
                  <p:cNvSpPr/>
                  <p:nvPr/>
                </p:nvSpPr>
                <p:spPr bwMode="auto">
                  <a:xfrm>
                    <a:off x="7845785" y="1705917"/>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99" name="Oval 198"/>
                  <p:cNvSpPr/>
                  <p:nvPr/>
                </p:nvSpPr>
                <p:spPr bwMode="auto">
                  <a:xfrm>
                    <a:off x="8168658" y="1512188"/>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6743" name="Group 158"/>
                <p:cNvGrpSpPr>
                  <a:grpSpLocks/>
                </p:cNvGrpSpPr>
                <p:nvPr/>
              </p:nvGrpSpPr>
              <p:grpSpPr bwMode="auto">
                <a:xfrm rot="184699">
                  <a:off x="7633876" y="2310015"/>
                  <a:ext cx="582802" cy="483504"/>
                  <a:chOff x="7380379" y="949835"/>
                  <a:chExt cx="582802" cy="483504"/>
                </a:xfrm>
              </p:grpSpPr>
              <p:sp>
                <p:nvSpPr>
                  <p:cNvPr id="66766" name="Freeform 171"/>
                  <p:cNvSpPr>
                    <a:spLocks/>
                  </p:cNvSpPr>
                  <p:nvPr/>
                </p:nvSpPr>
                <p:spPr bwMode="auto">
                  <a:xfrm rot="17926983" flipV="1">
                    <a:off x="7425211" y="1081367"/>
                    <a:ext cx="442462" cy="261482"/>
                  </a:xfrm>
                  <a:custGeom>
                    <a:avLst/>
                    <a:gdLst>
                      <a:gd name="T0" fmla="*/ 0 w 1011664"/>
                      <a:gd name="T1" fmla="*/ 135 h 597864"/>
                      <a:gd name="T2" fmla="*/ 61 w 1011664"/>
                      <a:gd name="T3" fmla="*/ 151 h 597864"/>
                      <a:gd name="T4" fmla="*/ 92 w 1011664"/>
                      <a:gd name="T5" fmla="*/ 84 h 597864"/>
                      <a:gd name="T6" fmla="*/ 156 w 1011664"/>
                      <a:gd name="T7" fmla="*/ 112 h 597864"/>
                      <a:gd name="T8" fmla="*/ 182 w 1011664"/>
                      <a:gd name="T9" fmla="*/ 49 h 597864"/>
                      <a:gd name="T10" fmla="*/ 236 w 1011664"/>
                      <a:gd name="T11" fmla="*/ 63 h 597864"/>
                      <a:gd name="T12" fmla="*/ 259 w 1011664"/>
                      <a:gd name="T13" fmla="*/ 0 h 5978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1664" h="597864">
                        <a:moveTo>
                          <a:pt x="-1" y="527383"/>
                        </a:moveTo>
                        <a:cubicBezTo>
                          <a:pt x="88286" y="506658"/>
                          <a:pt x="176682" y="625146"/>
                          <a:pt x="236772" y="591960"/>
                        </a:cubicBezTo>
                        <a:cubicBezTo>
                          <a:pt x="296862" y="558774"/>
                          <a:pt x="298656" y="354279"/>
                          <a:pt x="360540" y="328269"/>
                        </a:cubicBezTo>
                        <a:cubicBezTo>
                          <a:pt x="422424" y="302259"/>
                          <a:pt x="549779" y="458321"/>
                          <a:pt x="608075" y="435898"/>
                        </a:cubicBezTo>
                        <a:cubicBezTo>
                          <a:pt x="666371" y="413475"/>
                          <a:pt x="658299" y="225124"/>
                          <a:pt x="710317" y="193732"/>
                        </a:cubicBezTo>
                        <a:cubicBezTo>
                          <a:pt x="762335" y="162340"/>
                          <a:pt x="869959" y="279836"/>
                          <a:pt x="920184" y="247547"/>
                        </a:cubicBezTo>
                        <a:cubicBezTo>
                          <a:pt x="970409" y="215258"/>
                          <a:pt x="991036" y="107629"/>
                          <a:pt x="1011664" y="0"/>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173" name="Block Arc 172"/>
                  <p:cNvSpPr/>
                  <p:nvPr/>
                </p:nvSpPr>
                <p:spPr bwMode="auto">
                  <a:xfrm rot="18847367" flipV="1">
                    <a:off x="7380722" y="1148252"/>
                    <a:ext cx="126829" cy="118101"/>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74" name="Block Arc 173"/>
                  <p:cNvSpPr/>
                  <p:nvPr/>
                </p:nvSpPr>
                <p:spPr bwMode="auto">
                  <a:xfrm rot="18847367" flipV="1">
                    <a:off x="7547078" y="1065089"/>
                    <a:ext cx="118080" cy="118098"/>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75" name="Block Arc 174"/>
                  <p:cNvSpPr/>
                  <p:nvPr/>
                </p:nvSpPr>
                <p:spPr bwMode="auto">
                  <a:xfrm rot="8282427" flipV="1">
                    <a:off x="7574872" y="1251817"/>
                    <a:ext cx="122473" cy="126829"/>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76" name="Block Arc 175"/>
                  <p:cNvSpPr/>
                  <p:nvPr/>
                </p:nvSpPr>
                <p:spPr bwMode="auto">
                  <a:xfrm rot="18847367" flipV="1">
                    <a:off x="7703633" y="960320"/>
                    <a:ext cx="118083" cy="12247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77" name="Block Arc 176"/>
                  <p:cNvSpPr/>
                  <p:nvPr/>
                </p:nvSpPr>
                <p:spPr bwMode="auto">
                  <a:xfrm rot="8282427" flipV="1">
                    <a:off x="7704985" y="1148464"/>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78" name="Block Arc 177"/>
                  <p:cNvSpPr/>
                  <p:nvPr/>
                </p:nvSpPr>
                <p:spPr bwMode="auto">
                  <a:xfrm rot="8282427" flipV="1">
                    <a:off x="7839468" y="1057998"/>
                    <a:ext cx="122473" cy="9184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79" name="Oval 178"/>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80" name="Oval 179"/>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81" name="Oval 180"/>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82" name="Oval 181"/>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83" name="Oval 182"/>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84" name="Oval 183"/>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nvGrpSpPr>
                <p:cNvPr id="66744" name="Group 159"/>
                <p:cNvGrpSpPr>
                  <a:grpSpLocks/>
                </p:cNvGrpSpPr>
                <p:nvPr/>
              </p:nvGrpSpPr>
              <p:grpSpPr bwMode="auto">
                <a:xfrm>
                  <a:off x="8048571" y="2044975"/>
                  <a:ext cx="446580" cy="454559"/>
                  <a:chOff x="8048571" y="2044975"/>
                  <a:chExt cx="446580" cy="454559"/>
                </a:xfrm>
              </p:grpSpPr>
              <p:sp>
                <p:nvSpPr>
                  <p:cNvPr id="66745" name="Freeform 160"/>
                  <p:cNvSpPr>
                    <a:spLocks/>
                  </p:cNvSpPr>
                  <p:nvPr/>
                </p:nvSpPr>
                <p:spPr bwMode="auto">
                  <a:xfrm rot="18111682" flipV="1">
                    <a:off x="8066810" y="2208754"/>
                    <a:ext cx="402452" cy="179107"/>
                  </a:xfrm>
                  <a:custGeom>
                    <a:avLst/>
                    <a:gdLst>
                      <a:gd name="T0" fmla="*/ 0 w 920183"/>
                      <a:gd name="T1" fmla="*/ 87 h 409518"/>
                      <a:gd name="T2" fmla="*/ 61 w 920183"/>
                      <a:gd name="T3" fmla="*/ 104 h 409518"/>
                      <a:gd name="T4" fmla="*/ 92 w 920183"/>
                      <a:gd name="T5" fmla="*/ 36 h 409518"/>
                      <a:gd name="T6" fmla="*/ 156 w 920183"/>
                      <a:gd name="T7" fmla="*/ 63 h 409518"/>
                      <a:gd name="T8" fmla="*/ 182 w 920183"/>
                      <a:gd name="T9" fmla="*/ 1 h 409518"/>
                      <a:gd name="T10" fmla="*/ 236 w 920183"/>
                      <a:gd name="T11" fmla="*/ 15 h 4095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20183" h="409518">
                        <a:moveTo>
                          <a:pt x="-1" y="339037"/>
                        </a:moveTo>
                        <a:cubicBezTo>
                          <a:pt x="88286" y="318312"/>
                          <a:pt x="176682" y="436800"/>
                          <a:pt x="236772" y="403614"/>
                        </a:cubicBezTo>
                        <a:cubicBezTo>
                          <a:pt x="296862" y="370428"/>
                          <a:pt x="298656" y="165933"/>
                          <a:pt x="360540" y="139923"/>
                        </a:cubicBezTo>
                        <a:cubicBezTo>
                          <a:pt x="422424" y="113913"/>
                          <a:pt x="549779" y="269975"/>
                          <a:pt x="608075" y="247552"/>
                        </a:cubicBezTo>
                        <a:cubicBezTo>
                          <a:pt x="666371" y="225129"/>
                          <a:pt x="658299" y="36778"/>
                          <a:pt x="710317" y="5386"/>
                        </a:cubicBezTo>
                        <a:cubicBezTo>
                          <a:pt x="762335" y="-26006"/>
                          <a:pt x="869959" y="91490"/>
                          <a:pt x="920184" y="59201"/>
                        </a:cubicBezTo>
                      </a:path>
                    </a:pathLst>
                  </a:cu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endParaRPr lang="en-US"/>
                  </a:p>
                </p:txBody>
              </p:sp>
              <p:sp>
                <p:nvSpPr>
                  <p:cNvPr id="162" name="Block Arc 161"/>
                  <p:cNvSpPr/>
                  <p:nvPr/>
                </p:nvSpPr>
                <p:spPr bwMode="auto">
                  <a:xfrm rot="19032066" flipV="1">
                    <a:off x="8049230" y="2216299"/>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63" name="Block Arc 162"/>
                  <p:cNvSpPr/>
                  <p:nvPr/>
                </p:nvSpPr>
                <p:spPr bwMode="auto">
                  <a:xfrm rot="19032066" flipV="1">
                    <a:off x="8189199" y="2120084"/>
                    <a:ext cx="122473" cy="126829"/>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64" name="Block Arc 163"/>
                  <p:cNvSpPr/>
                  <p:nvPr/>
                </p:nvSpPr>
                <p:spPr bwMode="auto">
                  <a:xfrm rot="8467126" flipV="1">
                    <a:off x="8232940" y="2347500"/>
                    <a:ext cx="126846"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65" name="Block Arc 164"/>
                  <p:cNvSpPr/>
                  <p:nvPr/>
                </p:nvSpPr>
                <p:spPr bwMode="auto">
                  <a:xfrm rot="19032066" flipV="1">
                    <a:off x="8333541" y="2045738"/>
                    <a:ext cx="126849"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66" name="Block Arc 165"/>
                  <p:cNvSpPr/>
                  <p:nvPr/>
                </p:nvSpPr>
                <p:spPr bwMode="auto">
                  <a:xfrm rot="8467126" flipV="1">
                    <a:off x="8372909" y="2246914"/>
                    <a:ext cx="122473" cy="12245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000" b="0">
                      <a:solidFill>
                        <a:srgbClr val="FFFFFF"/>
                      </a:solidFill>
                      <a:latin typeface="Arial"/>
                      <a:ea typeface="ＭＳ Ｐゴシック" charset="0"/>
                      <a:cs typeface="Arial" pitchFamily="34" charset="0"/>
                    </a:endParaRPr>
                  </a:p>
                </p:txBody>
              </p:sp>
              <p:sp>
                <p:nvSpPr>
                  <p:cNvPr id="167" name="Oval 166"/>
                  <p:cNvSpPr/>
                  <p:nvPr/>
                </p:nvSpPr>
                <p:spPr bwMode="auto">
                  <a:xfrm rot="18111682" flipV="1">
                    <a:off x="8251805" y="2360408"/>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68" name="Oval 167"/>
                  <p:cNvSpPr/>
                  <p:nvPr/>
                </p:nvSpPr>
                <p:spPr bwMode="auto">
                  <a:xfrm rot="18111682" flipV="1">
                    <a:off x="8389016" y="226002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69" name="Oval 168"/>
                  <p:cNvSpPr/>
                  <p:nvPr/>
                </p:nvSpPr>
                <p:spPr bwMode="auto">
                  <a:xfrm rot="18111682" flipV="1">
                    <a:off x="8068867" y="223562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70" name="Oval 169"/>
                  <p:cNvSpPr/>
                  <p:nvPr/>
                </p:nvSpPr>
                <p:spPr bwMode="auto">
                  <a:xfrm rot="18111682" flipV="1">
                    <a:off x="8208834" y="213972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sp>
                <p:nvSpPr>
                  <p:cNvPr id="171" name="Oval 170"/>
                  <p:cNvSpPr/>
                  <p:nvPr/>
                </p:nvSpPr>
                <p:spPr bwMode="auto">
                  <a:xfrm rot="18111682" flipV="1">
                    <a:off x="8355338" y="206451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000" b="0">
                      <a:solidFill>
                        <a:srgbClr val="FFFFFF"/>
                      </a:solidFill>
                    </a:endParaRPr>
                  </a:p>
                </p:txBody>
              </p:sp>
            </p:grpSp>
          </p:grpSp>
        </p:grpSp>
        <p:sp>
          <p:nvSpPr>
            <p:cNvPr id="66734" name="TextBox 18"/>
            <p:cNvSpPr txBox="1">
              <a:spLocks noChangeArrowheads="1"/>
            </p:cNvSpPr>
            <p:nvPr/>
          </p:nvSpPr>
          <p:spPr bwMode="auto">
            <a:xfrm>
              <a:off x="3119189" y="2975780"/>
              <a:ext cx="1207962" cy="7386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defTabSz="455613">
                <a:defRPr sz="3200" b="1">
                  <a:solidFill>
                    <a:schemeClr val="tx1"/>
                  </a:solidFill>
                  <a:latin typeface="As" charset="0"/>
                  <a:ea typeface="MS PGothic" charset="0"/>
                  <a:cs typeface="MS PGothic" charset="0"/>
                </a:defRPr>
              </a:lvl1pPr>
              <a:lvl2pPr marL="742950" indent="-285750" defTabSz="455613">
                <a:defRPr sz="3200" b="1">
                  <a:solidFill>
                    <a:schemeClr val="tx1"/>
                  </a:solidFill>
                  <a:latin typeface="As" charset="0"/>
                  <a:ea typeface="MS PGothic" charset="0"/>
                  <a:cs typeface="MS PGothic" charset="0"/>
                </a:defRPr>
              </a:lvl2pPr>
              <a:lvl3pPr marL="1143000" indent="-228600" defTabSz="455613">
                <a:defRPr sz="3200" b="1">
                  <a:solidFill>
                    <a:schemeClr val="tx1"/>
                  </a:solidFill>
                  <a:latin typeface="As" charset="0"/>
                  <a:ea typeface="MS PGothic" charset="0"/>
                  <a:cs typeface="MS PGothic" charset="0"/>
                </a:defRPr>
              </a:lvl3pPr>
              <a:lvl4pPr marL="1600200" indent="-228600" defTabSz="455613">
                <a:defRPr sz="3200" b="1">
                  <a:solidFill>
                    <a:schemeClr val="tx1"/>
                  </a:solidFill>
                  <a:latin typeface="As" charset="0"/>
                  <a:ea typeface="MS PGothic" charset="0"/>
                  <a:cs typeface="MS PGothic" charset="0"/>
                </a:defRPr>
              </a:lvl4pPr>
              <a:lvl5pPr marL="2057400" indent="-228600" defTabSz="455613">
                <a:defRPr sz="3200" b="1">
                  <a:solidFill>
                    <a:schemeClr val="tx1"/>
                  </a:solidFill>
                  <a:latin typeface="As" charset="0"/>
                  <a:ea typeface="MS PGothic" charset="0"/>
                  <a:cs typeface="MS PGothic" charset="0"/>
                </a:defRPr>
              </a:lvl5pPr>
              <a:lvl6pPr marL="25146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4556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b="0">
                  <a:solidFill>
                    <a:srgbClr val="FFFFFF"/>
                  </a:solidFill>
                  <a:latin typeface="Arial" charset="0"/>
                </a:rPr>
                <a:t>x 6 polymers</a:t>
              </a:r>
            </a:p>
            <a:p>
              <a:pPr algn="ctr" eaLnBrk="1" hangingPunct="1"/>
              <a:r>
                <a:rPr lang="en-US" sz="1400" b="0">
                  <a:solidFill>
                    <a:srgbClr val="FFFFFF"/>
                  </a:solidFill>
                  <a:latin typeface="Arial" charset="0"/>
                </a:rPr>
                <a:t>= 180 atoms per antibody</a:t>
              </a:r>
            </a:p>
          </p:txBody>
        </p:sp>
      </p:grpSp>
      <p:pic>
        <p:nvPicPr>
          <p:cNvPr id="506" name="Picture 505" descr="ptable cropped copy v3 small.png"/>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081213" y="1166813"/>
            <a:ext cx="1552575" cy="9191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507" name="Group 506"/>
          <p:cNvGrpSpPr>
            <a:grpSpLocks/>
          </p:cNvGrpSpPr>
          <p:nvPr/>
        </p:nvGrpSpPr>
        <p:grpSpPr bwMode="auto">
          <a:xfrm>
            <a:off x="5618163" y="2149475"/>
            <a:ext cx="3341687" cy="3435350"/>
            <a:chOff x="5618640" y="2149553"/>
            <a:chExt cx="3340933" cy="3435049"/>
          </a:xfrm>
        </p:grpSpPr>
        <p:pic>
          <p:nvPicPr>
            <p:cNvPr id="6660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86866" y="2149553"/>
              <a:ext cx="2979066" cy="218579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66602" name="Group 508"/>
            <p:cNvGrpSpPr>
              <a:grpSpLocks/>
            </p:cNvGrpSpPr>
            <p:nvPr/>
          </p:nvGrpSpPr>
          <p:grpSpPr bwMode="auto">
            <a:xfrm>
              <a:off x="5618640" y="3343281"/>
              <a:ext cx="3340933" cy="2241321"/>
              <a:chOff x="2211584" y="3190390"/>
              <a:chExt cx="6372250" cy="4274931"/>
            </a:xfrm>
          </p:grpSpPr>
          <p:grpSp>
            <p:nvGrpSpPr>
              <p:cNvPr id="66603" name="Group 509"/>
              <p:cNvGrpSpPr>
                <a:grpSpLocks/>
              </p:cNvGrpSpPr>
              <p:nvPr/>
            </p:nvGrpSpPr>
            <p:grpSpPr bwMode="auto">
              <a:xfrm>
                <a:off x="2211584" y="5123652"/>
                <a:ext cx="6372250" cy="550999"/>
                <a:chOff x="2211584" y="5123652"/>
                <a:chExt cx="6372250" cy="550999"/>
              </a:xfrm>
            </p:grpSpPr>
            <p:pic>
              <p:nvPicPr>
                <p:cNvPr id="577" name="Picture 4" descr="http://t1.gstatic.com/images?q=tbn:ANd9GcQsFgYiljR4sFcFGOSX81_98oiYYHlAkSuZFBK9rFh5MLYw2cQTJA"/>
                <p:cNvPicPr>
                  <a:picLocks noChangeAspect="1" noChangeArrowheads="1"/>
                </p:cNvPicPr>
                <p:nvPr/>
              </p:nvPicPr>
              <p:blipFill>
                <a:blip r:embed="rId8">
                  <a:duotone>
                    <a:prstClr val="black"/>
                    <a:schemeClr val="accent5">
                      <a:lumMod val="50000"/>
                      <a:tint val="45000"/>
                      <a:satMod val="400000"/>
                    </a:schemeClr>
                  </a:duotone>
                  <a:extLst>
                    <a:ext uri="{28A0092B-C50C-407E-A947-70E740481C1C}">
                      <a14:useLocalDpi xmlns:a14="http://schemas.microsoft.com/office/drawing/2010/main"/>
                    </a:ext>
                  </a:extLst>
                </a:blip>
                <a:srcRect/>
                <a:stretch>
                  <a:fillRect/>
                </a:stretch>
              </p:blipFill>
              <p:spPr bwMode="auto">
                <a:xfrm>
                  <a:off x="4560792" y="5154689"/>
                  <a:ext cx="2526267" cy="505254"/>
                </a:xfrm>
                <a:prstGeom prst="rect">
                  <a:avLst/>
                </a:prstGeom>
                <a:noFill/>
                <a:extLst/>
              </p:spPr>
            </p:pic>
            <p:pic>
              <p:nvPicPr>
                <p:cNvPr id="578" name="Picture 4" descr="http://t1.gstatic.com/images?q=tbn:ANd9GcQsFgYiljR4sFcFGOSX81_98oiYYHlAkSuZFBK9rFh5MLYw2cQTJA"/>
                <p:cNvPicPr>
                  <a:picLocks noChangeAspect="1" noChangeArrowheads="1"/>
                </p:cNvPicPr>
                <p:nvPr/>
              </p:nvPicPr>
              <p:blipFill>
                <a:blip r:embed="rId8">
                  <a:duotone>
                    <a:prstClr val="black"/>
                    <a:schemeClr val="accent5">
                      <a:lumMod val="50000"/>
                      <a:tint val="45000"/>
                      <a:satMod val="400000"/>
                    </a:schemeClr>
                  </a:duotone>
                  <a:extLst>
                    <a:ext uri="{28A0092B-C50C-407E-A947-70E740481C1C}">
                      <a14:useLocalDpi xmlns:a14="http://schemas.microsoft.com/office/drawing/2010/main"/>
                    </a:ext>
                  </a:extLst>
                </a:blip>
                <a:srcRect/>
                <a:stretch>
                  <a:fillRect/>
                </a:stretch>
              </p:blipFill>
              <p:spPr bwMode="auto">
                <a:xfrm>
                  <a:off x="6057567" y="5169397"/>
                  <a:ext cx="2526267" cy="505254"/>
                </a:xfrm>
                <a:prstGeom prst="rect">
                  <a:avLst/>
                </a:prstGeom>
                <a:noFill/>
                <a:extLst/>
              </p:spPr>
            </p:pic>
            <p:pic>
              <p:nvPicPr>
                <p:cNvPr id="579" name="Picture 4" descr="http://t1.gstatic.com/images?q=tbn:ANd9GcQsFgYiljR4sFcFGOSX81_98oiYYHlAkSuZFBK9rFh5MLYw2cQTJA"/>
                <p:cNvPicPr>
                  <a:picLocks noChangeAspect="1" noChangeArrowheads="1"/>
                </p:cNvPicPr>
                <p:nvPr/>
              </p:nvPicPr>
              <p:blipFill>
                <a:blip r:embed="rId8">
                  <a:duotone>
                    <a:prstClr val="black"/>
                    <a:schemeClr val="accent5">
                      <a:lumMod val="50000"/>
                      <a:tint val="45000"/>
                      <a:satMod val="400000"/>
                    </a:schemeClr>
                  </a:duotone>
                  <a:extLst>
                    <a:ext uri="{28A0092B-C50C-407E-A947-70E740481C1C}">
                      <a14:useLocalDpi xmlns:a14="http://schemas.microsoft.com/office/drawing/2010/main"/>
                    </a:ext>
                  </a:extLst>
                </a:blip>
                <a:srcRect/>
                <a:stretch>
                  <a:fillRect/>
                </a:stretch>
              </p:blipFill>
              <p:spPr bwMode="auto">
                <a:xfrm>
                  <a:off x="2211584" y="5123652"/>
                  <a:ext cx="2526267" cy="505254"/>
                </a:xfrm>
                <a:prstGeom prst="rect">
                  <a:avLst/>
                </a:prstGeom>
                <a:noFill/>
                <a:extLst/>
              </p:spPr>
            </p:pic>
          </p:grpSp>
          <p:grpSp>
            <p:nvGrpSpPr>
              <p:cNvPr id="66604" name="Group 510"/>
              <p:cNvGrpSpPr>
                <a:grpSpLocks/>
              </p:cNvGrpSpPr>
              <p:nvPr/>
            </p:nvGrpSpPr>
            <p:grpSpPr bwMode="auto">
              <a:xfrm rot="8890259" flipH="1">
                <a:off x="2583505" y="3190390"/>
                <a:ext cx="5584963" cy="4274931"/>
                <a:chOff x="6385569" y="2044975"/>
                <a:chExt cx="2109582" cy="1614750"/>
              </a:xfrm>
            </p:grpSpPr>
            <p:grpSp>
              <p:nvGrpSpPr>
                <p:cNvPr id="66605" name="Group 511"/>
                <p:cNvGrpSpPr>
                  <a:grpSpLocks/>
                </p:cNvGrpSpPr>
                <p:nvPr/>
              </p:nvGrpSpPr>
              <p:grpSpPr bwMode="auto">
                <a:xfrm rot="184699">
                  <a:off x="7215606" y="2573745"/>
                  <a:ext cx="582802" cy="429028"/>
                  <a:chOff x="7380379" y="949835"/>
                  <a:chExt cx="582802" cy="429028"/>
                </a:xfrm>
              </p:grpSpPr>
              <p:sp>
                <p:nvSpPr>
                  <p:cNvPr id="565" name="Block Arc 564"/>
                  <p:cNvSpPr/>
                  <p:nvPr/>
                </p:nvSpPr>
                <p:spPr bwMode="auto">
                  <a:xfrm rot="18847367" flipV="1">
                    <a:off x="7382600" y="1158966"/>
                    <a:ext cx="124654" cy="12349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66" name="Block Arc 565"/>
                  <p:cNvSpPr/>
                  <p:nvPr/>
                </p:nvSpPr>
                <p:spPr bwMode="auto">
                  <a:xfrm rot="18847367" flipV="1">
                    <a:off x="7523624" y="1046797"/>
                    <a:ext cx="128084" cy="12349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67" name="Block Arc 566"/>
                  <p:cNvSpPr/>
                  <p:nvPr/>
                </p:nvSpPr>
                <p:spPr bwMode="auto">
                  <a:xfrm rot="8282427" flipV="1">
                    <a:off x="7572223" y="1274848"/>
                    <a:ext cx="124636" cy="12351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68" name="Block Arc 567"/>
                  <p:cNvSpPr/>
                  <p:nvPr/>
                </p:nvSpPr>
                <p:spPr bwMode="auto">
                  <a:xfrm rot="18847367" flipV="1">
                    <a:off x="7663975" y="960331"/>
                    <a:ext cx="123510" cy="12463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69" name="Block Arc 568"/>
                  <p:cNvSpPr/>
                  <p:nvPr/>
                </p:nvSpPr>
                <p:spPr bwMode="auto">
                  <a:xfrm rot="8282427" flipV="1">
                    <a:off x="7720311" y="1162387"/>
                    <a:ext cx="123493" cy="125797"/>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70" name="Block Arc 569"/>
                  <p:cNvSpPr/>
                  <p:nvPr/>
                </p:nvSpPr>
                <p:spPr bwMode="auto">
                  <a:xfrm rot="8282427" flipV="1">
                    <a:off x="7844183" y="1071104"/>
                    <a:ext cx="124636" cy="12351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71" name="Oval 570"/>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72" name="Oval 571"/>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73" name="Oval 572"/>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74" name="Oval 573"/>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75" name="Oval 574"/>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76" name="Oval 575"/>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grpSp>
            <p:grpSp>
              <p:nvGrpSpPr>
                <p:cNvPr id="66606" name="Group 512"/>
                <p:cNvGrpSpPr>
                  <a:grpSpLocks/>
                </p:cNvGrpSpPr>
                <p:nvPr/>
              </p:nvGrpSpPr>
              <p:grpSpPr bwMode="auto">
                <a:xfrm rot="184699">
                  <a:off x="6790492" y="2832056"/>
                  <a:ext cx="582802" cy="429028"/>
                  <a:chOff x="7380379" y="949835"/>
                  <a:chExt cx="582802" cy="429028"/>
                </a:xfrm>
              </p:grpSpPr>
              <p:sp>
                <p:nvSpPr>
                  <p:cNvPr id="553" name="Block Arc 552"/>
                  <p:cNvSpPr/>
                  <p:nvPr/>
                </p:nvSpPr>
                <p:spPr bwMode="auto">
                  <a:xfrm rot="18847367" flipV="1">
                    <a:off x="7388853" y="1146666"/>
                    <a:ext cx="120079" cy="12349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54" name="Block Arc 553"/>
                  <p:cNvSpPr/>
                  <p:nvPr/>
                </p:nvSpPr>
                <p:spPr bwMode="auto">
                  <a:xfrm rot="18847367" flipV="1">
                    <a:off x="7526497" y="1039646"/>
                    <a:ext cx="123510" cy="123493"/>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55" name="Block Arc 554"/>
                  <p:cNvSpPr/>
                  <p:nvPr/>
                </p:nvSpPr>
                <p:spPr bwMode="auto">
                  <a:xfrm rot="8282427" flipV="1">
                    <a:off x="7578600" y="1265646"/>
                    <a:ext cx="126923" cy="12351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56" name="Block Arc 555"/>
                  <p:cNvSpPr/>
                  <p:nvPr/>
                </p:nvSpPr>
                <p:spPr bwMode="auto">
                  <a:xfrm rot="18847367" flipV="1">
                    <a:off x="7670035" y="956457"/>
                    <a:ext cx="123510" cy="125779"/>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57" name="Block Arc 556"/>
                  <p:cNvSpPr/>
                  <p:nvPr/>
                </p:nvSpPr>
                <p:spPr bwMode="auto">
                  <a:xfrm rot="8282427" flipV="1">
                    <a:off x="7716192" y="1164590"/>
                    <a:ext cx="124636" cy="121222"/>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58" name="Block Arc 557"/>
                  <p:cNvSpPr/>
                  <p:nvPr/>
                </p:nvSpPr>
                <p:spPr bwMode="auto">
                  <a:xfrm rot="8282427" flipV="1">
                    <a:off x="7853769" y="1065043"/>
                    <a:ext cx="123493" cy="12351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59" name="Oval 558"/>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60" name="Oval 559"/>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61" name="Oval 560"/>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62" name="Oval 561"/>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63" name="Oval 562"/>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64" name="Oval 563"/>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grpSp>
            <p:grpSp>
              <p:nvGrpSpPr>
                <p:cNvPr id="66607" name="Group 513"/>
                <p:cNvGrpSpPr>
                  <a:grpSpLocks/>
                </p:cNvGrpSpPr>
                <p:nvPr/>
              </p:nvGrpSpPr>
              <p:grpSpPr bwMode="auto">
                <a:xfrm rot="17926983" flipV="1">
                  <a:off x="6340861" y="3126525"/>
                  <a:ext cx="577908" cy="488491"/>
                  <a:chOff x="7088264" y="991411"/>
                  <a:chExt cx="1321353" cy="1116907"/>
                </a:xfrm>
              </p:grpSpPr>
              <p:sp>
                <p:nvSpPr>
                  <p:cNvPr id="539" name="Block Arc 538"/>
                  <p:cNvSpPr/>
                  <p:nvPr/>
                </p:nvSpPr>
                <p:spPr bwMode="auto">
                  <a:xfrm rot="20679616">
                    <a:off x="7448281" y="1823439"/>
                    <a:ext cx="282397" cy="282359"/>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40" name="Block Arc 539"/>
                  <p:cNvSpPr/>
                  <p:nvPr/>
                </p:nvSpPr>
                <p:spPr bwMode="auto">
                  <a:xfrm rot="9644556">
                    <a:off x="7063464" y="1461571"/>
                    <a:ext cx="279783" cy="279745"/>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41" name="Block Arc 540"/>
                  <p:cNvSpPr/>
                  <p:nvPr/>
                </p:nvSpPr>
                <p:spPr bwMode="auto">
                  <a:xfrm rot="20679616">
                    <a:off x="7804717" y="1667731"/>
                    <a:ext cx="282397" cy="282359"/>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42" name="Block Arc 541"/>
                  <p:cNvSpPr/>
                  <p:nvPr/>
                </p:nvSpPr>
                <p:spPr bwMode="auto">
                  <a:xfrm rot="9644556">
                    <a:off x="7391344" y="1307135"/>
                    <a:ext cx="279783" cy="282359"/>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43" name="Block Arc 542"/>
                  <p:cNvSpPr/>
                  <p:nvPr/>
                </p:nvSpPr>
                <p:spPr bwMode="auto">
                  <a:xfrm rot="20679616">
                    <a:off x="8108572" y="1466620"/>
                    <a:ext cx="282397" cy="282359"/>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44" name="Block Arc 543"/>
                  <p:cNvSpPr/>
                  <p:nvPr/>
                </p:nvSpPr>
                <p:spPr bwMode="auto">
                  <a:xfrm rot="9644556">
                    <a:off x="7771261" y="1155474"/>
                    <a:ext cx="282397" cy="282359"/>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45" name="Block Arc 544"/>
                  <p:cNvSpPr/>
                  <p:nvPr/>
                </p:nvSpPr>
                <p:spPr bwMode="auto">
                  <a:xfrm rot="9644556">
                    <a:off x="8110885" y="991230"/>
                    <a:ext cx="282397" cy="282359"/>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46" name="Oval 545"/>
                  <p:cNvSpPr/>
                  <p:nvPr/>
                </p:nvSpPr>
                <p:spPr bwMode="auto">
                  <a:xfrm>
                    <a:off x="7135467" y="1533712"/>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47" name="Oval 546"/>
                  <p:cNvSpPr/>
                  <p:nvPr/>
                </p:nvSpPr>
                <p:spPr bwMode="auto">
                  <a:xfrm>
                    <a:off x="7469102" y="1356124"/>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48" name="Oval 547"/>
                  <p:cNvSpPr/>
                  <p:nvPr/>
                </p:nvSpPr>
                <p:spPr bwMode="auto">
                  <a:xfrm>
                    <a:off x="7829642" y="1210824"/>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49" name="Oval 548"/>
                  <p:cNvSpPr/>
                  <p:nvPr/>
                </p:nvSpPr>
                <p:spPr bwMode="auto">
                  <a:xfrm>
                    <a:off x="8157896" y="1038617"/>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50" name="Oval 549"/>
                  <p:cNvSpPr/>
                  <p:nvPr/>
                </p:nvSpPr>
                <p:spPr bwMode="auto">
                  <a:xfrm>
                    <a:off x="7490626" y="1861981"/>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51" name="Oval 550"/>
                  <p:cNvSpPr/>
                  <p:nvPr/>
                </p:nvSpPr>
                <p:spPr bwMode="auto">
                  <a:xfrm>
                    <a:off x="7845785" y="1705917"/>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52" name="Oval 551"/>
                  <p:cNvSpPr/>
                  <p:nvPr/>
                </p:nvSpPr>
                <p:spPr bwMode="auto">
                  <a:xfrm>
                    <a:off x="8168658" y="1512188"/>
                    <a:ext cx="199114" cy="199114"/>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grpSp>
            <p:grpSp>
              <p:nvGrpSpPr>
                <p:cNvPr id="66608" name="Group 514"/>
                <p:cNvGrpSpPr>
                  <a:grpSpLocks/>
                </p:cNvGrpSpPr>
                <p:nvPr/>
              </p:nvGrpSpPr>
              <p:grpSpPr bwMode="auto">
                <a:xfrm rot="184699">
                  <a:off x="7635339" y="2310054"/>
                  <a:ext cx="582802" cy="429028"/>
                  <a:chOff x="7380379" y="949835"/>
                  <a:chExt cx="582802" cy="429028"/>
                </a:xfrm>
              </p:grpSpPr>
              <p:sp>
                <p:nvSpPr>
                  <p:cNvPr id="527" name="Block Arc 526"/>
                  <p:cNvSpPr/>
                  <p:nvPr/>
                </p:nvSpPr>
                <p:spPr bwMode="auto">
                  <a:xfrm rot="18847367" flipV="1">
                    <a:off x="7385707" y="1147999"/>
                    <a:ext cx="123510" cy="12463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28" name="Block Arc 527"/>
                  <p:cNvSpPr/>
                  <p:nvPr/>
                </p:nvSpPr>
                <p:spPr bwMode="auto">
                  <a:xfrm rot="18847367" flipV="1">
                    <a:off x="7520754" y="1049966"/>
                    <a:ext cx="122366" cy="12463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29" name="Block Arc 528"/>
                  <p:cNvSpPr/>
                  <p:nvPr/>
                </p:nvSpPr>
                <p:spPr bwMode="auto">
                  <a:xfrm rot="8282427" flipV="1">
                    <a:off x="7571134" y="1270070"/>
                    <a:ext cx="125779" cy="12351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30" name="Block Arc 529"/>
                  <p:cNvSpPr/>
                  <p:nvPr/>
                </p:nvSpPr>
                <p:spPr bwMode="auto">
                  <a:xfrm rot="18847367" flipV="1">
                    <a:off x="7662596" y="967310"/>
                    <a:ext cx="123510" cy="12463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31" name="Block Arc 530"/>
                  <p:cNvSpPr/>
                  <p:nvPr/>
                </p:nvSpPr>
                <p:spPr bwMode="auto">
                  <a:xfrm rot="8282427" flipV="1">
                    <a:off x="7702298" y="1169043"/>
                    <a:ext cx="124636" cy="122366"/>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32" name="Block Arc 531"/>
                  <p:cNvSpPr/>
                  <p:nvPr/>
                </p:nvSpPr>
                <p:spPr bwMode="auto">
                  <a:xfrm rot="8282427" flipV="1">
                    <a:off x="7840470" y="1072739"/>
                    <a:ext cx="124636" cy="12351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33" name="Oval 532"/>
                  <p:cNvSpPr/>
                  <p:nvPr/>
                </p:nvSpPr>
                <p:spPr bwMode="auto">
                  <a:xfrm rot="17926983" flipV="1">
                    <a:off x="7590114" y="1270292"/>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34" name="Oval 533"/>
                  <p:cNvSpPr/>
                  <p:nvPr/>
                </p:nvSpPr>
                <p:spPr bwMode="auto">
                  <a:xfrm rot="17926983" flipV="1">
                    <a:off x="7721736" y="116268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35" name="Oval 534"/>
                  <p:cNvSpPr/>
                  <p:nvPr/>
                </p:nvSpPr>
                <p:spPr bwMode="auto">
                  <a:xfrm rot="17926983" flipV="1">
                    <a:off x="7856873" y="1073123"/>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36" name="Oval 535"/>
                  <p:cNvSpPr/>
                  <p:nvPr/>
                </p:nvSpPr>
                <p:spPr bwMode="auto">
                  <a:xfrm rot="17926983" flipV="1">
                    <a:off x="7400739" y="1155515"/>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37" name="Oval 536"/>
                  <p:cNvSpPr/>
                  <p:nvPr/>
                </p:nvSpPr>
                <p:spPr bwMode="auto">
                  <a:xfrm rot="17926983" flipV="1">
                    <a:off x="7535354" y="105223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38" name="Oval 537"/>
                  <p:cNvSpPr/>
                  <p:nvPr/>
                </p:nvSpPr>
                <p:spPr bwMode="auto">
                  <a:xfrm rot="17926983" flipV="1">
                    <a:off x="7677608" y="969270"/>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grpSp>
            <p:grpSp>
              <p:nvGrpSpPr>
                <p:cNvPr id="66609" name="Group 515"/>
                <p:cNvGrpSpPr>
                  <a:grpSpLocks/>
                </p:cNvGrpSpPr>
                <p:nvPr/>
              </p:nvGrpSpPr>
              <p:grpSpPr bwMode="auto">
                <a:xfrm>
                  <a:off x="8048571" y="2044975"/>
                  <a:ext cx="446580" cy="424050"/>
                  <a:chOff x="8048571" y="2044975"/>
                  <a:chExt cx="446580" cy="424050"/>
                </a:xfrm>
              </p:grpSpPr>
              <p:sp>
                <p:nvSpPr>
                  <p:cNvPr id="517" name="Block Arc 516"/>
                  <p:cNvSpPr/>
                  <p:nvPr/>
                </p:nvSpPr>
                <p:spPr bwMode="auto">
                  <a:xfrm rot="19032066" flipV="1">
                    <a:off x="8043662" y="2232014"/>
                    <a:ext cx="124636" cy="12351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18" name="Block Arc 517"/>
                  <p:cNvSpPr/>
                  <p:nvPr/>
                </p:nvSpPr>
                <p:spPr bwMode="auto">
                  <a:xfrm rot="19032066" flipV="1">
                    <a:off x="8180844" y="2140220"/>
                    <a:ext cx="124636" cy="124654"/>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19" name="Block Arc 518"/>
                  <p:cNvSpPr/>
                  <p:nvPr/>
                </p:nvSpPr>
                <p:spPr bwMode="auto">
                  <a:xfrm rot="8467126" flipV="1">
                    <a:off x="8235710" y="2359463"/>
                    <a:ext cx="123493" cy="12351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20" name="Block Arc 519"/>
                  <p:cNvSpPr/>
                  <p:nvPr/>
                </p:nvSpPr>
                <p:spPr bwMode="auto">
                  <a:xfrm rot="19032066" flipV="1">
                    <a:off x="8328782" y="2060392"/>
                    <a:ext cx="124636" cy="12351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21" name="Block Arc 520"/>
                  <p:cNvSpPr/>
                  <p:nvPr/>
                </p:nvSpPr>
                <p:spPr bwMode="auto">
                  <a:xfrm rot="8467126" flipV="1">
                    <a:off x="8373831" y="2258910"/>
                    <a:ext cx="123493" cy="123510"/>
                  </a:xfrm>
                  <a:prstGeom prst="blockArc">
                    <a:avLst>
                      <a:gd name="adj1" fmla="val 10800000"/>
                      <a:gd name="adj2" fmla="val 20971213"/>
                      <a:gd name="adj3" fmla="val 6453"/>
                    </a:avLst>
                  </a:prstGeom>
                  <a:solidFill>
                    <a:srgbClr val="3366FF"/>
                  </a:solidFill>
                  <a:ln w="9525">
                    <a:solidFill>
                      <a:srgbClr val="3366FF"/>
                    </a:solidFill>
                    <a:round/>
                    <a:headEnd/>
                    <a:tailEnd/>
                  </a:ln>
                  <a:effectLst/>
                </p:spPr>
                <p:txBody>
                  <a:bodyPr wrap="none" anchor="ctr"/>
                  <a:lstStyle/>
                  <a:p>
                    <a:pPr algn="ctr" defTabSz="457177" eaLnBrk="1" fontAlgn="auto" hangingPunct="1">
                      <a:spcBef>
                        <a:spcPts val="0"/>
                      </a:spcBef>
                      <a:spcAft>
                        <a:spcPts val="0"/>
                      </a:spcAft>
                      <a:defRPr/>
                    </a:pPr>
                    <a:endParaRPr lang="en-US" sz="1800" b="0">
                      <a:solidFill>
                        <a:srgbClr val="FFFFFF"/>
                      </a:solidFill>
                      <a:latin typeface="Arial"/>
                      <a:ea typeface="+mn-ea"/>
                      <a:cs typeface="Arial" pitchFamily="34" charset="0"/>
                    </a:endParaRPr>
                  </a:p>
                </p:txBody>
              </p:sp>
              <p:sp>
                <p:nvSpPr>
                  <p:cNvPr id="522" name="Oval 521"/>
                  <p:cNvSpPr/>
                  <p:nvPr/>
                </p:nvSpPr>
                <p:spPr bwMode="auto">
                  <a:xfrm rot="18111682" flipV="1">
                    <a:off x="8251805" y="2360408"/>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23" name="Oval 522"/>
                  <p:cNvSpPr/>
                  <p:nvPr/>
                </p:nvSpPr>
                <p:spPr bwMode="auto">
                  <a:xfrm rot="18111682" flipV="1">
                    <a:off x="8389016" y="226002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24" name="Oval 523"/>
                  <p:cNvSpPr/>
                  <p:nvPr/>
                </p:nvSpPr>
                <p:spPr bwMode="auto">
                  <a:xfrm rot="18111682" flipV="1">
                    <a:off x="8068867" y="2235627"/>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25" name="Oval 524"/>
                  <p:cNvSpPr/>
                  <p:nvPr/>
                </p:nvSpPr>
                <p:spPr bwMode="auto">
                  <a:xfrm rot="18111682" flipV="1">
                    <a:off x="8208834" y="213972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sp>
                <p:nvSpPr>
                  <p:cNvPr id="526" name="Oval 525"/>
                  <p:cNvSpPr/>
                  <p:nvPr/>
                </p:nvSpPr>
                <p:spPr bwMode="auto">
                  <a:xfrm rot="18111682" flipV="1">
                    <a:off x="8355338" y="2064519"/>
                    <a:ext cx="87085" cy="87085"/>
                  </a:xfrm>
                  <a:prstGeom prst="ellipse">
                    <a:avLst/>
                  </a:prstGeom>
                  <a:ln>
                    <a:headEnd/>
                    <a:tailEnd/>
                  </a:ln>
                </p:spPr>
                <p:style>
                  <a:lnRef idx="0">
                    <a:schemeClr val="accent2"/>
                  </a:lnRef>
                  <a:fillRef idx="3">
                    <a:schemeClr val="accent2"/>
                  </a:fillRef>
                  <a:effectRef idx="3">
                    <a:schemeClr val="accent2"/>
                  </a:effectRef>
                  <a:fontRef idx="minor">
                    <a:schemeClr val="lt1"/>
                  </a:fontRef>
                </p:style>
                <p:txBody>
                  <a:bodyPr wrap="none" anchor="ctr"/>
                  <a:lstStyle/>
                  <a:p>
                    <a:pPr algn="ctr" defTabSz="457177" eaLnBrk="1" fontAlgn="auto" hangingPunct="1">
                      <a:spcBef>
                        <a:spcPts val="0"/>
                      </a:spcBef>
                      <a:spcAft>
                        <a:spcPts val="0"/>
                      </a:spcAft>
                      <a:defRPr/>
                    </a:pPr>
                    <a:endParaRPr lang="en-US" sz="1800" b="0">
                      <a:solidFill>
                        <a:srgbClr val="FFFFFF"/>
                      </a:solidFill>
                    </a:endParaRPr>
                  </a:p>
                </p:txBody>
              </p:sp>
            </p:grpSp>
          </p:grpSp>
        </p:gr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par>
                          <p:cTn id="8" fill="hold" nodeType="afterGroup">
                            <p:stCondLst>
                              <p:cond delay="500"/>
                            </p:stCondLst>
                            <p:childTnLst>
                              <p:par>
                                <p:cTn id="9" presetID="10" presetClass="exit" presetSubtype="0" fill="hold" grpId="0" nodeType="afterEffect">
                                  <p:stCondLst>
                                    <p:cond delay="100"/>
                                  </p:stCondLst>
                                  <p:childTnLst>
                                    <p:animEffect transition="out" filter="fade">
                                      <p:cBhvr>
                                        <p:cTn id="10" dur="500"/>
                                        <p:tgtEl>
                                          <p:spTgt spid="42"/>
                                        </p:tgtEl>
                                      </p:cBhvr>
                                    </p:animEffect>
                                    <p:set>
                                      <p:cBhvr>
                                        <p:cTn id="11" dur="1" fill="hold">
                                          <p:stCondLst>
                                            <p:cond delay="499"/>
                                          </p:stCondLst>
                                        </p:cTn>
                                        <p:tgtEl>
                                          <p:spTgt spid="42"/>
                                        </p:tgtEl>
                                        <p:attrNameLst>
                                          <p:attrName>style.visibility</p:attrName>
                                        </p:attrNameLst>
                                      </p:cBhvr>
                                      <p:to>
                                        <p:strVal val="hidden"/>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childTnLst>
                          </p:cTn>
                        </p:par>
                        <p:par>
                          <p:cTn id="17" fill="hold" nodeType="afterGroup">
                            <p:stCondLst>
                              <p:cond delay="500"/>
                            </p:stCondLst>
                            <p:childTnLst>
                              <p:par>
                                <p:cTn id="18" presetID="10" presetClass="exit" presetSubtype="0" fill="hold" grpId="0" nodeType="afterEffect">
                                  <p:stCondLst>
                                    <p:cond delay="100"/>
                                  </p:stCondLst>
                                  <p:childTnLst>
                                    <p:animEffect transition="out" filter="fade">
                                      <p:cBhvr>
                                        <p:cTn id="19" dur="500"/>
                                        <p:tgtEl>
                                          <p:spTgt spid="44"/>
                                        </p:tgtEl>
                                      </p:cBhvr>
                                    </p:animEffect>
                                    <p:set>
                                      <p:cBhvr>
                                        <p:cTn id="20" dur="1" fill="hold">
                                          <p:stCondLst>
                                            <p:cond delay="499"/>
                                          </p:stCondLst>
                                        </p:cTn>
                                        <p:tgtEl>
                                          <p:spTgt spid="44"/>
                                        </p:tgtEl>
                                        <p:attrNameLst>
                                          <p:attrName>style.visibility</p:attrName>
                                        </p:attrNameLst>
                                      </p:cBhvr>
                                      <p:to>
                                        <p:strVal val="hidden"/>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500"/>
                                        <p:tgtEl>
                                          <p:spTgt spid="21"/>
                                        </p:tgtEl>
                                      </p:cBhvr>
                                    </p:animEffect>
                                  </p:childTnLst>
                                </p:cTn>
                              </p:par>
                            </p:childTnLst>
                          </p:cTn>
                        </p:par>
                        <p:par>
                          <p:cTn id="26" fill="hold" nodeType="afterGroup">
                            <p:stCondLst>
                              <p:cond delay="500"/>
                            </p:stCondLst>
                            <p:childTnLst>
                              <p:par>
                                <p:cTn id="27" presetID="10" presetClass="exit" presetSubtype="0" fill="hold" grpId="0" nodeType="afterEffect">
                                  <p:stCondLst>
                                    <p:cond delay="0"/>
                                  </p:stCondLst>
                                  <p:childTnLst>
                                    <p:animEffect transition="out" filter="fade">
                                      <p:cBhvr>
                                        <p:cTn id="28" dur="500"/>
                                        <p:tgtEl>
                                          <p:spTgt spid="45"/>
                                        </p:tgtEl>
                                      </p:cBhvr>
                                    </p:animEffect>
                                    <p:set>
                                      <p:cBhvr>
                                        <p:cTn id="29" dur="1" fill="hold">
                                          <p:stCondLst>
                                            <p:cond delay="499"/>
                                          </p:stCondLst>
                                        </p:cTn>
                                        <p:tgtEl>
                                          <p:spTgt spid="45"/>
                                        </p:tgtEl>
                                        <p:attrNameLst>
                                          <p:attrName>style.visibility</p:attrName>
                                        </p:attrNameLst>
                                      </p:cBhvr>
                                      <p:to>
                                        <p:strVal val="hidden"/>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10" presetClass="entr" presetSubtype="0" fill="hold" nodeType="clickEffect">
                                  <p:stCondLst>
                                    <p:cond delay="0"/>
                                  </p:stCondLst>
                                  <p:childTnLst>
                                    <p:set>
                                      <p:cBhvr>
                                        <p:cTn id="33" dur="1" fill="hold">
                                          <p:stCondLst>
                                            <p:cond delay="0"/>
                                          </p:stCondLst>
                                        </p:cTn>
                                        <p:tgtEl>
                                          <p:spTgt spid="47"/>
                                        </p:tgtEl>
                                        <p:attrNameLst>
                                          <p:attrName>style.visibility</p:attrName>
                                        </p:attrNameLst>
                                      </p:cBhvr>
                                      <p:to>
                                        <p:strVal val="visible"/>
                                      </p:to>
                                    </p:set>
                                    <p:animEffect transition="in" filter="fade">
                                      <p:cBhvr>
                                        <p:cTn id="34" dur="500"/>
                                        <p:tgtEl>
                                          <p:spTgt spid="47"/>
                                        </p:tgtEl>
                                      </p:cBhvr>
                                    </p:animEffect>
                                  </p:childTnLst>
                                </p:cTn>
                              </p:par>
                              <p:par>
                                <p:cTn id="35" presetID="10" presetClass="entr" presetSubtype="0" fill="hold" nodeType="withEffect">
                                  <p:stCondLst>
                                    <p:cond delay="0"/>
                                  </p:stCondLst>
                                  <p:childTnLst>
                                    <p:set>
                                      <p:cBhvr>
                                        <p:cTn id="36" dur="1" fill="hold">
                                          <p:stCondLst>
                                            <p:cond delay="0"/>
                                          </p:stCondLst>
                                        </p:cTn>
                                        <p:tgtEl>
                                          <p:spTgt spid="506"/>
                                        </p:tgtEl>
                                        <p:attrNameLst>
                                          <p:attrName>style.visibility</p:attrName>
                                        </p:attrNameLst>
                                      </p:cBhvr>
                                      <p:to>
                                        <p:strVal val="visible"/>
                                      </p:to>
                                    </p:set>
                                    <p:animEffect transition="in" filter="fade">
                                      <p:cBhvr>
                                        <p:cTn id="37" dur="500"/>
                                        <p:tgtEl>
                                          <p:spTgt spid="50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0" presetClass="entr" presetSubtype="0" fill="hold" nodeType="clickEffect">
                                  <p:stCondLst>
                                    <p:cond delay="0"/>
                                  </p:stCondLst>
                                  <p:childTnLst>
                                    <p:set>
                                      <p:cBhvr>
                                        <p:cTn id="41" dur="1" fill="hold">
                                          <p:stCondLst>
                                            <p:cond delay="0"/>
                                          </p:stCondLst>
                                        </p:cTn>
                                        <p:tgtEl>
                                          <p:spTgt spid="74"/>
                                        </p:tgtEl>
                                        <p:attrNameLst>
                                          <p:attrName>style.visibility</p:attrName>
                                        </p:attrNameLst>
                                      </p:cBhvr>
                                      <p:to>
                                        <p:strVal val="visible"/>
                                      </p:to>
                                    </p:set>
                                    <p:animEffect transition="in" filter="fade">
                                      <p:cBhvr>
                                        <p:cTn id="42" dur="500"/>
                                        <p:tgtEl>
                                          <p:spTgt spid="74"/>
                                        </p:tgtEl>
                                      </p:cBhvr>
                                    </p:animEffect>
                                  </p:childTnLst>
                                </p:cTn>
                              </p:par>
                              <p:par>
                                <p:cTn id="43" presetID="10" presetClass="entr" presetSubtype="0" fill="hold" nodeType="withEffect">
                                  <p:stCondLst>
                                    <p:cond delay="0"/>
                                  </p:stCondLst>
                                  <p:childTnLst>
                                    <p:set>
                                      <p:cBhvr>
                                        <p:cTn id="44" dur="1" fill="hold">
                                          <p:stCondLst>
                                            <p:cond delay="0"/>
                                          </p:stCondLst>
                                        </p:cTn>
                                        <p:tgtEl>
                                          <p:spTgt spid="507"/>
                                        </p:tgtEl>
                                        <p:attrNameLst>
                                          <p:attrName>style.visibility</p:attrName>
                                        </p:attrNameLst>
                                      </p:cBhvr>
                                      <p:to>
                                        <p:strVal val="visible"/>
                                      </p:to>
                                    </p:set>
                                    <p:animEffect transition="in" filter="fade">
                                      <p:cBhvr>
                                        <p:cTn id="45" dur="500"/>
                                        <p:tgtEl>
                                          <p:spTgt spid="507"/>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10" presetClass="entr" presetSubtype="0" fill="hold" nodeType="clickEffect">
                                  <p:stCondLst>
                                    <p:cond delay="0"/>
                                  </p:stCondLst>
                                  <p:childTnLst>
                                    <p:set>
                                      <p:cBhvr>
                                        <p:cTn id="49" dur="1" fill="hold">
                                          <p:stCondLst>
                                            <p:cond delay="0"/>
                                          </p:stCondLst>
                                        </p:cTn>
                                        <p:tgtEl>
                                          <p:spTgt spid="148"/>
                                        </p:tgtEl>
                                        <p:attrNameLst>
                                          <p:attrName>style.visibility</p:attrName>
                                        </p:attrNameLst>
                                      </p:cBhvr>
                                      <p:to>
                                        <p:strVal val="visible"/>
                                      </p:to>
                                    </p:set>
                                    <p:animEffect transition="in" filter="fade">
                                      <p:cBhvr>
                                        <p:cTn id="50" dur="500"/>
                                        <p:tgtEl>
                                          <p:spTgt spid="148"/>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xit" presetSubtype="0" fill="hold" nodeType="clickEffect">
                                  <p:stCondLst>
                                    <p:cond delay="0"/>
                                  </p:stCondLst>
                                  <p:childTnLst>
                                    <p:set>
                                      <p:cBhvr>
                                        <p:cTn id="54" dur="1" fill="hold">
                                          <p:stCondLst>
                                            <p:cond delay="0"/>
                                          </p:stCondLst>
                                        </p:cTn>
                                        <p:tgtEl>
                                          <p:spTgt spid="47"/>
                                        </p:tgtEl>
                                        <p:attrNameLst>
                                          <p:attrName>style.visibility</p:attrName>
                                        </p:attrNameLst>
                                      </p:cBhvr>
                                      <p:to>
                                        <p:strVal val="hidden"/>
                                      </p:to>
                                    </p:set>
                                  </p:childTnLst>
                                </p:cTn>
                              </p:par>
                              <p:par>
                                <p:cTn id="55" presetID="1" presetClass="exit" presetSubtype="0" fill="hold" nodeType="withEffect">
                                  <p:stCondLst>
                                    <p:cond delay="0"/>
                                  </p:stCondLst>
                                  <p:childTnLst>
                                    <p:set>
                                      <p:cBhvr>
                                        <p:cTn id="56" dur="1" fill="hold">
                                          <p:stCondLst>
                                            <p:cond delay="0"/>
                                          </p:stCondLst>
                                        </p:cTn>
                                        <p:tgtEl>
                                          <p:spTgt spid="506"/>
                                        </p:tgtEl>
                                        <p:attrNameLst>
                                          <p:attrName>style.visibility</p:attrName>
                                        </p:attrNameLst>
                                      </p:cBhvr>
                                      <p:to>
                                        <p:strVal val="hidden"/>
                                      </p:to>
                                    </p:set>
                                  </p:childTnLst>
                                </p:cTn>
                              </p:par>
                              <p:par>
                                <p:cTn id="57" presetID="1" presetClass="exit" presetSubtype="0" fill="hold" nodeType="withEffect">
                                  <p:stCondLst>
                                    <p:cond delay="0"/>
                                  </p:stCondLst>
                                  <p:childTnLst>
                                    <p:set>
                                      <p:cBhvr>
                                        <p:cTn id="58" dur="1" fill="hold">
                                          <p:stCondLst>
                                            <p:cond delay="0"/>
                                          </p:stCondLst>
                                        </p:cTn>
                                        <p:tgtEl>
                                          <p:spTgt spid="74"/>
                                        </p:tgtEl>
                                        <p:attrNameLst>
                                          <p:attrName>style.visibility</p:attrName>
                                        </p:attrNameLst>
                                      </p:cBhvr>
                                      <p:to>
                                        <p:strVal val="hidden"/>
                                      </p:to>
                                    </p:set>
                                  </p:childTnLst>
                                </p:cTn>
                              </p:par>
                              <p:par>
                                <p:cTn id="59" presetID="10" presetClass="exit" presetSubtype="0" fill="hold" nodeType="withEffect">
                                  <p:stCondLst>
                                    <p:cond delay="0"/>
                                  </p:stCondLst>
                                  <p:childTnLst>
                                    <p:animEffect transition="out" filter="fade">
                                      <p:cBhvr>
                                        <p:cTn id="60" dur="500"/>
                                        <p:tgtEl>
                                          <p:spTgt spid="507"/>
                                        </p:tgtEl>
                                      </p:cBhvr>
                                    </p:animEffect>
                                    <p:set>
                                      <p:cBhvr>
                                        <p:cTn id="61" dur="1" fill="hold">
                                          <p:stCondLst>
                                            <p:cond delay="499"/>
                                          </p:stCondLst>
                                        </p:cTn>
                                        <p:tgtEl>
                                          <p:spTgt spid="507"/>
                                        </p:tgtEl>
                                        <p:attrNameLst>
                                          <p:attrName>style.visibility</p:attrName>
                                        </p:attrNameLst>
                                      </p:cBhvr>
                                      <p:to>
                                        <p:strVal val="hidden"/>
                                      </p:to>
                                    </p:set>
                                  </p:childTnLst>
                                </p:cTn>
                              </p:par>
                              <p:par>
                                <p:cTn id="62" presetID="1" presetClass="exit" presetSubtype="0" fill="hold" nodeType="withEffect">
                                  <p:stCondLst>
                                    <p:cond delay="0"/>
                                  </p:stCondLst>
                                  <p:childTnLst>
                                    <p:set>
                                      <p:cBhvr>
                                        <p:cTn id="63" dur="1" fill="hold">
                                          <p:stCondLst>
                                            <p:cond delay="0"/>
                                          </p:stCondLst>
                                        </p:cTn>
                                        <p:tgtEl>
                                          <p:spTgt spid="148"/>
                                        </p:tgtEl>
                                        <p:attrNameLst>
                                          <p:attrName>style.visibility</p:attrName>
                                        </p:attrNameLst>
                                      </p:cBhvr>
                                      <p:to>
                                        <p:strVal val="hidden"/>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2"/>
                                        </p:tgtEl>
                                        <p:attrNameLst>
                                          <p:attrName>style.visibility</p:attrName>
                                        </p:attrNameLst>
                                      </p:cBhvr>
                                      <p:to>
                                        <p:strVal val="visible"/>
                                      </p:to>
                                    </p:set>
                                    <p:animEffect transition="in" filter="fade">
                                      <p:cBhvr>
                                        <p:cTn id="68" dur="500"/>
                                        <p:tgtEl>
                                          <p:spTgt spid="22"/>
                                        </p:tgtEl>
                                      </p:cBhvr>
                                    </p:animEffect>
                                  </p:childTnLst>
                                </p:cTn>
                              </p:par>
                            </p:childTnLst>
                          </p:cTn>
                        </p:par>
                        <p:par>
                          <p:cTn id="69" fill="hold" nodeType="afterGroup">
                            <p:stCondLst>
                              <p:cond delay="500"/>
                            </p:stCondLst>
                            <p:childTnLst>
                              <p:par>
                                <p:cTn id="70" presetID="10" presetClass="exit" presetSubtype="0" fill="hold" grpId="0" nodeType="afterEffect">
                                  <p:stCondLst>
                                    <p:cond delay="100"/>
                                  </p:stCondLst>
                                  <p:childTnLst>
                                    <p:animEffect transition="out" filter="fade">
                                      <p:cBhvr>
                                        <p:cTn id="71" dur="500"/>
                                        <p:tgtEl>
                                          <p:spTgt spid="36"/>
                                        </p:tgtEl>
                                      </p:cBhvr>
                                    </p:animEffect>
                                    <p:set>
                                      <p:cBhvr>
                                        <p:cTn id="72" dur="1" fill="hold">
                                          <p:stCondLst>
                                            <p:cond delay="499"/>
                                          </p:stCondLst>
                                        </p:cTn>
                                        <p:tgtEl>
                                          <p:spTgt spid="36"/>
                                        </p:tgtEl>
                                        <p:attrNameLst>
                                          <p:attrName>style.visibility</p:attrName>
                                        </p:attrNameLst>
                                      </p:cBhvr>
                                      <p:to>
                                        <p:strVal val="hidden"/>
                                      </p:to>
                                    </p:set>
                                  </p:childTnLst>
                                </p:cTn>
                              </p:par>
                              <p:par>
                                <p:cTn id="73" presetID="10" presetClass="exit" presetSubtype="0" fill="hold" grpId="0" nodeType="withEffect">
                                  <p:stCondLst>
                                    <p:cond delay="0"/>
                                  </p:stCondLst>
                                  <p:childTnLst>
                                    <p:animEffect transition="out" filter="fade">
                                      <p:cBhvr>
                                        <p:cTn id="74" dur="500"/>
                                        <p:tgtEl>
                                          <p:spTgt spid="37"/>
                                        </p:tgtEl>
                                      </p:cBhvr>
                                    </p:animEffect>
                                    <p:set>
                                      <p:cBhvr>
                                        <p:cTn id="75" dur="1" fill="hold">
                                          <p:stCondLst>
                                            <p:cond delay="499"/>
                                          </p:stCondLst>
                                        </p:cTn>
                                        <p:tgtEl>
                                          <p:spTgt spid="37"/>
                                        </p:tgtEl>
                                        <p:attrNameLst>
                                          <p:attrName>style.visibility</p:attrName>
                                        </p:attrNameLst>
                                      </p:cBhvr>
                                      <p:to>
                                        <p:strVal val="hidden"/>
                                      </p:to>
                                    </p:set>
                                  </p:childTnLst>
                                </p:cTn>
                              </p:par>
                            </p:childTnLst>
                          </p:cTn>
                        </p:par>
                      </p:childTnLst>
                    </p:cTn>
                  </p:par>
                  <p:par>
                    <p:cTn id="76" fill="hold" nodeType="clickPar">
                      <p:stCondLst>
                        <p:cond delay="indefinite"/>
                      </p:stCondLst>
                      <p:childTnLst>
                        <p:par>
                          <p:cTn id="77" fill="hold" nodeType="withGroup">
                            <p:stCondLst>
                              <p:cond delay="0"/>
                            </p:stCondLst>
                            <p:childTnLst>
                              <p:par>
                                <p:cTn id="78" presetID="10" presetClass="exit" presetSubtype="0" fill="hold" grpId="0" nodeType="clickEffect">
                                  <p:stCondLst>
                                    <p:cond delay="0"/>
                                  </p:stCondLst>
                                  <p:childTnLst>
                                    <p:animEffect transition="out" filter="fade">
                                      <p:cBhvr>
                                        <p:cTn id="79" dur="500"/>
                                        <p:tgtEl>
                                          <p:spTgt spid="40"/>
                                        </p:tgtEl>
                                      </p:cBhvr>
                                    </p:animEffect>
                                    <p:set>
                                      <p:cBhvr>
                                        <p:cTn id="80" dur="1" fill="hold">
                                          <p:stCondLst>
                                            <p:cond delay="499"/>
                                          </p:stCondLst>
                                        </p:cTn>
                                        <p:tgtEl>
                                          <p:spTgt spid="40"/>
                                        </p:tgtEl>
                                        <p:attrNameLst>
                                          <p:attrName>style.visibility</p:attrName>
                                        </p:attrNameLst>
                                      </p:cBhvr>
                                      <p:to>
                                        <p:strVal val="hidden"/>
                                      </p:to>
                                    </p:set>
                                  </p:childTnLst>
                                </p:cTn>
                              </p:par>
                              <p:par>
                                <p:cTn id="81" presetID="10" presetClass="entr" presetSubtype="0" fill="hold" grpId="0" nodeType="withEffect">
                                  <p:stCondLst>
                                    <p:cond delay="100"/>
                                  </p:stCondLst>
                                  <p:childTnLst>
                                    <p:set>
                                      <p:cBhvr>
                                        <p:cTn id="82" dur="1" fill="hold">
                                          <p:stCondLst>
                                            <p:cond delay="0"/>
                                          </p:stCondLst>
                                        </p:cTn>
                                        <p:tgtEl>
                                          <p:spTgt spid="23"/>
                                        </p:tgtEl>
                                        <p:attrNameLst>
                                          <p:attrName>style.visibility</p:attrName>
                                        </p:attrNameLst>
                                      </p:cBhvr>
                                      <p:to>
                                        <p:strVal val="visible"/>
                                      </p:to>
                                    </p:set>
                                    <p:animEffect transition="in" filter="fade">
                                      <p:cBhvr>
                                        <p:cTn id="83" dur="500"/>
                                        <p:tgtEl>
                                          <p:spTgt spid="23"/>
                                        </p:tgtEl>
                                      </p:cBhvr>
                                    </p:animEffect>
                                  </p:childTnLst>
                                </p:cTn>
                              </p:par>
                              <p:par>
                                <p:cTn id="84" presetID="10" presetClass="exit" presetSubtype="0" fill="hold" grpId="0" nodeType="withEffect">
                                  <p:stCondLst>
                                    <p:cond delay="200"/>
                                  </p:stCondLst>
                                  <p:childTnLst>
                                    <p:animEffect transition="out" filter="fade">
                                      <p:cBhvr>
                                        <p:cTn id="85" dur="500"/>
                                        <p:tgtEl>
                                          <p:spTgt spid="38"/>
                                        </p:tgtEl>
                                      </p:cBhvr>
                                    </p:animEffect>
                                    <p:set>
                                      <p:cBhvr>
                                        <p:cTn id="86" dur="1" fill="hold">
                                          <p:stCondLst>
                                            <p:cond delay="499"/>
                                          </p:stCondLst>
                                        </p:cTn>
                                        <p:tgtEl>
                                          <p:spTgt spid="38"/>
                                        </p:tgtEl>
                                        <p:attrNameLst>
                                          <p:attrName>style.visibility</p:attrName>
                                        </p:attrNameLst>
                                      </p:cBhvr>
                                      <p:to>
                                        <p:strVal val="hidden"/>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10"/>
                                        </p:tgtEl>
                                        <p:attrNameLst>
                                          <p:attrName>style.visibility</p:attrName>
                                        </p:attrNameLst>
                                      </p:cBhvr>
                                      <p:to>
                                        <p:strVal val="visible"/>
                                      </p:to>
                                    </p:set>
                                    <p:animEffect transition="in" filter="fade">
                                      <p:cBhvr>
                                        <p:cTn id="91" dur="500"/>
                                        <p:tgtEl>
                                          <p:spTgt spid="10"/>
                                        </p:tgtEl>
                                      </p:cBhvr>
                                    </p:animEffect>
                                  </p:childTnLst>
                                </p:cTn>
                              </p:par>
                            </p:childTnLst>
                          </p:cTn>
                        </p:par>
                        <p:par>
                          <p:cTn id="92" fill="hold" nodeType="afterGroup">
                            <p:stCondLst>
                              <p:cond delay="500"/>
                            </p:stCondLst>
                            <p:childTnLst>
                              <p:par>
                                <p:cTn id="93" presetID="10" presetClass="entr" presetSubtype="0" fill="hold" grpId="0" nodeType="afterEffect">
                                  <p:stCondLst>
                                    <p:cond delay="200"/>
                                  </p:stCondLst>
                                  <p:childTnLst>
                                    <p:set>
                                      <p:cBhvr>
                                        <p:cTn id="94" dur="1" fill="hold">
                                          <p:stCondLst>
                                            <p:cond delay="0"/>
                                          </p:stCondLst>
                                        </p:cTn>
                                        <p:tgtEl>
                                          <p:spTgt spid="24"/>
                                        </p:tgtEl>
                                        <p:attrNameLst>
                                          <p:attrName>style.visibility</p:attrName>
                                        </p:attrNameLst>
                                      </p:cBhvr>
                                      <p:to>
                                        <p:strVal val="visible"/>
                                      </p:to>
                                    </p:set>
                                    <p:animEffect transition="in" filter="fade">
                                      <p:cBhvr>
                                        <p:cTn id="95" dur="500"/>
                                        <p:tgtEl>
                                          <p:spTgt spid="24"/>
                                        </p:tgtEl>
                                      </p:cBhvr>
                                    </p:animEffect>
                                  </p:childTnLst>
                                </p:cTn>
                              </p:par>
                            </p:childTnLst>
                          </p:cTn>
                        </p:par>
                        <p:par>
                          <p:cTn id="96" fill="hold" nodeType="afterGroup">
                            <p:stCondLst>
                              <p:cond delay="1200"/>
                            </p:stCondLst>
                            <p:childTnLst>
                              <p:par>
                                <p:cTn id="97" presetID="10" presetClass="exit" presetSubtype="0" fill="hold" grpId="0" nodeType="afterEffect">
                                  <p:stCondLst>
                                    <p:cond delay="100"/>
                                  </p:stCondLst>
                                  <p:childTnLst>
                                    <p:animEffect transition="out" filter="fade">
                                      <p:cBhvr>
                                        <p:cTn id="98" dur="500"/>
                                        <p:tgtEl>
                                          <p:spTgt spid="39"/>
                                        </p:tgtEl>
                                      </p:cBhvr>
                                    </p:animEffect>
                                    <p:set>
                                      <p:cBhvr>
                                        <p:cTn id="99" dur="1" fill="hold">
                                          <p:stCondLst>
                                            <p:cond delay="499"/>
                                          </p:stCondLst>
                                        </p:cTn>
                                        <p:tgtEl>
                                          <p:spTgt spid="3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4" grpId="0" animBg="1"/>
      <p:bldP spid="42" grpId="0" animBg="1"/>
      <p:bldP spid="19" grpId="0" animBg="1"/>
      <p:bldP spid="20" grpId="0" animBg="1"/>
      <p:bldP spid="21" grpId="0" animBg="1"/>
      <p:bldP spid="22" grpId="0" animBg="1"/>
      <p:bldP spid="23" grpId="0" animBg="1"/>
      <p:bldP spid="36" grpId="0" animBg="1"/>
      <p:bldP spid="37" grpId="0" animBg="1"/>
      <p:bldP spid="40" grpId="0" animBg="1"/>
      <p:bldP spid="39" grpId="0" animBg="1"/>
      <p:bldP spid="24" grpId="0" animBg="1"/>
      <p:bldP spid="10" grpId="0" animBg="1"/>
      <p:bldP spid="38"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7" name="Title 1"/>
          <p:cNvSpPr>
            <a:spLocks noGrp="1"/>
          </p:cNvSpPr>
          <p:nvPr>
            <p:ph type="title"/>
          </p:nvPr>
        </p:nvSpPr>
        <p:spPr>
          <a:xfrm>
            <a:off x="82193" y="17787"/>
            <a:ext cx="8979614" cy="1019903"/>
          </a:xfrm>
        </p:spPr>
        <p:txBody>
          <a:bodyPr/>
          <a:lstStyle/>
          <a:p>
            <a:pPr algn="ctr"/>
            <a:r>
              <a:rPr lang="en-US" sz="3200" b="1" dirty="0">
                <a:solidFill>
                  <a:srgbClr val="FFFF00"/>
                </a:solidFill>
                <a:latin typeface="Calibri" charset="0"/>
                <a:ea typeface="MS PGothic" charset="0"/>
              </a:rPr>
              <a:t>Staining is nearly identical to fluorescent cytometry</a:t>
            </a:r>
          </a:p>
        </p:txBody>
      </p:sp>
      <p:sp>
        <p:nvSpPr>
          <p:cNvPr id="198658" name="Content Placeholder 2"/>
          <p:cNvSpPr>
            <a:spLocks noGrp="1"/>
          </p:cNvSpPr>
          <p:nvPr>
            <p:ph idx="1"/>
          </p:nvPr>
        </p:nvSpPr>
        <p:spPr>
          <a:xfrm>
            <a:off x="298450" y="4572000"/>
            <a:ext cx="8626475" cy="2171700"/>
          </a:xfrm>
        </p:spPr>
        <p:txBody>
          <a:bodyPr/>
          <a:lstStyle/>
          <a:p>
            <a:r>
              <a:rPr lang="en-US" sz="2000">
                <a:latin typeface="Calibri" charset="0"/>
                <a:ea typeface="MS PGothic" charset="0"/>
              </a:rPr>
              <a:t>Running the mass cytometer is relatively easy, getting consistent high-quality data is not</a:t>
            </a:r>
          </a:p>
          <a:p>
            <a:r>
              <a:rPr lang="en-US" sz="2000">
                <a:latin typeface="Calibri" charset="0"/>
                <a:ea typeface="MS PGothic" charset="0"/>
              </a:rPr>
              <a:t>Careful attention to antibody titration, blocking, cell numbers, machine tuning, and fluidics during data acquisition</a:t>
            </a:r>
          </a:p>
          <a:p>
            <a:r>
              <a:rPr lang="en-US" sz="2000">
                <a:latin typeface="Calibri" charset="0"/>
                <a:ea typeface="MS PGothic" charset="0"/>
              </a:rPr>
              <a:t>Internal bead standards are a must</a:t>
            </a:r>
          </a:p>
          <a:p>
            <a:r>
              <a:rPr lang="en-US" sz="2000">
                <a:latin typeface="Calibri" charset="0"/>
                <a:ea typeface="MS PGothic" charset="0"/>
              </a:rPr>
              <a:t>Barcoding is very helpful</a:t>
            </a:r>
          </a:p>
        </p:txBody>
      </p:sp>
      <p:pic>
        <p:nvPicPr>
          <p:cNvPr id="198659"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279525" y="2058988"/>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8660" name="TextBox 4"/>
          <p:cNvSpPr txBox="1">
            <a:spLocks noChangeArrowheads="1"/>
          </p:cNvSpPr>
          <p:nvPr/>
        </p:nvSpPr>
        <p:spPr bwMode="auto">
          <a:xfrm>
            <a:off x="3490871" y="1260475"/>
            <a:ext cx="216225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solidFill>
                  <a:srgbClr val="FFFFFF"/>
                </a:solidFill>
              </a:rPr>
              <a:t>Progenitor cells</a:t>
            </a:r>
          </a:p>
        </p:txBody>
      </p:sp>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657600" y="2058988"/>
            <a:ext cx="1828800" cy="18303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 name="Picture 8"/>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035675" y="2058988"/>
            <a:ext cx="1824038"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4056710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Content Placeholder 2"/>
          <p:cNvSpPr>
            <a:spLocks noGrp="1"/>
          </p:cNvSpPr>
          <p:nvPr>
            <p:ph idx="1"/>
          </p:nvPr>
        </p:nvSpPr>
        <p:spPr>
          <a:xfrm>
            <a:off x="298450" y="4572000"/>
            <a:ext cx="8626475" cy="2171700"/>
          </a:xfrm>
        </p:spPr>
        <p:txBody>
          <a:bodyPr/>
          <a:lstStyle/>
          <a:p>
            <a:r>
              <a:rPr lang="en-US" sz="2000">
                <a:latin typeface="Calibri" charset="0"/>
                <a:ea typeface="MS PGothic" charset="0"/>
              </a:rPr>
              <a:t>Running the mass cytometer is relatively easy, getting consistent high-quality data is not</a:t>
            </a:r>
          </a:p>
          <a:p>
            <a:r>
              <a:rPr lang="en-US" sz="2000">
                <a:latin typeface="Calibri" charset="0"/>
                <a:ea typeface="MS PGothic" charset="0"/>
              </a:rPr>
              <a:t>Careful attention to antibody titration, blocking, cell numbers, machine tuning, and fluidics during data acquisition</a:t>
            </a:r>
          </a:p>
          <a:p>
            <a:r>
              <a:rPr lang="en-US" sz="2000">
                <a:latin typeface="Calibri" charset="0"/>
                <a:ea typeface="MS PGothic" charset="0"/>
              </a:rPr>
              <a:t>Internal bead standards are a must</a:t>
            </a:r>
          </a:p>
          <a:p>
            <a:r>
              <a:rPr lang="en-US" sz="2000">
                <a:latin typeface="Calibri" charset="0"/>
                <a:ea typeface="MS PGothic" charset="0"/>
              </a:rPr>
              <a:t>Barcoding is very helpful</a:t>
            </a:r>
          </a:p>
        </p:txBody>
      </p:sp>
      <p:sp>
        <p:nvSpPr>
          <p:cNvPr id="199683" name="TextBox 4"/>
          <p:cNvSpPr txBox="1">
            <a:spLocks noChangeArrowheads="1"/>
          </p:cNvSpPr>
          <p:nvPr/>
        </p:nvSpPr>
        <p:spPr bwMode="auto">
          <a:xfrm>
            <a:off x="4000500" y="1260475"/>
            <a:ext cx="114300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400">
                <a:solidFill>
                  <a:srgbClr val="FFFFFF"/>
                </a:solidFill>
              </a:rPr>
              <a:t>T cells</a:t>
            </a:r>
          </a:p>
        </p:txBody>
      </p:sp>
      <p:pic>
        <p:nvPicPr>
          <p:cNvPr id="199684"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279525" y="20574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 name="Picture 9"/>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657600" y="20574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 name="Picture 10"/>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035675" y="20574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 name="Title 1">
            <a:extLst>
              <a:ext uri="{FF2B5EF4-FFF2-40B4-BE49-F238E27FC236}">
                <a16:creationId xmlns:a16="http://schemas.microsoft.com/office/drawing/2014/main" id="{3299DD70-8C39-D849-8034-4954E1BC88A6}"/>
              </a:ext>
            </a:extLst>
          </p:cNvPr>
          <p:cNvSpPr>
            <a:spLocks noGrp="1"/>
          </p:cNvSpPr>
          <p:nvPr>
            <p:ph type="title"/>
          </p:nvPr>
        </p:nvSpPr>
        <p:spPr>
          <a:xfrm>
            <a:off x="82193" y="17787"/>
            <a:ext cx="8979614" cy="1019903"/>
          </a:xfrm>
        </p:spPr>
        <p:txBody>
          <a:bodyPr/>
          <a:lstStyle/>
          <a:p>
            <a:pPr algn="ctr"/>
            <a:r>
              <a:rPr lang="en-US" sz="3200" b="1" dirty="0">
                <a:solidFill>
                  <a:srgbClr val="FFFF00"/>
                </a:solidFill>
                <a:latin typeface="Calibri" charset="0"/>
                <a:ea typeface="MS PGothic" charset="0"/>
              </a:rPr>
              <a:t>Staining is nearly identical to fluorescent cytometry</a:t>
            </a:r>
          </a:p>
        </p:txBody>
      </p:sp>
    </p:spTree>
    <p:extLst>
      <p:ext uri="{BB962C8B-B14F-4D97-AF65-F5344CB8AC3E}">
        <p14:creationId xmlns:p14="http://schemas.microsoft.com/office/powerpoint/2010/main" val="141835351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Content Placeholder 2"/>
          <p:cNvSpPr>
            <a:spLocks noGrp="1"/>
          </p:cNvSpPr>
          <p:nvPr>
            <p:ph idx="1"/>
          </p:nvPr>
        </p:nvSpPr>
        <p:spPr>
          <a:xfrm>
            <a:off x="119063" y="936211"/>
            <a:ext cx="8921750" cy="5842000"/>
          </a:xfrm>
        </p:spPr>
        <p:txBody>
          <a:bodyPr/>
          <a:lstStyle/>
          <a:p>
            <a:r>
              <a:rPr lang="en-US" dirty="0">
                <a:latin typeface="Calibri" charset="0"/>
                <a:ea typeface="MS PGothic" charset="0"/>
              </a:rPr>
              <a:t>Genetically heterogenous malignancies of blood forming cells</a:t>
            </a:r>
          </a:p>
          <a:p>
            <a:pPr lvl="1"/>
            <a:r>
              <a:rPr lang="en-US" sz="2000" dirty="0">
                <a:latin typeface="Calibri" charset="0"/>
                <a:ea typeface="MS PGothic" charset="0"/>
              </a:rPr>
              <a:t>Expansion of immature myeloid cell types and loss loss of mature blood cells </a:t>
            </a:r>
          </a:p>
          <a:p>
            <a:pPr lvl="1"/>
            <a:r>
              <a:rPr lang="en-US" sz="2000" dirty="0">
                <a:latin typeface="Calibri" charset="0"/>
                <a:ea typeface="MS PGothic" charset="0"/>
              </a:rPr>
              <a:t>Incidence of AML is ~20,000/ </a:t>
            </a:r>
            <a:r>
              <a:rPr lang="en-US" sz="2000" dirty="0" err="1">
                <a:latin typeface="Calibri" charset="0"/>
                <a:ea typeface="MS PGothic" charset="0"/>
              </a:rPr>
              <a:t>yr</a:t>
            </a:r>
            <a:r>
              <a:rPr lang="en-US" sz="2000" dirty="0">
                <a:latin typeface="Calibri" charset="0"/>
                <a:ea typeface="MS PGothic" charset="0"/>
              </a:rPr>
              <a:t> and rising</a:t>
            </a:r>
          </a:p>
          <a:p>
            <a:pPr lvl="1"/>
            <a:r>
              <a:rPr lang="en-US" sz="2000" dirty="0">
                <a:latin typeface="Calibri" charset="0"/>
                <a:ea typeface="MS PGothic" charset="0"/>
              </a:rPr>
              <a:t>Incidence of MDS is 15-20,000/ </a:t>
            </a:r>
            <a:r>
              <a:rPr lang="en-US" sz="2000" dirty="0" err="1">
                <a:latin typeface="Calibri" charset="0"/>
                <a:ea typeface="MS PGothic" charset="0"/>
              </a:rPr>
              <a:t>yr</a:t>
            </a:r>
            <a:r>
              <a:rPr lang="en-US" sz="2000" dirty="0">
                <a:latin typeface="Calibri" charset="0"/>
                <a:ea typeface="MS PGothic" charset="0"/>
              </a:rPr>
              <a:t> and rising</a:t>
            </a:r>
          </a:p>
          <a:p>
            <a:r>
              <a:rPr lang="en-US" dirty="0">
                <a:solidFill>
                  <a:schemeClr val="bg2">
                    <a:lumMod val="50000"/>
                  </a:schemeClr>
                </a:solidFill>
                <a:latin typeface="Calibri" charset="0"/>
                <a:ea typeface="MS PGothic" charset="0"/>
              </a:rPr>
              <a:t>AML survival is highly variable by subtype; good risk 79-97%, poor risk &lt;5%</a:t>
            </a:r>
          </a:p>
          <a:p>
            <a:pPr lvl="1"/>
            <a:r>
              <a:rPr lang="en-US" sz="2000" dirty="0">
                <a:solidFill>
                  <a:schemeClr val="bg2">
                    <a:lumMod val="50000"/>
                  </a:schemeClr>
                </a:solidFill>
                <a:latin typeface="Calibri" charset="0"/>
                <a:ea typeface="MS PGothic" charset="0"/>
              </a:rPr>
              <a:t>The 5-yr overall survival for patients with AML is ~20%</a:t>
            </a:r>
          </a:p>
          <a:p>
            <a:r>
              <a:rPr lang="en-US" dirty="0">
                <a:solidFill>
                  <a:schemeClr val="bg2">
                    <a:lumMod val="50000"/>
                  </a:schemeClr>
                </a:solidFill>
                <a:latin typeface="Calibri" charset="0"/>
                <a:ea typeface="MS PGothic" charset="0"/>
              </a:rPr>
              <a:t>MDS has a highly variable clinical course and survival</a:t>
            </a:r>
          </a:p>
          <a:p>
            <a:pPr lvl="1"/>
            <a:r>
              <a:rPr lang="en-US" sz="2000" dirty="0">
                <a:solidFill>
                  <a:schemeClr val="bg2">
                    <a:lumMod val="50000"/>
                  </a:schemeClr>
                </a:solidFill>
              </a:rPr>
              <a:t>High risk survival is 5 – 12 months while low risk is 3 – 10 years </a:t>
            </a:r>
            <a:endParaRPr lang="en-US" sz="2000" dirty="0">
              <a:solidFill>
                <a:schemeClr val="bg2">
                  <a:lumMod val="50000"/>
                </a:schemeClr>
              </a:solidFill>
              <a:latin typeface="Calibri" charset="0"/>
              <a:ea typeface="MS PGothic" charset="0"/>
            </a:endParaRPr>
          </a:p>
          <a:p>
            <a:r>
              <a:rPr lang="en-US" dirty="0">
                <a:solidFill>
                  <a:schemeClr val="bg2">
                    <a:lumMod val="50000"/>
                  </a:schemeClr>
                </a:solidFill>
                <a:latin typeface="Calibri" charset="0"/>
                <a:ea typeface="MS PGothic" charset="0"/>
              </a:rPr>
              <a:t>Lack of standardized therapy for consolidation and relapsed disease</a:t>
            </a:r>
          </a:p>
          <a:p>
            <a:r>
              <a:rPr lang="en-US" dirty="0">
                <a:solidFill>
                  <a:schemeClr val="bg2">
                    <a:lumMod val="50000"/>
                  </a:schemeClr>
                </a:solidFill>
                <a:latin typeface="Calibri" charset="0"/>
                <a:ea typeface="MS PGothic" charset="0"/>
              </a:rPr>
              <a:t>AML and MDS are ideal models for understanding tumor heterogeneity </a:t>
            </a:r>
          </a:p>
          <a:p>
            <a:pPr lvl="1"/>
            <a:r>
              <a:rPr lang="en-US" sz="2000" dirty="0">
                <a:solidFill>
                  <a:schemeClr val="bg2">
                    <a:lumMod val="50000"/>
                  </a:schemeClr>
                </a:solidFill>
                <a:latin typeface="Calibri" charset="0"/>
                <a:ea typeface="MS PGothic" charset="0"/>
              </a:rPr>
              <a:t>Developmental heterogeneity</a:t>
            </a:r>
          </a:p>
          <a:p>
            <a:pPr lvl="1"/>
            <a:r>
              <a:rPr lang="en-US" sz="2000" dirty="0">
                <a:solidFill>
                  <a:schemeClr val="bg2">
                    <a:lumMod val="50000"/>
                  </a:schemeClr>
                </a:solidFill>
                <a:latin typeface="Calibri" charset="0"/>
                <a:ea typeface="MS PGothic" charset="0"/>
              </a:rPr>
              <a:t>Genetic heterogeneity</a:t>
            </a:r>
          </a:p>
          <a:p>
            <a:pPr lvl="1"/>
            <a:r>
              <a:rPr lang="en-US" sz="2000" dirty="0">
                <a:solidFill>
                  <a:schemeClr val="bg2">
                    <a:lumMod val="50000"/>
                  </a:schemeClr>
                </a:solidFill>
                <a:latin typeface="Calibri" charset="0"/>
                <a:ea typeface="MS PGothic" charset="0"/>
              </a:rPr>
              <a:t>Numerous new therapies</a:t>
            </a:r>
          </a:p>
        </p:txBody>
      </p:sp>
      <p:sp>
        <p:nvSpPr>
          <p:cNvPr id="67586" name="Title 1"/>
          <p:cNvSpPr txBox="1">
            <a:spLocks/>
          </p:cNvSpPr>
          <p:nvPr/>
        </p:nvSpPr>
        <p:spPr bwMode="auto">
          <a:xfrm>
            <a:off x="457200" y="28575"/>
            <a:ext cx="8229600" cy="9076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dirty="0">
                <a:solidFill>
                  <a:srgbClr val="FFFF00"/>
                </a:solidFill>
                <a:latin typeface="Calibri" charset="0"/>
              </a:rPr>
              <a:t>Myeloid Malignancies - Acute Myeloid Leukemia (AML) and Myelodysplastic Syndrome (MDS)</a:t>
            </a:r>
          </a:p>
        </p:txBody>
      </p:sp>
    </p:spTree>
  </p:cSld>
  <p:clrMapOvr>
    <a:masterClrMapping/>
  </p:clrMapOvr>
  <p:transition spd="med">
    <p:fade/>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Content Placeholder 2"/>
          <p:cNvSpPr>
            <a:spLocks noGrp="1"/>
          </p:cNvSpPr>
          <p:nvPr>
            <p:ph idx="1"/>
          </p:nvPr>
        </p:nvSpPr>
        <p:spPr>
          <a:xfrm>
            <a:off x="119063" y="936211"/>
            <a:ext cx="8921750" cy="5842000"/>
          </a:xfrm>
        </p:spPr>
        <p:txBody>
          <a:bodyPr/>
          <a:lstStyle/>
          <a:p>
            <a:r>
              <a:rPr lang="en-US" dirty="0">
                <a:solidFill>
                  <a:schemeClr val="bg2">
                    <a:lumMod val="60000"/>
                    <a:lumOff val="40000"/>
                  </a:schemeClr>
                </a:solidFill>
                <a:latin typeface="Calibri" charset="0"/>
                <a:ea typeface="MS PGothic" charset="0"/>
              </a:rPr>
              <a:t>Genetically heterogenous malignancies of blood forming cells</a:t>
            </a:r>
          </a:p>
          <a:p>
            <a:pPr lvl="1"/>
            <a:r>
              <a:rPr lang="en-US" sz="2000" dirty="0">
                <a:solidFill>
                  <a:schemeClr val="bg2">
                    <a:lumMod val="60000"/>
                    <a:lumOff val="40000"/>
                  </a:schemeClr>
                </a:solidFill>
                <a:latin typeface="Calibri" charset="0"/>
                <a:ea typeface="MS PGothic" charset="0"/>
              </a:rPr>
              <a:t>Expansion of immature myeloid cell types and loss loss of mature blood cells </a:t>
            </a:r>
          </a:p>
          <a:p>
            <a:pPr lvl="1"/>
            <a:r>
              <a:rPr lang="en-US" sz="2000" dirty="0">
                <a:solidFill>
                  <a:schemeClr val="bg2">
                    <a:lumMod val="60000"/>
                    <a:lumOff val="40000"/>
                  </a:schemeClr>
                </a:solidFill>
                <a:latin typeface="Calibri" charset="0"/>
                <a:ea typeface="MS PGothic" charset="0"/>
              </a:rPr>
              <a:t>Incidence of AML is ~20,000/ </a:t>
            </a:r>
            <a:r>
              <a:rPr lang="en-US" sz="2000" dirty="0" err="1">
                <a:solidFill>
                  <a:schemeClr val="bg2">
                    <a:lumMod val="60000"/>
                    <a:lumOff val="40000"/>
                  </a:schemeClr>
                </a:solidFill>
                <a:latin typeface="Calibri" charset="0"/>
                <a:ea typeface="MS PGothic" charset="0"/>
              </a:rPr>
              <a:t>yr</a:t>
            </a:r>
            <a:r>
              <a:rPr lang="en-US" sz="2000" dirty="0">
                <a:solidFill>
                  <a:schemeClr val="bg2">
                    <a:lumMod val="60000"/>
                    <a:lumOff val="40000"/>
                  </a:schemeClr>
                </a:solidFill>
                <a:latin typeface="Calibri" charset="0"/>
                <a:ea typeface="MS PGothic" charset="0"/>
              </a:rPr>
              <a:t> and rising</a:t>
            </a:r>
          </a:p>
          <a:p>
            <a:pPr lvl="1"/>
            <a:r>
              <a:rPr lang="en-US" sz="2000" dirty="0">
                <a:solidFill>
                  <a:schemeClr val="bg2">
                    <a:lumMod val="60000"/>
                    <a:lumOff val="40000"/>
                  </a:schemeClr>
                </a:solidFill>
                <a:latin typeface="Calibri" charset="0"/>
                <a:ea typeface="MS PGothic" charset="0"/>
              </a:rPr>
              <a:t>Incidence of MDS is 15-20,000/ </a:t>
            </a:r>
            <a:r>
              <a:rPr lang="en-US" sz="2000" dirty="0" err="1">
                <a:solidFill>
                  <a:schemeClr val="bg2">
                    <a:lumMod val="60000"/>
                    <a:lumOff val="40000"/>
                  </a:schemeClr>
                </a:solidFill>
                <a:latin typeface="Calibri" charset="0"/>
                <a:ea typeface="MS PGothic" charset="0"/>
              </a:rPr>
              <a:t>yr</a:t>
            </a:r>
            <a:r>
              <a:rPr lang="en-US" sz="2000" dirty="0">
                <a:solidFill>
                  <a:schemeClr val="bg2">
                    <a:lumMod val="60000"/>
                    <a:lumOff val="40000"/>
                  </a:schemeClr>
                </a:solidFill>
                <a:latin typeface="Calibri" charset="0"/>
                <a:ea typeface="MS PGothic" charset="0"/>
              </a:rPr>
              <a:t> and rising</a:t>
            </a:r>
          </a:p>
          <a:p>
            <a:r>
              <a:rPr lang="en-US" dirty="0">
                <a:latin typeface="Calibri" charset="0"/>
                <a:ea typeface="MS PGothic" charset="0"/>
              </a:rPr>
              <a:t>AML survival is highly variable by subtype; good risk 79-97%, poor risk &lt;5%</a:t>
            </a:r>
          </a:p>
          <a:p>
            <a:pPr lvl="1"/>
            <a:r>
              <a:rPr lang="en-US" sz="2000" dirty="0">
                <a:latin typeface="Calibri" charset="0"/>
                <a:ea typeface="MS PGothic" charset="0"/>
              </a:rPr>
              <a:t>The 5-yr overall survival for patients with AML is ~20%</a:t>
            </a:r>
          </a:p>
          <a:p>
            <a:r>
              <a:rPr lang="en-US" dirty="0">
                <a:solidFill>
                  <a:schemeClr val="bg2">
                    <a:lumMod val="50000"/>
                  </a:schemeClr>
                </a:solidFill>
                <a:latin typeface="Calibri" charset="0"/>
                <a:ea typeface="MS PGothic" charset="0"/>
              </a:rPr>
              <a:t>MDS has a highly variable clinical course and survival</a:t>
            </a:r>
          </a:p>
          <a:p>
            <a:pPr lvl="1"/>
            <a:r>
              <a:rPr lang="en-US" sz="2000" dirty="0">
                <a:solidFill>
                  <a:schemeClr val="bg2">
                    <a:lumMod val="50000"/>
                  </a:schemeClr>
                </a:solidFill>
              </a:rPr>
              <a:t>High risk survival is 5 – 12 months while low risk is 3 – 10 years </a:t>
            </a:r>
            <a:endParaRPr lang="en-US" sz="2000" dirty="0">
              <a:solidFill>
                <a:schemeClr val="bg2">
                  <a:lumMod val="50000"/>
                </a:schemeClr>
              </a:solidFill>
              <a:latin typeface="Calibri" charset="0"/>
              <a:ea typeface="MS PGothic" charset="0"/>
            </a:endParaRPr>
          </a:p>
          <a:p>
            <a:r>
              <a:rPr lang="en-US" dirty="0">
                <a:solidFill>
                  <a:schemeClr val="bg2">
                    <a:lumMod val="50000"/>
                  </a:schemeClr>
                </a:solidFill>
                <a:latin typeface="Calibri" charset="0"/>
                <a:ea typeface="MS PGothic" charset="0"/>
              </a:rPr>
              <a:t>Lack of standardized therapy for consolidation and relapsed disease</a:t>
            </a:r>
          </a:p>
          <a:p>
            <a:r>
              <a:rPr lang="en-US" dirty="0">
                <a:solidFill>
                  <a:schemeClr val="bg2">
                    <a:lumMod val="50000"/>
                  </a:schemeClr>
                </a:solidFill>
                <a:latin typeface="Calibri" charset="0"/>
                <a:ea typeface="MS PGothic" charset="0"/>
              </a:rPr>
              <a:t>AML and MDS are ideal models for understanding tumor heterogeneity </a:t>
            </a:r>
          </a:p>
          <a:p>
            <a:pPr lvl="1"/>
            <a:r>
              <a:rPr lang="en-US" sz="2000" dirty="0">
                <a:solidFill>
                  <a:schemeClr val="bg2">
                    <a:lumMod val="50000"/>
                  </a:schemeClr>
                </a:solidFill>
                <a:latin typeface="Calibri" charset="0"/>
                <a:ea typeface="MS PGothic" charset="0"/>
              </a:rPr>
              <a:t>Developmental heterogeneity</a:t>
            </a:r>
          </a:p>
          <a:p>
            <a:pPr lvl="1"/>
            <a:r>
              <a:rPr lang="en-US" sz="2000" dirty="0">
                <a:solidFill>
                  <a:schemeClr val="bg2">
                    <a:lumMod val="50000"/>
                  </a:schemeClr>
                </a:solidFill>
                <a:latin typeface="Calibri" charset="0"/>
                <a:ea typeface="MS PGothic" charset="0"/>
              </a:rPr>
              <a:t>Genetic heterogeneity</a:t>
            </a:r>
          </a:p>
          <a:p>
            <a:pPr lvl="1"/>
            <a:r>
              <a:rPr lang="en-US" sz="2000" dirty="0">
                <a:solidFill>
                  <a:schemeClr val="bg2">
                    <a:lumMod val="50000"/>
                  </a:schemeClr>
                </a:solidFill>
                <a:latin typeface="Calibri" charset="0"/>
                <a:ea typeface="MS PGothic" charset="0"/>
              </a:rPr>
              <a:t>Numerous new therapies</a:t>
            </a:r>
          </a:p>
        </p:txBody>
      </p:sp>
      <p:sp>
        <p:nvSpPr>
          <p:cNvPr id="67586" name="Title 1"/>
          <p:cNvSpPr txBox="1">
            <a:spLocks/>
          </p:cNvSpPr>
          <p:nvPr/>
        </p:nvSpPr>
        <p:spPr bwMode="auto">
          <a:xfrm>
            <a:off x="457200" y="28575"/>
            <a:ext cx="8229600" cy="9076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dirty="0">
                <a:solidFill>
                  <a:srgbClr val="FFFF00"/>
                </a:solidFill>
                <a:latin typeface="Calibri" charset="0"/>
              </a:rPr>
              <a:t>Myeloid Malignancies - Acute Myeloid Leukemia (AML) and Myelodysplastic Syndrome (MDS)</a:t>
            </a:r>
          </a:p>
        </p:txBody>
      </p:sp>
    </p:spTree>
    <p:extLst>
      <p:ext uri="{BB962C8B-B14F-4D97-AF65-F5344CB8AC3E}">
        <p14:creationId xmlns:p14="http://schemas.microsoft.com/office/powerpoint/2010/main" val="4232758350"/>
      </p:ext>
    </p:extLst>
  </p:cSld>
  <p:clrMapOvr>
    <a:masterClrMapping/>
  </p:clrMapOvr>
  <p:transition spd="med">
    <p:fade/>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Content Placeholder 2"/>
          <p:cNvSpPr>
            <a:spLocks noGrp="1"/>
          </p:cNvSpPr>
          <p:nvPr>
            <p:ph idx="1"/>
          </p:nvPr>
        </p:nvSpPr>
        <p:spPr>
          <a:xfrm>
            <a:off x="119063" y="936211"/>
            <a:ext cx="8921750" cy="5842000"/>
          </a:xfrm>
        </p:spPr>
        <p:txBody>
          <a:bodyPr/>
          <a:lstStyle/>
          <a:p>
            <a:r>
              <a:rPr lang="en-US" dirty="0">
                <a:solidFill>
                  <a:schemeClr val="bg2">
                    <a:lumMod val="60000"/>
                    <a:lumOff val="40000"/>
                  </a:schemeClr>
                </a:solidFill>
                <a:latin typeface="Calibri" charset="0"/>
                <a:ea typeface="MS PGothic" charset="0"/>
              </a:rPr>
              <a:t>Genetically heterogenous malignancies of blood forming cells</a:t>
            </a:r>
          </a:p>
          <a:p>
            <a:pPr lvl="1"/>
            <a:r>
              <a:rPr lang="en-US" sz="2000" dirty="0">
                <a:solidFill>
                  <a:schemeClr val="bg2">
                    <a:lumMod val="60000"/>
                    <a:lumOff val="40000"/>
                  </a:schemeClr>
                </a:solidFill>
                <a:latin typeface="Calibri" charset="0"/>
                <a:ea typeface="MS PGothic" charset="0"/>
              </a:rPr>
              <a:t>Expansion of immature myeloid cell types and loss loss of mature blood cells </a:t>
            </a:r>
          </a:p>
          <a:p>
            <a:pPr lvl="1"/>
            <a:r>
              <a:rPr lang="en-US" sz="2000" dirty="0">
                <a:solidFill>
                  <a:schemeClr val="bg2">
                    <a:lumMod val="60000"/>
                    <a:lumOff val="40000"/>
                  </a:schemeClr>
                </a:solidFill>
                <a:latin typeface="Calibri" charset="0"/>
                <a:ea typeface="MS PGothic" charset="0"/>
              </a:rPr>
              <a:t>Incidence of AML is ~20,000/ </a:t>
            </a:r>
            <a:r>
              <a:rPr lang="en-US" sz="2000" dirty="0" err="1">
                <a:solidFill>
                  <a:schemeClr val="bg2">
                    <a:lumMod val="60000"/>
                    <a:lumOff val="40000"/>
                  </a:schemeClr>
                </a:solidFill>
                <a:latin typeface="Calibri" charset="0"/>
                <a:ea typeface="MS PGothic" charset="0"/>
              </a:rPr>
              <a:t>yr</a:t>
            </a:r>
            <a:r>
              <a:rPr lang="en-US" sz="2000" dirty="0">
                <a:solidFill>
                  <a:schemeClr val="bg2">
                    <a:lumMod val="60000"/>
                    <a:lumOff val="40000"/>
                  </a:schemeClr>
                </a:solidFill>
                <a:latin typeface="Calibri" charset="0"/>
                <a:ea typeface="MS PGothic" charset="0"/>
              </a:rPr>
              <a:t> and rising</a:t>
            </a:r>
          </a:p>
          <a:p>
            <a:pPr lvl="1"/>
            <a:r>
              <a:rPr lang="en-US" sz="2000" dirty="0">
                <a:solidFill>
                  <a:schemeClr val="bg2">
                    <a:lumMod val="60000"/>
                    <a:lumOff val="40000"/>
                  </a:schemeClr>
                </a:solidFill>
                <a:latin typeface="Calibri" charset="0"/>
                <a:ea typeface="MS PGothic" charset="0"/>
              </a:rPr>
              <a:t>Incidence of MDS is 15-20,000/ </a:t>
            </a:r>
            <a:r>
              <a:rPr lang="en-US" sz="2000" dirty="0" err="1">
                <a:solidFill>
                  <a:schemeClr val="bg2">
                    <a:lumMod val="60000"/>
                    <a:lumOff val="40000"/>
                  </a:schemeClr>
                </a:solidFill>
                <a:latin typeface="Calibri" charset="0"/>
                <a:ea typeface="MS PGothic" charset="0"/>
              </a:rPr>
              <a:t>yr</a:t>
            </a:r>
            <a:r>
              <a:rPr lang="en-US" sz="2000" dirty="0">
                <a:solidFill>
                  <a:schemeClr val="bg2">
                    <a:lumMod val="60000"/>
                    <a:lumOff val="40000"/>
                  </a:schemeClr>
                </a:solidFill>
                <a:latin typeface="Calibri" charset="0"/>
                <a:ea typeface="MS PGothic" charset="0"/>
              </a:rPr>
              <a:t> and rising</a:t>
            </a:r>
          </a:p>
          <a:p>
            <a:r>
              <a:rPr lang="en-US" dirty="0">
                <a:solidFill>
                  <a:schemeClr val="bg2">
                    <a:lumMod val="60000"/>
                    <a:lumOff val="40000"/>
                  </a:schemeClr>
                </a:solidFill>
                <a:latin typeface="Calibri" charset="0"/>
                <a:ea typeface="MS PGothic" charset="0"/>
              </a:rPr>
              <a:t>AML survival is highly variable by subtype; good risk 79-97%, poor risk &lt;5%</a:t>
            </a:r>
          </a:p>
          <a:p>
            <a:pPr lvl="1"/>
            <a:r>
              <a:rPr lang="en-US" sz="2000" dirty="0">
                <a:solidFill>
                  <a:schemeClr val="bg2">
                    <a:lumMod val="60000"/>
                    <a:lumOff val="40000"/>
                  </a:schemeClr>
                </a:solidFill>
                <a:latin typeface="Calibri" charset="0"/>
                <a:ea typeface="MS PGothic" charset="0"/>
              </a:rPr>
              <a:t>The 5-yr overall survival for patients with AML is ~20%</a:t>
            </a:r>
          </a:p>
          <a:p>
            <a:r>
              <a:rPr lang="en-US" dirty="0">
                <a:latin typeface="Calibri" charset="0"/>
                <a:ea typeface="MS PGothic" charset="0"/>
              </a:rPr>
              <a:t>MDS has a highly variable clinical course and survival</a:t>
            </a:r>
          </a:p>
          <a:p>
            <a:pPr lvl="1"/>
            <a:r>
              <a:rPr lang="en-US" sz="2000" dirty="0"/>
              <a:t>High risk survival is 5 – 12 months while low risk is 3 – 10 years </a:t>
            </a:r>
            <a:endParaRPr lang="en-US" sz="2000" dirty="0">
              <a:latin typeface="Calibri" charset="0"/>
              <a:ea typeface="MS PGothic" charset="0"/>
            </a:endParaRPr>
          </a:p>
          <a:p>
            <a:r>
              <a:rPr lang="en-US" dirty="0">
                <a:solidFill>
                  <a:schemeClr val="bg2">
                    <a:lumMod val="50000"/>
                  </a:schemeClr>
                </a:solidFill>
                <a:latin typeface="Calibri" charset="0"/>
                <a:ea typeface="MS PGothic" charset="0"/>
              </a:rPr>
              <a:t>Lack of standardized therapy for consolidation and relapsed disease</a:t>
            </a:r>
          </a:p>
          <a:p>
            <a:r>
              <a:rPr lang="en-US" dirty="0">
                <a:solidFill>
                  <a:schemeClr val="bg2">
                    <a:lumMod val="50000"/>
                  </a:schemeClr>
                </a:solidFill>
                <a:latin typeface="Calibri" charset="0"/>
                <a:ea typeface="MS PGothic" charset="0"/>
              </a:rPr>
              <a:t>AML and MDS are ideal models for understanding tumor heterogeneity </a:t>
            </a:r>
          </a:p>
          <a:p>
            <a:pPr lvl="1"/>
            <a:r>
              <a:rPr lang="en-US" sz="2000" dirty="0">
                <a:solidFill>
                  <a:schemeClr val="bg2">
                    <a:lumMod val="50000"/>
                  </a:schemeClr>
                </a:solidFill>
                <a:latin typeface="Calibri" charset="0"/>
                <a:ea typeface="MS PGothic" charset="0"/>
              </a:rPr>
              <a:t>Developmental heterogeneity</a:t>
            </a:r>
          </a:p>
          <a:p>
            <a:pPr lvl="1"/>
            <a:r>
              <a:rPr lang="en-US" sz="2000" dirty="0">
                <a:solidFill>
                  <a:schemeClr val="bg2">
                    <a:lumMod val="50000"/>
                  </a:schemeClr>
                </a:solidFill>
                <a:latin typeface="Calibri" charset="0"/>
                <a:ea typeface="MS PGothic" charset="0"/>
              </a:rPr>
              <a:t>Genetic heterogeneity</a:t>
            </a:r>
          </a:p>
          <a:p>
            <a:pPr lvl="1"/>
            <a:r>
              <a:rPr lang="en-US" sz="2000" dirty="0">
                <a:solidFill>
                  <a:schemeClr val="bg2">
                    <a:lumMod val="50000"/>
                  </a:schemeClr>
                </a:solidFill>
                <a:latin typeface="Calibri" charset="0"/>
                <a:ea typeface="MS PGothic" charset="0"/>
              </a:rPr>
              <a:t>Numerous new therapies</a:t>
            </a:r>
          </a:p>
        </p:txBody>
      </p:sp>
      <p:sp>
        <p:nvSpPr>
          <p:cNvPr id="67586" name="Title 1"/>
          <p:cNvSpPr txBox="1">
            <a:spLocks/>
          </p:cNvSpPr>
          <p:nvPr/>
        </p:nvSpPr>
        <p:spPr bwMode="auto">
          <a:xfrm>
            <a:off x="457200" y="28575"/>
            <a:ext cx="8229600" cy="9076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dirty="0">
                <a:solidFill>
                  <a:srgbClr val="FFFF00"/>
                </a:solidFill>
                <a:latin typeface="Calibri" charset="0"/>
              </a:rPr>
              <a:t>Myeloid Malignancies - Acute Myeloid Leukemia (AML) and Myelodysplastic Syndrome (MDS)</a:t>
            </a:r>
          </a:p>
        </p:txBody>
      </p:sp>
    </p:spTree>
    <p:extLst>
      <p:ext uri="{BB962C8B-B14F-4D97-AF65-F5344CB8AC3E}">
        <p14:creationId xmlns:p14="http://schemas.microsoft.com/office/powerpoint/2010/main" val="2106357328"/>
      </p:ext>
    </p:extLst>
  </p:cSld>
  <p:clrMapOvr>
    <a:masterClrMapping/>
  </p:clrMapOvr>
  <p:transition spd="med">
    <p:fade/>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Content Placeholder 2"/>
          <p:cNvSpPr>
            <a:spLocks noGrp="1"/>
          </p:cNvSpPr>
          <p:nvPr>
            <p:ph idx="1"/>
          </p:nvPr>
        </p:nvSpPr>
        <p:spPr>
          <a:xfrm>
            <a:off x="119063" y="936211"/>
            <a:ext cx="8921750" cy="5842000"/>
          </a:xfrm>
        </p:spPr>
        <p:txBody>
          <a:bodyPr/>
          <a:lstStyle/>
          <a:p>
            <a:r>
              <a:rPr lang="en-US" dirty="0">
                <a:solidFill>
                  <a:schemeClr val="bg2">
                    <a:lumMod val="60000"/>
                    <a:lumOff val="40000"/>
                  </a:schemeClr>
                </a:solidFill>
                <a:latin typeface="Calibri" charset="0"/>
                <a:ea typeface="MS PGothic" charset="0"/>
              </a:rPr>
              <a:t>Genetically heterogenous malignancies of blood forming cells</a:t>
            </a:r>
          </a:p>
          <a:p>
            <a:pPr lvl="1"/>
            <a:r>
              <a:rPr lang="en-US" sz="2000" dirty="0">
                <a:solidFill>
                  <a:schemeClr val="bg2">
                    <a:lumMod val="60000"/>
                    <a:lumOff val="40000"/>
                  </a:schemeClr>
                </a:solidFill>
                <a:latin typeface="Calibri" charset="0"/>
                <a:ea typeface="MS PGothic" charset="0"/>
              </a:rPr>
              <a:t>Expansion of immature myeloid cell types and loss loss of mature blood cells </a:t>
            </a:r>
          </a:p>
          <a:p>
            <a:pPr lvl="1"/>
            <a:r>
              <a:rPr lang="en-US" sz="2000" dirty="0">
                <a:solidFill>
                  <a:schemeClr val="bg2">
                    <a:lumMod val="60000"/>
                    <a:lumOff val="40000"/>
                  </a:schemeClr>
                </a:solidFill>
                <a:latin typeface="Calibri" charset="0"/>
                <a:ea typeface="MS PGothic" charset="0"/>
              </a:rPr>
              <a:t>Incidence of AML is ~20,000/ </a:t>
            </a:r>
            <a:r>
              <a:rPr lang="en-US" sz="2000" dirty="0" err="1">
                <a:solidFill>
                  <a:schemeClr val="bg2">
                    <a:lumMod val="60000"/>
                    <a:lumOff val="40000"/>
                  </a:schemeClr>
                </a:solidFill>
                <a:latin typeface="Calibri" charset="0"/>
                <a:ea typeface="MS PGothic" charset="0"/>
              </a:rPr>
              <a:t>yr</a:t>
            </a:r>
            <a:r>
              <a:rPr lang="en-US" sz="2000" dirty="0">
                <a:solidFill>
                  <a:schemeClr val="bg2">
                    <a:lumMod val="60000"/>
                    <a:lumOff val="40000"/>
                  </a:schemeClr>
                </a:solidFill>
                <a:latin typeface="Calibri" charset="0"/>
                <a:ea typeface="MS PGothic" charset="0"/>
              </a:rPr>
              <a:t> and rising</a:t>
            </a:r>
          </a:p>
          <a:p>
            <a:pPr lvl="1"/>
            <a:r>
              <a:rPr lang="en-US" sz="2000" dirty="0">
                <a:solidFill>
                  <a:schemeClr val="bg2">
                    <a:lumMod val="60000"/>
                    <a:lumOff val="40000"/>
                  </a:schemeClr>
                </a:solidFill>
                <a:latin typeface="Calibri" charset="0"/>
                <a:ea typeface="MS PGothic" charset="0"/>
              </a:rPr>
              <a:t>Incidence of MDS is 15-20,000/ </a:t>
            </a:r>
            <a:r>
              <a:rPr lang="en-US" sz="2000" dirty="0" err="1">
                <a:solidFill>
                  <a:schemeClr val="bg2">
                    <a:lumMod val="60000"/>
                    <a:lumOff val="40000"/>
                  </a:schemeClr>
                </a:solidFill>
                <a:latin typeface="Calibri" charset="0"/>
                <a:ea typeface="MS PGothic" charset="0"/>
              </a:rPr>
              <a:t>yr</a:t>
            </a:r>
            <a:r>
              <a:rPr lang="en-US" sz="2000" dirty="0">
                <a:solidFill>
                  <a:schemeClr val="bg2">
                    <a:lumMod val="60000"/>
                    <a:lumOff val="40000"/>
                  </a:schemeClr>
                </a:solidFill>
                <a:latin typeface="Calibri" charset="0"/>
                <a:ea typeface="MS PGothic" charset="0"/>
              </a:rPr>
              <a:t> and rising</a:t>
            </a:r>
          </a:p>
          <a:p>
            <a:r>
              <a:rPr lang="en-US" dirty="0">
                <a:solidFill>
                  <a:schemeClr val="bg2">
                    <a:lumMod val="60000"/>
                    <a:lumOff val="40000"/>
                  </a:schemeClr>
                </a:solidFill>
                <a:latin typeface="Calibri" charset="0"/>
                <a:ea typeface="MS PGothic" charset="0"/>
              </a:rPr>
              <a:t>AML survival is highly variable by subtype; good risk 79-97%, poor risk &lt;5%</a:t>
            </a:r>
          </a:p>
          <a:p>
            <a:pPr lvl="1"/>
            <a:r>
              <a:rPr lang="en-US" sz="2000" dirty="0">
                <a:solidFill>
                  <a:schemeClr val="bg2">
                    <a:lumMod val="60000"/>
                    <a:lumOff val="40000"/>
                  </a:schemeClr>
                </a:solidFill>
                <a:latin typeface="Calibri" charset="0"/>
                <a:ea typeface="MS PGothic" charset="0"/>
              </a:rPr>
              <a:t>The 5-yr overall survival for patients with AML is ~20%</a:t>
            </a:r>
          </a:p>
          <a:p>
            <a:r>
              <a:rPr lang="en-US" dirty="0">
                <a:solidFill>
                  <a:schemeClr val="bg2">
                    <a:lumMod val="60000"/>
                    <a:lumOff val="40000"/>
                  </a:schemeClr>
                </a:solidFill>
                <a:latin typeface="Calibri" charset="0"/>
                <a:ea typeface="MS PGothic" charset="0"/>
              </a:rPr>
              <a:t>MDS has a highly variable clinical course and survival</a:t>
            </a:r>
          </a:p>
          <a:p>
            <a:pPr lvl="1"/>
            <a:r>
              <a:rPr lang="en-US" sz="2000" dirty="0">
                <a:solidFill>
                  <a:schemeClr val="bg2">
                    <a:lumMod val="60000"/>
                    <a:lumOff val="40000"/>
                  </a:schemeClr>
                </a:solidFill>
              </a:rPr>
              <a:t>High risk survival is 5 – 12 months while low risk is 3 – 10 years </a:t>
            </a:r>
            <a:endParaRPr lang="en-US" sz="2000" dirty="0">
              <a:solidFill>
                <a:schemeClr val="bg2">
                  <a:lumMod val="60000"/>
                  <a:lumOff val="40000"/>
                </a:schemeClr>
              </a:solidFill>
              <a:latin typeface="Calibri" charset="0"/>
              <a:ea typeface="MS PGothic" charset="0"/>
            </a:endParaRPr>
          </a:p>
          <a:p>
            <a:r>
              <a:rPr lang="en-US" dirty="0">
                <a:latin typeface="Calibri" charset="0"/>
                <a:ea typeface="MS PGothic" charset="0"/>
              </a:rPr>
              <a:t>Lack of standardized therapy for consolidation and relapsed disease</a:t>
            </a:r>
          </a:p>
          <a:p>
            <a:r>
              <a:rPr lang="en-US" dirty="0">
                <a:solidFill>
                  <a:schemeClr val="bg2">
                    <a:lumMod val="50000"/>
                  </a:schemeClr>
                </a:solidFill>
                <a:latin typeface="Calibri" charset="0"/>
                <a:ea typeface="MS PGothic" charset="0"/>
              </a:rPr>
              <a:t>AML and MDS are ideal models for understanding tumor heterogeneity </a:t>
            </a:r>
          </a:p>
          <a:p>
            <a:pPr lvl="1"/>
            <a:r>
              <a:rPr lang="en-US" sz="2000" dirty="0">
                <a:solidFill>
                  <a:schemeClr val="bg2">
                    <a:lumMod val="50000"/>
                  </a:schemeClr>
                </a:solidFill>
                <a:latin typeface="Calibri" charset="0"/>
                <a:ea typeface="MS PGothic" charset="0"/>
              </a:rPr>
              <a:t>Developmental heterogeneity</a:t>
            </a:r>
          </a:p>
          <a:p>
            <a:pPr lvl="1"/>
            <a:r>
              <a:rPr lang="en-US" sz="2000" dirty="0">
                <a:solidFill>
                  <a:schemeClr val="bg2">
                    <a:lumMod val="50000"/>
                  </a:schemeClr>
                </a:solidFill>
                <a:latin typeface="Calibri" charset="0"/>
                <a:ea typeface="MS PGothic" charset="0"/>
              </a:rPr>
              <a:t>Genetic heterogeneity</a:t>
            </a:r>
          </a:p>
          <a:p>
            <a:pPr lvl="1"/>
            <a:r>
              <a:rPr lang="en-US" sz="2000" dirty="0">
                <a:solidFill>
                  <a:schemeClr val="bg2">
                    <a:lumMod val="50000"/>
                  </a:schemeClr>
                </a:solidFill>
                <a:latin typeface="Calibri" charset="0"/>
                <a:ea typeface="MS PGothic" charset="0"/>
              </a:rPr>
              <a:t>Numerous new therapies</a:t>
            </a:r>
          </a:p>
        </p:txBody>
      </p:sp>
      <p:sp>
        <p:nvSpPr>
          <p:cNvPr id="67586" name="Title 1"/>
          <p:cNvSpPr txBox="1">
            <a:spLocks/>
          </p:cNvSpPr>
          <p:nvPr/>
        </p:nvSpPr>
        <p:spPr bwMode="auto">
          <a:xfrm>
            <a:off x="457200" y="28575"/>
            <a:ext cx="8229600" cy="9076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dirty="0">
                <a:solidFill>
                  <a:srgbClr val="FFFF00"/>
                </a:solidFill>
                <a:latin typeface="Calibri" charset="0"/>
              </a:rPr>
              <a:t>Myeloid Malignancies - Acute Myeloid Leukemia (AML) and Myelodysplastic Syndrome (MDS)</a:t>
            </a:r>
          </a:p>
        </p:txBody>
      </p:sp>
    </p:spTree>
    <p:extLst>
      <p:ext uri="{BB962C8B-B14F-4D97-AF65-F5344CB8AC3E}">
        <p14:creationId xmlns:p14="http://schemas.microsoft.com/office/powerpoint/2010/main" val="744092292"/>
      </p:ext>
    </p:extLst>
  </p:cSld>
  <p:clrMapOvr>
    <a:masterClrMapping/>
  </p:clrMapOvr>
  <p:transition spd="med">
    <p:fade/>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Content Placeholder 2"/>
          <p:cNvSpPr>
            <a:spLocks noGrp="1"/>
          </p:cNvSpPr>
          <p:nvPr>
            <p:ph idx="1"/>
          </p:nvPr>
        </p:nvSpPr>
        <p:spPr>
          <a:xfrm>
            <a:off x="119063" y="936211"/>
            <a:ext cx="8921750" cy="5842000"/>
          </a:xfrm>
        </p:spPr>
        <p:txBody>
          <a:bodyPr/>
          <a:lstStyle/>
          <a:p>
            <a:r>
              <a:rPr lang="en-US" dirty="0">
                <a:solidFill>
                  <a:schemeClr val="bg2">
                    <a:lumMod val="60000"/>
                    <a:lumOff val="40000"/>
                  </a:schemeClr>
                </a:solidFill>
                <a:latin typeface="Calibri" charset="0"/>
                <a:ea typeface="MS PGothic" charset="0"/>
              </a:rPr>
              <a:t>Genetically heterogenous malignancies of blood forming cells</a:t>
            </a:r>
          </a:p>
          <a:p>
            <a:pPr lvl="1"/>
            <a:r>
              <a:rPr lang="en-US" sz="2000" dirty="0">
                <a:solidFill>
                  <a:schemeClr val="bg2">
                    <a:lumMod val="60000"/>
                    <a:lumOff val="40000"/>
                  </a:schemeClr>
                </a:solidFill>
                <a:latin typeface="Calibri" charset="0"/>
                <a:ea typeface="MS PGothic" charset="0"/>
              </a:rPr>
              <a:t>Expansion of immature myeloid cell types and loss loss of mature blood cells </a:t>
            </a:r>
          </a:p>
          <a:p>
            <a:pPr lvl="1"/>
            <a:r>
              <a:rPr lang="en-US" sz="2000" dirty="0">
                <a:solidFill>
                  <a:schemeClr val="bg2">
                    <a:lumMod val="60000"/>
                    <a:lumOff val="40000"/>
                  </a:schemeClr>
                </a:solidFill>
                <a:latin typeface="Calibri" charset="0"/>
                <a:ea typeface="MS PGothic" charset="0"/>
              </a:rPr>
              <a:t>Incidence of AML is ~20,000/ </a:t>
            </a:r>
            <a:r>
              <a:rPr lang="en-US" sz="2000" dirty="0" err="1">
                <a:solidFill>
                  <a:schemeClr val="bg2">
                    <a:lumMod val="60000"/>
                    <a:lumOff val="40000"/>
                  </a:schemeClr>
                </a:solidFill>
                <a:latin typeface="Calibri" charset="0"/>
                <a:ea typeface="MS PGothic" charset="0"/>
              </a:rPr>
              <a:t>yr</a:t>
            </a:r>
            <a:r>
              <a:rPr lang="en-US" sz="2000" dirty="0">
                <a:solidFill>
                  <a:schemeClr val="bg2">
                    <a:lumMod val="60000"/>
                    <a:lumOff val="40000"/>
                  </a:schemeClr>
                </a:solidFill>
                <a:latin typeface="Calibri" charset="0"/>
                <a:ea typeface="MS PGothic" charset="0"/>
              </a:rPr>
              <a:t> and rising</a:t>
            </a:r>
          </a:p>
          <a:p>
            <a:pPr lvl="1"/>
            <a:r>
              <a:rPr lang="en-US" sz="2000" dirty="0">
                <a:solidFill>
                  <a:schemeClr val="bg2">
                    <a:lumMod val="60000"/>
                    <a:lumOff val="40000"/>
                  </a:schemeClr>
                </a:solidFill>
                <a:latin typeface="Calibri" charset="0"/>
                <a:ea typeface="MS PGothic" charset="0"/>
              </a:rPr>
              <a:t>Incidence of MDS is 15-20,000/ </a:t>
            </a:r>
            <a:r>
              <a:rPr lang="en-US" sz="2000" dirty="0" err="1">
                <a:solidFill>
                  <a:schemeClr val="bg2">
                    <a:lumMod val="60000"/>
                    <a:lumOff val="40000"/>
                  </a:schemeClr>
                </a:solidFill>
                <a:latin typeface="Calibri" charset="0"/>
                <a:ea typeface="MS PGothic" charset="0"/>
              </a:rPr>
              <a:t>yr</a:t>
            </a:r>
            <a:r>
              <a:rPr lang="en-US" sz="2000" dirty="0">
                <a:solidFill>
                  <a:schemeClr val="bg2">
                    <a:lumMod val="60000"/>
                    <a:lumOff val="40000"/>
                  </a:schemeClr>
                </a:solidFill>
                <a:latin typeface="Calibri" charset="0"/>
                <a:ea typeface="MS PGothic" charset="0"/>
              </a:rPr>
              <a:t> and rising</a:t>
            </a:r>
          </a:p>
          <a:p>
            <a:r>
              <a:rPr lang="en-US" dirty="0">
                <a:solidFill>
                  <a:schemeClr val="bg2">
                    <a:lumMod val="60000"/>
                    <a:lumOff val="40000"/>
                  </a:schemeClr>
                </a:solidFill>
                <a:latin typeface="Calibri" charset="0"/>
                <a:ea typeface="MS PGothic" charset="0"/>
              </a:rPr>
              <a:t>AML survival is highly variable by subtype; good risk 79-97%, poor risk &lt;5%</a:t>
            </a:r>
          </a:p>
          <a:p>
            <a:pPr lvl="1"/>
            <a:r>
              <a:rPr lang="en-US" sz="2000" dirty="0">
                <a:solidFill>
                  <a:schemeClr val="bg2">
                    <a:lumMod val="60000"/>
                    <a:lumOff val="40000"/>
                  </a:schemeClr>
                </a:solidFill>
                <a:latin typeface="Calibri" charset="0"/>
                <a:ea typeface="MS PGothic" charset="0"/>
              </a:rPr>
              <a:t>The 5-yr overall survival for patients with AML is ~20%</a:t>
            </a:r>
          </a:p>
          <a:p>
            <a:r>
              <a:rPr lang="en-US" dirty="0">
                <a:solidFill>
                  <a:schemeClr val="bg2">
                    <a:lumMod val="60000"/>
                    <a:lumOff val="40000"/>
                  </a:schemeClr>
                </a:solidFill>
                <a:latin typeface="Calibri" charset="0"/>
                <a:ea typeface="MS PGothic" charset="0"/>
              </a:rPr>
              <a:t>MDS has a highly variable clinical course and survival</a:t>
            </a:r>
          </a:p>
          <a:p>
            <a:pPr lvl="1"/>
            <a:r>
              <a:rPr lang="en-US" sz="2000" dirty="0">
                <a:solidFill>
                  <a:schemeClr val="bg2">
                    <a:lumMod val="60000"/>
                    <a:lumOff val="40000"/>
                  </a:schemeClr>
                </a:solidFill>
              </a:rPr>
              <a:t>High risk survival is 5 – 12 months while low risk is 3 – 10 years </a:t>
            </a:r>
            <a:endParaRPr lang="en-US" sz="2000" dirty="0">
              <a:solidFill>
                <a:schemeClr val="bg2">
                  <a:lumMod val="60000"/>
                  <a:lumOff val="40000"/>
                </a:schemeClr>
              </a:solidFill>
              <a:latin typeface="Calibri" charset="0"/>
              <a:ea typeface="MS PGothic" charset="0"/>
            </a:endParaRPr>
          </a:p>
          <a:p>
            <a:r>
              <a:rPr lang="en-US" dirty="0">
                <a:solidFill>
                  <a:schemeClr val="bg2">
                    <a:lumMod val="60000"/>
                    <a:lumOff val="40000"/>
                  </a:schemeClr>
                </a:solidFill>
                <a:latin typeface="Calibri" charset="0"/>
                <a:ea typeface="MS PGothic" charset="0"/>
              </a:rPr>
              <a:t>Lack of standardized therapy for consolidation and relapsed disease</a:t>
            </a:r>
          </a:p>
          <a:p>
            <a:r>
              <a:rPr lang="en-US" dirty="0">
                <a:latin typeface="Calibri" charset="0"/>
                <a:ea typeface="MS PGothic" charset="0"/>
              </a:rPr>
              <a:t>AML and MDS are ideal models for understanding tumor heterogeneity </a:t>
            </a:r>
          </a:p>
          <a:p>
            <a:pPr lvl="1"/>
            <a:r>
              <a:rPr lang="en-US" sz="2000" dirty="0">
                <a:latin typeface="Calibri" charset="0"/>
                <a:ea typeface="MS PGothic" charset="0"/>
              </a:rPr>
              <a:t>Developmental heterogeneity</a:t>
            </a:r>
          </a:p>
          <a:p>
            <a:pPr lvl="1"/>
            <a:r>
              <a:rPr lang="en-US" sz="2000" dirty="0">
                <a:latin typeface="Calibri" charset="0"/>
                <a:ea typeface="MS PGothic" charset="0"/>
              </a:rPr>
              <a:t>Genetic heterogeneity</a:t>
            </a:r>
          </a:p>
          <a:p>
            <a:pPr lvl="1"/>
            <a:r>
              <a:rPr lang="en-US" sz="2000" dirty="0">
                <a:latin typeface="Calibri" charset="0"/>
                <a:ea typeface="MS PGothic" charset="0"/>
              </a:rPr>
              <a:t>Numerous new therapies</a:t>
            </a:r>
          </a:p>
        </p:txBody>
      </p:sp>
      <p:sp>
        <p:nvSpPr>
          <p:cNvPr id="67586" name="Title 1"/>
          <p:cNvSpPr txBox="1">
            <a:spLocks/>
          </p:cNvSpPr>
          <p:nvPr/>
        </p:nvSpPr>
        <p:spPr bwMode="auto">
          <a:xfrm>
            <a:off x="457200" y="28575"/>
            <a:ext cx="8229600" cy="9076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dirty="0">
                <a:solidFill>
                  <a:srgbClr val="FFFF00"/>
                </a:solidFill>
                <a:latin typeface="Calibri" charset="0"/>
              </a:rPr>
              <a:t>Myeloid Malignancies - Acute Myeloid Leukemia (AML) and Myelodysplastic Syndrome (MDS)</a:t>
            </a:r>
          </a:p>
        </p:txBody>
      </p:sp>
    </p:spTree>
    <p:extLst>
      <p:ext uri="{BB962C8B-B14F-4D97-AF65-F5344CB8AC3E}">
        <p14:creationId xmlns:p14="http://schemas.microsoft.com/office/powerpoint/2010/main" val="2994866866"/>
      </p:ext>
    </p:extLst>
  </p:cSld>
  <p:clrMapOvr>
    <a:masterClrMapping/>
  </p:clrMapOvr>
  <p:transition spd="med">
    <p:fade/>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7" name="Content Placeholder 2">
            <a:extLst>
              <a:ext uri="{FF2B5EF4-FFF2-40B4-BE49-F238E27FC236}">
                <a16:creationId xmlns:a16="http://schemas.microsoft.com/office/drawing/2014/main" id="{5FE6C0D8-9418-E84D-B089-408E5E8AC1FE}"/>
              </a:ext>
            </a:extLst>
          </p:cNvPr>
          <p:cNvSpPr>
            <a:spLocks noGrp="1"/>
          </p:cNvSpPr>
          <p:nvPr>
            <p:ph idx="1"/>
          </p:nvPr>
        </p:nvSpPr>
        <p:spPr>
          <a:xfrm>
            <a:off x="349250" y="1149350"/>
            <a:ext cx="8445500" cy="5048250"/>
          </a:xfrm>
        </p:spPr>
        <p:txBody>
          <a:bodyPr/>
          <a:lstStyle/>
          <a:p>
            <a:r>
              <a:rPr lang="en-US" altLang="en-US" sz="2800"/>
              <a:t>Traditionally clinical cytometry uses forward and side scatter extensively for population gating</a:t>
            </a:r>
          </a:p>
          <a:p>
            <a:r>
              <a:rPr lang="en-US" altLang="en-US" sz="2800">
                <a:solidFill>
                  <a:srgbClr val="606060"/>
                </a:solidFill>
              </a:rPr>
              <a:t>Mass cytometry doesn’t have an equivalent to CD45 vs. SSC gates and blast immunophenotypes vary</a:t>
            </a:r>
          </a:p>
          <a:p>
            <a:pPr lvl="1"/>
            <a:r>
              <a:rPr lang="en-US" altLang="en-US">
                <a:solidFill>
                  <a:srgbClr val="606060"/>
                </a:solidFill>
              </a:rPr>
              <a:t>Lineage removal</a:t>
            </a:r>
          </a:p>
          <a:p>
            <a:pPr lvl="1"/>
            <a:r>
              <a:rPr lang="en-US" altLang="en-US">
                <a:solidFill>
                  <a:srgbClr val="606060"/>
                </a:solidFill>
              </a:rPr>
              <a:t>Scatter correlates</a:t>
            </a:r>
          </a:p>
        </p:txBody>
      </p:sp>
      <p:sp>
        <p:nvSpPr>
          <p:cNvPr id="86018" name="Title 1">
            <a:extLst>
              <a:ext uri="{FF2B5EF4-FFF2-40B4-BE49-F238E27FC236}">
                <a16:creationId xmlns:a16="http://schemas.microsoft.com/office/drawing/2014/main" id="{4DE8C6BE-B0AD-F94E-A35F-804DFF86B4B0}"/>
              </a:ext>
            </a:extLst>
          </p:cNvPr>
          <p:cNvSpPr txBox="1">
            <a:spLocks/>
          </p:cNvSpPr>
          <p:nvPr/>
        </p:nvSpPr>
        <p:spPr bwMode="auto">
          <a:xfrm>
            <a:off x="477838" y="198438"/>
            <a:ext cx="81883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How can mass cytometry be used as a clinical research tool without light scatter?</a:t>
            </a:r>
          </a:p>
        </p:txBody>
      </p:sp>
    </p:spTree>
    <p:extLst>
      <p:ext uri="{BB962C8B-B14F-4D97-AF65-F5344CB8AC3E}">
        <p14:creationId xmlns:p14="http://schemas.microsoft.com/office/powerpoint/2010/main" val="2391928122"/>
      </p:ext>
    </p:extLst>
  </p:cSld>
  <p:clrMapOvr>
    <a:masterClrMapping/>
  </p:clrMapOvr>
  <p:transition spd="med">
    <p:fade/>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1" name="Content Placeholder 2">
            <a:extLst>
              <a:ext uri="{FF2B5EF4-FFF2-40B4-BE49-F238E27FC236}">
                <a16:creationId xmlns:a16="http://schemas.microsoft.com/office/drawing/2014/main" id="{EC084963-8CCA-5548-80B9-D2822736778D}"/>
              </a:ext>
            </a:extLst>
          </p:cNvPr>
          <p:cNvSpPr>
            <a:spLocks noGrp="1"/>
          </p:cNvSpPr>
          <p:nvPr>
            <p:ph idx="1"/>
          </p:nvPr>
        </p:nvSpPr>
        <p:spPr>
          <a:xfrm>
            <a:off x="349250" y="1149350"/>
            <a:ext cx="8445500" cy="5048250"/>
          </a:xfrm>
        </p:spPr>
        <p:txBody>
          <a:bodyPr/>
          <a:lstStyle/>
          <a:p>
            <a:r>
              <a:rPr lang="en-US" altLang="en-US" sz="2800"/>
              <a:t>Traditionally clinical cytometry uses forward and side scatter extensively for population gating</a:t>
            </a:r>
          </a:p>
          <a:p>
            <a:r>
              <a:rPr lang="en-US" altLang="en-US" sz="2800">
                <a:solidFill>
                  <a:srgbClr val="606060"/>
                </a:solidFill>
              </a:rPr>
              <a:t>Mass cytometry doesn’t have an equivalent to CD45 vs. SSC gates and blast immunophenotypes vary</a:t>
            </a:r>
          </a:p>
          <a:p>
            <a:pPr lvl="1"/>
            <a:r>
              <a:rPr lang="en-US" altLang="en-US">
                <a:solidFill>
                  <a:srgbClr val="606060"/>
                </a:solidFill>
              </a:rPr>
              <a:t>Lineage removal</a:t>
            </a:r>
          </a:p>
          <a:p>
            <a:pPr lvl="1"/>
            <a:r>
              <a:rPr lang="en-US" altLang="en-US">
                <a:solidFill>
                  <a:srgbClr val="606060"/>
                </a:solidFill>
              </a:rPr>
              <a:t>Scatter correlates</a:t>
            </a:r>
          </a:p>
        </p:txBody>
      </p:sp>
      <p:sp>
        <p:nvSpPr>
          <p:cNvPr id="87042" name="Title 1">
            <a:extLst>
              <a:ext uri="{FF2B5EF4-FFF2-40B4-BE49-F238E27FC236}">
                <a16:creationId xmlns:a16="http://schemas.microsoft.com/office/drawing/2014/main" id="{72F15DBD-0E2F-3844-B8B1-F0C1AEF7ECA8}"/>
              </a:ext>
            </a:extLst>
          </p:cNvPr>
          <p:cNvSpPr txBox="1">
            <a:spLocks/>
          </p:cNvSpPr>
          <p:nvPr/>
        </p:nvSpPr>
        <p:spPr bwMode="auto">
          <a:xfrm>
            <a:off x="477838" y="198438"/>
            <a:ext cx="81883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How can mass cytometry be used as a clinical research tool without light scatter?</a:t>
            </a:r>
          </a:p>
        </p:txBody>
      </p:sp>
      <p:pic>
        <p:nvPicPr>
          <p:cNvPr id="87043" name="Picture 2">
            <a:extLst>
              <a:ext uri="{FF2B5EF4-FFF2-40B4-BE49-F238E27FC236}">
                <a16:creationId xmlns:a16="http://schemas.microsoft.com/office/drawing/2014/main" id="{522A043B-2FB5-5E44-A88D-A7E2E6FBDF88}"/>
              </a:ext>
            </a:extLst>
          </p:cNvPr>
          <p:cNvPicPr>
            <a:picLocks noChangeAspect="1"/>
          </p:cNvPicPr>
          <p:nvPr/>
        </p:nvPicPr>
        <p:blipFill>
          <a:blip r:embed="rId2" cstate="email">
            <a:extLst>
              <a:ext uri="{28A0092B-C50C-407E-A947-70E740481C1C}">
                <a14:useLocalDpi xmlns:a14="http://schemas.microsoft.com/office/drawing/2010/main" val="0"/>
              </a:ext>
            </a:extLst>
          </a:blip>
          <a:srcRect l="1140" t="1186" r="50246" b="2155"/>
          <a:stretch>
            <a:fillRect/>
          </a:stretch>
        </p:blipFill>
        <p:spPr bwMode="auto">
          <a:xfrm>
            <a:off x="5022850" y="3175000"/>
            <a:ext cx="3687763" cy="313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a:extLst>
              <a:ext uri="{FF2B5EF4-FFF2-40B4-BE49-F238E27FC236}">
                <a16:creationId xmlns:a16="http://schemas.microsoft.com/office/drawing/2014/main" id="{29B71373-73D1-C24B-BA71-180878C4AFAB}"/>
              </a:ext>
            </a:extLst>
          </p:cNvPr>
          <p:cNvSpPr txBox="1"/>
          <p:nvPr/>
        </p:nvSpPr>
        <p:spPr>
          <a:xfrm>
            <a:off x="5013325" y="6448425"/>
            <a:ext cx="3695700" cy="400050"/>
          </a:xfrm>
          <a:prstGeom prst="rect">
            <a:avLst/>
          </a:prstGeom>
          <a:noFill/>
        </p:spPr>
        <p:txBody>
          <a:bodyPr wrap="none">
            <a:spAutoFit/>
          </a:bodyPr>
          <a:lstStyle/>
          <a:p>
            <a:pPr>
              <a:defRPr/>
            </a:pPr>
            <a:r>
              <a:rPr lang="en-US" sz="2000" dirty="0">
                <a:solidFill>
                  <a:schemeClr val="accent3">
                    <a:lumMod val="40000"/>
                    <a:lumOff val="60000"/>
                  </a:schemeClr>
                </a:solidFill>
                <a:ea typeface="MS PGothic" charset="0"/>
                <a:cs typeface="MS PGothic" charset="0"/>
              </a:rPr>
              <a:t>-Kim Le, ICCS, Ask an expert </a:t>
            </a:r>
          </a:p>
        </p:txBody>
      </p:sp>
    </p:spTree>
    <p:extLst>
      <p:ext uri="{BB962C8B-B14F-4D97-AF65-F5344CB8AC3E}">
        <p14:creationId xmlns:p14="http://schemas.microsoft.com/office/powerpoint/2010/main" val="3079218377"/>
      </p:ext>
    </p:extLst>
  </p:cSld>
  <p:clrMapOvr>
    <a:masterClrMapping/>
  </p:clrMapOvr>
  <p:transition spd="med">
    <p:fade/>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5" name="Content Placeholder 2">
            <a:extLst>
              <a:ext uri="{FF2B5EF4-FFF2-40B4-BE49-F238E27FC236}">
                <a16:creationId xmlns:a16="http://schemas.microsoft.com/office/drawing/2014/main" id="{A6E1D90F-15D6-1545-A0B5-D37A8903A8A8}"/>
              </a:ext>
            </a:extLst>
          </p:cNvPr>
          <p:cNvSpPr>
            <a:spLocks noGrp="1"/>
          </p:cNvSpPr>
          <p:nvPr>
            <p:ph idx="1"/>
          </p:nvPr>
        </p:nvSpPr>
        <p:spPr>
          <a:xfrm>
            <a:off x="349250" y="1149350"/>
            <a:ext cx="8445500" cy="5048250"/>
          </a:xfrm>
        </p:spPr>
        <p:txBody>
          <a:bodyPr/>
          <a:lstStyle/>
          <a:p>
            <a:r>
              <a:rPr lang="en-US" altLang="en-US" sz="2800"/>
              <a:t>Traditionally clinical cytometry uses forward and side scatter extensively for population gating</a:t>
            </a:r>
          </a:p>
          <a:p>
            <a:r>
              <a:rPr lang="en-US" altLang="en-US" sz="2800"/>
              <a:t>Mass cytometry doesn’t have an equivalent to CD45 vs. SSC gates and blast immunophenotypes vary</a:t>
            </a:r>
          </a:p>
          <a:p>
            <a:pPr lvl="1"/>
            <a:r>
              <a:rPr lang="en-US" altLang="en-US"/>
              <a:t>Lineage removal</a:t>
            </a:r>
          </a:p>
          <a:p>
            <a:pPr lvl="1"/>
            <a:r>
              <a:rPr lang="en-US" altLang="en-US"/>
              <a:t>Scatter correlates</a:t>
            </a:r>
          </a:p>
        </p:txBody>
      </p:sp>
      <p:sp>
        <p:nvSpPr>
          <p:cNvPr id="88066" name="Title 1">
            <a:extLst>
              <a:ext uri="{FF2B5EF4-FFF2-40B4-BE49-F238E27FC236}">
                <a16:creationId xmlns:a16="http://schemas.microsoft.com/office/drawing/2014/main" id="{EC472972-BE1C-4F41-B44B-81647DC06231}"/>
              </a:ext>
            </a:extLst>
          </p:cNvPr>
          <p:cNvSpPr txBox="1">
            <a:spLocks/>
          </p:cNvSpPr>
          <p:nvPr/>
        </p:nvSpPr>
        <p:spPr bwMode="auto">
          <a:xfrm>
            <a:off x="477838" y="198438"/>
            <a:ext cx="81883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How can mass cytometry be used as a clinical research tool without light scatter?</a:t>
            </a:r>
          </a:p>
        </p:txBody>
      </p:sp>
      <p:pic>
        <p:nvPicPr>
          <p:cNvPr id="88067" name="Picture 2">
            <a:extLst>
              <a:ext uri="{FF2B5EF4-FFF2-40B4-BE49-F238E27FC236}">
                <a16:creationId xmlns:a16="http://schemas.microsoft.com/office/drawing/2014/main" id="{9222E9B6-7855-6648-8328-2EC57A27D93A}"/>
              </a:ext>
            </a:extLst>
          </p:cNvPr>
          <p:cNvPicPr>
            <a:picLocks noChangeAspect="1"/>
          </p:cNvPicPr>
          <p:nvPr/>
        </p:nvPicPr>
        <p:blipFill>
          <a:blip r:embed="rId2" cstate="email">
            <a:extLst>
              <a:ext uri="{28A0092B-C50C-407E-A947-70E740481C1C}">
                <a14:useLocalDpi xmlns:a14="http://schemas.microsoft.com/office/drawing/2010/main" val="0"/>
              </a:ext>
            </a:extLst>
          </a:blip>
          <a:srcRect l="1140" t="1186" r="50246" b="2155"/>
          <a:stretch>
            <a:fillRect/>
          </a:stretch>
        </p:blipFill>
        <p:spPr bwMode="auto">
          <a:xfrm>
            <a:off x="5022850" y="3175000"/>
            <a:ext cx="3687763" cy="313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a:extLst>
              <a:ext uri="{FF2B5EF4-FFF2-40B4-BE49-F238E27FC236}">
                <a16:creationId xmlns:a16="http://schemas.microsoft.com/office/drawing/2014/main" id="{73A2B7AF-78BE-594E-9BB9-545BD6354CE7}"/>
              </a:ext>
            </a:extLst>
          </p:cNvPr>
          <p:cNvSpPr txBox="1"/>
          <p:nvPr/>
        </p:nvSpPr>
        <p:spPr>
          <a:xfrm>
            <a:off x="5013325" y="6448425"/>
            <a:ext cx="3695700" cy="400050"/>
          </a:xfrm>
          <a:prstGeom prst="rect">
            <a:avLst/>
          </a:prstGeom>
          <a:noFill/>
        </p:spPr>
        <p:txBody>
          <a:bodyPr wrap="none">
            <a:spAutoFit/>
          </a:bodyPr>
          <a:lstStyle/>
          <a:p>
            <a:pPr>
              <a:defRPr/>
            </a:pPr>
            <a:r>
              <a:rPr lang="en-US" sz="2000" dirty="0">
                <a:solidFill>
                  <a:schemeClr val="accent3">
                    <a:lumMod val="40000"/>
                    <a:lumOff val="60000"/>
                  </a:schemeClr>
                </a:solidFill>
                <a:ea typeface="MS PGothic" charset="0"/>
                <a:cs typeface="MS PGothic" charset="0"/>
              </a:rPr>
              <a:t>-Kim Le, ICCS, Ask an expert </a:t>
            </a:r>
          </a:p>
        </p:txBody>
      </p:sp>
    </p:spTree>
    <p:extLst>
      <p:ext uri="{BB962C8B-B14F-4D97-AF65-F5344CB8AC3E}">
        <p14:creationId xmlns:p14="http://schemas.microsoft.com/office/powerpoint/2010/main" val="1358522606"/>
      </p:ext>
    </p:extLst>
  </p:cSld>
  <p:clrMapOvr>
    <a:masterClrMapping/>
  </p:clrMapOvr>
  <p:transition spd="med">
    <p:fade/>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9" name="Title 1">
            <a:extLst>
              <a:ext uri="{FF2B5EF4-FFF2-40B4-BE49-F238E27FC236}">
                <a16:creationId xmlns:a16="http://schemas.microsoft.com/office/drawing/2014/main" id="{4A86E9C5-6CE0-3141-B9C7-37391C2C857D}"/>
              </a:ext>
            </a:extLst>
          </p:cNvPr>
          <p:cNvSpPr txBox="1">
            <a:spLocks/>
          </p:cNvSpPr>
          <p:nvPr/>
        </p:nvSpPr>
        <p:spPr bwMode="auto">
          <a:xfrm>
            <a:off x="477838" y="198438"/>
            <a:ext cx="81883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How can mass cytometry be used as a clinical research tool without light scatter?</a:t>
            </a:r>
          </a:p>
          <a:p>
            <a:pPr algn="ctr"/>
            <a:endParaRPr lang="en-US" altLang="en-US" sz="2800">
              <a:solidFill>
                <a:srgbClr val="FFFF00"/>
              </a:solidFill>
              <a:latin typeface="Calibri" panose="020F0502020204030204" pitchFamily="34" charset="0"/>
            </a:endParaRPr>
          </a:p>
        </p:txBody>
      </p:sp>
      <p:sp>
        <p:nvSpPr>
          <p:cNvPr id="89090" name="Content Placeholder 2">
            <a:extLst>
              <a:ext uri="{FF2B5EF4-FFF2-40B4-BE49-F238E27FC236}">
                <a16:creationId xmlns:a16="http://schemas.microsoft.com/office/drawing/2014/main" id="{B1061B00-8FAE-4C45-976E-83D54B45F5AC}"/>
              </a:ext>
            </a:extLst>
          </p:cNvPr>
          <p:cNvSpPr>
            <a:spLocks noGrp="1"/>
          </p:cNvSpPr>
          <p:nvPr>
            <p:ph idx="1"/>
          </p:nvPr>
        </p:nvSpPr>
        <p:spPr>
          <a:xfrm>
            <a:off x="349250" y="1176338"/>
            <a:ext cx="8445500" cy="862012"/>
          </a:xfrm>
        </p:spPr>
        <p:txBody>
          <a:bodyPr/>
          <a:lstStyle/>
          <a:p>
            <a:r>
              <a:rPr lang="en-US" altLang="en-US" sz="2800"/>
              <a:t>Remove everything that isn’t a blast</a:t>
            </a:r>
            <a:endParaRPr lang="en-US" altLang="en-US"/>
          </a:p>
        </p:txBody>
      </p:sp>
      <p:pic>
        <p:nvPicPr>
          <p:cNvPr id="89091" name="Picture 16">
            <a:extLst>
              <a:ext uri="{FF2B5EF4-FFF2-40B4-BE49-F238E27FC236}">
                <a16:creationId xmlns:a16="http://schemas.microsoft.com/office/drawing/2014/main" id="{08354338-90C3-0342-9B74-DCE8C65C0C85}"/>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66950" y="1790700"/>
            <a:ext cx="1646238" cy="1646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092" name="Picture 17">
            <a:extLst>
              <a:ext uri="{FF2B5EF4-FFF2-40B4-BE49-F238E27FC236}">
                <a16:creationId xmlns:a16="http://schemas.microsoft.com/office/drawing/2014/main" id="{81B15A94-646A-4647-997B-9D2245694D7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445000" y="1790700"/>
            <a:ext cx="1646238" cy="1646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093" name="Picture 18">
            <a:extLst>
              <a:ext uri="{FF2B5EF4-FFF2-40B4-BE49-F238E27FC236}">
                <a16:creationId xmlns:a16="http://schemas.microsoft.com/office/drawing/2014/main" id="{53BA682C-B356-AC48-9F1D-840A0BFB5AB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632575" y="1790700"/>
            <a:ext cx="1644650" cy="1646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094" name="Picture 19">
            <a:extLst>
              <a:ext uri="{FF2B5EF4-FFF2-40B4-BE49-F238E27FC236}">
                <a16:creationId xmlns:a16="http://schemas.microsoft.com/office/drawing/2014/main" id="{9CD9F2B7-D94E-B749-B710-9C8FC2A56DEA}"/>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0325" y="3471863"/>
            <a:ext cx="1646238"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095" name="Picture 20">
            <a:extLst>
              <a:ext uri="{FF2B5EF4-FFF2-40B4-BE49-F238E27FC236}">
                <a16:creationId xmlns:a16="http://schemas.microsoft.com/office/drawing/2014/main" id="{5E561173-2A5F-DA4A-8259-52476A945464}"/>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266950" y="3471863"/>
            <a:ext cx="1646238"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096" name="Picture 21">
            <a:extLst>
              <a:ext uri="{FF2B5EF4-FFF2-40B4-BE49-F238E27FC236}">
                <a16:creationId xmlns:a16="http://schemas.microsoft.com/office/drawing/2014/main" id="{049B6B9E-335F-8C44-A9C4-CE6F671B3709}"/>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4445000" y="3471863"/>
            <a:ext cx="1646238"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097" name="Picture 22">
            <a:extLst>
              <a:ext uri="{FF2B5EF4-FFF2-40B4-BE49-F238E27FC236}">
                <a16:creationId xmlns:a16="http://schemas.microsoft.com/office/drawing/2014/main" id="{E41BA22F-0AD9-F54B-9370-40BF6BB98E92}"/>
              </a:ext>
            </a:extLst>
          </p:cNvPr>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6632575" y="3471863"/>
            <a:ext cx="1644650"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098" name="Picture 23">
            <a:extLst>
              <a:ext uri="{FF2B5EF4-FFF2-40B4-BE49-F238E27FC236}">
                <a16:creationId xmlns:a16="http://schemas.microsoft.com/office/drawing/2014/main" id="{2983B26D-5B00-CD47-B466-AA674B9E958C}"/>
              </a:ext>
            </a:extLst>
          </p:cNvPr>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60325" y="5183188"/>
            <a:ext cx="1646238"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099" name="Picture 24">
            <a:extLst>
              <a:ext uri="{FF2B5EF4-FFF2-40B4-BE49-F238E27FC236}">
                <a16:creationId xmlns:a16="http://schemas.microsoft.com/office/drawing/2014/main" id="{449019F1-DD71-1949-B6C0-554FB39C2C8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a:off x="2266950" y="5183188"/>
            <a:ext cx="1646238"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100" name="Picture 25">
            <a:extLst>
              <a:ext uri="{FF2B5EF4-FFF2-40B4-BE49-F238E27FC236}">
                <a16:creationId xmlns:a16="http://schemas.microsoft.com/office/drawing/2014/main" id="{83F053F4-D814-D242-8AC7-2B2BEBD93FBC}"/>
              </a:ext>
            </a:extLst>
          </p:cNvPr>
          <p:cNvPicPr>
            <a:picLocks noChangeAspect="1"/>
          </p:cNvPicPr>
          <p:nvPr/>
        </p:nvPicPr>
        <p:blipFill>
          <a:blip r:embed="rId11">
            <a:extLst>
              <a:ext uri="{28A0092B-C50C-407E-A947-70E740481C1C}">
                <a14:useLocalDpi xmlns:a14="http://schemas.microsoft.com/office/drawing/2010/main" val="0"/>
              </a:ext>
            </a:extLst>
          </a:blip>
          <a:srcRect/>
          <a:stretch>
            <a:fillRect/>
          </a:stretch>
        </p:blipFill>
        <p:spPr bwMode="auto">
          <a:xfrm>
            <a:off x="4445000" y="5183188"/>
            <a:ext cx="1646238" cy="164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101" name="Picture 26">
            <a:extLst>
              <a:ext uri="{FF2B5EF4-FFF2-40B4-BE49-F238E27FC236}">
                <a16:creationId xmlns:a16="http://schemas.microsoft.com/office/drawing/2014/main" id="{A88C48C7-A84E-1B49-B221-C04FDC0BC6B0}"/>
              </a:ext>
            </a:extLst>
          </p:cNvPr>
          <p:cNvPicPr>
            <a:picLocks noChangeAspect="1"/>
          </p:cNvPicPr>
          <p:nvPr/>
        </p:nvPicPr>
        <p:blipFill>
          <a:blip r:embed="rId12">
            <a:extLst>
              <a:ext uri="{28A0092B-C50C-407E-A947-70E740481C1C}">
                <a14:useLocalDpi xmlns:a14="http://schemas.microsoft.com/office/drawing/2010/main" val="0"/>
              </a:ext>
            </a:extLst>
          </a:blip>
          <a:srcRect/>
          <a:stretch>
            <a:fillRect/>
          </a:stretch>
        </p:blipFill>
        <p:spPr bwMode="auto">
          <a:xfrm>
            <a:off x="60325" y="1790700"/>
            <a:ext cx="1646238" cy="1646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102" name="TextBox 27">
            <a:extLst>
              <a:ext uri="{FF2B5EF4-FFF2-40B4-BE49-F238E27FC236}">
                <a16:creationId xmlns:a16="http://schemas.microsoft.com/office/drawing/2014/main" id="{BD4479DC-0FF4-8342-9077-4968C22ED4C2}"/>
              </a:ext>
            </a:extLst>
          </p:cNvPr>
          <p:cNvSpPr txBox="1">
            <a:spLocks noChangeArrowheads="1"/>
          </p:cNvSpPr>
          <p:nvPr/>
        </p:nvSpPr>
        <p:spPr bwMode="auto">
          <a:xfrm>
            <a:off x="1790700" y="2320925"/>
            <a:ext cx="4254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solidFill>
                  <a:srgbClr val="FFFFFF"/>
                </a:solidFill>
              </a:rPr>
              <a:t>+</a:t>
            </a:r>
          </a:p>
        </p:txBody>
      </p:sp>
      <p:sp>
        <p:nvSpPr>
          <p:cNvPr id="89103" name="TextBox 28">
            <a:extLst>
              <a:ext uri="{FF2B5EF4-FFF2-40B4-BE49-F238E27FC236}">
                <a16:creationId xmlns:a16="http://schemas.microsoft.com/office/drawing/2014/main" id="{4C92D65E-952F-AB49-8074-C594B1DEB870}"/>
              </a:ext>
            </a:extLst>
          </p:cNvPr>
          <p:cNvSpPr txBox="1">
            <a:spLocks noChangeArrowheads="1"/>
          </p:cNvSpPr>
          <p:nvPr/>
        </p:nvSpPr>
        <p:spPr bwMode="auto">
          <a:xfrm>
            <a:off x="3952875" y="2320925"/>
            <a:ext cx="4238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solidFill>
                  <a:srgbClr val="FFFFFF"/>
                </a:solidFill>
              </a:rPr>
              <a:t>+</a:t>
            </a:r>
          </a:p>
        </p:txBody>
      </p:sp>
      <p:sp>
        <p:nvSpPr>
          <p:cNvPr id="89104" name="TextBox 29">
            <a:extLst>
              <a:ext uri="{FF2B5EF4-FFF2-40B4-BE49-F238E27FC236}">
                <a16:creationId xmlns:a16="http://schemas.microsoft.com/office/drawing/2014/main" id="{FA86D998-5E4F-D642-ABD0-0DC62AAE84FA}"/>
              </a:ext>
            </a:extLst>
          </p:cNvPr>
          <p:cNvSpPr txBox="1">
            <a:spLocks noChangeArrowheads="1"/>
          </p:cNvSpPr>
          <p:nvPr/>
        </p:nvSpPr>
        <p:spPr bwMode="auto">
          <a:xfrm>
            <a:off x="6142038" y="2320925"/>
            <a:ext cx="4254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solidFill>
                  <a:srgbClr val="FFFFFF"/>
                </a:solidFill>
              </a:rPr>
              <a:t>+</a:t>
            </a:r>
          </a:p>
        </p:txBody>
      </p:sp>
      <p:sp>
        <p:nvSpPr>
          <p:cNvPr id="89105" name="TextBox 30">
            <a:extLst>
              <a:ext uri="{FF2B5EF4-FFF2-40B4-BE49-F238E27FC236}">
                <a16:creationId xmlns:a16="http://schemas.microsoft.com/office/drawing/2014/main" id="{0EBEA826-9F72-7F47-8CE2-2C8142DB28FD}"/>
              </a:ext>
            </a:extLst>
          </p:cNvPr>
          <p:cNvSpPr txBox="1">
            <a:spLocks noChangeArrowheads="1"/>
          </p:cNvSpPr>
          <p:nvPr/>
        </p:nvSpPr>
        <p:spPr bwMode="auto">
          <a:xfrm>
            <a:off x="8388350" y="2320925"/>
            <a:ext cx="4254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solidFill>
                  <a:srgbClr val="FFFFFF"/>
                </a:solidFill>
              </a:rPr>
              <a:t>+</a:t>
            </a:r>
          </a:p>
        </p:txBody>
      </p:sp>
      <p:sp>
        <p:nvSpPr>
          <p:cNvPr id="89106" name="TextBox 31">
            <a:extLst>
              <a:ext uri="{FF2B5EF4-FFF2-40B4-BE49-F238E27FC236}">
                <a16:creationId xmlns:a16="http://schemas.microsoft.com/office/drawing/2014/main" id="{DF272A82-12BD-D447-AE56-D11399059F22}"/>
              </a:ext>
            </a:extLst>
          </p:cNvPr>
          <p:cNvSpPr txBox="1">
            <a:spLocks noChangeArrowheads="1"/>
          </p:cNvSpPr>
          <p:nvPr/>
        </p:nvSpPr>
        <p:spPr bwMode="auto">
          <a:xfrm>
            <a:off x="1792288" y="4002088"/>
            <a:ext cx="423862"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solidFill>
                  <a:srgbClr val="FFFFFF"/>
                </a:solidFill>
              </a:rPr>
              <a:t>+</a:t>
            </a:r>
          </a:p>
        </p:txBody>
      </p:sp>
      <p:sp>
        <p:nvSpPr>
          <p:cNvPr id="89107" name="TextBox 32">
            <a:extLst>
              <a:ext uri="{FF2B5EF4-FFF2-40B4-BE49-F238E27FC236}">
                <a16:creationId xmlns:a16="http://schemas.microsoft.com/office/drawing/2014/main" id="{3C93C999-04FA-4A45-9E49-64204A26CC05}"/>
              </a:ext>
            </a:extLst>
          </p:cNvPr>
          <p:cNvSpPr txBox="1">
            <a:spLocks noChangeArrowheads="1"/>
          </p:cNvSpPr>
          <p:nvPr/>
        </p:nvSpPr>
        <p:spPr bwMode="auto">
          <a:xfrm>
            <a:off x="3954463" y="4002088"/>
            <a:ext cx="423862"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solidFill>
                  <a:srgbClr val="FFFFFF"/>
                </a:solidFill>
              </a:rPr>
              <a:t>+</a:t>
            </a:r>
          </a:p>
        </p:txBody>
      </p:sp>
      <p:sp>
        <p:nvSpPr>
          <p:cNvPr id="89108" name="TextBox 33">
            <a:extLst>
              <a:ext uri="{FF2B5EF4-FFF2-40B4-BE49-F238E27FC236}">
                <a16:creationId xmlns:a16="http://schemas.microsoft.com/office/drawing/2014/main" id="{4F03A553-5A6E-614D-AD91-EBFA040874D1}"/>
              </a:ext>
            </a:extLst>
          </p:cNvPr>
          <p:cNvSpPr txBox="1">
            <a:spLocks noChangeArrowheads="1"/>
          </p:cNvSpPr>
          <p:nvPr/>
        </p:nvSpPr>
        <p:spPr bwMode="auto">
          <a:xfrm>
            <a:off x="6143625" y="4002088"/>
            <a:ext cx="423863"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solidFill>
                  <a:srgbClr val="FFFFFF"/>
                </a:solidFill>
              </a:rPr>
              <a:t>+</a:t>
            </a:r>
          </a:p>
        </p:txBody>
      </p:sp>
      <p:sp>
        <p:nvSpPr>
          <p:cNvPr id="89109" name="TextBox 34">
            <a:extLst>
              <a:ext uri="{FF2B5EF4-FFF2-40B4-BE49-F238E27FC236}">
                <a16:creationId xmlns:a16="http://schemas.microsoft.com/office/drawing/2014/main" id="{085BB3E7-13D6-2140-BF1F-3D07B4DDA629}"/>
              </a:ext>
            </a:extLst>
          </p:cNvPr>
          <p:cNvSpPr txBox="1">
            <a:spLocks noChangeArrowheads="1"/>
          </p:cNvSpPr>
          <p:nvPr/>
        </p:nvSpPr>
        <p:spPr bwMode="auto">
          <a:xfrm>
            <a:off x="8389938" y="4002088"/>
            <a:ext cx="423862"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solidFill>
                  <a:srgbClr val="FFFFFF"/>
                </a:solidFill>
              </a:rPr>
              <a:t>+</a:t>
            </a:r>
          </a:p>
        </p:txBody>
      </p:sp>
      <p:sp>
        <p:nvSpPr>
          <p:cNvPr id="89110" name="TextBox 35">
            <a:extLst>
              <a:ext uri="{FF2B5EF4-FFF2-40B4-BE49-F238E27FC236}">
                <a16:creationId xmlns:a16="http://schemas.microsoft.com/office/drawing/2014/main" id="{65EB6D1C-5106-0447-887E-FA8AB7803C5F}"/>
              </a:ext>
            </a:extLst>
          </p:cNvPr>
          <p:cNvSpPr txBox="1">
            <a:spLocks noChangeArrowheads="1"/>
          </p:cNvSpPr>
          <p:nvPr/>
        </p:nvSpPr>
        <p:spPr bwMode="auto">
          <a:xfrm>
            <a:off x="1792288" y="5713413"/>
            <a:ext cx="4238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solidFill>
                  <a:srgbClr val="FFFFFF"/>
                </a:solidFill>
              </a:rPr>
              <a:t>+</a:t>
            </a:r>
          </a:p>
        </p:txBody>
      </p:sp>
      <p:sp>
        <p:nvSpPr>
          <p:cNvPr id="89111" name="TextBox 36">
            <a:extLst>
              <a:ext uri="{FF2B5EF4-FFF2-40B4-BE49-F238E27FC236}">
                <a16:creationId xmlns:a16="http://schemas.microsoft.com/office/drawing/2014/main" id="{FA21DA87-401F-5544-940D-EA0B7E00A3AE}"/>
              </a:ext>
            </a:extLst>
          </p:cNvPr>
          <p:cNvSpPr txBox="1">
            <a:spLocks noChangeArrowheads="1"/>
          </p:cNvSpPr>
          <p:nvPr/>
        </p:nvSpPr>
        <p:spPr bwMode="auto">
          <a:xfrm>
            <a:off x="3954463" y="5713413"/>
            <a:ext cx="4238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solidFill>
                  <a:srgbClr val="FFFFFF"/>
                </a:solidFill>
              </a:rPr>
              <a:t>+</a:t>
            </a:r>
          </a:p>
        </p:txBody>
      </p:sp>
      <p:sp>
        <p:nvSpPr>
          <p:cNvPr id="89112" name="TextBox 37">
            <a:extLst>
              <a:ext uri="{FF2B5EF4-FFF2-40B4-BE49-F238E27FC236}">
                <a16:creationId xmlns:a16="http://schemas.microsoft.com/office/drawing/2014/main" id="{7AB7B4DA-517D-2249-837B-E367CB1992C0}"/>
              </a:ext>
            </a:extLst>
          </p:cNvPr>
          <p:cNvSpPr txBox="1">
            <a:spLocks noChangeArrowheads="1"/>
          </p:cNvSpPr>
          <p:nvPr/>
        </p:nvSpPr>
        <p:spPr bwMode="auto">
          <a:xfrm>
            <a:off x="6143625" y="5713413"/>
            <a:ext cx="4238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solidFill>
                  <a:srgbClr val="FFFFFF"/>
                </a:solidFill>
              </a:rPr>
              <a:t>=</a:t>
            </a:r>
          </a:p>
        </p:txBody>
      </p:sp>
      <p:sp>
        <p:nvSpPr>
          <p:cNvPr id="89113" name="TextBox 39">
            <a:extLst>
              <a:ext uri="{FF2B5EF4-FFF2-40B4-BE49-F238E27FC236}">
                <a16:creationId xmlns:a16="http://schemas.microsoft.com/office/drawing/2014/main" id="{C38D9D67-75BC-784F-B65D-63B1871466E6}"/>
              </a:ext>
            </a:extLst>
          </p:cNvPr>
          <p:cNvSpPr txBox="1">
            <a:spLocks noChangeArrowheads="1"/>
          </p:cNvSpPr>
          <p:nvPr/>
        </p:nvSpPr>
        <p:spPr bwMode="auto">
          <a:xfrm>
            <a:off x="6653213" y="5467350"/>
            <a:ext cx="1712912"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a:solidFill>
                  <a:srgbClr val="FFFFFF"/>
                </a:solidFill>
              </a:rPr>
              <a:t>Myeloid </a:t>
            </a:r>
          </a:p>
          <a:p>
            <a:pPr algn="ctr"/>
            <a:r>
              <a:rPr lang="en-US" altLang="en-US">
                <a:solidFill>
                  <a:srgbClr val="FFFFFF"/>
                </a:solidFill>
              </a:rPr>
              <a:t>Blasts</a:t>
            </a:r>
          </a:p>
        </p:txBody>
      </p:sp>
    </p:spTree>
    <p:extLst>
      <p:ext uri="{BB962C8B-B14F-4D97-AF65-F5344CB8AC3E}">
        <p14:creationId xmlns:p14="http://schemas.microsoft.com/office/powerpoint/2010/main" val="608651360"/>
      </p:ext>
    </p:extLst>
  </p:cSld>
  <p:clrMapOvr>
    <a:masterClrMapping/>
  </p:clrMapOvr>
  <p:transition spd="med">
    <p:fade/>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3" name="Title 1">
            <a:extLst>
              <a:ext uri="{FF2B5EF4-FFF2-40B4-BE49-F238E27FC236}">
                <a16:creationId xmlns:a16="http://schemas.microsoft.com/office/drawing/2014/main" id="{33848FC2-0F66-BD47-9A6D-E86B16A525AD}"/>
              </a:ext>
            </a:extLst>
          </p:cNvPr>
          <p:cNvSpPr txBox="1">
            <a:spLocks/>
          </p:cNvSpPr>
          <p:nvPr/>
        </p:nvSpPr>
        <p:spPr bwMode="auto">
          <a:xfrm>
            <a:off x="477838" y="198438"/>
            <a:ext cx="81883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How can mass cytometry be used as a clinical research tool without light scatter?</a:t>
            </a:r>
          </a:p>
          <a:p>
            <a:pPr algn="ctr"/>
            <a:endParaRPr lang="en-US" altLang="en-US" sz="2800">
              <a:solidFill>
                <a:srgbClr val="FFFF00"/>
              </a:solidFill>
              <a:latin typeface="Calibri" panose="020F0502020204030204" pitchFamily="34" charset="0"/>
            </a:endParaRPr>
          </a:p>
        </p:txBody>
      </p:sp>
      <p:sp>
        <p:nvSpPr>
          <p:cNvPr id="90114" name="Content Placeholder 2">
            <a:extLst>
              <a:ext uri="{FF2B5EF4-FFF2-40B4-BE49-F238E27FC236}">
                <a16:creationId xmlns:a16="http://schemas.microsoft.com/office/drawing/2014/main" id="{E59EA82C-8F0B-3E41-849B-E6D817408221}"/>
              </a:ext>
            </a:extLst>
          </p:cNvPr>
          <p:cNvSpPr>
            <a:spLocks noGrp="1"/>
          </p:cNvSpPr>
          <p:nvPr>
            <p:ph idx="1"/>
          </p:nvPr>
        </p:nvSpPr>
        <p:spPr>
          <a:xfrm>
            <a:off x="349250" y="1176338"/>
            <a:ext cx="8445500" cy="1998662"/>
          </a:xfrm>
        </p:spPr>
        <p:txBody>
          <a:bodyPr/>
          <a:lstStyle/>
          <a:p>
            <a:r>
              <a:rPr lang="en-US" altLang="en-US" sz="2800"/>
              <a:t>Find something that correlates with light scatter</a:t>
            </a:r>
          </a:p>
          <a:p>
            <a:r>
              <a:rPr lang="en-US" altLang="en-US" sz="2800">
                <a:solidFill>
                  <a:srgbClr val="606060"/>
                </a:solidFill>
              </a:rPr>
              <a:t>Cell granule proteins can be used to stain mature granulocytes and monocytes yielding a surrogate to side scatter</a:t>
            </a:r>
            <a:endParaRPr lang="en-US" altLang="en-US">
              <a:solidFill>
                <a:srgbClr val="606060"/>
              </a:solidFill>
            </a:endParaRPr>
          </a:p>
        </p:txBody>
      </p:sp>
      <p:sp>
        <p:nvSpPr>
          <p:cNvPr id="90115" name="Freeform 2">
            <a:extLst>
              <a:ext uri="{FF2B5EF4-FFF2-40B4-BE49-F238E27FC236}">
                <a16:creationId xmlns:a16="http://schemas.microsoft.com/office/drawing/2014/main" id="{7ED62D80-A347-B240-AD20-06CBC4221C84}"/>
              </a:ext>
            </a:extLst>
          </p:cNvPr>
          <p:cNvSpPr>
            <a:spLocks/>
          </p:cNvSpPr>
          <p:nvPr/>
        </p:nvSpPr>
        <p:spPr bwMode="auto">
          <a:xfrm>
            <a:off x="881063" y="3041650"/>
            <a:ext cx="427037" cy="692150"/>
          </a:xfrm>
          <a:custGeom>
            <a:avLst/>
            <a:gdLst>
              <a:gd name="T0" fmla="*/ 428085 w 426514"/>
              <a:gd name="T1" fmla="*/ 0 h 691842"/>
              <a:gd name="T2" fmla="*/ 275877 w 426514"/>
              <a:gd name="T3" fmla="*/ 18979 h 691842"/>
              <a:gd name="T4" fmla="*/ 95130 w 426514"/>
              <a:gd name="T5" fmla="*/ 161330 h 691842"/>
              <a:gd name="T6" fmla="*/ 9514 w 426514"/>
              <a:gd name="T7" fmla="*/ 474498 h 691842"/>
              <a:gd name="T8" fmla="*/ 0 w 426514"/>
              <a:gd name="T9" fmla="*/ 692766 h 6918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6514" h="691842">
                <a:moveTo>
                  <a:pt x="426514" y="0"/>
                </a:moveTo>
                <a:lnTo>
                  <a:pt x="274865" y="18955"/>
                </a:lnTo>
                <a:lnTo>
                  <a:pt x="94781" y="161114"/>
                </a:lnTo>
                <a:lnTo>
                  <a:pt x="9478" y="473865"/>
                </a:lnTo>
                <a:lnTo>
                  <a:pt x="0" y="6918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Tree>
    <p:extLst>
      <p:ext uri="{BB962C8B-B14F-4D97-AF65-F5344CB8AC3E}">
        <p14:creationId xmlns:p14="http://schemas.microsoft.com/office/powerpoint/2010/main" val="2296889213"/>
      </p:ext>
    </p:extLst>
  </p:cSld>
  <p:clrMapOvr>
    <a:masterClrMapping/>
  </p:clrMapOvr>
  <p:transition spd="med">
    <p:fade/>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7" name="Title 1">
            <a:extLst>
              <a:ext uri="{FF2B5EF4-FFF2-40B4-BE49-F238E27FC236}">
                <a16:creationId xmlns:a16="http://schemas.microsoft.com/office/drawing/2014/main" id="{030BFC91-C259-4D4F-9ECC-FBED58297B69}"/>
              </a:ext>
            </a:extLst>
          </p:cNvPr>
          <p:cNvSpPr txBox="1">
            <a:spLocks/>
          </p:cNvSpPr>
          <p:nvPr/>
        </p:nvSpPr>
        <p:spPr bwMode="auto">
          <a:xfrm>
            <a:off x="477838" y="198438"/>
            <a:ext cx="81883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How can mass cytometry be used as a clinical research tool without light scatter?</a:t>
            </a:r>
          </a:p>
          <a:p>
            <a:pPr algn="ctr"/>
            <a:endParaRPr lang="en-US" altLang="en-US" sz="2800">
              <a:solidFill>
                <a:srgbClr val="FFFF00"/>
              </a:solidFill>
              <a:latin typeface="Calibri" panose="020F0502020204030204" pitchFamily="34" charset="0"/>
            </a:endParaRPr>
          </a:p>
        </p:txBody>
      </p:sp>
      <p:sp>
        <p:nvSpPr>
          <p:cNvPr id="91138" name="Content Placeholder 2">
            <a:extLst>
              <a:ext uri="{FF2B5EF4-FFF2-40B4-BE49-F238E27FC236}">
                <a16:creationId xmlns:a16="http://schemas.microsoft.com/office/drawing/2014/main" id="{1087A544-9A2F-2A49-8E18-2F7344CA977E}"/>
              </a:ext>
            </a:extLst>
          </p:cNvPr>
          <p:cNvSpPr>
            <a:spLocks noGrp="1"/>
          </p:cNvSpPr>
          <p:nvPr>
            <p:ph idx="1"/>
          </p:nvPr>
        </p:nvSpPr>
        <p:spPr>
          <a:xfrm>
            <a:off x="349250" y="1176338"/>
            <a:ext cx="8445500" cy="1998662"/>
          </a:xfrm>
        </p:spPr>
        <p:txBody>
          <a:bodyPr/>
          <a:lstStyle/>
          <a:p>
            <a:r>
              <a:rPr lang="en-US" altLang="en-US" sz="2800"/>
              <a:t>Find something that correlates with light scatter</a:t>
            </a:r>
          </a:p>
          <a:p>
            <a:r>
              <a:rPr lang="en-US" altLang="en-US" sz="2800"/>
              <a:t>Cell granule proteins can be used to stain mature granulocytes and monocytes yielding a surrogate to side scatter</a:t>
            </a:r>
            <a:endParaRPr lang="en-US" altLang="en-US"/>
          </a:p>
        </p:txBody>
      </p:sp>
      <p:pic>
        <p:nvPicPr>
          <p:cNvPr id="91139" name="Picture 5" descr="plotServlet.png">
            <a:extLst>
              <a:ext uri="{FF2B5EF4-FFF2-40B4-BE49-F238E27FC236}">
                <a16:creationId xmlns:a16="http://schemas.microsoft.com/office/drawing/2014/main" id="{9150D31B-2504-3E48-9932-5D7FC8671871}"/>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75067" y="4343400"/>
            <a:ext cx="2377440" cy="2377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40" name="TextBox 6">
            <a:extLst>
              <a:ext uri="{FF2B5EF4-FFF2-40B4-BE49-F238E27FC236}">
                <a16:creationId xmlns:a16="http://schemas.microsoft.com/office/drawing/2014/main" id="{67C1F466-5AAB-4543-B41E-EB9CFA3800B4}"/>
              </a:ext>
            </a:extLst>
          </p:cNvPr>
          <p:cNvSpPr txBox="1">
            <a:spLocks noChangeArrowheads="1"/>
          </p:cNvSpPr>
          <p:nvPr/>
        </p:nvSpPr>
        <p:spPr bwMode="auto">
          <a:xfrm>
            <a:off x="1143000" y="3291840"/>
            <a:ext cx="244157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400" dirty="0">
                <a:solidFill>
                  <a:srgbClr val="FFFFFF"/>
                </a:solidFill>
              </a:rPr>
              <a:t>VAMP7</a:t>
            </a:r>
          </a:p>
          <a:p>
            <a:pPr algn="ctr"/>
            <a:r>
              <a:rPr lang="en-US" altLang="en-US" sz="2400" dirty="0">
                <a:solidFill>
                  <a:srgbClr val="FFFFFF"/>
                </a:solidFill>
              </a:rPr>
              <a:t> (Granulocytes)</a:t>
            </a:r>
          </a:p>
        </p:txBody>
      </p:sp>
      <p:pic>
        <p:nvPicPr>
          <p:cNvPr id="91141" name="Picture 7" descr="plotServlet.png">
            <a:extLst>
              <a:ext uri="{FF2B5EF4-FFF2-40B4-BE49-F238E27FC236}">
                <a16:creationId xmlns:a16="http://schemas.microsoft.com/office/drawing/2014/main" id="{1A77C3BF-385F-434D-BB39-1FDE3E02B7A0}"/>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589905" y="4343400"/>
            <a:ext cx="2377440" cy="2377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42" name="TextBox 27">
            <a:extLst>
              <a:ext uri="{FF2B5EF4-FFF2-40B4-BE49-F238E27FC236}">
                <a16:creationId xmlns:a16="http://schemas.microsoft.com/office/drawing/2014/main" id="{00DC0E05-3692-5747-BA32-6F8D85CF6491}"/>
              </a:ext>
            </a:extLst>
          </p:cNvPr>
          <p:cNvSpPr txBox="1">
            <a:spLocks noChangeArrowheads="1"/>
          </p:cNvSpPr>
          <p:nvPr/>
        </p:nvSpPr>
        <p:spPr bwMode="auto">
          <a:xfrm>
            <a:off x="5737225" y="3291840"/>
            <a:ext cx="20828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400">
                <a:solidFill>
                  <a:srgbClr val="FFFFFF"/>
                </a:solidFill>
              </a:rPr>
              <a:t>Lysozyme</a:t>
            </a:r>
          </a:p>
          <a:p>
            <a:pPr algn="ctr"/>
            <a:r>
              <a:rPr lang="en-US" altLang="en-US" sz="2400">
                <a:solidFill>
                  <a:srgbClr val="FFFFFF"/>
                </a:solidFill>
              </a:rPr>
              <a:t> (Monocytes)</a:t>
            </a:r>
          </a:p>
        </p:txBody>
      </p:sp>
    </p:spTree>
    <p:extLst>
      <p:ext uri="{BB962C8B-B14F-4D97-AF65-F5344CB8AC3E}">
        <p14:creationId xmlns:p14="http://schemas.microsoft.com/office/powerpoint/2010/main" val="2306676564"/>
      </p:ext>
    </p:extLst>
  </p:cSld>
  <p:clrMapOvr>
    <a:masterClrMapping/>
  </p:clrMapOvr>
  <p:transition spd="med">
    <p:fade/>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Title 1">
            <a:extLst>
              <a:ext uri="{FF2B5EF4-FFF2-40B4-BE49-F238E27FC236}">
                <a16:creationId xmlns:a16="http://schemas.microsoft.com/office/drawing/2014/main" id="{B03C5B43-2B66-5242-A1CB-DCF17A9411DF}"/>
              </a:ext>
            </a:extLst>
          </p:cNvPr>
          <p:cNvSpPr txBox="1">
            <a:spLocks/>
          </p:cNvSpPr>
          <p:nvPr/>
        </p:nvSpPr>
        <p:spPr bwMode="auto">
          <a:xfrm>
            <a:off x="477838" y="198438"/>
            <a:ext cx="81883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How can mass cytometry be used as a clinical research tool without light scatter?</a:t>
            </a:r>
          </a:p>
          <a:p>
            <a:pPr algn="ctr"/>
            <a:endParaRPr lang="en-US" altLang="en-US" sz="2800">
              <a:solidFill>
                <a:srgbClr val="FFFF00"/>
              </a:solidFill>
              <a:latin typeface="Calibri" panose="020F0502020204030204" pitchFamily="34" charset="0"/>
            </a:endParaRPr>
          </a:p>
        </p:txBody>
      </p:sp>
      <p:sp>
        <p:nvSpPr>
          <p:cNvPr id="92162" name="Content Placeholder 2">
            <a:extLst>
              <a:ext uri="{FF2B5EF4-FFF2-40B4-BE49-F238E27FC236}">
                <a16:creationId xmlns:a16="http://schemas.microsoft.com/office/drawing/2014/main" id="{B2E8685D-26C1-E942-8102-FA0742CAE26A}"/>
              </a:ext>
            </a:extLst>
          </p:cNvPr>
          <p:cNvSpPr>
            <a:spLocks noGrp="1"/>
          </p:cNvSpPr>
          <p:nvPr>
            <p:ph idx="1"/>
          </p:nvPr>
        </p:nvSpPr>
        <p:spPr>
          <a:xfrm>
            <a:off x="349250" y="1176338"/>
            <a:ext cx="8445500" cy="1998662"/>
          </a:xfrm>
        </p:spPr>
        <p:txBody>
          <a:bodyPr/>
          <a:lstStyle/>
          <a:p>
            <a:r>
              <a:rPr lang="en-US" altLang="en-US" sz="2800"/>
              <a:t>Find something that correlates with light scatter</a:t>
            </a:r>
          </a:p>
          <a:p>
            <a:r>
              <a:rPr lang="en-US" altLang="en-US" sz="2800"/>
              <a:t>Cell granule proteins can be used to stain mature granulocytes and monocytes yielding a surrogate to side scatter</a:t>
            </a:r>
            <a:endParaRPr lang="en-US" altLang="en-US"/>
          </a:p>
        </p:txBody>
      </p:sp>
      <p:sp>
        <p:nvSpPr>
          <p:cNvPr id="92163" name="Freeform 2">
            <a:extLst>
              <a:ext uri="{FF2B5EF4-FFF2-40B4-BE49-F238E27FC236}">
                <a16:creationId xmlns:a16="http://schemas.microsoft.com/office/drawing/2014/main" id="{7260EB18-0D07-3445-B210-28F3D32180CB}"/>
              </a:ext>
            </a:extLst>
          </p:cNvPr>
          <p:cNvSpPr>
            <a:spLocks/>
          </p:cNvSpPr>
          <p:nvPr/>
        </p:nvSpPr>
        <p:spPr bwMode="auto">
          <a:xfrm>
            <a:off x="881063" y="3041650"/>
            <a:ext cx="427037" cy="692150"/>
          </a:xfrm>
          <a:custGeom>
            <a:avLst/>
            <a:gdLst>
              <a:gd name="T0" fmla="*/ 428085 w 426514"/>
              <a:gd name="T1" fmla="*/ 0 h 691842"/>
              <a:gd name="T2" fmla="*/ 275877 w 426514"/>
              <a:gd name="T3" fmla="*/ 18979 h 691842"/>
              <a:gd name="T4" fmla="*/ 95130 w 426514"/>
              <a:gd name="T5" fmla="*/ 161330 h 691842"/>
              <a:gd name="T6" fmla="*/ 9514 w 426514"/>
              <a:gd name="T7" fmla="*/ 474498 h 691842"/>
              <a:gd name="T8" fmla="*/ 0 w 426514"/>
              <a:gd name="T9" fmla="*/ 692766 h 6918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6514" h="691842">
                <a:moveTo>
                  <a:pt x="426514" y="0"/>
                </a:moveTo>
                <a:lnTo>
                  <a:pt x="274865" y="18955"/>
                </a:lnTo>
                <a:lnTo>
                  <a:pt x="94781" y="161114"/>
                </a:lnTo>
                <a:lnTo>
                  <a:pt x="9478" y="473865"/>
                </a:lnTo>
                <a:lnTo>
                  <a:pt x="0" y="6918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164" name="TextBox 6">
            <a:extLst>
              <a:ext uri="{FF2B5EF4-FFF2-40B4-BE49-F238E27FC236}">
                <a16:creationId xmlns:a16="http://schemas.microsoft.com/office/drawing/2014/main" id="{9D15ACC5-8703-174C-82F1-14B3772C4134}"/>
              </a:ext>
            </a:extLst>
          </p:cNvPr>
          <p:cNvSpPr txBox="1">
            <a:spLocks noChangeArrowheads="1"/>
          </p:cNvSpPr>
          <p:nvPr/>
        </p:nvSpPr>
        <p:spPr bwMode="auto">
          <a:xfrm>
            <a:off x="846138" y="3291840"/>
            <a:ext cx="244157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400">
                <a:solidFill>
                  <a:srgbClr val="FF0000"/>
                </a:solidFill>
              </a:rPr>
              <a:t>VAMP7</a:t>
            </a:r>
          </a:p>
          <a:p>
            <a:pPr algn="ctr"/>
            <a:r>
              <a:rPr lang="en-US" altLang="en-US" sz="2400">
                <a:solidFill>
                  <a:srgbClr val="FFFFFF"/>
                </a:solidFill>
              </a:rPr>
              <a:t> (Granulocytes)</a:t>
            </a:r>
          </a:p>
        </p:txBody>
      </p:sp>
      <p:sp>
        <p:nvSpPr>
          <p:cNvPr id="92165" name="TextBox 27">
            <a:extLst>
              <a:ext uri="{FF2B5EF4-FFF2-40B4-BE49-F238E27FC236}">
                <a16:creationId xmlns:a16="http://schemas.microsoft.com/office/drawing/2014/main" id="{EC6A6F2A-F3BC-804D-8B68-E2928AF4F8F6}"/>
              </a:ext>
            </a:extLst>
          </p:cNvPr>
          <p:cNvSpPr txBox="1">
            <a:spLocks noChangeArrowheads="1"/>
          </p:cNvSpPr>
          <p:nvPr/>
        </p:nvSpPr>
        <p:spPr bwMode="auto">
          <a:xfrm>
            <a:off x="6040438" y="3291840"/>
            <a:ext cx="20828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400">
                <a:solidFill>
                  <a:srgbClr val="FF0000"/>
                </a:solidFill>
              </a:rPr>
              <a:t>Lysozyme</a:t>
            </a:r>
          </a:p>
          <a:p>
            <a:pPr algn="ctr"/>
            <a:r>
              <a:rPr lang="en-US" altLang="en-US" sz="2400">
                <a:solidFill>
                  <a:srgbClr val="FFFFFF"/>
                </a:solidFill>
              </a:rPr>
              <a:t> (Monocytes)</a:t>
            </a:r>
          </a:p>
        </p:txBody>
      </p:sp>
      <p:pic>
        <p:nvPicPr>
          <p:cNvPr id="92166" name="Picture 1">
            <a:extLst>
              <a:ext uri="{FF2B5EF4-FFF2-40B4-BE49-F238E27FC236}">
                <a16:creationId xmlns:a16="http://schemas.microsoft.com/office/drawing/2014/main" id="{1ACCB523-90D6-034B-96B8-AE21E2EA61FC}"/>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99258" y="4343400"/>
            <a:ext cx="2735334" cy="2377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167" name="Picture 8">
            <a:extLst>
              <a:ext uri="{FF2B5EF4-FFF2-40B4-BE49-F238E27FC236}">
                <a16:creationId xmlns:a16="http://schemas.microsoft.com/office/drawing/2014/main" id="{35466967-52EE-1941-A397-813176B3D5A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714171" y="4343400"/>
            <a:ext cx="2735334" cy="2377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89515895"/>
      </p:ext>
    </p:extLst>
  </p:cSld>
  <p:clrMapOvr>
    <a:masterClrMapping/>
  </p:clrMapOvr>
  <p:transition spd="med">
    <p:fade/>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9" name="Title 1">
            <a:extLst>
              <a:ext uri="{FF2B5EF4-FFF2-40B4-BE49-F238E27FC236}">
                <a16:creationId xmlns:a16="http://schemas.microsoft.com/office/drawing/2014/main" id="{756B1A03-05D8-E341-9716-D023F1672860}"/>
              </a:ext>
            </a:extLst>
          </p:cNvPr>
          <p:cNvSpPr txBox="1">
            <a:spLocks/>
          </p:cNvSpPr>
          <p:nvPr/>
        </p:nvSpPr>
        <p:spPr bwMode="auto">
          <a:xfrm>
            <a:off x="477838" y="198438"/>
            <a:ext cx="81883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How can mass cytometry be used as a clinical research tool without light scatter?</a:t>
            </a:r>
          </a:p>
          <a:p>
            <a:pPr algn="ctr"/>
            <a:endParaRPr lang="en-US" altLang="en-US" sz="2800">
              <a:solidFill>
                <a:srgbClr val="FFFF00"/>
              </a:solidFill>
              <a:latin typeface="Calibri" panose="020F0502020204030204" pitchFamily="34" charset="0"/>
            </a:endParaRPr>
          </a:p>
        </p:txBody>
      </p:sp>
      <p:sp>
        <p:nvSpPr>
          <p:cNvPr id="94210" name="Content Placeholder 2">
            <a:extLst>
              <a:ext uri="{FF2B5EF4-FFF2-40B4-BE49-F238E27FC236}">
                <a16:creationId xmlns:a16="http://schemas.microsoft.com/office/drawing/2014/main" id="{CE7A2471-2379-774C-8B6A-88A36CD64D1C}"/>
              </a:ext>
            </a:extLst>
          </p:cNvPr>
          <p:cNvSpPr>
            <a:spLocks noGrp="1"/>
          </p:cNvSpPr>
          <p:nvPr>
            <p:ph idx="1"/>
          </p:nvPr>
        </p:nvSpPr>
        <p:spPr>
          <a:xfrm>
            <a:off x="349250" y="1176338"/>
            <a:ext cx="8445500" cy="1724025"/>
          </a:xfrm>
        </p:spPr>
        <p:txBody>
          <a:bodyPr/>
          <a:lstStyle/>
          <a:p>
            <a:r>
              <a:rPr lang="en-US" altLang="en-US" sz="2800"/>
              <a:t>Find something that correlates with light scatter</a:t>
            </a:r>
          </a:p>
          <a:p>
            <a:r>
              <a:rPr lang="en-US" altLang="en-US" sz="2800"/>
              <a:t>VAMP7 and, particularly, lysozyme can create reasonable surrogates for blast gates</a:t>
            </a:r>
            <a:endParaRPr lang="en-US" altLang="en-US"/>
          </a:p>
        </p:txBody>
      </p:sp>
      <p:pic>
        <p:nvPicPr>
          <p:cNvPr id="13" name="Picture 2">
            <a:extLst>
              <a:ext uri="{FF2B5EF4-FFF2-40B4-BE49-F238E27FC236}">
                <a16:creationId xmlns:a16="http://schemas.microsoft.com/office/drawing/2014/main" id="{23BB6673-A94C-2747-AF8F-F2A26AC31803}"/>
              </a:ext>
            </a:extLst>
          </p:cNvPr>
          <p:cNvPicPr>
            <a:picLocks noChangeAspect="1"/>
          </p:cNvPicPr>
          <p:nvPr/>
        </p:nvPicPr>
        <p:blipFill>
          <a:blip r:embed="rId2" cstate="email">
            <a:extLst>
              <a:ext uri="{28A0092B-C50C-407E-A947-70E740481C1C}">
                <a14:useLocalDpi xmlns:a14="http://schemas.microsoft.com/office/drawing/2010/main" val="0"/>
              </a:ext>
            </a:extLst>
          </a:blip>
          <a:srcRect l="1140" t="1186" r="50246" b="2155"/>
          <a:stretch>
            <a:fillRect/>
          </a:stretch>
        </p:blipFill>
        <p:spPr bwMode="auto">
          <a:xfrm>
            <a:off x="268910" y="3704236"/>
            <a:ext cx="2539244" cy="215994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cxnSp>
        <p:nvCxnSpPr>
          <p:cNvPr id="14" name="Straight Arrow Connector 13">
            <a:extLst>
              <a:ext uri="{FF2B5EF4-FFF2-40B4-BE49-F238E27FC236}">
                <a16:creationId xmlns:a16="http://schemas.microsoft.com/office/drawing/2014/main" id="{FAAA87FF-039B-B44E-AF2E-A6780C32ABC9}"/>
              </a:ext>
            </a:extLst>
          </p:cNvPr>
          <p:cNvCxnSpPr/>
          <p:nvPr/>
        </p:nvCxnSpPr>
        <p:spPr bwMode="auto">
          <a:xfrm flipH="1" flipV="1">
            <a:off x="1495914" y="5442778"/>
            <a:ext cx="0" cy="616345"/>
          </a:xfrm>
          <a:prstGeom prst="straightConnector1">
            <a:avLst/>
          </a:prstGeom>
          <a:noFill/>
          <a:ln w="25400" cap="flat" cmpd="sng" algn="ctr">
            <a:solidFill>
              <a:srgbClr val="FA00FF"/>
            </a:solidFill>
            <a:prstDash val="solid"/>
            <a:round/>
            <a:headEnd type="none" w="med" len="med"/>
            <a:tailEnd type="arrow"/>
          </a:ln>
          <a:effectLst/>
        </p:spPr>
      </p:cxnSp>
      <p:sp>
        <p:nvSpPr>
          <p:cNvPr id="15" name="TextBox 4">
            <a:extLst>
              <a:ext uri="{FF2B5EF4-FFF2-40B4-BE49-F238E27FC236}">
                <a16:creationId xmlns:a16="http://schemas.microsoft.com/office/drawing/2014/main" id="{18281B87-99AF-F545-ADFB-F197A3B441EA}"/>
              </a:ext>
            </a:extLst>
          </p:cNvPr>
          <p:cNvSpPr txBox="1">
            <a:spLocks noChangeArrowheads="1"/>
          </p:cNvSpPr>
          <p:nvPr/>
        </p:nvSpPr>
        <p:spPr bwMode="auto">
          <a:xfrm>
            <a:off x="1080915" y="5946634"/>
            <a:ext cx="808555"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dirty="0">
                <a:solidFill>
                  <a:srgbClr val="FA00FF"/>
                </a:solidFill>
              </a:rPr>
              <a:t>Blasts</a:t>
            </a:r>
          </a:p>
        </p:txBody>
      </p:sp>
      <p:sp>
        <p:nvSpPr>
          <p:cNvPr id="16" name="TextBox 10">
            <a:extLst>
              <a:ext uri="{FF2B5EF4-FFF2-40B4-BE49-F238E27FC236}">
                <a16:creationId xmlns:a16="http://schemas.microsoft.com/office/drawing/2014/main" id="{42CEF769-A2E9-7D45-BA9C-0630E6530F10}"/>
              </a:ext>
            </a:extLst>
          </p:cNvPr>
          <p:cNvSpPr txBox="1">
            <a:spLocks noChangeArrowheads="1"/>
          </p:cNvSpPr>
          <p:nvPr/>
        </p:nvSpPr>
        <p:spPr bwMode="auto">
          <a:xfrm>
            <a:off x="0" y="3298620"/>
            <a:ext cx="3006758"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dirty="0">
                <a:solidFill>
                  <a:srgbClr val="FFFFFF"/>
                </a:solidFill>
                <a:latin typeface="Arial"/>
                <a:cs typeface="Arial"/>
              </a:rPr>
              <a:t>Clinical Cytometry</a:t>
            </a:r>
          </a:p>
        </p:txBody>
      </p:sp>
    </p:spTree>
    <p:extLst>
      <p:ext uri="{BB962C8B-B14F-4D97-AF65-F5344CB8AC3E}">
        <p14:creationId xmlns:p14="http://schemas.microsoft.com/office/powerpoint/2010/main" val="1761576219"/>
      </p:ext>
    </p:extLst>
  </p:cSld>
  <p:clrMapOvr>
    <a:masterClrMapping/>
  </p:clrMapOvr>
  <p:transition spd="med">
    <p:fade/>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9" name="Title 1">
            <a:extLst>
              <a:ext uri="{FF2B5EF4-FFF2-40B4-BE49-F238E27FC236}">
                <a16:creationId xmlns:a16="http://schemas.microsoft.com/office/drawing/2014/main" id="{756B1A03-05D8-E341-9716-D023F1672860}"/>
              </a:ext>
            </a:extLst>
          </p:cNvPr>
          <p:cNvSpPr txBox="1">
            <a:spLocks/>
          </p:cNvSpPr>
          <p:nvPr/>
        </p:nvSpPr>
        <p:spPr bwMode="auto">
          <a:xfrm>
            <a:off x="477838" y="198438"/>
            <a:ext cx="81883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How can mass cytometry be used as a clinical research tool without light scatter?</a:t>
            </a:r>
          </a:p>
          <a:p>
            <a:pPr algn="ctr"/>
            <a:endParaRPr lang="en-US" altLang="en-US" sz="2800">
              <a:solidFill>
                <a:srgbClr val="FFFF00"/>
              </a:solidFill>
              <a:latin typeface="Calibri" panose="020F0502020204030204" pitchFamily="34" charset="0"/>
            </a:endParaRPr>
          </a:p>
        </p:txBody>
      </p:sp>
      <p:sp>
        <p:nvSpPr>
          <p:cNvPr id="94210" name="Content Placeholder 2">
            <a:extLst>
              <a:ext uri="{FF2B5EF4-FFF2-40B4-BE49-F238E27FC236}">
                <a16:creationId xmlns:a16="http://schemas.microsoft.com/office/drawing/2014/main" id="{CE7A2471-2379-774C-8B6A-88A36CD64D1C}"/>
              </a:ext>
            </a:extLst>
          </p:cNvPr>
          <p:cNvSpPr>
            <a:spLocks noGrp="1"/>
          </p:cNvSpPr>
          <p:nvPr>
            <p:ph idx="1"/>
          </p:nvPr>
        </p:nvSpPr>
        <p:spPr>
          <a:xfrm>
            <a:off x="349250" y="1176338"/>
            <a:ext cx="8445500" cy="1724025"/>
          </a:xfrm>
        </p:spPr>
        <p:txBody>
          <a:bodyPr/>
          <a:lstStyle/>
          <a:p>
            <a:r>
              <a:rPr lang="en-US" altLang="en-US" sz="2800"/>
              <a:t>Find something that correlates with light scatter</a:t>
            </a:r>
          </a:p>
          <a:p>
            <a:r>
              <a:rPr lang="en-US" altLang="en-US" sz="2800"/>
              <a:t>VAMP7 and, particularly, lysozyme can create reasonable surrogates for blast gates</a:t>
            </a:r>
            <a:endParaRPr lang="en-US" altLang="en-US"/>
          </a:p>
        </p:txBody>
      </p:sp>
      <p:pic>
        <p:nvPicPr>
          <p:cNvPr id="13" name="Picture 2">
            <a:extLst>
              <a:ext uri="{FF2B5EF4-FFF2-40B4-BE49-F238E27FC236}">
                <a16:creationId xmlns:a16="http://schemas.microsoft.com/office/drawing/2014/main" id="{23BB6673-A94C-2747-AF8F-F2A26AC31803}"/>
              </a:ext>
            </a:extLst>
          </p:cNvPr>
          <p:cNvPicPr>
            <a:picLocks noChangeAspect="1"/>
          </p:cNvPicPr>
          <p:nvPr/>
        </p:nvPicPr>
        <p:blipFill>
          <a:blip r:embed="rId2" cstate="email">
            <a:extLst>
              <a:ext uri="{28A0092B-C50C-407E-A947-70E740481C1C}">
                <a14:useLocalDpi xmlns:a14="http://schemas.microsoft.com/office/drawing/2010/main" val="0"/>
              </a:ext>
            </a:extLst>
          </a:blip>
          <a:srcRect l="1140" t="1186" r="50246" b="2155"/>
          <a:stretch>
            <a:fillRect/>
          </a:stretch>
        </p:blipFill>
        <p:spPr bwMode="auto">
          <a:xfrm>
            <a:off x="268910" y="3704236"/>
            <a:ext cx="2539244" cy="215994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cxnSp>
        <p:nvCxnSpPr>
          <p:cNvPr id="14" name="Straight Arrow Connector 13">
            <a:extLst>
              <a:ext uri="{FF2B5EF4-FFF2-40B4-BE49-F238E27FC236}">
                <a16:creationId xmlns:a16="http://schemas.microsoft.com/office/drawing/2014/main" id="{FAAA87FF-039B-B44E-AF2E-A6780C32ABC9}"/>
              </a:ext>
            </a:extLst>
          </p:cNvPr>
          <p:cNvCxnSpPr/>
          <p:nvPr/>
        </p:nvCxnSpPr>
        <p:spPr bwMode="auto">
          <a:xfrm flipH="1" flipV="1">
            <a:off x="1495914" y="5442778"/>
            <a:ext cx="0" cy="616345"/>
          </a:xfrm>
          <a:prstGeom prst="straightConnector1">
            <a:avLst/>
          </a:prstGeom>
          <a:noFill/>
          <a:ln w="25400" cap="flat" cmpd="sng" algn="ctr">
            <a:solidFill>
              <a:srgbClr val="FA00FF"/>
            </a:solidFill>
            <a:prstDash val="solid"/>
            <a:round/>
            <a:headEnd type="none" w="med" len="med"/>
            <a:tailEnd type="arrow"/>
          </a:ln>
          <a:effectLst/>
        </p:spPr>
      </p:cxnSp>
      <p:sp>
        <p:nvSpPr>
          <p:cNvPr id="15" name="TextBox 4">
            <a:extLst>
              <a:ext uri="{FF2B5EF4-FFF2-40B4-BE49-F238E27FC236}">
                <a16:creationId xmlns:a16="http://schemas.microsoft.com/office/drawing/2014/main" id="{18281B87-99AF-F545-ADFB-F197A3B441EA}"/>
              </a:ext>
            </a:extLst>
          </p:cNvPr>
          <p:cNvSpPr txBox="1">
            <a:spLocks noChangeArrowheads="1"/>
          </p:cNvSpPr>
          <p:nvPr/>
        </p:nvSpPr>
        <p:spPr bwMode="auto">
          <a:xfrm>
            <a:off x="1080915" y="5946634"/>
            <a:ext cx="808555"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dirty="0">
                <a:solidFill>
                  <a:srgbClr val="FA00FF"/>
                </a:solidFill>
              </a:rPr>
              <a:t>Blasts</a:t>
            </a:r>
          </a:p>
        </p:txBody>
      </p:sp>
      <p:sp>
        <p:nvSpPr>
          <p:cNvPr id="16" name="TextBox 10">
            <a:extLst>
              <a:ext uri="{FF2B5EF4-FFF2-40B4-BE49-F238E27FC236}">
                <a16:creationId xmlns:a16="http://schemas.microsoft.com/office/drawing/2014/main" id="{42CEF769-A2E9-7D45-BA9C-0630E6530F10}"/>
              </a:ext>
            </a:extLst>
          </p:cNvPr>
          <p:cNvSpPr txBox="1">
            <a:spLocks noChangeArrowheads="1"/>
          </p:cNvSpPr>
          <p:nvPr/>
        </p:nvSpPr>
        <p:spPr bwMode="auto">
          <a:xfrm>
            <a:off x="0" y="3298620"/>
            <a:ext cx="3006758"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dirty="0">
                <a:solidFill>
                  <a:srgbClr val="FFFFFF"/>
                </a:solidFill>
                <a:latin typeface="Arial"/>
                <a:cs typeface="Arial"/>
              </a:rPr>
              <a:t>Clinical Cytometry</a:t>
            </a:r>
          </a:p>
        </p:txBody>
      </p:sp>
      <p:pic>
        <p:nvPicPr>
          <p:cNvPr id="17" name="Picture 1">
            <a:extLst>
              <a:ext uri="{FF2B5EF4-FFF2-40B4-BE49-F238E27FC236}">
                <a16:creationId xmlns:a16="http://schemas.microsoft.com/office/drawing/2014/main" id="{2A491F99-AA5C-7A43-A519-C4830BEC8BFA}"/>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93948" y="3755979"/>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 name="TextBox 10">
            <a:extLst>
              <a:ext uri="{FF2B5EF4-FFF2-40B4-BE49-F238E27FC236}">
                <a16:creationId xmlns:a16="http://schemas.microsoft.com/office/drawing/2014/main" id="{90189560-B46C-F545-8A85-4DCB446779FD}"/>
              </a:ext>
            </a:extLst>
          </p:cNvPr>
          <p:cNvSpPr txBox="1">
            <a:spLocks noChangeArrowheads="1"/>
          </p:cNvSpPr>
          <p:nvPr/>
        </p:nvSpPr>
        <p:spPr bwMode="auto">
          <a:xfrm>
            <a:off x="4001319" y="3316167"/>
            <a:ext cx="2192338"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dirty="0">
                <a:solidFill>
                  <a:srgbClr val="FFFFFF"/>
                </a:solidFill>
              </a:rPr>
              <a:t>Normal Marrow</a:t>
            </a:r>
          </a:p>
        </p:txBody>
      </p:sp>
      <p:sp>
        <p:nvSpPr>
          <p:cNvPr id="19" name="Oval 11">
            <a:extLst>
              <a:ext uri="{FF2B5EF4-FFF2-40B4-BE49-F238E27FC236}">
                <a16:creationId xmlns:a16="http://schemas.microsoft.com/office/drawing/2014/main" id="{F28299D7-6AB2-0149-91CA-6AF121F84061}"/>
              </a:ext>
            </a:extLst>
          </p:cNvPr>
          <p:cNvSpPr>
            <a:spLocks noChangeArrowheads="1"/>
          </p:cNvSpPr>
          <p:nvPr/>
        </p:nvSpPr>
        <p:spPr bwMode="auto">
          <a:xfrm rot="514655">
            <a:off x="4925798" y="4973591"/>
            <a:ext cx="274638" cy="377825"/>
          </a:xfrm>
          <a:prstGeom prst="ellipse">
            <a:avLst/>
          </a:prstGeom>
          <a:noFill/>
          <a:ln w="25400">
            <a:solidFill>
              <a:srgbClr val="FA00FF"/>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sp>
        <p:nvSpPr>
          <p:cNvPr id="20" name="Oval 13">
            <a:extLst>
              <a:ext uri="{FF2B5EF4-FFF2-40B4-BE49-F238E27FC236}">
                <a16:creationId xmlns:a16="http://schemas.microsoft.com/office/drawing/2014/main" id="{CEFC4617-C7B9-B944-9232-B8DE998DA39A}"/>
              </a:ext>
            </a:extLst>
          </p:cNvPr>
          <p:cNvSpPr>
            <a:spLocks noChangeArrowheads="1"/>
          </p:cNvSpPr>
          <p:nvPr/>
        </p:nvSpPr>
        <p:spPr bwMode="auto">
          <a:xfrm rot="1717722">
            <a:off x="5282986" y="4719591"/>
            <a:ext cx="358775" cy="658813"/>
          </a:xfrm>
          <a:prstGeom prst="ellipse">
            <a:avLst/>
          </a:prstGeom>
          <a:noFill/>
          <a:ln w="25400">
            <a:solidFill>
              <a:srgbClr val="3366FF"/>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sp>
        <p:nvSpPr>
          <p:cNvPr id="21" name="Oval 15">
            <a:extLst>
              <a:ext uri="{FF2B5EF4-FFF2-40B4-BE49-F238E27FC236}">
                <a16:creationId xmlns:a16="http://schemas.microsoft.com/office/drawing/2014/main" id="{302BA752-79F7-9445-B7CD-960E3F837374}"/>
              </a:ext>
            </a:extLst>
          </p:cNvPr>
          <p:cNvSpPr>
            <a:spLocks noChangeArrowheads="1"/>
          </p:cNvSpPr>
          <p:nvPr/>
        </p:nvSpPr>
        <p:spPr bwMode="auto">
          <a:xfrm rot="514655">
            <a:off x="4546386" y="4976766"/>
            <a:ext cx="330200" cy="419100"/>
          </a:xfrm>
          <a:prstGeom prst="ellipse">
            <a:avLst/>
          </a:prstGeom>
          <a:noFill/>
          <a:ln w="254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sp>
        <p:nvSpPr>
          <p:cNvPr id="22" name="Oval 16">
            <a:extLst>
              <a:ext uri="{FF2B5EF4-FFF2-40B4-BE49-F238E27FC236}">
                <a16:creationId xmlns:a16="http://schemas.microsoft.com/office/drawing/2014/main" id="{752CB8C9-EA17-F042-96C6-6929A731D72A}"/>
              </a:ext>
            </a:extLst>
          </p:cNvPr>
          <p:cNvSpPr>
            <a:spLocks noChangeArrowheads="1"/>
          </p:cNvSpPr>
          <p:nvPr/>
        </p:nvSpPr>
        <p:spPr bwMode="auto">
          <a:xfrm rot="3182046">
            <a:off x="4751967" y="3815510"/>
            <a:ext cx="627062" cy="9334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sp>
        <p:nvSpPr>
          <p:cNvPr id="23" name="Oval 13">
            <a:extLst>
              <a:ext uri="{FF2B5EF4-FFF2-40B4-BE49-F238E27FC236}">
                <a16:creationId xmlns:a16="http://schemas.microsoft.com/office/drawing/2014/main" id="{87C6C95E-D7A3-2F45-9120-FA934235A3F8}"/>
              </a:ext>
            </a:extLst>
          </p:cNvPr>
          <p:cNvSpPr>
            <a:spLocks noChangeArrowheads="1"/>
          </p:cNvSpPr>
          <p:nvPr/>
        </p:nvSpPr>
        <p:spPr bwMode="auto">
          <a:xfrm rot="2394415">
            <a:off x="5167584" y="4428567"/>
            <a:ext cx="321035" cy="528226"/>
          </a:xfrm>
          <a:prstGeom prst="ellipse">
            <a:avLst/>
          </a:prstGeom>
          <a:noFill/>
          <a:ln w="25400">
            <a:solidFill>
              <a:srgbClr val="00FF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cxnSp>
        <p:nvCxnSpPr>
          <p:cNvPr id="24" name="Straight Arrow Connector 23">
            <a:extLst>
              <a:ext uri="{FF2B5EF4-FFF2-40B4-BE49-F238E27FC236}">
                <a16:creationId xmlns:a16="http://schemas.microsoft.com/office/drawing/2014/main" id="{F97FC5F7-7FAA-F14C-B7FF-1CC2A507E490}"/>
              </a:ext>
            </a:extLst>
          </p:cNvPr>
          <p:cNvCxnSpPr/>
          <p:nvPr/>
        </p:nvCxnSpPr>
        <p:spPr bwMode="auto">
          <a:xfrm flipH="1" flipV="1">
            <a:off x="5073419" y="5395325"/>
            <a:ext cx="0" cy="616345"/>
          </a:xfrm>
          <a:prstGeom prst="straightConnector1">
            <a:avLst/>
          </a:prstGeom>
          <a:noFill/>
          <a:ln w="25400" cap="flat" cmpd="sng" algn="ctr">
            <a:solidFill>
              <a:srgbClr val="FA00FF"/>
            </a:solidFill>
            <a:prstDash val="solid"/>
            <a:round/>
            <a:headEnd type="none" w="med" len="med"/>
            <a:tailEnd type="arrow"/>
          </a:ln>
          <a:effectLst/>
        </p:spPr>
      </p:cxnSp>
      <p:sp>
        <p:nvSpPr>
          <p:cNvPr id="25" name="TextBox 4">
            <a:extLst>
              <a:ext uri="{FF2B5EF4-FFF2-40B4-BE49-F238E27FC236}">
                <a16:creationId xmlns:a16="http://schemas.microsoft.com/office/drawing/2014/main" id="{EAE0B064-3D2E-794E-A0DF-A66B7F6F2E2B}"/>
              </a:ext>
            </a:extLst>
          </p:cNvPr>
          <p:cNvSpPr txBox="1">
            <a:spLocks noChangeArrowheads="1"/>
          </p:cNvSpPr>
          <p:nvPr/>
        </p:nvSpPr>
        <p:spPr bwMode="auto">
          <a:xfrm>
            <a:off x="4658420" y="6008260"/>
            <a:ext cx="808555"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dirty="0">
                <a:solidFill>
                  <a:srgbClr val="FA00FF"/>
                </a:solidFill>
              </a:rPr>
              <a:t>Blasts</a:t>
            </a:r>
          </a:p>
        </p:txBody>
      </p:sp>
      <p:sp>
        <p:nvSpPr>
          <p:cNvPr id="26" name="TextBox 18">
            <a:extLst>
              <a:ext uri="{FF2B5EF4-FFF2-40B4-BE49-F238E27FC236}">
                <a16:creationId xmlns:a16="http://schemas.microsoft.com/office/drawing/2014/main" id="{F538A33C-9755-9B4B-88ED-4FD63A206066}"/>
              </a:ext>
            </a:extLst>
          </p:cNvPr>
          <p:cNvSpPr txBox="1">
            <a:spLocks noChangeArrowheads="1"/>
          </p:cNvSpPr>
          <p:nvPr/>
        </p:nvSpPr>
        <p:spPr bwMode="auto">
          <a:xfrm>
            <a:off x="7334502" y="3316165"/>
            <a:ext cx="73557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dirty="0">
                <a:solidFill>
                  <a:srgbClr val="FFFFFF"/>
                </a:solidFill>
              </a:rPr>
              <a:t>AML</a:t>
            </a:r>
          </a:p>
        </p:txBody>
      </p:sp>
      <p:pic>
        <p:nvPicPr>
          <p:cNvPr id="27" name="Picture 12">
            <a:extLst>
              <a:ext uri="{FF2B5EF4-FFF2-40B4-BE49-F238E27FC236}">
                <a16:creationId xmlns:a16="http://schemas.microsoft.com/office/drawing/2014/main" id="{5058E9E0-E577-9C49-B5C2-4B9E23FE254F}"/>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650571" y="3755978"/>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 name="Oval 20">
            <a:extLst>
              <a:ext uri="{FF2B5EF4-FFF2-40B4-BE49-F238E27FC236}">
                <a16:creationId xmlns:a16="http://schemas.microsoft.com/office/drawing/2014/main" id="{EDB7B624-F120-3F45-83EF-1AD4F771B16E}"/>
              </a:ext>
            </a:extLst>
          </p:cNvPr>
          <p:cNvSpPr>
            <a:spLocks noChangeArrowheads="1"/>
          </p:cNvSpPr>
          <p:nvPr/>
        </p:nvSpPr>
        <p:spPr bwMode="auto">
          <a:xfrm>
            <a:off x="7583647" y="4995629"/>
            <a:ext cx="587375" cy="447675"/>
          </a:xfrm>
          <a:prstGeom prst="ellipse">
            <a:avLst/>
          </a:prstGeom>
          <a:noFill/>
          <a:ln w="25400">
            <a:solidFill>
              <a:srgbClr val="FA00FF"/>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cxnSp>
        <p:nvCxnSpPr>
          <p:cNvPr id="29" name="Straight Arrow Connector 28">
            <a:extLst>
              <a:ext uri="{FF2B5EF4-FFF2-40B4-BE49-F238E27FC236}">
                <a16:creationId xmlns:a16="http://schemas.microsoft.com/office/drawing/2014/main" id="{D526773B-F0C5-1B4D-9F83-276F2CE2F24C}"/>
              </a:ext>
            </a:extLst>
          </p:cNvPr>
          <p:cNvCxnSpPr/>
          <p:nvPr/>
        </p:nvCxnSpPr>
        <p:spPr bwMode="auto">
          <a:xfrm flipH="1" flipV="1">
            <a:off x="7896418" y="5445001"/>
            <a:ext cx="0" cy="616345"/>
          </a:xfrm>
          <a:prstGeom prst="straightConnector1">
            <a:avLst/>
          </a:prstGeom>
          <a:noFill/>
          <a:ln w="25400" cap="flat" cmpd="sng" algn="ctr">
            <a:solidFill>
              <a:srgbClr val="FA00FF"/>
            </a:solidFill>
            <a:prstDash val="solid"/>
            <a:round/>
            <a:headEnd type="none" w="med" len="med"/>
            <a:tailEnd type="arrow"/>
          </a:ln>
          <a:effectLst/>
        </p:spPr>
      </p:cxnSp>
      <p:sp>
        <p:nvSpPr>
          <p:cNvPr id="30" name="TextBox 4">
            <a:extLst>
              <a:ext uri="{FF2B5EF4-FFF2-40B4-BE49-F238E27FC236}">
                <a16:creationId xmlns:a16="http://schemas.microsoft.com/office/drawing/2014/main" id="{0D539184-8896-AA4F-9332-D9768FE12D68}"/>
              </a:ext>
            </a:extLst>
          </p:cNvPr>
          <p:cNvSpPr txBox="1">
            <a:spLocks noChangeArrowheads="1"/>
          </p:cNvSpPr>
          <p:nvPr/>
        </p:nvSpPr>
        <p:spPr bwMode="auto">
          <a:xfrm>
            <a:off x="7490757" y="6008260"/>
            <a:ext cx="808555"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dirty="0">
                <a:solidFill>
                  <a:srgbClr val="FA00FF"/>
                </a:solidFill>
              </a:rPr>
              <a:t>Blasts</a:t>
            </a:r>
          </a:p>
        </p:txBody>
      </p:sp>
      <p:sp>
        <p:nvSpPr>
          <p:cNvPr id="31" name="TextBox 30">
            <a:extLst>
              <a:ext uri="{FF2B5EF4-FFF2-40B4-BE49-F238E27FC236}">
                <a16:creationId xmlns:a16="http://schemas.microsoft.com/office/drawing/2014/main" id="{6BC6011A-0A43-5A48-956C-83B6BA5AB6E1}"/>
              </a:ext>
            </a:extLst>
          </p:cNvPr>
          <p:cNvSpPr txBox="1"/>
          <p:nvPr/>
        </p:nvSpPr>
        <p:spPr>
          <a:xfrm>
            <a:off x="5322528" y="2964319"/>
            <a:ext cx="2172390" cy="400110"/>
          </a:xfrm>
          <a:prstGeom prst="rect">
            <a:avLst/>
          </a:prstGeom>
          <a:noFill/>
        </p:spPr>
        <p:txBody>
          <a:bodyPr wrap="none" rtlCol="0">
            <a:spAutoFit/>
          </a:bodyPr>
          <a:lstStyle/>
          <a:p>
            <a:r>
              <a:rPr lang="en-US" sz="2000" dirty="0">
                <a:solidFill>
                  <a:srgbClr val="FFFFFF"/>
                </a:solidFill>
              </a:rPr>
              <a:t>Mass Cytometry</a:t>
            </a:r>
          </a:p>
        </p:txBody>
      </p:sp>
    </p:spTree>
    <p:extLst>
      <p:ext uri="{BB962C8B-B14F-4D97-AF65-F5344CB8AC3E}">
        <p14:creationId xmlns:p14="http://schemas.microsoft.com/office/powerpoint/2010/main" val="1439717183"/>
      </p:ext>
    </p:extLst>
  </p:cSld>
  <p:clrMapOvr>
    <a:masterClrMapping/>
  </p:clrMapOvr>
  <p:transition spd="med">
    <p:fade/>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Title 1">
            <a:extLst>
              <a:ext uri="{FF2B5EF4-FFF2-40B4-BE49-F238E27FC236}">
                <a16:creationId xmlns:a16="http://schemas.microsoft.com/office/drawing/2014/main" id="{B63158AD-84C9-664F-B780-997560BC076D}"/>
              </a:ext>
            </a:extLst>
          </p:cNvPr>
          <p:cNvSpPr txBox="1">
            <a:spLocks/>
          </p:cNvSpPr>
          <p:nvPr/>
        </p:nvSpPr>
        <p:spPr bwMode="auto">
          <a:xfrm>
            <a:off x="477838" y="198438"/>
            <a:ext cx="81883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Granule proteins combined with lineage depletion correlates well with blast gates</a:t>
            </a:r>
          </a:p>
          <a:p>
            <a:pPr algn="ctr"/>
            <a:endParaRPr lang="en-US" altLang="en-US" sz="2800">
              <a:solidFill>
                <a:srgbClr val="FFFF00"/>
              </a:solidFill>
              <a:latin typeface="Calibri" panose="020F0502020204030204" pitchFamily="34" charset="0"/>
            </a:endParaRPr>
          </a:p>
        </p:txBody>
      </p:sp>
      <p:sp>
        <p:nvSpPr>
          <p:cNvPr id="95234" name="Content Placeholder 2">
            <a:extLst>
              <a:ext uri="{FF2B5EF4-FFF2-40B4-BE49-F238E27FC236}">
                <a16:creationId xmlns:a16="http://schemas.microsoft.com/office/drawing/2014/main" id="{76CB4A9E-372A-F04C-9609-D531EBE4A91C}"/>
              </a:ext>
            </a:extLst>
          </p:cNvPr>
          <p:cNvSpPr>
            <a:spLocks noGrp="1"/>
          </p:cNvSpPr>
          <p:nvPr>
            <p:ph idx="1"/>
          </p:nvPr>
        </p:nvSpPr>
        <p:spPr>
          <a:xfrm>
            <a:off x="349250" y="1176338"/>
            <a:ext cx="8445500" cy="1050925"/>
          </a:xfrm>
        </p:spPr>
        <p:txBody>
          <a:bodyPr/>
          <a:lstStyle/>
          <a:p>
            <a:r>
              <a:rPr lang="en-US" altLang="en-US" sz="2800"/>
              <a:t>Removal of mature lineages (T cells, B cells, NK, erythroid, mature granulocytes and monocytes)</a:t>
            </a:r>
          </a:p>
        </p:txBody>
      </p:sp>
    </p:spTree>
    <p:extLst>
      <p:ext uri="{BB962C8B-B14F-4D97-AF65-F5344CB8AC3E}">
        <p14:creationId xmlns:p14="http://schemas.microsoft.com/office/powerpoint/2010/main" val="2002866565"/>
      </p:ext>
    </p:extLst>
  </p:cSld>
  <p:clrMapOvr>
    <a:masterClrMapping/>
  </p:clrMapOvr>
  <p:transition spd="med">
    <p:fade/>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6257" name="Picture 8">
            <a:extLst>
              <a:ext uri="{FF2B5EF4-FFF2-40B4-BE49-F238E27FC236}">
                <a16:creationId xmlns:a16="http://schemas.microsoft.com/office/drawing/2014/main" id="{5EEE3A5A-63ED-F34C-973C-3A06190B808B}"/>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7175" y="4668838"/>
            <a:ext cx="2108200" cy="210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258" name="Picture 9">
            <a:extLst>
              <a:ext uri="{FF2B5EF4-FFF2-40B4-BE49-F238E27FC236}">
                <a16:creationId xmlns:a16="http://schemas.microsoft.com/office/drawing/2014/main" id="{9F81C547-EB30-5E4D-87BC-B636612D850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427288" y="4673600"/>
            <a:ext cx="2108200" cy="210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259" name="Picture 2">
            <a:extLst>
              <a:ext uri="{FF2B5EF4-FFF2-40B4-BE49-F238E27FC236}">
                <a16:creationId xmlns:a16="http://schemas.microsoft.com/office/drawing/2014/main" id="{5365051C-C674-F04F-8E0C-5ACA33BA83E6}"/>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57175" y="2479675"/>
            <a:ext cx="2108200" cy="210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260" name="Picture 5">
            <a:extLst>
              <a:ext uri="{FF2B5EF4-FFF2-40B4-BE49-F238E27FC236}">
                <a16:creationId xmlns:a16="http://schemas.microsoft.com/office/drawing/2014/main" id="{28CC365D-F433-AE4B-BC12-8BE142FBE44B}"/>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408238" y="2470150"/>
            <a:ext cx="2108200" cy="210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261" name="Picture 6">
            <a:extLst>
              <a:ext uri="{FF2B5EF4-FFF2-40B4-BE49-F238E27FC236}">
                <a16:creationId xmlns:a16="http://schemas.microsoft.com/office/drawing/2014/main" id="{3BC34FDC-BE53-CE46-B3B9-678B64D8D7FD}"/>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4598988" y="2470150"/>
            <a:ext cx="2108200" cy="210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262" name="Picture 7">
            <a:extLst>
              <a:ext uri="{FF2B5EF4-FFF2-40B4-BE49-F238E27FC236}">
                <a16:creationId xmlns:a16="http://schemas.microsoft.com/office/drawing/2014/main" id="{5A04C8E1-61DC-E142-AF28-753680F723E8}"/>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6835775" y="2479675"/>
            <a:ext cx="2108200" cy="210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263" name="Title 1">
            <a:extLst>
              <a:ext uri="{FF2B5EF4-FFF2-40B4-BE49-F238E27FC236}">
                <a16:creationId xmlns:a16="http://schemas.microsoft.com/office/drawing/2014/main" id="{081B143E-DDC8-A140-BD35-3FCF1FA9BAF6}"/>
              </a:ext>
            </a:extLst>
          </p:cNvPr>
          <p:cNvSpPr txBox="1">
            <a:spLocks/>
          </p:cNvSpPr>
          <p:nvPr/>
        </p:nvSpPr>
        <p:spPr bwMode="auto">
          <a:xfrm>
            <a:off x="477838" y="198438"/>
            <a:ext cx="81883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Granule proteins combined with lineage depletion correlates well with blast gates</a:t>
            </a:r>
          </a:p>
          <a:p>
            <a:pPr algn="ctr"/>
            <a:endParaRPr lang="en-US" altLang="en-US" sz="2800">
              <a:solidFill>
                <a:srgbClr val="FFFF00"/>
              </a:solidFill>
              <a:latin typeface="Calibri" panose="020F0502020204030204" pitchFamily="34" charset="0"/>
            </a:endParaRPr>
          </a:p>
        </p:txBody>
      </p:sp>
      <p:sp>
        <p:nvSpPr>
          <p:cNvPr id="96264" name="Content Placeholder 2">
            <a:extLst>
              <a:ext uri="{FF2B5EF4-FFF2-40B4-BE49-F238E27FC236}">
                <a16:creationId xmlns:a16="http://schemas.microsoft.com/office/drawing/2014/main" id="{DB64A292-EEAB-0144-814E-4D0621012E82}"/>
              </a:ext>
            </a:extLst>
          </p:cNvPr>
          <p:cNvSpPr>
            <a:spLocks noGrp="1"/>
          </p:cNvSpPr>
          <p:nvPr>
            <p:ph idx="1"/>
          </p:nvPr>
        </p:nvSpPr>
        <p:spPr>
          <a:xfrm>
            <a:off x="349250" y="1176338"/>
            <a:ext cx="8445500" cy="1050925"/>
          </a:xfrm>
        </p:spPr>
        <p:txBody>
          <a:bodyPr/>
          <a:lstStyle/>
          <a:p>
            <a:r>
              <a:rPr lang="en-US" altLang="en-US" sz="2800"/>
              <a:t>Removal of mature lineages (T cells, B cells, NK, erythroid, mature granulocytes and monocytes)</a:t>
            </a:r>
          </a:p>
        </p:txBody>
      </p:sp>
      <p:sp>
        <p:nvSpPr>
          <p:cNvPr id="5" name="L-Shape 4">
            <a:extLst>
              <a:ext uri="{FF2B5EF4-FFF2-40B4-BE49-F238E27FC236}">
                <a16:creationId xmlns:a16="http://schemas.microsoft.com/office/drawing/2014/main" id="{FF48F860-F8BA-5D4A-83B9-7C7C081FDFD8}"/>
              </a:ext>
            </a:extLst>
          </p:cNvPr>
          <p:cNvSpPr/>
          <p:nvPr/>
        </p:nvSpPr>
        <p:spPr bwMode="auto">
          <a:xfrm>
            <a:off x="692150" y="2549525"/>
            <a:ext cx="1365250" cy="1592263"/>
          </a:xfrm>
          <a:prstGeom prst="corner">
            <a:avLst>
              <a:gd name="adj1" fmla="val 50000"/>
              <a:gd name="adj2" fmla="val 47917"/>
            </a:avLst>
          </a:prstGeom>
          <a:noFill/>
          <a:ln w="25400" cap="flat" cmpd="sng" algn="ctr">
            <a:solidFill>
              <a:srgbClr val="0000FF"/>
            </a:solidFill>
            <a:prstDash val="solid"/>
            <a:round/>
            <a:headEnd type="none" w="med" len="med"/>
            <a:tailEnd type="none" w="med" len="med"/>
          </a:ln>
          <a:effectLst/>
        </p:spPr>
        <p:txBody>
          <a:bodyPr/>
          <a:lstStyle/>
          <a:p>
            <a:pPr eaLnBrk="1" hangingPunct="1">
              <a:defRPr/>
            </a:pPr>
            <a:endParaRPr lang="en-US">
              <a:latin typeface="As"/>
              <a:ea typeface="MS PGothic" charset="0"/>
              <a:cs typeface="MS PGothic" charset="0"/>
            </a:endParaRPr>
          </a:p>
        </p:txBody>
      </p:sp>
      <p:sp>
        <p:nvSpPr>
          <p:cNvPr id="14" name="L-Shape 13">
            <a:extLst>
              <a:ext uri="{FF2B5EF4-FFF2-40B4-BE49-F238E27FC236}">
                <a16:creationId xmlns:a16="http://schemas.microsoft.com/office/drawing/2014/main" id="{0F8410E2-7B0D-5B47-9819-0D76B598C7F0}"/>
              </a:ext>
            </a:extLst>
          </p:cNvPr>
          <p:cNvSpPr/>
          <p:nvPr/>
        </p:nvSpPr>
        <p:spPr bwMode="auto">
          <a:xfrm>
            <a:off x="5032375" y="2625725"/>
            <a:ext cx="1328738" cy="1506538"/>
          </a:xfrm>
          <a:prstGeom prst="corner">
            <a:avLst>
              <a:gd name="adj1" fmla="val 40721"/>
              <a:gd name="adj2" fmla="val 50000"/>
            </a:avLst>
          </a:prstGeom>
          <a:noFill/>
          <a:ln w="25400" cap="flat" cmpd="sng" algn="ctr">
            <a:solidFill>
              <a:srgbClr val="0000FF"/>
            </a:solidFill>
            <a:prstDash val="solid"/>
            <a:round/>
            <a:headEnd type="none" w="med" len="med"/>
            <a:tailEnd type="none" w="med" len="med"/>
          </a:ln>
          <a:effectLst/>
        </p:spPr>
        <p:txBody>
          <a:bodyPr/>
          <a:lstStyle/>
          <a:p>
            <a:pPr eaLnBrk="1" hangingPunct="1">
              <a:defRPr/>
            </a:pPr>
            <a:endParaRPr lang="en-US">
              <a:latin typeface="As"/>
              <a:ea typeface="MS PGothic" charset="0"/>
              <a:cs typeface="MS PGothic" charset="0"/>
            </a:endParaRPr>
          </a:p>
        </p:txBody>
      </p:sp>
      <p:sp>
        <p:nvSpPr>
          <p:cNvPr id="15" name="L-Shape 14">
            <a:extLst>
              <a:ext uri="{FF2B5EF4-FFF2-40B4-BE49-F238E27FC236}">
                <a16:creationId xmlns:a16="http://schemas.microsoft.com/office/drawing/2014/main" id="{148F1078-4B41-CB4C-9B1C-15AD4C63F3A9}"/>
              </a:ext>
            </a:extLst>
          </p:cNvPr>
          <p:cNvSpPr/>
          <p:nvPr/>
        </p:nvSpPr>
        <p:spPr bwMode="auto">
          <a:xfrm>
            <a:off x="2844800" y="2549525"/>
            <a:ext cx="1363663" cy="1592263"/>
          </a:xfrm>
          <a:prstGeom prst="corner">
            <a:avLst>
              <a:gd name="adj1" fmla="val 30557"/>
              <a:gd name="adj2" fmla="val 42361"/>
            </a:avLst>
          </a:prstGeom>
          <a:noFill/>
          <a:ln w="25400" cap="flat" cmpd="sng" algn="ctr">
            <a:solidFill>
              <a:srgbClr val="0000FF"/>
            </a:solidFill>
            <a:prstDash val="solid"/>
            <a:round/>
            <a:headEnd type="none" w="med" len="med"/>
            <a:tailEnd type="none" w="med" len="med"/>
          </a:ln>
          <a:effectLst/>
        </p:spPr>
        <p:txBody>
          <a:bodyPr/>
          <a:lstStyle/>
          <a:p>
            <a:pPr eaLnBrk="1" hangingPunct="1">
              <a:defRPr/>
            </a:pPr>
            <a:endParaRPr lang="en-US">
              <a:latin typeface="As"/>
              <a:ea typeface="MS PGothic" charset="0"/>
              <a:cs typeface="MS PGothic" charset="0"/>
            </a:endParaRPr>
          </a:p>
        </p:txBody>
      </p:sp>
      <p:sp>
        <p:nvSpPr>
          <p:cNvPr id="16" name="L-Shape 15">
            <a:extLst>
              <a:ext uri="{FF2B5EF4-FFF2-40B4-BE49-F238E27FC236}">
                <a16:creationId xmlns:a16="http://schemas.microsoft.com/office/drawing/2014/main" id="{E0D0568B-FC19-B44B-8CFE-BE45DF20B7C5}"/>
              </a:ext>
            </a:extLst>
          </p:cNvPr>
          <p:cNvSpPr/>
          <p:nvPr/>
        </p:nvSpPr>
        <p:spPr bwMode="auto">
          <a:xfrm>
            <a:off x="7288213" y="3060700"/>
            <a:ext cx="863600" cy="1090613"/>
          </a:xfrm>
          <a:prstGeom prst="corner">
            <a:avLst>
              <a:gd name="adj1" fmla="val 57426"/>
              <a:gd name="adj2" fmla="val 66205"/>
            </a:avLst>
          </a:prstGeom>
          <a:noFill/>
          <a:ln w="25400" cap="flat" cmpd="sng" algn="ctr">
            <a:solidFill>
              <a:srgbClr val="0000FF"/>
            </a:solidFill>
            <a:prstDash val="solid"/>
            <a:round/>
            <a:headEnd type="none" w="med" len="med"/>
            <a:tailEnd type="none" w="med" len="med"/>
          </a:ln>
          <a:effectLst/>
        </p:spPr>
        <p:txBody>
          <a:bodyPr/>
          <a:lstStyle/>
          <a:p>
            <a:pPr eaLnBrk="1" hangingPunct="1">
              <a:defRPr/>
            </a:pPr>
            <a:endParaRPr lang="en-US">
              <a:latin typeface="As"/>
              <a:ea typeface="MS PGothic" charset="0"/>
              <a:cs typeface="MS PGothic" charset="0"/>
            </a:endParaRPr>
          </a:p>
        </p:txBody>
      </p:sp>
      <p:sp>
        <p:nvSpPr>
          <p:cNvPr id="96269" name="Rectangle 5">
            <a:extLst>
              <a:ext uri="{FF2B5EF4-FFF2-40B4-BE49-F238E27FC236}">
                <a16:creationId xmlns:a16="http://schemas.microsoft.com/office/drawing/2014/main" id="{4136AFBA-F5F8-654B-905D-65D4098CC332}"/>
              </a:ext>
            </a:extLst>
          </p:cNvPr>
          <p:cNvSpPr>
            <a:spLocks noChangeArrowheads="1"/>
          </p:cNvSpPr>
          <p:nvPr/>
        </p:nvSpPr>
        <p:spPr bwMode="auto">
          <a:xfrm>
            <a:off x="692150" y="4748213"/>
            <a:ext cx="473075" cy="1592262"/>
          </a:xfrm>
          <a:prstGeom prst="rect">
            <a:avLst/>
          </a:prstGeom>
          <a:noFill/>
          <a:ln w="2540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eaLnBrk="1" hangingPunct="1"/>
            <a:endParaRPr lang="en-US" altLang="en-US"/>
          </a:p>
        </p:txBody>
      </p:sp>
      <p:sp>
        <p:nvSpPr>
          <p:cNvPr id="96270" name="Rectangle 17">
            <a:extLst>
              <a:ext uri="{FF2B5EF4-FFF2-40B4-BE49-F238E27FC236}">
                <a16:creationId xmlns:a16="http://schemas.microsoft.com/office/drawing/2014/main" id="{0E5ADCE0-FDCA-7041-9931-FACB932C4AAA}"/>
              </a:ext>
            </a:extLst>
          </p:cNvPr>
          <p:cNvSpPr>
            <a:spLocks noChangeArrowheads="1"/>
          </p:cNvSpPr>
          <p:nvPr/>
        </p:nvSpPr>
        <p:spPr bwMode="auto">
          <a:xfrm>
            <a:off x="2863850" y="5354638"/>
            <a:ext cx="406400" cy="985837"/>
          </a:xfrm>
          <a:prstGeom prst="rect">
            <a:avLst/>
          </a:prstGeom>
          <a:noFill/>
          <a:ln w="2540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eaLnBrk="1" hangingPunct="1"/>
            <a:endParaRPr lang="en-US" altLang="en-US"/>
          </a:p>
        </p:txBody>
      </p:sp>
    </p:spTree>
    <p:extLst>
      <p:ext uri="{BB962C8B-B14F-4D97-AF65-F5344CB8AC3E}">
        <p14:creationId xmlns:p14="http://schemas.microsoft.com/office/powerpoint/2010/main" val="3094277911"/>
      </p:ext>
    </p:extLst>
  </p:cSld>
  <p:clrMapOvr>
    <a:masterClrMapping/>
  </p:clrMapOvr>
  <p:transition spd="med">
    <p:fade/>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7281" name="Picture 8">
            <a:extLst>
              <a:ext uri="{FF2B5EF4-FFF2-40B4-BE49-F238E27FC236}">
                <a16:creationId xmlns:a16="http://schemas.microsoft.com/office/drawing/2014/main" id="{DAFA6882-6FDB-314C-9ABF-BF7340E31C37}"/>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7175" y="4668838"/>
            <a:ext cx="2108200" cy="210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282" name="Picture 9">
            <a:extLst>
              <a:ext uri="{FF2B5EF4-FFF2-40B4-BE49-F238E27FC236}">
                <a16:creationId xmlns:a16="http://schemas.microsoft.com/office/drawing/2014/main" id="{D3A86BDC-C002-ED4B-A522-A8F6406D0B24}"/>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427288" y="4673600"/>
            <a:ext cx="2108200" cy="210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283" name="Picture 2">
            <a:extLst>
              <a:ext uri="{FF2B5EF4-FFF2-40B4-BE49-F238E27FC236}">
                <a16:creationId xmlns:a16="http://schemas.microsoft.com/office/drawing/2014/main" id="{CFAB31A2-0586-174A-BEA0-53B97F2C6192}"/>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57175" y="2479675"/>
            <a:ext cx="2108200" cy="210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284" name="Picture 5">
            <a:extLst>
              <a:ext uri="{FF2B5EF4-FFF2-40B4-BE49-F238E27FC236}">
                <a16:creationId xmlns:a16="http://schemas.microsoft.com/office/drawing/2014/main" id="{A64E1D24-A37B-A143-A5A8-FFEE2E5C4405}"/>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408238" y="2470150"/>
            <a:ext cx="2108200" cy="210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285" name="Picture 6">
            <a:extLst>
              <a:ext uri="{FF2B5EF4-FFF2-40B4-BE49-F238E27FC236}">
                <a16:creationId xmlns:a16="http://schemas.microsoft.com/office/drawing/2014/main" id="{E20AB119-6B17-6C41-ABA2-841419A171D9}"/>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4598988" y="2470150"/>
            <a:ext cx="2108200" cy="210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286" name="Picture 7">
            <a:extLst>
              <a:ext uri="{FF2B5EF4-FFF2-40B4-BE49-F238E27FC236}">
                <a16:creationId xmlns:a16="http://schemas.microsoft.com/office/drawing/2014/main" id="{45453F55-1D42-DC4C-8EDF-0DE1FA7A03B0}"/>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6835775" y="2479675"/>
            <a:ext cx="2108200" cy="210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287" name="Title 1">
            <a:extLst>
              <a:ext uri="{FF2B5EF4-FFF2-40B4-BE49-F238E27FC236}">
                <a16:creationId xmlns:a16="http://schemas.microsoft.com/office/drawing/2014/main" id="{6EC9D09A-988F-BA40-9B4E-3B1A6210670F}"/>
              </a:ext>
            </a:extLst>
          </p:cNvPr>
          <p:cNvSpPr txBox="1">
            <a:spLocks/>
          </p:cNvSpPr>
          <p:nvPr/>
        </p:nvSpPr>
        <p:spPr bwMode="auto">
          <a:xfrm>
            <a:off x="477838" y="198438"/>
            <a:ext cx="81883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Granule proteins combined with lineage depletion correlates well with blast gates</a:t>
            </a:r>
          </a:p>
          <a:p>
            <a:pPr algn="ctr"/>
            <a:endParaRPr lang="en-US" altLang="en-US" sz="2800">
              <a:solidFill>
                <a:srgbClr val="FFFF00"/>
              </a:solidFill>
              <a:latin typeface="Calibri" panose="020F0502020204030204" pitchFamily="34" charset="0"/>
            </a:endParaRPr>
          </a:p>
        </p:txBody>
      </p:sp>
      <p:sp>
        <p:nvSpPr>
          <p:cNvPr id="97288" name="Content Placeholder 2">
            <a:extLst>
              <a:ext uri="{FF2B5EF4-FFF2-40B4-BE49-F238E27FC236}">
                <a16:creationId xmlns:a16="http://schemas.microsoft.com/office/drawing/2014/main" id="{8AFB22C7-12CA-FE4D-B04C-91E08C1DFEE3}"/>
              </a:ext>
            </a:extLst>
          </p:cNvPr>
          <p:cNvSpPr>
            <a:spLocks noGrp="1"/>
          </p:cNvSpPr>
          <p:nvPr>
            <p:ph idx="1"/>
          </p:nvPr>
        </p:nvSpPr>
        <p:spPr>
          <a:xfrm>
            <a:off x="349250" y="1176338"/>
            <a:ext cx="8445500" cy="1050925"/>
          </a:xfrm>
        </p:spPr>
        <p:txBody>
          <a:bodyPr/>
          <a:lstStyle/>
          <a:p>
            <a:r>
              <a:rPr lang="en-US" altLang="en-US" sz="2800"/>
              <a:t>Removal of mature lineages (T cells, B cells, NK, erythroid, mature granulocytes and monocytes)</a:t>
            </a:r>
          </a:p>
        </p:txBody>
      </p:sp>
      <p:sp>
        <p:nvSpPr>
          <p:cNvPr id="5" name="L-Shape 4">
            <a:extLst>
              <a:ext uri="{FF2B5EF4-FFF2-40B4-BE49-F238E27FC236}">
                <a16:creationId xmlns:a16="http://schemas.microsoft.com/office/drawing/2014/main" id="{E48DCC55-FF92-4C4E-A5C6-A970B11C0B08}"/>
              </a:ext>
            </a:extLst>
          </p:cNvPr>
          <p:cNvSpPr/>
          <p:nvPr/>
        </p:nvSpPr>
        <p:spPr bwMode="auto">
          <a:xfrm>
            <a:off x="692150" y="2549525"/>
            <a:ext cx="1365250" cy="1592263"/>
          </a:xfrm>
          <a:prstGeom prst="corner">
            <a:avLst>
              <a:gd name="adj1" fmla="val 50000"/>
              <a:gd name="adj2" fmla="val 47917"/>
            </a:avLst>
          </a:prstGeom>
          <a:noFill/>
          <a:ln w="25400" cap="flat" cmpd="sng" algn="ctr">
            <a:solidFill>
              <a:srgbClr val="0000FF"/>
            </a:solidFill>
            <a:prstDash val="solid"/>
            <a:round/>
            <a:headEnd type="none" w="med" len="med"/>
            <a:tailEnd type="none" w="med" len="med"/>
          </a:ln>
          <a:effectLst/>
        </p:spPr>
        <p:txBody>
          <a:bodyPr/>
          <a:lstStyle/>
          <a:p>
            <a:pPr eaLnBrk="1" hangingPunct="1">
              <a:defRPr/>
            </a:pPr>
            <a:endParaRPr lang="en-US">
              <a:latin typeface="As"/>
              <a:ea typeface="MS PGothic" charset="0"/>
              <a:cs typeface="MS PGothic" charset="0"/>
            </a:endParaRPr>
          </a:p>
        </p:txBody>
      </p:sp>
      <p:sp>
        <p:nvSpPr>
          <p:cNvPr id="14" name="L-Shape 13">
            <a:extLst>
              <a:ext uri="{FF2B5EF4-FFF2-40B4-BE49-F238E27FC236}">
                <a16:creationId xmlns:a16="http://schemas.microsoft.com/office/drawing/2014/main" id="{1877F731-6918-C642-A06B-49D18C4D539F}"/>
              </a:ext>
            </a:extLst>
          </p:cNvPr>
          <p:cNvSpPr/>
          <p:nvPr/>
        </p:nvSpPr>
        <p:spPr bwMode="auto">
          <a:xfrm>
            <a:off x="5032375" y="2625725"/>
            <a:ext cx="1328738" cy="1506538"/>
          </a:xfrm>
          <a:prstGeom prst="corner">
            <a:avLst>
              <a:gd name="adj1" fmla="val 40721"/>
              <a:gd name="adj2" fmla="val 50000"/>
            </a:avLst>
          </a:prstGeom>
          <a:noFill/>
          <a:ln w="25400" cap="flat" cmpd="sng" algn="ctr">
            <a:solidFill>
              <a:srgbClr val="0000FF"/>
            </a:solidFill>
            <a:prstDash val="solid"/>
            <a:round/>
            <a:headEnd type="none" w="med" len="med"/>
            <a:tailEnd type="none" w="med" len="med"/>
          </a:ln>
          <a:effectLst/>
        </p:spPr>
        <p:txBody>
          <a:bodyPr/>
          <a:lstStyle/>
          <a:p>
            <a:pPr eaLnBrk="1" hangingPunct="1">
              <a:defRPr/>
            </a:pPr>
            <a:endParaRPr lang="en-US">
              <a:latin typeface="As"/>
              <a:ea typeface="MS PGothic" charset="0"/>
              <a:cs typeface="MS PGothic" charset="0"/>
            </a:endParaRPr>
          </a:p>
        </p:txBody>
      </p:sp>
      <p:sp>
        <p:nvSpPr>
          <p:cNvPr id="15" name="L-Shape 14">
            <a:extLst>
              <a:ext uri="{FF2B5EF4-FFF2-40B4-BE49-F238E27FC236}">
                <a16:creationId xmlns:a16="http://schemas.microsoft.com/office/drawing/2014/main" id="{8FBB550A-5B52-8D44-9008-E13F372E72ED}"/>
              </a:ext>
            </a:extLst>
          </p:cNvPr>
          <p:cNvSpPr/>
          <p:nvPr/>
        </p:nvSpPr>
        <p:spPr bwMode="auto">
          <a:xfrm>
            <a:off x="2844800" y="2549525"/>
            <a:ext cx="1363663" cy="1592263"/>
          </a:xfrm>
          <a:prstGeom prst="corner">
            <a:avLst>
              <a:gd name="adj1" fmla="val 30557"/>
              <a:gd name="adj2" fmla="val 42361"/>
            </a:avLst>
          </a:prstGeom>
          <a:noFill/>
          <a:ln w="25400" cap="flat" cmpd="sng" algn="ctr">
            <a:solidFill>
              <a:srgbClr val="0000FF"/>
            </a:solidFill>
            <a:prstDash val="solid"/>
            <a:round/>
            <a:headEnd type="none" w="med" len="med"/>
            <a:tailEnd type="none" w="med" len="med"/>
          </a:ln>
          <a:effectLst/>
        </p:spPr>
        <p:txBody>
          <a:bodyPr/>
          <a:lstStyle/>
          <a:p>
            <a:pPr eaLnBrk="1" hangingPunct="1">
              <a:defRPr/>
            </a:pPr>
            <a:endParaRPr lang="en-US">
              <a:latin typeface="As"/>
              <a:ea typeface="MS PGothic" charset="0"/>
              <a:cs typeface="MS PGothic" charset="0"/>
            </a:endParaRPr>
          </a:p>
        </p:txBody>
      </p:sp>
      <p:sp>
        <p:nvSpPr>
          <p:cNvPr id="16" name="L-Shape 15">
            <a:extLst>
              <a:ext uri="{FF2B5EF4-FFF2-40B4-BE49-F238E27FC236}">
                <a16:creationId xmlns:a16="http://schemas.microsoft.com/office/drawing/2014/main" id="{8E7DF923-1E15-8146-A1EC-1F3E93B2FCB7}"/>
              </a:ext>
            </a:extLst>
          </p:cNvPr>
          <p:cNvSpPr/>
          <p:nvPr/>
        </p:nvSpPr>
        <p:spPr bwMode="auto">
          <a:xfrm>
            <a:off x="7288213" y="3060700"/>
            <a:ext cx="863600" cy="1090613"/>
          </a:xfrm>
          <a:prstGeom prst="corner">
            <a:avLst>
              <a:gd name="adj1" fmla="val 57426"/>
              <a:gd name="adj2" fmla="val 66205"/>
            </a:avLst>
          </a:prstGeom>
          <a:noFill/>
          <a:ln w="25400" cap="flat" cmpd="sng" algn="ctr">
            <a:solidFill>
              <a:srgbClr val="0000FF"/>
            </a:solidFill>
            <a:prstDash val="solid"/>
            <a:round/>
            <a:headEnd type="none" w="med" len="med"/>
            <a:tailEnd type="none" w="med" len="med"/>
          </a:ln>
          <a:effectLst/>
        </p:spPr>
        <p:txBody>
          <a:bodyPr/>
          <a:lstStyle/>
          <a:p>
            <a:pPr eaLnBrk="1" hangingPunct="1">
              <a:defRPr/>
            </a:pPr>
            <a:endParaRPr lang="en-US">
              <a:latin typeface="As"/>
              <a:ea typeface="MS PGothic" charset="0"/>
              <a:cs typeface="MS PGothic" charset="0"/>
            </a:endParaRPr>
          </a:p>
        </p:txBody>
      </p:sp>
      <p:sp>
        <p:nvSpPr>
          <p:cNvPr id="97293" name="Rectangle 5">
            <a:extLst>
              <a:ext uri="{FF2B5EF4-FFF2-40B4-BE49-F238E27FC236}">
                <a16:creationId xmlns:a16="http://schemas.microsoft.com/office/drawing/2014/main" id="{FD21B628-4ED7-9D44-B77D-80860EC87BF8}"/>
              </a:ext>
            </a:extLst>
          </p:cNvPr>
          <p:cNvSpPr>
            <a:spLocks noChangeArrowheads="1"/>
          </p:cNvSpPr>
          <p:nvPr/>
        </p:nvSpPr>
        <p:spPr bwMode="auto">
          <a:xfrm>
            <a:off x="692150" y="4748213"/>
            <a:ext cx="473075" cy="1592262"/>
          </a:xfrm>
          <a:prstGeom prst="rect">
            <a:avLst/>
          </a:prstGeom>
          <a:noFill/>
          <a:ln w="2540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eaLnBrk="1" hangingPunct="1"/>
            <a:endParaRPr lang="en-US" altLang="en-US"/>
          </a:p>
        </p:txBody>
      </p:sp>
      <p:sp>
        <p:nvSpPr>
          <p:cNvPr id="97294" name="Rectangle 17">
            <a:extLst>
              <a:ext uri="{FF2B5EF4-FFF2-40B4-BE49-F238E27FC236}">
                <a16:creationId xmlns:a16="http://schemas.microsoft.com/office/drawing/2014/main" id="{2034E9FF-C5BD-794D-8832-EFEB9DB47E89}"/>
              </a:ext>
            </a:extLst>
          </p:cNvPr>
          <p:cNvSpPr>
            <a:spLocks noChangeArrowheads="1"/>
          </p:cNvSpPr>
          <p:nvPr/>
        </p:nvSpPr>
        <p:spPr bwMode="auto">
          <a:xfrm>
            <a:off x="2863850" y="5354638"/>
            <a:ext cx="406400" cy="985837"/>
          </a:xfrm>
          <a:prstGeom prst="rect">
            <a:avLst/>
          </a:prstGeom>
          <a:noFill/>
          <a:ln w="2540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eaLnBrk="1" hangingPunct="1"/>
            <a:endParaRPr lang="en-US" altLang="en-US"/>
          </a:p>
        </p:txBody>
      </p:sp>
      <p:sp>
        <p:nvSpPr>
          <p:cNvPr id="97295" name="Right Arrow 14">
            <a:extLst>
              <a:ext uri="{FF2B5EF4-FFF2-40B4-BE49-F238E27FC236}">
                <a16:creationId xmlns:a16="http://schemas.microsoft.com/office/drawing/2014/main" id="{63FCFF2D-8DDF-5343-BBF4-4F83A0034C0A}"/>
              </a:ext>
            </a:extLst>
          </p:cNvPr>
          <p:cNvSpPr>
            <a:spLocks noChangeArrowheads="1"/>
          </p:cNvSpPr>
          <p:nvPr/>
        </p:nvSpPr>
        <p:spPr bwMode="auto">
          <a:xfrm>
            <a:off x="4767263" y="5543550"/>
            <a:ext cx="749300" cy="209550"/>
          </a:xfrm>
          <a:prstGeom prst="rightArrow">
            <a:avLst>
              <a:gd name="adj1" fmla="val 50000"/>
              <a:gd name="adj2" fmla="val 49779"/>
            </a:avLst>
          </a:prstGeom>
          <a:solidFill>
            <a:srgbClr val="3366FF"/>
          </a:solidFill>
          <a:ln w="25400">
            <a:solidFill>
              <a:srgbClr val="3366FF"/>
            </a:solidFill>
            <a:round/>
            <a:headEnd/>
            <a:tailEnd/>
          </a:ln>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eaLnBrk="1" hangingPunct="1"/>
            <a:endParaRPr lang="en-US" altLang="en-US"/>
          </a:p>
        </p:txBody>
      </p:sp>
      <p:pic>
        <p:nvPicPr>
          <p:cNvPr id="97296" name="Picture 17">
            <a:extLst>
              <a:ext uri="{FF2B5EF4-FFF2-40B4-BE49-F238E27FC236}">
                <a16:creationId xmlns:a16="http://schemas.microsoft.com/office/drawing/2014/main" id="{3CDB34A1-9DF4-D547-BEDE-603DC425431F}"/>
              </a:ext>
            </a:extLst>
          </p:cNvPr>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5953125" y="4668838"/>
            <a:ext cx="2108200" cy="210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297" name="Oval 21">
            <a:extLst>
              <a:ext uri="{FF2B5EF4-FFF2-40B4-BE49-F238E27FC236}">
                <a16:creationId xmlns:a16="http://schemas.microsoft.com/office/drawing/2014/main" id="{1BD0B9E0-03E0-3B41-9A8C-097117D8C143}"/>
              </a:ext>
            </a:extLst>
          </p:cNvPr>
          <p:cNvSpPr>
            <a:spLocks noChangeArrowheads="1"/>
          </p:cNvSpPr>
          <p:nvPr/>
        </p:nvSpPr>
        <p:spPr bwMode="auto">
          <a:xfrm rot="514655">
            <a:off x="6837363" y="5895975"/>
            <a:ext cx="638175" cy="446088"/>
          </a:xfrm>
          <a:prstGeom prst="ellipse">
            <a:avLst/>
          </a:prstGeom>
          <a:noFill/>
          <a:ln w="254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eaLnBrk="1" hangingPunct="1"/>
            <a:endParaRPr lang="en-US" altLang="en-US"/>
          </a:p>
        </p:txBody>
      </p:sp>
    </p:spTree>
    <p:extLst>
      <p:ext uri="{BB962C8B-B14F-4D97-AF65-F5344CB8AC3E}">
        <p14:creationId xmlns:p14="http://schemas.microsoft.com/office/powerpoint/2010/main" val="4024192293"/>
      </p:ext>
    </p:extLst>
  </p:cSld>
  <p:clrMapOvr>
    <a:masterClrMapping/>
  </p:clrMapOvr>
  <p:transition spd="med">
    <p:fade/>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Title 1">
            <a:extLst>
              <a:ext uri="{FF2B5EF4-FFF2-40B4-BE49-F238E27FC236}">
                <a16:creationId xmlns:a16="http://schemas.microsoft.com/office/drawing/2014/main" id="{0FC2E540-2A55-F94E-9107-F506B15626D7}"/>
              </a:ext>
            </a:extLst>
          </p:cNvPr>
          <p:cNvSpPr txBox="1">
            <a:spLocks/>
          </p:cNvSpPr>
          <p:nvPr/>
        </p:nvSpPr>
        <p:spPr bwMode="auto">
          <a:xfrm>
            <a:off x="477838" y="198438"/>
            <a:ext cx="81883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Granule proteins combined with lineage depletion correlates well with blast gates</a:t>
            </a:r>
          </a:p>
          <a:p>
            <a:pPr algn="ctr"/>
            <a:endParaRPr lang="en-US" altLang="en-US" sz="2800">
              <a:solidFill>
                <a:srgbClr val="FFFF00"/>
              </a:solidFill>
              <a:latin typeface="Calibri" panose="020F0502020204030204" pitchFamily="34" charset="0"/>
            </a:endParaRPr>
          </a:p>
        </p:txBody>
      </p:sp>
      <p:sp>
        <p:nvSpPr>
          <p:cNvPr id="98306" name="Content Placeholder 2">
            <a:extLst>
              <a:ext uri="{FF2B5EF4-FFF2-40B4-BE49-F238E27FC236}">
                <a16:creationId xmlns:a16="http://schemas.microsoft.com/office/drawing/2014/main" id="{0C6E27BE-1E59-A241-92FE-8FB38A214329}"/>
              </a:ext>
            </a:extLst>
          </p:cNvPr>
          <p:cNvSpPr>
            <a:spLocks noGrp="1"/>
          </p:cNvSpPr>
          <p:nvPr>
            <p:ph idx="1"/>
          </p:nvPr>
        </p:nvSpPr>
        <p:spPr>
          <a:xfrm>
            <a:off x="349250" y="1176338"/>
            <a:ext cx="8445500" cy="1050925"/>
          </a:xfrm>
        </p:spPr>
        <p:txBody>
          <a:bodyPr/>
          <a:lstStyle/>
          <a:p>
            <a:r>
              <a:rPr lang="en-US" altLang="en-US" sz="2800"/>
              <a:t>Back gating with CD34 and CD117 can aid blast gate border identification</a:t>
            </a:r>
          </a:p>
        </p:txBody>
      </p:sp>
      <p:sp>
        <p:nvSpPr>
          <p:cNvPr id="98307" name="TextBox 10">
            <a:extLst>
              <a:ext uri="{FF2B5EF4-FFF2-40B4-BE49-F238E27FC236}">
                <a16:creationId xmlns:a16="http://schemas.microsoft.com/office/drawing/2014/main" id="{B3403A0B-2FBF-A14F-A716-B82E83D5DB5B}"/>
              </a:ext>
            </a:extLst>
          </p:cNvPr>
          <p:cNvSpPr txBox="1">
            <a:spLocks noChangeArrowheads="1"/>
          </p:cNvSpPr>
          <p:nvPr/>
        </p:nvSpPr>
        <p:spPr bwMode="auto">
          <a:xfrm>
            <a:off x="284163" y="2970213"/>
            <a:ext cx="118903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solidFill>
                  <a:srgbClr val="FFFFFF"/>
                </a:solidFill>
              </a:rPr>
              <a:t>AL18</a:t>
            </a:r>
          </a:p>
        </p:txBody>
      </p:sp>
      <p:sp>
        <p:nvSpPr>
          <p:cNvPr id="98308" name="TextBox 15">
            <a:extLst>
              <a:ext uri="{FF2B5EF4-FFF2-40B4-BE49-F238E27FC236}">
                <a16:creationId xmlns:a16="http://schemas.microsoft.com/office/drawing/2014/main" id="{010AE7A7-F7F3-B64D-ACDF-68A248384581}"/>
              </a:ext>
            </a:extLst>
          </p:cNvPr>
          <p:cNvSpPr txBox="1">
            <a:spLocks noChangeArrowheads="1"/>
          </p:cNvSpPr>
          <p:nvPr/>
        </p:nvSpPr>
        <p:spPr bwMode="auto">
          <a:xfrm>
            <a:off x="284163" y="5399088"/>
            <a:ext cx="1189037"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solidFill>
                  <a:srgbClr val="FFFFFF"/>
                </a:solidFill>
              </a:rPr>
              <a:t>AL22</a:t>
            </a:r>
          </a:p>
        </p:txBody>
      </p:sp>
      <p:pic>
        <p:nvPicPr>
          <p:cNvPr id="98309" name="Picture 12">
            <a:extLst>
              <a:ext uri="{FF2B5EF4-FFF2-40B4-BE49-F238E27FC236}">
                <a16:creationId xmlns:a16="http://schemas.microsoft.com/office/drawing/2014/main" id="{18969EC7-400B-B847-890C-C6BD5D1C5A8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66950" y="4640263"/>
            <a:ext cx="2103438" cy="2103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310" name="Picture 13">
            <a:extLst>
              <a:ext uri="{FF2B5EF4-FFF2-40B4-BE49-F238E27FC236}">
                <a16:creationId xmlns:a16="http://schemas.microsoft.com/office/drawing/2014/main" id="{97386D22-D565-E447-85D9-E1CDE725B9D0}"/>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66950" y="2211388"/>
            <a:ext cx="2103438" cy="2103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311" name="Picture 1">
            <a:extLst>
              <a:ext uri="{FF2B5EF4-FFF2-40B4-BE49-F238E27FC236}">
                <a16:creationId xmlns:a16="http://schemas.microsoft.com/office/drawing/2014/main" id="{5AC8636C-10E2-C842-9C67-555691D49285}"/>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299075" y="2209800"/>
            <a:ext cx="2419350" cy="2103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312" name="Picture 2">
            <a:extLst>
              <a:ext uri="{FF2B5EF4-FFF2-40B4-BE49-F238E27FC236}">
                <a16:creationId xmlns:a16="http://schemas.microsoft.com/office/drawing/2014/main" id="{35008F0D-711E-C043-BA50-2C66A4435B2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5299075" y="4645025"/>
            <a:ext cx="2419350" cy="2103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33837784"/>
      </p:ext>
    </p:extLst>
  </p:cSld>
  <p:clrMapOvr>
    <a:masterClrMapping/>
  </p:clrMapOvr>
  <p:transition spd="med">
    <p:fade/>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29" name="Title 1">
            <a:extLst>
              <a:ext uri="{FF2B5EF4-FFF2-40B4-BE49-F238E27FC236}">
                <a16:creationId xmlns:a16="http://schemas.microsoft.com/office/drawing/2014/main" id="{130F145F-9DAF-C74F-A8E8-ABBA1DA7EEB0}"/>
              </a:ext>
            </a:extLst>
          </p:cNvPr>
          <p:cNvSpPr txBox="1">
            <a:spLocks/>
          </p:cNvSpPr>
          <p:nvPr/>
        </p:nvSpPr>
        <p:spPr bwMode="auto">
          <a:xfrm>
            <a:off x="477838" y="198438"/>
            <a:ext cx="81883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Granule proteins combined with lineage depletion correlates well with blast gates</a:t>
            </a:r>
          </a:p>
          <a:p>
            <a:pPr algn="ctr"/>
            <a:endParaRPr lang="en-US" altLang="en-US" sz="2800">
              <a:solidFill>
                <a:srgbClr val="FFFF00"/>
              </a:solidFill>
              <a:latin typeface="Calibri" panose="020F0502020204030204" pitchFamily="34" charset="0"/>
            </a:endParaRPr>
          </a:p>
        </p:txBody>
      </p:sp>
      <p:sp>
        <p:nvSpPr>
          <p:cNvPr id="99330" name="Content Placeholder 2">
            <a:extLst>
              <a:ext uri="{FF2B5EF4-FFF2-40B4-BE49-F238E27FC236}">
                <a16:creationId xmlns:a16="http://schemas.microsoft.com/office/drawing/2014/main" id="{83B9D786-7704-2C48-AFC0-B68FA1086B86}"/>
              </a:ext>
            </a:extLst>
          </p:cNvPr>
          <p:cNvSpPr>
            <a:spLocks noGrp="1"/>
          </p:cNvSpPr>
          <p:nvPr>
            <p:ph idx="1"/>
          </p:nvPr>
        </p:nvSpPr>
        <p:spPr>
          <a:xfrm>
            <a:off x="349250" y="1176338"/>
            <a:ext cx="8445500" cy="1050925"/>
          </a:xfrm>
        </p:spPr>
        <p:txBody>
          <a:bodyPr/>
          <a:lstStyle/>
          <a:p>
            <a:r>
              <a:rPr lang="en-US" altLang="en-US" sz="2800"/>
              <a:t>Back gating with CD34 and CD117 can aid blast gate border identification</a:t>
            </a:r>
          </a:p>
        </p:txBody>
      </p:sp>
      <p:sp>
        <p:nvSpPr>
          <p:cNvPr id="99331" name="TextBox 10">
            <a:extLst>
              <a:ext uri="{FF2B5EF4-FFF2-40B4-BE49-F238E27FC236}">
                <a16:creationId xmlns:a16="http://schemas.microsoft.com/office/drawing/2014/main" id="{A4432ED2-5FFD-BE41-B0D3-10495213F5EC}"/>
              </a:ext>
            </a:extLst>
          </p:cNvPr>
          <p:cNvSpPr txBox="1">
            <a:spLocks noChangeArrowheads="1"/>
          </p:cNvSpPr>
          <p:nvPr/>
        </p:nvSpPr>
        <p:spPr bwMode="auto">
          <a:xfrm>
            <a:off x="284163" y="2970213"/>
            <a:ext cx="118903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solidFill>
                  <a:srgbClr val="FFFFFF"/>
                </a:solidFill>
              </a:rPr>
              <a:t>AL18</a:t>
            </a:r>
          </a:p>
        </p:txBody>
      </p:sp>
      <p:sp>
        <p:nvSpPr>
          <p:cNvPr id="99332" name="TextBox 15">
            <a:extLst>
              <a:ext uri="{FF2B5EF4-FFF2-40B4-BE49-F238E27FC236}">
                <a16:creationId xmlns:a16="http://schemas.microsoft.com/office/drawing/2014/main" id="{7A613BDF-5D2C-9243-9417-23FF34FB0880}"/>
              </a:ext>
            </a:extLst>
          </p:cNvPr>
          <p:cNvSpPr txBox="1">
            <a:spLocks noChangeArrowheads="1"/>
          </p:cNvSpPr>
          <p:nvPr/>
        </p:nvSpPr>
        <p:spPr bwMode="auto">
          <a:xfrm>
            <a:off x="284163" y="5399088"/>
            <a:ext cx="1189037"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solidFill>
                  <a:srgbClr val="FFFFFF"/>
                </a:solidFill>
              </a:rPr>
              <a:t>AL22</a:t>
            </a:r>
          </a:p>
        </p:txBody>
      </p:sp>
      <p:pic>
        <p:nvPicPr>
          <p:cNvPr id="99333" name="Picture 12">
            <a:extLst>
              <a:ext uri="{FF2B5EF4-FFF2-40B4-BE49-F238E27FC236}">
                <a16:creationId xmlns:a16="http://schemas.microsoft.com/office/drawing/2014/main" id="{C16C9901-6D09-E540-BD78-0B00C2CD0907}"/>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66950" y="4640263"/>
            <a:ext cx="2103438" cy="2103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9334" name="Picture 13">
            <a:extLst>
              <a:ext uri="{FF2B5EF4-FFF2-40B4-BE49-F238E27FC236}">
                <a16:creationId xmlns:a16="http://schemas.microsoft.com/office/drawing/2014/main" id="{1AE8A7E2-41D1-8D49-90ED-6DCF821BA214}"/>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66950" y="2211388"/>
            <a:ext cx="2103438" cy="2103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9335" name="Picture 1">
            <a:extLst>
              <a:ext uri="{FF2B5EF4-FFF2-40B4-BE49-F238E27FC236}">
                <a16:creationId xmlns:a16="http://schemas.microsoft.com/office/drawing/2014/main" id="{B6FA1A22-A8C1-0545-AE0B-00324729CF55}"/>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303838" y="2212975"/>
            <a:ext cx="2419350" cy="2103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9336" name="Picture 2">
            <a:extLst>
              <a:ext uri="{FF2B5EF4-FFF2-40B4-BE49-F238E27FC236}">
                <a16:creationId xmlns:a16="http://schemas.microsoft.com/office/drawing/2014/main" id="{214CC556-0569-074C-AF61-671F43A87666}"/>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5303838" y="4638675"/>
            <a:ext cx="2419350" cy="210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70990333"/>
      </p:ext>
    </p:extLst>
  </p:cSld>
  <p:clrMapOvr>
    <a:masterClrMapping/>
  </p:clrMapOvr>
  <p:transition spd="med">
    <p:fade/>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Title 1">
            <a:extLst>
              <a:ext uri="{FF2B5EF4-FFF2-40B4-BE49-F238E27FC236}">
                <a16:creationId xmlns:a16="http://schemas.microsoft.com/office/drawing/2014/main" id="{5F91AB74-A525-594F-9D7A-CBDFE8212917}"/>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rgbClr val="FFFF00"/>
                </a:solidFill>
              </a:rPr>
              <a:t>Head-to-head comparison with OSU clinical flow results</a:t>
            </a:r>
          </a:p>
          <a:p>
            <a:pPr algn="ctr">
              <a:spcBef>
                <a:spcPct val="0"/>
              </a:spcBef>
              <a:buFontTx/>
              <a:buNone/>
            </a:pPr>
            <a:endParaRPr lang="en-US" altLang="en-US" sz="2800">
              <a:solidFill>
                <a:srgbClr val="FFFF00"/>
              </a:solidFill>
            </a:endParaRPr>
          </a:p>
        </p:txBody>
      </p:sp>
      <p:sp>
        <p:nvSpPr>
          <p:cNvPr id="105475" name="Content Placeholder 2">
            <a:extLst>
              <a:ext uri="{FF2B5EF4-FFF2-40B4-BE49-F238E27FC236}">
                <a16:creationId xmlns:a16="http://schemas.microsoft.com/office/drawing/2014/main" id="{40962209-38D6-BD48-B9A7-C0756507FA78}"/>
              </a:ext>
            </a:extLst>
          </p:cNvPr>
          <p:cNvSpPr>
            <a:spLocks noGrp="1"/>
          </p:cNvSpPr>
          <p:nvPr>
            <p:ph idx="1"/>
          </p:nvPr>
        </p:nvSpPr>
        <p:spPr>
          <a:xfrm>
            <a:off x="2625725" y="854075"/>
            <a:ext cx="6416675" cy="5164138"/>
          </a:xfrm>
        </p:spPr>
        <p:txBody>
          <a:bodyPr/>
          <a:lstStyle/>
          <a:p>
            <a:r>
              <a:rPr lang="en-US" altLang="en-US" sz="2800"/>
              <a:t>We created a 39 marker panel that covered almost all of the markers included in the three different 10-color cytometry panels used at OSU</a:t>
            </a:r>
          </a:p>
          <a:p>
            <a:r>
              <a:rPr lang="en-US" altLang="en-US" sz="2800"/>
              <a:t>This enabled all acute leukemia samples to be run with one tube</a:t>
            </a:r>
          </a:p>
          <a:p>
            <a:r>
              <a:rPr lang="en-US" altLang="en-US" sz="2800">
                <a:solidFill>
                  <a:srgbClr val="606060"/>
                </a:solidFill>
              </a:rPr>
              <a:t>Irreversibly de-identified bone marrow samples were obtained from the clinical flow cytometry laboratory at OSU</a:t>
            </a:r>
          </a:p>
          <a:p>
            <a:r>
              <a:rPr lang="en-US" altLang="en-US" sz="2800">
                <a:solidFill>
                  <a:srgbClr val="606060"/>
                </a:solidFill>
              </a:rPr>
              <a:t>Any sample being evaluated for a suspicion or known diagnosis of acute leukemia could be collected for the research study</a:t>
            </a:r>
          </a:p>
        </p:txBody>
      </p:sp>
      <p:graphicFrame>
        <p:nvGraphicFramePr>
          <p:cNvPr id="3" name="Table 2">
            <a:extLst>
              <a:ext uri="{FF2B5EF4-FFF2-40B4-BE49-F238E27FC236}">
                <a16:creationId xmlns:a16="http://schemas.microsoft.com/office/drawing/2014/main" id="{D349BEBD-AD4A-4F48-846C-5B1A476B1472}"/>
              </a:ext>
            </a:extLst>
          </p:cNvPr>
          <p:cNvGraphicFramePr>
            <a:graphicFrameLocks noGrp="1"/>
          </p:cNvGraphicFramePr>
          <p:nvPr/>
        </p:nvGraphicFramePr>
        <p:xfrm>
          <a:off x="157163" y="968375"/>
          <a:ext cx="2330450" cy="5841998"/>
        </p:xfrm>
        <a:graphic>
          <a:graphicData uri="http://schemas.openxmlformats.org/drawingml/2006/table">
            <a:tbl>
              <a:tblPr/>
              <a:tblGrid>
                <a:gridCol w="406064">
                  <a:extLst>
                    <a:ext uri="{9D8B030D-6E8A-4147-A177-3AD203B41FA5}">
                      <a16:colId xmlns:a16="http://schemas.microsoft.com/office/drawing/2014/main" val="20000"/>
                    </a:ext>
                  </a:extLst>
                </a:gridCol>
                <a:gridCol w="450200">
                  <a:extLst>
                    <a:ext uri="{9D8B030D-6E8A-4147-A177-3AD203B41FA5}">
                      <a16:colId xmlns:a16="http://schemas.microsoft.com/office/drawing/2014/main" val="20001"/>
                    </a:ext>
                  </a:extLst>
                </a:gridCol>
                <a:gridCol w="1474186">
                  <a:extLst>
                    <a:ext uri="{9D8B030D-6E8A-4147-A177-3AD203B41FA5}">
                      <a16:colId xmlns:a16="http://schemas.microsoft.com/office/drawing/2014/main" val="20002"/>
                    </a:ext>
                  </a:extLst>
                </a:gridCol>
              </a:tblGrid>
              <a:tr h="223281">
                <a:tc>
                  <a:txBody>
                    <a:bodyPr/>
                    <a:lstStyle/>
                    <a:p>
                      <a:pPr algn="l" fontAlgn="b"/>
                      <a:r>
                        <a:rPr lang="en-US" sz="900" b="1" i="0" u="none" strike="noStrike">
                          <a:solidFill>
                            <a:srgbClr val="000000"/>
                          </a:solidFill>
                          <a:effectLst/>
                          <a:latin typeface="Arial"/>
                        </a:rPr>
                        <a:t>Symb</a:t>
                      </a:r>
                    </a:p>
                  </a:txBody>
                  <a:tcPr marL="5565" marR="5565" marT="5569"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0" u="none" strike="noStrike">
                          <a:solidFill>
                            <a:srgbClr val="000000"/>
                          </a:solidFill>
                          <a:effectLst/>
                          <a:latin typeface="Arial"/>
                        </a:rPr>
                        <a:t>Mass</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0" u="none" strike="noStrike" dirty="0">
                          <a:solidFill>
                            <a:srgbClr val="000000"/>
                          </a:solidFill>
                          <a:effectLst/>
                          <a:latin typeface="Arial"/>
                        </a:rPr>
                        <a:t>Panel Antibodies</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0"/>
                  </a:ext>
                </a:extLst>
              </a:tr>
              <a:tr h="142753">
                <a:tc>
                  <a:txBody>
                    <a:bodyPr/>
                    <a:lstStyle/>
                    <a:p>
                      <a:pPr algn="l" fontAlgn="b"/>
                      <a:r>
                        <a:rPr lang="tr-TR" sz="900" b="0" i="0" u="none" strike="noStrike">
                          <a:solidFill>
                            <a:srgbClr val="000000"/>
                          </a:solidFill>
                          <a:effectLst/>
                          <a:latin typeface="Arial"/>
                        </a:rPr>
                        <a:t>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89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162844">
                <a:tc>
                  <a:txBody>
                    <a:bodyPr/>
                    <a:lstStyle/>
                    <a:p>
                      <a:pPr algn="l" fontAlgn="b"/>
                      <a:r>
                        <a:rPr lang="en-US" sz="900" b="0" i="0" u="none" strike="noStrike" dirty="0">
                          <a:solidFill>
                            <a:srgbClr val="000000"/>
                          </a:solidFill>
                          <a:effectLst/>
                          <a:latin typeface="Arial"/>
                        </a:rPr>
                        <a:t>In</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113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2"/>
                  </a:ext>
                </a:extLst>
              </a:tr>
              <a:tr h="142753">
                <a:tc>
                  <a:txBody>
                    <a:bodyPr/>
                    <a:lstStyle/>
                    <a:p>
                      <a:pPr algn="l" fontAlgn="b"/>
                      <a:r>
                        <a:rPr lang="en-US" sz="900" b="0" i="0" u="none" strike="noStrike">
                          <a:solidFill>
                            <a:srgbClr val="000000"/>
                          </a:solidFill>
                          <a:effectLst/>
                          <a:latin typeface="Arial"/>
                        </a:rPr>
                        <a:t>In</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115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a:solidFill>
                            <a:srgbClr val="000000"/>
                          </a:solidFill>
                          <a:effectLst/>
                          <a:latin typeface="Arial"/>
                        </a:rPr>
                        <a:t>cCD3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3"/>
                  </a:ext>
                </a:extLst>
              </a:tr>
              <a:tr h="142753">
                <a:tc>
                  <a:txBody>
                    <a:bodyPr/>
                    <a:lstStyle/>
                    <a:p>
                      <a:pPr algn="l" fontAlgn="b"/>
                      <a:r>
                        <a:rPr lang="en-US" sz="900" b="0" i="0" u="none" strike="noStrike" dirty="0">
                          <a:solidFill>
                            <a:srgbClr val="000000"/>
                          </a:solidFill>
                          <a:effectLst/>
                          <a:latin typeface="Arial"/>
                        </a:rPr>
                        <a:t>La</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uk-UA" sz="900" b="0" i="0" u="none" strike="noStrike">
                          <a:solidFill>
                            <a:srgbClr val="000000"/>
                          </a:solidFill>
                          <a:effectLst/>
                          <a:latin typeface="Arial"/>
                        </a:rPr>
                        <a:t>139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4"/>
                  </a:ext>
                </a:extLst>
              </a:tr>
              <a:tr h="142753">
                <a:tc>
                  <a:txBody>
                    <a:bodyPr/>
                    <a:lstStyle/>
                    <a:p>
                      <a:pPr algn="l" fontAlgn="b"/>
                      <a:r>
                        <a:rPr lang="en-US" sz="900" b="0" i="0" u="none" strike="noStrike">
                          <a:solidFill>
                            <a:srgbClr val="000000"/>
                          </a:solidFill>
                          <a:effectLst/>
                          <a:latin typeface="Arial"/>
                        </a:rPr>
                        <a:t>Ce</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err="1">
                          <a:solidFill>
                            <a:srgbClr val="000000"/>
                          </a:solidFill>
                          <a:effectLst/>
                          <a:latin typeface="Arial"/>
                        </a:rPr>
                        <a:t>cPARP</a:t>
                      </a:r>
                      <a:endParaRPr lang="en-US" sz="900" b="1" i="1" u="none" strike="noStrike" dirty="0">
                        <a:solidFill>
                          <a:srgbClr val="000000"/>
                        </a:solidFill>
                        <a:effectLst/>
                        <a:latin typeface="Arial"/>
                      </a:endParaRP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5"/>
                  </a:ext>
                </a:extLst>
              </a:tr>
              <a:tr h="142753">
                <a:tc>
                  <a:txBody>
                    <a:bodyPr/>
                    <a:lstStyle/>
                    <a:p>
                      <a:pPr algn="l" fontAlgn="b"/>
                      <a:r>
                        <a:rPr lang="en-US" sz="900" b="0" i="0" u="none" strike="noStrike" dirty="0" err="1">
                          <a:solidFill>
                            <a:srgbClr val="000000"/>
                          </a:solidFill>
                          <a:effectLst/>
                          <a:latin typeface="Arial"/>
                        </a:rPr>
                        <a:t>Nd</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CD71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7"/>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CD235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8"/>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9"/>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0"/>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CD90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1"/>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2"/>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149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CD56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3"/>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CD117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4"/>
                  </a:ext>
                </a:extLst>
              </a:tr>
              <a:tr h="142753">
                <a:tc>
                  <a:txBody>
                    <a:bodyPr/>
                    <a:lstStyle/>
                    <a:p>
                      <a:pPr algn="l" fontAlgn="b"/>
                      <a:r>
                        <a:rPr lang="en-US" sz="900" b="0" i="0" u="none" strike="noStrike">
                          <a:solidFill>
                            <a:srgbClr val="000000"/>
                          </a:solidFill>
                          <a:effectLst/>
                          <a:latin typeface="Arial"/>
                        </a:rPr>
                        <a:t>Eu</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uk-UA" sz="900" b="0" i="0" u="none" strike="noStrike">
                          <a:solidFill>
                            <a:srgbClr val="000000"/>
                          </a:solidFill>
                          <a:effectLst/>
                          <a:latin typeface="Arial"/>
                        </a:rPr>
                        <a:t>151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CD123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5"/>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152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CD33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6"/>
                  </a:ext>
                </a:extLst>
              </a:tr>
              <a:tr h="142753">
                <a:tc>
                  <a:txBody>
                    <a:bodyPr/>
                    <a:lstStyle/>
                    <a:p>
                      <a:pPr algn="l" fontAlgn="b"/>
                      <a:r>
                        <a:rPr lang="en-US" sz="900" b="0" i="0" u="none" strike="noStrike">
                          <a:solidFill>
                            <a:srgbClr val="000000"/>
                          </a:solidFill>
                          <a:effectLst/>
                          <a:latin typeface="Arial"/>
                        </a:rPr>
                        <a:t>Eu</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HLA-DR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7"/>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a:solidFill>
                            <a:srgbClr val="000000"/>
                          </a:solidFill>
                          <a:effectLst/>
                          <a:latin typeface="Arial"/>
                        </a:rPr>
                        <a:t>VAMP-7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8"/>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CD45RA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9"/>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CD58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0"/>
                  </a:ext>
                </a:extLst>
              </a:tr>
              <a:tr h="142753">
                <a:tc>
                  <a:txBody>
                    <a:bodyPr/>
                    <a:lstStyle/>
                    <a:p>
                      <a:pPr algn="l" fontAlgn="b"/>
                      <a:r>
                        <a:rPr lang="en-US" sz="900" b="0" i="0" u="none" strike="noStrike" dirty="0" err="1">
                          <a:solidFill>
                            <a:srgbClr val="000000"/>
                          </a:solidFill>
                          <a:effectLst/>
                          <a:latin typeface="Arial"/>
                        </a:rPr>
                        <a:t>Gd</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ru-RU" sz="900" b="0" i="0" u="none" strike="noStrike">
                          <a:solidFill>
                            <a:srgbClr val="000000"/>
                          </a:solidFill>
                          <a:effectLst/>
                          <a:latin typeface="Arial"/>
                        </a:rPr>
                        <a:t>158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CD79a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1"/>
                  </a:ext>
                </a:extLst>
              </a:tr>
              <a:tr h="142753">
                <a:tc>
                  <a:txBody>
                    <a:bodyPr/>
                    <a:lstStyle/>
                    <a:p>
                      <a:pPr algn="l" fontAlgn="b"/>
                      <a:r>
                        <a:rPr lang="en-US" sz="900" b="0" i="0" u="none" strike="noStrike">
                          <a:solidFill>
                            <a:srgbClr val="000000"/>
                          </a:solidFill>
                          <a:effectLst/>
                          <a:latin typeface="Arial"/>
                        </a:rPr>
                        <a:t>Tb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2"/>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160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CD14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3"/>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161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CD16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4"/>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CD64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5"/>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pt-BR" sz="900" b="0" i="0" u="none" strike="noStrike">
                          <a:solidFill>
                            <a:srgbClr val="000000"/>
                          </a:solidFill>
                          <a:effectLst/>
                          <a:latin typeface="Arial"/>
                        </a:rPr>
                        <a:t>CD13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6"/>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CD15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7"/>
                  </a:ext>
                </a:extLst>
              </a:tr>
              <a:tr h="142753">
                <a:tc>
                  <a:txBody>
                    <a:bodyPr/>
                    <a:lstStyle/>
                    <a:p>
                      <a:pPr algn="l" fontAlgn="b"/>
                      <a:r>
                        <a:rPr lang="en-US" sz="900" b="0" i="0" u="none" strike="noStrike">
                          <a:solidFill>
                            <a:srgbClr val="000000"/>
                          </a:solidFill>
                          <a:effectLst/>
                          <a:latin typeface="Arial"/>
                        </a:rPr>
                        <a:t>Ho</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a:solidFill>
                            <a:srgbClr val="000000"/>
                          </a:solidFill>
                          <a:effectLst/>
                          <a:latin typeface="Arial"/>
                        </a:rPr>
                        <a:t>Lysozyme</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8"/>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a:solidFill>
                            <a:srgbClr val="000000"/>
                          </a:solidFill>
                          <a:effectLst/>
                          <a:latin typeface="Arial"/>
                        </a:rPr>
                        <a:t>MPO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9"/>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0"/>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1"/>
                  </a:ext>
                </a:extLst>
              </a:tr>
              <a:tr h="142753">
                <a:tc>
                  <a:txBody>
                    <a:bodyPr/>
                    <a:lstStyle/>
                    <a:p>
                      <a:pPr algn="l" fontAlgn="b"/>
                      <a:r>
                        <a:rPr lang="en-US" sz="900" b="0" i="0" u="none" strike="noStrike">
                          <a:solidFill>
                            <a:srgbClr val="000000"/>
                          </a:solidFill>
                          <a:effectLst/>
                          <a:latin typeface="Arial"/>
                        </a:rPr>
                        <a:t>Tm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CD81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2"/>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170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err="1">
                          <a:solidFill>
                            <a:srgbClr val="000000"/>
                          </a:solidFill>
                          <a:effectLst/>
                          <a:latin typeface="Arial"/>
                        </a:rPr>
                        <a:t>TdT</a:t>
                      </a:r>
                      <a:r>
                        <a:rPr lang="en-US" sz="900" b="1" i="1" u="none" strike="noStrike" dirty="0">
                          <a:solidFill>
                            <a:srgbClr val="000000"/>
                          </a:solidFill>
                          <a:effectLst/>
                          <a:latin typeface="Arial"/>
                        </a:rPr>
                        <a:t>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3"/>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CD22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4"/>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CD10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5"/>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6"/>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ru-RU" sz="900" b="0" i="0" u="none" strike="noStrike">
                          <a:solidFill>
                            <a:srgbClr val="000000"/>
                          </a:solidFill>
                          <a:effectLst/>
                          <a:latin typeface="Arial"/>
                        </a:rPr>
                        <a:t>174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7"/>
                  </a:ext>
                </a:extLst>
              </a:tr>
              <a:tr h="142753">
                <a:tc>
                  <a:txBody>
                    <a:bodyPr/>
                    <a:lstStyle/>
                    <a:p>
                      <a:pPr algn="l" fontAlgn="b"/>
                      <a:r>
                        <a:rPr lang="en-US" sz="900" b="0" i="0" u="none" strike="noStrike" dirty="0" err="1">
                          <a:solidFill>
                            <a:srgbClr val="000000"/>
                          </a:solidFill>
                          <a:effectLst/>
                          <a:latin typeface="Arial"/>
                        </a:rPr>
                        <a:t>Yb</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176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CD99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8"/>
                  </a:ext>
                </a:extLst>
              </a:tr>
              <a:tr h="174012">
                <a:tc>
                  <a:txBody>
                    <a:bodyPr/>
                    <a:lstStyle/>
                    <a:p>
                      <a:pPr algn="l" fontAlgn="b"/>
                      <a:r>
                        <a:rPr lang="en-US" sz="900" b="0" i="0" u="none" strike="noStrike" dirty="0">
                          <a:solidFill>
                            <a:srgbClr val="000000"/>
                          </a:solidFill>
                          <a:effectLst/>
                          <a:latin typeface="Arial"/>
                        </a:rPr>
                        <a:t>Bi</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209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CD11b</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9"/>
                  </a:ext>
                </a:extLst>
              </a:tr>
            </a:tbl>
          </a:graphicData>
        </a:graphic>
      </p:graphicFrame>
    </p:spTree>
    <p:extLst>
      <p:ext uri="{BB962C8B-B14F-4D97-AF65-F5344CB8AC3E}">
        <p14:creationId xmlns:p14="http://schemas.microsoft.com/office/powerpoint/2010/main" val="870945503"/>
      </p:ext>
    </p:extLst>
  </p:cSld>
  <p:clrMapOvr>
    <a:masterClrMapping/>
  </p:clrMapOvr>
  <p:transition spd="med">
    <p:fade/>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Title 1">
            <a:extLst>
              <a:ext uri="{FF2B5EF4-FFF2-40B4-BE49-F238E27FC236}">
                <a16:creationId xmlns:a16="http://schemas.microsoft.com/office/drawing/2014/main" id="{CE099697-EAB9-F848-BF03-3DAC12EC3141}"/>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rgbClr val="FFFF00"/>
                </a:solidFill>
              </a:rPr>
              <a:t>Head-to-head comparison with OSU clinical flow results</a:t>
            </a:r>
          </a:p>
          <a:p>
            <a:pPr algn="ctr">
              <a:spcBef>
                <a:spcPct val="0"/>
              </a:spcBef>
              <a:buFontTx/>
              <a:buNone/>
            </a:pPr>
            <a:endParaRPr lang="en-US" altLang="en-US" sz="2800">
              <a:solidFill>
                <a:srgbClr val="FFFF00"/>
              </a:solidFill>
            </a:endParaRPr>
          </a:p>
        </p:txBody>
      </p:sp>
      <p:sp>
        <p:nvSpPr>
          <p:cNvPr id="107523" name="Content Placeholder 2">
            <a:extLst>
              <a:ext uri="{FF2B5EF4-FFF2-40B4-BE49-F238E27FC236}">
                <a16:creationId xmlns:a16="http://schemas.microsoft.com/office/drawing/2014/main" id="{265EAD7D-8A37-BB4A-99C0-F82B30EEB8D1}"/>
              </a:ext>
            </a:extLst>
          </p:cNvPr>
          <p:cNvSpPr>
            <a:spLocks noGrp="1"/>
          </p:cNvSpPr>
          <p:nvPr>
            <p:ph idx="1"/>
          </p:nvPr>
        </p:nvSpPr>
        <p:spPr>
          <a:xfrm>
            <a:off x="2625725" y="854075"/>
            <a:ext cx="6416675" cy="5164138"/>
          </a:xfrm>
        </p:spPr>
        <p:txBody>
          <a:bodyPr/>
          <a:lstStyle/>
          <a:p>
            <a:r>
              <a:rPr lang="en-US" altLang="en-US" sz="2800"/>
              <a:t>We created a 39 marker panel that covered almost all of the markers included in the three different 10-color cytometry panels used at OSU</a:t>
            </a:r>
          </a:p>
          <a:p>
            <a:r>
              <a:rPr lang="en-US" altLang="en-US" sz="2800"/>
              <a:t>This enabled all acute leukemia samples to be run with one tube</a:t>
            </a:r>
          </a:p>
          <a:p>
            <a:r>
              <a:rPr lang="en-US" altLang="en-US" sz="2800"/>
              <a:t>Irreversibly de-identified bone marrow samples were obtained from the clinical flow cytometry laboratory at OSU</a:t>
            </a:r>
          </a:p>
          <a:p>
            <a:r>
              <a:rPr lang="en-US" altLang="en-US" sz="2800"/>
              <a:t>Any sample being evaluated for a suspicion or known diagnosis of acute leukemia could be collected for the research study</a:t>
            </a:r>
          </a:p>
        </p:txBody>
      </p:sp>
      <p:graphicFrame>
        <p:nvGraphicFramePr>
          <p:cNvPr id="3" name="Table 2">
            <a:extLst>
              <a:ext uri="{FF2B5EF4-FFF2-40B4-BE49-F238E27FC236}">
                <a16:creationId xmlns:a16="http://schemas.microsoft.com/office/drawing/2014/main" id="{A8D5C88A-967D-6041-AF52-7E3C7EAE29B7}"/>
              </a:ext>
            </a:extLst>
          </p:cNvPr>
          <p:cNvGraphicFramePr>
            <a:graphicFrameLocks noGrp="1"/>
          </p:cNvGraphicFramePr>
          <p:nvPr/>
        </p:nvGraphicFramePr>
        <p:xfrm>
          <a:off x="157163" y="968375"/>
          <a:ext cx="2330450" cy="5841998"/>
        </p:xfrm>
        <a:graphic>
          <a:graphicData uri="http://schemas.openxmlformats.org/drawingml/2006/table">
            <a:tbl>
              <a:tblPr/>
              <a:tblGrid>
                <a:gridCol w="406064">
                  <a:extLst>
                    <a:ext uri="{9D8B030D-6E8A-4147-A177-3AD203B41FA5}">
                      <a16:colId xmlns:a16="http://schemas.microsoft.com/office/drawing/2014/main" val="20000"/>
                    </a:ext>
                  </a:extLst>
                </a:gridCol>
                <a:gridCol w="450200">
                  <a:extLst>
                    <a:ext uri="{9D8B030D-6E8A-4147-A177-3AD203B41FA5}">
                      <a16:colId xmlns:a16="http://schemas.microsoft.com/office/drawing/2014/main" val="20001"/>
                    </a:ext>
                  </a:extLst>
                </a:gridCol>
                <a:gridCol w="1474186">
                  <a:extLst>
                    <a:ext uri="{9D8B030D-6E8A-4147-A177-3AD203B41FA5}">
                      <a16:colId xmlns:a16="http://schemas.microsoft.com/office/drawing/2014/main" val="20002"/>
                    </a:ext>
                  </a:extLst>
                </a:gridCol>
              </a:tblGrid>
              <a:tr h="223281">
                <a:tc>
                  <a:txBody>
                    <a:bodyPr/>
                    <a:lstStyle/>
                    <a:p>
                      <a:pPr algn="l" fontAlgn="b"/>
                      <a:r>
                        <a:rPr lang="en-US" sz="900" b="1" i="0" u="none" strike="noStrike">
                          <a:solidFill>
                            <a:srgbClr val="000000"/>
                          </a:solidFill>
                          <a:effectLst/>
                          <a:latin typeface="Arial"/>
                        </a:rPr>
                        <a:t>Symb</a:t>
                      </a:r>
                    </a:p>
                  </a:txBody>
                  <a:tcPr marL="5565" marR="5565" marT="5569"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0" u="none" strike="noStrike">
                          <a:solidFill>
                            <a:srgbClr val="000000"/>
                          </a:solidFill>
                          <a:effectLst/>
                          <a:latin typeface="Arial"/>
                        </a:rPr>
                        <a:t>Mass</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0" u="none" strike="noStrike" dirty="0">
                          <a:solidFill>
                            <a:srgbClr val="000000"/>
                          </a:solidFill>
                          <a:effectLst/>
                          <a:latin typeface="Arial"/>
                        </a:rPr>
                        <a:t>Panel Antibodies</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0"/>
                  </a:ext>
                </a:extLst>
              </a:tr>
              <a:tr h="142753">
                <a:tc>
                  <a:txBody>
                    <a:bodyPr/>
                    <a:lstStyle/>
                    <a:p>
                      <a:pPr algn="l" fontAlgn="b"/>
                      <a:r>
                        <a:rPr lang="tr-TR" sz="900" b="0" i="0" u="none" strike="noStrike">
                          <a:solidFill>
                            <a:srgbClr val="000000"/>
                          </a:solidFill>
                          <a:effectLst/>
                          <a:latin typeface="Arial"/>
                        </a:rPr>
                        <a:t>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89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162844">
                <a:tc>
                  <a:txBody>
                    <a:bodyPr/>
                    <a:lstStyle/>
                    <a:p>
                      <a:pPr algn="l" fontAlgn="b"/>
                      <a:r>
                        <a:rPr lang="en-US" sz="900" b="0" i="0" u="none" strike="noStrike" dirty="0">
                          <a:solidFill>
                            <a:srgbClr val="000000"/>
                          </a:solidFill>
                          <a:effectLst/>
                          <a:latin typeface="Arial"/>
                        </a:rPr>
                        <a:t>In</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113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2"/>
                  </a:ext>
                </a:extLst>
              </a:tr>
              <a:tr h="142753">
                <a:tc>
                  <a:txBody>
                    <a:bodyPr/>
                    <a:lstStyle/>
                    <a:p>
                      <a:pPr algn="l" fontAlgn="b"/>
                      <a:r>
                        <a:rPr lang="en-US" sz="900" b="0" i="0" u="none" strike="noStrike">
                          <a:solidFill>
                            <a:srgbClr val="000000"/>
                          </a:solidFill>
                          <a:effectLst/>
                          <a:latin typeface="Arial"/>
                        </a:rPr>
                        <a:t>In</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115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a:solidFill>
                            <a:srgbClr val="000000"/>
                          </a:solidFill>
                          <a:effectLst/>
                          <a:latin typeface="Arial"/>
                        </a:rPr>
                        <a:t>cCD3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3"/>
                  </a:ext>
                </a:extLst>
              </a:tr>
              <a:tr h="142753">
                <a:tc>
                  <a:txBody>
                    <a:bodyPr/>
                    <a:lstStyle/>
                    <a:p>
                      <a:pPr algn="l" fontAlgn="b"/>
                      <a:r>
                        <a:rPr lang="en-US" sz="900" b="0" i="0" u="none" strike="noStrike" dirty="0">
                          <a:solidFill>
                            <a:srgbClr val="000000"/>
                          </a:solidFill>
                          <a:effectLst/>
                          <a:latin typeface="Arial"/>
                        </a:rPr>
                        <a:t>La</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uk-UA" sz="900" b="0" i="0" u="none" strike="noStrike">
                          <a:solidFill>
                            <a:srgbClr val="000000"/>
                          </a:solidFill>
                          <a:effectLst/>
                          <a:latin typeface="Arial"/>
                        </a:rPr>
                        <a:t>139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4"/>
                  </a:ext>
                </a:extLst>
              </a:tr>
              <a:tr h="142753">
                <a:tc>
                  <a:txBody>
                    <a:bodyPr/>
                    <a:lstStyle/>
                    <a:p>
                      <a:pPr algn="l" fontAlgn="b"/>
                      <a:r>
                        <a:rPr lang="en-US" sz="900" b="0" i="0" u="none" strike="noStrike">
                          <a:solidFill>
                            <a:srgbClr val="000000"/>
                          </a:solidFill>
                          <a:effectLst/>
                          <a:latin typeface="Arial"/>
                        </a:rPr>
                        <a:t>Ce</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err="1">
                          <a:solidFill>
                            <a:srgbClr val="000000"/>
                          </a:solidFill>
                          <a:effectLst/>
                          <a:latin typeface="Arial"/>
                        </a:rPr>
                        <a:t>cPARP</a:t>
                      </a:r>
                      <a:endParaRPr lang="en-US" sz="900" b="1" i="1" u="none" strike="noStrike" dirty="0">
                        <a:solidFill>
                          <a:srgbClr val="000000"/>
                        </a:solidFill>
                        <a:effectLst/>
                        <a:latin typeface="Arial"/>
                      </a:endParaRP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5"/>
                  </a:ext>
                </a:extLst>
              </a:tr>
              <a:tr h="142753">
                <a:tc>
                  <a:txBody>
                    <a:bodyPr/>
                    <a:lstStyle/>
                    <a:p>
                      <a:pPr algn="l" fontAlgn="b"/>
                      <a:r>
                        <a:rPr lang="en-US" sz="900" b="0" i="0" u="none" strike="noStrike" dirty="0" err="1">
                          <a:solidFill>
                            <a:srgbClr val="000000"/>
                          </a:solidFill>
                          <a:effectLst/>
                          <a:latin typeface="Arial"/>
                        </a:rPr>
                        <a:t>Nd</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CD71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7"/>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CD235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8"/>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9"/>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0"/>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CD90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1"/>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2"/>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149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CD56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3"/>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CD117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4"/>
                  </a:ext>
                </a:extLst>
              </a:tr>
              <a:tr h="142753">
                <a:tc>
                  <a:txBody>
                    <a:bodyPr/>
                    <a:lstStyle/>
                    <a:p>
                      <a:pPr algn="l" fontAlgn="b"/>
                      <a:r>
                        <a:rPr lang="en-US" sz="900" b="0" i="0" u="none" strike="noStrike">
                          <a:solidFill>
                            <a:srgbClr val="000000"/>
                          </a:solidFill>
                          <a:effectLst/>
                          <a:latin typeface="Arial"/>
                        </a:rPr>
                        <a:t>Eu</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uk-UA" sz="900" b="0" i="0" u="none" strike="noStrike">
                          <a:solidFill>
                            <a:srgbClr val="000000"/>
                          </a:solidFill>
                          <a:effectLst/>
                          <a:latin typeface="Arial"/>
                        </a:rPr>
                        <a:t>151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CD123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5"/>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152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CD33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6"/>
                  </a:ext>
                </a:extLst>
              </a:tr>
              <a:tr h="142753">
                <a:tc>
                  <a:txBody>
                    <a:bodyPr/>
                    <a:lstStyle/>
                    <a:p>
                      <a:pPr algn="l" fontAlgn="b"/>
                      <a:r>
                        <a:rPr lang="en-US" sz="900" b="0" i="0" u="none" strike="noStrike">
                          <a:solidFill>
                            <a:srgbClr val="000000"/>
                          </a:solidFill>
                          <a:effectLst/>
                          <a:latin typeface="Arial"/>
                        </a:rPr>
                        <a:t>Eu</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HLA-DR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7"/>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a:solidFill>
                            <a:srgbClr val="000000"/>
                          </a:solidFill>
                          <a:effectLst/>
                          <a:latin typeface="Arial"/>
                        </a:rPr>
                        <a:t>VAMP-7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8"/>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CD45RA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9"/>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CD58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0"/>
                  </a:ext>
                </a:extLst>
              </a:tr>
              <a:tr h="142753">
                <a:tc>
                  <a:txBody>
                    <a:bodyPr/>
                    <a:lstStyle/>
                    <a:p>
                      <a:pPr algn="l" fontAlgn="b"/>
                      <a:r>
                        <a:rPr lang="en-US" sz="900" b="0" i="0" u="none" strike="noStrike" dirty="0" err="1">
                          <a:solidFill>
                            <a:srgbClr val="000000"/>
                          </a:solidFill>
                          <a:effectLst/>
                          <a:latin typeface="Arial"/>
                        </a:rPr>
                        <a:t>Gd</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ru-RU" sz="900" b="0" i="0" u="none" strike="noStrike">
                          <a:solidFill>
                            <a:srgbClr val="000000"/>
                          </a:solidFill>
                          <a:effectLst/>
                          <a:latin typeface="Arial"/>
                        </a:rPr>
                        <a:t>158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CD79a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1"/>
                  </a:ext>
                </a:extLst>
              </a:tr>
              <a:tr h="142753">
                <a:tc>
                  <a:txBody>
                    <a:bodyPr/>
                    <a:lstStyle/>
                    <a:p>
                      <a:pPr algn="l" fontAlgn="b"/>
                      <a:r>
                        <a:rPr lang="en-US" sz="900" b="0" i="0" u="none" strike="noStrike">
                          <a:solidFill>
                            <a:srgbClr val="000000"/>
                          </a:solidFill>
                          <a:effectLst/>
                          <a:latin typeface="Arial"/>
                        </a:rPr>
                        <a:t>Tb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2"/>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160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CD14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3"/>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161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CD16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4"/>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CD64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5"/>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pt-BR" sz="900" b="0" i="0" u="none" strike="noStrike">
                          <a:solidFill>
                            <a:srgbClr val="000000"/>
                          </a:solidFill>
                          <a:effectLst/>
                          <a:latin typeface="Arial"/>
                        </a:rPr>
                        <a:t>CD13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6"/>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CD15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7"/>
                  </a:ext>
                </a:extLst>
              </a:tr>
              <a:tr h="142753">
                <a:tc>
                  <a:txBody>
                    <a:bodyPr/>
                    <a:lstStyle/>
                    <a:p>
                      <a:pPr algn="l" fontAlgn="b"/>
                      <a:r>
                        <a:rPr lang="en-US" sz="900" b="0" i="0" u="none" strike="noStrike">
                          <a:solidFill>
                            <a:srgbClr val="000000"/>
                          </a:solidFill>
                          <a:effectLst/>
                          <a:latin typeface="Arial"/>
                        </a:rPr>
                        <a:t>Ho</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a:solidFill>
                            <a:srgbClr val="000000"/>
                          </a:solidFill>
                          <a:effectLst/>
                          <a:latin typeface="Arial"/>
                        </a:rPr>
                        <a:t>Lysozyme</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8"/>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a:solidFill>
                            <a:srgbClr val="000000"/>
                          </a:solidFill>
                          <a:effectLst/>
                          <a:latin typeface="Arial"/>
                        </a:rPr>
                        <a:t>MPO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9"/>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0"/>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1"/>
                  </a:ext>
                </a:extLst>
              </a:tr>
              <a:tr h="142753">
                <a:tc>
                  <a:txBody>
                    <a:bodyPr/>
                    <a:lstStyle/>
                    <a:p>
                      <a:pPr algn="l" fontAlgn="b"/>
                      <a:r>
                        <a:rPr lang="en-US" sz="900" b="0" i="0" u="none" strike="noStrike">
                          <a:solidFill>
                            <a:srgbClr val="000000"/>
                          </a:solidFill>
                          <a:effectLst/>
                          <a:latin typeface="Arial"/>
                        </a:rPr>
                        <a:t>Tm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CD81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2"/>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170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err="1">
                          <a:solidFill>
                            <a:srgbClr val="000000"/>
                          </a:solidFill>
                          <a:effectLst/>
                          <a:latin typeface="Arial"/>
                        </a:rPr>
                        <a:t>TdT</a:t>
                      </a:r>
                      <a:r>
                        <a:rPr lang="en-US" sz="900" b="1" i="1" u="none" strike="noStrike" dirty="0">
                          <a:solidFill>
                            <a:srgbClr val="000000"/>
                          </a:solidFill>
                          <a:effectLst/>
                          <a:latin typeface="Arial"/>
                        </a:rPr>
                        <a:t>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3"/>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CD22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4"/>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CD10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5"/>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6"/>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ru-RU" sz="900" b="0" i="0" u="none" strike="noStrike">
                          <a:solidFill>
                            <a:srgbClr val="000000"/>
                          </a:solidFill>
                          <a:effectLst/>
                          <a:latin typeface="Arial"/>
                        </a:rPr>
                        <a:t>174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7"/>
                  </a:ext>
                </a:extLst>
              </a:tr>
              <a:tr h="142753">
                <a:tc>
                  <a:txBody>
                    <a:bodyPr/>
                    <a:lstStyle/>
                    <a:p>
                      <a:pPr algn="l" fontAlgn="b"/>
                      <a:r>
                        <a:rPr lang="en-US" sz="900" b="0" i="0" u="none" strike="noStrike" dirty="0" err="1">
                          <a:solidFill>
                            <a:srgbClr val="000000"/>
                          </a:solidFill>
                          <a:effectLst/>
                          <a:latin typeface="Arial"/>
                        </a:rPr>
                        <a:t>Yb</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176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CD99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8"/>
                  </a:ext>
                </a:extLst>
              </a:tr>
              <a:tr h="174012">
                <a:tc>
                  <a:txBody>
                    <a:bodyPr/>
                    <a:lstStyle/>
                    <a:p>
                      <a:pPr algn="l" fontAlgn="b"/>
                      <a:r>
                        <a:rPr lang="en-US" sz="900" b="0" i="0" u="none" strike="noStrike" dirty="0">
                          <a:solidFill>
                            <a:srgbClr val="000000"/>
                          </a:solidFill>
                          <a:effectLst/>
                          <a:latin typeface="Arial"/>
                        </a:rPr>
                        <a:t>Bi</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209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CD11b</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9"/>
                  </a:ext>
                </a:extLst>
              </a:tr>
            </a:tbl>
          </a:graphicData>
        </a:graphic>
      </p:graphicFrame>
    </p:spTree>
    <p:extLst>
      <p:ext uri="{BB962C8B-B14F-4D97-AF65-F5344CB8AC3E}">
        <p14:creationId xmlns:p14="http://schemas.microsoft.com/office/powerpoint/2010/main" val="1134542391"/>
      </p:ext>
    </p:extLst>
  </p:cSld>
  <p:clrMapOvr>
    <a:masterClrMapping/>
  </p:clrMapOvr>
  <p:transition spd="med">
    <p:fade/>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Content Placeholder 2">
            <a:extLst>
              <a:ext uri="{FF2B5EF4-FFF2-40B4-BE49-F238E27FC236}">
                <a16:creationId xmlns:a16="http://schemas.microsoft.com/office/drawing/2014/main" id="{207F052A-C8A8-5B41-80A5-7DB87BACAF05}"/>
              </a:ext>
            </a:extLst>
          </p:cNvPr>
          <p:cNvSpPr>
            <a:spLocks noGrp="1"/>
          </p:cNvSpPr>
          <p:nvPr>
            <p:ph idx="1"/>
          </p:nvPr>
        </p:nvSpPr>
        <p:spPr>
          <a:xfrm>
            <a:off x="49213" y="2159000"/>
            <a:ext cx="3525837" cy="3204110"/>
          </a:xfrm>
        </p:spPr>
        <p:txBody>
          <a:bodyPr/>
          <a:lstStyle/>
          <a:p>
            <a:r>
              <a:rPr lang="en-US" altLang="en-US" sz="2800" dirty="0"/>
              <a:t>100 samples have been analyzed</a:t>
            </a:r>
          </a:p>
          <a:p>
            <a:r>
              <a:rPr lang="en-US" altLang="en-US" sz="2800" dirty="0"/>
              <a:t>Pearson Correlation of blast count was 89% after blinded gating of mass cytometry data. </a:t>
            </a:r>
          </a:p>
        </p:txBody>
      </p:sp>
      <p:sp>
        <p:nvSpPr>
          <p:cNvPr id="112643" name="Title 1">
            <a:extLst>
              <a:ext uri="{FF2B5EF4-FFF2-40B4-BE49-F238E27FC236}">
                <a16:creationId xmlns:a16="http://schemas.microsoft.com/office/drawing/2014/main" id="{94A2A8BD-7916-4749-8422-5D5EF962E2D7}"/>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rgbClr val="FFFF00"/>
                </a:solidFill>
              </a:rPr>
              <a:t>Head-to-head comparison with OSU clinical flow results</a:t>
            </a:r>
          </a:p>
          <a:p>
            <a:pPr algn="ctr">
              <a:spcBef>
                <a:spcPct val="0"/>
              </a:spcBef>
              <a:buFontTx/>
              <a:buNone/>
            </a:pPr>
            <a:endParaRPr lang="en-US" altLang="en-US" sz="2800">
              <a:solidFill>
                <a:srgbClr val="FFFF00"/>
              </a:solidFill>
            </a:endParaRPr>
          </a:p>
        </p:txBody>
      </p:sp>
      <p:pic>
        <p:nvPicPr>
          <p:cNvPr id="5" name="Picture 4">
            <a:extLst>
              <a:ext uri="{FF2B5EF4-FFF2-40B4-BE49-F238E27FC236}">
                <a16:creationId xmlns:a16="http://schemas.microsoft.com/office/drawing/2014/main" id="{1EC7E8F6-B1CD-5041-A7D3-CB7B1F41FB81}"/>
              </a:ext>
            </a:extLst>
          </p:cNvPr>
          <p:cNvPicPr>
            <a:picLocks noChangeAspect="1"/>
          </p:cNvPicPr>
          <p:nvPr/>
        </p:nvPicPr>
        <p:blipFill>
          <a:blip r:embed="rId2"/>
          <a:stretch>
            <a:fillRect/>
          </a:stretch>
        </p:blipFill>
        <p:spPr>
          <a:xfrm>
            <a:off x="26241508" y="25679161"/>
            <a:ext cx="5509066" cy="4297680"/>
          </a:xfrm>
          <a:prstGeom prst="rect">
            <a:avLst/>
          </a:prstGeom>
        </p:spPr>
      </p:pic>
      <p:pic>
        <p:nvPicPr>
          <p:cNvPr id="6" name="Picture 5">
            <a:extLst>
              <a:ext uri="{FF2B5EF4-FFF2-40B4-BE49-F238E27FC236}">
                <a16:creationId xmlns:a16="http://schemas.microsoft.com/office/drawing/2014/main" id="{06071067-7F99-D344-8584-CF31E4F33129}"/>
              </a:ext>
            </a:extLst>
          </p:cNvPr>
          <p:cNvPicPr>
            <a:picLocks noChangeAspect="1"/>
          </p:cNvPicPr>
          <p:nvPr/>
        </p:nvPicPr>
        <p:blipFill>
          <a:blip r:embed="rId2"/>
          <a:stretch>
            <a:fillRect/>
          </a:stretch>
        </p:blipFill>
        <p:spPr>
          <a:xfrm>
            <a:off x="26393908" y="25831561"/>
            <a:ext cx="5509066" cy="4297680"/>
          </a:xfrm>
          <a:prstGeom prst="rect">
            <a:avLst/>
          </a:prstGeom>
        </p:spPr>
      </p:pic>
      <p:pic>
        <p:nvPicPr>
          <p:cNvPr id="10" name="Picture 9">
            <a:extLst>
              <a:ext uri="{FF2B5EF4-FFF2-40B4-BE49-F238E27FC236}">
                <a16:creationId xmlns:a16="http://schemas.microsoft.com/office/drawing/2014/main" id="{9B003342-FB8F-1E43-A751-39B8F3FD789A}"/>
              </a:ext>
            </a:extLst>
          </p:cNvPr>
          <p:cNvPicPr>
            <a:picLocks noChangeAspect="1"/>
          </p:cNvPicPr>
          <p:nvPr/>
        </p:nvPicPr>
        <p:blipFill>
          <a:blip r:embed="rId2"/>
          <a:stretch>
            <a:fillRect/>
          </a:stretch>
        </p:blipFill>
        <p:spPr>
          <a:xfrm>
            <a:off x="3502428" y="1650030"/>
            <a:ext cx="5509066" cy="4297680"/>
          </a:xfrm>
          <a:prstGeom prst="rect">
            <a:avLst/>
          </a:prstGeom>
        </p:spPr>
      </p:pic>
    </p:spTree>
    <p:extLst>
      <p:ext uri="{BB962C8B-B14F-4D97-AF65-F5344CB8AC3E}">
        <p14:creationId xmlns:p14="http://schemas.microsoft.com/office/powerpoint/2010/main" val="4217636448"/>
      </p:ext>
    </p:extLst>
  </p:cSld>
  <p:clrMapOvr>
    <a:masterClrMapping/>
  </p:clrMapOvr>
  <p:transition spd="med">
    <p:fade/>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Content Placeholder 2">
            <a:extLst>
              <a:ext uri="{FF2B5EF4-FFF2-40B4-BE49-F238E27FC236}">
                <a16:creationId xmlns:a16="http://schemas.microsoft.com/office/drawing/2014/main" id="{6BE15CF2-9D3F-2F4E-A33D-88F9D414341E}"/>
              </a:ext>
            </a:extLst>
          </p:cNvPr>
          <p:cNvSpPr>
            <a:spLocks noGrp="1"/>
          </p:cNvSpPr>
          <p:nvPr>
            <p:ph idx="1"/>
          </p:nvPr>
        </p:nvSpPr>
        <p:spPr>
          <a:xfrm>
            <a:off x="123825" y="1280160"/>
            <a:ext cx="3252788" cy="5370513"/>
          </a:xfrm>
        </p:spPr>
        <p:txBody>
          <a:bodyPr/>
          <a:lstStyle/>
          <a:p>
            <a:r>
              <a:rPr lang="en-US" altLang="en-US" sz="2800" dirty="0"/>
              <a:t>Errors were primarily due to inclusion or exclusion of promonocytes in the blast gate</a:t>
            </a:r>
          </a:p>
          <a:p>
            <a:r>
              <a:rPr lang="en-US" altLang="en-US" sz="2800" dirty="0"/>
              <a:t>This appears to have been done based on clinical or morphologic criteria in the clinical analysis</a:t>
            </a:r>
          </a:p>
        </p:txBody>
      </p:sp>
      <p:sp>
        <p:nvSpPr>
          <p:cNvPr id="113667" name="Title 1">
            <a:extLst>
              <a:ext uri="{FF2B5EF4-FFF2-40B4-BE49-F238E27FC236}">
                <a16:creationId xmlns:a16="http://schemas.microsoft.com/office/drawing/2014/main" id="{55A00B09-5F8A-3745-914D-0D908818CFA0}"/>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rgbClr val="FFFF00"/>
                </a:solidFill>
              </a:rPr>
              <a:t>Head-to-head comparison with OSU clinical flow results</a:t>
            </a:r>
          </a:p>
          <a:p>
            <a:pPr algn="ctr">
              <a:spcBef>
                <a:spcPct val="0"/>
              </a:spcBef>
              <a:buFontTx/>
              <a:buNone/>
            </a:pPr>
            <a:endParaRPr lang="en-US" altLang="en-US" sz="2800">
              <a:solidFill>
                <a:srgbClr val="FFFF00"/>
              </a:solidFill>
            </a:endParaRPr>
          </a:p>
        </p:txBody>
      </p:sp>
      <p:pic>
        <p:nvPicPr>
          <p:cNvPr id="5" name="Picture 4">
            <a:extLst>
              <a:ext uri="{FF2B5EF4-FFF2-40B4-BE49-F238E27FC236}">
                <a16:creationId xmlns:a16="http://schemas.microsoft.com/office/drawing/2014/main" id="{56FE78E2-9011-A84C-AA5D-DAEB7C1DD764}"/>
              </a:ext>
            </a:extLst>
          </p:cNvPr>
          <p:cNvPicPr>
            <a:picLocks noChangeAspect="1"/>
          </p:cNvPicPr>
          <p:nvPr/>
        </p:nvPicPr>
        <p:blipFill>
          <a:blip r:embed="rId2"/>
          <a:stretch>
            <a:fillRect/>
          </a:stretch>
        </p:blipFill>
        <p:spPr>
          <a:xfrm>
            <a:off x="3502428" y="1650030"/>
            <a:ext cx="5509066" cy="4297680"/>
          </a:xfrm>
          <a:prstGeom prst="rect">
            <a:avLst/>
          </a:prstGeom>
        </p:spPr>
      </p:pic>
    </p:spTree>
    <p:extLst>
      <p:ext uri="{BB962C8B-B14F-4D97-AF65-F5344CB8AC3E}">
        <p14:creationId xmlns:p14="http://schemas.microsoft.com/office/powerpoint/2010/main" val="113930525"/>
      </p:ext>
    </p:extLst>
  </p:cSld>
  <p:clrMapOvr>
    <a:masterClrMapping/>
  </p:clrMapOvr>
  <p:transition spd="med">
    <p:fade/>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Content Placeholder 2">
            <a:extLst>
              <a:ext uri="{FF2B5EF4-FFF2-40B4-BE49-F238E27FC236}">
                <a16:creationId xmlns:a16="http://schemas.microsoft.com/office/drawing/2014/main" id="{6BE15CF2-9D3F-2F4E-A33D-88F9D414341E}"/>
              </a:ext>
            </a:extLst>
          </p:cNvPr>
          <p:cNvSpPr>
            <a:spLocks noGrp="1"/>
          </p:cNvSpPr>
          <p:nvPr>
            <p:ph idx="1"/>
          </p:nvPr>
        </p:nvSpPr>
        <p:spPr>
          <a:xfrm>
            <a:off x="123825" y="1280160"/>
            <a:ext cx="3252788" cy="5370513"/>
          </a:xfrm>
        </p:spPr>
        <p:txBody>
          <a:bodyPr/>
          <a:lstStyle/>
          <a:p>
            <a:r>
              <a:rPr lang="en-US" altLang="en-US" sz="2800" dirty="0"/>
              <a:t>Errors were primarily due to inclusion or exclusion of promonocytes in the blast gate</a:t>
            </a:r>
          </a:p>
          <a:p>
            <a:r>
              <a:rPr lang="en-US" altLang="en-US" sz="2800" dirty="0"/>
              <a:t>This appears to have been done based on clinical or morphologic criteria in the clinical analysis</a:t>
            </a:r>
          </a:p>
        </p:txBody>
      </p:sp>
      <p:sp>
        <p:nvSpPr>
          <p:cNvPr id="113667" name="Title 1">
            <a:extLst>
              <a:ext uri="{FF2B5EF4-FFF2-40B4-BE49-F238E27FC236}">
                <a16:creationId xmlns:a16="http://schemas.microsoft.com/office/drawing/2014/main" id="{55A00B09-5F8A-3745-914D-0D908818CFA0}"/>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rgbClr val="FFFF00"/>
                </a:solidFill>
              </a:rPr>
              <a:t>Head-to-head comparison with OSU clinical flow results</a:t>
            </a:r>
          </a:p>
          <a:p>
            <a:pPr algn="ctr">
              <a:spcBef>
                <a:spcPct val="0"/>
              </a:spcBef>
              <a:buFontTx/>
              <a:buNone/>
            </a:pPr>
            <a:endParaRPr lang="en-US" altLang="en-US" sz="2800">
              <a:solidFill>
                <a:srgbClr val="FFFF00"/>
              </a:solidFill>
            </a:endParaRPr>
          </a:p>
        </p:txBody>
      </p:sp>
      <p:pic>
        <p:nvPicPr>
          <p:cNvPr id="5" name="Picture 4">
            <a:extLst>
              <a:ext uri="{FF2B5EF4-FFF2-40B4-BE49-F238E27FC236}">
                <a16:creationId xmlns:a16="http://schemas.microsoft.com/office/drawing/2014/main" id="{56FE78E2-9011-A84C-AA5D-DAEB7C1DD764}"/>
              </a:ext>
            </a:extLst>
          </p:cNvPr>
          <p:cNvPicPr>
            <a:picLocks noChangeAspect="1"/>
          </p:cNvPicPr>
          <p:nvPr/>
        </p:nvPicPr>
        <p:blipFill>
          <a:blip r:embed="rId2"/>
          <a:stretch>
            <a:fillRect/>
          </a:stretch>
        </p:blipFill>
        <p:spPr>
          <a:xfrm>
            <a:off x="3502428" y="1650030"/>
            <a:ext cx="5509066" cy="4297680"/>
          </a:xfrm>
          <a:prstGeom prst="rect">
            <a:avLst/>
          </a:prstGeom>
        </p:spPr>
      </p:pic>
      <p:sp>
        <p:nvSpPr>
          <p:cNvPr id="6" name="Oval 21">
            <a:extLst>
              <a:ext uri="{FF2B5EF4-FFF2-40B4-BE49-F238E27FC236}">
                <a16:creationId xmlns:a16="http://schemas.microsoft.com/office/drawing/2014/main" id="{4CAC56A7-4539-2748-A87B-A1C5356EC20D}"/>
              </a:ext>
            </a:extLst>
          </p:cNvPr>
          <p:cNvSpPr>
            <a:spLocks noChangeArrowheads="1"/>
          </p:cNvSpPr>
          <p:nvPr/>
        </p:nvSpPr>
        <p:spPr bwMode="auto">
          <a:xfrm rot="514655">
            <a:off x="6928921" y="4254875"/>
            <a:ext cx="390525" cy="384175"/>
          </a:xfrm>
          <a:prstGeom prst="ellipse">
            <a:avLst/>
          </a:prstGeom>
          <a:noFill/>
          <a:ln w="254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eaLnBrk="1" hangingPunct="1"/>
            <a:endParaRPr lang="en-US" altLang="en-US"/>
          </a:p>
        </p:txBody>
      </p:sp>
      <p:sp>
        <p:nvSpPr>
          <p:cNvPr id="7" name="Rectangle 5">
            <a:extLst>
              <a:ext uri="{FF2B5EF4-FFF2-40B4-BE49-F238E27FC236}">
                <a16:creationId xmlns:a16="http://schemas.microsoft.com/office/drawing/2014/main" id="{DF82F2EA-90AB-E241-8461-726155101980}"/>
              </a:ext>
            </a:extLst>
          </p:cNvPr>
          <p:cNvSpPr>
            <a:spLocks noChangeArrowheads="1"/>
          </p:cNvSpPr>
          <p:nvPr/>
        </p:nvSpPr>
        <p:spPr bwMode="auto">
          <a:xfrm>
            <a:off x="7322621" y="4200900"/>
            <a:ext cx="8112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000">
                <a:solidFill>
                  <a:srgbClr val="FF0000"/>
                </a:solidFill>
              </a:rPr>
              <a:t>AL56</a:t>
            </a:r>
          </a:p>
        </p:txBody>
      </p:sp>
    </p:spTree>
    <p:extLst>
      <p:ext uri="{BB962C8B-B14F-4D97-AF65-F5344CB8AC3E}">
        <p14:creationId xmlns:p14="http://schemas.microsoft.com/office/powerpoint/2010/main" val="3863717266"/>
      </p:ext>
    </p:extLst>
  </p:cSld>
  <p:clrMapOvr>
    <a:masterClrMapping/>
  </p:clrMapOvr>
  <p:transition spd="med">
    <p:fade/>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itle 1">
            <a:extLst>
              <a:ext uri="{FF2B5EF4-FFF2-40B4-BE49-F238E27FC236}">
                <a16:creationId xmlns:a16="http://schemas.microsoft.com/office/drawing/2014/main" id="{195F43A6-0387-EA4B-93E4-4969D50471EB}"/>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rgbClr val="FFFF00"/>
                </a:solidFill>
              </a:rPr>
              <a:t>Head-to-head comparison with OSU clinical flow results</a:t>
            </a:r>
          </a:p>
          <a:p>
            <a:pPr algn="ctr">
              <a:spcBef>
                <a:spcPct val="0"/>
              </a:spcBef>
              <a:buFontTx/>
              <a:buNone/>
            </a:pPr>
            <a:endParaRPr lang="en-US" altLang="en-US" sz="2800">
              <a:solidFill>
                <a:srgbClr val="FFFF00"/>
              </a:solidFill>
            </a:endParaRPr>
          </a:p>
        </p:txBody>
      </p:sp>
      <p:pic>
        <p:nvPicPr>
          <p:cNvPr id="115715" name="Picture 5">
            <a:extLst>
              <a:ext uri="{FF2B5EF4-FFF2-40B4-BE49-F238E27FC236}">
                <a16:creationId xmlns:a16="http://schemas.microsoft.com/office/drawing/2014/main" id="{F5624FD9-A8B1-2242-B391-A6BBADED515B}"/>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029075" y="1720850"/>
            <a:ext cx="22860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716" name="Rectangle 13">
            <a:extLst>
              <a:ext uri="{FF2B5EF4-FFF2-40B4-BE49-F238E27FC236}">
                <a16:creationId xmlns:a16="http://schemas.microsoft.com/office/drawing/2014/main" id="{EDDD6FB8-92FB-3B42-8C51-B840A13C035B}"/>
              </a:ext>
            </a:extLst>
          </p:cNvPr>
          <p:cNvSpPr>
            <a:spLocks noChangeArrowheads="1"/>
          </p:cNvSpPr>
          <p:nvPr/>
        </p:nvSpPr>
        <p:spPr bwMode="auto">
          <a:xfrm>
            <a:off x="4718050" y="1135063"/>
            <a:ext cx="93821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a:latin typeface="As" charset="0"/>
              </a:rPr>
              <a:t>AL56</a:t>
            </a:r>
          </a:p>
        </p:txBody>
      </p:sp>
      <p:sp>
        <p:nvSpPr>
          <p:cNvPr id="115717" name="Content Placeholder 2">
            <a:extLst>
              <a:ext uri="{FF2B5EF4-FFF2-40B4-BE49-F238E27FC236}">
                <a16:creationId xmlns:a16="http://schemas.microsoft.com/office/drawing/2014/main" id="{1C15D295-C512-1B4C-868B-B0AC53AEF68B}"/>
              </a:ext>
            </a:extLst>
          </p:cNvPr>
          <p:cNvSpPr>
            <a:spLocks noGrp="1"/>
          </p:cNvSpPr>
          <p:nvPr>
            <p:ph idx="1"/>
          </p:nvPr>
        </p:nvSpPr>
        <p:spPr>
          <a:xfrm>
            <a:off x="123825" y="1280160"/>
            <a:ext cx="3252788" cy="5370513"/>
          </a:xfrm>
        </p:spPr>
        <p:txBody>
          <a:bodyPr/>
          <a:lstStyle/>
          <a:p>
            <a:r>
              <a:rPr lang="en-US" altLang="en-US" sz="2800" dirty="0"/>
              <a:t>Errors were primarily due to inclusion or exclusion of promonocytes in the blast gate</a:t>
            </a:r>
          </a:p>
          <a:p>
            <a:r>
              <a:rPr lang="en-US" altLang="en-US" sz="2800" dirty="0"/>
              <a:t>This appears to have been done based on clinical or morphologic criteria in the clinical analysis</a:t>
            </a:r>
          </a:p>
        </p:txBody>
      </p:sp>
    </p:spTree>
    <p:extLst>
      <p:ext uri="{BB962C8B-B14F-4D97-AF65-F5344CB8AC3E}">
        <p14:creationId xmlns:p14="http://schemas.microsoft.com/office/powerpoint/2010/main" val="871457217"/>
      </p:ext>
    </p:extLst>
  </p:cSld>
  <p:clrMapOvr>
    <a:masterClrMapping/>
  </p:clrMapOvr>
  <p:transition spd="med">
    <p:fade/>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Title 1">
            <a:extLst>
              <a:ext uri="{FF2B5EF4-FFF2-40B4-BE49-F238E27FC236}">
                <a16:creationId xmlns:a16="http://schemas.microsoft.com/office/drawing/2014/main" id="{74C9AF54-1015-574C-978B-4305E26B2043}"/>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rgbClr val="FFFF00"/>
                </a:solidFill>
              </a:rPr>
              <a:t>Head-to-head comparison with OSU clinical flow results</a:t>
            </a:r>
          </a:p>
          <a:p>
            <a:pPr algn="ctr">
              <a:spcBef>
                <a:spcPct val="0"/>
              </a:spcBef>
              <a:buFontTx/>
              <a:buNone/>
            </a:pPr>
            <a:endParaRPr lang="en-US" altLang="en-US" sz="2800">
              <a:solidFill>
                <a:srgbClr val="FFFF00"/>
              </a:solidFill>
            </a:endParaRPr>
          </a:p>
        </p:txBody>
      </p:sp>
      <p:pic>
        <p:nvPicPr>
          <p:cNvPr id="116739" name="Picture 2">
            <a:extLst>
              <a:ext uri="{FF2B5EF4-FFF2-40B4-BE49-F238E27FC236}">
                <a16:creationId xmlns:a16="http://schemas.microsoft.com/office/drawing/2014/main" id="{5BF4FE63-47C9-BF4E-AE31-86CD5660366D}"/>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027488" y="4229100"/>
            <a:ext cx="2286000" cy="198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740" name="Picture 3">
            <a:extLst>
              <a:ext uri="{FF2B5EF4-FFF2-40B4-BE49-F238E27FC236}">
                <a16:creationId xmlns:a16="http://schemas.microsoft.com/office/drawing/2014/main" id="{AE380BAC-A8CE-1543-AB64-24BF0B508A4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664325" y="4229100"/>
            <a:ext cx="2286000" cy="198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741" name="Picture 5">
            <a:extLst>
              <a:ext uri="{FF2B5EF4-FFF2-40B4-BE49-F238E27FC236}">
                <a16:creationId xmlns:a16="http://schemas.microsoft.com/office/drawing/2014/main" id="{CDFDFEEE-286D-AB4B-86A2-8FD498D26AC0}"/>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029075" y="1720850"/>
            <a:ext cx="22860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742" name="Oval 21">
            <a:extLst>
              <a:ext uri="{FF2B5EF4-FFF2-40B4-BE49-F238E27FC236}">
                <a16:creationId xmlns:a16="http://schemas.microsoft.com/office/drawing/2014/main" id="{2F72318A-2766-0D43-A489-63144091B6E2}"/>
              </a:ext>
            </a:extLst>
          </p:cNvPr>
          <p:cNvSpPr>
            <a:spLocks noChangeArrowheads="1"/>
          </p:cNvSpPr>
          <p:nvPr/>
        </p:nvSpPr>
        <p:spPr bwMode="auto">
          <a:xfrm rot="2060790">
            <a:off x="4991100" y="2697163"/>
            <a:ext cx="709613" cy="884237"/>
          </a:xfrm>
          <a:prstGeom prst="ellipse">
            <a:avLst/>
          </a:prstGeom>
          <a:noFill/>
          <a:ln w="254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eaLnBrk="1" hangingPunct="1">
              <a:spcBef>
                <a:spcPct val="0"/>
              </a:spcBef>
              <a:buFontTx/>
              <a:buNone/>
            </a:pPr>
            <a:endParaRPr lang="en-US" altLang="en-US" sz="3200">
              <a:solidFill>
                <a:schemeClr val="tx1"/>
              </a:solidFill>
              <a:latin typeface="As" charset="0"/>
            </a:endParaRPr>
          </a:p>
        </p:txBody>
      </p:sp>
      <p:sp>
        <p:nvSpPr>
          <p:cNvPr id="116743" name="TextBox 11">
            <a:extLst>
              <a:ext uri="{FF2B5EF4-FFF2-40B4-BE49-F238E27FC236}">
                <a16:creationId xmlns:a16="http://schemas.microsoft.com/office/drawing/2014/main" id="{1FB549DF-D9C3-004C-AD5D-3A689D55B2A2}"/>
              </a:ext>
            </a:extLst>
          </p:cNvPr>
          <p:cNvSpPr txBox="1">
            <a:spLocks noChangeArrowheads="1"/>
          </p:cNvSpPr>
          <p:nvPr/>
        </p:nvSpPr>
        <p:spPr bwMode="auto">
          <a:xfrm>
            <a:off x="5602288" y="3298825"/>
            <a:ext cx="54213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spcBef>
                <a:spcPct val="0"/>
              </a:spcBef>
              <a:buFontTx/>
              <a:buNone/>
            </a:pPr>
            <a:r>
              <a:rPr lang="en-US" altLang="en-US" sz="1600" dirty="0">
                <a:solidFill>
                  <a:srgbClr val="FF0000"/>
                </a:solidFill>
                <a:latin typeface="As" charset="0"/>
              </a:rPr>
              <a:t>63%</a:t>
            </a:r>
          </a:p>
        </p:txBody>
      </p:sp>
      <p:sp>
        <p:nvSpPr>
          <p:cNvPr id="116744" name="Rectangle 12">
            <a:extLst>
              <a:ext uri="{FF2B5EF4-FFF2-40B4-BE49-F238E27FC236}">
                <a16:creationId xmlns:a16="http://schemas.microsoft.com/office/drawing/2014/main" id="{AF939F6B-86F0-5740-A348-3A6879098DDA}"/>
              </a:ext>
            </a:extLst>
          </p:cNvPr>
          <p:cNvSpPr>
            <a:spLocks noChangeArrowheads="1"/>
          </p:cNvSpPr>
          <p:nvPr/>
        </p:nvSpPr>
        <p:spPr bwMode="auto">
          <a:xfrm>
            <a:off x="4718050" y="1135063"/>
            <a:ext cx="93821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a:latin typeface="As" charset="0"/>
              </a:rPr>
              <a:t>AL56</a:t>
            </a:r>
          </a:p>
        </p:txBody>
      </p:sp>
      <p:sp>
        <p:nvSpPr>
          <p:cNvPr id="116745" name="Content Placeholder 2">
            <a:extLst>
              <a:ext uri="{FF2B5EF4-FFF2-40B4-BE49-F238E27FC236}">
                <a16:creationId xmlns:a16="http://schemas.microsoft.com/office/drawing/2014/main" id="{755621F6-5DE2-A74B-8E51-0C3E2F0A6E7D}"/>
              </a:ext>
            </a:extLst>
          </p:cNvPr>
          <p:cNvSpPr>
            <a:spLocks noGrp="1"/>
          </p:cNvSpPr>
          <p:nvPr>
            <p:ph idx="1"/>
          </p:nvPr>
        </p:nvSpPr>
        <p:spPr>
          <a:xfrm>
            <a:off x="123825" y="1280160"/>
            <a:ext cx="3252788" cy="5370513"/>
          </a:xfrm>
        </p:spPr>
        <p:txBody>
          <a:bodyPr/>
          <a:lstStyle/>
          <a:p>
            <a:r>
              <a:rPr lang="en-US" altLang="en-US" sz="2800" dirty="0"/>
              <a:t>Errors were primarily due to inclusion or exclusion of promonocytes in the blast gate</a:t>
            </a:r>
          </a:p>
          <a:p>
            <a:r>
              <a:rPr lang="en-US" altLang="en-US" sz="2800" dirty="0"/>
              <a:t>This appears to have been done based on clinical or morphologic criteria in the clinical analysis</a:t>
            </a:r>
          </a:p>
        </p:txBody>
      </p:sp>
    </p:spTree>
    <p:extLst>
      <p:ext uri="{BB962C8B-B14F-4D97-AF65-F5344CB8AC3E}">
        <p14:creationId xmlns:p14="http://schemas.microsoft.com/office/powerpoint/2010/main" val="238377624"/>
      </p:ext>
    </p:extLst>
  </p:cSld>
  <p:clrMapOvr>
    <a:masterClrMapping/>
  </p:clrMapOvr>
  <p:transition spd="med">
    <p:fade/>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Title 1">
            <a:extLst>
              <a:ext uri="{FF2B5EF4-FFF2-40B4-BE49-F238E27FC236}">
                <a16:creationId xmlns:a16="http://schemas.microsoft.com/office/drawing/2014/main" id="{F2234519-1FD1-624F-839D-5E4761598FBE}"/>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rgbClr val="FFFF00"/>
                </a:solidFill>
              </a:rPr>
              <a:t>Head-to-head comparison with OSU clinical flow results</a:t>
            </a:r>
          </a:p>
          <a:p>
            <a:pPr algn="ctr">
              <a:spcBef>
                <a:spcPct val="0"/>
              </a:spcBef>
              <a:buFontTx/>
              <a:buNone/>
            </a:pPr>
            <a:endParaRPr lang="en-US" altLang="en-US" sz="2800">
              <a:solidFill>
                <a:srgbClr val="FFFF00"/>
              </a:solidFill>
            </a:endParaRPr>
          </a:p>
        </p:txBody>
      </p:sp>
      <p:pic>
        <p:nvPicPr>
          <p:cNvPr id="117763" name="Picture 2">
            <a:extLst>
              <a:ext uri="{FF2B5EF4-FFF2-40B4-BE49-F238E27FC236}">
                <a16:creationId xmlns:a16="http://schemas.microsoft.com/office/drawing/2014/main" id="{3FE1000D-D008-254F-B490-75FBC64518EA}"/>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027488" y="4229100"/>
            <a:ext cx="2286000" cy="198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764" name="Picture 3">
            <a:extLst>
              <a:ext uri="{FF2B5EF4-FFF2-40B4-BE49-F238E27FC236}">
                <a16:creationId xmlns:a16="http://schemas.microsoft.com/office/drawing/2014/main" id="{36F39DFB-AEEA-4D4B-87D9-2B819592C250}"/>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664325" y="4229100"/>
            <a:ext cx="2286000" cy="198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765" name="Picture 5">
            <a:extLst>
              <a:ext uri="{FF2B5EF4-FFF2-40B4-BE49-F238E27FC236}">
                <a16:creationId xmlns:a16="http://schemas.microsoft.com/office/drawing/2014/main" id="{4BD17D56-0581-4742-A4AB-D0F334BE13C7}"/>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029075" y="1720850"/>
            <a:ext cx="22860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66" name="Oval 21">
            <a:extLst>
              <a:ext uri="{FF2B5EF4-FFF2-40B4-BE49-F238E27FC236}">
                <a16:creationId xmlns:a16="http://schemas.microsoft.com/office/drawing/2014/main" id="{E6FB3DE4-8A62-DC44-8865-F76B7D8E25BE}"/>
              </a:ext>
            </a:extLst>
          </p:cNvPr>
          <p:cNvSpPr>
            <a:spLocks noChangeArrowheads="1"/>
          </p:cNvSpPr>
          <p:nvPr/>
        </p:nvSpPr>
        <p:spPr bwMode="auto">
          <a:xfrm rot="2060790">
            <a:off x="4991100" y="2697163"/>
            <a:ext cx="709613" cy="884237"/>
          </a:xfrm>
          <a:prstGeom prst="ellipse">
            <a:avLst/>
          </a:prstGeom>
          <a:noFill/>
          <a:ln w="254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eaLnBrk="1" hangingPunct="1">
              <a:spcBef>
                <a:spcPct val="0"/>
              </a:spcBef>
              <a:buFontTx/>
              <a:buNone/>
            </a:pPr>
            <a:endParaRPr lang="en-US" altLang="en-US" sz="3200">
              <a:solidFill>
                <a:schemeClr val="tx1"/>
              </a:solidFill>
              <a:latin typeface="As" charset="0"/>
            </a:endParaRPr>
          </a:p>
        </p:txBody>
      </p:sp>
      <p:pic>
        <p:nvPicPr>
          <p:cNvPr id="117767" name="Picture 9">
            <a:extLst>
              <a:ext uri="{FF2B5EF4-FFF2-40B4-BE49-F238E27FC236}">
                <a16:creationId xmlns:a16="http://schemas.microsoft.com/office/drawing/2014/main" id="{71C8E59D-915D-6D4A-8D58-2464EBED2AC5}"/>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664325" y="1720850"/>
            <a:ext cx="22860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68" name="Oval 21">
            <a:extLst>
              <a:ext uri="{FF2B5EF4-FFF2-40B4-BE49-F238E27FC236}">
                <a16:creationId xmlns:a16="http://schemas.microsoft.com/office/drawing/2014/main" id="{5375AD3F-7CF5-5648-A6A0-BACB17F572E0}"/>
              </a:ext>
            </a:extLst>
          </p:cNvPr>
          <p:cNvSpPr>
            <a:spLocks noChangeArrowheads="1"/>
          </p:cNvSpPr>
          <p:nvPr/>
        </p:nvSpPr>
        <p:spPr bwMode="auto">
          <a:xfrm>
            <a:off x="7575550" y="3175000"/>
            <a:ext cx="612775" cy="360363"/>
          </a:xfrm>
          <a:prstGeom prst="ellipse">
            <a:avLst/>
          </a:prstGeom>
          <a:noFill/>
          <a:ln w="254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eaLnBrk="1" hangingPunct="1">
              <a:spcBef>
                <a:spcPct val="0"/>
              </a:spcBef>
              <a:buFontTx/>
              <a:buNone/>
            </a:pPr>
            <a:endParaRPr lang="en-US" altLang="en-US" sz="3200">
              <a:solidFill>
                <a:schemeClr val="tx1"/>
              </a:solidFill>
              <a:latin typeface="As" charset="0"/>
            </a:endParaRPr>
          </a:p>
        </p:txBody>
      </p:sp>
      <p:sp>
        <p:nvSpPr>
          <p:cNvPr id="117769" name="TextBox 11">
            <a:extLst>
              <a:ext uri="{FF2B5EF4-FFF2-40B4-BE49-F238E27FC236}">
                <a16:creationId xmlns:a16="http://schemas.microsoft.com/office/drawing/2014/main" id="{2A7A51E8-1643-B042-AC22-E3C13E3D3F0B}"/>
              </a:ext>
            </a:extLst>
          </p:cNvPr>
          <p:cNvSpPr txBox="1">
            <a:spLocks noChangeArrowheads="1"/>
          </p:cNvSpPr>
          <p:nvPr/>
        </p:nvSpPr>
        <p:spPr bwMode="auto">
          <a:xfrm>
            <a:off x="5602288" y="3298825"/>
            <a:ext cx="54213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spcBef>
                <a:spcPct val="0"/>
              </a:spcBef>
              <a:buFontTx/>
              <a:buNone/>
            </a:pPr>
            <a:r>
              <a:rPr lang="en-US" altLang="en-US" sz="1600" dirty="0">
                <a:solidFill>
                  <a:srgbClr val="FF0000"/>
                </a:solidFill>
                <a:latin typeface="As" charset="0"/>
              </a:rPr>
              <a:t>63%</a:t>
            </a:r>
          </a:p>
        </p:txBody>
      </p:sp>
      <p:sp>
        <p:nvSpPr>
          <p:cNvPr id="117770" name="TextBox 12">
            <a:extLst>
              <a:ext uri="{FF2B5EF4-FFF2-40B4-BE49-F238E27FC236}">
                <a16:creationId xmlns:a16="http://schemas.microsoft.com/office/drawing/2014/main" id="{7F2488B7-71E4-BE4F-AA9F-BEDC39529A22}"/>
              </a:ext>
            </a:extLst>
          </p:cNvPr>
          <p:cNvSpPr txBox="1">
            <a:spLocks noChangeArrowheads="1"/>
          </p:cNvSpPr>
          <p:nvPr/>
        </p:nvSpPr>
        <p:spPr bwMode="auto">
          <a:xfrm>
            <a:off x="8132763" y="3298825"/>
            <a:ext cx="608012"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spcBef>
                <a:spcPct val="0"/>
              </a:spcBef>
              <a:buFontTx/>
              <a:buNone/>
            </a:pPr>
            <a:r>
              <a:rPr lang="en-US" altLang="en-US" sz="1600">
                <a:solidFill>
                  <a:srgbClr val="FF0000"/>
                </a:solidFill>
                <a:latin typeface="As" charset="0"/>
              </a:rPr>
              <a:t>24%</a:t>
            </a:r>
          </a:p>
        </p:txBody>
      </p:sp>
      <p:sp>
        <p:nvSpPr>
          <p:cNvPr id="117771" name="Rectangle 13">
            <a:extLst>
              <a:ext uri="{FF2B5EF4-FFF2-40B4-BE49-F238E27FC236}">
                <a16:creationId xmlns:a16="http://schemas.microsoft.com/office/drawing/2014/main" id="{AFA8D257-8E93-0B43-8863-1B034F968C12}"/>
              </a:ext>
            </a:extLst>
          </p:cNvPr>
          <p:cNvSpPr>
            <a:spLocks noChangeArrowheads="1"/>
          </p:cNvSpPr>
          <p:nvPr/>
        </p:nvSpPr>
        <p:spPr bwMode="auto">
          <a:xfrm>
            <a:off x="4718050" y="1135063"/>
            <a:ext cx="93821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a:latin typeface="As" charset="0"/>
              </a:rPr>
              <a:t>AL56</a:t>
            </a:r>
          </a:p>
        </p:txBody>
      </p:sp>
      <p:sp>
        <p:nvSpPr>
          <p:cNvPr id="117772" name="Content Placeholder 2">
            <a:extLst>
              <a:ext uri="{FF2B5EF4-FFF2-40B4-BE49-F238E27FC236}">
                <a16:creationId xmlns:a16="http://schemas.microsoft.com/office/drawing/2014/main" id="{25FC0397-1EBE-084B-88BA-9662A74D23AF}"/>
              </a:ext>
            </a:extLst>
          </p:cNvPr>
          <p:cNvSpPr>
            <a:spLocks noGrp="1"/>
          </p:cNvSpPr>
          <p:nvPr>
            <p:ph idx="1"/>
          </p:nvPr>
        </p:nvSpPr>
        <p:spPr>
          <a:xfrm>
            <a:off x="123825" y="1280160"/>
            <a:ext cx="3252788" cy="5370513"/>
          </a:xfrm>
        </p:spPr>
        <p:txBody>
          <a:bodyPr/>
          <a:lstStyle/>
          <a:p>
            <a:r>
              <a:rPr lang="en-US" altLang="en-US" sz="2800" dirty="0"/>
              <a:t>Errors were primarily due to inclusion or exclusion of promonocytes in the blast gate</a:t>
            </a:r>
          </a:p>
          <a:p>
            <a:r>
              <a:rPr lang="en-US" altLang="en-US" sz="2800" dirty="0"/>
              <a:t>This appears to have been done based on clinical or morphologic criteria in the clinical analysis</a:t>
            </a:r>
          </a:p>
        </p:txBody>
      </p:sp>
    </p:spTree>
    <p:extLst>
      <p:ext uri="{BB962C8B-B14F-4D97-AF65-F5344CB8AC3E}">
        <p14:creationId xmlns:p14="http://schemas.microsoft.com/office/powerpoint/2010/main" val="2372003185"/>
      </p:ext>
    </p:extLst>
  </p:cSld>
  <p:clrMapOvr>
    <a:masterClrMapping/>
  </p:clrMapOvr>
  <p:transition spd="med">
    <p:fade/>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Content Placeholder 2">
            <a:extLst>
              <a:ext uri="{FF2B5EF4-FFF2-40B4-BE49-F238E27FC236}">
                <a16:creationId xmlns:a16="http://schemas.microsoft.com/office/drawing/2014/main" id="{3FE1526F-7D93-E240-95A5-DFEE6C1ADA92}"/>
              </a:ext>
            </a:extLst>
          </p:cNvPr>
          <p:cNvSpPr>
            <a:spLocks noGrp="1"/>
          </p:cNvSpPr>
          <p:nvPr>
            <p:ph idx="1"/>
          </p:nvPr>
        </p:nvSpPr>
        <p:spPr>
          <a:xfrm>
            <a:off x="0" y="1643063"/>
            <a:ext cx="3395663" cy="4330700"/>
          </a:xfrm>
        </p:spPr>
        <p:txBody>
          <a:bodyPr/>
          <a:lstStyle/>
          <a:p>
            <a:r>
              <a:rPr lang="en-US" altLang="en-US"/>
              <a:t>Correction of promonocyte gating lead to and excellent correlation with the OSU clinical flow cytometry </a:t>
            </a:r>
          </a:p>
          <a:p>
            <a:pPr marL="457200" lvl="1" indent="0">
              <a:buFont typeface="Wingdings" pitchFamily="2" charset="2"/>
              <a:buNone/>
            </a:pPr>
            <a:endParaRPr lang="en-US" altLang="en-US"/>
          </a:p>
          <a:p>
            <a:r>
              <a:rPr lang="en-US" altLang="en-US"/>
              <a:t>Pearson R after correction = 95%</a:t>
            </a:r>
          </a:p>
        </p:txBody>
      </p:sp>
      <p:sp>
        <p:nvSpPr>
          <p:cNvPr id="118787" name="Title 1">
            <a:extLst>
              <a:ext uri="{FF2B5EF4-FFF2-40B4-BE49-F238E27FC236}">
                <a16:creationId xmlns:a16="http://schemas.microsoft.com/office/drawing/2014/main" id="{A641C8C1-8CA9-0F44-A079-4EDE53B66791}"/>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rgbClr val="FFFF00"/>
                </a:solidFill>
              </a:rPr>
              <a:t>Head-to-head comparison with OSU clinical flow results</a:t>
            </a:r>
          </a:p>
          <a:p>
            <a:pPr algn="ctr">
              <a:spcBef>
                <a:spcPct val="0"/>
              </a:spcBef>
              <a:buFontTx/>
              <a:buNone/>
            </a:pPr>
            <a:endParaRPr lang="en-US" altLang="en-US" sz="2800">
              <a:solidFill>
                <a:srgbClr val="FFFF00"/>
              </a:solidFill>
            </a:endParaRPr>
          </a:p>
        </p:txBody>
      </p:sp>
      <p:sp>
        <p:nvSpPr>
          <p:cNvPr id="118788" name="Rectangle 7">
            <a:extLst>
              <a:ext uri="{FF2B5EF4-FFF2-40B4-BE49-F238E27FC236}">
                <a16:creationId xmlns:a16="http://schemas.microsoft.com/office/drawing/2014/main" id="{83DB84A2-1F1D-7C4F-9679-6C199B6800A0}"/>
              </a:ext>
            </a:extLst>
          </p:cNvPr>
          <p:cNvSpPr>
            <a:spLocks noChangeArrowheads="1"/>
          </p:cNvSpPr>
          <p:nvPr/>
        </p:nvSpPr>
        <p:spPr bwMode="auto">
          <a:xfrm>
            <a:off x="3536950" y="1581150"/>
            <a:ext cx="5475288" cy="4114800"/>
          </a:xfrm>
          <a:prstGeom prst="rect">
            <a:avLst/>
          </a:prstGeom>
          <a:solidFill>
            <a:srgbClr val="FFFFFF"/>
          </a:solidFill>
          <a:ln>
            <a:noFill/>
          </a:ln>
          <a:extLst>
            <a:ext uri="{91240B29-F687-4F45-9708-019B960494DF}">
              <a14:hiddenLine xmlns:a14="http://schemas.microsoft.com/office/drawing/2010/main" w="25400">
                <a:solidFill>
                  <a:srgbClr val="000000"/>
                </a:solidFill>
                <a:round/>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eaLnBrk="1" hangingPunct="1">
              <a:spcBef>
                <a:spcPct val="0"/>
              </a:spcBef>
              <a:buFontTx/>
              <a:buNone/>
            </a:pPr>
            <a:endParaRPr lang="en-US" altLang="en-US" sz="2800">
              <a:solidFill>
                <a:schemeClr val="tx1"/>
              </a:solidFill>
              <a:latin typeface="As" charset="0"/>
            </a:endParaRPr>
          </a:p>
        </p:txBody>
      </p:sp>
      <p:sp>
        <p:nvSpPr>
          <p:cNvPr id="118789" name="TextBox 8">
            <a:extLst>
              <a:ext uri="{FF2B5EF4-FFF2-40B4-BE49-F238E27FC236}">
                <a16:creationId xmlns:a16="http://schemas.microsoft.com/office/drawing/2014/main" id="{570FC205-FB14-5C40-9B3A-423A286FDC52}"/>
              </a:ext>
            </a:extLst>
          </p:cNvPr>
          <p:cNvSpPr txBox="1">
            <a:spLocks noChangeArrowheads="1"/>
          </p:cNvSpPr>
          <p:nvPr/>
        </p:nvSpPr>
        <p:spPr bwMode="auto">
          <a:xfrm>
            <a:off x="5241925" y="5233988"/>
            <a:ext cx="2568575" cy="4619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a:solidFill>
                  <a:schemeClr val="tx1"/>
                </a:solidFill>
                <a:latin typeface="As" charset="0"/>
              </a:rPr>
              <a:t>Mass Cytometry</a:t>
            </a:r>
          </a:p>
        </p:txBody>
      </p:sp>
      <p:pic>
        <p:nvPicPr>
          <p:cNvPr id="118790" name="Picture 2">
            <a:extLst>
              <a:ext uri="{FF2B5EF4-FFF2-40B4-BE49-F238E27FC236}">
                <a16:creationId xmlns:a16="http://schemas.microsoft.com/office/drawing/2014/main" id="{D98F3D08-3DCD-0045-B088-3ADA0E69048D}"/>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902075" y="1758950"/>
            <a:ext cx="5091113" cy="3567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791" name="TextBox 11">
            <a:extLst>
              <a:ext uri="{FF2B5EF4-FFF2-40B4-BE49-F238E27FC236}">
                <a16:creationId xmlns:a16="http://schemas.microsoft.com/office/drawing/2014/main" id="{1DBE2E25-52AF-0A4D-9313-9F1B49C2B5D5}"/>
              </a:ext>
            </a:extLst>
          </p:cNvPr>
          <p:cNvSpPr txBox="1">
            <a:spLocks noChangeArrowheads="1"/>
          </p:cNvSpPr>
          <p:nvPr/>
        </p:nvSpPr>
        <p:spPr bwMode="auto">
          <a:xfrm rot="-5400000">
            <a:off x="1939131" y="3407570"/>
            <a:ext cx="3686175" cy="4619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a:solidFill>
                  <a:schemeClr val="tx1"/>
                </a:solidFill>
                <a:latin typeface="As" charset="0"/>
              </a:rPr>
              <a:t>Clinical Flow Cytometry</a:t>
            </a:r>
          </a:p>
        </p:txBody>
      </p:sp>
      <p:sp>
        <p:nvSpPr>
          <p:cNvPr id="118792" name="TextBox 10">
            <a:extLst>
              <a:ext uri="{FF2B5EF4-FFF2-40B4-BE49-F238E27FC236}">
                <a16:creationId xmlns:a16="http://schemas.microsoft.com/office/drawing/2014/main" id="{588C1EC1-0AF2-7C4B-9575-0568A01F50A5}"/>
              </a:ext>
            </a:extLst>
          </p:cNvPr>
          <p:cNvSpPr txBox="1">
            <a:spLocks noChangeArrowheads="1"/>
          </p:cNvSpPr>
          <p:nvPr/>
        </p:nvSpPr>
        <p:spPr bwMode="auto">
          <a:xfrm>
            <a:off x="4881563" y="1681163"/>
            <a:ext cx="3278187" cy="5238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chemeClr val="tx1"/>
                </a:solidFill>
                <a:latin typeface="As" charset="0"/>
              </a:rPr>
              <a:t>Corrected Blast %</a:t>
            </a:r>
          </a:p>
        </p:txBody>
      </p:sp>
    </p:spTree>
    <p:extLst>
      <p:ext uri="{BB962C8B-B14F-4D97-AF65-F5344CB8AC3E}">
        <p14:creationId xmlns:p14="http://schemas.microsoft.com/office/powerpoint/2010/main" val="3558436203"/>
      </p:ext>
    </p:extLst>
  </p:cSld>
  <p:clrMapOvr>
    <a:masterClrMapping/>
  </p:clrMapOvr>
  <p:transition spd="med">
    <p:fade/>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Content Placeholder 2">
            <a:extLst>
              <a:ext uri="{FF2B5EF4-FFF2-40B4-BE49-F238E27FC236}">
                <a16:creationId xmlns:a16="http://schemas.microsoft.com/office/drawing/2014/main" id="{4BB4AD9D-D757-1E45-AE15-94247686A10F}"/>
              </a:ext>
            </a:extLst>
          </p:cNvPr>
          <p:cNvSpPr>
            <a:spLocks noGrp="1"/>
          </p:cNvSpPr>
          <p:nvPr>
            <p:ph idx="1"/>
          </p:nvPr>
        </p:nvSpPr>
        <p:spPr>
          <a:xfrm>
            <a:off x="0" y="1643063"/>
            <a:ext cx="3603625" cy="4865687"/>
          </a:xfrm>
        </p:spPr>
        <p:txBody>
          <a:bodyPr/>
          <a:lstStyle/>
          <a:p>
            <a:r>
              <a:rPr lang="en-US" altLang="en-US"/>
              <a:t>Once blast gates were corrected, comparison of marker expression could be performed</a:t>
            </a:r>
          </a:p>
          <a:p>
            <a:r>
              <a:rPr lang="en-US" altLang="en-US"/>
              <a:t>Initial comparisons were made for expression of CD34, CD33, CD117, and HLA-DR, with an average correlation of 73% across these markers</a:t>
            </a:r>
          </a:p>
          <a:p>
            <a:endParaRPr lang="en-US" altLang="en-US"/>
          </a:p>
        </p:txBody>
      </p:sp>
      <p:sp>
        <p:nvSpPr>
          <p:cNvPr id="119811" name="Title 1">
            <a:extLst>
              <a:ext uri="{FF2B5EF4-FFF2-40B4-BE49-F238E27FC236}">
                <a16:creationId xmlns:a16="http://schemas.microsoft.com/office/drawing/2014/main" id="{24C37BB7-47A6-644A-9254-1F15DE473656}"/>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rgbClr val="FFFF00"/>
                </a:solidFill>
              </a:rPr>
              <a:t>Head-to-head comparison with OSU clinical flow results</a:t>
            </a:r>
          </a:p>
          <a:p>
            <a:pPr algn="ctr">
              <a:spcBef>
                <a:spcPct val="0"/>
              </a:spcBef>
              <a:buFontTx/>
              <a:buNone/>
            </a:pPr>
            <a:endParaRPr lang="en-US" altLang="en-US" sz="2800">
              <a:solidFill>
                <a:srgbClr val="FFFF00"/>
              </a:solidFill>
            </a:endParaRPr>
          </a:p>
        </p:txBody>
      </p:sp>
      <p:sp>
        <p:nvSpPr>
          <p:cNvPr id="119812" name="Rectangle 7">
            <a:extLst>
              <a:ext uri="{FF2B5EF4-FFF2-40B4-BE49-F238E27FC236}">
                <a16:creationId xmlns:a16="http://schemas.microsoft.com/office/drawing/2014/main" id="{9359F386-8474-6541-B112-B53846A03156}"/>
              </a:ext>
            </a:extLst>
          </p:cNvPr>
          <p:cNvSpPr>
            <a:spLocks noChangeArrowheads="1"/>
          </p:cNvSpPr>
          <p:nvPr/>
        </p:nvSpPr>
        <p:spPr bwMode="auto">
          <a:xfrm>
            <a:off x="3536950" y="1581150"/>
            <a:ext cx="5475288" cy="4114800"/>
          </a:xfrm>
          <a:prstGeom prst="rect">
            <a:avLst/>
          </a:prstGeom>
          <a:solidFill>
            <a:srgbClr val="FFFFFF"/>
          </a:solidFill>
          <a:ln>
            <a:noFill/>
          </a:ln>
          <a:extLst>
            <a:ext uri="{91240B29-F687-4F45-9708-019B960494DF}">
              <a14:hiddenLine xmlns:a14="http://schemas.microsoft.com/office/drawing/2010/main" w="25400">
                <a:solidFill>
                  <a:srgbClr val="000000"/>
                </a:solidFill>
                <a:round/>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eaLnBrk="1" hangingPunct="1">
              <a:spcBef>
                <a:spcPct val="0"/>
              </a:spcBef>
              <a:buFontTx/>
              <a:buNone/>
            </a:pPr>
            <a:endParaRPr lang="en-US" altLang="en-US" sz="2800">
              <a:solidFill>
                <a:schemeClr val="tx1"/>
              </a:solidFill>
              <a:latin typeface="As" charset="0"/>
            </a:endParaRPr>
          </a:p>
        </p:txBody>
      </p:sp>
      <p:sp>
        <p:nvSpPr>
          <p:cNvPr id="119813" name="TextBox 8">
            <a:extLst>
              <a:ext uri="{FF2B5EF4-FFF2-40B4-BE49-F238E27FC236}">
                <a16:creationId xmlns:a16="http://schemas.microsoft.com/office/drawing/2014/main" id="{B606E3F9-5100-9A48-A6FA-F6B605D1CE9F}"/>
              </a:ext>
            </a:extLst>
          </p:cNvPr>
          <p:cNvSpPr txBox="1">
            <a:spLocks noChangeArrowheads="1"/>
          </p:cNvSpPr>
          <p:nvPr/>
        </p:nvSpPr>
        <p:spPr bwMode="auto">
          <a:xfrm>
            <a:off x="5241925" y="5233988"/>
            <a:ext cx="2568575" cy="4619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a:solidFill>
                  <a:schemeClr val="tx1"/>
                </a:solidFill>
                <a:latin typeface="As" charset="0"/>
              </a:rPr>
              <a:t>Mass Cytometry</a:t>
            </a:r>
          </a:p>
        </p:txBody>
      </p:sp>
      <p:sp>
        <p:nvSpPr>
          <p:cNvPr id="119814" name="TextBox 11">
            <a:extLst>
              <a:ext uri="{FF2B5EF4-FFF2-40B4-BE49-F238E27FC236}">
                <a16:creationId xmlns:a16="http://schemas.microsoft.com/office/drawing/2014/main" id="{0A72A09C-EAC7-8749-867C-E4533DD60BF6}"/>
              </a:ext>
            </a:extLst>
          </p:cNvPr>
          <p:cNvSpPr txBox="1">
            <a:spLocks noChangeArrowheads="1"/>
          </p:cNvSpPr>
          <p:nvPr/>
        </p:nvSpPr>
        <p:spPr bwMode="auto">
          <a:xfrm rot="-5400000">
            <a:off x="1939131" y="3407570"/>
            <a:ext cx="3686175" cy="4619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a:solidFill>
                  <a:schemeClr val="tx1"/>
                </a:solidFill>
                <a:latin typeface="As" charset="0"/>
              </a:rPr>
              <a:t>Clinical Flow Cytometry</a:t>
            </a:r>
          </a:p>
        </p:txBody>
      </p:sp>
      <p:sp>
        <p:nvSpPr>
          <p:cNvPr id="119815" name="TextBox 10">
            <a:extLst>
              <a:ext uri="{FF2B5EF4-FFF2-40B4-BE49-F238E27FC236}">
                <a16:creationId xmlns:a16="http://schemas.microsoft.com/office/drawing/2014/main" id="{B6E5BD45-0B2D-9147-B44F-B81B530CFAE0}"/>
              </a:ext>
            </a:extLst>
          </p:cNvPr>
          <p:cNvSpPr txBox="1">
            <a:spLocks noChangeArrowheads="1"/>
          </p:cNvSpPr>
          <p:nvPr/>
        </p:nvSpPr>
        <p:spPr bwMode="auto">
          <a:xfrm>
            <a:off x="4632325" y="1681163"/>
            <a:ext cx="3776663" cy="5238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chemeClr val="tx1"/>
                </a:solidFill>
                <a:latin typeface="As" charset="0"/>
              </a:rPr>
              <a:t>Marker expression %</a:t>
            </a:r>
          </a:p>
        </p:txBody>
      </p:sp>
      <p:pic>
        <p:nvPicPr>
          <p:cNvPr id="119816" name="Picture 5">
            <a:extLst>
              <a:ext uri="{FF2B5EF4-FFF2-40B4-BE49-F238E27FC236}">
                <a16:creationId xmlns:a16="http://schemas.microsoft.com/office/drawing/2014/main" id="{54762050-0DF5-2C48-AC7B-DDB3950A84D8}"/>
              </a:ext>
            </a:extLst>
          </p:cNvPr>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4205288" y="2197100"/>
            <a:ext cx="4481512" cy="3144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42950348"/>
      </p:ext>
    </p:extLst>
  </p:cSld>
  <p:clrMapOvr>
    <a:masterClrMapping/>
  </p:clrMapOvr>
  <p:transition spd="med">
    <p:fade/>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Content Placeholder 2">
            <a:extLst>
              <a:ext uri="{FF2B5EF4-FFF2-40B4-BE49-F238E27FC236}">
                <a16:creationId xmlns:a16="http://schemas.microsoft.com/office/drawing/2014/main" id="{FEB13C03-FAA0-C54E-BC0A-F32690E1A7E0}"/>
              </a:ext>
            </a:extLst>
          </p:cNvPr>
          <p:cNvSpPr>
            <a:spLocks noGrp="1"/>
          </p:cNvSpPr>
          <p:nvPr>
            <p:ph idx="1"/>
          </p:nvPr>
        </p:nvSpPr>
        <p:spPr>
          <a:xfrm>
            <a:off x="0" y="1643063"/>
            <a:ext cx="3603625" cy="4865687"/>
          </a:xfrm>
        </p:spPr>
        <p:txBody>
          <a:bodyPr/>
          <a:lstStyle/>
          <a:p>
            <a:r>
              <a:rPr lang="en-US" altLang="en-US"/>
              <a:t>Once blast gates were corrected, comparison of marker expression could be performed</a:t>
            </a:r>
          </a:p>
          <a:p>
            <a:r>
              <a:rPr lang="en-US" altLang="en-US"/>
              <a:t>Initial comparisons were made for expression of CD34, CD33, CD117, and HLA-DR, with an average correlation of 73% across these markers</a:t>
            </a:r>
          </a:p>
          <a:p>
            <a:endParaRPr lang="en-US" altLang="en-US"/>
          </a:p>
        </p:txBody>
      </p:sp>
      <p:sp>
        <p:nvSpPr>
          <p:cNvPr id="120835" name="Title 1">
            <a:extLst>
              <a:ext uri="{FF2B5EF4-FFF2-40B4-BE49-F238E27FC236}">
                <a16:creationId xmlns:a16="http://schemas.microsoft.com/office/drawing/2014/main" id="{6DAE9411-2363-E946-B49E-17AA3BAABF75}"/>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rgbClr val="FFFF00"/>
                </a:solidFill>
              </a:rPr>
              <a:t>Head-to-head comparison with OSU clinical flow results</a:t>
            </a:r>
          </a:p>
          <a:p>
            <a:pPr algn="ctr">
              <a:spcBef>
                <a:spcPct val="0"/>
              </a:spcBef>
              <a:buFontTx/>
              <a:buNone/>
            </a:pPr>
            <a:endParaRPr lang="en-US" altLang="en-US" sz="2800">
              <a:solidFill>
                <a:srgbClr val="FFFF00"/>
              </a:solidFill>
            </a:endParaRPr>
          </a:p>
        </p:txBody>
      </p:sp>
      <p:sp>
        <p:nvSpPr>
          <p:cNvPr id="120836" name="Rectangle 7">
            <a:extLst>
              <a:ext uri="{FF2B5EF4-FFF2-40B4-BE49-F238E27FC236}">
                <a16:creationId xmlns:a16="http://schemas.microsoft.com/office/drawing/2014/main" id="{65C5747C-5B4E-4448-9914-E3667D509473}"/>
              </a:ext>
            </a:extLst>
          </p:cNvPr>
          <p:cNvSpPr>
            <a:spLocks noChangeArrowheads="1"/>
          </p:cNvSpPr>
          <p:nvPr/>
        </p:nvSpPr>
        <p:spPr bwMode="auto">
          <a:xfrm>
            <a:off x="3536950" y="1581150"/>
            <a:ext cx="5475288" cy="4114800"/>
          </a:xfrm>
          <a:prstGeom prst="rect">
            <a:avLst/>
          </a:prstGeom>
          <a:solidFill>
            <a:srgbClr val="FFFFFF"/>
          </a:solidFill>
          <a:ln>
            <a:noFill/>
          </a:ln>
          <a:extLst>
            <a:ext uri="{91240B29-F687-4F45-9708-019B960494DF}">
              <a14:hiddenLine xmlns:a14="http://schemas.microsoft.com/office/drawing/2010/main" w="25400">
                <a:solidFill>
                  <a:srgbClr val="000000"/>
                </a:solidFill>
                <a:round/>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eaLnBrk="1" hangingPunct="1">
              <a:spcBef>
                <a:spcPct val="0"/>
              </a:spcBef>
              <a:buFontTx/>
              <a:buNone/>
            </a:pPr>
            <a:endParaRPr lang="en-US" altLang="en-US" sz="2800">
              <a:solidFill>
                <a:schemeClr val="tx1"/>
              </a:solidFill>
              <a:latin typeface="As" charset="0"/>
            </a:endParaRPr>
          </a:p>
        </p:txBody>
      </p:sp>
      <p:sp>
        <p:nvSpPr>
          <p:cNvPr id="120837" name="TextBox 8">
            <a:extLst>
              <a:ext uri="{FF2B5EF4-FFF2-40B4-BE49-F238E27FC236}">
                <a16:creationId xmlns:a16="http://schemas.microsoft.com/office/drawing/2014/main" id="{62C9ED75-7DF7-744B-8BE0-A5E6EA7A52D7}"/>
              </a:ext>
            </a:extLst>
          </p:cNvPr>
          <p:cNvSpPr txBox="1">
            <a:spLocks noChangeArrowheads="1"/>
          </p:cNvSpPr>
          <p:nvPr/>
        </p:nvSpPr>
        <p:spPr bwMode="auto">
          <a:xfrm>
            <a:off x="5241925" y="5233988"/>
            <a:ext cx="2568575" cy="4619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a:solidFill>
                  <a:schemeClr val="tx1"/>
                </a:solidFill>
                <a:latin typeface="As" charset="0"/>
              </a:rPr>
              <a:t>Mass Cytometry</a:t>
            </a:r>
          </a:p>
        </p:txBody>
      </p:sp>
      <p:sp>
        <p:nvSpPr>
          <p:cNvPr id="120838" name="TextBox 11">
            <a:extLst>
              <a:ext uri="{FF2B5EF4-FFF2-40B4-BE49-F238E27FC236}">
                <a16:creationId xmlns:a16="http://schemas.microsoft.com/office/drawing/2014/main" id="{56A4BA47-BAD0-5946-B152-6F2B9D1C3E93}"/>
              </a:ext>
            </a:extLst>
          </p:cNvPr>
          <p:cNvSpPr txBox="1">
            <a:spLocks noChangeArrowheads="1"/>
          </p:cNvSpPr>
          <p:nvPr/>
        </p:nvSpPr>
        <p:spPr bwMode="auto">
          <a:xfrm rot="-5400000">
            <a:off x="1939131" y="3407570"/>
            <a:ext cx="3686175" cy="4619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a:solidFill>
                  <a:schemeClr val="tx1"/>
                </a:solidFill>
                <a:latin typeface="As" charset="0"/>
              </a:rPr>
              <a:t>Clinical Flow Cytometry</a:t>
            </a:r>
          </a:p>
        </p:txBody>
      </p:sp>
      <p:sp>
        <p:nvSpPr>
          <p:cNvPr id="120839" name="TextBox 10">
            <a:extLst>
              <a:ext uri="{FF2B5EF4-FFF2-40B4-BE49-F238E27FC236}">
                <a16:creationId xmlns:a16="http://schemas.microsoft.com/office/drawing/2014/main" id="{55F07C41-0BDC-7B45-8471-10854D14F1CF}"/>
              </a:ext>
            </a:extLst>
          </p:cNvPr>
          <p:cNvSpPr txBox="1">
            <a:spLocks noChangeArrowheads="1"/>
          </p:cNvSpPr>
          <p:nvPr/>
        </p:nvSpPr>
        <p:spPr bwMode="auto">
          <a:xfrm>
            <a:off x="4632325" y="1681163"/>
            <a:ext cx="3776663" cy="5238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chemeClr val="tx1"/>
                </a:solidFill>
                <a:latin typeface="As" charset="0"/>
              </a:rPr>
              <a:t>Marker expression %</a:t>
            </a:r>
          </a:p>
        </p:txBody>
      </p:sp>
      <p:pic>
        <p:nvPicPr>
          <p:cNvPr id="120840" name="Picture 1">
            <a:extLst>
              <a:ext uri="{FF2B5EF4-FFF2-40B4-BE49-F238E27FC236}">
                <a16:creationId xmlns:a16="http://schemas.microsoft.com/office/drawing/2014/main" id="{AE8983F5-67EC-1945-9027-44751CABE90A}"/>
              </a:ext>
            </a:extLst>
          </p:cNvPr>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4205288" y="2197100"/>
            <a:ext cx="4481512" cy="3144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67693680"/>
      </p:ext>
    </p:extLst>
  </p:cSld>
  <p:clrMapOvr>
    <a:masterClrMapping/>
  </p:clrMapOvr>
  <p:transition spd="med">
    <p:fade/>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Content Placeholder 2">
            <a:extLst>
              <a:ext uri="{FF2B5EF4-FFF2-40B4-BE49-F238E27FC236}">
                <a16:creationId xmlns:a16="http://schemas.microsoft.com/office/drawing/2014/main" id="{522637D4-F2DA-034C-B497-D1D6383D889F}"/>
              </a:ext>
            </a:extLst>
          </p:cNvPr>
          <p:cNvSpPr>
            <a:spLocks noGrp="1"/>
          </p:cNvSpPr>
          <p:nvPr>
            <p:ph idx="1"/>
          </p:nvPr>
        </p:nvSpPr>
        <p:spPr>
          <a:xfrm>
            <a:off x="0" y="1643063"/>
            <a:ext cx="3603625" cy="4865687"/>
          </a:xfrm>
        </p:spPr>
        <p:txBody>
          <a:bodyPr/>
          <a:lstStyle/>
          <a:p>
            <a:r>
              <a:rPr lang="en-US" altLang="en-US"/>
              <a:t>Once blast gates were corrected, comparison of marker expression could be performed</a:t>
            </a:r>
          </a:p>
          <a:p>
            <a:r>
              <a:rPr lang="en-US" altLang="en-US"/>
              <a:t>Initial comparisons were made for expression of CD34, CD33, CD117, and HLA-DR, with an average correlation of 73% across these markers</a:t>
            </a:r>
          </a:p>
          <a:p>
            <a:endParaRPr lang="en-US" altLang="en-US"/>
          </a:p>
        </p:txBody>
      </p:sp>
      <p:sp>
        <p:nvSpPr>
          <p:cNvPr id="121859" name="Title 1">
            <a:extLst>
              <a:ext uri="{FF2B5EF4-FFF2-40B4-BE49-F238E27FC236}">
                <a16:creationId xmlns:a16="http://schemas.microsoft.com/office/drawing/2014/main" id="{2BEF76DF-2C35-2B47-BF74-03D55CFCCF4F}"/>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rgbClr val="FFFF00"/>
                </a:solidFill>
              </a:rPr>
              <a:t>Head-to-head comparison with OSU clinical flow results</a:t>
            </a:r>
          </a:p>
          <a:p>
            <a:pPr algn="ctr">
              <a:spcBef>
                <a:spcPct val="0"/>
              </a:spcBef>
              <a:buFontTx/>
              <a:buNone/>
            </a:pPr>
            <a:endParaRPr lang="en-US" altLang="en-US" sz="2800">
              <a:solidFill>
                <a:srgbClr val="FFFF00"/>
              </a:solidFill>
            </a:endParaRPr>
          </a:p>
        </p:txBody>
      </p:sp>
      <p:sp>
        <p:nvSpPr>
          <p:cNvPr id="121860" name="Rectangle 7">
            <a:extLst>
              <a:ext uri="{FF2B5EF4-FFF2-40B4-BE49-F238E27FC236}">
                <a16:creationId xmlns:a16="http://schemas.microsoft.com/office/drawing/2014/main" id="{97A3C412-DB2C-CE46-B9B5-9C77ACF7AFCC}"/>
              </a:ext>
            </a:extLst>
          </p:cNvPr>
          <p:cNvSpPr>
            <a:spLocks noChangeArrowheads="1"/>
          </p:cNvSpPr>
          <p:nvPr/>
        </p:nvSpPr>
        <p:spPr bwMode="auto">
          <a:xfrm>
            <a:off x="3536950" y="1581150"/>
            <a:ext cx="5475288" cy="4114800"/>
          </a:xfrm>
          <a:prstGeom prst="rect">
            <a:avLst/>
          </a:prstGeom>
          <a:solidFill>
            <a:srgbClr val="FFFFFF"/>
          </a:solidFill>
          <a:ln>
            <a:noFill/>
          </a:ln>
          <a:extLst>
            <a:ext uri="{91240B29-F687-4F45-9708-019B960494DF}">
              <a14:hiddenLine xmlns:a14="http://schemas.microsoft.com/office/drawing/2010/main" w="25400">
                <a:solidFill>
                  <a:srgbClr val="000000"/>
                </a:solidFill>
                <a:round/>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eaLnBrk="1" hangingPunct="1">
              <a:spcBef>
                <a:spcPct val="0"/>
              </a:spcBef>
              <a:buFontTx/>
              <a:buNone/>
            </a:pPr>
            <a:endParaRPr lang="en-US" altLang="en-US" sz="2800">
              <a:solidFill>
                <a:schemeClr val="tx1"/>
              </a:solidFill>
              <a:latin typeface="As" charset="0"/>
            </a:endParaRPr>
          </a:p>
        </p:txBody>
      </p:sp>
      <p:sp>
        <p:nvSpPr>
          <p:cNvPr id="121861" name="TextBox 8">
            <a:extLst>
              <a:ext uri="{FF2B5EF4-FFF2-40B4-BE49-F238E27FC236}">
                <a16:creationId xmlns:a16="http://schemas.microsoft.com/office/drawing/2014/main" id="{C29F99DB-6C20-764E-A489-C164E2A11693}"/>
              </a:ext>
            </a:extLst>
          </p:cNvPr>
          <p:cNvSpPr txBox="1">
            <a:spLocks noChangeArrowheads="1"/>
          </p:cNvSpPr>
          <p:nvPr/>
        </p:nvSpPr>
        <p:spPr bwMode="auto">
          <a:xfrm>
            <a:off x="5241925" y="5233988"/>
            <a:ext cx="2568575" cy="4619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a:solidFill>
                  <a:schemeClr val="tx1"/>
                </a:solidFill>
                <a:latin typeface="As" charset="0"/>
              </a:rPr>
              <a:t>Mass Cytometry</a:t>
            </a:r>
          </a:p>
        </p:txBody>
      </p:sp>
      <p:sp>
        <p:nvSpPr>
          <p:cNvPr id="121862" name="TextBox 11">
            <a:extLst>
              <a:ext uri="{FF2B5EF4-FFF2-40B4-BE49-F238E27FC236}">
                <a16:creationId xmlns:a16="http://schemas.microsoft.com/office/drawing/2014/main" id="{853A17C7-EDF2-6945-8FBD-A77514924DA1}"/>
              </a:ext>
            </a:extLst>
          </p:cNvPr>
          <p:cNvSpPr txBox="1">
            <a:spLocks noChangeArrowheads="1"/>
          </p:cNvSpPr>
          <p:nvPr/>
        </p:nvSpPr>
        <p:spPr bwMode="auto">
          <a:xfrm rot="-5400000">
            <a:off x="1939131" y="3407570"/>
            <a:ext cx="3686175" cy="4619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a:solidFill>
                  <a:schemeClr val="tx1"/>
                </a:solidFill>
                <a:latin typeface="As" charset="0"/>
              </a:rPr>
              <a:t>Clinical Flow Cytometry</a:t>
            </a:r>
          </a:p>
        </p:txBody>
      </p:sp>
      <p:sp>
        <p:nvSpPr>
          <p:cNvPr id="121863" name="TextBox 10">
            <a:extLst>
              <a:ext uri="{FF2B5EF4-FFF2-40B4-BE49-F238E27FC236}">
                <a16:creationId xmlns:a16="http://schemas.microsoft.com/office/drawing/2014/main" id="{6FD14A12-6E25-0245-B626-2819A8094AE8}"/>
              </a:ext>
            </a:extLst>
          </p:cNvPr>
          <p:cNvSpPr txBox="1">
            <a:spLocks noChangeArrowheads="1"/>
          </p:cNvSpPr>
          <p:nvPr/>
        </p:nvSpPr>
        <p:spPr bwMode="auto">
          <a:xfrm>
            <a:off x="4632325" y="1681163"/>
            <a:ext cx="3776663" cy="5238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chemeClr val="tx1"/>
                </a:solidFill>
                <a:latin typeface="As" charset="0"/>
              </a:rPr>
              <a:t>Marker expression %</a:t>
            </a:r>
          </a:p>
        </p:txBody>
      </p:sp>
      <p:pic>
        <p:nvPicPr>
          <p:cNvPr id="121864" name="Picture 1">
            <a:extLst>
              <a:ext uri="{FF2B5EF4-FFF2-40B4-BE49-F238E27FC236}">
                <a16:creationId xmlns:a16="http://schemas.microsoft.com/office/drawing/2014/main" id="{6B8D70EC-95B1-7040-8820-7E2C78D397F1}"/>
              </a:ext>
            </a:extLst>
          </p:cNvPr>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4205288" y="2197100"/>
            <a:ext cx="4481512" cy="3144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123224363"/>
      </p:ext>
    </p:extLst>
  </p:cSld>
  <p:clrMapOvr>
    <a:masterClrMapping/>
  </p:clrMapOvr>
  <p:transition spd="med">
    <p:fade/>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Content Placeholder 2">
            <a:extLst>
              <a:ext uri="{FF2B5EF4-FFF2-40B4-BE49-F238E27FC236}">
                <a16:creationId xmlns:a16="http://schemas.microsoft.com/office/drawing/2014/main" id="{2869B937-50EC-3249-B8CD-C889815CAE6F}"/>
              </a:ext>
            </a:extLst>
          </p:cNvPr>
          <p:cNvSpPr>
            <a:spLocks noGrp="1"/>
          </p:cNvSpPr>
          <p:nvPr>
            <p:ph idx="1"/>
          </p:nvPr>
        </p:nvSpPr>
        <p:spPr>
          <a:xfrm>
            <a:off x="0" y="1643063"/>
            <a:ext cx="3603625" cy="4865687"/>
          </a:xfrm>
        </p:spPr>
        <p:txBody>
          <a:bodyPr/>
          <a:lstStyle/>
          <a:p>
            <a:r>
              <a:rPr lang="en-US" altLang="en-US"/>
              <a:t>Once blast gates were corrected, comparison of marker expression could be performed</a:t>
            </a:r>
          </a:p>
          <a:p>
            <a:r>
              <a:rPr lang="en-US" altLang="en-US"/>
              <a:t>Initial comparisons were made for expression of CD34, CD33, CD117, and HLA-DR, with an average correlation of 73% across these markers</a:t>
            </a:r>
          </a:p>
          <a:p>
            <a:endParaRPr lang="en-US" altLang="en-US"/>
          </a:p>
        </p:txBody>
      </p:sp>
      <p:sp>
        <p:nvSpPr>
          <p:cNvPr id="122883" name="Title 1">
            <a:extLst>
              <a:ext uri="{FF2B5EF4-FFF2-40B4-BE49-F238E27FC236}">
                <a16:creationId xmlns:a16="http://schemas.microsoft.com/office/drawing/2014/main" id="{44932AD1-4A59-D94C-BAC7-DB4C16545FE5}"/>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rgbClr val="FFFF00"/>
                </a:solidFill>
              </a:rPr>
              <a:t>Head-to-head comparison with OSU clinical flow results</a:t>
            </a:r>
          </a:p>
          <a:p>
            <a:pPr algn="ctr">
              <a:spcBef>
                <a:spcPct val="0"/>
              </a:spcBef>
              <a:buFontTx/>
              <a:buNone/>
            </a:pPr>
            <a:endParaRPr lang="en-US" altLang="en-US" sz="2800">
              <a:solidFill>
                <a:srgbClr val="FFFF00"/>
              </a:solidFill>
            </a:endParaRPr>
          </a:p>
        </p:txBody>
      </p:sp>
      <p:sp>
        <p:nvSpPr>
          <p:cNvPr id="122884" name="Rectangle 7">
            <a:extLst>
              <a:ext uri="{FF2B5EF4-FFF2-40B4-BE49-F238E27FC236}">
                <a16:creationId xmlns:a16="http://schemas.microsoft.com/office/drawing/2014/main" id="{10232CE9-86BE-0D4D-A9AF-11EA6E2D80DD}"/>
              </a:ext>
            </a:extLst>
          </p:cNvPr>
          <p:cNvSpPr>
            <a:spLocks noChangeArrowheads="1"/>
          </p:cNvSpPr>
          <p:nvPr/>
        </p:nvSpPr>
        <p:spPr bwMode="auto">
          <a:xfrm>
            <a:off x="3536950" y="1581150"/>
            <a:ext cx="5475288" cy="4114800"/>
          </a:xfrm>
          <a:prstGeom prst="rect">
            <a:avLst/>
          </a:prstGeom>
          <a:solidFill>
            <a:srgbClr val="FFFFFF"/>
          </a:solidFill>
          <a:ln>
            <a:noFill/>
          </a:ln>
          <a:extLst>
            <a:ext uri="{91240B29-F687-4F45-9708-019B960494DF}">
              <a14:hiddenLine xmlns:a14="http://schemas.microsoft.com/office/drawing/2010/main" w="25400">
                <a:solidFill>
                  <a:srgbClr val="000000"/>
                </a:solidFill>
                <a:round/>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eaLnBrk="1" hangingPunct="1">
              <a:spcBef>
                <a:spcPct val="0"/>
              </a:spcBef>
              <a:buFontTx/>
              <a:buNone/>
            </a:pPr>
            <a:endParaRPr lang="en-US" altLang="en-US" sz="2800">
              <a:solidFill>
                <a:schemeClr val="tx1"/>
              </a:solidFill>
              <a:latin typeface="As" charset="0"/>
            </a:endParaRPr>
          </a:p>
        </p:txBody>
      </p:sp>
      <p:sp>
        <p:nvSpPr>
          <p:cNvPr id="122885" name="TextBox 8">
            <a:extLst>
              <a:ext uri="{FF2B5EF4-FFF2-40B4-BE49-F238E27FC236}">
                <a16:creationId xmlns:a16="http://schemas.microsoft.com/office/drawing/2014/main" id="{3C6DB073-5C45-AB46-82B2-2CE3153A4BBC}"/>
              </a:ext>
            </a:extLst>
          </p:cNvPr>
          <p:cNvSpPr txBox="1">
            <a:spLocks noChangeArrowheads="1"/>
          </p:cNvSpPr>
          <p:nvPr/>
        </p:nvSpPr>
        <p:spPr bwMode="auto">
          <a:xfrm>
            <a:off x="5241925" y="5233988"/>
            <a:ext cx="2568575" cy="4619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a:solidFill>
                  <a:schemeClr val="tx1"/>
                </a:solidFill>
                <a:latin typeface="As" charset="0"/>
              </a:rPr>
              <a:t>Mass Cytometry</a:t>
            </a:r>
          </a:p>
        </p:txBody>
      </p:sp>
      <p:sp>
        <p:nvSpPr>
          <p:cNvPr id="122886" name="TextBox 11">
            <a:extLst>
              <a:ext uri="{FF2B5EF4-FFF2-40B4-BE49-F238E27FC236}">
                <a16:creationId xmlns:a16="http://schemas.microsoft.com/office/drawing/2014/main" id="{9920A6FA-2679-7D4D-B245-3AACABA612A2}"/>
              </a:ext>
            </a:extLst>
          </p:cNvPr>
          <p:cNvSpPr txBox="1">
            <a:spLocks noChangeArrowheads="1"/>
          </p:cNvSpPr>
          <p:nvPr/>
        </p:nvSpPr>
        <p:spPr bwMode="auto">
          <a:xfrm rot="-5400000">
            <a:off x="1939131" y="3407570"/>
            <a:ext cx="3686175" cy="4619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a:solidFill>
                  <a:schemeClr val="tx1"/>
                </a:solidFill>
                <a:latin typeface="As" charset="0"/>
              </a:rPr>
              <a:t>Clinical Flow Cytometry</a:t>
            </a:r>
          </a:p>
        </p:txBody>
      </p:sp>
      <p:sp>
        <p:nvSpPr>
          <p:cNvPr id="122887" name="TextBox 10">
            <a:extLst>
              <a:ext uri="{FF2B5EF4-FFF2-40B4-BE49-F238E27FC236}">
                <a16:creationId xmlns:a16="http://schemas.microsoft.com/office/drawing/2014/main" id="{FF568FD9-2005-4141-838F-CBDBB71AAB1F}"/>
              </a:ext>
            </a:extLst>
          </p:cNvPr>
          <p:cNvSpPr txBox="1">
            <a:spLocks noChangeArrowheads="1"/>
          </p:cNvSpPr>
          <p:nvPr/>
        </p:nvSpPr>
        <p:spPr bwMode="auto">
          <a:xfrm>
            <a:off x="4632325" y="1681163"/>
            <a:ext cx="3776663" cy="5238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chemeClr val="tx1"/>
                </a:solidFill>
                <a:latin typeface="As" charset="0"/>
              </a:rPr>
              <a:t>Marker expression %</a:t>
            </a:r>
          </a:p>
        </p:txBody>
      </p:sp>
      <p:pic>
        <p:nvPicPr>
          <p:cNvPr id="122888" name="Picture 1">
            <a:extLst>
              <a:ext uri="{FF2B5EF4-FFF2-40B4-BE49-F238E27FC236}">
                <a16:creationId xmlns:a16="http://schemas.microsoft.com/office/drawing/2014/main" id="{2ACC241E-811C-CA4B-B1A6-519ADFBA1A15}"/>
              </a:ext>
            </a:extLst>
          </p:cNvPr>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4205288" y="2197100"/>
            <a:ext cx="4481512" cy="3144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89695680"/>
      </p:ext>
    </p:extLst>
  </p:cSld>
  <p:clrMapOvr>
    <a:masterClrMapping/>
  </p:clrMapOvr>
  <p:transition spd="med">
    <p:fade/>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Content Placeholder 2">
            <a:extLst>
              <a:ext uri="{FF2B5EF4-FFF2-40B4-BE49-F238E27FC236}">
                <a16:creationId xmlns:a16="http://schemas.microsoft.com/office/drawing/2014/main" id="{BAF4753F-2842-7848-9603-47368709D662}"/>
              </a:ext>
            </a:extLst>
          </p:cNvPr>
          <p:cNvSpPr>
            <a:spLocks noGrp="1"/>
          </p:cNvSpPr>
          <p:nvPr>
            <p:ph idx="1"/>
          </p:nvPr>
        </p:nvSpPr>
        <p:spPr>
          <a:xfrm>
            <a:off x="0" y="1643063"/>
            <a:ext cx="3603625" cy="4865687"/>
          </a:xfrm>
        </p:spPr>
        <p:txBody>
          <a:bodyPr/>
          <a:lstStyle/>
          <a:p>
            <a:r>
              <a:rPr lang="en-US" altLang="en-US"/>
              <a:t>Once blast gates were corrected, comparison of marker expression could be performed</a:t>
            </a:r>
          </a:p>
          <a:p>
            <a:r>
              <a:rPr lang="en-US" altLang="en-US"/>
              <a:t>Initial comparisons were made for expression of CD34, CD33, CD117, and HLA-DR, with an average correlation of 73% across these markers</a:t>
            </a:r>
          </a:p>
          <a:p>
            <a:endParaRPr lang="en-US" altLang="en-US"/>
          </a:p>
        </p:txBody>
      </p:sp>
      <p:sp>
        <p:nvSpPr>
          <p:cNvPr id="123907" name="Title 1">
            <a:extLst>
              <a:ext uri="{FF2B5EF4-FFF2-40B4-BE49-F238E27FC236}">
                <a16:creationId xmlns:a16="http://schemas.microsoft.com/office/drawing/2014/main" id="{316A483D-09F6-7F41-BBC8-6815C1297D1E}"/>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rgbClr val="FFFF00"/>
                </a:solidFill>
              </a:rPr>
              <a:t>Head-to-head comparison with OSU clinical flow results</a:t>
            </a:r>
          </a:p>
          <a:p>
            <a:pPr algn="ctr">
              <a:spcBef>
                <a:spcPct val="0"/>
              </a:spcBef>
              <a:buFontTx/>
              <a:buNone/>
            </a:pPr>
            <a:endParaRPr lang="en-US" altLang="en-US" sz="2800">
              <a:solidFill>
                <a:srgbClr val="FFFF00"/>
              </a:solidFill>
            </a:endParaRPr>
          </a:p>
        </p:txBody>
      </p:sp>
      <p:sp>
        <p:nvSpPr>
          <p:cNvPr id="123908" name="Rectangle 7">
            <a:extLst>
              <a:ext uri="{FF2B5EF4-FFF2-40B4-BE49-F238E27FC236}">
                <a16:creationId xmlns:a16="http://schemas.microsoft.com/office/drawing/2014/main" id="{8BD97953-BB50-C14C-BE87-36E300E674C5}"/>
              </a:ext>
            </a:extLst>
          </p:cNvPr>
          <p:cNvSpPr>
            <a:spLocks noChangeArrowheads="1"/>
          </p:cNvSpPr>
          <p:nvPr/>
        </p:nvSpPr>
        <p:spPr bwMode="auto">
          <a:xfrm>
            <a:off x="3536950" y="1581150"/>
            <a:ext cx="5475288" cy="4114800"/>
          </a:xfrm>
          <a:prstGeom prst="rect">
            <a:avLst/>
          </a:prstGeom>
          <a:solidFill>
            <a:srgbClr val="FFFFFF"/>
          </a:solidFill>
          <a:ln>
            <a:noFill/>
          </a:ln>
          <a:extLst>
            <a:ext uri="{91240B29-F687-4F45-9708-019B960494DF}">
              <a14:hiddenLine xmlns:a14="http://schemas.microsoft.com/office/drawing/2010/main" w="25400">
                <a:solidFill>
                  <a:srgbClr val="000000"/>
                </a:solidFill>
                <a:round/>
                <a:headEnd/>
                <a:tailEnd/>
              </a14:hiddenLine>
            </a:ext>
          </a:extLst>
        </p:spPr>
        <p:txBody>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eaLnBrk="1" hangingPunct="1">
              <a:spcBef>
                <a:spcPct val="0"/>
              </a:spcBef>
              <a:buFontTx/>
              <a:buNone/>
            </a:pPr>
            <a:endParaRPr lang="en-US" altLang="en-US" sz="2800">
              <a:solidFill>
                <a:schemeClr val="tx1"/>
              </a:solidFill>
              <a:latin typeface="As" charset="0"/>
            </a:endParaRPr>
          </a:p>
        </p:txBody>
      </p:sp>
      <p:sp>
        <p:nvSpPr>
          <p:cNvPr id="123909" name="TextBox 8">
            <a:extLst>
              <a:ext uri="{FF2B5EF4-FFF2-40B4-BE49-F238E27FC236}">
                <a16:creationId xmlns:a16="http://schemas.microsoft.com/office/drawing/2014/main" id="{ADF6EC24-4792-6A46-9628-37311A0DF743}"/>
              </a:ext>
            </a:extLst>
          </p:cNvPr>
          <p:cNvSpPr txBox="1">
            <a:spLocks noChangeArrowheads="1"/>
          </p:cNvSpPr>
          <p:nvPr/>
        </p:nvSpPr>
        <p:spPr bwMode="auto">
          <a:xfrm>
            <a:off x="5241925" y="5233988"/>
            <a:ext cx="2568575" cy="4619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a:solidFill>
                  <a:schemeClr val="tx1"/>
                </a:solidFill>
                <a:latin typeface="As" charset="0"/>
              </a:rPr>
              <a:t>Mass Cytometry</a:t>
            </a:r>
          </a:p>
        </p:txBody>
      </p:sp>
      <p:sp>
        <p:nvSpPr>
          <p:cNvPr id="123910" name="TextBox 11">
            <a:extLst>
              <a:ext uri="{FF2B5EF4-FFF2-40B4-BE49-F238E27FC236}">
                <a16:creationId xmlns:a16="http://schemas.microsoft.com/office/drawing/2014/main" id="{0462CAB5-12D8-FE4F-BBEB-C2DFD47E0C1E}"/>
              </a:ext>
            </a:extLst>
          </p:cNvPr>
          <p:cNvSpPr txBox="1">
            <a:spLocks noChangeArrowheads="1"/>
          </p:cNvSpPr>
          <p:nvPr/>
        </p:nvSpPr>
        <p:spPr bwMode="auto">
          <a:xfrm rot="-5400000">
            <a:off x="1939131" y="3407570"/>
            <a:ext cx="3686175" cy="4619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a:solidFill>
                  <a:schemeClr val="tx1"/>
                </a:solidFill>
                <a:latin typeface="As" charset="0"/>
              </a:rPr>
              <a:t>Clinical Flow Cytometry</a:t>
            </a:r>
          </a:p>
        </p:txBody>
      </p:sp>
      <p:sp>
        <p:nvSpPr>
          <p:cNvPr id="123911" name="TextBox 10">
            <a:extLst>
              <a:ext uri="{FF2B5EF4-FFF2-40B4-BE49-F238E27FC236}">
                <a16:creationId xmlns:a16="http://schemas.microsoft.com/office/drawing/2014/main" id="{66C8A089-1BA5-F84C-B273-B8458D073E74}"/>
              </a:ext>
            </a:extLst>
          </p:cNvPr>
          <p:cNvSpPr txBox="1">
            <a:spLocks noChangeArrowheads="1"/>
          </p:cNvSpPr>
          <p:nvPr/>
        </p:nvSpPr>
        <p:spPr bwMode="auto">
          <a:xfrm>
            <a:off x="4632325" y="1681163"/>
            <a:ext cx="3776663" cy="5238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1pPr>
            <a:lvl2pPr marL="742950" indent="-285750">
              <a:spcBef>
                <a:spcPct val="20000"/>
              </a:spcBef>
              <a:buFont typeface="Wingdings" pitchFamily="2" charset="2"/>
              <a:buChar char="§"/>
              <a:defRPr sz="2800">
                <a:solidFill>
                  <a:srgbClr val="FFFFFF"/>
                </a:solidFill>
                <a:latin typeface="Calibri" panose="020F0502020204030204" pitchFamily="34" charset="0"/>
                <a:ea typeface="MS PGothic" panose="020B0600070205080204" pitchFamily="34" charset="-128"/>
              </a:defRPr>
            </a:lvl2pPr>
            <a:lvl3pPr marL="1143000" indent="-228600">
              <a:spcBef>
                <a:spcPct val="20000"/>
              </a:spcBef>
              <a:buFont typeface="Symbol" pitchFamily="2" charset="2"/>
              <a:buChar char="·"/>
              <a:defRPr sz="2400">
                <a:solidFill>
                  <a:srgbClr val="FFFFFF"/>
                </a:solidFill>
                <a:latin typeface="Calibri" panose="020F0502020204030204" pitchFamily="34" charset="0"/>
                <a:ea typeface="MS PGothic" panose="020B0600070205080204" pitchFamily="34" charset="-128"/>
              </a:defRPr>
            </a:lvl3pPr>
            <a:lvl4pPr marL="16002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4pPr>
            <a:lvl5pPr marL="2057400" indent="-228600">
              <a:spcBef>
                <a:spcPct val="20000"/>
              </a:spcBef>
              <a:buFont typeface="Symbol" pitchFamily="2" charset="2"/>
              <a:buChar char="·"/>
              <a:defRPr sz="2000">
                <a:solidFill>
                  <a:srgbClr val="FFFFFF"/>
                </a:solidFill>
                <a:latin typeface="Calibri" panose="020F0502020204030204" pitchFamily="34" charset="0"/>
                <a:ea typeface="MS PGothic" panose="020B0600070205080204" pitchFamily="34" charset="-128"/>
              </a:defRPr>
            </a:lvl5pPr>
            <a:lvl6pPr marL="25146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6pPr>
            <a:lvl7pPr marL="29718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7pPr>
            <a:lvl8pPr marL="34290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8pPr>
            <a:lvl9pPr marL="3886200" indent="-228600" eaLnBrk="0" fontAlgn="base" hangingPunct="0">
              <a:spcBef>
                <a:spcPct val="20000"/>
              </a:spcBef>
              <a:spcAft>
                <a:spcPct val="0"/>
              </a:spcAft>
              <a:buFont typeface="Symbol" pitchFamily="2" charset="2"/>
              <a:buChar char="·"/>
              <a:defRPr sz="2000">
                <a:solidFill>
                  <a:srgbClr val="FFFFFF"/>
                </a:solidFill>
                <a:latin typeface="Calibri" panose="020F0502020204030204" pitchFamily="34" charset="0"/>
                <a:ea typeface="MS PGothic" panose="020B0600070205080204" pitchFamily="34" charset="-128"/>
              </a:defRPr>
            </a:lvl9pPr>
          </a:lstStyle>
          <a:p>
            <a:pPr algn="ctr">
              <a:spcBef>
                <a:spcPct val="0"/>
              </a:spcBef>
              <a:buFontTx/>
              <a:buNone/>
            </a:pPr>
            <a:r>
              <a:rPr lang="en-US" altLang="en-US" sz="2800">
                <a:solidFill>
                  <a:schemeClr val="tx1"/>
                </a:solidFill>
                <a:latin typeface="As" charset="0"/>
              </a:rPr>
              <a:t>Marker expression %</a:t>
            </a:r>
          </a:p>
        </p:txBody>
      </p:sp>
      <p:pic>
        <p:nvPicPr>
          <p:cNvPr id="123912" name="Picture 9">
            <a:extLst>
              <a:ext uri="{FF2B5EF4-FFF2-40B4-BE49-F238E27FC236}">
                <a16:creationId xmlns:a16="http://schemas.microsoft.com/office/drawing/2014/main" id="{A02998D9-1AA7-2F4B-A182-ADE5448F995B}"/>
              </a:ext>
            </a:extLst>
          </p:cNvPr>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4205288" y="2192338"/>
            <a:ext cx="4479925" cy="314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06047775"/>
      </p:ext>
    </p:extLst>
  </p:cSld>
  <p:clrMapOvr>
    <a:masterClrMapping/>
  </p:clrMapOvr>
  <p:transition spd="med">
    <p:fade/>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7" name="Title 1"/>
          <p:cNvSpPr>
            <a:spLocks noGrp="1"/>
          </p:cNvSpPr>
          <p:nvPr>
            <p:ph type="title"/>
          </p:nvPr>
        </p:nvSpPr>
        <p:spPr/>
        <p:txBody>
          <a:bodyPr/>
          <a:lstStyle/>
          <a:p>
            <a:pPr algn="ctr"/>
            <a:r>
              <a:rPr lang="en-US" dirty="0">
                <a:solidFill>
                  <a:srgbClr val="FFFF00"/>
                </a:solidFill>
                <a:latin typeface="Calibri" charset="0"/>
                <a:ea typeface="MS PGothic" charset="0"/>
              </a:rPr>
              <a:t>Analysis of AML and MDS - Workflow</a:t>
            </a:r>
          </a:p>
        </p:txBody>
      </p:sp>
      <p:grpSp>
        <p:nvGrpSpPr>
          <p:cNvPr id="43" name="Group 42"/>
          <p:cNvGrpSpPr/>
          <p:nvPr/>
        </p:nvGrpSpPr>
        <p:grpSpPr>
          <a:xfrm>
            <a:off x="721528" y="1929462"/>
            <a:ext cx="150495" cy="361358"/>
            <a:chOff x="1593763" y="1118166"/>
            <a:chExt cx="772374" cy="1901499"/>
          </a:xfrm>
          <a:effectLst>
            <a:outerShdw blurRad="50800" dist="38100" dir="2700000" algn="tl" rotWithShape="0">
              <a:prstClr val="black">
                <a:alpha val="40000"/>
              </a:prstClr>
            </a:outerShdw>
          </a:effectLst>
        </p:grpSpPr>
        <p:sp>
          <p:nvSpPr>
            <p:cNvPr id="44" name="Oval 43"/>
            <p:cNvSpPr/>
            <p:nvPr/>
          </p:nvSpPr>
          <p:spPr bwMode="auto">
            <a:xfrm>
              <a:off x="1802833" y="1118166"/>
              <a:ext cx="334215" cy="358813"/>
            </a:xfrm>
            <a:prstGeom prst="ellipse">
              <a:avLst/>
            </a:prstGeom>
            <a:solidFill>
              <a:srgbClr val="008000"/>
            </a:solid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45" name="Freeform 44"/>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46" name="Freeform 45"/>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47" name="Group 46"/>
          <p:cNvGrpSpPr/>
          <p:nvPr/>
        </p:nvGrpSpPr>
        <p:grpSpPr>
          <a:xfrm>
            <a:off x="1016023" y="1930893"/>
            <a:ext cx="150495" cy="361358"/>
            <a:chOff x="1593763" y="1118166"/>
            <a:chExt cx="772374" cy="1901499"/>
          </a:xfrm>
          <a:effectLst>
            <a:outerShdw blurRad="50800" dist="38100" dir="2700000" algn="tl" rotWithShape="0">
              <a:prstClr val="black">
                <a:alpha val="40000"/>
              </a:prstClr>
            </a:outerShdw>
          </a:effectLst>
        </p:grpSpPr>
        <p:sp>
          <p:nvSpPr>
            <p:cNvPr id="48" name="Oval 47"/>
            <p:cNvSpPr/>
            <p:nvPr/>
          </p:nvSpPr>
          <p:spPr bwMode="auto">
            <a:xfrm>
              <a:off x="1802833" y="1118166"/>
              <a:ext cx="334215" cy="358813"/>
            </a:xfrm>
            <a:prstGeom prst="ellipse">
              <a:avLst/>
            </a:prstGeom>
            <a:solidFill>
              <a:srgbClr val="008000"/>
            </a:solid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49" name="Freeform 48"/>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50" name="Freeform 49"/>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51" name="Group 50"/>
          <p:cNvGrpSpPr/>
          <p:nvPr/>
        </p:nvGrpSpPr>
        <p:grpSpPr>
          <a:xfrm>
            <a:off x="1309093" y="1930892"/>
            <a:ext cx="150495" cy="361358"/>
            <a:chOff x="1593763" y="1118166"/>
            <a:chExt cx="772374" cy="1901499"/>
          </a:xfrm>
          <a:effectLst>
            <a:outerShdw blurRad="50800" dist="38100" dir="2700000" algn="tl" rotWithShape="0">
              <a:prstClr val="black">
                <a:alpha val="40000"/>
              </a:prstClr>
            </a:outerShdw>
          </a:effectLst>
        </p:grpSpPr>
        <p:sp>
          <p:nvSpPr>
            <p:cNvPr id="52" name="Oval 51"/>
            <p:cNvSpPr/>
            <p:nvPr/>
          </p:nvSpPr>
          <p:spPr bwMode="auto">
            <a:xfrm>
              <a:off x="1802833" y="1118166"/>
              <a:ext cx="334215" cy="358813"/>
            </a:xfrm>
            <a:prstGeom prst="ellipse">
              <a:avLst/>
            </a:prstGeom>
            <a:solidFill>
              <a:srgbClr val="008000"/>
            </a:solid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53" name="Freeform 52"/>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54" name="Freeform 53"/>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55" name="Group 54"/>
          <p:cNvGrpSpPr/>
          <p:nvPr/>
        </p:nvGrpSpPr>
        <p:grpSpPr>
          <a:xfrm>
            <a:off x="1611043" y="1930892"/>
            <a:ext cx="150495" cy="361358"/>
            <a:chOff x="1593763" y="1118166"/>
            <a:chExt cx="772374" cy="1901499"/>
          </a:xfrm>
          <a:effectLst>
            <a:outerShdw blurRad="50800" dist="38100" dir="2700000" algn="tl" rotWithShape="0">
              <a:prstClr val="black">
                <a:alpha val="40000"/>
              </a:prstClr>
            </a:outerShdw>
          </a:effectLst>
        </p:grpSpPr>
        <p:sp>
          <p:nvSpPr>
            <p:cNvPr id="56" name="Oval 55"/>
            <p:cNvSpPr/>
            <p:nvPr/>
          </p:nvSpPr>
          <p:spPr bwMode="auto">
            <a:xfrm>
              <a:off x="1802833" y="1118166"/>
              <a:ext cx="334215" cy="358813"/>
            </a:xfrm>
            <a:prstGeom prst="ellipse">
              <a:avLst/>
            </a:prstGeom>
            <a:solidFill>
              <a:srgbClr val="008000"/>
            </a:solid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57" name="Freeform 56"/>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58" name="Freeform 57"/>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59" name="Group 58"/>
          <p:cNvGrpSpPr/>
          <p:nvPr/>
        </p:nvGrpSpPr>
        <p:grpSpPr>
          <a:xfrm>
            <a:off x="1912994" y="1930893"/>
            <a:ext cx="150495" cy="361358"/>
            <a:chOff x="1593763" y="1118166"/>
            <a:chExt cx="772374" cy="1901499"/>
          </a:xfrm>
          <a:effectLst>
            <a:outerShdw blurRad="50800" dist="38100" dir="2700000" algn="tl" rotWithShape="0">
              <a:prstClr val="black">
                <a:alpha val="40000"/>
              </a:prstClr>
            </a:outerShdw>
          </a:effectLst>
        </p:grpSpPr>
        <p:sp>
          <p:nvSpPr>
            <p:cNvPr id="60" name="Oval 59"/>
            <p:cNvSpPr/>
            <p:nvPr/>
          </p:nvSpPr>
          <p:spPr bwMode="auto">
            <a:xfrm>
              <a:off x="1802833" y="1118166"/>
              <a:ext cx="334215" cy="358813"/>
            </a:xfrm>
            <a:prstGeom prst="ellipse">
              <a:avLst/>
            </a:prstGeom>
            <a:solidFill>
              <a:srgbClr val="008000"/>
            </a:solid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61" name="Freeform 60"/>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62" name="Freeform 61"/>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63" name="Group 62"/>
          <p:cNvGrpSpPr/>
          <p:nvPr/>
        </p:nvGrpSpPr>
        <p:grpSpPr>
          <a:xfrm>
            <a:off x="1573419" y="2697572"/>
            <a:ext cx="150495" cy="361358"/>
            <a:chOff x="1593763" y="1118166"/>
            <a:chExt cx="772374" cy="1901499"/>
          </a:xfrm>
          <a:solidFill>
            <a:srgbClr val="BFBF00"/>
          </a:solidFill>
        </p:grpSpPr>
        <p:sp>
          <p:nvSpPr>
            <p:cNvPr id="64" name="Oval 63"/>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65" name="Freeform 64"/>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66" name="Freeform 65"/>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67" name="Group 66"/>
          <p:cNvGrpSpPr/>
          <p:nvPr/>
        </p:nvGrpSpPr>
        <p:grpSpPr>
          <a:xfrm>
            <a:off x="1289333" y="2697572"/>
            <a:ext cx="150495" cy="361358"/>
            <a:chOff x="1593763" y="1118166"/>
            <a:chExt cx="772374" cy="1901499"/>
          </a:xfrm>
          <a:solidFill>
            <a:srgbClr val="BFBF00"/>
          </a:solidFill>
        </p:grpSpPr>
        <p:sp>
          <p:nvSpPr>
            <p:cNvPr id="68" name="Oval 67"/>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69" name="Freeform 68"/>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70" name="Freeform 69"/>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71" name="Group 70"/>
          <p:cNvGrpSpPr/>
          <p:nvPr/>
        </p:nvGrpSpPr>
        <p:grpSpPr>
          <a:xfrm>
            <a:off x="1005247" y="2697572"/>
            <a:ext cx="150495" cy="361358"/>
            <a:chOff x="1593763" y="1118166"/>
            <a:chExt cx="772374" cy="1901499"/>
          </a:xfrm>
          <a:solidFill>
            <a:srgbClr val="BFBF00"/>
          </a:solidFill>
        </p:grpSpPr>
        <p:sp>
          <p:nvSpPr>
            <p:cNvPr id="72" name="Oval 71"/>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73" name="Freeform 72"/>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74" name="Freeform 73"/>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75" name="Group 74"/>
          <p:cNvGrpSpPr/>
          <p:nvPr/>
        </p:nvGrpSpPr>
        <p:grpSpPr>
          <a:xfrm>
            <a:off x="721161" y="2697572"/>
            <a:ext cx="150495" cy="361358"/>
            <a:chOff x="1593763" y="1118166"/>
            <a:chExt cx="772374" cy="1901499"/>
          </a:xfrm>
          <a:solidFill>
            <a:srgbClr val="BFBF00"/>
          </a:solidFill>
        </p:grpSpPr>
        <p:sp>
          <p:nvSpPr>
            <p:cNvPr id="76" name="Oval 75"/>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77" name="Freeform 76"/>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78" name="Freeform 77"/>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79" name="Group 78"/>
          <p:cNvGrpSpPr/>
          <p:nvPr/>
        </p:nvGrpSpPr>
        <p:grpSpPr>
          <a:xfrm>
            <a:off x="1859032" y="2699003"/>
            <a:ext cx="150495" cy="361358"/>
            <a:chOff x="1593763" y="1118166"/>
            <a:chExt cx="772374" cy="1901499"/>
          </a:xfrm>
          <a:solidFill>
            <a:srgbClr val="BFBF00"/>
          </a:solidFill>
        </p:grpSpPr>
        <p:sp>
          <p:nvSpPr>
            <p:cNvPr id="80" name="Oval 79"/>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81" name="Freeform 80"/>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82" name="Freeform 81"/>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cxnSp>
        <p:nvCxnSpPr>
          <p:cNvPr id="84" name="Straight Arrow Connector 83"/>
          <p:cNvCxnSpPr>
            <a:cxnSpLocks noChangeShapeType="1"/>
          </p:cNvCxnSpPr>
          <p:nvPr/>
        </p:nvCxnSpPr>
        <p:spPr bwMode="auto">
          <a:xfrm>
            <a:off x="2317750" y="2095500"/>
            <a:ext cx="1143000" cy="0"/>
          </a:xfrm>
          <a:prstGeom prst="straightConnector1">
            <a:avLst/>
          </a:prstGeom>
          <a:noFill/>
          <a:ln w="44450">
            <a:solidFill>
              <a:srgbClr val="339933"/>
            </a:solidFill>
            <a:round/>
            <a:headEnd/>
            <a:tailEnd type="arrow" w="med" len="med"/>
          </a:ln>
          <a:extLst>
            <a:ext uri="{909E8E84-426E-40dd-AFC4-6F175D3DCCD1}">
              <a14:hiddenFill xmlns:a14="http://schemas.microsoft.com/office/drawing/2010/main" xmlns="">
                <a:noFill/>
              </a14:hiddenFill>
            </a:ext>
          </a:extLst>
        </p:spPr>
      </p:cxnSp>
      <p:cxnSp>
        <p:nvCxnSpPr>
          <p:cNvPr id="86" name="Straight Arrow Connector 85"/>
          <p:cNvCxnSpPr>
            <a:cxnSpLocks noChangeShapeType="1"/>
          </p:cNvCxnSpPr>
          <p:nvPr/>
        </p:nvCxnSpPr>
        <p:spPr bwMode="auto">
          <a:xfrm>
            <a:off x="2319338" y="2878138"/>
            <a:ext cx="1143000" cy="0"/>
          </a:xfrm>
          <a:prstGeom prst="straightConnector1">
            <a:avLst/>
          </a:prstGeom>
          <a:noFill/>
          <a:ln w="44450">
            <a:solidFill>
              <a:srgbClr val="339933"/>
            </a:solidFill>
            <a:round/>
            <a:headEnd/>
            <a:tailEnd type="arrow" w="med" len="med"/>
          </a:ln>
          <a:extLst>
            <a:ext uri="{909E8E84-426E-40dd-AFC4-6F175D3DCCD1}">
              <a14:hiddenFill xmlns:a14="http://schemas.microsoft.com/office/drawing/2010/main" xmlns="">
                <a:noFill/>
              </a14:hiddenFill>
            </a:ext>
          </a:extLst>
        </p:spPr>
      </p:cxnSp>
      <p:sp>
        <p:nvSpPr>
          <p:cNvPr id="88" name="TextBox 87"/>
          <p:cNvSpPr txBox="1">
            <a:spLocks noChangeArrowheads="1"/>
          </p:cNvSpPr>
          <p:nvPr/>
        </p:nvSpPr>
        <p:spPr bwMode="auto">
          <a:xfrm>
            <a:off x="2243138" y="1670050"/>
            <a:ext cx="1454150" cy="246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000">
                <a:solidFill>
                  <a:srgbClr val="FFFFFF"/>
                </a:solidFill>
              </a:rPr>
              <a:t>Bone marrow biopsy</a:t>
            </a:r>
          </a:p>
        </p:txBody>
      </p:sp>
      <p:sp>
        <p:nvSpPr>
          <p:cNvPr id="70671" name="TextBox 89"/>
          <p:cNvSpPr txBox="1">
            <a:spLocks noChangeArrowheads="1"/>
          </p:cNvSpPr>
          <p:nvPr/>
        </p:nvSpPr>
        <p:spPr bwMode="auto">
          <a:xfrm>
            <a:off x="484188" y="1582738"/>
            <a:ext cx="1738312"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000">
                <a:solidFill>
                  <a:srgbClr val="FFFFFF"/>
                </a:solidFill>
              </a:rPr>
              <a:t>5 normal control samples</a:t>
            </a:r>
          </a:p>
        </p:txBody>
      </p:sp>
      <p:sp>
        <p:nvSpPr>
          <p:cNvPr id="70672" name="TextBox 90"/>
          <p:cNvSpPr txBox="1">
            <a:spLocks noChangeArrowheads="1"/>
          </p:cNvSpPr>
          <p:nvPr/>
        </p:nvSpPr>
        <p:spPr bwMode="auto">
          <a:xfrm>
            <a:off x="751601" y="3455770"/>
            <a:ext cx="1423274"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dirty="0">
                <a:solidFill>
                  <a:srgbClr val="FFFFFF"/>
                </a:solidFill>
              </a:rPr>
              <a:t>40 AML + 23 MDS patient samples</a:t>
            </a:r>
          </a:p>
        </p:txBody>
      </p:sp>
      <p:grpSp>
        <p:nvGrpSpPr>
          <p:cNvPr id="97" name="Group 96"/>
          <p:cNvGrpSpPr>
            <a:grpSpLocks/>
          </p:cNvGrpSpPr>
          <p:nvPr/>
        </p:nvGrpSpPr>
        <p:grpSpPr bwMode="auto">
          <a:xfrm>
            <a:off x="3781425" y="1890713"/>
            <a:ext cx="276225" cy="1150937"/>
            <a:chOff x="3356793" y="1720850"/>
            <a:chExt cx="276683" cy="1150620"/>
          </a:xfrm>
        </p:grpSpPr>
        <p:sp>
          <p:nvSpPr>
            <p:cNvPr id="92" name="Rectangle 91"/>
            <p:cNvSpPr/>
            <p:nvPr/>
          </p:nvSpPr>
          <p:spPr bwMode="auto">
            <a:xfrm>
              <a:off x="3358384" y="1809726"/>
              <a:ext cx="275092" cy="914148"/>
            </a:xfrm>
            <a:prstGeom prst="rect">
              <a:avLst/>
            </a:prstGeom>
            <a:solidFill>
              <a:schemeClr val="bg2">
                <a:lumMod val="40000"/>
                <a:lumOff val="60000"/>
              </a:schemeClr>
            </a:solidFill>
            <a:ln w="25400" cap="flat" cmpd="sng" algn="ctr">
              <a:noFill/>
              <a:prstDash val="solid"/>
              <a:round/>
              <a:headEnd type="none" w="med" len="med"/>
              <a:tailEnd type="none" w="med" len="med"/>
            </a:ln>
            <a:effectLst/>
          </p:spPr>
          <p:txBody>
            <a:bodyPr/>
            <a:lstStyle/>
            <a:p>
              <a:pPr eaLnBrk="1" hangingPunct="1">
                <a:defRPr/>
              </a:pPr>
              <a:endParaRPr lang="en-US">
                <a:solidFill>
                  <a:srgbClr val="000000"/>
                </a:solidFill>
                <a:latin typeface="As"/>
                <a:ea typeface="+mn-ea"/>
                <a:cs typeface="Arial" pitchFamily="34" charset="0"/>
              </a:endParaRPr>
            </a:p>
          </p:txBody>
        </p:sp>
        <p:sp>
          <p:nvSpPr>
            <p:cNvPr id="93" name="Oval 92"/>
            <p:cNvSpPr/>
            <p:nvPr/>
          </p:nvSpPr>
          <p:spPr bwMode="auto">
            <a:xfrm>
              <a:off x="3358384" y="2593735"/>
              <a:ext cx="275092" cy="274561"/>
            </a:xfrm>
            <a:prstGeom prst="ellipse">
              <a:avLst/>
            </a:prstGeom>
            <a:solidFill>
              <a:schemeClr val="bg2">
                <a:lumMod val="40000"/>
                <a:lumOff val="60000"/>
              </a:schemeClr>
            </a:solidFill>
            <a:ln w="25400" cap="flat" cmpd="sng" algn="ctr">
              <a:noFill/>
              <a:prstDash val="solid"/>
              <a:round/>
              <a:headEnd type="none" w="med" len="med"/>
              <a:tailEnd type="none" w="med" len="med"/>
            </a:ln>
            <a:effectLst/>
          </p:spPr>
          <p:txBody>
            <a:bodyPr/>
            <a:lstStyle/>
            <a:p>
              <a:pPr eaLnBrk="1" hangingPunct="1">
                <a:defRPr/>
              </a:pPr>
              <a:endParaRPr lang="en-US">
                <a:solidFill>
                  <a:srgbClr val="000000"/>
                </a:solidFill>
                <a:latin typeface="As"/>
                <a:ea typeface="+mn-ea"/>
                <a:cs typeface="Arial" pitchFamily="34" charset="0"/>
              </a:endParaRPr>
            </a:p>
          </p:txBody>
        </p:sp>
        <p:sp>
          <p:nvSpPr>
            <p:cNvPr id="94" name="Oval 93"/>
            <p:cNvSpPr/>
            <p:nvPr/>
          </p:nvSpPr>
          <p:spPr bwMode="auto">
            <a:xfrm>
              <a:off x="3356793" y="1720850"/>
              <a:ext cx="275093" cy="182512"/>
            </a:xfrm>
            <a:prstGeom prst="ellipse">
              <a:avLst/>
            </a:prstGeom>
            <a:solidFill>
              <a:schemeClr val="bg2">
                <a:lumMod val="40000"/>
                <a:lumOff val="60000"/>
              </a:schemeClr>
            </a:solidFill>
            <a:ln w="25400" cap="flat" cmpd="sng" algn="ctr">
              <a:solidFill>
                <a:schemeClr val="tx1"/>
              </a:solidFill>
              <a:prstDash val="solid"/>
              <a:round/>
              <a:headEnd type="none" w="med" len="med"/>
              <a:tailEnd type="none" w="med" len="med"/>
            </a:ln>
            <a:effectLst/>
          </p:spPr>
          <p:txBody>
            <a:bodyPr/>
            <a:lstStyle/>
            <a:p>
              <a:pPr eaLnBrk="1" hangingPunct="1">
                <a:defRPr/>
              </a:pPr>
              <a:endParaRPr lang="en-US">
                <a:solidFill>
                  <a:srgbClr val="000000"/>
                </a:solidFill>
                <a:latin typeface="As"/>
                <a:ea typeface="+mn-ea"/>
                <a:cs typeface="Arial" pitchFamily="34" charset="0"/>
              </a:endParaRPr>
            </a:p>
          </p:txBody>
        </p:sp>
        <p:sp>
          <p:nvSpPr>
            <p:cNvPr id="70764" name="Rectangle 94"/>
            <p:cNvSpPr>
              <a:spLocks noChangeArrowheads="1"/>
            </p:cNvSpPr>
            <p:nvPr/>
          </p:nvSpPr>
          <p:spPr bwMode="auto">
            <a:xfrm>
              <a:off x="3359150" y="2260600"/>
              <a:ext cx="274320" cy="479425"/>
            </a:xfrm>
            <a:prstGeom prst="rect">
              <a:avLst/>
            </a:prstGeom>
            <a:solidFill>
              <a:srgbClr val="FF0000"/>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70765" name="Oval 95"/>
            <p:cNvSpPr>
              <a:spLocks noChangeArrowheads="1"/>
            </p:cNvSpPr>
            <p:nvPr/>
          </p:nvSpPr>
          <p:spPr bwMode="auto">
            <a:xfrm>
              <a:off x="3359149" y="2597150"/>
              <a:ext cx="274320" cy="274320"/>
            </a:xfrm>
            <a:prstGeom prst="ellipse">
              <a:avLst/>
            </a:prstGeom>
            <a:solidFill>
              <a:srgbClr val="FF0000"/>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grpSp>
      <p:sp>
        <p:nvSpPr>
          <p:cNvPr id="98" name="TextBox 97"/>
          <p:cNvSpPr txBox="1">
            <a:spLocks noChangeArrowheads="1"/>
          </p:cNvSpPr>
          <p:nvPr/>
        </p:nvSpPr>
        <p:spPr bwMode="auto">
          <a:xfrm>
            <a:off x="3375025" y="3132138"/>
            <a:ext cx="108108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a:solidFill>
                  <a:srgbClr val="FFFFFF"/>
                </a:solidFill>
              </a:rPr>
              <a:t>Fix and freeze in aliquots</a:t>
            </a:r>
          </a:p>
        </p:txBody>
      </p:sp>
      <p:cxnSp>
        <p:nvCxnSpPr>
          <p:cNvPr id="99" name="Straight Arrow Connector 98"/>
          <p:cNvCxnSpPr>
            <a:cxnSpLocks noChangeShapeType="1"/>
          </p:cNvCxnSpPr>
          <p:nvPr/>
        </p:nvCxnSpPr>
        <p:spPr bwMode="auto">
          <a:xfrm>
            <a:off x="4510088" y="2462213"/>
            <a:ext cx="1143000" cy="0"/>
          </a:xfrm>
          <a:prstGeom prst="straightConnector1">
            <a:avLst/>
          </a:prstGeom>
          <a:noFill/>
          <a:ln w="44450">
            <a:solidFill>
              <a:srgbClr val="339933"/>
            </a:solidFill>
            <a:round/>
            <a:headEnd/>
            <a:tailEnd type="arrow" w="med" len="med"/>
          </a:ln>
          <a:extLst>
            <a:ext uri="{909E8E84-426E-40dd-AFC4-6F175D3DCCD1}">
              <a14:hiddenFill xmlns:a14="http://schemas.microsoft.com/office/drawing/2010/main" xmlns="">
                <a:noFill/>
              </a14:hiddenFill>
            </a:ext>
          </a:extLst>
        </p:spPr>
      </p:cxnSp>
      <p:sp>
        <p:nvSpPr>
          <p:cNvPr id="100" name="TextBox 99"/>
          <p:cNvSpPr txBox="1">
            <a:spLocks noChangeArrowheads="1"/>
          </p:cNvSpPr>
          <p:nvPr/>
        </p:nvSpPr>
        <p:spPr bwMode="auto">
          <a:xfrm>
            <a:off x="4383088" y="1936750"/>
            <a:ext cx="146685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a:solidFill>
                  <a:srgbClr val="FFFFFF"/>
                </a:solidFill>
              </a:rPr>
              <a:t>Thaw in groups of 20</a:t>
            </a:r>
          </a:p>
          <a:p>
            <a:pPr algn="ctr" eaLnBrk="1" hangingPunct="1"/>
            <a:r>
              <a:rPr lang="en-US" sz="1000">
                <a:solidFill>
                  <a:srgbClr val="FFFFFF"/>
                </a:solidFill>
              </a:rPr>
              <a:t>Red cell lysis </a:t>
            </a:r>
          </a:p>
        </p:txBody>
      </p:sp>
      <p:grpSp>
        <p:nvGrpSpPr>
          <p:cNvPr id="185" name="Group 184"/>
          <p:cNvGrpSpPr>
            <a:grpSpLocks/>
          </p:cNvGrpSpPr>
          <p:nvPr/>
        </p:nvGrpSpPr>
        <p:grpSpPr bwMode="auto">
          <a:xfrm>
            <a:off x="6115050" y="1704975"/>
            <a:ext cx="2379663" cy="1519238"/>
            <a:chOff x="6474178" y="2237897"/>
            <a:chExt cx="2522177" cy="1669542"/>
          </a:xfrm>
        </p:grpSpPr>
        <p:sp>
          <p:nvSpPr>
            <p:cNvPr id="184" name="Rectangle 183"/>
            <p:cNvSpPr/>
            <p:nvPr/>
          </p:nvSpPr>
          <p:spPr bwMode="auto">
            <a:xfrm>
              <a:off x="6474178" y="2237897"/>
              <a:ext cx="2522177" cy="1669542"/>
            </a:xfrm>
            <a:prstGeom prst="rect">
              <a:avLst/>
            </a:prstGeom>
            <a:solidFill>
              <a:schemeClr val="bg2">
                <a:lumMod val="40000"/>
                <a:lumOff val="60000"/>
              </a:schemeClr>
            </a:solidFill>
            <a:ln w="25400" cap="flat" cmpd="sng" algn="ctr">
              <a:solidFill>
                <a:schemeClr val="tx1"/>
              </a:solidFill>
              <a:prstDash val="solid"/>
              <a:round/>
              <a:headEnd type="none" w="med" len="med"/>
              <a:tailEnd type="none" w="med" len="med"/>
            </a:ln>
            <a:effectLst/>
          </p:spPr>
          <p:txBody>
            <a:bodyPr/>
            <a:lstStyle/>
            <a:p>
              <a:pPr eaLnBrk="1" hangingPunct="1">
                <a:defRPr/>
              </a:pPr>
              <a:endParaRPr lang="en-US">
                <a:solidFill>
                  <a:srgbClr val="000000"/>
                </a:solidFill>
                <a:latin typeface="As"/>
                <a:ea typeface="+mn-ea"/>
                <a:cs typeface="Arial" pitchFamily="34" charset="0"/>
              </a:endParaRPr>
            </a:p>
          </p:txBody>
        </p:sp>
        <p:grpSp>
          <p:nvGrpSpPr>
            <p:cNvPr id="183" name="Group 182"/>
            <p:cNvGrpSpPr/>
            <p:nvPr/>
          </p:nvGrpSpPr>
          <p:grpSpPr>
            <a:xfrm>
              <a:off x="6554107" y="2326702"/>
              <a:ext cx="2367742" cy="1501454"/>
              <a:chOff x="2772834" y="2002365"/>
              <a:chExt cx="5012260" cy="2980261"/>
            </a:xfrm>
            <a:solidFill>
              <a:schemeClr val="bg2">
                <a:lumMod val="60000"/>
                <a:lumOff val="40000"/>
              </a:schemeClr>
            </a:solidFill>
          </p:grpSpPr>
          <p:sp>
            <p:nvSpPr>
              <p:cNvPr id="123" name="Oval 122"/>
              <p:cNvSpPr/>
              <p:nvPr/>
            </p:nvSpPr>
            <p:spPr>
              <a:xfrm>
                <a:off x="2772834" y="2002365"/>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24" name="Oval 123"/>
              <p:cNvSpPr/>
              <p:nvPr/>
            </p:nvSpPr>
            <p:spPr>
              <a:xfrm>
                <a:off x="3280834" y="2002365"/>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25" name="Oval 124"/>
              <p:cNvSpPr/>
              <p:nvPr/>
            </p:nvSpPr>
            <p:spPr>
              <a:xfrm>
                <a:off x="3788835" y="2002365"/>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26" name="Oval 125"/>
              <p:cNvSpPr/>
              <p:nvPr/>
            </p:nvSpPr>
            <p:spPr>
              <a:xfrm>
                <a:off x="4296831" y="2002365"/>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27" name="Oval 126"/>
              <p:cNvSpPr/>
              <p:nvPr/>
            </p:nvSpPr>
            <p:spPr>
              <a:xfrm>
                <a:off x="4804831" y="2002365"/>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28" name="Oval 127"/>
              <p:cNvSpPr/>
              <p:nvPr/>
            </p:nvSpPr>
            <p:spPr>
              <a:xfrm>
                <a:off x="5312832" y="2002365"/>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29" name="Oval 128"/>
              <p:cNvSpPr/>
              <p:nvPr/>
            </p:nvSpPr>
            <p:spPr>
              <a:xfrm>
                <a:off x="5812364" y="2002365"/>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30" name="Oval 129"/>
              <p:cNvSpPr/>
              <p:nvPr/>
            </p:nvSpPr>
            <p:spPr>
              <a:xfrm>
                <a:off x="6320364" y="2002365"/>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31" name="Oval 130"/>
              <p:cNvSpPr/>
              <p:nvPr/>
            </p:nvSpPr>
            <p:spPr>
              <a:xfrm>
                <a:off x="6828365" y="2002365"/>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32" name="Oval 131"/>
              <p:cNvSpPr/>
              <p:nvPr/>
            </p:nvSpPr>
            <p:spPr>
              <a:xfrm>
                <a:off x="7327894" y="2002365"/>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33" name="Oval 132"/>
              <p:cNvSpPr/>
              <p:nvPr/>
            </p:nvSpPr>
            <p:spPr>
              <a:xfrm>
                <a:off x="2772834" y="2501897"/>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34" name="Oval 133"/>
              <p:cNvSpPr/>
              <p:nvPr/>
            </p:nvSpPr>
            <p:spPr>
              <a:xfrm>
                <a:off x="3280834" y="2501897"/>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35" name="Oval 134"/>
              <p:cNvSpPr/>
              <p:nvPr/>
            </p:nvSpPr>
            <p:spPr>
              <a:xfrm>
                <a:off x="3788835" y="2501897"/>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36" name="Oval 135"/>
              <p:cNvSpPr/>
              <p:nvPr/>
            </p:nvSpPr>
            <p:spPr>
              <a:xfrm>
                <a:off x="4296831" y="2501897"/>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37" name="Oval 136"/>
              <p:cNvSpPr/>
              <p:nvPr/>
            </p:nvSpPr>
            <p:spPr>
              <a:xfrm>
                <a:off x="4804831" y="2501897"/>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38" name="Oval 137"/>
              <p:cNvSpPr/>
              <p:nvPr/>
            </p:nvSpPr>
            <p:spPr>
              <a:xfrm>
                <a:off x="5312832" y="2501897"/>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39" name="Oval 138"/>
              <p:cNvSpPr/>
              <p:nvPr/>
            </p:nvSpPr>
            <p:spPr>
              <a:xfrm>
                <a:off x="5812364" y="2501897"/>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40" name="Oval 139"/>
              <p:cNvSpPr/>
              <p:nvPr/>
            </p:nvSpPr>
            <p:spPr>
              <a:xfrm>
                <a:off x="6320364" y="2501897"/>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41" name="Oval 140"/>
              <p:cNvSpPr/>
              <p:nvPr/>
            </p:nvSpPr>
            <p:spPr>
              <a:xfrm>
                <a:off x="6828365" y="2501897"/>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42" name="Oval 141"/>
              <p:cNvSpPr/>
              <p:nvPr/>
            </p:nvSpPr>
            <p:spPr>
              <a:xfrm>
                <a:off x="7327894" y="2501897"/>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43" name="Oval 142"/>
              <p:cNvSpPr/>
              <p:nvPr/>
            </p:nvSpPr>
            <p:spPr>
              <a:xfrm>
                <a:off x="2772834" y="3009898"/>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44" name="Oval 143"/>
              <p:cNvSpPr/>
              <p:nvPr/>
            </p:nvSpPr>
            <p:spPr>
              <a:xfrm>
                <a:off x="3280834" y="3009898"/>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45" name="Oval 144"/>
              <p:cNvSpPr/>
              <p:nvPr/>
            </p:nvSpPr>
            <p:spPr>
              <a:xfrm>
                <a:off x="3788835" y="3009898"/>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46" name="Oval 145"/>
              <p:cNvSpPr/>
              <p:nvPr/>
            </p:nvSpPr>
            <p:spPr>
              <a:xfrm>
                <a:off x="4296831" y="3009898"/>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47" name="Oval 146"/>
              <p:cNvSpPr/>
              <p:nvPr/>
            </p:nvSpPr>
            <p:spPr>
              <a:xfrm>
                <a:off x="4804831" y="3009898"/>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48" name="Oval 147"/>
              <p:cNvSpPr/>
              <p:nvPr/>
            </p:nvSpPr>
            <p:spPr>
              <a:xfrm>
                <a:off x="5312832" y="3009898"/>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49" name="Oval 148"/>
              <p:cNvSpPr/>
              <p:nvPr/>
            </p:nvSpPr>
            <p:spPr>
              <a:xfrm>
                <a:off x="5812364" y="3009898"/>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50" name="Oval 149"/>
              <p:cNvSpPr/>
              <p:nvPr/>
            </p:nvSpPr>
            <p:spPr>
              <a:xfrm>
                <a:off x="6320364" y="3009898"/>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51" name="Oval 150"/>
              <p:cNvSpPr/>
              <p:nvPr/>
            </p:nvSpPr>
            <p:spPr>
              <a:xfrm>
                <a:off x="6828365" y="3009898"/>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52" name="Oval 151"/>
              <p:cNvSpPr/>
              <p:nvPr/>
            </p:nvSpPr>
            <p:spPr>
              <a:xfrm>
                <a:off x="7327894" y="3009898"/>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53" name="Oval 152"/>
              <p:cNvSpPr/>
              <p:nvPr/>
            </p:nvSpPr>
            <p:spPr>
              <a:xfrm>
                <a:off x="2772834" y="3509430"/>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54" name="Oval 153"/>
              <p:cNvSpPr/>
              <p:nvPr/>
            </p:nvSpPr>
            <p:spPr>
              <a:xfrm>
                <a:off x="3280834" y="3509430"/>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55" name="Oval 154"/>
              <p:cNvSpPr/>
              <p:nvPr/>
            </p:nvSpPr>
            <p:spPr>
              <a:xfrm>
                <a:off x="3788835" y="3509430"/>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56" name="Oval 155"/>
              <p:cNvSpPr/>
              <p:nvPr/>
            </p:nvSpPr>
            <p:spPr>
              <a:xfrm>
                <a:off x="4296831" y="3509430"/>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57" name="Oval 156"/>
              <p:cNvSpPr/>
              <p:nvPr/>
            </p:nvSpPr>
            <p:spPr>
              <a:xfrm>
                <a:off x="4804831" y="3509430"/>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58" name="Oval 157"/>
              <p:cNvSpPr/>
              <p:nvPr/>
            </p:nvSpPr>
            <p:spPr>
              <a:xfrm>
                <a:off x="5312832" y="3509430"/>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59" name="Oval 158"/>
              <p:cNvSpPr/>
              <p:nvPr/>
            </p:nvSpPr>
            <p:spPr>
              <a:xfrm>
                <a:off x="5812364" y="3509430"/>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60" name="Oval 159"/>
              <p:cNvSpPr/>
              <p:nvPr/>
            </p:nvSpPr>
            <p:spPr>
              <a:xfrm>
                <a:off x="6320364" y="3509430"/>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61" name="Oval 160"/>
              <p:cNvSpPr/>
              <p:nvPr/>
            </p:nvSpPr>
            <p:spPr>
              <a:xfrm>
                <a:off x="6828365" y="3509430"/>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62" name="Oval 161"/>
              <p:cNvSpPr/>
              <p:nvPr/>
            </p:nvSpPr>
            <p:spPr>
              <a:xfrm>
                <a:off x="7327894" y="3509430"/>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63" name="Oval 162"/>
              <p:cNvSpPr/>
              <p:nvPr/>
            </p:nvSpPr>
            <p:spPr>
              <a:xfrm>
                <a:off x="2772834" y="4025894"/>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64" name="Oval 163"/>
              <p:cNvSpPr/>
              <p:nvPr/>
            </p:nvSpPr>
            <p:spPr>
              <a:xfrm>
                <a:off x="3280834" y="4025894"/>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65" name="Oval 164"/>
              <p:cNvSpPr/>
              <p:nvPr/>
            </p:nvSpPr>
            <p:spPr>
              <a:xfrm>
                <a:off x="3788835" y="4025894"/>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66" name="Oval 165"/>
              <p:cNvSpPr/>
              <p:nvPr/>
            </p:nvSpPr>
            <p:spPr>
              <a:xfrm>
                <a:off x="4296831" y="4025894"/>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67" name="Oval 166"/>
              <p:cNvSpPr/>
              <p:nvPr/>
            </p:nvSpPr>
            <p:spPr>
              <a:xfrm>
                <a:off x="4804831" y="4025894"/>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68" name="Oval 167"/>
              <p:cNvSpPr/>
              <p:nvPr/>
            </p:nvSpPr>
            <p:spPr>
              <a:xfrm>
                <a:off x="5312832" y="4025894"/>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69" name="Oval 168"/>
              <p:cNvSpPr/>
              <p:nvPr/>
            </p:nvSpPr>
            <p:spPr>
              <a:xfrm>
                <a:off x="5812364" y="4025894"/>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70" name="Oval 169"/>
              <p:cNvSpPr/>
              <p:nvPr/>
            </p:nvSpPr>
            <p:spPr>
              <a:xfrm>
                <a:off x="6320364" y="4025894"/>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71" name="Oval 170"/>
              <p:cNvSpPr/>
              <p:nvPr/>
            </p:nvSpPr>
            <p:spPr>
              <a:xfrm>
                <a:off x="6828365" y="4025894"/>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72" name="Oval 171"/>
              <p:cNvSpPr/>
              <p:nvPr/>
            </p:nvSpPr>
            <p:spPr>
              <a:xfrm>
                <a:off x="7327894" y="4025894"/>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73" name="Oval 172"/>
              <p:cNvSpPr/>
              <p:nvPr/>
            </p:nvSpPr>
            <p:spPr>
              <a:xfrm>
                <a:off x="2772834" y="4525426"/>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74" name="Oval 173"/>
              <p:cNvSpPr/>
              <p:nvPr/>
            </p:nvSpPr>
            <p:spPr>
              <a:xfrm>
                <a:off x="3280834" y="4525426"/>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75" name="Oval 174"/>
              <p:cNvSpPr/>
              <p:nvPr/>
            </p:nvSpPr>
            <p:spPr>
              <a:xfrm>
                <a:off x="3788835" y="4525426"/>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76" name="Oval 175"/>
              <p:cNvSpPr/>
              <p:nvPr/>
            </p:nvSpPr>
            <p:spPr>
              <a:xfrm>
                <a:off x="4296831" y="4525426"/>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77" name="Oval 176"/>
              <p:cNvSpPr/>
              <p:nvPr/>
            </p:nvSpPr>
            <p:spPr>
              <a:xfrm>
                <a:off x="4804831" y="4525426"/>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78" name="Oval 177"/>
              <p:cNvSpPr/>
              <p:nvPr/>
            </p:nvSpPr>
            <p:spPr>
              <a:xfrm>
                <a:off x="5312832" y="4525426"/>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79" name="Oval 178"/>
              <p:cNvSpPr/>
              <p:nvPr/>
            </p:nvSpPr>
            <p:spPr>
              <a:xfrm>
                <a:off x="5812364" y="4525426"/>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80" name="Oval 179"/>
              <p:cNvSpPr/>
              <p:nvPr/>
            </p:nvSpPr>
            <p:spPr>
              <a:xfrm>
                <a:off x="6320364" y="4525426"/>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81" name="Oval 180"/>
              <p:cNvSpPr/>
              <p:nvPr/>
            </p:nvSpPr>
            <p:spPr>
              <a:xfrm>
                <a:off x="6828365" y="4525426"/>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sp>
            <p:nvSpPr>
              <p:cNvPr id="182" name="Oval 181"/>
              <p:cNvSpPr/>
              <p:nvPr/>
            </p:nvSpPr>
            <p:spPr>
              <a:xfrm>
                <a:off x="7327894" y="4525426"/>
                <a:ext cx="457200" cy="457200"/>
              </a:xfrm>
              <a:prstGeom prst="ellipse">
                <a:avLst/>
              </a:prstGeom>
              <a:grpFill/>
              <a:ln>
                <a:solidFill>
                  <a:schemeClr val="bg2">
                    <a:lumMod val="50000"/>
                  </a:schemeClr>
                </a:solidFill>
              </a:ln>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000066"/>
                  </a:solidFill>
                </a:endParaRPr>
              </a:p>
            </p:txBody>
          </p:sp>
        </p:grpSp>
      </p:grpSp>
      <p:sp>
        <p:nvSpPr>
          <p:cNvPr id="186" name="TextBox 185"/>
          <p:cNvSpPr txBox="1">
            <a:spLocks noChangeArrowheads="1"/>
          </p:cNvSpPr>
          <p:nvPr/>
        </p:nvSpPr>
        <p:spPr bwMode="auto">
          <a:xfrm>
            <a:off x="6665913" y="1289050"/>
            <a:ext cx="1449387"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a:solidFill>
                  <a:srgbClr val="FFFFFF"/>
                </a:solidFill>
              </a:rPr>
              <a:t>Mass tag barcoding</a:t>
            </a:r>
          </a:p>
          <a:p>
            <a:pPr algn="ctr" eaLnBrk="1" hangingPunct="1"/>
            <a:r>
              <a:rPr lang="en-US" sz="1000">
                <a:solidFill>
                  <a:srgbClr val="FFFFFF"/>
                </a:solidFill>
              </a:rPr>
              <a:t>~2 million cells / well</a:t>
            </a:r>
          </a:p>
        </p:txBody>
      </p:sp>
      <p:cxnSp>
        <p:nvCxnSpPr>
          <p:cNvPr id="187" name="Straight Arrow Connector 186"/>
          <p:cNvCxnSpPr>
            <a:cxnSpLocks noChangeShapeType="1"/>
          </p:cNvCxnSpPr>
          <p:nvPr/>
        </p:nvCxnSpPr>
        <p:spPr bwMode="auto">
          <a:xfrm>
            <a:off x="7421563" y="3432175"/>
            <a:ext cx="4762" cy="1177925"/>
          </a:xfrm>
          <a:prstGeom prst="straightConnector1">
            <a:avLst/>
          </a:prstGeom>
          <a:noFill/>
          <a:ln w="44450">
            <a:solidFill>
              <a:srgbClr val="339933"/>
            </a:solidFill>
            <a:round/>
            <a:headEnd/>
            <a:tailEnd type="arrow" w="med" len="med"/>
          </a:ln>
          <a:extLst>
            <a:ext uri="{909E8E84-426E-40dd-AFC4-6F175D3DCCD1}">
              <a14:hiddenFill xmlns:a14="http://schemas.microsoft.com/office/drawing/2010/main" xmlns="">
                <a:noFill/>
              </a14:hiddenFill>
            </a:ext>
          </a:extLst>
        </p:spPr>
      </p:cxnSp>
      <p:sp>
        <p:nvSpPr>
          <p:cNvPr id="190" name="TextBox 189"/>
          <p:cNvSpPr txBox="1">
            <a:spLocks noChangeArrowheads="1"/>
          </p:cNvSpPr>
          <p:nvPr/>
        </p:nvSpPr>
        <p:spPr bwMode="auto">
          <a:xfrm>
            <a:off x="7542213" y="3679825"/>
            <a:ext cx="1438275" cy="554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a:solidFill>
                  <a:srgbClr val="FFFFFF"/>
                </a:solidFill>
              </a:rPr>
              <a:t>Combine all cells into a single tube ~40 million cells</a:t>
            </a:r>
          </a:p>
        </p:txBody>
      </p:sp>
      <p:grpSp>
        <p:nvGrpSpPr>
          <p:cNvPr id="200" name="Group 199"/>
          <p:cNvGrpSpPr>
            <a:grpSpLocks/>
          </p:cNvGrpSpPr>
          <p:nvPr/>
        </p:nvGrpSpPr>
        <p:grpSpPr bwMode="auto">
          <a:xfrm>
            <a:off x="7286625" y="4876800"/>
            <a:ext cx="276225" cy="1147763"/>
            <a:chOff x="6609227" y="4690269"/>
            <a:chExt cx="276683" cy="1147445"/>
          </a:xfrm>
        </p:grpSpPr>
        <p:sp>
          <p:nvSpPr>
            <p:cNvPr id="192" name="Rectangle 191"/>
            <p:cNvSpPr/>
            <p:nvPr/>
          </p:nvSpPr>
          <p:spPr bwMode="auto">
            <a:xfrm>
              <a:off x="6610818" y="4779144"/>
              <a:ext cx="275092" cy="914147"/>
            </a:xfrm>
            <a:prstGeom prst="rect">
              <a:avLst/>
            </a:prstGeom>
            <a:solidFill>
              <a:schemeClr val="bg2">
                <a:lumMod val="40000"/>
                <a:lumOff val="60000"/>
              </a:schemeClr>
            </a:solidFill>
            <a:ln w="25400" cap="flat" cmpd="sng" algn="ctr">
              <a:noFill/>
              <a:prstDash val="solid"/>
              <a:round/>
              <a:headEnd type="none" w="med" len="med"/>
              <a:tailEnd type="none" w="med" len="med"/>
            </a:ln>
            <a:effectLst/>
          </p:spPr>
          <p:txBody>
            <a:bodyPr/>
            <a:lstStyle/>
            <a:p>
              <a:pPr eaLnBrk="1" hangingPunct="1">
                <a:defRPr/>
              </a:pPr>
              <a:endParaRPr lang="en-US">
                <a:solidFill>
                  <a:srgbClr val="000000"/>
                </a:solidFill>
                <a:latin typeface="As"/>
                <a:ea typeface="+mn-ea"/>
                <a:cs typeface="Arial" pitchFamily="34" charset="0"/>
              </a:endParaRPr>
            </a:p>
          </p:txBody>
        </p:sp>
        <p:sp>
          <p:nvSpPr>
            <p:cNvPr id="193" name="Oval 192"/>
            <p:cNvSpPr/>
            <p:nvPr/>
          </p:nvSpPr>
          <p:spPr bwMode="auto">
            <a:xfrm>
              <a:off x="6610818" y="5563152"/>
              <a:ext cx="275092" cy="274562"/>
            </a:xfrm>
            <a:prstGeom prst="ellipse">
              <a:avLst/>
            </a:prstGeom>
            <a:solidFill>
              <a:schemeClr val="bg2">
                <a:lumMod val="40000"/>
                <a:lumOff val="60000"/>
              </a:schemeClr>
            </a:solidFill>
            <a:ln w="25400" cap="flat" cmpd="sng" algn="ctr">
              <a:noFill/>
              <a:prstDash val="solid"/>
              <a:round/>
              <a:headEnd type="none" w="med" len="med"/>
              <a:tailEnd type="none" w="med" len="med"/>
            </a:ln>
            <a:effectLst/>
          </p:spPr>
          <p:txBody>
            <a:bodyPr/>
            <a:lstStyle/>
            <a:p>
              <a:pPr eaLnBrk="1" hangingPunct="1">
                <a:defRPr/>
              </a:pPr>
              <a:endParaRPr lang="en-US">
                <a:solidFill>
                  <a:srgbClr val="000000"/>
                </a:solidFill>
                <a:latin typeface="As"/>
                <a:ea typeface="+mn-ea"/>
                <a:cs typeface="Arial" pitchFamily="34" charset="0"/>
              </a:endParaRPr>
            </a:p>
          </p:txBody>
        </p:sp>
        <p:sp>
          <p:nvSpPr>
            <p:cNvPr id="194" name="Oval 193"/>
            <p:cNvSpPr/>
            <p:nvPr/>
          </p:nvSpPr>
          <p:spPr bwMode="auto">
            <a:xfrm>
              <a:off x="6609227" y="4690269"/>
              <a:ext cx="275093" cy="182512"/>
            </a:xfrm>
            <a:prstGeom prst="ellipse">
              <a:avLst/>
            </a:prstGeom>
            <a:solidFill>
              <a:schemeClr val="bg2">
                <a:lumMod val="40000"/>
                <a:lumOff val="60000"/>
              </a:schemeClr>
            </a:solidFill>
            <a:ln w="25400" cap="flat" cmpd="sng" algn="ctr">
              <a:solidFill>
                <a:schemeClr val="tx1"/>
              </a:solidFill>
              <a:prstDash val="solid"/>
              <a:round/>
              <a:headEnd type="none" w="med" len="med"/>
              <a:tailEnd type="none" w="med" len="med"/>
            </a:ln>
            <a:effectLst/>
          </p:spPr>
          <p:txBody>
            <a:bodyPr/>
            <a:lstStyle/>
            <a:p>
              <a:pPr eaLnBrk="1" hangingPunct="1">
                <a:defRPr/>
              </a:pPr>
              <a:endParaRPr lang="en-US">
                <a:solidFill>
                  <a:srgbClr val="000000"/>
                </a:solidFill>
                <a:latin typeface="As"/>
                <a:ea typeface="+mn-ea"/>
                <a:cs typeface="Arial" pitchFamily="34" charset="0"/>
              </a:endParaRPr>
            </a:p>
          </p:txBody>
        </p:sp>
      </p:grpSp>
      <p:cxnSp>
        <p:nvCxnSpPr>
          <p:cNvPr id="197" name="Straight Arrow Connector 196"/>
          <p:cNvCxnSpPr>
            <a:cxnSpLocks noChangeShapeType="1"/>
          </p:cNvCxnSpPr>
          <p:nvPr/>
        </p:nvCxnSpPr>
        <p:spPr bwMode="auto">
          <a:xfrm flipH="1" flipV="1">
            <a:off x="5992813" y="5480050"/>
            <a:ext cx="1160462" cy="6350"/>
          </a:xfrm>
          <a:prstGeom prst="straightConnector1">
            <a:avLst/>
          </a:prstGeom>
          <a:noFill/>
          <a:ln w="44450">
            <a:solidFill>
              <a:srgbClr val="339933"/>
            </a:solidFill>
            <a:round/>
            <a:headEnd/>
            <a:tailEnd type="arrow" w="med" len="med"/>
          </a:ln>
          <a:extLst>
            <a:ext uri="{909E8E84-426E-40dd-AFC4-6F175D3DCCD1}">
              <a14:hiddenFill xmlns:a14="http://schemas.microsoft.com/office/drawing/2010/main" xmlns="">
                <a:noFill/>
              </a14:hiddenFill>
            </a:ext>
          </a:extLst>
        </p:spPr>
      </p:cxnSp>
      <p:sp>
        <p:nvSpPr>
          <p:cNvPr id="199" name="TextBox 198"/>
          <p:cNvSpPr txBox="1">
            <a:spLocks noChangeArrowheads="1"/>
          </p:cNvSpPr>
          <p:nvPr/>
        </p:nvSpPr>
        <p:spPr bwMode="auto">
          <a:xfrm>
            <a:off x="5930900" y="4932363"/>
            <a:ext cx="1350963"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a:solidFill>
                  <a:srgbClr val="FFFFFF"/>
                </a:solidFill>
              </a:rPr>
              <a:t>Blocking and surface stain</a:t>
            </a:r>
          </a:p>
        </p:txBody>
      </p:sp>
      <p:grpSp>
        <p:nvGrpSpPr>
          <p:cNvPr id="201" name="Group 200"/>
          <p:cNvGrpSpPr>
            <a:grpSpLocks/>
          </p:cNvGrpSpPr>
          <p:nvPr/>
        </p:nvGrpSpPr>
        <p:grpSpPr bwMode="auto">
          <a:xfrm>
            <a:off x="5556250" y="4876800"/>
            <a:ext cx="276225" cy="1147763"/>
            <a:chOff x="6609227" y="4690269"/>
            <a:chExt cx="276683" cy="1147445"/>
          </a:xfrm>
        </p:grpSpPr>
        <p:sp>
          <p:nvSpPr>
            <p:cNvPr id="202" name="Rectangle 201"/>
            <p:cNvSpPr/>
            <p:nvPr/>
          </p:nvSpPr>
          <p:spPr bwMode="auto">
            <a:xfrm>
              <a:off x="6610818" y="4779144"/>
              <a:ext cx="275092" cy="914147"/>
            </a:xfrm>
            <a:prstGeom prst="rect">
              <a:avLst/>
            </a:prstGeom>
            <a:solidFill>
              <a:schemeClr val="bg2">
                <a:lumMod val="40000"/>
                <a:lumOff val="60000"/>
              </a:schemeClr>
            </a:solidFill>
            <a:ln w="25400" cap="flat" cmpd="sng" algn="ctr">
              <a:noFill/>
              <a:prstDash val="solid"/>
              <a:round/>
              <a:headEnd type="none" w="med" len="med"/>
              <a:tailEnd type="none" w="med" len="med"/>
            </a:ln>
            <a:effectLst/>
          </p:spPr>
          <p:txBody>
            <a:bodyPr/>
            <a:lstStyle/>
            <a:p>
              <a:pPr eaLnBrk="1" hangingPunct="1">
                <a:defRPr/>
              </a:pPr>
              <a:endParaRPr lang="en-US">
                <a:solidFill>
                  <a:srgbClr val="000000"/>
                </a:solidFill>
                <a:latin typeface="As"/>
                <a:ea typeface="+mn-ea"/>
                <a:cs typeface="Arial" pitchFamily="34" charset="0"/>
              </a:endParaRPr>
            </a:p>
          </p:txBody>
        </p:sp>
        <p:sp>
          <p:nvSpPr>
            <p:cNvPr id="203" name="Oval 202"/>
            <p:cNvSpPr/>
            <p:nvPr/>
          </p:nvSpPr>
          <p:spPr bwMode="auto">
            <a:xfrm>
              <a:off x="6610818" y="5563152"/>
              <a:ext cx="275092" cy="274562"/>
            </a:xfrm>
            <a:prstGeom prst="ellipse">
              <a:avLst/>
            </a:prstGeom>
            <a:solidFill>
              <a:schemeClr val="bg2">
                <a:lumMod val="40000"/>
                <a:lumOff val="60000"/>
              </a:schemeClr>
            </a:solidFill>
            <a:ln w="25400" cap="flat" cmpd="sng" algn="ctr">
              <a:noFill/>
              <a:prstDash val="solid"/>
              <a:round/>
              <a:headEnd type="none" w="med" len="med"/>
              <a:tailEnd type="none" w="med" len="med"/>
            </a:ln>
            <a:effectLst/>
          </p:spPr>
          <p:txBody>
            <a:bodyPr/>
            <a:lstStyle/>
            <a:p>
              <a:pPr eaLnBrk="1" hangingPunct="1">
                <a:defRPr/>
              </a:pPr>
              <a:endParaRPr lang="en-US">
                <a:solidFill>
                  <a:srgbClr val="000000"/>
                </a:solidFill>
                <a:latin typeface="As"/>
                <a:ea typeface="+mn-ea"/>
                <a:cs typeface="Arial" pitchFamily="34" charset="0"/>
              </a:endParaRPr>
            </a:p>
          </p:txBody>
        </p:sp>
        <p:sp>
          <p:nvSpPr>
            <p:cNvPr id="204" name="Oval 203"/>
            <p:cNvSpPr/>
            <p:nvPr/>
          </p:nvSpPr>
          <p:spPr bwMode="auto">
            <a:xfrm>
              <a:off x="6609227" y="4690269"/>
              <a:ext cx="275093" cy="182512"/>
            </a:xfrm>
            <a:prstGeom prst="ellipse">
              <a:avLst/>
            </a:prstGeom>
            <a:solidFill>
              <a:schemeClr val="bg2">
                <a:lumMod val="40000"/>
                <a:lumOff val="60000"/>
              </a:schemeClr>
            </a:solidFill>
            <a:ln w="25400" cap="flat" cmpd="sng" algn="ctr">
              <a:solidFill>
                <a:schemeClr val="tx1"/>
              </a:solidFill>
              <a:prstDash val="solid"/>
              <a:round/>
              <a:headEnd type="none" w="med" len="med"/>
              <a:tailEnd type="none" w="med" len="med"/>
            </a:ln>
            <a:effectLst/>
          </p:spPr>
          <p:txBody>
            <a:bodyPr/>
            <a:lstStyle/>
            <a:p>
              <a:pPr eaLnBrk="1" hangingPunct="1">
                <a:defRPr/>
              </a:pPr>
              <a:endParaRPr lang="en-US">
                <a:solidFill>
                  <a:srgbClr val="000000"/>
                </a:solidFill>
                <a:latin typeface="As"/>
                <a:ea typeface="+mn-ea"/>
                <a:cs typeface="Arial" pitchFamily="34" charset="0"/>
              </a:endParaRPr>
            </a:p>
          </p:txBody>
        </p:sp>
      </p:grpSp>
      <p:sp>
        <p:nvSpPr>
          <p:cNvPr id="205" name="TextBox 204"/>
          <p:cNvSpPr txBox="1">
            <a:spLocks noChangeArrowheads="1"/>
          </p:cNvSpPr>
          <p:nvPr/>
        </p:nvSpPr>
        <p:spPr bwMode="auto">
          <a:xfrm>
            <a:off x="5064125" y="6224588"/>
            <a:ext cx="127000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a:solidFill>
                  <a:srgbClr val="FFFFFF"/>
                </a:solidFill>
              </a:rPr>
              <a:t>Methanol permeabilization</a:t>
            </a:r>
          </a:p>
        </p:txBody>
      </p:sp>
      <p:cxnSp>
        <p:nvCxnSpPr>
          <p:cNvPr id="206" name="Straight Arrow Connector 205"/>
          <p:cNvCxnSpPr>
            <a:cxnSpLocks noChangeShapeType="1"/>
          </p:cNvCxnSpPr>
          <p:nvPr/>
        </p:nvCxnSpPr>
        <p:spPr bwMode="auto">
          <a:xfrm flipH="1" flipV="1">
            <a:off x="4243388" y="5480050"/>
            <a:ext cx="1160462" cy="6350"/>
          </a:xfrm>
          <a:prstGeom prst="straightConnector1">
            <a:avLst/>
          </a:prstGeom>
          <a:noFill/>
          <a:ln w="44450">
            <a:solidFill>
              <a:srgbClr val="339933"/>
            </a:solidFill>
            <a:round/>
            <a:headEnd/>
            <a:tailEnd type="arrow" w="med" len="med"/>
          </a:ln>
          <a:extLst>
            <a:ext uri="{909E8E84-426E-40dd-AFC4-6F175D3DCCD1}">
              <a14:hiddenFill xmlns:a14="http://schemas.microsoft.com/office/drawing/2010/main" xmlns="">
                <a:noFill/>
              </a14:hiddenFill>
            </a:ext>
          </a:extLst>
        </p:spPr>
      </p:cxnSp>
      <p:sp>
        <p:nvSpPr>
          <p:cNvPr id="207" name="TextBox 206"/>
          <p:cNvSpPr txBox="1">
            <a:spLocks noChangeArrowheads="1"/>
          </p:cNvSpPr>
          <p:nvPr/>
        </p:nvSpPr>
        <p:spPr bwMode="auto">
          <a:xfrm>
            <a:off x="4287838" y="4932363"/>
            <a:ext cx="116205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a:solidFill>
                  <a:srgbClr val="FFFFFF"/>
                </a:solidFill>
              </a:rPr>
              <a:t>Intracellular stain</a:t>
            </a:r>
          </a:p>
        </p:txBody>
      </p:sp>
      <p:pic>
        <p:nvPicPr>
          <p:cNvPr id="208" name="Picture 207" descr="IMG_4139.JPG"/>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2174875" y="4683125"/>
            <a:ext cx="1866900" cy="20589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9" name="TextBox 208"/>
          <p:cNvSpPr txBox="1">
            <a:spLocks noChangeArrowheads="1"/>
          </p:cNvSpPr>
          <p:nvPr/>
        </p:nvSpPr>
        <p:spPr bwMode="auto">
          <a:xfrm>
            <a:off x="4289425" y="5688013"/>
            <a:ext cx="116205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a:solidFill>
                  <a:srgbClr val="FFFFFF"/>
                </a:solidFill>
              </a:rPr>
              <a:t>DNA stain</a:t>
            </a:r>
          </a:p>
        </p:txBody>
      </p:sp>
      <p:grpSp>
        <p:nvGrpSpPr>
          <p:cNvPr id="210" name="Group 209"/>
          <p:cNvGrpSpPr/>
          <p:nvPr/>
        </p:nvGrpSpPr>
        <p:grpSpPr>
          <a:xfrm>
            <a:off x="1725819" y="2849972"/>
            <a:ext cx="150495" cy="361358"/>
            <a:chOff x="1593763" y="1118166"/>
            <a:chExt cx="772374" cy="1901499"/>
          </a:xfrm>
          <a:solidFill>
            <a:srgbClr val="BFBF00"/>
          </a:solidFill>
        </p:grpSpPr>
        <p:sp>
          <p:nvSpPr>
            <p:cNvPr id="211" name="Oval 210"/>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12" name="Freeform 21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13" name="Freeform 21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214" name="Group 213"/>
          <p:cNvGrpSpPr/>
          <p:nvPr/>
        </p:nvGrpSpPr>
        <p:grpSpPr>
          <a:xfrm>
            <a:off x="1441733" y="2849972"/>
            <a:ext cx="150495" cy="361358"/>
            <a:chOff x="1593763" y="1118166"/>
            <a:chExt cx="772374" cy="1901499"/>
          </a:xfrm>
          <a:solidFill>
            <a:srgbClr val="BFBF00"/>
          </a:solidFill>
        </p:grpSpPr>
        <p:sp>
          <p:nvSpPr>
            <p:cNvPr id="215" name="Oval 214"/>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16" name="Freeform 21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17" name="Freeform 21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218" name="Group 217"/>
          <p:cNvGrpSpPr/>
          <p:nvPr/>
        </p:nvGrpSpPr>
        <p:grpSpPr>
          <a:xfrm>
            <a:off x="1157647" y="2849972"/>
            <a:ext cx="150495" cy="361358"/>
            <a:chOff x="1593763" y="1118166"/>
            <a:chExt cx="772374" cy="1901499"/>
          </a:xfrm>
          <a:solidFill>
            <a:srgbClr val="BFBF00"/>
          </a:solidFill>
        </p:grpSpPr>
        <p:sp>
          <p:nvSpPr>
            <p:cNvPr id="219" name="Oval 218"/>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20" name="Freeform 21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21" name="Freeform 22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222" name="Group 221"/>
          <p:cNvGrpSpPr/>
          <p:nvPr/>
        </p:nvGrpSpPr>
        <p:grpSpPr>
          <a:xfrm>
            <a:off x="873561" y="2849972"/>
            <a:ext cx="150495" cy="361358"/>
            <a:chOff x="1593763" y="1118166"/>
            <a:chExt cx="772374" cy="1901499"/>
          </a:xfrm>
          <a:solidFill>
            <a:srgbClr val="BFBF00"/>
          </a:solidFill>
        </p:grpSpPr>
        <p:sp>
          <p:nvSpPr>
            <p:cNvPr id="223" name="Oval 222"/>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24" name="Freeform 22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25" name="Freeform 22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226" name="Group 225"/>
          <p:cNvGrpSpPr/>
          <p:nvPr/>
        </p:nvGrpSpPr>
        <p:grpSpPr>
          <a:xfrm>
            <a:off x="2011432" y="2851403"/>
            <a:ext cx="150495" cy="361358"/>
            <a:chOff x="1593763" y="1118166"/>
            <a:chExt cx="772374" cy="1901499"/>
          </a:xfrm>
          <a:solidFill>
            <a:srgbClr val="BFBF00"/>
          </a:solidFill>
        </p:grpSpPr>
        <p:sp>
          <p:nvSpPr>
            <p:cNvPr id="227" name="Oval 226"/>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28" name="Freeform 22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29" name="Freeform 22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230" name="Group 229"/>
          <p:cNvGrpSpPr/>
          <p:nvPr/>
        </p:nvGrpSpPr>
        <p:grpSpPr>
          <a:xfrm>
            <a:off x="1700601" y="2469542"/>
            <a:ext cx="150495" cy="361358"/>
            <a:chOff x="1593763" y="1118166"/>
            <a:chExt cx="772374" cy="1901499"/>
          </a:xfrm>
          <a:solidFill>
            <a:srgbClr val="BFBF00"/>
          </a:solidFill>
        </p:grpSpPr>
        <p:sp>
          <p:nvSpPr>
            <p:cNvPr id="231" name="Oval 230"/>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32" name="Freeform 23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33" name="Freeform 23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234" name="Group 233"/>
          <p:cNvGrpSpPr/>
          <p:nvPr/>
        </p:nvGrpSpPr>
        <p:grpSpPr>
          <a:xfrm>
            <a:off x="1416515" y="2469542"/>
            <a:ext cx="150495" cy="361358"/>
            <a:chOff x="1593763" y="1118166"/>
            <a:chExt cx="772374" cy="1901499"/>
          </a:xfrm>
          <a:solidFill>
            <a:srgbClr val="BFBF00"/>
          </a:solidFill>
        </p:grpSpPr>
        <p:sp>
          <p:nvSpPr>
            <p:cNvPr id="235" name="Oval 234"/>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36" name="Freeform 23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37" name="Freeform 23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238" name="Group 237"/>
          <p:cNvGrpSpPr/>
          <p:nvPr/>
        </p:nvGrpSpPr>
        <p:grpSpPr>
          <a:xfrm>
            <a:off x="1132429" y="2469542"/>
            <a:ext cx="150495" cy="361358"/>
            <a:chOff x="1593763" y="1118166"/>
            <a:chExt cx="772374" cy="1901499"/>
          </a:xfrm>
          <a:solidFill>
            <a:srgbClr val="BFBF00"/>
          </a:solidFill>
        </p:grpSpPr>
        <p:sp>
          <p:nvSpPr>
            <p:cNvPr id="239" name="Oval 238"/>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40" name="Freeform 23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41" name="Freeform 24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242" name="Group 241"/>
          <p:cNvGrpSpPr/>
          <p:nvPr/>
        </p:nvGrpSpPr>
        <p:grpSpPr>
          <a:xfrm>
            <a:off x="848343" y="2469542"/>
            <a:ext cx="150495" cy="361358"/>
            <a:chOff x="1593763" y="1118166"/>
            <a:chExt cx="772374" cy="1901499"/>
          </a:xfrm>
          <a:solidFill>
            <a:srgbClr val="BFBF00"/>
          </a:solidFill>
        </p:grpSpPr>
        <p:sp>
          <p:nvSpPr>
            <p:cNvPr id="243" name="Oval 242"/>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44" name="Freeform 24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45" name="Freeform 24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246" name="Group 245"/>
          <p:cNvGrpSpPr/>
          <p:nvPr/>
        </p:nvGrpSpPr>
        <p:grpSpPr>
          <a:xfrm>
            <a:off x="1986214" y="2470973"/>
            <a:ext cx="150495" cy="361358"/>
            <a:chOff x="1593763" y="1118166"/>
            <a:chExt cx="772374" cy="1901499"/>
          </a:xfrm>
          <a:solidFill>
            <a:srgbClr val="BFBF00"/>
          </a:solidFill>
        </p:grpSpPr>
        <p:sp>
          <p:nvSpPr>
            <p:cNvPr id="247" name="Oval 246"/>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48" name="Freeform 24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49" name="Freeform 24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250" name="Group 249"/>
          <p:cNvGrpSpPr/>
          <p:nvPr/>
        </p:nvGrpSpPr>
        <p:grpSpPr>
          <a:xfrm>
            <a:off x="1567387" y="3046775"/>
            <a:ext cx="150495" cy="361358"/>
            <a:chOff x="1593763" y="1118166"/>
            <a:chExt cx="772374" cy="1901499"/>
          </a:xfrm>
          <a:solidFill>
            <a:srgbClr val="BFBF00"/>
          </a:solidFill>
        </p:grpSpPr>
        <p:sp>
          <p:nvSpPr>
            <p:cNvPr id="251" name="Oval 250"/>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52" name="Freeform 25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53" name="Freeform 25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254" name="Group 253"/>
          <p:cNvGrpSpPr/>
          <p:nvPr/>
        </p:nvGrpSpPr>
        <p:grpSpPr>
          <a:xfrm>
            <a:off x="1283301" y="3046775"/>
            <a:ext cx="150495" cy="361358"/>
            <a:chOff x="1593763" y="1118166"/>
            <a:chExt cx="772374" cy="1901499"/>
          </a:xfrm>
          <a:solidFill>
            <a:srgbClr val="BFBF00"/>
          </a:solidFill>
        </p:grpSpPr>
        <p:sp>
          <p:nvSpPr>
            <p:cNvPr id="255" name="Oval 254"/>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56" name="Freeform 25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57" name="Freeform 25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258" name="Group 257"/>
          <p:cNvGrpSpPr/>
          <p:nvPr/>
        </p:nvGrpSpPr>
        <p:grpSpPr>
          <a:xfrm>
            <a:off x="999215" y="3046775"/>
            <a:ext cx="150495" cy="361358"/>
            <a:chOff x="1593763" y="1118166"/>
            <a:chExt cx="772374" cy="1901499"/>
          </a:xfrm>
          <a:solidFill>
            <a:srgbClr val="BFBF00"/>
          </a:solidFill>
        </p:grpSpPr>
        <p:sp>
          <p:nvSpPr>
            <p:cNvPr id="259" name="Oval 258"/>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60" name="Freeform 25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61" name="Freeform 26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262" name="Group 261"/>
          <p:cNvGrpSpPr/>
          <p:nvPr/>
        </p:nvGrpSpPr>
        <p:grpSpPr>
          <a:xfrm>
            <a:off x="715129" y="3046775"/>
            <a:ext cx="150495" cy="361358"/>
            <a:chOff x="1593763" y="1118166"/>
            <a:chExt cx="772374" cy="1901499"/>
          </a:xfrm>
          <a:solidFill>
            <a:srgbClr val="BFBF00"/>
          </a:solidFill>
        </p:grpSpPr>
        <p:sp>
          <p:nvSpPr>
            <p:cNvPr id="263" name="Oval 262"/>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64" name="Freeform 26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65" name="Freeform 26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grpSp>
        <p:nvGrpSpPr>
          <p:cNvPr id="266" name="Group 265"/>
          <p:cNvGrpSpPr/>
          <p:nvPr/>
        </p:nvGrpSpPr>
        <p:grpSpPr>
          <a:xfrm>
            <a:off x="1853000" y="3048206"/>
            <a:ext cx="150495" cy="361358"/>
            <a:chOff x="1593763" y="1118166"/>
            <a:chExt cx="772374" cy="1901499"/>
          </a:xfrm>
          <a:solidFill>
            <a:srgbClr val="BFBF00"/>
          </a:solidFill>
        </p:grpSpPr>
        <p:sp>
          <p:nvSpPr>
            <p:cNvPr id="267" name="Oval 266"/>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68" name="Freeform 26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69" name="Freeform 26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sp>
        <p:nvSpPr>
          <p:cNvPr id="302" name="TextBox 301"/>
          <p:cNvSpPr txBox="1">
            <a:spLocks noChangeArrowheads="1"/>
          </p:cNvSpPr>
          <p:nvPr/>
        </p:nvSpPr>
        <p:spPr bwMode="auto">
          <a:xfrm>
            <a:off x="120650" y="4162425"/>
            <a:ext cx="1471613" cy="246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a:solidFill>
                  <a:srgbClr val="FFFFFF"/>
                </a:solidFill>
              </a:rPr>
              <a:t>Decode mass tags</a:t>
            </a:r>
          </a:p>
        </p:txBody>
      </p:sp>
      <p:sp>
        <p:nvSpPr>
          <p:cNvPr id="313" name="TextBox 312"/>
          <p:cNvSpPr txBox="1">
            <a:spLocks noChangeArrowheads="1"/>
          </p:cNvSpPr>
          <p:nvPr/>
        </p:nvSpPr>
        <p:spPr bwMode="auto">
          <a:xfrm>
            <a:off x="2546350" y="4233863"/>
            <a:ext cx="116205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a:solidFill>
                  <a:srgbClr val="FFFFFF"/>
                </a:solidFill>
              </a:rPr>
              <a:t>Run on mass cytometer</a:t>
            </a:r>
          </a:p>
        </p:txBody>
      </p:sp>
      <p:graphicFrame>
        <p:nvGraphicFramePr>
          <p:cNvPr id="333" name="Chart 332"/>
          <p:cNvGraphicFramePr>
            <a:graphicFrameLocks noChangeAspect="1"/>
          </p:cNvGraphicFramePr>
          <p:nvPr/>
        </p:nvGraphicFramePr>
        <p:xfrm>
          <a:off x="6726414" y="1872538"/>
          <a:ext cx="502920" cy="50292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34" name="Chart 333"/>
          <p:cNvGraphicFramePr>
            <a:graphicFrameLocks noChangeAspect="1"/>
          </p:cNvGraphicFramePr>
          <p:nvPr/>
        </p:nvGraphicFramePr>
        <p:xfrm>
          <a:off x="6949934" y="1872538"/>
          <a:ext cx="502920" cy="50292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35" name="Chart 334"/>
          <p:cNvGraphicFramePr>
            <a:graphicFrameLocks noChangeAspect="1"/>
          </p:cNvGraphicFramePr>
          <p:nvPr/>
        </p:nvGraphicFramePr>
        <p:xfrm>
          <a:off x="7176735" y="1871860"/>
          <a:ext cx="502920" cy="50292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36" name="Chart 335"/>
          <p:cNvGraphicFramePr>
            <a:graphicFrameLocks noChangeAspect="1"/>
          </p:cNvGraphicFramePr>
          <p:nvPr/>
        </p:nvGraphicFramePr>
        <p:xfrm>
          <a:off x="7407132" y="1871860"/>
          <a:ext cx="502920" cy="50292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37" name="Chart 336"/>
          <p:cNvGraphicFramePr>
            <a:graphicFrameLocks noChangeAspect="1"/>
          </p:cNvGraphicFramePr>
          <p:nvPr/>
        </p:nvGraphicFramePr>
        <p:xfrm>
          <a:off x="7625072" y="1871861"/>
          <a:ext cx="501842" cy="502920"/>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338" name="Chart 337"/>
          <p:cNvGraphicFramePr>
            <a:graphicFrameLocks noChangeAspect="1"/>
          </p:cNvGraphicFramePr>
          <p:nvPr/>
        </p:nvGraphicFramePr>
        <p:xfrm>
          <a:off x="6719535" y="2101815"/>
          <a:ext cx="502622" cy="50292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339" name="Chart 338"/>
          <p:cNvGraphicFramePr>
            <a:graphicFrameLocks noChangeAspect="1"/>
          </p:cNvGraphicFramePr>
          <p:nvPr/>
        </p:nvGraphicFramePr>
        <p:xfrm>
          <a:off x="6948135" y="2101815"/>
          <a:ext cx="502622" cy="502920"/>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340" name="Chart 339"/>
          <p:cNvGraphicFramePr>
            <a:graphicFrameLocks noChangeAspect="1"/>
          </p:cNvGraphicFramePr>
          <p:nvPr/>
        </p:nvGraphicFramePr>
        <p:xfrm>
          <a:off x="7177821" y="2101815"/>
          <a:ext cx="502622" cy="502920"/>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341" name="Chart 340"/>
          <p:cNvGraphicFramePr>
            <a:graphicFrameLocks noChangeAspect="1"/>
          </p:cNvGraphicFramePr>
          <p:nvPr/>
        </p:nvGraphicFramePr>
        <p:xfrm>
          <a:off x="7397331" y="2101815"/>
          <a:ext cx="502622" cy="50292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342" name="Chart 341"/>
          <p:cNvGraphicFramePr>
            <a:graphicFrameLocks noChangeAspect="1"/>
          </p:cNvGraphicFramePr>
          <p:nvPr/>
        </p:nvGraphicFramePr>
        <p:xfrm>
          <a:off x="7624682" y="2101815"/>
          <a:ext cx="502622" cy="502920"/>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343" name="Chart 342"/>
          <p:cNvGraphicFramePr>
            <a:graphicFrameLocks noChangeAspect="1"/>
          </p:cNvGraphicFramePr>
          <p:nvPr/>
        </p:nvGraphicFramePr>
        <p:xfrm>
          <a:off x="6719535" y="2330415"/>
          <a:ext cx="502622" cy="502920"/>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344" name="Chart 343"/>
          <p:cNvGraphicFramePr>
            <a:graphicFrameLocks noChangeAspect="1"/>
          </p:cNvGraphicFramePr>
          <p:nvPr/>
        </p:nvGraphicFramePr>
        <p:xfrm>
          <a:off x="6950470" y="2330415"/>
          <a:ext cx="502622" cy="502920"/>
        </p:xfrm>
        <a:graphic>
          <a:graphicData uri="http://schemas.openxmlformats.org/drawingml/2006/chart">
            <c:chart xmlns:c="http://schemas.openxmlformats.org/drawingml/2006/chart" xmlns:r="http://schemas.openxmlformats.org/officeDocument/2006/relationships" r:id="rId14"/>
          </a:graphicData>
        </a:graphic>
      </p:graphicFrame>
      <p:graphicFrame>
        <p:nvGraphicFramePr>
          <p:cNvPr id="345" name="Chart 344"/>
          <p:cNvGraphicFramePr>
            <a:graphicFrameLocks noChangeAspect="1"/>
          </p:cNvGraphicFramePr>
          <p:nvPr/>
        </p:nvGraphicFramePr>
        <p:xfrm>
          <a:off x="7177821" y="2330415"/>
          <a:ext cx="502622" cy="502920"/>
        </p:xfrm>
        <a:graphic>
          <a:graphicData uri="http://schemas.openxmlformats.org/drawingml/2006/chart">
            <c:chart xmlns:c="http://schemas.openxmlformats.org/drawingml/2006/chart" xmlns:r="http://schemas.openxmlformats.org/officeDocument/2006/relationships" r:id="rId15"/>
          </a:graphicData>
        </a:graphic>
      </p:graphicFrame>
      <p:graphicFrame>
        <p:nvGraphicFramePr>
          <p:cNvPr id="346" name="Chart 345"/>
          <p:cNvGraphicFramePr>
            <a:graphicFrameLocks noChangeAspect="1"/>
          </p:cNvGraphicFramePr>
          <p:nvPr/>
        </p:nvGraphicFramePr>
        <p:xfrm>
          <a:off x="7396191" y="2330415"/>
          <a:ext cx="502622" cy="502920"/>
        </p:xfrm>
        <a:graphic>
          <a:graphicData uri="http://schemas.openxmlformats.org/drawingml/2006/chart">
            <c:chart xmlns:c="http://schemas.openxmlformats.org/drawingml/2006/chart" xmlns:r="http://schemas.openxmlformats.org/officeDocument/2006/relationships" r:id="rId16"/>
          </a:graphicData>
        </a:graphic>
      </p:graphicFrame>
      <p:graphicFrame>
        <p:nvGraphicFramePr>
          <p:cNvPr id="347" name="Chart 346"/>
          <p:cNvGraphicFramePr>
            <a:graphicFrameLocks noChangeAspect="1"/>
          </p:cNvGraphicFramePr>
          <p:nvPr/>
        </p:nvGraphicFramePr>
        <p:xfrm>
          <a:off x="7624682" y="2330415"/>
          <a:ext cx="502622" cy="502920"/>
        </p:xfrm>
        <a:graphic>
          <a:graphicData uri="http://schemas.openxmlformats.org/drawingml/2006/chart">
            <c:chart xmlns:c="http://schemas.openxmlformats.org/drawingml/2006/chart" xmlns:r="http://schemas.openxmlformats.org/officeDocument/2006/relationships" r:id="rId17"/>
          </a:graphicData>
        </a:graphic>
      </p:graphicFrame>
      <p:graphicFrame>
        <p:nvGraphicFramePr>
          <p:cNvPr id="348" name="Chart 347"/>
          <p:cNvGraphicFramePr>
            <a:graphicFrameLocks noChangeAspect="1"/>
          </p:cNvGraphicFramePr>
          <p:nvPr/>
        </p:nvGraphicFramePr>
        <p:xfrm>
          <a:off x="6723120" y="2560038"/>
          <a:ext cx="502622" cy="502920"/>
        </p:xfrm>
        <a:graphic>
          <a:graphicData uri="http://schemas.openxmlformats.org/drawingml/2006/chart">
            <c:chart xmlns:c="http://schemas.openxmlformats.org/drawingml/2006/chart" xmlns:r="http://schemas.openxmlformats.org/officeDocument/2006/relationships" r:id="rId18"/>
          </a:graphicData>
        </a:graphic>
      </p:graphicFrame>
      <p:graphicFrame>
        <p:nvGraphicFramePr>
          <p:cNvPr id="349" name="Chart 348"/>
          <p:cNvGraphicFramePr>
            <a:graphicFrameLocks noChangeAspect="1"/>
          </p:cNvGraphicFramePr>
          <p:nvPr/>
        </p:nvGraphicFramePr>
        <p:xfrm>
          <a:off x="6950469" y="2567878"/>
          <a:ext cx="502622" cy="502920"/>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350" name="Chart 349"/>
          <p:cNvGraphicFramePr>
            <a:graphicFrameLocks noChangeAspect="1"/>
          </p:cNvGraphicFramePr>
          <p:nvPr/>
        </p:nvGraphicFramePr>
        <p:xfrm>
          <a:off x="7177820" y="2560038"/>
          <a:ext cx="502622" cy="502920"/>
        </p:xfrm>
        <a:graphic>
          <a:graphicData uri="http://schemas.openxmlformats.org/drawingml/2006/chart">
            <c:chart xmlns:c="http://schemas.openxmlformats.org/drawingml/2006/chart" xmlns:r="http://schemas.openxmlformats.org/officeDocument/2006/relationships" r:id="rId20"/>
          </a:graphicData>
        </a:graphic>
      </p:graphicFrame>
      <p:graphicFrame>
        <p:nvGraphicFramePr>
          <p:cNvPr id="351" name="Chart 350"/>
          <p:cNvGraphicFramePr>
            <a:graphicFrameLocks noChangeAspect="1"/>
          </p:cNvGraphicFramePr>
          <p:nvPr/>
        </p:nvGraphicFramePr>
        <p:xfrm>
          <a:off x="7405171" y="2560038"/>
          <a:ext cx="502622" cy="502920"/>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352" name="Chart 351"/>
          <p:cNvGraphicFramePr>
            <a:graphicFrameLocks noChangeAspect="1"/>
          </p:cNvGraphicFramePr>
          <p:nvPr/>
        </p:nvGraphicFramePr>
        <p:xfrm>
          <a:off x="7624682" y="2560038"/>
          <a:ext cx="502622" cy="502920"/>
        </p:xfrm>
        <a:graphic>
          <a:graphicData uri="http://schemas.openxmlformats.org/drawingml/2006/chart">
            <c:chart xmlns:c="http://schemas.openxmlformats.org/drawingml/2006/chart" xmlns:r="http://schemas.openxmlformats.org/officeDocument/2006/relationships" r:id="rId22"/>
          </a:graphicData>
        </a:graphic>
      </p:graphicFrame>
      <p:grpSp>
        <p:nvGrpSpPr>
          <p:cNvPr id="3" name="Group 2"/>
          <p:cNvGrpSpPr>
            <a:grpSpLocks/>
          </p:cNvGrpSpPr>
          <p:nvPr/>
        </p:nvGrpSpPr>
        <p:grpSpPr bwMode="auto">
          <a:xfrm>
            <a:off x="0" y="4475163"/>
            <a:ext cx="1790700" cy="542925"/>
            <a:chOff x="0" y="4475927"/>
            <a:chExt cx="1791442" cy="541866"/>
          </a:xfrm>
        </p:grpSpPr>
        <p:grpSp>
          <p:nvGrpSpPr>
            <p:cNvPr id="277" name="Group 276"/>
            <p:cNvGrpSpPr/>
            <p:nvPr/>
          </p:nvGrpSpPr>
          <p:grpSpPr>
            <a:xfrm>
              <a:off x="633796" y="4566181"/>
              <a:ext cx="150495" cy="361358"/>
              <a:chOff x="1593763" y="1118166"/>
              <a:chExt cx="772374" cy="1901499"/>
            </a:xfrm>
            <a:solidFill>
              <a:srgbClr val="BFBF00"/>
            </a:solidFill>
          </p:grpSpPr>
          <p:sp>
            <p:nvSpPr>
              <p:cNvPr id="278" name="Oval 277"/>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79" name="Freeform 278"/>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80" name="Freeform 279"/>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sp>
          <p:nvSpPr>
            <p:cNvPr id="70750" name="TextBox 302"/>
            <p:cNvSpPr txBox="1">
              <a:spLocks noChangeArrowheads="1"/>
            </p:cNvSpPr>
            <p:nvPr/>
          </p:nvSpPr>
          <p:spPr bwMode="auto">
            <a:xfrm>
              <a:off x="521473" y="4623750"/>
              <a:ext cx="1269969"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a:solidFill>
                    <a:srgbClr val="FFFFFF"/>
                  </a:solidFill>
                </a:rPr>
                <a:t>Patient 1</a:t>
              </a:r>
            </a:p>
          </p:txBody>
        </p:sp>
        <p:graphicFrame>
          <p:nvGraphicFramePr>
            <p:cNvPr id="363" name="Chart 362"/>
            <p:cNvGraphicFramePr>
              <a:graphicFrameLocks/>
            </p:cNvGraphicFramePr>
            <p:nvPr/>
          </p:nvGraphicFramePr>
          <p:xfrm>
            <a:off x="0" y="4475927"/>
            <a:ext cx="541866" cy="541866"/>
          </p:xfrm>
          <a:graphic>
            <a:graphicData uri="http://schemas.openxmlformats.org/drawingml/2006/chart">
              <c:chart xmlns:c="http://schemas.openxmlformats.org/drawingml/2006/chart" xmlns:r="http://schemas.openxmlformats.org/officeDocument/2006/relationships" r:id="rId23"/>
            </a:graphicData>
          </a:graphic>
        </p:graphicFrame>
        <p:sp>
          <p:nvSpPr>
            <p:cNvPr id="364" name="TextBox 363"/>
            <p:cNvSpPr txBox="1"/>
            <p:nvPr/>
          </p:nvSpPr>
          <p:spPr>
            <a:xfrm>
              <a:off x="379570" y="4623276"/>
              <a:ext cx="250929" cy="247167"/>
            </a:xfrm>
            <a:prstGeom prst="rect">
              <a:avLst/>
            </a:prstGeom>
            <a:noFill/>
          </p:spPr>
          <p:txBody>
            <a:bodyPr>
              <a:spAutoFit/>
            </a:bodyPr>
            <a:lstStyle/>
            <a:p>
              <a:pPr algn="ctr" eaLnBrk="1" fontAlgn="auto" hangingPunct="1">
                <a:spcBef>
                  <a:spcPts val="0"/>
                </a:spcBef>
                <a:spcAft>
                  <a:spcPts val="0"/>
                </a:spcAft>
                <a:defRPr/>
              </a:pPr>
              <a:r>
                <a:rPr lang="en-US" sz="1000" b="0" kern="0" dirty="0">
                  <a:solidFill>
                    <a:srgbClr val="FFFFFF"/>
                  </a:solidFill>
                  <a:latin typeface="As"/>
                  <a:ea typeface="+mn-ea"/>
                  <a:cs typeface="Arial" pitchFamily="34" charset="0"/>
                </a:rPr>
                <a:t>=</a:t>
              </a:r>
            </a:p>
          </p:txBody>
        </p:sp>
      </p:grpSp>
      <p:grpSp>
        <p:nvGrpSpPr>
          <p:cNvPr id="4" name="Group 3"/>
          <p:cNvGrpSpPr>
            <a:grpSpLocks/>
          </p:cNvGrpSpPr>
          <p:nvPr/>
        </p:nvGrpSpPr>
        <p:grpSpPr bwMode="auto">
          <a:xfrm>
            <a:off x="0" y="4921250"/>
            <a:ext cx="1790700" cy="541338"/>
            <a:chOff x="0" y="4920933"/>
            <a:chExt cx="1791442" cy="541867"/>
          </a:xfrm>
        </p:grpSpPr>
        <p:grpSp>
          <p:nvGrpSpPr>
            <p:cNvPr id="283" name="Group 282"/>
            <p:cNvGrpSpPr/>
            <p:nvPr/>
          </p:nvGrpSpPr>
          <p:grpSpPr>
            <a:xfrm>
              <a:off x="633796" y="5011187"/>
              <a:ext cx="150495" cy="361358"/>
              <a:chOff x="1593763" y="1118166"/>
              <a:chExt cx="772374" cy="1901499"/>
            </a:xfrm>
            <a:solidFill>
              <a:srgbClr val="BFBF00"/>
            </a:solidFill>
          </p:grpSpPr>
          <p:sp>
            <p:nvSpPr>
              <p:cNvPr id="284" name="Oval 283"/>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85" name="Freeform 284"/>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86" name="Freeform 285"/>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sp>
          <p:nvSpPr>
            <p:cNvPr id="70746" name="TextBox 303"/>
            <p:cNvSpPr txBox="1">
              <a:spLocks noChangeArrowheads="1"/>
            </p:cNvSpPr>
            <p:nvPr/>
          </p:nvSpPr>
          <p:spPr bwMode="auto">
            <a:xfrm>
              <a:off x="521473" y="5068756"/>
              <a:ext cx="1269969"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a:solidFill>
                    <a:srgbClr val="FFFFFF"/>
                  </a:solidFill>
                </a:rPr>
                <a:t>Patient 2</a:t>
              </a:r>
            </a:p>
          </p:txBody>
        </p:sp>
        <p:graphicFrame>
          <p:nvGraphicFramePr>
            <p:cNvPr id="365" name="Chart 364"/>
            <p:cNvGraphicFramePr>
              <a:graphicFrameLocks/>
            </p:cNvGraphicFramePr>
            <p:nvPr/>
          </p:nvGraphicFramePr>
          <p:xfrm>
            <a:off x="0" y="4920933"/>
            <a:ext cx="541867" cy="541867"/>
          </p:xfrm>
          <a:graphic>
            <a:graphicData uri="http://schemas.openxmlformats.org/drawingml/2006/chart">
              <c:chart xmlns:c="http://schemas.openxmlformats.org/drawingml/2006/chart" xmlns:r="http://schemas.openxmlformats.org/officeDocument/2006/relationships" r:id="rId24"/>
            </a:graphicData>
          </a:graphic>
        </p:graphicFrame>
        <p:sp>
          <p:nvSpPr>
            <p:cNvPr id="366" name="TextBox 365"/>
            <p:cNvSpPr txBox="1"/>
            <p:nvPr/>
          </p:nvSpPr>
          <p:spPr>
            <a:xfrm>
              <a:off x="379570" y="5068715"/>
              <a:ext cx="250929" cy="246302"/>
            </a:xfrm>
            <a:prstGeom prst="rect">
              <a:avLst/>
            </a:prstGeom>
            <a:noFill/>
          </p:spPr>
          <p:txBody>
            <a:bodyPr>
              <a:spAutoFit/>
            </a:bodyPr>
            <a:lstStyle/>
            <a:p>
              <a:pPr algn="ctr" eaLnBrk="1" fontAlgn="auto" hangingPunct="1">
                <a:spcBef>
                  <a:spcPts val="0"/>
                </a:spcBef>
                <a:spcAft>
                  <a:spcPts val="0"/>
                </a:spcAft>
                <a:defRPr/>
              </a:pPr>
              <a:r>
                <a:rPr lang="en-US" sz="1000" b="0" kern="0" dirty="0">
                  <a:solidFill>
                    <a:srgbClr val="FFFFFF"/>
                  </a:solidFill>
                  <a:latin typeface="As"/>
                  <a:ea typeface="+mn-ea"/>
                  <a:cs typeface="Arial" pitchFamily="34" charset="0"/>
                </a:rPr>
                <a:t>=</a:t>
              </a:r>
            </a:p>
          </p:txBody>
        </p:sp>
      </p:grpSp>
      <p:cxnSp>
        <p:nvCxnSpPr>
          <p:cNvPr id="275" name="Straight Arrow Connector 274"/>
          <p:cNvCxnSpPr>
            <a:cxnSpLocks noChangeShapeType="1"/>
          </p:cNvCxnSpPr>
          <p:nvPr/>
        </p:nvCxnSpPr>
        <p:spPr bwMode="auto">
          <a:xfrm flipH="1" flipV="1">
            <a:off x="1462088" y="5481638"/>
            <a:ext cx="638175" cy="3175"/>
          </a:xfrm>
          <a:prstGeom prst="straightConnector1">
            <a:avLst/>
          </a:prstGeom>
          <a:noFill/>
          <a:ln w="44450">
            <a:solidFill>
              <a:srgbClr val="339933"/>
            </a:solidFill>
            <a:round/>
            <a:headEnd/>
            <a:tailEnd type="arrow" w="med" len="med"/>
          </a:ln>
          <a:extLst>
            <a:ext uri="{909E8E84-426E-40dd-AFC4-6F175D3DCCD1}">
              <a14:hiddenFill xmlns:a14="http://schemas.microsoft.com/office/drawing/2010/main" xmlns="">
                <a:noFill/>
              </a14:hiddenFill>
            </a:ext>
          </a:extLst>
        </p:spPr>
      </p:cxnSp>
      <p:grpSp>
        <p:nvGrpSpPr>
          <p:cNvPr id="13" name="Group 12"/>
          <p:cNvGrpSpPr>
            <a:grpSpLocks/>
          </p:cNvGrpSpPr>
          <p:nvPr/>
        </p:nvGrpSpPr>
        <p:grpSpPr bwMode="auto">
          <a:xfrm>
            <a:off x="0" y="5364163"/>
            <a:ext cx="1790700" cy="541337"/>
            <a:chOff x="0" y="5363502"/>
            <a:chExt cx="1791442" cy="541867"/>
          </a:xfrm>
        </p:grpSpPr>
        <p:grpSp>
          <p:nvGrpSpPr>
            <p:cNvPr id="288" name="Group 287"/>
            <p:cNvGrpSpPr/>
            <p:nvPr/>
          </p:nvGrpSpPr>
          <p:grpSpPr>
            <a:xfrm>
              <a:off x="633796" y="5453756"/>
              <a:ext cx="150495" cy="361358"/>
              <a:chOff x="1593763" y="1118166"/>
              <a:chExt cx="772374" cy="1901499"/>
            </a:xfrm>
            <a:solidFill>
              <a:srgbClr val="BFBF00"/>
            </a:solidFill>
          </p:grpSpPr>
          <p:sp>
            <p:nvSpPr>
              <p:cNvPr id="289" name="Oval 288"/>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90" name="Freeform 28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91" name="Freeform 29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sp>
          <p:nvSpPr>
            <p:cNvPr id="70742" name="TextBox 304"/>
            <p:cNvSpPr txBox="1">
              <a:spLocks noChangeArrowheads="1"/>
            </p:cNvSpPr>
            <p:nvPr/>
          </p:nvSpPr>
          <p:spPr bwMode="auto">
            <a:xfrm>
              <a:off x="521473" y="5511325"/>
              <a:ext cx="1269969"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a:solidFill>
                    <a:srgbClr val="FFFFFF"/>
                  </a:solidFill>
                </a:rPr>
                <a:t>Patient 3</a:t>
              </a:r>
            </a:p>
          </p:txBody>
        </p:sp>
        <p:graphicFrame>
          <p:nvGraphicFramePr>
            <p:cNvPr id="367" name="Chart 366"/>
            <p:cNvGraphicFramePr>
              <a:graphicFrameLocks/>
            </p:cNvGraphicFramePr>
            <p:nvPr/>
          </p:nvGraphicFramePr>
          <p:xfrm>
            <a:off x="0" y="5363502"/>
            <a:ext cx="541867" cy="541867"/>
          </p:xfrm>
          <a:graphic>
            <a:graphicData uri="http://schemas.openxmlformats.org/drawingml/2006/chart">
              <c:chart xmlns:c="http://schemas.openxmlformats.org/drawingml/2006/chart" xmlns:r="http://schemas.openxmlformats.org/officeDocument/2006/relationships" r:id="rId25"/>
            </a:graphicData>
          </a:graphic>
        </p:graphicFrame>
        <p:sp>
          <p:nvSpPr>
            <p:cNvPr id="368" name="TextBox 367"/>
            <p:cNvSpPr txBox="1"/>
            <p:nvPr/>
          </p:nvSpPr>
          <p:spPr>
            <a:xfrm>
              <a:off x="379570" y="5511284"/>
              <a:ext cx="250929" cy="246304"/>
            </a:xfrm>
            <a:prstGeom prst="rect">
              <a:avLst/>
            </a:prstGeom>
            <a:noFill/>
          </p:spPr>
          <p:txBody>
            <a:bodyPr>
              <a:spAutoFit/>
            </a:bodyPr>
            <a:lstStyle/>
            <a:p>
              <a:pPr algn="ctr" eaLnBrk="1" fontAlgn="auto" hangingPunct="1">
                <a:spcBef>
                  <a:spcPts val="0"/>
                </a:spcBef>
                <a:spcAft>
                  <a:spcPts val="0"/>
                </a:spcAft>
                <a:defRPr/>
              </a:pPr>
              <a:r>
                <a:rPr lang="en-US" sz="1000" b="0" kern="0" dirty="0">
                  <a:solidFill>
                    <a:srgbClr val="FFFFFF"/>
                  </a:solidFill>
                  <a:latin typeface="As"/>
                  <a:ea typeface="+mn-ea"/>
                  <a:cs typeface="Arial" pitchFamily="34" charset="0"/>
                </a:rPr>
                <a:t>=</a:t>
              </a:r>
            </a:p>
          </p:txBody>
        </p:sp>
      </p:grpSp>
      <p:grpSp>
        <p:nvGrpSpPr>
          <p:cNvPr id="11" name="Group 10"/>
          <p:cNvGrpSpPr>
            <a:grpSpLocks/>
          </p:cNvGrpSpPr>
          <p:nvPr/>
        </p:nvGrpSpPr>
        <p:grpSpPr bwMode="auto">
          <a:xfrm>
            <a:off x="0" y="5805488"/>
            <a:ext cx="1790700" cy="541337"/>
            <a:chOff x="0" y="5805516"/>
            <a:chExt cx="1791442" cy="541867"/>
          </a:xfrm>
        </p:grpSpPr>
        <p:grpSp>
          <p:nvGrpSpPr>
            <p:cNvPr id="294" name="Group 293"/>
            <p:cNvGrpSpPr/>
            <p:nvPr/>
          </p:nvGrpSpPr>
          <p:grpSpPr>
            <a:xfrm>
              <a:off x="633796" y="5895770"/>
              <a:ext cx="150495" cy="361358"/>
              <a:chOff x="1593763" y="1118166"/>
              <a:chExt cx="772374" cy="1901499"/>
            </a:xfrm>
            <a:solidFill>
              <a:srgbClr val="BFBF00"/>
            </a:solidFill>
          </p:grpSpPr>
          <p:sp>
            <p:nvSpPr>
              <p:cNvPr id="295" name="Oval 294"/>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96" name="Freeform 29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297" name="Freeform 29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sp>
          <p:nvSpPr>
            <p:cNvPr id="70738" name="TextBox 305"/>
            <p:cNvSpPr txBox="1">
              <a:spLocks noChangeArrowheads="1"/>
            </p:cNvSpPr>
            <p:nvPr/>
          </p:nvSpPr>
          <p:spPr bwMode="auto">
            <a:xfrm>
              <a:off x="521473" y="5953339"/>
              <a:ext cx="1269969"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a:solidFill>
                    <a:srgbClr val="FFFFFF"/>
                  </a:solidFill>
                </a:rPr>
                <a:t>Patient 4</a:t>
              </a:r>
            </a:p>
          </p:txBody>
        </p:sp>
        <p:graphicFrame>
          <p:nvGraphicFramePr>
            <p:cNvPr id="369" name="Chart 368"/>
            <p:cNvGraphicFramePr>
              <a:graphicFrameLocks/>
            </p:cNvGraphicFramePr>
            <p:nvPr/>
          </p:nvGraphicFramePr>
          <p:xfrm>
            <a:off x="0" y="5805516"/>
            <a:ext cx="541867" cy="541867"/>
          </p:xfrm>
          <a:graphic>
            <a:graphicData uri="http://schemas.openxmlformats.org/drawingml/2006/chart">
              <c:chart xmlns:c="http://schemas.openxmlformats.org/drawingml/2006/chart" xmlns:r="http://schemas.openxmlformats.org/officeDocument/2006/relationships" r:id="rId26"/>
            </a:graphicData>
          </a:graphic>
        </p:graphicFrame>
        <p:sp>
          <p:nvSpPr>
            <p:cNvPr id="370" name="TextBox 369"/>
            <p:cNvSpPr txBox="1"/>
            <p:nvPr/>
          </p:nvSpPr>
          <p:spPr>
            <a:xfrm>
              <a:off x="379570" y="5953298"/>
              <a:ext cx="250929" cy="246304"/>
            </a:xfrm>
            <a:prstGeom prst="rect">
              <a:avLst/>
            </a:prstGeom>
            <a:noFill/>
          </p:spPr>
          <p:txBody>
            <a:bodyPr>
              <a:spAutoFit/>
            </a:bodyPr>
            <a:lstStyle/>
            <a:p>
              <a:pPr algn="ctr" eaLnBrk="1" fontAlgn="auto" hangingPunct="1">
                <a:spcBef>
                  <a:spcPts val="0"/>
                </a:spcBef>
                <a:spcAft>
                  <a:spcPts val="0"/>
                </a:spcAft>
                <a:defRPr/>
              </a:pPr>
              <a:r>
                <a:rPr lang="en-US" sz="1000" b="0" kern="0" dirty="0">
                  <a:solidFill>
                    <a:srgbClr val="FFFFFF"/>
                  </a:solidFill>
                  <a:latin typeface="As"/>
                  <a:ea typeface="+mn-ea"/>
                  <a:cs typeface="Arial" pitchFamily="34" charset="0"/>
                </a:rPr>
                <a:t>=</a:t>
              </a:r>
            </a:p>
          </p:txBody>
        </p:sp>
      </p:grpSp>
      <p:grpSp>
        <p:nvGrpSpPr>
          <p:cNvPr id="12" name="Group 11"/>
          <p:cNvGrpSpPr>
            <a:grpSpLocks/>
          </p:cNvGrpSpPr>
          <p:nvPr/>
        </p:nvGrpSpPr>
        <p:grpSpPr bwMode="auto">
          <a:xfrm>
            <a:off x="0" y="6249988"/>
            <a:ext cx="1790700" cy="541337"/>
            <a:chOff x="0" y="6249918"/>
            <a:chExt cx="1791442" cy="541867"/>
          </a:xfrm>
        </p:grpSpPr>
        <p:grpSp>
          <p:nvGrpSpPr>
            <p:cNvPr id="298" name="Group 297"/>
            <p:cNvGrpSpPr/>
            <p:nvPr/>
          </p:nvGrpSpPr>
          <p:grpSpPr>
            <a:xfrm>
              <a:off x="633796" y="6340172"/>
              <a:ext cx="150495" cy="361358"/>
              <a:chOff x="1593763" y="1118166"/>
              <a:chExt cx="772374" cy="1901499"/>
            </a:xfrm>
            <a:solidFill>
              <a:srgbClr val="BFBF00"/>
            </a:solidFill>
          </p:grpSpPr>
          <p:sp>
            <p:nvSpPr>
              <p:cNvPr id="299" name="Oval 298"/>
              <p:cNvSpPr/>
              <p:nvPr/>
            </p:nvSpPr>
            <p:spPr bwMode="auto">
              <a:xfrm>
                <a:off x="1802833" y="1118166"/>
                <a:ext cx="334215" cy="358813"/>
              </a:xfrm>
              <a:prstGeom prst="ellipse">
                <a:avLst/>
              </a:prstGeom>
              <a:grpFill/>
              <a:ln w="9525" cap="flat" cmpd="sng" algn="ctr">
                <a:noFill/>
                <a:prstDash val="solid"/>
                <a:headEnd type="none" w="lg" len="med"/>
                <a:tailEnd type="none"/>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300" name="Freeform 29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sp>
            <p:nvSpPr>
              <p:cNvPr id="301" name="Freeform 30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w="9525" cap="flat" cmpd="sng" algn="ctr">
                <a:noFill/>
                <a:prstDash val="solid"/>
              </a:ln>
              <a:effectLst/>
            </p:spPr>
            <p:txBody>
              <a:bodyPr anchor="ctr"/>
              <a:lstStyle/>
              <a:p>
                <a:pPr algn="ctr" defTabSz="914353" eaLnBrk="1" fontAlgn="auto" hangingPunct="1">
                  <a:spcBef>
                    <a:spcPts val="0"/>
                  </a:spcBef>
                  <a:spcAft>
                    <a:spcPts val="0"/>
                  </a:spcAft>
                  <a:defRPr/>
                </a:pPr>
                <a:endParaRPr lang="en-US" sz="1000" b="0" kern="0">
                  <a:solidFill>
                    <a:srgbClr val="FFFFFF"/>
                  </a:solidFill>
                  <a:latin typeface="Arial"/>
                  <a:ea typeface="+mn-ea"/>
                  <a:cs typeface="Arial" pitchFamily="34" charset="0"/>
                </a:endParaRPr>
              </a:p>
            </p:txBody>
          </p:sp>
        </p:grpSp>
        <p:sp>
          <p:nvSpPr>
            <p:cNvPr id="70734" name="TextBox 306"/>
            <p:cNvSpPr txBox="1">
              <a:spLocks noChangeArrowheads="1"/>
            </p:cNvSpPr>
            <p:nvPr/>
          </p:nvSpPr>
          <p:spPr bwMode="auto">
            <a:xfrm>
              <a:off x="521473" y="6397741"/>
              <a:ext cx="1269969"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000">
                  <a:solidFill>
                    <a:srgbClr val="FFFFFF"/>
                  </a:solidFill>
                </a:rPr>
                <a:t>Patient 5</a:t>
              </a:r>
            </a:p>
          </p:txBody>
        </p:sp>
        <p:graphicFrame>
          <p:nvGraphicFramePr>
            <p:cNvPr id="371" name="Chart 370"/>
            <p:cNvGraphicFramePr>
              <a:graphicFrameLocks/>
            </p:cNvGraphicFramePr>
            <p:nvPr/>
          </p:nvGraphicFramePr>
          <p:xfrm>
            <a:off x="0" y="6249918"/>
            <a:ext cx="541867" cy="541867"/>
          </p:xfrm>
          <a:graphic>
            <a:graphicData uri="http://schemas.openxmlformats.org/drawingml/2006/chart">
              <c:chart xmlns:c="http://schemas.openxmlformats.org/drawingml/2006/chart" xmlns:r="http://schemas.openxmlformats.org/officeDocument/2006/relationships" r:id="rId27"/>
            </a:graphicData>
          </a:graphic>
        </p:graphicFrame>
        <p:sp>
          <p:nvSpPr>
            <p:cNvPr id="372" name="TextBox 371"/>
            <p:cNvSpPr txBox="1"/>
            <p:nvPr/>
          </p:nvSpPr>
          <p:spPr>
            <a:xfrm>
              <a:off x="379570" y="6397700"/>
              <a:ext cx="250929" cy="246304"/>
            </a:xfrm>
            <a:prstGeom prst="rect">
              <a:avLst/>
            </a:prstGeom>
            <a:noFill/>
          </p:spPr>
          <p:txBody>
            <a:bodyPr>
              <a:spAutoFit/>
            </a:bodyPr>
            <a:lstStyle/>
            <a:p>
              <a:pPr algn="ctr" eaLnBrk="1" fontAlgn="auto" hangingPunct="1">
                <a:spcBef>
                  <a:spcPts val="0"/>
                </a:spcBef>
                <a:spcAft>
                  <a:spcPts val="0"/>
                </a:spcAft>
                <a:defRPr/>
              </a:pPr>
              <a:r>
                <a:rPr lang="en-US" sz="1000" b="0" kern="0" dirty="0">
                  <a:solidFill>
                    <a:srgbClr val="FFFFFF"/>
                  </a:solidFill>
                  <a:latin typeface="As"/>
                  <a:ea typeface="+mn-ea"/>
                  <a:cs typeface="Arial" pitchFamily="34" charset="0"/>
                </a:rPr>
                <a:t>=</a:t>
              </a:r>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88"/>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9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98"/>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99"/>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00"/>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185"/>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8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33"/>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34"/>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35"/>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36"/>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37"/>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38"/>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339"/>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40"/>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41"/>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4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43"/>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344"/>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45"/>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346"/>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347"/>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48"/>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49"/>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50"/>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351"/>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352"/>
                                        </p:tgtEl>
                                        <p:attrNameLst>
                                          <p:attrName>style.visibility</p:attrName>
                                        </p:attrNameLst>
                                      </p:cBhvr>
                                      <p:to>
                                        <p:strVal val="visibl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1" presetClass="entr" presetSubtype="0" fill="hold" nodeType="clickEffect">
                                  <p:stCondLst>
                                    <p:cond delay="0"/>
                                  </p:stCondLst>
                                  <p:childTnLst>
                                    <p:set>
                                      <p:cBhvr>
                                        <p:cTn id="74" dur="1" fill="hold">
                                          <p:stCondLst>
                                            <p:cond delay="0"/>
                                          </p:stCondLst>
                                        </p:cTn>
                                        <p:tgtEl>
                                          <p:spTgt spid="187"/>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190"/>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200"/>
                                        </p:tgtEl>
                                        <p:attrNameLst>
                                          <p:attrName>style.visibility</p:attrName>
                                        </p:attrNameLst>
                                      </p:cBhvr>
                                      <p:to>
                                        <p:strVal val="visible"/>
                                      </p:to>
                                    </p:se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nodeType="clickEffect">
                                  <p:stCondLst>
                                    <p:cond delay="0"/>
                                  </p:stCondLst>
                                  <p:childTnLst>
                                    <p:set>
                                      <p:cBhvr>
                                        <p:cTn id="82" dur="1" fill="hold">
                                          <p:stCondLst>
                                            <p:cond delay="0"/>
                                          </p:stCondLst>
                                        </p:cTn>
                                        <p:tgtEl>
                                          <p:spTgt spid="197"/>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199"/>
                                        </p:tgtEl>
                                        <p:attrNameLst>
                                          <p:attrName>style.visibility</p:attrName>
                                        </p:attrNameLst>
                                      </p:cBhvr>
                                      <p:to>
                                        <p:strVal val="visible"/>
                                      </p:to>
                                    </p:set>
                                  </p:childTnLst>
                                </p:cTn>
                              </p:par>
                            </p:childTnLst>
                          </p:cTn>
                        </p:par>
                      </p:childTnLst>
                    </p:cTn>
                  </p:par>
                  <p:par>
                    <p:cTn id="85" fill="hold" nodeType="clickPar">
                      <p:stCondLst>
                        <p:cond delay="indefinite"/>
                      </p:stCondLst>
                      <p:childTnLst>
                        <p:par>
                          <p:cTn id="86" fill="hold" nodeType="withGroup">
                            <p:stCondLst>
                              <p:cond delay="0"/>
                            </p:stCondLst>
                            <p:childTnLst>
                              <p:par>
                                <p:cTn id="87" presetID="1" presetClass="entr" presetSubtype="0" fill="hold" nodeType="clickEffect">
                                  <p:stCondLst>
                                    <p:cond delay="0"/>
                                  </p:stCondLst>
                                  <p:childTnLst>
                                    <p:set>
                                      <p:cBhvr>
                                        <p:cTn id="88" dur="1" fill="hold">
                                          <p:stCondLst>
                                            <p:cond delay="0"/>
                                          </p:stCondLst>
                                        </p:cTn>
                                        <p:tgtEl>
                                          <p:spTgt spid="201"/>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205"/>
                                        </p:tgtEl>
                                        <p:attrNameLst>
                                          <p:attrName>style.visibility</p:attrName>
                                        </p:attrNameLst>
                                      </p:cBhvr>
                                      <p:to>
                                        <p:strVal val="visible"/>
                                      </p:to>
                                    </p:set>
                                  </p:childTnLst>
                                </p:cTn>
                              </p:par>
                            </p:childTnLst>
                          </p:cTn>
                        </p:par>
                      </p:childTnLst>
                    </p:cTn>
                  </p:par>
                  <p:par>
                    <p:cTn id="91" fill="hold" nodeType="clickPar">
                      <p:stCondLst>
                        <p:cond delay="indefinite"/>
                      </p:stCondLst>
                      <p:childTnLst>
                        <p:par>
                          <p:cTn id="92" fill="hold" nodeType="withGroup">
                            <p:stCondLst>
                              <p:cond delay="0"/>
                            </p:stCondLst>
                            <p:childTnLst>
                              <p:par>
                                <p:cTn id="93" presetID="1" presetClass="entr" presetSubtype="0" fill="hold" nodeType="clickEffect">
                                  <p:stCondLst>
                                    <p:cond delay="0"/>
                                  </p:stCondLst>
                                  <p:childTnLst>
                                    <p:set>
                                      <p:cBhvr>
                                        <p:cTn id="94" dur="1" fill="hold">
                                          <p:stCondLst>
                                            <p:cond delay="0"/>
                                          </p:stCondLst>
                                        </p:cTn>
                                        <p:tgtEl>
                                          <p:spTgt spid="206"/>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207"/>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209"/>
                                        </p:tgtEl>
                                        <p:attrNameLst>
                                          <p:attrName>style.visibility</p:attrName>
                                        </p:attrNameLst>
                                      </p:cBhvr>
                                      <p:to>
                                        <p:strVal val="visible"/>
                                      </p:to>
                                    </p:set>
                                  </p:childTnLst>
                                </p:cTn>
                              </p:par>
                            </p:childTnLst>
                          </p:cTn>
                        </p:par>
                      </p:childTnLst>
                    </p:cTn>
                  </p:par>
                  <p:par>
                    <p:cTn id="99" fill="hold" nodeType="clickPar">
                      <p:stCondLst>
                        <p:cond delay="indefinite"/>
                      </p:stCondLst>
                      <p:childTnLst>
                        <p:par>
                          <p:cTn id="100" fill="hold" nodeType="withGroup">
                            <p:stCondLst>
                              <p:cond delay="0"/>
                            </p:stCondLst>
                            <p:childTnLst>
                              <p:par>
                                <p:cTn id="101" presetID="1" presetClass="entr" presetSubtype="0" fill="hold" nodeType="clickEffect">
                                  <p:stCondLst>
                                    <p:cond delay="0"/>
                                  </p:stCondLst>
                                  <p:childTnLst>
                                    <p:set>
                                      <p:cBhvr>
                                        <p:cTn id="102" dur="1" fill="hold">
                                          <p:stCondLst>
                                            <p:cond delay="0"/>
                                          </p:stCondLst>
                                        </p:cTn>
                                        <p:tgtEl>
                                          <p:spTgt spid="208"/>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313"/>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275"/>
                                        </p:tgtEl>
                                        <p:attrNameLst>
                                          <p:attrName>style.visibility</p:attrName>
                                        </p:attrNameLst>
                                      </p:cBhvr>
                                      <p:to>
                                        <p:strVal val="visible"/>
                                      </p:to>
                                    </p:se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9" presetClass="entr" presetSubtype="0" fill="hold" grpId="0" nodeType="clickEffect">
                                  <p:stCondLst>
                                    <p:cond delay="0"/>
                                  </p:stCondLst>
                                  <p:childTnLst>
                                    <p:set>
                                      <p:cBhvr>
                                        <p:cTn id="110" dur="1" fill="hold">
                                          <p:stCondLst>
                                            <p:cond delay="0"/>
                                          </p:stCondLst>
                                        </p:cTn>
                                        <p:tgtEl>
                                          <p:spTgt spid="302"/>
                                        </p:tgtEl>
                                        <p:attrNameLst>
                                          <p:attrName>style.visibility</p:attrName>
                                        </p:attrNameLst>
                                      </p:cBhvr>
                                      <p:to>
                                        <p:strVal val="visible"/>
                                      </p:to>
                                    </p:set>
                                    <p:animEffect transition="in" filter="dissolve">
                                      <p:cBhvr>
                                        <p:cTn id="111" dur="500"/>
                                        <p:tgtEl>
                                          <p:spTgt spid="302"/>
                                        </p:tgtEl>
                                      </p:cBhvr>
                                    </p:animEffect>
                                  </p:childTnLst>
                                </p:cTn>
                              </p:par>
                              <p:par>
                                <p:cTn id="112" presetID="9" presetClass="entr" presetSubtype="0" fill="hold" nodeType="withEffect">
                                  <p:stCondLst>
                                    <p:cond delay="0"/>
                                  </p:stCondLst>
                                  <p:childTnLst>
                                    <p:set>
                                      <p:cBhvr>
                                        <p:cTn id="113" dur="1" fill="hold">
                                          <p:stCondLst>
                                            <p:cond delay="0"/>
                                          </p:stCondLst>
                                        </p:cTn>
                                        <p:tgtEl>
                                          <p:spTgt spid="3"/>
                                        </p:tgtEl>
                                        <p:attrNameLst>
                                          <p:attrName>style.visibility</p:attrName>
                                        </p:attrNameLst>
                                      </p:cBhvr>
                                      <p:to>
                                        <p:strVal val="visible"/>
                                      </p:to>
                                    </p:set>
                                    <p:animEffect transition="in" filter="dissolve">
                                      <p:cBhvr>
                                        <p:cTn id="114" dur="500"/>
                                        <p:tgtEl>
                                          <p:spTgt spid="3"/>
                                        </p:tgtEl>
                                      </p:cBhvr>
                                    </p:animEffect>
                                  </p:childTnLst>
                                </p:cTn>
                              </p:par>
                            </p:childTnLst>
                          </p:cTn>
                        </p:par>
                        <p:par>
                          <p:cTn id="115" fill="hold" nodeType="afterGroup">
                            <p:stCondLst>
                              <p:cond delay="500"/>
                            </p:stCondLst>
                            <p:childTnLst>
                              <p:par>
                                <p:cTn id="116" presetID="9" presetClass="entr" presetSubtype="0" fill="hold" nodeType="afterEffect">
                                  <p:stCondLst>
                                    <p:cond delay="0"/>
                                  </p:stCondLst>
                                  <p:childTnLst>
                                    <p:set>
                                      <p:cBhvr>
                                        <p:cTn id="117" dur="1" fill="hold">
                                          <p:stCondLst>
                                            <p:cond delay="0"/>
                                          </p:stCondLst>
                                        </p:cTn>
                                        <p:tgtEl>
                                          <p:spTgt spid="4"/>
                                        </p:tgtEl>
                                        <p:attrNameLst>
                                          <p:attrName>style.visibility</p:attrName>
                                        </p:attrNameLst>
                                      </p:cBhvr>
                                      <p:to>
                                        <p:strVal val="visible"/>
                                      </p:to>
                                    </p:set>
                                    <p:animEffect transition="in" filter="dissolve">
                                      <p:cBhvr>
                                        <p:cTn id="118" dur="500"/>
                                        <p:tgtEl>
                                          <p:spTgt spid="4"/>
                                        </p:tgtEl>
                                      </p:cBhvr>
                                    </p:animEffect>
                                  </p:childTnLst>
                                </p:cTn>
                              </p:par>
                            </p:childTnLst>
                          </p:cTn>
                        </p:par>
                        <p:par>
                          <p:cTn id="119" fill="hold" nodeType="afterGroup">
                            <p:stCondLst>
                              <p:cond delay="1000"/>
                            </p:stCondLst>
                            <p:childTnLst>
                              <p:par>
                                <p:cTn id="120" presetID="9" presetClass="entr" presetSubtype="0" fill="hold" nodeType="afterEffect">
                                  <p:stCondLst>
                                    <p:cond delay="0"/>
                                  </p:stCondLst>
                                  <p:childTnLst>
                                    <p:set>
                                      <p:cBhvr>
                                        <p:cTn id="121" dur="1" fill="hold">
                                          <p:stCondLst>
                                            <p:cond delay="0"/>
                                          </p:stCondLst>
                                        </p:cTn>
                                        <p:tgtEl>
                                          <p:spTgt spid="13"/>
                                        </p:tgtEl>
                                        <p:attrNameLst>
                                          <p:attrName>style.visibility</p:attrName>
                                        </p:attrNameLst>
                                      </p:cBhvr>
                                      <p:to>
                                        <p:strVal val="visible"/>
                                      </p:to>
                                    </p:set>
                                    <p:animEffect transition="in" filter="dissolve">
                                      <p:cBhvr>
                                        <p:cTn id="122" dur="500"/>
                                        <p:tgtEl>
                                          <p:spTgt spid="13"/>
                                        </p:tgtEl>
                                      </p:cBhvr>
                                    </p:animEffect>
                                  </p:childTnLst>
                                </p:cTn>
                              </p:par>
                            </p:childTnLst>
                          </p:cTn>
                        </p:par>
                        <p:par>
                          <p:cTn id="123" fill="hold" nodeType="afterGroup">
                            <p:stCondLst>
                              <p:cond delay="1500"/>
                            </p:stCondLst>
                            <p:childTnLst>
                              <p:par>
                                <p:cTn id="124" presetID="9" presetClass="entr" presetSubtype="0" fill="hold" nodeType="afterEffect">
                                  <p:stCondLst>
                                    <p:cond delay="0"/>
                                  </p:stCondLst>
                                  <p:childTnLst>
                                    <p:set>
                                      <p:cBhvr>
                                        <p:cTn id="125" dur="1" fill="hold">
                                          <p:stCondLst>
                                            <p:cond delay="0"/>
                                          </p:stCondLst>
                                        </p:cTn>
                                        <p:tgtEl>
                                          <p:spTgt spid="11"/>
                                        </p:tgtEl>
                                        <p:attrNameLst>
                                          <p:attrName>style.visibility</p:attrName>
                                        </p:attrNameLst>
                                      </p:cBhvr>
                                      <p:to>
                                        <p:strVal val="visible"/>
                                      </p:to>
                                    </p:set>
                                    <p:animEffect transition="in" filter="dissolve">
                                      <p:cBhvr>
                                        <p:cTn id="126" dur="500"/>
                                        <p:tgtEl>
                                          <p:spTgt spid="11"/>
                                        </p:tgtEl>
                                      </p:cBhvr>
                                    </p:animEffect>
                                  </p:childTnLst>
                                </p:cTn>
                              </p:par>
                            </p:childTnLst>
                          </p:cTn>
                        </p:par>
                        <p:par>
                          <p:cTn id="127" fill="hold" nodeType="afterGroup">
                            <p:stCondLst>
                              <p:cond delay="2000"/>
                            </p:stCondLst>
                            <p:childTnLst>
                              <p:par>
                                <p:cTn id="128" presetID="9" presetClass="entr" presetSubtype="0" fill="hold" nodeType="afterEffect">
                                  <p:stCondLst>
                                    <p:cond delay="0"/>
                                  </p:stCondLst>
                                  <p:childTnLst>
                                    <p:set>
                                      <p:cBhvr>
                                        <p:cTn id="129" dur="1" fill="hold">
                                          <p:stCondLst>
                                            <p:cond delay="0"/>
                                          </p:stCondLst>
                                        </p:cTn>
                                        <p:tgtEl>
                                          <p:spTgt spid="12"/>
                                        </p:tgtEl>
                                        <p:attrNameLst>
                                          <p:attrName>style.visibility</p:attrName>
                                        </p:attrNameLst>
                                      </p:cBhvr>
                                      <p:to>
                                        <p:strVal val="visible"/>
                                      </p:to>
                                    </p:set>
                                    <p:animEffect transition="in" filter="dissolve">
                                      <p:cBhvr>
                                        <p:cTn id="13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p:bldP spid="98" grpId="0"/>
      <p:bldP spid="100" grpId="0"/>
      <p:bldP spid="186" grpId="0"/>
      <p:bldP spid="190" grpId="0"/>
      <p:bldP spid="199" grpId="0"/>
      <p:bldP spid="205" grpId="0"/>
      <p:bldP spid="207" grpId="0"/>
      <p:bldP spid="209" grpId="0"/>
      <p:bldP spid="302" grpId="0"/>
      <p:bldP spid="313"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81" name="Picture 1" descr="Fig S3.png"/>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280988" y="619125"/>
            <a:ext cx="6167437" cy="6229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7" name="Group 6"/>
          <p:cNvGrpSpPr>
            <a:grpSpLocks/>
          </p:cNvGrpSpPr>
          <p:nvPr/>
        </p:nvGrpSpPr>
        <p:grpSpPr bwMode="auto">
          <a:xfrm>
            <a:off x="69850" y="541338"/>
            <a:ext cx="7256463" cy="6316662"/>
            <a:chOff x="-129350" y="576154"/>
            <a:chExt cx="7255232" cy="6317120"/>
          </a:xfrm>
        </p:grpSpPr>
        <p:sp>
          <p:nvSpPr>
            <p:cNvPr id="71702" name="Rectangle 4"/>
            <p:cNvSpPr>
              <a:spLocks noChangeArrowheads="1"/>
            </p:cNvSpPr>
            <p:nvPr/>
          </p:nvSpPr>
          <p:spPr bwMode="auto">
            <a:xfrm>
              <a:off x="-129350" y="576154"/>
              <a:ext cx="7255232" cy="1692398"/>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eaLnBrk="1" hangingPunct="1"/>
              <a:endParaRPr lang="en-US">
                <a:solidFill>
                  <a:srgbClr val="FFFFFF"/>
                </a:solidFill>
                <a:latin typeface="Arial" charset="0"/>
              </a:endParaRPr>
            </a:p>
          </p:txBody>
        </p:sp>
        <p:sp>
          <p:nvSpPr>
            <p:cNvPr id="71703" name="Rectangle 18"/>
            <p:cNvSpPr>
              <a:spLocks noChangeArrowheads="1"/>
            </p:cNvSpPr>
            <p:nvPr/>
          </p:nvSpPr>
          <p:spPr bwMode="auto">
            <a:xfrm>
              <a:off x="-129350" y="1919276"/>
              <a:ext cx="2176094" cy="4973998"/>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eaLnBrk="1" hangingPunct="1"/>
              <a:endParaRPr lang="en-US">
                <a:solidFill>
                  <a:srgbClr val="FFFFFF"/>
                </a:solidFill>
                <a:latin typeface="Arial" charset="0"/>
              </a:endParaRPr>
            </a:p>
          </p:txBody>
        </p:sp>
      </p:grpSp>
      <p:sp>
        <p:nvSpPr>
          <p:cNvPr id="71683" name="Rectangle 27"/>
          <p:cNvSpPr>
            <a:spLocks noGrp="1" noChangeArrowheads="1"/>
          </p:cNvSpPr>
          <p:nvPr>
            <p:ph type="title"/>
          </p:nvPr>
        </p:nvSpPr>
        <p:spPr>
          <a:xfrm>
            <a:off x="1166813" y="0"/>
            <a:ext cx="6810375" cy="533400"/>
          </a:xfrm>
        </p:spPr>
        <p:txBody>
          <a:bodyPr/>
          <a:lstStyle/>
          <a:p>
            <a:pPr eaLnBrk="1" hangingPunct="1"/>
            <a:r>
              <a:rPr lang="en-US" sz="2400" b="1">
                <a:latin typeface="Arial" charset="0"/>
                <a:ea typeface="MS PGothic" charset="0"/>
              </a:rPr>
              <a:t>Biaxial plots are not a scalable solution </a:t>
            </a:r>
            <a:endParaRPr lang="en-US" sz="2400" b="1" baseline="30000">
              <a:latin typeface="Arial" charset="0"/>
              <a:ea typeface="MS PGothic" charset="0"/>
            </a:endParaRPr>
          </a:p>
        </p:txBody>
      </p:sp>
      <p:sp>
        <p:nvSpPr>
          <p:cNvPr id="71684" name="Right Triangle 9"/>
          <p:cNvSpPr>
            <a:spLocks noChangeArrowheads="1"/>
          </p:cNvSpPr>
          <p:nvPr/>
        </p:nvSpPr>
        <p:spPr bwMode="auto">
          <a:xfrm rot="-5400000">
            <a:off x="489744" y="681832"/>
            <a:ext cx="6167437" cy="6184900"/>
          </a:xfrm>
          <a:prstGeom prst="rtTriangl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solidFill>
                <a:srgbClr val="FFFFFF"/>
              </a:solidFill>
            </a:endParaRPr>
          </a:p>
        </p:txBody>
      </p:sp>
      <p:grpSp>
        <p:nvGrpSpPr>
          <p:cNvPr id="22" name="Group 21"/>
          <p:cNvGrpSpPr>
            <a:grpSpLocks/>
          </p:cNvGrpSpPr>
          <p:nvPr/>
        </p:nvGrpSpPr>
        <p:grpSpPr bwMode="auto">
          <a:xfrm>
            <a:off x="1069975" y="1363663"/>
            <a:ext cx="6102350" cy="5305425"/>
            <a:chOff x="0" y="552637"/>
            <a:chExt cx="7125882" cy="6293605"/>
          </a:xfrm>
        </p:grpSpPr>
        <p:sp>
          <p:nvSpPr>
            <p:cNvPr id="71700" name="Rectangle 22"/>
            <p:cNvSpPr>
              <a:spLocks noChangeArrowheads="1"/>
            </p:cNvSpPr>
            <p:nvPr/>
          </p:nvSpPr>
          <p:spPr bwMode="auto">
            <a:xfrm>
              <a:off x="0" y="552637"/>
              <a:ext cx="7125882" cy="1717465"/>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eaLnBrk="1" hangingPunct="1"/>
              <a:endParaRPr lang="en-US">
                <a:solidFill>
                  <a:srgbClr val="FFFFFF"/>
                </a:solidFill>
                <a:latin typeface="Arial" charset="0"/>
              </a:endParaRPr>
            </a:p>
          </p:txBody>
        </p:sp>
        <p:sp>
          <p:nvSpPr>
            <p:cNvPr id="71701" name="Rectangle 23"/>
            <p:cNvSpPr>
              <a:spLocks noChangeArrowheads="1"/>
            </p:cNvSpPr>
            <p:nvPr/>
          </p:nvSpPr>
          <p:spPr bwMode="auto">
            <a:xfrm>
              <a:off x="59321" y="1919829"/>
              <a:ext cx="1987239" cy="4926413"/>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eaLnBrk="1" hangingPunct="1"/>
              <a:endParaRPr lang="en-US">
                <a:solidFill>
                  <a:srgbClr val="FFFFFF"/>
                </a:solidFill>
                <a:latin typeface="Arial" charset="0"/>
              </a:endParaRPr>
            </a:p>
          </p:txBody>
        </p:sp>
      </p:grpSp>
      <p:sp>
        <p:nvSpPr>
          <p:cNvPr id="71686" name="TextBox 7"/>
          <p:cNvSpPr txBox="1">
            <a:spLocks noChangeArrowheads="1"/>
          </p:cNvSpPr>
          <p:nvPr/>
        </p:nvSpPr>
        <p:spPr bwMode="auto">
          <a:xfrm>
            <a:off x="4127500" y="4044950"/>
            <a:ext cx="2387600" cy="554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r" eaLnBrk="1" hangingPunct="1"/>
            <a:r>
              <a:rPr lang="en-US" sz="3000">
                <a:solidFill>
                  <a:srgbClr val="FFFFFF"/>
                </a:solidFill>
              </a:rPr>
              <a:t>Parameters:</a:t>
            </a:r>
          </a:p>
        </p:txBody>
      </p:sp>
      <p:sp>
        <p:nvSpPr>
          <p:cNvPr id="71687" name="TextBox 28"/>
          <p:cNvSpPr txBox="1">
            <a:spLocks noChangeArrowheads="1"/>
          </p:cNvSpPr>
          <p:nvPr/>
        </p:nvSpPr>
        <p:spPr bwMode="auto">
          <a:xfrm>
            <a:off x="6467475" y="4044950"/>
            <a:ext cx="893763" cy="554038"/>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3000">
                <a:solidFill>
                  <a:srgbClr val="FFFFFF"/>
                </a:solidFill>
              </a:rPr>
              <a:t>4</a:t>
            </a:r>
          </a:p>
        </p:txBody>
      </p:sp>
      <p:sp>
        <p:nvSpPr>
          <p:cNvPr id="30" name="TextBox 29"/>
          <p:cNvSpPr txBox="1">
            <a:spLocks noChangeArrowheads="1"/>
          </p:cNvSpPr>
          <p:nvPr/>
        </p:nvSpPr>
        <p:spPr bwMode="auto">
          <a:xfrm>
            <a:off x="6467475" y="4044950"/>
            <a:ext cx="893763" cy="554038"/>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3000">
                <a:solidFill>
                  <a:srgbClr val="FFFFFF"/>
                </a:solidFill>
              </a:rPr>
              <a:t>8</a:t>
            </a:r>
          </a:p>
        </p:txBody>
      </p:sp>
      <p:sp>
        <p:nvSpPr>
          <p:cNvPr id="31" name="TextBox 30"/>
          <p:cNvSpPr txBox="1">
            <a:spLocks noChangeArrowheads="1"/>
          </p:cNvSpPr>
          <p:nvPr/>
        </p:nvSpPr>
        <p:spPr bwMode="auto">
          <a:xfrm>
            <a:off x="6467475" y="4044950"/>
            <a:ext cx="893763" cy="554038"/>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3000">
                <a:solidFill>
                  <a:srgbClr val="FFFFFF"/>
                </a:solidFill>
              </a:rPr>
              <a:t>14</a:t>
            </a:r>
          </a:p>
        </p:txBody>
      </p:sp>
      <p:sp>
        <p:nvSpPr>
          <p:cNvPr id="32" name="TextBox 31"/>
          <p:cNvSpPr txBox="1">
            <a:spLocks noChangeArrowheads="1"/>
          </p:cNvSpPr>
          <p:nvPr/>
        </p:nvSpPr>
        <p:spPr bwMode="auto">
          <a:xfrm>
            <a:off x="6467475" y="4044950"/>
            <a:ext cx="893763" cy="554038"/>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3000">
                <a:solidFill>
                  <a:srgbClr val="FFFFFF"/>
                </a:solidFill>
              </a:rPr>
              <a:t>32</a:t>
            </a:r>
          </a:p>
        </p:txBody>
      </p:sp>
      <p:sp>
        <p:nvSpPr>
          <p:cNvPr id="71691" name="TextBox 32"/>
          <p:cNvSpPr txBox="1">
            <a:spLocks noChangeArrowheads="1"/>
          </p:cNvSpPr>
          <p:nvPr/>
        </p:nvSpPr>
        <p:spPr bwMode="auto">
          <a:xfrm>
            <a:off x="4127500" y="4608513"/>
            <a:ext cx="2387600" cy="5540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r" eaLnBrk="1" hangingPunct="1"/>
            <a:r>
              <a:rPr lang="en-US" sz="3000">
                <a:solidFill>
                  <a:srgbClr val="FFFFFF"/>
                </a:solidFill>
              </a:rPr>
              <a:t>Plots:</a:t>
            </a:r>
          </a:p>
        </p:txBody>
      </p:sp>
      <p:sp>
        <p:nvSpPr>
          <p:cNvPr id="71692" name="TextBox 36"/>
          <p:cNvSpPr txBox="1">
            <a:spLocks noChangeArrowheads="1"/>
          </p:cNvSpPr>
          <p:nvPr/>
        </p:nvSpPr>
        <p:spPr bwMode="auto">
          <a:xfrm>
            <a:off x="6467475" y="4608513"/>
            <a:ext cx="893763" cy="554037"/>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3000">
                <a:solidFill>
                  <a:srgbClr val="FFFFFF"/>
                </a:solidFill>
              </a:rPr>
              <a:t>6</a:t>
            </a:r>
          </a:p>
        </p:txBody>
      </p:sp>
      <p:sp>
        <p:nvSpPr>
          <p:cNvPr id="34" name="TextBox 33"/>
          <p:cNvSpPr txBox="1">
            <a:spLocks noChangeArrowheads="1"/>
          </p:cNvSpPr>
          <p:nvPr/>
        </p:nvSpPr>
        <p:spPr bwMode="auto">
          <a:xfrm>
            <a:off x="6467475" y="4608513"/>
            <a:ext cx="893763" cy="554037"/>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3000">
                <a:solidFill>
                  <a:srgbClr val="FFFFFF"/>
                </a:solidFill>
              </a:rPr>
              <a:t>28</a:t>
            </a:r>
          </a:p>
        </p:txBody>
      </p:sp>
      <p:sp>
        <p:nvSpPr>
          <p:cNvPr id="35" name="TextBox 34"/>
          <p:cNvSpPr txBox="1">
            <a:spLocks noChangeArrowheads="1"/>
          </p:cNvSpPr>
          <p:nvPr/>
        </p:nvSpPr>
        <p:spPr bwMode="auto">
          <a:xfrm>
            <a:off x="6467475" y="4608513"/>
            <a:ext cx="893763" cy="554037"/>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3000">
                <a:solidFill>
                  <a:srgbClr val="FFFFFF"/>
                </a:solidFill>
              </a:rPr>
              <a:t>91</a:t>
            </a:r>
          </a:p>
        </p:txBody>
      </p:sp>
      <p:sp>
        <p:nvSpPr>
          <p:cNvPr id="36" name="TextBox 35"/>
          <p:cNvSpPr txBox="1">
            <a:spLocks noChangeArrowheads="1"/>
          </p:cNvSpPr>
          <p:nvPr/>
        </p:nvSpPr>
        <p:spPr bwMode="auto">
          <a:xfrm>
            <a:off x="6467475" y="4608513"/>
            <a:ext cx="893763" cy="554037"/>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3000">
                <a:solidFill>
                  <a:srgbClr val="FFFFFF"/>
                </a:solidFill>
              </a:rPr>
              <a:t>496</a:t>
            </a:r>
          </a:p>
        </p:txBody>
      </p:sp>
      <p:grpSp>
        <p:nvGrpSpPr>
          <p:cNvPr id="38" name="Group 37"/>
          <p:cNvGrpSpPr>
            <a:grpSpLocks/>
          </p:cNvGrpSpPr>
          <p:nvPr/>
        </p:nvGrpSpPr>
        <p:grpSpPr bwMode="auto">
          <a:xfrm>
            <a:off x="1787525" y="1646238"/>
            <a:ext cx="5738813" cy="5022850"/>
            <a:chOff x="0" y="552637"/>
            <a:chExt cx="7125882" cy="6293605"/>
          </a:xfrm>
        </p:grpSpPr>
        <p:sp>
          <p:nvSpPr>
            <p:cNvPr id="71698" name="Rectangle 38"/>
            <p:cNvSpPr>
              <a:spLocks noChangeArrowheads="1"/>
            </p:cNvSpPr>
            <p:nvPr/>
          </p:nvSpPr>
          <p:spPr bwMode="auto">
            <a:xfrm>
              <a:off x="0" y="552637"/>
              <a:ext cx="7125882" cy="1716618"/>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eaLnBrk="1" hangingPunct="1"/>
              <a:endParaRPr lang="en-US">
                <a:solidFill>
                  <a:srgbClr val="FFFFFF"/>
                </a:solidFill>
                <a:latin typeface="Arial" charset="0"/>
              </a:endParaRPr>
            </a:p>
          </p:txBody>
        </p:sp>
        <p:sp>
          <p:nvSpPr>
            <p:cNvPr id="71699" name="Rectangle 39"/>
            <p:cNvSpPr>
              <a:spLocks noChangeArrowheads="1"/>
            </p:cNvSpPr>
            <p:nvPr/>
          </p:nvSpPr>
          <p:spPr bwMode="auto">
            <a:xfrm>
              <a:off x="59136" y="1919168"/>
              <a:ext cx="1986968" cy="4927074"/>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eaLnBrk="1" hangingPunct="1"/>
              <a:endParaRPr lang="en-US">
                <a:solidFill>
                  <a:srgbClr val="FFFFFF"/>
                </a:solidFill>
                <a:latin typeface="Arial" charset="0"/>
              </a:endParaRPr>
            </a:p>
          </p:txBody>
        </p:sp>
      </p:grpSp>
      <p:sp>
        <p:nvSpPr>
          <p:cNvPr id="25" name="Rectangle 24"/>
          <p:cNvSpPr/>
          <p:nvPr/>
        </p:nvSpPr>
        <p:spPr>
          <a:xfrm>
            <a:off x="5703888" y="6581775"/>
            <a:ext cx="3495675" cy="276225"/>
          </a:xfrm>
          <a:prstGeom prst="rect">
            <a:avLst/>
          </a:prstGeom>
          <a:effectLst/>
        </p:spPr>
        <p:txBody>
          <a:bodyPr wrap="none">
            <a:spAutoFit/>
          </a:bodyPr>
          <a:lstStyle/>
          <a:p>
            <a:pPr algn="r">
              <a:defRPr/>
            </a:pPr>
            <a:r>
              <a:rPr lang="en-US" sz="1200" kern="0" dirty="0">
                <a:solidFill>
                  <a:srgbClr val="66FFFF"/>
                </a:solidFill>
                <a:latin typeface="As"/>
                <a:ea typeface="ＭＳ Ｐゴシック" pitchFamily="-108" charset="-128"/>
                <a:cs typeface="ＭＳ Ｐゴシック" pitchFamily="-108" charset="-128"/>
              </a:rPr>
              <a:t>Sean Bendall, Erin Simonds. </a:t>
            </a:r>
            <a:r>
              <a:rPr lang="en-US" sz="1200" i="1" kern="0" dirty="0">
                <a:solidFill>
                  <a:srgbClr val="66FFFF"/>
                </a:solidFill>
                <a:latin typeface="As"/>
                <a:ea typeface="ＭＳ Ｐゴシック" pitchFamily="-108" charset="-128"/>
                <a:cs typeface="ＭＳ Ｐゴシック" pitchFamily="-108" charset="-128"/>
              </a:rPr>
              <a:t>Science, </a:t>
            </a:r>
            <a:r>
              <a:rPr lang="en-US" sz="1200" kern="0" dirty="0">
                <a:solidFill>
                  <a:srgbClr val="66FFFF"/>
                </a:solidFill>
                <a:latin typeface="As"/>
                <a:ea typeface="ＭＳ Ｐゴシック" pitchFamily="-108" charset="-128"/>
                <a:cs typeface="ＭＳ Ｐゴシック" pitchFamily="-108" charset="-128"/>
              </a:rPr>
              <a:t>May 2011</a:t>
            </a: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xit" presetSubtype="0" fill="hold" nodeType="clickEffect">
                                  <p:stCondLst>
                                    <p:cond delay="0"/>
                                  </p:stCondLst>
                                  <p:childTnLst>
                                    <p:animEffect transition="out" filter="dissolve">
                                      <p:cBhvr>
                                        <p:cTn id="6" dur="500"/>
                                        <p:tgtEl>
                                          <p:spTgt spid="38"/>
                                        </p:tgtEl>
                                      </p:cBhvr>
                                    </p:animEffect>
                                    <p:set>
                                      <p:cBhvr>
                                        <p:cTn id="7" dur="1" fill="hold">
                                          <p:stCondLst>
                                            <p:cond delay="499"/>
                                          </p:stCondLst>
                                        </p:cTn>
                                        <p:tgtEl>
                                          <p:spTgt spid="38"/>
                                        </p:tgtEl>
                                        <p:attrNameLst>
                                          <p:attrName>style.visibility</p:attrName>
                                        </p:attrNameLst>
                                      </p:cBhvr>
                                      <p:to>
                                        <p:strVal val="hidden"/>
                                      </p:to>
                                    </p:set>
                                  </p:childTnLst>
                                </p:cTn>
                              </p:par>
                              <p:par>
                                <p:cTn id="8" presetID="9" presetClass="entr" presetSubtype="0" fill="hold" grpId="0"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dissolve">
                                      <p:cBhvr>
                                        <p:cTn id="10" dur="500"/>
                                        <p:tgtEl>
                                          <p:spTgt spid="30"/>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4"/>
                                        </p:tgtEl>
                                        <p:attrNameLst>
                                          <p:attrName>style.visibility</p:attrName>
                                        </p:attrNameLst>
                                      </p:cBhvr>
                                      <p:to>
                                        <p:strVal val="visible"/>
                                      </p:to>
                                    </p:set>
                                    <p:animEffect transition="in" filter="dissolve">
                                      <p:cBhvr>
                                        <p:cTn id="13" dur="500"/>
                                        <p:tgtEl>
                                          <p:spTgt spid="34"/>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9" presetClass="exit" presetSubtype="0" fill="hold" nodeType="clickEffect">
                                  <p:stCondLst>
                                    <p:cond delay="0"/>
                                  </p:stCondLst>
                                  <p:childTnLst>
                                    <p:animEffect transition="out" filter="dissolve">
                                      <p:cBhvr>
                                        <p:cTn id="17" dur="500"/>
                                        <p:tgtEl>
                                          <p:spTgt spid="22"/>
                                        </p:tgtEl>
                                      </p:cBhvr>
                                    </p:animEffect>
                                    <p:set>
                                      <p:cBhvr>
                                        <p:cTn id="18" dur="1" fill="hold">
                                          <p:stCondLst>
                                            <p:cond delay="499"/>
                                          </p:stCondLst>
                                        </p:cTn>
                                        <p:tgtEl>
                                          <p:spTgt spid="22"/>
                                        </p:tgtEl>
                                        <p:attrNameLst>
                                          <p:attrName>style.visibility</p:attrName>
                                        </p:attrNameLst>
                                      </p:cBhvr>
                                      <p:to>
                                        <p:strVal val="hidden"/>
                                      </p:to>
                                    </p:set>
                                  </p:childTnLst>
                                </p:cTn>
                              </p:par>
                              <p:par>
                                <p:cTn id="19" presetID="9" presetClass="entr" presetSubtype="0" fill="hold" grpId="0" nodeType="with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dissolve">
                                      <p:cBhvr>
                                        <p:cTn id="21" dur="500"/>
                                        <p:tgtEl>
                                          <p:spTgt spid="31"/>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35"/>
                                        </p:tgtEl>
                                        <p:attrNameLst>
                                          <p:attrName>style.visibility</p:attrName>
                                        </p:attrNameLst>
                                      </p:cBhvr>
                                      <p:to>
                                        <p:strVal val="visible"/>
                                      </p:to>
                                    </p:set>
                                    <p:animEffect transition="in" filter="dissolve">
                                      <p:cBhvr>
                                        <p:cTn id="24" dur="500"/>
                                        <p:tgtEl>
                                          <p:spTgt spid="35"/>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9" presetClass="exit" presetSubtype="0" fill="hold" nodeType="clickEffect">
                                  <p:stCondLst>
                                    <p:cond delay="0"/>
                                  </p:stCondLst>
                                  <p:childTnLst>
                                    <p:animEffect transition="out" filter="dissolve">
                                      <p:cBhvr>
                                        <p:cTn id="28" dur="500"/>
                                        <p:tgtEl>
                                          <p:spTgt spid="7"/>
                                        </p:tgtEl>
                                      </p:cBhvr>
                                    </p:animEffect>
                                    <p:set>
                                      <p:cBhvr>
                                        <p:cTn id="29" dur="1" fill="hold">
                                          <p:stCondLst>
                                            <p:cond delay="499"/>
                                          </p:stCondLst>
                                        </p:cTn>
                                        <p:tgtEl>
                                          <p:spTgt spid="7"/>
                                        </p:tgtEl>
                                        <p:attrNameLst>
                                          <p:attrName>style.visibility</p:attrName>
                                        </p:attrNameLst>
                                      </p:cBhvr>
                                      <p:to>
                                        <p:strVal val="hidden"/>
                                      </p:to>
                                    </p:set>
                                  </p:childTnLst>
                                </p:cTn>
                              </p:par>
                              <p:par>
                                <p:cTn id="30" presetID="9" presetClass="entr" presetSubtype="0" fill="hold" grpId="0" nodeType="withEffect">
                                  <p:stCondLst>
                                    <p:cond delay="0"/>
                                  </p:stCondLst>
                                  <p:childTnLst>
                                    <p:set>
                                      <p:cBhvr>
                                        <p:cTn id="31" dur="1" fill="hold">
                                          <p:stCondLst>
                                            <p:cond delay="0"/>
                                          </p:stCondLst>
                                        </p:cTn>
                                        <p:tgtEl>
                                          <p:spTgt spid="32"/>
                                        </p:tgtEl>
                                        <p:attrNameLst>
                                          <p:attrName>style.visibility</p:attrName>
                                        </p:attrNameLst>
                                      </p:cBhvr>
                                      <p:to>
                                        <p:strVal val="visible"/>
                                      </p:to>
                                    </p:set>
                                    <p:animEffect transition="in" filter="dissolve">
                                      <p:cBhvr>
                                        <p:cTn id="32" dur="500"/>
                                        <p:tgtEl>
                                          <p:spTgt spid="32"/>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36"/>
                                        </p:tgtEl>
                                        <p:attrNameLst>
                                          <p:attrName>style.visibility</p:attrName>
                                        </p:attrNameLst>
                                      </p:cBhvr>
                                      <p:to>
                                        <p:strVal val="visible"/>
                                      </p:to>
                                    </p:set>
                                    <p:animEffect transition="in" filter="dissolve">
                                      <p:cBhvr>
                                        <p:cTn id="35"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animBg="1"/>
      <p:bldP spid="32" grpId="0" animBg="1"/>
      <p:bldP spid="34" grpId="0" animBg="1"/>
      <p:bldP spid="35" grpId="0" animBg="1"/>
      <p:bldP spid="36"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729" name="Picture 4" descr="SciencePaperFig2.pdf"/>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12700" y="1219200"/>
            <a:ext cx="9144000" cy="56276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5"/>
          <p:cNvSpPr/>
          <p:nvPr/>
        </p:nvSpPr>
        <p:spPr>
          <a:xfrm>
            <a:off x="1968500" y="1104900"/>
            <a:ext cx="2362200" cy="17907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7" name="Rectangle 6"/>
          <p:cNvSpPr/>
          <p:nvPr/>
        </p:nvSpPr>
        <p:spPr>
          <a:xfrm>
            <a:off x="4330700" y="1117600"/>
            <a:ext cx="2362200" cy="177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8" name="Rectangle 7"/>
          <p:cNvSpPr/>
          <p:nvPr/>
        </p:nvSpPr>
        <p:spPr>
          <a:xfrm>
            <a:off x="6692900" y="1117600"/>
            <a:ext cx="2362200" cy="177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9" name="Rectangle 8"/>
          <p:cNvSpPr/>
          <p:nvPr/>
        </p:nvSpPr>
        <p:spPr>
          <a:xfrm>
            <a:off x="0" y="2933700"/>
            <a:ext cx="4686300" cy="39243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10" name="Rectangle 9"/>
          <p:cNvSpPr/>
          <p:nvPr/>
        </p:nvSpPr>
        <p:spPr>
          <a:xfrm>
            <a:off x="4711700" y="2908300"/>
            <a:ext cx="4686300" cy="17907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prstClr val="white"/>
              </a:solidFill>
            </a:endParaRPr>
          </a:p>
        </p:txBody>
      </p:sp>
      <p:sp>
        <p:nvSpPr>
          <p:cNvPr id="12" name="Rectangle 11"/>
          <p:cNvSpPr/>
          <p:nvPr/>
        </p:nvSpPr>
        <p:spPr>
          <a:xfrm>
            <a:off x="4699000" y="4699000"/>
            <a:ext cx="4686300" cy="17907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prstClr val="white"/>
              </a:solidFill>
            </a:endParaRPr>
          </a:p>
        </p:txBody>
      </p:sp>
      <p:pic>
        <p:nvPicPr>
          <p:cNvPr id="73736" name="Picture 17" descr="Spade logo.pdf"/>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00013" y="-73025"/>
            <a:ext cx="1033462" cy="1408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3737" name="Rectangle 27"/>
          <p:cNvSpPr>
            <a:spLocks noGrp="1" noChangeArrowheads="1"/>
          </p:cNvSpPr>
          <p:nvPr>
            <p:ph type="title"/>
          </p:nvPr>
        </p:nvSpPr>
        <p:spPr>
          <a:xfrm>
            <a:off x="1803400" y="101600"/>
            <a:ext cx="6184900" cy="762000"/>
          </a:xfrm>
        </p:spPr>
        <p:txBody>
          <a:bodyPr/>
          <a:lstStyle/>
          <a:p>
            <a:pPr algn="l" eaLnBrk="1" hangingPunct="1"/>
            <a:r>
              <a:rPr lang="en-US" sz="2400">
                <a:latin typeface="Calibri" charset="0"/>
                <a:ea typeface="MS PGothic" charset="0"/>
              </a:rPr>
              <a:t>SPADE: Spanning-tree Progression Analysis of Density-normalized Events – Peng Qiu</a:t>
            </a:r>
          </a:p>
        </p:txBody>
      </p:sp>
      <p:grpSp>
        <p:nvGrpSpPr>
          <p:cNvPr id="34" name="Group 33"/>
          <p:cNvGrpSpPr>
            <a:grpSpLocks/>
          </p:cNvGrpSpPr>
          <p:nvPr/>
        </p:nvGrpSpPr>
        <p:grpSpPr bwMode="auto">
          <a:xfrm>
            <a:off x="74613" y="2978150"/>
            <a:ext cx="5805487" cy="3786188"/>
            <a:chOff x="75166" y="2977884"/>
            <a:chExt cx="5804934" cy="3786705"/>
          </a:xfrm>
        </p:grpSpPr>
        <p:sp>
          <p:nvSpPr>
            <p:cNvPr id="35" name="TextBox 34"/>
            <p:cNvSpPr txBox="1"/>
            <p:nvPr/>
          </p:nvSpPr>
          <p:spPr>
            <a:xfrm>
              <a:off x="75166" y="2977884"/>
              <a:ext cx="5804934" cy="3786705"/>
            </a:xfrm>
            <a:prstGeom prst="rect">
              <a:avLst/>
            </a:prstGeom>
            <a:noFill/>
          </p:spPr>
          <p:txBody>
            <a:bodyPr>
              <a:spAutoFit/>
            </a:bodyPr>
            <a:lstStyle/>
            <a:p>
              <a:pPr marL="457200" indent="-457200" eaLnBrk="1" hangingPunct="1">
                <a:buFont typeface="+mj-lt"/>
                <a:buAutoNum type="arabicPeriod"/>
                <a:defRPr/>
              </a:pPr>
              <a:r>
                <a:rPr lang="en-US" sz="2400" dirty="0">
                  <a:solidFill>
                    <a:prstClr val="black"/>
                  </a:solidFill>
                  <a:latin typeface="As"/>
                  <a:ea typeface="MS PGothic" panose="020B0600070205080204" pitchFamily="34" charset="-128"/>
                  <a:cs typeface="Arial" pitchFamily="34" charset="0"/>
                </a:rPr>
                <a:t>Determine Tree Structure</a:t>
              </a:r>
            </a:p>
            <a:p>
              <a:pPr eaLnBrk="1" hangingPunct="1">
                <a:defRPr/>
              </a:pPr>
              <a:endParaRPr lang="en-US" sz="2400" dirty="0">
                <a:solidFill>
                  <a:prstClr val="black"/>
                </a:solidFill>
                <a:latin typeface="As"/>
                <a:ea typeface="MS PGothic" panose="020B0600070205080204" pitchFamily="34" charset="-128"/>
                <a:cs typeface="Arial" pitchFamily="34" charset="0"/>
              </a:endParaRPr>
            </a:p>
            <a:p>
              <a:pPr eaLnBrk="1" hangingPunct="1">
                <a:defRPr/>
              </a:pPr>
              <a:endParaRPr lang="en-US" sz="2400" dirty="0">
                <a:solidFill>
                  <a:prstClr val="black"/>
                </a:solidFill>
                <a:latin typeface="As"/>
                <a:ea typeface="MS PGothic" panose="020B0600070205080204" pitchFamily="34" charset="-128"/>
                <a:cs typeface="Arial" pitchFamily="34" charset="0"/>
              </a:endParaRPr>
            </a:p>
            <a:p>
              <a:pPr eaLnBrk="1" hangingPunct="1">
                <a:defRPr/>
              </a:pPr>
              <a:endParaRPr lang="en-US" sz="2400" dirty="0">
                <a:solidFill>
                  <a:prstClr val="black"/>
                </a:solidFill>
                <a:latin typeface="As"/>
                <a:ea typeface="MS PGothic" panose="020B0600070205080204" pitchFamily="34" charset="-128"/>
                <a:cs typeface="Arial" pitchFamily="34" charset="0"/>
              </a:endParaRPr>
            </a:p>
            <a:p>
              <a:pPr eaLnBrk="1" hangingPunct="1">
                <a:defRPr/>
              </a:pPr>
              <a:endParaRPr lang="en-US" sz="2400" dirty="0">
                <a:solidFill>
                  <a:prstClr val="black"/>
                </a:solidFill>
                <a:latin typeface="As"/>
                <a:ea typeface="MS PGothic" panose="020B0600070205080204" pitchFamily="34" charset="-128"/>
                <a:cs typeface="Arial" pitchFamily="34" charset="0"/>
              </a:endParaRPr>
            </a:p>
            <a:p>
              <a:pPr eaLnBrk="1" hangingPunct="1">
                <a:defRPr/>
              </a:pPr>
              <a:endParaRPr lang="en-US" sz="2400" dirty="0">
                <a:solidFill>
                  <a:prstClr val="black"/>
                </a:solidFill>
                <a:latin typeface="As"/>
                <a:ea typeface="MS PGothic" panose="020B0600070205080204" pitchFamily="34" charset="-128"/>
                <a:cs typeface="Arial" pitchFamily="34" charset="0"/>
              </a:endParaRPr>
            </a:p>
            <a:p>
              <a:pPr eaLnBrk="1" hangingPunct="1">
                <a:defRPr/>
              </a:pPr>
              <a:endParaRPr lang="en-US" sz="2400" dirty="0">
                <a:solidFill>
                  <a:prstClr val="black"/>
                </a:solidFill>
                <a:latin typeface="As"/>
                <a:ea typeface="MS PGothic" panose="020B0600070205080204" pitchFamily="34" charset="-128"/>
                <a:cs typeface="Arial" pitchFamily="34" charset="0"/>
              </a:endParaRPr>
            </a:p>
            <a:p>
              <a:pPr eaLnBrk="1" hangingPunct="1">
                <a:defRPr/>
              </a:pPr>
              <a:endParaRPr lang="en-US" sz="2400" dirty="0">
                <a:solidFill>
                  <a:prstClr val="black"/>
                </a:solidFill>
                <a:latin typeface="As"/>
                <a:ea typeface="MS PGothic" panose="020B0600070205080204" pitchFamily="34" charset="-128"/>
                <a:cs typeface="Arial" pitchFamily="34" charset="0"/>
              </a:endParaRPr>
            </a:p>
            <a:p>
              <a:pPr marL="457200" indent="-457200" eaLnBrk="1" hangingPunct="1">
                <a:buFont typeface="+mj-lt"/>
                <a:buAutoNum type="arabicPeriod"/>
                <a:defRPr/>
              </a:pPr>
              <a:r>
                <a:rPr lang="en-US" sz="2400" dirty="0">
                  <a:solidFill>
                    <a:prstClr val="black"/>
                  </a:solidFill>
                  <a:latin typeface="As"/>
                  <a:ea typeface="MS PGothic" panose="020B0600070205080204" pitchFamily="34" charset="-128"/>
                  <a:cs typeface="Arial" pitchFamily="34" charset="0"/>
                </a:rPr>
                <a:t>Overlay regions with surface marker expression levels</a:t>
              </a:r>
            </a:p>
          </p:txBody>
        </p:sp>
        <p:pic>
          <p:nvPicPr>
            <p:cNvPr id="73740" name="Picture 2"/>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756138" y="3366875"/>
              <a:ext cx="2190541" cy="2622908"/>
            </a:xfrm>
            <a:prstGeom prst="rect">
              <a:avLst/>
            </a:prstGeom>
            <a:noFill/>
            <a:ln w="9525">
              <a:solidFill>
                <a:schemeClr val="bg1"/>
              </a:solidFill>
              <a:miter lim="800000"/>
              <a:headEnd/>
              <a:tailEnd/>
            </a:ln>
            <a:extLst>
              <a:ext uri="{909E8E84-426E-40dd-AFC4-6F175D3DCCD1}">
                <a14:hiddenFill xmlns:a14="http://schemas.microsoft.com/office/drawing/2010/main" xmlns="">
                  <a:solidFill>
                    <a:srgbClr val="FFFFFF"/>
                  </a:solidFill>
                </a14:hiddenFill>
              </a:ext>
            </a:extLst>
          </p:spPr>
        </p:pic>
        <p:sp>
          <p:nvSpPr>
            <p:cNvPr id="37" name="Rounded Rectangle 36"/>
            <p:cNvSpPr/>
            <p:nvPr/>
          </p:nvSpPr>
          <p:spPr>
            <a:xfrm>
              <a:off x="1838710" y="3552637"/>
              <a:ext cx="676211" cy="236570"/>
            </a:xfrm>
            <a:prstGeom prst="round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prstClr val="white"/>
                </a:solidFill>
              </a:endParaRPr>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xit" presetSubtype="0" fill="hold" grpId="0" nodeType="clickEffect">
                                  <p:stCondLst>
                                    <p:cond delay="0"/>
                                  </p:stCondLst>
                                  <p:childTnLst>
                                    <p:animEffect transition="out" filter="dissolve">
                                      <p:cBhvr>
                                        <p:cTn id="6" dur="500"/>
                                        <p:tgtEl>
                                          <p:spTgt spid="6"/>
                                        </p:tgtEl>
                                      </p:cBhvr>
                                    </p:animEffect>
                                    <p:set>
                                      <p:cBhvr>
                                        <p:cTn id="7" dur="1" fill="hold">
                                          <p:stCondLst>
                                            <p:cond delay="499"/>
                                          </p:stCondLst>
                                        </p:cTn>
                                        <p:tgtEl>
                                          <p:spTgt spid="6"/>
                                        </p:tgtEl>
                                        <p:attrNameLst>
                                          <p:attrName>style.visibility</p:attrName>
                                        </p:attrNameLst>
                                      </p:cBhvr>
                                      <p:to>
                                        <p:strVal val="hidden"/>
                                      </p:to>
                                    </p:se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xit" presetSubtype="0" fill="hold" grpId="0" nodeType="clickEffect">
                                  <p:stCondLst>
                                    <p:cond delay="0"/>
                                  </p:stCondLst>
                                  <p:childTnLst>
                                    <p:animEffect transition="out" filter="dissolve">
                                      <p:cBhvr>
                                        <p:cTn id="11" dur="500"/>
                                        <p:tgtEl>
                                          <p:spTgt spid="7"/>
                                        </p:tgtEl>
                                      </p:cBhvr>
                                    </p:animEffect>
                                    <p:set>
                                      <p:cBhvr>
                                        <p:cTn id="12" dur="1" fill="hold">
                                          <p:stCondLst>
                                            <p:cond delay="499"/>
                                          </p:stCondLst>
                                        </p:cTn>
                                        <p:tgtEl>
                                          <p:spTgt spid="7"/>
                                        </p:tgtEl>
                                        <p:attrNameLst>
                                          <p:attrName>style.visibility</p:attrName>
                                        </p:attrNameLst>
                                      </p:cBhvr>
                                      <p:to>
                                        <p:strVal val="hidden"/>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xit" presetSubtype="0" fill="hold" grpId="0" nodeType="clickEffect">
                                  <p:stCondLst>
                                    <p:cond delay="0"/>
                                  </p:stCondLst>
                                  <p:childTnLst>
                                    <p:animEffect transition="out" filter="dissolve">
                                      <p:cBhvr>
                                        <p:cTn id="16" dur="500"/>
                                        <p:tgtEl>
                                          <p:spTgt spid="8"/>
                                        </p:tgtEl>
                                      </p:cBhvr>
                                    </p:animEffect>
                                    <p:set>
                                      <p:cBhvr>
                                        <p:cTn id="17" dur="1" fill="hold">
                                          <p:stCondLst>
                                            <p:cond delay="499"/>
                                          </p:stCondLst>
                                        </p:cTn>
                                        <p:tgtEl>
                                          <p:spTgt spid="8"/>
                                        </p:tgtEl>
                                        <p:attrNameLst>
                                          <p:attrName>style.visibility</p:attrName>
                                        </p:attrNameLst>
                                      </p:cBhvr>
                                      <p:to>
                                        <p:strVal val="hidden"/>
                                      </p:to>
                                    </p:se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nodeType="clickEffect">
                                  <p:stCondLst>
                                    <p:cond delay="0"/>
                                  </p:stCondLst>
                                  <p:childTnLst>
                                    <p:set>
                                      <p:cBhvr>
                                        <p:cTn id="21" dur="1" fill="hold">
                                          <p:stCondLst>
                                            <p:cond delay="0"/>
                                          </p:stCondLst>
                                        </p:cTn>
                                        <p:tgtEl>
                                          <p:spTgt spid="34"/>
                                        </p:tgtEl>
                                        <p:attrNameLst>
                                          <p:attrName>style.visibility</p:attrName>
                                        </p:attrNameLst>
                                      </p:cBhvr>
                                      <p:to>
                                        <p:strVal val="visible"/>
                                      </p:to>
                                    </p:set>
                                    <p:animEffect transition="in" filter="fade">
                                      <p:cBhvr>
                                        <p:cTn id="22" dur="500"/>
                                        <p:tgtEl>
                                          <p:spTgt spid="3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9" presetClass="exit" presetSubtype="0" fill="hold" grpId="0" nodeType="clickEffect">
                                  <p:stCondLst>
                                    <p:cond delay="0"/>
                                  </p:stCondLst>
                                  <p:childTnLst>
                                    <p:animEffect transition="out" filter="dissolve">
                                      <p:cBhvr>
                                        <p:cTn id="26" dur="500"/>
                                        <p:tgtEl>
                                          <p:spTgt spid="10"/>
                                        </p:tgtEl>
                                      </p:cBhvr>
                                    </p:animEffect>
                                    <p:set>
                                      <p:cBhvr>
                                        <p:cTn id="27" dur="1" fill="hold">
                                          <p:stCondLst>
                                            <p:cond delay="499"/>
                                          </p:stCondLst>
                                        </p:cTn>
                                        <p:tgtEl>
                                          <p:spTgt spid="10"/>
                                        </p:tgtEl>
                                        <p:attrNameLst>
                                          <p:attrName>style.visibility</p:attrName>
                                        </p:attrNameLst>
                                      </p:cBhvr>
                                      <p:to>
                                        <p:strVal val="hidden"/>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9" presetClass="exit" presetSubtype="0" fill="hold" grpId="0" nodeType="clickEffect">
                                  <p:stCondLst>
                                    <p:cond delay="0"/>
                                  </p:stCondLst>
                                  <p:childTnLst>
                                    <p:animEffect transition="out" filter="dissolve">
                                      <p:cBhvr>
                                        <p:cTn id="31" dur="500"/>
                                        <p:tgtEl>
                                          <p:spTgt spid="12"/>
                                        </p:tgtEl>
                                      </p:cBhvr>
                                    </p:animEffect>
                                    <p:set>
                                      <p:cBhvr>
                                        <p:cTn id="32" dur="1" fill="hold">
                                          <p:stCondLst>
                                            <p:cond delay="499"/>
                                          </p:stCondLst>
                                        </p:cTn>
                                        <p:tgtEl>
                                          <p:spTgt spid="12"/>
                                        </p:tgtEl>
                                        <p:attrNameLst>
                                          <p:attrName>style.visibility</p:attrName>
                                        </p:attrNameLst>
                                      </p:cBhvr>
                                      <p:to>
                                        <p:strVal val="hidden"/>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9" presetClass="exit" presetSubtype="0" fill="hold" grpId="0" nodeType="clickEffect">
                                  <p:stCondLst>
                                    <p:cond delay="0"/>
                                  </p:stCondLst>
                                  <p:childTnLst>
                                    <p:animEffect transition="out" filter="dissolve">
                                      <p:cBhvr>
                                        <p:cTn id="36" dur="500"/>
                                        <p:tgtEl>
                                          <p:spTgt spid="9"/>
                                        </p:tgtEl>
                                      </p:cBhvr>
                                    </p:animEffect>
                                    <p:set>
                                      <p:cBhvr>
                                        <p:cTn id="37" dur="1" fill="hold">
                                          <p:stCondLst>
                                            <p:cond delay="499"/>
                                          </p:stCondLst>
                                        </p:cTn>
                                        <p:tgtEl>
                                          <p:spTgt spid="9"/>
                                        </p:tgtEl>
                                        <p:attrNameLst>
                                          <p:attrName>style.visibility</p:attrName>
                                        </p:attrNameLst>
                                      </p:cBhvr>
                                      <p:to>
                                        <p:strVal val="hidden"/>
                                      </p:to>
                                    </p:set>
                                  </p:childTnLst>
                                </p:cTn>
                              </p:par>
                              <p:par>
                                <p:cTn id="38" presetID="9" presetClass="exit" presetSubtype="0" fill="hold" nodeType="withEffect">
                                  <p:stCondLst>
                                    <p:cond delay="0"/>
                                  </p:stCondLst>
                                  <p:childTnLst>
                                    <p:animEffect transition="out" filter="dissolve">
                                      <p:cBhvr>
                                        <p:cTn id="39" dur="500"/>
                                        <p:tgtEl>
                                          <p:spTgt spid="34"/>
                                        </p:tgtEl>
                                      </p:cBhvr>
                                    </p:animEffect>
                                    <p:set>
                                      <p:cBhvr>
                                        <p:cTn id="40" dur="1" fill="hold">
                                          <p:stCondLst>
                                            <p:cond delay="499"/>
                                          </p:stCondLst>
                                        </p:cTn>
                                        <p:tgtEl>
                                          <p:spTgt spid="3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2"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9"/>
          <p:cNvSpPr>
            <a:spLocks noChangeArrowheads="1"/>
          </p:cNvSpPr>
          <p:nvPr/>
        </p:nvSpPr>
        <p:spPr bwMode="auto">
          <a:xfrm>
            <a:off x="466725" y="1243013"/>
            <a:ext cx="5211763" cy="5286375"/>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pic>
        <p:nvPicPr>
          <p:cNvPr id="74754" name="Picture 1" descr="TA-AMLx2_NL-6_MysteryRemoved_Ungated CD45.pdf"/>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466725" y="1243013"/>
            <a:ext cx="5211763" cy="5286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p:nvPr/>
        </p:nvSpPr>
        <p:spPr>
          <a:xfrm>
            <a:off x="5811838" y="1936750"/>
            <a:ext cx="3101975" cy="3294063"/>
          </a:xfrm>
          <a:prstGeom prst="rect">
            <a:avLst/>
          </a:prstGeom>
          <a:noFill/>
        </p:spPr>
        <p:txBody>
          <a:bodyPr>
            <a:spAutoFit/>
          </a:bodyPr>
          <a:lstStyle/>
          <a:p>
            <a:pPr marL="457200" indent="-457200" eaLnBrk="1" hangingPunct="1">
              <a:buFont typeface="Arial"/>
              <a:buChar char="•"/>
              <a:defRPr/>
            </a:pPr>
            <a:r>
              <a:rPr lang="en-US" sz="1800" dirty="0">
                <a:solidFill>
                  <a:srgbClr val="FFFFFF"/>
                </a:solidFill>
                <a:latin typeface="As"/>
                <a:ea typeface="+mn-ea"/>
                <a:cs typeface="Arial" pitchFamily="34" charset="0"/>
              </a:rPr>
              <a:t>Each node is a cluster of similar cells</a:t>
            </a:r>
          </a:p>
          <a:p>
            <a:pPr marL="457200" indent="-457200" eaLnBrk="1" hangingPunct="1">
              <a:buFont typeface="Arial"/>
              <a:buChar char="•"/>
              <a:defRPr/>
            </a:pPr>
            <a:r>
              <a:rPr lang="en-US" sz="1800" dirty="0">
                <a:solidFill>
                  <a:srgbClr val="FF0000"/>
                </a:solidFill>
                <a:latin typeface="As"/>
                <a:ea typeface="+mn-ea"/>
                <a:cs typeface="Arial" pitchFamily="34" charset="0"/>
              </a:rPr>
              <a:t>Color</a:t>
            </a:r>
            <a:r>
              <a:rPr lang="en-US" sz="1800" dirty="0">
                <a:solidFill>
                  <a:srgbClr val="FFFFFF"/>
                </a:solidFill>
                <a:latin typeface="As"/>
                <a:ea typeface="+mn-ea"/>
                <a:cs typeface="Arial" pitchFamily="34" charset="0"/>
              </a:rPr>
              <a:t> = expression of indicated marker</a:t>
            </a:r>
          </a:p>
          <a:p>
            <a:pPr marL="457200" indent="-457200" eaLnBrk="1" hangingPunct="1">
              <a:buFont typeface="Arial"/>
              <a:buChar char="•"/>
              <a:defRPr/>
            </a:pPr>
            <a:r>
              <a:rPr lang="en-US" sz="2800" dirty="0">
                <a:solidFill>
                  <a:srgbClr val="FFFFFF"/>
                </a:solidFill>
                <a:latin typeface="As"/>
                <a:ea typeface="+mn-ea"/>
                <a:cs typeface="Arial" pitchFamily="34" charset="0"/>
              </a:rPr>
              <a:t>Size</a:t>
            </a:r>
            <a:r>
              <a:rPr lang="en-US" sz="1800" dirty="0">
                <a:solidFill>
                  <a:srgbClr val="FFFFFF"/>
                </a:solidFill>
                <a:latin typeface="As"/>
                <a:ea typeface="+mn-ea"/>
                <a:cs typeface="Arial" pitchFamily="34" charset="0"/>
              </a:rPr>
              <a:t> = approximate cell number (minimum size enforced)</a:t>
            </a:r>
          </a:p>
          <a:p>
            <a:pPr marL="457200" indent="-457200" eaLnBrk="1" hangingPunct="1">
              <a:buFont typeface="Arial"/>
              <a:buChar char="•"/>
              <a:defRPr/>
            </a:pPr>
            <a:r>
              <a:rPr lang="en-US" sz="1800" dirty="0">
                <a:solidFill>
                  <a:srgbClr val="FFFFFF"/>
                </a:solidFill>
                <a:latin typeface="As"/>
                <a:ea typeface="+mn-ea"/>
                <a:cs typeface="Arial" pitchFamily="34" charset="0"/>
              </a:rPr>
              <a:t>Clustering performed using 19 surface markers</a:t>
            </a:r>
          </a:p>
          <a:p>
            <a:pPr eaLnBrk="1" hangingPunct="1">
              <a:defRPr/>
            </a:pPr>
            <a:endParaRPr lang="en-US" sz="1800" dirty="0">
              <a:solidFill>
                <a:srgbClr val="FFFFFF"/>
              </a:solidFill>
              <a:latin typeface="As"/>
              <a:ea typeface="+mn-ea"/>
              <a:cs typeface="Arial" pitchFamily="34" charset="0"/>
            </a:endParaRPr>
          </a:p>
        </p:txBody>
      </p:sp>
      <p:sp>
        <p:nvSpPr>
          <p:cNvPr id="74756" name="TextBox 15"/>
          <p:cNvSpPr txBox="1">
            <a:spLocks noChangeArrowheads="1"/>
          </p:cNvSpPr>
          <p:nvPr/>
        </p:nvSpPr>
        <p:spPr bwMode="auto">
          <a:xfrm>
            <a:off x="2589213" y="777875"/>
            <a:ext cx="97155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solidFill>
                  <a:srgbClr val="FF0000"/>
                </a:solidFill>
              </a:rPr>
              <a:t>CD45</a:t>
            </a:r>
          </a:p>
        </p:txBody>
      </p:sp>
      <p:sp>
        <p:nvSpPr>
          <p:cNvPr id="74757" name="Title 1"/>
          <p:cNvSpPr>
            <a:spLocks noGrp="1"/>
          </p:cNvSpPr>
          <p:nvPr>
            <p:ph type="title"/>
          </p:nvPr>
        </p:nvSpPr>
        <p:spPr>
          <a:xfrm>
            <a:off x="0" y="50800"/>
            <a:ext cx="9144000" cy="762000"/>
          </a:xfrm>
        </p:spPr>
        <p:txBody>
          <a:bodyPr/>
          <a:lstStyle/>
          <a:p>
            <a:pPr eaLnBrk="1" hangingPunct="1"/>
            <a:r>
              <a:rPr lang="en-US" sz="2600" dirty="0">
                <a:latin typeface="Arial" charset="0"/>
                <a:ea typeface="MS PGothic" charset="0"/>
                <a:cs typeface="Arial" charset="0"/>
              </a:rPr>
              <a:t>High parameter data allows visualization of hematopoiesis</a:t>
            </a:r>
          </a:p>
        </p:txBody>
      </p:sp>
      <p:sp>
        <p:nvSpPr>
          <p:cNvPr id="74758" name="TextBox 11"/>
          <p:cNvSpPr txBox="1">
            <a:spLocks noChangeArrowheads="1"/>
          </p:cNvSpPr>
          <p:nvPr/>
        </p:nvSpPr>
        <p:spPr bwMode="auto">
          <a:xfrm>
            <a:off x="2449513" y="6438900"/>
            <a:ext cx="124460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Normal</a:t>
            </a:r>
          </a:p>
        </p:txBody>
      </p:sp>
    </p:spTree>
  </p:cSld>
  <p:clrMapOvr>
    <a:masterClrMapping/>
  </p:clrMapOvr>
  <p:transition spd="med">
    <p:fade/>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Title 1"/>
          <p:cNvSpPr>
            <a:spLocks noGrp="1"/>
          </p:cNvSpPr>
          <p:nvPr>
            <p:ph type="title"/>
          </p:nvPr>
        </p:nvSpPr>
        <p:spPr>
          <a:xfrm>
            <a:off x="125413" y="26988"/>
            <a:ext cx="8878887" cy="762000"/>
          </a:xfrm>
        </p:spPr>
        <p:txBody>
          <a:bodyPr/>
          <a:lstStyle/>
          <a:p>
            <a:r>
              <a:rPr lang="en-US" dirty="0">
                <a:latin typeface="Arial" charset="0"/>
                <a:ea typeface="MS PGothic" charset="0"/>
              </a:rPr>
              <a:t>Variable patterns of immature cell expansion in AML</a:t>
            </a:r>
          </a:p>
        </p:txBody>
      </p:sp>
      <p:sp>
        <p:nvSpPr>
          <p:cNvPr id="75778" name="Rectangle 3"/>
          <p:cNvSpPr>
            <a:spLocks noChangeArrowheads="1"/>
          </p:cNvSpPr>
          <p:nvPr/>
        </p:nvSpPr>
        <p:spPr bwMode="auto">
          <a:xfrm>
            <a:off x="155575" y="1646238"/>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8" name="TextBox 7"/>
          <p:cNvSpPr txBox="1">
            <a:spLocks noChangeArrowheads="1"/>
          </p:cNvSpPr>
          <p:nvPr/>
        </p:nvSpPr>
        <p:spPr bwMode="auto">
          <a:xfrm>
            <a:off x="1933575" y="1198563"/>
            <a:ext cx="83978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CD45</a:t>
            </a:r>
          </a:p>
        </p:txBody>
      </p:sp>
      <p:sp>
        <p:nvSpPr>
          <p:cNvPr id="75780" name="TextBox 8"/>
          <p:cNvSpPr txBox="1">
            <a:spLocks noChangeArrowheads="1"/>
          </p:cNvSpPr>
          <p:nvPr/>
        </p:nvSpPr>
        <p:spPr bwMode="auto">
          <a:xfrm>
            <a:off x="1731963" y="6099175"/>
            <a:ext cx="1246187"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Normal</a:t>
            </a:r>
          </a:p>
        </p:txBody>
      </p:sp>
      <p:sp>
        <p:nvSpPr>
          <p:cNvPr id="10" name="TextBox 9"/>
          <p:cNvSpPr txBox="1">
            <a:spLocks noChangeArrowheads="1"/>
          </p:cNvSpPr>
          <p:nvPr/>
        </p:nvSpPr>
        <p:spPr bwMode="auto">
          <a:xfrm>
            <a:off x="6210300" y="6102350"/>
            <a:ext cx="124460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Normal</a:t>
            </a:r>
          </a:p>
        </p:txBody>
      </p:sp>
      <p:pic>
        <p:nvPicPr>
          <p:cNvPr id="75782" name="Picture 11" descr="TA-AMLx2_NL-6_MysteryRemoved_Ungated CD45.pdf"/>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155575" y="1646238"/>
            <a:ext cx="4389438"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5" name="Group 14"/>
          <p:cNvGrpSpPr>
            <a:grpSpLocks/>
          </p:cNvGrpSpPr>
          <p:nvPr/>
        </p:nvGrpSpPr>
        <p:grpSpPr bwMode="auto">
          <a:xfrm>
            <a:off x="4635500" y="1206500"/>
            <a:ext cx="4389438" cy="4832350"/>
            <a:chOff x="4636008" y="1206944"/>
            <a:chExt cx="4389120" cy="4831751"/>
          </a:xfrm>
        </p:grpSpPr>
        <p:sp>
          <p:nvSpPr>
            <p:cNvPr id="75784" name="TextBox 6"/>
            <p:cNvSpPr txBox="1">
              <a:spLocks noChangeArrowheads="1"/>
            </p:cNvSpPr>
            <p:nvPr/>
          </p:nvSpPr>
          <p:spPr bwMode="auto">
            <a:xfrm>
              <a:off x="5915849" y="1206944"/>
              <a:ext cx="183801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Cell Numbers</a:t>
              </a:r>
            </a:p>
          </p:txBody>
        </p:sp>
        <p:grpSp>
          <p:nvGrpSpPr>
            <p:cNvPr id="75785" name="Group 13"/>
            <p:cNvGrpSpPr>
              <a:grpSpLocks/>
            </p:cNvGrpSpPr>
            <p:nvPr/>
          </p:nvGrpSpPr>
          <p:grpSpPr bwMode="auto">
            <a:xfrm>
              <a:off x="4636008" y="1645920"/>
              <a:ext cx="4389120" cy="4392775"/>
              <a:chOff x="4636008" y="1645920"/>
              <a:chExt cx="4389120" cy="4392775"/>
            </a:xfrm>
          </p:grpSpPr>
          <p:sp>
            <p:nvSpPr>
              <p:cNvPr id="75786" name="Rectangle 4"/>
              <p:cNvSpPr>
                <a:spLocks noChangeArrowheads="1"/>
              </p:cNvSpPr>
              <p:nvPr/>
            </p:nvSpPr>
            <p:spPr bwMode="auto">
              <a:xfrm>
                <a:off x="4636008" y="1649575"/>
                <a:ext cx="4389120" cy="4389120"/>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pic>
            <p:nvPicPr>
              <p:cNvPr id="75787" name="Picture 12" descr="TA-AMLx2_NL-6_MysteryRemoved_Ungated Percenttotal.pdf"/>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636008" y="1645920"/>
                <a:ext cx="4389120" cy="43891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xit" presetSubtype="0" fill="hold" grpId="0" nodeType="clickEffect">
                                  <p:stCondLst>
                                    <p:cond delay="0"/>
                                  </p:stCondLst>
                                  <p:childTnLst>
                                    <p:animEffect transition="out" filter="dissolve">
                                      <p:cBhvr>
                                        <p:cTn id="6" dur="500"/>
                                        <p:tgtEl>
                                          <p:spTgt spid="8"/>
                                        </p:tgtEl>
                                      </p:cBhvr>
                                    </p:animEffect>
                                    <p:set>
                                      <p:cBhvr>
                                        <p:cTn id="7" dur="1" fill="hold">
                                          <p:stCondLst>
                                            <p:cond delay="499"/>
                                          </p:stCondLst>
                                        </p:cTn>
                                        <p:tgtEl>
                                          <p:spTgt spid="8"/>
                                        </p:tgtEl>
                                        <p:attrNameLst>
                                          <p:attrName>style.visibility</p:attrName>
                                        </p:attrNameLst>
                                      </p:cBhvr>
                                      <p:to>
                                        <p:strVal val="hidden"/>
                                      </p:to>
                                    </p:set>
                                  </p:childTnLst>
                                </p:cTn>
                              </p:par>
                              <p:par>
                                <p:cTn id="8" presetID="35" presetClass="path" presetSubtype="0" accel="50000" decel="50000" fill="hold" nodeType="withEffect">
                                  <p:stCondLst>
                                    <p:cond delay="0"/>
                                  </p:stCondLst>
                                  <p:childTnLst>
                                    <p:animMotion origin="layout" path="M -4.42167E-6 1.50891E-6 L -0.4901 1.50891E-6 " pathEditMode="relative" rAng="0" ptsTypes="AA">
                                      <p:cBhvr>
                                        <p:cTn id="9" dur="2000" fill="hold"/>
                                        <p:tgtEl>
                                          <p:spTgt spid="15"/>
                                        </p:tgtEl>
                                        <p:attrNameLst>
                                          <p:attrName>ppt_x</p:attrName>
                                          <p:attrName>ppt_y</p:attrName>
                                        </p:attrNameLst>
                                      </p:cBhvr>
                                      <p:rCtr x="-24505" y="0"/>
                                    </p:animMotion>
                                  </p:childTnLst>
                                </p:cTn>
                              </p:par>
                              <p:par>
                                <p:cTn id="10" presetID="9" presetClass="exit" presetSubtype="0" fill="hold" grpId="0" nodeType="withEffect">
                                  <p:stCondLst>
                                    <p:cond delay="0"/>
                                  </p:stCondLst>
                                  <p:childTnLst>
                                    <p:animEffect transition="out" filter="dissolve">
                                      <p:cBhvr>
                                        <p:cTn id="11" dur="500"/>
                                        <p:tgtEl>
                                          <p:spTgt spid="10"/>
                                        </p:tgtEl>
                                      </p:cBhvr>
                                    </p:animEffect>
                                    <p:set>
                                      <p:cBhvr>
                                        <p:cTn id="12" dur="1" fill="hold">
                                          <p:stCondLst>
                                            <p:cond delay="499"/>
                                          </p:stCondLst>
                                        </p:cTn>
                                        <p:tgtEl>
                                          <p:spTgt spid="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1" name="Title 1"/>
          <p:cNvSpPr>
            <a:spLocks noGrp="1"/>
          </p:cNvSpPr>
          <p:nvPr>
            <p:ph type="title"/>
          </p:nvPr>
        </p:nvSpPr>
        <p:spPr>
          <a:xfrm>
            <a:off x="125413" y="26988"/>
            <a:ext cx="8878887" cy="762000"/>
          </a:xfrm>
        </p:spPr>
        <p:txBody>
          <a:bodyPr/>
          <a:lstStyle/>
          <a:p>
            <a:r>
              <a:rPr lang="en-US">
                <a:latin typeface="Arial" charset="0"/>
                <a:ea typeface="MS PGothic" charset="0"/>
              </a:rPr>
              <a:t>Variable patterns of immature cell expansion in AML</a:t>
            </a:r>
          </a:p>
        </p:txBody>
      </p:sp>
      <p:sp>
        <p:nvSpPr>
          <p:cNvPr id="76802" name="Rectangle 3"/>
          <p:cNvSpPr>
            <a:spLocks noChangeArrowheads="1"/>
          </p:cNvSpPr>
          <p:nvPr/>
        </p:nvSpPr>
        <p:spPr bwMode="auto">
          <a:xfrm>
            <a:off x="155575" y="1646238"/>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76803" name="Rectangle 4"/>
          <p:cNvSpPr>
            <a:spLocks noChangeArrowheads="1"/>
          </p:cNvSpPr>
          <p:nvPr/>
        </p:nvSpPr>
        <p:spPr bwMode="auto">
          <a:xfrm>
            <a:off x="4635500" y="1649413"/>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76804" name="TextBox 6"/>
          <p:cNvSpPr txBox="1">
            <a:spLocks noChangeArrowheads="1"/>
          </p:cNvSpPr>
          <p:nvPr/>
        </p:nvSpPr>
        <p:spPr bwMode="auto">
          <a:xfrm>
            <a:off x="5916613" y="1206500"/>
            <a:ext cx="1836737"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Cell Numbers</a:t>
            </a:r>
          </a:p>
        </p:txBody>
      </p:sp>
      <p:sp>
        <p:nvSpPr>
          <p:cNvPr id="76805" name="TextBox 7"/>
          <p:cNvSpPr txBox="1">
            <a:spLocks noChangeArrowheads="1"/>
          </p:cNvSpPr>
          <p:nvPr/>
        </p:nvSpPr>
        <p:spPr bwMode="auto">
          <a:xfrm>
            <a:off x="1435100" y="1198563"/>
            <a:ext cx="183832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Cell Numbers</a:t>
            </a:r>
          </a:p>
        </p:txBody>
      </p:sp>
      <p:sp>
        <p:nvSpPr>
          <p:cNvPr id="76806" name="TextBox 8"/>
          <p:cNvSpPr txBox="1">
            <a:spLocks noChangeArrowheads="1"/>
          </p:cNvSpPr>
          <p:nvPr/>
        </p:nvSpPr>
        <p:spPr bwMode="auto">
          <a:xfrm>
            <a:off x="1731963" y="6099175"/>
            <a:ext cx="1246187"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Normal</a:t>
            </a:r>
          </a:p>
        </p:txBody>
      </p:sp>
      <p:sp>
        <p:nvSpPr>
          <p:cNvPr id="76807" name="TextBox 9"/>
          <p:cNvSpPr txBox="1">
            <a:spLocks noChangeArrowheads="1"/>
          </p:cNvSpPr>
          <p:nvPr/>
        </p:nvSpPr>
        <p:spPr bwMode="auto">
          <a:xfrm>
            <a:off x="5821363" y="6102350"/>
            <a:ext cx="2022475"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AML10 </a:t>
            </a:r>
            <a:r>
              <a:rPr lang="en-US" sz="1800"/>
              <a:t>inv(16)</a:t>
            </a:r>
            <a:endParaRPr lang="en-US" sz="2400"/>
          </a:p>
        </p:txBody>
      </p:sp>
      <p:pic>
        <p:nvPicPr>
          <p:cNvPr id="76808" name="Picture 10" descr="TA-AMLx2_NL-6_MysteryRemoved_Ungated Percenttotal.pdf"/>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150813" y="1646238"/>
            <a:ext cx="4389437"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6809" name="Picture 2" descr=" TA-AMLx1_AML10_MysteryRemoved_Ungated Percenttotal.pdf"/>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635500" y="1646238"/>
            <a:ext cx="4389438"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cSld>
  <p:clrMapOvr>
    <a:masterClrMapping/>
  </p:clrMapOvr>
  <p:transition spd="med">
    <p:fade/>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Title 1"/>
          <p:cNvSpPr>
            <a:spLocks noGrp="1"/>
          </p:cNvSpPr>
          <p:nvPr>
            <p:ph type="title"/>
          </p:nvPr>
        </p:nvSpPr>
        <p:spPr>
          <a:xfrm>
            <a:off x="125413" y="26988"/>
            <a:ext cx="8878887" cy="762000"/>
          </a:xfrm>
        </p:spPr>
        <p:txBody>
          <a:bodyPr/>
          <a:lstStyle/>
          <a:p>
            <a:r>
              <a:rPr lang="en-US">
                <a:latin typeface="Arial" charset="0"/>
                <a:ea typeface="MS PGothic" charset="0"/>
              </a:rPr>
              <a:t>Variable patterns of immature cell expansion in AML</a:t>
            </a:r>
          </a:p>
        </p:txBody>
      </p:sp>
      <p:sp>
        <p:nvSpPr>
          <p:cNvPr id="77826" name="Rectangle 3"/>
          <p:cNvSpPr>
            <a:spLocks noChangeArrowheads="1"/>
          </p:cNvSpPr>
          <p:nvPr/>
        </p:nvSpPr>
        <p:spPr bwMode="auto">
          <a:xfrm>
            <a:off x="155575" y="1646238"/>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77827" name="Rectangle 4"/>
          <p:cNvSpPr>
            <a:spLocks noChangeArrowheads="1"/>
          </p:cNvSpPr>
          <p:nvPr/>
        </p:nvSpPr>
        <p:spPr bwMode="auto">
          <a:xfrm>
            <a:off x="4635500" y="1649413"/>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77828" name="TextBox 6"/>
          <p:cNvSpPr txBox="1">
            <a:spLocks noChangeArrowheads="1"/>
          </p:cNvSpPr>
          <p:nvPr/>
        </p:nvSpPr>
        <p:spPr bwMode="auto">
          <a:xfrm>
            <a:off x="5916613" y="1206500"/>
            <a:ext cx="1836737"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Cell Numbers</a:t>
            </a:r>
          </a:p>
        </p:txBody>
      </p:sp>
      <p:sp>
        <p:nvSpPr>
          <p:cNvPr id="77829" name="TextBox 7"/>
          <p:cNvSpPr txBox="1">
            <a:spLocks noChangeArrowheads="1"/>
          </p:cNvSpPr>
          <p:nvPr/>
        </p:nvSpPr>
        <p:spPr bwMode="auto">
          <a:xfrm>
            <a:off x="1435100" y="1198563"/>
            <a:ext cx="183832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Cell Numbers</a:t>
            </a:r>
          </a:p>
        </p:txBody>
      </p:sp>
      <p:sp>
        <p:nvSpPr>
          <p:cNvPr id="77830" name="TextBox 8"/>
          <p:cNvSpPr txBox="1">
            <a:spLocks noChangeArrowheads="1"/>
          </p:cNvSpPr>
          <p:nvPr/>
        </p:nvSpPr>
        <p:spPr bwMode="auto">
          <a:xfrm>
            <a:off x="1731963" y="6099175"/>
            <a:ext cx="1246187"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Normal</a:t>
            </a:r>
          </a:p>
        </p:txBody>
      </p:sp>
      <p:sp>
        <p:nvSpPr>
          <p:cNvPr id="77831" name="TextBox 9"/>
          <p:cNvSpPr txBox="1">
            <a:spLocks noChangeArrowheads="1"/>
          </p:cNvSpPr>
          <p:nvPr/>
        </p:nvSpPr>
        <p:spPr bwMode="auto">
          <a:xfrm>
            <a:off x="5846763" y="6102350"/>
            <a:ext cx="1971675"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AML35 </a:t>
            </a:r>
            <a:r>
              <a:rPr lang="en-US" sz="1800"/>
              <a:t>t(8;21)</a:t>
            </a:r>
            <a:endParaRPr lang="en-US" sz="2400"/>
          </a:p>
        </p:txBody>
      </p:sp>
      <p:pic>
        <p:nvPicPr>
          <p:cNvPr id="77832" name="Picture 10" descr="TA-AMLx2_NL-6_MysteryRemoved_Ungated Percenttotal.pdf"/>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150813" y="1646238"/>
            <a:ext cx="4389437"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7833" name="Picture 2" descr="TA-AMLx3_AML35_MysteryRemoved_Ungated Percenttotal.pdf"/>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635500" y="1646238"/>
            <a:ext cx="4389438"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cSld>
  <p:clrMapOvr>
    <a:masterClrMapping/>
  </p:clrMapOvr>
  <p:transition spd="med">
    <p:fade/>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49" name="Title 1"/>
          <p:cNvSpPr>
            <a:spLocks noGrp="1"/>
          </p:cNvSpPr>
          <p:nvPr>
            <p:ph type="title"/>
          </p:nvPr>
        </p:nvSpPr>
        <p:spPr>
          <a:xfrm>
            <a:off x="125413" y="26988"/>
            <a:ext cx="8878887" cy="762000"/>
          </a:xfrm>
        </p:spPr>
        <p:txBody>
          <a:bodyPr/>
          <a:lstStyle/>
          <a:p>
            <a:r>
              <a:rPr lang="en-US">
                <a:latin typeface="Arial" charset="0"/>
                <a:ea typeface="MS PGothic" charset="0"/>
              </a:rPr>
              <a:t>Variable patterns of immature cell expansion in AML</a:t>
            </a:r>
          </a:p>
        </p:txBody>
      </p:sp>
      <p:sp>
        <p:nvSpPr>
          <p:cNvPr id="78850" name="Rectangle 3"/>
          <p:cNvSpPr>
            <a:spLocks noChangeArrowheads="1"/>
          </p:cNvSpPr>
          <p:nvPr/>
        </p:nvSpPr>
        <p:spPr bwMode="auto">
          <a:xfrm>
            <a:off x="155575" y="1646238"/>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78851" name="Rectangle 4"/>
          <p:cNvSpPr>
            <a:spLocks noChangeArrowheads="1"/>
          </p:cNvSpPr>
          <p:nvPr/>
        </p:nvSpPr>
        <p:spPr bwMode="auto">
          <a:xfrm>
            <a:off x="4635500" y="1649413"/>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78852" name="TextBox 6"/>
          <p:cNvSpPr txBox="1">
            <a:spLocks noChangeArrowheads="1"/>
          </p:cNvSpPr>
          <p:nvPr/>
        </p:nvSpPr>
        <p:spPr bwMode="auto">
          <a:xfrm>
            <a:off x="5916613" y="1206500"/>
            <a:ext cx="1836737"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Cell Numbers</a:t>
            </a:r>
          </a:p>
        </p:txBody>
      </p:sp>
      <p:sp>
        <p:nvSpPr>
          <p:cNvPr id="78853" name="TextBox 7"/>
          <p:cNvSpPr txBox="1">
            <a:spLocks noChangeArrowheads="1"/>
          </p:cNvSpPr>
          <p:nvPr/>
        </p:nvSpPr>
        <p:spPr bwMode="auto">
          <a:xfrm>
            <a:off x="1435100" y="1198563"/>
            <a:ext cx="183832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Cell Numbers</a:t>
            </a:r>
          </a:p>
        </p:txBody>
      </p:sp>
      <p:sp>
        <p:nvSpPr>
          <p:cNvPr id="78854" name="TextBox 8"/>
          <p:cNvSpPr txBox="1">
            <a:spLocks noChangeArrowheads="1"/>
          </p:cNvSpPr>
          <p:nvPr/>
        </p:nvSpPr>
        <p:spPr bwMode="auto">
          <a:xfrm>
            <a:off x="1731963" y="6099175"/>
            <a:ext cx="1246187"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Normal</a:t>
            </a:r>
          </a:p>
        </p:txBody>
      </p:sp>
      <p:sp>
        <p:nvSpPr>
          <p:cNvPr id="78855" name="TextBox 9"/>
          <p:cNvSpPr txBox="1">
            <a:spLocks noChangeArrowheads="1"/>
          </p:cNvSpPr>
          <p:nvPr/>
        </p:nvSpPr>
        <p:spPr bwMode="auto">
          <a:xfrm>
            <a:off x="5892800" y="6102350"/>
            <a:ext cx="187801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APL3 </a:t>
            </a:r>
            <a:r>
              <a:rPr lang="en-US" sz="1800"/>
              <a:t>t(15;17)</a:t>
            </a:r>
            <a:endParaRPr lang="en-US" sz="2400"/>
          </a:p>
        </p:txBody>
      </p:sp>
      <p:pic>
        <p:nvPicPr>
          <p:cNvPr id="78856" name="Picture 10" descr="TA-AMLx2_NL-6_MysteryRemoved_Ungated Percenttotal.pdf"/>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150813" y="1646238"/>
            <a:ext cx="4389437"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8857" name="Picture 5" descr="TA-AMLx3_APL3-Percenttotal.pdf"/>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635500" y="1646238"/>
            <a:ext cx="4389438"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cSld>
  <p:clrMapOvr>
    <a:masterClrMapping/>
  </p:clrMapOvr>
  <p:transition spd="med">
    <p:fade/>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3" name="Title 1"/>
          <p:cNvSpPr>
            <a:spLocks noGrp="1"/>
          </p:cNvSpPr>
          <p:nvPr>
            <p:ph type="title"/>
          </p:nvPr>
        </p:nvSpPr>
        <p:spPr>
          <a:xfrm>
            <a:off x="125413" y="26988"/>
            <a:ext cx="8878887" cy="762000"/>
          </a:xfrm>
        </p:spPr>
        <p:txBody>
          <a:bodyPr/>
          <a:lstStyle/>
          <a:p>
            <a:r>
              <a:rPr lang="en-US">
                <a:latin typeface="Arial" charset="0"/>
                <a:ea typeface="MS PGothic" charset="0"/>
              </a:rPr>
              <a:t>Variable patterns of immature cell expansion in AML</a:t>
            </a:r>
          </a:p>
        </p:txBody>
      </p:sp>
      <p:sp>
        <p:nvSpPr>
          <p:cNvPr id="79874" name="Rectangle 3"/>
          <p:cNvSpPr>
            <a:spLocks noChangeArrowheads="1"/>
          </p:cNvSpPr>
          <p:nvPr/>
        </p:nvSpPr>
        <p:spPr bwMode="auto">
          <a:xfrm>
            <a:off x="155575" y="1646238"/>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79875" name="Rectangle 4"/>
          <p:cNvSpPr>
            <a:spLocks noChangeArrowheads="1"/>
          </p:cNvSpPr>
          <p:nvPr/>
        </p:nvSpPr>
        <p:spPr bwMode="auto">
          <a:xfrm>
            <a:off x="4635500" y="1649413"/>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79876" name="TextBox 6"/>
          <p:cNvSpPr txBox="1">
            <a:spLocks noChangeArrowheads="1"/>
          </p:cNvSpPr>
          <p:nvPr/>
        </p:nvSpPr>
        <p:spPr bwMode="auto">
          <a:xfrm>
            <a:off x="5916613" y="1206500"/>
            <a:ext cx="1836737"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Cell Numbers</a:t>
            </a:r>
          </a:p>
        </p:txBody>
      </p:sp>
      <p:sp>
        <p:nvSpPr>
          <p:cNvPr id="79877" name="TextBox 7"/>
          <p:cNvSpPr txBox="1">
            <a:spLocks noChangeArrowheads="1"/>
          </p:cNvSpPr>
          <p:nvPr/>
        </p:nvSpPr>
        <p:spPr bwMode="auto">
          <a:xfrm>
            <a:off x="1435100" y="1198563"/>
            <a:ext cx="183832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Cell Numbers</a:t>
            </a:r>
          </a:p>
        </p:txBody>
      </p:sp>
      <p:sp>
        <p:nvSpPr>
          <p:cNvPr id="79878" name="TextBox 8"/>
          <p:cNvSpPr txBox="1">
            <a:spLocks noChangeArrowheads="1"/>
          </p:cNvSpPr>
          <p:nvPr/>
        </p:nvSpPr>
        <p:spPr bwMode="auto">
          <a:xfrm>
            <a:off x="1731963" y="6099175"/>
            <a:ext cx="1246187"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Normal</a:t>
            </a:r>
          </a:p>
        </p:txBody>
      </p:sp>
      <p:sp>
        <p:nvSpPr>
          <p:cNvPr id="79879" name="TextBox 9"/>
          <p:cNvSpPr txBox="1">
            <a:spLocks noChangeArrowheads="1"/>
          </p:cNvSpPr>
          <p:nvPr/>
        </p:nvSpPr>
        <p:spPr bwMode="auto">
          <a:xfrm>
            <a:off x="6026150" y="6102350"/>
            <a:ext cx="161290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AML14 </a:t>
            </a:r>
            <a:r>
              <a:rPr lang="en-US" sz="1800"/>
              <a:t>NK</a:t>
            </a:r>
            <a:endParaRPr lang="en-US" sz="2400"/>
          </a:p>
        </p:txBody>
      </p:sp>
      <p:pic>
        <p:nvPicPr>
          <p:cNvPr id="79880" name="Picture 10" descr="TA-AMLx2_NL-6_MysteryRemoved_Ungated Percenttotal.pdf"/>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150813" y="1646238"/>
            <a:ext cx="4389437"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9881" name="Picture 2" descr="TA-AMLx4_AML14_MysteryRemoved_Ungated Percenttotal.pdf"/>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635500" y="1646238"/>
            <a:ext cx="4389438"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cSld>
  <p:clrMapOvr>
    <a:masterClrMapping/>
  </p:clrMapOvr>
  <p:transition spd="med">
    <p:fade/>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7" name="Title 1"/>
          <p:cNvSpPr>
            <a:spLocks noGrp="1"/>
          </p:cNvSpPr>
          <p:nvPr>
            <p:ph type="title"/>
          </p:nvPr>
        </p:nvSpPr>
        <p:spPr>
          <a:xfrm>
            <a:off x="33338" y="152400"/>
            <a:ext cx="9077325" cy="762000"/>
          </a:xfrm>
        </p:spPr>
        <p:txBody>
          <a:bodyPr/>
          <a:lstStyle/>
          <a:p>
            <a:r>
              <a:rPr lang="en-US">
                <a:latin typeface="Arial" charset="0"/>
                <a:ea typeface="MS PGothic" charset="0"/>
              </a:rPr>
              <a:t>Distinct patterns of cell frequency across AML subtypes</a:t>
            </a:r>
          </a:p>
        </p:txBody>
      </p:sp>
      <p:sp>
        <p:nvSpPr>
          <p:cNvPr id="80898" name="Rectangle 1"/>
          <p:cNvSpPr>
            <a:spLocks noChangeArrowheads="1"/>
          </p:cNvSpPr>
          <p:nvPr/>
        </p:nvSpPr>
        <p:spPr bwMode="auto">
          <a:xfrm>
            <a:off x="636588" y="2709863"/>
            <a:ext cx="8193087" cy="4019550"/>
          </a:xfrm>
          <a:prstGeom prst="rect">
            <a:avLst/>
          </a:pr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p>
        </p:txBody>
      </p:sp>
      <p:grpSp>
        <p:nvGrpSpPr>
          <p:cNvPr id="80899" name="Group 8"/>
          <p:cNvGrpSpPr>
            <a:grpSpLocks noChangeAspect="1"/>
          </p:cNvGrpSpPr>
          <p:nvPr/>
        </p:nvGrpSpPr>
        <p:grpSpPr bwMode="auto">
          <a:xfrm rot="-5400000">
            <a:off x="3093244" y="710407"/>
            <a:ext cx="3314700" cy="8158162"/>
            <a:chOff x="5860376" y="948271"/>
            <a:chExt cx="2323130" cy="5718136"/>
          </a:xfrm>
        </p:grpSpPr>
        <p:sp>
          <p:nvSpPr>
            <p:cNvPr id="80900" name="TextBox 9"/>
            <p:cNvSpPr txBox="1">
              <a:spLocks noChangeArrowheads="1"/>
            </p:cNvSpPr>
            <p:nvPr/>
          </p:nvSpPr>
          <p:spPr bwMode="auto">
            <a:xfrm>
              <a:off x="6810505" y="2066208"/>
              <a:ext cx="1373001" cy="329359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lnSpc>
                  <a:spcPct val="95000"/>
                </a:lnSpc>
              </a:pPr>
              <a:r>
                <a:rPr lang="en-US" sz="1500">
                  <a:solidFill>
                    <a:srgbClr val="000000"/>
                  </a:solidFill>
                </a:rPr>
                <a:t>HSC</a:t>
              </a:r>
            </a:p>
            <a:p>
              <a:pPr eaLnBrk="1" hangingPunct="1">
                <a:lnSpc>
                  <a:spcPct val="95000"/>
                </a:lnSpc>
              </a:pPr>
              <a:r>
                <a:rPr lang="en-US" sz="1500">
                  <a:solidFill>
                    <a:srgbClr val="000000"/>
                  </a:solidFill>
                </a:rPr>
                <a:t>MPP</a:t>
              </a:r>
            </a:p>
            <a:p>
              <a:pPr eaLnBrk="1" hangingPunct="1">
                <a:lnSpc>
                  <a:spcPct val="95000"/>
                </a:lnSpc>
              </a:pPr>
              <a:r>
                <a:rPr lang="en-US" sz="1500">
                  <a:solidFill>
                    <a:srgbClr val="000000"/>
                  </a:solidFill>
                </a:rPr>
                <a:t>CMP</a:t>
              </a:r>
            </a:p>
            <a:p>
              <a:pPr eaLnBrk="1" hangingPunct="1">
                <a:lnSpc>
                  <a:spcPct val="95000"/>
                </a:lnSpc>
              </a:pPr>
              <a:r>
                <a:rPr lang="en-US" sz="1500">
                  <a:solidFill>
                    <a:srgbClr val="000000"/>
                  </a:solidFill>
                </a:rPr>
                <a:t>GMP</a:t>
              </a:r>
            </a:p>
            <a:p>
              <a:pPr eaLnBrk="1" hangingPunct="1">
                <a:lnSpc>
                  <a:spcPct val="95000"/>
                </a:lnSpc>
              </a:pPr>
              <a:r>
                <a:rPr lang="en-US" sz="1500">
                  <a:solidFill>
                    <a:srgbClr val="000000"/>
                  </a:solidFill>
                </a:rPr>
                <a:t>CD34</a:t>
              </a:r>
              <a:r>
                <a:rPr lang="en-US" sz="1500" baseline="30000">
                  <a:solidFill>
                    <a:srgbClr val="000000"/>
                  </a:solidFill>
                </a:rPr>
                <a:t>-</a:t>
              </a:r>
              <a:r>
                <a:rPr lang="en-US" sz="1500">
                  <a:solidFill>
                    <a:srgbClr val="000000"/>
                  </a:solidFill>
                </a:rPr>
                <a:t>CD38</a:t>
              </a:r>
              <a:r>
                <a:rPr lang="en-US" sz="1500" baseline="30000">
                  <a:solidFill>
                    <a:srgbClr val="000000"/>
                  </a:solidFill>
                </a:rPr>
                <a:t>+</a:t>
              </a:r>
              <a:r>
                <a:rPr lang="en-US" sz="1500">
                  <a:solidFill>
                    <a:srgbClr val="000000"/>
                  </a:solidFill>
                </a:rPr>
                <a:t> undiff.</a:t>
              </a:r>
            </a:p>
            <a:p>
              <a:pPr eaLnBrk="1" hangingPunct="1">
                <a:lnSpc>
                  <a:spcPct val="95000"/>
                </a:lnSpc>
              </a:pPr>
              <a:r>
                <a:rPr lang="en-US" sz="1500">
                  <a:solidFill>
                    <a:srgbClr val="000000"/>
                  </a:solidFill>
                </a:rPr>
                <a:t>Myelo/monoblast</a:t>
              </a:r>
            </a:p>
            <a:p>
              <a:pPr eaLnBrk="1" hangingPunct="1">
                <a:lnSpc>
                  <a:spcPct val="95000"/>
                </a:lnSpc>
              </a:pPr>
              <a:r>
                <a:rPr lang="en-US" sz="1500">
                  <a:solidFill>
                    <a:srgbClr val="000000"/>
                  </a:solidFill>
                </a:rPr>
                <a:t>Promonocyte</a:t>
              </a:r>
            </a:p>
            <a:p>
              <a:pPr eaLnBrk="1" hangingPunct="1">
                <a:lnSpc>
                  <a:spcPct val="95000"/>
                </a:lnSpc>
              </a:pPr>
              <a:r>
                <a:rPr lang="en-US" sz="1500">
                  <a:solidFill>
                    <a:srgbClr val="000000"/>
                  </a:solidFill>
                </a:rPr>
                <a:t>CD14</a:t>
              </a:r>
              <a:r>
                <a:rPr lang="en-US" sz="1500" baseline="30000">
                  <a:solidFill>
                    <a:srgbClr val="000000"/>
                  </a:solidFill>
                </a:rPr>
                <a:t>-</a:t>
              </a:r>
              <a:r>
                <a:rPr lang="en-US" sz="1500">
                  <a:solidFill>
                    <a:srgbClr val="000000"/>
                  </a:solidFill>
                </a:rPr>
                <a:t> monocyte</a:t>
              </a:r>
            </a:p>
            <a:p>
              <a:pPr eaLnBrk="1" hangingPunct="1">
                <a:lnSpc>
                  <a:spcPct val="95000"/>
                </a:lnSpc>
              </a:pPr>
              <a:r>
                <a:rPr lang="en-US" sz="1500">
                  <a:solidFill>
                    <a:srgbClr val="000000"/>
                  </a:solidFill>
                </a:rPr>
                <a:t>CD14</a:t>
              </a:r>
              <a:r>
                <a:rPr lang="en-US" sz="1500" baseline="30000">
                  <a:solidFill>
                    <a:srgbClr val="000000"/>
                  </a:solidFill>
                </a:rPr>
                <a:t>+</a:t>
              </a:r>
              <a:r>
                <a:rPr lang="en-US" sz="1500">
                  <a:solidFill>
                    <a:srgbClr val="000000"/>
                  </a:solidFill>
                </a:rPr>
                <a:t> monocyte</a:t>
              </a:r>
            </a:p>
            <a:p>
              <a:pPr eaLnBrk="1" hangingPunct="1">
                <a:lnSpc>
                  <a:spcPct val="95000"/>
                </a:lnSpc>
              </a:pPr>
              <a:r>
                <a:rPr lang="en-US" sz="1500">
                  <a:solidFill>
                    <a:srgbClr val="000000"/>
                  </a:solidFill>
                </a:rPr>
                <a:t>Promyelocyte</a:t>
              </a:r>
            </a:p>
            <a:p>
              <a:pPr eaLnBrk="1" hangingPunct="1">
                <a:lnSpc>
                  <a:spcPct val="95000"/>
                </a:lnSpc>
              </a:pPr>
              <a:r>
                <a:rPr lang="en-US" sz="1500">
                  <a:solidFill>
                    <a:srgbClr val="000000"/>
                  </a:solidFill>
                </a:rPr>
                <a:t>Myelocyte</a:t>
              </a:r>
            </a:p>
            <a:p>
              <a:pPr eaLnBrk="1" hangingPunct="1">
                <a:lnSpc>
                  <a:spcPct val="95000"/>
                </a:lnSpc>
              </a:pPr>
              <a:r>
                <a:rPr lang="en-US" sz="1500">
                  <a:solidFill>
                    <a:srgbClr val="000000"/>
                  </a:solidFill>
                </a:rPr>
                <a:t>Metamyelocyte</a:t>
              </a:r>
            </a:p>
            <a:p>
              <a:pPr eaLnBrk="1" hangingPunct="1">
                <a:lnSpc>
                  <a:spcPct val="95000"/>
                </a:lnSpc>
              </a:pPr>
              <a:r>
                <a:rPr lang="en-US" sz="1500">
                  <a:solidFill>
                    <a:srgbClr val="000000"/>
                  </a:solidFill>
                </a:rPr>
                <a:t>Mature granulocyte</a:t>
              </a:r>
            </a:p>
            <a:p>
              <a:pPr eaLnBrk="1" hangingPunct="1">
                <a:lnSpc>
                  <a:spcPct val="95000"/>
                </a:lnSpc>
              </a:pPr>
              <a:r>
                <a:rPr lang="en-US" sz="1500">
                  <a:solidFill>
                    <a:srgbClr val="000000"/>
                  </a:solidFill>
                </a:rPr>
                <a:t>Proerythroblast</a:t>
              </a:r>
            </a:p>
            <a:p>
              <a:pPr eaLnBrk="1" hangingPunct="1">
                <a:lnSpc>
                  <a:spcPct val="95000"/>
                </a:lnSpc>
              </a:pPr>
              <a:r>
                <a:rPr lang="en-US" sz="1500">
                  <a:solidFill>
                    <a:srgbClr val="000000"/>
                  </a:solidFill>
                </a:rPr>
                <a:t>Erythroblast</a:t>
              </a:r>
            </a:p>
            <a:p>
              <a:pPr eaLnBrk="1" hangingPunct="1">
                <a:lnSpc>
                  <a:spcPct val="95000"/>
                </a:lnSpc>
              </a:pPr>
              <a:r>
                <a:rPr lang="en-US" sz="1500">
                  <a:solidFill>
                    <a:srgbClr val="000000"/>
                  </a:solidFill>
                </a:rPr>
                <a:t>Late erythroblast</a:t>
              </a:r>
            </a:p>
            <a:p>
              <a:pPr eaLnBrk="1" hangingPunct="1">
                <a:lnSpc>
                  <a:spcPct val="95000"/>
                </a:lnSpc>
              </a:pPr>
              <a:r>
                <a:rPr lang="en-US" sz="1500">
                  <a:solidFill>
                    <a:srgbClr val="000000"/>
                  </a:solidFill>
                </a:rPr>
                <a:t>Pre-B cell</a:t>
              </a:r>
            </a:p>
            <a:p>
              <a:pPr eaLnBrk="1" hangingPunct="1">
                <a:lnSpc>
                  <a:spcPct val="95000"/>
                </a:lnSpc>
              </a:pPr>
              <a:r>
                <a:rPr lang="en-US" sz="1500">
                  <a:solidFill>
                    <a:srgbClr val="000000"/>
                  </a:solidFill>
                </a:rPr>
                <a:t>Mature B cell</a:t>
              </a:r>
            </a:p>
            <a:p>
              <a:pPr eaLnBrk="1" hangingPunct="1">
                <a:lnSpc>
                  <a:spcPct val="95000"/>
                </a:lnSpc>
              </a:pPr>
              <a:r>
                <a:rPr lang="en-US" sz="1500">
                  <a:solidFill>
                    <a:srgbClr val="000000"/>
                  </a:solidFill>
                </a:rPr>
                <a:t>Plasma</a:t>
              </a:r>
            </a:p>
            <a:p>
              <a:pPr eaLnBrk="1" hangingPunct="1">
                <a:lnSpc>
                  <a:spcPct val="95000"/>
                </a:lnSpc>
              </a:pPr>
              <a:r>
                <a:rPr lang="en-US" sz="1500">
                  <a:solidFill>
                    <a:srgbClr val="000000"/>
                  </a:solidFill>
                </a:rPr>
                <a:t>T cells</a:t>
              </a:r>
            </a:p>
            <a:p>
              <a:pPr eaLnBrk="1" hangingPunct="1">
                <a:lnSpc>
                  <a:spcPct val="95000"/>
                </a:lnSpc>
              </a:pPr>
              <a:r>
                <a:rPr lang="en-US" sz="1500">
                  <a:solidFill>
                    <a:srgbClr val="000000"/>
                  </a:solidFill>
                </a:rPr>
                <a:t>NK cells</a:t>
              </a:r>
            </a:p>
          </p:txBody>
        </p:sp>
        <p:sp>
          <p:nvSpPr>
            <p:cNvPr id="11" name="TextBox 10"/>
            <p:cNvSpPr txBox="1"/>
            <p:nvPr/>
          </p:nvSpPr>
          <p:spPr>
            <a:xfrm rot="5400000">
              <a:off x="5665617" y="5472524"/>
              <a:ext cx="1388643" cy="999124"/>
            </a:xfrm>
            <a:prstGeom prst="rect">
              <a:avLst/>
            </a:prstGeom>
            <a:noFill/>
          </p:spPr>
          <p:txBody>
            <a:bodyPr wrap="none">
              <a:spAutoFit/>
            </a:bodyPr>
            <a:lstStyle/>
            <a:p>
              <a:pPr eaLnBrk="1" hangingPunct="1">
                <a:lnSpc>
                  <a:spcPct val="90000"/>
                </a:lnSpc>
                <a:defRPr/>
              </a:pPr>
              <a:r>
                <a:rPr lang="en-US" sz="1600" kern="900" dirty="0">
                  <a:solidFill>
                    <a:srgbClr val="000000"/>
                  </a:solidFill>
                  <a:latin typeface="As"/>
                  <a:ea typeface="+mn-ea"/>
                  <a:cs typeface="Arial" pitchFamily="34" charset="0"/>
                </a:rPr>
                <a:t>APL</a:t>
              </a:r>
            </a:p>
            <a:p>
              <a:pPr eaLnBrk="1" hangingPunct="1">
                <a:lnSpc>
                  <a:spcPct val="90000"/>
                </a:lnSpc>
                <a:defRPr/>
              </a:pPr>
              <a:r>
                <a:rPr lang="en-US" sz="1600" kern="900" dirty="0">
                  <a:solidFill>
                    <a:srgbClr val="000000"/>
                  </a:solidFill>
                  <a:latin typeface="As"/>
                  <a:ea typeface="+mn-ea"/>
                  <a:cs typeface="Arial" pitchFamily="34" charset="0"/>
                </a:rPr>
                <a:t>NK-AML, FLT3-ITD</a:t>
              </a:r>
            </a:p>
            <a:p>
              <a:pPr eaLnBrk="1" hangingPunct="1">
                <a:lnSpc>
                  <a:spcPct val="90000"/>
                </a:lnSpc>
                <a:defRPr/>
              </a:pPr>
              <a:r>
                <a:rPr lang="en-US" sz="1600" kern="900" dirty="0">
                  <a:solidFill>
                    <a:srgbClr val="000000"/>
                  </a:solidFill>
                  <a:latin typeface="As"/>
                  <a:ea typeface="+mn-ea"/>
                  <a:cs typeface="Arial" pitchFamily="34" charset="0"/>
                </a:rPr>
                <a:t>CBF-AML</a:t>
              </a:r>
            </a:p>
            <a:p>
              <a:pPr eaLnBrk="1" hangingPunct="1">
                <a:lnSpc>
                  <a:spcPct val="90000"/>
                </a:lnSpc>
                <a:defRPr/>
              </a:pPr>
              <a:r>
                <a:rPr lang="en-US" sz="1600" kern="900" dirty="0">
                  <a:solidFill>
                    <a:srgbClr val="000000"/>
                  </a:solidFill>
                  <a:latin typeface="As"/>
                  <a:ea typeface="+mn-ea"/>
                  <a:cs typeface="Arial" pitchFamily="34" charset="0"/>
                </a:rPr>
                <a:t>ARK-AML</a:t>
              </a:r>
            </a:p>
            <a:p>
              <a:pPr eaLnBrk="1" hangingPunct="1">
                <a:lnSpc>
                  <a:spcPct val="90000"/>
                </a:lnSpc>
                <a:defRPr/>
              </a:pPr>
              <a:r>
                <a:rPr lang="en-US" sz="1600" kern="900" dirty="0">
                  <a:solidFill>
                    <a:srgbClr val="000000"/>
                  </a:solidFill>
                  <a:latin typeface="As"/>
                  <a:ea typeface="+mn-ea"/>
                  <a:cs typeface="Arial" pitchFamily="34" charset="0"/>
                </a:rPr>
                <a:t>NK-AML, FLT3wt</a:t>
              </a:r>
            </a:p>
            <a:p>
              <a:pPr eaLnBrk="1" hangingPunct="1">
                <a:lnSpc>
                  <a:spcPct val="90000"/>
                </a:lnSpc>
                <a:defRPr/>
              </a:pPr>
              <a:r>
                <a:rPr lang="en-US" sz="1600" kern="900" dirty="0">
                  <a:solidFill>
                    <a:srgbClr val="000000"/>
                  </a:solidFill>
                  <a:latin typeface="As"/>
                  <a:ea typeface="+mn-ea"/>
                  <a:cs typeface="Arial" pitchFamily="34" charset="0"/>
                </a:rPr>
                <a:t>Normal</a:t>
              </a:r>
            </a:p>
          </p:txBody>
        </p:sp>
        <p:pic>
          <p:nvPicPr>
            <p:cNvPr id="80902" name="Picture 11" descr="AML-ClusteringKaryotypeCombinedPopsNormNumb-CompLnk.png"/>
            <p:cNvPicPr>
              <a:picLocks noChangeAspect="1"/>
            </p:cNvPicPr>
            <p:nvPr/>
          </p:nvPicPr>
          <p:blipFill>
            <a:blip r:embed="rId2">
              <a:extLst>
                <a:ext uri="{28A0092B-C50C-407E-A947-70E740481C1C}">
                  <a14:useLocalDpi xmlns:a14="http://schemas.microsoft.com/office/drawing/2010/main" val="0"/>
                </a:ext>
              </a:extLst>
            </a:blip>
            <a:srcRect l="29010" t="62177" r="20827"/>
            <a:stretch>
              <a:fillRect/>
            </a:stretch>
          </p:blipFill>
          <p:spPr bwMode="auto">
            <a:xfrm rot="5400000">
              <a:off x="4752263" y="3232151"/>
              <a:ext cx="3242737" cy="927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0903" name="Picture 12" descr="AML-ClusteringKaryotypeCombinedPopsNormNumb-CompLnk.png"/>
            <p:cNvPicPr>
              <a:picLocks noChangeAspect="1"/>
            </p:cNvPicPr>
            <p:nvPr/>
          </p:nvPicPr>
          <p:blipFill>
            <a:blip r:embed="rId2">
              <a:extLst>
                <a:ext uri="{28A0092B-C50C-407E-A947-70E740481C1C}">
                  <a14:useLocalDpi xmlns:a14="http://schemas.microsoft.com/office/drawing/2010/main" val="0"/>
                </a:ext>
              </a:extLst>
            </a:blip>
            <a:srcRect t="63557" r="70857"/>
            <a:stretch>
              <a:fillRect/>
            </a:stretch>
          </p:blipFill>
          <p:spPr bwMode="auto">
            <a:xfrm rot="5400000">
              <a:off x="5781681" y="1077385"/>
              <a:ext cx="1151462" cy="893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Tree>
  </p:cSld>
  <p:clrMapOvr>
    <a:masterClrMapping/>
  </p:clrMapOvr>
  <p:transition spd="med">
    <p:fade/>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1" name="Title 1"/>
          <p:cNvSpPr>
            <a:spLocks noGrp="1"/>
          </p:cNvSpPr>
          <p:nvPr>
            <p:ph type="title"/>
          </p:nvPr>
        </p:nvSpPr>
        <p:spPr>
          <a:xfrm>
            <a:off x="33338" y="152400"/>
            <a:ext cx="9077325" cy="762000"/>
          </a:xfrm>
        </p:spPr>
        <p:txBody>
          <a:bodyPr/>
          <a:lstStyle/>
          <a:p>
            <a:r>
              <a:rPr lang="en-US">
                <a:latin typeface="Arial" charset="0"/>
                <a:ea typeface="MS PGothic" charset="0"/>
              </a:rPr>
              <a:t>Distinct patterns of cell frequency across AML subtypes</a:t>
            </a:r>
          </a:p>
        </p:txBody>
      </p:sp>
      <p:grpSp>
        <p:nvGrpSpPr>
          <p:cNvPr id="3" name="Group 2"/>
          <p:cNvGrpSpPr>
            <a:grpSpLocks/>
          </p:cNvGrpSpPr>
          <p:nvPr/>
        </p:nvGrpSpPr>
        <p:grpSpPr bwMode="auto">
          <a:xfrm>
            <a:off x="636588" y="2709863"/>
            <a:ext cx="8193087" cy="4019550"/>
            <a:chOff x="636661" y="2710106"/>
            <a:chExt cx="8193182" cy="4019834"/>
          </a:xfrm>
        </p:grpSpPr>
        <p:sp>
          <p:nvSpPr>
            <p:cNvPr id="81924" name="Rectangle 1"/>
            <p:cNvSpPr>
              <a:spLocks noChangeArrowheads="1"/>
            </p:cNvSpPr>
            <p:nvPr/>
          </p:nvSpPr>
          <p:spPr bwMode="auto">
            <a:xfrm>
              <a:off x="636661" y="2710106"/>
              <a:ext cx="8192593" cy="4019834"/>
            </a:xfrm>
            <a:prstGeom prst="rect">
              <a:avLst/>
            </a:pr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p>
          </p:txBody>
        </p:sp>
        <p:grpSp>
          <p:nvGrpSpPr>
            <p:cNvPr id="81925" name="Group 8"/>
            <p:cNvGrpSpPr>
              <a:grpSpLocks noChangeAspect="1"/>
            </p:cNvGrpSpPr>
            <p:nvPr/>
          </p:nvGrpSpPr>
          <p:grpSpPr bwMode="auto">
            <a:xfrm rot="-5400000">
              <a:off x="3093135" y="710347"/>
              <a:ext cx="3314680" cy="8158737"/>
              <a:chOff x="5860376" y="948271"/>
              <a:chExt cx="2323130" cy="5718136"/>
            </a:xfrm>
          </p:grpSpPr>
          <p:sp>
            <p:nvSpPr>
              <p:cNvPr id="81927" name="TextBox 9"/>
              <p:cNvSpPr txBox="1">
                <a:spLocks noChangeArrowheads="1"/>
              </p:cNvSpPr>
              <p:nvPr/>
            </p:nvSpPr>
            <p:spPr bwMode="auto">
              <a:xfrm>
                <a:off x="6810505" y="2066208"/>
                <a:ext cx="1373001" cy="329359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lnSpc>
                    <a:spcPct val="95000"/>
                  </a:lnSpc>
                </a:pPr>
                <a:r>
                  <a:rPr lang="en-US" sz="1500">
                    <a:solidFill>
                      <a:srgbClr val="000000"/>
                    </a:solidFill>
                  </a:rPr>
                  <a:t>HSC</a:t>
                </a:r>
              </a:p>
              <a:p>
                <a:pPr eaLnBrk="1" hangingPunct="1">
                  <a:lnSpc>
                    <a:spcPct val="95000"/>
                  </a:lnSpc>
                </a:pPr>
                <a:r>
                  <a:rPr lang="en-US" sz="1500">
                    <a:solidFill>
                      <a:srgbClr val="000000"/>
                    </a:solidFill>
                  </a:rPr>
                  <a:t>MPP</a:t>
                </a:r>
              </a:p>
              <a:p>
                <a:pPr eaLnBrk="1" hangingPunct="1">
                  <a:lnSpc>
                    <a:spcPct val="95000"/>
                  </a:lnSpc>
                </a:pPr>
                <a:r>
                  <a:rPr lang="en-US" sz="1500">
                    <a:solidFill>
                      <a:srgbClr val="000000"/>
                    </a:solidFill>
                  </a:rPr>
                  <a:t>CMP</a:t>
                </a:r>
              </a:p>
              <a:p>
                <a:pPr eaLnBrk="1" hangingPunct="1">
                  <a:lnSpc>
                    <a:spcPct val="95000"/>
                  </a:lnSpc>
                </a:pPr>
                <a:r>
                  <a:rPr lang="en-US" sz="1500">
                    <a:solidFill>
                      <a:srgbClr val="000000"/>
                    </a:solidFill>
                  </a:rPr>
                  <a:t>GMP</a:t>
                </a:r>
              </a:p>
              <a:p>
                <a:pPr eaLnBrk="1" hangingPunct="1">
                  <a:lnSpc>
                    <a:spcPct val="95000"/>
                  </a:lnSpc>
                </a:pPr>
                <a:r>
                  <a:rPr lang="en-US" sz="1500">
                    <a:solidFill>
                      <a:srgbClr val="000000"/>
                    </a:solidFill>
                  </a:rPr>
                  <a:t>CD34</a:t>
                </a:r>
                <a:r>
                  <a:rPr lang="en-US" sz="1500" baseline="30000">
                    <a:solidFill>
                      <a:srgbClr val="000000"/>
                    </a:solidFill>
                  </a:rPr>
                  <a:t>-</a:t>
                </a:r>
                <a:r>
                  <a:rPr lang="en-US" sz="1500">
                    <a:solidFill>
                      <a:srgbClr val="000000"/>
                    </a:solidFill>
                  </a:rPr>
                  <a:t>CD38</a:t>
                </a:r>
                <a:r>
                  <a:rPr lang="en-US" sz="1500" baseline="30000">
                    <a:solidFill>
                      <a:srgbClr val="000000"/>
                    </a:solidFill>
                  </a:rPr>
                  <a:t>+</a:t>
                </a:r>
                <a:r>
                  <a:rPr lang="en-US" sz="1500">
                    <a:solidFill>
                      <a:srgbClr val="000000"/>
                    </a:solidFill>
                  </a:rPr>
                  <a:t> undiff.</a:t>
                </a:r>
              </a:p>
              <a:p>
                <a:pPr eaLnBrk="1" hangingPunct="1">
                  <a:lnSpc>
                    <a:spcPct val="95000"/>
                  </a:lnSpc>
                </a:pPr>
                <a:r>
                  <a:rPr lang="en-US" sz="1500">
                    <a:solidFill>
                      <a:srgbClr val="000000"/>
                    </a:solidFill>
                  </a:rPr>
                  <a:t>Myelo/monoblast</a:t>
                </a:r>
              </a:p>
              <a:p>
                <a:pPr eaLnBrk="1" hangingPunct="1">
                  <a:lnSpc>
                    <a:spcPct val="95000"/>
                  </a:lnSpc>
                </a:pPr>
                <a:r>
                  <a:rPr lang="en-US" sz="1500">
                    <a:solidFill>
                      <a:srgbClr val="000000"/>
                    </a:solidFill>
                  </a:rPr>
                  <a:t>Promonocyte</a:t>
                </a:r>
              </a:p>
              <a:p>
                <a:pPr eaLnBrk="1" hangingPunct="1">
                  <a:lnSpc>
                    <a:spcPct val="95000"/>
                  </a:lnSpc>
                </a:pPr>
                <a:r>
                  <a:rPr lang="en-US" sz="1500">
                    <a:solidFill>
                      <a:srgbClr val="000000"/>
                    </a:solidFill>
                  </a:rPr>
                  <a:t>CD14</a:t>
                </a:r>
                <a:r>
                  <a:rPr lang="en-US" sz="1500" baseline="30000">
                    <a:solidFill>
                      <a:srgbClr val="000000"/>
                    </a:solidFill>
                  </a:rPr>
                  <a:t>-</a:t>
                </a:r>
                <a:r>
                  <a:rPr lang="en-US" sz="1500">
                    <a:solidFill>
                      <a:srgbClr val="000000"/>
                    </a:solidFill>
                  </a:rPr>
                  <a:t> monocyte</a:t>
                </a:r>
              </a:p>
              <a:p>
                <a:pPr eaLnBrk="1" hangingPunct="1">
                  <a:lnSpc>
                    <a:spcPct val="95000"/>
                  </a:lnSpc>
                </a:pPr>
                <a:r>
                  <a:rPr lang="en-US" sz="1500">
                    <a:solidFill>
                      <a:srgbClr val="000000"/>
                    </a:solidFill>
                  </a:rPr>
                  <a:t>CD14</a:t>
                </a:r>
                <a:r>
                  <a:rPr lang="en-US" sz="1500" baseline="30000">
                    <a:solidFill>
                      <a:srgbClr val="000000"/>
                    </a:solidFill>
                  </a:rPr>
                  <a:t>+</a:t>
                </a:r>
                <a:r>
                  <a:rPr lang="en-US" sz="1500">
                    <a:solidFill>
                      <a:srgbClr val="000000"/>
                    </a:solidFill>
                  </a:rPr>
                  <a:t> monocyte</a:t>
                </a:r>
              </a:p>
              <a:p>
                <a:pPr eaLnBrk="1" hangingPunct="1">
                  <a:lnSpc>
                    <a:spcPct val="95000"/>
                  </a:lnSpc>
                </a:pPr>
                <a:r>
                  <a:rPr lang="en-US" sz="1500">
                    <a:solidFill>
                      <a:srgbClr val="000000"/>
                    </a:solidFill>
                  </a:rPr>
                  <a:t>Promyelocyte</a:t>
                </a:r>
              </a:p>
              <a:p>
                <a:pPr eaLnBrk="1" hangingPunct="1">
                  <a:lnSpc>
                    <a:spcPct val="95000"/>
                  </a:lnSpc>
                </a:pPr>
                <a:r>
                  <a:rPr lang="en-US" sz="1500">
                    <a:solidFill>
                      <a:srgbClr val="000000"/>
                    </a:solidFill>
                  </a:rPr>
                  <a:t>Myelocyte</a:t>
                </a:r>
              </a:p>
              <a:p>
                <a:pPr eaLnBrk="1" hangingPunct="1">
                  <a:lnSpc>
                    <a:spcPct val="95000"/>
                  </a:lnSpc>
                </a:pPr>
                <a:r>
                  <a:rPr lang="en-US" sz="1500">
                    <a:solidFill>
                      <a:srgbClr val="000000"/>
                    </a:solidFill>
                  </a:rPr>
                  <a:t>Metamyelocyte</a:t>
                </a:r>
              </a:p>
              <a:p>
                <a:pPr eaLnBrk="1" hangingPunct="1">
                  <a:lnSpc>
                    <a:spcPct val="95000"/>
                  </a:lnSpc>
                </a:pPr>
                <a:r>
                  <a:rPr lang="en-US" sz="1500">
                    <a:solidFill>
                      <a:srgbClr val="000000"/>
                    </a:solidFill>
                  </a:rPr>
                  <a:t>Mature granulocyte</a:t>
                </a:r>
              </a:p>
              <a:p>
                <a:pPr eaLnBrk="1" hangingPunct="1">
                  <a:lnSpc>
                    <a:spcPct val="95000"/>
                  </a:lnSpc>
                </a:pPr>
                <a:r>
                  <a:rPr lang="en-US" sz="1500">
                    <a:solidFill>
                      <a:srgbClr val="000000"/>
                    </a:solidFill>
                  </a:rPr>
                  <a:t>Proerythroblast</a:t>
                </a:r>
              </a:p>
              <a:p>
                <a:pPr eaLnBrk="1" hangingPunct="1">
                  <a:lnSpc>
                    <a:spcPct val="95000"/>
                  </a:lnSpc>
                </a:pPr>
                <a:r>
                  <a:rPr lang="en-US" sz="1500">
                    <a:solidFill>
                      <a:srgbClr val="000000"/>
                    </a:solidFill>
                  </a:rPr>
                  <a:t>Erythroblast</a:t>
                </a:r>
              </a:p>
              <a:p>
                <a:pPr eaLnBrk="1" hangingPunct="1">
                  <a:lnSpc>
                    <a:spcPct val="95000"/>
                  </a:lnSpc>
                </a:pPr>
                <a:r>
                  <a:rPr lang="en-US" sz="1500">
                    <a:solidFill>
                      <a:srgbClr val="000000"/>
                    </a:solidFill>
                  </a:rPr>
                  <a:t>Late erythroblast</a:t>
                </a:r>
              </a:p>
              <a:p>
                <a:pPr eaLnBrk="1" hangingPunct="1">
                  <a:lnSpc>
                    <a:spcPct val="95000"/>
                  </a:lnSpc>
                </a:pPr>
                <a:r>
                  <a:rPr lang="en-US" sz="1500">
                    <a:solidFill>
                      <a:srgbClr val="000000"/>
                    </a:solidFill>
                  </a:rPr>
                  <a:t>Pre-B cell</a:t>
                </a:r>
              </a:p>
              <a:p>
                <a:pPr eaLnBrk="1" hangingPunct="1">
                  <a:lnSpc>
                    <a:spcPct val="95000"/>
                  </a:lnSpc>
                </a:pPr>
                <a:r>
                  <a:rPr lang="en-US" sz="1500">
                    <a:solidFill>
                      <a:srgbClr val="000000"/>
                    </a:solidFill>
                  </a:rPr>
                  <a:t>Mature B cell</a:t>
                </a:r>
              </a:p>
              <a:p>
                <a:pPr eaLnBrk="1" hangingPunct="1">
                  <a:lnSpc>
                    <a:spcPct val="95000"/>
                  </a:lnSpc>
                </a:pPr>
                <a:r>
                  <a:rPr lang="en-US" sz="1500">
                    <a:solidFill>
                      <a:srgbClr val="000000"/>
                    </a:solidFill>
                  </a:rPr>
                  <a:t>Plasma</a:t>
                </a:r>
              </a:p>
              <a:p>
                <a:pPr eaLnBrk="1" hangingPunct="1">
                  <a:lnSpc>
                    <a:spcPct val="95000"/>
                  </a:lnSpc>
                </a:pPr>
                <a:r>
                  <a:rPr lang="en-US" sz="1500">
                    <a:solidFill>
                      <a:srgbClr val="000000"/>
                    </a:solidFill>
                  </a:rPr>
                  <a:t>T cells</a:t>
                </a:r>
              </a:p>
              <a:p>
                <a:pPr eaLnBrk="1" hangingPunct="1">
                  <a:lnSpc>
                    <a:spcPct val="95000"/>
                  </a:lnSpc>
                </a:pPr>
                <a:r>
                  <a:rPr lang="en-US" sz="1500">
                    <a:solidFill>
                      <a:srgbClr val="000000"/>
                    </a:solidFill>
                  </a:rPr>
                  <a:t>NK cells</a:t>
                </a:r>
              </a:p>
            </p:txBody>
          </p:sp>
          <p:sp>
            <p:nvSpPr>
              <p:cNvPr id="11" name="TextBox 10"/>
              <p:cNvSpPr txBox="1"/>
              <p:nvPr/>
            </p:nvSpPr>
            <p:spPr>
              <a:xfrm rot="5400000">
                <a:off x="5665493" y="5472526"/>
                <a:ext cx="1388561" cy="999200"/>
              </a:xfrm>
              <a:prstGeom prst="rect">
                <a:avLst/>
              </a:prstGeom>
              <a:noFill/>
            </p:spPr>
            <p:txBody>
              <a:bodyPr wrap="none">
                <a:spAutoFit/>
              </a:bodyPr>
              <a:lstStyle/>
              <a:p>
                <a:pPr eaLnBrk="1" hangingPunct="1">
                  <a:lnSpc>
                    <a:spcPct val="90000"/>
                  </a:lnSpc>
                  <a:defRPr/>
                </a:pPr>
                <a:r>
                  <a:rPr lang="en-US" sz="1600" kern="900" dirty="0">
                    <a:solidFill>
                      <a:srgbClr val="000000"/>
                    </a:solidFill>
                    <a:latin typeface="As"/>
                    <a:ea typeface="+mn-ea"/>
                    <a:cs typeface="Arial" pitchFamily="34" charset="0"/>
                  </a:rPr>
                  <a:t>APL</a:t>
                </a:r>
              </a:p>
              <a:p>
                <a:pPr eaLnBrk="1" hangingPunct="1">
                  <a:lnSpc>
                    <a:spcPct val="90000"/>
                  </a:lnSpc>
                  <a:defRPr/>
                </a:pPr>
                <a:r>
                  <a:rPr lang="en-US" sz="1600" kern="900" dirty="0">
                    <a:solidFill>
                      <a:srgbClr val="000000"/>
                    </a:solidFill>
                    <a:latin typeface="As"/>
                    <a:ea typeface="+mn-ea"/>
                    <a:cs typeface="Arial" pitchFamily="34" charset="0"/>
                  </a:rPr>
                  <a:t>NK-AML, FLT3-ITD</a:t>
                </a:r>
              </a:p>
              <a:p>
                <a:pPr eaLnBrk="1" hangingPunct="1">
                  <a:lnSpc>
                    <a:spcPct val="90000"/>
                  </a:lnSpc>
                  <a:defRPr/>
                </a:pPr>
                <a:r>
                  <a:rPr lang="en-US" sz="1600" kern="900" dirty="0">
                    <a:solidFill>
                      <a:srgbClr val="000000"/>
                    </a:solidFill>
                    <a:latin typeface="As"/>
                    <a:ea typeface="+mn-ea"/>
                    <a:cs typeface="Arial" pitchFamily="34" charset="0"/>
                  </a:rPr>
                  <a:t>CBF-AML</a:t>
                </a:r>
              </a:p>
              <a:p>
                <a:pPr eaLnBrk="1" hangingPunct="1">
                  <a:lnSpc>
                    <a:spcPct val="90000"/>
                  </a:lnSpc>
                  <a:defRPr/>
                </a:pPr>
                <a:r>
                  <a:rPr lang="en-US" sz="1600" kern="900" dirty="0">
                    <a:solidFill>
                      <a:srgbClr val="000000"/>
                    </a:solidFill>
                    <a:latin typeface="As"/>
                    <a:ea typeface="+mn-ea"/>
                    <a:cs typeface="Arial" pitchFamily="34" charset="0"/>
                  </a:rPr>
                  <a:t>ARK-AML</a:t>
                </a:r>
              </a:p>
              <a:p>
                <a:pPr eaLnBrk="1" hangingPunct="1">
                  <a:lnSpc>
                    <a:spcPct val="90000"/>
                  </a:lnSpc>
                  <a:defRPr/>
                </a:pPr>
                <a:r>
                  <a:rPr lang="en-US" sz="1600" kern="900" dirty="0">
                    <a:solidFill>
                      <a:srgbClr val="000000"/>
                    </a:solidFill>
                    <a:latin typeface="As"/>
                    <a:ea typeface="+mn-ea"/>
                    <a:cs typeface="Arial" pitchFamily="34" charset="0"/>
                  </a:rPr>
                  <a:t>NK-AML, FLT3wt</a:t>
                </a:r>
              </a:p>
              <a:p>
                <a:pPr eaLnBrk="1" hangingPunct="1">
                  <a:lnSpc>
                    <a:spcPct val="90000"/>
                  </a:lnSpc>
                  <a:defRPr/>
                </a:pPr>
                <a:r>
                  <a:rPr lang="en-US" sz="1600" kern="900" dirty="0">
                    <a:solidFill>
                      <a:srgbClr val="000000"/>
                    </a:solidFill>
                    <a:latin typeface="As"/>
                    <a:ea typeface="+mn-ea"/>
                    <a:cs typeface="Arial" pitchFamily="34" charset="0"/>
                  </a:rPr>
                  <a:t>Normal</a:t>
                </a:r>
              </a:p>
            </p:txBody>
          </p:sp>
          <p:pic>
            <p:nvPicPr>
              <p:cNvPr id="81929" name="Picture 11" descr="AML-ClusteringKaryotypeCombinedPopsNormNumb-CompLnk.png"/>
              <p:cNvPicPr>
                <a:picLocks noChangeAspect="1"/>
              </p:cNvPicPr>
              <p:nvPr/>
            </p:nvPicPr>
            <p:blipFill>
              <a:blip r:embed="rId2">
                <a:extLst>
                  <a:ext uri="{28A0092B-C50C-407E-A947-70E740481C1C}">
                    <a14:useLocalDpi xmlns:a14="http://schemas.microsoft.com/office/drawing/2010/main" val="0"/>
                  </a:ext>
                </a:extLst>
              </a:blip>
              <a:srcRect l="29010" t="62177" r="20827"/>
              <a:stretch>
                <a:fillRect/>
              </a:stretch>
            </p:blipFill>
            <p:spPr bwMode="auto">
              <a:xfrm rot="5400000">
                <a:off x="4752263" y="3232151"/>
                <a:ext cx="3242737" cy="927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1930" name="Picture 12" descr="AML-ClusteringKaryotypeCombinedPopsNormNumb-CompLnk.png"/>
              <p:cNvPicPr>
                <a:picLocks noChangeAspect="1"/>
              </p:cNvPicPr>
              <p:nvPr/>
            </p:nvPicPr>
            <p:blipFill>
              <a:blip r:embed="rId2">
                <a:extLst>
                  <a:ext uri="{28A0092B-C50C-407E-A947-70E740481C1C}">
                    <a14:useLocalDpi xmlns:a14="http://schemas.microsoft.com/office/drawing/2010/main" val="0"/>
                  </a:ext>
                </a:extLst>
              </a:blip>
              <a:srcRect t="63557" r="70857"/>
              <a:stretch>
                <a:fillRect/>
              </a:stretch>
            </p:blipFill>
            <p:spPr bwMode="auto">
              <a:xfrm rot="5400000">
                <a:off x="5781681" y="1077385"/>
                <a:ext cx="1151462" cy="893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14" name="Rectangle 13"/>
            <p:cNvSpPr/>
            <p:nvPr/>
          </p:nvSpPr>
          <p:spPr bwMode="auto">
            <a:xfrm>
              <a:off x="2303555" y="3135586"/>
              <a:ext cx="868372" cy="3302233"/>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grpSp>
      <p:pic>
        <p:nvPicPr>
          <p:cNvPr id="15" name="Picture 14"/>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670050" y="1147763"/>
            <a:ext cx="7339013" cy="4908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path" presetSubtype="0" accel="50000" decel="50000" fill="hold" nodeType="withEffect">
                                  <p:stCondLst>
                                    <p:cond delay="0"/>
                                  </p:stCondLst>
                                  <p:childTnLst>
                                    <p:animMotion origin="layout" path="M 0 0  L -0.25 0  E" pathEditMode="relative" ptsTypes="">
                                      <p:cBhvr>
                                        <p:cTn id="6" dur="2000" fill="hold"/>
                                        <p:tgtEl>
                                          <p:spTgt spid="3"/>
                                        </p:tgtEl>
                                        <p:attrNameLst>
                                          <p:attrName>ppt_x</p:attrName>
                                          <p:attrName>ppt_y</p:attrName>
                                        </p:attrNameLst>
                                      </p:cBhvr>
                                    </p:animMotion>
                                  </p:childTnLst>
                                </p:cTn>
                              </p:par>
                            </p:childTnLst>
                          </p:cTn>
                        </p:par>
                        <p:par>
                          <p:cTn id="7" fill="hold" nodeType="afterGroup">
                            <p:stCondLst>
                              <p:cond delay="2000"/>
                            </p:stCondLst>
                            <p:childTnLst>
                              <p:par>
                                <p:cTn id="8" presetID="9" presetClass="entr" presetSubtype="0" fill="hold" nodeType="after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dissolve">
                                      <p:cBhvr>
                                        <p:cTn id="1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825" name="Group 1260"/>
          <p:cNvGrpSpPr>
            <a:grpSpLocks noChangeAspect="1"/>
          </p:cNvGrpSpPr>
          <p:nvPr/>
        </p:nvGrpSpPr>
        <p:grpSpPr bwMode="auto">
          <a:xfrm>
            <a:off x="4648200" y="1801813"/>
            <a:ext cx="4389438" cy="4389437"/>
            <a:chOff x="2928" y="1135"/>
            <a:chExt cx="2765" cy="2765"/>
          </a:xfrm>
        </p:grpSpPr>
        <p:sp>
          <p:nvSpPr>
            <p:cNvPr id="218353" name="AutoShape 1259"/>
            <p:cNvSpPr>
              <a:spLocks noChangeAspect="1" noChangeArrowheads="1" noTextEdit="1"/>
            </p:cNvSpPr>
            <p:nvPr/>
          </p:nvSpPr>
          <p:spPr bwMode="auto">
            <a:xfrm>
              <a:off x="2928" y="1135"/>
              <a:ext cx="2765" cy="27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solidFill>
                  <a:srgbClr val="FFFFFF"/>
                </a:solidFill>
              </a:endParaRPr>
            </a:p>
          </p:txBody>
        </p:sp>
        <p:grpSp>
          <p:nvGrpSpPr>
            <p:cNvPr id="218354" name="Group 1461"/>
            <p:cNvGrpSpPr>
              <a:grpSpLocks/>
            </p:cNvGrpSpPr>
            <p:nvPr/>
          </p:nvGrpSpPr>
          <p:grpSpPr bwMode="auto">
            <a:xfrm>
              <a:off x="2928" y="1132"/>
              <a:ext cx="2769" cy="2768"/>
              <a:chOff x="2928" y="1132"/>
              <a:chExt cx="2769" cy="2768"/>
            </a:xfrm>
          </p:grpSpPr>
          <p:sp>
            <p:nvSpPr>
              <p:cNvPr id="219407" name="Freeform 1261"/>
              <p:cNvSpPr>
                <a:spLocks/>
              </p:cNvSpPr>
              <p:nvPr/>
            </p:nvSpPr>
            <p:spPr bwMode="auto">
              <a:xfrm>
                <a:off x="2928" y="1132"/>
                <a:ext cx="2769" cy="2768"/>
              </a:xfrm>
              <a:custGeom>
                <a:avLst/>
                <a:gdLst>
                  <a:gd name="T0" fmla="*/ 0 w 7826"/>
                  <a:gd name="T1" fmla="*/ 0 h 8119"/>
                  <a:gd name="T2" fmla="*/ 0 w 7826"/>
                  <a:gd name="T3" fmla="*/ 0 h 8119"/>
                  <a:gd name="T4" fmla="*/ 1 w 7826"/>
                  <a:gd name="T5" fmla="*/ 0 h 8119"/>
                  <a:gd name="T6" fmla="*/ 1 w 7826"/>
                  <a:gd name="T7" fmla="*/ 0 h 8119"/>
                  <a:gd name="T8" fmla="*/ 0 w 7826"/>
                  <a:gd name="T9" fmla="*/ 0 h 8119"/>
                  <a:gd name="T10" fmla="*/ 0 w 7826"/>
                  <a:gd name="T11" fmla="*/ 0 h 8119"/>
                  <a:gd name="T12" fmla="*/ 0 w 7826"/>
                  <a:gd name="T13" fmla="*/ 0 h 81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26" h="8119">
                    <a:moveTo>
                      <a:pt x="0" y="0"/>
                    </a:moveTo>
                    <a:lnTo>
                      <a:pt x="0" y="0"/>
                    </a:lnTo>
                    <a:lnTo>
                      <a:pt x="7826" y="0"/>
                    </a:lnTo>
                    <a:lnTo>
                      <a:pt x="7826" y="8119"/>
                    </a:lnTo>
                    <a:lnTo>
                      <a:pt x="0" y="8119"/>
                    </a:lnTo>
                    <a:lnTo>
                      <a:pt x="0" y="0"/>
                    </a:lnTo>
                    <a:close/>
                  </a:path>
                </a:pathLst>
              </a:custGeom>
              <a:solidFill>
                <a:srgbClr val="FFFFFF"/>
              </a:solidFill>
              <a:ln w="0">
                <a:solidFill>
                  <a:srgbClr val="000000"/>
                </a:solidFill>
                <a:prstDash val="solid"/>
                <a:round/>
                <a:headEnd/>
                <a:tailEnd/>
              </a:ln>
            </p:spPr>
            <p:txBody>
              <a:bodyPr/>
              <a:lstStyle/>
              <a:p>
                <a:endParaRPr lang="en-US">
                  <a:solidFill>
                    <a:srgbClr val="FFFFFF"/>
                  </a:solidFill>
                </a:endParaRPr>
              </a:p>
            </p:txBody>
          </p:sp>
          <p:sp>
            <p:nvSpPr>
              <p:cNvPr id="219408" name="Freeform 1262"/>
              <p:cNvSpPr>
                <a:spLocks/>
              </p:cNvSpPr>
              <p:nvPr/>
            </p:nvSpPr>
            <p:spPr bwMode="auto">
              <a:xfrm>
                <a:off x="2974" y="1155"/>
                <a:ext cx="21" cy="21"/>
              </a:xfrm>
              <a:custGeom>
                <a:avLst/>
                <a:gdLst>
                  <a:gd name="T0" fmla="*/ 0 w 60"/>
                  <a:gd name="T1" fmla="*/ 0 h 60"/>
                  <a:gd name="T2" fmla="*/ 0 w 60"/>
                  <a:gd name="T3" fmla="*/ 0 h 60"/>
                  <a:gd name="T4" fmla="*/ 0 w 60"/>
                  <a:gd name="T5" fmla="*/ 0 h 60"/>
                  <a:gd name="T6" fmla="*/ 0 w 60"/>
                  <a:gd name="T7" fmla="*/ 0 h 60"/>
                  <a:gd name="T8" fmla="*/ 0 w 60"/>
                  <a:gd name="T9" fmla="*/ 0 h 60"/>
                  <a:gd name="T10" fmla="*/ 0 w 60"/>
                  <a:gd name="T11" fmla="*/ 0 h 60"/>
                  <a:gd name="T12" fmla="*/ 0 w 60"/>
                  <a:gd name="T13" fmla="*/ 0 h 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0">
                    <a:moveTo>
                      <a:pt x="60" y="30"/>
                    </a:moveTo>
                    <a:lnTo>
                      <a:pt x="60" y="30"/>
                    </a:lnTo>
                    <a:cubicBezTo>
                      <a:pt x="60" y="46"/>
                      <a:pt x="46" y="60"/>
                      <a:pt x="30" y="60"/>
                    </a:cubicBezTo>
                    <a:cubicBezTo>
                      <a:pt x="13" y="60"/>
                      <a:pt x="0" y="46"/>
                      <a:pt x="0" y="30"/>
                    </a:cubicBezTo>
                    <a:cubicBezTo>
                      <a:pt x="0" y="13"/>
                      <a:pt x="13" y="0"/>
                      <a:pt x="30" y="0"/>
                    </a:cubicBezTo>
                    <a:cubicBezTo>
                      <a:pt x="46" y="0"/>
                      <a:pt x="60" y="13"/>
                      <a:pt x="60" y="3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409" name="Freeform 1263"/>
              <p:cNvSpPr>
                <a:spLocks/>
              </p:cNvSpPr>
              <p:nvPr/>
            </p:nvSpPr>
            <p:spPr bwMode="auto">
              <a:xfrm>
                <a:off x="2935" y="1183"/>
                <a:ext cx="99" cy="95"/>
              </a:xfrm>
              <a:custGeom>
                <a:avLst/>
                <a:gdLst>
                  <a:gd name="T0" fmla="*/ 0 w 280"/>
                  <a:gd name="T1" fmla="*/ 0 h 280"/>
                  <a:gd name="T2" fmla="*/ 0 w 280"/>
                  <a:gd name="T3" fmla="*/ 0 h 280"/>
                  <a:gd name="T4" fmla="*/ 0 w 280"/>
                  <a:gd name="T5" fmla="*/ 0 h 280"/>
                  <a:gd name="T6" fmla="*/ 0 w 280"/>
                  <a:gd name="T7" fmla="*/ 0 h 280"/>
                  <a:gd name="T8" fmla="*/ 0 w 280"/>
                  <a:gd name="T9" fmla="*/ 0 h 280"/>
                  <a:gd name="T10" fmla="*/ 0 w 280"/>
                  <a:gd name="T11" fmla="*/ 0 h 280"/>
                  <a:gd name="T12" fmla="*/ 0 w 280"/>
                  <a:gd name="T13" fmla="*/ 0 h 2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0" h="280">
                    <a:moveTo>
                      <a:pt x="280" y="140"/>
                    </a:moveTo>
                    <a:lnTo>
                      <a:pt x="280" y="140"/>
                    </a:lnTo>
                    <a:cubicBezTo>
                      <a:pt x="280" y="217"/>
                      <a:pt x="217" y="280"/>
                      <a:pt x="140" y="280"/>
                    </a:cubicBezTo>
                    <a:cubicBezTo>
                      <a:pt x="62" y="280"/>
                      <a:pt x="0" y="217"/>
                      <a:pt x="0" y="140"/>
                    </a:cubicBezTo>
                    <a:cubicBezTo>
                      <a:pt x="0" y="62"/>
                      <a:pt x="62" y="0"/>
                      <a:pt x="140" y="0"/>
                    </a:cubicBezTo>
                    <a:cubicBezTo>
                      <a:pt x="217" y="0"/>
                      <a:pt x="280" y="62"/>
                      <a:pt x="280" y="14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410" name="Freeform 1264"/>
              <p:cNvSpPr>
                <a:spLocks noEditPoints="1"/>
              </p:cNvSpPr>
              <p:nvPr/>
            </p:nvSpPr>
            <p:spPr bwMode="auto">
              <a:xfrm>
                <a:off x="3047" y="1151"/>
                <a:ext cx="83" cy="27"/>
              </a:xfrm>
              <a:custGeom>
                <a:avLst/>
                <a:gdLst>
                  <a:gd name="T0" fmla="*/ 0 w 235"/>
                  <a:gd name="T1" fmla="*/ 0 h 79"/>
                  <a:gd name="T2" fmla="*/ 0 w 235"/>
                  <a:gd name="T3" fmla="*/ 0 h 79"/>
                  <a:gd name="T4" fmla="*/ 0 w 235"/>
                  <a:gd name="T5" fmla="*/ 0 h 79"/>
                  <a:gd name="T6" fmla="*/ 0 w 235"/>
                  <a:gd name="T7" fmla="*/ 0 h 79"/>
                  <a:gd name="T8" fmla="*/ 0 w 235"/>
                  <a:gd name="T9" fmla="*/ 0 h 79"/>
                  <a:gd name="T10" fmla="*/ 0 w 235"/>
                  <a:gd name="T11" fmla="*/ 0 h 79"/>
                  <a:gd name="T12" fmla="*/ 0 w 235"/>
                  <a:gd name="T13" fmla="*/ 0 h 79"/>
                  <a:gd name="T14" fmla="*/ 0 w 235"/>
                  <a:gd name="T15" fmla="*/ 0 h 79"/>
                  <a:gd name="T16" fmla="*/ 0 w 235"/>
                  <a:gd name="T17" fmla="*/ 0 h 79"/>
                  <a:gd name="T18" fmla="*/ 0 w 235"/>
                  <a:gd name="T19" fmla="*/ 0 h 79"/>
                  <a:gd name="T20" fmla="*/ 0 w 235"/>
                  <a:gd name="T21" fmla="*/ 0 h 79"/>
                  <a:gd name="T22" fmla="*/ 0 w 235"/>
                  <a:gd name="T23" fmla="*/ 0 h 79"/>
                  <a:gd name="T24" fmla="*/ 0 w 235"/>
                  <a:gd name="T25" fmla="*/ 0 h 79"/>
                  <a:gd name="T26" fmla="*/ 0 w 235"/>
                  <a:gd name="T27" fmla="*/ 0 h 79"/>
                  <a:gd name="T28" fmla="*/ 0 w 235"/>
                  <a:gd name="T29" fmla="*/ 0 h 79"/>
                  <a:gd name="T30" fmla="*/ 0 w 235"/>
                  <a:gd name="T31" fmla="*/ 0 h 79"/>
                  <a:gd name="T32" fmla="*/ 0 w 235"/>
                  <a:gd name="T33" fmla="*/ 0 h 79"/>
                  <a:gd name="T34" fmla="*/ 0 w 235"/>
                  <a:gd name="T35" fmla="*/ 0 h 79"/>
                  <a:gd name="T36" fmla="*/ 0 w 235"/>
                  <a:gd name="T37" fmla="*/ 0 h 79"/>
                  <a:gd name="T38" fmla="*/ 0 w 235"/>
                  <a:gd name="T39" fmla="*/ 0 h 79"/>
                  <a:gd name="T40" fmla="*/ 0 w 235"/>
                  <a:gd name="T41" fmla="*/ 0 h 79"/>
                  <a:gd name="T42" fmla="*/ 0 w 235"/>
                  <a:gd name="T43" fmla="*/ 0 h 79"/>
                  <a:gd name="T44" fmla="*/ 0 w 235"/>
                  <a:gd name="T45" fmla="*/ 0 h 79"/>
                  <a:gd name="T46" fmla="*/ 0 w 235"/>
                  <a:gd name="T47" fmla="*/ 0 h 79"/>
                  <a:gd name="T48" fmla="*/ 0 w 235"/>
                  <a:gd name="T49" fmla="*/ 0 h 79"/>
                  <a:gd name="T50" fmla="*/ 0 w 235"/>
                  <a:gd name="T51" fmla="*/ 0 h 79"/>
                  <a:gd name="T52" fmla="*/ 0 w 235"/>
                  <a:gd name="T53" fmla="*/ 0 h 79"/>
                  <a:gd name="T54" fmla="*/ 0 w 235"/>
                  <a:gd name="T55" fmla="*/ 0 h 79"/>
                  <a:gd name="T56" fmla="*/ 0 w 235"/>
                  <a:gd name="T57" fmla="*/ 0 h 79"/>
                  <a:gd name="T58" fmla="*/ 0 w 235"/>
                  <a:gd name="T59" fmla="*/ 0 h 79"/>
                  <a:gd name="T60" fmla="*/ 0 w 235"/>
                  <a:gd name="T61" fmla="*/ 0 h 79"/>
                  <a:gd name="T62" fmla="*/ 0 w 235"/>
                  <a:gd name="T63" fmla="*/ 0 h 7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5" h="79">
                    <a:moveTo>
                      <a:pt x="0" y="78"/>
                    </a:moveTo>
                    <a:lnTo>
                      <a:pt x="0" y="78"/>
                    </a:lnTo>
                    <a:lnTo>
                      <a:pt x="0" y="70"/>
                    </a:lnTo>
                    <a:lnTo>
                      <a:pt x="14" y="70"/>
                    </a:lnTo>
                    <a:lnTo>
                      <a:pt x="14" y="13"/>
                    </a:lnTo>
                    <a:lnTo>
                      <a:pt x="0" y="17"/>
                    </a:lnTo>
                    <a:lnTo>
                      <a:pt x="0" y="9"/>
                    </a:lnTo>
                    <a:lnTo>
                      <a:pt x="24" y="3"/>
                    </a:lnTo>
                    <a:lnTo>
                      <a:pt x="24" y="70"/>
                    </a:lnTo>
                    <a:lnTo>
                      <a:pt x="38" y="70"/>
                    </a:lnTo>
                    <a:lnTo>
                      <a:pt x="38" y="78"/>
                    </a:lnTo>
                    <a:lnTo>
                      <a:pt x="0" y="78"/>
                    </a:lnTo>
                    <a:close/>
                    <a:moveTo>
                      <a:pt x="110" y="79"/>
                    </a:moveTo>
                    <a:lnTo>
                      <a:pt x="110" y="79"/>
                    </a:lnTo>
                    <a:cubicBezTo>
                      <a:pt x="99" y="79"/>
                      <a:pt x="92" y="71"/>
                      <a:pt x="92" y="71"/>
                    </a:cubicBezTo>
                    <a:cubicBezTo>
                      <a:pt x="85" y="63"/>
                      <a:pt x="85" y="51"/>
                      <a:pt x="85" y="51"/>
                    </a:cubicBezTo>
                    <a:cubicBezTo>
                      <a:pt x="85" y="38"/>
                      <a:pt x="92" y="31"/>
                      <a:pt x="92" y="31"/>
                    </a:cubicBezTo>
                    <a:cubicBezTo>
                      <a:pt x="99" y="23"/>
                      <a:pt x="112" y="23"/>
                      <a:pt x="112" y="23"/>
                    </a:cubicBezTo>
                    <a:cubicBezTo>
                      <a:pt x="118" y="23"/>
                      <a:pt x="126" y="25"/>
                      <a:pt x="126" y="25"/>
                    </a:cubicBezTo>
                    <a:lnTo>
                      <a:pt x="126" y="33"/>
                    </a:lnTo>
                    <a:cubicBezTo>
                      <a:pt x="117" y="31"/>
                      <a:pt x="112" y="31"/>
                      <a:pt x="112" y="31"/>
                    </a:cubicBezTo>
                    <a:cubicBezTo>
                      <a:pt x="105" y="31"/>
                      <a:pt x="100" y="36"/>
                      <a:pt x="100" y="36"/>
                    </a:cubicBezTo>
                    <a:cubicBezTo>
                      <a:pt x="96" y="42"/>
                      <a:pt x="96" y="51"/>
                      <a:pt x="96" y="51"/>
                    </a:cubicBezTo>
                    <a:cubicBezTo>
                      <a:pt x="96" y="60"/>
                      <a:pt x="101" y="65"/>
                      <a:pt x="101" y="65"/>
                    </a:cubicBezTo>
                    <a:cubicBezTo>
                      <a:pt x="105" y="71"/>
                      <a:pt x="113" y="71"/>
                      <a:pt x="113" y="71"/>
                    </a:cubicBezTo>
                    <a:cubicBezTo>
                      <a:pt x="119" y="71"/>
                      <a:pt x="126" y="68"/>
                      <a:pt x="126" y="68"/>
                    </a:cubicBezTo>
                    <a:lnTo>
                      <a:pt x="126" y="76"/>
                    </a:lnTo>
                    <a:cubicBezTo>
                      <a:pt x="117" y="79"/>
                      <a:pt x="110" y="79"/>
                      <a:pt x="110" y="79"/>
                    </a:cubicBezTo>
                    <a:close/>
                    <a:moveTo>
                      <a:pt x="180" y="76"/>
                    </a:moveTo>
                    <a:lnTo>
                      <a:pt x="180" y="76"/>
                    </a:lnTo>
                    <a:cubicBezTo>
                      <a:pt x="170" y="79"/>
                      <a:pt x="163" y="79"/>
                      <a:pt x="163" y="79"/>
                    </a:cubicBezTo>
                    <a:cubicBezTo>
                      <a:pt x="151" y="79"/>
                      <a:pt x="144" y="71"/>
                      <a:pt x="144" y="71"/>
                    </a:cubicBezTo>
                    <a:cubicBezTo>
                      <a:pt x="136" y="63"/>
                      <a:pt x="136" y="51"/>
                      <a:pt x="136" y="51"/>
                    </a:cubicBezTo>
                    <a:cubicBezTo>
                      <a:pt x="136" y="39"/>
                      <a:pt x="143" y="31"/>
                      <a:pt x="143" y="31"/>
                    </a:cubicBezTo>
                    <a:cubicBezTo>
                      <a:pt x="149" y="23"/>
                      <a:pt x="160" y="23"/>
                      <a:pt x="160" y="23"/>
                    </a:cubicBezTo>
                    <a:cubicBezTo>
                      <a:pt x="169" y="23"/>
                      <a:pt x="175" y="30"/>
                      <a:pt x="175" y="30"/>
                    </a:cubicBezTo>
                    <a:cubicBezTo>
                      <a:pt x="180" y="37"/>
                      <a:pt x="180" y="50"/>
                      <a:pt x="180" y="50"/>
                    </a:cubicBezTo>
                    <a:lnTo>
                      <a:pt x="180" y="53"/>
                    </a:lnTo>
                    <a:lnTo>
                      <a:pt x="146" y="53"/>
                    </a:lnTo>
                    <a:cubicBezTo>
                      <a:pt x="148" y="71"/>
                      <a:pt x="165" y="71"/>
                      <a:pt x="165" y="71"/>
                    </a:cubicBezTo>
                    <a:cubicBezTo>
                      <a:pt x="171" y="71"/>
                      <a:pt x="180" y="68"/>
                      <a:pt x="180" y="68"/>
                    </a:cubicBezTo>
                    <a:lnTo>
                      <a:pt x="180" y="76"/>
                    </a:lnTo>
                    <a:close/>
                    <a:moveTo>
                      <a:pt x="147" y="45"/>
                    </a:moveTo>
                    <a:lnTo>
                      <a:pt x="147" y="45"/>
                    </a:lnTo>
                    <a:lnTo>
                      <a:pt x="170" y="45"/>
                    </a:lnTo>
                    <a:cubicBezTo>
                      <a:pt x="170" y="30"/>
                      <a:pt x="159" y="30"/>
                      <a:pt x="159" y="30"/>
                    </a:cubicBezTo>
                    <a:cubicBezTo>
                      <a:pt x="148" y="30"/>
                      <a:pt x="147" y="45"/>
                      <a:pt x="147" y="45"/>
                    </a:cubicBezTo>
                    <a:close/>
                    <a:moveTo>
                      <a:pt x="196" y="78"/>
                    </a:moveTo>
                    <a:lnTo>
                      <a:pt x="196" y="78"/>
                    </a:lnTo>
                    <a:lnTo>
                      <a:pt x="196" y="0"/>
                    </a:lnTo>
                    <a:lnTo>
                      <a:pt x="206" y="0"/>
                    </a:lnTo>
                    <a:lnTo>
                      <a:pt x="206" y="78"/>
                    </a:lnTo>
                    <a:lnTo>
                      <a:pt x="196" y="78"/>
                    </a:lnTo>
                    <a:close/>
                    <a:moveTo>
                      <a:pt x="225" y="78"/>
                    </a:moveTo>
                    <a:lnTo>
                      <a:pt x="225" y="78"/>
                    </a:lnTo>
                    <a:lnTo>
                      <a:pt x="225" y="0"/>
                    </a:lnTo>
                    <a:lnTo>
                      <a:pt x="235" y="0"/>
                    </a:lnTo>
                    <a:lnTo>
                      <a:pt x="235" y="78"/>
                    </a:lnTo>
                    <a:lnTo>
                      <a:pt x="225" y="78"/>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411" name="Freeform 1265"/>
              <p:cNvSpPr>
                <a:spLocks noEditPoints="1"/>
              </p:cNvSpPr>
              <p:nvPr/>
            </p:nvSpPr>
            <p:spPr bwMode="auto">
              <a:xfrm>
                <a:off x="3045" y="1216"/>
                <a:ext cx="204" cy="32"/>
              </a:xfrm>
              <a:custGeom>
                <a:avLst/>
                <a:gdLst>
                  <a:gd name="T0" fmla="*/ 0 w 576"/>
                  <a:gd name="T1" fmla="*/ 0 h 93"/>
                  <a:gd name="T2" fmla="*/ 0 w 576"/>
                  <a:gd name="T3" fmla="*/ 0 h 93"/>
                  <a:gd name="T4" fmla="*/ 0 w 576"/>
                  <a:gd name="T5" fmla="*/ 0 h 93"/>
                  <a:gd name="T6" fmla="*/ 0 w 576"/>
                  <a:gd name="T7" fmla="*/ 0 h 93"/>
                  <a:gd name="T8" fmla="*/ 0 w 576"/>
                  <a:gd name="T9" fmla="*/ 0 h 93"/>
                  <a:gd name="T10" fmla="*/ 0 w 576"/>
                  <a:gd name="T11" fmla="*/ 0 h 93"/>
                  <a:gd name="T12" fmla="*/ 0 w 576"/>
                  <a:gd name="T13" fmla="*/ 0 h 93"/>
                  <a:gd name="T14" fmla="*/ 0 w 576"/>
                  <a:gd name="T15" fmla="*/ 0 h 93"/>
                  <a:gd name="T16" fmla="*/ 0 w 576"/>
                  <a:gd name="T17" fmla="*/ 0 h 93"/>
                  <a:gd name="T18" fmla="*/ 0 w 576"/>
                  <a:gd name="T19" fmla="*/ 0 h 93"/>
                  <a:gd name="T20" fmla="*/ 0 w 576"/>
                  <a:gd name="T21" fmla="*/ 0 h 93"/>
                  <a:gd name="T22" fmla="*/ 0 w 576"/>
                  <a:gd name="T23" fmla="*/ 0 h 93"/>
                  <a:gd name="T24" fmla="*/ 0 w 576"/>
                  <a:gd name="T25" fmla="*/ 0 h 93"/>
                  <a:gd name="T26" fmla="*/ 0 w 576"/>
                  <a:gd name="T27" fmla="*/ 0 h 93"/>
                  <a:gd name="T28" fmla="*/ 0 w 576"/>
                  <a:gd name="T29" fmla="*/ 0 h 93"/>
                  <a:gd name="T30" fmla="*/ 0 w 576"/>
                  <a:gd name="T31" fmla="*/ 0 h 93"/>
                  <a:gd name="T32" fmla="*/ 0 w 576"/>
                  <a:gd name="T33" fmla="*/ 0 h 93"/>
                  <a:gd name="T34" fmla="*/ 0 w 576"/>
                  <a:gd name="T35" fmla="*/ 0 h 93"/>
                  <a:gd name="T36" fmla="*/ 0 w 576"/>
                  <a:gd name="T37" fmla="*/ 0 h 93"/>
                  <a:gd name="T38" fmla="*/ 0 w 576"/>
                  <a:gd name="T39" fmla="*/ 0 h 93"/>
                  <a:gd name="T40" fmla="*/ 0 w 576"/>
                  <a:gd name="T41" fmla="*/ 0 h 93"/>
                  <a:gd name="T42" fmla="*/ 0 w 576"/>
                  <a:gd name="T43" fmla="*/ 0 h 93"/>
                  <a:gd name="T44" fmla="*/ 0 w 576"/>
                  <a:gd name="T45" fmla="*/ 0 h 93"/>
                  <a:gd name="T46" fmla="*/ 0 w 576"/>
                  <a:gd name="T47" fmla="*/ 0 h 93"/>
                  <a:gd name="T48" fmla="*/ 0 w 576"/>
                  <a:gd name="T49" fmla="*/ 0 h 93"/>
                  <a:gd name="T50" fmla="*/ 0 w 576"/>
                  <a:gd name="T51" fmla="*/ 0 h 93"/>
                  <a:gd name="T52" fmla="*/ 0 w 576"/>
                  <a:gd name="T53" fmla="*/ 0 h 93"/>
                  <a:gd name="T54" fmla="*/ 0 w 576"/>
                  <a:gd name="T55" fmla="*/ 0 h 93"/>
                  <a:gd name="T56" fmla="*/ 0 w 576"/>
                  <a:gd name="T57" fmla="*/ 0 h 93"/>
                  <a:gd name="T58" fmla="*/ 0 w 576"/>
                  <a:gd name="T59" fmla="*/ 0 h 93"/>
                  <a:gd name="T60" fmla="*/ 0 w 576"/>
                  <a:gd name="T61" fmla="*/ 0 h 93"/>
                  <a:gd name="T62" fmla="*/ 0 w 576"/>
                  <a:gd name="T63" fmla="*/ 0 h 93"/>
                  <a:gd name="T64" fmla="*/ 0 w 576"/>
                  <a:gd name="T65" fmla="*/ 0 h 93"/>
                  <a:gd name="T66" fmla="*/ 0 w 576"/>
                  <a:gd name="T67" fmla="*/ 0 h 93"/>
                  <a:gd name="T68" fmla="*/ 0 w 576"/>
                  <a:gd name="T69" fmla="*/ 0 h 93"/>
                  <a:gd name="T70" fmla="*/ 0 w 576"/>
                  <a:gd name="T71" fmla="*/ 0 h 93"/>
                  <a:gd name="T72" fmla="*/ 0 w 576"/>
                  <a:gd name="T73" fmla="*/ 0 h 93"/>
                  <a:gd name="T74" fmla="*/ 0 w 576"/>
                  <a:gd name="T75" fmla="*/ 0 h 93"/>
                  <a:gd name="T76" fmla="*/ 0 w 576"/>
                  <a:gd name="T77" fmla="*/ 0 h 93"/>
                  <a:gd name="T78" fmla="*/ 0 w 576"/>
                  <a:gd name="T79" fmla="*/ 0 h 93"/>
                  <a:gd name="T80" fmla="*/ 0 w 576"/>
                  <a:gd name="T81" fmla="*/ 0 h 93"/>
                  <a:gd name="T82" fmla="*/ 0 w 576"/>
                  <a:gd name="T83" fmla="*/ 0 h 93"/>
                  <a:gd name="T84" fmla="*/ 0 w 576"/>
                  <a:gd name="T85" fmla="*/ 0 h 93"/>
                  <a:gd name="T86" fmla="*/ 0 w 576"/>
                  <a:gd name="T87" fmla="*/ 0 h 93"/>
                  <a:gd name="T88" fmla="*/ 0 w 576"/>
                  <a:gd name="T89" fmla="*/ 0 h 93"/>
                  <a:gd name="T90" fmla="*/ 0 w 576"/>
                  <a:gd name="T91" fmla="*/ 0 h 93"/>
                  <a:gd name="T92" fmla="*/ 0 w 576"/>
                  <a:gd name="T93" fmla="*/ 0 h 93"/>
                  <a:gd name="T94" fmla="*/ 0 w 576"/>
                  <a:gd name="T95" fmla="*/ 0 h 93"/>
                  <a:gd name="T96" fmla="*/ 0 w 576"/>
                  <a:gd name="T97" fmla="*/ 0 h 93"/>
                  <a:gd name="T98" fmla="*/ 0 w 576"/>
                  <a:gd name="T99" fmla="*/ 0 h 93"/>
                  <a:gd name="T100" fmla="*/ 0 w 576"/>
                  <a:gd name="T101" fmla="*/ 0 h 93"/>
                  <a:gd name="T102" fmla="*/ 0 w 576"/>
                  <a:gd name="T103" fmla="*/ 0 h 93"/>
                  <a:gd name="T104" fmla="*/ 0 w 576"/>
                  <a:gd name="T105" fmla="*/ 0 h 93"/>
                  <a:gd name="T106" fmla="*/ 0 w 576"/>
                  <a:gd name="T107" fmla="*/ 0 h 93"/>
                  <a:gd name="T108" fmla="*/ 0 w 576"/>
                  <a:gd name="T109" fmla="*/ 0 h 9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76" h="93">
                    <a:moveTo>
                      <a:pt x="0" y="78"/>
                    </a:moveTo>
                    <a:lnTo>
                      <a:pt x="0" y="78"/>
                    </a:lnTo>
                    <a:lnTo>
                      <a:pt x="0" y="69"/>
                    </a:lnTo>
                    <a:cubicBezTo>
                      <a:pt x="7" y="72"/>
                      <a:pt x="14" y="72"/>
                      <a:pt x="14" y="72"/>
                    </a:cubicBezTo>
                    <a:cubicBezTo>
                      <a:pt x="21" y="72"/>
                      <a:pt x="25" y="68"/>
                      <a:pt x="25" y="68"/>
                    </a:cubicBezTo>
                    <a:cubicBezTo>
                      <a:pt x="29" y="64"/>
                      <a:pt x="29" y="56"/>
                      <a:pt x="29" y="56"/>
                    </a:cubicBezTo>
                    <a:cubicBezTo>
                      <a:pt x="29" y="40"/>
                      <a:pt x="7" y="40"/>
                      <a:pt x="7" y="40"/>
                    </a:cubicBezTo>
                    <a:cubicBezTo>
                      <a:pt x="4" y="40"/>
                      <a:pt x="1" y="40"/>
                      <a:pt x="1" y="40"/>
                    </a:cubicBezTo>
                    <a:lnTo>
                      <a:pt x="1" y="5"/>
                    </a:lnTo>
                    <a:lnTo>
                      <a:pt x="38" y="5"/>
                    </a:lnTo>
                    <a:lnTo>
                      <a:pt x="38" y="14"/>
                    </a:lnTo>
                    <a:lnTo>
                      <a:pt x="10" y="14"/>
                    </a:lnTo>
                    <a:lnTo>
                      <a:pt x="10" y="33"/>
                    </a:lnTo>
                    <a:cubicBezTo>
                      <a:pt x="24" y="33"/>
                      <a:pt x="31" y="39"/>
                      <a:pt x="31" y="39"/>
                    </a:cubicBezTo>
                    <a:cubicBezTo>
                      <a:pt x="39" y="45"/>
                      <a:pt x="39" y="57"/>
                      <a:pt x="39" y="57"/>
                    </a:cubicBezTo>
                    <a:cubicBezTo>
                      <a:pt x="39" y="67"/>
                      <a:pt x="32" y="73"/>
                      <a:pt x="32" y="73"/>
                    </a:cubicBezTo>
                    <a:cubicBezTo>
                      <a:pt x="25" y="79"/>
                      <a:pt x="12" y="79"/>
                      <a:pt x="12" y="79"/>
                    </a:cubicBezTo>
                    <a:cubicBezTo>
                      <a:pt x="7" y="79"/>
                      <a:pt x="0" y="78"/>
                      <a:pt x="0" y="78"/>
                    </a:cubicBezTo>
                    <a:close/>
                    <a:moveTo>
                      <a:pt x="59" y="78"/>
                    </a:moveTo>
                    <a:lnTo>
                      <a:pt x="59" y="78"/>
                    </a:lnTo>
                    <a:lnTo>
                      <a:pt x="59" y="69"/>
                    </a:lnTo>
                    <a:cubicBezTo>
                      <a:pt x="64" y="59"/>
                      <a:pt x="76" y="48"/>
                      <a:pt x="76" y="48"/>
                    </a:cubicBezTo>
                    <a:lnTo>
                      <a:pt x="82" y="43"/>
                    </a:lnTo>
                    <a:cubicBezTo>
                      <a:pt x="93" y="33"/>
                      <a:pt x="93" y="24"/>
                      <a:pt x="93" y="24"/>
                    </a:cubicBezTo>
                    <a:cubicBezTo>
                      <a:pt x="93" y="18"/>
                      <a:pt x="89" y="14"/>
                      <a:pt x="89" y="14"/>
                    </a:cubicBezTo>
                    <a:cubicBezTo>
                      <a:pt x="85" y="11"/>
                      <a:pt x="79" y="11"/>
                      <a:pt x="79" y="11"/>
                    </a:cubicBezTo>
                    <a:cubicBezTo>
                      <a:pt x="71" y="11"/>
                      <a:pt x="61" y="16"/>
                      <a:pt x="61" y="16"/>
                    </a:cubicBezTo>
                    <a:lnTo>
                      <a:pt x="61" y="8"/>
                    </a:lnTo>
                    <a:cubicBezTo>
                      <a:pt x="71" y="3"/>
                      <a:pt x="80" y="3"/>
                      <a:pt x="80" y="3"/>
                    </a:cubicBezTo>
                    <a:cubicBezTo>
                      <a:pt x="90" y="3"/>
                      <a:pt x="97" y="9"/>
                      <a:pt x="97" y="9"/>
                    </a:cubicBezTo>
                    <a:cubicBezTo>
                      <a:pt x="103" y="14"/>
                      <a:pt x="103" y="23"/>
                      <a:pt x="103" y="23"/>
                    </a:cubicBezTo>
                    <a:cubicBezTo>
                      <a:pt x="103" y="30"/>
                      <a:pt x="100" y="35"/>
                      <a:pt x="100" y="35"/>
                    </a:cubicBezTo>
                    <a:cubicBezTo>
                      <a:pt x="97" y="40"/>
                      <a:pt x="88" y="47"/>
                      <a:pt x="88" y="47"/>
                    </a:cubicBezTo>
                    <a:lnTo>
                      <a:pt x="84" y="50"/>
                    </a:lnTo>
                    <a:cubicBezTo>
                      <a:pt x="73" y="60"/>
                      <a:pt x="71" y="69"/>
                      <a:pt x="71" y="69"/>
                    </a:cubicBezTo>
                    <a:lnTo>
                      <a:pt x="102" y="69"/>
                    </a:lnTo>
                    <a:lnTo>
                      <a:pt x="102" y="78"/>
                    </a:lnTo>
                    <a:lnTo>
                      <a:pt x="59" y="78"/>
                    </a:lnTo>
                    <a:close/>
                    <a:moveTo>
                      <a:pt x="124" y="93"/>
                    </a:moveTo>
                    <a:lnTo>
                      <a:pt x="124" y="93"/>
                    </a:lnTo>
                    <a:lnTo>
                      <a:pt x="124" y="90"/>
                    </a:lnTo>
                    <a:cubicBezTo>
                      <a:pt x="129" y="88"/>
                      <a:pt x="129" y="78"/>
                      <a:pt x="129" y="78"/>
                    </a:cubicBezTo>
                    <a:lnTo>
                      <a:pt x="124" y="78"/>
                    </a:lnTo>
                    <a:lnTo>
                      <a:pt x="124" y="65"/>
                    </a:lnTo>
                    <a:lnTo>
                      <a:pt x="136" y="65"/>
                    </a:lnTo>
                    <a:lnTo>
                      <a:pt x="136" y="76"/>
                    </a:lnTo>
                    <a:cubicBezTo>
                      <a:pt x="136" y="92"/>
                      <a:pt x="124" y="93"/>
                      <a:pt x="124" y="93"/>
                    </a:cubicBezTo>
                    <a:close/>
                    <a:moveTo>
                      <a:pt x="157" y="77"/>
                    </a:moveTo>
                    <a:lnTo>
                      <a:pt x="157" y="77"/>
                    </a:lnTo>
                    <a:lnTo>
                      <a:pt x="157" y="69"/>
                    </a:lnTo>
                    <a:cubicBezTo>
                      <a:pt x="167" y="72"/>
                      <a:pt x="173" y="72"/>
                      <a:pt x="173" y="72"/>
                    </a:cubicBezTo>
                    <a:cubicBezTo>
                      <a:pt x="182" y="72"/>
                      <a:pt x="187" y="64"/>
                      <a:pt x="187" y="64"/>
                    </a:cubicBezTo>
                    <a:cubicBezTo>
                      <a:pt x="192" y="57"/>
                      <a:pt x="192" y="43"/>
                      <a:pt x="192" y="43"/>
                    </a:cubicBezTo>
                    <a:cubicBezTo>
                      <a:pt x="185" y="52"/>
                      <a:pt x="175" y="52"/>
                      <a:pt x="175" y="52"/>
                    </a:cubicBezTo>
                    <a:cubicBezTo>
                      <a:pt x="166" y="52"/>
                      <a:pt x="160" y="45"/>
                      <a:pt x="160" y="45"/>
                    </a:cubicBezTo>
                    <a:cubicBezTo>
                      <a:pt x="154" y="39"/>
                      <a:pt x="154" y="29"/>
                      <a:pt x="154" y="29"/>
                    </a:cubicBezTo>
                    <a:cubicBezTo>
                      <a:pt x="154" y="18"/>
                      <a:pt x="160" y="11"/>
                      <a:pt x="160" y="11"/>
                    </a:cubicBezTo>
                    <a:cubicBezTo>
                      <a:pt x="167" y="3"/>
                      <a:pt x="177" y="3"/>
                      <a:pt x="177" y="3"/>
                    </a:cubicBezTo>
                    <a:cubicBezTo>
                      <a:pt x="189" y="3"/>
                      <a:pt x="196" y="13"/>
                      <a:pt x="196" y="13"/>
                    </a:cubicBezTo>
                    <a:cubicBezTo>
                      <a:pt x="203" y="22"/>
                      <a:pt x="203" y="39"/>
                      <a:pt x="203" y="39"/>
                    </a:cubicBezTo>
                    <a:cubicBezTo>
                      <a:pt x="203" y="57"/>
                      <a:pt x="195" y="68"/>
                      <a:pt x="195" y="68"/>
                    </a:cubicBezTo>
                    <a:cubicBezTo>
                      <a:pt x="186" y="79"/>
                      <a:pt x="172" y="79"/>
                      <a:pt x="172" y="79"/>
                    </a:cubicBezTo>
                    <a:cubicBezTo>
                      <a:pt x="166" y="79"/>
                      <a:pt x="157" y="77"/>
                      <a:pt x="157" y="77"/>
                    </a:cubicBezTo>
                    <a:close/>
                    <a:moveTo>
                      <a:pt x="163" y="27"/>
                    </a:moveTo>
                    <a:lnTo>
                      <a:pt x="163" y="27"/>
                    </a:lnTo>
                    <a:cubicBezTo>
                      <a:pt x="163" y="36"/>
                      <a:pt x="167" y="40"/>
                      <a:pt x="167" y="40"/>
                    </a:cubicBezTo>
                    <a:cubicBezTo>
                      <a:pt x="171" y="45"/>
                      <a:pt x="177" y="45"/>
                      <a:pt x="177" y="45"/>
                    </a:cubicBezTo>
                    <a:cubicBezTo>
                      <a:pt x="183" y="45"/>
                      <a:pt x="188" y="41"/>
                      <a:pt x="188" y="41"/>
                    </a:cubicBezTo>
                    <a:cubicBezTo>
                      <a:pt x="192" y="37"/>
                      <a:pt x="192" y="31"/>
                      <a:pt x="192" y="31"/>
                    </a:cubicBezTo>
                    <a:cubicBezTo>
                      <a:pt x="192" y="22"/>
                      <a:pt x="188" y="16"/>
                      <a:pt x="188" y="16"/>
                    </a:cubicBezTo>
                    <a:cubicBezTo>
                      <a:pt x="184" y="11"/>
                      <a:pt x="177" y="11"/>
                      <a:pt x="177" y="11"/>
                    </a:cubicBezTo>
                    <a:cubicBezTo>
                      <a:pt x="171" y="11"/>
                      <a:pt x="167" y="15"/>
                      <a:pt x="167" y="15"/>
                    </a:cubicBezTo>
                    <a:cubicBezTo>
                      <a:pt x="163" y="20"/>
                      <a:pt x="163" y="27"/>
                      <a:pt x="163" y="27"/>
                    </a:cubicBezTo>
                    <a:close/>
                    <a:moveTo>
                      <a:pt x="221" y="77"/>
                    </a:moveTo>
                    <a:lnTo>
                      <a:pt x="221" y="77"/>
                    </a:lnTo>
                    <a:lnTo>
                      <a:pt x="221" y="69"/>
                    </a:lnTo>
                    <a:cubicBezTo>
                      <a:pt x="230" y="72"/>
                      <a:pt x="236" y="72"/>
                      <a:pt x="236" y="72"/>
                    </a:cubicBezTo>
                    <a:cubicBezTo>
                      <a:pt x="245" y="72"/>
                      <a:pt x="250" y="64"/>
                      <a:pt x="250" y="64"/>
                    </a:cubicBezTo>
                    <a:cubicBezTo>
                      <a:pt x="255" y="57"/>
                      <a:pt x="255" y="43"/>
                      <a:pt x="255" y="43"/>
                    </a:cubicBezTo>
                    <a:cubicBezTo>
                      <a:pt x="248" y="52"/>
                      <a:pt x="239" y="52"/>
                      <a:pt x="239" y="52"/>
                    </a:cubicBezTo>
                    <a:cubicBezTo>
                      <a:pt x="230" y="52"/>
                      <a:pt x="223" y="45"/>
                      <a:pt x="223" y="45"/>
                    </a:cubicBezTo>
                    <a:cubicBezTo>
                      <a:pt x="217" y="39"/>
                      <a:pt x="217" y="29"/>
                      <a:pt x="217" y="29"/>
                    </a:cubicBezTo>
                    <a:cubicBezTo>
                      <a:pt x="217" y="18"/>
                      <a:pt x="224" y="11"/>
                      <a:pt x="224" y="11"/>
                    </a:cubicBezTo>
                    <a:cubicBezTo>
                      <a:pt x="230" y="3"/>
                      <a:pt x="241" y="3"/>
                      <a:pt x="241" y="3"/>
                    </a:cubicBezTo>
                    <a:cubicBezTo>
                      <a:pt x="252" y="3"/>
                      <a:pt x="259" y="13"/>
                      <a:pt x="259" y="13"/>
                    </a:cubicBezTo>
                    <a:cubicBezTo>
                      <a:pt x="266" y="22"/>
                      <a:pt x="266" y="39"/>
                      <a:pt x="266" y="39"/>
                    </a:cubicBezTo>
                    <a:cubicBezTo>
                      <a:pt x="266" y="57"/>
                      <a:pt x="258" y="68"/>
                      <a:pt x="258" y="68"/>
                    </a:cubicBezTo>
                    <a:cubicBezTo>
                      <a:pt x="250" y="79"/>
                      <a:pt x="235" y="79"/>
                      <a:pt x="235" y="79"/>
                    </a:cubicBezTo>
                    <a:cubicBezTo>
                      <a:pt x="230" y="79"/>
                      <a:pt x="221" y="77"/>
                      <a:pt x="221" y="77"/>
                    </a:cubicBezTo>
                    <a:close/>
                    <a:moveTo>
                      <a:pt x="227" y="27"/>
                    </a:moveTo>
                    <a:lnTo>
                      <a:pt x="227" y="27"/>
                    </a:lnTo>
                    <a:cubicBezTo>
                      <a:pt x="227" y="36"/>
                      <a:pt x="230" y="40"/>
                      <a:pt x="230" y="40"/>
                    </a:cubicBezTo>
                    <a:cubicBezTo>
                      <a:pt x="234" y="45"/>
                      <a:pt x="241" y="45"/>
                      <a:pt x="241" y="45"/>
                    </a:cubicBezTo>
                    <a:cubicBezTo>
                      <a:pt x="247" y="45"/>
                      <a:pt x="251" y="41"/>
                      <a:pt x="251" y="41"/>
                    </a:cubicBezTo>
                    <a:cubicBezTo>
                      <a:pt x="255" y="37"/>
                      <a:pt x="255" y="31"/>
                      <a:pt x="255" y="31"/>
                    </a:cubicBezTo>
                    <a:cubicBezTo>
                      <a:pt x="255" y="22"/>
                      <a:pt x="251" y="16"/>
                      <a:pt x="251" y="16"/>
                    </a:cubicBezTo>
                    <a:cubicBezTo>
                      <a:pt x="247" y="11"/>
                      <a:pt x="240" y="11"/>
                      <a:pt x="240" y="11"/>
                    </a:cubicBezTo>
                    <a:cubicBezTo>
                      <a:pt x="234" y="11"/>
                      <a:pt x="230" y="15"/>
                      <a:pt x="230" y="15"/>
                    </a:cubicBezTo>
                    <a:cubicBezTo>
                      <a:pt x="227" y="20"/>
                      <a:pt x="227" y="27"/>
                      <a:pt x="227" y="27"/>
                    </a:cubicBezTo>
                    <a:close/>
                    <a:moveTo>
                      <a:pt x="296" y="38"/>
                    </a:moveTo>
                    <a:lnTo>
                      <a:pt x="296" y="38"/>
                    </a:lnTo>
                    <a:cubicBezTo>
                      <a:pt x="285" y="31"/>
                      <a:pt x="285" y="22"/>
                      <a:pt x="285" y="22"/>
                    </a:cubicBezTo>
                    <a:cubicBezTo>
                      <a:pt x="285" y="14"/>
                      <a:pt x="291" y="9"/>
                      <a:pt x="291" y="9"/>
                    </a:cubicBezTo>
                    <a:cubicBezTo>
                      <a:pt x="297" y="3"/>
                      <a:pt x="307" y="3"/>
                      <a:pt x="307" y="3"/>
                    </a:cubicBezTo>
                    <a:cubicBezTo>
                      <a:pt x="316" y="3"/>
                      <a:pt x="321" y="8"/>
                      <a:pt x="321" y="8"/>
                    </a:cubicBezTo>
                    <a:cubicBezTo>
                      <a:pt x="327" y="12"/>
                      <a:pt x="327" y="19"/>
                      <a:pt x="327" y="19"/>
                    </a:cubicBezTo>
                    <a:cubicBezTo>
                      <a:pt x="327" y="29"/>
                      <a:pt x="313" y="38"/>
                      <a:pt x="313" y="38"/>
                    </a:cubicBezTo>
                    <a:cubicBezTo>
                      <a:pt x="330" y="46"/>
                      <a:pt x="330" y="59"/>
                      <a:pt x="330" y="59"/>
                    </a:cubicBezTo>
                    <a:cubicBezTo>
                      <a:pt x="330" y="68"/>
                      <a:pt x="323" y="74"/>
                      <a:pt x="323" y="74"/>
                    </a:cubicBezTo>
                    <a:cubicBezTo>
                      <a:pt x="316" y="79"/>
                      <a:pt x="305" y="79"/>
                      <a:pt x="305" y="79"/>
                    </a:cubicBezTo>
                    <a:cubicBezTo>
                      <a:pt x="294" y="79"/>
                      <a:pt x="288" y="74"/>
                      <a:pt x="288" y="74"/>
                    </a:cubicBezTo>
                    <a:cubicBezTo>
                      <a:pt x="281" y="69"/>
                      <a:pt x="281" y="60"/>
                      <a:pt x="281" y="60"/>
                    </a:cubicBezTo>
                    <a:cubicBezTo>
                      <a:pt x="281" y="47"/>
                      <a:pt x="296" y="38"/>
                      <a:pt x="296" y="38"/>
                    </a:cubicBezTo>
                    <a:close/>
                    <a:moveTo>
                      <a:pt x="308" y="35"/>
                    </a:moveTo>
                    <a:lnTo>
                      <a:pt x="308" y="35"/>
                    </a:lnTo>
                    <a:cubicBezTo>
                      <a:pt x="318" y="28"/>
                      <a:pt x="318" y="20"/>
                      <a:pt x="318" y="20"/>
                    </a:cubicBezTo>
                    <a:cubicBezTo>
                      <a:pt x="318" y="16"/>
                      <a:pt x="315" y="13"/>
                      <a:pt x="315" y="13"/>
                    </a:cubicBezTo>
                    <a:cubicBezTo>
                      <a:pt x="311" y="11"/>
                      <a:pt x="306" y="11"/>
                      <a:pt x="306" y="11"/>
                    </a:cubicBezTo>
                    <a:cubicBezTo>
                      <a:pt x="300" y="11"/>
                      <a:pt x="297" y="13"/>
                      <a:pt x="297" y="13"/>
                    </a:cubicBezTo>
                    <a:cubicBezTo>
                      <a:pt x="294" y="16"/>
                      <a:pt x="294" y="20"/>
                      <a:pt x="294" y="20"/>
                    </a:cubicBezTo>
                    <a:cubicBezTo>
                      <a:pt x="294" y="24"/>
                      <a:pt x="297" y="27"/>
                      <a:pt x="297" y="27"/>
                    </a:cubicBezTo>
                    <a:cubicBezTo>
                      <a:pt x="300" y="30"/>
                      <a:pt x="308" y="35"/>
                      <a:pt x="308" y="35"/>
                    </a:cubicBezTo>
                    <a:close/>
                    <a:moveTo>
                      <a:pt x="301" y="42"/>
                    </a:moveTo>
                    <a:lnTo>
                      <a:pt x="301" y="42"/>
                    </a:lnTo>
                    <a:cubicBezTo>
                      <a:pt x="295" y="47"/>
                      <a:pt x="293" y="50"/>
                      <a:pt x="293" y="50"/>
                    </a:cubicBezTo>
                    <a:cubicBezTo>
                      <a:pt x="291" y="53"/>
                      <a:pt x="291" y="58"/>
                      <a:pt x="291" y="58"/>
                    </a:cubicBezTo>
                    <a:cubicBezTo>
                      <a:pt x="291" y="64"/>
                      <a:pt x="295" y="68"/>
                      <a:pt x="295" y="68"/>
                    </a:cubicBezTo>
                    <a:cubicBezTo>
                      <a:pt x="299" y="72"/>
                      <a:pt x="305" y="72"/>
                      <a:pt x="305" y="72"/>
                    </a:cubicBezTo>
                    <a:cubicBezTo>
                      <a:pt x="312" y="72"/>
                      <a:pt x="316" y="69"/>
                      <a:pt x="316" y="69"/>
                    </a:cubicBezTo>
                    <a:cubicBezTo>
                      <a:pt x="320" y="66"/>
                      <a:pt x="320" y="60"/>
                      <a:pt x="320" y="60"/>
                    </a:cubicBezTo>
                    <a:cubicBezTo>
                      <a:pt x="320" y="56"/>
                      <a:pt x="317" y="53"/>
                      <a:pt x="317" y="53"/>
                    </a:cubicBezTo>
                    <a:cubicBezTo>
                      <a:pt x="315" y="50"/>
                      <a:pt x="308" y="46"/>
                      <a:pt x="308" y="46"/>
                    </a:cubicBezTo>
                    <a:lnTo>
                      <a:pt x="301" y="42"/>
                    </a:lnTo>
                    <a:close/>
                    <a:moveTo>
                      <a:pt x="398" y="79"/>
                    </a:moveTo>
                    <a:lnTo>
                      <a:pt x="398" y="79"/>
                    </a:lnTo>
                    <a:cubicBezTo>
                      <a:pt x="387" y="79"/>
                      <a:pt x="380" y="71"/>
                      <a:pt x="380" y="71"/>
                    </a:cubicBezTo>
                    <a:cubicBezTo>
                      <a:pt x="373" y="63"/>
                      <a:pt x="373" y="51"/>
                      <a:pt x="373" y="51"/>
                    </a:cubicBezTo>
                    <a:cubicBezTo>
                      <a:pt x="373" y="38"/>
                      <a:pt x="380" y="31"/>
                      <a:pt x="380" y="31"/>
                    </a:cubicBezTo>
                    <a:cubicBezTo>
                      <a:pt x="387" y="23"/>
                      <a:pt x="400" y="23"/>
                      <a:pt x="400" y="23"/>
                    </a:cubicBezTo>
                    <a:cubicBezTo>
                      <a:pt x="406" y="23"/>
                      <a:pt x="413" y="25"/>
                      <a:pt x="413" y="25"/>
                    </a:cubicBezTo>
                    <a:lnTo>
                      <a:pt x="413" y="33"/>
                    </a:lnTo>
                    <a:cubicBezTo>
                      <a:pt x="405" y="31"/>
                      <a:pt x="400" y="31"/>
                      <a:pt x="400" y="31"/>
                    </a:cubicBezTo>
                    <a:cubicBezTo>
                      <a:pt x="393" y="31"/>
                      <a:pt x="388" y="36"/>
                      <a:pt x="388" y="36"/>
                    </a:cubicBezTo>
                    <a:cubicBezTo>
                      <a:pt x="384" y="42"/>
                      <a:pt x="384" y="51"/>
                      <a:pt x="384" y="51"/>
                    </a:cubicBezTo>
                    <a:cubicBezTo>
                      <a:pt x="384" y="60"/>
                      <a:pt x="388" y="65"/>
                      <a:pt x="388" y="65"/>
                    </a:cubicBezTo>
                    <a:cubicBezTo>
                      <a:pt x="393" y="71"/>
                      <a:pt x="400" y="71"/>
                      <a:pt x="400" y="71"/>
                    </a:cubicBezTo>
                    <a:cubicBezTo>
                      <a:pt x="407" y="71"/>
                      <a:pt x="414" y="68"/>
                      <a:pt x="414" y="68"/>
                    </a:cubicBezTo>
                    <a:lnTo>
                      <a:pt x="414" y="76"/>
                    </a:lnTo>
                    <a:cubicBezTo>
                      <a:pt x="405" y="79"/>
                      <a:pt x="398" y="79"/>
                      <a:pt x="398" y="79"/>
                    </a:cubicBezTo>
                    <a:close/>
                    <a:moveTo>
                      <a:pt x="467" y="76"/>
                    </a:moveTo>
                    <a:lnTo>
                      <a:pt x="467" y="76"/>
                    </a:lnTo>
                    <a:cubicBezTo>
                      <a:pt x="458" y="79"/>
                      <a:pt x="451" y="79"/>
                      <a:pt x="451" y="79"/>
                    </a:cubicBezTo>
                    <a:cubicBezTo>
                      <a:pt x="439" y="79"/>
                      <a:pt x="432" y="71"/>
                      <a:pt x="432" y="71"/>
                    </a:cubicBezTo>
                    <a:cubicBezTo>
                      <a:pt x="424" y="63"/>
                      <a:pt x="424" y="51"/>
                      <a:pt x="424" y="51"/>
                    </a:cubicBezTo>
                    <a:cubicBezTo>
                      <a:pt x="424" y="39"/>
                      <a:pt x="431" y="31"/>
                      <a:pt x="431" y="31"/>
                    </a:cubicBezTo>
                    <a:cubicBezTo>
                      <a:pt x="437" y="23"/>
                      <a:pt x="447" y="23"/>
                      <a:pt x="447" y="23"/>
                    </a:cubicBezTo>
                    <a:cubicBezTo>
                      <a:pt x="457" y="23"/>
                      <a:pt x="462" y="30"/>
                      <a:pt x="462" y="30"/>
                    </a:cubicBezTo>
                    <a:cubicBezTo>
                      <a:pt x="468" y="37"/>
                      <a:pt x="468" y="50"/>
                      <a:pt x="468" y="50"/>
                    </a:cubicBezTo>
                    <a:lnTo>
                      <a:pt x="468" y="53"/>
                    </a:lnTo>
                    <a:lnTo>
                      <a:pt x="434" y="53"/>
                    </a:lnTo>
                    <a:cubicBezTo>
                      <a:pt x="436" y="71"/>
                      <a:pt x="453" y="71"/>
                      <a:pt x="453" y="71"/>
                    </a:cubicBezTo>
                    <a:cubicBezTo>
                      <a:pt x="459" y="71"/>
                      <a:pt x="467" y="68"/>
                      <a:pt x="467" y="68"/>
                    </a:cubicBezTo>
                    <a:lnTo>
                      <a:pt x="467" y="76"/>
                    </a:lnTo>
                    <a:close/>
                    <a:moveTo>
                      <a:pt x="435" y="45"/>
                    </a:moveTo>
                    <a:lnTo>
                      <a:pt x="435" y="45"/>
                    </a:lnTo>
                    <a:lnTo>
                      <a:pt x="458" y="45"/>
                    </a:lnTo>
                    <a:cubicBezTo>
                      <a:pt x="458" y="30"/>
                      <a:pt x="447" y="30"/>
                      <a:pt x="447" y="30"/>
                    </a:cubicBezTo>
                    <a:cubicBezTo>
                      <a:pt x="436" y="30"/>
                      <a:pt x="435" y="45"/>
                      <a:pt x="435" y="45"/>
                    </a:cubicBezTo>
                    <a:close/>
                    <a:moveTo>
                      <a:pt x="484" y="78"/>
                    </a:moveTo>
                    <a:lnTo>
                      <a:pt x="484" y="78"/>
                    </a:lnTo>
                    <a:lnTo>
                      <a:pt x="484" y="0"/>
                    </a:lnTo>
                    <a:lnTo>
                      <a:pt x="494" y="0"/>
                    </a:lnTo>
                    <a:lnTo>
                      <a:pt x="494" y="78"/>
                    </a:lnTo>
                    <a:lnTo>
                      <a:pt x="484" y="78"/>
                    </a:lnTo>
                    <a:close/>
                    <a:moveTo>
                      <a:pt x="513" y="78"/>
                    </a:moveTo>
                    <a:lnTo>
                      <a:pt x="513" y="78"/>
                    </a:lnTo>
                    <a:lnTo>
                      <a:pt x="513" y="0"/>
                    </a:lnTo>
                    <a:lnTo>
                      <a:pt x="523" y="0"/>
                    </a:lnTo>
                    <a:lnTo>
                      <a:pt x="523" y="78"/>
                    </a:lnTo>
                    <a:lnTo>
                      <a:pt x="513" y="78"/>
                    </a:lnTo>
                    <a:close/>
                    <a:moveTo>
                      <a:pt x="556" y="79"/>
                    </a:moveTo>
                    <a:lnTo>
                      <a:pt x="556" y="79"/>
                    </a:lnTo>
                    <a:cubicBezTo>
                      <a:pt x="550" y="79"/>
                      <a:pt x="540" y="76"/>
                      <a:pt x="540" y="76"/>
                    </a:cubicBezTo>
                    <a:lnTo>
                      <a:pt x="540" y="67"/>
                    </a:lnTo>
                    <a:cubicBezTo>
                      <a:pt x="550" y="71"/>
                      <a:pt x="557" y="71"/>
                      <a:pt x="557" y="71"/>
                    </a:cubicBezTo>
                    <a:cubicBezTo>
                      <a:pt x="561" y="71"/>
                      <a:pt x="563" y="69"/>
                      <a:pt x="563" y="69"/>
                    </a:cubicBezTo>
                    <a:cubicBezTo>
                      <a:pt x="566" y="67"/>
                      <a:pt x="566" y="64"/>
                      <a:pt x="566" y="64"/>
                    </a:cubicBezTo>
                    <a:cubicBezTo>
                      <a:pt x="566" y="59"/>
                      <a:pt x="558" y="55"/>
                      <a:pt x="558" y="55"/>
                    </a:cubicBezTo>
                    <a:lnTo>
                      <a:pt x="553" y="53"/>
                    </a:lnTo>
                    <a:cubicBezTo>
                      <a:pt x="540" y="48"/>
                      <a:pt x="540" y="38"/>
                      <a:pt x="540" y="38"/>
                    </a:cubicBezTo>
                    <a:cubicBezTo>
                      <a:pt x="540" y="31"/>
                      <a:pt x="545" y="27"/>
                      <a:pt x="545" y="27"/>
                    </a:cubicBezTo>
                    <a:cubicBezTo>
                      <a:pt x="550" y="23"/>
                      <a:pt x="559" y="23"/>
                      <a:pt x="559" y="23"/>
                    </a:cubicBezTo>
                    <a:cubicBezTo>
                      <a:pt x="563" y="23"/>
                      <a:pt x="570" y="25"/>
                      <a:pt x="570" y="25"/>
                    </a:cubicBezTo>
                    <a:lnTo>
                      <a:pt x="572" y="25"/>
                    </a:lnTo>
                    <a:lnTo>
                      <a:pt x="572" y="33"/>
                    </a:lnTo>
                    <a:cubicBezTo>
                      <a:pt x="564" y="31"/>
                      <a:pt x="559" y="31"/>
                      <a:pt x="559" y="31"/>
                    </a:cubicBezTo>
                    <a:cubicBezTo>
                      <a:pt x="550" y="31"/>
                      <a:pt x="550" y="37"/>
                      <a:pt x="550" y="37"/>
                    </a:cubicBezTo>
                    <a:cubicBezTo>
                      <a:pt x="550" y="42"/>
                      <a:pt x="557" y="45"/>
                      <a:pt x="557" y="45"/>
                    </a:cubicBezTo>
                    <a:lnTo>
                      <a:pt x="561" y="47"/>
                    </a:lnTo>
                    <a:cubicBezTo>
                      <a:pt x="569" y="50"/>
                      <a:pt x="573" y="54"/>
                      <a:pt x="573" y="54"/>
                    </a:cubicBezTo>
                    <a:cubicBezTo>
                      <a:pt x="576" y="57"/>
                      <a:pt x="576" y="63"/>
                      <a:pt x="576" y="63"/>
                    </a:cubicBezTo>
                    <a:cubicBezTo>
                      <a:pt x="576" y="70"/>
                      <a:pt x="570" y="74"/>
                      <a:pt x="570" y="74"/>
                    </a:cubicBezTo>
                    <a:cubicBezTo>
                      <a:pt x="565" y="79"/>
                      <a:pt x="556" y="79"/>
                      <a:pt x="556" y="79"/>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412" name="Freeform 1266"/>
              <p:cNvSpPr>
                <a:spLocks/>
              </p:cNvSpPr>
              <p:nvPr/>
            </p:nvSpPr>
            <p:spPr bwMode="auto">
              <a:xfrm>
                <a:off x="2967" y="1295"/>
                <a:ext cx="35" cy="0"/>
              </a:xfrm>
              <a:custGeom>
                <a:avLst/>
                <a:gdLst>
                  <a:gd name="T0" fmla="*/ 0 w 100"/>
                  <a:gd name="T1" fmla="*/ 1 h 1"/>
                  <a:gd name="T2" fmla="*/ 0 w 100"/>
                  <a:gd name="T3" fmla="*/ 0 h 1"/>
                  <a:gd name="T4" fmla="*/ 0 w 100"/>
                  <a:gd name="T5" fmla="*/ 0 h 1"/>
                  <a:gd name="T6" fmla="*/ 0 w 100"/>
                  <a:gd name="T7" fmla="*/ 1 h 1"/>
                  <a:gd name="T8" fmla="*/ 0 w 100"/>
                  <a:gd name="T9" fmla="*/ 1 h 1"/>
                  <a:gd name="T10" fmla="*/ 0 w 100"/>
                  <a:gd name="T11" fmla="*/ 1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1">
                    <a:moveTo>
                      <a:pt x="0" y="1"/>
                    </a:moveTo>
                    <a:lnTo>
                      <a:pt x="0" y="0"/>
                    </a:lnTo>
                    <a:lnTo>
                      <a:pt x="100" y="0"/>
                    </a:lnTo>
                    <a:lnTo>
                      <a:pt x="100" y="1"/>
                    </a:lnTo>
                    <a:lnTo>
                      <a:pt x="0" y="1"/>
                    </a:lnTo>
                    <a:close/>
                  </a:path>
                </a:pathLst>
              </a:custGeom>
              <a:solidFill>
                <a:srgbClr val="2D3191"/>
              </a:solidFill>
              <a:ln w="0">
                <a:solidFill>
                  <a:srgbClr val="000000"/>
                </a:solidFill>
                <a:prstDash val="solid"/>
                <a:round/>
                <a:headEnd/>
                <a:tailEnd/>
              </a:ln>
            </p:spPr>
            <p:txBody>
              <a:bodyPr/>
              <a:lstStyle/>
              <a:p>
                <a:endParaRPr lang="en-US">
                  <a:solidFill>
                    <a:srgbClr val="FFFFFF"/>
                  </a:solidFill>
                </a:endParaRPr>
              </a:p>
            </p:txBody>
          </p:sp>
          <p:sp>
            <p:nvSpPr>
              <p:cNvPr id="219413" name="Freeform 1267"/>
              <p:cNvSpPr>
                <a:spLocks/>
              </p:cNvSpPr>
              <p:nvPr/>
            </p:nvSpPr>
            <p:spPr bwMode="auto">
              <a:xfrm>
                <a:off x="2967" y="1568"/>
                <a:ext cx="35" cy="0"/>
              </a:xfrm>
              <a:custGeom>
                <a:avLst/>
                <a:gdLst>
                  <a:gd name="T0" fmla="*/ 0 w 100"/>
                  <a:gd name="T1" fmla="*/ 0 w 100"/>
                  <a:gd name="T2" fmla="*/ 0 w 100"/>
                  <a:gd name="T3" fmla="*/ 0 w 100"/>
                  <a:gd name="T4" fmla="*/ 0 w 100"/>
                  <a:gd name="T5" fmla="*/ 0 w 100"/>
                  <a:gd name="T6" fmla="*/ 0 60000 65536"/>
                  <a:gd name="T7" fmla="*/ 0 60000 65536"/>
                  <a:gd name="T8" fmla="*/ 0 60000 65536"/>
                  <a:gd name="T9" fmla="*/ 0 60000 65536"/>
                  <a:gd name="T10" fmla="*/ 0 60000 65536"/>
                  <a:gd name="T11" fmla="*/ 0 60000 65536"/>
                </a:gdLst>
                <a:ahLst/>
                <a:cxnLst>
                  <a:cxn ang="T6">
                    <a:pos x="T0" y="0"/>
                  </a:cxn>
                  <a:cxn ang="T7">
                    <a:pos x="T1" y="0"/>
                  </a:cxn>
                  <a:cxn ang="T8">
                    <a:pos x="T2" y="0"/>
                  </a:cxn>
                  <a:cxn ang="T9">
                    <a:pos x="T3" y="0"/>
                  </a:cxn>
                  <a:cxn ang="T10">
                    <a:pos x="T4" y="0"/>
                  </a:cxn>
                  <a:cxn ang="T11">
                    <a:pos x="T5" y="0"/>
                  </a:cxn>
                </a:cxnLst>
                <a:rect l="0" t="0" r="r" b="b"/>
                <a:pathLst>
                  <a:path w="100">
                    <a:moveTo>
                      <a:pt x="0" y="0"/>
                    </a:moveTo>
                    <a:lnTo>
                      <a:pt x="0" y="0"/>
                    </a:lnTo>
                    <a:lnTo>
                      <a:pt x="100" y="0"/>
                    </a:lnTo>
                    <a:lnTo>
                      <a:pt x="0" y="0"/>
                    </a:lnTo>
                    <a:close/>
                  </a:path>
                </a:pathLst>
              </a:custGeom>
              <a:solidFill>
                <a:srgbClr val="ED1C23"/>
              </a:solidFill>
              <a:ln w="0">
                <a:solidFill>
                  <a:srgbClr val="000000"/>
                </a:solidFill>
                <a:prstDash val="solid"/>
                <a:round/>
                <a:headEnd/>
                <a:tailEnd/>
              </a:ln>
            </p:spPr>
            <p:txBody>
              <a:bodyPr/>
              <a:lstStyle/>
              <a:p>
                <a:endParaRPr lang="en-US">
                  <a:solidFill>
                    <a:srgbClr val="FFFFFF"/>
                  </a:solidFill>
                </a:endParaRPr>
              </a:p>
            </p:txBody>
          </p:sp>
          <p:sp>
            <p:nvSpPr>
              <p:cNvPr id="219414" name="Freeform 1268"/>
              <p:cNvSpPr>
                <a:spLocks noEditPoints="1"/>
              </p:cNvSpPr>
              <p:nvPr/>
            </p:nvSpPr>
            <p:spPr bwMode="auto">
              <a:xfrm>
                <a:off x="3037" y="1299"/>
                <a:ext cx="69" cy="25"/>
              </a:xfrm>
              <a:custGeom>
                <a:avLst/>
                <a:gdLst>
                  <a:gd name="T0" fmla="*/ 0 w 197"/>
                  <a:gd name="T1" fmla="*/ 0 h 75"/>
                  <a:gd name="T2" fmla="*/ 0 w 197"/>
                  <a:gd name="T3" fmla="*/ 0 h 75"/>
                  <a:gd name="T4" fmla="*/ 0 w 197"/>
                  <a:gd name="T5" fmla="*/ 0 h 75"/>
                  <a:gd name="T6" fmla="*/ 0 w 197"/>
                  <a:gd name="T7" fmla="*/ 0 h 75"/>
                  <a:gd name="T8" fmla="*/ 0 w 197"/>
                  <a:gd name="T9" fmla="*/ 0 h 75"/>
                  <a:gd name="T10" fmla="*/ 0 w 197"/>
                  <a:gd name="T11" fmla="*/ 0 h 75"/>
                  <a:gd name="T12" fmla="*/ 0 w 197"/>
                  <a:gd name="T13" fmla="*/ 0 h 75"/>
                  <a:gd name="T14" fmla="*/ 0 w 197"/>
                  <a:gd name="T15" fmla="*/ 0 h 75"/>
                  <a:gd name="T16" fmla="*/ 0 w 197"/>
                  <a:gd name="T17" fmla="*/ 0 h 75"/>
                  <a:gd name="T18" fmla="*/ 0 w 197"/>
                  <a:gd name="T19" fmla="*/ 0 h 75"/>
                  <a:gd name="T20" fmla="*/ 0 w 197"/>
                  <a:gd name="T21" fmla="*/ 0 h 75"/>
                  <a:gd name="T22" fmla="*/ 0 w 197"/>
                  <a:gd name="T23" fmla="*/ 0 h 75"/>
                  <a:gd name="T24" fmla="*/ 0 w 197"/>
                  <a:gd name="T25" fmla="*/ 0 h 75"/>
                  <a:gd name="T26" fmla="*/ 0 w 197"/>
                  <a:gd name="T27" fmla="*/ 0 h 75"/>
                  <a:gd name="T28" fmla="*/ 0 w 197"/>
                  <a:gd name="T29" fmla="*/ 0 h 75"/>
                  <a:gd name="T30" fmla="*/ 0 w 197"/>
                  <a:gd name="T31" fmla="*/ 0 h 75"/>
                  <a:gd name="T32" fmla="*/ 0 w 197"/>
                  <a:gd name="T33" fmla="*/ 0 h 75"/>
                  <a:gd name="T34" fmla="*/ 0 w 197"/>
                  <a:gd name="T35" fmla="*/ 0 h 75"/>
                  <a:gd name="T36" fmla="*/ 0 w 197"/>
                  <a:gd name="T37" fmla="*/ 0 h 75"/>
                  <a:gd name="T38" fmla="*/ 0 w 197"/>
                  <a:gd name="T39" fmla="*/ 0 h 75"/>
                  <a:gd name="T40" fmla="*/ 0 w 197"/>
                  <a:gd name="T41" fmla="*/ 0 h 75"/>
                  <a:gd name="T42" fmla="*/ 0 w 197"/>
                  <a:gd name="T43" fmla="*/ 0 h 75"/>
                  <a:gd name="T44" fmla="*/ 0 w 197"/>
                  <a:gd name="T45" fmla="*/ 0 h 75"/>
                  <a:gd name="T46" fmla="*/ 0 w 197"/>
                  <a:gd name="T47" fmla="*/ 0 h 75"/>
                  <a:gd name="T48" fmla="*/ 0 w 197"/>
                  <a:gd name="T49" fmla="*/ 0 h 75"/>
                  <a:gd name="T50" fmla="*/ 0 w 197"/>
                  <a:gd name="T51" fmla="*/ 0 h 75"/>
                  <a:gd name="T52" fmla="*/ 0 w 197"/>
                  <a:gd name="T53" fmla="*/ 0 h 75"/>
                  <a:gd name="T54" fmla="*/ 0 w 197"/>
                  <a:gd name="T55" fmla="*/ 0 h 75"/>
                  <a:gd name="T56" fmla="*/ 0 w 197"/>
                  <a:gd name="T57" fmla="*/ 0 h 75"/>
                  <a:gd name="T58" fmla="*/ 0 w 197"/>
                  <a:gd name="T59" fmla="*/ 0 h 75"/>
                  <a:gd name="T60" fmla="*/ 0 w 197"/>
                  <a:gd name="T61" fmla="*/ 0 h 75"/>
                  <a:gd name="T62" fmla="*/ 0 w 197"/>
                  <a:gd name="T63" fmla="*/ 0 h 75"/>
                  <a:gd name="T64" fmla="*/ 0 w 197"/>
                  <a:gd name="T65" fmla="*/ 0 h 75"/>
                  <a:gd name="T66" fmla="*/ 0 w 197"/>
                  <a:gd name="T67" fmla="*/ 0 h 75"/>
                  <a:gd name="T68" fmla="*/ 0 w 197"/>
                  <a:gd name="T69" fmla="*/ 0 h 75"/>
                  <a:gd name="T70" fmla="*/ 0 w 197"/>
                  <a:gd name="T71" fmla="*/ 0 h 75"/>
                  <a:gd name="T72" fmla="*/ 0 w 197"/>
                  <a:gd name="T73" fmla="*/ 0 h 75"/>
                  <a:gd name="T74" fmla="*/ 0 w 197"/>
                  <a:gd name="T75" fmla="*/ 0 h 75"/>
                  <a:gd name="T76" fmla="*/ 0 w 197"/>
                  <a:gd name="T77" fmla="*/ 0 h 75"/>
                  <a:gd name="T78" fmla="*/ 0 w 197"/>
                  <a:gd name="T79" fmla="*/ 0 h 75"/>
                  <a:gd name="T80" fmla="*/ 0 w 197"/>
                  <a:gd name="T81" fmla="*/ 0 h 75"/>
                  <a:gd name="T82" fmla="*/ 0 w 197"/>
                  <a:gd name="T83" fmla="*/ 0 h 75"/>
                  <a:gd name="T84" fmla="*/ 0 w 197"/>
                  <a:gd name="T85" fmla="*/ 0 h 75"/>
                  <a:gd name="T86" fmla="*/ 0 w 197"/>
                  <a:gd name="T87" fmla="*/ 0 h 75"/>
                  <a:gd name="T88" fmla="*/ 0 w 197"/>
                  <a:gd name="T89" fmla="*/ 0 h 75"/>
                  <a:gd name="T90" fmla="*/ 0 w 197"/>
                  <a:gd name="T91" fmla="*/ 0 h 75"/>
                  <a:gd name="T92" fmla="*/ 0 w 197"/>
                  <a:gd name="T93" fmla="*/ 0 h 75"/>
                  <a:gd name="T94" fmla="*/ 0 w 197"/>
                  <a:gd name="T95" fmla="*/ 0 h 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7" h="75">
                    <a:moveTo>
                      <a:pt x="0" y="49"/>
                    </a:moveTo>
                    <a:lnTo>
                      <a:pt x="0" y="49"/>
                    </a:lnTo>
                    <a:lnTo>
                      <a:pt x="0" y="42"/>
                    </a:lnTo>
                    <a:lnTo>
                      <a:pt x="43" y="42"/>
                    </a:lnTo>
                    <a:lnTo>
                      <a:pt x="43" y="49"/>
                    </a:lnTo>
                    <a:lnTo>
                      <a:pt x="0" y="49"/>
                    </a:lnTo>
                    <a:close/>
                    <a:moveTo>
                      <a:pt x="66" y="75"/>
                    </a:moveTo>
                    <a:lnTo>
                      <a:pt x="66" y="75"/>
                    </a:lnTo>
                    <a:lnTo>
                      <a:pt x="66" y="67"/>
                    </a:lnTo>
                    <a:lnTo>
                      <a:pt x="80" y="67"/>
                    </a:lnTo>
                    <a:lnTo>
                      <a:pt x="80" y="10"/>
                    </a:lnTo>
                    <a:lnTo>
                      <a:pt x="66" y="14"/>
                    </a:lnTo>
                    <a:lnTo>
                      <a:pt x="66" y="6"/>
                    </a:lnTo>
                    <a:lnTo>
                      <a:pt x="90" y="0"/>
                    </a:lnTo>
                    <a:lnTo>
                      <a:pt x="90" y="67"/>
                    </a:lnTo>
                    <a:lnTo>
                      <a:pt x="104" y="67"/>
                    </a:lnTo>
                    <a:lnTo>
                      <a:pt x="104" y="75"/>
                    </a:lnTo>
                    <a:lnTo>
                      <a:pt x="66" y="75"/>
                    </a:lnTo>
                    <a:close/>
                    <a:moveTo>
                      <a:pt x="124" y="75"/>
                    </a:moveTo>
                    <a:lnTo>
                      <a:pt x="124" y="75"/>
                    </a:lnTo>
                    <a:lnTo>
                      <a:pt x="124" y="62"/>
                    </a:lnTo>
                    <a:lnTo>
                      <a:pt x="136" y="62"/>
                    </a:lnTo>
                    <a:lnTo>
                      <a:pt x="136" y="75"/>
                    </a:lnTo>
                    <a:lnTo>
                      <a:pt x="124" y="75"/>
                    </a:lnTo>
                    <a:close/>
                    <a:moveTo>
                      <a:pt x="154" y="75"/>
                    </a:moveTo>
                    <a:lnTo>
                      <a:pt x="154" y="75"/>
                    </a:lnTo>
                    <a:lnTo>
                      <a:pt x="154" y="66"/>
                    </a:lnTo>
                    <a:cubicBezTo>
                      <a:pt x="158" y="56"/>
                      <a:pt x="171" y="45"/>
                      <a:pt x="171" y="45"/>
                    </a:cubicBezTo>
                    <a:lnTo>
                      <a:pt x="176" y="40"/>
                    </a:lnTo>
                    <a:cubicBezTo>
                      <a:pt x="187" y="30"/>
                      <a:pt x="187" y="21"/>
                      <a:pt x="187" y="21"/>
                    </a:cubicBezTo>
                    <a:cubicBezTo>
                      <a:pt x="187" y="15"/>
                      <a:pt x="183" y="11"/>
                      <a:pt x="183" y="11"/>
                    </a:cubicBezTo>
                    <a:cubicBezTo>
                      <a:pt x="180" y="8"/>
                      <a:pt x="173" y="8"/>
                      <a:pt x="173" y="8"/>
                    </a:cubicBezTo>
                    <a:cubicBezTo>
                      <a:pt x="166" y="8"/>
                      <a:pt x="156" y="13"/>
                      <a:pt x="156" y="13"/>
                    </a:cubicBezTo>
                    <a:lnTo>
                      <a:pt x="156" y="5"/>
                    </a:lnTo>
                    <a:cubicBezTo>
                      <a:pt x="165" y="0"/>
                      <a:pt x="175" y="0"/>
                      <a:pt x="175" y="0"/>
                    </a:cubicBezTo>
                    <a:cubicBezTo>
                      <a:pt x="185" y="0"/>
                      <a:pt x="191" y="6"/>
                      <a:pt x="191" y="6"/>
                    </a:cubicBezTo>
                    <a:cubicBezTo>
                      <a:pt x="197" y="11"/>
                      <a:pt x="197" y="20"/>
                      <a:pt x="197" y="20"/>
                    </a:cubicBezTo>
                    <a:cubicBezTo>
                      <a:pt x="197" y="27"/>
                      <a:pt x="194" y="32"/>
                      <a:pt x="194" y="32"/>
                    </a:cubicBezTo>
                    <a:cubicBezTo>
                      <a:pt x="191" y="37"/>
                      <a:pt x="183" y="44"/>
                      <a:pt x="183" y="44"/>
                    </a:cubicBezTo>
                    <a:lnTo>
                      <a:pt x="179" y="47"/>
                    </a:lnTo>
                    <a:cubicBezTo>
                      <a:pt x="167" y="57"/>
                      <a:pt x="166" y="66"/>
                      <a:pt x="166" y="66"/>
                    </a:cubicBezTo>
                    <a:lnTo>
                      <a:pt x="197" y="66"/>
                    </a:lnTo>
                    <a:lnTo>
                      <a:pt x="197" y="75"/>
                    </a:lnTo>
                    <a:lnTo>
                      <a:pt x="154" y="75"/>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415" name="Freeform 1269"/>
              <p:cNvSpPr>
                <a:spLocks noEditPoints="1"/>
              </p:cNvSpPr>
              <p:nvPr/>
            </p:nvSpPr>
            <p:spPr bwMode="auto">
              <a:xfrm>
                <a:off x="3039" y="1537"/>
                <a:ext cx="71" cy="26"/>
              </a:xfrm>
              <a:custGeom>
                <a:avLst/>
                <a:gdLst>
                  <a:gd name="T0" fmla="*/ 0 w 200"/>
                  <a:gd name="T1" fmla="*/ 0 h 76"/>
                  <a:gd name="T2" fmla="*/ 0 w 200"/>
                  <a:gd name="T3" fmla="*/ 0 h 76"/>
                  <a:gd name="T4" fmla="*/ 0 w 200"/>
                  <a:gd name="T5" fmla="*/ 0 h 76"/>
                  <a:gd name="T6" fmla="*/ 0 w 200"/>
                  <a:gd name="T7" fmla="*/ 0 h 76"/>
                  <a:gd name="T8" fmla="*/ 0 w 200"/>
                  <a:gd name="T9" fmla="*/ 0 h 76"/>
                  <a:gd name="T10" fmla="*/ 0 w 200"/>
                  <a:gd name="T11" fmla="*/ 0 h 76"/>
                  <a:gd name="T12" fmla="*/ 0 w 200"/>
                  <a:gd name="T13" fmla="*/ 0 h 76"/>
                  <a:gd name="T14" fmla="*/ 0 w 200"/>
                  <a:gd name="T15" fmla="*/ 0 h 76"/>
                  <a:gd name="T16" fmla="*/ 0 w 200"/>
                  <a:gd name="T17" fmla="*/ 0 h 76"/>
                  <a:gd name="T18" fmla="*/ 0 w 200"/>
                  <a:gd name="T19" fmla="*/ 0 h 76"/>
                  <a:gd name="T20" fmla="*/ 0 w 200"/>
                  <a:gd name="T21" fmla="*/ 0 h 76"/>
                  <a:gd name="T22" fmla="*/ 0 w 200"/>
                  <a:gd name="T23" fmla="*/ 0 h 76"/>
                  <a:gd name="T24" fmla="*/ 0 w 200"/>
                  <a:gd name="T25" fmla="*/ 0 h 76"/>
                  <a:gd name="T26" fmla="*/ 0 w 200"/>
                  <a:gd name="T27" fmla="*/ 0 h 76"/>
                  <a:gd name="T28" fmla="*/ 0 w 200"/>
                  <a:gd name="T29" fmla="*/ 0 h 76"/>
                  <a:gd name="T30" fmla="*/ 0 w 200"/>
                  <a:gd name="T31" fmla="*/ 0 h 76"/>
                  <a:gd name="T32" fmla="*/ 0 w 200"/>
                  <a:gd name="T33" fmla="*/ 0 h 76"/>
                  <a:gd name="T34" fmla="*/ 0 w 200"/>
                  <a:gd name="T35" fmla="*/ 0 h 76"/>
                  <a:gd name="T36" fmla="*/ 0 w 200"/>
                  <a:gd name="T37" fmla="*/ 0 h 76"/>
                  <a:gd name="T38" fmla="*/ 0 w 200"/>
                  <a:gd name="T39" fmla="*/ 0 h 76"/>
                  <a:gd name="T40" fmla="*/ 0 w 200"/>
                  <a:gd name="T41" fmla="*/ 0 h 76"/>
                  <a:gd name="T42" fmla="*/ 0 w 200"/>
                  <a:gd name="T43" fmla="*/ 0 h 76"/>
                  <a:gd name="T44" fmla="*/ 0 w 200"/>
                  <a:gd name="T45" fmla="*/ 0 h 76"/>
                  <a:gd name="T46" fmla="*/ 0 w 200"/>
                  <a:gd name="T47" fmla="*/ 0 h 76"/>
                  <a:gd name="T48" fmla="*/ 0 w 200"/>
                  <a:gd name="T49" fmla="*/ 0 h 76"/>
                  <a:gd name="T50" fmla="*/ 0 w 200"/>
                  <a:gd name="T51" fmla="*/ 0 h 76"/>
                  <a:gd name="T52" fmla="*/ 0 w 200"/>
                  <a:gd name="T53" fmla="*/ 0 h 76"/>
                  <a:gd name="T54" fmla="*/ 0 w 200"/>
                  <a:gd name="T55" fmla="*/ 0 h 76"/>
                  <a:gd name="T56" fmla="*/ 0 w 200"/>
                  <a:gd name="T57" fmla="*/ 0 h 76"/>
                  <a:gd name="T58" fmla="*/ 0 w 200"/>
                  <a:gd name="T59" fmla="*/ 0 h 76"/>
                  <a:gd name="T60" fmla="*/ 0 w 200"/>
                  <a:gd name="T61" fmla="*/ 0 h 76"/>
                  <a:gd name="T62" fmla="*/ 0 w 200"/>
                  <a:gd name="T63" fmla="*/ 0 h 76"/>
                  <a:gd name="T64" fmla="*/ 0 w 200"/>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00" h="76">
                    <a:moveTo>
                      <a:pt x="0" y="75"/>
                    </a:moveTo>
                    <a:lnTo>
                      <a:pt x="0" y="75"/>
                    </a:lnTo>
                    <a:lnTo>
                      <a:pt x="0" y="67"/>
                    </a:lnTo>
                    <a:lnTo>
                      <a:pt x="14" y="67"/>
                    </a:lnTo>
                    <a:lnTo>
                      <a:pt x="14" y="10"/>
                    </a:lnTo>
                    <a:lnTo>
                      <a:pt x="0" y="14"/>
                    </a:lnTo>
                    <a:lnTo>
                      <a:pt x="0" y="6"/>
                    </a:lnTo>
                    <a:lnTo>
                      <a:pt x="24" y="0"/>
                    </a:lnTo>
                    <a:lnTo>
                      <a:pt x="24" y="67"/>
                    </a:lnTo>
                    <a:lnTo>
                      <a:pt x="38" y="67"/>
                    </a:lnTo>
                    <a:lnTo>
                      <a:pt x="38" y="75"/>
                    </a:lnTo>
                    <a:lnTo>
                      <a:pt x="0" y="75"/>
                    </a:lnTo>
                    <a:close/>
                    <a:moveTo>
                      <a:pt x="58" y="75"/>
                    </a:moveTo>
                    <a:lnTo>
                      <a:pt x="58" y="75"/>
                    </a:lnTo>
                    <a:lnTo>
                      <a:pt x="58" y="62"/>
                    </a:lnTo>
                    <a:lnTo>
                      <a:pt x="70" y="62"/>
                    </a:lnTo>
                    <a:lnTo>
                      <a:pt x="70" y="75"/>
                    </a:lnTo>
                    <a:lnTo>
                      <a:pt x="58" y="75"/>
                    </a:lnTo>
                    <a:close/>
                    <a:moveTo>
                      <a:pt x="111" y="76"/>
                    </a:moveTo>
                    <a:lnTo>
                      <a:pt x="111" y="76"/>
                    </a:lnTo>
                    <a:cubicBezTo>
                      <a:pt x="100" y="76"/>
                      <a:pt x="93" y="66"/>
                      <a:pt x="93" y="66"/>
                    </a:cubicBezTo>
                    <a:cubicBezTo>
                      <a:pt x="86" y="55"/>
                      <a:pt x="86" y="38"/>
                      <a:pt x="86" y="38"/>
                    </a:cubicBezTo>
                    <a:cubicBezTo>
                      <a:pt x="86" y="21"/>
                      <a:pt x="93" y="11"/>
                      <a:pt x="93" y="11"/>
                    </a:cubicBezTo>
                    <a:cubicBezTo>
                      <a:pt x="100" y="0"/>
                      <a:pt x="111" y="0"/>
                      <a:pt x="111" y="0"/>
                    </a:cubicBezTo>
                    <a:cubicBezTo>
                      <a:pt x="123" y="0"/>
                      <a:pt x="130" y="11"/>
                      <a:pt x="130" y="11"/>
                    </a:cubicBezTo>
                    <a:cubicBezTo>
                      <a:pt x="137" y="21"/>
                      <a:pt x="137" y="38"/>
                      <a:pt x="137" y="38"/>
                    </a:cubicBezTo>
                    <a:cubicBezTo>
                      <a:pt x="137" y="56"/>
                      <a:pt x="130" y="66"/>
                      <a:pt x="130" y="66"/>
                    </a:cubicBezTo>
                    <a:cubicBezTo>
                      <a:pt x="123" y="76"/>
                      <a:pt x="111" y="76"/>
                      <a:pt x="111" y="76"/>
                    </a:cubicBezTo>
                    <a:close/>
                    <a:moveTo>
                      <a:pt x="111" y="69"/>
                    </a:moveTo>
                    <a:lnTo>
                      <a:pt x="111" y="69"/>
                    </a:lnTo>
                    <a:cubicBezTo>
                      <a:pt x="126" y="69"/>
                      <a:pt x="126" y="38"/>
                      <a:pt x="126" y="38"/>
                    </a:cubicBezTo>
                    <a:cubicBezTo>
                      <a:pt x="126" y="8"/>
                      <a:pt x="111" y="8"/>
                      <a:pt x="111" y="8"/>
                    </a:cubicBezTo>
                    <a:cubicBezTo>
                      <a:pt x="96" y="8"/>
                      <a:pt x="96" y="38"/>
                      <a:pt x="96" y="38"/>
                    </a:cubicBezTo>
                    <a:cubicBezTo>
                      <a:pt x="96" y="69"/>
                      <a:pt x="111" y="69"/>
                      <a:pt x="111" y="69"/>
                    </a:cubicBezTo>
                    <a:close/>
                    <a:moveTo>
                      <a:pt x="154" y="74"/>
                    </a:moveTo>
                    <a:lnTo>
                      <a:pt x="154" y="74"/>
                    </a:lnTo>
                    <a:lnTo>
                      <a:pt x="154" y="66"/>
                    </a:lnTo>
                    <a:cubicBezTo>
                      <a:pt x="164" y="69"/>
                      <a:pt x="170" y="69"/>
                      <a:pt x="170" y="69"/>
                    </a:cubicBezTo>
                    <a:cubicBezTo>
                      <a:pt x="179" y="69"/>
                      <a:pt x="184" y="61"/>
                      <a:pt x="184" y="61"/>
                    </a:cubicBezTo>
                    <a:cubicBezTo>
                      <a:pt x="189" y="54"/>
                      <a:pt x="189" y="40"/>
                      <a:pt x="189" y="40"/>
                    </a:cubicBezTo>
                    <a:cubicBezTo>
                      <a:pt x="182" y="49"/>
                      <a:pt x="172" y="49"/>
                      <a:pt x="172" y="49"/>
                    </a:cubicBezTo>
                    <a:cubicBezTo>
                      <a:pt x="163" y="49"/>
                      <a:pt x="157" y="42"/>
                      <a:pt x="157" y="42"/>
                    </a:cubicBezTo>
                    <a:cubicBezTo>
                      <a:pt x="151" y="36"/>
                      <a:pt x="151" y="26"/>
                      <a:pt x="151" y="26"/>
                    </a:cubicBezTo>
                    <a:cubicBezTo>
                      <a:pt x="151" y="15"/>
                      <a:pt x="157" y="8"/>
                      <a:pt x="157" y="8"/>
                    </a:cubicBezTo>
                    <a:cubicBezTo>
                      <a:pt x="164" y="0"/>
                      <a:pt x="174" y="0"/>
                      <a:pt x="174" y="0"/>
                    </a:cubicBezTo>
                    <a:cubicBezTo>
                      <a:pt x="186" y="0"/>
                      <a:pt x="193" y="10"/>
                      <a:pt x="193" y="10"/>
                    </a:cubicBezTo>
                    <a:cubicBezTo>
                      <a:pt x="200" y="19"/>
                      <a:pt x="200" y="36"/>
                      <a:pt x="200" y="36"/>
                    </a:cubicBezTo>
                    <a:cubicBezTo>
                      <a:pt x="200" y="54"/>
                      <a:pt x="192" y="65"/>
                      <a:pt x="192" y="65"/>
                    </a:cubicBezTo>
                    <a:cubicBezTo>
                      <a:pt x="183" y="76"/>
                      <a:pt x="169" y="76"/>
                      <a:pt x="169" y="76"/>
                    </a:cubicBezTo>
                    <a:cubicBezTo>
                      <a:pt x="163" y="76"/>
                      <a:pt x="154" y="74"/>
                      <a:pt x="154" y="74"/>
                    </a:cubicBezTo>
                    <a:close/>
                    <a:moveTo>
                      <a:pt x="160" y="24"/>
                    </a:moveTo>
                    <a:lnTo>
                      <a:pt x="160" y="24"/>
                    </a:lnTo>
                    <a:cubicBezTo>
                      <a:pt x="160" y="33"/>
                      <a:pt x="164" y="37"/>
                      <a:pt x="164" y="37"/>
                    </a:cubicBezTo>
                    <a:cubicBezTo>
                      <a:pt x="168" y="42"/>
                      <a:pt x="174" y="42"/>
                      <a:pt x="174" y="42"/>
                    </a:cubicBezTo>
                    <a:cubicBezTo>
                      <a:pt x="180" y="42"/>
                      <a:pt x="185" y="38"/>
                      <a:pt x="185" y="38"/>
                    </a:cubicBezTo>
                    <a:cubicBezTo>
                      <a:pt x="189" y="34"/>
                      <a:pt x="189" y="28"/>
                      <a:pt x="189" y="28"/>
                    </a:cubicBezTo>
                    <a:cubicBezTo>
                      <a:pt x="189" y="19"/>
                      <a:pt x="185" y="13"/>
                      <a:pt x="185" y="13"/>
                    </a:cubicBezTo>
                    <a:cubicBezTo>
                      <a:pt x="181" y="8"/>
                      <a:pt x="174" y="8"/>
                      <a:pt x="174" y="8"/>
                    </a:cubicBezTo>
                    <a:cubicBezTo>
                      <a:pt x="168" y="8"/>
                      <a:pt x="164" y="12"/>
                      <a:pt x="164" y="12"/>
                    </a:cubicBezTo>
                    <a:cubicBezTo>
                      <a:pt x="160" y="17"/>
                      <a:pt x="160" y="24"/>
                      <a:pt x="160" y="24"/>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416" name="Freeform 1270"/>
              <p:cNvSpPr>
                <a:spLocks noEditPoints="1"/>
              </p:cNvSpPr>
              <p:nvPr/>
            </p:nvSpPr>
            <p:spPr bwMode="auto">
              <a:xfrm>
                <a:off x="3186" y="1152"/>
                <a:ext cx="2143" cy="47"/>
              </a:xfrm>
              <a:custGeom>
                <a:avLst/>
                <a:gdLst>
                  <a:gd name="T0" fmla="*/ 0 w 6056"/>
                  <a:gd name="T1" fmla="*/ 0 h 138"/>
                  <a:gd name="T2" fmla="*/ 0 w 6056"/>
                  <a:gd name="T3" fmla="*/ 0 h 138"/>
                  <a:gd name="T4" fmla="*/ 0 w 6056"/>
                  <a:gd name="T5" fmla="*/ 0 h 138"/>
                  <a:gd name="T6" fmla="*/ 0 w 6056"/>
                  <a:gd name="T7" fmla="*/ 0 h 138"/>
                  <a:gd name="T8" fmla="*/ 0 w 6056"/>
                  <a:gd name="T9" fmla="*/ 0 h 138"/>
                  <a:gd name="T10" fmla="*/ 0 w 6056"/>
                  <a:gd name="T11" fmla="*/ 0 h 138"/>
                  <a:gd name="T12" fmla="*/ 0 w 6056"/>
                  <a:gd name="T13" fmla="*/ 0 h 138"/>
                  <a:gd name="T14" fmla="*/ 0 w 6056"/>
                  <a:gd name="T15" fmla="*/ 0 h 138"/>
                  <a:gd name="T16" fmla="*/ 0 w 6056"/>
                  <a:gd name="T17" fmla="*/ 0 h 138"/>
                  <a:gd name="T18" fmla="*/ 0 w 6056"/>
                  <a:gd name="T19" fmla="*/ 0 h 138"/>
                  <a:gd name="T20" fmla="*/ 0 w 6056"/>
                  <a:gd name="T21" fmla="*/ 0 h 138"/>
                  <a:gd name="T22" fmla="*/ 0 w 6056"/>
                  <a:gd name="T23" fmla="*/ 0 h 138"/>
                  <a:gd name="T24" fmla="*/ 0 w 6056"/>
                  <a:gd name="T25" fmla="*/ 0 h 138"/>
                  <a:gd name="T26" fmla="*/ 0 w 6056"/>
                  <a:gd name="T27" fmla="*/ 0 h 138"/>
                  <a:gd name="T28" fmla="*/ 0 w 6056"/>
                  <a:gd name="T29" fmla="*/ 0 h 138"/>
                  <a:gd name="T30" fmla="*/ 0 w 6056"/>
                  <a:gd name="T31" fmla="*/ 0 h 138"/>
                  <a:gd name="T32" fmla="*/ 0 w 6056"/>
                  <a:gd name="T33" fmla="*/ 0 h 138"/>
                  <a:gd name="T34" fmla="*/ 0 w 6056"/>
                  <a:gd name="T35" fmla="*/ 0 h 138"/>
                  <a:gd name="T36" fmla="*/ 0 w 6056"/>
                  <a:gd name="T37" fmla="*/ 0 h 138"/>
                  <a:gd name="T38" fmla="*/ 0 w 6056"/>
                  <a:gd name="T39" fmla="*/ 0 h 138"/>
                  <a:gd name="T40" fmla="*/ 0 w 6056"/>
                  <a:gd name="T41" fmla="*/ 0 h 138"/>
                  <a:gd name="T42" fmla="*/ 0 w 6056"/>
                  <a:gd name="T43" fmla="*/ 0 h 138"/>
                  <a:gd name="T44" fmla="*/ 0 w 6056"/>
                  <a:gd name="T45" fmla="*/ 0 h 138"/>
                  <a:gd name="T46" fmla="*/ 0 w 6056"/>
                  <a:gd name="T47" fmla="*/ 0 h 138"/>
                  <a:gd name="T48" fmla="*/ 0 w 6056"/>
                  <a:gd name="T49" fmla="*/ 0 h 138"/>
                  <a:gd name="T50" fmla="*/ 0 w 6056"/>
                  <a:gd name="T51" fmla="*/ 0 h 138"/>
                  <a:gd name="T52" fmla="*/ 0 w 6056"/>
                  <a:gd name="T53" fmla="*/ 0 h 138"/>
                  <a:gd name="T54" fmla="*/ 0 w 6056"/>
                  <a:gd name="T55" fmla="*/ 0 h 138"/>
                  <a:gd name="T56" fmla="*/ 0 w 6056"/>
                  <a:gd name="T57" fmla="*/ 0 h 138"/>
                  <a:gd name="T58" fmla="*/ 0 w 6056"/>
                  <a:gd name="T59" fmla="*/ 0 h 138"/>
                  <a:gd name="T60" fmla="*/ 0 w 6056"/>
                  <a:gd name="T61" fmla="*/ 0 h 138"/>
                  <a:gd name="T62" fmla="*/ 0 w 6056"/>
                  <a:gd name="T63" fmla="*/ 0 h 138"/>
                  <a:gd name="T64" fmla="*/ 0 w 6056"/>
                  <a:gd name="T65" fmla="*/ 0 h 138"/>
                  <a:gd name="T66" fmla="*/ 0 w 6056"/>
                  <a:gd name="T67" fmla="*/ 0 h 138"/>
                  <a:gd name="T68" fmla="*/ 0 w 6056"/>
                  <a:gd name="T69" fmla="*/ 0 h 138"/>
                  <a:gd name="T70" fmla="*/ 0 w 6056"/>
                  <a:gd name="T71" fmla="*/ 0 h 138"/>
                  <a:gd name="T72" fmla="*/ 0 w 6056"/>
                  <a:gd name="T73" fmla="*/ 0 h 138"/>
                  <a:gd name="T74" fmla="*/ 0 w 6056"/>
                  <a:gd name="T75" fmla="*/ 0 h 138"/>
                  <a:gd name="T76" fmla="*/ 0 w 6056"/>
                  <a:gd name="T77" fmla="*/ 0 h 138"/>
                  <a:gd name="T78" fmla="*/ 0 w 6056"/>
                  <a:gd name="T79" fmla="*/ 0 h 138"/>
                  <a:gd name="T80" fmla="*/ 0 w 6056"/>
                  <a:gd name="T81" fmla="*/ 0 h 138"/>
                  <a:gd name="T82" fmla="*/ 0 w 6056"/>
                  <a:gd name="T83" fmla="*/ 0 h 138"/>
                  <a:gd name="T84" fmla="*/ 0 w 6056"/>
                  <a:gd name="T85" fmla="*/ 0 h 138"/>
                  <a:gd name="T86" fmla="*/ 0 w 6056"/>
                  <a:gd name="T87" fmla="*/ 0 h 138"/>
                  <a:gd name="T88" fmla="*/ 0 w 6056"/>
                  <a:gd name="T89" fmla="*/ 0 h 138"/>
                  <a:gd name="T90" fmla="*/ 0 w 6056"/>
                  <a:gd name="T91" fmla="*/ 0 h 138"/>
                  <a:gd name="T92" fmla="*/ 0 w 6056"/>
                  <a:gd name="T93" fmla="*/ 0 h 138"/>
                  <a:gd name="T94" fmla="*/ 0 w 6056"/>
                  <a:gd name="T95" fmla="*/ 0 h 138"/>
                  <a:gd name="T96" fmla="*/ 0 w 6056"/>
                  <a:gd name="T97" fmla="*/ 0 h 138"/>
                  <a:gd name="T98" fmla="*/ 0 w 6056"/>
                  <a:gd name="T99" fmla="*/ 0 h 138"/>
                  <a:gd name="T100" fmla="*/ 0 w 6056"/>
                  <a:gd name="T101" fmla="*/ 0 h 138"/>
                  <a:gd name="T102" fmla="*/ 0 w 6056"/>
                  <a:gd name="T103" fmla="*/ 0 h 138"/>
                  <a:gd name="T104" fmla="*/ 0 w 6056"/>
                  <a:gd name="T105" fmla="*/ 0 h 138"/>
                  <a:gd name="T106" fmla="*/ 0 w 6056"/>
                  <a:gd name="T107" fmla="*/ 0 h 138"/>
                  <a:gd name="T108" fmla="*/ 0 w 6056"/>
                  <a:gd name="T109" fmla="*/ 0 h 138"/>
                  <a:gd name="T110" fmla="*/ 0 w 6056"/>
                  <a:gd name="T111" fmla="*/ 0 h 138"/>
                  <a:gd name="T112" fmla="*/ 0 w 6056"/>
                  <a:gd name="T113" fmla="*/ 0 h 138"/>
                  <a:gd name="T114" fmla="*/ 0 w 6056"/>
                  <a:gd name="T115" fmla="*/ 0 h 138"/>
                  <a:gd name="T116" fmla="*/ 0 w 6056"/>
                  <a:gd name="T117" fmla="*/ 0 h 138"/>
                  <a:gd name="T118" fmla="*/ 0 w 6056"/>
                  <a:gd name="T119" fmla="*/ 0 h 138"/>
                  <a:gd name="T120" fmla="*/ 0 w 6056"/>
                  <a:gd name="T121" fmla="*/ 0 h 138"/>
                  <a:gd name="T122" fmla="*/ 0 w 6056"/>
                  <a:gd name="T123" fmla="*/ 0 h 138"/>
                  <a:gd name="T124" fmla="*/ 0 w 6056"/>
                  <a:gd name="T125" fmla="*/ 0 h 13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6056" h="138">
                    <a:moveTo>
                      <a:pt x="26" y="112"/>
                    </a:moveTo>
                    <a:lnTo>
                      <a:pt x="26" y="112"/>
                    </a:lnTo>
                    <a:cubicBezTo>
                      <a:pt x="16" y="112"/>
                      <a:pt x="0" y="108"/>
                      <a:pt x="0" y="108"/>
                    </a:cubicBezTo>
                    <a:lnTo>
                      <a:pt x="0" y="93"/>
                    </a:lnTo>
                    <a:cubicBezTo>
                      <a:pt x="17" y="101"/>
                      <a:pt x="28" y="101"/>
                      <a:pt x="28" y="101"/>
                    </a:cubicBezTo>
                    <a:cubicBezTo>
                      <a:pt x="37" y="101"/>
                      <a:pt x="42" y="97"/>
                      <a:pt x="42" y="97"/>
                    </a:cubicBezTo>
                    <a:cubicBezTo>
                      <a:pt x="47" y="92"/>
                      <a:pt x="47" y="85"/>
                      <a:pt x="47" y="85"/>
                    </a:cubicBezTo>
                    <a:cubicBezTo>
                      <a:pt x="47" y="79"/>
                      <a:pt x="44" y="75"/>
                      <a:pt x="44" y="75"/>
                    </a:cubicBezTo>
                    <a:cubicBezTo>
                      <a:pt x="41" y="71"/>
                      <a:pt x="31" y="66"/>
                      <a:pt x="31" y="66"/>
                    </a:cubicBezTo>
                    <a:lnTo>
                      <a:pt x="24" y="62"/>
                    </a:lnTo>
                    <a:cubicBezTo>
                      <a:pt x="12" y="54"/>
                      <a:pt x="6" y="48"/>
                      <a:pt x="6" y="48"/>
                    </a:cubicBezTo>
                    <a:cubicBezTo>
                      <a:pt x="1" y="41"/>
                      <a:pt x="1" y="33"/>
                      <a:pt x="1" y="33"/>
                    </a:cubicBezTo>
                    <a:cubicBezTo>
                      <a:pt x="1" y="21"/>
                      <a:pt x="9" y="13"/>
                      <a:pt x="9" y="13"/>
                    </a:cubicBezTo>
                    <a:cubicBezTo>
                      <a:pt x="18" y="6"/>
                      <a:pt x="31" y="6"/>
                      <a:pt x="31" y="6"/>
                    </a:cubicBezTo>
                    <a:cubicBezTo>
                      <a:pt x="43" y="6"/>
                      <a:pt x="56" y="10"/>
                      <a:pt x="56" y="10"/>
                    </a:cubicBezTo>
                    <a:lnTo>
                      <a:pt x="56" y="23"/>
                    </a:lnTo>
                    <a:cubicBezTo>
                      <a:pt x="40" y="17"/>
                      <a:pt x="32" y="17"/>
                      <a:pt x="32" y="17"/>
                    </a:cubicBezTo>
                    <a:cubicBezTo>
                      <a:pt x="24" y="17"/>
                      <a:pt x="20" y="20"/>
                      <a:pt x="20" y="20"/>
                    </a:cubicBezTo>
                    <a:cubicBezTo>
                      <a:pt x="15" y="24"/>
                      <a:pt x="15" y="30"/>
                      <a:pt x="15" y="30"/>
                    </a:cubicBezTo>
                    <a:cubicBezTo>
                      <a:pt x="15" y="36"/>
                      <a:pt x="18" y="39"/>
                      <a:pt x="18" y="39"/>
                    </a:cubicBezTo>
                    <a:cubicBezTo>
                      <a:pt x="22" y="43"/>
                      <a:pt x="31" y="49"/>
                      <a:pt x="31" y="49"/>
                    </a:cubicBezTo>
                    <a:lnTo>
                      <a:pt x="38" y="53"/>
                    </a:lnTo>
                    <a:cubicBezTo>
                      <a:pt x="52" y="60"/>
                      <a:pt x="57" y="67"/>
                      <a:pt x="57" y="67"/>
                    </a:cubicBezTo>
                    <a:cubicBezTo>
                      <a:pt x="62" y="74"/>
                      <a:pt x="62" y="83"/>
                      <a:pt x="62" y="83"/>
                    </a:cubicBezTo>
                    <a:cubicBezTo>
                      <a:pt x="62" y="96"/>
                      <a:pt x="52" y="104"/>
                      <a:pt x="52" y="104"/>
                    </a:cubicBezTo>
                    <a:cubicBezTo>
                      <a:pt x="42" y="112"/>
                      <a:pt x="26" y="112"/>
                      <a:pt x="26" y="112"/>
                    </a:cubicBezTo>
                    <a:close/>
                    <a:moveTo>
                      <a:pt x="121" y="100"/>
                    </a:moveTo>
                    <a:lnTo>
                      <a:pt x="121" y="100"/>
                    </a:lnTo>
                    <a:cubicBezTo>
                      <a:pt x="109" y="111"/>
                      <a:pt x="97" y="111"/>
                      <a:pt x="97" y="111"/>
                    </a:cubicBezTo>
                    <a:cubicBezTo>
                      <a:pt x="88" y="111"/>
                      <a:pt x="82" y="105"/>
                      <a:pt x="82" y="105"/>
                    </a:cubicBezTo>
                    <a:cubicBezTo>
                      <a:pt x="76" y="100"/>
                      <a:pt x="76" y="91"/>
                      <a:pt x="76" y="91"/>
                    </a:cubicBezTo>
                    <a:cubicBezTo>
                      <a:pt x="76" y="79"/>
                      <a:pt x="86" y="72"/>
                      <a:pt x="86" y="72"/>
                    </a:cubicBezTo>
                    <a:cubicBezTo>
                      <a:pt x="96" y="66"/>
                      <a:pt x="116" y="66"/>
                      <a:pt x="116" y="66"/>
                    </a:cubicBezTo>
                    <a:lnTo>
                      <a:pt x="119" y="66"/>
                    </a:lnTo>
                    <a:lnTo>
                      <a:pt x="119" y="57"/>
                    </a:lnTo>
                    <a:cubicBezTo>
                      <a:pt x="119" y="44"/>
                      <a:pt x="106" y="44"/>
                      <a:pt x="106" y="44"/>
                    </a:cubicBezTo>
                    <a:cubicBezTo>
                      <a:pt x="95" y="44"/>
                      <a:pt x="82" y="50"/>
                      <a:pt x="82" y="50"/>
                    </a:cubicBezTo>
                    <a:lnTo>
                      <a:pt x="82" y="39"/>
                    </a:lnTo>
                    <a:cubicBezTo>
                      <a:pt x="96" y="34"/>
                      <a:pt x="108" y="34"/>
                      <a:pt x="108" y="34"/>
                    </a:cubicBezTo>
                    <a:cubicBezTo>
                      <a:pt x="120" y="34"/>
                      <a:pt x="126" y="39"/>
                      <a:pt x="126" y="39"/>
                    </a:cubicBezTo>
                    <a:cubicBezTo>
                      <a:pt x="132" y="45"/>
                      <a:pt x="132" y="57"/>
                      <a:pt x="132" y="57"/>
                    </a:cubicBezTo>
                    <a:lnTo>
                      <a:pt x="132" y="90"/>
                    </a:lnTo>
                    <a:cubicBezTo>
                      <a:pt x="132" y="102"/>
                      <a:pt x="139" y="102"/>
                      <a:pt x="139" y="102"/>
                    </a:cubicBezTo>
                    <a:cubicBezTo>
                      <a:pt x="140" y="102"/>
                      <a:pt x="142" y="102"/>
                      <a:pt x="142" y="102"/>
                    </a:cubicBezTo>
                    <a:lnTo>
                      <a:pt x="143" y="109"/>
                    </a:lnTo>
                    <a:cubicBezTo>
                      <a:pt x="138" y="111"/>
                      <a:pt x="133" y="111"/>
                      <a:pt x="133" y="111"/>
                    </a:cubicBezTo>
                    <a:cubicBezTo>
                      <a:pt x="123" y="111"/>
                      <a:pt x="121" y="100"/>
                      <a:pt x="121" y="100"/>
                    </a:cubicBezTo>
                    <a:close/>
                    <a:moveTo>
                      <a:pt x="119" y="93"/>
                    </a:moveTo>
                    <a:lnTo>
                      <a:pt x="119" y="93"/>
                    </a:lnTo>
                    <a:lnTo>
                      <a:pt x="119" y="74"/>
                    </a:lnTo>
                    <a:lnTo>
                      <a:pt x="114" y="73"/>
                    </a:lnTo>
                    <a:cubicBezTo>
                      <a:pt x="103" y="73"/>
                      <a:pt x="96" y="78"/>
                      <a:pt x="96" y="78"/>
                    </a:cubicBezTo>
                    <a:cubicBezTo>
                      <a:pt x="89" y="82"/>
                      <a:pt x="89" y="89"/>
                      <a:pt x="89" y="89"/>
                    </a:cubicBezTo>
                    <a:cubicBezTo>
                      <a:pt x="89" y="94"/>
                      <a:pt x="93" y="97"/>
                      <a:pt x="93" y="97"/>
                    </a:cubicBezTo>
                    <a:cubicBezTo>
                      <a:pt x="96" y="100"/>
                      <a:pt x="101" y="100"/>
                      <a:pt x="101" y="100"/>
                    </a:cubicBezTo>
                    <a:cubicBezTo>
                      <a:pt x="110" y="100"/>
                      <a:pt x="119" y="93"/>
                      <a:pt x="119" y="93"/>
                    </a:cubicBezTo>
                    <a:close/>
                    <a:moveTo>
                      <a:pt x="160" y="110"/>
                    </a:moveTo>
                    <a:lnTo>
                      <a:pt x="160" y="110"/>
                    </a:lnTo>
                    <a:lnTo>
                      <a:pt x="160" y="35"/>
                    </a:lnTo>
                    <a:lnTo>
                      <a:pt x="173" y="35"/>
                    </a:lnTo>
                    <a:lnTo>
                      <a:pt x="173" y="49"/>
                    </a:lnTo>
                    <a:cubicBezTo>
                      <a:pt x="183" y="34"/>
                      <a:pt x="199" y="34"/>
                      <a:pt x="199" y="34"/>
                    </a:cubicBezTo>
                    <a:cubicBezTo>
                      <a:pt x="214" y="34"/>
                      <a:pt x="219" y="49"/>
                      <a:pt x="219" y="49"/>
                    </a:cubicBezTo>
                    <a:cubicBezTo>
                      <a:pt x="229" y="34"/>
                      <a:pt x="244" y="34"/>
                      <a:pt x="244" y="34"/>
                    </a:cubicBezTo>
                    <a:cubicBezTo>
                      <a:pt x="254" y="34"/>
                      <a:pt x="259" y="39"/>
                      <a:pt x="259" y="39"/>
                    </a:cubicBezTo>
                    <a:cubicBezTo>
                      <a:pt x="265" y="45"/>
                      <a:pt x="265" y="55"/>
                      <a:pt x="265" y="55"/>
                    </a:cubicBezTo>
                    <a:lnTo>
                      <a:pt x="265" y="110"/>
                    </a:lnTo>
                    <a:lnTo>
                      <a:pt x="251" y="110"/>
                    </a:lnTo>
                    <a:lnTo>
                      <a:pt x="251" y="58"/>
                    </a:lnTo>
                    <a:cubicBezTo>
                      <a:pt x="251" y="45"/>
                      <a:pt x="241" y="45"/>
                      <a:pt x="241" y="45"/>
                    </a:cubicBezTo>
                    <a:cubicBezTo>
                      <a:pt x="230" y="45"/>
                      <a:pt x="219" y="60"/>
                      <a:pt x="219" y="60"/>
                    </a:cubicBezTo>
                    <a:lnTo>
                      <a:pt x="219" y="110"/>
                    </a:lnTo>
                    <a:lnTo>
                      <a:pt x="205" y="110"/>
                    </a:lnTo>
                    <a:lnTo>
                      <a:pt x="205" y="58"/>
                    </a:lnTo>
                    <a:cubicBezTo>
                      <a:pt x="205" y="45"/>
                      <a:pt x="195" y="45"/>
                      <a:pt x="195" y="45"/>
                    </a:cubicBezTo>
                    <a:cubicBezTo>
                      <a:pt x="185" y="45"/>
                      <a:pt x="173" y="60"/>
                      <a:pt x="173" y="60"/>
                    </a:cubicBezTo>
                    <a:lnTo>
                      <a:pt x="173" y="110"/>
                    </a:lnTo>
                    <a:lnTo>
                      <a:pt x="160" y="110"/>
                    </a:lnTo>
                    <a:close/>
                    <a:moveTo>
                      <a:pt x="291" y="137"/>
                    </a:moveTo>
                    <a:lnTo>
                      <a:pt x="291" y="137"/>
                    </a:lnTo>
                    <a:lnTo>
                      <a:pt x="291" y="35"/>
                    </a:lnTo>
                    <a:lnTo>
                      <a:pt x="304" y="35"/>
                    </a:lnTo>
                    <a:lnTo>
                      <a:pt x="304" y="49"/>
                    </a:lnTo>
                    <a:cubicBezTo>
                      <a:pt x="312" y="34"/>
                      <a:pt x="329" y="34"/>
                      <a:pt x="329" y="34"/>
                    </a:cubicBezTo>
                    <a:cubicBezTo>
                      <a:pt x="342" y="34"/>
                      <a:pt x="350" y="43"/>
                      <a:pt x="350" y="43"/>
                    </a:cubicBezTo>
                    <a:cubicBezTo>
                      <a:pt x="358" y="53"/>
                      <a:pt x="358" y="70"/>
                      <a:pt x="358" y="70"/>
                    </a:cubicBezTo>
                    <a:cubicBezTo>
                      <a:pt x="358" y="89"/>
                      <a:pt x="349" y="100"/>
                      <a:pt x="349" y="100"/>
                    </a:cubicBezTo>
                    <a:cubicBezTo>
                      <a:pt x="340" y="111"/>
                      <a:pt x="326" y="111"/>
                      <a:pt x="326" y="111"/>
                    </a:cubicBezTo>
                    <a:cubicBezTo>
                      <a:pt x="313" y="111"/>
                      <a:pt x="304" y="101"/>
                      <a:pt x="304" y="101"/>
                    </a:cubicBezTo>
                    <a:lnTo>
                      <a:pt x="304" y="137"/>
                    </a:lnTo>
                    <a:lnTo>
                      <a:pt x="291" y="137"/>
                    </a:lnTo>
                    <a:close/>
                    <a:moveTo>
                      <a:pt x="304" y="92"/>
                    </a:moveTo>
                    <a:lnTo>
                      <a:pt x="304" y="92"/>
                    </a:lnTo>
                    <a:cubicBezTo>
                      <a:pt x="315" y="101"/>
                      <a:pt x="324" y="101"/>
                      <a:pt x="324" y="101"/>
                    </a:cubicBezTo>
                    <a:cubicBezTo>
                      <a:pt x="343" y="101"/>
                      <a:pt x="343" y="71"/>
                      <a:pt x="343" y="71"/>
                    </a:cubicBezTo>
                    <a:cubicBezTo>
                      <a:pt x="343" y="45"/>
                      <a:pt x="326" y="45"/>
                      <a:pt x="326" y="45"/>
                    </a:cubicBezTo>
                    <a:cubicBezTo>
                      <a:pt x="315" y="45"/>
                      <a:pt x="304" y="58"/>
                      <a:pt x="304" y="58"/>
                    </a:cubicBezTo>
                    <a:lnTo>
                      <a:pt x="304" y="92"/>
                    </a:lnTo>
                    <a:close/>
                    <a:moveTo>
                      <a:pt x="379" y="110"/>
                    </a:moveTo>
                    <a:lnTo>
                      <a:pt x="379" y="110"/>
                    </a:lnTo>
                    <a:lnTo>
                      <a:pt x="379" y="2"/>
                    </a:lnTo>
                    <a:lnTo>
                      <a:pt x="392" y="2"/>
                    </a:lnTo>
                    <a:lnTo>
                      <a:pt x="392" y="110"/>
                    </a:lnTo>
                    <a:lnTo>
                      <a:pt x="379" y="110"/>
                    </a:lnTo>
                    <a:close/>
                    <a:moveTo>
                      <a:pt x="474" y="107"/>
                    </a:moveTo>
                    <a:lnTo>
                      <a:pt x="474" y="107"/>
                    </a:lnTo>
                    <a:cubicBezTo>
                      <a:pt x="460" y="111"/>
                      <a:pt x="451" y="111"/>
                      <a:pt x="451" y="111"/>
                    </a:cubicBezTo>
                    <a:cubicBezTo>
                      <a:pt x="434" y="111"/>
                      <a:pt x="424" y="100"/>
                      <a:pt x="424" y="100"/>
                    </a:cubicBezTo>
                    <a:cubicBezTo>
                      <a:pt x="413" y="89"/>
                      <a:pt x="413" y="72"/>
                      <a:pt x="413" y="72"/>
                    </a:cubicBezTo>
                    <a:cubicBezTo>
                      <a:pt x="413" y="55"/>
                      <a:pt x="423" y="44"/>
                      <a:pt x="423" y="44"/>
                    </a:cubicBezTo>
                    <a:cubicBezTo>
                      <a:pt x="432" y="34"/>
                      <a:pt x="446" y="34"/>
                      <a:pt x="446" y="34"/>
                    </a:cubicBezTo>
                    <a:cubicBezTo>
                      <a:pt x="459" y="34"/>
                      <a:pt x="467" y="43"/>
                      <a:pt x="467" y="43"/>
                    </a:cubicBezTo>
                    <a:cubicBezTo>
                      <a:pt x="474" y="53"/>
                      <a:pt x="474" y="70"/>
                      <a:pt x="474" y="70"/>
                    </a:cubicBezTo>
                    <a:lnTo>
                      <a:pt x="474" y="75"/>
                    </a:lnTo>
                    <a:lnTo>
                      <a:pt x="427" y="75"/>
                    </a:lnTo>
                    <a:cubicBezTo>
                      <a:pt x="430" y="101"/>
                      <a:pt x="453" y="101"/>
                      <a:pt x="453" y="101"/>
                    </a:cubicBezTo>
                    <a:cubicBezTo>
                      <a:pt x="462" y="101"/>
                      <a:pt x="474" y="96"/>
                      <a:pt x="474" y="96"/>
                    </a:cubicBezTo>
                    <a:lnTo>
                      <a:pt x="474" y="107"/>
                    </a:lnTo>
                    <a:close/>
                    <a:moveTo>
                      <a:pt x="428" y="64"/>
                    </a:moveTo>
                    <a:lnTo>
                      <a:pt x="428" y="64"/>
                    </a:lnTo>
                    <a:lnTo>
                      <a:pt x="461" y="64"/>
                    </a:lnTo>
                    <a:cubicBezTo>
                      <a:pt x="461" y="44"/>
                      <a:pt x="445" y="44"/>
                      <a:pt x="445" y="44"/>
                    </a:cubicBezTo>
                    <a:cubicBezTo>
                      <a:pt x="430" y="44"/>
                      <a:pt x="428" y="64"/>
                      <a:pt x="428" y="64"/>
                    </a:cubicBezTo>
                    <a:close/>
                    <a:moveTo>
                      <a:pt x="499" y="110"/>
                    </a:moveTo>
                    <a:lnTo>
                      <a:pt x="499" y="110"/>
                    </a:lnTo>
                    <a:lnTo>
                      <a:pt x="499" y="96"/>
                    </a:lnTo>
                    <a:lnTo>
                      <a:pt x="513" y="96"/>
                    </a:lnTo>
                    <a:lnTo>
                      <a:pt x="513" y="110"/>
                    </a:lnTo>
                    <a:lnTo>
                      <a:pt x="499" y="110"/>
                    </a:lnTo>
                    <a:close/>
                    <a:moveTo>
                      <a:pt x="499" y="49"/>
                    </a:moveTo>
                    <a:lnTo>
                      <a:pt x="499" y="49"/>
                    </a:lnTo>
                    <a:lnTo>
                      <a:pt x="499" y="35"/>
                    </a:lnTo>
                    <a:lnTo>
                      <a:pt x="513" y="35"/>
                    </a:lnTo>
                    <a:lnTo>
                      <a:pt x="513" y="49"/>
                    </a:lnTo>
                    <a:lnTo>
                      <a:pt x="499" y="49"/>
                    </a:lnTo>
                    <a:close/>
                    <a:moveTo>
                      <a:pt x="610" y="110"/>
                    </a:moveTo>
                    <a:lnTo>
                      <a:pt x="610" y="110"/>
                    </a:lnTo>
                    <a:lnTo>
                      <a:pt x="610" y="19"/>
                    </a:lnTo>
                    <a:lnTo>
                      <a:pt x="574" y="19"/>
                    </a:lnTo>
                    <a:lnTo>
                      <a:pt x="574" y="8"/>
                    </a:lnTo>
                    <a:lnTo>
                      <a:pt x="660" y="8"/>
                    </a:lnTo>
                    <a:lnTo>
                      <a:pt x="660" y="19"/>
                    </a:lnTo>
                    <a:lnTo>
                      <a:pt x="624" y="19"/>
                    </a:lnTo>
                    <a:lnTo>
                      <a:pt x="624" y="110"/>
                    </a:lnTo>
                    <a:lnTo>
                      <a:pt x="610" y="110"/>
                    </a:lnTo>
                    <a:close/>
                    <a:moveTo>
                      <a:pt x="726" y="71"/>
                    </a:moveTo>
                    <a:lnTo>
                      <a:pt x="726" y="71"/>
                    </a:lnTo>
                    <a:lnTo>
                      <a:pt x="708" y="27"/>
                    </a:lnTo>
                    <a:lnTo>
                      <a:pt x="691" y="71"/>
                    </a:lnTo>
                    <a:lnTo>
                      <a:pt x="726" y="71"/>
                    </a:lnTo>
                    <a:close/>
                    <a:moveTo>
                      <a:pt x="741" y="110"/>
                    </a:moveTo>
                    <a:lnTo>
                      <a:pt x="741" y="110"/>
                    </a:lnTo>
                    <a:lnTo>
                      <a:pt x="730" y="81"/>
                    </a:lnTo>
                    <a:lnTo>
                      <a:pt x="687" y="81"/>
                    </a:lnTo>
                    <a:lnTo>
                      <a:pt x="676" y="110"/>
                    </a:lnTo>
                    <a:lnTo>
                      <a:pt x="662" y="110"/>
                    </a:lnTo>
                    <a:lnTo>
                      <a:pt x="703" y="8"/>
                    </a:lnTo>
                    <a:lnTo>
                      <a:pt x="717" y="8"/>
                    </a:lnTo>
                    <a:lnTo>
                      <a:pt x="756" y="110"/>
                    </a:lnTo>
                    <a:lnTo>
                      <a:pt x="741" y="110"/>
                    </a:lnTo>
                    <a:close/>
                    <a:moveTo>
                      <a:pt x="768" y="74"/>
                    </a:moveTo>
                    <a:lnTo>
                      <a:pt x="768" y="74"/>
                    </a:lnTo>
                    <a:lnTo>
                      <a:pt x="768" y="64"/>
                    </a:lnTo>
                    <a:lnTo>
                      <a:pt x="829" y="64"/>
                    </a:lnTo>
                    <a:lnTo>
                      <a:pt x="829" y="74"/>
                    </a:lnTo>
                    <a:lnTo>
                      <a:pt x="768" y="74"/>
                    </a:lnTo>
                    <a:close/>
                    <a:moveTo>
                      <a:pt x="903" y="71"/>
                    </a:moveTo>
                    <a:lnTo>
                      <a:pt x="903" y="71"/>
                    </a:lnTo>
                    <a:lnTo>
                      <a:pt x="886" y="27"/>
                    </a:lnTo>
                    <a:lnTo>
                      <a:pt x="869" y="71"/>
                    </a:lnTo>
                    <a:lnTo>
                      <a:pt x="903" y="71"/>
                    </a:lnTo>
                    <a:close/>
                    <a:moveTo>
                      <a:pt x="919" y="110"/>
                    </a:moveTo>
                    <a:lnTo>
                      <a:pt x="919" y="110"/>
                    </a:lnTo>
                    <a:lnTo>
                      <a:pt x="908" y="81"/>
                    </a:lnTo>
                    <a:lnTo>
                      <a:pt x="865" y="81"/>
                    </a:lnTo>
                    <a:lnTo>
                      <a:pt x="853" y="110"/>
                    </a:lnTo>
                    <a:lnTo>
                      <a:pt x="840" y="110"/>
                    </a:lnTo>
                    <a:lnTo>
                      <a:pt x="880" y="8"/>
                    </a:lnTo>
                    <a:lnTo>
                      <a:pt x="895" y="8"/>
                    </a:lnTo>
                    <a:lnTo>
                      <a:pt x="934" y="110"/>
                    </a:lnTo>
                    <a:lnTo>
                      <a:pt x="919" y="110"/>
                    </a:lnTo>
                    <a:close/>
                    <a:moveTo>
                      <a:pt x="949" y="110"/>
                    </a:moveTo>
                    <a:lnTo>
                      <a:pt x="949" y="110"/>
                    </a:lnTo>
                    <a:lnTo>
                      <a:pt x="949" y="8"/>
                    </a:lnTo>
                    <a:lnTo>
                      <a:pt x="969" y="8"/>
                    </a:lnTo>
                    <a:lnTo>
                      <a:pt x="997" y="87"/>
                    </a:lnTo>
                    <a:lnTo>
                      <a:pt x="1026" y="8"/>
                    </a:lnTo>
                    <a:lnTo>
                      <a:pt x="1043" y="8"/>
                    </a:lnTo>
                    <a:lnTo>
                      <a:pt x="1043" y="110"/>
                    </a:lnTo>
                    <a:lnTo>
                      <a:pt x="1030" y="110"/>
                    </a:lnTo>
                    <a:lnTo>
                      <a:pt x="1030" y="27"/>
                    </a:lnTo>
                    <a:lnTo>
                      <a:pt x="1002" y="103"/>
                    </a:lnTo>
                    <a:lnTo>
                      <a:pt x="988" y="103"/>
                    </a:lnTo>
                    <a:lnTo>
                      <a:pt x="961" y="27"/>
                    </a:lnTo>
                    <a:lnTo>
                      <a:pt x="961" y="110"/>
                    </a:lnTo>
                    <a:lnTo>
                      <a:pt x="949" y="110"/>
                    </a:lnTo>
                    <a:close/>
                    <a:moveTo>
                      <a:pt x="1069" y="110"/>
                    </a:moveTo>
                    <a:lnTo>
                      <a:pt x="1069" y="110"/>
                    </a:lnTo>
                    <a:lnTo>
                      <a:pt x="1069" y="8"/>
                    </a:lnTo>
                    <a:lnTo>
                      <a:pt x="1084" y="8"/>
                    </a:lnTo>
                    <a:lnTo>
                      <a:pt x="1084" y="99"/>
                    </a:lnTo>
                    <a:lnTo>
                      <a:pt x="1129" y="99"/>
                    </a:lnTo>
                    <a:lnTo>
                      <a:pt x="1129" y="110"/>
                    </a:lnTo>
                    <a:lnTo>
                      <a:pt x="1069" y="110"/>
                    </a:lnTo>
                    <a:close/>
                    <a:moveTo>
                      <a:pt x="1137" y="110"/>
                    </a:moveTo>
                    <a:lnTo>
                      <a:pt x="1137" y="110"/>
                    </a:lnTo>
                    <a:lnTo>
                      <a:pt x="1165" y="71"/>
                    </a:lnTo>
                    <a:lnTo>
                      <a:pt x="1138" y="35"/>
                    </a:lnTo>
                    <a:lnTo>
                      <a:pt x="1154" y="35"/>
                    </a:lnTo>
                    <a:lnTo>
                      <a:pt x="1176" y="64"/>
                    </a:lnTo>
                    <a:lnTo>
                      <a:pt x="1195" y="35"/>
                    </a:lnTo>
                    <a:lnTo>
                      <a:pt x="1208" y="35"/>
                    </a:lnTo>
                    <a:lnTo>
                      <a:pt x="1183" y="73"/>
                    </a:lnTo>
                    <a:lnTo>
                      <a:pt x="1211" y="110"/>
                    </a:lnTo>
                    <a:lnTo>
                      <a:pt x="1195" y="110"/>
                    </a:lnTo>
                    <a:lnTo>
                      <a:pt x="1172" y="80"/>
                    </a:lnTo>
                    <a:lnTo>
                      <a:pt x="1151" y="110"/>
                    </a:lnTo>
                    <a:lnTo>
                      <a:pt x="1137" y="110"/>
                    </a:lnTo>
                    <a:close/>
                    <a:moveTo>
                      <a:pt x="1238" y="110"/>
                    </a:moveTo>
                    <a:lnTo>
                      <a:pt x="1238" y="110"/>
                    </a:lnTo>
                    <a:lnTo>
                      <a:pt x="1238" y="99"/>
                    </a:lnTo>
                    <a:lnTo>
                      <a:pt x="1258" y="99"/>
                    </a:lnTo>
                    <a:lnTo>
                      <a:pt x="1258" y="20"/>
                    </a:lnTo>
                    <a:lnTo>
                      <a:pt x="1238" y="25"/>
                    </a:lnTo>
                    <a:lnTo>
                      <a:pt x="1238" y="14"/>
                    </a:lnTo>
                    <a:lnTo>
                      <a:pt x="1272" y="6"/>
                    </a:lnTo>
                    <a:lnTo>
                      <a:pt x="1272" y="99"/>
                    </a:lnTo>
                    <a:lnTo>
                      <a:pt x="1292" y="99"/>
                    </a:lnTo>
                    <a:lnTo>
                      <a:pt x="1292" y="110"/>
                    </a:lnTo>
                    <a:lnTo>
                      <a:pt x="1238" y="110"/>
                    </a:lnTo>
                    <a:close/>
                    <a:moveTo>
                      <a:pt x="1311" y="120"/>
                    </a:moveTo>
                    <a:lnTo>
                      <a:pt x="1311" y="120"/>
                    </a:lnTo>
                    <a:lnTo>
                      <a:pt x="1311" y="110"/>
                    </a:lnTo>
                    <a:lnTo>
                      <a:pt x="1370" y="110"/>
                    </a:lnTo>
                    <a:lnTo>
                      <a:pt x="1370" y="120"/>
                    </a:lnTo>
                    <a:lnTo>
                      <a:pt x="1311" y="120"/>
                    </a:lnTo>
                    <a:close/>
                    <a:moveTo>
                      <a:pt x="1440" y="71"/>
                    </a:moveTo>
                    <a:lnTo>
                      <a:pt x="1440" y="71"/>
                    </a:lnTo>
                    <a:lnTo>
                      <a:pt x="1423" y="27"/>
                    </a:lnTo>
                    <a:lnTo>
                      <a:pt x="1405" y="71"/>
                    </a:lnTo>
                    <a:lnTo>
                      <a:pt x="1440" y="71"/>
                    </a:lnTo>
                    <a:close/>
                    <a:moveTo>
                      <a:pt x="1455" y="110"/>
                    </a:moveTo>
                    <a:lnTo>
                      <a:pt x="1455" y="110"/>
                    </a:lnTo>
                    <a:lnTo>
                      <a:pt x="1444" y="81"/>
                    </a:lnTo>
                    <a:lnTo>
                      <a:pt x="1401" y="81"/>
                    </a:lnTo>
                    <a:lnTo>
                      <a:pt x="1390" y="110"/>
                    </a:lnTo>
                    <a:lnTo>
                      <a:pt x="1377" y="110"/>
                    </a:lnTo>
                    <a:lnTo>
                      <a:pt x="1417" y="8"/>
                    </a:lnTo>
                    <a:lnTo>
                      <a:pt x="1431" y="8"/>
                    </a:lnTo>
                    <a:lnTo>
                      <a:pt x="1471" y="110"/>
                    </a:lnTo>
                    <a:lnTo>
                      <a:pt x="1455" y="110"/>
                    </a:lnTo>
                    <a:close/>
                    <a:moveTo>
                      <a:pt x="1485" y="110"/>
                    </a:moveTo>
                    <a:lnTo>
                      <a:pt x="1485" y="110"/>
                    </a:lnTo>
                    <a:lnTo>
                      <a:pt x="1485" y="8"/>
                    </a:lnTo>
                    <a:lnTo>
                      <a:pt x="1505" y="8"/>
                    </a:lnTo>
                    <a:lnTo>
                      <a:pt x="1533" y="87"/>
                    </a:lnTo>
                    <a:lnTo>
                      <a:pt x="1562" y="8"/>
                    </a:lnTo>
                    <a:lnTo>
                      <a:pt x="1580" y="8"/>
                    </a:lnTo>
                    <a:lnTo>
                      <a:pt x="1580" y="110"/>
                    </a:lnTo>
                    <a:lnTo>
                      <a:pt x="1567" y="110"/>
                    </a:lnTo>
                    <a:lnTo>
                      <a:pt x="1567" y="27"/>
                    </a:lnTo>
                    <a:lnTo>
                      <a:pt x="1539" y="103"/>
                    </a:lnTo>
                    <a:lnTo>
                      <a:pt x="1525" y="103"/>
                    </a:lnTo>
                    <a:lnTo>
                      <a:pt x="1498" y="27"/>
                    </a:lnTo>
                    <a:lnTo>
                      <a:pt x="1498" y="110"/>
                    </a:lnTo>
                    <a:lnTo>
                      <a:pt x="1485" y="110"/>
                    </a:lnTo>
                    <a:close/>
                    <a:moveTo>
                      <a:pt x="1606" y="110"/>
                    </a:moveTo>
                    <a:lnTo>
                      <a:pt x="1606" y="110"/>
                    </a:lnTo>
                    <a:lnTo>
                      <a:pt x="1606" y="8"/>
                    </a:lnTo>
                    <a:lnTo>
                      <a:pt x="1620" y="8"/>
                    </a:lnTo>
                    <a:lnTo>
                      <a:pt x="1620" y="99"/>
                    </a:lnTo>
                    <a:lnTo>
                      <a:pt x="1666" y="99"/>
                    </a:lnTo>
                    <a:lnTo>
                      <a:pt x="1666" y="110"/>
                    </a:lnTo>
                    <a:lnTo>
                      <a:pt x="1606" y="110"/>
                    </a:lnTo>
                    <a:close/>
                    <a:moveTo>
                      <a:pt x="1679" y="110"/>
                    </a:moveTo>
                    <a:lnTo>
                      <a:pt x="1679" y="110"/>
                    </a:lnTo>
                    <a:lnTo>
                      <a:pt x="1679" y="98"/>
                    </a:lnTo>
                    <a:cubicBezTo>
                      <a:pt x="1685" y="84"/>
                      <a:pt x="1703" y="68"/>
                      <a:pt x="1703" y="68"/>
                    </a:cubicBezTo>
                    <a:lnTo>
                      <a:pt x="1711" y="61"/>
                    </a:lnTo>
                    <a:cubicBezTo>
                      <a:pt x="1726" y="47"/>
                      <a:pt x="1726" y="34"/>
                      <a:pt x="1726" y="34"/>
                    </a:cubicBezTo>
                    <a:cubicBezTo>
                      <a:pt x="1726" y="26"/>
                      <a:pt x="1721" y="21"/>
                      <a:pt x="1721" y="21"/>
                    </a:cubicBezTo>
                    <a:cubicBezTo>
                      <a:pt x="1716" y="16"/>
                      <a:pt x="1707" y="16"/>
                      <a:pt x="1707" y="16"/>
                    </a:cubicBezTo>
                    <a:cubicBezTo>
                      <a:pt x="1696" y="16"/>
                      <a:pt x="1682" y="24"/>
                      <a:pt x="1682" y="24"/>
                    </a:cubicBezTo>
                    <a:lnTo>
                      <a:pt x="1682" y="12"/>
                    </a:lnTo>
                    <a:cubicBezTo>
                      <a:pt x="1695" y="6"/>
                      <a:pt x="1709" y="6"/>
                      <a:pt x="1709" y="6"/>
                    </a:cubicBezTo>
                    <a:cubicBezTo>
                      <a:pt x="1723" y="6"/>
                      <a:pt x="1731" y="13"/>
                      <a:pt x="1731" y="13"/>
                    </a:cubicBezTo>
                    <a:cubicBezTo>
                      <a:pt x="1740" y="21"/>
                      <a:pt x="1740" y="34"/>
                      <a:pt x="1740" y="34"/>
                    </a:cubicBezTo>
                    <a:cubicBezTo>
                      <a:pt x="1740" y="43"/>
                      <a:pt x="1736" y="50"/>
                      <a:pt x="1736" y="50"/>
                    </a:cubicBezTo>
                    <a:cubicBezTo>
                      <a:pt x="1731" y="57"/>
                      <a:pt x="1720" y="67"/>
                      <a:pt x="1720" y="67"/>
                    </a:cubicBezTo>
                    <a:lnTo>
                      <a:pt x="1714" y="71"/>
                    </a:lnTo>
                    <a:cubicBezTo>
                      <a:pt x="1698" y="85"/>
                      <a:pt x="1696" y="98"/>
                      <a:pt x="1696" y="98"/>
                    </a:cubicBezTo>
                    <a:lnTo>
                      <a:pt x="1740" y="98"/>
                    </a:lnTo>
                    <a:lnTo>
                      <a:pt x="1740" y="110"/>
                    </a:lnTo>
                    <a:lnTo>
                      <a:pt x="1679" y="110"/>
                    </a:lnTo>
                    <a:close/>
                    <a:moveTo>
                      <a:pt x="1777" y="110"/>
                    </a:moveTo>
                    <a:lnTo>
                      <a:pt x="1777" y="110"/>
                    </a:lnTo>
                    <a:cubicBezTo>
                      <a:pt x="1779" y="98"/>
                      <a:pt x="1783" y="89"/>
                      <a:pt x="1783" y="89"/>
                    </a:cubicBezTo>
                    <a:cubicBezTo>
                      <a:pt x="1787" y="80"/>
                      <a:pt x="1796" y="65"/>
                      <a:pt x="1796" y="65"/>
                    </a:cubicBezTo>
                    <a:lnTo>
                      <a:pt x="1824" y="21"/>
                    </a:lnTo>
                    <a:lnTo>
                      <a:pt x="1771" y="21"/>
                    </a:lnTo>
                    <a:lnTo>
                      <a:pt x="1771" y="8"/>
                    </a:lnTo>
                    <a:lnTo>
                      <a:pt x="1836" y="8"/>
                    </a:lnTo>
                    <a:lnTo>
                      <a:pt x="1836" y="21"/>
                    </a:lnTo>
                    <a:cubicBezTo>
                      <a:pt x="1798" y="78"/>
                      <a:pt x="1793" y="110"/>
                      <a:pt x="1793" y="110"/>
                    </a:cubicBezTo>
                    <a:lnTo>
                      <a:pt x="1777" y="110"/>
                    </a:lnTo>
                    <a:close/>
                    <a:moveTo>
                      <a:pt x="1851" y="120"/>
                    </a:moveTo>
                    <a:lnTo>
                      <a:pt x="1851" y="120"/>
                    </a:lnTo>
                    <a:lnTo>
                      <a:pt x="1851" y="110"/>
                    </a:lnTo>
                    <a:lnTo>
                      <a:pt x="1909" y="110"/>
                    </a:lnTo>
                    <a:lnTo>
                      <a:pt x="1909" y="120"/>
                    </a:lnTo>
                    <a:lnTo>
                      <a:pt x="1851" y="120"/>
                    </a:lnTo>
                    <a:close/>
                    <a:moveTo>
                      <a:pt x="1928" y="110"/>
                    </a:moveTo>
                    <a:lnTo>
                      <a:pt x="1928" y="110"/>
                    </a:lnTo>
                    <a:lnTo>
                      <a:pt x="1928" y="8"/>
                    </a:lnTo>
                    <a:lnTo>
                      <a:pt x="1948" y="8"/>
                    </a:lnTo>
                    <a:lnTo>
                      <a:pt x="1976" y="87"/>
                    </a:lnTo>
                    <a:lnTo>
                      <a:pt x="2005" y="8"/>
                    </a:lnTo>
                    <a:lnTo>
                      <a:pt x="2023" y="8"/>
                    </a:lnTo>
                    <a:lnTo>
                      <a:pt x="2023" y="110"/>
                    </a:lnTo>
                    <a:lnTo>
                      <a:pt x="2009" y="110"/>
                    </a:lnTo>
                    <a:lnTo>
                      <a:pt x="2009" y="27"/>
                    </a:lnTo>
                    <a:lnTo>
                      <a:pt x="1981" y="103"/>
                    </a:lnTo>
                    <a:lnTo>
                      <a:pt x="1967" y="103"/>
                    </a:lnTo>
                    <a:lnTo>
                      <a:pt x="1940" y="27"/>
                    </a:lnTo>
                    <a:lnTo>
                      <a:pt x="1940" y="110"/>
                    </a:lnTo>
                    <a:lnTo>
                      <a:pt x="1928" y="110"/>
                    </a:lnTo>
                    <a:close/>
                    <a:moveTo>
                      <a:pt x="2053" y="137"/>
                    </a:moveTo>
                    <a:lnTo>
                      <a:pt x="2053" y="137"/>
                    </a:lnTo>
                    <a:lnTo>
                      <a:pt x="2065" y="110"/>
                    </a:lnTo>
                    <a:lnTo>
                      <a:pt x="2037" y="35"/>
                    </a:lnTo>
                    <a:lnTo>
                      <a:pt x="2051" y="35"/>
                    </a:lnTo>
                    <a:lnTo>
                      <a:pt x="2073" y="91"/>
                    </a:lnTo>
                    <a:lnTo>
                      <a:pt x="2095" y="35"/>
                    </a:lnTo>
                    <a:lnTo>
                      <a:pt x="2108" y="35"/>
                    </a:lnTo>
                    <a:lnTo>
                      <a:pt x="2067" y="137"/>
                    </a:lnTo>
                    <a:lnTo>
                      <a:pt x="2053" y="137"/>
                    </a:lnTo>
                    <a:close/>
                    <a:moveTo>
                      <a:pt x="2142" y="111"/>
                    </a:moveTo>
                    <a:lnTo>
                      <a:pt x="2142" y="111"/>
                    </a:lnTo>
                    <a:cubicBezTo>
                      <a:pt x="2133" y="111"/>
                      <a:pt x="2120" y="107"/>
                      <a:pt x="2120" y="107"/>
                    </a:cubicBezTo>
                    <a:lnTo>
                      <a:pt x="2120" y="95"/>
                    </a:lnTo>
                    <a:cubicBezTo>
                      <a:pt x="2133" y="101"/>
                      <a:pt x="2143" y="101"/>
                      <a:pt x="2143" y="101"/>
                    </a:cubicBezTo>
                    <a:cubicBezTo>
                      <a:pt x="2148" y="101"/>
                      <a:pt x="2152" y="98"/>
                      <a:pt x="2152" y="98"/>
                    </a:cubicBezTo>
                    <a:cubicBezTo>
                      <a:pt x="2156" y="95"/>
                      <a:pt x="2156" y="90"/>
                      <a:pt x="2156" y="90"/>
                    </a:cubicBezTo>
                    <a:cubicBezTo>
                      <a:pt x="2156" y="83"/>
                      <a:pt x="2145" y="79"/>
                      <a:pt x="2145" y="79"/>
                    </a:cubicBezTo>
                    <a:lnTo>
                      <a:pt x="2137" y="75"/>
                    </a:lnTo>
                    <a:cubicBezTo>
                      <a:pt x="2120" y="68"/>
                      <a:pt x="2120" y="54"/>
                      <a:pt x="2120" y="54"/>
                    </a:cubicBezTo>
                    <a:cubicBezTo>
                      <a:pt x="2120" y="45"/>
                      <a:pt x="2127" y="39"/>
                      <a:pt x="2127" y="39"/>
                    </a:cubicBezTo>
                    <a:cubicBezTo>
                      <a:pt x="2134" y="34"/>
                      <a:pt x="2146" y="34"/>
                      <a:pt x="2146" y="34"/>
                    </a:cubicBezTo>
                    <a:cubicBezTo>
                      <a:pt x="2152" y="34"/>
                      <a:pt x="2161" y="35"/>
                      <a:pt x="2161" y="35"/>
                    </a:cubicBezTo>
                    <a:lnTo>
                      <a:pt x="2164" y="36"/>
                    </a:lnTo>
                    <a:lnTo>
                      <a:pt x="2164" y="47"/>
                    </a:lnTo>
                    <a:cubicBezTo>
                      <a:pt x="2153" y="44"/>
                      <a:pt x="2146" y="44"/>
                      <a:pt x="2146" y="44"/>
                    </a:cubicBezTo>
                    <a:cubicBezTo>
                      <a:pt x="2133" y="44"/>
                      <a:pt x="2133" y="53"/>
                      <a:pt x="2133" y="53"/>
                    </a:cubicBezTo>
                    <a:cubicBezTo>
                      <a:pt x="2133" y="59"/>
                      <a:pt x="2143" y="63"/>
                      <a:pt x="2143" y="63"/>
                    </a:cubicBezTo>
                    <a:lnTo>
                      <a:pt x="2149" y="66"/>
                    </a:lnTo>
                    <a:cubicBezTo>
                      <a:pt x="2160" y="71"/>
                      <a:pt x="2165" y="76"/>
                      <a:pt x="2165" y="76"/>
                    </a:cubicBezTo>
                    <a:cubicBezTo>
                      <a:pt x="2170" y="81"/>
                      <a:pt x="2170" y="89"/>
                      <a:pt x="2170" y="89"/>
                    </a:cubicBezTo>
                    <a:cubicBezTo>
                      <a:pt x="2170" y="99"/>
                      <a:pt x="2162" y="105"/>
                      <a:pt x="2162" y="105"/>
                    </a:cubicBezTo>
                    <a:cubicBezTo>
                      <a:pt x="2154" y="111"/>
                      <a:pt x="2142" y="111"/>
                      <a:pt x="2142" y="111"/>
                    </a:cubicBezTo>
                    <a:close/>
                    <a:moveTo>
                      <a:pt x="2216" y="111"/>
                    </a:moveTo>
                    <a:lnTo>
                      <a:pt x="2216" y="111"/>
                    </a:lnTo>
                    <a:cubicBezTo>
                      <a:pt x="2206" y="111"/>
                      <a:pt x="2200" y="105"/>
                      <a:pt x="2200" y="105"/>
                    </a:cubicBezTo>
                    <a:cubicBezTo>
                      <a:pt x="2194" y="99"/>
                      <a:pt x="2194" y="89"/>
                      <a:pt x="2194" y="89"/>
                    </a:cubicBezTo>
                    <a:lnTo>
                      <a:pt x="2194" y="45"/>
                    </a:lnTo>
                    <a:lnTo>
                      <a:pt x="2185" y="45"/>
                    </a:lnTo>
                    <a:lnTo>
                      <a:pt x="2185" y="35"/>
                    </a:lnTo>
                    <a:lnTo>
                      <a:pt x="2194" y="35"/>
                    </a:lnTo>
                    <a:lnTo>
                      <a:pt x="2194" y="22"/>
                    </a:lnTo>
                    <a:lnTo>
                      <a:pt x="2208" y="20"/>
                    </a:lnTo>
                    <a:lnTo>
                      <a:pt x="2208" y="35"/>
                    </a:lnTo>
                    <a:lnTo>
                      <a:pt x="2227" y="35"/>
                    </a:lnTo>
                    <a:lnTo>
                      <a:pt x="2227" y="45"/>
                    </a:lnTo>
                    <a:lnTo>
                      <a:pt x="2208" y="45"/>
                    </a:lnTo>
                    <a:lnTo>
                      <a:pt x="2208" y="87"/>
                    </a:lnTo>
                    <a:cubicBezTo>
                      <a:pt x="2208" y="101"/>
                      <a:pt x="2220" y="101"/>
                      <a:pt x="2220" y="101"/>
                    </a:cubicBezTo>
                    <a:cubicBezTo>
                      <a:pt x="2223" y="101"/>
                      <a:pt x="2227" y="100"/>
                      <a:pt x="2227" y="100"/>
                    </a:cubicBezTo>
                    <a:lnTo>
                      <a:pt x="2227" y="110"/>
                    </a:lnTo>
                    <a:cubicBezTo>
                      <a:pt x="2221" y="111"/>
                      <a:pt x="2216" y="111"/>
                      <a:pt x="2216" y="111"/>
                    </a:cubicBezTo>
                    <a:close/>
                    <a:moveTo>
                      <a:pt x="2301" y="107"/>
                    </a:moveTo>
                    <a:lnTo>
                      <a:pt x="2301" y="107"/>
                    </a:lnTo>
                    <a:cubicBezTo>
                      <a:pt x="2287" y="111"/>
                      <a:pt x="2277" y="111"/>
                      <a:pt x="2277" y="111"/>
                    </a:cubicBezTo>
                    <a:cubicBezTo>
                      <a:pt x="2261" y="111"/>
                      <a:pt x="2251" y="100"/>
                      <a:pt x="2251" y="100"/>
                    </a:cubicBezTo>
                    <a:cubicBezTo>
                      <a:pt x="2240" y="89"/>
                      <a:pt x="2240" y="72"/>
                      <a:pt x="2240" y="72"/>
                    </a:cubicBezTo>
                    <a:cubicBezTo>
                      <a:pt x="2240" y="55"/>
                      <a:pt x="2249" y="44"/>
                      <a:pt x="2249" y="44"/>
                    </a:cubicBezTo>
                    <a:cubicBezTo>
                      <a:pt x="2259" y="34"/>
                      <a:pt x="2273" y="34"/>
                      <a:pt x="2273" y="34"/>
                    </a:cubicBezTo>
                    <a:cubicBezTo>
                      <a:pt x="2286" y="34"/>
                      <a:pt x="2294" y="43"/>
                      <a:pt x="2294" y="43"/>
                    </a:cubicBezTo>
                    <a:cubicBezTo>
                      <a:pt x="2301" y="53"/>
                      <a:pt x="2301" y="70"/>
                      <a:pt x="2301" y="70"/>
                    </a:cubicBezTo>
                    <a:lnTo>
                      <a:pt x="2301" y="75"/>
                    </a:lnTo>
                    <a:lnTo>
                      <a:pt x="2254" y="75"/>
                    </a:lnTo>
                    <a:cubicBezTo>
                      <a:pt x="2257" y="101"/>
                      <a:pt x="2280" y="101"/>
                      <a:pt x="2280" y="101"/>
                    </a:cubicBezTo>
                    <a:cubicBezTo>
                      <a:pt x="2288" y="101"/>
                      <a:pt x="2301" y="96"/>
                      <a:pt x="2301" y="96"/>
                    </a:cubicBezTo>
                    <a:lnTo>
                      <a:pt x="2301" y="107"/>
                    </a:lnTo>
                    <a:close/>
                    <a:moveTo>
                      <a:pt x="2255" y="64"/>
                    </a:moveTo>
                    <a:lnTo>
                      <a:pt x="2255" y="64"/>
                    </a:lnTo>
                    <a:lnTo>
                      <a:pt x="2287" y="64"/>
                    </a:lnTo>
                    <a:cubicBezTo>
                      <a:pt x="2287" y="44"/>
                      <a:pt x="2272" y="44"/>
                      <a:pt x="2272" y="44"/>
                    </a:cubicBezTo>
                    <a:cubicBezTo>
                      <a:pt x="2256" y="44"/>
                      <a:pt x="2255" y="64"/>
                      <a:pt x="2255" y="64"/>
                    </a:cubicBezTo>
                    <a:close/>
                    <a:moveTo>
                      <a:pt x="2324" y="110"/>
                    </a:moveTo>
                    <a:lnTo>
                      <a:pt x="2324" y="110"/>
                    </a:lnTo>
                    <a:lnTo>
                      <a:pt x="2324" y="35"/>
                    </a:lnTo>
                    <a:lnTo>
                      <a:pt x="2338" y="35"/>
                    </a:lnTo>
                    <a:lnTo>
                      <a:pt x="2338" y="49"/>
                    </a:lnTo>
                    <a:cubicBezTo>
                      <a:pt x="2346" y="34"/>
                      <a:pt x="2361" y="34"/>
                      <a:pt x="2361" y="34"/>
                    </a:cubicBezTo>
                    <a:cubicBezTo>
                      <a:pt x="2363" y="34"/>
                      <a:pt x="2365" y="34"/>
                      <a:pt x="2365" y="34"/>
                    </a:cubicBezTo>
                    <a:lnTo>
                      <a:pt x="2365" y="47"/>
                    </a:lnTo>
                    <a:cubicBezTo>
                      <a:pt x="2362" y="45"/>
                      <a:pt x="2359" y="45"/>
                      <a:pt x="2359" y="45"/>
                    </a:cubicBezTo>
                    <a:cubicBezTo>
                      <a:pt x="2346" y="45"/>
                      <a:pt x="2338" y="61"/>
                      <a:pt x="2338" y="61"/>
                    </a:cubicBezTo>
                    <a:lnTo>
                      <a:pt x="2338" y="110"/>
                    </a:lnTo>
                    <a:lnTo>
                      <a:pt x="2324" y="110"/>
                    </a:lnTo>
                    <a:close/>
                    <a:moveTo>
                      <a:pt x="2386" y="137"/>
                    </a:moveTo>
                    <a:lnTo>
                      <a:pt x="2386" y="137"/>
                    </a:lnTo>
                    <a:lnTo>
                      <a:pt x="2398" y="110"/>
                    </a:lnTo>
                    <a:lnTo>
                      <a:pt x="2369" y="35"/>
                    </a:lnTo>
                    <a:lnTo>
                      <a:pt x="2384" y="35"/>
                    </a:lnTo>
                    <a:lnTo>
                      <a:pt x="2405" y="91"/>
                    </a:lnTo>
                    <a:lnTo>
                      <a:pt x="2428" y="35"/>
                    </a:lnTo>
                    <a:lnTo>
                      <a:pt x="2440" y="35"/>
                    </a:lnTo>
                    <a:lnTo>
                      <a:pt x="2400" y="137"/>
                    </a:lnTo>
                    <a:lnTo>
                      <a:pt x="2386" y="137"/>
                    </a:lnTo>
                    <a:close/>
                    <a:moveTo>
                      <a:pt x="2454" y="110"/>
                    </a:moveTo>
                    <a:lnTo>
                      <a:pt x="2454" y="110"/>
                    </a:lnTo>
                    <a:lnTo>
                      <a:pt x="2454" y="8"/>
                    </a:lnTo>
                    <a:lnTo>
                      <a:pt x="2485" y="8"/>
                    </a:lnTo>
                    <a:cubicBezTo>
                      <a:pt x="2500" y="8"/>
                      <a:pt x="2507" y="15"/>
                      <a:pt x="2507" y="15"/>
                    </a:cubicBezTo>
                    <a:cubicBezTo>
                      <a:pt x="2515" y="21"/>
                      <a:pt x="2515" y="33"/>
                      <a:pt x="2515" y="33"/>
                    </a:cubicBezTo>
                    <a:cubicBezTo>
                      <a:pt x="2515" y="54"/>
                      <a:pt x="2495" y="62"/>
                      <a:pt x="2495" y="62"/>
                    </a:cubicBezTo>
                    <a:lnTo>
                      <a:pt x="2528" y="110"/>
                    </a:lnTo>
                    <a:lnTo>
                      <a:pt x="2511" y="110"/>
                    </a:lnTo>
                    <a:lnTo>
                      <a:pt x="2482" y="67"/>
                    </a:lnTo>
                    <a:lnTo>
                      <a:pt x="2469" y="67"/>
                    </a:lnTo>
                    <a:lnTo>
                      <a:pt x="2469" y="110"/>
                    </a:lnTo>
                    <a:lnTo>
                      <a:pt x="2454" y="110"/>
                    </a:lnTo>
                    <a:close/>
                    <a:moveTo>
                      <a:pt x="2469" y="56"/>
                    </a:moveTo>
                    <a:lnTo>
                      <a:pt x="2469" y="56"/>
                    </a:lnTo>
                    <a:lnTo>
                      <a:pt x="2473" y="56"/>
                    </a:lnTo>
                    <a:cubicBezTo>
                      <a:pt x="2500" y="56"/>
                      <a:pt x="2500" y="35"/>
                      <a:pt x="2500" y="35"/>
                    </a:cubicBezTo>
                    <a:cubicBezTo>
                      <a:pt x="2500" y="19"/>
                      <a:pt x="2478" y="19"/>
                      <a:pt x="2478" y="19"/>
                    </a:cubicBezTo>
                    <a:lnTo>
                      <a:pt x="2469" y="19"/>
                    </a:lnTo>
                    <a:lnTo>
                      <a:pt x="2469" y="56"/>
                    </a:lnTo>
                    <a:close/>
                    <a:moveTo>
                      <a:pt x="2598" y="107"/>
                    </a:moveTo>
                    <a:lnTo>
                      <a:pt x="2598" y="107"/>
                    </a:lnTo>
                    <a:cubicBezTo>
                      <a:pt x="2584" y="111"/>
                      <a:pt x="2575" y="111"/>
                      <a:pt x="2575" y="111"/>
                    </a:cubicBezTo>
                    <a:cubicBezTo>
                      <a:pt x="2558" y="111"/>
                      <a:pt x="2548" y="100"/>
                      <a:pt x="2548" y="100"/>
                    </a:cubicBezTo>
                    <a:cubicBezTo>
                      <a:pt x="2538" y="89"/>
                      <a:pt x="2538" y="72"/>
                      <a:pt x="2538" y="72"/>
                    </a:cubicBezTo>
                    <a:cubicBezTo>
                      <a:pt x="2538" y="55"/>
                      <a:pt x="2547" y="44"/>
                      <a:pt x="2547" y="44"/>
                    </a:cubicBezTo>
                    <a:cubicBezTo>
                      <a:pt x="2556" y="34"/>
                      <a:pt x="2570" y="34"/>
                      <a:pt x="2570" y="34"/>
                    </a:cubicBezTo>
                    <a:cubicBezTo>
                      <a:pt x="2583" y="34"/>
                      <a:pt x="2591" y="43"/>
                      <a:pt x="2591" y="43"/>
                    </a:cubicBezTo>
                    <a:cubicBezTo>
                      <a:pt x="2598" y="53"/>
                      <a:pt x="2598" y="70"/>
                      <a:pt x="2598" y="70"/>
                    </a:cubicBezTo>
                    <a:lnTo>
                      <a:pt x="2598" y="75"/>
                    </a:lnTo>
                    <a:lnTo>
                      <a:pt x="2551" y="75"/>
                    </a:lnTo>
                    <a:cubicBezTo>
                      <a:pt x="2554" y="101"/>
                      <a:pt x="2577" y="101"/>
                      <a:pt x="2577" y="101"/>
                    </a:cubicBezTo>
                    <a:cubicBezTo>
                      <a:pt x="2586" y="101"/>
                      <a:pt x="2598" y="96"/>
                      <a:pt x="2598" y="96"/>
                    </a:cubicBezTo>
                    <a:lnTo>
                      <a:pt x="2598" y="107"/>
                    </a:lnTo>
                    <a:close/>
                    <a:moveTo>
                      <a:pt x="2552" y="64"/>
                    </a:moveTo>
                    <a:lnTo>
                      <a:pt x="2552" y="64"/>
                    </a:lnTo>
                    <a:lnTo>
                      <a:pt x="2585" y="64"/>
                    </a:lnTo>
                    <a:cubicBezTo>
                      <a:pt x="2585" y="44"/>
                      <a:pt x="2569" y="44"/>
                      <a:pt x="2569" y="44"/>
                    </a:cubicBezTo>
                    <a:cubicBezTo>
                      <a:pt x="2554" y="44"/>
                      <a:pt x="2552" y="64"/>
                      <a:pt x="2552" y="64"/>
                    </a:cubicBezTo>
                    <a:close/>
                    <a:moveTo>
                      <a:pt x="2621" y="110"/>
                    </a:moveTo>
                    <a:lnTo>
                      <a:pt x="2621" y="110"/>
                    </a:lnTo>
                    <a:lnTo>
                      <a:pt x="2621" y="35"/>
                    </a:lnTo>
                    <a:lnTo>
                      <a:pt x="2635" y="35"/>
                    </a:lnTo>
                    <a:lnTo>
                      <a:pt x="2635" y="49"/>
                    </a:lnTo>
                    <a:cubicBezTo>
                      <a:pt x="2645" y="34"/>
                      <a:pt x="2660" y="34"/>
                      <a:pt x="2660" y="34"/>
                    </a:cubicBezTo>
                    <a:cubicBezTo>
                      <a:pt x="2675" y="34"/>
                      <a:pt x="2681" y="49"/>
                      <a:pt x="2681" y="49"/>
                    </a:cubicBezTo>
                    <a:cubicBezTo>
                      <a:pt x="2690" y="34"/>
                      <a:pt x="2705" y="34"/>
                      <a:pt x="2705" y="34"/>
                    </a:cubicBezTo>
                    <a:cubicBezTo>
                      <a:pt x="2715" y="34"/>
                      <a:pt x="2721" y="39"/>
                      <a:pt x="2721" y="39"/>
                    </a:cubicBezTo>
                    <a:cubicBezTo>
                      <a:pt x="2726" y="45"/>
                      <a:pt x="2726" y="55"/>
                      <a:pt x="2726" y="55"/>
                    </a:cubicBezTo>
                    <a:lnTo>
                      <a:pt x="2726" y="110"/>
                    </a:lnTo>
                    <a:lnTo>
                      <a:pt x="2713" y="110"/>
                    </a:lnTo>
                    <a:lnTo>
                      <a:pt x="2713" y="58"/>
                    </a:lnTo>
                    <a:cubicBezTo>
                      <a:pt x="2713" y="45"/>
                      <a:pt x="2703" y="45"/>
                      <a:pt x="2703" y="45"/>
                    </a:cubicBezTo>
                    <a:cubicBezTo>
                      <a:pt x="2692" y="45"/>
                      <a:pt x="2681" y="60"/>
                      <a:pt x="2681" y="60"/>
                    </a:cubicBezTo>
                    <a:lnTo>
                      <a:pt x="2681" y="110"/>
                    </a:lnTo>
                    <a:lnTo>
                      <a:pt x="2667" y="110"/>
                    </a:lnTo>
                    <a:lnTo>
                      <a:pt x="2667" y="58"/>
                    </a:lnTo>
                    <a:cubicBezTo>
                      <a:pt x="2667" y="45"/>
                      <a:pt x="2657" y="45"/>
                      <a:pt x="2657" y="45"/>
                    </a:cubicBezTo>
                    <a:cubicBezTo>
                      <a:pt x="2647" y="45"/>
                      <a:pt x="2635" y="60"/>
                      <a:pt x="2635" y="60"/>
                    </a:cubicBezTo>
                    <a:lnTo>
                      <a:pt x="2635" y="110"/>
                    </a:lnTo>
                    <a:lnTo>
                      <a:pt x="2621" y="110"/>
                    </a:lnTo>
                    <a:close/>
                    <a:moveTo>
                      <a:pt x="2781" y="111"/>
                    </a:moveTo>
                    <a:lnTo>
                      <a:pt x="2781" y="111"/>
                    </a:lnTo>
                    <a:cubicBezTo>
                      <a:pt x="2765" y="111"/>
                      <a:pt x="2756" y="101"/>
                      <a:pt x="2756" y="101"/>
                    </a:cubicBezTo>
                    <a:cubicBezTo>
                      <a:pt x="2746" y="90"/>
                      <a:pt x="2746" y="72"/>
                      <a:pt x="2746" y="72"/>
                    </a:cubicBezTo>
                    <a:cubicBezTo>
                      <a:pt x="2746" y="54"/>
                      <a:pt x="2756" y="44"/>
                      <a:pt x="2756" y="44"/>
                    </a:cubicBezTo>
                    <a:cubicBezTo>
                      <a:pt x="2765" y="34"/>
                      <a:pt x="2782" y="34"/>
                      <a:pt x="2782" y="34"/>
                    </a:cubicBezTo>
                    <a:cubicBezTo>
                      <a:pt x="2798" y="34"/>
                      <a:pt x="2808" y="44"/>
                      <a:pt x="2808" y="44"/>
                    </a:cubicBezTo>
                    <a:cubicBezTo>
                      <a:pt x="2817" y="54"/>
                      <a:pt x="2817" y="72"/>
                      <a:pt x="2817" y="72"/>
                    </a:cubicBezTo>
                    <a:cubicBezTo>
                      <a:pt x="2817" y="90"/>
                      <a:pt x="2808" y="101"/>
                      <a:pt x="2808" y="101"/>
                    </a:cubicBezTo>
                    <a:cubicBezTo>
                      <a:pt x="2798" y="111"/>
                      <a:pt x="2781" y="111"/>
                      <a:pt x="2781" y="111"/>
                    </a:cubicBezTo>
                    <a:close/>
                    <a:moveTo>
                      <a:pt x="2782" y="101"/>
                    </a:moveTo>
                    <a:lnTo>
                      <a:pt x="2782" y="101"/>
                    </a:lnTo>
                    <a:cubicBezTo>
                      <a:pt x="2803" y="101"/>
                      <a:pt x="2803" y="72"/>
                      <a:pt x="2803" y="72"/>
                    </a:cubicBezTo>
                    <a:cubicBezTo>
                      <a:pt x="2803" y="44"/>
                      <a:pt x="2782" y="44"/>
                      <a:pt x="2782" y="44"/>
                    </a:cubicBezTo>
                    <a:cubicBezTo>
                      <a:pt x="2761" y="44"/>
                      <a:pt x="2761" y="72"/>
                      <a:pt x="2761" y="72"/>
                    </a:cubicBezTo>
                    <a:cubicBezTo>
                      <a:pt x="2761" y="101"/>
                      <a:pt x="2782" y="101"/>
                      <a:pt x="2782" y="101"/>
                    </a:cubicBezTo>
                    <a:close/>
                    <a:moveTo>
                      <a:pt x="2854" y="110"/>
                    </a:moveTo>
                    <a:lnTo>
                      <a:pt x="2854" y="110"/>
                    </a:lnTo>
                    <a:lnTo>
                      <a:pt x="2826" y="35"/>
                    </a:lnTo>
                    <a:lnTo>
                      <a:pt x="2840" y="35"/>
                    </a:lnTo>
                    <a:lnTo>
                      <a:pt x="2861" y="93"/>
                    </a:lnTo>
                    <a:lnTo>
                      <a:pt x="2884" y="35"/>
                    </a:lnTo>
                    <a:lnTo>
                      <a:pt x="2897" y="35"/>
                    </a:lnTo>
                    <a:lnTo>
                      <a:pt x="2867" y="110"/>
                    </a:lnTo>
                    <a:lnTo>
                      <a:pt x="2854" y="110"/>
                    </a:lnTo>
                    <a:close/>
                    <a:moveTo>
                      <a:pt x="2965" y="107"/>
                    </a:moveTo>
                    <a:lnTo>
                      <a:pt x="2965" y="107"/>
                    </a:lnTo>
                    <a:cubicBezTo>
                      <a:pt x="2952" y="111"/>
                      <a:pt x="2942" y="111"/>
                      <a:pt x="2942" y="111"/>
                    </a:cubicBezTo>
                    <a:cubicBezTo>
                      <a:pt x="2926" y="111"/>
                      <a:pt x="2915" y="100"/>
                      <a:pt x="2915" y="100"/>
                    </a:cubicBezTo>
                    <a:cubicBezTo>
                      <a:pt x="2905" y="89"/>
                      <a:pt x="2905" y="72"/>
                      <a:pt x="2905" y="72"/>
                    </a:cubicBezTo>
                    <a:cubicBezTo>
                      <a:pt x="2905" y="55"/>
                      <a:pt x="2914" y="44"/>
                      <a:pt x="2914" y="44"/>
                    </a:cubicBezTo>
                    <a:cubicBezTo>
                      <a:pt x="2923" y="34"/>
                      <a:pt x="2937" y="34"/>
                      <a:pt x="2937" y="34"/>
                    </a:cubicBezTo>
                    <a:cubicBezTo>
                      <a:pt x="2951" y="34"/>
                      <a:pt x="2958" y="43"/>
                      <a:pt x="2958" y="43"/>
                    </a:cubicBezTo>
                    <a:cubicBezTo>
                      <a:pt x="2966" y="53"/>
                      <a:pt x="2966" y="70"/>
                      <a:pt x="2966" y="70"/>
                    </a:cubicBezTo>
                    <a:lnTo>
                      <a:pt x="2966" y="75"/>
                    </a:lnTo>
                    <a:lnTo>
                      <a:pt x="2919" y="75"/>
                    </a:lnTo>
                    <a:cubicBezTo>
                      <a:pt x="2922" y="101"/>
                      <a:pt x="2945" y="101"/>
                      <a:pt x="2945" y="101"/>
                    </a:cubicBezTo>
                    <a:cubicBezTo>
                      <a:pt x="2953" y="101"/>
                      <a:pt x="2965" y="96"/>
                      <a:pt x="2965" y="96"/>
                    </a:cubicBezTo>
                    <a:lnTo>
                      <a:pt x="2965" y="107"/>
                    </a:lnTo>
                    <a:close/>
                    <a:moveTo>
                      <a:pt x="2919" y="64"/>
                    </a:moveTo>
                    <a:lnTo>
                      <a:pt x="2919" y="64"/>
                    </a:lnTo>
                    <a:lnTo>
                      <a:pt x="2952" y="64"/>
                    </a:lnTo>
                    <a:cubicBezTo>
                      <a:pt x="2952" y="44"/>
                      <a:pt x="2937" y="44"/>
                      <a:pt x="2937" y="44"/>
                    </a:cubicBezTo>
                    <a:cubicBezTo>
                      <a:pt x="2921" y="44"/>
                      <a:pt x="2919" y="64"/>
                      <a:pt x="2919" y="64"/>
                    </a:cubicBezTo>
                    <a:close/>
                    <a:moveTo>
                      <a:pt x="3037" y="110"/>
                    </a:moveTo>
                    <a:lnTo>
                      <a:pt x="3037" y="110"/>
                    </a:lnTo>
                    <a:lnTo>
                      <a:pt x="3037" y="96"/>
                    </a:lnTo>
                    <a:cubicBezTo>
                      <a:pt x="3028" y="111"/>
                      <a:pt x="3012" y="111"/>
                      <a:pt x="3012" y="111"/>
                    </a:cubicBezTo>
                    <a:cubicBezTo>
                      <a:pt x="2998" y="111"/>
                      <a:pt x="2991" y="101"/>
                      <a:pt x="2991" y="101"/>
                    </a:cubicBezTo>
                    <a:cubicBezTo>
                      <a:pt x="2983" y="92"/>
                      <a:pt x="2983" y="75"/>
                      <a:pt x="2983" y="75"/>
                    </a:cubicBezTo>
                    <a:cubicBezTo>
                      <a:pt x="2983" y="56"/>
                      <a:pt x="2992" y="45"/>
                      <a:pt x="2992" y="45"/>
                    </a:cubicBezTo>
                    <a:cubicBezTo>
                      <a:pt x="3000" y="34"/>
                      <a:pt x="3015" y="34"/>
                      <a:pt x="3015" y="34"/>
                    </a:cubicBezTo>
                    <a:cubicBezTo>
                      <a:pt x="3028" y="34"/>
                      <a:pt x="3037" y="44"/>
                      <a:pt x="3037" y="44"/>
                    </a:cubicBezTo>
                    <a:lnTo>
                      <a:pt x="3037" y="2"/>
                    </a:lnTo>
                    <a:lnTo>
                      <a:pt x="3050" y="2"/>
                    </a:lnTo>
                    <a:lnTo>
                      <a:pt x="3050" y="110"/>
                    </a:lnTo>
                    <a:lnTo>
                      <a:pt x="3037" y="110"/>
                    </a:lnTo>
                    <a:close/>
                    <a:moveTo>
                      <a:pt x="3037" y="53"/>
                    </a:moveTo>
                    <a:lnTo>
                      <a:pt x="3037" y="53"/>
                    </a:lnTo>
                    <a:cubicBezTo>
                      <a:pt x="3026" y="44"/>
                      <a:pt x="3017" y="44"/>
                      <a:pt x="3017" y="44"/>
                    </a:cubicBezTo>
                    <a:cubicBezTo>
                      <a:pt x="2997" y="44"/>
                      <a:pt x="2997" y="73"/>
                      <a:pt x="2997" y="73"/>
                    </a:cubicBezTo>
                    <a:cubicBezTo>
                      <a:pt x="2997" y="99"/>
                      <a:pt x="3015" y="99"/>
                      <a:pt x="3015" y="99"/>
                    </a:cubicBezTo>
                    <a:cubicBezTo>
                      <a:pt x="3026" y="99"/>
                      <a:pt x="3037" y="87"/>
                      <a:pt x="3037" y="87"/>
                    </a:cubicBezTo>
                    <a:lnTo>
                      <a:pt x="3037" y="53"/>
                    </a:lnTo>
                    <a:close/>
                    <a:moveTo>
                      <a:pt x="3069" y="120"/>
                    </a:moveTo>
                    <a:lnTo>
                      <a:pt x="3069" y="120"/>
                    </a:lnTo>
                    <a:lnTo>
                      <a:pt x="3069" y="110"/>
                    </a:lnTo>
                    <a:lnTo>
                      <a:pt x="3128" y="110"/>
                    </a:lnTo>
                    <a:lnTo>
                      <a:pt x="3128" y="120"/>
                    </a:lnTo>
                    <a:lnTo>
                      <a:pt x="3069" y="120"/>
                    </a:lnTo>
                    <a:close/>
                    <a:moveTo>
                      <a:pt x="3146" y="8"/>
                    </a:moveTo>
                    <a:lnTo>
                      <a:pt x="3146" y="8"/>
                    </a:lnTo>
                    <a:lnTo>
                      <a:pt x="3160" y="8"/>
                    </a:lnTo>
                    <a:lnTo>
                      <a:pt x="3160" y="72"/>
                    </a:lnTo>
                    <a:cubicBezTo>
                      <a:pt x="3160" y="87"/>
                      <a:pt x="3166" y="94"/>
                      <a:pt x="3166" y="94"/>
                    </a:cubicBezTo>
                    <a:cubicBezTo>
                      <a:pt x="3172" y="101"/>
                      <a:pt x="3184" y="101"/>
                      <a:pt x="3184" y="101"/>
                    </a:cubicBezTo>
                    <a:cubicBezTo>
                      <a:pt x="3196" y="101"/>
                      <a:pt x="3201" y="95"/>
                      <a:pt x="3201" y="95"/>
                    </a:cubicBezTo>
                    <a:cubicBezTo>
                      <a:pt x="3206" y="88"/>
                      <a:pt x="3206" y="73"/>
                      <a:pt x="3206" y="73"/>
                    </a:cubicBezTo>
                    <a:lnTo>
                      <a:pt x="3206" y="8"/>
                    </a:lnTo>
                    <a:lnTo>
                      <a:pt x="3219" y="8"/>
                    </a:lnTo>
                    <a:lnTo>
                      <a:pt x="3219" y="72"/>
                    </a:lnTo>
                    <a:cubicBezTo>
                      <a:pt x="3219" y="93"/>
                      <a:pt x="3210" y="103"/>
                      <a:pt x="3210" y="103"/>
                    </a:cubicBezTo>
                    <a:cubicBezTo>
                      <a:pt x="3202" y="112"/>
                      <a:pt x="3183" y="112"/>
                      <a:pt x="3183" y="112"/>
                    </a:cubicBezTo>
                    <a:cubicBezTo>
                      <a:pt x="3164" y="112"/>
                      <a:pt x="3155" y="102"/>
                      <a:pt x="3155" y="102"/>
                    </a:cubicBezTo>
                    <a:cubicBezTo>
                      <a:pt x="3146" y="92"/>
                      <a:pt x="3146" y="72"/>
                      <a:pt x="3146" y="72"/>
                    </a:cubicBezTo>
                    <a:lnTo>
                      <a:pt x="3146" y="8"/>
                    </a:lnTo>
                    <a:close/>
                    <a:moveTo>
                      <a:pt x="3244" y="110"/>
                    </a:moveTo>
                    <a:lnTo>
                      <a:pt x="3244" y="110"/>
                    </a:lnTo>
                    <a:lnTo>
                      <a:pt x="3244" y="35"/>
                    </a:lnTo>
                    <a:lnTo>
                      <a:pt x="3258" y="35"/>
                    </a:lnTo>
                    <a:lnTo>
                      <a:pt x="3258" y="49"/>
                    </a:lnTo>
                    <a:cubicBezTo>
                      <a:pt x="3268" y="34"/>
                      <a:pt x="3284" y="34"/>
                      <a:pt x="3284" y="34"/>
                    </a:cubicBezTo>
                    <a:cubicBezTo>
                      <a:pt x="3294" y="34"/>
                      <a:pt x="3299" y="40"/>
                      <a:pt x="3299" y="40"/>
                    </a:cubicBezTo>
                    <a:cubicBezTo>
                      <a:pt x="3305" y="46"/>
                      <a:pt x="3305" y="56"/>
                      <a:pt x="3305" y="56"/>
                    </a:cubicBezTo>
                    <a:lnTo>
                      <a:pt x="3305" y="110"/>
                    </a:lnTo>
                    <a:lnTo>
                      <a:pt x="3292" y="110"/>
                    </a:lnTo>
                    <a:lnTo>
                      <a:pt x="3292" y="61"/>
                    </a:lnTo>
                    <a:cubicBezTo>
                      <a:pt x="3292" y="52"/>
                      <a:pt x="3289" y="49"/>
                      <a:pt x="3289" y="49"/>
                    </a:cubicBezTo>
                    <a:cubicBezTo>
                      <a:pt x="3287" y="45"/>
                      <a:pt x="3281" y="45"/>
                      <a:pt x="3281" y="45"/>
                    </a:cubicBezTo>
                    <a:cubicBezTo>
                      <a:pt x="3269" y="45"/>
                      <a:pt x="3258" y="61"/>
                      <a:pt x="3258" y="61"/>
                    </a:cubicBezTo>
                    <a:lnTo>
                      <a:pt x="3258" y="110"/>
                    </a:lnTo>
                    <a:lnTo>
                      <a:pt x="3244" y="110"/>
                    </a:lnTo>
                    <a:close/>
                    <a:moveTo>
                      <a:pt x="3331" y="134"/>
                    </a:moveTo>
                    <a:lnTo>
                      <a:pt x="3331" y="134"/>
                    </a:lnTo>
                    <a:lnTo>
                      <a:pt x="3333" y="122"/>
                    </a:lnTo>
                    <a:cubicBezTo>
                      <a:pt x="3345" y="128"/>
                      <a:pt x="3356" y="128"/>
                      <a:pt x="3356" y="128"/>
                    </a:cubicBezTo>
                    <a:cubicBezTo>
                      <a:pt x="3379" y="128"/>
                      <a:pt x="3379" y="104"/>
                      <a:pt x="3379" y="104"/>
                    </a:cubicBezTo>
                    <a:lnTo>
                      <a:pt x="3379" y="92"/>
                    </a:lnTo>
                    <a:cubicBezTo>
                      <a:pt x="3371" y="108"/>
                      <a:pt x="3354" y="108"/>
                      <a:pt x="3354" y="108"/>
                    </a:cubicBezTo>
                    <a:cubicBezTo>
                      <a:pt x="3341" y="108"/>
                      <a:pt x="3333" y="98"/>
                      <a:pt x="3333" y="98"/>
                    </a:cubicBezTo>
                    <a:cubicBezTo>
                      <a:pt x="3325" y="88"/>
                      <a:pt x="3325" y="72"/>
                      <a:pt x="3325" y="72"/>
                    </a:cubicBezTo>
                    <a:cubicBezTo>
                      <a:pt x="3325" y="55"/>
                      <a:pt x="3334" y="44"/>
                      <a:pt x="3334" y="44"/>
                    </a:cubicBezTo>
                    <a:cubicBezTo>
                      <a:pt x="3343" y="34"/>
                      <a:pt x="3357" y="34"/>
                      <a:pt x="3357" y="34"/>
                    </a:cubicBezTo>
                    <a:cubicBezTo>
                      <a:pt x="3370" y="34"/>
                      <a:pt x="3379" y="44"/>
                      <a:pt x="3379" y="44"/>
                    </a:cubicBezTo>
                    <a:lnTo>
                      <a:pt x="3379" y="35"/>
                    </a:lnTo>
                    <a:lnTo>
                      <a:pt x="3392" y="35"/>
                    </a:lnTo>
                    <a:lnTo>
                      <a:pt x="3392" y="89"/>
                    </a:lnTo>
                    <a:cubicBezTo>
                      <a:pt x="3392" y="107"/>
                      <a:pt x="3391" y="115"/>
                      <a:pt x="3391" y="115"/>
                    </a:cubicBezTo>
                    <a:cubicBezTo>
                      <a:pt x="3389" y="123"/>
                      <a:pt x="3384" y="129"/>
                      <a:pt x="3384" y="129"/>
                    </a:cubicBezTo>
                    <a:cubicBezTo>
                      <a:pt x="3375" y="138"/>
                      <a:pt x="3356" y="138"/>
                      <a:pt x="3356" y="138"/>
                    </a:cubicBezTo>
                    <a:cubicBezTo>
                      <a:pt x="3343" y="138"/>
                      <a:pt x="3331" y="134"/>
                      <a:pt x="3331" y="134"/>
                    </a:cubicBezTo>
                    <a:close/>
                    <a:moveTo>
                      <a:pt x="3379" y="84"/>
                    </a:moveTo>
                    <a:lnTo>
                      <a:pt x="3379" y="84"/>
                    </a:lnTo>
                    <a:lnTo>
                      <a:pt x="3379" y="53"/>
                    </a:lnTo>
                    <a:cubicBezTo>
                      <a:pt x="3370" y="44"/>
                      <a:pt x="3360" y="44"/>
                      <a:pt x="3360" y="44"/>
                    </a:cubicBezTo>
                    <a:cubicBezTo>
                      <a:pt x="3350" y="44"/>
                      <a:pt x="3345" y="51"/>
                      <a:pt x="3345" y="51"/>
                    </a:cubicBezTo>
                    <a:cubicBezTo>
                      <a:pt x="3340" y="59"/>
                      <a:pt x="3340" y="72"/>
                      <a:pt x="3340" y="72"/>
                    </a:cubicBezTo>
                    <a:cubicBezTo>
                      <a:pt x="3340" y="96"/>
                      <a:pt x="3357" y="96"/>
                      <a:pt x="3357" y="96"/>
                    </a:cubicBezTo>
                    <a:cubicBezTo>
                      <a:pt x="3369" y="96"/>
                      <a:pt x="3379" y="84"/>
                      <a:pt x="3379" y="84"/>
                    </a:cubicBezTo>
                    <a:close/>
                    <a:moveTo>
                      <a:pt x="3457" y="100"/>
                    </a:moveTo>
                    <a:lnTo>
                      <a:pt x="3457" y="100"/>
                    </a:lnTo>
                    <a:cubicBezTo>
                      <a:pt x="3445" y="111"/>
                      <a:pt x="3434" y="111"/>
                      <a:pt x="3434" y="111"/>
                    </a:cubicBezTo>
                    <a:cubicBezTo>
                      <a:pt x="3424" y="111"/>
                      <a:pt x="3418" y="105"/>
                      <a:pt x="3418" y="105"/>
                    </a:cubicBezTo>
                    <a:cubicBezTo>
                      <a:pt x="3412" y="100"/>
                      <a:pt x="3412" y="91"/>
                      <a:pt x="3412" y="91"/>
                    </a:cubicBezTo>
                    <a:cubicBezTo>
                      <a:pt x="3412" y="79"/>
                      <a:pt x="3422" y="72"/>
                      <a:pt x="3422" y="72"/>
                    </a:cubicBezTo>
                    <a:cubicBezTo>
                      <a:pt x="3433" y="66"/>
                      <a:pt x="3452" y="66"/>
                      <a:pt x="3452" y="66"/>
                    </a:cubicBezTo>
                    <a:lnTo>
                      <a:pt x="3455" y="66"/>
                    </a:lnTo>
                    <a:lnTo>
                      <a:pt x="3455" y="57"/>
                    </a:lnTo>
                    <a:cubicBezTo>
                      <a:pt x="3455" y="44"/>
                      <a:pt x="3442" y="44"/>
                      <a:pt x="3442" y="44"/>
                    </a:cubicBezTo>
                    <a:cubicBezTo>
                      <a:pt x="3431" y="44"/>
                      <a:pt x="3419" y="50"/>
                      <a:pt x="3419" y="50"/>
                    </a:cubicBezTo>
                    <a:lnTo>
                      <a:pt x="3419" y="39"/>
                    </a:lnTo>
                    <a:cubicBezTo>
                      <a:pt x="3432" y="34"/>
                      <a:pt x="3444" y="34"/>
                      <a:pt x="3444" y="34"/>
                    </a:cubicBezTo>
                    <a:cubicBezTo>
                      <a:pt x="3457" y="34"/>
                      <a:pt x="3462" y="39"/>
                      <a:pt x="3462" y="39"/>
                    </a:cubicBezTo>
                    <a:cubicBezTo>
                      <a:pt x="3468" y="45"/>
                      <a:pt x="3468" y="57"/>
                      <a:pt x="3468" y="57"/>
                    </a:cubicBezTo>
                    <a:lnTo>
                      <a:pt x="3468" y="90"/>
                    </a:lnTo>
                    <a:cubicBezTo>
                      <a:pt x="3468" y="102"/>
                      <a:pt x="3476" y="102"/>
                      <a:pt x="3476" y="102"/>
                    </a:cubicBezTo>
                    <a:cubicBezTo>
                      <a:pt x="3476" y="102"/>
                      <a:pt x="3478" y="102"/>
                      <a:pt x="3478" y="102"/>
                    </a:cubicBezTo>
                    <a:lnTo>
                      <a:pt x="3479" y="109"/>
                    </a:lnTo>
                    <a:cubicBezTo>
                      <a:pt x="3474" y="111"/>
                      <a:pt x="3469" y="111"/>
                      <a:pt x="3469" y="111"/>
                    </a:cubicBezTo>
                    <a:cubicBezTo>
                      <a:pt x="3460" y="111"/>
                      <a:pt x="3457" y="100"/>
                      <a:pt x="3457" y="100"/>
                    </a:cubicBezTo>
                    <a:close/>
                    <a:moveTo>
                      <a:pt x="3455" y="93"/>
                    </a:moveTo>
                    <a:lnTo>
                      <a:pt x="3455" y="93"/>
                    </a:lnTo>
                    <a:lnTo>
                      <a:pt x="3455" y="74"/>
                    </a:lnTo>
                    <a:lnTo>
                      <a:pt x="3450" y="73"/>
                    </a:lnTo>
                    <a:cubicBezTo>
                      <a:pt x="3439" y="73"/>
                      <a:pt x="3432" y="78"/>
                      <a:pt x="3432" y="78"/>
                    </a:cubicBezTo>
                    <a:cubicBezTo>
                      <a:pt x="3426" y="82"/>
                      <a:pt x="3426" y="89"/>
                      <a:pt x="3426" y="89"/>
                    </a:cubicBezTo>
                    <a:cubicBezTo>
                      <a:pt x="3426" y="94"/>
                      <a:pt x="3429" y="97"/>
                      <a:pt x="3429" y="97"/>
                    </a:cubicBezTo>
                    <a:cubicBezTo>
                      <a:pt x="3432" y="100"/>
                      <a:pt x="3437" y="100"/>
                      <a:pt x="3437" y="100"/>
                    </a:cubicBezTo>
                    <a:cubicBezTo>
                      <a:pt x="3446" y="100"/>
                      <a:pt x="3455" y="93"/>
                      <a:pt x="3455" y="93"/>
                    </a:cubicBezTo>
                    <a:close/>
                    <a:moveTo>
                      <a:pt x="3518" y="111"/>
                    </a:moveTo>
                    <a:lnTo>
                      <a:pt x="3518" y="111"/>
                    </a:lnTo>
                    <a:cubicBezTo>
                      <a:pt x="3508" y="111"/>
                      <a:pt x="3502" y="105"/>
                      <a:pt x="3502" y="105"/>
                    </a:cubicBezTo>
                    <a:cubicBezTo>
                      <a:pt x="3497" y="99"/>
                      <a:pt x="3497" y="89"/>
                      <a:pt x="3497" y="89"/>
                    </a:cubicBezTo>
                    <a:lnTo>
                      <a:pt x="3497" y="45"/>
                    </a:lnTo>
                    <a:lnTo>
                      <a:pt x="3487" y="45"/>
                    </a:lnTo>
                    <a:lnTo>
                      <a:pt x="3487" y="35"/>
                    </a:lnTo>
                    <a:lnTo>
                      <a:pt x="3497" y="35"/>
                    </a:lnTo>
                    <a:lnTo>
                      <a:pt x="3497" y="22"/>
                    </a:lnTo>
                    <a:lnTo>
                      <a:pt x="3510" y="20"/>
                    </a:lnTo>
                    <a:lnTo>
                      <a:pt x="3510" y="35"/>
                    </a:lnTo>
                    <a:lnTo>
                      <a:pt x="3529" y="35"/>
                    </a:lnTo>
                    <a:lnTo>
                      <a:pt x="3529" y="45"/>
                    </a:lnTo>
                    <a:lnTo>
                      <a:pt x="3510" y="45"/>
                    </a:lnTo>
                    <a:lnTo>
                      <a:pt x="3510" y="87"/>
                    </a:lnTo>
                    <a:cubicBezTo>
                      <a:pt x="3510" y="101"/>
                      <a:pt x="3523" y="101"/>
                      <a:pt x="3523" y="101"/>
                    </a:cubicBezTo>
                    <a:cubicBezTo>
                      <a:pt x="3525" y="101"/>
                      <a:pt x="3529" y="100"/>
                      <a:pt x="3529" y="100"/>
                    </a:cubicBezTo>
                    <a:lnTo>
                      <a:pt x="3529" y="110"/>
                    </a:lnTo>
                    <a:cubicBezTo>
                      <a:pt x="3523" y="111"/>
                      <a:pt x="3518" y="111"/>
                      <a:pt x="3518" y="111"/>
                    </a:cubicBezTo>
                    <a:close/>
                    <a:moveTo>
                      <a:pt x="3603" y="107"/>
                    </a:moveTo>
                    <a:lnTo>
                      <a:pt x="3603" y="107"/>
                    </a:lnTo>
                    <a:cubicBezTo>
                      <a:pt x="3589" y="111"/>
                      <a:pt x="3580" y="111"/>
                      <a:pt x="3580" y="111"/>
                    </a:cubicBezTo>
                    <a:cubicBezTo>
                      <a:pt x="3563" y="111"/>
                      <a:pt x="3553" y="100"/>
                      <a:pt x="3553" y="100"/>
                    </a:cubicBezTo>
                    <a:cubicBezTo>
                      <a:pt x="3542" y="89"/>
                      <a:pt x="3542" y="72"/>
                      <a:pt x="3542" y="72"/>
                    </a:cubicBezTo>
                    <a:cubicBezTo>
                      <a:pt x="3542" y="55"/>
                      <a:pt x="3552" y="44"/>
                      <a:pt x="3552" y="44"/>
                    </a:cubicBezTo>
                    <a:cubicBezTo>
                      <a:pt x="3561" y="34"/>
                      <a:pt x="3575" y="34"/>
                      <a:pt x="3575" y="34"/>
                    </a:cubicBezTo>
                    <a:cubicBezTo>
                      <a:pt x="3588" y="34"/>
                      <a:pt x="3596" y="43"/>
                      <a:pt x="3596" y="43"/>
                    </a:cubicBezTo>
                    <a:cubicBezTo>
                      <a:pt x="3603" y="53"/>
                      <a:pt x="3603" y="70"/>
                      <a:pt x="3603" y="70"/>
                    </a:cubicBezTo>
                    <a:lnTo>
                      <a:pt x="3603" y="75"/>
                    </a:lnTo>
                    <a:lnTo>
                      <a:pt x="3556" y="75"/>
                    </a:lnTo>
                    <a:cubicBezTo>
                      <a:pt x="3559" y="101"/>
                      <a:pt x="3582" y="101"/>
                      <a:pt x="3582" y="101"/>
                    </a:cubicBezTo>
                    <a:cubicBezTo>
                      <a:pt x="3591" y="101"/>
                      <a:pt x="3603" y="96"/>
                      <a:pt x="3603" y="96"/>
                    </a:cubicBezTo>
                    <a:lnTo>
                      <a:pt x="3603" y="107"/>
                    </a:lnTo>
                    <a:close/>
                    <a:moveTo>
                      <a:pt x="3557" y="64"/>
                    </a:moveTo>
                    <a:lnTo>
                      <a:pt x="3557" y="64"/>
                    </a:lnTo>
                    <a:lnTo>
                      <a:pt x="3590" y="64"/>
                    </a:lnTo>
                    <a:cubicBezTo>
                      <a:pt x="3590" y="44"/>
                      <a:pt x="3574" y="44"/>
                      <a:pt x="3574" y="44"/>
                    </a:cubicBezTo>
                    <a:cubicBezTo>
                      <a:pt x="3559" y="44"/>
                      <a:pt x="3557" y="64"/>
                      <a:pt x="3557" y="64"/>
                    </a:cubicBezTo>
                    <a:close/>
                    <a:moveTo>
                      <a:pt x="3674" y="110"/>
                    </a:moveTo>
                    <a:lnTo>
                      <a:pt x="3674" y="110"/>
                    </a:lnTo>
                    <a:lnTo>
                      <a:pt x="3674" y="96"/>
                    </a:lnTo>
                    <a:cubicBezTo>
                      <a:pt x="3666" y="111"/>
                      <a:pt x="3649" y="111"/>
                      <a:pt x="3649" y="111"/>
                    </a:cubicBezTo>
                    <a:cubicBezTo>
                      <a:pt x="3636" y="111"/>
                      <a:pt x="3628" y="101"/>
                      <a:pt x="3628" y="101"/>
                    </a:cubicBezTo>
                    <a:cubicBezTo>
                      <a:pt x="3621" y="92"/>
                      <a:pt x="3621" y="75"/>
                      <a:pt x="3621" y="75"/>
                    </a:cubicBezTo>
                    <a:cubicBezTo>
                      <a:pt x="3621" y="56"/>
                      <a:pt x="3629" y="45"/>
                      <a:pt x="3629" y="45"/>
                    </a:cubicBezTo>
                    <a:cubicBezTo>
                      <a:pt x="3638" y="34"/>
                      <a:pt x="3652" y="34"/>
                      <a:pt x="3652" y="34"/>
                    </a:cubicBezTo>
                    <a:cubicBezTo>
                      <a:pt x="3665" y="34"/>
                      <a:pt x="3674" y="44"/>
                      <a:pt x="3674" y="44"/>
                    </a:cubicBezTo>
                    <a:lnTo>
                      <a:pt x="3674" y="2"/>
                    </a:lnTo>
                    <a:lnTo>
                      <a:pt x="3688" y="2"/>
                    </a:lnTo>
                    <a:lnTo>
                      <a:pt x="3688" y="110"/>
                    </a:lnTo>
                    <a:lnTo>
                      <a:pt x="3674" y="110"/>
                    </a:lnTo>
                    <a:close/>
                    <a:moveTo>
                      <a:pt x="3674" y="53"/>
                    </a:moveTo>
                    <a:lnTo>
                      <a:pt x="3674" y="53"/>
                    </a:lnTo>
                    <a:cubicBezTo>
                      <a:pt x="3664" y="44"/>
                      <a:pt x="3654" y="44"/>
                      <a:pt x="3654" y="44"/>
                    </a:cubicBezTo>
                    <a:cubicBezTo>
                      <a:pt x="3635" y="44"/>
                      <a:pt x="3635" y="73"/>
                      <a:pt x="3635" y="73"/>
                    </a:cubicBezTo>
                    <a:cubicBezTo>
                      <a:pt x="3635" y="99"/>
                      <a:pt x="3652" y="99"/>
                      <a:pt x="3652" y="99"/>
                    </a:cubicBezTo>
                    <a:cubicBezTo>
                      <a:pt x="3663" y="99"/>
                      <a:pt x="3674" y="87"/>
                      <a:pt x="3674" y="87"/>
                    </a:cubicBezTo>
                    <a:lnTo>
                      <a:pt x="3674" y="53"/>
                    </a:lnTo>
                    <a:close/>
                    <a:moveTo>
                      <a:pt x="3715" y="131"/>
                    </a:moveTo>
                    <a:lnTo>
                      <a:pt x="3715" y="131"/>
                    </a:lnTo>
                    <a:lnTo>
                      <a:pt x="3715" y="126"/>
                    </a:lnTo>
                    <a:cubicBezTo>
                      <a:pt x="3721" y="125"/>
                      <a:pt x="3721" y="111"/>
                      <a:pt x="3721" y="111"/>
                    </a:cubicBezTo>
                    <a:lnTo>
                      <a:pt x="3721" y="110"/>
                    </a:lnTo>
                    <a:lnTo>
                      <a:pt x="3715" y="110"/>
                    </a:lnTo>
                    <a:lnTo>
                      <a:pt x="3715" y="93"/>
                    </a:lnTo>
                    <a:lnTo>
                      <a:pt x="3732" y="93"/>
                    </a:lnTo>
                    <a:lnTo>
                      <a:pt x="3732" y="107"/>
                    </a:lnTo>
                    <a:cubicBezTo>
                      <a:pt x="3732" y="130"/>
                      <a:pt x="3715" y="131"/>
                      <a:pt x="3715" y="131"/>
                    </a:cubicBezTo>
                    <a:close/>
                    <a:moveTo>
                      <a:pt x="3803" y="110"/>
                    </a:moveTo>
                    <a:lnTo>
                      <a:pt x="3803" y="110"/>
                    </a:lnTo>
                    <a:lnTo>
                      <a:pt x="3803" y="8"/>
                    </a:lnTo>
                    <a:lnTo>
                      <a:pt x="3830" y="8"/>
                    </a:lnTo>
                    <a:cubicBezTo>
                      <a:pt x="3849" y="8"/>
                      <a:pt x="3857" y="15"/>
                      <a:pt x="3857" y="15"/>
                    </a:cubicBezTo>
                    <a:cubicBezTo>
                      <a:pt x="3865" y="21"/>
                      <a:pt x="3865" y="35"/>
                      <a:pt x="3865" y="35"/>
                    </a:cubicBezTo>
                    <a:cubicBezTo>
                      <a:pt x="3865" y="51"/>
                      <a:pt x="3854" y="60"/>
                      <a:pt x="3854" y="60"/>
                    </a:cubicBezTo>
                    <a:cubicBezTo>
                      <a:pt x="3843" y="69"/>
                      <a:pt x="3823" y="69"/>
                      <a:pt x="3823" y="69"/>
                    </a:cubicBezTo>
                    <a:lnTo>
                      <a:pt x="3817" y="69"/>
                    </a:lnTo>
                    <a:lnTo>
                      <a:pt x="3817" y="110"/>
                    </a:lnTo>
                    <a:lnTo>
                      <a:pt x="3803" y="110"/>
                    </a:lnTo>
                    <a:close/>
                    <a:moveTo>
                      <a:pt x="3817" y="58"/>
                    </a:moveTo>
                    <a:lnTo>
                      <a:pt x="3817" y="58"/>
                    </a:lnTo>
                    <a:lnTo>
                      <a:pt x="3823" y="58"/>
                    </a:lnTo>
                    <a:cubicBezTo>
                      <a:pt x="3836" y="58"/>
                      <a:pt x="3843" y="53"/>
                      <a:pt x="3843" y="53"/>
                    </a:cubicBezTo>
                    <a:cubicBezTo>
                      <a:pt x="3850" y="47"/>
                      <a:pt x="3850" y="36"/>
                      <a:pt x="3850" y="36"/>
                    </a:cubicBezTo>
                    <a:cubicBezTo>
                      <a:pt x="3850" y="27"/>
                      <a:pt x="3844" y="23"/>
                      <a:pt x="3844" y="23"/>
                    </a:cubicBezTo>
                    <a:cubicBezTo>
                      <a:pt x="3839" y="19"/>
                      <a:pt x="3826" y="19"/>
                      <a:pt x="3826" y="19"/>
                    </a:cubicBezTo>
                    <a:lnTo>
                      <a:pt x="3817" y="19"/>
                    </a:lnTo>
                    <a:lnTo>
                      <a:pt x="3817" y="58"/>
                    </a:lnTo>
                    <a:close/>
                    <a:moveTo>
                      <a:pt x="3919" y="100"/>
                    </a:moveTo>
                    <a:lnTo>
                      <a:pt x="3919" y="100"/>
                    </a:lnTo>
                    <a:cubicBezTo>
                      <a:pt x="3907" y="111"/>
                      <a:pt x="3896" y="111"/>
                      <a:pt x="3896" y="111"/>
                    </a:cubicBezTo>
                    <a:cubicBezTo>
                      <a:pt x="3886" y="111"/>
                      <a:pt x="3880" y="105"/>
                      <a:pt x="3880" y="105"/>
                    </a:cubicBezTo>
                    <a:cubicBezTo>
                      <a:pt x="3874" y="100"/>
                      <a:pt x="3874" y="91"/>
                      <a:pt x="3874" y="91"/>
                    </a:cubicBezTo>
                    <a:cubicBezTo>
                      <a:pt x="3874" y="79"/>
                      <a:pt x="3885" y="72"/>
                      <a:pt x="3885" y="72"/>
                    </a:cubicBezTo>
                    <a:cubicBezTo>
                      <a:pt x="3895" y="66"/>
                      <a:pt x="3914" y="66"/>
                      <a:pt x="3914" y="66"/>
                    </a:cubicBezTo>
                    <a:lnTo>
                      <a:pt x="3917" y="66"/>
                    </a:lnTo>
                    <a:lnTo>
                      <a:pt x="3917" y="57"/>
                    </a:lnTo>
                    <a:cubicBezTo>
                      <a:pt x="3917" y="44"/>
                      <a:pt x="3904" y="44"/>
                      <a:pt x="3904" y="44"/>
                    </a:cubicBezTo>
                    <a:cubicBezTo>
                      <a:pt x="3893" y="44"/>
                      <a:pt x="3881" y="50"/>
                      <a:pt x="3881" y="50"/>
                    </a:cubicBezTo>
                    <a:lnTo>
                      <a:pt x="3881" y="39"/>
                    </a:lnTo>
                    <a:cubicBezTo>
                      <a:pt x="3894" y="34"/>
                      <a:pt x="3906" y="34"/>
                      <a:pt x="3906" y="34"/>
                    </a:cubicBezTo>
                    <a:cubicBezTo>
                      <a:pt x="3919" y="34"/>
                      <a:pt x="3925" y="39"/>
                      <a:pt x="3925" y="39"/>
                    </a:cubicBezTo>
                    <a:cubicBezTo>
                      <a:pt x="3931" y="45"/>
                      <a:pt x="3931" y="57"/>
                      <a:pt x="3931" y="57"/>
                    </a:cubicBezTo>
                    <a:lnTo>
                      <a:pt x="3931" y="90"/>
                    </a:lnTo>
                    <a:cubicBezTo>
                      <a:pt x="3931" y="102"/>
                      <a:pt x="3938" y="102"/>
                      <a:pt x="3938" y="102"/>
                    </a:cubicBezTo>
                    <a:cubicBezTo>
                      <a:pt x="3939" y="102"/>
                      <a:pt x="3940" y="102"/>
                      <a:pt x="3940" y="102"/>
                    </a:cubicBezTo>
                    <a:lnTo>
                      <a:pt x="3941" y="109"/>
                    </a:lnTo>
                    <a:cubicBezTo>
                      <a:pt x="3937" y="111"/>
                      <a:pt x="3931" y="111"/>
                      <a:pt x="3931" y="111"/>
                    </a:cubicBezTo>
                    <a:cubicBezTo>
                      <a:pt x="3922" y="111"/>
                      <a:pt x="3919" y="100"/>
                      <a:pt x="3919" y="100"/>
                    </a:cubicBezTo>
                    <a:close/>
                    <a:moveTo>
                      <a:pt x="3917" y="93"/>
                    </a:moveTo>
                    <a:lnTo>
                      <a:pt x="3917" y="93"/>
                    </a:lnTo>
                    <a:lnTo>
                      <a:pt x="3917" y="74"/>
                    </a:lnTo>
                    <a:lnTo>
                      <a:pt x="3913" y="73"/>
                    </a:lnTo>
                    <a:cubicBezTo>
                      <a:pt x="3901" y="73"/>
                      <a:pt x="3895" y="78"/>
                      <a:pt x="3895" y="78"/>
                    </a:cubicBezTo>
                    <a:cubicBezTo>
                      <a:pt x="3888" y="82"/>
                      <a:pt x="3888" y="89"/>
                      <a:pt x="3888" y="89"/>
                    </a:cubicBezTo>
                    <a:cubicBezTo>
                      <a:pt x="3888" y="94"/>
                      <a:pt x="3891" y="97"/>
                      <a:pt x="3891" y="97"/>
                    </a:cubicBezTo>
                    <a:cubicBezTo>
                      <a:pt x="3895" y="100"/>
                      <a:pt x="3900" y="100"/>
                      <a:pt x="3900" y="100"/>
                    </a:cubicBezTo>
                    <a:cubicBezTo>
                      <a:pt x="3908" y="100"/>
                      <a:pt x="3917" y="93"/>
                      <a:pt x="3917" y="93"/>
                    </a:cubicBezTo>
                    <a:close/>
                    <a:moveTo>
                      <a:pt x="3958" y="110"/>
                    </a:moveTo>
                    <a:lnTo>
                      <a:pt x="3958" y="110"/>
                    </a:lnTo>
                    <a:lnTo>
                      <a:pt x="3958" y="35"/>
                    </a:lnTo>
                    <a:lnTo>
                      <a:pt x="3972" y="35"/>
                    </a:lnTo>
                    <a:lnTo>
                      <a:pt x="3972" y="49"/>
                    </a:lnTo>
                    <a:cubicBezTo>
                      <a:pt x="3980" y="34"/>
                      <a:pt x="3995" y="34"/>
                      <a:pt x="3995" y="34"/>
                    </a:cubicBezTo>
                    <a:cubicBezTo>
                      <a:pt x="3997" y="34"/>
                      <a:pt x="3999" y="34"/>
                      <a:pt x="3999" y="34"/>
                    </a:cubicBezTo>
                    <a:lnTo>
                      <a:pt x="3999" y="47"/>
                    </a:lnTo>
                    <a:cubicBezTo>
                      <a:pt x="3996" y="45"/>
                      <a:pt x="3993" y="45"/>
                      <a:pt x="3993" y="45"/>
                    </a:cubicBezTo>
                    <a:cubicBezTo>
                      <a:pt x="3980" y="45"/>
                      <a:pt x="3972" y="61"/>
                      <a:pt x="3972" y="61"/>
                    </a:cubicBezTo>
                    <a:lnTo>
                      <a:pt x="3972" y="110"/>
                    </a:lnTo>
                    <a:lnTo>
                      <a:pt x="3958" y="110"/>
                    </a:lnTo>
                    <a:close/>
                    <a:moveTo>
                      <a:pt x="4054" y="100"/>
                    </a:moveTo>
                    <a:lnTo>
                      <a:pt x="4054" y="100"/>
                    </a:lnTo>
                    <a:cubicBezTo>
                      <a:pt x="4042" y="111"/>
                      <a:pt x="4030" y="111"/>
                      <a:pt x="4030" y="111"/>
                    </a:cubicBezTo>
                    <a:cubicBezTo>
                      <a:pt x="4021" y="111"/>
                      <a:pt x="4015" y="105"/>
                      <a:pt x="4015" y="105"/>
                    </a:cubicBezTo>
                    <a:cubicBezTo>
                      <a:pt x="4009" y="100"/>
                      <a:pt x="4009" y="91"/>
                      <a:pt x="4009" y="91"/>
                    </a:cubicBezTo>
                    <a:cubicBezTo>
                      <a:pt x="4009" y="79"/>
                      <a:pt x="4019" y="72"/>
                      <a:pt x="4019" y="72"/>
                    </a:cubicBezTo>
                    <a:cubicBezTo>
                      <a:pt x="4029" y="66"/>
                      <a:pt x="4049" y="66"/>
                      <a:pt x="4049" y="66"/>
                    </a:cubicBezTo>
                    <a:lnTo>
                      <a:pt x="4052" y="66"/>
                    </a:lnTo>
                    <a:lnTo>
                      <a:pt x="4052" y="57"/>
                    </a:lnTo>
                    <a:cubicBezTo>
                      <a:pt x="4052" y="44"/>
                      <a:pt x="4038" y="44"/>
                      <a:pt x="4038" y="44"/>
                    </a:cubicBezTo>
                    <a:cubicBezTo>
                      <a:pt x="4028" y="44"/>
                      <a:pt x="4015" y="50"/>
                      <a:pt x="4015" y="50"/>
                    </a:cubicBezTo>
                    <a:lnTo>
                      <a:pt x="4015" y="39"/>
                    </a:lnTo>
                    <a:cubicBezTo>
                      <a:pt x="4029" y="34"/>
                      <a:pt x="4041" y="34"/>
                      <a:pt x="4041" y="34"/>
                    </a:cubicBezTo>
                    <a:cubicBezTo>
                      <a:pt x="4053" y="34"/>
                      <a:pt x="4059" y="39"/>
                      <a:pt x="4059" y="39"/>
                    </a:cubicBezTo>
                    <a:cubicBezTo>
                      <a:pt x="4065" y="45"/>
                      <a:pt x="4065" y="57"/>
                      <a:pt x="4065" y="57"/>
                    </a:cubicBezTo>
                    <a:lnTo>
                      <a:pt x="4065" y="90"/>
                    </a:lnTo>
                    <a:cubicBezTo>
                      <a:pt x="4065" y="102"/>
                      <a:pt x="4072" y="102"/>
                      <a:pt x="4072" y="102"/>
                    </a:cubicBezTo>
                    <a:cubicBezTo>
                      <a:pt x="4073" y="102"/>
                      <a:pt x="4075" y="102"/>
                      <a:pt x="4075" y="102"/>
                    </a:cubicBezTo>
                    <a:lnTo>
                      <a:pt x="4076" y="109"/>
                    </a:lnTo>
                    <a:cubicBezTo>
                      <a:pt x="4071" y="111"/>
                      <a:pt x="4066" y="111"/>
                      <a:pt x="4066" y="111"/>
                    </a:cubicBezTo>
                    <a:cubicBezTo>
                      <a:pt x="4056" y="111"/>
                      <a:pt x="4054" y="100"/>
                      <a:pt x="4054" y="100"/>
                    </a:cubicBezTo>
                    <a:close/>
                    <a:moveTo>
                      <a:pt x="4052" y="93"/>
                    </a:moveTo>
                    <a:lnTo>
                      <a:pt x="4052" y="93"/>
                    </a:lnTo>
                    <a:lnTo>
                      <a:pt x="4052" y="74"/>
                    </a:lnTo>
                    <a:lnTo>
                      <a:pt x="4047" y="73"/>
                    </a:lnTo>
                    <a:cubicBezTo>
                      <a:pt x="4036" y="73"/>
                      <a:pt x="4029" y="78"/>
                      <a:pt x="4029" y="78"/>
                    </a:cubicBezTo>
                    <a:cubicBezTo>
                      <a:pt x="4022" y="82"/>
                      <a:pt x="4022" y="89"/>
                      <a:pt x="4022" y="89"/>
                    </a:cubicBezTo>
                    <a:cubicBezTo>
                      <a:pt x="4022" y="94"/>
                      <a:pt x="4026" y="97"/>
                      <a:pt x="4026" y="97"/>
                    </a:cubicBezTo>
                    <a:cubicBezTo>
                      <a:pt x="4029" y="100"/>
                      <a:pt x="4034" y="100"/>
                      <a:pt x="4034" y="100"/>
                    </a:cubicBezTo>
                    <a:cubicBezTo>
                      <a:pt x="4043" y="100"/>
                      <a:pt x="4052" y="93"/>
                      <a:pt x="4052" y="93"/>
                    </a:cubicBezTo>
                    <a:close/>
                    <a:moveTo>
                      <a:pt x="4093" y="110"/>
                    </a:moveTo>
                    <a:lnTo>
                      <a:pt x="4093" y="110"/>
                    </a:lnTo>
                    <a:lnTo>
                      <a:pt x="4093" y="35"/>
                    </a:lnTo>
                    <a:lnTo>
                      <a:pt x="4106" y="35"/>
                    </a:lnTo>
                    <a:lnTo>
                      <a:pt x="4106" y="49"/>
                    </a:lnTo>
                    <a:cubicBezTo>
                      <a:pt x="4116" y="34"/>
                      <a:pt x="4132" y="34"/>
                      <a:pt x="4132" y="34"/>
                    </a:cubicBezTo>
                    <a:cubicBezTo>
                      <a:pt x="4147" y="34"/>
                      <a:pt x="4152" y="49"/>
                      <a:pt x="4152" y="49"/>
                    </a:cubicBezTo>
                    <a:cubicBezTo>
                      <a:pt x="4162" y="34"/>
                      <a:pt x="4177" y="34"/>
                      <a:pt x="4177" y="34"/>
                    </a:cubicBezTo>
                    <a:cubicBezTo>
                      <a:pt x="4187" y="34"/>
                      <a:pt x="4192" y="39"/>
                      <a:pt x="4192" y="39"/>
                    </a:cubicBezTo>
                    <a:cubicBezTo>
                      <a:pt x="4198" y="45"/>
                      <a:pt x="4198" y="55"/>
                      <a:pt x="4198" y="55"/>
                    </a:cubicBezTo>
                    <a:lnTo>
                      <a:pt x="4198" y="110"/>
                    </a:lnTo>
                    <a:lnTo>
                      <a:pt x="4184" y="110"/>
                    </a:lnTo>
                    <a:lnTo>
                      <a:pt x="4184" y="58"/>
                    </a:lnTo>
                    <a:cubicBezTo>
                      <a:pt x="4184" y="45"/>
                      <a:pt x="4174" y="45"/>
                      <a:pt x="4174" y="45"/>
                    </a:cubicBezTo>
                    <a:cubicBezTo>
                      <a:pt x="4163" y="45"/>
                      <a:pt x="4152" y="60"/>
                      <a:pt x="4152" y="60"/>
                    </a:cubicBezTo>
                    <a:lnTo>
                      <a:pt x="4152" y="110"/>
                    </a:lnTo>
                    <a:lnTo>
                      <a:pt x="4138" y="110"/>
                    </a:lnTo>
                    <a:lnTo>
                      <a:pt x="4138" y="58"/>
                    </a:lnTo>
                    <a:cubicBezTo>
                      <a:pt x="4138" y="45"/>
                      <a:pt x="4128" y="45"/>
                      <a:pt x="4128" y="45"/>
                    </a:cubicBezTo>
                    <a:cubicBezTo>
                      <a:pt x="4118" y="45"/>
                      <a:pt x="4106" y="60"/>
                      <a:pt x="4106" y="60"/>
                    </a:cubicBezTo>
                    <a:lnTo>
                      <a:pt x="4106" y="110"/>
                    </a:lnTo>
                    <a:lnTo>
                      <a:pt x="4093" y="110"/>
                    </a:lnTo>
                    <a:close/>
                    <a:moveTo>
                      <a:pt x="4278" y="107"/>
                    </a:moveTo>
                    <a:lnTo>
                      <a:pt x="4278" y="107"/>
                    </a:lnTo>
                    <a:cubicBezTo>
                      <a:pt x="4265" y="111"/>
                      <a:pt x="4255" y="111"/>
                      <a:pt x="4255" y="111"/>
                    </a:cubicBezTo>
                    <a:cubicBezTo>
                      <a:pt x="4238" y="111"/>
                      <a:pt x="4228" y="100"/>
                      <a:pt x="4228" y="100"/>
                    </a:cubicBezTo>
                    <a:cubicBezTo>
                      <a:pt x="4218" y="89"/>
                      <a:pt x="4218" y="72"/>
                      <a:pt x="4218" y="72"/>
                    </a:cubicBezTo>
                    <a:cubicBezTo>
                      <a:pt x="4218" y="55"/>
                      <a:pt x="4227" y="44"/>
                      <a:pt x="4227" y="44"/>
                    </a:cubicBezTo>
                    <a:cubicBezTo>
                      <a:pt x="4236" y="34"/>
                      <a:pt x="4250" y="34"/>
                      <a:pt x="4250" y="34"/>
                    </a:cubicBezTo>
                    <a:cubicBezTo>
                      <a:pt x="4264" y="34"/>
                      <a:pt x="4271" y="43"/>
                      <a:pt x="4271" y="43"/>
                    </a:cubicBezTo>
                    <a:cubicBezTo>
                      <a:pt x="4278" y="53"/>
                      <a:pt x="4278" y="70"/>
                      <a:pt x="4278" y="70"/>
                    </a:cubicBezTo>
                    <a:lnTo>
                      <a:pt x="4278" y="75"/>
                    </a:lnTo>
                    <a:lnTo>
                      <a:pt x="4232" y="75"/>
                    </a:lnTo>
                    <a:cubicBezTo>
                      <a:pt x="4234" y="101"/>
                      <a:pt x="4257" y="101"/>
                      <a:pt x="4257" y="101"/>
                    </a:cubicBezTo>
                    <a:cubicBezTo>
                      <a:pt x="4266" y="101"/>
                      <a:pt x="4278" y="96"/>
                      <a:pt x="4278" y="96"/>
                    </a:cubicBezTo>
                    <a:lnTo>
                      <a:pt x="4278" y="107"/>
                    </a:lnTo>
                    <a:close/>
                    <a:moveTo>
                      <a:pt x="4232" y="64"/>
                    </a:moveTo>
                    <a:lnTo>
                      <a:pt x="4232" y="64"/>
                    </a:lnTo>
                    <a:lnTo>
                      <a:pt x="4265" y="64"/>
                    </a:lnTo>
                    <a:cubicBezTo>
                      <a:pt x="4265" y="44"/>
                      <a:pt x="4249" y="44"/>
                      <a:pt x="4249" y="44"/>
                    </a:cubicBezTo>
                    <a:cubicBezTo>
                      <a:pt x="4234" y="44"/>
                      <a:pt x="4232" y="64"/>
                      <a:pt x="4232" y="64"/>
                    </a:cubicBezTo>
                    <a:close/>
                    <a:moveTo>
                      <a:pt x="4324" y="111"/>
                    </a:moveTo>
                    <a:lnTo>
                      <a:pt x="4324" y="111"/>
                    </a:lnTo>
                    <a:cubicBezTo>
                      <a:pt x="4314" y="111"/>
                      <a:pt x="4308" y="105"/>
                      <a:pt x="4308" y="105"/>
                    </a:cubicBezTo>
                    <a:cubicBezTo>
                      <a:pt x="4302" y="99"/>
                      <a:pt x="4302" y="89"/>
                      <a:pt x="4302" y="89"/>
                    </a:cubicBezTo>
                    <a:lnTo>
                      <a:pt x="4302" y="45"/>
                    </a:lnTo>
                    <a:lnTo>
                      <a:pt x="4293" y="45"/>
                    </a:lnTo>
                    <a:lnTo>
                      <a:pt x="4293" y="35"/>
                    </a:lnTo>
                    <a:lnTo>
                      <a:pt x="4302" y="35"/>
                    </a:lnTo>
                    <a:lnTo>
                      <a:pt x="4302" y="22"/>
                    </a:lnTo>
                    <a:lnTo>
                      <a:pt x="4316" y="20"/>
                    </a:lnTo>
                    <a:lnTo>
                      <a:pt x="4316" y="35"/>
                    </a:lnTo>
                    <a:lnTo>
                      <a:pt x="4335" y="35"/>
                    </a:lnTo>
                    <a:lnTo>
                      <a:pt x="4335" y="45"/>
                    </a:lnTo>
                    <a:lnTo>
                      <a:pt x="4316" y="45"/>
                    </a:lnTo>
                    <a:lnTo>
                      <a:pt x="4316" y="87"/>
                    </a:lnTo>
                    <a:cubicBezTo>
                      <a:pt x="4316" y="101"/>
                      <a:pt x="4328" y="101"/>
                      <a:pt x="4328" y="101"/>
                    </a:cubicBezTo>
                    <a:cubicBezTo>
                      <a:pt x="4331" y="101"/>
                      <a:pt x="4335" y="100"/>
                      <a:pt x="4335" y="100"/>
                    </a:cubicBezTo>
                    <a:lnTo>
                      <a:pt x="4335" y="110"/>
                    </a:lnTo>
                    <a:cubicBezTo>
                      <a:pt x="4329" y="111"/>
                      <a:pt x="4324" y="111"/>
                      <a:pt x="4324" y="111"/>
                    </a:cubicBezTo>
                    <a:close/>
                    <a:moveTo>
                      <a:pt x="4409" y="107"/>
                    </a:moveTo>
                    <a:lnTo>
                      <a:pt x="4409" y="107"/>
                    </a:lnTo>
                    <a:cubicBezTo>
                      <a:pt x="4395" y="111"/>
                      <a:pt x="4385" y="111"/>
                      <a:pt x="4385" y="111"/>
                    </a:cubicBezTo>
                    <a:cubicBezTo>
                      <a:pt x="4369" y="111"/>
                      <a:pt x="4359" y="100"/>
                      <a:pt x="4359" y="100"/>
                    </a:cubicBezTo>
                    <a:cubicBezTo>
                      <a:pt x="4348" y="89"/>
                      <a:pt x="4348" y="72"/>
                      <a:pt x="4348" y="72"/>
                    </a:cubicBezTo>
                    <a:cubicBezTo>
                      <a:pt x="4348" y="55"/>
                      <a:pt x="4357" y="44"/>
                      <a:pt x="4357" y="44"/>
                    </a:cubicBezTo>
                    <a:cubicBezTo>
                      <a:pt x="4366" y="34"/>
                      <a:pt x="4381" y="34"/>
                      <a:pt x="4381" y="34"/>
                    </a:cubicBezTo>
                    <a:cubicBezTo>
                      <a:pt x="4394" y="34"/>
                      <a:pt x="4402" y="43"/>
                      <a:pt x="4402" y="43"/>
                    </a:cubicBezTo>
                    <a:cubicBezTo>
                      <a:pt x="4409" y="53"/>
                      <a:pt x="4409" y="70"/>
                      <a:pt x="4409" y="70"/>
                    </a:cubicBezTo>
                    <a:lnTo>
                      <a:pt x="4409" y="75"/>
                    </a:lnTo>
                    <a:lnTo>
                      <a:pt x="4362" y="75"/>
                    </a:lnTo>
                    <a:cubicBezTo>
                      <a:pt x="4365" y="101"/>
                      <a:pt x="4388" y="101"/>
                      <a:pt x="4388" y="101"/>
                    </a:cubicBezTo>
                    <a:cubicBezTo>
                      <a:pt x="4396" y="101"/>
                      <a:pt x="4409" y="96"/>
                      <a:pt x="4409" y="96"/>
                    </a:cubicBezTo>
                    <a:lnTo>
                      <a:pt x="4409" y="107"/>
                    </a:lnTo>
                    <a:close/>
                    <a:moveTo>
                      <a:pt x="4363" y="64"/>
                    </a:moveTo>
                    <a:lnTo>
                      <a:pt x="4363" y="64"/>
                    </a:lnTo>
                    <a:lnTo>
                      <a:pt x="4395" y="64"/>
                    </a:lnTo>
                    <a:cubicBezTo>
                      <a:pt x="4395" y="44"/>
                      <a:pt x="4380" y="44"/>
                      <a:pt x="4380" y="44"/>
                    </a:cubicBezTo>
                    <a:cubicBezTo>
                      <a:pt x="4364" y="44"/>
                      <a:pt x="4363" y="64"/>
                      <a:pt x="4363" y="64"/>
                    </a:cubicBezTo>
                    <a:close/>
                    <a:moveTo>
                      <a:pt x="4432" y="110"/>
                    </a:moveTo>
                    <a:lnTo>
                      <a:pt x="4432" y="110"/>
                    </a:lnTo>
                    <a:lnTo>
                      <a:pt x="4432" y="35"/>
                    </a:lnTo>
                    <a:lnTo>
                      <a:pt x="4446" y="35"/>
                    </a:lnTo>
                    <a:lnTo>
                      <a:pt x="4446" y="49"/>
                    </a:lnTo>
                    <a:cubicBezTo>
                      <a:pt x="4454" y="34"/>
                      <a:pt x="4469" y="34"/>
                      <a:pt x="4469" y="34"/>
                    </a:cubicBezTo>
                    <a:cubicBezTo>
                      <a:pt x="4471" y="34"/>
                      <a:pt x="4473" y="34"/>
                      <a:pt x="4473" y="34"/>
                    </a:cubicBezTo>
                    <a:lnTo>
                      <a:pt x="4473" y="47"/>
                    </a:lnTo>
                    <a:cubicBezTo>
                      <a:pt x="4470" y="45"/>
                      <a:pt x="4467" y="45"/>
                      <a:pt x="4467" y="45"/>
                    </a:cubicBezTo>
                    <a:cubicBezTo>
                      <a:pt x="4454" y="45"/>
                      <a:pt x="4446" y="61"/>
                      <a:pt x="4446" y="61"/>
                    </a:cubicBezTo>
                    <a:lnTo>
                      <a:pt x="4446" y="110"/>
                    </a:lnTo>
                    <a:lnTo>
                      <a:pt x="4432" y="110"/>
                    </a:lnTo>
                    <a:close/>
                    <a:moveTo>
                      <a:pt x="4491" y="110"/>
                    </a:moveTo>
                    <a:lnTo>
                      <a:pt x="4491" y="110"/>
                    </a:lnTo>
                    <a:lnTo>
                      <a:pt x="4491" y="96"/>
                    </a:lnTo>
                    <a:lnTo>
                      <a:pt x="4505" y="96"/>
                    </a:lnTo>
                    <a:lnTo>
                      <a:pt x="4505" y="110"/>
                    </a:lnTo>
                    <a:lnTo>
                      <a:pt x="4491" y="110"/>
                    </a:lnTo>
                    <a:close/>
                    <a:moveTo>
                      <a:pt x="4491" y="49"/>
                    </a:moveTo>
                    <a:lnTo>
                      <a:pt x="4491" y="49"/>
                    </a:lnTo>
                    <a:lnTo>
                      <a:pt x="4491" y="35"/>
                    </a:lnTo>
                    <a:lnTo>
                      <a:pt x="4505" y="35"/>
                    </a:lnTo>
                    <a:lnTo>
                      <a:pt x="4505" y="49"/>
                    </a:lnTo>
                    <a:lnTo>
                      <a:pt x="4491" y="49"/>
                    </a:lnTo>
                    <a:close/>
                    <a:moveTo>
                      <a:pt x="4594" y="45"/>
                    </a:moveTo>
                    <a:lnTo>
                      <a:pt x="4594" y="45"/>
                    </a:lnTo>
                    <a:lnTo>
                      <a:pt x="4594" y="110"/>
                    </a:lnTo>
                    <a:lnTo>
                      <a:pt x="4581" y="110"/>
                    </a:lnTo>
                    <a:lnTo>
                      <a:pt x="4581" y="45"/>
                    </a:lnTo>
                    <a:lnTo>
                      <a:pt x="4570" y="45"/>
                    </a:lnTo>
                    <a:lnTo>
                      <a:pt x="4570" y="35"/>
                    </a:lnTo>
                    <a:lnTo>
                      <a:pt x="4581" y="35"/>
                    </a:lnTo>
                    <a:lnTo>
                      <a:pt x="4581" y="26"/>
                    </a:lnTo>
                    <a:cubicBezTo>
                      <a:pt x="4581" y="0"/>
                      <a:pt x="4605" y="0"/>
                      <a:pt x="4605" y="0"/>
                    </a:cubicBezTo>
                    <a:cubicBezTo>
                      <a:pt x="4612" y="0"/>
                      <a:pt x="4620" y="2"/>
                      <a:pt x="4620" y="2"/>
                    </a:cubicBezTo>
                    <a:lnTo>
                      <a:pt x="4620" y="13"/>
                    </a:lnTo>
                    <a:cubicBezTo>
                      <a:pt x="4611" y="10"/>
                      <a:pt x="4606" y="10"/>
                      <a:pt x="4606" y="10"/>
                    </a:cubicBezTo>
                    <a:cubicBezTo>
                      <a:pt x="4599" y="10"/>
                      <a:pt x="4597" y="13"/>
                      <a:pt x="4597" y="13"/>
                    </a:cubicBezTo>
                    <a:cubicBezTo>
                      <a:pt x="4594" y="16"/>
                      <a:pt x="4594" y="25"/>
                      <a:pt x="4594" y="25"/>
                    </a:cubicBezTo>
                    <a:lnTo>
                      <a:pt x="4594" y="35"/>
                    </a:lnTo>
                    <a:lnTo>
                      <a:pt x="4613" y="35"/>
                    </a:lnTo>
                    <a:lnTo>
                      <a:pt x="4613" y="45"/>
                    </a:lnTo>
                    <a:lnTo>
                      <a:pt x="4594" y="45"/>
                    </a:lnTo>
                    <a:close/>
                    <a:moveTo>
                      <a:pt x="4659" y="111"/>
                    </a:moveTo>
                    <a:lnTo>
                      <a:pt x="4659" y="111"/>
                    </a:lnTo>
                    <a:cubicBezTo>
                      <a:pt x="4643" y="111"/>
                      <a:pt x="4633" y="101"/>
                      <a:pt x="4633" y="101"/>
                    </a:cubicBezTo>
                    <a:cubicBezTo>
                      <a:pt x="4624" y="90"/>
                      <a:pt x="4624" y="72"/>
                      <a:pt x="4624" y="72"/>
                    </a:cubicBezTo>
                    <a:cubicBezTo>
                      <a:pt x="4624" y="54"/>
                      <a:pt x="4633" y="44"/>
                      <a:pt x="4633" y="44"/>
                    </a:cubicBezTo>
                    <a:cubicBezTo>
                      <a:pt x="4643" y="34"/>
                      <a:pt x="4659" y="34"/>
                      <a:pt x="4659" y="34"/>
                    </a:cubicBezTo>
                    <a:cubicBezTo>
                      <a:pt x="4676" y="34"/>
                      <a:pt x="4685" y="44"/>
                      <a:pt x="4685" y="44"/>
                    </a:cubicBezTo>
                    <a:cubicBezTo>
                      <a:pt x="4695" y="54"/>
                      <a:pt x="4695" y="72"/>
                      <a:pt x="4695" y="72"/>
                    </a:cubicBezTo>
                    <a:cubicBezTo>
                      <a:pt x="4695" y="90"/>
                      <a:pt x="4685" y="101"/>
                      <a:pt x="4685" y="101"/>
                    </a:cubicBezTo>
                    <a:cubicBezTo>
                      <a:pt x="4676" y="111"/>
                      <a:pt x="4659" y="111"/>
                      <a:pt x="4659" y="111"/>
                    </a:cubicBezTo>
                    <a:close/>
                    <a:moveTo>
                      <a:pt x="4659" y="101"/>
                    </a:moveTo>
                    <a:lnTo>
                      <a:pt x="4659" y="101"/>
                    </a:lnTo>
                    <a:cubicBezTo>
                      <a:pt x="4680" y="101"/>
                      <a:pt x="4680" y="72"/>
                      <a:pt x="4680" y="72"/>
                    </a:cubicBezTo>
                    <a:cubicBezTo>
                      <a:pt x="4680" y="44"/>
                      <a:pt x="4659" y="44"/>
                      <a:pt x="4659" y="44"/>
                    </a:cubicBezTo>
                    <a:cubicBezTo>
                      <a:pt x="4638" y="44"/>
                      <a:pt x="4638" y="72"/>
                      <a:pt x="4638" y="72"/>
                    </a:cubicBezTo>
                    <a:cubicBezTo>
                      <a:pt x="4638" y="101"/>
                      <a:pt x="4659" y="101"/>
                      <a:pt x="4659" y="101"/>
                    </a:cubicBezTo>
                    <a:close/>
                    <a:moveTo>
                      <a:pt x="4716" y="110"/>
                    </a:moveTo>
                    <a:lnTo>
                      <a:pt x="4716" y="110"/>
                    </a:lnTo>
                    <a:lnTo>
                      <a:pt x="4716" y="2"/>
                    </a:lnTo>
                    <a:lnTo>
                      <a:pt x="4729" y="2"/>
                    </a:lnTo>
                    <a:lnTo>
                      <a:pt x="4729" y="110"/>
                    </a:lnTo>
                    <a:lnTo>
                      <a:pt x="4716" y="110"/>
                    </a:lnTo>
                    <a:close/>
                    <a:moveTo>
                      <a:pt x="4804" y="110"/>
                    </a:moveTo>
                    <a:lnTo>
                      <a:pt x="4804" y="110"/>
                    </a:lnTo>
                    <a:lnTo>
                      <a:pt x="4804" y="96"/>
                    </a:lnTo>
                    <a:cubicBezTo>
                      <a:pt x="4796" y="111"/>
                      <a:pt x="4779" y="111"/>
                      <a:pt x="4779" y="111"/>
                    </a:cubicBezTo>
                    <a:cubicBezTo>
                      <a:pt x="4766" y="111"/>
                      <a:pt x="4758" y="101"/>
                      <a:pt x="4758" y="101"/>
                    </a:cubicBezTo>
                    <a:cubicBezTo>
                      <a:pt x="4750" y="92"/>
                      <a:pt x="4750" y="75"/>
                      <a:pt x="4750" y="75"/>
                    </a:cubicBezTo>
                    <a:cubicBezTo>
                      <a:pt x="4750" y="56"/>
                      <a:pt x="4759" y="45"/>
                      <a:pt x="4759" y="45"/>
                    </a:cubicBezTo>
                    <a:cubicBezTo>
                      <a:pt x="4768" y="34"/>
                      <a:pt x="4782" y="34"/>
                      <a:pt x="4782" y="34"/>
                    </a:cubicBezTo>
                    <a:cubicBezTo>
                      <a:pt x="4795" y="34"/>
                      <a:pt x="4804" y="44"/>
                      <a:pt x="4804" y="44"/>
                    </a:cubicBezTo>
                    <a:lnTo>
                      <a:pt x="4804" y="2"/>
                    </a:lnTo>
                    <a:lnTo>
                      <a:pt x="4817" y="2"/>
                    </a:lnTo>
                    <a:lnTo>
                      <a:pt x="4817" y="110"/>
                    </a:lnTo>
                    <a:lnTo>
                      <a:pt x="4804" y="110"/>
                    </a:lnTo>
                    <a:close/>
                    <a:moveTo>
                      <a:pt x="4804" y="53"/>
                    </a:moveTo>
                    <a:lnTo>
                      <a:pt x="4804" y="53"/>
                    </a:lnTo>
                    <a:cubicBezTo>
                      <a:pt x="4794" y="44"/>
                      <a:pt x="4784" y="44"/>
                      <a:pt x="4784" y="44"/>
                    </a:cubicBezTo>
                    <a:cubicBezTo>
                      <a:pt x="4765" y="44"/>
                      <a:pt x="4765" y="73"/>
                      <a:pt x="4765" y="73"/>
                    </a:cubicBezTo>
                    <a:cubicBezTo>
                      <a:pt x="4765" y="99"/>
                      <a:pt x="4782" y="99"/>
                      <a:pt x="4782" y="99"/>
                    </a:cubicBezTo>
                    <a:cubicBezTo>
                      <a:pt x="4793" y="99"/>
                      <a:pt x="4804" y="87"/>
                      <a:pt x="4804" y="87"/>
                    </a:cubicBezTo>
                    <a:lnTo>
                      <a:pt x="4804" y="53"/>
                    </a:lnTo>
                    <a:close/>
                    <a:moveTo>
                      <a:pt x="4932" y="112"/>
                    </a:moveTo>
                    <a:lnTo>
                      <a:pt x="4932" y="112"/>
                    </a:lnTo>
                    <a:cubicBezTo>
                      <a:pt x="4908" y="112"/>
                      <a:pt x="4895" y="98"/>
                      <a:pt x="4895" y="98"/>
                    </a:cubicBezTo>
                    <a:cubicBezTo>
                      <a:pt x="4882" y="84"/>
                      <a:pt x="4882" y="59"/>
                      <a:pt x="4882" y="59"/>
                    </a:cubicBezTo>
                    <a:cubicBezTo>
                      <a:pt x="4882" y="34"/>
                      <a:pt x="4896" y="20"/>
                      <a:pt x="4896" y="20"/>
                    </a:cubicBezTo>
                    <a:cubicBezTo>
                      <a:pt x="4909" y="6"/>
                      <a:pt x="4932" y="6"/>
                      <a:pt x="4932" y="6"/>
                    </a:cubicBezTo>
                    <a:cubicBezTo>
                      <a:pt x="4946" y="6"/>
                      <a:pt x="4964" y="10"/>
                      <a:pt x="4964" y="10"/>
                    </a:cubicBezTo>
                    <a:lnTo>
                      <a:pt x="4964" y="24"/>
                    </a:lnTo>
                    <a:cubicBezTo>
                      <a:pt x="4944" y="17"/>
                      <a:pt x="4932" y="17"/>
                      <a:pt x="4932" y="17"/>
                    </a:cubicBezTo>
                    <a:cubicBezTo>
                      <a:pt x="4916" y="17"/>
                      <a:pt x="4907" y="28"/>
                      <a:pt x="4907" y="28"/>
                    </a:cubicBezTo>
                    <a:cubicBezTo>
                      <a:pt x="4898" y="39"/>
                      <a:pt x="4898" y="59"/>
                      <a:pt x="4898" y="59"/>
                    </a:cubicBezTo>
                    <a:cubicBezTo>
                      <a:pt x="4898" y="78"/>
                      <a:pt x="4907" y="90"/>
                      <a:pt x="4907" y="90"/>
                    </a:cubicBezTo>
                    <a:cubicBezTo>
                      <a:pt x="4917" y="101"/>
                      <a:pt x="4934" y="101"/>
                      <a:pt x="4934" y="101"/>
                    </a:cubicBezTo>
                    <a:cubicBezTo>
                      <a:pt x="4948" y="101"/>
                      <a:pt x="4964" y="92"/>
                      <a:pt x="4964" y="92"/>
                    </a:cubicBezTo>
                    <a:lnTo>
                      <a:pt x="4964" y="104"/>
                    </a:lnTo>
                    <a:cubicBezTo>
                      <a:pt x="4949" y="112"/>
                      <a:pt x="4932" y="112"/>
                      <a:pt x="4932" y="112"/>
                    </a:cubicBezTo>
                    <a:close/>
                    <a:moveTo>
                      <a:pt x="4985" y="110"/>
                    </a:moveTo>
                    <a:lnTo>
                      <a:pt x="4985" y="110"/>
                    </a:lnTo>
                    <a:lnTo>
                      <a:pt x="4985" y="8"/>
                    </a:lnTo>
                    <a:lnTo>
                      <a:pt x="5019" y="8"/>
                    </a:lnTo>
                    <a:cubicBezTo>
                      <a:pt x="5034" y="8"/>
                      <a:pt x="5043" y="12"/>
                      <a:pt x="5043" y="12"/>
                    </a:cubicBezTo>
                    <a:cubicBezTo>
                      <a:pt x="5053" y="15"/>
                      <a:pt x="5059" y="23"/>
                      <a:pt x="5059" y="23"/>
                    </a:cubicBezTo>
                    <a:cubicBezTo>
                      <a:pt x="5070" y="36"/>
                      <a:pt x="5070" y="56"/>
                      <a:pt x="5070" y="56"/>
                    </a:cubicBezTo>
                    <a:cubicBezTo>
                      <a:pt x="5070" y="82"/>
                      <a:pt x="5057" y="96"/>
                      <a:pt x="5057" y="96"/>
                    </a:cubicBezTo>
                    <a:cubicBezTo>
                      <a:pt x="5043" y="110"/>
                      <a:pt x="5019" y="110"/>
                      <a:pt x="5019" y="110"/>
                    </a:cubicBezTo>
                    <a:lnTo>
                      <a:pt x="4985" y="110"/>
                    </a:lnTo>
                    <a:close/>
                    <a:moveTo>
                      <a:pt x="5000" y="99"/>
                    </a:moveTo>
                    <a:lnTo>
                      <a:pt x="5000" y="99"/>
                    </a:lnTo>
                    <a:lnTo>
                      <a:pt x="5018" y="99"/>
                    </a:lnTo>
                    <a:cubicBezTo>
                      <a:pt x="5038" y="99"/>
                      <a:pt x="5046" y="88"/>
                      <a:pt x="5046" y="88"/>
                    </a:cubicBezTo>
                    <a:cubicBezTo>
                      <a:pt x="5055" y="77"/>
                      <a:pt x="5055" y="58"/>
                      <a:pt x="5055" y="58"/>
                    </a:cubicBezTo>
                    <a:cubicBezTo>
                      <a:pt x="5055" y="40"/>
                      <a:pt x="5046" y="30"/>
                      <a:pt x="5046" y="30"/>
                    </a:cubicBezTo>
                    <a:cubicBezTo>
                      <a:pt x="5041" y="24"/>
                      <a:pt x="5034" y="21"/>
                      <a:pt x="5034" y="21"/>
                    </a:cubicBezTo>
                    <a:cubicBezTo>
                      <a:pt x="5026" y="19"/>
                      <a:pt x="5012" y="19"/>
                      <a:pt x="5012" y="19"/>
                    </a:cubicBezTo>
                    <a:lnTo>
                      <a:pt x="5000" y="19"/>
                    </a:lnTo>
                    <a:lnTo>
                      <a:pt x="5000" y="99"/>
                    </a:lnTo>
                    <a:close/>
                    <a:moveTo>
                      <a:pt x="5091" y="109"/>
                    </a:moveTo>
                    <a:lnTo>
                      <a:pt x="5091" y="109"/>
                    </a:lnTo>
                    <a:lnTo>
                      <a:pt x="5091" y="96"/>
                    </a:lnTo>
                    <a:cubicBezTo>
                      <a:pt x="5106" y="102"/>
                      <a:pt x="5114" y="102"/>
                      <a:pt x="5114" y="102"/>
                    </a:cubicBezTo>
                    <a:cubicBezTo>
                      <a:pt x="5124" y="102"/>
                      <a:pt x="5130" y="96"/>
                      <a:pt x="5130" y="96"/>
                    </a:cubicBezTo>
                    <a:cubicBezTo>
                      <a:pt x="5136" y="91"/>
                      <a:pt x="5136" y="82"/>
                      <a:pt x="5136" y="82"/>
                    </a:cubicBezTo>
                    <a:cubicBezTo>
                      <a:pt x="5136" y="60"/>
                      <a:pt x="5106" y="60"/>
                      <a:pt x="5106" y="60"/>
                    </a:cubicBezTo>
                    <a:lnTo>
                      <a:pt x="5101" y="60"/>
                    </a:lnTo>
                    <a:lnTo>
                      <a:pt x="5101" y="51"/>
                    </a:lnTo>
                    <a:lnTo>
                      <a:pt x="5106" y="51"/>
                    </a:lnTo>
                    <a:cubicBezTo>
                      <a:pt x="5134" y="51"/>
                      <a:pt x="5134" y="31"/>
                      <a:pt x="5134" y="31"/>
                    </a:cubicBezTo>
                    <a:cubicBezTo>
                      <a:pt x="5134" y="16"/>
                      <a:pt x="5115" y="16"/>
                      <a:pt x="5115" y="16"/>
                    </a:cubicBezTo>
                    <a:cubicBezTo>
                      <a:pt x="5105" y="16"/>
                      <a:pt x="5093" y="22"/>
                      <a:pt x="5093" y="22"/>
                    </a:cubicBezTo>
                    <a:lnTo>
                      <a:pt x="5093" y="10"/>
                    </a:lnTo>
                    <a:cubicBezTo>
                      <a:pt x="5105" y="6"/>
                      <a:pt x="5116" y="6"/>
                      <a:pt x="5116" y="6"/>
                    </a:cubicBezTo>
                    <a:cubicBezTo>
                      <a:pt x="5147" y="6"/>
                      <a:pt x="5147" y="29"/>
                      <a:pt x="5147" y="29"/>
                    </a:cubicBezTo>
                    <a:cubicBezTo>
                      <a:pt x="5147" y="47"/>
                      <a:pt x="5126" y="55"/>
                      <a:pt x="5126" y="55"/>
                    </a:cubicBezTo>
                    <a:cubicBezTo>
                      <a:pt x="5151" y="60"/>
                      <a:pt x="5151" y="81"/>
                      <a:pt x="5151" y="81"/>
                    </a:cubicBezTo>
                    <a:cubicBezTo>
                      <a:pt x="5151" y="96"/>
                      <a:pt x="5141" y="104"/>
                      <a:pt x="5141" y="104"/>
                    </a:cubicBezTo>
                    <a:cubicBezTo>
                      <a:pt x="5132" y="112"/>
                      <a:pt x="5115" y="112"/>
                      <a:pt x="5115" y="112"/>
                    </a:cubicBezTo>
                    <a:cubicBezTo>
                      <a:pt x="5106" y="112"/>
                      <a:pt x="5091" y="109"/>
                      <a:pt x="5091" y="109"/>
                    </a:cubicBezTo>
                    <a:close/>
                    <a:moveTo>
                      <a:pt x="5180" y="109"/>
                    </a:moveTo>
                    <a:lnTo>
                      <a:pt x="5180" y="109"/>
                    </a:lnTo>
                    <a:lnTo>
                      <a:pt x="5180" y="96"/>
                    </a:lnTo>
                    <a:cubicBezTo>
                      <a:pt x="5195" y="102"/>
                      <a:pt x="5203" y="102"/>
                      <a:pt x="5203" y="102"/>
                    </a:cubicBezTo>
                    <a:cubicBezTo>
                      <a:pt x="5213" y="102"/>
                      <a:pt x="5219" y="96"/>
                      <a:pt x="5219" y="96"/>
                    </a:cubicBezTo>
                    <a:cubicBezTo>
                      <a:pt x="5225" y="91"/>
                      <a:pt x="5225" y="82"/>
                      <a:pt x="5225" y="82"/>
                    </a:cubicBezTo>
                    <a:cubicBezTo>
                      <a:pt x="5225" y="60"/>
                      <a:pt x="5195" y="60"/>
                      <a:pt x="5195" y="60"/>
                    </a:cubicBezTo>
                    <a:lnTo>
                      <a:pt x="5189" y="60"/>
                    </a:lnTo>
                    <a:lnTo>
                      <a:pt x="5189" y="51"/>
                    </a:lnTo>
                    <a:lnTo>
                      <a:pt x="5194" y="51"/>
                    </a:lnTo>
                    <a:cubicBezTo>
                      <a:pt x="5222" y="51"/>
                      <a:pt x="5222" y="31"/>
                      <a:pt x="5222" y="31"/>
                    </a:cubicBezTo>
                    <a:cubicBezTo>
                      <a:pt x="5222" y="16"/>
                      <a:pt x="5204" y="16"/>
                      <a:pt x="5204" y="16"/>
                    </a:cubicBezTo>
                    <a:cubicBezTo>
                      <a:pt x="5194" y="16"/>
                      <a:pt x="5181" y="22"/>
                      <a:pt x="5181" y="22"/>
                    </a:cubicBezTo>
                    <a:lnTo>
                      <a:pt x="5181" y="10"/>
                    </a:lnTo>
                    <a:cubicBezTo>
                      <a:pt x="5193" y="6"/>
                      <a:pt x="5205" y="6"/>
                      <a:pt x="5205" y="6"/>
                    </a:cubicBezTo>
                    <a:cubicBezTo>
                      <a:pt x="5236" y="6"/>
                      <a:pt x="5236" y="29"/>
                      <a:pt x="5236" y="29"/>
                    </a:cubicBezTo>
                    <a:cubicBezTo>
                      <a:pt x="5236" y="47"/>
                      <a:pt x="5215" y="55"/>
                      <a:pt x="5215" y="55"/>
                    </a:cubicBezTo>
                    <a:cubicBezTo>
                      <a:pt x="5239" y="60"/>
                      <a:pt x="5239" y="81"/>
                      <a:pt x="5239" y="81"/>
                    </a:cubicBezTo>
                    <a:cubicBezTo>
                      <a:pt x="5239" y="96"/>
                      <a:pt x="5230" y="104"/>
                      <a:pt x="5230" y="104"/>
                    </a:cubicBezTo>
                    <a:cubicBezTo>
                      <a:pt x="5220" y="112"/>
                      <a:pt x="5204" y="112"/>
                      <a:pt x="5204" y="112"/>
                    </a:cubicBezTo>
                    <a:cubicBezTo>
                      <a:pt x="5194" y="112"/>
                      <a:pt x="5180" y="109"/>
                      <a:pt x="5180" y="109"/>
                    </a:cubicBezTo>
                    <a:close/>
                    <a:moveTo>
                      <a:pt x="5339" y="120"/>
                    </a:moveTo>
                    <a:lnTo>
                      <a:pt x="5339" y="120"/>
                    </a:lnTo>
                    <a:lnTo>
                      <a:pt x="5339" y="130"/>
                    </a:lnTo>
                    <a:cubicBezTo>
                      <a:pt x="5324" y="120"/>
                      <a:pt x="5316" y="102"/>
                      <a:pt x="5316" y="102"/>
                    </a:cubicBezTo>
                    <a:cubicBezTo>
                      <a:pt x="5307" y="85"/>
                      <a:pt x="5307" y="66"/>
                      <a:pt x="5307" y="66"/>
                    </a:cubicBezTo>
                    <a:cubicBezTo>
                      <a:pt x="5307" y="46"/>
                      <a:pt x="5316" y="29"/>
                      <a:pt x="5316" y="29"/>
                    </a:cubicBezTo>
                    <a:cubicBezTo>
                      <a:pt x="5324" y="12"/>
                      <a:pt x="5339" y="2"/>
                      <a:pt x="5339" y="2"/>
                    </a:cubicBezTo>
                    <a:lnTo>
                      <a:pt x="5339" y="11"/>
                    </a:lnTo>
                    <a:cubicBezTo>
                      <a:pt x="5329" y="22"/>
                      <a:pt x="5325" y="34"/>
                      <a:pt x="5325" y="34"/>
                    </a:cubicBezTo>
                    <a:cubicBezTo>
                      <a:pt x="5321" y="47"/>
                      <a:pt x="5321" y="66"/>
                      <a:pt x="5321" y="66"/>
                    </a:cubicBezTo>
                    <a:cubicBezTo>
                      <a:pt x="5321" y="84"/>
                      <a:pt x="5325" y="97"/>
                      <a:pt x="5325" y="97"/>
                    </a:cubicBezTo>
                    <a:cubicBezTo>
                      <a:pt x="5329" y="110"/>
                      <a:pt x="5339" y="120"/>
                      <a:pt x="5339" y="120"/>
                    </a:cubicBezTo>
                    <a:close/>
                    <a:moveTo>
                      <a:pt x="5387" y="111"/>
                    </a:moveTo>
                    <a:lnTo>
                      <a:pt x="5387" y="111"/>
                    </a:lnTo>
                    <a:cubicBezTo>
                      <a:pt x="5372" y="111"/>
                      <a:pt x="5362" y="100"/>
                      <a:pt x="5362" y="100"/>
                    </a:cubicBezTo>
                    <a:cubicBezTo>
                      <a:pt x="5352" y="89"/>
                      <a:pt x="5352" y="72"/>
                      <a:pt x="5352" y="72"/>
                    </a:cubicBezTo>
                    <a:cubicBezTo>
                      <a:pt x="5352" y="54"/>
                      <a:pt x="5362" y="44"/>
                      <a:pt x="5362" y="44"/>
                    </a:cubicBezTo>
                    <a:cubicBezTo>
                      <a:pt x="5372" y="34"/>
                      <a:pt x="5389" y="34"/>
                      <a:pt x="5389" y="34"/>
                    </a:cubicBezTo>
                    <a:cubicBezTo>
                      <a:pt x="5398" y="34"/>
                      <a:pt x="5409" y="36"/>
                      <a:pt x="5409" y="36"/>
                    </a:cubicBezTo>
                    <a:lnTo>
                      <a:pt x="5409" y="47"/>
                    </a:lnTo>
                    <a:cubicBezTo>
                      <a:pt x="5397" y="44"/>
                      <a:pt x="5390" y="44"/>
                      <a:pt x="5390" y="44"/>
                    </a:cubicBezTo>
                    <a:cubicBezTo>
                      <a:pt x="5380" y="44"/>
                      <a:pt x="5373" y="52"/>
                      <a:pt x="5373" y="52"/>
                    </a:cubicBezTo>
                    <a:cubicBezTo>
                      <a:pt x="5367" y="59"/>
                      <a:pt x="5367" y="72"/>
                      <a:pt x="5367" y="72"/>
                    </a:cubicBezTo>
                    <a:cubicBezTo>
                      <a:pt x="5367" y="85"/>
                      <a:pt x="5374" y="93"/>
                      <a:pt x="5374" y="93"/>
                    </a:cubicBezTo>
                    <a:cubicBezTo>
                      <a:pt x="5380" y="100"/>
                      <a:pt x="5390" y="100"/>
                      <a:pt x="5390" y="100"/>
                    </a:cubicBezTo>
                    <a:cubicBezTo>
                      <a:pt x="5400" y="100"/>
                      <a:pt x="5409" y="96"/>
                      <a:pt x="5409" y="96"/>
                    </a:cubicBezTo>
                    <a:lnTo>
                      <a:pt x="5409" y="107"/>
                    </a:lnTo>
                    <a:cubicBezTo>
                      <a:pt x="5396" y="111"/>
                      <a:pt x="5387" y="111"/>
                      <a:pt x="5387" y="111"/>
                    </a:cubicBezTo>
                    <a:close/>
                    <a:moveTo>
                      <a:pt x="5430" y="110"/>
                    </a:moveTo>
                    <a:lnTo>
                      <a:pt x="5430" y="110"/>
                    </a:lnTo>
                    <a:lnTo>
                      <a:pt x="5430" y="2"/>
                    </a:lnTo>
                    <a:lnTo>
                      <a:pt x="5443" y="2"/>
                    </a:lnTo>
                    <a:lnTo>
                      <a:pt x="5443" y="110"/>
                    </a:lnTo>
                    <a:lnTo>
                      <a:pt x="5430" y="110"/>
                    </a:lnTo>
                    <a:close/>
                    <a:moveTo>
                      <a:pt x="5517" y="110"/>
                    </a:moveTo>
                    <a:lnTo>
                      <a:pt x="5517" y="110"/>
                    </a:lnTo>
                    <a:lnTo>
                      <a:pt x="5517" y="96"/>
                    </a:lnTo>
                    <a:cubicBezTo>
                      <a:pt x="5506" y="111"/>
                      <a:pt x="5490" y="111"/>
                      <a:pt x="5490" y="111"/>
                    </a:cubicBezTo>
                    <a:cubicBezTo>
                      <a:pt x="5481" y="111"/>
                      <a:pt x="5475" y="105"/>
                      <a:pt x="5475" y="105"/>
                    </a:cubicBezTo>
                    <a:cubicBezTo>
                      <a:pt x="5469" y="99"/>
                      <a:pt x="5469" y="89"/>
                      <a:pt x="5469" y="89"/>
                    </a:cubicBezTo>
                    <a:lnTo>
                      <a:pt x="5469" y="35"/>
                    </a:lnTo>
                    <a:lnTo>
                      <a:pt x="5483" y="35"/>
                    </a:lnTo>
                    <a:lnTo>
                      <a:pt x="5483" y="84"/>
                    </a:lnTo>
                    <a:cubicBezTo>
                      <a:pt x="5483" y="93"/>
                      <a:pt x="5485" y="96"/>
                      <a:pt x="5485" y="96"/>
                    </a:cubicBezTo>
                    <a:cubicBezTo>
                      <a:pt x="5488" y="100"/>
                      <a:pt x="5493" y="100"/>
                      <a:pt x="5493" y="100"/>
                    </a:cubicBezTo>
                    <a:cubicBezTo>
                      <a:pt x="5506" y="100"/>
                      <a:pt x="5517" y="83"/>
                      <a:pt x="5517" y="83"/>
                    </a:cubicBezTo>
                    <a:lnTo>
                      <a:pt x="5517" y="35"/>
                    </a:lnTo>
                    <a:lnTo>
                      <a:pt x="5530" y="35"/>
                    </a:lnTo>
                    <a:lnTo>
                      <a:pt x="5530" y="110"/>
                    </a:lnTo>
                    <a:lnTo>
                      <a:pt x="5517" y="110"/>
                    </a:lnTo>
                    <a:close/>
                    <a:moveTo>
                      <a:pt x="5577" y="111"/>
                    </a:moveTo>
                    <a:lnTo>
                      <a:pt x="5577" y="111"/>
                    </a:lnTo>
                    <a:cubicBezTo>
                      <a:pt x="5567" y="111"/>
                      <a:pt x="5554" y="107"/>
                      <a:pt x="5554" y="107"/>
                    </a:cubicBezTo>
                    <a:lnTo>
                      <a:pt x="5554" y="95"/>
                    </a:lnTo>
                    <a:cubicBezTo>
                      <a:pt x="5567" y="101"/>
                      <a:pt x="5577" y="101"/>
                      <a:pt x="5577" y="101"/>
                    </a:cubicBezTo>
                    <a:cubicBezTo>
                      <a:pt x="5583" y="101"/>
                      <a:pt x="5587" y="98"/>
                      <a:pt x="5587" y="98"/>
                    </a:cubicBezTo>
                    <a:cubicBezTo>
                      <a:pt x="5591" y="95"/>
                      <a:pt x="5591" y="90"/>
                      <a:pt x="5591" y="90"/>
                    </a:cubicBezTo>
                    <a:cubicBezTo>
                      <a:pt x="5591" y="83"/>
                      <a:pt x="5580" y="79"/>
                      <a:pt x="5580" y="79"/>
                    </a:cubicBezTo>
                    <a:lnTo>
                      <a:pt x="5572" y="75"/>
                    </a:lnTo>
                    <a:cubicBezTo>
                      <a:pt x="5555" y="68"/>
                      <a:pt x="5555" y="54"/>
                      <a:pt x="5555" y="54"/>
                    </a:cubicBezTo>
                    <a:cubicBezTo>
                      <a:pt x="5555" y="45"/>
                      <a:pt x="5562" y="39"/>
                      <a:pt x="5562" y="39"/>
                    </a:cubicBezTo>
                    <a:cubicBezTo>
                      <a:pt x="5568" y="34"/>
                      <a:pt x="5580" y="34"/>
                      <a:pt x="5580" y="34"/>
                    </a:cubicBezTo>
                    <a:cubicBezTo>
                      <a:pt x="5587" y="34"/>
                      <a:pt x="5596" y="35"/>
                      <a:pt x="5596" y="35"/>
                    </a:cubicBezTo>
                    <a:lnTo>
                      <a:pt x="5599" y="36"/>
                    </a:lnTo>
                    <a:lnTo>
                      <a:pt x="5599" y="47"/>
                    </a:lnTo>
                    <a:cubicBezTo>
                      <a:pt x="5587" y="44"/>
                      <a:pt x="5581" y="44"/>
                      <a:pt x="5581" y="44"/>
                    </a:cubicBezTo>
                    <a:cubicBezTo>
                      <a:pt x="5568" y="44"/>
                      <a:pt x="5568" y="53"/>
                      <a:pt x="5568" y="53"/>
                    </a:cubicBezTo>
                    <a:cubicBezTo>
                      <a:pt x="5568" y="59"/>
                      <a:pt x="5578" y="63"/>
                      <a:pt x="5578" y="63"/>
                    </a:cubicBezTo>
                    <a:lnTo>
                      <a:pt x="5584" y="66"/>
                    </a:lnTo>
                    <a:cubicBezTo>
                      <a:pt x="5595" y="71"/>
                      <a:pt x="5600" y="76"/>
                      <a:pt x="5600" y="76"/>
                    </a:cubicBezTo>
                    <a:cubicBezTo>
                      <a:pt x="5604" y="81"/>
                      <a:pt x="5604" y="89"/>
                      <a:pt x="5604" y="89"/>
                    </a:cubicBezTo>
                    <a:cubicBezTo>
                      <a:pt x="5604" y="99"/>
                      <a:pt x="5597" y="105"/>
                      <a:pt x="5597" y="105"/>
                    </a:cubicBezTo>
                    <a:cubicBezTo>
                      <a:pt x="5589" y="111"/>
                      <a:pt x="5577" y="111"/>
                      <a:pt x="5577" y="111"/>
                    </a:cubicBezTo>
                    <a:close/>
                    <a:moveTo>
                      <a:pt x="5651" y="111"/>
                    </a:moveTo>
                    <a:lnTo>
                      <a:pt x="5651" y="111"/>
                    </a:lnTo>
                    <a:cubicBezTo>
                      <a:pt x="5641" y="111"/>
                      <a:pt x="5635" y="105"/>
                      <a:pt x="5635" y="105"/>
                    </a:cubicBezTo>
                    <a:cubicBezTo>
                      <a:pt x="5629" y="99"/>
                      <a:pt x="5629" y="89"/>
                      <a:pt x="5629" y="89"/>
                    </a:cubicBezTo>
                    <a:lnTo>
                      <a:pt x="5629" y="45"/>
                    </a:lnTo>
                    <a:lnTo>
                      <a:pt x="5620" y="45"/>
                    </a:lnTo>
                    <a:lnTo>
                      <a:pt x="5620" y="35"/>
                    </a:lnTo>
                    <a:lnTo>
                      <a:pt x="5629" y="35"/>
                    </a:lnTo>
                    <a:lnTo>
                      <a:pt x="5629" y="22"/>
                    </a:lnTo>
                    <a:lnTo>
                      <a:pt x="5642" y="20"/>
                    </a:lnTo>
                    <a:lnTo>
                      <a:pt x="5642" y="35"/>
                    </a:lnTo>
                    <a:lnTo>
                      <a:pt x="5662" y="35"/>
                    </a:lnTo>
                    <a:lnTo>
                      <a:pt x="5662" y="45"/>
                    </a:lnTo>
                    <a:lnTo>
                      <a:pt x="5642" y="45"/>
                    </a:lnTo>
                    <a:lnTo>
                      <a:pt x="5642" y="87"/>
                    </a:lnTo>
                    <a:cubicBezTo>
                      <a:pt x="5642" y="101"/>
                      <a:pt x="5655" y="101"/>
                      <a:pt x="5655" y="101"/>
                    </a:cubicBezTo>
                    <a:cubicBezTo>
                      <a:pt x="5658" y="101"/>
                      <a:pt x="5662" y="100"/>
                      <a:pt x="5662" y="100"/>
                    </a:cubicBezTo>
                    <a:lnTo>
                      <a:pt x="5662" y="110"/>
                    </a:lnTo>
                    <a:cubicBezTo>
                      <a:pt x="5655" y="111"/>
                      <a:pt x="5651" y="111"/>
                      <a:pt x="5651" y="111"/>
                    </a:cubicBezTo>
                    <a:close/>
                    <a:moveTo>
                      <a:pt x="5735" y="107"/>
                    </a:moveTo>
                    <a:lnTo>
                      <a:pt x="5735" y="107"/>
                    </a:lnTo>
                    <a:cubicBezTo>
                      <a:pt x="5722" y="111"/>
                      <a:pt x="5712" y="111"/>
                      <a:pt x="5712" y="111"/>
                    </a:cubicBezTo>
                    <a:cubicBezTo>
                      <a:pt x="5696" y="111"/>
                      <a:pt x="5685" y="100"/>
                      <a:pt x="5685" y="100"/>
                    </a:cubicBezTo>
                    <a:cubicBezTo>
                      <a:pt x="5675" y="89"/>
                      <a:pt x="5675" y="72"/>
                      <a:pt x="5675" y="72"/>
                    </a:cubicBezTo>
                    <a:cubicBezTo>
                      <a:pt x="5675" y="55"/>
                      <a:pt x="5684" y="44"/>
                      <a:pt x="5684" y="44"/>
                    </a:cubicBezTo>
                    <a:cubicBezTo>
                      <a:pt x="5693" y="34"/>
                      <a:pt x="5707" y="34"/>
                      <a:pt x="5707" y="34"/>
                    </a:cubicBezTo>
                    <a:cubicBezTo>
                      <a:pt x="5721" y="34"/>
                      <a:pt x="5728" y="43"/>
                      <a:pt x="5728" y="43"/>
                    </a:cubicBezTo>
                    <a:cubicBezTo>
                      <a:pt x="5736" y="53"/>
                      <a:pt x="5736" y="70"/>
                      <a:pt x="5736" y="70"/>
                    </a:cubicBezTo>
                    <a:lnTo>
                      <a:pt x="5736" y="75"/>
                    </a:lnTo>
                    <a:lnTo>
                      <a:pt x="5689" y="75"/>
                    </a:lnTo>
                    <a:cubicBezTo>
                      <a:pt x="5692" y="101"/>
                      <a:pt x="5715" y="101"/>
                      <a:pt x="5715" y="101"/>
                    </a:cubicBezTo>
                    <a:cubicBezTo>
                      <a:pt x="5723" y="101"/>
                      <a:pt x="5735" y="96"/>
                      <a:pt x="5735" y="96"/>
                    </a:cubicBezTo>
                    <a:lnTo>
                      <a:pt x="5735" y="107"/>
                    </a:lnTo>
                    <a:close/>
                    <a:moveTo>
                      <a:pt x="5689" y="64"/>
                    </a:moveTo>
                    <a:lnTo>
                      <a:pt x="5689" y="64"/>
                    </a:lnTo>
                    <a:lnTo>
                      <a:pt x="5722" y="64"/>
                    </a:lnTo>
                    <a:cubicBezTo>
                      <a:pt x="5722" y="44"/>
                      <a:pt x="5707" y="44"/>
                      <a:pt x="5707" y="44"/>
                    </a:cubicBezTo>
                    <a:cubicBezTo>
                      <a:pt x="5691" y="44"/>
                      <a:pt x="5689" y="64"/>
                      <a:pt x="5689" y="64"/>
                    </a:cubicBezTo>
                    <a:close/>
                    <a:moveTo>
                      <a:pt x="5759" y="110"/>
                    </a:moveTo>
                    <a:lnTo>
                      <a:pt x="5759" y="110"/>
                    </a:lnTo>
                    <a:lnTo>
                      <a:pt x="5759" y="35"/>
                    </a:lnTo>
                    <a:lnTo>
                      <a:pt x="5772" y="35"/>
                    </a:lnTo>
                    <a:lnTo>
                      <a:pt x="5772" y="49"/>
                    </a:lnTo>
                    <a:cubicBezTo>
                      <a:pt x="5780" y="34"/>
                      <a:pt x="5796" y="34"/>
                      <a:pt x="5796" y="34"/>
                    </a:cubicBezTo>
                    <a:cubicBezTo>
                      <a:pt x="5798" y="34"/>
                      <a:pt x="5800" y="34"/>
                      <a:pt x="5800" y="34"/>
                    </a:cubicBezTo>
                    <a:lnTo>
                      <a:pt x="5800" y="47"/>
                    </a:lnTo>
                    <a:cubicBezTo>
                      <a:pt x="5796" y="45"/>
                      <a:pt x="5794" y="45"/>
                      <a:pt x="5794" y="45"/>
                    </a:cubicBezTo>
                    <a:cubicBezTo>
                      <a:pt x="5781" y="45"/>
                      <a:pt x="5772" y="61"/>
                      <a:pt x="5772" y="61"/>
                    </a:cubicBezTo>
                    <a:lnTo>
                      <a:pt x="5772" y="110"/>
                    </a:lnTo>
                    <a:lnTo>
                      <a:pt x="5759" y="110"/>
                    </a:lnTo>
                    <a:close/>
                    <a:moveTo>
                      <a:pt x="5816" y="110"/>
                    </a:moveTo>
                    <a:lnTo>
                      <a:pt x="5816" y="110"/>
                    </a:lnTo>
                    <a:lnTo>
                      <a:pt x="5816" y="35"/>
                    </a:lnTo>
                    <a:lnTo>
                      <a:pt x="5830" y="35"/>
                    </a:lnTo>
                    <a:lnTo>
                      <a:pt x="5830" y="110"/>
                    </a:lnTo>
                    <a:lnTo>
                      <a:pt x="5816" y="110"/>
                    </a:lnTo>
                    <a:close/>
                    <a:moveTo>
                      <a:pt x="5816" y="22"/>
                    </a:moveTo>
                    <a:lnTo>
                      <a:pt x="5816" y="22"/>
                    </a:lnTo>
                    <a:lnTo>
                      <a:pt x="5816" y="8"/>
                    </a:lnTo>
                    <a:lnTo>
                      <a:pt x="5830" y="8"/>
                    </a:lnTo>
                    <a:lnTo>
                      <a:pt x="5830" y="22"/>
                    </a:lnTo>
                    <a:lnTo>
                      <a:pt x="5816" y="22"/>
                    </a:lnTo>
                    <a:close/>
                    <a:moveTo>
                      <a:pt x="5857" y="110"/>
                    </a:moveTo>
                    <a:lnTo>
                      <a:pt x="5857" y="110"/>
                    </a:lnTo>
                    <a:lnTo>
                      <a:pt x="5857" y="35"/>
                    </a:lnTo>
                    <a:lnTo>
                      <a:pt x="5870" y="35"/>
                    </a:lnTo>
                    <a:lnTo>
                      <a:pt x="5870" y="49"/>
                    </a:lnTo>
                    <a:cubicBezTo>
                      <a:pt x="5881" y="34"/>
                      <a:pt x="5896" y="34"/>
                      <a:pt x="5896" y="34"/>
                    </a:cubicBezTo>
                    <a:cubicBezTo>
                      <a:pt x="5906" y="34"/>
                      <a:pt x="5912" y="40"/>
                      <a:pt x="5912" y="40"/>
                    </a:cubicBezTo>
                    <a:cubicBezTo>
                      <a:pt x="5918" y="46"/>
                      <a:pt x="5918" y="56"/>
                      <a:pt x="5918" y="56"/>
                    </a:cubicBezTo>
                    <a:lnTo>
                      <a:pt x="5918" y="110"/>
                    </a:lnTo>
                    <a:lnTo>
                      <a:pt x="5904" y="110"/>
                    </a:lnTo>
                    <a:lnTo>
                      <a:pt x="5904" y="61"/>
                    </a:lnTo>
                    <a:cubicBezTo>
                      <a:pt x="5904" y="52"/>
                      <a:pt x="5902" y="49"/>
                      <a:pt x="5902" y="49"/>
                    </a:cubicBezTo>
                    <a:cubicBezTo>
                      <a:pt x="5899" y="45"/>
                      <a:pt x="5894" y="45"/>
                      <a:pt x="5894" y="45"/>
                    </a:cubicBezTo>
                    <a:cubicBezTo>
                      <a:pt x="5881" y="45"/>
                      <a:pt x="5870" y="61"/>
                      <a:pt x="5870" y="61"/>
                    </a:cubicBezTo>
                    <a:lnTo>
                      <a:pt x="5870" y="110"/>
                    </a:lnTo>
                    <a:lnTo>
                      <a:pt x="5857" y="110"/>
                    </a:lnTo>
                    <a:close/>
                    <a:moveTo>
                      <a:pt x="5944" y="134"/>
                    </a:moveTo>
                    <a:lnTo>
                      <a:pt x="5944" y="134"/>
                    </a:lnTo>
                    <a:lnTo>
                      <a:pt x="5946" y="122"/>
                    </a:lnTo>
                    <a:cubicBezTo>
                      <a:pt x="5957" y="128"/>
                      <a:pt x="5969" y="128"/>
                      <a:pt x="5969" y="128"/>
                    </a:cubicBezTo>
                    <a:cubicBezTo>
                      <a:pt x="5991" y="128"/>
                      <a:pt x="5991" y="104"/>
                      <a:pt x="5991" y="104"/>
                    </a:cubicBezTo>
                    <a:lnTo>
                      <a:pt x="5991" y="92"/>
                    </a:lnTo>
                    <a:cubicBezTo>
                      <a:pt x="5984" y="108"/>
                      <a:pt x="5967" y="108"/>
                      <a:pt x="5967" y="108"/>
                    </a:cubicBezTo>
                    <a:cubicBezTo>
                      <a:pt x="5954" y="108"/>
                      <a:pt x="5946" y="98"/>
                      <a:pt x="5946" y="98"/>
                    </a:cubicBezTo>
                    <a:cubicBezTo>
                      <a:pt x="5938" y="88"/>
                      <a:pt x="5938" y="72"/>
                      <a:pt x="5938" y="72"/>
                    </a:cubicBezTo>
                    <a:cubicBezTo>
                      <a:pt x="5938" y="55"/>
                      <a:pt x="5947" y="44"/>
                      <a:pt x="5947" y="44"/>
                    </a:cubicBezTo>
                    <a:cubicBezTo>
                      <a:pt x="5956" y="34"/>
                      <a:pt x="5970" y="34"/>
                      <a:pt x="5970" y="34"/>
                    </a:cubicBezTo>
                    <a:cubicBezTo>
                      <a:pt x="5982" y="34"/>
                      <a:pt x="5991" y="44"/>
                      <a:pt x="5991" y="44"/>
                    </a:cubicBezTo>
                    <a:lnTo>
                      <a:pt x="5991" y="35"/>
                    </a:lnTo>
                    <a:lnTo>
                      <a:pt x="6005" y="35"/>
                    </a:lnTo>
                    <a:lnTo>
                      <a:pt x="6005" y="89"/>
                    </a:lnTo>
                    <a:cubicBezTo>
                      <a:pt x="6005" y="107"/>
                      <a:pt x="6003" y="115"/>
                      <a:pt x="6003" y="115"/>
                    </a:cubicBezTo>
                    <a:cubicBezTo>
                      <a:pt x="6001" y="123"/>
                      <a:pt x="5996" y="129"/>
                      <a:pt x="5996" y="129"/>
                    </a:cubicBezTo>
                    <a:cubicBezTo>
                      <a:pt x="5988" y="138"/>
                      <a:pt x="5969" y="138"/>
                      <a:pt x="5969" y="138"/>
                    </a:cubicBezTo>
                    <a:cubicBezTo>
                      <a:pt x="5956" y="138"/>
                      <a:pt x="5944" y="134"/>
                      <a:pt x="5944" y="134"/>
                    </a:cubicBezTo>
                    <a:close/>
                    <a:moveTo>
                      <a:pt x="5991" y="84"/>
                    </a:moveTo>
                    <a:lnTo>
                      <a:pt x="5991" y="84"/>
                    </a:lnTo>
                    <a:lnTo>
                      <a:pt x="5991" y="53"/>
                    </a:lnTo>
                    <a:cubicBezTo>
                      <a:pt x="5983" y="44"/>
                      <a:pt x="5972" y="44"/>
                      <a:pt x="5972" y="44"/>
                    </a:cubicBezTo>
                    <a:cubicBezTo>
                      <a:pt x="5963" y="44"/>
                      <a:pt x="5957" y="51"/>
                      <a:pt x="5957" y="51"/>
                    </a:cubicBezTo>
                    <a:cubicBezTo>
                      <a:pt x="5952" y="59"/>
                      <a:pt x="5952" y="72"/>
                      <a:pt x="5952" y="72"/>
                    </a:cubicBezTo>
                    <a:cubicBezTo>
                      <a:pt x="5952" y="96"/>
                      <a:pt x="5969" y="96"/>
                      <a:pt x="5969" y="96"/>
                    </a:cubicBezTo>
                    <a:cubicBezTo>
                      <a:pt x="5981" y="96"/>
                      <a:pt x="5991" y="84"/>
                      <a:pt x="5991" y="84"/>
                    </a:cubicBezTo>
                    <a:close/>
                    <a:moveTo>
                      <a:pt x="6024" y="120"/>
                    </a:moveTo>
                    <a:lnTo>
                      <a:pt x="6024" y="120"/>
                    </a:lnTo>
                    <a:lnTo>
                      <a:pt x="6024" y="130"/>
                    </a:lnTo>
                    <a:cubicBezTo>
                      <a:pt x="6039" y="120"/>
                      <a:pt x="6047" y="102"/>
                      <a:pt x="6047" y="102"/>
                    </a:cubicBezTo>
                    <a:cubicBezTo>
                      <a:pt x="6056" y="85"/>
                      <a:pt x="6056" y="66"/>
                      <a:pt x="6056" y="66"/>
                    </a:cubicBezTo>
                    <a:cubicBezTo>
                      <a:pt x="6056" y="46"/>
                      <a:pt x="6047" y="29"/>
                      <a:pt x="6047" y="29"/>
                    </a:cubicBezTo>
                    <a:cubicBezTo>
                      <a:pt x="6039" y="12"/>
                      <a:pt x="6024" y="2"/>
                      <a:pt x="6024" y="2"/>
                    </a:cubicBezTo>
                    <a:lnTo>
                      <a:pt x="6024" y="11"/>
                    </a:lnTo>
                    <a:cubicBezTo>
                      <a:pt x="6034" y="22"/>
                      <a:pt x="6038" y="34"/>
                      <a:pt x="6038" y="34"/>
                    </a:cubicBezTo>
                    <a:cubicBezTo>
                      <a:pt x="6042" y="47"/>
                      <a:pt x="6042" y="66"/>
                      <a:pt x="6042" y="66"/>
                    </a:cubicBezTo>
                    <a:cubicBezTo>
                      <a:pt x="6042" y="84"/>
                      <a:pt x="6038" y="97"/>
                      <a:pt x="6038" y="97"/>
                    </a:cubicBezTo>
                    <a:cubicBezTo>
                      <a:pt x="6034" y="110"/>
                      <a:pt x="6024" y="120"/>
                      <a:pt x="6024" y="12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417" name="Freeform 1271"/>
              <p:cNvSpPr>
                <a:spLocks/>
              </p:cNvSpPr>
              <p:nvPr/>
            </p:nvSpPr>
            <p:spPr bwMode="auto">
              <a:xfrm>
                <a:off x="5042" y="2714"/>
                <a:ext cx="585" cy="381"/>
              </a:xfrm>
              <a:custGeom>
                <a:avLst/>
                <a:gdLst>
                  <a:gd name="T0" fmla="*/ 0 w 1651"/>
                  <a:gd name="T1" fmla="*/ 0 h 1120"/>
                  <a:gd name="T2" fmla="*/ 0 w 1651"/>
                  <a:gd name="T3" fmla="*/ 0 h 1120"/>
                  <a:gd name="T4" fmla="*/ 0 w 1651"/>
                  <a:gd name="T5" fmla="*/ 0 h 1120"/>
                  <a:gd name="T6" fmla="*/ 0 w 1651"/>
                  <a:gd name="T7" fmla="*/ 0 h 1120"/>
                  <a:gd name="T8" fmla="*/ 0 w 1651"/>
                  <a:gd name="T9" fmla="*/ 0 h 1120"/>
                  <a:gd name="T10" fmla="*/ 0 w 1651"/>
                  <a:gd name="T11" fmla="*/ 0 h 1120"/>
                  <a:gd name="T12" fmla="*/ 0 w 1651"/>
                  <a:gd name="T13" fmla="*/ 0 h 1120"/>
                  <a:gd name="T14" fmla="*/ 0 w 1651"/>
                  <a:gd name="T15" fmla="*/ 0 h 1120"/>
                  <a:gd name="T16" fmla="*/ 0 w 1651"/>
                  <a:gd name="T17" fmla="*/ 0 h 1120"/>
                  <a:gd name="T18" fmla="*/ 0 w 1651"/>
                  <a:gd name="T19" fmla="*/ 0 h 1120"/>
                  <a:gd name="T20" fmla="*/ 0 w 1651"/>
                  <a:gd name="T21" fmla="*/ 0 h 1120"/>
                  <a:gd name="T22" fmla="*/ 0 w 1651"/>
                  <a:gd name="T23" fmla="*/ 0 h 1120"/>
                  <a:gd name="T24" fmla="*/ 0 w 1651"/>
                  <a:gd name="T25" fmla="*/ 0 h 1120"/>
                  <a:gd name="T26" fmla="*/ 0 w 1651"/>
                  <a:gd name="T27" fmla="*/ 0 h 1120"/>
                  <a:gd name="T28" fmla="*/ 0 w 1651"/>
                  <a:gd name="T29" fmla="*/ 0 h 1120"/>
                  <a:gd name="T30" fmla="*/ 0 w 1651"/>
                  <a:gd name="T31" fmla="*/ 0 h 1120"/>
                  <a:gd name="T32" fmla="*/ 0 w 1651"/>
                  <a:gd name="T33" fmla="*/ 0 h 1120"/>
                  <a:gd name="T34" fmla="*/ 0 w 1651"/>
                  <a:gd name="T35" fmla="*/ 0 h 1120"/>
                  <a:gd name="T36" fmla="*/ 0 w 1651"/>
                  <a:gd name="T37" fmla="*/ 0 h 1120"/>
                  <a:gd name="T38" fmla="*/ 0 w 1651"/>
                  <a:gd name="T39" fmla="*/ 0 h 1120"/>
                  <a:gd name="T40" fmla="*/ 0 w 1651"/>
                  <a:gd name="T41" fmla="*/ 0 h 1120"/>
                  <a:gd name="T42" fmla="*/ 0 w 1651"/>
                  <a:gd name="T43" fmla="*/ 0 h 1120"/>
                  <a:gd name="T44" fmla="*/ 0 w 1651"/>
                  <a:gd name="T45" fmla="*/ 0 h 1120"/>
                  <a:gd name="T46" fmla="*/ 0 w 1651"/>
                  <a:gd name="T47" fmla="*/ 0 h 1120"/>
                  <a:gd name="T48" fmla="*/ 0 w 1651"/>
                  <a:gd name="T49" fmla="*/ 0 h 11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651" h="1120">
                    <a:moveTo>
                      <a:pt x="1651" y="510"/>
                    </a:moveTo>
                    <a:lnTo>
                      <a:pt x="1651" y="510"/>
                    </a:lnTo>
                    <a:lnTo>
                      <a:pt x="1642" y="464"/>
                    </a:lnTo>
                    <a:lnTo>
                      <a:pt x="1562" y="84"/>
                    </a:lnTo>
                    <a:lnTo>
                      <a:pt x="1536" y="45"/>
                    </a:lnTo>
                    <a:lnTo>
                      <a:pt x="1497" y="19"/>
                    </a:lnTo>
                    <a:lnTo>
                      <a:pt x="1451" y="10"/>
                    </a:lnTo>
                    <a:lnTo>
                      <a:pt x="1221" y="0"/>
                    </a:lnTo>
                    <a:lnTo>
                      <a:pt x="1175" y="9"/>
                    </a:lnTo>
                    <a:lnTo>
                      <a:pt x="214" y="429"/>
                    </a:lnTo>
                    <a:lnTo>
                      <a:pt x="74" y="499"/>
                    </a:lnTo>
                    <a:lnTo>
                      <a:pt x="35" y="525"/>
                    </a:lnTo>
                    <a:lnTo>
                      <a:pt x="9" y="564"/>
                    </a:lnTo>
                    <a:lnTo>
                      <a:pt x="0" y="610"/>
                    </a:lnTo>
                    <a:lnTo>
                      <a:pt x="9" y="655"/>
                    </a:lnTo>
                    <a:lnTo>
                      <a:pt x="35" y="694"/>
                    </a:lnTo>
                    <a:lnTo>
                      <a:pt x="74" y="720"/>
                    </a:lnTo>
                    <a:lnTo>
                      <a:pt x="854" y="1110"/>
                    </a:lnTo>
                    <a:lnTo>
                      <a:pt x="900" y="1120"/>
                    </a:lnTo>
                    <a:lnTo>
                      <a:pt x="946" y="1110"/>
                    </a:lnTo>
                    <a:lnTo>
                      <a:pt x="1497" y="810"/>
                    </a:lnTo>
                    <a:lnTo>
                      <a:pt x="1536" y="784"/>
                    </a:lnTo>
                    <a:lnTo>
                      <a:pt x="1562" y="745"/>
                    </a:lnTo>
                    <a:lnTo>
                      <a:pt x="1642" y="555"/>
                    </a:lnTo>
                    <a:lnTo>
                      <a:pt x="1651" y="5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18" name="Freeform 1272"/>
              <p:cNvSpPr>
                <a:spLocks/>
              </p:cNvSpPr>
              <p:nvPr/>
            </p:nvSpPr>
            <p:spPr bwMode="auto">
              <a:xfrm>
                <a:off x="4893" y="3075"/>
                <a:ext cx="471" cy="726"/>
              </a:xfrm>
              <a:custGeom>
                <a:avLst/>
                <a:gdLst>
                  <a:gd name="T0" fmla="*/ 0 w 1331"/>
                  <a:gd name="T1" fmla="*/ 0 h 2130"/>
                  <a:gd name="T2" fmla="*/ 0 w 1331"/>
                  <a:gd name="T3" fmla="*/ 0 h 2130"/>
                  <a:gd name="T4" fmla="*/ 0 w 1331"/>
                  <a:gd name="T5" fmla="*/ 0 h 2130"/>
                  <a:gd name="T6" fmla="*/ 0 w 1331"/>
                  <a:gd name="T7" fmla="*/ 0 h 2130"/>
                  <a:gd name="T8" fmla="*/ 0 w 1331"/>
                  <a:gd name="T9" fmla="*/ 0 h 2130"/>
                  <a:gd name="T10" fmla="*/ 0 w 1331"/>
                  <a:gd name="T11" fmla="*/ 0 h 2130"/>
                  <a:gd name="T12" fmla="*/ 0 w 1331"/>
                  <a:gd name="T13" fmla="*/ 0 h 2130"/>
                  <a:gd name="T14" fmla="*/ 0 w 1331"/>
                  <a:gd name="T15" fmla="*/ 0 h 2130"/>
                  <a:gd name="T16" fmla="*/ 0 w 1331"/>
                  <a:gd name="T17" fmla="*/ 0 h 2130"/>
                  <a:gd name="T18" fmla="*/ 0 w 1331"/>
                  <a:gd name="T19" fmla="*/ 0 h 2130"/>
                  <a:gd name="T20" fmla="*/ 0 w 1331"/>
                  <a:gd name="T21" fmla="*/ 0 h 2130"/>
                  <a:gd name="T22" fmla="*/ 0 w 1331"/>
                  <a:gd name="T23" fmla="*/ 0 h 2130"/>
                  <a:gd name="T24" fmla="*/ 0 w 1331"/>
                  <a:gd name="T25" fmla="*/ 0 h 2130"/>
                  <a:gd name="T26" fmla="*/ 0 w 1331"/>
                  <a:gd name="T27" fmla="*/ 0 h 2130"/>
                  <a:gd name="T28" fmla="*/ 0 w 1331"/>
                  <a:gd name="T29" fmla="*/ 0 h 2130"/>
                  <a:gd name="T30" fmla="*/ 0 w 1331"/>
                  <a:gd name="T31" fmla="*/ 0 h 2130"/>
                  <a:gd name="T32" fmla="*/ 0 w 1331"/>
                  <a:gd name="T33" fmla="*/ 0 h 2130"/>
                  <a:gd name="T34" fmla="*/ 0 w 1331"/>
                  <a:gd name="T35" fmla="*/ 0 h 2130"/>
                  <a:gd name="T36" fmla="*/ 0 w 1331"/>
                  <a:gd name="T37" fmla="*/ 0 h 2130"/>
                  <a:gd name="T38" fmla="*/ 0 w 1331"/>
                  <a:gd name="T39" fmla="*/ 0 h 2130"/>
                  <a:gd name="T40" fmla="*/ 0 w 1331"/>
                  <a:gd name="T41" fmla="*/ 0 h 2130"/>
                  <a:gd name="T42" fmla="*/ 0 w 1331"/>
                  <a:gd name="T43" fmla="*/ 0 h 2130"/>
                  <a:gd name="T44" fmla="*/ 0 w 1331"/>
                  <a:gd name="T45" fmla="*/ 0 h 2130"/>
                  <a:gd name="T46" fmla="*/ 0 w 1331"/>
                  <a:gd name="T47" fmla="*/ 0 h 2130"/>
                  <a:gd name="T48" fmla="*/ 0 w 1331"/>
                  <a:gd name="T49" fmla="*/ 0 h 2130"/>
                  <a:gd name="T50" fmla="*/ 0 w 1331"/>
                  <a:gd name="T51" fmla="*/ 0 h 2130"/>
                  <a:gd name="T52" fmla="*/ 0 w 1331"/>
                  <a:gd name="T53" fmla="*/ 0 h 213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331" h="2130">
                    <a:moveTo>
                      <a:pt x="1331" y="1020"/>
                    </a:moveTo>
                    <a:lnTo>
                      <a:pt x="1331" y="1020"/>
                    </a:lnTo>
                    <a:lnTo>
                      <a:pt x="1241" y="540"/>
                    </a:lnTo>
                    <a:lnTo>
                      <a:pt x="1232" y="494"/>
                    </a:lnTo>
                    <a:lnTo>
                      <a:pt x="1092" y="244"/>
                    </a:lnTo>
                    <a:lnTo>
                      <a:pt x="1066" y="205"/>
                    </a:lnTo>
                    <a:lnTo>
                      <a:pt x="1027" y="179"/>
                    </a:lnTo>
                    <a:lnTo>
                      <a:pt x="296" y="9"/>
                    </a:lnTo>
                    <a:lnTo>
                      <a:pt x="250" y="0"/>
                    </a:lnTo>
                    <a:lnTo>
                      <a:pt x="204" y="9"/>
                    </a:lnTo>
                    <a:lnTo>
                      <a:pt x="166" y="35"/>
                    </a:lnTo>
                    <a:lnTo>
                      <a:pt x="139" y="74"/>
                    </a:lnTo>
                    <a:lnTo>
                      <a:pt x="9" y="324"/>
                    </a:lnTo>
                    <a:lnTo>
                      <a:pt x="0" y="370"/>
                    </a:lnTo>
                    <a:lnTo>
                      <a:pt x="120" y="1050"/>
                    </a:lnTo>
                    <a:lnTo>
                      <a:pt x="129" y="1095"/>
                    </a:lnTo>
                    <a:lnTo>
                      <a:pt x="510" y="1905"/>
                    </a:lnTo>
                    <a:lnTo>
                      <a:pt x="536" y="1944"/>
                    </a:lnTo>
                    <a:lnTo>
                      <a:pt x="706" y="2094"/>
                    </a:lnTo>
                    <a:lnTo>
                      <a:pt x="745" y="2120"/>
                    </a:lnTo>
                    <a:lnTo>
                      <a:pt x="791" y="2130"/>
                    </a:lnTo>
                    <a:lnTo>
                      <a:pt x="837" y="2120"/>
                    </a:lnTo>
                    <a:lnTo>
                      <a:pt x="876" y="2094"/>
                    </a:lnTo>
                    <a:lnTo>
                      <a:pt x="1246" y="1584"/>
                    </a:lnTo>
                    <a:lnTo>
                      <a:pt x="1272" y="1545"/>
                    </a:lnTo>
                    <a:lnTo>
                      <a:pt x="1281" y="1500"/>
                    </a:lnTo>
                    <a:lnTo>
                      <a:pt x="1331" y="10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19" name="Freeform 1273"/>
              <p:cNvSpPr>
                <a:spLocks/>
              </p:cNvSpPr>
              <p:nvPr/>
            </p:nvSpPr>
            <p:spPr bwMode="auto">
              <a:xfrm>
                <a:off x="3048" y="2604"/>
                <a:ext cx="436" cy="338"/>
              </a:xfrm>
              <a:custGeom>
                <a:avLst/>
                <a:gdLst>
                  <a:gd name="T0" fmla="*/ 0 w 1231"/>
                  <a:gd name="T1" fmla="*/ 0 h 990"/>
                  <a:gd name="T2" fmla="*/ 0 w 1231"/>
                  <a:gd name="T3" fmla="*/ 0 h 990"/>
                  <a:gd name="T4" fmla="*/ 0 w 1231"/>
                  <a:gd name="T5" fmla="*/ 0 h 990"/>
                  <a:gd name="T6" fmla="*/ 0 w 1231"/>
                  <a:gd name="T7" fmla="*/ 0 h 990"/>
                  <a:gd name="T8" fmla="*/ 0 w 1231"/>
                  <a:gd name="T9" fmla="*/ 0 h 990"/>
                  <a:gd name="T10" fmla="*/ 0 w 1231"/>
                  <a:gd name="T11" fmla="*/ 0 h 990"/>
                  <a:gd name="T12" fmla="*/ 0 w 1231"/>
                  <a:gd name="T13" fmla="*/ 0 h 990"/>
                  <a:gd name="T14" fmla="*/ 0 w 1231"/>
                  <a:gd name="T15" fmla="*/ 0 h 990"/>
                  <a:gd name="T16" fmla="*/ 0 w 1231"/>
                  <a:gd name="T17" fmla="*/ 0 h 990"/>
                  <a:gd name="T18" fmla="*/ 0 w 1231"/>
                  <a:gd name="T19" fmla="*/ 0 h 990"/>
                  <a:gd name="T20" fmla="*/ 0 w 1231"/>
                  <a:gd name="T21" fmla="*/ 0 h 990"/>
                  <a:gd name="T22" fmla="*/ 0 w 1231"/>
                  <a:gd name="T23" fmla="*/ 0 h 990"/>
                  <a:gd name="T24" fmla="*/ 0 w 1231"/>
                  <a:gd name="T25" fmla="*/ 0 h 990"/>
                  <a:gd name="T26" fmla="*/ 0 w 1231"/>
                  <a:gd name="T27" fmla="*/ 0 h 990"/>
                  <a:gd name="T28" fmla="*/ 0 w 1231"/>
                  <a:gd name="T29" fmla="*/ 0 h 990"/>
                  <a:gd name="T30" fmla="*/ 0 w 1231"/>
                  <a:gd name="T31" fmla="*/ 0 h 990"/>
                  <a:gd name="T32" fmla="*/ 0 w 1231"/>
                  <a:gd name="T33" fmla="*/ 0 h 990"/>
                  <a:gd name="T34" fmla="*/ 0 w 1231"/>
                  <a:gd name="T35" fmla="*/ 0 h 990"/>
                  <a:gd name="T36" fmla="*/ 0 w 1231"/>
                  <a:gd name="T37" fmla="*/ 0 h 990"/>
                  <a:gd name="T38" fmla="*/ 0 w 1231"/>
                  <a:gd name="T39" fmla="*/ 0 h 990"/>
                  <a:gd name="T40" fmla="*/ 0 w 1231"/>
                  <a:gd name="T41" fmla="*/ 0 h 990"/>
                  <a:gd name="T42" fmla="*/ 0 w 1231"/>
                  <a:gd name="T43" fmla="*/ 0 h 990"/>
                  <a:gd name="T44" fmla="*/ 0 w 1231"/>
                  <a:gd name="T45" fmla="*/ 0 h 990"/>
                  <a:gd name="T46" fmla="*/ 0 w 1231"/>
                  <a:gd name="T47" fmla="*/ 0 h 99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31" h="990">
                    <a:moveTo>
                      <a:pt x="1231" y="370"/>
                    </a:moveTo>
                    <a:lnTo>
                      <a:pt x="1231" y="370"/>
                    </a:lnTo>
                    <a:lnTo>
                      <a:pt x="1222" y="324"/>
                    </a:lnTo>
                    <a:lnTo>
                      <a:pt x="1196" y="285"/>
                    </a:lnTo>
                    <a:lnTo>
                      <a:pt x="1157" y="259"/>
                    </a:lnTo>
                    <a:lnTo>
                      <a:pt x="656" y="9"/>
                    </a:lnTo>
                    <a:lnTo>
                      <a:pt x="610" y="0"/>
                    </a:lnTo>
                    <a:lnTo>
                      <a:pt x="564" y="9"/>
                    </a:lnTo>
                    <a:lnTo>
                      <a:pt x="294" y="89"/>
                    </a:lnTo>
                    <a:lnTo>
                      <a:pt x="255" y="115"/>
                    </a:lnTo>
                    <a:lnTo>
                      <a:pt x="229" y="154"/>
                    </a:lnTo>
                    <a:lnTo>
                      <a:pt x="9" y="724"/>
                    </a:lnTo>
                    <a:lnTo>
                      <a:pt x="0" y="770"/>
                    </a:lnTo>
                    <a:lnTo>
                      <a:pt x="9" y="815"/>
                    </a:lnTo>
                    <a:lnTo>
                      <a:pt x="35" y="854"/>
                    </a:lnTo>
                    <a:lnTo>
                      <a:pt x="74" y="880"/>
                    </a:lnTo>
                    <a:lnTo>
                      <a:pt x="464" y="960"/>
                    </a:lnTo>
                    <a:lnTo>
                      <a:pt x="510" y="970"/>
                    </a:lnTo>
                    <a:lnTo>
                      <a:pt x="961" y="990"/>
                    </a:lnTo>
                    <a:lnTo>
                      <a:pt x="1007" y="980"/>
                    </a:lnTo>
                    <a:lnTo>
                      <a:pt x="1046" y="954"/>
                    </a:lnTo>
                    <a:lnTo>
                      <a:pt x="1072" y="915"/>
                    </a:lnTo>
                    <a:lnTo>
                      <a:pt x="1222" y="415"/>
                    </a:lnTo>
                    <a:lnTo>
                      <a:pt x="1231" y="37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20" name="Freeform 1274"/>
              <p:cNvSpPr>
                <a:spLocks/>
              </p:cNvSpPr>
              <p:nvPr/>
            </p:nvSpPr>
            <p:spPr bwMode="auto">
              <a:xfrm>
                <a:off x="3579" y="2666"/>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21" name="Freeform 1275"/>
              <p:cNvSpPr>
                <a:spLocks/>
              </p:cNvSpPr>
              <p:nvPr/>
            </p:nvSpPr>
            <p:spPr bwMode="auto">
              <a:xfrm>
                <a:off x="3487" y="2676"/>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22" name="Freeform 1276"/>
              <p:cNvSpPr>
                <a:spLocks/>
              </p:cNvSpPr>
              <p:nvPr/>
            </p:nvSpPr>
            <p:spPr bwMode="auto">
              <a:xfrm>
                <a:off x="3357" y="3048"/>
                <a:ext cx="531" cy="784"/>
              </a:xfrm>
              <a:custGeom>
                <a:avLst/>
                <a:gdLst>
                  <a:gd name="T0" fmla="*/ 0 w 1501"/>
                  <a:gd name="T1" fmla="*/ 0 h 2300"/>
                  <a:gd name="T2" fmla="*/ 0 w 1501"/>
                  <a:gd name="T3" fmla="*/ 0 h 2300"/>
                  <a:gd name="T4" fmla="*/ 0 w 1501"/>
                  <a:gd name="T5" fmla="*/ 0 h 2300"/>
                  <a:gd name="T6" fmla="*/ 0 w 1501"/>
                  <a:gd name="T7" fmla="*/ 0 h 2300"/>
                  <a:gd name="T8" fmla="*/ 0 w 1501"/>
                  <a:gd name="T9" fmla="*/ 0 h 2300"/>
                  <a:gd name="T10" fmla="*/ 0 w 1501"/>
                  <a:gd name="T11" fmla="*/ 0 h 2300"/>
                  <a:gd name="T12" fmla="*/ 0 w 1501"/>
                  <a:gd name="T13" fmla="*/ 0 h 2300"/>
                  <a:gd name="T14" fmla="*/ 0 w 1501"/>
                  <a:gd name="T15" fmla="*/ 0 h 2300"/>
                  <a:gd name="T16" fmla="*/ 0 w 1501"/>
                  <a:gd name="T17" fmla="*/ 0 h 2300"/>
                  <a:gd name="T18" fmla="*/ 0 w 1501"/>
                  <a:gd name="T19" fmla="*/ 0 h 2300"/>
                  <a:gd name="T20" fmla="*/ 0 w 1501"/>
                  <a:gd name="T21" fmla="*/ 0 h 2300"/>
                  <a:gd name="T22" fmla="*/ 0 w 1501"/>
                  <a:gd name="T23" fmla="*/ 0 h 2300"/>
                  <a:gd name="T24" fmla="*/ 0 w 1501"/>
                  <a:gd name="T25" fmla="*/ 0 h 2300"/>
                  <a:gd name="T26" fmla="*/ 0 w 1501"/>
                  <a:gd name="T27" fmla="*/ 0 h 2300"/>
                  <a:gd name="T28" fmla="*/ 0 w 1501"/>
                  <a:gd name="T29" fmla="*/ 0 h 2300"/>
                  <a:gd name="T30" fmla="*/ 0 w 1501"/>
                  <a:gd name="T31" fmla="*/ 0 h 2300"/>
                  <a:gd name="T32" fmla="*/ 0 w 1501"/>
                  <a:gd name="T33" fmla="*/ 0 h 2300"/>
                  <a:gd name="T34" fmla="*/ 0 w 1501"/>
                  <a:gd name="T35" fmla="*/ 0 h 2300"/>
                  <a:gd name="T36" fmla="*/ 0 w 1501"/>
                  <a:gd name="T37" fmla="*/ 0 h 2300"/>
                  <a:gd name="T38" fmla="*/ 0 w 1501"/>
                  <a:gd name="T39" fmla="*/ 0 h 2300"/>
                  <a:gd name="T40" fmla="*/ 0 w 1501"/>
                  <a:gd name="T41" fmla="*/ 0 h 2300"/>
                  <a:gd name="T42" fmla="*/ 0 w 1501"/>
                  <a:gd name="T43" fmla="*/ 0 h 2300"/>
                  <a:gd name="T44" fmla="*/ 0 w 1501"/>
                  <a:gd name="T45" fmla="*/ 0 h 2300"/>
                  <a:gd name="T46" fmla="*/ 0 w 1501"/>
                  <a:gd name="T47" fmla="*/ 0 h 2300"/>
                  <a:gd name="T48" fmla="*/ 0 w 1501"/>
                  <a:gd name="T49" fmla="*/ 0 h 2300"/>
                  <a:gd name="T50" fmla="*/ 0 w 1501"/>
                  <a:gd name="T51" fmla="*/ 0 h 2300"/>
                  <a:gd name="T52" fmla="*/ 0 w 1501"/>
                  <a:gd name="T53" fmla="*/ 0 h 2300"/>
                  <a:gd name="T54" fmla="*/ 0 w 1501"/>
                  <a:gd name="T55" fmla="*/ 0 h 2300"/>
                  <a:gd name="T56" fmla="*/ 0 w 1501"/>
                  <a:gd name="T57" fmla="*/ 0 h 23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01" h="2300">
                    <a:moveTo>
                      <a:pt x="1501" y="440"/>
                    </a:moveTo>
                    <a:lnTo>
                      <a:pt x="1501" y="440"/>
                    </a:lnTo>
                    <a:lnTo>
                      <a:pt x="1471" y="260"/>
                    </a:lnTo>
                    <a:lnTo>
                      <a:pt x="1462" y="214"/>
                    </a:lnTo>
                    <a:lnTo>
                      <a:pt x="1382" y="74"/>
                    </a:lnTo>
                    <a:lnTo>
                      <a:pt x="1356" y="35"/>
                    </a:lnTo>
                    <a:lnTo>
                      <a:pt x="1317" y="9"/>
                    </a:lnTo>
                    <a:lnTo>
                      <a:pt x="1271" y="0"/>
                    </a:lnTo>
                    <a:lnTo>
                      <a:pt x="1225" y="9"/>
                    </a:lnTo>
                    <a:lnTo>
                      <a:pt x="1105" y="89"/>
                    </a:lnTo>
                    <a:lnTo>
                      <a:pt x="1066" y="115"/>
                    </a:lnTo>
                    <a:lnTo>
                      <a:pt x="885" y="275"/>
                    </a:lnTo>
                    <a:lnTo>
                      <a:pt x="65" y="1365"/>
                    </a:lnTo>
                    <a:lnTo>
                      <a:pt x="39" y="1404"/>
                    </a:lnTo>
                    <a:lnTo>
                      <a:pt x="9" y="1504"/>
                    </a:lnTo>
                    <a:lnTo>
                      <a:pt x="0" y="1550"/>
                    </a:lnTo>
                    <a:lnTo>
                      <a:pt x="9" y="1595"/>
                    </a:lnTo>
                    <a:lnTo>
                      <a:pt x="149" y="2025"/>
                    </a:lnTo>
                    <a:lnTo>
                      <a:pt x="269" y="2225"/>
                    </a:lnTo>
                    <a:lnTo>
                      <a:pt x="295" y="2264"/>
                    </a:lnTo>
                    <a:lnTo>
                      <a:pt x="334" y="2290"/>
                    </a:lnTo>
                    <a:lnTo>
                      <a:pt x="380" y="2300"/>
                    </a:lnTo>
                    <a:lnTo>
                      <a:pt x="426" y="2290"/>
                    </a:lnTo>
                    <a:lnTo>
                      <a:pt x="465" y="2264"/>
                    </a:lnTo>
                    <a:lnTo>
                      <a:pt x="1265" y="1144"/>
                    </a:lnTo>
                    <a:lnTo>
                      <a:pt x="1291" y="1105"/>
                    </a:lnTo>
                    <a:lnTo>
                      <a:pt x="1432" y="675"/>
                    </a:lnTo>
                    <a:lnTo>
                      <a:pt x="1492" y="485"/>
                    </a:lnTo>
                    <a:lnTo>
                      <a:pt x="1501" y="44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23" name="Freeform 1277"/>
              <p:cNvSpPr>
                <a:spLocks/>
              </p:cNvSpPr>
              <p:nvPr/>
            </p:nvSpPr>
            <p:spPr bwMode="auto">
              <a:xfrm>
                <a:off x="3859" y="2935"/>
                <a:ext cx="170" cy="191"/>
              </a:xfrm>
              <a:custGeom>
                <a:avLst/>
                <a:gdLst>
                  <a:gd name="T0" fmla="*/ 0 w 480"/>
                  <a:gd name="T1" fmla="*/ 0 h 560"/>
                  <a:gd name="T2" fmla="*/ 0 w 480"/>
                  <a:gd name="T3" fmla="*/ 0 h 560"/>
                  <a:gd name="T4" fmla="*/ 0 w 480"/>
                  <a:gd name="T5" fmla="*/ 0 h 560"/>
                  <a:gd name="T6" fmla="*/ 0 w 480"/>
                  <a:gd name="T7" fmla="*/ 0 h 560"/>
                  <a:gd name="T8" fmla="*/ 0 w 480"/>
                  <a:gd name="T9" fmla="*/ 0 h 560"/>
                  <a:gd name="T10" fmla="*/ 0 w 480"/>
                  <a:gd name="T11" fmla="*/ 0 h 560"/>
                  <a:gd name="T12" fmla="*/ 0 w 480"/>
                  <a:gd name="T13" fmla="*/ 0 h 560"/>
                  <a:gd name="T14" fmla="*/ 0 w 480"/>
                  <a:gd name="T15" fmla="*/ 0 h 560"/>
                  <a:gd name="T16" fmla="*/ 0 w 480"/>
                  <a:gd name="T17" fmla="*/ 0 h 560"/>
                  <a:gd name="T18" fmla="*/ 0 w 480"/>
                  <a:gd name="T19" fmla="*/ 0 h 560"/>
                  <a:gd name="T20" fmla="*/ 0 w 480"/>
                  <a:gd name="T21" fmla="*/ 0 h 560"/>
                  <a:gd name="T22" fmla="*/ 0 w 480"/>
                  <a:gd name="T23" fmla="*/ 0 h 560"/>
                  <a:gd name="T24" fmla="*/ 0 w 480"/>
                  <a:gd name="T25" fmla="*/ 0 h 560"/>
                  <a:gd name="T26" fmla="*/ 0 w 480"/>
                  <a:gd name="T27" fmla="*/ 0 h 560"/>
                  <a:gd name="T28" fmla="*/ 0 w 480"/>
                  <a:gd name="T29" fmla="*/ 0 h 560"/>
                  <a:gd name="T30" fmla="*/ 0 w 480"/>
                  <a:gd name="T31" fmla="*/ 0 h 560"/>
                  <a:gd name="T32" fmla="*/ 0 w 480"/>
                  <a:gd name="T33" fmla="*/ 0 h 560"/>
                  <a:gd name="T34" fmla="*/ 0 w 480"/>
                  <a:gd name="T35" fmla="*/ 0 h 560"/>
                  <a:gd name="T36" fmla="*/ 0 w 480"/>
                  <a:gd name="T37" fmla="*/ 0 h 560"/>
                  <a:gd name="T38" fmla="*/ 0 w 480"/>
                  <a:gd name="T39" fmla="*/ 0 h 560"/>
                  <a:gd name="T40" fmla="*/ 0 w 480"/>
                  <a:gd name="T41" fmla="*/ 0 h 560"/>
                  <a:gd name="T42" fmla="*/ 0 w 480"/>
                  <a:gd name="T43" fmla="*/ 0 h 5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80" h="560">
                    <a:moveTo>
                      <a:pt x="480" y="410"/>
                    </a:moveTo>
                    <a:lnTo>
                      <a:pt x="480" y="410"/>
                    </a:lnTo>
                    <a:lnTo>
                      <a:pt x="471" y="364"/>
                    </a:lnTo>
                    <a:lnTo>
                      <a:pt x="361" y="74"/>
                    </a:lnTo>
                    <a:lnTo>
                      <a:pt x="335" y="35"/>
                    </a:lnTo>
                    <a:lnTo>
                      <a:pt x="296" y="9"/>
                    </a:lnTo>
                    <a:lnTo>
                      <a:pt x="250" y="0"/>
                    </a:lnTo>
                    <a:lnTo>
                      <a:pt x="204" y="9"/>
                    </a:lnTo>
                    <a:lnTo>
                      <a:pt x="165" y="35"/>
                    </a:lnTo>
                    <a:lnTo>
                      <a:pt x="35" y="185"/>
                    </a:lnTo>
                    <a:lnTo>
                      <a:pt x="9" y="224"/>
                    </a:lnTo>
                    <a:lnTo>
                      <a:pt x="0" y="270"/>
                    </a:lnTo>
                    <a:lnTo>
                      <a:pt x="9" y="315"/>
                    </a:lnTo>
                    <a:lnTo>
                      <a:pt x="35" y="354"/>
                    </a:lnTo>
                    <a:lnTo>
                      <a:pt x="205" y="524"/>
                    </a:lnTo>
                    <a:lnTo>
                      <a:pt x="244" y="550"/>
                    </a:lnTo>
                    <a:lnTo>
                      <a:pt x="290" y="560"/>
                    </a:lnTo>
                    <a:lnTo>
                      <a:pt x="336" y="550"/>
                    </a:lnTo>
                    <a:lnTo>
                      <a:pt x="406" y="520"/>
                    </a:lnTo>
                    <a:lnTo>
                      <a:pt x="445" y="494"/>
                    </a:lnTo>
                    <a:lnTo>
                      <a:pt x="471" y="455"/>
                    </a:lnTo>
                    <a:lnTo>
                      <a:pt x="480" y="4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24" name="Freeform 1278"/>
              <p:cNvSpPr>
                <a:spLocks/>
              </p:cNvSpPr>
              <p:nvPr/>
            </p:nvSpPr>
            <p:spPr bwMode="auto">
              <a:xfrm>
                <a:off x="5057" y="2540"/>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25" name="Freeform 1279"/>
              <p:cNvSpPr>
                <a:spLocks/>
              </p:cNvSpPr>
              <p:nvPr/>
            </p:nvSpPr>
            <p:spPr bwMode="auto">
              <a:xfrm>
                <a:off x="4596" y="2304"/>
                <a:ext cx="312" cy="328"/>
              </a:xfrm>
              <a:custGeom>
                <a:avLst/>
                <a:gdLst>
                  <a:gd name="T0" fmla="*/ 0 w 880"/>
                  <a:gd name="T1" fmla="*/ 0 h 960"/>
                  <a:gd name="T2" fmla="*/ 0 w 880"/>
                  <a:gd name="T3" fmla="*/ 0 h 960"/>
                  <a:gd name="T4" fmla="*/ 0 w 880"/>
                  <a:gd name="T5" fmla="*/ 0 h 960"/>
                  <a:gd name="T6" fmla="*/ 0 w 880"/>
                  <a:gd name="T7" fmla="*/ 0 h 960"/>
                  <a:gd name="T8" fmla="*/ 0 w 880"/>
                  <a:gd name="T9" fmla="*/ 0 h 960"/>
                  <a:gd name="T10" fmla="*/ 0 w 880"/>
                  <a:gd name="T11" fmla="*/ 0 h 960"/>
                  <a:gd name="T12" fmla="*/ 0 w 880"/>
                  <a:gd name="T13" fmla="*/ 0 h 960"/>
                  <a:gd name="T14" fmla="*/ 0 w 880"/>
                  <a:gd name="T15" fmla="*/ 0 h 960"/>
                  <a:gd name="T16" fmla="*/ 0 w 880"/>
                  <a:gd name="T17" fmla="*/ 0 h 960"/>
                  <a:gd name="T18" fmla="*/ 0 w 880"/>
                  <a:gd name="T19" fmla="*/ 0 h 960"/>
                  <a:gd name="T20" fmla="*/ 0 w 880"/>
                  <a:gd name="T21" fmla="*/ 0 h 960"/>
                  <a:gd name="T22" fmla="*/ 0 w 880"/>
                  <a:gd name="T23" fmla="*/ 0 h 960"/>
                  <a:gd name="T24" fmla="*/ 0 w 880"/>
                  <a:gd name="T25" fmla="*/ 0 h 960"/>
                  <a:gd name="T26" fmla="*/ 0 w 880"/>
                  <a:gd name="T27" fmla="*/ 0 h 960"/>
                  <a:gd name="T28" fmla="*/ 0 w 880"/>
                  <a:gd name="T29" fmla="*/ 0 h 960"/>
                  <a:gd name="T30" fmla="*/ 0 w 880"/>
                  <a:gd name="T31" fmla="*/ 0 h 960"/>
                  <a:gd name="T32" fmla="*/ 0 w 880"/>
                  <a:gd name="T33" fmla="*/ 0 h 960"/>
                  <a:gd name="T34" fmla="*/ 0 w 880"/>
                  <a:gd name="T35" fmla="*/ 0 h 960"/>
                  <a:gd name="T36" fmla="*/ 0 w 880"/>
                  <a:gd name="T37" fmla="*/ 0 h 960"/>
                  <a:gd name="T38" fmla="*/ 0 w 880"/>
                  <a:gd name="T39" fmla="*/ 0 h 960"/>
                  <a:gd name="T40" fmla="*/ 0 w 880"/>
                  <a:gd name="T41" fmla="*/ 0 h 960"/>
                  <a:gd name="T42" fmla="*/ 0 w 880"/>
                  <a:gd name="T43" fmla="*/ 0 h 960"/>
                  <a:gd name="T44" fmla="*/ 0 w 880"/>
                  <a:gd name="T45" fmla="*/ 0 h 960"/>
                  <a:gd name="T46" fmla="*/ 0 w 880"/>
                  <a:gd name="T47" fmla="*/ 0 h 960"/>
                  <a:gd name="T48" fmla="*/ 0 w 880"/>
                  <a:gd name="T49" fmla="*/ 0 h 960"/>
                  <a:gd name="T50" fmla="*/ 0 w 880"/>
                  <a:gd name="T51" fmla="*/ 0 h 96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80" h="960">
                    <a:moveTo>
                      <a:pt x="880" y="230"/>
                    </a:moveTo>
                    <a:lnTo>
                      <a:pt x="880" y="230"/>
                    </a:lnTo>
                    <a:lnTo>
                      <a:pt x="871" y="184"/>
                    </a:lnTo>
                    <a:lnTo>
                      <a:pt x="811" y="74"/>
                    </a:lnTo>
                    <a:lnTo>
                      <a:pt x="785" y="35"/>
                    </a:lnTo>
                    <a:lnTo>
                      <a:pt x="746" y="9"/>
                    </a:lnTo>
                    <a:lnTo>
                      <a:pt x="700" y="0"/>
                    </a:lnTo>
                    <a:lnTo>
                      <a:pt x="380" y="20"/>
                    </a:lnTo>
                    <a:lnTo>
                      <a:pt x="334" y="29"/>
                    </a:lnTo>
                    <a:lnTo>
                      <a:pt x="295" y="55"/>
                    </a:lnTo>
                    <a:lnTo>
                      <a:pt x="175" y="205"/>
                    </a:lnTo>
                    <a:lnTo>
                      <a:pt x="149" y="244"/>
                    </a:lnTo>
                    <a:lnTo>
                      <a:pt x="9" y="544"/>
                    </a:lnTo>
                    <a:lnTo>
                      <a:pt x="0" y="590"/>
                    </a:lnTo>
                    <a:lnTo>
                      <a:pt x="9" y="635"/>
                    </a:lnTo>
                    <a:lnTo>
                      <a:pt x="35" y="674"/>
                    </a:lnTo>
                    <a:lnTo>
                      <a:pt x="225" y="864"/>
                    </a:lnTo>
                    <a:lnTo>
                      <a:pt x="264" y="890"/>
                    </a:lnTo>
                    <a:lnTo>
                      <a:pt x="454" y="950"/>
                    </a:lnTo>
                    <a:lnTo>
                      <a:pt x="500" y="960"/>
                    </a:lnTo>
                    <a:lnTo>
                      <a:pt x="546" y="950"/>
                    </a:lnTo>
                    <a:lnTo>
                      <a:pt x="585" y="924"/>
                    </a:lnTo>
                    <a:lnTo>
                      <a:pt x="611" y="885"/>
                    </a:lnTo>
                    <a:lnTo>
                      <a:pt x="661" y="795"/>
                    </a:lnTo>
                    <a:lnTo>
                      <a:pt x="871" y="275"/>
                    </a:lnTo>
                    <a:lnTo>
                      <a:pt x="880" y="23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26" name="Freeform 1280"/>
              <p:cNvSpPr>
                <a:spLocks/>
              </p:cNvSpPr>
              <p:nvPr/>
            </p:nvSpPr>
            <p:spPr bwMode="auto">
              <a:xfrm>
                <a:off x="4224" y="3273"/>
                <a:ext cx="128" cy="283"/>
              </a:xfrm>
              <a:custGeom>
                <a:avLst/>
                <a:gdLst>
                  <a:gd name="T0" fmla="*/ 0 w 360"/>
                  <a:gd name="T1" fmla="*/ 0 h 830"/>
                  <a:gd name="T2" fmla="*/ 0 w 360"/>
                  <a:gd name="T3" fmla="*/ 0 h 830"/>
                  <a:gd name="T4" fmla="*/ 0 w 360"/>
                  <a:gd name="T5" fmla="*/ 0 h 830"/>
                  <a:gd name="T6" fmla="*/ 0 w 360"/>
                  <a:gd name="T7" fmla="*/ 0 h 830"/>
                  <a:gd name="T8" fmla="*/ 0 w 360"/>
                  <a:gd name="T9" fmla="*/ 0 h 830"/>
                  <a:gd name="T10" fmla="*/ 0 w 360"/>
                  <a:gd name="T11" fmla="*/ 0 h 830"/>
                  <a:gd name="T12" fmla="*/ 0 w 360"/>
                  <a:gd name="T13" fmla="*/ 0 h 830"/>
                  <a:gd name="T14" fmla="*/ 0 w 360"/>
                  <a:gd name="T15" fmla="*/ 0 h 830"/>
                  <a:gd name="T16" fmla="*/ 0 w 360"/>
                  <a:gd name="T17" fmla="*/ 0 h 830"/>
                  <a:gd name="T18" fmla="*/ 0 w 360"/>
                  <a:gd name="T19" fmla="*/ 0 h 830"/>
                  <a:gd name="T20" fmla="*/ 0 w 360"/>
                  <a:gd name="T21" fmla="*/ 0 h 830"/>
                  <a:gd name="T22" fmla="*/ 0 w 360"/>
                  <a:gd name="T23" fmla="*/ 0 h 830"/>
                  <a:gd name="T24" fmla="*/ 0 w 360"/>
                  <a:gd name="T25" fmla="*/ 0 h 830"/>
                  <a:gd name="T26" fmla="*/ 0 w 360"/>
                  <a:gd name="T27" fmla="*/ 0 h 830"/>
                  <a:gd name="T28" fmla="*/ 0 w 360"/>
                  <a:gd name="T29" fmla="*/ 0 h 830"/>
                  <a:gd name="T30" fmla="*/ 0 w 360"/>
                  <a:gd name="T31" fmla="*/ 0 h 830"/>
                  <a:gd name="T32" fmla="*/ 0 w 360"/>
                  <a:gd name="T33" fmla="*/ 0 h 830"/>
                  <a:gd name="T34" fmla="*/ 0 w 360"/>
                  <a:gd name="T35" fmla="*/ 0 h 830"/>
                  <a:gd name="T36" fmla="*/ 0 w 360"/>
                  <a:gd name="T37" fmla="*/ 0 h 830"/>
                  <a:gd name="T38" fmla="*/ 0 w 360"/>
                  <a:gd name="T39" fmla="*/ 0 h 830"/>
                  <a:gd name="T40" fmla="*/ 0 w 360"/>
                  <a:gd name="T41" fmla="*/ 0 h 830"/>
                  <a:gd name="T42" fmla="*/ 0 w 360"/>
                  <a:gd name="T43" fmla="*/ 0 h 8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60" h="830">
                    <a:moveTo>
                      <a:pt x="360" y="510"/>
                    </a:moveTo>
                    <a:lnTo>
                      <a:pt x="360" y="510"/>
                    </a:lnTo>
                    <a:lnTo>
                      <a:pt x="351" y="464"/>
                    </a:lnTo>
                    <a:lnTo>
                      <a:pt x="231" y="74"/>
                    </a:lnTo>
                    <a:lnTo>
                      <a:pt x="205" y="35"/>
                    </a:lnTo>
                    <a:lnTo>
                      <a:pt x="166" y="9"/>
                    </a:lnTo>
                    <a:lnTo>
                      <a:pt x="120" y="0"/>
                    </a:lnTo>
                    <a:lnTo>
                      <a:pt x="74" y="9"/>
                    </a:lnTo>
                    <a:lnTo>
                      <a:pt x="35" y="35"/>
                    </a:lnTo>
                    <a:lnTo>
                      <a:pt x="9" y="74"/>
                    </a:lnTo>
                    <a:lnTo>
                      <a:pt x="0" y="120"/>
                    </a:lnTo>
                    <a:lnTo>
                      <a:pt x="10" y="560"/>
                    </a:lnTo>
                    <a:lnTo>
                      <a:pt x="20" y="710"/>
                    </a:lnTo>
                    <a:lnTo>
                      <a:pt x="29" y="755"/>
                    </a:lnTo>
                    <a:lnTo>
                      <a:pt x="55" y="794"/>
                    </a:lnTo>
                    <a:lnTo>
                      <a:pt x="94" y="820"/>
                    </a:lnTo>
                    <a:lnTo>
                      <a:pt x="140" y="830"/>
                    </a:lnTo>
                    <a:lnTo>
                      <a:pt x="186" y="820"/>
                    </a:lnTo>
                    <a:lnTo>
                      <a:pt x="225" y="794"/>
                    </a:lnTo>
                    <a:lnTo>
                      <a:pt x="251" y="755"/>
                    </a:lnTo>
                    <a:lnTo>
                      <a:pt x="351" y="555"/>
                    </a:lnTo>
                    <a:lnTo>
                      <a:pt x="360" y="5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27" name="Freeform 1281"/>
              <p:cNvSpPr>
                <a:spLocks/>
              </p:cNvSpPr>
              <p:nvPr/>
            </p:nvSpPr>
            <p:spPr bwMode="auto">
              <a:xfrm>
                <a:off x="3817" y="2175"/>
                <a:ext cx="127" cy="106"/>
              </a:xfrm>
              <a:custGeom>
                <a:avLst/>
                <a:gdLst>
                  <a:gd name="T0" fmla="*/ 0 w 360"/>
                  <a:gd name="T1" fmla="*/ 0 h 310"/>
                  <a:gd name="T2" fmla="*/ 0 w 360"/>
                  <a:gd name="T3" fmla="*/ 0 h 310"/>
                  <a:gd name="T4" fmla="*/ 0 w 360"/>
                  <a:gd name="T5" fmla="*/ 0 h 310"/>
                  <a:gd name="T6" fmla="*/ 0 w 360"/>
                  <a:gd name="T7" fmla="*/ 0 h 310"/>
                  <a:gd name="T8" fmla="*/ 0 w 360"/>
                  <a:gd name="T9" fmla="*/ 0 h 310"/>
                  <a:gd name="T10" fmla="*/ 0 w 360"/>
                  <a:gd name="T11" fmla="*/ 0 h 310"/>
                  <a:gd name="T12" fmla="*/ 0 w 360"/>
                  <a:gd name="T13" fmla="*/ 0 h 310"/>
                  <a:gd name="T14" fmla="*/ 0 w 360"/>
                  <a:gd name="T15" fmla="*/ 0 h 310"/>
                  <a:gd name="T16" fmla="*/ 0 w 360"/>
                  <a:gd name="T17" fmla="*/ 0 h 310"/>
                  <a:gd name="T18" fmla="*/ 0 w 360"/>
                  <a:gd name="T19" fmla="*/ 0 h 310"/>
                  <a:gd name="T20" fmla="*/ 0 w 360"/>
                  <a:gd name="T21" fmla="*/ 0 h 310"/>
                  <a:gd name="T22" fmla="*/ 0 w 360"/>
                  <a:gd name="T23" fmla="*/ 0 h 310"/>
                  <a:gd name="T24" fmla="*/ 0 w 360"/>
                  <a:gd name="T25" fmla="*/ 0 h 310"/>
                  <a:gd name="T26" fmla="*/ 0 w 360"/>
                  <a:gd name="T27" fmla="*/ 0 h 310"/>
                  <a:gd name="T28" fmla="*/ 0 w 360"/>
                  <a:gd name="T29" fmla="*/ 0 h 310"/>
                  <a:gd name="T30" fmla="*/ 0 w 360"/>
                  <a:gd name="T31" fmla="*/ 0 h 310"/>
                  <a:gd name="T32" fmla="*/ 0 w 360"/>
                  <a:gd name="T33" fmla="*/ 0 h 310"/>
                  <a:gd name="T34" fmla="*/ 0 w 360"/>
                  <a:gd name="T35" fmla="*/ 0 h 310"/>
                  <a:gd name="T36" fmla="*/ 0 w 360"/>
                  <a:gd name="T37" fmla="*/ 0 h 310"/>
                  <a:gd name="T38" fmla="*/ 0 w 360"/>
                  <a:gd name="T39" fmla="*/ 0 h 3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0" h="310">
                    <a:moveTo>
                      <a:pt x="360" y="190"/>
                    </a:moveTo>
                    <a:lnTo>
                      <a:pt x="360" y="190"/>
                    </a:lnTo>
                    <a:lnTo>
                      <a:pt x="351" y="144"/>
                    </a:lnTo>
                    <a:lnTo>
                      <a:pt x="325" y="105"/>
                    </a:lnTo>
                    <a:lnTo>
                      <a:pt x="286" y="79"/>
                    </a:lnTo>
                    <a:lnTo>
                      <a:pt x="166" y="9"/>
                    </a:lnTo>
                    <a:lnTo>
                      <a:pt x="120" y="0"/>
                    </a:lnTo>
                    <a:lnTo>
                      <a:pt x="74" y="9"/>
                    </a:lnTo>
                    <a:lnTo>
                      <a:pt x="35" y="35"/>
                    </a:lnTo>
                    <a:lnTo>
                      <a:pt x="9" y="74"/>
                    </a:lnTo>
                    <a:lnTo>
                      <a:pt x="0" y="120"/>
                    </a:lnTo>
                    <a:lnTo>
                      <a:pt x="9" y="165"/>
                    </a:lnTo>
                    <a:lnTo>
                      <a:pt x="35" y="204"/>
                    </a:lnTo>
                    <a:lnTo>
                      <a:pt x="74" y="230"/>
                    </a:lnTo>
                    <a:lnTo>
                      <a:pt x="194" y="300"/>
                    </a:lnTo>
                    <a:lnTo>
                      <a:pt x="240" y="310"/>
                    </a:lnTo>
                    <a:lnTo>
                      <a:pt x="286" y="300"/>
                    </a:lnTo>
                    <a:lnTo>
                      <a:pt x="325" y="274"/>
                    </a:lnTo>
                    <a:lnTo>
                      <a:pt x="351" y="235"/>
                    </a:lnTo>
                    <a:lnTo>
                      <a:pt x="360" y="19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28" name="Freeform 1282"/>
              <p:cNvSpPr>
                <a:spLocks/>
              </p:cNvSpPr>
              <p:nvPr/>
            </p:nvSpPr>
            <p:spPr bwMode="auto">
              <a:xfrm>
                <a:off x="4291" y="1510"/>
                <a:ext cx="514" cy="361"/>
              </a:xfrm>
              <a:custGeom>
                <a:avLst/>
                <a:gdLst>
                  <a:gd name="T0" fmla="*/ 0 w 1451"/>
                  <a:gd name="T1" fmla="*/ 0 h 1060"/>
                  <a:gd name="T2" fmla="*/ 0 w 1451"/>
                  <a:gd name="T3" fmla="*/ 0 h 1060"/>
                  <a:gd name="T4" fmla="*/ 0 w 1451"/>
                  <a:gd name="T5" fmla="*/ 0 h 1060"/>
                  <a:gd name="T6" fmla="*/ 0 w 1451"/>
                  <a:gd name="T7" fmla="*/ 0 h 1060"/>
                  <a:gd name="T8" fmla="*/ 0 w 1451"/>
                  <a:gd name="T9" fmla="*/ 0 h 1060"/>
                  <a:gd name="T10" fmla="*/ 0 w 1451"/>
                  <a:gd name="T11" fmla="*/ 0 h 1060"/>
                  <a:gd name="T12" fmla="*/ 0 w 1451"/>
                  <a:gd name="T13" fmla="*/ 0 h 1060"/>
                  <a:gd name="T14" fmla="*/ 0 w 1451"/>
                  <a:gd name="T15" fmla="*/ 0 h 1060"/>
                  <a:gd name="T16" fmla="*/ 0 w 1451"/>
                  <a:gd name="T17" fmla="*/ 0 h 1060"/>
                  <a:gd name="T18" fmla="*/ 0 w 1451"/>
                  <a:gd name="T19" fmla="*/ 0 h 1060"/>
                  <a:gd name="T20" fmla="*/ 0 w 1451"/>
                  <a:gd name="T21" fmla="*/ 0 h 1060"/>
                  <a:gd name="T22" fmla="*/ 0 w 1451"/>
                  <a:gd name="T23" fmla="*/ 0 h 1060"/>
                  <a:gd name="T24" fmla="*/ 0 w 1451"/>
                  <a:gd name="T25" fmla="*/ 0 h 1060"/>
                  <a:gd name="T26" fmla="*/ 0 w 1451"/>
                  <a:gd name="T27" fmla="*/ 0 h 1060"/>
                  <a:gd name="T28" fmla="*/ 0 w 1451"/>
                  <a:gd name="T29" fmla="*/ 0 h 1060"/>
                  <a:gd name="T30" fmla="*/ 0 w 1451"/>
                  <a:gd name="T31" fmla="*/ 0 h 1060"/>
                  <a:gd name="T32" fmla="*/ 0 w 1451"/>
                  <a:gd name="T33" fmla="*/ 0 h 1060"/>
                  <a:gd name="T34" fmla="*/ 0 w 1451"/>
                  <a:gd name="T35" fmla="*/ 0 h 1060"/>
                  <a:gd name="T36" fmla="*/ 0 w 1451"/>
                  <a:gd name="T37" fmla="*/ 0 h 1060"/>
                  <a:gd name="T38" fmla="*/ 0 w 1451"/>
                  <a:gd name="T39" fmla="*/ 0 h 1060"/>
                  <a:gd name="T40" fmla="*/ 0 w 1451"/>
                  <a:gd name="T41" fmla="*/ 0 h 1060"/>
                  <a:gd name="T42" fmla="*/ 0 w 1451"/>
                  <a:gd name="T43" fmla="*/ 0 h 1060"/>
                  <a:gd name="T44" fmla="*/ 0 w 1451"/>
                  <a:gd name="T45" fmla="*/ 0 h 10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451" h="1060">
                    <a:moveTo>
                      <a:pt x="1451" y="550"/>
                    </a:moveTo>
                    <a:lnTo>
                      <a:pt x="1451" y="550"/>
                    </a:lnTo>
                    <a:lnTo>
                      <a:pt x="1381" y="120"/>
                    </a:lnTo>
                    <a:lnTo>
                      <a:pt x="1372" y="74"/>
                    </a:lnTo>
                    <a:lnTo>
                      <a:pt x="1346" y="35"/>
                    </a:lnTo>
                    <a:lnTo>
                      <a:pt x="1307" y="9"/>
                    </a:lnTo>
                    <a:lnTo>
                      <a:pt x="1261" y="0"/>
                    </a:lnTo>
                    <a:lnTo>
                      <a:pt x="1215" y="9"/>
                    </a:lnTo>
                    <a:lnTo>
                      <a:pt x="424" y="269"/>
                    </a:lnTo>
                    <a:lnTo>
                      <a:pt x="385" y="295"/>
                    </a:lnTo>
                    <a:lnTo>
                      <a:pt x="35" y="765"/>
                    </a:lnTo>
                    <a:lnTo>
                      <a:pt x="9" y="804"/>
                    </a:lnTo>
                    <a:lnTo>
                      <a:pt x="0" y="850"/>
                    </a:lnTo>
                    <a:lnTo>
                      <a:pt x="9" y="895"/>
                    </a:lnTo>
                    <a:lnTo>
                      <a:pt x="35" y="934"/>
                    </a:lnTo>
                    <a:lnTo>
                      <a:pt x="74" y="960"/>
                    </a:lnTo>
                    <a:lnTo>
                      <a:pt x="234" y="1050"/>
                    </a:lnTo>
                    <a:lnTo>
                      <a:pt x="280" y="1060"/>
                    </a:lnTo>
                    <a:lnTo>
                      <a:pt x="326" y="1050"/>
                    </a:lnTo>
                    <a:lnTo>
                      <a:pt x="1377" y="660"/>
                    </a:lnTo>
                    <a:lnTo>
                      <a:pt x="1416" y="634"/>
                    </a:lnTo>
                    <a:lnTo>
                      <a:pt x="1442" y="595"/>
                    </a:lnTo>
                    <a:lnTo>
                      <a:pt x="1451" y="55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29" name="Freeform 1283"/>
              <p:cNvSpPr>
                <a:spLocks/>
              </p:cNvSpPr>
              <p:nvPr/>
            </p:nvSpPr>
            <p:spPr bwMode="auto">
              <a:xfrm>
                <a:off x="4093" y="1892"/>
                <a:ext cx="340" cy="198"/>
              </a:xfrm>
              <a:custGeom>
                <a:avLst/>
                <a:gdLst>
                  <a:gd name="T0" fmla="*/ 0 w 961"/>
                  <a:gd name="T1" fmla="*/ 0 h 580"/>
                  <a:gd name="T2" fmla="*/ 0 w 961"/>
                  <a:gd name="T3" fmla="*/ 0 h 580"/>
                  <a:gd name="T4" fmla="*/ 0 w 961"/>
                  <a:gd name="T5" fmla="*/ 0 h 580"/>
                  <a:gd name="T6" fmla="*/ 0 w 961"/>
                  <a:gd name="T7" fmla="*/ 0 h 580"/>
                  <a:gd name="T8" fmla="*/ 0 w 961"/>
                  <a:gd name="T9" fmla="*/ 0 h 580"/>
                  <a:gd name="T10" fmla="*/ 0 w 961"/>
                  <a:gd name="T11" fmla="*/ 0 h 580"/>
                  <a:gd name="T12" fmla="*/ 0 w 961"/>
                  <a:gd name="T13" fmla="*/ 0 h 580"/>
                  <a:gd name="T14" fmla="*/ 0 w 961"/>
                  <a:gd name="T15" fmla="*/ 0 h 580"/>
                  <a:gd name="T16" fmla="*/ 0 w 961"/>
                  <a:gd name="T17" fmla="*/ 0 h 580"/>
                  <a:gd name="T18" fmla="*/ 0 w 961"/>
                  <a:gd name="T19" fmla="*/ 0 h 580"/>
                  <a:gd name="T20" fmla="*/ 0 w 961"/>
                  <a:gd name="T21" fmla="*/ 0 h 580"/>
                  <a:gd name="T22" fmla="*/ 0 w 961"/>
                  <a:gd name="T23" fmla="*/ 0 h 580"/>
                  <a:gd name="T24" fmla="*/ 0 w 961"/>
                  <a:gd name="T25" fmla="*/ 0 h 580"/>
                  <a:gd name="T26" fmla="*/ 0 w 961"/>
                  <a:gd name="T27" fmla="*/ 0 h 580"/>
                  <a:gd name="T28" fmla="*/ 0 w 961"/>
                  <a:gd name="T29" fmla="*/ 0 h 580"/>
                  <a:gd name="T30" fmla="*/ 0 w 961"/>
                  <a:gd name="T31" fmla="*/ 0 h 580"/>
                  <a:gd name="T32" fmla="*/ 0 w 961"/>
                  <a:gd name="T33" fmla="*/ 0 h 580"/>
                  <a:gd name="T34" fmla="*/ 0 w 961"/>
                  <a:gd name="T35" fmla="*/ 0 h 580"/>
                  <a:gd name="T36" fmla="*/ 0 w 961"/>
                  <a:gd name="T37" fmla="*/ 0 h 580"/>
                  <a:gd name="T38" fmla="*/ 0 w 961"/>
                  <a:gd name="T39" fmla="*/ 0 h 580"/>
                  <a:gd name="T40" fmla="*/ 0 w 961"/>
                  <a:gd name="T41" fmla="*/ 0 h 580"/>
                  <a:gd name="T42" fmla="*/ 0 w 961"/>
                  <a:gd name="T43" fmla="*/ 0 h 580"/>
                  <a:gd name="T44" fmla="*/ 0 w 961"/>
                  <a:gd name="T45" fmla="*/ 0 h 580"/>
                  <a:gd name="T46" fmla="*/ 0 w 961"/>
                  <a:gd name="T47" fmla="*/ 0 h 5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61" h="580">
                    <a:moveTo>
                      <a:pt x="961" y="230"/>
                    </a:moveTo>
                    <a:lnTo>
                      <a:pt x="961" y="230"/>
                    </a:lnTo>
                    <a:lnTo>
                      <a:pt x="952" y="184"/>
                    </a:lnTo>
                    <a:lnTo>
                      <a:pt x="926" y="145"/>
                    </a:lnTo>
                    <a:lnTo>
                      <a:pt x="766" y="35"/>
                    </a:lnTo>
                    <a:lnTo>
                      <a:pt x="727" y="9"/>
                    </a:lnTo>
                    <a:lnTo>
                      <a:pt x="681" y="0"/>
                    </a:lnTo>
                    <a:lnTo>
                      <a:pt x="635" y="9"/>
                    </a:lnTo>
                    <a:lnTo>
                      <a:pt x="74" y="239"/>
                    </a:lnTo>
                    <a:lnTo>
                      <a:pt x="35" y="265"/>
                    </a:lnTo>
                    <a:lnTo>
                      <a:pt x="9" y="304"/>
                    </a:lnTo>
                    <a:lnTo>
                      <a:pt x="0" y="350"/>
                    </a:lnTo>
                    <a:lnTo>
                      <a:pt x="9" y="395"/>
                    </a:lnTo>
                    <a:lnTo>
                      <a:pt x="35" y="434"/>
                    </a:lnTo>
                    <a:lnTo>
                      <a:pt x="74" y="460"/>
                    </a:lnTo>
                    <a:lnTo>
                      <a:pt x="335" y="540"/>
                    </a:lnTo>
                    <a:lnTo>
                      <a:pt x="381" y="550"/>
                    </a:lnTo>
                    <a:lnTo>
                      <a:pt x="541" y="580"/>
                    </a:lnTo>
                    <a:lnTo>
                      <a:pt x="681" y="580"/>
                    </a:lnTo>
                    <a:lnTo>
                      <a:pt x="727" y="570"/>
                    </a:lnTo>
                    <a:lnTo>
                      <a:pt x="766" y="544"/>
                    </a:lnTo>
                    <a:lnTo>
                      <a:pt x="926" y="314"/>
                    </a:lnTo>
                    <a:lnTo>
                      <a:pt x="952" y="275"/>
                    </a:lnTo>
                    <a:lnTo>
                      <a:pt x="961" y="23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30" name="Freeform 1284"/>
              <p:cNvSpPr>
                <a:spLocks/>
              </p:cNvSpPr>
              <p:nvPr/>
            </p:nvSpPr>
            <p:spPr bwMode="auto">
              <a:xfrm>
                <a:off x="4341" y="1987"/>
                <a:ext cx="450" cy="338"/>
              </a:xfrm>
              <a:custGeom>
                <a:avLst/>
                <a:gdLst>
                  <a:gd name="T0" fmla="*/ 0 w 1271"/>
                  <a:gd name="T1" fmla="*/ 0 h 990"/>
                  <a:gd name="T2" fmla="*/ 0 w 1271"/>
                  <a:gd name="T3" fmla="*/ 0 h 990"/>
                  <a:gd name="T4" fmla="*/ 0 w 1271"/>
                  <a:gd name="T5" fmla="*/ 0 h 990"/>
                  <a:gd name="T6" fmla="*/ 0 w 1271"/>
                  <a:gd name="T7" fmla="*/ 0 h 990"/>
                  <a:gd name="T8" fmla="*/ 0 w 1271"/>
                  <a:gd name="T9" fmla="*/ 0 h 990"/>
                  <a:gd name="T10" fmla="*/ 0 w 1271"/>
                  <a:gd name="T11" fmla="*/ 0 h 990"/>
                  <a:gd name="T12" fmla="*/ 0 w 1271"/>
                  <a:gd name="T13" fmla="*/ 0 h 990"/>
                  <a:gd name="T14" fmla="*/ 0 w 1271"/>
                  <a:gd name="T15" fmla="*/ 0 h 990"/>
                  <a:gd name="T16" fmla="*/ 0 w 1271"/>
                  <a:gd name="T17" fmla="*/ 0 h 990"/>
                  <a:gd name="T18" fmla="*/ 0 w 1271"/>
                  <a:gd name="T19" fmla="*/ 0 h 990"/>
                  <a:gd name="T20" fmla="*/ 0 w 1271"/>
                  <a:gd name="T21" fmla="*/ 0 h 990"/>
                  <a:gd name="T22" fmla="*/ 0 w 1271"/>
                  <a:gd name="T23" fmla="*/ 0 h 990"/>
                  <a:gd name="T24" fmla="*/ 0 w 1271"/>
                  <a:gd name="T25" fmla="*/ 0 h 990"/>
                  <a:gd name="T26" fmla="*/ 0 w 1271"/>
                  <a:gd name="T27" fmla="*/ 0 h 990"/>
                  <a:gd name="T28" fmla="*/ 0 w 1271"/>
                  <a:gd name="T29" fmla="*/ 0 h 990"/>
                  <a:gd name="T30" fmla="*/ 0 w 1271"/>
                  <a:gd name="T31" fmla="*/ 0 h 990"/>
                  <a:gd name="T32" fmla="*/ 0 w 1271"/>
                  <a:gd name="T33" fmla="*/ 0 h 990"/>
                  <a:gd name="T34" fmla="*/ 0 w 1271"/>
                  <a:gd name="T35" fmla="*/ 0 h 990"/>
                  <a:gd name="T36" fmla="*/ 0 w 1271"/>
                  <a:gd name="T37" fmla="*/ 0 h 990"/>
                  <a:gd name="T38" fmla="*/ 0 w 1271"/>
                  <a:gd name="T39" fmla="*/ 0 h 990"/>
                  <a:gd name="T40" fmla="*/ 0 w 1271"/>
                  <a:gd name="T41" fmla="*/ 0 h 990"/>
                  <a:gd name="T42" fmla="*/ 0 w 1271"/>
                  <a:gd name="T43" fmla="*/ 0 h 990"/>
                  <a:gd name="T44" fmla="*/ 0 w 1271"/>
                  <a:gd name="T45" fmla="*/ 0 h 990"/>
                  <a:gd name="T46" fmla="*/ 0 w 1271"/>
                  <a:gd name="T47" fmla="*/ 0 h 990"/>
                  <a:gd name="T48" fmla="*/ 0 w 1271"/>
                  <a:gd name="T49" fmla="*/ 0 h 990"/>
                  <a:gd name="T50" fmla="*/ 0 w 1271"/>
                  <a:gd name="T51" fmla="*/ 0 h 990"/>
                  <a:gd name="T52" fmla="*/ 0 w 1271"/>
                  <a:gd name="T53" fmla="*/ 0 h 99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71" h="990">
                    <a:moveTo>
                      <a:pt x="1271" y="550"/>
                    </a:moveTo>
                    <a:lnTo>
                      <a:pt x="1271" y="550"/>
                    </a:lnTo>
                    <a:lnTo>
                      <a:pt x="1221" y="200"/>
                    </a:lnTo>
                    <a:lnTo>
                      <a:pt x="1212" y="154"/>
                    </a:lnTo>
                    <a:lnTo>
                      <a:pt x="1186" y="115"/>
                    </a:lnTo>
                    <a:lnTo>
                      <a:pt x="1147" y="89"/>
                    </a:lnTo>
                    <a:lnTo>
                      <a:pt x="817" y="9"/>
                    </a:lnTo>
                    <a:lnTo>
                      <a:pt x="771" y="0"/>
                    </a:lnTo>
                    <a:lnTo>
                      <a:pt x="725" y="9"/>
                    </a:lnTo>
                    <a:lnTo>
                      <a:pt x="494" y="149"/>
                    </a:lnTo>
                    <a:lnTo>
                      <a:pt x="455" y="175"/>
                    </a:lnTo>
                    <a:lnTo>
                      <a:pt x="35" y="465"/>
                    </a:lnTo>
                    <a:lnTo>
                      <a:pt x="9" y="504"/>
                    </a:lnTo>
                    <a:lnTo>
                      <a:pt x="0" y="550"/>
                    </a:lnTo>
                    <a:lnTo>
                      <a:pt x="9" y="595"/>
                    </a:lnTo>
                    <a:lnTo>
                      <a:pt x="159" y="875"/>
                    </a:lnTo>
                    <a:lnTo>
                      <a:pt x="185" y="914"/>
                    </a:lnTo>
                    <a:lnTo>
                      <a:pt x="224" y="940"/>
                    </a:lnTo>
                    <a:lnTo>
                      <a:pt x="294" y="980"/>
                    </a:lnTo>
                    <a:lnTo>
                      <a:pt x="340" y="990"/>
                    </a:lnTo>
                    <a:lnTo>
                      <a:pt x="386" y="980"/>
                    </a:lnTo>
                    <a:lnTo>
                      <a:pt x="506" y="950"/>
                    </a:lnTo>
                    <a:lnTo>
                      <a:pt x="656" y="900"/>
                    </a:lnTo>
                    <a:lnTo>
                      <a:pt x="1197" y="660"/>
                    </a:lnTo>
                    <a:lnTo>
                      <a:pt x="1236" y="634"/>
                    </a:lnTo>
                    <a:lnTo>
                      <a:pt x="1262" y="595"/>
                    </a:lnTo>
                    <a:lnTo>
                      <a:pt x="1271" y="55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31" name="Freeform 1285"/>
              <p:cNvSpPr>
                <a:spLocks/>
              </p:cNvSpPr>
              <p:nvPr/>
            </p:nvSpPr>
            <p:spPr bwMode="auto">
              <a:xfrm>
                <a:off x="3371" y="1425"/>
                <a:ext cx="247" cy="218"/>
              </a:xfrm>
              <a:custGeom>
                <a:avLst/>
                <a:gdLst>
                  <a:gd name="T0" fmla="*/ 0 w 700"/>
                  <a:gd name="T1" fmla="*/ 0 h 640"/>
                  <a:gd name="T2" fmla="*/ 0 w 700"/>
                  <a:gd name="T3" fmla="*/ 0 h 640"/>
                  <a:gd name="T4" fmla="*/ 0 w 700"/>
                  <a:gd name="T5" fmla="*/ 0 h 640"/>
                  <a:gd name="T6" fmla="*/ 0 w 700"/>
                  <a:gd name="T7" fmla="*/ 0 h 640"/>
                  <a:gd name="T8" fmla="*/ 0 w 700"/>
                  <a:gd name="T9" fmla="*/ 0 h 640"/>
                  <a:gd name="T10" fmla="*/ 0 w 700"/>
                  <a:gd name="T11" fmla="*/ 0 h 640"/>
                  <a:gd name="T12" fmla="*/ 0 w 700"/>
                  <a:gd name="T13" fmla="*/ 0 h 640"/>
                  <a:gd name="T14" fmla="*/ 0 w 700"/>
                  <a:gd name="T15" fmla="*/ 0 h 640"/>
                  <a:gd name="T16" fmla="*/ 0 w 700"/>
                  <a:gd name="T17" fmla="*/ 0 h 640"/>
                  <a:gd name="T18" fmla="*/ 0 w 700"/>
                  <a:gd name="T19" fmla="*/ 0 h 640"/>
                  <a:gd name="T20" fmla="*/ 0 w 700"/>
                  <a:gd name="T21" fmla="*/ 0 h 640"/>
                  <a:gd name="T22" fmla="*/ 0 w 700"/>
                  <a:gd name="T23" fmla="*/ 0 h 640"/>
                  <a:gd name="T24" fmla="*/ 0 w 700"/>
                  <a:gd name="T25" fmla="*/ 0 h 640"/>
                  <a:gd name="T26" fmla="*/ 0 w 700"/>
                  <a:gd name="T27" fmla="*/ 0 h 640"/>
                  <a:gd name="T28" fmla="*/ 0 w 700"/>
                  <a:gd name="T29" fmla="*/ 0 h 640"/>
                  <a:gd name="T30" fmla="*/ 0 w 700"/>
                  <a:gd name="T31" fmla="*/ 0 h 640"/>
                  <a:gd name="T32" fmla="*/ 0 w 700"/>
                  <a:gd name="T33" fmla="*/ 0 h 640"/>
                  <a:gd name="T34" fmla="*/ 0 w 700"/>
                  <a:gd name="T35" fmla="*/ 0 h 640"/>
                  <a:gd name="T36" fmla="*/ 0 w 700"/>
                  <a:gd name="T37" fmla="*/ 0 h 640"/>
                  <a:gd name="T38" fmla="*/ 0 w 700"/>
                  <a:gd name="T39" fmla="*/ 0 h 640"/>
                  <a:gd name="T40" fmla="*/ 0 w 700"/>
                  <a:gd name="T41" fmla="*/ 0 h 640"/>
                  <a:gd name="T42" fmla="*/ 0 w 700"/>
                  <a:gd name="T43" fmla="*/ 0 h 640"/>
                  <a:gd name="T44" fmla="*/ 0 w 700"/>
                  <a:gd name="T45" fmla="*/ 0 h 6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00" h="640">
                    <a:moveTo>
                      <a:pt x="700" y="340"/>
                    </a:moveTo>
                    <a:lnTo>
                      <a:pt x="700" y="340"/>
                    </a:lnTo>
                    <a:lnTo>
                      <a:pt x="691" y="294"/>
                    </a:lnTo>
                    <a:lnTo>
                      <a:pt x="665" y="255"/>
                    </a:lnTo>
                    <a:lnTo>
                      <a:pt x="465" y="35"/>
                    </a:lnTo>
                    <a:lnTo>
                      <a:pt x="426" y="9"/>
                    </a:lnTo>
                    <a:lnTo>
                      <a:pt x="380" y="0"/>
                    </a:lnTo>
                    <a:lnTo>
                      <a:pt x="334" y="9"/>
                    </a:lnTo>
                    <a:lnTo>
                      <a:pt x="154" y="89"/>
                    </a:lnTo>
                    <a:lnTo>
                      <a:pt x="115" y="115"/>
                    </a:lnTo>
                    <a:lnTo>
                      <a:pt x="35" y="215"/>
                    </a:lnTo>
                    <a:lnTo>
                      <a:pt x="9" y="254"/>
                    </a:lnTo>
                    <a:lnTo>
                      <a:pt x="0" y="300"/>
                    </a:lnTo>
                    <a:lnTo>
                      <a:pt x="9" y="345"/>
                    </a:lnTo>
                    <a:lnTo>
                      <a:pt x="35" y="384"/>
                    </a:lnTo>
                    <a:lnTo>
                      <a:pt x="74" y="410"/>
                    </a:lnTo>
                    <a:lnTo>
                      <a:pt x="444" y="630"/>
                    </a:lnTo>
                    <a:lnTo>
                      <a:pt x="490" y="640"/>
                    </a:lnTo>
                    <a:lnTo>
                      <a:pt x="536" y="630"/>
                    </a:lnTo>
                    <a:lnTo>
                      <a:pt x="575" y="604"/>
                    </a:lnTo>
                    <a:lnTo>
                      <a:pt x="601" y="565"/>
                    </a:lnTo>
                    <a:lnTo>
                      <a:pt x="691" y="385"/>
                    </a:lnTo>
                    <a:lnTo>
                      <a:pt x="700" y="34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32" name="Freeform 1286"/>
              <p:cNvSpPr>
                <a:spLocks/>
              </p:cNvSpPr>
              <p:nvPr/>
            </p:nvSpPr>
            <p:spPr bwMode="auto">
              <a:xfrm>
                <a:off x="3930" y="2328"/>
                <a:ext cx="514" cy="358"/>
              </a:xfrm>
              <a:custGeom>
                <a:avLst/>
                <a:gdLst>
                  <a:gd name="T0" fmla="*/ 0 w 1451"/>
                  <a:gd name="T1" fmla="*/ 0 h 1050"/>
                  <a:gd name="T2" fmla="*/ 0 w 1451"/>
                  <a:gd name="T3" fmla="*/ 0 h 1050"/>
                  <a:gd name="T4" fmla="*/ 0 w 1451"/>
                  <a:gd name="T5" fmla="*/ 0 h 1050"/>
                  <a:gd name="T6" fmla="*/ 0 w 1451"/>
                  <a:gd name="T7" fmla="*/ 0 h 1050"/>
                  <a:gd name="T8" fmla="*/ 0 w 1451"/>
                  <a:gd name="T9" fmla="*/ 0 h 1050"/>
                  <a:gd name="T10" fmla="*/ 0 w 1451"/>
                  <a:gd name="T11" fmla="*/ 0 h 1050"/>
                  <a:gd name="T12" fmla="*/ 0 w 1451"/>
                  <a:gd name="T13" fmla="*/ 0 h 1050"/>
                  <a:gd name="T14" fmla="*/ 0 w 1451"/>
                  <a:gd name="T15" fmla="*/ 0 h 1050"/>
                  <a:gd name="T16" fmla="*/ 0 w 1451"/>
                  <a:gd name="T17" fmla="*/ 0 h 1050"/>
                  <a:gd name="T18" fmla="*/ 0 w 1451"/>
                  <a:gd name="T19" fmla="*/ 0 h 1050"/>
                  <a:gd name="T20" fmla="*/ 0 w 1451"/>
                  <a:gd name="T21" fmla="*/ 0 h 1050"/>
                  <a:gd name="T22" fmla="*/ 0 w 1451"/>
                  <a:gd name="T23" fmla="*/ 0 h 1050"/>
                  <a:gd name="T24" fmla="*/ 0 w 1451"/>
                  <a:gd name="T25" fmla="*/ 0 h 1050"/>
                  <a:gd name="T26" fmla="*/ 0 w 1451"/>
                  <a:gd name="T27" fmla="*/ 0 h 1050"/>
                  <a:gd name="T28" fmla="*/ 0 w 1451"/>
                  <a:gd name="T29" fmla="*/ 0 h 1050"/>
                  <a:gd name="T30" fmla="*/ 0 w 1451"/>
                  <a:gd name="T31" fmla="*/ 0 h 1050"/>
                  <a:gd name="T32" fmla="*/ 0 w 1451"/>
                  <a:gd name="T33" fmla="*/ 0 h 1050"/>
                  <a:gd name="T34" fmla="*/ 0 w 1451"/>
                  <a:gd name="T35" fmla="*/ 0 h 1050"/>
                  <a:gd name="T36" fmla="*/ 0 w 1451"/>
                  <a:gd name="T37" fmla="*/ 0 h 1050"/>
                  <a:gd name="T38" fmla="*/ 0 w 1451"/>
                  <a:gd name="T39" fmla="*/ 0 h 1050"/>
                  <a:gd name="T40" fmla="*/ 0 w 1451"/>
                  <a:gd name="T41" fmla="*/ 0 h 1050"/>
                  <a:gd name="T42" fmla="*/ 0 w 1451"/>
                  <a:gd name="T43" fmla="*/ 0 h 1050"/>
                  <a:gd name="T44" fmla="*/ 0 w 1451"/>
                  <a:gd name="T45" fmla="*/ 0 h 1050"/>
                  <a:gd name="T46" fmla="*/ 0 w 1451"/>
                  <a:gd name="T47" fmla="*/ 0 h 1050"/>
                  <a:gd name="T48" fmla="*/ 0 w 1451"/>
                  <a:gd name="T49" fmla="*/ 0 h 10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51" h="1050">
                    <a:moveTo>
                      <a:pt x="1451" y="320"/>
                    </a:moveTo>
                    <a:lnTo>
                      <a:pt x="1451" y="320"/>
                    </a:lnTo>
                    <a:lnTo>
                      <a:pt x="1442" y="274"/>
                    </a:lnTo>
                    <a:lnTo>
                      <a:pt x="1416" y="235"/>
                    </a:lnTo>
                    <a:lnTo>
                      <a:pt x="1377" y="209"/>
                    </a:lnTo>
                    <a:lnTo>
                      <a:pt x="1097" y="39"/>
                    </a:lnTo>
                    <a:lnTo>
                      <a:pt x="1051" y="30"/>
                    </a:lnTo>
                    <a:lnTo>
                      <a:pt x="390" y="0"/>
                    </a:lnTo>
                    <a:lnTo>
                      <a:pt x="344" y="9"/>
                    </a:lnTo>
                    <a:lnTo>
                      <a:pt x="74" y="99"/>
                    </a:lnTo>
                    <a:lnTo>
                      <a:pt x="35" y="125"/>
                    </a:lnTo>
                    <a:lnTo>
                      <a:pt x="9" y="164"/>
                    </a:lnTo>
                    <a:lnTo>
                      <a:pt x="0" y="210"/>
                    </a:lnTo>
                    <a:lnTo>
                      <a:pt x="60" y="530"/>
                    </a:lnTo>
                    <a:lnTo>
                      <a:pt x="69" y="575"/>
                    </a:lnTo>
                    <a:lnTo>
                      <a:pt x="95" y="614"/>
                    </a:lnTo>
                    <a:lnTo>
                      <a:pt x="134" y="640"/>
                    </a:lnTo>
                    <a:lnTo>
                      <a:pt x="835" y="1040"/>
                    </a:lnTo>
                    <a:lnTo>
                      <a:pt x="881" y="1050"/>
                    </a:lnTo>
                    <a:lnTo>
                      <a:pt x="1231" y="1010"/>
                    </a:lnTo>
                    <a:lnTo>
                      <a:pt x="1277" y="1000"/>
                    </a:lnTo>
                    <a:lnTo>
                      <a:pt x="1316" y="974"/>
                    </a:lnTo>
                    <a:lnTo>
                      <a:pt x="1342" y="935"/>
                    </a:lnTo>
                    <a:lnTo>
                      <a:pt x="1351" y="890"/>
                    </a:lnTo>
                    <a:lnTo>
                      <a:pt x="1451" y="3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33" name="Freeform 1287"/>
              <p:cNvSpPr>
                <a:spLocks/>
              </p:cNvSpPr>
              <p:nvPr/>
            </p:nvSpPr>
            <p:spPr bwMode="auto">
              <a:xfrm>
                <a:off x="4387" y="2690"/>
                <a:ext cx="259" cy="160"/>
              </a:xfrm>
              <a:custGeom>
                <a:avLst/>
                <a:gdLst>
                  <a:gd name="T0" fmla="*/ 0 w 731"/>
                  <a:gd name="T1" fmla="*/ 0 h 470"/>
                  <a:gd name="T2" fmla="*/ 0 w 731"/>
                  <a:gd name="T3" fmla="*/ 0 h 470"/>
                  <a:gd name="T4" fmla="*/ 0 w 731"/>
                  <a:gd name="T5" fmla="*/ 0 h 470"/>
                  <a:gd name="T6" fmla="*/ 0 w 731"/>
                  <a:gd name="T7" fmla="*/ 0 h 470"/>
                  <a:gd name="T8" fmla="*/ 0 w 731"/>
                  <a:gd name="T9" fmla="*/ 0 h 470"/>
                  <a:gd name="T10" fmla="*/ 0 w 731"/>
                  <a:gd name="T11" fmla="*/ 0 h 470"/>
                  <a:gd name="T12" fmla="*/ 0 w 731"/>
                  <a:gd name="T13" fmla="*/ 0 h 470"/>
                  <a:gd name="T14" fmla="*/ 0 w 731"/>
                  <a:gd name="T15" fmla="*/ 0 h 470"/>
                  <a:gd name="T16" fmla="*/ 0 w 731"/>
                  <a:gd name="T17" fmla="*/ 0 h 470"/>
                  <a:gd name="T18" fmla="*/ 0 w 731"/>
                  <a:gd name="T19" fmla="*/ 0 h 470"/>
                  <a:gd name="T20" fmla="*/ 0 w 731"/>
                  <a:gd name="T21" fmla="*/ 0 h 470"/>
                  <a:gd name="T22" fmla="*/ 0 w 731"/>
                  <a:gd name="T23" fmla="*/ 0 h 470"/>
                  <a:gd name="T24" fmla="*/ 0 w 731"/>
                  <a:gd name="T25" fmla="*/ 0 h 470"/>
                  <a:gd name="T26" fmla="*/ 0 w 731"/>
                  <a:gd name="T27" fmla="*/ 0 h 470"/>
                  <a:gd name="T28" fmla="*/ 0 w 731"/>
                  <a:gd name="T29" fmla="*/ 0 h 470"/>
                  <a:gd name="T30" fmla="*/ 0 w 731"/>
                  <a:gd name="T31" fmla="*/ 0 h 470"/>
                  <a:gd name="T32" fmla="*/ 0 w 731"/>
                  <a:gd name="T33" fmla="*/ 0 h 470"/>
                  <a:gd name="T34" fmla="*/ 0 w 731"/>
                  <a:gd name="T35" fmla="*/ 0 h 470"/>
                  <a:gd name="T36" fmla="*/ 0 w 731"/>
                  <a:gd name="T37" fmla="*/ 0 h 470"/>
                  <a:gd name="T38" fmla="*/ 0 w 731"/>
                  <a:gd name="T39" fmla="*/ 0 h 470"/>
                  <a:gd name="T40" fmla="*/ 0 w 731"/>
                  <a:gd name="T41" fmla="*/ 0 h 470"/>
                  <a:gd name="T42" fmla="*/ 0 w 731"/>
                  <a:gd name="T43" fmla="*/ 0 h 470"/>
                  <a:gd name="T44" fmla="*/ 0 w 731"/>
                  <a:gd name="T45" fmla="*/ 0 h 47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31" h="470">
                    <a:moveTo>
                      <a:pt x="731" y="320"/>
                    </a:moveTo>
                    <a:lnTo>
                      <a:pt x="731" y="320"/>
                    </a:lnTo>
                    <a:lnTo>
                      <a:pt x="721" y="274"/>
                    </a:lnTo>
                    <a:lnTo>
                      <a:pt x="671" y="144"/>
                    </a:lnTo>
                    <a:lnTo>
                      <a:pt x="645" y="105"/>
                    </a:lnTo>
                    <a:lnTo>
                      <a:pt x="606" y="79"/>
                    </a:lnTo>
                    <a:lnTo>
                      <a:pt x="426" y="29"/>
                    </a:lnTo>
                    <a:lnTo>
                      <a:pt x="380" y="20"/>
                    </a:lnTo>
                    <a:lnTo>
                      <a:pt x="120" y="0"/>
                    </a:lnTo>
                    <a:lnTo>
                      <a:pt x="74" y="9"/>
                    </a:lnTo>
                    <a:lnTo>
                      <a:pt x="35" y="35"/>
                    </a:lnTo>
                    <a:lnTo>
                      <a:pt x="9" y="74"/>
                    </a:lnTo>
                    <a:lnTo>
                      <a:pt x="0" y="120"/>
                    </a:lnTo>
                    <a:lnTo>
                      <a:pt x="9" y="165"/>
                    </a:lnTo>
                    <a:lnTo>
                      <a:pt x="35" y="204"/>
                    </a:lnTo>
                    <a:lnTo>
                      <a:pt x="74" y="230"/>
                    </a:lnTo>
                    <a:lnTo>
                      <a:pt x="424" y="460"/>
                    </a:lnTo>
                    <a:lnTo>
                      <a:pt x="470" y="470"/>
                    </a:lnTo>
                    <a:lnTo>
                      <a:pt x="516" y="460"/>
                    </a:lnTo>
                    <a:lnTo>
                      <a:pt x="656" y="430"/>
                    </a:lnTo>
                    <a:lnTo>
                      <a:pt x="695" y="404"/>
                    </a:lnTo>
                    <a:lnTo>
                      <a:pt x="721" y="365"/>
                    </a:lnTo>
                    <a:lnTo>
                      <a:pt x="731" y="3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34" name="Freeform 1288"/>
              <p:cNvSpPr>
                <a:spLocks/>
              </p:cNvSpPr>
              <p:nvPr/>
            </p:nvSpPr>
            <p:spPr bwMode="auto">
              <a:xfrm>
                <a:off x="4256" y="2833"/>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35" name="Freeform 1289"/>
              <p:cNvSpPr>
                <a:spLocks/>
              </p:cNvSpPr>
              <p:nvPr/>
            </p:nvSpPr>
            <p:spPr bwMode="auto">
              <a:xfrm>
                <a:off x="4706" y="3034"/>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36" name="Freeform 1290"/>
              <p:cNvSpPr>
                <a:spLocks/>
              </p:cNvSpPr>
              <p:nvPr/>
            </p:nvSpPr>
            <p:spPr bwMode="auto">
              <a:xfrm>
                <a:off x="5011" y="2079"/>
                <a:ext cx="131" cy="103"/>
              </a:xfrm>
              <a:custGeom>
                <a:avLst/>
                <a:gdLst>
                  <a:gd name="T0" fmla="*/ 0 w 370"/>
                  <a:gd name="T1" fmla="*/ 0 h 300"/>
                  <a:gd name="T2" fmla="*/ 0 w 370"/>
                  <a:gd name="T3" fmla="*/ 0 h 300"/>
                  <a:gd name="T4" fmla="*/ 0 w 370"/>
                  <a:gd name="T5" fmla="*/ 0 h 300"/>
                  <a:gd name="T6" fmla="*/ 0 w 370"/>
                  <a:gd name="T7" fmla="*/ 0 h 300"/>
                  <a:gd name="T8" fmla="*/ 0 w 370"/>
                  <a:gd name="T9" fmla="*/ 0 h 300"/>
                  <a:gd name="T10" fmla="*/ 0 w 370"/>
                  <a:gd name="T11" fmla="*/ 0 h 300"/>
                  <a:gd name="T12" fmla="*/ 0 w 370"/>
                  <a:gd name="T13" fmla="*/ 0 h 300"/>
                  <a:gd name="T14" fmla="*/ 0 w 370"/>
                  <a:gd name="T15" fmla="*/ 0 h 300"/>
                  <a:gd name="T16" fmla="*/ 0 w 370"/>
                  <a:gd name="T17" fmla="*/ 0 h 300"/>
                  <a:gd name="T18" fmla="*/ 0 w 370"/>
                  <a:gd name="T19" fmla="*/ 0 h 300"/>
                  <a:gd name="T20" fmla="*/ 0 w 370"/>
                  <a:gd name="T21" fmla="*/ 0 h 300"/>
                  <a:gd name="T22" fmla="*/ 0 w 370"/>
                  <a:gd name="T23" fmla="*/ 0 h 300"/>
                  <a:gd name="T24" fmla="*/ 0 w 370"/>
                  <a:gd name="T25" fmla="*/ 0 h 300"/>
                  <a:gd name="T26" fmla="*/ 0 w 370"/>
                  <a:gd name="T27" fmla="*/ 0 h 300"/>
                  <a:gd name="T28" fmla="*/ 0 w 370"/>
                  <a:gd name="T29" fmla="*/ 0 h 300"/>
                  <a:gd name="T30" fmla="*/ 0 w 370"/>
                  <a:gd name="T31" fmla="*/ 0 h 300"/>
                  <a:gd name="T32" fmla="*/ 0 w 370"/>
                  <a:gd name="T33" fmla="*/ 0 h 300"/>
                  <a:gd name="T34" fmla="*/ 0 w 370"/>
                  <a:gd name="T35" fmla="*/ 0 h 300"/>
                  <a:gd name="T36" fmla="*/ 0 w 370"/>
                  <a:gd name="T37" fmla="*/ 0 h 300"/>
                  <a:gd name="T38" fmla="*/ 0 w 370"/>
                  <a:gd name="T39" fmla="*/ 0 h 3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70" h="300">
                    <a:moveTo>
                      <a:pt x="370" y="120"/>
                    </a:moveTo>
                    <a:lnTo>
                      <a:pt x="370" y="120"/>
                    </a:lnTo>
                    <a:lnTo>
                      <a:pt x="361" y="74"/>
                    </a:lnTo>
                    <a:lnTo>
                      <a:pt x="335" y="35"/>
                    </a:lnTo>
                    <a:lnTo>
                      <a:pt x="296" y="9"/>
                    </a:lnTo>
                    <a:lnTo>
                      <a:pt x="250" y="0"/>
                    </a:lnTo>
                    <a:lnTo>
                      <a:pt x="204" y="9"/>
                    </a:lnTo>
                    <a:lnTo>
                      <a:pt x="74" y="69"/>
                    </a:lnTo>
                    <a:lnTo>
                      <a:pt x="35" y="95"/>
                    </a:lnTo>
                    <a:lnTo>
                      <a:pt x="9" y="134"/>
                    </a:lnTo>
                    <a:lnTo>
                      <a:pt x="0" y="180"/>
                    </a:lnTo>
                    <a:lnTo>
                      <a:pt x="9" y="225"/>
                    </a:lnTo>
                    <a:lnTo>
                      <a:pt x="35" y="264"/>
                    </a:lnTo>
                    <a:lnTo>
                      <a:pt x="74" y="290"/>
                    </a:lnTo>
                    <a:lnTo>
                      <a:pt x="120" y="300"/>
                    </a:lnTo>
                    <a:lnTo>
                      <a:pt x="166" y="290"/>
                    </a:lnTo>
                    <a:lnTo>
                      <a:pt x="296" y="230"/>
                    </a:lnTo>
                    <a:lnTo>
                      <a:pt x="335" y="204"/>
                    </a:lnTo>
                    <a:lnTo>
                      <a:pt x="361" y="165"/>
                    </a:lnTo>
                    <a:lnTo>
                      <a:pt x="37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37" name="Freeform 1291"/>
              <p:cNvSpPr>
                <a:spLocks/>
              </p:cNvSpPr>
              <p:nvPr/>
            </p:nvSpPr>
            <p:spPr bwMode="auto">
              <a:xfrm>
                <a:off x="3449" y="1329"/>
                <a:ext cx="573" cy="764"/>
              </a:xfrm>
              <a:custGeom>
                <a:avLst/>
                <a:gdLst>
                  <a:gd name="T0" fmla="*/ 0 w 1621"/>
                  <a:gd name="T1" fmla="*/ 0 h 2240"/>
                  <a:gd name="T2" fmla="*/ 0 w 1621"/>
                  <a:gd name="T3" fmla="*/ 0 h 2240"/>
                  <a:gd name="T4" fmla="*/ 0 w 1621"/>
                  <a:gd name="T5" fmla="*/ 0 h 2240"/>
                  <a:gd name="T6" fmla="*/ 0 w 1621"/>
                  <a:gd name="T7" fmla="*/ 0 h 2240"/>
                  <a:gd name="T8" fmla="*/ 0 w 1621"/>
                  <a:gd name="T9" fmla="*/ 0 h 2240"/>
                  <a:gd name="T10" fmla="*/ 0 w 1621"/>
                  <a:gd name="T11" fmla="*/ 0 h 2240"/>
                  <a:gd name="T12" fmla="*/ 0 w 1621"/>
                  <a:gd name="T13" fmla="*/ 0 h 2240"/>
                  <a:gd name="T14" fmla="*/ 0 w 1621"/>
                  <a:gd name="T15" fmla="*/ 0 h 2240"/>
                  <a:gd name="T16" fmla="*/ 0 w 1621"/>
                  <a:gd name="T17" fmla="*/ 0 h 2240"/>
                  <a:gd name="T18" fmla="*/ 0 w 1621"/>
                  <a:gd name="T19" fmla="*/ 0 h 2240"/>
                  <a:gd name="T20" fmla="*/ 0 w 1621"/>
                  <a:gd name="T21" fmla="*/ 0 h 2240"/>
                  <a:gd name="T22" fmla="*/ 0 w 1621"/>
                  <a:gd name="T23" fmla="*/ 0 h 2240"/>
                  <a:gd name="T24" fmla="*/ 0 w 1621"/>
                  <a:gd name="T25" fmla="*/ 0 h 2240"/>
                  <a:gd name="T26" fmla="*/ 0 w 1621"/>
                  <a:gd name="T27" fmla="*/ 0 h 2240"/>
                  <a:gd name="T28" fmla="*/ 0 w 1621"/>
                  <a:gd name="T29" fmla="*/ 0 h 2240"/>
                  <a:gd name="T30" fmla="*/ 0 w 1621"/>
                  <a:gd name="T31" fmla="*/ 0 h 2240"/>
                  <a:gd name="T32" fmla="*/ 0 w 1621"/>
                  <a:gd name="T33" fmla="*/ 0 h 2240"/>
                  <a:gd name="T34" fmla="*/ 0 w 1621"/>
                  <a:gd name="T35" fmla="*/ 0 h 2240"/>
                  <a:gd name="T36" fmla="*/ 0 w 1621"/>
                  <a:gd name="T37" fmla="*/ 0 h 2240"/>
                  <a:gd name="T38" fmla="*/ 0 w 1621"/>
                  <a:gd name="T39" fmla="*/ 0 h 2240"/>
                  <a:gd name="T40" fmla="*/ 0 w 1621"/>
                  <a:gd name="T41" fmla="*/ 0 h 2240"/>
                  <a:gd name="T42" fmla="*/ 0 w 1621"/>
                  <a:gd name="T43" fmla="*/ 0 h 2240"/>
                  <a:gd name="T44" fmla="*/ 0 w 1621"/>
                  <a:gd name="T45" fmla="*/ 0 h 2240"/>
                  <a:gd name="T46" fmla="*/ 0 w 1621"/>
                  <a:gd name="T47" fmla="*/ 0 h 2240"/>
                  <a:gd name="T48" fmla="*/ 0 w 1621"/>
                  <a:gd name="T49" fmla="*/ 0 h 2240"/>
                  <a:gd name="T50" fmla="*/ 0 w 1621"/>
                  <a:gd name="T51" fmla="*/ 0 h 224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621" h="2240">
                    <a:moveTo>
                      <a:pt x="1621" y="410"/>
                    </a:moveTo>
                    <a:lnTo>
                      <a:pt x="1621" y="410"/>
                    </a:lnTo>
                    <a:lnTo>
                      <a:pt x="1612" y="364"/>
                    </a:lnTo>
                    <a:lnTo>
                      <a:pt x="1586" y="325"/>
                    </a:lnTo>
                    <a:lnTo>
                      <a:pt x="1216" y="35"/>
                    </a:lnTo>
                    <a:lnTo>
                      <a:pt x="1177" y="9"/>
                    </a:lnTo>
                    <a:lnTo>
                      <a:pt x="1131" y="0"/>
                    </a:lnTo>
                    <a:lnTo>
                      <a:pt x="1085" y="9"/>
                    </a:lnTo>
                    <a:lnTo>
                      <a:pt x="1046" y="35"/>
                    </a:lnTo>
                    <a:lnTo>
                      <a:pt x="806" y="215"/>
                    </a:lnTo>
                    <a:lnTo>
                      <a:pt x="780" y="254"/>
                    </a:lnTo>
                    <a:lnTo>
                      <a:pt x="139" y="1454"/>
                    </a:lnTo>
                    <a:lnTo>
                      <a:pt x="9" y="1704"/>
                    </a:lnTo>
                    <a:lnTo>
                      <a:pt x="0" y="1750"/>
                    </a:lnTo>
                    <a:lnTo>
                      <a:pt x="60" y="2120"/>
                    </a:lnTo>
                    <a:lnTo>
                      <a:pt x="69" y="2165"/>
                    </a:lnTo>
                    <a:lnTo>
                      <a:pt x="95" y="2204"/>
                    </a:lnTo>
                    <a:lnTo>
                      <a:pt x="134" y="2230"/>
                    </a:lnTo>
                    <a:lnTo>
                      <a:pt x="180" y="2240"/>
                    </a:lnTo>
                    <a:lnTo>
                      <a:pt x="226" y="2230"/>
                    </a:lnTo>
                    <a:lnTo>
                      <a:pt x="666" y="2080"/>
                    </a:lnTo>
                    <a:lnTo>
                      <a:pt x="705" y="2054"/>
                    </a:lnTo>
                    <a:lnTo>
                      <a:pt x="1226" y="1704"/>
                    </a:lnTo>
                    <a:lnTo>
                      <a:pt x="1252" y="1665"/>
                    </a:lnTo>
                    <a:lnTo>
                      <a:pt x="1612" y="455"/>
                    </a:lnTo>
                    <a:lnTo>
                      <a:pt x="1621" y="4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38" name="Freeform 1292"/>
              <p:cNvSpPr>
                <a:spLocks/>
              </p:cNvSpPr>
              <p:nvPr/>
            </p:nvSpPr>
            <p:spPr bwMode="auto">
              <a:xfrm>
                <a:off x="4943" y="2352"/>
                <a:ext cx="163" cy="143"/>
              </a:xfrm>
              <a:custGeom>
                <a:avLst/>
                <a:gdLst>
                  <a:gd name="T0" fmla="*/ 0 w 461"/>
                  <a:gd name="T1" fmla="*/ 0 h 420"/>
                  <a:gd name="T2" fmla="*/ 0 w 461"/>
                  <a:gd name="T3" fmla="*/ 0 h 420"/>
                  <a:gd name="T4" fmla="*/ 0 w 461"/>
                  <a:gd name="T5" fmla="*/ 0 h 420"/>
                  <a:gd name="T6" fmla="*/ 0 w 461"/>
                  <a:gd name="T7" fmla="*/ 0 h 420"/>
                  <a:gd name="T8" fmla="*/ 0 w 461"/>
                  <a:gd name="T9" fmla="*/ 0 h 420"/>
                  <a:gd name="T10" fmla="*/ 0 w 461"/>
                  <a:gd name="T11" fmla="*/ 0 h 420"/>
                  <a:gd name="T12" fmla="*/ 0 w 461"/>
                  <a:gd name="T13" fmla="*/ 0 h 420"/>
                  <a:gd name="T14" fmla="*/ 0 w 461"/>
                  <a:gd name="T15" fmla="*/ 0 h 420"/>
                  <a:gd name="T16" fmla="*/ 0 w 461"/>
                  <a:gd name="T17" fmla="*/ 0 h 420"/>
                  <a:gd name="T18" fmla="*/ 0 w 461"/>
                  <a:gd name="T19" fmla="*/ 0 h 420"/>
                  <a:gd name="T20" fmla="*/ 0 w 461"/>
                  <a:gd name="T21" fmla="*/ 0 h 420"/>
                  <a:gd name="T22" fmla="*/ 0 w 461"/>
                  <a:gd name="T23" fmla="*/ 0 h 420"/>
                  <a:gd name="T24" fmla="*/ 0 w 461"/>
                  <a:gd name="T25" fmla="*/ 0 h 420"/>
                  <a:gd name="T26" fmla="*/ 0 w 461"/>
                  <a:gd name="T27" fmla="*/ 0 h 420"/>
                  <a:gd name="T28" fmla="*/ 0 w 461"/>
                  <a:gd name="T29" fmla="*/ 0 h 420"/>
                  <a:gd name="T30" fmla="*/ 0 w 461"/>
                  <a:gd name="T31" fmla="*/ 0 h 420"/>
                  <a:gd name="T32" fmla="*/ 0 w 461"/>
                  <a:gd name="T33" fmla="*/ 0 h 420"/>
                  <a:gd name="T34" fmla="*/ 0 w 461"/>
                  <a:gd name="T35" fmla="*/ 0 h 420"/>
                  <a:gd name="T36" fmla="*/ 0 w 461"/>
                  <a:gd name="T37" fmla="*/ 0 h 420"/>
                  <a:gd name="T38" fmla="*/ 0 w 461"/>
                  <a:gd name="T39" fmla="*/ 0 h 420"/>
                  <a:gd name="T40" fmla="*/ 0 w 461"/>
                  <a:gd name="T41" fmla="*/ 0 h 4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61" h="420">
                    <a:moveTo>
                      <a:pt x="461" y="300"/>
                    </a:moveTo>
                    <a:lnTo>
                      <a:pt x="461" y="300"/>
                    </a:lnTo>
                    <a:lnTo>
                      <a:pt x="452" y="254"/>
                    </a:lnTo>
                    <a:lnTo>
                      <a:pt x="426" y="215"/>
                    </a:lnTo>
                    <a:lnTo>
                      <a:pt x="275" y="35"/>
                    </a:lnTo>
                    <a:lnTo>
                      <a:pt x="236" y="9"/>
                    </a:lnTo>
                    <a:lnTo>
                      <a:pt x="191" y="0"/>
                    </a:lnTo>
                    <a:lnTo>
                      <a:pt x="145" y="9"/>
                    </a:lnTo>
                    <a:lnTo>
                      <a:pt x="106" y="35"/>
                    </a:lnTo>
                    <a:lnTo>
                      <a:pt x="80" y="74"/>
                    </a:lnTo>
                    <a:lnTo>
                      <a:pt x="9" y="224"/>
                    </a:lnTo>
                    <a:lnTo>
                      <a:pt x="0" y="270"/>
                    </a:lnTo>
                    <a:lnTo>
                      <a:pt x="9" y="315"/>
                    </a:lnTo>
                    <a:lnTo>
                      <a:pt x="36" y="354"/>
                    </a:lnTo>
                    <a:lnTo>
                      <a:pt x="74" y="380"/>
                    </a:lnTo>
                    <a:lnTo>
                      <a:pt x="120" y="390"/>
                    </a:lnTo>
                    <a:lnTo>
                      <a:pt x="341" y="420"/>
                    </a:lnTo>
                    <a:lnTo>
                      <a:pt x="387" y="410"/>
                    </a:lnTo>
                    <a:lnTo>
                      <a:pt x="426" y="384"/>
                    </a:lnTo>
                    <a:lnTo>
                      <a:pt x="452" y="345"/>
                    </a:lnTo>
                    <a:lnTo>
                      <a:pt x="461" y="30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39" name="Freeform 1293"/>
              <p:cNvSpPr>
                <a:spLocks/>
              </p:cNvSpPr>
              <p:nvPr/>
            </p:nvSpPr>
            <p:spPr bwMode="auto">
              <a:xfrm>
                <a:off x="3948" y="2608"/>
                <a:ext cx="386" cy="368"/>
              </a:xfrm>
              <a:custGeom>
                <a:avLst/>
                <a:gdLst>
                  <a:gd name="T0" fmla="*/ 0 w 1091"/>
                  <a:gd name="T1" fmla="*/ 0 h 1080"/>
                  <a:gd name="T2" fmla="*/ 0 w 1091"/>
                  <a:gd name="T3" fmla="*/ 0 h 1080"/>
                  <a:gd name="T4" fmla="*/ 0 w 1091"/>
                  <a:gd name="T5" fmla="*/ 0 h 1080"/>
                  <a:gd name="T6" fmla="*/ 0 60000 65536"/>
                  <a:gd name="T7" fmla="*/ 0 60000 65536"/>
                  <a:gd name="T8" fmla="*/ 0 60000 65536"/>
                </a:gdLst>
                <a:ahLst/>
                <a:cxnLst>
                  <a:cxn ang="T6">
                    <a:pos x="T0" y="T1"/>
                  </a:cxn>
                  <a:cxn ang="T7">
                    <a:pos x="T2" y="T3"/>
                  </a:cxn>
                  <a:cxn ang="T8">
                    <a:pos x="T4" y="T5"/>
                  </a:cxn>
                </a:cxnLst>
                <a:rect l="0" t="0" r="r" b="b"/>
                <a:pathLst>
                  <a:path w="1091" h="1080">
                    <a:moveTo>
                      <a:pt x="1091" y="0"/>
                    </a:moveTo>
                    <a:lnTo>
                      <a:pt x="1091" y="0"/>
                    </a:lnTo>
                    <a:lnTo>
                      <a:pt x="0" y="10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40" name="Freeform 1294"/>
              <p:cNvSpPr>
                <a:spLocks/>
              </p:cNvSpPr>
              <p:nvPr/>
            </p:nvSpPr>
            <p:spPr bwMode="auto">
              <a:xfrm>
                <a:off x="3937" y="2976"/>
                <a:ext cx="11" cy="44"/>
              </a:xfrm>
              <a:custGeom>
                <a:avLst/>
                <a:gdLst>
                  <a:gd name="T0" fmla="*/ 0 w 30"/>
                  <a:gd name="T1" fmla="*/ 0 h 130"/>
                  <a:gd name="T2" fmla="*/ 0 w 30"/>
                  <a:gd name="T3" fmla="*/ 0 h 130"/>
                  <a:gd name="T4" fmla="*/ 0 w 30"/>
                  <a:gd name="T5" fmla="*/ 0 h 130"/>
                  <a:gd name="T6" fmla="*/ 0 60000 65536"/>
                  <a:gd name="T7" fmla="*/ 0 60000 65536"/>
                  <a:gd name="T8" fmla="*/ 0 60000 65536"/>
                </a:gdLst>
                <a:ahLst/>
                <a:cxnLst>
                  <a:cxn ang="T6">
                    <a:pos x="T0" y="T1"/>
                  </a:cxn>
                  <a:cxn ang="T7">
                    <a:pos x="T2" y="T3"/>
                  </a:cxn>
                  <a:cxn ang="T8">
                    <a:pos x="T4" y="T5"/>
                  </a:cxn>
                </a:cxnLst>
                <a:rect l="0" t="0" r="r" b="b"/>
                <a:pathLst>
                  <a:path w="30" h="130">
                    <a:moveTo>
                      <a:pt x="0" y="130"/>
                    </a:moveTo>
                    <a:lnTo>
                      <a:pt x="0" y="130"/>
                    </a:lnTo>
                    <a:lnTo>
                      <a:pt x="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41" name="Freeform 1295"/>
              <p:cNvSpPr>
                <a:spLocks/>
              </p:cNvSpPr>
              <p:nvPr/>
            </p:nvSpPr>
            <p:spPr bwMode="auto">
              <a:xfrm>
                <a:off x="3803" y="3174"/>
                <a:ext cx="42"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0" y="0"/>
                    </a:moveTo>
                    <a:lnTo>
                      <a:pt x="0" y="0"/>
                    </a:lnTo>
                    <a:lnTo>
                      <a:pt x="12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42" name="Freeform 1296"/>
              <p:cNvSpPr>
                <a:spLocks/>
              </p:cNvSpPr>
              <p:nvPr/>
            </p:nvSpPr>
            <p:spPr bwMode="auto">
              <a:xfrm>
                <a:off x="4639" y="2495"/>
                <a:ext cx="46" cy="11"/>
              </a:xfrm>
              <a:custGeom>
                <a:avLst/>
                <a:gdLst>
                  <a:gd name="T0" fmla="*/ 0 w 130"/>
                  <a:gd name="T1" fmla="*/ 0 h 30"/>
                  <a:gd name="T2" fmla="*/ 0 w 130"/>
                  <a:gd name="T3" fmla="*/ 0 h 30"/>
                  <a:gd name="T4" fmla="*/ 0 w 130"/>
                  <a:gd name="T5" fmla="*/ 0 h 30"/>
                  <a:gd name="T6" fmla="*/ 0 60000 65536"/>
                  <a:gd name="T7" fmla="*/ 0 60000 65536"/>
                  <a:gd name="T8" fmla="*/ 0 60000 65536"/>
                </a:gdLst>
                <a:ahLst/>
                <a:cxnLst>
                  <a:cxn ang="T6">
                    <a:pos x="T0" y="T1"/>
                  </a:cxn>
                  <a:cxn ang="T7">
                    <a:pos x="T2" y="T3"/>
                  </a:cxn>
                  <a:cxn ang="T8">
                    <a:pos x="T4" y="T5"/>
                  </a:cxn>
                </a:cxnLst>
                <a:rect l="0" t="0" r="r" b="b"/>
                <a:pathLst>
                  <a:path w="130" h="30">
                    <a:moveTo>
                      <a:pt x="130" y="0"/>
                    </a:moveTo>
                    <a:lnTo>
                      <a:pt x="13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43" name="Freeform 1297"/>
              <p:cNvSpPr>
                <a:spLocks/>
              </p:cNvSpPr>
              <p:nvPr/>
            </p:nvSpPr>
            <p:spPr bwMode="auto">
              <a:xfrm>
                <a:off x="4345" y="2506"/>
                <a:ext cx="294" cy="58"/>
              </a:xfrm>
              <a:custGeom>
                <a:avLst/>
                <a:gdLst>
                  <a:gd name="T0" fmla="*/ 0 w 831"/>
                  <a:gd name="T1" fmla="*/ 0 h 170"/>
                  <a:gd name="T2" fmla="*/ 0 w 831"/>
                  <a:gd name="T3" fmla="*/ 0 h 170"/>
                  <a:gd name="T4" fmla="*/ 0 w 831"/>
                  <a:gd name="T5" fmla="*/ 0 h 170"/>
                  <a:gd name="T6" fmla="*/ 0 60000 65536"/>
                  <a:gd name="T7" fmla="*/ 0 60000 65536"/>
                  <a:gd name="T8" fmla="*/ 0 60000 65536"/>
                </a:gdLst>
                <a:ahLst/>
                <a:cxnLst>
                  <a:cxn ang="T6">
                    <a:pos x="T0" y="T1"/>
                  </a:cxn>
                  <a:cxn ang="T7">
                    <a:pos x="T2" y="T3"/>
                  </a:cxn>
                  <a:cxn ang="T8">
                    <a:pos x="T4" y="T5"/>
                  </a:cxn>
                </a:cxnLst>
                <a:rect l="0" t="0" r="r" b="b"/>
                <a:pathLst>
                  <a:path w="831" h="170">
                    <a:moveTo>
                      <a:pt x="0" y="170"/>
                    </a:moveTo>
                    <a:lnTo>
                      <a:pt x="0" y="170"/>
                    </a:lnTo>
                    <a:lnTo>
                      <a:pt x="8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44" name="Freeform 1298"/>
              <p:cNvSpPr>
                <a:spLocks/>
              </p:cNvSpPr>
              <p:nvPr/>
            </p:nvSpPr>
            <p:spPr bwMode="auto">
              <a:xfrm>
                <a:off x="3994" y="2509"/>
                <a:ext cx="57" cy="20"/>
              </a:xfrm>
              <a:custGeom>
                <a:avLst/>
                <a:gdLst>
                  <a:gd name="T0" fmla="*/ 0 w 160"/>
                  <a:gd name="T1" fmla="*/ 0 h 60"/>
                  <a:gd name="T2" fmla="*/ 0 w 160"/>
                  <a:gd name="T3" fmla="*/ 0 h 60"/>
                  <a:gd name="T4" fmla="*/ 0 w 160"/>
                  <a:gd name="T5" fmla="*/ 0 h 60"/>
                  <a:gd name="T6" fmla="*/ 0 60000 65536"/>
                  <a:gd name="T7" fmla="*/ 0 60000 65536"/>
                  <a:gd name="T8" fmla="*/ 0 60000 65536"/>
                </a:gdLst>
                <a:ahLst/>
                <a:cxnLst>
                  <a:cxn ang="T6">
                    <a:pos x="T0" y="T1"/>
                  </a:cxn>
                  <a:cxn ang="T7">
                    <a:pos x="T2" y="T3"/>
                  </a:cxn>
                  <a:cxn ang="T8">
                    <a:pos x="T4" y="T5"/>
                  </a:cxn>
                </a:cxnLst>
                <a:rect l="0" t="0" r="r" b="b"/>
                <a:pathLst>
                  <a:path w="160" h="60">
                    <a:moveTo>
                      <a:pt x="160" y="60"/>
                    </a:moveTo>
                    <a:lnTo>
                      <a:pt x="16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45" name="Freeform 1299"/>
              <p:cNvSpPr>
                <a:spLocks/>
              </p:cNvSpPr>
              <p:nvPr/>
            </p:nvSpPr>
            <p:spPr bwMode="auto">
              <a:xfrm>
                <a:off x="4571" y="2117"/>
                <a:ext cx="39" cy="3"/>
              </a:xfrm>
              <a:custGeom>
                <a:avLst/>
                <a:gdLst>
                  <a:gd name="T0" fmla="*/ 0 w 111"/>
                  <a:gd name="T1" fmla="*/ 0 h 10"/>
                  <a:gd name="T2" fmla="*/ 0 w 111"/>
                  <a:gd name="T3" fmla="*/ 0 h 10"/>
                  <a:gd name="T4" fmla="*/ 0 w 111"/>
                  <a:gd name="T5" fmla="*/ 0 h 10"/>
                  <a:gd name="T6" fmla="*/ 0 60000 65536"/>
                  <a:gd name="T7" fmla="*/ 0 60000 65536"/>
                  <a:gd name="T8" fmla="*/ 0 60000 65536"/>
                </a:gdLst>
                <a:ahLst/>
                <a:cxnLst>
                  <a:cxn ang="T6">
                    <a:pos x="T0" y="T1"/>
                  </a:cxn>
                  <a:cxn ang="T7">
                    <a:pos x="T2" y="T3"/>
                  </a:cxn>
                  <a:cxn ang="T8">
                    <a:pos x="T4" y="T5"/>
                  </a:cxn>
                </a:cxnLst>
                <a:rect l="0" t="0" r="r" b="b"/>
                <a:pathLst>
                  <a:path w="111" h="10">
                    <a:moveTo>
                      <a:pt x="111" y="10"/>
                    </a:moveTo>
                    <a:lnTo>
                      <a:pt x="111" y="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46" name="Freeform 1300"/>
              <p:cNvSpPr>
                <a:spLocks/>
              </p:cNvSpPr>
              <p:nvPr/>
            </p:nvSpPr>
            <p:spPr bwMode="auto">
              <a:xfrm>
                <a:off x="4571" y="2076"/>
                <a:ext cx="0" cy="41"/>
              </a:xfrm>
              <a:custGeom>
                <a:avLst/>
                <a:gdLst>
                  <a:gd name="T0" fmla="*/ 0 h 120"/>
                  <a:gd name="T1" fmla="*/ 0 h 120"/>
                  <a:gd name="T2" fmla="*/ 0 h 120"/>
                  <a:gd name="T3" fmla="*/ 0 60000 65536"/>
                  <a:gd name="T4" fmla="*/ 0 60000 65536"/>
                  <a:gd name="T5" fmla="*/ 0 60000 65536"/>
                </a:gdLst>
                <a:ahLst/>
                <a:cxnLst>
                  <a:cxn ang="T3">
                    <a:pos x="0" y="T0"/>
                  </a:cxn>
                  <a:cxn ang="T4">
                    <a:pos x="0" y="T1"/>
                  </a:cxn>
                  <a:cxn ang="T5">
                    <a:pos x="0" y="T2"/>
                  </a:cxn>
                </a:cxnLst>
                <a:rect l="0" t="0" r="r" b="b"/>
                <a:pathLst>
                  <a:path h="120">
                    <a:moveTo>
                      <a:pt x="0" y="0"/>
                    </a:moveTo>
                    <a:lnTo>
                      <a:pt x="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47" name="Freeform 1301"/>
              <p:cNvSpPr>
                <a:spLocks/>
              </p:cNvSpPr>
              <p:nvPr/>
            </p:nvSpPr>
            <p:spPr bwMode="auto">
              <a:xfrm>
                <a:off x="4522" y="2117"/>
                <a:ext cx="49" cy="20"/>
              </a:xfrm>
              <a:custGeom>
                <a:avLst/>
                <a:gdLst>
                  <a:gd name="T0" fmla="*/ 0 w 140"/>
                  <a:gd name="T1" fmla="*/ 0 h 60"/>
                  <a:gd name="T2" fmla="*/ 0 w 140"/>
                  <a:gd name="T3" fmla="*/ 0 h 60"/>
                  <a:gd name="T4" fmla="*/ 0 w 140"/>
                  <a:gd name="T5" fmla="*/ 0 h 60"/>
                  <a:gd name="T6" fmla="*/ 0 60000 65536"/>
                  <a:gd name="T7" fmla="*/ 0 60000 65536"/>
                  <a:gd name="T8" fmla="*/ 0 60000 65536"/>
                </a:gdLst>
                <a:ahLst/>
                <a:cxnLst>
                  <a:cxn ang="T6">
                    <a:pos x="T0" y="T1"/>
                  </a:cxn>
                  <a:cxn ang="T7">
                    <a:pos x="T2" y="T3"/>
                  </a:cxn>
                  <a:cxn ang="T8">
                    <a:pos x="T4" y="T5"/>
                  </a:cxn>
                </a:cxnLst>
                <a:rect l="0" t="0" r="r" b="b"/>
                <a:pathLst>
                  <a:path w="140" h="60">
                    <a:moveTo>
                      <a:pt x="0" y="60"/>
                    </a:moveTo>
                    <a:lnTo>
                      <a:pt x="0" y="6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48" name="Freeform 1302"/>
              <p:cNvSpPr>
                <a:spLocks/>
              </p:cNvSpPr>
              <p:nvPr/>
            </p:nvSpPr>
            <p:spPr bwMode="auto">
              <a:xfrm>
                <a:off x="4571" y="2093"/>
                <a:ext cx="61" cy="24"/>
              </a:xfrm>
              <a:custGeom>
                <a:avLst/>
                <a:gdLst>
                  <a:gd name="T0" fmla="*/ 0 w 171"/>
                  <a:gd name="T1" fmla="*/ 0 h 70"/>
                  <a:gd name="T2" fmla="*/ 0 w 171"/>
                  <a:gd name="T3" fmla="*/ 0 h 70"/>
                  <a:gd name="T4" fmla="*/ 0 w 171"/>
                  <a:gd name="T5" fmla="*/ 0 h 70"/>
                  <a:gd name="T6" fmla="*/ 0 60000 65536"/>
                  <a:gd name="T7" fmla="*/ 0 60000 65536"/>
                  <a:gd name="T8" fmla="*/ 0 60000 65536"/>
                </a:gdLst>
                <a:ahLst/>
                <a:cxnLst>
                  <a:cxn ang="T6">
                    <a:pos x="T0" y="T1"/>
                  </a:cxn>
                  <a:cxn ang="T7">
                    <a:pos x="T2" y="T3"/>
                  </a:cxn>
                  <a:cxn ang="T8">
                    <a:pos x="T4" y="T5"/>
                  </a:cxn>
                </a:cxnLst>
                <a:rect l="0" t="0" r="r" b="b"/>
                <a:pathLst>
                  <a:path w="171" h="70">
                    <a:moveTo>
                      <a:pt x="171" y="0"/>
                    </a:moveTo>
                    <a:lnTo>
                      <a:pt x="171"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49" name="Freeform 1303"/>
              <p:cNvSpPr>
                <a:spLocks/>
              </p:cNvSpPr>
              <p:nvPr/>
            </p:nvSpPr>
            <p:spPr bwMode="auto">
              <a:xfrm>
                <a:off x="4571" y="2028"/>
                <a:ext cx="43" cy="89"/>
              </a:xfrm>
              <a:custGeom>
                <a:avLst/>
                <a:gdLst>
                  <a:gd name="T0" fmla="*/ 0 w 121"/>
                  <a:gd name="T1" fmla="*/ 0 h 260"/>
                  <a:gd name="T2" fmla="*/ 0 w 121"/>
                  <a:gd name="T3" fmla="*/ 0 h 260"/>
                  <a:gd name="T4" fmla="*/ 0 w 121"/>
                  <a:gd name="T5" fmla="*/ 0 h 260"/>
                  <a:gd name="T6" fmla="*/ 0 60000 65536"/>
                  <a:gd name="T7" fmla="*/ 0 60000 65536"/>
                  <a:gd name="T8" fmla="*/ 0 60000 65536"/>
                </a:gdLst>
                <a:ahLst/>
                <a:cxnLst>
                  <a:cxn ang="T6">
                    <a:pos x="T0" y="T1"/>
                  </a:cxn>
                  <a:cxn ang="T7">
                    <a:pos x="T2" y="T3"/>
                  </a:cxn>
                  <a:cxn ang="T8">
                    <a:pos x="T4" y="T5"/>
                  </a:cxn>
                </a:cxnLst>
                <a:rect l="0" t="0" r="r" b="b"/>
                <a:pathLst>
                  <a:path w="121" h="260">
                    <a:moveTo>
                      <a:pt x="121" y="0"/>
                    </a:moveTo>
                    <a:lnTo>
                      <a:pt x="121" y="0"/>
                    </a:lnTo>
                    <a:lnTo>
                      <a:pt x="0" y="2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50" name="Freeform 1304"/>
              <p:cNvSpPr>
                <a:spLocks/>
              </p:cNvSpPr>
              <p:nvPr/>
            </p:nvSpPr>
            <p:spPr bwMode="auto">
              <a:xfrm>
                <a:off x="3657" y="1902"/>
                <a:ext cx="7" cy="55"/>
              </a:xfrm>
              <a:custGeom>
                <a:avLst/>
                <a:gdLst>
                  <a:gd name="T0" fmla="*/ 0 w 20"/>
                  <a:gd name="T1" fmla="*/ 0 h 160"/>
                  <a:gd name="T2" fmla="*/ 0 w 20"/>
                  <a:gd name="T3" fmla="*/ 0 h 160"/>
                  <a:gd name="T4" fmla="*/ 0 w 20"/>
                  <a:gd name="T5" fmla="*/ 0 h 160"/>
                  <a:gd name="T6" fmla="*/ 0 60000 65536"/>
                  <a:gd name="T7" fmla="*/ 0 60000 65536"/>
                  <a:gd name="T8" fmla="*/ 0 60000 65536"/>
                </a:gdLst>
                <a:ahLst/>
                <a:cxnLst>
                  <a:cxn ang="T6">
                    <a:pos x="T0" y="T1"/>
                  </a:cxn>
                  <a:cxn ang="T7">
                    <a:pos x="T2" y="T3"/>
                  </a:cxn>
                  <a:cxn ang="T8">
                    <a:pos x="T4" y="T5"/>
                  </a:cxn>
                </a:cxnLst>
                <a:rect l="0" t="0" r="r" b="b"/>
                <a:pathLst>
                  <a:path w="20" h="160">
                    <a:moveTo>
                      <a:pt x="20" y="160"/>
                    </a:moveTo>
                    <a:lnTo>
                      <a:pt x="20" y="1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51" name="Freeform 1305"/>
              <p:cNvSpPr>
                <a:spLocks/>
              </p:cNvSpPr>
              <p:nvPr/>
            </p:nvSpPr>
            <p:spPr bwMode="auto">
              <a:xfrm>
                <a:off x="3611" y="1902"/>
                <a:ext cx="46" cy="7"/>
              </a:xfrm>
              <a:custGeom>
                <a:avLst/>
                <a:gdLst>
                  <a:gd name="T0" fmla="*/ 0 w 130"/>
                  <a:gd name="T1" fmla="*/ 0 h 20"/>
                  <a:gd name="T2" fmla="*/ 0 w 130"/>
                  <a:gd name="T3" fmla="*/ 0 h 20"/>
                  <a:gd name="T4" fmla="*/ 0 w 130"/>
                  <a:gd name="T5" fmla="*/ 0 h 20"/>
                  <a:gd name="T6" fmla="*/ 0 60000 65536"/>
                  <a:gd name="T7" fmla="*/ 0 60000 65536"/>
                  <a:gd name="T8" fmla="*/ 0 60000 65536"/>
                </a:gdLst>
                <a:ahLst/>
                <a:cxnLst>
                  <a:cxn ang="T6">
                    <a:pos x="T0" y="T1"/>
                  </a:cxn>
                  <a:cxn ang="T7">
                    <a:pos x="T2" y="T3"/>
                  </a:cxn>
                  <a:cxn ang="T8">
                    <a:pos x="T4" y="T5"/>
                  </a:cxn>
                </a:cxnLst>
                <a:rect l="0" t="0" r="r" b="b"/>
                <a:pathLst>
                  <a:path w="130" h="20">
                    <a:moveTo>
                      <a:pt x="0" y="20"/>
                    </a:moveTo>
                    <a:lnTo>
                      <a:pt x="0" y="2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52" name="Freeform 1306"/>
              <p:cNvSpPr>
                <a:spLocks/>
              </p:cNvSpPr>
              <p:nvPr/>
            </p:nvSpPr>
            <p:spPr bwMode="auto">
              <a:xfrm>
                <a:off x="3622" y="1902"/>
                <a:ext cx="35" cy="41"/>
              </a:xfrm>
              <a:custGeom>
                <a:avLst/>
                <a:gdLst>
                  <a:gd name="T0" fmla="*/ 0 w 100"/>
                  <a:gd name="T1" fmla="*/ 0 h 120"/>
                  <a:gd name="T2" fmla="*/ 0 w 100"/>
                  <a:gd name="T3" fmla="*/ 0 h 120"/>
                  <a:gd name="T4" fmla="*/ 0 w 100"/>
                  <a:gd name="T5" fmla="*/ 0 h 120"/>
                  <a:gd name="T6" fmla="*/ 0 60000 65536"/>
                  <a:gd name="T7" fmla="*/ 0 60000 65536"/>
                  <a:gd name="T8" fmla="*/ 0 60000 65536"/>
                </a:gdLst>
                <a:ahLst/>
                <a:cxnLst>
                  <a:cxn ang="T6">
                    <a:pos x="T0" y="T1"/>
                  </a:cxn>
                  <a:cxn ang="T7">
                    <a:pos x="T2" y="T3"/>
                  </a:cxn>
                  <a:cxn ang="T8">
                    <a:pos x="T4" y="T5"/>
                  </a:cxn>
                </a:cxnLst>
                <a:rect l="0" t="0" r="r" b="b"/>
                <a:pathLst>
                  <a:path w="100" h="120">
                    <a:moveTo>
                      <a:pt x="0" y="120"/>
                    </a:moveTo>
                    <a:lnTo>
                      <a:pt x="0" y="12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53" name="Freeform 1307"/>
              <p:cNvSpPr>
                <a:spLocks/>
              </p:cNvSpPr>
              <p:nvPr/>
            </p:nvSpPr>
            <p:spPr bwMode="auto">
              <a:xfrm>
                <a:off x="3657" y="1851"/>
                <a:ext cx="22" cy="51"/>
              </a:xfrm>
              <a:custGeom>
                <a:avLst/>
                <a:gdLst>
                  <a:gd name="T0" fmla="*/ 0 w 60"/>
                  <a:gd name="T1" fmla="*/ 0 h 150"/>
                  <a:gd name="T2" fmla="*/ 0 w 60"/>
                  <a:gd name="T3" fmla="*/ 0 h 150"/>
                  <a:gd name="T4" fmla="*/ 0 w 60"/>
                  <a:gd name="T5" fmla="*/ 0 h 150"/>
                  <a:gd name="T6" fmla="*/ 0 60000 65536"/>
                  <a:gd name="T7" fmla="*/ 0 60000 65536"/>
                  <a:gd name="T8" fmla="*/ 0 60000 65536"/>
                </a:gdLst>
                <a:ahLst/>
                <a:cxnLst>
                  <a:cxn ang="T6">
                    <a:pos x="T0" y="T1"/>
                  </a:cxn>
                  <a:cxn ang="T7">
                    <a:pos x="T2" y="T3"/>
                  </a:cxn>
                  <a:cxn ang="T8">
                    <a:pos x="T4" y="T5"/>
                  </a:cxn>
                </a:cxnLst>
                <a:rect l="0" t="0" r="r" b="b"/>
                <a:pathLst>
                  <a:path w="60" h="150">
                    <a:moveTo>
                      <a:pt x="60" y="0"/>
                    </a:moveTo>
                    <a:lnTo>
                      <a:pt x="6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54" name="Freeform 1308"/>
              <p:cNvSpPr>
                <a:spLocks/>
              </p:cNvSpPr>
              <p:nvPr/>
            </p:nvSpPr>
            <p:spPr bwMode="auto">
              <a:xfrm>
                <a:off x="3491" y="1899"/>
                <a:ext cx="42"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55" name="Freeform 1309"/>
              <p:cNvSpPr>
                <a:spLocks/>
              </p:cNvSpPr>
              <p:nvPr/>
            </p:nvSpPr>
            <p:spPr bwMode="auto">
              <a:xfrm>
                <a:off x="4504" y="2246"/>
                <a:ext cx="7" cy="28"/>
              </a:xfrm>
              <a:custGeom>
                <a:avLst/>
                <a:gdLst>
                  <a:gd name="T0" fmla="*/ 0 w 20"/>
                  <a:gd name="T1" fmla="*/ 0 h 80"/>
                  <a:gd name="T2" fmla="*/ 0 w 20"/>
                  <a:gd name="T3" fmla="*/ 0 h 80"/>
                  <a:gd name="T4" fmla="*/ 0 w 20"/>
                  <a:gd name="T5" fmla="*/ 0 h 80"/>
                  <a:gd name="T6" fmla="*/ 0 60000 65536"/>
                  <a:gd name="T7" fmla="*/ 0 60000 65536"/>
                  <a:gd name="T8" fmla="*/ 0 60000 65536"/>
                </a:gdLst>
                <a:ahLst/>
                <a:cxnLst>
                  <a:cxn ang="T6">
                    <a:pos x="T0" y="T1"/>
                  </a:cxn>
                  <a:cxn ang="T7">
                    <a:pos x="T2" y="T3"/>
                  </a:cxn>
                  <a:cxn ang="T8">
                    <a:pos x="T4" y="T5"/>
                  </a:cxn>
                </a:cxnLst>
                <a:rect l="0" t="0" r="r" b="b"/>
                <a:pathLst>
                  <a:path w="20" h="80">
                    <a:moveTo>
                      <a:pt x="0" y="80"/>
                    </a:moveTo>
                    <a:lnTo>
                      <a:pt x="0" y="80"/>
                    </a:lnTo>
                    <a:lnTo>
                      <a:pt x="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56" name="Freeform 1310"/>
              <p:cNvSpPr>
                <a:spLocks/>
              </p:cNvSpPr>
              <p:nvPr/>
            </p:nvSpPr>
            <p:spPr bwMode="auto">
              <a:xfrm>
                <a:off x="3806" y="3089"/>
                <a:ext cx="29" cy="47"/>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0" y="0"/>
                    </a:moveTo>
                    <a:lnTo>
                      <a:pt x="0" y="0"/>
                    </a:lnTo>
                    <a:lnTo>
                      <a:pt x="8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57" name="Freeform 1311"/>
              <p:cNvSpPr>
                <a:spLocks/>
              </p:cNvSpPr>
              <p:nvPr/>
            </p:nvSpPr>
            <p:spPr bwMode="auto">
              <a:xfrm>
                <a:off x="4685" y="2056"/>
                <a:ext cx="46" cy="23"/>
              </a:xfrm>
              <a:custGeom>
                <a:avLst/>
                <a:gdLst>
                  <a:gd name="T0" fmla="*/ 0 w 130"/>
                  <a:gd name="T1" fmla="*/ 0 h 70"/>
                  <a:gd name="T2" fmla="*/ 0 w 130"/>
                  <a:gd name="T3" fmla="*/ 0 h 70"/>
                  <a:gd name="T4" fmla="*/ 0 w 130"/>
                  <a:gd name="T5" fmla="*/ 0 h 70"/>
                  <a:gd name="T6" fmla="*/ 0 60000 65536"/>
                  <a:gd name="T7" fmla="*/ 0 60000 65536"/>
                  <a:gd name="T8" fmla="*/ 0 60000 65536"/>
                </a:gdLst>
                <a:ahLst/>
                <a:cxnLst>
                  <a:cxn ang="T6">
                    <a:pos x="T0" y="T1"/>
                  </a:cxn>
                  <a:cxn ang="T7">
                    <a:pos x="T2" y="T3"/>
                  </a:cxn>
                  <a:cxn ang="T8">
                    <a:pos x="T4" y="T5"/>
                  </a:cxn>
                </a:cxnLst>
                <a:rect l="0" t="0" r="r" b="b"/>
                <a:pathLst>
                  <a:path w="130" h="70">
                    <a:moveTo>
                      <a:pt x="0" y="70"/>
                    </a:moveTo>
                    <a:lnTo>
                      <a:pt x="0" y="7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58" name="Freeform 1312"/>
              <p:cNvSpPr>
                <a:spLocks/>
              </p:cNvSpPr>
              <p:nvPr/>
            </p:nvSpPr>
            <p:spPr bwMode="auto">
              <a:xfrm>
                <a:off x="3378" y="2734"/>
                <a:ext cx="17" cy="17"/>
              </a:xfrm>
              <a:custGeom>
                <a:avLst/>
                <a:gdLst>
                  <a:gd name="T0" fmla="*/ 0 w 50"/>
                  <a:gd name="T1" fmla="*/ 0 h 50"/>
                  <a:gd name="T2" fmla="*/ 0 w 50"/>
                  <a:gd name="T3" fmla="*/ 0 h 50"/>
                  <a:gd name="T4" fmla="*/ 0 w 50"/>
                  <a:gd name="T5" fmla="*/ 0 h 50"/>
                  <a:gd name="T6" fmla="*/ 0 60000 65536"/>
                  <a:gd name="T7" fmla="*/ 0 60000 65536"/>
                  <a:gd name="T8" fmla="*/ 0 60000 65536"/>
                </a:gdLst>
                <a:ahLst/>
                <a:cxnLst>
                  <a:cxn ang="T6">
                    <a:pos x="T0" y="T1"/>
                  </a:cxn>
                  <a:cxn ang="T7">
                    <a:pos x="T2" y="T3"/>
                  </a:cxn>
                  <a:cxn ang="T8">
                    <a:pos x="T4" y="T5"/>
                  </a:cxn>
                </a:cxnLst>
                <a:rect l="0" t="0" r="r" b="b"/>
                <a:pathLst>
                  <a:path w="50" h="50">
                    <a:moveTo>
                      <a:pt x="50" y="0"/>
                    </a:moveTo>
                    <a:lnTo>
                      <a:pt x="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59" name="Freeform 1313"/>
              <p:cNvSpPr>
                <a:spLocks/>
              </p:cNvSpPr>
              <p:nvPr/>
            </p:nvSpPr>
            <p:spPr bwMode="auto">
              <a:xfrm>
                <a:off x="3378" y="2714"/>
                <a:ext cx="3" cy="37"/>
              </a:xfrm>
              <a:custGeom>
                <a:avLst/>
                <a:gdLst>
                  <a:gd name="T0" fmla="*/ 0 w 10"/>
                  <a:gd name="T1" fmla="*/ 0 h 110"/>
                  <a:gd name="T2" fmla="*/ 0 w 10"/>
                  <a:gd name="T3" fmla="*/ 0 h 110"/>
                  <a:gd name="T4" fmla="*/ 0 w 10"/>
                  <a:gd name="T5" fmla="*/ 0 h 110"/>
                  <a:gd name="T6" fmla="*/ 0 60000 65536"/>
                  <a:gd name="T7" fmla="*/ 0 60000 65536"/>
                  <a:gd name="T8" fmla="*/ 0 60000 65536"/>
                </a:gdLst>
                <a:ahLst/>
                <a:cxnLst>
                  <a:cxn ang="T6">
                    <a:pos x="T0" y="T1"/>
                  </a:cxn>
                  <a:cxn ang="T7">
                    <a:pos x="T2" y="T3"/>
                  </a:cxn>
                  <a:cxn ang="T8">
                    <a:pos x="T4" y="T5"/>
                  </a:cxn>
                </a:cxnLst>
                <a:rect l="0" t="0" r="r" b="b"/>
                <a:pathLst>
                  <a:path w="10" h="110">
                    <a:moveTo>
                      <a:pt x="10" y="0"/>
                    </a:moveTo>
                    <a:lnTo>
                      <a:pt x="1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60" name="Freeform 1314"/>
              <p:cNvSpPr>
                <a:spLocks/>
              </p:cNvSpPr>
              <p:nvPr/>
            </p:nvSpPr>
            <p:spPr bwMode="auto">
              <a:xfrm>
                <a:off x="3378" y="2751"/>
                <a:ext cx="14" cy="24"/>
              </a:xfrm>
              <a:custGeom>
                <a:avLst/>
                <a:gdLst>
                  <a:gd name="T0" fmla="*/ 0 w 40"/>
                  <a:gd name="T1" fmla="*/ 0 h 70"/>
                  <a:gd name="T2" fmla="*/ 0 w 40"/>
                  <a:gd name="T3" fmla="*/ 0 h 70"/>
                  <a:gd name="T4" fmla="*/ 0 w 40"/>
                  <a:gd name="T5" fmla="*/ 0 h 70"/>
                  <a:gd name="T6" fmla="*/ 0 60000 65536"/>
                  <a:gd name="T7" fmla="*/ 0 60000 65536"/>
                  <a:gd name="T8" fmla="*/ 0 60000 65536"/>
                </a:gdLst>
                <a:ahLst/>
                <a:cxnLst>
                  <a:cxn ang="T6">
                    <a:pos x="T0" y="T1"/>
                  </a:cxn>
                  <a:cxn ang="T7">
                    <a:pos x="T2" y="T3"/>
                  </a:cxn>
                  <a:cxn ang="T8">
                    <a:pos x="T4" y="T5"/>
                  </a:cxn>
                </a:cxnLst>
                <a:rect l="0" t="0" r="r" b="b"/>
                <a:pathLst>
                  <a:path w="40" h="70">
                    <a:moveTo>
                      <a:pt x="40" y="70"/>
                    </a:moveTo>
                    <a:lnTo>
                      <a:pt x="4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61" name="Freeform 1315"/>
              <p:cNvSpPr>
                <a:spLocks/>
              </p:cNvSpPr>
              <p:nvPr/>
            </p:nvSpPr>
            <p:spPr bwMode="auto">
              <a:xfrm>
                <a:off x="3367" y="2727"/>
                <a:ext cx="11" cy="24"/>
              </a:xfrm>
              <a:custGeom>
                <a:avLst/>
                <a:gdLst>
                  <a:gd name="T0" fmla="*/ 0 w 30"/>
                  <a:gd name="T1" fmla="*/ 0 h 70"/>
                  <a:gd name="T2" fmla="*/ 0 w 30"/>
                  <a:gd name="T3" fmla="*/ 0 h 70"/>
                  <a:gd name="T4" fmla="*/ 0 w 30"/>
                  <a:gd name="T5" fmla="*/ 0 h 70"/>
                  <a:gd name="T6" fmla="*/ 0 60000 65536"/>
                  <a:gd name="T7" fmla="*/ 0 60000 65536"/>
                  <a:gd name="T8" fmla="*/ 0 60000 65536"/>
                </a:gdLst>
                <a:ahLst/>
                <a:cxnLst>
                  <a:cxn ang="T6">
                    <a:pos x="T0" y="T1"/>
                  </a:cxn>
                  <a:cxn ang="T7">
                    <a:pos x="T2" y="T3"/>
                  </a:cxn>
                  <a:cxn ang="T8">
                    <a:pos x="T4" y="T5"/>
                  </a:cxn>
                </a:cxnLst>
                <a:rect l="0" t="0" r="r" b="b"/>
                <a:pathLst>
                  <a:path w="30" h="70">
                    <a:moveTo>
                      <a:pt x="0" y="0"/>
                    </a:moveTo>
                    <a:lnTo>
                      <a:pt x="0" y="0"/>
                    </a:lnTo>
                    <a:lnTo>
                      <a:pt x="3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62" name="Freeform 1316"/>
              <p:cNvSpPr>
                <a:spLocks/>
              </p:cNvSpPr>
              <p:nvPr/>
            </p:nvSpPr>
            <p:spPr bwMode="auto">
              <a:xfrm>
                <a:off x="3328" y="2724"/>
                <a:ext cx="50" cy="27"/>
              </a:xfrm>
              <a:custGeom>
                <a:avLst/>
                <a:gdLst>
                  <a:gd name="T0" fmla="*/ 0 w 141"/>
                  <a:gd name="T1" fmla="*/ 0 h 80"/>
                  <a:gd name="T2" fmla="*/ 0 w 141"/>
                  <a:gd name="T3" fmla="*/ 0 h 80"/>
                  <a:gd name="T4" fmla="*/ 0 w 141"/>
                  <a:gd name="T5" fmla="*/ 0 h 80"/>
                  <a:gd name="T6" fmla="*/ 0 60000 65536"/>
                  <a:gd name="T7" fmla="*/ 0 60000 65536"/>
                  <a:gd name="T8" fmla="*/ 0 60000 65536"/>
                </a:gdLst>
                <a:ahLst/>
                <a:cxnLst>
                  <a:cxn ang="T6">
                    <a:pos x="T0" y="T1"/>
                  </a:cxn>
                  <a:cxn ang="T7">
                    <a:pos x="T2" y="T3"/>
                  </a:cxn>
                  <a:cxn ang="T8">
                    <a:pos x="T4" y="T5"/>
                  </a:cxn>
                </a:cxnLst>
                <a:rect l="0" t="0" r="r" b="b"/>
                <a:pathLst>
                  <a:path w="141" h="80">
                    <a:moveTo>
                      <a:pt x="0" y="0"/>
                    </a:moveTo>
                    <a:lnTo>
                      <a:pt x="0" y="0"/>
                    </a:lnTo>
                    <a:lnTo>
                      <a:pt x="141"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63" name="Freeform 1317"/>
              <p:cNvSpPr>
                <a:spLocks/>
              </p:cNvSpPr>
              <p:nvPr/>
            </p:nvSpPr>
            <p:spPr bwMode="auto">
              <a:xfrm>
                <a:off x="3346" y="2751"/>
                <a:ext cx="32"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0" y="120"/>
                    </a:moveTo>
                    <a:lnTo>
                      <a:pt x="0" y="12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64" name="Freeform 1318"/>
              <p:cNvSpPr>
                <a:spLocks/>
              </p:cNvSpPr>
              <p:nvPr/>
            </p:nvSpPr>
            <p:spPr bwMode="auto">
              <a:xfrm>
                <a:off x="3378" y="2751"/>
                <a:ext cx="17" cy="48"/>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65" name="Freeform 1319"/>
              <p:cNvSpPr>
                <a:spLocks/>
              </p:cNvSpPr>
              <p:nvPr/>
            </p:nvSpPr>
            <p:spPr bwMode="auto">
              <a:xfrm>
                <a:off x="3378" y="2731"/>
                <a:ext cx="63" cy="20"/>
              </a:xfrm>
              <a:custGeom>
                <a:avLst/>
                <a:gdLst>
                  <a:gd name="T0" fmla="*/ 0 w 180"/>
                  <a:gd name="T1" fmla="*/ 0 h 60"/>
                  <a:gd name="T2" fmla="*/ 0 w 180"/>
                  <a:gd name="T3" fmla="*/ 0 h 60"/>
                  <a:gd name="T4" fmla="*/ 0 w 180"/>
                  <a:gd name="T5" fmla="*/ 0 h 60"/>
                  <a:gd name="T6" fmla="*/ 0 60000 65536"/>
                  <a:gd name="T7" fmla="*/ 0 60000 65536"/>
                  <a:gd name="T8" fmla="*/ 0 60000 65536"/>
                </a:gdLst>
                <a:ahLst/>
                <a:cxnLst>
                  <a:cxn ang="T6">
                    <a:pos x="T0" y="T1"/>
                  </a:cxn>
                  <a:cxn ang="T7">
                    <a:pos x="T2" y="T3"/>
                  </a:cxn>
                  <a:cxn ang="T8">
                    <a:pos x="T4" y="T5"/>
                  </a:cxn>
                </a:cxnLst>
                <a:rect l="0" t="0" r="r" b="b"/>
                <a:pathLst>
                  <a:path w="180" h="60">
                    <a:moveTo>
                      <a:pt x="180" y="0"/>
                    </a:moveTo>
                    <a:lnTo>
                      <a:pt x="18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66" name="Freeform 1320"/>
              <p:cNvSpPr>
                <a:spLocks/>
              </p:cNvSpPr>
              <p:nvPr/>
            </p:nvSpPr>
            <p:spPr bwMode="auto">
              <a:xfrm>
                <a:off x="3378" y="2751"/>
                <a:ext cx="28" cy="10"/>
              </a:xfrm>
              <a:custGeom>
                <a:avLst/>
                <a:gdLst>
                  <a:gd name="T0" fmla="*/ 0 w 80"/>
                  <a:gd name="T1" fmla="*/ 0 h 30"/>
                  <a:gd name="T2" fmla="*/ 0 w 80"/>
                  <a:gd name="T3" fmla="*/ 0 h 30"/>
                  <a:gd name="T4" fmla="*/ 0 w 80"/>
                  <a:gd name="T5" fmla="*/ 0 h 30"/>
                  <a:gd name="T6" fmla="*/ 0 60000 65536"/>
                  <a:gd name="T7" fmla="*/ 0 60000 65536"/>
                  <a:gd name="T8" fmla="*/ 0 60000 65536"/>
                </a:gdLst>
                <a:ahLst/>
                <a:cxnLst>
                  <a:cxn ang="T6">
                    <a:pos x="T0" y="T1"/>
                  </a:cxn>
                  <a:cxn ang="T7">
                    <a:pos x="T2" y="T3"/>
                  </a:cxn>
                  <a:cxn ang="T8">
                    <a:pos x="T4" y="T5"/>
                  </a:cxn>
                </a:cxnLst>
                <a:rect l="0" t="0" r="r" b="b"/>
                <a:pathLst>
                  <a:path w="80" h="30">
                    <a:moveTo>
                      <a:pt x="80" y="30"/>
                    </a:moveTo>
                    <a:lnTo>
                      <a:pt x="8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67" name="Freeform 1321"/>
              <p:cNvSpPr>
                <a:spLocks/>
              </p:cNvSpPr>
              <p:nvPr/>
            </p:nvSpPr>
            <p:spPr bwMode="auto">
              <a:xfrm>
                <a:off x="3328" y="2686"/>
                <a:ext cx="0" cy="38"/>
              </a:xfrm>
              <a:custGeom>
                <a:avLst/>
                <a:gdLst>
                  <a:gd name="T0" fmla="*/ 0 h 110"/>
                  <a:gd name="T1" fmla="*/ 0 h 110"/>
                  <a:gd name="T2" fmla="*/ 0 h 110"/>
                  <a:gd name="T3" fmla="*/ 0 60000 65536"/>
                  <a:gd name="T4" fmla="*/ 0 60000 65536"/>
                  <a:gd name="T5" fmla="*/ 0 60000 65536"/>
                </a:gdLst>
                <a:ahLst/>
                <a:cxnLst>
                  <a:cxn ang="T3">
                    <a:pos x="0" y="T0"/>
                  </a:cxn>
                  <a:cxn ang="T4">
                    <a:pos x="0" y="T1"/>
                  </a:cxn>
                  <a:cxn ang="T5">
                    <a:pos x="0" y="T2"/>
                  </a:cxn>
                </a:cxnLst>
                <a:rect l="0" t="0" r="r" b="b"/>
                <a:pathLst>
                  <a:path h="110">
                    <a:moveTo>
                      <a:pt x="0" y="110"/>
                    </a:moveTo>
                    <a:lnTo>
                      <a:pt x="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68" name="Freeform 1322"/>
              <p:cNvSpPr>
                <a:spLocks/>
              </p:cNvSpPr>
              <p:nvPr/>
            </p:nvSpPr>
            <p:spPr bwMode="auto">
              <a:xfrm>
                <a:off x="4217" y="2489"/>
                <a:ext cx="28" cy="30"/>
              </a:xfrm>
              <a:custGeom>
                <a:avLst/>
                <a:gdLst>
                  <a:gd name="T0" fmla="*/ 0 w 80"/>
                  <a:gd name="T1" fmla="*/ 0 h 90"/>
                  <a:gd name="T2" fmla="*/ 0 w 80"/>
                  <a:gd name="T3" fmla="*/ 0 h 90"/>
                  <a:gd name="T4" fmla="*/ 0 w 80"/>
                  <a:gd name="T5" fmla="*/ 0 h 90"/>
                  <a:gd name="T6" fmla="*/ 0 60000 65536"/>
                  <a:gd name="T7" fmla="*/ 0 60000 65536"/>
                  <a:gd name="T8" fmla="*/ 0 60000 65536"/>
                </a:gdLst>
                <a:ahLst/>
                <a:cxnLst>
                  <a:cxn ang="T6">
                    <a:pos x="T0" y="T1"/>
                  </a:cxn>
                  <a:cxn ang="T7">
                    <a:pos x="T2" y="T3"/>
                  </a:cxn>
                  <a:cxn ang="T8">
                    <a:pos x="T4" y="T5"/>
                  </a:cxn>
                </a:cxnLst>
                <a:rect l="0" t="0" r="r" b="b"/>
                <a:pathLst>
                  <a:path w="80" h="90">
                    <a:moveTo>
                      <a:pt x="80" y="90"/>
                    </a:moveTo>
                    <a:lnTo>
                      <a:pt x="8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69" name="Freeform 1323"/>
              <p:cNvSpPr>
                <a:spLocks/>
              </p:cNvSpPr>
              <p:nvPr/>
            </p:nvSpPr>
            <p:spPr bwMode="auto">
              <a:xfrm>
                <a:off x="4306" y="2489"/>
                <a:ext cx="39" cy="13"/>
              </a:xfrm>
              <a:custGeom>
                <a:avLst/>
                <a:gdLst>
                  <a:gd name="T0" fmla="*/ 0 w 110"/>
                  <a:gd name="T1" fmla="*/ 0 h 40"/>
                  <a:gd name="T2" fmla="*/ 0 w 110"/>
                  <a:gd name="T3" fmla="*/ 0 h 40"/>
                  <a:gd name="T4" fmla="*/ 0 w 110"/>
                  <a:gd name="T5" fmla="*/ 0 h 40"/>
                  <a:gd name="T6" fmla="*/ 0 60000 65536"/>
                  <a:gd name="T7" fmla="*/ 0 60000 65536"/>
                  <a:gd name="T8" fmla="*/ 0 60000 65536"/>
                </a:gdLst>
                <a:ahLst/>
                <a:cxnLst>
                  <a:cxn ang="T6">
                    <a:pos x="T0" y="T1"/>
                  </a:cxn>
                  <a:cxn ang="T7">
                    <a:pos x="T2" y="T3"/>
                  </a:cxn>
                  <a:cxn ang="T8">
                    <a:pos x="T4" y="T5"/>
                  </a:cxn>
                </a:cxnLst>
                <a:rect l="0" t="0" r="r" b="b"/>
                <a:pathLst>
                  <a:path w="110" h="40">
                    <a:moveTo>
                      <a:pt x="0" y="0"/>
                    </a:moveTo>
                    <a:lnTo>
                      <a:pt x="0" y="0"/>
                    </a:lnTo>
                    <a:lnTo>
                      <a:pt x="11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70" name="Freeform 1324"/>
              <p:cNvSpPr>
                <a:spLocks/>
              </p:cNvSpPr>
              <p:nvPr/>
            </p:nvSpPr>
            <p:spPr bwMode="auto">
              <a:xfrm>
                <a:off x="4345" y="2502"/>
                <a:ext cx="0" cy="62"/>
              </a:xfrm>
              <a:custGeom>
                <a:avLst/>
                <a:gdLst>
                  <a:gd name="T0" fmla="*/ 0 h 180"/>
                  <a:gd name="T1" fmla="*/ 0 h 180"/>
                  <a:gd name="T2" fmla="*/ 0 h 180"/>
                  <a:gd name="T3" fmla="*/ 0 60000 65536"/>
                  <a:gd name="T4" fmla="*/ 0 60000 65536"/>
                  <a:gd name="T5" fmla="*/ 0 60000 65536"/>
                </a:gdLst>
                <a:ahLst/>
                <a:cxnLst>
                  <a:cxn ang="T3">
                    <a:pos x="0" y="T0"/>
                  </a:cxn>
                  <a:cxn ang="T4">
                    <a:pos x="0" y="T1"/>
                  </a:cxn>
                  <a:cxn ang="T5">
                    <a:pos x="0" y="T2"/>
                  </a:cxn>
                </a:cxnLst>
                <a:rect l="0" t="0" r="r" b="b"/>
                <a:pathLst>
                  <a:path h="180">
                    <a:moveTo>
                      <a:pt x="0" y="180"/>
                    </a:moveTo>
                    <a:lnTo>
                      <a:pt x="0" y="1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71" name="Freeform 1325"/>
              <p:cNvSpPr>
                <a:spLocks/>
              </p:cNvSpPr>
              <p:nvPr/>
            </p:nvSpPr>
            <p:spPr bwMode="auto">
              <a:xfrm>
                <a:off x="4345" y="2444"/>
                <a:ext cx="3" cy="58"/>
              </a:xfrm>
              <a:custGeom>
                <a:avLst/>
                <a:gdLst>
                  <a:gd name="T0" fmla="*/ 0 w 10"/>
                  <a:gd name="T1" fmla="*/ 0 h 170"/>
                  <a:gd name="T2" fmla="*/ 0 w 10"/>
                  <a:gd name="T3" fmla="*/ 0 h 170"/>
                  <a:gd name="T4" fmla="*/ 0 w 10"/>
                  <a:gd name="T5" fmla="*/ 0 h 170"/>
                  <a:gd name="T6" fmla="*/ 0 60000 65536"/>
                  <a:gd name="T7" fmla="*/ 0 60000 65536"/>
                  <a:gd name="T8" fmla="*/ 0 60000 65536"/>
                </a:gdLst>
                <a:ahLst/>
                <a:cxnLst>
                  <a:cxn ang="T6">
                    <a:pos x="T0" y="T1"/>
                  </a:cxn>
                  <a:cxn ang="T7">
                    <a:pos x="T2" y="T3"/>
                  </a:cxn>
                  <a:cxn ang="T8">
                    <a:pos x="T4" y="T5"/>
                  </a:cxn>
                </a:cxnLst>
                <a:rect l="0" t="0" r="r" b="b"/>
                <a:pathLst>
                  <a:path w="10" h="170">
                    <a:moveTo>
                      <a:pt x="10" y="0"/>
                    </a:moveTo>
                    <a:lnTo>
                      <a:pt x="10" y="0"/>
                    </a:lnTo>
                    <a:lnTo>
                      <a:pt x="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72" name="Freeform 1326"/>
              <p:cNvSpPr>
                <a:spLocks/>
              </p:cNvSpPr>
              <p:nvPr/>
            </p:nvSpPr>
            <p:spPr bwMode="auto">
              <a:xfrm>
                <a:off x="4437" y="2270"/>
                <a:ext cx="24" cy="14"/>
              </a:xfrm>
              <a:custGeom>
                <a:avLst/>
                <a:gdLst>
                  <a:gd name="T0" fmla="*/ 0 w 70"/>
                  <a:gd name="T1" fmla="*/ 0 h 40"/>
                  <a:gd name="T2" fmla="*/ 0 w 70"/>
                  <a:gd name="T3" fmla="*/ 0 h 40"/>
                  <a:gd name="T4" fmla="*/ 0 w 70"/>
                  <a:gd name="T5" fmla="*/ 0 h 40"/>
                  <a:gd name="T6" fmla="*/ 0 60000 65536"/>
                  <a:gd name="T7" fmla="*/ 0 60000 65536"/>
                  <a:gd name="T8" fmla="*/ 0 60000 65536"/>
                </a:gdLst>
                <a:ahLst/>
                <a:cxnLst>
                  <a:cxn ang="T6">
                    <a:pos x="T0" y="T1"/>
                  </a:cxn>
                  <a:cxn ang="T7">
                    <a:pos x="T2" y="T3"/>
                  </a:cxn>
                  <a:cxn ang="T8">
                    <a:pos x="T4" y="T5"/>
                  </a:cxn>
                </a:cxnLst>
                <a:rect l="0" t="0" r="r" b="b"/>
                <a:pathLst>
                  <a:path w="70" h="40">
                    <a:moveTo>
                      <a:pt x="70" y="40"/>
                    </a:moveTo>
                    <a:lnTo>
                      <a:pt x="7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73" name="Freeform 1327"/>
              <p:cNvSpPr>
                <a:spLocks/>
              </p:cNvSpPr>
              <p:nvPr/>
            </p:nvSpPr>
            <p:spPr bwMode="auto">
              <a:xfrm>
                <a:off x="5290" y="2857"/>
                <a:ext cx="0" cy="51"/>
              </a:xfrm>
              <a:custGeom>
                <a:avLst/>
                <a:gdLst>
                  <a:gd name="T0" fmla="*/ 0 h 150"/>
                  <a:gd name="T1" fmla="*/ 0 h 150"/>
                  <a:gd name="T2" fmla="*/ 0 h 150"/>
                  <a:gd name="T3" fmla="*/ 0 60000 65536"/>
                  <a:gd name="T4" fmla="*/ 0 60000 65536"/>
                  <a:gd name="T5" fmla="*/ 0 60000 65536"/>
                </a:gdLst>
                <a:ahLst/>
                <a:cxnLst>
                  <a:cxn ang="T3">
                    <a:pos x="0" y="T0"/>
                  </a:cxn>
                  <a:cxn ang="T4">
                    <a:pos x="0" y="T1"/>
                  </a:cxn>
                  <a:cxn ang="T5">
                    <a:pos x="0" y="T2"/>
                  </a:cxn>
                </a:cxnLst>
                <a:rect l="0" t="0" r="r" b="b"/>
                <a:pathLst>
                  <a:path h="150">
                    <a:moveTo>
                      <a:pt x="0" y="0"/>
                    </a:moveTo>
                    <a:lnTo>
                      <a:pt x="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74" name="Freeform 1328"/>
              <p:cNvSpPr>
                <a:spLocks/>
              </p:cNvSpPr>
              <p:nvPr/>
            </p:nvSpPr>
            <p:spPr bwMode="auto">
              <a:xfrm>
                <a:off x="5290" y="2874"/>
                <a:ext cx="7" cy="34"/>
              </a:xfrm>
              <a:custGeom>
                <a:avLst/>
                <a:gdLst>
                  <a:gd name="T0" fmla="*/ 0 w 20"/>
                  <a:gd name="T1" fmla="*/ 0 h 100"/>
                  <a:gd name="T2" fmla="*/ 0 w 20"/>
                  <a:gd name="T3" fmla="*/ 0 h 100"/>
                  <a:gd name="T4" fmla="*/ 0 w 20"/>
                  <a:gd name="T5" fmla="*/ 0 h 100"/>
                  <a:gd name="T6" fmla="*/ 0 60000 65536"/>
                  <a:gd name="T7" fmla="*/ 0 60000 65536"/>
                  <a:gd name="T8" fmla="*/ 0 60000 65536"/>
                </a:gdLst>
                <a:ahLst/>
                <a:cxnLst>
                  <a:cxn ang="T6">
                    <a:pos x="T0" y="T1"/>
                  </a:cxn>
                  <a:cxn ang="T7">
                    <a:pos x="T2" y="T3"/>
                  </a:cxn>
                  <a:cxn ang="T8">
                    <a:pos x="T4" y="T5"/>
                  </a:cxn>
                </a:cxnLst>
                <a:rect l="0" t="0" r="r" b="b"/>
                <a:pathLst>
                  <a:path w="20" h="100">
                    <a:moveTo>
                      <a:pt x="20" y="0"/>
                    </a:moveTo>
                    <a:lnTo>
                      <a:pt x="2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75" name="Freeform 1329"/>
              <p:cNvSpPr>
                <a:spLocks/>
              </p:cNvSpPr>
              <p:nvPr/>
            </p:nvSpPr>
            <p:spPr bwMode="auto">
              <a:xfrm>
                <a:off x="5234" y="2908"/>
                <a:ext cx="56" cy="0"/>
              </a:xfrm>
              <a:custGeom>
                <a:avLst/>
                <a:gdLst>
                  <a:gd name="T0" fmla="*/ 0 w 160"/>
                  <a:gd name="T1" fmla="*/ 0 w 160"/>
                  <a:gd name="T2" fmla="*/ 0 w 160"/>
                  <a:gd name="T3" fmla="*/ 0 60000 65536"/>
                  <a:gd name="T4" fmla="*/ 0 60000 65536"/>
                  <a:gd name="T5" fmla="*/ 0 60000 65536"/>
                </a:gdLst>
                <a:ahLst/>
                <a:cxnLst>
                  <a:cxn ang="T3">
                    <a:pos x="T0" y="0"/>
                  </a:cxn>
                  <a:cxn ang="T4">
                    <a:pos x="T1" y="0"/>
                  </a:cxn>
                  <a:cxn ang="T5">
                    <a:pos x="T2" y="0"/>
                  </a:cxn>
                </a:cxnLst>
                <a:rect l="0" t="0" r="r" b="b"/>
                <a:pathLst>
                  <a:path w="160">
                    <a:moveTo>
                      <a:pt x="0" y="0"/>
                    </a:moveTo>
                    <a:lnTo>
                      <a:pt x="0" y="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76" name="Freeform 1330"/>
              <p:cNvSpPr>
                <a:spLocks/>
              </p:cNvSpPr>
              <p:nvPr/>
            </p:nvSpPr>
            <p:spPr bwMode="auto">
              <a:xfrm>
                <a:off x="5290" y="2891"/>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150" y="0"/>
                    </a:moveTo>
                    <a:lnTo>
                      <a:pt x="1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77" name="Freeform 1331"/>
              <p:cNvSpPr>
                <a:spLocks/>
              </p:cNvSpPr>
              <p:nvPr/>
            </p:nvSpPr>
            <p:spPr bwMode="auto">
              <a:xfrm>
                <a:off x="5290" y="2908"/>
                <a:ext cx="18" cy="48"/>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78" name="Freeform 1332"/>
              <p:cNvSpPr>
                <a:spLocks/>
              </p:cNvSpPr>
              <p:nvPr/>
            </p:nvSpPr>
            <p:spPr bwMode="auto">
              <a:xfrm>
                <a:off x="3264" y="2645"/>
                <a:ext cx="43" cy="31"/>
              </a:xfrm>
              <a:custGeom>
                <a:avLst/>
                <a:gdLst>
                  <a:gd name="T0" fmla="*/ 0 w 120"/>
                  <a:gd name="T1" fmla="*/ 0 h 90"/>
                  <a:gd name="T2" fmla="*/ 0 w 120"/>
                  <a:gd name="T3" fmla="*/ 0 h 90"/>
                  <a:gd name="T4" fmla="*/ 0 w 120"/>
                  <a:gd name="T5" fmla="*/ 0 h 90"/>
                  <a:gd name="T6" fmla="*/ 0 60000 65536"/>
                  <a:gd name="T7" fmla="*/ 0 60000 65536"/>
                  <a:gd name="T8" fmla="*/ 0 60000 65536"/>
                </a:gdLst>
                <a:ahLst/>
                <a:cxnLst>
                  <a:cxn ang="T6">
                    <a:pos x="T0" y="T1"/>
                  </a:cxn>
                  <a:cxn ang="T7">
                    <a:pos x="T2" y="T3"/>
                  </a:cxn>
                  <a:cxn ang="T8">
                    <a:pos x="T4" y="T5"/>
                  </a:cxn>
                </a:cxnLst>
                <a:rect l="0" t="0" r="r" b="b"/>
                <a:pathLst>
                  <a:path w="120" h="90">
                    <a:moveTo>
                      <a:pt x="120" y="90"/>
                    </a:moveTo>
                    <a:lnTo>
                      <a:pt x="12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79" name="Freeform 1333"/>
              <p:cNvSpPr>
                <a:spLocks/>
              </p:cNvSpPr>
              <p:nvPr/>
            </p:nvSpPr>
            <p:spPr bwMode="auto">
              <a:xfrm>
                <a:off x="4507" y="2076"/>
                <a:ext cx="25" cy="34"/>
              </a:xfrm>
              <a:custGeom>
                <a:avLst/>
                <a:gdLst>
                  <a:gd name="T0" fmla="*/ 0 w 70"/>
                  <a:gd name="T1" fmla="*/ 0 h 100"/>
                  <a:gd name="T2" fmla="*/ 0 w 70"/>
                  <a:gd name="T3" fmla="*/ 0 h 100"/>
                  <a:gd name="T4" fmla="*/ 0 w 70"/>
                  <a:gd name="T5" fmla="*/ 0 h 100"/>
                  <a:gd name="T6" fmla="*/ 0 60000 65536"/>
                  <a:gd name="T7" fmla="*/ 0 60000 65536"/>
                  <a:gd name="T8" fmla="*/ 0 60000 65536"/>
                </a:gdLst>
                <a:ahLst/>
                <a:cxnLst>
                  <a:cxn ang="T6">
                    <a:pos x="T0" y="T1"/>
                  </a:cxn>
                  <a:cxn ang="T7">
                    <a:pos x="T2" y="T3"/>
                  </a:cxn>
                  <a:cxn ang="T8">
                    <a:pos x="T4" y="T5"/>
                  </a:cxn>
                </a:cxnLst>
                <a:rect l="0" t="0" r="r" b="b"/>
                <a:pathLst>
                  <a:path w="70" h="100">
                    <a:moveTo>
                      <a:pt x="0" y="100"/>
                    </a:moveTo>
                    <a:lnTo>
                      <a:pt x="0" y="10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80" name="Freeform 1334"/>
              <p:cNvSpPr>
                <a:spLocks/>
              </p:cNvSpPr>
              <p:nvPr/>
            </p:nvSpPr>
            <p:spPr bwMode="auto">
              <a:xfrm>
                <a:off x="5205" y="3406"/>
                <a:ext cx="21" cy="41"/>
              </a:xfrm>
              <a:custGeom>
                <a:avLst/>
                <a:gdLst>
                  <a:gd name="T0" fmla="*/ 0 w 60"/>
                  <a:gd name="T1" fmla="*/ 0 h 120"/>
                  <a:gd name="T2" fmla="*/ 0 w 60"/>
                  <a:gd name="T3" fmla="*/ 0 h 120"/>
                  <a:gd name="T4" fmla="*/ 0 w 60"/>
                  <a:gd name="T5" fmla="*/ 0 h 120"/>
                  <a:gd name="T6" fmla="*/ 0 60000 65536"/>
                  <a:gd name="T7" fmla="*/ 0 60000 65536"/>
                  <a:gd name="T8" fmla="*/ 0 60000 65536"/>
                </a:gdLst>
                <a:ahLst/>
                <a:cxnLst>
                  <a:cxn ang="T6">
                    <a:pos x="T0" y="T1"/>
                  </a:cxn>
                  <a:cxn ang="T7">
                    <a:pos x="T2" y="T3"/>
                  </a:cxn>
                  <a:cxn ang="T8">
                    <a:pos x="T4" y="T5"/>
                  </a:cxn>
                </a:cxnLst>
                <a:rect l="0" t="0" r="r" b="b"/>
                <a:pathLst>
                  <a:path w="60" h="120">
                    <a:moveTo>
                      <a:pt x="0" y="120"/>
                    </a:moveTo>
                    <a:lnTo>
                      <a:pt x="0" y="120"/>
                    </a:lnTo>
                    <a:lnTo>
                      <a:pt x="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81" name="Freeform 1335"/>
              <p:cNvSpPr>
                <a:spLocks/>
              </p:cNvSpPr>
              <p:nvPr/>
            </p:nvSpPr>
            <p:spPr bwMode="auto">
              <a:xfrm>
                <a:off x="5226" y="3402"/>
                <a:ext cx="50" cy="4"/>
              </a:xfrm>
              <a:custGeom>
                <a:avLst/>
                <a:gdLst>
                  <a:gd name="T0" fmla="*/ 0 w 140"/>
                  <a:gd name="T1" fmla="*/ 0 h 10"/>
                  <a:gd name="T2" fmla="*/ 0 w 140"/>
                  <a:gd name="T3" fmla="*/ 0 h 10"/>
                  <a:gd name="T4" fmla="*/ 0 w 140"/>
                  <a:gd name="T5" fmla="*/ 0 h 10"/>
                  <a:gd name="T6" fmla="*/ 0 60000 65536"/>
                  <a:gd name="T7" fmla="*/ 0 60000 65536"/>
                  <a:gd name="T8" fmla="*/ 0 60000 65536"/>
                </a:gdLst>
                <a:ahLst/>
                <a:cxnLst>
                  <a:cxn ang="T6">
                    <a:pos x="T0" y="T1"/>
                  </a:cxn>
                  <a:cxn ang="T7">
                    <a:pos x="T2" y="T3"/>
                  </a:cxn>
                  <a:cxn ang="T8">
                    <a:pos x="T4" y="T5"/>
                  </a:cxn>
                </a:cxnLst>
                <a:rect l="0" t="0" r="r" b="b"/>
                <a:pathLst>
                  <a:path w="140" h="10">
                    <a:moveTo>
                      <a:pt x="140" y="0"/>
                    </a:moveTo>
                    <a:lnTo>
                      <a:pt x="14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82" name="Freeform 1336"/>
              <p:cNvSpPr>
                <a:spLocks/>
              </p:cNvSpPr>
              <p:nvPr/>
            </p:nvSpPr>
            <p:spPr bwMode="auto">
              <a:xfrm>
                <a:off x="5226" y="3406"/>
                <a:ext cx="18" cy="51"/>
              </a:xfrm>
              <a:custGeom>
                <a:avLst/>
                <a:gdLst>
                  <a:gd name="T0" fmla="*/ 0 w 50"/>
                  <a:gd name="T1" fmla="*/ 0 h 150"/>
                  <a:gd name="T2" fmla="*/ 0 w 50"/>
                  <a:gd name="T3" fmla="*/ 0 h 150"/>
                  <a:gd name="T4" fmla="*/ 0 w 50"/>
                  <a:gd name="T5" fmla="*/ 0 h 150"/>
                  <a:gd name="T6" fmla="*/ 0 60000 65536"/>
                  <a:gd name="T7" fmla="*/ 0 60000 65536"/>
                  <a:gd name="T8" fmla="*/ 0 60000 65536"/>
                </a:gdLst>
                <a:ahLst/>
                <a:cxnLst>
                  <a:cxn ang="T6">
                    <a:pos x="T0" y="T1"/>
                  </a:cxn>
                  <a:cxn ang="T7">
                    <a:pos x="T2" y="T3"/>
                  </a:cxn>
                  <a:cxn ang="T8">
                    <a:pos x="T4" y="T5"/>
                  </a:cxn>
                </a:cxnLst>
                <a:rect l="0" t="0" r="r" b="b"/>
                <a:pathLst>
                  <a:path w="50" h="150">
                    <a:moveTo>
                      <a:pt x="50" y="150"/>
                    </a:moveTo>
                    <a:lnTo>
                      <a:pt x="5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83" name="Freeform 1337"/>
              <p:cNvSpPr>
                <a:spLocks/>
              </p:cNvSpPr>
              <p:nvPr/>
            </p:nvSpPr>
            <p:spPr bwMode="auto">
              <a:xfrm>
                <a:off x="5198" y="3361"/>
                <a:ext cx="28" cy="45"/>
              </a:xfrm>
              <a:custGeom>
                <a:avLst/>
                <a:gdLst>
                  <a:gd name="T0" fmla="*/ 0 w 80"/>
                  <a:gd name="T1" fmla="*/ 0 h 130"/>
                  <a:gd name="T2" fmla="*/ 0 w 80"/>
                  <a:gd name="T3" fmla="*/ 0 h 130"/>
                  <a:gd name="T4" fmla="*/ 0 w 80"/>
                  <a:gd name="T5" fmla="*/ 0 h 130"/>
                  <a:gd name="T6" fmla="*/ 0 60000 65536"/>
                  <a:gd name="T7" fmla="*/ 0 60000 65536"/>
                  <a:gd name="T8" fmla="*/ 0 60000 65536"/>
                </a:gdLst>
                <a:ahLst/>
                <a:cxnLst>
                  <a:cxn ang="T6">
                    <a:pos x="T0" y="T1"/>
                  </a:cxn>
                  <a:cxn ang="T7">
                    <a:pos x="T2" y="T3"/>
                  </a:cxn>
                  <a:cxn ang="T8">
                    <a:pos x="T4" y="T5"/>
                  </a:cxn>
                </a:cxnLst>
                <a:rect l="0" t="0" r="r" b="b"/>
                <a:pathLst>
                  <a:path w="80" h="130">
                    <a:moveTo>
                      <a:pt x="0" y="0"/>
                    </a:moveTo>
                    <a:lnTo>
                      <a:pt x="0" y="0"/>
                    </a:lnTo>
                    <a:lnTo>
                      <a:pt x="8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84" name="Freeform 1338"/>
              <p:cNvSpPr>
                <a:spLocks/>
              </p:cNvSpPr>
              <p:nvPr/>
            </p:nvSpPr>
            <p:spPr bwMode="auto">
              <a:xfrm>
                <a:off x="5134" y="2898"/>
                <a:ext cx="11" cy="34"/>
              </a:xfrm>
              <a:custGeom>
                <a:avLst/>
                <a:gdLst>
                  <a:gd name="T0" fmla="*/ 0 w 30"/>
                  <a:gd name="T1" fmla="*/ 0 h 100"/>
                  <a:gd name="T2" fmla="*/ 0 w 30"/>
                  <a:gd name="T3" fmla="*/ 0 h 100"/>
                  <a:gd name="T4" fmla="*/ 0 w 30"/>
                  <a:gd name="T5" fmla="*/ 0 h 100"/>
                  <a:gd name="T6" fmla="*/ 0 60000 65536"/>
                  <a:gd name="T7" fmla="*/ 0 60000 65536"/>
                  <a:gd name="T8" fmla="*/ 0 60000 65536"/>
                </a:gdLst>
                <a:ahLst/>
                <a:cxnLst>
                  <a:cxn ang="T6">
                    <a:pos x="T0" y="T1"/>
                  </a:cxn>
                  <a:cxn ang="T7">
                    <a:pos x="T2" y="T3"/>
                  </a:cxn>
                  <a:cxn ang="T8">
                    <a:pos x="T4" y="T5"/>
                  </a:cxn>
                </a:cxnLst>
                <a:rect l="0" t="0" r="r" b="b"/>
                <a:pathLst>
                  <a:path w="30" h="100">
                    <a:moveTo>
                      <a:pt x="0" y="0"/>
                    </a:moveTo>
                    <a:lnTo>
                      <a:pt x="0" y="0"/>
                    </a:lnTo>
                    <a:lnTo>
                      <a:pt x="3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85" name="Freeform 1339"/>
              <p:cNvSpPr>
                <a:spLocks/>
              </p:cNvSpPr>
              <p:nvPr/>
            </p:nvSpPr>
            <p:spPr bwMode="auto">
              <a:xfrm>
                <a:off x="3246" y="2751"/>
                <a:ext cx="50" cy="24"/>
              </a:xfrm>
              <a:custGeom>
                <a:avLst/>
                <a:gdLst>
                  <a:gd name="T0" fmla="*/ 0 w 140"/>
                  <a:gd name="T1" fmla="*/ 0 h 70"/>
                  <a:gd name="T2" fmla="*/ 0 w 140"/>
                  <a:gd name="T3" fmla="*/ 0 h 70"/>
                  <a:gd name="T4" fmla="*/ 0 w 140"/>
                  <a:gd name="T5" fmla="*/ 0 h 70"/>
                  <a:gd name="T6" fmla="*/ 0 60000 65536"/>
                  <a:gd name="T7" fmla="*/ 0 60000 65536"/>
                  <a:gd name="T8" fmla="*/ 0 60000 65536"/>
                </a:gdLst>
                <a:ahLst/>
                <a:cxnLst>
                  <a:cxn ang="T6">
                    <a:pos x="T0" y="T1"/>
                  </a:cxn>
                  <a:cxn ang="T7">
                    <a:pos x="T2" y="T3"/>
                  </a:cxn>
                  <a:cxn ang="T8">
                    <a:pos x="T4" y="T5"/>
                  </a:cxn>
                </a:cxnLst>
                <a:rect l="0" t="0" r="r" b="b"/>
                <a:pathLst>
                  <a:path w="140" h="70">
                    <a:moveTo>
                      <a:pt x="140" y="0"/>
                    </a:moveTo>
                    <a:lnTo>
                      <a:pt x="14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86" name="Freeform 1340"/>
              <p:cNvSpPr>
                <a:spLocks/>
              </p:cNvSpPr>
              <p:nvPr/>
            </p:nvSpPr>
            <p:spPr bwMode="auto">
              <a:xfrm>
                <a:off x="3955" y="3044"/>
                <a:ext cx="32" cy="31"/>
              </a:xfrm>
              <a:custGeom>
                <a:avLst/>
                <a:gdLst>
                  <a:gd name="T0" fmla="*/ 0 w 90"/>
                  <a:gd name="T1" fmla="*/ 0 h 90"/>
                  <a:gd name="T2" fmla="*/ 0 w 90"/>
                  <a:gd name="T3" fmla="*/ 0 h 90"/>
                  <a:gd name="T4" fmla="*/ 0 w 90"/>
                  <a:gd name="T5" fmla="*/ 0 h 90"/>
                  <a:gd name="T6" fmla="*/ 0 60000 65536"/>
                  <a:gd name="T7" fmla="*/ 0 60000 65536"/>
                  <a:gd name="T8" fmla="*/ 0 60000 65536"/>
                </a:gdLst>
                <a:ahLst/>
                <a:cxnLst>
                  <a:cxn ang="T6">
                    <a:pos x="T0" y="T1"/>
                  </a:cxn>
                  <a:cxn ang="T7">
                    <a:pos x="T2" y="T3"/>
                  </a:cxn>
                  <a:cxn ang="T8">
                    <a:pos x="T4" y="T5"/>
                  </a:cxn>
                </a:cxnLst>
                <a:rect l="0" t="0" r="r" b="b"/>
                <a:pathLst>
                  <a:path w="90" h="90">
                    <a:moveTo>
                      <a:pt x="0" y="0"/>
                    </a:moveTo>
                    <a:lnTo>
                      <a:pt x="0" y="0"/>
                    </a:lnTo>
                    <a:lnTo>
                      <a:pt x="9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87" name="Freeform 1341"/>
              <p:cNvSpPr>
                <a:spLocks/>
              </p:cNvSpPr>
              <p:nvPr/>
            </p:nvSpPr>
            <p:spPr bwMode="auto">
              <a:xfrm>
                <a:off x="3633" y="1957"/>
                <a:ext cx="31"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90" y="0"/>
                    </a:moveTo>
                    <a:lnTo>
                      <a:pt x="9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88" name="Freeform 1342"/>
              <p:cNvSpPr>
                <a:spLocks/>
              </p:cNvSpPr>
              <p:nvPr/>
            </p:nvSpPr>
            <p:spPr bwMode="auto">
              <a:xfrm>
                <a:off x="4107" y="2519"/>
                <a:ext cx="50" cy="10"/>
              </a:xfrm>
              <a:custGeom>
                <a:avLst/>
                <a:gdLst>
                  <a:gd name="T0" fmla="*/ 0 w 140"/>
                  <a:gd name="T1" fmla="*/ 0 h 30"/>
                  <a:gd name="T2" fmla="*/ 0 w 140"/>
                  <a:gd name="T3" fmla="*/ 0 h 30"/>
                  <a:gd name="T4" fmla="*/ 0 w 140"/>
                  <a:gd name="T5" fmla="*/ 0 h 30"/>
                  <a:gd name="T6" fmla="*/ 0 60000 65536"/>
                  <a:gd name="T7" fmla="*/ 0 60000 65536"/>
                  <a:gd name="T8" fmla="*/ 0 60000 65536"/>
                </a:gdLst>
                <a:ahLst/>
                <a:cxnLst>
                  <a:cxn ang="T6">
                    <a:pos x="T0" y="T1"/>
                  </a:cxn>
                  <a:cxn ang="T7">
                    <a:pos x="T2" y="T3"/>
                  </a:cxn>
                  <a:cxn ang="T8">
                    <a:pos x="T4" y="T5"/>
                  </a:cxn>
                </a:cxnLst>
                <a:rect l="0" t="0" r="r" b="b"/>
                <a:pathLst>
                  <a:path w="140" h="30">
                    <a:moveTo>
                      <a:pt x="0" y="30"/>
                    </a:moveTo>
                    <a:lnTo>
                      <a:pt x="0" y="3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89" name="Freeform 1343"/>
              <p:cNvSpPr>
                <a:spLocks/>
              </p:cNvSpPr>
              <p:nvPr/>
            </p:nvSpPr>
            <p:spPr bwMode="auto">
              <a:xfrm>
                <a:off x="4157" y="2519"/>
                <a:ext cx="57" cy="14"/>
              </a:xfrm>
              <a:custGeom>
                <a:avLst/>
                <a:gdLst>
                  <a:gd name="T0" fmla="*/ 0 w 161"/>
                  <a:gd name="T1" fmla="*/ 0 h 40"/>
                  <a:gd name="T2" fmla="*/ 0 w 161"/>
                  <a:gd name="T3" fmla="*/ 0 h 40"/>
                  <a:gd name="T4" fmla="*/ 0 w 161"/>
                  <a:gd name="T5" fmla="*/ 0 h 40"/>
                  <a:gd name="T6" fmla="*/ 0 60000 65536"/>
                  <a:gd name="T7" fmla="*/ 0 60000 65536"/>
                  <a:gd name="T8" fmla="*/ 0 60000 65536"/>
                </a:gdLst>
                <a:ahLst/>
                <a:cxnLst>
                  <a:cxn ang="T6">
                    <a:pos x="T0" y="T1"/>
                  </a:cxn>
                  <a:cxn ang="T7">
                    <a:pos x="T2" y="T3"/>
                  </a:cxn>
                  <a:cxn ang="T8">
                    <a:pos x="T4" y="T5"/>
                  </a:cxn>
                </a:cxnLst>
                <a:rect l="0" t="0" r="r" b="b"/>
                <a:pathLst>
                  <a:path w="161" h="40">
                    <a:moveTo>
                      <a:pt x="161" y="40"/>
                    </a:moveTo>
                    <a:lnTo>
                      <a:pt x="161"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90" name="Freeform 1344"/>
              <p:cNvSpPr>
                <a:spLocks/>
              </p:cNvSpPr>
              <p:nvPr/>
            </p:nvSpPr>
            <p:spPr bwMode="auto">
              <a:xfrm>
                <a:off x="4121" y="2485"/>
                <a:ext cx="36" cy="34"/>
              </a:xfrm>
              <a:custGeom>
                <a:avLst/>
                <a:gdLst>
                  <a:gd name="T0" fmla="*/ 0 w 100"/>
                  <a:gd name="T1" fmla="*/ 0 h 100"/>
                  <a:gd name="T2" fmla="*/ 0 w 100"/>
                  <a:gd name="T3" fmla="*/ 0 h 100"/>
                  <a:gd name="T4" fmla="*/ 0 w 100"/>
                  <a:gd name="T5" fmla="*/ 0 h 100"/>
                  <a:gd name="T6" fmla="*/ 0 60000 65536"/>
                  <a:gd name="T7" fmla="*/ 0 60000 65536"/>
                  <a:gd name="T8" fmla="*/ 0 60000 65536"/>
                </a:gdLst>
                <a:ahLst/>
                <a:cxnLst>
                  <a:cxn ang="T6">
                    <a:pos x="T0" y="T1"/>
                  </a:cxn>
                  <a:cxn ang="T7">
                    <a:pos x="T2" y="T3"/>
                  </a:cxn>
                  <a:cxn ang="T8">
                    <a:pos x="T4" y="T5"/>
                  </a:cxn>
                </a:cxnLst>
                <a:rect l="0" t="0" r="r" b="b"/>
                <a:pathLst>
                  <a:path w="100" h="100">
                    <a:moveTo>
                      <a:pt x="0" y="0"/>
                    </a:moveTo>
                    <a:lnTo>
                      <a:pt x="0" y="0"/>
                    </a:lnTo>
                    <a:lnTo>
                      <a:pt x="10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91" name="Freeform 1345"/>
              <p:cNvSpPr>
                <a:spLocks/>
              </p:cNvSpPr>
              <p:nvPr/>
            </p:nvSpPr>
            <p:spPr bwMode="auto">
              <a:xfrm>
                <a:off x="4794" y="2345"/>
                <a:ext cx="50" cy="17"/>
              </a:xfrm>
              <a:custGeom>
                <a:avLst/>
                <a:gdLst>
                  <a:gd name="T0" fmla="*/ 0 w 140"/>
                  <a:gd name="T1" fmla="*/ 0 h 50"/>
                  <a:gd name="T2" fmla="*/ 0 w 140"/>
                  <a:gd name="T3" fmla="*/ 0 h 50"/>
                  <a:gd name="T4" fmla="*/ 0 w 140"/>
                  <a:gd name="T5" fmla="*/ 0 h 50"/>
                  <a:gd name="T6" fmla="*/ 0 60000 65536"/>
                  <a:gd name="T7" fmla="*/ 0 60000 65536"/>
                  <a:gd name="T8" fmla="*/ 0 60000 65536"/>
                </a:gdLst>
                <a:ahLst/>
                <a:cxnLst>
                  <a:cxn ang="T6">
                    <a:pos x="T0" y="T1"/>
                  </a:cxn>
                  <a:cxn ang="T7">
                    <a:pos x="T2" y="T3"/>
                  </a:cxn>
                  <a:cxn ang="T8">
                    <a:pos x="T4" y="T5"/>
                  </a:cxn>
                </a:cxnLst>
                <a:rect l="0" t="0" r="r" b="b"/>
                <a:pathLst>
                  <a:path w="140" h="50">
                    <a:moveTo>
                      <a:pt x="0" y="50"/>
                    </a:moveTo>
                    <a:lnTo>
                      <a:pt x="0" y="5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92" name="Freeform 1346"/>
              <p:cNvSpPr>
                <a:spLocks/>
              </p:cNvSpPr>
              <p:nvPr/>
            </p:nvSpPr>
            <p:spPr bwMode="auto">
              <a:xfrm>
                <a:off x="3229" y="2840"/>
                <a:ext cx="10" cy="54"/>
              </a:xfrm>
              <a:custGeom>
                <a:avLst/>
                <a:gdLst>
                  <a:gd name="T0" fmla="*/ 0 w 30"/>
                  <a:gd name="T1" fmla="*/ 0 h 160"/>
                  <a:gd name="T2" fmla="*/ 0 w 30"/>
                  <a:gd name="T3" fmla="*/ 0 h 160"/>
                  <a:gd name="T4" fmla="*/ 0 w 30"/>
                  <a:gd name="T5" fmla="*/ 0 h 160"/>
                  <a:gd name="T6" fmla="*/ 0 60000 65536"/>
                  <a:gd name="T7" fmla="*/ 0 60000 65536"/>
                  <a:gd name="T8" fmla="*/ 0 60000 65536"/>
                </a:gdLst>
                <a:ahLst/>
                <a:cxnLst>
                  <a:cxn ang="T6">
                    <a:pos x="T0" y="T1"/>
                  </a:cxn>
                  <a:cxn ang="T7">
                    <a:pos x="T2" y="T3"/>
                  </a:cxn>
                  <a:cxn ang="T8">
                    <a:pos x="T4" y="T5"/>
                  </a:cxn>
                </a:cxnLst>
                <a:rect l="0" t="0" r="r" b="b"/>
                <a:pathLst>
                  <a:path w="30" h="160">
                    <a:moveTo>
                      <a:pt x="30" y="0"/>
                    </a:moveTo>
                    <a:lnTo>
                      <a:pt x="30" y="0"/>
                    </a:lnTo>
                    <a:lnTo>
                      <a:pt x="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93" name="Freeform 1347"/>
              <p:cNvSpPr>
                <a:spLocks/>
              </p:cNvSpPr>
              <p:nvPr/>
            </p:nvSpPr>
            <p:spPr bwMode="auto">
              <a:xfrm>
                <a:off x="5244" y="3457"/>
                <a:ext cx="7" cy="51"/>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0" y="0"/>
                    </a:moveTo>
                    <a:lnTo>
                      <a:pt x="0" y="0"/>
                    </a:lnTo>
                    <a:lnTo>
                      <a:pt x="2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94" name="Freeform 1348"/>
              <p:cNvSpPr>
                <a:spLocks/>
              </p:cNvSpPr>
              <p:nvPr/>
            </p:nvSpPr>
            <p:spPr bwMode="auto">
              <a:xfrm>
                <a:off x="5251" y="3508"/>
                <a:ext cx="25" cy="41"/>
              </a:xfrm>
              <a:custGeom>
                <a:avLst/>
                <a:gdLst>
                  <a:gd name="T0" fmla="*/ 0 w 70"/>
                  <a:gd name="T1" fmla="*/ 0 h 120"/>
                  <a:gd name="T2" fmla="*/ 0 w 70"/>
                  <a:gd name="T3" fmla="*/ 0 h 120"/>
                  <a:gd name="T4" fmla="*/ 0 w 70"/>
                  <a:gd name="T5" fmla="*/ 0 h 120"/>
                  <a:gd name="T6" fmla="*/ 0 60000 65536"/>
                  <a:gd name="T7" fmla="*/ 0 60000 65536"/>
                  <a:gd name="T8" fmla="*/ 0 60000 65536"/>
                </a:gdLst>
                <a:ahLst/>
                <a:cxnLst>
                  <a:cxn ang="T6">
                    <a:pos x="T0" y="T1"/>
                  </a:cxn>
                  <a:cxn ang="T7">
                    <a:pos x="T2" y="T3"/>
                  </a:cxn>
                  <a:cxn ang="T8">
                    <a:pos x="T4" y="T5"/>
                  </a:cxn>
                </a:cxnLst>
                <a:rect l="0" t="0" r="r" b="b"/>
                <a:pathLst>
                  <a:path w="70" h="120">
                    <a:moveTo>
                      <a:pt x="70" y="120"/>
                    </a:moveTo>
                    <a:lnTo>
                      <a:pt x="7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95" name="Freeform 1349"/>
              <p:cNvSpPr>
                <a:spLocks/>
              </p:cNvSpPr>
              <p:nvPr/>
            </p:nvSpPr>
            <p:spPr bwMode="auto">
              <a:xfrm>
                <a:off x="4422" y="2819"/>
                <a:ext cx="54" cy="266"/>
              </a:xfrm>
              <a:custGeom>
                <a:avLst/>
                <a:gdLst>
                  <a:gd name="T0" fmla="*/ 0 w 150"/>
                  <a:gd name="T1" fmla="*/ 0 h 780"/>
                  <a:gd name="T2" fmla="*/ 0 w 150"/>
                  <a:gd name="T3" fmla="*/ 0 h 780"/>
                  <a:gd name="T4" fmla="*/ 0 w 150"/>
                  <a:gd name="T5" fmla="*/ 0 h 780"/>
                  <a:gd name="T6" fmla="*/ 0 60000 65536"/>
                  <a:gd name="T7" fmla="*/ 0 60000 65536"/>
                  <a:gd name="T8" fmla="*/ 0 60000 65536"/>
                </a:gdLst>
                <a:ahLst/>
                <a:cxnLst>
                  <a:cxn ang="T6">
                    <a:pos x="T0" y="T1"/>
                  </a:cxn>
                  <a:cxn ang="T7">
                    <a:pos x="T2" y="T3"/>
                  </a:cxn>
                  <a:cxn ang="T8">
                    <a:pos x="T4" y="T5"/>
                  </a:cxn>
                </a:cxnLst>
                <a:rect l="0" t="0" r="r" b="b"/>
                <a:pathLst>
                  <a:path w="150" h="780">
                    <a:moveTo>
                      <a:pt x="150" y="780"/>
                    </a:moveTo>
                    <a:lnTo>
                      <a:pt x="150" y="7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96" name="Freeform 1350"/>
              <p:cNvSpPr>
                <a:spLocks/>
              </p:cNvSpPr>
              <p:nvPr/>
            </p:nvSpPr>
            <p:spPr bwMode="auto">
              <a:xfrm>
                <a:off x="4422" y="2819"/>
                <a:ext cx="32" cy="24"/>
              </a:xfrm>
              <a:custGeom>
                <a:avLst/>
                <a:gdLst>
                  <a:gd name="T0" fmla="*/ 0 w 90"/>
                  <a:gd name="T1" fmla="*/ 0 h 70"/>
                  <a:gd name="T2" fmla="*/ 0 w 90"/>
                  <a:gd name="T3" fmla="*/ 0 h 70"/>
                  <a:gd name="T4" fmla="*/ 0 w 90"/>
                  <a:gd name="T5" fmla="*/ 0 h 70"/>
                  <a:gd name="T6" fmla="*/ 0 60000 65536"/>
                  <a:gd name="T7" fmla="*/ 0 60000 65536"/>
                  <a:gd name="T8" fmla="*/ 0 60000 65536"/>
                </a:gdLst>
                <a:ahLst/>
                <a:cxnLst>
                  <a:cxn ang="T6">
                    <a:pos x="T0" y="T1"/>
                  </a:cxn>
                  <a:cxn ang="T7">
                    <a:pos x="T2" y="T3"/>
                  </a:cxn>
                  <a:cxn ang="T8">
                    <a:pos x="T4" y="T5"/>
                  </a:cxn>
                </a:cxnLst>
                <a:rect l="0" t="0" r="r" b="b"/>
                <a:pathLst>
                  <a:path w="90" h="70">
                    <a:moveTo>
                      <a:pt x="90" y="70"/>
                    </a:moveTo>
                    <a:lnTo>
                      <a:pt x="9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97" name="Freeform 1351"/>
              <p:cNvSpPr>
                <a:spLocks/>
              </p:cNvSpPr>
              <p:nvPr/>
            </p:nvSpPr>
            <p:spPr bwMode="auto">
              <a:xfrm>
                <a:off x="4267" y="2819"/>
                <a:ext cx="155" cy="495"/>
              </a:xfrm>
              <a:custGeom>
                <a:avLst/>
                <a:gdLst>
                  <a:gd name="T0" fmla="*/ 0 w 440"/>
                  <a:gd name="T1" fmla="*/ 0 h 1450"/>
                  <a:gd name="T2" fmla="*/ 0 w 440"/>
                  <a:gd name="T3" fmla="*/ 0 h 1450"/>
                  <a:gd name="T4" fmla="*/ 0 w 440"/>
                  <a:gd name="T5" fmla="*/ 0 h 1450"/>
                  <a:gd name="T6" fmla="*/ 0 60000 65536"/>
                  <a:gd name="T7" fmla="*/ 0 60000 65536"/>
                  <a:gd name="T8" fmla="*/ 0 60000 65536"/>
                </a:gdLst>
                <a:ahLst/>
                <a:cxnLst>
                  <a:cxn ang="T6">
                    <a:pos x="T0" y="T1"/>
                  </a:cxn>
                  <a:cxn ang="T7">
                    <a:pos x="T2" y="T3"/>
                  </a:cxn>
                  <a:cxn ang="T8">
                    <a:pos x="T4" y="T5"/>
                  </a:cxn>
                </a:cxnLst>
                <a:rect l="0" t="0" r="r" b="b"/>
                <a:pathLst>
                  <a:path w="440" h="1450">
                    <a:moveTo>
                      <a:pt x="0" y="1450"/>
                    </a:moveTo>
                    <a:lnTo>
                      <a:pt x="0" y="1450"/>
                    </a:lnTo>
                    <a:lnTo>
                      <a:pt x="4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98" name="Freeform 1352"/>
              <p:cNvSpPr>
                <a:spLocks/>
              </p:cNvSpPr>
              <p:nvPr/>
            </p:nvSpPr>
            <p:spPr bwMode="auto">
              <a:xfrm>
                <a:off x="4422" y="2731"/>
                <a:ext cx="8" cy="88"/>
              </a:xfrm>
              <a:custGeom>
                <a:avLst/>
                <a:gdLst>
                  <a:gd name="T0" fmla="*/ 0 w 20"/>
                  <a:gd name="T1" fmla="*/ 0 h 260"/>
                  <a:gd name="T2" fmla="*/ 0 w 20"/>
                  <a:gd name="T3" fmla="*/ 0 h 260"/>
                  <a:gd name="T4" fmla="*/ 0 w 20"/>
                  <a:gd name="T5" fmla="*/ 0 h 260"/>
                  <a:gd name="T6" fmla="*/ 0 60000 65536"/>
                  <a:gd name="T7" fmla="*/ 0 60000 65536"/>
                  <a:gd name="T8" fmla="*/ 0 60000 65536"/>
                </a:gdLst>
                <a:ahLst/>
                <a:cxnLst>
                  <a:cxn ang="T6">
                    <a:pos x="T0" y="T1"/>
                  </a:cxn>
                  <a:cxn ang="T7">
                    <a:pos x="T2" y="T3"/>
                  </a:cxn>
                  <a:cxn ang="T8">
                    <a:pos x="T4" y="T5"/>
                  </a:cxn>
                </a:cxnLst>
                <a:rect l="0" t="0" r="r" b="b"/>
                <a:pathLst>
                  <a:path w="20" h="260">
                    <a:moveTo>
                      <a:pt x="20" y="0"/>
                    </a:moveTo>
                    <a:lnTo>
                      <a:pt x="20" y="0"/>
                    </a:lnTo>
                    <a:lnTo>
                      <a:pt x="0" y="2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99" name="Freeform 1353"/>
              <p:cNvSpPr>
                <a:spLocks/>
              </p:cNvSpPr>
              <p:nvPr/>
            </p:nvSpPr>
            <p:spPr bwMode="auto">
              <a:xfrm>
                <a:off x="4632" y="2056"/>
                <a:ext cx="24" cy="37"/>
              </a:xfrm>
              <a:custGeom>
                <a:avLst/>
                <a:gdLst>
                  <a:gd name="T0" fmla="*/ 0 w 70"/>
                  <a:gd name="T1" fmla="*/ 0 h 110"/>
                  <a:gd name="T2" fmla="*/ 0 w 70"/>
                  <a:gd name="T3" fmla="*/ 0 h 110"/>
                  <a:gd name="T4" fmla="*/ 0 w 70"/>
                  <a:gd name="T5" fmla="*/ 0 h 110"/>
                  <a:gd name="T6" fmla="*/ 0 60000 65536"/>
                  <a:gd name="T7" fmla="*/ 0 60000 65536"/>
                  <a:gd name="T8" fmla="*/ 0 60000 65536"/>
                </a:gdLst>
                <a:ahLst/>
                <a:cxnLst>
                  <a:cxn ang="T6">
                    <a:pos x="T0" y="T1"/>
                  </a:cxn>
                  <a:cxn ang="T7">
                    <a:pos x="T2" y="T3"/>
                  </a:cxn>
                  <a:cxn ang="T8">
                    <a:pos x="T4" y="T5"/>
                  </a:cxn>
                </a:cxnLst>
                <a:rect l="0" t="0" r="r" b="b"/>
                <a:pathLst>
                  <a:path w="70" h="110">
                    <a:moveTo>
                      <a:pt x="0" y="110"/>
                    </a:moveTo>
                    <a:lnTo>
                      <a:pt x="0" y="11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00" name="Freeform 1354"/>
              <p:cNvSpPr>
                <a:spLocks/>
              </p:cNvSpPr>
              <p:nvPr/>
            </p:nvSpPr>
            <p:spPr bwMode="auto">
              <a:xfrm>
                <a:off x="3533" y="1871"/>
                <a:ext cx="54" cy="28"/>
              </a:xfrm>
              <a:custGeom>
                <a:avLst/>
                <a:gdLst>
                  <a:gd name="T0" fmla="*/ 0 w 150"/>
                  <a:gd name="T1" fmla="*/ 0 h 80"/>
                  <a:gd name="T2" fmla="*/ 0 w 150"/>
                  <a:gd name="T3" fmla="*/ 0 h 80"/>
                  <a:gd name="T4" fmla="*/ 0 w 150"/>
                  <a:gd name="T5" fmla="*/ 0 h 80"/>
                  <a:gd name="T6" fmla="*/ 0 60000 65536"/>
                  <a:gd name="T7" fmla="*/ 0 60000 65536"/>
                  <a:gd name="T8" fmla="*/ 0 60000 65536"/>
                </a:gdLst>
                <a:ahLst/>
                <a:cxnLst>
                  <a:cxn ang="T6">
                    <a:pos x="T0" y="T1"/>
                  </a:cxn>
                  <a:cxn ang="T7">
                    <a:pos x="T2" y="T3"/>
                  </a:cxn>
                  <a:cxn ang="T8">
                    <a:pos x="T4" y="T5"/>
                  </a:cxn>
                </a:cxnLst>
                <a:rect l="0" t="0" r="r" b="b"/>
                <a:pathLst>
                  <a:path w="150" h="80">
                    <a:moveTo>
                      <a:pt x="0" y="80"/>
                    </a:moveTo>
                    <a:lnTo>
                      <a:pt x="0" y="8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01" name="Freeform 1355"/>
              <p:cNvSpPr>
                <a:spLocks/>
              </p:cNvSpPr>
              <p:nvPr/>
            </p:nvSpPr>
            <p:spPr bwMode="auto">
              <a:xfrm>
                <a:off x="3587" y="1854"/>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150" y="0"/>
                    </a:moveTo>
                    <a:lnTo>
                      <a:pt x="1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02" name="Freeform 1356"/>
              <p:cNvSpPr>
                <a:spLocks/>
              </p:cNvSpPr>
              <p:nvPr/>
            </p:nvSpPr>
            <p:spPr bwMode="auto">
              <a:xfrm>
                <a:off x="4270" y="3464"/>
                <a:ext cx="4"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10" y="150"/>
                    </a:moveTo>
                    <a:lnTo>
                      <a:pt x="1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03" name="Freeform 1357"/>
              <p:cNvSpPr>
                <a:spLocks/>
              </p:cNvSpPr>
              <p:nvPr/>
            </p:nvSpPr>
            <p:spPr bwMode="auto">
              <a:xfrm>
                <a:off x="4270" y="3412"/>
                <a:ext cx="7" cy="52"/>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20" y="0"/>
                    </a:moveTo>
                    <a:lnTo>
                      <a:pt x="2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04" name="Freeform 1358"/>
              <p:cNvSpPr>
                <a:spLocks/>
              </p:cNvSpPr>
              <p:nvPr/>
            </p:nvSpPr>
            <p:spPr bwMode="auto">
              <a:xfrm>
                <a:off x="3357" y="2853"/>
                <a:ext cx="35" cy="45"/>
              </a:xfrm>
              <a:custGeom>
                <a:avLst/>
                <a:gdLst>
                  <a:gd name="T0" fmla="*/ 0 w 100"/>
                  <a:gd name="T1" fmla="*/ 0 h 130"/>
                  <a:gd name="T2" fmla="*/ 0 w 100"/>
                  <a:gd name="T3" fmla="*/ 0 h 130"/>
                  <a:gd name="T4" fmla="*/ 0 w 100"/>
                  <a:gd name="T5" fmla="*/ 0 h 130"/>
                  <a:gd name="T6" fmla="*/ 0 60000 65536"/>
                  <a:gd name="T7" fmla="*/ 0 60000 65536"/>
                  <a:gd name="T8" fmla="*/ 0 60000 65536"/>
                </a:gdLst>
                <a:ahLst/>
                <a:cxnLst>
                  <a:cxn ang="T6">
                    <a:pos x="T0" y="T1"/>
                  </a:cxn>
                  <a:cxn ang="T7">
                    <a:pos x="T2" y="T3"/>
                  </a:cxn>
                  <a:cxn ang="T8">
                    <a:pos x="T4" y="T5"/>
                  </a:cxn>
                </a:cxnLst>
                <a:rect l="0" t="0" r="r" b="b"/>
                <a:pathLst>
                  <a:path w="100" h="130">
                    <a:moveTo>
                      <a:pt x="100" y="0"/>
                    </a:moveTo>
                    <a:lnTo>
                      <a:pt x="10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05" name="Freeform 1359"/>
              <p:cNvSpPr>
                <a:spLocks/>
              </p:cNvSpPr>
              <p:nvPr/>
            </p:nvSpPr>
            <p:spPr bwMode="auto">
              <a:xfrm>
                <a:off x="3785" y="3228"/>
                <a:ext cx="14" cy="34"/>
              </a:xfrm>
              <a:custGeom>
                <a:avLst/>
                <a:gdLst>
                  <a:gd name="T0" fmla="*/ 0 w 40"/>
                  <a:gd name="T1" fmla="*/ 0 h 100"/>
                  <a:gd name="T2" fmla="*/ 0 w 40"/>
                  <a:gd name="T3" fmla="*/ 0 h 100"/>
                  <a:gd name="T4" fmla="*/ 0 w 40"/>
                  <a:gd name="T5" fmla="*/ 0 h 100"/>
                  <a:gd name="T6" fmla="*/ 0 60000 65536"/>
                  <a:gd name="T7" fmla="*/ 0 60000 65536"/>
                  <a:gd name="T8" fmla="*/ 0 60000 65536"/>
                </a:gdLst>
                <a:ahLst/>
                <a:cxnLst>
                  <a:cxn ang="T6">
                    <a:pos x="T0" y="T1"/>
                  </a:cxn>
                  <a:cxn ang="T7">
                    <a:pos x="T2" y="T3"/>
                  </a:cxn>
                  <a:cxn ang="T8">
                    <a:pos x="T4" y="T5"/>
                  </a:cxn>
                </a:cxnLst>
                <a:rect l="0" t="0" r="r" b="b"/>
                <a:pathLst>
                  <a:path w="40" h="100">
                    <a:moveTo>
                      <a:pt x="0" y="0"/>
                    </a:moveTo>
                    <a:lnTo>
                      <a:pt x="0" y="0"/>
                    </a:lnTo>
                    <a:lnTo>
                      <a:pt x="4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06" name="Freeform 1360"/>
              <p:cNvSpPr>
                <a:spLocks/>
              </p:cNvSpPr>
              <p:nvPr/>
            </p:nvSpPr>
            <p:spPr bwMode="auto">
              <a:xfrm>
                <a:off x="4274" y="2581"/>
                <a:ext cx="32" cy="10"/>
              </a:xfrm>
              <a:custGeom>
                <a:avLst/>
                <a:gdLst>
                  <a:gd name="T0" fmla="*/ 0 w 90"/>
                  <a:gd name="T1" fmla="*/ 0 h 30"/>
                  <a:gd name="T2" fmla="*/ 0 w 90"/>
                  <a:gd name="T3" fmla="*/ 0 h 30"/>
                  <a:gd name="T4" fmla="*/ 0 w 90"/>
                  <a:gd name="T5" fmla="*/ 0 h 30"/>
                  <a:gd name="T6" fmla="*/ 0 60000 65536"/>
                  <a:gd name="T7" fmla="*/ 0 60000 65536"/>
                  <a:gd name="T8" fmla="*/ 0 60000 65536"/>
                </a:gdLst>
                <a:ahLst/>
                <a:cxnLst>
                  <a:cxn ang="T6">
                    <a:pos x="T0" y="T1"/>
                  </a:cxn>
                  <a:cxn ang="T7">
                    <a:pos x="T2" y="T3"/>
                  </a:cxn>
                  <a:cxn ang="T8">
                    <a:pos x="T4" y="T5"/>
                  </a:cxn>
                </a:cxnLst>
                <a:rect l="0" t="0" r="r" b="b"/>
                <a:pathLst>
                  <a:path w="90" h="30">
                    <a:moveTo>
                      <a:pt x="90" y="0"/>
                    </a:moveTo>
                    <a:lnTo>
                      <a:pt x="9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07" name="Freeform 1361"/>
              <p:cNvSpPr>
                <a:spLocks/>
              </p:cNvSpPr>
              <p:nvPr/>
            </p:nvSpPr>
            <p:spPr bwMode="auto">
              <a:xfrm>
                <a:off x="4199" y="2574"/>
                <a:ext cx="43" cy="13"/>
              </a:xfrm>
              <a:custGeom>
                <a:avLst/>
                <a:gdLst>
                  <a:gd name="T0" fmla="*/ 0 w 120"/>
                  <a:gd name="T1" fmla="*/ 0 h 40"/>
                  <a:gd name="T2" fmla="*/ 0 w 120"/>
                  <a:gd name="T3" fmla="*/ 0 h 40"/>
                  <a:gd name="T4" fmla="*/ 0 w 120"/>
                  <a:gd name="T5" fmla="*/ 0 h 40"/>
                  <a:gd name="T6" fmla="*/ 0 60000 65536"/>
                  <a:gd name="T7" fmla="*/ 0 60000 65536"/>
                  <a:gd name="T8" fmla="*/ 0 60000 65536"/>
                </a:gdLst>
                <a:ahLst/>
                <a:cxnLst>
                  <a:cxn ang="T6">
                    <a:pos x="T0" y="T1"/>
                  </a:cxn>
                  <a:cxn ang="T7">
                    <a:pos x="T2" y="T3"/>
                  </a:cxn>
                  <a:cxn ang="T8">
                    <a:pos x="T4" y="T5"/>
                  </a:cxn>
                </a:cxnLst>
                <a:rect l="0" t="0" r="r" b="b"/>
                <a:pathLst>
                  <a:path w="120" h="40">
                    <a:moveTo>
                      <a:pt x="120" y="0"/>
                    </a:moveTo>
                    <a:lnTo>
                      <a:pt x="12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08" name="Freeform 1362"/>
              <p:cNvSpPr>
                <a:spLocks/>
              </p:cNvSpPr>
              <p:nvPr/>
            </p:nvSpPr>
            <p:spPr bwMode="auto">
              <a:xfrm>
                <a:off x="3902" y="3020"/>
                <a:ext cx="35" cy="7"/>
              </a:xfrm>
              <a:custGeom>
                <a:avLst/>
                <a:gdLst>
                  <a:gd name="T0" fmla="*/ 0 w 100"/>
                  <a:gd name="T1" fmla="*/ 0 h 20"/>
                  <a:gd name="T2" fmla="*/ 0 w 100"/>
                  <a:gd name="T3" fmla="*/ 0 h 20"/>
                  <a:gd name="T4" fmla="*/ 0 w 100"/>
                  <a:gd name="T5" fmla="*/ 0 h 20"/>
                  <a:gd name="T6" fmla="*/ 0 60000 65536"/>
                  <a:gd name="T7" fmla="*/ 0 60000 65536"/>
                  <a:gd name="T8" fmla="*/ 0 60000 65536"/>
                </a:gdLst>
                <a:ahLst/>
                <a:cxnLst>
                  <a:cxn ang="T6">
                    <a:pos x="T0" y="T1"/>
                  </a:cxn>
                  <a:cxn ang="T7">
                    <a:pos x="T2" y="T3"/>
                  </a:cxn>
                  <a:cxn ang="T8">
                    <a:pos x="T4" y="T5"/>
                  </a:cxn>
                </a:cxnLst>
                <a:rect l="0" t="0" r="r" b="b"/>
                <a:pathLst>
                  <a:path w="100" h="20">
                    <a:moveTo>
                      <a:pt x="100" y="0"/>
                    </a:moveTo>
                    <a:lnTo>
                      <a:pt x="100" y="0"/>
                    </a:lnTo>
                    <a:lnTo>
                      <a:pt x="0" y="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09" name="Freeform 1363"/>
              <p:cNvSpPr>
                <a:spLocks/>
              </p:cNvSpPr>
              <p:nvPr/>
            </p:nvSpPr>
            <p:spPr bwMode="auto">
              <a:xfrm>
                <a:off x="4458" y="1708"/>
                <a:ext cx="32" cy="24"/>
              </a:xfrm>
              <a:custGeom>
                <a:avLst/>
                <a:gdLst>
                  <a:gd name="T0" fmla="*/ 0 w 90"/>
                  <a:gd name="T1" fmla="*/ 0 h 70"/>
                  <a:gd name="T2" fmla="*/ 0 w 90"/>
                  <a:gd name="T3" fmla="*/ 0 h 70"/>
                  <a:gd name="T4" fmla="*/ 0 w 90"/>
                  <a:gd name="T5" fmla="*/ 0 h 70"/>
                  <a:gd name="T6" fmla="*/ 0 60000 65536"/>
                  <a:gd name="T7" fmla="*/ 0 60000 65536"/>
                  <a:gd name="T8" fmla="*/ 0 60000 65536"/>
                </a:gdLst>
                <a:ahLst/>
                <a:cxnLst>
                  <a:cxn ang="T6">
                    <a:pos x="T0" y="T1"/>
                  </a:cxn>
                  <a:cxn ang="T7">
                    <a:pos x="T2" y="T3"/>
                  </a:cxn>
                  <a:cxn ang="T8">
                    <a:pos x="T4" y="T5"/>
                  </a:cxn>
                </a:cxnLst>
                <a:rect l="0" t="0" r="r" b="b"/>
                <a:pathLst>
                  <a:path w="90" h="70">
                    <a:moveTo>
                      <a:pt x="0" y="0"/>
                    </a:moveTo>
                    <a:lnTo>
                      <a:pt x="0" y="0"/>
                    </a:lnTo>
                    <a:lnTo>
                      <a:pt x="9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10" name="Freeform 1364"/>
              <p:cNvSpPr>
                <a:spLocks/>
              </p:cNvSpPr>
              <p:nvPr/>
            </p:nvSpPr>
            <p:spPr bwMode="auto">
              <a:xfrm>
                <a:off x="4490" y="1694"/>
                <a:ext cx="14" cy="38"/>
              </a:xfrm>
              <a:custGeom>
                <a:avLst/>
                <a:gdLst>
                  <a:gd name="T0" fmla="*/ 0 w 40"/>
                  <a:gd name="T1" fmla="*/ 0 h 110"/>
                  <a:gd name="T2" fmla="*/ 0 w 40"/>
                  <a:gd name="T3" fmla="*/ 0 h 110"/>
                  <a:gd name="T4" fmla="*/ 0 w 40"/>
                  <a:gd name="T5" fmla="*/ 0 h 110"/>
                  <a:gd name="T6" fmla="*/ 0 60000 65536"/>
                  <a:gd name="T7" fmla="*/ 0 60000 65536"/>
                  <a:gd name="T8" fmla="*/ 0 60000 65536"/>
                </a:gdLst>
                <a:ahLst/>
                <a:cxnLst>
                  <a:cxn ang="T6">
                    <a:pos x="T0" y="T1"/>
                  </a:cxn>
                  <a:cxn ang="T7">
                    <a:pos x="T2" y="T3"/>
                  </a:cxn>
                  <a:cxn ang="T8">
                    <a:pos x="T4" y="T5"/>
                  </a:cxn>
                </a:cxnLst>
                <a:rect l="0" t="0" r="r" b="b"/>
                <a:pathLst>
                  <a:path w="40" h="110">
                    <a:moveTo>
                      <a:pt x="40" y="0"/>
                    </a:moveTo>
                    <a:lnTo>
                      <a:pt x="4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11" name="Freeform 1365"/>
              <p:cNvSpPr>
                <a:spLocks/>
              </p:cNvSpPr>
              <p:nvPr/>
            </p:nvSpPr>
            <p:spPr bwMode="auto">
              <a:xfrm>
                <a:off x="4465" y="1684"/>
                <a:ext cx="25" cy="48"/>
              </a:xfrm>
              <a:custGeom>
                <a:avLst/>
                <a:gdLst>
                  <a:gd name="T0" fmla="*/ 0 w 70"/>
                  <a:gd name="T1" fmla="*/ 0 h 140"/>
                  <a:gd name="T2" fmla="*/ 0 w 70"/>
                  <a:gd name="T3" fmla="*/ 0 h 140"/>
                  <a:gd name="T4" fmla="*/ 0 w 70"/>
                  <a:gd name="T5" fmla="*/ 0 h 140"/>
                  <a:gd name="T6" fmla="*/ 0 60000 65536"/>
                  <a:gd name="T7" fmla="*/ 0 60000 65536"/>
                  <a:gd name="T8" fmla="*/ 0 60000 65536"/>
                </a:gdLst>
                <a:ahLst/>
                <a:cxnLst>
                  <a:cxn ang="T6">
                    <a:pos x="T0" y="T1"/>
                  </a:cxn>
                  <a:cxn ang="T7">
                    <a:pos x="T2" y="T3"/>
                  </a:cxn>
                  <a:cxn ang="T8">
                    <a:pos x="T4" y="T5"/>
                  </a:cxn>
                </a:cxnLst>
                <a:rect l="0" t="0" r="r" b="b"/>
                <a:pathLst>
                  <a:path w="70" h="140">
                    <a:moveTo>
                      <a:pt x="0" y="0"/>
                    </a:moveTo>
                    <a:lnTo>
                      <a:pt x="0" y="0"/>
                    </a:lnTo>
                    <a:lnTo>
                      <a:pt x="7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12" name="Freeform 1366"/>
              <p:cNvSpPr>
                <a:spLocks/>
              </p:cNvSpPr>
              <p:nvPr/>
            </p:nvSpPr>
            <p:spPr bwMode="auto">
              <a:xfrm>
                <a:off x="4490" y="1732"/>
                <a:ext cx="14" cy="37"/>
              </a:xfrm>
              <a:custGeom>
                <a:avLst/>
                <a:gdLst>
                  <a:gd name="T0" fmla="*/ 0 w 40"/>
                  <a:gd name="T1" fmla="*/ 0 h 110"/>
                  <a:gd name="T2" fmla="*/ 0 w 40"/>
                  <a:gd name="T3" fmla="*/ 0 h 110"/>
                  <a:gd name="T4" fmla="*/ 0 w 40"/>
                  <a:gd name="T5" fmla="*/ 0 h 110"/>
                  <a:gd name="T6" fmla="*/ 0 60000 65536"/>
                  <a:gd name="T7" fmla="*/ 0 60000 65536"/>
                  <a:gd name="T8" fmla="*/ 0 60000 65536"/>
                </a:gdLst>
                <a:ahLst/>
                <a:cxnLst>
                  <a:cxn ang="T6">
                    <a:pos x="T0" y="T1"/>
                  </a:cxn>
                  <a:cxn ang="T7">
                    <a:pos x="T2" y="T3"/>
                  </a:cxn>
                  <a:cxn ang="T8">
                    <a:pos x="T4" y="T5"/>
                  </a:cxn>
                </a:cxnLst>
                <a:rect l="0" t="0" r="r" b="b"/>
                <a:pathLst>
                  <a:path w="40" h="110">
                    <a:moveTo>
                      <a:pt x="40" y="110"/>
                    </a:moveTo>
                    <a:lnTo>
                      <a:pt x="4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13" name="Freeform 1367"/>
              <p:cNvSpPr>
                <a:spLocks/>
              </p:cNvSpPr>
              <p:nvPr/>
            </p:nvSpPr>
            <p:spPr bwMode="auto">
              <a:xfrm>
                <a:off x="4575" y="1663"/>
                <a:ext cx="28" cy="41"/>
              </a:xfrm>
              <a:custGeom>
                <a:avLst/>
                <a:gdLst>
                  <a:gd name="T0" fmla="*/ 0 w 81"/>
                  <a:gd name="T1" fmla="*/ 0 h 120"/>
                  <a:gd name="T2" fmla="*/ 0 w 81"/>
                  <a:gd name="T3" fmla="*/ 0 h 120"/>
                  <a:gd name="T4" fmla="*/ 0 w 81"/>
                  <a:gd name="T5" fmla="*/ 0 h 120"/>
                  <a:gd name="T6" fmla="*/ 0 60000 65536"/>
                  <a:gd name="T7" fmla="*/ 0 60000 65536"/>
                  <a:gd name="T8" fmla="*/ 0 60000 65536"/>
                </a:gdLst>
                <a:ahLst/>
                <a:cxnLst>
                  <a:cxn ang="T6">
                    <a:pos x="T0" y="T1"/>
                  </a:cxn>
                  <a:cxn ang="T7">
                    <a:pos x="T2" y="T3"/>
                  </a:cxn>
                  <a:cxn ang="T8">
                    <a:pos x="T4" y="T5"/>
                  </a:cxn>
                </a:cxnLst>
                <a:rect l="0" t="0" r="r" b="b"/>
                <a:pathLst>
                  <a:path w="81" h="120">
                    <a:moveTo>
                      <a:pt x="81" y="120"/>
                    </a:moveTo>
                    <a:lnTo>
                      <a:pt x="81"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14" name="Freeform 1368"/>
              <p:cNvSpPr>
                <a:spLocks/>
              </p:cNvSpPr>
              <p:nvPr/>
            </p:nvSpPr>
            <p:spPr bwMode="auto">
              <a:xfrm>
                <a:off x="4571" y="1609"/>
                <a:ext cx="4" cy="54"/>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0"/>
                    </a:moveTo>
                    <a:lnTo>
                      <a:pt x="0" y="0"/>
                    </a:lnTo>
                    <a:lnTo>
                      <a:pt x="1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15" name="Freeform 1369"/>
              <p:cNvSpPr>
                <a:spLocks/>
              </p:cNvSpPr>
              <p:nvPr/>
            </p:nvSpPr>
            <p:spPr bwMode="auto">
              <a:xfrm>
                <a:off x="4047" y="2393"/>
                <a:ext cx="39" cy="17"/>
              </a:xfrm>
              <a:custGeom>
                <a:avLst/>
                <a:gdLst>
                  <a:gd name="T0" fmla="*/ 0 w 110"/>
                  <a:gd name="T1" fmla="*/ 0 h 50"/>
                  <a:gd name="T2" fmla="*/ 0 w 110"/>
                  <a:gd name="T3" fmla="*/ 0 h 50"/>
                  <a:gd name="T4" fmla="*/ 0 w 110"/>
                  <a:gd name="T5" fmla="*/ 0 h 50"/>
                  <a:gd name="T6" fmla="*/ 0 60000 65536"/>
                  <a:gd name="T7" fmla="*/ 0 60000 65536"/>
                  <a:gd name="T8" fmla="*/ 0 60000 65536"/>
                </a:gdLst>
                <a:ahLst/>
                <a:cxnLst>
                  <a:cxn ang="T6">
                    <a:pos x="T0" y="T1"/>
                  </a:cxn>
                  <a:cxn ang="T7">
                    <a:pos x="T2" y="T3"/>
                  </a:cxn>
                  <a:cxn ang="T8">
                    <a:pos x="T4" y="T5"/>
                  </a:cxn>
                </a:cxnLst>
                <a:rect l="0" t="0" r="r" b="b"/>
                <a:pathLst>
                  <a:path w="110" h="50">
                    <a:moveTo>
                      <a:pt x="110" y="50"/>
                    </a:moveTo>
                    <a:lnTo>
                      <a:pt x="11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16" name="Freeform 1370"/>
              <p:cNvSpPr>
                <a:spLocks/>
              </p:cNvSpPr>
              <p:nvPr/>
            </p:nvSpPr>
            <p:spPr bwMode="auto">
              <a:xfrm>
                <a:off x="4306" y="2557"/>
                <a:ext cx="7" cy="24"/>
              </a:xfrm>
              <a:custGeom>
                <a:avLst/>
                <a:gdLst>
                  <a:gd name="T0" fmla="*/ 0 w 20"/>
                  <a:gd name="T1" fmla="*/ 0 h 70"/>
                  <a:gd name="T2" fmla="*/ 0 w 20"/>
                  <a:gd name="T3" fmla="*/ 0 h 70"/>
                  <a:gd name="T4" fmla="*/ 0 w 20"/>
                  <a:gd name="T5" fmla="*/ 0 h 70"/>
                  <a:gd name="T6" fmla="*/ 0 60000 65536"/>
                  <a:gd name="T7" fmla="*/ 0 60000 65536"/>
                  <a:gd name="T8" fmla="*/ 0 60000 65536"/>
                </a:gdLst>
                <a:ahLst/>
                <a:cxnLst>
                  <a:cxn ang="T6">
                    <a:pos x="T0" y="T1"/>
                  </a:cxn>
                  <a:cxn ang="T7">
                    <a:pos x="T2" y="T3"/>
                  </a:cxn>
                  <a:cxn ang="T8">
                    <a:pos x="T4" y="T5"/>
                  </a:cxn>
                </a:cxnLst>
                <a:rect l="0" t="0" r="r" b="b"/>
                <a:pathLst>
                  <a:path w="20" h="70">
                    <a:moveTo>
                      <a:pt x="20" y="0"/>
                    </a:moveTo>
                    <a:lnTo>
                      <a:pt x="2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17" name="Freeform 1371"/>
              <p:cNvSpPr>
                <a:spLocks/>
              </p:cNvSpPr>
              <p:nvPr/>
            </p:nvSpPr>
            <p:spPr bwMode="auto">
              <a:xfrm>
                <a:off x="3905" y="1534"/>
                <a:ext cx="43" cy="10"/>
              </a:xfrm>
              <a:custGeom>
                <a:avLst/>
                <a:gdLst>
                  <a:gd name="T0" fmla="*/ 0 w 120"/>
                  <a:gd name="T1" fmla="*/ 0 h 30"/>
                  <a:gd name="T2" fmla="*/ 0 w 120"/>
                  <a:gd name="T3" fmla="*/ 0 h 30"/>
                  <a:gd name="T4" fmla="*/ 0 w 120"/>
                  <a:gd name="T5" fmla="*/ 0 h 30"/>
                  <a:gd name="T6" fmla="*/ 0 60000 65536"/>
                  <a:gd name="T7" fmla="*/ 0 60000 65536"/>
                  <a:gd name="T8" fmla="*/ 0 60000 65536"/>
                </a:gdLst>
                <a:ahLst/>
                <a:cxnLst>
                  <a:cxn ang="T6">
                    <a:pos x="T0" y="T1"/>
                  </a:cxn>
                  <a:cxn ang="T7">
                    <a:pos x="T2" y="T3"/>
                  </a:cxn>
                  <a:cxn ang="T8">
                    <a:pos x="T4" y="T5"/>
                  </a:cxn>
                </a:cxnLst>
                <a:rect l="0" t="0" r="r" b="b"/>
                <a:pathLst>
                  <a:path w="120" h="30">
                    <a:moveTo>
                      <a:pt x="120" y="0"/>
                    </a:moveTo>
                    <a:lnTo>
                      <a:pt x="12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18" name="Freeform 1372"/>
              <p:cNvSpPr>
                <a:spLocks/>
              </p:cNvSpPr>
              <p:nvPr/>
            </p:nvSpPr>
            <p:spPr bwMode="auto">
              <a:xfrm>
                <a:off x="3856" y="1544"/>
                <a:ext cx="49" cy="24"/>
              </a:xfrm>
              <a:custGeom>
                <a:avLst/>
                <a:gdLst>
                  <a:gd name="T0" fmla="*/ 0 w 140"/>
                  <a:gd name="T1" fmla="*/ 0 h 70"/>
                  <a:gd name="T2" fmla="*/ 0 w 140"/>
                  <a:gd name="T3" fmla="*/ 0 h 70"/>
                  <a:gd name="T4" fmla="*/ 0 w 140"/>
                  <a:gd name="T5" fmla="*/ 0 h 70"/>
                  <a:gd name="T6" fmla="*/ 0 60000 65536"/>
                  <a:gd name="T7" fmla="*/ 0 60000 65536"/>
                  <a:gd name="T8" fmla="*/ 0 60000 65536"/>
                </a:gdLst>
                <a:ahLst/>
                <a:cxnLst>
                  <a:cxn ang="T6">
                    <a:pos x="T0" y="T1"/>
                  </a:cxn>
                  <a:cxn ang="T7">
                    <a:pos x="T2" y="T3"/>
                  </a:cxn>
                  <a:cxn ang="T8">
                    <a:pos x="T4" y="T5"/>
                  </a:cxn>
                </a:cxnLst>
                <a:rect l="0" t="0" r="r" b="b"/>
                <a:pathLst>
                  <a:path w="140" h="70">
                    <a:moveTo>
                      <a:pt x="0" y="70"/>
                    </a:moveTo>
                    <a:lnTo>
                      <a:pt x="0" y="7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19" name="Freeform 1373"/>
              <p:cNvSpPr>
                <a:spLocks/>
              </p:cNvSpPr>
              <p:nvPr/>
            </p:nvSpPr>
            <p:spPr bwMode="auto">
              <a:xfrm>
                <a:off x="3905" y="1496"/>
                <a:ext cx="32" cy="48"/>
              </a:xfrm>
              <a:custGeom>
                <a:avLst/>
                <a:gdLst>
                  <a:gd name="T0" fmla="*/ 0 w 90"/>
                  <a:gd name="T1" fmla="*/ 0 h 140"/>
                  <a:gd name="T2" fmla="*/ 0 w 90"/>
                  <a:gd name="T3" fmla="*/ 0 h 140"/>
                  <a:gd name="T4" fmla="*/ 0 w 90"/>
                  <a:gd name="T5" fmla="*/ 0 h 140"/>
                  <a:gd name="T6" fmla="*/ 0 60000 65536"/>
                  <a:gd name="T7" fmla="*/ 0 60000 65536"/>
                  <a:gd name="T8" fmla="*/ 0 60000 65536"/>
                </a:gdLst>
                <a:ahLst/>
                <a:cxnLst>
                  <a:cxn ang="T6">
                    <a:pos x="T0" y="T1"/>
                  </a:cxn>
                  <a:cxn ang="T7">
                    <a:pos x="T2" y="T3"/>
                  </a:cxn>
                  <a:cxn ang="T8">
                    <a:pos x="T4" y="T5"/>
                  </a:cxn>
                </a:cxnLst>
                <a:rect l="0" t="0" r="r" b="b"/>
                <a:pathLst>
                  <a:path w="90" h="140">
                    <a:moveTo>
                      <a:pt x="90" y="0"/>
                    </a:moveTo>
                    <a:lnTo>
                      <a:pt x="9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20" name="Freeform 1374"/>
              <p:cNvSpPr>
                <a:spLocks/>
              </p:cNvSpPr>
              <p:nvPr/>
            </p:nvSpPr>
            <p:spPr bwMode="auto">
              <a:xfrm>
                <a:off x="3813" y="1466"/>
                <a:ext cx="15" cy="51"/>
              </a:xfrm>
              <a:custGeom>
                <a:avLst/>
                <a:gdLst>
                  <a:gd name="T0" fmla="*/ 0 w 40"/>
                  <a:gd name="T1" fmla="*/ 0 h 150"/>
                  <a:gd name="T2" fmla="*/ 0 w 40"/>
                  <a:gd name="T3" fmla="*/ 0 h 150"/>
                  <a:gd name="T4" fmla="*/ 0 w 40"/>
                  <a:gd name="T5" fmla="*/ 0 h 150"/>
                  <a:gd name="T6" fmla="*/ 0 60000 65536"/>
                  <a:gd name="T7" fmla="*/ 0 60000 65536"/>
                  <a:gd name="T8" fmla="*/ 0 60000 65536"/>
                </a:gdLst>
                <a:ahLst/>
                <a:cxnLst>
                  <a:cxn ang="T6">
                    <a:pos x="T0" y="T1"/>
                  </a:cxn>
                  <a:cxn ang="T7">
                    <a:pos x="T2" y="T3"/>
                  </a:cxn>
                  <a:cxn ang="T8">
                    <a:pos x="T4" y="T5"/>
                  </a:cxn>
                </a:cxnLst>
                <a:rect l="0" t="0" r="r" b="b"/>
                <a:pathLst>
                  <a:path w="40" h="150">
                    <a:moveTo>
                      <a:pt x="0" y="150"/>
                    </a:moveTo>
                    <a:lnTo>
                      <a:pt x="0" y="15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21" name="Freeform 1375"/>
              <p:cNvSpPr>
                <a:spLocks/>
              </p:cNvSpPr>
              <p:nvPr/>
            </p:nvSpPr>
            <p:spPr bwMode="auto">
              <a:xfrm>
                <a:off x="3828" y="1415"/>
                <a:ext cx="10" cy="51"/>
              </a:xfrm>
              <a:custGeom>
                <a:avLst/>
                <a:gdLst>
                  <a:gd name="T0" fmla="*/ 0 w 30"/>
                  <a:gd name="T1" fmla="*/ 0 h 150"/>
                  <a:gd name="T2" fmla="*/ 0 w 30"/>
                  <a:gd name="T3" fmla="*/ 0 h 150"/>
                  <a:gd name="T4" fmla="*/ 0 w 30"/>
                  <a:gd name="T5" fmla="*/ 0 h 150"/>
                  <a:gd name="T6" fmla="*/ 0 60000 65536"/>
                  <a:gd name="T7" fmla="*/ 0 60000 65536"/>
                  <a:gd name="T8" fmla="*/ 0 60000 65536"/>
                </a:gdLst>
                <a:ahLst/>
                <a:cxnLst>
                  <a:cxn ang="T6">
                    <a:pos x="T0" y="T1"/>
                  </a:cxn>
                  <a:cxn ang="T7">
                    <a:pos x="T2" y="T3"/>
                  </a:cxn>
                  <a:cxn ang="T8">
                    <a:pos x="T4" y="T5"/>
                  </a:cxn>
                </a:cxnLst>
                <a:rect l="0" t="0" r="r" b="b"/>
                <a:pathLst>
                  <a:path w="30" h="150">
                    <a:moveTo>
                      <a:pt x="30" y="0"/>
                    </a:moveTo>
                    <a:lnTo>
                      <a:pt x="3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22" name="Freeform 1376"/>
              <p:cNvSpPr>
                <a:spLocks/>
              </p:cNvSpPr>
              <p:nvPr/>
            </p:nvSpPr>
            <p:spPr bwMode="auto">
              <a:xfrm>
                <a:off x="3229" y="2700"/>
                <a:ext cx="39" cy="10"/>
              </a:xfrm>
              <a:custGeom>
                <a:avLst/>
                <a:gdLst>
                  <a:gd name="T0" fmla="*/ 0 w 110"/>
                  <a:gd name="T1" fmla="*/ 0 h 30"/>
                  <a:gd name="T2" fmla="*/ 0 w 110"/>
                  <a:gd name="T3" fmla="*/ 0 h 30"/>
                  <a:gd name="T4" fmla="*/ 0 w 110"/>
                  <a:gd name="T5" fmla="*/ 0 h 30"/>
                  <a:gd name="T6" fmla="*/ 0 60000 65536"/>
                  <a:gd name="T7" fmla="*/ 0 60000 65536"/>
                  <a:gd name="T8" fmla="*/ 0 60000 65536"/>
                </a:gdLst>
                <a:ahLst/>
                <a:cxnLst>
                  <a:cxn ang="T6">
                    <a:pos x="T0" y="T1"/>
                  </a:cxn>
                  <a:cxn ang="T7">
                    <a:pos x="T2" y="T3"/>
                  </a:cxn>
                  <a:cxn ang="T8">
                    <a:pos x="T4" y="T5"/>
                  </a:cxn>
                </a:cxnLst>
                <a:rect l="0" t="0" r="r" b="b"/>
                <a:pathLst>
                  <a:path w="110" h="30">
                    <a:moveTo>
                      <a:pt x="110" y="30"/>
                    </a:moveTo>
                    <a:lnTo>
                      <a:pt x="11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23" name="Freeform 1377"/>
              <p:cNvSpPr>
                <a:spLocks/>
              </p:cNvSpPr>
              <p:nvPr/>
            </p:nvSpPr>
            <p:spPr bwMode="auto">
              <a:xfrm>
                <a:off x="4196" y="2519"/>
                <a:ext cx="49" cy="17"/>
              </a:xfrm>
              <a:custGeom>
                <a:avLst/>
                <a:gdLst>
                  <a:gd name="T0" fmla="*/ 0 w 140"/>
                  <a:gd name="T1" fmla="*/ 0 h 50"/>
                  <a:gd name="T2" fmla="*/ 0 w 140"/>
                  <a:gd name="T3" fmla="*/ 0 h 50"/>
                  <a:gd name="T4" fmla="*/ 0 w 140"/>
                  <a:gd name="T5" fmla="*/ 0 h 50"/>
                  <a:gd name="T6" fmla="*/ 0 60000 65536"/>
                  <a:gd name="T7" fmla="*/ 0 60000 65536"/>
                  <a:gd name="T8" fmla="*/ 0 60000 65536"/>
                </a:gdLst>
                <a:ahLst/>
                <a:cxnLst>
                  <a:cxn ang="T6">
                    <a:pos x="T0" y="T1"/>
                  </a:cxn>
                  <a:cxn ang="T7">
                    <a:pos x="T2" y="T3"/>
                  </a:cxn>
                  <a:cxn ang="T8">
                    <a:pos x="T4" y="T5"/>
                  </a:cxn>
                </a:cxnLst>
                <a:rect l="0" t="0" r="r" b="b"/>
                <a:pathLst>
                  <a:path w="140" h="50">
                    <a:moveTo>
                      <a:pt x="140" y="0"/>
                    </a:moveTo>
                    <a:lnTo>
                      <a:pt x="14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24" name="Freeform 1378"/>
              <p:cNvSpPr>
                <a:spLocks/>
              </p:cNvSpPr>
              <p:nvPr/>
            </p:nvSpPr>
            <p:spPr bwMode="auto">
              <a:xfrm>
                <a:off x="4734" y="2352"/>
                <a:ext cx="25" cy="38"/>
              </a:xfrm>
              <a:custGeom>
                <a:avLst/>
                <a:gdLst>
                  <a:gd name="T0" fmla="*/ 0 w 70"/>
                  <a:gd name="T1" fmla="*/ 0 h 110"/>
                  <a:gd name="T2" fmla="*/ 0 w 70"/>
                  <a:gd name="T3" fmla="*/ 0 h 110"/>
                  <a:gd name="T4" fmla="*/ 0 w 70"/>
                  <a:gd name="T5" fmla="*/ 0 h 110"/>
                  <a:gd name="T6" fmla="*/ 0 60000 65536"/>
                  <a:gd name="T7" fmla="*/ 0 60000 65536"/>
                  <a:gd name="T8" fmla="*/ 0 60000 65536"/>
                </a:gdLst>
                <a:ahLst/>
                <a:cxnLst>
                  <a:cxn ang="T6">
                    <a:pos x="T0" y="T1"/>
                  </a:cxn>
                  <a:cxn ang="T7">
                    <a:pos x="T2" y="T3"/>
                  </a:cxn>
                  <a:cxn ang="T8">
                    <a:pos x="T4" y="T5"/>
                  </a:cxn>
                </a:cxnLst>
                <a:rect l="0" t="0" r="r" b="b"/>
                <a:pathLst>
                  <a:path w="70" h="110">
                    <a:moveTo>
                      <a:pt x="70" y="0"/>
                    </a:moveTo>
                    <a:lnTo>
                      <a:pt x="7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25" name="Freeform 1379"/>
              <p:cNvSpPr>
                <a:spLocks/>
              </p:cNvSpPr>
              <p:nvPr/>
            </p:nvSpPr>
            <p:spPr bwMode="auto">
              <a:xfrm>
                <a:off x="4734" y="2390"/>
                <a:ext cx="43" cy="0"/>
              </a:xfrm>
              <a:custGeom>
                <a:avLst/>
                <a:gdLst>
                  <a:gd name="T0" fmla="*/ 0 w 120"/>
                  <a:gd name="T1" fmla="*/ 0 w 120"/>
                  <a:gd name="T2" fmla="*/ 0 w 120"/>
                  <a:gd name="T3" fmla="*/ 0 60000 65536"/>
                  <a:gd name="T4" fmla="*/ 0 60000 65536"/>
                  <a:gd name="T5" fmla="*/ 0 60000 65536"/>
                </a:gdLst>
                <a:ahLst/>
                <a:cxnLst>
                  <a:cxn ang="T3">
                    <a:pos x="T0" y="0"/>
                  </a:cxn>
                  <a:cxn ang="T4">
                    <a:pos x="T1" y="0"/>
                  </a:cxn>
                  <a:cxn ang="T5">
                    <a:pos x="T2" y="0"/>
                  </a:cxn>
                </a:cxnLst>
                <a:rect l="0" t="0" r="r" b="b"/>
                <a:pathLst>
                  <a:path w="120">
                    <a:moveTo>
                      <a:pt x="120" y="0"/>
                    </a:moveTo>
                    <a:lnTo>
                      <a:pt x="12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26" name="Freeform 1380"/>
              <p:cNvSpPr>
                <a:spLocks/>
              </p:cNvSpPr>
              <p:nvPr/>
            </p:nvSpPr>
            <p:spPr bwMode="auto">
              <a:xfrm>
                <a:off x="4731" y="2352"/>
                <a:ext cx="3" cy="38"/>
              </a:xfrm>
              <a:custGeom>
                <a:avLst/>
                <a:gdLst>
                  <a:gd name="T0" fmla="*/ 0 w 10"/>
                  <a:gd name="T1" fmla="*/ 0 h 110"/>
                  <a:gd name="T2" fmla="*/ 0 w 10"/>
                  <a:gd name="T3" fmla="*/ 0 h 110"/>
                  <a:gd name="T4" fmla="*/ 0 w 10"/>
                  <a:gd name="T5" fmla="*/ 0 h 110"/>
                  <a:gd name="T6" fmla="*/ 0 60000 65536"/>
                  <a:gd name="T7" fmla="*/ 0 60000 65536"/>
                  <a:gd name="T8" fmla="*/ 0 60000 65536"/>
                </a:gdLst>
                <a:ahLst/>
                <a:cxnLst>
                  <a:cxn ang="T6">
                    <a:pos x="T0" y="T1"/>
                  </a:cxn>
                  <a:cxn ang="T7">
                    <a:pos x="T2" y="T3"/>
                  </a:cxn>
                  <a:cxn ang="T8">
                    <a:pos x="T4" y="T5"/>
                  </a:cxn>
                </a:cxnLst>
                <a:rect l="0" t="0" r="r" b="b"/>
                <a:pathLst>
                  <a:path w="10" h="110">
                    <a:moveTo>
                      <a:pt x="0" y="0"/>
                    </a:moveTo>
                    <a:lnTo>
                      <a:pt x="0" y="0"/>
                    </a:lnTo>
                    <a:lnTo>
                      <a:pt x="1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27" name="Freeform 1381"/>
              <p:cNvSpPr>
                <a:spLocks/>
              </p:cNvSpPr>
              <p:nvPr/>
            </p:nvSpPr>
            <p:spPr bwMode="auto">
              <a:xfrm>
                <a:off x="4734" y="2362"/>
                <a:ext cx="60" cy="28"/>
              </a:xfrm>
              <a:custGeom>
                <a:avLst/>
                <a:gdLst>
                  <a:gd name="T0" fmla="*/ 0 w 170"/>
                  <a:gd name="T1" fmla="*/ 0 h 80"/>
                  <a:gd name="T2" fmla="*/ 0 w 170"/>
                  <a:gd name="T3" fmla="*/ 0 h 80"/>
                  <a:gd name="T4" fmla="*/ 0 w 170"/>
                  <a:gd name="T5" fmla="*/ 0 h 80"/>
                  <a:gd name="T6" fmla="*/ 0 60000 65536"/>
                  <a:gd name="T7" fmla="*/ 0 60000 65536"/>
                  <a:gd name="T8" fmla="*/ 0 60000 65536"/>
                </a:gdLst>
                <a:ahLst/>
                <a:cxnLst>
                  <a:cxn ang="T6">
                    <a:pos x="T0" y="T1"/>
                  </a:cxn>
                  <a:cxn ang="T7">
                    <a:pos x="T2" y="T3"/>
                  </a:cxn>
                  <a:cxn ang="T8">
                    <a:pos x="T4" y="T5"/>
                  </a:cxn>
                </a:cxnLst>
                <a:rect l="0" t="0" r="r" b="b"/>
                <a:pathLst>
                  <a:path w="170" h="80">
                    <a:moveTo>
                      <a:pt x="170" y="0"/>
                    </a:moveTo>
                    <a:lnTo>
                      <a:pt x="1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28" name="Freeform 1382"/>
              <p:cNvSpPr>
                <a:spLocks/>
              </p:cNvSpPr>
              <p:nvPr/>
            </p:nvSpPr>
            <p:spPr bwMode="auto">
              <a:xfrm>
                <a:off x="4702" y="2390"/>
                <a:ext cx="32"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0" y="120"/>
                    </a:moveTo>
                    <a:lnTo>
                      <a:pt x="0" y="12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29" name="Freeform 1383"/>
              <p:cNvSpPr>
                <a:spLocks/>
              </p:cNvSpPr>
              <p:nvPr/>
            </p:nvSpPr>
            <p:spPr bwMode="auto">
              <a:xfrm>
                <a:off x="3764" y="1432"/>
                <a:ext cx="18" cy="47"/>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30" name="Freeform 1384"/>
              <p:cNvSpPr>
                <a:spLocks/>
              </p:cNvSpPr>
              <p:nvPr/>
            </p:nvSpPr>
            <p:spPr bwMode="auto">
              <a:xfrm>
                <a:off x="5276" y="3549"/>
                <a:ext cx="28" cy="37"/>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0" y="0"/>
                    </a:moveTo>
                    <a:lnTo>
                      <a:pt x="0" y="0"/>
                    </a:lnTo>
                    <a:lnTo>
                      <a:pt x="8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31" name="Freeform 1385"/>
              <p:cNvSpPr>
                <a:spLocks/>
              </p:cNvSpPr>
              <p:nvPr/>
            </p:nvSpPr>
            <p:spPr bwMode="auto">
              <a:xfrm>
                <a:off x="4366" y="2601"/>
                <a:ext cx="67" cy="31"/>
              </a:xfrm>
              <a:custGeom>
                <a:avLst/>
                <a:gdLst>
                  <a:gd name="T0" fmla="*/ 0 w 190"/>
                  <a:gd name="T1" fmla="*/ 0 h 90"/>
                  <a:gd name="T2" fmla="*/ 0 w 190"/>
                  <a:gd name="T3" fmla="*/ 0 h 90"/>
                  <a:gd name="T4" fmla="*/ 0 w 190"/>
                  <a:gd name="T5" fmla="*/ 0 h 90"/>
                  <a:gd name="T6" fmla="*/ 0 60000 65536"/>
                  <a:gd name="T7" fmla="*/ 0 60000 65536"/>
                  <a:gd name="T8" fmla="*/ 0 60000 65536"/>
                </a:gdLst>
                <a:ahLst/>
                <a:cxnLst>
                  <a:cxn ang="T6">
                    <a:pos x="T0" y="T1"/>
                  </a:cxn>
                  <a:cxn ang="T7">
                    <a:pos x="T2" y="T3"/>
                  </a:cxn>
                  <a:cxn ang="T8">
                    <a:pos x="T4" y="T5"/>
                  </a:cxn>
                </a:cxnLst>
                <a:rect l="0" t="0" r="r" b="b"/>
                <a:pathLst>
                  <a:path w="190" h="90">
                    <a:moveTo>
                      <a:pt x="0" y="90"/>
                    </a:moveTo>
                    <a:lnTo>
                      <a:pt x="0" y="90"/>
                    </a:lnTo>
                    <a:lnTo>
                      <a:pt x="1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32" name="Freeform 1386"/>
              <p:cNvSpPr>
                <a:spLocks/>
              </p:cNvSpPr>
              <p:nvPr/>
            </p:nvSpPr>
            <p:spPr bwMode="auto">
              <a:xfrm>
                <a:off x="4387" y="1752"/>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90" y="100"/>
                    </a:moveTo>
                    <a:lnTo>
                      <a:pt x="9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33" name="Freeform 1387"/>
              <p:cNvSpPr>
                <a:spLocks/>
              </p:cNvSpPr>
              <p:nvPr/>
            </p:nvSpPr>
            <p:spPr bwMode="auto">
              <a:xfrm>
                <a:off x="3703" y="1878"/>
                <a:ext cx="18" cy="41"/>
              </a:xfrm>
              <a:custGeom>
                <a:avLst/>
                <a:gdLst>
                  <a:gd name="T0" fmla="*/ 0 w 50"/>
                  <a:gd name="T1" fmla="*/ 0 h 120"/>
                  <a:gd name="T2" fmla="*/ 0 w 50"/>
                  <a:gd name="T3" fmla="*/ 0 h 120"/>
                  <a:gd name="T4" fmla="*/ 0 w 50"/>
                  <a:gd name="T5" fmla="*/ 0 h 120"/>
                  <a:gd name="T6" fmla="*/ 0 60000 65536"/>
                  <a:gd name="T7" fmla="*/ 0 60000 65536"/>
                  <a:gd name="T8" fmla="*/ 0 60000 65536"/>
                </a:gdLst>
                <a:ahLst/>
                <a:cxnLst>
                  <a:cxn ang="T6">
                    <a:pos x="T0" y="T1"/>
                  </a:cxn>
                  <a:cxn ang="T7">
                    <a:pos x="T2" y="T3"/>
                  </a:cxn>
                  <a:cxn ang="T8">
                    <a:pos x="T4" y="T5"/>
                  </a:cxn>
                </a:cxnLst>
                <a:rect l="0" t="0" r="r" b="b"/>
                <a:pathLst>
                  <a:path w="50" h="120">
                    <a:moveTo>
                      <a:pt x="0" y="0"/>
                    </a:moveTo>
                    <a:lnTo>
                      <a:pt x="0" y="0"/>
                    </a:lnTo>
                    <a:lnTo>
                      <a:pt x="5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34" name="Freeform 1388"/>
              <p:cNvSpPr>
                <a:spLocks/>
              </p:cNvSpPr>
              <p:nvPr/>
            </p:nvSpPr>
            <p:spPr bwMode="auto">
              <a:xfrm>
                <a:off x="3208" y="2840"/>
                <a:ext cx="31" cy="30"/>
              </a:xfrm>
              <a:custGeom>
                <a:avLst/>
                <a:gdLst>
                  <a:gd name="T0" fmla="*/ 0 w 90"/>
                  <a:gd name="T1" fmla="*/ 0 h 90"/>
                  <a:gd name="T2" fmla="*/ 0 w 90"/>
                  <a:gd name="T3" fmla="*/ 0 h 90"/>
                  <a:gd name="T4" fmla="*/ 0 w 90"/>
                  <a:gd name="T5" fmla="*/ 0 h 90"/>
                  <a:gd name="T6" fmla="*/ 0 60000 65536"/>
                  <a:gd name="T7" fmla="*/ 0 60000 65536"/>
                  <a:gd name="T8" fmla="*/ 0 60000 65536"/>
                </a:gdLst>
                <a:ahLst/>
                <a:cxnLst>
                  <a:cxn ang="T6">
                    <a:pos x="T0" y="T1"/>
                  </a:cxn>
                  <a:cxn ang="T7">
                    <a:pos x="T2" y="T3"/>
                  </a:cxn>
                  <a:cxn ang="T8">
                    <a:pos x="T4" y="T5"/>
                  </a:cxn>
                </a:cxnLst>
                <a:rect l="0" t="0" r="r" b="b"/>
                <a:pathLst>
                  <a:path w="90" h="90">
                    <a:moveTo>
                      <a:pt x="90" y="0"/>
                    </a:moveTo>
                    <a:lnTo>
                      <a:pt x="90" y="0"/>
                    </a:lnTo>
                    <a:lnTo>
                      <a:pt x="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35" name="Freeform 1389"/>
              <p:cNvSpPr>
                <a:spLocks/>
              </p:cNvSpPr>
              <p:nvPr/>
            </p:nvSpPr>
            <p:spPr bwMode="auto">
              <a:xfrm>
                <a:off x="3246" y="2666"/>
                <a:ext cx="22" cy="44"/>
              </a:xfrm>
              <a:custGeom>
                <a:avLst/>
                <a:gdLst>
                  <a:gd name="T0" fmla="*/ 0 w 60"/>
                  <a:gd name="T1" fmla="*/ 0 h 130"/>
                  <a:gd name="T2" fmla="*/ 0 w 60"/>
                  <a:gd name="T3" fmla="*/ 0 h 130"/>
                  <a:gd name="T4" fmla="*/ 0 w 60"/>
                  <a:gd name="T5" fmla="*/ 0 h 130"/>
                  <a:gd name="T6" fmla="*/ 0 60000 65536"/>
                  <a:gd name="T7" fmla="*/ 0 60000 65536"/>
                  <a:gd name="T8" fmla="*/ 0 60000 65536"/>
                </a:gdLst>
                <a:ahLst/>
                <a:cxnLst>
                  <a:cxn ang="T6">
                    <a:pos x="T0" y="T1"/>
                  </a:cxn>
                  <a:cxn ang="T7">
                    <a:pos x="T2" y="T3"/>
                  </a:cxn>
                  <a:cxn ang="T8">
                    <a:pos x="T4" y="T5"/>
                  </a:cxn>
                </a:cxnLst>
                <a:rect l="0" t="0" r="r" b="b"/>
                <a:pathLst>
                  <a:path w="60" h="130">
                    <a:moveTo>
                      <a:pt x="60" y="130"/>
                    </a:moveTo>
                    <a:lnTo>
                      <a:pt x="6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36" name="Freeform 1390"/>
              <p:cNvSpPr>
                <a:spLocks/>
              </p:cNvSpPr>
              <p:nvPr/>
            </p:nvSpPr>
            <p:spPr bwMode="auto">
              <a:xfrm>
                <a:off x="4437" y="2195"/>
                <a:ext cx="35" cy="11"/>
              </a:xfrm>
              <a:custGeom>
                <a:avLst/>
                <a:gdLst>
                  <a:gd name="T0" fmla="*/ 0 w 100"/>
                  <a:gd name="T1" fmla="*/ 0 h 30"/>
                  <a:gd name="T2" fmla="*/ 0 w 100"/>
                  <a:gd name="T3" fmla="*/ 0 h 30"/>
                  <a:gd name="T4" fmla="*/ 0 w 100"/>
                  <a:gd name="T5" fmla="*/ 0 h 30"/>
                  <a:gd name="T6" fmla="*/ 0 60000 65536"/>
                  <a:gd name="T7" fmla="*/ 0 60000 65536"/>
                  <a:gd name="T8" fmla="*/ 0 60000 65536"/>
                </a:gdLst>
                <a:ahLst/>
                <a:cxnLst>
                  <a:cxn ang="T6">
                    <a:pos x="T0" y="T1"/>
                  </a:cxn>
                  <a:cxn ang="T7">
                    <a:pos x="T2" y="T3"/>
                  </a:cxn>
                  <a:cxn ang="T8">
                    <a:pos x="T4" y="T5"/>
                  </a:cxn>
                </a:cxnLst>
                <a:rect l="0" t="0" r="r" b="b"/>
                <a:pathLst>
                  <a:path w="100" h="30">
                    <a:moveTo>
                      <a:pt x="100" y="30"/>
                    </a:moveTo>
                    <a:lnTo>
                      <a:pt x="10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37" name="Freeform 1391"/>
              <p:cNvSpPr>
                <a:spLocks/>
              </p:cNvSpPr>
              <p:nvPr/>
            </p:nvSpPr>
            <p:spPr bwMode="auto">
              <a:xfrm>
                <a:off x="4384" y="2175"/>
                <a:ext cx="53"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0" y="0"/>
                    </a:moveTo>
                    <a:lnTo>
                      <a:pt x="0" y="0"/>
                    </a:lnTo>
                    <a:lnTo>
                      <a:pt x="15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38" name="Freeform 1392"/>
              <p:cNvSpPr>
                <a:spLocks/>
              </p:cNvSpPr>
              <p:nvPr/>
            </p:nvSpPr>
            <p:spPr bwMode="auto">
              <a:xfrm>
                <a:off x="3838" y="1370"/>
                <a:ext cx="11" cy="45"/>
              </a:xfrm>
              <a:custGeom>
                <a:avLst/>
                <a:gdLst>
                  <a:gd name="T0" fmla="*/ 0 w 30"/>
                  <a:gd name="T1" fmla="*/ 0 h 130"/>
                  <a:gd name="T2" fmla="*/ 0 w 30"/>
                  <a:gd name="T3" fmla="*/ 0 h 130"/>
                  <a:gd name="T4" fmla="*/ 0 w 30"/>
                  <a:gd name="T5" fmla="*/ 0 h 130"/>
                  <a:gd name="T6" fmla="*/ 0 60000 65536"/>
                  <a:gd name="T7" fmla="*/ 0 60000 65536"/>
                  <a:gd name="T8" fmla="*/ 0 60000 65536"/>
                </a:gdLst>
                <a:ahLst/>
                <a:cxnLst>
                  <a:cxn ang="T6">
                    <a:pos x="T0" y="T1"/>
                  </a:cxn>
                  <a:cxn ang="T7">
                    <a:pos x="T2" y="T3"/>
                  </a:cxn>
                  <a:cxn ang="T8">
                    <a:pos x="T4" y="T5"/>
                  </a:cxn>
                </a:cxnLst>
                <a:rect l="0" t="0" r="r" b="b"/>
                <a:pathLst>
                  <a:path w="30" h="130">
                    <a:moveTo>
                      <a:pt x="0" y="130"/>
                    </a:moveTo>
                    <a:lnTo>
                      <a:pt x="0" y="130"/>
                    </a:lnTo>
                    <a:lnTo>
                      <a:pt x="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39" name="Freeform 1393"/>
              <p:cNvSpPr>
                <a:spLocks/>
              </p:cNvSpPr>
              <p:nvPr/>
            </p:nvSpPr>
            <p:spPr bwMode="auto">
              <a:xfrm>
                <a:off x="4550" y="2775"/>
                <a:ext cx="3" cy="34"/>
              </a:xfrm>
              <a:custGeom>
                <a:avLst/>
                <a:gdLst>
                  <a:gd name="T0" fmla="*/ 0 w 10"/>
                  <a:gd name="T1" fmla="*/ 0 h 100"/>
                  <a:gd name="T2" fmla="*/ 0 w 10"/>
                  <a:gd name="T3" fmla="*/ 0 h 100"/>
                  <a:gd name="T4" fmla="*/ 0 w 10"/>
                  <a:gd name="T5" fmla="*/ 0 h 100"/>
                  <a:gd name="T6" fmla="*/ 0 60000 65536"/>
                  <a:gd name="T7" fmla="*/ 0 60000 65536"/>
                  <a:gd name="T8" fmla="*/ 0 60000 65536"/>
                </a:gdLst>
                <a:ahLst/>
                <a:cxnLst>
                  <a:cxn ang="T6">
                    <a:pos x="T0" y="T1"/>
                  </a:cxn>
                  <a:cxn ang="T7">
                    <a:pos x="T2" y="T3"/>
                  </a:cxn>
                  <a:cxn ang="T8">
                    <a:pos x="T4" y="T5"/>
                  </a:cxn>
                </a:cxnLst>
                <a:rect l="0" t="0" r="r" b="b"/>
                <a:pathLst>
                  <a:path w="10" h="100">
                    <a:moveTo>
                      <a:pt x="10" y="100"/>
                    </a:moveTo>
                    <a:lnTo>
                      <a:pt x="1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40" name="Freeform 1394"/>
              <p:cNvSpPr>
                <a:spLocks/>
              </p:cNvSpPr>
              <p:nvPr/>
            </p:nvSpPr>
            <p:spPr bwMode="auto">
              <a:xfrm>
                <a:off x="4550" y="2754"/>
                <a:ext cx="35" cy="21"/>
              </a:xfrm>
              <a:custGeom>
                <a:avLst/>
                <a:gdLst>
                  <a:gd name="T0" fmla="*/ 0 w 100"/>
                  <a:gd name="T1" fmla="*/ 0 h 60"/>
                  <a:gd name="T2" fmla="*/ 0 w 100"/>
                  <a:gd name="T3" fmla="*/ 0 h 60"/>
                  <a:gd name="T4" fmla="*/ 0 w 100"/>
                  <a:gd name="T5" fmla="*/ 0 h 60"/>
                  <a:gd name="T6" fmla="*/ 0 60000 65536"/>
                  <a:gd name="T7" fmla="*/ 0 60000 65536"/>
                  <a:gd name="T8" fmla="*/ 0 60000 65536"/>
                </a:gdLst>
                <a:ahLst/>
                <a:cxnLst>
                  <a:cxn ang="T6">
                    <a:pos x="T0" y="T1"/>
                  </a:cxn>
                  <a:cxn ang="T7">
                    <a:pos x="T2" y="T3"/>
                  </a:cxn>
                  <a:cxn ang="T8">
                    <a:pos x="T4" y="T5"/>
                  </a:cxn>
                </a:cxnLst>
                <a:rect l="0" t="0" r="r" b="b"/>
                <a:pathLst>
                  <a:path w="100" h="60">
                    <a:moveTo>
                      <a:pt x="100" y="0"/>
                    </a:moveTo>
                    <a:lnTo>
                      <a:pt x="10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41" name="Freeform 1395"/>
              <p:cNvSpPr>
                <a:spLocks/>
              </p:cNvSpPr>
              <p:nvPr/>
            </p:nvSpPr>
            <p:spPr bwMode="auto">
              <a:xfrm>
                <a:off x="4550" y="2775"/>
                <a:ext cx="53" cy="24"/>
              </a:xfrm>
              <a:custGeom>
                <a:avLst/>
                <a:gdLst>
                  <a:gd name="T0" fmla="*/ 0 w 151"/>
                  <a:gd name="T1" fmla="*/ 0 h 70"/>
                  <a:gd name="T2" fmla="*/ 0 w 151"/>
                  <a:gd name="T3" fmla="*/ 0 h 70"/>
                  <a:gd name="T4" fmla="*/ 0 w 151"/>
                  <a:gd name="T5" fmla="*/ 0 h 70"/>
                  <a:gd name="T6" fmla="*/ 0 60000 65536"/>
                  <a:gd name="T7" fmla="*/ 0 60000 65536"/>
                  <a:gd name="T8" fmla="*/ 0 60000 65536"/>
                </a:gdLst>
                <a:ahLst/>
                <a:cxnLst>
                  <a:cxn ang="T6">
                    <a:pos x="T0" y="T1"/>
                  </a:cxn>
                  <a:cxn ang="T7">
                    <a:pos x="T2" y="T3"/>
                  </a:cxn>
                  <a:cxn ang="T8">
                    <a:pos x="T4" y="T5"/>
                  </a:cxn>
                </a:cxnLst>
                <a:rect l="0" t="0" r="r" b="b"/>
                <a:pathLst>
                  <a:path w="151" h="70">
                    <a:moveTo>
                      <a:pt x="151" y="70"/>
                    </a:moveTo>
                    <a:lnTo>
                      <a:pt x="151"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42" name="Freeform 1396"/>
              <p:cNvSpPr>
                <a:spLocks/>
              </p:cNvSpPr>
              <p:nvPr/>
            </p:nvSpPr>
            <p:spPr bwMode="auto">
              <a:xfrm>
                <a:off x="4493" y="2751"/>
                <a:ext cx="57" cy="24"/>
              </a:xfrm>
              <a:custGeom>
                <a:avLst/>
                <a:gdLst>
                  <a:gd name="T0" fmla="*/ 0 w 160"/>
                  <a:gd name="T1" fmla="*/ 0 h 70"/>
                  <a:gd name="T2" fmla="*/ 0 w 160"/>
                  <a:gd name="T3" fmla="*/ 0 h 70"/>
                  <a:gd name="T4" fmla="*/ 0 w 160"/>
                  <a:gd name="T5" fmla="*/ 0 h 70"/>
                  <a:gd name="T6" fmla="*/ 0 60000 65536"/>
                  <a:gd name="T7" fmla="*/ 0 60000 65536"/>
                  <a:gd name="T8" fmla="*/ 0 60000 65536"/>
                </a:gdLst>
                <a:ahLst/>
                <a:cxnLst>
                  <a:cxn ang="T6">
                    <a:pos x="T0" y="T1"/>
                  </a:cxn>
                  <a:cxn ang="T7">
                    <a:pos x="T2" y="T3"/>
                  </a:cxn>
                  <a:cxn ang="T8">
                    <a:pos x="T4" y="T5"/>
                  </a:cxn>
                </a:cxnLst>
                <a:rect l="0" t="0" r="r" b="b"/>
                <a:pathLst>
                  <a:path w="160" h="70">
                    <a:moveTo>
                      <a:pt x="0" y="0"/>
                    </a:moveTo>
                    <a:lnTo>
                      <a:pt x="0" y="0"/>
                    </a:lnTo>
                    <a:lnTo>
                      <a:pt x="16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43" name="Freeform 1397"/>
              <p:cNvSpPr>
                <a:spLocks/>
              </p:cNvSpPr>
              <p:nvPr/>
            </p:nvSpPr>
            <p:spPr bwMode="auto">
              <a:xfrm>
                <a:off x="3859" y="1657"/>
                <a:ext cx="43"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0" y="70"/>
                    </a:moveTo>
                    <a:lnTo>
                      <a:pt x="0" y="7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44" name="Freeform 1398"/>
              <p:cNvSpPr>
                <a:spLocks/>
              </p:cNvSpPr>
              <p:nvPr/>
            </p:nvSpPr>
            <p:spPr bwMode="auto">
              <a:xfrm>
                <a:off x="4639" y="2195"/>
                <a:ext cx="56" cy="21"/>
              </a:xfrm>
              <a:custGeom>
                <a:avLst/>
                <a:gdLst>
                  <a:gd name="T0" fmla="*/ 0 w 160"/>
                  <a:gd name="T1" fmla="*/ 0 h 60"/>
                  <a:gd name="T2" fmla="*/ 0 w 160"/>
                  <a:gd name="T3" fmla="*/ 0 h 60"/>
                  <a:gd name="T4" fmla="*/ 0 w 160"/>
                  <a:gd name="T5" fmla="*/ 0 h 60"/>
                  <a:gd name="T6" fmla="*/ 0 60000 65536"/>
                  <a:gd name="T7" fmla="*/ 0 60000 65536"/>
                  <a:gd name="T8" fmla="*/ 0 60000 65536"/>
                </a:gdLst>
                <a:ahLst/>
                <a:cxnLst>
                  <a:cxn ang="T6">
                    <a:pos x="T0" y="T1"/>
                  </a:cxn>
                  <a:cxn ang="T7">
                    <a:pos x="T2" y="T3"/>
                  </a:cxn>
                  <a:cxn ang="T8">
                    <a:pos x="T4" y="T5"/>
                  </a:cxn>
                </a:cxnLst>
                <a:rect l="0" t="0" r="r" b="b"/>
                <a:pathLst>
                  <a:path w="160" h="60">
                    <a:moveTo>
                      <a:pt x="160" y="0"/>
                    </a:moveTo>
                    <a:lnTo>
                      <a:pt x="16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45" name="Freeform 1399"/>
              <p:cNvSpPr>
                <a:spLocks/>
              </p:cNvSpPr>
              <p:nvPr/>
            </p:nvSpPr>
            <p:spPr bwMode="auto">
              <a:xfrm>
                <a:off x="4557" y="2216"/>
                <a:ext cx="82" cy="41"/>
              </a:xfrm>
              <a:custGeom>
                <a:avLst/>
                <a:gdLst>
                  <a:gd name="T0" fmla="*/ 0 w 231"/>
                  <a:gd name="T1" fmla="*/ 0 h 120"/>
                  <a:gd name="T2" fmla="*/ 0 w 231"/>
                  <a:gd name="T3" fmla="*/ 0 h 120"/>
                  <a:gd name="T4" fmla="*/ 0 w 231"/>
                  <a:gd name="T5" fmla="*/ 0 h 120"/>
                  <a:gd name="T6" fmla="*/ 0 60000 65536"/>
                  <a:gd name="T7" fmla="*/ 0 60000 65536"/>
                  <a:gd name="T8" fmla="*/ 0 60000 65536"/>
                </a:gdLst>
                <a:ahLst/>
                <a:cxnLst>
                  <a:cxn ang="T6">
                    <a:pos x="T0" y="T1"/>
                  </a:cxn>
                  <a:cxn ang="T7">
                    <a:pos x="T2" y="T3"/>
                  </a:cxn>
                  <a:cxn ang="T8">
                    <a:pos x="T4" y="T5"/>
                  </a:cxn>
                </a:cxnLst>
                <a:rect l="0" t="0" r="r" b="b"/>
                <a:pathLst>
                  <a:path w="231" h="120">
                    <a:moveTo>
                      <a:pt x="0" y="120"/>
                    </a:moveTo>
                    <a:lnTo>
                      <a:pt x="0" y="120"/>
                    </a:lnTo>
                    <a:lnTo>
                      <a:pt x="2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46" name="Freeform 1400"/>
              <p:cNvSpPr>
                <a:spLocks/>
              </p:cNvSpPr>
              <p:nvPr/>
            </p:nvSpPr>
            <p:spPr bwMode="auto">
              <a:xfrm>
                <a:off x="4245" y="1970"/>
                <a:ext cx="43" cy="14"/>
              </a:xfrm>
              <a:custGeom>
                <a:avLst/>
                <a:gdLst>
                  <a:gd name="T0" fmla="*/ 0 w 120"/>
                  <a:gd name="T1" fmla="*/ 0 h 40"/>
                  <a:gd name="T2" fmla="*/ 0 w 120"/>
                  <a:gd name="T3" fmla="*/ 0 h 40"/>
                  <a:gd name="T4" fmla="*/ 0 w 120"/>
                  <a:gd name="T5" fmla="*/ 0 h 40"/>
                  <a:gd name="T6" fmla="*/ 0 60000 65536"/>
                  <a:gd name="T7" fmla="*/ 0 60000 65536"/>
                  <a:gd name="T8" fmla="*/ 0 60000 65536"/>
                </a:gdLst>
                <a:ahLst/>
                <a:cxnLst>
                  <a:cxn ang="T6">
                    <a:pos x="T0" y="T1"/>
                  </a:cxn>
                  <a:cxn ang="T7">
                    <a:pos x="T2" y="T3"/>
                  </a:cxn>
                  <a:cxn ang="T8">
                    <a:pos x="T4" y="T5"/>
                  </a:cxn>
                </a:cxnLst>
                <a:rect l="0" t="0" r="r" b="b"/>
                <a:pathLst>
                  <a:path w="120" h="40">
                    <a:moveTo>
                      <a:pt x="120" y="40"/>
                    </a:moveTo>
                    <a:lnTo>
                      <a:pt x="12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47" name="Freeform 1401"/>
              <p:cNvSpPr>
                <a:spLocks/>
              </p:cNvSpPr>
              <p:nvPr/>
            </p:nvSpPr>
            <p:spPr bwMode="auto">
              <a:xfrm>
                <a:off x="4476" y="3085"/>
                <a:ext cx="21" cy="55"/>
              </a:xfrm>
              <a:custGeom>
                <a:avLst/>
                <a:gdLst>
                  <a:gd name="T0" fmla="*/ 0 w 60"/>
                  <a:gd name="T1" fmla="*/ 0 h 160"/>
                  <a:gd name="T2" fmla="*/ 0 w 60"/>
                  <a:gd name="T3" fmla="*/ 0 h 160"/>
                  <a:gd name="T4" fmla="*/ 0 w 60"/>
                  <a:gd name="T5" fmla="*/ 0 h 160"/>
                  <a:gd name="T6" fmla="*/ 0 60000 65536"/>
                  <a:gd name="T7" fmla="*/ 0 60000 65536"/>
                  <a:gd name="T8" fmla="*/ 0 60000 65536"/>
                </a:gdLst>
                <a:ahLst/>
                <a:cxnLst>
                  <a:cxn ang="T6">
                    <a:pos x="T0" y="T1"/>
                  </a:cxn>
                  <a:cxn ang="T7">
                    <a:pos x="T2" y="T3"/>
                  </a:cxn>
                  <a:cxn ang="T8">
                    <a:pos x="T4" y="T5"/>
                  </a:cxn>
                </a:cxnLst>
                <a:rect l="0" t="0" r="r" b="b"/>
                <a:pathLst>
                  <a:path w="60" h="160">
                    <a:moveTo>
                      <a:pt x="60" y="160"/>
                    </a:moveTo>
                    <a:lnTo>
                      <a:pt x="60" y="1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48" name="Freeform 1402"/>
              <p:cNvSpPr>
                <a:spLocks/>
              </p:cNvSpPr>
              <p:nvPr/>
            </p:nvSpPr>
            <p:spPr bwMode="auto">
              <a:xfrm>
                <a:off x="5149" y="3273"/>
                <a:ext cx="24" cy="44"/>
              </a:xfrm>
              <a:custGeom>
                <a:avLst/>
                <a:gdLst>
                  <a:gd name="T0" fmla="*/ 0 w 70"/>
                  <a:gd name="T1" fmla="*/ 0 h 130"/>
                  <a:gd name="T2" fmla="*/ 0 w 70"/>
                  <a:gd name="T3" fmla="*/ 0 h 130"/>
                  <a:gd name="T4" fmla="*/ 0 w 70"/>
                  <a:gd name="T5" fmla="*/ 0 h 130"/>
                  <a:gd name="T6" fmla="*/ 0 60000 65536"/>
                  <a:gd name="T7" fmla="*/ 0 60000 65536"/>
                  <a:gd name="T8" fmla="*/ 0 60000 65536"/>
                </a:gdLst>
                <a:ahLst/>
                <a:cxnLst>
                  <a:cxn ang="T6">
                    <a:pos x="T0" y="T1"/>
                  </a:cxn>
                  <a:cxn ang="T7">
                    <a:pos x="T2" y="T3"/>
                  </a:cxn>
                  <a:cxn ang="T8">
                    <a:pos x="T4" y="T5"/>
                  </a:cxn>
                </a:cxnLst>
                <a:rect l="0" t="0" r="r" b="b"/>
                <a:pathLst>
                  <a:path w="70" h="130">
                    <a:moveTo>
                      <a:pt x="70" y="130"/>
                    </a:moveTo>
                    <a:lnTo>
                      <a:pt x="7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49" name="Freeform 1403"/>
              <p:cNvSpPr>
                <a:spLocks/>
              </p:cNvSpPr>
              <p:nvPr/>
            </p:nvSpPr>
            <p:spPr bwMode="auto">
              <a:xfrm>
                <a:off x="5134" y="3273"/>
                <a:ext cx="15" cy="27"/>
              </a:xfrm>
              <a:custGeom>
                <a:avLst/>
                <a:gdLst>
                  <a:gd name="T0" fmla="*/ 0 w 40"/>
                  <a:gd name="T1" fmla="*/ 0 h 80"/>
                  <a:gd name="T2" fmla="*/ 0 w 40"/>
                  <a:gd name="T3" fmla="*/ 0 h 80"/>
                  <a:gd name="T4" fmla="*/ 0 w 40"/>
                  <a:gd name="T5" fmla="*/ 0 h 80"/>
                  <a:gd name="T6" fmla="*/ 0 60000 65536"/>
                  <a:gd name="T7" fmla="*/ 0 60000 65536"/>
                  <a:gd name="T8" fmla="*/ 0 60000 65536"/>
                </a:gdLst>
                <a:ahLst/>
                <a:cxnLst>
                  <a:cxn ang="T6">
                    <a:pos x="T0" y="T1"/>
                  </a:cxn>
                  <a:cxn ang="T7">
                    <a:pos x="T2" y="T3"/>
                  </a:cxn>
                  <a:cxn ang="T8">
                    <a:pos x="T4" y="T5"/>
                  </a:cxn>
                </a:cxnLst>
                <a:rect l="0" t="0" r="r" b="b"/>
                <a:pathLst>
                  <a:path w="40" h="80">
                    <a:moveTo>
                      <a:pt x="0" y="80"/>
                    </a:moveTo>
                    <a:lnTo>
                      <a:pt x="0" y="8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50" name="Freeform 1404"/>
              <p:cNvSpPr>
                <a:spLocks/>
              </p:cNvSpPr>
              <p:nvPr/>
            </p:nvSpPr>
            <p:spPr bwMode="auto">
              <a:xfrm>
                <a:off x="5124" y="3242"/>
                <a:ext cx="25" cy="31"/>
              </a:xfrm>
              <a:custGeom>
                <a:avLst/>
                <a:gdLst>
                  <a:gd name="T0" fmla="*/ 0 w 70"/>
                  <a:gd name="T1" fmla="*/ 0 h 90"/>
                  <a:gd name="T2" fmla="*/ 0 w 70"/>
                  <a:gd name="T3" fmla="*/ 0 h 90"/>
                  <a:gd name="T4" fmla="*/ 0 w 70"/>
                  <a:gd name="T5" fmla="*/ 0 h 90"/>
                  <a:gd name="T6" fmla="*/ 0 60000 65536"/>
                  <a:gd name="T7" fmla="*/ 0 60000 65536"/>
                  <a:gd name="T8" fmla="*/ 0 60000 65536"/>
                </a:gdLst>
                <a:ahLst/>
                <a:cxnLst>
                  <a:cxn ang="T6">
                    <a:pos x="T0" y="T1"/>
                  </a:cxn>
                  <a:cxn ang="T7">
                    <a:pos x="T2" y="T3"/>
                  </a:cxn>
                  <a:cxn ang="T8">
                    <a:pos x="T4" y="T5"/>
                  </a:cxn>
                </a:cxnLst>
                <a:rect l="0" t="0" r="r" b="b"/>
                <a:pathLst>
                  <a:path w="70" h="90">
                    <a:moveTo>
                      <a:pt x="0" y="0"/>
                    </a:moveTo>
                    <a:lnTo>
                      <a:pt x="0" y="0"/>
                    </a:lnTo>
                    <a:lnTo>
                      <a:pt x="7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51" name="Freeform 1405"/>
              <p:cNvSpPr>
                <a:spLocks/>
              </p:cNvSpPr>
              <p:nvPr/>
            </p:nvSpPr>
            <p:spPr bwMode="auto">
              <a:xfrm>
                <a:off x="4685" y="2495"/>
                <a:ext cx="46" cy="14"/>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130" y="40"/>
                    </a:moveTo>
                    <a:lnTo>
                      <a:pt x="13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52" name="Freeform 1406"/>
              <p:cNvSpPr>
                <a:spLocks/>
              </p:cNvSpPr>
              <p:nvPr/>
            </p:nvSpPr>
            <p:spPr bwMode="auto">
              <a:xfrm>
                <a:off x="4685" y="2431"/>
                <a:ext cx="17" cy="64"/>
              </a:xfrm>
              <a:custGeom>
                <a:avLst/>
                <a:gdLst>
                  <a:gd name="T0" fmla="*/ 0 w 50"/>
                  <a:gd name="T1" fmla="*/ 0 h 190"/>
                  <a:gd name="T2" fmla="*/ 0 w 50"/>
                  <a:gd name="T3" fmla="*/ 0 h 190"/>
                  <a:gd name="T4" fmla="*/ 0 w 50"/>
                  <a:gd name="T5" fmla="*/ 0 h 190"/>
                  <a:gd name="T6" fmla="*/ 0 60000 65536"/>
                  <a:gd name="T7" fmla="*/ 0 60000 65536"/>
                  <a:gd name="T8" fmla="*/ 0 60000 65536"/>
                </a:gdLst>
                <a:ahLst/>
                <a:cxnLst>
                  <a:cxn ang="T6">
                    <a:pos x="T0" y="T1"/>
                  </a:cxn>
                  <a:cxn ang="T7">
                    <a:pos x="T2" y="T3"/>
                  </a:cxn>
                  <a:cxn ang="T8">
                    <a:pos x="T4" y="T5"/>
                  </a:cxn>
                </a:cxnLst>
                <a:rect l="0" t="0" r="r" b="b"/>
                <a:pathLst>
                  <a:path w="50" h="190">
                    <a:moveTo>
                      <a:pt x="50" y="0"/>
                    </a:moveTo>
                    <a:lnTo>
                      <a:pt x="50" y="0"/>
                    </a:lnTo>
                    <a:lnTo>
                      <a:pt x="0" y="1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53" name="Freeform 1407"/>
              <p:cNvSpPr>
                <a:spLocks/>
              </p:cNvSpPr>
              <p:nvPr/>
            </p:nvSpPr>
            <p:spPr bwMode="auto">
              <a:xfrm>
                <a:off x="5113" y="3672"/>
                <a:ext cx="32" cy="37"/>
              </a:xfrm>
              <a:custGeom>
                <a:avLst/>
                <a:gdLst>
                  <a:gd name="T0" fmla="*/ 0 w 90"/>
                  <a:gd name="T1" fmla="*/ 0 h 110"/>
                  <a:gd name="T2" fmla="*/ 0 w 90"/>
                  <a:gd name="T3" fmla="*/ 0 h 110"/>
                  <a:gd name="T4" fmla="*/ 0 w 90"/>
                  <a:gd name="T5" fmla="*/ 0 h 110"/>
                  <a:gd name="T6" fmla="*/ 0 60000 65536"/>
                  <a:gd name="T7" fmla="*/ 0 60000 65536"/>
                  <a:gd name="T8" fmla="*/ 0 60000 65536"/>
                </a:gdLst>
                <a:ahLst/>
                <a:cxnLst>
                  <a:cxn ang="T6">
                    <a:pos x="T0" y="T1"/>
                  </a:cxn>
                  <a:cxn ang="T7">
                    <a:pos x="T2" y="T3"/>
                  </a:cxn>
                  <a:cxn ang="T8">
                    <a:pos x="T4" y="T5"/>
                  </a:cxn>
                </a:cxnLst>
                <a:rect l="0" t="0" r="r" b="b"/>
                <a:pathLst>
                  <a:path w="90" h="110">
                    <a:moveTo>
                      <a:pt x="90" y="0"/>
                    </a:moveTo>
                    <a:lnTo>
                      <a:pt x="9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54" name="Freeform 1408"/>
              <p:cNvSpPr>
                <a:spLocks/>
              </p:cNvSpPr>
              <p:nvPr/>
            </p:nvSpPr>
            <p:spPr bwMode="auto">
              <a:xfrm>
                <a:off x="3388" y="2853"/>
                <a:ext cx="4" cy="48"/>
              </a:xfrm>
              <a:custGeom>
                <a:avLst/>
                <a:gdLst>
                  <a:gd name="T0" fmla="*/ 0 w 10"/>
                  <a:gd name="T1" fmla="*/ 0 h 140"/>
                  <a:gd name="T2" fmla="*/ 0 w 10"/>
                  <a:gd name="T3" fmla="*/ 0 h 140"/>
                  <a:gd name="T4" fmla="*/ 0 w 10"/>
                  <a:gd name="T5" fmla="*/ 0 h 140"/>
                  <a:gd name="T6" fmla="*/ 0 60000 65536"/>
                  <a:gd name="T7" fmla="*/ 0 60000 65536"/>
                  <a:gd name="T8" fmla="*/ 0 60000 65536"/>
                </a:gdLst>
                <a:ahLst/>
                <a:cxnLst>
                  <a:cxn ang="T6">
                    <a:pos x="T0" y="T1"/>
                  </a:cxn>
                  <a:cxn ang="T7">
                    <a:pos x="T2" y="T3"/>
                  </a:cxn>
                  <a:cxn ang="T8">
                    <a:pos x="T4" y="T5"/>
                  </a:cxn>
                </a:cxnLst>
                <a:rect l="0" t="0" r="r" b="b"/>
                <a:pathLst>
                  <a:path w="10" h="140">
                    <a:moveTo>
                      <a:pt x="10" y="0"/>
                    </a:moveTo>
                    <a:lnTo>
                      <a:pt x="1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55" name="Freeform 1409"/>
              <p:cNvSpPr>
                <a:spLocks/>
              </p:cNvSpPr>
              <p:nvPr/>
            </p:nvSpPr>
            <p:spPr bwMode="auto">
              <a:xfrm>
                <a:off x="4345" y="2564"/>
                <a:ext cx="24" cy="3"/>
              </a:xfrm>
              <a:custGeom>
                <a:avLst/>
                <a:gdLst>
                  <a:gd name="T0" fmla="*/ 0 w 70"/>
                  <a:gd name="T1" fmla="*/ 0 h 10"/>
                  <a:gd name="T2" fmla="*/ 0 w 70"/>
                  <a:gd name="T3" fmla="*/ 0 h 10"/>
                  <a:gd name="T4" fmla="*/ 0 w 70"/>
                  <a:gd name="T5" fmla="*/ 0 h 10"/>
                  <a:gd name="T6" fmla="*/ 0 60000 65536"/>
                  <a:gd name="T7" fmla="*/ 0 60000 65536"/>
                  <a:gd name="T8" fmla="*/ 0 60000 65536"/>
                </a:gdLst>
                <a:ahLst/>
                <a:cxnLst>
                  <a:cxn ang="T6">
                    <a:pos x="T0" y="T1"/>
                  </a:cxn>
                  <a:cxn ang="T7">
                    <a:pos x="T2" y="T3"/>
                  </a:cxn>
                  <a:cxn ang="T8">
                    <a:pos x="T4" y="T5"/>
                  </a:cxn>
                </a:cxnLst>
                <a:rect l="0" t="0" r="r" b="b"/>
                <a:pathLst>
                  <a:path w="70" h="10">
                    <a:moveTo>
                      <a:pt x="0" y="0"/>
                    </a:moveTo>
                    <a:lnTo>
                      <a:pt x="0" y="0"/>
                    </a:lnTo>
                    <a:lnTo>
                      <a:pt x="7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56" name="Freeform 1410"/>
              <p:cNvSpPr>
                <a:spLocks/>
              </p:cNvSpPr>
              <p:nvPr/>
            </p:nvSpPr>
            <p:spPr bwMode="auto">
              <a:xfrm>
                <a:off x="4242" y="2547"/>
                <a:ext cx="25" cy="27"/>
              </a:xfrm>
              <a:custGeom>
                <a:avLst/>
                <a:gdLst>
                  <a:gd name="T0" fmla="*/ 0 w 70"/>
                  <a:gd name="T1" fmla="*/ 0 h 80"/>
                  <a:gd name="T2" fmla="*/ 0 w 70"/>
                  <a:gd name="T3" fmla="*/ 0 h 80"/>
                  <a:gd name="T4" fmla="*/ 0 w 70"/>
                  <a:gd name="T5" fmla="*/ 0 h 80"/>
                  <a:gd name="T6" fmla="*/ 0 60000 65536"/>
                  <a:gd name="T7" fmla="*/ 0 60000 65536"/>
                  <a:gd name="T8" fmla="*/ 0 60000 65536"/>
                </a:gdLst>
                <a:ahLst/>
                <a:cxnLst>
                  <a:cxn ang="T6">
                    <a:pos x="T0" y="T1"/>
                  </a:cxn>
                  <a:cxn ang="T7">
                    <a:pos x="T2" y="T3"/>
                  </a:cxn>
                  <a:cxn ang="T8">
                    <a:pos x="T4" y="T5"/>
                  </a:cxn>
                </a:cxnLst>
                <a:rect l="0" t="0" r="r" b="b"/>
                <a:pathLst>
                  <a:path w="70" h="80">
                    <a:moveTo>
                      <a:pt x="70" y="0"/>
                    </a:moveTo>
                    <a:lnTo>
                      <a:pt x="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57" name="Freeform 1411"/>
              <p:cNvSpPr>
                <a:spLocks/>
              </p:cNvSpPr>
              <p:nvPr/>
            </p:nvSpPr>
            <p:spPr bwMode="auto">
              <a:xfrm>
                <a:off x="5439" y="2850"/>
                <a:ext cx="46" cy="31"/>
              </a:xfrm>
              <a:custGeom>
                <a:avLst/>
                <a:gdLst>
                  <a:gd name="T0" fmla="*/ 0 w 130"/>
                  <a:gd name="T1" fmla="*/ 0 h 90"/>
                  <a:gd name="T2" fmla="*/ 0 w 130"/>
                  <a:gd name="T3" fmla="*/ 0 h 90"/>
                  <a:gd name="T4" fmla="*/ 0 w 130"/>
                  <a:gd name="T5" fmla="*/ 0 h 90"/>
                  <a:gd name="T6" fmla="*/ 0 60000 65536"/>
                  <a:gd name="T7" fmla="*/ 0 60000 65536"/>
                  <a:gd name="T8" fmla="*/ 0 60000 65536"/>
                </a:gdLst>
                <a:ahLst/>
                <a:cxnLst>
                  <a:cxn ang="T6">
                    <a:pos x="T0" y="T1"/>
                  </a:cxn>
                  <a:cxn ang="T7">
                    <a:pos x="T2" y="T3"/>
                  </a:cxn>
                  <a:cxn ang="T8">
                    <a:pos x="T4" y="T5"/>
                  </a:cxn>
                </a:cxnLst>
                <a:rect l="0" t="0" r="r" b="b"/>
                <a:pathLst>
                  <a:path w="130" h="90">
                    <a:moveTo>
                      <a:pt x="130" y="90"/>
                    </a:moveTo>
                    <a:lnTo>
                      <a:pt x="13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58" name="Freeform 1412"/>
              <p:cNvSpPr>
                <a:spLocks/>
              </p:cNvSpPr>
              <p:nvPr/>
            </p:nvSpPr>
            <p:spPr bwMode="auto">
              <a:xfrm>
                <a:off x="5386" y="2850"/>
                <a:ext cx="53" cy="10"/>
              </a:xfrm>
              <a:custGeom>
                <a:avLst/>
                <a:gdLst>
                  <a:gd name="T0" fmla="*/ 0 w 151"/>
                  <a:gd name="T1" fmla="*/ 0 h 30"/>
                  <a:gd name="T2" fmla="*/ 0 w 151"/>
                  <a:gd name="T3" fmla="*/ 0 h 30"/>
                  <a:gd name="T4" fmla="*/ 0 w 151"/>
                  <a:gd name="T5" fmla="*/ 0 h 30"/>
                  <a:gd name="T6" fmla="*/ 0 60000 65536"/>
                  <a:gd name="T7" fmla="*/ 0 60000 65536"/>
                  <a:gd name="T8" fmla="*/ 0 60000 65536"/>
                </a:gdLst>
                <a:ahLst/>
                <a:cxnLst>
                  <a:cxn ang="T6">
                    <a:pos x="T0" y="T1"/>
                  </a:cxn>
                  <a:cxn ang="T7">
                    <a:pos x="T2" y="T3"/>
                  </a:cxn>
                  <a:cxn ang="T8">
                    <a:pos x="T4" y="T5"/>
                  </a:cxn>
                </a:cxnLst>
                <a:rect l="0" t="0" r="r" b="b"/>
                <a:pathLst>
                  <a:path w="151" h="30">
                    <a:moveTo>
                      <a:pt x="0" y="30"/>
                    </a:moveTo>
                    <a:lnTo>
                      <a:pt x="0" y="30"/>
                    </a:lnTo>
                    <a:lnTo>
                      <a:pt x="15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59" name="Freeform 1413"/>
              <p:cNvSpPr>
                <a:spLocks/>
              </p:cNvSpPr>
              <p:nvPr/>
            </p:nvSpPr>
            <p:spPr bwMode="auto">
              <a:xfrm>
                <a:off x="5439" y="2802"/>
                <a:ext cx="28" cy="48"/>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80" y="0"/>
                    </a:moveTo>
                    <a:lnTo>
                      <a:pt x="8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60" name="Freeform 1414"/>
              <p:cNvSpPr>
                <a:spLocks/>
              </p:cNvSpPr>
              <p:nvPr/>
            </p:nvSpPr>
            <p:spPr bwMode="auto">
              <a:xfrm>
                <a:off x="5436" y="2812"/>
                <a:ext cx="3" cy="38"/>
              </a:xfrm>
              <a:custGeom>
                <a:avLst/>
                <a:gdLst>
                  <a:gd name="T0" fmla="*/ 0 w 10"/>
                  <a:gd name="T1" fmla="*/ 0 h 110"/>
                  <a:gd name="T2" fmla="*/ 0 w 10"/>
                  <a:gd name="T3" fmla="*/ 0 h 110"/>
                  <a:gd name="T4" fmla="*/ 0 w 10"/>
                  <a:gd name="T5" fmla="*/ 0 h 110"/>
                  <a:gd name="T6" fmla="*/ 0 60000 65536"/>
                  <a:gd name="T7" fmla="*/ 0 60000 65536"/>
                  <a:gd name="T8" fmla="*/ 0 60000 65536"/>
                </a:gdLst>
                <a:ahLst/>
                <a:cxnLst>
                  <a:cxn ang="T6">
                    <a:pos x="T0" y="T1"/>
                  </a:cxn>
                  <a:cxn ang="T7">
                    <a:pos x="T2" y="T3"/>
                  </a:cxn>
                  <a:cxn ang="T8">
                    <a:pos x="T4" y="T5"/>
                  </a:cxn>
                </a:cxnLst>
                <a:rect l="0" t="0" r="r" b="b"/>
                <a:pathLst>
                  <a:path w="10" h="110">
                    <a:moveTo>
                      <a:pt x="0" y="0"/>
                    </a:moveTo>
                    <a:lnTo>
                      <a:pt x="0" y="0"/>
                    </a:lnTo>
                    <a:lnTo>
                      <a:pt x="1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61" name="Freeform 1415"/>
              <p:cNvSpPr>
                <a:spLocks/>
              </p:cNvSpPr>
              <p:nvPr/>
            </p:nvSpPr>
            <p:spPr bwMode="auto">
              <a:xfrm>
                <a:off x="3749" y="1606"/>
                <a:ext cx="15" cy="30"/>
              </a:xfrm>
              <a:custGeom>
                <a:avLst/>
                <a:gdLst>
                  <a:gd name="T0" fmla="*/ 0 w 41"/>
                  <a:gd name="T1" fmla="*/ 0 h 90"/>
                  <a:gd name="T2" fmla="*/ 0 w 41"/>
                  <a:gd name="T3" fmla="*/ 0 h 90"/>
                  <a:gd name="T4" fmla="*/ 0 w 41"/>
                  <a:gd name="T5" fmla="*/ 0 h 90"/>
                  <a:gd name="T6" fmla="*/ 0 60000 65536"/>
                  <a:gd name="T7" fmla="*/ 0 60000 65536"/>
                  <a:gd name="T8" fmla="*/ 0 60000 65536"/>
                </a:gdLst>
                <a:ahLst/>
                <a:cxnLst>
                  <a:cxn ang="T6">
                    <a:pos x="T0" y="T1"/>
                  </a:cxn>
                  <a:cxn ang="T7">
                    <a:pos x="T2" y="T3"/>
                  </a:cxn>
                  <a:cxn ang="T8">
                    <a:pos x="T4" y="T5"/>
                  </a:cxn>
                </a:cxnLst>
                <a:rect l="0" t="0" r="r" b="b"/>
                <a:pathLst>
                  <a:path w="41" h="90">
                    <a:moveTo>
                      <a:pt x="0" y="90"/>
                    </a:moveTo>
                    <a:lnTo>
                      <a:pt x="0" y="90"/>
                    </a:lnTo>
                    <a:lnTo>
                      <a:pt x="4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62" name="Freeform 1416"/>
              <p:cNvSpPr>
                <a:spLocks/>
              </p:cNvSpPr>
              <p:nvPr/>
            </p:nvSpPr>
            <p:spPr bwMode="auto">
              <a:xfrm>
                <a:off x="4068" y="2502"/>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0" y="0"/>
                    </a:moveTo>
                    <a:lnTo>
                      <a:pt x="0" y="0"/>
                    </a:lnTo>
                    <a:lnTo>
                      <a:pt x="11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63" name="Freeform 1417"/>
              <p:cNvSpPr>
                <a:spLocks/>
              </p:cNvSpPr>
              <p:nvPr/>
            </p:nvSpPr>
            <p:spPr bwMode="auto">
              <a:xfrm>
                <a:off x="4051" y="2529"/>
                <a:ext cx="56" cy="0"/>
              </a:xfrm>
              <a:custGeom>
                <a:avLst/>
                <a:gdLst>
                  <a:gd name="T0" fmla="*/ 0 w 160"/>
                  <a:gd name="T1" fmla="*/ 0 w 160"/>
                  <a:gd name="T2" fmla="*/ 0 w 160"/>
                  <a:gd name="T3" fmla="*/ 0 60000 65536"/>
                  <a:gd name="T4" fmla="*/ 0 60000 65536"/>
                  <a:gd name="T5" fmla="*/ 0 60000 65536"/>
                </a:gdLst>
                <a:ahLst/>
                <a:cxnLst>
                  <a:cxn ang="T3">
                    <a:pos x="T0" y="0"/>
                  </a:cxn>
                  <a:cxn ang="T4">
                    <a:pos x="T1" y="0"/>
                  </a:cxn>
                  <a:cxn ang="T5">
                    <a:pos x="T2" y="0"/>
                  </a:cxn>
                </a:cxnLst>
                <a:rect l="0" t="0" r="r" b="b"/>
                <a:pathLst>
                  <a:path w="160">
                    <a:moveTo>
                      <a:pt x="0" y="0"/>
                    </a:moveTo>
                    <a:lnTo>
                      <a:pt x="0" y="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64" name="Freeform 1418"/>
              <p:cNvSpPr>
                <a:spLocks/>
              </p:cNvSpPr>
              <p:nvPr/>
            </p:nvSpPr>
            <p:spPr bwMode="auto">
              <a:xfrm>
                <a:off x="5276" y="3402"/>
                <a:ext cx="46" cy="21"/>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0" y="0"/>
                    </a:moveTo>
                    <a:lnTo>
                      <a:pt x="0" y="0"/>
                    </a:lnTo>
                    <a:lnTo>
                      <a:pt x="13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65" name="Freeform 1419"/>
              <p:cNvSpPr>
                <a:spLocks/>
              </p:cNvSpPr>
              <p:nvPr/>
            </p:nvSpPr>
            <p:spPr bwMode="auto">
              <a:xfrm>
                <a:off x="4748" y="2427"/>
                <a:ext cx="43" cy="0"/>
              </a:xfrm>
              <a:custGeom>
                <a:avLst/>
                <a:gdLst>
                  <a:gd name="T0" fmla="*/ 0 w 120"/>
                  <a:gd name="T1" fmla="*/ 0 w 120"/>
                  <a:gd name="T2" fmla="*/ 0 w 120"/>
                  <a:gd name="T3" fmla="*/ 0 60000 65536"/>
                  <a:gd name="T4" fmla="*/ 0 60000 65536"/>
                  <a:gd name="T5" fmla="*/ 0 60000 65536"/>
                </a:gdLst>
                <a:ahLst/>
                <a:cxnLst>
                  <a:cxn ang="T3">
                    <a:pos x="T0" y="0"/>
                  </a:cxn>
                  <a:cxn ang="T4">
                    <a:pos x="T1" y="0"/>
                  </a:cxn>
                  <a:cxn ang="T5">
                    <a:pos x="T2" y="0"/>
                  </a:cxn>
                </a:cxnLst>
                <a:rect l="0" t="0" r="r" b="b"/>
                <a:pathLst>
                  <a:path w="120">
                    <a:moveTo>
                      <a:pt x="120" y="0"/>
                    </a:moveTo>
                    <a:lnTo>
                      <a:pt x="12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66" name="Freeform 1420"/>
              <p:cNvSpPr>
                <a:spLocks/>
              </p:cNvSpPr>
              <p:nvPr/>
            </p:nvSpPr>
            <p:spPr bwMode="auto">
              <a:xfrm>
                <a:off x="4748" y="2400"/>
                <a:ext cx="61" cy="27"/>
              </a:xfrm>
              <a:custGeom>
                <a:avLst/>
                <a:gdLst>
                  <a:gd name="T0" fmla="*/ 0 w 170"/>
                  <a:gd name="T1" fmla="*/ 0 h 80"/>
                  <a:gd name="T2" fmla="*/ 0 w 170"/>
                  <a:gd name="T3" fmla="*/ 0 h 80"/>
                  <a:gd name="T4" fmla="*/ 0 w 170"/>
                  <a:gd name="T5" fmla="*/ 0 h 80"/>
                  <a:gd name="T6" fmla="*/ 0 60000 65536"/>
                  <a:gd name="T7" fmla="*/ 0 60000 65536"/>
                  <a:gd name="T8" fmla="*/ 0 60000 65536"/>
                </a:gdLst>
                <a:ahLst/>
                <a:cxnLst>
                  <a:cxn ang="T6">
                    <a:pos x="T0" y="T1"/>
                  </a:cxn>
                  <a:cxn ang="T7">
                    <a:pos x="T2" y="T3"/>
                  </a:cxn>
                  <a:cxn ang="T8">
                    <a:pos x="T4" y="T5"/>
                  </a:cxn>
                </a:cxnLst>
                <a:rect l="0" t="0" r="r" b="b"/>
                <a:pathLst>
                  <a:path w="170" h="80">
                    <a:moveTo>
                      <a:pt x="170" y="0"/>
                    </a:moveTo>
                    <a:lnTo>
                      <a:pt x="1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67" name="Freeform 1421"/>
              <p:cNvSpPr>
                <a:spLocks/>
              </p:cNvSpPr>
              <p:nvPr/>
            </p:nvSpPr>
            <p:spPr bwMode="auto">
              <a:xfrm>
                <a:off x="4702" y="2427"/>
                <a:ext cx="46" cy="4"/>
              </a:xfrm>
              <a:custGeom>
                <a:avLst/>
                <a:gdLst>
                  <a:gd name="T0" fmla="*/ 0 w 130"/>
                  <a:gd name="T1" fmla="*/ 0 h 10"/>
                  <a:gd name="T2" fmla="*/ 0 w 130"/>
                  <a:gd name="T3" fmla="*/ 0 h 10"/>
                  <a:gd name="T4" fmla="*/ 0 w 130"/>
                  <a:gd name="T5" fmla="*/ 0 h 10"/>
                  <a:gd name="T6" fmla="*/ 0 60000 65536"/>
                  <a:gd name="T7" fmla="*/ 0 60000 65536"/>
                  <a:gd name="T8" fmla="*/ 0 60000 65536"/>
                </a:gdLst>
                <a:ahLst/>
                <a:cxnLst>
                  <a:cxn ang="T6">
                    <a:pos x="T0" y="T1"/>
                  </a:cxn>
                  <a:cxn ang="T7">
                    <a:pos x="T2" y="T3"/>
                  </a:cxn>
                  <a:cxn ang="T8">
                    <a:pos x="T4" y="T5"/>
                  </a:cxn>
                </a:cxnLst>
                <a:rect l="0" t="0" r="r" b="b"/>
                <a:pathLst>
                  <a:path w="130" h="10">
                    <a:moveTo>
                      <a:pt x="0" y="10"/>
                    </a:moveTo>
                    <a:lnTo>
                      <a:pt x="0" y="1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68" name="Freeform 1422"/>
              <p:cNvSpPr>
                <a:spLocks/>
              </p:cNvSpPr>
              <p:nvPr/>
            </p:nvSpPr>
            <p:spPr bwMode="auto">
              <a:xfrm>
                <a:off x="4603" y="1704"/>
                <a:ext cx="21" cy="28"/>
              </a:xfrm>
              <a:custGeom>
                <a:avLst/>
                <a:gdLst>
                  <a:gd name="T0" fmla="*/ 0 w 60"/>
                  <a:gd name="T1" fmla="*/ 0 h 80"/>
                  <a:gd name="T2" fmla="*/ 0 w 60"/>
                  <a:gd name="T3" fmla="*/ 0 h 80"/>
                  <a:gd name="T4" fmla="*/ 0 w 60"/>
                  <a:gd name="T5" fmla="*/ 0 h 80"/>
                  <a:gd name="T6" fmla="*/ 0 60000 65536"/>
                  <a:gd name="T7" fmla="*/ 0 60000 65536"/>
                  <a:gd name="T8" fmla="*/ 0 60000 65536"/>
                </a:gdLst>
                <a:ahLst/>
                <a:cxnLst>
                  <a:cxn ang="T6">
                    <a:pos x="T0" y="T1"/>
                  </a:cxn>
                  <a:cxn ang="T7">
                    <a:pos x="T2" y="T3"/>
                  </a:cxn>
                  <a:cxn ang="T8">
                    <a:pos x="T4" y="T5"/>
                  </a:cxn>
                </a:cxnLst>
                <a:rect l="0" t="0" r="r" b="b"/>
                <a:pathLst>
                  <a:path w="60" h="80">
                    <a:moveTo>
                      <a:pt x="60" y="80"/>
                    </a:moveTo>
                    <a:lnTo>
                      <a:pt x="6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69" name="Freeform 1423"/>
              <p:cNvSpPr>
                <a:spLocks/>
              </p:cNvSpPr>
              <p:nvPr/>
            </p:nvSpPr>
            <p:spPr bwMode="auto">
              <a:xfrm>
                <a:off x="4593" y="1674"/>
                <a:ext cx="10" cy="30"/>
              </a:xfrm>
              <a:custGeom>
                <a:avLst/>
                <a:gdLst>
                  <a:gd name="T0" fmla="*/ 0 w 30"/>
                  <a:gd name="T1" fmla="*/ 0 h 90"/>
                  <a:gd name="T2" fmla="*/ 0 w 30"/>
                  <a:gd name="T3" fmla="*/ 0 h 90"/>
                  <a:gd name="T4" fmla="*/ 0 w 30"/>
                  <a:gd name="T5" fmla="*/ 0 h 90"/>
                  <a:gd name="T6" fmla="*/ 0 60000 65536"/>
                  <a:gd name="T7" fmla="*/ 0 60000 65536"/>
                  <a:gd name="T8" fmla="*/ 0 60000 65536"/>
                </a:gdLst>
                <a:ahLst/>
                <a:cxnLst>
                  <a:cxn ang="T6">
                    <a:pos x="T0" y="T1"/>
                  </a:cxn>
                  <a:cxn ang="T7">
                    <a:pos x="T2" y="T3"/>
                  </a:cxn>
                  <a:cxn ang="T8">
                    <a:pos x="T4" y="T5"/>
                  </a:cxn>
                </a:cxnLst>
                <a:rect l="0" t="0" r="r" b="b"/>
                <a:pathLst>
                  <a:path w="30" h="90">
                    <a:moveTo>
                      <a:pt x="0" y="0"/>
                    </a:moveTo>
                    <a:lnTo>
                      <a:pt x="0" y="0"/>
                    </a:lnTo>
                    <a:lnTo>
                      <a:pt x="3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70" name="Freeform 1424"/>
              <p:cNvSpPr>
                <a:spLocks/>
              </p:cNvSpPr>
              <p:nvPr/>
            </p:nvSpPr>
            <p:spPr bwMode="auto">
              <a:xfrm>
                <a:off x="4557" y="1704"/>
                <a:ext cx="46" cy="38"/>
              </a:xfrm>
              <a:custGeom>
                <a:avLst/>
                <a:gdLst>
                  <a:gd name="T0" fmla="*/ 0 w 131"/>
                  <a:gd name="T1" fmla="*/ 0 h 110"/>
                  <a:gd name="T2" fmla="*/ 0 w 131"/>
                  <a:gd name="T3" fmla="*/ 0 h 110"/>
                  <a:gd name="T4" fmla="*/ 0 w 131"/>
                  <a:gd name="T5" fmla="*/ 0 h 110"/>
                  <a:gd name="T6" fmla="*/ 0 60000 65536"/>
                  <a:gd name="T7" fmla="*/ 0 60000 65536"/>
                  <a:gd name="T8" fmla="*/ 0 60000 65536"/>
                </a:gdLst>
                <a:ahLst/>
                <a:cxnLst>
                  <a:cxn ang="T6">
                    <a:pos x="T0" y="T1"/>
                  </a:cxn>
                  <a:cxn ang="T7">
                    <a:pos x="T2" y="T3"/>
                  </a:cxn>
                  <a:cxn ang="T8">
                    <a:pos x="T4" y="T5"/>
                  </a:cxn>
                </a:cxnLst>
                <a:rect l="0" t="0" r="r" b="b"/>
                <a:pathLst>
                  <a:path w="131" h="110">
                    <a:moveTo>
                      <a:pt x="0" y="110"/>
                    </a:moveTo>
                    <a:lnTo>
                      <a:pt x="0" y="110"/>
                    </a:lnTo>
                    <a:lnTo>
                      <a:pt x="1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71" name="Freeform 1425"/>
              <p:cNvSpPr>
                <a:spLocks/>
              </p:cNvSpPr>
              <p:nvPr/>
            </p:nvSpPr>
            <p:spPr bwMode="auto">
              <a:xfrm>
                <a:off x="4603" y="1663"/>
                <a:ext cx="14"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40" y="0"/>
                    </a:moveTo>
                    <a:lnTo>
                      <a:pt x="4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72" name="Freeform 1426"/>
              <p:cNvSpPr>
                <a:spLocks/>
              </p:cNvSpPr>
              <p:nvPr/>
            </p:nvSpPr>
            <p:spPr bwMode="auto">
              <a:xfrm>
                <a:off x="4603" y="1704"/>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150" y="40"/>
                    </a:moveTo>
                    <a:lnTo>
                      <a:pt x="15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73" name="Freeform 1427"/>
              <p:cNvSpPr>
                <a:spLocks/>
              </p:cNvSpPr>
              <p:nvPr/>
            </p:nvSpPr>
            <p:spPr bwMode="auto">
              <a:xfrm>
                <a:off x="4603" y="1681"/>
                <a:ext cx="46" cy="23"/>
              </a:xfrm>
              <a:custGeom>
                <a:avLst/>
                <a:gdLst>
                  <a:gd name="T0" fmla="*/ 0 w 130"/>
                  <a:gd name="T1" fmla="*/ 0 h 70"/>
                  <a:gd name="T2" fmla="*/ 0 w 130"/>
                  <a:gd name="T3" fmla="*/ 0 h 70"/>
                  <a:gd name="T4" fmla="*/ 0 w 130"/>
                  <a:gd name="T5" fmla="*/ 0 h 70"/>
                  <a:gd name="T6" fmla="*/ 0 60000 65536"/>
                  <a:gd name="T7" fmla="*/ 0 60000 65536"/>
                  <a:gd name="T8" fmla="*/ 0 60000 65536"/>
                </a:gdLst>
                <a:ahLst/>
                <a:cxnLst>
                  <a:cxn ang="T6">
                    <a:pos x="T0" y="T1"/>
                  </a:cxn>
                  <a:cxn ang="T7">
                    <a:pos x="T2" y="T3"/>
                  </a:cxn>
                  <a:cxn ang="T8">
                    <a:pos x="T4" y="T5"/>
                  </a:cxn>
                </a:cxnLst>
                <a:rect l="0" t="0" r="r" b="b"/>
                <a:pathLst>
                  <a:path w="130" h="70">
                    <a:moveTo>
                      <a:pt x="130" y="0"/>
                    </a:moveTo>
                    <a:lnTo>
                      <a:pt x="13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74" name="Freeform 1428"/>
              <p:cNvSpPr>
                <a:spLocks/>
              </p:cNvSpPr>
              <p:nvPr/>
            </p:nvSpPr>
            <p:spPr bwMode="auto">
              <a:xfrm>
                <a:off x="3544" y="1541"/>
                <a:ext cx="32" cy="61"/>
              </a:xfrm>
              <a:custGeom>
                <a:avLst/>
                <a:gdLst>
                  <a:gd name="T0" fmla="*/ 0 w 90"/>
                  <a:gd name="T1" fmla="*/ 0 h 180"/>
                  <a:gd name="T2" fmla="*/ 0 w 90"/>
                  <a:gd name="T3" fmla="*/ 0 h 180"/>
                  <a:gd name="T4" fmla="*/ 0 w 90"/>
                  <a:gd name="T5" fmla="*/ 0 h 180"/>
                  <a:gd name="T6" fmla="*/ 0 60000 65536"/>
                  <a:gd name="T7" fmla="*/ 0 60000 65536"/>
                  <a:gd name="T8" fmla="*/ 0 60000 65536"/>
                </a:gdLst>
                <a:ahLst/>
                <a:cxnLst>
                  <a:cxn ang="T6">
                    <a:pos x="T0" y="T1"/>
                  </a:cxn>
                  <a:cxn ang="T7">
                    <a:pos x="T2" y="T3"/>
                  </a:cxn>
                  <a:cxn ang="T8">
                    <a:pos x="T4" y="T5"/>
                  </a:cxn>
                </a:cxnLst>
                <a:rect l="0" t="0" r="r" b="b"/>
                <a:pathLst>
                  <a:path w="90" h="180">
                    <a:moveTo>
                      <a:pt x="0" y="180"/>
                    </a:moveTo>
                    <a:lnTo>
                      <a:pt x="0" y="18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75" name="Freeform 1429"/>
              <p:cNvSpPr>
                <a:spLocks/>
              </p:cNvSpPr>
              <p:nvPr/>
            </p:nvSpPr>
            <p:spPr bwMode="auto">
              <a:xfrm>
                <a:off x="3296" y="2724"/>
                <a:ext cx="32" cy="27"/>
              </a:xfrm>
              <a:custGeom>
                <a:avLst/>
                <a:gdLst>
                  <a:gd name="T0" fmla="*/ 0 w 90"/>
                  <a:gd name="T1" fmla="*/ 0 h 80"/>
                  <a:gd name="T2" fmla="*/ 0 w 90"/>
                  <a:gd name="T3" fmla="*/ 0 h 80"/>
                  <a:gd name="T4" fmla="*/ 0 w 90"/>
                  <a:gd name="T5" fmla="*/ 0 h 80"/>
                  <a:gd name="T6" fmla="*/ 0 60000 65536"/>
                  <a:gd name="T7" fmla="*/ 0 60000 65536"/>
                  <a:gd name="T8" fmla="*/ 0 60000 65536"/>
                </a:gdLst>
                <a:ahLst/>
                <a:cxnLst>
                  <a:cxn ang="T6">
                    <a:pos x="T0" y="T1"/>
                  </a:cxn>
                  <a:cxn ang="T7">
                    <a:pos x="T2" y="T3"/>
                  </a:cxn>
                  <a:cxn ang="T8">
                    <a:pos x="T4" y="T5"/>
                  </a:cxn>
                </a:cxnLst>
                <a:rect l="0" t="0" r="r" b="b"/>
                <a:pathLst>
                  <a:path w="90" h="80">
                    <a:moveTo>
                      <a:pt x="90" y="0"/>
                    </a:moveTo>
                    <a:lnTo>
                      <a:pt x="9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76" name="Freeform 1430"/>
              <p:cNvSpPr>
                <a:spLocks/>
              </p:cNvSpPr>
              <p:nvPr/>
            </p:nvSpPr>
            <p:spPr bwMode="auto">
              <a:xfrm>
                <a:off x="4617" y="1606"/>
                <a:ext cx="0" cy="57"/>
              </a:xfrm>
              <a:custGeom>
                <a:avLst/>
                <a:gdLst>
                  <a:gd name="T0" fmla="*/ 0 h 170"/>
                  <a:gd name="T1" fmla="*/ 0 h 170"/>
                  <a:gd name="T2" fmla="*/ 0 h 170"/>
                  <a:gd name="T3" fmla="*/ 0 60000 65536"/>
                  <a:gd name="T4" fmla="*/ 0 60000 65536"/>
                  <a:gd name="T5" fmla="*/ 0 60000 65536"/>
                </a:gdLst>
                <a:ahLst/>
                <a:cxnLst>
                  <a:cxn ang="T3">
                    <a:pos x="0" y="T0"/>
                  </a:cxn>
                  <a:cxn ang="T4">
                    <a:pos x="0" y="T1"/>
                  </a:cxn>
                  <a:cxn ang="T5">
                    <a:pos x="0" y="T2"/>
                  </a:cxn>
                </a:cxnLst>
                <a:rect l="0" t="0" r="r" b="b"/>
                <a:pathLst>
                  <a:path h="170">
                    <a:moveTo>
                      <a:pt x="0" y="170"/>
                    </a:moveTo>
                    <a:lnTo>
                      <a:pt x="0" y="1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77" name="Freeform 1431"/>
              <p:cNvSpPr>
                <a:spLocks/>
              </p:cNvSpPr>
              <p:nvPr/>
            </p:nvSpPr>
            <p:spPr bwMode="auto">
              <a:xfrm>
                <a:off x="3509" y="3518"/>
                <a:ext cx="39" cy="38"/>
              </a:xfrm>
              <a:custGeom>
                <a:avLst/>
                <a:gdLst>
                  <a:gd name="T0" fmla="*/ 0 w 110"/>
                  <a:gd name="T1" fmla="*/ 0 h 110"/>
                  <a:gd name="T2" fmla="*/ 0 w 110"/>
                  <a:gd name="T3" fmla="*/ 0 h 110"/>
                  <a:gd name="T4" fmla="*/ 0 w 110"/>
                  <a:gd name="T5" fmla="*/ 0 h 110"/>
                  <a:gd name="T6" fmla="*/ 0 60000 65536"/>
                  <a:gd name="T7" fmla="*/ 0 60000 65536"/>
                  <a:gd name="T8" fmla="*/ 0 60000 65536"/>
                </a:gdLst>
                <a:ahLst/>
                <a:cxnLst>
                  <a:cxn ang="T6">
                    <a:pos x="T0" y="T1"/>
                  </a:cxn>
                  <a:cxn ang="T7">
                    <a:pos x="T2" y="T3"/>
                  </a:cxn>
                  <a:cxn ang="T8">
                    <a:pos x="T4" y="T5"/>
                  </a:cxn>
                </a:cxnLst>
                <a:rect l="0" t="0" r="r" b="b"/>
                <a:pathLst>
                  <a:path w="110" h="110">
                    <a:moveTo>
                      <a:pt x="110" y="0"/>
                    </a:moveTo>
                    <a:lnTo>
                      <a:pt x="11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78" name="Freeform 1432"/>
              <p:cNvSpPr>
                <a:spLocks/>
              </p:cNvSpPr>
              <p:nvPr/>
            </p:nvSpPr>
            <p:spPr bwMode="auto">
              <a:xfrm>
                <a:off x="3509" y="3556"/>
                <a:ext cx="14" cy="54"/>
              </a:xfrm>
              <a:custGeom>
                <a:avLst/>
                <a:gdLst>
                  <a:gd name="T0" fmla="*/ 0 w 40"/>
                  <a:gd name="T1" fmla="*/ 0 h 160"/>
                  <a:gd name="T2" fmla="*/ 0 w 40"/>
                  <a:gd name="T3" fmla="*/ 0 h 160"/>
                  <a:gd name="T4" fmla="*/ 0 w 40"/>
                  <a:gd name="T5" fmla="*/ 0 h 160"/>
                  <a:gd name="T6" fmla="*/ 0 60000 65536"/>
                  <a:gd name="T7" fmla="*/ 0 60000 65536"/>
                  <a:gd name="T8" fmla="*/ 0 60000 65536"/>
                </a:gdLst>
                <a:ahLst/>
                <a:cxnLst>
                  <a:cxn ang="T6">
                    <a:pos x="T0" y="T1"/>
                  </a:cxn>
                  <a:cxn ang="T7">
                    <a:pos x="T2" y="T3"/>
                  </a:cxn>
                  <a:cxn ang="T8">
                    <a:pos x="T4" y="T5"/>
                  </a:cxn>
                </a:cxnLst>
                <a:rect l="0" t="0" r="r" b="b"/>
                <a:pathLst>
                  <a:path w="40" h="160">
                    <a:moveTo>
                      <a:pt x="40" y="160"/>
                    </a:moveTo>
                    <a:lnTo>
                      <a:pt x="40" y="1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79" name="Freeform 1433"/>
              <p:cNvSpPr>
                <a:spLocks/>
              </p:cNvSpPr>
              <p:nvPr/>
            </p:nvSpPr>
            <p:spPr bwMode="auto">
              <a:xfrm>
                <a:off x="3452" y="3556"/>
                <a:ext cx="57" cy="3"/>
              </a:xfrm>
              <a:custGeom>
                <a:avLst/>
                <a:gdLst>
                  <a:gd name="T0" fmla="*/ 0 w 160"/>
                  <a:gd name="T1" fmla="*/ 0 h 10"/>
                  <a:gd name="T2" fmla="*/ 0 w 160"/>
                  <a:gd name="T3" fmla="*/ 0 h 10"/>
                  <a:gd name="T4" fmla="*/ 0 w 160"/>
                  <a:gd name="T5" fmla="*/ 0 h 10"/>
                  <a:gd name="T6" fmla="*/ 0 60000 65536"/>
                  <a:gd name="T7" fmla="*/ 0 60000 65536"/>
                  <a:gd name="T8" fmla="*/ 0 60000 65536"/>
                </a:gdLst>
                <a:ahLst/>
                <a:cxnLst>
                  <a:cxn ang="T6">
                    <a:pos x="T0" y="T1"/>
                  </a:cxn>
                  <a:cxn ang="T7">
                    <a:pos x="T2" y="T3"/>
                  </a:cxn>
                  <a:cxn ang="T8">
                    <a:pos x="T4" y="T5"/>
                  </a:cxn>
                </a:cxnLst>
                <a:rect l="0" t="0" r="r" b="b"/>
                <a:pathLst>
                  <a:path w="160" h="10">
                    <a:moveTo>
                      <a:pt x="0" y="10"/>
                    </a:moveTo>
                    <a:lnTo>
                      <a:pt x="0" y="1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80" name="Freeform 1434"/>
              <p:cNvSpPr>
                <a:spLocks/>
              </p:cNvSpPr>
              <p:nvPr/>
            </p:nvSpPr>
            <p:spPr bwMode="auto">
              <a:xfrm>
                <a:off x="4277" y="3412"/>
                <a:ext cx="32" cy="35"/>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0" y="0"/>
                    </a:moveTo>
                    <a:lnTo>
                      <a:pt x="0" y="0"/>
                    </a:lnTo>
                    <a:lnTo>
                      <a:pt x="9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81" name="Freeform 1435"/>
              <p:cNvSpPr>
                <a:spLocks/>
              </p:cNvSpPr>
              <p:nvPr/>
            </p:nvSpPr>
            <p:spPr bwMode="auto">
              <a:xfrm>
                <a:off x="4135" y="2011"/>
                <a:ext cx="47" cy="14"/>
              </a:xfrm>
              <a:custGeom>
                <a:avLst/>
                <a:gdLst>
                  <a:gd name="T0" fmla="*/ 0 w 131"/>
                  <a:gd name="T1" fmla="*/ 0 h 40"/>
                  <a:gd name="T2" fmla="*/ 0 w 131"/>
                  <a:gd name="T3" fmla="*/ 0 h 40"/>
                  <a:gd name="T4" fmla="*/ 0 w 131"/>
                  <a:gd name="T5" fmla="*/ 0 h 40"/>
                  <a:gd name="T6" fmla="*/ 0 60000 65536"/>
                  <a:gd name="T7" fmla="*/ 0 60000 65536"/>
                  <a:gd name="T8" fmla="*/ 0 60000 65536"/>
                </a:gdLst>
                <a:ahLst/>
                <a:cxnLst>
                  <a:cxn ang="T6">
                    <a:pos x="T0" y="T1"/>
                  </a:cxn>
                  <a:cxn ang="T7">
                    <a:pos x="T2" y="T3"/>
                  </a:cxn>
                  <a:cxn ang="T8">
                    <a:pos x="T4" y="T5"/>
                  </a:cxn>
                </a:cxnLst>
                <a:rect l="0" t="0" r="r" b="b"/>
                <a:pathLst>
                  <a:path w="131" h="40">
                    <a:moveTo>
                      <a:pt x="131" y="40"/>
                    </a:moveTo>
                    <a:lnTo>
                      <a:pt x="131"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82" name="Freeform 1436"/>
              <p:cNvSpPr>
                <a:spLocks/>
              </p:cNvSpPr>
              <p:nvPr/>
            </p:nvSpPr>
            <p:spPr bwMode="auto">
              <a:xfrm>
                <a:off x="3307" y="2676"/>
                <a:ext cx="21" cy="48"/>
              </a:xfrm>
              <a:custGeom>
                <a:avLst/>
                <a:gdLst>
                  <a:gd name="T0" fmla="*/ 0 w 60"/>
                  <a:gd name="T1" fmla="*/ 0 h 140"/>
                  <a:gd name="T2" fmla="*/ 0 w 60"/>
                  <a:gd name="T3" fmla="*/ 0 h 140"/>
                  <a:gd name="T4" fmla="*/ 0 w 60"/>
                  <a:gd name="T5" fmla="*/ 0 h 140"/>
                  <a:gd name="T6" fmla="*/ 0 60000 65536"/>
                  <a:gd name="T7" fmla="*/ 0 60000 65536"/>
                  <a:gd name="T8" fmla="*/ 0 60000 65536"/>
                </a:gdLst>
                <a:ahLst/>
                <a:cxnLst>
                  <a:cxn ang="T6">
                    <a:pos x="T0" y="T1"/>
                  </a:cxn>
                  <a:cxn ang="T7">
                    <a:pos x="T2" y="T3"/>
                  </a:cxn>
                  <a:cxn ang="T8">
                    <a:pos x="T4" y="T5"/>
                  </a:cxn>
                </a:cxnLst>
                <a:rect l="0" t="0" r="r" b="b"/>
                <a:pathLst>
                  <a:path w="60" h="140">
                    <a:moveTo>
                      <a:pt x="0" y="0"/>
                    </a:moveTo>
                    <a:lnTo>
                      <a:pt x="0" y="0"/>
                    </a:lnTo>
                    <a:lnTo>
                      <a:pt x="6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83" name="Freeform 1437"/>
              <p:cNvSpPr>
                <a:spLocks/>
              </p:cNvSpPr>
              <p:nvPr/>
            </p:nvSpPr>
            <p:spPr bwMode="auto">
              <a:xfrm>
                <a:off x="3307" y="2707"/>
                <a:ext cx="21" cy="17"/>
              </a:xfrm>
              <a:custGeom>
                <a:avLst/>
                <a:gdLst>
                  <a:gd name="T0" fmla="*/ 0 w 60"/>
                  <a:gd name="T1" fmla="*/ 0 h 50"/>
                  <a:gd name="T2" fmla="*/ 0 w 60"/>
                  <a:gd name="T3" fmla="*/ 0 h 50"/>
                  <a:gd name="T4" fmla="*/ 0 w 60"/>
                  <a:gd name="T5" fmla="*/ 0 h 50"/>
                  <a:gd name="T6" fmla="*/ 0 60000 65536"/>
                  <a:gd name="T7" fmla="*/ 0 60000 65536"/>
                  <a:gd name="T8" fmla="*/ 0 60000 65536"/>
                </a:gdLst>
                <a:ahLst/>
                <a:cxnLst>
                  <a:cxn ang="T6">
                    <a:pos x="T0" y="T1"/>
                  </a:cxn>
                  <a:cxn ang="T7">
                    <a:pos x="T2" y="T3"/>
                  </a:cxn>
                  <a:cxn ang="T8">
                    <a:pos x="T4" y="T5"/>
                  </a:cxn>
                </a:cxnLst>
                <a:rect l="0" t="0" r="r" b="b"/>
                <a:pathLst>
                  <a:path w="60" h="50">
                    <a:moveTo>
                      <a:pt x="0" y="0"/>
                    </a:moveTo>
                    <a:lnTo>
                      <a:pt x="0" y="0"/>
                    </a:lnTo>
                    <a:lnTo>
                      <a:pt x="6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84" name="Freeform 1438"/>
              <p:cNvSpPr>
                <a:spLocks/>
              </p:cNvSpPr>
              <p:nvPr/>
            </p:nvSpPr>
            <p:spPr bwMode="auto">
              <a:xfrm>
                <a:off x="3268" y="2710"/>
                <a:ext cx="60" cy="14"/>
              </a:xfrm>
              <a:custGeom>
                <a:avLst/>
                <a:gdLst>
                  <a:gd name="T0" fmla="*/ 0 w 170"/>
                  <a:gd name="T1" fmla="*/ 0 h 40"/>
                  <a:gd name="T2" fmla="*/ 0 w 170"/>
                  <a:gd name="T3" fmla="*/ 0 h 40"/>
                  <a:gd name="T4" fmla="*/ 0 w 170"/>
                  <a:gd name="T5" fmla="*/ 0 h 40"/>
                  <a:gd name="T6" fmla="*/ 0 60000 65536"/>
                  <a:gd name="T7" fmla="*/ 0 60000 65536"/>
                  <a:gd name="T8" fmla="*/ 0 60000 65536"/>
                </a:gdLst>
                <a:ahLst/>
                <a:cxnLst>
                  <a:cxn ang="T6">
                    <a:pos x="T0" y="T1"/>
                  </a:cxn>
                  <a:cxn ang="T7">
                    <a:pos x="T2" y="T3"/>
                  </a:cxn>
                  <a:cxn ang="T8">
                    <a:pos x="T4" y="T5"/>
                  </a:cxn>
                </a:cxnLst>
                <a:rect l="0" t="0" r="r" b="b"/>
                <a:pathLst>
                  <a:path w="170" h="40">
                    <a:moveTo>
                      <a:pt x="0" y="0"/>
                    </a:moveTo>
                    <a:lnTo>
                      <a:pt x="0" y="0"/>
                    </a:lnTo>
                    <a:lnTo>
                      <a:pt x="17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85" name="Freeform 1439"/>
              <p:cNvSpPr>
                <a:spLocks/>
              </p:cNvSpPr>
              <p:nvPr/>
            </p:nvSpPr>
            <p:spPr bwMode="auto">
              <a:xfrm>
                <a:off x="3303" y="2826"/>
                <a:ext cx="21" cy="51"/>
              </a:xfrm>
              <a:custGeom>
                <a:avLst/>
                <a:gdLst>
                  <a:gd name="T0" fmla="*/ 0 w 60"/>
                  <a:gd name="T1" fmla="*/ 0 h 150"/>
                  <a:gd name="T2" fmla="*/ 0 w 60"/>
                  <a:gd name="T3" fmla="*/ 0 h 150"/>
                  <a:gd name="T4" fmla="*/ 0 w 60"/>
                  <a:gd name="T5" fmla="*/ 0 h 150"/>
                  <a:gd name="T6" fmla="*/ 0 60000 65536"/>
                  <a:gd name="T7" fmla="*/ 0 60000 65536"/>
                  <a:gd name="T8" fmla="*/ 0 60000 65536"/>
                </a:gdLst>
                <a:ahLst/>
                <a:cxnLst>
                  <a:cxn ang="T6">
                    <a:pos x="T0" y="T1"/>
                  </a:cxn>
                  <a:cxn ang="T7">
                    <a:pos x="T2" y="T3"/>
                  </a:cxn>
                  <a:cxn ang="T8">
                    <a:pos x="T4" y="T5"/>
                  </a:cxn>
                </a:cxnLst>
                <a:rect l="0" t="0" r="r" b="b"/>
                <a:pathLst>
                  <a:path w="60" h="150">
                    <a:moveTo>
                      <a:pt x="60" y="0"/>
                    </a:moveTo>
                    <a:lnTo>
                      <a:pt x="6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86" name="Freeform 1440"/>
              <p:cNvSpPr>
                <a:spLocks/>
              </p:cNvSpPr>
              <p:nvPr/>
            </p:nvSpPr>
            <p:spPr bwMode="auto">
              <a:xfrm>
                <a:off x="3324" y="2792"/>
                <a:ext cx="22" cy="34"/>
              </a:xfrm>
              <a:custGeom>
                <a:avLst/>
                <a:gdLst>
                  <a:gd name="T0" fmla="*/ 0 w 61"/>
                  <a:gd name="T1" fmla="*/ 0 h 100"/>
                  <a:gd name="T2" fmla="*/ 0 w 61"/>
                  <a:gd name="T3" fmla="*/ 0 h 100"/>
                  <a:gd name="T4" fmla="*/ 0 w 61"/>
                  <a:gd name="T5" fmla="*/ 0 h 100"/>
                  <a:gd name="T6" fmla="*/ 0 60000 65536"/>
                  <a:gd name="T7" fmla="*/ 0 60000 65536"/>
                  <a:gd name="T8" fmla="*/ 0 60000 65536"/>
                </a:gdLst>
                <a:ahLst/>
                <a:cxnLst>
                  <a:cxn ang="T6">
                    <a:pos x="T0" y="T1"/>
                  </a:cxn>
                  <a:cxn ang="T7">
                    <a:pos x="T2" y="T3"/>
                  </a:cxn>
                  <a:cxn ang="T8">
                    <a:pos x="T4" y="T5"/>
                  </a:cxn>
                </a:cxnLst>
                <a:rect l="0" t="0" r="r" b="b"/>
                <a:pathLst>
                  <a:path w="61" h="100">
                    <a:moveTo>
                      <a:pt x="61" y="0"/>
                    </a:moveTo>
                    <a:lnTo>
                      <a:pt x="61"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87" name="Freeform 1441"/>
              <p:cNvSpPr>
                <a:spLocks/>
              </p:cNvSpPr>
              <p:nvPr/>
            </p:nvSpPr>
            <p:spPr bwMode="auto">
              <a:xfrm>
                <a:off x="5244" y="3457"/>
                <a:ext cx="46" cy="13"/>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0" y="0"/>
                    </a:moveTo>
                    <a:lnTo>
                      <a:pt x="0" y="0"/>
                    </a:lnTo>
                    <a:lnTo>
                      <a:pt x="13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88" name="Freeform 1442"/>
              <p:cNvSpPr>
                <a:spLocks/>
              </p:cNvSpPr>
              <p:nvPr/>
            </p:nvSpPr>
            <p:spPr bwMode="auto">
              <a:xfrm>
                <a:off x="4507" y="2110"/>
                <a:ext cx="15" cy="27"/>
              </a:xfrm>
              <a:custGeom>
                <a:avLst/>
                <a:gdLst>
                  <a:gd name="T0" fmla="*/ 0 w 40"/>
                  <a:gd name="T1" fmla="*/ 0 h 80"/>
                  <a:gd name="T2" fmla="*/ 0 w 40"/>
                  <a:gd name="T3" fmla="*/ 0 h 80"/>
                  <a:gd name="T4" fmla="*/ 0 w 40"/>
                  <a:gd name="T5" fmla="*/ 0 h 80"/>
                  <a:gd name="T6" fmla="*/ 0 60000 65536"/>
                  <a:gd name="T7" fmla="*/ 0 60000 65536"/>
                  <a:gd name="T8" fmla="*/ 0 60000 65536"/>
                </a:gdLst>
                <a:ahLst/>
                <a:cxnLst>
                  <a:cxn ang="T6">
                    <a:pos x="T0" y="T1"/>
                  </a:cxn>
                  <a:cxn ang="T7">
                    <a:pos x="T2" y="T3"/>
                  </a:cxn>
                  <a:cxn ang="T8">
                    <a:pos x="T4" y="T5"/>
                  </a:cxn>
                </a:cxnLst>
                <a:rect l="0" t="0" r="r" b="b"/>
                <a:pathLst>
                  <a:path w="40" h="80">
                    <a:moveTo>
                      <a:pt x="40" y="80"/>
                    </a:moveTo>
                    <a:lnTo>
                      <a:pt x="4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89" name="Freeform 1443"/>
              <p:cNvSpPr>
                <a:spLocks/>
              </p:cNvSpPr>
              <p:nvPr/>
            </p:nvSpPr>
            <p:spPr bwMode="auto">
              <a:xfrm>
                <a:off x="4334" y="1800"/>
                <a:ext cx="57" cy="31"/>
              </a:xfrm>
              <a:custGeom>
                <a:avLst/>
                <a:gdLst>
                  <a:gd name="T0" fmla="*/ 0 w 160"/>
                  <a:gd name="T1" fmla="*/ 0 h 90"/>
                  <a:gd name="T2" fmla="*/ 0 w 160"/>
                  <a:gd name="T3" fmla="*/ 0 h 90"/>
                  <a:gd name="T4" fmla="*/ 0 w 160"/>
                  <a:gd name="T5" fmla="*/ 0 h 90"/>
                  <a:gd name="T6" fmla="*/ 0 60000 65536"/>
                  <a:gd name="T7" fmla="*/ 0 60000 65536"/>
                  <a:gd name="T8" fmla="*/ 0 60000 65536"/>
                </a:gdLst>
                <a:ahLst/>
                <a:cxnLst>
                  <a:cxn ang="T6">
                    <a:pos x="T0" y="T1"/>
                  </a:cxn>
                  <a:cxn ang="T7">
                    <a:pos x="T2" y="T3"/>
                  </a:cxn>
                  <a:cxn ang="T8">
                    <a:pos x="T4" y="T5"/>
                  </a:cxn>
                </a:cxnLst>
                <a:rect l="0" t="0" r="r" b="b"/>
                <a:pathLst>
                  <a:path w="160" h="90">
                    <a:moveTo>
                      <a:pt x="0" y="0"/>
                    </a:moveTo>
                    <a:lnTo>
                      <a:pt x="0" y="0"/>
                    </a:lnTo>
                    <a:lnTo>
                      <a:pt x="16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90" name="Freeform 1444"/>
              <p:cNvSpPr>
                <a:spLocks/>
              </p:cNvSpPr>
              <p:nvPr/>
            </p:nvSpPr>
            <p:spPr bwMode="auto">
              <a:xfrm>
                <a:off x="4334" y="1831"/>
                <a:ext cx="57" cy="102"/>
              </a:xfrm>
              <a:custGeom>
                <a:avLst/>
                <a:gdLst>
                  <a:gd name="T0" fmla="*/ 0 w 160"/>
                  <a:gd name="T1" fmla="*/ 0 h 300"/>
                  <a:gd name="T2" fmla="*/ 0 w 160"/>
                  <a:gd name="T3" fmla="*/ 0 h 300"/>
                  <a:gd name="T4" fmla="*/ 0 w 160"/>
                  <a:gd name="T5" fmla="*/ 0 h 300"/>
                  <a:gd name="T6" fmla="*/ 0 60000 65536"/>
                  <a:gd name="T7" fmla="*/ 0 60000 65536"/>
                  <a:gd name="T8" fmla="*/ 0 60000 65536"/>
                </a:gdLst>
                <a:ahLst/>
                <a:cxnLst>
                  <a:cxn ang="T6">
                    <a:pos x="T0" y="T1"/>
                  </a:cxn>
                  <a:cxn ang="T7">
                    <a:pos x="T2" y="T3"/>
                  </a:cxn>
                  <a:cxn ang="T8">
                    <a:pos x="T4" y="T5"/>
                  </a:cxn>
                </a:cxnLst>
                <a:rect l="0" t="0" r="r" b="b"/>
                <a:pathLst>
                  <a:path w="160" h="300">
                    <a:moveTo>
                      <a:pt x="0" y="300"/>
                    </a:moveTo>
                    <a:lnTo>
                      <a:pt x="0" y="30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91" name="Freeform 1445"/>
              <p:cNvSpPr>
                <a:spLocks/>
              </p:cNvSpPr>
              <p:nvPr/>
            </p:nvSpPr>
            <p:spPr bwMode="auto">
              <a:xfrm>
                <a:off x="4391" y="1803"/>
                <a:ext cx="60" cy="28"/>
              </a:xfrm>
              <a:custGeom>
                <a:avLst/>
                <a:gdLst>
                  <a:gd name="T0" fmla="*/ 0 w 170"/>
                  <a:gd name="T1" fmla="*/ 0 h 80"/>
                  <a:gd name="T2" fmla="*/ 0 w 170"/>
                  <a:gd name="T3" fmla="*/ 0 h 80"/>
                  <a:gd name="T4" fmla="*/ 0 w 170"/>
                  <a:gd name="T5" fmla="*/ 0 h 80"/>
                  <a:gd name="T6" fmla="*/ 0 60000 65536"/>
                  <a:gd name="T7" fmla="*/ 0 60000 65536"/>
                  <a:gd name="T8" fmla="*/ 0 60000 65536"/>
                </a:gdLst>
                <a:ahLst/>
                <a:cxnLst>
                  <a:cxn ang="T6">
                    <a:pos x="T0" y="T1"/>
                  </a:cxn>
                  <a:cxn ang="T7">
                    <a:pos x="T2" y="T3"/>
                  </a:cxn>
                  <a:cxn ang="T8">
                    <a:pos x="T4" y="T5"/>
                  </a:cxn>
                </a:cxnLst>
                <a:rect l="0" t="0" r="r" b="b"/>
                <a:pathLst>
                  <a:path w="170" h="80">
                    <a:moveTo>
                      <a:pt x="170" y="0"/>
                    </a:moveTo>
                    <a:lnTo>
                      <a:pt x="1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92" name="Freeform 1446"/>
              <p:cNvSpPr>
                <a:spLocks/>
              </p:cNvSpPr>
              <p:nvPr/>
            </p:nvSpPr>
            <p:spPr bwMode="auto">
              <a:xfrm>
                <a:off x="3664" y="1957"/>
                <a:ext cx="4" cy="44"/>
              </a:xfrm>
              <a:custGeom>
                <a:avLst/>
                <a:gdLst>
                  <a:gd name="T0" fmla="*/ 0 w 10"/>
                  <a:gd name="T1" fmla="*/ 0 h 130"/>
                  <a:gd name="T2" fmla="*/ 0 w 10"/>
                  <a:gd name="T3" fmla="*/ 0 h 130"/>
                  <a:gd name="T4" fmla="*/ 0 w 10"/>
                  <a:gd name="T5" fmla="*/ 0 h 130"/>
                  <a:gd name="T6" fmla="*/ 0 60000 65536"/>
                  <a:gd name="T7" fmla="*/ 0 60000 65536"/>
                  <a:gd name="T8" fmla="*/ 0 60000 65536"/>
                </a:gdLst>
                <a:ahLst/>
                <a:cxnLst>
                  <a:cxn ang="T6">
                    <a:pos x="T0" y="T1"/>
                  </a:cxn>
                  <a:cxn ang="T7">
                    <a:pos x="T2" y="T3"/>
                  </a:cxn>
                  <a:cxn ang="T8">
                    <a:pos x="T4" y="T5"/>
                  </a:cxn>
                </a:cxnLst>
                <a:rect l="0" t="0" r="r" b="b"/>
                <a:pathLst>
                  <a:path w="10" h="130">
                    <a:moveTo>
                      <a:pt x="10" y="130"/>
                    </a:moveTo>
                    <a:lnTo>
                      <a:pt x="1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93" name="Freeform 1447"/>
              <p:cNvSpPr>
                <a:spLocks/>
              </p:cNvSpPr>
              <p:nvPr/>
            </p:nvSpPr>
            <p:spPr bwMode="auto">
              <a:xfrm>
                <a:off x="4985" y="2393"/>
                <a:ext cx="26" cy="51"/>
              </a:xfrm>
              <a:custGeom>
                <a:avLst/>
                <a:gdLst>
                  <a:gd name="T0" fmla="*/ 0 w 71"/>
                  <a:gd name="T1" fmla="*/ 0 h 150"/>
                  <a:gd name="T2" fmla="*/ 0 w 71"/>
                  <a:gd name="T3" fmla="*/ 0 h 150"/>
                  <a:gd name="T4" fmla="*/ 0 w 71"/>
                  <a:gd name="T5" fmla="*/ 0 h 150"/>
                  <a:gd name="T6" fmla="*/ 0 60000 65536"/>
                  <a:gd name="T7" fmla="*/ 0 60000 65536"/>
                  <a:gd name="T8" fmla="*/ 0 60000 65536"/>
                </a:gdLst>
                <a:ahLst/>
                <a:cxnLst>
                  <a:cxn ang="T6">
                    <a:pos x="T0" y="T1"/>
                  </a:cxn>
                  <a:cxn ang="T7">
                    <a:pos x="T2" y="T3"/>
                  </a:cxn>
                  <a:cxn ang="T8">
                    <a:pos x="T4" y="T5"/>
                  </a:cxn>
                </a:cxnLst>
                <a:rect l="0" t="0" r="r" b="b"/>
                <a:pathLst>
                  <a:path w="71" h="150">
                    <a:moveTo>
                      <a:pt x="0" y="150"/>
                    </a:moveTo>
                    <a:lnTo>
                      <a:pt x="0" y="150"/>
                    </a:lnTo>
                    <a:lnTo>
                      <a:pt x="7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94" name="Freeform 1448"/>
              <p:cNvSpPr>
                <a:spLocks/>
              </p:cNvSpPr>
              <p:nvPr/>
            </p:nvSpPr>
            <p:spPr bwMode="auto">
              <a:xfrm>
                <a:off x="5467" y="2754"/>
                <a:ext cx="8" cy="48"/>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140"/>
                    </a:moveTo>
                    <a:lnTo>
                      <a:pt x="0" y="140"/>
                    </a:lnTo>
                    <a:lnTo>
                      <a:pt x="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95" name="Freeform 1449"/>
              <p:cNvSpPr>
                <a:spLocks/>
              </p:cNvSpPr>
              <p:nvPr/>
            </p:nvSpPr>
            <p:spPr bwMode="auto">
              <a:xfrm>
                <a:off x="4359" y="1970"/>
                <a:ext cx="32" cy="11"/>
              </a:xfrm>
              <a:custGeom>
                <a:avLst/>
                <a:gdLst>
                  <a:gd name="T0" fmla="*/ 0 w 90"/>
                  <a:gd name="T1" fmla="*/ 0 h 30"/>
                  <a:gd name="T2" fmla="*/ 0 w 90"/>
                  <a:gd name="T3" fmla="*/ 0 h 30"/>
                  <a:gd name="T4" fmla="*/ 0 w 90"/>
                  <a:gd name="T5" fmla="*/ 0 h 30"/>
                  <a:gd name="T6" fmla="*/ 0 60000 65536"/>
                  <a:gd name="T7" fmla="*/ 0 60000 65536"/>
                  <a:gd name="T8" fmla="*/ 0 60000 65536"/>
                </a:gdLst>
                <a:ahLst/>
                <a:cxnLst>
                  <a:cxn ang="T6">
                    <a:pos x="T0" y="T1"/>
                  </a:cxn>
                  <a:cxn ang="T7">
                    <a:pos x="T2" y="T3"/>
                  </a:cxn>
                  <a:cxn ang="T8">
                    <a:pos x="T4" y="T5"/>
                  </a:cxn>
                </a:cxnLst>
                <a:rect l="0" t="0" r="r" b="b"/>
                <a:pathLst>
                  <a:path w="90" h="30">
                    <a:moveTo>
                      <a:pt x="90" y="0"/>
                    </a:moveTo>
                    <a:lnTo>
                      <a:pt x="9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96" name="Freeform 1450"/>
              <p:cNvSpPr>
                <a:spLocks/>
              </p:cNvSpPr>
              <p:nvPr/>
            </p:nvSpPr>
            <p:spPr bwMode="auto">
              <a:xfrm>
                <a:off x="4330" y="1981"/>
                <a:ext cx="29" cy="13"/>
              </a:xfrm>
              <a:custGeom>
                <a:avLst/>
                <a:gdLst>
                  <a:gd name="T0" fmla="*/ 0 w 80"/>
                  <a:gd name="T1" fmla="*/ 0 h 40"/>
                  <a:gd name="T2" fmla="*/ 0 w 80"/>
                  <a:gd name="T3" fmla="*/ 0 h 40"/>
                  <a:gd name="T4" fmla="*/ 0 w 80"/>
                  <a:gd name="T5" fmla="*/ 0 h 40"/>
                  <a:gd name="T6" fmla="*/ 0 60000 65536"/>
                  <a:gd name="T7" fmla="*/ 0 60000 65536"/>
                  <a:gd name="T8" fmla="*/ 0 60000 65536"/>
                </a:gdLst>
                <a:ahLst/>
                <a:cxnLst>
                  <a:cxn ang="T6">
                    <a:pos x="T0" y="T1"/>
                  </a:cxn>
                  <a:cxn ang="T7">
                    <a:pos x="T2" y="T3"/>
                  </a:cxn>
                  <a:cxn ang="T8">
                    <a:pos x="T4" y="T5"/>
                  </a:cxn>
                </a:cxnLst>
                <a:rect l="0" t="0" r="r" b="b"/>
                <a:pathLst>
                  <a:path w="80" h="40">
                    <a:moveTo>
                      <a:pt x="0" y="40"/>
                    </a:moveTo>
                    <a:lnTo>
                      <a:pt x="0" y="4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97" name="Freeform 1451"/>
              <p:cNvSpPr>
                <a:spLocks/>
              </p:cNvSpPr>
              <p:nvPr/>
            </p:nvSpPr>
            <p:spPr bwMode="auto">
              <a:xfrm>
                <a:off x="3803" y="3174"/>
                <a:ext cx="17" cy="24"/>
              </a:xfrm>
              <a:custGeom>
                <a:avLst/>
                <a:gdLst>
                  <a:gd name="T0" fmla="*/ 0 w 50"/>
                  <a:gd name="T1" fmla="*/ 0 h 70"/>
                  <a:gd name="T2" fmla="*/ 0 w 50"/>
                  <a:gd name="T3" fmla="*/ 0 h 70"/>
                  <a:gd name="T4" fmla="*/ 0 w 50"/>
                  <a:gd name="T5" fmla="*/ 0 h 70"/>
                  <a:gd name="T6" fmla="*/ 0 60000 65536"/>
                  <a:gd name="T7" fmla="*/ 0 60000 65536"/>
                  <a:gd name="T8" fmla="*/ 0 60000 65536"/>
                </a:gdLst>
                <a:ahLst/>
                <a:cxnLst>
                  <a:cxn ang="T6">
                    <a:pos x="T0" y="T1"/>
                  </a:cxn>
                  <a:cxn ang="T7">
                    <a:pos x="T2" y="T3"/>
                  </a:cxn>
                  <a:cxn ang="T8">
                    <a:pos x="T4" y="T5"/>
                  </a:cxn>
                </a:cxnLst>
                <a:rect l="0" t="0" r="r" b="b"/>
                <a:pathLst>
                  <a:path w="50" h="70">
                    <a:moveTo>
                      <a:pt x="0" y="0"/>
                    </a:moveTo>
                    <a:lnTo>
                      <a:pt x="0" y="0"/>
                    </a:lnTo>
                    <a:lnTo>
                      <a:pt x="5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98" name="Freeform 1452"/>
              <p:cNvSpPr>
                <a:spLocks/>
              </p:cNvSpPr>
              <p:nvPr/>
            </p:nvSpPr>
            <p:spPr bwMode="auto">
              <a:xfrm>
                <a:off x="4500" y="1643"/>
                <a:ext cx="4"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10" y="150"/>
                    </a:moveTo>
                    <a:lnTo>
                      <a:pt x="1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599" name="Freeform 1453"/>
              <p:cNvSpPr>
                <a:spLocks/>
              </p:cNvSpPr>
              <p:nvPr/>
            </p:nvSpPr>
            <p:spPr bwMode="auto">
              <a:xfrm>
                <a:off x="4713" y="1663"/>
                <a:ext cx="39" cy="41"/>
              </a:xfrm>
              <a:custGeom>
                <a:avLst/>
                <a:gdLst>
                  <a:gd name="T0" fmla="*/ 0 w 110"/>
                  <a:gd name="T1" fmla="*/ 0 h 120"/>
                  <a:gd name="T2" fmla="*/ 0 w 110"/>
                  <a:gd name="T3" fmla="*/ 0 h 120"/>
                  <a:gd name="T4" fmla="*/ 0 w 110"/>
                  <a:gd name="T5" fmla="*/ 0 h 120"/>
                  <a:gd name="T6" fmla="*/ 0 60000 65536"/>
                  <a:gd name="T7" fmla="*/ 0 60000 65536"/>
                  <a:gd name="T8" fmla="*/ 0 60000 65536"/>
                </a:gdLst>
                <a:ahLst/>
                <a:cxnLst>
                  <a:cxn ang="T6">
                    <a:pos x="T0" y="T1"/>
                  </a:cxn>
                  <a:cxn ang="T7">
                    <a:pos x="T2" y="T3"/>
                  </a:cxn>
                  <a:cxn ang="T8">
                    <a:pos x="T4" y="T5"/>
                  </a:cxn>
                </a:cxnLst>
                <a:rect l="0" t="0" r="r" b="b"/>
                <a:pathLst>
                  <a:path w="110" h="120">
                    <a:moveTo>
                      <a:pt x="110" y="0"/>
                    </a:moveTo>
                    <a:lnTo>
                      <a:pt x="11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600" name="Freeform 1454"/>
              <p:cNvSpPr>
                <a:spLocks/>
              </p:cNvSpPr>
              <p:nvPr/>
            </p:nvSpPr>
            <p:spPr bwMode="auto">
              <a:xfrm>
                <a:off x="4713" y="1698"/>
                <a:ext cx="50" cy="6"/>
              </a:xfrm>
              <a:custGeom>
                <a:avLst/>
                <a:gdLst>
                  <a:gd name="T0" fmla="*/ 0 w 140"/>
                  <a:gd name="T1" fmla="*/ 0 h 20"/>
                  <a:gd name="T2" fmla="*/ 0 w 140"/>
                  <a:gd name="T3" fmla="*/ 0 h 20"/>
                  <a:gd name="T4" fmla="*/ 0 w 140"/>
                  <a:gd name="T5" fmla="*/ 0 h 20"/>
                  <a:gd name="T6" fmla="*/ 0 60000 65536"/>
                  <a:gd name="T7" fmla="*/ 0 60000 65536"/>
                  <a:gd name="T8" fmla="*/ 0 60000 65536"/>
                </a:gdLst>
                <a:ahLst/>
                <a:cxnLst>
                  <a:cxn ang="T6">
                    <a:pos x="T0" y="T1"/>
                  </a:cxn>
                  <a:cxn ang="T7">
                    <a:pos x="T2" y="T3"/>
                  </a:cxn>
                  <a:cxn ang="T8">
                    <a:pos x="T4" y="T5"/>
                  </a:cxn>
                </a:cxnLst>
                <a:rect l="0" t="0" r="r" b="b"/>
                <a:pathLst>
                  <a:path w="140" h="20">
                    <a:moveTo>
                      <a:pt x="140" y="0"/>
                    </a:moveTo>
                    <a:lnTo>
                      <a:pt x="140" y="0"/>
                    </a:lnTo>
                    <a:lnTo>
                      <a:pt x="0" y="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601" name="Freeform 1455"/>
              <p:cNvSpPr>
                <a:spLocks/>
              </p:cNvSpPr>
              <p:nvPr/>
            </p:nvSpPr>
            <p:spPr bwMode="auto">
              <a:xfrm>
                <a:off x="4656" y="1704"/>
                <a:ext cx="57" cy="14"/>
              </a:xfrm>
              <a:custGeom>
                <a:avLst/>
                <a:gdLst>
                  <a:gd name="T0" fmla="*/ 0 w 160"/>
                  <a:gd name="T1" fmla="*/ 0 h 40"/>
                  <a:gd name="T2" fmla="*/ 0 w 160"/>
                  <a:gd name="T3" fmla="*/ 0 h 40"/>
                  <a:gd name="T4" fmla="*/ 0 w 160"/>
                  <a:gd name="T5" fmla="*/ 0 h 40"/>
                  <a:gd name="T6" fmla="*/ 0 60000 65536"/>
                  <a:gd name="T7" fmla="*/ 0 60000 65536"/>
                  <a:gd name="T8" fmla="*/ 0 60000 65536"/>
                </a:gdLst>
                <a:ahLst/>
                <a:cxnLst>
                  <a:cxn ang="T6">
                    <a:pos x="T0" y="T1"/>
                  </a:cxn>
                  <a:cxn ang="T7">
                    <a:pos x="T2" y="T3"/>
                  </a:cxn>
                  <a:cxn ang="T8">
                    <a:pos x="T4" y="T5"/>
                  </a:cxn>
                </a:cxnLst>
                <a:rect l="0" t="0" r="r" b="b"/>
                <a:pathLst>
                  <a:path w="160" h="40">
                    <a:moveTo>
                      <a:pt x="0" y="40"/>
                    </a:moveTo>
                    <a:lnTo>
                      <a:pt x="0" y="4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602" name="Freeform 1456"/>
              <p:cNvSpPr>
                <a:spLocks/>
              </p:cNvSpPr>
              <p:nvPr/>
            </p:nvSpPr>
            <p:spPr bwMode="auto">
              <a:xfrm>
                <a:off x="5241" y="2956"/>
                <a:ext cx="17" cy="47"/>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0" y="0"/>
                    </a:moveTo>
                    <a:lnTo>
                      <a:pt x="0" y="0"/>
                    </a:lnTo>
                    <a:lnTo>
                      <a:pt x="5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603" name="Freeform 1457"/>
              <p:cNvSpPr>
                <a:spLocks/>
              </p:cNvSpPr>
              <p:nvPr/>
            </p:nvSpPr>
            <p:spPr bwMode="auto">
              <a:xfrm>
                <a:off x="4632" y="2079"/>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0" y="40"/>
                    </a:moveTo>
                    <a:lnTo>
                      <a:pt x="0" y="4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604" name="Freeform 1458"/>
              <p:cNvSpPr>
                <a:spLocks/>
              </p:cNvSpPr>
              <p:nvPr/>
            </p:nvSpPr>
            <p:spPr bwMode="auto">
              <a:xfrm>
                <a:off x="4334" y="2608"/>
                <a:ext cx="32" cy="24"/>
              </a:xfrm>
              <a:custGeom>
                <a:avLst/>
                <a:gdLst>
                  <a:gd name="T0" fmla="*/ 0 w 90"/>
                  <a:gd name="T1" fmla="*/ 0 h 70"/>
                  <a:gd name="T2" fmla="*/ 0 w 90"/>
                  <a:gd name="T3" fmla="*/ 0 h 70"/>
                  <a:gd name="T4" fmla="*/ 0 w 90"/>
                  <a:gd name="T5" fmla="*/ 0 h 70"/>
                  <a:gd name="T6" fmla="*/ 0 60000 65536"/>
                  <a:gd name="T7" fmla="*/ 0 60000 65536"/>
                  <a:gd name="T8" fmla="*/ 0 60000 65536"/>
                </a:gdLst>
                <a:ahLst/>
                <a:cxnLst>
                  <a:cxn ang="T6">
                    <a:pos x="T0" y="T1"/>
                  </a:cxn>
                  <a:cxn ang="T7">
                    <a:pos x="T2" y="T3"/>
                  </a:cxn>
                  <a:cxn ang="T8">
                    <a:pos x="T4" y="T5"/>
                  </a:cxn>
                </a:cxnLst>
                <a:rect l="0" t="0" r="r" b="b"/>
                <a:pathLst>
                  <a:path w="90" h="70">
                    <a:moveTo>
                      <a:pt x="90" y="70"/>
                    </a:moveTo>
                    <a:lnTo>
                      <a:pt x="9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605" name="Freeform 1459"/>
              <p:cNvSpPr>
                <a:spLocks/>
              </p:cNvSpPr>
              <p:nvPr/>
            </p:nvSpPr>
            <p:spPr bwMode="auto">
              <a:xfrm>
                <a:off x="4267" y="2608"/>
                <a:ext cx="67" cy="20"/>
              </a:xfrm>
              <a:custGeom>
                <a:avLst/>
                <a:gdLst>
                  <a:gd name="T0" fmla="*/ 0 w 190"/>
                  <a:gd name="T1" fmla="*/ 0 h 60"/>
                  <a:gd name="T2" fmla="*/ 0 w 190"/>
                  <a:gd name="T3" fmla="*/ 0 h 60"/>
                  <a:gd name="T4" fmla="*/ 0 w 190"/>
                  <a:gd name="T5" fmla="*/ 0 h 60"/>
                  <a:gd name="T6" fmla="*/ 0 60000 65536"/>
                  <a:gd name="T7" fmla="*/ 0 60000 65536"/>
                  <a:gd name="T8" fmla="*/ 0 60000 65536"/>
                </a:gdLst>
                <a:ahLst/>
                <a:cxnLst>
                  <a:cxn ang="T6">
                    <a:pos x="T0" y="T1"/>
                  </a:cxn>
                  <a:cxn ang="T7">
                    <a:pos x="T2" y="T3"/>
                  </a:cxn>
                  <a:cxn ang="T8">
                    <a:pos x="T4" y="T5"/>
                  </a:cxn>
                </a:cxnLst>
                <a:rect l="0" t="0" r="r" b="b"/>
                <a:pathLst>
                  <a:path w="190" h="60">
                    <a:moveTo>
                      <a:pt x="0" y="60"/>
                    </a:moveTo>
                    <a:lnTo>
                      <a:pt x="0" y="60"/>
                    </a:lnTo>
                    <a:lnTo>
                      <a:pt x="1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606" name="Freeform 1460"/>
              <p:cNvSpPr>
                <a:spLocks/>
              </p:cNvSpPr>
              <p:nvPr/>
            </p:nvSpPr>
            <p:spPr bwMode="auto">
              <a:xfrm>
                <a:off x="4334" y="2564"/>
                <a:ext cx="11" cy="44"/>
              </a:xfrm>
              <a:custGeom>
                <a:avLst/>
                <a:gdLst>
                  <a:gd name="T0" fmla="*/ 0 w 30"/>
                  <a:gd name="T1" fmla="*/ 0 h 130"/>
                  <a:gd name="T2" fmla="*/ 0 w 30"/>
                  <a:gd name="T3" fmla="*/ 0 h 130"/>
                  <a:gd name="T4" fmla="*/ 0 w 30"/>
                  <a:gd name="T5" fmla="*/ 0 h 130"/>
                  <a:gd name="T6" fmla="*/ 0 60000 65536"/>
                  <a:gd name="T7" fmla="*/ 0 60000 65536"/>
                  <a:gd name="T8" fmla="*/ 0 60000 65536"/>
                </a:gdLst>
                <a:ahLst/>
                <a:cxnLst>
                  <a:cxn ang="T6">
                    <a:pos x="T0" y="T1"/>
                  </a:cxn>
                  <a:cxn ang="T7">
                    <a:pos x="T2" y="T3"/>
                  </a:cxn>
                  <a:cxn ang="T8">
                    <a:pos x="T4" y="T5"/>
                  </a:cxn>
                </a:cxnLst>
                <a:rect l="0" t="0" r="r" b="b"/>
                <a:pathLst>
                  <a:path w="30" h="130">
                    <a:moveTo>
                      <a:pt x="30" y="0"/>
                    </a:moveTo>
                    <a:lnTo>
                      <a:pt x="3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grpSp>
        <p:grpSp>
          <p:nvGrpSpPr>
            <p:cNvPr id="218355" name="Group 1662"/>
            <p:cNvGrpSpPr>
              <a:grpSpLocks/>
            </p:cNvGrpSpPr>
            <p:nvPr/>
          </p:nvGrpSpPr>
          <p:grpSpPr bwMode="auto">
            <a:xfrm>
              <a:off x="3091" y="1449"/>
              <a:ext cx="2493" cy="2342"/>
              <a:chOff x="3091" y="1449"/>
              <a:chExt cx="2493" cy="2342"/>
            </a:xfrm>
          </p:grpSpPr>
          <p:sp>
            <p:nvSpPr>
              <p:cNvPr id="219207" name="Freeform 1462"/>
              <p:cNvSpPr>
                <a:spLocks/>
              </p:cNvSpPr>
              <p:nvPr/>
            </p:nvSpPr>
            <p:spPr bwMode="auto">
              <a:xfrm>
                <a:off x="4012" y="2458"/>
                <a:ext cx="56" cy="7"/>
              </a:xfrm>
              <a:custGeom>
                <a:avLst/>
                <a:gdLst>
                  <a:gd name="T0" fmla="*/ 0 w 160"/>
                  <a:gd name="T1" fmla="*/ 0 h 20"/>
                  <a:gd name="T2" fmla="*/ 0 w 160"/>
                  <a:gd name="T3" fmla="*/ 0 h 20"/>
                  <a:gd name="T4" fmla="*/ 0 w 160"/>
                  <a:gd name="T5" fmla="*/ 0 h 20"/>
                  <a:gd name="T6" fmla="*/ 0 60000 65536"/>
                  <a:gd name="T7" fmla="*/ 0 60000 65536"/>
                  <a:gd name="T8" fmla="*/ 0 60000 65536"/>
                </a:gdLst>
                <a:ahLst/>
                <a:cxnLst>
                  <a:cxn ang="T6">
                    <a:pos x="T0" y="T1"/>
                  </a:cxn>
                  <a:cxn ang="T7">
                    <a:pos x="T2" y="T3"/>
                  </a:cxn>
                  <a:cxn ang="T8">
                    <a:pos x="T4" y="T5"/>
                  </a:cxn>
                </a:cxnLst>
                <a:rect l="0" t="0" r="r" b="b"/>
                <a:pathLst>
                  <a:path w="160" h="20">
                    <a:moveTo>
                      <a:pt x="160" y="20"/>
                    </a:moveTo>
                    <a:lnTo>
                      <a:pt x="160" y="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08" name="Freeform 1463"/>
              <p:cNvSpPr>
                <a:spLocks/>
              </p:cNvSpPr>
              <p:nvPr/>
            </p:nvSpPr>
            <p:spPr bwMode="auto">
              <a:xfrm>
                <a:off x="4068" y="2369"/>
                <a:ext cx="18" cy="41"/>
              </a:xfrm>
              <a:custGeom>
                <a:avLst/>
                <a:gdLst>
                  <a:gd name="T0" fmla="*/ 0 w 50"/>
                  <a:gd name="T1" fmla="*/ 0 h 120"/>
                  <a:gd name="T2" fmla="*/ 0 w 50"/>
                  <a:gd name="T3" fmla="*/ 0 h 120"/>
                  <a:gd name="T4" fmla="*/ 0 w 50"/>
                  <a:gd name="T5" fmla="*/ 0 h 120"/>
                  <a:gd name="T6" fmla="*/ 0 60000 65536"/>
                  <a:gd name="T7" fmla="*/ 0 60000 65536"/>
                  <a:gd name="T8" fmla="*/ 0 60000 65536"/>
                </a:gdLst>
                <a:ahLst/>
                <a:cxnLst>
                  <a:cxn ang="T6">
                    <a:pos x="T0" y="T1"/>
                  </a:cxn>
                  <a:cxn ang="T7">
                    <a:pos x="T2" y="T3"/>
                  </a:cxn>
                  <a:cxn ang="T8">
                    <a:pos x="T4" y="T5"/>
                  </a:cxn>
                </a:cxnLst>
                <a:rect l="0" t="0" r="r" b="b"/>
                <a:pathLst>
                  <a:path w="50" h="120">
                    <a:moveTo>
                      <a:pt x="50" y="120"/>
                    </a:moveTo>
                    <a:lnTo>
                      <a:pt x="5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09" name="Freeform 1464"/>
              <p:cNvSpPr>
                <a:spLocks/>
              </p:cNvSpPr>
              <p:nvPr/>
            </p:nvSpPr>
            <p:spPr bwMode="auto">
              <a:xfrm>
                <a:off x="4228" y="2038"/>
                <a:ext cx="56" cy="11"/>
              </a:xfrm>
              <a:custGeom>
                <a:avLst/>
                <a:gdLst>
                  <a:gd name="T0" fmla="*/ 0 w 160"/>
                  <a:gd name="T1" fmla="*/ 0 h 30"/>
                  <a:gd name="T2" fmla="*/ 0 w 160"/>
                  <a:gd name="T3" fmla="*/ 0 h 30"/>
                  <a:gd name="T4" fmla="*/ 0 w 160"/>
                  <a:gd name="T5" fmla="*/ 0 h 30"/>
                  <a:gd name="T6" fmla="*/ 0 60000 65536"/>
                  <a:gd name="T7" fmla="*/ 0 60000 65536"/>
                  <a:gd name="T8" fmla="*/ 0 60000 65536"/>
                </a:gdLst>
                <a:ahLst/>
                <a:cxnLst>
                  <a:cxn ang="T6">
                    <a:pos x="T0" y="T1"/>
                  </a:cxn>
                  <a:cxn ang="T7">
                    <a:pos x="T2" y="T3"/>
                  </a:cxn>
                  <a:cxn ang="T8">
                    <a:pos x="T4" y="T5"/>
                  </a:cxn>
                </a:cxnLst>
                <a:rect l="0" t="0" r="r" b="b"/>
                <a:pathLst>
                  <a:path w="160" h="30">
                    <a:moveTo>
                      <a:pt x="0" y="0"/>
                    </a:moveTo>
                    <a:lnTo>
                      <a:pt x="0" y="0"/>
                    </a:lnTo>
                    <a:lnTo>
                      <a:pt x="16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10" name="Freeform 1465"/>
              <p:cNvSpPr>
                <a:spLocks/>
              </p:cNvSpPr>
              <p:nvPr/>
            </p:nvSpPr>
            <p:spPr bwMode="auto">
              <a:xfrm>
                <a:off x="4284" y="2049"/>
                <a:ext cx="50" cy="0"/>
              </a:xfrm>
              <a:custGeom>
                <a:avLst/>
                <a:gdLst>
                  <a:gd name="T0" fmla="*/ 0 w 140"/>
                  <a:gd name="T1" fmla="*/ 0 w 140"/>
                  <a:gd name="T2" fmla="*/ 0 w 140"/>
                  <a:gd name="T3" fmla="*/ 0 60000 65536"/>
                  <a:gd name="T4" fmla="*/ 0 60000 65536"/>
                  <a:gd name="T5" fmla="*/ 0 60000 65536"/>
                </a:gdLst>
                <a:ahLst/>
                <a:cxnLst>
                  <a:cxn ang="T3">
                    <a:pos x="T0" y="0"/>
                  </a:cxn>
                  <a:cxn ang="T4">
                    <a:pos x="T1" y="0"/>
                  </a:cxn>
                  <a:cxn ang="T5">
                    <a:pos x="T2" y="0"/>
                  </a:cxn>
                </a:cxnLst>
                <a:rect l="0" t="0" r="r" b="b"/>
                <a:pathLst>
                  <a:path w="140">
                    <a:moveTo>
                      <a:pt x="140" y="0"/>
                    </a:moveTo>
                    <a:lnTo>
                      <a:pt x="14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11" name="Freeform 1466"/>
              <p:cNvSpPr>
                <a:spLocks/>
              </p:cNvSpPr>
              <p:nvPr/>
            </p:nvSpPr>
            <p:spPr bwMode="auto">
              <a:xfrm>
                <a:off x="4253" y="2032"/>
                <a:ext cx="31" cy="17"/>
              </a:xfrm>
              <a:custGeom>
                <a:avLst/>
                <a:gdLst>
                  <a:gd name="T0" fmla="*/ 0 w 90"/>
                  <a:gd name="T1" fmla="*/ 0 h 50"/>
                  <a:gd name="T2" fmla="*/ 0 w 90"/>
                  <a:gd name="T3" fmla="*/ 0 h 50"/>
                  <a:gd name="T4" fmla="*/ 0 w 90"/>
                  <a:gd name="T5" fmla="*/ 0 h 50"/>
                  <a:gd name="T6" fmla="*/ 0 60000 65536"/>
                  <a:gd name="T7" fmla="*/ 0 60000 65536"/>
                  <a:gd name="T8" fmla="*/ 0 60000 65536"/>
                </a:gdLst>
                <a:ahLst/>
                <a:cxnLst>
                  <a:cxn ang="T6">
                    <a:pos x="T0" y="T1"/>
                  </a:cxn>
                  <a:cxn ang="T7">
                    <a:pos x="T2" y="T3"/>
                  </a:cxn>
                  <a:cxn ang="T8">
                    <a:pos x="T4" y="T5"/>
                  </a:cxn>
                </a:cxnLst>
                <a:rect l="0" t="0" r="r" b="b"/>
                <a:pathLst>
                  <a:path w="90" h="50">
                    <a:moveTo>
                      <a:pt x="0" y="0"/>
                    </a:moveTo>
                    <a:lnTo>
                      <a:pt x="0" y="0"/>
                    </a:lnTo>
                    <a:lnTo>
                      <a:pt x="9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12" name="Freeform 1467"/>
              <p:cNvSpPr>
                <a:spLocks/>
              </p:cNvSpPr>
              <p:nvPr/>
            </p:nvSpPr>
            <p:spPr bwMode="auto">
              <a:xfrm>
                <a:off x="3449" y="3702"/>
                <a:ext cx="46" cy="21"/>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130" y="0"/>
                    </a:moveTo>
                    <a:lnTo>
                      <a:pt x="13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13" name="Freeform 1468"/>
              <p:cNvSpPr>
                <a:spLocks/>
              </p:cNvSpPr>
              <p:nvPr/>
            </p:nvSpPr>
            <p:spPr bwMode="auto">
              <a:xfrm>
                <a:off x="4068" y="2465"/>
                <a:ext cx="53"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150" y="60"/>
                    </a:moveTo>
                    <a:lnTo>
                      <a:pt x="15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14" name="Freeform 1469"/>
              <p:cNvSpPr>
                <a:spLocks/>
              </p:cNvSpPr>
              <p:nvPr/>
            </p:nvSpPr>
            <p:spPr bwMode="auto">
              <a:xfrm>
                <a:off x="3091" y="2853"/>
                <a:ext cx="46" cy="14"/>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130" y="0"/>
                    </a:moveTo>
                    <a:lnTo>
                      <a:pt x="13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15" name="Freeform 1470"/>
              <p:cNvSpPr>
                <a:spLocks/>
              </p:cNvSpPr>
              <p:nvPr/>
            </p:nvSpPr>
            <p:spPr bwMode="auto">
              <a:xfrm>
                <a:off x="5057" y="3372"/>
                <a:ext cx="10" cy="47"/>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30" y="0"/>
                    </a:moveTo>
                    <a:lnTo>
                      <a:pt x="3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16" name="Freeform 1471"/>
              <p:cNvSpPr>
                <a:spLocks/>
              </p:cNvSpPr>
              <p:nvPr/>
            </p:nvSpPr>
            <p:spPr bwMode="auto">
              <a:xfrm>
                <a:off x="3565" y="1909"/>
                <a:ext cx="46" cy="27"/>
              </a:xfrm>
              <a:custGeom>
                <a:avLst/>
                <a:gdLst>
                  <a:gd name="T0" fmla="*/ 0 w 130"/>
                  <a:gd name="T1" fmla="*/ 0 h 80"/>
                  <a:gd name="T2" fmla="*/ 0 w 130"/>
                  <a:gd name="T3" fmla="*/ 0 h 80"/>
                  <a:gd name="T4" fmla="*/ 0 w 130"/>
                  <a:gd name="T5" fmla="*/ 0 h 80"/>
                  <a:gd name="T6" fmla="*/ 0 60000 65536"/>
                  <a:gd name="T7" fmla="*/ 0 60000 65536"/>
                  <a:gd name="T8" fmla="*/ 0 60000 65536"/>
                </a:gdLst>
                <a:ahLst/>
                <a:cxnLst>
                  <a:cxn ang="T6">
                    <a:pos x="T0" y="T1"/>
                  </a:cxn>
                  <a:cxn ang="T7">
                    <a:pos x="T2" y="T3"/>
                  </a:cxn>
                  <a:cxn ang="T8">
                    <a:pos x="T4" y="T5"/>
                  </a:cxn>
                </a:cxnLst>
                <a:rect l="0" t="0" r="r" b="b"/>
                <a:pathLst>
                  <a:path w="130" h="80">
                    <a:moveTo>
                      <a:pt x="130" y="0"/>
                    </a:moveTo>
                    <a:lnTo>
                      <a:pt x="13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17" name="Freeform 1472"/>
              <p:cNvSpPr>
                <a:spLocks/>
              </p:cNvSpPr>
              <p:nvPr/>
            </p:nvSpPr>
            <p:spPr bwMode="auto">
              <a:xfrm>
                <a:off x="5485" y="2850"/>
                <a:ext cx="39" cy="31"/>
              </a:xfrm>
              <a:custGeom>
                <a:avLst/>
                <a:gdLst>
                  <a:gd name="T0" fmla="*/ 0 w 110"/>
                  <a:gd name="T1" fmla="*/ 0 h 90"/>
                  <a:gd name="T2" fmla="*/ 0 w 110"/>
                  <a:gd name="T3" fmla="*/ 0 h 90"/>
                  <a:gd name="T4" fmla="*/ 0 w 110"/>
                  <a:gd name="T5" fmla="*/ 0 h 90"/>
                  <a:gd name="T6" fmla="*/ 0 60000 65536"/>
                  <a:gd name="T7" fmla="*/ 0 60000 65536"/>
                  <a:gd name="T8" fmla="*/ 0 60000 65536"/>
                </a:gdLst>
                <a:ahLst/>
                <a:cxnLst>
                  <a:cxn ang="T6">
                    <a:pos x="T0" y="T1"/>
                  </a:cxn>
                  <a:cxn ang="T7">
                    <a:pos x="T2" y="T3"/>
                  </a:cxn>
                  <a:cxn ang="T8">
                    <a:pos x="T4" y="T5"/>
                  </a:cxn>
                </a:cxnLst>
                <a:rect l="0" t="0" r="r" b="b"/>
                <a:pathLst>
                  <a:path w="110" h="90">
                    <a:moveTo>
                      <a:pt x="0" y="90"/>
                    </a:moveTo>
                    <a:lnTo>
                      <a:pt x="0" y="9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18" name="Freeform 1473"/>
              <p:cNvSpPr>
                <a:spLocks/>
              </p:cNvSpPr>
              <p:nvPr/>
            </p:nvSpPr>
            <p:spPr bwMode="auto">
              <a:xfrm>
                <a:off x="3753" y="3368"/>
                <a:ext cx="21" cy="41"/>
              </a:xfrm>
              <a:custGeom>
                <a:avLst/>
                <a:gdLst>
                  <a:gd name="T0" fmla="*/ 0 w 61"/>
                  <a:gd name="T1" fmla="*/ 0 h 120"/>
                  <a:gd name="T2" fmla="*/ 0 w 61"/>
                  <a:gd name="T3" fmla="*/ 0 h 120"/>
                  <a:gd name="T4" fmla="*/ 0 w 61"/>
                  <a:gd name="T5" fmla="*/ 0 h 120"/>
                  <a:gd name="T6" fmla="*/ 0 60000 65536"/>
                  <a:gd name="T7" fmla="*/ 0 60000 65536"/>
                  <a:gd name="T8" fmla="*/ 0 60000 65536"/>
                </a:gdLst>
                <a:ahLst/>
                <a:cxnLst>
                  <a:cxn ang="T6">
                    <a:pos x="T0" y="T1"/>
                  </a:cxn>
                  <a:cxn ang="T7">
                    <a:pos x="T2" y="T3"/>
                  </a:cxn>
                  <a:cxn ang="T8">
                    <a:pos x="T4" y="T5"/>
                  </a:cxn>
                </a:cxnLst>
                <a:rect l="0" t="0" r="r" b="b"/>
                <a:pathLst>
                  <a:path w="61" h="120">
                    <a:moveTo>
                      <a:pt x="0" y="0"/>
                    </a:moveTo>
                    <a:lnTo>
                      <a:pt x="0" y="0"/>
                    </a:lnTo>
                    <a:lnTo>
                      <a:pt x="61"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19" name="Freeform 1474"/>
              <p:cNvSpPr>
                <a:spLocks/>
              </p:cNvSpPr>
              <p:nvPr/>
            </p:nvSpPr>
            <p:spPr bwMode="auto">
              <a:xfrm>
                <a:off x="4309" y="1977"/>
                <a:ext cx="21" cy="17"/>
              </a:xfrm>
              <a:custGeom>
                <a:avLst/>
                <a:gdLst>
                  <a:gd name="T0" fmla="*/ 0 w 60"/>
                  <a:gd name="T1" fmla="*/ 0 h 50"/>
                  <a:gd name="T2" fmla="*/ 0 w 60"/>
                  <a:gd name="T3" fmla="*/ 0 h 50"/>
                  <a:gd name="T4" fmla="*/ 0 w 60"/>
                  <a:gd name="T5" fmla="*/ 0 h 50"/>
                  <a:gd name="T6" fmla="*/ 0 60000 65536"/>
                  <a:gd name="T7" fmla="*/ 0 60000 65536"/>
                  <a:gd name="T8" fmla="*/ 0 60000 65536"/>
                </a:gdLst>
                <a:ahLst/>
                <a:cxnLst>
                  <a:cxn ang="T6">
                    <a:pos x="T0" y="T1"/>
                  </a:cxn>
                  <a:cxn ang="T7">
                    <a:pos x="T2" y="T3"/>
                  </a:cxn>
                  <a:cxn ang="T8">
                    <a:pos x="T4" y="T5"/>
                  </a:cxn>
                </a:cxnLst>
                <a:rect l="0" t="0" r="r" b="b"/>
                <a:pathLst>
                  <a:path w="60" h="50">
                    <a:moveTo>
                      <a:pt x="60" y="50"/>
                    </a:moveTo>
                    <a:lnTo>
                      <a:pt x="6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20" name="Freeform 1475"/>
              <p:cNvSpPr>
                <a:spLocks/>
              </p:cNvSpPr>
              <p:nvPr/>
            </p:nvSpPr>
            <p:spPr bwMode="auto">
              <a:xfrm>
                <a:off x="4674" y="1582"/>
                <a:ext cx="28" cy="44"/>
              </a:xfrm>
              <a:custGeom>
                <a:avLst/>
                <a:gdLst>
                  <a:gd name="T0" fmla="*/ 0 w 80"/>
                  <a:gd name="T1" fmla="*/ 0 h 130"/>
                  <a:gd name="T2" fmla="*/ 0 w 80"/>
                  <a:gd name="T3" fmla="*/ 0 h 130"/>
                  <a:gd name="T4" fmla="*/ 0 w 80"/>
                  <a:gd name="T5" fmla="*/ 0 h 130"/>
                  <a:gd name="T6" fmla="*/ 0 60000 65536"/>
                  <a:gd name="T7" fmla="*/ 0 60000 65536"/>
                  <a:gd name="T8" fmla="*/ 0 60000 65536"/>
                </a:gdLst>
                <a:ahLst/>
                <a:cxnLst>
                  <a:cxn ang="T6">
                    <a:pos x="T0" y="T1"/>
                  </a:cxn>
                  <a:cxn ang="T7">
                    <a:pos x="T2" y="T3"/>
                  </a:cxn>
                  <a:cxn ang="T8">
                    <a:pos x="T4" y="T5"/>
                  </a:cxn>
                </a:cxnLst>
                <a:rect l="0" t="0" r="r" b="b"/>
                <a:pathLst>
                  <a:path w="80" h="130">
                    <a:moveTo>
                      <a:pt x="80" y="0"/>
                    </a:moveTo>
                    <a:lnTo>
                      <a:pt x="8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21" name="Freeform 1476"/>
              <p:cNvSpPr>
                <a:spLocks/>
              </p:cNvSpPr>
              <p:nvPr/>
            </p:nvSpPr>
            <p:spPr bwMode="auto">
              <a:xfrm>
                <a:off x="4649" y="1626"/>
                <a:ext cx="25" cy="55"/>
              </a:xfrm>
              <a:custGeom>
                <a:avLst/>
                <a:gdLst>
                  <a:gd name="T0" fmla="*/ 0 w 70"/>
                  <a:gd name="T1" fmla="*/ 0 h 160"/>
                  <a:gd name="T2" fmla="*/ 0 w 70"/>
                  <a:gd name="T3" fmla="*/ 0 h 160"/>
                  <a:gd name="T4" fmla="*/ 0 w 70"/>
                  <a:gd name="T5" fmla="*/ 0 h 160"/>
                  <a:gd name="T6" fmla="*/ 0 60000 65536"/>
                  <a:gd name="T7" fmla="*/ 0 60000 65536"/>
                  <a:gd name="T8" fmla="*/ 0 60000 65536"/>
                </a:gdLst>
                <a:ahLst/>
                <a:cxnLst>
                  <a:cxn ang="T6">
                    <a:pos x="T0" y="T1"/>
                  </a:cxn>
                  <a:cxn ang="T7">
                    <a:pos x="T2" y="T3"/>
                  </a:cxn>
                  <a:cxn ang="T8">
                    <a:pos x="T4" y="T5"/>
                  </a:cxn>
                </a:cxnLst>
                <a:rect l="0" t="0" r="r" b="b"/>
                <a:pathLst>
                  <a:path w="70" h="160">
                    <a:moveTo>
                      <a:pt x="0" y="160"/>
                    </a:moveTo>
                    <a:lnTo>
                      <a:pt x="0" y="16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22" name="Freeform 1477"/>
              <p:cNvSpPr>
                <a:spLocks/>
              </p:cNvSpPr>
              <p:nvPr/>
            </p:nvSpPr>
            <p:spPr bwMode="auto">
              <a:xfrm>
                <a:off x="5308" y="2956"/>
                <a:ext cx="28" cy="27"/>
              </a:xfrm>
              <a:custGeom>
                <a:avLst/>
                <a:gdLst>
                  <a:gd name="T0" fmla="*/ 0 w 80"/>
                  <a:gd name="T1" fmla="*/ 0 h 80"/>
                  <a:gd name="T2" fmla="*/ 0 w 80"/>
                  <a:gd name="T3" fmla="*/ 0 h 80"/>
                  <a:gd name="T4" fmla="*/ 0 w 80"/>
                  <a:gd name="T5" fmla="*/ 0 h 80"/>
                  <a:gd name="T6" fmla="*/ 0 60000 65536"/>
                  <a:gd name="T7" fmla="*/ 0 60000 65536"/>
                  <a:gd name="T8" fmla="*/ 0 60000 65536"/>
                </a:gdLst>
                <a:ahLst/>
                <a:cxnLst>
                  <a:cxn ang="T6">
                    <a:pos x="T0" y="T1"/>
                  </a:cxn>
                  <a:cxn ang="T7">
                    <a:pos x="T2" y="T3"/>
                  </a:cxn>
                  <a:cxn ang="T8">
                    <a:pos x="T4" y="T5"/>
                  </a:cxn>
                </a:cxnLst>
                <a:rect l="0" t="0" r="r" b="b"/>
                <a:pathLst>
                  <a:path w="80" h="80">
                    <a:moveTo>
                      <a:pt x="0" y="0"/>
                    </a:moveTo>
                    <a:lnTo>
                      <a:pt x="0" y="0"/>
                    </a:lnTo>
                    <a:lnTo>
                      <a:pt x="8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23" name="Freeform 1478"/>
              <p:cNvSpPr>
                <a:spLocks/>
              </p:cNvSpPr>
              <p:nvPr/>
            </p:nvSpPr>
            <p:spPr bwMode="auto">
              <a:xfrm>
                <a:off x="4699" y="1633"/>
                <a:ext cx="42" cy="34"/>
              </a:xfrm>
              <a:custGeom>
                <a:avLst/>
                <a:gdLst>
                  <a:gd name="T0" fmla="*/ 0 w 120"/>
                  <a:gd name="T1" fmla="*/ 0 h 100"/>
                  <a:gd name="T2" fmla="*/ 0 w 120"/>
                  <a:gd name="T3" fmla="*/ 0 h 100"/>
                  <a:gd name="T4" fmla="*/ 0 w 120"/>
                  <a:gd name="T5" fmla="*/ 0 h 100"/>
                  <a:gd name="T6" fmla="*/ 0 60000 65536"/>
                  <a:gd name="T7" fmla="*/ 0 60000 65536"/>
                  <a:gd name="T8" fmla="*/ 0 60000 65536"/>
                </a:gdLst>
                <a:ahLst/>
                <a:cxnLst>
                  <a:cxn ang="T6">
                    <a:pos x="T0" y="T1"/>
                  </a:cxn>
                  <a:cxn ang="T7">
                    <a:pos x="T2" y="T3"/>
                  </a:cxn>
                  <a:cxn ang="T8">
                    <a:pos x="T4" y="T5"/>
                  </a:cxn>
                </a:cxnLst>
                <a:rect l="0" t="0" r="r" b="b"/>
                <a:pathLst>
                  <a:path w="120" h="100">
                    <a:moveTo>
                      <a:pt x="0" y="100"/>
                    </a:moveTo>
                    <a:lnTo>
                      <a:pt x="0" y="10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24" name="Freeform 1479"/>
              <p:cNvSpPr>
                <a:spLocks/>
              </p:cNvSpPr>
              <p:nvPr/>
            </p:nvSpPr>
            <p:spPr bwMode="auto">
              <a:xfrm>
                <a:off x="5060" y="3522"/>
                <a:ext cx="43" cy="30"/>
              </a:xfrm>
              <a:custGeom>
                <a:avLst/>
                <a:gdLst>
                  <a:gd name="T0" fmla="*/ 0 w 120"/>
                  <a:gd name="T1" fmla="*/ 0 h 90"/>
                  <a:gd name="T2" fmla="*/ 0 w 120"/>
                  <a:gd name="T3" fmla="*/ 0 h 90"/>
                  <a:gd name="T4" fmla="*/ 0 w 120"/>
                  <a:gd name="T5" fmla="*/ 0 h 90"/>
                  <a:gd name="T6" fmla="*/ 0 60000 65536"/>
                  <a:gd name="T7" fmla="*/ 0 60000 65536"/>
                  <a:gd name="T8" fmla="*/ 0 60000 65536"/>
                </a:gdLst>
                <a:ahLst/>
                <a:cxnLst>
                  <a:cxn ang="T6">
                    <a:pos x="T0" y="T1"/>
                  </a:cxn>
                  <a:cxn ang="T7">
                    <a:pos x="T2" y="T3"/>
                  </a:cxn>
                  <a:cxn ang="T8">
                    <a:pos x="T4" y="T5"/>
                  </a:cxn>
                </a:cxnLst>
                <a:rect l="0" t="0" r="r" b="b"/>
                <a:pathLst>
                  <a:path w="120" h="90">
                    <a:moveTo>
                      <a:pt x="0" y="90"/>
                    </a:moveTo>
                    <a:lnTo>
                      <a:pt x="0" y="9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25" name="Freeform 1480"/>
              <p:cNvSpPr>
                <a:spLocks/>
              </p:cNvSpPr>
              <p:nvPr/>
            </p:nvSpPr>
            <p:spPr bwMode="auto">
              <a:xfrm>
                <a:off x="5092" y="3522"/>
                <a:ext cx="11" cy="34"/>
              </a:xfrm>
              <a:custGeom>
                <a:avLst/>
                <a:gdLst>
                  <a:gd name="T0" fmla="*/ 0 w 30"/>
                  <a:gd name="T1" fmla="*/ 0 h 100"/>
                  <a:gd name="T2" fmla="*/ 0 w 30"/>
                  <a:gd name="T3" fmla="*/ 0 h 100"/>
                  <a:gd name="T4" fmla="*/ 0 w 30"/>
                  <a:gd name="T5" fmla="*/ 0 h 100"/>
                  <a:gd name="T6" fmla="*/ 0 60000 65536"/>
                  <a:gd name="T7" fmla="*/ 0 60000 65536"/>
                  <a:gd name="T8" fmla="*/ 0 60000 65536"/>
                </a:gdLst>
                <a:ahLst/>
                <a:cxnLst>
                  <a:cxn ang="T6">
                    <a:pos x="T0" y="T1"/>
                  </a:cxn>
                  <a:cxn ang="T7">
                    <a:pos x="T2" y="T3"/>
                  </a:cxn>
                  <a:cxn ang="T8">
                    <a:pos x="T4" y="T5"/>
                  </a:cxn>
                </a:cxnLst>
                <a:rect l="0" t="0" r="r" b="b"/>
                <a:pathLst>
                  <a:path w="30" h="100">
                    <a:moveTo>
                      <a:pt x="0" y="100"/>
                    </a:moveTo>
                    <a:lnTo>
                      <a:pt x="0" y="100"/>
                    </a:lnTo>
                    <a:lnTo>
                      <a:pt x="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26" name="Freeform 1481"/>
              <p:cNvSpPr>
                <a:spLocks/>
              </p:cNvSpPr>
              <p:nvPr/>
            </p:nvSpPr>
            <p:spPr bwMode="auto">
              <a:xfrm>
                <a:off x="5103" y="3522"/>
                <a:ext cx="24" cy="51"/>
              </a:xfrm>
              <a:custGeom>
                <a:avLst/>
                <a:gdLst>
                  <a:gd name="T0" fmla="*/ 0 w 70"/>
                  <a:gd name="T1" fmla="*/ 0 h 150"/>
                  <a:gd name="T2" fmla="*/ 0 w 70"/>
                  <a:gd name="T3" fmla="*/ 0 h 150"/>
                  <a:gd name="T4" fmla="*/ 0 w 70"/>
                  <a:gd name="T5" fmla="*/ 0 h 150"/>
                  <a:gd name="T6" fmla="*/ 0 60000 65536"/>
                  <a:gd name="T7" fmla="*/ 0 60000 65536"/>
                  <a:gd name="T8" fmla="*/ 0 60000 65536"/>
                </a:gdLst>
                <a:ahLst/>
                <a:cxnLst>
                  <a:cxn ang="T6">
                    <a:pos x="T0" y="T1"/>
                  </a:cxn>
                  <a:cxn ang="T7">
                    <a:pos x="T2" y="T3"/>
                  </a:cxn>
                  <a:cxn ang="T8">
                    <a:pos x="T4" y="T5"/>
                  </a:cxn>
                </a:cxnLst>
                <a:rect l="0" t="0" r="r" b="b"/>
                <a:pathLst>
                  <a:path w="70" h="150">
                    <a:moveTo>
                      <a:pt x="70" y="150"/>
                    </a:moveTo>
                    <a:lnTo>
                      <a:pt x="7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27" name="Freeform 1482"/>
              <p:cNvSpPr>
                <a:spLocks/>
              </p:cNvSpPr>
              <p:nvPr/>
            </p:nvSpPr>
            <p:spPr bwMode="auto">
              <a:xfrm>
                <a:off x="5099" y="3467"/>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0"/>
                    </a:moveTo>
                    <a:lnTo>
                      <a:pt x="0" y="0"/>
                    </a:lnTo>
                    <a:lnTo>
                      <a:pt x="1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28" name="Freeform 1483"/>
              <p:cNvSpPr>
                <a:spLocks/>
              </p:cNvSpPr>
              <p:nvPr/>
            </p:nvSpPr>
            <p:spPr bwMode="auto">
              <a:xfrm>
                <a:off x="4458" y="1640"/>
                <a:ext cx="7" cy="44"/>
              </a:xfrm>
              <a:custGeom>
                <a:avLst/>
                <a:gdLst>
                  <a:gd name="T0" fmla="*/ 0 w 20"/>
                  <a:gd name="T1" fmla="*/ 0 h 130"/>
                  <a:gd name="T2" fmla="*/ 0 w 20"/>
                  <a:gd name="T3" fmla="*/ 0 h 130"/>
                  <a:gd name="T4" fmla="*/ 0 w 20"/>
                  <a:gd name="T5" fmla="*/ 0 h 130"/>
                  <a:gd name="T6" fmla="*/ 0 60000 65536"/>
                  <a:gd name="T7" fmla="*/ 0 60000 65536"/>
                  <a:gd name="T8" fmla="*/ 0 60000 65536"/>
                </a:gdLst>
                <a:ahLst/>
                <a:cxnLst>
                  <a:cxn ang="T6">
                    <a:pos x="T0" y="T1"/>
                  </a:cxn>
                  <a:cxn ang="T7">
                    <a:pos x="T2" y="T3"/>
                  </a:cxn>
                  <a:cxn ang="T8">
                    <a:pos x="T4" y="T5"/>
                  </a:cxn>
                </a:cxnLst>
                <a:rect l="0" t="0" r="r" b="b"/>
                <a:pathLst>
                  <a:path w="20" h="130">
                    <a:moveTo>
                      <a:pt x="0" y="0"/>
                    </a:moveTo>
                    <a:lnTo>
                      <a:pt x="0" y="0"/>
                    </a:lnTo>
                    <a:lnTo>
                      <a:pt x="2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29" name="Freeform 1484"/>
              <p:cNvSpPr>
                <a:spLocks/>
              </p:cNvSpPr>
              <p:nvPr/>
            </p:nvSpPr>
            <p:spPr bwMode="auto">
              <a:xfrm>
                <a:off x="4978" y="3372"/>
                <a:ext cx="18" cy="61"/>
              </a:xfrm>
              <a:custGeom>
                <a:avLst/>
                <a:gdLst>
                  <a:gd name="T0" fmla="*/ 0 w 50"/>
                  <a:gd name="T1" fmla="*/ 0 h 180"/>
                  <a:gd name="T2" fmla="*/ 0 w 50"/>
                  <a:gd name="T3" fmla="*/ 0 h 180"/>
                  <a:gd name="T4" fmla="*/ 0 w 50"/>
                  <a:gd name="T5" fmla="*/ 0 h 180"/>
                  <a:gd name="T6" fmla="*/ 0 60000 65536"/>
                  <a:gd name="T7" fmla="*/ 0 60000 65536"/>
                  <a:gd name="T8" fmla="*/ 0 60000 65536"/>
                </a:gdLst>
                <a:ahLst/>
                <a:cxnLst>
                  <a:cxn ang="T6">
                    <a:pos x="T0" y="T1"/>
                  </a:cxn>
                  <a:cxn ang="T7">
                    <a:pos x="T2" y="T3"/>
                  </a:cxn>
                  <a:cxn ang="T8">
                    <a:pos x="T4" y="T5"/>
                  </a:cxn>
                </a:cxnLst>
                <a:rect l="0" t="0" r="r" b="b"/>
                <a:pathLst>
                  <a:path w="50" h="180">
                    <a:moveTo>
                      <a:pt x="0" y="180"/>
                    </a:moveTo>
                    <a:lnTo>
                      <a:pt x="0" y="180"/>
                    </a:lnTo>
                    <a:lnTo>
                      <a:pt x="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30" name="Freeform 1485"/>
              <p:cNvSpPr>
                <a:spLocks/>
              </p:cNvSpPr>
              <p:nvPr/>
            </p:nvSpPr>
            <p:spPr bwMode="auto">
              <a:xfrm>
                <a:off x="4996" y="3324"/>
                <a:ext cx="11" cy="48"/>
              </a:xfrm>
              <a:custGeom>
                <a:avLst/>
                <a:gdLst>
                  <a:gd name="T0" fmla="*/ 0 w 31"/>
                  <a:gd name="T1" fmla="*/ 0 h 140"/>
                  <a:gd name="T2" fmla="*/ 0 w 31"/>
                  <a:gd name="T3" fmla="*/ 0 h 140"/>
                  <a:gd name="T4" fmla="*/ 0 w 31"/>
                  <a:gd name="T5" fmla="*/ 0 h 140"/>
                  <a:gd name="T6" fmla="*/ 0 60000 65536"/>
                  <a:gd name="T7" fmla="*/ 0 60000 65536"/>
                  <a:gd name="T8" fmla="*/ 0 60000 65536"/>
                </a:gdLst>
                <a:ahLst/>
                <a:cxnLst>
                  <a:cxn ang="T6">
                    <a:pos x="T0" y="T1"/>
                  </a:cxn>
                  <a:cxn ang="T7">
                    <a:pos x="T2" y="T3"/>
                  </a:cxn>
                  <a:cxn ang="T8">
                    <a:pos x="T4" y="T5"/>
                  </a:cxn>
                </a:cxnLst>
                <a:rect l="0" t="0" r="r" b="b"/>
                <a:pathLst>
                  <a:path w="31" h="140">
                    <a:moveTo>
                      <a:pt x="31" y="0"/>
                    </a:moveTo>
                    <a:lnTo>
                      <a:pt x="31"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31" name="Freeform 1486"/>
              <p:cNvSpPr>
                <a:spLocks/>
              </p:cNvSpPr>
              <p:nvPr/>
            </p:nvSpPr>
            <p:spPr bwMode="auto">
              <a:xfrm>
                <a:off x="3859" y="2216"/>
                <a:ext cx="43"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120" y="70"/>
                    </a:moveTo>
                    <a:lnTo>
                      <a:pt x="12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32" name="Freeform 1487"/>
              <p:cNvSpPr>
                <a:spLocks/>
              </p:cNvSpPr>
              <p:nvPr/>
            </p:nvSpPr>
            <p:spPr bwMode="auto">
              <a:xfrm>
                <a:off x="4415" y="1745"/>
                <a:ext cx="29" cy="34"/>
              </a:xfrm>
              <a:custGeom>
                <a:avLst/>
                <a:gdLst>
                  <a:gd name="T0" fmla="*/ 0 w 80"/>
                  <a:gd name="T1" fmla="*/ 0 h 100"/>
                  <a:gd name="T2" fmla="*/ 0 w 80"/>
                  <a:gd name="T3" fmla="*/ 0 h 100"/>
                  <a:gd name="T4" fmla="*/ 0 w 80"/>
                  <a:gd name="T5" fmla="*/ 0 h 100"/>
                  <a:gd name="T6" fmla="*/ 0 60000 65536"/>
                  <a:gd name="T7" fmla="*/ 0 60000 65536"/>
                  <a:gd name="T8" fmla="*/ 0 60000 65536"/>
                </a:gdLst>
                <a:ahLst/>
                <a:cxnLst>
                  <a:cxn ang="T6">
                    <a:pos x="T0" y="T1"/>
                  </a:cxn>
                  <a:cxn ang="T7">
                    <a:pos x="T2" y="T3"/>
                  </a:cxn>
                  <a:cxn ang="T8">
                    <a:pos x="T4" y="T5"/>
                  </a:cxn>
                </a:cxnLst>
                <a:rect l="0" t="0" r="r" b="b"/>
                <a:pathLst>
                  <a:path w="80" h="100">
                    <a:moveTo>
                      <a:pt x="80" y="100"/>
                    </a:moveTo>
                    <a:lnTo>
                      <a:pt x="8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33" name="Freeform 1488"/>
              <p:cNvSpPr>
                <a:spLocks/>
              </p:cNvSpPr>
              <p:nvPr/>
            </p:nvSpPr>
            <p:spPr bwMode="auto">
              <a:xfrm>
                <a:off x="3859" y="1640"/>
                <a:ext cx="15"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0" y="120"/>
                    </a:moveTo>
                    <a:lnTo>
                      <a:pt x="0" y="12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34" name="Freeform 1489"/>
              <p:cNvSpPr>
                <a:spLocks/>
              </p:cNvSpPr>
              <p:nvPr/>
            </p:nvSpPr>
            <p:spPr bwMode="auto">
              <a:xfrm>
                <a:off x="3537" y="1831"/>
                <a:ext cx="53" cy="10"/>
              </a:xfrm>
              <a:custGeom>
                <a:avLst/>
                <a:gdLst>
                  <a:gd name="T0" fmla="*/ 0 w 150"/>
                  <a:gd name="T1" fmla="*/ 0 h 30"/>
                  <a:gd name="T2" fmla="*/ 0 w 150"/>
                  <a:gd name="T3" fmla="*/ 0 h 30"/>
                  <a:gd name="T4" fmla="*/ 0 w 150"/>
                  <a:gd name="T5" fmla="*/ 0 h 30"/>
                  <a:gd name="T6" fmla="*/ 0 60000 65536"/>
                  <a:gd name="T7" fmla="*/ 0 60000 65536"/>
                  <a:gd name="T8" fmla="*/ 0 60000 65536"/>
                </a:gdLst>
                <a:ahLst/>
                <a:cxnLst>
                  <a:cxn ang="T6">
                    <a:pos x="T0" y="T1"/>
                  </a:cxn>
                  <a:cxn ang="T7">
                    <a:pos x="T2" y="T3"/>
                  </a:cxn>
                  <a:cxn ang="T8">
                    <a:pos x="T4" y="T5"/>
                  </a:cxn>
                </a:cxnLst>
                <a:rect l="0" t="0" r="r" b="b"/>
                <a:pathLst>
                  <a:path w="150" h="30">
                    <a:moveTo>
                      <a:pt x="150" y="0"/>
                    </a:moveTo>
                    <a:lnTo>
                      <a:pt x="15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35" name="Freeform 1490"/>
              <p:cNvSpPr>
                <a:spLocks/>
              </p:cNvSpPr>
              <p:nvPr/>
            </p:nvSpPr>
            <p:spPr bwMode="auto">
              <a:xfrm>
                <a:off x="5134" y="2898"/>
                <a:ext cx="50" cy="0"/>
              </a:xfrm>
              <a:custGeom>
                <a:avLst/>
                <a:gdLst>
                  <a:gd name="T0" fmla="*/ 0 w 140"/>
                  <a:gd name="T1" fmla="*/ 0 w 140"/>
                  <a:gd name="T2" fmla="*/ 0 w 140"/>
                  <a:gd name="T3" fmla="*/ 0 60000 65536"/>
                  <a:gd name="T4" fmla="*/ 0 60000 65536"/>
                  <a:gd name="T5" fmla="*/ 0 60000 65536"/>
                </a:gdLst>
                <a:ahLst/>
                <a:cxnLst>
                  <a:cxn ang="T3">
                    <a:pos x="T0" y="0"/>
                  </a:cxn>
                  <a:cxn ang="T4">
                    <a:pos x="T1" y="0"/>
                  </a:cxn>
                  <a:cxn ang="T5">
                    <a:pos x="T2" y="0"/>
                  </a:cxn>
                </a:cxnLst>
                <a:rect l="0" t="0" r="r" b="b"/>
                <a:pathLst>
                  <a:path w="140">
                    <a:moveTo>
                      <a:pt x="140" y="0"/>
                    </a:moveTo>
                    <a:lnTo>
                      <a:pt x="14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36" name="Freeform 1491"/>
              <p:cNvSpPr>
                <a:spLocks/>
              </p:cNvSpPr>
              <p:nvPr/>
            </p:nvSpPr>
            <p:spPr bwMode="auto">
              <a:xfrm>
                <a:off x="5085" y="2898"/>
                <a:ext cx="49" cy="24"/>
              </a:xfrm>
              <a:custGeom>
                <a:avLst/>
                <a:gdLst>
                  <a:gd name="T0" fmla="*/ 0 w 140"/>
                  <a:gd name="T1" fmla="*/ 0 h 70"/>
                  <a:gd name="T2" fmla="*/ 0 w 140"/>
                  <a:gd name="T3" fmla="*/ 0 h 70"/>
                  <a:gd name="T4" fmla="*/ 0 w 140"/>
                  <a:gd name="T5" fmla="*/ 0 h 70"/>
                  <a:gd name="T6" fmla="*/ 0 60000 65536"/>
                  <a:gd name="T7" fmla="*/ 0 60000 65536"/>
                  <a:gd name="T8" fmla="*/ 0 60000 65536"/>
                </a:gdLst>
                <a:ahLst/>
                <a:cxnLst>
                  <a:cxn ang="T6">
                    <a:pos x="T0" y="T1"/>
                  </a:cxn>
                  <a:cxn ang="T7">
                    <a:pos x="T2" y="T3"/>
                  </a:cxn>
                  <a:cxn ang="T8">
                    <a:pos x="T4" y="T5"/>
                  </a:cxn>
                </a:cxnLst>
                <a:rect l="0" t="0" r="r" b="b"/>
                <a:pathLst>
                  <a:path w="140" h="70">
                    <a:moveTo>
                      <a:pt x="0" y="70"/>
                    </a:moveTo>
                    <a:lnTo>
                      <a:pt x="0" y="7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37" name="Freeform 1492"/>
              <p:cNvSpPr>
                <a:spLocks/>
              </p:cNvSpPr>
              <p:nvPr/>
            </p:nvSpPr>
            <p:spPr bwMode="auto">
              <a:xfrm>
                <a:off x="4214" y="2533"/>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150" y="40"/>
                    </a:moveTo>
                    <a:lnTo>
                      <a:pt x="15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38" name="Freeform 1493"/>
              <p:cNvSpPr>
                <a:spLocks/>
              </p:cNvSpPr>
              <p:nvPr/>
            </p:nvSpPr>
            <p:spPr bwMode="auto">
              <a:xfrm>
                <a:off x="4461" y="2274"/>
                <a:ext cx="43" cy="10"/>
              </a:xfrm>
              <a:custGeom>
                <a:avLst/>
                <a:gdLst>
                  <a:gd name="T0" fmla="*/ 0 w 120"/>
                  <a:gd name="T1" fmla="*/ 0 h 30"/>
                  <a:gd name="T2" fmla="*/ 0 w 120"/>
                  <a:gd name="T3" fmla="*/ 0 h 30"/>
                  <a:gd name="T4" fmla="*/ 0 w 120"/>
                  <a:gd name="T5" fmla="*/ 0 h 30"/>
                  <a:gd name="T6" fmla="*/ 0 60000 65536"/>
                  <a:gd name="T7" fmla="*/ 0 60000 65536"/>
                  <a:gd name="T8" fmla="*/ 0 60000 65536"/>
                </a:gdLst>
                <a:ahLst/>
                <a:cxnLst>
                  <a:cxn ang="T6">
                    <a:pos x="T0" y="T1"/>
                  </a:cxn>
                  <a:cxn ang="T7">
                    <a:pos x="T2" y="T3"/>
                  </a:cxn>
                  <a:cxn ang="T8">
                    <a:pos x="T4" y="T5"/>
                  </a:cxn>
                </a:cxnLst>
                <a:rect l="0" t="0" r="r" b="b"/>
                <a:pathLst>
                  <a:path w="120" h="30">
                    <a:moveTo>
                      <a:pt x="0" y="30"/>
                    </a:moveTo>
                    <a:lnTo>
                      <a:pt x="0" y="3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39" name="Freeform 1494"/>
              <p:cNvSpPr>
                <a:spLocks/>
              </p:cNvSpPr>
              <p:nvPr/>
            </p:nvSpPr>
            <p:spPr bwMode="auto">
              <a:xfrm>
                <a:off x="4504" y="2257"/>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150" y="0"/>
                    </a:moveTo>
                    <a:lnTo>
                      <a:pt x="1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40" name="Freeform 1495"/>
              <p:cNvSpPr>
                <a:spLocks/>
              </p:cNvSpPr>
              <p:nvPr/>
            </p:nvSpPr>
            <p:spPr bwMode="auto">
              <a:xfrm>
                <a:off x="4702" y="1551"/>
                <a:ext cx="36" cy="31"/>
              </a:xfrm>
              <a:custGeom>
                <a:avLst/>
                <a:gdLst>
                  <a:gd name="T0" fmla="*/ 0 w 100"/>
                  <a:gd name="T1" fmla="*/ 0 h 90"/>
                  <a:gd name="T2" fmla="*/ 0 w 100"/>
                  <a:gd name="T3" fmla="*/ 0 h 90"/>
                  <a:gd name="T4" fmla="*/ 0 w 100"/>
                  <a:gd name="T5" fmla="*/ 0 h 90"/>
                  <a:gd name="T6" fmla="*/ 0 60000 65536"/>
                  <a:gd name="T7" fmla="*/ 0 60000 65536"/>
                  <a:gd name="T8" fmla="*/ 0 60000 65536"/>
                </a:gdLst>
                <a:ahLst/>
                <a:cxnLst>
                  <a:cxn ang="T6">
                    <a:pos x="T0" y="T1"/>
                  </a:cxn>
                  <a:cxn ang="T7">
                    <a:pos x="T2" y="T3"/>
                  </a:cxn>
                  <a:cxn ang="T8">
                    <a:pos x="T4" y="T5"/>
                  </a:cxn>
                </a:cxnLst>
                <a:rect l="0" t="0" r="r" b="b"/>
                <a:pathLst>
                  <a:path w="100" h="90">
                    <a:moveTo>
                      <a:pt x="0" y="90"/>
                    </a:moveTo>
                    <a:lnTo>
                      <a:pt x="0" y="9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41" name="Freeform 1496"/>
              <p:cNvSpPr>
                <a:spLocks/>
              </p:cNvSpPr>
              <p:nvPr/>
            </p:nvSpPr>
            <p:spPr bwMode="auto">
              <a:xfrm>
                <a:off x="4174" y="2645"/>
                <a:ext cx="68" cy="75"/>
              </a:xfrm>
              <a:custGeom>
                <a:avLst/>
                <a:gdLst>
                  <a:gd name="T0" fmla="*/ 0 w 191"/>
                  <a:gd name="T1" fmla="*/ 0 h 220"/>
                  <a:gd name="T2" fmla="*/ 0 w 191"/>
                  <a:gd name="T3" fmla="*/ 0 h 220"/>
                  <a:gd name="T4" fmla="*/ 0 w 191"/>
                  <a:gd name="T5" fmla="*/ 0 h 220"/>
                  <a:gd name="T6" fmla="*/ 0 60000 65536"/>
                  <a:gd name="T7" fmla="*/ 0 60000 65536"/>
                  <a:gd name="T8" fmla="*/ 0 60000 65536"/>
                </a:gdLst>
                <a:ahLst/>
                <a:cxnLst>
                  <a:cxn ang="T6">
                    <a:pos x="T0" y="T1"/>
                  </a:cxn>
                  <a:cxn ang="T7">
                    <a:pos x="T2" y="T3"/>
                  </a:cxn>
                  <a:cxn ang="T8">
                    <a:pos x="T4" y="T5"/>
                  </a:cxn>
                </a:cxnLst>
                <a:rect l="0" t="0" r="r" b="b"/>
                <a:pathLst>
                  <a:path w="191" h="220">
                    <a:moveTo>
                      <a:pt x="191" y="0"/>
                    </a:moveTo>
                    <a:lnTo>
                      <a:pt x="191" y="0"/>
                    </a:lnTo>
                    <a:lnTo>
                      <a:pt x="0" y="2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42" name="Freeform 1497"/>
              <p:cNvSpPr>
                <a:spLocks/>
              </p:cNvSpPr>
              <p:nvPr/>
            </p:nvSpPr>
            <p:spPr bwMode="auto">
              <a:xfrm>
                <a:off x="4267" y="2547"/>
                <a:ext cx="46" cy="10"/>
              </a:xfrm>
              <a:custGeom>
                <a:avLst/>
                <a:gdLst>
                  <a:gd name="T0" fmla="*/ 0 w 130"/>
                  <a:gd name="T1" fmla="*/ 0 h 30"/>
                  <a:gd name="T2" fmla="*/ 0 w 130"/>
                  <a:gd name="T3" fmla="*/ 0 h 30"/>
                  <a:gd name="T4" fmla="*/ 0 w 130"/>
                  <a:gd name="T5" fmla="*/ 0 h 30"/>
                  <a:gd name="T6" fmla="*/ 0 60000 65536"/>
                  <a:gd name="T7" fmla="*/ 0 60000 65536"/>
                  <a:gd name="T8" fmla="*/ 0 60000 65536"/>
                </a:gdLst>
                <a:ahLst/>
                <a:cxnLst>
                  <a:cxn ang="T6">
                    <a:pos x="T0" y="T1"/>
                  </a:cxn>
                  <a:cxn ang="T7">
                    <a:pos x="T2" y="T3"/>
                  </a:cxn>
                  <a:cxn ang="T8">
                    <a:pos x="T4" y="T5"/>
                  </a:cxn>
                </a:cxnLst>
                <a:rect l="0" t="0" r="r" b="b"/>
                <a:pathLst>
                  <a:path w="130" h="30">
                    <a:moveTo>
                      <a:pt x="130" y="30"/>
                    </a:moveTo>
                    <a:lnTo>
                      <a:pt x="13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43" name="Freeform 1498"/>
              <p:cNvSpPr>
                <a:spLocks/>
              </p:cNvSpPr>
              <p:nvPr/>
            </p:nvSpPr>
            <p:spPr bwMode="auto">
              <a:xfrm>
                <a:off x="4245" y="2519"/>
                <a:ext cx="22" cy="28"/>
              </a:xfrm>
              <a:custGeom>
                <a:avLst/>
                <a:gdLst>
                  <a:gd name="T0" fmla="*/ 0 w 60"/>
                  <a:gd name="T1" fmla="*/ 0 h 80"/>
                  <a:gd name="T2" fmla="*/ 0 w 60"/>
                  <a:gd name="T3" fmla="*/ 0 h 80"/>
                  <a:gd name="T4" fmla="*/ 0 w 60"/>
                  <a:gd name="T5" fmla="*/ 0 h 80"/>
                  <a:gd name="T6" fmla="*/ 0 60000 65536"/>
                  <a:gd name="T7" fmla="*/ 0 60000 65536"/>
                  <a:gd name="T8" fmla="*/ 0 60000 65536"/>
                </a:gdLst>
                <a:ahLst/>
                <a:cxnLst>
                  <a:cxn ang="T6">
                    <a:pos x="T0" y="T1"/>
                  </a:cxn>
                  <a:cxn ang="T7">
                    <a:pos x="T2" y="T3"/>
                  </a:cxn>
                  <a:cxn ang="T8">
                    <a:pos x="T4" y="T5"/>
                  </a:cxn>
                </a:cxnLst>
                <a:rect l="0" t="0" r="r" b="b"/>
                <a:pathLst>
                  <a:path w="60" h="80">
                    <a:moveTo>
                      <a:pt x="0" y="0"/>
                    </a:moveTo>
                    <a:lnTo>
                      <a:pt x="0" y="0"/>
                    </a:lnTo>
                    <a:lnTo>
                      <a:pt x="6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44" name="Freeform 1499"/>
              <p:cNvSpPr>
                <a:spLocks/>
              </p:cNvSpPr>
              <p:nvPr/>
            </p:nvSpPr>
            <p:spPr bwMode="auto">
              <a:xfrm>
                <a:off x="3200" y="3614"/>
                <a:ext cx="54" cy="41"/>
              </a:xfrm>
              <a:custGeom>
                <a:avLst/>
                <a:gdLst>
                  <a:gd name="T0" fmla="*/ 0 w 150"/>
                  <a:gd name="T1" fmla="*/ 0 h 120"/>
                  <a:gd name="T2" fmla="*/ 0 w 150"/>
                  <a:gd name="T3" fmla="*/ 0 h 120"/>
                  <a:gd name="T4" fmla="*/ 0 w 150"/>
                  <a:gd name="T5" fmla="*/ 0 h 120"/>
                  <a:gd name="T6" fmla="*/ 0 60000 65536"/>
                  <a:gd name="T7" fmla="*/ 0 60000 65536"/>
                  <a:gd name="T8" fmla="*/ 0 60000 65536"/>
                </a:gdLst>
                <a:ahLst/>
                <a:cxnLst>
                  <a:cxn ang="T6">
                    <a:pos x="T0" y="T1"/>
                  </a:cxn>
                  <a:cxn ang="T7">
                    <a:pos x="T2" y="T3"/>
                  </a:cxn>
                  <a:cxn ang="T8">
                    <a:pos x="T4" y="T5"/>
                  </a:cxn>
                </a:cxnLst>
                <a:rect l="0" t="0" r="r" b="b"/>
                <a:pathLst>
                  <a:path w="150" h="120">
                    <a:moveTo>
                      <a:pt x="150" y="0"/>
                    </a:moveTo>
                    <a:lnTo>
                      <a:pt x="15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45" name="Freeform 1500"/>
              <p:cNvSpPr>
                <a:spLocks/>
              </p:cNvSpPr>
              <p:nvPr/>
            </p:nvSpPr>
            <p:spPr bwMode="auto">
              <a:xfrm>
                <a:off x="3137" y="2836"/>
                <a:ext cx="46" cy="17"/>
              </a:xfrm>
              <a:custGeom>
                <a:avLst/>
                <a:gdLst>
                  <a:gd name="T0" fmla="*/ 0 w 130"/>
                  <a:gd name="T1" fmla="*/ 0 h 50"/>
                  <a:gd name="T2" fmla="*/ 0 w 130"/>
                  <a:gd name="T3" fmla="*/ 0 h 50"/>
                  <a:gd name="T4" fmla="*/ 0 w 130"/>
                  <a:gd name="T5" fmla="*/ 0 h 50"/>
                  <a:gd name="T6" fmla="*/ 0 60000 65536"/>
                  <a:gd name="T7" fmla="*/ 0 60000 65536"/>
                  <a:gd name="T8" fmla="*/ 0 60000 65536"/>
                </a:gdLst>
                <a:ahLst/>
                <a:cxnLst>
                  <a:cxn ang="T6">
                    <a:pos x="T0" y="T1"/>
                  </a:cxn>
                  <a:cxn ang="T7">
                    <a:pos x="T2" y="T3"/>
                  </a:cxn>
                  <a:cxn ang="T8">
                    <a:pos x="T4" y="T5"/>
                  </a:cxn>
                </a:cxnLst>
                <a:rect l="0" t="0" r="r" b="b"/>
                <a:pathLst>
                  <a:path w="130" h="50">
                    <a:moveTo>
                      <a:pt x="130" y="0"/>
                    </a:moveTo>
                    <a:lnTo>
                      <a:pt x="13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46" name="Freeform 1501"/>
              <p:cNvSpPr>
                <a:spLocks/>
              </p:cNvSpPr>
              <p:nvPr/>
            </p:nvSpPr>
            <p:spPr bwMode="auto">
              <a:xfrm>
                <a:off x="3392" y="2799"/>
                <a:ext cx="3" cy="54"/>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10" y="0"/>
                    </a:moveTo>
                    <a:lnTo>
                      <a:pt x="10" y="0"/>
                    </a:lnTo>
                    <a:lnTo>
                      <a:pt x="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47" name="Freeform 1502"/>
              <p:cNvSpPr>
                <a:spLocks/>
              </p:cNvSpPr>
              <p:nvPr/>
            </p:nvSpPr>
            <p:spPr bwMode="auto">
              <a:xfrm>
                <a:off x="4741" y="2543"/>
                <a:ext cx="7" cy="38"/>
              </a:xfrm>
              <a:custGeom>
                <a:avLst/>
                <a:gdLst>
                  <a:gd name="T0" fmla="*/ 0 w 20"/>
                  <a:gd name="T1" fmla="*/ 0 h 110"/>
                  <a:gd name="T2" fmla="*/ 0 w 20"/>
                  <a:gd name="T3" fmla="*/ 0 h 110"/>
                  <a:gd name="T4" fmla="*/ 0 w 20"/>
                  <a:gd name="T5" fmla="*/ 0 h 110"/>
                  <a:gd name="T6" fmla="*/ 0 60000 65536"/>
                  <a:gd name="T7" fmla="*/ 0 60000 65536"/>
                  <a:gd name="T8" fmla="*/ 0 60000 65536"/>
                </a:gdLst>
                <a:ahLst/>
                <a:cxnLst>
                  <a:cxn ang="T6">
                    <a:pos x="T0" y="T1"/>
                  </a:cxn>
                  <a:cxn ang="T7">
                    <a:pos x="T2" y="T3"/>
                  </a:cxn>
                  <a:cxn ang="T8">
                    <a:pos x="T4" y="T5"/>
                  </a:cxn>
                </a:cxnLst>
                <a:rect l="0" t="0" r="r" b="b"/>
                <a:pathLst>
                  <a:path w="20" h="110">
                    <a:moveTo>
                      <a:pt x="20" y="0"/>
                    </a:moveTo>
                    <a:lnTo>
                      <a:pt x="2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48" name="Freeform 1503"/>
              <p:cNvSpPr>
                <a:spLocks/>
              </p:cNvSpPr>
              <p:nvPr/>
            </p:nvSpPr>
            <p:spPr bwMode="auto">
              <a:xfrm>
                <a:off x="3782" y="1479"/>
                <a:ext cx="31" cy="38"/>
              </a:xfrm>
              <a:custGeom>
                <a:avLst/>
                <a:gdLst>
                  <a:gd name="T0" fmla="*/ 0 w 90"/>
                  <a:gd name="T1" fmla="*/ 0 h 110"/>
                  <a:gd name="T2" fmla="*/ 0 w 90"/>
                  <a:gd name="T3" fmla="*/ 0 h 110"/>
                  <a:gd name="T4" fmla="*/ 0 w 90"/>
                  <a:gd name="T5" fmla="*/ 0 h 110"/>
                  <a:gd name="T6" fmla="*/ 0 60000 65536"/>
                  <a:gd name="T7" fmla="*/ 0 60000 65536"/>
                  <a:gd name="T8" fmla="*/ 0 60000 65536"/>
                </a:gdLst>
                <a:ahLst/>
                <a:cxnLst>
                  <a:cxn ang="T6">
                    <a:pos x="T0" y="T1"/>
                  </a:cxn>
                  <a:cxn ang="T7">
                    <a:pos x="T2" y="T3"/>
                  </a:cxn>
                  <a:cxn ang="T8">
                    <a:pos x="T4" y="T5"/>
                  </a:cxn>
                </a:cxnLst>
                <a:rect l="0" t="0" r="r" b="b"/>
                <a:pathLst>
                  <a:path w="90" h="110">
                    <a:moveTo>
                      <a:pt x="90" y="110"/>
                    </a:moveTo>
                    <a:lnTo>
                      <a:pt x="9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49" name="Freeform 1504"/>
              <p:cNvSpPr>
                <a:spLocks/>
              </p:cNvSpPr>
              <p:nvPr/>
            </p:nvSpPr>
            <p:spPr bwMode="auto">
              <a:xfrm>
                <a:off x="3548" y="1987"/>
                <a:ext cx="39" cy="34"/>
              </a:xfrm>
              <a:custGeom>
                <a:avLst/>
                <a:gdLst>
                  <a:gd name="T0" fmla="*/ 0 w 110"/>
                  <a:gd name="T1" fmla="*/ 0 h 100"/>
                  <a:gd name="T2" fmla="*/ 0 w 110"/>
                  <a:gd name="T3" fmla="*/ 0 h 100"/>
                  <a:gd name="T4" fmla="*/ 0 w 110"/>
                  <a:gd name="T5" fmla="*/ 0 h 100"/>
                  <a:gd name="T6" fmla="*/ 0 60000 65536"/>
                  <a:gd name="T7" fmla="*/ 0 60000 65536"/>
                  <a:gd name="T8" fmla="*/ 0 60000 65536"/>
                </a:gdLst>
                <a:ahLst/>
                <a:cxnLst>
                  <a:cxn ang="T6">
                    <a:pos x="T0" y="T1"/>
                  </a:cxn>
                  <a:cxn ang="T7">
                    <a:pos x="T2" y="T3"/>
                  </a:cxn>
                  <a:cxn ang="T8">
                    <a:pos x="T4" y="T5"/>
                  </a:cxn>
                </a:cxnLst>
                <a:rect l="0" t="0" r="r" b="b"/>
                <a:pathLst>
                  <a:path w="110" h="100">
                    <a:moveTo>
                      <a:pt x="0" y="100"/>
                    </a:moveTo>
                    <a:lnTo>
                      <a:pt x="0" y="10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50" name="Freeform 1505"/>
              <p:cNvSpPr>
                <a:spLocks/>
              </p:cNvSpPr>
              <p:nvPr/>
            </p:nvSpPr>
            <p:spPr bwMode="auto">
              <a:xfrm>
                <a:off x="3587" y="1943"/>
                <a:ext cx="35" cy="44"/>
              </a:xfrm>
              <a:custGeom>
                <a:avLst/>
                <a:gdLst>
                  <a:gd name="T0" fmla="*/ 0 w 100"/>
                  <a:gd name="T1" fmla="*/ 0 h 130"/>
                  <a:gd name="T2" fmla="*/ 0 w 100"/>
                  <a:gd name="T3" fmla="*/ 0 h 130"/>
                  <a:gd name="T4" fmla="*/ 0 w 100"/>
                  <a:gd name="T5" fmla="*/ 0 h 130"/>
                  <a:gd name="T6" fmla="*/ 0 60000 65536"/>
                  <a:gd name="T7" fmla="*/ 0 60000 65536"/>
                  <a:gd name="T8" fmla="*/ 0 60000 65536"/>
                </a:gdLst>
                <a:ahLst/>
                <a:cxnLst>
                  <a:cxn ang="T6">
                    <a:pos x="T0" y="T1"/>
                  </a:cxn>
                  <a:cxn ang="T7">
                    <a:pos x="T2" y="T3"/>
                  </a:cxn>
                  <a:cxn ang="T8">
                    <a:pos x="T4" y="T5"/>
                  </a:cxn>
                </a:cxnLst>
                <a:rect l="0" t="0" r="r" b="b"/>
                <a:pathLst>
                  <a:path w="100" h="130">
                    <a:moveTo>
                      <a:pt x="100" y="0"/>
                    </a:moveTo>
                    <a:lnTo>
                      <a:pt x="10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51" name="Freeform 1506"/>
              <p:cNvSpPr>
                <a:spLocks/>
              </p:cNvSpPr>
              <p:nvPr/>
            </p:nvSpPr>
            <p:spPr bwMode="auto">
              <a:xfrm>
                <a:off x="4182" y="2025"/>
                <a:ext cx="46" cy="13"/>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0" y="0"/>
                    </a:moveTo>
                    <a:lnTo>
                      <a:pt x="0" y="0"/>
                    </a:lnTo>
                    <a:lnTo>
                      <a:pt x="13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52" name="Freeform 1507"/>
              <p:cNvSpPr>
                <a:spLocks/>
              </p:cNvSpPr>
              <p:nvPr/>
            </p:nvSpPr>
            <p:spPr bwMode="auto">
              <a:xfrm>
                <a:off x="3973" y="2400"/>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150" y="40"/>
                    </a:moveTo>
                    <a:lnTo>
                      <a:pt x="15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53" name="Freeform 1508"/>
              <p:cNvSpPr>
                <a:spLocks/>
              </p:cNvSpPr>
              <p:nvPr/>
            </p:nvSpPr>
            <p:spPr bwMode="auto">
              <a:xfrm>
                <a:off x="3820" y="1824"/>
                <a:ext cx="22" cy="24"/>
              </a:xfrm>
              <a:custGeom>
                <a:avLst/>
                <a:gdLst>
                  <a:gd name="T0" fmla="*/ 0 w 60"/>
                  <a:gd name="T1" fmla="*/ 0 h 70"/>
                  <a:gd name="T2" fmla="*/ 0 w 60"/>
                  <a:gd name="T3" fmla="*/ 0 h 70"/>
                  <a:gd name="T4" fmla="*/ 0 w 60"/>
                  <a:gd name="T5" fmla="*/ 0 h 70"/>
                  <a:gd name="T6" fmla="*/ 0 60000 65536"/>
                  <a:gd name="T7" fmla="*/ 0 60000 65536"/>
                  <a:gd name="T8" fmla="*/ 0 60000 65536"/>
                </a:gdLst>
                <a:ahLst/>
                <a:cxnLst>
                  <a:cxn ang="T6">
                    <a:pos x="T0" y="T1"/>
                  </a:cxn>
                  <a:cxn ang="T7">
                    <a:pos x="T2" y="T3"/>
                  </a:cxn>
                  <a:cxn ang="T8">
                    <a:pos x="T4" y="T5"/>
                  </a:cxn>
                </a:cxnLst>
                <a:rect l="0" t="0" r="r" b="b"/>
                <a:pathLst>
                  <a:path w="60" h="70">
                    <a:moveTo>
                      <a:pt x="60" y="0"/>
                    </a:moveTo>
                    <a:lnTo>
                      <a:pt x="6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54" name="Freeform 1509"/>
              <p:cNvSpPr>
                <a:spLocks/>
              </p:cNvSpPr>
              <p:nvPr/>
            </p:nvSpPr>
            <p:spPr bwMode="auto">
              <a:xfrm>
                <a:off x="3792" y="1820"/>
                <a:ext cx="28" cy="28"/>
              </a:xfrm>
              <a:custGeom>
                <a:avLst/>
                <a:gdLst>
                  <a:gd name="T0" fmla="*/ 0 w 80"/>
                  <a:gd name="T1" fmla="*/ 0 h 80"/>
                  <a:gd name="T2" fmla="*/ 0 w 80"/>
                  <a:gd name="T3" fmla="*/ 0 h 80"/>
                  <a:gd name="T4" fmla="*/ 0 w 80"/>
                  <a:gd name="T5" fmla="*/ 0 h 80"/>
                  <a:gd name="T6" fmla="*/ 0 60000 65536"/>
                  <a:gd name="T7" fmla="*/ 0 60000 65536"/>
                  <a:gd name="T8" fmla="*/ 0 60000 65536"/>
                </a:gdLst>
                <a:ahLst/>
                <a:cxnLst>
                  <a:cxn ang="T6">
                    <a:pos x="T0" y="T1"/>
                  </a:cxn>
                  <a:cxn ang="T7">
                    <a:pos x="T2" y="T3"/>
                  </a:cxn>
                  <a:cxn ang="T8">
                    <a:pos x="T4" y="T5"/>
                  </a:cxn>
                </a:cxnLst>
                <a:rect l="0" t="0" r="r" b="b"/>
                <a:pathLst>
                  <a:path w="80" h="80">
                    <a:moveTo>
                      <a:pt x="0" y="0"/>
                    </a:moveTo>
                    <a:lnTo>
                      <a:pt x="0" y="0"/>
                    </a:lnTo>
                    <a:lnTo>
                      <a:pt x="8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55" name="Freeform 1510"/>
              <p:cNvSpPr>
                <a:spLocks/>
              </p:cNvSpPr>
              <p:nvPr/>
            </p:nvSpPr>
            <p:spPr bwMode="auto">
              <a:xfrm>
                <a:off x="3820" y="1848"/>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90" y="100"/>
                    </a:moveTo>
                    <a:lnTo>
                      <a:pt x="9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56" name="Freeform 1511"/>
              <p:cNvSpPr>
                <a:spLocks/>
              </p:cNvSpPr>
              <p:nvPr/>
            </p:nvSpPr>
            <p:spPr bwMode="auto">
              <a:xfrm>
                <a:off x="5053" y="2120"/>
                <a:ext cx="46" cy="21"/>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0" y="60"/>
                    </a:moveTo>
                    <a:lnTo>
                      <a:pt x="0" y="6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57" name="Freeform 1512"/>
              <p:cNvSpPr>
                <a:spLocks/>
              </p:cNvSpPr>
              <p:nvPr/>
            </p:nvSpPr>
            <p:spPr bwMode="auto">
              <a:xfrm>
                <a:off x="5251" y="3228"/>
                <a:ext cx="39" cy="31"/>
              </a:xfrm>
              <a:custGeom>
                <a:avLst/>
                <a:gdLst>
                  <a:gd name="T0" fmla="*/ 0 w 110"/>
                  <a:gd name="T1" fmla="*/ 0 h 90"/>
                  <a:gd name="T2" fmla="*/ 0 w 110"/>
                  <a:gd name="T3" fmla="*/ 0 h 90"/>
                  <a:gd name="T4" fmla="*/ 0 w 110"/>
                  <a:gd name="T5" fmla="*/ 0 h 90"/>
                  <a:gd name="T6" fmla="*/ 0 60000 65536"/>
                  <a:gd name="T7" fmla="*/ 0 60000 65536"/>
                  <a:gd name="T8" fmla="*/ 0 60000 65536"/>
                </a:gdLst>
                <a:ahLst/>
                <a:cxnLst>
                  <a:cxn ang="T6">
                    <a:pos x="T0" y="T1"/>
                  </a:cxn>
                  <a:cxn ang="T7">
                    <a:pos x="T2" y="T3"/>
                  </a:cxn>
                  <a:cxn ang="T8">
                    <a:pos x="T4" y="T5"/>
                  </a:cxn>
                </a:cxnLst>
                <a:rect l="0" t="0" r="r" b="b"/>
                <a:pathLst>
                  <a:path w="110" h="90">
                    <a:moveTo>
                      <a:pt x="110" y="90"/>
                    </a:moveTo>
                    <a:lnTo>
                      <a:pt x="11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58" name="Freeform 1513"/>
              <p:cNvSpPr>
                <a:spLocks/>
              </p:cNvSpPr>
              <p:nvPr/>
            </p:nvSpPr>
            <p:spPr bwMode="auto">
              <a:xfrm>
                <a:off x="5209" y="3228"/>
                <a:ext cx="42" cy="0"/>
              </a:xfrm>
              <a:custGeom>
                <a:avLst/>
                <a:gdLst>
                  <a:gd name="T0" fmla="*/ 0 w 120"/>
                  <a:gd name="T1" fmla="*/ 0 w 120"/>
                  <a:gd name="T2" fmla="*/ 0 w 120"/>
                  <a:gd name="T3" fmla="*/ 0 60000 65536"/>
                  <a:gd name="T4" fmla="*/ 0 60000 65536"/>
                  <a:gd name="T5" fmla="*/ 0 60000 65536"/>
                </a:gdLst>
                <a:ahLst/>
                <a:cxnLst>
                  <a:cxn ang="T3">
                    <a:pos x="T0" y="0"/>
                  </a:cxn>
                  <a:cxn ang="T4">
                    <a:pos x="T1" y="0"/>
                  </a:cxn>
                  <a:cxn ang="T5">
                    <a:pos x="T2" y="0"/>
                  </a:cxn>
                </a:cxnLst>
                <a:rect l="0" t="0" r="r" b="b"/>
                <a:pathLst>
                  <a:path w="120">
                    <a:moveTo>
                      <a:pt x="0" y="0"/>
                    </a:moveTo>
                    <a:lnTo>
                      <a:pt x="0" y="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59" name="Freeform 1514"/>
              <p:cNvSpPr>
                <a:spLocks/>
              </p:cNvSpPr>
              <p:nvPr/>
            </p:nvSpPr>
            <p:spPr bwMode="auto">
              <a:xfrm>
                <a:off x="3618" y="3443"/>
                <a:ext cx="25" cy="41"/>
              </a:xfrm>
              <a:custGeom>
                <a:avLst/>
                <a:gdLst>
                  <a:gd name="T0" fmla="*/ 0 w 70"/>
                  <a:gd name="T1" fmla="*/ 0 h 120"/>
                  <a:gd name="T2" fmla="*/ 0 w 70"/>
                  <a:gd name="T3" fmla="*/ 0 h 120"/>
                  <a:gd name="T4" fmla="*/ 0 w 70"/>
                  <a:gd name="T5" fmla="*/ 0 h 120"/>
                  <a:gd name="T6" fmla="*/ 0 60000 65536"/>
                  <a:gd name="T7" fmla="*/ 0 60000 65536"/>
                  <a:gd name="T8" fmla="*/ 0 60000 65536"/>
                </a:gdLst>
                <a:ahLst/>
                <a:cxnLst>
                  <a:cxn ang="T6">
                    <a:pos x="T0" y="T1"/>
                  </a:cxn>
                  <a:cxn ang="T7">
                    <a:pos x="T2" y="T3"/>
                  </a:cxn>
                  <a:cxn ang="T8">
                    <a:pos x="T4" y="T5"/>
                  </a:cxn>
                </a:cxnLst>
                <a:rect l="0" t="0" r="r" b="b"/>
                <a:pathLst>
                  <a:path w="70" h="120">
                    <a:moveTo>
                      <a:pt x="0" y="0"/>
                    </a:moveTo>
                    <a:lnTo>
                      <a:pt x="0" y="0"/>
                    </a:lnTo>
                    <a:lnTo>
                      <a:pt x="7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60" name="Freeform 1515"/>
              <p:cNvSpPr>
                <a:spLocks/>
              </p:cNvSpPr>
              <p:nvPr/>
            </p:nvSpPr>
            <p:spPr bwMode="auto">
              <a:xfrm>
                <a:off x="3782" y="1663"/>
                <a:ext cx="7" cy="58"/>
              </a:xfrm>
              <a:custGeom>
                <a:avLst/>
                <a:gdLst>
                  <a:gd name="T0" fmla="*/ 0 w 20"/>
                  <a:gd name="T1" fmla="*/ 0 h 170"/>
                  <a:gd name="T2" fmla="*/ 0 w 20"/>
                  <a:gd name="T3" fmla="*/ 0 h 170"/>
                  <a:gd name="T4" fmla="*/ 0 w 20"/>
                  <a:gd name="T5" fmla="*/ 0 h 170"/>
                  <a:gd name="T6" fmla="*/ 0 60000 65536"/>
                  <a:gd name="T7" fmla="*/ 0 60000 65536"/>
                  <a:gd name="T8" fmla="*/ 0 60000 65536"/>
                </a:gdLst>
                <a:ahLst/>
                <a:cxnLst>
                  <a:cxn ang="T6">
                    <a:pos x="T0" y="T1"/>
                  </a:cxn>
                  <a:cxn ang="T7">
                    <a:pos x="T2" y="T3"/>
                  </a:cxn>
                  <a:cxn ang="T8">
                    <a:pos x="T4" y="T5"/>
                  </a:cxn>
                </a:cxnLst>
                <a:rect l="0" t="0" r="r" b="b"/>
                <a:pathLst>
                  <a:path w="20" h="170">
                    <a:moveTo>
                      <a:pt x="20" y="0"/>
                    </a:moveTo>
                    <a:lnTo>
                      <a:pt x="20" y="0"/>
                    </a:lnTo>
                    <a:lnTo>
                      <a:pt x="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61" name="Freeform 1516"/>
              <p:cNvSpPr>
                <a:spLocks/>
              </p:cNvSpPr>
              <p:nvPr/>
            </p:nvSpPr>
            <p:spPr bwMode="auto">
              <a:xfrm>
                <a:off x="3782" y="1708"/>
                <a:ext cx="38" cy="13"/>
              </a:xfrm>
              <a:custGeom>
                <a:avLst/>
                <a:gdLst>
                  <a:gd name="T0" fmla="*/ 0 w 110"/>
                  <a:gd name="T1" fmla="*/ 0 h 40"/>
                  <a:gd name="T2" fmla="*/ 0 w 110"/>
                  <a:gd name="T3" fmla="*/ 0 h 40"/>
                  <a:gd name="T4" fmla="*/ 0 w 110"/>
                  <a:gd name="T5" fmla="*/ 0 h 40"/>
                  <a:gd name="T6" fmla="*/ 0 60000 65536"/>
                  <a:gd name="T7" fmla="*/ 0 60000 65536"/>
                  <a:gd name="T8" fmla="*/ 0 60000 65536"/>
                </a:gdLst>
                <a:ahLst/>
                <a:cxnLst>
                  <a:cxn ang="T6">
                    <a:pos x="T0" y="T1"/>
                  </a:cxn>
                  <a:cxn ang="T7">
                    <a:pos x="T2" y="T3"/>
                  </a:cxn>
                  <a:cxn ang="T8">
                    <a:pos x="T4" y="T5"/>
                  </a:cxn>
                </a:cxnLst>
                <a:rect l="0" t="0" r="r" b="b"/>
                <a:pathLst>
                  <a:path w="110" h="40">
                    <a:moveTo>
                      <a:pt x="110" y="0"/>
                    </a:moveTo>
                    <a:lnTo>
                      <a:pt x="11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62" name="Freeform 1517"/>
              <p:cNvSpPr>
                <a:spLocks/>
              </p:cNvSpPr>
              <p:nvPr/>
            </p:nvSpPr>
            <p:spPr bwMode="auto">
              <a:xfrm>
                <a:off x="3764" y="1721"/>
                <a:ext cx="18" cy="55"/>
              </a:xfrm>
              <a:custGeom>
                <a:avLst/>
                <a:gdLst>
                  <a:gd name="T0" fmla="*/ 0 w 50"/>
                  <a:gd name="T1" fmla="*/ 0 h 160"/>
                  <a:gd name="T2" fmla="*/ 0 w 50"/>
                  <a:gd name="T3" fmla="*/ 0 h 160"/>
                  <a:gd name="T4" fmla="*/ 0 w 50"/>
                  <a:gd name="T5" fmla="*/ 0 h 160"/>
                  <a:gd name="T6" fmla="*/ 0 60000 65536"/>
                  <a:gd name="T7" fmla="*/ 0 60000 65536"/>
                  <a:gd name="T8" fmla="*/ 0 60000 65536"/>
                </a:gdLst>
                <a:ahLst/>
                <a:cxnLst>
                  <a:cxn ang="T6">
                    <a:pos x="T0" y="T1"/>
                  </a:cxn>
                  <a:cxn ang="T7">
                    <a:pos x="T2" y="T3"/>
                  </a:cxn>
                  <a:cxn ang="T8">
                    <a:pos x="T4" y="T5"/>
                  </a:cxn>
                </a:cxnLst>
                <a:rect l="0" t="0" r="r" b="b"/>
                <a:pathLst>
                  <a:path w="50" h="160">
                    <a:moveTo>
                      <a:pt x="0" y="160"/>
                    </a:moveTo>
                    <a:lnTo>
                      <a:pt x="0" y="160"/>
                    </a:lnTo>
                    <a:lnTo>
                      <a:pt x="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63" name="Freeform 1518"/>
              <p:cNvSpPr>
                <a:spLocks/>
              </p:cNvSpPr>
              <p:nvPr/>
            </p:nvSpPr>
            <p:spPr bwMode="auto">
              <a:xfrm>
                <a:off x="3937" y="1449"/>
                <a:ext cx="7" cy="47"/>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140"/>
                    </a:moveTo>
                    <a:lnTo>
                      <a:pt x="0" y="140"/>
                    </a:lnTo>
                    <a:lnTo>
                      <a:pt x="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64" name="Freeform 1519"/>
              <p:cNvSpPr>
                <a:spLocks/>
              </p:cNvSpPr>
              <p:nvPr/>
            </p:nvSpPr>
            <p:spPr bwMode="auto">
              <a:xfrm>
                <a:off x="5485" y="2881"/>
                <a:ext cx="32" cy="44"/>
              </a:xfrm>
              <a:custGeom>
                <a:avLst/>
                <a:gdLst>
                  <a:gd name="T0" fmla="*/ 0 w 90"/>
                  <a:gd name="T1" fmla="*/ 0 h 130"/>
                  <a:gd name="T2" fmla="*/ 0 w 90"/>
                  <a:gd name="T3" fmla="*/ 0 h 130"/>
                  <a:gd name="T4" fmla="*/ 0 w 90"/>
                  <a:gd name="T5" fmla="*/ 0 h 130"/>
                  <a:gd name="T6" fmla="*/ 0 60000 65536"/>
                  <a:gd name="T7" fmla="*/ 0 60000 65536"/>
                  <a:gd name="T8" fmla="*/ 0 60000 65536"/>
                </a:gdLst>
                <a:ahLst/>
                <a:cxnLst>
                  <a:cxn ang="T6">
                    <a:pos x="T0" y="T1"/>
                  </a:cxn>
                  <a:cxn ang="T7">
                    <a:pos x="T2" y="T3"/>
                  </a:cxn>
                  <a:cxn ang="T8">
                    <a:pos x="T4" y="T5"/>
                  </a:cxn>
                </a:cxnLst>
                <a:rect l="0" t="0" r="r" b="b"/>
                <a:pathLst>
                  <a:path w="90" h="130">
                    <a:moveTo>
                      <a:pt x="0" y="0"/>
                    </a:moveTo>
                    <a:lnTo>
                      <a:pt x="0" y="0"/>
                    </a:lnTo>
                    <a:lnTo>
                      <a:pt x="9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65" name="Freeform 1520"/>
              <p:cNvSpPr>
                <a:spLocks/>
              </p:cNvSpPr>
              <p:nvPr/>
            </p:nvSpPr>
            <p:spPr bwMode="auto">
              <a:xfrm>
                <a:off x="5517" y="2925"/>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110" y="80"/>
                    </a:moveTo>
                    <a:lnTo>
                      <a:pt x="11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66" name="Freeform 1521"/>
              <p:cNvSpPr>
                <a:spLocks/>
              </p:cNvSpPr>
              <p:nvPr/>
            </p:nvSpPr>
            <p:spPr bwMode="auto">
              <a:xfrm>
                <a:off x="3346" y="2792"/>
                <a:ext cx="18" cy="31"/>
              </a:xfrm>
              <a:custGeom>
                <a:avLst/>
                <a:gdLst>
                  <a:gd name="T0" fmla="*/ 0 w 50"/>
                  <a:gd name="T1" fmla="*/ 0 h 90"/>
                  <a:gd name="T2" fmla="*/ 0 w 50"/>
                  <a:gd name="T3" fmla="*/ 0 h 90"/>
                  <a:gd name="T4" fmla="*/ 0 w 50"/>
                  <a:gd name="T5" fmla="*/ 0 h 90"/>
                  <a:gd name="T6" fmla="*/ 0 60000 65536"/>
                  <a:gd name="T7" fmla="*/ 0 60000 65536"/>
                  <a:gd name="T8" fmla="*/ 0 60000 65536"/>
                </a:gdLst>
                <a:ahLst/>
                <a:cxnLst>
                  <a:cxn ang="T6">
                    <a:pos x="T0" y="T1"/>
                  </a:cxn>
                  <a:cxn ang="T7">
                    <a:pos x="T2" y="T3"/>
                  </a:cxn>
                  <a:cxn ang="T8">
                    <a:pos x="T4" y="T5"/>
                  </a:cxn>
                </a:cxnLst>
                <a:rect l="0" t="0" r="r" b="b"/>
                <a:pathLst>
                  <a:path w="50" h="90">
                    <a:moveTo>
                      <a:pt x="50" y="90"/>
                    </a:moveTo>
                    <a:lnTo>
                      <a:pt x="5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67" name="Freeform 1522"/>
              <p:cNvSpPr>
                <a:spLocks/>
              </p:cNvSpPr>
              <p:nvPr/>
            </p:nvSpPr>
            <p:spPr bwMode="auto">
              <a:xfrm>
                <a:off x="3292" y="2792"/>
                <a:ext cx="54" cy="20"/>
              </a:xfrm>
              <a:custGeom>
                <a:avLst/>
                <a:gdLst>
                  <a:gd name="T0" fmla="*/ 0 w 151"/>
                  <a:gd name="T1" fmla="*/ 0 h 60"/>
                  <a:gd name="T2" fmla="*/ 0 w 151"/>
                  <a:gd name="T3" fmla="*/ 0 h 60"/>
                  <a:gd name="T4" fmla="*/ 0 w 151"/>
                  <a:gd name="T5" fmla="*/ 0 h 60"/>
                  <a:gd name="T6" fmla="*/ 0 60000 65536"/>
                  <a:gd name="T7" fmla="*/ 0 60000 65536"/>
                  <a:gd name="T8" fmla="*/ 0 60000 65536"/>
                </a:gdLst>
                <a:ahLst/>
                <a:cxnLst>
                  <a:cxn ang="T6">
                    <a:pos x="T0" y="T1"/>
                  </a:cxn>
                  <a:cxn ang="T7">
                    <a:pos x="T2" y="T3"/>
                  </a:cxn>
                  <a:cxn ang="T8">
                    <a:pos x="T4" y="T5"/>
                  </a:cxn>
                </a:cxnLst>
                <a:rect l="0" t="0" r="r" b="b"/>
                <a:pathLst>
                  <a:path w="151" h="60">
                    <a:moveTo>
                      <a:pt x="0" y="60"/>
                    </a:moveTo>
                    <a:lnTo>
                      <a:pt x="0" y="60"/>
                    </a:lnTo>
                    <a:lnTo>
                      <a:pt x="15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68" name="Freeform 1523"/>
              <p:cNvSpPr>
                <a:spLocks/>
              </p:cNvSpPr>
              <p:nvPr/>
            </p:nvSpPr>
            <p:spPr bwMode="auto">
              <a:xfrm>
                <a:off x="3346" y="2792"/>
                <a:ext cx="3"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10" y="150"/>
                    </a:moveTo>
                    <a:lnTo>
                      <a:pt x="1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69" name="Freeform 1524"/>
              <p:cNvSpPr>
                <a:spLocks/>
              </p:cNvSpPr>
              <p:nvPr/>
            </p:nvSpPr>
            <p:spPr bwMode="auto">
              <a:xfrm>
                <a:off x="5510" y="2758"/>
                <a:ext cx="46" cy="20"/>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0" y="60"/>
                    </a:moveTo>
                    <a:lnTo>
                      <a:pt x="0" y="6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70" name="Freeform 1525"/>
              <p:cNvSpPr>
                <a:spLocks/>
              </p:cNvSpPr>
              <p:nvPr/>
            </p:nvSpPr>
            <p:spPr bwMode="auto">
              <a:xfrm>
                <a:off x="5234" y="2908"/>
                <a:ext cx="7" cy="48"/>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0"/>
                    </a:moveTo>
                    <a:lnTo>
                      <a:pt x="0" y="0"/>
                    </a:lnTo>
                    <a:lnTo>
                      <a:pt x="2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71" name="Freeform 1526"/>
              <p:cNvSpPr>
                <a:spLocks/>
              </p:cNvSpPr>
              <p:nvPr/>
            </p:nvSpPr>
            <p:spPr bwMode="auto">
              <a:xfrm>
                <a:off x="3410" y="3542"/>
                <a:ext cx="42" cy="17"/>
              </a:xfrm>
              <a:custGeom>
                <a:avLst/>
                <a:gdLst>
                  <a:gd name="T0" fmla="*/ 0 w 120"/>
                  <a:gd name="T1" fmla="*/ 0 h 50"/>
                  <a:gd name="T2" fmla="*/ 0 w 120"/>
                  <a:gd name="T3" fmla="*/ 0 h 50"/>
                  <a:gd name="T4" fmla="*/ 0 w 120"/>
                  <a:gd name="T5" fmla="*/ 0 h 50"/>
                  <a:gd name="T6" fmla="*/ 0 60000 65536"/>
                  <a:gd name="T7" fmla="*/ 0 60000 65536"/>
                  <a:gd name="T8" fmla="*/ 0 60000 65536"/>
                </a:gdLst>
                <a:ahLst/>
                <a:cxnLst>
                  <a:cxn ang="T6">
                    <a:pos x="T0" y="T1"/>
                  </a:cxn>
                  <a:cxn ang="T7">
                    <a:pos x="T2" y="T3"/>
                  </a:cxn>
                  <a:cxn ang="T8">
                    <a:pos x="T4" y="T5"/>
                  </a:cxn>
                </a:cxnLst>
                <a:rect l="0" t="0" r="r" b="b"/>
                <a:pathLst>
                  <a:path w="120" h="50">
                    <a:moveTo>
                      <a:pt x="120" y="50"/>
                    </a:moveTo>
                    <a:lnTo>
                      <a:pt x="12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72" name="Freeform 1527"/>
              <p:cNvSpPr>
                <a:spLocks/>
              </p:cNvSpPr>
              <p:nvPr/>
            </p:nvSpPr>
            <p:spPr bwMode="auto">
              <a:xfrm>
                <a:off x="3576" y="3443"/>
                <a:ext cx="42" cy="34"/>
              </a:xfrm>
              <a:custGeom>
                <a:avLst/>
                <a:gdLst>
                  <a:gd name="T0" fmla="*/ 0 w 120"/>
                  <a:gd name="T1" fmla="*/ 0 h 100"/>
                  <a:gd name="T2" fmla="*/ 0 w 120"/>
                  <a:gd name="T3" fmla="*/ 0 h 100"/>
                  <a:gd name="T4" fmla="*/ 0 w 120"/>
                  <a:gd name="T5" fmla="*/ 0 h 100"/>
                  <a:gd name="T6" fmla="*/ 0 60000 65536"/>
                  <a:gd name="T7" fmla="*/ 0 60000 65536"/>
                  <a:gd name="T8" fmla="*/ 0 60000 65536"/>
                </a:gdLst>
                <a:ahLst/>
                <a:cxnLst>
                  <a:cxn ang="T6">
                    <a:pos x="T0" y="T1"/>
                  </a:cxn>
                  <a:cxn ang="T7">
                    <a:pos x="T2" y="T3"/>
                  </a:cxn>
                  <a:cxn ang="T8">
                    <a:pos x="T4" y="T5"/>
                  </a:cxn>
                </a:cxnLst>
                <a:rect l="0" t="0" r="r" b="b"/>
                <a:pathLst>
                  <a:path w="120" h="100">
                    <a:moveTo>
                      <a:pt x="120" y="0"/>
                    </a:moveTo>
                    <a:lnTo>
                      <a:pt x="12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73" name="Freeform 1528"/>
              <p:cNvSpPr>
                <a:spLocks/>
              </p:cNvSpPr>
              <p:nvPr/>
            </p:nvSpPr>
            <p:spPr bwMode="auto">
              <a:xfrm>
                <a:off x="3548" y="3477"/>
                <a:ext cx="28" cy="41"/>
              </a:xfrm>
              <a:custGeom>
                <a:avLst/>
                <a:gdLst>
                  <a:gd name="T0" fmla="*/ 0 w 80"/>
                  <a:gd name="T1" fmla="*/ 0 h 120"/>
                  <a:gd name="T2" fmla="*/ 0 w 80"/>
                  <a:gd name="T3" fmla="*/ 0 h 120"/>
                  <a:gd name="T4" fmla="*/ 0 w 80"/>
                  <a:gd name="T5" fmla="*/ 0 h 120"/>
                  <a:gd name="T6" fmla="*/ 0 60000 65536"/>
                  <a:gd name="T7" fmla="*/ 0 60000 65536"/>
                  <a:gd name="T8" fmla="*/ 0 60000 65536"/>
                </a:gdLst>
                <a:ahLst/>
                <a:cxnLst>
                  <a:cxn ang="T6">
                    <a:pos x="T0" y="T1"/>
                  </a:cxn>
                  <a:cxn ang="T7">
                    <a:pos x="T2" y="T3"/>
                  </a:cxn>
                  <a:cxn ang="T8">
                    <a:pos x="T4" y="T5"/>
                  </a:cxn>
                </a:cxnLst>
                <a:rect l="0" t="0" r="r" b="b"/>
                <a:pathLst>
                  <a:path w="80" h="120">
                    <a:moveTo>
                      <a:pt x="0" y="120"/>
                    </a:moveTo>
                    <a:lnTo>
                      <a:pt x="0" y="12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74" name="Freeform 1529"/>
              <p:cNvSpPr>
                <a:spLocks/>
              </p:cNvSpPr>
              <p:nvPr/>
            </p:nvSpPr>
            <p:spPr bwMode="auto">
              <a:xfrm>
                <a:off x="4242" y="2628"/>
                <a:ext cx="25" cy="17"/>
              </a:xfrm>
              <a:custGeom>
                <a:avLst/>
                <a:gdLst>
                  <a:gd name="T0" fmla="*/ 0 w 70"/>
                  <a:gd name="T1" fmla="*/ 0 h 50"/>
                  <a:gd name="T2" fmla="*/ 0 w 70"/>
                  <a:gd name="T3" fmla="*/ 0 h 50"/>
                  <a:gd name="T4" fmla="*/ 0 w 70"/>
                  <a:gd name="T5" fmla="*/ 0 h 50"/>
                  <a:gd name="T6" fmla="*/ 0 60000 65536"/>
                  <a:gd name="T7" fmla="*/ 0 60000 65536"/>
                  <a:gd name="T8" fmla="*/ 0 60000 65536"/>
                </a:gdLst>
                <a:ahLst/>
                <a:cxnLst>
                  <a:cxn ang="T6">
                    <a:pos x="T0" y="T1"/>
                  </a:cxn>
                  <a:cxn ang="T7">
                    <a:pos x="T2" y="T3"/>
                  </a:cxn>
                  <a:cxn ang="T8">
                    <a:pos x="T4" y="T5"/>
                  </a:cxn>
                </a:cxnLst>
                <a:rect l="0" t="0" r="r" b="b"/>
                <a:pathLst>
                  <a:path w="70" h="50">
                    <a:moveTo>
                      <a:pt x="70" y="0"/>
                    </a:moveTo>
                    <a:lnTo>
                      <a:pt x="7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75" name="Freeform 1530"/>
              <p:cNvSpPr>
                <a:spLocks/>
              </p:cNvSpPr>
              <p:nvPr/>
            </p:nvSpPr>
            <p:spPr bwMode="auto">
              <a:xfrm>
                <a:off x="5467" y="2778"/>
                <a:ext cx="43"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0" y="70"/>
                    </a:moveTo>
                    <a:lnTo>
                      <a:pt x="0" y="7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76" name="Freeform 1531"/>
              <p:cNvSpPr>
                <a:spLocks/>
              </p:cNvSpPr>
              <p:nvPr/>
            </p:nvSpPr>
            <p:spPr bwMode="auto">
              <a:xfrm>
                <a:off x="3742" y="3116"/>
                <a:ext cx="22" cy="34"/>
              </a:xfrm>
              <a:custGeom>
                <a:avLst/>
                <a:gdLst>
                  <a:gd name="T0" fmla="*/ 0 w 61"/>
                  <a:gd name="T1" fmla="*/ 0 h 100"/>
                  <a:gd name="T2" fmla="*/ 0 w 61"/>
                  <a:gd name="T3" fmla="*/ 0 h 100"/>
                  <a:gd name="T4" fmla="*/ 0 w 61"/>
                  <a:gd name="T5" fmla="*/ 0 h 100"/>
                  <a:gd name="T6" fmla="*/ 0 60000 65536"/>
                  <a:gd name="T7" fmla="*/ 0 60000 65536"/>
                  <a:gd name="T8" fmla="*/ 0 60000 65536"/>
                </a:gdLst>
                <a:ahLst/>
                <a:cxnLst>
                  <a:cxn ang="T6">
                    <a:pos x="T0" y="T1"/>
                  </a:cxn>
                  <a:cxn ang="T7">
                    <a:pos x="T2" y="T3"/>
                  </a:cxn>
                  <a:cxn ang="T8">
                    <a:pos x="T4" y="T5"/>
                  </a:cxn>
                </a:cxnLst>
                <a:rect l="0" t="0" r="r" b="b"/>
                <a:pathLst>
                  <a:path w="61" h="100">
                    <a:moveTo>
                      <a:pt x="61" y="0"/>
                    </a:moveTo>
                    <a:lnTo>
                      <a:pt x="61"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77" name="Freeform 1532"/>
              <p:cNvSpPr>
                <a:spLocks/>
              </p:cNvSpPr>
              <p:nvPr/>
            </p:nvSpPr>
            <p:spPr bwMode="auto">
              <a:xfrm>
                <a:off x="3728" y="3150"/>
                <a:ext cx="14" cy="44"/>
              </a:xfrm>
              <a:custGeom>
                <a:avLst/>
                <a:gdLst>
                  <a:gd name="T0" fmla="*/ 0 w 40"/>
                  <a:gd name="T1" fmla="*/ 0 h 130"/>
                  <a:gd name="T2" fmla="*/ 0 w 40"/>
                  <a:gd name="T3" fmla="*/ 0 h 130"/>
                  <a:gd name="T4" fmla="*/ 0 w 40"/>
                  <a:gd name="T5" fmla="*/ 0 h 130"/>
                  <a:gd name="T6" fmla="*/ 0 60000 65536"/>
                  <a:gd name="T7" fmla="*/ 0 60000 65536"/>
                  <a:gd name="T8" fmla="*/ 0 60000 65536"/>
                </a:gdLst>
                <a:ahLst/>
                <a:cxnLst>
                  <a:cxn ang="T6">
                    <a:pos x="T0" y="T1"/>
                  </a:cxn>
                  <a:cxn ang="T7">
                    <a:pos x="T2" y="T3"/>
                  </a:cxn>
                  <a:cxn ang="T8">
                    <a:pos x="T4" y="T5"/>
                  </a:cxn>
                </a:cxnLst>
                <a:rect l="0" t="0" r="r" b="b"/>
                <a:pathLst>
                  <a:path w="40" h="130">
                    <a:moveTo>
                      <a:pt x="0" y="130"/>
                    </a:moveTo>
                    <a:lnTo>
                      <a:pt x="0" y="13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78" name="Freeform 1533"/>
              <p:cNvSpPr>
                <a:spLocks/>
              </p:cNvSpPr>
              <p:nvPr/>
            </p:nvSpPr>
            <p:spPr bwMode="auto">
              <a:xfrm>
                <a:off x="3700" y="3150"/>
                <a:ext cx="42" cy="20"/>
              </a:xfrm>
              <a:custGeom>
                <a:avLst/>
                <a:gdLst>
                  <a:gd name="T0" fmla="*/ 0 w 120"/>
                  <a:gd name="T1" fmla="*/ 0 h 60"/>
                  <a:gd name="T2" fmla="*/ 0 w 120"/>
                  <a:gd name="T3" fmla="*/ 0 h 60"/>
                  <a:gd name="T4" fmla="*/ 0 w 120"/>
                  <a:gd name="T5" fmla="*/ 0 h 60"/>
                  <a:gd name="T6" fmla="*/ 0 60000 65536"/>
                  <a:gd name="T7" fmla="*/ 0 60000 65536"/>
                  <a:gd name="T8" fmla="*/ 0 60000 65536"/>
                </a:gdLst>
                <a:ahLst/>
                <a:cxnLst>
                  <a:cxn ang="T6">
                    <a:pos x="T0" y="T1"/>
                  </a:cxn>
                  <a:cxn ang="T7">
                    <a:pos x="T2" y="T3"/>
                  </a:cxn>
                  <a:cxn ang="T8">
                    <a:pos x="T4" y="T5"/>
                  </a:cxn>
                </a:cxnLst>
                <a:rect l="0" t="0" r="r" b="b"/>
                <a:pathLst>
                  <a:path w="120" h="60">
                    <a:moveTo>
                      <a:pt x="0" y="60"/>
                    </a:moveTo>
                    <a:lnTo>
                      <a:pt x="0" y="6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79" name="Freeform 1534"/>
              <p:cNvSpPr>
                <a:spLocks/>
              </p:cNvSpPr>
              <p:nvPr/>
            </p:nvSpPr>
            <p:spPr bwMode="auto">
              <a:xfrm>
                <a:off x="3162" y="2727"/>
                <a:ext cx="53" cy="4"/>
              </a:xfrm>
              <a:custGeom>
                <a:avLst/>
                <a:gdLst>
                  <a:gd name="T0" fmla="*/ 0 w 150"/>
                  <a:gd name="T1" fmla="*/ 0 h 10"/>
                  <a:gd name="T2" fmla="*/ 0 w 150"/>
                  <a:gd name="T3" fmla="*/ 0 h 10"/>
                  <a:gd name="T4" fmla="*/ 0 w 150"/>
                  <a:gd name="T5" fmla="*/ 0 h 10"/>
                  <a:gd name="T6" fmla="*/ 0 60000 65536"/>
                  <a:gd name="T7" fmla="*/ 0 60000 65536"/>
                  <a:gd name="T8" fmla="*/ 0 60000 65536"/>
                </a:gdLst>
                <a:ahLst/>
                <a:cxnLst>
                  <a:cxn ang="T6">
                    <a:pos x="T0" y="T1"/>
                  </a:cxn>
                  <a:cxn ang="T7">
                    <a:pos x="T2" y="T3"/>
                  </a:cxn>
                  <a:cxn ang="T8">
                    <a:pos x="T4" y="T5"/>
                  </a:cxn>
                </a:cxnLst>
                <a:rect l="0" t="0" r="r" b="b"/>
                <a:pathLst>
                  <a:path w="150" h="10">
                    <a:moveTo>
                      <a:pt x="150" y="0"/>
                    </a:moveTo>
                    <a:lnTo>
                      <a:pt x="15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80" name="Freeform 1535"/>
              <p:cNvSpPr>
                <a:spLocks/>
              </p:cNvSpPr>
              <p:nvPr/>
            </p:nvSpPr>
            <p:spPr bwMode="auto">
              <a:xfrm>
                <a:off x="5485" y="2881"/>
                <a:ext cx="50" cy="3"/>
              </a:xfrm>
              <a:custGeom>
                <a:avLst/>
                <a:gdLst>
                  <a:gd name="T0" fmla="*/ 0 w 140"/>
                  <a:gd name="T1" fmla="*/ 0 h 10"/>
                  <a:gd name="T2" fmla="*/ 0 w 140"/>
                  <a:gd name="T3" fmla="*/ 0 h 10"/>
                  <a:gd name="T4" fmla="*/ 0 w 140"/>
                  <a:gd name="T5" fmla="*/ 0 h 10"/>
                  <a:gd name="T6" fmla="*/ 0 60000 65536"/>
                  <a:gd name="T7" fmla="*/ 0 60000 65536"/>
                  <a:gd name="T8" fmla="*/ 0 60000 65536"/>
                </a:gdLst>
                <a:ahLst/>
                <a:cxnLst>
                  <a:cxn ang="T6">
                    <a:pos x="T0" y="T1"/>
                  </a:cxn>
                  <a:cxn ang="T7">
                    <a:pos x="T2" y="T3"/>
                  </a:cxn>
                  <a:cxn ang="T8">
                    <a:pos x="T4" y="T5"/>
                  </a:cxn>
                </a:cxnLst>
                <a:rect l="0" t="0" r="r" b="b"/>
                <a:pathLst>
                  <a:path w="140" h="10">
                    <a:moveTo>
                      <a:pt x="140" y="10"/>
                    </a:moveTo>
                    <a:lnTo>
                      <a:pt x="140" y="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81" name="Freeform 1536"/>
              <p:cNvSpPr>
                <a:spLocks/>
              </p:cNvSpPr>
              <p:nvPr/>
            </p:nvSpPr>
            <p:spPr bwMode="auto">
              <a:xfrm>
                <a:off x="3640" y="1851"/>
                <a:ext cx="39" cy="3"/>
              </a:xfrm>
              <a:custGeom>
                <a:avLst/>
                <a:gdLst>
                  <a:gd name="T0" fmla="*/ 0 w 110"/>
                  <a:gd name="T1" fmla="*/ 0 h 10"/>
                  <a:gd name="T2" fmla="*/ 0 w 110"/>
                  <a:gd name="T3" fmla="*/ 0 h 10"/>
                  <a:gd name="T4" fmla="*/ 0 w 110"/>
                  <a:gd name="T5" fmla="*/ 0 h 10"/>
                  <a:gd name="T6" fmla="*/ 0 60000 65536"/>
                  <a:gd name="T7" fmla="*/ 0 60000 65536"/>
                  <a:gd name="T8" fmla="*/ 0 60000 65536"/>
                </a:gdLst>
                <a:ahLst/>
                <a:cxnLst>
                  <a:cxn ang="T6">
                    <a:pos x="T0" y="T1"/>
                  </a:cxn>
                  <a:cxn ang="T7">
                    <a:pos x="T2" y="T3"/>
                  </a:cxn>
                  <a:cxn ang="T8">
                    <a:pos x="T4" y="T5"/>
                  </a:cxn>
                </a:cxnLst>
                <a:rect l="0" t="0" r="r" b="b"/>
                <a:pathLst>
                  <a:path w="110" h="10">
                    <a:moveTo>
                      <a:pt x="110" y="0"/>
                    </a:moveTo>
                    <a:lnTo>
                      <a:pt x="11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82" name="Freeform 1537"/>
              <p:cNvSpPr>
                <a:spLocks/>
              </p:cNvSpPr>
              <p:nvPr/>
            </p:nvSpPr>
            <p:spPr bwMode="auto">
              <a:xfrm>
                <a:off x="4274" y="3361"/>
                <a:ext cx="3"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0" y="0"/>
                    </a:moveTo>
                    <a:lnTo>
                      <a:pt x="0" y="0"/>
                    </a:lnTo>
                    <a:lnTo>
                      <a:pt x="1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83" name="Freeform 1538"/>
              <p:cNvSpPr>
                <a:spLocks/>
              </p:cNvSpPr>
              <p:nvPr/>
            </p:nvSpPr>
            <p:spPr bwMode="auto">
              <a:xfrm>
                <a:off x="3813" y="1517"/>
                <a:ext cx="43" cy="51"/>
              </a:xfrm>
              <a:custGeom>
                <a:avLst/>
                <a:gdLst>
                  <a:gd name="T0" fmla="*/ 0 w 120"/>
                  <a:gd name="T1" fmla="*/ 0 h 150"/>
                  <a:gd name="T2" fmla="*/ 0 w 120"/>
                  <a:gd name="T3" fmla="*/ 0 h 150"/>
                  <a:gd name="T4" fmla="*/ 0 w 120"/>
                  <a:gd name="T5" fmla="*/ 0 h 150"/>
                  <a:gd name="T6" fmla="*/ 0 60000 65536"/>
                  <a:gd name="T7" fmla="*/ 0 60000 65536"/>
                  <a:gd name="T8" fmla="*/ 0 60000 65536"/>
                </a:gdLst>
                <a:ahLst/>
                <a:cxnLst>
                  <a:cxn ang="T6">
                    <a:pos x="T0" y="T1"/>
                  </a:cxn>
                  <a:cxn ang="T7">
                    <a:pos x="T2" y="T3"/>
                  </a:cxn>
                  <a:cxn ang="T8">
                    <a:pos x="T4" y="T5"/>
                  </a:cxn>
                </a:cxnLst>
                <a:rect l="0" t="0" r="r" b="b"/>
                <a:pathLst>
                  <a:path w="120" h="150">
                    <a:moveTo>
                      <a:pt x="120" y="150"/>
                    </a:moveTo>
                    <a:lnTo>
                      <a:pt x="12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84" name="Freeform 1539"/>
              <p:cNvSpPr>
                <a:spLocks/>
              </p:cNvSpPr>
              <p:nvPr/>
            </p:nvSpPr>
            <p:spPr bwMode="auto">
              <a:xfrm>
                <a:off x="3813" y="1493"/>
                <a:ext cx="36" cy="24"/>
              </a:xfrm>
              <a:custGeom>
                <a:avLst/>
                <a:gdLst>
                  <a:gd name="T0" fmla="*/ 0 w 100"/>
                  <a:gd name="T1" fmla="*/ 0 h 70"/>
                  <a:gd name="T2" fmla="*/ 0 w 100"/>
                  <a:gd name="T3" fmla="*/ 0 h 70"/>
                  <a:gd name="T4" fmla="*/ 0 w 100"/>
                  <a:gd name="T5" fmla="*/ 0 h 70"/>
                  <a:gd name="T6" fmla="*/ 0 60000 65536"/>
                  <a:gd name="T7" fmla="*/ 0 60000 65536"/>
                  <a:gd name="T8" fmla="*/ 0 60000 65536"/>
                </a:gdLst>
                <a:ahLst/>
                <a:cxnLst>
                  <a:cxn ang="T6">
                    <a:pos x="T0" y="T1"/>
                  </a:cxn>
                  <a:cxn ang="T7">
                    <a:pos x="T2" y="T3"/>
                  </a:cxn>
                  <a:cxn ang="T8">
                    <a:pos x="T4" y="T5"/>
                  </a:cxn>
                </a:cxnLst>
                <a:rect l="0" t="0" r="r" b="b"/>
                <a:pathLst>
                  <a:path w="100" h="70">
                    <a:moveTo>
                      <a:pt x="100" y="0"/>
                    </a:moveTo>
                    <a:lnTo>
                      <a:pt x="10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85" name="Freeform 1540"/>
              <p:cNvSpPr>
                <a:spLocks/>
              </p:cNvSpPr>
              <p:nvPr/>
            </p:nvSpPr>
            <p:spPr bwMode="auto">
              <a:xfrm>
                <a:off x="3275" y="2812"/>
                <a:ext cx="17" cy="45"/>
              </a:xfrm>
              <a:custGeom>
                <a:avLst/>
                <a:gdLst>
                  <a:gd name="T0" fmla="*/ 0 w 50"/>
                  <a:gd name="T1" fmla="*/ 0 h 130"/>
                  <a:gd name="T2" fmla="*/ 0 w 50"/>
                  <a:gd name="T3" fmla="*/ 0 h 130"/>
                  <a:gd name="T4" fmla="*/ 0 w 50"/>
                  <a:gd name="T5" fmla="*/ 0 h 130"/>
                  <a:gd name="T6" fmla="*/ 0 60000 65536"/>
                  <a:gd name="T7" fmla="*/ 0 60000 65536"/>
                  <a:gd name="T8" fmla="*/ 0 60000 65536"/>
                </a:gdLst>
                <a:ahLst/>
                <a:cxnLst>
                  <a:cxn ang="T6">
                    <a:pos x="T0" y="T1"/>
                  </a:cxn>
                  <a:cxn ang="T7">
                    <a:pos x="T2" y="T3"/>
                  </a:cxn>
                  <a:cxn ang="T8">
                    <a:pos x="T4" y="T5"/>
                  </a:cxn>
                </a:cxnLst>
                <a:rect l="0" t="0" r="r" b="b"/>
                <a:pathLst>
                  <a:path w="50" h="130">
                    <a:moveTo>
                      <a:pt x="50" y="0"/>
                    </a:moveTo>
                    <a:lnTo>
                      <a:pt x="5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86" name="Freeform 1541"/>
              <p:cNvSpPr>
                <a:spLocks/>
              </p:cNvSpPr>
              <p:nvPr/>
            </p:nvSpPr>
            <p:spPr bwMode="auto">
              <a:xfrm>
                <a:off x="5173" y="3317"/>
                <a:ext cx="25" cy="44"/>
              </a:xfrm>
              <a:custGeom>
                <a:avLst/>
                <a:gdLst>
                  <a:gd name="T0" fmla="*/ 0 w 70"/>
                  <a:gd name="T1" fmla="*/ 0 h 130"/>
                  <a:gd name="T2" fmla="*/ 0 w 70"/>
                  <a:gd name="T3" fmla="*/ 0 h 130"/>
                  <a:gd name="T4" fmla="*/ 0 w 70"/>
                  <a:gd name="T5" fmla="*/ 0 h 130"/>
                  <a:gd name="T6" fmla="*/ 0 60000 65536"/>
                  <a:gd name="T7" fmla="*/ 0 60000 65536"/>
                  <a:gd name="T8" fmla="*/ 0 60000 65536"/>
                </a:gdLst>
                <a:ahLst/>
                <a:cxnLst>
                  <a:cxn ang="T6">
                    <a:pos x="T0" y="T1"/>
                  </a:cxn>
                  <a:cxn ang="T7">
                    <a:pos x="T2" y="T3"/>
                  </a:cxn>
                  <a:cxn ang="T8">
                    <a:pos x="T4" y="T5"/>
                  </a:cxn>
                </a:cxnLst>
                <a:rect l="0" t="0" r="r" b="b"/>
                <a:pathLst>
                  <a:path w="70" h="130">
                    <a:moveTo>
                      <a:pt x="70" y="130"/>
                    </a:moveTo>
                    <a:lnTo>
                      <a:pt x="7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87" name="Freeform 1542"/>
              <p:cNvSpPr>
                <a:spLocks/>
              </p:cNvSpPr>
              <p:nvPr/>
            </p:nvSpPr>
            <p:spPr bwMode="auto">
              <a:xfrm>
                <a:off x="4143" y="2427"/>
                <a:ext cx="56" cy="21"/>
              </a:xfrm>
              <a:custGeom>
                <a:avLst/>
                <a:gdLst>
                  <a:gd name="T0" fmla="*/ 0 w 161"/>
                  <a:gd name="T1" fmla="*/ 0 h 60"/>
                  <a:gd name="T2" fmla="*/ 0 w 161"/>
                  <a:gd name="T3" fmla="*/ 0 h 60"/>
                  <a:gd name="T4" fmla="*/ 0 w 161"/>
                  <a:gd name="T5" fmla="*/ 0 h 60"/>
                  <a:gd name="T6" fmla="*/ 0 60000 65536"/>
                  <a:gd name="T7" fmla="*/ 0 60000 65536"/>
                  <a:gd name="T8" fmla="*/ 0 60000 65536"/>
                </a:gdLst>
                <a:ahLst/>
                <a:cxnLst>
                  <a:cxn ang="T6">
                    <a:pos x="T0" y="T1"/>
                  </a:cxn>
                  <a:cxn ang="T7">
                    <a:pos x="T2" y="T3"/>
                  </a:cxn>
                  <a:cxn ang="T8">
                    <a:pos x="T4" y="T5"/>
                  </a:cxn>
                </a:cxnLst>
                <a:rect l="0" t="0" r="r" b="b"/>
                <a:pathLst>
                  <a:path w="161" h="60">
                    <a:moveTo>
                      <a:pt x="0" y="0"/>
                    </a:moveTo>
                    <a:lnTo>
                      <a:pt x="0" y="0"/>
                    </a:lnTo>
                    <a:lnTo>
                      <a:pt x="161"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88" name="Freeform 1543"/>
              <p:cNvSpPr>
                <a:spLocks/>
              </p:cNvSpPr>
              <p:nvPr/>
            </p:nvSpPr>
            <p:spPr bwMode="auto">
              <a:xfrm>
                <a:off x="4199" y="2448"/>
                <a:ext cx="54"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150" y="60"/>
                    </a:moveTo>
                    <a:lnTo>
                      <a:pt x="15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89" name="Freeform 1544"/>
              <p:cNvSpPr>
                <a:spLocks/>
              </p:cNvSpPr>
              <p:nvPr/>
            </p:nvSpPr>
            <p:spPr bwMode="auto">
              <a:xfrm>
                <a:off x="5209" y="3228"/>
                <a:ext cx="21" cy="38"/>
              </a:xfrm>
              <a:custGeom>
                <a:avLst/>
                <a:gdLst>
                  <a:gd name="T0" fmla="*/ 0 w 60"/>
                  <a:gd name="T1" fmla="*/ 0 h 110"/>
                  <a:gd name="T2" fmla="*/ 0 w 60"/>
                  <a:gd name="T3" fmla="*/ 0 h 110"/>
                  <a:gd name="T4" fmla="*/ 0 w 60"/>
                  <a:gd name="T5" fmla="*/ 0 h 110"/>
                  <a:gd name="T6" fmla="*/ 0 60000 65536"/>
                  <a:gd name="T7" fmla="*/ 0 60000 65536"/>
                  <a:gd name="T8" fmla="*/ 0 60000 65536"/>
                </a:gdLst>
                <a:ahLst/>
                <a:cxnLst>
                  <a:cxn ang="T6">
                    <a:pos x="T0" y="T1"/>
                  </a:cxn>
                  <a:cxn ang="T7">
                    <a:pos x="T2" y="T3"/>
                  </a:cxn>
                  <a:cxn ang="T8">
                    <a:pos x="T4" y="T5"/>
                  </a:cxn>
                </a:cxnLst>
                <a:rect l="0" t="0" r="r" b="b"/>
                <a:pathLst>
                  <a:path w="60" h="110">
                    <a:moveTo>
                      <a:pt x="60" y="110"/>
                    </a:moveTo>
                    <a:lnTo>
                      <a:pt x="6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90" name="Freeform 1545"/>
              <p:cNvSpPr>
                <a:spLocks/>
              </p:cNvSpPr>
              <p:nvPr/>
            </p:nvSpPr>
            <p:spPr bwMode="auto">
              <a:xfrm>
                <a:off x="5180" y="3218"/>
                <a:ext cx="29" cy="10"/>
              </a:xfrm>
              <a:custGeom>
                <a:avLst/>
                <a:gdLst>
                  <a:gd name="T0" fmla="*/ 0 w 80"/>
                  <a:gd name="T1" fmla="*/ 0 h 30"/>
                  <a:gd name="T2" fmla="*/ 0 w 80"/>
                  <a:gd name="T3" fmla="*/ 0 h 30"/>
                  <a:gd name="T4" fmla="*/ 0 w 80"/>
                  <a:gd name="T5" fmla="*/ 0 h 30"/>
                  <a:gd name="T6" fmla="*/ 0 60000 65536"/>
                  <a:gd name="T7" fmla="*/ 0 60000 65536"/>
                  <a:gd name="T8" fmla="*/ 0 60000 65536"/>
                </a:gdLst>
                <a:ahLst/>
                <a:cxnLst>
                  <a:cxn ang="T6">
                    <a:pos x="T0" y="T1"/>
                  </a:cxn>
                  <a:cxn ang="T7">
                    <a:pos x="T2" y="T3"/>
                  </a:cxn>
                  <a:cxn ang="T8">
                    <a:pos x="T4" y="T5"/>
                  </a:cxn>
                </a:cxnLst>
                <a:rect l="0" t="0" r="r" b="b"/>
                <a:pathLst>
                  <a:path w="80" h="30">
                    <a:moveTo>
                      <a:pt x="0" y="0"/>
                    </a:moveTo>
                    <a:lnTo>
                      <a:pt x="0" y="0"/>
                    </a:lnTo>
                    <a:lnTo>
                      <a:pt x="8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91" name="Freeform 1546"/>
              <p:cNvSpPr>
                <a:spLocks/>
              </p:cNvSpPr>
              <p:nvPr/>
            </p:nvSpPr>
            <p:spPr bwMode="auto">
              <a:xfrm>
                <a:off x="3548" y="3518"/>
                <a:ext cx="28" cy="38"/>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0" y="0"/>
                    </a:moveTo>
                    <a:lnTo>
                      <a:pt x="0" y="0"/>
                    </a:lnTo>
                    <a:lnTo>
                      <a:pt x="8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92" name="Freeform 1547"/>
              <p:cNvSpPr>
                <a:spLocks/>
              </p:cNvSpPr>
              <p:nvPr/>
            </p:nvSpPr>
            <p:spPr bwMode="auto">
              <a:xfrm>
                <a:off x="3618" y="3406"/>
                <a:ext cx="36" cy="37"/>
              </a:xfrm>
              <a:custGeom>
                <a:avLst/>
                <a:gdLst>
                  <a:gd name="T0" fmla="*/ 0 w 100"/>
                  <a:gd name="T1" fmla="*/ 0 h 110"/>
                  <a:gd name="T2" fmla="*/ 0 w 100"/>
                  <a:gd name="T3" fmla="*/ 0 h 110"/>
                  <a:gd name="T4" fmla="*/ 0 w 100"/>
                  <a:gd name="T5" fmla="*/ 0 h 110"/>
                  <a:gd name="T6" fmla="*/ 0 60000 65536"/>
                  <a:gd name="T7" fmla="*/ 0 60000 65536"/>
                  <a:gd name="T8" fmla="*/ 0 60000 65536"/>
                </a:gdLst>
                <a:ahLst/>
                <a:cxnLst>
                  <a:cxn ang="T6">
                    <a:pos x="T0" y="T1"/>
                  </a:cxn>
                  <a:cxn ang="T7">
                    <a:pos x="T2" y="T3"/>
                  </a:cxn>
                  <a:cxn ang="T8">
                    <a:pos x="T4" y="T5"/>
                  </a:cxn>
                </a:cxnLst>
                <a:rect l="0" t="0" r="r" b="b"/>
                <a:pathLst>
                  <a:path w="100" h="110">
                    <a:moveTo>
                      <a:pt x="100" y="0"/>
                    </a:moveTo>
                    <a:lnTo>
                      <a:pt x="10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93" name="Freeform 1548"/>
              <p:cNvSpPr>
                <a:spLocks/>
              </p:cNvSpPr>
              <p:nvPr/>
            </p:nvSpPr>
            <p:spPr bwMode="auto">
              <a:xfrm>
                <a:off x="3725" y="3280"/>
                <a:ext cx="28" cy="47"/>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0" y="140"/>
                    </a:moveTo>
                    <a:lnTo>
                      <a:pt x="0" y="14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94" name="Freeform 1549"/>
              <p:cNvSpPr>
                <a:spLocks/>
              </p:cNvSpPr>
              <p:nvPr/>
            </p:nvSpPr>
            <p:spPr bwMode="auto">
              <a:xfrm>
                <a:off x="3753" y="3280"/>
                <a:ext cx="29" cy="37"/>
              </a:xfrm>
              <a:custGeom>
                <a:avLst/>
                <a:gdLst>
                  <a:gd name="T0" fmla="*/ 0 w 81"/>
                  <a:gd name="T1" fmla="*/ 0 h 110"/>
                  <a:gd name="T2" fmla="*/ 0 w 81"/>
                  <a:gd name="T3" fmla="*/ 0 h 110"/>
                  <a:gd name="T4" fmla="*/ 0 w 81"/>
                  <a:gd name="T5" fmla="*/ 0 h 110"/>
                  <a:gd name="T6" fmla="*/ 0 60000 65536"/>
                  <a:gd name="T7" fmla="*/ 0 60000 65536"/>
                  <a:gd name="T8" fmla="*/ 0 60000 65536"/>
                </a:gdLst>
                <a:ahLst/>
                <a:cxnLst>
                  <a:cxn ang="T6">
                    <a:pos x="T0" y="T1"/>
                  </a:cxn>
                  <a:cxn ang="T7">
                    <a:pos x="T2" y="T3"/>
                  </a:cxn>
                  <a:cxn ang="T8">
                    <a:pos x="T4" y="T5"/>
                  </a:cxn>
                </a:cxnLst>
                <a:rect l="0" t="0" r="r" b="b"/>
                <a:pathLst>
                  <a:path w="81" h="110">
                    <a:moveTo>
                      <a:pt x="81" y="110"/>
                    </a:moveTo>
                    <a:lnTo>
                      <a:pt x="81"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95" name="Freeform 1550"/>
              <p:cNvSpPr>
                <a:spLocks/>
              </p:cNvSpPr>
              <p:nvPr/>
            </p:nvSpPr>
            <p:spPr bwMode="auto">
              <a:xfrm>
                <a:off x="3753" y="3228"/>
                <a:ext cx="32" cy="52"/>
              </a:xfrm>
              <a:custGeom>
                <a:avLst/>
                <a:gdLst>
                  <a:gd name="T0" fmla="*/ 0 w 91"/>
                  <a:gd name="T1" fmla="*/ 0 h 150"/>
                  <a:gd name="T2" fmla="*/ 0 w 91"/>
                  <a:gd name="T3" fmla="*/ 0 h 150"/>
                  <a:gd name="T4" fmla="*/ 0 w 91"/>
                  <a:gd name="T5" fmla="*/ 0 h 150"/>
                  <a:gd name="T6" fmla="*/ 0 60000 65536"/>
                  <a:gd name="T7" fmla="*/ 0 60000 65536"/>
                  <a:gd name="T8" fmla="*/ 0 60000 65536"/>
                </a:gdLst>
                <a:ahLst/>
                <a:cxnLst>
                  <a:cxn ang="T6">
                    <a:pos x="T0" y="T1"/>
                  </a:cxn>
                  <a:cxn ang="T7">
                    <a:pos x="T2" y="T3"/>
                  </a:cxn>
                  <a:cxn ang="T8">
                    <a:pos x="T4" y="T5"/>
                  </a:cxn>
                </a:cxnLst>
                <a:rect l="0" t="0" r="r" b="b"/>
                <a:pathLst>
                  <a:path w="91" h="150">
                    <a:moveTo>
                      <a:pt x="91" y="0"/>
                    </a:moveTo>
                    <a:lnTo>
                      <a:pt x="91"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96" name="Freeform 1551"/>
              <p:cNvSpPr>
                <a:spLocks/>
              </p:cNvSpPr>
              <p:nvPr/>
            </p:nvSpPr>
            <p:spPr bwMode="auto">
              <a:xfrm>
                <a:off x="5180" y="3174"/>
                <a:ext cx="61" cy="44"/>
              </a:xfrm>
              <a:custGeom>
                <a:avLst/>
                <a:gdLst>
                  <a:gd name="T0" fmla="*/ 0 w 170"/>
                  <a:gd name="T1" fmla="*/ 0 h 130"/>
                  <a:gd name="T2" fmla="*/ 0 w 170"/>
                  <a:gd name="T3" fmla="*/ 0 h 130"/>
                  <a:gd name="T4" fmla="*/ 0 w 170"/>
                  <a:gd name="T5" fmla="*/ 0 h 130"/>
                  <a:gd name="T6" fmla="*/ 0 60000 65536"/>
                  <a:gd name="T7" fmla="*/ 0 60000 65536"/>
                  <a:gd name="T8" fmla="*/ 0 60000 65536"/>
                </a:gdLst>
                <a:ahLst/>
                <a:cxnLst>
                  <a:cxn ang="T6">
                    <a:pos x="T0" y="T1"/>
                  </a:cxn>
                  <a:cxn ang="T7">
                    <a:pos x="T2" y="T3"/>
                  </a:cxn>
                  <a:cxn ang="T8">
                    <a:pos x="T4" y="T5"/>
                  </a:cxn>
                </a:cxnLst>
                <a:rect l="0" t="0" r="r" b="b"/>
                <a:pathLst>
                  <a:path w="170" h="130">
                    <a:moveTo>
                      <a:pt x="0" y="130"/>
                    </a:moveTo>
                    <a:lnTo>
                      <a:pt x="0" y="130"/>
                    </a:lnTo>
                    <a:lnTo>
                      <a:pt x="1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97" name="Freeform 1552"/>
              <p:cNvSpPr>
                <a:spLocks/>
              </p:cNvSpPr>
              <p:nvPr/>
            </p:nvSpPr>
            <p:spPr bwMode="auto">
              <a:xfrm>
                <a:off x="5085" y="2922"/>
                <a:ext cx="156" cy="252"/>
              </a:xfrm>
              <a:custGeom>
                <a:avLst/>
                <a:gdLst>
                  <a:gd name="T0" fmla="*/ 0 w 440"/>
                  <a:gd name="T1" fmla="*/ 0 h 740"/>
                  <a:gd name="T2" fmla="*/ 0 w 440"/>
                  <a:gd name="T3" fmla="*/ 0 h 740"/>
                  <a:gd name="T4" fmla="*/ 0 w 440"/>
                  <a:gd name="T5" fmla="*/ 0 h 740"/>
                  <a:gd name="T6" fmla="*/ 0 60000 65536"/>
                  <a:gd name="T7" fmla="*/ 0 60000 65536"/>
                  <a:gd name="T8" fmla="*/ 0 60000 65536"/>
                </a:gdLst>
                <a:ahLst/>
                <a:cxnLst>
                  <a:cxn ang="T6">
                    <a:pos x="T0" y="T1"/>
                  </a:cxn>
                  <a:cxn ang="T7">
                    <a:pos x="T2" y="T3"/>
                  </a:cxn>
                  <a:cxn ang="T8">
                    <a:pos x="T4" y="T5"/>
                  </a:cxn>
                </a:cxnLst>
                <a:rect l="0" t="0" r="r" b="b"/>
                <a:pathLst>
                  <a:path w="440" h="740">
                    <a:moveTo>
                      <a:pt x="0" y="0"/>
                    </a:moveTo>
                    <a:lnTo>
                      <a:pt x="0" y="0"/>
                    </a:lnTo>
                    <a:lnTo>
                      <a:pt x="440" y="7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98" name="Freeform 1553"/>
              <p:cNvSpPr>
                <a:spLocks/>
              </p:cNvSpPr>
              <p:nvPr/>
            </p:nvSpPr>
            <p:spPr bwMode="auto">
              <a:xfrm>
                <a:off x="5099" y="3412"/>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160"/>
                    </a:moveTo>
                    <a:lnTo>
                      <a:pt x="0" y="160"/>
                    </a:lnTo>
                    <a:lnTo>
                      <a:pt x="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99" name="Freeform 1554"/>
              <p:cNvSpPr>
                <a:spLocks/>
              </p:cNvSpPr>
              <p:nvPr/>
            </p:nvSpPr>
            <p:spPr bwMode="auto">
              <a:xfrm>
                <a:off x="5103" y="3351"/>
                <a:ext cx="3" cy="61"/>
              </a:xfrm>
              <a:custGeom>
                <a:avLst/>
                <a:gdLst>
                  <a:gd name="T0" fmla="*/ 0 w 10"/>
                  <a:gd name="T1" fmla="*/ 0 h 180"/>
                  <a:gd name="T2" fmla="*/ 0 w 10"/>
                  <a:gd name="T3" fmla="*/ 0 h 180"/>
                  <a:gd name="T4" fmla="*/ 0 w 10"/>
                  <a:gd name="T5" fmla="*/ 0 h 180"/>
                  <a:gd name="T6" fmla="*/ 0 60000 65536"/>
                  <a:gd name="T7" fmla="*/ 0 60000 65536"/>
                  <a:gd name="T8" fmla="*/ 0 60000 65536"/>
                </a:gdLst>
                <a:ahLst/>
                <a:cxnLst>
                  <a:cxn ang="T6">
                    <a:pos x="T0" y="T1"/>
                  </a:cxn>
                  <a:cxn ang="T7">
                    <a:pos x="T2" y="T3"/>
                  </a:cxn>
                  <a:cxn ang="T8">
                    <a:pos x="T4" y="T5"/>
                  </a:cxn>
                </a:cxnLst>
                <a:rect l="0" t="0" r="r" b="b"/>
                <a:pathLst>
                  <a:path w="10" h="180">
                    <a:moveTo>
                      <a:pt x="10" y="0"/>
                    </a:moveTo>
                    <a:lnTo>
                      <a:pt x="10" y="0"/>
                    </a:lnTo>
                    <a:lnTo>
                      <a:pt x="0" y="1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00" name="Freeform 1555"/>
              <p:cNvSpPr>
                <a:spLocks/>
              </p:cNvSpPr>
              <p:nvPr/>
            </p:nvSpPr>
            <p:spPr bwMode="auto">
              <a:xfrm>
                <a:off x="4472" y="2137"/>
                <a:ext cx="50" cy="11"/>
              </a:xfrm>
              <a:custGeom>
                <a:avLst/>
                <a:gdLst>
                  <a:gd name="T0" fmla="*/ 0 w 140"/>
                  <a:gd name="T1" fmla="*/ 0 h 30"/>
                  <a:gd name="T2" fmla="*/ 0 w 140"/>
                  <a:gd name="T3" fmla="*/ 0 h 30"/>
                  <a:gd name="T4" fmla="*/ 0 w 140"/>
                  <a:gd name="T5" fmla="*/ 0 h 30"/>
                  <a:gd name="T6" fmla="*/ 0 60000 65536"/>
                  <a:gd name="T7" fmla="*/ 0 60000 65536"/>
                  <a:gd name="T8" fmla="*/ 0 60000 65536"/>
                </a:gdLst>
                <a:ahLst/>
                <a:cxnLst>
                  <a:cxn ang="T6">
                    <a:pos x="T0" y="T1"/>
                  </a:cxn>
                  <a:cxn ang="T7">
                    <a:pos x="T2" y="T3"/>
                  </a:cxn>
                  <a:cxn ang="T8">
                    <a:pos x="T4" y="T5"/>
                  </a:cxn>
                </a:cxnLst>
                <a:rect l="0" t="0" r="r" b="b"/>
                <a:pathLst>
                  <a:path w="140" h="30">
                    <a:moveTo>
                      <a:pt x="0" y="30"/>
                    </a:moveTo>
                    <a:lnTo>
                      <a:pt x="0" y="3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01" name="Freeform 1556"/>
              <p:cNvSpPr>
                <a:spLocks/>
              </p:cNvSpPr>
              <p:nvPr/>
            </p:nvSpPr>
            <p:spPr bwMode="auto">
              <a:xfrm>
                <a:off x="5372" y="2932"/>
                <a:ext cx="42" cy="17"/>
              </a:xfrm>
              <a:custGeom>
                <a:avLst/>
                <a:gdLst>
                  <a:gd name="T0" fmla="*/ 0 w 120"/>
                  <a:gd name="T1" fmla="*/ 0 h 50"/>
                  <a:gd name="T2" fmla="*/ 0 w 120"/>
                  <a:gd name="T3" fmla="*/ 0 h 50"/>
                  <a:gd name="T4" fmla="*/ 0 w 120"/>
                  <a:gd name="T5" fmla="*/ 0 h 50"/>
                  <a:gd name="T6" fmla="*/ 0 60000 65536"/>
                  <a:gd name="T7" fmla="*/ 0 60000 65536"/>
                  <a:gd name="T8" fmla="*/ 0 60000 65536"/>
                </a:gdLst>
                <a:ahLst/>
                <a:cxnLst>
                  <a:cxn ang="T6">
                    <a:pos x="T0" y="T1"/>
                  </a:cxn>
                  <a:cxn ang="T7">
                    <a:pos x="T2" y="T3"/>
                  </a:cxn>
                  <a:cxn ang="T8">
                    <a:pos x="T4" y="T5"/>
                  </a:cxn>
                </a:cxnLst>
                <a:rect l="0" t="0" r="r" b="b"/>
                <a:pathLst>
                  <a:path w="120" h="50">
                    <a:moveTo>
                      <a:pt x="0" y="0"/>
                    </a:moveTo>
                    <a:lnTo>
                      <a:pt x="0" y="0"/>
                    </a:lnTo>
                    <a:lnTo>
                      <a:pt x="12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02" name="Freeform 1557"/>
              <p:cNvSpPr>
                <a:spLocks/>
              </p:cNvSpPr>
              <p:nvPr/>
            </p:nvSpPr>
            <p:spPr bwMode="auto">
              <a:xfrm>
                <a:off x="3696" y="1878"/>
                <a:ext cx="7" cy="48"/>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20" y="0"/>
                    </a:moveTo>
                    <a:lnTo>
                      <a:pt x="2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03" name="Freeform 1558"/>
              <p:cNvSpPr>
                <a:spLocks/>
              </p:cNvSpPr>
              <p:nvPr/>
            </p:nvSpPr>
            <p:spPr bwMode="auto">
              <a:xfrm>
                <a:off x="4461" y="2206"/>
                <a:ext cx="11" cy="78"/>
              </a:xfrm>
              <a:custGeom>
                <a:avLst/>
                <a:gdLst>
                  <a:gd name="T0" fmla="*/ 0 w 30"/>
                  <a:gd name="T1" fmla="*/ 0 h 230"/>
                  <a:gd name="T2" fmla="*/ 0 w 30"/>
                  <a:gd name="T3" fmla="*/ 0 h 230"/>
                  <a:gd name="T4" fmla="*/ 0 w 30"/>
                  <a:gd name="T5" fmla="*/ 0 h 230"/>
                  <a:gd name="T6" fmla="*/ 0 60000 65536"/>
                  <a:gd name="T7" fmla="*/ 0 60000 65536"/>
                  <a:gd name="T8" fmla="*/ 0 60000 65536"/>
                </a:gdLst>
                <a:ahLst/>
                <a:cxnLst>
                  <a:cxn ang="T6">
                    <a:pos x="T0" y="T1"/>
                  </a:cxn>
                  <a:cxn ang="T7">
                    <a:pos x="T2" y="T3"/>
                  </a:cxn>
                  <a:cxn ang="T8">
                    <a:pos x="T4" y="T5"/>
                  </a:cxn>
                </a:cxnLst>
                <a:rect l="0" t="0" r="r" b="b"/>
                <a:pathLst>
                  <a:path w="30" h="230">
                    <a:moveTo>
                      <a:pt x="30" y="0"/>
                    </a:moveTo>
                    <a:lnTo>
                      <a:pt x="30" y="0"/>
                    </a:lnTo>
                    <a:lnTo>
                      <a:pt x="0" y="2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04" name="Freeform 1559"/>
              <p:cNvSpPr>
                <a:spLocks/>
              </p:cNvSpPr>
              <p:nvPr/>
            </p:nvSpPr>
            <p:spPr bwMode="auto">
              <a:xfrm>
                <a:off x="4348" y="2284"/>
                <a:ext cx="113" cy="160"/>
              </a:xfrm>
              <a:custGeom>
                <a:avLst/>
                <a:gdLst>
                  <a:gd name="T0" fmla="*/ 0 w 320"/>
                  <a:gd name="T1" fmla="*/ 0 h 470"/>
                  <a:gd name="T2" fmla="*/ 0 w 320"/>
                  <a:gd name="T3" fmla="*/ 0 h 470"/>
                  <a:gd name="T4" fmla="*/ 0 w 320"/>
                  <a:gd name="T5" fmla="*/ 0 h 470"/>
                  <a:gd name="T6" fmla="*/ 0 60000 65536"/>
                  <a:gd name="T7" fmla="*/ 0 60000 65536"/>
                  <a:gd name="T8" fmla="*/ 0 60000 65536"/>
                </a:gdLst>
                <a:ahLst/>
                <a:cxnLst>
                  <a:cxn ang="T6">
                    <a:pos x="T0" y="T1"/>
                  </a:cxn>
                  <a:cxn ang="T7">
                    <a:pos x="T2" y="T3"/>
                  </a:cxn>
                  <a:cxn ang="T8">
                    <a:pos x="T4" y="T5"/>
                  </a:cxn>
                </a:cxnLst>
                <a:rect l="0" t="0" r="r" b="b"/>
                <a:pathLst>
                  <a:path w="320" h="470">
                    <a:moveTo>
                      <a:pt x="0" y="470"/>
                    </a:moveTo>
                    <a:lnTo>
                      <a:pt x="0" y="470"/>
                    </a:lnTo>
                    <a:lnTo>
                      <a:pt x="3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05" name="Freeform 1560"/>
              <p:cNvSpPr>
                <a:spLocks/>
              </p:cNvSpPr>
              <p:nvPr/>
            </p:nvSpPr>
            <p:spPr bwMode="auto">
              <a:xfrm>
                <a:off x="3679" y="1803"/>
                <a:ext cx="31" cy="48"/>
              </a:xfrm>
              <a:custGeom>
                <a:avLst/>
                <a:gdLst>
                  <a:gd name="T0" fmla="*/ 0 w 90"/>
                  <a:gd name="T1" fmla="*/ 0 h 140"/>
                  <a:gd name="T2" fmla="*/ 0 w 90"/>
                  <a:gd name="T3" fmla="*/ 0 h 140"/>
                  <a:gd name="T4" fmla="*/ 0 w 90"/>
                  <a:gd name="T5" fmla="*/ 0 h 140"/>
                  <a:gd name="T6" fmla="*/ 0 60000 65536"/>
                  <a:gd name="T7" fmla="*/ 0 60000 65536"/>
                  <a:gd name="T8" fmla="*/ 0 60000 65536"/>
                </a:gdLst>
                <a:ahLst/>
                <a:cxnLst>
                  <a:cxn ang="T6">
                    <a:pos x="T0" y="T1"/>
                  </a:cxn>
                  <a:cxn ang="T7">
                    <a:pos x="T2" y="T3"/>
                  </a:cxn>
                  <a:cxn ang="T8">
                    <a:pos x="T4" y="T5"/>
                  </a:cxn>
                </a:cxnLst>
                <a:rect l="0" t="0" r="r" b="b"/>
                <a:pathLst>
                  <a:path w="90" h="140">
                    <a:moveTo>
                      <a:pt x="0" y="140"/>
                    </a:moveTo>
                    <a:lnTo>
                      <a:pt x="0" y="14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06" name="Freeform 1561"/>
              <p:cNvSpPr>
                <a:spLocks/>
              </p:cNvSpPr>
              <p:nvPr/>
            </p:nvSpPr>
            <p:spPr bwMode="auto">
              <a:xfrm>
                <a:off x="3710" y="1776"/>
                <a:ext cx="54" cy="27"/>
              </a:xfrm>
              <a:custGeom>
                <a:avLst/>
                <a:gdLst>
                  <a:gd name="T0" fmla="*/ 0 w 151"/>
                  <a:gd name="T1" fmla="*/ 0 h 80"/>
                  <a:gd name="T2" fmla="*/ 0 w 151"/>
                  <a:gd name="T3" fmla="*/ 0 h 80"/>
                  <a:gd name="T4" fmla="*/ 0 w 151"/>
                  <a:gd name="T5" fmla="*/ 0 h 80"/>
                  <a:gd name="T6" fmla="*/ 0 60000 65536"/>
                  <a:gd name="T7" fmla="*/ 0 60000 65536"/>
                  <a:gd name="T8" fmla="*/ 0 60000 65536"/>
                </a:gdLst>
                <a:ahLst/>
                <a:cxnLst>
                  <a:cxn ang="T6">
                    <a:pos x="T0" y="T1"/>
                  </a:cxn>
                  <a:cxn ang="T7">
                    <a:pos x="T2" y="T3"/>
                  </a:cxn>
                  <a:cxn ang="T8">
                    <a:pos x="T4" y="T5"/>
                  </a:cxn>
                </a:cxnLst>
                <a:rect l="0" t="0" r="r" b="b"/>
                <a:pathLst>
                  <a:path w="151" h="80">
                    <a:moveTo>
                      <a:pt x="151" y="0"/>
                    </a:moveTo>
                    <a:lnTo>
                      <a:pt x="151"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07" name="Freeform 1562"/>
              <p:cNvSpPr>
                <a:spLocks/>
              </p:cNvSpPr>
              <p:nvPr/>
            </p:nvSpPr>
            <p:spPr bwMode="auto">
              <a:xfrm>
                <a:off x="4419" y="1786"/>
                <a:ext cx="32" cy="17"/>
              </a:xfrm>
              <a:custGeom>
                <a:avLst/>
                <a:gdLst>
                  <a:gd name="T0" fmla="*/ 0 w 90"/>
                  <a:gd name="T1" fmla="*/ 0 h 50"/>
                  <a:gd name="T2" fmla="*/ 0 w 90"/>
                  <a:gd name="T3" fmla="*/ 0 h 50"/>
                  <a:gd name="T4" fmla="*/ 0 w 90"/>
                  <a:gd name="T5" fmla="*/ 0 h 50"/>
                  <a:gd name="T6" fmla="*/ 0 60000 65536"/>
                  <a:gd name="T7" fmla="*/ 0 60000 65536"/>
                  <a:gd name="T8" fmla="*/ 0 60000 65536"/>
                </a:gdLst>
                <a:ahLst/>
                <a:cxnLst>
                  <a:cxn ang="T6">
                    <a:pos x="T0" y="T1"/>
                  </a:cxn>
                  <a:cxn ang="T7">
                    <a:pos x="T2" y="T3"/>
                  </a:cxn>
                  <a:cxn ang="T8">
                    <a:pos x="T4" y="T5"/>
                  </a:cxn>
                </a:cxnLst>
                <a:rect l="0" t="0" r="r" b="b"/>
                <a:pathLst>
                  <a:path w="90" h="50">
                    <a:moveTo>
                      <a:pt x="90" y="50"/>
                    </a:moveTo>
                    <a:lnTo>
                      <a:pt x="9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08" name="Freeform 1563"/>
              <p:cNvSpPr>
                <a:spLocks/>
              </p:cNvSpPr>
              <p:nvPr/>
            </p:nvSpPr>
            <p:spPr bwMode="auto">
              <a:xfrm>
                <a:off x="5329" y="3014"/>
                <a:ext cx="32"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90" y="120"/>
                    </a:moveTo>
                    <a:lnTo>
                      <a:pt x="9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09" name="Freeform 1564"/>
              <p:cNvSpPr>
                <a:spLocks/>
              </p:cNvSpPr>
              <p:nvPr/>
            </p:nvSpPr>
            <p:spPr bwMode="auto">
              <a:xfrm>
                <a:off x="5308" y="2956"/>
                <a:ext cx="21" cy="58"/>
              </a:xfrm>
              <a:custGeom>
                <a:avLst/>
                <a:gdLst>
                  <a:gd name="T0" fmla="*/ 0 w 60"/>
                  <a:gd name="T1" fmla="*/ 0 h 170"/>
                  <a:gd name="T2" fmla="*/ 0 w 60"/>
                  <a:gd name="T3" fmla="*/ 0 h 170"/>
                  <a:gd name="T4" fmla="*/ 0 w 60"/>
                  <a:gd name="T5" fmla="*/ 0 h 170"/>
                  <a:gd name="T6" fmla="*/ 0 60000 65536"/>
                  <a:gd name="T7" fmla="*/ 0 60000 65536"/>
                  <a:gd name="T8" fmla="*/ 0 60000 65536"/>
                </a:gdLst>
                <a:ahLst/>
                <a:cxnLst>
                  <a:cxn ang="T6">
                    <a:pos x="T0" y="T1"/>
                  </a:cxn>
                  <a:cxn ang="T7">
                    <a:pos x="T2" y="T3"/>
                  </a:cxn>
                  <a:cxn ang="T8">
                    <a:pos x="T4" y="T5"/>
                  </a:cxn>
                </a:cxnLst>
                <a:rect l="0" t="0" r="r" b="b"/>
                <a:pathLst>
                  <a:path w="60" h="170">
                    <a:moveTo>
                      <a:pt x="0" y="0"/>
                    </a:moveTo>
                    <a:lnTo>
                      <a:pt x="0" y="0"/>
                    </a:lnTo>
                    <a:lnTo>
                      <a:pt x="6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10" name="Freeform 1565"/>
              <p:cNvSpPr>
                <a:spLocks/>
              </p:cNvSpPr>
              <p:nvPr/>
            </p:nvSpPr>
            <p:spPr bwMode="auto">
              <a:xfrm>
                <a:off x="4493" y="2737"/>
                <a:ext cx="29" cy="14"/>
              </a:xfrm>
              <a:custGeom>
                <a:avLst/>
                <a:gdLst>
                  <a:gd name="T0" fmla="*/ 0 w 80"/>
                  <a:gd name="T1" fmla="*/ 0 h 40"/>
                  <a:gd name="T2" fmla="*/ 0 w 80"/>
                  <a:gd name="T3" fmla="*/ 0 h 40"/>
                  <a:gd name="T4" fmla="*/ 0 w 80"/>
                  <a:gd name="T5" fmla="*/ 0 h 40"/>
                  <a:gd name="T6" fmla="*/ 0 60000 65536"/>
                  <a:gd name="T7" fmla="*/ 0 60000 65536"/>
                  <a:gd name="T8" fmla="*/ 0 60000 65536"/>
                </a:gdLst>
                <a:ahLst/>
                <a:cxnLst>
                  <a:cxn ang="T6">
                    <a:pos x="T0" y="T1"/>
                  </a:cxn>
                  <a:cxn ang="T7">
                    <a:pos x="T2" y="T3"/>
                  </a:cxn>
                  <a:cxn ang="T8">
                    <a:pos x="T4" y="T5"/>
                  </a:cxn>
                </a:cxnLst>
                <a:rect l="0" t="0" r="r" b="b"/>
                <a:pathLst>
                  <a:path w="80" h="40">
                    <a:moveTo>
                      <a:pt x="0" y="40"/>
                    </a:moveTo>
                    <a:lnTo>
                      <a:pt x="0" y="4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11" name="Freeform 1566"/>
              <p:cNvSpPr>
                <a:spLocks/>
              </p:cNvSpPr>
              <p:nvPr/>
            </p:nvSpPr>
            <p:spPr bwMode="auto">
              <a:xfrm>
                <a:off x="3523" y="3610"/>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0" y="0"/>
                    </a:moveTo>
                    <a:lnTo>
                      <a:pt x="0" y="0"/>
                    </a:lnTo>
                    <a:lnTo>
                      <a:pt x="9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12" name="Freeform 1567"/>
              <p:cNvSpPr>
                <a:spLocks/>
              </p:cNvSpPr>
              <p:nvPr/>
            </p:nvSpPr>
            <p:spPr bwMode="auto">
              <a:xfrm>
                <a:off x="3438" y="3559"/>
                <a:ext cx="14" cy="38"/>
              </a:xfrm>
              <a:custGeom>
                <a:avLst/>
                <a:gdLst>
                  <a:gd name="T0" fmla="*/ 0 w 40"/>
                  <a:gd name="T1" fmla="*/ 0 h 110"/>
                  <a:gd name="T2" fmla="*/ 0 w 40"/>
                  <a:gd name="T3" fmla="*/ 0 h 110"/>
                  <a:gd name="T4" fmla="*/ 0 w 40"/>
                  <a:gd name="T5" fmla="*/ 0 h 110"/>
                  <a:gd name="T6" fmla="*/ 0 60000 65536"/>
                  <a:gd name="T7" fmla="*/ 0 60000 65536"/>
                  <a:gd name="T8" fmla="*/ 0 60000 65536"/>
                </a:gdLst>
                <a:ahLst/>
                <a:cxnLst>
                  <a:cxn ang="T6">
                    <a:pos x="T0" y="T1"/>
                  </a:cxn>
                  <a:cxn ang="T7">
                    <a:pos x="T2" y="T3"/>
                  </a:cxn>
                  <a:cxn ang="T8">
                    <a:pos x="T4" y="T5"/>
                  </a:cxn>
                </a:cxnLst>
                <a:rect l="0" t="0" r="r" b="b"/>
                <a:pathLst>
                  <a:path w="40" h="110">
                    <a:moveTo>
                      <a:pt x="40" y="0"/>
                    </a:moveTo>
                    <a:lnTo>
                      <a:pt x="4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13" name="Freeform 1568"/>
              <p:cNvSpPr>
                <a:spLocks/>
              </p:cNvSpPr>
              <p:nvPr/>
            </p:nvSpPr>
            <p:spPr bwMode="auto">
              <a:xfrm>
                <a:off x="3441" y="2717"/>
                <a:ext cx="89" cy="14"/>
              </a:xfrm>
              <a:custGeom>
                <a:avLst/>
                <a:gdLst>
                  <a:gd name="T0" fmla="*/ 0 w 250"/>
                  <a:gd name="T1" fmla="*/ 0 h 40"/>
                  <a:gd name="T2" fmla="*/ 0 w 250"/>
                  <a:gd name="T3" fmla="*/ 0 h 40"/>
                  <a:gd name="T4" fmla="*/ 0 w 250"/>
                  <a:gd name="T5" fmla="*/ 0 h 40"/>
                  <a:gd name="T6" fmla="*/ 0 60000 65536"/>
                  <a:gd name="T7" fmla="*/ 0 60000 65536"/>
                  <a:gd name="T8" fmla="*/ 0 60000 65536"/>
                </a:gdLst>
                <a:ahLst/>
                <a:cxnLst>
                  <a:cxn ang="T6">
                    <a:pos x="T0" y="T1"/>
                  </a:cxn>
                  <a:cxn ang="T7">
                    <a:pos x="T2" y="T3"/>
                  </a:cxn>
                  <a:cxn ang="T8">
                    <a:pos x="T4" y="T5"/>
                  </a:cxn>
                </a:cxnLst>
                <a:rect l="0" t="0" r="r" b="b"/>
                <a:pathLst>
                  <a:path w="250" h="40">
                    <a:moveTo>
                      <a:pt x="250" y="0"/>
                    </a:moveTo>
                    <a:lnTo>
                      <a:pt x="25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14" name="Freeform 1569"/>
              <p:cNvSpPr>
                <a:spLocks/>
              </p:cNvSpPr>
              <p:nvPr/>
            </p:nvSpPr>
            <p:spPr bwMode="auto">
              <a:xfrm>
                <a:off x="3764" y="3089"/>
                <a:ext cx="42"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15" name="Freeform 1570"/>
              <p:cNvSpPr>
                <a:spLocks/>
              </p:cNvSpPr>
              <p:nvPr/>
            </p:nvSpPr>
            <p:spPr bwMode="auto">
              <a:xfrm>
                <a:off x="3654" y="3406"/>
                <a:ext cx="28" cy="37"/>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80" y="110"/>
                    </a:moveTo>
                    <a:lnTo>
                      <a:pt x="8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16" name="Freeform 1571"/>
              <p:cNvSpPr>
                <a:spLocks/>
              </p:cNvSpPr>
              <p:nvPr/>
            </p:nvSpPr>
            <p:spPr bwMode="auto">
              <a:xfrm>
                <a:off x="3654" y="3361"/>
                <a:ext cx="32" cy="45"/>
              </a:xfrm>
              <a:custGeom>
                <a:avLst/>
                <a:gdLst>
                  <a:gd name="T0" fmla="*/ 0 w 90"/>
                  <a:gd name="T1" fmla="*/ 0 h 130"/>
                  <a:gd name="T2" fmla="*/ 0 w 90"/>
                  <a:gd name="T3" fmla="*/ 0 h 130"/>
                  <a:gd name="T4" fmla="*/ 0 w 90"/>
                  <a:gd name="T5" fmla="*/ 0 h 130"/>
                  <a:gd name="T6" fmla="*/ 0 60000 65536"/>
                  <a:gd name="T7" fmla="*/ 0 60000 65536"/>
                  <a:gd name="T8" fmla="*/ 0 60000 65536"/>
                </a:gdLst>
                <a:ahLst/>
                <a:cxnLst>
                  <a:cxn ang="T6">
                    <a:pos x="T0" y="T1"/>
                  </a:cxn>
                  <a:cxn ang="T7">
                    <a:pos x="T2" y="T3"/>
                  </a:cxn>
                  <a:cxn ang="T8">
                    <a:pos x="T4" y="T5"/>
                  </a:cxn>
                </a:cxnLst>
                <a:rect l="0" t="0" r="r" b="b"/>
                <a:pathLst>
                  <a:path w="90" h="130">
                    <a:moveTo>
                      <a:pt x="90" y="0"/>
                    </a:moveTo>
                    <a:lnTo>
                      <a:pt x="9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17" name="Freeform 1572"/>
              <p:cNvSpPr>
                <a:spLocks/>
              </p:cNvSpPr>
              <p:nvPr/>
            </p:nvSpPr>
            <p:spPr bwMode="auto">
              <a:xfrm>
                <a:off x="4313" y="2557"/>
                <a:ext cx="32" cy="7"/>
              </a:xfrm>
              <a:custGeom>
                <a:avLst/>
                <a:gdLst>
                  <a:gd name="T0" fmla="*/ 0 w 90"/>
                  <a:gd name="T1" fmla="*/ 0 h 20"/>
                  <a:gd name="T2" fmla="*/ 0 w 90"/>
                  <a:gd name="T3" fmla="*/ 0 h 20"/>
                  <a:gd name="T4" fmla="*/ 0 w 90"/>
                  <a:gd name="T5" fmla="*/ 0 h 20"/>
                  <a:gd name="T6" fmla="*/ 0 60000 65536"/>
                  <a:gd name="T7" fmla="*/ 0 60000 65536"/>
                  <a:gd name="T8" fmla="*/ 0 60000 65536"/>
                </a:gdLst>
                <a:ahLst/>
                <a:cxnLst>
                  <a:cxn ang="T6">
                    <a:pos x="T0" y="T1"/>
                  </a:cxn>
                  <a:cxn ang="T7">
                    <a:pos x="T2" y="T3"/>
                  </a:cxn>
                  <a:cxn ang="T8">
                    <a:pos x="T4" y="T5"/>
                  </a:cxn>
                </a:cxnLst>
                <a:rect l="0" t="0" r="r" b="b"/>
                <a:pathLst>
                  <a:path w="90" h="20">
                    <a:moveTo>
                      <a:pt x="90" y="20"/>
                    </a:moveTo>
                    <a:lnTo>
                      <a:pt x="90" y="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18" name="Freeform 1573"/>
              <p:cNvSpPr>
                <a:spLocks/>
              </p:cNvSpPr>
              <p:nvPr/>
            </p:nvSpPr>
            <p:spPr bwMode="auto">
              <a:xfrm>
                <a:off x="4313" y="2529"/>
                <a:ext cx="7" cy="28"/>
              </a:xfrm>
              <a:custGeom>
                <a:avLst/>
                <a:gdLst>
                  <a:gd name="T0" fmla="*/ 0 w 20"/>
                  <a:gd name="T1" fmla="*/ 0 h 80"/>
                  <a:gd name="T2" fmla="*/ 0 w 20"/>
                  <a:gd name="T3" fmla="*/ 0 h 80"/>
                  <a:gd name="T4" fmla="*/ 0 w 20"/>
                  <a:gd name="T5" fmla="*/ 0 h 80"/>
                  <a:gd name="T6" fmla="*/ 0 60000 65536"/>
                  <a:gd name="T7" fmla="*/ 0 60000 65536"/>
                  <a:gd name="T8" fmla="*/ 0 60000 65536"/>
                </a:gdLst>
                <a:ahLst/>
                <a:cxnLst>
                  <a:cxn ang="T6">
                    <a:pos x="T0" y="T1"/>
                  </a:cxn>
                  <a:cxn ang="T7">
                    <a:pos x="T2" y="T3"/>
                  </a:cxn>
                  <a:cxn ang="T8">
                    <a:pos x="T4" y="T5"/>
                  </a:cxn>
                </a:cxnLst>
                <a:rect l="0" t="0" r="r" b="b"/>
                <a:pathLst>
                  <a:path w="20" h="80">
                    <a:moveTo>
                      <a:pt x="20" y="0"/>
                    </a:moveTo>
                    <a:lnTo>
                      <a:pt x="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19" name="Freeform 1574"/>
              <p:cNvSpPr>
                <a:spLocks/>
              </p:cNvSpPr>
              <p:nvPr/>
            </p:nvSpPr>
            <p:spPr bwMode="auto">
              <a:xfrm>
                <a:off x="4472" y="2148"/>
                <a:ext cx="0" cy="58"/>
              </a:xfrm>
              <a:custGeom>
                <a:avLst/>
                <a:gdLst>
                  <a:gd name="T0" fmla="*/ 0 h 170"/>
                  <a:gd name="T1" fmla="*/ 0 h 170"/>
                  <a:gd name="T2" fmla="*/ 0 h 170"/>
                  <a:gd name="T3" fmla="*/ 0 60000 65536"/>
                  <a:gd name="T4" fmla="*/ 0 60000 65536"/>
                  <a:gd name="T5" fmla="*/ 0 60000 65536"/>
                </a:gdLst>
                <a:ahLst/>
                <a:cxnLst>
                  <a:cxn ang="T3">
                    <a:pos x="0" y="T0"/>
                  </a:cxn>
                  <a:cxn ang="T4">
                    <a:pos x="0" y="T1"/>
                  </a:cxn>
                  <a:cxn ang="T5">
                    <a:pos x="0" y="T2"/>
                  </a:cxn>
                </a:cxnLst>
                <a:rect l="0" t="0" r="r" b="b"/>
                <a:pathLst>
                  <a:path h="170">
                    <a:moveTo>
                      <a:pt x="0" y="170"/>
                    </a:moveTo>
                    <a:lnTo>
                      <a:pt x="0" y="1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20" name="Freeform 1575"/>
              <p:cNvSpPr>
                <a:spLocks/>
              </p:cNvSpPr>
              <p:nvPr/>
            </p:nvSpPr>
            <p:spPr bwMode="auto">
              <a:xfrm>
                <a:off x="4334" y="2049"/>
                <a:ext cx="138" cy="99"/>
              </a:xfrm>
              <a:custGeom>
                <a:avLst/>
                <a:gdLst>
                  <a:gd name="T0" fmla="*/ 0 w 390"/>
                  <a:gd name="T1" fmla="*/ 0 h 290"/>
                  <a:gd name="T2" fmla="*/ 0 w 390"/>
                  <a:gd name="T3" fmla="*/ 0 h 290"/>
                  <a:gd name="T4" fmla="*/ 0 w 390"/>
                  <a:gd name="T5" fmla="*/ 0 h 290"/>
                  <a:gd name="T6" fmla="*/ 0 60000 65536"/>
                  <a:gd name="T7" fmla="*/ 0 60000 65536"/>
                  <a:gd name="T8" fmla="*/ 0 60000 65536"/>
                </a:gdLst>
                <a:ahLst/>
                <a:cxnLst>
                  <a:cxn ang="T6">
                    <a:pos x="T0" y="T1"/>
                  </a:cxn>
                  <a:cxn ang="T7">
                    <a:pos x="T2" y="T3"/>
                  </a:cxn>
                  <a:cxn ang="T8">
                    <a:pos x="T4" y="T5"/>
                  </a:cxn>
                </a:cxnLst>
                <a:rect l="0" t="0" r="r" b="b"/>
                <a:pathLst>
                  <a:path w="390" h="290">
                    <a:moveTo>
                      <a:pt x="0" y="0"/>
                    </a:moveTo>
                    <a:lnTo>
                      <a:pt x="0" y="0"/>
                    </a:lnTo>
                    <a:lnTo>
                      <a:pt x="390" y="2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21" name="Freeform 1576"/>
              <p:cNvSpPr>
                <a:spLocks/>
              </p:cNvSpPr>
              <p:nvPr/>
            </p:nvSpPr>
            <p:spPr bwMode="auto">
              <a:xfrm>
                <a:off x="4809" y="2383"/>
                <a:ext cx="56" cy="17"/>
              </a:xfrm>
              <a:custGeom>
                <a:avLst/>
                <a:gdLst>
                  <a:gd name="T0" fmla="*/ 0 w 160"/>
                  <a:gd name="T1" fmla="*/ 0 h 50"/>
                  <a:gd name="T2" fmla="*/ 0 w 160"/>
                  <a:gd name="T3" fmla="*/ 0 h 50"/>
                  <a:gd name="T4" fmla="*/ 0 w 160"/>
                  <a:gd name="T5" fmla="*/ 0 h 50"/>
                  <a:gd name="T6" fmla="*/ 0 60000 65536"/>
                  <a:gd name="T7" fmla="*/ 0 60000 65536"/>
                  <a:gd name="T8" fmla="*/ 0 60000 65536"/>
                </a:gdLst>
                <a:ahLst/>
                <a:cxnLst>
                  <a:cxn ang="T6">
                    <a:pos x="T0" y="T1"/>
                  </a:cxn>
                  <a:cxn ang="T7">
                    <a:pos x="T2" y="T3"/>
                  </a:cxn>
                  <a:cxn ang="T8">
                    <a:pos x="T4" y="T5"/>
                  </a:cxn>
                </a:cxnLst>
                <a:rect l="0" t="0" r="r" b="b"/>
                <a:pathLst>
                  <a:path w="160" h="50">
                    <a:moveTo>
                      <a:pt x="0" y="50"/>
                    </a:moveTo>
                    <a:lnTo>
                      <a:pt x="0" y="5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22" name="Freeform 1577"/>
              <p:cNvSpPr>
                <a:spLocks/>
              </p:cNvSpPr>
              <p:nvPr/>
            </p:nvSpPr>
            <p:spPr bwMode="auto">
              <a:xfrm>
                <a:off x="3820" y="1681"/>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0" y="80"/>
                    </a:moveTo>
                    <a:lnTo>
                      <a:pt x="0" y="8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23" name="Freeform 1578"/>
              <p:cNvSpPr>
                <a:spLocks/>
              </p:cNvSpPr>
              <p:nvPr/>
            </p:nvSpPr>
            <p:spPr bwMode="auto">
              <a:xfrm>
                <a:off x="3236" y="2710"/>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0" y="100"/>
                    </a:moveTo>
                    <a:lnTo>
                      <a:pt x="0" y="10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24" name="Freeform 1579"/>
              <p:cNvSpPr>
                <a:spLocks/>
              </p:cNvSpPr>
              <p:nvPr/>
            </p:nvSpPr>
            <p:spPr bwMode="auto">
              <a:xfrm>
                <a:off x="3215" y="2710"/>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0" y="50"/>
                    </a:moveTo>
                    <a:lnTo>
                      <a:pt x="0" y="5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25" name="Freeform 1580"/>
              <p:cNvSpPr>
                <a:spLocks/>
              </p:cNvSpPr>
              <p:nvPr/>
            </p:nvSpPr>
            <p:spPr bwMode="auto">
              <a:xfrm>
                <a:off x="3218" y="2679"/>
                <a:ext cx="50" cy="31"/>
              </a:xfrm>
              <a:custGeom>
                <a:avLst/>
                <a:gdLst>
                  <a:gd name="T0" fmla="*/ 0 w 140"/>
                  <a:gd name="T1" fmla="*/ 0 h 90"/>
                  <a:gd name="T2" fmla="*/ 0 w 140"/>
                  <a:gd name="T3" fmla="*/ 0 h 90"/>
                  <a:gd name="T4" fmla="*/ 0 w 140"/>
                  <a:gd name="T5" fmla="*/ 0 h 90"/>
                  <a:gd name="T6" fmla="*/ 0 60000 65536"/>
                  <a:gd name="T7" fmla="*/ 0 60000 65536"/>
                  <a:gd name="T8" fmla="*/ 0 60000 65536"/>
                </a:gdLst>
                <a:ahLst/>
                <a:cxnLst>
                  <a:cxn ang="T6">
                    <a:pos x="T0" y="T1"/>
                  </a:cxn>
                  <a:cxn ang="T7">
                    <a:pos x="T2" y="T3"/>
                  </a:cxn>
                  <a:cxn ang="T8">
                    <a:pos x="T4" y="T5"/>
                  </a:cxn>
                </a:cxnLst>
                <a:rect l="0" t="0" r="r" b="b"/>
                <a:pathLst>
                  <a:path w="140" h="90">
                    <a:moveTo>
                      <a:pt x="0" y="0"/>
                    </a:moveTo>
                    <a:lnTo>
                      <a:pt x="0" y="0"/>
                    </a:lnTo>
                    <a:lnTo>
                      <a:pt x="14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26" name="Freeform 1581"/>
              <p:cNvSpPr>
                <a:spLocks/>
              </p:cNvSpPr>
              <p:nvPr/>
            </p:nvSpPr>
            <p:spPr bwMode="auto">
              <a:xfrm>
                <a:off x="3590" y="1831"/>
                <a:ext cx="53" cy="0"/>
              </a:xfrm>
              <a:custGeom>
                <a:avLst/>
                <a:gdLst>
                  <a:gd name="T0" fmla="*/ 0 w 150"/>
                  <a:gd name="T1" fmla="*/ 0 w 150"/>
                  <a:gd name="T2" fmla="*/ 0 w 150"/>
                  <a:gd name="T3" fmla="*/ 0 60000 65536"/>
                  <a:gd name="T4" fmla="*/ 0 60000 65536"/>
                  <a:gd name="T5" fmla="*/ 0 60000 65536"/>
                </a:gdLst>
                <a:ahLst/>
                <a:cxnLst>
                  <a:cxn ang="T3">
                    <a:pos x="T0" y="0"/>
                  </a:cxn>
                  <a:cxn ang="T4">
                    <a:pos x="T1" y="0"/>
                  </a:cxn>
                  <a:cxn ang="T5">
                    <a:pos x="T2" y="0"/>
                  </a:cxn>
                </a:cxnLst>
                <a:rect l="0" t="0" r="r" b="b"/>
                <a:pathLst>
                  <a:path w="150">
                    <a:moveTo>
                      <a:pt x="150" y="0"/>
                    </a:moveTo>
                    <a:lnTo>
                      <a:pt x="15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27" name="Freeform 1582"/>
              <p:cNvSpPr>
                <a:spLocks/>
              </p:cNvSpPr>
              <p:nvPr/>
            </p:nvSpPr>
            <p:spPr bwMode="auto">
              <a:xfrm>
                <a:off x="3735" y="1776"/>
                <a:ext cx="29" cy="44"/>
              </a:xfrm>
              <a:custGeom>
                <a:avLst/>
                <a:gdLst>
                  <a:gd name="T0" fmla="*/ 0 w 81"/>
                  <a:gd name="T1" fmla="*/ 0 h 130"/>
                  <a:gd name="T2" fmla="*/ 0 w 81"/>
                  <a:gd name="T3" fmla="*/ 0 h 130"/>
                  <a:gd name="T4" fmla="*/ 0 w 81"/>
                  <a:gd name="T5" fmla="*/ 0 h 130"/>
                  <a:gd name="T6" fmla="*/ 0 60000 65536"/>
                  <a:gd name="T7" fmla="*/ 0 60000 65536"/>
                  <a:gd name="T8" fmla="*/ 0 60000 65536"/>
                </a:gdLst>
                <a:ahLst/>
                <a:cxnLst>
                  <a:cxn ang="T6">
                    <a:pos x="T0" y="T1"/>
                  </a:cxn>
                  <a:cxn ang="T7">
                    <a:pos x="T2" y="T3"/>
                  </a:cxn>
                  <a:cxn ang="T8">
                    <a:pos x="T4" y="T5"/>
                  </a:cxn>
                </a:cxnLst>
                <a:rect l="0" t="0" r="r" b="b"/>
                <a:pathLst>
                  <a:path w="81" h="130">
                    <a:moveTo>
                      <a:pt x="81" y="0"/>
                    </a:moveTo>
                    <a:lnTo>
                      <a:pt x="81"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28" name="Freeform 1583"/>
              <p:cNvSpPr>
                <a:spLocks/>
              </p:cNvSpPr>
              <p:nvPr/>
            </p:nvSpPr>
            <p:spPr bwMode="auto">
              <a:xfrm>
                <a:off x="4288" y="1984"/>
                <a:ext cx="42" cy="10"/>
              </a:xfrm>
              <a:custGeom>
                <a:avLst/>
                <a:gdLst>
                  <a:gd name="T0" fmla="*/ 0 w 120"/>
                  <a:gd name="T1" fmla="*/ 0 h 30"/>
                  <a:gd name="T2" fmla="*/ 0 w 120"/>
                  <a:gd name="T3" fmla="*/ 0 h 30"/>
                  <a:gd name="T4" fmla="*/ 0 w 120"/>
                  <a:gd name="T5" fmla="*/ 0 h 30"/>
                  <a:gd name="T6" fmla="*/ 0 60000 65536"/>
                  <a:gd name="T7" fmla="*/ 0 60000 65536"/>
                  <a:gd name="T8" fmla="*/ 0 60000 65536"/>
                </a:gdLst>
                <a:ahLst/>
                <a:cxnLst>
                  <a:cxn ang="T6">
                    <a:pos x="T0" y="T1"/>
                  </a:cxn>
                  <a:cxn ang="T7">
                    <a:pos x="T2" y="T3"/>
                  </a:cxn>
                  <a:cxn ang="T8">
                    <a:pos x="T4" y="T5"/>
                  </a:cxn>
                </a:cxnLst>
                <a:rect l="0" t="0" r="r" b="b"/>
                <a:pathLst>
                  <a:path w="120" h="30">
                    <a:moveTo>
                      <a:pt x="120" y="30"/>
                    </a:moveTo>
                    <a:lnTo>
                      <a:pt x="12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29" name="Freeform 1584"/>
              <p:cNvSpPr>
                <a:spLocks/>
              </p:cNvSpPr>
              <p:nvPr/>
            </p:nvSpPr>
            <p:spPr bwMode="auto">
              <a:xfrm>
                <a:off x="5184" y="2898"/>
                <a:ext cx="50" cy="10"/>
              </a:xfrm>
              <a:custGeom>
                <a:avLst/>
                <a:gdLst>
                  <a:gd name="T0" fmla="*/ 0 w 140"/>
                  <a:gd name="T1" fmla="*/ 0 h 30"/>
                  <a:gd name="T2" fmla="*/ 0 w 140"/>
                  <a:gd name="T3" fmla="*/ 0 h 30"/>
                  <a:gd name="T4" fmla="*/ 0 w 140"/>
                  <a:gd name="T5" fmla="*/ 0 h 30"/>
                  <a:gd name="T6" fmla="*/ 0 60000 65536"/>
                  <a:gd name="T7" fmla="*/ 0 60000 65536"/>
                  <a:gd name="T8" fmla="*/ 0 60000 65536"/>
                </a:gdLst>
                <a:ahLst/>
                <a:cxnLst>
                  <a:cxn ang="T6">
                    <a:pos x="T0" y="T1"/>
                  </a:cxn>
                  <a:cxn ang="T7">
                    <a:pos x="T2" y="T3"/>
                  </a:cxn>
                  <a:cxn ang="T8">
                    <a:pos x="T4" y="T5"/>
                  </a:cxn>
                </a:cxnLst>
                <a:rect l="0" t="0" r="r" b="b"/>
                <a:pathLst>
                  <a:path w="140" h="30">
                    <a:moveTo>
                      <a:pt x="0" y="0"/>
                    </a:moveTo>
                    <a:lnTo>
                      <a:pt x="0" y="0"/>
                    </a:lnTo>
                    <a:lnTo>
                      <a:pt x="14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30" name="Freeform 1585"/>
              <p:cNvSpPr>
                <a:spLocks/>
              </p:cNvSpPr>
              <p:nvPr/>
            </p:nvSpPr>
            <p:spPr bwMode="auto">
              <a:xfrm>
                <a:off x="3491" y="3750"/>
                <a:ext cx="14"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40" y="0"/>
                    </a:moveTo>
                    <a:lnTo>
                      <a:pt x="4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31" name="Freeform 1586"/>
              <p:cNvSpPr>
                <a:spLocks/>
              </p:cNvSpPr>
              <p:nvPr/>
            </p:nvSpPr>
            <p:spPr bwMode="auto">
              <a:xfrm>
                <a:off x="4086" y="2410"/>
                <a:ext cx="57" cy="17"/>
              </a:xfrm>
              <a:custGeom>
                <a:avLst/>
                <a:gdLst>
                  <a:gd name="T0" fmla="*/ 0 w 160"/>
                  <a:gd name="T1" fmla="*/ 0 h 50"/>
                  <a:gd name="T2" fmla="*/ 0 w 160"/>
                  <a:gd name="T3" fmla="*/ 0 h 50"/>
                  <a:gd name="T4" fmla="*/ 0 w 160"/>
                  <a:gd name="T5" fmla="*/ 0 h 50"/>
                  <a:gd name="T6" fmla="*/ 0 60000 65536"/>
                  <a:gd name="T7" fmla="*/ 0 60000 65536"/>
                  <a:gd name="T8" fmla="*/ 0 60000 65536"/>
                </a:gdLst>
                <a:ahLst/>
                <a:cxnLst>
                  <a:cxn ang="T6">
                    <a:pos x="T0" y="T1"/>
                  </a:cxn>
                  <a:cxn ang="T7">
                    <a:pos x="T2" y="T3"/>
                  </a:cxn>
                  <a:cxn ang="T8">
                    <a:pos x="T4" y="T5"/>
                  </a:cxn>
                </a:cxnLst>
                <a:rect l="0" t="0" r="r" b="b"/>
                <a:pathLst>
                  <a:path w="160" h="50">
                    <a:moveTo>
                      <a:pt x="0" y="0"/>
                    </a:moveTo>
                    <a:lnTo>
                      <a:pt x="0" y="0"/>
                    </a:lnTo>
                    <a:lnTo>
                      <a:pt x="16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32" name="Freeform 1587"/>
              <p:cNvSpPr>
                <a:spLocks/>
              </p:cNvSpPr>
              <p:nvPr/>
            </p:nvSpPr>
            <p:spPr bwMode="auto">
              <a:xfrm>
                <a:off x="4603" y="2799"/>
                <a:ext cx="78" cy="24"/>
              </a:xfrm>
              <a:custGeom>
                <a:avLst/>
                <a:gdLst>
                  <a:gd name="T0" fmla="*/ 0 w 220"/>
                  <a:gd name="T1" fmla="*/ 0 h 70"/>
                  <a:gd name="T2" fmla="*/ 0 w 220"/>
                  <a:gd name="T3" fmla="*/ 0 h 70"/>
                  <a:gd name="T4" fmla="*/ 0 w 220"/>
                  <a:gd name="T5" fmla="*/ 0 h 70"/>
                  <a:gd name="T6" fmla="*/ 0 60000 65536"/>
                  <a:gd name="T7" fmla="*/ 0 60000 65536"/>
                  <a:gd name="T8" fmla="*/ 0 60000 65536"/>
                </a:gdLst>
                <a:ahLst/>
                <a:cxnLst>
                  <a:cxn ang="T6">
                    <a:pos x="T0" y="T1"/>
                  </a:cxn>
                  <a:cxn ang="T7">
                    <a:pos x="T2" y="T3"/>
                  </a:cxn>
                  <a:cxn ang="T8">
                    <a:pos x="T4" y="T5"/>
                  </a:cxn>
                </a:cxnLst>
                <a:rect l="0" t="0" r="r" b="b"/>
                <a:pathLst>
                  <a:path w="220" h="70">
                    <a:moveTo>
                      <a:pt x="220" y="70"/>
                    </a:moveTo>
                    <a:lnTo>
                      <a:pt x="22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33" name="Freeform 1588"/>
              <p:cNvSpPr>
                <a:spLocks/>
              </p:cNvSpPr>
              <p:nvPr/>
            </p:nvSpPr>
            <p:spPr bwMode="auto">
              <a:xfrm>
                <a:off x="3512" y="2021"/>
                <a:ext cx="36" cy="31"/>
              </a:xfrm>
              <a:custGeom>
                <a:avLst/>
                <a:gdLst>
                  <a:gd name="T0" fmla="*/ 0 w 100"/>
                  <a:gd name="T1" fmla="*/ 0 h 90"/>
                  <a:gd name="T2" fmla="*/ 0 w 100"/>
                  <a:gd name="T3" fmla="*/ 0 h 90"/>
                  <a:gd name="T4" fmla="*/ 0 w 100"/>
                  <a:gd name="T5" fmla="*/ 0 h 90"/>
                  <a:gd name="T6" fmla="*/ 0 60000 65536"/>
                  <a:gd name="T7" fmla="*/ 0 60000 65536"/>
                  <a:gd name="T8" fmla="*/ 0 60000 65536"/>
                </a:gdLst>
                <a:ahLst/>
                <a:cxnLst>
                  <a:cxn ang="T6">
                    <a:pos x="T0" y="T1"/>
                  </a:cxn>
                  <a:cxn ang="T7">
                    <a:pos x="T2" y="T3"/>
                  </a:cxn>
                  <a:cxn ang="T8">
                    <a:pos x="T4" y="T5"/>
                  </a:cxn>
                </a:cxnLst>
                <a:rect l="0" t="0" r="r" b="b"/>
                <a:pathLst>
                  <a:path w="100" h="90">
                    <a:moveTo>
                      <a:pt x="0" y="90"/>
                    </a:moveTo>
                    <a:lnTo>
                      <a:pt x="0" y="9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34" name="Freeform 1589"/>
              <p:cNvSpPr>
                <a:spLocks/>
              </p:cNvSpPr>
              <p:nvPr/>
            </p:nvSpPr>
            <p:spPr bwMode="auto">
              <a:xfrm>
                <a:off x="4444" y="1779"/>
                <a:ext cx="7" cy="24"/>
              </a:xfrm>
              <a:custGeom>
                <a:avLst/>
                <a:gdLst>
                  <a:gd name="T0" fmla="*/ 0 w 20"/>
                  <a:gd name="T1" fmla="*/ 0 h 70"/>
                  <a:gd name="T2" fmla="*/ 0 w 20"/>
                  <a:gd name="T3" fmla="*/ 0 h 70"/>
                  <a:gd name="T4" fmla="*/ 0 w 20"/>
                  <a:gd name="T5" fmla="*/ 0 h 70"/>
                  <a:gd name="T6" fmla="*/ 0 60000 65536"/>
                  <a:gd name="T7" fmla="*/ 0 60000 65536"/>
                  <a:gd name="T8" fmla="*/ 0 60000 65536"/>
                </a:gdLst>
                <a:ahLst/>
                <a:cxnLst>
                  <a:cxn ang="T6">
                    <a:pos x="T0" y="T1"/>
                  </a:cxn>
                  <a:cxn ang="T7">
                    <a:pos x="T2" y="T3"/>
                  </a:cxn>
                  <a:cxn ang="T8">
                    <a:pos x="T4" y="T5"/>
                  </a:cxn>
                </a:cxnLst>
                <a:rect l="0" t="0" r="r" b="b"/>
                <a:pathLst>
                  <a:path w="20" h="70">
                    <a:moveTo>
                      <a:pt x="20" y="70"/>
                    </a:moveTo>
                    <a:lnTo>
                      <a:pt x="2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35" name="Freeform 1590"/>
              <p:cNvSpPr>
                <a:spLocks/>
              </p:cNvSpPr>
              <p:nvPr/>
            </p:nvSpPr>
            <p:spPr bwMode="auto">
              <a:xfrm>
                <a:off x="4593" y="1616"/>
                <a:ext cx="0" cy="58"/>
              </a:xfrm>
              <a:custGeom>
                <a:avLst/>
                <a:gdLst>
                  <a:gd name="T0" fmla="*/ 0 h 170"/>
                  <a:gd name="T1" fmla="*/ 0 h 170"/>
                  <a:gd name="T2" fmla="*/ 0 h 170"/>
                  <a:gd name="T3" fmla="*/ 0 60000 65536"/>
                  <a:gd name="T4" fmla="*/ 0 60000 65536"/>
                  <a:gd name="T5" fmla="*/ 0 60000 65536"/>
                </a:gdLst>
                <a:ahLst/>
                <a:cxnLst>
                  <a:cxn ang="T3">
                    <a:pos x="0" y="T0"/>
                  </a:cxn>
                  <a:cxn ang="T4">
                    <a:pos x="0" y="T1"/>
                  </a:cxn>
                  <a:cxn ang="T5">
                    <a:pos x="0" y="T2"/>
                  </a:cxn>
                </a:cxnLst>
                <a:rect l="0" t="0" r="r" b="b"/>
                <a:pathLst>
                  <a:path h="170">
                    <a:moveTo>
                      <a:pt x="0" y="0"/>
                    </a:moveTo>
                    <a:lnTo>
                      <a:pt x="0" y="0"/>
                    </a:lnTo>
                    <a:lnTo>
                      <a:pt x="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36" name="Freeform 1591"/>
              <p:cNvSpPr>
                <a:spLocks/>
              </p:cNvSpPr>
              <p:nvPr/>
            </p:nvSpPr>
            <p:spPr bwMode="auto">
              <a:xfrm>
                <a:off x="4649" y="1667"/>
                <a:ext cx="50" cy="14"/>
              </a:xfrm>
              <a:custGeom>
                <a:avLst/>
                <a:gdLst>
                  <a:gd name="T0" fmla="*/ 0 w 140"/>
                  <a:gd name="T1" fmla="*/ 0 h 40"/>
                  <a:gd name="T2" fmla="*/ 0 w 140"/>
                  <a:gd name="T3" fmla="*/ 0 h 40"/>
                  <a:gd name="T4" fmla="*/ 0 w 140"/>
                  <a:gd name="T5" fmla="*/ 0 h 40"/>
                  <a:gd name="T6" fmla="*/ 0 60000 65536"/>
                  <a:gd name="T7" fmla="*/ 0 60000 65536"/>
                  <a:gd name="T8" fmla="*/ 0 60000 65536"/>
                </a:gdLst>
                <a:ahLst/>
                <a:cxnLst>
                  <a:cxn ang="T6">
                    <a:pos x="T0" y="T1"/>
                  </a:cxn>
                  <a:cxn ang="T7">
                    <a:pos x="T2" y="T3"/>
                  </a:cxn>
                  <a:cxn ang="T8">
                    <a:pos x="T4" y="T5"/>
                  </a:cxn>
                </a:cxnLst>
                <a:rect l="0" t="0" r="r" b="b"/>
                <a:pathLst>
                  <a:path w="140" h="40">
                    <a:moveTo>
                      <a:pt x="0" y="40"/>
                    </a:moveTo>
                    <a:lnTo>
                      <a:pt x="0" y="4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37" name="Freeform 1592"/>
              <p:cNvSpPr>
                <a:spLocks/>
              </p:cNvSpPr>
              <p:nvPr/>
            </p:nvSpPr>
            <p:spPr bwMode="auto">
              <a:xfrm>
                <a:off x="5372" y="2932"/>
                <a:ext cx="28" cy="47"/>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0" y="0"/>
                    </a:moveTo>
                    <a:lnTo>
                      <a:pt x="0" y="0"/>
                    </a:lnTo>
                    <a:lnTo>
                      <a:pt x="8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38" name="Freeform 1593"/>
              <p:cNvSpPr>
                <a:spLocks/>
              </p:cNvSpPr>
              <p:nvPr/>
            </p:nvSpPr>
            <p:spPr bwMode="auto">
              <a:xfrm>
                <a:off x="3700" y="1776"/>
                <a:ext cx="64" cy="3"/>
              </a:xfrm>
              <a:custGeom>
                <a:avLst/>
                <a:gdLst>
                  <a:gd name="T0" fmla="*/ 0 w 181"/>
                  <a:gd name="T1" fmla="*/ 0 h 10"/>
                  <a:gd name="T2" fmla="*/ 0 w 181"/>
                  <a:gd name="T3" fmla="*/ 0 h 10"/>
                  <a:gd name="T4" fmla="*/ 0 w 181"/>
                  <a:gd name="T5" fmla="*/ 0 h 10"/>
                  <a:gd name="T6" fmla="*/ 0 60000 65536"/>
                  <a:gd name="T7" fmla="*/ 0 60000 65536"/>
                  <a:gd name="T8" fmla="*/ 0 60000 65536"/>
                </a:gdLst>
                <a:ahLst/>
                <a:cxnLst>
                  <a:cxn ang="T6">
                    <a:pos x="T0" y="T1"/>
                  </a:cxn>
                  <a:cxn ang="T7">
                    <a:pos x="T2" y="T3"/>
                  </a:cxn>
                  <a:cxn ang="T8">
                    <a:pos x="T4" y="T5"/>
                  </a:cxn>
                </a:cxnLst>
                <a:rect l="0" t="0" r="r" b="b"/>
                <a:pathLst>
                  <a:path w="181" h="10">
                    <a:moveTo>
                      <a:pt x="181" y="0"/>
                    </a:moveTo>
                    <a:lnTo>
                      <a:pt x="181"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39" name="Freeform 1594"/>
              <p:cNvSpPr>
                <a:spLocks/>
              </p:cNvSpPr>
              <p:nvPr/>
            </p:nvSpPr>
            <p:spPr bwMode="auto">
              <a:xfrm>
                <a:off x="5173" y="3361"/>
                <a:ext cx="25" cy="34"/>
              </a:xfrm>
              <a:custGeom>
                <a:avLst/>
                <a:gdLst>
                  <a:gd name="T0" fmla="*/ 0 w 70"/>
                  <a:gd name="T1" fmla="*/ 0 h 100"/>
                  <a:gd name="T2" fmla="*/ 0 w 70"/>
                  <a:gd name="T3" fmla="*/ 0 h 100"/>
                  <a:gd name="T4" fmla="*/ 0 w 70"/>
                  <a:gd name="T5" fmla="*/ 0 h 100"/>
                  <a:gd name="T6" fmla="*/ 0 60000 65536"/>
                  <a:gd name="T7" fmla="*/ 0 60000 65536"/>
                  <a:gd name="T8" fmla="*/ 0 60000 65536"/>
                </a:gdLst>
                <a:ahLst/>
                <a:cxnLst>
                  <a:cxn ang="T6">
                    <a:pos x="T0" y="T1"/>
                  </a:cxn>
                  <a:cxn ang="T7">
                    <a:pos x="T2" y="T3"/>
                  </a:cxn>
                  <a:cxn ang="T8">
                    <a:pos x="T4" y="T5"/>
                  </a:cxn>
                </a:cxnLst>
                <a:rect l="0" t="0" r="r" b="b"/>
                <a:pathLst>
                  <a:path w="70" h="100">
                    <a:moveTo>
                      <a:pt x="70" y="0"/>
                    </a:moveTo>
                    <a:lnTo>
                      <a:pt x="7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40" name="Freeform 1595"/>
              <p:cNvSpPr>
                <a:spLocks/>
              </p:cNvSpPr>
              <p:nvPr/>
            </p:nvSpPr>
            <p:spPr bwMode="auto">
              <a:xfrm>
                <a:off x="4366" y="2632"/>
                <a:ext cx="64" cy="99"/>
              </a:xfrm>
              <a:custGeom>
                <a:avLst/>
                <a:gdLst>
                  <a:gd name="T0" fmla="*/ 0 w 180"/>
                  <a:gd name="T1" fmla="*/ 0 h 290"/>
                  <a:gd name="T2" fmla="*/ 0 w 180"/>
                  <a:gd name="T3" fmla="*/ 0 h 290"/>
                  <a:gd name="T4" fmla="*/ 0 w 180"/>
                  <a:gd name="T5" fmla="*/ 0 h 290"/>
                  <a:gd name="T6" fmla="*/ 0 60000 65536"/>
                  <a:gd name="T7" fmla="*/ 0 60000 65536"/>
                  <a:gd name="T8" fmla="*/ 0 60000 65536"/>
                </a:gdLst>
                <a:ahLst/>
                <a:cxnLst>
                  <a:cxn ang="T6">
                    <a:pos x="T0" y="T1"/>
                  </a:cxn>
                  <a:cxn ang="T7">
                    <a:pos x="T2" y="T3"/>
                  </a:cxn>
                  <a:cxn ang="T8">
                    <a:pos x="T4" y="T5"/>
                  </a:cxn>
                </a:cxnLst>
                <a:rect l="0" t="0" r="r" b="b"/>
                <a:pathLst>
                  <a:path w="180" h="290">
                    <a:moveTo>
                      <a:pt x="180" y="290"/>
                    </a:moveTo>
                    <a:lnTo>
                      <a:pt x="180" y="2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41" name="Freeform 1596"/>
              <p:cNvSpPr>
                <a:spLocks/>
              </p:cNvSpPr>
              <p:nvPr/>
            </p:nvSpPr>
            <p:spPr bwMode="auto">
              <a:xfrm>
                <a:off x="5535" y="2884"/>
                <a:ext cx="49" cy="3"/>
              </a:xfrm>
              <a:custGeom>
                <a:avLst/>
                <a:gdLst>
                  <a:gd name="T0" fmla="*/ 0 w 140"/>
                  <a:gd name="T1" fmla="*/ 0 h 10"/>
                  <a:gd name="T2" fmla="*/ 0 w 140"/>
                  <a:gd name="T3" fmla="*/ 0 h 10"/>
                  <a:gd name="T4" fmla="*/ 0 w 140"/>
                  <a:gd name="T5" fmla="*/ 0 h 10"/>
                  <a:gd name="T6" fmla="*/ 0 60000 65536"/>
                  <a:gd name="T7" fmla="*/ 0 60000 65536"/>
                  <a:gd name="T8" fmla="*/ 0 60000 65536"/>
                </a:gdLst>
                <a:ahLst/>
                <a:cxnLst>
                  <a:cxn ang="T6">
                    <a:pos x="T0" y="T1"/>
                  </a:cxn>
                  <a:cxn ang="T7">
                    <a:pos x="T2" y="T3"/>
                  </a:cxn>
                  <a:cxn ang="T8">
                    <a:pos x="T4" y="T5"/>
                  </a:cxn>
                </a:cxnLst>
                <a:rect l="0" t="0" r="r" b="b"/>
                <a:pathLst>
                  <a:path w="140" h="10">
                    <a:moveTo>
                      <a:pt x="0" y="0"/>
                    </a:moveTo>
                    <a:lnTo>
                      <a:pt x="0" y="0"/>
                    </a:lnTo>
                    <a:lnTo>
                      <a:pt x="14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42" name="Freeform 1597"/>
              <p:cNvSpPr>
                <a:spLocks/>
              </p:cNvSpPr>
              <p:nvPr/>
            </p:nvSpPr>
            <p:spPr bwMode="auto">
              <a:xfrm>
                <a:off x="4557" y="2209"/>
                <a:ext cx="46" cy="48"/>
              </a:xfrm>
              <a:custGeom>
                <a:avLst/>
                <a:gdLst>
                  <a:gd name="T0" fmla="*/ 0 w 131"/>
                  <a:gd name="T1" fmla="*/ 0 h 140"/>
                  <a:gd name="T2" fmla="*/ 0 w 131"/>
                  <a:gd name="T3" fmla="*/ 0 h 140"/>
                  <a:gd name="T4" fmla="*/ 0 w 131"/>
                  <a:gd name="T5" fmla="*/ 0 h 140"/>
                  <a:gd name="T6" fmla="*/ 0 60000 65536"/>
                  <a:gd name="T7" fmla="*/ 0 60000 65536"/>
                  <a:gd name="T8" fmla="*/ 0 60000 65536"/>
                </a:gdLst>
                <a:ahLst/>
                <a:cxnLst>
                  <a:cxn ang="T6">
                    <a:pos x="T0" y="T1"/>
                  </a:cxn>
                  <a:cxn ang="T7">
                    <a:pos x="T2" y="T3"/>
                  </a:cxn>
                  <a:cxn ang="T8">
                    <a:pos x="T4" y="T5"/>
                  </a:cxn>
                </a:cxnLst>
                <a:rect l="0" t="0" r="r" b="b"/>
                <a:pathLst>
                  <a:path w="131" h="140">
                    <a:moveTo>
                      <a:pt x="0" y="140"/>
                    </a:moveTo>
                    <a:lnTo>
                      <a:pt x="0" y="140"/>
                    </a:lnTo>
                    <a:lnTo>
                      <a:pt x="1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43" name="Freeform 1598"/>
              <p:cNvSpPr>
                <a:spLocks/>
              </p:cNvSpPr>
              <p:nvPr/>
            </p:nvSpPr>
            <p:spPr bwMode="auto">
              <a:xfrm>
                <a:off x="3785" y="3174"/>
                <a:ext cx="18" cy="54"/>
              </a:xfrm>
              <a:custGeom>
                <a:avLst/>
                <a:gdLst>
                  <a:gd name="T0" fmla="*/ 0 w 50"/>
                  <a:gd name="T1" fmla="*/ 0 h 160"/>
                  <a:gd name="T2" fmla="*/ 0 w 50"/>
                  <a:gd name="T3" fmla="*/ 0 h 160"/>
                  <a:gd name="T4" fmla="*/ 0 w 50"/>
                  <a:gd name="T5" fmla="*/ 0 h 160"/>
                  <a:gd name="T6" fmla="*/ 0 60000 65536"/>
                  <a:gd name="T7" fmla="*/ 0 60000 65536"/>
                  <a:gd name="T8" fmla="*/ 0 60000 65536"/>
                </a:gdLst>
                <a:ahLst/>
                <a:cxnLst>
                  <a:cxn ang="T6">
                    <a:pos x="T0" y="T1"/>
                  </a:cxn>
                  <a:cxn ang="T7">
                    <a:pos x="T2" y="T3"/>
                  </a:cxn>
                  <a:cxn ang="T8">
                    <a:pos x="T4" y="T5"/>
                  </a:cxn>
                </a:cxnLst>
                <a:rect l="0" t="0" r="r" b="b"/>
                <a:pathLst>
                  <a:path w="50" h="160">
                    <a:moveTo>
                      <a:pt x="0" y="160"/>
                    </a:moveTo>
                    <a:lnTo>
                      <a:pt x="0" y="160"/>
                    </a:lnTo>
                    <a:lnTo>
                      <a:pt x="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44" name="Freeform 1599"/>
              <p:cNvSpPr>
                <a:spLocks/>
              </p:cNvSpPr>
              <p:nvPr/>
            </p:nvSpPr>
            <p:spPr bwMode="auto">
              <a:xfrm>
                <a:off x="3803" y="3089"/>
                <a:ext cx="3" cy="85"/>
              </a:xfrm>
              <a:custGeom>
                <a:avLst/>
                <a:gdLst>
                  <a:gd name="T0" fmla="*/ 0 w 10"/>
                  <a:gd name="T1" fmla="*/ 0 h 250"/>
                  <a:gd name="T2" fmla="*/ 0 w 10"/>
                  <a:gd name="T3" fmla="*/ 0 h 250"/>
                  <a:gd name="T4" fmla="*/ 0 w 10"/>
                  <a:gd name="T5" fmla="*/ 0 h 250"/>
                  <a:gd name="T6" fmla="*/ 0 60000 65536"/>
                  <a:gd name="T7" fmla="*/ 0 60000 65536"/>
                  <a:gd name="T8" fmla="*/ 0 60000 65536"/>
                </a:gdLst>
                <a:ahLst/>
                <a:cxnLst>
                  <a:cxn ang="T6">
                    <a:pos x="T0" y="T1"/>
                  </a:cxn>
                  <a:cxn ang="T7">
                    <a:pos x="T2" y="T3"/>
                  </a:cxn>
                  <a:cxn ang="T8">
                    <a:pos x="T4" y="T5"/>
                  </a:cxn>
                </a:cxnLst>
                <a:rect l="0" t="0" r="r" b="b"/>
                <a:pathLst>
                  <a:path w="10" h="250">
                    <a:moveTo>
                      <a:pt x="10" y="0"/>
                    </a:moveTo>
                    <a:lnTo>
                      <a:pt x="10" y="0"/>
                    </a:lnTo>
                    <a:lnTo>
                      <a:pt x="0" y="2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45" name="Freeform 1600"/>
              <p:cNvSpPr>
                <a:spLocks/>
              </p:cNvSpPr>
              <p:nvPr/>
            </p:nvSpPr>
            <p:spPr bwMode="auto">
              <a:xfrm>
                <a:off x="5159" y="3719"/>
                <a:ext cx="14"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0" y="0"/>
                    </a:moveTo>
                    <a:lnTo>
                      <a:pt x="0" y="0"/>
                    </a:lnTo>
                    <a:lnTo>
                      <a:pt x="4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46" name="Freeform 1601"/>
              <p:cNvSpPr>
                <a:spLocks/>
              </p:cNvSpPr>
              <p:nvPr/>
            </p:nvSpPr>
            <p:spPr bwMode="auto">
              <a:xfrm>
                <a:off x="4681" y="2809"/>
                <a:ext cx="71" cy="14"/>
              </a:xfrm>
              <a:custGeom>
                <a:avLst/>
                <a:gdLst>
                  <a:gd name="T0" fmla="*/ 0 w 200"/>
                  <a:gd name="T1" fmla="*/ 0 h 40"/>
                  <a:gd name="T2" fmla="*/ 0 w 200"/>
                  <a:gd name="T3" fmla="*/ 0 h 40"/>
                  <a:gd name="T4" fmla="*/ 0 w 200"/>
                  <a:gd name="T5" fmla="*/ 0 h 40"/>
                  <a:gd name="T6" fmla="*/ 0 60000 65536"/>
                  <a:gd name="T7" fmla="*/ 0 60000 65536"/>
                  <a:gd name="T8" fmla="*/ 0 60000 65536"/>
                </a:gdLst>
                <a:ahLst/>
                <a:cxnLst>
                  <a:cxn ang="T6">
                    <a:pos x="T0" y="T1"/>
                  </a:cxn>
                  <a:cxn ang="T7">
                    <a:pos x="T2" y="T3"/>
                  </a:cxn>
                  <a:cxn ang="T8">
                    <a:pos x="T4" y="T5"/>
                  </a:cxn>
                </a:cxnLst>
                <a:rect l="0" t="0" r="r" b="b"/>
                <a:pathLst>
                  <a:path w="200" h="40">
                    <a:moveTo>
                      <a:pt x="200" y="0"/>
                    </a:moveTo>
                    <a:lnTo>
                      <a:pt x="20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47" name="Freeform 1602"/>
              <p:cNvSpPr>
                <a:spLocks/>
              </p:cNvSpPr>
              <p:nvPr/>
            </p:nvSpPr>
            <p:spPr bwMode="auto">
              <a:xfrm>
                <a:off x="4656" y="2823"/>
                <a:ext cx="25" cy="41"/>
              </a:xfrm>
              <a:custGeom>
                <a:avLst/>
                <a:gdLst>
                  <a:gd name="T0" fmla="*/ 0 w 70"/>
                  <a:gd name="T1" fmla="*/ 0 h 120"/>
                  <a:gd name="T2" fmla="*/ 0 w 70"/>
                  <a:gd name="T3" fmla="*/ 0 h 120"/>
                  <a:gd name="T4" fmla="*/ 0 w 70"/>
                  <a:gd name="T5" fmla="*/ 0 h 120"/>
                  <a:gd name="T6" fmla="*/ 0 60000 65536"/>
                  <a:gd name="T7" fmla="*/ 0 60000 65536"/>
                  <a:gd name="T8" fmla="*/ 0 60000 65536"/>
                </a:gdLst>
                <a:ahLst/>
                <a:cxnLst>
                  <a:cxn ang="T6">
                    <a:pos x="T0" y="T1"/>
                  </a:cxn>
                  <a:cxn ang="T7">
                    <a:pos x="T2" y="T3"/>
                  </a:cxn>
                  <a:cxn ang="T8">
                    <a:pos x="T4" y="T5"/>
                  </a:cxn>
                </a:cxnLst>
                <a:rect l="0" t="0" r="r" b="b"/>
                <a:pathLst>
                  <a:path w="70" h="120">
                    <a:moveTo>
                      <a:pt x="0" y="120"/>
                    </a:moveTo>
                    <a:lnTo>
                      <a:pt x="0" y="12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48" name="Freeform 1603"/>
              <p:cNvSpPr>
                <a:spLocks/>
              </p:cNvSpPr>
              <p:nvPr/>
            </p:nvSpPr>
            <p:spPr bwMode="auto">
              <a:xfrm>
                <a:off x="3239" y="2812"/>
                <a:ext cx="53" cy="28"/>
              </a:xfrm>
              <a:custGeom>
                <a:avLst/>
                <a:gdLst>
                  <a:gd name="T0" fmla="*/ 0 w 150"/>
                  <a:gd name="T1" fmla="*/ 0 h 80"/>
                  <a:gd name="T2" fmla="*/ 0 w 150"/>
                  <a:gd name="T3" fmla="*/ 0 h 80"/>
                  <a:gd name="T4" fmla="*/ 0 w 150"/>
                  <a:gd name="T5" fmla="*/ 0 h 80"/>
                  <a:gd name="T6" fmla="*/ 0 60000 65536"/>
                  <a:gd name="T7" fmla="*/ 0 60000 65536"/>
                  <a:gd name="T8" fmla="*/ 0 60000 65536"/>
                </a:gdLst>
                <a:ahLst/>
                <a:cxnLst>
                  <a:cxn ang="T6">
                    <a:pos x="T0" y="T1"/>
                  </a:cxn>
                  <a:cxn ang="T7">
                    <a:pos x="T2" y="T3"/>
                  </a:cxn>
                  <a:cxn ang="T8">
                    <a:pos x="T4" y="T5"/>
                  </a:cxn>
                </a:cxnLst>
                <a:rect l="0" t="0" r="r" b="b"/>
                <a:pathLst>
                  <a:path w="150" h="80">
                    <a:moveTo>
                      <a:pt x="0" y="80"/>
                    </a:moveTo>
                    <a:lnTo>
                      <a:pt x="0" y="8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49" name="Freeform 1604"/>
              <p:cNvSpPr>
                <a:spLocks/>
              </p:cNvSpPr>
              <p:nvPr/>
            </p:nvSpPr>
            <p:spPr bwMode="auto">
              <a:xfrm>
                <a:off x="5134" y="3624"/>
                <a:ext cx="11" cy="48"/>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30" y="140"/>
                    </a:moveTo>
                    <a:lnTo>
                      <a:pt x="3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50" name="Freeform 1605"/>
              <p:cNvSpPr>
                <a:spLocks/>
              </p:cNvSpPr>
              <p:nvPr/>
            </p:nvSpPr>
            <p:spPr bwMode="auto">
              <a:xfrm>
                <a:off x="5127" y="3573"/>
                <a:ext cx="7" cy="51"/>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0" y="0"/>
                    </a:moveTo>
                    <a:lnTo>
                      <a:pt x="0" y="0"/>
                    </a:lnTo>
                    <a:lnTo>
                      <a:pt x="2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51" name="Freeform 1606"/>
              <p:cNvSpPr>
                <a:spLocks/>
              </p:cNvSpPr>
              <p:nvPr/>
            </p:nvSpPr>
            <p:spPr bwMode="auto">
              <a:xfrm>
                <a:off x="3505" y="1565"/>
                <a:ext cx="39" cy="37"/>
              </a:xfrm>
              <a:custGeom>
                <a:avLst/>
                <a:gdLst>
                  <a:gd name="T0" fmla="*/ 0 w 110"/>
                  <a:gd name="T1" fmla="*/ 0 h 110"/>
                  <a:gd name="T2" fmla="*/ 0 w 110"/>
                  <a:gd name="T3" fmla="*/ 0 h 110"/>
                  <a:gd name="T4" fmla="*/ 0 w 110"/>
                  <a:gd name="T5" fmla="*/ 0 h 110"/>
                  <a:gd name="T6" fmla="*/ 0 60000 65536"/>
                  <a:gd name="T7" fmla="*/ 0 60000 65536"/>
                  <a:gd name="T8" fmla="*/ 0 60000 65536"/>
                </a:gdLst>
                <a:ahLst/>
                <a:cxnLst>
                  <a:cxn ang="T6">
                    <a:pos x="T0" y="T1"/>
                  </a:cxn>
                  <a:cxn ang="T7">
                    <a:pos x="T2" y="T3"/>
                  </a:cxn>
                  <a:cxn ang="T8">
                    <a:pos x="T4" y="T5"/>
                  </a:cxn>
                </a:cxnLst>
                <a:rect l="0" t="0" r="r" b="b"/>
                <a:pathLst>
                  <a:path w="110" h="110">
                    <a:moveTo>
                      <a:pt x="0" y="0"/>
                    </a:moveTo>
                    <a:lnTo>
                      <a:pt x="0" y="0"/>
                    </a:lnTo>
                    <a:lnTo>
                      <a:pt x="11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52" name="Freeform 1607"/>
              <p:cNvSpPr>
                <a:spLocks/>
              </p:cNvSpPr>
              <p:nvPr/>
            </p:nvSpPr>
            <p:spPr bwMode="auto">
              <a:xfrm>
                <a:off x="3544" y="1602"/>
                <a:ext cx="205" cy="34"/>
              </a:xfrm>
              <a:custGeom>
                <a:avLst/>
                <a:gdLst>
                  <a:gd name="T0" fmla="*/ 0 w 580"/>
                  <a:gd name="T1" fmla="*/ 0 h 100"/>
                  <a:gd name="T2" fmla="*/ 0 w 580"/>
                  <a:gd name="T3" fmla="*/ 0 h 100"/>
                  <a:gd name="T4" fmla="*/ 0 w 580"/>
                  <a:gd name="T5" fmla="*/ 0 h 100"/>
                  <a:gd name="T6" fmla="*/ 0 60000 65536"/>
                  <a:gd name="T7" fmla="*/ 0 60000 65536"/>
                  <a:gd name="T8" fmla="*/ 0 60000 65536"/>
                </a:gdLst>
                <a:ahLst/>
                <a:cxnLst>
                  <a:cxn ang="T6">
                    <a:pos x="T0" y="T1"/>
                  </a:cxn>
                  <a:cxn ang="T7">
                    <a:pos x="T2" y="T3"/>
                  </a:cxn>
                  <a:cxn ang="T8">
                    <a:pos x="T4" y="T5"/>
                  </a:cxn>
                </a:cxnLst>
                <a:rect l="0" t="0" r="r" b="b"/>
                <a:pathLst>
                  <a:path w="580" h="100">
                    <a:moveTo>
                      <a:pt x="580" y="100"/>
                    </a:moveTo>
                    <a:lnTo>
                      <a:pt x="58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53" name="Freeform 1608"/>
              <p:cNvSpPr>
                <a:spLocks/>
              </p:cNvSpPr>
              <p:nvPr/>
            </p:nvSpPr>
            <p:spPr bwMode="auto">
              <a:xfrm>
                <a:off x="3509" y="3610"/>
                <a:ext cx="14" cy="48"/>
              </a:xfrm>
              <a:custGeom>
                <a:avLst/>
                <a:gdLst>
                  <a:gd name="T0" fmla="*/ 0 w 40"/>
                  <a:gd name="T1" fmla="*/ 0 h 140"/>
                  <a:gd name="T2" fmla="*/ 0 w 40"/>
                  <a:gd name="T3" fmla="*/ 0 h 140"/>
                  <a:gd name="T4" fmla="*/ 0 w 40"/>
                  <a:gd name="T5" fmla="*/ 0 h 140"/>
                  <a:gd name="T6" fmla="*/ 0 60000 65536"/>
                  <a:gd name="T7" fmla="*/ 0 60000 65536"/>
                  <a:gd name="T8" fmla="*/ 0 60000 65536"/>
                </a:gdLst>
                <a:ahLst/>
                <a:cxnLst>
                  <a:cxn ang="T6">
                    <a:pos x="T0" y="T1"/>
                  </a:cxn>
                  <a:cxn ang="T7">
                    <a:pos x="T2" y="T3"/>
                  </a:cxn>
                  <a:cxn ang="T8">
                    <a:pos x="T4" y="T5"/>
                  </a:cxn>
                </a:cxnLst>
                <a:rect l="0" t="0" r="r" b="b"/>
                <a:pathLst>
                  <a:path w="40" h="140">
                    <a:moveTo>
                      <a:pt x="0" y="140"/>
                    </a:moveTo>
                    <a:lnTo>
                      <a:pt x="0" y="14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54" name="Freeform 1609"/>
              <p:cNvSpPr>
                <a:spLocks/>
              </p:cNvSpPr>
              <p:nvPr/>
            </p:nvSpPr>
            <p:spPr bwMode="auto">
              <a:xfrm>
                <a:off x="4617" y="1626"/>
                <a:ext cx="29" cy="37"/>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0" y="110"/>
                    </a:moveTo>
                    <a:lnTo>
                      <a:pt x="0" y="11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55" name="Freeform 1610"/>
              <p:cNvSpPr>
                <a:spLocks/>
              </p:cNvSpPr>
              <p:nvPr/>
            </p:nvSpPr>
            <p:spPr bwMode="auto">
              <a:xfrm>
                <a:off x="3643" y="1831"/>
                <a:ext cx="36" cy="20"/>
              </a:xfrm>
              <a:custGeom>
                <a:avLst/>
                <a:gdLst>
                  <a:gd name="T0" fmla="*/ 0 w 100"/>
                  <a:gd name="T1" fmla="*/ 0 h 60"/>
                  <a:gd name="T2" fmla="*/ 0 w 100"/>
                  <a:gd name="T3" fmla="*/ 0 h 60"/>
                  <a:gd name="T4" fmla="*/ 0 w 100"/>
                  <a:gd name="T5" fmla="*/ 0 h 60"/>
                  <a:gd name="T6" fmla="*/ 0 60000 65536"/>
                  <a:gd name="T7" fmla="*/ 0 60000 65536"/>
                  <a:gd name="T8" fmla="*/ 0 60000 65536"/>
                </a:gdLst>
                <a:ahLst/>
                <a:cxnLst>
                  <a:cxn ang="T6">
                    <a:pos x="T0" y="T1"/>
                  </a:cxn>
                  <a:cxn ang="T7">
                    <a:pos x="T2" y="T3"/>
                  </a:cxn>
                  <a:cxn ang="T8">
                    <a:pos x="T4" y="T5"/>
                  </a:cxn>
                </a:cxnLst>
                <a:rect l="0" t="0" r="r" b="b"/>
                <a:pathLst>
                  <a:path w="100" h="60">
                    <a:moveTo>
                      <a:pt x="100" y="60"/>
                    </a:moveTo>
                    <a:lnTo>
                      <a:pt x="10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56" name="Freeform 1611"/>
              <p:cNvSpPr>
                <a:spLocks/>
              </p:cNvSpPr>
              <p:nvPr/>
            </p:nvSpPr>
            <p:spPr bwMode="auto">
              <a:xfrm>
                <a:off x="3902" y="2240"/>
                <a:ext cx="414" cy="191"/>
              </a:xfrm>
              <a:custGeom>
                <a:avLst/>
                <a:gdLst>
                  <a:gd name="T0" fmla="*/ 0 w 1171"/>
                  <a:gd name="T1" fmla="*/ 0 h 560"/>
                  <a:gd name="T2" fmla="*/ 0 w 1171"/>
                  <a:gd name="T3" fmla="*/ 0 h 560"/>
                  <a:gd name="T4" fmla="*/ 0 w 1171"/>
                  <a:gd name="T5" fmla="*/ 0 h 560"/>
                  <a:gd name="T6" fmla="*/ 0 60000 65536"/>
                  <a:gd name="T7" fmla="*/ 0 60000 65536"/>
                  <a:gd name="T8" fmla="*/ 0 60000 65536"/>
                </a:gdLst>
                <a:ahLst/>
                <a:cxnLst>
                  <a:cxn ang="T6">
                    <a:pos x="T0" y="T1"/>
                  </a:cxn>
                  <a:cxn ang="T7">
                    <a:pos x="T2" y="T3"/>
                  </a:cxn>
                  <a:cxn ang="T8">
                    <a:pos x="T4" y="T5"/>
                  </a:cxn>
                </a:cxnLst>
                <a:rect l="0" t="0" r="r" b="b"/>
                <a:pathLst>
                  <a:path w="1171" h="560">
                    <a:moveTo>
                      <a:pt x="1171" y="560"/>
                    </a:moveTo>
                    <a:lnTo>
                      <a:pt x="1171" y="5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57" name="Freeform 1612"/>
              <p:cNvSpPr>
                <a:spLocks/>
              </p:cNvSpPr>
              <p:nvPr/>
            </p:nvSpPr>
            <p:spPr bwMode="auto">
              <a:xfrm>
                <a:off x="5145" y="3672"/>
                <a:ext cx="14" cy="47"/>
              </a:xfrm>
              <a:custGeom>
                <a:avLst/>
                <a:gdLst>
                  <a:gd name="T0" fmla="*/ 0 w 40"/>
                  <a:gd name="T1" fmla="*/ 0 h 140"/>
                  <a:gd name="T2" fmla="*/ 0 w 40"/>
                  <a:gd name="T3" fmla="*/ 0 h 140"/>
                  <a:gd name="T4" fmla="*/ 0 w 40"/>
                  <a:gd name="T5" fmla="*/ 0 h 140"/>
                  <a:gd name="T6" fmla="*/ 0 60000 65536"/>
                  <a:gd name="T7" fmla="*/ 0 60000 65536"/>
                  <a:gd name="T8" fmla="*/ 0 60000 65536"/>
                </a:gdLst>
                <a:ahLst/>
                <a:cxnLst>
                  <a:cxn ang="T6">
                    <a:pos x="T0" y="T1"/>
                  </a:cxn>
                  <a:cxn ang="T7">
                    <a:pos x="T2" y="T3"/>
                  </a:cxn>
                  <a:cxn ang="T8">
                    <a:pos x="T4" y="T5"/>
                  </a:cxn>
                </a:cxnLst>
                <a:rect l="0" t="0" r="r" b="b"/>
                <a:pathLst>
                  <a:path w="40" h="140">
                    <a:moveTo>
                      <a:pt x="40" y="140"/>
                    </a:moveTo>
                    <a:lnTo>
                      <a:pt x="4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58" name="Freeform 1613"/>
              <p:cNvSpPr>
                <a:spLocks/>
              </p:cNvSpPr>
              <p:nvPr/>
            </p:nvSpPr>
            <p:spPr bwMode="auto">
              <a:xfrm>
                <a:off x="5145" y="3672"/>
                <a:ext cx="50" cy="17"/>
              </a:xfrm>
              <a:custGeom>
                <a:avLst/>
                <a:gdLst>
                  <a:gd name="T0" fmla="*/ 0 w 140"/>
                  <a:gd name="T1" fmla="*/ 0 h 50"/>
                  <a:gd name="T2" fmla="*/ 0 w 140"/>
                  <a:gd name="T3" fmla="*/ 0 h 50"/>
                  <a:gd name="T4" fmla="*/ 0 w 140"/>
                  <a:gd name="T5" fmla="*/ 0 h 50"/>
                  <a:gd name="T6" fmla="*/ 0 60000 65536"/>
                  <a:gd name="T7" fmla="*/ 0 60000 65536"/>
                  <a:gd name="T8" fmla="*/ 0 60000 65536"/>
                </a:gdLst>
                <a:ahLst/>
                <a:cxnLst>
                  <a:cxn ang="T6">
                    <a:pos x="T0" y="T1"/>
                  </a:cxn>
                  <a:cxn ang="T7">
                    <a:pos x="T2" y="T3"/>
                  </a:cxn>
                  <a:cxn ang="T8">
                    <a:pos x="T4" y="T5"/>
                  </a:cxn>
                </a:cxnLst>
                <a:rect l="0" t="0" r="r" b="b"/>
                <a:pathLst>
                  <a:path w="140" h="50">
                    <a:moveTo>
                      <a:pt x="140" y="50"/>
                    </a:moveTo>
                    <a:lnTo>
                      <a:pt x="14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59" name="Freeform 1614"/>
              <p:cNvSpPr>
                <a:spLocks/>
              </p:cNvSpPr>
              <p:nvPr/>
            </p:nvSpPr>
            <p:spPr bwMode="auto">
              <a:xfrm>
                <a:off x="3725" y="3327"/>
                <a:ext cx="28" cy="41"/>
              </a:xfrm>
              <a:custGeom>
                <a:avLst/>
                <a:gdLst>
                  <a:gd name="T0" fmla="*/ 0 w 80"/>
                  <a:gd name="T1" fmla="*/ 0 h 120"/>
                  <a:gd name="T2" fmla="*/ 0 w 80"/>
                  <a:gd name="T3" fmla="*/ 0 h 120"/>
                  <a:gd name="T4" fmla="*/ 0 w 80"/>
                  <a:gd name="T5" fmla="*/ 0 h 120"/>
                  <a:gd name="T6" fmla="*/ 0 60000 65536"/>
                  <a:gd name="T7" fmla="*/ 0 60000 65536"/>
                  <a:gd name="T8" fmla="*/ 0 60000 65536"/>
                </a:gdLst>
                <a:ahLst/>
                <a:cxnLst>
                  <a:cxn ang="T6">
                    <a:pos x="T0" y="T1"/>
                  </a:cxn>
                  <a:cxn ang="T7">
                    <a:pos x="T2" y="T3"/>
                  </a:cxn>
                  <a:cxn ang="T8">
                    <a:pos x="T4" y="T5"/>
                  </a:cxn>
                </a:cxnLst>
                <a:rect l="0" t="0" r="r" b="b"/>
                <a:pathLst>
                  <a:path w="80" h="120">
                    <a:moveTo>
                      <a:pt x="80" y="120"/>
                    </a:moveTo>
                    <a:lnTo>
                      <a:pt x="8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60" name="Freeform 1615"/>
              <p:cNvSpPr>
                <a:spLocks/>
              </p:cNvSpPr>
              <p:nvPr/>
            </p:nvSpPr>
            <p:spPr bwMode="auto">
              <a:xfrm>
                <a:off x="3686" y="3327"/>
                <a:ext cx="39" cy="34"/>
              </a:xfrm>
              <a:custGeom>
                <a:avLst/>
                <a:gdLst>
                  <a:gd name="T0" fmla="*/ 0 w 110"/>
                  <a:gd name="T1" fmla="*/ 0 h 100"/>
                  <a:gd name="T2" fmla="*/ 0 w 110"/>
                  <a:gd name="T3" fmla="*/ 0 h 100"/>
                  <a:gd name="T4" fmla="*/ 0 w 110"/>
                  <a:gd name="T5" fmla="*/ 0 h 100"/>
                  <a:gd name="T6" fmla="*/ 0 60000 65536"/>
                  <a:gd name="T7" fmla="*/ 0 60000 65536"/>
                  <a:gd name="T8" fmla="*/ 0 60000 65536"/>
                </a:gdLst>
                <a:ahLst/>
                <a:cxnLst>
                  <a:cxn ang="T6">
                    <a:pos x="T0" y="T1"/>
                  </a:cxn>
                  <a:cxn ang="T7">
                    <a:pos x="T2" y="T3"/>
                  </a:cxn>
                  <a:cxn ang="T8">
                    <a:pos x="T4" y="T5"/>
                  </a:cxn>
                </a:cxnLst>
                <a:rect l="0" t="0" r="r" b="b"/>
                <a:pathLst>
                  <a:path w="110" h="100">
                    <a:moveTo>
                      <a:pt x="0" y="100"/>
                    </a:moveTo>
                    <a:lnTo>
                      <a:pt x="0" y="10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61" name="Freeform 1616"/>
              <p:cNvSpPr>
                <a:spLocks/>
              </p:cNvSpPr>
              <p:nvPr/>
            </p:nvSpPr>
            <p:spPr bwMode="auto">
              <a:xfrm>
                <a:off x="4345" y="2526"/>
                <a:ext cx="35" cy="38"/>
              </a:xfrm>
              <a:custGeom>
                <a:avLst/>
                <a:gdLst>
                  <a:gd name="T0" fmla="*/ 0 w 100"/>
                  <a:gd name="T1" fmla="*/ 0 h 110"/>
                  <a:gd name="T2" fmla="*/ 0 w 100"/>
                  <a:gd name="T3" fmla="*/ 0 h 110"/>
                  <a:gd name="T4" fmla="*/ 0 w 100"/>
                  <a:gd name="T5" fmla="*/ 0 h 110"/>
                  <a:gd name="T6" fmla="*/ 0 60000 65536"/>
                  <a:gd name="T7" fmla="*/ 0 60000 65536"/>
                  <a:gd name="T8" fmla="*/ 0 60000 65536"/>
                </a:gdLst>
                <a:ahLst/>
                <a:cxnLst>
                  <a:cxn ang="T6">
                    <a:pos x="T0" y="T1"/>
                  </a:cxn>
                  <a:cxn ang="T7">
                    <a:pos x="T2" y="T3"/>
                  </a:cxn>
                  <a:cxn ang="T8">
                    <a:pos x="T4" y="T5"/>
                  </a:cxn>
                </a:cxnLst>
                <a:rect l="0" t="0" r="r" b="b"/>
                <a:pathLst>
                  <a:path w="100" h="110">
                    <a:moveTo>
                      <a:pt x="0" y="110"/>
                    </a:moveTo>
                    <a:lnTo>
                      <a:pt x="0" y="11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62" name="Freeform 1617"/>
              <p:cNvSpPr>
                <a:spLocks/>
              </p:cNvSpPr>
              <p:nvPr/>
            </p:nvSpPr>
            <p:spPr bwMode="auto">
              <a:xfrm>
                <a:off x="3495" y="3658"/>
                <a:ext cx="14" cy="44"/>
              </a:xfrm>
              <a:custGeom>
                <a:avLst/>
                <a:gdLst>
                  <a:gd name="T0" fmla="*/ 0 w 40"/>
                  <a:gd name="T1" fmla="*/ 0 h 130"/>
                  <a:gd name="T2" fmla="*/ 0 w 40"/>
                  <a:gd name="T3" fmla="*/ 0 h 130"/>
                  <a:gd name="T4" fmla="*/ 0 w 40"/>
                  <a:gd name="T5" fmla="*/ 0 h 130"/>
                  <a:gd name="T6" fmla="*/ 0 60000 65536"/>
                  <a:gd name="T7" fmla="*/ 0 60000 65536"/>
                  <a:gd name="T8" fmla="*/ 0 60000 65536"/>
                </a:gdLst>
                <a:ahLst/>
                <a:cxnLst>
                  <a:cxn ang="T6">
                    <a:pos x="T0" y="T1"/>
                  </a:cxn>
                  <a:cxn ang="T7">
                    <a:pos x="T2" y="T3"/>
                  </a:cxn>
                  <a:cxn ang="T8">
                    <a:pos x="T4" y="T5"/>
                  </a:cxn>
                </a:cxnLst>
                <a:rect l="0" t="0" r="r" b="b"/>
                <a:pathLst>
                  <a:path w="40" h="130">
                    <a:moveTo>
                      <a:pt x="0" y="130"/>
                    </a:moveTo>
                    <a:lnTo>
                      <a:pt x="0" y="13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63" name="Freeform 1618"/>
              <p:cNvSpPr>
                <a:spLocks/>
              </p:cNvSpPr>
              <p:nvPr/>
            </p:nvSpPr>
            <p:spPr bwMode="auto">
              <a:xfrm>
                <a:off x="3828" y="1568"/>
                <a:ext cx="28" cy="51"/>
              </a:xfrm>
              <a:custGeom>
                <a:avLst/>
                <a:gdLst>
                  <a:gd name="T0" fmla="*/ 0 w 80"/>
                  <a:gd name="T1" fmla="*/ 0 h 150"/>
                  <a:gd name="T2" fmla="*/ 0 w 80"/>
                  <a:gd name="T3" fmla="*/ 0 h 150"/>
                  <a:gd name="T4" fmla="*/ 0 w 80"/>
                  <a:gd name="T5" fmla="*/ 0 h 150"/>
                  <a:gd name="T6" fmla="*/ 0 60000 65536"/>
                  <a:gd name="T7" fmla="*/ 0 60000 65536"/>
                  <a:gd name="T8" fmla="*/ 0 60000 65536"/>
                </a:gdLst>
                <a:ahLst/>
                <a:cxnLst>
                  <a:cxn ang="T6">
                    <a:pos x="T0" y="T1"/>
                  </a:cxn>
                  <a:cxn ang="T7">
                    <a:pos x="T2" y="T3"/>
                  </a:cxn>
                  <a:cxn ang="T8">
                    <a:pos x="T4" y="T5"/>
                  </a:cxn>
                </a:cxnLst>
                <a:rect l="0" t="0" r="r" b="b"/>
                <a:pathLst>
                  <a:path w="80" h="150">
                    <a:moveTo>
                      <a:pt x="0" y="150"/>
                    </a:moveTo>
                    <a:lnTo>
                      <a:pt x="0" y="15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64" name="Freeform 1619"/>
              <p:cNvSpPr>
                <a:spLocks/>
              </p:cNvSpPr>
              <p:nvPr/>
            </p:nvSpPr>
            <p:spPr bwMode="auto">
              <a:xfrm>
                <a:off x="4497" y="3140"/>
                <a:ext cx="14" cy="68"/>
              </a:xfrm>
              <a:custGeom>
                <a:avLst/>
                <a:gdLst>
                  <a:gd name="T0" fmla="*/ 0 w 40"/>
                  <a:gd name="T1" fmla="*/ 0 h 200"/>
                  <a:gd name="T2" fmla="*/ 0 w 40"/>
                  <a:gd name="T3" fmla="*/ 0 h 200"/>
                  <a:gd name="T4" fmla="*/ 0 w 40"/>
                  <a:gd name="T5" fmla="*/ 0 h 200"/>
                  <a:gd name="T6" fmla="*/ 0 60000 65536"/>
                  <a:gd name="T7" fmla="*/ 0 60000 65536"/>
                  <a:gd name="T8" fmla="*/ 0 60000 65536"/>
                </a:gdLst>
                <a:ahLst/>
                <a:cxnLst>
                  <a:cxn ang="T6">
                    <a:pos x="T0" y="T1"/>
                  </a:cxn>
                  <a:cxn ang="T7">
                    <a:pos x="T2" y="T3"/>
                  </a:cxn>
                  <a:cxn ang="T8">
                    <a:pos x="T4" y="T5"/>
                  </a:cxn>
                </a:cxnLst>
                <a:rect l="0" t="0" r="r" b="b"/>
                <a:pathLst>
                  <a:path w="40" h="200">
                    <a:moveTo>
                      <a:pt x="40" y="200"/>
                    </a:moveTo>
                    <a:lnTo>
                      <a:pt x="40" y="2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65" name="Freeform 1620"/>
              <p:cNvSpPr>
                <a:spLocks/>
              </p:cNvSpPr>
              <p:nvPr/>
            </p:nvSpPr>
            <p:spPr bwMode="auto">
              <a:xfrm>
                <a:off x="3764" y="1776"/>
                <a:ext cx="28" cy="44"/>
              </a:xfrm>
              <a:custGeom>
                <a:avLst/>
                <a:gdLst>
                  <a:gd name="T0" fmla="*/ 0 w 80"/>
                  <a:gd name="T1" fmla="*/ 0 h 130"/>
                  <a:gd name="T2" fmla="*/ 0 w 80"/>
                  <a:gd name="T3" fmla="*/ 0 h 130"/>
                  <a:gd name="T4" fmla="*/ 0 w 80"/>
                  <a:gd name="T5" fmla="*/ 0 h 130"/>
                  <a:gd name="T6" fmla="*/ 0 60000 65536"/>
                  <a:gd name="T7" fmla="*/ 0 60000 65536"/>
                  <a:gd name="T8" fmla="*/ 0 60000 65536"/>
                </a:gdLst>
                <a:ahLst/>
                <a:cxnLst>
                  <a:cxn ang="T6">
                    <a:pos x="T0" y="T1"/>
                  </a:cxn>
                  <a:cxn ang="T7">
                    <a:pos x="T2" y="T3"/>
                  </a:cxn>
                  <a:cxn ang="T8">
                    <a:pos x="T4" y="T5"/>
                  </a:cxn>
                </a:cxnLst>
                <a:rect l="0" t="0" r="r" b="b"/>
                <a:pathLst>
                  <a:path w="80" h="130">
                    <a:moveTo>
                      <a:pt x="0" y="0"/>
                    </a:moveTo>
                    <a:lnTo>
                      <a:pt x="0" y="0"/>
                    </a:lnTo>
                    <a:lnTo>
                      <a:pt x="8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66" name="Freeform 1621"/>
              <p:cNvSpPr>
                <a:spLocks/>
              </p:cNvSpPr>
              <p:nvPr/>
            </p:nvSpPr>
            <p:spPr bwMode="auto">
              <a:xfrm>
                <a:off x="4731" y="2509"/>
                <a:ext cx="17" cy="34"/>
              </a:xfrm>
              <a:custGeom>
                <a:avLst/>
                <a:gdLst>
                  <a:gd name="T0" fmla="*/ 0 w 50"/>
                  <a:gd name="T1" fmla="*/ 0 h 100"/>
                  <a:gd name="T2" fmla="*/ 0 w 50"/>
                  <a:gd name="T3" fmla="*/ 0 h 100"/>
                  <a:gd name="T4" fmla="*/ 0 w 50"/>
                  <a:gd name="T5" fmla="*/ 0 h 100"/>
                  <a:gd name="T6" fmla="*/ 0 60000 65536"/>
                  <a:gd name="T7" fmla="*/ 0 60000 65536"/>
                  <a:gd name="T8" fmla="*/ 0 60000 65536"/>
                </a:gdLst>
                <a:ahLst/>
                <a:cxnLst>
                  <a:cxn ang="T6">
                    <a:pos x="T0" y="T1"/>
                  </a:cxn>
                  <a:cxn ang="T7">
                    <a:pos x="T2" y="T3"/>
                  </a:cxn>
                  <a:cxn ang="T8">
                    <a:pos x="T4" y="T5"/>
                  </a:cxn>
                </a:cxnLst>
                <a:rect l="0" t="0" r="r" b="b"/>
                <a:pathLst>
                  <a:path w="50" h="100">
                    <a:moveTo>
                      <a:pt x="50" y="100"/>
                    </a:moveTo>
                    <a:lnTo>
                      <a:pt x="5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67" name="Freeform 1622"/>
              <p:cNvSpPr>
                <a:spLocks/>
              </p:cNvSpPr>
              <p:nvPr/>
            </p:nvSpPr>
            <p:spPr bwMode="auto">
              <a:xfrm>
                <a:off x="4345" y="2564"/>
                <a:ext cx="14" cy="17"/>
              </a:xfrm>
              <a:custGeom>
                <a:avLst/>
                <a:gdLst>
                  <a:gd name="T0" fmla="*/ 0 w 40"/>
                  <a:gd name="T1" fmla="*/ 0 h 50"/>
                  <a:gd name="T2" fmla="*/ 0 w 40"/>
                  <a:gd name="T3" fmla="*/ 0 h 50"/>
                  <a:gd name="T4" fmla="*/ 0 w 40"/>
                  <a:gd name="T5" fmla="*/ 0 h 50"/>
                  <a:gd name="T6" fmla="*/ 0 60000 65536"/>
                  <a:gd name="T7" fmla="*/ 0 60000 65536"/>
                  <a:gd name="T8" fmla="*/ 0 60000 65536"/>
                </a:gdLst>
                <a:ahLst/>
                <a:cxnLst>
                  <a:cxn ang="T6">
                    <a:pos x="T0" y="T1"/>
                  </a:cxn>
                  <a:cxn ang="T7">
                    <a:pos x="T2" y="T3"/>
                  </a:cxn>
                  <a:cxn ang="T8">
                    <a:pos x="T4" y="T5"/>
                  </a:cxn>
                </a:cxnLst>
                <a:rect l="0" t="0" r="r" b="b"/>
                <a:pathLst>
                  <a:path w="40" h="50">
                    <a:moveTo>
                      <a:pt x="0" y="0"/>
                    </a:moveTo>
                    <a:lnTo>
                      <a:pt x="0" y="0"/>
                    </a:lnTo>
                    <a:lnTo>
                      <a:pt x="4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68" name="Freeform 1623"/>
              <p:cNvSpPr>
                <a:spLocks/>
              </p:cNvSpPr>
              <p:nvPr/>
            </p:nvSpPr>
            <p:spPr bwMode="auto">
              <a:xfrm>
                <a:off x="5343" y="2860"/>
                <a:ext cx="43" cy="31"/>
              </a:xfrm>
              <a:custGeom>
                <a:avLst/>
                <a:gdLst>
                  <a:gd name="T0" fmla="*/ 0 w 120"/>
                  <a:gd name="T1" fmla="*/ 0 h 90"/>
                  <a:gd name="T2" fmla="*/ 0 w 120"/>
                  <a:gd name="T3" fmla="*/ 0 h 90"/>
                  <a:gd name="T4" fmla="*/ 0 w 120"/>
                  <a:gd name="T5" fmla="*/ 0 h 90"/>
                  <a:gd name="T6" fmla="*/ 0 60000 65536"/>
                  <a:gd name="T7" fmla="*/ 0 60000 65536"/>
                  <a:gd name="T8" fmla="*/ 0 60000 65536"/>
                </a:gdLst>
                <a:ahLst/>
                <a:cxnLst>
                  <a:cxn ang="T6">
                    <a:pos x="T0" y="T1"/>
                  </a:cxn>
                  <a:cxn ang="T7">
                    <a:pos x="T2" y="T3"/>
                  </a:cxn>
                  <a:cxn ang="T8">
                    <a:pos x="T4" y="T5"/>
                  </a:cxn>
                </a:cxnLst>
                <a:rect l="0" t="0" r="r" b="b"/>
                <a:pathLst>
                  <a:path w="120" h="90">
                    <a:moveTo>
                      <a:pt x="0" y="90"/>
                    </a:moveTo>
                    <a:lnTo>
                      <a:pt x="0" y="9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69" name="Freeform 1624"/>
              <p:cNvSpPr>
                <a:spLocks/>
              </p:cNvSpPr>
              <p:nvPr/>
            </p:nvSpPr>
            <p:spPr bwMode="auto">
              <a:xfrm>
                <a:off x="4143" y="1800"/>
                <a:ext cx="191" cy="20"/>
              </a:xfrm>
              <a:custGeom>
                <a:avLst/>
                <a:gdLst>
                  <a:gd name="T0" fmla="*/ 0 w 541"/>
                  <a:gd name="T1" fmla="*/ 0 h 60"/>
                  <a:gd name="T2" fmla="*/ 0 w 541"/>
                  <a:gd name="T3" fmla="*/ 0 h 60"/>
                  <a:gd name="T4" fmla="*/ 0 w 541"/>
                  <a:gd name="T5" fmla="*/ 0 h 60"/>
                  <a:gd name="T6" fmla="*/ 0 60000 65536"/>
                  <a:gd name="T7" fmla="*/ 0 60000 65536"/>
                  <a:gd name="T8" fmla="*/ 0 60000 65536"/>
                </a:gdLst>
                <a:ahLst/>
                <a:cxnLst>
                  <a:cxn ang="T6">
                    <a:pos x="T0" y="T1"/>
                  </a:cxn>
                  <a:cxn ang="T7">
                    <a:pos x="T2" y="T3"/>
                  </a:cxn>
                  <a:cxn ang="T8">
                    <a:pos x="T4" y="T5"/>
                  </a:cxn>
                </a:cxnLst>
                <a:rect l="0" t="0" r="r" b="b"/>
                <a:pathLst>
                  <a:path w="541" h="60">
                    <a:moveTo>
                      <a:pt x="541" y="0"/>
                    </a:moveTo>
                    <a:lnTo>
                      <a:pt x="541"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70" name="Freeform 1625"/>
              <p:cNvSpPr>
                <a:spLocks/>
              </p:cNvSpPr>
              <p:nvPr/>
            </p:nvSpPr>
            <p:spPr bwMode="auto">
              <a:xfrm>
                <a:off x="4019" y="1820"/>
                <a:ext cx="124" cy="51"/>
              </a:xfrm>
              <a:custGeom>
                <a:avLst/>
                <a:gdLst>
                  <a:gd name="T0" fmla="*/ 0 w 350"/>
                  <a:gd name="T1" fmla="*/ 0 h 150"/>
                  <a:gd name="T2" fmla="*/ 0 w 350"/>
                  <a:gd name="T3" fmla="*/ 0 h 150"/>
                  <a:gd name="T4" fmla="*/ 0 w 350"/>
                  <a:gd name="T5" fmla="*/ 0 h 150"/>
                  <a:gd name="T6" fmla="*/ 0 60000 65536"/>
                  <a:gd name="T7" fmla="*/ 0 60000 65536"/>
                  <a:gd name="T8" fmla="*/ 0 60000 65536"/>
                </a:gdLst>
                <a:ahLst/>
                <a:cxnLst>
                  <a:cxn ang="T6">
                    <a:pos x="T0" y="T1"/>
                  </a:cxn>
                  <a:cxn ang="T7">
                    <a:pos x="T2" y="T3"/>
                  </a:cxn>
                  <a:cxn ang="T8">
                    <a:pos x="T4" y="T5"/>
                  </a:cxn>
                </a:cxnLst>
                <a:rect l="0" t="0" r="r" b="b"/>
                <a:pathLst>
                  <a:path w="350" h="150">
                    <a:moveTo>
                      <a:pt x="0" y="150"/>
                    </a:moveTo>
                    <a:lnTo>
                      <a:pt x="0" y="150"/>
                    </a:lnTo>
                    <a:lnTo>
                      <a:pt x="3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71" name="Freeform 1626"/>
              <p:cNvSpPr>
                <a:spLocks/>
              </p:cNvSpPr>
              <p:nvPr/>
            </p:nvSpPr>
            <p:spPr bwMode="auto">
              <a:xfrm>
                <a:off x="4267" y="3314"/>
                <a:ext cx="7" cy="47"/>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0"/>
                    </a:moveTo>
                    <a:lnTo>
                      <a:pt x="0" y="0"/>
                    </a:lnTo>
                    <a:lnTo>
                      <a:pt x="2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72" name="Freeform 1627"/>
              <p:cNvSpPr>
                <a:spLocks/>
              </p:cNvSpPr>
              <p:nvPr/>
            </p:nvSpPr>
            <p:spPr bwMode="auto">
              <a:xfrm>
                <a:off x="4752" y="2809"/>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110" y="80"/>
                    </a:moveTo>
                    <a:lnTo>
                      <a:pt x="11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73" name="Freeform 1628"/>
              <p:cNvSpPr>
                <a:spLocks/>
              </p:cNvSpPr>
              <p:nvPr/>
            </p:nvSpPr>
            <p:spPr bwMode="auto">
              <a:xfrm>
                <a:off x="3495" y="3702"/>
                <a:ext cx="10" cy="48"/>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0" y="0"/>
                    </a:moveTo>
                    <a:lnTo>
                      <a:pt x="0" y="0"/>
                    </a:lnTo>
                    <a:lnTo>
                      <a:pt x="3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74" name="Freeform 1629"/>
              <p:cNvSpPr>
                <a:spLocks/>
              </p:cNvSpPr>
              <p:nvPr/>
            </p:nvSpPr>
            <p:spPr bwMode="auto">
              <a:xfrm>
                <a:off x="5067" y="3324"/>
                <a:ext cx="11" cy="48"/>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30" y="0"/>
                    </a:moveTo>
                    <a:lnTo>
                      <a:pt x="3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75" name="Freeform 1630"/>
              <p:cNvSpPr>
                <a:spLocks/>
              </p:cNvSpPr>
              <p:nvPr/>
            </p:nvSpPr>
            <p:spPr bwMode="auto">
              <a:xfrm>
                <a:off x="4253" y="2468"/>
                <a:ext cx="53" cy="21"/>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0" y="0"/>
                    </a:moveTo>
                    <a:lnTo>
                      <a:pt x="0" y="0"/>
                    </a:lnTo>
                    <a:lnTo>
                      <a:pt x="15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76" name="Freeform 1631"/>
              <p:cNvSpPr>
                <a:spLocks/>
              </p:cNvSpPr>
              <p:nvPr/>
            </p:nvSpPr>
            <p:spPr bwMode="auto">
              <a:xfrm>
                <a:off x="4330" y="1994"/>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0"/>
                    </a:moveTo>
                    <a:lnTo>
                      <a:pt x="0" y="0"/>
                    </a:lnTo>
                    <a:lnTo>
                      <a:pt x="1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77" name="Freeform 1632"/>
              <p:cNvSpPr>
                <a:spLocks/>
              </p:cNvSpPr>
              <p:nvPr/>
            </p:nvSpPr>
            <p:spPr bwMode="auto">
              <a:xfrm>
                <a:off x="5343" y="2891"/>
                <a:ext cx="29" cy="41"/>
              </a:xfrm>
              <a:custGeom>
                <a:avLst/>
                <a:gdLst>
                  <a:gd name="T0" fmla="*/ 0 w 80"/>
                  <a:gd name="T1" fmla="*/ 0 h 120"/>
                  <a:gd name="T2" fmla="*/ 0 w 80"/>
                  <a:gd name="T3" fmla="*/ 0 h 120"/>
                  <a:gd name="T4" fmla="*/ 0 w 80"/>
                  <a:gd name="T5" fmla="*/ 0 h 120"/>
                  <a:gd name="T6" fmla="*/ 0 60000 65536"/>
                  <a:gd name="T7" fmla="*/ 0 60000 65536"/>
                  <a:gd name="T8" fmla="*/ 0 60000 65536"/>
                </a:gdLst>
                <a:ahLst/>
                <a:cxnLst>
                  <a:cxn ang="T6">
                    <a:pos x="T0" y="T1"/>
                  </a:cxn>
                  <a:cxn ang="T7">
                    <a:pos x="T2" y="T3"/>
                  </a:cxn>
                  <a:cxn ang="T8">
                    <a:pos x="T4" y="T5"/>
                  </a:cxn>
                </a:cxnLst>
                <a:rect l="0" t="0" r="r" b="b"/>
                <a:pathLst>
                  <a:path w="80" h="120">
                    <a:moveTo>
                      <a:pt x="0" y="0"/>
                    </a:moveTo>
                    <a:lnTo>
                      <a:pt x="0" y="0"/>
                    </a:lnTo>
                    <a:lnTo>
                      <a:pt x="8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78" name="Freeform 1633"/>
              <p:cNvSpPr>
                <a:spLocks/>
              </p:cNvSpPr>
              <p:nvPr/>
            </p:nvSpPr>
            <p:spPr bwMode="auto">
              <a:xfrm>
                <a:off x="3955" y="3044"/>
                <a:ext cx="7" cy="41"/>
              </a:xfrm>
              <a:custGeom>
                <a:avLst/>
                <a:gdLst>
                  <a:gd name="T0" fmla="*/ 0 w 20"/>
                  <a:gd name="T1" fmla="*/ 0 h 120"/>
                  <a:gd name="T2" fmla="*/ 0 w 20"/>
                  <a:gd name="T3" fmla="*/ 0 h 120"/>
                  <a:gd name="T4" fmla="*/ 0 w 20"/>
                  <a:gd name="T5" fmla="*/ 0 h 120"/>
                  <a:gd name="T6" fmla="*/ 0 60000 65536"/>
                  <a:gd name="T7" fmla="*/ 0 60000 65536"/>
                  <a:gd name="T8" fmla="*/ 0 60000 65536"/>
                </a:gdLst>
                <a:ahLst/>
                <a:cxnLst>
                  <a:cxn ang="T6">
                    <a:pos x="T0" y="T1"/>
                  </a:cxn>
                  <a:cxn ang="T7">
                    <a:pos x="T2" y="T3"/>
                  </a:cxn>
                  <a:cxn ang="T8">
                    <a:pos x="T4" y="T5"/>
                  </a:cxn>
                </a:cxnLst>
                <a:rect l="0" t="0" r="r" b="b"/>
                <a:pathLst>
                  <a:path w="20" h="120">
                    <a:moveTo>
                      <a:pt x="0" y="0"/>
                    </a:moveTo>
                    <a:lnTo>
                      <a:pt x="0" y="0"/>
                    </a:lnTo>
                    <a:lnTo>
                      <a:pt x="2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79" name="Freeform 1634"/>
              <p:cNvSpPr>
                <a:spLocks/>
              </p:cNvSpPr>
              <p:nvPr/>
            </p:nvSpPr>
            <p:spPr bwMode="auto">
              <a:xfrm>
                <a:off x="3169" y="2673"/>
                <a:ext cx="49" cy="6"/>
              </a:xfrm>
              <a:custGeom>
                <a:avLst/>
                <a:gdLst>
                  <a:gd name="T0" fmla="*/ 0 w 140"/>
                  <a:gd name="T1" fmla="*/ 0 h 20"/>
                  <a:gd name="T2" fmla="*/ 0 w 140"/>
                  <a:gd name="T3" fmla="*/ 0 h 20"/>
                  <a:gd name="T4" fmla="*/ 0 w 140"/>
                  <a:gd name="T5" fmla="*/ 0 h 20"/>
                  <a:gd name="T6" fmla="*/ 0 60000 65536"/>
                  <a:gd name="T7" fmla="*/ 0 60000 65536"/>
                  <a:gd name="T8" fmla="*/ 0 60000 65536"/>
                </a:gdLst>
                <a:ahLst/>
                <a:cxnLst>
                  <a:cxn ang="T6">
                    <a:pos x="T0" y="T1"/>
                  </a:cxn>
                  <a:cxn ang="T7">
                    <a:pos x="T2" y="T3"/>
                  </a:cxn>
                  <a:cxn ang="T8">
                    <a:pos x="T4" y="T5"/>
                  </a:cxn>
                </a:cxnLst>
                <a:rect l="0" t="0" r="r" b="b"/>
                <a:pathLst>
                  <a:path w="140" h="20">
                    <a:moveTo>
                      <a:pt x="0" y="0"/>
                    </a:moveTo>
                    <a:lnTo>
                      <a:pt x="0" y="0"/>
                    </a:lnTo>
                    <a:lnTo>
                      <a:pt x="140" y="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80" name="Freeform 1635"/>
              <p:cNvSpPr>
                <a:spLocks/>
              </p:cNvSpPr>
              <p:nvPr/>
            </p:nvSpPr>
            <p:spPr bwMode="auto">
              <a:xfrm>
                <a:off x="3937" y="3020"/>
                <a:ext cx="18" cy="24"/>
              </a:xfrm>
              <a:custGeom>
                <a:avLst/>
                <a:gdLst>
                  <a:gd name="T0" fmla="*/ 0 w 50"/>
                  <a:gd name="T1" fmla="*/ 0 h 70"/>
                  <a:gd name="T2" fmla="*/ 0 w 50"/>
                  <a:gd name="T3" fmla="*/ 0 h 70"/>
                  <a:gd name="T4" fmla="*/ 0 w 50"/>
                  <a:gd name="T5" fmla="*/ 0 h 70"/>
                  <a:gd name="T6" fmla="*/ 0 60000 65536"/>
                  <a:gd name="T7" fmla="*/ 0 60000 65536"/>
                  <a:gd name="T8" fmla="*/ 0 60000 65536"/>
                </a:gdLst>
                <a:ahLst/>
                <a:cxnLst>
                  <a:cxn ang="T6">
                    <a:pos x="T0" y="T1"/>
                  </a:cxn>
                  <a:cxn ang="T7">
                    <a:pos x="T2" y="T3"/>
                  </a:cxn>
                  <a:cxn ang="T8">
                    <a:pos x="T4" y="T5"/>
                  </a:cxn>
                </a:cxnLst>
                <a:rect l="0" t="0" r="r" b="b"/>
                <a:pathLst>
                  <a:path w="50" h="70">
                    <a:moveTo>
                      <a:pt x="50" y="70"/>
                    </a:moveTo>
                    <a:lnTo>
                      <a:pt x="5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81" name="Freeform 1636"/>
              <p:cNvSpPr>
                <a:spLocks/>
              </p:cNvSpPr>
              <p:nvPr/>
            </p:nvSpPr>
            <p:spPr bwMode="auto">
              <a:xfrm>
                <a:off x="3806" y="3020"/>
                <a:ext cx="131" cy="69"/>
              </a:xfrm>
              <a:custGeom>
                <a:avLst/>
                <a:gdLst>
                  <a:gd name="T0" fmla="*/ 0 w 370"/>
                  <a:gd name="T1" fmla="*/ 0 h 200"/>
                  <a:gd name="T2" fmla="*/ 0 w 370"/>
                  <a:gd name="T3" fmla="*/ 0 h 200"/>
                  <a:gd name="T4" fmla="*/ 0 w 370"/>
                  <a:gd name="T5" fmla="*/ 0 h 200"/>
                  <a:gd name="T6" fmla="*/ 0 60000 65536"/>
                  <a:gd name="T7" fmla="*/ 0 60000 65536"/>
                  <a:gd name="T8" fmla="*/ 0 60000 65536"/>
                </a:gdLst>
                <a:ahLst/>
                <a:cxnLst>
                  <a:cxn ang="T6">
                    <a:pos x="T0" y="T1"/>
                  </a:cxn>
                  <a:cxn ang="T7">
                    <a:pos x="T2" y="T3"/>
                  </a:cxn>
                  <a:cxn ang="T8">
                    <a:pos x="T4" y="T5"/>
                  </a:cxn>
                </a:cxnLst>
                <a:rect l="0" t="0" r="r" b="b"/>
                <a:pathLst>
                  <a:path w="370" h="200">
                    <a:moveTo>
                      <a:pt x="0" y="200"/>
                    </a:moveTo>
                    <a:lnTo>
                      <a:pt x="0" y="200"/>
                    </a:lnTo>
                    <a:lnTo>
                      <a:pt x="3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82" name="Freeform 1637"/>
              <p:cNvSpPr>
                <a:spLocks/>
              </p:cNvSpPr>
              <p:nvPr/>
            </p:nvSpPr>
            <p:spPr bwMode="auto">
              <a:xfrm>
                <a:off x="3679" y="1851"/>
                <a:ext cx="24" cy="27"/>
              </a:xfrm>
              <a:custGeom>
                <a:avLst/>
                <a:gdLst>
                  <a:gd name="T0" fmla="*/ 0 w 70"/>
                  <a:gd name="T1" fmla="*/ 0 h 80"/>
                  <a:gd name="T2" fmla="*/ 0 w 70"/>
                  <a:gd name="T3" fmla="*/ 0 h 80"/>
                  <a:gd name="T4" fmla="*/ 0 w 70"/>
                  <a:gd name="T5" fmla="*/ 0 h 80"/>
                  <a:gd name="T6" fmla="*/ 0 60000 65536"/>
                  <a:gd name="T7" fmla="*/ 0 60000 65536"/>
                  <a:gd name="T8" fmla="*/ 0 60000 65536"/>
                </a:gdLst>
                <a:ahLst/>
                <a:cxnLst>
                  <a:cxn ang="T6">
                    <a:pos x="T0" y="T1"/>
                  </a:cxn>
                  <a:cxn ang="T7">
                    <a:pos x="T2" y="T3"/>
                  </a:cxn>
                  <a:cxn ang="T8">
                    <a:pos x="T4" y="T5"/>
                  </a:cxn>
                </a:cxnLst>
                <a:rect l="0" t="0" r="r" b="b"/>
                <a:pathLst>
                  <a:path w="70" h="80">
                    <a:moveTo>
                      <a:pt x="0" y="0"/>
                    </a:moveTo>
                    <a:lnTo>
                      <a:pt x="0" y="0"/>
                    </a:lnTo>
                    <a:lnTo>
                      <a:pt x="7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83" name="Freeform 1638"/>
              <p:cNvSpPr>
                <a:spLocks/>
              </p:cNvSpPr>
              <p:nvPr/>
            </p:nvSpPr>
            <p:spPr bwMode="auto">
              <a:xfrm>
                <a:off x="3746" y="3228"/>
                <a:ext cx="39" cy="11"/>
              </a:xfrm>
              <a:custGeom>
                <a:avLst/>
                <a:gdLst>
                  <a:gd name="T0" fmla="*/ 0 w 111"/>
                  <a:gd name="T1" fmla="*/ 0 h 30"/>
                  <a:gd name="T2" fmla="*/ 0 w 111"/>
                  <a:gd name="T3" fmla="*/ 0 h 30"/>
                  <a:gd name="T4" fmla="*/ 0 w 111"/>
                  <a:gd name="T5" fmla="*/ 0 h 30"/>
                  <a:gd name="T6" fmla="*/ 0 60000 65536"/>
                  <a:gd name="T7" fmla="*/ 0 60000 65536"/>
                  <a:gd name="T8" fmla="*/ 0 60000 65536"/>
                </a:gdLst>
                <a:ahLst/>
                <a:cxnLst>
                  <a:cxn ang="T6">
                    <a:pos x="T0" y="T1"/>
                  </a:cxn>
                  <a:cxn ang="T7">
                    <a:pos x="T2" y="T3"/>
                  </a:cxn>
                  <a:cxn ang="T8">
                    <a:pos x="T4" y="T5"/>
                  </a:cxn>
                </a:cxnLst>
                <a:rect l="0" t="0" r="r" b="b"/>
                <a:pathLst>
                  <a:path w="111" h="30">
                    <a:moveTo>
                      <a:pt x="111" y="0"/>
                    </a:moveTo>
                    <a:lnTo>
                      <a:pt x="111"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84" name="Freeform 1639"/>
              <p:cNvSpPr>
                <a:spLocks/>
              </p:cNvSpPr>
              <p:nvPr/>
            </p:nvSpPr>
            <p:spPr bwMode="auto">
              <a:xfrm>
                <a:off x="4706" y="2543"/>
                <a:ext cx="42"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85" name="Freeform 1640"/>
              <p:cNvSpPr>
                <a:spLocks/>
              </p:cNvSpPr>
              <p:nvPr/>
            </p:nvSpPr>
            <p:spPr bwMode="auto">
              <a:xfrm>
                <a:off x="4504" y="1742"/>
                <a:ext cx="53" cy="27"/>
              </a:xfrm>
              <a:custGeom>
                <a:avLst/>
                <a:gdLst>
                  <a:gd name="T0" fmla="*/ 0 w 150"/>
                  <a:gd name="T1" fmla="*/ 0 h 80"/>
                  <a:gd name="T2" fmla="*/ 0 w 150"/>
                  <a:gd name="T3" fmla="*/ 0 h 80"/>
                  <a:gd name="T4" fmla="*/ 0 w 150"/>
                  <a:gd name="T5" fmla="*/ 0 h 80"/>
                  <a:gd name="T6" fmla="*/ 0 60000 65536"/>
                  <a:gd name="T7" fmla="*/ 0 60000 65536"/>
                  <a:gd name="T8" fmla="*/ 0 60000 65536"/>
                </a:gdLst>
                <a:ahLst/>
                <a:cxnLst>
                  <a:cxn ang="T6">
                    <a:pos x="T0" y="T1"/>
                  </a:cxn>
                  <a:cxn ang="T7">
                    <a:pos x="T2" y="T3"/>
                  </a:cxn>
                  <a:cxn ang="T8">
                    <a:pos x="T4" y="T5"/>
                  </a:cxn>
                </a:cxnLst>
                <a:rect l="0" t="0" r="r" b="b"/>
                <a:pathLst>
                  <a:path w="150" h="80">
                    <a:moveTo>
                      <a:pt x="0" y="80"/>
                    </a:moveTo>
                    <a:lnTo>
                      <a:pt x="0" y="8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86" name="Freeform 1641"/>
              <p:cNvSpPr>
                <a:spLocks/>
              </p:cNvSpPr>
              <p:nvPr/>
            </p:nvSpPr>
            <p:spPr bwMode="auto">
              <a:xfrm>
                <a:off x="5124" y="3218"/>
                <a:ext cx="56" cy="24"/>
              </a:xfrm>
              <a:custGeom>
                <a:avLst/>
                <a:gdLst>
                  <a:gd name="T0" fmla="*/ 0 w 160"/>
                  <a:gd name="T1" fmla="*/ 0 h 70"/>
                  <a:gd name="T2" fmla="*/ 0 w 160"/>
                  <a:gd name="T3" fmla="*/ 0 h 70"/>
                  <a:gd name="T4" fmla="*/ 0 w 160"/>
                  <a:gd name="T5" fmla="*/ 0 h 70"/>
                  <a:gd name="T6" fmla="*/ 0 60000 65536"/>
                  <a:gd name="T7" fmla="*/ 0 60000 65536"/>
                  <a:gd name="T8" fmla="*/ 0 60000 65536"/>
                </a:gdLst>
                <a:ahLst/>
                <a:cxnLst>
                  <a:cxn ang="T6">
                    <a:pos x="T0" y="T1"/>
                  </a:cxn>
                  <a:cxn ang="T7">
                    <a:pos x="T2" y="T3"/>
                  </a:cxn>
                  <a:cxn ang="T8">
                    <a:pos x="T4" y="T5"/>
                  </a:cxn>
                </a:cxnLst>
                <a:rect l="0" t="0" r="r" b="b"/>
                <a:pathLst>
                  <a:path w="160" h="70">
                    <a:moveTo>
                      <a:pt x="0" y="70"/>
                    </a:moveTo>
                    <a:lnTo>
                      <a:pt x="0" y="7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87" name="Freeform 1642"/>
              <p:cNvSpPr>
                <a:spLocks/>
              </p:cNvSpPr>
              <p:nvPr/>
            </p:nvSpPr>
            <p:spPr bwMode="auto">
              <a:xfrm>
                <a:off x="3183" y="2836"/>
                <a:ext cx="56" cy="4"/>
              </a:xfrm>
              <a:custGeom>
                <a:avLst/>
                <a:gdLst>
                  <a:gd name="T0" fmla="*/ 0 w 160"/>
                  <a:gd name="T1" fmla="*/ 0 h 10"/>
                  <a:gd name="T2" fmla="*/ 0 w 160"/>
                  <a:gd name="T3" fmla="*/ 0 h 10"/>
                  <a:gd name="T4" fmla="*/ 0 w 160"/>
                  <a:gd name="T5" fmla="*/ 0 h 10"/>
                  <a:gd name="T6" fmla="*/ 0 60000 65536"/>
                  <a:gd name="T7" fmla="*/ 0 60000 65536"/>
                  <a:gd name="T8" fmla="*/ 0 60000 65536"/>
                </a:gdLst>
                <a:ahLst/>
                <a:cxnLst>
                  <a:cxn ang="T6">
                    <a:pos x="T0" y="T1"/>
                  </a:cxn>
                  <a:cxn ang="T7">
                    <a:pos x="T2" y="T3"/>
                  </a:cxn>
                  <a:cxn ang="T8">
                    <a:pos x="T4" y="T5"/>
                  </a:cxn>
                </a:cxnLst>
                <a:rect l="0" t="0" r="r" b="b"/>
                <a:pathLst>
                  <a:path w="160" h="10">
                    <a:moveTo>
                      <a:pt x="0" y="0"/>
                    </a:moveTo>
                    <a:lnTo>
                      <a:pt x="0" y="0"/>
                    </a:lnTo>
                    <a:lnTo>
                      <a:pt x="16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88" name="Freeform 1643"/>
              <p:cNvSpPr>
                <a:spLocks/>
              </p:cNvSpPr>
              <p:nvPr/>
            </p:nvSpPr>
            <p:spPr bwMode="auto">
              <a:xfrm>
                <a:off x="4299" y="2731"/>
                <a:ext cx="131" cy="143"/>
              </a:xfrm>
              <a:custGeom>
                <a:avLst/>
                <a:gdLst>
                  <a:gd name="T0" fmla="*/ 0 w 370"/>
                  <a:gd name="T1" fmla="*/ 0 h 420"/>
                  <a:gd name="T2" fmla="*/ 0 w 370"/>
                  <a:gd name="T3" fmla="*/ 0 h 420"/>
                  <a:gd name="T4" fmla="*/ 0 w 370"/>
                  <a:gd name="T5" fmla="*/ 0 h 420"/>
                  <a:gd name="T6" fmla="*/ 0 60000 65536"/>
                  <a:gd name="T7" fmla="*/ 0 60000 65536"/>
                  <a:gd name="T8" fmla="*/ 0 60000 65536"/>
                </a:gdLst>
                <a:ahLst/>
                <a:cxnLst>
                  <a:cxn ang="T6">
                    <a:pos x="T0" y="T1"/>
                  </a:cxn>
                  <a:cxn ang="T7">
                    <a:pos x="T2" y="T3"/>
                  </a:cxn>
                  <a:cxn ang="T8">
                    <a:pos x="T4" y="T5"/>
                  </a:cxn>
                </a:cxnLst>
                <a:rect l="0" t="0" r="r" b="b"/>
                <a:pathLst>
                  <a:path w="370" h="420">
                    <a:moveTo>
                      <a:pt x="370" y="0"/>
                    </a:moveTo>
                    <a:lnTo>
                      <a:pt x="370" y="0"/>
                    </a:lnTo>
                    <a:lnTo>
                      <a:pt x="0" y="4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89" name="Freeform 1644"/>
              <p:cNvSpPr>
                <a:spLocks/>
              </p:cNvSpPr>
              <p:nvPr/>
            </p:nvSpPr>
            <p:spPr bwMode="auto">
              <a:xfrm>
                <a:off x="5000" y="3208"/>
                <a:ext cx="35" cy="14"/>
              </a:xfrm>
              <a:custGeom>
                <a:avLst/>
                <a:gdLst>
                  <a:gd name="T0" fmla="*/ 0 w 101"/>
                  <a:gd name="T1" fmla="*/ 0 h 40"/>
                  <a:gd name="T2" fmla="*/ 0 w 101"/>
                  <a:gd name="T3" fmla="*/ 0 h 40"/>
                  <a:gd name="T4" fmla="*/ 0 w 101"/>
                  <a:gd name="T5" fmla="*/ 0 h 40"/>
                  <a:gd name="T6" fmla="*/ 0 60000 65536"/>
                  <a:gd name="T7" fmla="*/ 0 60000 65536"/>
                  <a:gd name="T8" fmla="*/ 0 60000 65536"/>
                </a:gdLst>
                <a:ahLst/>
                <a:cxnLst>
                  <a:cxn ang="T6">
                    <a:pos x="T0" y="T1"/>
                  </a:cxn>
                  <a:cxn ang="T7">
                    <a:pos x="T2" y="T3"/>
                  </a:cxn>
                  <a:cxn ang="T8">
                    <a:pos x="T4" y="T5"/>
                  </a:cxn>
                </a:cxnLst>
                <a:rect l="0" t="0" r="r" b="b"/>
                <a:pathLst>
                  <a:path w="101" h="40">
                    <a:moveTo>
                      <a:pt x="0" y="0"/>
                    </a:moveTo>
                    <a:lnTo>
                      <a:pt x="0" y="0"/>
                    </a:lnTo>
                    <a:lnTo>
                      <a:pt x="101"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90" name="Freeform 1645"/>
              <p:cNvSpPr>
                <a:spLocks/>
              </p:cNvSpPr>
              <p:nvPr/>
            </p:nvSpPr>
            <p:spPr bwMode="auto">
              <a:xfrm>
                <a:off x="4348" y="2437"/>
                <a:ext cx="53" cy="7"/>
              </a:xfrm>
              <a:custGeom>
                <a:avLst/>
                <a:gdLst>
                  <a:gd name="T0" fmla="*/ 0 w 150"/>
                  <a:gd name="T1" fmla="*/ 0 h 20"/>
                  <a:gd name="T2" fmla="*/ 0 w 150"/>
                  <a:gd name="T3" fmla="*/ 0 h 20"/>
                  <a:gd name="T4" fmla="*/ 0 w 150"/>
                  <a:gd name="T5" fmla="*/ 0 h 20"/>
                  <a:gd name="T6" fmla="*/ 0 60000 65536"/>
                  <a:gd name="T7" fmla="*/ 0 60000 65536"/>
                  <a:gd name="T8" fmla="*/ 0 60000 65536"/>
                </a:gdLst>
                <a:ahLst/>
                <a:cxnLst>
                  <a:cxn ang="T6">
                    <a:pos x="T0" y="T1"/>
                  </a:cxn>
                  <a:cxn ang="T7">
                    <a:pos x="T2" y="T3"/>
                  </a:cxn>
                  <a:cxn ang="T8">
                    <a:pos x="T4" y="T5"/>
                  </a:cxn>
                </a:cxnLst>
                <a:rect l="0" t="0" r="r" b="b"/>
                <a:pathLst>
                  <a:path w="150" h="20">
                    <a:moveTo>
                      <a:pt x="0" y="20"/>
                    </a:moveTo>
                    <a:lnTo>
                      <a:pt x="0" y="2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91" name="Freeform 1646"/>
              <p:cNvSpPr>
                <a:spLocks/>
              </p:cNvSpPr>
              <p:nvPr/>
            </p:nvSpPr>
            <p:spPr bwMode="auto">
              <a:xfrm>
                <a:off x="3399" y="3559"/>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0" y="50"/>
                    </a:moveTo>
                    <a:lnTo>
                      <a:pt x="0" y="5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92" name="Freeform 1647"/>
              <p:cNvSpPr>
                <a:spLocks/>
              </p:cNvSpPr>
              <p:nvPr/>
            </p:nvSpPr>
            <p:spPr bwMode="auto">
              <a:xfrm>
                <a:off x="5103" y="3293"/>
                <a:ext cx="3" cy="58"/>
              </a:xfrm>
              <a:custGeom>
                <a:avLst/>
                <a:gdLst>
                  <a:gd name="T0" fmla="*/ 0 w 10"/>
                  <a:gd name="T1" fmla="*/ 0 h 170"/>
                  <a:gd name="T2" fmla="*/ 0 w 10"/>
                  <a:gd name="T3" fmla="*/ 0 h 170"/>
                  <a:gd name="T4" fmla="*/ 0 w 10"/>
                  <a:gd name="T5" fmla="*/ 0 h 170"/>
                  <a:gd name="T6" fmla="*/ 0 60000 65536"/>
                  <a:gd name="T7" fmla="*/ 0 60000 65536"/>
                  <a:gd name="T8" fmla="*/ 0 60000 65536"/>
                </a:gdLst>
                <a:ahLst/>
                <a:cxnLst>
                  <a:cxn ang="T6">
                    <a:pos x="T0" y="T1"/>
                  </a:cxn>
                  <a:cxn ang="T7">
                    <a:pos x="T2" y="T3"/>
                  </a:cxn>
                  <a:cxn ang="T8">
                    <a:pos x="T4" y="T5"/>
                  </a:cxn>
                </a:cxnLst>
                <a:rect l="0" t="0" r="r" b="b"/>
                <a:pathLst>
                  <a:path w="10" h="170">
                    <a:moveTo>
                      <a:pt x="0" y="0"/>
                    </a:moveTo>
                    <a:lnTo>
                      <a:pt x="0" y="0"/>
                    </a:lnTo>
                    <a:lnTo>
                      <a:pt x="1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93" name="Freeform 1648"/>
              <p:cNvSpPr>
                <a:spLocks/>
              </p:cNvSpPr>
              <p:nvPr/>
            </p:nvSpPr>
            <p:spPr bwMode="auto">
              <a:xfrm>
                <a:off x="4936" y="3116"/>
                <a:ext cx="46" cy="85"/>
              </a:xfrm>
              <a:custGeom>
                <a:avLst/>
                <a:gdLst>
                  <a:gd name="T0" fmla="*/ 0 w 130"/>
                  <a:gd name="T1" fmla="*/ 0 h 250"/>
                  <a:gd name="T2" fmla="*/ 0 w 130"/>
                  <a:gd name="T3" fmla="*/ 0 h 250"/>
                  <a:gd name="T4" fmla="*/ 0 w 130"/>
                  <a:gd name="T5" fmla="*/ 0 h 250"/>
                  <a:gd name="T6" fmla="*/ 0 60000 65536"/>
                  <a:gd name="T7" fmla="*/ 0 60000 65536"/>
                  <a:gd name="T8" fmla="*/ 0 60000 65536"/>
                </a:gdLst>
                <a:ahLst/>
                <a:cxnLst>
                  <a:cxn ang="T6">
                    <a:pos x="T0" y="T1"/>
                  </a:cxn>
                  <a:cxn ang="T7">
                    <a:pos x="T2" y="T3"/>
                  </a:cxn>
                  <a:cxn ang="T8">
                    <a:pos x="T4" y="T5"/>
                  </a:cxn>
                </a:cxnLst>
                <a:rect l="0" t="0" r="r" b="b"/>
                <a:pathLst>
                  <a:path w="130" h="250">
                    <a:moveTo>
                      <a:pt x="130" y="0"/>
                    </a:moveTo>
                    <a:lnTo>
                      <a:pt x="130" y="0"/>
                    </a:lnTo>
                    <a:lnTo>
                      <a:pt x="0" y="2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94" name="Freeform 1649"/>
              <p:cNvSpPr>
                <a:spLocks/>
              </p:cNvSpPr>
              <p:nvPr/>
            </p:nvSpPr>
            <p:spPr bwMode="auto">
              <a:xfrm>
                <a:off x="4748" y="2543"/>
                <a:ext cx="43" cy="17"/>
              </a:xfrm>
              <a:custGeom>
                <a:avLst/>
                <a:gdLst>
                  <a:gd name="T0" fmla="*/ 0 w 120"/>
                  <a:gd name="T1" fmla="*/ 0 h 50"/>
                  <a:gd name="T2" fmla="*/ 0 w 120"/>
                  <a:gd name="T3" fmla="*/ 0 h 50"/>
                  <a:gd name="T4" fmla="*/ 0 w 120"/>
                  <a:gd name="T5" fmla="*/ 0 h 50"/>
                  <a:gd name="T6" fmla="*/ 0 60000 65536"/>
                  <a:gd name="T7" fmla="*/ 0 60000 65536"/>
                  <a:gd name="T8" fmla="*/ 0 60000 65536"/>
                </a:gdLst>
                <a:ahLst/>
                <a:cxnLst>
                  <a:cxn ang="T6">
                    <a:pos x="T0" y="T1"/>
                  </a:cxn>
                  <a:cxn ang="T7">
                    <a:pos x="T2" y="T3"/>
                  </a:cxn>
                  <a:cxn ang="T8">
                    <a:pos x="T4" y="T5"/>
                  </a:cxn>
                </a:cxnLst>
                <a:rect l="0" t="0" r="r" b="b"/>
                <a:pathLst>
                  <a:path w="120" h="50">
                    <a:moveTo>
                      <a:pt x="0" y="0"/>
                    </a:moveTo>
                    <a:lnTo>
                      <a:pt x="0" y="0"/>
                    </a:lnTo>
                    <a:lnTo>
                      <a:pt x="12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95" name="Freeform 1650"/>
              <p:cNvSpPr>
                <a:spLocks/>
              </p:cNvSpPr>
              <p:nvPr/>
            </p:nvSpPr>
            <p:spPr bwMode="auto">
              <a:xfrm>
                <a:off x="4430" y="2731"/>
                <a:ext cx="63" cy="20"/>
              </a:xfrm>
              <a:custGeom>
                <a:avLst/>
                <a:gdLst>
                  <a:gd name="T0" fmla="*/ 0 w 180"/>
                  <a:gd name="T1" fmla="*/ 0 h 60"/>
                  <a:gd name="T2" fmla="*/ 0 w 180"/>
                  <a:gd name="T3" fmla="*/ 0 h 60"/>
                  <a:gd name="T4" fmla="*/ 0 w 180"/>
                  <a:gd name="T5" fmla="*/ 0 h 60"/>
                  <a:gd name="T6" fmla="*/ 0 60000 65536"/>
                  <a:gd name="T7" fmla="*/ 0 60000 65536"/>
                  <a:gd name="T8" fmla="*/ 0 60000 65536"/>
                </a:gdLst>
                <a:ahLst/>
                <a:cxnLst>
                  <a:cxn ang="T6">
                    <a:pos x="T0" y="T1"/>
                  </a:cxn>
                  <a:cxn ang="T7">
                    <a:pos x="T2" y="T3"/>
                  </a:cxn>
                  <a:cxn ang="T8">
                    <a:pos x="T4" y="T5"/>
                  </a:cxn>
                </a:cxnLst>
                <a:rect l="0" t="0" r="r" b="b"/>
                <a:pathLst>
                  <a:path w="180" h="60">
                    <a:moveTo>
                      <a:pt x="0" y="0"/>
                    </a:moveTo>
                    <a:lnTo>
                      <a:pt x="0" y="0"/>
                    </a:lnTo>
                    <a:lnTo>
                      <a:pt x="18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96" name="Freeform 1651"/>
              <p:cNvSpPr>
                <a:spLocks/>
              </p:cNvSpPr>
              <p:nvPr/>
            </p:nvSpPr>
            <p:spPr bwMode="auto">
              <a:xfrm>
                <a:off x="3810" y="1871"/>
                <a:ext cx="209" cy="35"/>
              </a:xfrm>
              <a:custGeom>
                <a:avLst/>
                <a:gdLst>
                  <a:gd name="T0" fmla="*/ 0 w 590"/>
                  <a:gd name="T1" fmla="*/ 0 h 100"/>
                  <a:gd name="T2" fmla="*/ 0 w 590"/>
                  <a:gd name="T3" fmla="*/ 0 h 100"/>
                  <a:gd name="T4" fmla="*/ 0 w 590"/>
                  <a:gd name="T5" fmla="*/ 0 h 100"/>
                  <a:gd name="T6" fmla="*/ 0 60000 65536"/>
                  <a:gd name="T7" fmla="*/ 0 60000 65536"/>
                  <a:gd name="T8" fmla="*/ 0 60000 65536"/>
                </a:gdLst>
                <a:ahLst/>
                <a:cxnLst>
                  <a:cxn ang="T6">
                    <a:pos x="T0" y="T1"/>
                  </a:cxn>
                  <a:cxn ang="T7">
                    <a:pos x="T2" y="T3"/>
                  </a:cxn>
                  <a:cxn ang="T8">
                    <a:pos x="T4" y="T5"/>
                  </a:cxn>
                </a:cxnLst>
                <a:rect l="0" t="0" r="r" b="b"/>
                <a:pathLst>
                  <a:path w="590" h="100">
                    <a:moveTo>
                      <a:pt x="590" y="0"/>
                    </a:moveTo>
                    <a:lnTo>
                      <a:pt x="59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97" name="Freeform 1652"/>
              <p:cNvSpPr>
                <a:spLocks/>
              </p:cNvSpPr>
              <p:nvPr/>
            </p:nvSpPr>
            <p:spPr bwMode="auto">
              <a:xfrm>
                <a:off x="3792" y="1752"/>
                <a:ext cx="28" cy="21"/>
              </a:xfrm>
              <a:custGeom>
                <a:avLst/>
                <a:gdLst>
                  <a:gd name="T0" fmla="*/ 0 w 80"/>
                  <a:gd name="T1" fmla="*/ 0 h 60"/>
                  <a:gd name="T2" fmla="*/ 0 w 80"/>
                  <a:gd name="T3" fmla="*/ 0 h 60"/>
                  <a:gd name="T4" fmla="*/ 0 w 80"/>
                  <a:gd name="T5" fmla="*/ 0 h 60"/>
                  <a:gd name="T6" fmla="*/ 0 60000 65536"/>
                  <a:gd name="T7" fmla="*/ 0 60000 65536"/>
                  <a:gd name="T8" fmla="*/ 0 60000 65536"/>
                </a:gdLst>
                <a:ahLst/>
                <a:cxnLst>
                  <a:cxn ang="T6">
                    <a:pos x="T0" y="T1"/>
                  </a:cxn>
                  <a:cxn ang="T7">
                    <a:pos x="T2" y="T3"/>
                  </a:cxn>
                  <a:cxn ang="T8">
                    <a:pos x="T4" y="T5"/>
                  </a:cxn>
                </a:cxnLst>
                <a:rect l="0" t="0" r="r" b="b"/>
                <a:pathLst>
                  <a:path w="80" h="60">
                    <a:moveTo>
                      <a:pt x="0" y="60"/>
                    </a:moveTo>
                    <a:lnTo>
                      <a:pt x="0" y="6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98" name="Freeform 1653"/>
              <p:cNvSpPr>
                <a:spLocks/>
              </p:cNvSpPr>
              <p:nvPr/>
            </p:nvSpPr>
            <p:spPr bwMode="auto">
              <a:xfrm>
                <a:off x="3254" y="3576"/>
                <a:ext cx="145" cy="38"/>
              </a:xfrm>
              <a:custGeom>
                <a:avLst/>
                <a:gdLst>
                  <a:gd name="T0" fmla="*/ 0 w 411"/>
                  <a:gd name="T1" fmla="*/ 0 h 110"/>
                  <a:gd name="T2" fmla="*/ 0 w 411"/>
                  <a:gd name="T3" fmla="*/ 0 h 110"/>
                  <a:gd name="T4" fmla="*/ 0 w 411"/>
                  <a:gd name="T5" fmla="*/ 0 h 110"/>
                  <a:gd name="T6" fmla="*/ 0 60000 65536"/>
                  <a:gd name="T7" fmla="*/ 0 60000 65536"/>
                  <a:gd name="T8" fmla="*/ 0 60000 65536"/>
                </a:gdLst>
                <a:ahLst/>
                <a:cxnLst>
                  <a:cxn ang="T6">
                    <a:pos x="T0" y="T1"/>
                  </a:cxn>
                  <a:cxn ang="T7">
                    <a:pos x="T2" y="T3"/>
                  </a:cxn>
                  <a:cxn ang="T8">
                    <a:pos x="T4" y="T5"/>
                  </a:cxn>
                </a:cxnLst>
                <a:rect l="0" t="0" r="r" b="b"/>
                <a:pathLst>
                  <a:path w="411" h="110">
                    <a:moveTo>
                      <a:pt x="411" y="0"/>
                    </a:moveTo>
                    <a:lnTo>
                      <a:pt x="411"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399" name="Freeform 1654"/>
              <p:cNvSpPr>
                <a:spLocks/>
              </p:cNvSpPr>
              <p:nvPr/>
            </p:nvSpPr>
            <p:spPr bwMode="auto">
              <a:xfrm>
                <a:off x="4302" y="2379"/>
                <a:ext cx="14" cy="52"/>
              </a:xfrm>
              <a:custGeom>
                <a:avLst/>
                <a:gdLst>
                  <a:gd name="T0" fmla="*/ 0 w 40"/>
                  <a:gd name="T1" fmla="*/ 0 h 150"/>
                  <a:gd name="T2" fmla="*/ 0 w 40"/>
                  <a:gd name="T3" fmla="*/ 0 h 150"/>
                  <a:gd name="T4" fmla="*/ 0 w 40"/>
                  <a:gd name="T5" fmla="*/ 0 h 150"/>
                  <a:gd name="T6" fmla="*/ 0 60000 65536"/>
                  <a:gd name="T7" fmla="*/ 0 60000 65536"/>
                  <a:gd name="T8" fmla="*/ 0 60000 65536"/>
                </a:gdLst>
                <a:ahLst/>
                <a:cxnLst>
                  <a:cxn ang="T6">
                    <a:pos x="T0" y="T1"/>
                  </a:cxn>
                  <a:cxn ang="T7">
                    <a:pos x="T2" y="T3"/>
                  </a:cxn>
                  <a:cxn ang="T8">
                    <a:pos x="T4" y="T5"/>
                  </a:cxn>
                </a:cxnLst>
                <a:rect l="0" t="0" r="r" b="b"/>
                <a:pathLst>
                  <a:path w="40" h="150">
                    <a:moveTo>
                      <a:pt x="40" y="150"/>
                    </a:moveTo>
                    <a:lnTo>
                      <a:pt x="4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00" name="Freeform 1655"/>
              <p:cNvSpPr>
                <a:spLocks/>
              </p:cNvSpPr>
              <p:nvPr/>
            </p:nvSpPr>
            <p:spPr bwMode="auto">
              <a:xfrm>
                <a:off x="4656" y="2864"/>
                <a:ext cx="92" cy="211"/>
              </a:xfrm>
              <a:custGeom>
                <a:avLst/>
                <a:gdLst>
                  <a:gd name="T0" fmla="*/ 0 w 260"/>
                  <a:gd name="T1" fmla="*/ 0 h 620"/>
                  <a:gd name="T2" fmla="*/ 0 w 260"/>
                  <a:gd name="T3" fmla="*/ 0 h 620"/>
                  <a:gd name="T4" fmla="*/ 0 w 260"/>
                  <a:gd name="T5" fmla="*/ 0 h 620"/>
                  <a:gd name="T6" fmla="*/ 0 60000 65536"/>
                  <a:gd name="T7" fmla="*/ 0 60000 65536"/>
                  <a:gd name="T8" fmla="*/ 0 60000 65536"/>
                </a:gdLst>
                <a:ahLst/>
                <a:cxnLst>
                  <a:cxn ang="T6">
                    <a:pos x="T0" y="T1"/>
                  </a:cxn>
                  <a:cxn ang="T7">
                    <a:pos x="T2" y="T3"/>
                  </a:cxn>
                  <a:cxn ang="T8">
                    <a:pos x="T4" y="T5"/>
                  </a:cxn>
                </a:cxnLst>
                <a:rect l="0" t="0" r="r" b="b"/>
                <a:pathLst>
                  <a:path w="260" h="620">
                    <a:moveTo>
                      <a:pt x="260" y="620"/>
                    </a:moveTo>
                    <a:lnTo>
                      <a:pt x="260" y="6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01" name="Freeform 1656"/>
              <p:cNvSpPr>
                <a:spLocks/>
              </p:cNvSpPr>
              <p:nvPr/>
            </p:nvSpPr>
            <p:spPr bwMode="auto">
              <a:xfrm>
                <a:off x="4635" y="2864"/>
                <a:ext cx="21" cy="40"/>
              </a:xfrm>
              <a:custGeom>
                <a:avLst/>
                <a:gdLst>
                  <a:gd name="T0" fmla="*/ 0 w 60"/>
                  <a:gd name="T1" fmla="*/ 0 h 120"/>
                  <a:gd name="T2" fmla="*/ 0 w 60"/>
                  <a:gd name="T3" fmla="*/ 0 h 120"/>
                  <a:gd name="T4" fmla="*/ 0 w 60"/>
                  <a:gd name="T5" fmla="*/ 0 h 120"/>
                  <a:gd name="T6" fmla="*/ 0 60000 65536"/>
                  <a:gd name="T7" fmla="*/ 0 60000 65536"/>
                  <a:gd name="T8" fmla="*/ 0 60000 65536"/>
                </a:gdLst>
                <a:ahLst/>
                <a:cxnLst>
                  <a:cxn ang="T6">
                    <a:pos x="T0" y="T1"/>
                  </a:cxn>
                  <a:cxn ang="T7">
                    <a:pos x="T2" y="T3"/>
                  </a:cxn>
                  <a:cxn ang="T8">
                    <a:pos x="T4" y="T5"/>
                  </a:cxn>
                </a:cxnLst>
                <a:rect l="0" t="0" r="r" b="b"/>
                <a:pathLst>
                  <a:path w="60" h="120">
                    <a:moveTo>
                      <a:pt x="0" y="120"/>
                    </a:moveTo>
                    <a:lnTo>
                      <a:pt x="0" y="120"/>
                    </a:lnTo>
                    <a:lnTo>
                      <a:pt x="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02" name="Freeform 1657"/>
              <p:cNvSpPr>
                <a:spLocks/>
              </p:cNvSpPr>
              <p:nvPr/>
            </p:nvSpPr>
            <p:spPr bwMode="auto">
              <a:xfrm>
                <a:off x="3622" y="2628"/>
                <a:ext cx="645" cy="79"/>
              </a:xfrm>
              <a:custGeom>
                <a:avLst/>
                <a:gdLst>
                  <a:gd name="T0" fmla="*/ 0 w 1822"/>
                  <a:gd name="T1" fmla="*/ 0 h 230"/>
                  <a:gd name="T2" fmla="*/ 0 w 1822"/>
                  <a:gd name="T3" fmla="*/ 0 h 230"/>
                  <a:gd name="T4" fmla="*/ 0 w 1822"/>
                  <a:gd name="T5" fmla="*/ 0 h 230"/>
                  <a:gd name="T6" fmla="*/ 0 60000 65536"/>
                  <a:gd name="T7" fmla="*/ 0 60000 65536"/>
                  <a:gd name="T8" fmla="*/ 0 60000 65536"/>
                </a:gdLst>
                <a:ahLst/>
                <a:cxnLst>
                  <a:cxn ang="T6">
                    <a:pos x="T0" y="T1"/>
                  </a:cxn>
                  <a:cxn ang="T7">
                    <a:pos x="T2" y="T3"/>
                  </a:cxn>
                  <a:cxn ang="T8">
                    <a:pos x="T4" y="T5"/>
                  </a:cxn>
                </a:cxnLst>
                <a:rect l="0" t="0" r="r" b="b"/>
                <a:pathLst>
                  <a:path w="1822" h="230">
                    <a:moveTo>
                      <a:pt x="0" y="230"/>
                    </a:moveTo>
                    <a:lnTo>
                      <a:pt x="0" y="230"/>
                    </a:lnTo>
                    <a:lnTo>
                      <a:pt x="1822"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03" name="Freeform 1658"/>
              <p:cNvSpPr>
                <a:spLocks/>
              </p:cNvSpPr>
              <p:nvPr/>
            </p:nvSpPr>
            <p:spPr bwMode="auto">
              <a:xfrm>
                <a:off x="4748" y="2543"/>
                <a:ext cx="25" cy="48"/>
              </a:xfrm>
              <a:custGeom>
                <a:avLst/>
                <a:gdLst>
                  <a:gd name="T0" fmla="*/ 0 w 70"/>
                  <a:gd name="T1" fmla="*/ 0 h 140"/>
                  <a:gd name="T2" fmla="*/ 0 w 70"/>
                  <a:gd name="T3" fmla="*/ 0 h 140"/>
                  <a:gd name="T4" fmla="*/ 0 w 70"/>
                  <a:gd name="T5" fmla="*/ 0 h 140"/>
                  <a:gd name="T6" fmla="*/ 0 60000 65536"/>
                  <a:gd name="T7" fmla="*/ 0 60000 65536"/>
                  <a:gd name="T8" fmla="*/ 0 60000 65536"/>
                </a:gdLst>
                <a:ahLst/>
                <a:cxnLst>
                  <a:cxn ang="T6">
                    <a:pos x="T0" y="T1"/>
                  </a:cxn>
                  <a:cxn ang="T7">
                    <a:pos x="T2" y="T3"/>
                  </a:cxn>
                  <a:cxn ang="T8">
                    <a:pos x="T4" y="T5"/>
                  </a:cxn>
                </a:cxnLst>
                <a:rect l="0" t="0" r="r" b="b"/>
                <a:pathLst>
                  <a:path w="70" h="140">
                    <a:moveTo>
                      <a:pt x="0" y="0"/>
                    </a:moveTo>
                    <a:lnTo>
                      <a:pt x="0" y="0"/>
                    </a:lnTo>
                    <a:lnTo>
                      <a:pt x="7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04" name="Freeform 1659"/>
              <p:cNvSpPr>
                <a:spLocks/>
              </p:cNvSpPr>
              <p:nvPr/>
            </p:nvSpPr>
            <p:spPr bwMode="auto">
              <a:xfrm>
                <a:off x="3789" y="1619"/>
                <a:ext cx="39" cy="44"/>
              </a:xfrm>
              <a:custGeom>
                <a:avLst/>
                <a:gdLst>
                  <a:gd name="T0" fmla="*/ 0 w 110"/>
                  <a:gd name="T1" fmla="*/ 0 h 130"/>
                  <a:gd name="T2" fmla="*/ 0 w 110"/>
                  <a:gd name="T3" fmla="*/ 0 h 130"/>
                  <a:gd name="T4" fmla="*/ 0 w 110"/>
                  <a:gd name="T5" fmla="*/ 0 h 130"/>
                  <a:gd name="T6" fmla="*/ 0 60000 65536"/>
                  <a:gd name="T7" fmla="*/ 0 60000 65536"/>
                  <a:gd name="T8" fmla="*/ 0 60000 65536"/>
                </a:gdLst>
                <a:ahLst/>
                <a:cxnLst>
                  <a:cxn ang="T6">
                    <a:pos x="T0" y="T1"/>
                  </a:cxn>
                  <a:cxn ang="T7">
                    <a:pos x="T2" y="T3"/>
                  </a:cxn>
                  <a:cxn ang="T8">
                    <a:pos x="T4" y="T5"/>
                  </a:cxn>
                </a:cxnLst>
                <a:rect l="0" t="0" r="r" b="b"/>
                <a:pathLst>
                  <a:path w="110" h="130">
                    <a:moveTo>
                      <a:pt x="0" y="130"/>
                    </a:moveTo>
                    <a:lnTo>
                      <a:pt x="0" y="13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05" name="Freeform 1660"/>
              <p:cNvSpPr>
                <a:spLocks/>
              </p:cNvSpPr>
              <p:nvPr/>
            </p:nvSpPr>
            <p:spPr bwMode="auto">
              <a:xfrm>
                <a:off x="3505" y="1513"/>
                <a:ext cx="7" cy="52"/>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20" y="0"/>
                    </a:moveTo>
                    <a:lnTo>
                      <a:pt x="2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406" name="Freeform 1661"/>
              <p:cNvSpPr>
                <a:spLocks/>
              </p:cNvSpPr>
              <p:nvPr/>
            </p:nvSpPr>
            <p:spPr bwMode="auto">
              <a:xfrm>
                <a:off x="3459" y="1541"/>
                <a:ext cx="46" cy="24"/>
              </a:xfrm>
              <a:custGeom>
                <a:avLst/>
                <a:gdLst>
                  <a:gd name="T0" fmla="*/ 0 w 130"/>
                  <a:gd name="T1" fmla="*/ 0 h 70"/>
                  <a:gd name="T2" fmla="*/ 0 w 130"/>
                  <a:gd name="T3" fmla="*/ 0 h 70"/>
                  <a:gd name="T4" fmla="*/ 0 w 130"/>
                  <a:gd name="T5" fmla="*/ 0 h 70"/>
                  <a:gd name="T6" fmla="*/ 0 60000 65536"/>
                  <a:gd name="T7" fmla="*/ 0 60000 65536"/>
                  <a:gd name="T8" fmla="*/ 0 60000 65536"/>
                </a:gdLst>
                <a:ahLst/>
                <a:cxnLst>
                  <a:cxn ang="T6">
                    <a:pos x="T0" y="T1"/>
                  </a:cxn>
                  <a:cxn ang="T7">
                    <a:pos x="T2" y="T3"/>
                  </a:cxn>
                  <a:cxn ang="T8">
                    <a:pos x="T4" y="T5"/>
                  </a:cxn>
                </a:cxnLst>
                <a:rect l="0" t="0" r="r" b="b"/>
                <a:pathLst>
                  <a:path w="130" h="70">
                    <a:moveTo>
                      <a:pt x="0" y="0"/>
                    </a:moveTo>
                    <a:lnTo>
                      <a:pt x="0" y="0"/>
                    </a:lnTo>
                    <a:lnTo>
                      <a:pt x="13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grpSp>
        <p:grpSp>
          <p:nvGrpSpPr>
            <p:cNvPr id="218356" name="Group 1863"/>
            <p:cNvGrpSpPr>
              <a:grpSpLocks/>
            </p:cNvGrpSpPr>
            <p:nvPr/>
          </p:nvGrpSpPr>
          <p:grpSpPr bwMode="auto">
            <a:xfrm>
              <a:off x="2968" y="1365"/>
              <a:ext cx="2735" cy="2463"/>
              <a:chOff x="2968" y="1365"/>
              <a:chExt cx="2735" cy="2463"/>
            </a:xfrm>
          </p:grpSpPr>
          <p:sp>
            <p:nvSpPr>
              <p:cNvPr id="219007" name="Freeform 1663"/>
              <p:cNvSpPr>
                <a:spLocks/>
              </p:cNvSpPr>
              <p:nvPr/>
            </p:nvSpPr>
            <p:spPr bwMode="auto">
              <a:xfrm>
                <a:off x="5000" y="3208"/>
                <a:ext cx="11" cy="61"/>
              </a:xfrm>
              <a:custGeom>
                <a:avLst/>
                <a:gdLst>
                  <a:gd name="T0" fmla="*/ 0 w 31"/>
                  <a:gd name="T1" fmla="*/ 0 h 180"/>
                  <a:gd name="T2" fmla="*/ 0 w 31"/>
                  <a:gd name="T3" fmla="*/ 0 h 180"/>
                  <a:gd name="T4" fmla="*/ 0 w 31"/>
                  <a:gd name="T5" fmla="*/ 0 h 180"/>
                  <a:gd name="T6" fmla="*/ 0 60000 65536"/>
                  <a:gd name="T7" fmla="*/ 0 60000 65536"/>
                  <a:gd name="T8" fmla="*/ 0 60000 65536"/>
                </a:gdLst>
                <a:ahLst/>
                <a:cxnLst>
                  <a:cxn ang="T6">
                    <a:pos x="T0" y="T1"/>
                  </a:cxn>
                  <a:cxn ang="T7">
                    <a:pos x="T2" y="T3"/>
                  </a:cxn>
                  <a:cxn ang="T8">
                    <a:pos x="T4" y="T5"/>
                  </a:cxn>
                </a:cxnLst>
                <a:rect l="0" t="0" r="r" b="b"/>
                <a:pathLst>
                  <a:path w="31" h="180">
                    <a:moveTo>
                      <a:pt x="0" y="0"/>
                    </a:moveTo>
                    <a:lnTo>
                      <a:pt x="0" y="0"/>
                    </a:lnTo>
                    <a:lnTo>
                      <a:pt x="31" y="1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08" name="Freeform 1664"/>
              <p:cNvSpPr>
                <a:spLocks/>
              </p:cNvSpPr>
              <p:nvPr/>
            </p:nvSpPr>
            <p:spPr bwMode="auto">
              <a:xfrm>
                <a:off x="5007" y="3269"/>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160"/>
                    </a:moveTo>
                    <a:lnTo>
                      <a:pt x="0" y="160"/>
                    </a:lnTo>
                    <a:lnTo>
                      <a:pt x="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09" name="Freeform 1665"/>
              <p:cNvSpPr>
                <a:spLocks/>
              </p:cNvSpPr>
              <p:nvPr/>
            </p:nvSpPr>
            <p:spPr bwMode="auto">
              <a:xfrm>
                <a:off x="4026" y="2410"/>
                <a:ext cx="60" cy="4"/>
              </a:xfrm>
              <a:custGeom>
                <a:avLst/>
                <a:gdLst>
                  <a:gd name="T0" fmla="*/ 0 w 170"/>
                  <a:gd name="T1" fmla="*/ 0 h 10"/>
                  <a:gd name="T2" fmla="*/ 0 w 170"/>
                  <a:gd name="T3" fmla="*/ 0 h 10"/>
                  <a:gd name="T4" fmla="*/ 0 w 170"/>
                  <a:gd name="T5" fmla="*/ 0 h 10"/>
                  <a:gd name="T6" fmla="*/ 0 60000 65536"/>
                  <a:gd name="T7" fmla="*/ 0 60000 65536"/>
                  <a:gd name="T8" fmla="*/ 0 60000 65536"/>
                </a:gdLst>
                <a:ahLst/>
                <a:cxnLst>
                  <a:cxn ang="T6">
                    <a:pos x="T0" y="T1"/>
                  </a:cxn>
                  <a:cxn ang="T7">
                    <a:pos x="T2" y="T3"/>
                  </a:cxn>
                  <a:cxn ang="T8">
                    <a:pos x="T4" y="T5"/>
                  </a:cxn>
                </a:cxnLst>
                <a:rect l="0" t="0" r="r" b="b"/>
                <a:pathLst>
                  <a:path w="170" h="10">
                    <a:moveTo>
                      <a:pt x="170" y="0"/>
                    </a:moveTo>
                    <a:lnTo>
                      <a:pt x="17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10" name="Freeform 1666"/>
              <p:cNvSpPr>
                <a:spLocks/>
              </p:cNvSpPr>
              <p:nvPr/>
            </p:nvSpPr>
            <p:spPr bwMode="auto">
              <a:xfrm>
                <a:off x="4975" y="3208"/>
                <a:ext cx="25" cy="31"/>
              </a:xfrm>
              <a:custGeom>
                <a:avLst/>
                <a:gdLst>
                  <a:gd name="T0" fmla="*/ 0 w 70"/>
                  <a:gd name="T1" fmla="*/ 0 h 90"/>
                  <a:gd name="T2" fmla="*/ 0 w 70"/>
                  <a:gd name="T3" fmla="*/ 0 h 90"/>
                  <a:gd name="T4" fmla="*/ 0 w 70"/>
                  <a:gd name="T5" fmla="*/ 0 h 90"/>
                  <a:gd name="T6" fmla="*/ 0 60000 65536"/>
                  <a:gd name="T7" fmla="*/ 0 60000 65536"/>
                  <a:gd name="T8" fmla="*/ 0 60000 65536"/>
                </a:gdLst>
                <a:ahLst/>
                <a:cxnLst>
                  <a:cxn ang="T6">
                    <a:pos x="T0" y="T1"/>
                  </a:cxn>
                  <a:cxn ang="T7">
                    <a:pos x="T2" y="T3"/>
                  </a:cxn>
                  <a:cxn ang="T8">
                    <a:pos x="T4" y="T5"/>
                  </a:cxn>
                </a:cxnLst>
                <a:rect l="0" t="0" r="r" b="b"/>
                <a:pathLst>
                  <a:path w="70" h="90">
                    <a:moveTo>
                      <a:pt x="0" y="90"/>
                    </a:moveTo>
                    <a:lnTo>
                      <a:pt x="0" y="9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11" name="Freeform 1667"/>
              <p:cNvSpPr>
                <a:spLocks/>
              </p:cNvSpPr>
              <p:nvPr/>
            </p:nvSpPr>
            <p:spPr bwMode="auto">
              <a:xfrm>
                <a:off x="4982" y="3116"/>
                <a:ext cx="18" cy="92"/>
              </a:xfrm>
              <a:custGeom>
                <a:avLst/>
                <a:gdLst>
                  <a:gd name="T0" fmla="*/ 0 w 50"/>
                  <a:gd name="T1" fmla="*/ 0 h 270"/>
                  <a:gd name="T2" fmla="*/ 0 w 50"/>
                  <a:gd name="T3" fmla="*/ 0 h 270"/>
                  <a:gd name="T4" fmla="*/ 0 w 50"/>
                  <a:gd name="T5" fmla="*/ 0 h 270"/>
                  <a:gd name="T6" fmla="*/ 0 60000 65536"/>
                  <a:gd name="T7" fmla="*/ 0 60000 65536"/>
                  <a:gd name="T8" fmla="*/ 0 60000 65536"/>
                </a:gdLst>
                <a:ahLst/>
                <a:cxnLst>
                  <a:cxn ang="T6">
                    <a:pos x="T0" y="T1"/>
                  </a:cxn>
                  <a:cxn ang="T7">
                    <a:pos x="T2" y="T3"/>
                  </a:cxn>
                  <a:cxn ang="T8">
                    <a:pos x="T4" y="T5"/>
                  </a:cxn>
                </a:cxnLst>
                <a:rect l="0" t="0" r="r" b="b"/>
                <a:pathLst>
                  <a:path w="50" h="270">
                    <a:moveTo>
                      <a:pt x="0" y="0"/>
                    </a:moveTo>
                    <a:lnTo>
                      <a:pt x="0" y="0"/>
                    </a:lnTo>
                    <a:lnTo>
                      <a:pt x="50" y="2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12" name="Freeform 1668"/>
              <p:cNvSpPr>
                <a:spLocks/>
              </p:cNvSpPr>
              <p:nvPr/>
            </p:nvSpPr>
            <p:spPr bwMode="auto">
              <a:xfrm>
                <a:off x="3764" y="1773"/>
                <a:ext cx="28" cy="3"/>
              </a:xfrm>
              <a:custGeom>
                <a:avLst/>
                <a:gdLst>
                  <a:gd name="T0" fmla="*/ 0 w 80"/>
                  <a:gd name="T1" fmla="*/ 0 h 10"/>
                  <a:gd name="T2" fmla="*/ 0 w 80"/>
                  <a:gd name="T3" fmla="*/ 0 h 10"/>
                  <a:gd name="T4" fmla="*/ 0 w 80"/>
                  <a:gd name="T5" fmla="*/ 0 h 10"/>
                  <a:gd name="T6" fmla="*/ 0 60000 65536"/>
                  <a:gd name="T7" fmla="*/ 0 60000 65536"/>
                  <a:gd name="T8" fmla="*/ 0 60000 65536"/>
                </a:gdLst>
                <a:ahLst/>
                <a:cxnLst>
                  <a:cxn ang="T6">
                    <a:pos x="T0" y="T1"/>
                  </a:cxn>
                  <a:cxn ang="T7">
                    <a:pos x="T2" y="T3"/>
                  </a:cxn>
                  <a:cxn ang="T8">
                    <a:pos x="T4" y="T5"/>
                  </a:cxn>
                </a:cxnLst>
                <a:rect l="0" t="0" r="r" b="b"/>
                <a:pathLst>
                  <a:path w="80" h="10">
                    <a:moveTo>
                      <a:pt x="0" y="10"/>
                    </a:moveTo>
                    <a:lnTo>
                      <a:pt x="0" y="1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13" name="Freeform 1669"/>
              <p:cNvSpPr>
                <a:spLocks/>
              </p:cNvSpPr>
              <p:nvPr/>
            </p:nvSpPr>
            <p:spPr bwMode="auto">
              <a:xfrm>
                <a:off x="4695" y="2175"/>
                <a:ext cx="53"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0" y="60"/>
                    </a:moveTo>
                    <a:lnTo>
                      <a:pt x="0" y="6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14" name="Freeform 1670"/>
              <p:cNvSpPr>
                <a:spLocks/>
              </p:cNvSpPr>
              <p:nvPr/>
            </p:nvSpPr>
            <p:spPr bwMode="auto">
              <a:xfrm>
                <a:off x="4748" y="2141"/>
                <a:ext cx="305" cy="34"/>
              </a:xfrm>
              <a:custGeom>
                <a:avLst/>
                <a:gdLst>
                  <a:gd name="T0" fmla="*/ 0 w 861"/>
                  <a:gd name="T1" fmla="*/ 0 h 100"/>
                  <a:gd name="T2" fmla="*/ 0 w 861"/>
                  <a:gd name="T3" fmla="*/ 0 h 100"/>
                  <a:gd name="T4" fmla="*/ 0 w 861"/>
                  <a:gd name="T5" fmla="*/ 0 h 100"/>
                  <a:gd name="T6" fmla="*/ 0 60000 65536"/>
                  <a:gd name="T7" fmla="*/ 0 60000 65536"/>
                  <a:gd name="T8" fmla="*/ 0 60000 65536"/>
                </a:gdLst>
                <a:ahLst/>
                <a:cxnLst>
                  <a:cxn ang="T6">
                    <a:pos x="T0" y="T1"/>
                  </a:cxn>
                  <a:cxn ang="T7">
                    <a:pos x="T2" y="T3"/>
                  </a:cxn>
                  <a:cxn ang="T8">
                    <a:pos x="T4" y="T5"/>
                  </a:cxn>
                </a:cxnLst>
                <a:rect l="0" t="0" r="r" b="b"/>
                <a:pathLst>
                  <a:path w="861" h="100">
                    <a:moveTo>
                      <a:pt x="861" y="0"/>
                    </a:moveTo>
                    <a:lnTo>
                      <a:pt x="861"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15" name="Freeform 1671"/>
              <p:cNvSpPr>
                <a:spLocks/>
              </p:cNvSpPr>
              <p:nvPr/>
            </p:nvSpPr>
            <p:spPr bwMode="auto">
              <a:xfrm>
                <a:off x="3505" y="1466"/>
                <a:ext cx="7" cy="47"/>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20" y="140"/>
                    </a:moveTo>
                    <a:lnTo>
                      <a:pt x="2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16" name="Freeform 1672"/>
              <p:cNvSpPr>
                <a:spLocks/>
              </p:cNvSpPr>
              <p:nvPr/>
            </p:nvSpPr>
            <p:spPr bwMode="auto">
              <a:xfrm>
                <a:off x="3785" y="3228"/>
                <a:ext cx="39" cy="34"/>
              </a:xfrm>
              <a:custGeom>
                <a:avLst/>
                <a:gdLst>
                  <a:gd name="T0" fmla="*/ 0 w 110"/>
                  <a:gd name="T1" fmla="*/ 0 h 100"/>
                  <a:gd name="T2" fmla="*/ 0 w 110"/>
                  <a:gd name="T3" fmla="*/ 0 h 100"/>
                  <a:gd name="T4" fmla="*/ 0 w 110"/>
                  <a:gd name="T5" fmla="*/ 0 h 100"/>
                  <a:gd name="T6" fmla="*/ 0 60000 65536"/>
                  <a:gd name="T7" fmla="*/ 0 60000 65536"/>
                  <a:gd name="T8" fmla="*/ 0 60000 65536"/>
                </a:gdLst>
                <a:ahLst/>
                <a:cxnLst>
                  <a:cxn ang="T6">
                    <a:pos x="T0" y="T1"/>
                  </a:cxn>
                  <a:cxn ang="T7">
                    <a:pos x="T2" y="T3"/>
                  </a:cxn>
                  <a:cxn ang="T8">
                    <a:pos x="T4" y="T5"/>
                  </a:cxn>
                </a:cxnLst>
                <a:rect l="0" t="0" r="r" b="b"/>
                <a:pathLst>
                  <a:path w="110" h="100">
                    <a:moveTo>
                      <a:pt x="0" y="0"/>
                    </a:moveTo>
                    <a:lnTo>
                      <a:pt x="0" y="0"/>
                    </a:lnTo>
                    <a:lnTo>
                      <a:pt x="11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17" name="Freeform 1673"/>
              <p:cNvSpPr>
                <a:spLocks/>
              </p:cNvSpPr>
              <p:nvPr/>
            </p:nvSpPr>
            <p:spPr bwMode="auto">
              <a:xfrm>
                <a:off x="3852" y="1871"/>
                <a:ext cx="167" cy="11"/>
              </a:xfrm>
              <a:custGeom>
                <a:avLst/>
                <a:gdLst>
                  <a:gd name="T0" fmla="*/ 0 w 470"/>
                  <a:gd name="T1" fmla="*/ 0 h 30"/>
                  <a:gd name="T2" fmla="*/ 0 w 470"/>
                  <a:gd name="T3" fmla="*/ 0 h 30"/>
                  <a:gd name="T4" fmla="*/ 0 w 470"/>
                  <a:gd name="T5" fmla="*/ 0 h 30"/>
                  <a:gd name="T6" fmla="*/ 0 60000 65536"/>
                  <a:gd name="T7" fmla="*/ 0 60000 65536"/>
                  <a:gd name="T8" fmla="*/ 0 60000 65536"/>
                </a:gdLst>
                <a:ahLst/>
                <a:cxnLst>
                  <a:cxn ang="T6">
                    <a:pos x="T0" y="T1"/>
                  </a:cxn>
                  <a:cxn ang="T7">
                    <a:pos x="T2" y="T3"/>
                  </a:cxn>
                  <a:cxn ang="T8">
                    <a:pos x="T4" y="T5"/>
                  </a:cxn>
                </a:cxnLst>
                <a:rect l="0" t="0" r="r" b="b"/>
                <a:pathLst>
                  <a:path w="470" h="30">
                    <a:moveTo>
                      <a:pt x="0" y="30"/>
                    </a:moveTo>
                    <a:lnTo>
                      <a:pt x="0" y="30"/>
                    </a:lnTo>
                    <a:lnTo>
                      <a:pt x="4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18" name="Freeform 1674"/>
              <p:cNvSpPr>
                <a:spLocks/>
              </p:cNvSpPr>
              <p:nvPr/>
            </p:nvSpPr>
            <p:spPr bwMode="auto">
              <a:xfrm>
                <a:off x="5078" y="3293"/>
                <a:ext cx="25" cy="31"/>
              </a:xfrm>
              <a:custGeom>
                <a:avLst/>
                <a:gdLst>
                  <a:gd name="T0" fmla="*/ 0 w 70"/>
                  <a:gd name="T1" fmla="*/ 0 h 90"/>
                  <a:gd name="T2" fmla="*/ 0 w 70"/>
                  <a:gd name="T3" fmla="*/ 0 h 90"/>
                  <a:gd name="T4" fmla="*/ 0 w 70"/>
                  <a:gd name="T5" fmla="*/ 0 h 90"/>
                  <a:gd name="T6" fmla="*/ 0 60000 65536"/>
                  <a:gd name="T7" fmla="*/ 0 60000 65536"/>
                  <a:gd name="T8" fmla="*/ 0 60000 65536"/>
                </a:gdLst>
                <a:ahLst/>
                <a:cxnLst>
                  <a:cxn ang="T6">
                    <a:pos x="T0" y="T1"/>
                  </a:cxn>
                  <a:cxn ang="T7">
                    <a:pos x="T2" y="T3"/>
                  </a:cxn>
                  <a:cxn ang="T8">
                    <a:pos x="T4" y="T5"/>
                  </a:cxn>
                </a:cxnLst>
                <a:rect l="0" t="0" r="r" b="b"/>
                <a:pathLst>
                  <a:path w="70" h="90">
                    <a:moveTo>
                      <a:pt x="70" y="0"/>
                    </a:moveTo>
                    <a:lnTo>
                      <a:pt x="70" y="0"/>
                    </a:lnTo>
                    <a:lnTo>
                      <a:pt x="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19" name="Freeform 1675"/>
              <p:cNvSpPr>
                <a:spLocks/>
              </p:cNvSpPr>
              <p:nvPr/>
            </p:nvSpPr>
            <p:spPr bwMode="auto">
              <a:xfrm>
                <a:off x="5103" y="3242"/>
                <a:ext cx="21" cy="51"/>
              </a:xfrm>
              <a:custGeom>
                <a:avLst/>
                <a:gdLst>
                  <a:gd name="T0" fmla="*/ 0 w 60"/>
                  <a:gd name="T1" fmla="*/ 0 h 150"/>
                  <a:gd name="T2" fmla="*/ 0 w 60"/>
                  <a:gd name="T3" fmla="*/ 0 h 150"/>
                  <a:gd name="T4" fmla="*/ 0 w 60"/>
                  <a:gd name="T5" fmla="*/ 0 h 150"/>
                  <a:gd name="T6" fmla="*/ 0 60000 65536"/>
                  <a:gd name="T7" fmla="*/ 0 60000 65536"/>
                  <a:gd name="T8" fmla="*/ 0 60000 65536"/>
                </a:gdLst>
                <a:ahLst/>
                <a:cxnLst>
                  <a:cxn ang="T6">
                    <a:pos x="T0" y="T1"/>
                  </a:cxn>
                  <a:cxn ang="T7">
                    <a:pos x="T2" y="T3"/>
                  </a:cxn>
                  <a:cxn ang="T8">
                    <a:pos x="T4" y="T5"/>
                  </a:cxn>
                </a:cxnLst>
                <a:rect l="0" t="0" r="r" b="b"/>
                <a:pathLst>
                  <a:path w="60" h="150">
                    <a:moveTo>
                      <a:pt x="60" y="0"/>
                    </a:moveTo>
                    <a:lnTo>
                      <a:pt x="6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20" name="Freeform 1676"/>
              <p:cNvSpPr>
                <a:spLocks/>
              </p:cNvSpPr>
              <p:nvPr/>
            </p:nvSpPr>
            <p:spPr bwMode="auto">
              <a:xfrm>
                <a:off x="3749" y="1636"/>
                <a:ext cx="40" cy="27"/>
              </a:xfrm>
              <a:custGeom>
                <a:avLst/>
                <a:gdLst>
                  <a:gd name="T0" fmla="*/ 0 w 111"/>
                  <a:gd name="T1" fmla="*/ 0 h 80"/>
                  <a:gd name="T2" fmla="*/ 0 w 111"/>
                  <a:gd name="T3" fmla="*/ 0 h 80"/>
                  <a:gd name="T4" fmla="*/ 0 w 111"/>
                  <a:gd name="T5" fmla="*/ 0 h 80"/>
                  <a:gd name="T6" fmla="*/ 0 60000 65536"/>
                  <a:gd name="T7" fmla="*/ 0 60000 65536"/>
                  <a:gd name="T8" fmla="*/ 0 60000 65536"/>
                </a:gdLst>
                <a:ahLst/>
                <a:cxnLst>
                  <a:cxn ang="T6">
                    <a:pos x="T0" y="T1"/>
                  </a:cxn>
                  <a:cxn ang="T7">
                    <a:pos x="T2" y="T3"/>
                  </a:cxn>
                  <a:cxn ang="T8">
                    <a:pos x="T4" y="T5"/>
                  </a:cxn>
                </a:cxnLst>
                <a:rect l="0" t="0" r="r" b="b"/>
                <a:pathLst>
                  <a:path w="111" h="80">
                    <a:moveTo>
                      <a:pt x="0" y="0"/>
                    </a:moveTo>
                    <a:lnTo>
                      <a:pt x="0" y="0"/>
                    </a:lnTo>
                    <a:lnTo>
                      <a:pt x="111"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21" name="Freeform 1677"/>
              <p:cNvSpPr>
                <a:spLocks/>
              </p:cNvSpPr>
              <p:nvPr/>
            </p:nvSpPr>
            <p:spPr bwMode="auto">
              <a:xfrm>
                <a:off x="3441" y="1493"/>
                <a:ext cx="18" cy="48"/>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22" name="Freeform 1678"/>
              <p:cNvSpPr>
                <a:spLocks/>
              </p:cNvSpPr>
              <p:nvPr/>
            </p:nvSpPr>
            <p:spPr bwMode="auto">
              <a:xfrm>
                <a:off x="3413" y="1527"/>
                <a:ext cx="46" cy="14"/>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130" y="40"/>
                    </a:moveTo>
                    <a:lnTo>
                      <a:pt x="13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23" name="Freeform 1679"/>
              <p:cNvSpPr>
                <a:spLocks/>
              </p:cNvSpPr>
              <p:nvPr/>
            </p:nvSpPr>
            <p:spPr bwMode="auto">
              <a:xfrm>
                <a:off x="4330" y="1933"/>
                <a:ext cx="4" cy="61"/>
              </a:xfrm>
              <a:custGeom>
                <a:avLst/>
                <a:gdLst>
                  <a:gd name="T0" fmla="*/ 0 w 10"/>
                  <a:gd name="T1" fmla="*/ 0 h 180"/>
                  <a:gd name="T2" fmla="*/ 0 w 10"/>
                  <a:gd name="T3" fmla="*/ 0 h 180"/>
                  <a:gd name="T4" fmla="*/ 0 w 10"/>
                  <a:gd name="T5" fmla="*/ 0 h 180"/>
                  <a:gd name="T6" fmla="*/ 0 60000 65536"/>
                  <a:gd name="T7" fmla="*/ 0 60000 65536"/>
                  <a:gd name="T8" fmla="*/ 0 60000 65536"/>
                </a:gdLst>
                <a:ahLst/>
                <a:cxnLst>
                  <a:cxn ang="T6">
                    <a:pos x="T0" y="T1"/>
                  </a:cxn>
                  <a:cxn ang="T7">
                    <a:pos x="T2" y="T3"/>
                  </a:cxn>
                  <a:cxn ang="T8">
                    <a:pos x="T4" y="T5"/>
                  </a:cxn>
                </a:cxnLst>
                <a:rect l="0" t="0" r="r" b="b"/>
                <a:pathLst>
                  <a:path w="10" h="180">
                    <a:moveTo>
                      <a:pt x="0" y="180"/>
                    </a:moveTo>
                    <a:lnTo>
                      <a:pt x="0" y="180"/>
                    </a:lnTo>
                    <a:lnTo>
                      <a:pt x="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24" name="Freeform 1680"/>
              <p:cNvSpPr>
                <a:spLocks/>
              </p:cNvSpPr>
              <p:nvPr/>
            </p:nvSpPr>
            <p:spPr bwMode="auto">
              <a:xfrm>
                <a:off x="3530" y="2707"/>
                <a:ext cx="92" cy="10"/>
              </a:xfrm>
              <a:custGeom>
                <a:avLst/>
                <a:gdLst>
                  <a:gd name="T0" fmla="*/ 0 w 260"/>
                  <a:gd name="T1" fmla="*/ 0 h 30"/>
                  <a:gd name="T2" fmla="*/ 0 w 260"/>
                  <a:gd name="T3" fmla="*/ 0 h 30"/>
                  <a:gd name="T4" fmla="*/ 0 w 260"/>
                  <a:gd name="T5" fmla="*/ 0 h 30"/>
                  <a:gd name="T6" fmla="*/ 0 60000 65536"/>
                  <a:gd name="T7" fmla="*/ 0 60000 65536"/>
                  <a:gd name="T8" fmla="*/ 0 60000 65536"/>
                </a:gdLst>
                <a:ahLst/>
                <a:cxnLst>
                  <a:cxn ang="T6">
                    <a:pos x="T0" y="T1"/>
                  </a:cxn>
                  <a:cxn ang="T7">
                    <a:pos x="T2" y="T3"/>
                  </a:cxn>
                  <a:cxn ang="T8">
                    <a:pos x="T4" y="T5"/>
                  </a:cxn>
                </a:cxnLst>
                <a:rect l="0" t="0" r="r" b="b"/>
                <a:pathLst>
                  <a:path w="260" h="30">
                    <a:moveTo>
                      <a:pt x="0" y="30"/>
                    </a:moveTo>
                    <a:lnTo>
                      <a:pt x="0" y="30"/>
                    </a:lnTo>
                    <a:lnTo>
                      <a:pt x="2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25" name="Freeform 1681"/>
              <p:cNvSpPr>
                <a:spLocks/>
              </p:cNvSpPr>
              <p:nvPr/>
            </p:nvSpPr>
            <p:spPr bwMode="auto">
              <a:xfrm>
                <a:off x="4451" y="1769"/>
                <a:ext cx="53" cy="34"/>
              </a:xfrm>
              <a:custGeom>
                <a:avLst/>
                <a:gdLst>
                  <a:gd name="T0" fmla="*/ 0 w 150"/>
                  <a:gd name="T1" fmla="*/ 0 h 100"/>
                  <a:gd name="T2" fmla="*/ 0 w 150"/>
                  <a:gd name="T3" fmla="*/ 0 h 100"/>
                  <a:gd name="T4" fmla="*/ 0 w 150"/>
                  <a:gd name="T5" fmla="*/ 0 h 100"/>
                  <a:gd name="T6" fmla="*/ 0 60000 65536"/>
                  <a:gd name="T7" fmla="*/ 0 60000 65536"/>
                  <a:gd name="T8" fmla="*/ 0 60000 65536"/>
                </a:gdLst>
                <a:ahLst/>
                <a:cxnLst>
                  <a:cxn ang="T6">
                    <a:pos x="T0" y="T1"/>
                  </a:cxn>
                  <a:cxn ang="T7">
                    <a:pos x="T2" y="T3"/>
                  </a:cxn>
                  <a:cxn ang="T8">
                    <a:pos x="T4" y="T5"/>
                  </a:cxn>
                </a:cxnLst>
                <a:rect l="0" t="0" r="r" b="b"/>
                <a:pathLst>
                  <a:path w="150" h="100">
                    <a:moveTo>
                      <a:pt x="150" y="0"/>
                    </a:moveTo>
                    <a:lnTo>
                      <a:pt x="15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26" name="Freeform 1682"/>
              <p:cNvSpPr>
                <a:spLocks/>
              </p:cNvSpPr>
              <p:nvPr/>
            </p:nvSpPr>
            <p:spPr bwMode="auto">
              <a:xfrm>
                <a:off x="4316" y="2431"/>
                <a:ext cx="32" cy="13"/>
              </a:xfrm>
              <a:custGeom>
                <a:avLst/>
                <a:gdLst>
                  <a:gd name="T0" fmla="*/ 0 w 90"/>
                  <a:gd name="T1" fmla="*/ 0 h 40"/>
                  <a:gd name="T2" fmla="*/ 0 w 90"/>
                  <a:gd name="T3" fmla="*/ 0 h 40"/>
                  <a:gd name="T4" fmla="*/ 0 w 90"/>
                  <a:gd name="T5" fmla="*/ 0 h 40"/>
                  <a:gd name="T6" fmla="*/ 0 60000 65536"/>
                  <a:gd name="T7" fmla="*/ 0 60000 65536"/>
                  <a:gd name="T8" fmla="*/ 0 60000 65536"/>
                </a:gdLst>
                <a:ahLst/>
                <a:cxnLst>
                  <a:cxn ang="T6">
                    <a:pos x="T0" y="T1"/>
                  </a:cxn>
                  <a:cxn ang="T7">
                    <a:pos x="T2" y="T3"/>
                  </a:cxn>
                  <a:cxn ang="T8">
                    <a:pos x="T4" y="T5"/>
                  </a:cxn>
                </a:cxnLst>
                <a:rect l="0" t="0" r="r" b="b"/>
                <a:pathLst>
                  <a:path w="90" h="40">
                    <a:moveTo>
                      <a:pt x="0" y="0"/>
                    </a:moveTo>
                    <a:lnTo>
                      <a:pt x="0" y="0"/>
                    </a:lnTo>
                    <a:lnTo>
                      <a:pt x="9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27" name="Freeform 1683"/>
              <p:cNvSpPr>
                <a:spLocks/>
              </p:cNvSpPr>
              <p:nvPr/>
            </p:nvSpPr>
            <p:spPr bwMode="auto">
              <a:xfrm>
                <a:off x="4791" y="2836"/>
                <a:ext cx="191" cy="280"/>
              </a:xfrm>
              <a:custGeom>
                <a:avLst/>
                <a:gdLst>
                  <a:gd name="T0" fmla="*/ 0 w 540"/>
                  <a:gd name="T1" fmla="*/ 0 h 820"/>
                  <a:gd name="T2" fmla="*/ 0 w 540"/>
                  <a:gd name="T3" fmla="*/ 0 h 820"/>
                  <a:gd name="T4" fmla="*/ 0 w 540"/>
                  <a:gd name="T5" fmla="*/ 0 h 820"/>
                  <a:gd name="T6" fmla="*/ 0 60000 65536"/>
                  <a:gd name="T7" fmla="*/ 0 60000 65536"/>
                  <a:gd name="T8" fmla="*/ 0 60000 65536"/>
                </a:gdLst>
                <a:ahLst/>
                <a:cxnLst>
                  <a:cxn ang="T6">
                    <a:pos x="T0" y="T1"/>
                  </a:cxn>
                  <a:cxn ang="T7">
                    <a:pos x="T2" y="T3"/>
                  </a:cxn>
                  <a:cxn ang="T8">
                    <a:pos x="T4" y="T5"/>
                  </a:cxn>
                </a:cxnLst>
                <a:rect l="0" t="0" r="r" b="b"/>
                <a:pathLst>
                  <a:path w="540" h="820">
                    <a:moveTo>
                      <a:pt x="540" y="820"/>
                    </a:moveTo>
                    <a:lnTo>
                      <a:pt x="540" y="8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28" name="Freeform 1684"/>
              <p:cNvSpPr>
                <a:spLocks/>
              </p:cNvSpPr>
              <p:nvPr/>
            </p:nvSpPr>
            <p:spPr bwMode="auto">
              <a:xfrm>
                <a:off x="3937" y="1469"/>
                <a:ext cx="43"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29" name="Freeform 1685"/>
              <p:cNvSpPr>
                <a:spLocks/>
              </p:cNvSpPr>
              <p:nvPr/>
            </p:nvSpPr>
            <p:spPr bwMode="auto">
              <a:xfrm>
                <a:off x="4982" y="3116"/>
                <a:ext cx="142" cy="126"/>
              </a:xfrm>
              <a:custGeom>
                <a:avLst/>
                <a:gdLst>
                  <a:gd name="T0" fmla="*/ 0 w 401"/>
                  <a:gd name="T1" fmla="*/ 0 h 370"/>
                  <a:gd name="T2" fmla="*/ 0 w 401"/>
                  <a:gd name="T3" fmla="*/ 0 h 370"/>
                  <a:gd name="T4" fmla="*/ 0 w 401"/>
                  <a:gd name="T5" fmla="*/ 0 h 370"/>
                  <a:gd name="T6" fmla="*/ 0 60000 65536"/>
                  <a:gd name="T7" fmla="*/ 0 60000 65536"/>
                  <a:gd name="T8" fmla="*/ 0 60000 65536"/>
                </a:gdLst>
                <a:ahLst/>
                <a:cxnLst>
                  <a:cxn ang="T6">
                    <a:pos x="T0" y="T1"/>
                  </a:cxn>
                  <a:cxn ang="T7">
                    <a:pos x="T2" y="T3"/>
                  </a:cxn>
                  <a:cxn ang="T8">
                    <a:pos x="T4" y="T5"/>
                  </a:cxn>
                </a:cxnLst>
                <a:rect l="0" t="0" r="r" b="b"/>
                <a:pathLst>
                  <a:path w="401" h="370">
                    <a:moveTo>
                      <a:pt x="0" y="0"/>
                    </a:moveTo>
                    <a:lnTo>
                      <a:pt x="0" y="0"/>
                    </a:lnTo>
                    <a:lnTo>
                      <a:pt x="401" y="3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30" name="Freeform 1686"/>
              <p:cNvSpPr>
                <a:spLocks/>
              </p:cNvSpPr>
              <p:nvPr/>
            </p:nvSpPr>
            <p:spPr bwMode="auto">
              <a:xfrm>
                <a:off x="3331" y="2843"/>
                <a:ext cx="18" cy="51"/>
              </a:xfrm>
              <a:custGeom>
                <a:avLst/>
                <a:gdLst>
                  <a:gd name="T0" fmla="*/ 0 w 51"/>
                  <a:gd name="T1" fmla="*/ 0 h 150"/>
                  <a:gd name="T2" fmla="*/ 0 w 51"/>
                  <a:gd name="T3" fmla="*/ 0 h 150"/>
                  <a:gd name="T4" fmla="*/ 0 w 51"/>
                  <a:gd name="T5" fmla="*/ 0 h 150"/>
                  <a:gd name="T6" fmla="*/ 0 60000 65536"/>
                  <a:gd name="T7" fmla="*/ 0 60000 65536"/>
                  <a:gd name="T8" fmla="*/ 0 60000 65536"/>
                </a:gdLst>
                <a:ahLst/>
                <a:cxnLst>
                  <a:cxn ang="T6">
                    <a:pos x="T0" y="T1"/>
                  </a:cxn>
                  <a:cxn ang="T7">
                    <a:pos x="T2" y="T3"/>
                  </a:cxn>
                  <a:cxn ang="T8">
                    <a:pos x="T4" y="T5"/>
                  </a:cxn>
                </a:cxnLst>
                <a:rect l="0" t="0" r="r" b="b"/>
                <a:pathLst>
                  <a:path w="51" h="150">
                    <a:moveTo>
                      <a:pt x="0" y="150"/>
                    </a:moveTo>
                    <a:lnTo>
                      <a:pt x="0" y="150"/>
                    </a:lnTo>
                    <a:lnTo>
                      <a:pt x="5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31" name="Freeform 1687"/>
              <p:cNvSpPr>
                <a:spLocks/>
              </p:cNvSpPr>
              <p:nvPr/>
            </p:nvSpPr>
            <p:spPr bwMode="auto">
              <a:xfrm>
                <a:off x="4688" y="2403"/>
                <a:ext cx="14" cy="28"/>
              </a:xfrm>
              <a:custGeom>
                <a:avLst/>
                <a:gdLst>
                  <a:gd name="T0" fmla="*/ 0 w 40"/>
                  <a:gd name="T1" fmla="*/ 0 h 80"/>
                  <a:gd name="T2" fmla="*/ 0 w 40"/>
                  <a:gd name="T3" fmla="*/ 0 h 80"/>
                  <a:gd name="T4" fmla="*/ 0 w 40"/>
                  <a:gd name="T5" fmla="*/ 0 h 80"/>
                  <a:gd name="T6" fmla="*/ 0 60000 65536"/>
                  <a:gd name="T7" fmla="*/ 0 60000 65536"/>
                  <a:gd name="T8" fmla="*/ 0 60000 65536"/>
                </a:gdLst>
                <a:ahLst/>
                <a:cxnLst>
                  <a:cxn ang="T6">
                    <a:pos x="T0" y="T1"/>
                  </a:cxn>
                  <a:cxn ang="T7">
                    <a:pos x="T2" y="T3"/>
                  </a:cxn>
                  <a:cxn ang="T8">
                    <a:pos x="T4" y="T5"/>
                  </a:cxn>
                </a:cxnLst>
                <a:rect l="0" t="0" r="r" b="b"/>
                <a:pathLst>
                  <a:path w="40" h="80">
                    <a:moveTo>
                      <a:pt x="0" y="0"/>
                    </a:moveTo>
                    <a:lnTo>
                      <a:pt x="0" y="0"/>
                    </a:lnTo>
                    <a:lnTo>
                      <a:pt x="4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32" name="Freeform 1688"/>
              <p:cNvSpPr>
                <a:spLocks/>
              </p:cNvSpPr>
              <p:nvPr/>
            </p:nvSpPr>
            <p:spPr bwMode="auto">
              <a:xfrm>
                <a:off x="5032" y="2434"/>
                <a:ext cx="67" cy="147"/>
              </a:xfrm>
              <a:custGeom>
                <a:avLst/>
                <a:gdLst>
                  <a:gd name="T0" fmla="*/ 0 w 190"/>
                  <a:gd name="T1" fmla="*/ 0 h 430"/>
                  <a:gd name="T2" fmla="*/ 0 w 190"/>
                  <a:gd name="T3" fmla="*/ 0 h 430"/>
                  <a:gd name="T4" fmla="*/ 0 w 190"/>
                  <a:gd name="T5" fmla="*/ 0 h 430"/>
                  <a:gd name="T6" fmla="*/ 0 60000 65536"/>
                  <a:gd name="T7" fmla="*/ 0 60000 65536"/>
                  <a:gd name="T8" fmla="*/ 0 60000 65536"/>
                </a:gdLst>
                <a:ahLst/>
                <a:cxnLst>
                  <a:cxn ang="T6">
                    <a:pos x="T0" y="T1"/>
                  </a:cxn>
                  <a:cxn ang="T7">
                    <a:pos x="T2" y="T3"/>
                  </a:cxn>
                  <a:cxn ang="T8">
                    <a:pos x="T4" y="T5"/>
                  </a:cxn>
                </a:cxnLst>
                <a:rect l="0" t="0" r="r" b="b"/>
                <a:pathLst>
                  <a:path w="190" h="430">
                    <a:moveTo>
                      <a:pt x="190" y="430"/>
                    </a:moveTo>
                    <a:lnTo>
                      <a:pt x="190" y="4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33" name="Freeform 1689"/>
              <p:cNvSpPr>
                <a:spLocks/>
              </p:cNvSpPr>
              <p:nvPr/>
            </p:nvSpPr>
            <p:spPr bwMode="auto">
              <a:xfrm>
                <a:off x="4731" y="2509"/>
                <a:ext cx="368" cy="72"/>
              </a:xfrm>
              <a:custGeom>
                <a:avLst/>
                <a:gdLst>
                  <a:gd name="T0" fmla="*/ 0 w 1041"/>
                  <a:gd name="T1" fmla="*/ 0 h 210"/>
                  <a:gd name="T2" fmla="*/ 0 w 1041"/>
                  <a:gd name="T3" fmla="*/ 0 h 210"/>
                  <a:gd name="T4" fmla="*/ 0 w 1041"/>
                  <a:gd name="T5" fmla="*/ 0 h 210"/>
                  <a:gd name="T6" fmla="*/ 0 60000 65536"/>
                  <a:gd name="T7" fmla="*/ 0 60000 65536"/>
                  <a:gd name="T8" fmla="*/ 0 60000 65536"/>
                </a:gdLst>
                <a:ahLst/>
                <a:cxnLst>
                  <a:cxn ang="T6">
                    <a:pos x="T0" y="T1"/>
                  </a:cxn>
                  <a:cxn ang="T7">
                    <a:pos x="T2" y="T3"/>
                  </a:cxn>
                  <a:cxn ang="T8">
                    <a:pos x="T4" y="T5"/>
                  </a:cxn>
                </a:cxnLst>
                <a:rect l="0" t="0" r="r" b="b"/>
                <a:pathLst>
                  <a:path w="1041" h="210">
                    <a:moveTo>
                      <a:pt x="1041" y="210"/>
                    </a:moveTo>
                    <a:lnTo>
                      <a:pt x="1041" y="2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34" name="Freeform 1690"/>
              <p:cNvSpPr>
                <a:spLocks/>
              </p:cNvSpPr>
              <p:nvPr/>
            </p:nvSpPr>
            <p:spPr bwMode="auto">
              <a:xfrm>
                <a:off x="5064" y="2454"/>
                <a:ext cx="35" cy="127"/>
              </a:xfrm>
              <a:custGeom>
                <a:avLst/>
                <a:gdLst>
                  <a:gd name="T0" fmla="*/ 0 w 100"/>
                  <a:gd name="T1" fmla="*/ 0 h 370"/>
                  <a:gd name="T2" fmla="*/ 0 w 100"/>
                  <a:gd name="T3" fmla="*/ 0 h 370"/>
                  <a:gd name="T4" fmla="*/ 0 w 100"/>
                  <a:gd name="T5" fmla="*/ 0 h 370"/>
                  <a:gd name="T6" fmla="*/ 0 60000 65536"/>
                  <a:gd name="T7" fmla="*/ 0 60000 65536"/>
                  <a:gd name="T8" fmla="*/ 0 60000 65536"/>
                </a:gdLst>
                <a:ahLst/>
                <a:cxnLst>
                  <a:cxn ang="T6">
                    <a:pos x="T0" y="T1"/>
                  </a:cxn>
                  <a:cxn ang="T7">
                    <a:pos x="T2" y="T3"/>
                  </a:cxn>
                  <a:cxn ang="T8">
                    <a:pos x="T4" y="T5"/>
                  </a:cxn>
                </a:cxnLst>
                <a:rect l="0" t="0" r="r" b="b"/>
                <a:pathLst>
                  <a:path w="100" h="370">
                    <a:moveTo>
                      <a:pt x="0" y="0"/>
                    </a:moveTo>
                    <a:lnTo>
                      <a:pt x="0" y="0"/>
                    </a:lnTo>
                    <a:lnTo>
                      <a:pt x="100" y="3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35" name="Freeform 1691"/>
              <p:cNvSpPr>
                <a:spLocks/>
              </p:cNvSpPr>
              <p:nvPr/>
            </p:nvSpPr>
            <p:spPr bwMode="auto">
              <a:xfrm>
                <a:off x="4985" y="2444"/>
                <a:ext cx="114" cy="137"/>
              </a:xfrm>
              <a:custGeom>
                <a:avLst/>
                <a:gdLst>
                  <a:gd name="T0" fmla="*/ 0 w 321"/>
                  <a:gd name="T1" fmla="*/ 0 h 400"/>
                  <a:gd name="T2" fmla="*/ 0 w 321"/>
                  <a:gd name="T3" fmla="*/ 0 h 400"/>
                  <a:gd name="T4" fmla="*/ 0 w 321"/>
                  <a:gd name="T5" fmla="*/ 0 h 400"/>
                  <a:gd name="T6" fmla="*/ 0 60000 65536"/>
                  <a:gd name="T7" fmla="*/ 0 60000 65536"/>
                  <a:gd name="T8" fmla="*/ 0 60000 65536"/>
                </a:gdLst>
                <a:ahLst/>
                <a:cxnLst>
                  <a:cxn ang="T6">
                    <a:pos x="T0" y="T1"/>
                  </a:cxn>
                  <a:cxn ang="T7">
                    <a:pos x="T2" y="T3"/>
                  </a:cxn>
                  <a:cxn ang="T8">
                    <a:pos x="T4" y="T5"/>
                  </a:cxn>
                </a:cxnLst>
                <a:rect l="0" t="0" r="r" b="b"/>
                <a:pathLst>
                  <a:path w="321" h="400">
                    <a:moveTo>
                      <a:pt x="321" y="400"/>
                    </a:moveTo>
                    <a:lnTo>
                      <a:pt x="321" y="4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36" name="Freeform 1692"/>
              <p:cNvSpPr>
                <a:spLocks noEditPoints="1"/>
              </p:cNvSpPr>
              <p:nvPr/>
            </p:nvSpPr>
            <p:spPr bwMode="auto">
              <a:xfrm>
                <a:off x="5500" y="3058"/>
                <a:ext cx="203" cy="44"/>
              </a:xfrm>
              <a:custGeom>
                <a:avLst/>
                <a:gdLst>
                  <a:gd name="T0" fmla="*/ 0 w 573"/>
                  <a:gd name="T1" fmla="*/ 0 h 127"/>
                  <a:gd name="T2" fmla="*/ 0 w 573"/>
                  <a:gd name="T3" fmla="*/ 0 h 127"/>
                  <a:gd name="T4" fmla="*/ 0 w 573"/>
                  <a:gd name="T5" fmla="*/ 0 h 127"/>
                  <a:gd name="T6" fmla="*/ 0 w 573"/>
                  <a:gd name="T7" fmla="*/ 0 h 127"/>
                  <a:gd name="T8" fmla="*/ 0 w 573"/>
                  <a:gd name="T9" fmla="*/ 0 h 127"/>
                  <a:gd name="T10" fmla="*/ 0 w 573"/>
                  <a:gd name="T11" fmla="*/ 0 h 127"/>
                  <a:gd name="T12" fmla="*/ 0 w 573"/>
                  <a:gd name="T13" fmla="*/ 0 h 127"/>
                  <a:gd name="T14" fmla="*/ 0 w 573"/>
                  <a:gd name="T15" fmla="*/ 0 h 127"/>
                  <a:gd name="T16" fmla="*/ 0 w 573"/>
                  <a:gd name="T17" fmla="*/ 0 h 127"/>
                  <a:gd name="T18" fmla="*/ 0 w 573"/>
                  <a:gd name="T19" fmla="*/ 0 h 127"/>
                  <a:gd name="T20" fmla="*/ 0 w 573"/>
                  <a:gd name="T21" fmla="*/ 0 h 127"/>
                  <a:gd name="T22" fmla="*/ 0 w 573"/>
                  <a:gd name="T23" fmla="*/ 0 h 127"/>
                  <a:gd name="T24" fmla="*/ 0 w 573"/>
                  <a:gd name="T25" fmla="*/ 0 h 127"/>
                  <a:gd name="T26" fmla="*/ 0 w 573"/>
                  <a:gd name="T27" fmla="*/ 0 h 127"/>
                  <a:gd name="T28" fmla="*/ 0 w 573"/>
                  <a:gd name="T29" fmla="*/ 0 h 127"/>
                  <a:gd name="T30" fmla="*/ 0 w 573"/>
                  <a:gd name="T31" fmla="*/ 0 h 127"/>
                  <a:gd name="T32" fmla="*/ 0 w 573"/>
                  <a:gd name="T33" fmla="*/ 0 h 127"/>
                  <a:gd name="T34" fmla="*/ 0 w 573"/>
                  <a:gd name="T35" fmla="*/ 0 h 127"/>
                  <a:gd name="T36" fmla="*/ 0 w 573"/>
                  <a:gd name="T37" fmla="*/ 0 h 127"/>
                  <a:gd name="T38" fmla="*/ 0 w 573"/>
                  <a:gd name="T39" fmla="*/ 0 h 127"/>
                  <a:gd name="T40" fmla="*/ 0 w 573"/>
                  <a:gd name="T41" fmla="*/ 0 h 127"/>
                  <a:gd name="T42" fmla="*/ 0 w 573"/>
                  <a:gd name="T43" fmla="*/ 0 h 127"/>
                  <a:gd name="T44" fmla="*/ 0 w 573"/>
                  <a:gd name="T45" fmla="*/ 0 h 127"/>
                  <a:gd name="T46" fmla="*/ 0 w 573"/>
                  <a:gd name="T47" fmla="*/ 0 h 127"/>
                  <a:gd name="T48" fmla="*/ 0 w 573"/>
                  <a:gd name="T49" fmla="*/ 0 h 127"/>
                  <a:gd name="T50" fmla="*/ 0 w 573"/>
                  <a:gd name="T51" fmla="*/ 0 h 127"/>
                  <a:gd name="T52" fmla="*/ 0 w 573"/>
                  <a:gd name="T53" fmla="*/ 0 h 127"/>
                  <a:gd name="T54" fmla="*/ 0 w 573"/>
                  <a:gd name="T55" fmla="*/ 0 h 127"/>
                  <a:gd name="T56" fmla="*/ 0 w 573"/>
                  <a:gd name="T57" fmla="*/ 0 h 127"/>
                  <a:gd name="T58" fmla="*/ 0 w 573"/>
                  <a:gd name="T59" fmla="*/ 0 h 127"/>
                  <a:gd name="T60" fmla="*/ 0 w 573"/>
                  <a:gd name="T61" fmla="*/ 0 h 127"/>
                  <a:gd name="T62" fmla="*/ 0 w 573"/>
                  <a:gd name="T63" fmla="*/ 0 h 127"/>
                  <a:gd name="T64" fmla="*/ 0 w 573"/>
                  <a:gd name="T65" fmla="*/ 0 h 127"/>
                  <a:gd name="T66" fmla="*/ 0 w 573"/>
                  <a:gd name="T67" fmla="*/ 0 h 127"/>
                  <a:gd name="T68" fmla="*/ 0 w 573"/>
                  <a:gd name="T69" fmla="*/ 0 h 127"/>
                  <a:gd name="T70" fmla="*/ 0 w 573"/>
                  <a:gd name="T71" fmla="*/ 0 h 127"/>
                  <a:gd name="T72" fmla="*/ 0 w 573"/>
                  <a:gd name="T73" fmla="*/ 0 h 127"/>
                  <a:gd name="T74" fmla="*/ 0 w 573"/>
                  <a:gd name="T75" fmla="*/ 0 h 127"/>
                  <a:gd name="T76" fmla="*/ 0 w 573"/>
                  <a:gd name="T77" fmla="*/ 0 h 12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73" h="127">
                    <a:moveTo>
                      <a:pt x="0" y="124"/>
                    </a:moveTo>
                    <a:lnTo>
                      <a:pt x="0" y="124"/>
                    </a:lnTo>
                    <a:lnTo>
                      <a:pt x="0" y="8"/>
                    </a:lnTo>
                    <a:lnTo>
                      <a:pt x="21" y="8"/>
                    </a:lnTo>
                    <a:lnTo>
                      <a:pt x="75" y="87"/>
                    </a:lnTo>
                    <a:lnTo>
                      <a:pt x="75" y="8"/>
                    </a:lnTo>
                    <a:lnTo>
                      <a:pt x="94" y="8"/>
                    </a:lnTo>
                    <a:lnTo>
                      <a:pt x="94" y="124"/>
                    </a:lnTo>
                    <a:lnTo>
                      <a:pt x="73" y="124"/>
                    </a:lnTo>
                    <a:lnTo>
                      <a:pt x="19" y="45"/>
                    </a:lnTo>
                    <a:lnTo>
                      <a:pt x="19" y="124"/>
                    </a:lnTo>
                    <a:lnTo>
                      <a:pt x="0" y="124"/>
                    </a:lnTo>
                    <a:close/>
                    <a:moveTo>
                      <a:pt x="123" y="124"/>
                    </a:moveTo>
                    <a:lnTo>
                      <a:pt x="123" y="124"/>
                    </a:lnTo>
                    <a:lnTo>
                      <a:pt x="123" y="8"/>
                    </a:lnTo>
                    <a:lnTo>
                      <a:pt x="146" y="8"/>
                    </a:lnTo>
                    <a:lnTo>
                      <a:pt x="146" y="64"/>
                    </a:lnTo>
                    <a:lnTo>
                      <a:pt x="190" y="8"/>
                    </a:lnTo>
                    <a:lnTo>
                      <a:pt x="210" y="8"/>
                    </a:lnTo>
                    <a:lnTo>
                      <a:pt x="170" y="60"/>
                    </a:lnTo>
                    <a:lnTo>
                      <a:pt x="220" y="124"/>
                    </a:lnTo>
                    <a:lnTo>
                      <a:pt x="190" y="124"/>
                    </a:lnTo>
                    <a:lnTo>
                      <a:pt x="146" y="67"/>
                    </a:lnTo>
                    <a:lnTo>
                      <a:pt x="146" y="124"/>
                    </a:lnTo>
                    <a:lnTo>
                      <a:pt x="123" y="124"/>
                    </a:lnTo>
                    <a:close/>
                    <a:moveTo>
                      <a:pt x="383" y="119"/>
                    </a:moveTo>
                    <a:lnTo>
                      <a:pt x="383" y="119"/>
                    </a:lnTo>
                    <a:cubicBezTo>
                      <a:pt x="366" y="127"/>
                      <a:pt x="343" y="127"/>
                      <a:pt x="343" y="127"/>
                    </a:cubicBezTo>
                    <a:cubicBezTo>
                      <a:pt x="314" y="127"/>
                      <a:pt x="298" y="111"/>
                      <a:pt x="298" y="111"/>
                    </a:cubicBezTo>
                    <a:cubicBezTo>
                      <a:pt x="282" y="95"/>
                      <a:pt x="282" y="66"/>
                      <a:pt x="282" y="66"/>
                    </a:cubicBezTo>
                    <a:cubicBezTo>
                      <a:pt x="282" y="37"/>
                      <a:pt x="298" y="21"/>
                      <a:pt x="298" y="21"/>
                    </a:cubicBezTo>
                    <a:cubicBezTo>
                      <a:pt x="314" y="5"/>
                      <a:pt x="344" y="5"/>
                      <a:pt x="344" y="5"/>
                    </a:cubicBezTo>
                    <a:cubicBezTo>
                      <a:pt x="363" y="5"/>
                      <a:pt x="382" y="10"/>
                      <a:pt x="382" y="10"/>
                    </a:cubicBezTo>
                    <a:lnTo>
                      <a:pt x="382" y="28"/>
                    </a:lnTo>
                    <a:cubicBezTo>
                      <a:pt x="360" y="21"/>
                      <a:pt x="346" y="21"/>
                      <a:pt x="346" y="21"/>
                    </a:cubicBezTo>
                    <a:cubicBezTo>
                      <a:pt x="328" y="21"/>
                      <a:pt x="318" y="33"/>
                      <a:pt x="318" y="33"/>
                    </a:cubicBezTo>
                    <a:cubicBezTo>
                      <a:pt x="308" y="44"/>
                      <a:pt x="308" y="66"/>
                      <a:pt x="308" y="66"/>
                    </a:cubicBezTo>
                    <a:cubicBezTo>
                      <a:pt x="308" y="87"/>
                      <a:pt x="319" y="98"/>
                      <a:pt x="319" y="98"/>
                    </a:cubicBezTo>
                    <a:cubicBezTo>
                      <a:pt x="329" y="110"/>
                      <a:pt x="348" y="110"/>
                      <a:pt x="348" y="110"/>
                    </a:cubicBezTo>
                    <a:cubicBezTo>
                      <a:pt x="365" y="110"/>
                      <a:pt x="383" y="101"/>
                      <a:pt x="383" y="101"/>
                    </a:cubicBezTo>
                    <a:lnTo>
                      <a:pt x="383" y="119"/>
                    </a:lnTo>
                    <a:close/>
                    <a:moveTo>
                      <a:pt x="474" y="121"/>
                    </a:moveTo>
                    <a:lnTo>
                      <a:pt x="474" y="121"/>
                    </a:lnTo>
                    <a:cubicBezTo>
                      <a:pt x="457" y="126"/>
                      <a:pt x="442" y="126"/>
                      <a:pt x="442" y="126"/>
                    </a:cubicBezTo>
                    <a:cubicBezTo>
                      <a:pt x="421" y="126"/>
                      <a:pt x="408" y="113"/>
                      <a:pt x="408" y="113"/>
                    </a:cubicBezTo>
                    <a:cubicBezTo>
                      <a:pt x="396" y="101"/>
                      <a:pt x="396" y="80"/>
                      <a:pt x="396" y="80"/>
                    </a:cubicBezTo>
                    <a:cubicBezTo>
                      <a:pt x="396" y="60"/>
                      <a:pt x="407" y="48"/>
                      <a:pt x="407" y="48"/>
                    </a:cubicBezTo>
                    <a:cubicBezTo>
                      <a:pt x="419" y="36"/>
                      <a:pt x="437" y="36"/>
                      <a:pt x="437" y="36"/>
                    </a:cubicBezTo>
                    <a:cubicBezTo>
                      <a:pt x="456" y="36"/>
                      <a:pt x="465" y="48"/>
                      <a:pt x="465" y="48"/>
                    </a:cubicBezTo>
                    <a:cubicBezTo>
                      <a:pt x="474" y="60"/>
                      <a:pt x="474" y="85"/>
                      <a:pt x="474" y="85"/>
                    </a:cubicBezTo>
                    <a:lnTo>
                      <a:pt x="420" y="85"/>
                    </a:lnTo>
                    <a:cubicBezTo>
                      <a:pt x="423" y="110"/>
                      <a:pt x="447" y="110"/>
                      <a:pt x="447" y="110"/>
                    </a:cubicBezTo>
                    <a:cubicBezTo>
                      <a:pt x="459" y="110"/>
                      <a:pt x="474" y="105"/>
                      <a:pt x="474" y="105"/>
                    </a:cubicBezTo>
                    <a:lnTo>
                      <a:pt x="474" y="121"/>
                    </a:lnTo>
                    <a:close/>
                    <a:moveTo>
                      <a:pt x="420" y="72"/>
                    </a:moveTo>
                    <a:lnTo>
                      <a:pt x="420" y="72"/>
                    </a:lnTo>
                    <a:lnTo>
                      <a:pt x="451" y="72"/>
                    </a:lnTo>
                    <a:cubicBezTo>
                      <a:pt x="451" y="50"/>
                      <a:pt x="437" y="50"/>
                      <a:pt x="437" y="50"/>
                    </a:cubicBezTo>
                    <a:cubicBezTo>
                      <a:pt x="422" y="50"/>
                      <a:pt x="420" y="72"/>
                      <a:pt x="420" y="72"/>
                    </a:cubicBezTo>
                    <a:close/>
                    <a:moveTo>
                      <a:pt x="497" y="124"/>
                    </a:moveTo>
                    <a:lnTo>
                      <a:pt x="497" y="124"/>
                    </a:lnTo>
                    <a:lnTo>
                      <a:pt x="497" y="0"/>
                    </a:lnTo>
                    <a:lnTo>
                      <a:pt x="521" y="0"/>
                    </a:lnTo>
                    <a:lnTo>
                      <a:pt x="521" y="124"/>
                    </a:lnTo>
                    <a:lnTo>
                      <a:pt x="497" y="124"/>
                    </a:lnTo>
                    <a:close/>
                    <a:moveTo>
                      <a:pt x="550" y="124"/>
                    </a:moveTo>
                    <a:lnTo>
                      <a:pt x="550" y="124"/>
                    </a:lnTo>
                    <a:lnTo>
                      <a:pt x="550" y="0"/>
                    </a:lnTo>
                    <a:lnTo>
                      <a:pt x="573" y="0"/>
                    </a:lnTo>
                    <a:lnTo>
                      <a:pt x="573" y="124"/>
                    </a:lnTo>
                    <a:lnTo>
                      <a:pt x="550"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37" name="Freeform 1693"/>
              <p:cNvSpPr>
                <a:spLocks noEditPoints="1"/>
              </p:cNvSpPr>
              <p:nvPr/>
            </p:nvSpPr>
            <p:spPr bwMode="auto">
              <a:xfrm>
                <a:off x="4955" y="3785"/>
                <a:ext cx="163" cy="43"/>
              </a:xfrm>
              <a:custGeom>
                <a:avLst/>
                <a:gdLst>
                  <a:gd name="T0" fmla="*/ 0 w 460"/>
                  <a:gd name="T1" fmla="*/ 0 h 126"/>
                  <a:gd name="T2" fmla="*/ 0 w 460"/>
                  <a:gd name="T3" fmla="*/ 0 h 126"/>
                  <a:gd name="T4" fmla="*/ 0 w 460"/>
                  <a:gd name="T5" fmla="*/ 0 h 126"/>
                  <a:gd name="T6" fmla="*/ 0 w 460"/>
                  <a:gd name="T7" fmla="*/ 0 h 126"/>
                  <a:gd name="T8" fmla="*/ 0 w 460"/>
                  <a:gd name="T9" fmla="*/ 0 h 126"/>
                  <a:gd name="T10" fmla="*/ 0 w 460"/>
                  <a:gd name="T11" fmla="*/ 0 h 126"/>
                  <a:gd name="T12" fmla="*/ 0 w 460"/>
                  <a:gd name="T13" fmla="*/ 0 h 126"/>
                  <a:gd name="T14" fmla="*/ 0 w 460"/>
                  <a:gd name="T15" fmla="*/ 0 h 126"/>
                  <a:gd name="T16" fmla="*/ 0 w 460"/>
                  <a:gd name="T17" fmla="*/ 0 h 126"/>
                  <a:gd name="T18" fmla="*/ 0 w 460"/>
                  <a:gd name="T19" fmla="*/ 0 h 126"/>
                  <a:gd name="T20" fmla="*/ 0 w 460"/>
                  <a:gd name="T21" fmla="*/ 0 h 126"/>
                  <a:gd name="T22" fmla="*/ 0 w 460"/>
                  <a:gd name="T23" fmla="*/ 0 h 126"/>
                  <a:gd name="T24" fmla="*/ 0 w 460"/>
                  <a:gd name="T25" fmla="*/ 0 h 126"/>
                  <a:gd name="T26" fmla="*/ 0 w 460"/>
                  <a:gd name="T27" fmla="*/ 0 h 126"/>
                  <a:gd name="T28" fmla="*/ 0 w 460"/>
                  <a:gd name="T29" fmla="*/ 0 h 126"/>
                  <a:gd name="T30" fmla="*/ 0 w 460"/>
                  <a:gd name="T31" fmla="*/ 0 h 126"/>
                  <a:gd name="T32" fmla="*/ 0 w 460"/>
                  <a:gd name="T33" fmla="*/ 0 h 126"/>
                  <a:gd name="T34" fmla="*/ 0 w 460"/>
                  <a:gd name="T35" fmla="*/ 0 h 126"/>
                  <a:gd name="T36" fmla="*/ 0 w 460"/>
                  <a:gd name="T37" fmla="*/ 0 h 126"/>
                  <a:gd name="T38" fmla="*/ 0 w 460"/>
                  <a:gd name="T39" fmla="*/ 0 h 126"/>
                  <a:gd name="T40" fmla="*/ 0 w 460"/>
                  <a:gd name="T41" fmla="*/ 0 h 126"/>
                  <a:gd name="T42" fmla="*/ 0 w 460"/>
                  <a:gd name="T43" fmla="*/ 0 h 126"/>
                  <a:gd name="T44" fmla="*/ 0 w 460"/>
                  <a:gd name="T45" fmla="*/ 0 h 126"/>
                  <a:gd name="T46" fmla="*/ 0 w 460"/>
                  <a:gd name="T47" fmla="*/ 0 h 126"/>
                  <a:gd name="T48" fmla="*/ 0 w 460"/>
                  <a:gd name="T49" fmla="*/ 0 h 126"/>
                  <a:gd name="T50" fmla="*/ 0 w 460"/>
                  <a:gd name="T51" fmla="*/ 0 h 126"/>
                  <a:gd name="T52" fmla="*/ 0 w 460"/>
                  <a:gd name="T53" fmla="*/ 0 h 126"/>
                  <a:gd name="T54" fmla="*/ 0 w 460"/>
                  <a:gd name="T55" fmla="*/ 0 h 126"/>
                  <a:gd name="T56" fmla="*/ 0 w 460"/>
                  <a:gd name="T57" fmla="*/ 0 h 126"/>
                  <a:gd name="T58" fmla="*/ 0 w 460"/>
                  <a:gd name="T59" fmla="*/ 0 h 126"/>
                  <a:gd name="T60" fmla="*/ 0 w 460"/>
                  <a:gd name="T61" fmla="*/ 0 h 126"/>
                  <a:gd name="T62" fmla="*/ 0 w 460"/>
                  <a:gd name="T63" fmla="*/ 0 h 126"/>
                  <a:gd name="T64" fmla="*/ 0 w 460"/>
                  <a:gd name="T65" fmla="*/ 0 h 126"/>
                  <a:gd name="T66" fmla="*/ 0 w 460"/>
                  <a:gd name="T67" fmla="*/ 0 h 126"/>
                  <a:gd name="T68" fmla="*/ 0 w 460"/>
                  <a:gd name="T69" fmla="*/ 0 h 126"/>
                  <a:gd name="T70" fmla="*/ 0 w 460"/>
                  <a:gd name="T71" fmla="*/ 0 h 126"/>
                  <a:gd name="T72" fmla="*/ 0 w 460"/>
                  <a:gd name="T73" fmla="*/ 0 h 126"/>
                  <a:gd name="T74" fmla="*/ 0 w 460"/>
                  <a:gd name="T75" fmla="*/ 0 h 126"/>
                  <a:gd name="T76" fmla="*/ 0 w 460"/>
                  <a:gd name="T77" fmla="*/ 0 h 126"/>
                  <a:gd name="T78" fmla="*/ 0 w 460"/>
                  <a:gd name="T79" fmla="*/ 0 h 126"/>
                  <a:gd name="T80" fmla="*/ 0 w 460"/>
                  <a:gd name="T81" fmla="*/ 0 h 126"/>
                  <a:gd name="T82" fmla="*/ 0 w 460"/>
                  <a:gd name="T83" fmla="*/ 0 h 126"/>
                  <a:gd name="T84" fmla="*/ 0 w 460"/>
                  <a:gd name="T85" fmla="*/ 0 h 126"/>
                  <a:gd name="T86" fmla="*/ 0 w 460"/>
                  <a:gd name="T87" fmla="*/ 0 h 126"/>
                  <a:gd name="T88" fmla="*/ 0 w 460"/>
                  <a:gd name="T89" fmla="*/ 0 h 126"/>
                  <a:gd name="T90" fmla="*/ 0 w 460"/>
                  <a:gd name="T91" fmla="*/ 0 h 126"/>
                  <a:gd name="T92" fmla="*/ 0 w 460"/>
                  <a:gd name="T93" fmla="*/ 0 h 126"/>
                  <a:gd name="T94" fmla="*/ 0 w 460"/>
                  <a:gd name="T95" fmla="*/ 0 h 126"/>
                  <a:gd name="T96" fmla="*/ 0 w 460"/>
                  <a:gd name="T97" fmla="*/ 0 h 126"/>
                  <a:gd name="T98" fmla="*/ 0 w 460"/>
                  <a:gd name="T99" fmla="*/ 0 h 126"/>
                  <a:gd name="T100" fmla="*/ 0 w 460"/>
                  <a:gd name="T101" fmla="*/ 0 h 126"/>
                  <a:gd name="T102" fmla="*/ 0 w 460"/>
                  <a:gd name="T103" fmla="*/ 0 h 126"/>
                  <a:gd name="T104" fmla="*/ 0 w 460"/>
                  <a:gd name="T105" fmla="*/ 0 h 126"/>
                  <a:gd name="T106" fmla="*/ 0 w 460"/>
                  <a:gd name="T107" fmla="*/ 0 h 126"/>
                  <a:gd name="T108" fmla="*/ 0 w 460"/>
                  <a:gd name="T109" fmla="*/ 0 h 126"/>
                  <a:gd name="T110" fmla="*/ 0 w 460"/>
                  <a:gd name="T111" fmla="*/ 0 h 126"/>
                  <a:gd name="T112" fmla="*/ 0 w 460"/>
                  <a:gd name="T113" fmla="*/ 0 h 126"/>
                  <a:gd name="T114" fmla="*/ 0 w 460"/>
                  <a:gd name="T115" fmla="*/ 0 h 126"/>
                  <a:gd name="T116" fmla="*/ 0 w 460"/>
                  <a:gd name="T117" fmla="*/ 0 h 126"/>
                  <a:gd name="T118" fmla="*/ 0 w 460"/>
                  <a:gd name="T119" fmla="*/ 0 h 126"/>
                  <a:gd name="T120" fmla="*/ 0 w 460"/>
                  <a:gd name="T121" fmla="*/ 0 h 126"/>
                  <a:gd name="T122" fmla="*/ 0 w 460"/>
                  <a:gd name="T123" fmla="*/ 0 h 1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60" h="126">
                    <a:moveTo>
                      <a:pt x="42" y="123"/>
                    </a:moveTo>
                    <a:lnTo>
                      <a:pt x="42" y="123"/>
                    </a:lnTo>
                    <a:lnTo>
                      <a:pt x="42" y="23"/>
                    </a:lnTo>
                    <a:lnTo>
                      <a:pt x="0" y="23"/>
                    </a:lnTo>
                    <a:lnTo>
                      <a:pt x="0" y="8"/>
                    </a:lnTo>
                    <a:lnTo>
                      <a:pt x="108" y="8"/>
                    </a:lnTo>
                    <a:lnTo>
                      <a:pt x="108" y="23"/>
                    </a:lnTo>
                    <a:lnTo>
                      <a:pt x="66" y="23"/>
                    </a:lnTo>
                    <a:lnTo>
                      <a:pt x="66" y="123"/>
                    </a:lnTo>
                    <a:lnTo>
                      <a:pt x="42" y="123"/>
                    </a:lnTo>
                    <a:close/>
                    <a:moveTo>
                      <a:pt x="270" y="119"/>
                    </a:moveTo>
                    <a:lnTo>
                      <a:pt x="270" y="119"/>
                    </a:lnTo>
                    <a:cubicBezTo>
                      <a:pt x="253" y="126"/>
                      <a:pt x="230" y="126"/>
                      <a:pt x="230" y="126"/>
                    </a:cubicBezTo>
                    <a:cubicBezTo>
                      <a:pt x="201" y="126"/>
                      <a:pt x="185" y="110"/>
                      <a:pt x="185" y="110"/>
                    </a:cubicBezTo>
                    <a:cubicBezTo>
                      <a:pt x="169" y="94"/>
                      <a:pt x="169" y="65"/>
                      <a:pt x="169" y="65"/>
                    </a:cubicBezTo>
                    <a:cubicBezTo>
                      <a:pt x="169" y="36"/>
                      <a:pt x="185" y="20"/>
                      <a:pt x="185" y="20"/>
                    </a:cubicBezTo>
                    <a:cubicBezTo>
                      <a:pt x="201" y="5"/>
                      <a:pt x="231" y="5"/>
                      <a:pt x="231" y="5"/>
                    </a:cubicBezTo>
                    <a:cubicBezTo>
                      <a:pt x="250" y="5"/>
                      <a:pt x="269" y="9"/>
                      <a:pt x="269" y="9"/>
                    </a:cubicBezTo>
                    <a:lnTo>
                      <a:pt x="269" y="28"/>
                    </a:lnTo>
                    <a:cubicBezTo>
                      <a:pt x="247" y="21"/>
                      <a:pt x="233" y="21"/>
                      <a:pt x="233" y="21"/>
                    </a:cubicBezTo>
                    <a:cubicBezTo>
                      <a:pt x="215" y="21"/>
                      <a:pt x="205" y="32"/>
                      <a:pt x="205" y="32"/>
                    </a:cubicBezTo>
                    <a:cubicBezTo>
                      <a:pt x="195" y="44"/>
                      <a:pt x="195" y="65"/>
                      <a:pt x="195" y="65"/>
                    </a:cubicBezTo>
                    <a:cubicBezTo>
                      <a:pt x="195" y="86"/>
                      <a:pt x="206" y="98"/>
                      <a:pt x="206" y="98"/>
                    </a:cubicBezTo>
                    <a:cubicBezTo>
                      <a:pt x="216" y="109"/>
                      <a:pt x="235" y="109"/>
                      <a:pt x="235" y="109"/>
                    </a:cubicBezTo>
                    <a:cubicBezTo>
                      <a:pt x="252" y="109"/>
                      <a:pt x="270" y="101"/>
                      <a:pt x="270" y="101"/>
                    </a:cubicBezTo>
                    <a:lnTo>
                      <a:pt x="270" y="119"/>
                    </a:lnTo>
                    <a:close/>
                    <a:moveTo>
                      <a:pt x="361" y="120"/>
                    </a:moveTo>
                    <a:lnTo>
                      <a:pt x="361" y="120"/>
                    </a:lnTo>
                    <a:cubicBezTo>
                      <a:pt x="344" y="125"/>
                      <a:pt x="329" y="125"/>
                      <a:pt x="329" y="125"/>
                    </a:cubicBezTo>
                    <a:cubicBezTo>
                      <a:pt x="308" y="125"/>
                      <a:pt x="295" y="113"/>
                      <a:pt x="295" y="113"/>
                    </a:cubicBezTo>
                    <a:cubicBezTo>
                      <a:pt x="283" y="101"/>
                      <a:pt x="283" y="80"/>
                      <a:pt x="283" y="80"/>
                    </a:cubicBezTo>
                    <a:cubicBezTo>
                      <a:pt x="283" y="60"/>
                      <a:pt x="294" y="48"/>
                      <a:pt x="294" y="48"/>
                    </a:cubicBezTo>
                    <a:cubicBezTo>
                      <a:pt x="306" y="35"/>
                      <a:pt x="324" y="35"/>
                      <a:pt x="324" y="35"/>
                    </a:cubicBezTo>
                    <a:cubicBezTo>
                      <a:pt x="343" y="35"/>
                      <a:pt x="352" y="47"/>
                      <a:pt x="352" y="47"/>
                    </a:cubicBezTo>
                    <a:cubicBezTo>
                      <a:pt x="361" y="59"/>
                      <a:pt x="361" y="85"/>
                      <a:pt x="361" y="85"/>
                    </a:cubicBezTo>
                    <a:lnTo>
                      <a:pt x="307" y="85"/>
                    </a:lnTo>
                    <a:cubicBezTo>
                      <a:pt x="310" y="109"/>
                      <a:pt x="334" y="109"/>
                      <a:pt x="334" y="109"/>
                    </a:cubicBezTo>
                    <a:cubicBezTo>
                      <a:pt x="346" y="109"/>
                      <a:pt x="361" y="104"/>
                      <a:pt x="361" y="104"/>
                    </a:cubicBezTo>
                    <a:lnTo>
                      <a:pt x="361" y="120"/>
                    </a:lnTo>
                    <a:close/>
                    <a:moveTo>
                      <a:pt x="307" y="72"/>
                    </a:moveTo>
                    <a:lnTo>
                      <a:pt x="307" y="72"/>
                    </a:lnTo>
                    <a:lnTo>
                      <a:pt x="338" y="72"/>
                    </a:lnTo>
                    <a:cubicBezTo>
                      <a:pt x="338" y="50"/>
                      <a:pt x="324" y="50"/>
                      <a:pt x="324" y="50"/>
                    </a:cubicBezTo>
                    <a:cubicBezTo>
                      <a:pt x="309" y="50"/>
                      <a:pt x="307" y="72"/>
                      <a:pt x="307" y="72"/>
                    </a:cubicBezTo>
                    <a:close/>
                    <a:moveTo>
                      <a:pt x="384" y="123"/>
                    </a:moveTo>
                    <a:lnTo>
                      <a:pt x="384" y="123"/>
                    </a:lnTo>
                    <a:lnTo>
                      <a:pt x="384" y="0"/>
                    </a:lnTo>
                    <a:lnTo>
                      <a:pt x="408" y="0"/>
                    </a:lnTo>
                    <a:lnTo>
                      <a:pt x="408" y="123"/>
                    </a:lnTo>
                    <a:lnTo>
                      <a:pt x="384" y="123"/>
                    </a:lnTo>
                    <a:close/>
                    <a:moveTo>
                      <a:pt x="437" y="123"/>
                    </a:moveTo>
                    <a:lnTo>
                      <a:pt x="437" y="123"/>
                    </a:lnTo>
                    <a:lnTo>
                      <a:pt x="437" y="0"/>
                    </a:lnTo>
                    <a:lnTo>
                      <a:pt x="460" y="0"/>
                    </a:lnTo>
                    <a:lnTo>
                      <a:pt x="460" y="123"/>
                    </a:lnTo>
                    <a:lnTo>
                      <a:pt x="437"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38" name="Freeform 1694"/>
              <p:cNvSpPr>
                <a:spLocks noEditPoints="1"/>
              </p:cNvSpPr>
              <p:nvPr/>
            </p:nvSpPr>
            <p:spPr bwMode="auto">
              <a:xfrm>
                <a:off x="2968" y="2548"/>
                <a:ext cx="377" cy="43"/>
              </a:xfrm>
              <a:custGeom>
                <a:avLst/>
                <a:gdLst>
                  <a:gd name="T0" fmla="*/ 0 w 1066"/>
                  <a:gd name="T1" fmla="*/ 0 h 126"/>
                  <a:gd name="T2" fmla="*/ 0 w 1066"/>
                  <a:gd name="T3" fmla="*/ 0 h 126"/>
                  <a:gd name="T4" fmla="*/ 0 w 1066"/>
                  <a:gd name="T5" fmla="*/ 0 h 126"/>
                  <a:gd name="T6" fmla="*/ 0 w 1066"/>
                  <a:gd name="T7" fmla="*/ 0 h 126"/>
                  <a:gd name="T8" fmla="*/ 0 w 1066"/>
                  <a:gd name="T9" fmla="*/ 0 h 126"/>
                  <a:gd name="T10" fmla="*/ 0 w 1066"/>
                  <a:gd name="T11" fmla="*/ 0 h 126"/>
                  <a:gd name="T12" fmla="*/ 0 w 1066"/>
                  <a:gd name="T13" fmla="*/ 0 h 126"/>
                  <a:gd name="T14" fmla="*/ 0 w 1066"/>
                  <a:gd name="T15" fmla="*/ 0 h 126"/>
                  <a:gd name="T16" fmla="*/ 0 w 1066"/>
                  <a:gd name="T17" fmla="*/ 0 h 126"/>
                  <a:gd name="T18" fmla="*/ 0 w 1066"/>
                  <a:gd name="T19" fmla="*/ 0 h 126"/>
                  <a:gd name="T20" fmla="*/ 0 w 1066"/>
                  <a:gd name="T21" fmla="*/ 0 h 126"/>
                  <a:gd name="T22" fmla="*/ 0 w 1066"/>
                  <a:gd name="T23" fmla="*/ 0 h 126"/>
                  <a:gd name="T24" fmla="*/ 0 w 1066"/>
                  <a:gd name="T25" fmla="*/ 0 h 126"/>
                  <a:gd name="T26" fmla="*/ 0 w 1066"/>
                  <a:gd name="T27" fmla="*/ 0 h 126"/>
                  <a:gd name="T28" fmla="*/ 0 w 1066"/>
                  <a:gd name="T29" fmla="*/ 0 h 126"/>
                  <a:gd name="T30" fmla="*/ 0 w 1066"/>
                  <a:gd name="T31" fmla="*/ 0 h 126"/>
                  <a:gd name="T32" fmla="*/ 0 w 1066"/>
                  <a:gd name="T33" fmla="*/ 0 h 126"/>
                  <a:gd name="T34" fmla="*/ 0 w 1066"/>
                  <a:gd name="T35" fmla="*/ 0 h 126"/>
                  <a:gd name="T36" fmla="*/ 0 w 1066"/>
                  <a:gd name="T37" fmla="*/ 0 h 126"/>
                  <a:gd name="T38" fmla="*/ 0 w 1066"/>
                  <a:gd name="T39" fmla="*/ 0 h 126"/>
                  <a:gd name="T40" fmla="*/ 0 w 1066"/>
                  <a:gd name="T41" fmla="*/ 0 h 126"/>
                  <a:gd name="T42" fmla="*/ 0 w 1066"/>
                  <a:gd name="T43" fmla="*/ 0 h 126"/>
                  <a:gd name="T44" fmla="*/ 0 w 1066"/>
                  <a:gd name="T45" fmla="*/ 0 h 126"/>
                  <a:gd name="T46" fmla="*/ 0 w 1066"/>
                  <a:gd name="T47" fmla="*/ 0 h 126"/>
                  <a:gd name="T48" fmla="*/ 0 w 1066"/>
                  <a:gd name="T49" fmla="*/ 0 h 126"/>
                  <a:gd name="T50" fmla="*/ 0 w 1066"/>
                  <a:gd name="T51" fmla="*/ 0 h 126"/>
                  <a:gd name="T52" fmla="*/ 0 w 1066"/>
                  <a:gd name="T53" fmla="*/ 0 h 126"/>
                  <a:gd name="T54" fmla="*/ 0 w 1066"/>
                  <a:gd name="T55" fmla="*/ 0 h 126"/>
                  <a:gd name="T56" fmla="*/ 0 w 1066"/>
                  <a:gd name="T57" fmla="*/ 0 h 126"/>
                  <a:gd name="T58" fmla="*/ 0 w 1066"/>
                  <a:gd name="T59" fmla="*/ 0 h 126"/>
                  <a:gd name="T60" fmla="*/ 0 w 1066"/>
                  <a:gd name="T61" fmla="*/ 0 h 126"/>
                  <a:gd name="T62" fmla="*/ 0 w 1066"/>
                  <a:gd name="T63" fmla="*/ 0 h 126"/>
                  <a:gd name="T64" fmla="*/ 0 w 1066"/>
                  <a:gd name="T65" fmla="*/ 0 h 126"/>
                  <a:gd name="T66" fmla="*/ 0 w 1066"/>
                  <a:gd name="T67" fmla="*/ 0 h 126"/>
                  <a:gd name="T68" fmla="*/ 0 w 1066"/>
                  <a:gd name="T69" fmla="*/ 0 h 126"/>
                  <a:gd name="T70" fmla="*/ 0 w 1066"/>
                  <a:gd name="T71" fmla="*/ 0 h 126"/>
                  <a:gd name="T72" fmla="*/ 0 w 1066"/>
                  <a:gd name="T73" fmla="*/ 0 h 126"/>
                  <a:gd name="T74" fmla="*/ 0 w 1066"/>
                  <a:gd name="T75" fmla="*/ 0 h 126"/>
                  <a:gd name="T76" fmla="*/ 0 w 1066"/>
                  <a:gd name="T77" fmla="*/ 0 h 126"/>
                  <a:gd name="T78" fmla="*/ 0 w 1066"/>
                  <a:gd name="T79" fmla="*/ 0 h 126"/>
                  <a:gd name="T80" fmla="*/ 0 w 1066"/>
                  <a:gd name="T81" fmla="*/ 0 h 126"/>
                  <a:gd name="T82" fmla="*/ 0 w 1066"/>
                  <a:gd name="T83" fmla="*/ 0 h 126"/>
                  <a:gd name="T84" fmla="*/ 0 w 1066"/>
                  <a:gd name="T85" fmla="*/ 0 h 126"/>
                  <a:gd name="T86" fmla="*/ 0 w 1066"/>
                  <a:gd name="T87" fmla="*/ 0 h 126"/>
                  <a:gd name="T88" fmla="*/ 0 w 1066"/>
                  <a:gd name="T89" fmla="*/ 0 h 126"/>
                  <a:gd name="T90" fmla="*/ 0 w 1066"/>
                  <a:gd name="T91" fmla="*/ 0 h 126"/>
                  <a:gd name="T92" fmla="*/ 0 w 1066"/>
                  <a:gd name="T93" fmla="*/ 0 h 126"/>
                  <a:gd name="T94" fmla="*/ 0 w 1066"/>
                  <a:gd name="T95" fmla="*/ 0 h 126"/>
                  <a:gd name="T96" fmla="*/ 0 w 1066"/>
                  <a:gd name="T97" fmla="*/ 0 h 1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66" h="126">
                    <a:moveTo>
                      <a:pt x="0" y="123"/>
                    </a:moveTo>
                    <a:lnTo>
                      <a:pt x="0" y="123"/>
                    </a:lnTo>
                    <a:lnTo>
                      <a:pt x="0" y="7"/>
                    </a:lnTo>
                    <a:lnTo>
                      <a:pt x="32" y="7"/>
                    </a:lnTo>
                    <a:lnTo>
                      <a:pt x="60" y="89"/>
                    </a:lnTo>
                    <a:lnTo>
                      <a:pt x="88" y="7"/>
                    </a:lnTo>
                    <a:lnTo>
                      <a:pt x="116" y="7"/>
                    </a:lnTo>
                    <a:lnTo>
                      <a:pt x="116" y="123"/>
                    </a:lnTo>
                    <a:lnTo>
                      <a:pt x="94" y="123"/>
                    </a:lnTo>
                    <a:lnTo>
                      <a:pt x="94" y="36"/>
                    </a:lnTo>
                    <a:lnTo>
                      <a:pt x="66" y="115"/>
                    </a:lnTo>
                    <a:lnTo>
                      <a:pt x="47" y="115"/>
                    </a:lnTo>
                    <a:lnTo>
                      <a:pt x="19" y="35"/>
                    </a:lnTo>
                    <a:lnTo>
                      <a:pt x="19" y="123"/>
                    </a:lnTo>
                    <a:lnTo>
                      <a:pt x="0" y="123"/>
                    </a:lnTo>
                    <a:close/>
                    <a:moveTo>
                      <a:pt x="187" y="114"/>
                    </a:moveTo>
                    <a:lnTo>
                      <a:pt x="187" y="114"/>
                    </a:lnTo>
                    <a:cubicBezTo>
                      <a:pt x="176" y="125"/>
                      <a:pt x="163" y="125"/>
                      <a:pt x="163" y="125"/>
                    </a:cubicBezTo>
                    <a:cubicBezTo>
                      <a:pt x="151" y="125"/>
                      <a:pt x="144" y="118"/>
                      <a:pt x="144" y="118"/>
                    </a:cubicBezTo>
                    <a:cubicBezTo>
                      <a:pt x="137" y="111"/>
                      <a:pt x="137" y="100"/>
                      <a:pt x="137" y="100"/>
                    </a:cubicBezTo>
                    <a:cubicBezTo>
                      <a:pt x="137" y="86"/>
                      <a:pt x="149" y="78"/>
                      <a:pt x="149" y="78"/>
                    </a:cubicBezTo>
                    <a:cubicBezTo>
                      <a:pt x="160" y="71"/>
                      <a:pt x="181" y="71"/>
                      <a:pt x="181" y="71"/>
                    </a:cubicBezTo>
                    <a:lnTo>
                      <a:pt x="187" y="71"/>
                    </a:lnTo>
                    <a:lnTo>
                      <a:pt x="187" y="63"/>
                    </a:lnTo>
                    <a:cubicBezTo>
                      <a:pt x="187" y="50"/>
                      <a:pt x="172" y="50"/>
                      <a:pt x="172" y="50"/>
                    </a:cubicBezTo>
                    <a:cubicBezTo>
                      <a:pt x="159" y="50"/>
                      <a:pt x="145" y="57"/>
                      <a:pt x="145" y="57"/>
                    </a:cubicBezTo>
                    <a:lnTo>
                      <a:pt x="145" y="41"/>
                    </a:lnTo>
                    <a:cubicBezTo>
                      <a:pt x="161" y="35"/>
                      <a:pt x="176" y="35"/>
                      <a:pt x="176" y="35"/>
                    </a:cubicBezTo>
                    <a:cubicBezTo>
                      <a:pt x="210" y="35"/>
                      <a:pt x="210" y="62"/>
                      <a:pt x="210" y="62"/>
                    </a:cubicBezTo>
                    <a:lnTo>
                      <a:pt x="210" y="100"/>
                    </a:lnTo>
                    <a:cubicBezTo>
                      <a:pt x="210" y="110"/>
                      <a:pt x="216" y="110"/>
                      <a:pt x="216" y="110"/>
                    </a:cubicBezTo>
                    <a:cubicBezTo>
                      <a:pt x="217" y="110"/>
                      <a:pt x="219" y="110"/>
                      <a:pt x="219" y="110"/>
                    </a:cubicBezTo>
                    <a:lnTo>
                      <a:pt x="220" y="123"/>
                    </a:lnTo>
                    <a:cubicBezTo>
                      <a:pt x="212" y="125"/>
                      <a:pt x="207" y="125"/>
                      <a:pt x="207" y="125"/>
                    </a:cubicBezTo>
                    <a:cubicBezTo>
                      <a:pt x="192" y="125"/>
                      <a:pt x="188" y="114"/>
                      <a:pt x="188" y="114"/>
                    </a:cubicBezTo>
                    <a:lnTo>
                      <a:pt x="187" y="114"/>
                    </a:lnTo>
                    <a:close/>
                    <a:moveTo>
                      <a:pt x="187" y="101"/>
                    </a:moveTo>
                    <a:lnTo>
                      <a:pt x="187" y="101"/>
                    </a:lnTo>
                    <a:lnTo>
                      <a:pt x="187" y="84"/>
                    </a:lnTo>
                    <a:lnTo>
                      <a:pt x="182" y="84"/>
                    </a:lnTo>
                    <a:cubicBezTo>
                      <a:pt x="159" y="84"/>
                      <a:pt x="159" y="98"/>
                      <a:pt x="159" y="98"/>
                    </a:cubicBezTo>
                    <a:cubicBezTo>
                      <a:pt x="159" y="103"/>
                      <a:pt x="163" y="106"/>
                      <a:pt x="163" y="106"/>
                    </a:cubicBezTo>
                    <a:cubicBezTo>
                      <a:pt x="166" y="109"/>
                      <a:pt x="171" y="109"/>
                      <a:pt x="171" y="109"/>
                    </a:cubicBezTo>
                    <a:cubicBezTo>
                      <a:pt x="179" y="109"/>
                      <a:pt x="187" y="101"/>
                      <a:pt x="187" y="101"/>
                    </a:cubicBezTo>
                    <a:close/>
                    <a:moveTo>
                      <a:pt x="284" y="123"/>
                    </a:moveTo>
                    <a:lnTo>
                      <a:pt x="284" y="123"/>
                    </a:lnTo>
                    <a:cubicBezTo>
                      <a:pt x="275" y="125"/>
                      <a:pt x="271" y="125"/>
                      <a:pt x="271" y="125"/>
                    </a:cubicBezTo>
                    <a:cubicBezTo>
                      <a:pt x="241" y="125"/>
                      <a:pt x="241" y="97"/>
                      <a:pt x="241" y="97"/>
                    </a:cubicBezTo>
                    <a:lnTo>
                      <a:pt x="241" y="52"/>
                    </a:lnTo>
                    <a:lnTo>
                      <a:pt x="231" y="52"/>
                    </a:lnTo>
                    <a:lnTo>
                      <a:pt x="231" y="37"/>
                    </a:lnTo>
                    <a:lnTo>
                      <a:pt x="241" y="37"/>
                    </a:lnTo>
                    <a:lnTo>
                      <a:pt x="241" y="23"/>
                    </a:lnTo>
                    <a:lnTo>
                      <a:pt x="264" y="20"/>
                    </a:lnTo>
                    <a:lnTo>
                      <a:pt x="264" y="37"/>
                    </a:lnTo>
                    <a:lnTo>
                      <a:pt x="282" y="37"/>
                    </a:lnTo>
                    <a:lnTo>
                      <a:pt x="282" y="52"/>
                    </a:lnTo>
                    <a:lnTo>
                      <a:pt x="264" y="52"/>
                    </a:lnTo>
                    <a:lnTo>
                      <a:pt x="264" y="94"/>
                    </a:lnTo>
                    <a:cubicBezTo>
                      <a:pt x="264" y="110"/>
                      <a:pt x="277" y="110"/>
                      <a:pt x="277" y="110"/>
                    </a:cubicBezTo>
                    <a:cubicBezTo>
                      <a:pt x="280" y="110"/>
                      <a:pt x="284" y="109"/>
                      <a:pt x="284" y="109"/>
                    </a:cubicBezTo>
                    <a:lnTo>
                      <a:pt x="284" y="123"/>
                    </a:lnTo>
                    <a:close/>
                    <a:moveTo>
                      <a:pt x="357" y="123"/>
                    </a:moveTo>
                    <a:lnTo>
                      <a:pt x="357" y="123"/>
                    </a:lnTo>
                    <a:lnTo>
                      <a:pt x="357" y="107"/>
                    </a:lnTo>
                    <a:cubicBezTo>
                      <a:pt x="346" y="125"/>
                      <a:pt x="328" y="125"/>
                      <a:pt x="328" y="125"/>
                    </a:cubicBezTo>
                    <a:cubicBezTo>
                      <a:pt x="317" y="125"/>
                      <a:pt x="310" y="118"/>
                      <a:pt x="310" y="118"/>
                    </a:cubicBezTo>
                    <a:cubicBezTo>
                      <a:pt x="303" y="110"/>
                      <a:pt x="303" y="98"/>
                      <a:pt x="303" y="98"/>
                    </a:cubicBezTo>
                    <a:lnTo>
                      <a:pt x="303" y="37"/>
                    </a:lnTo>
                    <a:lnTo>
                      <a:pt x="327" y="37"/>
                    </a:lnTo>
                    <a:lnTo>
                      <a:pt x="327" y="92"/>
                    </a:lnTo>
                    <a:cubicBezTo>
                      <a:pt x="327" y="107"/>
                      <a:pt x="336" y="107"/>
                      <a:pt x="336" y="107"/>
                    </a:cubicBezTo>
                    <a:cubicBezTo>
                      <a:pt x="347" y="107"/>
                      <a:pt x="357" y="91"/>
                      <a:pt x="357" y="91"/>
                    </a:cubicBezTo>
                    <a:lnTo>
                      <a:pt x="357" y="37"/>
                    </a:lnTo>
                    <a:lnTo>
                      <a:pt x="381" y="37"/>
                    </a:lnTo>
                    <a:lnTo>
                      <a:pt x="381" y="123"/>
                    </a:lnTo>
                    <a:lnTo>
                      <a:pt x="357" y="123"/>
                    </a:lnTo>
                    <a:close/>
                    <a:moveTo>
                      <a:pt x="410" y="123"/>
                    </a:moveTo>
                    <a:lnTo>
                      <a:pt x="410" y="123"/>
                    </a:lnTo>
                    <a:lnTo>
                      <a:pt x="410" y="37"/>
                    </a:lnTo>
                    <a:lnTo>
                      <a:pt x="433" y="37"/>
                    </a:lnTo>
                    <a:lnTo>
                      <a:pt x="433" y="53"/>
                    </a:lnTo>
                    <a:cubicBezTo>
                      <a:pt x="442" y="35"/>
                      <a:pt x="460" y="35"/>
                      <a:pt x="460" y="35"/>
                    </a:cubicBezTo>
                    <a:cubicBezTo>
                      <a:pt x="462" y="35"/>
                      <a:pt x="464" y="36"/>
                      <a:pt x="464" y="36"/>
                    </a:cubicBezTo>
                    <a:lnTo>
                      <a:pt x="464" y="56"/>
                    </a:lnTo>
                    <a:cubicBezTo>
                      <a:pt x="459" y="55"/>
                      <a:pt x="455" y="55"/>
                      <a:pt x="455" y="55"/>
                    </a:cubicBezTo>
                    <a:cubicBezTo>
                      <a:pt x="441" y="55"/>
                      <a:pt x="433" y="69"/>
                      <a:pt x="433" y="69"/>
                    </a:cubicBezTo>
                    <a:lnTo>
                      <a:pt x="433" y="123"/>
                    </a:lnTo>
                    <a:lnTo>
                      <a:pt x="410" y="123"/>
                    </a:lnTo>
                    <a:close/>
                    <a:moveTo>
                      <a:pt x="552" y="120"/>
                    </a:moveTo>
                    <a:lnTo>
                      <a:pt x="552" y="120"/>
                    </a:lnTo>
                    <a:cubicBezTo>
                      <a:pt x="536" y="125"/>
                      <a:pt x="521" y="125"/>
                      <a:pt x="521" y="125"/>
                    </a:cubicBezTo>
                    <a:cubicBezTo>
                      <a:pt x="499" y="125"/>
                      <a:pt x="487" y="113"/>
                      <a:pt x="487" y="113"/>
                    </a:cubicBezTo>
                    <a:cubicBezTo>
                      <a:pt x="475" y="101"/>
                      <a:pt x="475" y="80"/>
                      <a:pt x="475" y="80"/>
                    </a:cubicBezTo>
                    <a:cubicBezTo>
                      <a:pt x="475" y="60"/>
                      <a:pt x="486" y="47"/>
                      <a:pt x="486" y="47"/>
                    </a:cubicBezTo>
                    <a:cubicBezTo>
                      <a:pt x="497" y="35"/>
                      <a:pt x="516" y="35"/>
                      <a:pt x="516" y="35"/>
                    </a:cubicBezTo>
                    <a:cubicBezTo>
                      <a:pt x="535" y="35"/>
                      <a:pt x="544" y="47"/>
                      <a:pt x="544" y="47"/>
                    </a:cubicBezTo>
                    <a:cubicBezTo>
                      <a:pt x="552" y="59"/>
                      <a:pt x="552" y="85"/>
                      <a:pt x="552" y="85"/>
                    </a:cubicBezTo>
                    <a:lnTo>
                      <a:pt x="499" y="85"/>
                    </a:lnTo>
                    <a:cubicBezTo>
                      <a:pt x="501" y="109"/>
                      <a:pt x="526" y="109"/>
                      <a:pt x="526" y="109"/>
                    </a:cubicBezTo>
                    <a:cubicBezTo>
                      <a:pt x="538" y="109"/>
                      <a:pt x="552" y="104"/>
                      <a:pt x="552" y="104"/>
                    </a:cubicBezTo>
                    <a:lnTo>
                      <a:pt x="552" y="120"/>
                    </a:lnTo>
                    <a:close/>
                    <a:moveTo>
                      <a:pt x="499" y="72"/>
                    </a:moveTo>
                    <a:lnTo>
                      <a:pt x="499" y="72"/>
                    </a:lnTo>
                    <a:lnTo>
                      <a:pt x="529" y="72"/>
                    </a:lnTo>
                    <a:cubicBezTo>
                      <a:pt x="529" y="50"/>
                      <a:pt x="515" y="50"/>
                      <a:pt x="515" y="50"/>
                    </a:cubicBezTo>
                    <a:cubicBezTo>
                      <a:pt x="501" y="50"/>
                      <a:pt x="499" y="72"/>
                      <a:pt x="499" y="72"/>
                    </a:cubicBezTo>
                    <a:close/>
                    <a:moveTo>
                      <a:pt x="629" y="123"/>
                    </a:moveTo>
                    <a:lnTo>
                      <a:pt x="629" y="123"/>
                    </a:lnTo>
                    <a:lnTo>
                      <a:pt x="629" y="7"/>
                    </a:lnTo>
                    <a:lnTo>
                      <a:pt x="668" y="7"/>
                    </a:lnTo>
                    <a:cubicBezTo>
                      <a:pt x="686" y="7"/>
                      <a:pt x="695" y="14"/>
                      <a:pt x="695" y="14"/>
                    </a:cubicBezTo>
                    <a:cubicBezTo>
                      <a:pt x="704" y="21"/>
                      <a:pt x="704" y="33"/>
                      <a:pt x="704" y="33"/>
                    </a:cubicBezTo>
                    <a:cubicBezTo>
                      <a:pt x="704" y="54"/>
                      <a:pt x="676" y="63"/>
                      <a:pt x="676" y="63"/>
                    </a:cubicBezTo>
                    <a:cubicBezTo>
                      <a:pt x="709" y="71"/>
                      <a:pt x="709" y="95"/>
                      <a:pt x="709" y="95"/>
                    </a:cubicBezTo>
                    <a:cubicBezTo>
                      <a:pt x="709" y="108"/>
                      <a:pt x="699" y="116"/>
                      <a:pt x="699" y="116"/>
                    </a:cubicBezTo>
                    <a:cubicBezTo>
                      <a:pt x="690" y="123"/>
                      <a:pt x="672" y="123"/>
                      <a:pt x="672" y="123"/>
                    </a:cubicBezTo>
                    <a:lnTo>
                      <a:pt x="629" y="123"/>
                    </a:lnTo>
                    <a:close/>
                    <a:moveTo>
                      <a:pt x="652" y="56"/>
                    </a:moveTo>
                    <a:lnTo>
                      <a:pt x="652" y="56"/>
                    </a:lnTo>
                    <a:lnTo>
                      <a:pt x="657" y="56"/>
                    </a:lnTo>
                    <a:cubicBezTo>
                      <a:pt x="667" y="56"/>
                      <a:pt x="673" y="51"/>
                      <a:pt x="673" y="51"/>
                    </a:cubicBezTo>
                    <a:cubicBezTo>
                      <a:pt x="679" y="46"/>
                      <a:pt x="679" y="37"/>
                      <a:pt x="679" y="37"/>
                    </a:cubicBezTo>
                    <a:cubicBezTo>
                      <a:pt x="679" y="29"/>
                      <a:pt x="675" y="26"/>
                      <a:pt x="675" y="26"/>
                    </a:cubicBezTo>
                    <a:cubicBezTo>
                      <a:pt x="670" y="23"/>
                      <a:pt x="656" y="23"/>
                      <a:pt x="656" y="23"/>
                    </a:cubicBezTo>
                    <a:lnTo>
                      <a:pt x="652" y="23"/>
                    </a:lnTo>
                    <a:lnTo>
                      <a:pt x="652" y="56"/>
                    </a:lnTo>
                    <a:close/>
                    <a:moveTo>
                      <a:pt x="652" y="107"/>
                    </a:moveTo>
                    <a:lnTo>
                      <a:pt x="652" y="107"/>
                    </a:lnTo>
                    <a:lnTo>
                      <a:pt x="657" y="107"/>
                    </a:lnTo>
                    <a:cubicBezTo>
                      <a:pt x="672" y="107"/>
                      <a:pt x="678" y="103"/>
                      <a:pt x="678" y="103"/>
                    </a:cubicBezTo>
                    <a:cubicBezTo>
                      <a:pt x="683" y="100"/>
                      <a:pt x="683" y="92"/>
                      <a:pt x="683" y="92"/>
                    </a:cubicBezTo>
                    <a:cubicBezTo>
                      <a:pt x="683" y="83"/>
                      <a:pt x="676" y="77"/>
                      <a:pt x="676" y="77"/>
                    </a:cubicBezTo>
                    <a:cubicBezTo>
                      <a:pt x="668" y="71"/>
                      <a:pt x="656" y="71"/>
                      <a:pt x="656" y="71"/>
                    </a:cubicBezTo>
                    <a:lnTo>
                      <a:pt x="652" y="71"/>
                    </a:lnTo>
                    <a:lnTo>
                      <a:pt x="652" y="107"/>
                    </a:lnTo>
                    <a:close/>
                    <a:moveTo>
                      <a:pt x="876" y="118"/>
                    </a:moveTo>
                    <a:lnTo>
                      <a:pt x="876" y="118"/>
                    </a:lnTo>
                    <a:cubicBezTo>
                      <a:pt x="859" y="126"/>
                      <a:pt x="836" y="126"/>
                      <a:pt x="836" y="126"/>
                    </a:cubicBezTo>
                    <a:cubicBezTo>
                      <a:pt x="807" y="126"/>
                      <a:pt x="791" y="110"/>
                      <a:pt x="791" y="110"/>
                    </a:cubicBezTo>
                    <a:cubicBezTo>
                      <a:pt x="775" y="94"/>
                      <a:pt x="775" y="65"/>
                      <a:pt x="775" y="65"/>
                    </a:cubicBezTo>
                    <a:cubicBezTo>
                      <a:pt x="775" y="36"/>
                      <a:pt x="791" y="20"/>
                      <a:pt x="791" y="20"/>
                    </a:cubicBezTo>
                    <a:cubicBezTo>
                      <a:pt x="807" y="5"/>
                      <a:pt x="837" y="5"/>
                      <a:pt x="837" y="5"/>
                    </a:cubicBezTo>
                    <a:cubicBezTo>
                      <a:pt x="856" y="5"/>
                      <a:pt x="875" y="9"/>
                      <a:pt x="875" y="9"/>
                    </a:cubicBezTo>
                    <a:lnTo>
                      <a:pt x="875" y="28"/>
                    </a:lnTo>
                    <a:cubicBezTo>
                      <a:pt x="853" y="20"/>
                      <a:pt x="839" y="20"/>
                      <a:pt x="839" y="20"/>
                    </a:cubicBezTo>
                    <a:cubicBezTo>
                      <a:pt x="821" y="20"/>
                      <a:pt x="811" y="32"/>
                      <a:pt x="811" y="32"/>
                    </a:cubicBezTo>
                    <a:cubicBezTo>
                      <a:pt x="801" y="44"/>
                      <a:pt x="801" y="65"/>
                      <a:pt x="801" y="65"/>
                    </a:cubicBezTo>
                    <a:cubicBezTo>
                      <a:pt x="801" y="86"/>
                      <a:pt x="812" y="98"/>
                      <a:pt x="812" y="98"/>
                    </a:cubicBezTo>
                    <a:cubicBezTo>
                      <a:pt x="822" y="109"/>
                      <a:pt x="841" y="109"/>
                      <a:pt x="841" y="109"/>
                    </a:cubicBezTo>
                    <a:cubicBezTo>
                      <a:pt x="858" y="109"/>
                      <a:pt x="876" y="101"/>
                      <a:pt x="876" y="101"/>
                    </a:cubicBezTo>
                    <a:lnTo>
                      <a:pt x="876" y="118"/>
                    </a:lnTo>
                    <a:close/>
                    <a:moveTo>
                      <a:pt x="967" y="120"/>
                    </a:moveTo>
                    <a:lnTo>
                      <a:pt x="967" y="120"/>
                    </a:lnTo>
                    <a:cubicBezTo>
                      <a:pt x="950" y="125"/>
                      <a:pt x="935" y="125"/>
                      <a:pt x="935" y="125"/>
                    </a:cubicBezTo>
                    <a:cubicBezTo>
                      <a:pt x="914" y="125"/>
                      <a:pt x="901" y="113"/>
                      <a:pt x="901" y="113"/>
                    </a:cubicBezTo>
                    <a:cubicBezTo>
                      <a:pt x="889" y="101"/>
                      <a:pt x="889" y="80"/>
                      <a:pt x="889" y="80"/>
                    </a:cubicBezTo>
                    <a:cubicBezTo>
                      <a:pt x="889" y="60"/>
                      <a:pt x="900" y="47"/>
                      <a:pt x="900" y="47"/>
                    </a:cubicBezTo>
                    <a:cubicBezTo>
                      <a:pt x="912" y="35"/>
                      <a:pt x="930" y="35"/>
                      <a:pt x="930" y="35"/>
                    </a:cubicBezTo>
                    <a:cubicBezTo>
                      <a:pt x="949" y="35"/>
                      <a:pt x="958" y="47"/>
                      <a:pt x="958" y="47"/>
                    </a:cubicBezTo>
                    <a:cubicBezTo>
                      <a:pt x="967" y="59"/>
                      <a:pt x="967" y="85"/>
                      <a:pt x="967" y="85"/>
                    </a:cubicBezTo>
                    <a:lnTo>
                      <a:pt x="913" y="85"/>
                    </a:lnTo>
                    <a:cubicBezTo>
                      <a:pt x="916" y="109"/>
                      <a:pt x="940" y="109"/>
                      <a:pt x="940" y="109"/>
                    </a:cubicBezTo>
                    <a:cubicBezTo>
                      <a:pt x="952" y="109"/>
                      <a:pt x="967" y="104"/>
                      <a:pt x="967" y="104"/>
                    </a:cubicBezTo>
                    <a:lnTo>
                      <a:pt x="967" y="120"/>
                    </a:lnTo>
                    <a:close/>
                    <a:moveTo>
                      <a:pt x="913" y="72"/>
                    </a:moveTo>
                    <a:lnTo>
                      <a:pt x="913" y="72"/>
                    </a:lnTo>
                    <a:lnTo>
                      <a:pt x="944" y="72"/>
                    </a:lnTo>
                    <a:cubicBezTo>
                      <a:pt x="944" y="50"/>
                      <a:pt x="930" y="50"/>
                      <a:pt x="930" y="50"/>
                    </a:cubicBezTo>
                    <a:cubicBezTo>
                      <a:pt x="915" y="50"/>
                      <a:pt x="913" y="72"/>
                      <a:pt x="913" y="72"/>
                    </a:cubicBezTo>
                    <a:close/>
                    <a:moveTo>
                      <a:pt x="991" y="123"/>
                    </a:moveTo>
                    <a:lnTo>
                      <a:pt x="991" y="123"/>
                    </a:lnTo>
                    <a:lnTo>
                      <a:pt x="991" y="0"/>
                    </a:lnTo>
                    <a:lnTo>
                      <a:pt x="1014" y="0"/>
                    </a:lnTo>
                    <a:lnTo>
                      <a:pt x="1014" y="123"/>
                    </a:lnTo>
                    <a:lnTo>
                      <a:pt x="991" y="123"/>
                    </a:lnTo>
                    <a:close/>
                    <a:moveTo>
                      <a:pt x="1043" y="123"/>
                    </a:moveTo>
                    <a:lnTo>
                      <a:pt x="1043" y="123"/>
                    </a:lnTo>
                    <a:lnTo>
                      <a:pt x="1043" y="0"/>
                    </a:lnTo>
                    <a:lnTo>
                      <a:pt x="1066" y="0"/>
                    </a:lnTo>
                    <a:lnTo>
                      <a:pt x="1066" y="123"/>
                    </a:lnTo>
                    <a:lnTo>
                      <a:pt x="1043"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39" name="Freeform 1695"/>
              <p:cNvSpPr>
                <a:spLocks noEditPoints="1"/>
              </p:cNvSpPr>
              <p:nvPr/>
            </p:nvSpPr>
            <p:spPr bwMode="auto">
              <a:xfrm>
                <a:off x="3627" y="2629"/>
                <a:ext cx="176" cy="41"/>
              </a:xfrm>
              <a:custGeom>
                <a:avLst/>
                <a:gdLst>
                  <a:gd name="T0" fmla="*/ 0 w 496"/>
                  <a:gd name="T1" fmla="*/ 0 h 120"/>
                  <a:gd name="T2" fmla="*/ 0 w 496"/>
                  <a:gd name="T3" fmla="*/ 0 h 120"/>
                  <a:gd name="T4" fmla="*/ 0 w 496"/>
                  <a:gd name="T5" fmla="*/ 0 h 120"/>
                  <a:gd name="T6" fmla="*/ 0 w 496"/>
                  <a:gd name="T7" fmla="*/ 0 h 120"/>
                  <a:gd name="T8" fmla="*/ 0 w 496"/>
                  <a:gd name="T9" fmla="*/ 0 h 120"/>
                  <a:gd name="T10" fmla="*/ 0 w 496"/>
                  <a:gd name="T11" fmla="*/ 0 h 120"/>
                  <a:gd name="T12" fmla="*/ 0 w 496"/>
                  <a:gd name="T13" fmla="*/ 0 h 120"/>
                  <a:gd name="T14" fmla="*/ 0 w 496"/>
                  <a:gd name="T15" fmla="*/ 0 h 120"/>
                  <a:gd name="T16" fmla="*/ 0 w 496"/>
                  <a:gd name="T17" fmla="*/ 0 h 120"/>
                  <a:gd name="T18" fmla="*/ 0 w 496"/>
                  <a:gd name="T19" fmla="*/ 0 h 120"/>
                  <a:gd name="T20" fmla="*/ 0 w 496"/>
                  <a:gd name="T21" fmla="*/ 0 h 120"/>
                  <a:gd name="T22" fmla="*/ 0 w 496"/>
                  <a:gd name="T23" fmla="*/ 0 h 120"/>
                  <a:gd name="T24" fmla="*/ 0 w 496"/>
                  <a:gd name="T25" fmla="*/ 0 h 120"/>
                  <a:gd name="T26" fmla="*/ 0 w 496"/>
                  <a:gd name="T27" fmla="*/ 0 h 120"/>
                  <a:gd name="T28" fmla="*/ 0 w 496"/>
                  <a:gd name="T29" fmla="*/ 0 h 120"/>
                  <a:gd name="T30" fmla="*/ 0 w 496"/>
                  <a:gd name="T31" fmla="*/ 0 h 120"/>
                  <a:gd name="T32" fmla="*/ 0 w 496"/>
                  <a:gd name="T33" fmla="*/ 0 h 120"/>
                  <a:gd name="T34" fmla="*/ 0 w 496"/>
                  <a:gd name="T35" fmla="*/ 0 h 120"/>
                  <a:gd name="T36" fmla="*/ 0 w 496"/>
                  <a:gd name="T37" fmla="*/ 0 h 120"/>
                  <a:gd name="T38" fmla="*/ 0 w 496"/>
                  <a:gd name="T39" fmla="*/ 0 h 120"/>
                  <a:gd name="T40" fmla="*/ 0 w 496"/>
                  <a:gd name="T41" fmla="*/ 0 h 120"/>
                  <a:gd name="T42" fmla="*/ 0 w 496"/>
                  <a:gd name="T43" fmla="*/ 0 h 120"/>
                  <a:gd name="T44" fmla="*/ 0 w 496"/>
                  <a:gd name="T45" fmla="*/ 0 h 120"/>
                  <a:gd name="T46" fmla="*/ 0 w 496"/>
                  <a:gd name="T47" fmla="*/ 0 h 120"/>
                  <a:gd name="T48" fmla="*/ 0 w 496"/>
                  <a:gd name="T49" fmla="*/ 0 h 120"/>
                  <a:gd name="T50" fmla="*/ 0 w 496"/>
                  <a:gd name="T51" fmla="*/ 0 h 120"/>
                  <a:gd name="T52" fmla="*/ 0 w 496"/>
                  <a:gd name="T53" fmla="*/ 0 h 120"/>
                  <a:gd name="T54" fmla="*/ 0 w 496"/>
                  <a:gd name="T55" fmla="*/ 0 h 120"/>
                  <a:gd name="T56" fmla="*/ 0 w 496"/>
                  <a:gd name="T57" fmla="*/ 0 h 120"/>
                  <a:gd name="T58" fmla="*/ 0 w 496"/>
                  <a:gd name="T59" fmla="*/ 0 h 120"/>
                  <a:gd name="T60" fmla="*/ 0 w 496"/>
                  <a:gd name="T61" fmla="*/ 0 h 120"/>
                  <a:gd name="T62" fmla="*/ 0 w 496"/>
                  <a:gd name="T63" fmla="*/ 0 h 120"/>
                  <a:gd name="T64" fmla="*/ 0 w 496"/>
                  <a:gd name="T65" fmla="*/ 0 h 120"/>
                  <a:gd name="T66" fmla="*/ 0 w 496"/>
                  <a:gd name="T67" fmla="*/ 0 h 120"/>
                  <a:gd name="T68" fmla="*/ 0 w 496"/>
                  <a:gd name="T69" fmla="*/ 0 h 120"/>
                  <a:gd name="T70" fmla="*/ 0 w 496"/>
                  <a:gd name="T71" fmla="*/ 0 h 120"/>
                  <a:gd name="T72" fmla="*/ 0 w 496"/>
                  <a:gd name="T73" fmla="*/ 0 h 120"/>
                  <a:gd name="T74" fmla="*/ 0 w 496"/>
                  <a:gd name="T75" fmla="*/ 0 h 120"/>
                  <a:gd name="T76" fmla="*/ 0 w 496"/>
                  <a:gd name="T77" fmla="*/ 0 h 120"/>
                  <a:gd name="T78" fmla="*/ 0 w 496"/>
                  <a:gd name="T79" fmla="*/ 0 h 120"/>
                  <a:gd name="T80" fmla="*/ 0 w 496"/>
                  <a:gd name="T81" fmla="*/ 0 h 120"/>
                  <a:gd name="T82" fmla="*/ 0 w 496"/>
                  <a:gd name="T83" fmla="*/ 0 h 120"/>
                  <a:gd name="T84" fmla="*/ 0 w 496"/>
                  <a:gd name="T85" fmla="*/ 0 h 120"/>
                  <a:gd name="T86" fmla="*/ 0 w 496"/>
                  <a:gd name="T87" fmla="*/ 0 h 120"/>
                  <a:gd name="T88" fmla="*/ 0 w 496"/>
                  <a:gd name="T89" fmla="*/ 0 h 120"/>
                  <a:gd name="T90" fmla="*/ 0 w 496"/>
                  <a:gd name="T91" fmla="*/ 0 h 120"/>
                  <a:gd name="T92" fmla="*/ 0 w 496"/>
                  <a:gd name="T93" fmla="*/ 0 h 120"/>
                  <a:gd name="T94" fmla="*/ 0 w 496"/>
                  <a:gd name="T95" fmla="*/ 0 h 120"/>
                  <a:gd name="T96" fmla="*/ 0 w 496"/>
                  <a:gd name="T97" fmla="*/ 0 h 12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96" h="120">
                    <a:moveTo>
                      <a:pt x="0" y="119"/>
                    </a:moveTo>
                    <a:lnTo>
                      <a:pt x="0" y="119"/>
                    </a:lnTo>
                    <a:lnTo>
                      <a:pt x="0" y="3"/>
                    </a:lnTo>
                    <a:lnTo>
                      <a:pt x="40" y="3"/>
                    </a:lnTo>
                    <a:cubicBezTo>
                      <a:pt x="61" y="3"/>
                      <a:pt x="70" y="10"/>
                      <a:pt x="70" y="10"/>
                    </a:cubicBezTo>
                    <a:cubicBezTo>
                      <a:pt x="79" y="17"/>
                      <a:pt x="79" y="34"/>
                      <a:pt x="79" y="34"/>
                    </a:cubicBezTo>
                    <a:cubicBezTo>
                      <a:pt x="79" y="52"/>
                      <a:pt x="67" y="63"/>
                      <a:pt x="67" y="63"/>
                    </a:cubicBezTo>
                    <a:cubicBezTo>
                      <a:pt x="55" y="73"/>
                      <a:pt x="33" y="73"/>
                      <a:pt x="33" y="73"/>
                    </a:cubicBezTo>
                    <a:lnTo>
                      <a:pt x="23" y="73"/>
                    </a:lnTo>
                    <a:lnTo>
                      <a:pt x="23" y="119"/>
                    </a:lnTo>
                    <a:lnTo>
                      <a:pt x="0" y="119"/>
                    </a:lnTo>
                    <a:close/>
                    <a:moveTo>
                      <a:pt x="23" y="57"/>
                    </a:moveTo>
                    <a:lnTo>
                      <a:pt x="23" y="57"/>
                    </a:lnTo>
                    <a:lnTo>
                      <a:pt x="28" y="57"/>
                    </a:lnTo>
                    <a:cubicBezTo>
                      <a:pt x="40" y="57"/>
                      <a:pt x="47" y="52"/>
                      <a:pt x="47" y="52"/>
                    </a:cubicBezTo>
                    <a:cubicBezTo>
                      <a:pt x="55" y="46"/>
                      <a:pt x="55" y="36"/>
                      <a:pt x="55" y="36"/>
                    </a:cubicBezTo>
                    <a:cubicBezTo>
                      <a:pt x="55" y="19"/>
                      <a:pt x="33" y="19"/>
                      <a:pt x="33" y="19"/>
                    </a:cubicBezTo>
                    <a:lnTo>
                      <a:pt x="23" y="19"/>
                    </a:lnTo>
                    <a:lnTo>
                      <a:pt x="23" y="57"/>
                    </a:lnTo>
                    <a:close/>
                    <a:moveTo>
                      <a:pt x="98" y="119"/>
                    </a:moveTo>
                    <a:lnTo>
                      <a:pt x="98" y="119"/>
                    </a:lnTo>
                    <a:lnTo>
                      <a:pt x="98" y="33"/>
                    </a:lnTo>
                    <a:lnTo>
                      <a:pt x="121" y="33"/>
                    </a:lnTo>
                    <a:lnTo>
                      <a:pt x="121" y="49"/>
                    </a:lnTo>
                    <a:cubicBezTo>
                      <a:pt x="130" y="31"/>
                      <a:pt x="148" y="31"/>
                      <a:pt x="148" y="31"/>
                    </a:cubicBezTo>
                    <a:cubicBezTo>
                      <a:pt x="151" y="31"/>
                      <a:pt x="153" y="31"/>
                      <a:pt x="153" y="31"/>
                    </a:cubicBezTo>
                    <a:lnTo>
                      <a:pt x="153" y="52"/>
                    </a:lnTo>
                    <a:cubicBezTo>
                      <a:pt x="148" y="50"/>
                      <a:pt x="144" y="50"/>
                      <a:pt x="144" y="50"/>
                    </a:cubicBezTo>
                    <a:cubicBezTo>
                      <a:pt x="130" y="50"/>
                      <a:pt x="121" y="64"/>
                      <a:pt x="121" y="64"/>
                    </a:cubicBezTo>
                    <a:lnTo>
                      <a:pt x="121" y="119"/>
                    </a:lnTo>
                    <a:lnTo>
                      <a:pt x="98" y="119"/>
                    </a:lnTo>
                    <a:close/>
                    <a:moveTo>
                      <a:pt x="241" y="116"/>
                    </a:moveTo>
                    <a:lnTo>
                      <a:pt x="241" y="116"/>
                    </a:lnTo>
                    <a:cubicBezTo>
                      <a:pt x="224" y="120"/>
                      <a:pt x="209" y="120"/>
                      <a:pt x="209" y="120"/>
                    </a:cubicBezTo>
                    <a:cubicBezTo>
                      <a:pt x="188" y="120"/>
                      <a:pt x="175" y="108"/>
                      <a:pt x="175" y="108"/>
                    </a:cubicBezTo>
                    <a:cubicBezTo>
                      <a:pt x="163" y="96"/>
                      <a:pt x="163" y="75"/>
                      <a:pt x="163" y="75"/>
                    </a:cubicBezTo>
                    <a:cubicBezTo>
                      <a:pt x="163" y="55"/>
                      <a:pt x="174" y="43"/>
                      <a:pt x="174" y="43"/>
                    </a:cubicBezTo>
                    <a:cubicBezTo>
                      <a:pt x="186" y="31"/>
                      <a:pt x="204" y="31"/>
                      <a:pt x="204" y="31"/>
                    </a:cubicBezTo>
                    <a:cubicBezTo>
                      <a:pt x="223" y="31"/>
                      <a:pt x="232" y="43"/>
                      <a:pt x="232" y="43"/>
                    </a:cubicBezTo>
                    <a:cubicBezTo>
                      <a:pt x="241" y="54"/>
                      <a:pt x="241" y="80"/>
                      <a:pt x="241" y="80"/>
                    </a:cubicBezTo>
                    <a:lnTo>
                      <a:pt x="187" y="80"/>
                    </a:lnTo>
                    <a:cubicBezTo>
                      <a:pt x="190" y="105"/>
                      <a:pt x="214" y="105"/>
                      <a:pt x="214" y="105"/>
                    </a:cubicBezTo>
                    <a:cubicBezTo>
                      <a:pt x="226" y="105"/>
                      <a:pt x="241" y="99"/>
                      <a:pt x="241" y="99"/>
                    </a:cubicBezTo>
                    <a:lnTo>
                      <a:pt x="241" y="116"/>
                    </a:lnTo>
                    <a:close/>
                    <a:moveTo>
                      <a:pt x="187" y="67"/>
                    </a:moveTo>
                    <a:lnTo>
                      <a:pt x="187" y="67"/>
                    </a:lnTo>
                    <a:lnTo>
                      <a:pt x="218" y="67"/>
                    </a:lnTo>
                    <a:cubicBezTo>
                      <a:pt x="218" y="45"/>
                      <a:pt x="204" y="45"/>
                      <a:pt x="204" y="45"/>
                    </a:cubicBezTo>
                    <a:cubicBezTo>
                      <a:pt x="189" y="45"/>
                      <a:pt x="187" y="67"/>
                      <a:pt x="187" y="67"/>
                    </a:cubicBezTo>
                    <a:close/>
                    <a:moveTo>
                      <a:pt x="317" y="119"/>
                    </a:moveTo>
                    <a:lnTo>
                      <a:pt x="317" y="119"/>
                    </a:lnTo>
                    <a:lnTo>
                      <a:pt x="317" y="3"/>
                    </a:lnTo>
                    <a:lnTo>
                      <a:pt x="357" y="3"/>
                    </a:lnTo>
                    <a:cubicBezTo>
                      <a:pt x="374" y="3"/>
                      <a:pt x="383" y="9"/>
                      <a:pt x="383" y="9"/>
                    </a:cubicBezTo>
                    <a:cubicBezTo>
                      <a:pt x="392" y="16"/>
                      <a:pt x="392" y="29"/>
                      <a:pt x="392" y="29"/>
                    </a:cubicBezTo>
                    <a:cubicBezTo>
                      <a:pt x="392" y="49"/>
                      <a:pt x="365" y="58"/>
                      <a:pt x="365" y="58"/>
                    </a:cubicBezTo>
                    <a:cubicBezTo>
                      <a:pt x="397" y="66"/>
                      <a:pt x="397" y="90"/>
                      <a:pt x="397" y="90"/>
                    </a:cubicBezTo>
                    <a:cubicBezTo>
                      <a:pt x="397" y="104"/>
                      <a:pt x="387" y="111"/>
                      <a:pt x="387" y="111"/>
                    </a:cubicBezTo>
                    <a:cubicBezTo>
                      <a:pt x="378" y="119"/>
                      <a:pt x="360" y="119"/>
                      <a:pt x="360" y="119"/>
                    </a:cubicBezTo>
                    <a:lnTo>
                      <a:pt x="317" y="119"/>
                    </a:lnTo>
                    <a:close/>
                    <a:moveTo>
                      <a:pt x="340" y="51"/>
                    </a:moveTo>
                    <a:lnTo>
                      <a:pt x="340" y="51"/>
                    </a:lnTo>
                    <a:lnTo>
                      <a:pt x="346" y="51"/>
                    </a:lnTo>
                    <a:cubicBezTo>
                      <a:pt x="356" y="51"/>
                      <a:pt x="362" y="46"/>
                      <a:pt x="362" y="46"/>
                    </a:cubicBezTo>
                    <a:cubicBezTo>
                      <a:pt x="368" y="41"/>
                      <a:pt x="368" y="32"/>
                      <a:pt x="368" y="32"/>
                    </a:cubicBezTo>
                    <a:cubicBezTo>
                      <a:pt x="368" y="24"/>
                      <a:pt x="363" y="22"/>
                      <a:pt x="363" y="22"/>
                    </a:cubicBezTo>
                    <a:cubicBezTo>
                      <a:pt x="358" y="19"/>
                      <a:pt x="345" y="19"/>
                      <a:pt x="345" y="19"/>
                    </a:cubicBezTo>
                    <a:lnTo>
                      <a:pt x="340" y="19"/>
                    </a:lnTo>
                    <a:lnTo>
                      <a:pt x="340" y="51"/>
                    </a:lnTo>
                    <a:close/>
                    <a:moveTo>
                      <a:pt x="340" y="102"/>
                    </a:moveTo>
                    <a:lnTo>
                      <a:pt x="340" y="102"/>
                    </a:lnTo>
                    <a:lnTo>
                      <a:pt x="345" y="102"/>
                    </a:lnTo>
                    <a:cubicBezTo>
                      <a:pt x="360" y="102"/>
                      <a:pt x="366" y="99"/>
                      <a:pt x="366" y="99"/>
                    </a:cubicBezTo>
                    <a:cubicBezTo>
                      <a:pt x="372" y="96"/>
                      <a:pt x="372" y="87"/>
                      <a:pt x="372" y="87"/>
                    </a:cubicBezTo>
                    <a:cubicBezTo>
                      <a:pt x="372" y="78"/>
                      <a:pt x="364" y="72"/>
                      <a:pt x="364" y="72"/>
                    </a:cubicBezTo>
                    <a:cubicBezTo>
                      <a:pt x="356" y="66"/>
                      <a:pt x="345" y="66"/>
                      <a:pt x="345" y="66"/>
                    </a:cubicBezTo>
                    <a:lnTo>
                      <a:pt x="340" y="66"/>
                    </a:lnTo>
                    <a:lnTo>
                      <a:pt x="340" y="102"/>
                    </a:lnTo>
                    <a:close/>
                    <a:moveTo>
                      <a:pt x="426" y="119"/>
                    </a:moveTo>
                    <a:lnTo>
                      <a:pt x="426" y="119"/>
                    </a:lnTo>
                    <a:lnTo>
                      <a:pt x="426" y="105"/>
                    </a:lnTo>
                    <a:lnTo>
                      <a:pt x="449" y="105"/>
                    </a:lnTo>
                    <a:lnTo>
                      <a:pt x="449" y="20"/>
                    </a:lnTo>
                    <a:lnTo>
                      <a:pt x="426" y="25"/>
                    </a:lnTo>
                    <a:lnTo>
                      <a:pt x="426" y="12"/>
                    </a:lnTo>
                    <a:lnTo>
                      <a:pt x="473" y="0"/>
                    </a:lnTo>
                    <a:lnTo>
                      <a:pt x="473" y="105"/>
                    </a:lnTo>
                    <a:lnTo>
                      <a:pt x="496" y="105"/>
                    </a:lnTo>
                    <a:lnTo>
                      <a:pt x="496" y="119"/>
                    </a:lnTo>
                    <a:lnTo>
                      <a:pt x="426" y="119"/>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40" name="Freeform 1696"/>
              <p:cNvSpPr>
                <a:spLocks noEditPoints="1"/>
              </p:cNvSpPr>
              <p:nvPr/>
            </p:nvSpPr>
            <p:spPr bwMode="auto">
              <a:xfrm>
                <a:off x="3408" y="2608"/>
                <a:ext cx="174" cy="41"/>
              </a:xfrm>
              <a:custGeom>
                <a:avLst/>
                <a:gdLst>
                  <a:gd name="T0" fmla="*/ 0 w 493"/>
                  <a:gd name="T1" fmla="*/ 0 h 120"/>
                  <a:gd name="T2" fmla="*/ 0 w 493"/>
                  <a:gd name="T3" fmla="*/ 0 h 120"/>
                  <a:gd name="T4" fmla="*/ 0 w 493"/>
                  <a:gd name="T5" fmla="*/ 0 h 120"/>
                  <a:gd name="T6" fmla="*/ 0 w 493"/>
                  <a:gd name="T7" fmla="*/ 0 h 120"/>
                  <a:gd name="T8" fmla="*/ 0 w 493"/>
                  <a:gd name="T9" fmla="*/ 0 h 120"/>
                  <a:gd name="T10" fmla="*/ 0 w 493"/>
                  <a:gd name="T11" fmla="*/ 0 h 120"/>
                  <a:gd name="T12" fmla="*/ 0 w 493"/>
                  <a:gd name="T13" fmla="*/ 0 h 120"/>
                  <a:gd name="T14" fmla="*/ 0 w 493"/>
                  <a:gd name="T15" fmla="*/ 0 h 120"/>
                  <a:gd name="T16" fmla="*/ 0 w 493"/>
                  <a:gd name="T17" fmla="*/ 0 h 120"/>
                  <a:gd name="T18" fmla="*/ 0 w 493"/>
                  <a:gd name="T19" fmla="*/ 0 h 120"/>
                  <a:gd name="T20" fmla="*/ 0 w 493"/>
                  <a:gd name="T21" fmla="*/ 0 h 120"/>
                  <a:gd name="T22" fmla="*/ 0 w 493"/>
                  <a:gd name="T23" fmla="*/ 0 h 120"/>
                  <a:gd name="T24" fmla="*/ 0 w 493"/>
                  <a:gd name="T25" fmla="*/ 0 h 120"/>
                  <a:gd name="T26" fmla="*/ 0 w 493"/>
                  <a:gd name="T27" fmla="*/ 0 h 120"/>
                  <a:gd name="T28" fmla="*/ 0 w 493"/>
                  <a:gd name="T29" fmla="*/ 0 h 120"/>
                  <a:gd name="T30" fmla="*/ 0 w 493"/>
                  <a:gd name="T31" fmla="*/ 0 h 120"/>
                  <a:gd name="T32" fmla="*/ 0 w 493"/>
                  <a:gd name="T33" fmla="*/ 0 h 120"/>
                  <a:gd name="T34" fmla="*/ 0 w 493"/>
                  <a:gd name="T35" fmla="*/ 0 h 120"/>
                  <a:gd name="T36" fmla="*/ 0 w 493"/>
                  <a:gd name="T37" fmla="*/ 0 h 120"/>
                  <a:gd name="T38" fmla="*/ 0 w 493"/>
                  <a:gd name="T39" fmla="*/ 0 h 120"/>
                  <a:gd name="T40" fmla="*/ 0 w 493"/>
                  <a:gd name="T41" fmla="*/ 0 h 120"/>
                  <a:gd name="T42" fmla="*/ 0 w 493"/>
                  <a:gd name="T43" fmla="*/ 0 h 120"/>
                  <a:gd name="T44" fmla="*/ 0 w 493"/>
                  <a:gd name="T45" fmla="*/ 0 h 120"/>
                  <a:gd name="T46" fmla="*/ 0 w 493"/>
                  <a:gd name="T47" fmla="*/ 0 h 120"/>
                  <a:gd name="T48" fmla="*/ 0 w 493"/>
                  <a:gd name="T49" fmla="*/ 0 h 120"/>
                  <a:gd name="T50" fmla="*/ 0 w 493"/>
                  <a:gd name="T51" fmla="*/ 0 h 120"/>
                  <a:gd name="T52" fmla="*/ 0 w 493"/>
                  <a:gd name="T53" fmla="*/ 0 h 120"/>
                  <a:gd name="T54" fmla="*/ 0 w 493"/>
                  <a:gd name="T55" fmla="*/ 0 h 120"/>
                  <a:gd name="T56" fmla="*/ 0 w 493"/>
                  <a:gd name="T57" fmla="*/ 0 h 120"/>
                  <a:gd name="T58" fmla="*/ 0 w 493"/>
                  <a:gd name="T59" fmla="*/ 0 h 120"/>
                  <a:gd name="T60" fmla="*/ 0 w 493"/>
                  <a:gd name="T61" fmla="*/ 0 h 120"/>
                  <a:gd name="T62" fmla="*/ 0 w 493"/>
                  <a:gd name="T63" fmla="*/ 0 h 120"/>
                  <a:gd name="T64" fmla="*/ 0 w 493"/>
                  <a:gd name="T65" fmla="*/ 0 h 120"/>
                  <a:gd name="T66" fmla="*/ 0 w 493"/>
                  <a:gd name="T67" fmla="*/ 0 h 120"/>
                  <a:gd name="T68" fmla="*/ 0 w 493"/>
                  <a:gd name="T69" fmla="*/ 0 h 120"/>
                  <a:gd name="T70" fmla="*/ 0 w 493"/>
                  <a:gd name="T71" fmla="*/ 0 h 120"/>
                  <a:gd name="T72" fmla="*/ 0 w 493"/>
                  <a:gd name="T73" fmla="*/ 0 h 120"/>
                  <a:gd name="T74" fmla="*/ 0 w 493"/>
                  <a:gd name="T75" fmla="*/ 0 h 120"/>
                  <a:gd name="T76" fmla="*/ 0 w 493"/>
                  <a:gd name="T77" fmla="*/ 0 h 120"/>
                  <a:gd name="T78" fmla="*/ 0 w 493"/>
                  <a:gd name="T79" fmla="*/ 0 h 120"/>
                  <a:gd name="T80" fmla="*/ 0 w 493"/>
                  <a:gd name="T81" fmla="*/ 0 h 120"/>
                  <a:gd name="T82" fmla="*/ 0 w 493"/>
                  <a:gd name="T83" fmla="*/ 0 h 120"/>
                  <a:gd name="T84" fmla="*/ 0 w 493"/>
                  <a:gd name="T85" fmla="*/ 0 h 120"/>
                  <a:gd name="T86" fmla="*/ 0 w 493"/>
                  <a:gd name="T87" fmla="*/ 0 h 120"/>
                  <a:gd name="T88" fmla="*/ 0 w 493"/>
                  <a:gd name="T89" fmla="*/ 0 h 120"/>
                  <a:gd name="T90" fmla="*/ 0 w 493"/>
                  <a:gd name="T91" fmla="*/ 0 h 120"/>
                  <a:gd name="T92" fmla="*/ 0 w 493"/>
                  <a:gd name="T93" fmla="*/ 0 h 120"/>
                  <a:gd name="T94" fmla="*/ 0 w 493"/>
                  <a:gd name="T95" fmla="*/ 0 h 120"/>
                  <a:gd name="T96" fmla="*/ 0 w 493"/>
                  <a:gd name="T97" fmla="*/ 0 h 120"/>
                  <a:gd name="T98" fmla="*/ 0 w 493"/>
                  <a:gd name="T99" fmla="*/ 0 h 120"/>
                  <a:gd name="T100" fmla="*/ 0 w 493"/>
                  <a:gd name="T101" fmla="*/ 0 h 120"/>
                  <a:gd name="T102" fmla="*/ 0 w 493"/>
                  <a:gd name="T103" fmla="*/ 0 h 120"/>
                  <a:gd name="T104" fmla="*/ 0 w 493"/>
                  <a:gd name="T105" fmla="*/ 0 h 12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93" h="120">
                    <a:moveTo>
                      <a:pt x="0" y="119"/>
                    </a:moveTo>
                    <a:lnTo>
                      <a:pt x="0" y="119"/>
                    </a:lnTo>
                    <a:lnTo>
                      <a:pt x="0" y="3"/>
                    </a:lnTo>
                    <a:lnTo>
                      <a:pt x="40" y="3"/>
                    </a:lnTo>
                    <a:cubicBezTo>
                      <a:pt x="62" y="3"/>
                      <a:pt x="71" y="10"/>
                      <a:pt x="71" y="10"/>
                    </a:cubicBezTo>
                    <a:cubicBezTo>
                      <a:pt x="80" y="17"/>
                      <a:pt x="80" y="34"/>
                      <a:pt x="80" y="34"/>
                    </a:cubicBezTo>
                    <a:cubicBezTo>
                      <a:pt x="80" y="52"/>
                      <a:pt x="68" y="63"/>
                      <a:pt x="68" y="63"/>
                    </a:cubicBezTo>
                    <a:cubicBezTo>
                      <a:pt x="55" y="73"/>
                      <a:pt x="34" y="73"/>
                      <a:pt x="34" y="73"/>
                    </a:cubicBezTo>
                    <a:lnTo>
                      <a:pt x="24" y="73"/>
                    </a:lnTo>
                    <a:lnTo>
                      <a:pt x="24" y="119"/>
                    </a:lnTo>
                    <a:lnTo>
                      <a:pt x="0" y="119"/>
                    </a:lnTo>
                    <a:close/>
                    <a:moveTo>
                      <a:pt x="24" y="57"/>
                    </a:moveTo>
                    <a:lnTo>
                      <a:pt x="24" y="57"/>
                    </a:lnTo>
                    <a:lnTo>
                      <a:pt x="28" y="57"/>
                    </a:lnTo>
                    <a:cubicBezTo>
                      <a:pt x="41" y="57"/>
                      <a:pt x="48" y="52"/>
                      <a:pt x="48" y="52"/>
                    </a:cubicBezTo>
                    <a:cubicBezTo>
                      <a:pt x="55" y="46"/>
                      <a:pt x="55" y="36"/>
                      <a:pt x="55" y="36"/>
                    </a:cubicBezTo>
                    <a:cubicBezTo>
                      <a:pt x="55" y="19"/>
                      <a:pt x="33" y="19"/>
                      <a:pt x="33" y="19"/>
                    </a:cubicBezTo>
                    <a:lnTo>
                      <a:pt x="24" y="19"/>
                    </a:lnTo>
                    <a:lnTo>
                      <a:pt x="24" y="57"/>
                    </a:lnTo>
                    <a:close/>
                    <a:moveTo>
                      <a:pt x="98" y="119"/>
                    </a:moveTo>
                    <a:lnTo>
                      <a:pt x="98" y="119"/>
                    </a:lnTo>
                    <a:lnTo>
                      <a:pt x="98" y="33"/>
                    </a:lnTo>
                    <a:lnTo>
                      <a:pt x="121" y="33"/>
                    </a:lnTo>
                    <a:lnTo>
                      <a:pt x="121" y="49"/>
                    </a:lnTo>
                    <a:cubicBezTo>
                      <a:pt x="130" y="31"/>
                      <a:pt x="149" y="31"/>
                      <a:pt x="149" y="31"/>
                    </a:cubicBezTo>
                    <a:cubicBezTo>
                      <a:pt x="151" y="31"/>
                      <a:pt x="153" y="31"/>
                      <a:pt x="153" y="31"/>
                    </a:cubicBezTo>
                    <a:lnTo>
                      <a:pt x="153" y="52"/>
                    </a:lnTo>
                    <a:cubicBezTo>
                      <a:pt x="148" y="50"/>
                      <a:pt x="144" y="50"/>
                      <a:pt x="144" y="50"/>
                    </a:cubicBezTo>
                    <a:cubicBezTo>
                      <a:pt x="130" y="50"/>
                      <a:pt x="121" y="64"/>
                      <a:pt x="121" y="64"/>
                    </a:cubicBezTo>
                    <a:lnTo>
                      <a:pt x="121" y="119"/>
                    </a:lnTo>
                    <a:lnTo>
                      <a:pt x="98" y="119"/>
                    </a:lnTo>
                    <a:close/>
                    <a:moveTo>
                      <a:pt x="241" y="116"/>
                    </a:moveTo>
                    <a:lnTo>
                      <a:pt x="241" y="116"/>
                    </a:lnTo>
                    <a:cubicBezTo>
                      <a:pt x="225" y="120"/>
                      <a:pt x="210" y="120"/>
                      <a:pt x="210" y="120"/>
                    </a:cubicBezTo>
                    <a:cubicBezTo>
                      <a:pt x="188" y="120"/>
                      <a:pt x="176" y="108"/>
                      <a:pt x="176" y="108"/>
                    </a:cubicBezTo>
                    <a:cubicBezTo>
                      <a:pt x="163" y="96"/>
                      <a:pt x="163" y="75"/>
                      <a:pt x="163" y="75"/>
                    </a:cubicBezTo>
                    <a:cubicBezTo>
                      <a:pt x="163" y="55"/>
                      <a:pt x="175" y="43"/>
                      <a:pt x="175" y="43"/>
                    </a:cubicBezTo>
                    <a:cubicBezTo>
                      <a:pt x="186" y="31"/>
                      <a:pt x="205" y="31"/>
                      <a:pt x="205" y="31"/>
                    </a:cubicBezTo>
                    <a:cubicBezTo>
                      <a:pt x="224" y="31"/>
                      <a:pt x="232" y="43"/>
                      <a:pt x="232" y="43"/>
                    </a:cubicBezTo>
                    <a:cubicBezTo>
                      <a:pt x="241" y="54"/>
                      <a:pt x="241" y="80"/>
                      <a:pt x="241" y="80"/>
                    </a:cubicBezTo>
                    <a:lnTo>
                      <a:pt x="188" y="80"/>
                    </a:lnTo>
                    <a:cubicBezTo>
                      <a:pt x="190" y="105"/>
                      <a:pt x="215" y="105"/>
                      <a:pt x="215" y="105"/>
                    </a:cubicBezTo>
                    <a:cubicBezTo>
                      <a:pt x="226" y="105"/>
                      <a:pt x="241" y="99"/>
                      <a:pt x="241" y="99"/>
                    </a:cubicBezTo>
                    <a:lnTo>
                      <a:pt x="241" y="116"/>
                    </a:lnTo>
                    <a:close/>
                    <a:moveTo>
                      <a:pt x="187" y="67"/>
                    </a:moveTo>
                    <a:lnTo>
                      <a:pt x="187" y="67"/>
                    </a:lnTo>
                    <a:lnTo>
                      <a:pt x="218" y="67"/>
                    </a:lnTo>
                    <a:cubicBezTo>
                      <a:pt x="218" y="45"/>
                      <a:pt x="204" y="45"/>
                      <a:pt x="204" y="45"/>
                    </a:cubicBezTo>
                    <a:cubicBezTo>
                      <a:pt x="190" y="45"/>
                      <a:pt x="187" y="67"/>
                      <a:pt x="187" y="67"/>
                    </a:cubicBezTo>
                    <a:close/>
                    <a:moveTo>
                      <a:pt x="318" y="119"/>
                    </a:moveTo>
                    <a:lnTo>
                      <a:pt x="318" y="119"/>
                    </a:lnTo>
                    <a:lnTo>
                      <a:pt x="318" y="3"/>
                    </a:lnTo>
                    <a:lnTo>
                      <a:pt x="357" y="3"/>
                    </a:lnTo>
                    <a:cubicBezTo>
                      <a:pt x="375" y="3"/>
                      <a:pt x="384" y="9"/>
                      <a:pt x="384" y="9"/>
                    </a:cubicBezTo>
                    <a:cubicBezTo>
                      <a:pt x="393" y="16"/>
                      <a:pt x="393" y="29"/>
                      <a:pt x="393" y="29"/>
                    </a:cubicBezTo>
                    <a:cubicBezTo>
                      <a:pt x="393" y="49"/>
                      <a:pt x="365" y="58"/>
                      <a:pt x="365" y="58"/>
                    </a:cubicBezTo>
                    <a:cubicBezTo>
                      <a:pt x="397" y="66"/>
                      <a:pt x="397" y="90"/>
                      <a:pt x="397" y="90"/>
                    </a:cubicBezTo>
                    <a:cubicBezTo>
                      <a:pt x="397" y="104"/>
                      <a:pt x="388" y="111"/>
                      <a:pt x="388" y="111"/>
                    </a:cubicBezTo>
                    <a:cubicBezTo>
                      <a:pt x="378" y="119"/>
                      <a:pt x="361" y="119"/>
                      <a:pt x="361" y="119"/>
                    </a:cubicBezTo>
                    <a:lnTo>
                      <a:pt x="318" y="119"/>
                    </a:lnTo>
                    <a:close/>
                    <a:moveTo>
                      <a:pt x="340" y="51"/>
                    </a:moveTo>
                    <a:lnTo>
                      <a:pt x="340" y="51"/>
                    </a:lnTo>
                    <a:lnTo>
                      <a:pt x="346" y="51"/>
                    </a:lnTo>
                    <a:cubicBezTo>
                      <a:pt x="356" y="51"/>
                      <a:pt x="362" y="46"/>
                      <a:pt x="362" y="46"/>
                    </a:cubicBezTo>
                    <a:cubicBezTo>
                      <a:pt x="368" y="41"/>
                      <a:pt x="368" y="32"/>
                      <a:pt x="368" y="32"/>
                    </a:cubicBezTo>
                    <a:cubicBezTo>
                      <a:pt x="368" y="24"/>
                      <a:pt x="363" y="22"/>
                      <a:pt x="363" y="22"/>
                    </a:cubicBezTo>
                    <a:cubicBezTo>
                      <a:pt x="359" y="19"/>
                      <a:pt x="345" y="19"/>
                      <a:pt x="345" y="19"/>
                    </a:cubicBezTo>
                    <a:lnTo>
                      <a:pt x="340" y="19"/>
                    </a:lnTo>
                    <a:lnTo>
                      <a:pt x="340" y="51"/>
                    </a:lnTo>
                    <a:close/>
                    <a:moveTo>
                      <a:pt x="340" y="102"/>
                    </a:moveTo>
                    <a:lnTo>
                      <a:pt x="340" y="102"/>
                    </a:lnTo>
                    <a:lnTo>
                      <a:pt x="346" y="102"/>
                    </a:lnTo>
                    <a:cubicBezTo>
                      <a:pt x="361" y="102"/>
                      <a:pt x="366" y="99"/>
                      <a:pt x="366" y="99"/>
                    </a:cubicBezTo>
                    <a:cubicBezTo>
                      <a:pt x="372" y="96"/>
                      <a:pt x="372" y="87"/>
                      <a:pt x="372" y="87"/>
                    </a:cubicBezTo>
                    <a:cubicBezTo>
                      <a:pt x="372" y="78"/>
                      <a:pt x="365" y="72"/>
                      <a:pt x="365" y="72"/>
                    </a:cubicBezTo>
                    <a:cubicBezTo>
                      <a:pt x="357" y="66"/>
                      <a:pt x="345" y="66"/>
                      <a:pt x="345" y="66"/>
                    </a:cubicBezTo>
                    <a:lnTo>
                      <a:pt x="340" y="66"/>
                    </a:lnTo>
                    <a:lnTo>
                      <a:pt x="340" y="102"/>
                    </a:lnTo>
                    <a:close/>
                    <a:moveTo>
                      <a:pt x="416" y="119"/>
                    </a:moveTo>
                    <a:lnTo>
                      <a:pt x="416" y="119"/>
                    </a:lnTo>
                    <a:lnTo>
                      <a:pt x="416" y="100"/>
                    </a:lnTo>
                    <a:lnTo>
                      <a:pt x="417" y="99"/>
                    </a:lnTo>
                    <a:cubicBezTo>
                      <a:pt x="426" y="86"/>
                      <a:pt x="436" y="78"/>
                      <a:pt x="436" y="78"/>
                    </a:cubicBezTo>
                    <a:lnTo>
                      <a:pt x="445" y="69"/>
                    </a:lnTo>
                    <a:cubicBezTo>
                      <a:pt x="469" y="49"/>
                      <a:pt x="469" y="33"/>
                      <a:pt x="469" y="33"/>
                    </a:cubicBezTo>
                    <a:cubicBezTo>
                      <a:pt x="469" y="15"/>
                      <a:pt x="448" y="15"/>
                      <a:pt x="448" y="15"/>
                    </a:cubicBezTo>
                    <a:cubicBezTo>
                      <a:pt x="435" y="15"/>
                      <a:pt x="419" y="24"/>
                      <a:pt x="419" y="24"/>
                    </a:cubicBezTo>
                    <a:lnTo>
                      <a:pt x="419" y="7"/>
                    </a:lnTo>
                    <a:cubicBezTo>
                      <a:pt x="436" y="0"/>
                      <a:pt x="453" y="0"/>
                      <a:pt x="453" y="0"/>
                    </a:cubicBezTo>
                    <a:cubicBezTo>
                      <a:pt x="471" y="0"/>
                      <a:pt x="482" y="9"/>
                      <a:pt x="482" y="9"/>
                    </a:cubicBezTo>
                    <a:cubicBezTo>
                      <a:pt x="493" y="17"/>
                      <a:pt x="493" y="32"/>
                      <a:pt x="493" y="32"/>
                    </a:cubicBezTo>
                    <a:cubicBezTo>
                      <a:pt x="493" y="42"/>
                      <a:pt x="488" y="50"/>
                      <a:pt x="488" y="50"/>
                    </a:cubicBezTo>
                    <a:cubicBezTo>
                      <a:pt x="483" y="59"/>
                      <a:pt x="469" y="70"/>
                      <a:pt x="469" y="70"/>
                    </a:cubicBezTo>
                    <a:lnTo>
                      <a:pt x="461" y="76"/>
                    </a:lnTo>
                    <a:cubicBezTo>
                      <a:pt x="445" y="89"/>
                      <a:pt x="442" y="100"/>
                      <a:pt x="442" y="100"/>
                    </a:cubicBezTo>
                    <a:lnTo>
                      <a:pt x="493" y="100"/>
                    </a:lnTo>
                    <a:lnTo>
                      <a:pt x="493" y="119"/>
                    </a:lnTo>
                    <a:lnTo>
                      <a:pt x="416" y="119"/>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41" name="Freeform 1697"/>
              <p:cNvSpPr>
                <a:spLocks noEditPoints="1"/>
              </p:cNvSpPr>
              <p:nvPr/>
            </p:nvSpPr>
            <p:spPr bwMode="auto">
              <a:xfrm>
                <a:off x="3143" y="3349"/>
                <a:ext cx="352" cy="53"/>
              </a:xfrm>
              <a:custGeom>
                <a:avLst/>
                <a:gdLst>
                  <a:gd name="T0" fmla="*/ 0 w 995"/>
                  <a:gd name="T1" fmla="*/ 0 h 154"/>
                  <a:gd name="T2" fmla="*/ 0 w 995"/>
                  <a:gd name="T3" fmla="*/ 0 h 154"/>
                  <a:gd name="T4" fmla="*/ 0 w 995"/>
                  <a:gd name="T5" fmla="*/ 0 h 154"/>
                  <a:gd name="T6" fmla="*/ 0 w 995"/>
                  <a:gd name="T7" fmla="*/ 0 h 154"/>
                  <a:gd name="T8" fmla="*/ 0 w 995"/>
                  <a:gd name="T9" fmla="*/ 0 h 154"/>
                  <a:gd name="T10" fmla="*/ 0 w 995"/>
                  <a:gd name="T11" fmla="*/ 0 h 154"/>
                  <a:gd name="T12" fmla="*/ 0 w 995"/>
                  <a:gd name="T13" fmla="*/ 0 h 154"/>
                  <a:gd name="T14" fmla="*/ 0 w 995"/>
                  <a:gd name="T15" fmla="*/ 0 h 154"/>
                  <a:gd name="T16" fmla="*/ 0 w 995"/>
                  <a:gd name="T17" fmla="*/ 0 h 154"/>
                  <a:gd name="T18" fmla="*/ 0 w 995"/>
                  <a:gd name="T19" fmla="*/ 0 h 154"/>
                  <a:gd name="T20" fmla="*/ 0 w 995"/>
                  <a:gd name="T21" fmla="*/ 0 h 154"/>
                  <a:gd name="T22" fmla="*/ 0 w 995"/>
                  <a:gd name="T23" fmla="*/ 0 h 154"/>
                  <a:gd name="T24" fmla="*/ 0 w 995"/>
                  <a:gd name="T25" fmla="*/ 0 h 154"/>
                  <a:gd name="T26" fmla="*/ 0 w 995"/>
                  <a:gd name="T27" fmla="*/ 0 h 154"/>
                  <a:gd name="T28" fmla="*/ 0 w 995"/>
                  <a:gd name="T29" fmla="*/ 0 h 154"/>
                  <a:gd name="T30" fmla="*/ 0 w 995"/>
                  <a:gd name="T31" fmla="*/ 0 h 154"/>
                  <a:gd name="T32" fmla="*/ 0 w 995"/>
                  <a:gd name="T33" fmla="*/ 0 h 154"/>
                  <a:gd name="T34" fmla="*/ 0 w 995"/>
                  <a:gd name="T35" fmla="*/ 0 h 154"/>
                  <a:gd name="T36" fmla="*/ 0 w 995"/>
                  <a:gd name="T37" fmla="*/ 0 h 154"/>
                  <a:gd name="T38" fmla="*/ 0 w 995"/>
                  <a:gd name="T39" fmla="*/ 0 h 154"/>
                  <a:gd name="T40" fmla="*/ 0 w 995"/>
                  <a:gd name="T41" fmla="*/ 0 h 154"/>
                  <a:gd name="T42" fmla="*/ 0 w 995"/>
                  <a:gd name="T43" fmla="*/ 0 h 154"/>
                  <a:gd name="T44" fmla="*/ 0 w 995"/>
                  <a:gd name="T45" fmla="*/ 0 h 154"/>
                  <a:gd name="T46" fmla="*/ 0 w 995"/>
                  <a:gd name="T47" fmla="*/ 0 h 154"/>
                  <a:gd name="T48" fmla="*/ 0 w 995"/>
                  <a:gd name="T49" fmla="*/ 0 h 154"/>
                  <a:gd name="T50" fmla="*/ 0 w 995"/>
                  <a:gd name="T51" fmla="*/ 0 h 154"/>
                  <a:gd name="T52" fmla="*/ 0 w 995"/>
                  <a:gd name="T53" fmla="*/ 0 h 154"/>
                  <a:gd name="T54" fmla="*/ 0 w 995"/>
                  <a:gd name="T55" fmla="*/ 0 h 154"/>
                  <a:gd name="T56" fmla="*/ 0 w 995"/>
                  <a:gd name="T57" fmla="*/ 0 h 154"/>
                  <a:gd name="T58" fmla="*/ 0 w 995"/>
                  <a:gd name="T59" fmla="*/ 0 h 154"/>
                  <a:gd name="T60" fmla="*/ 0 w 995"/>
                  <a:gd name="T61" fmla="*/ 0 h 154"/>
                  <a:gd name="T62" fmla="*/ 0 w 995"/>
                  <a:gd name="T63" fmla="*/ 0 h 154"/>
                  <a:gd name="T64" fmla="*/ 0 w 995"/>
                  <a:gd name="T65" fmla="*/ 0 h 154"/>
                  <a:gd name="T66" fmla="*/ 0 w 995"/>
                  <a:gd name="T67" fmla="*/ 0 h 154"/>
                  <a:gd name="T68" fmla="*/ 0 w 995"/>
                  <a:gd name="T69" fmla="*/ 0 h 154"/>
                  <a:gd name="T70" fmla="*/ 0 w 995"/>
                  <a:gd name="T71" fmla="*/ 0 h 154"/>
                  <a:gd name="T72" fmla="*/ 0 w 995"/>
                  <a:gd name="T73" fmla="*/ 0 h 154"/>
                  <a:gd name="T74" fmla="*/ 0 w 995"/>
                  <a:gd name="T75" fmla="*/ 0 h 154"/>
                  <a:gd name="T76" fmla="*/ 0 w 995"/>
                  <a:gd name="T77" fmla="*/ 0 h 154"/>
                  <a:gd name="T78" fmla="*/ 0 w 995"/>
                  <a:gd name="T79" fmla="*/ 0 h 154"/>
                  <a:gd name="T80" fmla="*/ 0 w 995"/>
                  <a:gd name="T81" fmla="*/ 0 h 154"/>
                  <a:gd name="T82" fmla="*/ 0 w 995"/>
                  <a:gd name="T83" fmla="*/ 0 h 154"/>
                  <a:gd name="T84" fmla="*/ 0 w 995"/>
                  <a:gd name="T85" fmla="*/ 0 h 154"/>
                  <a:gd name="T86" fmla="*/ 0 w 995"/>
                  <a:gd name="T87" fmla="*/ 0 h 154"/>
                  <a:gd name="T88" fmla="*/ 0 w 995"/>
                  <a:gd name="T89" fmla="*/ 0 h 154"/>
                  <a:gd name="T90" fmla="*/ 0 w 995"/>
                  <a:gd name="T91" fmla="*/ 0 h 154"/>
                  <a:gd name="T92" fmla="*/ 0 w 995"/>
                  <a:gd name="T93" fmla="*/ 0 h 154"/>
                  <a:gd name="T94" fmla="*/ 0 w 995"/>
                  <a:gd name="T95" fmla="*/ 0 h 154"/>
                  <a:gd name="T96" fmla="*/ 0 w 995"/>
                  <a:gd name="T97" fmla="*/ 0 h 154"/>
                  <a:gd name="T98" fmla="*/ 0 w 995"/>
                  <a:gd name="T99" fmla="*/ 0 h 154"/>
                  <a:gd name="T100" fmla="*/ 0 w 995"/>
                  <a:gd name="T101" fmla="*/ 0 h 154"/>
                  <a:gd name="T102" fmla="*/ 0 w 995"/>
                  <a:gd name="T103" fmla="*/ 0 h 15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995" h="154">
                    <a:moveTo>
                      <a:pt x="0" y="123"/>
                    </a:moveTo>
                    <a:lnTo>
                      <a:pt x="0" y="123"/>
                    </a:lnTo>
                    <a:lnTo>
                      <a:pt x="0" y="8"/>
                    </a:lnTo>
                    <a:lnTo>
                      <a:pt x="73" y="8"/>
                    </a:lnTo>
                    <a:lnTo>
                      <a:pt x="73" y="23"/>
                    </a:lnTo>
                    <a:lnTo>
                      <a:pt x="25" y="23"/>
                    </a:lnTo>
                    <a:lnTo>
                      <a:pt x="25" y="56"/>
                    </a:lnTo>
                    <a:lnTo>
                      <a:pt x="64" y="56"/>
                    </a:lnTo>
                    <a:lnTo>
                      <a:pt x="64" y="71"/>
                    </a:lnTo>
                    <a:lnTo>
                      <a:pt x="25" y="71"/>
                    </a:lnTo>
                    <a:lnTo>
                      <a:pt x="25" y="107"/>
                    </a:lnTo>
                    <a:lnTo>
                      <a:pt x="76" y="107"/>
                    </a:lnTo>
                    <a:lnTo>
                      <a:pt x="76" y="123"/>
                    </a:lnTo>
                    <a:lnTo>
                      <a:pt x="0" y="123"/>
                    </a:lnTo>
                    <a:close/>
                    <a:moveTo>
                      <a:pt x="97" y="123"/>
                    </a:moveTo>
                    <a:lnTo>
                      <a:pt x="97" y="123"/>
                    </a:lnTo>
                    <a:lnTo>
                      <a:pt x="97" y="37"/>
                    </a:lnTo>
                    <a:lnTo>
                      <a:pt x="120" y="37"/>
                    </a:lnTo>
                    <a:lnTo>
                      <a:pt x="120" y="53"/>
                    </a:lnTo>
                    <a:cubicBezTo>
                      <a:pt x="129" y="35"/>
                      <a:pt x="147" y="35"/>
                      <a:pt x="147" y="35"/>
                    </a:cubicBezTo>
                    <a:cubicBezTo>
                      <a:pt x="149" y="35"/>
                      <a:pt x="151" y="36"/>
                      <a:pt x="151" y="36"/>
                    </a:cubicBezTo>
                    <a:lnTo>
                      <a:pt x="151" y="56"/>
                    </a:lnTo>
                    <a:cubicBezTo>
                      <a:pt x="146" y="55"/>
                      <a:pt x="142" y="55"/>
                      <a:pt x="142" y="55"/>
                    </a:cubicBezTo>
                    <a:cubicBezTo>
                      <a:pt x="128" y="55"/>
                      <a:pt x="120" y="69"/>
                      <a:pt x="120" y="69"/>
                    </a:cubicBezTo>
                    <a:lnTo>
                      <a:pt x="120" y="123"/>
                    </a:lnTo>
                    <a:lnTo>
                      <a:pt x="97" y="123"/>
                    </a:lnTo>
                    <a:close/>
                    <a:moveTo>
                      <a:pt x="170" y="154"/>
                    </a:moveTo>
                    <a:lnTo>
                      <a:pt x="170" y="154"/>
                    </a:lnTo>
                    <a:lnTo>
                      <a:pt x="189" y="123"/>
                    </a:lnTo>
                    <a:lnTo>
                      <a:pt x="157" y="37"/>
                    </a:lnTo>
                    <a:lnTo>
                      <a:pt x="182" y="37"/>
                    </a:lnTo>
                    <a:lnTo>
                      <a:pt x="203" y="95"/>
                    </a:lnTo>
                    <a:lnTo>
                      <a:pt x="229" y="37"/>
                    </a:lnTo>
                    <a:lnTo>
                      <a:pt x="246" y="37"/>
                    </a:lnTo>
                    <a:lnTo>
                      <a:pt x="193" y="154"/>
                    </a:lnTo>
                    <a:lnTo>
                      <a:pt x="170" y="154"/>
                    </a:lnTo>
                    <a:close/>
                    <a:moveTo>
                      <a:pt x="307" y="123"/>
                    </a:moveTo>
                    <a:lnTo>
                      <a:pt x="307" y="123"/>
                    </a:lnTo>
                    <a:cubicBezTo>
                      <a:pt x="299" y="125"/>
                      <a:pt x="294" y="125"/>
                      <a:pt x="294" y="125"/>
                    </a:cubicBezTo>
                    <a:cubicBezTo>
                      <a:pt x="264" y="125"/>
                      <a:pt x="264" y="97"/>
                      <a:pt x="264" y="97"/>
                    </a:cubicBezTo>
                    <a:lnTo>
                      <a:pt x="264" y="52"/>
                    </a:lnTo>
                    <a:lnTo>
                      <a:pt x="254" y="52"/>
                    </a:lnTo>
                    <a:lnTo>
                      <a:pt x="254" y="37"/>
                    </a:lnTo>
                    <a:lnTo>
                      <a:pt x="264" y="37"/>
                    </a:lnTo>
                    <a:lnTo>
                      <a:pt x="264" y="23"/>
                    </a:lnTo>
                    <a:lnTo>
                      <a:pt x="287" y="20"/>
                    </a:lnTo>
                    <a:lnTo>
                      <a:pt x="287" y="37"/>
                    </a:lnTo>
                    <a:lnTo>
                      <a:pt x="305" y="37"/>
                    </a:lnTo>
                    <a:lnTo>
                      <a:pt x="305" y="52"/>
                    </a:lnTo>
                    <a:lnTo>
                      <a:pt x="287" y="52"/>
                    </a:lnTo>
                    <a:lnTo>
                      <a:pt x="287" y="94"/>
                    </a:lnTo>
                    <a:cubicBezTo>
                      <a:pt x="287" y="110"/>
                      <a:pt x="300" y="110"/>
                      <a:pt x="300" y="110"/>
                    </a:cubicBezTo>
                    <a:cubicBezTo>
                      <a:pt x="303" y="110"/>
                      <a:pt x="307" y="109"/>
                      <a:pt x="307" y="109"/>
                    </a:cubicBezTo>
                    <a:lnTo>
                      <a:pt x="307" y="123"/>
                    </a:lnTo>
                    <a:close/>
                    <a:moveTo>
                      <a:pt x="328" y="123"/>
                    </a:moveTo>
                    <a:lnTo>
                      <a:pt x="328" y="123"/>
                    </a:lnTo>
                    <a:lnTo>
                      <a:pt x="328" y="0"/>
                    </a:lnTo>
                    <a:lnTo>
                      <a:pt x="351" y="0"/>
                    </a:lnTo>
                    <a:lnTo>
                      <a:pt x="351" y="53"/>
                    </a:lnTo>
                    <a:cubicBezTo>
                      <a:pt x="362" y="35"/>
                      <a:pt x="380" y="35"/>
                      <a:pt x="380" y="35"/>
                    </a:cubicBezTo>
                    <a:cubicBezTo>
                      <a:pt x="392" y="35"/>
                      <a:pt x="398" y="43"/>
                      <a:pt x="398" y="43"/>
                    </a:cubicBezTo>
                    <a:cubicBezTo>
                      <a:pt x="405" y="50"/>
                      <a:pt x="405" y="63"/>
                      <a:pt x="405" y="63"/>
                    </a:cubicBezTo>
                    <a:lnTo>
                      <a:pt x="405" y="123"/>
                    </a:lnTo>
                    <a:lnTo>
                      <a:pt x="382" y="123"/>
                    </a:lnTo>
                    <a:lnTo>
                      <a:pt x="382" y="68"/>
                    </a:lnTo>
                    <a:cubicBezTo>
                      <a:pt x="382" y="54"/>
                      <a:pt x="372" y="54"/>
                      <a:pt x="372" y="54"/>
                    </a:cubicBezTo>
                    <a:cubicBezTo>
                      <a:pt x="361" y="54"/>
                      <a:pt x="351" y="69"/>
                      <a:pt x="351" y="69"/>
                    </a:cubicBezTo>
                    <a:lnTo>
                      <a:pt x="351" y="123"/>
                    </a:lnTo>
                    <a:lnTo>
                      <a:pt x="328" y="123"/>
                    </a:lnTo>
                    <a:close/>
                    <a:moveTo>
                      <a:pt x="433" y="123"/>
                    </a:moveTo>
                    <a:lnTo>
                      <a:pt x="433" y="123"/>
                    </a:lnTo>
                    <a:lnTo>
                      <a:pt x="433" y="37"/>
                    </a:lnTo>
                    <a:lnTo>
                      <a:pt x="456" y="37"/>
                    </a:lnTo>
                    <a:lnTo>
                      <a:pt x="456" y="53"/>
                    </a:lnTo>
                    <a:cubicBezTo>
                      <a:pt x="465" y="35"/>
                      <a:pt x="483" y="35"/>
                      <a:pt x="483" y="35"/>
                    </a:cubicBezTo>
                    <a:cubicBezTo>
                      <a:pt x="486" y="35"/>
                      <a:pt x="488" y="36"/>
                      <a:pt x="488" y="36"/>
                    </a:cubicBezTo>
                    <a:lnTo>
                      <a:pt x="488" y="56"/>
                    </a:lnTo>
                    <a:cubicBezTo>
                      <a:pt x="483" y="55"/>
                      <a:pt x="478" y="55"/>
                      <a:pt x="478" y="55"/>
                    </a:cubicBezTo>
                    <a:cubicBezTo>
                      <a:pt x="465" y="55"/>
                      <a:pt x="456" y="69"/>
                      <a:pt x="456" y="69"/>
                    </a:cubicBezTo>
                    <a:lnTo>
                      <a:pt x="456" y="123"/>
                    </a:lnTo>
                    <a:lnTo>
                      <a:pt x="433" y="123"/>
                    </a:lnTo>
                    <a:close/>
                    <a:moveTo>
                      <a:pt x="542" y="125"/>
                    </a:moveTo>
                    <a:lnTo>
                      <a:pt x="542" y="125"/>
                    </a:lnTo>
                    <a:cubicBezTo>
                      <a:pt x="522" y="125"/>
                      <a:pt x="510" y="113"/>
                      <a:pt x="510" y="113"/>
                    </a:cubicBezTo>
                    <a:cubicBezTo>
                      <a:pt x="498" y="101"/>
                      <a:pt x="498" y="80"/>
                      <a:pt x="498" y="80"/>
                    </a:cubicBezTo>
                    <a:cubicBezTo>
                      <a:pt x="498" y="59"/>
                      <a:pt x="510" y="47"/>
                      <a:pt x="510" y="47"/>
                    </a:cubicBezTo>
                    <a:cubicBezTo>
                      <a:pt x="522" y="35"/>
                      <a:pt x="542" y="35"/>
                      <a:pt x="542" y="35"/>
                    </a:cubicBezTo>
                    <a:cubicBezTo>
                      <a:pt x="563" y="35"/>
                      <a:pt x="575" y="47"/>
                      <a:pt x="575" y="47"/>
                    </a:cubicBezTo>
                    <a:cubicBezTo>
                      <a:pt x="587" y="59"/>
                      <a:pt x="587" y="80"/>
                      <a:pt x="587" y="80"/>
                    </a:cubicBezTo>
                    <a:cubicBezTo>
                      <a:pt x="587" y="101"/>
                      <a:pt x="575" y="113"/>
                      <a:pt x="575" y="113"/>
                    </a:cubicBezTo>
                    <a:cubicBezTo>
                      <a:pt x="563" y="125"/>
                      <a:pt x="542" y="125"/>
                      <a:pt x="542" y="125"/>
                    </a:cubicBezTo>
                    <a:close/>
                    <a:moveTo>
                      <a:pt x="542" y="111"/>
                    </a:moveTo>
                    <a:lnTo>
                      <a:pt x="542" y="111"/>
                    </a:lnTo>
                    <a:cubicBezTo>
                      <a:pt x="562" y="111"/>
                      <a:pt x="562" y="80"/>
                      <a:pt x="562" y="80"/>
                    </a:cubicBezTo>
                    <a:cubicBezTo>
                      <a:pt x="562" y="66"/>
                      <a:pt x="557" y="58"/>
                      <a:pt x="557" y="58"/>
                    </a:cubicBezTo>
                    <a:cubicBezTo>
                      <a:pt x="551" y="50"/>
                      <a:pt x="542" y="50"/>
                      <a:pt x="542" y="50"/>
                    </a:cubicBezTo>
                    <a:cubicBezTo>
                      <a:pt x="533" y="50"/>
                      <a:pt x="528" y="58"/>
                      <a:pt x="528" y="58"/>
                    </a:cubicBezTo>
                    <a:cubicBezTo>
                      <a:pt x="523" y="66"/>
                      <a:pt x="523" y="80"/>
                      <a:pt x="523" y="80"/>
                    </a:cubicBezTo>
                    <a:cubicBezTo>
                      <a:pt x="523" y="94"/>
                      <a:pt x="528" y="102"/>
                      <a:pt x="528" y="102"/>
                    </a:cubicBezTo>
                    <a:cubicBezTo>
                      <a:pt x="533" y="111"/>
                      <a:pt x="542" y="111"/>
                      <a:pt x="542" y="111"/>
                    </a:cubicBezTo>
                    <a:close/>
                    <a:moveTo>
                      <a:pt x="608" y="123"/>
                    </a:moveTo>
                    <a:lnTo>
                      <a:pt x="608" y="123"/>
                    </a:lnTo>
                    <a:lnTo>
                      <a:pt x="608" y="0"/>
                    </a:lnTo>
                    <a:lnTo>
                      <a:pt x="631" y="0"/>
                    </a:lnTo>
                    <a:lnTo>
                      <a:pt x="631" y="53"/>
                    </a:lnTo>
                    <a:cubicBezTo>
                      <a:pt x="640" y="35"/>
                      <a:pt x="659" y="35"/>
                      <a:pt x="659" y="35"/>
                    </a:cubicBezTo>
                    <a:cubicBezTo>
                      <a:pt x="675" y="35"/>
                      <a:pt x="683" y="47"/>
                      <a:pt x="683" y="47"/>
                    </a:cubicBezTo>
                    <a:cubicBezTo>
                      <a:pt x="692" y="58"/>
                      <a:pt x="692" y="78"/>
                      <a:pt x="692" y="78"/>
                    </a:cubicBezTo>
                    <a:cubicBezTo>
                      <a:pt x="692" y="99"/>
                      <a:pt x="682" y="112"/>
                      <a:pt x="682" y="112"/>
                    </a:cubicBezTo>
                    <a:cubicBezTo>
                      <a:pt x="672" y="125"/>
                      <a:pt x="656" y="125"/>
                      <a:pt x="656" y="125"/>
                    </a:cubicBezTo>
                    <a:cubicBezTo>
                      <a:pt x="641" y="125"/>
                      <a:pt x="631" y="114"/>
                      <a:pt x="631" y="114"/>
                    </a:cubicBezTo>
                    <a:lnTo>
                      <a:pt x="627" y="123"/>
                    </a:lnTo>
                    <a:lnTo>
                      <a:pt x="608" y="123"/>
                    </a:lnTo>
                    <a:close/>
                    <a:moveTo>
                      <a:pt x="631" y="101"/>
                    </a:moveTo>
                    <a:lnTo>
                      <a:pt x="631" y="101"/>
                    </a:lnTo>
                    <a:cubicBezTo>
                      <a:pt x="639" y="110"/>
                      <a:pt x="649" y="110"/>
                      <a:pt x="649" y="110"/>
                    </a:cubicBezTo>
                    <a:cubicBezTo>
                      <a:pt x="658" y="110"/>
                      <a:pt x="663" y="102"/>
                      <a:pt x="663" y="102"/>
                    </a:cubicBezTo>
                    <a:cubicBezTo>
                      <a:pt x="668" y="94"/>
                      <a:pt x="668" y="80"/>
                      <a:pt x="668" y="80"/>
                    </a:cubicBezTo>
                    <a:cubicBezTo>
                      <a:pt x="668" y="53"/>
                      <a:pt x="651" y="53"/>
                      <a:pt x="651" y="53"/>
                    </a:cubicBezTo>
                    <a:cubicBezTo>
                      <a:pt x="640" y="53"/>
                      <a:pt x="631" y="67"/>
                      <a:pt x="631" y="67"/>
                    </a:cubicBezTo>
                    <a:lnTo>
                      <a:pt x="631" y="101"/>
                    </a:lnTo>
                    <a:close/>
                    <a:moveTo>
                      <a:pt x="714" y="123"/>
                    </a:moveTo>
                    <a:lnTo>
                      <a:pt x="714" y="123"/>
                    </a:lnTo>
                    <a:lnTo>
                      <a:pt x="714" y="0"/>
                    </a:lnTo>
                    <a:lnTo>
                      <a:pt x="737" y="0"/>
                    </a:lnTo>
                    <a:lnTo>
                      <a:pt x="737" y="123"/>
                    </a:lnTo>
                    <a:lnTo>
                      <a:pt x="714" y="123"/>
                    </a:lnTo>
                    <a:close/>
                    <a:moveTo>
                      <a:pt x="808" y="114"/>
                    </a:moveTo>
                    <a:lnTo>
                      <a:pt x="808" y="114"/>
                    </a:lnTo>
                    <a:cubicBezTo>
                      <a:pt x="797" y="125"/>
                      <a:pt x="783" y="125"/>
                      <a:pt x="783" y="125"/>
                    </a:cubicBezTo>
                    <a:cubicBezTo>
                      <a:pt x="772" y="125"/>
                      <a:pt x="765" y="118"/>
                      <a:pt x="765" y="118"/>
                    </a:cubicBezTo>
                    <a:cubicBezTo>
                      <a:pt x="758" y="111"/>
                      <a:pt x="758" y="100"/>
                      <a:pt x="758" y="100"/>
                    </a:cubicBezTo>
                    <a:cubicBezTo>
                      <a:pt x="758" y="86"/>
                      <a:pt x="769" y="78"/>
                      <a:pt x="769" y="78"/>
                    </a:cubicBezTo>
                    <a:cubicBezTo>
                      <a:pt x="781" y="71"/>
                      <a:pt x="802" y="71"/>
                      <a:pt x="802" y="71"/>
                    </a:cubicBezTo>
                    <a:lnTo>
                      <a:pt x="808" y="71"/>
                    </a:lnTo>
                    <a:lnTo>
                      <a:pt x="808" y="63"/>
                    </a:lnTo>
                    <a:cubicBezTo>
                      <a:pt x="808" y="50"/>
                      <a:pt x="793" y="50"/>
                      <a:pt x="793" y="50"/>
                    </a:cubicBezTo>
                    <a:cubicBezTo>
                      <a:pt x="779" y="50"/>
                      <a:pt x="766" y="57"/>
                      <a:pt x="766" y="57"/>
                    </a:cubicBezTo>
                    <a:lnTo>
                      <a:pt x="766" y="41"/>
                    </a:lnTo>
                    <a:cubicBezTo>
                      <a:pt x="781" y="35"/>
                      <a:pt x="797" y="35"/>
                      <a:pt x="797" y="35"/>
                    </a:cubicBezTo>
                    <a:cubicBezTo>
                      <a:pt x="830" y="35"/>
                      <a:pt x="830" y="62"/>
                      <a:pt x="830" y="62"/>
                    </a:cubicBezTo>
                    <a:lnTo>
                      <a:pt x="830" y="100"/>
                    </a:lnTo>
                    <a:cubicBezTo>
                      <a:pt x="830" y="110"/>
                      <a:pt x="837" y="110"/>
                      <a:pt x="837" y="110"/>
                    </a:cubicBezTo>
                    <a:cubicBezTo>
                      <a:pt x="838" y="110"/>
                      <a:pt x="840" y="110"/>
                      <a:pt x="840" y="110"/>
                    </a:cubicBezTo>
                    <a:lnTo>
                      <a:pt x="840" y="123"/>
                    </a:lnTo>
                    <a:cubicBezTo>
                      <a:pt x="833" y="125"/>
                      <a:pt x="827" y="125"/>
                      <a:pt x="827" y="125"/>
                    </a:cubicBezTo>
                    <a:cubicBezTo>
                      <a:pt x="813" y="125"/>
                      <a:pt x="809" y="114"/>
                      <a:pt x="809" y="114"/>
                    </a:cubicBezTo>
                    <a:lnTo>
                      <a:pt x="808" y="114"/>
                    </a:lnTo>
                    <a:close/>
                    <a:moveTo>
                      <a:pt x="808" y="101"/>
                    </a:moveTo>
                    <a:lnTo>
                      <a:pt x="808" y="101"/>
                    </a:lnTo>
                    <a:lnTo>
                      <a:pt x="808" y="84"/>
                    </a:lnTo>
                    <a:lnTo>
                      <a:pt x="803" y="84"/>
                    </a:lnTo>
                    <a:cubicBezTo>
                      <a:pt x="780" y="84"/>
                      <a:pt x="780" y="98"/>
                      <a:pt x="780" y="98"/>
                    </a:cubicBezTo>
                    <a:cubicBezTo>
                      <a:pt x="780" y="103"/>
                      <a:pt x="783" y="106"/>
                      <a:pt x="783" y="106"/>
                    </a:cubicBezTo>
                    <a:cubicBezTo>
                      <a:pt x="787" y="109"/>
                      <a:pt x="791" y="109"/>
                      <a:pt x="791" y="109"/>
                    </a:cubicBezTo>
                    <a:cubicBezTo>
                      <a:pt x="800" y="109"/>
                      <a:pt x="808" y="101"/>
                      <a:pt x="808" y="101"/>
                    </a:cubicBezTo>
                    <a:close/>
                    <a:moveTo>
                      <a:pt x="858" y="120"/>
                    </a:moveTo>
                    <a:lnTo>
                      <a:pt x="858" y="120"/>
                    </a:lnTo>
                    <a:lnTo>
                      <a:pt x="858" y="103"/>
                    </a:lnTo>
                    <a:cubicBezTo>
                      <a:pt x="875" y="111"/>
                      <a:pt x="887" y="111"/>
                      <a:pt x="887" y="111"/>
                    </a:cubicBezTo>
                    <a:cubicBezTo>
                      <a:pt x="902" y="111"/>
                      <a:pt x="902" y="101"/>
                      <a:pt x="902" y="101"/>
                    </a:cubicBezTo>
                    <a:cubicBezTo>
                      <a:pt x="902" y="95"/>
                      <a:pt x="890" y="90"/>
                      <a:pt x="890" y="90"/>
                    </a:cubicBezTo>
                    <a:lnTo>
                      <a:pt x="882" y="87"/>
                    </a:lnTo>
                    <a:cubicBezTo>
                      <a:pt x="869" y="82"/>
                      <a:pt x="864" y="76"/>
                      <a:pt x="864" y="76"/>
                    </a:cubicBezTo>
                    <a:cubicBezTo>
                      <a:pt x="858" y="70"/>
                      <a:pt x="858" y="61"/>
                      <a:pt x="858" y="61"/>
                    </a:cubicBezTo>
                    <a:cubicBezTo>
                      <a:pt x="858" y="49"/>
                      <a:pt x="868" y="42"/>
                      <a:pt x="868" y="42"/>
                    </a:cubicBezTo>
                    <a:cubicBezTo>
                      <a:pt x="877" y="35"/>
                      <a:pt x="894" y="35"/>
                      <a:pt x="894" y="35"/>
                    </a:cubicBezTo>
                    <a:cubicBezTo>
                      <a:pt x="904" y="35"/>
                      <a:pt x="919" y="38"/>
                      <a:pt x="919" y="38"/>
                    </a:cubicBezTo>
                    <a:lnTo>
                      <a:pt x="919" y="55"/>
                    </a:lnTo>
                    <a:cubicBezTo>
                      <a:pt x="905" y="50"/>
                      <a:pt x="896" y="50"/>
                      <a:pt x="896" y="50"/>
                    </a:cubicBezTo>
                    <a:cubicBezTo>
                      <a:pt x="881" y="50"/>
                      <a:pt x="881" y="59"/>
                      <a:pt x="881" y="59"/>
                    </a:cubicBezTo>
                    <a:cubicBezTo>
                      <a:pt x="881" y="65"/>
                      <a:pt x="892" y="69"/>
                      <a:pt x="892" y="69"/>
                    </a:cubicBezTo>
                    <a:lnTo>
                      <a:pt x="899" y="71"/>
                    </a:lnTo>
                    <a:cubicBezTo>
                      <a:pt x="914" y="77"/>
                      <a:pt x="920" y="83"/>
                      <a:pt x="920" y="83"/>
                    </a:cubicBezTo>
                    <a:cubicBezTo>
                      <a:pt x="925" y="89"/>
                      <a:pt x="925" y="98"/>
                      <a:pt x="925" y="98"/>
                    </a:cubicBezTo>
                    <a:cubicBezTo>
                      <a:pt x="925" y="110"/>
                      <a:pt x="915" y="118"/>
                      <a:pt x="915" y="118"/>
                    </a:cubicBezTo>
                    <a:cubicBezTo>
                      <a:pt x="905" y="125"/>
                      <a:pt x="889" y="125"/>
                      <a:pt x="889" y="125"/>
                    </a:cubicBezTo>
                    <a:cubicBezTo>
                      <a:pt x="874" y="125"/>
                      <a:pt x="858" y="120"/>
                      <a:pt x="858" y="120"/>
                    </a:cubicBezTo>
                    <a:close/>
                    <a:moveTo>
                      <a:pt x="995" y="123"/>
                    </a:moveTo>
                    <a:lnTo>
                      <a:pt x="995" y="123"/>
                    </a:lnTo>
                    <a:cubicBezTo>
                      <a:pt x="987" y="125"/>
                      <a:pt x="982" y="125"/>
                      <a:pt x="982" y="125"/>
                    </a:cubicBezTo>
                    <a:cubicBezTo>
                      <a:pt x="952" y="125"/>
                      <a:pt x="952" y="97"/>
                      <a:pt x="952" y="97"/>
                    </a:cubicBezTo>
                    <a:lnTo>
                      <a:pt x="952" y="52"/>
                    </a:lnTo>
                    <a:lnTo>
                      <a:pt x="942" y="52"/>
                    </a:lnTo>
                    <a:lnTo>
                      <a:pt x="942" y="37"/>
                    </a:lnTo>
                    <a:lnTo>
                      <a:pt x="952" y="37"/>
                    </a:lnTo>
                    <a:lnTo>
                      <a:pt x="952" y="23"/>
                    </a:lnTo>
                    <a:lnTo>
                      <a:pt x="975" y="20"/>
                    </a:lnTo>
                    <a:lnTo>
                      <a:pt x="975" y="37"/>
                    </a:lnTo>
                    <a:lnTo>
                      <a:pt x="993" y="37"/>
                    </a:lnTo>
                    <a:lnTo>
                      <a:pt x="993" y="52"/>
                    </a:lnTo>
                    <a:lnTo>
                      <a:pt x="975" y="52"/>
                    </a:lnTo>
                    <a:lnTo>
                      <a:pt x="975" y="94"/>
                    </a:lnTo>
                    <a:cubicBezTo>
                      <a:pt x="975" y="110"/>
                      <a:pt x="988" y="110"/>
                      <a:pt x="988" y="110"/>
                    </a:cubicBezTo>
                    <a:cubicBezTo>
                      <a:pt x="991" y="110"/>
                      <a:pt x="995" y="109"/>
                      <a:pt x="995" y="109"/>
                    </a:cubicBezTo>
                    <a:lnTo>
                      <a:pt x="995"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42" name="Freeform 1698"/>
              <p:cNvSpPr>
                <a:spLocks noEditPoints="1"/>
              </p:cNvSpPr>
              <p:nvPr/>
            </p:nvSpPr>
            <p:spPr bwMode="auto">
              <a:xfrm>
                <a:off x="3575" y="2878"/>
                <a:ext cx="448" cy="53"/>
              </a:xfrm>
              <a:custGeom>
                <a:avLst/>
                <a:gdLst>
                  <a:gd name="T0" fmla="*/ 0 w 1265"/>
                  <a:gd name="T1" fmla="*/ 0 h 155"/>
                  <a:gd name="T2" fmla="*/ 0 w 1265"/>
                  <a:gd name="T3" fmla="*/ 0 h 155"/>
                  <a:gd name="T4" fmla="*/ 0 w 1265"/>
                  <a:gd name="T5" fmla="*/ 0 h 155"/>
                  <a:gd name="T6" fmla="*/ 0 w 1265"/>
                  <a:gd name="T7" fmla="*/ 0 h 155"/>
                  <a:gd name="T8" fmla="*/ 0 w 1265"/>
                  <a:gd name="T9" fmla="*/ 0 h 155"/>
                  <a:gd name="T10" fmla="*/ 0 w 1265"/>
                  <a:gd name="T11" fmla="*/ 0 h 155"/>
                  <a:gd name="T12" fmla="*/ 0 w 1265"/>
                  <a:gd name="T13" fmla="*/ 0 h 155"/>
                  <a:gd name="T14" fmla="*/ 0 w 1265"/>
                  <a:gd name="T15" fmla="*/ 0 h 155"/>
                  <a:gd name="T16" fmla="*/ 0 w 1265"/>
                  <a:gd name="T17" fmla="*/ 0 h 155"/>
                  <a:gd name="T18" fmla="*/ 0 w 1265"/>
                  <a:gd name="T19" fmla="*/ 0 h 155"/>
                  <a:gd name="T20" fmla="*/ 0 w 1265"/>
                  <a:gd name="T21" fmla="*/ 0 h 155"/>
                  <a:gd name="T22" fmla="*/ 0 w 1265"/>
                  <a:gd name="T23" fmla="*/ 0 h 155"/>
                  <a:gd name="T24" fmla="*/ 0 w 1265"/>
                  <a:gd name="T25" fmla="*/ 0 h 155"/>
                  <a:gd name="T26" fmla="*/ 0 w 1265"/>
                  <a:gd name="T27" fmla="*/ 0 h 155"/>
                  <a:gd name="T28" fmla="*/ 0 w 1265"/>
                  <a:gd name="T29" fmla="*/ 0 h 155"/>
                  <a:gd name="T30" fmla="*/ 0 w 1265"/>
                  <a:gd name="T31" fmla="*/ 0 h 155"/>
                  <a:gd name="T32" fmla="*/ 0 w 1265"/>
                  <a:gd name="T33" fmla="*/ 0 h 155"/>
                  <a:gd name="T34" fmla="*/ 0 w 1265"/>
                  <a:gd name="T35" fmla="*/ 0 h 155"/>
                  <a:gd name="T36" fmla="*/ 0 w 1265"/>
                  <a:gd name="T37" fmla="*/ 0 h 155"/>
                  <a:gd name="T38" fmla="*/ 0 w 1265"/>
                  <a:gd name="T39" fmla="*/ 0 h 155"/>
                  <a:gd name="T40" fmla="*/ 0 w 1265"/>
                  <a:gd name="T41" fmla="*/ 0 h 155"/>
                  <a:gd name="T42" fmla="*/ 0 w 1265"/>
                  <a:gd name="T43" fmla="*/ 0 h 155"/>
                  <a:gd name="T44" fmla="*/ 0 w 1265"/>
                  <a:gd name="T45" fmla="*/ 0 h 155"/>
                  <a:gd name="T46" fmla="*/ 0 w 1265"/>
                  <a:gd name="T47" fmla="*/ 0 h 155"/>
                  <a:gd name="T48" fmla="*/ 0 w 1265"/>
                  <a:gd name="T49" fmla="*/ 0 h 155"/>
                  <a:gd name="T50" fmla="*/ 0 w 1265"/>
                  <a:gd name="T51" fmla="*/ 0 h 155"/>
                  <a:gd name="T52" fmla="*/ 0 w 1265"/>
                  <a:gd name="T53" fmla="*/ 0 h 155"/>
                  <a:gd name="T54" fmla="*/ 0 w 1265"/>
                  <a:gd name="T55" fmla="*/ 0 h 155"/>
                  <a:gd name="T56" fmla="*/ 0 w 1265"/>
                  <a:gd name="T57" fmla="*/ 0 h 155"/>
                  <a:gd name="T58" fmla="*/ 0 w 1265"/>
                  <a:gd name="T59" fmla="*/ 0 h 155"/>
                  <a:gd name="T60" fmla="*/ 0 w 1265"/>
                  <a:gd name="T61" fmla="*/ 0 h 155"/>
                  <a:gd name="T62" fmla="*/ 0 w 1265"/>
                  <a:gd name="T63" fmla="*/ 0 h 155"/>
                  <a:gd name="T64" fmla="*/ 0 w 1265"/>
                  <a:gd name="T65" fmla="*/ 0 h 155"/>
                  <a:gd name="T66" fmla="*/ 0 w 1265"/>
                  <a:gd name="T67" fmla="*/ 0 h 155"/>
                  <a:gd name="T68" fmla="*/ 0 w 1265"/>
                  <a:gd name="T69" fmla="*/ 0 h 155"/>
                  <a:gd name="T70" fmla="*/ 0 w 1265"/>
                  <a:gd name="T71" fmla="*/ 0 h 155"/>
                  <a:gd name="T72" fmla="*/ 0 w 1265"/>
                  <a:gd name="T73" fmla="*/ 0 h 155"/>
                  <a:gd name="T74" fmla="*/ 0 w 1265"/>
                  <a:gd name="T75" fmla="*/ 0 h 155"/>
                  <a:gd name="T76" fmla="*/ 0 w 1265"/>
                  <a:gd name="T77" fmla="*/ 0 h 155"/>
                  <a:gd name="T78" fmla="*/ 0 w 1265"/>
                  <a:gd name="T79" fmla="*/ 0 h 155"/>
                  <a:gd name="T80" fmla="*/ 0 w 1265"/>
                  <a:gd name="T81" fmla="*/ 0 h 155"/>
                  <a:gd name="T82" fmla="*/ 0 w 1265"/>
                  <a:gd name="T83" fmla="*/ 0 h 155"/>
                  <a:gd name="T84" fmla="*/ 0 w 1265"/>
                  <a:gd name="T85" fmla="*/ 0 h 155"/>
                  <a:gd name="T86" fmla="*/ 0 w 1265"/>
                  <a:gd name="T87" fmla="*/ 0 h 155"/>
                  <a:gd name="T88" fmla="*/ 0 w 1265"/>
                  <a:gd name="T89" fmla="*/ 0 h 155"/>
                  <a:gd name="T90" fmla="*/ 0 w 1265"/>
                  <a:gd name="T91" fmla="*/ 0 h 155"/>
                  <a:gd name="T92" fmla="*/ 0 w 1265"/>
                  <a:gd name="T93" fmla="*/ 0 h 155"/>
                  <a:gd name="T94" fmla="*/ 0 w 1265"/>
                  <a:gd name="T95" fmla="*/ 0 h 155"/>
                  <a:gd name="T96" fmla="*/ 0 w 1265"/>
                  <a:gd name="T97" fmla="*/ 0 h 155"/>
                  <a:gd name="T98" fmla="*/ 0 w 1265"/>
                  <a:gd name="T99" fmla="*/ 0 h 155"/>
                  <a:gd name="T100" fmla="*/ 0 w 1265"/>
                  <a:gd name="T101" fmla="*/ 0 h 155"/>
                  <a:gd name="T102" fmla="*/ 0 w 1265"/>
                  <a:gd name="T103" fmla="*/ 0 h 155"/>
                  <a:gd name="T104" fmla="*/ 0 w 1265"/>
                  <a:gd name="T105" fmla="*/ 0 h 155"/>
                  <a:gd name="T106" fmla="*/ 0 w 1265"/>
                  <a:gd name="T107" fmla="*/ 0 h 15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65" h="155">
                    <a:moveTo>
                      <a:pt x="0" y="124"/>
                    </a:moveTo>
                    <a:lnTo>
                      <a:pt x="0" y="124"/>
                    </a:lnTo>
                    <a:lnTo>
                      <a:pt x="0" y="8"/>
                    </a:lnTo>
                    <a:lnTo>
                      <a:pt x="40" y="8"/>
                    </a:lnTo>
                    <a:cubicBezTo>
                      <a:pt x="61" y="8"/>
                      <a:pt x="70" y="15"/>
                      <a:pt x="70" y="15"/>
                    </a:cubicBezTo>
                    <a:cubicBezTo>
                      <a:pt x="79" y="22"/>
                      <a:pt x="79" y="39"/>
                      <a:pt x="79" y="39"/>
                    </a:cubicBezTo>
                    <a:cubicBezTo>
                      <a:pt x="79" y="58"/>
                      <a:pt x="67" y="68"/>
                      <a:pt x="67" y="68"/>
                    </a:cubicBezTo>
                    <a:cubicBezTo>
                      <a:pt x="55" y="78"/>
                      <a:pt x="34" y="78"/>
                      <a:pt x="34" y="78"/>
                    </a:cubicBezTo>
                    <a:lnTo>
                      <a:pt x="24" y="78"/>
                    </a:lnTo>
                    <a:lnTo>
                      <a:pt x="24" y="124"/>
                    </a:lnTo>
                    <a:lnTo>
                      <a:pt x="0" y="124"/>
                    </a:lnTo>
                    <a:close/>
                    <a:moveTo>
                      <a:pt x="24" y="63"/>
                    </a:moveTo>
                    <a:lnTo>
                      <a:pt x="24" y="63"/>
                    </a:lnTo>
                    <a:lnTo>
                      <a:pt x="28" y="63"/>
                    </a:lnTo>
                    <a:cubicBezTo>
                      <a:pt x="41" y="63"/>
                      <a:pt x="48" y="57"/>
                      <a:pt x="48" y="57"/>
                    </a:cubicBezTo>
                    <a:cubicBezTo>
                      <a:pt x="55" y="51"/>
                      <a:pt x="55" y="41"/>
                      <a:pt x="55" y="41"/>
                    </a:cubicBezTo>
                    <a:cubicBezTo>
                      <a:pt x="55" y="24"/>
                      <a:pt x="33" y="24"/>
                      <a:pt x="33" y="24"/>
                    </a:cubicBezTo>
                    <a:lnTo>
                      <a:pt x="24" y="24"/>
                    </a:lnTo>
                    <a:lnTo>
                      <a:pt x="24" y="63"/>
                    </a:lnTo>
                    <a:close/>
                    <a:moveTo>
                      <a:pt x="98" y="124"/>
                    </a:moveTo>
                    <a:lnTo>
                      <a:pt x="98" y="124"/>
                    </a:lnTo>
                    <a:lnTo>
                      <a:pt x="98" y="38"/>
                    </a:lnTo>
                    <a:lnTo>
                      <a:pt x="121" y="38"/>
                    </a:lnTo>
                    <a:lnTo>
                      <a:pt x="121" y="54"/>
                    </a:lnTo>
                    <a:cubicBezTo>
                      <a:pt x="130" y="36"/>
                      <a:pt x="149" y="36"/>
                      <a:pt x="149" y="36"/>
                    </a:cubicBezTo>
                    <a:cubicBezTo>
                      <a:pt x="151" y="36"/>
                      <a:pt x="153" y="36"/>
                      <a:pt x="153" y="36"/>
                    </a:cubicBezTo>
                    <a:lnTo>
                      <a:pt x="153" y="57"/>
                    </a:lnTo>
                    <a:cubicBezTo>
                      <a:pt x="148" y="55"/>
                      <a:pt x="144" y="55"/>
                      <a:pt x="144" y="55"/>
                    </a:cubicBezTo>
                    <a:cubicBezTo>
                      <a:pt x="130" y="55"/>
                      <a:pt x="121" y="69"/>
                      <a:pt x="121" y="69"/>
                    </a:cubicBezTo>
                    <a:lnTo>
                      <a:pt x="121" y="124"/>
                    </a:lnTo>
                    <a:lnTo>
                      <a:pt x="98" y="124"/>
                    </a:lnTo>
                    <a:close/>
                    <a:moveTo>
                      <a:pt x="207" y="126"/>
                    </a:moveTo>
                    <a:lnTo>
                      <a:pt x="207" y="126"/>
                    </a:lnTo>
                    <a:cubicBezTo>
                      <a:pt x="187" y="126"/>
                      <a:pt x="175" y="114"/>
                      <a:pt x="175" y="114"/>
                    </a:cubicBezTo>
                    <a:cubicBezTo>
                      <a:pt x="163" y="101"/>
                      <a:pt x="163" y="81"/>
                      <a:pt x="163" y="81"/>
                    </a:cubicBezTo>
                    <a:cubicBezTo>
                      <a:pt x="163" y="60"/>
                      <a:pt x="175" y="48"/>
                      <a:pt x="175" y="48"/>
                    </a:cubicBezTo>
                    <a:cubicBezTo>
                      <a:pt x="187" y="36"/>
                      <a:pt x="207" y="36"/>
                      <a:pt x="207" y="36"/>
                    </a:cubicBezTo>
                    <a:cubicBezTo>
                      <a:pt x="228" y="36"/>
                      <a:pt x="240" y="48"/>
                      <a:pt x="240" y="48"/>
                    </a:cubicBezTo>
                    <a:cubicBezTo>
                      <a:pt x="252" y="60"/>
                      <a:pt x="252" y="81"/>
                      <a:pt x="252" y="81"/>
                    </a:cubicBezTo>
                    <a:cubicBezTo>
                      <a:pt x="252" y="102"/>
                      <a:pt x="240" y="114"/>
                      <a:pt x="240" y="114"/>
                    </a:cubicBezTo>
                    <a:cubicBezTo>
                      <a:pt x="228" y="126"/>
                      <a:pt x="207" y="126"/>
                      <a:pt x="207" y="126"/>
                    </a:cubicBezTo>
                    <a:close/>
                    <a:moveTo>
                      <a:pt x="207" y="111"/>
                    </a:moveTo>
                    <a:lnTo>
                      <a:pt x="207" y="111"/>
                    </a:lnTo>
                    <a:cubicBezTo>
                      <a:pt x="227" y="111"/>
                      <a:pt x="227" y="81"/>
                      <a:pt x="227" y="81"/>
                    </a:cubicBezTo>
                    <a:cubicBezTo>
                      <a:pt x="227" y="67"/>
                      <a:pt x="222" y="59"/>
                      <a:pt x="222" y="59"/>
                    </a:cubicBezTo>
                    <a:cubicBezTo>
                      <a:pt x="217" y="50"/>
                      <a:pt x="207" y="50"/>
                      <a:pt x="207" y="50"/>
                    </a:cubicBezTo>
                    <a:cubicBezTo>
                      <a:pt x="198" y="50"/>
                      <a:pt x="193" y="59"/>
                      <a:pt x="193" y="59"/>
                    </a:cubicBezTo>
                    <a:cubicBezTo>
                      <a:pt x="188" y="67"/>
                      <a:pt x="188" y="81"/>
                      <a:pt x="188" y="81"/>
                    </a:cubicBezTo>
                    <a:cubicBezTo>
                      <a:pt x="188" y="95"/>
                      <a:pt x="193" y="103"/>
                      <a:pt x="193" y="103"/>
                    </a:cubicBezTo>
                    <a:cubicBezTo>
                      <a:pt x="198" y="111"/>
                      <a:pt x="207" y="111"/>
                      <a:pt x="207" y="111"/>
                    </a:cubicBezTo>
                    <a:close/>
                    <a:moveTo>
                      <a:pt x="343" y="121"/>
                    </a:moveTo>
                    <a:lnTo>
                      <a:pt x="343" y="121"/>
                    </a:lnTo>
                    <a:cubicBezTo>
                      <a:pt x="327" y="126"/>
                      <a:pt x="312" y="126"/>
                      <a:pt x="312" y="126"/>
                    </a:cubicBezTo>
                    <a:cubicBezTo>
                      <a:pt x="290" y="126"/>
                      <a:pt x="278" y="114"/>
                      <a:pt x="278" y="114"/>
                    </a:cubicBezTo>
                    <a:cubicBezTo>
                      <a:pt x="265" y="101"/>
                      <a:pt x="265" y="80"/>
                      <a:pt x="265" y="80"/>
                    </a:cubicBezTo>
                    <a:cubicBezTo>
                      <a:pt x="265" y="60"/>
                      <a:pt x="277" y="48"/>
                      <a:pt x="277" y="48"/>
                    </a:cubicBezTo>
                    <a:cubicBezTo>
                      <a:pt x="288" y="36"/>
                      <a:pt x="307" y="36"/>
                      <a:pt x="307" y="36"/>
                    </a:cubicBezTo>
                    <a:cubicBezTo>
                      <a:pt x="326" y="36"/>
                      <a:pt x="334" y="48"/>
                      <a:pt x="334" y="48"/>
                    </a:cubicBezTo>
                    <a:cubicBezTo>
                      <a:pt x="343" y="60"/>
                      <a:pt x="343" y="85"/>
                      <a:pt x="343" y="85"/>
                    </a:cubicBezTo>
                    <a:lnTo>
                      <a:pt x="290" y="85"/>
                    </a:lnTo>
                    <a:cubicBezTo>
                      <a:pt x="292" y="110"/>
                      <a:pt x="317" y="110"/>
                      <a:pt x="317" y="110"/>
                    </a:cubicBezTo>
                    <a:cubicBezTo>
                      <a:pt x="328" y="110"/>
                      <a:pt x="343" y="105"/>
                      <a:pt x="343" y="105"/>
                    </a:cubicBezTo>
                    <a:lnTo>
                      <a:pt x="343" y="121"/>
                    </a:lnTo>
                    <a:close/>
                    <a:moveTo>
                      <a:pt x="289" y="72"/>
                    </a:moveTo>
                    <a:lnTo>
                      <a:pt x="289" y="72"/>
                    </a:lnTo>
                    <a:lnTo>
                      <a:pt x="320" y="72"/>
                    </a:lnTo>
                    <a:cubicBezTo>
                      <a:pt x="320" y="50"/>
                      <a:pt x="306" y="50"/>
                      <a:pt x="306" y="50"/>
                    </a:cubicBezTo>
                    <a:cubicBezTo>
                      <a:pt x="292" y="50"/>
                      <a:pt x="289" y="72"/>
                      <a:pt x="289" y="72"/>
                    </a:cubicBezTo>
                    <a:close/>
                    <a:moveTo>
                      <a:pt x="367" y="124"/>
                    </a:moveTo>
                    <a:lnTo>
                      <a:pt x="367" y="124"/>
                    </a:lnTo>
                    <a:lnTo>
                      <a:pt x="367" y="38"/>
                    </a:lnTo>
                    <a:lnTo>
                      <a:pt x="390" y="38"/>
                    </a:lnTo>
                    <a:lnTo>
                      <a:pt x="390" y="54"/>
                    </a:lnTo>
                    <a:cubicBezTo>
                      <a:pt x="399" y="36"/>
                      <a:pt x="418" y="36"/>
                      <a:pt x="418" y="36"/>
                    </a:cubicBezTo>
                    <a:cubicBezTo>
                      <a:pt x="420" y="36"/>
                      <a:pt x="422" y="36"/>
                      <a:pt x="422" y="36"/>
                    </a:cubicBezTo>
                    <a:lnTo>
                      <a:pt x="422" y="57"/>
                    </a:lnTo>
                    <a:cubicBezTo>
                      <a:pt x="417" y="55"/>
                      <a:pt x="413" y="55"/>
                      <a:pt x="413" y="55"/>
                    </a:cubicBezTo>
                    <a:cubicBezTo>
                      <a:pt x="399" y="55"/>
                      <a:pt x="390" y="69"/>
                      <a:pt x="390" y="69"/>
                    </a:cubicBezTo>
                    <a:lnTo>
                      <a:pt x="390" y="124"/>
                    </a:lnTo>
                    <a:lnTo>
                      <a:pt x="367" y="124"/>
                    </a:lnTo>
                    <a:close/>
                    <a:moveTo>
                      <a:pt x="440" y="155"/>
                    </a:moveTo>
                    <a:lnTo>
                      <a:pt x="440" y="155"/>
                    </a:lnTo>
                    <a:lnTo>
                      <a:pt x="460" y="124"/>
                    </a:lnTo>
                    <a:lnTo>
                      <a:pt x="428" y="38"/>
                    </a:lnTo>
                    <a:lnTo>
                      <a:pt x="453" y="38"/>
                    </a:lnTo>
                    <a:lnTo>
                      <a:pt x="474" y="95"/>
                    </a:lnTo>
                    <a:lnTo>
                      <a:pt x="499" y="38"/>
                    </a:lnTo>
                    <a:lnTo>
                      <a:pt x="517" y="38"/>
                    </a:lnTo>
                    <a:lnTo>
                      <a:pt x="464" y="155"/>
                    </a:lnTo>
                    <a:lnTo>
                      <a:pt x="440" y="155"/>
                    </a:lnTo>
                    <a:close/>
                    <a:moveTo>
                      <a:pt x="577" y="123"/>
                    </a:moveTo>
                    <a:lnTo>
                      <a:pt x="577" y="123"/>
                    </a:lnTo>
                    <a:cubicBezTo>
                      <a:pt x="569" y="126"/>
                      <a:pt x="564" y="126"/>
                      <a:pt x="564" y="126"/>
                    </a:cubicBezTo>
                    <a:cubicBezTo>
                      <a:pt x="534" y="126"/>
                      <a:pt x="534" y="98"/>
                      <a:pt x="534" y="98"/>
                    </a:cubicBezTo>
                    <a:lnTo>
                      <a:pt x="534" y="52"/>
                    </a:lnTo>
                    <a:lnTo>
                      <a:pt x="525" y="52"/>
                    </a:lnTo>
                    <a:lnTo>
                      <a:pt x="525" y="38"/>
                    </a:lnTo>
                    <a:lnTo>
                      <a:pt x="534" y="38"/>
                    </a:lnTo>
                    <a:lnTo>
                      <a:pt x="534" y="23"/>
                    </a:lnTo>
                    <a:lnTo>
                      <a:pt x="557" y="21"/>
                    </a:lnTo>
                    <a:lnTo>
                      <a:pt x="557" y="38"/>
                    </a:lnTo>
                    <a:lnTo>
                      <a:pt x="576" y="38"/>
                    </a:lnTo>
                    <a:lnTo>
                      <a:pt x="576" y="52"/>
                    </a:lnTo>
                    <a:lnTo>
                      <a:pt x="557" y="52"/>
                    </a:lnTo>
                    <a:lnTo>
                      <a:pt x="557" y="95"/>
                    </a:lnTo>
                    <a:cubicBezTo>
                      <a:pt x="557" y="110"/>
                      <a:pt x="570" y="110"/>
                      <a:pt x="570" y="110"/>
                    </a:cubicBezTo>
                    <a:cubicBezTo>
                      <a:pt x="573" y="110"/>
                      <a:pt x="577" y="109"/>
                      <a:pt x="577" y="109"/>
                    </a:cubicBezTo>
                    <a:lnTo>
                      <a:pt x="577" y="123"/>
                    </a:lnTo>
                    <a:close/>
                    <a:moveTo>
                      <a:pt x="598" y="124"/>
                    </a:moveTo>
                    <a:lnTo>
                      <a:pt x="598" y="124"/>
                    </a:lnTo>
                    <a:lnTo>
                      <a:pt x="598" y="0"/>
                    </a:lnTo>
                    <a:lnTo>
                      <a:pt x="621" y="0"/>
                    </a:lnTo>
                    <a:lnTo>
                      <a:pt x="621" y="54"/>
                    </a:lnTo>
                    <a:cubicBezTo>
                      <a:pt x="633" y="36"/>
                      <a:pt x="650" y="36"/>
                      <a:pt x="650" y="36"/>
                    </a:cubicBezTo>
                    <a:cubicBezTo>
                      <a:pt x="662" y="36"/>
                      <a:pt x="669" y="43"/>
                      <a:pt x="669" y="43"/>
                    </a:cubicBezTo>
                    <a:cubicBezTo>
                      <a:pt x="675" y="51"/>
                      <a:pt x="675" y="63"/>
                      <a:pt x="675" y="63"/>
                    </a:cubicBezTo>
                    <a:lnTo>
                      <a:pt x="675" y="124"/>
                    </a:lnTo>
                    <a:lnTo>
                      <a:pt x="652" y="124"/>
                    </a:lnTo>
                    <a:lnTo>
                      <a:pt x="652" y="69"/>
                    </a:lnTo>
                    <a:cubicBezTo>
                      <a:pt x="652" y="54"/>
                      <a:pt x="642" y="54"/>
                      <a:pt x="642" y="54"/>
                    </a:cubicBezTo>
                    <a:cubicBezTo>
                      <a:pt x="631" y="54"/>
                      <a:pt x="621" y="70"/>
                      <a:pt x="621" y="70"/>
                    </a:cubicBezTo>
                    <a:lnTo>
                      <a:pt x="621" y="124"/>
                    </a:lnTo>
                    <a:lnTo>
                      <a:pt x="598" y="124"/>
                    </a:lnTo>
                    <a:close/>
                    <a:moveTo>
                      <a:pt x="703" y="124"/>
                    </a:moveTo>
                    <a:lnTo>
                      <a:pt x="703" y="124"/>
                    </a:lnTo>
                    <a:lnTo>
                      <a:pt x="703" y="38"/>
                    </a:lnTo>
                    <a:lnTo>
                      <a:pt x="726" y="38"/>
                    </a:lnTo>
                    <a:lnTo>
                      <a:pt x="726" y="54"/>
                    </a:lnTo>
                    <a:cubicBezTo>
                      <a:pt x="735" y="36"/>
                      <a:pt x="754" y="36"/>
                      <a:pt x="754" y="36"/>
                    </a:cubicBezTo>
                    <a:cubicBezTo>
                      <a:pt x="756" y="36"/>
                      <a:pt x="758" y="36"/>
                      <a:pt x="758" y="36"/>
                    </a:cubicBezTo>
                    <a:lnTo>
                      <a:pt x="758" y="57"/>
                    </a:lnTo>
                    <a:cubicBezTo>
                      <a:pt x="753" y="55"/>
                      <a:pt x="749" y="55"/>
                      <a:pt x="749" y="55"/>
                    </a:cubicBezTo>
                    <a:cubicBezTo>
                      <a:pt x="735" y="55"/>
                      <a:pt x="726" y="69"/>
                      <a:pt x="726" y="69"/>
                    </a:cubicBezTo>
                    <a:lnTo>
                      <a:pt x="726" y="124"/>
                    </a:lnTo>
                    <a:lnTo>
                      <a:pt x="703" y="124"/>
                    </a:lnTo>
                    <a:close/>
                    <a:moveTo>
                      <a:pt x="812" y="126"/>
                    </a:moveTo>
                    <a:lnTo>
                      <a:pt x="812" y="126"/>
                    </a:lnTo>
                    <a:cubicBezTo>
                      <a:pt x="792" y="126"/>
                      <a:pt x="780" y="114"/>
                      <a:pt x="780" y="114"/>
                    </a:cubicBezTo>
                    <a:cubicBezTo>
                      <a:pt x="768" y="101"/>
                      <a:pt x="768" y="81"/>
                      <a:pt x="768" y="81"/>
                    </a:cubicBezTo>
                    <a:cubicBezTo>
                      <a:pt x="768" y="60"/>
                      <a:pt x="780" y="48"/>
                      <a:pt x="780" y="48"/>
                    </a:cubicBezTo>
                    <a:cubicBezTo>
                      <a:pt x="792" y="36"/>
                      <a:pt x="813" y="36"/>
                      <a:pt x="813" y="36"/>
                    </a:cubicBezTo>
                    <a:cubicBezTo>
                      <a:pt x="833" y="36"/>
                      <a:pt x="845" y="48"/>
                      <a:pt x="845" y="48"/>
                    </a:cubicBezTo>
                    <a:cubicBezTo>
                      <a:pt x="857" y="60"/>
                      <a:pt x="857" y="81"/>
                      <a:pt x="857" y="81"/>
                    </a:cubicBezTo>
                    <a:cubicBezTo>
                      <a:pt x="857" y="102"/>
                      <a:pt x="845" y="114"/>
                      <a:pt x="845" y="114"/>
                    </a:cubicBezTo>
                    <a:cubicBezTo>
                      <a:pt x="833" y="126"/>
                      <a:pt x="812" y="126"/>
                      <a:pt x="812" y="126"/>
                    </a:cubicBezTo>
                    <a:close/>
                    <a:moveTo>
                      <a:pt x="812" y="111"/>
                    </a:moveTo>
                    <a:lnTo>
                      <a:pt x="812" y="111"/>
                    </a:lnTo>
                    <a:cubicBezTo>
                      <a:pt x="832" y="111"/>
                      <a:pt x="832" y="81"/>
                      <a:pt x="832" y="81"/>
                    </a:cubicBezTo>
                    <a:cubicBezTo>
                      <a:pt x="832" y="67"/>
                      <a:pt x="827" y="59"/>
                      <a:pt x="827" y="59"/>
                    </a:cubicBezTo>
                    <a:cubicBezTo>
                      <a:pt x="822" y="50"/>
                      <a:pt x="813" y="50"/>
                      <a:pt x="813" y="50"/>
                    </a:cubicBezTo>
                    <a:cubicBezTo>
                      <a:pt x="803" y="50"/>
                      <a:pt x="798" y="59"/>
                      <a:pt x="798" y="59"/>
                    </a:cubicBezTo>
                    <a:cubicBezTo>
                      <a:pt x="793" y="67"/>
                      <a:pt x="793" y="81"/>
                      <a:pt x="793" y="81"/>
                    </a:cubicBezTo>
                    <a:cubicBezTo>
                      <a:pt x="793" y="95"/>
                      <a:pt x="798" y="103"/>
                      <a:pt x="798" y="103"/>
                    </a:cubicBezTo>
                    <a:cubicBezTo>
                      <a:pt x="803" y="111"/>
                      <a:pt x="812" y="111"/>
                      <a:pt x="812" y="111"/>
                    </a:cubicBezTo>
                    <a:close/>
                    <a:moveTo>
                      <a:pt x="878" y="124"/>
                    </a:moveTo>
                    <a:lnTo>
                      <a:pt x="878" y="124"/>
                    </a:lnTo>
                    <a:lnTo>
                      <a:pt x="878" y="0"/>
                    </a:lnTo>
                    <a:lnTo>
                      <a:pt x="901" y="0"/>
                    </a:lnTo>
                    <a:lnTo>
                      <a:pt x="901" y="54"/>
                    </a:lnTo>
                    <a:cubicBezTo>
                      <a:pt x="910" y="36"/>
                      <a:pt x="929" y="36"/>
                      <a:pt x="929" y="36"/>
                    </a:cubicBezTo>
                    <a:cubicBezTo>
                      <a:pt x="945" y="36"/>
                      <a:pt x="954" y="47"/>
                      <a:pt x="954" y="47"/>
                    </a:cubicBezTo>
                    <a:cubicBezTo>
                      <a:pt x="963" y="59"/>
                      <a:pt x="963" y="78"/>
                      <a:pt x="963" y="78"/>
                    </a:cubicBezTo>
                    <a:cubicBezTo>
                      <a:pt x="963" y="100"/>
                      <a:pt x="953" y="113"/>
                      <a:pt x="953" y="113"/>
                    </a:cubicBezTo>
                    <a:cubicBezTo>
                      <a:pt x="943" y="126"/>
                      <a:pt x="926" y="126"/>
                      <a:pt x="926" y="126"/>
                    </a:cubicBezTo>
                    <a:cubicBezTo>
                      <a:pt x="912" y="126"/>
                      <a:pt x="901" y="115"/>
                      <a:pt x="901" y="115"/>
                    </a:cubicBezTo>
                    <a:lnTo>
                      <a:pt x="897" y="124"/>
                    </a:lnTo>
                    <a:lnTo>
                      <a:pt x="878" y="124"/>
                    </a:lnTo>
                    <a:close/>
                    <a:moveTo>
                      <a:pt x="901" y="101"/>
                    </a:moveTo>
                    <a:lnTo>
                      <a:pt x="901" y="101"/>
                    </a:lnTo>
                    <a:cubicBezTo>
                      <a:pt x="910" y="111"/>
                      <a:pt x="919" y="111"/>
                      <a:pt x="919" y="111"/>
                    </a:cubicBezTo>
                    <a:cubicBezTo>
                      <a:pt x="928" y="111"/>
                      <a:pt x="933" y="102"/>
                      <a:pt x="933" y="102"/>
                    </a:cubicBezTo>
                    <a:cubicBezTo>
                      <a:pt x="938" y="94"/>
                      <a:pt x="938" y="80"/>
                      <a:pt x="938" y="80"/>
                    </a:cubicBezTo>
                    <a:cubicBezTo>
                      <a:pt x="938" y="54"/>
                      <a:pt x="921" y="54"/>
                      <a:pt x="921" y="54"/>
                    </a:cubicBezTo>
                    <a:cubicBezTo>
                      <a:pt x="911" y="54"/>
                      <a:pt x="901" y="67"/>
                      <a:pt x="901" y="67"/>
                    </a:cubicBezTo>
                    <a:lnTo>
                      <a:pt x="901" y="101"/>
                    </a:lnTo>
                    <a:close/>
                    <a:moveTo>
                      <a:pt x="984" y="124"/>
                    </a:moveTo>
                    <a:lnTo>
                      <a:pt x="984" y="124"/>
                    </a:lnTo>
                    <a:lnTo>
                      <a:pt x="984" y="0"/>
                    </a:lnTo>
                    <a:lnTo>
                      <a:pt x="1008" y="0"/>
                    </a:lnTo>
                    <a:lnTo>
                      <a:pt x="1008" y="124"/>
                    </a:lnTo>
                    <a:lnTo>
                      <a:pt x="984" y="124"/>
                    </a:lnTo>
                    <a:close/>
                    <a:moveTo>
                      <a:pt x="1079" y="115"/>
                    </a:moveTo>
                    <a:lnTo>
                      <a:pt x="1079" y="115"/>
                    </a:lnTo>
                    <a:cubicBezTo>
                      <a:pt x="1067" y="126"/>
                      <a:pt x="1054" y="126"/>
                      <a:pt x="1054" y="126"/>
                    </a:cubicBezTo>
                    <a:cubicBezTo>
                      <a:pt x="1042" y="126"/>
                      <a:pt x="1035" y="119"/>
                      <a:pt x="1035" y="119"/>
                    </a:cubicBezTo>
                    <a:cubicBezTo>
                      <a:pt x="1028" y="112"/>
                      <a:pt x="1028" y="101"/>
                      <a:pt x="1028" y="101"/>
                    </a:cubicBezTo>
                    <a:cubicBezTo>
                      <a:pt x="1028" y="87"/>
                      <a:pt x="1040" y="79"/>
                      <a:pt x="1040" y="79"/>
                    </a:cubicBezTo>
                    <a:cubicBezTo>
                      <a:pt x="1051" y="71"/>
                      <a:pt x="1072" y="71"/>
                      <a:pt x="1072" y="71"/>
                    </a:cubicBezTo>
                    <a:lnTo>
                      <a:pt x="1079" y="71"/>
                    </a:lnTo>
                    <a:lnTo>
                      <a:pt x="1079" y="64"/>
                    </a:lnTo>
                    <a:cubicBezTo>
                      <a:pt x="1079" y="50"/>
                      <a:pt x="1063" y="50"/>
                      <a:pt x="1063" y="50"/>
                    </a:cubicBezTo>
                    <a:cubicBezTo>
                      <a:pt x="1050" y="50"/>
                      <a:pt x="1036" y="58"/>
                      <a:pt x="1036" y="58"/>
                    </a:cubicBezTo>
                    <a:lnTo>
                      <a:pt x="1036" y="42"/>
                    </a:lnTo>
                    <a:cubicBezTo>
                      <a:pt x="1052" y="36"/>
                      <a:pt x="1067" y="36"/>
                      <a:pt x="1067" y="36"/>
                    </a:cubicBezTo>
                    <a:cubicBezTo>
                      <a:pt x="1101" y="36"/>
                      <a:pt x="1101" y="63"/>
                      <a:pt x="1101" y="63"/>
                    </a:cubicBezTo>
                    <a:lnTo>
                      <a:pt x="1101" y="101"/>
                    </a:lnTo>
                    <a:cubicBezTo>
                      <a:pt x="1101" y="111"/>
                      <a:pt x="1107" y="111"/>
                      <a:pt x="1107" y="111"/>
                    </a:cubicBezTo>
                    <a:cubicBezTo>
                      <a:pt x="1108" y="111"/>
                      <a:pt x="1110" y="111"/>
                      <a:pt x="1110" y="111"/>
                    </a:cubicBezTo>
                    <a:lnTo>
                      <a:pt x="1111" y="123"/>
                    </a:lnTo>
                    <a:cubicBezTo>
                      <a:pt x="1103" y="126"/>
                      <a:pt x="1098" y="126"/>
                      <a:pt x="1098" y="126"/>
                    </a:cubicBezTo>
                    <a:cubicBezTo>
                      <a:pt x="1084" y="126"/>
                      <a:pt x="1080" y="115"/>
                      <a:pt x="1080" y="115"/>
                    </a:cubicBezTo>
                    <a:lnTo>
                      <a:pt x="1079" y="115"/>
                    </a:lnTo>
                    <a:close/>
                    <a:moveTo>
                      <a:pt x="1079" y="102"/>
                    </a:moveTo>
                    <a:lnTo>
                      <a:pt x="1079" y="102"/>
                    </a:lnTo>
                    <a:lnTo>
                      <a:pt x="1079" y="85"/>
                    </a:lnTo>
                    <a:lnTo>
                      <a:pt x="1073" y="85"/>
                    </a:lnTo>
                    <a:cubicBezTo>
                      <a:pt x="1051" y="85"/>
                      <a:pt x="1051" y="99"/>
                      <a:pt x="1051" y="99"/>
                    </a:cubicBezTo>
                    <a:cubicBezTo>
                      <a:pt x="1051" y="103"/>
                      <a:pt x="1054" y="107"/>
                      <a:pt x="1054" y="107"/>
                    </a:cubicBezTo>
                    <a:cubicBezTo>
                      <a:pt x="1057" y="110"/>
                      <a:pt x="1062" y="110"/>
                      <a:pt x="1062" y="110"/>
                    </a:cubicBezTo>
                    <a:cubicBezTo>
                      <a:pt x="1070" y="110"/>
                      <a:pt x="1079" y="102"/>
                      <a:pt x="1079" y="102"/>
                    </a:cubicBezTo>
                    <a:close/>
                    <a:moveTo>
                      <a:pt x="1128" y="121"/>
                    </a:moveTo>
                    <a:lnTo>
                      <a:pt x="1128" y="121"/>
                    </a:lnTo>
                    <a:lnTo>
                      <a:pt x="1128" y="104"/>
                    </a:lnTo>
                    <a:cubicBezTo>
                      <a:pt x="1146" y="111"/>
                      <a:pt x="1158" y="111"/>
                      <a:pt x="1158" y="111"/>
                    </a:cubicBezTo>
                    <a:cubicBezTo>
                      <a:pt x="1172" y="111"/>
                      <a:pt x="1172" y="102"/>
                      <a:pt x="1172" y="102"/>
                    </a:cubicBezTo>
                    <a:cubicBezTo>
                      <a:pt x="1172" y="95"/>
                      <a:pt x="1160" y="91"/>
                      <a:pt x="1160" y="91"/>
                    </a:cubicBezTo>
                    <a:lnTo>
                      <a:pt x="1152" y="87"/>
                    </a:lnTo>
                    <a:cubicBezTo>
                      <a:pt x="1140" y="82"/>
                      <a:pt x="1134" y="76"/>
                      <a:pt x="1134" y="76"/>
                    </a:cubicBezTo>
                    <a:cubicBezTo>
                      <a:pt x="1129" y="70"/>
                      <a:pt x="1129" y="62"/>
                      <a:pt x="1129" y="62"/>
                    </a:cubicBezTo>
                    <a:cubicBezTo>
                      <a:pt x="1129" y="50"/>
                      <a:pt x="1138" y="43"/>
                      <a:pt x="1138" y="43"/>
                    </a:cubicBezTo>
                    <a:cubicBezTo>
                      <a:pt x="1147" y="36"/>
                      <a:pt x="1164" y="36"/>
                      <a:pt x="1164" y="36"/>
                    </a:cubicBezTo>
                    <a:cubicBezTo>
                      <a:pt x="1175" y="36"/>
                      <a:pt x="1189" y="39"/>
                      <a:pt x="1189" y="39"/>
                    </a:cubicBezTo>
                    <a:lnTo>
                      <a:pt x="1189" y="55"/>
                    </a:lnTo>
                    <a:cubicBezTo>
                      <a:pt x="1175" y="50"/>
                      <a:pt x="1166" y="50"/>
                      <a:pt x="1166" y="50"/>
                    </a:cubicBezTo>
                    <a:cubicBezTo>
                      <a:pt x="1152" y="50"/>
                      <a:pt x="1152" y="59"/>
                      <a:pt x="1152" y="59"/>
                    </a:cubicBezTo>
                    <a:cubicBezTo>
                      <a:pt x="1152" y="65"/>
                      <a:pt x="1162" y="69"/>
                      <a:pt x="1162" y="69"/>
                    </a:cubicBezTo>
                    <a:lnTo>
                      <a:pt x="1169" y="72"/>
                    </a:lnTo>
                    <a:cubicBezTo>
                      <a:pt x="1184" y="78"/>
                      <a:pt x="1190" y="83"/>
                      <a:pt x="1190" y="83"/>
                    </a:cubicBezTo>
                    <a:cubicBezTo>
                      <a:pt x="1196" y="89"/>
                      <a:pt x="1196" y="98"/>
                      <a:pt x="1196" y="98"/>
                    </a:cubicBezTo>
                    <a:cubicBezTo>
                      <a:pt x="1196" y="111"/>
                      <a:pt x="1186" y="118"/>
                      <a:pt x="1186" y="118"/>
                    </a:cubicBezTo>
                    <a:cubicBezTo>
                      <a:pt x="1176" y="126"/>
                      <a:pt x="1160" y="126"/>
                      <a:pt x="1160" y="126"/>
                    </a:cubicBezTo>
                    <a:cubicBezTo>
                      <a:pt x="1144" y="126"/>
                      <a:pt x="1128" y="121"/>
                      <a:pt x="1128" y="121"/>
                    </a:cubicBezTo>
                    <a:close/>
                    <a:moveTo>
                      <a:pt x="1265" y="123"/>
                    </a:moveTo>
                    <a:lnTo>
                      <a:pt x="1265" y="123"/>
                    </a:lnTo>
                    <a:cubicBezTo>
                      <a:pt x="1257" y="126"/>
                      <a:pt x="1252" y="126"/>
                      <a:pt x="1252" y="126"/>
                    </a:cubicBezTo>
                    <a:cubicBezTo>
                      <a:pt x="1222" y="126"/>
                      <a:pt x="1222" y="98"/>
                      <a:pt x="1222" y="98"/>
                    </a:cubicBezTo>
                    <a:lnTo>
                      <a:pt x="1222" y="52"/>
                    </a:lnTo>
                    <a:lnTo>
                      <a:pt x="1213" y="52"/>
                    </a:lnTo>
                    <a:lnTo>
                      <a:pt x="1213" y="38"/>
                    </a:lnTo>
                    <a:lnTo>
                      <a:pt x="1222" y="38"/>
                    </a:lnTo>
                    <a:lnTo>
                      <a:pt x="1222" y="23"/>
                    </a:lnTo>
                    <a:lnTo>
                      <a:pt x="1245" y="21"/>
                    </a:lnTo>
                    <a:lnTo>
                      <a:pt x="1245" y="38"/>
                    </a:lnTo>
                    <a:lnTo>
                      <a:pt x="1264" y="38"/>
                    </a:lnTo>
                    <a:lnTo>
                      <a:pt x="1264" y="52"/>
                    </a:lnTo>
                    <a:lnTo>
                      <a:pt x="1245" y="52"/>
                    </a:lnTo>
                    <a:lnTo>
                      <a:pt x="1245" y="95"/>
                    </a:lnTo>
                    <a:cubicBezTo>
                      <a:pt x="1245" y="110"/>
                      <a:pt x="1258" y="110"/>
                      <a:pt x="1258" y="110"/>
                    </a:cubicBezTo>
                    <a:cubicBezTo>
                      <a:pt x="1261" y="110"/>
                      <a:pt x="1265" y="109"/>
                      <a:pt x="1265" y="109"/>
                    </a:cubicBezTo>
                    <a:lnTo>
                      <a:pt x="1265"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43" name="Freeform 1699"/>
              <p:cNvSpPr>
                <a:spLocks noEditPoints="1"/>
              </p:cNvSpPr>
              <p:nvPr/>
            </p:nvSpPr>
            <p:spPr bwMode="auto">
              <a:xfrm>
                <a:off x="5221" y="2567"/>
                <a:ext cx="109" cy="42"/>
              </a:xfrm>
              <a:custGeom>
                <a:avLst/>
                <a:gdLst>
                  <a:gd name="T0" fmla="*/ 0 w 310"/>
                  <a:gd name="T1" fmla="*/ 0 h 121"/>
                  <a:gd name="T2" fmla="*/ 0 w 310"/>
                  <a:gd name="T3" fmla="*/ 0 h 121"/>
                  <a:gd name="T4" fmla="*/ 0 w 310"/>
                  <a:gd name="T5" fmla="*/ 0 h 121"/>
                  <a:gd name="T6" fmla="*/ 0 w 310"/>
                  <a:gd name="T7" fmla="*/ 0 h 121"/>
                  <a:gd name="T8" fmla="*/ 0 w 310"/>
                  <a:gd name="T9" fmla="*/ 0 h 121"/>
                  <a:gd name="T10" fmla="*/ 0 w 310"/>
                  <a:gd name="T11" fmla="*/ 0 h 121"/>
                  <a:gd name="T12" fmla="*/ 0 w 310"/>
                  <a:gd name="T13" fmla="*/ 0 h 121"/>
                  <a:gd name="T14" fmla="*/ 0 w 310"/>
                  <a:gd name="T15" fmla="*/ 0 h 121"/>
                  <a:gd name="T16" fmla="*/ 0 w 310"/>
                  <a:gd name="T17" fmla="*/ 0 h 121"/>
                  <a:gd name="T18" fmla="*/ 0 w 310"/>
                  <a:gd name="T19" fmla="*/ 0 h 121"/>
                  <a:gd name="T20" fmla="*/ 0 w 310"/>
                  <a:gd name="T21" fmla="*/ 0 h 121"/>
                  <a:gd name="T22" fmla="*/ 0 w 310"/>
                  <a:gd name="T23" fmla="*/ 0 h 121"/>
                  <a:gd name="T24" fmla="*/ 0 w 310"/>
                  <a:gd name="T25" fmla="*/ 0 h 121"/>
                  <a:gd name="T26" fmla="*/ 0 w 310"/>
                  <a:gd name="T27" fmla="*/ 0 h 121"/>
                  <a:gd name="T28" fmla="*/ 0 w 310"/>
                  <a:gd name="T29" fmla="*/ 0 h 121"/>
                  <a:gd name="T30" fmla="*/ 0 w 310"/>
                  <a:gd name="T31" fmla="*/ 0 h 121"/>
                  <a:gd name="T32" fmla="*/ 0 w 310"/>
                  <a:gd name="T33" fmla="*/ 0 h 121"/>
                  <a:gd name="T34" fmla="*/ 0 w 310"/>
                  <a:gd name="T35" fmla="*/ 0 h 121"/>
                  <a:gd name="T36" fmla="*/ 0 w 310"/>
                  <a:gd name="T37" fmla="*/ 0 h 121"/>
                  <a:gd name="T38" fmla="*/ 0 w 310"/>
                  <a:gd name="T39" fmla="*/ 0 h 121"/>
                  <a:gd name="T40" fmla="*/ 0 w 310"/>
                  <a:gd name="T41" fmla="*/ 0 h 121"/>
                  <a:gd name="T42" fmla="*/ 0 w 310"/>
                  <a:gd name="T43" fmla="*/ 0 h 121"/>
                  <a:gd name="T44" fmla="*/ 0 w 310"/>
                  <a:gd name="T45" fmla="*/ 0 h 121"/>
                  <a:gd name="T46" fmla="*/ 0 w 310"/>
                  <a:gd name="T47" fmla="*/ 0 h 121"/>
                  <a:gd name="T48" fmla="*/ 0 w 310"/>
                  <a:gd name="T49" fmla="*/ 0 h 121"/>
                  <a:gd name="T50" fmla="*/ 0 w 310"/>
                  <a:gd name="T51" fmla="*/ 0 h 121"/>
                  <a:gd name="T52" fmla="*/ 0 w 310"/>
                  <a:gd name="T53" fmla="*/ 0 h 121"/>
                  <a:gd name="T54" fmla="*/ 0 w 310"/>
                  <a:gd name="T55" fmla="*/ 0 h 121"/>
                  <a:gd name="T56" fmla="*/ 0 w 310"/>
                  <a:gd name="T57" fmla="*/ 0 h 121"/>
                  <a:gd name="T58" fmla="*/ 0 w 310"/>
                  <a:gd name="T59" fmla="*/ 0 h 121"/>
                  <a:gd name="T60" fmla="*/ 0 w 310"/>
                  <a:gd name="T61" fmla="*/ 0 h 121"/>
                  <a:gd name="T62" fmla="*/ 0 w 310"/>
                  <a:gd name="T63" fmla="*/ 0 h 121"/>
                  <a:gd name="T64" fmla="*/ 0 w 310"/>
                  <a:gd name="T65" fmla="*/ 0 h 121"/>
                  <a:gd name="T66" fmla="*/ 0 w 310"/>
                  <a:gd name="T67" fmla="*/ 0 h 121"/>
                  <a:gd name="T68" fmla="*/ 0 w 310"/>
                  <a:gd name="T69" fmla="*/ 0 h 121"/>
                  <a:gd name="T70" fmla="*/ 0 w 310"/>
                  <a:gd name="T71" fmla="*/ 0 h 121"/>
                  <a:gd name="T72" fmla="*/ 0 w 310"/>
                  <a:gd name="T73" fmla="*/ 0 h 121"/>
                  <a:gd name="T74" fmla="*/ 0 w 310"/>
                  <a:gd name="T75" fmla="*/ 0 h 121"/>
                  <a:gd name="T76" fmla="*/ 0 w 310"/>
                  <a:gd name="T77" fmla="*/ 0 h 121"/>
                  <a:gd name="T78" fmla="*/ 0 w 310"/>
                  <a:gd name="T79" fmla="*/ 0 h 121"/>
                  <a:gd name="T80" fmla="*/ 0 w 310"/>
                  <a:gd name="T81" fmla="*/ 0 h 121"/>
                  <a:gd name="T82" fmla="*/ 0 w 310"/>
                  <a:gd name="T83" fmla="*/ 0 h 121"/>
                  <a:gd name="T84" fmla="*/ 0 w 310"/>
                  <a:gd name="T85" fmla="*/ 0 h 121"/>
                  <a:gd name="T86" fmla="*/ 0 w 310"/>
                  <a:gd name="T87" fmla="*/ 0 h 121"/>
                  <a:gd name="T88" fmla="*/ 0 w 310"/>
                  <a:gd name="T89" fmla="*/ 0 h 121"/>
                  <a:gd name="T90" fmla="*/ 0 w 310"/>
                  <a:gd name="T91" fmla="*/ 0 h 121"/>
                  <a:gd name="T92" fmla="*/ 0 w 310"/>
                  <a:gd name="T93" fmla="*/ 0 h 121"/>
                  <a:gd name="T94" fmla="*/ 0 w 310"/>
                  <a:gd name="T95" fmla="*/ 0 h 121"/>
                  <a:gd name="T96" fmla="*/ 0 w 310"/>
                  <a:gd name="T97" fmla="*/ 0 h 121"/>
                  <a:gd name="T98" fmla="*/ 0 w 310"/>
                  <a:gd name="T99" fmla="*/ 0 h 121"/>
                  <a:gd name="T100" fmla="*/ 0 w 310"/>
                  <a:gd name="T101" fmla="*/ 0 h 121"/>
                  <a:gd name="T102" fmla="*/ 0 w 310"/>
                  <a:gd name="T103" fmla="*/ 0 h 121"/>
                  <a:gd name="T104" fmla="*/ 0 w 310"/>
                  <a:gd name="T105" fmla="*/ 0 h 121"/>
                  <a:gd name="T106" fmla="*/ 0 w 310"/>
                  <a:gd name="T107" fmla="*/ 0 h 121"/>
                  <a:gd name="T108" fmla="*/ 0 w 310"/>
                  <a:gd name="T109" fmla="*/ 0 h 121"/>
                  <a:gd name="T110" fmla="*/ 0 w 310"/>
                  <a:gd name="T111" fmla="*/ 0 h 121"/>
                  <a:gd name="T112" fmla="*/ 0 w 310"/>
                  <a:gd name="T113" fmla="*/ 0 h 121"/>
                  <a:gd name="T114" fmla="*/ 0 w 310"/>
                  <a:gd name="T115" fmla="*/ 0 h 121"/>
                  <a:gd name="T116" fmla="*/ 0 w 310"/>
                  <a:gd name="T117" fmla="*/ 0 h 1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10" h="121">
                    <a:moveTo>
                      <a:pt x="0" y="119"/>
                    </a:moveTo>
                    <a:lnTo>
                      <a:pt x="0" y="119"/>
                    </a:lnTo>
                    <a:lnTo>
                      <a:pt x="0" y="3"/>
                    </a:lnTo>
                    <a:lnTo>
                      <a:pt x="25" y="3"/>
                    </a:lnTo>
                    <a:lnTo>
                      <a:pt x="25" y="50"/>
                    </a:lnTo>
                    <a:lnTo>
                      <a:pt x="72" y="50"/>
                    </a:lnTo>
                    <a:lnTo>
                      <a:pt x="72" y="3"/>
                    </a:lnTo>
                    <a:lnTo>
                      <a:pt x="97" y="3"/>
                    </a:lnTo>
                    <a:lnTo>
                      <a:pt x="97" y="119"/>
                    </a:lnTo>
                    <a:lnTo>
                      <a:pt x="72" y="119"/>
                    </a:lnTo>
                    <a:lnTo>
                      <a:pt x="72" y="66"/>
                    </a:lnTo>
                    <a:lnTo>
                      <a:pt x="25" y="66"/>
                    </a:lnTo>
                    <a:lnTo>
                      <a:pt x="25" y="119"/>
                    </a:lnTo>
                    <a:lnTo>
                      <a:pt x="0" y="119"/>
                    </a:lnTo>
                    <a:close/>
                    <a:moveTo>
                      <a:pt x="119" y="117"/>
                    </a:moveTo>
                    <a:lnTo>
                      <a:pt x="119" y="117"/>
                    </a:lnTo>
                    <a:lnTo>
                      <a:pt x="119" y="98"/>
                    </a:lnTo>
                    <a:cubicBezTo>
                      <a:pt x="138" y="105"/>
                      <a:pt x="151" y="105"/>
                      <a:pt x="151" y="105"/>
                    </a:cubicBezTo>
                    <a:cubicBezTo>
                      <a:pt x="160" y="105"/>
                      <a:pt x="166" y="101"/>
                      <a:pt x="166" y="101"/>
                    </a:cubicBezTo>
                    <a:cubicBezTo>
                      <a:pt x="171" y="97"/>
                      <a:pt x="171" y="90"/>
                      <a:pt x="171" y="90"/>
                    </a:cubicBezTo>
                    <a:cubicBezTo>
                      <a:pt x="171" y="84"/>
                      <a:pt x="168" y="81"/>
                      <a:pt x="168" y="81"/>
                    </a:cubicBezTo>
                    <a:cubicBezTo>
                      <a:pt x="164" y="77"/>
                      <a:pt x="155" y="71"/>
                      <a:pt x="155" y="71"/>
                    </a:cubicBezTo>
                    <a:lnTo>
                      <a:pt x="147" y="67"/>
                    </a:lnTo>
                    <a:cubicBezTo>
                      <a:pt x="132" y="58"/>
                      <a:pt x="125" y="50"/>
                      <a:pt x="125" y="50"/>
                    </a:cubicBezTo>
                    <a:cubicBezTo>
                      <a:pt x="119" y="42"/>
                      <a:pt x="119" y="32"/>
                      <a:pt x="119" y="32"/>
                    </a:cubicBezTo>
                    <a:cubicBezTo>
                      <a:pt x="119" y="17"/>
                      <a:pt x="129" y="9"/>
                      <a:pt x="129" y="9"/>
                    </a:cubicBezTo>
                    <a:cubicBezTo>
                      <a:pt x="140" y="0"/>
                      <a:pt x="157" y="0"/>
                      <a:pt x="157" y="0"/>
                    </a:cubicBezTo>
                    <a:cubicBezTo>
                      <a:pt x="171" y="0"/>
                      <a:pt x="188" y="4"/>
                      <a:pt x="188" y="4"/>
                    </a:cubicBezTo>
                    <a:lnTo>
                      <a:pt x="188" y="22"/>
                    </a:lnTo>
                    <a:cubicBezTo>
                      <a:pt x="170" y="16"/>
                      <a:pt x="160" y="16"/>
                      <a:pt x="160" y="16"/>
                    </a:cubicBezTo>
                    <a:cubicBezTo>
                      <a:pt x="152" y="16"/>
                      <a:pt x="147" y="19"/>
                      <a:pt x="147" y="19"/>
                    </a:cubicBezTo>
                    <a:cubicBezTo>
                      <a:pt x="143" y="23"/>
                      <a:pt x="143" y="29"/>
                      <a:pt x="143" y="29"/>
                    </a:cubicBezTo>
                    <a:cubicBezTo>
                      <a:pt x="143" y="34"/>
                      <a:pt x="146" y="37"/>
                      <a:pt x="146" y="37"/>
                    </a:cubicBezTo>
                    <a:cubicBezTo>
                      <a:pt x="149" y="41"/>
                      <a:pt x="159" y="46"/>
                      <a:pt x="159" y="46"/>
                    </a:cubicBezTo>
                    <a:lnTo>
                      <a:pt x="167" y="51"/>
                    </a:lnTo>
                    <a:cubicBezTo>
                      <a:pt x="184" y="60"/>
                      <a:pt x="190" y="68"/>
                      <a:pt x="190" y="68"/>
                    </a:cubicBezTo>
                    <a:cubicBezTo>
                      <a:pt x="196" y="76"/>
                      <a:pt x="196" y="87"/>
                      <a:pt x="196" y="87"/>
                    </a:cubicBezTo>
                    <a:cubicBezTo>
                      <a:pt x="196" y="103"/>
                      <a:pt x="184" y="112"/>
                      <a:pt x="184" y="112"/>
                    </a:cubicBezTo>
                    <a:cubicBezTo>
                      <a:pt x="172" y="121"/>
                      <a:pt x="151" y="121"/>
                      <a:pt x="151" y="121"/>
                    </a:cubicBezTo>
                    <a:cubicBezTo>
                      <a:pt x="137" y="121"/>
                      <a:pt x="119" y="117"/>
                      <a:pt x="119" y="117"/>
                    </a:cubicBezTo>
                    <a:close/>
                    <a:moveTo>
                      <a:pt x="310" y="114"/>
                    </a:moveTo>
                    <a:lnTo>
                      <a:pt x="310" y="114"/>
                    </a:lnTo>
                    <a:cubicBezTo>
                      <a:pt x="293" y="121"/>
                      <a:pt x="270" y="121"/>
                      <a:pt x="270" y="121"/>
                    </a:cubicBezTo>
                    <a:cubicBezTo>
                      <a:pt x="241" y="121"/>
                      <a:pt x="226" y="105"/>
                      <a:pt x="226" y="105"/>
                    </a:cubicBezTo>
                    <a:cubicBezTo>
                      <a:pt x="210" y="89"/>
                      <a:pt x="210" y="61"/>
                      <a:pt x="210" y="61"/>
                    </a:cubicBezTo>
                    <a:cubicBezTo>
                      <a:pt x="210" y="31"/>
                      <a:pt x="226" y="16"/>
                      <a:pt x="226" y="16"/>
                    </a:cubicBezTo>
                    <a:cubicBezTo>
                      <a:pt x="242" y="0"/>
                      <a:pt x="271" y="0"/>
                      <a:pt x="271" y="0"/>
                    </a:cubicBezTo>
                    <a:cubicBezTo>
                      <a:pt x="290" y="0"/>
                      <a:pt x="309" y="4"/>
                      <a:pt x="309" y="4"/>
                    </a:cubicBezTo>
                    <a:lnTo>
                      <a:pt x="309" y="23"/>
                    </a:lnTo>
                    <a:cubicBezTo>
                      <a:pt x="288" y="16"/>
                      <a:pt x="273" y="16"/>
                      <a:pt x="273" y="16"/>
                    </a:cubicBezTo>
                    <a:cubicBezTo>
                      <a:pt x="255" y="16"/>
                      <a:pt x="245" y="27"/>
                      <a:pt x="245" y="27"/>
                    </a:cubicBezTo>
                    <a:cubicBezTo>
                      <a:pt x="235" y="39"/>
                      <a:pt x="235" y="60"/>
                      <a:pt x="235" y="60"/>
                    </a:cubicBezTo>
                    <a:cubicBezTo>
                      <a:pt x="235" y="81"/>
                      <a:pt x="246" y="93"/>
                      <a:pt x="246" y="93"/>
                    </a:cubicBezTo>
                    <a:cubicBezTo>
                      <a:pt x="257" y="105"/>
                      <a:pt x="276" y="105"/>
                      <a:pt x="276" y="105"/>
                    </a:cubicBezTo>
                    <a:cubicBezTo>
                      <a:pt x="293" y="105"/>
                      <a:pt x="310" y="96"/>
                      <a:pt x="310" y="96"/>
                    </a:cubicBezTo>
                    <a:lnTo>
                      <a:pt x="310" y="11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44" name="Freeform 1700"/>
              <p:cNvSpPr>
                <a:spLocks noEditPoints="1"/>
              </p:cNvSpPr>
              <p:nvPr/>
            </p:nvSpPr>
            <p:spPr bwMode="auto">
              <a:xfrm>
                <a:off x="4804" y="2257"/>
                <a:ext cx="302" cy="52"/>
              </a:xfrm>
              <a:custGeom>
                <a:avLst/>
                <a:gdLst>
                  <a:gd name="T0" fmla="*/ 0 w 852"/>
                  <a:gd name="T1" fmla="*/ 0 h 152"/>
                  <a:gd name="T2" fmla="*/ 0 w 852"/>
                  <a:gd name="T3" fmla="*/ 0 h 152"/>
                  <a:gd name="T4" fmla="*/ 0 w 852"/>
                  <a:gd name="T5" fmla="*/ 0 h 152"/>
                  <a:gd name="T6" fmla="*/ 0 w 852"/>
                  <a:gd name="T7" fmla="*/ 0 h 152"/>
                  <a:gd name="T8" fmla="*/ 0 w 852"/>
                  <a:gd name="T9" fmla="*/ 0 h 152"/>
                  <a:gd name="T10" fmla="*/ 0 w 852"/>
                  <a:gd name="T11" fmla="*/ 0 h 152"/>
                  <a:gd name="T12" fmla="*/ 0 w 852"/>
                  <a:gd name="T13" fmla="*/ 0 h 152"/>
                  <a:gd name="T14" fmla="*/ 0 w 852"/>
                  <a:gd name="T15" fmla="*/ 0 h 152"/>
                  <a:gd name="T16" fmla="*/ 0 w 852"/>
                  <a:gd name="T17" fmla="*/ 0 h 152"/>
                  <a:gd name="T18" fmla="*/ 0 w 852"/>
                  <a:gd name="T19" fmla="*/ 0 h 152"/>
                  <a:gd name="T20" fmla="*/ 0 w 852"/>
                  <a:gd name="T21" fmla="*/ 0 h 152"/>
                  <a:gd name="T22" fmla="*/ 0 w 852"/>
                  <a:gd name="T23" fmla="*/ 0 h 152"/>
                  <a:gd name="T24" fmla="*/ 0 w 852"/>
                  <a:gd name="T25" fmla="*/ 0 h 152"/>
                  <a:gd name="T26" fmla="*/ 0 w 852"/>
                  <a:gd name="T27" fmla="*/ 0 h 152"/>
                  <a:gd name="T28" fmla="*/ 0 w 852"/>
                  <a:gd name="T29" fmla="*/ 0 h 152"/>
                  <a:gd name="T30" fmla="*/ 0 w 852"/>
                  <a:gd name="T31" fmla="*/ 0 h 152"/>
                  <a:gd name="T32" fmla="*/ 0 w 852"/>
                  <a:gd name="T33" fmla="*/ 0 h 152"/>
                  <a:gd name="T34" fmla="*/ 0 w 852"/>
                  <a:gd name="T35" fmla="*/ 0 h 152"/>
                  <a:gd name="T36" fmla="*/ 0 w 852"/>
                  <a:gd name="T37" fmla="*/ 0 h 152"/>
                  <a:gd name="T38" fmla="*/ 0 w 852"/>
                  <a:gd name="T39" fmla="*/ 0 h 152"/>
                  <a:gd name="T40" fmla="*/ 0 w 852"/>
                  <a:gd name="T41" fmla="*/ 0 h 152"/>
                  <a:gd name="T42" fmla="*/ 0 w 852"/>
                  <a:gd name="T43" fmla="*/ 0 h 152"/>
                  <a:gd name="T44" fmla="*/ 0 w 852"/>
                  <a:gd name="T45" fmla="*/ 0 h 152"/>
                  <a:gd name="T46" fmla="*/ 0 w 852"/>
                  <a:gd name="T47" fmla="*/ 0 h 152"/>
                  <a:gd name="T48" fmla="*/ 0 w 852"/>
                  <a:gd name="T49" fmla="*/ 0 h 152"/>
                  <a:gd name="T50" fmla="*/ 0 w 852"/>
                  <a:gd name="T51" fmla="*/ 0 h 152"/>
                  <a:gd name="T52" fmla="*/ 0 w 852"/>
                  <a:gd name="T53" fmla="*/ 0 h 152"/>
                  <a:gd name="T54" fmla="*/ 0 w 852"/>
                  <a:gd name="T55" fmla="*/ 0 h 152"/>
                  <a:gd name="T56" fmla="*/ 0 w 852"/>
                  <a:gd name="T57" fmla="*/ 0 h 152"/>
                  <a:gd name="T58" fmla="*/ 0 w 852"/>
                  <a:gd name="T59" fmla="*/ 0 h 152"/>
                  <a:gd name="T60" fmla="*/ 0 w 852"/>
                  <a:gd name="T61" fmla="*/ 0 h 152"/>
                  <a:gd name="T62" fmla="*/ 0 w 852"/>
                  <a:gd name="T63" fmla="*/ 0 h 152"/>
                  <a:gd name="T64" fmla="*/ 0 w 852"/>
                  <a:gd name="T65" fmla="*/ 0 h 152"/>
                  <a:gd name="T66" fmla="*/ 0 w 852"/>
                  <a:gd name="T67" fmla="*/ 0 h 152"/>
                  <a:gd name="T68" fmla="*/ 0 w 852"/>
                  <a:gd name="T69" fmla="*/ 0 h 152"/>
                  <a:gd name="T70" fmla="*/ 0 w 852"/>
                  <a:gd name="T71" fmla="*/ 0 h 152"/>
                  <a:gd name="T72" fmla="*/ 0 w 852"/>
                  <a:gd name="T73" fmla="*/ 0 h 152"/>
                  <a:gd name="T74" fmla="*/ 0 w 852"/>
                  <a:gd name="T75" fmla="*/ 0 h 152"/>
                  <a:gd name="T76" fmla="*/ 0 w 852"/>
                  <a:gd name="T77" fmla="*/ 0 h 152"/>
                  <a:gd name="T78" fmla="*/ 0 w 852"/>
                  <a:gd name="T79" fmla="*/ 0 h 152"/>
                  <a:gd name="T80" fmla="*/ 0 w 852"/>
                  <a:gd name="T81" fmla="*/ 0 h 152"/>
                  <a:gd name="T82" fmla="*/ 0 w 852"/>
                  <a:gd name="T83" fmla="*/ 0 h 152"/>
                  <a:gd name="T84" fmla="*/ 0 w 852"/>
                  <a:gd name="T85" fmla="*/ 0 h 152"/>
                  <a:gd name="T86" fmla="*/ 0 w 852"/>
                  <a:gd name="T87" fmla="*/ 0 h 152"/>
                  <a:gd name="T88" fmla="*/ 0 w 852"/>
                  <a:gd name="T89" fmla="*/ 0 h 152"/>
                  <a:gd name="T90" fmla="*/ 0 w 852"/>
                  <a:gd name="T91" fmla="*/ 0 h 152"/>
                  <a:gd name="T92" fmla="*/ 0 w 852"/>
                  <a:gd name="T93" fmla="*/ 0 h 152"/>
                  <a:gd name="T94" fmla="*/ 0 w 852"/>
                  <a:gd name="T95" fmla="*/ 0 h 152"/>
                  <a:gd name="T96" fmla="*/ 0 w 852"/>
                  <a:gd name="T97" fmla="*/ 0 h 152"/>
                  <a:gd name="T98" fmla="*/ 0 w 852"/>
                  <a:gd name="T99" fmla="*/ 0 h 152"/>
                  <a:gd name="T100" fmla="*/ 0 w 852"/>
                  <a:gd name="T101" fmla="*/ 0 h 152"/>
                  <a:gd name="T102" fmla="*/ 0 w 852"/>
                  <a:gd name="T103" fmla="*/ 0 h 152"/>
                  <a:gd name="T104" fmla="*/ 0 w 852"/>
                  <a:gd name="T105" fmla="*/ 0 h 152"/>
                  <a:gd name="T106" fmla="*/ 0 w 852"/>
                  <a:gd name="T107" fmla="*/ 0 h 152"/>
                  <a:gd name="T108" fmla="*/ 0 w 852"/>
                  <a:gd name="T109" fmla="*/ 0 h 152"/>
                  <a:gd name="T110" fmla="*/ 0 w 852"/>
                  <a:gd name="T111" fmla="*/ 0 h 152"/>
                  <a:gd name="T112" fmla="*/ 0 w 852"/>
                  <a:gd name="T113" fmla="*/ 0 h 152"/>
                  <a:gd name="T114" fmla="*/ 0 w 852"/>
                  <a:gd name="T115" fmla="*/ 0 h 152"/>
                  <a:gd name="T116" fmla="*/ 0 w 852"/>
                  <a:gd name="T117" fmla="*/ 0 h 152"/>
                  <a:gd name="T118" fmla="*/ 0 w 852"/>
                  <a:gd name="T119" fmla="*/ 0 h 152"/>
                  <a:gd name="T120" fmla="*/ 0 w 852"/>
                  <a:gd name="T121" fmla="*/ 0 h 152"/>
                  <a:gd name="T122" fmla="*/ 0 w 852"/>
                  <a:gd name="T123" fmla="*/ 0 h 15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852" h="152">
                    <a:moveTo>
                      <a:pt x="0" y="119"/>
                    </a:moveTo>
                    <a:lnTo>
                      <a:pt x="0" y="119"/>
                    </a:lnTo>
                    <a:lnTo>
                      <a:pt x="0" y="3"/>
                    </a:lnTo>
                    <a:lnTo>
                      <a:pt x="41" y="3"/>
                    </a:lnTo>
                    <a:cubicBezTo>
                      <a:pt x="62" y="3"/>
                      <a:pt x="71" y="11"/>
                      <a:pt x="71" y="11"/>
                    </a:cubicBezTo>
                    <a:cubicBezTo>
                      <a:pt x="80" y="18"/>
                      <a:pt x="80" y="34"/>
                      <a:pt x="80" y="34"/>
                    </a:cubicBezTo>
                    <a:cubicBezTo>
                      <a:pt x="80" y="53"/>
                      <a:pt x="68" y="63"/>
                      <a:pt x="68" y="63"/>
                    </a:cubicBezTo>
                    <a:cubicBezTo>
                      <a:pt x="56" y="74"/>
                      <a:pt x="34" y="74"/>
                      <a:pt x="34" y="74"/>
                    </a:cubicBezTo>
                    <a:lnTo>
                      <a:pt x="24" y="74"/>
                    </a:lnTo>
                    <a:lnTo>
                      <a:pt x="24" y="119"/>
                    </a:lnTo>
                    <a:lnTo>
                      <a:pt x="0" y="119"/>
                    </a:lnTo>
                    <a:close/>
                    <a:moveTo>
                      <a:pt x="24" y="58"/>
                    </a:moveTo>
                    <a:lnTo>
                      <a:pt x="24" y="58"/>
                    </a:lnTo>
                    <a:lnTo>
                      <a:pt x="29" y="58"/>
                    </a:lnTo>
                    <a:cubicBezTo>
                      <a:pt x="41" y="58"/>
                      <a:pt x="48" y="52"/>
                      <a:pt x="48" y="52"/>
                    </a:cubicBezTo>
                    <a:cubicBezTo>
                      <a:pt x="55" y="46"/>
                      <a:pt x="55" y="37"/>
                      <a:pt x="55" y="37"/>
                    </a:cubicBezTo>
                    <a:cubicBezTo>
                      <a:pt x="55" y="19"/>
                      <a:pt x="33" y="19"/>
                      <a:pt x="33" y="19"/>
                    </a:cubicBezTo>
                    <a:lnTo>
                      <a:pt x="24" y="19"/>
                    </a:lnTo>
                    <a:lnTo>
                      <a:pt x="24" y="58"/>
                    </a:lnTo>
                    <a:close/>
                    <a:moveTo>
                      <a:pt x="99" y="119"/>
                    </a:moveTo>
                    <a:lnTo>
                      <a:pt x="99" y="119"/>
                    </a:lnTo>
                    <a:lnTo>
                      <a:pt x="99" y="33"/>
                    </a:lnTo>
                    <a:lnTo>
                      <a:pt x="122" y="33"/>
                    </a:lnTo>
                    <a:lnTo>
                      <a:pt x="122" y="49"/>
                    </a:lnTo>
                    <a:cubicBezTo>
                      <a:pt x="131" y="31"/>
                      <a:pt x="149" y="31"/>
                      <a:pt x="149" y="31"/>
                    </a:cubicBezTo>
                    <a:cubicBezTo>
                      <a:pt x="151" y="31"/>
                      <a:pt x="153" y="32"/>
                      <a:pt x="153" y="32"/>
                    </a:cubicBezTo>
                    <a:lnTo>
                      <a:pt x="153" y="52"/>
                    </a:lnTo>
                    <a:cubicBezTo>
                      <a:pt x="149" y="51"/>
                      <a:pt x="144" y="51"/>
                      <a:pt x="144" y="51"/>
                    </a:cubicBezTo>
                    <a:cubicBezTo>
                      <a:pt x="131" y="51"/>
                      <a:pt x="122" y="65"/>
                      <a:pt x="122" y="65"/>
                    </a:cubicBezTo>
                    <a:lnTo>
                      <a:pt x="122" y="119"/>
                    </a:lnTo>
                    <a:lnTo>
                      <a:pt x="99" y="119"/>
                    </a:lnTo>
                    <a:close/>
                    <a:moveTo>
                      <a:pt x="208" y="121"/>
                    </a:moveTo>
                    <a:lnTo>
                      <a:pt x="208" y="121"/>
                    </a:lnTo>
                    <a:cubicBezTo>
                      <a:pt x="187" y="121"/>
                      <a:pt x="176" y="109"/>
                      <a:pt x="176" y="109"/>
                    </a:cubicBezTo>
                    <a:cubicBezTo>
                      <a:pt x="164" y="97"/>
                      <a:pt x="164" y="76"/>
                      <a:pt x="164" y="76"/>
                    </a:cubicBezTo>
                    <a:cubicBezTo>
                      <a:pt x="164" y="55"/>
                      <a:pt x="176" y="43"/>
                      <a:pt x="176" y="43"/>
                    </a:cubicBezTo>
                    <a:cubicBezTo>
                      <a:pt x="188" y="31"/>
                      <a:pt x="208" y="31"/>
                      <a:pt x="208" y="31"/>
                    </a:cubicBezTo>
                    <a:cubicBezTo>
                      <a:pt x="229" y="31"/>
                      <a:pt x="241" y="43"/>
                      <a:pt x="241" y="43"/>
                    </a:cubicBezTo>
                    <a:cubicBezTo>
                      <a:pt x="253" y="55"/>
                      <a:pt x="253" y="76"/>
                      <a:pt x="253" y="76"/>
                    </a:cubicBezTo>
                    <a:cubicBezTo>
                      <a:pt x="253" y="97"/>
                      <a:pt x="241" y="109"/>
                      <a:pt x="241" y="109"/>
                    </a:cubicBezTo>
                    <a:cubicBezTo>
                      <a:pt x="229" y="121"/>
                      <a:pt x="208" y="121"/>
                      <a:pt x="208" y="121"/>
                    </a:cubicBezTo>
                    <a:close/>
                    <a:moveTo>
                      <a:pt x="208" y="107"/>
                    </a:moveTo>
                    <a:lnTo>
                      <a:pt x="208" y="107"/>
                    </a:lnTo>
                    <a:cubicBezTo>
                      <a:pt x="228" y="107"/>
                      <a:pt x="228" y="76"/>
                      <a:pt x="228" y="76"/>
                    </a:cubicBezTo>
                    <a:cubicBezTo>
                      <a:pt x="228" y="62"/>
                      <a:pt x="223" y="54"/>
                      <a:pt x="223" y="54"/>
                    </a:cubicBezTo>
                    <a:cubicBezTo>
                      <a:pt x="217" y="46"/>
                      <a:pt x="208" y="46"/>
                      <a:pt x="208" y="46"/>
                    </a:cubicBezTo>
                    <a:cubicBezTo>
                      <a:pt x="199" y="46"/>
                      <a:pt x="194" y="54"/>
                      <a:pt x="194" y="54"/>
                    </a:cubicBezTo>
                    <a:cubicBezTo>
                      <a:pt x="188" y="62"/>
                      <a:pt x="188" y="76"/>
                      <a:pt x="188" y="76"/>
                    </a:cubicBezTo>
                    <a:cubicBezTo>
                      <a:pt x="188" y="90"/>
                      <a:pt x="194" y="98"/>
                      <a:pt x="194" y="98"/>
                    </a:cubicBezTo>
                    <a:cubicBezTo>
                      <a:pt x="199" y="107"/>
                      <a:pt x="208" y="107"/>
                      <a:pt x="208" y="107"/>
                    </a:cubicBezTo>
                    <a:close/>
                    <a:moveTo>
                      <a:pt x="274" y="146"/>
                    </a:moveTo>
                    <a:lnTo>
                      <a:pt x="274" y="146"/>
                    </a:lnTo>
                    <a:lnTo>
                      <a:pt x="276" y="129"/>
                    </a:lnTo>
                    <a:cubicBezTo>
                      <a:pt x="291" y="136"/>
                      <a:pt x="304" y="136"/>
                      <a:pt x="304" y="136"/>
                    </a:cubicBezTo>
                    <a:cubicBezTo>
                      <a:pt x="316" y="136"/>
                      <a:pt x="322" y="130"/>
                      <a:pt x="322" y="130"/>
                    </a:cubicBezTo>
                    <a:cubicBezTo>
                      <a:pt x="328" y="125"/>
                      <a:pt x="328" y="112"/>
                      <a:pt x="328" y="112"/>
                    </a:cubicBezTo>
                    <a:lnTo>
                      <a:pt x="328" y="101"/>
                    </a:lnTo>
                    <a:cubicBezTo>
                      <a:pt x="319" y="119"/>
                      <a:pt x="300" y="119"/>
                      <a:pt x="300" y="119"/>
                    </a:cubicBezTo>
                    <a:cubicBezTo>
                      <a:pt x="285" y="119"/>
                      <a:pt x="276" y="108"/>
                      <a:pt x="276" y="108"/>
                    </a:cubicBezTo>
                    <a:cubicBezTo>
                      <a:pt x="267" y="96"/>
                      <a:pt x="267" y="77"/>
                      <a:pt x="267" y="77"/>
                    </a:cubicBezTo>
                    <a:cubicBezTo>
                      <a:pt x="267" y="56"/>
                      <a:pt x="277" y="44"/>
                      <a:pt x="277" y="44"/>
                    </a:cubicBezTo>
                    <a:cubicBezTo>
                      <a:pt x="287" y="31"/>
                      <a:pt x="303" y="31"/>
                      <a:pt x="303" y="31"/>
                    </a:cubicBezTo>
                    <a:cubicBezTo>
                      <a:pt x="317" y="31"/>
                      <a:pt x="328" y="42"/>
                      <a:pt x="328" y="42"/>
                    </a:cubicBezTo>
                    <a:lnTo>
                      <a:pt x="330" y="33"/>
                    </a:lnTo>
                    <a:lnTo>
                      <a:pt x="351" y="33"/>
                    </a:lnTo>
                    <a:lnTo>
                      <a:pt x="351" y="99"/>
                    </a:lnTo>
                    <a:cubicBezTo>
                      <a:pt x="351" y="118"/>
                      <a:pt x="349" y="127"/>
                      <a:pt x="349" y="127"/>
                    </a:cubicBezTo>
                    <a:cubicBezTo>
                      <a:pt x="346" y="136"/>
                      <a:pt x="339" y="142"/>
                      <a:pt x="339" y="142"/>
                    </a:cubicBezTo>
                    <a:cubicBezTo>
                      <a:pt x="328" y="152"/>
                      <a:pt x="307" y="152"/>
                      <a:pt x="307" y="152"/>
                    </a:cubicBezTo>
                    <a:cubicBezTo>
                      <a:pt x="292" y="152"/>
                      <a:pt x="274" y="146"/>
                      <a:pt x="274" y="146"/>
                    </a:cubicBezTo>
                    <a:close/>
                    <a:moveTo>
                      <a:pt x="328" y="87"/>
                    </a:moveTo>
                    <a:lnTo>
                      <a:pt x="328" y="87"/>
                    </a:lnTo>
                    <a:lnTo>
                      <a:pt x="328" y="56"/>
                    </a:lnTo>
                    <a:cubicBezTo>
                      <a:pt x="319" y="46"/>
                      <a:pt x="310" y="46"/>
                      <a:pt x="310" y="46"/>
                    </a:cubicBezTo>
                    <a:cubicBezTo>
                      <a:pt x="302" y="46"/>
                      <a:pt x="296" y="54"/>
                      <a:pt x="296" y="54"/>
                    </a:cubicBezTo>
                    <a:cubicBezTo>
                      <a:pt x="291" y="62"/>
                      <a:pt x="291" y="75"/>
                      <a:pt x="291" y="75"/>
                    </a:cubicBezTo>
                    <a:cubicBezTo>
                      <a:pt x="291" y="101"/>
                      <a:pt x="307" y="101"/>
                      <a:pt x="307" y="101"/>
                    </a:cubicBezTo>
                    <a:cubicBezTo>
                      <a:pt x="319" y="101"/>
                      <a:pt x="328" y="87"/>
                      <a:pt x="328" y="87"/>
                    </a:cubicBezTo>
                    <a:close/>
                    <a:moveTo>
                      <a:pt x="449" y="116"/>
                    </a:moveTo>
                    <a:lnTo>
                      <a:pt x="449" y="116"/>
                    </a:lnTo>
                    <a:cubicBezTo>
                      <a:pt x="433" y="121"/>
                      <a:pt x="418" y="121"/>
                      <a:pt x="418" y="121"/>
                    </a:cubicBezTo>
                    <a:cubicBezTo>
                      <a:pt x="397" y="121"/>
                      <a:pt x="384" y="109"/>
                      <a:pt x="384" y="109"/>
                    </a:cubicBezTo>
                    <a:cubicBezTo>
                      <a:pt x="372" y="97"/>
                      <a:pt x="372" y="76"/>
                      <a:pt x="372" y="76"/>
                    </a:cubicBezTo>
                    <a:cubicBezTo>
                      <a:pt x="372" y="56"/>
                      <a:pt x="383" y="44"/>
                      <a:pt x="383" y="44"/>
                    </a:cubicBezTo>
                    <a:cubicBezTo>
                      <a:pt x="394" y="31"/>
                      <a:pt x="413" y="31"/>
                      <a:pt x="413" y="31"/>
                    </a:cubicBezTo>
                    <a:cubicBezTo>
                      <a:pt x="432" y="31"/>
                      <a:pt x="441" y="43"/>
                      <a:pt x="441" y="43"/>
                    </a:cubicBezTo>
                    <a:cubicBezTo>
                      <a:pt x="449" y="55"/>
                      <a:pt x="449" y="81"/>
                      <a:pt x="449" y="81"/>
                    </a:cubicBezTo>
                    <a:lnTo>
                      <a:pt x="396" y="81"/>
                    </a:lnTo>
                    <a:cubicBezTo>
                      <a:pt x="398" y="105"/>
                      <a:pt x="423" y="105"/>
                      <a:pt x="423" y="105"/>
                    </a:cubicBezTo>
                    <a:cubicBezTo>
                      <a:pt x="435" y="105"/>
                      <a:pt x="449" y="100"/>
                      <a:pt x="449" y="100"/>
                    </a:cubicBezTo>
                    <a:lnTo>
                      <a:pt x="449" y="116"/>
                    </a:lnTo>
                    <a:close/>
                    <a:moveTo>
                      <a:pt x="396" y="68"/>
                    </a:moveTo>
                    <a:lnTo>
                      <a:pt x="396" y="68"/>
                    </a:lnTo>
                    <a:lnTo>
                      <a:pt x="427" y="68"/>
                    </a:lnTo>
                    <a:cubicBezTo>
                      <a:pt x="427" y="46"/>
                      <a:pt x="412" y="46"/>
                      <a:pt x="412" y="46"/>
                    </a:cubicBezTo>
                    <a:cubicBezTo>
                      <a:pt x="398" y="46"/>
                      <a:pt x="396" y="68"/>
                      <a:pt x="396" y="68"/>
                    </a:cubicBezTo>
                    <a:close/>
                    <a:moveTo>
                      <a:pt x="473" y="119"/>
                    </a:moveTo>
                    <a:lnTo>
                      <a:pt x="473" y="119"/>
                    </a:lnTo>
                    <a:lnTo>
                      <a:pt x="473" y="33"/>
                    </a:lnTo>
                    <a:lnTo>
                      <a:pt x="496" y="33"/>
                    </a:lnTo>
                    <a:lnTo>
                      <a:pt x="496" y="49"/>
                    </a:lnTo>
                    <a:cubicBezTo>
                      <a:pt x="508" y="31"/>
                      <a:pt x="526" y="31"/>
                      <a:pt x="526" y="31"/>
                    </a:cubicBezTo>
                    <a:cubicBezTo>
                      <a:pt x="537" y="31"/>
                      <a:pt x="544" y="39"/>
                      <a:pt x="544" y="39"/>
                    </a:cubicBezTo>
                    <a:cubicBezTo>
                      <a:pt x="550" y="46"/>
                      <a:pt x="550" y="58"/>
                      <a:pt x="550" y="58"/>
                    </a:cubicBezTo>
                    <a:lnTo>
                      <a:pt x="550" y="119"/>
                    </a:lnTo>
                    <a:lnTo>
                      <a:pt x="527" y="119"/>
                    </a:lnTo>
                    <a:lnTo>
                      <a:pt x="527" y="64"/>
                    </a:lnTo>
                    <a:cubicBezTo>
                      <a:pt x="527" y="50"/>
                      <a:pt x="518" y="50"/>
                      <a:pt x="518" y="50"/>
                    </a:cubicBezTo>
                    <a:cubicBezTo>
                      <a:pt x="507" y="50"/>
                      <a:pt x="496" y="65"/>
                      <a:pt x="496" y="65"/>
                    </a:cubicBezTo>
                    <a:lnTo>
                      <a:pt x="496" y="119"/>
                    </a:lnTo>
                    <a:lnTo>
                      <a:pt x="473" y="119"/>
                    </a:lnTo>
                    <a:close/>
                    <a:moveTo>
                      <a:pt x="578" y="119"/>
                    </a:moveTo>
                    <a:lnTo>
                      <a:pt x="578" y="119"/>
                    </a:lnTo>
                    <a:lnTo>
                      <a:pt x="578" y="33"/>
                    </a:lnTo>
                    <a:lnTo>
                      <a:pt x="602" y="33"/>
                    </a:lnTo>
                    <a:lnTo>
                      <a:pt x="602" y="119"/>
                    </a:lnTo>
                    <a:lnTo>
                      <a:pt x="578" y="119"/>
                    </a:lnTo>
                    <a:close/>
                    <a:moveTo>
                      <a:pt x="578" y="19"/>
                    </a:moveTo>
                    <a:lnTo>
                      <a:pt x="578" y="19"/>
                    </a:lnTo>
                    <a:lnTo>
                      <a:pt x="578" y="0"/>
                    </a:lnTo>
                    <a:lnTo>
                      <a:pt x="602" y="0"/>
                    </a:lnTo>
                    <a:lnTo>
                      <a:pt x="602" y="19"/>
                    </a:lnTo>
                    <a:lnTo>
                      <a:pt x="578" y="19"/>
                    </a:lnTo>
                    <a:close/>
                    <a:moveTo>
                      <a:pt x="675" y="119"/>
                    </a:moveTo>
                    <a:lnTo>
                      <a:pt x="675" y="119"/>
                    </a:lnTo>
                    <a:cubicBezTo>
                      <a:pt x="666" y="121"/>
                      <a:pt x="662" y="121"/>
                      <a:pt x="662" y="121"/>
                    </a:cubicBezTo>
                    <a:cubicBezTo>
                      <a:pt x="632" y="121"/>
                      <a:pt x="632" y="93"/>
                      <a:pt x="632" y="93"/>
                    </a:cubicBezTo>
                    <a:lnTo>
                      <a:pt x="632" y="48"/>
                    </a:lnTo>
                    <a:lnTo>
                      <a:pt x="622" y="48"/>
                    </a:lnTo>
                    <a:lnTo>
                      <a:pt x="622" y="33"/>
                    </a:lnTo>
                    <a:lnTo>
                      <a:pt x="632" y="33"/>
                    </a:lnTo>
                    <a:lnTo>
                      <a:pt x="632" y="19"/>
                    </a:lnTo>
                    <a:lnTo>
                      <a:pt x="655" y="16"/>
                    </a:lnTo>
                    <a:lnTo>
                      <a:pt x="655" y="33"/>
                    </a:lnTo>
                    <a:lnTo>
                      <a:pt x="673" y="33"/>
                    </a:lnTo>
                    <a:lnTo>
                      <a:pt x="673" y="48"/>
                    </a:lnTo>
                    <a:lnTo>
                      <a:pt x="655" y="48"/>
                    </a:lnTo>
                    <a:lnTo>
                      <a:pt x="655" y="90"/>
                    </a:lnTo>
                    <a:cubicBezTo>
                      <a:pt x="655" y="106"/>
                      <a:pt x="668" y="106"/>
                      <a:pt x="668" y="106"/>
                    </a:cubicBezTo>
                    <a:cubicBezTo>
                      <a:pt x="671" y="106"/>
                      <a:pt x="675" y="105"/>
                      <a:pt x="675" y="105"/>
                    </a:cubicBezTo>
                    <a:lnTo>
                      <a:pt x="675" y="119"/>
                    </a:lnTo>
                    <a:close/>
                    <a:moveTo>
                      <a:pt x="731" y="121"/>
                    </a:moveTo>
                    <a:lnTo>
                      <a:pt x="731" y="121"/>
                    </a:lnTo>
                    <a:cubicBezTo>
                      <a:pt x="711" y="121"/>
                      <a:pt x="699" y="109"/>
                      <a:pt x="699" y="109"/>
                    </a:cubicBezTo>
                    <a:cubicBezTo>
                      <a:pt x="688" y="97"/>
                      <a:pt x="688" y="76"/>
                      <a:pt x="688" y="76"/>
                    </a:cubicBezTo>
                    <a:cubicBezTo>
                      <a:pt x="688" y="55"/>
                      <a:pt x="700" y="43"/>
                      <a:pt x="700" y="43"/>
                    </a:cubicBezTo>
                    <a:cubicBezTo>
                      <a:pt x="711" y="31"/>
                      <a:pt x="732" y="31"/>
                      <a:pt x="732" y="31"/>
                    </a:cubicBezTo>
                    <a:cubicBezTo>
                      <a:pt x="753" y="31"/>
                      <a:pt x="764" y="43"/>
                      <a:pt x="764" y="43"/>
                    </a:cubicBezTo>
                    <a:cubicBezTo>
                      <a:pt x="776" y="55"/>
                      <a:pt x="776" y="76"/>
                      <a:pt x="776" y="76"/>
                    </a:cubicBezTo>
                    <a:cubicBezTo>
                      <a:pt x="776" y="97"/>
                      <a:pt x="764" y="109"/>
                      <a:pt x="764" y="109"/>
                    </a:cubicBezTo>
                    <a:cubicBezTo>
                      <a:pt x="752" y="121"/>
                      <a:pt x="731" y="121"/>
                      <a:pt x="731" y="121"/>
                    </a:cubicBezTo>
                    <a:close/>
                    <a:moveTo>
                      <a:pt x="732" y="107"/>
                    </a:moveTo>
                    <a:lnTo>
                      <a:pt x="732" y="107"/>
                    </a:lnTo>
                    <a:cubicBezTo>
                      <a:pt x="752" y="107"/>
                      <a:pt x="752" y="76"/>
                      <a:pt x="752" y="76"/>
                    </a:cubicBezTo>
                    <a:cubicBezTo>
                      <a:pt x="752" y="62"/>
                      <a:pt x="746" y="54"/>
                      <a:pt x="746" y="54"/>
                    </a:cubicBezTo>
                    <a:cubicBezTo>
                      <a:pt x="741" y="46"/>
                      <a:pt x="732" y="46"/>
                      <a:pt x="732" y="46"/>
                    </a:cubicBezTo>
                    <a:cubicBezTo>
                      <a:pt x="723" y="46"/>
                      <a:pt x="718" y="54"/>
                      <a:pt x="718" y="54"/>
                    </a:cubicBezTo>
                    <a:cubicBezTo>
                      <a:pt x="712" y="62"/>
                      <a:pt x="712" y="76"/>
                      <a:pt x="712" y="76"/>
                    </a:cubicBezTo>
                    <a:cubicBezTo>
                      <a:pt x="712" y="90"/>
                      <a:pt x="718" y="98"/>
                      <a:pt x="718" y="98"/>
                    </a:cubicBezTo>
                    <a:cubicBezTo>
                      <a:pt x="723" y="107"/>
                      <a:pt x="732" y="107"/>
                      <a:pt x="732" y="107"/>
                    </a:cubicBezTo>
                    <a:close/>
                    <a:moveTo>
                      <a:pt x="798" y="119"/>
                    </a:moveTo>
                    <a:lnTo>
                      <a:pt x="798" y="119"/>
                    </a:lnTo>
                    <a:lnTo>
                      <a:pt x="798" y="33"/>
                    </a:lnTo>
                    <a:lnTo>
                      <a:pt x="821" y="33"/>
                    </a:lnTo>
                    <a:lnTo>
                      <a:pt x="821" y="49"/>
                    </a:lnTo>
                    <a:cubicBezTo>
                      <a:pt x="830" y="31"/>
                      <a:pt x="848" y="31"/>
                      <a:pt x="848" y="31"/>
                    </a:cubicBezTo>
                    <a:cubicBezTo>
                      <a:pt x="850" y="31"/>
                      <a:pt x="852" y="32"/>
                      <a:pt x="852" y="32"/>
                    </a:cubicBezTo>
                    <a:lnTo>
                      <a:pt x="852" y="52"/>
                    </a:lnTo>
                    <a:cubicBezTo>
                      <a:pt x="848" y="51"/>
                      <a:pt x="843" y="51"/>
                      <a:pt x="843" y="51"/>
                    </a:cubicBezTo>
                    <a:cubicBezTo>
                      <a:pt x="829" y="51"/>
                      <a:pt x="821" y="65"/>
                      <a:pt x="821" y="65"/>
                    </a:cubicBezTo>
                    <a:lnTo>
                      <a:pt x="821" y="119"/>
                    </a:lnTo>
                    <a:lnTo>
                      <a:pt x="798" y="119"/>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45" name="Freeform 1701"/>
              <p:cNvSpPr>
                <a:spLocks noEditPoints="1"/>
              </p:cNvSpPr>
              <p:nvPr/>
            </p:nvSpPr>
            <p:spPr bwMode="auto">
              <a:xfrm>
                <a:off x="4093" y="3574"/>
                <a:ext cx="239" cy="52"/>
              </a:xfrm>
              <a:custGeom>
                <a:avLst/>
                <a:gdLst>
                  <a:gd name="T0" fmla="*/ 0 w 675"/>
                  <a:gd name="T1" fmla="*/ 0 h 154"/>
                  <a:gd name="T2" fmla="*/ 0 w 675"/>
                  <a:gd name="T3" fmla="*/ 0 h 154"/>
                  <a:gd name="T4" fmla="*/ 0 w 675"/>
                  <a:gd name="T5" fmla="*/ 0 h 154"/>
                  <a:gd name="T6" fmla="*/ 0 w 675"/>
                  <a:gd name="T7" fmla="*/ 0 h 154"/>
                  <a:gd name="T8" fmla="*/ 0 w 675"/>
                  <a:gd name="T9" fmla="*/ 0 h 154"/>
                  <a:gd name="T10" fmla="*/ 0 w 675"/>
                  <a:gd name="T11" fmla="*/ 0 h 154"/>
                  <a:gd name="T12" fmla="*/ 0 w 675"/>
                  <a:gd name="T13" fmla="*/ 0 h 154"/>
                  <a:gd name="T14" fmla="*/ 0 w 675"/>
                  <a:gd name="T15" fmla="*/ 0 h 154"/>
                  <a:gd name="T16" fmla="*/ 0 w 675"/>
                  <a:gd name="T17" fmla="*/ 0 h 154"/>
                  <a:gd name="T18" fmla="*/ 0 w 675"/>
                  <a:gd name="T19" fmla="*/ 0 h 154"/>
                  <a:gd name="T20" fmla="*/ 0 w 675"/>
                  <a:gd name="T21" fmla="*/ 0 h 154"/>
                  <a:gd name="T22" fmla="*/ 0 w 675"/>
                  <a:gd name="T23" fmla="*/ 0 h 154"/>
                  <a:gd name="T24" fmla="*/ 0 w 675"/>
                  <a:gd name="T25" fmla="*/ 0 h 154"/>
                  <a:gd name="T26" fmla="*/ 0 w 675"/>
                  <a:gd name="T27" fmla="*/ 0 h 154"/>
                  <a:gd name="T28" fmla="*/ 0 w 675"/>
                  <a:gd name="T29" fmla="*/ 0 h 154"/>
                  <a:gd name="T30" fmla="*/ 0 w 675"/>
                  <a:gd name="T31" fmla="*/ 0 h 154"/>
                  <a:gd name="T32" fmla="*/ 0 w 675"/>
                  <a:gd name="T33" fmla="*/ 0 h 154"/>
                  <a:gd name="T34" fmla="*/ 0 w 675"/>
                  <a:gd name="T35" fmla="*/ 0 h 154"/>
                  <a:gd name="T36" fmla="*/ 0 w 675"/>
                  <a:gd name="T37" fmla="*/ 0 h 154"/>
                  <a:gd name="T38" fmla="*/ 0 w 675"/>
                  <a:gd name="T39" fmla="*/ 0 h 154"/>
                  <a:gd name="T40" fmla="*/ 0 w 675"/>
                  <a:gd name="T41" fmla="*/ 0 h 154"/>
                  <a:gd name="T42" fmla="*/ 0 w 675"/>
                  <a:gd name="T43" fmla="*/ 0 h 154"/>
                  <a:gd name="T44" fmla="*/ 0 w 675"/>
                  <a:gd name="T45" fmla="*/ 0 h 154"/>
                  <a:gd name="T46" fmla="*/ 0 w 675"/>
                  <a:gd name="T47" fmla="*/ 0 h 154"/>
                  <a:gd name="T48" fmla="*/ 0 w 675"/>
                  <a:gd name="T49" fmla="*/ 0 h 154"/>
                  <a:gd name="T50" fmla="*/ 0 w 675"/>
                  <a:gd name="T51" fmla="*/ 0 h 154"/>
                  <a:gd name="T52" fmla="*/ 0 w 675"/>
                  <a:gd name="T53" fmla="*/ 0 h 154"/>
                  <a:gd name="T54" fmla="*/ 0 w 675"/>
                  <a:gd name="T55" fmla="*/ 0 h 154"/>
                  <a:gd name="T56" fmla="*/ 0 w 675"/>
                  <a:gd name="T57" fmla="*/ 0 h 154"/>
                  <a:gd name="T58" fmla="*/ 0 w 675"/>
                  <a:gd name="T59" fmla="*/ 0 h 154"/>
                  <a:gd name="T60" fmla="*/ 0 w 675"/>
                  <a:gd name="T61" fmla="*/ 0 h 154"/>
                  <a:gd name="T62" fmla="*/ 0 w 675"/>
                  <a:gd name="T63" fmla="*/ 0 h 154"/>
                  <a:gd name="T64" fmla="*/ 0 w 675"/>
                  <a:gd name="T65" fmla="*/ 0 h 154"/>
                  <a:gd name="T66" fmla="*/ 0 w 675"/>
                  <a:gd name="T67" fmla="*/ 0 h 154"/>
                  <a:gd name="T68" fmla="*/ 0 w 675"/>
                  <a:gd name="T69" fmla="*/ 0 h 154"/>
                  <a:gd name="T70" fmla="*/ 0 w 675"/>
                  <a:gd name="T71" fmla="*/ 0 h 154"/>
                  <a:gd name="T72" fmla="*/ 0 w 675"/>
                  <a:gd name="T73" fmla="*/ 0 h 154"/>
                  <a:gd name="T74" fmla="*/ 0 w 675"/>
                  <a:gd name="T75" fmla="*/ 0 h 154"/>
                  <a:gd name="T76" fmla="*/ 0 w 675"/>
                  <a:gd name="T77" fmla="*/ 0 h 154"/>
                  <a:gd name="T78" fmla="*/ 0 w 675"/>
                  <a:gd name="T79" fmla="*/ 0 h 154"/>
                  <a:gd name="T80" fmla="*/ 0 w 675"/>
                  <a:gd name="T81" fmla="*/ 0 h 154"/>
                  <a:gd name="T82" fmla="*/ 0 w 675"/>
                  <a:gd name="T83" fmla="*/ 0 h 154"/>
                  <a:gd name="T84" fmla="*/ 0 w 675"/>
                  <a:gd name="T85" fmla="*/ 0 h 154"/>
                  <a:gd name="T86" fmla="*/ 0 w 675"/>
                  <a:gd name="T87" fmla="*/ 0 h 154"/>
                  <a:gd name="T88" fmla="*/ 0 w 675"/>
                  <a:gd name="T89" fmla="*/ 0 h 154"/>
                  <a:gd name="T90" fmla="*/ 0 w 675"/>
                  <a:gd name="T91" fmla="*/ 0 h 154"/>
                  <a:gd name="T92" fmla="*/ 0 w 675"/>
                  <a:gd name="T93" fmla="*/ 0 h 154"/>
                  <a:gd name="T94" fmla="*/ 0 w 675"/>
                  <a:gd name="T95" fmla="*/ 0 h 154"/>
                  <a:gd name="T96" fmla="*/ 0 w 675"/>
                  <a:gd name="T97" fmla="*/ 0 h 154"/>
                  <a:gd name="T98" fmla="*/ 0 w 675"/>
                  <a:gd name="T99" fmla="*/ 0 h 154"/>
                  <a:gd name="T100" fmla="*/ 0 w 675"/>
                  <a:gd name="T101" fmla="*/ 0 h 154"/>
                  <a:gd name="T102" fmla="*/ 0 w 675"/>
                  <a:gd name="T103" fmla="*/ 0 h 154"/>
                  <a:gd name="T104" fmla="*/ 0 w 675"/>
                  <a:gd name="T105" fmla="*/ 0 h 154"/>
                  <a:gd name="T106" fmla="*/ 0 w 675"/>
                  <a:gd name="T107" fmla="*/ 0 h 154"/>
                  <a:gd name="T108" fmla="*/ 0 w 675"/>
                  <a:gd name="T109" fmla="*/ 0 h 15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675" h="154">
                    <a:moveTo>
                      <a:pt x="0" y="123"/>
                    </a:moveTo>
                    <a:lnTo>
                      <a:pt x="0" y="123"/>
                    </a:lnTo>
                    <a:lnTo>
                      <a:pt x="0" y="7"/>
                    </a:lnTo>
                    <a:lnTo>
                      <a:pt x="40" y="7"/>
                    </a:lnTo>
                    <a:cubicBezTo>
                      <a:pt x="57" y="7"/>
                      <a:pt x="66" y="14"/>
                      <a:pt x="66" y="14"/>
                    </a:cubicBezTo>
                    <a:cubicBezTo>
                      <a:pt x="75" y="21"/>
                      <a:pt x="75" y="33"/>
                      <a:pt x="75" y="33"/>
                    </a:cubicBezTo>
                    <a:cubicBezTo>
                      <a:pt x="75" y="54"/>
                      <a:pt x="48" y="63"/>
                      <a:pt x="48" y="63"/>
                    </a:cubicBezTo>
                    <a:cubicBezTo>
                      <a:pt x="80" y="71"/>
                      <a:pt x="80" y="94"/>
                      <a:pt x="80" y="94"/>
                    </a:cubicBezTo>
                    <a:cubicBezTo>
                      <a:pt x="80" y="108"/>
                      <a:pt x="71" y="116"/>
                      <a:pt x="71" y="116"/>
                    </a:cubicBezTo>
                    <a:cubicBezTo>
                      <a:pt x="61" y="123"/>
                      <a:pt x="43" y="123"/>
                      <a:pt x="43" y="123"/>
                    </a:cubicBezTo>
                    <a:lnTo>
                      <a:pt x="0" y="123"/>
                    </a:lnTo>
                    <a:close/>
                    <a:moveTo>
                      <a:pt x="23" y="56"/>
                    </a:moveTo>
                    <a:lnTo>
                      <a:pt x="23" y="56"/>
                    </a:lnTo>
                    <a:lnTo>
                      <a:pt x="29" y="56"/>
                    </a:lnTo>
                    <a:cubicBezTo>
                      <a:pt x="39" y="56"/>
                      <a:pt x="45" y="51"/>
                      <a:pt x="45" y="51"/>
                    </a:cubicBezTo>
                    <a:cubicBezTo>
                      <a:pt x="51" y="46"/>
                      <a:pt x="51" y="37"/>
                      <a:pt x="51" y="37"/>
                    </a:cubicBezTo>
                    <a:cubicBezTo>
                      <a:pt x="51" y="29"/>
                      <a:pt x="46" y="26"/>
                      <a:pt x="46" y="26"/>
                    </a:cubicBezTo>
                    <a:cubicBezTo>
                      <a:pt x="41" y="23"/>
                      <a:pt x="28" y="23"/>
                      <a:pt x="28" y="23"/>
                    </a:cubicBezTo>
                    <a:lnTo>
                      <a:pt x="23" y="23"/>
                    </a:lnTo>
                    <a:lnTo>
                      <a:pt x="23" y="56"/>
                    </a:lnTo>
                    <a:close/>
                    <a:moveTo>
                      <a:pt x="23" y="107"/>
                    </a:moveTo>
                    <a:lnTo>
                      <a:pt x="23" y="107"/>
                    </a:lnTo>
                    <a:lnTo>
                      <a:pt x="28" y="107"/>
                    </a:lnTo>
                    <a:cubicBezTo>
                      <a:pt x="43" y="107"/>
                      <a:pt x="49" y="103"/>
                      <a:pt x="49" y="103"/>
                    </a:cubicBezTo>
                    <a:cubicBezTo>
                      <a:pt x="55" y="100"/>
                      <a:pt x="55" y="91"/>
                      <a:pt x="55" y="91"/>
                    </a:cubicBezTo>
                    <a:cubicBezTo>
                      <a:pt x="55" y="83"/>
                      <a:pt x="47" y="77"/>
                      <a:pt x="47" y="77"/>
                    </a:cubicBezTo>
                    <a:cubicBezTo>
                      <a:pt x="39" y="71"/>
                      <a:pt x="28" y="71"/>
                      <a:pt x="28" y="71"/>
                    </a:cubicBezTo>
                    <a:lnTo>
                      <a:pt x="23" y="71"/>
                    </a:lnTo>
                    <a:lnTo>
                      <a:pt x="23" y="107"/>
                    </a:lnTo>
                    <a:close/>
                    <a:moveTo>
                      <a:pt x="143" y="114"/>
                    </a:moveTo>
                    <a:lnTo>
                      <a:pt x="143" y="114"/>
                    </a:lnTo>
                    <a:cubicBezTo>
                      <a:pt x="132" y="125"/>
                      <a:pt x="118" y="125"/>
                      <a:pt x="118" y="125"/>
                    </a:cubicBezTo>
                    <a:cubicBezTo>
                      <a:pt x="107" y="125"/>
                      <a:pt x="100" y="118"/>
                      <a:pt x="100" y="118"/>
                    </a:cubicBezTo>
                    <a:cubicBezTo>
                      <a:pt x="93" y="111"/>
                      <a:pt x="93" y="100"/>
                      <a:pt x="93" y="100"/>
                    </a:cubicBezTo>
                    <a:cubicBezTo>
                      <a:pt x="93" y="86"/>
                      <a:pt x="105" y="78"/>
                      <a:pt x="105" y="78"/>
                    </a:cubicBezTo>
                    <a:cubicBezTo>
                      <a:pt x="116" y="71"/>
                      <a:pt x="137" y="71"/>
                      <a:pt x="137" y="71"/>
                    </a:cubicBezTo>
                    <a:lnTo>
                      <a:pt x="143" y="71"/>
                    </a:lnTo>
                    <a:lnTo>
                      <a:pt x="143" y="63"/>
                    </a:lnTo>
                    <a:cubicBezTo>
                      <a:pt x="143" y="49"/>
                      <a:pt x="128" y="49"/>
                      <a:pt x="128" y="49"/>
                    </a:cubicBezTo>
                    <a:cubicBezTo>
                      <a:pt x="115" y="49"/>
                      <a:pt x="101" y="57"/>
                      <a:pt x="101" y="57"/>
                    </a:cubicBezTo>
                    <a:lnTo>
                      <a:pt x="101" y="41"/>
                    </a:lnTo>
                    <a:cubicBezTo>
                      <a:pt x="116" y="35"/>
                      <a:pt x="132" y="35"/>
                      <a:pt x="132" y="35"/>
                    </a:cubicBezTo>
                    <a:cubicBezTo>
                      <a:pt x="166" y="35"/>
                      <a:pt x="166" y="62"/>
                      <a:pt x="166" y="62"/>
                    </a:cubicBezTo>
                    <a:lnTo>
                      <a:pt x="166" y="100"/>
                    </a:lnTo>
                    <a:cubicBezTo>
                      <a:pt x="166" y="110"/>
                      <a:pt x="172" y="110"/>
                      <a:pt x="172" y="110"/>
                    </a:cubicBezTo>
                    <a:cubicBezTo>
                      <a:pt x="173" y="110"/>
                      <a:pt x="175" y="110"/>
                      <a:pt x="175" y="110"/>
                    </a:cubicBezTo>
                    <a:lnTo>
                      <a:pt x="176" y="123"/>
                    </a:lnTo>
                    <a:cubicBezTo>
                      <a:pt x="168" y="125"/>
                      <a:pt x="163" y="125"/>
                      <a:pt x="163" y="125"/>
                    </a:cubicBezTo>
                    <a:cubicBezTo>
                      <a:pt x="148" y="125"/>
                      <a:pt x="144" y="114"/>
                      <a:pt x="144" y="114"/>
                    </a:cubicBezTo>
                    <a:lnTo>
                      <a:pt x="143" y="114"/>
                    </a:lnTo>
                    <a:close/>
                    <a:moveTo>
                      <a:pt x="143" y="101"/>
                    </a:moveTo>
                    <a:lnTo>
                      <a:pt x="143" y="101"/>
                    </a:lnTo>
                    <a:lnTo>
                      <a:pt x="143" y="84"/>
                    </a:lnTo>
                    <a:lnTo>
                      <a:pt x="138" y="84"/>
                    </a:lnTo>
                    <a:cubicBezTo>
                      <a:pt x="115" y="84"/>
                      <a:pt x="115" y="98"/>
                      <a:pt x="115" y="98"/>
                    </a:cubicBezTo>
                    <a:cubicBezTo>
                      <a:pt x="115" y="103"/>
                      <a:pt x="119" y="106"/>
                      <a:pt x="119" y="106"/>
                    </a:cubicBezTo>
                    <a:cubicBezTo>
                      <a:pt x="122" y="109"/>
                      <a:pt x="127" y="109"/>
                      <a:pt x="127" y="109"/>
                    </a:cubicBezTo>
                    <a:cubicBezTo>
                      <a:pt x="135" y="109"/>
                      <a:pt x="143" y="101"/>
                      <a:pt x="143" y="101"/>
                    </a:cubicBezTo>
                    <a:close/>
                    <a:moveTo>
                      <a:pt x="193" y="120"/>
                    </a:moveTo>
                    <a:lnTo>
                      <a:pt x="193" y="120"/>
                    </a:lnTo>
                    <a:lnTo>
                      <a:pt x="193" y="103"/>
                    </a:lnTo>
                    <a:cubicBezTo>
                      <a:pt x="210" y="111"/>
                      <a:pt x="222" y="111"/>
                      <a:pt x="222" y="111"/>
                    </a:cubicBezTo>
                    <a:cubicBezTo>
                      <a:pt x="237" y="111"/>
                      <a:pt x="237" y="101"/>
                      <a:pt x="237" y="101"/>
                    </a:cubicBezTo>
                    <a:cubicBezTo>
                      <a:pt x="237" y="95"/>
                      <a:pt x="225" y="90"/>
                      <a:pt x="225" y="90"/>
                    </a:cubicBezTo>
                    <a:lnTo>
                      <a:pt x="217" y="87"/>
                    </a:lnTo>
                    <a:cubicBezTo>
                      <a:pt x="204" y="82"/>
                      <a:pt x="199" y="76"/>
                      <a:pt x="199" y="76"/>
                    </a:cubicBezTo>
                    <a:cubicBezTo>
                      <a:pt x="194" y="70"/>
                      <a:pt x="194" y="61"/>
                      <a:pt x="194" y="61"/>
                    </a:cubicBezTo>
                    <a:cubicBezTo>
                      <a:pt x="194" y="49"/>
                      <a:pt x="203" y="42"/>
                      <a:pt x="203" y="42"/>
                    </a:cubicBezTo>
                    <a:cubicBezTo>
                      <a:pt x="212" y="35"/>
                      <a:pt x="229" y="35"/>
                      <a:pt x="229" y="35"/>
                    </a:cubicBezTo>
                    <a:cubicBezTo>
                      <a:pt x="239" y="35"/>
                      <a:pt x="254" y="38"/>
                      <a:pt x="254" y="38"/>
                    </a:cubicBezTo>
                    <a:lnTo>
                      <a:pt x="254" y="55"/>
                    </a:lnTo>
                    <a:cubicBezTo>
                      <a:pt x="240" y="50"/>
                      <a:pt x="231" y="50"/>
                      <a:pt x="231" y="50"/>
                    </a:cubicBezTo>
                    <a:cubicBezTo>
                      <a:pt x="216" y="50"/>
                      <a:pt x="216" y="59"/>
                      <a:pt x="216" y="59"/>
                    </a:cubicBezTo>
                    <a:cubicBezTo>
                      <a:pt x="216" y="64"/>
                      <a:pt x="227" y="69"/>
                      <a:pt x="227" y="69"/>
                    </a:cubicBezTo>
                    <a:lnTo>
                      <a:pt x="234" y="71"/>
                    </a:lnTo>
                    <a:cubicBezTo>
                      <a:pt x="249" y="77"/>
                      <a:pt x="255" y="83"/>
                      <a:pt x="255" y="83"/>
                    </a:cubicBezTo>
                    <a:cubicBezTo>
                      <a:pt x="261" y="89"/>
                      <a:pt x="261" y="98"/>
                      <a:pt x="261" y="98"/>
                    </a:cubicBezTo>
                    <a:cubicBezTo>
                      <a:pt x="261" y="110"/>
                      <a:pt x="251" y="117"/>
                      <a:pt x="251" y="117"/>
                    </a:cubicBezTo>
                    <a:cubicBezTo>
                      <a:pt x="240" y="125"/>
                      <a:pt x="224" y="125"/>
                      <a:pt x="224" y="125"/>
                    </a:cubicBezTo>
                    <a:cubicBezTo>
                      <a:pt x="209" y="125"/>
                      <a:pt x="193" y="120"/>
                      <a:pt x="193" y="120"/>
                    </a:cubicBezTo>
                    <a:close/>
                    <a:moveTo>
                      <a:pt x="322" y="125"/>
                    </a:moveTo>
                    <a:lnTo>
                      <a:pt x="322" y="125"/>
                    </a:lnTo>
                    <a:cubicBezTo>
                      <a:pt x="302" y="125"/>
                      <a:pt x="290" y="113"/>
                      <a:pt x="290" y="113"/>
                    </a:cubicBezTo>
                    <a:cubicBezTo>
                      <a:pt x="278" y="101"/>
                      <a:pt x="278" y="80"/>
                      <a:pt x="278" y="80"/>
                    </a:cubicBezTo>
                    <a:cubicBezTo>
                      <a:pt x="278" y="59"/>
                      <a:pt x="290" y="47"/>
                      <a:pt x="290" y="47"/>
                    </a:cubicBezTo>
                    <a:cubicBezTo>
                      <a:pt x="302" y="35"/>
                      <a:pt x="323" y="35"/>
                      <a:pt x="323" y="35"/>
                    </a:cubicBezTo>
                    <a:cubicBezTo>
                      <a:pt x="343" y="35"/>
                      <a:pt x="355" y="47"/>
                      <a:pt x="355" y="47"/>
                    </a:cubicBezTo>
                    <a:cubicBezTo>
                      <a:pt x="367" y="59"/>
                      <a:pt x="367" y="80"/>
                      <a:pt x="367" y="80"/>
                    </a:cubicBezTo>
                    <a:cubicBezTo>
                      <a:pt x="367" y="101"/>
                      <a:pt x="355" y="113"/>
                      <a:pt x="355" y="113"/>
                    </a:cubicBezTo>
                    <a:cubicBezTo>
                      <a:pt x="343" y="125"/>
                      <a:pt x="322" y="125"/>
                      <a:pt x="322" y="125"/>
                    </a:cubicBezTo>
                    <a:close/>
                    <a:moveTo>
                      <a:pt x="322" y="111"/>
                    </a:moveTo>
                    <a:lnTo>
                      <a:pt x="322" y="111"/>
                    </a:lnTo>
                    <a:cubicBezTo>
                      <a:pt x="342" y="111"/>
                      <a:pt x="342" y="80"/>
                      <a:pt x="342" y="80"/>
                    </a:cubicBezTo>
                    <a:cubicBezTo>
                      <a:pt x="342" y="66"/>
                      <a:pt x="337" y="58"/>
                      <a:pt x="337" y="58"/>
                    </a:cubicBezTo>
                    <a:cubicBezTo>
                      <a:pt x="332" y="50"/>
                      <a:pt x="323" y="50"/>
                      <a:pt x="323" y="50"/>
                    </a:cubicBezTo>
                    <a:cubicBezTo>
                      <a:pt x="313" y="50"/>
                      <a:pt x="308" y="58"/>
                      <a:pt x="308" y="58"/>
                    </a:cubicBezTo>
                    <a:cubicBezTo>
                      <a:pt x="303" y="66"/>
                      <a:pt x="303" y="80"/>
                      <a:pt x="303" y="80"/>
                    </a:cubicBezTo>
                    <a:cubicBezTo>
                      <a:pt x="303" y="94"/>
                      <a:pt x="308" y="102"/>
                      <a:pt x="308" y="102"/>
                    </a:cubicBezTo>
                    <a:cubicBezTo>
                      <a:pt x="313" y="111"/>
                      <a:pt x="322" y="111"/>
                      <a:pt x="322" y="111"/>
                    </a:cubicBezTo>
                    <a:close/>
                    <a:moveTo>
                      <a:pt x="388" y="154"/>
                    </a:moveTo>
                    <a:lnTo>
                      <a:pt x="388" y="154"/>
                    </a:lnTo>
                    <a:lnTo>
                      <a:pt x="388" y="37"/>
                    </a:lnTo>
                    <a:lnTo>
                      <a:pt x="411" y="37"/>
                    </a:lnTo>
                    <a:lnTo>
                      <a:pt x="411" y="53"/>
                    </a:lnTo>
                    <a:cubicBezTo>
                      <a:pt x="420" y="35"/>
                      <a:pt x="439" y="35"/>
                      <a:pt x="439" y="35"/>
                    </a:cubicBezTo>
                    <a:cubicBezTo>
                      <a:pt x="455" y="35"/>
                      <a:pt x="464" y="47"/>
                      <a:pt x="464" y="47"/>
                    </a:cubicBezTo>
                    <a:cubicBezTo>
                      <a:pt x="473" y="58"/>
                      <a:pt x="473" y="78"/>
                      <a:pt x="473" y="78"/>
                    </a:cubicBezTo>
                    <a:cubicBezTo>
                      <a:pt x="473" y="99"/>
                      <a:pt x="463" y="112"/>
                      <a:pt x="463" y="112"/>
                    </a:cubicBezTo>
                    <a:cubicBezTo>
                      <a:pt x="453" y="125"/>
                      <a:pt x="436" y="125"/>
                      <a:pt x="436" y="125"/>
                    </a:cubicBezTo>
                    <a:cubicBezTo>
                      <a:pt x="422" y="125"/>
                      <a:pt x="411" y="114"/>
                      <a:pt x="411" y="114"/>
                    </a:cubicBezTo>
                    <a:lnTo>
                      <a:pt x="411" y="154"/>
                    </a:lnTo>
                    <a:lnTo>
                      <a:pt x="388" y="154"/>
                    </a:lnTo>
                    <a:close/>
                    <a:moveTo>
                      <a:pt x="411" y="101"/>
                    </a:moveTo>
                    <a:lnTo>
                      <a:pt x="411" y="101"/>
                    </a:lnTo>
                    <a:cubicBezTo>
                      <a:pt x="420" y="110"/>
                      <a:pt x="429" y="110"/>
                      <a:pt x="429" y="110"/>
                    </a:cubicBezTo>
                    <a:cubicBezTo>
                      <a:pt x="438" y="110"/>
                      <a:pt x="443" y="102"/>
                      <a:pt x="443" y="102"/>
                    </a:cubicBezTo>
                    <a:cubicBezTo>
                      <a:pt x="448" y="93"/>
                      <a:pt x="448" y="80"/>
                      <a:pt x="448" y="80"/>
                    </a:cubicBezTo>
                    <a:cubicBezTo>
                      <a:pt x="448" y="53"/>
                      <a:pt x="431" y="53"/>
                      <a:pt x="431" y="53"/>
                    </a:cubicBezTo>
                    <a:cubicBezTo>
                      <a:pt x="421" y="53"/>
                      <a:pt x="411" y="67"/>
                      <a:pt x="411" y="67"/>
                    </a:cubicBezTo>
                    <a:lnTo>
                      <a:pt x="411" y="101"/>
                    </a:lnTo>
                    <a:close/>
                    <a:moveTo>
                      <a:pt x="494" y="123"/>
                    </a:moveTo>
                    <a:lnTo>
                      <a:pt x="494" y="123"/>
                    </a:lnTo>
                    <a:lnTo>
                      <a:pt x="494" y="0"/>
                    </a:lnTo>
                    <a:lnTo>
                      <a:pt x="517" y="0"/>
                    </a:lnTo>
                    <a:lnTo>
                      <a:pt x="517" y="53"/>
                    </a:lnTo>
                    <a:cubicBezTo>
                      <a:pt x="529" y="35"/>
                      <a:pt x="547" y="35"/>
                      <a:pt x="547" y="35"/>
                    </a:cubicBezTo>
                    <a:cubicBezTo>
                      <a:pt x="558" y="35"/>
                      <a:pt x="565" y="43"/>
                      <a:pt x="565" y="43"/>
                    </a:cubicBezTo>
                    <a:cubicBezTo>
                      <a:pt x="571" y="50"/>
                      <a:pt x="571" y="62"/>
                      <a:pt x="571" y="62"/>
                    </a:cubicBezTo>
                    <a:lnTo>
                      <a:pt x="571" y="123"/>
                    </a:lnTo>
                    <a:lnTo>
                      <a:pt x="548" y="123"/>
                    </a:lnTo>
                    <a:lnTo>
                      <a:pt x="548" y="68"/>
                    </a:lnTo>
                    <a:cubicBezTo>
                      <a:pt x="548" y="53"/>
                      <a:pt x="539" y="53"/>
                      <a:pt x="539" y="53"/>
                    </a:cubicBezTo>
                    <a:cubicBezTo>
                      <a:pt x="528" y="53"/>
                      <a:pt x="517" y="69"/>
                      <a:pt x="517" y="69"/>
                    </a:cubicBezTo>
                    <a:lnTo>
                      <a:pt x="517" y="123"/>
                    </a:lnTo>
                    <a:lnTo>
                      <a:pt x="494" y="123"/>
                    </a:lnTo>
                    <a:close/>
                    <a:moveTo>
                      <a:pt x="599" y="123"/>
                    </a:moveTo>
                    <a:lnTo>
                      <a:pt x="599" y="123"/>
                    </a:lnTo>
                    <a:lnTo>
                      <a:pt x="599" y="37"/>
                    </a:lnTo>
                    <a:lnTo>
                      <a:pt x="623" y="37"/>
                    </a:lnTo>
                    <a:lnTo>
                      <a:pt x="623" y="123"/>
                    </a:lnTo>
                    <a:lnTo>
                      <a:pt x="599" y="123"/>
                    </a:lnTo>
                    <a:close/>
                    <a:moveTo>
                      <a:pt x="599" y="23"/>
                    </a:moveTo>
                    <a:lnTo>
                      <a:pt x="599" y="23"/>
                    </a:lnTo>
                    <a:lnTo>
                      <a:pt x="599" y="3"/>
                    </a:lnTo>
                    <a:lnTo>
                      <a:pt x="623" y="3"/>
                    </a:lnTo>
                    <a:lnTo>
                      <a:pt x="623" y="23"/>
                    </a:lnTo>
                    <a:lnTo>
                      <a:pt x="599" y="23"/>
                    </a:lnTo>
                    <a:close/>
                    <a:moveTo>
                      <a:pt x="652" y="123"/>
                    </a:moveTo>
                    <a:lnTo>
                      <a:pt x="652" y="123"/>
                    </a:lnTo>
                    <a:lnTo>
                      <a:pt x="652" y="0"/>
                    </a:lnTo>
                    <a:lnTo>
                      <a:pt x="675" y="0"/>
                    </a:lnTo>
                    <a:lnTo>
                      <a:pt x="675" y="123"/>
                    </a:lnTo>
                    <a:lnTo>
                      <a:pt x="652"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46" name="Freeform 1702"/>
              <p:cNvSpPr>
                <a:spLocks noEditPoints="1"/>
              </p:cNvSpPr>
              <p:nvPr/>
            </p:nvSpPr>
            <p:spPr bwMode="auto">
              <a:xfrm>
                <a:off x="3680" y="2191"/>
                <a:ext cx="116" cy="50"/>
              </a:xfrm>
              <a:custGeom>
                <a:avLst/>
                <a:gdLst>
                  <a:gd name="T0" fmla="*/ 0 w 326"/>
                  <a:gd name="T1" fmla="*/ 0 h 149"/>
                  <a:gd name="T2" fmla="*/ 0 w 326"/>
                  <a:gd name="T3" fmla="*/ 0 h 149"/>
                  <a:gd name="T4" fmla="*/ 0 w 326"/>
                  <a:gd name="T5" fmla="*/ 0 h 149"/>
                  <a:gd name="T6" fmla="*/ 0 w 326"/>
                  <a:gd name="T7" fmla="*/ 0 h 149"/>
                  <a:gd name="T8" fmla="*/ 0 w 326"/>
                  <a:gd name="T9" fmla="*/ 0 h 149"/>
                  <a:gd name="T10" fmla="*/ 0 w 326"/>
                  <a:gd name="T11" fmla="*/ 0 h 149"/>
                  <a:gd name="T12" fmla="*/ 0 w 326"/>
                  <a:gd name="T13" fmla="*/ 0 h 149"/>
                  <a:gd name="T14" fmla="*/ 0 w 326"/>
                  <a:gd name="T15" fmla="*/ 0 h 149"/>
                  <a:gd name="T16" fmla="*/ 0 w 326"/>
                  <a:gd name="T17" fmla="*/ 0 h 149"/>
                  <a:gd name="T18" fmla="*/ 0 w 326"/>
                  <a:gd name="T19" fmla="*/ 0 h 149"/>
                  <a:gd name="T20" fmla="*/ 0 w 326"/>
                  <a:gd name="T21" fmla="*/ 0 h 149"/>
                  <a:gd name="T22" fmla="*/ 0 w 326"/>
                  <a:gd name="T23" fmla="*/ 0 h 149"/>
                  <a:gd name="T24" fmla="*/ 0 w 326"/>
                  <a:gd name="T25" fmla="*/ 0 h 149"/>
                  <a:gd name="T26" fmla="*/ 0 w 326"/>
                  <a:gd name="T27" fmla="*/ 0 h 149"/>
                  <a:gd name="T28" fmla="*/ 0 w 326"/>
                  <a:gd name="T29" fmla="*/ 0 h 149"/>
                  <a:gd name="T30" fmla="*/ 0 w 326"/>
                  <a:gd name="T31" fmla="*/ 0 h 149"/>
                  <a:gd name="T32" fmla="*/ 0 w 326"/>
                  <a:gd name="T33" fmla="*/ 0 h 149"/>
                  <a:gd name="T34" fmla="*/ 0 w 326"/>
                  <a:gd name="T35" fmla="*/ 0 h 149"/>
                  <a:gd name="T36" fmla="*/ 0 w 326"/>
                  <a:gd name="T37" fmla="*/ 0 h 149"/>
                  <a:gd name="T38" fmla="*/ 0 w 326"/>
                  <a:gd name="T39" fmla="*/ 0 h 149"/>
                  <a:gd name="T40" fmla="*/ 0 w 326"/>
                  <a:gd name="T41" fmla="*/ 0 h 149"/>
                  <a:gd name="T42" fmla="*/ 0 w 326"/>
                  <a:gd name="T43" fmla="*/ 0 h 149"/>
                  <a:gd name="T44" fmla="*/ 0 w 326"/>
                  <a:gd name="T45" fmla="*/ 0 h 149"/>
                  <a:gd name="T46" fmla="*/ 0 w 326"/>
                  <a:gd name="T47" fmla="*/ 0 h 149"/>
                  <a:gd name="T48" fmla="*/ 0 w 326"/>
                  <a:gd name="T49" fmla="*/ 0 h 149"/>
                  <a:gd name="T50" fmla="*/ 0 w 326"/>
                  <a:gd name="T51" fmla="*/ 0 h 149"/>
                  <a:gd name="T52" fmla="*/ 0 w 326"/>
                  <a:gd name="T53" fmla="*/ 0 h 149"/>
                  <a:gd name="T54" fmla="*/ 0 w 326"/>
                  <a:gd name="T55" fmla="*/ 0 h 149"/>
                  <a:gd name="T56" fmla="*/ 0 w 326"/>
                  <a:gd name="T57" fmla="*/ 0 h 149"/>
                  <a:gd name="T58" fmla="*/ 0 w 326"/>
                  <a:gd name="T59" fmla="*/ 0 h 149"/>
                  <a:gd name="T60" fmla="*/ 0 w 326"/>
                  <a:gd name="T61" fmla="*/ 0 h 149"/>
                  <a:gd name="T62" fmla="*/ 0 w 326"/>
                  <a:gd name="T63" fmla="*/ 0 h 149"/>
                  <a:gd name="T64" fmla="*/ 0 w 326"/>
                  <a:gd name="T65" fmla="*/ 0 h 149"/>
                  <a:gd name="T66" fmla="*/ 0 w 326"/>
                  <a:gd name="T67" fmla="*/ 0 h 149"/>
                  <a:gd name="T68" fmla="*/ 0 w 326"/>
                  <a:gd name="T69" fmla="*/ 0 h 149"/>
                  <a:gd name="T70" fmla="*/ 0 w 326"/>
                  <a:gd name="T71" fmla="*/ 0 h 149"/>
                  <a:gd name="T72" fmla="*/ 0 w 326"/>
                  <a:gd name="T73" fmla="*/ 0 h 149"/>
                  <a:gd name="T74" fmla="*/ 0 w 326"/>
                  <a:gd name="T75" fmla="*/ 0 h 149"/>
                  <a:gd name="T76" fmla="*/ 0 w 326"/>
                  <a:gd name="T77" fmla="*/ 0 h 149"/>
                  <a:gd name="T78" fmla="*/ 0 w 326"/>
                  <a:gd name="T79" fmla="*/ 0 h 149"/>
                  <a:gd name="T80" fmla="*/ 0 w 326"/>
                  <a:gd name="T81" fmla="*/ 0 h 149"/>
                  <a:gd name="T82" fmla="*/ 0 w 326"/>
                  <a:gd name="T83" fmla="*/ 0 h 149"/>
                  <a:gd name="T84" fmla="*/ 0 w 326"/>
                  <a:gd name="T85" fmla="*/ 0 h 149"/>
                  <a:gd name="T86" fmla="*/ 0 w 326"/>
                  <a:gd name="T87" fmla="*/ 0 h 149"/>
                  <a:gd name="T88" fmla="*/ 0 w 326"/>
                  <a:gd name="T89" fmla="*/ 0 h 149"/>
                  <a:gd name="T90" fmla="*/ 0 w 326"/>
                  <a:gd name="T91" fmla="*/ 0 h 149"/>
                  <a:gd name="T92" fmla="*/ 0 w 326"/>
                  <a:gd name="T93" fmla="*/ 0 h 149"/>
                  <a:gd name="T94" fmla="*/ 0 w 326"/>
                  <a:gd name="T95" fmla="*/ 0 h 149"/>
                  <a:gd name="T96" fmla="*/ 0 w 326"/>
                  <a:gd name="T97" fmla="*/ 0 h 149"/>
                  <a:gd name="T98" fmla="*/ 0 w 326"/>
                  <a:gd name="T99" fmla="*/ 0 h 149"/>
                  <a:gd name="T100" fmla="*/ 0 w 326"/>
                  <a:gd name="T101" fmla="*/ 0 h 149"/>
                  <a:gd name="T102" fmla="*/ 0 w 326"/>
                  <a:gd name="T103" fmla="*/ 0 h 149"/>
                  <a:gd name="T104" fmla="*/ 0 w 326"/>
                  <a:gd name="T105" fmla="*/ 0 h 149"/>
                  <a:gd name="T106" fmla="*/ 0 w 326"/>
                  <a:gd name="T107" fmla="*/ 0 h 149"/>
                  <a:gd name="T108" fmla="*/ 0 w 326"/>
                  <a:gd name="T109" fmla="*/ 0 h 149"/>
                  <a:gd name="T110" fmla="*/ 0 w 326"/>
                  <a:gd name="T111" fmla="*/ 0 h 149"/>
                  <a:gd name="T112" fmla="*/ 0 w 326"/>
                  <a:gd name="T113" fmla="*/ 0 h 149"/>
                  <a:gd name="T114" fmla="*/ 0 w 326"/>
                  <a:gd name="T115" fmla="*/ 0 h 149"/>
                  <a:gd name="T116" fmla="*/ 0 w 326"/>
                  <a:gd name="T117" fmla="*/ 0 h 149"/>
                  <a:gd name="T118" fmla="*/ 0 w 326"/>
                  <a:gd name="T119" fmla="*/ 0 h 149"/>
                  <a:gd name="T120" fmla="*/ 0 w 326"/>
                  <a:gd name="T121" fmla="*/ 0 h 14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26" h="149">
                    <a:moveTo>
                      <a:pt x="0" y="149"/>
                    </a:moveTo>
                    <a:lnTo>
                      <a:pt x="0" y="149"/>
                    </a:lnTo>
                    <a:lnTo>
                      <a:pt x="0" y="33"/>
                    </a:lnTo>
                    <a:lnTo>
                      <a:pt x="23" y="33"/>
                    </a:lnTo>
                    <a:lnTo>
                      <a:pt x="23" y="49"/>
                    </a:lnTo>
                    <a:cubicBezTo>
                      <a:pt x="32" y="31"/>
                      <a:pt x="51" y="31"/>
                      <a:pt x="51" y="31"/>
                    </a:cubicBezTo>
                    <a:cubicBezTo>
                      <a:pt x="66" y="31"/>
                      <a:pt x="75" y="42"/>
                      <a:pt x="75" y="42"/>
                    </a:cubicBezTo>
                    <a:cubicBezTo>
                      <a:pt x="84" y="53"/>
                      <a:pt x="84" y="73"/>
                      <a:pt x="84" y="73"/>
                    </a:cubicBezTo>
                    <a:cubicBezTo>
                      <a:pt x="84" y="95"/>
                      <a:pt x="74" y="108"/>
                      <a:pt x="74" y="108"/>
                    </a:cubicBezTo>
                    <a:cubicBezTo>
                      <a:pt x="64" y="120"/>
                      <a:pt x="47" y="120"/>
                      <a:pt x="47" y="120"/>
                    </a:cubicBezTo>
                    <a:cubicBezTo>
                      <a:pt x="34" y="120"/>
                      <a:pt x="23" y="110"/>
                      <a:pt x="23" y="110"/>
                    </a:cubicBezTo>
                    <a:lnTo>
                      <a:pt x="23" y="149"/>
                    </a:lnTo>
                    <a:lnTo>
                      <a:pt x="0" y="149"/>
                    </a:lnTo>
                    <a:close/>
                    <a:moveTo>
                      <a:pt x="23" y="96"/>
                    </a:moveTo>
                    <a:lnTo>
                      <a:pt x="23" y="96"/>
                    </a:lnTo>
                    <a:cubicBezTo>
                      <a:pt x="31" y="105"/>
                      <a:pt x="41" y="105"/>
                      <a:pt x="41" y="105"/>
                    </a:cubicBezTo>
                    <a:cubicBezTo>
                      <a:pt x="49" y="105"/>
                      <a:pt x="54" y="97"/>
                      <a:pt x="54" y="97"/>
                    </a:cubicBezTo>
                    <a:cubicBezTo>
                      <a:pt x="60" y="89"/>
                      <a:pt x="60" y="75"/>
                      <a:pt x="60" y="75"/>
                    </a:cubicBezTo>
                    <a:cubicBezTo>
                      <a:pt x="60" y="49"/>
                      <a:pt x="43" y="49"/>
                      <a:pt x="43" y="49"/>
                    </a:cubicBezTo>
                    <a:cubicBezTo>
                      <a:pt x="32" y="49"/>
                      <a:pt x="23" y="62"/>
                      <a:pt x="23" y="62"/>
                    </a:cubicBezTo>
                    <a:lnTo>
                      <a:pt x="23" y="96"/>
                    </a:lnTo>
                    <a:close/>
                    <a:moveTo>
                      <a:pt x="106" y="119"/>
                    </a:moveTo>
                    <a:lnTo>
                      <a:pt x="106" y="119"/>
                    </a:lnTo>
                    <a:lnTo>
                      <a:pt x="106" y="3"/>
                    </a:lnTo>
                    <a:lnTo>
                      <a:pt x="156" y="3"/>
                    </a:lnTo>
                    <a:cubicBezTo>
                      <a:pt x="183" y="3"/>
                      <a:pt x="197" y="17"/>
                      <a:pt x="197" y="17"/>
                    </a:cubicBezTo>
                    <a:cubicBezTo>
                      <a:pt x="211" y="31"/>
                      <a:pt x="211" y="58"/>
                      <a:pt x="211" y="58"/>
                    </a:cubicBezTo>
                    <a:cubicBezTo>
                      <a:pt x="211" y="87"/>
                      <a:pt x="196" y="103"/>
                      <a:pt x="196" y="103"/>
                    </a:cubicBezTo>
                    <a:cubicBezTo>
                      <a:pt x="181" y="119"/>
                      <a:pt x="154" y="119"/>
                      <a:pt x="154" y="119"/>
                    </a:cubicBezTo>
                    <a:lnTo>
                      <a:pt x="106" y="119"/>
                    </a:lnTo>
                    <a:close/>
                    <a:moveTo>
                      <a:pt x="130" y="102"/>
                    </a:moveTo>
                    <a:lnTo>
                      <a:pt x="130" y="102"/>
                    </a:lnTo>
                    <a:lnTo>
                      <a:pt x="148" y="102"/>
                    </a:lnTo>
                    <a:cubicBezTo>
                      <a:pt x="167" y="102"/>
                      <a:pt x="176" y="92"/>
                      <a:pt x="176" y="92"/>
                    </a:cubicBezTo>
                    <a:cubicBezTo>
                      <a:pt x="186" y="81"/>
                      <a:pt x="186" y="60"/>
                      <a:pt x="186" y="60"/>
                    </a:cubicBezTo>
                    <a:cubicBezTo>
                      <a:pt x="186" y="43"/>
                      <a:pt x="178" y="32"/>
                      <a:pt x="178" y="32"/>
                    </a:cubicBezTo>
                    <a:cubicBezTo>
                      <a:pt x="173" y="24"/>
                      <a:pt x="166" y="22"/>
                      <a:pt x="166" y="22"/>
                    </a:cubicBezTo>
                    <a:cubicBezTo>
                      <a:pt x="158" y="19"/>
                      <a:pt x="145" y="19"/>
                      <a:pt x="145" y="19"/>
                    </a:cubicBezTo>
                    <a:lnTo>
                      <a:pt x="130" y="19"/>
                    </a:lnTo>
                    <a:lnTo>
                      <a:pt x="130" y="102"/>
                    </a:lnTo>
                    <a:close/>
                    <a:moveTo>
                      <a:pt x="326" y="114"/>
                    </a:moveTo>
                    <a:lnTo>
                      <a:pt x="326" y="114"/>
                    </a:lnTo>
                    <a:cubicBezTo>
                      <a:pt x="309" y="121"/>
                      <a:pt x="286" y="121"/>
                      <a:pt x="286" y="121"/>
                    </a:cubicBezTo>
                    <a:cubicBezTo>
                      <a:pt x="257" y="121"/>
                      <a:pt x="242" y="105"/>
                      <a:pt x="242" y="105"/>
                    </a:cubicBezTo>
                    <a:cubicBezTo>
                      <a:pt x="226" y="89"/>
                      <a:pt x="226" y="61"/>
                      <a:pt x="226" y="61"/>
                    </a:cubicBezTo>
                    <a:cubicBezTo>
                      <a:pt x="226" y="31"/>
                      <a:pt x="242" y="16"/>
                      <a:pt x="242" y="16"/>
                    </a:cubicBezTo>
                    <a:cubicBezTo>
                      <a:pt x="258" y="0"/>
                      <a:pt x="287" y="0"/>
                      <a:pt x="287" y="0"/>
                    </a:cubicBezTo>
                    <a:cubicBezTo>
                      <a:pt x="306" y="0"/>
                      <a:pt x="325" y="4"/>
                      <a:pt x="325" y="4"/>
                    </a:cubicBezTo>
                    <a:lnTo>
                      <a:pt x="325" y="23"/>
                    </a:lnTo>
                    <a:cubicBezTo>
                      <a:pt x="304" y="16"/>
                      <a:pt x="289" y="16"/>
                      <a:pt x="289" y="16"/>
                    </a:cubicBezTo>
                    <a:cubicBezTo>
                      <a:pt x="271" y="16"/>
                      <a:pt x="261" y="27"/>
                      <a:pt x="261" y="27"/>
                    </a:cubicBezTo>
                    <a:cubicBezTo>
                      <a:pt x="251" y="39"/>
                      <a:pt x="251" y="60"/>
                      <a:pt x="251" y="60"/>
                    </a:cubicBezTo>
                    <a:cubicBezTo>
                      <a:pt x="251" y="81"/>
                      <a:pt x="262" y="93"/>
                      <a:pt x="262" y="93"/>
                    </a:cubicBezTo>
                    <a:cubicBezTo>
                      <a:pt x="273" y="105"/>
                      <a:pt x="292" y="105"/>
                      <a:pt x="292" y="105"/>
                    </a:cubicBezTo>
                    <a:cubicBezTo>
                      <a:pt x="309" y="105"/>
                      <a:pt x="326" y="96"/>
                      <a:pt x="326" y="96"/>
                    </a:cubicBezTo>
                    <a:lnTo>
                      <a:pt x="326" y="11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47" name="Freeform 1703"/>
              <p:cNvSpPr>
                <a:spLocks noEditPoints="1"/>
              </p:cNvSpPr>
              <p:nvPr/>
            </p:nvSpPr>
            <p:spPr bwMode="auto">
              <a:xfrm>
                <a:off x="4457" y="1440"/>
                <a:ext cx="499" cy="51"/>
              </a:xfrm>
              <a:custGeom>
                <a:avLst/>
                <a:gdLst>
                  <a:gd name="T0" fmla="*/ 0 w 1408"/>
                  <a:gd name="T1" fmla="*/ 0 h 149"/>
                  <a:gd name="T2" fmla="*/ 0 w 1408"/>
                  <a:gd name="T3" fmla="*/ 0 h 149"/>
                  <a:gd name="T4" fmla="*/ 0 w 1408"/>
                  <a:gd name="T5" fmla="*/ 0 h 149"/>
                  <a:gd name="T6" fmla="*/ 0 w 1408"/>
                  <a:gd name="T7" fmla="*/ 0 h 149"/>
                  <a:gd name="T8" fmla="*/ 0 w 1408"/>
                  <a:gd name="T9" fmla="*/ 0 h 149"/>
                  <a:gd name="T10" fmla="*/ 0 w 1408"/>
                  <a:gd name="T11" fmla="*/ 0 h 149"/>
                  <a:gd name="T12" fmla="*/ 0 w 1408"/>
                  <a:gd name="T13" fmla="*/ 0 h 149"/>
                  <a:gd name="T14" fmla="*/ 0 w 1408"/>
                  <a:gd name="T15" fmla="*/ 0 h 149"/>
                  <a:gd name="T16" fmla="*/ 0 w 1408"/>
                  <a:gd name="T17" fmla="*/ 0 h 149"/>
                  <a:gd name="T18" fmla="*/ 0 w 1408"/>
                  <a:gd name="T19" fmla="*/ 0 h 149"/>
                  <a:gd name="T20" fmla="*/ 0 w 1408"/>
                  <a:gd name="T21" fmla="*/ 0 h 149"/>
                  <a:gd name="T22" fmla="*/ 0 w 1408"/>
                  <a:gd name="T23" fmla="*/ 0 h 149"/>
                  <a:gd name="T24" fmla="*/ 0 w 1408"/>
                  <a:gd name="T25" fmla="*/ 0 h 149"/>
                  <a:gd name="T26" fmla="*/ 0 w 1408"/>
                  <a:gd name="T27" fmla="*/ 0 h 149"/>
                  <a:gd name="T28" fmla="*/ 0 w 1408"/>
                  <a:gd name="T29" fmla="*/ 0 h 149"/>
                  <a:gd name="T30" fmla="*/ 0 w 1408"/>
                  <a:gd name="T31" fmla="*/ 0 h 149"/>
                  <a:gd name="T32" fmla="*/ 0 w 1408"/>
                  <a:gd name="T33" fmla="*/ 0 h 149"/>
                  <a:gd name="T34" fmla="*/ 0 w 1408"/>
                  <a:gd name="T35" fmla="*/ 0 h 149"/>
                  <a:gd name="T36" fmla="*/ 0 w 1408"/>
                  <a:gd name="T37" fmla="*/ 0 h 149"/>
                  <a:gd name="T38" fmla="*/ 0 w 1408"/>
                  <a:gd name="T39" fmla="*/ 0 h 149"/>
                  <a:gd name="T40" fmla="*/ 0 w 1408"/>
                  <a:gd name="T41" fmla="*/ 0 h 149"/>
                  <a:gd name="T42" fmla="*/ 0 w 1408"/>
                  <a:gd name="T43" fmla="*/ 0 h 149"/>
                  <a:gd name="T44" fmla="*/ 0 w 1408"/>
                  <a:gd name="T45" fmla="*/ 0 h 149"/>
                  <a:gd name="T46" fmla="*/ 0 w 1408"/>
                  <a:gd name="T47" fmla="*/ 0 h 149"/>
                  <a:gd name="T48" fmla="*/ 0 w 1408"/>
                  <a:gd name="T49" fmla="*/ 0 h 149"/>
                  <a:gd name="T50" fmla="*/ 0 w 1408"/>
                  <a:gd name="T51" fmla="*/ 0 h 149"/>
                  <a:gd name="T52" fmla="*/ 0 w 1408"/>
                  <a:gd name="T53" fmla="*/ 0 h 149"/>
                  <a:gd name="T54" fmla="*/ 0 w 1408"/>
                  <a:gd name="T55" fmla="*/ 0 h 149"/>
                  <a:gd name="T56" fmla="*/ 0 w 1408"/>
                  <a:gd name="T57" fmla="*/ 0 h 149"/>
                  <a:gd name="T58" fmla="*/ 0 w 1408"/>
                  <a:gd name="T59" fmla="*/ 0 h 149"/>
                  <a:gd name="T60" fmla="*/ 0 w 1408"/>
                  <a:gd name="T61" fmla="*/ 0 h 149"/>
                  <a:gd name="T62" fmla="*/ 0 w 1408"/>
                  <a:gd name="T63" fmla="*/ 0 h 149"/>
                  <a:gd name="T64" fmla="*/ 0 w 1408"/>
                  <a:gd name="T65" fmla="*/ 0 h 149"/>
                  <a:gd name="T66" fmla="*/ 0 w 1408"/>
                  <a:gd name="T67" fmla="*/ 0 h 149"/>
                  <a:gd name="T68" fmla="*/ 0 w 1408"/>
                  <a:gd name="T69" fmla="*/ 0 h 149"/>
                  <a:gd name="T70" fmla="*/ 0 w 1408"/>
                  <a:gd name="T71" fmla="*/ 0 h 149"/>
                  <a:gd name="T72" fmla="*/ 0 w 1408"/>
                  <a:gd name="T73" fmla="*/ 0 h 149"/>
                  <a:gd name="T74" fmla="*/ 0 w 1408"/>
                  <a:gd name="T75" fmla="*/ 0 h 149"/>
                  <a:gd name="T76" fmla="*/ 0 w 1408"/>
                  <a:gd name="T77" fmla="*/ 0 h 149"/>
                  <a:gd name="T78" fmla="*/ 0 w 1408"/>
                  <a:gd name="T79" fmla="*/ 0 h 149"/>
                  <a:gd name="T80" fmla="*/ 0 w 1408"/>
                  <a:gd name="T81" fmla="*/ 0 h 149"/>
                  <a:gd name="T82" fmla="*/ 0 w 1408"/>
                  <a:gd name="T83" fmla="*/ 0 h 149"/>
                  <a:gd name="T84" fmla="*/ 0 w 1408"/>
                  <a:gd name="T85" fmla="*/ 0 h 149"/>
                  <a:gd name="T86" fmla="*/ 0 w 1408"/>
                  <a:gd name="T87" fmla="*/ 0 h 149"/>
                  <a:gd name="T88" fmla="*/ 0 w 1408"/>
                  <a:gd name="T89" fmla="*/ 0 h 149"/>
                  <a:gd name="T90" fmla="*/ 0 w 1408"/>
                  <a:gd name="T91" fmla="*/ 0 h 149"/>
                  <a:gd name="T92" fmla="*/ 0 w 1408"/>
                  <a:gd name="T93" fmla="*/ 0 h 149"/>
                  <a:gd name="T94" fmla="*/ 0 w 1408"/>
                  <a:gd name="T95" fmla="*/ 0 h 149"/>
                  <a:gd name="T96" fmla="*/ 0 w 1408"/>
                  <a:gd name="T97" fmla="*/ 0 h 149"/>
                  <a:gd name="T98" fmla="*/ 0 w 1408"/>
                  <a:gd name="T99" fmla="*/ 0 h 149"/>
                  <a:gd name="T100" fmla="*/ 0 w 1408"/>
                  <a:gd name="T101" fmla="*/ 0 h 149"/>
                  <a:gd name="T102" fmla="*/ 0 w 1408"/>
                  <a:gd name="T103" fmla="*/ 0 h 149"/>
                  <a:gd name="T104" fmla="*/ 0 w 1408"/>
                  <a:gd name="T105" fmla="*/ 0 h 149"/>
                  <a:gd name="T106" fmla="*/ 0 w 1408"/>
                  <a:gd name="T107" fmla="*/ 0 h 149"/>
                  <a:gd name="T108" fmla="*/ 0 w 1408"/>
                  <a:gd name="T109" fmla="*/ 0 h 149"/>
                  <a:gd name="T110" fmla="*/ 0 w 1408"/>
                  <a:gd name="T111" fmla="*/ 0 h 14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08" h="149">
                    <a:moveTo>
                      <a:pt x="101" y="113"/>
                    </a:moveTo>
                    <a:lnTo>
                      <a:pt x="101" y="113"/>
                    </a:lnTo>
                    <a:cubicBezTo>
                      <a:pt x="84" y="121"/>
                      <a:pt x="61" y="121"/>
                      <a:pt x="61" y="121"/>
                    </a:cubicBezTo>
                    <a:cubicBezTo>
                      <a:pt x="32" y="121"/>
                      <a:pt x="16" y="105"/>
                      <a:pt x="16" y="105"/>
                    </a:cubicBezTo>
                    <a:cubicBezTo>
                      <a:pt x="0" y="89"/>
                      <a:pt x="0" y="60"/>
                      <a:pt x="0" y="60"/>
                    </a:cubicBezTo>
                    <a:cubicBezTo>
                      <a:pt x="0" y="31"/>
                      <a:pt x="16" y="15"/>
                      <a:pt x="16" y="15"/>
                    </a:cubicBezTo>
                    <a:cubicBezTo>
                      <a:pt x="32" y="0"/>
                      <a:pt x="62" y="0"/>
                      <a:pt x="62" y="0"/>
                    </a:cubicBezTo>
                    <a:cubicBezTo>
                      <a:pt x="81" y="0"/>
                      <a:pt x="100" y="4"/>
                      <a:pt x="100" y="4"/>
                    </a:cubicBezTo>
                    <a:lnTo>
                      <a:pt x="100" y="23"/>
                    </a:lnTo>
                    <a:cubicBezTo>
                      <a:pt x="78" y="15"/>
                      <a:pt x="64" y="15"/>
                      <a:pt x="64" y="15"/>
                    </a:cubicBezTo>
                    <a:cubicBezTo>
                      <a:pt x="46" y="15"/>
                      <a:pt x="36" y="27"/>
                      <a:pt x="36" y="27"/>
                    </a:cubicBezTo>
                    <a:cubicBezTo>
                      <a:pt x="26" y="39"/>
                      <a:pt x="26" y="60"/>
                      <a:pt x="26" y="60"/>
                    </a:cubicBezTo>
                    <a:cubicBezTo>
                      <a:pt x="26" y="81"/>
                      <a:pt x="37" y="93"/>
                      <a:pt x="37" y="93"/>
                    </a:cubicBezTo>
                    <a:cubicBezTo>
                      <a:pt x="47" y="104"/>
                      <a:pt x="66" y="104"/>
                      <a:pt x="66" y="104"/>
                    </a:cubicBezTo>
                    <a:cubicBezTo>
                      <a:pt x="83" y="104"/>
                      <a:pt x="101" y="96"/>
                      <a:pt x="101" y="96"/>
                    </a:cubicBezTo>
                    <a:lnTo>
                      <a:pt x="101" y="113"/>
                    </a:lnTo>
                    <a:close/>
                    <a:moveTo>
                      <a:pt x="122" y="118"/>
                    </a:moveTo>
                    <a:lnTo>
                      <a:pt x="122" y="118"/>
                    </a:lnTo>
                    <a:lnTo>
                      <a:pt x="122" y="2"/>
                    </a:lnTo>
                    <a:lnTo>
                      <a:pt x="171" y="2"/>
                    </a:lnTo>
                    <a:cubicBezTo>
                      <a:pt x="198" y="2"/>
                      <a:pt x="213" y="17"/>
                      <a:pt x="213" y="17"/>
                    </a:cubicBezTo>
                    <a:cubicBezTo>
                      <a:pt x="227" y="31"/>
                      <a:pt x="227" y="58"/>
                      <a:pt x="227" y="58"/>
                    </a:cubicBezTo>
                    <a:cubicBezTo>
                      <a:pt x="227" y="86"/>
                      <a:pt x="212" y="102"/>
                      <a:pt x="212" y="102"/>
                    </a:cubicBezTo>
                    <a:cubicBezTo>
                      <a:pt x="197" y="118"/>
                      <a:pt x="169" y="118"/>
                      <a:pt x="169" y="118"/>
                    </a:cubicBezTo>
                    <a:lnTo>
                      <a:pt x="122" y="118"/>
                    </a:lnTo>
                    <a:close/>
                    <a:moveTo>
                      <a:pt x="146" y="102"/>
                    </a:moveTo>
                    <a:lnTo>
                      <a:pt x="146" y="102"/>
                    </a:lnTo>
                    <a:lnTo>
                      <a:pt x="164" y="102"/>
                    </a:lnTo>
                    <a:cubicBezTo>
                      <a:pt x="183" y="102"/>
                      <a:pt x="192" y="91"/>
                      <a:pt x="192" y="91"/>
                    </a:cubicBezTo>
                    <a:cubicBezTo>
                      <a:pt x="201" y="81"/>
                      <a:pt x="201" y="59"/>
                      <a:pt x="201" y="59"/>
                    </a:cubicBezTo>
                    <a:cubicBezTo>
                      <a:pt x="201" y="43"/>
                      <a:pt x="194" y="32"/>
                      <a:pt x="194" y="32"/>
                    </a:cubicBezTo>
                    <a:cubicBezTo>
                      <a:pt x="189" y="24"/>
                      <a:pt x="181" y="21"/>
                      <a:pt x="181" y="21"/>
                    </a:cubicBezTo>
                    <a:cubicBezTo>
                      <a:pt x="174" y="18"/>
                      <a:pt x="160" y="18"/>
                      <a:pt x="160" y="18"/>
                    </a:cubicBezTo>
                    <a:lnTo>
                      <a:pt x="146" y="18"/>
                    </a:lnTo>
                    <a:lnTo>
                      <a:pt x="146" y="102"/>
                    </a:lnTo>
                    <a:close/>
                    <a:moveTo>
                      <a:pt x="257" y="118"/>
                    </a:moveTo>
                    <a:lnTo>
                      <a:pt x="257" y="118"/>
                    </a:lnTo>
                    <a:lnTo>
                      <a:pt x="257" y="105"/>
                    </a:lnTo>
                    <a:lnTo>
                      <a:pt x="280" y="105"/>
                    </a:lnTo>
                    <a:lnTo>
                      <a:pt x="280" y="19"/>
                    </a:lnTo>
                    <a:lnTo>
                      <a:pt x="257" y="25"/>
                    </a:lnTo>
                    <a:lnTo>
                      <a:pt x="257" y="11"/>
                    </a:lnTo>
                    <a:lnTo>
                      <a:pt x="303" y="0"/>
                    </a:lnTo>
                    <a:lnTo>
                      <a:pt x="303" y="105"/>
                    </a:lnTo>
                    <a:lnTo>
                      <a:pt x="326" y="105"/>
                    </a:lnTo>
                    <a:lnTo>
                      <a:pt x="326" y="118"/>
                    </a:lnTo>
                    <a:lnTo>
                      <a:pt x="257" y="118"/>
                    </a:lnTo>
                    <a:close/>
                    <a:moveTo>
                      <a:pt x="401" y="118"/>
                    </a:moveTo>
                    <a:lnTo>
                      <a:pt x="401" y="118"/>
                    </a:lnTo>
                    <a:lnTo>
                      <a:pt x="401" y="87"/>
                    </a:lnTo>
                    <a:lnTo>
                      <a:pt x="347" y="87"/>
                    </a:lnTo>
                    <a:lnTo>
                      <a:pt x="347" y="70"/>
                    </a:lnTo>
                    <a:lnTo>
                      <a:pt x="400" y="2"/>
                    </a:lnTo>
                    <a:lnTo>
                      <a:pt x="422" y="2"/>
                    </a:lnTo>
                    <a:lnTo>
                      <a:pt x="422" y="70"/>
                    </a:lnTo>
                    <a:lnTo>
                      <a:pt x="435" y="70"/>
                    </a:lnTo>
                    <a:lnTo>
                      <a:pt x="435" y="87"/>
                    </a:lnTo>
                    <a:lnTo>
                      <a:pt x="422" y="87"/>
                    </a:lnTo>
                    <a:lnTo>
                      <a:pt x="422" y="118"/>
                    </a:lnTo>
                    <a:lnTo>
                      <a:pt x="401" y="118"/>
                    </a:lnTo>
                    <a:close/>
                    <a:moveTo>
                      <a:pt x="366" y="70"/>
                    </a:moveTo>
                    <a:lnTo>
                      <a:pt x="366" y="70"/>
                    </a:lnTo>
                    <a:lnTo>
                      <a:pt x="402" y="70"/>
                    </a:lnTo>
                    <a:lnTo>
                      <a:pt x="402" y="25"/>
                    </a:lnTo>
                    <a:lnTo>
                      <a:pt x="366" y="70"/>
                    </a:lnTo>
                    <a:close/>
                    <a:moveTo>
                      <a:pt x="502" y="118"/>
                    </a:moveTo>
                    <a:lnTo>
                      <a:pt x="502" y="118"/>
                    </a:lnTo>
                    <a:lnTo>
                      <a:pt x="502" y="79"/>
                    </a:lnTo>
                    <a:lnTo>
                      <a:pt x="463" y="79"/>
                    </a:lnTo>
                    <a:lnTo>
                      <a:pt x="463" y="65"/>
                    </a:lnTo>
                    <a:lnTo>
                      <a:pt x="502" y="65"/>
                    </a:lnTo>
                    <a:lnTo>
                      <a:pt x="502" y="26"/>
                    </a:lnTo>
                    <a:lnTo>
                      <a:pt x="516" y="26"/>
                    </a:lnTo>
                    <a:lnTo>
                      <a:pt x="516" y="65"/>
                    </a:lnTo>
                    <a:lnTo>
                      <a:pt x="555" y="65"/>
                    </a:lnTo>
                    <a:lnTo>
                      <a:pt x="555" y="79"/>
                    </a:lnTo>
                    <a:lnTo>
                      <a:pt x="516" y="79"/>
                    </a:lnTo>
                    <a:lnTo>
                      <a:pt x="516" y="118"/>
                    </a:lnTo>
                    <a:lnTo>
                      <a:pt x="502" y="118"/>
                    </a:lnTo>
                    <a:close/>
                    <a:moveTo>
                      <a:pt x="640" y="118"/>
                    </a:moveTo>
                    <a:lnTo>
                      <a:pt x="640" y="118"/>
                    </a:lnTo>
                    <a:lnTo>
                      <a:pt x="640" y="2"/>
                    </a:lnTo>
                    <a:lnTo>
                      <a:pt x="672" y="2"/>
                    </a:lnTo>
                    <a:lnTo>
                      <a:pt x="700" y="84"/>
                    </a:lnTo>
                    <a:lnTo>
                      <a:pt x="728" y="2"/>
                    </a:lnTo>
                    <a:lnTo>
                      <a:pt x="756" y="2"/>
                    </a:lnTo>
                    <a:lnTo>
                      <a:pt x="756" y="118"/>
                    </a:lnTo>
                    <a:lnTo>
                      <a:pt x="734" y="118"/>
                    </a:lnTo>
                    <a:lnTo>
                      <a:pt x="734" y="31"/>
                    </a:lnTo>
                    <a:lnTo>
                      <a:pt x="706" y="110"/>
                    </a:lnTo>
                    <a:lnTo>
                      <a:pt x="687" y="110"/>
                    </a:lnTo>
                    <a:lnTo>
                      <a:pt x="659" y="30"/>
                    </a:lnTo>
                    <a:lnTo>
                      <a:pt x="659" y="118"/>
                    </a:lnTo>
                    <a:lnTo>
                      <a:pt x="640" y="118"/>
                    </a:lnTo>
                    <a:close/>
                    <a:moveTo>
                      <a:pt x="821" y="120"/>
                    </a:moveTo>
                    <a:lnTo>
                      <a:pt x="821" y="120"/>
                    </a:lnTo>
                    <a:cubicBezTo>
                      <a:pt x="801" y="120"/>
                      <a:pt x="789" y="108"/>
                      <a:pt x="789" y="108"/>
                    </a:cubicBezTo>
                    <a:cubicBezTo>
                      <a:pt x="778" y="96"/>
                      <a:pt x="778" y="75"/>
                      <a:pt x="778" y="75"/>
                    </a:cubicBezTo>
                    <a:cubicBezTo>
                      <a:pt x="778" y="54"/>
                      <a:pt x="790" y="42"/>
                      <a:pt x="790" y="42"/>
                    </a:cubicBezTo>
                    <a:cubicBezTo>
                      <a:pt x="801" y="30"/>
                      <a:pt x="822" y="30"/>
                      <a:pt x="822" y="30"/>
                    </a:cubicBezTo>
                    <a:cubicBezTo>
                      <a:pt x="843" y="30"/>
                      <a:pt x="854" y="42"/>
                      <a:pt x="854" y="42"/>
                    </a:cubicBezTo>
                    <a:cubicBezTo>
                      <a:pt x="866" y="54"/>
                      <a:pt x="866" y="75"/>
                      <a:pt x="866" y="75"/>
                    </a:cubicBezTo>
                    <a:cubicBezTo>
                      <a:pt x="866" y="96"/>
                      <a:pt x="854" y="108"/>
                      <a:pt x="854" y="108"/>
                    </a:cubicBezTo>
                    <a:cubicBezTo>
                      <a:pt x="842" y="120"/>
                      <a:pt x="821" y="120"/>
                      <a:pt x="821" y="120"/>
                    </a:cubicBezTo>
                    <a:close/>
                    <a:moveTo>
                      <a:pt x="822" y="106"/>
                    </a:moveTo>
                    <a:lnTo>
                      <a:pt x="822" y="106"/>
                    </a:lnTo>
                    <a:cubicBezTo>
                      <a:pt x="842" y="106"/>
                      <a:pt x="842" y="75"/>
                      <a:pt x="842" y="75"/>
                    </a:cubicBezTo>
                    <a:cubicBezTo>
                      <a:pt x="842" y="61"/>
                      <a:pt x="836" y="53"/>
                      <a:pt x="836" y="53"/>
                    </a:cubicBezTo>
                    <a:cubicBezTo>
                      <a:pt x="831" y="45"/>
                      <a:pt x="822" y="45"/>
                      <a:pt x="822" y="45"/>
                    </a:cubicBezTo>
                    <a:cubicBezTo>
                      <a:pt x="813" y="45"/>
                      <a:pt x="808" y="53"/>
                      <a:pt x="808" y="53"/>
                    </a:cubicBezTo>
                    <a:cubicBezTo>
                      <a:pt x="802" y="61"/>
                      <a:pt x="802" y="75"/>
                      <a:pt x="802" y="75"/>
                    </a:cubicBezTo>
                    <a:cubicBezTo>
                      <a:pt x="802" y="89"/>
                      <a:pt x="808" y="97"/>
                      <a:pt x="808" y="97"/>
                    </a:cubicBezTo>
                    <a:cubicBezTo>
                      <a:pt x="813" y="106"/>
                      <a:pt x="822" y="106"/>
                      <a:pt x="822" y="106"/>
                    </a:cubicBezTo>
                    <a:close/>
                    <a:moveTo>
                      <a:pt x="888" y="118"/>
                    </a:moveTo>
                    <a:lnTo>
                      <a:pt x="888" y="118"/>
                    </a:lnTo>
                    <a:lnTo>
                      <a:pt x="888" y="32"/>
                    </a:lnTo>
                    <a:lnTo>
                      <a:pt x="911" y="32"/>
                    </a:lnTo>
                    <a:lnTo>
                      <a:pt x="911" y="48"/>
                    </a:lnTo>
                    <a:cubicBezTo>
                      <a:pt x="922" y="30"/>
                      <a:pt x="940" y="30"/>
                      <a:pt x="940" y="30"/>
                    </a:cubicBezTo>
                    <a:cubicBezTo>
                      <a:pt x="952" y="30"/>
                      <a:pt x="958" y="38"/>
                      <a:pt x="958" y="38"/>
                    </a:cubicBezTo>
                    <a:cubicBezTo>
                      <a:pt x="965" y="45"/>
                      <a:pt x="965" y="57"/>
                      <a:pt x="965" y="57"/>
                    </a:cubicBezTo>
                    <a:lnTo>
                      <a:pt x="965" y="118"/>
                    </a:lnTo>
                    <a:lnTo>
                      <a:pt x="942" y="118"/>
                    </a:lnTo>
                    <a:lnTo>
                      <a:pt x="942" y="63"/>
                    </a:lnTo>
                    <a:cubicBezTo>
                      <a:pt x="942" y="49"/>
                      <a:pt x="932" y="49"/>
                      <a:pt x="932" y="49"/>
                    </a:cubicBezTo>
                    <a:cubicBezTo>
                      <a:pt x="921" y="49"/>
                      <a:pt x="911" y="64"/>
                      <a:pt x="911" y="64"/>
                    </a:cubicBezTo>
                    <a:lnTo>
                      <a:pt x="911" y="118"/>
                    </a:lnTo>
                    <a:lnTo>
                      <a:pt x="888" y="118"/>
                    </a:lnTo>
                    <a:close/>
                    <a:moveTo>
                      <a:pt x="1029" y="120"/>
                    </a:moveTo>
                    <a:lnTo>
                      <a:pt x="1029" y="120"/>
                    </a:lnTo>
                    <a:cubicBezTo>
                      <a:pt x="1009" y="120"/>
                      <a:pt x="997" y="108"/>
                      <a:pt x="997" y="108"/>
                    </a:cubicBezTo>
                    <a:cubicBezTo>
                      <a:pt x="985" y="96"/>
                      <a:pt x="985" y="75"/>
                      <a:pt x="985" y="75"/>
                    </a:cubicBezTo>
                    <a:cubicBezTo>
                      <a:pt x="985" y="54"/>
                      <a:pt x="997" y="42"/>
                      <a:pt x="997" y="42"/>
                    </a:cubicBezTo>
                    <a:cubicBezTo>
                      <a:pt x="1009" y="30"/>
                      <a:pt x="1029" y="30"/>
                      <a:pt x="1029" y="30"/>
                    </a:cubicBezTo>
                    <a:cubicBezTo>
                      <a:pt x="1050" y="30"/>
                      <a:pt x="1062" y="42"/>
                      <a:pt x="1062" y="42"/>
                    </a:cubicBezTo>
                    <a:cubicBezTo>
                      <a:pt x="1074" y="54"/>
                      <a:pt x="1074" y="75"/>
                      <a:pt x="1074" y="75"/>
                    </a:cubicBezTo>
                    <a:cubicBezTo>
                      <a:pt x="1074" y="96"/>
                      <a:pt x="1062" y="108"/>
                      <a:pt x="1062" y="108"/>
                    </a:cubicBezTo>
                    <a:cubicBezTo>
                      <a:pt x="1050" y="120"/>
                      <a:pt x="1029" y="120"/>
                      <a:pt x="1029" y="120"/>
                    </a:cubicBezTo>
                    <a:close/>
                    <a:moveTo>
                      <a:pt x="1029" y="106"/>
                    </a:moveTo>
                    <a:lnTo>
                      <a:pt x="1029" y="106"/>
                    </a:lnTo>
                    <a:cubicBezTo>
                      <a:pt x="1049" y="106"/>
                      <a:pt x="1049" y="75"/>
                      <a:pt x="1049" y="75"/>
                    </a:cubicBezTo>
                    <a:cubicBezTo>
                      <a:pt x="1049" y="61"/>
                      <a:pt x="1044" y="53"/>
                      <a:pt x="1044" y="53"/>
                    </a:cubicBezTo>
                    <a:cubicBezTo>
                      <a:pt x="1039" y="45"/>
                      <a:pt x="1029" y="45"/>
                      <a:pt x="1029" y="45"/>
                    </a:cubicBezTo>
                    <a:cubicBezTo>
                      <a:pt x="1020" y="45"/>
                      <a:pt x="1015" y="53"/>
                      <a:pt x="1015" y="53"/>
                    </a:cubicBezTo>
                    <a:cubicBezTo>
                      <a:pt x="1010" y="61"/>
                      <a:pt x="1010" y="75"/>
                      <a:pt x="1010" y="75"/>
                    </a:cubicBezTo>
                    <a:cubicBezTo>
                      <a:pt x="1010" y="89"/>
                      <a:pt x="1015" y="97"/>
                      <a:pt x="1015" y="97"/>
                    </a:cubicBezTo>
                    <a:cubicBezTo>
                      <a:pt x="1020" y="106"/>
                      <a:pt x="1029" y="106"/>
                      <a:pt x="1029" y="106"/>
                    </a:cubicBezTo>
                    <a:close/>
                    <a:moveTo>
                      <a:pt x="1158" y="116"/>
                    </a:moveTo>
                    <a:lnTo>
                      <a:pt x="1158" y="116"/>
                    </a:lnTo>
                    <a:cubicBezTo>
                      <a:pt x="1144" y="120"/>
                      <a:pt x="1132" y="120"/>
                      <a:pt x="1132" y="120"/>
                    </a:cubicBezTo>
                    <a:cubicBezTo>
                      <a:pt x="1111" y="120"/>
                      <a:pt x="1099" y="108"/>
                      <a:pt x="1099" y="108"/>
                    </a:cubicBezTo>
                    <a:cubicBezTo>
                      <a:pt x="1087" y="96"/>
                      <a:pt x="1087" y="75"/>
                      <a:pt x="1087" y="75"/>
                    </a:cubicBezTo>
                    <a:cubicBezTo>
                      <a:pt x="1087" y="54"/>
                      <a:pt x="1100" y="42"/>
                      <a:pt x="1100" y="42"/>
                    </a:cubicBezTo>
                    <a:cubicBezTo>
                      <a:pt x="1112" y="30"/>
                      <a:pt x="1134" y="30"/>
                      <a:pt x="1134" y="30"/>
                    </a:cubicBezTo>
                    <a:cubicBezTo>
                      <a:pt x="1144" y="30"/>
                      <a:pt x="1158" y="34"/>
                      <a:pt x="1158" y="34"/>
                    </a:cubicBezTo>
                    <a:lnTo>
                      <a:pt x="1158" y="50"/>
                    </a:lnTo>
                    <a:cubicBezTo>
                      <a:pt x="1143" y="46"/>
                      <a:pt x="1135" y="46"/>
                      <a:pt x="1135" y="46"/>
                    </a:cubicBezTo>
                    <a:cubicBezTo>
                      <a:pt x="1125" y="46"/>
                      <a:pt x="1118" y="54"/>
                      <a:pt x="1118" y="54"/>
                    </a:cubicBezTo>
                    <a:cubicBezTo>
                      <a:pt x="1112" y="62"/>
                      <a:pt x="1112" y="75"/>
                      <a:pt x="1112" y="75"/>
                    </a:cubicBezTo>
                    <a:cubicBezTo>
                      <a:pt x="1112" y="88"/>
                      <a:pt x="1119" y="97"/>
                      <a:pt x="1119" y="97"/>
                    </a:cubicBezTo>
                    <a:cubicBezTo>
                      <a:pt x="1126" y="105"/>
                      <a:pt x="1137" y="105"/>
                      <a:pt x="1137" y="105"/>
                    </a:cubicBezTo>
                    <a:cubicBezTo>
                      <a:pt x="1147" y="105"/>
                      <a:pt x="1158" y="100"/>
                      <a:pt x="1158" y="100"/>
                    </a:cubicBezTo>
                    <a:lnTo>
                      <a:pt x="1158" y="116"/>
                    </a:lnTo>
                    <a:close/>
                    <a:moveTo>
                      <a:pt x="1181" y="149"/>
                    </a:moveTo>
                    <a:lnTo>
                      <a:pt x="1181" y="149"/>
                    </a:lnTo>
                    <a:lnTo>
                      <a:pt x="1200" y="118"/>
                    </a:lnTo>
                    <a:lnTo>
                      <a:pt x="1168" y="32"/>
                    </a:lnTo>
                    <a:lnTo>
                      <a:pt x="1193" y="32"/>
                    </a:lnTo>
                    <a:lnTo>
                      <a:pt x="1214" y="90"/>
                    </a:lnTo>
                    <a:lnTo>
                      <a:pt x="1240" y="32"/>
                    </a:lnTo>
                    <a:lnTo>
                      <a:pt x="1257" y="32"/>
                    </a:lnTo>
                    <a:lnTo>
                      <a:pt x="1204" y="149"/>
                    </a:lnTo>
                    <a:lnTo>
                      <a:pt x="1181" y="149"/>
                    </a:lnTo>
                    <a:close/>
                    <a:moveTo>
                      <a:pt x="1318" y="118"/>
                    </a:moveTo>
                    <a:lnTo>
                      <a:pt x="1318" y="118"/>
                    </a:lnTo>
                    <a:cubicBezTo>
                      <a:pt x="1310" y="120"/>
                      <a:pt x="1305" y="120"/>
                      <a:pt x="1305" y="120"/>
                    </a:cubicBezTo>
                    <a:cubicBezTo>
                      <a:pt x="1275" y="120"/>
                      <a:pt x="1275" y="92"/>
                      <a:pt x="1275" y="92"/>
                    </a:cubicBezTo>
                    <a:lnTo>
                      <a:pt x="1275" y="47"/>
                    </a:lnTo>
                    <a:lnTo>
                      <a:pt x="1265" y="47"/>
                    </a:lnTo>
                    <a:lnTo>
                      <a:pt x="1265" y="32"/>
                    </a:lnTo>
                    <a:lnTo>
                      <a:pt x="1275" y="32"/>
                    </a:lnTo>
                    <a:lnTo>
                      <a:pt x="1275" y="18"/>
                    </a:lnTo>
                    <a:lnTo>
                      <a:pt x="1298" y="15"/>
                    </a:lnTo>
                    <a:lnTo>
                      <a:pt x="1298" y="32"/>
                    </a:lnTo>
                    <a:lnTo>
                      <a:pt x="1316" y="32"/>
                    </a:lnTo>
                    <a:lnTo>
                      <a:pt x="1316" y="47"/>
                    </a:lnTo>
                    <a:lnTo>
                      <a:pt x="1298" y="47"/>
                    </a:lnTo>
                    <a:lnTo>
                      <a:pt x="1298" y="89"/>
                    </a:lnTo>
                    <a:cubicBezTo>
                      <a:pt x="1298" y="105"/>
                      <a:pt x="1311" y="105"/>
                      <a:pt x="1311" y="105"/>
                    </a:cubicBezTo>
                    <a:cubicBezTo>
                      <a:pt x="1314" y="105"/>
                      <a:pt x="1318" y="104"/>
                      <a:pt x="1318" y="104"/>
                    </a:cubicBezTo>
                    <a:lnTo>
                      <a:pt x="1318" y="118"/>
                    </a:lnTo>
                    <a:close/>
                    <a:moveTo>
                      <a:pt x="1408" y="115"/>
                    </a:moveTo>
                    <a:lnTo>
                      <a:pt x="1408" y="115"/>
                    </a:lnTo>
                    <a:cubicBezTo>
                      <a:pt x="1392" y="120"/>
                      <a:pt x="1377" y="120"/>
                      <a:pt x="1377" y="120"/>
                    </a:cubicBezTo>
                    <a:cubicBezTo>
                      <a:pt x="1356" y="120"/>
                      <a:pt x="1343" y="108"/>
                      <a:pt x="1343" y="108"/>
                    </a:cubicBezTo>
                    <a:cubicBezTo>
                      <a:pt x="1331" y="96"/>
                      <a:pt x="1331" y="75"/>
                      <a:pt x="1331" y="75"/>
                    </a:cubicBezTo>
                    <a:cubicBezTo>
                      <a:pt x="1331" y="55"/>
                      <a:pt x="1342" y="43"/>
                      <a:pt x="1342" y="43"/>
                    </a:cubicBezTo>
                    <a:cubicBezTo>
                      <a:pt x="1354" y="30"/>
                      <a:pt x="1372" y="30"/>
                      <a:pt x="1372" y="30"/>
                    </a:cubicBezTo>
                    <a:cubicBezTo>
                      <a:pt x="1391" y="30"/>
                      <a:pt x="1400" y="42"/>
                      <a:pt x="1400" y="42"/>
                    </a:cubicBezTo>
                    <a:cubicBezTo>
                      <a:pt x="1408" y="54"/>
                      <a:pt x="1408" y="80"/>
                      <a:pt x="1408" y="80"/>
                    </a:cubicBezTo>
                    <a:lnTo>
                      <a:pt x="1355" y="80"/>
                    </a:lnTo>
                    <a:cubicBezTo>
                      <a:pt x="1358" y="104"/>
                      <a:pt x="1382" y="104"/>
                      <a:pt x="1382" y="104"/>
                    </a:cubicBezTo>
                    <a:cubicBezTo>
                      <a:pt x="1394" y="104"/>
                      <a:pt x="1408" y="99"/>
                      <a:pt x="1408" y="99"/>
                    </a:cubicBezTo>
                    <a:lnTo>
                      <a:pt x="1408" y="115"/>
                    </a:lnTo>
                    <a:close/>
                    <a:moveTo>
                      <a:pt x="1355" y="67"/>
                    </a:moveTo>
                    <a:lnTo>
                      <a:pt x="1355" y="67"/>
                    </a:lnTo>
                    <a:lnTo>
                      <a:pt x="1386" y="67"/>
                    </a:lnTo>
                    <a:cubicBezTo>
                      <a:pt x="1386" y="45"/>
                      <a:pt x="1372" y="45"/>
                      <a:pt x="1372" y="45"/>
                    </a:cubicBezTo>
                    <a:cubicBezTo>
                      <a:pt x="1357" y="45"/>
                      <a:pt x="1355" y="67"/>
                      <a:pt x="1355" y="67"/>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48" name="Freeform 1704"/>
              <p:cNvSpPr>
                <a:spLocks noEditPoints="1"/>
              </p:cNvSpPr>
              <p:nvPr/>
            </p:nvSpPr>
            <p:spPr bwMode="auto">
              <a:xfrm>
                <a:off x="4417" y="1887"/>
                <a:ext cx="557" cy="52"/>
              </a:xfrm>
              <a:custGeom>
                <a:avLst/>
                <a:gdLst>
                  <a:gd name="T0" fmla="*/ 0 w 1574"/>
                  <a:gd name="T1" fmla="*/ 0 h 154"/>
                  <a:gd name="T2" fmla="*/ 0 w 1574"/>
                  <a:gd name="T3" fmla="*/ 0 h 154"/>
                  <a:gd name="T4" fmla="*/ 0 w 1574"/>
                  <a:gd name="T5" fmla="*/ 0 h 154"/>
                  <a:gd name="T6" fmla="*/ 0 w 1574"/>
                  <a:gd name="T7" fmla="*/ 0 h 154"/>
                  <a:gd name="T8" fmla="*/ 0 w 1574"/>
                  <a:gd name="T9" fmla="*/ 0 h 154"/>
                  <a:gd name="T10" fmla="*/ 0 w 1574"/>
                  <a:gd name="T11" fmla="*/ 0 h 154"/>
                  <a:gd name="T12" fmla="*/ 0 w 1574"/>
                  <a:gd name="T13" fmla="*/ 0 h 154"/>
                  <a:gd name="T14" fmla="*/ 0 w 1574"/>
                  <a:gd name="T15" fmla="*/ 0 h 154"/>
                  <a:gd name="T16" fmla="*/ 0 w 1574"/>
                  <a:gd name="T17" fmla="*/ 0 h 154"/>
                  <a:gd name="T18" fmla="*/ 0 w 1574"/>
                  <a:gd name="T19" fmla="*/ 0 h 154"/>
                  <a:gd name="T20" fmla="*/ 0 w 1574"/>
                  <a:gd name="T21" fmla="*/ 0 h 154"/>
                  <a:gd name="T22" fmla="*/ 0 w 1574"/>
                  <a:gd name="T23" fmla="*/ 0 h 154"/>
                  <a:gd name="T24" fmla="*/ 0 w 1574"/>
                  <a:gd name="T25" fmla="*/ 0 h 154"/>
                  <a:gd name="T26" fmla="*/ 0 w 1574"/>
                  <a:gd name="T27" fmla="*/ 0 h 154"/>
                  <a:gd name="T28" fmla="*/ 0 w 1574"/>
                  <a:gd name="T29" fmla="*/ 0 h 154"/>
                  <a:gd name="T30" fmla="*/ 0 w 1574"/>
                  <a:gd name="T31" fmla="*/ 0 h 154"/>
                  <a:gd name="T32" fmla="*/ 0 w 1574"/>
                  <a:gd name="T33" fmla="*/ 0 h 154"/>
                  <a:gd name="T34" fmla="*/ 0 w 1574"/>
                  <a:gd name="T35" fmla="*/ 0 h 154"/>
                  <a:gd name="T36" fmla="*/ 0 w 1574"/>
                  <a:gd name="T37" fmla="*/ 0 h 154"/>
                  <a:gd name="T38" fmla="*/ 0 w 1574"/>
                  <a:gd name="T39" fmla="*/ 0 h 154"/>
                  <a:gd name="T40" fmla="*/ 0 w 1574"/>
                  <a:gd name="T41" fmla="*/ 0 h 154"/>
                  <a:gd name="T42" fmla="*/ 0 w 1574"/>
                  <a:gd name="T43" fmla="*/ 0 h 154"/>
                  <a:gd name="T44" fmla="*/ 0 w 1574"/>
                  <a:gd name="T45" fmla="*/ 0 h 154"/>
                  <a:gd name="T46" fmla="*/ 0 w 1574"/>
                  <a:gd name="T47" fmla="*/ 0 h 154"/>
                  <a:gd name="T48" fmla="*/ 0 w 1574"/>
                  <a:gd name="T49" fmla="*/ 0 h 154"/>
                  <a:gd name="T50" fmla="*/ 0 w 1574"/>
                  <a:gd name="T51" fmla="*/ 0 h 154"/>
                  <a:gd name="T52" fmla="*/ 0 w 1574"/>
                  <a:gd name="T53" fmla="*/ 0 h 154"/>
                  <a:gd name="T54" fmla="*/ 0 w 1574"/>
                  <a:gd name="T55" fmla="*/ 0 h 154"/>
                  <a:gd name="T56" fmla="*/ 0 w 1574"/>
                  <a:gd name="T57" fmla="*/ 0 h 154"/>
                  <a:gd name="T58" fmla="*/ 0 w 1574"/>
                  <a:gd name="T59" fmla="*/ 0 h 154"/>
                  <a:gd name="T60" fmla="*/ 0 w 1574"/>
                  <a:gd name="T61" fmla="*/ 0 h 154"/>
                  <a:gd name="T62" fmla="*/ 0 w 1574"/>
                  <a:gd name="T63" fmla="*/ 0 h 154"/>
                  <a:gd name="T64" fmla="*/ 0 w 1574"/>
                  <a:gd name="T65" fmla="*/ 0 h 154"/>
                  <a:gd name="T66" fmla="*/ 0 w 1574"/>
                  <a:gd name="T67" fmla="*/ 0 h 154"/>
                  <a:gd name="T68" fmla="*/ 0 w 1574"/>
                  <a:gd name="T69" fmla="*/ 0 h 154"/>
                  <a:gd name="T70" fmla="*/ 0 w 1574"/>
                  <a:gd name="T71" fmla="*/ 0 h 154"/>
                  <a:gd name="T72" fmla="*/ 0 w 1574"/>
                  <a:gd name="T73" fmla="*/ 0 h 154"/>
                  <a:gd name="T74" fmla="*/ 0 w 1574"/>
                  <a:gd name="T75" fmla="*/ 0 h 154"/>
                  <a:gd name="T76" fmla="*/ 0 w 1574"/>
                  <a:gd name="T77" fmla="*/ 0 h 154"/>
                  <a:gd name="T78" fmla="*/ 0 w 1574"/>
                  <a:gd name="T79" fmla="*/ 0 h 154"/>
                  <a:gd name="T80" fmla="*/ 0 w 1574"/>
                  <a:gd name="T81" fmla="*/ 0 h 154"/>
                  <a:gd name="T82" fmla="*/ 0 w 1574"/>
                  <a:gd name="T83" fmla="*/ 0 h 154"/>
                  <a:gd name="T84" fmla="*/ 0 w 1574"/>
                  <a:gd name="T85" fmla="*/ 0 h 154"/>
                  <a:gd name="T86" fmla="*/ 0 w 1574"/>
                  <a:gd name="T87" fmla="*/ 0 h 154"/>
                  <a:gd name="T88" fmla="*/ 0 w 1574"/>
                  <a:gd name="T89" fmla="*/ 0 h 154"/>
                  <a:gd name="T90" fmla="*/ 0 w 1574"/>
                  <a:gd name="T91" fmla="*/ 0 h 154"/>
                  <a:gd name="T92" fmla="*/ 0 w 1574"/>
                  <a:gd name="T93" fmla="*/ 0 h 154"/>
                  <a:gd name="T94" fmla="*/ 0 w 1574"/>
                  <a:gd name="T95" fmla="*/ 0 h 154"/>
                  <a:gd name="T96" fmla="*/ 0 w 1574"/>
                  <a:gd name="T97" fmla="*/ 0 h 154"/>
                  <a:gd name="T98" fmla="*/ 0 w 1574"/>
                  <a:gd name="T99" fmla="*/ 0 h 154"/>
                  <a:gd name="T100" fmla="*/ 0 w 1574"/>
                  <a:gd name="T101" fmla="*/ 0 h 1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574" h="154">
                    <a:moveTo>
                      <a:pt x="101" y="119"/>
                    </a:moveTo>
                    <a:lnTo>
                      <a:pt x="101" y="119"/>
                    </a:lnTo>
                    <a:cubicBezTo>
                      <a:pt x="84" y="127"/>
                      <a:pt x="61" y="127"/>
                      <a:pt x="61" y="127"/>
                    </a:cubicBezTo>
                    <a:cubicBezTo>
                      <a:pt x="32" y="127"/>
                      <a:pt x="16" y="110"/>
                      <a:pt x="16" y="110"/>
                    </a:cubicBezTo>
                    <a:cubicBezTo>
                      <a:pt x="0" y="94"/>
                      <a:pt x="0" y="66"/>
                      <a:pt x="0" y="66"/>
                    </a:cubicBezTo>
                    <a:cubicBezTo>
                      <a:pt x="0" y="37"/>
                      <a:pt x="16" y="21"/>
                      <a:pt x="16" y="21"/>
                    </a:cubicBezTo>
                    <a:cubicBezTo>
                      <a:pt x="32" y="5"/>
                      <a:pt x="62" y="5"/>
                      <a:pt x="62" y="5"/>
                    </a:cubicBezTo>
                    <a:cubicBezTo>
                      <a:pt x="81" y="5"/>
                      <a:pt x="100" y="10"/>
                      <a:pt x="100" y="10"/>
                    </a:cubicBezTo>
                    <a:lnTo>
                      <a:pt x="100" y="28"/>
                    </a:lnTo>
                    <a:cubicBezTo>
                      <a:pt x="78" y="21"/>
                      <a:pt x="64" y="21"/>
                      <a:pt x="64" y="21"/>
                    </a:cubicBezTo>
                    <a:cubicBezTo>
                      <a:pt x="46" y="21"/>
                      <a:pt x="36" y="33"/>
                      <a:pt x="36" y="33"/>
                    </a:cubicBezTo>
                    <a:cubicBezTo>
                      <a:pt x="26" y="44"/>
                      <a:pt x="26" y="65"/>
                      <a:pt x="26" y="65"/>
                    </a:cubicBezTo>
                    <a:cubicBezTo>
                      <a:pt x="26" y="86"/>
                      <a:pt x="37" y="98"/>
                      <a:pt x="37" y="98"/>
                    </a:cubicBezTo>
                    <a:cubicBezTo>
                      <a:pt x="47" y="110"/>
                      <a:pt x="66" y="110"/>
                      <a:pt x="66" y="110"/>
                    </a:cubicBezTo>
                    <a:cubicBezTo>
                      <a:pt x="83" y="110"/>
                      <a:pt x="101" y="101"/>
                      <a:pt x="101" y="101"/>
                    </a:cubicBezTo>
                    <a:lnTo>
                      <a:pt x="101" y="119"/>
                    </a:lnTo>
                    <a:close/>
                    <a:moveTo>
                      <a:pt x="122" y="124"/>
                    </a:moveTo>
                    <a:lnTo>
                      <a:pt x="122" y="124"/>
                    </a:lnTo>
                    <a:lnTo>
                      <a:pt x="122" y="8"/>
                    </a:lnTo>
                    <a:lnTo>
                      <a:pt x="172" y="8"/>
                    </a:lnTo>
                    <a:cubicBezTo>
                      <a:pt x="198" y="8"/>
                      <a:pt x="213" y="22"/>
                      <a:pt x="213" y="22"/>
                    </a:cubicBezTo>
                    <a:cubicBezTo>
                      <a:pt x="227" y="36"/>
                      <a:pt x="227" y="63"/>
                      <a:pt x="227" y="63"/>
                    </a:cubicBezTo>
                    <a:cubicBezTo>
                      <a:pt x="227" y="92"/>
                      <a:pt x="212" y="108"/>
                      <a:pt x="212" y="108"/>
                    </a:cubicBezTo>
                    <a:cubicBezTo>
                      <a:pt x="197" y="124"/>
                      <a:pt x="169" y="124"/>
                      <a:pt x="169" y="124"/>
                    </a:cubicBezTo>
                    <a:lnTo>
                      <a:pt x="122" y="124"/>
                    </a:lnTo>
                    <a:close/>
                    <a:moveTo>
                      <a:pt x="146" y="107"/>
                    </a:moveTo>
                    <a:lnTo>
                      <a:pt x="146" y="107"/>
                    </a:lnTo>
                    <a:lnTo>
                      <a:pt x="164" y="107"/>
                    </a:lnTo>
                    <a:cubicBezTo>
                      <a:pt x="183" y="107"/>
                      <a:pt x="192" y="97"/>
                      <a:pt x="192" y="97"/>
                    </a:cubicBezTo>
                    <a:cubicBezTo>
                      <a:pt x="201" y="86"/>
                      <a:pt x="201" y="65"/>
                      <a:pt x="201" y="65"/>
                    </a:cubicBezTo>
                    <a:cubicBezTo>
                      <a:pt x="201" y="48"/>
                      <a:pt x="194" y="37"/>
                      <a:pt x="194" y="37"/>
                    </a:cubicBezTo>
                    <a:cubicBezTo>
                      <a:pt x="189" y="30"/>
                      <a:pt x="182" y="27"/>
                      <a:pt x="182" y="27"/>
                    </a:cubicBezTo>
                    <a:cubicBezTo>
                      <a:pt x="174" y="24"/>
                      <a:pt x="160" y="24"/>
                      <a:pt x="160" y="24"/>
                    </a:cubicBezTo>
                    <a:lnTo>
                      <a:pt x="146" y="24"/>
                    </a:lnTo>
                    <a:lnTo>
                      <a:pt x="146" y="107"/>
                    </a:lnTo>
                    <a:close/>
                    <a:moveTo>
                      <a:pt x="257" y="124"/>
                    </a:moveTo>
                    <a:lnTo>
                      <a:pt x="257" y="124"/>
                    </a:lnTo>
                    <a:lnTo>
                      <a:pt x="257" y="110"/>
                    </a:lnTo>
                    <a:lnTo>
                      <a:pt x="280" y="110"/>
                    </a:lnTo>
                    <a:lnTo>
                      <a:pt x="280" y="25"/>
                    </a:lnTo>
                    <a:lnTo>
                      <a:pt x="257" y="31"/>
                    </a:lnTo>
                    <a:lnTo>
                      <a:pt x="257" y="17"/>
                    </a:lnTo>
                    <a:lnTo>
                      <a:pt x="303" y="5"/>
                    </a:lnTo>
                    <a:lnTo>
                      <a:pt x="303" y="110"/>
                    </a:lnTo>
                    <a:lnTo>
                      <a:pt x="326" y="110"/>
                    </a:lnTo>
                    <a:lnTo>
                      <a:pt x="326" y="124"/>
                    </a:lnTo>
                    <a:lnTo>
                      <a:pt x="257" y="124"/>
                    </a:lnTo>
                    <a:close/>
                    <a:moveTo>
                      <a:pt x="401" y="124"/>
                    </a:moveTo>
                    <a:lnTo>
                      <a:pt x="401" y="124"/>
                    </a:lnTo>
                    <a:lnTo>
                      <a:pt x="401" y="93"/>
                    </a:lnTo>
                    <a:lnTo>
                      <a:pt x="347" y="93"/>
                    </a:lnTo>
                    <a:lnTo>
                      <a:pt x="347" y="75"/>
                    </a:lnTo>
                    <a:lnTo>
                      <a:pt x="400" y="8"/>
                    </a:lnTo>
                    <a:lnTo>
                      <a:pt x="422" y="8"/>
                    </a:lnTo>
                    <a:lnTo>
                      <a:pt x="422" y="75"/>
                    </a:lnTo>
                    <a:lnTo>
                      <a:pt x="435" y="75"/>
                    </a:lnTo>
                    <a:lnTo>
                      <a:pt x="435" y="93"/>
                    </a:lnTo>
                    <a:lnTo>
                      <a:pt x="422" y="93"/>
                    </a:lnTo>
                    <a:lnTo>
                      <a:pt x="422" y="124"/>
                    </a:lnTo>
                    <a:lnTo>
                      <a:pt x="401" y="124"/>
                    </a:lnTo>
                    <a:close/>
                    <a:moveTo>
                      <a:pt x="366" y="75"/>
                    </a:moveTo>
                    <a:lnTo>
                      <a:pt x="366" y="75"/>
                    </a:lnTo>
                    <a:lnTo>
                      <a:pt x="402" y="75"/>
                    </a:lnTo>
                    <a:lnTo>
                      <a:pt x="402" y="30"/>
                    </a:lnTo>
                    <a:lnTo>
                      <a:pt x="366" y="75"/>
                    </a:lnTo>
                    <a:close/>
                    <a:moveTo>
                      <a:pt x="460" y="124"/>
                    </a:moveTo>
                    <a:lnTo>
                      <a:pt x="460" y="124"/>
                    </a:lnTo>
                    <a:lnTo>
                      <a:pt x="460" y="0"/>
                    </a:lnTo>
                    <a:lnTo>
                      <a:pt x="483" y="0"/>
                    </a:lnTo>
                    <a:lnTo>
                      <a:pt x="483" y="124"/>
                    </a:lnTo>
                    <a:lnTo>
                      <a:pt x="460" y="124"/>
                    </a:lnTo>
                    <a:close/>
                    <a:moveTo>
                      <a:pt x="548" y="126"/>
                    </a:moveTo>
                    <a:lnTo>
                      <a:pt x="548" y="126"/>
                    </a:lnTo>
                    <a:cubicBezTo>
                      <a:pt x="528" y="126"/>
                      <a:pt x="516" y="113"/>
                      <a:pt x="516" y="113"/>
                    </a:cubicBezTo>
                    <a:cubicBezTo>
                      <a:pt x="504" y="101"/>
                      <a:pt x="504" y="81"/>
                      <a:pt x="504" y="81"/>
                    </a:cubicBezTo>
                    <a:cubicBezTo>
                      <a:pt x="504" y="60"/>
                      <a:pt x="516" y="48"/>
                      <a:pt x="516" y="48"/>
                    </a:cubicBezTo>
                    <a:cubicBezTo>
                      <a:pt x="528" y="36"/>
                      <a:pt x="549" y="36"/>
                      <a:pt x="549" y="36"/>
                    </a:cubicBezTo>
                    <a:cubicBezTo>
                      <a:pt x="569" y="36"/>
                      <a:pt x="581" y="48"/>
                      <a:pt x="581" y="48"/>
                    </a:cubicBezTo>
                    <a:cubicBezTo>
                      <a:pt x="593" y="60"/>
                      <a:pt x="593" y="81"/>
                      <a:pt x="593" y="81"/>
                    </a:cubicBezTo>
                    <a:cubicBezTo>
                      <a:pt x="593" y="102"/>
                      <a:pt x="581" y="114"/>
                      <a:pt x="581" y="114"/>
                    </a:cubicBezTo>
                    <a:cubicBezTo>
                      <a:pt x="569" y="126"/>
                      <a:pt x="548" y="126"/>
                      <a:pt x="548" y="126"/>
                    </a:cubicBezTo>
                    <a:close/>
                    <a:moveTo>
                      <a:pt x="549" y="111"/>
                    </a:moveTo>
                    <a:lnTo>
                      <a:pt x="549" y="111"/>
                    </a:lnTo>
                    <a:cubicBezTo>
                      <a:pt x="568" y="111"/>
                      <a:pt x="568" y="81"/>
                      <a:pt x="568" y="81"/>
                    </a:cubicBezTo>
                    <a:cubicBezTo>
                      <a:pt x="568" y="67"/>
                      <a:pt x="563" y="58"/>
                      <a:pt x="563" y="58"/>
                    </a:cubicBezTo>
                    <a:cubicBezTo>
                      <a:pt x="558" y="50"/>
                      <a:pt x="549" y="50"/>
                      <a:pt x="549" y="50"/>
                    </a:cubicBezTo>
                    <a:cubicBezTo>
                      <a:pt x="539" y="50"/>
                      <a:pt x="534" y="58"/>
                      <a:pt x="534" y="58"/>
                    </a:cubicBezTo>
                    <a:cubicBezTo>
                      <a:pt x="529" y="67"/>
                      <a:pt x="529" y="81"/>
                      <a:pt x="529" y="81"/>
                    </a:cubicBezTo>
                    <a:cubicBezTo>
                      <a:pt x="529" y="95"/>
                      <a:pt x="534" y="103"/>
                      <a:pt x="534" y="103"/>
                    </a:cubicBezTo>
                    <a:cubicBezTo>
                      <a:pt x="539" y="111"/>
                      <a:pt x="549" y="111"/>
                      <a:pt x="549" y="111"/>
                    </a:cubicBezTo>
                    <a:close/>
                    <a:moveTo>
                      <a:pt x="630" y="124"/>
                    </a:moveTo>
                    <a:lnTo>
                      <a:pt x="630" y="124"/>
                    </a:lnTo>
                    <a:lnTo>
                      <a:pt x="606" y="38"/>
                    </a:lnTo>
                    <a:lnTo>
                      <a:pt x="627" y="38"/>
                    </a:lnTo>
                    <a:lnTo>
                      <a:pt x="644" y="98"/>
                    </a:lnTo>
                    <a:lnTo>
                      <a:pt x="662" y="38"/>
                    </a:lnTo>
                    <a:lnTo>
                      <a:pt x="682" y="38"/>
                    </a:lnTo>
                    <a:lnTo>
                      <a:pt x="698" y="98"/>
                    </a:lnTo>
                    <a:lnTo>
                      <a:pt x="716" y="38"/>
                    </a:lnTo>
                    <a:lnTo>
                      <a:pt x="733" y="38"/>
                    </a:lnTo>
                    <a:lnTo>
                      <a:pt x="707" y="124"/>
                    </a:lnTo>
                    <a:lnTo>
                      <a:pt x="685" y="124"/>
                    </a:lnTo>
                    <a:lnTo>
                      <a:pt x="669" y="65"/>
                    </a:lnTo>
                    <a:lnTo>
                      <a:pt x="652" y="124"/>
                    </a:lnTo>
                    <a:lnTo>
                      <a:pt x="630" y="124"/>
                    </a:lnTo>
                    <a:close/>
                    <a:moveTo>
                      <a:pt x="805" y="124"/>
                    </a:moveTo>
                    <a:lnTo>
                      <a:pt x="805" y="124"/>
                    </a:lnTo>
                    <a:lnTo>
                      <a:pt x="805" y="8"/>
                    </a:lnTo>
                    <a:lnTo>
                      <a:pt x="837" y="8"/>
                    </a:lnTo>
                    <a:lnTo>
                      <a:pt x="865" y="89"/>
                    </a:lnTo>
                    <a:lnTo>
                      <a:pt x="894" y="8"/>
                    </a:lnTo>
                    <a:lnTo>
                      <a:pt x="922" y="8"/>
                    </a:lnTo>
                    <a:lnTo>
                      <a:pt x="922" y="124"/>
                    </a:lnTo>
                    <a:lnTo>
                      <a:pt x="899" y="124"/>
                    </a:lnTo>
                    <a:lnTo>
                      <a:pt x="899" y="36"/>
                    </a:lnTo>
                    <a:lnTo>
                      <a:pt x="871" y="116"/>
                    </a:lnTo>
                    <a:lnTo>
                      <a:pt x="852" y="116"/>
                    </a:lnTo>
                    <a:lnTo>
                      <a:pt x="824" y="35"/>
                    </a:lnTo>
                    <a:lnTo>
                      <a:pt x="824" y="124"/>
                    </a:lnTo>
                    <a:lnTo>
                      <a:pt x="805" y="124"/>
                    </a:lnTo>
                    <a:close/>
                    <a:moveTo>
                      <a:pt x="987" y="126"/>
                    </a:moveTo>
                    <a:lnTo>
                      <a:pt x="987" y="126"/>
                    </a:lnTo>
                    <a:cubicBezTo>
                      <a:pt x="967" y="126"/>
                      <a:pt x="955" y="113"/>
                      <a:pt x="955" y="113"/>
                    </a:cubicBezTo>
                    <a:cubicBezTo>
                      <a:pt x="943" y="101"/>
                      <a:pt x="943" y="81"/>
                      <a:pt x="943" y="81"/>
                    </a:cubicBezTo>
                    <a:cubicBezTo>
                      <a:pt x="943" y="60"/>
                      <a:pt x="955" y="48"/>
                      <a:pt x="955" y="48"/>
                    </a:cubicBezTo>
                    <a:cubicBezTo>
                      <a:pt x="967" y="36"/>
                      <a:pt x="987" y="36"/>
                      <a:pt x="987" y="36"/>
                    </a:cubicBezTo>
                    <a:cubicBezTo>
                      <a:pt x="1008" y="36"/>
                      <a:pt x="1020" y="48"/>
                      <a:pt x="1020" y="48"/>
                    </a:cubicBezTo>
                    <a:cubicBezTo>
                      <a:pt x="1032" y="60"/>
                      <a:pt x="1032" y="81"/>
                      <a:pt x="1032" y="81"/>
                    </a:cubicBezTo>
                    <a:cubicBezTo>
                      <a:pt x="1032" y="102"/>
                      <a:pt x="1020" y="114"/>
                      <a:pt x="1020" y="114"/>
                    </a:cubicBezTo>
                    <a:cubicBezTo>
                      <a:pt x="1008" y="126"/>
                      <a:pt x="987" y="126"/>
                      <a:pt x="987" y="126"/>
                    </a:cubicBezTo>
                    <a:close/>
                    <a:moveTo>
                      <a:pt x="987" y="111"/>
                    </a:moveTo>
                    <a:lnTo>
                      <a:pt x="987" y="111"/>
                    </a:lnTo>
                    <a:cubicBezTo>
                      <a:pt x="1007" y="111"/>
                      <a:pt x="1007" y="81"/>
                      <a:pt x="1007" y="81"/>
                    </a:cubicBezTo>
                    <a:cubicBezTo>
                      <a:pt x="1007" y="67"/>
                      <a:pt x="1002" y="58"/>
                      <a:pt x="1002" y="58"/>
                    </a:cubicBezTo>
                    <a:cubicBezTo>
                      <a:pt x="996" y="50"/>
                      <a:pt x="987" y="50"/>
                      <a:pt x="987" y="50"/>
                    </a:cubicBezTo>
                    <a:cubicBezTo>
                      <a:pt x="978" y="50"/>
                      <a:pt x="973" y="58"/>
                      <a:pt x="973" y="58"/>
                    </a:cubicBezTo>
                    <a:cubicBezTo>
                      <a:pt x="968" y="67"/>
                      <a:pt x="968" y="81"/>
                      <a:pt x="968" y="81"/>
                    </a:cubicBezTo>
                    <a:cubicBezTo>
                      <a:pt x="968" y="95"/>
                      <a:pt x="973" y="103"/>
                      <a:pt x="973" y="103"/>
                    </a:cubicBezTo>
                    <a:cubicBezTo>
                      <a:pt x="978" y="111"/>
                      <a:pt x="987" y="111"/>
                      <a:pt x="987" y="111"/>
                    </a:cubicBezTo>
                    <a:close/>
                    <a:moveTo>
                      <a:pt x="1053" y="124"/>
                    </a:moveTo>
                    <a:lnTo>
                      <a:pt x="1053" y="124"/>
                    </a:lnTo>
                    <a:lnTo>
                      <a:pt x="1053" y="38"/>
                    </a:lnTo>
                    <a:lnTo>
                      <a:pt x="1076" y="38"/>
                    </a:lnTo>
                    <a:lnTo>
                      <a:pt x="1076" y="54"/>
                    </a:lnTo>
                    <a:cubicBezTo>
                      <a:pt x="1087" y="36"/>
                      <a:pt x="1105" y="36"/>
                      <a:pt x="1105" y="36"/>
                    </a:cubicBezTo>
                    <a:cubicBezTo>
                      <a:pt x="1117" y="36"/>
                      <a:pt x="1123" y="43"/>
                      <a:pt x="1123" y="43"/>
                    </a:cubicBezTo>
                    <a:cubicBezTo>
                      <a:pt x="1130" y="50"/>
                      <a:pt x="1130" y="63"/>
                      <a:pt x="1130" y="63"/>
                    </a:cubicBezTo>
                    <a:lnTo>
                      <a:pt x="1130" y="124"/>
                    </a:lnTo>
                    <a:lnTo>
                      <a:pt x="1107" y="124"/>
                    </a:lnTo>
                    <a:lnTo>
                      <a:pt x="1107" y="69"/>
                    </a:lnTo>
                    <a:cubicBezTo>
                      <a:pt x="1107" y="54"/>
                      <a:pt x="1097" y="54"/>
                      <a:pt x="1097" y="54"/>
                    </a:cubicBezTo>
                    <a:cubicBezTo>
                      <a:pt x="1086" y="54"/>
                      <a:pt x="1076" y="70"/>
                      <a:pt x="1076" y="70"/>
                    </a:cubicBezTo>
                    <a:lnTo>
                      <a:pt x="1076" y="124"/>
                    </a:lnTo>
                    <a:lnTo>
                      <a:pt x="1053" y="124"/>
                    </a:lnTo>
                    <a:close/>
                    <a:moveTo>
                      <a:pt x="1194" y="126"/>
                    </a:moveTo>
                    <a:lnTo>
                      <a:pt x="1194" y="126"/>
                    </a:lnTo>
                    <a:cubicBezTo>
                      <a:pt x="1174" y="126"/>
                      <a:pt x="1162" y="113"/>
                      <a:pt x="1162" y="113"/>
                    </a:cubicBezTo>
                    <a:cubicBezTo>
                      <a:pt x="1150" y="101"/>
                      <a:pt x="1150" y="81"/>
                      <a:pt x="1150" y="81"/>
                    </a:cubicBezTo>
                    <a:cubicBezTo>
                      <a:pt x="1150" y="60"/>
                      <a:pt x="1162" y="48"/>
                      <a:pt x="1162" y="48"/>
                    </a:cubicBezTo>
                    <a:cubicBezTo>
                      <a:pt x="1174" y="36"/>
                      <a:pt x="1195" y="36"/>
                      <a:pt x="1195" y="36"/>
                    </a:cubicBezTo>
                    <a:cubicBezTo>
                      <a:pt x="1215" y="36"/>
                      <a:pt x="1227" y="48"/>
                      <a:pt x="1227" y="48"/>
                    </a:cubicBezTo>
                    <a:cubicBezTo>
                      <a:pt x="1239" y="60"/>
                      <a:pt x="1239" y="81"/>
                      <a:pt x="1239" y="81"/>
                    </a:cubicBezTo>
                    <a:cubicBezTo>
                      <a:pt x="1239" y="102"/>
                      <a:pt x="1227" y="114"/>
                      <a:pt x="1227" y="114"/>
                    </a:cubicBezTo>
                    <a:cubicBezTo>
                      <a:pt x="1215" y="126"/>
                      <a:pt x="1194" y="126"/>
                      <a:pt x="1194" y="126"/>
                    </a:cubicBezTo>
                    <a:close/>
                    <a:moveTo>
                      <a:pt x="1195" y="111"/>
                    </a:moveTo>
                    <a:lnTo>
                      <a:pt x="1195" y="111"/>
                    </a:lnTo>
                    <a:cubicBezTo>
                      <a:pt x="1214" y="111"/>
                      <a:pt x="1214" y="81"/>
                      <a:pt x="1214" y="81"/>
                    </a:cubicBezTo>
                    <a:cubicBezTo>
                      <a:pt x="1214" y="67"/>
                      <a:pt x="1209" y="58"/>
                      <a:pt x="1209" y="58"/>
                    </a:cubicBezTo>
                    <a:cubicBezTo>
                      <a:pt x="1204" y="50"/>
                      <a:pt x="1195" y="50"/>
                      <a:pt x="1195" y="50"/>
                    </a:cubicBezTo>
                    <a:cubicBezTo>
                      <a:pt x="1186" y="50"/>
                      <a:pt x="1180" y="58"/>
                      <a:pt x="1180" y="58"/>
                    </a:cubicBezTo>
                    <a:cubicBezTo>
                      <a:pt x="1175" y="67"/>
                      <a:pt x="1175" y="81"/>
                      <a:pt x="1175" y="81"/>
                    </a:cubicBezTo>
                    <a:cubicBezTo>
                      <a:pt x="1175" y="95"/>
                      <a:pt x="1180" y="103"/>
                      <a:pt x="1180" y="103"/>
                    </a:cubicBezTo>
                    <a:cubicBezTo>
                      <a:pt x="1185" y="111"/>
                      <a:pt x="1195" y="111"/>
                      <a:pt x="1195" y="111"/>
                    </a:cubicBezTo>
                    <a:close/>
                    <a:moveTo>
                      <a:pt x="1324" y="122"/>
                    </a:moveTo>
                    <a:lnTo>
                      <a:pt x="1324" y="122"/>
                    </a:lnTo>
                    <a:cubicBezTo>
                      <a:pt x="1309" y="126"/>
                      <a:pt x="1297" y="126"/>
                      <a:pt x="1297" y="126"/>
                    </a:cubicBezTo>
                    <a:cubicBezTo>
                      <a:pt x="1276" y="126"/>
                      <a:pt x="1265" y="113"/>
                      <a:pt x="1265" y="113"/>
                    </a:cubicBezTo>
                    <a:cubicBezTo>
                      <a:pt x="1253" y="101"/>
                      <a:pt x="1253" y="81"/>
                      <a:pt x="1253" y="81"/>
                    </a:cubicBezTo>
                    <a:cubicBezTo>
                      <a:pt x="1253" y="60"/>
                      <a:pt x="1265" y="48"/>
                      <a:pt x="1265" y="48"/>
                    </a:cubicBezTo>
                    <a:cubicBezTo>
                      <a:pt x="1277" y="36"/>
                      <a:pt x="1299" y="36"/>
                      <a:pt x="1299" y="36"/>
                    </a:cubicBezTo>
                    <a:cubicBezTo>
                      <a:pt x="1309" y="36"/>
                      <a:pt x="1323" y="39"/>
                      <a:pt x="1323" y="39"/>
                    </a:cubicBezTo>
                    <a:lnTo>
                      <a:pt x="1323" y="56"/>
                    </a:lnTo>
                    <a:cubicBezTo>
                      <a:pt x="1309" y="51"/>
                      <a:pt x="1300" y="51"/>
                      <a:pt x="1300" y="51"/>
                    </a:cubicBezTo>
                    <a:cubicBezTo>
                      <a:pt x="1290" y="51"/>
                      <a:pt x="1283" y="59"/>
                      <a:pt x="1283" y="59"/>
                    </a:cubicBezTo>
                    <a:cubicBezTo>
                      <a:pt x="1277" y="67"/>
                      <a:pt x="1277" y="80"/>
                      <a:pt x="1277" y="80"/>
                    </a:cubicBezTo>
                    <a:cubicBezTo>
                      <a:pt x="1277" y="94"/>
                      <a:pt x="1284" y="102"/>
                      <a:pt x="1284" y="102"/>
                    </a:cubicBezTo>
                    <a:cubicBezTo>
                      <a:pt x="1291" y="110"/>
                      <a:pt x="1302" y="110"/>
                      <a:pt x="1302" y="110"/>
                    </a:cubicBezTo>
                    <a:cubicBezTo>
                      <a:pt x="1313" y="110"/>
                      <a:pt x="1324" y="106"/>
                      <a:pt x="1324" y="106"/>
                    </a:cubicBezTo>
                    <a:lnTo>
                      <a:pt x="1324" y="122"/>
                    </a:lnTo>
                    <a:close/>
                    <a:moveTo>
                      <a:pt x="1346" y="154"/>
                    </a:moveTo>
                    <a:lnTo>
                      <a:pt x="1346" y="154"/>
                    </a:lnTo>
                    <a:lnTo>
                      <a:pt x="1365" y="124"/>
                    </a:lnTo>
                    <a:lnTo>
                      <a:pt x="1334" y="38"/>
                    </a:lnTo>
                    <a:lnTo>
                      <a:pt x="1358" y="38"/>
                    </a:lnTo>
                    <a:lnTo>
                      <a:pt x="1380" y="95"/>
                    </a:lnTo>
                    <a:lnTo>
                      <a:pt x="1405" y="38"/>
                    </a:lnTo>
                    <a:lnTo>
                      <a:pt x="1423" y="38"/>
                    </a:lnTo>
                    <a:lnTo>
                      <a:pt x="1370" y="154"/>
                    </a:lnTo>
                    <a:lnTo>
                      <a:pt x="1346" y="154"/>
                    </a:lnTo>
                    <a:close/>
                    <a:moveTo>
                      <a:pt x="1483" y="123"/>
                    </a:moveTo>
                    <a:lnTo>
                      <a:pt x="1483" y="123"/>
                    </a:lnTo>
                    <a:cubicBezTo>
                      <a:pt x="1475" y="126"/>
                      <a:pt x="1470" y="126"/>
                      <a:pt x="1470" y="126"/>
                    </a:cubicBezTo>
                    <a:cubicBezTo>
                      <a:pt x="1440" y="126"/>
                      <a:pt x="1440" y="97"/>
                      <a:pt x="1440" y="97"/>
                    </a:cubicBezTo>
                    <a:lnTo>
                      <a:pt x="1440" y="52"/>
                    </a:lnTo>
                    <a:lnTo>
                      <a:pt x="1430" y="52"/>
                    </a:lnTo>
                    <a:lnTo>
                      <a:pt x="1430" y="38"/>
                    </a:lnTo>
                    <a:lnTo>
                      <a:pt x="1440" y="38"/>
                    </a:lnTo>
                    <a:lnTo>
                      <a:pt x="1440" y="23"/>
                    </a:lnTo>
                    <a:lnTo>
                      <a:pt x="1463" y="21"/>
                    </a:lnTo>
                    <a:lnTo>
                      <a:pt x="1463" y="38"/>
                    </a:lnTo>
                    <a:lnTo>
                      <a:pt x="1482" y="38"/>
                    </a:lnTo>
                    <a:lnTo>
                      <a:pt x="1482" y="52"/>
                    </a:lnTo>
                    <a:lnTo>
                      <a:pt x="1463" y="52"/>
                    </a:lnTo>
                    <a:lnTo>
                      <a:pt x="1463" y="94"/>
                    </a:lnTo>
                    <a:cubicBezTo>
                      <a:pt x="1463" y="110"/>
                      <a:pt x="1476" y="110"/>
                      <a:pt x="1476" y="110"/>
                    </a:cubicBezTo>
                    <a:cubicBezTo>
                      <a:pt x="1479" y="110"/>
                      <a:pt x="1483" y="109"/>
                      <a:pt x="1483" y="109"/>
                    </a:cubicBezTo>
                    <a:lnTo>
                      <a:pt x="1483" y="123"/>
                    </a:lnTo>
                    <a:close/>
                    <a:moveTo>
                      <a:pt x="1574" y="121"/>
                    </a:moveTo>
                    <a:lnTo>
                      <a:pt x="1574" y="121"/>
                    </a:lnTo>
                    <a:cubicBezTo>
                      <a:pt x="1557" y="126"/>
                      <a:pt x="1542" y="126"/>
                      <a:pt x="1542" y="126"/>
                    </a:cubicBezTo>
                    <a:cubicBezTo>
                      <a:pt x="1521" y="126"/>
                      <a:pt x="1509" y="113"/>
                      <a:pt x="1509" y="113"/>
                    </a:cubicBezTo>
                    <a:cubicBezTo>
                      <a:pt x="1496" y="101"/>
                      <a:pt x="1496" y="80"/>
                      <a:pt x="1496" y="80"/>
                    </a:cubicBezTo>
                    <a:cubicBezTo>
                      <a:pt x="1496" y="60"/>
                      <a:pt x="1507" y="48"/>
                      <a:pt x="1507" y="48"/>
                    </a:cubicBezTo>
                    <a:cubicBezTo>
                      <a:pt x="1519" y="36"/>
                      <a:pt x="1538" y="36"/>
                      <a:pt x="1538" y="36"/>
                    </a:cubicBezTo>
                    <a:cubicBezTo>
                      <a:pt x="1556" y="36"/>
                      <a:pt x="1565" y="48"/>
                      <a:pt x="1565" y="48"/>
                    </a:cubicBezTo>
                    <a:cubicBezTo>
                      <a:pt x="1574" y="60"/>
                      <a:pt x="1574" y="85"/>
                      <a:pt x="1574" y="85"/>
                    </a:cubicBezTo>
                    <a:lnTo>
                      <a:pt x="1520" y="85"/>
                    </a:lnTo>
                    <a:cubicBezTo>
                      <a:pt x="1523" y="110"/>
                      <a:pt x="1547" y="110"/>
                      <a:pt x="1547" y="110"/>
                    </a:cubicBezTo>
                    <a:cubicBezTo>
                      <a:pt x="1559" y="110"/>
                      <a:pt x="1574" y="104"/>
                      <a:pt x="1574" y="104"/>
                    </a:cubicBezTo>
                    <a:lnTo>
                      <a:pt x="1574" y="121"/>
                    </a:lnTo>
                    <a:close/>
                    <a:moveTo>
                      <a:pt x="1520" y="72"/>
                    </a:moveTo>
                    <a:lnTo>
                      <a:pt x="1520" y="72"/>
                    </a:lnTo>
                    <a:lnTo>
                      <a:pt x="1551" y="72"/>
                    </a:lnTo>
                    <a:cubicBezTo>
                      <a:pt x="1551" y="50"/>
                      <a:pt x="1537" y="50"/>
                      <a:pt x="1537" y="50"/>
                    </a:cubicBezTo>
                    <a:cubicBezTo>
                      <a:pt x="1522" y="50"/>
                      <a:pt x="1520" y="72"/>
                      <a:pt x="1520"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49" name="Freeform 1705"/>
              <p:cNvSpPr>
                <a:spLocks noEditPoints="1"/>
              </p:cNvSpPr>
              <p:nvPr/>
            </p:nvSpPr>
            <p:spPr bwMode="auto">
              <a:xfrm>
                <a:off x="4743" y="1972"/>
                <a:ext cx="372" cy="49"/>
              </a:xfrm>
              <a:custGeom>
                <a:avLst/>
                <a:gdLst>
                  <a:gd name="T0" fmla="*/ 0 w 1051"/>
                  <a:gd name="T1" fmla="*/ 0 h 146"/>
                  <a:gd name="T2" fmla="*/ 0 w 1051"/>
                  <a:gd name="T3" fmla="*/ 0 h 146"/>
                  <a:gd name="T4" fmla="*/ 0 w 1051"/>
                  <a:gd name="T5" fmla="*/ 0 h 146"/>
                  <a:gd name="T6" fmla="*/ 0 w 1051"/>
                  <a:gd name="T7" fmla="*/ 0 h 146"/>
                  <a:gd name="T8" fmla="*/ 0 w 1051"/>
                  <a:gd name="T9" fmla="*/ 0 h 146"/>
                  <a:gd name="T10" fmla="*/ 0 w 1051"/>
                  <a:gd name="T11" fmla="*/ 0 h 146"/>
                  <a:gd name="T12" fmla="*/ 0 w 1051"/>
                  <a:gd name="T13" fmla="*/ 0 h 146"/>
                  <a:gd name="T14" fmla="*/ 0 w 1051"/>
                  <a:gd name="T15" fmla="*/ 0 h 146"/>
                  <a:gd name="T16" fmla="*/ 0 w 1051"/>
                  <a:gd name="T17" fmla="*/ 0 h 146"/>
                  <a:gd name="T18" fmla="*/ 0 w 1051"/>
                  <a:gd name="T19" fmla="*/ 0 h 146"/>
                  <a:gd name="T20" fmla="*/ 0 w 1051"/>
                  <a:gd name="T21" fmla="*/ 0 h 146"/>
                  <a:gd name="T22" fmla="*/ 0 w 1051"/>
                  <a:gd name="T23" fmla="*/ 0 h 146"/>
                  <a:gd name="T24" fmla="*/ 0 w 1051"/>
                  <a:gd name="T25" fmla="*/ 0 h 146"/>
                  <a:gd name="T26" fmla="*/ 0 w 1051"/>
                  <a:gd name="T27" fmla="*/ 0 h 146"/>
                  <a:gd name="T28" fmla="*/ 0 w 1051"/>
                  <a:gd name="T29" fmla="*/ 0 h 146"/>
                  <a:gd name="T30" fmla="*/ 0 w 1051"/>
                  <a:gd name="T31" fmla="*/ 0 h 146"/>
                  <a:gd name="T32" fmla="*/ 0 w 1051"/>
                  <a:gd name="T33" fmla="*/ 0 h 146"/>
                  <a:gd name="T34" fmla="*/ 0 w 1051"/>
                  <a:gd name="T35" fmla="*/ 0 h 146"/>
                  <a:gd name="T36" fmla="*/ 0 w 1051"/>
                  <a:gd name="T37" fmla="*/ 0 h 146"/>
                  <a:gd name="T38" fmla="*/ 0 w 1051"/>
                  <a:gd name="T39" fmla="*/ 0 h 146"/>
                  <a:gd name="T40" fmla="*/ 0 w 1051"/>
                  <a:gd name="T41" fmla="*/ 0 h 146"/>
                  <a:gd name="T42" fmla="*/ 0 w 1051"/>
                  <a:gd name="T43" fmla="*/ 0 h 146"/>
                  <a:gd name="T44" fmla="*/ 0 w 1051"/>
                  <a:gd name="T45" fmla="*/ 0 h 146"/>
                  <a:gd name="T46" fmla="*/ 0 w 1051"/>
                  <a:gd name="T47" fmla="*/ 0 h 146"/>
                  <a:gd name="T48" fmla="*/ 0 w 1051"/>
                  <a:gd name="T49" fmla="*/ 0 h 146"/>
                  <a:gd name="T50" fmla="*/ 0 w 1051"/>
                  <a:gd name="T51" fmla="*/ 0 h 146"/>
                  <a:gd name="T52" fmla="*/ 0 w 1051"/>
                  <a:gd name="T53" fmla="*/ 0 h 146"/>
                  <a:gd name="T54" fmla="*/ 0 w 1051"/>
                  <a:gd name="T55" fmla="*/ 0 h 146"/>
                  <a:gd name="T56" fmla="*/ 0 w 1051"/>
                  <a:gd name="T57" fmla="*/ 0 h 146"/>
                  <a:gd name="T58" fmla="*/ 0 w 1051"/>
                  <a:gd name="T59" fmla="*/ 0 h 146"/>
                  <a:gd name="T60" fmla="*/ 0 w 1051"/>
                  <a:gd name="T61" fmla="*/ 0 h 146"/>
                  <a:gd name="T62" fmla="*/ 0 w 1051"/>
                  <a:gd name="T63" fmla="*/ 0 h 146"/>
                  <a:gd name="T64" fmla="*/ 0 w 1051"/>
                  <a:gd name="T65" fmla="*/ 0 h 146"/>
                  <a:gd name="T66" fmla="*/ 0 w 1051"/>
                  <a:gd name="T67" fmla="*/ 0 h 146"/>
                  <a:gd name="T68" fmla="*/ 0 w 1051"/>
                  <a:gd name="T69" fmla="*/ 0 h 146"/>
                  <a:gd name="T70" fmla="*/ 0 w 1051"/>
                  <a:gd name="T71" fmla="*/ 0 h 146"/>
                  <a:gd name="T72" fmla="*/ 0 w 1051"/>
                  <a:gd name="T73" fmla="*/ 0 h 146"/>
                  <a:gd name="T74" fmla="*/ 0 w 1051"/>
                  <a:gd name="T75" fmla="*/ 0 h 146"/>
                  <a:gd name="T76" fmla="*/ 0 w 1051"/>
                  <a:gd name="T77" fmla="*/ 0 h 146"/>
                  <a:gd name="T78" fmla="*/ 0 w 1051"/>
                  <a:gd name="T79" fmla="*/ 0 h 146"/>
                  <a:gd name="T80" fmla="*/ 0 w 1051"/>
                  <a:gd name="T81" fmla="*/ 0 h 146"/>
                  <a:gd name="T82" fmla="*/ 0 w 1051"/>
                  <a:gd name="T83" fmla="*/ 0 h 146"/>
                  <a:gd name="T84" fmla="*/ 0 w 1051"/>
                  <a:gd name="T85" fmla="*/ 0 h 146"/>
                  <a:gd name="T86" fmla="*/ 0 w 1051"/>
                  <a:gd name="T87" fmla="*/ 0 h 146"/>
                  <a:gd name="T88" fmla="*/ 0 w 1051"/>
                  <a:gd name="T89" fmla="*/ 0 h 146"/>
                  <a:gd name="T90" fmla="*/ 0 w 1051"/>
                  <a:gd name="T91" fmla="*/ 0 h 146"/>
                  <a:gd name="T92" fmla="*/ 0 w 1051"/>
                  <a:gd name="T93" fmla="*/ 0 h 146"/>
                  <a:gd name="T94" fmla="*/ 0 w 1051"/>
                  <a:gd name="T95" fmla="*/ 0 h 146"/>
                  <a:gd name="T96" fmla="*/ 0 w 1051"/>
                  <a:gd name="T97" fmla="*/ 0 h 146"/>
                  <a:gd name="T98" fmla="*/ 0 w 1051"/>
                  <a:gd name="T99" fmla="*/ 0 h 1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051" h="146">
                    <a:moveTo>
                      <a:pt x="0" y="115"/>
                    </a:moveTo>
                    <a:lnTo>
                      <a:pt x="0" y="115"/>
                    </a:lnTo>
                    <a:lnTo>
                      <a:pt x="0" y="0"/>
                    </a:lnTo>
                    <a:lnTo>
                      <a:pt x="40" y="0"/>
                    </a:lnTo>
                    <a:cubicBezTo>
                      <a:pt x="61" y="0"/>
                      <a:pt x="70" y="7"/>
                      <a:pt x="70" y="7"/>
                    </a:cubicBezTo>
                    <a:cubicBezTo>
                      <a:pt x="79" y="14"/>
                      <a:pt x="79" y="30"/>
                      <a:pt x="79" y="30"/>
                    </a:cubicBezTo>
                    <a:cubicBezTo>
                      <a:pt x="79" y="49"/>
                      <a:pt x="67" y="59"/>
                      <a:pt x="67" y="59"/>
                    </a:cubicBezTo>
                    <a:cubicBezTo>
                      <a:pt x="55" y="70"/>
                      <a:pt x="33" y="70"/>
                      <a:pt x="33" y="70"/>
                    </a:cubicBezTo>
                    <a:lnTo>
                      <a:pt x="23" y="70"/>
                    </a:lnTo>
                    <a:lnTo>
                      <a:pt x="23" y="115"/>
                    </a:lnTo>
                    <a:lnTo>
                      <a:pt x="0" y="115"/>
                    </a:lnTo>
                    <a:close/>
                    <a:moveTo>
                      <a:pt x="23" y="54"/>
                    </a:moveTo>
                    <a:lnTo>
                      <a:pt x="23" y="54"/>
                    </a:lnTo>
                    <a:lnTo>
                      <a:pt x="28" y="54"/>
                    </a:lnTo>
                    <a:cubicBezTo>
                      <a:pt x="40" y="54"/>
                      <a:pt x="48" y="48"/>
                      <a:pt x="48" y="48"/>
                    </a:cubicBezTo>
                    <a:cubicBezTo>
                      <a:pt x="55" y="43"/>
                      <a:pt x="55" y="33"/>
                      <a:pt x="55" y="33"/>
                    </a:cubicBezTo>
                    <a:cubicBezTo>
                      <a:pt x="55" y="15"/>
                      <a:pt x="33" y="15"/>
                      <a:pt x="33" y="15"/>
                    </a:cubicBezTo>
                    <a:lnTo>
                      <a:pt x="23" y="15"/>
                    </a:lnTo>
                    <a:lnTo>
                      <a:pt x="23" y="54"/>
                    </a:lnTo>
                    <a:close/>
                    <a:moveTo>
                      <a:pt x="98" y="115"/>
                    </a:moveTo>
                    <a:lnTo>
                      <a:pt x="98" y="115"/>
                    </a:lnTo>
                    <a:lnTo>
                      <a:pt x="98" y="29"/>
                    </a:lnTo>
                    <a:lnTo>
                      <a:pt x="121" y="29"/>
                    </a:lnTo>
                    <a:lnTo>
                      <a:pt x="121" y="46"/>
                    </a:lnTo>
                    <a:cubicBezTo>
                      <a:pt x="130" y="27"/>
                      <a:pt x="149" y="27"/>
                      <a:pt x="149" y="27"/>
                    </a:cubicBezTo>
                    <a:cubicBezTo>
                      <a:pt x="151" y="27"/>
                      <a:pt x="153" y="28"/>
                      <a:pt x="153" y="28"/>
                    </a:cubicBezTo>
                    <a:lnTo>
                      <a:pt x="153" y="49"/>
                    </a:lnTo>
                    <a:cubicBezTo>
                      <a:pt x="148" y="47"/>
                      <a:pt x="144" y="47"/>
                      <a:pt x="144" y="47"/>
                    </a:cubicBezTo>
                    <a:cubicBezTo>
                      <a:pt x="130" y="47"/>
                      <a:pt x="121" y="61"/>
                      <a:pt x="121" y="61"/>
                    </a:cubicBezTo>
                    <a:lnTo>
                      <a:pt x="121" y="115"/>
                    </a:lnTo>
                    <a:lnTo>
                      <a:pt x="98" y="115"/>
                    </a:lnTo>
                    <a:close/>
                    <a:moveTo>
                      <a:pt x="207" y="117"/>
                    </a:moveTo>
                    <a:lnTo>
                      <a:pt x="207" y="117"/>
                    </a:lnTo>
                    <a:cubicBezTo>
                      <a:pt x="187" y="117"/>
                      <a:pt x="175" y="105"/>
                      <a:pt x="175" y="105"/>
                    </a:cubicBezTo>
                    <a:cubicBezTo>
                      <a:pt x="163" y="93"/>
                      <a:pt x="163" y="72"/>
                      <a:pt x="163" y="72"/>
                    </a:cubicBezTo>
                    <a:cubicBezTo>
                      <a:pt x="163" y="52"/>
                      <a:pt x="175" y="39"/>
                      <a:pt x="175" y="39"/>
                    </a:cubicBezTo>
                    <a:cubicBezTo>
                      <a:pt x="187" y="27"/>
                      <a:pt x="207" y="27"/>
                      <a:pt x="207" y="27"/>
                    </a:cubicBezTo>
                    <a:cubicBezTo>
                      <a:pt x="228" y="27"/>
                      <a:pt x="240" y="39"/>
                      <a:pt x="240" y="39"/>
                    </a:cubicBezTo>
                    <a:cubicBezTo>
                      <a:pt x="252" y="52"/>
                      <a:pt x="252" y="72"/>
                      <a:pt x="252" y="72"/>
                    </a:cubicBezTo>
                    <a:cubicBezTo>
                      <a:pt x="252" y="93"/>
                      <a:pt x="240" y="105"/>
                      <a:pt x="240" y="105"/>
                    </a:cubicBezTo>
                    <a:cubicBezTo>
                      <a:pt x="228" y="117"/>
                      <a:pt x="207" y="117"/>
                      <a:pt x="207" y="117"/>
                    </a:cubicBezTo>
                    <a:close/>
                    <a:moveTo>
                      <a:pt x="207" y="103"/>
                    </a:moveTo>
                    <a:lnTo>
                      <a:pt x="207" y="103"/>
                    </a:lnTo>
                    <a:cubicBezTo>
                      <a:pt x="227" y="103"/>
                      <a:pt x="227" y="72"/>
                      <a:pt x="227" y="72"/>
                    </a:cubicBezTo>
                    <a:cubicBezTo>
                      <a:pt x="227" y="58"/>
                      <a:pt x="222" y="50"/>
                      <a:pt x="222" y="50"/>
                    </a:cubicBezTo>
                    <a:cubicBezTo>
                      <a:pt x="217" y="42"/>
                      <a:pt x="207" y="42"/>
                      <a:pt x="207" y="42"/>
                    </a:cubicBezTo>
                    <a:cubicBezTo>
                      <a:pt x="198" y="42"/>
                      <a:pt x="193" y="50"/>
                      <a:pt x="193" y="50"/>
                    </a:cubicBezTo>
                    <a:cubicBezTo>
                      <a:pt x="188" y="58"/>
                      <a:pt x="188" y="72"/>
                      <a:pt x="188" y="72"/>
                    </a:cubicBezTo>
                    <a:cubicBezTo>
                      <a:pt x="188" y="86"/>
                      <a:pt x="193" y="95"/>
                      <a:pt x="193" y="95"/>
                    </a:cubicBezTo>
                    <a:cubicBezTo>
                      <a:pt x="198" y="103"/>
                      <a:pt x="207" y="103"/>
                      <a:pt x="207" y="103"/>
                    </a:cubicBezTo>
                    <a:close/>
                    <a:moveTo>
                      <a:pt x="273" y="115"/>
                    </a:moveTo>
                    <a:lnTo>
                      <a:pt x="273" y="115"/>
                    </a:lnTo>
                    <a:lnTo>
                      <a:pt x="273" y="29"/>
                    </a:lnTo>
                    <a:lnTo>
                      <a:pt x="295" y="29"/>
                    </a:lnTo>
                    <a:lnTo>
                      <a:pt x="295" y="46"/>
                    </a:lnTo>
                    <a:cubicBezTo>
                      <a:pt x="305" y="27"/>
                      <a:pt x="324" y="27"/>
                      <a:pt x="324" y="27"/>
                    </a:cubicBezTo>
                    <a:cubicBezTo>
                      <a:pt x="334" y="27"/>
                      <a:pt x="340" y="32"/>
                      <a:pt x="340" y="32"/>
                    </a:cubicBezTo>
                    <a:cubicBezTo>
                      <a:pt x="346" y="37"/>
                      <a:pt x="348" y="46"/>
                      <a:pt x="348" y="46"/>
                    </a:cubicBezTo>
                    <a:cubicBezTo>
                      <a:pt x="360" y="27"/>
                      <a:pt x="377" y="27"/>
                      <a:pt x="377" y="27"/>
                    </a:cubicBezTo>
                    <a:cubicBezTo>
                      <a:pt x="400" y="27"/>
                      <a:pt x="400" y="53"/>
                      <a:pt x="400" y="53"/>
                    </a:cubicBezTo>
                    <a:lnTo>
                      <a:pt x="400" y="115"/>
                    </a:lnTo>
                    <a:lnTo>
                      <a:pt x="378" y="115"/>
                    </a:lnTo>
                    <a:lnTo>
                      <a:pt x="378" y="61"/>
                    </a:lnTo>
                    <a:cubicBezTo>
                      <a:pt x="378" y="46"/>
                      <a:pt x="368" y="46"/>
                      <a:pt x="368" y="46"/>
                    </a:cubicBezTo>
                    <a:cubicBezTo>
                      <a:pt x="358" y="46"/>
                      <a:pt x="348" y="61"/>
                      <a:pt x="348" y="61"/>
                    </a:cubicBezTo>
                    <a:lnTo>
                      <a:pt x="348" y="115"/>
                    </a:lnTo>
                    <a:lnTo>
                      <a:pt x="326" y="115"/>
                    </a:lnTo>
                    <a:lnTo>
                      <a:pt x="326" y="61"/>
                    </a:lnTo>
                    <a:cubicBezTo>
                      <a:pt x="326" y="46"/>
                      <a:pt x="315" y="46"/>
                      <a:pt x="315" y="46"/>
                    </a:cubicBezTo>
                    <a:cubicBezTo>
                      <a:pt x="305" y="46"/>
                      <a:pt x="295" y="61"/>
                      <a:pt x="295" y="61"/>
                    </a:cubicBezTo>
                    <a:lnTo>
                      <a:pt x="295" y="115"/>
                    </a:lnTo>
                    <a:lnTo>
                      <a:pt x="273" y="115"/>
                    </a:lnTo>
                    <a:close/>
                    <a:moveTo>
                      <a:pt x="464" y="117"/>
                    </a:moveTo>
                    <a:lnTo>
                      <a:pt x="464" y="117"/>
                    </a:lnTo>
                    <a:cubicBezTo>
                      <a:pt x="444" y="117"/>
                      <a:pt x="432" y="105"/>
                      <a:pt x="432" y="105"/>
                    </a:cubicBezTo>
                    <a:cubicBezTo>
                      <a:pt x="421" y="93"/>
                      <a:pt x="421" y="72"/>
                      <a:pt x="421" y="72"/>
                    </a:cubicBezTo>
                    <a:cubicBezTo>
                      <a:pt x="421" y="52"/>
                      <a:pt x="433" y="39"/>
                      <a:pt x="433" y="39"/>
                    </a:cubicBezTo>
                    <a:cubicBezTo>
                      <a:pt x="444" y="27"/>
                      <a:pt x="465" y="27"/>
                      <a:pt x="465" y="27"/>
                    </a:cubicBezTo>
                    <a:cubicBezTo>
                      <a:pt x="485" y="27"/>
                      <a:pt x="497" y="39"/>
                      <a:pt x="497" y="39"/>
                    </a:cubicBezTo>
                    <a:cubicBezTo>
                      <a:pt x="509" y="52"/>
                      <a:pt x="509" y="72"/>
                      <a:pt x="509" y="72"/>
                    </a:cubicBezTo>
                    <a:cubicBezTo>
                      <a:pt x="509" y="93"/>
                      <a:pt x="497" y="105"/>
                      <a:pt x="497" y="105"/>
                    </a:cubicBezTo>
                    <a:cubicBezTo>
                      <a:pt x="485" y="117"/>
                      <a:pt x="464" y="117"/>
                      <a:pt x="464" y="117"/>
                    </a:cubicBezTo>
                    <a:close/>
                    <a:moveTo>
                      <a:pt x="465" y="103"/>
                    </a:moveTo>
                    <a:lnTo>
                      <a:pt x="465" y="103"/>
                    </a:lnTo>
                    <a:cubicBezTo>
                      <a:pt x="485" y="103"/>
                      <a:pt x="485" y="72"/>
                      <a:pt x="485" y="72"/>
                    </a:cubicBezTo>
                    <a:cubicBezTo>
                      <a:pt x="485" y="58"/>
                      <a:pt x="479" y="50"/>
                      <a:pt x="479" y="50"/>
                    </a:cubicBezTo>
                    <a:cubicBezTo>
                      <a:pt x="474" y="42"/>
                      <a:pt x="465" y="42"/>
                      <a:pt x="465" y="42"/>
                    </a:cubicBezTo>
                    <a:cubicBezTo>
                      <a:pt x="456" y="42"/>
                      <a:pt x="451" y="50"/>
                      <a:pt x="451" y="50"/>
                    </a:cubicBezTo>
                    <a:cubicBezTo>
                      <a:pt x="445" y="58"/>
                      <a:pt x="445" y="72"/>
                      <a:pt x="445" y="72"/>
                    </a:cubicBezTo>
                    <a:cubicBezTo>
                      <a:pt x="445" y="86"/>
                      <a:pt x="450" y="95"/>
                      <a:pt x="450" y="95"/>
                    </a:cubicBezTo>
                    <a:cubicBezTo>
                      <a:pt x="456" y="103"/>
                      <a:pt x="465" y="103"/>
                      <a:pt x="465" y="103"/>
                    </a:cubicBezTo>
                    <a:close/>
                    <a:moveTo>
                      <a:pt x="531" y="115"/>
                    </a:moveTo>
                    <a:lnTo>
                      <a:pt x="531" y="115"/>
                    </a:lnTo>
                    <a:lnTo>
                      <a:pt x="531" y="29"/>
                    </a:lnTo>
                    <a:lnTo>
                      <a:pt x="554" y="29"/>
                    </a:lnTo>
                    <a:lnTo>
                      <a:pt x="554" y="46"/>
                    </a:lnTo>
                    <a:cubicBezTo>
                      <a:pt x="565" y="27"/>
                      <a:pt x="583" y="27"/>
                      <a:pt x="583" y="27"/>
                    </a:cubicBezTo>
                    <a:cubicBezTo>
                      <a:pt x="594" y="27"/>
                      <a:pt x="601" y="35"/>
                      <a:pt x="601" y="35"/>
                    </a:cubicBezTo>
                    <a:cubicBezTo>
                      <a:pt x="608" y="42"/>
                      <a:pt x="608" y="55"/>
                      <a:pt x="608" y="55"/>
                    </a:cubicBezTo>
                    <a:lnTo>
                      <a:pt x="608" y="115"/>
                    </a:lnTo>
                    <a:lnTo>
                      <a:pt x="585" y="115"/>
                    </a:lnTo>
                    <a:lnTo>
                      <a:pt x="585" y="60"/>
                    </a:lnTo>
                    <a:cubicBezTo>
                      <a:pt x="585" y="46"/>
                      <a:pt x="575" y="46"/>
                      <a:pt x="575" y="46"/>
                    </a:cubicBezTo>
                    <a:cubicBezTo>
                      <a:pt x="564" y="46"/>
                      <a:pt x="554" y="61"/>
                      <a:pt x="554" y="61"/>
                    </a:cubicBezTo>
                    <a:lnTo>
                      <a:pt x="554" y="115"/>
                    </a:lnTo>
                    <a:lnTo>
                      <a:pt x="531" y="115"/>
                    </a:lnTo>
                    <a:close/>
                    <a:moveTo>
                      <a:pt x="672" y="117"/>
                    </a:moveTo>
                    <a:lnTo>
                      <a:pt x="672" y="117"/>
                    </a:lnTo>
                    <a:cubicBezTo>
                      <a:pt x="652" y="117"/>
                      <a:pt x="640" y="105"/>
                      <a:pt x="640" y="105"/>
                    </a:cubicBezTo>
                    <a:cubicBezTo>
                      <a:pt x="628" y="93"/>
                      <a:pt x="628" y="72"/>
                      <a:pt x="628" y="72"/>
                    </a:cubicBezTo>
                    <a:cubicBezTo>
                      <a:pt x="628" y="52"/>
                      <a:pt x="640" y="39"/>
                      <a:pt x="640" y="39"/>
                    </a:cubicBezTo>
                    <a:cubicBezTo>
                      <a:pt x="652" y="27"/>
                      <a:pt x="672" y="27"/>
                      <a:pt x="672" y="27"/>
                    </a:cubicBezTo>
                    <a:cubicBezTo>
                      <a:pt x="693" y="27"/>
                      <a:pt x="705" y="39"/>
                      <a:pt x="705" y="39"/>
                    </a:cubicBezTo>
                    <a:cubicBezTo>
                      <a:pt x="717" y="52"/>
                      <a:pt x="717" y="72"/>
                      <a:pt x="717" y="72"/>
                    </a:cubicBezTo>
                    <a:cubicBezTo>
                      <a:pt x="717" y="93"/>
                      <a:pt x="705" y="105"/>
                      <a:pt x="705" y="105"/>
                    </a:cubicBezTo>
                    <a:cubicBezTo>
                      <a:pt x="693" y="117"/>
                      <a:pt x="672" y="117"/>
                      <a:pt x="672" y="117"/>
                    </a:cubicBezTo>
                    <a:close/>
                    <a:moveTo>
                      <a:pt x="672" y="103"/>
                    </a:moveTo>
                    <a:lnTo>
                      <a:pt x="672" y="103"/>
                    </a:lnTo>
                    <a:cubicBezTo>
                      <a:pt x="692" y="103"/>
                      <a:pt x="692" y="72"/>
                      <a:pt x="692" y="72"/>
                    </a:cubicBezTo>
                    <a:cubicBezTo>
                      <a:pt x="692" y="58"/>
                      <a:pt x="687" y="50"/>
                      <a:pt x="687" y="50"/>
                    </a:cubicBezTo>
                    <a:cubicBezTo>
                      <a:pt x="682" y="42"/>
                      <a:pt x="672" y="42"/>
                      <a:pt x="672" y="42"/>
                    </a:cubicBezTo>
                    <a:cubicBezTo>
                      <a:pt x="663" y="42"/>
                      <a:pt x="658" y="50"/>
                      <a:pt x="658" y="50"/>
                    </a:cubicBezTo>
                    <a:cubicBezTo>
                      <a:pt x="653" y="58"/>
                      <a:pt x="653" y="72"/>
                      <a:pt x="653" y="72"/>
                    </a:cubicBezTo>
                    <a:cubicBezTo>
                      <a:pt x="653" y="86"/>
                      <a:pt x="658" y="95"/>
                      <a:pt x="658" y="95"/>
                    </a:cubicBezTo>
                    <a:cubicBezTo>
                      <a:pt x="663" y="103"/>
                      <a:pt x="672" y="103"/>
                      <a:pt x="672" y="103"/>
                    </a:cubicBezTo>
                    <a:close/>
                    <a:moveTo>
                      <a:pt x="801" y="113"/>
                    </a:moveTo>
                    <a:lnTo>
                      <a:pt x="801" y="113"/>
                    </a:lnTo>
                    <a:cubicBezTo>
                      <a:pt x="787" y="117"/>
                      <a:pt x="775" y="117"/>
                      <a:pt x="775" y="117"/>
                    </a:cubicBezTo>
                    <a:cubicBezTo>
                      <a:pt x="754" y="117"/>
                      <a:pt x="742" y="105"/>
                      <a:pt x="742" y="105"/>
                    </a:cubicBezTo>
                    <a:cubicBezTo>
                      <a:pt x="730" y="93"/>
                      <a:pt x="730" y="72"/>
                      <a:pt x="730" y="72"/>
                    </a:cubicBezTo>
                    <a:cubicBezTo>
                      <a:pt x="730" y="51"/>
                      <a:pt x="743" y="39"/>
                      <a:pt x="743" y="39"/>
                    </a:cubicBezTo>
                    <a:cubicBezTo>
                      <a:pt x="755" y="27"/>
                      <a:pt x="777" y="27"/>
                      <a:pt x="777" y="27"/>
                    </a:cubicBezTo>
                    <a:cubicBezTo>
                      <a:pt x="787" y="27"/>
                      <a:pt x="801" y="31"/>
                      <a:pt x="801" y="31"/>
                    </a:cubicBezTo>
                    <a:lnTo>
                      <a:pt x="801" y="48"/>
                    </a:lnTo>
                    <a:cubicBezTo>
                      <a:pt x="786" y="43"/>
                      <a:pt x="778" y="43"/>
                      <a:pt x="778" y="43"/>
                    </a:cubicBezTo>
                    <a:cubicBezTo>
                      <a:pt x="768" y="43"/>
                      <a:pt x="761" y="51"/>
                      <a:pt x="761" y="51"/>
                    </a:cubicBezTo>
                    <a:cubicBezTo>
                      <a:pt x="755" y="59"/>
                      <a:pt x="755" y="72"/>
                      <a:pt x="755" y="72"/>
                    </a:cubicBezTo>
                    <a:cubicBezTo>
                      <a:pt x="755" y="86"/>
                      <a:pt x="762" y="94"/>
                      <a:pt x="762" y="94"/>
                    </a:cubicBezTo>
                    <a:cubicBezTo>
                      <a:pt x="769" y="102"/>
                      <a:pt x="780" y="102"/>
                      <a:pt x="780" y="102"/>
                    </a:cubicBezTo>
                    <a:cubicBezTo>
                      <a:pt x="790" y="102"/>
                      <a:pt x="801" y="97"/>
                      <a:pt x="801" y="97"/>
                    </a:cubicBezTo>
                    <a:lnTo>
                      <a:pt x="801" y="113"/>
                    </a:lnTo>
                    <a:close/>
                    <a:moveTo>
                      <a:pt x="824" y="146"/>
                    </a:moveTo>
                    <a:lnTo>
                      <a:pt x="824" y="146"/>
                    </a:lnTo>
                    <a:lnTo>
                      <a:pt x="843" y="115"/>
                    </a:lnTo>
                    <a:lnTo>
                      <a:pt x="811" y="29"/>
                    </a:lnTo>
                    <a:lnTo>
                      <a:pt x="836" y="29"/>
                    </a:lnTo>
                    <a:lnTo>
                      <a:pt x="857" y="87"/>
                    </a:lnTo>
                    <a:lnTo>
                      <a:pt x="883" y="29"/>
                    </a:lnTo>
                    <a:lnTo>
                      <a:pt x="900" y="29"/>
                    </a:lnTo>
                    <a:lnTo>
                      <a:pt x="847" y="146"/>
                    </a:lnTo>
                    <a:lnTo>
                      <a:pt x="824" y="146"/>
                    </a:lnTo>
                    <a:close/>
                    <a:moveTo>
                      <a:pt x="961" y="115"/>
                    </a:moveTo>
                    <a:lnTo>
                      <a:pt x="961" y="115"/>
                    </a:lnTo>
                    <a:cubicBezTo>
                      <a:pt x="953" y="117"/>
                      <a:pt x="948" y="117"/>
                      <a:pt x="948" y="117"/>
                    </a:cubicBezTo>
                    <a:cubicBezTo>
                      <a:pt x="918" y="117"/>
                      <a:pt x="918" y="89"/>
                      <a:pt x="918" y="89"/>
                    </a:cubicBezTo>
                    <a:lnTo>
                      <a:pt x="918" y="44"/>
                    </a:lnTo>
                    <a:lnTo>
                      <a:pt x="908" y="44"/>
                    </a:lnTo>
                    <a:lnTo>
                      <a:pt x="908" y="29"/>
                    </a:lnTo>
                    <a:lnTo>
                      <a:pt x="918" y="29"/>
                    </a:lnTo>
                    <a:lnTo>
                      <a:pt x="918" y="15"/>
                    </a:lnTo>
                    <a:lnTo>
                      <a:pt x="941" y="12"/>
                    </a:lnTo>
                    <a:lnTo>
                      <a:pt x="941" y="29"/>
                    </a:lnTo>
                    <a:lnTo>
                      <a:pt x="959" y="29"/>
                    </a:lnTo>
                    <a:lnTo>
                      <a:pt x="959" y="44"/>
                    </a:lnTo>
                    <a:lnTo>
                      <a:pt x="941" y="44"/>
                    </a:lnTo>
                    <a:lnTo>
                      <a:pt x="941" y="86"/>
                    </a:lnTo>
                    <a:cubicBezTo>
                      <a:pt x="941" y="102"/>
                      <a:pt x="954" y="102"/>
                      <a:pt x="954" y="102"/>
                    </a:cubicBezTo>
                    <a:cubicBezTo>
                      <a:pt x="957" y="102"/>
                      <a:pt x="961" y="101"/>
                      <a:pt x="961" y="101"/>
                    </a:cubicBezTo>
                    <a:lnTo>
                      <a:pt x="961" y="115"/>
                    </a:lnTo>
                    <a:close/>
                    <a:moveTo>
                      <a:pt x="1051" y="112"/>
                    </a:moveTo>
                    <a:lnTo>
                      <a:pt x="1051" y="112"/>
                    </a:lnTo>
                    <a:cubicBezTo>
                      <a:pt x="1035" y="117"/>
                      <a:pt x="1020" y="117"/>
                      <a:pt x="1020" y="117"/>
                    </a:cubicBezTo>
                    <a:cubicBezTo>
                      <a:pt x="999" y="117"/>
                      <a:pt x="986" y="105"/>
                      <a:pt x="986" y="105"/>
                    </a:cubicBezTo>
                    <a:cubicBezTo>
                      <a:pt x="974" y="93"/>
                      <a:pt x="974" y="72"/>
                      <a:pt x="974" y="72"/>
                    </a:cubicBezTo>
                    <a:cubicBezTo>
                      <a:pt x="974" y="52"/>
                      <a:pt x="985" y="40"/>
                      <a:pt x="985" y="40"/>
                    </a:cubicBezTo>
                    <a:cubicBezTo>
                      <a:pt x="997" y="27"/>
                      <a:pt x="1015" y="27"/>
                      <a:pt x="1015" y="27"/>
                    </a:cubicBezTo>
                    <a:cubicBezTo>
                      <a:pt x="1034" y="27"/>
                      <a:pt x="1043" y="39"/>
                      <a:pt x="1043" y="39"/>
                    </a:cubicBezTo>
                    <a:cubicBezTo>
                      <a:pt x="1051" y="51"/>
                      <a:pt x="1051" y="77"/>
                      <a:pt x="1051" y="77"/>
                    </a:cubicBezTo>
                    <a:lnTo>
                      <a:pt x="998" y="77"/>
                    </a:lnTo>
                    <a:cubicBezTo>
                      <a:pt x="1001" y="101"/>
                      <a:pt x="1025" y="101"/>
                      <a:pt x="1025" y="101"/>
                    </a:cubicBezTo>
                    <a:cubicBezTo>
                      <a:pt x="1037" y="101"/>
                      <a:pt x="1051" y="96"/>
                      <a:pt x="1051" y="96"/>
                    </a:cubicBezTo>
                    <a:lnTo>
                      <a:pt x="1051" y="112"/>
                    </a:lnTo>
                    <a:close/>
                    <a:moveTo>
                      <a:pt x="998" y="64"/>
                    </a:moveTo>
                    <a:lnTo>
                      <a:pt x="998" y="64"/>
                    </a:lnTo>
                    <a:lnTo>
                      <a:pt x="1029" y="64"/>
                    </a:lnTo>
                    <a:cubicBezTo>
                      <a:pt x="1029" y="42"/>
                      <a:pt x="1015" y="42"/>
                      <a:pt x="1015" y="42"/>
                    </a:cubicBezTo>
                    <a:cubicBezTo>
                      <a:pt x="1000" y="42"/>
                      <a:pt x="998" y="64"/>
                      <a:pt x="998" y="64"/>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50" name="Freeform 1706"/>
              <p:cNvSpPr>
                <a:spLocks noEditPoints="1"/>
              </p:cNvSpPr>
              <p:nvPr/>
            </p:nvSpPr>
            <p:spPr bwMode="auto">
              <a:xfrm>
                <a:off x="3282" y="1365"/>
                <a:ext cx="427" cy="53"/>
              </a:xfrm>
              <a:custGeom>
                <a:avLst/>
                <a:gdLst>
                  <a:gd name="T0" fmla="*/ 0 w 1208"/>
                  <a:gd name="T1" fmla="*/ 0 h 155"/>
                  <a:gd name="T2" fmla="*/ 0 w 1208"/>
                  <a:gd name="T3" fmla="*/ 0 h 155"/>
                  <a:gd name="T4" fmla="*/ 0 w 1208"/>
                  <a:gd name="T5" fmla="*/ 0 h 155"/>
                  <a:gd name="T6" fmla="*/ 0 w 1208"/>
                  <a:gd name="T7" fmla="*/ 0 h 155"/>
                  <a:gd name="T8" fmla="*/ 0 w 1208"/>
                  <a:gd name="T9" fmla="*/ 0 h 155"/>
                  <a:gd name="T10" fmla="*/ 0 w 1208"/>
                  <a:gd name="T11" fmla="*/ 0 h 155"/>
                  <a:gd name="T12" fmla="*/ 0 w 1208"/>
                  <a:gd name="T13" fmla="*/ 0 h 155"/>
                  <a:gd name="T14" fmla="*/ 0 w 1208"/>
                  <a:gd name="T15" fmla="*/ 0 h 155"/>
                  <a:gd name="T16" fmla="*/ 0 w 1208"/>
                  <a:gd name="T17" fmla="*/ 0 h 155"/>
                  <a:gd name="T18" fmla="*/ 0 w 1208"/>
                  <a:gd name="T19" fmla="*/ 0 h 155"/>
                  <a:gd name="T20" fmla="*/ 0 w 1208"/>
                  <a:gd name="T21" fmla="*/ 0 h 155"/>
                  <a:gd name="T22" fmla="*/ 0 w 1208"/>
                  <a:gd name="T23" fmla="*/ 0 h 155"/>
                  <a:gd name="T24" fmla="*/ 0 w 1208"/>
                  <a:gd name="T25" fmla="*/ 0 h 155"/>
                  <a:gd name="T26" fmla="*/ 0 w 1208"/>
                  <a:gd name="T27" fmla="*/ 0 h 155"/>
                  <a:gd name="T28" fmla="*/ 0 w 1208"/>
                  <a:gd name="T29" fmla="*/ 0 h 155"/>
                  <a:gd name="T30" fmla="*/ 0 w 1208"/>
                  <a:gd name="T31" fmla="*/ 0 h 155"/>
                  <a:gd name="T32" fmla="*/ 0 w 1208"/>
                  <a:gd name="T33" fmla="*/ 0 h 155"/>
                  <a:gd name="T34" fmla="*/ 0 w 1208"/>
                  <a:gd name="T35" fmla="*/ 0 h 155"/>
                  <a:gd name="T36" fmla="*/ 0 w 1208"/>
                  <a:gd name="T37" fmla="*/ 0 h 155"/>
                  <a:gd name="T38" fmla="*/ 0 w 1208"/>
                  <a:gd name="T39" fmla="*/ 0 h 155"/>
                  <a:gd name="T40" fmla="*/ 0 w 1208"/>
                  <a:gd name="T41" fmla="*/ 0 h 155"/>
                  <a:gd name="T42" fmla="*/ 0 w 1208"/>
                  <a:gd name="T43" fmla="*/ 0 h 155"/>
                  <a:gd name="T44" fmla="*/ 0 w 1208"/>
                  <a:gd name="T45" fmla="*/ 0 h 155"/>
                  <a:gd name="T46" fmla="*/ 0 w 1208"/>
                  <a:gd name="T47" fmla="*/ 0 h 155"/>
                  <a:gd name="T48" fmla="*/ 0 w 1208"/>
                  <a:gd name="T49" fmla="*/ 0 h 155"/>
                  <a:gd name="T50" fmla="*/ 0 w 1208"/>
                  <a:gd name="T51" fmla="*/ 0 h 155"/>
                  <a:gd name="T52" fmla="*/ 0 w 1208"/>
                  <a:gd name="T53" fmla="*/ 0 h 155"/>
                  <a:gd name="T54" fmla="*/ 0 w 1208"/>
                  <a:gd name="T55" fmla="*/ 0 h 155"/>
                  <a:gd name="T56" fmla="*/ 0 w 1208"/>
                  <a:gd name="T57" fmla="*/ 0 h 155"/>
                  <a:gd name="T58" fmla="*/ 0 w 1208"/>
                  <a:gd name="T59" fmla="*/ 0 h 155"/>
                  <a:gd name="T60" fmla="*/ 0 w 1208"/>
                  <a:gd name="T61" fmla="*/ 0 h 155"/>
                  <a:gd name="T62" fmla="*/ 0 w 1208"/>
                  <a:gd name="T63" fmla="*/ 0 h 155"/>
                  <a:gd name="T64" fmla="*/ 0 w 1208"/>
                  <a:gd name="T65" fmla="*/ 0 h 155"/>
                  <a:gd name="T66" fmla="*/ 0 w 1208"/>
                  <a:gd name="T67" fmla="*/ 0 h 155"/>
                  <a:gd name="T68" fmla="*/ 0 w 1208"/>
                  <a:gd name="T69" fmla="*/ 0 h 155"/>
                  <a:gd name="T70" fmla="*/ 0 w 1208"/>
                  <a:gd name="T71" fmla="*/ 0 h 155"/>
                  <a:gd name="T72" fmla="*/ 0 w 1208"/>
                  <a:gd name="T73" fmla="*/ 0 h 155"/>
                  <a:gd name="T74" fmla="*/ 0 w 1208"/>
                  <a:gd name="T75" fmla="*/ 0 h 155"/>
                  <a:gd name="T76" fmla="*/ 0 w 1208"/>
                  <a:gd name="T77" fmla="*/ 0 h 155"/>
                  <a:gd name="T78" fmla="*/ 0 w 1208"/>
                  <a:gd name="T79" fmla="*/ 0 h 155"/>
                  <a:gd name="T80" fmla="*/ 0 w 1208"/>
                  <a:gd name="T81" fmla="*/ 0 h 155"/>
                  <a:gd name="T82" fmla="*/ 0 w 1208"/>
                  <a:gd name="T83" fmla="*/ 0 h 155"/>
                  <a:gd name="T84" fmla="*/ 0 w 1208"/>
                  <a:gd name="T85" fmla="*/ 0 h 155"/>
                  <a:gd name="T86" fmla="*/ 0 w 1208"/>
                  <a:gd name="T87" fmla="*/ 0 h 155"/>
                  <a:gd name="T88" fmla="*/ 0 w 1208"/>
                  <a:gd name="T89" fmla="*/ 0 h 155"/>
                  <a:gd name="T90" fmla="*/ 0 w 1208"/>
                  <a:gd name="T91" fmla="*/ 0 h 155"/>
                  <a:gd name="T92" fmla="*/ 0 w 1208"/>
                  <a:gd name="T93" fmla="*/ 0 h 155"/>
                  <a:gd name="T94" fmla="*/ 0 w 1208"/>
                  <a:gd name="T95" fmla="*/ 0 h 155"/>
                  <a:gd name="T96" fmla="*/ 0 w 1208"/>
                  <a:gd name="T97" fmla="*/ 0 h 155"/>
                  <a:gd name="T98" fmla="*/ 0 w 1208"/>
                  <a:gd name="T99" fmla="*/ 0 h 155"/>
                  <a:gd name="T100" fmla="*/ 0 w 1208"/>
                  <a:gd name="T101" fmla="*/ 0 h 155"/>
                  <a:gd name="T102" fmla="*/ 0 w 1208"/>
                  <a:gd name="T103" fmla="*/ 0 h 155"/>
                  <a:gd name="T104" fmla="*/ 0 w 1208"/>
                  <a:gd name="T105" fmla="*/ 0 h 155"/>
                  <a:gd name="T106" fmla="*/ 0 w 1208"/>
                  <a:gd name="T107" fmla="*/ 0 h 155"/>
                  <a:gd name="T108" fmla="*/ 0 w 1208"/>
                  <a:gd name="T109" fmla="*/ 0 h 155"/>
                  <a:gd name="T110" fmla="*/ 0 w 1208"/>
                  <a:gd name="T111" fmla="*/ 0 h 155"/>
                  <a:gd name="T112" fmla="*/ 0 w 1208"/>
                  <a:gd name="T113" fmla="*/ 0 h 155"/>
                  <a:gd name="T114" fmla="*/ 0 w 1208"/>
                  <a:gd name="T115" fmla="*/ 0 h 1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08" h="155">
                    <a:moveTo>
                      <a:pt x="0" y="124"/>
                    </a:moveTo>
                    <a:lnTo>
                      <a:pt x="0" y="124"/>
                    </a:lnTo>
                    <a:lnTo>
                      <a:pt x="0" y="8"/>
                    </a:lnTo>
                    <a:lnTo>
                      <a:pt x="31" y="8"/>
                    </a:lnTo>
                    <a:lnTo>
                      <a:pt x="59" y="89"/>
                    </a:lnTo>
                    <a:lnTo>
                      <a:pt x="88" y="8"/>
                    </a:lnTo>
                    <a:lnTo>
                      <a:pt x="116" y="8"/>
                    </a:lnTo>
                    <a:lnTo>
                      <a:pt x="116" y="124"/>
                    </a:lnTo>
                    <a:lnTo>
                      <a:pt x="94" y="124"/>
                    </a:lnTo>
                    <a:lnTo>
                      <a:pt x="94" y="37"/>
                    </a:lnTo>
                    <a:lnTo>
                      <a:pt x="66" y="116"/>
                    </a:lnTo>
                    <a:lnTo>
                      <a:pt x="46" y="116"/>
                    </a:lnTo>
                    <a:lnTo>
                      <a:pt x="19" y="35"/>
                    </a:lnTo>
                    <a:lnTo>
                      <a:pt x="19" y="124"/>
                    </a:lnTo>
                    <a:lnTo>
                      <a:pt x="0" y="124"/>
                    </a:lnTo>
                    <a:close/>
                    <a:moveTo>
                      <a:pt x="215" y="121"/>
                    </a:moveTo>
                    <a:lnTo>
                      <a:pt x="215" y="121"/>
                    </a:lnTo>
                    <a:cubicBezTo>
                      <a:pt x="198" y="126"/>
                      <a:pt x="184" y="126"/>
                      <a:pt x="184" y="126"/>
                    </a:cubicBezTo>
                    <a:cubicBezTo>
                      <a:pt x="162" y="126"/>
                      <a:pt x="150" y="114"/>
                      <a:pt x="150" y="114"/>
                    </a:cubicBezTo>
                    <a:cubicBezTo>
                      <a:pt x="137" y="101"/>
                      <a:pt x="137" y="80"/>
                      <a:pt x="137" y="80"/>
                    </a:cubicBezTo>
                    <a:cubicBezTo>
                      <a:pt x="137" y="60"/>
                      <a:pt x="149" y="48"/>
                      <a:pt x="149" y="48"/>
                    </a:cubicBezTo>
                    <a:cubicBezTo>
                      <a:pt x="160" y="36"/>
                      <a:pt x="179" y="36"/>
                      <a:pt x="179" y="36"/>
                    </a:cubicBezTo>
                    <a:cubicBezTo>
                      <a:pt x="197" y="36"/>
                      <a:pt x="206" y="48"/>
                      <a:pt x="206" y="48"/>
                    </a:cubicBezTo>
                    <a:cubicBezTo>
                      <a:pt x="215" y="60"/>
                      <a:pt x="215" y="86"/>
                      <a:pt x="215" y="86"/>
                    </a:cubicBezTo>
                    <a:lnTo>
                      <a:pt x="162" y="86"/>
                    </a:lnTo>
                    <a:cubicBezTo>
                      <a:pt x="164" y="110"/>
                      <a:pt x="189" y="110"/>
                      <a:pt x="189" y="110"/>
                    </a:cubicBezTo>
                    <a:cubicBezTo>
                      <a:pt x="200" y="110"/>
                      <a:pt x="215" y="105"/>
                      <a:pt x="215" y="105"/>
                    </a:cubicBezTo>
                    <a:lnTo>
                      <a:pt x="215" y="121"/>
                    </a:lnTo>
                    <a:close/>
                    <a:moveTo>
                      <a:pt x="161" y="72"/>
                    </a:moveTo>
                    <a:lnTo>
                      <a:pt x="161" y="72"/>
                    </a:lnTo>
                    <a:lnTo>
                      <a:pt x="192" y="72"/>
                    </a:lnTo>
                    <a:cubicBezTo>
                      <a:pt x="192" y="51"/>
                      <a:pt x="178" y="51"/>
                      <a:pt x="178" y="51"/>
                    </a:cubicBezTo>
                    <a:cubicBezTo>
                      <a:pt x="164" y="51"/>
                      <a:pt x="161" y="72"/>
                      <a:pt x="161" y="72"/>
                    </a:cubicBezTo>
                    <a:close/>
                    <a:moveTo>
                      <a:pt x="283" y="123"/>
                    </a:moveTo>
                    <a:lnTo>
                      <a:pt x="283" y="123"/>
                    </a:lnTo>
                    <a:cubicBezTo>
                      <a:pt x="275" y="126"/>
                      <a:pt x="270" y="126"/>
                      <a:pt x="270" y="126"/>
                    </a:cubicBezTo>
                    <a:cubicBezTo>
                      <a:pt x="240" y="126"/>
                      <a:pt x="240" y="98"/>
                      <a:pt x="240" y="98"/>
                    </a:cubicBezTo>
                    <a:lnTo>
                      <a:pt x="240" y="52"/>
                    </a:lnTo>
                    <a:lnTo>
                      <a:pt x="230" y="52"/>
                    </a:lnTo>
                    <a:lnTo>
                      <a:pt x="230" y="38"/>
                    </a:lnTo>
                    <a:lnTo>
                      <a:pt x="240" y="38"/>
                    </a:lnTo>
                    <a:lnTo>
                      <a:pt x="240" y="24"/>
                    </a:lnTo>
                    <a:lnTo>
                      <a:pt x="263" y="21"/>
                    </a:lnTo>
                    <a:lnTo>
                      <a:pt x="263" y="38"/>
                    </a:lnTo>
                    <a:lnTo>
                      <a:pt x="281" y="38"/>
                    </a:lnTo>
                    <a:lnTo>
                      <a:pt x="281" y="52"/>
                    </a:lnTo>
                    <a:lnTo>
                      <a:pt x="263" y="52"/>
                    </a:lnTo>
                    <a:lnTo>
                      <a:pt x="263" y="95"/>
                    </a:lnTo>
                    <a:cubicBezTo>
                      <a:pt x="263" y="110"/>
                      <a:pt x="276" y="110"/>
                      <a:pt x="276" y="110"/>
                    </a:cubicBezTo>
                    <a:cubicBezTo>
                      <a:pt x="279" y="110"/>
                      <a:pt x="283" y="109"/>
                      <a:pt x="283" y="109"/>
                    </a:cubicBezTo>
                    <a:lnTo>
                      <a:pt x="283" y="123"/>
                    </a:lnTo>
                    <a:close/>
                    <a:moveTo>
                      <a:pt x="346" y="115"/>
                    </a:moveTo>
                    <a:lnTo>
                      <a:pt x="346" y="115"/>
                    </a:lnTo>
                    <a:cubicBezTo>
                      <a:pt x="334" y="126"/>
                      <a:pt x="321" y="126"/>
                      <a:pt x="321" y="126"/>
                    </a:cubicBezTo>
                    <a:cubicBezTo>
                      <a:pt x="310" y="126"/>
                      <a:pt x="303" y="119"/>
                      <a:pt x="303" y="119"/>
                    </a:cubicBezTo>
                    <a:cubicBezTo>
                      <a:pt x="296" y="112"/>
                      <a:pt x="296" y="101"/>
                      <a:pt x="296" y="101"/>
                    </a:cubicBezTo>
                    <a:cubicBezTo>
                      <a:pt x="296" y="87"/>
                      <a:pt x="307" y="79"/>
                      <a:pt x="307" y="79"/>
                    </a:cubicBezTo>
                    <a:cubicBezTo>
                      <a:pt x="318" y="71"/>
                      <a:pt x="340" y="71"/>
                      <a:pt x="340" y="71"/>
                    </a:cubicBezTo>
                    <a:lnTo>
                      <a:pt x="346" y="71"/>
                    </a:lnTo>
                    <a:lnTo>
                      <a:pt x="346" y="64"/>
                    </a:lnTo>
                    <a:cubicBezTo>
                      <a:pt x="346" y="50"/>
                      <a:pt x="330" y="50"/>
                      <a:pt x="330" y="50"/>
                    </a:cubicBezTo>
                    <a:cubicBezTo>
                      <a:pt x="317" y="50"/>
                      <a:pt x="303" y="58"/>
                      <a:pt x="303" y="58"/>
                    </a:cubicBezTo>
                    <a:lnTo>
                      <a:pt x="303" y="42"/>
                    </a:lnTo>
                    <a:cubicBezTo>
                      <a:pt x="319" y="36"/>
                      <a:pt x="334" y="36"/>
                      <a:pt x="334" y="36"/>
                    </a:cubicBezTo>
                    <a:cubicBezTo>
                      <a:pt x="368" y="36"/>
                      <a:pt x="368" y="63"/>
                      <a:pt x="368" y="63"/>
                    </a:cubicBezTo>
                    <a:lnTo>
                      <a:pt x="368" y="101"/>
                    </a:lnTo>
                    <a:cubicBezTo>
                      <a:pt x="368" y="111"/>
                      <a:pt x="374" y="111"/>
                      <a:pt x="374" y="111"/>
                    </a:cubicBezTo>
                    <a:cubicBezTo>
                      <a:pt x="376" y="111"/>
                      <a:pt x="377" y="111"/>
                      <a:pt x="377" y="111"/>
                    </a:cubicBezTo>
                    <a:lnTo>
                      <a:pt x="378" y="124"/>
                    </a:lnTo>
                    <a:cubicBezTo>
                      <a:pt x="371" y="126"/>
                      <a:pt x="365" y="126"/>
                      <a:pt x="365" y="126"/>
                    </a:cubicBezTo>
                    <a:cubicBezTo>
                      <a:pt x="351" y="126"/>
                      <a:pt x="347" y="115"/>
                      <a:pt x="347" y="115"/>
                    </a:cubicBezTo>
                    <a:lnTo>
                      <a:pt x="346" y="115"/>
                    </a:lnTo>
                    <a:close/>
                    <a:moveTo>
                      <a:pt x="346" y="102"/>
                    </a:moveTo>
                    <a:lnTo>
                      <a:pt x="346" y="102"/>
                    </a:lnTo>
                    <a:lnTo>
                      <a:pt x="346" y="85"/>
                    </a:lnTo>
                    <a:lnTo>
                      <a:pt x="340" y="85"/>
                    </a:lnTo>
                    <a:cubicBezTo>
                      <a:pt x="318" y="85"/>
                      <a:pt x="318" y="99"/>
                      <a:pt x="318" y="99"/>
                    </a:cubicBezTo>
                    <a:cubicBezTo>
                      <a:pt x="318" y="104"/>
                      <a:pt x="321" y="107"/>
                      <a:pt x="321" y="107"/>
                    </a:cubicBezTo>
                    <a:cubicBezTo>
                      <a:pt x="324" y="110"/>
                      <a:pt x="329" y="110"/>
                      <a:pt x="329" y="110"/>
                    </a:cubicBezTo>
                    <a:cubicBezTo>
                      <a:pt x="337" y="110"/>
                      <a:pt x="346" y="102"/>
                      <a:pt x="346" y="102"/>
                    </a:cubicBezTo>
                    <a:close/>
                    <a:moveTo>
                      <a:pt x="398" y="124"/>
                    </a:moveTo>
                    <a:lnTo>
                      <a:pt x="398" y="124"/>
                    </a:lnTo>
                    <a:lnTo>
                      <a:pt x="398" y="38"/>
                    </a:lnTo>
                    <a:lnTo>
                      <a:pt x="420" y="38"/>
                    </a:lnTo>
                    <a:lnTo>
                      <a:pt x="420" y="54"/>
                    </a:lnTo>
                    <a:cubicBezTo>
                      <a:pt x="430" y="36"/>
                      <a:pt x="449" y="36"/>
                      <a:pt x="449" y="36"/>
                    </a:cubicBezTo>
                    <a:cubicBezTo>
                      <a:pt x="459" y="36"/>
                      <a:pt x="465" y="41"/>
                      <a:pt x="465" y="41"/>
                    </a:cubicBezTo>
                    <a:cubicBezTo>
                      <a:pt x="471" y="46"/>
                      <a:pt x="473" y="54"/>
                      <a:pt x="473" y="54"/>
                    </a:cubicBezTo>
                    <a:cubicBezTo>
                      <a:pt x="485" y="36"/>
                      <a:pt x="502" y="36"/>
                      <a:pt x="502" y="36"/>
                    </a:cubicBezTo>
                    <a:cubicBezTo>
                      <a:pt x="525" y="36"/>
                      <a:pt x="525" y="62"/>
                      <a:pt x="525" y="62"/>
                    </a:cubicBezTo>
                    <a:lnTo>
                      <a:pt x="525" y="124"/>
                    </a:lnTo>
                    <a:lnTo>
                      <a:pt x="503" y="124"/>
                    </a:lnTo>
                    <a:lnTo>
                      <a:pt x="503" y="70"/>
                    </a:lnTo>
                    <a:cubicBezTo>
                      <a:pt x="503" y="54"/>
                      <a:pt x="493" y="54"/>
                      <a:pt x="493" y="54"/>
                    </a:cubicBezTo>
                    <a:cubicBezTo>
                      <a:pt x="482" y="54"/>
                      <a:pt x="473" y="69"/>
                      <a:pt x="473" y="69"/>
                    </a:cubicBezTo>
                    <a:lnTo>
                      <a:pt x="473" y="124"/>
                    </a:lnTo>
                    <a:lnTo>
                      <a:pt x="450" y="124"/>
                    </a:lnTo>
                    <a:lnTo>
                      <a:pt x="450" y="70"/>
                    </a:lnTo>
                    <a:cubicBezTo>
                      <a:pt x="450" y="54"/>
                      <a:pt x="440" y="54"/>
                      <a:pt x="440" y="54"/>
                    </a:cubicBezTo>
                    <a:cubicBezTo>
                      <a:pt x="430" y="54"/>
                      <a:pt x="420" y="69"/>
                      <a:pt x="420" y="69"/>
                    </a:cubicBezTo>
                    <a:lnTo>
                      <a:pt x="420" y="124"/>
                    </a:lnTo>
                    <a:lnTo>
                      <a:pt x="398" y="124"/>
                    </a:lnTo>
                    <a:close/>
                    <a:moveTo>
                      <a:pt x="553" y="155"/>
                    </a:moveTo>
                    <a:lnTo>
                      <a:pt x="553" y="155"/>
                    </a:lnTo>
                    <a:lnTo>
                      <a:pt x="573" y="124"/>
                    </a:lnTo>
                    <a:lnTo>
                      <a:pt x="541" y="38"/>
                    </a:lnTo>
                    <a:lnTo>
                      <a:pt x="566" y="38"/>
                    </a:lnTo>
                    <a:lnTo>
                      <a:pt x="587" y="95"/>
                    </a:lnTo>
                    <a:lnTo>
                      <a:pt x="612" y="38"/>
                    </a:lnTo>
                    <a:lnTo>
                      <a:pt x="630" y="38"/>
                    </a:lnTo>
                    <a:lnTo>
                      <a:pt x="577" y="155"/>
                    </a:lnTo>
                    <a:lnTo>
                      <a:pt x="553" y="155"/>
                    </a:lnTo>
                    <a:close/>
                    <a:moveTo>
                      <a:pt x="716" y="121"/>
                    </a:moveTo>
                    <a:lnTo>
                      <a:pt x="716" y="121"/>
                    </a:lnTo>
                    <a:cubicBezTo>
                      <a:pt x="700" y="126"/>
                      <a:pt x="685" y="126"/>
                      <a:pt x="685" y="126"/>
                    </a:cubicBezTo>
                    <a:cubicBezTo>
                      <a:pt x="664" y="126"/>
                      <a:pt x="651" y="114"/>
                      <a:pt x="651" y="114"/>
                    </a:cubicBezTo>
                    <a:cubicBezTo>
                      <a:pt x="639" y="101"/>
                      <a:pt x="639" y="80"/>
                      <a:pt x="639" y="80"/>
                    </a:cubicBezTo>
                    <a:cubicBezTo>
                      <a:pt x="639" y="60"/>
                      <a:pt x="650" y="48"/>
                      <a:pt x="650" y="48"/>
                    </a:cubicBezTo>
                    <a:cubicBezTo>
                      <a:pt x="661" y="36"/>
                      <a:pt x="680" y="36"/>
                      <a:pt x="680" y="36"/>
                    </a:cubicBezTo>
                    <a:cubicBezTo>
                      <a:pt x="699" y="36"/>
                      <a:pt x="708" y="48"/>
                      <a:pt x="708" y="48"/>
                    </a:cubicBezTo>
                    <a:cubicBezTo>
                      <a:pt x="716" y="60"/>
                      <a:pt x="716" y="86"/>
                      <a:pt x="716" y="86"/>
                    </a:cubicBezTo>
                    <a:lnTo>
                      <a:pt x="663" y="86"/>
                    </a:lnTo>
                    <a:cubicBezTo>
                      <a:pt x="665" y="110"/>
                      <a:pt x="690" y="110"/>
                      <a:pt x="690" y="110"/>
                    </a:cubicBezTo>
                    <a:cubicBezTo>
                      <a:pt x="702" y="110"/>
                      <a:pt x="716" y="105"/>
                      <a:pt x="716" y="105"/>
                    </a:cubicBezTo>
                    <a:lnTo>
                      <a:pt x="716" y="121"/>
                    </a:lnTo>
                    <a:close/>
                    <a:moveTo>
                      <a:pt x="663" y="72"/>
                    </a:moveTo>
                    <a:lnTo>
                      <a:pt x="663" y="72"/>
                    </a:lnTo>
                    <a:lnTo>
                      <a:pt x="694" y="72"/>
                    </a:lnTo>
                    <a:cubicBezTo>
                      <a:pt x="694" y="51"/>
                      <a:pt x="679" y="51"/>
                      <a:pt x="679" y="51"/>
                    </a:cubicBezTo>
                    <a:cubicBezTo>
                      <a:pt x="665" y="51"/>
                      <a:pt x="663" y="72"/>
                      <a:pt x="663" y="72"/>
                    </a:cubicBezTo>
                    <a:close/>
                    <a:moveTo>
                      <a:pt x="740" y="124"/>
                    </a:moveTo>
                    <a:lnTo>
                      <a:pt x="740" y="124"/>
                    </a:lnTo>
                    <a:lnTo>
                      <a:pt x="740" y="0"/>
                    </a:lnTo>
                    <a:lnTo>
                      <a:pt x="763" y="0"/>
                    </a:lnTo>
                    <a:lnTo>
                      <a:pt x="763" y="124"/>
                    </a:lnTo>
                    <a:lnTo>
                      <a:pt x="740" y="124"/>
                    </a:lnTo>
                    <a:close/>
                    <a:moveTo>
                      <a:pt x="828" y="126"/>
                    </a:moveTo>
                    <a:lnTo>
                      <a:pt x="828" y="126"/>
                    </a:lnTo>
                    <a:cubicBezTo>
                      <a:pt x="808" y="126"/>
                      <a:pt x="796" y="114"/>
                      <a:pt x="796" y="114"/>
                    </a:cubicBezTo>
                    <a:cubicBezTo>
                      <a:pt x="785" y="101"/>
                      <a:pt x="785" y="81"/>
                      <a:pt x="785" y="81"/>
                    </a:cubicBezTo>
                    <a:cubicBezTo>
                      <a:pt x="785" y="60"/>
                      <a:pt x="797" y="48"/>
                      <a:pt x="797" y="48"/>
                    </a:cubicBezTo>
                    <a:cubicBezTo>
                      <a:pt x="808" y="36"/>
                      <a:pt x="829" y="36"/>
                      <a:pt x="829" y="36"/>
                    </a:cubicBezTo>
                    <a:cubicBezTo>
                      <a:pt x="850" y="36"/>
                      <a:pt x="861" y="48"/>
                      <a:pt x="861" y="48"/>
                    </a:cubicBezTo>
                    <a:cubicBezTo>
                      <a:pt x="873" y="60"/>
                      <a:pt x="873" y="81"/>
                      <a:pt x="873" y="81"/>
                    </a:cubicBezTo>
                    <a:cubicBezTo>
                      <a:pt x="873" y="102"/>
                      <a:pt x="861" y="114"/>
                      <a:pt x="861" y="114"/>
                    </a:cubicBezTo>
                    <a:cubicBezTo>
                      <a:pt x="849" y="126"/>
                      <a:pt x="828" y="126"/>
                      <a:pt x="828" y="126"/>
                    </a:cubicBezTo>
                    <a:close/>
                    <a:moveTo>
                      <a:pt x="829" y="111"/>
                    </a:moveTo>
                    <a:lnTo>
                      <a:pt x="829" y="111"/>
                    </a:lnTo>
                    <a:cubicBezTo>
                      <a:pt x="849" y="111"/>
                      <a:pt x="849" y="81"/>
                      <a:pt x="849" y="81"/>
                    </a:cubicBezTo>
                    <a:cubicBezTo>
                      <a:pt x="849" y="67"/>
                      <a:pt x="843" y="59"/>
                      <a:pt x="843" y="59"/>
                    </a:cubicBezTo>
                    <a:cubicBezTo>
                      <a:pt x="838" y="51"/>
                      <a:pt x="829" y="51"/>
                      <a:pt x="829" y="51"/>
                    </a:cubicBezTo>
                    <a:cubicBezTo>
                      <a:pt x="820" y="51"/>
                      <a:pt x="815" y="59"/>
                      <a:pt x="815" y="59"/>
                    </a:cubicBezTo>
                    <a:cubicBezTo>
                      <a:pt x="809" y="67"/>
                      <a:pt x="809" y="81"/>
                      <a:pt x="809" y="81"/>
                    </a:cubicBezTo>
                    <a:cubicBezTo>
                      <a:pt x="809" y="95"/>
                      <a:pt x="815" y="103"/>
                      <a:pt x="815" y="103"/>
                    </a:cubicBezTo>
                    <a:cubicBezTo>
                      <a:pt x="820" y="111"/>
                      <a:pt x="829" y="111"/>
                      <a:pt x="829" y="111"/>
                    </a:cubicBezTo>
                    <a:close/>
                    <a:moveTo>
                      <a:pt x="958" y="122"/>
                    </a:moveTo>
                    <a:lnTo>
                      <a:pt x="958" y="122"/>
                    </a:lnTo>
                    <a:cubicBezTo>
                      <a:pt x="944" y="126"/>
                      <a:pt x="931" y="126"/>
                      <a:pt x="931" y="126"/>
                    </a:cubicBezTo>
                    <a:cubicBezTo>
                      <a:pt x="911" y="126"/>
                      <a:pt x="899" y="114"/>
                      <a:pt x="899" y="114"/>
                    </a:cubicBezTo>
                    <a:cubicBezTo>
                      <a:pt x="887" y="102"/>
                      <a:pt x="887" y="81"/>
                      <a:pt x="887" y="81"/>
                    </a:cubicBezTo>
                    <a:cubicBezTo>
                      <a:pt x="887" y="60"/>
                      <a:pt x="899" y="48"/>
                      <a:pt x="899" y="48"/>
                    </a:cubicBezTo>
                    <a:cubicBezTo>
                      <a:pt x="911" y="36"/>
                      <a:pt x="933" y="36"/>
                      <a:pt x="933" y="36"/>
                    </a:cubicBezTo>
                    <a:cubicBezTo>
                      <a:pt x="944" y="36"/>
                      <a:pt x="957" y="39"/>
                      <a:pt x="957" y="39"/>
                    </a:cubicBezTo>
                    <a:lnTo>
                      <a:pt x="957" y="56"/>
                    </a:lnTo>
                    <a:cubicBezTo>
                      <a:pt x="943" y="52"/>
                      <a:pt x="935" y="52"/>
                      <a:pt x="935" y="52"/>
                    </a:cubicBezTo>
                    <a:cubicBezTo>
                      <a:pt x="924" y="52"/>
                      <a:pt x="918" y="59"/>
                      <a:pt x="918" y="59"/>
                    </a:cubicBezTo>
                    <a:cubicBezTo>
                      <a:pt x="911" y="67"/>
                      <a:pt x="911" y="81"/>
                      <a:pt x="911" y="81"/>
                    </a:cubicBezTo>
                    <a:cubicBezTo>
                      <a:pt x="911" y="94"/>
                      <a:pt x="918" y="102"/>
                      <a:pt x="918" y="102"/>
                    </a:cubicBezTo>
                    <a:cubicBezTo>
                      <a:pt x="925" y="110"/>
                      <a:pt x="937" y="110"/>
                      <a:pt x="937" y="110"/>
                    </a:cubicBezTo>
                    <a:cubicBezTo>
                      <a:pt x="947" y="110"/>
                      <a:pt x="958" y="106"/>
                      <a:pt x="958" y="106"/>
                    </a:cubicBezTo>
                    <a:lnTo>
                      <a:pt x="958" y="122"/>
                    </a:lnTo>
                    <a:close/>
                    <a:moveTo>
                      <a:pt x="980" y="155"/>
                    </a:moveTo>
                    <a:lnTo>
                      <a:pt x="980" y="155"/>
                    </a:lnTo>
                    <a:lnTo>
                      <a:pt x="1000" y="124"/>
                    </a:lnTo>
                    <a:lnTo>
                      <a:pt x="968" y="38"/>
                    </a:lnTo>
                    <a:lnTo>
                      <a:pt x="993" y="38"/>
                    </a:lnTo>
                    <a:lnTo>
                      <a:pt x="1014" y="95"/>
                    </a:lnTo>
                    <a:lnTo>
                      <a:pt x="1039" y="38"/>
                    </a:lnTo>
                    <a:lnTo>
                      <a:pt x="1057" y="38"/>
                    </a:lnTo>
                    <a:lnTo>
                      <a:pt x="1004" y="155"/>
                    </a:lnTo>
                    <a:lnTo>
                      <a:pt x="980" y="155"/>
                    </a:lnTo>
                    <a:close/>
                    <a:moveTo>
                      <a:pt x="1117" y="123"/>
                    </a:moveTo>
                    <a:lnTo>
                      <a:pt x="1117" y="123"/>
                    </a:lnTo>
                    <a:cubicBezTo>
                      <a:pt x="1109" y="126"/>
                      <a:pt x="1104" y="126"/>
                      <a:pt x="1104" y="126"/>
                    </a:cubicBezTo>
                    <a:cubicBezTo>
                      <a:pt x="1074" y="126"/>
                      <a:pt x="1074" y="98"/>
                      <a:pt x="1074" y="98"/>
                    </a:cubicBezTo>
                    <a:lnTo>
                      <a:pt x="1074" y="52"/>
                    </a:lnTo>
                    <a:lnTo>
                      <a:pt x="1065" y="52"/>
                    </a:lnTo>
                    <a:lnTo>
                      <a:pt x="1065" y="38"/>
                    </a:lnTo>
                    <a:lnTo>
                      <a:pt x="1074" y="38"/>
                    </a:lnTo>
                    <a:lnTo>
                      <a:pt x="1074" y="24"/>
                    </a:lnTo>
                    <a:lnTo>
                      <a:pt x="1097" y="21"/>
                    </a:lnTo>
                    <a:lnTo>
                      <a:pt x="1097" y="38"/>
                    </a:lnTo>
                    <a:lnTo>
                      <a:pt x="1116" y="38"/>
                    </a:lnTo>
                    <a:lnTo>
                      <a:pt x="1116" y="52"/>
                    </a:lnTo>
                    <a:lnTo>
                      <a:pt x="1097" y="52"/>
                    </a:lnTo>
                    <a:lnTo>
                      <a:pt x="1097" y="95"/>
                    </a:lnTo>
                    <a:cubicBezTo>
                      <a:pt x="1097" y="110"/>
                      <a:pt x="1110" y="110"/>
                      <a:pt x="1110" y="110"/>
                    </a:cubicBezTo>
                    <a:cubicBezTo>
                      <a:pt x="1113" y="110"/>
                      <a:pt x="1117" y="109"/>
                      <a:pt x="1117" y="109"/>
                    </a:cubicBezTo>
                    <a:lnTo>
                      <a:pt x="1117" y="123"/>
                    </a:lnTo>
                    <a:close/>
                    <a:moveTo>
                      <a:pt x="1208" y="121"/>
                    </a:moveTo>
                    <a:lnTo>
                      <a:pt x="1208" y="121"/>
                    </a:lnTo>
                    <a:cubicBezTo>
                      <a:pt x="1192" y="126"/>
                      <a:pt x="1177" y="126"/>
                      <a:pt x="1177" y="126"/>
                    </a:cubicBezTo>
                    <a:cubicBezTo>
                      <a:pt x="1155" y="126"/>
                      <a:pt x="1143" y="114"/>
                      <a:pt x="1143" y="114"/>
                    </a:cubicBezTo>
                    <a:cubicBezTo>
                      <a:pt x="1130" y="101"/>
                      <a:pt x="1130" y="80"/>
                      <a:pt x="1130" y="80"/>
                    </a:cubicBezTo>
                    <a:cubicBezTo>
                      <a:pt x="1130" y="60"/>
                      <a:pt x="1142" y="48"/>
                      <a:pt x="1142" y="48"/>
                    </a:cubicBezTo>
                    <a:cubicBezTo>
                      <a:pt x="1153" y="36"/>
                      <a:pt x="1172" y="36"/>
                      <a:pt x="1172" y="36"/>
                    </a:cubicBezTo>
                    <a:cubicBezTo>
                      <a:pt x="1191" y="36"/>
                      <a:pt x="1199" y="48"/>
                      <a:pt x="1199" y="48"/>
                    </a:cubicBezTo>
                    <a:cubicBezTo>
                      <a:pt x="1208" y="60"/>
                      <a:pt x="1208" y="86"/>
                      <a:pt x="1208" y="86"/>
                    </a:cubicBezTo>
                    <a:lnTo>
                      <a:pt x="1155" y="86"/>
                    </a:lnTo>
                    <a:cubicBezTo>
                      <a:pt x="1157" y="110"/>
                      <a:pt x="1182" y="110"/>
                      <a:pt x="1182" y="110"/>
                    </a:cubicBezTo>
                    <a:cubicBezTo>
                      <a:pt x="1193" y="110"/>
                      <a:pt x="1208" y="105"/>
                      <a:pt x="1208" y="105"/>
                    </a:cubicBezTo>
                    <a:lnTo>
                      <a:pt x="1208" y="121"/>
                    </a:lnTo>
                    <a:close/>
                    <a:moveTo>
                      <a:pt x="1154" y="72"/>
                    </a:moveTo>
                    <a:lnTo>
                      <a:pt x="1154" y="72"/>
                    </a:lnTo>
                    <a:lnTo>
                      <a:pt x="1185" y="72"/>
                    </a:lnTo>
                    <a:cubicBezTo>
                      <a:pt x="1185" y="51"/>
                      <a:pt x="1171" y="51"/>
                      <a:pt x="1171" y="51"/>
                    </a:cubicBezTo>
                    <a:cubicBezTo>
                      <a:pt x="1157" y="51"/>
                      <a:pt x="1154" y="72"/>
                      <a:pt x="1154"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51" name="Freeform 1707"/>
              <p:cNvSpPr>
                <a:spLocks noEditPoints="1"/>
              </p:cNvSpPr>
              <p:nvPr/>
            </p:nvSpPr>
            <p:spPr bwMode="auto">
              <a:xfrm>
                <a:off x="3472" y="2401"/>
                <a:ext cx="502" cy="53"/>
              </a:xfrm>
              <a:custGeom>
                <a:avLst/>
                <a:gdLst>
                  <a:gd name="T0" fmla="*/ 0 w 1420"/>
                  <a:gd name="T1" fmla="*/ 0 h 155"/>
                  <a:gd name="T2" fmla="*/ 0 w 1420"/>
                  <a:gd name="T3" fmla="*/ 0 h 155"/>
                  <a:gd name="T4" fmla="*/ 0 w 1420"/>
                  <a:gd name="T5" fmla="*/ 0 h 155"/>
                  <a:gd name="T6" fmla="*/ 0 w 1420"/>
                  <a:gd name="T7" fmla="*/ 0 h 155"/>
                  <a:gd name="T8" fmla="*/ 0 w 1420"/>
                  <a:gd name="T9" fmla="*/ 0 h 155"/>
                  <a:gd name="T10" fmla="*/ 0 w 1420"/>
                  <a:gd name="T11" fmla="*/ 0 h 155"/>
                  <a:gd name="T12" fmla="*/ 0 w 1420"/>
                  <a:gd name="T13" fmla="*/ 0 h 155"/>
                  <a:gd name="T14" fmla="*/ 0 w 1420"/>
                  <a:gd name="T15" fmla="*/ 0 h 155"/>
                  <a:gd name="T16" fmla="*/ 0 w 1420"/>
                  <a:gd name="T17" fmla="*/ 0 h 155"/>
                  <a:gd name="T18" fmla="*/ 0 w 1420"/>
                  <a:gd name="T19" fmla="*/ 0 h 155"/>
                  <a:gd name="T20" fmla="*/ 0 w 1420"/>
                  <a:gd name="T21" fmla="*/ 0 h 155"/>
                  <a:gd name="T22" fmla="*/ 0 w 1420"/>
                  <a:gd name="T23" fmla="*/ 0 h 155"/>
                  <a:gd name="T24" fmla="*/ 0 w 1420"/>
                  <a:gd name="T25" fmla="*/ 0 h 155"/>
                  <a:gd name="T26" fmla="*/ 0 w 1420"/>
                  <a:gd name="T27" fmla="*/ 0 h 155"/>
                  <a:gd name="T28" fmla="*/ 0 w 1420"/>
                  <a:gd name="T29" fmla="*/ 0 h 155"/>
                  <a:gd name="T30" fmla="*/ 0 w 1420"/>
                  <a:gd name="T31" fmla="*/ 0 h 155"/>
                  <a:gd name="T32" fmla="*/ 0 w 1420"/>
                  <a:gd name="T33" fmla="*/ 0 h 155"/>
                  <a:gd name="T34" fmla="*/ 0 w 1420"/>
                  <a:gd name="T35" fmla="*/ 0 h 155"/>
                  <a:gd name="T36" fmla="*/ 0 w 1420"/>
                  <a:gd name="T37" fmla="*/ 0 h 155"/>
                  <a:gd name="T38" fmla="*/ 0 w 1420"/>
                  <a:gd name="T39" fmla="*/ 0 h 155"/>
                  <a:gd name="T40" fmla="*/ 0 w 1420"/>
                  <a:gd name="T41" fmla="*/ 0 h 155"/>
                  <a:gd name="T42" fmla="*/ 0 w 1420"/>
                  <a:gd name="T43" fmla="*/ 0 h 155"/>
                  <a:gd name="T44" fmla="*/ 0 w 1420"/>
                  <a:gd name="T45" fmla="*/ 0 h 155"/>
                  <a:gd name="T46" fmla="*/ 0 w 1420"/>
                  <a:gd name="T47" fmla="*/ 0 h 155"/>
                  <a:gd name="T48" fmla="*/ 0 w 1420"/>
                  <a:gd name="T49" fmla="*/ 0 h 155"/>
                  <a:gd name="T50" fmla="*/ 0 w 1420"/>
                  <a:gd name="T51" fmla="*/ 0 h 155"/>
                  <a:gd name="T52" fmla="*/ 0 w 1420"/>
                  <a:gd name="T53" fmla="*/ 0 h 155"/>
                  <a:gd name="T54" fmla="*/ 0 w 1420"/>
                  <a:gd name="T55" fmla="*/ 0 h 155"/>
                  <a:gd name="T56" fmla="*/ 0 w 1420"/>
                  <a:gd name="T57" fmla="*/ 0 h 155"/>
                  <a:gd name="T58" fmla="*/ 0 w 1420"/>
                  <a:gd name="T59" fmla="*/ 0 h 155"/>
                  <a:gd name="T60" fmla="*/ 0 w 1420"/>
                  <a:gd name="T61" fmla="*/ 0 h 155"/>
                  <a:gd name="T62" fmla="*/ 0 w 1420"/>
                  <a:gd name="T63" fmla="*/ 0 h 155"/>
                  <a:gd name="T64" fmla="*/ 0 w 1420"/>
                  <a:gd name="T65" fmla="*/ 0 h 155"/>
                  <a:gd name="T66" fmla="*/ 0 w 1420"/>
                  <a:gd name="T67" fmla="*/ 0 h 155"/>
                  <a:gd name="T68" fmla="*/ 0 w 1420"/>
                  <a:gd name="T69" fmla="*/ 0 h 155"/>
                  <a:gd name="T70" fmla="*/ 0 w 1420"/>
                  <a:gd name="T71" fmla="*/ 0 h 155"/>
                  <a:gd name="T72" fmla="*/ 0 w 1420"/>
                  <a:gd name="T73" fmla="*/ 0 h 155"/>
                  <a:gd name="T74" fmla="*/ 0 w 1420"/>
                  <a:gd name="T75" fmla="*/ 0 h 155"/>
                  <a:gd name="T76" fmla="*/ 0 w 1420"/>
                  <a:gd name="T77" fmla="*/ 0 h 155"/>
                  <a:gd name="T78" fmla="*/ 0 w 1420"/>
                  <a:gd name="T79" fmla="*/ 0 h 155"/>
                  <a:gd name="T80" fmla="*/ 0 w 1420"/>
                  <a:gd name="T81" fmla="*/ 0 h 155"/>
                  <a:gd name="T82" fmla="*/ 0 w 1420"/>
                  <a:gd name="T83" fmla="*/ 0 h 155"/>
                  <a:gd name="T84" fmla="*/ 0 w 1420"/>
                  <a:gd name="T85" fmla="*/ 0 h 155"/>
                  <a:gd name="T86" fmla="*/ 0 w 1420"/>
                  <a:gd name="T87" fmla="*/ 0 h 155"/>
                  <a:gd name="T88" fmla="*/ 0 w 1420"/>
                  <a:gd name="T89" fmla="*/ 0 h 155"/>
                  <a:gd name="T90" fmla="*/ 0 w 1420"/>
                  <a:gd name="T91" fmla="*/ 0 h 155"/>
                  <a:gd name="T92" fmla="*/ 0 w 1420"/>
                  <a:gd name="T93" fmla="*/ 0 h 155"/>
                  <a:gd name="T94" fmla="*/ 0 w 1420"/>
                  <a:gd name="T95" fmla="*/ 0 h 155"/>
                  <a:gd name="T96" fmla="*/ 0 w 1420"/>
                  <a:gd name="T97" fmla="*/ 0 h 155"/>
                  <a:gd name="T98" fmla="*/ 0 w 1420"/>
                  <a:gd name="T99" fmla="*/ 0 h 155"/>
                  <a:gd name="T100" fmla="*/ 0 w 1420"/>
                  <a:gd name="T101" fmla="*/ 0 h 1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420" h="155">
                    <a:moveTo>
                      <a:pt x="0" y="124"/>
                    </a:moveTo>
                    <a:lnTo>
                      <a:pt x="0" y="124"/>
                    </a:lnTo>
                    <a:lnTo>
                      <a:pt x="0" y="8"/>
                    </a:lnTo>
                    <a:lnTo>
                      <a:pt x="32" y="8"/>
                    </a:lnTo>
                    <a:lnTo>
                      <a:pt x="60" y="90"/>
                    </a:lnTo>
                    <a:lnTo>
                      <a:pt x="88" y="8"/>
                    </a:lnTo>
                    <a:lnTo>
                      <a:pt x="116" y="8"/>
                    </a:lnTo>
                    <a:lnTo>
                      <a:pt x="116" y="124"/>
                    </a:lnTo>
                    <a:lnTo>
                      <a:pt x="94" y="124"/>
                    </a:lnTo>
                    <a:lnTo>
                      <a:pt x="94" y="37"/>
                    </a:lnTo>
                    <a:lnTo>
                      <a:pt x="66" y="116"/>
                    </a:lnTo>
                    <a:lnTo>
                      <a:pt x="47" y="116"/>
                    </a:lnTo>
                    <a:lnTo>
                      <a:pt x="19" y="35"/>
                    </a:lnTo>
                    <a:lnTo>
                      <a:pt x="19" y="124"/>
                    </a:lnTo>
                    <a:lnTo>
                      <a:pt x="0" y="124"/>
                    </a:lnTo>
                    <a:close/>
                    <a:moveTo>
                      <a:pt x="146" y="155"/>
                    </a:moveTo>
                    <a:lnTo>
                      <a:pt x="146" y="155"/>
                    </a:lnTo>
                    <a:lnTo>
                      <a:pt x="165" y="124"/>
                    </a:lnTo>
                    <a:lnTo>
                      <a:pt x="133" y="38"/>
                    </a:lnTo>
                    <a:lnTo>
                      <a:pt x="158" y="38"/>
                    </a:lnTo>
                    <a:lnTo>
                      <a:pt x="179" y="95"/>
                    </a:lnTo>
                    <a:lnTo>
                      <a:pt x="205" y="38"/>
                    </a:lnTo>
                    <a:lnTo>
                      <a:pt x="222" y="38"/>
                    </a:lnTo>
                    <a:lnTo>
                      <a:pt x="169" y="155"/>
                    </a:lnTo>
                    <a:lnTo>
                      <a:pt x="146" y="155"/>
                    </a:lnTo>
                    <a:close/>
                    <a:moveTo>
                      <a:pt x="309" y="121"/>
                    </a:moveTo>
                    <a:lnTo>
                      <a:pt x="309" y="121"/>
                    </a:lnTo>
                    <a:cubicBezTo>
                      <a:pt x="292" y="126"/>
                      <a:pt x="277" y="126"/>
                      <a:pt x="277" y="126"/>
                    </a:cubicBezTo>
                    <a:cubicBezTo>
                      <a:pt x="256" y="126"/>
                      <a:pt x="243" y="114"/>
                      <a:pt x="243" y="114"/>
                    </a:cubicBezTo>
                    <a:cubicBezTo>
                      <a:pt x="231" y="101"/>
                      <a:pt x="231" y="80"/>
                      <a:pt x="231" y="80"/>
                    </a:cubicBezTo>
                    <a:cubicBezTo>
                      <a:pt x="231" y="60"/>
                      <a:pt x="242" y="48"/>
                      <a:pt x="242" y="48"/>
                    </a:cubicBezTo>
                    <a:cubicBezTo>
                      <a:pt x="254" y="36"/>
                      <a:pt x="272" y="36"/>
                      <a:pt x="272" y="36"/>
                    </a:cubicBezTo>
                    <a:cubicBezTo>
                      <a:pt x="291" y="36"/>
                      <a:pt x="300" y="48"/>
                      <a:pt x="300" y="48"/>
                    </a:cubicBezTo>
                    <a:cubicBezTo>
                      <a:pt x="309" y="60"/>
                      <a:pt x="309" y="86"/>
                      <a:pt x="309" y="86"/>
                    </a:cubicBezTo>
                    <a:lnTo>
                      <a:pt x="255" y="86"/>
                    </a:lnTo>
                    <a:cubicBezTo>
                      <a:pt x="258" y="110"/>
                      <a:pt x="282" y="110"/>
                      <a:pt x="282" y="110"/>
                    </a:cubicBezTo>
                    <a:cubicBezTo>
                      <a:pt x="294" y="110"/>
                      <a:pt x="309" y="105"/>
                      <a:pt x="309" y="105"/>
                    </a:cubicBezTo>
                    <a:lnTo>
                      <a:pt x="309" y="121"/>
                    </a:lnTo>
                    <a:close/>
                    <a:moveTo>
                      <a:pt x="255" y="72"/>
                    </a:moveTo>
                    <a:lnTo>
                      <a:pt x="255" y="72"/>
                    </a:lnTo>
                    <a:lnTo>
                      <a:pt x="286" y="72"/>
                    </a:lnTo>
                    <a:cubicBezTo>
                      <a:pt x="286" y="51"/>
                      <a:pt x="272" y="51"/>
                      <a:pt x="272" y="51"/>
                    </a:cubicBezTo>
                    <a:cubicBezTo>
                      <a:pt x="257" y="51"/>
                      <a:pt x="255" y="72"/>
                      <a:pt x="255" y="72"/>
                    </a:cubicBezTo>
                    <a:close/>
                    <a:moveTo>
                      <a:pt x="332" y="124"/>
                    </a:moveTo>
                    <a:lnTo>
                      <a:pt x="332" y="124"/>
                    </a:lnTo>
                    <a:lnTo>
                      <a:pt x="332" y="0"/>
                    </a:lnTo>
                    <a:lnTo>
                      <a:pt x="356" y="0"/>
                    </a:lnTo>
                    <a:lnTo>
                      <a:pt x="356" y="124"/>
                    </a:lnTo>
                    <a:lnTo>
                      <a:pt x="332" y="124"/>
                    </a:lnTo>
                    <a:close/>
                    <a:moveTo>
                      <a:pt x="421" y="126"/>
                    </a:moveTo>
                    <a:lnTo>
                      <a:pt x="421" y="126"/>
                    </a:lnTo>
                    <a:cubicBezTo>
                      <a:pt x="400" y="126"/>
                      <a:pt x="389" y="114"/>
                      <a:pt x="389" y="114"/>
                    </a:cubicBezTo>
                    <a:cubicBezTo>
                      <a:pt x="377" y="102"/>
                      <a:pt x="377" y="81"/>
                      <a:pt x="377" y="81"/>
                    </a:cubicBezTo>
                    <a:cubicBezTo>
                      <a:pt x="377" y="60"/>
                      <a:pt x="389" y="48"/>
                      <a:pt x="389" y="48"/>
                    </a:cubicBezTo>
                    <a:cubicBezTo>
                      <a:pt x="401" y="36"/>
                      <a:pt x="421" y="36"/>
                      <a:pt x="421" y="36"/>
                    </a:cubicBezTo>
                    <a:cubicBezTo>
                      <a:pt x="442" y="36"/>
                      <a:pt x="454" y="48"/>
                      <a:pt x="454" y="48"/>
                    </a:cubicBezTo>
                    <a:cubicBezTo>
                      <a:pt x="466" y="60"/>
                      <a:pt x="466" y="81"/>
                      <a:pt x="466" y="81"/>
                    </a:cubicBezTo>
                    <a:cubicBezTo>
                      <a:pt x="466" y="102"/>
                      <a:pt x="454" y="114"/>
                      <a:pt x="454" y="114"/>
                    </a:cubicBezTo>
                    <a:cubicBezTo>
                      <a:pt x="442" y="126"/>
                      <a:pt x="421" y="126"/>
                      <a:pt x="421" y="126"/>
                    </a:cubicBezTo>
                    <a:close/>
                    <a:moveTo>
                      <a:pt x="421" y="111"/>
                    </a:moveTo>
                    <a:lnTo>
                      <a:pt x="421" y="111"/>
                    </a:lnTo>
                    <a:cubicBezTo>
                      <a:pt x="441" y="111"/>
                      <a:pt x="441" y="81"/>
                      <a:pt x="441" y="81"/>
                    </a:cubicBezTo>
                    <a:cubicBezTo>
                      <a:pt x="441" y="67"/>
                      <a:pt x="436" y="59"/>
                      <a:pt x="436" y="59"/>
                    </a:cubicBezTo>
                    <a:cubicBezTo>
                      <a:pt x="430" y="51"/>
                      <a:pt x="421" y="51"/>
                      <a:pt x="421" y="51"/>
                    </a:cubicBezTo>
                    <a:cubicBezTo>
                      <a:pt x="412" y="51"/>
                      <a:pt x="407" y="59"/>
                      <a:pt x="407" y="59"/>
                    </a:cubicBezTo>
                    <a:cubicBezTo>
                      <a:pt x="401" y="67"/>
                      <a:pt x="401" y="81"/>
                      <a:pt x="401" y="81"/>
                    </a:cubicBezTo>
                    <a:cubicBezTo>
                      <a:pt x="401" y="95"/>
                      <a:pt x="407" y="103"/>
                      <a:pt x="407" y="103"/>
                    </a:cubicBezTo>
                    <a:cubicBezTo>
                      <a:pt x="412" y="111"/>
                      <a:pt x="421" y="111"/>
                      <a:pt x="421" y="111"/>
                    </a:cubicBezTo>
                    <a:close/>
                    <a:moveTo>
                      <a:pt x="490" y="147"/>
                    </a:moveTo>
                    <a:lnTo>
                      <a:pt x="490" y="147"/>
                    </a:lnTo>
                    <a:lnTo>
                      <a:pt x="531" y="8"/>
                    </a:lnTo>
                    <a:lnTo>
                      <a:pt x="545" y="8"/>
                    </a:lnTo>
                    <a:lnTo>
                      <a:pt x="504" y="147"/>
                    </a:lnTo>
                    <a:lnTo>
                      <a:pt x="490" y="147"/>
                    </a:lnTo>
                    <a:close/>
                    <a:moveTo>
                      <a:pt x="577" y="124"/>
                    </a:moveTo>
                    <a:lnTo>
                      <a:pt x="577" y="124"/>
                    </a:lnTo>
                    <a:lnTo>
                      <a:pt x="577" y="8"/>
                    </a:lnTo>
                    <a:lnTo>
                      <a:pt x="609" y="8"/>
                    </a:lnTo>
                    <a:lnTo>
                      <a:pt x="637" y="90"/>
                    </a:lnTo>
                    <a:lnTo>
                      <a:pt x="666" y="8"/>
                    </a:lnTo>
                    <a:lnTo>
                      <a:pt x="694" y="8"/>
                    </a:lnTo>
                    <a:lnTo>
                      <a:pt x="694" y="124"/>
                    </a:lnTo>
                    <a:lnTo>
                      <a:pt x="672" y="124"/>
                    </a:lnTo>
                    <a:lnTo>
                      <a:pt x="672" y="37"/>
                    </a:lnTo>
                    <a:lnTo>
                      <a:pt x="643" y="116"/>
                    </a:lnTo>
                    <a:lnTo>
                      <a:pt x="624" y="116"/>
                    </a:lnTo>
                    <a:lnTo>
                      <a:pt x="596" y="35"/>
                    </a:lnTo>
                    <a:lnTo>
                      <a:pt x="596" y="124"/>
                    </a:lnTo>
                    <a:lnTo>
                      <a:pt x="577" y="124"/>
                    </a:lnTo>
                    <a:close/>
                    <a:moveTo>
                      <a:pt x="759" y="126"/>
                    </a:moveTo>
                    <a:lnTo>
                      <a:pt x="759" y="126"/>
                    </a:lnTo>
                    <a:cubicBezTo>
                      <a:pt x="739" y="126"/>
                      <a:pt x="727" y="114"/>
                      <a:pt x="727" y="114"/>
                    </a:cubicBezTo>
                    <a:cubicBezTo>
                      <a:pt x="715" y="102"/>
                      <a:pt x="715" y="81"/>
                      <a:pt x="715" y="81"/>
                    </a:cubicBezTo>
                    <a:cubicBezTo>
                      <a:pt x="715" y="60"/>
                      <a:pt x="727" y="48"/>
                      <a:pt x="727" y="48"/>
                    </a:cubicBezTo>
                    <a:cubicBezTo>
                      <a:pt x="739" y="36"/>
                      <a:pt x="759" y="36"/>
                      <a:pt x="759" y="36"/>
                    </a:cubicBezTo>
                    <a:cubicBezTo>
                      <a:pt x="780" y="36"/>
                      <a:pt x="792" y="48"/>
                      <a:pt x="792" y="48"/>
                    </a:cubicBezTo>
                    <a:cubicBezTo>
                      <a:pt x="804" y="60"/>
                      <a:pt x="804" y="81"/>
                      <a:pt x="804" y="81"/>
                    </a:cubicBezTo>
                    <a:cubicBezTo>
                      <a:pt x="804" y="102"/>
                      <a:pt x="792" y="114"/>
                      <a:pt x="792" y="114"/>
                    </a:cubicBezTo>
                    <a:cubicBezTo>
                      <a:pt x="780" y="126"/>
                      <a:pt x="759" y="126"/>
                      <a:pt x="759" y="126"/>
                    </a:cubicBezTo>
                    <a:close/>
                    <a:moveTo>
                      <a:pt x="759" y="111"/>
                    </a:moveTo>
                    <a:lnTo>
                      <a:pt x="759" y="111"/>
                    </a:lnTo>
                    <a:cubicBezTo>
                      <a:pt x="779" y="111"/>
                      <a:pt x="779" y="81"/>
                      <a:pt x="779" y="81"/>
                    </a:cubicBezTo>
                    <a:cubicBezTo>
                      <a:pt x="779" y="67"/>
                      <a:pt x="774" y="59"/>
                      <a:pt x="774" y="59"/>
                    </a:cubicBezTo>
                    <a:cubicBezTo>
                      <a:pt x="769" y="51"/>
                      <a:pt x="759" y="51"/>
                      <a:pt x="759" y="51"/>
                    </a:cubicBezTo>
                    <a:cubicBezTo>
                      <a:pt x="750" y="51"/>
                      <a:pt x="745" y="59"/>
                      <a:pt x="745" y="59"/>
                    </a:cubicBezTo>
                    <a:cubicBezTo>
                      <a:pt x="740" y="67"/>
                      <a:pt x="740" y="81"/>
                      <a:pt x="740" y="81"/>
                    </a:cubicBezTo>
                    <a:cubicBezTo>
                      <a:pt x="740" y="95"/>
                      <a:pt x="745" y="103"/>
                      <a:pt x="745" y="103"/>
                    </a:cubicBezTo>
                    <a:cubicBezTo>
                      <a:pt x="750" y="111"/>
                      <a:pt x="759" y="111"/>
                      <a:pt x="759" y="111"/>
                    </a:cubicBezTo>
                    <a:close/>
                    <a:moveTo>
                      <a:pt x="825" y="124"/>
                    </a:moveTo>
                    <a:lnTo>
                      <a:pt x="825" y="124"/>
                    </a:lnTo>
                    <a:lnTo>
                      <a:pt x="825" y="38"/>
                    </a:lnTo>
                    <a:lnTo>
                      <a:pt x="848" y="38"/>
                    </a:lnTo>
                    <a:lnTo>
                      <a:pt x="848" y="54"/>
                    </a:lnTo>
                    <a:cubicBezTo>
                      <a:pt x="859" y="36"/>
                      <a:pt x="877" y="36"/>
                      <a:pt x="877" y="36"/>
                    </a:cubicBezTo>
                    <a:cubicBezTo>
                      <a:pt x="889" y="36"/>
                      <a:pt x="895" y="43"/>
                      <a:pt x="895" y="43"/>
                    </a:cubicBezTo>
                    <a:cubicBezTo>
                      <a:pt x="902" y="51"/>
                      <a:pt x="902" y="63"/>
                      <a:pt x="902" y="63"/>
                    </a:cubicBezTo>
                    <a:lnTo>
                      <a:pt x="902" y="124"/>
                    </a:lnTo>
                    <a:lnTo>
                      <a:pt x="879" y="124"/>
                    </a:lnTo>
                    <a:lnTo>
                      <a:pt x="879" y="69"/>
                    </a:lnTo>
                    <a:cubicBezTo>
                      <a:pt x="879" y="54"/>
                      <a:pt x="869" y="54"/>
                      <a:pt x="869" y="54"/>
                    </a:cubicBezTo>
                    <a:cubicBezTo>
                      <a:pt x="858" y="54"/>
                      <a:pt x="848" y="70"/>
                      <a:pt x="848" y="70"/>
                    </a:cubicBezTo>
                    <a:lnTo>
                      <a:pt x="848" y="124"/>
                    </a:lnTo>
                    <a:lnTo>
                      <a:pt x="825" y="124"/>
                    </a:lnTo>
                    <a:close/>
                    <a:moveTo>
                      <a:pt x="966" y="126"/>
                    </a:moveTo>
                    <a:lnTo>
                      <a:pt x="966" y="126"/>
                    </a:lnTo>
                    <a:cubicBezTo>
                      <a:pt x="946" y="126"/>
                      <a:pt x="934" y="114"/>
                      <a:pt x="934" y="114"/>
                    </a:cubicBezTo>
                    <a:cubicBezTo>
                      <a:pt x="922" y="102"/>
                      <a:pt x="922" y="81"/>
                      <a:pt x="922" y="81"/>
                    </a:cubicBezTo>
                    <a:cubicBezTo>
                      <a:pt x="922" y="60"/>
                      <a:pt x="934" y="48"/>
                      <a:pt x="934" y="48"/>
                    </a:cubicBezTo>
                    <a:cubicBezTo>
                      <a:pt x="946" y="36"/>
                      <a:pt x="967" y="36"/>
                      <a:pt x="967" y="36"/>
                    </a:cubicBezTo>
                    <a:cubicBezTo>
                      <a:pt x="987" y="36"/>
                      <a:pt x="999" y="48"/>
                      <a:pt x="999" y="48"/>
                    </a:cubicBezTo>
                    <a:cubicBezTo>
                      <a:pt x="1011" y="60"/>
                      <a:pt x="1011" y="81"/>
                      <a:pt x="1011" y="81"/>
                    </a:cubicBezTo>
                    <a:cubicBezTo>
                      <a:pt x="1011" y="102"/>
                      <a:pt x="999" y="114"/>
                      <a:pt x="999" y="114"/>
                    </a:cubicBezTo>
                    <a:cubicBezTo>
                      <a:pt x="987" y="126"/>
                      <a:pt x="966" y="126"/>
                      <a:pt x="966" y="126"/>
                    </a:cubicBezTo>
                    <a:close/>
                    <a:moveTo>
                      <a:pt x="967" y="111"/>
                    </a:moveTo>
                    <a:lnTo>
                      <a:pt x="967" y="111"/>
                    </a:lnTo>
                    <a:cubicBezTo>
                      <a:pt x="986" y="111"/>
                      <a:pt x="986" y="81"/>
                      <a:pt x="986" y="81"/>
                    </a:cubicBezTo>
                    <a:cubicBezTo>
                      <a:pt x="986" y="67"/>
                      <a:pt x="981" y="59"/>
                      <a:pt x="981" y="59"/>
                    </a:cubicBezTo>
                    <a:cubicBezTo>
                      <a:pt x="976" y="51"/>
                      <a:pt x="967" y="51"/>
                      <a:pt x="967" y="51"/>
                    </a:cubicBezTo>
                    <a:cubicBezTo>
                      <a:pt x="958" y="51"/>
                      <a:pt x="952" y="59"/>
                      <a:pt x="952" y="59"/>
                    </a:cubicBezTo>
                    <a:cubicBezTo>
                      <a:pt x="947" y="67"/>
                      <a:pt x="947" y="81"/>
                      <a:pt x="947" y="81"/>
                    </a:cubicBezTo>
                    <a:cubicBezTo>
                      <a:pt x="947" y="95"/>
                      <a:pt x="952" y="103"/>
                      <a:pt x="952" y="103"/>
                    </a:cubicBezTo>
                    <a:cubicBezTo>
                      <a:pt x="958" y="111"/>
                      <a:pt x="967" y="111"/>
                      <a:pt x="967" y="111"/>
                    </a:cubicBezTo>
                    <a:close/>
                    <a:moveTo>
                      <a:pt x="1032" y="124"/>
                    </a:moveTo>
                    <a:lnTo>
                      <a:pt x="1032" y="124"/>
                    </a:lnTo>
                    <a:lnTo>
                      <a:pt x="1032" y="0"/>
                    </a:lnTo>
                    <a:lnTo>
                      <a:pt x="1056" y="0"/>
                    </a:lnTo>
                    <a:lnTo>
                      <a:pt x="1056" y="54"/>
                    </a:lnTo>
                    <a:cubicBezTo>
                      <a:pt x="1064" y="36"/>
                      <a:pt x="1084" y="36"/>
                      <a:pt x="1084" y="36"/>
                    </a:cubicBezTo>
                    <a:cubicBezTo>
                      <a:pt x="1099" y="36"/>
                      <a:pt x="1108" y="47"/>
                      <a:pt x="1108" y="47"/>
                    </a:cubicBezTo>
                    <a:cubicBezTo>
                      <a:pt x="1117" y="59"/>
                      <a:pt x="1117" y="79"/>
                      <a:pt x="1117" y="79"/>
                    </a:cubicBezTo>
                    <a:cubicBezTo>
                      <a:pt x="1117" y="100"/>
                      <a:pt x="1107" y="113"/>
                      <a:pt x="1107" y="113"/>
                    </a:cubicBezTo>
                    <a:cubicBezTo>
                      <a:pt x="1097" y="126"/>
                      <a:pt x="1080" y="126"/>
                      <a:pt x="1080" y="126"/>
                    </a:cubicBezTo>
                    <a:cubicBezTo>
                      <a:pt x="1066" y="126"/>
                      <a:pt x="1056" y="115"/>
                      <a:pt x="1056" y="115"/>
                    </a:cubicBezTo>
                    <a:lnTo>
                      <a:pt x="1051" y="124"/>
                    </a:lnTo>
                    <a:lnTo>
                      <a:pt x="1032" y="124"/>
                    </a:lnTo>
                    <a:close/>
                    <a:moveTo>
                      <a:pt x="1056" y="101"/>
                    </a:moveTo>
                    <a:lnTo>
                      <a:pt x="1056" y="101"/>
                    </a:lnTo>
                    <a:cubicBezTo>
                      <a:pt x="1064" y="111"/>
                      <a:pt x="1074" y="111"/>
                      <a:pt x="1074" y="111"/>
                    </a:cubicBezTo>
                    <a:cubicBezTo>
                      <a:pt x="1082" y="111"/>
                      <a:pt x="1087" y="103"/>
                      <a:pt x="1087" y="103"/>
                    </a:cubicBezTo>
                    <a:cubicBezTo>
                      <a:pt x="1092" y="94"/>
                      <a:pt x="1092" y="81"/>
                      <a:pt x="1092" y="81"/>
                    </a:cubicBezTo>
                    <a:cubicBezTo>
                      <a:pt x="1092" y="54"/>
                      <a:pt x="1075" y="54"/>
                      <a:pt x="1075" y="54"/>
                    </a:cubicBezTo>
                    <a:cubicBezTo>
                      <a:pt x="1065" y="54"/>
                      <a:pt x="1056" y="67"/>
                      <a:pt x="1056" y="67"/>
                    </a:cubicBezTo>
                    <a:lnTo>
                      <a:pt x="1056" y="101"/>
                    </a:lnTo>
                    <a:close/>
                    <a:moveTo>
                      <a:pt x="1139" y="124"/>
                    </a:moveTo>
                    <a:lnTo>
                      <a:pt x="1139" y="124"/>
                    </a:lnTo>
                    <a:lnTo>
                      <a:pt x="1139" y="0"/>
                    </a:lnTo>
                    <a:lnTo>
                      <a:pt x="1162" y="0"/>
                    </a:lnTo>
                    <a:lnTo>
                      <a:pt x="1162" y="124"/>
                    </a:lnTo>
                    <a:lnTo>
                      <a:pt x="1139" y="124"/>
                    </a:lnTo>
                    <a:close/>
                    <a:moveTo>
                      <a:pt x="1233" y="115"/>
                    </a:moveTo>
                    <a:lnTo>
                      <a:pt x="1233" y="115"/>
                    </a:lnTo>
                    <a:cubicBezTo>
                      <a:pt x="1221" y="126"/>
                      <a:pt x="1208" y="126"/>
                      <a:pt x="1208" y="126"/>
                    </a:cubicBezTo>
                    <a:cubicBezTo>
                      <a:pt x="1197" y="126"/>
                      <a:pt x="1190" y="119"/>
                      <a:pt x="1190" y="119"/>
                    </a:cubicBezTo>
                    <a:cubicBezTo>
                      <a:pt x="1183" y="112"/>
                      <a:pt x="1183" y="101"/>
                      <a:pt x="1183" y="101"/>
                    </a:cubicBezTo>
                    <a:cubicBezTo>
                      <a:pt x="1183" y="87"/>
                      <a:pt x="1194" y="79"/>
                      <a:pt x="1194" y="79"/>
                    </a:cubicBezTo>
                    <a:cubicBezTo>
                      <a:pt x="1205" y="72"/>
                      <a:pt x="1226" y="72"/>
                      <a:pt x="1226" y="72"/>
                    </a:cubicBezTo>
                    <a:lnTo>
                      <a:pt x="1233" y="72"/>
                    </a:lnTo>
                    <a:lnTo>
                      <a:pt x="1233" y="64"/>
                    </a:lnTo>
                    <a:cubicBezTo>
                      <a:pt x="1233" y="50"/>
                      <a:pt x="1217" y="50"/>
                      <a:pt x="1217" y="50"/>
                    </a:cubicBezTo>
                    <a:cubicBezTo>
                      <a:pt x="1204" y="50"/>
                      <a:pt x="1190" y="58"/>
                      <a:pt x="1190" y="58"/>
                    </a:cubicBezTo>
                    <a:lnTo>
                      <a:pt x="1190" y="42"/>
                    </a:lnTo>
                    <a:cubicBezTo>
                      <a:pt x="1206" y="36"/>
                      <a:pt x="1221" y="36"/>
                      <a:pt x="1221" y="36"/>
                    </a:cubicBezTo>
                    <a:cubicBezTo>
                      <a:pt x="1255" y="36"/>
                      <a:pt x="1255" y="63"/>
                      <a:pt x="1255" y="63"/>
                    </a:cubicBezTo>
                    <a:lnTo>
                      <a:pt x="1255" y="101"/>
                    </a:lnTo>
                    <a:cubicBezTo>
                      <a:pt x="1255" y="111"/>
                      <a:pt x="1261" y="111"/>
                      <a:pt x="1261" y="111"/>
                    </a:cubicBezTo>
                    <a:cubicBezTo>
                      <a:pt x="1263" y="111"/>
                      <a:pt x="1264" y="111"/>
                      <a:pt x="1264" y="111"/>
                    </a:cubicBezTo>
                    <a:lnTo>
                      <a:pt x="1265" y="124"/>
                    </a:lnTo>
                    <a:cubicBezTo>
                      <a:pt x="1258" y="126"/>
                      <a:pt x="1252" y="126"/>
                      <a:pt x="1252" y="126"/>
                    </a:cubicBezTo>
                    <a:cubicBezTo>
                      <a:pt x="1238" y="126"/>
                      <a:pt x="1234" y="115"/>
                      <a:pt x="1234" y="115"/>
                    </a:cubicBezTo>
                    <a:lnTo>
                      <a:pt x="1233" y="115"/>
                    </a:lnTo>
                    <a:close/>
                    <a:moveTo>
                      <a:pt x="1233" y="102"/>
                    </a:moveTo>
                    <a:lnTo>
                      <a:pt x="1233" y="102"/>
                    </a:lnTo>
                    <a:lnTo>
                      <a:pt x="1233" y="85"/>
                    </a:lnTo>
                    <a:lnTo>
                      <a:pt x="1227" y="85"/>
                    </a:lnTo>
                    <a:cubicBezTo>
                      <a:pt x="1205" y="85"/>
                      <a:pt x="1205" y="99"/>
                      <a:pt x="1205" y="99"/>
                    </a:cubicBezTo>
                    <a:cubicBezTo>
                      <a:pt x="1205" y="104"/>
                      <a:pt x="1208" y="107"/>
                      <a:pt x="1208" y="107"/>
                    </a:cubicBezTo>
                    <a:cubicBezTo>
                      <a:pt x="1211" y="110"/>
                      <a:pt x="1216" y="110"/>
                      <a:pt x="1216" y="110"/>
                    </a:cubicBezTo>
                    <a:cubicBezTo>
                      <a:pt x="1224" y="110"/>
                      <a:pt x="1233" y="102"/>
                      <a:pt x="1233" y="102"/>
                    </a:cubicBezTo>
                    <a:close/>
                    <a:moveTo>
                      <a:pt x="1282" y="121"/>
                    </a:moveTo>
                    <a:lnTo>
                      <a:pt x="1282" y="121"/>
                    </a:lnTo>
                    <a:lnTo>
                      <a:pt x="1282" y="104"/>
                    </a:lnTo>
                    <a:cubicBezTo>
                      <a:pt x="1300" y="111"/>
                      <a:pt x="1312" y="111"/>
                      <a:pt x="1312" y="111"/>
                    </a:cubicBezTo>
                    <a:cubicBezTo>
                      <a:pt x="1326" y="111"/>
                      <a:pt x="1326" y="102"/>
                      <a:pt x="1326" y="102"/>
                    </a:cubicBezTo>
                    <a:cubicBezTo>
                      <a:pt x="1326" y="95"/>
                      <a:pt x="1314" y="91"/>
                      <a:pt x="1314" y="91"/>
                    </a:cubicBezTo>
                    <a:lnTo>
                      <a:pt x="1307" y="88"/>
                    </a:lnTo>
                    <a:cubicBezTo>
                      <a:pt x="1294" y="82"/>
                      <a:pt x="1288" y="77"/>
                      <a:pt x="1288" y="77"/>
                    </a:cubicBezTo>
                    <a:cubicBezTo>
                      <a:pt x="1283" y="71"/>
                      <a:pt x="1283" y="62"/>
                      <a:pt x="1283" y="62"/>
                    </a:cubicBezTo>
                    <a:cubicBezTo>
                      <a:pt x="1283" y="50"/>
                      <a:pt x="1292" y="43"/>
                      <a:pt x="1292" y="43"/>
                    </a:cubicBezTo>
                    <a:cubicBezTo>
                      <a:pt x="1301" y="36"/>
                      <a:pt x="1318" y="36"/>
                      <a:pt x="1318" y="36"/>
                    </a:cubicBezTo>
                    <a:cubicBezTo>
                      <a:pt x="1329" y="36"/>
                      <a:pt x="1343" y="39"/>
                      <a:pt x="1343" y="39"/>
                    </a:cubicBezTo>
                    <a:lnTo>
                      <a:pt x="1343" y="55"/>
                    </a:lnTo>
                    <a:cubicBezTo>
                      <a:pt x="1329" y="51"/>
                      <a:pt x="1320" y="51"/>
                      <a:pt x="1320" y="51"/>
                    </a:cubicBezTo>
                    <a:cubicBezTo>
                      <a:pt x="1306" y="51"/>
                      <a:pt x="1306" y="59"/>
                      <a:pt x="1306" y="59"/>
                    </a:cubicBezTo>
                    <a:cubicBezTo>
                      <a:pt x="1306" y="65"/>
                      <a:pt x="1316" y="69"/>
                      <a:pt x="1316" y="69"/>
                    </a:cubicBezTo>
                    <a:lnTo>
                      <a:pt x="1323" y="72"/>
                    </a:lnTo>
                    <a:cubicBezTo>
                      <a:pt x="1338" y="78"/>
                      <a:pt x="1344" y="84"/>
                      <a:pt x="1344" y="84"/>
                    </a:cubicBezTo>
                    <a:cubicBezTo>
                      <a:pt x="1350" y="89"/>
                      <a:pt x="1350" y="99"/>
                      <a:pt x="1350" y="99"/>
                    </a:cubicBezTo>
                    <a:cubicBezTo>
                      <a:pt x="1350" y="111"/>
                      <a:pt x="1340" y="118"/>
                      <a:pt x="1340" y="118"/>
                    </a:cubicBezTo>
                    <a:cubicBezTo>
                      <a:pt x="1330" y="126"/>
                      <a:pt x="1314" y="126"/>
                      <a:pt x="1314" y="126"/>
                    </a:cubicBezTo>
                    <a:cubicBezTo>
                      <a:pt x="1298" y="126"/>
                      <a:pt x="1282" y="121"/>
                      <a:pt x="1282" y="121"/>
                    </a:cubicBezTo>
                    <a:close/>
                    <a:moveTo>
                      <a:pt x="1420" y="123"/>
                    </a:moveTo>
                    <a:lnTo>
                      <a:pt x="1420" y="123"/>
                    </a:lnTo>
                    <a:cubicBezTo>
                      <a:pt x="1411" y="126"/>
                      <a:pt x="1406" y="126"/>
                      <a:pt x="1406" y="126"/>
                    </a:cubicBezTo>
                    <a:cubicBezTo>
                      <a:pt x="1376" y="126"/>
                      <a:pt x="1376" y="98"/>
                      <a:pt x="1376" y="98"/>
                    </a:cubicBezTo>
                    <a:lnTo>
                      <a:pt x="1376" y="52"/>
                    </a:lnTo>
                    <a:lnTo>
                      <a:pt x="1367" y="52"/>
                    </a:lnTo>
                    <a:lnTo>
                      <a:pt x="1367" y="38"/>
                    </a:lnTo>
                    <a:lnTo>
                      <a:pt x="1376" y="38"/>
                    </a:lnTo>
                    <a:lnTo>
                      <a:pt x="1376" y="24"/>
                    </a:lnTo>
                    <a:lnTo>
                      <a:pt x="1400" y="21"/>
                    </a:lnTo>
                    <a:lnTo>
                      <a:pt x="1400" y="38"/>
                    </a:lnTo>
                    <a:lnTo>
                      <a:pt x="1418" y="38"/>
                    </a:lnTo>
                    <a:lnTo>
                      <a:pt x="1418" y="52"/>
                    </a:lnTo>
                    <a:lnTo>
                      <a:pt x="1400" y="52"/>
                    </a:lnTo>
                    <a:lnTo>
                      <a:pt x="1400" y="95"/>
                    </a:lnTo>
                    <a:cubicBezTo>
                      <a:pt x="1400" y="110"/>
                      <a:pt x="1412" y="110"/>
                      <a:pt x="1412" y="110"/>
                    </a:cubicBezTo>
                    <a:cubicBezTo>
                      <a:pt x="1415" y="110"/>
                      <a:pt x="1420" y="109"/>
                      <a:pt x="1420" y="109"/>
                    </a:cubicBezTo>
                    <a:lnTo>
                      <a:pt x="1420"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52" name="Freeform 1708"/>
              <p:cNvSpPr>
                <a:spLocks noEditPoints="1"/>
              </p:cNvSpPr>
              <p:nvPr/>
            </p:nvSpPr>
            <p:spPr bwMode="auto">
              <a:xfrm>
                <a:off x="4488" y="2647"/>
                <a:ext cx="384" cy="53"/>
              </a:xfrm>
              <a:custGeom>
                <a:avLst/>
                <a:gdLst>
                  <a:gd name="T0" fmla="*/ 0 w 1084"/>
                  <a:gd name="T1" fmla="*/ 0 h 154"/>
                  <a:gd name="T2" fmla="*/ 0 w 1084"/>
                  <a:gd name="T3" fmla="*/ 0 h 154"/>
                  <a:gd name="T4" fmla="*/ 0 w 1084"/>
                  <a:gd name="T5" fmla="*/ 0 h 154"/>
                  <a:gd name="T6" fmla="*/ 0 w 1084"/>
                  <a:gd name="T7" fmla="*/ 0 h 154"/>
                  <a:gd name="T8" fmla="*/ 0 w 1084"/>
                  <a:gd name="T9" fmla="*/ 0 h 154"/>
                  <a:gd name="T10" fmla="*/ 0 w 1084"/>
                  <a:gd name="T11" fmla="*/ 0 h 154"/>
                  <a:gd name="T12" fmla="*/ 0 w 1084"/>
                  <a:gd name="T13" fmla="*/ 0 h 154"/>
                  <a:gd name="T14" fmla="*/ 0 w 1084"/>
                  <a:gd name="T15" fmla="*/ 0 h 154"/>
                  <a:gd name="T16" fmla="*/ 0 w 1084"/>
                  <a:gd name="T17" fmla="*/ 0 h 154"/>
                  <a:gd name="T18" fmla="*/ 0 w 1084"/>
                  <a:gd name="T19" fmla="*/ 0 h 154"/>
                  <a:gd name="T20" fmla="*/ 0 w 1084"/>
                  <a:gd name="T21" fmla="*/ 0 h 154"/>
                  <a:gd name="T22" fmla="*/ 0 w 1084"/>
                  <a:gd name="T23" fmla="*/ 0 h 154"/>
                  <a:gd name="T24" fmla="*/ 0 w 1084"/>
                  <a:gd name="T25" fmla="*/ 0 h 154"/>
                  <a:gd name="T26" fmla="*/ 0 w 1084"/>
                  <a:gd name="T27" fmla="*/ 0 h 154"/>
                  <a:gd name="T28" fmla="*/ 0 w 1084"/>
                  <a:gd name="T29" fmla="*/ 0 h 154"/>
                  <a:gd name="T30" fmla="*/ 0 w 1084"/>
                  <a:gd name="T31" fmla="*/ 0 h 154"/>
                  <a:gd name="T32" fmla="*/ 0 w 1084"/>
                  <a:gd name="T33" fmla="*/ 0 h 154"/>
                  <a:gd name="T34" fmla="*/ 0 w 1084"/>
                  <a:gd name="T35" fmla="*/ 0 h 154"/>
                  <a:gd name="T36" fmla="*/ 0 w 1084"/>
                  <a:gd name="T37" fmla="*/ 0 h 154"/>
                  <a:gd name="T38" fmla="*/ 0 w 1084"/>
                  <a:gd name="T39" fmla="*/ 0 h 154"/>
                  <a:gd name="T40" fmla="*/ 0 w 1084"/>
                  <a:gd name="T41" fmla="*/ 0 h 154"/>
                  <a:gd name="T42" fmla="*/ 0 w 1084"/>
                  <a:gd name="T43" fmla="*/ 0 h 154"/>
                  <a:gd name="T44" fmla="*/ 0 w 1084"/>
                  <a:gd name="T45" fmla="*/ 0 h 154"/>
                  <a:gd name="T46" fmla="*/ 0 w 1084"/>
                  <a:gd name="T47" fmla="*/ 0 h 154"/>
                  <a:gd name="T48" fmla="*/ 0 w 1084"/>
                  <a:gd name="T49" fmla="*/ 0 h 154"/>
                  <a:gd name="T50" fmla="*/ 0 w 1084"/>
                  <a:gd name="T51" fmla="*/ 0 h 154"/>
                  <a:gd name="T52" fmla="*/ 0 w 1084"/>
                  <a:gd name="T53" fmla="*/ 0 h 154"/>
                  <a:gd name="T54" fmla="*/ 0 w 1084"/>
                  <a:gd name="T55" fmla="*/ 0 h 154"/>
                  <a:gd name="T56" fmla="*/ 0 w 1084"/>
                  <a:gd name="T57" fmla="*/ 0 h 154"/>
                  <a:gd name="T58" fmla="*/ 0 w 1084"/>
                  <a:gd name="T59" fmla="*/ 0 h 154"/>
                  <a:gd name="T60" fmla="*/ 0 w 1084"/>
                  <a:gd name="T61" fmla="*/ 0 h 154"/>
                  <a:gd name="T62" fmla="*/ 0 w 1084"/>
                  <a:gd name="T63" fmla="*/ 0 h 154"/>
                  <a:gd name="T64" fmla="*/ 0 w 1084"/>
                  <a:gd name="T65" fmla="*/ 0 h 154"/>
                  <a:gd name="T66" fmla="*/ 0 w 1084"/>
                  <a:gd name="T67" fmla="*/ 0 h 154"/>
                  <a:gd name="T68" fmla="*/ 0 w 1084"/>
                  <a:gd name="T69" fmla="*/ 0 h 154"/>
                  <a:gd name="T70" fmla="*/ 0 w 1084"/>
                  <a:gd name="T71" fmla="*/ 0 h 154"/>
                  <a:gd name="T72" fmla="*/ 0 w 1084"/>
                  <a:gd name="T73" fmla="*/ 0 h 154"/>
                  <a:gd name="T74" fmla="*/ 0 w 1084"/>
                  <a:gd name="T75" fmla="*/ 0 h 154"/>
                  <a:gd name="T76" fmla="*/ 0 w 1084"/>
                  <a:gd name="T77" fmla="*/ 0 h 154"/>
                  <a:gd name="T78" fmla="*/ 0 w 1084"/>
                  <a:gd name="T79" fmla="*/ 0 h 154"/>
                  <a:gd name="T80" fmla="*/ 0 w 1084"/>
                  <a:gd name="T81" fmla="*/ 0 h 154"/>
                  <a:gd name="T82" fmla="*/ 0 w 1084"/>
                  <a:gd name="T83" fmla="*/ 0 h 154"/>
                  <a:gd name="T84" fmla="*/ 0 w 1084"/>
                  <a:gd name="T85" fmla="*/ 0 h 154"/>
                  <a:gd name="T86" fmla="*/ 0 w 1084"/>
                  <a:gd name="T87" fmla="*/ 0 h 154"/>
                  <a:gd name="T88" fmla="*/ 0 w 1084"/>
                  <a:gd name="T89" fmla="*/ 0 h 154"/>
                  <a:gd name="T90" fmla="*/ 0 w 1084"/>
                  <a:gd name="T91" fmla="*/ 0 h 154"/>
                  <a:gd name="T92" fmla="*/ 0 w 1084"/>
                  <a:gd name="T93" fmla="*/ 0 h 154"/>
                  <a:gd name="T94" fmla="*/ 0 w 1084"/>
                  <a:gd name="T95" fmla="*/ 0 h 154"/>
                  <a:gd name="T96" fmla="*/ 0 w 1084"/>
                  <a:gd name="T97" fmla="*/ 0 h 154"/>
                  <a:gd name="T98" fmla="*/ 0 w 1084"/>
                  <a:gd name="T99" fmla="*/ 0 h 154"/>
                  <a:gd name="T100" fmla="*/ 0 w 1084"/>
                  <a:gd name="T101" fmla="*/ 0 h 1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084" h="154">
                    <a:moveTo>
                      <a:pt x="0" y="123"/>
                    </a:moveTo>
                    <a:lnTo>
                      <a:pt x="0" y="123"/>
                    </a:lnTo>
                    <a:lnTo>
                      <a:pt x="0" y="8"/>
                    </a:lnTo>
                    <a:lnTo>
                      <a:pt x="41" y="8"/>
                    </a:lnTo>
                    <a:cubicBezTo>
                      <a:pt x="62" y="8"/>
                      <a:pt x="71" y="15"/>
                      <a:pt x="71" y="15"/>
                    </a:cubicBezTo>
                    <a:cubicBezTo>
                      <a:pt x="80" y="22"/>
                      <a:pt x="80" y="38"/>
                      <a:pt x="80" y="38"/>
                    </a:cubicBezTo>
                    <a:cubicBezTo>
                      <a:pt x="80" y="57"/>
                      <a:pt x="68" y="68"/>
                      <a:pt x="68" y="68"/>
                    </a:cubicBezTo>
                    <a:cubicBezTo>
                      <a:pt x="56" y="78"/>
                      <a:pt x="34" y="78"/>
                      <a:pt x="34" y="78"/>
                    </a:cubicBezTo>
                    <a:lnTo>
                      <a:pt x="24" y="78"/>
                    </a:lnTo>
                    <a:lnTo>
                      <a:pt x="24" y="123"/>
                    </a:lnTo>
                    <a:lnTo>
                      <a:pt x="0" y="123"/>
                    </a:lnTo>
                    <a:close/>
                    <a:moveTo>
                      <a:pt x="24" y="62"/>
                    </a:moveTo>
                    <a:lnTo>
                      <a:pt x="24" y="62"/>
                    </a:lnTo>
                    <a:lnTo>
                      <a:pt x="29" y="62"/>
                    </a:lnTo>
                    <a:cubicBezTo>
                      <a:pt x="41" y="62"/>
                      <a:pt x="48" y="56"/>
                      <a:pt x="48" y="56"/>
                    </a:cubicBezTo>
                    <a:cubicBezTo>
                      <a:pt x="55" y="51"/>
                      <a:pt x="55" y="41"/>
                      <a:pt x="55" y="41"/>
                    </a:cubicBezTo>
                    <a:cubicBezTo>
                      <a:pt x="55" y="23"/>
                      <a:pt x="33" y="23"/>
                      <a:pt x="33" y="23"/>
                    </a:cubicBezTo>
                    <a:lnTo>
                      <a:pt x="24" y="23"/>
                    </a:lnTo>
                    <a:lnTo>
                      <a:pt x="24" y="62"/>
                    </a:lnTo>
                    <a:close/>
                    <a:moveTo>
                      <a:pt x="99" y="123"/>
                    </a:moveTo>
                    <a:lnTo>
                      <a:pt x="99" y="123"/>
                    </a:lnTo>
                    <a:lnTo>
                      <a:pt x="99" y="37"/>
                    </a:lnTo>
                    <a:lnTo>
                      <a:pt x="122" y="37"/>
                    </a:lnTo>
                    <a:lnTo>
                      <a:pt x="122" y="54"/>
                    </a:lnTo>
                    <a:cubicBezTo>
                      <a:pt x="131" y="35"/>
                      <a:pt x="149" y="35"/>
                      <a:pt x="149" y="35"/>
                    </a:cubicBezTo>
                    <a:cubicBezTo>
                      <a:pt x="151" y="35"/>
                      <a:pt x="153" y="36"/>
                      <a:pt x="153" y="36"/>
                    </a:cubicBezTo>
                    <a:lnTo>
                      <a:pt x="153" y="57"/>
                    </a:lnTo>
                    <a:cubicBezTo>
                      <a:pt x="149" y="55"/>
                      <a:pt x="144" y="55"/>
                      <a:pt x="144" y="55"/>
                    </a:cubicBezTo>
                    <a:cubicBezTo>
                      <a:pt x="130" y="55"/>
                      <a:pt x="122" y="69"/>
                      <a:pt x="122" y="69"/>
                    </a:cubicBezTo>
                    <a:lnTo>
                      <a:pt x="122" y="123"/>
                    </a:lnTo>
                    <a:lnTo>
                      <a:pt x="99" y="123"/>
                    </a:lnTo>
                    <a:close/>
                    <a:moveTo>
                      <a:pt x="208" y="125"/>
                    </a:moveTo>
                    <a:lnTo>
                      <a:pt x="208" y="125"/>
                    </a:lnTo>
                    <a:cubicBezTo>
                      <a:pt x="187" y="125"/>
                      <a:pt x="176" y="113"/>
                      <a:pt x="176" y="113"/>
                    </a:cubicBezTo>
                    <a:cubicBezTo>
                      <a:pt x="164" y="101"/>
                      <a:pt x="164" y="80"/>
                      <a:pt x="164" y="80"/>
                    </a:cubicBezTo>
                    <a:cubicBezTo>
                      <a:pt x="164" y="60"/>
                      <a:pt x="176" y="48"/>
                      <a:pt x="176" y="48"/>
                    </a:cubicBezTo>
                    <a:cubicBezTo>
                      <a:pt x="188" y="35"/>
                      <a:pt x="208" y="35"/>
                      <a:pt x="208" y="35"/>
                    </a:cubicBezTo>
                    <a:cubicBezTo>
                      <a:pt x="229" y="35"/>
                      <a:pt x="241" y="48"/>
                      <a:pt x="241" y="48"/>
                    </a:cubicBezTo>
                    <a:cubicBezTo>
                      <a:pt x="252" y="60"/>
                      <a:pt x="252" y="80"/>
                      <a:pt x="252" y="80"/>
                    </a:cubicBezTo>
                    <a:cubicBezTo>
                      <a:pt x="252" y="101"/>
                      <a:pt x="241" y="113"/>
                      <a:pt x="241" y="113"/>
                    </a:cubicBezTo>
                    <a:cubicBezTo>
                      <a:pt x="229" y="125"/>
                      <a:pt x="208" y="125"/>
                      <a:pt x="208" y="125"/>
                    </a:cubicBezTo>
                    <a:close/>
                    <a:moveTo>
                      <a:pt x="208" y="111"/>
                    </a:moveTo>
                    <a:lnTo>
                      <a:pt x="208" y="111"/>
                    </a:lnTo>
                    <a:cubicBezTo>
                      <a:pt x="228" y="111"/>
                      <a:pt x="228" y="80"/>
                      <a:pt x="228" y="80"/>
                    </a:cubicBezTo>
                    <a:cubicBezTo>
                      <a:pt x="228" y="66"/>
                      <a:pt x="223" y="58"/>
                      <a:pt x="223" y="58"/>
                    </a:cubicBezTo>
                    <a:cubicBezTo>
                      <a:pt x="217" y="50"/>
                      <a:pt x="208" y="50"/>
                      <a:pt x="208" y="50"/>
                    </a:cubicBezTo>
                    <a:cubicBezTo>
                      <a:pt x="199" y="50"/>
                      <a:pt x="194" y="58"/>
                      <a:pt x="194" y="58"/>
                    </a:cubicBezTo>
                    <a:cubicBezTo>
                      <a:pt x="188" y="66"/>
                      <a:pt x="188" y="80"/>
                      <a:pt x="188" y="80"/>
                    </a:cubicBezTo>
                    <a:cubicBezTo>
                      <a:pt x="188" y="94"/>
                      <a:pt x="194" y="103"/>
                      <a:pt x="194" y="103"/>
                    </a:cubicBezTo>
                    <a:cubicBezTo>
                      <a:pt x="199" y="111"/>
                      <a:pt x="208" y="111"/>
                      <a:pt x="208" y="111"/>
                    </a:cubicBezTo>
                    <a:close/>
                    <a:moveTo>
                      <a:pt x="274" y="123"/>
                    </a:moveTo>
                    <a:lnTo>
                      <a:pt x="274" y="123"/>
                    </a:lnTo>
                    <a:lnTo>
                      <a:pt x="274" y="37"/>
                    </a:lnTo>
                    <a:lnTo>
                      <a:pt x="296" y="37"/>
                    </a:lnTo>
                    <a:lnTo>
                      <a:pt x="296" y="54"/>
                    </a:lnTo>
                    <a:cubicBezTo>
                      <a:pt x="306" y="35"/>
                      <a:pt x="325" y="35"/>
                      <a:pt x="325" y="35"/>
                    </a:cubicBezTo>
                    <a:cubicBezTo>
                      <a:pt x="335" y="35"/>
                      <a:pt x="341" y="40"/>
                      <a:pt x="341" y="40"/>
                    </a:cubicBezTo>
                    <a:cubicBezTo>
                      <a:pt x="347" y="45"/>
                      <a:pt x="349" y="54"/>
                      <a:pt x="349" y="54"/>
                    </a:cubicBezTo>
                    <a:cubicBezTo>
                      <a:pt x="361" y="35"/>
                      <a:pt x="378" y="35"/>
                      <a:pt x="378" y="35"/>
                    </a:cubicBezTo>
                    <a:cubicBezTo>
                      <a:pt x="401" y="35"/>
                      <a:pt x="401" y="61"/>
                      <a:pt x="401" y="61"/>
                    </a:cubicBezTo>
                    <a:lnTo>
                      <a:pt x="401" y="123"/>
                    </a:lnTo>
                    <a:lnTo>
                      <a:pt x="379" y="123"/>
                    </a:lnTo>
                    <a:lnTo>
                      <a:pt x="379" y="69"/>
                    </a:lnTo>
                    <a:cubicBezTo>
                      <a:pt x="379" y="54"/>
                      <a:pt x="369" y="54"/>
                      <a:pt x="369" y="54"/>
                    </a:cubicBezTo>
                    <a:cubicBezTo>
                      <a:pt x="358" y="54"/>
                      <a:pt x="349" y="69"/>
                      <a:pt x="349" y="69"/>
                    </a:cubicBezTo>
                    <a:lnTo>
                      <a:pt x="349" y="123"/>
                    </a:lnTo>
                    <a:lnTo>
                      <a:pt x="326" y="123"/>
                    </a:lnTo>
                    <a:lnTo>
                      <a:pt x="326" y="69"/>
                    </a:lnTo>
                    <a:cubicBezTo>
                      <a:pt x="326" y="54"/>
                      <a:pt x="316" y="54"/>
                      <a:pt x="316" y="54"/>
                    </a:cubicBezTo>
                    <a:cubicBezTo>
                      <a:pt x="306" y="54"/>
                      <a:pt x="296" y="69"/>
                      <a:pt x="296" y="69"/>
                    </a:cubicBezTo>
                    <a:lnTo>
                      <a:pt x="296" y="123"/>
                    </a:lnTo>
                    <a:lnTo>
                      <a:pt x="274" y="123"/>
                    </a:lnTo>
                    <a:close/>
                    <a:moveTo>
                      <a:pt x="429" y="154"/>
                    </a:moveTo>
                    <a:lnTo>
                      <a:pt x="429" y="154"/>
                    </a:lnTo>
                    <a:lnTo>
                      <a:pt x="449" y="123"/>
                    </a:lnTo>
                    <a:lnTo>
                      <a:pt x="417" y="37"/>
                    </a:lnTo>
                    <a:lnTo>
                      <a:pt x="442" y="37"/>
                    </a:lnTo>
                    <a:lnTo>
                      <a:pt x="463" y="95"/>
                    </a:lnTo>
                    <a:lnTo>
                      <a:pt x="488" y="37"/>
                    </a:lnTo>
                    <a:lnTo>
                      <a:pt x="506" y="37"/>
                    </a:lnTo>
                    <a:lnTo>
                      <a:pt x="453" y="154"/>
                    </a:lnTo>
                    <a:lnTo>
                      <a:pt x="429" y="154"/>
                    </a:lnTo>
                    <a:close/>
                    <a:moveTo>
                      <a:pt x="592" y="120"/>
                    </a:moveTo>
                    <a:lnTo>
                      <a:pt x="592" y="120"/>
                    </a:lnTo>
                    <a:cubicBezTo>
                      <a:pt x="576" y="125"/>
                      <a:pt x="561" y="125"/>
                      <a:pt x="561" y="125"/>
                    </a:cubicBezTo>
                    <a:cubicBezTo>
                      <a:pt x="540" y="125"/>
                      <a:pt x="527" y="113"/>
                      <a:pt x="527" y="113"/>
                    </a:cubicBezTo>
                    <a:cubicBezTo>
                      <a:pt x="515" y="101"/>
                      <a:pt x="515" y="80"/>
                      <a:pt x="515" y="80"/>
                    </a:cubicBezTo>
                    <a:cubicBezTo>
                      <a:pt x="515" y="60"/>
                      <a:pt x="526" y="48"/>
                      <a:pt x="526" y="48"/>
                    </a:cubicBezTo>
                    <a:cubicBezTo>
                      <a:pt x="537" y="35"/>
                      <a:pt x="556" y="35"/>
                      <a:pt x="556" y="35"/>
                    </a:cubicBezTo>
                    <a:cubicBezTo>
                      <a:pt x="575" y="35"/>
                      <a:pt x="584" y="47"/>
                      <a:pt x="584" y="47"/>
                    </a:cubicBezTo>
                    <a:cubicBezTo>
                      <a:pt x="592" y="59"/>
                      <a:pt x="592" y="85"/>
                      <a:pt x="592" y="85"/>
                    </a:cubicBezTo>
                    <a:lnTo>
                      <a:pt x="539" y="85"/>
                    </a:lnTo>
                    <a:cubicBezTo>
                      <a:pt x="541" y="110"/>
                      <a:pt x="566" y="110"/>
                      <a:pt x="566" y="110"/>
                    </a:cubicBezTo>
                    <a:cubicBezTo>
                      <a:pt x="578" y="110"/>
                      <a:pt x="592" y="104"/>
                      <a:pt x="592" y="104"/>
                    </a:cubicBezTo>
                    <a:lnTo>
                      <a:pt x="592" y="120"/>
                    </a:lnTo>
                    <a:close/>
                    <a:moveTo>
                      <a:pt x="539" y="72"/>
                    </a:moveTo>
                    <a:lnTo>
                      <a:pt x="539" y="72"/>
                    </a:lnTo>
                    <a:lnTo>
                      <a:pt x="570" y="72"/>
                    </a:lnTo>
                    <a:cubicBezTo>
                      <a:pt x="570" y="50"/>
                      <a:pt x="555" y="50"/>
                      <a:pt x="555" y="50"/>
                    </a:cubicBezTo>
                    <a:cubicBezTo>
                      <a:pt x="541" y="50"/>
                      <a:pt x="539" y="72"/>
                      <a:pt x="539" y="72"/>
                    </a:cubicBezTo>
                    <a:close/>
                    <a:moveTo>
                      <a:pt x="616" y="123"/>
                    </a:moveTo>
                    <a:lnTo>
                      <a:pt x="616" y="123"/>
                    </a:lnTo>
                    <a:lnTo>
                      <a:pt x="616" y="0"/>
                    </a:lnTo>
                    <a:lnTo>
                      <a:pt x="639" y="0"/>
                    </a:lnTo>
                    <a:lnTo>
                      <a:pt x="639" y="123"/>
                    </a:lnTo>
                    <a:lnTo>
                      <a:pt x="616" y="123"/>
                    </a:lnTo>
                    <a:close/>
                    <a:moveTo>
                      <a:pt x="704" y="125"/>
                    </a:moveTo>
                    <a:lnTo>
                      <a:pt x="704" y="125"/>
                    </a:lnTo>
                    <a:cubicBezTo>
                      <a:pt x="684" y="125"/>
                      <a:pt x="672" y="113"/>
                      <a:pt x="672" y="113"/>
                    </a:cubicBezTo>
                    <a:cubicBezTo>
                      <a:pt x="661" y="101"/>
                      <a:pt x="661" y="80"/>
                      <a:pt x="661" y="80"/>
                    </a:cubicBezTo>
                    <a:cubicBezTo>
                      <a:pt x="661" y="60"/>
                      <a:pt x="672" y="48"/>
                      <a:pt x="672" y="48"/>
                    </a:cubicBezTo>
                    <a:cubicBezTo>
                      <a:pt x="684" y="35"/>
                      <a:pt x="705" y="35"/>
                      <a:pt x="705" y="35"/>
                    </a:cubicBezTo>
                    <a:cubicBezTo>
                      <a:pt x="725" y="35"/>
                      <a:pt x="737" y="48"/>
                      <a:pt x="737" y="48"/>
                    </a:cubicBezTo>
                    <a:cubicBezTo>
                      <a:pt x="749" y="60"/>
                      <a:pt x="749" y="80"/>
                      <a:pt x="749" y="80"/>
                    </a:cubicBezTo>
                    <a:cubicBezTo>
                      <a:pt x="749" y="101"/>
                      <a:pt x="737" y="113"/>
                      <a:pt x="737" y="113"/>
                    </a:cubicBezTo>
                    <a:cubicBezTo>
                      <a:pt x="725" y="125"/>
                      <a:pt x="704" y="125"/>
                      <a:pt x="704" y="125"/>
                    </a:cubicBezTo>
                    <a:close/>
                    <a:moveTo>
                      <a:pt x="705" y="111"/>
                    </a:moveTo>
                    <a:lnTo>
                      <a:pt x="705" y="111"/>
                    </a:lnTo>
                    <a:cubicBezTo>
                      <a:pt x="725" y="111"/>
                      <a:pt x="725" y="80"/>
                      <a:pt x="725" y="80"/>
                    </a:cubicBezTo>
                    <a:cubicBezTo>
                      <a:pt x="725" y="66"/>
                      <a:pt x="719" y="58"/>
                      <a:pt x="719" y="58"/>
                    </a:cubicBezTo>
                    <a:cubicBezTo>
                      <a:pt x="714" y="50"/>
                      <a:pt x="705" y="50"/>
                      <a:pt x="705" y="50"/>
                    </a:cubicBezTo>
                    <a:cubicBezTo>
                      <a:pt x="696" y="50"/>
                      <a:pt x="690" y="58"/>
                      <a:pt x="690" y="58"/>
                    </a:cubicBezTo>
                    <a:cubicBezTo>
                      <a:pt x="685" y="66"/>
                      <a:pt x="685" y="80"/>
                      <a:pt x="685" y="80"/>
                    </a:cubicBezTo>
                    <a:cubicBezTo>
                      <a:pt x="685" y="94"/>
                      <a:pt x="690" y="103"/>
                      <a:pt x="690" y="103"/>
                    </a:cubicBezTo>
                    <a:cubicBezTo>
                      <a:pt x="696" y="111"/>
                      <a:pt x="705" y="111"/>
                      <a:pt x="705" y="111"/>
                    </a:cubicBezTo>
                    <a:close/>
                    <a:moveTo>
                      <a:pt x="834" y="121"/>
                    </a:moveTo>
                    <a:lnTo>
                      <a:pt x="834" y="121"/>
                    </a:lnTo>
                    <a:cubicBezTo>
                      <a:pt x="820" y="125"/>
                      <a:pt x="807" y="125"/>
                      <a:pt x="807" y="125"/>
                    </a:cubicBezTo>
                    <a:cubicBezTo>
                      <a:pt x="787" y="125"/>
                      <a:pt x="775" y="113"/>
                      <a:pt x="775" y="113"/>
                    </a:cubicBezTo>
                    <a:cubicBezTo>
                      <a:pt x="763" y="101"/>
                      <a:pt x="763" y="80"/>
                      <a:pt x="763" y="80"/>
                    </a:cubicBezTo>
                    <a:cubicBezTo>
                      <a:pt x="763" y="59"/>
                      <a:pt x="775" y="47"/>
                      <a:pt x="775" y="47"/>
                    </a:cubicBezTo>
                    <a:cubicBezTo>
                      <a:pt x="787" y="35"/>
                      <a:pt x="809" y="35"/>
                      <a:pt x="809" y="35"/>
                    </a:cubicBezTo>
                    <a:cubicBezTo>
                      <a:pt x="820" y="35"/>
                      <a:pt x="833" y="39"/>
                      <a:pt x="833" y="39"/>
                    </a:cubicBezTo>
                    <a:lnTo>
                      <a:pt x="833" y="56"/>
                    </a:lnTo>
                    <a:cubicBezTo>
                      <a:pt x="819" y="51"/>
                      <a:pt x="810" y="51"/>
                      <a:pt x="810" y="51"/>
                    </a:cubicBezTo>
                    <a:cubicBezTo>
                      <a:pt x="800" y="51"/>
                      <a:pt x="794" y="59"/>
                      <a:pt x="794" y="59"/>
                    </a:cubicBezTo>
                    <a:cubicBezTo>
                      <a:pt x="787" y="67"/>
                      <a:pt x="787" y="80"/>
                      <a:pt x="787" y="80"/>
                    </a:cubicBezTo>
                    <a:cubicBezTo>
                      <a:pt x="787" y="94"/>
                      <a:pt x="794" y="102"/>
                      <a:pt x="794" y="102"/>
                    </a:cubicBezTo>
                    <a:cubicBezTo>
                      <a:pt x="801" y="110"/>
                      <a:pt x="813" y="110"/>
                      <a:pt x="813" y="110"/>
                    </a:cubicBezTo>
                    <a:cubicBezTo>
                      <a:pt x="823" y="110"/>
                      <a:pt x="834" y="105"/>
                      <a:pt x="834" y="105"/>
                    </a:cubicBezTo>
                    <a:lnTo>
                      <a:pt x="834" y="121"/>
                    </a:lnTo>
                    <a:close/>
                    <a:moveTo>
                      <a:pt x="856" y="154"/>
                    </a:moveTo>
                    <a:lnTo>
                      <a:pt x="856" y="154"/>
                    </a:lnTo>
                    <a:lnTo>
                      <a:pt x="876" y="123"/>
                    </a:lnTo>
                    <a:lnTo>
                      <a:pt x="844" y="37"/>
                    </a:lnTo>
                    <a:lnTo>
                      <a:pt x="869" y="37"/>
                    </a:lnTo>
                    <a:lnTo>
                      <a:pt x="890" y="95"/>
                    </a:lnTo>
                    <a:lnTo>
                      <a:pt x="915" y="37"/>
                    </a:lnTo>
                    <a:lnTo>
                      <a:pt x="933" y="37"/>
                    </a:lnTo>
                    <a:lnTo>
                      <a:pt x="880" y="154"/>
                    </a:lnTo>
                    <a:lnTo>
                      <a:pt x="856" y="154"/>
                    </a:lnTo>
                    <a:close/>
                    <a:moveTo>
                      <a:pt x="993" y="123"/>
                    </a:moveTo>
                    <a:lnTo>
                      <a:pt x="993" y="123"/>
                    </a:lnTo>
                    <a:cubicBezTo>
                      <a:pt x="985" y="125"/>
                      <a:pt x="980" y="125"/>
                      <a:pt x="980" y="125"/>
                    </a:cubicBezTo>
                    <a:cubicBezTo>
                      <a:pt x="950" y="125"/>
                      <a:pt x="950" y="97"/>
                      <a:pt x="950" y="97"/>
                    </a:cubicBezTo>
                    <a:lnTo>
                      <a:pt x="950" y="52"/>
                    </a:lnTo>
                    <a:lnTo>
                      <a:pt x="941" y="52"/>
                    </a:lnTo>
                    <a:lnTo>
                      <a:pt x="941" y="37"/>
                    </a:lnTo>
                    <a:lnTo>
                      <a:pt x="950" y="37"/>
                    </a:lnTo>
                    <a:lnTo>
                      <a:pt x="950" y="23"/>
                    </a:lnTo>
                    <a:lnTo>
                      <a:pt x="973" y="20"/>
                    </a:lnTo>
                    <a:lnTo>
                      <a:pt x="973" y="37"/>
                    </a:lnTo>
                    <a:lnTo>
                      <a:pt x="992" y="37"/>
                    </a:lnTo>
                    <a:lnTo>
                      <a:pt x="992" y="52"/>
                    </a:lnTo>
                    <a:lnTo>
                      <a:pt x="973" y="52"/>
                    </a:lnTo>
                    <a:lnTo>
                      <a:pt x="973" y="94"/>
                    </a:lnTo>
                    <a:cubicBezTo>
                      <a:pt x="973" y="110"/>
                      <a:pt x="986" y="110"/>
                      <a:pt x="986" y="110"/>
                    </a:cubicBezTo>
                    <a:cubicBezTo>
                      <a:pt x="989" y="110"/>
                      <a:pt x="993" y="109"/>
                      <a:pt x="993" y="109"/>
                    </a:cubicBezTo>
                    <a:lnTo>
                      <a:pt x="993" y="123"/>
                    </a:lnTo>
                    <a:close/>
                    <a:moveTo>
                      <a:pt x="1084" y="120"/>
                    </a:moveTo>
                    <a:lnTo>
                      <a:pt x="1084" y="120"/>
                    </a:lnTo>
                    <a:cubicBezTo>
                      <a:pt x="1067" y="125"/>
                      <a:pt x="1053" y="125"/>
                      <a:pt x="1053" y="125"/>
                    </a:cubicBezTo>
                    <a:cubicBezTo>
                      <a:pt x="1031" y="125"/>
                      <a:pt x="1019" y="113"/>
                      <a:pt x="1019" y="113"/>
                    </a:cubicBezTo>
                    <a:cubicBezTo>
                      <a:pt x="1006" y="101"/>
                      <a:pt x="1006" y="80"/>
                      <a:pt x="1006" y="80"/>
                    </a:cubicBezTo>
                    <a:cubicBezTo>
                      <a:pt x="1006" y="60"/>
                      <a:pt x="1018" y="48"/>
                      <a:pt x="1018" y="48"/>
                    </a:cubicBezTo>
                    <a:cubicBezTo>
                      <a:pt x="1029" y="35"/>
                      <a:pt x="1048" y="35"/>
                      <a:pt x="1048" y="35"/>
                    </a:cubicBezTo>
                    <a:cubicBezTo>
                      <a:pt x="1067" y="35"/>
                      <a:pt x="1075" y="47"/>
                      <a:pt x="1075" y="47"/>
                    </a:cubicBezTo>
                    <a:cubicBezTo>
                      <a:pt x="1084" y="59"/>
                      <a:pt x="1084" y="85"/>
                      <a:pt x="1084" y="85"/>
                    </a:cubicBezTo>
                    <a:lnTo>
                      <a:pt x="1031" y="85"/>
                    </a:lnTo>
                    <a:cubicBezTo>
                      <a:pt x="1033" y="110"/>
                      <a:pt x="1058" y="110"/>
                      <a:pt x="1058" y="110"/>
                    </a:cubicBezTo>
                    <a:cubicBezTo>
                      <a:pt x="1069" y="110"/>
                      <a:pt x="1084" y="104"/>
                      <a:pt x="1084" y="104"/>
                    </a:cubicBezTo>
                    <a:lnTo>
                      <a:pt x="1084" y="120"/>
                    </a:lnTo>
                    <a:close/>
                    <a:moveTo>
                      <a:pt x="1030" y="72"/>
                    </a:moveTo>
                    <a:lnTo>
                      <a:pt x="1030" y="72"/>
                    </a:lnTo>
                    <a:lnTo>
                      <a:pt x="1061" y="72"/>
                    </a:lnTo>
                    <a:cubicBezTo>
                      <a:pt x="1061" y="50"/>
                      <a:pt x="1047" y="50"/>
                      <a:pt x="1047" y="50"/>
                    </a:cubicBezTo>
                    <a:cubicBezTo>
                      <a:pt x="1033" y="50"/>
                      <a:pt x="1030" y="72"/>
                      <a:pt x="1030"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53" name="Freeform 1709"/>
              <p:cNvSpPr>
                <a:spLocks noEditPoints="1"/>
              </p:cNvSpPr>
              <p:nvPr/>
            </p:nvSpPr>
            <p:spPr bwMode="auto">
              <a:xfrm>
                <a:off x="4109" y="2927"/>
                <a:ext cx="511" cy="52"/>
              </a:xfrm>
              <a:custGeom>
                <a:avLst/>
                <a:gdLst>
                  <a:gd name="T0" fmla="*/ 0 w 1445"/>
                  <a:gd name="T1" fmla="*/ 0 h 154"/>
                  <a:gd name="T2" fmla="*/ 0 w 1445"/>
                  <a:gd name="T3" fmla="*/ 0 h 154"/>
                  <a:gd name="T4" fmla="*/ 0 w 1445"/>
                  <a:gd name="T5" fmla="*/ 0 h 154"/>
                  <a:gd name="T6" fmla="*/ 0 w 1445"/>
                  <a:gd name="T7" fmla="*/ 0 h 154"/>
                  <a:gd name="T8" fmla="*/ 0 w 1445"/>
                  <a:gd name="T9" fmla="*/ 0 h 154"/>
                  <a:gd name="T10" fmla="*/ 0 w 1445"/>
                  <a:gd name="T11" fmla="*/ 0 h 154"/>
                  <a:gd name="T12" fmla="*/ 0 w 1445"/>
                  <a:gd name="T13" fmla="*/ 0 h 154"/>
                  <a:gd name="T14" fmla="*/ 0 w 1445"/>
                  <a:gd name="T15" fmla="*/ 0 h 154"/>
                  <a:gd name="T16" fmla="*/ 0 w 1445"/>
                  <a:gd name="T17" fmla="*/ 0 h 154"/>
                  <a:gd name="T18" fmla="*/ 0 w 1445"/>
                  <a:gd name="T19" fmla="*/ 0 h 154"/>
                  <a:gd name="T20" fmla="*/ 0 w 1445"/>
                  <a:gd name="T21" fmla="*/ 0 h 154"/>
                  <a:gd name="T22" fmla="*/ 0 w 1445"/>
                  <a:gd name="T23" fmla="*/ 0 h 154"/>
                  <a:gd name="T24" fmla="*/ 0 w 1445"/>
                  <a:gd name="T25" fmla="*/ 0 h 154"/>
                  <a:gd name="T26" fmla="*/ 0 w 1445"/>
                  <a:gd name="T27" fmla="*/ 0 h 154"/>
                  <a:gd name="T28" fmla="*/ 0 w 1445"/>
                  <a:gd name="T29" fmla="*/ 0 h 154"/>
                  <a:gd name="T30" fmla="*/ 0 w 1445"/>
                  <a:gd name="T31" fmla="*/ 0 h 154"/>
                  <a:gd name="T32" fmla="*/ 0 w 1445"/>
                  <a:gd name="T33" fmla="*/ 0 h 154"/>
                  <a:gd name="T34" fmla="*/ 0 w 1445"/>
                  <a:gd name="T35" fmla="*/ 0 h 154"/>
                  <a:gd name="T36" fmla="*/ 0 w 1445"/>
                  <a:gd name="T37" fmla="*/ 0 h 154"/>
                  <a:gd name="T38" fmla="*/ 0 w 1445"/>
                  <a:gd name="T39" fmla="*/ 0 h 154"/>
                  <a:gd name="T40" fmla="*/ 0 w 1445"/>
                  <a:gd name="T41" fmla="*/ 0 h 154"/>
                  <a:gd name="T42" fmla="*/ 0 w 1445"/>
                  <a:gd name="T43" fmla="*/ 0 h 154"/>
                  <a:gd name="T44" fmla="*/ 0 w 1445"/>
                  <a:gd name="T45" fmla="*/ 0 h 154"/>
                  <a:gd name="T46" fmla="*/ 0 w 1445"/>
                  <a:gd name="T47" fmla="*/ 0 h 154"/>
                  <a:gd name="T48" fmla="*/ 0 w 1445"/>
                  <a:gd name="T49" fmla="*/ 0 h 154"/>
                  <a:gd name="T50" fmla="*/ 0 w 1445"/>
                  <a:gd name="T51" fmla="*/ 0 h 154"/>
                  <a:gd name="T52" fmla="*/ 0 w 1445"/>
                  <a:gd name="T53" fmla="*/ 0 h 154"/>
                  <a:gd name="T54" fmla="*/ 0 w 1445"/>
                  <a:gd name="T55" fmla="*/ 0 h 154"/>
                  <a:gd name="T56" fmla="*/ 0 w 1445"/>
                  <a:gd name="T57" fmla="*/ 0 h 154"/>
                  <a:gd name="T58" fmla="*/ 0 w 1445"/>
                  <a:gd name="T59" fmla="*/ 0 h 154"/>
                  <a:gd name="T60" fmla="*/ 0 w 1445"/>
                  <a:gd name="T61" fmla="*/ 0 h 154"/>
                  <a:gd name="T62" fmla="*/ 0 w 1445"/>
                  <a:gd name="T63" fmla="*/ 0 h 154"/>
                  <a:gd name="T64" fmla="*/ 0 w 1445"/>
                  <a:gd name="T65" fmla="*/ 0 h 154"/>
                  <a:gd name="T66" fmla="*/ 0 w 1445"/>
                  <a:gd name="T67" fmla="*/ 0 h 154"/>
                  <a:gd name="T68" fmla="*/ 0 w 1445"/>
                  <a:gd name="T69" fmla="*/ 0 h 154"/>
                  <a:gd name="T70" fmla="*/ 0 w 1445"/>
                  <a:gd name="T71" fmla="*/ 0 h 154"/>
                  <a:gd name="T72" fmla="*/ 0 w 1445"/>
                  <a:gd name="T73" fmla="*/ 0 h 154"/>
                  <a:gd name="T74" fmla="*/ 0 w 1445"/>
                  <a:gd name="T75" fmla="*/ 0 h 154"/>
                  <a:gd name="T76" fmla="*/ 0 w 1445"/>
                  <a:gd name="T77" fmla="*/ 0 h 154"/>
                  <a:gd name="T78" fmla="*/ 0 w 1445"/>
                  <a:gd name="T79" fmla="*/ 0 h 154"/>
                  <a:gd name="T80" fmla="*/ 0 w 1445"/>
                  <a:gd name="T81" fmla="*/ 0 h 154"/>
                  <a:gd name="T82" fmla="*/ 0 w 1445"/>
                  <a:gd name="T83" fmla="*/ 0 h 154"/>
                  <a:gd name="T84" fmla="*/ 0 w 1445"/>
                  <a:gd name="T85" fmla="*/ 0 h 154"/>
                  <a:gd name="T86" fmla="*/ 0 w 1445"/>
                  <a:gd name="T87" fmla="*/ 0 h 154"/>
                  <a:gd name="T88" fmla="*/ 0 w 1445"/>
                  <a:gd name="T89" fmla="*/ 0 h 154"/>
                  <a:gd name="T90" fmla="*/ 0 w 1445"/>
                  <a:gd name="T91" fmla="*/ 0 h 154"/>
                  <a:gd name="T92" fmla="*/ 0 w 1445"/>
                  <a:gd name="T93" fmla="*/ 0 h 154"/>
                  <a:gd name="T94" fmla="*/ 0 w 1445"/>
                  <a:gd name="T95" fmla="*/ 0 h 154"/>
                  <a:gd name="T96" fmla="*/ 0 w 1445"/>
                  <a:gd name="T97" fmla="*/ 0 h 154"/>
                  <a:gd name="T98" fmla="*/ 0 w 1445"/>
                  <a:gd name="T99" fmla="*/ 0 h 154"/>
                  <a:gd name="T100" fmla="*/ 0 w 1445"/>
                  <a:gd name="T101" fmla="*/ 0 h 154"/>
                  <a:gd name="T102" fmla="*/ 0 w 1445"/>
                  <a:gd name="T103" fmla="*/ 0 h 154"/>
                  <a:gd name="T104" fmla="*/ 0 w 1445"/>
                  <a:gd name="T105" fmla="*/ 0 h 154"/>
                  <a:gd name="T106" fmla="*/ 0 w 1445"/>
                  <a:gd name="T107" fmla="*/ 0 h 154"/>
                  <a:gd name="T108" fmla="*/ 0 w 1445"/>
                  <a:gd name="T109" fmla="*/ 0 h 154"/>
                  <a:gd name="T110" fmla="*/ 0 w 1445"/>
                  <a:gd name="T111" fmla="*/ 0 h 154"/>
                  <a:gd name="T112" fmla="*/ 0 w 1445"/>
                  <a:gd name="T113" fmla="*/ 0 h 154"/>
                  <a:gd name="T114" fmla="*/ 0 w 1445"/>
                  <a:gd name="T115" fmla="*/ 0 h 154"/>
                  <a:gd name="T116" fmla="*/ 0 w 1445"/>
                  <a:gd name="T117" fmla="*/ 0 h 154"/>
                  <a:gd name="T118" fmla="*/ 0 w 1445"/>
                  <a:gd name="T119" fmla="*/ 0 h 154"/>
                  <a:gd name="T120" fmla="*/ 0 w 1445"/>
                  <a:gd name="T121" fmla="*/ 0 h 154"/>
                  <a:gd name="T122" fmla="*/ 0 w 1445"/>
                  <a:gd name="T123" fmla="*/ 0 h 1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445" h="154">
                    <a:moveTo>
                      <a:pt x="0" y="124"/>
                    </a:moveTo>
                    <a:lnTo>
                      <a:pt x="0" y="124"/>
                    </a:lnTo>
                    <a:lnTo>
                      <a:pt x="0" y="8"/>
                    </a:lnTo>
                    <a:lnTo>
                      <a:pt x="40" y="8"/>
                    </a:lnTo>
                    <a:cubicBezTo>
                      <a:pt x="61" y="8"/>
                      <a:pt x="70" y="15"/>
                      <a:pt x="70" y="15"/>
                    </a:cubicBezTo>
                    <a:cubicBezTo>
                      <a:pt x="79" y="22"/>
                      <a:pt x="79" y="39"/>
                      <a:pt x="79" y="39"/>
                    </a:cubicBezTo>
                    <a:cubicBezTo>
                      <a:pt x="79" y="57"/>
                      <a:pt x="67" y="68"/>
                      <a:pt x="67" y="68"/>
                    </a:cubicBezTo>
                    <a:cubicBezTo>
                      <a:pt x="55" y="78"/>
                      <a:pt x="33" y="78"/>
                      <a:pt x="33" y="78"/>
                    </a:cubicBezTo>
                    <a:lnTo>
                      <a:pt x="23" y="78"/>
                    </a:lnTo>
                    <a:lnTo>
                      <a:pt x="23" y="124"/>
                    </a:lnTo>
                    <a:lnTo>
                      <a:pt x="0" y="124"/>
                    </a:lnTo>
                    <a:close/>
                    <a:moveTo>
                      <a:pt x="23" y="62"/>
                    </a:moveTo>
                    <a:lnTo>
                      <a:pt x="23" y="62"/>
                    </a:lnTo>
                    <a:lnTo>
                      <a:pt x="28" y="62"/>
                    </a:lnTo>
                    <a:cubicBezTo>
                      <a:pt x="40" y="62"/>
                      <a:pt x="48" y="57"/>
                      <a:pt x="48" y="57"/>
                    </a:cubicBezTo>
                    <a:cubicBezTo>
                      <a:pt x="55" y="51"/>
                      <a:pt x="55" y="41"/>
                      <a:pt x="55" y="41"/>
                    </a:cubicBezTo>
                    <a:cubicBezTo>
                      <a:pt x="55" y="24"/>
                      <a:pt x="33" y="24"/>
                      <a:pt x="33" y="24"/>
                    </a:cubicBezTo>
                    <a:lnTo>
                      <a:pt x="23" y="24"/>
                    </a:lnTo>
                    <a:lnTo>
                      <a:pt x="23" y="62"/>
                    </a:lnTo>
                    <a:close/>
                    <a:moveTo>
                      <a:pt x="98" y="124"/>
                    </a:moveTo>
                    <a:lnTo>
                      <a:pt x="98" y="124"/>
                    </a:lnTo>
                    <a:lnTo>
                      <a:pt x="98" y="0"/>
                    </a:lnTo>
                    <a:lnTo>
                      <a:pt x="121" y="0"/>
                    </a:lnTo>
                    <a:lnTo>
                      <a:pt x="121" y="124"/>
                    </a:lnTo>
                    <a:lnTo>
                      <a:pt x="98" y="124"/>
                    </a:lnTo>
                    <a:close/>
                    <a:moveTo>
                      <a:pt x="194" y="123"/>
                    </a:moveTo>
                    <a:lnTo>
                      <a:pt x="194" y="123"/>
                    </a:lnTo>
                    <a:cubicBezTo>
                      <a:pt x="186" y="125"/>
                      <a:pt x="181" y="125"/>
                      <a:pt x="181" y="125"/>
                    </a:cubicBezTo>
                    <a:cubicBezTo>
                      <a:pt x="151" y="125"/>
                      <a:pt x="151" y="97"/>
                      <a:pt x="151" y="97"/>
                    </a:cubicBezTo>
                    <a:lnTo>
                      <a:pt x="151" y="52"/>
                    </a:lnTo>
                    <a:lnTo>
                      <a:pt x="142" y="52"/>
                    </a:lnTo>
                    <a:lnTo>
                      <a:pt x="142" y="38"/>
                    </a:lnTo>
                    <a:lnTo>
                      <a:pt x="151" y="38"/>
                    </a:lnTo>
                    <a:lnTo>
                      <a:pt x="151" y="23"/>
                    </a:lnTo>
                    <a:lnTo>
                      <a:pt x="174" y="21"/>
                    </a:lnTo>
                    <a:lnTo>
                      <a:pt x="174" y="38"/>
                    </a:lnTo>
                    <a:lnTo>
                      <a:pt x="193" y="38"/>
                    </a:lnTo>
                    <a:lnTo>
                      <a:pt x="193" y="52"/>
                    </a:lnTo>
                    <a:lnTo>
                      <a:pt x="174" y="52"/>
                    </a:lnTo>
                    <a:lnTo>
                      <a:pt x="174" y="94"/>
                    </a:lnTo>
                    <a:cubicBezTo>
                      <a:pt x="174" y="110"/>
                      <a:pt x="187" y="110"/>
                      <a:pt x="187" y="110"/>
                    </a:cubicBezTo>
                    <a:cubicBezTo>
                      <a:pt x="190" y="110"/>
                      <a:pt x="194" y="109"/>
                      <a:pt x="194" y="109"/>
                    </a:cubicBezTo>
                    <a:lnTo>
                      <a:pt x="194" y="123"/>
                    </a:lnTo>
                    <a:close/>
                    <a:moveTo>
                      <a:pt x="271" y="147"/>
                    </a:moveTo>
                    <a:lnTo>
                      <a:pt x="271" y="147"/>
                    </a:lnTo>
                    <a:lnTo>
                      <a:pt x="312" y="8"/>
                    </a:lnTo>
                    <a:lnTo>
                      <a:pt x="326" y="8"/>
                    </a:lnTo>
                    <a:lnTo>
                      <a:pt x="285" y="147"/>
                    </a:lnTo>
                    <a:lnTo>
                      <a:pt x="271" y="147"/>
                    </a:lnTo>
                    <a:close/>
                    <a:moveTo>
                      <a:pt x="453" y="114"/>
                    </a:moveTo>
                    <a:lnTo>
                      <a:pt x="453" y="114"/>
                    </a:lnTo>
                    <a:cubicBezTo>
                      <a:pt x="442" y="125"/>
                      <a:pt x="428" y="125"/>
                      <a:pt x="428" y="125"/>
                    </a:cubicBezTo>
                    <a:cubicBezTo>
                      <a:pt x="417" y="125"/>
                      <a:pt x="410" y="119"/>
                      <a:pt x="410" y="119"/>
                    </a:cubicBezTo>
                    <a:cubicBezTo>
                      <a:pt x="403" y="112"/>
                      <a:pt x="403" y="101"/>
                      <a:pt x="403" y="101"/>
                    </a:cubicBezTo>
                    <a:cubicBezTo>
                      <a:pt x="403" y="87"/>
                      <a:pt x="414" y="79"/>
                      <a:pt x="414" y="79"/>
                    </a:cubicBezTo>
                    <a:cubicBezTo>
                      <a:pt x="426" y="71"/>
                      <a:pt x="447" y="71"/>
                      <a:pt x="447" y="71"/>
                    </a:cubicBezTo>
                    <a:lnTo>
                      <a:pt x="453" y="71"/>
                    </a:lnTo>
                    <a:lnTo>
                      <a:pt x="453" y="63"/>
                    </a:lnTo>
                    <a:cubicBezTo>
                      <a:pt x="453" y="50"/>
                      <a:pt x="438" y="50"/>
                      <a:pt x="438" y="50"/>
                    </a:cubicBezTo>
                    <a:cubicBezTo>
                      <a:pt x="424" y="50"/>
                      <a:pt x="411" y="58"/>
                      <a:pt x="411" y="58"/>
                    </a:cubicBezTo>
                    <a:lnTo>
                      <a:pt x="411" y="42"/>
                    </a:lnTo>
                    <a:cubicBezTo>
                      <a:pt x="426" y="36"/>
                      <a:pt x="442" y="36"/>
                      <a:pt x="442" y="36"/>
                    </a:cubicBezTo>
                    <a:cubicBezTo>
                      <a:pt x="475" y="36"/>
                      <a:pt x="475" y="63"/>
                      <a:pt x="475" y="63"/>
                    </a:cubicBezTo>
                    <a:lnTo>
                      <a:pt x="475" y="101"/>
                    </a:lnTo>
                    <a:cubicBezTo>
                      <a:pt x="475" y="111"/>
                      <a:pt x="482" y="111"/>
                      <a:pt x="482" y="111"/>
                    </a:cubicBezTo>
                    <a:cubicBezTo>
                      <a:pt x="483" y="111"/>
                      <a:pt x="485" y="110"/>
                      <a:pt x="485" y="110"/>
                    </a:cubicBezTo>
                    <a:lnTo>
                      <a:pt x="485" y="123"/>
                    </a:lnTo>
                    <a:cubicBezTo>
                      <a:pt x="478" y="125"/>
                      <a:pt x="472" y="125"/>
                      <a:pt x="472" y="125"/>
                    </a:cubicBezTo>
                    <a:cubicBezTo>
                      <a:pt x="458" y="125"/>
                      <a:pt x="454" y="114"/>
                      <a:pt x="454" y="114"/>
                    </a:cubicBezTo>
                    <a:lnTo>
                      <a:pt x="453" y="114"/>
                    </a:lnTo>
                    <a:close/>
                    <a:moveTo>
                      <a:pt x="453" y="102"/>
                    </a:moveTo>
                    <a:lnTo>
                      <a:pt x="453" y="102"/>
                    </a:lnTo>
                    <a:lnTo>
                      <a:pt x="453" y="84"/>
                    </a:lnTo>
                    <a:lnTo>
                      <a:pt x="448" y="84"/>
                    </a:lnTo>
                    <a:cubicBezTo>
                      <a:pt x="425" y="84"/>
                      <a:pt x="425" y="99"/>
                      <a:pt x="425" y="99"/>
                    </a:cubicBezTo>
                    <a:cubicBezTo>
                      <a:pt x="425" y="103"/>
                      <a:pt x="428" y="106"/>
                      <a:pt x="428" y="106"/>
                    </a:cubicBezTo>
                    <a:cubicBezTo>
                      <a:pt x="432" y="110"/>
                      <a:pt x="436" y="110"/>
                      <a:pt x="436" y="110"/>
                    </a:cubicBezTo>
                    <a:cubicBezTo>
                      <a:pt x="445" y="110"/>
                      <a:pt x="453" y="102"/>
                      <a:pt x="453" y="102"/>
                    </a:cubicBezTo>
                    <a:close/>
                    <a:moveTo>
                      <a:pt x="550" y="123"/>
                    </a:moveTo>
                    <a:lnTo>
                      <a:pt x="550" y="123"/>
                    </a:lnTo>
                    <a:cubicBezTo>
                      <a:pt x="541" y="125"/>
                      <a:pt x="536" y="125"/>
                      <a:pt x="536" y="125"/>
                    </a:cubicBezTo>
                    <a:cubicBezTo>
                      <a:pt x="506" y="125"/>
                      <a:pt x="506" y="97"/>
                      <a:pt x="506" y="97"/>
                    </a:cubicBezTo>
                    <a:lnTo>
                      <a:pt x="506" y="52"/>
                    </a:lnTo>
                    <a:lnTo>
                      <a:pt x="497" y="52"/>
                    </a:lnTo>
                    <a:lnTo>
                      <a:pt x="497" y="38"/>
                    </a:lnTo>
                    <a:lnTo>
                      <a:pt x="506" y="38"/>
                    </a:lnTo>
                    <a:lnTo>
                      <a:pt x="506" y="23"/>
                    </a:lnTo>
                    <a:lnTo>
                      <a:pt x="529" y="21"/>
                    </a:lnTo>
                    <a:lnTo>
                      <a:pt x="529" y="38"/>
                    </a:lnTo>
                    <a:lnTo>
                      <a:pt x="548" y="38"/>
                    </a:lnTo>
                    <a:lnTo>
                      <a:pt x="548" y="52"/>
                    </a:lnTo>
                    <a:lnTo>
                      <a:pt x="529" y="52"/>
                    </a:lnTo>
                    <a:lnTo>
                      <a:pt x="529" y="94"/>
                    </a:lnTo>
                    <a:cubicBezTo>
                      <a:pt x="529" y="110"/>
                      <a:pt x="542" y="110"/>
                      <a:pt x="542" y="110"/>
                    </a:cubicBezTo>
                    <a:cubicBezTo>
                      <a:pt x="545" y="110"/>
                      <a:pt x="550" y="109"/>
                      <a:pt x="550" y="109"/>
                    </a:cubicBezTo>
                    <a:lnTo>
                      <a:pt x="550" y="123"/>
                    </a:lnTo>
                    <a:close/>
                    <a:moveTo>
                      <a:pt x="570" y="154"/>
                    </a:moveTo>
                    <a:lnTo>
                      <a:pt x="570" y="154"/>
                    </a:lnTo>
                    <a:lnTo>
                      <a:pt x="590" y="124"/>
                    </a:lnTo>
                    <a:lnTo>
                      <a:pt x="558" y="38"/>
                    </a:lnTo>
                    <a:lnTo>
                      <a:pt x="583" y="38"/>
                    </a:lnTo>
                    <a:lnTo>
                      <a:pt x="604" y="95"/>
                    </a:lnTo>
                    <a:lnTo>
                      <a:pt x="629" y="38"/>
                    </a:lnTo>
                    <a:lnTo>
                      <a:pt x="647" y="38"/>
                    </a:lnTo>
                    <a:lnTo>
                      <a:pt x="594" y="154"/>
                    </a:lnTo>
                    <a:lnTo>
                      <a:pt x="570" y="154"/>
                    </a:lnTo>
                    <a:close/>
                    <a:moveTo>
                      <a:pt x="664" y="154"/>
                    </a:moveTo>
                    <a:lnTo>
                      <a:pt x="664" y="154"/>
                    </a:lnTo>
                    <a:lnTo>
                      <a:pt x="664" y="38"/>
                    </a:lnTo>
                    <a:lnTo>
                      <a:pt x="687" y="38"/>
                    </a:lnTo>
                    <a:lnTo>
                      <a:pt x="687" y="54"/>
                    </a:lnTo>
                    <a:cubicBezTo>
                      <a:pt x="696" y="36"/>
                      <a:pt x="715" y="36"/>
                      <a:pt x="715" y="36"/>
                    </a:cubicBezTo>
                    <a:cubicBezTo>
                      <a:pt x="730" y="36"/>
                      <a:pt x="739" y="47"/>
                      <a:pt x="739" y="47"/>
                    </a:cubicBezTo>
                    <a:cubicBezTo>
                      <a:pt x="748" y="58"/>
                      <a:pt x="748" y="78"/>
                      <a:pt x="748" y="78"/>
                    </a:cubicBezTo>
                    <a:cubicBezTo>
                      <a:pt x="748" y="100"/>
                      <a:pt x="738" y="113"/>
                      <a:pt x="738" y="113"/>
                    </a:cubicBezTo>
                    <a:cubicBezTo>
                      <a:pt x="728" y="125"/>
                      <a:pt x="711" y="125"/>
                      <a:pt x="711" y="125"/>
                    </a:cubicBezTo>
                    <a:cubicBezTo>
                      <a:pt x="698" y="125"/>
                      <a:pt x="687" y="115"/>
                      <a:pt x="687" y="115"/>
                    </a:cubicBezTo>
                    <a:lnTo>
                      <a:pt x="687" y="154"/>
                    </a:lnTo>
                    <a:lnTo>
                      <a:pt x="664" y="154"/>
                    </a:lnTo>
                    <a:close/>
                    <a:moveTo>
                      <a:pt x="687" y="101"/>
                    </a:moveTo>
                    <a:lnTo>
                      <a:pt x="687" y="101"/>
                    </a:lnTo>
                    <a:cubicBezTo>
                      <a:pt x="695" y="110"/>
                      <a:pt x="705" y="110"/>
                      <a:pt x="705" y="110"/>
                    </a:cubicBezTo>
                    <a:cubicBezTo>
                      <a:pt x="713" y="110"/>
                      <a:pt x="718" y="102"/>
                      <a:pt x="718" y="102"/>
                    </a:cubicBezTo>
                    <a:cubicBezTo>
                      <a:pt x="723" y="94"/>
                      <a:pt x="723" y="80"/>
                      <a:pt x="723" y="80"/>
                    </a:cubicBezTo>
                    <a:cubicBezTo>
                      <a:pt x="723" y="54"/>
                      <a:pt x="706" y="54"/>
                      <a:pt x="706" y="54"/>
                    </a:cubicBezTo>
                    <a:cubicBezTo>
                      <a:pt x="696" y="54"/>
                      <a:pt x="687" y="67"/>
                      <a:pt x="687" y="67"/>
                    </a:cubicBezTo>
                    <a:lnTo>
                      <a:pt x="687" y="101"/>
                    </a:lnTo>
                    <a:close/>
                    <a:moveTo>
                      <a:pt x="770" y="124"/>
                    </a:moveTo>
                    <a:lnTo>
                      <a:pt x="770" y="124"/>
                    </a:lnTo>
                    <a:lnTo>
                      <a:pt x="770" y="38"/>
                    </a:lnTo>
                    <a:lnTo>
                      <a:pt x="793" y="38"/>
                    </a:lnTo>
                    <a:lnTo>
                      <a:pt x="793" y="124"/>
                    </a:lnTo>
                    <a:lnTo>
                      <a:pt x="770" y="124"/>
                    </a:lnTo>
                    <a:close/>
                    <a:moveTo>
                      <a:pt x="770" y="23"/>
                    </a:moveTo>
                    <a:lnTo>
                      <a:pt x="770" y="23"/>
                    </a:lnTo>
                    <a:lnTo>
                      <a:pt x="770" y="4"/>
                    </a:lnTo>
                    <a:lnTo>
                      <a:pt x="793" y="4"/>
                    </a:lnTo>
                    <a:lnTo>
                      <a:pt x="793" y="23"/>
                    </a:lnTo>
                    <a:lnTo>
                      <a:pt x="770" y="23"/>
                    </a:lnTo>
                    <a:close/>
                    <a:moveTo>
                      <a:pt x="885" y="122"/>
                    </a:moveTo>
                    <a:lnTo>
                      <a:pt x="885" y="122"/>
                    </a:lnTo>
                    <a:cubicBezTo>
                      <a:pt x="871" y="125"/>
                      <a:pt x="858" y="125"/>
                      <a:pt x="858" y="125"/>
                    </a:cubicBezTo>
                    <a:cubicBezTo>
                      <a:pt x="838" y="125"/>
                      <a:pt x="826" y="113"/>
                      <a:pt x="826" y="113"/>
                    </a:cubicBezTo>
                    <a:cubicBezTo>
                      <a:pt x="814" y="101"/>
                      <a:pt x="814" y="81"/>
                      <a:pt x="814" y="81"/>
                    </a:cubicBezTo>
                    <a:cubicBezTo>
                      <a:pt x="814" y="59"/>
                      <a:pt x="826" y="48"/>
                      <a:pt x="826" y="48"/>
                    </a:cubicBezTo>
                    <a:cubicBezTo>
                      <a:pt x="838" y="36"/>
                      <a:pt x="860" y="36"/>
                      <a:pt x="860" y="36"/>
                    </a:cubicBezTo>
                    <a:cubicBezTo>
                      <a:pt x="871" y="36"/>
                      <a:pt x="884" y="39"/>
                      <a:pt x="884" y="39"/>
                    </a:cubicBezTo>
                    <a:lnTo>
                      <a:pt x="884" y="56"/>
                    </a:lnTo>
                    <a:cubicBezTo>
                      <a:pt x="870" y="51"/>
                      <a:pt x="862" y="51"/>
                      <a:pt x="862" y="51"/>
                    </a:cubicBezTo>
                    <a:cubicBezTo>
                      <a:pt x="851" y="51"/>
                      <a:pt x="845" y="59"/>
                      <a:pt x="845" y="59"/>
                    </a:cubicBezTo>
                    <a:cubicBezTo>
                      <a:pt x="838" y="67"/>
                      <a:pt x="838" y="80"/>
                      <a:pt x="838" y="80"/>
                    </a:cubicBezTo>
                    <a:cubicBezTo>
                      <a:pt x="838" y="94"/>
                      <a:pt x="845" y="102"/>
                      <a:pt x="845" y="102"/>
                    </a:cubicBezTo>
                    <a:cubicBezTo>
                      <a:pt x="852" y="110"/>
                      <a:pt x="864" y="110"/>
                      <a:pt x="864" y="110"/>
                    </a:cubicBezTo>
                    <a:cubicBezTo>
                      <a:pt x="874" y="110"/>
                      <a:pt x="885" y="106"/>
                      <a:pt x="885" y="106"/>
                    </a:cubicBezTo>
                    <a:lnTo>
                      <a:pt x="885" y="122"/>
                    </a:lnTo>
                    <a:close/>
                    <a:moveTo>
                      <a:pt x="949" y="114"/>
                    </a:moveTo>
                    <a:lnTo>
                      <a:pt x="949" y="114"/>
                    </a:lnTo>
                    <a:cubicBezTo>
                      <a:pt x="937" y="125"/>
                      <a:pt x="924" y="125"/>
                      <a:pt x="924" y="125"/>
                    </a:cubicBezTo>
                    <a:cubicBezTo>
                      <a:pt x="913" y="125"/>
                      <a:pt x="906" y="119"/>
                      <a:pt x="906" y="119"/>
                    </a:cubicBezTo>
                    <a:cubicBezTo>
                      <a:pt x="899" y="112"/>
                      <a:pt x="899" y="101"/>
                      <a:pt x="899" y="101"/>
                    </a:cubicBezTo>
                    <a:cubicBezTo>
                      <a:pt x="899" y="87"/>
                      <a:pt x="910" y="79"/>
                      <a:pt x="910" y="79"/>
                    </a:cubicBezTo>
                    <a:cubicBezTo>
                      <a:pt x="922" y="71"/>
                      <a:pt x="943" y="71"/>
                      <a:pt x="943" y="71"/>
                    </a:cubicBezTo>
                    <a:lnTo>
                      <a:pt x="949" y="71"/>
                    </a:lnTo>
                    <a:lnTo>
                      <a:pt x="949" y="63"/>
                    </a:lnTo>
                    <a:cubicBezTo>
                      <a:pt x="949" y="50"/>
                      <a:pt x="934" y="50"/>
                      <a:pt x="934" y="50"/>
                    </a:cubicBezTo>
                    <a:cubicBezTo>
                      <a:pt x="920" y="50"/>
                      <a:pt x="906" y="58"/>
                      <a:pt x="906" y="58"/>
                    </a:cubicBezTo>
                    <a:lnTo>
                      <a:pt x="906" y="42"/>
                    </a:lnTo>
                    <a:cubicBezTo>
                      <a:pt x="922" y="36"/>
                      <a:pt x="937" y="36"/>
                      <a:pt x="937" y="36"/>
                    </a:cubicBezTo>
                    <a:cubicBezTo>
                      <a:pt x="971" y="36"/>
                      <a:pt x="971" y="63"/>
                      <a:pt x="971" y="63"/>
                    </a:cubicBezTo>
                    <a:lnTo>
                      <a:pt x="971" y="101"/>
                    </a:lnTo>
                    <a:cubicBezTo>
                      <a:pt x="971" y="111"/>
                      <a:pt x="978" y="111"/>
                      <a:pt x="978" y="111"/>
                    </a:cubicBezTo>
                    <a:cubicBezTo>
                      <a:pt x="979" y="111"/>
                      <a:pt x="981" y="110"/>
                      <a:pt x="981" y="110"/>
                    </a:cubicBezTo>
                    <a:lnTo>
                      <a:pt x="981" y="123"/>
                    </a:lnTo>
                    <a:cubicBezTo>
                      <a:pt x="974" y="125"/>
                      <a:pt x="968" y="125"/>
                      <a:pt x="968" y="125"/>
                    </a:cubicBezTo>
                    <a:cubicBezTo>
                      <a:pt x="954" y="125"/>
                      <a:pt x="950" y="114"/>
                      <a:pt x="950" y="114"/>
                    </a:cubicBezTo>
                    <a:lnTo>
                      <a:pt x="949" y="114"/>
                    </a:lnTo>
                    <a:close/>
                    <a:moveTo>
                      <a:pt x="949" y="102"/>
                    </a:moveTo>
                    <a:lnTo>
                      <a:pt x="949" y="102"/>
                    </a:lnTo>
                    <a:lnTo>
                      <a:pt x="949" y="84"/>
                    </a:lnTo>
                    <a:lnTo>
                      <a:pt x="944" y="84"/>
                    </a:lnTo>
                    <a:cubicBezTo>
                      <a:pt x="921" y="84"/>
                      <a:pt x="921" y="99"/>
                      <a:pt x="921" y="99"/>
                    </a:cubicBezTo>
                    <a:cubicBezTo>
                      <a:pt x="921" y="103"/>
                      <a:pt x="924" y="106"/>
                      <a:pt x="924" y="106"/>
                    </a:cubicBezTo>
                    <a:cubicBezTo>
                      <a:pt x="928" y="110"/>
                      <a:pt x="932" y="110"/>
                      <a:pt x="932" y="110"/>
                    </a:cubicBezTo>
                    <a:cubicBezTo>
                      <a:pt x="940" y="110"/>
                      <a:pt x="949" y="102"/>
                      <a:pt x="949" y="102"/>
                    </a:cubicBezTo>
                    <a:close/>
                    <a:moveTo>
                      <a:pt x="1001" y="124"/>
                    </a:moveTo>
                    <a:lnTo>
                      <a:pt x="1001" y="124"/>
                    </a:lnTo>
                    <a:lnTo>
                      <a:pt x="1001" y="0"/>
                    </a:lnTo>
                    <a:lnTo>
                      <a:pt x="1024" y="0"/>
                    </a:lnTo>
                    <a:lnTo>
                      <a:pt x="1024" y="124"/>
                    </a:lnTo>
                    <a:lnTo>
                      <a:pt x="1001" y="124"/>
                    </a:lnTo>
                    <a:close/>
                    <a:moveTo>
                      <a:pt x="1093" y="124"/>
                    </a:moveTo>
                    <a:lnTo>
                      <a:pt x="1093" y="124"/>
                    </a:lnTo>
                    <a:lnTo>
                      <a:pt x="1138" y="8"/>
                    </a:lnTo>
                    <a:lnTo>
                      <a:pt x="1162" y="8"/>
                    </a:lnTo>
                    <a:lnTo>
                      <a:pt x="1207" y="124"/>
                    </a:lnTo>
                    <a:lnTo>
                      <a:pt x="1183" y="124"/>
                    </a:lnTo>
                    <a:lnTo>
                      <a:pt x="1171" y="93"/>
                    </a:lnTo>
                    <a:lnTo>
                      <a:pt x="1123" y="93"/>
                    </a:lnTo>
                    <a:lnTo>
                      <a:pt x="1111" y="124"/>
                    </a:lnTo>
                    <a:lnTo>
                      <a:pt x="1093" y="124"/>
                    </a:lnTo>
                    <a:close/>
                    <a:moveTo>
                      <a:pt x="1129" y="77"/>
                    </a:moveTo>
                    <a:lnTo>
                      <a:pt x="1129" y="77"/>
                    </a:lnTo>
                    <a:lnTo>
                      <a:pt x="1165" y="77"/>
                    </a:lnTo>
                    <a:lnTo>
                      <a:pt x="1147" y="31"/>
                    </a:lnTo>
                    <a:lnTo>
                      <a:pt x="1129" y="77"/>
                    </a:lnTo>
                    <a:close/>
                    <a:moveTo>
                      <a:pt x="1224" y="124"/>
                    </a:moveTo>
                    <a:lnTo>
                      <a:pt x="1224" y="124"/>
                    </a:lnTo>
                    <a:lnTo>
                      <a:pt x="1224" y="8"/>
                    </a:lnTo>
                    <a:lnTo>
                      <a:pt x="1256" y="8"/>
                    </a:lnTo>
                    <a:lnTo>
                      <a:pt x="1284" y="89"/>
                    </a:lnTo>
                    <a:lnTo>
                      <a:pt x="1312" y="8"/>
                    </a:lnTo>
                    <a:lnTo>
                      <a:pt x="1340" y="8"/>
                    </a:lnTo>
                    <a:lnTo>
                      <a:pt x="1340" y="124"/>
                    </a:lnTo>
                    <a:lnTo>
                      <a:pt x="1318" y="124"/>
                    </a:lnTo>
                    <a:lnTo>
                      <a:pt x="1318" y="36"/>
                    </a:lnTo>
                    <a:lnTo>
                      <a:pt x="1290" y="116"/>
                    </a:lnTo>
                    <a:lnTo>
                      <a:pt x="1270" y="116"/>
                    </a:lnTo>
                    <a:lnTo>
                      <a:pt x="1243" y="35"/>
                    </a:lnTo>
                    <a:lnTo>
                      <a:pt x="1243" y="124"/>
                    </a:lnTo>
                    <a:lnTo>
                      <a:pt x="1224" y="124"/>
                    </a:lnTo>
                    <a:close/>
                    <a:moveTo>
                      <a:pt x="1369" y="124"/>
                    </a:moveTo>
                    <a:lnTo>
                      <a:pt x="1369" y="124"/>
                    </a:lnTo>
                    <a:lnTo>
                      <a:pt x="1369" y="8"/>
                    </a:lnTo>
                    <a:lnTo>
                      <a:pt x="1393" y="8"/>
                    </a:lnTo>
                    <a:lnTo>
                      <a:pt x="1393" y="107"/>
                    </a:lnTo>
                    <a:lnTo>
                      <a:pt x="1445" y="107"/>
                    </a:lnTo>
                    <a:lnTo>
                      <a:pt x="1445" y="124"/>
                    </a:lnTo>
                    <a:lnTo>
                      <a:pt x="1369"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54" name="Freeform 1710"/>
              <p:cNvSpPr>
                <a:spLocks noEditPoints="1"/>
              </p:cNvSpPr>
              <p:nvPr/>
            </p:nvSpPr>
            <p:spPr bwMode="auto">
              <a:xfrm>
                <a:off x="4552" y="3121"/>
                <a:ext cx="325" cy="43"/>
              </a:xfrm>
              <a:custGeom>
                <a:avLst/>
                <a:gdLst>
                  <a:gd name="T0" fmla="*/ 0 w 920"/>
                  <a:gd name="T1" fmla="*/ 0 h 126"/>
                  <a:gd name="T2" fmla="*/ 0 w 920"/>
                  <a:gd name="T3" fmla="*/ 0 h 126"/>
                  <a:gd name="T4" fmla="*/ 0 w 920"/>
                  <a:gd name="T5" fmla="*/ 0 h 126"/>
                  <a:gd name="T6" fmla="*/ 0 w 920"/>
                  <a:gd name="T7" fmla="*/ 0 h 126"/>
                  <a:gd name="T8" fmla="*/ 0 w 920"/>
                  <a:gd name="T9" fmla="*/ 0 h 126"/>
                  <a:gd name="T10" fmla="*/ 0 w 920"/>
                  <a:gd name="T11" fmla="*/ 0 h 126"/>
                  <a:gd name="T12" fmla="*/ 0 w 920"/>
                  <a:gd name="T13" fmla="*/ 0 h 126"/>
                  <a:gd name="T14" fmla="*/ 0 w 920"/>
                  <a:gd name="T15" fmla="*/ 0 h 126"/>
                  <a:gd name="T16" fmla="*/ 0 w 920"/>
                  <a:gd name="T17" fmla="*/ 0 h 126"/>
                  <a:gd name="T18" fmla="*/ 0 w 920"/>
                  <a:gd name="T19" fmla="*/ 0 h 126"/>
                  <a:gd name="T20" fmla="*/ 0 w 920"/>
                  <a:gd name="T21" fmla="*/ 0 h 126"/>
                  <a:gd name="T22" fmla="*/ 0 w 920"/>
                  <a:gd name="T23" fmla="*/ 0 h 126"/>
                  <a:gd name="T24" fmla="*/ 0 w 920"/>
                  <a:gd name="T25" fmla="*/ 0 h 126"/>
                  <a:gd name="T26" fmla="*/ 0 w 920"/>
                  <a:gd name="T27" fmla="*/ 0 h 126"/>
                  <a:gd name="T28" fmla="*/ 0 w 920"/>
                  <a:gd name="T29" fmla="*/ 0 h 126"/>
                  <a:gd name="T30" fmla="*/ 0 w 920"/>
                  <a:gd name="T31" fmla="*/ 0 h 126"/>
                  <a:gd name="T32" fmla="*/ 0 w 920"/>
                  <a:gd name="T33" fmla="*/ 0 h 126"/>
                  <a:gd name="T34" fmla="*/ 0 w 920"/>
                  <a:gd name="T35" fmla="*/ 0 h 126"/>
                  <a:gd name="T36" fmla="*/ 0 w 920"/>
                  <a:gd name="T37" fmla="*/ 0 h 126"/>
                  <a:gd name="T38" fmla="*/ 0 w 920"/>
                  <a:gd name="T39" fmla="*/ 0 h 126"/>
                  <a:gd name="T40" fmla="*/ 0 w 920"/>
                  <a:gd name="T41" fmla="*/ 0 h 126"/>
                  <a:gd name="T42" fmla="*/ 0 w 920"/>
                  <a:gd name="T43" fmla="*/ 0 h 126"/>
                  <a:gd name="T44" fmla="*/ 0 w 920"/>
                  <a:gd name="T45" fmla="*/ 0 h 126"/>
                  <a:gd name="T46" fmla="*/ 0 w 920"/>
                  <a:gd name="T47" fmla="*/ 0 h 126"/>
                  <a:gd name="T48" fmla="*/ 0 w 920"/>
                  <a:gd name="T49" fmla="*/ 0 h 126"/>
                  <a:gd name="T50" fmla="*/ 0 w 920"/>
                  <a:gd name="T51" fmla="*/ 0 h 126"/>
                  <a:gd name="T52" fmla="*/ 0 w 920"/>
                  <a:gd name="T53" fmla="*/ 0 h 126"/>
                  <a:gd name="T54" fmla="*/ 0 w 920"/>
                  <a:gd name="T55" fmla="*/ 0 h 126"/>
                  <a:gd name="T56" fmla="*/ 0 w 920"/>
                  <a:gd name="T57" fmla="*/ 0 h 126"/>
                  <a:gd name="T58" fmla="*/ 0 w 920"/>
                  <a:gd name="T59" fmla="*/ 0 h 126"/>
                  <a:gd name="T60" fmla="*/ 0 w 920"/>
                  <a:gd name="T61" fmla="*/ 0 h 126"/>
                  <a:gd name="T62" fmla="*/ 0 w 920"/>
                  <a:gd name="T63" fmla="*/ 0 h 126"/>
                  <a:gd name="T64" fmla="*/ 0 w 920"/>
                  <a:gd name="T65" fmla="*/ 0 h 126"/>
                  <a:gd name="T66" fmla="*/ 0 w 920"/>
                  <a:gd name="T67" fmla="*/ 0 h 126"/>
                  <a:gd name="T68" fmla="*/ 0 w 920"/>
                  <a:gd name="T69" fmla="*/ 0 h 126"/>
                  <a:gd name="T70" fmla="*/ 0 w 920"/>
                  <a:gd name="T71" fmla="*/ 0 h 126"/>
                  <a:gd name="T72" fmla="*/ 0 w 920"/>
                  <a:gd name="T73" fmla="*/ 0 h 126"/>
                  <a:gd name="T74" fmla="*/ 0 w 920"/>
                  <a:gd name="T75" fmla="*/ 0 h 126"/>
                  <a:gd name="T76" fmla="*/ 0 w 920"/>
                  <a:gd name="T77" fmla="*/ 0 h 126"/>
                  <a:gd name="T78" fmla="*/ 0 w 920"/>
                  <a:gd name="T79" fmla="*/ 0 h 126"/>
                  <a:gd name="T80" fmla="*/ 0 w 920"/>
                  <a:gd name="T81" fmla="*/ 0 h 126"/>
                  <a:gd name="T82" fmla="*/ 0 w 920"/>
                  <a:gd name="T83" fmla="*/ 0 h 126"/>
                  <a:gd name="T84" fmla="*/ 0 w 920"/>
                  <a:gd name="T85" fmla="*/ 0 h 126"/>
                  <a:gd name="T86" fmla="*/ 0 w 920"/>
                  <a:gd name="T87" fmla="*/ 0 h 126"/>
                  <a:gd name="T88" fmla="*/ 0 w 920"/>
                  <a:gd name="T89" fmla="*/ 0 h 126"/>
                  <a:gd name="T90" fmla="*/ 0 w 920"/>
                  <a:gd name="T91" fmla="*/ 0 h 126"/>
                  <a:gd name="T92" fmla="*/ 0 w 920"/>
                  <a:gd name="T93" fmla="*/ 0 h 126"/>
                  <a:gd name="T94" fmla="*/ 0 w 920"/>
                  <a:gd name="T95" fmla="*/ 0 h 126"/>
                  <a:gd name="T96" fmla="*/ 0 w 920"/>
                  <a:gd name="T97" fmla="*/ 0 h 126"/>
                  <a:gd name="T98" fmla="*/ 0 w 920"/>
                  <a:gd name="T99" fmla="*/ 0 h 126"/>
                  <a:gd name="T100" fmla="*/ 0 w 920"/>
                  <a:gd name="T101" fmla="*/ 0 h 126"/>
                  <a:gd name="T102" fmla="*/ 0 w 920"/>
                  <a:gd name="T103" fmla="*/ 0 h 126"/>
                  <a:gd name="T104" fmla="*/ 0 w 920"/>
                  <a:gd name="T105" fmla="*/ 0 h 126"/>
                  <a:gd name="T106" fmla="*/ 0 w 920"/>
                  <a:gd name="T107" fmla="*/ 0 h 126"/>
                  <a:gd name="T108" fmla="*/ 0 w 920"/>
                  <a:gd name="T109" fmla="*/ 0 h 126"/>
                  <a:gd name="T110" fmla="*/ 0 w 920"/>
                  <a:gd name="T111" fmla="*/ 0 h 126"/>
                  <a:gd name="T112" fmla="*/ 0 w 920"/>
                  <a:gd name="T113" fmla="*/ 0 h 126"/>
                  <a:gd name="T114" fmla="*/ 0 w 920"/>
                  <a:gd name="T115" fmla="*/ 0 h 126"/>
                  <a:gd name="T116" fmla="*/ 0 w 920"/>
                  <a:gd name="T117" fmla="*/ 0 h 126"/>
                  <a:gd name="T118" fmla="*/ 0 w 920"/>
                  <a:gd name="T119" fmla="*/ 0 h 126"/>
                  <a:gd name="T120" fmla="*/ 0 w 920"/>
                  <a:gd name="T121" fmla="*/ 0 h 126"/>
                  <a:gd name="T122" fmla="*/ 0 w 920"/>
                  <a:gd name="T123" fmla="*/ 0 h 1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20" h="126">
                    <a:moveTo>
                      <a:pt x="0" y="124"/>
                    </a:moveTo>
                    <a:lnTo>
                      <a:pt x="0" y="124"/>
                    </a:lnTo>
                    <a:lnTo>
                      <a:pt x="0" y="8"/>
                    </a:lnTo>
                    <a:lnTo>
                      <a:pt x="40" y="8"/>
                    </a:lnTo>
                    <a:cubicBezTo>
                      <a:pt x="61" y="8"/>
                      <a:pt x="70" y="15"/>
                      <a:pt x="70" y="15"/>
                    </a:cubicBezTo>
                    <a:cubicBezTo>
                      <a:pt x="79" y="22"/>
                      <a:pt x="79" y="39"/>
                      <a:pt x="79" y="39"/>
                    </a:cubicBezTo>
                    <a:cubicBezTo>
                      <a:pt x="79" y="57"/>
                      <a:pt x="67" y="68"/>
                      <a:pt x="67" y="68"/>
                    </a:cubicBezTo>
                    <a:cubicBezTo>
                      <a:pt x="55" y="78"/>
                      <a:pt x="34" y="78"/>
                      <a:pt x="34" y="78"/>
                    </a:cubicBezTo>
                    <a:lnTo>
                      <a:pt x="23" y="78"/>
                    </a:lnTo>
                    <a:lnTo>
                      <a:pt x="23" y="124"/>
                    </a:lnTo>
                    <a:lnTo>
                      <a:pt x="0" y="124"/>
                    </a:lnTo>
                    <a:close/>
                    <a:moveTo>
                      <a:pt x="23" y="62"/>
                    </a:moveTo>
                    <a:lnTo>
                      <a:pt x="23" y="62"/>
                    </a:lnTo>
                    <a:lnTo>
                      <a:pt x="28" y="62"/>
                    </a:lnTo>
                    <a:cubicBezTo>
                      <a:pt x="41" y="62"/>
                      <a:pt x="48" y="57"/>
                      <a:pt x="48" y="57"/>
                    </a:cubicBezTo>
                    <a:cubicBezTo>
                      <a:pt x="55" y="51"/>
                      <a:pt x="55" y="41"/>
                      <a:pt x="55" y="41"/>
                    </a:cubicBezTo>
                    <a:cubicBezTo>
                      <a:pt x="55" y="24"/>
                      <a:pt x="33" y="24"/>
                      <a:pt x="33" y="24"/>
                    </a:cubicBezTo>
                    <a:lnTo>
                      <a:pt x="23" y="24"/>
                    </a:lnTo>
                    <a:lnTo>
                      <a:pt x="23" y="62"/>
                    </a:lnTo>
                    <a:close/>
                    <a:moveTo>
                      <a:pt x="98" y="124"/>
                    </a:moveTo>
                    <a:lnTo>
                      <a:pt x="98" y="124"/>
                    </a:lnTo>
                    <a:lnTo>
                      <a:pt x="98" y="0"/>
                    </a:lnTo>
                    <a:lnTo>
                      <a:pt x="121" y="0"/>
                    </a:lnTo>
                    <a:lnTo>
                      <a:pt x="121" y="124"/>
                    </a:lnTo>
                    <a:lnTo>
                      <a:pt x="98" y="124"/>
                    </a:lnTo>
                    <a:close/>
                    <a:moveTo>
                      <a:pt x="192" y="114"/>
                    </a:moveTo>
                    <a:lnTo>
                      <a:pt x="192" y="114"/>
                    </a:lnTo>
                    <a:cubicBezTo>
                      <a:pt x="181" y="125"/>
                      <a:pt x="167" y="125"/>
                      <a:pt x="167" y="125"/>
                    </a:cubicBezTo>
                    <a:cubicBezTo>
                      <a:pt x="156" y="125"/>
                      <a:pt x="149" y="119"/>
                      <a:pt x="149" y="119"/>
                    </a:cubicBezTo>
                    <a:cubicBezTo>
                      <a:pt x="142" y="112"/>
                      <a:pt x="142" y="101"/>
                      <a:pt x="142" y="101"/>
                    </a:cubicBezTo>
                    <a:cubicBezTo>
                      <a:pt x="142" y="87"/>
                      <a:pt x="153" y="79"/>
                      <a:pt x="153" y="79"/>
                    </a:cubicBezTo>
                    <a:cubicBezTo>
                      <a:pt x="165" y="71"/>
                      <a:pt x="186" y="71"/>
                      <a:pt x="186" y="71"/>
                    </a:cubicBezTo>
                    <a:lnTo>
                      <a:pt x="192" y="71"/>
                    </a:lnTo>
                    <a:lnTo>
                      <a:pt x="192" y="63"/>
                    </a:lnTo>
                    <a:cubicBezTo>
                      <a:pt x="192" y="50"/>
                      <a:pt x="177" y="50"/>
                      <a:pt x="177" y="50"/>
                    </a:cubicBezTo>
                    <a:cubicBezTo>
                      <a:pt x="163" y="50"/>
                      <a:pt x="150" y="58"/>
                      <a:pt x="150" y="58"/>
                    </a:cubicBezTo>
                    <a:lnTo>
                      <a:pt x="150" y="42"/>
                    </a:lnTo>
                    <a:cubicBezTo>
                      <a:pt x="165" y="36"/>
                      <a:pt x="181" y="36"/>
                      <a:pt x="181" y="36"/>
                    </a:cubicBezTo>
                    <a:cubicBezTo>
                      <a:pt x="214" y="36"/>
                      <a:pt x="214" y="63"/>
                      <a:pt x="214" y="63"/>
                    </a:cubicBezTo>
                    <a:lnTo>
                      <a:pt x="214" y="101"/>
                    </a:lnTo>
                    <a:cubicBezTo>
                      <a:pt x="214" y="111"/>
                      <a:pt x="221" y="111"/>
                      <a:pt x="221" y="111"/>
                    </a:cubicBezTo>
                    <a:cubicBezTo>
                      <a:pt x="222" y="111"/>
                      <a:pt x="224" y="110"/>
                      <a:pt x="224" y="110"/>
                    </a:cubicBezTo>
                    <a:lnTo>
                      <a:pt x="225" y="123"/>
                    </a:lnTo>
                    <a:cubicBezTo>
                      <a:pt x="217" y="125"/>
                      <a:pt x="212" y="125"/>
                      <a:pt x="212" y="125"/>
                    </a:cubicBezTo>
                    <a:cubicBezTo>
                      <a:pt x="197" y="125"/>
                      <a:pt x="193" y="114"/>
                      <a:pt x="193" y="114"/>
                    </a:cubicBezTo>
                    <a:lnTo>
                      <a:pt x="192" y="114"/>
                    </a:lnTo>
                    <a:close/>
                    <a:moveTo>
                      <a:pt x="192" y="102"/>
                    </a:moveTo>
                    <a:lnTo>
                      <a:pt x="192" y="102"/>
                    </a:lnTo>
                    <a:lnTo>
                      <a:pt x="192" y="84"/>
                    </a:lnTo>
                    <a:lnTo>
                      <a:pt x="187" y="84"/>
                    </a:lnTo>
                    <a:cubicBezTo>
                      <a:pt x="164" y="84"/>
                      <a:pt x="164" y="99"/>
                      <a:pt x="164" y="99"/>
                    </a:cubicBezTo>
                    <a:cubicBezTo>
                      <a:pt x="164" y="103"/>
                      <a:pt x="168" y="106"/>
                      <a:pt x="168" y="106"/>
                    </a:cubicBezTo>
                    <a:cubicBezTo>
                      <a:pt x="171" y="110"/>
                      <a:pt x="176" y="110"/>
                      <a:pt x="176" y="110"/>
                    </a:cubicBezTo>
                    <a:cubicBezTo>
                      <a:pt x="184" y="110"/>
                      <a:pt x="192" y="102"/>
                      <a:pt x="192" y="102"/>
                    </a:cubicBezTo>
                    <a:close/>
                    <a:moveTo>
                      <a:pt x="242" y="121"/>
                    </a:moveTo>
                    <a:lnTo>
                      <a:pt x="242" y="121"/>
                    </a:lnTo>
                    <a:lnTo>
                      <a:pt x="242" y="104"/>
                    </a:lnTo>
                    <a:cubicBezTo>
                      <a:pt x="259" y="111"/>
                      <a:pt x="271" y="111"/>
                      <a:pt x="271" y="111"/>
                    </a:cubicBezTo>
                    <a:cubicBezTo>
                      <a:pt x="286" y="111"/>
                      <a:pt x="286" y="101"/>
                      <a:pt x="286" y="101"/>
                    </a:cubicBezTo>
                    <a:cubicBezTo>
                      <a:pt x="286" y="95"/>
                      <a:pt x="274" y="90"/>
                      <a:pt x="274" y="90"/>
                    </a:cubicBezTo>
                    <a:lnTo>
                      <a:pt x="266" y="87"/>
                    </a:lnTo>
                    <a:cubicBezTo>
                      <a:pt x="253" y="82"/>
                      <a:pt x="248" y="76"/>
                      <a:pt x="248" y="76"/>
                    </a:cubicBezTo>
                    <a:cubicBezTo>
                      <a:pt x="242" y="70"/>
                      <a:pt x="242" y="61"/>
                      <a:pt x="242" y="61"/>
                    </a:cubicBezTo>
                    <a:cubicBezTo>
                      <a:pt x="242" y="49"/>
                      <a:pt x="252" y="43"/>
                      <a:pt x="252" y="43"/>
                    </a:cubicBezTo>
                    <a:cubicBezTo>
                      <a:pt x="261" y="36"/>
                      <a:pt x="278" y="36"/>
                      <a:pt x="278" y="36"/>
                    </a:cubicBezTo>
                    <a:cubicBezTo>
                      <a:pt x="288" y="36"/>
                      <a:pt x="303" y="39"/>
                      <a:pt x="303" y="39"/>
                    </a:cubicBezTo>
                    <a:lnTo>
                      <a:pt x="303" y="55"/>
                    </a:lnTo>
                    <a:cubicBezTo>
                      <a:pt x="289" y="50"/>
                      <a:pt x="280" y="50"/>
                      <a:pt x="280" y="50"/>
                    </a:cubicBezTo>
                    <a:cubicBezTo>
                      <a:pt x="265" y="50"/>
                      <a:pt x="265" y="59"/>
                      <a:pt x="265" y="59"/>
                    </a:cubicBezTo>
                    <a:cubicBezTo>
                      <a:pt x="265" y="65"/>
                      <a:pt x="276" y="69"/>
                      <a:pt x="276" y="69"/>
                    </a:cubicBezTo>
                    <a:lnTo>
                      <a:pt x="283" y="72"/>
                    </a:lnTo>
                    <a:cubicBezTo>
                      <a:pt x="298" y="77"/>
                      <a:pt x="304" y="83"/>
                      <a:pt x="304" y="83"/>
                    </a:cubicBezTo>
                    <a:cubicBezTo>
                      <a:pt x="310" y="89"/>
                      <a:pt x="310" y="98"/>
                      <a:pt x="310" y="98"/>
                    </a:cubicBezTo>
                    <a:cubicBezTo>
                      <a:pt x="310" y="110"/>
                      <a:pt x="299" y="118"/>
                      <a:pt x="299" y="118"/>
                    </a:cubicBezTo>
                    <a:cubicBezTo>
                      <a:pt x="289" y="125"/>
                      <a:pt x="273" y="125"/>
                      <a:pt x="273" y="125"/>
                    </a:cubicBezTo>
                    <a:cubicBezTo>
                      <a:pt x="258" y="125"/>
                      <a:pt x="242" y="121"/>
                      <a:pt x="242" y="121"/>
                    </a:cubicBezTo>
                    <a:close/>
                    <a:moveTo>
                      <a:pt x="335" y="124"/>
                    </a:moveTo>
                    <a:lnTo>
                      <a:pt x="335" y="124"/>
                    </a:lnTo>
                    <a:lnTo>
                      <a:pt x="335" y="38"/>
                    </a:lnTo>
                    <a:lnTo>
                      <a:pt x="357" y="38"/>
                    </a:lnTo>
                    <a:lnTo>
                      <a:pt x="357" y="54"/>
                    </a:lnTo>
                    <a:cubicBezTo>
                      <a:pt x="367" y="36"/>
                      <a:pt x="386" y="36"/>
                      <a:pt x="386" y="36"/>
                    </a:cubicBezTo>
                    <a:cubicBezTo>
                      <a:pt x="396" y="36"/>
                      <a:pt x="402" y="41"/>
                      <a:pt x="402" y="41"/>
                    </a:cubicBezTo>
                    <a:cubicBezTo>
                      <a:pt x="408" y="45"/>
                      <a:pt x="410" y="54"/>
                      <a:pt x="410" y="54"/>
                    </a:cubicBezTo>
                    <a:cubicBezTo>
                      <a:pt x="422" y="36"/>
                      <a:pt x="439" y="36"/>
                      <a:pt x="439" y="36"/>
                    </a:cubicBezTo>
                    <a:cubicBezTo>
                      <a:pt x="462" y="36"/>
                      <a:pt x="462" y="62"/>
                      <a:pt x="462" y="62"/>
                    </a:cubicBezTo>
                    <a:lnTo>
                      <a:pt x="462" y="124"/>
                    </a:lnTo>
                    <a:lnTo>
                      <a:pt x="440" y="124"/>
                    </a:lnTo>
                    <a:lnTo>
                      <a:pt x="440" y="69"/>
                    </a:lnTo>
                    <a:cubicBezTo>
                      <a:pt x="440" y="54"/>
                      <a:pt x="430" y="54"/>
                      <a:pt x="430" y="54"/>
                    </a:cubicBezTo>
                    <a:cubicBezTo>
                      <a:pt x="419" y="54"/>
                      <a:pt x="410" y="69"/>
                      <a:pt x="410" y="69"/>
                    </a:cubicBezTo>
                    <a:lnTo>
                      <a:pt x="410" y="124"/>
                    </a:lnTo>
                    <a:lnTo>
                      <a:pt x="387" y="124"/>
                    </a:lnTo>
                    <a:lnTo>
                      <a:pt x="387" y="69"/>
                    </a:lnTo>
                    <a:cubicBezTo>
                      <a:pt x="387" y="54"/>
                      <a:pt x="377" y="54"/>
                      <a:pt x="377" y="54"/>
                    </a:cubicBezTo>
                    <a:cubicBezTo>
                      <a:pt x="367" y="54"/>
                      <a:pt x="357" y="69"/>
                      <a:pt x="357" y="69"/>
                    </a:cubicBezTo>
                    <a:lnTo>
                      <a:pt x="357" y="124"/>
                    </a:lnTo>
                    <a:lnTo>
                      <a:pt x="335" y="124"/>
                    </a:lnTo>
                    <a:close/>
                    <a:moveTo>
                      <a:pt x="532" y="114"/>
                    </a:moveTo>
                    <a:lnTo>
                      <a:pt x="532" y="114"/>
                    </a:lnTo>
                    <a:cubicBezTo>
                      <a:pt x="521" y="125"/>
                      <a:pt x="507" y="125"/>
                      <a:pt x="507" y="125"/>
                    </a:cubicBezTo>
                    <a:cubicBezTo>
                      <a:pt x="496" y="125"/>
                      <a:pt x="489" y="119"/>
                      <a:pt x="489" y="119"/>
                    </a:cubicBezTo>
                    <a:cubicBezTo>
                      <a:pt x="482" y="112"/>
                      <a:pt x="482" y="101"/>
                      <a:pt x="482" y="101"/>
                    </a:cubicBezTo>
                    <a:cubicBezTo>
                      <a:pt x="482" y="87"/>
                      <a:pt x="493" y="79"/>
                      <a:pt x="493" y="79"/>
                    </a:cubicBezTo>
                    <a:cubicBezTo>
                      <a:pt x="505" y="71"/>
                      <a:pt x="526" y="71"/>
                      <a:pt x="526" y="71"/>
                    </a:cubicBezTo>
                    <a:lnTo>
                      <a:pt x="532" y="71"/>
                    </a:lnTo>
                    <a:lnTo>
                      <a:pt x="532" y="63"/>
                    </a:lnTo>
                    <a:cubicBezTo>
                      <a:pt x="532" y="50"/>
                      <a:pt x="517" y="50"/>
                      <a:pt x="517" y="50"/>
                    </a:cubicBezTo>
                    <a:cubicBezTo>
                      <a:pt x="503" y="50"/>
                      <a:pt x="490" y="58"/>
                      <a:pt x="490" y="58"/>
                    </a:cubicBezTo>
                    <a:lnTo>
                      <a:pt x="490" y="42"/>
                    </a:lnTo>
                    <a:cubicBezTo>
                      <a:pt x="505" y="36"/>
                      <a:pt x="521" y="36"/>
                      <a:pt x="521" y="36"/>
                    </a:cubicBezTo>
                    <a:cubicBezTo>
                      <a:pt x="554" y="36"/>
                      <a:pt x="554" y="63"/>
                      <a:pt x="554" y="63"/>
                    </a:cubicBezTo>
                    <a:lnTo>
                      <a:pt x="554" y="101"/>
                    </a:lnTo>
                    <a:cubicBezTo>
                      <a:pt x="554" y="111"/>
                      <a:pt x="561" y="111"/>
                      <a:pt x="561" y="111"/>
                    </a:cubicBezTo>
                    <a:cubicBezTo>
                      <a:pt x="562" y="111"/>
                      <a:pt x="564" y="110"/>
                      <a:pt x="564" y="110"/>
                    </a:cubicBezTo>
                    <a:lnTo>
                      <a:pt x="564" y="123"/>
                    </a:lnTo>
                    <a:cubicBezTo>
                      <a:pt x="557" y="125"/>
                      <a:pt x="552" y="125"/>
                      <a:pt x="552" y="125"/>
                    </a:cubicBezTo>
                    <a:cubicBezTo>
                      <a:pt x="537" y="125"/>
                      <a:pt x="533" y="114"/>
                      <a:pt x="533" y="114"/>
                    </a:cubicBezTo>
                    <a:lnTo>
                      <a:pt x="532" y="114"/>
                    </a:lnTo>
                    <a:close/>
                    <a:moveTo>
                      <a:pt x="532" y="102"/>
                    </a:moveTo>
                    <a:lnTo>
                      <a:pt x="532" y="102"/>
                    </a:lnTo>
                    <a:lnTo>
                      <a:pt x="532" y="84"/>
                    </a:lnTo>
                    <a:lnTo>
                      <a:pt x="527" y="84"/>
                    </a:lnTo>
                    <a:cubicBezTo>
                      <a:pt x="504" y="84"/>
                      <a:pt x="504" y="99"/>
                      <a:pt x="504" y="99"/>
                    </a:cubicBezTo>
                    <a:cubicBezTo>
                      <a:pt x="504" y="103"/>
                      <a:pt x="508" y="106"/>
                      <a:pt x="508" y="106"/>
                    </a:cubicBezTo>
                    <a:cubicBezTo>
                      <a:pt x="511" y="110"/>
                      <a:pt x="516" y="110"/>
                      <a:pt x="516" y="110"/>
                    </a:cubicBezTo>
                    <a:cubicBezTo>
                      <a:pt x="524" y="110"/>
                      <a:pt x="532" y="102"/>
                      <a:pt x="532" y="102"/>
                    </a:cubicBezTo>
                    <a:close/>
                    <a:moveTo>
                      <a:pt x="730" y="119"/>
                    </a:moveTo>
                    <a:lnTo>
                      <a:pt x="730" y="119"/>
                    </a:lnTo>
                    <a:cubicBezTo>
                      <a:pt x="713" y="126"/>
                      <a:pt x="690" y="126"/>
                      <a:pt x="690" y="126"/>
                    </a:cubicBezTo>
                    <a:cubicBezTo>
                      <a:pt x="662" y="126"/>
                      <a:pt x="646" y="110"/>
                      <a:pt x="646" y="110"/>
                    </a:cubicBezTo>
                    <a:cubicBezTo>
                      <a:pt x="630" y="94"/>
                      <a:pt x="630" y="66"/>
                      <a:pt x="630" y="66"/>
                    </a:cubicBezTo>
                    <a:cubicBezTo>
                      <a:pt x="630" y="36"/>
                      <a:pt x="646" y="21"/>
                      <a:pt x="646" y="21"/>
                    </a:cubicBezTo>
                    <a:cubicBezTo>
                      <a:pt x="662" y="5"/>
                      <a:pt x="691" y="5"/>
                      <a:pt x="691" y="5"/>
                    </a:cubicBezTo>
                    <a:cubicBezTo>
                      <a:pt x="710" y="5"/>
                      <a:pt x="729" y="9"/>
                      <a:pt x="729" y="9"/>
                    </a:cubicBezTo>
                    <a:lnTo>
                      <a:pt x="729" y="28"/>
                    </a:lnTo>
                    <a:cubicBezTo>
                      <a:pt x="708" y="21"/>
                      <a:pt x="694" y="21"/>
                      <a:pt x="694" y="21"/>
                    </a:cubicBezTo>
                    <a:cubicBezTo>
                      <a:pt x="675" y="21"/>
                      <a:pt x="665" y="32"/>
                      <a:pt x="665" y="32"/>
                    </a:cubicBezTo>
                    <a:cubicBezTo>
                      <a:pt x="655" y="44"/>
                      <a:pt x="655" y="65"/>
                      <a:pt x="655" y="65"/>
                    </a:cubicBezTo>
                    <a:cubicBezTo>
                      <a:pt x="655" y="86"/>
                      <a:pt x="666" y="98"/>
                      <a:pt x="666" y="98"/>
                    </a:cubicBezTo>
                    <a:cubicBezTo>
                      <a:pt x="677" y="110"/>
                      <a:pt x="696" y="110"/>
                      <a:pt x="696" y="110"/>
                    </a:cubicBezTo>
                    <a:cubicBezTo>
                      <a:pt x="713" y="110"/>
                      <a:pt x="730" y="101"/>
                      <a:pt x="730" y="101"/>
                    </a:cubicBezTo>
                    <a:lnTo>
                      <a:pt x="730" y="119"/>
                    </a:lnTo>
                    <a:close/>
                    <a:moveTo>
                      <a:pt x="821" y="121"/>
                    </a:moveTo>
                    <a:lnTo>
                      <a:pt x="821" y="121"/>
                    </a:lnTo>
                    <a:cubicBezTo>
                      <a:pt x="805" y="125"/>
                      <a:pt x="790" y="125"/>
                      <a:pt x="790" y="125"/>
                    </a:cubicBezTo>
                    <a:cubicBezTo>
                      <a:pt x="768" y="125"/>
                      <a:pt x="756" y="113"/>
                      <a:pt x="756" y="113"/>
                    </a:cubicBezTo>
                    <a:cubicBezTo>
                      <a:pt x="743" y="101"/>
                      <a:pt x="743" y="80"/>
                      <a:pt x="743" y="80"/>
                    </a:cubicBezTo>
                    <a:cubicBezTo>
                      <a:pt x="743" y="60"/>
                      <a:pt x="755" y="48"/>
                      <a:pt x="755" y="48"/>
                    </a:cubicBezTo>
                    <a:cubicBezTo>
                      <a:pt x="766" y="36"/>
                      <a:pt x="785" y="36"/>
                      <a:pt x="785" y="36"/>
                    </a:cubicBezTo>
                    <a:cubicBezTo>
                      <a:pt x="804" y="36"/>
                      <a:pt x="812" y="48"/>
                      <a:pt x="812" y="48"/>
                    </a:cubicBezTo>
                    <a:cubicBezTo>
                      <a:pt x="821" y="59"/>
                      <a:pt x="821" y="85"/>
                      <a:pt x="821" y="85"/>
                    </a:cubicBezTo>
                    <a:lnTo>
                      <a:pt x="768" y="85"/>
                    </a:lnTo>
                    <a:cubicBezTo>
                      <a:pt x="770" y="110"/>
                      <a:pt x="795" y="110"/>
                      <a:pt x="795" y="110"/>
                    </a:cubicBezTo>
                    <a:cubicBezTo>
                      <a:pt x="806" y="110"/>
                      <a:pt x="821" y="104"/>
                      <a:pt x="821" y="104"/>
                    </a:cubicBezTo>
                    <a:lnTo>
                      <a:pt x="821" y="121"/>
                    </a:lnTo>
                    <a:close/>
                    <a:moveTo>
                      <a:pt x="767" y="72"/>
                    </a:moveTo>
                    <a:lnTo>
                      <a:pt x="767" y="72"/>
                    </a:lnTo>
                    <a:lnTo>
                      <a:pt x="798" y="72"/>
                    </a:lnTo>
                    <a:cubicBezTo>
                      <a:pt x="798" y="50"/>
                      <a:pt x="784" y="50"/>
                      <a:pt x="784" y="50"/>
                    </a:cubicBezTo>
                    <a:cubicBezTo>
                      <a:pt x="770" y="50"/>
                      <a:pt x="767" y="72"/>
                      <a:pt x="767" y="72"/>
                    </a:cubicBezTo>
                    <a:close/>
                    <a:moveTo>
                      <a:pt x="845" y="124"/>
                    </a:moveTo>
                    <a:lnTo>
                      <a:pt x="845" y="124"/>
                    </a:lnTo>
                    <a:lnTo>
                      <a:pt x="845" y="0"/>
                    </a:lnTo>
                    <a:lnTo>
                      <a:pt x="868" y="0"/>
                    </a:lnTo>
                    <a:lnTo>
                      <a:pt x="868" y="124"/>
                    </a:lnTo>
                    <a:lnTo>
                      <a:pt x="845" y="124"/>
                    </a:lnTo>
                    <a:close/>
                    <a:moveTo>
                      <a:pt x="897" y="124"/>
                    </a:moveTo>
                    <a:lnTo>
                      <a:pt x="897" y="124"/>
                    </a:lnTo>
                    <a:lnTo>
                      <a:pt x="897" y="0"/>
                    </a:lnTo>
                    <a:lnTo>
                      <a:pt x="920" y="0"/>
                    </a:lnTo>
                    <a:lnTo>
                      <a:pt x="920" y="124"/>
                    </a:lnTo>
                    <a:lnTo>
                      <a:pt x="897"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55" name="Freeform 1711"/>
              <p:cNvSpPr>
                <a:spLocks noEditPoints="1"/>
              </p:cNvSpPr>
              <p:nvPr/>
            </p:nvSpPr>
            <p:spPr bwMode="auto">
              <a:xfrm>
                <a:off x="5141" y="2139"/>
                <a:ext cx="388" cy="43"/>
              </a:xfrm>
              <a:custGeom>
                <a:avLst/>
                <a:gdLst>
                  <a:gd name="T0" fmla="*/ 0 w 1095"/>
                  <a:gd name="T1" fmla="*/ 0 h 126"/>
                  <a:gd name="T2" fmla="*/ 0 w 1095"/>
                  <a:gd name="T3" fmla="*/ 0 h 126"/>
                  <a:gd name="T4" fmla="*/ 0 w 1095"/>
                  <a:gd name="T5" fmla="*/ 0 h 126"/>
                  <a:gd name="T6" fmla="*/ 0 w 1095"/>
                  <a:gd name="T7" fmla="*/ 0 h 126"/>
                  <a:gd name="T8" fmla="*/ 0 w 1095"/>
                  <a:gd name="T9" fmla="*/ 0 h 126"/>
                  <a:gd name="T10" fmla="*/ 0 w 1095"/>
                  <a:gd name="T11" fmla="*/ 0 h 126"/>
                  <a:gd name="T12" fmla="*/ 0 w 1095"/>
                  <a:gd name="T13" fmla="*/ 0 h 126"/>
                  <a:gd name="T14" fmla="*/ 0 w 1095"/>
                  <a:gd name="T15" fmla="*/ 0 h 126"/>
                  <a:gd name="T16" fmla="*/ 0 w 1095"/>
                  <a:gd name="T17" fmla="*/ 0 h 126"/>
                  <a:gd name="T18" fmla="*/ 0 w 1095"/>
                  <a:gd name="T19" fmla="*/ 0 h 126"/>
                  <a:gd name="T20" fmla="*/ 0 w 1095"/>
                  <a:gd name="T21" fmla="*/ 0 h 126"/>
                  <a:gd name="T22" fmla="*/ 0 w 1095"/>
                  <a:gd name="T23" fmla="*/ 0 h 126"/>
                  <a:gd name="T24" fmla="*/ 0 w 1095"/>
                  <a:gd name="T25" fmla="*/ 0 h 126"/>
                  <a:gd name="T26" fmla="*/ 0 w 1095"/>
                  <a:gd name="T27" fmla="*/ 0 h 126"/>
                  <a:gd name="T28" fmla="*/ 0 w 1095"/>
                  <a:gd name="T29" fmla="*/ 0 h 126"/>
                  <a:gd name="T30" fmla="*/ 0 w 1095"/>
                  <a:gd name="T31" fmla="*/ 0 h 126"/>
                  <a:gd name="T32" fmla="*/ 0 w 1095"/>
                  <a:gd name="T33" fmla="*/ 0 h 126"/>
                  <a:gd name="T34" fmla="*/ 0 w 1095"/>
                  <a:gd name="T35" fmla="*/ 0 h 126"/>
                  <a:gd name="T36" fmla="*/ 0 w 1095"/>
                  <a:gd name="T37" fmla="*/ 0 h 126"/>
                  <a:gd name="T38" fmla="*/ 0 w 1095"/>
                  <a:gd name="T39" fmla="*/ 0 h 126"/>
                  <a:gd name="T40" fmla="*/ 0 w 1095"/>
                  <a:gd name="T41" fmla="*/ 0 h 126"/>
                  <a:gd name="T42" fmla="*/ 0 w 1095"/>
                  <a:gd name="T43" fmla="*/ 0 h 126"/>
                  <a:gd name="T44" fmla="*/ 0 w 1095"/>
                  <a:gd name="T45" fmla="*/ 0 h 126"/>
                  <a:gd name="T46" fmla="*/ 0 w 1095"/>
                  <a:gd name="T47" fmla="*/ 0 h 126"/>
                  <a:gd name="T48" fmla="*/ 0 w 1095"/>
                  <a:gd name="T49" fmla="*/ 0 h 126"/>
                  <a:gd name="T50" fmla="*/ 0 w 1095"/>
                  <a:gd name="T51" fmla="*/ 0 h 126"/>
                  <a:gd name="T52" fmla="*/ 0 w 1095"/>
                  <a:gd name="T53" fmla="*/ 0 h 126"/>
                  <a:gd name="T54" fmla="*/ 0 w 1095"/>
                  <a:gd name="T55" fmla="*/ 0 h 126"/>
                  <a:gd name="T56" fmla="*/ 0 w 1095"/>
                  <a:gd name="T57" fmla="*/ 0 h 126"/>
                  <a:gd name="T58" fmla="*/ 0 w 1095"/>
                  <a:gd name="T59" fmla="*/ 0 h 126"/>
                  <a:gd name="T60" fmla="*/ 0 w 1095"/>
                  <a:gd name="T61" fmla="*/ 0 h 126"/>
                  <a:gd name="T62" fmla="*/ 0 w 1095"/>
                  <a:gd name="T63" fmla="*/ 0 h 126"/>
                  <a:gd name="T64" fmla="*/ 0 w 1095"/>
                  <a:gd name="T65" fmla="*/ 0 h 126"/>
                  <a:gd name="T66" fmla="*/ 0 w 1095"/>
                  <a:gd name="T67" fmla="*/ 0 h 126"/>
                  <a:gd name="T68" fmla="*/ 0 w 1095"/>
                  <a:gd name="T69" fmla="*/ 0 h 126"/>
                  <a:gd name="T70" fmla="*/ 0 w 1095"/>
                  <a:gd name="T71" fmla="*/ 0 h 126"/>
                  <a:gd name="T72" fmla="*/ 0 w 1095"/>
                  <a:gd name="T73" fmla="*/ 0 h 126"/>
                  <a:gd name="T74" fmla="*/ 0 w 1095"/>
                  <a:gd name="T75" fmla="*/ 0 h 126"/>
                  <a:gd name="T76" fmla="*/ 0 w 1095"/>
                  <a:gd name="T77" fmla="*/ 0 h 126"/>
                  <a:gd name="T78" fmla="*/ 0 w 1095"/>
                  <a:gd name="T79" fmla="*/ 0 h 126"/>
                  <a:gd name="T80" fmla="*/ 0 w 1095"/>
                  <a:gd name="T81" fmla="*/ 0 h 126"/>
                  <a:gd name="T82" fmla="*/ 0 w 1095"/>
                  <a:gd name="T83" fmla="*/ 0 h 126"/>
                  <a:gd name="T84" fmla="*/ 0 w 1095"/>
                  <a:gd name="T85" fmla="*/ 0 h 126"/>
                  <a:gd name="T86" fmla="*/ 0 w 1095"/>
                  <a:gd name="T87" fmla="*/ 0 h 126"/>
                  <a:gd name="T88" fmla="*/ 0 w 1095"/>
                  <a:gd name="T89" fmla="*/ 0 h 126"/>
                  <a:gd name="T90" fmla="*/ 0 w 1095"/>
                  <a:gd name="T91" fmla="*/ 0 h 126"/>
                  <a:gd name="T92" fmla="*/ 0 w 1095"/>
                  <a:gd name="T93" fmla="*/ 0 h 126"/>
                  <a:gd name="T94" fmla="*/ 0 w 1095"/>
                  <a:gd name="T95" fmla="*/ 0 h 126"/>
                  <a:gd name="T96" fmla="*/ 0 w 1095"/>
                  <a:gd name="T97" fmla="*/ 0 h 126"/>
                  <a:gd name="T98" fmla="*/ 0 w 1095"/>
                  <a:gd name="T99" fmla="*/ 0 h 126"/>
                  <a:gd name="T100" fmla="*/ 0 w 1095"/>
                  <a:gd name="T101" fmla="*/ 0 h 126"/>
                  <a:gd name="T102" fmla="*/ 0 w 1095"/>
                  <a:gd name="T103" fmla="*/ 0 h 12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095" h="126">
                    <a:moveTo>
                      <a:pt x="0" y="124"/>
                    </a:moveTo>
                    <a:lnTo>
                      <a:pt x="0" y="124"/>
                    </a:lnTo>
                    <a:lnTo>
                      <a:pt x="0" y="8"/>
                    </a:lnTo>
                    <a:lnTo>
                      <a:pt x="50" y="8"/>
                    </a:lnTo>
                    <a:cubicBezTo>
                      <a:pt x="77" y="8"/>
                      <a:pt x="91" y="22"/>
                      <a:pt x="91" y="22"/>
                    </a:cubicBezTo>
                    <a:cubicBezTo>
                      <a:pt x="106" y="36"/>
                      <a:pt x="106" y="63"/>
                      <a:pt x="106" y="63"/>
                    </a:cubicBezTo>
                    <a:cubicBezTo>
                      <a:pt x="106" y="92"/>
                      <a:pt x="90" y="108"/>
                      <a:pt x="90" y="108"/>
                    </a:cubicBezTo>
                    <a:cubicBezTo>
                      <a:pt x="75" y="124"/>
                      <a:pt x="48" y="124"/>
                      <a:pt x="48" y="124"/>
                    </a:cubicBezTo>
                    <a:lnTo>
                      <a:pt x="0" y="124"/>
                    </a:lnTo>
                    <a:close/>
                    <a:moveTo>
                      <a:pt x="24" y="107"/>
                    </a:moveTo>
                    <a:lnTo>
                      <a:pt x="24" y="107"/>
                    </a:lnTo>
                    <a:lnTo>
                      <a:pt x="42" y="107"/>
                    </a:lnTo>
                    <a:cubicBezTo>
                      <a:pt x="61" y="107"/>
                      <a:pt x="71" y="97"/>
                      <a:pt x="71" y="97"/>
                    </a:cubicBezTo>
                    <a:cubicBezTo>
                      <a:pt x="80" y="86"/>
                      <a:pt x="80" y="65"/>
                      <a:pt x="80" y="65"/>
                    </a:cubicBezTo>
                    <a:cubicBezTo>
                      <a:pt x="80" y="48"/>
                      <a:pt x="73" y="37"/>
                      <a:pt x="73" y="37"/>
                    </a:cubicBezTo>
                    <a:cubicBezTo>
                      <a:pt x="67" y="29"/>
                      <a:pt x="60" y="27"/>
                      <a:pt x="60" y="27"/>
                    </a:cubicBezTo>
                    <a:cubicBezTo>
                      <a:pt x="53" y="24"/>
                      <a:pt x="39" y="24"/>
                      <a:pt x="39" y="24"/>
                    </a:cubicBezTo>
                    <a:lnTo>
                      <a:pt x="24" y="24"/>
                    </a:lnTo>
                    <a:lnTo>
                      <a:pt x="24" y="107"/>
                    </a:lnTo>
                    <a:close/>
                    <a:moveTo>
                      <a:pt x="197" y="121"/>
                    </a:moveTo>
                    <a:lnTo>
                      <a:pt x="197" y="121"/>
                    </a:lnTo>
                    <a:cubicBezTo>
                      <a:pt x="181" y="125"/>
                      <a:pt x="166" y="125"/>
                      <a:pt x="166" y="125"/>
                    </a:cubicBezTo>
                    <a:cubicBezTo>
                      <a:pt x="144" y="125"/>
                      <a:pt x="132" y="113"/>
                      <a:pt x="132" y="113"/>
                    </a:cubicBezTo>
                    <a:cubicBezTo>
                      <a:pt x="120" y="101"/>
                      <a:pt x="120" y="80"/>
                      <a:pt x="120" y="80"/>
                    </a:cubicBezTo>
                    <a:cubicBezTo>
                      <a:pt x="120" y="60"/>
                      <a:pt x="131" y="48"/>
                      <a:pt x="131" y="48"/>
                    </a:cubicBezTo>
                    <a:cubicBezTo>
                      <a:pt x="142" y="36"/>
                      <a:pt x="161" y="36"/>
                      <a:pt x="161" y="36"/>
                    </a:cubicBezTo>
                    <a:cubicBezTo>
                      <a:pt x="180" y="36"/>
                      <a:pt x="189" y="48"/>
                      <a:pt x="189" y="48"/>
                    </a:cubicBezTo>
                    <a:cubicBezTo>
                      <a:pt x="197" y="59"/>
                      <a:pt x="197" y="85"/>
                      <a:pt x="197" y="85"/>
                    </a:cubicBezTo>
                    <a:lnTo>
                      <a:pt x="144" y="85"/>
                    </a:lnTo>
                    <a:cubicBezTo>
                      <a:pt x="146" y="110"/>
                      <a:pt x="171" y="110"/>
                      <a:pt x="171" y="110"/>
                    </a:cubicBezTo>
                    <a:cubicBezTo>
                      <a:pt x="183" y="110"/>
                      <a:pt x="197" y="104"/>
                      <a:pt x="197" y="104"/>
                    </a:cubicBezTo>
                    <a:lnTo>
                      <a:pt x="197" y="121"/>
                    </a:lnTo>
                    <a:close/>
                    <a:moveTo>
                      <a:pt x="144" y="72"/>
                    </a:moveTo>
                    <a:lnTo>
                      <a:pt x="144" y="72"/>
                    </a:lnTo>
                    <a:lnTo>
                      <a:pt x="174" y="72"/>
                    </a:lnTo>
                    <a:cubicBezTo>
                      <a:pt x="174" y="50"/>
                      <a:pt x="160" y="50"/>
                      <a:pt x="160" y="50"/>
                    </a:cubicBezTo>
                    <a:cubicBezTo>
                      <a:pt x="146" y="50"/>
                      <a:pt x="144" y="72"/>
                      <a:pt x="144" y="72"/>
                    </a:cubicBezTo>
                    <a:close/>
                    <a:moveTo>
                      <a:pt x="221" y="124"/>
                    </a:moveTo>
                    <a:lnTo>
                      <a:pt x="221" y="124"/>
                    </a:lnTo>
                    <a:lnTo>
                      <a:pt x="221" y="38"/>
                    </a:lnTo>
                    <a:lnTo>
                      <a:pt x="244" y="38"/>
                    </a:lnTo>
                    <a:lnTo>
                      <a:pt x="244" y="54"/>
                    </a:lnTo>
                    <a:cubicBezTo>
                      <a:pt x="256" y="36"/>
                      <a:pt x="274" y="36"/>
                      <a:pt x="274" y="36"/>
                    </a:cubicBezTo>
                    <a:cubicBezTo>
                      <a:pt x="285" y="36"/>
                      <a:pt x="292" y="43"/>
                      <a:pt x="292" y="43"/>
                    </a:cubicBezTo>
                    <a:cubicBezTo>
                      <a:pt x="298" y="50"/>
                      <a:pt x="298" y="63"/>
                      <a:pt x="298" y="63"/>
                    </a:cubicBezTo>
                    <a:lnTo>
                      <a:pt x="298" y="124"/>
                    </a:lnTo>
                    <a:lnTo>
                      <a:pt x="275" y="124"/>
                    </a:lnTo>
                    <a:lnTo>
                      <a:pt x="275" y="69"/>
                    </a:lnTo>
                    <a:cubicBezTo>
                      <a:pt x="275" y="54"/>
                      <a:pt x="265" y="54"/>
                      <a:pt x="265" y="54"/>
                    </a:cubicBezTo>
                    <a:cubicBezTo>
                      <a:pt x="254" y="54"/>
                      <a:pt x="244" y="69"/>
                      <a:pt x="244" y="69"/>
                    </a:cubicBezTo>
                    <a:lnTo>
                      <a:pt x="244" y="124"/>
                    </a:lnTo>
                    <a:lnTo>
                      <a:pt x="221" y="124"/>
                    </a:lnTo>
                    <a:close/>
                    <a:moveTo>
                      <a:pt x="380" y="124"/>
                    </a:moveTo>
                    <a:lnTo>
                      <a:pt x="380" y="124"/>
                    </a:lnTo>
                    <a:lnTo>
                      <a:pt x="380" y="107"/>
                    </a:lnTo>
                    <a:cubicBezTo>
                      <a:pt x="371" y="125"/>
                      <a:pt x="352" y="125"/>
                      <a:pt x="352" y="125"/>
                    </a:cubicBezTo>
                    <a:cubicBezTo>
                      <a:pt x="337" y="125"/>
                      <a:pt x="328" y="114"/>
                      <a:pt x="328" y="114"/>
                    </a:cubicBezTo>
                    <a:cubicBezTo>
                      <a:pt x="319" y="103"/>
                      <a:pt x="319" y="83"/>
                      <a:pt x="319" y="83"/>
                    </a:cubicBezTo>
                    <a:cubicBezTo>
                      <a:pt x="319" y="61"/>
                      <a:pt x="329" y="49"/>
                      <a:pt x="329" y="49"/>
                    </a:cubicBezTo>
                    <a:cubicBezTo>
                      <a:pt x="339" y="36"/>
                      <a:pt x="356" y="36"/>
                      <a:pt x="356" y="36"/>
                    </a:cubicBezTo>
                    <a:cubicBezTo>
                      <a:pt x="369" y="36"/>
                      <a:pt x="380" y="46"/>
                      <a:pt x="380" y="46"/>
                    </a:cubicBezTo>
                    <a:lnTo>
                      <a:pt x="380" y="0"/>
                    </a:lnTo>
                    <a:lnTo>
                      <a:pt x="404" y="0"/>
                    </a:lnTo>
                    <a:lnTo>
                      <a:pt x="404" y="124"/>
                    </a:lnTo>
                    <a:lnTo>
                      <a:pt x="380" y="124"/>
                    </a:lnTo>
                    <a:close/>
                    <a:moveTo>
                      <a:pt x="380" y="60"/>
                    </a:moveTo>
                    <a:lnTo>
                      <a:pt x="380" y="60"/>
                    </a:lnTo>
                    <a:cubicBezTo>
                      <a:pt x="372" y="51"/>
                      <a:pt x="362" y="51"/>
                      <a:pt x="362" y="51"/>
                    </a:cubicBezTo>
                    <a:cubicBezTo>
                      <a:pt x="354" y="51"/>
                      <a:pt x="349" y="59"/>
                      <a:pt x="349" y="59"/>
                    </a:cubicBezTo>
                    <a:cubicBezTo>
                      <a:pt x="344" y="67"/>
                      <a:pt x="344" y="81"/>
                      <a:pt x="344" y="81"/>
                    </a:cubicBezTo>
                    <a:cubicBezTo>
                      <a:pt x="344" y="107"/>
                      <a:pt x="361" y="107"/>
                      <a:pt x="361" y="107"/>
                    </a:cubicBezTo>
                    <a:cubicBezTo>
                      <a:pt x="371" y="107"/>
                      <a:pt x="380" y="94"/>
                      <a:pt x="380" y="94"/>
                    </a:cubicBezTo>
                    <a:lnTo>
                      <a:pt x="380" y="60"/>
                    </a:lnTo>
                    <a:close/>
                    <a:moveTo>
                      <a:pt x="432" y="124"/>
                    </a:moveTo>
                    <a:lnTo>
                      <a:pt x="432" y="124"/>
                    </a:lnTo>
                    <a:lnTo>
                      <a:pt x="432" y="38"/>
                    </a:lnTo>
                    <a:lnTo>
                      <a:pt x="456" y="38"/>
                    </a:lnTo>
                    <a:lnTo>
                      <a:pt x="456" y="54"/>
                    </a:lnTo>
                    <a:cubicBezTo>
                      <a:pt x="465" y="36"/>
                      <a:pt x="483" y="36"/>
                      <a:pt x="483" y="36"/>
                    </a:cubicBezTo>
                    <a:cubicBezTo>
                      <a:pt x="485" y="36"/>
                      <a:pt x="487" y="36"/>
                      <a:pt x="487" y="36"/>
                    </a:cubicBezTo>
                    <a:lnTo>
                      <a:pt x="487" y="57"/>
                    </a:lnTo>
                    <a:cubicBezTo>
                      <a:pt x="482" y="55"/>
                      <a:pt x="478" y="55"/>
                      <a:pt x="478" y="55"/>
                    </a:cubicBezTo>
                    <a:cubicBezTo>
                      <a:pt x="464" y="55"/>
                      <a:pt x="456" y="69"/>
                      <a:pt x="456" y="69"/>
                    </a:cubicBezTo>
                    <a:lnTo>
                      <a:pt x="456" y="124"/>
                    </a:lnTo>
                    <a:lnTo>
                      <a:pt x="432" y="124"/>
                    </a:lnTo>
                    <a:close/>
                    <a:moveTo>
                      <a:pt x="505" y="124"/>
                    </a:moveTo>
                    <a:lnTo>
                      <a:pt x="505" y="124"/>
                    </a:lnTo>
                    <a:lnTo>
                      <a:pt x="505" y="38"/>
                    </a:lnTo>
                    <a:lnTo>
                      <a:pt x="528" y="38"/>
                    </a:lnTo>
                    <a:lnTo>
                      <a:pt x="528" y="124"/>
                    </a:lnTo>
                    <a:lnTo>
                      <a:pt x="505" y="124"/>
                    </a:lnTo>
                    <a:close/>
                    <a:moveTo>
                      <a:pt x="505" y="23"/>
                    </a:moveTo>
                    <a:lnTo>
                      <a:pt x="505" y="23"/>
                    </a:lnTo>
                    <a:lnTo>
                      <a:pt x="505" y="4"/>
                    </a:lnTo>
                    <a:lnTo>
                      <a:pt x="528" y="4"/>
                    </a:lnTo>
                    <a:lnTo>
                      <a:pt x="528" y="23"/>
                    </a:lnTo>
                    <a:lnTo>
                      <a:pt x="505" y="23"/>
                    </a:lnTo>
                    <a:close/>
                    <a:moveTo>
                      <a:pt x="602" y="123"/>
                    </a:moveTo>
                    <a:lnTo>
                      <a:pt x="602" y="123"/>
                    </a:lnTo>
                    <a:cubicBezTo>
                      <a:pt x="593" y="125"/>
                      <a:pt x="588" y="125"/>
                      <a:pt x="588" y="125"/>
                    </a:cubicBezTo>
                    <a:cubicBezTo>
                      <a:pt x="558" y="125"/>
                      <a:pt x="558" y="97"/>
                      <a:pt x="558" y="97"/>
                    </a:cubicBezTo>
                    <a:lnTo>
                      <a:pt x="558" y="52"/>
                    </a:lnTo>
                    <a:lnTo>
                      <a:pt x="549" y="52"/>
                    </a:lnTo>
                    <a:lnTo>
                      <a:pt x="549" y="38"/>
                    </a:lnTo>
                    <a:lnTo>
                      <a:pt x="558" y="38"/>
                    </a:lnTo>
                    <a:lnTo>
                      <a:pt x="558" y="23"/>
                    </a:lnTo>
                    <a:lnTo>
                      <a:pt x="582" y="21"/>
                    </a:lnTo>
                    <a:lnTo>
                      <a:pt x="582" y="38"/>
                    </a:lnTo>
                    <a:lnTo>
                      <a:pt x="600" y="38"/>
                    </a:lnTo>
                    <a:lnTo>
                      <a:pt x="600" y="52"/>
                    </a:lnTo>
                    <a:lnTo>
                      <a:pt x="582" y="52"/>
                    </a:lnTo>
                    <a:lnTo>
                      <a:pt x="582" y="94"/>
                    </a:lnTo>
                    <a:cubicBezTo>
                      <a:pt x="582" y="110"/>
                      <a:pt x="594" y="110"/>
                      <a:pt x="594" y="110"/>
                    </a:cubicBezTo>
                    <a:cubicBezTo>
                      <a:pt x="597" y="110"/>
                      <a:pt x="602" y="109"/>
                      <a:pt x="602" y="109"/>
                    </a:cubicBezTo>
                    <a:lnTo>
                      <a:pt x="602" y="123"/>
                    </a:lnTo>
                    <a:close/>
                    <a:moveTo>
                      <a:pt x="622" y="124"/>
                    </a:moveTo>
                    <a:lnTo>
                      <a:pt x="622" y="124"/>
                    </a:lnTo>
                    <a:lnTo>
                      <a:pt x="622" y="38"/>
                    </a:lnTo>
                    <a:lnTo>
                      <a:pt x="645" y="38"/>
                    </a:lnTo>
                    <a:lnTo>
                      <a:pt x="645" y="124"/>
                    </a:lnTo>
                    <a:lnTo>
                      <a:pt x="622" y="124"/>
                    </a:lnTo>
                    <a:close/>
                    <a:moveTo>
                      <a:pt x="622" y="23"/>
                    </a:moveTo>
                    <a:lnTo>
                      <a:pt x="622" y="23"/>
                    </a:lnTo>
                    <a:lnTo>
                      <a:pt x="622" y="4"/>
                    </a:lnTo>
                    <a:lnTo>
                      <a:pt x="645" y="4"/>
                    </a:lnTo>
                    <a:lnTo>
                      <a:pt x="645" y="23"/>
                    </a:lnTo>
                    <a:lnTo>
                      <a:pt x="622" y="23"/>
                    </a:lnTo>
                    <a:close/>
                    <a:moveTo>
                      <a:pt x="738" y="122"/>
                    </a:moveTo>
                    <a:lnTo>
                      <a:pt x="738" y="122"/>
                    </a:lnTo>
                    <a:cubicBezTo>
                      <a:pt x="723" y="125"/>
                      <a:pt x="711" y="125"/>
                      <a:pt x="711" y="125"/>
                    </a:cubicBezTo>
                    <a:cubicBezTo>
                      <a:pt x="690" y="125"/>
                      <a:pt x="678" y="113"/>
                      <a:pt x="678" y="113"/>
                    </a:cubicBezTo>
                    <a:cubicBezTo>
                      <a:pt x="666" y="101"/>
                      <a:pt x="666" y="81"/>
                      <a:pt x="666" y="81"/>
                    </a:cubicBezTo>
                    <a:cubicBezTo>
                      <a:pt x="666" y="59"/>
                      <a:pt x="679" y="48"/>
                      <a:pt x="679" y="48"/>
                    </a:cubicBezTo>
                    <a:cubicBezTo>
                      <a:pt x="691" y="36"/>
                      <a:pt x="713" y="36"/>
                      <a:pt x="713" y="36"/>
                    </a:cubicBezTo>
                    <a:cubicBezTo>
                      <a:pt x="723" y="36"/>
                      <a:pt x="737" y="39"/>
                      <a:pt x="737" y="39"/>
                    </a:cubicBezTo>
                    <a:lnTo>
                      <a:pt x="737" y="56"/>
                    </a:lnTo>
                    <a:cubicBezTo>
                      <a:pt x="723" y="51"/>
                      <a:pt x="714" y="51"/>
                      <a:pt x="714" y="51"/>
                    </a:cubicBezTo>
                    <a:cubicBezTo>
                      <a:pt x="704" y="51"/>
                      <a:pt x="697" y="59"/>
                      <a:pt x="697" y="59"/>
                    </a:cubicBezTo>
                    <a:cubicBezTo>
                      <a:pt x="691" y="67"/>
                      <a:pt x="691" y="80"/>
                      <a:pt x="691" y="80"/>
                    </a:cubicBezTo>
                    <a:cubicBezTo>
                      <a:pt x="691" y="94"/>
                      <a:pt x="698" y="102"/>
                      <a:pt x="698" y="102"/>
                    </a:cubicBezTo>
                    <a:cubicBezTo>
                      <a:pt x="705" y="110"/>
                      <a:pt x="716" y="110"/>
                      <a:pt x="716" y="110"/>
                    </a:cubicBezTo>
                    <a:cubicBezTo>
                      <a:pt x="727" y="110"/>
                      <a:pt x="738" y="106"/>
                      <a:pt x="738" y="106"/>
                    </a:cubicBezTo>
                    <a:lnTo>
                      <a:pt x="738" y="122"/>
                    </a:lnTo>
                    <a:close/>
                    <a:moveTo>
                      <a:pt x="905" y="119"/>
                    </a:moveTo>
                    <a:lnTo>
                      <a:pt x="905" y="119"/>
                    </a:lnTo>
                    <a:cubicBezTo>
                      <a:pt x="889" y="126"/>
                      <a:pt x="865" y="126"/>
                      <a:pt x="865" y="126"/>
                    </a:cubicBezTo>
                    <a:cubicBezTo>
                      <a:pt x="837" y="126"/>
                      <a:pt x="821" y="110"/>
                      <a:pt x="821" y="110"/>
                    </a:cubicBezTo>
                    <a:cubicBezTo>
                      <a:pt x="805" y="94"/>
                      <a:pt x="805" y="66"/>
                      <a:pt x="805" y="66"/>
                    </a:cubicBezTo>
                    <a:cubicBezTo>
                      <a:pt x="805" y="36"/>
                      <a:pt x="821" y="21"/>
                      <a:pt x="821" y="21"/>
                    </a:cubicBezTo>
                    <a:cubicBezTo>
                      <a:pt x="837" y="5"/>
                      <a:pt x="867" y="5"/>
                      <a:pt x="867" y="5"/>
                    </a:cubicBezTo>
                    <a:cubicBezTo>
                      <a:pt x="886" y="5"/>
                      <a:pt x="904" y="9"/>
                      <a:pt x="904" y="9"/>
                    </a:cubicBezTo>
                    <a:lnTo>
                      <a:pt x="904" y="28"/>
                    </a:lnTo>
                    <a:cubicBezTo>
                      <a:pt x="883" y="21"/>
                      <a:pt x="869" y="21"/>
                      <a:pt x="869" y="21"/>
                    </a:cubicBezTo>
                    <a:cubicBezTo>
                      <a:pt x="850" y="21"/>
                      <a:pt x="841" y="32"/>
                      <a:pt x="841" y="32"/>
                    </a:cubicBezTo>
                    <a:cubicBezTo>
                      <a:pt x="831" y="44"/>
                      <a:pt x="831" y="65"/>
                      <a:pt x="831" y="65"/>
                    </a:cubicBezTo>
                    <a:cubicBezTo>
                      <a:pt x="831" y="86"/>
                      <a:pt x="841" y="98"/>
                      <a:pt x="841" y="98"/>
                    </a:cubicBezTo>
                    <a:cubicBezTo>
                      <a:pt x="852" y="110"/>
                      <a:pt x="871" y="110"/>
                      <a:pt x="871" y="110"/>
                    </a:cubicBezTo>
                    <a:cubicBezTo>
                      <a:pt x="888" y="110"/>
                      <a:pt x="905" y="101"/>
                      <a:pt x="905" y="101"/>
                    </a:cubicBezTo>
                    <a:lnTo>
                      <a:pt x="905" y="119"/>
                    </a:lnTo>
                    <a:close/>
                    <a:moveTo>
                      <a:pt x="996" y="121"/>
                    </a:moveTo>
                    <a:lnTo>
                      <a:pt x="996" y="121"/>
                    </a:lnTo>
                    <a:cubicBezTo>
                      <a:pt x="980" y="125"/>
                      <a:pt x="965" y="125"/>
                      <a:pt x="965" y="125"/>
                    </a:cubicBezTo>
                    <a:cubicBezTo>
                      <a:pt x="943" y="125"/>
                      <a:pt x="931" y="113"/>
                      <a:pt x="931" y="113"/>
                    </a:cubicBezTo>
                    <a:cubicBezTo>
                      <a:pt x="919" y="101"/>
                      <a:pt x="919" y="80"/>
                      <a:pt x="919" y="80"/>
                    </a:cubicBezTo>
                    <a:cubicBezTo>
                      <a:pt x="919" y="60"/>
                      <a:pt x="930" y="48"/>
                      <a:pt x="930" y="48"/>
                    </a:cubicBezTo>
                    <a:cubicBezTo>
                      <a:pt x="941" y="36"/>
                      <a:pt x="960" y="36"/>
                      <a:pt x="960" y="36"/>
                    </a:cubicBezTo>
                    <a:cubicBezTo>
                      <a:pt x="979" y="36"/>
                      <a:pt x="988" y="48"/>
                      <a:pt x="988" y="48"/>
                    </a:cubicBezTo>
                    <a:cubicBezTo>
                      <a:pt x="996" y="59"/>
                      <a:pt x="996" y="85"/>
                      <a:pt x="996" y="85"/>
                    </a:cubicBezTo>
                    <a:lnTo>
                      <a:pt x="943" y="85"/>
                    </a:lnTo>
                    <a:cubicBezTo>
                      <a:pt x="945" y="110"/>
                      <a:pt x="970" y="110"/>
                      <a:pt x="970" y="110"/>
                    </a:cubicBezTo>
                    <a:cubicBezTo>
                      <a:pt x="982" y="110"/>
                      <a:pt x="996" y="104"/>
                      <a:pt x="996" y="104"/>
                    </a:cubicBezTo>
                    <a:lnTo>
                      <a:pt x="996" y="121"/>
                    </a:lnTo>
                    <a:close/>
                    <a:moveTo>
                      <a:pt x="943" y="72"/>
                    </a:moveTo>
                    <a:lnTo>
                      <a:pt x="943" y="72"/>
                    </a:lnTo>
                    <a:lnTo>
                      <a:pt x="973" y="72"/>
                    </a:lnTo>
                    <a:cubicBezTo>
                      <a:pt x="973" y="50"/>
                      <a:pt x="959" y="50"/>
                      <a:pt x="959" y="50"/>
                    </a:cubicBezTo>
                    <a:cubicBezTo>
                      <a:pt x="945" y="50"/>
                      <a:pt x="943" y="72"/>
                      <a:pt x="943" y="72"/>
                    </a:cubicBezTo>
                    <a:close/>
                    <a:moveTo>
                      <a:pt x="1020" y="124"/>
                    </a:moveTo>
                    <a:lnTo>
                      <a:pt x="1020" y="124"/>
                    </a:lnTo>
                    <a:lnTo>
                      <a:pt x="1020" y="0"/>
                    </a:lnTo>
                    <a:lnTo>
                      <a:pt x="1043" y="0"/>
                    </a:lnTo>
                    <a:lnTo>
                      <a:pt x="1043" y="124"/>
                    </a:lnTo>
                    <a:lnTo>
                      <a:pt x="1020" y="124"/>
                    </a:lnTo>
                    <a:close/>
                    <a:moveTo>
                      <a:pt x="1072" y="124"/>
                    </a:moveTo>
                    <a:lnTo>
                      <a:pt x="1072" y="124"/>
                    </a:lnTo>
                    <a:lnTo>
                      <a:pt x="1072" y="0"/>
                    </a:lnTo>
                    <a:lnTo>
                      <a:pt x="1095" y="0"/>
                    </a:lnTo>
                    <a:lnTo>
                      <a:pt x="1095" y="124"/>
                    </a:lnTo>
                    <a:lnTo>
                      <a:pt x="1072"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56" name="Freeform 1712"/>
              <p:cNvSpPr>
                <a:spLocks noEditPoints="1"/>
              </p:cNvSpPr>
              <p:nvPr/>
            </p:nvSpPr>
            <p:spPr bwMode="auto">
              <a:xfrm>
                <a:off x="3060" y="2104"/>
                <a:ext cx="563" cy="52"/>
              </a:xfrm>
              <a:custGeom>
                <a:avLst/>
                <a:gdLst>
                  <a:gd name="T0" fmla="*/ 0 w 1593"/>
                  <a:gd name="T1" fmla="*/ 0 h 154"/>
                  <a:gd name="T2" fmla="*/ 0 w 1593"/>
                  <a:gd name="T3" fmla="*/ 0 h 154"/>
                  <a:gd name="T4" fmla="*/ 0 w 1593"/>
                  <a:gd name="T5" fmla="*/ 0 h 154"/>
                  <a:gd name="T6" fmla="*/ 0 w 1593"/>
                  <a:gd name="T7" fmla="*/ 0 h 154"/>
                  <a:gd name="T8" fmla="*/ 0 w 1593"/>
                  <a:gd name="T9" fmla="*/ 0 h 154"/>
                  <a:gd name="T10" fmla="*/ 0 w 1593"/>
                  <a:gd name="T11" fmla="*/ 0 h 154"/>
                  <a:gd name="T12" fmla="*/ 0 w 1593"/>
                  <a:gd name="T13" fmla="*/ 0 h 154"/>
                  <a:gd name="T14" fmla="*/ 0 w 1593"/>
                  <a:gd name="T15" fmla="*/ 0 h 154"/>
                  <a:gd name="T16" fmla="*/ 0 w 1593"/>
                  <a:gd name="T17" fmla="*/ 0 h 154"/>
                  <a:gd name="T18" fmla="*/ 0 w 1593"/>
                  <a:gd name="T19" fmla="*/ 0 h 154"/>
                  <a:gd name="T20" fmla="*/ 0 w 1593"/>
                  <a:gd name="T21" fmla="*/ 0 h 154"/>
                  <a:gd name="T22" fmla="*/ 0 w 1593"/>
                  <a:gd name="T23" fmla="*/ 0 h 154"/>
                  <a:gd name="T24" fmla="*/ 0 w 1593"/>
                  <a:gd name="T25" fmla="*/ 0 h 154"/>
                  <a:gd name="T26" fmla="*/ 0 w 1593"/>
                  <a:gd name="T27" fmla="*/ 0 h 154"/>
                  <a:gd name="T28" fmla="*/ 0 w 1593"/>
                  <a:gd name="T29" fmla="*/ 0 h 154"/>
                  <a:gd name="T30" fmla="*/ 0 w 1593"/>
                  <a:gd name="T31" fmla="*/ 0 h 154"/>
                  <a:gd name="T32" fmla="*/ 0 w 1593"/>
                  <a:gd name="T33" fmla="*/ 0 h 154"/>
                  <a:gd name="T34" fmla="*/ 0 w 1593"/>
                  <a:gd name="T35" fmla="*/ 0 h 154"/>
                  <a:gd name="T36" fmla="*/ 0 w 1593"/>
                  <a:gd name="T37" fmla="*/ 0 h 154"/>
                  <a:gd name="T38" fmla="*/ 0 w 1593"/>
                  <a:gd name="T39" fmla="*/ 0 h 154"/>
                  <a:gd name="T40" fmla="*/ 0 w 1593"/>
                  <a:gd name="T41" fmla="*/ 0 h 154"/>
                  <a:gd name="T42" fmla="*/ 0 w 1593"/>
                  <a:gd name="T43" fmla="*/ 0 h 154"/>
                  <a:gd name="T44" fmla="*/ 0 w 1593"/>
                  <a:gd name="T45" fmla="*/ 0 h 154"/>
                  <a:gd name="T46" fmla="*/ 0 w 1593"/>
                  <a:gd name="T47" fmla="*/ 0 h 154"/>
                  <a:gd name="T48" fmla="*/ 0 w 1593"/>
                  <a:gd name="T49" fmla="*/ 0 h 154"/>
                  <a:gd name="T50" fmla="*/ 0 w 1593"/>
                  <a:gd name="T51" fmla="*/ 0 h 154"/>
                  <a:gd name="T52" fmla="*/ 0 w 1593"/>
                  <a:gd name="T53" fmla="*/ 0 h 154"/>
                  <a:gd name="T54" fmla="*/ 0 w 1593"/>
                  <a:gd name="T55" fmla="*/ 0 h 154"/>
                  <a:gd name="T56" fmla="*/ 0 w 1593"/>
                  <a:gd name="T57" fmla="*/ 0 h 154"/>
                  <a:gd name="T58" fmla="*/ 0 w 1593"/>
                  <a:gd name="T59" fmla="*/ 0 h 154"/>
                  <a:gd name="T60" fmla="*/ 0 w 1593"/>
                  <a:gd name="T61" fmla="*/ 0 h 154"/>
                  <a:gd name="T62" fmla="*/ 0 w 1593"/>
                  <a:gd name="T63" fmla="*/ 0 h 154"/>
                  <a:gd name="T64" fmla="*/ 0 w 1593"/>
                  <a:gd name="T65" fmla="*/ 0 h 154"/>
                  <a:gd name="T66" fmla="*/ 0 w 1593"/>
                  <a:gd name="T67" fmla="*/ 0 h 154"/>
                  <a:gd name="T68" fmla="*/ 0 w 1593"/>
                  <a:gd name="T69" fmla="*/ 0 h 154"/>
                  <a:gd name="T70" fmla="*/ 0 w 1593"/>
                  <a:gd name="T71" fmla="*/ 0 h 154"/>
                  <a:gd name="T72" fmla="*/ 0 w 1593"/>
                  <a:gd name="T73" fmla="*/ 0 h 154"/>
                  <a:gd name="T74" fmla="*/ 0 w 1593"/>
                  <a:gd name="T75" fmla="*/ 0 h 154"/>
                  <a:gd name="T76" fmla="*/ 0 w 1593"/>
                  <a:gd name="T77" fmla="*/ 0 h 154"/>
                  <a:gd name="T78" fmla="*/ 0 w 1593"/>
                  <a:gd name="T79" fmla="*/ 0 h 154"/>
                  <a:gd name="T80" fmla="*/ 0 w 1593"/>
                  <a:gd name="T81" fmla="*/ 0 h 154"/>
                  <a:gd name="T82" fmla="*/ 0 w 1593"/>
                  <a:gd name="T83" fmla="*/ 0 h 154"/>
                  <a:gd name="T84" fmla="*/ 0 w 1593"/>
                  <a:gd name="T85" fmla="*/ 0 h 154"/>
                  <a:gd name="T86" fmla="*/ 0 w 1593"/>
                  <a:gd name="T87" fmla="*/ 0 h 154"/>
                  <a:gd name="T88" fmla="*/ 0 w 1593"/>
                  <a:gd name="T89" fmla="*/ 0 h 154"/>
                  <a:gd name="T90" fmla="*/ 0 w 1593"/>
                  <a:gd name="T91" fmla="*/ 0 h 154"/>
                  <a:gd name="T92" fmla="*/ 0 w 1593"/>
                  <a:gd name="T93" fmla="*/ 0 h 154"/>
                  <a:gd name="T94" fmla="*/ 0 w 1593"/>
                  <a:gd name="T95" fmla="*/ 0 h 154"/>
                  <a:gd name="T96" fmla="*/ 0 w 1593"/>
                  <a:gd name="T97" fmla="*/ 0 h 154"/>
                  <a:gd name="T98" fmla="*/ 0 w 1593"/>
                  <a:gd name="T99" fmla="*/ 0 h 154"/>
                  <a:gd name="T100" fmla="*/ 0 w 1593"/>
                  <a:gd name="T101" fmla="*/ 0 h 154"/>
                  <a:gd name="T102" fmla="*/ 0 w 1593"/>
                  <a:gd name="T103" fmla="*/ 0 h 154"/>
                  <a:gd name="T104" fmla="*/ 0 w 1593"/>
                  <a:gd name="T105" fmla="*/ 0 h 154"/>
                  <a:gd name="T106" fmla="*/ 0 w 1593"/>
                  <a:gd name="T107" fmla="*/ 0 h 154"/>
                  <a:gd name="T108" fmla="*/ 0 w 1593"/>
                  <a:gd name="T109" fmla="*/ 0 h 154"/>
                  <a:gd name="T110" fmla="*/ 0 w 1593"/>
                  <a:gd name="T111" fmla="*/ 0 h 154"/>
                  <a:gd name="T112" fmla="*/ 0 w 1593"/>
                  <a:gd name="T113" fmla="*/ 0 h 154"/>
                  <a:gd name="T114" fmla="*/ 0 w 1593"/>
                  <a:gd name="T115" fmla="*/ 0 h 154"/>
                  <a:gd name="T116" fmla="*/ 0 w 1593"/>
                  <a:gd name="T117" fmla="*/ 0 h 154"/>
                  <a:gd name="T118" fmla="*/ 0 w 1593"/>
                  <a:gd name="T119" fmla="*/ 0 h 154"/>
                  <a:gd name="T120" fmla="*/ 0 w 1593"/>
                  <a:gd name="T121" fmla="*/ 0 h 15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593" h="154">
                    <a:moveTo>
                      <a:pt x="0" y="124"/>
                    </a:moveTo>
                    <a:lnTo>
                      <a:pt x="0" y="124"/>
                    </a:lnTo>
                    <a:lnTo>
                      <a:pt x="0" y="8"/>
                    </a:lnTo>
                    <a:lnTo>
                      <a:pt x="32" y="8"/>
                    </a:lnTo>
                    <a:lnTo>
                      <a:pt x="60" y="89"/>
                    </a:lnTo>
                    <a:lnTo>
                      <a:pt x="88" y="8"/>
                    </a:lnTo>
                    <a:lnTo>
                      <a:pt x="116" y="8"/>
                    </a:lnTo>
                    <a:lnTo>
                      <a:pt x="116" y="124"/>
                    </a:lnTo>
                    <a:lnTo>
                      <a:pt x="94" y="124"/>
                    </a:lnTo>
                    <a:lnTo>
                      <a:pt x="94" y="36"/>
                    </a:lnTo>
                    <a:lnTo>
                      <a:pt x="66" y="116"/>
                    </a:lnTo>
                    <a:lnTo>
                      <a:pt x="46" y="116"/>
                    </a:lnTo>
                    <a:lnTo>
                      <a:pt x="19" y="35"/>
                    </a:lnTo>
                    <a:lnTo>
                      <a:pt x="19" y="124"/>
                    </a:lnTo>
                    <a:lnTo>
                      <a:pt x="0" y="124"/>
                    </a:lnTo>
                    <a:close/>
                    <a:moveTo>
                      <a:pt x="187" y="114"/>
                    </a:moveTo>
                    <a:lnTo>
                      <a:pt x="187" y="114"/>
                    </a:lnTo>
                    <a:cubicBezTo>
                      <a:pt x="176" y="125"/>
                      <a:pt x="162" y="125"/>
                      <a:pt x="162" y="125"/>
                    </a:cubicBezTo>
                    <a:cubicBezTo>
                      <a:pt x="151" y="125"/>
                      <a:pt x="144" y="119"/>
                      <a:pt x="144" y="119"/>
                    </a:cubicBezTo>
                    <a:cubicBezTo>
                      <a:pt x="137" y="112"/>
                      <a:pt x="137" y="101"/>
                      <a:pt x="137" y="101"/>
                    </a:cubicBezTo>
                    <a:cubicBezTo>
                      <a:pt x="137" y="87"/>
                      <a:pt x="148" y="79"/>
                      <a:pt x="148" y="79"/>
                    </a:cubicBezTo>
                    <a:cubicBezTo>
                      <a:pt x="160" y="71"/>
                      <a:pt x="181" y="71"/>
                      <a:pt x="181" y="71"/>
                    </a:cubicBezTo>
                    <a:lnTo>
                      <a:pt x="187" y="71"/>
                    </a:lnTo>
                    <a:lnTo>
                      <a:pt x="187" y="63"/>
                    </a:lnTo>
                    <a:cubicBezTo>
                      <a:pt x="187" y="50"/>
                      <a:pt x="172" y="50"/>
                      <a:pt x="172" y="50"/>
                    </a:cubicBezTo>
                    <a:cubicBezTo>
                      <a:pt x="158" y="50"/>
                      <a:pt x="145" y="58"/>
                      <a:pt x="145" y="58"/>
                    </a:cubicBezTo>
                    <a:lnTo>
                      <a:pt x="145" y="42"/>
                    </a:lnTo>
                    <a:cubicBezTo>
                      <a:pt x="160" y="36"/>
                      <a:pt x="176" y="36"/>
                      <a:pt x="176" y="36"/>
                    </a:cubicBezTo>
                    <a:cubicBezTo>
                      <a:pt x="209" y="36"/>
                      <a:pt x="209" y="63"/>
                      <a:pt x="209" y="63"/>
                    </a:cubicBezTo>
                    <a:lnTo>
                      <a:pt x="209" y="101"/>
                    </a:lnTo>
                    <a:cubicBezTo>
                      <a:pt x="209" y="111"/>
                      <a:pt x="216" y="111"/>
                      <a:pt x="216" y="111"/>
                    </a:cubicBezTo>
                    <a:cubicBezTo>
                      <a:pt x="217" y="111"/>
                      <a:pt x="219" y="110"/>
                      <a:pt x="219" y="110"/>
                    </a:cubicBezTo>
                    <a:lnTo>
                      <a:pt x="219" y="123"/>
                    </a:lnTo>
                    <a:cubicBezTo>
                      <a:pt x="212" y="125"/>
                      <a:pt x="207" y="125"/>
                      <a:pt x="207" y="125"/>
                    </a:cubicBezTo>
                    <a:cubicBezTo>
                      <a:pt x="192" y="125"/>
                      <a:pt x="188" y="114"/>
                      <a:pt x="188" y="114"/>
                    </a:cubicBezTo>
                    <a:lnTo>
                      <a:pt x="187" y="114"/>
                    </a:lnTo>
                    <a:close/>
                    <a:moveTo>
                      <a:pt x="187" y="102"/>
                    </a:moveTo>
                    <a:lnTo>
                      <a:pt x="187" y="102"/>
                    </a:lnTo>
                    <a:lnTo>
                      <a:pt x="187" y="84"/>
                    </a:lnTo>
                    <a:lnTo>
                      <a:pt x="182" y="84"/>
                    </a:lnTo>
                    <a:cubicBezTo>
                      <a:pt x="159" y="84"/>
                      <a:pt x="159" y="99"/>
                      <a:pt x="159" y="99"/>
                    </a:cubicBezTo>
                    <a:cubicBezTo>
                      <a:pt x="159" y="103"/>
                      <a:pt x="163" y="106"/>
                      <a:pt x="163" y="106"/>
                    </a:cubicBezTo>
                    <a:cubicBezTo>
                      <a:pt x="166" y="110"/>
                      <a:pt x="171" y="110"/>
                      <a:pt x="171" y="110"/>
                    </a:cubicBezTo>
                    <a:cubicBezTo>
                      <a:pt x="179" y="110"/>
                      <a:pt x="187" y="102"/>
                      <a:pt x="187" y="102"/>
                    </a:cubicBezTo>
                    <a:close/>
                    <a:moveTo>
                      <a:pt x="284" y="123"/>
                    </a:moveTo>
                    <a:lnTo>
                      <a:pt x="284" y="123"/>
                    </a:lnTo>
                    <a:cubicBezTo>
                      <a:pt x="275" y="125"/>
                      <a:pt x="270" y="125"/>
                      <a:pt x="270" y="125"/>
                    </a:cubicBezTo>
                    <a:cubicBezTo>
                      <a:pt x="240" y="125"/>
                      <a:pt x="240" y="97"/>
                      <a:pt x="240" y="97"/>
                    </a:cubicBezTo>
                    <a:lnTo>
                      <a:pt x="240" y="52"/>
                    </a:lnTo>
                    <a:lnTo>
                      <a:pt x="231" y="52"/>
                    </a:lnTo>
                    <a:lnTo>
                      <a:pt x="231" y="38"/>
                    </a:lnTo>
                    <a:lnTo>
                      <a:pt x="240" y="38"/>
                    </a:lnTo>
                    <a:lnTo>
                      <a:pt x="240" y="23"/>
                    </a:lnTo>
                    <a:lnTo>
                      <a:pt x="264" y="21"/>
                    </a:lnTo>
                    <a:lnTo>
                      <a:pt x="264" y="38"/>
                    </a:lnTo>
                    <a:lnTo>
                      <a:pt x="282" y="38"/>
                    </a:lnTo>
                    <a:lnTo>
                      <a:pt x="282" y="52"/>
                    </a:lnTo>
                    <a:lnTo>
                      <a:pt x="264" y="52"/>
                    </a:lnTo>
                    <a:lnTo>
                      <a:pt x="264" y="94"/>
                    </a:lnTo>
                    <a:cubicBezTo>
                      <a:pt x="264" y="110"/>
                      <a:pt x="276" y="110"/>
                      <a:pt x="276" y="110"/>
                    </a:cubicBezTo>
                    <a:cubicBezTo>
                      <a:pt x="279" y="110"/>
                      <a:pt x="284" y="109"/>
                      <a:pt x="284" y="109"/>
                    </a:cubicBezTo>
                    <a:lnTo>
                      <a:pt x="284" y="123"/>
                    </a:lnTo>
                    <a:close/>
                    <a:moveTo>
                      <a:pt x="357" y="124"/>
                    </a:moveTo>
                    <a:lnTo>
                      <a:pt x="357" y="124"/>
                    </a:lnTo>
                    <a:lnTo>
                      <a:pt x="357" y="107"/>
                    </a:lnTo>
                    <a:cubicBezTo>
                      <a:pt x="346" y="125"/>
                      <a:pt x="328" y="125"/>
                      <a:pt x="328" y="125"/>
                    </a:cubicBezTo>
                    <a:cubicBezTo>
                      <a:pt x="317" y="125"/>
                      <a:pt x="310" y="118"/>
                      <a:pt x="310" y="118"/>
                    </a:cubicBezTo>
                    <a:cubicBezTo>
                      <a:pt x="303" y="111"/>
                      <a:pt x="303" y="98"/>
                      <a:pt x="303" y="98"/>
                    </a:cubicBezTo>
                    <a:lnTo>
                      <a:pt x="303" y="38"/>
                    </a:lnTo>
                    <a:lnTo>
                      <a:pt x="326" y="38"/>
                    </a:lnTo>
                    <a:lnTo>
                      <a:pt x="326" y="93"/>
                    </a:lnTo>
                    <a:cubicBezTo>
                      <a:pt x="326" y="107"/>
                      <a:pt x="336" y="107"/>
                      <a:pt x="336" y="107"/>
                    </a:cubicBezTo>
                    <a:cubicBezTo>
                      <a:pt x="347" y="107"/>
                      <a:pt x="357" y="92"/>
                      <a:pt x="357" y="92"/>
                    </a:cubicBezTo>
                    <a:lnTo>
                      <a:pt x="357" y="38"/>
                    </a:lnTo>
                    <a:lnTo>
                      <a:pt x="380" y="38"/>
                    </a:lnTo>
                    <a:lnTo>
                      <a:pt x="380" y="124"/>
                    </a:lnTo>
                    <a:lnTo>
                      <a:pt x="357" y="124"/>
                    </a:lnTo>
                    <a:close/>
                    <a:moveTo>
                      <a:pt x="409" y="124"/>
                    </a:moveTo>
                    <a:lnTo>
                      <a:pt x="409" y="124"/>
                    </a:lnTo>
                    <a:lnTo>
                      <a:pt x="409" y="38"/>
                    </a:lnTo>
                    <a:lnTo>
                      <a:pt x="433" y="38"/>
                    </a:lnTo>
                    <a:lnTo>
                      <a:pt x="433" y="54"/>
                    </a:lnTo>
                    <a:cubicBezTo>
                      <a:pt x="441" y="36"/>
                      <a:pt x="460" y="36"/>
                      <a:pt x="460" y="36"/>
                    </a:cubicBezTo>
                    <a:cubicBezTo>
                      <a:pt x="462" y="36"/>
                      <a:pt x="464" y="36"/>
                      <a:pt x="464" y="36"/>
                    </a:cubicBezTo>
                    <a:lnTo>
                      <a:pt x="464" y="57"/>
                    </a:lnTo>
                    <a:cubicBezTo>
                      <a:pt x="459" y="55"/>
                      <a:pt x="455" y="55"/>
                      <a:pt x="455" y="55"/>
                    </a:cubicBezTo>
                    <a:cubicBezTo>
                      <a:pt x="441" y="55"/>
                      <a:pt x="433" y="69"/>
                      <a:pt x="433" y="69"/>
                    </a:cubicBezTo>
                    <a:lnTo>
                      <a:pt x="433" y="124"/>
                    </a:lnTo>
                    <a:lnTo>
                      <a:pt x="409" y="124"/>
                    </a:lnTo>
                    <a:close/>
                    <a:moveTo>
                      <a:pt x="552" y="121"/>
                    </a:moveTo>
                    <a:lnTo>
                      <a:pt x="552" y="121"/>
                    </a:lnTo>
                    <a:cubicBezTo>
                      <a:pt x="536" y="125"/>
                      <a:pt x="521" y="125"/>
                      <a:pt x="521" y="125"/>
                    </a:cubicBezTo>
                    <a:cubicBezTo>
                      <a:pt x="499" y="125"/>
                      <a:pt x="487" y="113"/>
                      <a:pt x="487" y="113"/>
                    </a:cubicBezTo>
                    <a:cubicBezTo>
                      <a:pt x="474" y="101"/>
                      <a:pt x="474" y="80"/>
                      <a:pt x="474" y="80"/>
                    </a:cubicBezTo>
                    <a:cubicBezTo>
                      <a:pt x="474" y="60"/>
                      <a:pt x="486" y="48"/>
                      <a:pt x="486" y="48"/>
                    </a:cubicBezTo>
                    <a:cubicBezTo>
                      <a:pt x="497" y="36"/>
                      <a:pt x="516" y="36"/>
                      <a:pt x="516" y="36"/>
                    </a:cubicBezTo>
                    <a:cubicBezTo>
                      <a:pt x="535" y="36"/>
                      <a:pt x="543" y="48"/>
                      <a:pt x="543" y="48"/>
                    </a:cubicBezTo>
                    <a:cubicBezTo>
                      <a:pt x="552" y="59"/>
                      <a:pt x="552" y="85"/>
                      <a:pt x="552" y="85"/>
                    </a:cubicBezTo>
                    <a:lnTo>
                      <a:pt x="499" y="85"/>
                    </a:lnTo>
                    <a:cubicBezTo>
                      <a:pt x="501" y="110"/>
                      <a:pt x="526" y="110"/>
                      <a:pt x="526" y="110"/>
                    </a:cubicBezTo>
                    <a:cubicBezTo>
                      <a:pt x="537" y="110"/>
                      <a:pt x="552" y="104"/>
                      <a:pt x="552" y="104"/>
                    </a:cubicBezTo>
                    <a:lnTo>
                      <a:pt x="552" y="121"/>
                    </a:lnTo>
                    <a:close/>
                    <a:moveTo>
                      <a:pt x="498" y="72"/>
                    </a:moveTo>
                    <a:lnTo>
                      <a:pt x="498" y="72"/>
                    </a:lnTo>
                    <a:lnTo>
                      <a:pt x="529" y="72"/>
                    </a:lnTo>
                    <a:cubicBezTo>
                      <a:pt x="529" y="50"/>
                      <a:pt x="515" y="50"/>
                      <a:pt x="515" y="50"/>
                    </a:cubicBezTo>
                    <a:cubicBezTo>
                      <a:pt x="501" y="50"/>
                      <a:pt x="498" y="72"/>
                      <a:pt x="498" y="72"/>
                    </a:cubicBezTo>
                    <a:close/>
                    <a:moveTo>
                      <a:pt x="721" y="121"/>
                    </a:moveTo>
                    <a:lnTo>
                      <a:pt x="721" y="121"/>
                    </a:lnTo>
                    <a:cubicBezTo>
                      <a:pt x="699" y="126"/>
                      <a:pt x="684" y="126"/>
                      <a:pt x="684" y="126"/>
                    </a:cubicBezTo>
                    <a:cubicBezTo>
                      <a:pt x="654" y="126"/>
                      <a:pt x="638" y="111"/>
                      <a:pt x="638" y="111"/>
                    </a:cubicBezTo>
                    <a:cubicBezTo>
                      <a:pt x="622" y="95"/>
                      <a:pt x="622" y="66"/>
                      <a:pt x="622" y="66"/>
                    </a:cubicBezTo>
                    <a:cubicBezTo>
                      <a:pt x="622" y="36"/>
                      <a:pt x="638" y="21"/>
                      <a:pt x="638" y="21"/>
                    </a:cubicBezTo>
                    <a:cubicBezTo>
                      <a:pt x="654" y="5"/>
                      <a:pt x="683" y="5"/>
                      <a:pt x="683" y="5"/>
                    </a:cubicBezTo>
                    <a:cubicBezTo>
                      <a:pt x="702" y="5"/>
                      <a:pt x="721" y="9"/>
                      <a:pt x="721" y="9"/>
                    </a:cubicBezTo>
                    <a:lnTo>
                      <a:pt x="721" y="28"/>
                    </a:lnTo>
                    <a:cubicBezTo>
                      <a:pt x="699" y="21"/>
                      <a:pt x="686" y="21"/>
                      <a:pt x="686" y="21"/>
                    </a:cubicBezTo>
                    <a:cubicBezTo>
                      <a:pt x="667" y="21"/>
                      <a:pt x="657" y="33"/>
                      <a:pt x="657" y="33"/>
                    </a:cubicBezTo>
                    <a:cubicBezTo>
                      <a:pt x="647" y="44"/>
                      <a:pt x="647" y="66"/>
                      <a:pt x="647" y="66"/>
                    </a:cubicBezTo>
                    <a:cubicBezTo>
                      <a:pt x="647" y="87"/>
                      <a:pt x="658" y="98"/>
                      <a:pt x="658" y="98"/>
                    </a:cubicBezTo>
                    <a:cubicBezTo>
                      <a:pt x="669" y="110"/>
                      <a:pt x="687" y="110"/>
                      <a:pt x="687" y="110"/>
                    </a:cubicBezTo>
                    <a:cubicBezTo>
                      <a:pt x="692" y="110"/>
                      <a:pt x="697" y="109"/>
                      <a:pt x="697" y="109"/>
                    </a:cubicBezTo>
                    <a:lnTo>
                      <a:pt x="697" y="71"/>
                    </a:lnTo>
                    <a:lnTo>
                      <a:pt x="721" y="71"/>
                    </a:lnTo>
                    <a:lnTo>
                      <a:pt x="721" y="121"/>
                    </a:lnTo>
                    <a:close/>
                    <a:moveTo>
                      <a:pt x="748" y="124"/>
                    </a:moveTo>
                    <a:lnTo>
                      <a:pt x="748" y="124"/>
                    </a:lnTo>
                    <a:lnTo>
                      <a:pt x="748" y="38"/>
                    </a:lnTo>
                    <a:lnTo>
                      <a:pt x="771" y="38"/>
                    </a:lnTo>
                    <a:lnTo>
                      <a:pt x="771" y="54"/>
                    </a:lnTo>
                    <a:cubicBezTo>
                      <a:pt x="780" y="36"/>
                      <a:pt x="799" y="36"/>
                      <a:pt x="799" y="36"/>
                    </a:cubicBezTo>
                    <a:cubicBezTo>
                      <a:pt x="801" y="36"/>
                      <a:pt x="803" y="36"/>
                      <a:pt x="803" y="36"/>
                    </a:cubicBezTo>
                    <a:lnTo>
                      <a:pt x="803" y="57"/>
                    </a:lnTo>
                    <a:cubicBezTo>
                      <a:pt x="798" y="55"/>
                      <a:pt x="794" y="55"/>
                      <a:pt x="794" y="55"/>
                    </a:cubicBezTo>
                    <a:cubicBezTo>
                      <a:pt x="780" y="55"/>
                      <a:pt x="771" y="69"/>
                      <a:pt x="771" y="69"/>
                    </a:cubicBezTo>
                    <a:lnTo>
                      <a:pt x="771" y="124"/>
                    </a:lnTo>
                    <a:lnTo>
                      <a:pt x="748" y="124"/>
                    </a:lnTo>
                    <a:close/>
                    <a:moveTo>
                      <a:pt x="863" y="114"/>
                    </a:moveTo>
                    <a:lnTo>
                      <a:pt x="863" y="114"/>
                    </a:lnTo>
                    <a:cubicBezTo>
                      <a:pt x="851" y="125"/>
                      <a:pt x="838" y="125"/>
                      <a:pt x="838" y="125"/>
                    </a:cubicBezTo>
                    <a:cubicBezTo>
                      <a:pt x="827" y="125"/>
                      <a:pt x="820" y="119"/>
                      <a:pt x="820" y="119"/>
                    </a:cubicBezTo>
                    <a:cubicBezTo>
                      <a:pt x="813" y="112"/>
                      <a:pt x="813" y="101"/>
                      <a:pt x="813" y="101"/>
                    </a:cubicBezTo>
                    <a:cubicBezTo>
                      <a:pt x="813" y="87"/>
                      <a:pt x="824" y="79"/>
                      <a:pt x="824" y="79"/>
                    </a:cubicBezTo>
                    <a:cubicBezTo>
                      <a:pt x="836" y="71"/>
                      <a:pt x="857" y="71"/>
                      <a:pt x="857" y="71"/>
                    </a:cubicBezTo>
                    <a:lnTo>
                      <a:pt x="863" y="71"/>
                    </a:lnTo>
                    <a:lnTo>
                      <a:pt x="863" y="63"/>
                    </a:lnTo>
                    <a:cubicBezTo>
                      <a:pt x="863" y="50"/>
                      <a:pt x="848" y="50"/>
                      <a:pt x="848" y="50"/>
                    </a:cubicBezTo>
                    <a:cubicBezTo>
                      <a:pt x="834" y="50"/>
                      <a:pt x="820" y="58"/>
                      <a:pt x="820" y="58"/>
                    </a:cubicBezTo>
                    <a:lnTo>
                      <a:pt x="820" y="42"/>
                    </a:lnTo>
                    <a:cubicBezTo>
                      <a:pt x="836" y="36"/>
                      <a:pt x="852" y="36"/>
                      <a:pt x="852" y="36"/>
                    </a:cubicBezTo>
                    <a:cubicBezTo>
                      <a:pt x="885" y="36"/>
                      <a:pt x="885" y="63"/>
                      <a:pt x="885" y="63"/>
                    </a:cubicBezTo>
                    <a:lnTo>
                      <a:pt x="885" y="101"/>
                    </a:lnTo>
                    <a:cubicBezTo>
                      <a:pt x="885" y="111"/>
                      <a:pt x="892" y="111"/>
                      <a:pt x="892" y="111"/>
                    </a:cubicBezTo>
                    <a:cubicBezTo>
                      <a:pt x="893" y="111"/>
                      <a:pt x="895" y="110"/>
                      <a:pt x="895" y="110"/>
                    </a:cubicBezTo>
                    <a:lnTo>
                      <a:pt x="895" y="123"/>
                    </a:lnTo>
                    <a:cubicBezTo>
                      <a:pt x="888" y="125"/>
                      <a:pt x="882" y="125"/>
                      <a:pt x="882" y="125"/>
                    </a:cubicBezTo>
                    <a:cubicBezTo>
                      <a:pt x="868" y="125"/>
                      <a:pt x="864" y="114"/>
                      <a:pt x="864" y="114"/>
                    </a:cubicBezTo>
                    <a:lnTo>
                      <a:pt x="863" y="114"/>
                    </a:lnTo>
                    <a:close/>
                    <a:moveTo>
                      <a:pt x="863" y="102"/>
                    </a:moveTo>
                    <a:lnTo>
                      <a:pt x="863" y="102"/>
                    </a:lnTo>
                    <a:lnTo>
                      <a:pt x="863" y="84"/>
                    </a:lnTo>
                    <a:lnTo>
                      <a:pt x="858" y="84"/>
                    </a:lnTo>
                    <a:cubicBezTo>
                      <a:pt x="835" y="84"/>
                      <a:pt x="835" y="99"/>
                      <a:pt x="835" y="99"/>
                    </a:cubicBezTo>
                    <a:cubicBezTo>
                      <a:pt x="835" y="103"/>
                      <a:pt x="838" y="106"/>
                      <a:pt x="838" y="106"/>
                    </a:cubicBezTo>
                    <a:cubicBezTo>
                      <a:pt x="842" y="110"/>
                      <a:pt x="846" y="110"/>
                      <a:pt x="846" y="110"/>
                    </a:cubicBezTo>
                    <a:cubicBezTo>
                      <a:pt x="854" y="110"/>
                      <a:pt x="863" y="102"/>
                      <a:pt x="863" y="102"/>
                    </a:cubicBezTo>
                    <a:close/>
                    <a:moveTo>
                      <a:pt x="915" y="124"/>
                    </a:moveTo>
                    <a:lnTo>
                      <a:pt x="915" y="124"/>
                    </a:lnTo>
                    <a:lnTo>
                      <a:pt x="915" y="38"/>
                    </a:lnTo>
                    <a:lnTo>
                      <a:pt x="938" y="38"/>
                    </a:lnTo>
                    <a:lnTo>
                      <a:pt x="938" y="54"/>
                    </a:lnTo>
                    <a:cubicBezTo>
                      <a:pt x="950" y="36"/>
                      <a:pt x="967" y="36"/>
                      <a:pt x="967" y="36"/>
                    </a:cubicBezTo>
                    <a:cubicBezTo>
                      <a:pt x="979" y="36"/>
                      <a:pt x="986" y="43"/>
                      <a:pt x="986" y="43"/>
                    </a:cubicBezTo>
                    <a:cubicBezTo>
                      <a:pt x="992" y="50"/>
                      <a:pt x="992" y="63"/>
                      <a:pt x="992" y="63"/>
                    </a:cubicBezTo>
                    <a:lnTo>
                      <a:pt x="992" y="124"/>
                    </a:lnTo>
                    <a:lnTo>
                      <a:pt x="969" y="124"/>
                    </a:lnTo>
                    <a:lnTo>
                      <a:pt x="969" y="69"/>
                    </a:lnTo>
                    <a:cubicBezTo>
                      <a:pt x="969" y="54"/>
                      <a:pt x="959" y="54"/>
                      <a:pt x="959" y="54"/>
                    </a:cubicBezTo>
                    <a:cubicBezTo>
                      <a:pt x="948" y="54"/>
                      <a:pt x="938" y="69"/>
                      <a:pt x="938" y="69"/>
                    </a:cubicBezTo>
                    <a:lnTo>
                      <a:pt x="938" y="124"/>
                    </a:lnTo>
                    <a:lnTo>
                      <a:pt x="915" y="124"/>
                    </a:lnTo>
                    <a:close/>
                    <a:moveTo>
                      <a:pt x="1073" y="124"/>
                    </a:moveTo>
                    <a:lnTo>
                      <a:pt x="1073" y="124"/>
                    </a:lnTo>
                    <a:lnTo>
                      <a:pt x="1073" y="107"/>
                    </a:lnTo>
                    <a:cubicBezTo>
                      <a:pt x="1062" y="125"/>
                      <a:pt x="1044" y="125"/>
                      <a:pt x="1044" y="125"/>
                    </a:cubicBezTo>
                    <a:cubicBezTo>
                      <a:pt x="1033" y="125"/>
                      <a:pt x="1026" y="118"/>
                      <a:pt x="1026" y="118"/>
                    </a:cubicBezTo>
                    <a:cubicBezTo>
                      <a:pt x="1019" y="111"/>
                      <a:pt x="1019" y="98"/>
                      <a:pt x="1019" y="98"/>
                    </a:cubicBezTo>
                    <a:lnTo>
                      <a:pt x="1019" y="38"/>
                    </a:lnTo>
                    <a:lnTo>
                      <a:pt x="1042" y="38"/>
                    </a:lnTo>
                    <a:lnTo>
                      <a:pt x="1042" y="93"/>
                    </a:lnTo>
                    <a:cubicBezTo>
                      <a:pt x="1042" y="107"/>
                      <a:pt x="1052" y="107"/>
                      <a:pt x="1052" y="107"/>
                    </a:cubicBezTo>
                    <a:cubicBezTo>
                      <a:pt x="1063" y="107"/>
                      <a:pt x="1073" y="92"/>
                      <a:pt x="1073" y="92"/>
                    </a:cubicBezTo>
                    <a:lnTo>
                      <a:pt x="1073" y="38"/>
                    </a:lnTo>
                    <a:lnTo>
                      <a:pt x="1096" y="38"/>
                    </a:lnTo>
                    <a:lnTo>
                      <a:pt x="1096" y="124"/>
                    </a:lnTo>
                    <a:lnTo>
                      <a:pt x="1073" y="124"/>
                    </a:lnTo>
                    <a:close/>
                    <a:moveTo>
                      <a:pt x="1125" y="124"/>
                    </a:moveTo>
                    <a:lnTo>
                      <a:pt x="1125" y="124"/>
                    </a:lnTo>
                    <a:lnTo>
                      <a:pt x="1125" y="0"/>
                    </a:lnTo>
                    <a:lnTo>
                      <a:pt x="1149" y="0"/>
                    </a:lnTo>
                    <a:lnTo>
                      <a:pt x="1149" y="124"/>
                    </a:lnTo>
                    <a:lnTo>
                      <a:pt x="1125" y="124"/>
                    </a:lnTo>
                    <a:close/>
                    <a:moveTo>
                      <a:pt x="1214" y="125"/>
                    </a:moveTo>
                    <a:lnTo>
                      <a:pt x="1214" y="125"/>
                    </a:lnTo>
                    <a:cubicBezTo>
                      <a:pt x="1193" y="125"/>
                      <a:pt x="1182" y="113"/>
                      <a:pt x="1182" y="113"/>
                    </a:cubicBezTo>
                    <a:cubicBezTo>
                      <a:pt x="1170" y="101"/>
                      <a:pt x="1170" y="81"/>
                      <a:pt x="1170" y="81"/>
                    </a:cubicBezTo>
                    <a:cubicBezTo>
                      <a:pt x="1170" y="60"/>
                      <a:pt x="1182" y="48"/>
                      <a:pt x="1182" y="48"/>
                    </a:cubicBezTo>
                    <a:cubicBezTo>
                      <a:pt x="1194" y="36"/>
                      <a:pt x="1214" y="36"/>
                      <a:pt x="1214" y="36"/>
                    </a:cubicBezTo>
                    <a:cubicBezTo>
                      <a:pt x="1235" y="36"/>
                      <a:pt x="1247" y="48"/>
                      <a:pt x="1247" y="48"/>
                    </a:cubicBezTo>
                    <a:cubicBezTo>
                      <a:pt x="1259" y="60"/>
                      <a:pt x="1259" y="80"/>
                      <a:pt x="1259" y="80"/>
                    </a:cubicBezTo>
                    <a:cubicBezTo>
                      <a:pt x="1259" y="102"/>
                      <a:pt x="1247" y="114"/>
                      <a:pt x="1247" y="114"/>
                    </a:cubicBezTo>
                    <a:cubicBezTo>
                      <a:pt x="1235" y="125"/>
                      <a:pt x="1214" y="125"/>
                      <a:pt x="1214" y="125"/>
                    </a:cubicBezTo>
                    <a:close/>
                    <a:moveTo>
                      <a:pt x="1214" y="111"/>
                    </a:moveTo>
                    <a:lnTo>
                      <a:pt x="1214" y="111"/>
                    </a:lnTo>
                    <a:cubicBezTo>
                      <a:pt x="1234" y="111"/>
                      <a:pt x="1234" y="80"/>
                      <a:pt x="1234" y="80"/>
                    </a:cubicBezTo>
                    <a:cubicBezTo>
                      <a:pt x="1234" y="66"/>
                      <a:pt x="1229" y="58"/>
                      <a:pt x="1229" y="58"/>
                    </a:cubicBezTo>
                    <a:cubicBezTo>
                      <a:pt x="1223" y="50"/>
                      <a:pt x="1214" y="50"/>
                      <a:pt x="1214" y="50"/>
                    </a:cubicBezTo>
                    <a:cubicBezTo>
                      <a:pt x="1205" y="50"/>
                      <a:pt x="1200" y="58"/>
                      <a:pt x="1200" y="58"/>
                    </a:cubicBezTo>
                    <a:cubicBezTo>
                      <a:pt x="1194" y="66"/>
                      <a:pt x="1194" y="81"/>
                      <a:pt x="1194" y="81"/>
                    </a:cubicBezTo>
                    <a:cubicBezTo>
                      <a:pt x="1194" y="95"/>
                      <a:pt x="1200" y="103"/>
                      <a:pt x="1200" y="103"/>
                    </a:cubicBezTo>
                    <a:cubicBezTo>
                      <a:pt x="1205" y="111"/>
                      <a:pt x="1214" y="111"/>
                      <a:pt x="1214" y="111"/>
                    </a:cubicBezTo>
                    <a:close/>
                    <a:moveTo>
                      <a:pt x="1343" y="122"/>
                    </a:moveTo>
                    <a:lnTo>
                      <a:pt x="1343" y="122"/>
                    </a:lnTo>
                    <a:cubicBezTo>
                      <a:pt x="1329" y="125"/>
                      <a:pt x="1316" y="125"/>
                      <a:pt x="1316" y="125"/>
                    </a:cubicBezTo>
                    <a:cubicBezTo>
                      <a:pt x="1296" y="125"/>
                      <a:pt x="1284" y="113"/>
                      <a:pt x="1284" y="113"/>
                    </a:cubicBezTo>
                    <a:cubicBezTo>
                      <a:pt x="1272" y="101"/>
                      <a:pt x="1272" y="81"/>
                      <a:pt x="1272" y="81"/>
                    </a:cubicBezTo>
                    <a:cubicBezTo>
                      <a:pt x="1272" y="59"/>
                      <a:pt x="1284" y="48"/>
                      <a:pt x="1284" y="48"/>
                    </a:cubicBezTo>
                    <a:cubicBezTo>
                      <a:pt x="1297" y="36"/>
                      <a:pt x="1318" y="36"/>
                      <a:pt x="1318" y="36"/>
                    </a:cubicBezTo>
                    <a:cubicBezTo>
                      <a:pt x="1329" y="36"/>
                      <a:pt x="1342" y="39"/>
                      <a:pt x="1342" y="39"/>
                    </a:cubicBezTo>
                    <a:lnTo>
                      <a:pt x="1342" y="56"/>
                    </a:lnTo>
                    <a:cubicBezTo>
                      <a:pt x="1328" y="51"/>
                      <a:pt x="1320" y="51"/>
                      <a:pt x="1320" y="51"/>
                    </a:cubicBezTo>
                    <a:cubicBezTo>
                      <a:pt x="1309" y="51"/>
                      <a:pt x="1303" y="59"/>
                      <a:pt x="1303" y="59"/>
                    </a:cubicBezTo>
                    <a:cubicBezTo>
                      <a:pt x="1297" y="67"/>
                      <a:pt x="1297" y="80"/>
                      <a:pt x="1297" y="80"/>
                    </a:cubicBezTo>
                    <a:cubicBezTo>
                      <a:pt x="1297" y="94"/>
                      <a:pt x="1303" y="102"/>
                      <a:pt x="1303" y="102"/>
                    </a:cubicBezTo>
                    <a:cubicBezTo>
                      <a:pt x="1310" y="110"/>
                      <a:pt x="1322" y="110"/>
                      <a:pt x="1322" y="110"/>
                    </a:cubicBezTo>
                    <a:cubicBezTo>
                      <a:pt x="1332" y="110"/>
                      <a:pt x="1343" y="106"/>
                      <a:pt x="1343" y="106"/>
                    </a:cubicBezTo>
                    <a:lnTo>
                      <a:pt x="1343" y="122"/>
                    </a:lnTo>
                    <a:close/>
                    <a:moveTo>
                      <a:pt x="1365" y="154"/>
                    </a:moveTo>
                    <a:lnTo>
                      <a:pt x="1365" y="154"/>
                    </a:lnTo>
                    <a:lnTo>
                      <a:pt x="1385" y="124"/>
                    </a:lnTo>
                    <a:lnTo>
                      <a:pt x="1353" y="38"/>
                    </a:lnTo>
                    <a:lnTo>
                      <a:pt x="1378" y="38"/>
                    </a:lnTo>
                    <a:lnTo>
                      <a:pt x="1399" y="95"/>
                    </a:lnTo>
                    <a:lnTo>
                      <a:pt x="1424" y="38"/>
                    </a:lnTo>
                    <a:lnTo>
                      <a:pt x="1442" y="38"/>
                    </a:lnTo>
                    <a:lnTo>
                      <a:pt x="1389" y="154"/>
                    </a:lnTo>
                    <a:lnTo>
                      <a:pt x="1365" y="154"/>
                    </a:lnTo>
                    <a:close/>
                    <a:moveTo>
                      <a:pt x="1503" y="123"/>
                    </a:moveTo>
                    <a:lnTo>
                      <a:pt x="1503" y="123"/>
                    </a:lnTo>
                    <a:cubicBezTo>
                      <a:pt x="1494" y="125"/>
                      <a:pt x="1490" y="125"/>
                      <a:pt x="1490" y="125"/>
                    </a:cubicBezTo>
                    <a:cubicBezTo>
                      <a:pt x="1459" y="125"/>
                      <a:pt x="1459" y="97"/>
                      <a:pt x="1459" y="97"/>
                    </a:cubicBezTo>
                    <a:lnTo>
                      <a:pt x="1459" y="52"/>
                    </a:lnTo>
                    <a:lnTo>
                      <a:pt x="1450" y="52"/>
                    </a:lnTo>
                    <a:lnTo>
                      <a:pt x="1450" y="38"/>
                    </a:lnTo>
                    <a:lnTo>
                      <a:pt x="1459" y="38"/>
                    </a:lnTo>
                    <a:lnTo>
                      <a:pt x="1459" y="23"/>
                    </a:lnTo>
                    <a:lnTo>
                      <a:pt x="1483" y="21"/>
                    </a:lnTo>
                    <a:lnTo>
                      <a:pt x="1483" y="38"/>
                    </a:lnTo>
                    <a:lnTo>
                      <a:pt x="1501" y="38"/>
                    </a:lnTo>
                    <a:lnTo>
                      <a:pt x="1501" y="52"/>
                    </a:lnTo>
                    <a:lnTo>
                      <a:pt x="1483" y="52"/>
                    </a:lnTo>
                    <a:lnTo>
                      <a:pt x="1483" y="94"/>
                    </a:lnTo>
                    <a:cubicBezTo>
                      <a:pt x="1483" y="110"/>
                      <a:pt x="1495" y="110"/>
                      <a:pt x="1495" y="110"/>
                    </a:cubicBezTo>
                    <a:cubicBezTo>
                      <a:pt x="1498" y="110"/>
                      <a:pt x="1503" y="109"/>
                      <a:pt x="1503" y="109"/>
                    </a:cubicBezTo>
                    <a:lnTo>
                      <a:pt x="1503" y="123"/>
                    </a:lnTo>
                    <a:close/>
                    <a:moveTo>
                      <a:pt x="1593" y="121"/>
                    </a:moveTo>
                    <a:lnTo>
                      <a:pt x="1593" y="121"/>
                    </a:lnTo>
                    <a:cubicBezTo>
                      <a:pt x="1577" y="125"/>
                      <a:pt x="1562" y="125"/>
                      <a:pt x="1562" y="125"/>
                    </a:cubicBezTo>
                    <a:cubicBezTo>
                      <a:pt x="1540" y="125"/>
                      <a:pt x="1528" y="113"/>
                      <a:pt x="1528" y="113"/>
                    </a:cubicBezTo>
                    <a:cubicBezTo>
                      <a:pt x="1516" y="101"/>
                      <a:pt x="1516" y="80"/>
                      <a:pt x="1516" y="80"/>
                    </a:cubicBezTo>
                    <a:cubicBezTo>
                      <a:pt x="1516" y="60"/>
                      <a:pt x="1527" y="48"/>
                      <a:pt x="1527" y="48"/>
                    </a:cubicBezTo>
                    <a:cubicBezTo>
                      <a:pt x="1538" y="36"/>
                      <a:pt x="1557" y="36"/>
                      <a:pt x="1557" y="36"/>
                    </a:cubicBezTo>
                    <a:cubicBezTo>
                      <a:pt x="1576" y="36"/>
                      <a:pt x="1585" y="48"/>
                      <a:pt x="1585" y="48"/>
                    </a:cubicBezTo>
                    <a:cubicBezTo>
                      <a:pt x="1593" y="59"/>
                      <a:pt x="1593" y="85"/>
                      <a:pt x="1593" y="85"/>
                    </a:cubicBezTo>
                    <a:lnTo>
                      <a:pt x="1540" y="85"/>
                    </a:lnTo>
                    <a:cubicBezTo>
                      <a:pt x="1542" y="110"/>
                      <a:pt x="1567" y="110"/>
                      <a:pt x="1567" y="110"/>
                    </a:cubicBezTo>
                    <a:cubicBezTo>
                      <a:pt x="1579" y="110"/>
                      <a:pt x="1593" y="104"/>
                      <a:pt x="1593" y="104"/>
                    </a:cubicBezTo>
                    <a:lnTo>
                      <a:pt x="1593" y="121"/>
                    </a:lnTo>
                    <a:close/>
                    <a:moveTo>
                      <a:pt x="1540" y="72"/>
                    </a:moveTo>
                    <a:lnTo>
                      <a:pt x="1540" y="72"/>
                    </a:lnTo>
                    <a:lnTo>
                      <a:pt x="1570" y="72"/>
                    </a:lnTo>
                    <a:cubicBezTo>
                      <a:pt x="1570" y="50"/>
                      <a:pt x="1556" y="50"/>
                      <a:pt x="1556" y="50"/>
                    </a:cubicBezTo>
                    <a:cubicBezTo>
                      <a:pt x="1542" y="50"/>
                      <a:pt x="1540" y="72"/>
                      <a:pt x="1540"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57" name="Freeform 1713"/>
              <p:cNvSpPr>
                <a:spLocks noEditPoints="1"/>
              </p:cNvSpPr>
              <p:nvPr/>
            </p:nvSpPr>
            <p:spPr bwMode="auto">
              <a:xfrm>
                <a:off x="5101" y="2368"/>
                <a:ext cx="114" cy="40"/>
              </a:xfrm>
              <a:custGeom>
                <a:avLst/>
                <a:gdLst>
                  <a:gd name="T0" fmla="*/ 0 w 323"/>
                  <a:gd name="T1" fmla="*/ 0 h 116"/>
                  <a:gd name="T2" fmla="*/ 0 w 323"/>
                  <a:gd name="T3" fmla="*/ 0 h 116"/>
                  <a:gd name="T4" fmla="*/ 0 w 323"/>
                  <a:gd name="T5" fmla="*/ 0 h 116"/>
                  <a:gd name="T6" fmla="*/ 0 w 323"/>
                  <a:gd name="T7" fmla="*/ 0 h 116"/>
                  <a:gd name="T8" fmla="*/ 0 w 323"/>
                  <a:gd name="T9" fmla="*/ 0 h 116"/>
                  <a:gd name="T10" fmla="*/ 0 w 323"/>
                  <a:gd name="T11" fmla="*/ 0 h 116"/>
                  <a:gd name="T12" fmla="*/ 0 w 323"/>
                  <a:gd name="T13" fmla="*/ 0 h 116"/>
                  <a:gd name="T14" fmla="*/ 0 w 323"/>
                  <a:gd name="T15" fmla="*/ 0 h 116"/>
                  <a:gd name="T16" fmla="*/ 0 w 323"/>
                  <a:gd name="T17" fmla="*/ 0 h 116"/>
                  <a:gd name="T18" fmla="*/ 0 w 323"/>
                  <a:gd name="T19" fmla="*/ 0 h 116"/>
                  <a:gd name="T20" fmla="*/ 0 w 323"/>
                  <a:gd name="T21" fmla="*/ 0 h 116"/>
                  <a:gd name="T22" fmla="*/ 0 w 323"/>
                  <a:gd name="T23" fmla="*/ 0 h 116"/>
                  <a:gd name="T24" fmla="*/ 0 w 323"/>
                  <a:gd name="T25" fmla="*/ 0 h 116"/>
                  <a:gd name="T26" fmla="*/ 0 w 323"/>
                  <a:gd name="T27" fmla="*/ 0 h 116"/>
                  <a:gd name="T28" fmla="*/ 0 w 323"/>
                  <a:gd name="T29" fmla="*/ 0 h 116"/>
                  <a:gd name="T30" fmla="*/ 0 w 323"/>
                  <a:gd name="T31" fmla="*/ 0 h 116"/>
                  <a:gd name="T32" fmla="*/ 0 w 323"/>
                  <a:gd name="T33" fmla="*/ 0 h 116"/>
                  <a:gd name="T34" fmla="*/ 0 w 323"/>
                  <a:gd name="T35" fmla="*/ 0 h 116"/>
                  <a:gd name="T36" fmla="*/ 0 w 323"/>
                  <a:gd name="T37" fmla="*/ 0 h 116"/>
                  <a:gd name="T38" fmla="*/ 0 w 323"/>
                  <a:gd name="T39" fmla="*/ 0 h 116"/>
                  <a:gd name="T40" fmla="*/ 0 w 323"/>
                  <a:gd name="T41" fmla="*/ 0 h 116"/>
                  <a:gd name="T42" fmla="*/ 0 w 323"/>
                  <a:gd name="T43" fmla="*/ 0 h 116"/>
                  <a:gd name="T44" fmla="*/ 0 w 323"/>
                  <a:gd name="T45" fmla="*/ 0 h 116"/>
                  <a:gd name="T46" fmla="*/ 0 w 323"/>
                  <a:gd name="T47" fmla="*/ 0 h 116"/>
                  <a:gd name="T48" fmla="*/ 0 w 323"/>
                  <a:gd name="T49" fmla="*/ 0 h 116"/>
                  <a:gd name="T50" fmla="*/ 0 w 323"/>
                  <a:gd name="T51" fmla="*/ 0 h 116"/>
                  <a:gd name="T52" fmla="*/ 0 w 323"/>
                  <a:gd name="T53" fmla="*/ 0 h 116"/>
                  <a:gd name="T54" fmla="*/ 0 w 323"/>
                  <a:gd name="T55" fmla="*/ 0 h 116"/>
                  <a:gd name="T56" fmla="*/ 0 w 323"/>
                  <a:gd name="T57" fmla="*/ 0 h 116"/>
                  <a:gd name="T58" fmla="*/ 0 w 323"/>
                  <a:gd name="T59" fmla="*/ 0 h 116"/>
                  <a:gd name="T60" fmla="*/ 0 w 323"/>
                  <a:gd name="T61" fmla="*/ 0 h 116"/>
                  <a:gd name="T62" fmla="*/ 0 w 323"/>
                  <a:gd name="T63" fmla="*/ 0 h 116"/>
                  <a:gd name="T64" fmla="*/ 0 w 323"/>
                  <a:gd name="T65" fmla="*/ 0 h 116"/>
                  <a:gd name="T66" fmla="*/ 0 w 323"/>
                  <a:gd name="T67" fmla="*/ 0 h 116"/>
                  <a:gd name="T68" fmla="*/ 0 w 323"/>
                  <a:gd name="T69" fmla="*/ 0 h 116"/>
                  <a:gd name="T70" fmla="*/ 0 w 323"/>
                  <a:gd name="T71" fmla="*/ 0 h 116"/>
                  <a:gd name="T72" fmla="*/ 0 w 323"/>
                  <a:gd name="T73" fmla="*/ 0 h 116"/>
                  <a:gd name="T74" fmla="*/ 0 w 323"/>
                  <a:gd name="T75" fmla="*/ 0 h 116"/>
                  <a:gd name="T76" fmla="*/ 0 w 323"/>
                  <a:gd name="T77" fmla="*/ 0 h 116"/>
                  <a:gd name="T78" fmla="*/ 0 w 323"/>
                  <a:gd name="T79" fmla="*/ 0 h 116"/>
                  <a:gd name="T80" fmla="*/ 0 w 323"/>
                  <a:gd name="T81" fmla="*/ 0 h 116"/>
                  <a:gd name="T82" fmla="*/ 0 w 323"/>
                  <a:gd name="T83" fmla="*/ 0 h 116"/>
                  <a:gd name="T84" fmla="*/ 0 w 323"/>
                  <a:gd name="T85" fmla="*/ 0 h 116"/>
                  <a:gd name="T86" fmla="*/ 0 w 323"/>
                  <a:gd name="T87" fmla="*/ 0 h 116"/>
                  <a:gd name="T88" fmla="*/ 0 w 323"/>
                  <a:gd name="T89" fmla="*/ 0 h 116"/>
                  <a:gd name="T90" fmla="*/ 0 w 323"/>
                  <a:gd name="T91" fmla="*/ 0 h 116"/>
                  <a:gd name="T92" fmla="*/ 0 w 323"/>
                  <a:gd name="T93" fmla="*/ 0 h 116"/>
                  <a:gd name="T94" fmla="*/ 0 w 323"/>
                  <a:gd name="T95" fmla="*/ 0 h 116"/>
                  <a:gd name="T96" fmla="*/ 0 w 323"/>
                  <a:gd name="T97" fmla="*/ 0 h 116"/>
                  <a:gd name="T98" fmla="*/ 0 w 323"/>
                  <a:gd name="T99" fmla="*/ 0 h 116"/>
                  <a:gd name="T100" fmla="*/ 0 w 323"/>
                  <a:gd name="T101" fmla="*/ 0 h 116"/>
                  <a:gd name="T102" fmla="*/ 0 w 323"/>
                  <a:gd name="T103" fmla="*/ 0 h 116"/>
                  <a:gd name="T104" fmla="*/ 0 w 323"/>
                  <a:gd name="T105" fmla="*/ 0 h 116"/>
                  <a:gd name="T106" fmla="*/ 0 w 323"/>
                  <a:gd name="T107" fmla="*/ 0 h 116"/>
                  <a:gd name="T108" fmla="*/ 0 w 323"/>
                  <a:gd name="T109" fmla="*/ 0 h 116"/>
                  <a:gd name="T110" fmla="*/ 0 w 323"/>
                  <a:gd name="T111" fmla="*/ 0 h 116"/>
                  <a:gd name="T112" fmla="*/ 0 w 323"/>
                  <a:gd name="T113" fmla="*/ 0 h 116"/>
                  <a:gd name="T114" fmla="*/ 0 w 323"/>
                  <a:gd name="T115" fmla="*/ 0 h 11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23" h="116">
                    <a:moveTo>
                      <a:pt x="0" y="116"/>
                    </a:moveTo>
                    <a:lnTo>
                      <a:pt x="0" y="116"/>
                    </a:lnTo>
                    <a:lnTo>
                      <a:pt x="0" y="0"/>
                    </a:lnTo>
                    <a:lnTo>
                      <a:pt x="32" y="0"/>
                    </a:lnTo>
                    <a:lnTo>
                      <a:pt x="60" y="81"/>
                    </a:lnTo>
                    <a:lnTo>
                      <a:pt x="88" y="0"/>
                    </a:lnTo>
                    <a:lnTo>
                      <a:pt x="116" y="0"/>
                    </a:lnTo>
                    <a:lnTo>
                      <a:pt x="116" y="116"/>
                    </a:lnTo>
                    <a:lnTo>
                      <a:pt x="94" y="116"/>
                    </a:lnTo>
                    <a:lnTo>
                      <a:pt x="94" y="28"/>
                    </a:lnTo>
                    <a:lnTo>
                      <a:pt x="66" y="108"/>
                    </a:lnTo>
                    <a:lnTo>
                      <a:pt x="47" y="108"/>
                    </a:lnTo>
                    <a:lnTo>
                      <a:pt x="19" y="27"/>
                    </a:lnTo>
                    <a:lnTo>
                      <a:pt x="19" y="116"/>
                    </a:lnTo>
                    <a:lnTo>
                      <a:pt x="0" y="116"/>
                    </a:lnTo>
                    <a:close/>
                    <a:moveTo>
                      <a:pt x="145" y="116"/>
                    </a:moveTo>
                    <a:lnTo>
                      <a:pt x="145" y="116"/>
                    </a:lnTo>
                    <a:lnTo>
                      <a:pt x="145" y="0"/>
                    </a:lnTo>
                    <a:lnTo>
                      <a:pt x="186" y="0"/>
                    </a:lnTo>
                    <a:cubicBezTo>
                      <a:pt x="207" y="0"/>
                      <a:pt x="216" y="7"/>
                      <a:pt x="216" y="7"/>
                    </a:cubicBezTo>
                    <a:cubicBezTo>
                      <a:pt x="225" y="14"/>
                      <a:pt x="225" y="31"/>
                      <a:pt x="225" y="31"/>
                    </a:cubicBezTo>
                    <a:cubicBezTo>
                      <a:pt x="225" y="49"/>
                      <a:pt x="213" y="60"/>
                      <a:pt x="213" y="60"/>
                    </a:cubicBezTo>
                    <a:cubicBezTo>
                      <a:pt x="201" y="70"/>
                      <a:pt x="179" y="70"/>
                      <a:pt x="179" y="70"/>
                    </a:cubicBezTo>
                    <a:lnTo>
                      <a:pt x="169" y="70"/>
                    </a:lnTo>
                    <a:lnTo>
                      <a:pt x="169" y="116"/>
                    </a:lnTo>
                    <a:lnTo>
                      <a:pt x="145" y="116"/>
                    </a:lnTo>
                    <a:close/>
                    <a:moveTo>
                      <a:pt x="169" y="54"/>
                    </a:moveTo>
                    <a:lnTo>
                      <a:pt x="169" y="54"/>
                    </a:lnTo>
                    <a:lnTo>
                      <a:pt x="174" y="54"/>
                    </a:lnTo>
                    <a:cubicBezTo>
                      <a:pt x="186" y="54"/>
                      <a:pt x="193" y="49"/>
                      <a:pt x="193" y="49"/>
                    </a:cubicBezTo>
                    <a:cubicBezTo>
                      <a:pt x="200" y="43"/>
                      <a:pt x="200" y="33"/>
                      <a:pt x="200" y="33"/>
                    </a:cubicBezTo>
                    <a:cubicBezTo>
                      <a:pt x="200" y="16"/>
                      <a:pt x="178" y="16"/>
                      <a:pt x="178" y="16"/>
                    </a:cubicBezTo>
                    <a:lnTo>
                      <a:pt x="169" y="16"/>
                    </a:lnTo>
                    <a:lnTo>
                      <a:pt x="169" y="54"/>
                    </a:lnTo>
                    <a:close/>
                    <a:moveTo>
                      <a:pt x="244" y="116"/>
                    </a:moveTo>
                    <a:lnTo>
                      <a:pt x="244" y="116"/>
                    </a:lnTo>
                    <a:lnTo>
                      <a:pt x="244" y="0"/>
                    </a:lnTo>
                    <a:lnTo>
                      <a:pt x="284" y="0"/>
                    </a:lnTo>
                    <a:cubicBezTo>
                      <a:pt x="305" y="0"/>
                      <a:pt x="314" y="7"/>
                      <a:pt x="314" y="7"/>
                    </a:cubicBezTo>
                    <a:cubicBezTo>
                      <a:pt x="323" y="14"/>
                      <a:pt x="323" y="31"/>
                      <a:pt x="323" y="31"/>
                    </a:cubicBezTo>
                    <a:cubicBezTo>
                      <a:pt x="323" y="49"/>
                      <a:pt x="311" y="60"/>
                      <a:pt x="311" y="60"/>
                    </a:cubicBezTo>
                    <a:cubicBezTo>
                      <a:pt x="299" y="70"/>
                      <a:pt x="277" y="70"/>
                      <a:pt x="277" y="70"/>
                    </a:cubicBezTo>
                    <a:lnTo>
                      <a:pt x="267" y="70"/>
                    </a:lnTo>
                    <a:lnTo>
                      <a:pt x="267" y="116"/>
                    </a:lnTo>
                    <a:lnTo>
                      <a:pt x="244" y="116"/>
                    </a:lnTo>
                    <a:close/>
                    <a:moveTo>
                      <a:pt x="267" y="54"/>
                    </a:moveTo>
                    <a:lnTo>
                      <a:pt x="267" y="54"/>
                    </a:lnTo>
                    <a:lnTo>
                      <a:pt x="272" y="54"/>
                    </a:lnTo>
                    <a:cubicBezTo>
                      <a:pt x="284" y="54"/>
                      <a:pt x="291" y="49"/>
                      <a:pt x="291" y="49"/>
                    </a:cubicBezTo>
                    <a:cubicBezTo>
                      <a:pt x="299" y="43"/>
                      <a:pt x="299" y="33"/>
                      <a:pt x="299" y="33"/>
                    </a:cubicBezTo>
                    <a:cubicBezTo>
                      <a:pt x="299" y="16"/>
                      <a:pt x="277" y="16"/>
                      <a:pt x="277" y="16"/>
                    </a:cubicBezTo>
                    <a:lnTo>
                      <a:pt x="267" y="16"/>
                    </a:lnTo>
                    <a:lnTo>
                      <a:pt x="267" y="5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58" name="Freeform 1714"/>
              <p:cNvSpPr>
                <a:spLocks/>
              </p:cNvSpPr>
              <p:nvPr/>
            </p:nvSpPr>
            <p:spPr bwMode="auto">
              <a:xfrm>
                <a:off x="3933" y="2962"/>
                <a:ext cx="29" cy="28"/>
              </a:xfrm>
              <a:custGeom>
                <a:avLst/>
                <a:gdLst>
                  <a:gd name="T0" fmla="*/ 0 w 82"/>
                  <a:gd name="T1" fmla="*/ 0 h 81"/>
                  <a:gd name="T2" fmla="*/ 0 w 82"/>
                  <a:gd name="T3" fmla="*/ 0 h 81"/>
                  <a:gd name="T4" fmla="*/ 0 w 82"/>
                  <a:gd name="T5" fmla="*/ 0 h 81"/>
                  <a:gd name="T6" fmla="*/ 0 w 82"/>
                  <a:gd name="T7" fmla="*/ 0 h 81"/>
                  <a:gd name="T8" fmla="*/ 0 w 82"/>
                  <a:gd name="T9" fmla="*/ 0 h 81"/>
                  <a:gd name="T10" fmla="*/ 0 w 82"/>
                  <a:gd name="T11" fmla="*/ 0 h 81"/>
                  <a:gd name="T12" fmla="*/ 0 w 82"/>
                  <a:gd name="T13" fmla="*/ 0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81">
                    <a:moveTo>
                      <a:pt x="82" y="41"/>
                    </a:moveTo>
                    <a:lnTo>
                      <a:pt x="82" y="41"/>
                    </a:lnTo>
                    <a:cubicBezTo>
                      <a:pt x="82" y="63"/>
                      <a:pt x="63" y="81"/>
                      <a:pt x="41" y="81"/>
                    </a:cubicBezTo>
                    <a:cubicBezTo>
                      <a:pt x="19" y="81"/>
                      <a:pt x="0" y="63"/>
                      <a:pt x="0" y="41"/>
                    </a:cubicBezTo>
                    <a:cubicBezTo>
                      <a:pt x="0" y="18"/>
                      <a:pt x="19" y="0"/>
                      <a:pt x="41" y="0"/>
                    </a:cubicBezTo>
                    <a:cubicBezTo>
                      <a:pt x="63" y="0"/>
                      <a:pt x="82" y="18"/>
                      <a:pt x="82" y="4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9059" name="Freeform 1715"/>
              <p:cNvSpPr>
                <a:spLocks/>
              </p:cNvSpPr>
              <p:nvPr/>
            </p:nvSpPr>
            <p:spPr bwMode="auto">
              <a:xfrm>
                <a:off x="3933" y="2962"/>
                <a:ext cx="29" cy="28"/>
              </a:xfrm>
              <a:custGeom>
                <a:avLst/>
                <a:gdLst>
                  <a:gd name="T0" fmla="*/ 0 w 82"/>
                  <a:gd name="T1" fmla="*/ 0 h 81"/>
                  <a:gd name="T2" fmla="*/ 0 w 82"/>
                  <a:gd name="T3" fmla="*/ 0 h 81"/>
                  <a:gd name="T4" fmla="*/ 0 w 82"/>
                  <a:gd name="T5" fmla="*/ 0 h 81"/>
                  <a:gd name="T6" fmla="*/ 0 w 82"/>
                  <a:gd name="T7" fmla="*/ 0 h 81"/>
                  <a:gd name="T8" fmla="*/ 0 w 82"/>
                  <a:gd name="T9" fmla="*/ 0 h 81"/>
                  <a:gd name="T10" fmla="*/ 0 w 82"/>
                  <a:gd name="T11" fmla="*/ 0 h 81"/>
                  <a:gd name="T12" fmla="*/ 0 w 82"/>
                  <a:gd name="T13" fmla="*/ 0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81">
                    <a:moveTo>
                      <a:pt x="82" y="41"/>
                    </a:moveTo>
                    <a:lnTo>
                      <a:pt x="82" y="41"/>
                    </a:lnTo>
                    <a:cubicBezTo>
                      <a:pt x="82" y="63"/>
                      <a:pt x="63" y="81"/>
                      <a:pt x="41" y="81"/>
                    </a:cubicBezTo>
                    <a:cubicBezTo>
                      <a:pt x="19" y="81"/>
                      <a:pt x="0" y="63"/>
                      <a:pt x="0" y="41"/>
                    </a:cubicBezTo>
                    <a:cubicBezTo>
                      <a:pt x="0" y="18"/>
                      <a:pt x="19" y="0"/>
                      <a:pt x="41" y="0"/>
                    </a:cubicBezTo>
                    <a:cubicBezTo>
                      <a:pt x="63" y="0"/>
                      <a:pt x="82" y="18"/>
                      <a:pt x="82" y="4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60" name="Freeform 1716"/>
              <p:cNvSpPr>
                <a:spLocks/>
              </p:cNvSpPr>
              <p:nvPr/>
            </p:nvSpPr>
            <p:spPr bwMode="auto">
              <a:xfrm>
                <a:off x="3842" y="31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61" name="Freeform 1717"/>
              <p:cNvSpPr>
                <a:spLocks/>
              </p:cNvSpPr>
              <p:nvPr/>
            </p:nvSpPr>
            <p:spPr bwMode="auto">
              <a:xfrm>
                <a:off x="3842" y="31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62" name="Freeform 1718"/>
              <p:cNvSpPr>
                <a:spLocks/>
              </p:cNvSpPr>
              <p:nvPr/>
            </p:nvSpPr>
            <p:spPr bwMode="auto">
              <a:xfrm>
                <a:off x="4609" y="2477"/>
                <a:ext cx="59" cy="57"/>
              </a:xfrm>
              <a:custGeom>
                <a:avLst/>
                <a:gdLst>
                  <a:gd name="T0" fmla="*/ 0 w 169"/>
                  <a:gd name="T1" fmla="*/ 0 h 169"/>
                  <a:gd name="T2" fmla="*/ 0 w 169"/>
                  <a:gd name="T3" fmla="*/ 0 h 169"/>
                  <a:gd name="T4" fmla="*/ 0 w 169"/>
                  <a:gd name="T5" fmla="*/ 0 h 169"/>
                  <a:gd name="T6" fmla="*/ 0 w 169"/>
                  <a:gd name="T7" fmla="*/ 0 h 169"/>
                  <a:gd name="T8" fmla="*/ 0 w 169"/>
                  <a:gd name="T9" fmla="*/ 0 h 169"/>
                  <a:gd name="T10" fmla="*/ 0 w 169"/>
                  <a:gd name="T11" fmla="*/ 0 h 169"/>
                  <a:gd name="T12" fmla="*/ 0 w 169"/>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9" h="169">
                    <a:moveTo>
                      <a:pt x="169" y="85"/>
                    </a:moveTo>
                    <a:lnTo>
                      <a:pt x="169" y="85"/>
                    </a:lnTo>
                    <a:cubicBezTo>
                      <a:pt x="169" y="131"/>
                      <a:pt x="131" y="169"/>
                      <a:pt x="85" y="169"/>
                    </a:cubicBezTo>
                    <a:cubicBezTo>
                      <a:pt x="38" y="169"/>
                      <a:pt x="0" y="131"/>
                      <a:pt x="0" y="85"/>
                    </a:cubicBezTo>
                    <a:cubicBezTo>
                      <a:pt x="0" y="38"/>
                      <a:pt x="38" y="0"/>
                      <a:pt x="85" y="0"/>
                    </a:cubicBezTo>
                    <a:cubicBezTo>
                      <a:pt x="131" y="0"/>
                      <a:pt x="169" y="38"/>
                      <a:pt x="169" y="85"/>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9063" name="Freeform 1719"/>
              <p:cNvSpPr>
                <a:spLocks/>
              </p:cNvSpPr>
              <p:nvPr/>
            </p:nvSpPr>
            <p:spPr bwMode="auto">
              <a:xfrm>
                <a:off x="4609" y="2477"/>
                <a:ext cx="59" cy="57"/>
              </a:xfrm>
              <a:custGeom>
                <a:avLst/>
                <a:gdLst>
                  <a:gd name="T0" fmla="*/ 0 w 169"/>
                  <a:gd name="T1" fmla="*/ 0 h 169"/>
                  <a:gd name="T2" fmla="*/ 0 w 169"/>
                  <a:gd name="T3" fmla="*/ 0 h 169"/>
                  <a:gd name="T4" fmla="*/ 0 w 169"/>
                  <a:gd name="T5" fmla="*/ 0 h 169"/>
                  <a:gd name="T6" fmla="*/ 0 w 169"/>
                  <a:gd name="T7" fmla="*/ 0 h 169"/>
                  <a:gd name="T8" fmla="*/ 0 w 169"/>
                  <a:gd name="T9" fmla="*/ 0 h 169"/>
                  <a:gd name="T10" fmla="*/ 0 w 169"/>
                  <a:gd name="T11" fmla="*/ 0 h 169"/>
                  <a:gd name="T12" fmla="*/ 0 w 169"/>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9" h="169">
                    <a:moveTo>
                      <a:pt x="169" y="85"/>
                    </a:moveTo>
                    <a:lnTo>
                      <a:pt x="169" y="85"/>
                    </a:lnTo>
                    <a:cubicBezTo>
                      <a:pt x="169" y="131"/>
                      <a:pt x="131" y="169"/>
                      <a:pt x="85" y="169"/>
                    </a:cubicBezTo>
                    <a:cubicBezTo>
                      <a:pt x="38" y="169"/>
                      <a:pt x="0" y="131"/>
                      <a:pt x="0" y="85"/>
                    </a:cubicBezTo>
                    <a:cubicBezTo>
                      <a:pt x="0" y="38"/>
                      <a:pt x="38" y="0"/>
                      <a:pt x="85" y="0"/>
                    </a:cubicBezTo>
                    <a:cubicBezTo>
                      <a:pt x="131" y="0"/>
                      <a:pt x="169" y="38"/>
                      <a:pt x="169" y="8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64" name="Freeform 1720"/>
              <p:cNvSpPr>
                <a:spLocks/>
              </p:cNvSpPr>
              <p:nvPr/>
            </p:nvSpPr>
            <p:spPr bwMode="auto">
              <a:xfrm>
                <a:off x="3983" y="249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65" name="Freeform 1721"/>
              <p:cNvSpPr>
                <a:spLocks/>
              </p:cNvSpPr>
              <p:nvPr/>
            </p:nvSpPr>
            <p:spPr bwMode="auto">
              <a:xfrm>
                <a:off x="3983" y="249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66" name="Freeform 1722"/>
              <p:cNvSpPr>
                <a:spLocks/>
              </p:cNvSpPr>
              <p:nvPr/>
            </p:nvSpPr>
            <p:spPr bwMode="auto">
              <a:xfrm>
                <a:off x="4560" y="2106"/>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F57B1F"/>
              </a:solidFill>
              <a:ln w="0">
                <a:solidFill>
                  <a:srgbClr val="000000"/>
                </a:solidFill>
                <a:prstDash val="solid"/>
                <a:round/>
                <a:headEnd/>
                <a:tailEnd/>
              </a:ln>
            </p:spPr>
            <p:txBody>
              <a:bodyPr/>
              <a:lstStyle/>
              <a:p>
                <a:endParaRPr lang="en-US">
                  <a:solidFill>
                    <a:srgbClr val="FFFFFF"/>
                  </a:solidFill>
                </a:endParaRPr>
              </a:p>
            </p:txBody>
          </p:sp>
          <p:sp>
            <p:nvSpPr>
              <p:cNvPr id="219067" name="Freeform 1723"/>
              <p:cNvSpPr>
                <a:spLocks/>
              </p:cNvSpPr>
              <p:nvPr/>
            </p:nvSpPr>
            <p:spPr bwMode="auto">
              <a:xfrm>
                <a:off x="4560" y="2106"/>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68" name="Freeform 1724"/>
              <p:cNvSpPr>
                <a:spLocks/>
              </p:cNvSpPr>
              <p:nvPr/>
            </p:nvSpPr>
            <p:spPr bwMode="auto">
              <a:xfrm>
                <a:off x="3647" y="1892"/>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6EF03"/>
              </a:solidFill>
              <a:ln w="0">
                <a:solidFill>
                  <a:srgbClr val="000000"/>
                </a:solidFill>
                <a:prstDash val="solid"/>
                <a:round/>
                <a:headEnd/>
                <a:tailEnd/>
              </a:ln>
            </p:spPr>
            <p:txBody>
              <a:bodyPr/>
              <a:lstStyle/>
              <a:p>
                <a:endParaRPr lang="en-US">
                  <a:solidFill>
                    <a:srgbClr val="FFFFFF"/>
                  </a:solidFill>
                </a:endParaRPr>
              </a:p>
            </p:txBody>
          </p:sp>
          <p:sp>
            <p:nvSpPr>
              <p:cNvPr id="219069" name="Freeform 1725"/>
              <p:cNvSpPr>
                <a:spLocks/>
              </p:cNvSpPr>
              <p:nvPr/>
            </p:nvSpPr>
            <p:spPr bwMode="auto">
              <a:xfrm>
                <a:off x="3647" y="1892"/>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70" name="Freeform 1726"/>
              <p:cNvSpPr>
                <a:spLocks/>
              </p:cNvSpPr>
              <p:nvPr/>
            </p:nvSpPr>
            <p:spPr bwMode="auto">
              <a:xfrm>
                <a:off x="3487" y="1923"/>
                <a:ext cx="8"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71" name="Freeform 1727"/>
              <p:cNvSpPr>
                <a:spLocks/>
              </p:cNvSpPr>
              <p:nvPr/>
            </p:nvSpPr>
            <p:spPr bwMode="auto">
              <a:xfrm>
                <a:off x="3487" y="1923"/>
                <a:ext cx="8"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72" name="Freeform 1728"/>
              <p:cNvSpPr>
                <a:spLocks/>
              </p:cNvSpPr>
              <p:nvPr/>
            </p:nvSpPr>
            <p:spPr bwMode="auto">
              <a:xfrm>
                <a:off x="4500" y="223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ABD11"/>
              </a:solidFill>
              <a:ln w="0">
                <a:solidFill>
                  <a:srgbClr val="000000"/>
                </a:solidFill>
                <a:prstDash val="solid"/>
                <a:round/>
                <a:headEnd/>
                <a:tailEnd/>
              </a:ln>
            </p:spPr>
            <p:txBody>
              <a:bodyPr/>
              <a:lstStyle/>
              <a:p>
                <a:endParaRPr lang="en-US">
                  <a:solidFill>
                    <a:srgbClr val="FFFFFF"/>
                  </a:solidFill>
                </a:endParaRPr>
              </a:p>
            </p:txBody>
          </p:sp>
          <p:sp>
            <p:nvSpPr>
              <p:cNvPr id="219073" name="Freeform 1729"/>
              <p:cNvSpPr>
                <a:spLocks/>
              </p:cNvSpPr>
              <p:nvPr/>
            </p:nvSpPr>
            <p:spPr bwMode="auto">
              <a:xfrm>
                <a:off x="4500" y="223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74" name="Freeform 1730"/>
              <p:cNvSpPr>
                <a:spLocks/>
              </p:cNvSpPr>
              <p:nvPr/>
            </p:nvSpPr>
            <p:spPr bwMode="auto">
              <a:xfrm>
                <a:off x="4600" y="211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6871F"/>
              </a:solidFill>
              <a:ln w="0">
                <a:solidFill>
                  <a:srgbClr val="000000"/>
                </a:solidFill>
                <a:prstDash val="solid"/>
                <a:round/>
                <a:headEnd/>
                <a:tailEnd/>
              </a:ln>
            </p:spPr>
            <p:txBody>
              <a:bodyPr/>
              <a:lstStyle/>
              <a:p>
                <a:endParaRPr lang="en-US">
                  <a:solidFill>
                    <a:srgbClr val="FFFFFF"/>
                  </a:solidFill>
                </a:endParaRPr>
              </a:p>
            </p:txBody>
          </p:sp>
          <p:sp>
            <p:nvSpPr>
              <p:cNvPr id="219075" name="Freeform 1731"/>
              <p:cNvSpPr>
                <a:spLocks/>
              </p:cNvSpPr>
              <p:nvPr/>
            </p:nvSpPr>
            <p:spPr bwMode="auto">
              <a:xfrm>
                <a:off x="4600" y="211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76" name="Freeform 1732"/>
              <p:cNvSpPr>
                <a:spLocks/>
              </p:cNvSpPr>
              <p:nvPr/>
            </p:nvSpPr>
            <p:spPr bwMode="auto">
              <a:xfrm>
                <a:off x="3831" y="313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77" name="Freeform 1733"/>
              <p:cNvSpPr>
                <a:spLocks/>
              </p:cNvSpPr>
              <p:nvPr/>
            </p:nvSpPr>
            <p:spPr bwMode="auto">
              <a:xfrm>
                <a:off x="3831" y="313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78" name="Freeform 1734"/>
              <p:cNvSpPr>
                <a:spLocks/>
              </p:cNvSpPr>
              <p:nvPr/>
            </p:nvSpPr>
            <p:spPr bwMode="auto">
              <a:xfrm>
                <a:off x="4727" y="205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79" name="Freeform 1735"/>
              <p:cNvSpPr>
                <a:spLocks/>
              </p:cNvSpPr>
              <p:nvPr/>
            </p:nvSpPr>
            <p:spPr bwMode="auto">
              <a:xfrm>
                <a:off x="4727" y="205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80" name="Freeform 1736"/>
              <p:cNvSpPr>
                <a:spLocks/>
              </p:cNvSpPr>
              <p:nvPr/>
            </p:nvSpPr>
            <p:spPr bwMode="auto">
              <a:xfrm>
                <a:off x="3367" y="274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219081" name="Freeform 1737"/>
              <p:cNvSpPr>
                <a:spLocks/>
              </p:cNvSpPr>
              <p:nvPr/>
            </p:nvSpPr>
            <p:spPr bwMode="auto">
              <a:xfrm>
                <a:off x="3367" y="274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82" name="Freeform 1738"/>
              <p:cNvSpPr>
                <a:spLocks/>
              </p:cNvSpPr>
              <p:nvPr/>
            </p:nvSpPr>
            <p:spPr bwMode="auto">
              <a:xfrm>
                <a:off x="3324" y="268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83" name="Freeform 1739"/>
              <p:cNvSpPr>
                <a:spLocks/>
              </p:cNvSpPr>
              <p:nvPr/>
            </p:nvSpPr>
            <p:spPr bwMode="auto">
              <a:xfrm>
                <a:off x="3324" y="268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84" name="Freeform 1740"/>
              <p:cNvSpPr>
                <a:spLocks/>
              </p:cNvSpPr>
              <p:nvPr/>
            </p:nvSpPr>
            <p:spPr bwMode="auto">
              <a:xfrm>
                <a:off x="4206" y="247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85" name="Freeform 1741"/>
              <p:cNvSpPr>
                <a:spLocks/>
              </p:cNvSpPr>
              <p:nvPr/>
            </p:nvSpPr>
            <p:spPr bwMode="auto">
              <a:xfrm>
                <a:off x="4206" y="247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86" name="Freeform 1742"/>
              <p:cNvSpPr>
                <a:spLocks/>
              </p:cNvSpPr>
              <p:nvPr/>
            </p:nvSpPr>
            <p:spPr bwMode="auto">
              <a:xfrm>
                <a:off x="4326" y="2484"/>
                <a:ext cx="37" cy="36"/>
              </a:xfrm>
              <a:custGeom>
                <a:avLst/>
                <a:gdLst>
                  <a:gd name="T0" fmla="*/ 0 w 106"/>
                  <a:gd name="T1" fmla="*/ 0 h 107"/>
                  <a:gd name="T2" fmla="*/ 0 w 106"/>
                  <a:gd name="T3" fmla="*/ 0 h 107"/>
                  <a:gd name="T4" fmla="*/ 0 w 106"/>
                  <a:gd name="T5" fmla="*/ 0 h 107"/>
                  <a:gd name="T6" fmla="*/ 0 w 106"/>
                  <a:gd name="T7" fmla="*/ 0 h 107"/>
                  <a:gd name="T8" fmla="*/ 0 w 106"/>
                  <a:gd name="T9" fmla="*/ 0 h 107"/>
                  <a:gd name="T10" fmla="*/ 0 w 106"/>
                  <a:gd name="T11" fmla="*/ 0 h 107"/>
                  <a:gd name="T12" fmla="*/ 0 w 106"/>
                  <a:gd name="T13" fmla="*/ 0 h 10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6" h="107">
                    <a:moveTo>
                      <a:pt x="106" y="54"/>
                    </a:moveTo>
                    <a:lnTo>
                      <a:pt x="106" y="54"/>
                    </a:lnTo>
                    <a:cubicBezTo>
                      <a:pt x="106" y="83"/>
                      <a:pt x="82" y="107"/>
                      <a:pt x="53" y="107"/>
                    </a:cubicBezTo>
                    <a:cubicBezTo>
                      <a:pt x="23" y="107"/>
                      <a:pt x="0" y="83"/>
                      <a:pt x="0" y="54"/>
                    </a:cubicBezTo>
                    <a:cubicBezTo>
                      <a:pt x="0" y="24"/>
                      <a:pt x="23" y="0"/>
                      <a:pt x="53" y="0"/>
                    </a:cubicBezTo>
                    <a:cubicBezTo>
                      <a:pt x="82" y="0"/>
                      <a:pt x="106" y="24"/>
                      <a:pt x="106" y="54"/>
                    </a:cubicBezTo>
                    <a:close/>
                  </a:path>
                </a:pathLst>
              </a:custGeom>
              <a:solidFill>
                <a:srgbClr val="96D321"/>
              </a:solidFill>
              <a:ln w="0">
                <a:solidFill>
                  <a:srgbClr val="000000"/>
                </a:solidFill>
                <a:prstDash val="solid"/>
                <a:round/>
                <a:headEnd/>
                <a:tailEnd/>
              </a:ln>
            </p:spPr>
            <p:txBody>
              <a:bodyPr/>
              <a:lstStyle/>
              <a:p>
                <a:endParaRPr lang="en-US">
                  <a:solidFill>
                    <a:srgbClr val="FFFFFF"/>
                  </a:solidFill>
                </a:endParaRPr>
              </a:p>
            </p:txBody>
          </p:sp>
          <p:sp>
            <p:nvSpPr>
              <p:cNvPr id="219087" name="Freeform 1743"/>
              <p:cNvSpPr>
                <a:spLocks/>
              </p:cNvSpPr>
              <p:nvPr/>
            </p:nvSpPr>
            <p:spPr bwMode="auto">
              <a:xfrm>
                <a:off x="4326" y="2484"/>
                <a:ext cx="37" cy="36"/>
              </a:xfrm>
              <a:custGeom>
                <a:avLst/>
                <a:gdLst>
                  <a:gd name="T0" fmla="*/ 0 w 106"/>
                  <a:gd name="T1" fmla="*/ 0 h 107"/>
                  <a:gd name="T2" fmla="*/ 0 w 106"/>
                  <a:gd name="T3" fmla="*/ 0 h 107"/>
                  <a:gd name="T4" fmla="*/ 0 w 106"/>
                  <a:gd name="T5" fmla="*/ 0 h 107"/>
                  <a:gd name="T6" fmla="*/ 0 w 106"/>
                  <a:gd name="T7" fmla="*/ 0 h 107"/>
                  <a:gd name="T8" fmla="*/ 0 w 106"/>
                  <a:gd name="T9" fmla="*/ 0 h 107"/>
                  <a:gd name="T10" fmla="*/ 0 w 106"/>
                  <a:gd name="T11" fmla="*/ 0 h 107"/>
                  <a:gd name="T12" fmla="*/ 0 w 106"/>
                  <a:gd name="T13" fmla="*/ 0 h 10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6" h="107">
                    <a:moveTo>
                      <a:pt x="106" y="54"/>
                    </a:moveTo>
                    <a:lnTo>
                      <a:pt x="106" y="54"/>
                    </a:lnTo>
                    <a:cubicBezTo>
                      <a:pt x="106" y="83"/>
                      <a:pt x="82" y="107"/>
                      <a:pt x="53" y="107"/>
                    </a:cubicBezTo>
                    <a:cubicBezTo>
                      <a:pt x="23" y="107"/>
                      <a:pt x="0" y="83"/>
                      <a:pt x="0" y="54"/>
                    </a:cubicBezTo>
                    <a:cubicBezTo>
                      <a:pt x="0" y="24"/>
                      <a:pt x="23" y="0"/>
                      <a:pt x="53" y="0"/>
                    </a:cubicBezTo>
                    <a:cubicBezTo>
                      <a:pt x="82" y="0"/>
                      <a:pt x="106" y="24"/>
                      <a:pt x="106" y="5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88" name="Freeform 1744"/>
              <p:cNvSpPr>
                <a:spLocks/>
              </p:cNvSpPr>
              <p:nvPr/>
            </p:nvSpPr>
            <p:spPr bwMode="auto">
              <a:xfrm>
                <a:off x="4433" y="22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89" name="Freeform 1745"/>
              <p:cNvSpPr>
                <a:spLocks/>
              </p:cNvSpPr>
              <p:nvPr/>
            </p:nvSpPr>
            <p:spPr bwMode="auto">
              <a:xfrm>
                <a:off x="4433" y="22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90" name="Freeform 1746"/>
              <p:cNvSpPr>
                <a:spLocks/>
              </p:cNvSpPr>
              <p:nvPr/>
            </p:nvSpPr>
            <p:spPr bwMode="auto">
              <a:xfrm>
                <a:off x="5280" y="28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CCF0B"/>
              </a:solidFill>
              <a:ln w="0">
                <a:solidFill>
                  <a:srgbClr val="000000"/>
                </a:solidFill>
                <a:prstDash val="solid"/>
                <a:round/>
                <a:headEnd/>
                <a:tailEnd/>
              </a:ln>
            </p:spPr>
            <p:txBody>
              <a:bodyPr/>
              <a:lstStyle/>
              <a:p>
                <a:endParaRPr lang="en-US">
                  <a:solidFill>
                    <a:srgbClr val="FFFFFF"/>
                  </a:solidFill>
                </a:endParaRPr>
              </a:p>
            </p:txBody>
          </p:sp>
          <p:sp>
            <p:nvSpPr>
              <p:cNvPr id="219091" name="Freeform 1747"/>
              <p:cNvSpPr>
                <a:spLocks/>
              </p:cNvSpPr>
              <p:nvPr/>
            </p:nvSpPr>
            <p:spPr bwMode="auto">
              <a:xfrm>
                <a:off x="5280" y="28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92" name="Freeform 1748"/>
              <p:cNvSpPr>
                <a:spLocks/>
              </p:cNvSpPr>
              <p:nvPr/>
            </p:nvSpPr>
            <p:spPr bwMode="auto">
              <a:xfrm>
                <a:off x="3261" y="264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93" name="Freeform 1749"/>
              <p:cNvSpPr>
                <a:spLocks/>
              </p:cNvSpPr>
              <p:nvPr/>
            </p:nvSpPr>
            <p:spPr bwMode="auto">
              <a:xfrm>
                <a:off x="3261" y="264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94" name="Freeform 1750"/>
              <p:cNvSpPr>
                <a:spLocks/>
              </p:cNvSpPr>
              <p:nvPr/>
            </p:nvSpPr>
            <p:spPr bwMode="auto">
              <a:xfrm>
                <a:off x="4529" y="2073"/>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95" name="Freeform 1751"/>
              <p:cNvSpPr>
                <a:spLocks/>
              </p:cNvSpPr>
              <p:nvPr/>
            </p:nvSpPr>
            <p:spPr bwMode="auto">
              <a:xfrm>
                <a:off x="4529" y="2073"/>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96" name="Freeform 1752"/>
              <p:cNvSpPr>
                <a:spLocks/>
              </p:cNvSpPr>
              <p:nvPr/>
            </p:nvSpPr>
            <p:spPr bwMode="auto">
              <a:xfrm>
                <a:off x="3392" y="2731"/>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97" name="Freeform 1753"/>
              <p:cNvSpPr>
                <a:spLocks/>
              </p:cNvSpPr>
              <p:nvPr/>
            </p:nvSpPr>
            <p:spPr bwMode="auto">
              <a:xfrm>
                <a:off x="3392" y="2731"/>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98" name="Freeform 1754"/>
              <p:cNvSpPr>
                <a:spLocks/>
              </p:cNvSpPr>
              <p:nvPr/>
            </p:nvSpPr>
            <p:spPr bwMode="auto">
              <a:xfrm>
                <a:off x="5216" y="33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219099" name="Freeform 1755"/>
              <p:cNvSpPr>
                <a:spLocks/>
              </p:cNvSpPr>
              <p:nvPr/>
            </p:nvSpPr>
            <p:spPr bwMode="auto">
              <a:xfrm>
                <a:off x="5216" y="33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00" name="Freeform 1756"/>
              <p:cNvSpPr>
                <a:spLocks/>
              </p:cNvSpPr>
              <p:nvPr/>
            </p:nvSpPr>
            <p:spPr bwMode="auto">
              <a:xfrm>
                <a:off x="3371" y="27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BEC06"/>
              </a:solidFill>
              <a:ln w="0">
                <a:solidFill>
                  <a:srgbClr val="000000"/>
                </a:solidFill>
                <a:prstDash val="solid"/>
                <a:round/>
                <a:headEnd/>
                <a:tailEnd/>
              </a:ln>
            </p:spPr>
            <p:txBody>
              <a:bodyPr/>
              <a:lstStyle/>
              <a:p>
                <a:endParaRPr lang="en-US">
                  <a:solidFill>
                    <a:srgbClr val="FFFFFF"/>
                  </a:solidFill>
                </a:endParaRPr>
              </a:p>
            </p:txBody>
          </p:sp>
          <p:sp>
            <p:nvSpPr>
              <p:cNvPr id="219101" name="Freeform 1757"/>
              <p:cNvSpPr>
                <a:spLocks/>
              </p:cNvSpPr>
              <p:nvPr/>
            </p:nvSpPr>
            <p:spPr bwMode="auto">
              <a:xfrm>
                <a:off x="3371" y="27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02" name="Freeform 1758"/>
              <p:cNvSpPr>
                <a:spLocks/>
              </p:cNvSpPr>
              <p:nvPr/>
            </p:nvSpPr>
            <p:spPr bwMode="auto">
              <a:xfrm>
                <a:off x="3388" y="2772"/>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03" name="Freeform 1759"/>
              <p:cNvSpPr>
                <a:spLocks/>
              </p:cNvSpPr>
              <p:nvPr/>
            </p:nvSpPr>
            <p:spPr bwMode="auto">
              <a:xfrm>
                <a:off x="3388" y="2772"/>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04" name="Freeform 1760"/>
              <p:cNvSpPr>
                <a:spLocks/>
              </p:cNvSpPr>
              <p:nvPr/>
            </p:nvSpPr>
            <p:spPr bwMode="auto">
              <a:xfrm>
                <a:off x="5134" y="292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DDE07"/>
              </a:solidFill>
              <a:ln w="0">
                <a:solidFill>
                  <a:srgbClr val="000000"/>
                </a:solidFill>
                <a:prstDash val="solid"/>
                <a:round/>
                <a:headEnd/>
                <a:tailEnd/>
              </a:ln>
            </p:spPr>
            <p:txBody>
              <a:bodyPr/>
              <a:lstStyle/>
              <a:p>
                <a:endParaRPr lang="en-US">
                  <a:solidFill>
                    <a:srgbClr val="FFFFFF"/>
                  </a:solidFill>
                </a:endParaRPr>
              </a:p>
            </p:txBody>
          </p:sp>
          <p:sp>
            <p:nvSpPr>
              <p:cNvPr id="219105" name="Freeform 1761"/>
              <p:cNvSpPr>
                <a:spLocks/>
              </p:cNvSpPr>
              <p:nvPr/>
            </p:nvSpPr>
            <p:spPr bwMode="auto">
              <a:xfrm>
                <a:off x="5134" y="292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06" name="Freeform 1762"/>
              <p:cNvSpPr>
                <a:spLocks/>
              </p:cNvSpPr>
              <p:nvPr/>
            </p:nvSpPr>
            <p:spPr bwMode="auto">
              <a:xfrm>
                <a:off x="4568" y="2073"/>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07" name="Freeform 1763"/>
              <p:cNvSpPr>
                <a:spLocks/>
              </p:cNvSpPr>
              <p:nvPr/>
            </p:nvSpPr>
            <p:spPr bwMode="auto">
              <a:xfrm>
                <a:off x="4568" y="2073"/>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08" name="Freeform 1764"/>
              <p:cNvSpPr>
                <a:spLocks/>
              </p:cNvSpPr>
              <p:nvPr/>
            </p:nvSpPr>
            <p:spPr bwMode="auto">
              <a:xfrm>
                <a:off x="3243" y="2772"/>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09" name="Freeform 1765"/>
              <p:cNvSpPr>
                <a:spLocks/>
              </p:cNvSpPr>
              <p:nvPr/>
            </p:nvSpPr>
            <p:spPr bwMode="auto">
              <a:xfrm>
                <a:off x="3243" y="2772"/>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10" name="Freeform 1766"/>
              <p:cNvSpPr>
                <a:spLocks/>
              </p:cNvSpPr>
              <p:nvPr/>
            </p:nvSpPr>
            <p:spPr bwMode="auto">
              <a:xfrm>
                <a:off x="3983" y="3072"/>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11" name="Freeform 1767"/>
              <p:cNvSpPr>
                <a:spLocks/>
              </p:cNvSpPr>
              <p:nvPr/>
            </p:nvSpPr>
            <p:spPr bwMode="auto">
              <a:xfrm>
                <a:off x="3983" y="3072"/>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12" name="Freeform 1768"/>
              <p:cNvSpPr>
                <a:spLocks/>
              </p:cNvSpPr>
              <p:nvPr/>
            </p:nvSpPr>
            <p:spPr bwMode="auto">
              <a:xfrm>
                <a:off x="3629" y="19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13" name="Freeform 1769"/>
              <p:cNvSpPr>
                <a:spLocks/>
              </p:cNvSpPr>
              <p:nvPr/>
            </p:nvSpPr>
            <p:spPr bwMode="auto">
              <a:xfrm>
                <a:off x="3629" y="19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14" name="Freeform 1770"/>
              <p:cNvSpPr>
                <a:spLocks/>
              </p:cNvSpPr>
              <p:nvPr/>
            </p:nvSpPr>
            <p:spPr bwMode="auto">
              <a:xfrm>
                <a:off x="4139" y="2503"/>
                <a:ext cx="35" cy="33"/>
              </a:xfrm>
              <a:custGeom>
                <a:avLst/>
                <a:gdLst>
                  <a:gd name="T0" fmla="*/ 0 w 98"/>
                  <a:gd name="T1" fmla="*/ 0 h 97"/>
                  <a:gd name="T2" fmla="*/ 0 w 98"/>
                  <a:gd name="T3" fmla="*/ 0 h 97"/>
                  <a:gd name="T4" fmla="*/ 0 w 98"/>
                  <a:gd name="T5" fmla="*/ 0 h 97"/>
                  <a:gd name="T6" fmla="*/ 0 w 98"/>
                  <a:gd name="T7" fmla="*/ 0 h 97"/>
                  <a:gd name="T8" fmla="*/ 0 w 98"/>
                  <a:gd name="T9" fmla="*/ 0 h 97"/>
                  <a:gd name="T10" fmla="*/ 0 w 98"/>
                  <a:gd name="T11" fmla="*/ 0 h 97"/>
                  <a:gd name="T12" fmla="*/ 0 w 98"/>
                  <a:gd name="T13" fmla="*/ 0 h 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 h="97">
                    <a:moveTo>
                      <a:pt x="98" y="49"/>
                    </a:moveTo>
                    <a:lnTo>
                      <a:pt x="98" y="49"/>
                    </a:lnTo>
                    <a:cubicBezTo>
                      <a:pt x="98" y="76"/>
                      <a:pt x="77" y="97"/>
                      <a:pt x="49" y="97"/>
                    </a:cubicBezTo>
                    <a:cubicBezTo>
                      <a:pt x="22" y="97"/>
                      <a:pt x="0" y="76"/>
                      <a:pt x="0" y="49"/>
                    </a:cubicBezTo>
                    <a:cubicBezTo>
                      <a:pt x="0" y="21"/>
                      <a:pt x="22" y="0"/>
                      <a:pt x="49" y="0"/>
                    </a:cubicBezTo>
                    <a:cubicBezTo>
                      <a:pt x="77" y="0"/>
                      <a:pt x="98" y="21"/>
                      <a:pt x="98" y="49"/>
                    </a:cubicBezTo>
                    <a:close/>
                  </a:path>
                </a:pathLst>
              </a:custGeom>
              <a:solidFill>
                <a:srgbClr val="F03F22"/>
              </a:solidFill>
              <a:ln w="0">
                <a:solidFill>
                  <a:srgbClr val="000000"/>
                </a:solidFill>
                <a:prstDash val="solid"/>
                <a:round/>
                <a:headEnd/>
                <a:tailEnd/>
              </a:ln>
            </p:spPr>
            <p:txBody>
              <a:bodyPr/>
              <a:lstStyle/>
              <a:p>
                <a:endParaRPr lang="en-US">
                  <a:solidFill>
                    <a:srgbClr val="FFFFFF"/>
                  </a:solidFill>
                </a:endParaRPr>
              </a:p>
            </p:txBody>
          </p:sp>
          <p:sp>
            <p:nvSpPr>
              <p:cNvPr id="219115" name="Freeform 1771"/>
              <p:cNvSpPr>
                <a:spLocks/>
              </p:cNvSpPr>
              <p:nvPr/>
            </p:nvSpPr>
            <p:spPr bwMode="auto">
              <a:xfrm>
                <a:off x="4139" y="2503"/>
                <a:ext cx="35" cy="33"/>
              </a:xfrm>
              <a:custGeom>
                <a:avLst/>
                <a:gdLst>
                  <a:gd name="T0" fmla="*/ 0 w 98"/>
                  <a:gd name="T1" fmla="*/ 0 h 97"/>
                  <a:gd name="T2" fmla="*/ 0 w 98"/>
                  <a:gd name="T3" fmla="*/ 0 h 97"/>
                  <a:gd name="T4" fmla="*/ 0 w 98"/>
                  <a:gd name="T5" fmla="*/ 0 h 97"/>
                  <a:gd name="T6" fmla="*/ 0 w 98"/>
                  <a:gd name="T7" fmla="*/ 0 h 97"/>
                  <a:gd name="T8" fmla="*/ 0 w 98"/>
                  <a:gd name="T9" fmla="*/ 0 h 97"/>
                  <a:gd name="T10" fmla="*/ 0 w 98"/>
                  <a:gd name="T11" fmla="*/ 0 h 97"/>
                  <a:gd name="T12" fmla="*/ 0 w 98"/>
                  <a:gd name="T13" fmla="*/ 0 h 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 h="97">
                    <a:moveTo>
                      <a:pt x="98" y="49"/>
                    </a:moveTo>
                    <a:lnTo>
                      <a:pt x="98" y="49"/>
                    </a:lnTo>
                    <a:cubicBezTo>
                      <a:pt x="98" y="76"/>
                      <a:pt x="77" y="97"/>
                      <a:pt x="49" y="97"/>
                    </a:cubicBezTo>
                    <a:cubicBezTo>
                      <a:pt x="22" y="97"/>
                      <a:pt x="0" y="76"/>
                      <a:pt x="0" y="49"/>
                    </a:cubicBezTo>
                    <a:cubicBezTo>
                      <a:pt x="0" y="21"/>
                      <a:pt x="22" y="0"/>
                      <a:pt x="49" y="0"/>
                    </a:cubicBezTo>
                    <a:cubicBezTo>
                      <a:pt x="77" y="0"/>
                      <a:pt x="98" y="21"/>
                      <a:pt x="98" y="49"/>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16" name="Freeform 1772"/>
              <p:cNvSpPr>
                <a:spLocks/>
              </p:cNvSpPr>
              <p:nvPr/>
            </p:nvSpPr>
            <p:spPr bwMode="auto">
              <a:xfrm>
                <a:off x="4840" y="234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17" name="Freeform 1773"/>
              <p:cNvSpPr>
                <a:spLocks/>
              </p:cNvSpPr>
              <p:nvPr/>
            </p:nvSpPr>
            <p:spPr bwMode="auto">
              <a:xfrm>
                <a:off x="4840" y="234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18" name="Freeform 1774"/>
              <p:cNvSpPr>
                <a:spLocks/>
              </p:cNvSpPr>
              <p:nvPr/>
            </p:nvSpPr>
            <p:spPr bwMode="auto">
              <a:xfrm>
                <a:off x="3218" y="28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219119" name="Freeform 1775"/>
              <p:cNvSpPr>
                <a:spLocks/>
              </p:cNvSpPr>
              <p:nvPr/>
            </p:nvSpPr>
            <p:spPr bwMode="auto">
              <a:xfrm>
                <a:off x="3218" y="28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20" name="Freeform 1776"/>
              <p:cNvSpPr>
                <a:spLocks/>
              </p:cNvSpPr>
              <p:nvPr/>
            </p:nvSpPr>
            <p:spPr bwMode="auto">
              <a:xfrm>
                <a:off x="5248" y="3505"/>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21" name="Freeform 1777"/>
              <p:cNvSpPr>
                <a:spLocks/>
              </p:cNvSpPr>
              <p:nvPr/>
            </p:nvSpPr>
            <p:spPr bwMode="auto">
              <a:xfrm>
                <a:off x="5248" y="3505"/>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22" name="Freeform 1778"/>
              <p:cNvSpPr>
                <a:spLocks/>
              </p:cNvSpPr>
              <p:nvPr/>
            </p:nvSpPr>
            <p:spPr bwMode="auto">
              <a:xfrm>
                <a:off x="4412" y="280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5C92C"/>
              </a:solidFill>
              <a:ln w="0">
                <a:solidFill>
                  <a:srgbClr val="000000"/>
                </a:solidFill>
                <a:prstDash val="solid"/>
                <a:round/>
                <a:headEnd/>
                <a:tailEnd/>
              </a:ln>
            </p:spPr>
            <p:txBody>
              <a:bodyPr/>
              <a:lstStyle/>
              <a:p>
                <a:endParaRPr lang="en-US">
                  <a:solidFill>
                    <a:srgbClr val="FFFFFF"/>
                  </a:solidFill>
                </a:endParaRPr>
              </a:p>
            </p:txBody>
          </p:sp>
          <p:sp>
            <p:nvSpPr>
              <p:cNvPr id="219123" name="Freeform 1779"/>
              <p:cNvSpPr>
                <a:spLocks/>
              </p:cNvSpPr>
              <p:nvPr/>
            </p:nvSpPr>
            <p:spPr bwMode="auto">
              <a:xfrm>
                <a:off x="4412" y="280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24" name="Freeform 1780"/>
              <p:cNvSpPr>
                <a:spLocks/>
              </p:cNvSpPr>
              <p:nvPr/>
            </p:nvSpPr>
            <p:spPr bwMode="auto">
              <a:xfrm>
                <a:off x="4646" y="20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E2723"/>
              </a:solidFill>
              <a:ln w="0">
                <a:solidFill>
                  <a:srgbClr val="000000"/>
                </a:solidFill>
                <a:prstDash val="solid"/>
                <a:round/>
                <a:headEnd/>
                <a:tailEnd/>
              </a:ln>
            </p:spPr>
            <p:txBody>
              <a:bodyPr/>
              <a:lstStyle/>
              <a:p>
                <a:endParaRPr lang="en-US">
                  <a:solidFill>
                    <a:srgbClr val="FFFFFF"/>
                  </a:solidFill>
                </a:endParaRPr>
              </a:p>
            </p:txBody>
          </p:sp>
          <p:sp>
            <p:nvSpPr>
              <p:cNvPr id="219125" name="Freeform 1781"/>
              <p:cNvSpPr>
                <a:spLocks/>
              </p:cNvSpPr>
              <p:nvPr/>
            </p:nvSpPr>
            <p:spPr bwMode="auto">
              <a:xfrm>
                <a:off x="4646" y="20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26" name="Freeform 1782"/>
              <p:cNvSpPr>
                <a:spLocks/>
              </p:cNvSpPr>
              <p:nvPr/>
            </p:nvSpPr>
            <p:spPr bwMode="auto">
              <a:xfrm>
                <a:off x="3583" y="186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27" name="Freeform 1783"/>
              <p:cNvSpPr>
                <a:spLocks/>
              </p:cNvSpPr>
              <p:nvPr/>
            </p:nvSpPr>
            <p:spPr bwMode="auto">
              <a:xfrm>
                <a:off x="3583" y="186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28" name="Freeform 1784"/>
              <p:cNvSpPr>
                <a:spLocks/>
              </p:cNvSpPr>
              <p:nvPr/>
            </p:nvSpPr>
            <p:spPr bwMode="auto">
              <a:xfrm>
                <a:off x="4267" y="346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29" name="Freeform 1785"/>
              <p:cNvSpPr>
                <a:spLocks/>
              </p:cNvSpPr>
              <p:nvPr/>
            </p:nvSpPr>
            <p:spPr bwMode="auto">
              <a:xfrm>
                <a:off x="4267" y="346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30" name="Freeform 1786"/>
              <p:cNvSpPr>
                <a:spLocks/>
              </p:cNvSpPr>
              <p:nvPr/>
            </p:nvSpPr>
            <p:spPr bwMode="auto">
              <a:xfrm>
                <a:off x="3346" y="28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219131" name="Freeform 1787"/>
              <p:cNvSpPr>
                <a:spLocks/>
              </p:cNvSpPr>
              <p:nvPr/>
            </p:nvSpPr>
            <p:spPr bwMode="auto">
              <a:xfrm>
                <a:off x="3346" y="28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32" name="Freeform 1788"/>
              <p:cNvSpPr>
                <a:spLocks/>
              </p:cNvSpPr>
              <p:nvPr/>
            </p:nvSpPr>
            <p:spPr bwMode="auto">
              <a:xfrm>
                <a:off x="3796" y="325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33" name="Freeform 1789"/>
              <p:cNvSpPr>
                <a:spLocks/>
              </p:cNvSpPr>
              <p:nvPr/>
            </p:nvSpPr>
            <p:spPr bwMode="auto">
              <a:xfrm>
                <a:off x="3796" y="325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34" name="Freeform 1790"/>
              <p:cNvSpPr>
                <a:spLocks/>
              </p:cNvSpPr>
              <p:nvPr/>
            </p:nvSpPr>
            <p:spPr bwMode="auto">
              <a:xfrm>
                <a:off x="4262" y="2580"/>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1" y="65"/>
                      <a:pt x="33" y="65"/>
                    </a:cubicBezTo>
                    <a:cubicBezTo>
                      <a:pt x="15" y="65"/>
                      <a:pt x="0" y="50"/>
                      <a:pt x="0" y="33"/>
                    </a:cubicBezTo>
                    <a:cubicBezTo>
                      <a:pt x="0" y="15"/>
                      <a:pt x="15" y="0"/>
                      <a:pt x="33" y="0"/>
                    </a:cubicBezTo>
                    <a:cubicBezTo>
                      <a:pt x="51" y="0"/>
                      <a:pt x="65" y="15"/>
                      <a:pt x="65" y="33"/>
                    </a:cubicBezTo>
                    <a:close/>
                  </a:path>
                </a:pathLst>
              </a:custGeom>
              <a:solidFill>
                <a:srgbClr val="215280"/>
              </a:solidFill>
              <a:ln w="0">
                <a:solidFill>
                  <a:srgbClr val="000000"/>
                </a:solidFill>
                <a:prstDash val="solid"/>
                <a:round/>
                <a:headEnd/>
                <a:tailEnd/>
              </a:ln>
            </p:spPr>
            <p:txBody>
              <a:bodyPr/>
              <a:lstStyle/>
              <a:p>
                <a:endParaRPr lang="en-US">
                  <a:solidFill>
                    <a:srgbClr val="FFFFFF"/>
                  </a:solidFill>
                </a:endParaRPr>
              </a:p>
            </p:txBody>
          </p:sp>
          <p:sp>
            <p:nvSpPr>
              <p:cNvPr id="219135" name="Freeform 1791"/>
              <p:cNvSpPr>
                <a:spLocks/>
              </p:cNvSpPr>
              <p:nvPr/>
            </p:nvSpPr>
            <p:spPr bwMode="auto">
              <a:xfrm>
                <a:off x="4262" y="2580"/>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1" y="65"/>
                      <a:pt x="33" y="65"/>
                    </a:cubicBezTo>
                    <a:cubicBezTo>
                      <a:pt x="15" y="65"/>
                      <a:pt x="0" y="50"/>
                      <a:pt x="0" y="33"/>
                    </a:cubicBezTo>
                    <a:cubicBezTo>
                      <a:pt x="0" y="15"/>
                      <a:pt x="15" y="0"/>
                      <a:pt x="33" y="0"/>
                    </a:cubicBezTo>
                    <a:cubicBezTo>
                      <a:pt x="51" y="0"/>
                      <a:pt x="65" y="15"/>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36" name="Freeform 1792"/>
              <p:cNvSpPr>
                <a:spLocks/>
              </p:cNvSpPr>
              <p:nvPr/>
            </p:nvSpPr>
            <p:spPr bwMode="auto">
              <a:xfrm>
                <a:off x="3530" y="1895"/>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37" name="Freeform 1793"/>
              <p:cNvSpPr>
                <a:spLocks/>
              </p:cNvSpPr>
              <p:nvPr/>
            </p:nvSpPr>
            <p:spPr bwMode="auto">
              <a:xfrm>
                <a:off x="3530" y="1895"/>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38" name="Freeform 1794"/>
              <p:cNvSpPr>
                <a:spLocks/>
              </p:cNvSpPr>
              <p:nvPr/>
            </p:nvSpPr>
            <p:spPr bwMode="auto">
              <a:xfrm>
                <a:off x="4188" y="2577"/>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6AC62F"/>
              </a:solidFill>
              <a:ln w="0">
                <a:solidFill>
                  <a:srgbClr val="000000"/>
                </a:solidFill>
                <a:prstDash val="solid"/>
                <a:round/>
                <a:headEnd/>
                <a:tailEnd/>
              </a:ln>
            </p:spPr>
            <p:txBody>
              <a:bodyPr/>
              <a:lstStyle/>
              <a:p>
                <a:endParaRPr lang="en-US">
                  <a:solidFill>
                    <a:srgbClr val="FFFFFF"/>
                  </a:solidFill>
                </a:endParaRPr>
              </a:p>
            </p:txBody>
          </p:sp>
          <p:sp>
            <p:nvSpPr>
              <p:cNvPr id="219139" name="Freeform 1795"/>
              <p:cNvSpPr>
                <a:spLocks/>
              </p:cNvSpPr>
              <p:nvPr/>
            </p:nvSpPr>
            <p:spPr bwMode="auto">
              <a:xfrm>
                <a:off x="4188" y="2577"/>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40" name="Freeform 1796"/>
              <p:cNvSpPr>
                <a:spLocks/>
              </p:cNvSpPr>
              <p:nvPr/>
            </p:nvSpPr>
            <p:spPr bwMode="auto">
              <a:xfrm>
                <a:off x="4270" y="351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41" name="Freeform 1797"/>
              <p:cNvSpPr>
                <a:spLocks/>
              </p:cNvSpPr>
              <p:nvPr/>
            </p:nvSpPr>
            <p:spPr bwMode="auto">
              <a:xfrm>
                <a:off x="4270" y="351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42" name="Freeform 1798"/>
              <p:cNvSpPr>
                <a:spLocks/>
              </p:cNvSpPr>
              <p:nvPr/>
            </p:nvSpPr>
            <p:spPr bwMode="auto">
              <a:xfrm>
                <a:off x="3898" y="302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43" name="Freeform 1799"/>
              <p:cNvSpPr>
                <a:spLocks/>
              </p:cNvSpPr>
              <p:nvPr/>
            </p:nvSpPr>
            <p:spPr bwMode="auto">
              <a:xfrm>
                <a:off x="3898" y="302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44" name="Freeform 1800"/>
              <p:cNvSpPr>
                <a:spLocks/>
              </p:cNvSpPr>
              <p:nvPr/>
            </p:nvSpPr>
            <p:spPr bwMode="auto">
              <a:xfrm>
                <a:off x="4479" y="172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14A22"/>
              </a:solidFill>
              <a:ln w="0">
                <a:solidFill>
                  <a:srgbClr val="000000"/>
                </a:solidFill>
                <a:prstDash val="solid"/>
                <a:round/>
                <a:headEnd/>
                <a:tailEnd/>
              </a:ln>
            </p:spPr>
            <p:txBody>
              <a:bodyPr/>
              <a:lstStyle/>
              <a:p>
                <a:endParaRPr lang="en-US">
                  <a:solidFill>
                    <a:srgbClr val="FFFFFF"/>
                  </a:solidFill>
                </a:endParaRPr>
              </a:p>
            </p:txBody>
          </p:sp>
          <p:sp>
            <p:nvSpPr>
              <p:cNvPr id="219145" name="Freeform 1801"/>
              <p:cNvSpPr>
                <a:spLocks/>
              </p:cNvSpPr>
              <p:nvPr/>
            </p:nvSpPr>
            <p:spPr bwMode="auto">
              <a:xfrm>
                <a:off x="4479" y="172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46" name="Freeform 1802"/>
              <p:cNvSpPr>
                <a:spLocks/>
              </p:cNvSpPr>
              <p:nvPr/>
            </p:nvSpPr>
            <p:spPr bwMode="auto">
              <a:xfrm>
                <a:off x="4571" y="166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47" name="Freeform 1803"/>
              <p:cNvSpPr>
                <a:spLocks/>
              </p:cNvSpPr>
              <p:nvPr/>
            </p:nvSpPr>
            <p:spPr bwMode="auto">
              <a:xfrm>
                <a:off x="4571" y="166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48" name="Freeform 1804"/>
              <p:cNvSpPr>
                <a:spLocks/>
              </p:cNvSpPr>
              <p:nvPr/>
            </p:nvSpPr>
            <p:spPr bwMode="auto">
              <a:xfrm>
                <a:off x="4036" y="2383"/>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36920"/>
              </a:solidFill>
              <a:ln w="0">
                <a:solidFill>
                  <a:srgbClr val="000000"/>
                </a:solidFill>
                <a:prstDash val="solid"/>
                <a:round/>
                <a:headEnd/>
                <a:tailEnd/>
              </a:ln>
            </p:spPr>
            <p:txBody>
              <a:bodyPr/>
              <a:lstStyle/>
              <a:p>
                <a:endParaRPr lang="en-US">
                  <a:solidFill>
                    <a:srgbClr val="FFFFFF"/>
                  </a:solidFill>
                </a:endParaRPr>
              </a:p>
            </p:txBody>
          </p:sp>
          <p:sp>
            <p:nvSpPr>
              <p:cNvPr id="219149" name="Freeform 1805"/>
              <p:cNvSpPr>
                <a:spLocks/>
              </p:cNvSpPr>
              <p:nvPr/>
            </p:nvSpPr>
            <p:spPr bwMode="auto">
              <a:xfrm>
                <a:off x="4036" y="2383"/>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50" name="Freeform 1806"/>
              <p:cNvSpPr>
                <a:spLocks/>
              </p:cNvSpPr>
              <p:nvPr/>
            </p:nvSpPr>
            <p:spPr bwMode="auto">
              <a:xfrm>
                <a:off x="4295" y="257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219151" name="Freeform 1807"/>
              <p:cNvSpPr>
                <a:spLocks/>
              </p:cNvSpPr>
              <p:nvPr/>
            </p:nvSpPr>
            <p:spPr bwMode="auto">
              <a:xfrm>
                <a:off x="4295" y="257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52" name="Freeform 1808"/>
              <p:cNvSpPr>
                <a:spLocks/>
              </p:cNvSpPr>
              <p:nvPr/>
            </p:nvSpPr>
            <p:spPr bwMode="auto">
              <a:xfrm>
                <a:off x="3895" y="153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205"/>
              </a:solidFill>
              <a:ln w="0">
                <a:solidFill>
                  <a:srgbClr val="000000"/>
                </a:solidFill>
                <a:prstDash val="solid"/>
                <a:round/>
                <a:headEnd/>
                <a:tailEnd/>
              </a:ln>
            </p:spPr>
            <p:txBody>
              <a:bodyPr/>
              <a:lstStyle/>
              <a:p>
                <a:endParaRPr lang="en-US">
                  <a:solidFill>
                    <a:srgbClr val="FFFFFF"/>
                  </a:solidFill>
                </a:endParaRPr>
              </a:p>
            </p:txBody>
          </p:sp>
          <p:sp>
            <p:nvSpPr>
              <p:cNvPr id="219153" name="Freeform 1809"/>
              <p:cNvSpPr>
                <a:spLocks/>
              </p:cNvSpPr>
              <p:nvPr/>
            </p:nvSpPr>
            <p:spPr bwMode="auto">
              <a:xfrm>
                <a:off x="3895" y="153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54" name="Freeform 1810"/>
              <p:cNvSpPr>
                <a:spLocks/>
              </p:cNvSpPr>
              <p:nvPr/>
            </p:nvSpPr>
            <p:spPr bwMode="auto">
              <a:xfrm>
                <a:off x="3817" y="145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219155" name="Freeform 1811"/>
              <p:cNvSpPr>
                <a:spLocks/>
              </p:cNvSpPr>
              <p:nvPr/>
            </p:nvSpPr>
            <p:spPr bwMode="auto">
              <a:xfrm>
                <a:off x="3817" y="145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56" name="Freeform 1812"/>
              <p:cNvSpPr>
                <a:spLocks/>
              </p:cNvSpPr>
              <p:nvPr/>
            </p:nvSpPr>
            <p:spPr bwMode="auto">
              <a:xfrm>
                <a:off x="3218" y="26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FF200"/>
              </a:solidFill>
              <a:ln w="0">
                <a:solidFill>
                  <a:srgbClr val="000000"/>
                </a:solidFill>
                <a:prstDash val="solid"/>
                <a:round/>
                <a:headEnd/>
                <a:tailEnd/>
              </a:ln>
            </p:spPr>
            <p:txBody>
              <a:bodyPr/>
              <a:lstStyle/>
              <a:p>
                <a:endParaRPr lang="en-US">
                  <a:solidFill>
                    <a:srgbClr val="FFFFFF"/>
                  </a:solidFill>
                </a:endParaRPr>
              </a:p>
            </p:txBody>
          </p:sp>
          <p:sp>
            <p:nvSpPr>
              <p:cNvPr id="219157" name="Freeform 1813"/>
              <p:cNvSpPr>
                <a:spLocks/>
              </p:cNvSpPr>
              <p:nvPr/>
            </p:nvSpPr>
            <p:spPr bwMode="auto">
              <a:xfrm>
                <a:off x="3218" y="26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58" name="Freeform 1814"/>
              <p:cNvSpPr>
                <a:spLocks/>
              </p:cNvSpPr>
              <p:nvPr/>
            </p:nvSpPr>
            <p:spPr bwMode="auto">
              <a:xfrm>
                <a:off x="4178" y="2519"/>
                <a:ext cx="36" cy="35"/>
              </a:xfrm>
              <a:custGeom>
                <a:avLst/>
                <a:gdLst>
                  <a:gd name="T0" fmla="*/ 0 w 103"/>
                  <a:gd name="T1" fmla="*/ 0 h 103"/>
                  <a:gd name="T2" fmla="*/ 0 w 103"/>
                  <a:gd name="T3" fmla="*/ 0 h 103"/>
                  <a:gd name="T4" fmla="*/ 0 w 103"/>
                  <a:gd name="T5" fmla="*/ 0 h 103"/>
                  <a:gd name="T6" fmla="*/ 0 w 103"/>
                  <a:gd name="T7" fmla="*/ 0 h 103"/>
                  <a:gd name="T8" fmla="*/ 0 w 103"/>
                  <a:gd name="T9" fmla="*/ 0 h 103"/>
                  <a:gd name="T10" fmla="*/ 0 w 103"/>
                  <a:gd name="T11" fmla="*/ 0 h 103"/>
                  <a:gd name="T12" fmla="*/ 0 w 103"/>
                  <a:gd name="T13" fmla="*/ 0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3" h="103">
                    <a:moveTo>
                      <a:pt x="103" y="52"/>
                    </a:moveTo>
                    <a:lnTo>
                      <a:pt x="103" y="52"/>
                    </a:lnTo>
                    <a:cubicBezTo>
                      <a:pt x="103" y="80"/>
                      <a:pt x="80" y="103"/>
                      <a:pt x="52" y="103"/>
                    </a:cubicBezTo>
                    <a:cubicBezTo>
                      <a:pt x="23" y="103"/>
                      <a:pt x="0" y="80"/>
                      <a:pt x="0" y="52"/>
                    </a:cubicBezTo>
                    <a:cubicBezTo>
                      <a:pt x="0" y="23"/>
                      <a:pt x="23" y="0"/>
                      <a:pt x="52" y="0"/>
                    </a:cubicBezTo>
                    <a:cubicBezTo>
                      <a:pt x="80" y="0"/>
                      <a:pt x="103" y="23"/>
                      <a:pt x="103" y="52"/>
                    </a:cubicBezTo>
                    <a:close/>
                  </a:path>
                </a:pathLst>
              </a:custGeom>
              <a:solidFill>
                <a:srgbClr val="BCDE15"/>
              </a:solidFill>
              <a:ln w="0">
                <a:solidFill>
                  <a:srgbClr val="000000"/>
                </a:solidFill>
                <a:prstDash val="solid"/>
                <a:round/>
                <a:headEnd/>
                <a:tailEnd/>
              </a:ln>
            </p:spPr>
            <p:txBody>
              <a:bodyPr/>
              <a:lstStyle/>
              <a:p>
                <a:endParaRPr lang="en-US">
                  <a:solidFill>
                    <a:srgbClr val="FFFFFF"/>
                  </a:solidFill>
                </a:endParaRPr>
              </a:p>
            </p:txBody>
          </p:sp>
          <p:sp>
            <p:nvSpPr>
              <p:cNvPr id="219159" name="Freeform 1815"/>
              <p:cNvSpPr>
                <a:spLocks/>
              </p:cNvSpPr>
              <p:nvPr/>
            </p:nvSpPr>
            <p:spPr bwMode="auto">
              <a:xfrm>
                <a:off x="4178" y="2519"/>
                <a:ext cx="36" cy="35"/>
              </a:xfrm>
              <a:custGeom>
                <a:avLst/>
                <a:gdLst>
                  <a:gd name="T0" fmla="*/ 0 w 103"/>
                  <a:gd name="T1" fmla="*/ 0 h 103"/>
                  <a:gd name="T2" fmla="*/ 0 w 103"/>
                  <a:gd name="T3" fmla="*/ 0 h 103"/>
                  <a:gd name="T4" fmla="*/ 0 w 103"/>
                  <a:gd name="T5" fmla="*/ 0 h 103"/>
                  <a:gd name="T6" fmla="*/ 0 w 103"/>
                  <a:gd name="T7" fmla="*/ 0 h 103"/>
                  <a:gd name="T8" fmla="*/ 0 w 103"/>
                  <a:gd name="T9" fmla="*/ 0 h 103"/>
                  <a:gd name="T10" fmla="*/ 0 w 103"/>
                  <a:gd name="T11" fmla="*/ 0 h 103"/>
                  <a:gd name="T12" fmla="*/ 0 w 103"/>
                  <a:gd name="T13" fmla="*/ 0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3" h="103">
                    <a:moveTo>
                      <a:pt x="103" y="52"/>
                    </a:moveTo>
                    <a:lnTo>
                      <a:pt x="103" y="52"/>
                    </a:lnTo>
                    <a:cubicBezTo>
                      <a:pt x="103" y="80"/>
                      <a:pt x="80" y="103"/>
                      <a:pt x="52" y="103"/>
                    </a:cubicBezTo>
                    <a:cubicBezTo>
                      <a:pt x="23" y="103"/>
                      <a:pt x="0" y="80"/>
                      <a:pt x="0" y="52"/>
                    </a:cubicBezTo>
                    <a:cubicBezTo>
                      <a:pt x="0" y="23"/>
                      <a:pt x="23" y="0"/>
                      <a:pt x="52" y="0"/>
                    </a:cubicBezTo>
                    <a:cubicBezTo>
                      <a:pt x="80" y="0"/>
                      <a:pt x="103" y="23"/>
                      <a:pt x="103" y="5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60" name="Freeform 1816"/>
              <p:cNvSpPr>
                <a:spLocks/>
              </p:cNvSpPr>
              <p:nvPr/>
            </p:nvSpPr>
            <p:spPr bwMode="auto">
              <a:xfrm>
                <a:off x="4724" y="237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47020"/>
              </a:solidFill>
              <a:ln w="0">
                <a:solidFill>
                  <a:srgbClr val="000000"/>
                </a:solidFill>
                <a:prstDash val="solid"/>
                <a:round/>
                <a:headEnd/>
                <a:tailEnd/>
              </a:ln>
            </p:spPr>
            <p:txBody>
              <a:bodyPr/>
              <a:lstStyle/>
              <a:p>
                <a:endParaRPr lang="en-US">
                  <a:solidFill>
                    <a:srgbClr val="FFFFFF"/>
                  </a:solidFill>
                </a:endParaRPr>
              </a:p>
            </p:txBody>
          </p:sp>
          <p:sp>
            <p:nvSpPr>
              <p:cNvPr id="219161" name="Freeform 1817"/>
              <p:cNvSpPr>
                <a:spLocks/>
              </p:cNvSpPr>
              <p:nvPr/>
            </p:nvSpPr>
            <p:spPr bwMode="auto">
              <a:xfrm>
                <a:off x="4724" y="237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62" name="Freeform 1818"/>
              <p:cNvSpPr>
                <a:spLocks/>
              </p:cNvSpPr>
              <p:nvPr/>
            </p:nvSpPr>
            <p:spPr bwMode="auto">
              <a:xfrm>
                <a:off x="3357" y="27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DD709"/>
              </a:solidFill>
              <a:ln w="0">
                <a:solidFill>
                  <a:srgbClr val="000000"/>
                </a:solidFill>
                <a:prstDash val="solid"/>
                <a:round/>
                <a:headEnd/>
                <a:tailEnd/>
              </a:ln>
            </p:spPr>
            <p:txBody>
              <a:bodyPr/>
              <a:lstStyle/>
              <a:p>
                <a:endParaRPr lang="en-US">
                  <a:solidFill>
                    <a:srgbClr val="FFFFFF"/>
                  </a:solidFill>
                </a:endParaRPr>
              </a:p>
            </p:txBody>
          </p:sp>
          <p:sp>
            <p:nvSpPr>
              <p:cNvPr id="219163" name="Freeform 1819"/>
              <p:cNvSpPr>
                <a:spLocks/>
              </p:cNvSpPr>
              <p:nvPr/>
            </p:nvSpPr>
            <p:spPr bwMode="auto">
              <a:xfrm>
                <a:off x="3357" y="27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64" name="Freeform 1820"/>
              <p:cNvSpPr>
                <a:spLocks/>
              </p:cNvSpPr>
              <p:nvPr/>
            </p:nvSpPr>
            <p:spPr bwMode="auto">
              <a:xfrm>
                <a:off x="3760" y="142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65" name="Freeform 1821"/>
              <p:cNvSpPr>
                <a:spLocks/>
              </p:cNvSpPr>
              <p:nvPr/>
            </p:nvSpPr>
            <p:spPr bwMode="auto">
              <a:xfrm>
                <a:off x="3760" y="142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66" name="Freeform 1822"/>
              <p:cNvSpPr>
                <a:spLocks/>
              </p:cNvSpPr>
              <p:nvPr/>
            </p:nvSpPr>
            <p:spPr bwMode="auto">
              <a:xfrm>
                <a:off x="5294" y="357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DCE80B"/>
              </a:solidFill>
              <a:ln w="0">
                <a:solidFill>
                  <a:srgbClr val="000000"/>
                </a:solidFill>
                <a:prstDash val="solid"/>
                <a:round/>
                <a:headEnd/>
                <a:tailEnd/>
              </a:ln>
            </p:spPr>
            <p:txBody>
              <a:bodyPr/>
              <a:lstStyle/>
              <a:p>
                <a:endParaRPr lang="en-US">
                  <a:solidFill>
                    <a:srgbClr val="FFFFFF"/>
                  </a:solidFill>
                </a:endParaRPr>
              </a:p>
            </p:txBody>
          </p:sp>
          <p:sp>
            <p:nvSpPr>
              <p:cNvPr id="219167" name="Freeform 1823"/>
              <p:cNvSpPr>
                <a:spLocks/>
              </p:cNvSpPr>
              <p:nvPr/>
            </p:nvSpPr>
            <p:spPr bwMode="auto">
              <a:xfrm>
                <a:off x="5294" y="357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68" name="Freeform 1824"/>
              <p:cNvSpPr>
                <a:spLocks/>
              </p:cNvSpPr>
              <p:nvPr/>
            </p:nvSpPr>
            <p:spPr bwMode="auto">
              <a:xfrm>
                <a:off x="4422" y="259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7971D"/>
              </a:solidFill>
              <a:ln w="0">
                <a:solidFill>
                  <a:srgbClr val="000000"/>
                </a:solidFill>
                <a:prstDash val="solid"/>
                <a:round/>
                <a:headEnd/>
                <a:tailEnd/>
              </a:ln>
            </p:spPr>
            <p:txBody>
              <a:bodyPr/>
              <a:lstStyle/>
              <a:p>
                <a:endParaRPr lang="en-US">
                  <a:solidFill>
                    <a:srgbClr val="FFFFFF"/>
                  </a:solidFill>
                </a:endParaRPr>
              </a:p>
            </p:txBody>
          </p:sp>
          <p:sp>
            <p:nvSpPr>
              <p:cNvPr id="219169" name="Freeform 1825"/>
              <p:cNvSpPr>
                <a:spLocks/>
              </p:cNvSpPr>
              <p:nvPr/>
            </p:nvSpPr>
            <p:spPr bwMode="auto">
              <a:xfrm>
                <a:off x="4422" y="259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70" name="Freeform 1826"/>
              <p:cNvSpPr>
                <a:spLocks/>
              </p:cNvSpPr>
              <p:nvPr/>
            </p:nvSpPr>
            <p:spPr bwMode="auto">
              <a:xfrm>
                <a:off x="4384" y="17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4" y="20"/>
                      <a:pt x="0" y="15"/>
                      <a:pt x="0" y="10"/>
                    </a:cubicBezTo>
                    <a:cubicBezTo>
                      <a:pt x="0" y="4"/>
                      <a:pt x="4"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71" name="Freeform 1827"/>
              <p:cNvSpPr>
                <a:spLocks/>
              </p:cNvSpPr>
              <p:nvPr/>
            </p:nvSpPr>
            <p:spPr bwMode="auto">
              <a:xfrm>
                <a:off x="4384" y="17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4" y="20"/>
                      <a:pt x="0" y="15"/>
                      <a:pt x="0" y="10"/>
                    </a:cubicBezTo>
                    <a:cubicBezTo>
                      <a:pt x="0" y="4"/>
                      <a:pt x="4"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72" name="Freeform 1828"/>
              <p:cNvSpPr>
                <a:spLocks/>
              </p:cNvSpPr>
              <p:nvPr/>
            </p:nvSpPr>
            <p:spPr bwMode="auto">
              <a:xfrm>
                <a:off x="3718" y="191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73" name="Freeform 1829"/>
              <p:cNvSpPr>
                <a:spLocks/>
              </p:cNvSpPr>
              <p:nvPr/>
            </p:nvSpPr>
            <p:spPr bwMode="auto">
              <a:xfrm>
                <a:off x="3718" y="191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74" name="Freeform 1830"/>
              <p:cNvSpPr>
                <a:spLocks/>
              </p:cNvSpPr>
              <p:nvPr/>
            </p:nvSpPr>
            <p:spPr bwMode="auto">
              <a:xfrm>
                <a:off x="3197" y="28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FEF01"/>
              </a:solidFill>
              <a:ln w="0">
                <a:solidFill>
                  <a:srgbClr val="000000"/>
                </a:solidFill>
                <a:prstDash val="solid"/>
                <a:round/>
                <a:headEnd/>
                <a:tailEnd/>
              </a:ln>
            </p:spPr>
            <p:txBody>
              <a:bodyPr/>
              <a:lstStyle/>
              <a:p>
                <a:endParaRPr lang="en-US">
                  <a:solidFill>
                    <a:srgbClr val="FFFFFF"/>
                  </a:solidFill>
                </a:endParaRPr>
              </a:p>
            </p:txBody>
          </p:sp>
          <p:sp>
            <p:nvSpPr>
              <p:cNvPr id="219175" name="Freeform 1831"/>
              <p:cNvSpPr>
                <a:spLocks/>
              </p:cNvSpPr>
              <p:nvPr/>
            </p:nvSpPr>
            <p:spPr bwMode="auto">
              <a:xfrm>
                <a:off x="3197" y="28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76" name="Freeform 1832"/>
              <p:cNvSpPr>
                <a:spLocks/>
              </p:cNvSpPr>
              <p:nvPr/>
            </p:nvSpPr>
            <p:spPr bwMode="auto">
              <a:xfrm>
                <a:off x="3243" y="266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77" name="Freeform 1833"/>
              <p:cNvSpPr>
                <a:spLocks/>
              </p:cNvSpPr>
              <p:nvPr/>
            </p:nvSpPr>
            <p:spPr bwMode="auto">
              <a:xfrm>
                <a:off x="3243" y="266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78" name="Freeform 1834"/>
              <p:cNvSpPr>
                <a:spLocks/>
              </p:cNvSpPr>
              <p:nvPr/>
            </p:nvSpPr>
            <p:spPr bwMode="auto">
              <a:xfrm>
                <a:off x="4426" y="21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7931E"/>
              </a:solidFill>
              <a:ln w="0">
                <a:solidFill>
                  <a:srgbClr val="000000"/>
                </a:solidFill>
                <a:prstDash val="solid"/>
                <a:round/>
                <a:headEnd/>
                <a:tailEnd/>
              </a:ln>
            </p:spPr>
            <p:txBody>
              <a:bodyPr/>
              <a:lstStyle/>
              <a:p>
                <a:endParaRPr lang="en-US">
                  <a:solidFill>
                    <a:srgbClr val="FFFFFF"/>
                  </a:solidFill>
                </a:endParaRPr>
              </a:p>
            </p:txBody>
          </p:sp>
          <p:sp>
            <p:nvSpPr>
              <p:cNvPr id="219179" name="Freeform 1835"/>
              <p:cNvSpPr>
                <a:spLocks/>
              </p:cNvSpPr>
              <p:nvPr/>
            </p:nvSpPr>
            <p:spPr bwMode="auto">
              <a:xfrm>
                <a:off x="4426" y="21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80" name="Freeform 1836"/>
              <p:cNvSpPr>
                <a:spLocks/>
              </p:cNvSpPr>
              <p:nvPr/>
            </p:nvSpPr>
            <p:spPr bwMode="auto">
              <a:xfrm>
                <a:off x="5195"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7921E"/>
              </a:solidFill>
              <a:ln w="0">
                <a:solidFill>
                  <a:srgbClr val="000000"/>
                </a:solidFill>
                <a:prstDash val="solid"/>
                <a:round/>
                <a:headEnd/>
                <a:tailEnd/>
              </a:ln>
            </p:spPr>
            <p:txBody>
              <a:bodyPr/>
              <a:lstStyle/>
              <a:p>
                <a:endParaRPr lang="en-US">
                  <a:solidFill>
                    <a:srgbClr val="FFFFFF"/>
                  </a:solidFill>
                </a:endParaRPr>
              </a:p>
            </p:txBody>
          </p:sp>
          <p:sp>
            <p:nvSpPr>
              <p:cNvPr id="219181" name="Freeform 1837"/>
              <p:cNvSpPr>
                <a:spLocks/>
              </p:cNvSpPr>
              <p:nvPr/>
            </p:nvSpPr>
            <p:spPr bwMode="auto">
              <a:xfrm>
                <a:off x="5195"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82" name="Freeform 1838"/>
              <p:cNvSpPr>
                <a:spLocks/>
              </p:cNvSpPr>
              <p:nvPr/>
            </p:nvSpPr>
            <p:spPr bwMode="auto">
              <a:xfrm>
                <a:off x="3845" y="13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83" name="Freeform 1839"/>
              <p:cNvSpPr>
                <a:spLocks/>
              </p:cNvSpPr>
              <p:nvPr/>
            </p:nvSpPr>
            <p:spPr bwMode="auto">
              <a:xfrm>
                <a:off x="3845" y="13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84" name="Freeform 1840"/>
              <p:cNvSpPr>
                <a:spLocks/>
              </p:cNvSpPr>
              <p:nvPr/>
            </p:nvSpPr>
            <p:spPr bwMode="auto">
              <a:xfrm>
                <a:off x="4539" y="2764"/>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9185" name="Freeform 1841"/>
              <p:cNvSpPr>
                <a:spLocks/>
              </p:cNvSpPr>
              <p:nvPr/>
            </p:nvSpPr>
            <p:spPr bwMode="auto">
              <a:xfrm>
                <a:off x="4539" y="2764"/>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86" name="Freeform 1842"/>
              <p:cNvSpPr>
                <a:spLocks/>
              </p:cNvSpPr>
              <p:nvPr/>
            </p:nvSpPr>
            <p:spPr bwMode="auto">
              <a:xfrm>
                <a:off x="3891" y="16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CD20A"/>
              </a:solidFill>
              <a:ln w="0">
                <a:solidFill>
                  <a:srgbClr val="000000"/>
                </a:solidFill>
                <a:prstDash val="solid"/>
                <a:round/>
                <a:headEnd/>
                <a:tailEnd/>
              </a:ln>
            </p:spPr>
            <p:txBody>
              <a:bodyPr/>
              <a:lstStyle/>
              <a:p>
                <a:endParaRPr lang="en-US">
                  <a:solidFill>
                    <a:srgbClr val="FFFFFF"/>
                  </a:solidFill>
                </a:endParaRPr>
              </a:p>
            </p:txBody>
          </p:sp>
          <p:sp>
            <p:nvSpPr>
              <p:cNvPr id="219187" name="Freeform 1843"/>
              <p:cNvSpPr>
                <a:spLocks/>
              </p:cNvSpPr>
              <p:nvPr/>
            </p:nvSpPr>
            <p:spPr bwMode="auto">
              <a:xfrm>
                <a:off x="3891" y="16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88" name="Freeform 1844"/>
              <p:cNvSpPr>
                <a:spLocks/>
              </p:cNvSpPr>
              <p:nvPr/>
            </p:nvSpPr>
            <p:spPr bwMode="auto">
              <a:xfrm>
                <a:off x="4628" y="220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0EE05"/>
              </a:solidFill>
              <a:ln w="0">
                <a:solidFill>
                  <a:srgbClr val="000000"/>
                </a:solidFill>
                <a:prstDash val="solid"/>
                <a:round/>
                <a:headEnd/>
                <a:tailEnd/>
              </a:ln>
            </p:spPr>
            <p:txBody>
              <a:bodyPr/>
              <a:lstStyle/>
              <a:p>
                <a:endParaRPr lang="en-US">
                  <a:solidFill>
                    <a:srgbClr val="FFFFFF"/>
                  </a:solidFill>
                </a:endParaRPr>
              </a:p>
            </p:txBody>
          </p:sp>
          <p:sp>
            <p:nvSpPr>
              <p:cNvPr id="219189" name="Freeform 1845"/>
              <p:cNvSpPr>
                <a:spLocks/>
              </p:cNvSpPr>
              <p:nvPr/>
            </p:nvSpPr>
            <p:spPr bwMode="auto">
              <a:xfrm>
                <a:off x="4628" y="220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90" name="Freeform 1846"/>
              <p:cNvSpPr>
                <a:spLocks/>
              </p:cNvSpPr>
              <p:nvPr/>
            </p:nvSpPr>
            <p:spPr bwMode="auto">
              <a:xfrm>
                <a:off x="4242" y="19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91" name="Freeform 1847"/>
              <p:cNvSpPr>
                <a:spLocks/>
              </p:cNvSpPr>
              <p:nvPr/>
            </p:nvSpPr>
            <p:spPr bwMode="auto">
              <a:xfrm>
                <a:off x="4242" y="19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92" name="Freeform 1848"/>
              <p:cNvSpPr>
                <a:spLocks/>
              </p:cNvSpPr>
              <p:nvPr/>
            </p:nvSpPr>
            <p:spPr bwMode="auto">
              <a:xfrm>
                <a:off x="4755" y="2349"/>
                <a:ext cx="8"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93" name="Freeform 1849"/>
              <p:cNvSpPr>
                <a:spLocks/>
              </p:cNvSpPr>
              <p:nvPr/>
            </p:nvSpPr>
            <p:spPr bwMode="auto">
              <a:xfrm>
                <a:off x="4755" y="2349"/>
                <a:ext cx="8"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94" name="Freeform 1850"/>
              <p:cNvSpPr>
                <a:spLocks/>
              </p:cNvSpPr>
              <p:nvPr/>
            </p:nvSpPr>
            <p:spPr bwMode="auto">
              <a:xfrm>
                <a:off x="4472" y="308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95" name="Freeform 1851"/>
              <p:cNvSpPr>
                <a:spLocks/>
              </p:cNvSpPr>
              <p:nvPr/>
            </p:nvSpPr>
            <p:spPr bwMode="auto">
              <a:xfrm>
                <a:off x="4472" y="308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96" name="Freeform 1852"/>
              <p:cNvSpPr>
                <a:spLocks/>
              </p:cNvSpPr>
              <p:nvPr/>
            </p:nvSpPr>
            <p:spPr bwMode="auto">
              <a:xfrm>
                <a:off x="5138" y="32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219197" name="Freeform 1853"/>
              <p:cNvSpPr>
                <a:spLocks/>
              </p:cNvSpPr>
              <p:nvPr/>
            </p:nvSpPr>
            <p:spPr bwMode="auto">
              <a:xfrm>
                <a:off x="5138" y="32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198" name="Freeform 1854"/>
              <p:cNvSpPr>
                <a:spLocks/>
              </p:cNvSpPr>
              <p:nvPr/>
            </p:nvSpPr>
            <p:spPr bwMode="auto">
              <a:xfrm>
                <a:off x="4681" y="249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199" name="Freeform 1855"/>
              <p:cNvSpPr>
                <a:spLocks/>
              </p:cNvSpPr>
              <p:nvPr/>
            </p:nvSpPr>
            <p:spPr bwMode="auto">
              <a:xfrm>
                <a:off x="4681" y="249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00" name="Freeform 1856"/>
              <p:cNvSpPr>
                <a:spLocks/>
              </p:cNvSpPr>
              <p:nvPr/>
            </p:nvSpPr>
            <p:spPr bwMode="auto">
              <a:xfrm>
                <a:off x="5103" y="369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DDF06"/>
              </a:solidFill>
              <a:ln w="0">
                <a:solidFill>
                  <a:srgbClr val="000000"/>
                </a:solidFill>
                <a:prstDash val="solid"/>
                <a:round/>
                <a:headEnd/>
                <a:tailEnd/>
              </a:ln>
            </p:spPr>
            <p:txBody>
              <a:bodyPr/>
              <a:lstStyle/>
              <a:p>
                <a:endParaRPr lang="en-US">
                  <a:solidFill>
                    <a:srgbClr val="FFFFFF"/>
                  </a:solidFill>
                </a:endParaRPr>
              </a:p>
            </p:txBody>
          </p:sp>
          <p:sp>
            <p:nvSpPr>
              <p:cNvPr id="219201" name="Freeform 1857"/>
              <p:cNvSpPr>
                <a:spLocks/>
              </p:cNvSpPr>
              <p:nvPr/>
            </p:nvSpPr>
            <p:spPr bwMode="auto">
              <a:xfrm>
                <a:off x="5103" y="369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02" name="Freeform 1858"/>
              <p:cNvSpPr>
                <a:spLocks/>
              </p:cNvSpPr>
              <p:nvPr/>
            </p:nvSpPr>
            <p:spPr bwMode="auto">
              <a:xfrm>
                <a:off x="3378" y="289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CDE310"/>
              </a:solidFill>
              <a:ln w="0">
                <a:solidFill>
                  <a:srgbClr val="000000"/>
                </a:solidFill>
                <a:prstDash val="solid"/>
                <a:round/>
                <a:headEnd/>
                <a:tailEnd/>
              </a:ln>
            </p:spPr>
            <p:txBody>
              <a:bodyPr/>
              <a:lstStyle/>
              <a:p>
                <a:endParaRPr lang="en-US">
                  <a:solidFill>
                    <a:srgbClr val="FFFFFF"/>
                  </a:solidFill>
                </a:endParaRPr>
              </a:p>
            </p:txBody>
          </p:sp>
          <p:sp>
            <p:nvSpPr>
              <p:cNvPr id="219203" name="Freeform 1859"/>
              <p:cNvSpPr>
                <a:spLocks/>
              </p:cNvSpPr>
              <p:nvPr/>
            </p:nvSpPr>
            <p:spPr bwMode="auto">
              <a:xfrm>
                <a:off x="3378" y="289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04" name="Freeform 1860"/>
              <p:cNvSpPr>
                <a:spLocks/>
              </p:cNvSpPr>
              <p:nvPr/>
            </p:nvSpPr>
            <p:spPr bwMode="auto">
              <a:xfrm>
                <a:off x="4359" y="25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38B73F"/>
              </a:solidFill>
              <a:ln w="0">
                <a:solidFill>
                  <a:srgbClr val="000000"/>
                </a:solidFill>
                <a:prstDash val="solid"/>
                <a:round/>
                <a:headEnd/>
                <a:tailEnd/>
              </a:ln>
            </p:spPr>
            <p:txBody>
              <a:bodyPr/>
              <a:lstStyle/>
              <a:p>
                <a:endParaRPr lang="en-US">
                  <a:solidFill>
                    <a:srgbClr val="FFFFFF"/>
                  </a:solidFill>
                </a:endParaRPr>
              </a:p>
            </p:txBody>
          </p:sp>
          <p:sp>
            <p:nvSpPr>
              <p:cNvPr id="219205" name="Freeform 1861"/>
              <p:cNvSpPr>
                <a:spLocks/>
              </p:cNvSpPr>
              <p:nvPr/>
            </p:nvSpPr>
            <p:spPr bwMode="auto">
              <a:xfrm>
                <a:off x="4359" y="25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206" name="Freeform 1862"/>
              <p:cNvSpPr>
                <a:spLocks/>
              </p:cNvSpPr>
              <p:nvPr/>
            </p:nvSpPr>
            <p:spPr bwMode="auto">
              <a:xfrm>
                <a:off x="4230" y="2563"/>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1" y="65"/>
                      <a:pt x="33" y="65"/>
                    </a:cubicBezTo>
                    <a:cubicBezTo>
                      <a:pt x="15" y="65"/>
                      <a:pt x="0" y="50"/>
                      <a:pt x="0" y="33"/>
                    </a:cubicBezTo>
                    <a:cubicBezTo>
                      <a:pt x="0" y="15"/>
                      <a:pt x="15" y="0"/>
                      <a:pt x="33" y="0"/>
                    </a:cubicBezTo>
                    <a:cubicBezTo>
                      <a:pt x="51" y="0"/>
                      <a:pt x="65" y="15"/>
                      <a:pt x="65" y="33"/>
                    </a:cubicBezTo>
                    <a:close/>
                  </a:path>
                </a:pathLst>
              </a:custGeom>
              <a:solidFill>
                <a:srgbClr val="FEE105"/>
              </a:solidFill>
              <a:ln w="0">
                <a:solidFill>
                  <a:srgbClr val="000000"/>
                </a:solidFill>
                <a:prstDash val="solid"/>
                <a:round/>
                <a:headEnd/>
                <a:tailEnd/>
              </a:ln>
            </p:spPr>
            <p:txBody>
              <a:bodyPr/>
              <a:lstStyle/>
              <a:p>
                <a:endParaRPr lang="en-US">
                  <a:solidFill>
                    <a:srgbClr val="FFFFFF"/>
                  </a:solidFill>
                </a:endParaRPr>
              </a:p>
            </p:txBody>
          </p:sp>
        </p:grpSp>
        <p:grpSp>
          <p:nvGrpSpPr>
            <p:cNvPr id="218357" name="Group 2064"/>
            <p:cNvGrpSpPr>
              <a:grpSpLocks/>
            </p:cNvGrpSpPr>
            <p:nvPr/>
          </p:nvGrpSpPr>
          <p:grpSpPr bwMode="auto">
            <a:xfrm>
              <a:off x="3080" y="1445"/>
              <a:ext cx="2487" cy="2288"/>
              <a:chOff x="3080" y="1445"/>
              <a:chExt cx="2487" cy="2288"/>
            </a:xfrm>
          </p:grpSpPr>
          <p:sp>
            <p:nvSpPr>
              <p:cNvPr id="218807" name="Freeform 1864"/>
              <p:cNvSpPr>
                <a:spLocks/>
              </p:cNvSpPr>
              <p:nvPr/>
            </p:nvSpPr>
            <p:spPr bwMode="auto">
              <a:xfrm>
                <a:off x="4230" y="2563"/>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1" y="65"/>
                      <a:pt x="33" y="65"/>
                    </a:cubicBezTo>
                    <a:cubicBezTo>
                      <a:pt x="15" y="65"/>
                      <a:pt x="0" y="50"/>
                      <a:pt x="0" y="33"/>
                    </a:cubicBezTo>
                    <a:cubicBezTo>
                      <a:pt x="0" y="15"/>
                      <a:pt x="15" y="0"/>
                      <a:pt x="33" y="0"/>
                    </a:cubicBezTo>
                    <a:cubicBezTo>
                      <a:pt x="51" y="0"/>
                      <a:pt x="65" y="15"/>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08" name="Freeform 1865"/>
              <p:cNvSpPr>
                <a:spLocks/>
              </p:cNvSpPr>
              <p:nvPr/>
            </p:nvSpPr>
            <p:spPr bwMode="auto">
              <a:xfrm>
                <a:off x="5428" y="283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218809" name="Freeform 1866"/>
              <p:cNvSpPr>
                <a:spLocks/>
              </p:cNvSpPr>
              <p:nvPr/>
            </p:nvSpPr>
            <p:spPr bwMode="auto">
              <a:xfrm>
                <a:off x="5428" y="283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10" name="Freeform 1867"/>
              <p:cNvSpPr>
                <a:spLocks/>
              </p:cNvSpPr>
              <p:nvPr/>
            </p:nvSpPr>
            <p:spPr bwMode="auto">
              <a:xfrm>
                <a:off x="3760" y="160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811" name="Freeform 1868"/>
              <p:cNvSpPr>
                <a:spLocks/>
              </p:cNvSpPr>
              <p:nvPr/>
            </p:nvSpPr>
            <p:spPr bwMode="auto">
              <a:xfrm>
                <a:off x="3760" y="160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12" name="Freeform 1869"/>
              <p:cNvSpPr>
                <a:spLocks/>
              </p:cNvSpPr>
              <p:nvPr/>
            </p:nvSpPr>
            <p:spPr bwMode="auto">
              <a:xfrm>
                <a:off x="4097"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8CE26"/>
              </a:solidFill>
              <a:ln w="0">
                <a:solidFill>
                  <a:srgbClr val="000000"/>
                </a:solidFill>
                <a:prstDash val="solid"/>
                <a:round/>
                <a:headEnd/>
                <a:tailEnd/>
              </a:ln>
            </p:spPr>
            <p:txBody>
              <a:bodyPr/>
              <a:lstStyle/>
              <a:p>
                <a:endParaRPr lang="en-US">
                  <a:solidFill>
                    <a:srgbClr val="FFFFFF"/>
                  </a:solidFill>
                </a:endParaRPr>
              </a:p>
            </p:txBody>
          </p:sp>
          <p:sp>
            <p:nvSpPr>
              <p:cNvPr id="218813" name="Freeform 1870"/>
              <p:cNvSpPr>
                <a:spLocks/>
              </p:cNvSpPr>
              <p:nvPr/>
            </p:nvSpPr>
            <p:spPr bwMode="auto">
              <a:xfrm>
                <a:off x="4097"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14" name="Freeform 1871"/>
              <p:cNvSpPr>
                <a:spLocks/>
              </p:cNvSpPr>
              <p:nvPr/>
            </p:nvSpPr>
            <p:spPr bwMode="auto">
              <a:xfrm>
                <a:off x="4058" y="2492"/>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815" name="Freeform 1872"/>
              <p:cNvSpPr>
                <a:spLocks/>
              </p:cNvSpPr>
              <p:nvPr/>
            </p:nvSpPr>
            <p:spPr bwMode="auto">
              <a:xfrm>
                <a:off x="4058" y="2492"/>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16" name="Freeform 1873"/>
              <p:cNvSpPr>
                <a:spLocks/>
              </p:cNvSpPr>
              <p:nvPr/>
            </p:nvSpPr>
            <p:spPr bwMode="auto">
              <a:xfrm>
                <a:off x="5311" y="341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DDF06"/>
              </a:solidFill>
              <a:ln w="0">
                <a:solidFill>
                  <a:srgbClr val="000000"/>
                </a:solidFill>
                <a:prstDash val="solid"/>
                <a:round/>
                <a:headEnd/>
                <a:tailEnd/>
              </a:ln>
            </p:spPr>
            <p:txBody>
              <a:bodyPr/>
              <a:lstStyle/>
              <a:p>
                <a:endParaRPr lang="en-US">
                  <a:solidFill>
                    <a:srgbClr val="FFFFFF"/>
                  </a:solidFill>
                </a:endParaRPr>
              </a:p>
            </p:txBody>
          </p:sp>
          <p:sp>
            <p:nvSpPr>
              <p:cNvPr id="218817" name="Freeform 1874"/>
              <p:cNvSpPr>
                <a:spLocks/>
              </p:cNvSpPr>
              <p:nvPr/>
            </p:nvSpPr>
            <p:spPr bwMode="auto">
              <a:xfrm>
                <a:off x="5311" y="341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18" name="Freeform 1875"/>
              <p:cNvSpPr>
                <a:spLocks/>
              </p:cNvSpPr>
              <p:nvPr/>
            </p:nvSpPr>
            <p:spPr bwMode="auto">
              <a:xfrm>
                <a:off x="3944" y="153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819" name="Freeform 1876"/>
              <p:cNvSpPr>
                <a:spLocks/>
              </p:cNvSpPr>
              <p:nvPr/>
            </p:nvSpPr>
            <p:spPr bwMode="auto">
              <a:xfrm>
                <a:off x="3944" y="153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20" name="Freeform 1877"/>
              <p:cNvSpPr>
                <a:spLocks/>
              </p:cNvSpPr>
              <p:nvPr/>
            </p:nvSpPr>
            <p:spPr bwMode="auto">
              <a:xfrm>
                <a:off x="4738" y="24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821" name="Freeform 1878"/>
              <p:cNvSpPr>
                <a:spLocks/>
              </p:cNvSpPr>
              <p:nvPr/>
            </p:nvSpPr>
            <p:spPr bwMode="auto">
              <a:xfrm>
                <a:off x="4738" y="24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22" name="Freeform 1879"/>
              <p:cNvSpPr>
                <a:spLocks/>
              </p:cNvSpPr>
              <p:nvPr/>
            </p:nvSpPr>
            <p:spPr bwMode="auto">
              <a:xfrm>
                <a:off x="4592" y="1694"/>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7951E"/>
              </a:solidFill>
              <a:ln w="0">
                <a:solidFill>
                  <a:srgbClr val="000000"/>
                </a:solidFill>
                <a:prstDash val="solid"/>
                <a:round/>
                <a:headEnd/>
                <a:tailEnd/>
              </a:ln>
            </p:spPr>
            <p:txBody>
              <a:bodyPr/>
              <a:lstStyle/>
              <a:p>
                <a:endParaRPr lang="en-US">
                  <a:solidFill>
                    <a:srgbClr val="FFFFFF"/>
                  </a:solidFill>
                </a:endParaRPr>
              </a:p>
            </p:txBody>
          </p:sp>
          <p:sp>
            <p:nvSpPr>
              <p:cNvPr id="218823" name="Freeform 1880"/>
              <p:cNvSpPr>
                <a:spLocks/>
              </p:cNvSpPr>
              <p:nvPr/>
            </p:nvSpPr>
            <p:spPr bwMode="auto">
              <a:xfrm>
                <a:off x="4592" y="1694"/>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24" name="Freeform 1881"/>
              <p:cNvSpPr>
                <a:spLocks/>
              </p:cNvSpPr>
              <p:nvPr/>
            </p:nvSpPr>
            <p:spPr bwMode="auto">
              <a:xfrm>
                <a:off x="3572" y="153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825" name="Freeform 1882"/>
              <p:cNvSpPr>
                <a:spLocks/>
              </p:cNvSpPr>
              <p:nvPr/>
            </p:nvSpPr>
            <p:spPr bwMode="auto">
              <a:xfrm>
                <a:off x="3572" y="153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26" name="Freeform 1883"/>
              <p:cNvSpPr>
                <a:spLocks/>
              </p:cNvSpPr>
              <p:nvPr/>
            </p:nvSpPr>
            <p:spPr bwMode="auto">
              <a:xfrm>
                <a:off x="3285" y="274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205"/>
              </a:solidFill>
              <a:ln w="0">
                <a:solidFill>
                  <a:srgbClr val="000000"/>
                </a:solidFill>
                <a:prstDash val="solid"/>
                <a:round/>
                <a:headEnd/>
                <a:tailEnd/>
              </a:ln>
            </p:spPr>
            <p:txBody>
              <a:bodyPr/>
              <a:lstStyle/>
              <a:p>
                <a:endParaRPr lang="en-US">
                  <a:solidFill>
                    <a:srgbClr val="FFFFFF"/>
                  </a:solidFill>
                </a:endParaRPr>
              </a:p>
            </p:txBody>
          </p:sp>
          <p:sp>
            <p:nvSpPr>
              <p:cNvPr id="218827" name="Freeform 1884"/>
              <p:cNvSpPr>
                <a:spLocks/>
              </p:cNvSpPr>
              <p:nvPr/>
            </p:nvSpPr>
            <p:spPr bwMode="auto">
              <a:xfrm>
                <a:off x="3285" y="274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28" name="Freeform 1885"/>
              <p:cNvSpPr>
                <a:spLocks/>
              </p:cNvSpPr>
              <p:nvPr/>
            </p:nvSpPr>
            <p:spPr bwMode="auto">
              <a:xfrm>
                <a:off x="4607" y="15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829" name="Freeform 1886"/>
              <p:cNvSpPr>
                <a:spLocks/>
              </p:cNvSpPr>
              <p:nvPr/>
            </p:nvSpPr>
            <p:spPr bwMode="auto">
              <a:xfrm>
                <a:off x="4607" y="15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30" name="Freeform 1887"/>
              <p:cNvSpPr>
                <a:spLocks/>
              </p:cNvSpPr>
              <p:nvPr/>
            </p:nvSpPr>
            <p:spPr bwMode="auto">
              <a:xfrm>
                <a:off x="4040"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12AB4B"/>
              </a:solidFill>
              <a:ln w="0">
                <a:solidFill>
                  <a:srgbClr val="000000"/>
                </a:solidFill>
                <a:prstDash val="solid"/>
                <a:round/>
                <a:headEnd/>
                <a:tailEnd/>
              </a:ln>
            </p:spPr>
            <p:txBody>
              <a:bodyPr/>
              <a:lstStyle/>
              <a:p>
                <a:endParaRPr lang="en-US">
                  <a:solidFill>
                    <a:srgbClr val="FFFFFF"/>
                  </a:solidFill>
                </a:endParaRPr>
              </a:p>
            </p:txBody>
          </p:sp>
          <p:sp>
            <p:nvSpPr>
              <p:cNvPr id="218831" name="Freeform 1888"/>
              <p:cNvSpPr>
                <a:spLocks/>
              </p:cNvSpPr>
              <p:nvPr/>
            </p:nvSpPr>
            <p:spPr bwMode="auto">
              <a:xfrm>
                <a:off x="4040"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32" name="Freeform 1889"/>
              <p:cNvSpPr>
                <a:spLocks/>
              </p:cNvSpPr>
              <p:nvPr/>
            </p:nvSpPr>
            <p:spPr bwMode="auto">
              <a:xfrm>
                <a:off x="3498" y="35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FEE105"/>
              </a:solidFill>
              <a:ln w="0">
                <a:solidFill>
                  <a:srgbClr val="000000"/>
                </a:solidFill>
                <a:prstDash val="solid"/>
                <a:round/>
                <a:headEnd/>
                <a:tailEnd/>
              </a:ln>
            </p:spPr>
            <p:txBody>
              <a:bodyPr/>
              <a:lstStyle/>
              <a:p>
                <a:endParaRPr lang="en-US">
                  <a:solidFill>
                    <a:srgbClr val="FFFFFF"/>
                  </a:solidFill>
                </a:endParaRPr>
              </a:p>
            </p:txBody>
          </p:sp>
          <p:sp>
            <p:nvSpPr>
              <p:cNvPr id="218833" name="Freeform 1890"/>
              <p:cNvSpPr>
                <a:spLocks/>
              </p:cNvSpPr>
              <p:nvPr/>
            </p:nvSpPr>
            <p:spPr bwMode="auto">
              <a:xfrm>
                <a:off x="3498" y="35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34" name="Freeform 1891"/>
              <p:cNvSpPr>
                <a:spLocks/>
              </p:cNvSpPr>
              <p:nvPr/>
            </p:nvSpPr>
            <p:spPr bwMode="auto">
              <a:xfrm>
                <a:off x="4299"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835" name="Freeform 1892"/>
              <p:cNvSpPr>
                <a:spLocks/>
              </p:cNvSpPr>
              <p:nvPr/>
            </p:nvSpPr>
            <p:spPr bwMode="auto">
              <a:xfrm>
                <a:off x="4299"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36" name="Freeform 1893"/>
              <p:cNvSpPr>
                <a:spLocks/>
              </p:cNvSpPr>
              <p:nvPr/>
            </p:nvSpPr>
            <p:spPr bwMode="auto">
              <a:xfrm>
                <a:off x="4125" y="200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2E3192"/>
              </a:solidFill>
              <a:ln w="0">
                <a:solidFill>
                  <a:srgbClr val="000000"/>
                </a:solidFill>
                <a:prstDash val="solid"/>
                <a:round/>
                <a:headEnd/>
                <a:tailEnd/>
              </a:ln>
            </p:spPr>
            <p:txBody>
              <a:bodyPr/>
              <a:lstStyle/>
              <a:p>
                <a:endParaRPr lang="en-US">
                  <a:solidFill>
                    <a:srgbClr val="FFFFFF"/>
                  </a:solidFill>
                </a:endParaRPr>
              </a:p>
            </p:txBody>
          </p:sp>
          <p:sp>
            <p:nvSpPr>
              <p:cNvPr id="218837" name="Freeform 1894"/>
              <p:cNvSpPr>
                <a:spLocks/>
              </p:cNvSpPr>
              <p:nvPr/>
            </p:nvSpPr>
            <p:spPr bwMode="auto">
              <a:xfrm>
                <a:off x="4125" y="200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38" name="Freeform 1895"/>
              <p:cNvSpPr>
                <a:spLocks/>
              </p:cNvSpPr>
              <p:nvPr/>
            </p:nvSpPr>
            <p:spPr bwMode="auto">
              <a:xfrm>
                <a:off x="3317" y="27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218839" name="Freeform 1896"/>
              <p:cNvSpPr>
                <a:spLocks/>
              </p:cNvSpPr>
              <p:nvPr/>
            </p:nvSpPr>
            <p:spPr bwMode="auto">
              <a:xfrm>
                <a:off x="3317" y="27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40" name="Freeform 1897"/>
              <p:cNvSpPr>
                <a:spLocks/>
              </p:cNvSpPr>
              <p:nvPr/>
            </p:nvSpPr>
            <p:spPr bwMode="auto">
              <a:xfrm>
                <a:off x="3292" y="2867"/>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218841" name="Freeform 1898"/>
              <p:cNvSpPr>
                <a:spLocks/>
              </p:cNvSpPr>
              <p:nvPr/>
            </p:nvSpPr>
            <p:spPr bwMode="auto">
              <a:xfrm>
                <a:off x="3292" y="2867"/>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42" name="Freeform 1899"/>
              <p:cNvSpPr>
                <a:spLocks/>
              </p:cNvSpPr>
              <p:nvPr/>
            </p:nvSpPr>
            <p:spPr bwMode="auto">
              <a:xfrm>
                <a:off x="4454" y="170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843" name="Freeform 1900"/>
              <p:cNvSpPr>
                <a:spLocks/>
              </p:cNvSpPr>
              <p:nvPr/>
            </p:nvSpPr>
            <p:spPr bwMode="auto">
              <a:xfrm>
                <a:off x="4454" y="170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44" name="Freeform 1901"/>
              <p:cNvSpPr>
                <a:spLocks/>
              </p:cNvSpPr>
              <p:nvPr/>
            </p:nvSpPr>
            <p:spPr bwMode="auto">
              <a:xfrm>
                <a:off x="3314" y="2816"/>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DF101"/>
              </a:solidFill>
              <a:ln w="0">
                <a:solidFill>
                  <a:srgbClr val="000000"/>
                </a:solidFill>
                <a:prstDash val="solid"/>
                <a:round/>
                <a:headEnd/>
                <a:tailEnd/>
              </a:ln>
            </p:spPr>
            <p:txBody>
              <a:bodyPr/>
              <a:lstStyle/>
              <a:p>
                <a:endParaRPr lang="en-US">
                  <a:solidFill>
                    <a:srgbClr val="FFFFFF"/>
                  </a:solidFill>
                </a:endParaRPr>
              </a:p>
            </p:txBody>
          </p:sp>
          <p:sp>
            <p:nvSpPr>
              <p:cNvPr id="218845" name="Freeform 1902"/>
              <p:cNvSpPr>
                <a:spLocks/>
              </p:cNvSpPr>
              <p:nvPr/>
            </p:nvSpPr>
            <p:spPr bwMode="auto">
              <a:xfrm>
                <a:off x="3314" y="2816"/>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46" name="Freeform 1903"/>
              <p:cNvSpPr>
                <a:spLocks/>
              </p:cNvSpPr>
              <p:nvPr/>
            </p:nvSpPr>
            <p:spPr bwMode="auto">
              <a:xfrm>
                <a:off x="4773" y="238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847" name="Freeform 1904"/>
              <p:cNvSpPr>
                <a:spLocks/>
              </p:cNvSpPr>
              <p:nvPr/>
            </p:nvSpPr>
            <p:spPr bwMode="auto">
              <a:xfrm>
                <a:off x="4773" y="238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48" name="Freeform 1905"/>
              <p:cNvSpPr>
                <a:spLocks/>
              </p:cNvSpPr>
              <p:nvPr/>
            </p:nvSpPr>
            <p:spPr bwMode="auto">
              <a:xfrm>
                <a:off x="4727" y="23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849" name="Freeform 1906"/>
              <p:cNvSpPr>
                <a:spLocks/>
              </p:cNvSpPr>
              <p:nvPr/>
            </p:nvSpPr>
            <p:spPr bwMode="auto">
              <a:xfrm>
                <a:off x="4727" y="23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50" name="Freeform 1907"/>
              <p:cNvSpPr>
                <a:spLocks/>
              </p:cNvSpPr>
              <p:nvPr/>
            </p:nvSpPr>
            <p:spPr bwMode="auto">
              <a:xfrm>
                <a:off x="4543" y="279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CD30A"/>
              </a:solidFill>
              <a:ln w="0">
                <a:solidFill>
                  <a:srgbClr val="000000"/>
                </a:solidFill>
                <a:prstDash val="solid"/>
                <a:round/>
                <a:headEnd/>
                <a:tailEnd/>
              </a:ln>
            </p:spPr>
            <p:txBody>
              <a:bodyPr/>
              <a:lstStyle/>
              <a:p>
                <a:endParaRPr lang="en-US">
                  <a:solidFill>
                    <a:srgbClr val="FFFFFF"/>
                  </a:solidFill>
                </a:endParaRPr>
              </a:p>
            </p:txBody>
          </p:sp>
          <p:sp>
            <p:nvSpPr>
              <p:cNvPr id="218851" name="Freeform 1908"/>
              <p:cNvSpPr>
                <a:spLocks/>
              </p:cNvSpPr>
              <p:nvPr/>
            </p:nvSpPr>
            <p:spPr bwMode="auto">
              <a:xfrm>
                <a:off x="4543" y="279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52" name="Freeform 1909"/>
              <p:cNvSpPr>
                <a:spLocks/>
              </p:cNvSpPr>
              <p:nvPr/>
            </p:nvSpPr>
            <p:spPr bwMode="auto">
              <a:xfrm>
                <a:off x="5280" y="34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218853" name="Freeform 1910"/>
              <p:cNvSpPr>
                <a:spLocks/>
              </p:cNvSpPr>
              <p:nvPr/>
            </p:nvSpPr>
            <p:spPr bwMode="auto">
              <a:xfrm>
                <a:off x="5280" y="34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54" name="Freeform 1911"/>
              <p:cNvSpPr>
                <a:spLocks/>
              </p:cNvSpPr>
              <p:nvPr/>
            </p:nvSpPr>
            <p:spPr bwMode="auto">
              <a:xfrm>
                <a:off x="4497" y="210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DD609"/>
              </a:solidFill>
              <a:ln w="0">
                <a:solidFill>
                  <a:srgbClr val="000000"/>
                </a:solidFill>
                <a:prstDash val="solid"/>
                <a:round/>
                <a:headEnd/>
                <a:tailEnd/>
              </a:ln>
            </p:spPr>
            <p:txBody>
              <a:bodyPr/>
              <a:lstStyle/>
              <a:p>
                <a:endParaRPr lang="en-US">
                  <a:solidFill>
                    <a:srgbClr val="FFFFFF"/>
                  </a:solidFill>
                </a:endParaRPr>
              </a:p>
            </p:txBody>
          </p:sp>
          <p:sp>
            <p:nvSpPr>
              <p:cNvPr id="218855" name="Freeform 1912"/>
              <p:cNvSpPr>
                <a:spLocks/>
              </p:cNvSpPr>
              <p:nvPr/>
            </p:nvSpPr>
            <p:spPr bwMode="auto">
              <a:xfrm>
                <a:off x="4497" y="210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56" name="Freeform 1913"/>
              <p:cNvSpPr>
                <a:spLocks/>
              </p:cNvSpPr>
              <p:nvPr/>
            </p:nvSpPr>
            <p:spPr bwMode="auto">
              <a:xfrm>
                <a:off x="4380" y="182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CD10B"/>
              </a:solidFill>
              <a:ln w="0">
                <a:solidFill>
                  <a:srgbClr val="000000"/>
                </a:solidFill>
                <a:prstDash val="solid"/>
                <a:round/>
                <a:headEnd/>
                <a:tailEnd/>
              </a:ln>
            </p:spPr>
            <p:txBody>
              <a:bodyPr/>
              <a:lstStyle/>
              <a:p>
                <a:endParaRPr lang="en-US">
                  <a:solidFill>
                    <a:srgbClr val="FFFFFF"/>
                  </a:solidFill>
                </a:endParaRPr>
              </a:p>
            </p:txBody>
          </p:sp>
          <p:sp>
            <p:nvSpPr>
              <p:cNvPr id="218857" name="Freeform 1914"/>
              <p:cNvSpPr>
                <a:spLocks/>
              </p:cNvSpPr>
              <p:nvPr/>
            </p:nvSpPr>
            <p:spPr bwMode="auto">
              <a:xfrm>
                <a:off x="4380" y="182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58" name="Freeform 1915"/>
              <p:cNvSpPr>
                <a:spLocks/>
              </p:cNvSpPr>
              <p:nvPr/>
            </p:nvSpPr>
            <p:spPr bwMode="auto">
              <a:xfrm>
                <a:off x="4575" y="274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E6EB08"/>
              </a:solidFill>
              <a:ln w="0">
                <a:solidFill>
                  <a:srgbClr val="000000"/>
                </a:solidFill>
                <a:prstDash val="solid"/>
                <a:round/>
                <a:headEnd/>
                <a:tailEnd/>
              </a:ln>
            </p:spPr>
            <p:txBody>
              <a:bodyPr/>
              <a:lstStyle/>
              <a:p>
                <a:endParaRPr lang="en-US">
                  <a:solidFill>
                    <a:srgbClr val="FFFFFF"/>
                  </a:solidFill>
                </a:endParaRPr>
              </a:p>
            </p:txBody>
          </p:sp>
          <p:sp>
            <p:nvSpPr>
              <p:cNvPr id="218859" name="Freeform 1916"/>
              <p:cNvSpPr>
                <a:spLocks/>
              </p:cNvSpPr>
              <p:nvPr/>
            </p:nvSpPr>
            <p:spPr bwMode="auto">
              <a:xfrm>
                <a:off x="4575" y="274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60" name="Freeform 1917"/>
              <p:cNvSpPr>
                <a:spLocks/>
              </p:cNvSpPr>
              <p:nvPr/>
            </p:nvSpPr>
            <p:spPr bwMode="auto">
              <a:xfrm>
                <a:off x="3654" y="19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FEF01"/>
              </a:solidFill>
              <a:ln w="0">
                <a:solidFill>
                  <a:srgbClr val="000000"/>
                </a:solidFill>
                <a:prstDash val="solid"/>
                <a:round/>
                <a:headEnd/>
                <a:tailEnd/>
              </a:ln>
            </p:spPr>
            <p:txBody>
              <a:bodyPr/>
              <a:lstStyle/>
              <a:p>
                <a:endParaRPr lang="en-US">
                  <a:solidFill>
                    <a:srgbClr val="FFFFFF"/>
                  </a:solidFill>
                </a:endParaRPr>
              </a:p>
            </p:txBody>
          </p:sp>
          <p:sp>
            <p:nvSpPr>
              <p:cNvPr id="218861" name="Freeform 1918"/>
              <p:cNvSpPr>
                <a:spLocks/>
              </p:cNvSpPr>
              <p:nvPr/>
            </p:nvSpPr>
            <p:spPr bwMode="auto">
              <a:xfrm>
                <a:off x="3654" y="19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62" name="Freeform 1919"/>
              <p:cNvSpPr>
                <a:spLocks/>
              </p:cNvSpPr>
              <p:nvPr/>
            </p:nvSpPr>
            <p:spPr bwMode="auto">
              <a:xfrm>
                <a:off x="5007" y="239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863" name="Freeform 1920"/>
              <p:cNvSpPr>
                <a:spLocks/>
              </p:cNvSpPr>
              <p:nvPr/>
            </p:nvSpPr>
            <p:spPr bwMode="auto">
              <a:xfrm>
                <a:off x="5007" y="239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64" name="Freeform 1921"/>
              <p:cNvSpPr>
                <a:spLocks/>
              </p:cNvSpPr>
              <p:nvPr/>
            </p:nvSpPr>
            <p:spPr bwMode="auto">
              <a:xfrm>
                <a:off x="5464" y="27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218865" name="Freeform 1922"/>
              <p:cNvSpPr>
                <a:spLocks/>
              </p:cNvSpPr>
              <p:nvPr/>
            </p:nvSpPr>
            <p:spPr bwMode="auto">
              <a:xfrm>
                <a:off x="5464" y="27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66" name="Freeform 1923"/>
              <p:cNvSpPr>
                <a:spLocks/>
              </p:cNvSpPr>
              <p:nvPr/>
            </p:nvSpPr>
            <p:spPr bwMode="auto">
              <a:xfrm>
                <a:off x="4355" y="197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867" name="Freeform 1924"/>
              <p:cNvSpPr>
                <a:spLocks/>
              </p:cNvSpPr>
              <p:nvPr/>
            </p:nvSpPr>
            <p:spPr bwMode="auto">
              <a:xfrm>
                <a:off x="4355" y="197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68" name="Freeform 1925"/>
              <p:cNvSpPr>
                <a:spLocks/>
              </p:cNvSpPr>
              <p:nvPr/>
            </p:nvSpPr>
            <p:spPr bwMode="auto">
              <a:xfrm>
                <a:off x="3810" y="318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FED02"/>
              </a:solidFill>
              <a:ln w="0">
                <a:solidFill>
                  <a:srgbClr val="000000"/>
                </a:solidFill>
                <a:prstDash val="solid"/>
                <a:round/>
                <a:headEnd/>
                <a:tailEnd/>
              </a:ln>
            </p:spPr>
            <p:txBody>
              <a:bodyPr/>
              <a:lstStyle/>
              <a:p>
                <a:endParaRPr lang="en-US">
                  <a:solidFill>
                    <a:srgbClr val="FFFFFF"/>
                  </a:solidFill>
                </a:endParaRPr>
              </a:p>
            </p:txBody>
          </p:sp>
          <p:sp>
            <p:nvSpPr>
              <p:cNvPr id="218869" name="Freeform 1926"/>
              <p:cNvSpPr>
                <a:spLocks/>
              </p:cNvSpPr>
              <p:nvPr/>
            </p:nvSpPr>
            <p:spPr bwMode="auto">
              <a:xfrm>
                <a:off x="3810" y="318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70" name="Freeform 1927"/>
              <p:cNvSpPr>
                <a:spLocks/>
              </p:cNvSpPr>
              <p:nvPr/>
            </p:nvSpPr>
            <p:spPr bwMode="auto">
              <a:xfrm>
                <a:off x="4497" y="164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871" name="Freeform 1928"/>
              <p:cNvSpPr>
                <a:spLocks/>
              </p:cNvSpPr>
              <p:nvPr/>
            </p:nvSpPr>
            <p:spPr bwMode="auto">
              <a:xfrm>
                <a:off x="4497" y="164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72" name="Freeform 1929"/>
              <p:cNvSpPr>
                <a:spLocks/>
              </p:cNvSpPr>
              <p:nvPr/>
            </p:nvSpPr>
            <p:spPr bwMode="auto">
              <a:xfrm>
                <a:off x="4702" y="169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E2524"/>
              </a:solidFill>
              <a:ln w="0">
                <a:solidFill>
                  <a:srgbClr val="000000"/>
                </a:solidFill>
                <a:prstDash val="solid"/>
                <a:round/>
                <a:headEnd/>
                <a:tailEnd/>
              </a:ln>
            </p:spPr>
            <p:txBody>
              <a:bodyPr/>
              <a:lstStyle/>
              <a:p>
                <a:endParaRPr lang="en-US">
                  <a:solidFill>
                    <a:srgbClr val="FFFFFF"/>
                  </a:solidFill>
                </a:endParaRPr>
              </a:p>
            </p:txBody>
          </p:sp>
          <p:sp>
            <p:nvSpPr>
              <p:cNvPr id="218873" name="Freeform 1930"/>
              <p:cNvSpPr>
                <a:spLocks/>
              </p:cNvSpPr>
              <p:nvPr/>
            </p:nvSpPr>
            <p:spPr bwMode="auto">
              <a:xfrm>
                <a:off x="4702" y="169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74" name="Freeform 1931"/>
              <p:cNvSpPr>
                <a:spLocks/>
              </p:cNvSpPr>
              <p:nvPr/>
            </p:nvSpPr>
            <p:spPr bwMode="auto">
              <a:xfrm>
                <a:off x="5248" y="299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218875" name="Freeform 1932"/>
              <p:cNvSpPr>
                <a:spLocks/>
              </p:cNvSpPr>
              <p:nvPr/>
            </p:nvSpPr>
            <p:spPr bwMode="auto">
              <a:xfrm>
                <a:off x="5248" y="299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76" name="Freeform 1933"/>
              <p:cNvSpPr>
                <a:spLocks/>
              </p:cNvSpPr>
              <p:nvPr/>
            </p:nvSpPr>
            <p:spPr bwMode="auto">
              <a:xfrm>
                <a:off x="4681" y="207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877" name="Freeform 1934"/>
              <p:cNvSpPr>
                <a:spLocks/>
              </p:cNvSpPr>
              <p:nvPr/>
            </p:nvSpPr>
            <p:spPr bwMode="auto">
              <a:xfrm>
                <a:off x="4681" y="207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78" name="Freeform 1935"/>
              <p:cNvSpPr>
                <a:spLocks/>
              </p:cNvSpPr>
              <p:nvPr/>
            </p:nvSpPr>
            <p:spPr bwMode="auto">
              <a:xfrm>
                <a:off x="4321" y="2596"/>
                <a:ext cx="25"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6" y="71"/>
                      <a:pt x="36" y="71"/>
                    </a:cubicBezTo>
                    <a:cubicBezTo>
                      <a:pt x="16" y="71"/>
                      <a:pt x="0" y="55"/>
                      <a:pt x="0" y="36"/>
                    </a:cubicBezTo>
                    <a:cubicBezTo>
                      <a:pt x="0" y="16"/>
                      <a:pt x="16" y="0"/>
                      <a:pt x="36" y="0"/>
                    </a:cubicBezTo>
                    <a:cubicBezTo>
                      <a:pt x="56" y="0"/>
                      <a:pt x="71" y="16"/>
                      <a:pt x="71" y="36"/>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879" name="Freeform 1936"/>
              <p:cNvSpPr>
                <a:spLocks/>
              </p:cNvSpPr>
              <p:nvPr/>
            </p:nvSpPr>
            <p:spPr bwMode="auto">
              <a:xfrm>
                <a:off x="4321" y="2596"/>
                <a:ext cx="25"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6" y="71"/>
                      <a:pt x="36" y="71"/>
                    </a:cubicBezTo>
                    <a:cubicBezTo>
                      <a:pt x="16" y="71"/>
                      <a:pt x="0" y="55"/>
                      <a:pt x="0" y="36"/>
                    </a:cubicBezTo>
                    <a:cubicBezTo>
                      <a:pt x="0" y="16"/>
                      <a:pt x="16" y="0"/>
                      <a:pt x="36" y="0"/>
                    </a:cubicBezTo>
                    <a:cubicBezTo>
                      <a:pt x="56" y="0"/>
                      <a:pt x="71" y="16"/>
                      <a:pt x="71"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80" name="Freeform 1937"/>
              <p:cNvSpPr>
                <a:spLocks/>
              </p:cNvSpPr>
              <p:nvPr/>
            </p:nvSpPr>
            <p:spPr bwMode="auto">
              <a:xfrm>
                <a:off x="4500" y="169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881" name="Freeform 1938"/>
              <p:cNvSpPr>
                <a:spLocks/>
              </p:cNvSpPr>
              <p:nvPr/>
            </p:nvSpPr>
            <p:spPr bwMode="auto">
              <a:xfrm>
                <a:off x="4500" y="169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82" name="Freeform 1939"/>
              <p:cNvSpPr>
                <a:spLocks/>
              </p:cNvSpPr>
              <p:nvPr/>
            </p:nvSpPr>
            <p:spPr bwMode="auto">
              <a:xfrm>
                <a:off x="4001" y="244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57A1F"/>
              </a:solidFill>
              <a:ln w="0">
                <a:solidFill>
                  <a:srgbClr val="000000"/>
                </a:solidFill>
                <a:prstDash val="solid"/>
                <a:round/>
                <a:headEnd/>
                <a:tailEnd/>
              </a:ln>
            </p:spPr>
            <p:txBody>
              <a:bodyPr/>
              <a:lstStyle/>
              <a:p>
                <a:endParaRPr lang="en-US">
                  <a:solidFill>
                    <a:srgbClr val="FFFFFF"/>
                  </a:solidFill>
                </a:endParaRPr>
              </a:p>
            </p:txBody>
          </p:sp>
          <p:sp>
            <p:nvSpPr>
              <p:cNvPr id="218883" name="Freeform 1940"/>
              <p:cNvSpPr>
                <a:spLocks/>
              </p:cNvSpPr>
              <p:nvPr/>
            </p:nvSpPr>
            <p:spPr bwMode="auto">
              <a:xfrm>
                <a:off x="4001" y="244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84" name="Freeform 1941"/>
              <p:cNvSpPr>
                <a:spLocks/>
              </p:cNvSpPr>
              <p:nvPr/>
            </p:nvSpPr>
            <p:spPr bwMode="auto">
              <a:xfrm>
                <a:off x="4058" y="2359"/>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885" name="Freeform 1942"/>
              <p:cNvSpPr>
                <a:spLocks/>
              </p:cNvSpPr>
              <p:nvPr/>
            </p:nvSpPr>
            <p:spPr bwMode="auto">
              <a:xfrm>
                <a:off x="4058" y="2359"/>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86" name="Freeform 1943"/>
              <p:cNvSpPr>
                <a:spLocks/>
              </p:cNvSpPr>
              <p:nvPr/>
            </p:nvSpPr>
            <p:spPr bwMode="auto">
              <a:xfrm>
                <a:off x="4274" y="203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AB713"/>
              </a:solidFill>
              <a:ln w="0">
                <a:solidFill>
                  <a:srgbClr val="000000"/>
                </a:solidFill>
                <a:prstDash val="solid"/>
                <a:round/>
                <a:headEnd/>
                <a:tailEnd/>
              </a:ln>
            </p:spPr>
            <p:txBody>
              <a:bodyPr/>
              <a:lstStyle/>
              <a:p>
                <a:endParaRPr lang="en-US">
                  <a:solidFill>
                    <a:srgbClr val="FFFFFF"/>
                  </a:solidFill>
                </a:endParaRPr>
              </a:p>
            </p:txBody>
          </p:sp>
          <p:sp>
            <p:nvSpPr>
              <p:cNvPr id="218887" name="Freeform 1944"/>
              <p:cNvSpPr>
                <a:spLocks/>
              </p:cNvSpPr>
              <p:nvPr/>
            </p:nvSpPr>
            <p:spPr bwMode="auto">
              <a:xfrm>
                <a:off x="4274" y="203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88" name="Freeform 1945"/>
              <p:cNvSpPr>
                <a:spLocks/>
              </p:cNvSpPr>
              <p:nvPr/>
            </p:nvSpPr>
            <p:spPr bwMode="auto">
              <a:xfrm>
                <a:off x="3438" y="371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2E909"/>
              </a:solidFill>
              <a:ln w="0">
                <a:solidFill>
                  <a:srgbClr val="000000"/>
                </a:solidFill>
                <a:prstDash val="solid"/>
                <a:round/>
                <a:headEnd/>
                <a:tailEnd/>
              </a:ln>
            </p:spPr>
            <p:txBody>
              <a:bodyPr/>
              <a:lstStyle/>
              <a:p>
                <a:endParaRPr lang="en-US">
                  <a:solidFill>
                    <a:srgbClr val="FFFFFF"/>
                  </a:solidFill>
                </a:endParaRPr>
              </a:p>
            </p:txBody>
          </p:sp>
          <p:sp>
            <p:nvSpPr>
              <p:cNvPr id="218889" name="Freeform 1946"/>
              <p:cNvSpPr>
                <a:spLocks/>
              </p:cNvSpPr>
              <p:nvPr/>
            </p:nvSpPr>
            <p:spPr bwMode="auto">
              <a:xfrm>
                <a:off x="3438" y="371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90" name="Freeform 1947"/>
              <p:cNvSpPr>
                <a:spLocks/>
              </p:cNvSpPr>
              <p:nvPr/>
            </p:nvSpPr>
            <p:spPr bwMode="auto">
              <a:xfrm>
                <a:off x="4058" y="245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5811F"/>
              </a:solidFill>
              <a:ln w="0">
                <a:solidFill>
                  <a:srgbClr val="000000"/>
                </a:solidFill>
                <a:prstDash val="solid"/>
                <a:round/>
                <a:headEnd/>
                <a:tailEnd/>
              </a:ln>
            </p:spPr>
            <p:txBody>
              <a:bodyPr/>
              <a:lstStyle/>
              <a:p>
                <a:endParaRPr lang="en-US">
                  <a:solidFill>
                    <a:srgbClr val="FFFFFF"/>
                  </a:solidFill>
                </a:endParaRPr>
              </a:p>
            </p:txBody>
          </p:sp>
          <p:sp>
            <p:nvSpPr>
              <p:cNvPr id="218891" name="Freeform 1948"/>
              <p:cNvSpPr>
                <a:spLocks/>
              </p:cNvSpPr>
              <p:nvPr/>
            </p:nvSpPr>
            <p:spPr bwMode="auto">
              <a:xfrm>
                <a:off x="4058" y="245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92" name="Freeform 1949"/>
              <p:cNvSpPr>
                <a:spLocks/>
              </p:cNvSpPr>
              <p:nvPr/>
            </p:nvSpPr>
            <p:spPr bwMode="auto">
              <a:xfrm>
                <a:off x="3080" y="28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DDD07"/>
              </a:solidFill>
              <a:ln w="0">
                <a:solidFill>
                  <a:srgbClr val="000000"/>
                </a:solidFill>
                <a:prstDash val="solid"/>
                <a:round/>
                <a:headEnd/>
                <a:tailEnd/>
              </a:ln>
            </p:spPr>
            <p:txBody>
              <a:bodyPr/>
              <a:lstStyle/>
              <a:p>
                <a:endParaRPr lang="en-US">
                  <a:solidFill>
                    <a:srgbClr val="FFFFFF"/>
                  </a:solidFill>
                </a:endParaRPr>
              </a:p>
            </p:txBody>
          </p:sp>
          <p:sp>
            <p:nvSpPr>
              <p:cNvPr id="218893" name="Freeform 1950"/>
              <p:cNvSpPr>
                <a:spLocks/>
              </p:cNvSpPr>
              <p:nvPr/>
            </p:nvSpPr>
            <p:spPr bwMode="auto">
              <a:xfrm>
                <a:off x="3080" y="28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94" name="Freeform 1951"/>
              <p:cNvSpPr>
                <a:spLocks/>
              </p:cNvSpPr>
              <p:nvPr/>
            </p:nvSpPr>
            <p:spPr bwMode="auto">
              <a:xfrm>
                <a:off x="4748" y="166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895" name="Freeform 1952"/>
              <p:cNvSpPr>
                <a:spLocks/>
              </p:cNvSpPr>
              <p:nvPr/>
            </p:nvSpPr>
            <p:spPr bwMode="auto">
              <a:xfrm>
                <a:off x="4748" y="166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96" name="Freeform 1953"/>
              <p:cNvSpPr>
                <a:spLocks/>
              </p:cNvSpPr>
              <p:nvPr/>
            </p:nvSpPr>
            <p:spPr bwMode="auto">
              <a:xfrm>
                <a:off x="5046" y="340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218897" name="Freeform 1954"/>
              <p:cNvSpPr>
                <a:spLocks/>
              </p:cNvSpPr>
              <p:nvPr/>
            </p:nvSpPr>
            <p:spPr bwMode="auto">
              <a:xfrm>
                <a:off x="5046" y="340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98" name="Freeform 1955"/>
              <p:cNvSpPr>
                <a:spLocks/>
              </p:cNvSpPr>
              <p:nvPr/>
            </p:nvSpPr>
            <p:spPr bwMode="auto">
              <a:xfrm>
                <a:off x="3555" y="1926"/>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3BB83E"/>
              </a:solidFill>
              <a:ln w="0">
                <a:solidFill>
                  <a:srgbClr val="000000"/>
                </a:solidFill>
                <a:prstDash val="solid"/>
                <a:round/>
                <a:headEnd/>
                <a:tailEnd/>
              </a:ln>
            </p:spPr>
            <p:txBody>
              <a:bodyPr/>
              <a:lstStyle/>
              <a:p>
                <a:endParaRPr lang="en-US">
                  <a:solidFill>
                    <a:srgbClr val="FFFFFF"/>
                  </a:solidFill>
                </a:endParaRPr>
              </a:p>
            </p:txBody>
          </p:sp>
          <p:sp>
            <p:nvSpPr>
              <p:cNvPr id="218899" name="Freeform 1956"/>
              <p:cNvSpPr>
                <a:spLocks/>
              </p:cNvSpPr>
              <p:nvPr/>
            </p:nvSpPr>
            <p:spPr bwMode="auto">
              <a:xfrm>
                <a:off x="3555" y="1926"/>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00" name="Freeform 1957"/>
              <p:cNvSpPr>
                <a:spLocks/>
              </p:cNvSpPr>
              <p:nvPr/>
            </p:nvSpPr>
            <p:spPr bwMode="auto">
              <a:xfrm>
                <a:off x="5513" y="2839"/>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218901" name="Freeform 1958"/>
              <p:cNvSpPr>
                <a:spLocks/>
              </p:cNvSpPr>
              <p:nvPr/>
            </p:nvSpPr>
            <p:spPr bwMode="auto">
              <a:xfrm>
                <a:off x="5513" y="2839"/>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02" name="Freeform 1959"/>
              <p:cNvSpPr>
                <a:spLocks/>
              </p:cNvSpPr>
              <p:nvPr/>
            </p:nvSpPr>
            <p:spPr bwMode="auto">
              <a:xfrm>
                <a:off x="3764" y="339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218903" name="Freeform 1960"/>
              <p:cNvSpPr>
                <a:spLocks/>
              </p:cNvSpPr>
              <p:nvPr/>
            </p:nvSpPr>
            <p:spPr bwMode="auto">
              <a:xfrm>
                <a:off x="3764" y="339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04" name="Freeform 1961"/>
              <p:cNvSpPr>
                <a:spLocks/>
              </p:cNvSpPr>
              <p:nvPr/>
            </p:nvSpPr>
            <p:spPr bwMode="auto">
              <a:xfrm>
                <a:off x="3664" y="1998"/>
                <a:ext cx="8"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905" name="Freeform 1962"/>
              <p:cNvSpPr>
                <a:spLocks/>
              </p:cNvSpPr>
              <p:nvPr/>
            </p:nvSpPr>
            <p:spPr bwMode="auto">
              <a:xfrm>
                <a:off x="3664" y="1998"/>
                <a:ext cx="8"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06" name="Freeform 1963"/>
              <p:cNvSpPr>
                <a:spLocks/>
              </p:cNvSpPr>
              <p:nvPr/>
            </p:nvSpPr>
            <p:spPr bwMode="auto">
              <a:xfrm>
                <a:off x="4306" y="197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907" name="Freeform 1964"/>
              <p:cNvSpPr>
                <a:spLocks/>
              </p:cNvSpPr>
              <p:nvPr/>
            </p:nvSpPr>
            <p:spPr bwMode="auto">
              <a:xfrm>
                <a:off x="4306" y="197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08" name="Freeform 1965"/>
              <p:cNvSpPr>
                <a:spLocks/>
              </p:cNvSpPr>
              <p:nvPr/>
            </p:nvSpPr>
            <p:spPr bwMode="auto">
              <a:xfrm>
                <a:off x="4663" y="161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47120"/>
              </a:solidFill>
              <a:ln w="0">
                <a:solidFill>
                  <a:srgbClr val="000000"/>
                </a:solidFill>
                <a:prstDash val="solid"/>
                <a:round/>
                <a:headEnd/>
                <a:tailEnd/>
              </a:ln>
            </p:spPr>
            <p:txBody>
              <a:bodyPr/>
              <a:lstStyle/>
              <a:p>
                <a:endParaRPr lang="en-US">
                  <a:solidFill>
                    <a:srgbClr val="FFFFFF"/>
                  </a:solidFill>
                </a:endParaRPr>
              </a:p>
            </p:txBody>
          </p:sp>
          <p:sp>
            <p:nvSpPr>
              <p:cNvPr id="218909" name="Freeform 1966"/>
              <p:cNvSpPr>
                <a:spLocks/>
              </p:cNvSpPr>
              <p:nvPr/>
            </p:nvSpPr>
            <p:spPr bwMode="auto">
              <a:xfrm>
                <a:off x="4663" y="161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10" name="Freeform 1967"/>
              <p:cNvSpPr>
                <a:spLocks/>
              </p:cNvSpPr>
              <p:nvPr/>
            </p:nvSpPr>
            <p:spPr bwMode="auto">
              <a:xfrm>
                <a:off x="5326" y="297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218911" name="Freeform 1968"/>
              <p:cNvSpPr>
                <a:spLocks/>
              </p:cNvSpPr>
              <p:nvPr/>
            </p:nvSpPr>
            <p:spPr bwMode="auto">
              <a:xfrm>
                <a:off x="5326" y="297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12" name="Freeform 1969"/>
              <p:cNvSpPr>
                <a:spLocks/>
              </p:cNvSpPr>
              <p:nvPr/>
            </p:nvSpPr>
            <p:spPr bwMode="auto">
              <a:xfrm>
                <a:off x="4738" y="162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913" name="Freeform 1970"/>
              <p:cNvSpPr>
                <a:spLocks/>
              </p:cNvSpPr>
              <p:nvPr/>
            </p:nvSpPr>
            <p:spPr bwMode="auto">
              <a:xfrm>
                <a:off x="4738" y="162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14" name="Freeform 1971"/>
              <p:cNvSpPr>
                <a:spLocks/>
              </p:cNvSpPr>
              <p:nvPr/>
            </p:nvSpPr>
            <p:spPr bwMode="auto">
              <a:xfrm>
                <a:off x="5092" y="351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218915" name="Freeform 1972"/>
              <p:cNvSpPr>
                <a:spLocks/>
              </p:cNvSpPr>
              <p:nvPr/>
            </p:nvSpPr>
            <p:spPr bwMode="auto">
              <a:xfrm>
                <a:off x="5092" y="351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16" name="Freeform 1973"/>
              <p:cNvSpPr>
                <a:spLocks/>
              </p:cNvSpPr>
              <p:nvPr/>
            </p:nvSpPr>
            <p:spPr bwMode="auto">
              <a:xfrm>
                <a:off x="4461" y="1681"/>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917" name="Freeform 1974"/>
              <p:cNvSpPr>
                <a:spLocks/>
              </p:cNvSpPr>
              <p:nvPr/>
            </p:nvSpPr>
            <p:spPr bwMode="auto">
              <a:xfrm>
                <a:off x="4461" y="1681"/>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18" name="Freeform 1975"/>
              <p:cNvSpPr>
                <a:spLocks/>
              </p:cNvSpPr>
              <p:nvPr/>
            </p:nvSpPr>
            <p:spPr bwMode="auto">
              <a:xfrm>
                <a:off x="4985"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218919" name="Freeform 1976"/>
              <p:cNvSpPr>
                <a:spLocks/>
              </p:cNvSpPr>
              <p:nvPr/>
            </p:nvSpPr>
            <p:spPr bwMode="auto">
              <a:xfrm>
                <a:off x="4985"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20" name="Freeform 1977"/>
              <p:cNvSpPr>
                <a:spLocks/>
              </p:cNvSpPr>
              <p:nvPr/>
            </p:nvSpPr>
            <p:spPr bwMode="auto">
              <a:xfrm>
                <a:off x="3833" y="2190"/>
                <a:ext cx="53" cy="51"/>
              </a:xfrm>
              <a:custGeom>
                <a:avLst/>
                <a:gdLst>
                  <a:gd name="T0" fmla="*/ 0 w 152"/>
                  <a:gd name="T1" fmla="*/ 0 h 151"/>
                  <a:gd name="T2" fmla="*/ 0 w 152"/>
                  <a:gd name="T3" fmla="*/ 0 h 151"/>
                  <a:gd name="T4" fmla="*/ 0 w 152"/>
                  <a:gd name="T5" fmla="*/ 0 h 151"/>
                  <a:gd name="T6" fmla="*/ 0 w 152"/>
                  <a:gd name="T7" fmla="*/ 0 h 151"/>
                  <a:gd name="T8" fmla="*/ 0 w 152"/>
                  <a:gd name="T9" fmla="*/ 0 h 151"/>
                  <a:gd name="T10" fmla="*/ 0 w 152"/>
                  <a:gd name="T11" fmla="*/ 0 h 151"/>
                  <a:gd name="T12" fmla="*/ 0 w 152"/>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2" h="151">
                    <a:moveTo>
                      <a:pt x="152" y="76"/>
                    </a:moveTo>
                    <a:lnTo>
                      <a:pt x="152" y="76"/>
                    </a:lnTo>
                    <a:cubicBezTo>
                      <a:pt x="152" y="117"/>
                      <a:pt x="118" y="151"/>
                      <a:pt x="76" y="151"/>
                    </a:cubicBezTo>
                    <a:cubicBezTo>
                      <a:pt x="34" y="151"/>
                      <a:pt x="0" y="117"/>
                      <a:pt x="0" y="76"/>
                    </a:cubicBezTo>
                    <a:cubicBezTo>
                      <a:pt x="0" y="34"/>
                      <a:pt x="34" y="0"/>
                      <a:pt x="76" y="0"/>
                    </a:cubicBezTo>
                    <a:cubicBezTo>
                      <a:pt x="118" y="0"/>
                      <a:pt x="152" y="34"/>
                      <a:pt x="152" y="76"/>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921" name="Freeform 1978"/>
              <p:cNvSpPr>
                <a:spLocks/>
              </p:cNvSpPr>
              <p:nvPr/>
            </p:nvSpPr>
            <p:spPr bwMode="auto">
              <a:xfrm>
                <a:off x="3833" y="2190"/>
                <a:ext cx="53" cy="51"/>
              </a:xfrm>
              <a:custGeom>
                <a:avLst/>
                <a:gdLst>
                  <a:gd name="T0" fmla="*/ 0 w 152"/>
                  <a:gd name="T1" fmla="*/ 0 h 151"/>
                  <a:gd name="T2" fmla="*/ 0 w 152"/>
                  <a:gd name="T3" fmla="*/ 0 h 151"/>
                  <a:gd name="T4" fmla="*/ 0 w 152"/>
                  <a:gd name="T5" fmla="*/ 0 h 151"/>
                  <a:gd name="T6" fmla="*/ 0 w 152"/>
                  <a:gd name="T7" fmla="*/ 0 h 151"/>
                  <a:gd name="T8" fmla="*/ 0 w 152"/>
                  <a:gd name="T9" fmla="*/ 0 h 151"/>
                  <a:gd name="T10" fmla="*/ 0 w 152"/>
                  <a:gd name="T11" fmla="*/ 0 h 151"/>
                  <a:gd name="T12" fmla="*/ 0 w 152"/>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2" h="151">
                    <a:moveTo>
                      <a:pt x="152" y="76"/>
                    </a:moveTo>
                    <a:lnTo>
                      <a:pt x="152" y="76"/>
                    </a:lnTo>
                    <a:cubicBezTo>
                      <a:pt x="152" y="117"/>
                      <a:pt x="118" y="151"/>
                      <a:pt x="76" y="151"/>
                    </a:cubicBezTo>
                    <a:cubicBezTo>
                      <a:pt x="34" y="151"/>
                      <a:pt x="0" y="117"/>
                      <a:pt x="0" y="76"/>
                    </a:cubicBezTo>
                    <a:cubicBezTo>
                      <a:pt x="0" y="34"/>
                      <a:pt x="34" y="0"/>
                      <a:pt x="76" y="0"/>
                    </a:cubicBezTo>
                    <a:cubicBezTo>
                      <a:pt x="118" y="0"/>
                      <a:pt x="152" y="34"/>
                      <a:pt x="152" y="7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22" name="Freeform 1979"/>
              <p:cNvSpPr>
                <a:spLocks/>
              </p:cNvSpPr>
              <p:nvPr/>
            </p:nvSpPr>
            <p:spPr bwMode="auto">
              <a:xfrm>
                <a:off x="4791" y="235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4" y="20"/>
                      <a:pt x="0" y="15"/>
                      <a:pt x="0" y="10"/>
                    </a:cubicBezTo>
                    <a:cubicBezTo>
                      <a:pt x="0" y="4"/>
                      <a:pt x="4"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923" name="Freeform 1980"/>
              <p:cNvSpPr>
                <a:spLocks/>
              </p:cNvSpPr>
              <p:nvPr/>
            </p:nvSpPr>
            <p:spPr bwMode="auto">
              <a:xfrm>
                <a:off x="4791" y="235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4" y="20"/>
                      <a:pt x="0" y="15"/>
                      <a:pt x="0" y="10"/>
                    </a:cubicBezTo>
                    <a:cubicBezTo>
                      <a:pt x="0" y="4"/>
                      <a:pt x="4"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24" name="Freeform 1981"/>
              <p:cNvSpPr>
                <a:spLocks/>
              </p:cNvSpPr>
              <p:nvPr/>
            </p:nvSpPr>
            <p:spPr bwMode="auto">
              <a:xfrm>
                <a:off x="4968" y="342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218925" name="Freeform 1982"/>
              <p:cNvSpPr>
                <a:spLocks/>
              </p:cNvSpPr>
              <p:nvPr/>
            </p:nvSpPr>
            <p:spPr bwMode="auto">
              <a:xfrm>
                <a:off x="4968" y="342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26" name="Freeform 1983"/>
              <p:cNvSpPr>
                <a:spLocks/>
              </p:cNvSpPr>
              <p:nvPr/>
            </p:nvSpPr>
            <p:spPr bwMode="auto">
              <a:xfrm>
                <a:off x="4405" y="173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105"/>
              </a:solidFill>
              <a:ln w="0">
                <a:solidFill>
                  <a:srgbClr val="000000"/>
                </a:solidFill>
                <a:prstDash val="solid"/>
                <a:round/>
                <a:headEnd/>
                <a:tailEnd/>
              </a:ln>
            </p:spPr>
            <p:txBody>
              <a:bodyPr/>
              <a:lstStyle/>
              <a:p>
                <a:endParaRPr lang="en-US">
                  <a:solidFill>
                    <a:srgbClr val="FFFFFF"/>
                  </a:solidFill>
                </a:endParaRPr>
              </a:p>
            </p:txBody>
          </p:sp>
          <p:sp>
            <p:nvSpPr>
              <p:cNvPr id="218927" name="Freeform 1984"/>
              <p:cNvSpPr>
                <a:spLocks/>
              </p:cNvSpPr>
              <p:nvPr/>
            </p:nvSpPr>
            <p:spPr bwMode="auto">
              <a:xfrm>
                <a:off x="4405" y="173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28" name="Freeform 1985"/>
              <p:cNvSpPr>
                <a:spLocks/>
              </p:cNvSpPr>
              <p:nvPr/>
            </p:nvSpPr>
            <p:spPr bwMode="auto">
              <a:xfrm>
                <a:off x="3863" y="16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7ECB29"/>
              </a:solidFill>
              <a:ln w="0">
                <a:solidFill>
                  <a:srgbClr val="000000"/>
                </a:solidFill>
                <a:prstDash val="solid"/>
                <a:round/>
                <a:headEnd/>
                <a:tailEnd/>
              </a:ln>
            </p:spPr>
            <p:txBody>
              <a:bodyPr/>
              <a:lstStyle/>
              <a:p>
                <a:endParaRPr lang="en-US">
                  <a:solidFill>
                    <a:srgbClr val="FFFFFF"/>
                  </a:solidFill>
                </a:endParaRPr>
              </a:p>
            </p:txBody>
          </p:sp>
          <p:sp>
            <p:nvSpPr>
              <p:cNvPr id="218929" name="Freeform 1986"/>
              <p:cNvSpPr>
                <a:spLocks/>
              </p:cNvSpPr>
              <p:nvPr/>
            </p:nvSpPr>
            <p:spPr bwMode="auto">
              <a:xfrm>
                <a:off x="3863" y="16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30" name="Freeform 1987"/>
              <p:cNvSpPr>
                <a:spLocks/>
              </p:cNvSpPr>
              <p:nvPr/>
            </p:nvSpPr>
            <p:spPr bwMode="auto">
              <a:xfrm>
                <a:off x="3533" y="1837"/>
                <a:ext cx="8"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931" name="Freeform 1988"/>
              <p:cNvSpPr>
                <a:spLocks/>
              </p:cNvSpPr>
              <p:nvPr/>
            </p:nvSpPr>
            <p:spPr bwMode="auto">
              <a:xfrm>
                <a:off x="3533" y="1837"/>
                <a:ext cx="8"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32" name="Freeform 1989"/>
              <p:cNvSpPr>
                <a:spLocks/>
              </p:cNvSpPr>
              <p:nvPr/>
            </p:nvSpPr>
            <p:spPr bwMode="auto">
              <a:xfrm>
                <a:off x="5124" y="28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218933" name="Freeform 1990"/>
              <p:cNvSpPr>
                <a:spLocks/>
              </p:cNvSpPr>
              <p:nvPr/>
            </p:nvSpPr>
            <p:spPr bwMode="auto">
              <a:xfrm>
                <a:off x="5124" y="28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34" name="Freeform 1991"/>
              <p:cNvSpPr>
                <a:spLocks/>
              </p:cNvSpPr>
              <p:nvPr/>
            </p:nvSpPr>
            <p:spPr bwMode="auto">
              <a:xfrm>
                <a:off x="4203" y="252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C9E211"/>
              </a:solidFill>
              <a:ln w="0">
                <a:solidFill>
                  <a:srgbClr val="000000"/>
                </a:solidFill>
                <a:prstDash val="solid"/>
                <a:round/>
                <a:headEnd/>
                <a:tailEnd/>
              </a:ln>
            </p:spPr>
            <p:txBody>
              <a:bodyPr/>
              <a:lstStyle/>
              <a:p>
                <a:endParaRPr lang="en-US">
                  <a:solidFill>
                    <a:srgbClr val="FFFFFF"/>
                  </a:solidFill>
                </a:endParaRPr>
              </a:p>
            </p:txBody>
          </p:sp>
          <p:sp>
            <p:nvSpPr>
              <p:cNvPr id="218935" name="Freeform 1992"/>
              <p:cNvSpPr>
                <a:spLocks/>
              </p:cNvSpPr>
              <p:nvPr/>
            </p:nvSpPr>
            <p:spPr bwMode="auto">
              <a:xfrm>
                <a:off x="4203" y="252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36" name="Freeform 1993"/>
              <p:cNvSpPr>
                <a:spLocks/>
              </p:cNvSpPr>
              <p:nvPr/>
            </p:nvSpPr>
            <p:spPr bwMode="auto">
              <a:xfrm>
                <a:off x="4493" y="22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1DAF48"/>
              </a:solidFill>
              <a:ln w="0">
                <a:solidFill>
                  <a:srgbClr val="000000"/>
                </a:solidFill>
                <a:prstDash val="solid"/>
                <a:round/>
                <a:headEnd/>
                <a:tailEnd/>
              </a:ln>
            </p:spPr>
            <p:txBody>
              <a:bodyPr/>
              <a:lstStyle/>
              <a:p>
                <a:endParaRPr lang="en-US">
                  <a:solidFill>
                    <a:srgbClr val="FFFFFF"/>
                  </a:solidFill>
                </a:endParaRPr>
              </a:p>
            </p:txBody>
          </p:sp>
          <p:sp>
            <p:nvSpPr>
              <p:cNvPr id="218937" name="Freeform 1994"/>
              <p:cNvSpPr>
                <a:spLocks/>
              </p:cNvSpPr>
              <p:nvPr/>
            </p:nvSpPr>
            <p:spPr bwMode="auto">
              <a:xfrm>
                <a:off x="4493" y="22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38" name="Freeform 1995"/>
              <p:cNvSpPr>
                <a:spLocks/>
              </p:cNvSpPr>
              <p:nvPr/>
            </p:nvSpPr>
            <p:spPr bwMode="auto">
              <a:xfrm>
                <a:off x="4734" y="1548"/>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939" name="Freeform 1996"/>
              <p:cNvSpPr>
                <a:spLocks/>
              </p:cNvSpPr>
              <p:nvPr/>
            </p:nvSpPr>
            <p:spPr bwMode="auto">
              <a:xfrm>
                <a:off x="4734" y="1548"/>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40" name="Freeform 1997"/>
              <p:cNvSpPr>
                <a:spLocks/>
              </p:cNvSpPr>
              <p:nvPr/>
            </p:nvSpPr>
            <p:spPr bwMode="auto">
              <a:xfrm>
                <a:off x="4164" y="27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941" name="Freeform 1998"/>
              <p:cNvSpPr>
                <a:spLocks/>
              </p:cNvSpPr>
              <p:nvPr/>
            </p:nvSpPr>
            <p:spPr bwMode="auto">
              <a:xfrm>
                <a:off x="4164" y="27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42" name="Freeform 1999"/>
              <p:cNvSpPr>
                <a:spLocks/>
              </p:cNvSpPr>
              <p:nvPr/>
            </p:nvSpPr>
            <p:spPr bwMode="auto">
              <a:xfrm>
                <a:off x="4253" y="2533"/>
                <a:ext cx="27" cy="26"/>
              </a:xfrm>
              <a:custGeom>
                <a:avLst/>
                <a:gdLst>
                  <a:gd name="T0" fmla="*/ 0 w 76"/>
                  <a:gd name="T1" fmla="*/ 0 h 77"/>
                  <a:gd name="T2" fmla="*/ 0 w 76"/>
                  <a:gd name="T3" fmla="*/ 0 h 77"/>
                  <a:gd name="T4" fmla="*/ 0 w 76"/>
                  <a:gd name="T5" fmla="*/ 0 h 77"/>
                  <a:gd name="T6" fmla="*/ 0 w 76"/>
                  <a:gd name="T7" fmla="*/ 0 h 77"/>
                  <a:gd name="T8" fmla="*/ 0 w 76"/>
                  <a:gd name="T9" fmla="*/ 0 h 77"/>
                  <a:gd name="T10" fmla="*/ 0 w 76"/>
                  <a:gd name="T11" fmla="*/ 0 h 77"/>
                  <a:gd name="T12" fmla="*/ 0 w 76"/>
                  <a:gd name="T13" fmla="*/ 0 h 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77">
                    <a:moveTo>
                      <a:pt x="76" y="39"/>
                    </a:moveTo>
                    <a:lnTo>
                      <a:pt x="76" y="39"/>
                    </a:lnTo>
                    <a:cubicBezTo>
                      <a:pt x="76" y="60"/>
                      <a:pt x="59" y="77"/>
                      <a:pt x="38" y="77"/>
                    </a:cubicBezTo>
                    <a:cubicBezTo>
                      <a:pt x="17" y="77"/>
                      <a:pt x="0" y="60"/>
                      <a:pt x="0" y="39"/>
                    </a:cubicBezTo>
                    <a:cubicBezTo>
                      <a:pt x="0" y="17"/>
                      <a:pt x="17" y="0"/>
                      <a:pt x="38" y="0"/>
                    </a:cubicBezTo>
                    <a:cubicBezTo>
                      <a:pt x="59" y="0"/>
                      <a:pt x="76" y="17"/>
                      <a:pt x="76" y="39"/>
                    </a:cubicBezTo>
                    <a:close/>
                  </a:path>
                </a:pathLst>
              </a:custGeom>
              <a:solidFill>
                <a:srgbClr val="FDD808"/>
              </a:solidFill>
              <a:ln w="0">
                <a:solidFill>
                  <a:srgbClr val="000000"/>
                </a:solidFill>
                <a:prstDash val="solid"/>
                <a:round/>
                <a:headEnd/>
                <a:tailEnd/>
              </a:ln>
            </p:spPr>
            <p:txBody>
              <a:bodyPr/>
              <a:lstStyle/>
              <a:p>
                <a:endParaRPr lang="en-US">
                  <a:solidFill>
                    <a:srgbClr val="FFFFFF"/>
                  </a:solidFill>
                </a:endParaRPr>
              </a:p>
            </p:txBody>
          </p:sp>
          <p:sp>
            <p:nvSpPr>
              <p:cNvPr id="218943" name="Freeform 2000"/>
              <p:cNvSpPr>
                <a:spLocks/>
              </p:cNvSpPr>
              <p:nvPr/>
            </p:nvSpPr>
            <p:spPr bwMode="auto">
              <a:xfrm>
                <a:off x="4253" y="2533"/>
                <a:ext cx="27" cy="26"/>
              </a:xfrm>
              <a:custGeom>
                <a:avLst/>
                <a:gdLst>
                  <a:gd name="T0" fmla="*/ 0 w 76"/>
                  <a:gd name="T1" fmla="*/ 0 h 77"/>
                  <a:gd name="T2" fmla="*/ 0 w 76"/>
                  <a:gd name="T3" fmla="*/ 0 h 77"/>
                  <a:gd name="T4" fmla="*/ 0 w 76"/>
                  <a:gd name="T5" fmla="*/ 0 h 77"/>
                  <a:gd name="T6" fmla="*/ 0 w 76"/>
                  <a:gd name="T7" fmla="*/ 0 h 77"/>
                  <a:gd name="T8" fmla="*/ 0 w 76"/>
                  <a:gd name="T9" fmla="*/ 0 h 77"/>
                  <a:gd name="T10" fmla="*/ 0 w 76"/>
                  <a:gd name="T11" fmla="*/ 0 h 77"/>
                  <a:gd name="T12" fmla="*/ 0 w 76"/>
                  <a:gd name="T13" fmla="*/ 0 h 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77">
                    <a:moveTo>
                      <a:pt x="76" y="39"/>
                    </a:moveTo>
                    <a:lnTo>
                      <a:pt x="76" y="39"/>
                    </a:lnTo>
                    <a:cubicBezTo>
                      <a:pt x="76" y="60"/>
                      <a:pt x="59" y="77"/>
                      <a:pt x="38" y="77"/>
                    </a:cubicBezTo>
                    <a:cubicBezTo>
                      <a:pt x="17" y="77"/>
                      <a:pt x="0" y="60"/>
                      <a:pt x="0" y="39"/>
                    </a:cubicBezTo>
                    <a:cubicBezTo>
                      <a:pt x="0" y="17"/>
                      <a:pt x="17" y="0"/>
                      <a:pt x="38" y="0"/>
                    </a:cubicBezTo>
                    <a:cubicBezTo>
                      <a:pt x="59" y="0"/>
                      <a:pt x="76" y="17"/>
                      <a:pt x="76" y="39"/>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44" name="Freeform 2001"/>
              <p:cNvSpPr>
                <a:spLocks/>
              </p:cNvSpPr>
              <p:nvPr/>
            </p:nvSpPr>
            <p:spPr bwMode="auto">
              <a:xfrm>
                <a:off x="3197" y="365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945" name="Freeform 2002"/>
              <p:cNvSpPr>
                <a:spLocks/>
              </p:cNvSpPr>
              <p:nvPr/>
            </p:nvSpPr>
            <p:spPr bwMode="auto">
              <a:xfrm>
                <a:off x="3197" y="365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46" name="Freeform 2003"/>
              <p:cNvSpPr>
                <a:spLocks/>
              </p:cNvSpPr>
              <p:nvPr/>
            </p:nvSpPr>
            <p:spPr bwMode="auto">
              <a:xfrm>
                <a:off x="3126" y="284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DE006"/>
              </a:solidFill>
              <a:ln w="0">
                <a:solidFill>
                  <a:srgbClr val="000000"/>
                </a:solidFill>
                <a:prstDash val="solid"/>
                <a:round/>
                <a:headEnd/>
                <a:tailEnd/>
              </a:ln>
            </p:spPr>
            <p:txBody>
              <a:bodyPr/>
              <a:lstStyle/>
              <a:p>
                <a:endParaRPr lang="en-US">
                  <a:solidFill>
                    <a:srgbClr val="FFFFFF"/>
                  </a:solidFill>
                </a:endParaRPr>
              </a:p>
            </p:txBody>
          </p:sp>
          <p:sp>
            <p:nvSpPr>
              <p:cNvPr id="218947" name="Freeform 2004"/>
              <p:cNvSpPr>
                <a:spLocks/>
              </p:cNvSpPr>
              <p:nvPr/>
            </p:nvSpPr>
            <p:spPr bwMode="auto">
              <a:xfrm>
                <a:off x="3126" y="284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48" name="Freeform 2005"/>
              <p:cNvSpPr>
                <a:spLocks/>
              </p:cNvSpPr>
              <p:nvPr/>
            </p:nvSpPr>
            <p:spPr bwMode="auto">
              <a:xfrm>
                <a:off x="3381" y="284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105"/>
              </a:solidFill>
              <a:ln w="0">
                <a:solidFill>
                  <a:srgbClr val="000000"/>
                </a:solidFill>
                <a:prstDash val="solid"/>
                <a:round/>
                <a:headEnd/>
                <a:tailEnd/>
              </a:ln>
            </p:spPr>
            <p:txBody>
              <a:bodyPr/>
              <a:lstStyle/>
              <a:p>
                <a:endParaRPr lang="en-US">
                  <a:solidFill>
                    <a:srgbClr val="FFFFFF"/>
                  </a:solidFill>
                </a:endParaRPr>
              </a:p>
            </p:txBody>
          </p:sp>
          <p:sp>
            <p:nvSpPr>
              <p:cNvPr id="218949" name="Freeform 2006"/>
              <p:cNvSpPr>
                <a:spLocks/>
              </p:cNvSpPr>
              <p:nvPr/>
            </p:nvSpPr>
            <p:spPr bwMode="auto">
              <a:xfrm>
                <a:off x="3381" y="284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50" name="Freeform 2007"/>
              <p:cNvSpPr>
                <a:spLocks/>
              </p:cNvSpPr>
              <p:nvPr/>
            </p:nvSpPr>
            <p:spPr bwMode="auto">
              <a:xfrm>
                <a:off x="4731" y="25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DDF06"/>
              </a:solidFill>
              <a:ln w="0">
                <a:solidFill>
                  <a:srgbClr val="000000"/>
                </a:solidFill>
                <a:prstDash val="solid"/>
                <a:round/>
                <a:headEnd/>
                <a:tailEnd/>
              </a:ln>
            </p:spPr>
            <p:txBody>
              <a:bodyPr/>
              <a:lstStyle/>
              <a:p>
                <a:endParaRPr lang="en-US">
                  <a:solidFill>
                    <a:srgbClr val="FFFFFF"/>
                  </a:solidFill>
                </a:endParaRPr>
              </a:p>
            </p:txBody>
          </p:sp>
          <p:sp>
            <p:nvSpPr>
              <p:cNvPr id="218951" name="Freeform 2008"/>
              <p:cNvSpPr>
                <a:spLocks/>
              </p:cNvSpPr>
              <p:nvPr/>
            </p:nvSpPr>
            <p:spPr bwMode="auto">
              <a:xfrm>
                <a:off x="4731" y="25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52" name="Freeform 2009"/>
              <p:cNvSpPr>
                <a:spLocks/>
              </p:cNvSpPr>
              <p:nvPr/>
            </p:nvSpPr>
            <p:spPr bwMode="auto">
              <a:xfrm>
                <a:off x="3771" y="146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6DC62E"/>
              </a:solidFill>
              <a:ln w="0">
                <a:solidFill>
                  <a:srgbClr val="000000"/>
                </a:solidFill>
                <a:prstDash val="solid"/>
                <a:round/>
                <a:headEnd/>
                <a:tailEnd/>
              </a:ln>
            </p:spPr>
            <p:txBody>
              <a:bodyPr/>
              <a:lstStyle/>
              <a:p>
                <a:endParaRPr lang="en-US">
                  <a:solidFill>
                    <a:srgbClr val="FFFFFF"/>
                  </a:solidFill>
                </a:endParaRPr>
              </a:p>
            </p:txBody>
          </p:sp>
          <p:sp>
            <p:nvSpPr>
              <p:cNvPr id="218953" name="Freeform 2010"/>
              <p:cNvSpPr>
                <a:spLocks/>
              </p:cNvSpPr>
              <p:nvPr/>
            </p:nvSpPr>
            <p:spPr bwMode="auto">
              <a:xfrm>
                <a:off x="3771" y="146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54" name="Freeform 2011"/>
              <p:cNvSpPr>
                <a:spLocks/>
              </p:cNvSpPr>
              <p:nvPr/>
            </p:nvSpPr>
            <p:spPr bwMode="auto">
              <a:xfrm>
                <a:off x="3576" y="197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0D8464"/>
              </a:solidFill>
              <a:ln w="0">
                <a:solidFill>
                  <a:srgbClr val="000000"/>
                </a:solidFill>
                <a:prstDash val="solid"/>
                <a:round/>
                <a:headEnd/>
                <a:tailEnd/>
              </a:ln>
            </p:spPr>
            <p:txBody>
              <a:bodyPr/>
              <a:lstStyle/>
              <a:p>
                <a:endParaRPr lang="en-US">
                  <a:solidFill>
                    <a:srgbClr val="FFFFFF"/>
                  </a:solidFill>
                </a:endParaRPr>
              </a:p>
            </p:txBody>
          </p:sp>
          <p:sp>
            <p:nvSpPr>
              <p:cNvPr id="218955" name="Freeform 2012"/>
              <p:cNvSpPr>
                <a:spLocks/>
              </p:cNvSpPr>
              <p:nvPr/>
            </p:nvSpPr>
            <p:spPr bwMode="auto">
              <a:xfrm>
                <a:off x="3576" y="197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56" name="Freeform 2013"/>
              <p:cNvSpPr>
                <a:spLocks/>
              </p:cNvSpPr>
              <p:nvPr/>
            </p:nvSpPr>
            <p:spPr bwMode="auto">
              <a:xfrm>
                <a:off x="4380" y="19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957" name="Freeform 2014"/>
              <p:cNvSpPr>
                <a:spLocks/>
              </p:cNvSpPr>
              <p:nvPr/>
            </p:nvSpPr>
            <p:spPr bwMode="auto">
              <a:xfrm>
                <a:off x="4380" y="19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58" name="Freeform 2015"/>
              <p:cNvSpPr>
                <a:spLocks/>
              </p:cNvSpPr>
              <p:nvPr/>
            </p:nvSpPr>
            <p:spPr bwMode="auto">
              <a:xfrm>
                <a:off x="5021" y="242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959" name="Freeform 2016"/>
              <p:cNvSpPr>
                <a:spLocks/>
              </p:cNvSpPr>
              <p:nvPr/>
            </p:nvSpPr>
            <p:spPr bwMode="auto">
              <a:xfrm>
                <a:off x="5021" y="242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60" name="Freeform 2017"/>
              <p:cNvSpPr>
                <a:spLocks/>
              </p:cNvSpPr>
              <p:nvPr/>
            </p:nvSpPr>
            <p:spPr bwMode="auto">
              <a:xfrm>
                <a:off x="4217" y="202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D2E50E"/>
              </a:solidFill>
              <a:ln w="0">
                <a:solidFill>
                  <a:srgbClr val="000000"/>
                </a:solidFill>
                <a:prstDash val="solid"/>
                <a:round/>
                <a:headEnd/>
                <a:tailEnd/>
              </a:ln>
            </p:spPr>
            <p:txBody>
              <a:bodyPr/>
              <a:lstStyle/>
              <a:p>
                <a:endParaRPr lang="en-US">
                  <a:solidFill>
                    <a:srgbClr val="FFFFFF"/>
                  </a:solidFill>
                </a:endParaRPr>
              </a:p>
            </p:txBody>
          </p:sp>
          <p:sp>
            <p:nvSpPr>
              <p:cNvPr id="218961" name="Freeform 2018"/>
              <p:cNvSpPr>
                <a:spLocks/>
              </p:cNvSpPr>
              <p:nvPr/>
            </p:nvSpPr>
            <p:spPr bwMode="auto">
              <a:xfrm>
                <a:off x="4217" y="202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62" name="Freeform 2019"/>
              <p:cNvSpPr>
                <a:spLocks/>
              </p:cNvSpPr>
              <p:nvPr/>
            </p:nvSpPr>
            <p:spPr bwMode="auto">
              <a:xfrm>
                <a:off x="3962" y="238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F25B21"/>
              </a:solidFill>
              <a:ln w="0">
                <a:solidFill>
                  <a:srgbClr val="000000"/>
                </a:solidFill>
                <a:prstDash val="solid"/>
                <a:round/>
                <a:headEnd/>
                <a:tailEnd/>
              </a:ln>
            </p:spPr>
            <p:txBody>
              <a:bodyPr/>
              <a:lstStyle/>
              <a:p>
                <a:endParaRPr lang="en-US">
                  <a:solidFill>
                    <a:srgbClr val="FFFFFF"/>
                  </a:solidFill>
                </a:endParaRPr>
              </a:p>
            </p:txBody>
          </p:sp>
          <p:sp>
            <p:nvSpPr>
              <p:cNvPr id="218963" name="Freeform 2020"/>
              <p:cNvSpPr>
                <a:spLocks/>
              </p:cNvSpPr>
              <p:nvPr/>
            </p:nvSpPr>
            <p:spPr bwMode="auto">
              <a:xfrm>
                <a:off x="3962" y="238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64" name="Freeform 2021"/>
              <p:cNvSpPr>
                <a:spLocks/>
              </p:cNvSpPr>
              <p:nvPr/>
            </p:nvSpPr>
            <p:spPr bwMode="auto">
              <a:xfrm>
                <a:off x="3810" y="183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006"/>
              </a:solidFill>
              <a:ln w="0">
                <a:solidFill>
                  <a:srgbClr val="000000"/>
                </a:solidFill>
                <a:prstDash val="solid"/>
                <a:round/>
                <a:headEnd/>
                <a:tailEnd/>
              </a:ln>
            </p:spPr>
            <p:txBody>
              <a:bodyPr/>
              <a:lstStyle/>
              <a:p>
                <a:endParaRPr lang="en-US">
                  <a:solidFill>
                    <a:srgbClr val="FFFFFF"/>
                  </a:solidFill>
                </a:endParaRPr>
              </a:p>
            </p:txBody>
          </p:sp>
          <p:sp>
            <p:nvSpPr>
              <p:cNvPr id="218965" name="Freeform 2022"/>
              <p:cNvSpPr>
                <a:spLocks/>
              </p:cNvSpPr>
              <p:nvPr/>
            </p:nvSpPr>
            <p:spPr bwMode="auto">
              <a:xfrm>
                <a:off x="3810" y="183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66" name="Freeform 2023"/>
              <p:cNvSpPr>
                <a:spLocks/>
              </p:cNvSpPr>
              <p:nvPr/>
            </p:nvSpPr>
            <p:spPr bwMode="auto">
              <a:xfrm>
                <a:off x="5088" y="211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12AB4B"/>
              </a:solidFill>
              <a:ln w="0">
                <a:solidFill>
                  <a:srgbClr val="000000"/>
                </a:solidFill>
                <a:prstDash val="solid"/>
                <a:round/>
                <a:headEnd/>
                <a:tailEnd/>
              </a:ln>
            </p:spPr>
            <p:txBody>
              <a:bodyPr/>
              <a:lstStyle/>
              <a:p>
                <a:endParaRPr lang="en-US">
                  <a:solidFill>
                    <a:srgbClr val="FFFFFF"/>
                  </a:solidFill>
                </a:endParaRPr>
              </a:p>
            </p:txBody>
          </p:sp>
          <p:sp>
            <p:nvSpPr>
              <p:cNvPr id="218967" name="Freeform 2024"/>
              <p:cNvSpPr>
                <a:spLocks/>
              </p:cNvSpPr>
              <p:nvPr/>
            </p:nvSpPr>
            <p:spPr bwMode="auto">
              <a:xfrm>
                <a:off x="5088" y="211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68" name="Freeform 2025"/>
              <p:cNvSpPr>
                <a:spLocks/>
              </p:cNvSpPr>
              <p:nvPr/>
            </p:nvSpPr>
            <p:spPr bwMode="auto">
              <a:xfrm>
                <a:off x="5241"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218969" name="Freeform 2026"/>
              <p:cNvSpPr>
                <a:spLocks/>
              </p:cNvSpPr>
              <p:nvPr/>
            </p:nvSpPr>
            <p:spPr bwMode="auto">
              <a:xfrm>
                <a:off x="5241"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70" name="Freeform 2027"/>
              <p:cNvSpPr>
                <a:spLocks/>
              </p:cNvSpPr>
              <p:nvPr/>
            </p:nvSpPr>
            <p:spPr bwMode="auto">
              <a:xfrm>
                <a:off x="3633" y="347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FEC02"/>
              </a:solidFill>
              <a:ln w="0">
                <a:solidFill>
                  <a:srgbClr val="000000"/>
                </a:solidFill>
                <a:prstDash val="solid"/>
                <a:round/>
                <a:headEnd/>
                <a:tailEnd/>
              </a:ln>
            </p:spPr>
            <p:txBody>
              <a:bodyPr/>
              <a:lstStyle/>
              <a:p>
                <a:endParaRPr lang="en-US">
                  <a:solidFill>
                    <a:srgbClr val="FFFFFF"/>
                  </a:solidFill>
                </a:endParaRPr>
              </a:p>
            </p:txBody>
          </p:sp>
          <p:sp>
            <p:nvSpPr>
              <p:cNvPr id="218971" name="Freeform 2028"/>
              <p:cNvSpPr>
                <a:spLocks/>
              </p:cNvSpPr>
              <p:nvPr/>
            </p:nvSpPr>
            <p:spPr bwMode="auto">
              <a:xfrm>
                <a:off x="3633" y="347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72" name="Freeform 2029"/>
              <p:cNvSpPr>
                <a:spLocks/>
              </p:cNvSpPr>
              <p:nvPr/>
            </p:nvSpPr>
            <p:spPr bwMode="auto">
              <a:xfrm>
                <a:off x="3771" y="171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CEE310"/>
              </a:solidFill>
              <a:ln w="0">
                <a:solidFill>
                  <a:srgbClr val="000000"/>
                </a:solidFill>
                <a:prstDash val="solid"/>
                <a:round/>
                <a:headEnd/>
                <a:tailEnd/>
              </a:ln>
            </p:spPr>
            <p:txBody>
              <a:bodyPr/>
              <a:lstStyle/>
              <a:p>
                <a:endParaRPr lang="en-US">
                  <a:solidFill>
                    <a:srgbClr val="FFFFFF"/>
                  </a:solidFill>
                </a:endParaRPr>
              </a:p>
            </p:txBody>
          </p:sp>
          <p:sp>
            <p:nvSpPr>
              <p:cNvPr id="218973" name="Freeform 2030"/>
              <p:cNvSpPr>
                <a:spLocks/>
              </p:cNvSpPr>
              <p:nvPr/>
            </p:nvSpPr>
            <p:spPr bwMode="auto">
              <a:xfrm>
                <a:off x="3771" y="171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74" name="Freeform 2031"/>
              <p:cNvSpPr>
                <a:spLocks/>
              </p:cNvSpPr>
              <p:nvPr/>
            </p:nvSpPr>
            <p:spPr bwMode="auto">
              <a:xfrm>
                <a:off x="5280" y="28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218975" name="Freeform 2032"/>
              <p:cNvSpPr>
                <a:spLocks/>
              </p:cNvSpPr>
              <p:nvPr/>
            </p:nvSpPr>
            <p:spPr bwMode="auto">
              <a:xfrm>
                <a:off x="5280" y="28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76" name="Freeform 2033"/>
              <p:cNvSpPr>
                <a:spLocks/>
              </p:cNvSpPr>
              <p:nvPr/>
            </p:nvSpPr>
            <p:spPr bwMode="auto">
              <a:xfrm>
                <a:off x="4444" y="283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07955B"/>
              </a:solidFill>
              <a:ln w="0">
                <a:solidFill>
                  <a:srgbClr val="000000"/>
                </a:solidFill>
                <a:prstDash val="solid"/>
                <a:round/>
                <a:headEnd/>
                <a:tailEnd/>
              </a:ln>
            </p:spPr>
            <p:txBody>
              <a:bodyPr/>
              <a:lstStyle/>
              <a:p>
                <a:endParaRPr lang="en-US">
                  <a:solidFill>
                    <a:srgbClr val="FFFFFF"/>
                  </a:solidFill>
                </a:endParaRPr>
              </a:p>
            </p:txBody>
          </p:sp>
          <p:sp>
            <p:nvSpPr>
              <p:cNvPr id="218977" name="Freeform 2034"/>
              <p:cNvSpPr>
                <a:spLocks/>
              </p:cNvSpPr>
              <p:nvPr/>
            </p:nvSpPr>
            <p:spPr bwMode="auto">
              <a:xfrm>
                <a:off x="4444" y="283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78" name="Freeform 2035"/>
              <p:cNvSpPr>
                <a:spLocks/>
              </p:cNvSpPr>
              <p:nvPr/>
            </p:nvSpPr>
            <p:spPr bwMode="auto">
              <a:xfrm>
                <a:off x="3941" y="1445"/>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979" name="Freeform 2036"/>
              <p:cNvSpPr>
                <a:spLocks/>
              </p:cNvSpPr>
              <p:nvPr/>
            </p:nvSpPr>
            <p:spPr bwMode="auto">
              <a:xfrm>
                <a:off x="3941" y="1445"/>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80" name="Freeform 2037"/>
              <p:cNvSpPr>
                <a:spLocks/>
              </p:cNvSpPr>
              <p:nvPr/>
            </p:nvSpPr>
            <p:spPr bwMode="auto">
              <a:xfrm>
                <a:off x="5506" y="291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FEE01"/>
              </a:solidFill>
              <a:ln w="0">
                <a:solidFill>
                  <a:srgbClr val="000000"/>
                </a:solidFill>
                <a:prstDash val="solid"/>
                <a:round/>
                <a:headEnd/>
                <a:tailEnd/>
              </a:ln>
            </p:spPr>
            <p:txBody>
              <a:bodyPr/>
              <a:lstStyle/>
              <a:p>
                <a:endParaRPr lang="en-US">
                  <a:solidFill>
                    <a:srgbClr val="FFFFFF"/>
                  </a:solidFill>
                </a:endParaRPr>
              </a:p>
            </p:txBody>
          </p:sp>
          <p:sp>
            <p:nvSpPr>
              <p:cNvPr id="218981" name="Freeform 2038"/>
              <p:cNvSpPr>
                <a:spLocks/>
              </p:cNvSpPr>
              <p:nvPr/>
            </p:nvSpPr>
            <p:spPr bwMode="auto">
              <a:xfrm>
                <a:off x="5506" y="291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82" name="Freeform 2039"/>
              <p:cNvSpPr>
                <a:spLocks/>
              </p:cNvSpPr>
              <p:nvPr/>
            </p:nvSpPr>
            <p:spPr bwMode="auto">
              <a:xfrm>
                <a:off x="3335" y="278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218983" name="Freeform 2040"/>
              <p:cNvSpPr>
                <a:spLocks/>
              </p:cNvSpPr>
              <p:nvPr/>
            </p:nvSpPr>
            <p:spPr bwMode="auto">
              <a:xfrm>
                <a:off x="3335" y="278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84" name="Freeform 2041"/>
              <p:cNvSpPr>
                <a:spLocks/>
              </p:cNvSpPr>
              <p:nvPr/>
            </p:nvSpPr>
            <p:spPr bwMode="auto">
              <a:xfrm>
                <a:off x="5545" y="274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CEC06"/>
              </a:solidFill>
              <a:ln w="0">
                <a:solidFill>
                  <a:srgbClr val="000000"/>
                </a:solidFill>
                <a:prstDash val="solid"/>
                <a:round/>
                <a:headEnd/>
                <a:tailEnd/>
              </a:ln>
            </p:spPr>
            <p:txBody>
              <a:bodyPr/>
              <a:lstStyle/>
              <a:p>
                <a:endParaRPr lang="en-US">
                  <a:solidFill>
                    <a:srgbClr val="FFFFFF"/>
                  </a:solidFill>
                </a:endParaRPr>
              </a:p>
            </p:txBody>
          </p:sp>
          <p:sp>
            <p:nvSpPr>
              <p:cNvPr id="218985" name="Freeform 2042"/>
              <p:cNvSpPr>
                <a:spLocks/>
              </p:cNvSpPr>
              <p:nvPr/>
            </p:nvSpPr>
            <p:spPr bwMode="auto">
              <a:xfrm>
                <a:off x="5545" y="274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86" name="Freeform 2043"/>
              <p:cNvSpPr>
                <a:spLocks/>
              </p:cNvSpPr>
              <p:nvPr/>
            </p:nvSpPr>
            <p:spPr bwMode="auto">
              <a:xfrm>
                <a:off x="5050" y="354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DDE07"/>
              </a:solidFill>
              <a:ln w="0">
                <a:solidFill>
                  <a:srgbClr val="000000"/>
                </a:solidFill>
                <a:prstDash val="solid"/>
                <a:round/>
                <a:headEnd/>
                <a:tailEnd/>
              </a:ln>
            </p:spPr>
            <p:txBody>
              <a:bodyPr/>
              <a:lstStyle/>
              <a:p>
                <a:endParaRPr lang="en-US">
                  <a:solidFill>
                    <a:srgbClr val="FFFFFF"/>
                  </a:solidFill>
                </a:endParaRPr>
              </a:p>
            </p:txBody>
          </p:sp>
          <p:sp>
            <p:nvSpPr>
              <p:cNvPr id="218987" name="Freeform 2044"/>
              <p:cNvSpPr>
                <a:spLocks/>
              </p:cNvSpPr>
              <p:nvPr/>
            </p:nvSpPr>
            <p:spPr bwMode="auto">
              <a:xfrm>
                <a:off x="5050" y="354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88" name="Freeform 2045"/>
              <p:cNvSpPr>
                <a:spLocks/>
              </p:cNvSpPr>
              <p:nvPr/>
            </p:nvSpPr>
            <p:spPr bwMode="auto">
              <a:xfrm>
                <a:off x="5280" y="324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FF001"/>
              </a:solidFill>
              <a:ln w="0">
                <a:solidFill>
                  <a:srgbClr val="000000"/>
                </a:solidFill>
                <a:prstDash val="solid"/>
                <a:round/>
                <a:headEnd/>
                <a:tailEnd/>
              </a:ln>
            </p:spPr>
            <p:txBody>
              <a:bodyPr/>
              <a:lstStyle/>
              <a:p>
                <a:endParaRPr lang="en-US">
                  <a:solidFill>
                    <a:srgbClr val="FFFFFF"/>
                  </a:solidFill>
                </a:endParaRPr>
              </a:p>
            </p:txBody>
          </p:sp>
          <p:sp>
            <p:nvSpPr>
              <p:cNvPr id="218989" name="Freeform 2046"/>
              <p:cNvSpPr>
                <a:spLocks/>
              </p:cNvSpPr>
              <p:nvPr/>
            </p:nvSpPr>
            <p:spPr bwMode="auto">
              <a:xfrm>
                <a:off x="5280" y="324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90" name="Freeform 2047"/>
              <p:cNvSpPr>
                <a:spLocks/>
              </p:cNvSpPr>
              <p:nvPr/>
            </p:nvSpPr>
            <p:spPr bwMode="auto">
              <a:xfrm>
                <a:off x="4699" y="157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991" name="Freeform 2048"/>
              <p:cNvSpPr>
                <a:spLocks/>
              </p:cNvSpPr>
              <p:nvPr/>
            </p:nvSpPr>
            <p:spPr bwMode="auto">
              <a:xfrm>
                <a:off x="4699" y="157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92" name="Freeform 2049"/>
              <p:cNvSpPr>
                <a:spLocks/>
              </p:cNvSpPr>
              <p:nvPr/>
            </p:nvSpPr>
            <p:spPr bwMode="auto">
              <a:xfrm>
                <a:off x="5230" y="29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105"/>
              </a:solidFill>
              <a:ln w="0">
                <a:solidFill>
                  <a:srgbClr val="000000"/>
                </a:solidFill>
                <a:prstDash val="solid"/>
                <a:round/>
                <a:headEnd/>
                <a:tailEnd/>
              </a:ln>
            </p:spPr>
            <p:txBody>
              <a:bodyPr/>
              <a:lstStyle/>
              <a:p>
                <a:endParaRPr lang="en-US">
                  <a:solidFill>
                    <a:srgbClr val="FFFFFF"/>
                  </a:solidFill>
                </a:endParaRPr>
              </a:p>
            </p:txBody>
          </p:sp>
          <p:sp>
            <p:nvSpPr>
              <p:cNvPr id="218993" name="Freeform 2050"/>
              <p:cNvSpPr>
                <a:spLocks/>
              </p:cNvSpPr>
              <p:nvPr/>
            </p:nvSpPr>
            <p:spPr bwMode="auto">
              <a:xfrm>
                <a:off x="5230" y="29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94" name="Freeform 2051"/>
              <p:cNvSpPr>
                <a:spLocks/>
              </p:cNvSpPr>
              <p:nvPr/>
            </p:nvSpPr>
            <p:spPr bwMode="auto">
              <a:xfrm>
                <a:off x="3406" y="3539"/>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995" name="Freeform 2052"/>
              <p:cNvSpPr>
                <a:spLocks/>
              </p:cNvSpPr>
              <p:nvPr/>
            </p:nvSpPr>
            <p:spPr bwMode="auto">
              <a:xfrm>
                <a:off x="3406" y="3539"/>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96" name="Freeform 2053"/>
              <p:cNvSpPr>
                <a:spLocks/>
              </p:cNvSpPr>
              <p:nvPr/>
            </p:nvSpPr>
            <p:spPr bwMode="auto">
              <a:xfrm>
                <a:off x="3565" y="346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218997" name="Freeform 2054"/>
              <p:cNvSpPr>
                <a:spLocks/>
              </p:cNvSpPr>
              <p:nvPr/>
            </p:nvSpPr>
            <p:spPr bwMode="auto">
              <a:xfrm>
                <a:off x="3565" y="346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998" name="Freeform 2055"/>
              <p:cNvSpPr>
                <a:spLocks/>
              </p:cNvSpPr>
              <p:nvPr/>
            </p:nvSpPr>
            <p:spPr bwMode="auto">
              <a:xfrm>
                <a:off x="4614" y="172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2E3192"/>
              </a:solidFill>
              <a:ln w="0">
                <a:solidFill>
                  <a:srgbClr val="000000"/>
                </a:solidFill>
                <a:prstDash val="solid"/>
                <a:round/>
                <a:headEnd/>
                <a:tailEnd/>
              </a:ln>
            </p:spPr>
            <p:txBody>
              <a:bodyPr/>
              <a:lstStyle/>
              <a:p>
                <a:endParaRPr lang="en-US">
                  <a:solidFill>
                    <a:srgbClr val="FFFFFF"/>
                  </a:solidFill>
                </a:endParaRPr>
              </a:p>
            </p:txBody>
          </p:sp>
          <p:sp>
            <p:nvSpPr>
              <p:cNvPr id="218999" name="Freeform 2056"/>
              <p:cNvSpPr>
                <a:spLocks/>
              </p:cNvSpPr>
              <p:nvPr/>
            </p:nvSpPr>
            <p:spPr bwMode="auto">
              <a:xfrm>
                <a:off x="4614" y="172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00" name="Freeform 2057"/>
              <p:cNvSpPr>
                <a:spLocks/>
              </p:cNvSpPr>
              <p:nvPr/>
            </p:nvSpPr>
            <p:spPr bwMode="auto">
              <a:xfrm>
                <a:off x="4759" y="16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9001" name="Freeform 2058"/>
              <p:cNvSpPr>
                <a:spLocks/>
              </p:cNvSpPr>
              <p:nvPr/>
            </p:nvSpPr>
            <p:spPr bwMode="auto">
              <a:xfrm>
                <a:off x="4759" y="16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02" name="Freeform 2059"/>
              <p:cNvSpPr>
                <a:spLocks/>
              </p:cNvSpPr>
              <p:nvPr/>
            </p:nvSpPr>
            <p:spPr bwMode="auto">
              <a:xfrm>
                <a:off x="4231" y="263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ABD11"/>
              </a:solidFill>
              <a:ln w="0">
                <a:solidFill>
                  <a:srgbClr val="000000"/>
                </a:solidFill>
                <a:prstDash val="solid"/>
                <a:round/>
                <a:headEnd/>
                <a:tailEnd/>
              </a:ln>
            </p:spPr>
            <p:txBody>
              <a:bodyPr/>
              <a:lstStyle/>
              <a:p>
                <a:endParaRPr lang="en-US">
                  <a:solidFill>
                    <a:srgbClr val="FFFFFF"/>
                  </a:solidFill>
                </a:endParaRPr>
              </a:p>
            </p:txBody>
          </p:sp>
          <p:sp>
            <p:nvSpPr>
              <p:cNvPr id="219003" name="Freeform 2060"/>
              <p:cNvSpPr>
                <a:spLocks/>
              </p:cNvSpPr>
              <p:nvPr/>
            </p:nvSpPr>
            <p:spPr bwMode="auto">
              <a:xfrm>
                <a:off x="4231" y="263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04" name="Freeform 2061"/>
              <p:cNvSpPr>
                <a:spLocks/>
              </p:cNvSpPr>
              <p:nvPr/>
            </p:nvSpPr>
            <p:spPr bwMode="auto">
              <a:xfrm>
                <a:off x="5499" y="276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105"/>
              </a:solidFill>
              <a:ln w="0">
                <a:solidFill>
                  <a:srgbClr val="000000"/>
                </a:solidFill>
                <a:prstDash val="solid"/>
                <a:round/>
                <a:headEnd/>
                <a:tailEnd/>
              </a:ln>
            </p:spPr>
            <p:txBody>
              <a:bodyPr/>
              <a:lstStyle/>
              <a:p>
                <a:endParaRPr lang="en-US">
                  <a:solidFill>
                    <a:srgbClr val="FFFFFF"/>
                  </a:solidFill>
                </a:endParaRPr>
              </a:p>
            </p:txBody>
          </p:sp>
          <p:sp>
            <p:nvSpPr>
              <p:cNvPr id="219005" name="Freeform 2062"/>
              <p:cNvSpPr>
                <a:spLocks/>
              </p:cNvSpPr>
              <p:nvPr/>
            </p:nvSpPr>
            <p:spPr bwMode="auto">
              <a:xfrm>
                <a:off x="5499" y="276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9006" name="Freeform 2063"/>
              <p:cNvSpPr>
                <a:spLocks/>
              </p:cNvSpPr>
              <p:nvPr/>
            </p:nvSpPr>
            <p:spPr bwMode="auto">
              <a:xfrm>
                <a:off x="3739" y="3147"/>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grpSp>
        <p:grpSp>
          <p:nvGrpSpPr>
            <p:cNvPr id="218358" name="Group 2265"/>
            <p:cNvGrpSpPr>
              <a:grpSpLocks/>
            </p:cNvGrpSpPr>
            <p:nvPr/>
          </p:nvGrpSpPr>
          <p:grpSpPr bwMode="auto">
            <a:xfrm>
              <a:off x="3151" y="1404"/>
              <a:ext cx="2444" cy="2397"/>
              <a:chOff x="3151" y="1404"/>
              <a:chExt cx="2444" cy="2397"/>
            </a:xfrm>
          </p:grpSpPr>
          <p:sp>
            <p:nvSpPr>
              <p:cNvPr id="218607" name="Freeform 2065"/>
              <p:cNvSpPr>
                <a:spLocks/>
              </p:cNvSpPr>
              <p:nvPr/>
            </p:nvSpPr>
            <p:spPr bwMode="auto">
              <a:xfrm>
                <a:off x="3739" y="3147"/>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08" name="Freeform 2066"/>
              <p:cNvSpPr>
                <a:spLocks/>
              </p:cNvSpPr>
              <p:nvPr/>
            </p:nvSpPr>
            <p:spPr bwMode="auto">
              <a:xfrm>
                <a:off x="5265" y="339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E2E909"/>
              </a:solidFill>
              <a:ln w="0">
                <a:solidFill>
                  <a:srgbClr val="000000"/>
                </a:solidFill>
                <a:prstDash val="solid"/>
                <a:round/>
                <a:headEnd/>
                <a:tailEnd/>
              </a:ln>
            </p:spPr>
            <p:txBody>
              <a:bodyPr/>
              <a:lstStyle/>
              <a:p>
                <a:endParaRPr lang="en-US">
                  <a:solidFill>
                    <a:srgbClr val="FFFFFF"/>
                  </a:solidFill>
                </a:endParaRPr>
              </a:p>
            </p:txBody>
          </p:sp>
          <p:sp>
            <p:nvSpPr>
              <p:cNvPr id="218609" name="Freeform 2067"/>
              <p:cNvSpPr>
                <a:spLocks/>
              </p:cNvSpPr>
              <p:nvPr/>
            </p:nvSpPr>
            <p:spPr bwMode="auto">
              <a:xfrm>
                <a:off x="5265" y="339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10" name="Freeform 2068"/>
              <p:cNvSpPr>
                <a:spLocks/>
              </p:cNvSpPr>
              <p:nvPr/>
            </p:nvSpPr>
            <p:spPr bwMode="auto">
              <a:xfrm>
                <a:off x="3151" y="272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FEE01"/>
              </a:solidFill>
              <a:ln w="0">
                <a:solidFill>
                  <a:srgbClr val="000000"/>
                </a:solidFill>
                <a:prstDash val="solid"/>
                <a:round/>
                <a:headEnd/>
                <a:tailEnd/>
              </a:ln>
            </p:spPr>
            <p:txBody>
              <a:bodyPr/>
              <a:lstStyle/>
              <a:p>
                <a:endParaRPr lang="en-US">
                  <a:solidFill>
                    <a:srgbClr val="FFFFFF"/>
                  </a:solidFill>
                </a:endParaRPr>
              </a:p>
            </p:txBody>
          </p:sp>
          <p:sp>
            <p:nvSpPr>
              <p:cNvPr id="218611" name="Freeform 2069"/>
              <p:cNvSpPr>
                <a:spLocks/>
              </p:cNvSpPr>
              <p:nvPr/>
            </p:nvSpPr>
            <p:spPr bwMode="auto">
              <a:xfrm>
                <a:off x="3151" y="272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12" name="Freeform 2070"/>
              <p:cNvSpPr>
                <a:spLocks/>
              </p:cNvSpPr>
              <p:nvPr/>
            </p:nvSpPr>
            <p:spPr bwMode="auto">
              <a:xfrm>
                <a:off x="5475" y="28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218613" name="Freeform 2071"/>
              <p:cNvSpPr>
                <a:spLocks/>
              </p:cNvSpPr>
              <p:nvPr/>
            </p:nvSpPr>
            <p:spPr bwMode="auto">
              <a:xfrm>
                <a:off x="5475" y="28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14" name="Freeform 2072"/>
              <p:cNvSpPr>
                <a:spLocks/>
              </p:cNvSpPr>
              <p:nvPr/>
            </p:nvSpPr>
            <p:spPr bwMode="auto">
              <a:xfrm>
                <a:off x="3629" y="18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FF001"/>
              </a:solidFill>
              <a:ln w="0">
                <a:solidFill>
                  <a:srgbClr val="000000"/>
                </a:solidFill>
                <a:prstDash val="solid"/>
                <a:round/>
                <a:headEnd/>
                <a:tailEnd/>
              </a:ln>
            </p:spPr>
            <p:txBody>
              <a:bodyPr/>
              <a:lstStyle/>
              <a:p>
                <a:endParaRPr lang="en-US">
                  <a:solidFill>
                    <a:srgbClr val="FFFFFF"/>
                  </a:solidFill>
                </a:endParaRPr>
              </a:p>
            </p:txBody>
          </p:sp>
          <p:sp>
            <p:nvSpPr>
              <p:cNvPr id="218615" name="Freeform 2073"/>
              <p:cNvSpPr>
                <a:spLocks/>
              </p:cNvSpPr>
              <p:nvPr/>
            </p:nvSpPr>
            <p:spPr bwMode="auto">
              <a:xfrm>
                <a:off x="3629" y="18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16" name="Freeform 2074"/>
              <p:cNvSpPr>
                <a:spLocks/>
              </p:cNvSpPr>
              <p:nvPr/>
            </p:nvSpPr>
            <p:spPr bwMode="auto">
              <a:xfrm>
                <a:off x="4266" y="340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25D21"/>
              </a:solidFill>
              <a:ln w="0">
                <a:solidFill>
                  <a:srgbClr val="000000"/>
                </a:solidFill>
                <a:prstDash val="solid"/>
                <a:round/>
                <a:headEnd/>
                <a:tailEnd/>
              </a:ln>
            </p:spPr>
            <p:txBody>
              <a:bodyPr/>
              <a:lstStyle/>
              <a:p>
                <a:endParaRPr lang="en-US">
                  <a:solidFill>
                    <a:srgbClr val="FFFFFF"/>
                  </a:solidFill>
                </a:endParaRPr>
              </a:p>
            </p:txBody>
          </p:sp>
          <p:sp>
            <p:nvSpPr>
              <p:cNvPr id="218617" name="Freeform 2075"/>
              <p:cNvSpPr>
                <a:spLocks/>
              </p:cNvSpPr>
              <p:nvPr/>
            </p:nvSpPr>
            <p:spPr bwMode="auto">
              <a:xfrm>
                <a:off x="4266" y="340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18" name="Freeform 2076"/>
              <p:cNvSpPr>
                <a:spLocks/>
              </p:cNvSpPr>
              <p:nvPr/>
            </p:nvSpPr>
            <p:spPr bwMode="auto">
              <a:xfrm>
                <a:off x="3831" y="181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85CE27"/>
              </a:solidFill>
              <a:ln w="0">
                <a:solidFill>
                  <a:srgbClr val="000000"/>
                </a:solidFill>
                <a:prstDash val="solid"/>
                <a:round/>
                <a:headEnd/>
                <a:tailEnd/>
              </a:ln>
            </p:spPr>
            <p:txBody>
              <a:bodyPr/>
              <a:lstStyle/>
              <a:p>
                <a:endParaRPr lang="en-US">
                  <a:solidFill>
                    <a:srgbClr val="FFFFFF"/>
                  </a:solidFill>
                </a:endParaRPr>
              </a:p>
            </p:txBody>
          </p:sp>
          <p:sp>
            <p:nvSpPr>
              <p:cNvPr id="218619" name="Freeform 2077"/>
              <p:cNvSpPr>
                <a:spLocks/>
              </p:cNvSpPr>
              <p:nvPr/>
            </p:nvSpPr>
            <p:spPr bwMode="auto">
              <a:xfrm>
                <a:off x="3831" y="181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20" name="Freeform 2078"/>
              <p:cNvSpPr>
                <a:spLocks/>
              </p:cNvSpPr>
              <p:nvPr/>
            </p:nvSpPr>
            <p:spPr bwMode="auto">
              <a:xfrm>
                <a:off x="5545" y="29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218621" name="Freeform 2079"/>
              <p:cNvSpPr>
                <a:spLocks/>
              </p:cNvSpPr>
              <p:nvPr/>
            </p:nvSpPr>
            <p:spPr bwMode="auto">
              <a:xfrm>
                <a:off x="5545" y="29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22" name="Freeform 2080"/>
              <p:cNvSpPr>
                <a:spLocks/>
              </p:cNvSpPr>
              <p:nvPr/>
            </p:nvSpPr>
            <p:spPr bwMode="auto">
              <a:xfrm>
                <a:off x="3803" y="150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DD709"/>
              </a:solidFill>
              <a:ln w="0">
                <a:solidFill>
                  <a:srgbClr val="000000"/>
                </a:solidFill>
                <a:prstDash val="solid"/>
                <a:round/>
                <a:headEnd/>
                <a:tailEnd/>
              </a:ln>
            </p:spPr>
            <p:txBody>
              <a:bodyPr/>
              <a:lstStyle/>
              <a:p>
                <a:endParaRPr lang="en-US">
                  <a:solidFill>
                    <a:srgbClr val="FFFFFF"/>
                  </a:solidFill>
                </a:endParaRPr>
              </a:p>
            </p:txBody>
          </p:sp>
          <p:sp>
            <p:nvSpPr>
              <p:cNvPr id="218623" name="Freeform 2081"/>
              <p:cNvSpPr>
                <a:spLocks/>
              </p:cNvSpPr>
              <p:nvPr/>
            </p:nvSpPr>
            <p:spPr bwMode="auto">
              <a:xfrm>
                <a:off x="3803" y="150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24" name="Freeform 2082"/>
              <p:cNvSpPr>
                <a:spLocks/>
              </p:cNvSpPr>
              <p:nvPr/>
            </p:nvSpPr>
            <p:spPr bwMode="auto">
              <a:xfrm>
                <a:off x="3264" y="28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218625" name="Freeform 2083"/>
              <p:cNvSpPr>
                <a:spLocks/>
              </p:cNvSpPr>
              <p:nvPr/>
            </p:nvSpPr>
            <p:spPr bwMode="auto">
              <a:xfrm>
                <a:off x="3264" y="28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26" name="Freeform 2084"/>
              <p:cNvSpPr>
                <a:spLocks/>
              </p:cNvSpPr>
              <p:nvPr/>
            </p:nvSpPr>
            <p:spPr bwMode="auto">
              <a:xfrm>
                <a:off x="5163" y="330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218627" name="Freeform 2085"/>
              <p:cNvSpPr>
                <a:spLocks/>
              </p:cNvSpPr>
              <p:nvPr/>
            </p:nvSpPr>
            <p:spPr bwMode="auto">
              <a:xfrm>
                <a:off x="5163" y="330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28" name="Freeform 2086"/>
              <p:cNvSpPr>
                <a:spLocks/>
              </p:cNvSpPr>
              <p:nvPr/>
            </p:nvSpPr>
            <p:spPr bwMode="auto">
              <a:xfrm>
                <a:off x="3296" y="266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218629" name="Freeform 2087"/>
              <p:cNvSpPr>
                <a:spLocks/>
              </p:cNvSpPr>
              <p:nvPr/>
            </p:nvSpPr>
            <p:spPr bwMode="auto">
              <a:xfrm>
                <a:off x="3296" y="266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30" name="Freeform 2088"/>
              <p:cNvSpPr>
                <a:spLocks/>
              </p:cNvSpPr>
              <p:nvPr/>
            </p:nvSpPr>
            <p:spPr bwMode="auto">
              <a:xfrm>
                <a:off x="4179" y="2428"/>
                <a:ext cx="41" cy="39"/>
              </a:xfrm>
              <a:custGeom>
                <a:avLst/>
                <a:gdLst>
                  <a:gd name="T0" fmla="*/ 0 w 116"/>
                  <a:gd name="T1" fmla="*/ 0 h 115"/>
                  <a:gd name="T2" fmla="*/ 0 w 116"/>
                  <a:gd name="T3" fmla="*/ 0 h 115"/>
                  <a:gd name="T4" fmla="*/ 0 w 116"/>
                  <a:gd name="T5" fmla="*/ 0 h 115"/>
                  <a:gd name="T6" fmla="*/ 0 w 116"/>
                  <a:gd name="T7" fmla="*/ 0 h 115"/>
                  <a:gd name="T8" fmla="*/ 0 w 116"/>
                  <a:gd name="T9" fmla="*/ 0 h 115"/>
                  <a:gd name="T10" fmla="*/ 0 w 116"/>
                  <a:gd name="T11" fmla="*/ 0 h 115"/>
                  <a:gd name="T12" fmla="*/ 0 w 116"/>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6" h="115">
                    <a:moveTo>
                      <a:pt x="116" y="58"/>
                    </a:moveTo>
                    <a:lnTo>
                      <a:pt x="116" y="58"/>
                    </a:lnTo>
                    <a:cubicBezTo>
                      <a:pt x="116" y="89"/>
                      <a:pt x="90" y="115"/>
                      <a:pt x="58" y="115"/>
                    </a:cubicBezTo>
                    <a:cubicBezTo>
                      <a:pt x="26" y="115"/>
                      <a:pt x="0" y="89"/>
                      <a:pt x="0" y="58"/>
                    </a:cubicBezTo>
                    <a:cubicBezTo>
                      <a:pt x="0" y="26"/>
                      <a:pt x="26" y="0"/>
                      <a:pt x="58" y="0"/>
                    </a:cubicBezTo>
                    <a:cubicBezTo>
                      <a:pt x="90" y="0"/>
                      <a:pt x="116" y="26"/>
                      <a:pt x="116" y="58"/>
                    </a:cubicBezTo>
                    <a:close/>
                  </a:path>
                </a:pathLst>
              </a:custGeom>
              <a:solidFill>
                <a:srgbClr val="F7911E"/>
              </a:solidFill>
              <a:ln w="0">
                <a:solidFill>
                  <a:srgbClr val="000000"/>
                </a:solidFill>
                <a:prstDash val="solid"/>
                <a:round/>
                <a:headEnd/>
                <a:tailEnd/>
              </a:ln>
            </p:spPr>
            <p:txBody>
              <a:bodyPr/>
              <a:lstStyle/>
              <a:p>
                <a:endParaRPr lang="en-US">
                  <a:solidFill>
                    <a:srgbClr val="FFFFFF"/>
                  </a:solidFill>
                </a:endParaRPr>
              </a:p>
            </p:txBody>
          </p:sp>
          <p:sp>
            <p:nvSpPr>
              <p:cNvPr id="218631" name="Freeform 2089"/>
              <p:cNvSpPr>
                <a:spLocks/>
              </p:cNvSpPr>
              <p:nvPr/>
            </p:nvSpPr>
            <p:spPr bwMode="auto">
              <a:xfrm>
                <a:off x="4179" y="2428"/>
                <a:ext cx="41" cy="39"/>
              </a:xfrm>
              <a:custGeom>
                <a:avLst/>
                <a:gdLst>
                  <a:gd name="T0" fmla="*/ 0 w 116"/>
                  <a:gd name="T1" fmla="*/ 0 h 115"/>
                  <a:gd name="T2" fmla="*/ 0 w 116"/>
                  <a:gd name="T3" fmla="*/ 0 h 115"/>
                  <a:gd name="T4" fmla="*/ 0 w 116"/>
                  <a:gd name="T5" fmla="*/ 0 h 115"/>
                  <a:gd name="T6" fmla="*/ 0 w 116"/>
                  <a:gd name="T7" fmla="*/ 0 h 115"/>
                  <a:gd name="T8" fmla="*/ 0 w 116"/>
                  <a:gd name="T9" fmla="*/ 0 h 115"/>
                  <a:gd name="T10" fmla="*/ 0 w 116"/>
                  <a:gd name="T11" fmla="*/ 0 h 115"/>
                  <a:gd name="T12" fmla="*/ 0 w 116"/>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6" h="115">
                    <a:moveTo>
                      <a:pt x="116" y="58"/>
                    </a:moveTo>
                    <a:lnTo>
                      <a:pt x="116" y="58"/>
                    </a:lnTo>
                    <a:cubicBezTo>
                      <a:pt x="116" y="89"/>
                      <a:pt x="90" y="115"/>
                      <a:pt x="58" y="115"/>
                    </a:cubicBezTo>
                    <a:cubicBezTo>
                      <a:pt x="26" y="115"/>
                      <a:pt x="0" y="89"/>
                      <a:pt x="0" y="58"/>
                    </a:cubicBezTo>
                    <a:cubicBezTo>
                      <a:pt x="0" y="26"/>
                      <a:pt x="26" y="0"/>
                      <a:pt x="58" y="0"/>
                    </a:cubicBezTo>
                    <a:cubicBezTo>
                      <a:pt x="90" y="0"/>
                      <a:pt x="116" y="26"/>
                      <a:pt x="116" y="5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32" name="Freeform 2090"/>
              <p:cNvSpPr>
                <a:spLocks/>
              </p:cNvSpPr>
              <p:nvPr/>
            </p:nvSpPr>
            <p:spPr bwMode="auto">
              <a:xfrm>
                <a:off x="5198"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DDD07"/>
              </a:solidFill>
              <a:ln w="0">
                <a:solidFill>
                  <a:srgbClr val="000000"/>
                </a:solidFill>
                <a:prstDash val="solid"/>
                <a:round/>
                <a:headEnd/>
                <a:tailEnd/>
              </a:ln>
            </p:spPr>
            <p:txBody>
              <a:bodyPr/>
              <a:lstStyle/>
              <a:p>
                <a:endParaRPr lang="en-US">
                  <a:solidFill>
                    <a:srgbClr val="FFFFFF"/>
                  </a:solidFill>
                </a:endParaRPr>
              </a:p>
            </p:txBody>
          </p:sp>
          <p:sp>
            <p:nvSpPr>
              <p:cNvPr id="218633" name="Freeform 2091"/>
              <p:cNvSpPr>
                <a:spLocks/>
              </p:cNvSpPr>
              <p:nvPr/>
            </p:nvSpPr>
            <p:spPr bwMode="auto">
              <a:xfrm>
                <a:off x="5198"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34" name="Freeform 2092"/>
              <p:cNvSpPr>
                <a:spLocks/>
              </p:cNvSpPr>
              <p:nvPr/>
            </p:nvSpPr>
            <p:spPr bwMode="auto">
              <a:xfrm>
                <a:off x="3565" y="354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DDE06"/>
              </a:solidFill>
              <a:ln w="0">
                <a:solidFill>
                  <a:srgbClr val="000000"/>
                </a:solidFill>
                <a:prstDash val="solid"/>
                <a:round/>
                <a:headEnd/>
                <a:tailEnd/>
              </a:ln>
            </p:spPr>
            <p:txBody>
              <a:bodyPr/>
              <a:lstStyle/>
              <a:p>
                <a:endParaRPr lang="en-US">
                  <a:solidFill>
                    <a:srgbClr val="FFFFFF"/>
                  </a:solidFill>
                </a:endParaRPr>
              </a:p>
            </p:txBody>
          </p:sp>
          <p:sp>
            <p:nvSpPr>
              <p:cNvPr id="218635" name="Freeform 2093"/>
              <p:cNvSpPr>
                <a:spLocks/>
              </p:cNvSpPr>
              <p:nvPr/>
            </p:nvSpPr>
            <p:spPr bwMode="auto">
              <a:xfrm>
                <a:off x="3565" y="354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36" name="Freeform 2094"/>
              <p:cNvSpPr>
                <a:spLocks/>
              </p:cNvSpPr>
              <p:nvPr/>
            </p:nvSpPr>
            <p:spPr bwMode="auto">
              <a:xfrm>
                <a:off x="3608" y="343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FF200"/>
              </a:solidFill>
              <a:ln w="0">
                <a:solidFill>
                  <a:srgbClr val="000000"/>
                </a:solidFill>
                <a:prstDash val="solid"/>
                <a:round/>
                <a:headEnd/>
                <a:tailEnd/>
              </a:ln>
            </p:spPr>
            <p:txBody>
              <a:bodyPr/>
              <a:lstStyle/>
              <a:p>
                <a:endParaRPr lang="en-US">
                  <a:solidFill>
                    <a:srgbClr val="FFFFFF"/>
                  </a:solidFill>
                </a:endParaRPr>
              </a:p>
            </p:txBody>
          </p:sp>
          <p:sp>
            <p:nvSpPr>
              <p:cNvPr id="218637" name="Freeform 2095"/>
              <p:cNvSpPr>
                <a:spLocks/>
              </p:cNvSpPr>
              <p:nvPr/>
            </p:nvSpPr>
            <p:spPr bwMode="auto">
              <a:xfrm>
                <a:off x="3608" y="343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38" name="Freeform 2096"/>
              <p:cNvSpPr>
                <a:spLocks/>
              </p:cNvSpPr>
              <p:nvPr/>
            </p:nvSpPr>
            <p:spPr bwMode="auto">
              <a:xfrm>
                <a:off x="3742" y="326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218639" name="Freeform 2097"/>
              <p:cNvSpPr>
                <a:spLocks/>
              </p:cNvSpPr>
              <p:nvPr/>
            </p:nvSpPr>
            <p:spPr bwMode="auto">
              <a:xfrm>
                <a:off x="3742" y="326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40" name="Freeform 2098"/>
              <p:cNvSpPr>
                <a:spLocks/>
              </p:cNvSpPr>
              <p:nvPr/>
            </p:nvSpPr>
            <p:spPr bwMode="auto">
              <a:xfrm>
                <a:off x="5219" y="325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218641" name="Freeform 2099"/>
              <p:cNvSpPr>
                <a:spLocks/>
              </p:cNvSpPr>
              <p:nvPr/>
            </p:nvSpPr>
            <p:spPr bwMode="auto">
              <a:xfrm>
                <a:off x="5219" y="325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42" name="Freeform 2100"/>
              <p:cNvSpPr>
                <a:spLocks/>
              </p:cNvSpPr>
              <p:nvPr/>
            </p:nvSpPr>
            <p:spPr bwMode="auto">
              <a:xfrm>
                <a:off x="3385" y="278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218643" name="Freeform 2101"/>
              <p:cNvSpPr>
                <a:spLocks/>
              </p:cNvSpPr>
              <p:nvPr/>
            </p:nvSpPr>
            <p:spPr bwMode="auto">
              <a:xfrm>
                <a:off x="3385" y="278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44" name="Freeform 2102"/>
              <p:cNvSpPr>
                <a:spLocks/>
              </p:cNvSpPr>
              <p:nvPr/>
            </p:nvSpPr>
            <p:spPr bwMode="auto">
              <a:xfrm>
                <a:off x="5230" y="31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218645" name="Freeform 2103"/>
              <p:cNvSpPr>
                <a:spLocks/>
              </p:cNvSpPr>
              <p:nvPr/>
            </p:nvSpPr>
            <p:spPr bwMode="auto">
              <a:xfrm>
                <a:off x="5230" y="31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46" name="Freeform 2104"/>
              <p:cNvSpPr>
                <a:spLocks/>
              </p:cNvSpPr>
              <p:nvPr/>
            </p:nvSpPr>
            <p:spPr bwMode="auto">
              <a:xfrm>
                <a:off x="5234" y="34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218647" name="Freeform 2105"/>
              <p:cNvSpPr>
                <a:spLocks/>
              </p:cNvSpPr>
              <p:nvPr/>
            </p:nvSpPr>
            <p:spPr bwMode="auto">
              <a:xfrm>
                <a:off x="5234" y="34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48" name="Freeform 2106"/>
              <p:cNvSpPr>
                <a:spLocks/>
              </p:cNvSpPr>
              <p:nvPr/>
            </p:nvSpPr>
            <p:spPr bwMode="auto">
              <a:xfrm>
                <a:off x="3296" y="269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EDED06"/>
              </a:solidFill>
              <a:ln w="0">
                <a:solidFill>
                  <a:srgbClr val="000000"/>
                </a:solidFill>
                <a:prstDash val="solid"/>
                <a:round/>
                <a:headEnd/>
                <a:tailEnd/>
              </a:ln>
            </p:spPr>
            <p:txBody>
              <a:bodyPr/>
              <a:lstStyle/>
              <a:p>
                <a:endParaRPr lang="en-US">
                  <a:solidFill>
                    <a:srgbClr val="FFFFFF"/>
                  </a:solidFill>
                </a:endParaRPr>
              </a:p>
            </p:txBody>
          </p:sp>
          <p:sp>
            <p:nvSpPr>
              <p:cNvPr id="218649" name="Freeform 2107"/>
              <p:cNvSpPr>
                <a:spLocks/>
              </p:cNvSpPr>
              <p:nvPr/>
            </p:nvSpPr>
            <p:spPr bwMode="auto">
              <a:xfrm>
                <a:off x="3296" y="269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50" name="Freeform 2108"/>
              <p:cNvSpPr>
                <a:spLocks/>
              </p:cNvSpPr>
              <p:nvPr/>
            </p:nvSpPr>
            <p:spPr bwMode="auto">
              <a:xfrm>
                <a:off x="5092" y="340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205"/>
              </a:solidFill>
              <a:ln w="0">
                <a:solidFill>
                  <a:srgbClr val="000000"/>
                </a:solidFill>
                <a:prstDash val="solid"/>
                <a:round/>
                <a:headEnd/>
                <a:tailEnd/>
              </a:ln>
            </p:spPr>
            <p:txBody>
              <a:bodyPr/>
              <a:lstStyle/>
              <a:p>
                <a:endParaRPr lang="en-US">
                  <a:solidFill>
                    <a:srgbClr val="FFFFFF"/>
                  </a:solidFill>
                </a:endParaRPr>
              </a:p>
            </p:txBody>
          </p:sp>
          <p:sp>
            <p:nvSpPr>
              <p:cNvPr id="218651" name="Freeform 2109"/>
              <p:cNvSpPr>
                <a:spLocks/>
              </p:cNvSpPr>
              <p:nvPr/>
            </p:nvSpPr>
            <p:spPr bwMode="auto">
              <a:xfrm>
                <a:off x="5092" y="340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52" name="Freeform 2110"/>
              <p:cNvSpPr>
                <a:spLocks/>
              </p:cNvSpPr>
              <p:nvPr/>
            </p:nvSpPr>
            <p:spPr bwMode="auto">
              <a:xfrm>
                <a:off x="4511" y="212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653" name="Freeform 2111"/>
              <p:cNvSpPr>
                <a:spLocks/>
              </p:cNvSpPr>
              <p:nvPr/>
            </p:nvSpPr>
            <p:spPr bwMode="auto">
              <a:xfrm>
                <a:off x="4511" y="212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54" name="Freeform 2112"/>
              <p:cNvSpPr>
                <a:spLocks/>
              </p:cNvSpPr>
              <p:nvPr/>
            </p:nvSpPr>
            <p:spPr bwMode="auto">
              <a:xfrm>
                <a:off x="5403" y="293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EEED05"/>
              </a:solidFill>
              <a:ln w="0">
                <a:solidFill>
                  <a:srgbClr val="000000"/>
                </a:solidFill>
                <a:prstDash val="solid"/>
                <a:round/>
                <a:headEnd/>
                <a:tailEnd/>
              </a:ln>
            </p:spPr>
            <p:txBody>
              <a:bodyPr/>
              <a:lstStyle/>
              <a:p>
                <a:endParaRPr lang="en-US">
                  <a:solidFill>
                    <a:srgbClr val="FFFFFF"/>
                  </a:solidFill>
                </a:endParaRPr>
              </a:p>
            </p:txBody>
          </p:sp>
          <p:sp>
            <p:nvSpPr>
              <p:cNvPr id="218655" name="Freeform 2113"/>
              <p:cNvSpPr>
                <a:spLocks/>
              </p:cNvSpPr>
              <p:nvPr/>
            </p:nvSpPr>
            <p:spPr bwMode="auto">
              <a:xfrm>
                <a:off x="5403" y="293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56" name="Freeform 2114"/>
              <p:cNvSpPr>
                <a:spLocks/>
              </p:cNvSpPr>
              <p:nvPr/>
            </p:nvSpPr>
            <p:spPr bwMode="auto">
              <a:xfrm>
                <a:off x="3686" y="191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218657" name="Freeform 2115"/>
              <p:cNvSpPr>
                <a:spLocks/>
              </p:cNvSpPr>
              <p:nvPr/>
            </p:nvSpPr>
            <p:spPr bwMode="auto">
              <a:xfrm>
                <a:off x="3686" y="191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58" name="Freeform 2116"/>
              <p:cNvSpPr>
                <a:spLocks/>
              </p:cNvSpPr>
              <p:nvPr/>
            </p:nvSpPr>
            <p:spPr bwMode="auto">
              <a:xfrm>
                <a:off x="4451" y="227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ADDA1A"/>
              </a:solidFill>
              <a:ln w="0">
                <a:solidFill>
                  <a:srgbClr val="000000"/>
                </a:solidFill>
                <a:prstDash val="solid"/>
                <a:round/>
                <a:headEnd/>
                <a:tailEnd/>
              </a:ln>
            </p:spPr>
            <p:txBody>
              <a:bodyPr/>
              <a:lstStyle/>
              <a:p>
                <a:endParaRPr lang="en-US">
                  <a:solidFill>
                    <a:srgbClr val="FFFFFF"/>
                  </a:solidFill>
                </a:endParaRPr>
              </a:p>
            </p:txBody>
          </p:sp>
          <p:sp>
            <p:nvSpPr>
              <p:cNvPr id="218659" name="Freeform 2117"/>
              <p:cNvSpPr>
                <a:spLocks/>
              </p:cNvSpPr>
              <p:nvPr/>
            </p:nvSpPr>
            <p:spPr bwMode="auto">
              <a:xfrm>
                <a:off x="4451" y="227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60" name="Freeform 2118"/>
              <p:cNvSpPr>
                <a:spLocks/>
              </p:cNvSpPr>
              <p:nvPr/>
            </p:nvSpPr>
            <p:spPr bwMode="auto">
              <a:xfrm>
                <a:off x="3700" y="179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8A219"/>
              </a:solidFill>
              <a:ln w="0">
                <a:solidFill>
                  <a:srgbClr val="000000"/>
                </a:solidFill>
                <a:prstDash val="solid"/>
                <a:round/>
                <a:headEnd/>
                <a:tailEnd/>
              </a:ln>
            </p:spPr>
            <p:txBody>
              <a:bodyPr/>
              <a:lstStyle/>
              <a:p>
                <a:endParaRPr lang="en-US">
                  <a:solidFill>
                    <a:srgbClr val="FFFFFF"/>
                  </a:solidFill>
                </a:endParaRPr>
              </a:p>
            </p:txBody>
          </p:sp>
          <p:sp>
            <p:nvSpPr>
              <p:cNvPr id="218661" name="Freeform 2119"/>
              <p:cNvSpPr>
                <a:spLocks/>
              </p:cNvSpPr>
              <p:nvPr/>
            </p:nvSpPr>
            <p:spPr bwMode="auto">
              <a:xfrm>
                <a:off x="3700" y="179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62" name="Freeform 2120"/>
              <p:cNvSpPr>
                <a:spLocks/>
              </p:cNvSpPr>
              <p:nvPr/>
            </p:nvSpPr>
            <p:spPr bwMode="auto">
              <a:xfrm>
                <a:off x="4408" y="1776"/>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663" name="Freeform 2121"/>
              <p:cNvSpPr>
                <a:spLocks/>
              </p:cNvSpPr>
              <p:nvPr/>
            </p:nvSpPr>
            <p:spPr bwMode="auto">
              <a:xfrm>
                <a:off x="4408" y="1776"/>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64" name="Freeform 2122"/>
              <p:cNvSpPr>
                <a:spLocks/>
              </p:cNvSpPr>
              <p:nvPr/>
            </p:nvSpPr>
            <p:spPr bwMode="auto">
              <a:xfrm>
                <a:off x="5318" y="300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218665" name="Freeform 2123"/>
              <p:cNvSpPr>
                <a:spLocks/>
              </p:cNvSpPr>
              <p:nvPr/>
            </p:nvSpPr>
            <p:spPr bwMode="auto">
              <a:xfrm>
                <a:off x="5318" y="300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66" name="Freeform 2124"/>
              <p:cNvSpPr>
                <a:spLocks/>
              </p:cNvSpPr>
              <p:nvPr/>
            </p:nvSpPr>
            <p:spPr bwMode="auto">
              <a:xfrm>
                <a:off x="4511" y="272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667" name="Freeform 2125"/>
              <p:cNvSpPr>
                <a:spLocks/>
              </p:cNvSpPr>
              <p:nvPr/>
            </p:nvSpPr>
            <p:spPr bwMode="auto">
              <a:xfrm>
                <a:off x="4511" y="272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68" name="Freeform 2126"/>
              <p:cNvSpPr>
                <a:spLocks/>
              </p:cNvSpPr>
              <p:nvPr/>
            </p:nvSpPr>
            <p:spPr bwMode="auto">
              <a:xfrm>
                <a:off x="3544" y="363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218669" name="Freeform 2127"/>
              <p:cNvSpPr>
                <a:spLocks/>
              </p:cNvSpPr>
              <p:nvPr/>
            </p:nvSpPr>
            <p:spPr bwMode="auto">
              <a:xfrm>
                <a:off x="3544" y="363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70" name="Freeform 2128"/>
              <p:cNvSpPr>
                <a:spLocks/>
              </p:cNvSpPr>
              <p:nvPr/>
            </p:nvSpPr>
            <p:spPr bwMode="auto">
              <a:xfrm>
                <a:off x="3427" y="358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105"/>
              </a:solidFill>
              <a:ln w="0">
                <a:solidFill>
                  <a:srgbClr val="000000"/>
                </a:solidFill>
                <a:prstDash val="solid"/>
                <a:round/>
                <a:headEnd/>
                <a:tailEnd/>
              </a:ln>
            </p:spPr>
            <p:txBody>
              <a:bodyPr/>
              <a:lstStyle/>
              <a:p>
                <a:endParaRPr lang="en-US">
                  <a:solidFill>
                    <a:srgbClr val="FFFFFF"/>
                  </a:solidFill>
                </a:endParaRPr>
              </a:p>
            </p:txBody>
          </p:sp>
          <p:sp>
            <p:nvSpPr>
              <p:cNvPr id="218671" name="Freeform 2129"/>
              <p:cNvSpPr>
                <a:spLocks/>
              </p:cNvSpPr>
              <p:nvPr/>
            </p:nvSpPr>
            <p:spPr bwMode="auto">
              <a:xfrm>
                <a:off x="3427" y="358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72" name="Freeform 2130"/>
              <p:cNvSpPr>
                <a:spLocks/>
              </p:cNvSpPr>
              <p:nvPr/>
            </p:nvSpPr>
            <p:spPr bwMode="auto">
              <a:xfrm>
                <a:off x="5287" y="28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218673" name="Freeform 2131"/>
              <p:cNvSpPr>
                <a:spLocks/>
              </p:cNvSpPr>
              <p:nvPr/>
            </p:nvSpPr>
            <p:spPr bwMode="auto">
              <a:xfrm>
                <a:off x="5287" y="28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74" name="Freeform 2132"/>
              <p:cNvSpPr>
                <a:spLocks/>
              </p:cNvSpPr>
              <p:nvPr/>
            </p:nvSpPr>
            <p:spPr bwMode="auto">
              <a:xfrm>
                <a:off x="3431" y="272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2E909"/>
              </a:solidFill>
              <a:ln w="0">
                <a:solidFill>
                  <a:srgbClr val="000000"/>
                </a:solidFill>
                <a:prstDash val="solid"/>
                <a:round/>
                <a:headEnd/>
                <a:tailEnd/>
              </a:ln>
            </p:spPr>
            <p:txBody>
              <a:bodyPr/>
              <a:lstStyle/>
              <a:p>
                <a:endParaRPr lang="en-US">
                  <a:solidFill>
                    <a:srgbClr val="FFFFFF"/>
                  </a:solidFill>
                </a:endParaRPr>
              </a:p>
            </p:txBody>
          </p:sp>
          <p:sp>
            <p:nvSpPr>
              <p:cNvPr id="218675" name="Freeform 2133"/>
              <p:cNvSpPr>
                <a:spLocks/>
              </p:cNvSpPr>
              <p:nvPr/>
            </p:nvSpPr>
            <p:spPr bwMode="auto">
              <a:xfrm>
                <a:off x="3431" y="272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76" name="Freeform 2134"/>
              <p:cNvSpPr>
                <a:spLocks/>
              </p:cNvSpPr>
              <p:nvPr/>
            </p:nvSpPr>
            <p:spPr bwMode="auto">
              <a:xfrm>
                <a:off x="3760" y="311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677" name="Freeform 2135"/>
              <p:cNvSpPr>
                <a:spLocks/>
              </p:cNvSpPr>
              <p:nvPr/>
            </p:nvSpPr>
            <p:spPr bwMode="auto">
              <a:xfrm>
                <a:off x="3760" y="311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78" name="Freeform 2136"/>
              <p:cNvSpPr>
                <a:spLocks/>
              </p:cNvSpPr>
              <p:nvPr/>
            </p:nvSpPr>
            <p:spPr bwMode="auto">
              <a:xfrm>
                <a:off x="5350" y="304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AB414"/>
              </a:solidFill>
              <a:ln w="0">
                <a:solidFill>
                  <a:srgbClr val="000000"/>
                </a:solidFill>
                <a:prstDash val="solid"/>
                <a:round/>
                <a:headEnd/>
                <a:tailEnd/>
              </a:ln>
            </p:spPr>
            <p:txBody>
              <a:bodyPr/>
              <a:lstStyle/>
              <a:p>
                <a:endParaRPr lang="en-US">
                  <a:solidFill>
                    <a:srgbClr val="FFFFFF"/>
                  </a:solidFill>
                </a:endParaRPr>
              </a:p>
            </p:txBody>
          </p:sp>
          <p:sp>
            <p:nvSpPr>
              <p:cNvPr id="218679" name="Freeform 2137"/>
              <p:cNvSpPr>
                <a:spLocks/>
              </p:cNvSpPr>
              <p:nvPr/>
            </p:nvSpPr>
            <p:spPr bwMode="auto">
              <a:xfrm>
                <a:off x="5350" y="304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80" name="Freeform 2138"/>
              <p:cNvSpPr>
                <a:spLocks/>
              </p:cNvSpPr>
              <p:nvPr/>
            </p:nvSpPr>
            <p:spPr bwMode="auto">
              <a:xfrm>
                <a:off x="3643" y="33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218681" name="Freeform 2139"/>
              <p:cNvSpPr>
                <a:spLocks/>
              </p:cNvSpPr>
              <p:nvPr/>
            </p:nvSpPr>
            <p:spPr bwMode="auto">
              <a:xfrm>
                <a:off x="3643" y="33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82" name="Freeform 2140"/>
              <p:cNvSpPr>
                <a:spLocks/>
              </p:cNvSpPr>
              <p:nvPr/>
            </p:nvSpPr>
            <p:spPr bwMode="auto">
              <a:xfrm>
                <a:off x="4109" y="2473"/>
                <a:ext cx="25" cy="24"/>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7" y="71"/>
                      <a:pt x="0" y="55"/>
                      <a:pt x="0" y="36"/>
                    </a:cubicBezTo>
                    <a:cubicBezTo>
                      <a:pt x="0" y="16"/>
                      <a:pt x="17" y="0"/>
                      <a:pt x="36" y="0"/>
                    </a:cubicBezTo>
                    <a:cubicBezTo>
                      <a:pt x="56" y="0"/>
                      <a:pt x="72" y="16"/>
                      <a:pt x="72" y="36"/>
                    </a:cubicBezTo>
                    <a:close/>
                  </a:path>
                </a:pathLst>
              </a:custGeom>
              <a:solidFill>
                <a:srgbClr val="F04422"/>
              </a:solidFill>
              <a:ln w="0">
                <a:solidFill>
                  <a:srgbClr val="000000"/>
                </a:solidFill>
                <a:prstDash val="solid"/>
                <a:round/>
                <a:headEnd/>
                <a:tailEnd/>
              </a:ln>
            </p:spPr>
            <p:txBody>
              <a:bodyPr/>
              <a:lstStyle/>
              <a:p>
                <a:endParaRPr lang="en-US">
                  <a:solidFill>
                    <a:srgbClr val="FFFFFF"/>
                  </a:solidFill>
                </a:endParaRPr>
              </a:p>
            </p:txBody>
          </p:sp>
          <p:sp>
            <p:nvSpPr>
              <p:cNvPr id="218683" name="Freeform 2141"/>
              <p:cNvSpPr>
                <a:spLocks/>
              </p:cNvSpPr>
              <p:nvPr/>
            </p:nvSpPr>
            <p:spPr bwMode="auto">
              <a:xfrm>
                <a:off x="4109" y="2473"/>
                <a:ext cx="25" cy="24"/>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7" y="71"/>
                      <a:pt x="0" y="55"/>
                      <a:pt x="0" y="36"/>
                    </a:cubicBezTo>
                    <a:cubicBezTo>
                      <a:pt x="0" y="16"/>
                      <a:pt x="17" y="0"/>
                      <a:pt x="36" y="0"/>
                    </a:cubicBezTo>
                    <a:cubicBezTo>
                      <a:pt x="56" y="0"/>
                      <a:pt x="72" y="16"/>
                      <a:pt x="72"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84" name="Freeform 2142"/>
              <p:cNvSpPr>
                <a:spLocks/>
              </p:cNvSpPr>
              <p:nvPr/>
            </p:nvSpPr>
            <p:spPr bwMode="auto">
              <a:xfrm>
                <a:off x="4295" y="2540"/>
                <a:ext cx="35" cy="33"/>
              </a:xfrm>
              <a:custGeom>
                <a:avLst/>
                <a:gdLst>
                  <a:gd name="T0" fmla="*/ 0 w 100"/>
                  <a:gd name="T1" fmla="*/ 0 h 99"/>
                  <a:gd name="T2" fmla="*/ 0 w 100"/>
                  <a:gd name="T3" fmla="*/ 0 h 99"/>
                  <a:gd name="T4" fmla="*/ 0 w 100"/>
                  <a:gd name="T5" fmla="*/ 0 h 99"/>
                  <a:gd name="T6" fmla="*/ 0 w 100"/>
                  <a:gd name="T7" fmla="*/ 0 h 99"/>
                  <a:gd name="T8" fmla="*/ 0 w 100"/>
                  <a:gd name="T9" fmla="*/ 0 h 99"/>
                  <a:gd name="T10" fmla="*/ 0 w 100"/>
                  <a:gd name="T11" fmla="*/ 0 h 99"/>
                  <a:gd name="T12" fmla="*/ 0 w 100"/>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 h="99">
                    <a:moveTo>
                      <a:pt x="100" y="50"/>
                    </a:moveTo>
                    <a:lnTo>
                      <a:pt x="100" y="50"/>
                    </a:lnTo>
                    <a:cubicBezTo>
                      <a:pt x="100" y="77"/>
                      <a:pt x="77" y="99"/>
                      <a:pt x="50" y="99"/>
                    </a:cubicBezTo>
                    <a:cubicBezTo>
                      <a:pt x="22" y="99"/>
                      <a:pt x="0" y="77"/>
                      <a:pt x="0" y="50"/>
                    </a:cubicBezTo>
                    <a:cubicBezTo>
                      <a:pt x="0" y="22"/>
                      <a:pt x="22" y="0"/>
                      <a:pt x="50" y="0"/>
                    </a:cubicBezTo>
                    <a:cubicBezTo>
                      <a:pt x="77" y="0"/>
                      <a:pt x="100" y="22"/>
                      <a:pt x="100" y="50"/>
                    </a:cubicBezTo>
                    <a:close/>
                  </a:path>
                </a:pathLst>
              </a:custGeom>
              <a:solidFill>
                <a:srgbClr val="FAB713"/>
              </a:solidFill>
              <a:ln w="0">
                <a:solidFill>
                  <a:srgbClr val="000000"/>
                </a:solidFill>
                <a:prstDash val="solid"/>
                <a:round/>
                <a:headEnd/>
                <a:tailEnd/>
              </a:ln>
            </p:spPr>
            <p:txBody>
              <a:bodyPr/>
              <a:lstStyle/>
              <a:p>
                <a:endParaRPr lang="en-US">
                  <a:solidFill>
                    <a:srgbClr val="FFFFFF"/>
                  </a:solidFill>
                </a:endParaRPr>
              </a:p>
            </p:txBody>
          </p:sp>
          <p:sp>
            <p:nvSpPr>
              <p:cNvPr id="218685" name="Freeform 2143"/>
              <p:cNvSpPr>
                <a:spLocks/>
              </p:cNvSpPr>
              <p:nvPr/>
            </p:nvSpPr>
            <p:spPr bwMode="auto">
              <a:xfrm>
                <a:off x="4295" y="2540"/>
                <a:ext cx="35" cy="33"/>
              </a:xfrm>
              <a:custGeom>
                <a:avLst/>
                <a:gdLst>
                  <a:gd name="T0" fmla="*/ 0 w 100"/>
                  <a:gd name="T1" fmla="*/ 0 h 99"/>
                  <a:gd name="T2" fmla="*/ 0 w 100"/>
                  <a:gd name="T3" fmla="*/ 0 h 99"/>
                  <a:gd name="T4" fmla="*/ 0 w 100"/>
                  <a:gd name="T5" fmla="*/ 0 h 99"/>
                  <a:gd name="T6" fmla="*/ 0 w 100"/>
                  <a:gd name="T7" fmla="*/ 0 h 99"/>
                  <a:gd name="T8" fmla="*/ 0 w 100"/>
                  <a:gd name="T9" fmla="*/ 0 h 99"/>
                  <a:gd name="T10" fmla="*/ 0 w 100"/>
                  <a:gd name="T11" fmla="*/ 0 h 99"/>
                  <a:gd name="T12" fmla="*/ 0 w 100"/>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 h="99">
                    <a:moveTo>
                      <a:pt x="100" y="50"/>
                    </a:moveTo>
                    <a:lnTo>
                      <a:pt x="100" y="50"/>
                    </a:lnTo>
                    <a:cubicBezTo>
                      <a:pt x="100" y="77"/>
                      <a:pt x="77" y="99"/>
                      <a:pt x="50" y="99"/>
                    </a:cubicBezTo>
                    <a:cubicBezTo>
                      <a:pt x="22" y="99"/>
                      <a:pt x="0" y="77"/>
                      <a:pt x="0" y="50"/>
                    </a:cubicBezTo>
                    <a:cubicBezTo>
                      <a:pt x="0" y="22"/>
                      <a:pt x="22" y="0"/>
                      <a:pt x="50" y="0"/>
                    </a:cubicBezTo>
                    <a:cubicBezTo>
                      <a:pt x="77" y="0"/>
                      <a:pt x="100" y="22"/>
                      <a:pt x="100" y="5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86" name="Freeform 2144"/>
              <p:cNvSpPr>
                <a:spLocks/>
              </p:cNvSpPr>
              <p:nvPr/>
            </p:nvSpPr>
            <p:spPr bwMode="auto">
              <a:xfrm>
                <a:off x="4461" y="213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07955A"/>
              </a:solidFill>
              <a:ln w="0">
                <a:solidFill>
                  <a:srgbClr val="000000"/>
                </a:solidFill>
                <a:prstDash val="solid"/>
                <a:round/>
                <a:headEnd/>
                <a:tailEnd/>
              </a:ln>
            </p:spPr>
            <p:txBody>
              <a:bodyPr/>
              <a:lstStyle/>
              <a:p>
                <a:endParaRPr lang="en-US">
                  <a:solidFill>
                    <a:srgbClr val="FFFFFF"/>
                  </a:solidFill>
                </a:endParaRPr>
              </a:p>
            </p:txBody>
          </p:sp>
          <p:sp>
            <p:nvSpPr>
              <p:cNvPr id="218687" name="Freeform 2145"/>
              <p:cNvSpPr>
                <a:spLocks/>
              </p:cNvSpPr>
              <p:nvPr/>
            </p:nvSpPr>
            <p:spPr bwMode="auto">
              <a:xfrm>
                <a:off x="4461" y="213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88" name="Freeform 2146"/>
              <p:cNvSpPr>
                <a:spLocks/>
              </p:cNvSpPr>
              <p:nvPr/>
            </p:nvSpPr>
            <p:spPr bwMode="auto">
              <a:xfrm>
                <a:off x="4862" y="237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689" name="Freeform 2147"/>
              <p:cNvSpPr>
                <a:spLocks/>
              </p:cNvSpPr>
              <p:nvPr/>
            </p:nvSpPr>
            <p:spPr bwMode="auto">
              <a:xfrm>
                <a:off x="4862" y="237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90" name="Freeform 2148"/>
              <p:cNvSpPr>
                <a:spLocks/>
              </p:cNvSpPr>
              <p:nvPr/>
            </p:nvSpPr>
            <p:spPr bwMode="auto">
              <a:xfrm>
                <a:off x="3849" y="16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ABA12"/>
              </a:solidFill>
              <a:ln w="0">
                <a:solidFill>
                  <a:srgbClr val="000000"/>
                </a:solidFill>
                <a:prstDash val="solid"/>
                <a:round/>
                <a:headEnd/>
                <a:tailEnd/>
              </a:ln>
            </p:spPr>
            <p:txBody>
              <a:bodyPr/>
              <a:lstStyle/>
              <a:p>
                <a:endParaRPr lang="en-US">
                  <a:solidFill>
                    <a:srgbClr val="FFFFFF"/>
                  </a:solidFill>
                </a:endParaRPr>
              </a:p>
            </p:txBody>
          </p:sp>
          <p:sp>
            <p:nvSpPr>
              <p:cNvPr id="218691" name="Freeform 2149"/>
              <p:cNvSpPr>
                <a:spLocks/>
              </p:cNvSpPr>
              <p:nvPr/>
            </p:nvSpPr>
            <p:spPr bwMode="auto">
              <a:xfrm>
                <a:off x="3849" y="16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92" name="Freeform 2150"/>
              <p:cNvSpPr>
                <a:spLocks/>
              </p:cNvSpPr>
              <p:nvPr/>
            </p:nvSpPr>
            <p:spPr bwMode="auto">
              <a:xfrm>
                <a:off x="3257" y="270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218693" name="Freeform 2151"/>
              <p:cNvSpPr>
                <a:spLocks/>
              </p:cNvSpPr>
              <p:nvPr/>
            </p:nvSpPr>
            <p:spPr bwMode="auto">
              <a:xfrm>
                <a:off x="3257" y="270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94" name="Freeform 2152"/>
              <p:cNvSpPr>
                <a:spLocks/>
              </p:cNvSpPr>
              <p:nvPr/>
            </p:nvSpPr>
            <p:spPr bwMode="auto">
              <a:xfrm>
                <a:off x="3579" y="182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BC010"/>
              </a:solidFill>
              <a:ln w="0">
                <a:solidFill>
                  <a:srgbClr val="000000"/>
                </a:solidFill>
                <a:prstDash val="solid"/>
                <a:round/>
                <a:headEnd/>
                <a:tailEnd/>
              </a:ln>
            </p:spPr>
            <p:txBody>
              <a:bodyPr/>
              <a:lstStyle/>
              <a:p>
                <a:endParaRPr lang="en-US">
                  <a:solidFill>
                    <a:srgbClr val="FFFFFF"/>
                  </a:solidFill>
                </a:endParaRPr>
              </a:p>
            </p:txBody>
          </p:sp>
          <p:sp>
            <p:nvSpPr>
              <p:cNvPr id="218695" name="Freeform 2153"/>
              <p:cNvSpPr>
                <a:spLocks/>
              </p:cNvSpPr>
              <p:nvPr/>
            </p:nvSpPr>
            <p:spPr bwMode="auto">
              <a:xfrm>
                <a:off x="3579" y="182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96" name="Freeform 2154"/>
              <p:cNvSpPr>
                <a:spLocks/>
              </p:cNvSpPr>
              <p:nvPr/>
            </p:nvSpPr>
            <p:spPr bwMode="auto">
              <a:xfrm>
                <a:off x="3725" y="18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CCE0B"/>
              </a:solidFill>
              <a:ln w="0">
                <a:solidFill>
                  <a:srgbClr val="000000"/>
                </a:solidFill>
                <a:prstDash val="solid"/>
                <a:round/>
                <a:headEnd/>
                <a:tailEnd/>
              </a:ln>
            </p:spPr>
            <p:txBody>
              <a:bodyPr/>
              <a:lstStyle/>
              <a:p>
                <a:endParaRPr lang="en-US">
                  <a:solidFill>
                    <a:srgbClr val="FFFFFF"/>
                  </a:solidFill>
                </a:endParaRPr>
              </a:p>
            </p:txBody>
          </p:sp>
          <p:sp>
            <p:nvSpPr>
              <p:cNvPr id="218697" name="Freeform 2155"/>
              <p:cNvSpPr>
                <a:spLocks/>
              </p:cNvSpPr>
              <p:nvPr/>
            </p:nvSpPr>
            <p:spPr bwMode="auto">
              <a:xfrm>
                <a:off x="3725" y="18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98" name="Freeform 2156"/>
              <p:cNvSpPr>
                <a:spLocks/>
              </p:cNvSpPr>
              <p:nvPr/>
            </p:nvSpPr>
            <p:spPr bwMode="auto">
              <a:xfrm>
                <a:off x="4277" y="197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57D1F"/>
              </a:solidFill>
              <a:ln w="0">
                <a:solidFill>
                  <a:srgbClr val="000000"/>
                </a:solidFill>
                <a:prstDash val="solid"/>
                <a:round/>
                <a:headEnd/>
                <a:tailEnd/>
              </a:ln>
            </p:spPr>
            <p:txBody>
              <a:bodyPr/>
              <a:lstStyle/>
              <a:p>
                <a:endParaRPr lang="en-US">
                  <a:solidFill>
                    <a:srgbClr val="FFFFFF"/>
                  </a:solidFill>
                </a:endParaRPr>
              </a:p>
            </p:txBody>
          </p:sp>
          <p:sp>
            <p:nvSpPr>
              <p:cNvPr id="218699" name="Freeform 2157"/>
              <p:cNvSpPr>
                <a:spLocks/>
              </p:cNvSpPr>
              <p:nvPr/>
            </p:nvSpPr>
            <p:spPr bwMode="auto">
              <a:xfrm>
                <a:off x="4277" y="197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00" name="Freeform 2158"/>
              <p:cNvSpPr>
                <a:spLocks/>
              </p:cNvSpPr>
              <p:nvPr/>
            </p:nvSpPr>
            <p:spPr bwMode="auto">
              <a:xfrm>
                <a:off x="3537" y="350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218701" name="Freeform 2159"/>
              <p:cNvSpPr>
                <a:spLocks/>
              </p:cNvSpPr>
              <p:nvPr/>
            </p:nvSpPr>
            <p:spPr bwMode="auto">
              <a:xfrm>
                <a:off x="3537" y="350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02" name="Freeform 2160"/>
              <p:cNvSpPr>
                <a:spLocks/>
              </p:cNvSpPr>
              <p:nvPr/>
            </p:nvSpPr>
            <p:spPr bwMode="auto">
              <a:xfrm>
                <a:off x="5223" y="28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218703" name="Freeform 2161"/>
              <p:cNvSpPr>
                <a:spLocks/>
              </p:cNvSpPr>
              <p:nvPr/>
            </p:nvSpPr>
            <p:spPr bwMode="auto">
              <a:xfrm>
                <a:off x="5223" y="28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04" name="Freeform 2162"/>
              <p:cNvSpPr>
                <a:spLocks/>
              </p:cNvSpPr>
              <p:nvPr/>
            </p:nvSpPr>
            <p:spPr bwMode="auto">
              <a:xfrm>
                <a:off x="3601" y="189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A02"/>
              </a:solidFill>
              <a:ln w="0">
                <a:solidFill>
                  <a:srgbClr val="000000"/>
                </a:solidFill>
                <a:prstDash val="solid"/>
                <a:round/>
                <a:headEnd/>
                <a:tailEnd/>
              </a:ln>
            </p:spPr>
            <p:txBody>
              <a:bodyPr/>
              <a:lstStyle/>
              <a:p>
                <a:endParaRPr lang="en-US">
                  <a:solidFill>
                    <a:srgbClr val="FFFFFF"/>
                  </a:solidFill>
                </a:endParaRPr>
              </a:p>
            </p:txBody>
          </p:sp>
          <p:sp>
            <p:nvSpPr>
              <p:cNvPr id="218705" name="Freeform 2163"/>
              <p:cNvSpPr>
                <a:spLocks/>
              </p:cNvSpPr>
              <p:nvPr/>
            </p:nvSpPr>
            <p:spPr bwMode="auto">
              <a:xfrm>
                <a:off x="3601" y="189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06" name="Freeform 2164"/>
              <p:cNvSpPr>
                <a:spLocks/>
              </p:cNvSpPr>
              <p:nvPr/>
            </p:nvSpPr>
            <p:spPr bwMode="auto">
              <a:xfrm>
                <a:off x="3480" y="378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FEF01"/>
              </a:solidFill>
              <a:ln w="0">
                <a:solidFill>
                  <a:srgbClr val="000000"/>
                </a:solidFill>
                <a:prstDash val="solid"/>
                <a:round/>
                <a:headEnd/>
                <a:tailEnd/>
              </a:ln>
            </p:spPr>
            <p:txBody>
              <a:bodyPr/>
              <a:lstStyle/>
              <a:p>
                <a:endParaRPr lang="en-US">
                  <a:solidFill>
                    <a:srgbClr val="FFFFFF"/>
                  </a:solidFill>
                </a:endParaRPr>
              </a:p>
            </p:txBody>
          </p:sp>
          <p:sp>
            <p:nvSpPr>
              <p:cNvPr id="218707" name="Freeform 2165"/>
              <p:cNvSpPr>
                <a:spLocks/>
              </p:cNvSpPr>
              <p:nvPr/>
            </p:nvSpPr>
            <p:spPr bwMode="auto">
              <a:xfrm>
                <a:off x="3480" y="378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08" name="Freeform 2166"/>
              <p:cNvSpPr>
                <a:spLocks/>
              </p:cNvSpPr>
              <p:nvPr/>
            </p:nvSpPr>
            <p:spPr bwMode="auto">
              <a:xfrm>
                <a:off x="4123" y="2408"/>
                <a:ext cx="40" cy="38"/>
              </a:xfrm>
              <a:custGeom>
                <a:avLst/>
                <a:gdLst>
                  <a:gd name="T0" fmla="*/ 0 w 113"/>
                  <a:gd name="T1" fmla="*/ 0 h 113"/>
                  <a:gd name="T2" fmla="*/ 0 w 113"/>
                  <a:gd name="T3" fmla="*/ 0 h 113"/>
                  <a:gd name="T4" fmla="*/ 0 w 113"/>
                  <a:gd name="T5" fmla="*/ 0 h 113"/>
                  <a:gd name="T6" fmla="*/ 0 w 113"/>
                  <a:gd name="T7" fmla="*/ 0 h 113"/>
                  <a:gd name="T8" fmla="*/ 0 w 113"/>
                  <a:gd name="T9" fmla="*/ 0 h 113"/>
                  <a:gd name="T10" fmla="*/ 0 w 113"/>
                  <a:gd name="T11" fmla="*/ 0 h 113"/>
                  <a:gd name="T12" fmla="*/ 0 w 113"/>
                  <a:gd name="T13" fmla="*/ 0 h 1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3" h="113">
                    <a:moveTo>
                      <a:pt x="113" y="57"/>
                    </a:moveTo>
                    <a:lnTo>
                      <a:pt x="113" y="57"/>
                    </a:lnTo>
                    <a:cubicBezTo>
                      <a:pt x="113" y="87"/>
                      <a:pt x="87" y="113"/>
                      <a:pt x="56" y="113"/>
                    </a:cubicBezTo>
                    <a:cubicBezTo>
                      <a:pt x="25" y="113"/>
                      <a:pt x="0" y="87"/>
                      <a:pt x="0" y="57"/>
                    </a:cubicBezTo>
                    <a:cubicBezTo>
                      <a:pt x="0" y="26"/>
                      <a:pt x="25" y="0"/>
                      <a:pt x="56" y="0"/>
                    </a:cubicBezTo>
                    <a:cubicBezTo>
                      <a:pt x="87" y="0"/>
                      <a:pt x="113" y="26"/>
                      <a:pt x="113" y="57"/>
                    </a:cubicBezTo>
                    <a:close/>
                  </a:path>
                </a:pathLst>
              </a:custGeom>
              <a:solidFill>
                <a:srgbClr val="F57B1F"/>
              </a:solidFill>
              <a:ln w="0">
                <a:solidFill>
                  <a:srgbClr val="000000"/>
                </a:solidFill>
                <a:prstDash val="solid"/>
                <a:round/>
                <a:headEnd/>
                <a:tailEnd/>
              </a:ln>
            </p:spPr>
            <p:txBody>
              <a:bodyPr/>
              <a:lstStyle/>
              <a:p>
                <a:endParaRPr lang="en-US">
                  <a:solidFill>
                    <a:srgbClr val="FFFFFF"/>
                  </a:solidFill>
                </a:endParaRPr>
              </a:p>
            </p:txBody>
          </p:sp>
          <p:sp>
            <p:nvSpPr>
              <p:cNvPr id="218709" name="Freeform 2167"/>
              <p:cNvSpPr>
                <a:spLocks/>
              </p:cNvSpPr>
              <p:nvPr/>
            </p:nvSpPr>
            <p:spPr bwMode="auto">
              <a:xfrm>
                <a:off x="4123" y="2408"/>
                <a:ext cx="40" cy="38"/>
              </a:xfrm>
              <a:custGeom>
                <a:avLst/>
                <a:gdLst>
                  <a:gd name="T0" fmla="*/ 0 w 113"/>
                  <a:gd name="T1" fmla="*/ 0 h 113"/>
                  <a:gd name="T2" fmla="*/ 0 w 113"/>
                  <a:gd name="T3" fmla="*/ 0 h 113"/>
                  <a:gd name="T4" fmla="*/ 0 w 113"/>
                  <a:gd name="T5" fmla="*/ 0 h 113"/>
                  <a:gd name="T6" fmla="*/ 0 w 113"/>
                  <a:gd name="T7" fmla="*/ 0 h 113"/>
                  <a:gd name="T8" fmla="*/ 0 w 113"/>
                  <a:gd name="T9" fmla="*/ 0 h 113"/>
                  <a:gd name="T10" fmla="*/ 0 w 113"/>
                  <a:gd name="T11" fmla="*/ 0 h 113"/>
                  <a:gd name="T12" fmla="*/ 0 w 113"/>
                  <a:gd name="T13" fmla="*/ 0 h 1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3" h="113">
                    <a:moveTo>
                      <a:pt x="113" y="57"/>
                    </a:moveTo>
                    <a:lnTo>
                      <a:pt x="113" y="57"/>
                    </a:lnTo>
                    <a:cubicBezTo>
                      <a:pt x="113" y="87"/>
                      <a:pt x="87" y="113"/>
                      <a:pt x="56" y="113"/>
                    </a:cubicBezTo>
                    <a:cubicBezTo>
                      <a:pt x="25" y="113"/>
                      <a:pt x="0" y="87"/>
                      <a:pt x="0" y="57"/>
                    </a:cubicBezTo>
                    <a:cubicBezTo>
                      <a:pt x="0" y="26"/>
                      <a:pt x="25" y="0"/>
                      <a:pt x="56" y="0"/>
                    </a:cubicBezTo>
                    <a:cubicBezTo>
                      <a:pt x="87" y="0"/>
                      <a:pt x="113" y="26"/>
                      <a:pt x="113" y="5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10" name="Freeform 2168"/>
              <p:cNvSpPr>
                <a:spLocks/>
              </p:cNvSpPr>
              <p:nvPr/>
            </p:nvSpPr>
            <p:spPr bwMode="auto">
              <a:xfrm>
                <a:off x="3225" y="273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218711" name="Freeform 2169"/>
              <p:cNvSpPr>
                <a:spLocks/>
              </p:cNvSpPr>
              <p:nvPr/>
            </p:nvSpPr>
            <p:spPr bwMode="auto">
              <a:xfrm>
                <a:off x="3225" y="273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12" name="Freeform 2170"/>
              <p:cNvSpPr>
                <a:spLocks/>
              </p:cNvSpPr>
              <p:nvPr/>
            </p:nvSpPr>
            <p:spPr bwMode="auto">
              <a:xfrm>
                <a:off x="4230" y="2505"/>
                <a:ext cx="31" cy="29"/>
              </a:xfrm>
              <a:custGeom>
                <a:avLst/>
                <a:gdLst>
                  <a:gd name="T0" fmla="*/ 0 w 86"/>
                  <a:gd name="T1" fmla="*/ 0 h 85"/>
                  <a:gd name="T2" fmla="*/ 0 w 86"/>
                  <a:gd name="T3" fmla="*/ 0 h 85"/>
                  <a:gd name="T4" fmla="*/ 0 w 86"/>
                  <a:gd name="T5" fmla="*/ 0 h 85"/>
                  <a:gd name="T6" fmla="*/ 0 w 86"/>
                  <a:gd name="T7" fmla="*/ 0 h 85"/>
                  <a:gd name="T8" fmla="*/ 0 w 86"/>
                  <a:gd name="T9" fmla="*/ 0 h 85"/>
                  <a:gd name="T10" fmla="*/ 0 w 86"/>
                  <a:gd name="T11" fmla="*/ 0 h 85"/>
                  <a:gd name="T12" fmla="*/ 0 w 86"/>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 h="85">
                    <a:moveTo>
                      <a:pt x="86" y="43"/>
                    </a:moveTo>
                    <a:lnTo>
                      <a:pt x="86" y="43"/>
                    </a:lnTo>
                    <a:cubicBezTo>
                      <a:pt x="86" y="66"/>
                      <a:pt x="66" y="85"/>
                      <a:pt x="43" y="85"/>
                    </a:cubicBezTo>
                    <a:cubicBezTo>
                      <a:pt x="19" y="85"/>
                      <a:pt x="0" y="66"/>
                      <a:pt x="0" y="43"/>
                    </a:cubicBezTo>
                    <a:cubicBezTo>
                      <a:pt x="0" y="19"/>
                      <a:pt x="19" y="0"/>
                      <a:pt x="43" y="0"/>
                    </a:cubicBezTo>
                    <a:cubicBezTo>
                      <a:pt x="66" y="0"/>
                      <a:pt x="86" y="19"/>
                      <a:pt x="86" y="43"/>
                    </a:cubicBezTo>
                    <a:close/>
                  </a:path>
                </a:pathLst>
              </a:custGeom>
              <a:solidFill>
                <a:srgbClr val="FCCD0C"/>
              </a:solidFill>
              <a:ln w="0">
                <a:solidFill>
                  <a:srgbClr val="000000"/>
                </a:solidFill>
                <a:prstDash val="solid"/>
                <a:round/>
                <a:headEnd/>
                <a:tailEnd/>
              </a:ln>
            </p:spPr>
            <p:txBody>
              <a:bodyPr/>
              <a:lstStyle/>
              <a:p>
                <a:endParaRPr lang="en-US">
                  <a:solidFill>
                    <a:srgbClr val="FFFFFF"/>
                  </a:solidFill>
                </a:endParaRPr>
              </a:p>
            </p:txBody>
          </p:sp>
          <p:sp>
            <p:nvSpPr>
              <p:cNvPr id="218713" name="Freeform 2171"/>
              <p:cNvSpPr>
                <a:spLocks/>
              </p:cNvSpPr>
              <p:nvPr/>
            </p:nvSpPr>
            <p:spPr bwMode="auto">
              <a:xfrm>
                <a:off x="4230" y="2505"/>
                <a:ext cx="31" cy="29"/>
              </a:xfrm>
              <a:custGeom>
                <a:avLst/>
                <a:gdLst>
                  <a:gd name="T0" fmla="*/ 0 w 86"/>
                  <a:gd name="T1" fmla="*/ 0 h 85"/>
                  <a:gd name="T2" fmla="*/ 0 w 86"/>
                  <a:gd name="T3" fmla="*/ 0 h 85"/>
                  <a:gd name="T4" fmla="*/ 0 w 86"/>
                  <a:gd name="T5" fmla="*/ 0 h 85"/>
                  <a:gd name="T6" fmla="*/ 0 w 86"/>
                  <a:gd name="T7" fmla="*/ 0 h 85"/>
                  <a:gd name="T8" fmla="*/ 0 w 86"/>
                  <a:gd name="T9" fmla="*/ 0 h 85"/>
                  <a:gd name="T10" fmla="*/ 0 w 86"/>
                  <a:gd name="T11" fmla="*/ 0 h 85"/>
                  <a:gd name="T12" fmla="*/ 0 w 86"/>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 h="85">
                    <a:moveTo>
                      <a:pt x="86" y="43"/>
                    </a:moveTo>
                    <a:lnTo>
                      <a:pt x="86" y="43"/>
                    </a:lnTo>
                    <a:cubicBezTo>
                      <a:pt x="86" y="66"/>
                      <a:pt x="66" y="85"/>
                      <a:pt x="43" y="85"/>
                    </a:cubicBezTo>
                    <a:cubicBezTo>
                      <a:pt x="19" y="85"/>
                      <a:pt x="0" y="66"/>
                      <a:pt x="0" y="43"/>
                    </a:cubicBezTo>
                    <a:cubicBezTo>
                      <a:pt x="0" y="19"/>
                      <a:pt x="19" y="0"/>
                      <a:pt x="43" y="0"/>
                    </a:cubicBezTo>
                    <a:cubicBezTo>
                      <a:pt x="66" y="0"/>
                      <a:pt x="86" y="19"/>
                      <a:pt x="86" y="4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14" name="Freeform 2172"/>
              <p:cNvSpPr>
                <a:spLocks/>
              </p:cNvSpPr>
              <p:nvPr/>
            </p:nvSpPr>
            <p:spPr bwMode="auto">
              <a:xfrm>
                <a:off x="4592" y="278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AB414"/>
              </a:solidFill>
              <a:ln w="0">
                <a:solidFill>
                  <a:srgbClr val="000000"/>
                </a:solidFill>
                <a:prstDash val="solid"/>
                <a:round/>
                <a:headEnd/>
                <a:tailEnd/>
              </a:ln>
            </p:spPr>
            <p:txBody>
              <a:bodyPr/>
              <a:lstStyle/>
              <a:p>
                <a:endParaRPr lang="en-US">
                  <a:solidFill>
                    <a:srgbClr val="FFFFFF"/>
                  </a:solidFill>
                </a:endParaRPr>
              </a:p>
            </p:txBody>
          </p:sp>
          <p:sp>
            <p:nvSpPr>
              <p:cNvPr id="218715" name="Freeform 2173"/>
              <p:cNvSpPr>
                <a:spLocks/>
              </p:cNvSpPr>
              <p:nvPr/>
            </p:nvSpPr>
            <p:spPr bwMode="auto">
              <a:xfrm>
                <a:off x="4592" y="278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16" name="Freeform 2174"/>
              <p:cNvSpPr>
                <a:spLocks/>
              </p:cNvSpPr>
              <p:nvPr/>
            </p:nvSpPr>
            <p:spPr bwMode="auto">
              <a:xfrm>
                <a:off x="3544" y="201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4" y="20"/>
                      <a:pt x="0" y="15"/>
                      <a:pt x="0" y="10"/>
                    </a:cubicBezTo>
                    <a:cubicBezTo>
                      <a:pt x="0" y="4"/>
                      <a:pt x="4"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717" name="Freeform 2175"/>
              <p:cNvSpPr>
                <a:spLocks/>
              </p:cNvSpPr>
              <p:nvPr/>
            </p:nvSpPr>
            <p:spPr bwMode="auto">
              <a:xfrm>
                <a:off x="3544" y="201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4" y="20"/>
                      <a:pt x="0" y="15"/>
                      <a:pt x="0" y="10"/>
                    </a:cubicBezTo>
                    <a:cubicBezTo>
                      <a:pt x="0" y="4"/>
                      <a:pt x="4"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18" name="Freeform 2176"/>
              <p:cNvSpPr>
                <a:spLocks/>
              </p:cNvSpPr>
              <p:nvPr/>
            </p:nvSpPr>
            <p:spPr bwMode="auto">
              <a:xfrm>
                <a:off x="3828" y="140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25721"/>
              </a:solidFill>
              <a:ln w="0">
                <a:solidFill>
                  <a:srgbClr val="000000"/>
                </a:solidFill>
                <a:prstDash val="solid"/>
                <a:round/>
                <a:headEnd/>
                <a:tailEnd/>
              </a:ln>
            </p:spPr>
            <p:txBody>
              <a:bodyPr/>
              <a:lstStyle/>
              <a:p>
                <a:endParaRPr lang="en-US">
                  <a:solidFill>
                    <a:srgbClr val="FFFFFF"/>
                  </a:solidFill>
                </a:endParaRPr>
              </a:p>
            </p:txBody>
          </p:sp>
          <p:sp>
            <p:nvSpPr>
              <p:cNvPr id="218719" name="Freeform 2177"/>
              <p:cNvSpPr>
                <a:spLocks/>
              </p:cNvSpPr>
              <p:nvPr/>
            </p:nvSpPr>
            <p:spPr bwMode="auto">
              <a:xfrm>
                <a:off x="3828" y="140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20" name="Freeform 2178"/>
              <p:cNvSpPr>
                <a:spLocks/>
              </p:cNvSpPr>
              <p:nvPr/>
            </p:nvSpPr>
            <p:spPr bwMode="auto">
              <a:xfrm>
                <a:off x="4440" y="177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721" name="Freeform 2179"/>
              <p:cNvSpPr>
                <a:spLocks/>
              </p:cNvSpPr>
              <p:nvPr/>
            </p:nvSpPr>
            <p:spPr bwMode="auto">
              <a:xfrm>
                <a:off x="4440" y="177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22" name="Freeform 2180"/>
              <p:cNvSpPr>
                <a:spLocks/>
              </p:cNvSpPr>
              <p:nvPr/>
            </p:nvSpPr>
            <p:spPr bwMode="auto">
              <a:xfrm>
                <a:off x="4582" y="166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ABB12"/>
              </a:solidFill>
              <a:ln w="0">
                <a:solidFill>
                  <a:srgbClr val="000000"/>
                </a:solidFill>
                <a:prstDash val="solid"/>
                <a:round/>
                <a:headEnd/>
                <a:tailEnd/>
              </a:ln>
            </p:spPr>
            <p:txBody>
              <a:bodyPr/>
              <a:lstStyle/>
              <a:p>
                <a:endParaRPr lang="en-US">
                  <a:solidFill>
                    <a:srgbClr val="FFFFFF"/>
                  </a:solidFill>
                </a:endParaRPr>
              </a:p>
            </p:txBody>
          </p:sp>
          <p:sp>
            <p:nvSpPr>
              <p:cNvPr id="218723" name="Freeform 2181"/>
              <p:cNvSpPr>
                <a:spLocks/>
              </p:cNvSpPr>
              <p:nvPr/>
            </p:nvSpPr>
            <p:spPr bwMode="auto">
              <a:xfrm>
                <a:off x="4582" y="166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24" name="Freeform 2182"/>
              <p:cNvSpPr>
                <a:spLocks/>
              </p:cNvSpPr>
              <p:nvPr/>
            </p:nvSpPr>
            <p:spPr bwMode="auto">
              <a:xfrm>
                <a:off x="4688" y="16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C7E112"/>
              </a:solidFill>
              <a:ln w="0">
                <a:solidFill>
                  <a:srgbClr val="000000"/>
                </a:solidFill>
                <a:prstDash val="solid"/>
                <a:round/>
                <a:headEnd/>
                <a:tailEnd/>
              </a:ln>
            </p:spPr>
            <p:txBody>
              <a:bodyPr/>
              <a:lstStyle/>
              <a:p>
                <a:endParaRPr lang="en-US">
                  <a:solidFill>
                    <a:srgbClr val="FFFFFF"/>
                  </a:solidFill>
                </a:endParaRPr>
              </a:p>
            </p:txBody>
          </p:sp>
          <p:sp>
            <p:nvSpPr>
              <p:cNvPr id="218725" name="Freeform 2183"/>
              <p:cNvSpPr>
                <a:spLocks/>
              </p:cNvSpPr>
              <p:nvPr/>
            </p:nvSpPr>
            <p:spPr bwMode="auto">
              <a:xfrm>
                <a:off x="4688" y="16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26" name="Freeform 2184"/>
              <p:cNvSpPr>
                <a:spLocks/>
              </p:cNvSpPr>
              <p:nvPr/>
            </p:nvSpPr>
            <p:spPr bwMode="auto">
              <a:xfrm>
                <a:off x="5389" y="296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218727" name="Freeform 2185"/>
              <p:cNvSpPr>
                <a:spLocks/>
              </p:cNvSpPr>
              <p:nvPr/>
            </p:nvSpPr>
            <p:spPr bwMode="auto">
              <a:xfrm>
                <a:off x="5389" y="296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28" name="Freeform 2186"/>
              <p:cNvSpPr>
                <a:spLocks/>
              </p:cNvSpPr>
              <p:nvPr/>
            </p:nvSpPr>
            <p:spPr bwMode="auto">
              <a:xfrm>
                <a:off x="4461" y="219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5BC134"/>
              </a:solidFill>
              <a:ln w="0">
                <a:solidFill>
                  <a:srgbClr val="000000"/>
                </a:solidFill>
                <a:prstDash val="solid"/>
                <a:round/>
                <a:headEnd/>
                <a:tailEnd/>
              </a:ln>
            </p:spPr>
            <p:txBody>
              <a:bodyPr/>
              <a:lstStyle/>
              <a:p>
                <a:endParaRPr lang="en-US">
                  <a:solidFill>
                    <a:srgbClr val="FFFFFF"/>
                  </a:solidFill>
                </a:endParaRPr>
              </a:p>
            </p:txBody>
          </p:sp>
          <p:sp>
            <p:nvSpPr>
              <p:cNvPr id="218729" name="Freeform 2187"/>
              <p:cNvSpPr>
                <a:spLocks/>
              </p:cNvSpPr>
              <p:nvPr/>
            </p:nvSpPr>
            <p:spPr bwMode="auto">
              <a:xfrm>
                <a:off x="4461" y="219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30" name="Freeform 2188"/>
              <p:cNvSpPr>
                <a:spLocks/>
              </p:cNvSpPr>
              <p:nvPr/>
            </p:nvSpPr>
            <p:spPr bwMode="auto">
              <a:xfrm>
                <a:off x="3689" y="176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DDB07"/>
              </a:solidFill>
              <a:ln w="0">
                <a:solidFill>
                  <a:srgbClr val="000000"/>
                </a:solidFill>
                <a:prstDash val="solid"/>
                <a:round/>
                <a:headEnd/>
                <a:tailEnd/>
              </a:ln>
            </p:spPr>
            <p:txBody>
              <a:bodyPr/>
              <a:lstStyle/>
              <a:p>
                <a:endParaRPr lang="en-US">
                  <a:solidFill>
                    <a:srgbClr val="FFFFFF"/>
                  </a:solidFill>
                </a:endParaRPr>
              </a:p>
            </p:txBody>
          </p:sp>
          <p:sp>
            <p:nvSpPr>
              <p:cNvPr id="218731" name="Freeform 2189"/>
              <p:cNvSpPr>
                <a:spLocks/>
              </p:cNvSpPr>
              <p:nvPr/>
            </p:nvSpPr>
            <p:spPr bwMode="auto">
              <a:xfrm>
                <a:off x="3689" y="176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32" name="Freeform 2190"/>
              <p:cNvSpPr>
                <a:spLocks/>
              </p:cNvSpPr>
              <p:nvPr/>
            </p:nvSpPr>
            <p:spPr bwMode="auto">
              <a:xfrm>
                <a:off x="5265" y="353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FEE01"/>
              </a:solidFill>
              <a:ln w="0">
                <a:solidFill>
                  <a:srgbClr val="000000"/>
                </a:solidFill>
                <a:prstDash val="solid"/>
                <a:round/>
                <a:headEnd/>
                <a:tailEnd/>
              </a:ln>
            </p:spPr>
            <p:txBody>
              <a:bodyPr/>
              <a:lstStyle/>
              <a:p>
                <a:endParaRPr lang="en-US">
                  <a:solidFill>
                    <a:srgbClr val="FFFFFF"/>
                  </a:solidFill>
                </a:endParaRPr>
              </a:p>
            </p:txBody>
          </p:sp>
          <p:sp>
            <p:nvSpPr>
              <p:cNvPr id="218733" name="Freeform 2191"/>
              <p:cNvSpPr>
                <a:spLocks/>
              </p:cNvSpPr>
              <p:nvPr/>
            </p:nvSpPr>
            <p:spPr bwMode="auto">
              <a:xfrm>
                <a:off x="5265" y="353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34" name="Freeform 2192"/>
              <p:cNvSpPr>
                <a:spLocks/>
              </p:cNvSpPr>
              <p:nvPr/>
            </p:nvSpPr>
            <p:spPr bwMode="auto">
              <a:xfrm>
                <a:off x="5163" y="33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218735" name="Freeform 2193"/>
              <p:cNvSpPr>
                <a:spLocks/>
              </p:cNvSpPr>
              <p:nvPr/>
            </p:nvSpPr>
            <p:spPr bwMode="auto">
              <a:xfrm>
                <a:off x="5163" y="33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36" name="Freeform 2194"/>
              <p:cNvSpPr>
                <a:spLocks/>
              </p:cNvSpPr>
              <p:nvPr/>
            </p:nvSpPr>
            <p:spPr bwMode="auto">
              <a:xfrm>
                <a:off x="3353" y="281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218737" name="Freeform 2195"/>
              <p:cNvSpPr>
                <a:spLocks/>
              </p:cNvSpPr>
              <p:nvPr/>
            </p:nvSpPr>
            <p:spPr bwMode="auto">
              <a:xfrm>
                <a:off x="3353" y="281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38" name="Freeform 2196"/>
              <p:cNvSpPr>
                <a:spLocks/>
              </p:cNvSpPr>
              <p:nvPr/>
            </p:nvSpPr>
            <p:spPr bwMode="auto">
              <a:xfrm>
                <a:off x="4355" y="262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739" name="Freeform 2197"/>
              <p:cNvSpPr>
                <a:spLocks/>
              </p:cNvSpPr>
              <p:nvPr/>
            </p:nvSpPr>
            <p:spPr bwMode="auto">
              <a:xfrm>
                <a:off x="4355" y="262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40" name="Freeform 2198"/>
              <p:cNvSpPr>
                <a:spLocks/>
              </p:cNvSpPr>
              <p:nvPr/>
            </p:nvSpPr>
            <p:spPr bwMode="auto">
              <a:xfrm>
                <a:off x="5574" y="287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218741" name="Freeform 2199"/>
              <p:cNvSpPr>
                <a:spLocks/>
              </p:cNvSpPr>
              <p:nvPr/>
            </p:nvSpPr>
            <p:spPr bwMode="auto">
              <a:xfrm>
                <a:off x="5574" y="287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42" name="Freeform 2200"/>
              <p:cNvSpPr>
                <a:spLocks/>
              </p:cNvSpPr>
              <p:nvPr/>
            </p:nvSpPr>
            <p:spPr bwMode="auto">
              <a:xfrm>
                <a:off x="3204" y="27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FF001"/>
              </a:solidFill>
              <a:ln w="0">
                <a:solidFill>
                  <a:srgbClr val="000000"/>
                </a:solidFill>
                <a:prstDash val="solid"/>
                <a:round/>
                <a:headEnd/>
                <a:tailEnd/>
              </a:ln>
            </p:spPr>
            <p:txBody>
              <a:bodyPr/>
              <a:lstStyle/>
              <a:p>
                <a:endParaRPr lang="en-US">
                  <a:solidFill>
                    <a:srgbClr val="FFFFFF"/>
                  </a:solidFill>
                </a:endParaRPr>
              </a:p>
            </p:txBody>
          </p:sp>
          <p:sp>
            <p:nvSpPr>
              <p:cNvPr id="218743" name="Freeform 2201"/>
              <p:cNvSpPr>
                <a:spLocks/>
              </p:cNvSpPr>
              <p:nvPr/>
            </p:nvSpPr>
            <p:spPr bwMode="auto">
              <a:xfrm>
                <a:off x="3204" y="27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44" name="Freeform 2202"/>
              <p:cNvSpPr>
                <a:spLocks/>
              </p:cNvSpPr>
              <p:nvPr/>
            </p:nvSpPr>
            <p:spPr bwMode="auto">
              <a:xfrm>
                <a:off x="4592" y="219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25B21"/>
              </a:solidFill>
              <a:ln w="0">
                <a:solidFill>
                  <a:srgbClr val="000000"/>
                </a:solidFill>
                <a:prstDash val="solid"/>
                <a:round/>
                <a:headEnd/>
                <a:tailEnd/>
              </a:ln>
            </p:spPr>
            <p:txBody>
              <a:bodyPr/>
              <a:lstStyle/>
              <a:p>
                <a:endParaRPr lang="en-US">
                  <a:solidFill>
                    <a:srgbClr val="FFFFFF"/>
                  </a:solidFill>
                </a:endParaRPr>
              </a:p>
            </p:txBody>
          </p:sp>
          <p:sp>
            <p:nvSpPr>
              <p:cNvPr id="218745" name="Freeform 2203"/>
              <p:cNvSpPr>
                <a:spLocks/>
              </p:cNvSpPr>
              <p:nvPr/>
            </p:nvSpPr>
            <p:spPr bwMode="auto">
              <a:xfrm>
                <a:off x="4592" y="219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46" name="Freeform 2204"/>
              <p:cNvSpPr>
                <a:spLocks/>
              </p:cNvSpPr>
              <p:nvPr/>
            </p:nvSpPr>
            <p:spPr bwMode="auto">
              <a:xfrm>
                <a:off x="3792" y="31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CCF0B"/>
              </a:solidFill>
              <a:ln w="0">
                <a:solidFill>
                  <a:srgbClr val="000000"/>
                </a:solidFill>
                <a:prstDash val="solid"/>
                <a:round/>
                <a:headEnd/>
                <a:tailEnd/>
              </a:ln>
            </p:spPr>
            <p:txBody>
              <a:bodyPr/>
              <a:lstStyle/>
              <a:p>
                <a:endParaRPr lang="en-US">
                  <a:solidFill>
                    <a:srgbClr val="FFFFFF"/>
                  </a:solidFill>
                </a:endParaRPr>
              </a:p>
            </p:txBody>
          </p:sp>
          <p:sp>
            <p:nvSpPr>
              <p:cNvPr id="218747" name="Freeform 2205"/>
              <p:cNvSpPr>
                <a:spLocks/>
              </p:cNvSpPr>
              <p:nvPr/>
            </p:nvSpPr>
            <p:spPr bwMode="auto">
              <a:xfrm>
                <a:off x="3792" y="31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48" name="Freeform 2206"/>
              <p:cNvSpPr>
                <a:spLocks/>
              </p:cNvSpPr>
              <p:nvPr/>
            </p:nvSpPr>
            <p:spPr bwMode="auto">
              <a:xfrm>
                <a:off x="5163" y="375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FEE405"/>
              </a:solidFill>
              <a:ln w="0">
                <a:solidFill>
                  <a:srgbClr val="000000"/>
                </a:solidFill>
                <a:prstDash val="solid"/>
                <a:round/>
                <a:headEnd/>
                <a:tailEnd/>
              </a:ln>
            </p:spPr>
            <p:txBody>
              <a:bodyPr/>
              <a:lstStyle/>
              <a:p>
                <a:endParaRPr lang="en-US">
                  <a:solidFill>
                    <a:srgbClr val="FFFFFF"/>
                  </a:solidFill>
                </a:endParaRPr>
              </a:p>
            </p:txBody>
          </p:sp>
          <p:sp>
            <p:nvSpPr>
              <p:cNvPr id="218749" name="Freeform 2207"/>
              <p:cNvSpPr>
                <a:spLocks/>
              </p:cNvSpPr>
              <p:nvPr/>
            </p:nvSpPr>
            <p:spPr bwMode="auto">
              <a:xfrm>
                <a:off x="5163" y="375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50" name="Freeform 2208"/>
              <p:cNvSpPr>
                <a:spLocks/>
              </p:cNvSpPr>
              <p:nvPr/>
            </p:nvSpPr>
            <p:spPr bwMode="auto">
              <a:xfrm>
                <a:off x="4670" y="281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FEE01"/>
              </a:solidFill>
              <a:ln w="0">
                <a:solidFill>
                  <a:srgbClr val="000000"/>
                </a:solidFill>
                <a:prstDash val="solid"/>
                <a:round/>
                <a:headEnd/>
                <a:tailEnd/>
              </a:ln>
            </p:spPr>
            <p:txBody>
              <a:bodyPr/>
              <a:lstStyle/>
              <a:p>
                <a:endParaRPr lang="en-US">
                  <a:solidFill>
                    <a:srgbClr val="FFFFFF"/>
                  </a:solidFill>
                </a:endParaRPr>
              </a:p>
            </p:txBody>
          </p:sp>
          <p:sp>
            <p:nvSpPr>
              <p:cNvPr id="218751" name="Freeform 2209"/>
              <p:cNvSpPr>
                <a:spLocks/>
              </p:cNvSpPr>
              <p:nvPr/>
            </p:nvSpPr>
            <p:spPr bwMode="auto">
              <a:xfrm>
                <a:off x="4670" y="281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52" name="Freeform 2210"/>
              <p:cNvSpPr>
                <a:spLocks/>
              </p:cNvSpPr>
              <p:nvPr/>
            </p:nvSpPr>
            <p:spPr bwMode="auto">
              <a:xfrm>
                <a:off x="3611" y="193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218753" name="Freeform 2211"/>
              <p:cNvSpPr>
                <a:spLocks/>
              </p:cNvSpPr>
              <p:nvPr/>
            </p:nvSpPr>
            <p:spPr bwMode="auto">
              <a:xfrm>
                <a:off x="3611" y="193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54" name="Freeform 2212"/>
              <p:cNvSpPr>
                <a:spLocks/>
              </p:cNvSpPr>
              <p:nvPr/>
            </p:nvSpPr>
            <p:spPr bwMode="auto">
              <a:xfrm>
                <a:off x="5524" y="287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218755" name="Freeform 2213"/>
              <p:cNvSpPr>
                <a:spLocks/>
              </p:cNvSpPr>
              <p:nvPr/>
            </p:nvSpPr>
            <p:spPr bwMode="auto">
              <a:xfrm>
                <a:off x="5524" y="287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56" name="Freeform 2214"/>
              <p:cNvSpPr>
                <a:spLocks/>
              </p:cNvSpPr>
              <p:nvPr/>
            </p:nvSpPr>
            <p:spPr bwMode="auto">
              <a:xfrm>
                <a:off x="5173" y="288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218757" name="Freeform 2215"/>
              <p:cNvSpPr>
                <a:spLocks/>
              </p:cNvSpPr>
              <p:nvPr/>
            </p:nvSpPr>
            <p:spPr bwMode="auto">
              <a:xfrm>
                <a:off x="5173" y="288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58" name="Freeform 2216"/>
              <p:cNvSpPr>
                <a:spLocks/>
              </p:cNvSpPr>
              <p:nvPr/>
            </p:nvSpPr>
            <p:spPr bwMode="auto">
              <a:xfrm>
                <a:off x="4628" y="209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759" name="Freeform 2217"/>
              <p:cNvSpPr>
                <a:spLocks/>
              </p:cNvSpPr>
              <p:nvPr/>
            </p:nvSpPr>
            <p:spPr bwMode="auto">
              <a:xfrm>
                <a:off x="4628" y="209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60" name="Freeform 2218"/>
              <p:cNvSpPr>
                <a:spLocks/>
              </p:cNvSpPr>
              <p:nvPr/>
            </p:nvSpPr>
            <p:spPr bwMode="auto">
              <a:xfrm>
                <a:off x="3282" y="280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FED02"/>
              </a:solidFill>
              <a:ln w="0">
                <a:solidFill>
                  <a:srgbClr val="000000"/>
                </a:solidFill>
                <a:prstDash val="solid"/>
                <a:round/>
                <a:headEnd/>
                <a:tailEnd/>
              </a:ln>
            </p:spPr>
            <p:txBody>
              <a:bodyPr/>
              <a:lstStyle/>
              <a:p>
                <a:endParaRPr lang="en-US">
                  <a:solidFill>
                    <a:srgbClr val="FFFFFF"/>
                  </a:solidFill>
                </a:endParaRPr>
              </a:p>
            </p:txBody>
          </p:sp>
          <p:sp>
            <p:nvSpPr>
              <p:cNvPr id="218761" name="Freeform 2219"/>
              <p:cNvSpPr>
                <a:spLocks/>
              </p:cNvSpPr>
              <p:nvPr/>
            </p:nvSpPr>
            <p:spPr bwMode="auto">
              <a:xfrm>
                <a:off x="3282" y="280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62" name="Freeform 2220"/>
              <p:cNvSpPr>
                <a:spLocks/>
              </p:cNvSpPr>
              <p:nvPr/>
            </p:nvSpPr>
            <p:spPr bwMode="auto">
              <a:xfrm>
                <a:off x="5123" y="36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218763" name="Freeform 2221"/>
              <p:cNvSpPr>
                <a:spLocks/>
              </p:cNvSpPr>
              <p:nvPr/>
            </p:nvSpPr>
            <p:spPr bwMode="auto">
              <a:xfrm>
                <a:off x="5123" y="36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64" name="Freeform 2222"/>
              <p:cNvSpPr>
                <a:spLocks/>
              </p:cNvSpPr>
              <p:nvPr/>
            </p:nvSpPr>
            <p:spPr bwMode="auto">
              <a:xfrm>
                <a:off x="3533" y="159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218765" name="Freeform 2223"/>
              <p:cNvSpPr>
                <a:spLocks/>
              </p:cNvSpPr>
              <p:nvPr/>
            </p:nvSpPr>
            <p:spPr bwMode="auto">
              <a:xfrm>
                <a:off x="3533" y="159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66" name="Freeform 2224"/>
              <p:cNvSpPr>
                <a:spLocks/>
              </p:cNvSpPr>
              <p:nvPr/>
            </p:nvSpPr>
            <p:spPr bwMode="auto">
              <a:xfrm>
                <a:off x="3519" y="360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767" name="Freeform 2225"/>
              <p:cNvSpPr>
                <a:spLocks/>
              </p:cNvSpPr>
              <p:nvPr/>
            </p:nvSpPr>
            <p:spPr bwMode="auto">
              <a:xfrm>
                <a:off x="3519" y="360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68" name="Freeform 2226"/>
              <p:cNvSpPr>
                <a:spLocks/>
              </p:cNvSpPr>
              <p:nvPr/>
            </p:nvSpPr>
            <p:spPr bwMode="auto">
              <a:xfrm>
                <a:off x="4600" y="2015"/>
                <a:ext cx="28" cy="27"/>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79">
                    <a:moveTo>
                      <a:pt x="79" y="40"/>
                    </a:moveTo>
                    <a:lnTo>
                      <a:pt x="79" y="40"/>
                    </a:lnTo>
                    <a:cubicBezTo>
                      <a:pt x="79" y="61"/>
                      <a:pt x="61" y="79"/>
                      <a:pt x="40" y="79"/>
                    </a:cubicBezTo>
                    <a:cubicBezTo>
                      <a:pt x="18" y="79"/>
                      <a:pt x="0" y="61"/>
                      <a:pt x="0" y="40"/>
                    </a:cubicBezTo>
                    <a:cubicBezTo>
                      <a:pt x="0" y="18"/>
                      <a:pt x="18" y="0"/>
                      <a:pt x="40" y="0"/>
                    </a:cubicBezTo>
                    <a:cubicBezTo>
                      <a:pt x="61" y="0"/>
                      <a:pt x="79" y="18"/>
                      <a:pt x="79" y="40"/>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218769" name="Freeform 2227"/>
              <p:cNvSpPr>
                <a:spLocks/>
              </p:cNvSpPr>
              <p:nvPr/>
            </p:nvSpPr>
            <p:spPr bwMode="auto">
              <a:xfrm>
                <a:off x="4600" y="2015"/>
                <a:ext cx="28" cy="27"/>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79">
                    <a:moveTo>
                      <a:pt x="79" y="40"/>
                    </a:moveTo>
                    <a:lnTo>
                      <a:pt x="79" y="40"/>
                    </a:lnTo>
                    <a:cubicBezTo>
                      <a:pt x="79" y="61"/>
                      <a:pt x="61" y="79"/>
                      <a:pt x="40" y="79"/>
                    </a:cubicBezTo>
                    <a:cubicBezTo>
                      <a:pt x="18" y="79"/>
                      <a:pt x="0" y="61"/>
                      <a:pt x="0" y="40"/>
                    </a:cubicBezTo>
                    <a:cubicBezTo>
                      <a:pt x="0" y="18"/>
                      <a:pt x="18" y="0"/>
                      <a:pt x="40" y="0"/>
                    </a:cubicBezTo>
                    <a:cubicBezTo>
                      <a:pt x="61" y="0"/>
                      <a:pt x="79" y="18"/>
                      <a:pt x="79" y="4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70" name="Freeform 2228"/>
              <p:cNvSpPr>
                <a:spLocks/>
              </p:cNvSpPr>
              <p:nvPr/>
            </p:nvSpPr>
            <p:spPr bwMode="auto">
              <a:xfrm>
                <a:off x="3718" y="318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771" name="Freeform 2229"/>
              <p:cNvSpPr>
                <a:spLocks/>
              </p:cNvSpPr>
              <p:nvPr/>
            </p:nvSpPr>
            <p:spPr bwMode="auto">
              <a:xfrm>
                <a:off x="3718" y="318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72" name="Freeform 2230"/>
              <p:cNvSpPr>
                <a:spLocks/>
              </p:cNvSpPr>
              <p:nvPr/>
            </p:nvSpPr>
            <p:spPr bwMode="auto">
              <a:xfrm>
                <a:off x="4635" y="161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773" name="Freeform 2231"/>
              <p:cNvSpPr>
                <a:spLocks/>
              </p:cNvSpPr>
              <p:nvPr/>
            </p:nvSpPr>
            <p:spPr bwMode="auto">
              <a:xfrm>
                <a:off x="4635" y="161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74" name="Freeform 2232"/>
              <p:cNvSpPr>
                <a:spLocks/>
              </p:cNvSpPr>
              <p:nvPr/>
            </p:nvSpPr>
            <p:spPr bwMode="auto">
              <a:xfrm>
                <a:off x="3640" y="182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775" name="Freeform 2233"/>
              <p:cNvSpPr>
                <a:spLocks/>
              </p:cNvSpPr>
              <p:nvPr/>
            </p:nvSpPr>
            <p:spPr bwMode="auto">
              <a:xfrm>
                <a:off x="3640" y="182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76" name="Freeform 2234"/>
              <p:cNvSpPr>
                <a:spLocks/>
              </p:cNvSpPr>
              <p:nvPr/>
            </p:nvSpPr>
            <p:spPr bwMode="auto">
              <a:xfrm>
                <a:off x="3891" y="222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5761F"/>
              </a:solidFill>
              <a:ln w="0">
                <a:solidFill>
                  <a:srgbClr val="000000"/>
                </a:solidFill>
                <a:prstDash val="solid"/>
                <a:round/>
                <a:headEnd/>
                <a:tailEnd/>
              </a:ln>
            </p:spPr>
            <p:txBody>
              <a:bodyPr/>
              <a:lstStyle/>
              <a:p>
                <a:endParaRPr lang="en-US">
                  <a:solidFill>
                    <a:srgbClr val="FFFFFF"/>
                  </a:solidFill>
                </a:endParaRPr>
              </a:p>
            </p:txBody>
          </p:sp>
          <p:sp>
            <p:nvSpPr>
              <p:cNvPr id="218777" name="Freeform 2235"/>
              <p:cNvSpPr>
                <a:spLocks/>
              </p:cNvSpPr>
              <p:nvPr/>
            </p:nvSpPr>
            <p:spPr bwMode="auto">
              <a:xfrm>
                <a:off x="3891" y="222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78" name="Freeform 2236"/>
              <p:cNvSpPr>
                <a:spLocks/>
              </p:cNvSpPr>
              <p:nvPr/>
            </p:nvSpPr>
            <p:spPr bwMode="auto">
              <a:xfrm>
                <a:off x="5134" y="3661"/>
                <a:ext cx="22" cy="21"/>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218779" name="Freeform 2237"/>
              <p:cNvSpPr>
                <a:spLocks/>
              </p:cNvSpPr>
              <p:nvPr/>
            </p:nvSpPr>
            <p:spPr bwMode="auto">
              <a:xfrm>
                <a:off x="5134" y="3661"/>
                <a:ext cx="22" cy="21"/>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80" name="Freeform 2238"/>
              <p:cNvSpPr>
                <a:spLocks/>
              </p:cNvSpPr>
              <p:nvPr/>
            </p:nvSpPr>
            <p:spPr bwMode="auto">
              <a:xfrm>
                <a:off x="3714" y="33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105"/>
              </a:solidFill>
              <a:ln w="0">
                <a:solidFill>
                  <a:srgbClr val="000000"/>
                </a:solidFill>
                <a:prstDash val="solid"/>
                <a:round/>
                <a:headEnd/>
                <a:tailEnd/>
              </a:ln>
            </p:spPr>
            <p:txBody>
              <a:bodyPr/>
              <a:lstStyle/>
              <a:p>
                <a:endParaRPr lang="en-US">
                  <a:solidFill>
                    <a:srgbClr val="FFFFFF"/>
                  </a:solidFill>
                </a:endParaRPr>
              </a:p>
            </p:txBody>
          </p:sp>
          <p:sp>
            <p:nvSpPr>
              <p:cNvPr id="218781" name="Freeform 2239"/>
              <p:cNvSpPr>
                <a:spLocks/>
              </p:cNvSpPr>
              <p:nvPr/>
            </p:nvSpPr>
            <p:spPr bwMode="auto">
              <a:xfrm>
                <a:off x="3714" y="33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82" name="Freeform 2240"/>
              <p:cNvSpPr>
                <a:spLocks/>
              </p:cNvSpPr>
              <p:nvPr/>
            </p:nvSpPr>
            <p:spPr bwMode="auto">
              <a:xfrm>
                <a:off x="3509" y="20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783" name="Freeform 2241"/>
              <p:cNvSpPr>
                <a:spLocks/>
              </p:cNvSpPr>
              <p:nvPr/>
            </p:nvSpPr>
            <p:spPr bwMode="auto">
              <a:xfrm>
                <a:off x="3509" y="20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84" name="Freeform 2242"/>
              <p:cNvSpPr>
                <a:spLocks/>
              </p:cNvSpPr>
              <p:nvPr/>
            </p:nvSpPr>
            <p:spPr bwMode="auto">
              <a:xfrm>
                <a:off x="4368" y="2514"/>
                <a:ext cx="24" cy="24"/>
              </a:xfrm>
              <a:custGeom>
                <a:avLst/>
                <a:gdLst>
                  <a:gd name="T0" fmla="*/ 0 w 70"/>
                  <a:gd name="T1" fmla="*/ 0 h 69"/>
                  <a:gd name="T2" fmla="*/ 0 w 70"/>
                  <a:gd name="T3" fmla="*/ 0 h 69"/>
                  <a:gd name="T4" fmla="*/ 0 w 70"/>
                  <a:gd name="T5" fmla="*/ 0 h 69"/>
                  <a:gd name="T6" fmla="*/ 0 w 70"/>
                  <a:gd name="T7" fmla="*/ 0 h 69"/>
                  <a:gd name="T8" fmla="*/ 0 w 70"/>
                  <a:gd name="T9" fmla="*/ 0 h 69"/>
                  <a:gd name="T10" fmla="*/ 0 w 70"/>
                  <a:gd name="T11" fmla="*/ 0 h 69"/>
                  <a:gd name="T12" fmla="*/ 0 w 70"/>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69">
                    <a:moveTo>
                      <a:pt x="70" y="35"/>
                    </a:moveTo>
                    <a:lnTo>
                      <a:pt x="70" y="35"/>
                    </a:lnTo>
                    <a:cubicBezTo>
                      <a:pt x="70" y="54"/>
                      <a:pt x="54" y="69"/>
                      <a:pt x="35" y="69"/>
                    </a:cubicBezTo>
                    <a:cubicBezTo>
                      <a:pt x="16" y="69"/>
                      <a:pt x="0" y="54"/>
                      <a:pt x="0" y="35"/>
                    </a:cubicBezTo>
                    <a:cubicBezTo>
                      <a:pt x="0" y="15"/>
                      <a:pt x="16" y="0"/>
                      <a:pt x="35" y="0"/>
                    </a:cubicBezTo>
                    <a:cubicBezTo>
                      <a:pt x="54" y="0"/>
                      <a:pt x="70" y="15"/>
                      <a:pt x="70" y="35"/>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785" name="Freeform 2243"/>
              <p:cNvSpPr>
                <a:spLocks/>
              </p:cNvSpPr>
              <p:nvPr/>
            </p:nvSpPr>
            <p:spPr bwMode="auto">
              <a:xfrm>
                <a:off x="4368" y="2514"/>
                <a:ext cx="24" cy="24"/>
              </a:xfrm>
              <a:custGeom>
                <a:avLst/>
                <a:gdLst>
                  <a:gd name="T0" fmla="*/ 0 w 70"/>
                  <a:gd name="T1" fmla="*/ 0 h 69"/>
                  <a:gd name="T2" fmla="*/ 0 w 70"/>
                  <a:gd name="T3" fmla="*/ 0 h 69"/>
                  <a:gd name="T4" fmla="*/ 0 w 70"/>
                  <a:gd name="T5" fmla="*/ 0 h 69"/>
                  <a:gd name="T6" fmla="*/ 0 w 70"/>
                  <a:gd name="T7" fmla="*/ 0 h 69"/>
                  <a:gd name="T8" fmla="*/ 0 w 70"/>
                  <a:gd name="T9" fmla="*/ 0 h 69"/>
                  <a:gd name="T10" fmla="*/ 0 w 70"/>
                  <a:gd name="T11" fmla="*/ 0 h 69"/>
                  <a:gd name="T12" fmla="*/ 0 w 70"/>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69">
                    <a:moveTo>
                      <a:pt x="70" y="35"/>
                    </a:moveTo>
                    <a:lnTo>
                      <a:pt x="70" y="35"/>
                    </a:lnTo>
                    <a:cubicBezTo>
                      <a:pt x="70" y="54"/>
                      <a:pt x="54" y="69"/>
                      <a:pt x="35" y="69"/>
                    </a:cubicBezTo>
                    <a:cubicBezTo>
                      <a:pt x="16" y="69"/>
                      <a:pt x="0" y="54"/>
                      <a:pt x="0" y="35"/>
                    </a:cubicBezTo>
                    <a:cubicBezTo>
                      <a:pt x="0" y="15"/>
                      <a:pt x="16" y="0"/>
                      <a:pt x="35" y="0"/>
                    </a:cubicBezTo>
                    <a:cubicBezTo>
                      <a:pt x="54" y="0"/>
                      <a:pt x="70" y="15"/>
                      <a:pt x="70"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86" name="Freeform 2244"/>
              <p:cNvSpPr>
                <a:spLocks/>
              </p:cNvSpPr>
              <p:nvPr/>
            </p:nvSpPr>
            <p:spPr bwMode="auto">
              <a:xfrm>
                <a:off x="3498" y="364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218787" name="Freeform 2245"/>
              <p:cNvSpPr>
                <a:spLocks/>
              </p:cNvSpPr>
              <p:nvPr/>
            </p:nvSpPr>
            <p:spPr bwMode="auto">
              <a:xfrm>
                <a:off x="3498" y="364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88" name="Freeform 2246"/>
              <p:cNvSpPr>
                <a:spLocks/>
              </p:cNvSpPr>
              <p:nvPr/>
            </p:nvSpPr>
            <p:spPr bwMode="auto">
              <a:xfrm>
                <a:off x="3845" y="155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FEF01"/>
              </a:solidFill>
              <a:ln w="0">
                <a:solidFill>
                  <a:srgbClr val="000000"/>
                </a:solidFill>
                <a:prstDash val="solid"/>
                <a:round/>
                <a:headEnd/>
                <a:tailEnd/>
              </a:ln>
            </p:spPr>
            <p:txBody>
              <a:bodyPr/>
              <a:lstStyle/>
              <a:p>
                <a:endParaRPr lang="en-US">
                  <a:solidFill>
                    <a:srgbClr val="FFFFFF"/>
                  </a:solidFill>
                </a:endParaRPr>
              </a:p>
            </p:txBody>
          </p:sp>
          <p:sp>
            <p:nvSpPr>
              <p:cNvPr id="218789" name="Freeform 2247"/>
              <p:cNvSpPr>
                <a:spLocks/>
              </p:cNvSpPr>
              <p:nvPr/>
            </p:nvSpPr>
            <p:spPr bwMode="auto">
              <a:xfrm>
                <a:off x="3845" y="155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90" name="Freeform 2248"/>
              <p:cNvSpPr>
                <a:spLocks/>
              </p:cNvSpPr>
              <p:nvPr/>
            </p:nvSpPr>
            <p:spPr bwMode="auto">
              <a:xfrm>
                <a:off x="3838" y="148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9AD16"/>
              </a:solidFill>
              <a:ln w="0">
                <a:solidFill>
                  <a:srgbClr val="000000"/>
                </a:solidFill>
                <a:prstDash val="solid"/>
                <a:round/>
                <a:headEnd/>
                <a:tailEnd/>
              </a:ln>
            </p:spPr>
            <p:txBody>
              <a:bodyPr/>
              <a:lstStyle/>
              <a:p>
                <a:endParaRPr lang="en-US">
                  <a:solidFill>
                    <a:srgbClr val="FFFFFF"/>
                  </a:solidFill>
                </a:endParaRPr>
              </a:p>
            </p:txBody>
          </p:sp>
          <p:sp>
            <p:nvSpPr>
              <p:cNvPr id="218791" name="Freeform 2249"/>
              <p:cNvSpPr>
                <a:spLocks/>
              </p:cNvSpPr>
              <p:nvPr/>
            </p:nvSpPr>
            <p:spPr bwMode="auto">
              <a:xfrm>
                <a:off x="3838" y="148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92" name="Freeform 2250"/>
              <p:cNvSpPr>
                <a:spLocks/>
              </p:cNvSpPr>
              <p:nvPr/>
            </p:nvSpPr>
            <p:spPr bwMode="auto">
              <a:xfrm>
                <a:off x="4486" y="31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793" name="Freeform 2251"/>
              <p:cNvSpPr>
                <a:spLocks/>
              </p:cNvSpPr>
              <p:nvPr/>
            </p:nvSpPr>
            <p:spPr bwMode="auto">
              <a:xfrm>
                <a:off x="4486" y="31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94" name="Freeform 2252"/>
              <p:cNvSpPr>
                <a:spLocks/>
              </p:cNvSpPr>
              <p:nvPr/>
            </p:nvSpPr>
            <p:spPr bwMode="auto">
              <a:xfrm>
                <a:off x="3781" y="181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DD808"/>
              </a:solidFill>
              <a:ln w="0">
                <a:solidFill>
                  <a:srgbClr val="000000"/>
                </a:solidFill>
                <a:prstDash val="solid"/>
                <a:round/>
                <a:headEnd/>
                <a:tailEnd/>
              </a:ln>
            </p:spPr>
            <p:txBody>
              <a:bodyPr/>
              <a:lstStyle/>
              <a:p>
                <a:endParaRPr lang="en-US">
                  <a:solidFill>
                    <a:srgbClr val="FFFFFF"/>
                  </a:solidFill>
                </a:endParaRPr>
              </a:p>
            </p:txBody>
          </p:sp>
          <p:sp>
            <p:nvSpPr>
              <p:cNvPr id="218795" name="Freeform 2253"/>
              <p:cNvSpPr>
                <a:spLocks/>
              </p:cNvSpPr>
              <p:nvPr/>
            </p:nvSpPr>
            <p:spPr bwMode="auto">
              <a:xfrm>
                <a:off x="3781" y="181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96" name="Freeform 2254"/>
              <p:cNvSpPr>
                <a:spLocks/>
              </p:cNvSpPr>
              <p:nvPr/>
            </p:nvSpPr>
            <p:spPr bwMode="auto">
              <a:xfrm>
                <a:off x="4720" y="249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6851F"/>
              </a:solidFill>
              <a:ln w="0">
                <a:solidFill>
                  <a:srgbClr val="000000"/>
                </a:solidFill>
                <a:prstDash val="solid"/>
                <a:round/>
                <a:headEnd/>
                <a:tailEnd/>
              </a:ln>
            </p:spPr>
            <p:txBody>
              <a:bodyPr/>
              <a:lstStyle/>
              <a:p>
                <a:endParaRPr lang="en-US">
                  <a:solidFill>
                    <a:srgbClr val="FFFFFF"/>
                  </a:solidFill>
                </a:endParaRPr>
              </a:p>
            </p:txBody>
          </p:sp>
          <p:sp>
            <p:nvSpPr>
              <p:cNvPr id="218797" name="Freeform 2255"/>
              <p:cNvSpPr>
                <a:spLocks/>
              </p:cNvSpPr>
              <p:nvPr/>
            </p:nvSpPr>
            <p:spPr bwMode="auto">
              <a:xfrm>
                <a:off x="4720" y="249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798" name="Freeform 2256"/>
              <p:cNvSpPr>
                <a:spLocks/>
              </p:cNvSpPr>
              <p:nvPr/>
            </p:nvSpPr>
            <p:spPr bwMode="auto">
              <a:xfrm>
                <a:off x="5081" y="354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218799" name="Freeform 2257"/>
              <p:cNvSpPr>
                <a:spLocks/>
              </p:cNvSpPr>
              <p:nvPr/>
            </p:nvSpPr>
            <p:spPr bwMode="auto">
              <a:xfrm>
                <a:off x="5081" y="354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00" name="Freeform 2258"/>
              <p:cNvSpPr>
                <a:spLocks/>
              </p:cNvSpPr>
              <p:nvPr/>
            </p:nvSpPr>
            <p:spPr bwMode="auto">
              <a:xfrm>
                <a:off x="4346" y="2568"/>
                <a:ext cx="25" cy="25"/>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6" y="71"/>
                      <a:pt x="0" y="55"/>
                      <a:pt x="0" y="36"/>
                    </a:cubicBezTo>
                    <a:cubicBezTo>
                      <a:pt x="0" y="16"/>
                      <a:pt x="16" y="0"/>
                      <a:pt x="36" y="0"/>
                    </a:cubicBezTo>
                    <a:cubicBezTo>
                      <a:pt x="56" y="0"/>
                      <a:pt x="72" y="16"/>
                      <a:pt x="72" y="36"/>
                    </a:cubicBezTo>
                    <a:close/>
                  </a:path>
                </a:pathLst>
              </a:custGeom>
              <a:solidFill>
                <a:srgbClr val="FDDC07"/>
              </a:solidFill>
              <a:ln w="0">
                <a:solidFill>
                  <a:srgbClr val="000000"/>
                </a:solidFill>
                <a:prstDash val="solid"/>
                <a:round/>
                <a:headEnd/>
                <a:tailEnd/>
              </a:ln>
            </p:spPr>
            <p:txBody>
              <a:bodyPr/>
              <a:lstStyle/>
              <a:p>
                <a:endParaRPr lang="en-US">
                  <a:solidFill>
                    <a:srgbClr val="FFFFFF"/>
                  </a:solidFill>
                </a:endParaRPr>
              </a:p>
            </p:txBody>
          </p:sp>
          <p:sp>
            <p:nvSpPr>
              <p:cNvPr id="218801" name="Freeform 2259"/>
              <p:cNvSpPr>
                <a:spLocks/>
              </p:cNvSpPr>
              <p:nvPr/>
            </p:nvSpPr>
            <p:spPr bwMode="auto">
              <a:xfrm>
                <a:off x="4346" y="2568"/>
                <a:ext cx="25" cy="25"/>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6" y="71"/>
                      <a:pt x="0" y="55"/>
                      <a:pt x="0" y="36"/>
                    </a:cubicBezTo>
                    <a:cubicBezTo>
                      <a:pt x="0" y="16"/>
                      <a:pt x="16" y="0"/>
                      <a:pt x="36" y="0"/>
                    </a:cubicBezTo>
                    <a:cubicBezTo>
                      <a:pt x="56" y="0"/>
                      <a:pt x="72" y="16"/>
                      <a:pt x="72"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02" name="Freeform 2260"/>
              <p:cNvSpPr>
                <a:spLocks/>
              </p:cNvSpPr>
              <p:nvPr/>
            </p:nvSpPr>
            <p:spPr bwMode="auto">
              <a:xfrm>
                <a:off x="5117" y="35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218803" name="Freeform 2261"/>
              <p:cNvSpPr>
                <a:spLocks/>
              </p:cNvSpPr>
              <p:nvPr/>
            </p:nvSpPr>
            <p:spPr bwMode="auto">
              <a:xfrm>
                <a:off x="5117" y="35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04" name="Freeform 2262"/>
              <p:cNvSpPr>
                <a:spLocks/>
              </p:cNvSpPr>
              <p:nvPr/>
            </p:nvSpPr>
            <p:spPr bwMode="auto">
              <a:xfrm>
                <a:off x="5375" y="285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218805" name="Freeform 2263"/>
              <p:cNvSpPr>
                <a:spLocks/>
              </p:cNvSpPr>
              <p:nvPr/>
            </p:nvSpPr>
            <p:spPr bwMode="auto">
              <a:xfrm>
                <a:off x="5375" y="285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806" name="Freeform 2264"/>
              <p:cNvSpPr>
                <a:spLocks/>
              </p:cNvSpPr>
              <p:nvPr/>
            </p:nvSpPr>
            <p:spPr bwMode="auto">
              <a:xfrm>
                <a:off x="4132" y="18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5EC233"/>
              </a:solidFill>
              <a:ln w="0">
                <a:solidFill>
                  <a:srgbClr val="000000"/>
                </a:solidFill>
                <a:prstDash val="solid"/>
                <a:round/>
                <a:headEnd/>
                <a:tailEnd/>
              </a:ln>
            </p:spPr>
            <p:txBody>
              <a:bodyPr/>
              <a:lstStyle/>
              <a:p>
                <a:endParaRPr lang="en-US">
                  <a:solidFill>
                    <a:srgbClr val="FFFFFF"/>
                  </a:solidFill>
                </a:endParaRPr>
              </a:p>
            </p:txBody>
          </p:sp>
        </p:grpSp>
        <p:grpSp>
          <p:nvGrpSpPr>
            <p:cNvPr id="218359" name="Group 2466"/>
            <p:cNvGrpSpPr>
              <a:grpSpLocks/>
            </p:cNvGrpSpPr>
            <p:nvPr/>
          </p:nvGrpSpPr>
          <p:grpSpPr bwMode="auto">
            <a:xfrm>
              <a:off x="3158" y="1455"/>
              <a:ext cx="2320" cy="2305"/>
              <a:chOff x="3158" y="1455"/>
              <a:chExt cx="2320" cy="2305"/>
            </a:xfrm>
          </p:grpSpPr>
          <p:sp>
            <p:nvSpPr>
              <p:cNvPr id="218407" name="Freeform 2266"/>
              <p:cNvSpPr>
                <a:spLocks/>
              </p:cNvSpPr>
              <p:nvPr/>
            </p:nvSpPr>
            <p:spPr bwMode="auto">
              <a:xfrm>
                <a:off x="4132" y="18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08" name="Freeform 2267"/>
              <p:cNvSpPr>
                <a:spLocks/>
              </p:cNvSpPr>
              <p:nvPr/>
            </p:nvSpPr>
            <p:spPr bwMode="auto">
              <a:xfrm>
                <a:off x="4263" y="335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F3423"/>
              </a:solidFill>
              <a:ln w="0">
                <a:solidFill>
                  <a:srgbClr val="000000"/>
                </a:solidFill>
                <a:prstDash val="solid"/>
                <a:round/>
                <a:headEnd/>
                <a:tailEnd/>
              </a:ln>
            </p:spPr>
            <p:txBody>
              <a:bodyPr/>
              <a:lstStyle/>
              <a:p>
                <a:endParaRPr lang="en-US">
                  <a:solidFill>
                    <a:srgbClr val="FFFFFF"/>
                  </a:solidFill>
                </a:endParaRPr>
              </a:p>
            </p:txBody>
          </p:sp>
          <p:sp>
            <p:nvSpPr>
              <p:cNvPr id="218409" name="Freeform 2268"/>
              <p:cNvSpPr>
                <a:spLocks/>
              </p:cNvSpPr>
              <p:nvPr/>
            </p:nvSpPr>
            <p:spPr bwMode="auto">
              <a:xfrm>
                <a:off x="4263" y="335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10" name="Freeform 2269"/>
              <p:cNvSpPr>
                <a:spLocks/>
              </p:cNvSpPr>
              <p:nvPr/>
            </p:nvSpPr>
            <p:spPr bwMode="auto">
              <a:xfrm>
                <a:off x="4741" y="279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218411" name="Freeform 2270"/>
              <p:cNvSpPr>
                <a:spLocks/>
              </p:cNvSpPr>
              <p:nvPr/>
            </p:nvSpPr>
            <p:spPr bwMode="auto">
              <a:xfrm>
                <a:off x="4741" y="279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12" name="Freeform 2271"/>
              <p:cNvSpPr>
                <a:spLocks/>
              </p:cNvSpPr>
              <p:nvPr/>
            </p:nvSpPr>
            <p:spPr bwMode="auto">
              <a:xfrm>
                <a:off x="3495" y="373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A02"/>
              </a:solidFill>
              <a:ln w="0">
                <a:solidFill>
                  <a:srgbClr val="000000"/>
                </a:solidFill>
                <a:prstDash val="solid"/>
                <a:round/>
                <a:headEnd/>
                <a:tailEnd/>
              </a:ln>
            </p:spPr>
            <p:txBody>
              <a:bodyPr/>
              <a:lstStyle/>
              <a:p>
                <a:endParaRPr lang="en-US">
                  <a:solidFill>
                    <a:srgbClr val="FFFFFF"/>
                  </a:solidFill>
                </a:endParaRPr>
              </a:p>
            </p:txBody>
          </p:sp>
          <p:sp>
            <p:nvSpPr>
              <p:cNvPr id="218413" name="Freeform 2272"/>
              <p:cNvSpPr>
                <a:spLocks/>
              </p:cNvSpPr>
              <p:nvPr/>
            </p:nvSpPr>
            <p:spPr bwMode="auto">
              <a:xfrm>
                <a:off x="3495" y="373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14" name="Freeform 2273"/>
              <p:cNvSpPr>
                <a:spLocks/>
              </p:cNvSpPr>
              <p:nvPr/>
            </p:nvSpPr>
            <p:spPr bwMode="auto">
              <a:xfrm>
                <a:off x="5056"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218415" name="Freeform 2274"/>
              <p:cNvSpPr>
                <a:spLocks/>
              </p:cNvSpPr>
              <p:nvPr/>
            </p:nvSpPr>
            <p:spPr bwMode="auto">
              <a:xfrm>
                <a:off x="5056"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16" name="Freeform 2275"/>
              <p:cNvSpPr>
                <a:spLocks/>
              </p:cNvSpPr>
              <p:nvPr/>
            </p:nvSpPr>
            <p:spPr bwMode="auto">
              <a:xfrm>
                <a:off x="4283" y="2467"/>
                <a:ext cx="45" cy="43"/>
              </a:xfrm>
              <a:custGeom>
                <a:avLst/>
                <a:gdLst>
                  <a:gd name="T0" fmla="*/ 0 w 127"/>
                  <a:gd name="T1" fmla="*/ 0 h 127"/>
                  <a:gd name="T2" fmla="*/ 0 w 127"/>
                  <a:gd name="T3" fmla="*/ 0 h 127"/>
                  <a:gd name="T4" fmla="*/ 0 w 127"/>
                  <a:gd name="T5" fmla="*/ 0 h 127"/>
                  <a:gd name="T6" fmla="*/ 0 w 127"/>
                  <a:gd name="T7" fmla="*/ 0 h 127"/>
                  <a:gd name="T8" fmla="*/ 0 w 127"/>
                  <a:gd name="T9" fmla="*/ 0 h 127"/>
                  <a:gd name="T10" fmla="*/ 0 w 127"/>
                  <a:gd name="T11" fmla="*/ 0 h 127"/>
                  <a:gd name="T12" fmla="*/ 0 w 127"/>
                  <a:gd name="T13" fmla="*/ 0 h 1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27">
                    <a:moveTo>
                      <a:pt x="127" y="64"/>
                    </a:moveTo>
                    <a:lnTo>
                      <a:pt x="127" y="64"/>
                    </a:lnTo>
                    <a:cubicBezTo>
                      <a:pt x="127" y="99"/>
                      <a:pt x="99" y="127"/>
                      <a:pt x="64" y="127"/>
                    </a:cubicBezTo>
                    <a:cubicBezTo>
                      <a:pt x="29" y="127"/>
                      <a:pt x="0" y="99"/>
                      <a:pt x="0" y="64"/>
                    </a:cubicBezTo>
                    <a:cubicBezTo>
                      <a:pt x="0" y="28"/>
                      <a:pt x="29" y="0"/>
                      <a:pt x="64" y="0"/>
                    </a:cubicBezTo>
                    <a:cubicBezTo>
                      <a:pt x="99" y="0"/>
                      <a:pt x="127" y="28"/>
                      <a:pt x="127" y="64"/>
                    </a:cubicBezTo>
                    <a:close/>
                  </a:path>
                </a:pathLst>
              </a:custGeom>
              <a:solidFill>
                <a:srgbClr val="F68E1E"/>
              </a:solidFill>
              <a:ln w="0">
                <a:solidFill>
                  <a:srgbClr val="000000"/>
                </a:solidFill>
                <a:prstDash val="solid"/>
                <a:round/>
                <a:headEnd/>
                <a:tailEnd/>
              </a:ln>
            </p:spPr>
            <p:txBody>
              <a:bodyPr/>
              <a:lstStyle/>
              <a:p>
                <a:endParaRPr lang="en-US">
                  <a:solidFill>
                    <a:srgbClr val="FFFFFF"/>
                  </a:solidFill>
                </a:endParaRPr>
              </a:p>
            </p:txBody>
          </p:sp>
          <p:sp>
            <p:nvSpPr>
              <p:cNvPr id="218417" name="Freeform 2276"/>
              <p:cNvSpPr>
                <a:spLocks/>
              </p:cNvSpPr>
              <p:nvPr/>
            </p:nvSpPr>
            <p:spPr bwMode="auto">
              <a:xfrm>
                <a:off x="4283" y="2467"/>
                <a:ext cx="45" cy="43"/>
              </a:xfrm>
              <a:custGeom>
                <a:avLst/>
                <a:gdLst>
                  <a:gd name="T0" fmla="*/ 0 w 127"/>
                  <a:gd name="T1" fmla="*/ 0 h 127"/>
                  <a:gd name="T2" fmla="*/ 0 w 127"/>
                  <a:gd name="T3" fmla="*/ 0 h 127"/>
                  <a:gd name="T4" fmla="*/ 0 w 127"/>
                  <a:gd name="T5" fmla="*/ 0 h 127"/>
                  <a:gd name="T6" fmla="*/ 0 w 127"/>
                  <a:gd name="T7" fmla="*/ 0 h 127"/>
                  <a:gd name="T8" fmla="*/ 0 w 127"/>
                  <a:gd name="T9" fmla="*/ 0 h 127"/>
                  <a:gd name="T10" fmla="*/ 0 w 127"/>
                  <a:gd name="T11" fmla="*/ 0 h 127"/>
                  <a:gd name="T12" fmla="*/ 0 w 127"/>
                  <a:gd name="T13" fmla="*/ 0 h 1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27">
                    <a:moveTo>
                      <a:pt x="127" y="64"/>
                    </a:moveTo>
                    <a:lnTo>
                      <a:pt x="127" y="64"/>
                    </a:lnTo>
                    <a:cubicBezTo>
                      <a:pt x="127" y="99"/>
                      <a:pt x="99" y="127"/>
                      <a:pt x="64" y="127"/>
                    </a:cubicBezTo>
                    <a:cubicBezTo>
                      <a:pt x="29" y="127"/>
                      <a:pt x="0" y="99"/>
                      <a:pt x="0" y="64"/>
                    </a:cubicBezTo>
                    <a:cubicBezTo>
                      <a:pt x="0" y="28"/>
                      <a:pt x="29" y="0"/>
                      <a:pt x="64" y="0"/>
                    </a:cubicBezTo>
                    <a:cubicBezTo>
                      <a:pt x="99" y="0"/>
                      <a:pt x="127" y="28"/>
                      <a:pt x="127" y="6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18" name="Freeform 2277"/>
              <p:cNvSpPr>
                <a:spLocks/>
              </p:cNvSpPr>
              <p:nvPr/>
            </p:nvSpPr>
            <p:spPr bwMode="auto">
              <a:xfrm>
                <a:off x="4323" y="203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57F1F"/>
              </a:solidFill>
              <a:ln w="0">
                <a:solidFill>
                  <a:srgbClr val="000000"/>
                </a:solidFill>
                <a:prstDash val="solid"/>
                <a:round/>
                <a:headEnd/>
                <a:tailEnd/>
              </a:ln>
            </p:spPr>
            <p:txBody>
              <a:bodyPr/>
              <a:lstStyle/>
              <a:p>
                <a:endParaRPr lang="en-US">
                  <a:solidFill>
                    <a:srgbClr val="FFFFFF"/>
                  </a:solidFill>
                </a:endParaRPr>
              </a:p>
            </p:txBody>
          </p:sp>
          <p:sp>
            <p:nvSpPr>
              <p:cNvPr id="218419" name="Freeform 2278"/>
              <p:cNvSpPr>
                <a:spLocks/>
              </p:cNvSpPr>
              <p:nvPr/>
            </p:nvSpPr>
            <p:spPr bwMode="auto">
              <a:xfrm>
                <a:off x="4323" y="203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20" name="Freeform 2279"/>
              <p:cNvSpPr>
                <a:spLocks/>
              </p:cNvSpPr>
              <p:nvPr/>
            </p:nvSpPr>
            <p:spPr bwMode="auto">
              <a:xfrm>
                <a:off x="3395" y="275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FEE01"/>
              </a:solidFill>
              <a:ln w="0">
                <a:solidFill>
                  <a:srgbClr val="000000"/>
                </a:solidFill>
                <a:prstDash val="solid"/>
                <a:round/>
                <a:headEnd/>
                <a:tailEnd/>
              </a:ln>
            </p:spPr>
            <p:txBody>
              <a:bodyPr/>
              <a:lstStyle/>
              <a:p>
                <a:endParaRPr lang="en-US">
                  <a:solidFill>
                    <a:srgbClr val="FFFFFF"/>
                  </a:solidFill>
                </a:endParaRPr>
              </a:p>
            </p:txBody>
          </p:sp>
          <p:sp>
            <p:nvSpPr>
              <p:cNvPr id="218421" name="Freeform 2280"/>
              <p:cNvSpPr>
                <a:spLocks/>
              </p:cNvSpPr>
              <p:nvPr/>
            </p:nvSpPr>
            <p:spPr bwMode="auto">
              <a:xfrm>
                <a:off x="3395" y="275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22" name="Freeform 2281"/>
              <p:cNvSpPr>
                <a:spLocks/>
              </p:cNvSpPr>
              <p:nvPr/>
            </p:nvSpPr>
            <p:spPr bwMode="auto">
              <a:xfrm>
                <a:off x="4582" y="16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14922"/>
              </a:solidFill>
              <a:ln w="0">
                <a:solidFill>
                  <a:srgbClr val="000000"/>
                </a:solidFill>
                <a:prstDash val="solid"/>
                <a:round/>
                <a:headEnd/>
                <a:tailEnd/>
              </a:ln>
            </p:spPr>
            <p:txBody>
              <a:bodyPr/>
              <a:lstStyle/>
              <a:p>
                <a:endParaRPr lang="en-US">
                  <a:solidFill>
                    <a:srgbClr val="FFFFFF"/>
                  </a:solidFill>
                </a:endParaRPr>
              </a:p>
            </p:txBody>
          </p:sp>
          <p:sp>
            <p:nvSpPr>
              <p:cNvPr id="218423" name="Freeform 2282"/>
              <p:cNvSpPr>
                <a:spLocks/>
              </p:cNvSpPr>
              <p:nvPr/>
            </p:nvSpPr>
            <p:spPr bwMode="auto">
              <a:xfrm>
                <a:off x="4582" y="16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24" name="Freeform 2283"/>
              <p:cNvSpPr>
                <a:spLocks/>
              </p:cNvSpPr>
              <p:nvPr/>
            </p:nvSpPr>
            <p:spPr bwMode="auto">
              <a:xfrm>
                <a:off x="5088" y="345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218425" name="Freeform 2284"/>
              <p:cNvSpPr>
                <a:spLocks/>
              </p:cNvSpPr>
              <p:nvPr/>
            </p:nvSpPr>
            <p:spPr bwMode="auto">
              <a:xfrm>
                <a:off x="5088" y="345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26" name="Freeform 2285"/>
              <p:cNvSpPr>
                <a:spLocks/>
              </p:cNvSpPr>
              <p:nvPr/>
            </p:nvSpPr>
            <p:spPr bwMode="auto">
              <a:xfrm>
                <a:off x="3689" y="31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36320"/>
              </a:solidFill>
              <a:ln w="0">
                <a:solidFill>
                  <a:srgbClr val="000000"/>
                </a:solidFill>
                <a:prstDash val="solid"/>
                <a:round/>
                <a:headEnd/>
                <a:tailEnd/>
              </a:ln>
            </p:spPr>
            <p:txBody>
              <a:bodyPr/>
              <a:lstStyle/>
              <a:p>
                <a:endParaRPr lang="en-US">
                  <a:solidFill>
                    <a:srgbClr val="FFFFFF"/>
                  </a:solidFill>
                </a:endParaRPr>
              </a:p>
            </p:txBody>
          </p:sp>
          <p:sp>
            <p:nvSpPr>
              <p:cNvPr id="218427" name="Freeform 2286"/>
              <p:cNvSpPr>
                <a:spLocks/>
              </p:cNvSpPr>
              <p:nvPr/>
            </p:nvSpPr>
            <p:spPr bwMode="auto">
              <a:xfrm>
                <a:off x="3689" y="31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28" name="Freeform 2287"/>
              <p:cNvSpPr>
                <a:spLocks/>
              </p:cNvSpPr>
              <p:nvPr/>
            </p:nvSpPr>
            <p:spPr bwMode="auto">
              <a:xfrm>
                <a:off x="5361" y="292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405"/>
              </a:solidFill>
              <a:ln w="0">
                <a:solidFill>
                  <a:srgbClr val="000000"/>
                </a:solidFill>
                <a:prstDash val="solid"/>
                <a:round/>
                <a:headEnd/>
                <a:tailEnd/>
              </a:ln>
            </p:spPr>
            <p:txBody>
              <a:bodyPr/>
              <a:lstStyle/>
              <a:p>
                <a:endParaRPr lang="en-US">
                  <a:solidFill>
                    <a:srgbClr val="FFFFFF"/>
                  </a:solidFill>
                </a:endParaRPr>
              </a:p>
            </p:txBody>
          </p:sp>
          <p:sp>
            <p:nvSpPr>
              <p:cNvPr id="218429" name="Freeform 2288"/>
              <p:cNvSpPr>
                <a:spLocks/>
              </p:cNvSpPr>
              <p:nvPr/>
            </p:nvSpPr>
            <p:spPr bwMode="auto">
              <a:xfrm>
                <a:off x="5361" y="292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30" name="Freeform 2289"/>
              <p:cNvSpPr>
                <a:spLocks/>
              </p:cNvSpPr>
              <p:nvPr/>
            </p:nvSpPr>
            <p:spPr bwMode="auto">
              <a:xfrm>
                <a:off x="3951" y="3075"/>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7991C"/>
              </a:solidFill>
              <a:ln w="0">
                <a:solidFill>
                  <a:srgbClr val="000000"/>
                </a:solidFill>
                <a:prstDash val="solid"/>
                <a:round/>
                <a:headEnd/>
                <a:tailEnd/>
              </a:ln>
            </p:spPr>
            <p:txBody>
              <a:bodyPr/>
              <a:lstStyle/>
              <a:p>
                <a:endParaRPr lang="en-US">
                  <a:solidFill>
                    <a:srgbClr val="FFFFFF"/>
                  </a:solidFill>
                </a:endParaRPr>
              </a:p>
            </p:txBody>
          </p:sp>
          <p:sp>
            <p:nvSpPr>
              <p:cNvPr id="218431" name="Freeform 2290"/>
              <p:cNvSpPr>
                <a:spLocks/>
              </p:cNvSpPr>
              <p:nvPr/>
            </p:nvSpPr>
            <p:spPr bwMode="auto">
              <a:xfrm>
                <a:off x="3951" y="3075"/>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32" name="Freeform 2291"/>
              <p:cNvSpPr>
                <a:spLocks/>
              </p:cNvSpPr>
              <p:nvPr/>
            </p:nvSpPr>
            <p:spPr bwMode="auto">
              <a:xfrm>
                <a:off x="3208" y="266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218433" name="Freeform 2292"/>
              <p:cNvSpPr>
                <a:spLocks/>
              </p:cNvSpPr>
              <p:nvPr/>
            </p:nvSpPr>
            <p:spPr bwMode="auto">
              <a:xfrm>
                <a:off x="3208" y="266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34" name="Freeform 2293"/>
              <p:cNvSpPr>
                <a:spLocks/>
              </p:cNvSpPr>
              <p:nvPr/>
            </p:nvSpPr>
            <p:spPr bwMode="auto">
              <a:xfrm>
                <a:off x="3927" y="301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BBF10"/>
              </a:solidFill>
              <a:ln w="0">
                <a:solidFill>
                  <a:srgbClr val="000000"/>
                </a:solidFill>
                <a:prstDash val="solid"/>
                <a:round/>
                <a:headEnd/>
                <a:tailEnd/>
              </a:ln>
            </p:spPr>
            <p:txBody>
              <a:bodyPr/>
              <a:lstStyle/>
              <a:p>
                <a:endParaRPr lang="en-US">
                  <a:solidFill>
                    <a:srgbClr val="FFFFFF"/>
                  </a:solidFill>
                </a:endParaRPr>
              </a:p>
            </p:txBody>
          </p:sp>
          <p:sp>
            <p:nvSpPr>
              <p:cNvPr id="218435" name="Freeform 2294"/>
              <p:cNvSpPr>
                <a:spLocks/>
              </p:cNvSpPr>
              <p:nvPr/>
            </p:nvSpPr>
            <p:spPr bwMode="auto">
              <a:xfrm>
                <a:off x="3927" y="301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36" name="Freeform 2295"/>
              <p:cNvSpPr>
                <a:spLocks/>
              </p:cNvSpPr>
              <p:nvPr/>
            </p:nvSpPr>
            <p:spPr bwMode="auto">
              <a:xfrm>
                <a:off x="3693" y="186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FEF01"/>
              </a:solidFill>
              <a:ln w="0">
                <a:solidFill>
                  <a:srgbClr val="000000"/>
                </a:solidFill>
                <a:prstDash val="solid"/>
                <a:round/>
                <a:headEnd/>
                <a:tailEnd/>
              </a:ln>
            </p:spPr>
            <p:txBody>
              <a:bodyPr/>
              <a:lstStyle/>
              <a:p>
                <a:endParaRPr lang="en-US">
                  <a:solidFill>
                    <a:srgbClr val="FFFFFF"/>
                  </a:solidFill>
                </a:endParaRPr>
              </a:p>
            </p:txBody>
          </p:sp>
          <p:sp>
            <p:nvSpPr>
              <p:cNvPr id="218437" name="Freeform 2296"/>
              <p:cNvSpPr>
                <a:spLocks/>
              </p:cNvSpPr>
              <p:nvPr/>
            </p:nvSpPr>
            <p:spPr bwMode="auto">
              <a:xfrm>
                <a:off x="3693" y="186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38" name="Freeform 2297"/>
              <p:cNvSpPr>
                <a:spLocks/>
              </p:cNvSpPr>
              <p:nvPr/>
            </p:nvSpPr>
            <p:spPr bwMode="auto">
              <a:xfrm>
                <a:off x="5188" y="335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A02"/>
              </a:solidFill>
              <a:ln w="0">
                <a:solidFill>
                  <a:srgbClr val="000000"/>
                </a:solidFill>
                <a:prstDash val="solid"/>
                <a:round/>
                <a:headEnd/>
                <a:tailEnd/>
              </a:ln>
            </p:spPr>
            <p:txBody>
              <a:bodyPr/>
              <a:lstStyle/>
              <a:p>
                <a:endParaRPr lang="en-US">
                  <a:solidFill>
                    <a:srgbClr val="FFFFFF"/>
                  </a:solidFill>
                </a:endParaRPr>
              </a:p>
            </p:txBody>
          </p:sp>
          <p:sp>
            <p:nvSpPr>
              <p:cNvPr id="218439" name="Freeform 2298"/>
              <p:cNvSpPr>
                <a:spLocks/>
              </p:cNvSpPr>
              <p:nvPr/>
            </p:nvSpPr>
            <p:spPr bwMode="auto">
              <a:xfrm>
                <a:off x="5188" y="335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40" name="Freeform 2299"/>
              <p:cNvSpPr>
                <a:spLocks/>
              </p:cNvSpPr>
              <p:nvPr/>
            </p:nvSpPr>
            <p:spPr bwMode="auto">
              <a:xfrm>
                <a:off x="3735" y="322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218441" name="Freeform 2300"/>
              <p:cNvSpPr>
                <a:spLocks/>
              </p:cNvSpPr>
              <p:nvPr/>
            </p:nvSpPr>
            <p:spPr bwMode="auto">
              <a:xfrm>
                <a:off x="3735" y="322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42" name="Freeform 2301"/>
              <p:cNvSpPr>
                <a:spLocks/>
              </p:cNvSpPr>
              <p:nvPr/>
            </p:nvSpPr>
            <p:spPr bwMode="auto">
              <a:xfrm>
                <a:off x="3742" y="3358"/>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AB812"/>
              </a:solidFill>
              <a:ln w="0">
                <a:solidFill>
                  <a:srgbClr val="000000"/>
                </a:solidFill>
                <a:prstDash val="solid"/>
                <a:round/>
                <a:headEnd/>
                <a:tailEnd/>
              </a:ln>
            </p:spPr>
            <p:txBody>
              <a:bodyPr/>
              <a:lstStyle/>
              <a:p>
                <a:endParaRPr lang="en-US">
                  <a:solidFill>
                    <a:srgbClr val="FFFFFF"/>
                  </a:solidFill>
                </a:endParaRPr>
              </a:p>
            </p:txBody>
          </p:sp>
          <p:sp>
            <p:nvSpPr>
              <p:cNvPr id="218443" name="Freeform 2302"/>
              <p:cNvSpPr>
                <a:spLocks/>
              </p:cNvSpPr>
              <p:nvPr/>
            </p:nvSpPr>
            <p:spPr bwMode="auto">
              <a:xfrm>
                <a:off x="3742" y="3358"/>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44" name="Freeform 2303"/>
              <p:cNvSpPr>
                <a:spLocks/>
              </p:cNvSpPr>
              <p:nvPr/>
            </p:nvSpPr>
            <p:spPr bwMode="auto">
              <a:xfrm>
                <a:off x="4695" y="256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25A21"/>
              </a:solidFill>
              <a:ln w="0">
                <a:solidFill>
                  <a:srgbClr val="000000"/>
                </a:solidFill>
                <a:prstDash val="solid"/>
                <a:round/>
                <a:headEnd/>
                <a:tailEnd/>
              </a:ln>
            </p:spPr>
            <p:txBody>
              <a:bodyPr/>
              <a:lstStyle/>
              <a:p>
                <a:endParaRPr lang="en-US">
                  <a:solidFill>
                    <a:srgbClr val="FFFFFF"/>
                  </a:solidFill>
                </a:endParaRPr>
              </a:p>
            </p:txBody>
          </p:sp>
          <p:sp>
            <p:nvSpPr>
              <p:cNvPr id="218445" name="Freeform 2304"/>
              <p:cNvSpPr>
                <a:spLocks/>
              </p:cNvSpPr>
              <p:nvPr/>
            </p:nvSpPr>
            <p:spPr bwMode="auto">
              <a:xfrm>
                <a:off x="4695" y="256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46" name="Freeform 2305"/>
              <p:cNvSpPr>
                <a:spLocks/>
              </p:cNvSpPr>
              <p:nvPr/>
            </p:nvSpPr>
            <p:spPr bwMode="auto">
              <a:xfrm>
                <a:off x="4553" y="173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447" name="Freeform 2306"/>
              <p:cNvSpPr>
                <a:spLocks/>
              </p:cNvSpPr>
              <p:nvPr/>
            </p:nvSpPr>
            <p:spPr bwMode="auto">
              <a:xfrm>
                <a:off x="4553" y="173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48" name="Freeform 2307"/>
              <p:cNvSpPr>
                <a:spLocks/>
              </p:cNvSpPr>
              <p:nvPr/>
            </p:nvSpPr>
            <p:spPr bwMode="auto">
              <a:xfrm>
                <a:off x="5170" y="320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205"/>
              </a:solidFill>
              <a:ln w="0">
                <a:solidFill>
                  <a:srgbClr val="000000"/>
                </a:solidFill>
                <a:prstDash val="solid"/>
                <a:round/>
                <a:headEnd/>
                <a:tailEnd/>
              </a:ln>
            </p:spPr>
            <p:txBody>
              <a:bodyPr/>
              <a:lstStyle/>
              <a:p>
                <a:endParaRPr lang="en-US">
                  <a:solidFill>
                    <a:srgbClr val="FFFFFF"/>
                  </a:solidFill>
                </a:endParaRPr>
              </a:p>
            </p:txBody>
          </p:sp>
          <p:sp>
            <p:nvSpPr>
              <p:cNvPr id="218449" name="Freeform 2308"/>
              <p:cNvSpPr>
                <a:spLocks/>
              </p:cNvSpPr>
              <p:nvPr/>
            </p:nvSpPr>
            <p:spPr bwMode="auto">
              <a:xfrm>
                <a:off x="5170" y="320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50" name="Freeform 2309"/>
              <p:cNvSpPr>
                <a:spLocks/>
              </p:cNvSpPr>
              <p:nvPr/>
            </p:nvSpPr>
            <p:spPr bwMode="auto">
              <a:xfrm>
                <a:off x="3229" y="28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218451" name="Freeform 2310"/>
              <p:cNvSpPr>
                <a:spLocks/>
              </p:cNvSpPr>
              <p:nvPr/>
            </p:nvSpPr>
            <p:spPr bwMode="auto">
              <a:xfrm>
                <a:off x="3229" y="28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52" name="Freeform 2311"/>
              <p:cNvSpPr>
                <a:spLocks/>
              </p:cNvSpPr>
              <p:nvPr/>
            </p:nvSpPr>
            <p:spPr bwMode="auto">
              <a:xfrm>
                <a:off x="4287" y="2863"/>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solidFill>
                <a:srgbClr val="F04522"/>
              </a:solidFill>
              <a:ln w="0">
                <a:solidFill>
                  <a:srgbClr val="000000"/>
                </a:solidFill>
                <a:prstDash val="solid"/>
                <a:round/>
                <a:headEnd/>
                <a:tailEnd/>
              </a:ln>
            </p:spPr>
            <p:txBody>
              <a:bodyPr/>
              <a:lstStyle/>
              <a:p>
                <a:endParaRPr lang="en-US">
                  <a:solidFill>
                    <a:srgbClr val="FFFFFF"/>
                  </a:solidFill>
                </a:endParaRPr>
              </a:p>
            </p:txBody>
          </p:sp>
          <p:sp>
            <p:nvSpPr>
              <p:cNvPr id="218453" name="Freeform 2312"/>
              <p:cNvSpPr>
                <a:spLocks/>
              </p:cNvSpPr>
              <p:nvPr/>
            </p:nvSpPr>
            <p:spPr bwMode="auto">
              <a:xfrm>
                <a:off x="4287" y="2863"/>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54" name="Freeform 2313"/>
              <p:cNvSpPr>
                <a:spLocks/>
              </p:cNvSpPr>
              <p:nvPr/>
            </p:nvSpPr>
            <p:spPr bwMode="auto">
              <a:xfrm>
                <a:off x="5148" y="3708"/>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218455" name="Freeform 2314"/>
              <p:cNvSpPr>
                <a:spLocks/>
              </p:cNvSpPr>
              <p:nvPr/>
            </p:nvSpPr>
            <p:spPr bwMode="auto">
              <a:xfrm>
                <a:off x="5148" y="3708"/>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56" name="Freeform 2315"/>
              <p:cNvSpPr>
                <a:spLocks/>
              </p:cNvSpPr>
              <p:nvPr/>
            </p:nvSpPr>
            <p:spPr bwMode="auto">
              <a:xfrm>
                <a:off x="5024" y="321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218457" name="Freeform 2316"/>
              <p:cNvSpPr>
                <a:spLocks/>
              </p:cNvSpPr>
              <p:nvPr/>
            </p:nvSpPr>
            <p:spPr bwMode="auto">
              <a:xfrm>
                <a:off x="5024" y="321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58" name="Freeform 2317"/>
              <p:cNvSpPr>
                <a:spLocks/>
              </p:cNvSpPr>
              <p:nvPr/>
            </p:nvSpPr>
            <p:spPr bwMode="auto">
              <a:xfrm>
                <a:off x="5456" y="2792"/>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218459" name="Freeform 2318"/>
              <p:cNvSpPr>
                <a:spLocks/>
              </p:cNvSpPr>
              <p:nvPr/>
            </p:nvSpPr>
            <p:spPr bwMode="auto">
              <a:xfrm>
                <a:off x="5456" y="2792"/>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60" name="Freeform 2319"/>
              <p:cNvSpPr>
                <a:spLocks/>
              </p:cNvSpPr>
              <p:nvPr/>
            </p:nvSpPr>
            <p:spPr bwMode="auto">
              <a:xfrm>
                <a:off x="4391" y="242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6851F"/>
              </a:solidFill>
              <a:ln w="0">
                <a:solidFill>
                  <a:srgbClr val="000000"/>
                </a:solidFill>
                <a:prstDash val="solid"/>
                <a:round/>
                <a:headEnd/>
                <a:tailEnd/>
              </a:ln>
            </p:spPr>
            <p:txBody>
              <a:bodyPr/>
              <a:lstStyle/>
              <a:p>
                <a:endParaRPr lang="en-US">
                  <a:solidFill>
                    <a:srgbClr val="FFFFFF"/>
                  </a:solidFill>
                </a:endParaRPr>
              </a:p>
            </p:txBody>
          </p:sp>
          <p:sp>
            <p:nvSpPr>
              <p:cNvPr id="218461" name="Freeform 2320"/>
              <p:cNvSpPr>
                <a:spLocks/>
              </p:cNvSpPr>
              <p:nvPr/>
            </p:nvSpPr>
            <p:spPr bwMode="auto">
              <a:xfrm>
                <a:off x="4391" y="242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62" name="Freeform 2321"/>
              <p:cNvSpPr>
                <a:spLocks/>
              </p:cNvSpPr>
              <p:nvPr/>
            </p:nvSpPr>
            <p:spPr bwMode="auto">
              <a:xfrm>
                <a:off x="3441" y="3549"/>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8EB07"/>
              </a:solidFill>
              <a:ln w="0">
                <a:solidFill>
                  <a:srgbClr val="000000"/>
                </a:solidFill>
                <a:prstDash val="solid"/>
                <a:round/>
                <a:headEnd/>
                <a:tailEnd/>
              </a:ln>
            </p:spPr>
            <p:txBody>
              <a:bodyPr/>
              <a:lstStyle/>
              <a:p>
                <a:endParaRPr lang="en-US">
                  <a:solidFill>
                    <a:srgbClr val="FFFFFF"/>
                  </a:solidFill>
                </a:endParaRPr>
              </a:p>
            </p:txBody>
          </p:sp>
          <p:sp>
            <p:nvSpPr>
              <p:cNvPr id="218463" name="Freeform 2322"/>
              <p:cNvSpPr>
                <a:spLocks/>
              </p:cNvSpPr>
              <p:nvPr/>
            </p:nvSpPr>
            <p:spPr bwMode="auto">
              <a:xfrm>
                <a:off x="3441" y="3549"/>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64" name="Freeform 2323"/>
              <p:cNvSpPr>
                <a:spLocks/>
              </p:cNvSpPr>
              <p:nvPr/>
            </p:nvSpPr>
            <p:spPr bwMode="auto">
              <a:xfrm>
                <a:off x="5124" y="32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218465" name="Freeform 2324"/>
              <p:cNvSpPr>
                <a:spLocks/>
              </p:cNvSpPr>
              <p:nvPr/>
            </p:nvSpPr>
            <p:spPr bwMode="auto">
              <a:xfrm>
                <a:off x="5124" y="32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66" name="Freeform 2325"/>
              <p:cNvSpPr>
                <a:spLocks/>
              </p:cNvSpPr>
              <p:nvPr/>
            </p:nvSpPr>
            <p:spPr bwMode="auto">
              <a:xfrm>
                <a:off x="5425" y="28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218467" name="Freeform 2326"/>
              <p:cNvSpPr>
                <a:spLocks/>
              </p:cNvSpPr>
              <p:nvPr/>
            </p:nvSpPr>
            <p:spPr bwMode="auto">
              <a:xfrm>
                <a:off x="5425" y="28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68" name="Freeform 2327"/>
              <p:cNvSpPr>
                <a:spLocks/>
              </p:cNvSpPr>
              <p:nvPr/>
            </p:nvSpPr>
            <p:spPr bwMode="auto">
              <a:xfrm>
                <a:off x="5096" y="334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218469" name="Freeform 2328"/>
              <p:cNvSpPr>
                <a:spLocks/>
              </p:cNvSpPr>
              <p:nvPr/>
            </p:nvSpPr>
            <p:spPr bwMode="auto">
              <a:xfrm>
                <a:off x="5096" y="334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70" name="Freeform 2329"/>
              <p:cNvSpPr>
                <a:spLocks/>
              </p:cNvSpPr>
              <p:nvPr/>
            </p:nvSpPr>
            <p:spPr bwMode="auto">
              <a:xfrm>
                <a:off x="4959" y="2418"/>
                <a:ext cx="53" cy="52"/>
              </a:xfrm>
              <a:custGeom>
                <a:avLst/>
                <a:gdLst>
                  <a:gd name="T0" fmla="*/ 0 w 151"/>
                  <a:gd name="T1" fmla="*/ 0 h 151"/>
                  <a:gd name="T2" fmla="*/ 0 w 151"/>
                  <a:gd name="T3" fmla="*/ 0 h 151"/>
                  <a:gd name="T4" fmla="*/ 0 w 151"/>
                  <a:gd name="T5" fmla="*/ 0 h 151"/>
                  <a:gd name="T6" fmla="*/ 0 w 151"/>
                  <a:gd name="T7" fmla="*/ 0 h 151"/>
                  <a:gd name="T8" fmla="*/ 0 w 151"/>
                  <a:gd name="T9" fmla="*/ 0 h 151"/>
                  <a:gd name="T10" fmla="*/ 0 w 151"/>
                  <a:gd name="T11" fmla="*/ 0 h 151"/>
                  <a:gd name="T12" fmla="*/ 0 w 151"/>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1" h="151">
                    <a:moveTo>
                      <a:pt x="151" y="76"/>
                    </a:moveTo>
                    <a:lnTo>
                      <a:pt x="151" y="76"/>
                    </a:lnTo>
                    <a:cubicBezTo>
                      <a:pt x="151" y="117"/>
                      <a:pt x="117" y="151"/>
                      <a:pt x="75" y="151"/>
                    </a:cubicBezTo>
                    <a:cubicBezTo>
                      <a:pt x="34" y="151"/>
                      <a:pt x="0" y="117"/>
                      <a:pt x="0" y="76"/>
                    </a:cubicBezTo>
                    <a:cubicBezTo>
                      <a:pt x="0" y="34"/>
                      <a:pt x="34" y="0"/>
                      <a:pt x="75" y="0"/>
                    </a:cubicBezTo>
                    <a:cubicBezTo>
                      <a:pt x="117" y="0"/>
                      <a:pt x="151" y="34"/>
                      <a:pt x="151" y="76"/>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471" name="Freeform 2330"/>
              <p:cNvSpPr>
                <a:spLocks/>
              </p:cNvSpPr>
              <p:nvPr/>
            </p:nvSpPr>
            <p:spPr bwMode="auto">
              <a:xfrm>
                <a:off x="4959" y="2418"/>
                <a:ext cx="53" cy="52"/>
              </a:xfrm>
              <a:custGeom>
                <a:avLst/>
                <a:gdLst>
                  <a:gd name="T0" fmla="*/ 0 w 151"/>
                  <a:gd name="T1" fmla="*/ 0 h 151"/>
                  <a:gd name="T2" fmla="*/ 0 w 151"/>
                  <a:gd name="T3" fmla="*/ 0 h 151"/>
                  <a:gd name="T4" fmla="*/ 0 w 151"/>
                  <a:gd name="T5" fmla="*/ 0 h 151"/>
                  <a:gd name="T6" fmla="*/ 0 w 151"/>
                  <a:gd name="T7" fmla="*/ 0 h 151"/>
                  <a:gd name="T8" fmla="*/ 0 w 151"/>
                  <a:gd name="T9" fmla="*/ 0 h 151"/>
                  <a:gd name="T10" fmla="*/ 0 w 151"/>
                  <a:gd name="T11" fmla="*/ 0 h 151"/>
                  <a:gd name="T12" fmla="*/ 0 w 151"/>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1" h="151">
                    <a:moveTo>
                      <a:pt x="151" y="76"/>
                    </a:moveTo>
                    <a:lnTo>
                      <a:pt x="151" y="76"/>
                    </a:lnTo>
                    <a:cubicBezTo>
                      <a:pt x="151" y="117"/>
                      <a:pt x="117" y="151"/>
                      <a:pt x="75" y="151"/>
                    </a:cubicBezTo>
                    <a:cubicBezTo>
                      <a:pt x="34" y="151"/>
                      <a:pt x="0" y="117"/>
                      <a:pt x="0" y="76"/>
                    </a:cubicBezTo>
                    <a:cubicBezTo>
                      <a:pt x="0" y="34"/>
                      <a:pt x="34" y="0"/>
                      <a:pt x="75" y="0"/>
                    </a:cubicBezTo>
                    <a:cubicBezTo>
                      <a:pt x="117" y="0"/>
                      <a:pt x="151" y="34"/>
                      <a:pt x="151" y="7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72" name="Freeform 2331"/>
              <p:cNvSpPr>
                <a:spLocks/>
              </p:cNvSpPr>
              <p:nvPr/>
            </p:nvSpPr>
            <p:spPr bwMode="auto">
              <a:xfrm>
                <a:off x="4560" y="159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AB214"/>
              </a:solidFill>
              <a:ln w="0">
                <a:solidFill>
                  <a:srgbClr val="000000"/>
                </a:solidFill>
                <a:prstDash val="solid"/>
                <a:round/>
                <a:headEnd/>
                <a:tailEnd/>
              </a:ln>
            </p:spPr>
            <p:txBody>
              <a:bodyPr/>
              <a:lstStyle/>
              <a:p>
                <a:endParaRPr lang="en-US">
                  <a:solidFill>
                    <a:srgbClr val="FFFFFF"/>
                  </a:solidFill>
                </a:endParaRPr>
              </a:p>
            </p:txBody>
          </p:sp>
          <p:sp>
            <p:nvSpPr>
              <p:cNvPr id="218473" name="Freeform 2332"/>
              <p:cNvSpPr>
                <a:spLocks/>
              </p:cNvSpPr>
              <p:nvPr/>
            </p:nvSpPr>
            <p:spPr bwMode="auto">
              <a:xfrm>
                <a:off x="4560" y="159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74" name="Freeform 2333"/>
              <p:cNvSpPr>
                <a:spLocks/>
              </p:cNvSpPr>
              <p:nvPr/>
            </p:nvSpPr>
            <p:spPr bwMode="auto">
              <a:xfrm>
                <a:off x="4323" y="1789"/>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0B8A61"/>
              </a:solidFill>
              <a:ln w="0">
                <a:solidFill>
                  <a:srgbClr val="000000"/>
                </a:solidFill>
                <a:prstDash val="solid"/>
                <a:round/>
                <a:headEnd/>
                <a:tailEnd/>
              </a:ln>
            </p:spPr>
            <p:txBody>
              <a:bodyPr/>
              <a:lstStyle/>
              <a:p>
                <a:endParaRPr lang="en-US">
                  <a:solidFill>
                    <a:srgbClr val="FFFFFF"/>
                  </a:solidFill>
                </a:endParaRPr>
              </a:p>
            </p:txBody>
          </p:sp>
          <p:sp>
            <p:nvSpPr>
              <p:cNvPr id="218475" name="Freeform 2334"/>
              <p:cNvSpPr>
                <a:spLocks/>
              </p:cNvSpPr>
              <p:nvPr/>
            </p:nvSpPr>
            <p:spPr bwMode="auto">
              <a:xfrm>
                <a:off x="4323" y="1789"/>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76" name="Freeform 2335"/>
              <p:cNvSpPr>
                <a:spLocks/>
              </p:cNvSpPr>
              <p:nvPr/>
            </p:nvSpPr>
            <p:spPr bwMode="auto">
              <a:xfrm>
                <a:off x="4925" y="3191"/>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218477" name="Freeform 2336"/>
              <p:cNvSpPr>
                <a:spLocks/>
              </p:cNvSpPr>
              <p:nvPr/>
            </p:nvSpPr>
            <p:spPr bwMode="auto">
              <a:xfrm>
                <a:off x="4925" y="3191"/>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78" name="Freeform 2337"/>
              <p:cNvSpPr>
                <a:spLocks/>
              </p:cNvSpPr>
              <p:nvPr/>
            </p:nvSpPr>
            <p:spPr bwMode="auto">
              <a:xfrm>
                <a:off x="5184" y="367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218479" name="Freeform 2338"/>
              <p:cNvSpPr>
                <a:spLocks/>
              </p:cNvSpPr>
              <p:nvPr/>
            </p:nvSpPr>
            <p:spPr bwMode="auto">
              <a:xfrm>
                <a:off x="5184" y="367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80" name="Freeform 2339"/>
              <p:cNvSpPr>
                <a:spLocks/>
              </p:cNvSpPr>
              <p:nvPr/>
            </p:nvSpPr>
            <p:spPr bwMode="auto">
              <a:xfrm>
                <a:off x="4780" y="2550"/>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481" name="Freeform 2340"/>
              <p:cNvSpPr>
                <a:spLocks/>
              </p:cNvSpPr>
              <p:nvPr/>
            </p:nvSpPr>
            <p:spPr bwMode="auto">
              <a:xfrm>
                <a:off x="4780" y="2550"/>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82" name="Freeform 2341"/>
              <p:cNvSpPr>
                <a:spLocks/>
              </p:cNvSpPr>
              <p:nvPr/>
            </p:nvSpPr>
            <p:spPr bwMode="auto">
              <a:xfrm>
                <a:off x="4482" y="2740"/>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F25821"/>
              </a:solidFill>
              <a:ln w="0">
                <a:solidFill>
                  <a:srgbClr val="000000"/>
                </a:solidFill>
                <a:prstDash val="solid"/>
                <a:round/>
                <a:headEnd/>
                <a:tailEnd/>
              </a:ln>
            </p:spPr>
            <p:txBody>
              <a:bodyPr/>
              <a:lstStyle/>
              <a:p>
                <a:endParaRPr lang="en-US">
                  <a:solidFill>
                    <a:srgbClr val="FFFFFF"/>
                  </a:solidFill>
                </a:endParaRPr>
              </a:p>
            </p:txBody>
          </p:sp>
          <p:sp>
            <p:nvSpPr>
              <p:cNvPr id="218483" name="Freeform 2342"/>
              <p:cNvSpPr>
                <a:spLocks/>
              </p:cNvSpPr>
              <p:nvPr/>
            </p:nvSpPr>
            <p:spPr bwMode="auto">
              <a:xfrm>
                <a:off x="4482" y="2740"/>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84" name="Freeform 2343"/>
              <p:cNvSpPr>
                <a:spLocks/>
              </p:cNvSpPr>
              <p:nvPr/>
            </p:nvSpPr>
            <p:spPr bwMode="auto">
              <a:xfrm>
                <a:off x="4780" y="24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ED2124"/>
              </a:solidFill>
              <a:ln w="0">
                <a:solidFill>
                  <a:srgbClr val="000000"/>
                </a:solidFill>
                <a:prstDash val="solid"/>
                <a:round/>
                <a:headEnd/>
                <a:tailEnd/>
              </a:ln>
            </p:spPr>
            <p:txBody>
              <a:bodyPr/>
              <a:lstStyle/>
              <a:p>
                <a:endParaRPr lang="en-US">
                  <a:solidFill>
                    <a:srgbClr val="FFFFFF"/>
                  </a:solidFill>
                </a:endParaRPr>
              </a:p>
            </p:txBody>
          </p:sp>
          <p:sp>
            <p:nvSpPr>
              <p:cNvPr id="218485" name="Freeform 2344"/>
              <p:cNvSpPr>
                <a:spLocks/>
              </p:cNvSpPr>
              <p:nvPr/>
            </p:nvSpPr>
            <p:spPr bwMode="auto">
              <a:xfrm>
                <a:off x="4780" y="24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86" name="Freeform 2345"/>
              <p:cNvSpPr>
                <a:spLocks/>
              </p:cNvSpPr>
              <p:nvPr/>
            </p:nvSpPr>
            <p:spPr bwMode="auto">
              <a:xfrm>
                <a:off x="4607" y="165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46C20"/>
              </a:solidFill>
              <a:ln w="0">
                <a:solidFill>
                  <a:srgbClr val="000000"/>
                </a:solidFill>
                <a:prstDash val="solid"/>
                <a:round/>
                <a:headEnd/>
                <a:tailEnd/>
              </a:ln>
            </p:spPr>
            <p:txBody>
              <a:bodyPr/>
              <a:lstStyle/>
              <a:p>
                <a:endParaRPr lang="en-US">
                  <a:solidFill>
                    <a:srgbClr val="FFFFFF"/>
                  </a:solidFill>
                </a:endParaRPr>
              </a:p>
            </p:txBody>
          </p:sp>
          <p:sp>
            <p:nvSpPr>
              <p:cNvPr id="218487" name="Freeform 2346"/>
              <p:cNvSpPr>
                <a:spLocks/>
              </p:cNvSpPr>
              <p:nvPr/>
            </p:nvSpPr>
            <p:spPr bwMode="auto">
              <a:xfrm>
                <a:off x="4607" y="165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88" name="Freeform 2347"/>
              <p:cNvSpPr>
                <a:spLocks/>
              </p:cNvSpPr>
              <p:nvPr/>
            </p:nvSpPr>
            <p:spPr bwMode="auto">
              <a:xfrm>
                <a:off x="3799" y="189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CCC0C"/>
              </a:solidFill>
              <a:ln w="0">
                <a:solidFill>
                  <a:srgbClr val="000000"/>
                </a:solidFill>
                <a:prstDash val="solid"/>
                <a:round/>
                <a:headEnd/>
                <a:tailEnd/>
              </a:ln>
            </p:spPr>
            <p:txBody>
              <a:bodyPr/>
              <a:lstStyle/>
              <a:p>
                <a:endParaRPr lang="en-US">
                  <a:solidFill>
                    <a:srgbClr val="FFFFFF"/>
                  </a:solidFill>
                </a:endParaRPr>
              </a:p>
            </p:txBody>
          </p:sp>
          <p:sp>
            <p:nvSpPr>
              <p:cNvPr id="218489" name="Freeform 2348"/>
              <p:cNvSpPr>
                <a:spLocks/>
              </p:cNvSpPr>
              <p:nvPr/>
            </p:nvSpPr>
            <p:spPr bwMode="auto">
              <a:xfrm>
                <a:off x="3799" y="189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90" name="Freeform 2349"/>
              <p:cNvSpPr>
                <a:spLocks/>
              </p:cNvSpPr>
              <p:nvPr/>
            </p:nvSpPr>
            <p:spPr bwMode="auto">
              <a:xfrm>
                <a:off x="3158" y="26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405"/>
              </a:solidFill>
              <a:ln w="0">
                <a:solidFill>
                  <a:srgbClr val="000000"/>
                </a:solidFill>
                <a:prstDash val="solid"/>
                <a:round/>
                <a:headEnd/>
                <a:tailEnd/>
              </a:ln>
            </p:spPr>
            <p:txBody>
              <a:bodyPr/>
              <a:lstStyle/>
              <a:p>
                <a:endParaRPr lang="en-US">
                  <a:solidFill>
                    <a:srgbClr val="FFFFFF"/>
                  </a:solidFill>
                </a:endParaRPr>
              </a:p>
            </p:txBody>
          </p:sp>
          <p:sp>
            <p:nvSpPr>
              <p:cNvPr id="218491" name="Freeform 2350"/>
              <p:cNvSpPr>
                <a:spLocks/>
              </p:cNvSpPr>
              <p:nvPr/>
            </p:nvSpPr>
            <p:spPr bwMode="auto">
              <a:xfrm>
                <a:off x="3158" y="26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92" name="Freeform 2351"/>
              <p:cNvSpPr>
                <a:spLocks/>
              </p:cNvSpPr>
              <p:nvPr/>
            </p:nvSpPr>
            <p:spPr bwMode="auto">
              <a:xfrm>
                <a:off x="4256" y="33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04622"/>
              </a:solidFill>
              <a:ln w="0">
                <a:solidFill>
                  <a:srgbClr val="000000"/>
                </a:solidFill>
                <a:prstDash val="solid"/>
                <a:round/>
                <a:headEnd/>
                <a:tailEnd/>
              </a:ln>
            </p:spPr>
            <p:txBody>
              <a:bodyPr/>
              <a:lstStyle/>
              <a:p>
                <a:endParaRPr lang="en-US">
                  <a:solidFill>
                    <a:srgbClr val="FFFFFF"/>
                  </a:solidFill>
                </a:endParaRPr>
              </a:p>
            </p:txBody>
          </p:sp>
          <p:sp>
            <p:nvSpPr>
              <p:cNvPr id="218493" name="Freeform 2352"/>
              <p:cNvSpPr>
                <a:spLocks/>
              </p:cNvSpPr>
              <p:nvPr/>
            </p:nvSpPr>
            <p:spPr bwMode="auto">
              <a:xfrm>
                <a:off x="4256" y="33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94" name="Freeform 2353"/>
              <p:cNvSpPr>
                <a:spLocks/>
              </p:cNvSpPr>
              <p:nvPr/>
            </p:nvSpPr>
            <p:spPr bwMode="auto">
              <a:xfrm>
                <a:off x="3672" y="34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218495" name="Freeform 2354"/>
              <p:cNvSpPr>
                <a:spLocks/>
              </p:cNvSpPr>
              <p:nvPr/>
            </p:nvSpPr>
            <p:spPr bwMode="auto">
              <a:xfrm>
                <a:off x="3672" y="34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96" name="Freeform 2355"/>
              <p:cNvSpPr>
                <a:spLocks/>
              </p:cNvSpPr>
              <p:nvPr/>
            </p:nvSpPr>
            <p:spPr bwMode="auto">
              <a:xfrm>
                <a:off x="3810" y="1742"/>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BC50E"/>
              </a:solidFill>
              <a:ln w="0">
                <a:solidFill>
                  <a:srgbClr val="000000"/>
                </a:solidFill>
                <a:prstDash val="solid"/>
                <a:round/>
                <a:headEnd/>
                <a:tailEnd/>
              </a:ln>
            </p:spPr>
            <p:txBody>
              <a:bodyPr/>
              <a:lstStyle/>
              <a:p>
                <a:endParaRPr lang="en-US">
                  <a:solidFill>
                    <a:srgbClr val="FFFFFF"/>
                  </a:solidFill>
                </a:endParaRPr>
              </a:p>
            </p:txBody>
          </p:sp>
          <p:sp>
            <p:nvSpPr>
              <p:cNvPr id="218497" name="Freeform 2356"/>
              <p:cNvSpPr>
                <a:spLocks/>
              </p:cNvSpPr>
              <p:nvPr/>
            </p:nvSpPr>
            <p:spPr bwMode="auto">
              <a:xfrm>
                <a:off x="3810" y="1742"/>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98" name="Freeform 2357"/>
              <p:cNvSpPr>
                <a:spLocks/>
              </p:cNvSpPr>
              <p:nvPr/>
            </p:nvSpPr>
            <p:spPr bwMode="auto">
              <a:xfrm>
                <a:off x="3243" y="360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CD00B"/>
              </a:solidFill>
              <a:ln w="0">
                <a:solidFill>
                  <a:srgbClr val="000000"/>
                </a:solidFill>
                <a:prstDash val="solid"/>
                <a:round/>
                <a:headEnd/>
                <a:tailEnd/>
              </a:ln>
            </p:spPr>
            <p:txBody>
              <a:bodyPr/>
              <a:lstStyle/>
              <a:p>
                <a:endParaRPr lang="en-US">
                  <a:solidFill>
                    <a:srgbClr val="FFFFFF"/>
                  </a:solidFill>
                </a:endParaRPr>
              </a:p>
            </p:txBody>
          </p:sp>
          <p:sp>
            <p:nvSpPr>
              <p:cNvPr id="218499" name="Freeform 2358"/>
              <p:cNvSpPr>
                <a:spLocks/>
              </p:cNvSpPr>
              <p:nvPr/>
            </p:nvSpPr>
            <p:spPr bwMode="auto">
              <a:xfrm>
                <a:off x="3243" y="360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00" name="Freeform 2359"/>
              <p:cNvSpPr>
                <a:spLocks/>
              </p:cNvSpPr>
              <p:nvPr/>
            </p:nvSpPr>
            <p:spPr bwMode="auto">
              <a:xfrm>
                <a:off x="4418" y="2719"/>
                <a:ext cx="23" cy="23"/>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501" name="Freeform 2360"/>
              <p:cNvSpPr>
                <a:spLocks/>
              </p:cNvSpPr>
              <p:nvPr/>
            </p:nvSpPr>
            <p:spPr bwMode="auto">
              <a:xfrm>
                <a:off x="4418" y="2719"/>
                <a:ext cx="23" cy="23"/>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02" name="Freeform 2361"/>
              <p:cNvSpPr>
                <a:spLocks/>
              </p:cNvSpPr>
              <p:nvPr/>
            </p:nvSpPr>
            <p:spPr bwMode="auto">
              <a:xfrm>
                <a:off x="4290" y="2368"/>
                <a:ext cx="24"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solidFill>
                <a:srgbClr val="F6891F"/>
              </a:solidFill>
              <a:ln w="0">
                <a:solidFill>
                  <a:srgbClr val="000000"/>
                </a:solidFill>
                <a:prstDash val="solid"/>
                <a:round/>
                <a:headEnd/>
                <a:tailEnd/>
              </a:ln>
            </p:spPr>
            <p:txBody>
              <a:bodyPr/>
              <a:lstStyle/>
              <a:p>
                <a:endParaRPr lang="en-US">
                  <a:solidFill>
                    <a:srgbClr val="FFFFFF"/>
                  </a:solidFill>
                </a:endParaRPr>
              </a:p>
            </p:txBody>
          </p:sp>
          <p:sp>
            <p:nvSpPr>
              <p:cNvPr id="218503" name="Freeform 2362"/>
              <p:cNvSpPr>
                <a:spLocks/>
              </p:cNvSpPr>
              <p:nvPr/>
            </p:nvSpPr>
            <p:spPr bwMode="auto">
              <a:xfrm>
                <a:off x="4290" y="2368"/>
                <a:ext cx="24"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04" name="Freeform 2363"/>
              <p:cNvSpPr>
                <a:spLocks/>
              </p:cNvSpPr>
              <p:nvPr/>
            </p:nvSpPr>
            <p:spPr bwMode="auto">
              <a:xfrm>
                <a:off x="4645" y="2853"/>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CCD0C"/>
              </a:solidFill>
              <a:ln w="0">
                <a:solidFill>
                  <a:srgbClr val="000000"/>
                </a:solidFill>
                <a:prstDash val="solid"/>
                <a:round/>
                <a:headEnd/>
                <a:tailEnd/>
              </a:ln>
            </p:spPr>
            <p:txBody>
              <a:bodyPr/>
              <a:lstStyle/>
              <a:p>
                <a:endParaRPr lang="en-US">
                  <a:solidFill>
                    <a:srgbClr val="FFFFFF"/>
                  </a:solidFill>
                </a:endParaRPr>
              </a:p>
            </p:txBody>
          </p:sp>
          <p:sp>
            <p:nvSpPr>
              <p:cNvPr id="218505" name="Freeform 2364"/>
              <p:cNvSpPr>
                <a:spLocks/>
              </p:cNvSpPr>
              <p:nvPr/>
            </p:nvSpPr>
            <p:spPr bwMode="auto">
              <a:xfrm>
                <a:off x="4645" y="2853"/>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06" name="Freeform 2365"/>
              <p:cNvSpPr>
                <a:spLocks/>
              </p:cNvSpPr>
              <p:nvPr/>
            </p:nvSpPr>
            <p:spPr bwMode="auto">
              <a:xfrm>
                <a:off x="3668" y="184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8F002"/>
              </a:solidFill>
              <a:ln w="0">
                <a:solidFill>
                  <a:srgbClr val="000000"/>
                </a:solidFill>
                <a:prstDash val="solid"/>
                <a:round/>
                <a:headEnd/>
                <a:tailEnd/>
              </a:ln>
            </p:spPr>
            <p:txBody>
              <a:bodyPr/>
              <a:lstStyle/>
              <a:p>
                <a:endParaRPr lang="en-US">
                  <a:solidFill>
                    <a:srgbClr val="FFFFFF"/>
                  </a:solidFill>
                </a:endParaRPr>
              </a:p>
            </p:txBody>
          </p:sp>
          <p:sp>
            <p:nvSpPr>
              <p:cNvPr id="218507" name="Freeform 2366"/>
              <p:cNvSpPr>
                <a:spLocks/>
              </p:cNvSpPr>
              <p:nvPr/>
            </p:nvSpPr>
            <p:spPr bwMode="auto">
              <a:xfrm>
                <a:off x="3668" y="184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08" name="Freeform 2367"/>
              <p:cNvSpPr>
                <a:spLocks/>
              </p:cNvSpPr>
              <p:nvPr/>
            </p:nvSpPr>
            <p:spPr bwMode="auto">
              <a:xfrm>
                <a:off x="4255" y="2617"/>
                <a:ext cx="23"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509" name="Freeform 2368"/>
              <p:cNvSpPr>
                <a:spLocks/>
              </p:cNvSpPr>
              <p:nvPr/>
            </p:nvSpPr>
            <p:spPr bwMode="auto">
              <a:xfrm>
                <a:off x="4255" y="2617"/>
                <a:ext cx="23"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10" name="Freeform 2369"/>
              <p:cNvSpPr>
                <a:spLocks/>
              </p:cNvSpPr>
              <p:nvPr/>
            </p:nvSpPr>
            <p:spPr bwMode="auto">
              <a:xfrm>
                <a:off x="4761" y="2579"/>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solidFill>
                <a:srgbClr val="F47520"/>
              </a:solidFill>
              <a:ln w="0">
                <a:solidFill>
                  <a:srgbClr val="000000"/>
                </a:solidFill>
                <a:prstDash val="solid"/>
                <a:round/>
                <a:headEnd/>
                <a:tailEnd/>
              </a:ln>
            </p:spPr>
            <p:txBody>
              <a:bodyPr/>
              <a:lstStyle/>
              <a:p>
                <a:endParaRPr lang="en-US">
                  <a:solidFill>
                    <a:srgbClr val="FFFFFF"/>
                  </a:solidFill>
                </a:endParaRPr>
              </a:p>
            </p:txBody>
          </p:sp>
          <p:sp>
            <p:nvSpPr>
              <p:cNvPr id="218511" name="Freeform 2370"/>
              <p:cNvSpPr>
                <a:spLocks/>
              </p:cNvSpPr>
              <p:nvPr/>
            </p:nvSpPr>
            <p:spPr bwMode="auto">
              <a:xfrm>
                <a:off x="4761" y="2579"/>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12" name="Freeform 2371"/>
              <p:cNvSpPr>
                <a:spLocks/>
              </p:cNvSpPr>
              <p:nvPr/>
            </p:nvSpPr>
            <p:spPr bwMode="auto">
              <a:xfrm>
                <a:off x="4295" y="2516"/>
                <a:ext cx="99" cy="95"/>
              </a:xfrm>
              <a:custGeom>
                <a:avLst/>
                <a:gdLst>
                  <a:gd name="T0" fmla="*/ 0 w 280"/>
                  <a:gd name="T1" fmla="*/ 0 h 280"/>
                  <a:gd name="T2" fmla="*/ 0 w 280"/>
                  <a:gd name="T3" fmla="*/ 0 h 280"/>
                  <a:gd name="T4" fmla="*/ 0 w 280"/>
                  <a:gd name="T5" fmla="*/ 0 h 280"/>
                  <a:gd name="T6" fmla="*/ 0 w 280"/>
                  <a:gd name="T7" fmla="*/ 0 h 280"/>
                  <a:gd name="T8" fmla="*/ 0 w 280"/>
                  <a:gd name="T9" fmla="*/ 0 h 280"/>
                  <a:gd name="T10" fmla="*/ 0 w 280"/>
                  <a:gd name="T11" fmla="*/ 0 h 280"/>
                  <a:gd name="T12" fmla="*/ 0 w 280"/>
                  <a:gd name="T13" fmla="*/ 0 h 2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0" h="280">
                    <a:moveTo>
                      <a:pt x="280" y="140"/>
                    </a:moveTo>
                    <a:lnTo>
                      <a:pt x="280" y="140"/>
                    </a:lnTo>
                    <a:cubicBezTo>
                      <a:pt x="280" y="217"/>
                      <a:pt x="217" y="280"/>
                      <a:pt x="140" y="280"/>
                    </a:cubicBezTo>
                    <a:cubicBezTo>
                      <a:pt x="63" y="280"/>
                      <a:pt x="0" y="217"/>
                      <a:pt x="0" y="140"/>
                    </a:cubicBezTo>
                    <a:cubicBezTo>
                      <a:pt x="0" y="62"/>
                      <a:pt x="63" y="0"/>
                      <a:pt x="140" y="0"/>
                    </a:cubicBezTo>
                    <a:cubicBezTo>
                      <a:pt x="217" y="0"/>
                      <a:pt x="280" y="62"/>
                      <a:pt x="280" y="140"/>
                    </a:cubicBezTo>
                    <a:close/>
                  </a:path>
                </a:pathLst>
              </a:custGeom>
              <a:solidFill>
                <a:srgbClr val="F6871F"/>
              </a:solidFill>
              <a:ln w="0">
                <a:solidFill>
                  <a:srgbClr val="000000"/>
                </a:solidFill>
                <a:prstDash val="solid"/>
                <a:round/>
                <a:headEnd/>
                <a:tailEnd/>
              </a:ln>
            </p:spPr>
            <p:txBody>
              <a:bodyPr/>
              <a:lstStyle/>
              <a:p>
                <a:endParaRPr lang="en-US">
                  <a:solidFill>
                    <a:srgbClr val="FFFFFF"/>
                  </a:solidFill>
                </a:endParaRPr>
              </a:p>
            </p:txBody>
          </p:sp>
          <p:sp>
            <p:nvSpPr>
              <p:cNvPr id="218513" name="Freeform 2372"/>
              <p:cNvSpPr>
                <a:spLocks/>
              </p:cNvSpPr>
              <p:nvPr/>
            </p:nvSpPr>
            <p:spPr bwMode="auto">
              <a:xfrm>
                <a:off x="4295" y="2516"/>
                <a:ext cx="99" cy="95"/>
              </a:xfrm>
              <a:custGeom>
                <a:avLst/>
                <a:gdLst>
                  <a:gd name="T0" fmla="*/ 0 w 280"/>
                  <a:gd name="T1" fmla="*/ 0 h 280"/>
                  <a:gd name="T2" fmla="*/ 0 w 280"/>
                  <a:gd name="T3" fmla="*/ 0 h 280"/>
                  <a:gd name="T4" fmla="*/ 0 w 280"/>
                  <a:gd name="T5" fmla="*/ 0 h 280"/>
                  <a:gd name="T6" fmla="*/ 0 w 280"/>
                  <a:gd name="T7" fmla="*/ 0 h 280"/>
                  <a:gd name="T8" fmla="*/ 0 w 280"/>
                  <a:gd name="T9" fmla="*/ 0 h 280"/>
                  <a:gd name="T10" fmla="*/ 0 w 280"/>
                  <a:gd name="T11" fmla="*/ 0 h 280"/>
                  <a:gd name="T12" fmla="*/ 0 w 280"/>
                  <a:gd name="T13" fmla="*/ 0 h 2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0" h="280">
                    <a:moveTo>
                      <a:pt x="280" y="140"/>
                    </a:moveTo>
                    <a:lnTo>
                      <a:pt x="280" y="140"/>
                    </a:lnTo>
                    <a:cubicBezTo>
                      <a:pt x="280" y="217"/>
                      <a:pt x="217" y="280"/>
                      <a:pt x="140" y="280"/>
                    </a:cubicBezTo>
                    <a:cubicBezTo>
                      <a:pt x="63" y="280"/>
                      <a:pt x="0" y="217"/>
                      <a:pt x="0" y="140"/>
                    </a:cubicBezTo>
                    <a:cubicBezTo>
                      <a:pt x="0" y="62"/>
                      <a:pt x="63" y="0"/>
                      <a:pt x="140" y="0"/>
                    </a:cubicBezTo>
                    <a:cubicBezTo>
                      <a:pt x="217" y="0"/>
                      <a:pt x="280" y="62"/>
                      <a:pt x="280" y="14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14" name="Freeform 2373"/>
              <p:cNvSpPr>
                <a:spLocks/>
              </p:cNvSpPr>
              <p:nvPr/>
            </p:nvSpPr>
            <p:spPr bwMode="auto">
              <a:xfrm>
                <a:off x="3944" y="303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FABC11"/>
              </a:solidFill>
              <a:ln w="0">
                <a:solidFill>
                  <a:srgbClr val="000000"/>
                </a:solidFill>
                <a:prstDash val="solid"/>
                <a:round/>
                <a:headEnd/>
                <a:tailEnd/>
              </a:ln>
            </p:spPr>
            <p:txBody>
              <a:bodyPr/>
              <a:lstStyle/>
              <a:p>
                <a:endParaRPr lang="en-US">
                  <a:solidFill>
                    <a:srgbClr val="FFFFFF"/>
                  </a:solidFill>
                </a:endParaRPr>
              </a:p>
            </p:txBody>
          </p:sp>
          <p:sp>
            <p:nvSpPr>
              <p:cNvPr id="218515" name="Freeform 2374"/>
              <p:cNvSpPr>
                <a:spLocks/>
              </p:cNvSpPr>
              <p:nvPr/>
            </p:nvSpPr>
            <p:spPr bwMode="auto">
              <a:xfrm>
                <a:off x="3944" y="303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16" name="Freeform 2375"/>
              <p:cNvSpPr>
                <a:spLocks/>
              </p:cNvSpPr>
              <p:nvPr/>
            </p:nvSpPr>
            <p:spPr bwMode="auto">
              <a:xfrm>
                <a:off x="3817" y="1609"/>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E2E909"/>
              </a:solidFill>
              <a:ln w="0">
                <a:solidFill>
                  <a:srgbClr val="000000"/>
                </a:solidFill>
                <a:prstDash val="solid"/>
                <a:round/>
                <a:headEnd/>
                <a:tailEnd/>
              </a:ln>
            </p:spPr>
            <p:txBody>
              <a:bodyPr/>
              <a:lstStyle/>
              <a:p>
                <a:endParaRPr lang="en-US">
                  <a:solidFill>
                    <a:srgbClr val="FFFFFF"/>
                  </a:solidFill>
                </a:endParaRPr>
              </a:p>
            </p:txBody>
          </p:sp>
          <p:sp>
            <p:nvSpPr>
              <p:cNvPr id="218517" name="Freeform 2376"/>
              <p:cNvSpPr>
                <a:spLocks/>
              </p:cNvSpPr>
              <p:nvPr/>
            </p:nvSpPr>
            <p:spPr bwMode="auto">
              <a:xfrm>
                <a:off x="3817" y="1609"/>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18" name="Freeform 2377"/>
              <p:cNvSpPr>
                <a:spLocks/>
              </p:cNvSpPr>
              <p:nvPr/>
            </p:nvSpPr>
            <p:spPr bwMode="auto">
              <a:xfrm>
                <a:off x="5333" y="288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218519" name="Freeform 2378"/>
              <p:cNvSpPr>
                <a:spLocks/>
              </p:cNvSpPr>
              <p:nvPr/>
            </p:nvSpPr>
            <p:spPr bwMode="auto">
              <a:xfrm>
                <a:off x="5333" y="288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20" name="Freeform 2379"/>
              <p:cNvSpPr>
                <a:spLocks/>
              </p:cNvSpPr>
              <p:nvPr/>
            </p:nvSpPr>
            <p:spPr bwMode="auto">
              <a:xfrm>
                <a:off x="4500" y="319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CCB0D"/>
              </a:solidFill>
              <a:ln w="0">
                <a:solidFill>
                  <a:srgbClr val="000000"/>
                </a:solidFill>
                <a:prstDash val="solid"/>
                <a:round/>
                <a:headEnd/>
                <a:tailEnd/>
              </a:ln>
            </p:spPr>
            <p:txBody>
              <a:bodyPr/>
              <a:lstStyle/>
              <a:p>
                <a:endParaRPr lang="en-US">
                  <a:solidFill>
                    <a:srgbClr val="FFFFFF"/>
                  </a:solidFill>
                </a:endParaRPr>
              </a:p>
            </p:txBody>
          </p:sp>
          <p:sp>
            <p:nvSpPr>
              <p:cNvPr id="218521" name="Freeform 2380"/>
              <p:cNvSpPr>
                <a:spLocks/>
              </p:cNvSpPr>
              <p:nvPr/>
            </p:nvSpPr>
            <p:spPr bwMode="auto">
              <a:xfrm>
                <a:off x="4500" y="319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22" name="Freeform 2381"/>
              <p:cNvSpPr>
                <a:spLocks/>
              </p:cNvSpPr>
              <p:nvPr/>
            </p:nvSpPr>
            <p:spPr bwMode="auto">
              <a:xfrm>
                <a:off x="4215" y="2432"/>
                <a:ext cx="75" cy="72"/>
              </a:xfrm>
              <a:custGeom>
                <a:avLst/>
                <a:gdLst>
                  <a:gd name="T0" fmla="*/ 0 w 210"/>
                  <a:gd name="T1" fmla="*/ 0 h 209"/>
                  <a:gd name="T2" fmla="*/ 0 w 210"/>
                  <a:gd name="T3" fmla="*/ 0 h 209"/>
                  <a:gd name="T4" fmla="*/ 0 w 210"/>
                  <a:gd name="T5" fmla="*/ 0 h 209"/>
                  <a:gd name="T6" fmla="*/ 0 w 210"/>
                  <a:gd name="T7" fmla="*/ 0 h 209"/>
                  <a:gd name="T8" fmla="*/ 0 w 210"/>
                  <a:gd name="T9" fmla="*/ 0 h 209"/>
                  <a:gd name="T10" fmla="*/ 0 w 210"/>
                  <a:gd name="T11" fmla="*/ 0 h 209"/>
                  <a:gd name="T12" fmla="*/ 0 w 210"/>
                  <a:gd name="T13" fmla="*/ 0 h 20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0" h="209">
                    <a:moveTo>
                      <a:pt x="210" y="105"/>
                    </a:moveTo>
                    <a:lnTo>
                      <a:pt x="210" y="105"/>
                    </a:lnTo>
                    <a:cubicBezTo>
                      <a:pt x="210" y="162"/>
                      <a:pt x="163" y="209"/>
                      <a:pt x="105" y="209"/>
                    </a:cubicBezTo>
                    <a:cubicBezTo>
                      <a:pt x="47" y="209"/>
                      <a:pt x="0" y="162"/>
                      <a:pt x="0" y="105"/>
                    </a:cubicBezTo>
                    <a:cubicBezTo>
                      <a:pt x="0" y="47"/>
                      <a:pt x="47" y="0"/>
                      <a:pt x="105" y="0"/>
                    </a:cubicBezTo>
                    <a:cubicBezTo>
                      <a:pt x="163" y="0"/>
                      <a:pt x="210" y="47"/>
                      <a:pt x="210" y="105"/>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523" name="Freeform 2382"/>
              <p:cNvSpPr>
                <a:spLocks/>
              </p:cNvSpPr>
              <p:nvPr/>
            </p:nvSpPr>
            <p:spPr bwMode="auto">
              <a:xfrm>
                <a:off x="4215" y="2432"/>
                <a:ext cx="75" cy="72"/>
              </a:xfrm>
              <a:custGeom>
                <a:avLst/>
                <a:gdLst>
                  <a:gd name="T0" fmla="*/ 0 w 210"/>
                  <a:gd name="T1" fmla="*/ 0 h 209"/>
                  <a:gd name="T2" fmla="*/ 0 w 210"/>
                  <a:gd name="T3" fmla="*/ 0 h 209"/>
                  <a:gd name="T4" fmla="*/ 0 w 210"/>
                  <a:gd name="T5" fmla="*/ 0 h 209"/>
                  <a:gd name="T6" fmla="*/ 0 w 210"/>
                  <a:gd name="T7" fmla="*/ 0 h 209"/>
                  <a:gd name="T8" fmla="*/ 0 w 210"/>
                  <a:gd name="T9" fmla="*/ 0 h 209"/>
                  <a:gd name="T10" fmla="*/ 0 w 210"/>
                  <a:gd name="T11" fmla="*/ 0 h 209"/>
                  <a:gd name="T12" fmla="*/ 0 w 210"/>
                  <a:gd name="T13" fmla="*/ 0 h 20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0" h="209">
                    <a:moveTo>
                      <a:pt x="210" y="105"/>
                    </a:moveTo>
                    <a:lnTo>
                      <a:pt x="210" y="105"/>
                    </a:lnTo>
                    <a:cubicBezTo>
                      <a:pt x="210" y="162"/>
                      <a:pt x="163" y="209"/>
                      <a:pt x="105" y="209"/>
                    </a:cubicBezTo>
                    <a:cubicBezTo>
                      <a:pt x="47" y="209"/>
                      <a:pt x="0" y="162"/>
                      <a:pt x="0" y="105"/>
                    </a:cubicBezTo>
                    <a:cubicBezTo>
                      <a:pt x="0" y="47"/>
                      <a:pt x="47" y="0"/>
                      <a:pt x="105" y="0"/>
                    </a:cubicBezTo>
                    <a:cubicBezTo>
                      <a:pt x="163" y="0"/>
                      <a:pt x="210" y="47"/>
                      <a:pt x="210" y="10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24" name="Freeform 2383"/>
              <p:cNvSpPr>
                <a:spLocks/>
              </p:cNvSpPr>
              <p:nvPr/>
            </p:nvSpPr>
            <p:spPr bwMode="auto">
              <a:xfrm>
                <a:off x="5053" y="24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14C22"/>
              </a:solidFill>
              <a:ln w="0">
                <a:solidFill>
                  <a:srgbClr val="000000"/>
                </a:solidFill>
                <a:prstDash val="solid"/>
                <a:round/>
                <a:headEnd/>
                <a:tailEnd/>
              </a:ln>
            </p:spPr>
            <p:txBody>
              <a:bodyPr/>
              <a:lstStyle/>
              <a:p>
                <a:endParaRPr lang="en-US">
                  <a:solidFill>
                    <a:srgbClr val="FFFFFF"/>
                  </a:solidFill>
                </a:endParaRPr>
              </a:p>
            </p:txBody>
          </p:sp>
          <p:sp>
            <p:nvSpPr>
              <p:cNvPr id="218525" name="Freeform 2384"/>
              <p:cNvSpPr>
                <a:spLocks/>
              </p:cNvSpPr>
              <p:nvPr/>
            </p:nvSpPr>
            <p:spPr bwMode="auto">
              <a:xfrm>
                <a:off x="5053" y="24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26" name="Freeform 2385"/>
              <p:cNvSpPr>
                <a:spLocks/>
              </p:cNvSpPr>
              <p:nvPr/>
            </p:nvSpPr>
            <p:spPr bwMode="auto">
              <a:xfrm>
                <a:off x="3495" y="155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CF101"/>
              </a:solidFill>
              <a:ln w="0">
                <a:solidFill>
                  <a:srgbClr val="000000"/>
                </a:solidFill>
                <a:prstDash val="solid"/>
                <a:round/>
                <a:headEnd/>
                <a:tailEnd/>
              </a:ln>
            </p:spPr>
            <p:txBody>
              <a:bodyPr/>
              <a:lstStyle/>
              <a:p>
                <a:endParaRPr lang="en-US">
                  <a:solidFill>
                    <a:srgbClr val="FFFFFF"/>
                  </a:solidFill>
                </a:endParaRPr>
              </a:p>
            </p:txBody>
          </p:sp>
          <p:sp>
            <p:nvSpPr>
              <p:cNvPr id="218527" name="Freeform 2386"/>
              <p:cNvSpPr>
                <a:spLocks/>
              </p:cNvSpPr>
              <p:nvPr/>
            </p:nvSpPr>
            <p:spPr bwMode="auto">
              <a:xfrm>
                <a:off x="3495" y="155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28" name="Freeform 2387"/>
              <p:cNvSpPr>
                <a:spLocks/>
              </p:cNvSpPr>
              <p:nvPr/>
            </p:nvSpPr>
            <p:spPr bwMode="auto">
              <a:xfrm>
                <a:off x="5000" y="325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218529" name="Freeform 2388"/>
              <p:cNvSpPr>
                <a:spLocks/>
              </p:cNvSpPr>
              <p:nvPr/>
            </p:nvSpPr>
            <p:spPr bwMode="auto">
              <a:xfrm>
                <a:off x="5000" y="325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30" name="Freeform 2389"/>
              <p:cNvSpPr>
                <a:spLocks/>
              </p:cNvSpPr>
              <p:nvPr/>
            </p:nvSpPr>
            <p:spPr bwMode="auto">
              <a:xfrm>
                <a:off x="4009" y="2397"/>
                <a:ext cx="34" cy="33"/>
              </a:xfrm>
              <a:custGeom>
                <a:avLst/>
                <a:gdLst>
                  <a:gd name="T0" fmla="*/ 0 w 97"/>
                  <a:gd name="T1" fmla="*/ 0 h 97"/>
                  <a:gd name="T2" fmla="*/ 0 w 97"/>
                  <a:gd name="T3" fmla="*/ 0 h 97"/>
                  <a:gd name="T4" fmla="*/ 0 w 97"/>
                  <a:gd name="T5" fmla="*/ 0 h 97"/>
                  <a:gd name="T6" fmla="*/ 0 w 97"/>
                  <a:gd name="T7" fmla="*/ 0 h 97"/>
                  <a:gd name="T8" fmla="*/ 0 w 97"/>
                  <a:gd name="T9" fmla="*/ 0 h 97"/>
                  <a:gd name="T10" fmla="*/ 0 w 97"/>
                  <a:gd name="T11" fmla="*/ 0 h 97"/>
                  <a:gd name="T12" fmla="*/ 0 w 97"/>
                  <a:gd name="T13" fmla="*/ 0 h 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 h="97">
                    <a:moveTo>
                      <a:pt x="97" y="49"/>
                    </a:moveTo>
                    <a:lnTo>
                      <a:pt x="97" y="49"/>
                    </a:lnTo>
                    <a:cubicBezTo>
                      <a:pt x="97" y="75"/>
                      <a:pt x="75" y="97"/>
                      <a:pt x="48" y="97"/>
                    </a:cubicBezTo>
                    <a:cubicBezTo>
                      <a:pt x="21" y="97"/>
                      <a:pt x="0" y="75"/>
                      <a:pt x="0" y="49"/>
                    </a:cubicBezTo>
                    <a:cubicBezTo>
                      <a:pt x="0" y="22"/>
                      <a:pt x="21" y="0"/>
                      <a:pt x="48" y="0"/>
                    </a:cubicBezTo>
                    <a:cubicBezTo>
                      <a:pt x="75" y="0"/>
                      <a:pt x="97" y="22"/>
                      <a:pt x="97" y="49"/>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531" name="Freeform 2390"/>
              <p:cNvSpPr>
                <a:spLocks/>
              </p:cNvSpPr>
              <p:nvPr/>
            </p:nvSpPr>
            <p:spPr bwMode="auto">
              <a:xfrm>
                <a:off x="4009" y="2397"/>
                <a:ext cx="34" cy="33"/>
              </a:xfrm>
              <a:custGeom>
                <a:avLst/>
                <a:gdLst>
                  <a:gd name="T0" fmla="*/ 0 w 97"/>
                  <a:gd name="T1" fmla="*/ 0 h 97"/>
                  <a:gd name="T2" fmla="*/ 0 w 97"/>
                  <a:gd name="T3" fmla="*/ 0 h 97"/>
                  <a:gd name="T4" fmla="*/ 0 w 97"/>
                  <a:gd name="T5" fmla="*/ 0 h 97"/>
                  <a:gd name="T6" fmla="*/ 0 w 97"/>
                  <a:gd name="T7" fmla="*/ 0 h 97"/>
                  <a:gd name="T8" fmla="*/ 0 w 97"/>
                  <a:gd name="T9" fmla="*/ 0 h 97"/>
                  <a:gd name="T10" fmla="*/ 0 w 97"/>
                  <a:gd name="T11" fmla="*/ 0 h 97"/>
                  <a:gd name="T12" fmla="*/ 0 w 97"/>
                  <a:gd name="T13" fmla="*/ 0 h 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 h="97">
                    <a:moveTo>
                      <a:pt x="97" y="49"/>
                    </a:moveTo>
                    <a:lnTo>
                      <a:pt x="97" y="49"/>
                    </a:lnTo>
                    <a:cubicBezTo>
                      <a:pt x="97" y="75"/>
                      <a:pt x="75" y="97"/>
                      <a:pt x="48" y="97"/>
                    </a:cubicBezTo>
                    <a:cubicBezTo>
                      <a:pt x="21" y="97"/>
                      <a:pt x="0" y="75"/>
                      <a:pt x="0" y="49"/>
                    </a:cubicBezTo>
                    <a:cubicBezTo>
                      <a:pt x="0" y="22"/>
                      <a:pt x="21" y="0"/>
                      <a:pt x="48" y="0"/>
                    </a:cubicBezTo>
                    <a:cubicBezTo>
                      <a:pt x="75" y="0"/>
                      <a:pt x="97" y="22"/>
                      <a:pt x="97" y="49"/>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32" name="Freeform 2391"/>
              <p:cNvSpPr>
                <a:spLocks/>
              </p:cNvSpPr>
              <p:nvPr/>
            </p:nvSpPr>
            <p:spPr bwMode="auto">
              <a:xfrm>
                <a:off x="4989" y="3197"/>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9" y="61"/>
                      <a:pt x="31" y="61"/>
                    </a:cubicBezTo>
                    <a:cubicBezTo>
                      <a:pt x="14" y="61"/>
                      <a:pt x="0" y="48"/>
                      <a:pt x="0" y="31"/>
                    </a:cubicBezTo>
                    <a:cubicBezTo>
                      <a:pt x="0" y="13"/>
                      <a:pt x="14" y="0"/>
                      <a:pt x="31" y="0"/>
                    </a:cubicBezTo>
                    <a:cubicBezTo>
                      <a:pt x="49" y="0"/>
                      <a:pt x="62" y="13"/>
                      <a:pt x="62" y="31"/>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218533" name="Freeform 2392"/>
              <p:cNvSpPr>
                <a:spLocks/>
              </p:cNvSpPr>
              <p:nvPr/>
            </p:nvSpPr>
            <p:spPr bwMode="auto">
              <a:xfrm>
                <a:off x="4989" y="3197"/>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9" y="61"/>
                      <a:pt x="31" y="61"/>
                    </a:cubicBezTo>
                    <a:cubicBezTo>
                      <a:pt x="14" y="61"/>
                      <a:pt x="0" y="48"/>
                      <a:pt x="0" y="31"/>
                    </a:cubicBezTo>
                    <a:cubicBezTo>
                      <a:pt x="0" y="13"/>
                      <a:pt x="14" y="0"/>
                      <a:pt x="31" y="0"/>
                    </a:cubicBezTo>
                    <a:cubicBezTo>
                      <a:pt x="49"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34" name="Freeform 2393"/>
              <p:cNvSpPr>
                <a:spLocks/>
              </p:cNvSpPr>
              <p:nvPr/>
            </p:nvSpPr>
            <p:spPr bwMode="auto">
              <a:xfrm>
                <a:off x="3781" y="176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CCB0C"/>
              </a:solidFill>
              <a:ln w="0">
                <a:solidFill>
                  <a:srgbClr val="000000"/>
                </a:solidFill>
                <a:prstDash val="solid"/>
                <a:round/>
                <a:headEnd/>
                <a:tailEnd/>
              </a:ln>
            </p:spPr>
            <p:txBody>
              <a:bodyPr/>
              <a:lstStyle/>
              <a:p>
                <a:endParaRPr lang="en-US">
                  <a:solidFill>
                    <a:srgbClr val="FFFFFF"/>
                  </a:solidFill>
                </a:endParaRPr>
              </a:p>
            </p:txBody>
          </p:sp>
          <p:sp>
            <p:nvSpPr>
              <p:cNvPr id="218535" name="Freeform 2394"/>
              <p:cNvSpPr>
                <a:spLocks/>
              </p:cNvSpPr>
              <p:nvPr/>
            </p:nvSpPr>
            <p:spPr bwMode="auto">
              <a:xfrm>
                <a:off x="3781" y="176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36" name="Freeform 2395"/>
              <p:cNvSpPr>
                <a:spLocks/>
              </p:cNvSpPr>
              <p:nvPr/>
            </p:nvSpPr>
            <p:spPr bwMode="auto">
              <a:xfrm>
                <a:off x="4738" y="21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36B640"/>
              </a:solidFill>
              <a:ln w="0">
                <a:solidFill>
                  <a:srgbClr val="000000"/>
                </a:solidFill>
                <a:prstDash val="solid"/>
                <a:round/>
                <a:headEnd/>
                <a:tailEnd/>
              </a:ln>
            </p:spPr>
            <p:txBody>
              <a:bodyPr/>
              <a:lstStyle/>
              <a:p>
                <a:endParaRPr lang="en-US">
                  <a:solidFill>
                    <a:srgbClr val="FFFFFF"/>
                  </a:solidFill>
                </a:endParaRPr>
              </a:p>
            </p:txBody>
          </p:sp>
          <p:sp>
            <p:nvSpPr>
              <p:cNvPr id="218537" name="Freeform 2396"/>
              <p:cNvSpPr>
                <a:spLocks/>
              </p:cNvSpPr>
              <p:nvPr/>
            </p:nvSpPr>
            <p:spPr bwMode="auto">
              <a:xfrm>
                <a:off x="4738" y="21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38" name="Freeform 2397"/>
              <p:cNvSpPr>
                <a:spLocks/>
              </p:cNvSpPr>
              <p:nvPr/>
            </p:nvSpPr>
            <p:spPr bwMode="auto">
              <a:xfrm>
                <a:off x="3495" y="145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DDE80B"/>
              </a:solidFill>
              <a:ln w="0">
                <a:solidFill>
                  <a:srgbClr val="000000"/>
                </a:solidFill>
                <a:prstDash val="solid"/>
                <a:round/>
                <a:headEnd/>
                <a:tailEnd/>
              </a:ln>
            </p:spPr>
            <p:txBody>
              <a:bodyPr/>
              <a:lstStyle/>
              <a:p>
                <a:endParaRPr lang="en-US">
                  <a:solidFill>
                    <a:srgbClr val="FFFFFF"/>
                  </a:solidFill>
                </a:endParaRPr>
              </a:p>
            </p:txBody>
          </p:sp>
          <p:sp>
            <p:nvSpPr>
              <p:cNvPr id="218539" name="Freeform 2398"/>
              <p:cNvSpPr>
                <a:spLocks/>
              </p:cNvSpPr>
              <p:nvPr/>
            </p:nvSpPr>
            <p:spPr bwMode="auto">
              <a:xfrm>
                <a:off x="3495" y="145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40" name="Freeform 2399"/>
              <p:cNvSpPr>
                <a:spLocks/>
              </p:cNvSpPr>
              <p:nvPr/>
            </p:nvSpPr>
            <p:spPr bwMode="auto">
              <a:xfrm>
                <a:off x="3813" y="325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FF100"/>
              </a:solidFill>
              <a:ln w="0">
                <a:solidFill>
                  <a:srgbClr val="000000"/>
                </a:solidFill>
                <a:prstDash val="solid"/>
                <a:round/>
                <a:headEnd/>
                <a:tailEnd/>
              </a:ln>
            </p:spPr>
            <p:txBody>
              <a:bodyPr/>
              <a:lstStyle/>
              <a:p>
                <a:endParaRPr lang="en-US">
                  <a:solidFill>
                    <a:srgbClr val="FFFFFF"/>
                  </a:solidFill>
                </a:endParaRPr>
              </a:p>
            </p:txBody>
          </p:sp>
          <p:sp>
            <p:nvSpPr>
              <p:cNvPr id="218541" name="Freeform 2400"/>
              <p:cNvSpPr>
                <a:spLocks/>
              </p:cNvSpPr>
              <p:nvPr/>
            </p:nvSpPr>
            <p:spPr bwMode="auto">
              <a:xfrm>
                <a:off x="3813" y="325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42" name="Freeform 2401"/>
              <p:cNvSpPr>
                <a:spLocks/>
              </p:cNvSpPr>
              <p:nvPr/>
            </p:nvSpPr>
            <p:spPr bwMode="auto">
              <a:xfrm>
                <a:off x="4008" y="186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1A6476"/>
              </a:solidFill>
              <a:ln w="0">
                <a:solidFill>
                  <a:srgbClr val="000000"/>
                </a:solidFill>
                <a:prstDash val="solid"/>
                <a:round/>
                <a:headEnd/>
                <a:tailEnd/>
              </a:ln>
            </p:spPr>
            <p:txBody>
              <a:bodyPr/>
              <a:lstStyle/>
              <a:p>
                <a:endParaRPr lang="en-US">
                  <a:solidFill>
                    <a:srgbClr val="FFFFFF"/>
                  </a:solidFill>
                </a:endParaRPr>
              </a:p>
            </p:txBody>
          </p:sp>
          <p:sp>
            <p:nvSpPr>
              <p:cNvPr id="218543" name="Freeform 2402"/>
              <p:cNvSpPr>
                <a:spLocks/>
              </p:cNvSpPr>
              <p:nvPr/>
            </p:nvSpPr>
            <p:spPr bwMode="auto">
              <a:xfrm>
                <a:off x="4008" y="186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44" name="Freeform 2403"/>
              <p:cNvSpPr>
                <a:spLocks/>
              </p:cNvSpPr>
              <p:nvPr/>
            </p:nvSpPr>
            <p:spPr bwMode="auto">
              <a:xfrm>
                <a:off x="4684" y="218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2C82D"/>
              </a:solidFill>
              <a:ln w="0">
                <a:solidFill>
                  <a:srgbClr val="000000"/>
                </a:solidFill>
                <a:prstDash val="solid"/>
                <a:round/>
                <a:headEnd/>
                <a:tailEnd/>
              </a:ln>
            </p:spPr>
            <p:txBody>
              <a:bodyPr/>
              <a:lstStyle/>
              <a:p>
                <a:endParaRPr lang="en-US">
                  <a:solidFill>
                    <a:srgbClr val="FFFFFF"/>
                  </a:solidFill>
                </a:endParaRPr>
              </a:p>
            </p:txBody>
          </p:sp>
          <p:sp>
            <p:nvSpPr>
              <p:cNvPr id="218545" name="Freeform 2404"/>
              <p:cNvSpPr>
                <a:spLocks/>
              </p:cNvSpPr>
              <p:nvPr/>
            </p:nvSpPr>
            <p:spPr bwMode="auto">
              <a:xfrm>
                <a:off x="4684" y="218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46" name="Freeform 2405"/>
              <p:cNvSpPr>
                <a:spLocks/>
              </p:cNvSpPr>
              <p:nvPr/>
            </p:nvSpPr>
            <p:spPr bwMode="auto">
              <a:xfrm>
                <a:off x="4738" y="30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218547" name="Freeform 2406"/>
              <p:cNvSpPr>
                <a:spLocks/>
              </p:cNvSpPr>
              <p:nvPr/>
            </p:nvSpPr>
            <p:spPr bwMode="auto">
              <a:xfrm>
                <a:off x="4738" y="30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48" name="Freeform 2407"/>
              <p:cNvSpPr>
                <a:spLocks/>
              </p:cNvSpPr>
              <p:nvPr/>
            </p:nvSpPr>
            <p:spPr bwMode="auto">
              <a:xfrm>
                <a:off x="5067" y="331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1" y="61"/>
                    </a:cubicBezTo>
                    <a:cubicBezTo>
                      <a:pt x="14" y="61"/>
                      <a:pt x="0" y="47"/>
                      <a:pt x="0" y="30"/>
                    </a:cubicBezTo>
                    <a:cubicBezTo>
                      <a:pt x="0" y="14"/>
                      <a:pt x="14" y="0"/>
                      <a:pt x="31" y="0"/>
                    </a:cubicBezTo>
                    <a:cubicBezTo>
                      <a:pt x="47" y="0"/>
                      <a:pt x="61" y="14"/>
                      <a:pt x="61" y="30"/>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218549" name="Freeform 2408"/>
              <p:cNvSpPr>
                <a:spLocks/>
              </p:cNvSpPr>
              <p:nvPr/>
            </p:nvSpPr>
            <p:spPr bwMode="auto">
              <a:xfrm>
                <a:off x="5067" y="331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1" y="61"/>
                    </a:cubicBezTo>
                    <a:cubicBezTo>
                      <a:pt x="14" y="61"/>
                      <a:pt x="0" y="47"/>
                      <a:pt x="0" y="30"/>
                    </a:cubicBezTo>
                    <a:cubicBezTo>
                      <a:pt x="0" y="14"/>
                      <a:pt x="14" y="0"/>
                      <a:pt x="31" y="0"/>
                    </a:cubicBezTo>
                    <a:cubicBezTo>
                      <a:pt x="47"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50" name="Freeform 2409"/>
              <p:cNvSpPr>
                <a:spLocks/>
              </p:cNvSpPr>
              <p:nvPr/>
            </p:nvSpPr>
            <p:spPr bwMode="auto">
              <a:xfrm>
                <a:off x="4308" y="2518"/>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solidFill>
                <a:srgbClr val="FDDB07"/>
              </a:solidFill>
              <a:ln w="0">
                <a:solidFill>
                  <a:srgbClr val="000000"/>
                </a:solidFill>
                <a:prstDash val="solid"/>
                <a:round/>
                <a:headEnd/>
                <a:tailEnd/>
              </a:ln>
            </p:spPr>
            <p:txBody>
              <a:bodyPr/>
              <a:lstStyle/>
              <a:p>
                <a:endParaRPr lang="en-US">
                  <a:solidFill>
                    <a:srgbClr val="FFFFFF"/>
                  </a:solidFill>
                </a:endParaRPr>
              </a:p>
            </p:txBody>
          </p:sp>
          <p:sp>
            <p:nvSpPr>
              <p:cNvPr id="218551" name="Freeform 2410"/>
              <p:cNvSpPr>
                <a:spLocks/>
              </p:cNvSpPr>
              <p:nvPr/>
            </p:nvSpPr>
            <p:spPr bwMode="auto">
              <a:xfrm>
                <a:off x="4308" y="2518"/>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52" name="Freeform 2411"/>
              <p:cNvSpPr>
                <a:spLocks/>
              </p:cNvSpPr>
              <p:nvPr/>
            </p:nvSpPr>
            <p:spPr bwMode="auto">
              <a:xfrm>
                <a:off x="5092" y="328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218553" name="Freeform 2412"/>
              <p:cNvSpPr>
                <a:spLocks/>
              </p:cNvSpPr>
              <p:nvPr/>
            </p:nvSpPr>
            <p:spPr bwMode="auto">
              <a:xfrm>
                <a:off x="5092" y="328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54" name="Freeform 2413"/>
              <p:cNvSpPr>
                <a:spLocks/>
              </p:cNvSpPr>
              <p:nvPr/>
            </p:nvSpPr>
            <p:spPr bwMode="auto">
              <a:xfrm>
                <a:off x="3778" y="165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D7E60D"/>
              </a:solidFill>
              <a:ln w="0">
                <a:solidFill>
                  <a:srgbClr val="000000"/>
                </a:solidFill>
                <a:prstDash val="solid"/>
                <a:round/>
                <a:headEnd/>
                <a:tailEnd/>
              </a:ln>
            </p:spPr>
            <p:txBody>
              <a:bodyPr/>
              <a:lstStyle/>
              <a:p>
                <a:endParaRPr lang="en-US">
                  <a:solidFill>
                    <a:srgbClr val="FFFFFF"/>
                  </a:solidFill>
                </a:endParaRPr>
              </a:p>
            </p:txBody>
          </p:sp>
          <p:sp>
            <p:nvSpPr>
              <p:cNvPr id="218555" name="Freeform 2414"/>
              <p:cNvSpPr>
                <a:spLocks/>
              </p:cNvSpPr>
              <p:nvPr/>
            </p:nvSpPr>
            <p:spPr bwMode="auto">
              <a:xfrm>
                <a:off x="3778" y="165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56" name="Freeform 2415"/>
              <p:cNvSpPr>
                <a:spLocks/>
              </p:cNvSpPr>
              <p:nvPr/>
            </p:nvSpPr>
            <p:spPr bwMode="auto">
              <a:xfrm>
                <a:off x="4373" y="21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BC20F"/>
              </a:solidFill>
              <a:ln w="0">
                <a:solidFill>
                  <a:srgbClr val="000000"/>
                </a:solidFill>
                <a:prstDash val="solid"/>
                <a:round/>
                <a:headEnd/>
                <a:tailEnd/>
              </a:ln>
            </p:spPr>
            <p:txBody>
              <a:bodyPr/>
              <a:lstStyle/>
              <a:p>
                <a:endParaRPr lang="en-US">
                  <a:solidFill>
                    <a:srgbClr val="FFFFFF"/>
                  </a:solidFill>
                </a:endParaRPr>
              </a:p>
            </p:txBody>
          </p:sp>
          <p:sp>
            <p:nvSpPr>
              <p:cNvPr id="218557" name="Freeform 2416"/>
              <p:cNvSpPr>
                <a:spLocks/>
              </p:cNvSpPr>
              <p:nvPr/>
            </p:nvSpPr>
            <p:spPr bwMode="auto">
              <a:xfrm>
                <a:off x="4373" y="21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58" name="Freeform 2417"/>
              <p:cNvSpPr>
                <a:spLocks/>
              </p:cNvSpPr>
              <p:nvPr/>
            </p:nvSpPr>
            <p:spPr bwMode="auto">
              <a:xfrm>
                <a:off x="3484" y="369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218559" name="Freeform 2418"/>
              <p:cNvSpPr>
                <a:spLocks/>
              </p:cNvSpPr>
              <p:nvPr/>
            </p:nvSpPr>
            <p:spPr bwMode="auto">
              <a:xfrm>
                <a:off x="3484" y="369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60" name="Freeform 2419"/>
              <p:cNvSpPr>
                <a:spLocks/>
              </p:cNvSpPr>
              <p:nvPr/>
            </p:nvSpPr>
            <p:spPr bwMode="auto">
              <a:xfrm>
                <a:off x="3172" y="282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218561" name="Freeform 2420"/>
              <p:cNvSpPr>
                <a:spLocks/>
              </p:cNvSpPr>
              <p:nvPr/>
            </p:nvSpPr>
            <p:spPr bwMode="auto">
              <a:xfrm>
                <a:off x="3172" y="282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62" name="Freeform 2421"/>
              <p:cNvSpPr>
                <a:spLocks/>
              </p:cNvSpPr>
              <p:nvPr/>
            </p:nvSpPr>
            <p:spPr bwMode="auto">
              <a:xfrm>
                <a:off x="3431" y="148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105"/>
              </a:solidFill>
              <a:ln w="0">
                <a:solidFill>
                  <a:srgbClr val="000000"/>
                </a:solidFill>
                <a:prstDash val="solid"/>
                <a:round/>
                <a:headEnd/>
                <a:tailEnd/>
              </a:ln>
            </p:spPr>
            <p:txBody>
              <a:bodyPr/>
              <a:lstStyle/>
              <a:p>
                <a:endParaRPr lang="en-US">
                  <a:solidFill>
                    <a:srgbClr val="FFFFFF"/>
                  </a:solidFill>
                </a:endParaRPr>
              </a:p>
            </p:txBody>
          </p:sp>
          <p:sp>
            <p:nvSpPr>
              <p:cNvPr id="218563" name="Freeform 2422"/>
              <p:cNvSpPr>
                <a:spLocks/>
              </p:cNvSpPr>
              <p:nvPr/>
            </p:nvSpPr>
            <p:spPr bwMode="auto">
              <a:xfrm>
                <a:off x="3431" y="148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64" name="Freeform 2423"/>
              <p:cNvSpPr>
                <a:spLocks/>
              </p:cNvSpPr>
              <p:nvPr/>
            </p:nvSpPr>
            <p:spPr bwMode="auto">
              <a:xfrm>
                <a:off x="4996" y="33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218565" name="Freeform 2424"/>
              <p:cNvSpPr>
                <a:spLocks/>
              </p:cNvSpPr>
              <p:nvPr/>
            </p:nvSpPr>
            <p:spPr bwMode="auto">
              <a:xfrm>
                <a:off x="4996" y="33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66" name="Freeform 2425"/>
              <p:cNvSpPr>
                <a:spLocks/>
              </p:cNvSpPr>
              <p:nvPr/>
            </p:nvSpPr>
            <p:spPr bwMode="auto">
              <a:xfrm>
                <a:off x="3402" y="1517"/>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CCD0C"/>
              </a:solidFill>
              <a:ln w="0">
                <a:solidFill>
                  <a:srgbClr val="000000"/>
                </a:solidFill>
                <a:prstDash val="solid"/>
                <a:round/>
                <a:headEnd/>
                <a:tailEnd/>
              </a:ln>
            </p:spPr>
            <p:txBody>
              <a:bodyPr/>
              <a:lstStyle/>
              <a:p>
                <a:endParaRPr lang="en-US">
                  <a:solidFill>
                    <a:srgbClr val="FFFFFF"/>
                  </a:solidFill>
                </a:endParaRPr>
              </a:p>
            </p:txBody>
          </p:sp>
          <p:sp>
            <p:nvSpPr>
              <p:cNvPr id="218567" name="Freeform 2426"/>
              <p:cNvSpPr>
                <a:spLocks/>
              </p:cNvSpPr>
              <p:nvPr/>
            </p:nvSpPr>
            <p:spPr bwMode="auto">
              <a:xfrm>
                <a:off x="3402" y="1517"/>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68" name="Freeform 2427"/>
              <p:cNvSpPr>
                <a:spLocks/>
              </p:cNvSpPr>
              <p:nvPr/>
            </p:nvSpPr>
            <p:spPr bwMode="auto">
              <a:xfrm>
                <a:off x="4323" y="192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35E21"/>
              </a:solidFill>
              <a:ln w="0">
                <a:solidFill>
                  <a:srgbClr val="000000"/>
                </a:solidFill>
                <a:prstDash val="solid"/>
                <a:round/>
                <a:headEnd/>
                <a:tailEnd/>
              </a:ln>
            </p:spPr>
            <p:txBody>
              <a:bodyPr/>
              <a:lstStyle/>
              <a:p>
                <a:endParaRPr lang="en-US">
                  <a:solidFill>
                    <a:srgbClr val="FFFFFF"/>
                  </a:solidFill>
                </a:endParaRPr>
              </a:p>
            </p:txBody>
          </p:sp>
          <p:sp>
            <p:nvSpPr>
              <p:cNvPr id="218569" name="Freeform 2428"/>
              <p:cNvSpPr>
                <a:spLocks/>
              </p:cNvSpPr>
              <p:nvPr/>
            </p:nvSpPr>
            <p:spPr bwMode="auto">
              <a:xfrm>
                <a:off x="4323" y="192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70" name="Freeform 2429"/>
              <p:cNvSpPr>
                <a:spLocks/>
              </p:cNvSpPr>
              <p:nvPr/>
            </p:nvSpPr>
            <p:spPr bwMode="auto">
              <a:xfrm>
                <a:off x="3771" y="3306"/>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FF200"/>
              </a:solidFill>
              <a:ln w="0">
                <a:solidFill>
                  <a:srgbClr val="000000"/>
                </a:solidFill>
                <a:prstDash val="solid"/>
                <a:round/>
                <a:headEnd/>
                <a:tailEnd/>
              </a:ln>
            </p:spPr>
            <p:txBody>
              <a:bodyPr/>
              <a:lstStyle/>
              <a:p>
                <a:endParaRPr lang="en-US">
                  <a:solidFill>
                    <a:srgbClr val="FFFFFF"/>
                  </a:solidFill>
                </a:endParaRPr>
              </a:p>
            </p:txBody>
          </p:sp>
          <p:sp>
            <p:nvSpPr>
              <p:cNvPr id="218571" name="Freeform 2430"/>
              <p:cNvSpPr>
                <a:spLocks/>
              </p:cNvSpPr>
              <p:nvPr/>
            </p:nvSpPr>
            <p:spPr bwMode="auto">
              <a:xfrm>
                <a:off x="3771" y="3306"/>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72" name="Freeform 2431"/>
              <p:cNvSpPr>
                <a:spLocks/>
              </p:cNvSpPr>
              <p:nvPr/>
            </p:nvSpPr>
            <p:spPr bwMode="auto">
              <a:xfrm>
                <a:off x="4546" y="224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72C82D"/>
              </a:solidFill>
              <a:ln w="0">
                <a:solidFill>
                  <a:srgbClr val="000000"/>
                </a:solidFill>
                <a:prstDash val="solid"/>
                <a:round/>
                <a:headEnd/>
                <a:tailEnd/>
              </a:ln>
            </p:spPr>
            <p:txBody>
              <a:bodyPr/>
              <a:lstStyle/>
              <a:p>
                <a:endParaRPr lang="en-US">
                  <a:solidFill>
                    <a:srgbClr val="FFFFFF"/>
                  </a:solidFill>
                </a:endParaRPr>
              </a:p>
            </p:txBody>
          </p:sp>
          <p:sp>
            <p:nvSpPr>
              <p:cNvPr id="218573" name="Freeform 2432"/>
              <p:cNvSpPr>
                <a:spLocks/>
              </p:cNvSpPr>
              <p:nvPr/>
            </p:nvSpPr>
            <p:spPr bwMode="auto">
              <a:xfrm>
                <a:off x="4546" y="224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74" name="Freeform 2433"/>
              <p:cNvSpPr>
                <a:spLocks/>
              </p:cNvSpPr>
              <p:nvPr/>
            </p:nvSpPr>
            <p:spPr bwMode="auto">
              <a:xfrm>
                <a:off x="4071" y="2395"/>
                <a:ext cx="30" cy="29"/>
              </a:xfrm>
              <a:custGeom>
                <a:avLst/>
                <a:gdLst>
                  <a:gd name="T0" fmla="*/ 0 w 86"/>
                  <a:gd name="T1" fmla="*/ 0 h 85"/>
                  <a:gd name="T2" fmla="*/ 0 w 86"/>
                  <a:gd name="T3" fmla="*/ 0 h 85"/>
                  <a:gd name="T4" fmla="*/ 0 w 86"/>
                  <a:gd name="T5" fmla="*/ 0 h 85"/>
                  <a:gd name="T6" fmla="*/ 0 w 86"/>
                  <a:gd name="T7" fmla="*/ 0 h 85"/>
                  <a:gd name="T8" fmla="*/ 0 w 86"/>
                  <a:gd name="T9" fmla="*/ 0 h 85"/>
                  <a:gd name="T10" fmla="*/ 0 w 86"/>
                  <a:gd name="T11" fmla="*/ 0 h 85"/>
                  <a:gd name="T12" fmla="*/ 0 w 86"/>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 h="85">
                    <a:moveTo>
                      <a:pt x="86" y="43"/>
                    </a:moveTo>
                    <a:lnTo>
                      <a:pt x="86" y="43"/>
                    </a:lnTo>
                    <a:cubicBezTo>
                      <a:pt x="86" y="66"/>
                      <a:pt x="67" y="85"/>
                      <a:pt x="43" y="85"/>
                    </a:cubicBezTo>
                    <a:cubicBezTo>
                      <a:pt x="20" y="85"/>
                      <a:pt x="0" y="66"/>
                      <a:pt x="0" y="43"/>
                    </a:cubicBezTo>
                    <a:cubicBezTo>
                      <a:pt x="0" y="19"/>
                      <a:pt x="20" y="0"/>
                      <a:pt x="43" y="0"/>
                    </a:cubicBezTo>
                    <a:cubicBezTo>
                      <a:pt x="67" y="0"/>
                      <a:pt x="86" y="19"/>
                      <a:pt x="86" y="43"/>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575" name="Freeform 2434"/>
              <p:cNvSpPr>
                <a:spLocks/>
              </p:cNvSpPr>
              <p:nvPr/>
            </p:nvSpPr>
            <p:spPr bwMode="auto">
              <a:xfrm>
                <a:off x="4071" y="2395"/>
                <a:ext cx="30" cy="29"/>
              </a:xfrm>
              <a:custGeom>
                <a:avLst/>
                <a:gdLst>
                  <a:gd name="T0" fmla="*/ 0 w 86"/>
                  <a:gd name="T1" fmla="*/ 0 h 85"/>
                  <a:gd name="T2" fmla="*/ 0 w 86"/>
                  <a:gd name="T3" fmla="*/ 0 h 85"/>
                  <a:gd name="T4" fmla="*/ 0 w 86"/>
                  <a:gd name="T5" fmla="*/ 0 h 85"/>
                  <a:gd name="T6" fmla="*/ 0 w 86"/>
                  <a:gd name="T7" fmla="*/ 0 h 85"/>
                  <a:gd name="T8" fmla="*/ 0 w 86"/>
                  <a:gd name="T9" fmla="*/ 0 h 85"/>
                  <a:gd name="T10" fmla="*/ 0 w 86"/>
                  <a:gd name="T11" fmla="*/ 0 h 85"/>
                  <a:gd name="T12" fmla="*/ 0 w 86"/>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 h="85">
                    <a:moveTo>
                      <a:pt x="86" y="43"/>
                    </a:moveTo>
                    <a:lnTo>
                      <a:pt x="86" y="43"/>
                    </a:lnTo>
                    <a:cubicBezTo>
                      <a:pt x="86" y="66"/>
                      <a:pt x="67" y="85"/>
                      <a:pt x="43" y="85"/>
                    </a:cubicBezTo>
                    <a:cubicBezTo>
                      <a:pt x="20" y="85"/>
                      <a:pt x="0" y="66"/>
                      <a:pt x="0" y="43"/>
                    </a:cubicBezTo>
                    <a:cubicBezTo>
                      <a:pt x="0" y="19"/>
                      <a:pt x="20" y="0"/>
                      <a:pt x="43" y="0"/>
                    </a:cubicBezTo>
                    <a:cubicBezTo>
                      <a:pt x="67" y="0"/>
                      <a:pt x="86" y="19"/>
                      <a:pt x="86" y="4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76" name="Freeform 2435"/>
              <p:cNvSpPr>
                <a:spLocks/>
              </p:cNvSpPr>
              <p:nvPr/>
            </p:nvSpPr>
            <p:spPr bwMode="auto">
              <a:xfrm>
                <a:off x="3502" y="15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CD30A"/>
              </a:solidFill>
              <a:ln w="0">
                <a:solidFill>
                  <a:srgbClr val="000000"/>
                </a:solidFill>
                <a:prstDash val="solid"/>
                <a:round/>
                <a:headEnd/>
                <a:tailEnd/>
              </a:ln>
            </p:spPr>
            <p:txBody>
              <a:bodyPr/>
              <a:lstStyle/>
              <a:p>
                <a:endParaRPr lang="en-US">
                  <a:solidFill>
                    <a:srgbClr val="FFFFFF"/>
                  </a:solidFill>
                </a:endParaRPr>
              </a:p>
            </p:txBody>
          </p:sp>
          <p:sp>
            <p:nvSpPr>
              <p:cNvPr id="218577" name="Freeform 2436"/>
              <p:cNvSpPr>
                <a:spLocks/>
              </p:cNvSpPr>
              <p:nvPr/>
            </p:nvSpPr>
            <p:spPr bwMode="auto">
              <a:xfrm>
                <a:off x="3502" y="15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78" name="Freeform 2437"/>
              <p:cNvSpPr>
                <a:spLocks/>
              </p:cNvSpPr>
              <p:nvPr/>
            </p:nvSpPr>
            <p:spPr bwMode="auto">
              <a:xfrm>
                <a:off x="3608" y="2693"/>
                <a:ext cx="28" cy="27"/>
              </a:xfrm>
              <a:custGeom>
                <a:avLst/>
                <a:gdLst>
                  <a:gd name="T0" fmla="*/ 0 w 80"/>
                  <a:gd name="T1" fmla="*/ 0 h 79"/>
                  <a:gd name="T2" fmla="*/ 0 w 80"/>
                  <a:gd name="T3" fmla="*/ 0 h 79"/>
                  <a:gd name="T4" fmla="*/ 0 w 80"/>
                  <a:gd name="T5" fmla="*/ 0 h 79"/>
                  <a:gd name="T6" fmla="*/ 0 w 80"/>
                  <a:gd name="T7" fmla="*/ 0 h 79"/>
                  <a:gd name="T8" fmla="*/ 0 w 80"/>
                  <a:gd name="T9" fmla="*/ 0 h 79"/>
                  <a:gd name="T10" fmla="*/ 0 w 80"/>
                  <a:gd name="T11" fmla="*/ 0 h 79"/>
                  <a:gd name="T12" fmla="*/ 0 w 80"/>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79">
                    <a:moveTo>
                      <a:pt x="80" y="40"/>
                    </a:moveTo>
                    <a:lnTo>
                      <a:pt x="80" y="40"/>
                    </a:lnTo>
                    <a:cubicBezTo>
                      <a:pt x="80" y="61"/>
                      <a:pt x="62" y="79"/>
                      <a:pt x="40" y="79"/>
                    </a:cubicBezTo>
                    <a:cubicBezTo>
                      <a:pt x="18" y="79"/>
                      <a:pt x="0" y="61"/>
                      <a:pt x="0" y="40"/>
                    </a:cubicBezTo>
                    <a:cubicBezTo>
                      <a:pt x="0" y="18"/>
                      <a:pt x="18" y="0"/>
                      <a:pt x="40" y="0"/>
                    </a:cubicBezTo>
                    <a:cubicBezTo>
                      <a:pt x="62" y="0"/>
                      <a:pt x="80" y="18"/>
                      <a:pt x="80" y="40"/>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579" name="Freeform 2438"/>
              <p:cNvSpPr>
                <a:spLocks/>
              </p:cNvSpPr>
              <p:nvPr/>
            </p:nvSpPr>
            <p:spPr bwMode="auto">
              <a:xfrm>
                <a:off x="3608" y="2693"/>
                <a:ext cx="28" cy="27"/>
              </a:xfrm>
              <a:custGeom>
                <a:avLst/>
                <a:gdLst>
                  <a:gd name="T0" fmla="*/ 0 w 80"/>
                  <a:gd name="T1" fmla="*/ 0 h 79"/>
                  <a:gd name="T2" fmla="*/ 0 w 80"/>
                  <a:gd name="T3" fmla="*/ 0 h 79"/>
                  <a:gd name="T4" fmla="*/ 0 w 80"/>
                  <a:gd name="T5" fmla="*/ 0 h 79"/>
                  <a:gd name="T6" fmla="*/ 0 w 80"/>
                  <a:gd name="T7" fmla="*/ 0 h 79"/>
                  <a:gd name="T8" fmla="*/ 0 w 80"/>
                  <a:gd name="T9" fmla="*/ 0 h 79"/>
                  <a:gd name="T10" fmla="*/ 0 w 80"/>
                  <a:gd name="T11" fmla="*/ 0 h 79"/>
                  <a:gd name="T12" fmla="*/ 0 w 80"/>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79">
                    <a:moveTo>
                      <a:pt x="80" y="40"/>
                    </a:moveTo>
                    <a:lnTo>
                      <a:pt x="80" y="40"/>
                    </a:lnTo>
                    <a:cubicBezTo>
                      <a:pt x="80" y="61"/>
                      <a:pt x="62" y="79"/>
                      <a:pt x="40" y="79"/>
                    </a:cubicBezTo>
                    <a:cubicBezTo>
                      <a:pt x="18" y="79"/>
                      <a:pt x="0" y="61"/>
                      <a:pt x="0" y="40"/>
                    </a:cubicBezTo>
                    <a:cubicBezTo>
                      <a:pt x="0" y="18"/>
                      <a:pt x="18" y="0"/>
                      <a:pt x="40" y="0"/>
                    </a:cubicBezTo>
                    <a:cubicBezTo>
                      <a:pt x="62" y="0"/>
                      <a:pt x="80" y="18"/>
                      <a:pt x="80" y="4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80" name="Freeform 2439"/>
              <p:cNvSpPr>
                <a:spLocks/>
              </p:cNvSpPr>
              <p:nvPr/>
            </p:nvSpPr>
            <p:spPr bwMode="auto">
              <a:xfrm>
                <a:off x="4440" y="179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16AD4A"/>
              </a:solidFill>
              <a:ln w="0">
                <a:solidFill>
                  <a:srgbClr val="000000"/>
                </a:solidFill>
                <a:prstDash val="solid"/>
                <a:round/>
                <a:headEnd/>
                <a:tailEnd/>
              </a:ln>
            </p:spPr>
            <p:txBody>
              <a:bodyPr/>
              <a:lstStyle/>
              <a:p>
                <a:endParaRPr lang="en-US">
                  <a:solidFill>
                    <a:srgbClr val="FFFFFF"/>
                  </a:solidFill>
                </a:endParaRPr>
              </a:p>
            </p:txBody>
          </p:sp>
          <p:sp>
            <p:nvSpPr>
              <p:cNvPr id="218581" name="Freeform 2440"/>
              <p:cNvSpPr>
                <a:spLocks/>
              </p:cNvSpPr>
              <p:nvPr/>
            </p:nvSpPr>
            <p:spPr bwMode="auto">
              <a:xfrm>
                <a:off x="4440" y="179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82" name="Freeform 2441"/>
              <p:cNvSpPr>
                <a:spLocks/>
              </p:cNvSpPr>
              <p:nvPr/>
            </p:nvSpPr>
            <p:spPr bwMode="auto">
              <a:xfrm>
                <a:off x="3739" y="1626"/>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AB613"/>
              </a:solidFill>
              <a:ln w="0">
                <a:solidFill>
                  <a:srgbClr val="000000"/>
                </a:solidFill>
                <a:prstDash val="solid"/>
                <a:round/>
                <a:headEnd/>
                <a:tailEnd/>
              </a:ln>
            </p:spPr>
            <p:txBody>
              <a:bodyPr/>
              <a:lstStyle/>
              <a:p>
                <a:endParaRPr lang="en-US">
                  <a:solidFill>
                    <a:srgbClr val="FFFFFF"/>
                  </a:solidFill>
                </a:endParaRPr>
              </a:p>
            </p:txBody>
          </p:sp>
          <p:sp>
            <p:nvSpPr>
              <p:cNvPr id="218583" name="Freeform 2442"/>
              <p:cNvSpPr>
                <a:spLocks/>
              </p:cNvSpPr>
              <p:nvPr/>
            </p:nvSpPr>
            <p:spPr bwMode="auto">
              <a:xfrm>
                <a:off x="3739" y="1626"/>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84" name="Freeform 2443"/>
              <p:cNvSpPr>
                <a:spLocks/>
              </p:cNvSpPr>
              <p:nvPr/>
            </p:nvSpPr>
            <p:spPr bwMode="auto">
              <a:xfrm>
                <a:off x="3841" y="187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E9EC07"/>
              </a:solidFill>
              <a:ln w="0">
                <a:solidFill>
                  <a:srgbClr val="000000"/>
                </a:solidFill>
                <a:prstDash val="solid"/>
                <a:round/>
                <a:headEnd/>
                <a:tailEnd/>
              </a:ln>
            </p:spPr>
            <p:txBody>
              <a:bodyPr/>
              <a:lstStyle/>
              <a:p>
                <a:endParaRPr lang="en-US">
                  <a:solidFill>
                    <a:srgbClr val="FFFFFF"/>
                  </a:solidFill>
                </a:endParaRPr>
              </a:p>
            </p:txBody>
          </p:sp>
          <p:sp>
            <p:nvSpPr>
              <p:cNvPr id="218585" name="Freeform 2444"/>
              <p:cNvSpPr>
                <a:spLocks/>
              </p:cNvSpPr>
              <p:nvPr/>
            </p:nvSpPr>
            <p:spPr bwMode="auto">
              <a:xfrm>
                <a:off x="3841" y="187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86" name="Freeform 2445"/>
              <p:cNvSpPr>
                <a:spLocks/>
              </p:cNvSpPr>
              <p:nvPr/>
            </p:nvSpPr>
            <p:spPr bwMode="auto">
              <a:xfrm>
                <a:off x="4242" y="202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25B21"/>
              </a:solidFill>
              <a:ln w="0">
                <a:solidFill>
                  <a:srgbClr val="000000"/>
                </a:solidFill>
                <a:prstDash val="solid"/>
                <a:round/>
                <a:headEnd/>
                <a:tailEnd/>
              </a:ln>
            </p:spPr>
            <p:txBody>
              <a:bodyPr/>
              <a:lstStyle/>
              <a:p>
                <a:endParaRPr lang="en-US">
                  <a:solidFill>
                    <a:srgbClr val="FFFFFF"/>
                  </a:solidFill>
                </a:endParaRPr>
              </a:p>
            </p:txBody>
          </p:sp>
          <p:sp>
            <p:nvSpPr>
              <p:cNvPr id="218587" name="Freeform 2446"/>
              <p:cNvSpPr>
                <a:spLocks/>
              </p:cNvSpPr>
              <p:nvPr/>
            </p:nvSpPr>
            <p:spPr bwMode="auto">
              <a:xfrm>
                <a:off x="4242" y="202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88" name="Freeform 2447"/>
              <p:cNvSpPr>
                <a:spLocks/>
              </p:cNvSpPr>
              <p:nvPr/>
            </p:nvSpPr>
            <p:spPr bwMode="auto">
              <a:xfrm>
                <a:off x="4336" y="2433"/>
                <a:ext cx="24" cy="22"/>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solidFill>
                <a:srgbClr val="FEE105"/>
              </a:solidFill>
              <a:ln w="0">
                <a:solidFill>
                  <a:srgbClr val="000000"/>
                </a:solidFill>
                <a:prstDash val="solid"/>
                <a:round/>
                <a:headEnd/>
                <a:tailEnd/>
              </a:ln>
            </p:spPr>
            <p:txBody>
              <a:bodyPr/>
              <a:lstStyle/>
              <a:p>
                <a:endParaRPr lang="en-US">
                  <a:solidFill>
                    <a:srgbClr val="FFFFFF"/>
                  </a:solidFill>
                </a:endParaRPr>
              </a:p>
            </p:txBody>
          </p:sp>
          <p:sp>
            <p:nvSpPr>
              <p:cNvPr id="218589" name="Freeform 2448"/>
              <p:cNvSpPr>
                <a:spLocks/>
              </p:cNvSpPr>
              <p:nvPr/>
            </p:nvSpPr>
            <p:spPr bwMode="auto">
              <a:xfrm>
                <a:off x="4336" y="2433"/>
                <a:ext cx="24" cy="22"/>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90" name="Freeform 2449"/>
              <p:cNvSpPr>
                <a:spLocks/>
              </p:cNvSpPr>
              <p:nvPr/>
            </p:nvSpPr>
            <p:spPr bwMode="auto">
              <a:xfrm>
                <a:off x="4780" y="282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218591" name="Freeform 2450"/>
              <p:cNvSpPr>
                <a:spLocks/>
              </p:cNvSpPr>
              <p:nvPr/>
            </p:nvSpPr>
            <p:spPr bwMode="auto">
              <a:xfrm>
                <a:off x="4780" y="282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92" name="Freeform 2451"/>
              <p:cNvSpPr>
                <a:spLocks/>
              </p:cNvSpPr>
              <p:nvPr/>
            </p:nvSpPr>
            <p:spPr bwMode="auto">
              <a:xfrm>
                <a:off x="3927" y="148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8F002"/>
              </a:solidFill>
              <a:ln w="0">
                <a:solidFill>
                  <a:srgbClr val="000000"/>
                </a:solidFill>
                <a:prstDash val="solid"/>
                <a:round/>
                <a:headEnd/>
                <a:tailEnd/>
              </a:ln>
            </p:spPr>
            <p:txBody>
              <a:bodyPr/>
              <a:lstStyle/>
              <a:p>
                <a:endParaRPr lang="en-US">
                  <a:solidFill>
                    <a:srgbClr val="FFFFFF"/>
                  </a:solidFill>
                </a:endParaRPr>
              </a:p>
            </p:txBody>
          </p:sp>
          <p:sp>
            <p:nvSpPr>
              <p:cNvPr id="218593" name="Freeform 2452"/>
              <p:cNvSpPr>
                <a:spLocks/>
              </p:cNvSpPr>
              <p:nvPr/>
            </p:nvSpPr>
            <p:spPr bwMode="auto">
              <a:xfrm>
                <a:off x="3927" y="148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94" name="Freeform 2453"/>
              <p:cNvSpPr>
                <a:spLocks/>
              </p:cNvSpPr>
              <p:nvPr/>
            </p:nvSpPr>
            <p:spPr bwMode="auto">
              <a:xfrm>
                <a:off x="4493" y="175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186873"/>
              </a:solidFill>
              <a:ln w="0">
                <a:solidFill>
                  <a:srgbClr val="000000"/>
                </a:solidFill>
                <a:prstDash val="solid"/>
                <a:round/>
                <a:headEnd/>
                <a:tailEnd/>
              </a:ln>
            </p:spPr>
            <p:txBody>
              <a:bodyPr/>
              <a:lstStyle/>
              <a:p>
                <a:endParaRPr lang="en-US">
                  <a:solidFill>
                    <a:srgbClr val="FFFFFF"/>
                  </a:solidFill>
                </a:endParaRPr>
              </a:p>
            </p:txBody>
          </p:sp>
          <p:sp>
            <p:nvSpPr>
              <p:cNvPr id="218595" name="Freeform 2454"/>
              <p:cNvSpPr>
                <a:spLocks/>
              </p:cNvSpPr>
              <p:nvPr/>
            </p:nvSpPr>
            <p:spPr bwMode="auto">
              <a:xfrm>
                <a:off x="4493" y="175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96" name="Freeform 2455"/>
              <p:cNvSpPr>
                <a:spLocks/>
              </p:cNvSpPr>
              <p:nvPr/>
            </p:nvSpPr>
            <p:spPr bwMode="auto">
              <a:xfrm>
                <a:off x="4798" y="23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9AF16"/>
              </a:solidFill>
              <a:ln w="0">
                <a:solidFill>
                  <a:srgbClr val="000000"/>
                </a:solidFill>
                <a:prstDash val="solid"/>
                <a:round/>
                <a:headEnd/>
                <a:tailEnd/>
              </a:ln>
            </p:spPr>
            <p:txBody>
              <a:bodyPr/>
              <a:lstStyle/>
              <a:p>
                <a:endParaRPr lang="en-US">
                  <a:solidFill>
                    <a:srgbClr val="FFFFFF"/>
                  </a:solidFill>
                </a:endParaRPr>
              </a:p>
            </p:txBody>
          </p:sp>
          <p:sp>
            <p:nvSpPr>
              <p:cNvPr id="218597" name="Freeform 2456"/>
              <p:cNvSpPr>
                <a:spLocks/>
              </p:cNvSpPr>
              <p:nvPr/>
            </p:nvSpPr>
            <p:spPr bwMode="auto">
              <a:xfrm>
                <a:off x="4798" y="23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598" name="Freeform 2457"/>
              <p:cNvSpPr>
                <a:spLocks/>
              </p:cNvSpPr>
              <p:nvPr/>
            </p:nvSpPr>
            <p:spPr bwMode="auto">
              <a:xfrm>
                <a:off x="4305" y="2419"/>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599" name="Freeform 2458"/>
              <p:cNvSpPr>
                <a:spLocks/>
              </p:cNvSpPr>
              <p:nvPr/>
            </p:nvSpPr>
            <p:spPr bwMode="auto">
              <a:xfrm>
                <a:off x="4305" y="2419"/>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00" name="Freeform 2459"/>
              <p:cNvSpPr>
                <a:spLocks/>
              </p:cNvSpPr>
              <p:nvPr/>
            </p:nvSpPr>
            <p:spPr bwMode="auto">
              <a:xfrm>
                <a:off x="4737" y="2532"/>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601" name="Freeform 2460"/>
              <p:cNvSpPr>
                <a:spLocks/>
              </p:cNvSpPr>
              <p:nvPr/>
            </p:nvSpPr>
            <p:spPr bwMode="auto">
              <a:xfrm>
                <a:off x="4737" y="2532"/>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02" name="Freeform 2461"/>
              <p:cNvSpPr>
                <a:spLocks/>
              </p:cNvSpPr>
              <p:nvPr/>
            </p:nvSpPr>
            <p:spPr bwMode="auto">
              <a:xfrm>
                <a:off x="4622" y="2892"/>
                <a:ext cx="26" cy="25"/>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6"/>
                      <a:pt x="57" y="73"/>
                      <a:pt x="37" y="73"/>
                    </a:cubicBezTo>
                    <a:cubicBezTo>
                      <a:pt x="17" y="73"/>
                      <a:pt x="0" y="56"/>
                      <a:pt x="0" y="37"/>
                    </a:cubicBezTo>
                    <a:cubicBezTo>
                      <a:pt x="0" y="17"/>
                      <a:pt x="17" y="0"/>
                      <a:pt x="37" y="0"/>
                    </a:cubicBezTo>
                    <a:cubicBezTo>
                      <a:pt x="57" y="0"/>
                      <a:pt x="73" y="17"/>
                      <a:pt x="73" y="37"/>
                    </a:cubicBezTo>
                    <a:close/>
                  </a:path>
                </a:pathLst>
              </a:custGeom>
              <a:solidFill>
                <a:srgbClr val="F14622"/>
              </a:solidFill>
              <a:ln w="0">
                <a:solidFill>
                  <a:srgbClr val="000000"/>
                </a:solidFill>
                <a:prstDash val="solid"/>
                <a:round/>
                <a:headEnd/>
                <a:tailEnd/>
              </a:ln>
            </p:spPr>
            <p:txBody>
              <a:bodyPr/>
              <a:lstStyle/>
              <a:p>
                <a:endParaRPr lang="en-US">
                  <a:solidFill>
                    <a:srgbClr val="FFFFFF"/>
                  </a:solidFill>
                </a:endParaRPr>
              </a:p>
            </p:txBody>
          </p:sp>
          <p:sp>
            <p:nvSpPr>
              <p:cNvPr id="218603" name="Freeform 2462"/>
              <p:cNvSpPr>
                <a:spLocks/>
              </p:cNvSpPr>
              <p:nvPr/>
            </p:nvSpPr>
            <p:spPr bwMode="auto">
              <a:xfrm>
                <a:off x="4622" y="2892"/>
                <a:ext cx="26" cy="25"/>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6"/>
                      <a:pt x="57" y="73"/>
                      <a:pt x="37" y="73"/>
                    </a:cubicBezTo>
                    <a:cubicBezTo>
                      <a:pt x="17" y="73"/>
                      <a:pt x="0" y="56"/>
                      <a:pt x="0" y="37"/>
                    </a:cubicBezTo>
                    <a:cubicBezTo>
                      <a:pt x="0" y="17"/>
                      <a:pt x="17" y="0"/>
                      <a:pt x="37" y="0"/>
                    </a:cubicBezTo>
                    <a:cubicBezTo>
                      <a:pt x="57" y="0"/>
                      <a:pt x="73" y="17"/>
                      <a:pt x="73"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04" name="Freeform 2463"/>
              <p:cNvSpPr>
                <a:spLocks/>
              </p:cNvSpPr>
              <p:nvPr/>
            </p:nvSpPr>
            <p:spPr bwMode="auto">
              <a:xfrm>
                <a:off x="3774" y="321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FEF01"/>
              </a:solidFill>
              <a:ln w="0">
                <a:solidFill>
                  <a:srgbClr val="000000"/>
                </a:solidFill>
                <a:prstDash val="solid"/>
                <a:round/>
                <a:headEnd/>
                <a:tailEnd/>
              </a:ln>
            </p:spPr>
            <p:txBody>
              <a:bodyPr/>
              <a:lstStyle/>
              <a:p>
                <a:endParaRPr lang="en-US">
                  <a:solidFill>
                    <a:srgbClr val="FFFFFF"/>
                  </a:solidFill>
                </a:endParaRPr>
              </a:p>
            </p:txBody>
          </p:sp>
          <p:sp>
            <p:nvSpPr>
              <p:cNvPr id="218605" name="Freeform 2464"/>
              <p:cNvSpPr>
                <a:spLocks/>
              </p:cNvSpPr>
              <p:nvPr/>
            </p:nvSpPr>
            <p:spPr bwMode="auto">
              <a:xfrm>
                <a:off x="3774" y="321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606" name="Freeform 2465"/>
              <p:cNvSpPr>
                <a:spLocks/>
              </p:cNvSpPr>
              <p:nvPr/>
            </p:nvSpPr>
            <p:spPr bwMode="auto">
              <a:xfrm>
                <a:off x="5113" y="323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EE405"/>
              </a:solidFill>
              <a:ln w="0">
                <a:solidFill>
                  <a:srgbClr val="000000"/>
                </a:solidFill>
                <a:prstDash val="solid"/>
                <a:round/>
                <a:headEnd/>
                <a:tailEnd/>
              </a:ln>
            </p:spPr>
            <p:txBody>
              <a:bodyPr/>
              <a:lstStyle/>
              <a:p>
                <a:endParaRPr lang="en-US">
                  <a:solidFill>
                    <a:srgbClr val="FFFFFF"/>
                  </a:solidFill>
                </a:endParaRPr>
              </a:p>
            </p:txBody>
          </p:sp>
        </p:grpSp>
        <p:sp>
          <p:nvSpPr>
            <p:cNvPr id="218360" name="Freeform 2467"/>
            <p:cNvSpPr>
              <a:spLocks/>
            </p:cNvSpPr>
            <p:nvPr/>
          </p:nvSpPr>
          <p:spPr bwMode="auto">
            <a:xfrm>
              <a:off x="5113" y="323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61" name="Freeform 2468"/>
            <p:cNvSpPr>
              <a:spLocks/>
            </p:cNvSpPr>
            <p:nvPr/>
          </p:nvSpPr>
          <p:spPr bwMode="auto">
            <a:xfrm>
              <a:off x="3675" y="335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218362" name="Freeform 2469"/>
            <p:cNvSpPr>
              <a:spLocks/>
            </p:cNvSpPr>
            <p:nvPr/>
          </p:nvSpPr>
          <p:spPr bwMode="auto">
            <a:xfrm>
              <a:off x="3675" y="335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63" name="Freeform 2470"/>
            <p:cNvSpPr>
              <a:spLocks/>
            </p:cNvSpPr>
            <p:nvPr/>
          </p:nvSpPr>
          <p:spPr bwMode="auto">
            <a:xfrm>
              <a:off x="3969" y="145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A02"/>
            </a:solidFill>
            <a:ln w="0">
              <a:solidFill>
                <a:srgbClr val="000000"/>
              </a:solidFill>
              <a:prstDash val="solid"/>
              <a:round/>
              <a:headEnd/>
              <a:tailEnd/>
            </a:ln>
          </p:spPr>
          <p:txBody>
            <a:bodyPr/>
            <a:lstStyle/>
            <a:p>
              <a:endParaRPr lang="en-US">
                <a:solidFill>
                  <a:srgbClr val="FFFFFF"/>
                </a:solidFill>
              </a:endParaRPr>
            </a:p>
          </p:txBody>
        </p:sp>
        <p:sp>
          <p:nvSpPr>
            <p:cNvPr id="218364" name="Freeform 2471"/>
            <p:cNvSpPr>
              <a:spLocks/>
            </p:cNvSpPr>
            <p:nvPr/>
          </p:nvSpPr>
          <p:spPr bwMode="auto">
            <a:xfrm>
              <a:off x="3969" y="145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65" name="Freeform 2472"/>
            <p:cNvSpPr>
              <a:spLocks/>
            </p:cNvSpPr>
            <p:nvPr/>
          </p:nvSpPr>
          <p:spPr bwMode="auto">
            <a:xfrm>
              <a:off x="4964" y="322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218366" name="Freeform 2473"/>
            <p:cNvSpPr>
              <a:spLocks/>
            </p:cNvSpPr>
            <p:nvPr/>
          </p:nvSpPr>
          <p:spPr bwMode="auto">
            <a:xfrm>
              <a:off x="4964" y="322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67" name="Freeform 2474"/>
            <p:cNvSpPr>
              <a:spLocks/>
            </p:cNvSpPr>
            <p:nvPr/>
          </p:nvSpPr>
          <p:spPr bwMode="auto">
            <a:xfrm>
              <a:off x="5042" y="213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DDB07"/>
            </a:solidFill>
            <a:ln w="0">
              <a:solidFill>
                <a:srgbClr val="000000"/>
              </a:solidFill>
              <a:prstDash val="solid"/>
              <a:round/>
              <a:headEnd/>
              <a:tailEnd/>
            </a:ln>
          </p:spPr>
          <p:txBody>
            <a:bodyPr/>
            <a:lstStyle/>
            <a:p>
              <a:endParaRPr lang="en-US">
                <a:solidFill>
                  <a:srgbClr val="FFFFFF"/>
                </a:solidFill>
              </a:endParaRPr>
            </a:p>
          </p:txBody>
        </p:sp>
        <p:sp>
          <p:nvSpPr>
            <p:cNvPr id="218368" name="Freeform 2475"/>
            <p:cNvSpPr>
              <a:spLocks/>
            </p:cNvSpPr>
            <p:nvPr/>
          </p:nvSpPr>
          <p:spPr bwMode="auto">
            <a:xfrm>
              <a:off x="5042" y="213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69" name="Freeform 2476"/>
            <p:cNvSpPr>
              <a:spLocks/>
            </p:cNvSpPr>
            <p:nvPr/>
          </p:nvSpPr>
          <p:spPr bwMode="auto">
            <a:xfrm>
              <a:off x="4646" y="170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F2F23"/>
            </a:solidFill>
            <a:ln w="0">
              <a:solidFill>
                <a:srgbClr val="000000"/>
              </a:solidFill>
              <a:prstDash val="solid"/>
              <a:round/>
              <a:headEnd/>
              <a:tailEnd/>
            </a:ln>
          </p:spPr>
          <p:txBody>
            <a:bodyPr/>
            <a:lstStyle/>
            <a:p>
              <a:endParaRPr lang="en-US">
                <a:solidFill>
                  <a:srgbClr val="FFFFFF"/>
                </a:solidFill>
              </a:endParaRPr>
            </a:p>
          </p:txBody>
        </p:sp>
        <p:sp>
          <p:nvSpPr>
            <p:cNvPr id="218370" name="Freeform 2477"/>
            <p:cNvSpPr>
              <a:spLocks/>
            </p:cNvSpPr>
            <p:nvPr/>
          </p:nvSpPr>
          <p:spPr bwMode="auto">
            <a:xfrm>
              <a:off x="4646" y="170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71" name="Freeform 2478"/>
            <p:cNvSpPr>
              <a:spLocks/>
            </p:cNvSpPr>
            <p:nvPr/>
          </p:nvSpPr>
          <p:spPr bwMode="auto">
            <a:xfrm>
              <a:off x="3810" y="16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BEC06"/>
            </a:solidFill>
            <a:ln w="0">
              <a:solidFill>
                <a:srgbClr val="000000"/>
              </a:solidFill>
              <a:prstDash val="solid"/>
              <a:round/>
              <a:headEnd/>
              <a:tailEnd/>
            </a:ln>
          </p:spPr>
          <p:txBody>
            <a:bodyPr/>
            <a:lstStyle/>
            <a:p>
              <a:endParaRPr lang="en-US">
                <a:solidFill>
                  <a:srgbClr val="FFFFFF"/>
                </a:solidFill>
              </a:endParaRPr>
            </a:p>
          </p:txBody>
        </p:sp>
        <p:sp>
          <p:nvSpPr>
            <p:cNvPr id="218372" name="Freeform 2479"/>
            <p:cNvSpPr>
              <a:spLocks/>
            </p:cNvSpPr>
            <p:nvPr/>
          </p:nvSpPr>
          <p:spPr bwMode="auto">
            <a:xfrm>
              <a:off x="3810" y="16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73" name="Freeform 2480"/>
            <p:cNvSpPr>
              <a:spLocks/>
            </p:cNvSpPr>
            <p:nvPr/>
          </p:nvSpPr>
          <p:spPr bwMode="auto">
            <a:xfrm>
              <a:off x="5074" y="291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218374" name="Freeform 2481"/>
            <p:cNvSpPr>
              <a:spLocks/>
            </p:cNvSpPr>
            <p:nvPr/>
          </p:nvSpPr>
          <p:spPr bwMode="auto">
            <a:xfrm>
              <a:off x="5074" y="291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75" name="Freeform 2482"/>
            <p:cNvSpPr>
              <a:spLocks/>
            </p:cNvSpPr>
            <p:nvPr/>
          </p:nvSpPr>
          <p:spPr bwMode="auto">
            <a:xfrm>
              <a:off x="4639" y="16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03F22"/>
            </a:solidFill>
            <a:ln w="0">
              <a:solidFill>
                <a:srgbClr val="000000"/>
              </a:solidFill>
              <a:prstDash val="solid"/>
              <a:round/>
              <a:headEnd/>
              <a:tailEnd/>
            </a:ln>
          </p:spPr>
          <p:txBody>
            <a:bodyPr/>
            <a:lstStyle/>
            <a:p>
              <a:endParaRPr lang="en-US">
                <a:solidFill>
                  <a:srgbClr val="FFFFFF"/>
                </a:solidFill>
              </a:endParaRPr>
            </a:p>
          </p:txBody>
        </p:sp>
        <p:sp>
          <p:nvSpPr>
            <p:cNvPr id="218376" name="Freeform 2483"/>
            <p:cNvSpPr>
              <a:spLocks/>
            </p:cNvSpPr>
            <p:nvPr/>
          </p:nvSpPr>
          <p:spPr bwMode="auto">
            <a:xfrm>
              <a:off x="4639" y="16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77" name="Freeform 2484"/>
            <p:cNvSpPr>
              <a:spLocks/>
            </p:cNvSpPr>
            <p:nvPr/>
          </p:nvSpPr>
          <p:spPr bwMode="auto">
            <a:xfrm>
              <a:off x="3519" y="270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DD609"/>
            </a:solidFill>
            <a:ln w="0">
              <a:solidFill>
                <a:srgbClr val="000000"/>
              </a:solidFill>
              <a:prstDash val="solid"/>
              <a:round/>
              <a:headEnd/>
              <a:tailEnd/>
            </a:ln>
          </p:spPr>
          <p:txBody>
            <a:bodyPr/>
            <a:lstStyle/>
            <a:p>
              <a:endParaRPr lang="en-US">
                <a:solidFill>
                  <a:srgbClr val="FFFFFF"/>
                </a:solidFill>
              </a:endParaRPr>
            </a:p>
          </p:txBody>
        </p:sp>
        <p:sp>
          <p:nvSpPr>
            <p:cNvPr id="218378" name="Freeform 2485"/>
            <p:cNvSpPr>
              <a:spLocks/>
            </p:cNvSpPr>
            <p:nvPr/>
          </p:nvSpPr>
          <p:spPr bwMode="auto">
            <a:xfrm>
              <a:off x="3519" y="270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79" name="Freeform 2486"/>
            <p:cNvSpPr>
              <a:spLocks/>
            </p:cNvSpPr>
            <p:nvPr/>
          </p:nvSpPr>
          <p:spPr bwMode="auto">
            <a:xfrm>
              <a:off x="4971" y="310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0" y="61"/>
                  </a:cubicBezTo>
                  <a:cubicBezTo>
                    <a:pt x="14" y="61"/>
                    <a:pt x="0" y="47"/>
                    <a:pt x="0" y="30"/>
                  </a:cubicBezTo>
                  <a:cubicBezTo>
                    <a:pt x="0" y="14"/>
                    <a:pt x="14" y="0"/>
                    <a:pt x="30" y="0"/>
                  </a:cubicBezTo>
                  <a:cubicBezTo>
                    <a:pt x="47" y="0"/>
                    <a:pt x="61" y="14"/>
                    <a:pt x="61" y="30"/>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218380" name="Freeform 2487"/>
            <p:cNvSpPr>
              <a:spLocks/>
            </p:cNvSpPr>
            <p:nvPr/>
          </p:nvSpPr>
          <p:spPr bwMode="auto">
            <a:xfrm>
              <a:off x="4971" y="310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0" y="61"/>
                  </a:cubicBezTo>
                  <a:cubicBezTo>
                    <a:pt x="14" y="61"/>
                    <a:pt x="0" y="47"/>
                    <a:pt x="0" y="30"/>
                  </a:cubicBezTo>
                  <a:cubicBezTo>
                    <a:pt x="0" y="14"/>
                    <a:pt x="14" y="0"/>
                    <a:pt x="30" y="0"/>
                  </a:cubicBezTo>
                  <a:cubicBezTo>
                    <a:pt x="47"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81" name="Freeform 2488"/>
            <p:cNvSpPr>
              <a:spLocks/>
            </p:cNvSpPr>
            <p:nvPr/>
          </p:nvSpPr>
          <p:spPr bwMode="auto">
            <a:xfrm>
              <a:off x="3339" y="28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218382" name="Freeform 2489"/>
            <p:cNvSpPr>
              <a:spLocks/>
            </p:cNvSpPr>
            <p:nvPr/>
          </p:nvSpPr>
          <p:spPr bwMode="auto">
            <a:xfrm>
              <a:off x="3339" y="28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83" name="Freeform 2490"/>
            <p:cNvSpPr>
              <a:spLocks/>
            </p:cNvSpPr>
            <p:nvPr/>
          </p:nvSpPr>
          <p:spPr bwMode="auto">
            <a:xfrm>
              <a:off x="4690" y="2419"/>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384" name="Freeform 2491"/>
            <p:cNvSpPr>
              <a:spLocks/>
            </p:cNvSpPr>
            <p:nvPr/>
          </p:nvSpPr>
          <p:spPr bwMode="auto">
            <a:xfrm>
              <a:off x="4690" y="2419"/>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85" name="Freeform 2492"/>
            <p:cNvSpPr>
              <a:spLocks/>
            </p:cNvSpPr>
            <p:nvPr/>
          </p:nvSpPr>
          <p:spPr bwMode="auto">
            <a:xfrm>
              <a:off x="4320" y="19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89D1B"/>
            </a:solidFill>
            <a:ln w="0">
              <a:solidFill>
                <a:srgbClr val="000000"/>
              </a:solidFill>
              <a:prstDash val="solid"/>
              <a:round/>
              <a:headEnd/>
              <a:tailEnd/>
            </a:ln>
          </p:spPr>
          <p:txBody>
            <a:bodyPr/>
            <a:lstStyle/>
            <a:p>
              <a:endParaRPr lang="en-US">
                <a:solidFill>
                  <a:srgbClr val="FFFFFF"/>
                </a:solidFill>
              </a:endParaRPr>
            </a:p>
          </p:txBody>
        </p:sp>
        <p:sp>
          <p:nvSpPr>
            <p:cNvPr id="218386" name="Freeform 2493"/>
            <p:cNvSpPr>
              <a:spLocks/>
            </p:cNvSpPr>
            <p:nvPr/>
          </p:nvSpPr>
          <p:spPr bwMode="auto">
            <a:xfrm>
              <a:off x="4320" y="19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87" name="Freeform 2494"/>
            <p:cNvSpPr>
              <a:spLocks/>
            </p:cNvSpPr>
            <p:nvPr/>
          </p:nvSpPr>
          <p:spPr bwMode="auto">
            <a:xfrm>
              <a:off x="4447" y="16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89A1C"/>
            </a:solidFill>
            <a:ln w="0">
              <a:solidFill>
                <a:srgbClr val="000000"/>
              </a:solidFill>
              <a:prstDash val="solid"/>
              <a:round/>
              <a:headEnd/>
              <a:tailEnd/>
            </a:ln>
          </p:spPr>
          <p:txBody>
            <a:bodyPr/>
            <a:lstStyle/>
            <a:p>
              <a:endParaRPr lang="en-US">
                <a:solidFill>
                  <a:srgbClr val="FFFFFF"/>
                </a:solidFill>
              </a:endParaRPr>
            </a:p>
          </p:txBody>
        </p:sp>
        <p:sp>
          <p:nvSpPr>
            <p:cNvPr id="218388" name="Freeform 2495"/>
            <p:cNvSpPr>
              <a:spLocks/>
            </p:cNvSpPr>
            <p:nvPr/>
          </p:nvSpPr>
          <p:spPr bwMode="auto">
            <a:xfrm>
              <a:off x="4447" y="16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89" name="Freeform 2496"/>
            <p:cNvSpPr>
              <a:spLocks/>
            </p:cNvSpPr>
            <p:nvPr/>
          </p:nvSpPr>
          <p:spPr bwMode="auto">
            <a:xfrm>
              <a:off x="3321" y="2884"/>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218390" name="Freeform 2497"/>
            <p:cNvSpPr>
              <a:spLocks/>
            </p:cNvSpPr>
            <p:nvPr/>
          </p:nvSpPr>
          <p:spPr bwMode="auto">
            <a:xfrm>
              <a:off x="3321" y="2884"/>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91" name="Freeform 2498"/>
            <p:cNvSpPr>
              <a:spLocks/>
            </p:cNvSpPr>
            <p:nvPr/>
          </p:nvSpPr>
          <p:spPr bwMode="auto">
            <a:xfrm>
              <a:off x="3753" y="176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DFE80A"/>
            </a:solidFill>
            <a:ln w="0">
              <a:solidFill>
                <a:srgbClr val="000000"/>
              </a:solidFill>
              <a:prstDash val="solid"/>
              <a:round/>
              <a:headEnd/>
              <a:tailEnd/>
            </a:ln>
          </p:spPr>
          <p:txBody>
            <a:bodyPr/>
            <a:lstStyle/>
            <a:p>
              <a:endParaRPr lang="en-US">
                <a:solidFill>
                  <a:srgbClr val="FFFFFF"/>
                </a:solidFill>
              </a:endParaRPr>
            </a:p>
          </p:txBody>
        </p:sp>
        <p:sp>
          <p:nvSpPr>
            <p:cNvPr id="218392" name="Freeform 2499"/>
            <p:cNvSpPr>
              <a:spLocks/>
            </p:cNvSpPr>
            <p:nvPr/>
          </p:nvSpPr>
          <p:spPr bwMode="auto">
            <a:xfrm>
              <a:off x="3753" y="176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93" name="Freeform 2500"/>
            <p:cNvSpPr>
              <a:spLocks/>
            </p:cNvSpPr>
            <p:nvPr/>
          </p:nvSpPr>
          <p:spPr bwMode="auto">
            <a:xfrm>
              <a:off x="3449" y="153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218394" name="Freeform 2501"/>
            <p:cNvSpPr>
              <a:spLocks/>
            </p:cNvSpPr>
            <p:nvPr/>
          </p:nvSpPr>
          <p:spPr bwMode="auto">
            <a:xfrm>
              <a:off x="3449" y="153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95" name="Freeform 2502"/>
            <p:cNvSpPr>
              <a:spLocks/>
            </p:cNvSpPr>
            <p:nvPr/>
          </p:nvSpPr>
          <p:spPr bwMode="auto">
            <a:xfrm>
              <a:off x="4677" y="239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18396" name="Freeform 2503"/>
            <p:cNvSpPr>
              <a:spLocks/>
            </p:cNvSpPr>
            <p:nvPr/>
          </p:nvSpPr>
          <p:spPr bwMode="auto">
            <a:xfrm>
              <a:off x="4677" y="239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97" name="Freeform 2504"/>
            <p:cNvSpPr>
              <a:spLocks/>
            </p:cNvSpPr>
            <p:nvPr/>
          </p:nvSpPr>
          <p:spPr bwMode="auto">
            <a:xfrm>
              <a:off x="3388" y="3566"/>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218398" name="Freeform 2505"/>
            <p:cNvSpPr>
              <a:spLocks/>
            </p:cNvSpPr>
            <p:nvPr/>
          </p:nvSpPr>
          <p:spPr bwMode="auto">
            <a:xfrm>
              <a:off x="3388" y="3566"/>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99" name="Freeform 2506"/>
            <p:cNvSpPr>
              <a:spLocks/>
            </p:cNvSpPr>
            <p:nvPr/>
          </p:nvSpPr>
          <p:spPr bwMode="auto">
            <a:xfrm>
              <a:off x="4171" y="201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25A21"/>
            </a:solidFill>
            <a:ln w="0">
              <a:solidFill>
                <a:srgbClr val="000000"/>
              </a:solidFill>
              <a:prstDash val="solid"/>
              <a:round/>
              <a:headEnd/>
              <a:tailEnd/>
            </a:ln>
          </p:spPr>
          <p:txBody>
            <a:bodyPr/>
            <a:lstStyle/>
            <a:p>
              <a:endParaRPr lang="en-US">
                <a:solidFill>
                  <a:srgbClr val="FFFFFF"/>
                </a:solidFill>
              </a:endParaRPr>
            </a:p>
          </p:txBody>
        </p:sp>
        <p:sp>
          <p:nvSpPr>
            <p:cNvPr id="218400" name="Freeform 2507"/>
            <p:cNvSpPr>
              <a:spLocks/>
            </p:cNvSpPr>
            <p:nvPr/>
          </p:nvSpPr>
          <p:spPr bwMode="auto">
            <a:xfrm>
              <a:off x="4171" y="201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01" name="Freeform 2508"/>
            <p:cNvSpPr>
              <a:spLocks/>
            </p:cNvSpPr>
            <p:nvPr/>
          </p:nvSpPr>
          <p:spPr bwMode="auto">
            <a:xfrm>
              <a:off x="5297" y="29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218402" name="Freeform 2509"/>
            <p:cNvSpPr>
              <a:spLocks/>
            </p:cNvSpPr>
            <p:nvPr/>
          </p:nvSpPr>
          <p:spPr bwMode="auto">
            <a:xfrm>
              <a:off x="5297" y="29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03" name="Freeform 2510"/>
            <p:cNvSpPr>
              <a:spLocks/>
            </p:cNvSpPr>
            <p:nvPr/>
          </p:nvSpPr>
          <p:spPr bwMode="auto">
            <a:xfrm>
              <a:off x="3796" y="307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solidFill>
              <a:srgbClr val="FDDF06"/>
            </a:solidFill>
            <a:ln w="0">
              <a:solidFill>
                <a:srgbClr val="000000"/>
              </a:solidFill>
              <a:prstDash val="solid"/>
              <a:round/>
              <a:headEnd/>
              <a:tailEnd/>
            </a:ln>
          </p:spPr>
          <p:txBody>
            <a:bodyPr/>
            <a:lstStyle/>
            <a:p>
              <a:endParaRPr lang="en-US">
                <a:solidFill>
                  <a:srgbClr val="FFFFFF"/>
                </a:solidFill>
              </a:endParaRPr>
            </a:p>
          </p:txBody>
        </p:sp>
        <p:sp>
          <p:nvSpPr>
            <p:cNvPr id="218404" name="Freeform 2511"/>
            <p:cNvSpPr>
              <a:spLocks/>
            </p:cNvSpPr>
            <p:nvPr/>
          </p:nvSpPr>
          <p:spPr bwMode="auto">
            <a:xfrm>
              <a:off x="3796" y="307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405" name="Freeform 2512"/>
            <p:cNvSpPr>
              <a:spLocks/>
            </p:cNvSpPr>
            <p:nvPr/>
          </p:nvSpPr>
          <p:spPr bwMode="auto">
            <a:xfrm>
              <a:off x="5087" y="2569"/>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406" name="Freeform 2513"/>
            <p:cNvSpPr>
              <a:spLocks/>
            </p:cNvSpPr>
            <p:nvPr/>
          </p:nvSpPr>
          <p:spPr bwMode="auto">
            <a:xfrm>
              <a:off x="5087" y="2569"/>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grpSp>
      <p:grpSp>
        <p:nvGrpSpPr>
          <p:cNvPr id="77826" name="Group 4"/>
          <p:cNvGrpSpPr>
            <a:grpSpLocks noChangeAspect="1"/>
          </p:cNvGrpSpPr>
          <p:nvPr/>
        </p:nvGrpSpPr>
        <p:grpSpPr bwMode="auto">
          <a:xfrm>
            <a:off x="155575" y="1801813"/>
            <a:ext cx="4389438" cy="4389437"/>
            <a:chOff x="98" y="1135"/>
            <a:chExt cx="2765" cy="2765"/>
          </a:xfrm>
        </p:grpSpPr>
        <p:sp>
          <p:nvSpPr>
            <p:cNvPr id="77835" name="AutoShape 3"/>
            <p:cNvSpPr>
              <a:spLocks noChangeAspect="1" noChangeArrowheads="1" noTextEdit="1"/>
            </p:cNvSpPr>
            <p:nvPr/>
          </p:nvSpPr>
          <p:spPr bwMode="auto">
            <a:xfrm>
              <a:off x="98" y="1135"/>
              <a:ext cx="2765" cy="27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solidFill>
                  <a:srgbClr val="FFFFFF"/>
                </a:solidFill>
              </a:endParaRPr>
            </a:p>
          </p:txBody>
        </p:sp>
        <p:grpSp>
          <p:nvGrpSpPr>
            <p:cNvPr id="77836" name="Group 205"/>
            <p:cNvGrpSpPr>
              <a:grpSpLocks/>
            </p:cNvGrpSpPr>
            <p:nvPr/>
          </p:nvGrpSpPr>
          <p:grpSpPr bwMode="auto">
            <a:xfrm>
              <a:off x="98" y="1132"/>
              <a:ext cx="2769" cy="2768"/>
              <a:chOff x="98" y="1132"/>
              <a:chExt cx="2769" cy="2768"/>
            </a:xfrm>
          </p:grpSpPr>
          <p:sp>
            <p:nvSpPr>
              <p:cNvPr id="218153" name="Freeform 5"/>
              <p:cNvSpPr>
                <a:spLocks/>
              </p:cNvSpPr>
              <p:nvPr/>
            </p:nvSpPr>
            <p:spPr bwMode="auto">
              <a:xfrm>
                <a:off x="98" y="1132"/>
                <a:ext cx="2769" cy="2768"/>
              </a:xfrm>
              <a:custGeom>
                <a:avLst/>
                <a:gdLst>
                  <a:gd name="T0" fmla="*/ 0 w 7826"/>
                  <a:gd name="T1" fmla="*/ 0 h 8119"/>
                  <a:gd name="T2" fmla="*/ 0 w 7826"/>
                  <a:gd name="T3" fmla="*/ 0 h 8119"/>
                  <a:gd name="T4" fmla="*/ 1 w 7826"/>
                  <a:gd name="T5" fmla="*/ 0 h 8119"/>
                  <a:gd name="T6" fmla="*/ 1 w 7826"/>
                  <a:gd name="T7" fmla="*/ 0 h 8119"/>
                  <a:gd name="T8" fmla="*/ 0 w 7826"/>
                  <a:gd name="T9" fmla="*/ 0 h 8119"/>
                  <a:gd name="T10" fmla="*/ 0 w 7826"/>
                  <a:gd name="T11" fmla="*/ 0 h 8119"/>
                  <a:gd name="T12" fmla="*/ 0 w 7826"/>
                  <a:gd name="T13" fmla="*/ 0 h 81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26" h="8119">
                    <a:moveTo>
                      <a:pt x="0" y="0"/>
                    </a:moveTo>
                    <a:lnTo>
                      <a:pt x="0" y="0"/>
                    </a:lnTo>
                    <a:lnTo>
                      <a:pt x="7826" y="0"/>
                    </a:lnTo>
                    <a:lnTo>
                      <a:pt x="7826" y="8119"/>
                    </a:lnTo>
                    <a:lnTo>
                      <a:pt x="0" y="8119"/>
                    </a:lnTo>
                    <a:lnTo>
                      <a:pt x="0" y="0"/>
                    </a:lnTo>
                    <a:close/>
                  </a:path>
                </a:pathLst>
              </a:custGeom>
              <a:solidFill>
                <a:srgbClr val="FFFFFF"/>
              </a:solidFill>
              <a:ln w="0">
                <a:solidFill>
                  <a:srgbClr val="000000"/>
                </a:solidFill>
                <a:prstDash val="solid"/>
                <a:round/>
                <a:headEnd/>
                <a:tailEnd/>
              </a:ln>
            </p:spPr>
            <p:txBody>
              <a:bodyPr/>
              <a:lstStyle/>
              <a:p>
                <a:endParaRPr lang="en-US">
                  <a:solidFill>
                    <a:srgbClr val="FFFFFF"/>
                  </a:solidFill>
                </a:endParaRPr>
              </a:p>
            </p:txBody>
          </p:sp>
          <p:sp>
            <p:nvSpPr>
              <p:cNvPr id="218154" name="Freeform 6"/>
              <p:cNvSpPr>
                <a:spLocks/>
              </p:cNvSpPr>
              <p:nvPr/>
            </p:nvSpPr>
            <p:spPr bwMode="auto">
              <a:xfrm>
                <a:off x="144" y="1155"/>
                <a:ext cx="21" cy="21"/>
              </a:xfrm>
              <a:custGeom>
                <a:avLst/>
                <a:gdLst>
                  <a:gd name="T0" fmla="*/ 0 w 60"/>
                  <a:gd name="T1" fmla="*/ 0 h 60"/>
                  <a:gd name="T2" fmla="*/ 0 w 60"/>
                  <a:gd name="T3" fmla="*/ 0 h 60"/>
                  <a:gd name="T4" fmla="*/ 0 w 60"/>
                  <a:gd name="T5" fmla="*/ 0 h 60"/>
                  <a:gd name="T6" fmla="*/ 0 w 60"/>
                  <a:gd name="T7" fmla="*/ 0 h 60"/>
                  <a:gd name="T8" fmla="*/ 0 w 60"/>
                  <a:gd name="T9" fmla="*/ 0 h 60"/>
                  <a:gd name="T10" fmla="*/ 0 w 60"/>
                  <a:gd name="T11" fmla="*/ 0 h 60"/>
                  <a:gd name="T12" fmla="*/ 0 w 60"/>
                  <a:gd name="T13" fmla="*/ 0 h 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0">
                    <a:moveTo>
                      <a:pt x="60" y="30"/>
                    </a:moveTo>
                    <a:lnTo>
                      <a:pt x="60" y="30"/>
                    </a:lnTo>
                    <a:cubicBezTo>
                      <a:pt x="60" y="46"/>
                      <a:pt x="46" y="60"/>
                      <a:pt x="30" y="60"/>
                    </a:cubicBezTo>
                    <a:cubicBezTo>
                      <a:pt x="13" y="60"/>
                      <a:pt x="0" y="46"/>
                      <a:pt x="0" y="30"/>
                    </a:cubicBezTo>
                    <a:cubicBezTo>
                      <a:pt x="0" y="13"/>
                      <a:pt x="13" y="0"/>
                      <a:pt x="30" y="0"/>
                    </a:cubicBezTo>
                    <a:cubicBezTo>
                      <a:pt x="46" y="0"/>
                      <a:pt x="60" y="13"/>
                      <a:pt x="60" y="3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155" name="Freeform 7"/>
              <p:cNvSpPr>
                <a:spLocks/>
              </p:cNvSpPr>
              <p:nvPr/>
            </p:nvSpPr>
            <p:spPr bwMode="auto">
              <a:xfrm>
                <a:off x="105" y="1183"/>
                <a:ext cx="99" cy="95"/>
              </a:xfrm>
              <a:custGeom>
                <a:avLst/>
                <a:gdLst>
                  <a:gd name="T0" fmla="*/ 0 w 280"/>
                  <a:gd name="T1" fmla="*/ 0 h 280"/>
                  <a:gd name="T2" fmla="*/ 0 w 280"/>
                  <a:gd name="T3" fmla="*/ 0 h 280"/>
                  <a:gd name="T4" fmla="*/ 0 w 280"/>
                  <a:gd name="T5" fmla="*/ 0 h 280"/>
                  <a:gd name="T6" fmla="*/ 0 w 280"/>
                  <a:gd name="T7" fmla="*/ 0 h 280"/>
                  <a:gd name="T8" fmla="*/ 0 w 280"/>
                  <a:gd name="T9" fmla="*/ 0 h 280"/>
                  <a:gd name="T10" fmla="*/ 0 w 280"/>
                  <a:gd name="T11" fmla="*/ 0 h 280"/>
                  <a:gd name="T12" fmla="*/ 0 w 280"/>
                  <a:gd name="T13" fmla="*/ 0 h 2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0" h="280">
                    <a:moveTo>
                      <a:pt x="280" y="140"/>
                    </a:moveTo>
                    <a:lnTo>
                      <a:pt x="280" y="140"/>
                    </a:lnTo>
                    <a:cubicBezTo>
                      <a:pt x="280" y="217"/>
                      <a:pt x="217" y="280"/>
                      <a:pt x="140" y="280"/>
                    </a:cubicBezTo>
                    <a:cubicBezTo>
                      <a:pt x="62" y="280"/>
                      <a:pt x="0" y="217"/>
                      <a:pt x="0" y="140"/>
                    </a:cubicBezTo>
                    <a:cubicBezTo>
                      <a:pt x="0" y="62"/>
                      <a:pt x="62" y="0"/>
                      <a:pt x="140" y="0"/>
                    </a:cubicBezTo>
                    <a:cubicBezTo>
                      <a:pt x="217" y="0"/>
                      <a:pt x="280" y="62"/>
                      <a:pt x="280" y="14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156" name="Freeform 8"/>
              <p:cNvSpPr>
                <a:spLocks noEditPoints="1"/>
              </p:cNvSpPr>
              <p:nvPr/>
            </p:nvSpPr>
            <p:spPr bwMode="auto">
              <a:xfrm>
                <a:off x="217" y="1151"/>
                <a:ext cx="83" cy="27"/>
              </a:xfrm>
              <a:custGeom>
                <a:avLst/>
                <a:gdLst>
                  <a:gd name="T0" fmla="*/ 0 w 235"/>
                  <a:gd name="T1" fmla="*/ 0 h 79"/>
                  <a:gd name="T2" fmla="*/ 0 w 235"/>
                  <a:gd name="T3" fmla="*/ 0 h 79"/>
                  <a:gd name="T4" fmla="*/ 0 w 235"/>
                  <a:gd name="T5" fmla="*/ 0 h 79"/>
                  <a:gd name="T6" fmla="*/ 0 w 235"/>
                  <a:gd name="T7" fmla="*/ 0 h 79"/>
                  <a:gd name="T8" fmla="*/ 0 w 235"/>
                  <a:gd name="T9" fmla="*/ 0 h 79"/>
                  <a:gd name="T10" fmla="*/ 0 w 235"/>
                  <a:gd name="T11" fmla="*/ 0 h 79"/>
                  <a:gd name="T12" fmla="*/ 0 w 235"/>
                  <a:gd name="T13" fmla="*/ 0 h 79"/>
                  <a:gd name="T14" fmla="*/ 0 w 235"/>
                  <a:gd name="T15" fmla="*/ 0 h 79"/>
                  <a:gd name="T16" fmla="*/ 0 w 235"/>
                  <a:gd name="T17" fmla="*/ 0 h 79"/>
                  <a:gd name="T18" fmla="*/ 0 w 235"/>
                  <a:gd name="T19" fmla="*/ 0 h 79"/>
                  <a:gd name="T20" fmla="*/ 0 w 235"/>
                  <a:gd name="T21" fmla="*/ 0 h 79"/>
                  <a:gd name="T22" fmla="*/ 0 w 235"/>
                  <a:gd name="T23" fmla="*/ 0 h 79"/>
                  <a:gd name="T24" fmla="*/ 0 w 235"/>
                  <a:gd name="T25" fmla="*/ 0 h 79"/>
                  <a:gd name="T26" fmla="*/ 0 w 235"/>
                  <a:gd name="T27" fmla="*/ 0 h 79"/>
                  <a:gd name="T28" fmla="*/ 0 w 235"/>
                  <a:gd name="T29" fmla="*/ 0 h 79"/>
                  <a:gd name="T30" fmla="*/ 0 w 235"/>
                  <a:gd name="T31" fmla="*/ 0 h 79"/>
                  <a:gd name="T32" fmla="*/ 0 w 235"/>
                  <a:gd name="T33" fmla="*/ 0 h 79"/>
                  <a:gd name="T34" fmla="*/ 0 w 235"/>
                  <a:gd name="T35" fmla="*/ 0 h 79"/>
                  <a:gd name="T36" fmla="*/ 0 w 235"/>
                  <a:gd name="T37" fmla="*/ 0 h 79"/>
                  <a:gd name="T38" fmla="*/ 0 w 235"/>
                  <a:gd name="T39" fmla="*/ 0 h 79"/>
                  <a:gd name="T40" fmla="*/ 0 w 235"/>
                  <a:gd name="T41" fmla="*/ 0 h 79"/>
                  <a:gd name="T42" fmla="*/ 0 w 235"/>
                  <a:gd name="T43" fmla="*/ 0 h 79"/>
                  <a:gd name="T44" fmla="*/ 0 w 235"/>
                  <a:gd name="T45" fmla="*/ 0 h 79"/>
                  <a:gd name="T46" fmla="*/ 0 w 235"/>
                  <a:gd name="T47" fmla="*/ 0 h 79"/>
                  <a:gd name="T48" fmla="*/ 0 w 235"/>
                  <a:gd name="T49" fmla="*/ 0 h 79"/>
                  <a:gd name="T50" fmla="*/ 0 w 235"/>
                  <a:gd name="T51" fmla="*/ 0 h 79"/>
                  <a:gd name="T52" fmla="*/ 0 w 235"/>
                  <a:gd name="T53" fmla="*/ 0 h 79"/>
                  <a:gd name="T54" fmla="*/ 0 w 235"/>
                  <a:gd name="T55" fmla="*/ 0 h 79"/>
                  <a:gd name="T56" fmla="*/ 0 w 235"/>
                  <a:gd name="T57" fmla="*/ 0 h 79"/>
                  <a:gd name="T58" fmla="*/ 0 w 235"/>
                  <a:gd name="T59" fmla="*/ 0 h 79"/>
                  <a:gd name="T60" fmla="*/ 0 w 235"/>
                  <a:gd name="T61" fmla="*/ 0 h 79"/>
                  <a:gd name="T62" fmla="*/ 0 w 235"/>
                  <a:gd name="T63" fmla="*/ 0 h 7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5" h="79">
                    <a:moveTo>
                      <a:pt x="0" y="78"/>
                    </a:moveTo>
                    <a:lnTo>
                      <a:pt x="0" y="78"/>
                    </a:lnTo>
                    <a:lnTo>
                      <a:pt x="0" y="70"/>
                    </a:lnTo>
                    <a:lnTo>
                      <a:pt x="14" y="70"/>
                    </a:lnTo>
                    <a:lnTo>
                      <a:pt x="14" y="13"/>
                    </a:lnTo>
                    <a:lnTo>
                      <a:pt x="0" y="17"/>
                    </a:lnTo>
                    <a:lnTo>
                      <a:pt x="0" y="9"/>
                    </a:lnTo>
                    <a:lnTo>
                      <a:pt x="24" y="3"/>
                    </a:lnTo>
                    <a:lnTo>
                      <a:pt x="24" y="70"/>
                    </a:lnTo>
                    <a:lnTo>
                      <a:pt x="38" y="70"/>
                    </a:lnTo>
                    <a:lnTo>
                      <a:pt x="38" y="78"/>
                    </a:lnTo>
                    <a:lnTo>
                      <a:pt x="0" y="78"/>
                    </a:lnTo>
                    <a:close/>
                    <a:moveTo>
                      <a:pt x="110" y="79"/>
                    </a:moveTo>
                    <a:lnTo>
                      <a:pt x="110" y="79"/>
                    </a:lnTo>
                    <a:cubicBezTo>
                      <a:pt x="99" y="79"/>
                      <a:pt x="92" y="71"/>
                      <a:pt x="92" y="71"/>
                    </a:cubicBezTo>
                    <a:cubicBezTo>
                      <a:pt x="85" y="63"/>
                      <a:pt x="85" y="51"/>
                      <a:pt x="85" y="51"/>
                    </a:cubicBezTo>
                    <a:cubicBezTo>
                      <a:pt x="85" y="38"/>
                      <a:pt x="92" y="31"/>
                      <a:pt x="92" y="31"/>
                    </a:cubicBezTo>
                    <a:cubicBezTo>
                      <a:pt x="99" y="23"/>
                      <a:pt x="112" y="23"/>
                      <a:pt x="112" y="23"/>
                    </a:cubicBezTo>
                    <a:cubicBezTo>
                      <a:pt x="118" y="23"/>
                      <a:pt x="126" y="25"/>
                      <a:pt x="126" y="25"/>
                    </a:cubicBezTo>
                    <a:lnTo>
                      <a:pt x="126" y="33"/>
                    </a:lnTo>
                    <a:cubicBezTo>
                      <a:pt x="117" y="31"/>
                      <a:pt x="112" y="31"/>
                      <a:pt x="112" y="31"/>
                    </a:cubicBezTo>
                    <a:cubicBezTo>
                      <a:pt x="105" y="31"/>
                      <a:pt x="100" y="36"/>
                      <a:pt x="100" y="36"/>
                    </a:cubicBezTo>
                    <a:cubicBezTo>
                      <a:pt x="96" y="42"/>
                      <a:pt x="96" y="51"/>
                      <a:pt x="96" y="51"/>
                    </a:cubicBezTo>
                    <a:cubicBezTo>
                      <a:pt x="96" y="60"/>
                      <a:pt x="101" y="65"/>
                      <a:pt x="101" y="65"/>
                    </a:cubicBezTo>
                    <a:cubicBezTo>
                      <a:pt x="105" y="71"/>
                      <a:pt x="113" y="71"/>
                      <a:pt x="113" y="71"/>
                    </a:cubicBezTo>
                    <a:cubicBezTo>
                      <a:pt x="119" y="71"/>
                      <a:pt x="126" y="68"/>
                      <a:pt x="126" y="68"/>
                    </a:cubicBezTo>
                    <a:lnTo>
                      <a:pt x="126" y="76"/>
                    </a:lnTo>
                    <a:cubicBezTo>
                      <a:pt x="117" y="79"/>
                      <a:pt x="110" y="79"/>
                      <a:pt x="110" y="79"/>
                    </a:cubicBezTo>
                    <a:close/>
                    <a:moveTo>
                      <a:pt x="180" y="76"/>
                    </a:moveTo>
                    <a:lnTo>
                      <a:pt x="180" y="76"/>
                    </a:lnTo>
                    <a:cubicBezTo>
                      <a:pt x="170" y="79"/>
                      <a:pt x="163" y="79"/>
                      <a:pt x="163" y="79"/>
                    </a:cubicBezTo>
                    <a:cubicBezTo>
                      <a:pt x="151" y="79"/>
                      <a:pt x="144" y="71"/>
                      <a:pt x="144" y="71"/>
                    </a:cubicBezTo>
                    <a:cubicBezTo>
                      <a:pt x="136" y="63"/>
                      <a:pt x="136" y="51"/>
                      <a:pt x="136" y="51"/>
                    </a:cubicBezTo>
                    <a:cubicBezTo>
                      <a:pt x="136" y="39"/>
                      <a:pt x="143" y="31"/>
                      <a:pt x="143" y="31"/>
                    </a:cubicBezTo>
                    <a:cubicBezTo>
                      <a:pt x="149" y="23"/>
                      <a:pt x="160" y="23"/>
                      <a:pt x="160" y="23"/>
                    </a:cubicBezTo>
                    <a:cubicBezTo>
                      <a:pt x="169" y="23"/>
                      <a:pt x="175" y="30"/>
                      <a:pt x="175" y="30"/>
                    </a:cubicBezTo>
                    <a:cubicBezTo>
                      <a:pt x="180" y="37"/>
                      <a:pt x="180" y="50"/>
                      <a:pt x="180" y="50"/>
                    </a:cubicBezTo>
                    <a:lnTo>
                      <a:pt x="180" y="53"/>
                    </a:lnTo>
                    <a:lnTo>
                      <a:pt x="146" y="53"/>
                    </a:lnTo>
                    <a:cubicBezTo>
                      <a:pt x="148" y="71"/>
                      <a:pt x="165" y="71"/>
                      <a:pt x="165" y="71"/>
                    </a:cubicBezTo>
                    <a:cubicBezTo>
                      <a:pt x="171" y="71"/>
                      <a:pt x="180" y="68"/>
                      <a:pt x="180" y="68"/>
                    </a:cubicBezTo>
                    <a:lnTo>
                      <a:pt x="180" y="76"/>
                    </a:lnTo>
                    <a:close/>
                    <a:moveTo>
                      <a:pt x="147" y="45"/>
                    </a:moveTo>
                    <a:lnTo>
                      <a:pt x="147" y="45"/>
                    </a:lnTo>
                    <a:lnTo>
                      <a:pt x="170" y="45"/>
                    </a:lnTo>
                    <a:cubicBezTo>
                      <a:pt x="170" y="30"/>
                      <a:pt x="159" y="30"/>
                      <a:pt x="159" y="30"/>
                    </a:cubicBezTo>
                    <a:cubicBezTo>
                      <a:pt x="148" y="30"/>
                      <a:pt x="147" y="45"/>
                      <a:pt x="147" y="45"/>
                    </a:cubicBezTo>
                    <a:close/>
                    <a:moveTo>
                      <a:pt x="196" y="78"/>
                    </a:moveTo>
                    <a:lnTo>
                      <a:pt x="196" y="78"/>
                    </a:lnTo>
                    <a:lnTo>
                      <a:pt x="196" y="0"/>
                    </a:lnTo>
                    <a:lnTo>
                      <a:pt x="206" y="0"/>
                    </a:lnTo>
                    <a:lnTo>
                      <a:pt x="206" y="78"/>
                    </a:lnTo>
                    <a:lnTo>
                      <a:pt x="196" y="78"/>
                    </a:lnTo>
                    <a:close/>
                    <a:moveTo>
                      <a:pt x="225" y="78"/>
                    </a:moveTo>
                    <a:lnTo>
                      <a:pt x="225" y="78"/>
                    </a:lnTo>
                    <a:lnTo>
                      <a:pt x="225" y="0"/>
                    </a:lnTo>
                    <a:lnTo>
                      <a:pt x="235" y="0"/>
                    </a:lnTo>
                    <a:lnTo>
                      <a:pt x="235" y="78"/>
                    </a:lnTo>
                    <a:lnTo>
                      <a:pt x="225" y="78"/>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157" name="Freeform 9"/>
              <p:cNvSpPr>
                <a:spLocks noEditPoints="1"/>
              </p:cNvSpPr>
              <p:nvPr/>
            </p:nvSpPr>
            <p:spPr bwMode="auto">
              <a:xfrm>
                <a:off x="214" y="1216"/>
                <a:ext cx="205" cy="32"/>
              </a:xfrm>
              <a:custGeom>
                <a:avLst/>
                <a:gdLst>
                  <a:gd name="T0" fmla="*/ 0 w 580"/>
                  <a:gd name="T1" fmla="*/ 0 h 93"/>
                  <a:gd name="T2" fmla="*/ 0 w 580"/>
                  <a:gd name="T3" fmla="*/ 0 h 93"/>
                  <a:gd name="T4" fmla="*/ 0 w 580"/>
                  <a:gd name="T5" fmla="*/ 0 h 93"/>
                  <a:gd name="T6" fmla="*/ 0 w 580"/>
                  <a:gd name="T7" fmla="*/ 0 h 93"/>
                  <a:gd name="T8" fmla="*/ 0 w 580"/>
                  <a:gd name="T9" fmla="*/ 0 h 93"/>
                  <a:gd name="T10" fmla="*/ 0 w 580"/>
                  <a:gd name="T11" fmla="*/ 0 h 93"/>
                  <a:gd name="T12" fmla="*/ 0 w 580"/>
                  <a:gd name="T13" fmla="*/ 0 h 93"/>
                  <a:gd name="T14" fmla="*/ 0 w 580"/>
                  <a:gd name="T15" fmla="*/ 0 h 93"/>
                  <a:gd name="T16" fmla="*/ 0 w 580"/>
                  <a:gd name="T17" fmla="*/ 0 h 93"/>
                  <a:gd name="T18" fmla="*/ 0 w 580"/>
                  <a:gd name="T19" fmla="*/ 0 h 93"/>
                  <a:gd name="T20" fmla="*/ 0 w 580"/>
                  <a:gd name="T21" fmla="*/ 0 h 93"/>
                  <a:gd name="T22" fmla="*/ 0 w 580"/>
                  <a:gd name="T23" fmla="*/ 0 h 93"/>
                  <a:gd name="T24" fmla="*/ 0 w 580"/>
                  <a:gd name="T25" fmla="*/ 0 h 93"/>
                  <a:gd name="T26" fmla="*/ 0 w 580"/>
                  <a:gd name="T27" fmla="*/ 0 h 93"/>
                  <a:gd name="T28" fmla="*/ 0 w 580"/>
                  <a:gd name="T29" fmla="*/ 0 h 93"/>
                  <a:gd name="T30" fmla="*/ 0 w 580"/>
                  <a:gd name="T31" fmla="*/ 0 h 93"/>
                  <a:gd name="T32" fmla="*/ 0 w 580"/>
                  <a:gd name="T33" fmla="*/ 0 h 93"/>
                  <a:gd name="T34" fmla="*/ 0 w 580"/>
                  <a:gd name="T35" fmla="*/ 0 h 93"/>
                  <a:gd name="T36" fmla="*/ 0 w 580"/>
                  <a:gd name="T37" fmla="*/ 0 h 93"/>
                  <a:gd name="T38" fmla="*/ 0 w 580"/>
                  <a:gd name="T39" fmla="*/ 0 h 93"/>
                  <a:gd name="T40" fmla="*/ 0 w 580"/>
                  <a:gd name="T41" fmla="*/ 0 h 93"/>
                  <a:gd name="T42" fmla="*/ 0 w 580"/>
                  <a:gd name="T43" fmla="*/ 0 h 93"/>
                  <a:gd name="T44" fmla="*/ 0 w 580"/>
                  <a:gd name="T45" fmla="*/ 0 h 93"/>
                  <a:gd name="T46" fmla="*/ 0 w 580"/>
                  <a:gd name="T47" fmla="*/ 0 h 93"/>
                  <a:gd name="T48" fmla="*/ 0 w 580"/>
                  <a:gd name="T49" fmla="*/ 0 h 93"/>
                  <a:gd name="T50" fmla="*/ 0 w 580"/>
                  <a:gd name="T51" fmla="*/ 0 h 93"/>
                  <a:gd name="T52" fmla="*/ 0 w 580"/>
                  <a:gd name="T53" fmla="*/ 0 h 93"/>
                  <a:gd name="T54" fmla="*/ 0 w 580"/>
                  <a:gd name="T55" fmla="*/ 0 h 93"/>
                  <a:gd name="T56" fmla="*/ 0 w 580"/>
                  <a:gd name="T57" fmla="*/ 0 h 93"/>
                  <a:gd name="T58" fmla="*/ 0 w 580"/>
                  <a:gd name="T59" fmla="*/ 0 h 93"/>
                  <a:gd name="T60" fmla="*/ 0 w 580"/>
                  <a:gd name="T61" fmla="*/ 0 h 93"/>
                  <a:gd name="T62" fmla="*/ 0 w 580"/>
                  <a:gd name="T63" fmla="*/ 0 h 93"/>
                  <a:gd name="T64" fmla="*/ 0 w 580"/>
                  <a:gd name="T65" fmla="*/ 0 h 93"/>
                  <a:gd name="T66" fmla="*/ 0 w 580"/>
                  <a:gd name="T67" fmla="*/ 0 h 93"/>
                  <a:gd name="T68" fmla="*/ 0 w 580"/>
                  <a:gd name="T69" fmla="*/ 0 h 93"/>
                  <a:gd name="T70" fmla="*/ 0 w 580"/>
                  <a:gd name="T71" fmla="*/ 0 h 93"/>
                  <a:gd name="T72" fmla="*/ 0 w 580"/>
                  <a:gd name="T73" fmla="*/ 0 h 93"/>
                  <a:gd name="T74" fmla="*/ 0 w 580"/>
                  <a:gd name="T75" fmla="*/ 0 h 93"/>
                  <a:gd name="T76" fmla="*/ 0 w 580"/>
                  <a:gd name="T77" fmla="*/ 0 h 93"/>
                  <a:gd name="T78" fmla="*/ 0 w 580"/>
                  <a:gd name="T79" fmla="*/ 0 h 93"/>
                  <a:gd name="T80" fmla="*/ 0 w 580"/>
                  <a:gd name="T81" fmla="*/ 0 h 93"/>
                  <a:gd name="T82" fmla="*/ 0 w 580"/>
                  <a:gd name="T83" fmla="*/ 0 h 93"/>
                  <a:gd name="T84" fmla="*/ 0 w 580"/>
                  <a:gd name="T85" fmla="*/ 0 h 93"/>
                  <a:gd name="T86" fmla="*/ 0 w 580"/>
                  <a:gd name="T87" fmla="*/ 0 h 93"/>
                  <a:gd name="T88" fmla="*/ 0 w 580"/>
                  <a:gd name="T89" fmla="*/ 0 h 93"/>
                  <a:gd name="T90" fmla="*/ 0 w 580"/>
                  <a:gd name="T91" fmla="*/ 0 h 93"/>
                  <a:gd name="T92" fmla="*/ 0 w 580"/>
                  <a:gd name="T93" fmla="*/ 0 h 93"/>
                  <a:gd name="T94" fmla="*/ 0 w 580"/>
                  <a:gd name="T95" fmla="*/ 0 h 93"/>
                  <a:gd name="T96" fmla="*/ 0 w 580"/>
                  <a:gd name="T97" fmla="*/ 0 h 93"/>
                  <a:gd name="T98" fmla="*/ 0 w 580"/>
                  <a:gd name="T99" fmla="*/ 0 h 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80" h="93">
                    <a:moveTo>
                      <a:pt x="0" y="78"/>
                    </a:moveTo>
                    <a:lnTo>
                      <a:pt x="0" y="78"/>
                    </a:lnTo>
                    <a:lnTo>
                      <a:pt x="0" y="69"/>
                    </a:lnTo>
                    <a:cubicBezTo>
                      <a:pt x="4" y="59"/>
                      <a:pt x="17" y="48"/>
                      <a:pt x="17" y="48"/>
                    </a:cubicBezTo>
                    <a:lnTo>
                      <a:pt x="23" y="43"/>
                    </a:lnTo>
                    <a:cubicBezTo>
                      <a:pt x="33" y="33"/>
                      <a:pt x="33" y="24"/>
                      <a:pt x="33" y="24"/>
                    </a:cubicBezTo>
                    <a:cubicBezTo>
                      <a:pt x="33" y="18"/>
                      <a:pt x="30" y="14"/>
                      <a:pt x="30" y="14"/>
                    </a:cubicBezTo>
                    <a:cubicBezTo>
                      <a:pt x="26" y="11"/>
                      <a:pt x="20" y="11"/>
                      <a:pt x="20" y="11"/>
                    </a:cubicBezTo>
                    <a:cubicBezTo>
                      <a:pt x="12" y="11"/>
                      <a:pt x="2" y="16"/>
                      <a:pt x="2" y="16"/>
                    </a:cubicBezTo>
                    <a:lnTo>
                      <a:pt x="2" y="8"/>
                    </a:lnTo>
                    <a:cubicBezTo>
                      <a:pt x="12" y="3"/>
                      <a:pt x="21" y="3"/>
                      <a:pt x="21" y="3"/>
                    </a:cubicBezTo>
                    <a:cubicBezTo>
                      <a:pt x="31" y="3"/>
                      <a:pt x="37" y="9"/>
                      <a:pt x="37" y="9"/>
                    </a:cubicBezTo>
                    <a:cubicBezTo>
                      <a:pt x="43" y="14"/>
                      <a:pt x="43" y="23"/>
                      <a:pt x="43" y="23"/>
                    </a:cubicBezTo>
                    <a:cubicBezTo>
                      <a:pt x="43" y="30"/>
                      <a:pt x="40" y="35"/>
                      <a:pt x="40" y="35"/>
                    </a:cubicBezTo>
                    <a:cubicBezTo>
                      <a:pt x="37" y="40"/>
                      <a:pt x="29" y="47"/>
                      <a:pt x="29" y="47"/>
                    </a:cubicBezTo>
                    <a:lnTo>
                      <a:pt x="25" y="50"/>
                    </a:lnTo>
                    <a:cubicBezTo>
                      <a:pt x="14" y="60"/>
                      <a:pt x="12" y="69"/>
                      <a:pt x="12" y="69"/>
                    </a:cubicBezTo>
                    <a:lnTo>
                      <a:pt x="43" y="69"/>
                    </a:lnTo>
                    <a:lnTo>
                      <a:pt x="43" y="78"/>
                    </a:lnTo>
                    <a:lnTo>
                      <a:pt x="0" y="78"/>
                    </a:lnTo>
                    <a:close/>
                    <a:moveTo>
                      <a:pt x="67" y="78"/>
                    </a:moveTo>
                    <a:lnTo>
                      <a:pt x="67" y="78"/>
                    </a:lnTo>
                    <a:lnTo>
                      <a:pt x="67" y="69"/>
                    </a:lnTo>
                    <a:cubicBezTo>
                      <a:pt x="74" y="72"/>
                      <a:pt x="81" y="72"/>
                      <a:pt x="81" y="72"/>
                    </a:cubicBezTo>
                    <a:cubicBezTo>
                      <a:pt x="88" y="72"/>
                      <a:pt x="92" y="68"/>
                      <a:pt x="92" y="68"/>
                    </a:cubicBezTo>
                    <a:cubicBezTo>
                      <a:pt x="96" y="64"/>
                      <a:pt x="96" y="56"/>
                      <a:pt x="96" y="56"/>
                    </a:cubicBezTo>
                    <a:cubicBezTo>
                      <a:pt x="96" y="40"/>
                      <a:pt x="74" y="40"/>
                      <a:pt x="74" y="40"/>
                    </a:cubicBezTo>
                    <a:cubicBezTo>
                      <a:pt x="71" y="40"/>
                      <a:pt x="68" y="40"/>
                      <a:pt x="68" y="40"/>
                    </a:cubicBezTo>
                    <a:lnTo>
                      <a:pt x="68" y="5"/>
                    </a:lnTo>
                    <a:lnTo>
                      <a:pt x="105" y="5"/>
                    </a:lnTo>
                    <a:lnTo>
                      <a:pt x="105" y="14"/>
                    </a:lnTo>
                    <a:lnTo>
                      <a:pt x="77" y="14"/>
                    </a:lnTo>
                    <a:lnTo>
                      <a:pt x="77" y="33"/>
                    </a:lnTo>
                    <a:cubicBezTo>
                      <a:pt x="91" y="33"/>
                      <a:pt x="99" y="39"/>
                      <a:pt x="99" y="39"/>
                    </a:cubicBezTo>
                    <a:cubicBezTo>
                      <a:pt x="106" y="45"/>
                      <a:pt x="106" y="57"/>
                      <a:pt x="106" y="57"/>
                    </a:cubicBezTo>
                    <a:cubicBezTo>
                      <a:pt x="106" y="67"/>
                      <a:pt x="99" y="73"/>
                      <a:pt x="99" y="73"/>
                    </a:cubicBezTo>
                    <a:cubicBezTo>
                      <a:pt x="92" y="79"/>
                      <a:pt x="80" y="79"/>
                      <a:pt x="80" y="79"/>
                    </a:cubicBezTo>
                    <a:cubicBezTo>
                      <a:pt x="74" y="79"/>
                      <a:pt x="67" y="78"/>
                      <a:pt x="67" y="78"/>
                    </a:cubicBezTo>
                    <a:close/>
                    <a:moveTo>
                      <a:pt x="128" y="93"/>
                    </a:moveTo>
                    <a:lnTo>
                      <a:pt x="128" y="93"/>
                    </a:lnTo>
                    <a:lnTo>
                      <a:pt x="128" y="90"/>
                    </a:lnTo>
                    <a:cubicBezTo>
                      <a:pt x="133" y="88"/>
                      <a:pt x="133" y="78"/>
                      <a:pt x="133" y="78"/>
                    </a:cubicBezTo>
                    <a:lnTo>
                      <a:pt x="128" y="78"/>
                    </a:lnTo>
                    <a:lnTo>
                      <a:pt x="128" y="65"/>
                    </a:lnTo>
                    <a:lnTo>
                      <a:pt x="140" y="65"/>
                    </a:lnTo>
                    <a:lnTo>
                      <a:pt x="140" y="76"/>
                    </a:lnTo>
                    <a:cubicBezTo>
                      <a:pt x="140" y="92"/>
                      <a:pt x="128" y="93"/>
                      <a:pt x="128" y="93"/>
                    </a:cubicBezTo>
                    <a:close/>
                    <a:moveTo>
                      <a:pt x="173" y="38"/>
                    </a:moveTo>
                    <a:lnTo>
                      <a:pt x="173" y="38"/>
                    </a:lnTo>
                    <a:cubicBezTo>
                      <a:pt x="162" y="31"/>
                      <a:pt x="162" y="22"/>
                      <a:pt x="162" y="22"/>
                    </a:cubicBezTo>
                    <a:cubicBezTo>
                      <a:pt x="162" y="14"/>
                      <a:pt x="168" y="9"/>
                      <a:pt x="168" y="9"/>
                    </a:cubicBezTo>
                    <a:cubicBezTo>
                      <a:pt x="174" y="3"/>
                      <a:pt x="184" y="3"/>
                      <a:pt x="184" y="3"/>
                    </a:cubicBezTo>
                    <a:cubicBezTo>
                      <a:pt x="193" y="3"/>
                      <a:pt x="199" y="8"/>
                      <a:pt x="199" y="8"/>
                    </a:cubicBezTo>
                    <a:cubicBezTo>
                      <a:pt x="204" y="12"/>
                      <a:pt x="204" y="19"/>
                      <a:pt x="204" y="19"/>
                    </a:cubicBezTo>
                    <a:cubicBezTo>
                      <a:pt x="204" y="29"/>
                      <a:pt x="191" y="38"/>
                      <a:pt x="191" y="38"/>
                    </a:cubicBezTo>
                    <a:cubicBezTo>
                      <a:pt x="207" y="46"/>
                      <a:pt x="207" y="59"/>
                      <a:pt x="207" y="59"/>
                    </a:cubicBezTo>
                    <a:cubicBezTo>
                      <a:pt x="207" y="68"/>
                      <a:pt x="200" y="74"/>
                      <a:pt x="200" y="74"/>
                    </a:cubicBezTo>
                    <a:cubicBezTo>
                      <a:pt x="193" y="79"/>
                      <a:pt x="182" y="79"/>
                      <a:pt x="182" y="79"/>
                    </a:cubicBezTo>
                    <a:cubicBezTo>
                      <a:pt x="172" y="79"/>
                      <a:pt x="165" y="74"/>
                      <a:pt x="165" y="74"/>
                    </a:cubicBezTo>
                    <a:cubicBezTo>
                      <a:pt x="159" y="69"/>
                      <a:pt x="159" y="60"/>
                      <a:pt x="159" y="60"/>
                    </a:cubicBezTo>
                    <a:cubicBezTo>
                      <a:pt x="159" y="47"/>
                      <a:pt x="173" y="38"/>
                      <a:pt x="173" y="38"/>
                    </a:cubicBezTo>
                    <a:close/>
                    <a:moveTo>
                      <a:pt x="185" y="35"/>
                    </a:moveTo>
                    <a:lnTo>
                      <a:pt x="185" y="35"/>
                    </a:lnTo>
                    <a:cubicBezTo>
                      <a:pt x="195" y="28"/>
                      <a:pt x="195" y="20"/>
                      <a:pt x="195" y="20"/>
                    </a:cubicBezTo>
                    <a:cubicBezTo>
                      <a:pt x="195" y="16"/>
                      <a:pt x="192" y="13"/>
                      <a:pt x="192" y="13"/>
                    </a:cubicBezTo>
                    <a:cubicBezTo>
                      <a:pt x="189" y="11"/>
                      <a:pt x="183" y="11"/>
                      <a:pt x="183" y="11"/>
                    </a:cubicBezTo>
                    <a:cubicBezTo>
                      <a:pt x="178" y="11"/>
                      <a:pt x="175" y="13"/>
                      <a:pt x="175" y="13"/>
                    </a:cubicBezTo>
                    <a:cubicBezTo>
                      <a:pt x="171" y="16"/>
                      <a:pt x="171" y="20"/>
                      <a:pt x="171" y="20"/>
                    </a:cubicBezTo>
                    <a:cubicBezTo>
                      <a:pt x="171" y="24"/>
                      <a:pt x="174" y="27"/>
                      <a:pt x="174" y="27"/>
                    </a:cubicBezTo>
                    <a:cubicBezTo>
                      <a:pt x="177" y="30"/>
                      <a:pt x="185" y="35"/>
                      <a:pt x="185" y="35"/>
                    </a:cubicBezTo>
                    <a:close/>
                    <a:moveTo>
                      <a:pt x="178" y="42"/>
                    </a:moveTo>
                    <a:lnTo>
                      <a:pt x="178" y="42"/>
                    </a:lnTo>
                    <a:cubicBezTo>
                      <a:pt x="172" y="47"/>
                      <a:pt x="170" y="50"/>
                      <a:pt x="170" y="50"/>
                    </a:cubicBezTo>
                    <a:cubicBezTo>
                      <a:pt x="168" y="53"/>
                      <a:pt x="168" y="58"/>
                      <a:pt x="168" y="58"/>
                    </a:cubicBezTo>
                    <a:cubicBezTo>
                      <a:pt x="168" y="64"/>
                      <a:pt x="172" y="68"/>
                      <a:pt x="172" y="68"/>
                    </a:cubicBezTo>
                    <a:cubicBezTo>
                      <a:pt x="176" y="72"/>
                      <a:pt x="183" y="72"/>
                      <a:pt x="183" y="72"/>
                    </a:cubicBezTo>
                    <a:cubicBezTo>
                      <a:pt x="189" y="72"/>
                      <a:pt x="193" y="69"/>
                      <a:pt x="193" y="69"/>
                    </a:cubicBezTo>
                    <a:cubicBezTo>
                      <a:pt x="197" y="66"/>
                      <a:pt x="197" y="60"/>
                      <a:pt x="197" y="60"/>
                    </a:cubicBezTo>
                    <a:cubicBezTo>
                      <a:pt x="197" y="56"/>
                      <a:pt x="195" y="53"/>
                      <a:pt x="195" y="53"/>
                    </a:cubicBezTo>
                    <a:cubicBezTo>
                      <a:pt x="192" y="50"/>
                      <a:pt x="185" y="46"/>
                      <a:pt x="185" y="46"/>
                    </a:cubicBezTo>
                    <a:lnTo>
                      <a:pt x="178" y="42"/>
                    </a:lnTo>
                    <a:close/>
                    <a:moveTo>
                      <a:pt x="245" y="79"/>
                    </a:moveTo>
                    <a:lnTo>
                      <a:pt x="245" y="79"/>
                    </a:lnTo>
                    <a:cubicBezTo>
                      <a:pt x="233" y="79"/>
                      <a:pt x="227" y="69"/>
                      <a:pt x="227" y="69"/>
                    </a:cubicBezTo>
                    <a:cubicBezTo>
                      <a:pt x="220" y="58"/>
                      <a:pt x="220" y="41"/>
                      <a:pt x="220" y="41"/>
                    </a:cubicBezTo>
                    <a:cubicBezTo>
                      <a:pt x="220" y="24"/>
                      <a:pt x="227" y="14"/>
                      <a:pt x="227" y="14"/>
                    </a:cubicBezTo>
                    <a:cubicBezTo>
                      <a:pt x="234" y="3"/>
                      <a:pt x="245" y="3"/>
                      <a:pt x="245" y="3"/>
                    </a:cubicBezTo>
                    <a:cubicBezTo>
                      <a:pt x="256" y="3"/>
                      <a:pt x="263" y="14"/>
                      <a:pt x="263" y="14"/>
                    </a:cubicBezTo>
                    <a:cubicBezTo>
                      <a:pt x="270" y="24"/>
                      <a:pt x="270" y="41"/>
                      <a:pt x="270" y="41"/>
                    </a:cubicBezTo>
                    <a:cubicBezTo>
                      <a:pt x="270" y="59"/>
                      <a:pt x="263" y="69"/>
                      <a:pt x="263" y="69"/>
                    </a:cubicBezTo>
                    <a:cubicBezTo>
                      <a:pt x="256" y="79"/>
                      <a:pt x="245" y="79"/>
                      <a:pt x="245" y="79"/>
                    </a:cubicBezTo>
                    <a:close/>
                    <a:moveTo>
                      <a:pt x="245" y="72"/>
                    </a:moveTo>
                    <a:lnTo>
                      <a:pt x="245" y="72"/>
                    </a:lnTo>
                    <a:cubicBezTo>
                      <a:pt x="260" y="72"/>
                      <a:pt x="260" y="41"/>
                      <a:pt x="260" y="41"/>
                    </a:cubicBezTo>
                    <a:cubicBezTo>
                      <a:pt x="260" y="11"/>
                      <a:pt x="245" y="11"/>
                      <a:pt x="245" y="11"/>
                    </a:cubicBezTo>
                    <a:cubicBezTo>
                      <a:pt x="230" y="11"/>
                      <a:pt x="230" y="41"/>
                      <a:pt x="230" y="41"/>
                    </a:cubicBezTo>
                    <a:cubicBezTo>
                      <a:pt x="230" y="72"/>
                      <a:pt x="245" y="72"/>
                      <a:pt x="245" y="72"/>
                    </a:cubicBezTo>
                    <a:close/>
                    <a:moveTo>
                      <a:pt x="314" y="78"/>
                    </a:moveTo>
                    <a:lnTo>
                      <a:pt x="314" y="78"/>
                    </a:lnTo>
                    <a:lnTo>
                      <a:pt x="314" y="57"/>
                    </a:lnTo>
                    <a:lnTo>
                      <a:pt x="282" y="57"/>
                    </a:lnTo>
                    <a:lnTo>
                      <a:pt x="282" y="50"/>
                    </a:lnTo>
                    <a:lnTo>
                      <a:pt x="314" y="5"/>
                    </a:lnTo>
                    <a:lnTo>
                      <a:pt x="323" y="5"/>
                    </a:lnTo>
                    <a:lnTo>
                      <a:pt x="323" y="49"/>
                    </a:lnTo>
                    <a:lnTo>
                      <a:pt x="333" y="49"/>
                    </a:lnTo>
                    <a:lnTo>
                      <a:pt x="333" y="57"/>
                    </a:lnTo>
                    <a:lnTo>
                      <a:pt x="323" y="57"/>
                    </a:lnTo>
                    <a:lnTo>
                      <a:pt x="323" y="78"/>
                    </a:lnTo>
                    <a:lnTo>
                      <a:pt x="314" y="78"/>
                    </a:lnTo>
                    <a:close/>
                    <a:moveTo>
                      <a:pt x="291" y="49"/>
                    </a:moveTo>
                    <a:lnTo>
                      <a:pt x="291" y="49"/>
                    </a:lnTo>
                    <a:lnTo>
                      <a:pt x="315" y="49"/>
                    </a:lnTo>
                    <a:lnTo>
                      <a:pt x="315" y="17"/>
                    </a:lnTo>
                    <a:lnTo>
                      <a:pt x="291" y="49"/>
                    </a:lnTo>
                    <a:close/>
                    <a:moveTo>
                      <a:pt x="402" y="79"/>
                    </a:moveTo>
                    <a:lnTo>
                      <a:pt x="402" y="79"/>
                    </a:lnTo>
                    <a:cubicBezTo>
                      <a:pt x="391" y="79"/>
                      <a:pt x="384" y="71"/>
                      <a:pt x="384" y="71"/>
                    </a:cubicBezTo>
                    <a:cubicBezTo>
                      <a:pt x="377" y="63"/>
                      <a:pt x="377" y="51"/>
                      <a:pt x="377" y="51"/>
                    </a:cubicBezTo>
                    <a:cubicBezTo>
                      <a:pt x="377" y="38"/>
                      <a:pt x="384" y="31"/>
                      <a:pt x="384" y="31"/>
                    </a:cubicBezTo>
                    <a:cubicBezTo>
                      <a:pt x="391" y="23"/>
                      <a:pt x="404" y="23"/>
                      <a:pt x="404" y="23"/>
                    </a:cubicBezTo>
                    <a:cubicBezTo>
                      <a:pt x="410" y="23"/>
                      <a:pt x="417" y="25"/>
                      <a:pt x="417" y="25"/>
                    </a:cubicBezTo>
                    <a:lnTo>
                      <a:pt x="417" y="33"/>
                    </a:lnTo>
                    <a:cubicBezTo>
                      <a:pt x="409" y="31"/>
                      <a:pt x="404" y="31"/>
                      <a:pt x="404" y="31"/>
                    </a:cubicBezTo>
                    <a:cubicBezTo>
                      <a:pt x="397" y="31"/>
                      <a:pt x="392" y="36"/>
                      <a:pt x="392" y="36"/>
                    </a:cubicBezTo>
                    <a:cubicBezTo>
                      <a:pt x="388" y="42"/>
                      <a:pt x="388" y="51"/>
                      <a:pt x="388" y="51"/>
                    </a:cubicBezTo>
                    <a:cubicBezTo>
                      <a:pt x="388" y="60"/>
                      <a:pt x="392" y="65"/>
                      <a:pt x="392" y="65"/>
                    </a:cubicBezTo>
                    <a:cubicBezTo>
                      <a:pt x="397" y="71"/>
                      <a:pt x="404" y="71"/>
                      <a:pt x="404" y="71"/>
                    </a:cubicBezTo>
                    <a:cubicBezTo>
                      <a:pt x="411" y="71"/>
                      <a:pt x="418" y="68"/>
                      <a:pt x="418" y="68"/>
                    </a:cubicBezTo>
                    <a:lnTo>
                      <a:pt x="418" y="76"/>
                    </a:lnTo>
                    <a:cubicBezTo>
                      <a:pt x="409" y="79"/>
                      <a:pt x="402" y="79"/>
                      <a:pt x="402" y="79"/>
                    </a:cubicBezTo>
                    <a:close/>
                    <a:moveTo>
                      <a:pt x="471" y="76"/>
                    </a:moveTo>
                    <a:lnTo>
                      <a:pt x="471" y="76"/>
                    </a:lnTo>
                    <a:cubicBezTo>
                      <a:pt x="462" y="79"/>
                      <a:pt x="455" y="79"/>
                      <a:pt x="455" y="79"/>
                    </a:cubicBezTo>
                    <a:cubicBezTo>
                      <a:pt x="443" y="79"/>
                      <a:pt x="436" y="71"/>
                      <a:pt x="436" y="71"/>
                    </a:cubicBezTo>
                    <a:cubicBezTo>
                      <a:pt x="428" y="63"/>
                      <a:pt x="428" y="51"/>
                      <a:pt x="428" y="51"/>
                    </a:cubicBezTo>
                    <a:cubicBezTo>
                      <a:pt x="428" y="39"/>
                      <a:pt x="435" y="31"/>
                      <a:pt x="435" y="31"/>
                    </a:cubicBezTo>
                    <a:cubicBezTo>
                      <a:pt x="441" y="23"/>
                      <a:pt x="451" y="23"/>
                      <a:pt x="451" y="23"/>
                    </a:cubicBezTo>
                    <a:cubicBezTo>
                      <a:pt x="461" y="23"/>
                      <a:pt x="466" y="30"/>
                      <a:pt x="466" y="30"/>
                    </a:cubicBezTo>
                    <a:cubicBezTo>
                      <a:pt x="472" y="37"/>
                      <a:pt x="472" y="50"/>
                      <a:pt x="472" y="50"/>
                    </a:cubicBezTo>
                    <a:lnTo>
                      <a:pt x="472" y="53"/>
                    </a:lnTo>
                    <a:lnTo>
                      <a:pt x="438" y="53"/>
                    </a:lnTo>
                    <a:cubicBezTo>
                      <a:pt x="440" y="71"/>
                      <a:pt x="457" y="71"/>
                      <a:pt x="457" y="71"/>
                    </a:cubicBezTo>
                    <a:cubicBezTo>
                      <a:pt x="463" y="71"/>
                      <a:pt x="471" y="68"/>
                      <a:pt x="471" y="68"/>
                    </a:cubicBezTo>
                    <a:lnTo>
                      <a:pt x="471" y="76"/>
                    </a:lnTo>
                    <a:close/>
                    <a:moveTo>
                      <a:pt x="439" y="45"/>
                    </a:moveTo>
                    <a:lnTo>
                      <a:pt x="439" y="45"/>
                    </a:lnTo>
                    <a:lnTo>
                      <a:pt x="462" y="45"/>
                    </a:lnTo>
                    <a:cubicBezTo>
                      <a:pt x="462" y="30"/>
                      <a:pt x="451" y="30"/>
                      <a:pt x="451" y="30"/>
                    </a:cubicBezTo>
                    <a:cubicBezTo>
                      <a:pt x="440" y="30"/>
                      <a:pt x="439" y="45"/>
                      <a:pt x="439" y="45"/>
                    </a:cubicBezTo>
                    <a:close/>
                    <a:moveTo>
                      <a:pt x="488" y="78"/>
                    </a:moveTo>
                    <a:lnTo>
                      <a:pt x="488" y="78"/>
                    </a:lnTo>
                    <a:lnTo>
                      <a:pt x="488" y="0"/>
                    </a:lnTo>
                    <a:lnTo>
                      <a:pt x="498" y="0"/>
                    </a:lnTo>
                    <a:lnTo>
                      <a:pt x="498" y="78"/>
                    </a:lnTo>
                    <a:lnTo>
                      <a:pt x="488" y="78"/>
                    </a:lnTo>
                    <a:close/>
                    <a:moveTo>
                      <a:pt x="517" y="78"/>
                    </a:moveTo>
                    <a:lnTo>
                      <a:pt x="517" y="78"/>
                    </a:lnTo>
                    <a:lnTo>
                      <a:pt x="517" y="0"/>
                    </a:lnTo>
                    <a:lnTo>
                      <a:pt x="527" y="0"/>
                    </a:lnTo>
                    <a:lnTo>
                      <a:pt x="527" y="78"/>
                    </a:lnTo>
                    <a:lnTo>
                      <a:pt x="517" y="78"/>
                    </a:lnTo>
                    <a:close/>
                    <a:moveTo>
                      <a:pt x="560" y="79"/>
                    </a:moveTo>
                    <a:lnTo>
                      <a:pt x="560" y="79"/>
                    </a:lnTo>
                    <a:cubicBezTo>
                      <a:pt x="554" y="79"/>
                      <a:pt x="544" y="76"/>
                      <a:pt x="544" y="76"/>
                    </a:cubicBezTo>
                    <a:lnTo>
                      <a:pt x="544" y="67"/>
                    </a:lnTo>
                    <a:cubicBezTo>
                      <a:pt x="554" y="71"/>
                      <a:pt x="561" y="71"/>
                      <a:pt x="561" y="71"/>
                    </a:cubicBezTo>
                    <a:cubicBezTo>
                      <a:pt x="565" y="71"/>
                      <a:pt x="567" y="69"/>
                      <a:pt x="567" y="69"/>
                    </a:cubicBezTo>
                    <a:cubicBezTo>
                      <a:pt x="570" y="67"/>
                      <a:pt x="570" y="64"/>
                      <a:pt x="570" y="64"/>
                    </a:cubicBezTo>
                    <a:cubicBezTo>
                      <a:pt x="570" y="59"/>
                      <a:pt x="562" y="55"/>
                      <a:pt x="562" y="55"/>
                    </a:cubicBezTo>
                    <a:lnTo>
                      <a:pt x="557" y="53"/>
                    </a:lnTo>
                    <a:cubicBezTo>
                      <a:pt x="544" y="48"/>
                      <a:pt x="544" y="38"/>
                      <a:pt x="544" y="38"/>
                    </a:cubicBezTo>
                    <a:cubicBezTo>
                      <a:pt x="544" y="31"/>
                      <a:pt x="549" y="27"/>
                      <a:pt x="549" y="27"/>
                    </a:cubicBezTo>
                    <a:cubicBezTo>
                      <a:pt x="554" y="23"/>
                      <a:pt x="563" y="23"/>
                      <a:pt x="563" y="23"/>
                    </a:cubicBezTo>
                    <a:cubicBezTo>
                      <a:pt x="567" y="23"/>
                      <a:pt x="574" y="25"/>
                      <a:pt x="574" y="25"/>
                    </a:cubicBezTo>
                    <a:lnTo>
                      <a:pt x="576" y="25"/>
                    </a:lnTo>
                    <a:lnTo>
                      <a:pt x="576" y="33"/>
                    </a:lnTo>
                    <a:cubicBezTo>
                      <a:pt x="568" y="31"/>
                      <a:pt x="563" y="31"/>
                      <a:pt x="563" y="31"/>
                    </a:cubicBezTo>
                    <a:cubicBezTo>
                      <a:pt x="554" y="31"/>
                      <a:pt x="554" y="37"/>
                      <a:pt x="554" y="37"/>
                    </a:cubicBezTo>
                    <a:cubicBezTo>
                      <a:pt x="554" y="42"/>
                      <a:pt x="561" y="45"/>
                      <a:pt x="561" y="45"/>
                    </a:cubicBezTo>
                    <a:lnTo>
                      <a:pt x="565" y="47"/>
                    </a:lnTo>
                    <a:cubicBezTo>
                      <a:pt x="573" y="50"/>
                      <a:pt x="577" y="54"/>
                      <a:pt x="577" y="54"/>
                    </a:cubicBezTo>
                    <a:cubicBezTo>
                      <a:pt x="580" y="57"/>
                      <a:pt x="580" y="63"/>
                      <a:pt x="580" y="63"/>
                    </a:cubicBezTo>
                    <a:cubicBezTo>
                      <a:pt x="580" y="70"/>
                      <a:pt x="574" y="74"/>
                      <a:pt x="574" y="74"/>
                    </a:cubicBezTo>
                    <a:cubicBezTo>
                      <a:pt x="569" y="79"/>
                      <a:pt x="560" y="79"/>
                      <a:pt x="560" y="79"/>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158" name="Freeform 10"/>
              <p:cNvSpPr>
                <a:spLocks/>
              </p:cNvSpPr>
              <p:nvPr/>
            </p:nvSpPr>
            <p:spPr bwMode="auto">
              <a:xfrm>
                <a:off x="137" y="1295"/>
                <a:ext cx="35" cy="0"/>
              </a:xfrm>
              <a:custGeom>
                <a:avLst/>
                <a:gdLst>
                  <a:gd name="T0" fmla="*/ 0 w 100"/>
                  <a:gd name="T1" fmla="*/ 1 h 1"/>
                  <a:gd name="T2" fmla="*/ 0 w 100"/>
                  <a:gd name="T3" fmla="*/ 0 h 1"/>
                  <a:gd name="T4" fmla="*/ 0 w 100"/>
                  <a:gd name="T5" fmla="*/ 0 h 1"/>
                  <a:gd name="T6" fmla="*/ 0 w 100"/>
                  <a:gd name="T7" fmla="*/ 1 h 1"/>
                  <a:gd name="T8" fmla="*/ 0 w 100"/>
                  <a:gd name="T9" fmla="*/ 1 h 1"/>
                  <a:gd name="T10" fmla="*/ 0 w 100"/>
                  <a:gd name="T11" fmla="*/ 1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1">
                    <a:moveTo>
                      <a:pt x="0" y="1"/>
                    </a:moveTo>
                    <a:lnTo>
                      <a:pt x="0" y="0"/>
                    </a:lnTo>
                    <a:lnTo>
                      <a:pt x="100" y="0"/>
                    </a:lnTo>
                    <a:lnTo>
                      <a:pt x="100" y="1"/>
                    </a:lnTo>
                    <a:lnTo>
                      <a:pt x="0" y="1"/>
                    </a:lnTo>
                    <a:close/>
                  </a:path>
                </a:pathLst>
              </a:custGeom>
              <a:solidFill>
                <a:srgbClr val="2D3191"/>
              </a:solidFill>
              <a:ln w="0">
                <a:solidFill>
                  <a:srgbClr val="000000"/>
                </a:solidFill>
                <a:prstDash val="solid"/>
                <a:round/>
                <a:headEnd/>
                <a:tailEnd/>
              </a:ln>
            </p:spPr>
            <p:txBody>
              <a:bodyPr/>
              <a:lstStyle/>
              <a:p>
                <a:endParaRPr lang="en-US">
                  <a:solidFill>
                    <a:srgbClr val="FFFFFF"/>
                  </a:solidFill>
                </a:endParaRPr>
              </a:p>
            </p:txBody>
          </p:sp>
          <p:sp>
            <p:nvSpPr>
              <p:cNvPr id="218159" name="Freeform 11"/>
              <p:cNvSpPr>
                <a:spLocks/>
              </p:cNvSpPr>
              <p:nvPr/>
            </p:nvSpPr>
            <p:spPr bwMode="auto">
              <a:xfrm>
                <a:off x="137" y="1568"/>
                <a:ext cx="35" cy="0"/>
              </a:xfrm>
              <a:custGeom>
                <a:avLst/>
                <a:gdLst>
                  <a:gd name="T0" fmla="*/ 0 w 100"/>
                  <a:gd name="T1" fmla="*/ 0 w 100"/>
                  <a:gd name="T2" fmla="*/ 0 w 100"/>
                  <a:gd name="T3" fmla="*/ 0 w 100"/>
                  <a:gd name="T4" fmla="*/ 0 w 100"/>
                  <a:gd name="T5" fmla="*/ 0 w 100"/>
                  <a:gd name="T6" fmla="*/ 0 60000 65536"/>
                  <a:gd name="T7" fmla="*/ 0 60000 65536"/>
                  <a:gd name="T8" fmla="*/ 0 60000 65536"/>
                  <a:gd name="T9" fmla="*/ 0 60000 65536"/>
                  <a:gd name="T10" fmla="*/ 0 60000 65536"/>
                  <a:gd name="T11" fmla="*/ 0 60000 65536"/>
                </a:gdLst>
                <a:ahLst/>
                <a:cxnLst>
                  <a:cxn ang="T6">
                    <a:pos x="T0" y="0"/>
                  </a:cxn>
                  <a:cxn ang="T7">
                    <a:pos x="T1" y="0"/>
                  </a:cxn>
                  <a:cxn ang="T8">
                    <a:pos x="T2" y="0"/>
                  </a:cxn>
                  <a:cxn ang="T9">
                    <a:pos x="T3" y="0"/>
                  </a:cxn>
                  <a:cxn ang="T10">
                    <a:pos x="T4" y="0"/>
                  </a:cxn>
                  <a:cxn ang="T11">
                    <a:pos x="T5" y="0"/>
                  </a:cxn>
                </a:cxnLst>
                <a:rect l="0" t="0" r="r" b="b"/>
                <a:pathLst>
                  <a:path w="100">
                    <a:moveTo>
                      <a:pt x="0" y="0"/>
                    </a:moveTo>
                    <a:lnTo>
                      <a:pt x="0" y="0"/>
                    </a:lnTo>
                    <a:lnTo>
                      <a:pt x="100" y="0"/>
                    </a:lnTo>
                    <a:lnTo>
                      <a:pt x="0" y="0"/>
                    </a:lnTo>
                    <a:close/>
                  </a:path>
                </a:pathLst>
              </a:custGeom>
              <a:solidFill>
                <a:srgbClr val="ED1C23"/>
              </a:solidFill>
              <a:ln w="0">
                <a:solidFill>
                  <a:srgbClr val="000000"/>
                </a:solidFill>
                <a:prstDash val="solid"/>
                <a:round/>
                <a:headEnd/>
                <a:tailEnd/>
              </a:ln>
            </p:spPr>
            <p:txBody>
              <a:bodyPr/>
              <a:lstStyle/>
              <a:p>
                <a:endParaRPr lang="en-US">
                  <a:solidFill>
                    <a:srgbClr val="FFFFFF"/>
                  </a:solidFill>
                </a:endParaRPr>
              </a:p>
            </p:txBody>
          </p:sp>
          <p:sp>
            <p:nvSpPr>
              <p:cNvPr id="218160" name="Freeform 12"/>
              <p:cNvSpPr>
                <a:spLocks noEditPoints="1"/>
              </p:cNvSpPr>
              <p:nvPr/>
            </p:nvSpPr>
            <p:spPr bwMode="auto">
              <a:xfrm>
                <a:off x="207" y="1299"/>
                <a:ext cx="69" cy="25"/>
              </a:xfrm>
              <a:custGeom>
                <a:avLst/>
                <a:gdLst>
                  <a:gd name="T0" fmla="*/ 0 w 197"/>
                  <a:gd name="T1" fmla="*/ 0 h 75"/>
                  <a:gd name="T2" fmla="*/ 0 w 197"/>
                  <a:gd name="T3" fmla="*/ 0 h 75"/>
                  <a:gd name="T4" fmla="*/ 0 w 197"/>
                  <a:gd name="T5" fmla="*/ 0 h 75"/>
                  <a:gd name="T6" fmla="*/ 0 w 197"/>
                  <a:gd name="T7" fmla="*/ 0 h 75"/>
                  <a:gd name="T8" fmla="*/ 0 w 197"/>
                  <a:gd name="T9" fmla="*/ 0 h 75"/>
                  <a:gd name="T10" fmla="*/ 0 w 197"/>
                  <a:gd name="T11" fmla="*/ 0 h 75"/>
                  <a:gd name="T12" fmla="*/ 0 w 197"/>
                  <a:gd name="T13" fmla="*/ 0 h 75"/>
                  <a:gd name="T14" fmla="*/ 0 w 197"/>
                  <a:gd name="T15" fmla="*/ 0 h 75"/>
                  <a:gd name="T16" fmla="*/ 0 w 197"/>
                  <a:gd name="T17" fmla="*/ 0 h 75"/>
                  <a:gd name="T18" fmla="*/ 0 w 197"/>
                  <a:gd name="T19" fmla="*/ 0 h 75"/>
                  <a:gd name="T20" fmla="*/ 0 w 197"/>
                  <a:gd name="T21" fmla="*/ 0 h 75"/>
                  <a:gd name="T22" fmla="*/ 0 w 197"/>
                  <a:gd name="T23" fmla="*/ 0 h 75"/>
                  <a:gd name="T24" fmla="*/ 0 w 197"/>
                  <a:gd name="T25" fmla="*/ 0 h 75"/>
                  <a:gd name="T26" fmla="*/ 0 w 197"/>
                  <a:gd name="T27" fmla="*/ 0 h 75"/>
                  <a:gd name="T28" fmla="*/ 0 w 197"/>
                  <a:gd name="T29" fmla="*/ 0 h 75"/>
                  <a:gd name="T30" fmla="*/ 0 w 197"/>
                  <a:gd name="T31" fmla="*/ 0 h 75"/>
                  <a:gd name="T32" fmla="*/ 0 w 197"/>
                  <a:gd name="T33" fmla="*/ 0 h 75"/>
                  <a:gd name="T34" fmla="*/ 0 w 197"/>
                  <a:gd name="T35" fmla="*/ 0 h 75"/>
                  <a:gd name="T36" fmla="*/ 0 w 197"/>
                  <a:gd name="T37" fmla="*/ 0 h 75"/>
                  <a:gd name="T38" fmla="*/ 0 w 197"/>
                  <a:gd name="T39" fmla="*/ 0 h 75"/>
                  <a:gd name="T40" fmla="*/ 0 w 197"/>
                  <a:gd name="T41" fmla="*/ 0 h 75"/>
                  <a:gd name="T42" fmla="*/ 0 w 197"/>
                  <a:gd name="T43" fmla="*/ 0 h 75"/>
                  <a:gd name="T44" fmla="*/ 0 w 197"/>
                  <a:gd name="T45" fmla="*/ 0 h 75"/>
                  <a:gd name="T46" fmla="*/ 0 w 197"/>
                  <a:gd name="T47" fmla="*/ 0 h 75"/>
                  <a:gd name="T48" fmla="*/ 0 w 197"/>
                  <a:gd name="T49" fmla="*/ 0 h 75"/>
                  <a:gd name="T50" fmla="*/ 0 w 197"/>
                  <a:gd name="T51" fmla="*/ 0 h 75"/>
                  <a:gd name="T52" fmla="*/ 0 w 197"/>
                  <a:gd name="T53" fmla="*/ 0 h 75"/>
                  <a:gd name="T54" fmla="*/ 0 w 197"/>
                  <a:gd name="T55" fmla="*/ 0 h 75"/>
                  <a:gd name="T56" fmla="*/ 0 w 197"/>
                  <a:gd name="T57" fmla="*/ 0 h 75"/>
                  <a:gd name="T58" fmla="*/ 0 w 197"/>
                  <a:gd name="T59" fmla="*/ 0 h 75"/>
                  <a:gd name="T60" fmla="*/ 0 w 197"/>
                  <a:gd name="T61" fmla="*/ 0 h 75"/>
                  <a:gd name="T62" fmla="*/ 0 w 197"/>
                  <a:gd name="T63" fmla="*/ 0 h 75"/>
                  <a:gd name="T64" fmla="*/ 0 w 197"/>
                  <a:gd name="T65" fmla="*/ 0 h 75"/>
                  <a:gd name="T66" fmla="*/ 0 w 197"/>
                  <a:gd name="T67" fmla="*/ 0 h 75"/>
                  <a:gd name="T68" fmla="*/ 0 w 197"/>
                  <a:gd name="T69" fmla="*/ 0 h 75"/>
                  <a:gd name="T70" fmla="*/ 0 w 197"/>
                  <a:gd name="T71" fmla="*/ 0 h 75"/>
                  <a:gd name="T72" fmla="*/ 0 w 197"/>
                  <a:gd name="T73" fmla="*/ 0 h 75"/>
                  <a:gd name="T74" fmla="*/ 0 w 197"/>
                  <a:gd name="T75" fmla="*/ 0 h 75"/>
                  <a:gd name="T76" fmla="*/ 0 w 197"/>
                  <a:gd name="T77" fmla="*/ 0 h 75"/>
                  <a:gd name="T78" fmla="*/ 0 w 197"/>
                  <a:gd name="T79" fmla="*/ 0 h 75"/>
                  <a:gd name="T80" fmla="*/ 0 w 197"/>
                  <a:gd name="T81" fmla="*/ 0 h 75"/>
                  <a:gd name="T82" fmla="*/ 0 w 197"/>
                  <a:gd name="T83" fmla="*/ 0 h 75"/>
                  <a:gd name="T84" fmla="*/ 0 w 197"/>
                  <a:gd name="T85" fmla="*/ 0 h 75"/>
                  <a:gd name="T86" fmla="*/ 0 w 197"/>
                  <a:gd name="T87" fmla="*/ 0 h 75"/>
                  <a:gd name="T88" fmla="*/ 0 w 197"/>
                  <a:gd name="T89" fmla="*/ 0 h 75"/>
                  <a:gd name="T90" fmla="*/ 0 w 197"/>
                  <a:gd name="T91" fmla="*/ 0 h 75"/>
                  <a:gd name="T92" fmla="*/ 0 w 197"/>
                  <a:gd name="T93" fmla="*/ 0 h 75"/>
                  <a:gd name="T94" fmla="*/ 0 w 197"/>
                  <a:gd name="T95" fmla="*/ 0 h 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7" h="75">
                    <a:moveTo>
                      <a:pt x="0" y="49"/>
                    </a:moveTo>
                    <a:lnTo>
                      <a:pt x="0" y="49"/>
                    </a:lnTo>
                    <a:lnTo>
                      <a:pt x="0" y="42"/>
                    </a:lnTo>
                    <a:lnTo>
                      <a:pt x="43" y="42"/>
                    </a:lnTo>
                    <a:lnTo>
                      <a:pt x="43" y="49"/>
                    </a:lnTo>
                    <a:lnTo>
                      <a:pt x="0" y="49"/>
                    </a:lnTo>
                    <a:close/>
                    <a:moveTo>
                      <a:pt x="66" y="75"/>
                    </a:moveTo>
                    <a:lnTo>
                      <a:pt x="66" y="75"/>
                    </a:lnTo>
                    <a:lnTo>
                      <a:pt x="66" y="67"/>
                    </a:lnTo>
                    <a:lnTo>
                      <a:pt x="80" y="67"/>
                    </a:lnTo>
                    <a:lnTo>
                      <a:pt x="80" y="10"/>
                    </a:lnTo>
                    <a:lnTo>
                      <a:pt x="66" y="14"/>
                    </a:lnTo>
                    <a:lnTo>
                      <a:pt x="66" y="6"/>
                    </a:lnTo>
                    <a:lnTo>
                      <a:pt x="90" y="0"/>
                    </a:lnTo>
                    <a:lnTo>
                      <a:pt x="90" y="67"/>
                    </a:lnTo>
                    <a:lnTo>
                      <a:pt x="104" y="67"/>
                    </a:lnTo>
                    <a:lnTo>
                      <a:pt x="104" y="75"/>
                    </a:lnTo>
                    <a:lnTo>
                      <a:pt x="66" y="75"/>
                    </a:lnTo>
                    <a:close/>
                    <a:moveTo>
                      <a:pt x="124" y="75"/>
                    </a:moveTo>
                    <a:lnTo>
                      <a:pt x="124" y="75"/>
                    </a:lnTo>
                    <a:lnTo>
                      <a:pt x="124" y="62"/>
                    </a:lnTo>
                    <a:lnTo>
                      <a:pt x="136" y="62"/>
                    </a:lnTo>
                    <a:lnTo>
                      <a:pt x="136" y="75"/>
                    </a:lnTo>
                    <a:lnTo>
                      <a:pt x="124" y="75"/>
                    </a:lnTo>
                    <a:close/>
                    <a:moveTo>
                      <a:pt x="154" y="75"/>
                    </a:moveTo>
                    <a:lnTo>
                      <a:pt x="154" y="75"/>
                    </a:lnTo>
                    <a:lnTo>
                      <a:pt x="154" y="66"/>
                    </a:lnTo>
                    <a:cubicBezTo>
                      <a:pt x="158" y="56"/>
                      <a:pt x="171" y="45"/>
                      <a:pt x="171" y="45"/>
                    </a:cubicBezTo>
                    <a:lnTo>
                      <a:pt x="176" y="40"/>
                    </a:lnTo>
                    <a:cubicBezTo>
                      <a:pt x="187" y="30"/>
                      <a:pt x="187" y="21"/>
                      <a:pt x="187" y="21"/>
                    </a:cubicBezTo>
                    <a:cubicBezTo>
                      <a:pt x="187" y="15"/>
                      <a:pt x="183" y="11"/>
                      <a:pt x="183" y="11"/>
                    </a:cubicBezTo>
                    <a:cubicBezTo>
                      <a:pt x="180" y="8"/>
                      <a:pt x="173" y="8"/>
                      <a:pt x="173" y="8"/>
                    </a:cubicBezTo>
                    <a:cubicBezTo>
                      <a:pt x="166" y="8"/>
                      <a:pt x="156" y="13"/>
                      <a:pt x="156" y="13"/>
                    </a:cubicBezTo>
                    <a:lnTo>
                      <a:pt x="156" y="5"/>
                    </a:lnTo>
                    <a:cubicBezTo>
                      <a:pt x="165" y="0"/>
                      <a:pt x="175" y="0"/>
                      <a:pt x="175" y="0"/>
                    </a:cubicBezTo>
                    <a:cubicBezTo>
                      <a:pt x="185" y="0"/>
                      <a:pt x="191" y="6"/>
                      <a:pt x="191" y="6"/>
                    </a:cubicBezTo>
                    <a:cubicBezTo>
                      <a:pt x="197" y="11"/>
                      <a:pt x="197" y="20"/>
                      <a:pt x="197" y="20"/>
                    </a:cubicBezTo>
                    <a:cubicBezTo>
                      <a:pt x="197" y="27"/>
                      <a:pt x="194" y="32"/>
                      <a:pt x="194" y="32"/>
                    </a:cubicBezTo>
                    <a:cubicBezTo>
                      <a:pt x="191" y="37"/>
                      <a:pt x="183" y="44"/>
                      <a:pt x="183" y="44"/>
                    </a:cubicBezTo>
                    <a:lnTo>
                      <a:pt x="179" y="47"/>
                    </a:lnTo>
                    <a:cubicBezTo>
                      <a:pt x="167" y="57"/>
                      <a:pt x="166" y="66"/>
                      <a:pt x="166" y="66"/>
                    </a:cubicBezTo>
                    <a:lnTo>
                      <a:pt x="197" y="66"/>
                    </a:lnTo>
                    <a:lnTo>
                      <a:pt x="197" y="75"/>
                    </a:lnTo>
                    <a:lnTo>
                      <a:pt x="154" y="75"/>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161" name="Freeform 13"/>
              <p:cNvSpPr>
                <a:spLocks noEditPoints="1"/>
              </p:cNvSpPr>
              <p:nvPr/>
            </p:nvSpPr>
            <p:spPr bwMode="auto">
              <a:xfrm>
                <a:off x="209" y="1537"/>
                <a:ext cx="71" cy="26"/>
              </a:xfrm>
              <a:custGeom>
                <a:avLst/>
                <a:gdLst>
                  <a:gd name="T0" fmla="*/ 0 w 200"/>
                  <a:gd name="T1" fmla="*/ 0 h 76"/>
                  <a:gd name="T2" fmla="*/ 0 w 200"/>
                  <a:gd name="T3" fmla="*/ 0 h 76"/>
                  <a:gd name="T4" fmla="*/ 0 w 200"/>
                  <a:gd name="T5" fmla="*/ 0 h 76"/>
                  <a:gd name="T6" fmla="*/ 0 w 200"/>
                  <a:gd name="T7" fmla="*/ 0 h 76"/>
                  <a:gd name="T8" fmla="*/ 0 w 200"/>
                  <a:gd name="T9" fmla="*/ 0 h 76"/>
                  <a:gd name="T10" fmla="*/ 0 w 200"/>
                  <a:gd name="T11" fmla="*/ 0 h 76"/>
                  <a:gd name="T12" fmla="*/ 0 w 200"/>
                  <a:gd name="T13" fmla="*/ 0 h 76"/>
                  <a:gd name="T14" fmla="*/ 0 w 200"/>
                  <a:gd name="T15" fmla="*/ 0 h 76"/>
                  <a:gd name="T16" fmla="*/ 0 w 200"/>
                  <a:gd name="T17" fmla="*/ 0 h 76"/>
                  <a:gd name="T18" fmla="*/ 0 w 200"/>
                  <a:gd name="T19" fmla="*/ 0 h 76"/>
                  <a:gd name="T20" fmla="*/ 0 w 200"/>
                  <a:gd name="T21" fmla="*/ 0 h 76"/>
                  <a:gd name="T22" fmla="*/ 0 w 200"/>
                  <a:gd name="T23" fmla="*/ 0 h 76"/>
                  <a:gd name="T24" fmla="*/ 0 w 200"/>
                  <a:gd name="T25" fmla="*/ 0 h 76"/>
                  <a:gd name="T26" fmla="*/ 0 w 200"/>
                  <a:gd name="T27" fmla="*/ 0 h 76"/>
                  <a:gd name="T28" fmla="*/ 0 w 200"/>
                  <a:gd name="T29" fmla="*/ 0 h 76"/>
                  <a:gd name="T30" fmla="*/ 0 w 200"/>
                  <a:gd name="T31" fmla="*/ 0 h 76"/>
                  <a:gd name="T32" fmla="*/ 0 w 200"/>
                  <a:gd name="T33" fmla="*/ 0 h 76"/>
                  <a:gd name="T34" fmla="*/ 0 w 200"/>
                  <a:gd name="T35" fmla="*/ 0 h 76"/>
                  <a:gd name="T36" fmla="*/ 0 w 200"/>
                  <a:gd name="T37" fmla="*/ 0 h 76"/>
                  <a:gd name="T38" fmla="*/ 0 w 200"/>
                  <a:gd name="T39" fmla="*/ 0 h 76"/>
                  <a:gd name="T40" fmla="*/ 0 w 200"/>
                  <a:gd name="T41" fmla="*/ 0 h 76"/>
                  <a:gd name="T42" fmla="*/ 0 w 200"/>
                  <a:gd name="T43" fmla="*/ 0 h 76"/>
                  <a:gd name="T44" fmla="*/ 0 w 200"/>
                  <a:gd name="T45" fmla="*/ 0 h 76"/>
                  <a:gd name="T46" fmla="*/ 0 w 200"/>
                  <a:gd name="T47" fmla="*/ 0 h 76"/>
                  <a:gd name="T48" fmla="*/ 0 w 200"/>
                  <a:gd name="T49" fmla="*/ 0 h 76"/>
                  <a:gd name="T50" fmla="*/ 0 w 200"/>
                  <a:gd name="T51" fmla="*/ 0 h 76"/>
                  <a:gd name="T52" fmla="*/ 0 w 200"/>
                  <a:gd name="T53" fmla="*/ 0 h 76"/>
                  <a:gd name="T54" fmla="*/ 0 w 200"/>
                  <a:gd name="T55" fmla="*/ 0 h 76"/>
                  <a:gd name="T56" fmla="*/ 0 w 200"/>
                  <a:gd name="T57" fmla="*/ 0 h 76"/>
                  <a:gd name="T58" fmla="*/ 0 w 200"/>
                  <a:gd name="T59" fmla="*/ 0 h 76"/>
                  <a:gd name="T60" fmla="*/ 0 w 200"/>
                  <a:gd name="T61" fmla="*/ 0 h 76"/>
                  <a:gd name="T62" fmla="*/ 0 w 200"/>
                  <a:gd name="T63" fmla="*/ 0 h 76"/>
                  <a:gd name="T64" fmla="*/ 0 w 200"/>
                  <a:gd name="T65" fmla="*/ 0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00" h="76">
                    <a:moveTo>
                      <a:pt x="0" y="75"/>
                    </a:moveTo>
                    <a:lnTo>
                      <a:pt x="0" y="75"/>
                    </a:lnTo>
                    <a:lnTo>
                      <a:pt x="0" y="67"/>
                    </a:lnTo>
                    <a:lnTo>
                      <a:pt x="14" y="67"/>
                    </a:lnTo>
                    <a:lnTo>
                      <a:pt x="14" y="10"/>
                    </a:lnTo>
                    <a:lnTo>
                      <a:pt x="0" y="14"/>
                    </a:lnTo>
                    <a:lnTo>
                      <a:pt x="0" y="6"/>
                    </a:lnTo>
                    <a:lnTo>
                      <a:pt x="24" y="0"/>
                    </a:lnTo>
                    <a:lnTo>
                      <a:pt x="24" y="67"/>
                    </a:lnTo>
                    <a:lnTo>
                      <a:pt x="38" y="67"/>
                    </a:lnTo>
                    <a:lnTo>
                      <a:pt x="38" y="75"/>
                    </a:lnTo>
                    <a:lnTo>
                      <a:pt x="0" y="75"/>
                    </a:lnTo>
                    <a:close/>
                    <a:moveTo>
                      <a:pt x="58" y="75"/>
                    </a:moveTo>
                    <a:lnTo>
                      <a:pt x="58" y="75"/>
                    </a:lnTo>
                    <a:lnTo>
                      <a:pt x="58" y="62"/>
                    </a:lnTo>
                    <a:lnTo>
                      <a:pt x="70" y="62"/>
                    </a:lnTo>
                    <a:lnTo>
                      <a:pt x="70" y="75"/>
                    </a:lnTo>
                    <a:lnTo>
                      <a:pt x="58" y="75"/>
                    </a:lnTo>
                    <a:close/>
                    <a:moveTo>
                      <a:pt x="111" y="76"/>
                    </a:moveTo>
                    <a:lnTo>
                      <a:pt x="111" y="76"/>
                    </a:lnTo>
                    <a:cubicBezTo>
                      <a:pt x="100" y="76"/>
                      <a:pt x="93" y="66"/>
                      <a:pt x="93" y="66"/>
                    </a:cubicBezTo>
                    <a:cubicBezTo>
                      <a:pt x="86" y="55"/>
                      <a:pt x="86" y="38"/>
                      <a:pt x="86" y="38"/>
                    </a:cubicBezTo>
                    <a:cubicBezTo>
                      <a:pt x="86" y="21"/>
                      <a:pt x="93" y="11"/>
                      <a:pt x="93" y="11"/>
                    </a:cubicBezTo>
                    <a:cubicBezTo>
                      <a:pt x="100" y="0"/>
                      <a:pt x="111" y="0"/>
                      <a:pt x="111" y="0"/>
                    </a:cubicBezTo>
                    <a:cubicBezTo>
                      <a:pt x="123" y="0"/>
                      <a:pt x="130" y="11"/>
                      <a:pt x="130" y="11"/>
                    </a:cubicBezTo>
                    <a:cubicBezTo>
                      <a:pt x="137" y="21"/>
                      <a:pt x="137" y="38"/>
                      <a:pt x="137" y="38"/>
                    </a:cubicBezTo>
                    <a:cubicBezTo>
                      <a:pt x="137" y="56"/>
                      <a:pt x="130" y="66"/>
                      <a:pt x="130" y="66"/>
                    </a:cubicBezTo>
                    <a:cubicBezTo>
                      <a:pt x="123" y="76"/>
                      <a:pt x="111" y="76"/>
                      <a:pt x="111" y="76"/>
                    </a:cubicBezTo>
                    <a:close/>
                    <a:moveTo>
                      <a:pt x="111" y="69"/>
                    </a:moveTo>
                    <a:lnTo>
                      <a:pt x="111" y="69"/>
                    </a:lnTo>
                    <a:cubicBezTo>
                      <a:pt x="126" y="69"/>
                      <a:pt x="126" y="38"/>
                      <a:pt x="126" y="38"/>
                    </a:cubicBezTo>
                    <a:cubicBezTo>
                      <a:pt x="126" y="8"/>
                      <a:pt x="111" y="8"/>
                      <a:pt x="111" y="8"/>
                    </a:cubicBezTo>
                    <a:cubicBezTo>
                      <a:pt x="96" y="8"/>
                      <a:pt x="96" y="38"/>
                      <a:pt x="96" y="38"/>
                    </a:cubicBezTo>
                    <a:cubicBezTo>
                      <a:pt x="96" y="69"/>
                      <a:pt x="111" y="69"/>
                      <a:pt x="111" y="69"/>
                    </a:cubicBezTo>
                    <a:close/>
                    <a:moveTo>
                      <a:pt x="154" y="74"/>
                    </a:moveTo>
                    <a:lnTo>
                      <a:pt x="154" y="74"/>
                    </a:lnTo>
                    <a:lnTo>
                      <a:pt x="154" y="66"/>
                    </a:lnTo>
                    <a:cubicBezTo>
                      <a:pt x="164" y="69"/>
                      <a:pt x="170" y="69"/>
                      <a:pt x="170" y="69"/>
                    </a:cubicBezTo>
                    <a:cubicBezTo>
                      <a:pt x="179" y="69"/>
                      <a:pt x="184" y="61"/>
                      <a:pt x="184" y="61"/>
                    </a:cubicBezTo>
                    <a:cubicBezTo>
                      <a:pt x="189" y="54"/>
                      <a:pt x="189" y="40"/>
                      <a:pt x="189" y="40"/>
                    </a:cubicBezTo>
                    <a:cubicBezTo>
                      <a:pt x="182" y="49"/>
                      <a:pt x="172" y="49"/>
                      <a:pt x="172" y="49"/>
                    </a:cubicBezTo>
                    <a:cubicBezTo>
                      <a:pt x="163" y="49"/>
                      <a:pt x="157" y="42"/>
                      <a:pt x="157" y="42"/>
                    </a:cubicBezTo>
                    <a:cubicBezTo>
                      <a:pt x="151" y="36"/>
                      <a:pt x="151" y="26"/>
                      <a:pt x="151" y="26"/>
                    </a:cubicBezTo>
                    <a:cubicBezTo>
                      <a:pt x="151" y="15"/>
                      <a:pt x="157" y="8"/>
                      <a:pt x="157" y="8"/>
                    </a:cubicBezTo>
                    <a:cubicBezTo>
                      <a:pt x="164" y="0"/>
                      <a:pt x="174" y="0"/>
                      <a:pt x="174" y="0"/>
                    </a:cubicBezTo>
                    <a:cubicBezTo>
                      <a:pt x="186" y="0"/>
                      <a:pt x="193" y="10"/>
                      <a:pt x="193" y="10"/>
                    </a:cubicBezTo>
                    <a:cubicBezTo>
                      <a:pt x="200" y="19"/>
                      <a:pt x="200" y="36"/>
                      <a:pt x="200" y="36"/>
                    </a:cubicBezTo>
                    <a:cubicBezTo>
                      <a:pt x="200" y="54"/>
                      <a:pt x="192" y="65"/>
                      <a:pt x="192" y="65"/>
                    </a:cubicBezTo>
                    <a:cubicBezTo>
                      <a:pt x="183" y="76"/>
                      <a:pt x="169" y="76"/>
                      <a:pt x="169" y="76"/>
                    </a:cubicBezTo>
                    <a:cubicBezTo>
                      <a:pt x="163" y="76"/>
                      <a:pt x="154" y="74"/>
                      <a:pt x="154" y="74"/>
                    </a:cubicBezTo>
                    <a:close/>
                    <a:moveTo>
                      <a:pt x="160" y="24"/>
                    </a:moveTo>
                    <a:lnTo>
                      <a:pt x="160" y="24"/>
                    </a:lnTo>
                    <a:cubicBezTo>
                      <a:pt x="160" y="33"/>
                      <a:pt x="164" y="37"/>
                      <a:pt x="164" y="37"/>
                    </a:cubicBezTo>
                    <a:cubicBezTo>
                      <a:pt x="168" y="42"/>
                      <a:pt x="174" y="42"/>
                      <a:pt x="174" y="42"/>
                    </a:cubicBezTo>
                    <a:cubicBezTo>
                      <a:pt x="180" y="42"/>
                      <a:pt x="185" y="38"/>
                      <a:pt x="185" y="38"/>
                    </a:cubicBezTo>
                    <a:cubicBezTo>
                      <a:pt x="189" y="34"/>
                      <a:pt x="189" y="28"/>
                      <a:pt x="189" y="28"/>
                    </a:cubicBezTo>
                    <a:cubicBezTo>
                      <a:pt x="189" y="19"/>
                      <a:pt x="185" y="13"/>
                      <a:pt x="185" y="13"/>
                    </a:cubicBezTo>
                    <a:cubicBezTo>
                      <a:pt x="181" y="8"/>
                      <a:pt x="174" y="8"/>
                      <a:pt x="174" y="8"/>
                    </a:cubicBezTo>
                    <a:cubicBezTo>
                      <a:pt x="168" y="8"/>
                      <a:pt x="164" y="12"/>
                      <a:pt x="164" y="12"/>
                    </a:cubicBezTo>
                    <a:cubicBezTo>
                      <a:pt x="160" y="17"/>
                      <a:pt x="160" y="24"/>
                      <a:pt x="160" y="24"/>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162" name="Freeform 14"/>
              <p:cNvSpPr>
                <a:spLocks noEditPoints="1"/>
              </p:cNvSpPr>
              <p:nvPr/>
            </p:nvSpPr>
            <p:spPr bwMode="auto">
              <a:xfrm>
                <a:off x="383" y="1152"/>
                <a:ext cx="2088" cy="47"/>
              </a:xfrm>
              <a:custGeom>
                <a:avLst/>
                <a:gdLst>
                  <a:gd name="T0" fmla="*/ 0 w 5900"/>
                  <a:gd name="T1" fmla="*/ 0 h 138"/>
                  <a:gd name="T2" fmla="*/ 0 w 5900"/>
                  <a:gd name="T3" fmla="*/ 0 h 138"/>
                  <a:gd name="T4" fmla="*/ 0 w 5900"/>
                  <a:gd name="T5" fmla="*/ 0 h 138"/>
                  <a:gd name="T6" fmla="*/ 0 w 5900"/>
                  <a:gd name="T7" fmla="*/ 0 h 138"/>
                  <a:gd name="T8" fmla="*/ 0 w 5900"/>
                  <a:gd name="T9" fmla="*/ 0 h 138"/>
                  <a:gd name="T10" fmla="*/ 0 w 5900"/>
                  <a:gd name="T11" fmla="*/ 0 h 138"/>
                  <a:gd name="T12" fmla="*/ 0 w 5900"/>
                  <a:gd name="T13" fmla="*/ 0 h 138"/>
                  <a:gd name="T14" fmla="*/ 0 w 5900"/>
                  <a:gd name="T15" fmla="*/ 0 h 138"/>
                  <a:gd name="T16" fmla="*/ 0 w 5900"/>
                  <a:gd name="T17" fmla="*/ 0 h 138"/>
                  <a:gd name="T18" fmla="*/ 0 w 5900"/>
                  <a:gd name="T19" fmla="*/ 0 h 138"/>
                  <a:gd name="T20" fmla="*/ 0 w 5900"/>
                  <a:gd name="T21" fmla="*/ 0 h 138"/>
                  <a:gd name="T22" fmla="*/ 0 w 5900"/>
                  <a:gd name="T23" fmla="*/ 0 h 138"/>
                  <a:gd name="T24" fmla="*/ 0 w 5900"/>
                  <a:gd name="T25" fmla="*/ 0 h 138"/>
                  <a:gd name="T26" fmla="*/ 0 w 5900"/>
                  <a:gd name="T27" fmla="*/ 0 h 138"/>
                  <a:gd name="T28" fmla="*/ 0 w 5900"/>
                  <a:gd name="T29" fmla="*/ 0 h 138"/>
                  <a:gd name="T30" fmla="*/ 0 w 5900"/>
                  <a:gd name="T31" fmla="*/ 0 h 138"/>
                  <a:gd name="T32" fmla="*/ 0 w 5900"/>
                  <a:gd name="T33" fmla="*/ 0 h 138"/>
                  <a:gd name="T34" fmla="*/ 0 w 5900"/>
                  <a:gd name="T35" fmla="*/ 0 h 138"/>
                  <a:gd name="T36" fmla="*/ 0 w 5900"/>
                  <a:gd name="T37" fmla="*/ 0 h 138"/>
                  <a:gd name="T38" fmla="*/ 0 w 5900"/>
                  <a:gd name="T39" fmla="*/ 0 h 138"/>
                  <a:gd name="T40" fmla="*/ 0 w 5900"/>
                  <a:gd name="T41" fmla="*/ 0 h 138"/>
                  <a:gd name="T42" fmla="*/ 0 w 5900"/>
                  <a:gd name="T43" fmla="*/ 0 h 138"/>
                  <a:gd name="T44" fmla="*/ 0 w 5900"/>
                  <a:gd name="T45" fmla="*/ 0 h 138"/>
                  <a:gd name="T46" fmla="*/ 0 w 5900"/>
                  <a:gd name="T47" fmla="*/ 0 h 138"/>
                  <a:gd name="T48" fmla="*/ 0 w 5900"/>
                  <a:gd name="T49" fmla="*/ 0 h 138"/>
                  <a:gd name="T50" fmla="*/ 0 w 5900"/>
                  <a:gd name="T51" fmla="*/ 0 h 138"/>
                  <a:gd name="T52" fmla="*/ 0 w 5900"/>
                  <a:gd name="T53" fmla="*/ 0 h 138"/>
                  <a:gd name="T54" fmla="*/ 0 w 5900"/>
                  <a:gd name="T55" fmla="*/ 0 h 138"/>
                  <a:gd name="T56" fmla="*/ 0 w 5900"/>
                  <a:gd name="T57" fmla="*/ 0 h 138"/>
                  <a:gd name="T58" fmla="*/ 0 w 5900"/>
                  <a:gd name="T59" fmla="*/ 0 h 138"/>
                  <a:gd name="T60" fmla="*/ 0 w 5900"/>
                  <a:gd name="T61" fmla="*/ 0 h 138"/>
                  <a:gd name="T62" fmla="*/ 0 w 5900"/>
                  <a:gd name="T63" fmla="*/ 0 h 138"/>
                  <a:gd name="T64" fmla="*/ 0 w 5900"/>
                  <a:gd name="T65" fmla="*/ 0 h 138"/>
                  <a:gd name="T66" fmla="*/ 0 w 5900"/>
                  <a:gd name="T67" fmla="*/ 0 h 138"/>
                  <a:gd name="T68" fmla="*/ 0 w 5900"/>
                  <a:gd name="T69" fmla="*/ 0 h 138"/>
                  <a:gd name="T70" fmla="*/ 0 w 5900"/>
                  <a:gd name="T71" fmla="*/ 0 h 138"/>
                  <a:gd name="T72" fmla="*/ 0 w 5900"/>
                  <a:gd name="T73" fmla="*/ 0 h 138"/>
                  <a:gd name="T74" fmla="*/ 0 w 5900"/>
                  <a:gd name="T75" fmla="*/ 0 h 138"/>
                  <a:gd name="T76" fmla="*/ 0 w 5900"/>
                  <a:gd name="T77" fmla="*/ 0 h 138"/>
                  <a:gd name="T78" fmla="*/ 0 w 5900"/>
                  <a:gd name="T79" fmla="*/ 0 h 138"/>
                  <a:gd name="T80" fmla="*/ 0 w 5900"/>
                  <a:gd name="T81" fmla="*/ 0 h 138"/>
                  <a:gd name="T82" fmla="*/ 0 w 5900"/>
                  <a:gd name="T83" fmla="*/ 0 h 138"/>
                  <a:gd name="T84" fmla="*/ 0 w 5900"/>
                  <a:gd name="T85" fmla="*/ 0 h 138"/>
                  <a:gd name="T86" fmla="*/ 0 w 5900"/>
                  <a:gd name="T87" fmla="*/ 0 h 138"/>
                  <a:gd name="T88" fmla="*/ 0 w 5900"/>
                  <a:gd name="T89" fmla="*/ 0 h 138"/>
                  <a:gd name="T90" fmla="*/ 0 w 5900"/>
                  <a:gd name="T91" fmla="*/ 0 h 138"/>
                  <a:gd name="T92" fmla="*/ 0 w 5900"/>
                  <a:gd name="T93" fmla="*/ 0 h 138"/>
                  <a:gd name="T94" fmla="*/ 0 w 5900"/>
                  <a:gd name="T95" fmla="*/ 0 h 138"/>
                  <a:gd name="T96" fmla="*/ 0 w 5900"/>
                  <a:gd name="T97" fmla="*/ 0 h 138"/>
                  <a:gd name="T98" fmla="*/ 0 w 5900"/>
                  <a:gd name="T99" fmla="*/ 0 h 138"/>
                  <a:gd name="T100" fmla="*/ 0 w 5900"/>
                  <a:gd name="T101" fmla="*/ 0 h 138"/>
                  <a:gd name="T102" fmla="*/ 0 w 5900"/>
                  <a:gd name="T103" fmla="*/ 0 h 138"/>
                  <a:gd name="T104" fmla="*/ 0 w 5900"/>
                  <a:gd name="T105" fmla="*/ 0 h 138"/>
                  <a:gd name="T106" fmla="*/ 0 w 5900"/>
                  <a:gd name="T107" fmla="*/ 0 h 138"/>
                  <a:gd name="T108" fmla="*/ 0 w 5900"/>
                  <a:gd name="T109" fmla="*/ 0 h 138"/>
                  <a:gd name="T110" fmla="*/ 0 w 5900"/>
                  <a:gd name="T111" fmla="*/ 0 h 138"/>
                  <a:gd name="T112" fmla="*/ 0 w 5900"/>
                  <a:gd name="T113" fmla="*/ 0 h 138"/>
                  <a:gd name="T114" fmla="*/ 0 w 5900"/>
                  <a:gd name="T115" fmla="*/ 0 h 138"/>
                  <a:gd name="T116" fmla="*/ 0 w 5900"/>
                  <a:gd name="T117" fmla="*/ 0 h 138"/>
                  <a:gd name="T118" fmla="*/ 0 w 5900"/>
                  <a:gd name="T119" fmla="*/ 0 h 138"/>
                  <a:gd name="T120" fmla="*/ 0 w 5900"/>
                  <a:gd name="T121" fmla="*/ 0 h 138"/>
                  <a:gd name="T122" fmla="*/ 0 w 5900"/>
                  <a:gd name="T123" fmla="*/ 0 h 13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5900" h="138">
                    <a:moveTo>
                      <a:pt x="26" y="112"/>
                    </a:moveTo>
                    <a:lnTo>
                      <a:pt x="26" y="112"/>
                    </a:lnTo>
                    <a:cubicBezTo>
                      <a:pt x="16" y="112"/>
                      <a:pt x="0" y="108"/>
                      <a:pt x="0" y="108"/>
                    </a:cubicBezTo>
                    <a:lnTo>
                      <a:pt x="0" y="93"/>
                    </a:lnTo>
                    <a:cubicBezTo>
                      <a:pt x="17" y="101"/>
                      <a:pt x="28" y="101"/>
                      <a:pt x="28" y="101"/>
                    </a:cubicBezTo>
                    <a:cubicBezTo>
                      <a:pt x="37" y="101"/>
                      <a:pt x="42" y="97"/>
                      <a:pt x="42" y="97"/>
                    </a:cubicBezTo>
                    <a:cubicBezTo>
                      <a:pt x="47" y="92"/>
                      <a:pt x="47" y="85"/>
                      <a:pt x="47" y="85"/>
                    </a:cubicBezTo>
                    <a:cubicBezTo>
                      <a:pt x="47" y="79"/>
                      <a:pt x="44" y="75"/>
                      <a:pt x="44" y="75"/>
                    </a:cubicBezTo>
                    <a:cubicBezTo>
                      <a:pt x="40" y="71"/>
                      <a:pt x="31" y="66"/>
                      <a:pt x="31" y="66"/>
                    </a:cubicBezTo>
                    <a:lnTo>
                      <a:pt x="24" y="62"/>
                    </a:lnTo>
                    <a:cubicBezTo>
                      <a:pt x="11" y="54"/>
                      <a:pt x="6" y="48"/>
                      <a:pt x="6" y="48"/>
                    </a:cubicBezTo>
                    <a:cubicBezTo>
                      <a:pt x="1" y="41"/>
                      <a:pt x="1" y="33"/>
                      <a:pt x="1" y="33"/>
                    </a:cubicBezTo>
                    <a:cubicBezTo>
                      <a:pt x="1" y="21"/>
                      <a:pt x="9" y="13"/>
                      <a:pt x="9" y="13"/>
                    </a:cubicBezTo>
                    <a:cubicBezTo>
                      <a:pt x="18" y="6"/>
                      <a:pt x="31" y="6"/>
                      <a:pt x="31" y="6"/>
                    </a:cubicBezTo>
                    <a:cubicBezTo>
                      <a:pt x="43" y="6"/>
                      <a:pt x="56" y="10"/>
                      <a:pt x="56" y="10"/>
                    </a:cubicBezTo>
                    <a:lnTo>
                      <a:pt x="56" y="23"/>
                    </a:lnTo>
                    <a:cubicBezTo>
                      <a:pt x="40" y="17"/>
                      <a:pt x="32" y="17"/>
                      <a:pt x="32" y="17"/>
                    </a:cubicBezTo>
                    <a:cubicBezTo>
                      <a:pt x="24" y="17"/>
                      <a:pt x="19" y="20"/>
                      <a:pt x="19" y="20"/>
                    </a:cubicBezTo>
                    <a:cubicBezTo>
                      <a:pt x="14" y="24"/>
                      <a:pt x="14" y="30"/>
                      <a:pt x="14" y="30"/>
                    </a:cubicBezTo>
                    <a:cubicBezTo>
                      <a:pt x="14" y="36"/>
                      <a:pt x="18" y="39"/>
                      <a:pt x="18" y="39"/>
                    </a:cubicBezTo>
                    <a:cubicBezTo>
                      <a:pt x="22" y="43"/>
                      <a:pt x="31" y="49"/>
                      <a:pt x="31" y="49"/>
                    </a:cubicBezTo>
                    <a:lnTo>
                      <a:pt x="38" y="53"/>
                    </a:lnTo>
                    <a:cubicBezTo>
                      <a:pt x="51" y="60"/>
                      <a:pt x="57" y="67"/>
                      <a:pt x="57" y="67"/>
                    </a:cubicBezTo>
                    <a:cubicBezTo>
                      <a:pt x="62" y="74"/>
                      <a:pt x="62" y="83"/>
                      <a:pt x="62" y="83"/>
                    </a:cubicBezTo>
                    <a:cubicBezTo>
                      <a:pt x="62" y="96"/>
                      <a:pt x="52" y="104"/>
                      <a:pt x="52" y="104"/>
                    </a:cubicBezTo>
                    <a:cubicBezTo>
                      <a:pt x="42" y="112"/>
                      <a:pt x="26" y="112"/>
                      <a:pt x="26" y="112"/>
                    </a:cubicBezTo>
                    <a:close/>
                    <a:moveTo>
                      <a:pt x="121" y="100"/>
                    </a:moveTo>
                    <a:lnTo>
                      <a:pt x="121" y="100"/>
                    </a:lnTo>
                    <a:cubicBezTo>
                      <a:pt x="108" y="111"/>
                      <a:pt x="97" y="111"/>
                      <a:pt x="97" y="111"/>
                    </a:cubicBezTo>
                    <a:cubicBezTo>
                      <a:pt x="88" y="111"/>
                      <a:pt x="82" y="105"/>
                      <a:pt x="82" y="105"/>
                    </a:cubicBezTo>
                    <a:cubicBezTo>
                      <a:pt x="76" y="100"/>
                      <a:pt x="76" y="91"/>
                      <a:pt x="76" y="91"/>
                    </a:cubicBezTo>
                    <a:cubicBezTo>
                      <a:pt x="76" y="79"/>
                      <a:pt x="86" y="72"/>
                      <a:pt x="86" y="72"/>
                    </a:cubicBezTo>
                    <a:cubicBezTo>
                      <a:pt x="96" y="66"/>
                      <a:pt x="115" y="66"/>
                      <a:pt x="115" y="66"/>
                    </a:cubicBezTo>
                    <a:lnTo>
                      <a:pt x="119" y="66"/>
                    </a:lnTo>
                    <a:lnTo>
                      <a:pt x="119" y="57"/>
                    </a:lnTo>
                    <a:cubicBezTo>
                      <a:pt x="119" y="44"/>
                      <a:pt x="105" y="44"/>
                      <a:pt x="105" y="44"/>
                    </a:cubicBezTo>
                    <a:cubicBezTo>
                      <a:pt x="95" y="44"/>
                      <a:pt x="82" y="50"/>
                      <a:pt x="82" y="50"/>
                    </a:cubicBezTo>
                    <a:lnTo>
                      <a:pt x="82" y="39"/>
                    </a:lnTo>
                    <a:cubicBezTo>
                      <a:pt x="96" y="34"/>
                      <a:pt x="108" y="34"/>
                      <a:pt x="108" y="34"/>
                    </a:cubicBezTo>
                    <a:cubicBezTo>
                      <a:pt x="120" y="34"/>
                      <a:pt x="126" y="39"/>
                      <a:pt x="126" y="39"/>
                    </a:cubicBezTo>
                    <a:cubicBezTo>
                      <a:pt x="132" y="45"/>
                      <a:pt x="132" y="57"/>
                      <a:pt x="132" y="57"/>
                    </a:cubicBezTo>
                    <a:lnTo>
                      <a:pt x="132" y="90"/>
                    </a:lnTo>
                    <a:cubicBezTo>
                      <a:pt x="132" y="102"/>
                      <a:pt x="139" y="102"/>
                      <a:pt x="139" y="102"/>
                    </a:cubicBezTo>
                    <a:cubicBezTo>
                      <a:pt x="140" y="102"/>
                      <a:pt x="142" y="102"/>
                      <a:pt x="142" y="102"/>
                    </a:cubicBezTo>
                    <a:lnTo>
                      <a:pt x="143" y="109"/>
                    </a:lnTo>
                    <a:cubicBezTo>
                      <a:pt x="138" y="111"/>
                      <a:pt x="133" y="111"/>
                      <a:pt x="133" y="111"/>
                    </a:cubicBezTo>
                    <a:cubicBezTo>
                      <a:pt x="123" y="111"/>
                      <a:pt x="121" y="100"/>
                      <a:pt x="121" y="100"/>
                    </a:cubicBezTo>
                    <a:close/>
                    <a:moveTo>
                      <a:pt x="119" y="93"/>
                    </a:moveTo>
                    <a:lnTo>
                      <a:pt x="119" y="93"/>
                    </a:lnTo>
                    <a:lnTo>
                      <a:pt x="119" y="74"/>
                    </a:lnTo>
                    <a:lnTo>
                      <a:pt x="114" y="73"/>
                    </a:lnTo>
                    <a:cubicBezTo>
                      <a:pt x="103" y="73"/>
                      <a:pt x="96" y="78"/>
                      <a:pt x="96" y="78"/>
                    </a:cubicBezTo>
                    <a:cubicBezTo>
                      <a:pt x="89" y="82"/>
                      <a:pt x="89" y="89"/>
                      <a:pt x="89" y="89"/>
                    </a:cubicBezTo>
                    <a:cubicBezTo>
                      <a:pt x="89" y="94"/>
                      <a:pt x="93" y="97"/>
                      <a:pt x="93" y="97"/>
                    </a:cubicBezTo>
                    <a:cubicBezTo>
                      <a:pt x="96" y="100"/>
                      <a:pt x="101" y="100"/>
                      <a:pt x="101" y="100"/>
                    </a:cubicBezTo>
                    <a:cubicBezTo>
                      <a:pt x="109" y="100"/>
                      <a:pt x="119" y="93"/>
                      <a:pt x="119" y="93"/>
                    </a:cubicBezTo>
                    <a:close/>
                    <a:moveTo>
                      <a:pt x="160" y="110"/>
                    </a:moveTo>
                    <a:lnTo>
                      <a:pt x="160" y="110"/>
                    </a:lnTo>
                    <a:lnTo>
                      <a:pt x="160" y="35"/>
                    </a:lnTo>
                    <a:lnTo>
                      <a:pt x="173" y="35"/>
                    </a:lnTo>
                    <a:lnTo>
                      <a:pt x="173" y="49"/>
                    </a:lnTo>
                    <a:cubicBezTo>
                      <a:pt x="183" y="34"/>
                      <a:pt x="198" y="34"/>
                      <a:pt x="198" y="34"/>
                    </a:cubicBezTo>
                    <a:cubicBezTo>
                      <a:pt x="213" y="34"/>
                      <a:pt x="219" y="49"/>
                      <a:pt x="219" y="49"/>
                    </a:cubicBezTo>
                    <a:cubicBezTo>
                      <a:pt x="228" y="34"/>
                      <a:pt x="244" y="34"/>
                      <a:pt x="244" y="34"/>
                    </a:cubicBezTo>
                    <a:cubicBezTo>
                      <a:pt x="254" y="34"/>
                      <a:pt x="259" y="39"/>
                      <a:pt x="259" y="39"/>
                    </a:cubicBezTo>
                    <a:cubicBezTo>
                      <a:pt x="264" y="45"/>
                      <a:pt x="264" y="55"/>
                      <a:pt x="264" y="55"/>
                    </a:cubicBezTo>
                    <a:lnTo>
                      <a:pt x="264" y="110"/>
                    </a:lnTo>
                    <a:lnTo>
                      <a:pt x="251" y="110"/>
                    </a:lnTo>
                    <a:lnTo>
                      <a:pt x="251" y="58"/>
                    </a:lnTo>
                    <a:cubicBezTo>
                      <a:pt x="251" y="45"/>
                      <a:pt x="241" y="45"/>
                      <a:pt x="241" y="45"/>
                    </a:cubicBezTo>
                    <a:cubicBezTo>
                      <a:pt x="230" y="45"/>
                      <a:pt x="219" y="60"/>
                      <a:pt x="219" y="60"/>
                    </a:cubicBezTo>
                    <a:lnTo>
                      <a:pt x="219" y="110"/>
                    </a:lnTo>
                    <a:lnTo>
                      <a:pt x="205" y="110"/>
                    </a:lnTo>
                    <a:lnTo>
                      <a:pt x="205" y="58"/>
                    </a:lnTo>
                    <a:cubicBezTo>
                      <a:pt x="205" y="45"/>
                      <a:pt x="195" y="45"/>
                      <a:pt x="195" y="45"/>
                    </a:cubicBezTo>
                    <a:cubicBezTo>
                      <a:pt x="185" y="45"/>
                      <a:pt x="173" y="60"/>
                      <a:pt x="173" y="60"/>
                    </a:cubicBezTo>
                    <a:lnTo>
                      <a:pt x="173" y="110"/>
                    </a:lnTo>
                    <a:lnTo>
                      <a:pt x="160" y="110"/>
                    </a:lnTo>
                    <a:close/>
                    <a:moveTo>
                      <a:pt x="290" y="137"/>
                    </a:moveTo>
                    <a:lnTo>
                      <a:pt x="290" y="137"/>
                    </a:lnTo>
                    <a:lnTo>
                      <a:pt x="290" y="35"/>
                    </a:lnTo>
                    <a:lnTo>
                      <a:pt x="304" y="35"/>
                    </a:lnTo>
                    <a:lnTo>
                      <a:pt x="304" y="49"/>
                    </a:lnTo>
                    <a:cubicBezTo>
                      <a:pt x="312" y="34"/>
                      <a:pt x="329" y="34"/>
                      <a:pt x="329" y="34"/>
                    </a:cubicBezTo>
                    <a:cubicBezTo>
                      <a:pt x="342" y="34"/>
                      <a:pt x="350" y="43"/>
                      <a:pt x="350" y="43"/>
                    </a:cubicBezTo>
                    <a:cubicBezTo>
                      <a:pt x="358" y="53"/>
                      <a:pt x="358" y="70"/>
                      <a:pt x="358" y="70"/>
                    </a:cubicBezTo>
                    <a:cubicBezTo>
                      <a:pt x="358" y="89"/>
                      <a:pt x="349" y="100"/>
                      <a:pt x="349" y="100"/>
                    </a:cubicBezTo>
                    <a:cubicBezTo>
                      <a:pt x="340" y="111"/>
                      <a:pt x="326" y="111"/>
                      <a:pt x="326" y="111"/>
                    </a:cubicBezTo>
                    <a:cubicBezTo>
                      <a:pt x="313" y="111"/>
                      <a:pt x="304" y="101"/>
                      <a:pt x="304" y="101"/>
                    </a:cubicBezTo>
                    <a:lnTo>
                      <a:pt x="304" y="137"/>
                    </a:lnTo>
                    <a:lnTo>
                      <a:pt x="290" y="137"/>
                    </a:lnTo>
                    <a:close/>
                    <a:moveTo>
                      <a:pt x="304" y="92"/>
                    </a:moveTo>
                    <a:lnTo>
                      <a:pt x="304" y="92"/>
                    </a:lnTo>
                    <a:cubicBezTo>
                      <a:pt x="314" y="101"/>
                      <a:pt x="324" y="101"/>
                      <a:pt x="324" y="101"/>
                    </a:cubicBezTo>
                    <a:cubicBezTo>
                      <a:pt x="343" y="101"/>
                      <a:pt x="343" y="71"/>
                      <a:pt x="343" y="71"/>
                    </a:cubicBezTo>
                    <a:cubicBezTo>
                      <a:pt x="343" y="45"/>
                      <a:pt x="326" y="45"/>
                      <a:pt x="326" y="45"/>
                    </a:cubicBezTo>
                    <a:cubicBezTo>
                      <a:pt x="315" y="45"/>
                      <a:pt x="304" y="58"/>
                      <a:pt x="304" y="58"/>
                    </a:cubicBezTo>
                    <a:lnTo>
                      <a:pt x="304" y="92"/>
                    </a:lnTo>
                    <a:close/>
                    <a:moveTo>
                      <a:pt x="379" y="110"/>
                    </a:moveTo>
                    <a:lnTo>
                      <a:pt x="379" y="110"/>
                    </a:lnTo>
                    <a:lnTo>
                      <a:pt x="379" y="2"/>
                    </a:lnTo>
                    <a:lnTo>
                      <a:pt x="392" y="2"/>
                    </a:lnTo>
                    <a:lnTo>
                      <a:pt x="392" y="110"/>
                    </a:lnTo>
                    <a:lnTo>
                      <a:pt x="379" y="110"/>
                    </a:lnTo>
                    <a:close/>
                    <a:moveTo>
                      <a:pt x="474" y="107"/>
                    </a:moveTo>
                    <a:lnTo>
                      <a:pt x="474" y="107"/>
                    </a:lnTo>
                    <a:cubicBezTo>
                      <a:pt x="460" y="111"/>
                      <a:pt x="450" y="111"/>
                      <a:pt x="450" y="111"/>
                    </a:cubicBezTo>
                    <a:cubicBezTo>
                      <a:pt x="434" y="111"/>
                      <a:pt x="424" y="100"/>
                      <a:pt x="424" y="100"/>
                    </a:cubicBezTo>
                    <a:cubicBezTo>
                      <a:pt x="413" y="89"/>
                      <a:pt x="413" y="72"/>
                      <a:pt x="413" y="72"/>
                    </a:cubicBezTo>
                    <a:cubicBezTo>
                      <a:pt x="413" y="55"/>
                      <a:pt x="422" y="44"/>
                      <a:pt x="422" y="44"/>
                    </a:cubicBezTo>
                    <a:cubicBezTo>
                      <a:pt x="432" y="34"/>
                      <a:pt x="446" y="34"/>
                      <a:pt x="446" y="34"/>
                    </a:cubicBezTo>
                    <a:cubicBezTo>
                      <a:pt x="459" y="34"/>
                      <a:pt x="467" y="43"/>
                      <a:pt x="467" y="43"/>
                    </a:cubicBezTo>
                    <a:cubicBezTo>
                      <a:pt x="474" y="53"/>
                      <a:pt x="474" y="70"/>
                      <a:pt x="474" y="70"/>
                    </a:cubicBezTo>
                    <a:lnTo>
                      <a:pt x="474" y="75"/>
                    </a:lnTo>
                    <a:lnTo>
                      <a:pt x="427" y="75"/>
                    </a:lnTo>
                    <a:cubicBezTo>
                      <a:pt x="430" y="101"/>
                      <a:pt x="453" y="101"/>
                      <a:pt x="453" y="101"/>
                    </a:cubicBezTo>
                    <a:cubicBezTo>
                      <a:pt x="461" y="101"/>
                      <a:pt x="474" y="96"/>
                      <a:pt x="474" y="96"/>
                    </a:cubicBezTo>
                    <a:lnTo>
                      <a:pt x="474" y="107"/>
                    </a:lnTo>
                    <a:close/>
                    <a:moveTo>
                      <a:pt x="428" y="64"/>
                    </a:moveTo>
                    <a:lnTo>
                      <a:pt x="428" y="64"/>
                    </a:lnTo>
                    <a:lnTo>
                      <a:pt x="460" y="64"/>
                    </a:lnTo>
                    <a:cubicBezTo>
                      <a:pt x="460" y="44"/>
                      <a:pt x="445" y="44"/>
                      <a:pt x="445" y="44"/>
                    </a:cubicBezTo>
                    <a:cubicBezTo>
                      <a:pt x="429" y="44"/>
                      <a:pt x="428" y="64"/>
                      <a:pt x="428" y="64"/>
                    </a:cubicBezTo>
                    <a:close/>
                    <a:moveTo>
                      <a:pt x="499" y="110"/>
                    </a:moveTo>
                    <a:lnTo>
                      <a:pt x="499" y="110"/>
                    </a:lnTo>
                    <a:lnTo>
                      <a:pt x="499" y="96"/>
                    </a:lnTo>
                    <a:lnTo>
                      <a:pt x="513" y="96"/>
                    </a:lnTo>
                    <a:lnTo>
                      <a:pt x="513" y="110"/>
                    </a:lnTo>
                    <a:lnTo>
                      <a:pt x="499" y="110"/>
                    </a:lnTo>
                    <a:close/>
                    <a:moveTo>
                      <a:pt x="499" y="49"/>
                    </a:moveTo>
                    <a:lnTo>
                      <a:pt x="499" y="49"/>
                    </a:lnTo>
                    <a:lnTo>
                      <a:pt x="499" y="35"/>
                    </a:lnTo>
                    <a:lnTo>
                      <a:pt x="513" y="35"/>
                    </a:lnTo>
                    <a:lnTo>
                      <a:pt x="513" y="49"/>
                    </a:lnTo>
                    <a:lnTo>
                      <a:pt x="499" y="49"/>
                    </a:lnTo>
                    <a:close/>
                    <a:moveTo>
                      <a:pt x="610" y="110"/>
                    </a:moveTo>
                    <a:lnTo>
                      <a:pt x="610" y="110"/>
                    </a:lnTo>
                    <a:lnTo>
                      <a:pt x="610" y="19"/>
                    </a:lnTo>
                    <a:lnTo>
                      <a:pt x="574" y="19"/>
                    </a:lnTo>
                    <a:lnTo>
                      <a:pt x="574" y="8"/>
                    </a:lnTo>
                    <a:lnTo>
                      <a:pt x="660" y="8"/>
                    </a:lnTo>
                    <a:lnTo>
                      <a:pt x="660" y="19"/>
                    </a:lnTo>
                    <a:lnTo>
                      <a:pt x="624" y="19"/>
                    </a:lnTo>
                    <a:lnTo>
                      <a:pt x="624" y="110"/>
                    </a:lnTo>
                    <a:lnTo>
                      <a:pt x="610" y="110"/>
                    </a:lnTo>
                    <a:close/>
                    <a:moveTo>
                      <a:pt x="725" y="71"/>
                    </a:moveTo>
                    <a:lnTo>
                      <a:pt x="725" y="71"/>
                    </a:lnTo>
                    <a:lnTo>
                      <a:pt x="708" y="27"/>
                    </a:lnTo>
                    <a:lnTo>
                      <a:pt x="691" y="71"/>
                    </a:lnTo>
                    <a:lnTo>
                      <a:pt x="725" y="71"/>
                    </a:lnTo>
                    <a:close/>
                    <a:moveTo>
                      <a:pt x="741" y="110"/>
                    </a:moveTo>
                    <a:lnTo>
                      <a:pt x="741" y="110"/>
                    </a:lnTo>
                    <a:lnTo>
                      <a:pt x="730" y="81"/>
                    </a:lnTo>
                    <a:lnTo>
                      <a:pt x="687" y="81"/>
                    </a:lnTo>
                    <a:lnTo>
                      <a:pt x="675" y="110"/>
                    </a:lnTo>
                    <a:lnTo>
                      <a:pt x="662" y="110"/>
                    </a:lnTo>
                    <a:lnTo>
                      <a:pt x="702" y="8"/>
                    </a:lnTo>
                    <a:lnTo>
                      <a:pt x="717" y="8"/>
                    </a:lnTo>
                    <a:lnTo>
                      <a:pt x="756" y="110"/>
                    </a:lnTo>
                    <a:lnTo>
                      <a:pt x="741" y="110"/>
                    </a:lnTo>
                    <a:close/>
                    <a:moveTo>
                      <a:pt x="768" y="74"/>
                    </a:moveTo>
                    <a:lnTo>
                      <a:pt x="768" y="74"/>
                    </a:lnTo>
                    <a:lnTo>
                      <a:pt x="768" y="64"/>
                    </a:lnTo>
                    <a:lnTo>
                      <a:pt x="829" y="64"/>
                    </a:lnTo>
                    <a:lnTo>
                      <a:pt x="829" y="74"/>
                    </a:lnTo>
                    <a:lnTo>
                      <a:pt x="768" y="74"/>
                    </a:lnTo>
                    <a:close/>
                    <a:moveTo>
                      <a:pt x="903" y="71"/>
                    </a:moveTo>
                    <a:lnTo>
                      <a:pt x="903" y="71"/>
                    </a:lnTo>
                    <a:lnTo>
                      <a:pt x="886" y="27"/>
                    </a:lnTo>
                    <a:lnTo>
                      <a:pt x="869" y="71"/>
                    </a:lnTo>
                    <a:lnTo>
                      <a:pt x="903" y="71"/>
                    </a:lnTo>
                    <a:close/>
                    <a:moveTo>
                      <a:pt x="918" y="110"/>
                    </a:moveTo>
                    <a:lnTo>
                      <a:pt x="918" y="110"/>
                    </a:lnTo>
                    <a:lnTo>
                      <a:pt x="907" y="81"/>
                    </a:lnTo>
                    <a:lnTo>
                      <a:pt x="864" y="81"/>
                    </a:lnTo>
                    <a:lnTo>
                      <a:pt x="853" y="110"/>
                    </a:lnTo>
                    <a:lnTo>
                      <a:pt x="840" y="110"/>
                    </a:lnTo>
                    <a:lnTo>
                      <a:pt x="880" y="8"/>
                    </a:lnTo>
                    <a:lnTo>
                      <a:pt x="894" y="8"/>
                    </a:lnTo>
                    <a:lnTo>
                      <a:pt x="934" y="110"/>
                    </a:lnTo>
                    <a:lnTo>
                      <a:pt x="918" y="110"/>
                    </a:lnTo>
                    <a:close/>
                    <a:moveTo>
                      <a:pt x="949" y="110"/>
                    </a:moveTo>
                    <a:lnTo>
                      <a:pt x="949" y="110"/>
                    </a:lnTo>
                    <a:lnTo>
                      <a:pt x="949" y="8"/>
                    </a:lnTo>
                    <a:lnTo>
                      <a:pt x="968" y="8"/>
                    </a:lnTo>
                    <a:lnTo>
                      <a:pt x="996" y="87"/>
                    </a:lnTo>
                    <a:lnTo>
                      <a:pt x="1025" y="8"/>
                    </a:lnTo>
                    <a:lnTo>
                      <a:pt x="1043" y="8"/>
                    </a:lnTo>
                    <a:lnTo>
                      <a:pt x="1043" y="110"/>
                    </a:lnTo>
                    <a:lnTo>
                      <a:pt x="1030" y="110"/>
                    </a:lnTo>
                    <a:lnTo>
                      <a:pt x="1030" y="27"/>
                    </a:lnTo>
                    <a:lnTo>
                      <a:pt x="1002" y="103"/>
                    </a:lnTo>
                    <a:lnTo>
                      <a:pt x="988" y="103"/>
                    </a:lnTo>
                    <a:lnTo>
                      <a:pt x="961" y="27"/>
                    </a:lnTo>
                    <a:lnTo>
                      <a:pt x="961" y="110"/>
                    </a:lnTo>
                    <a:lnTo>
                      <a:pt x="949" y="110"/>
                    </a:lnTo>
                    <a:close/>
                    <a:moveTo>
                      <a:pt x="1069" y="110"/>
                    </a:moveTo>
                    <a:lnTo>
                      <a:pt x="1069" y="110"/>
                    </a:lnTo>
                    <a:lnTo>
                      <a:pt x="1069" y="8"/>
                    </a:lnTo>
                    <a:lnTo>
                      <a:pt x="1084" y="8"/>
                    </a:lnTo>
                    <a:lnTo>
                      <a:pt x="1084" y="99"/>
                    </a:lnTo>
                    <a:lnTo>
                      <a:pt x="1129" y="99"/>
                    </a:lnTo>
                    <a:lnTo>
                      <a:pt x="1129" y="110"/>
                    </a:lnTo>
                    <a:lnTo>
                      <a:pt x="1069" y="110"/>
                    </a:lnTo>
                    <a:close/>
                    <a:moveTo>
                      <a:pt x="1137" y="110"/>
                    </a:moveTo>
                    <a:lnTo>
                      <a:pt x="1137" y="110"/>
                    </a:lnTo>
                    <a:lnTo>
                      <a:pt x="1165" y="71"/>
                    </a:lnTo>
                    <a:lnTo>
                      <a:pt x="1138" y="35"/>
                    </a:lnTo>
                    <a:lnTo>
                      <a:pt x="1154" y="35"/>
                    </a:lnTo>
                    <a:lnTo>
                      <a:pt x="1175" y="64"/>
                    </a:lnTo>
                    <a:lnTo>
                      <a:pt x="1195" y="35"/>
                    </a:lnTo>
                    <a:lnTo>
                      <a:pt x="1208" y="35"/>
                    </a:lnTo>
                    <a:lnTo>
                      <a:pt x="1182" y="73"/>
                    </a:lnTo>
                    <a:lnTo>
                      <a:pt x="1210" y="110"/>
                    </a:lnTo>
                    <a:lnTo>
                      <a:pt x="1194" y="110"/>
                    </a:lnTo>
                    <a:lnTo>
                      <a:pt x="1172" y="80"/>
                    </a:lnTo>
                    <a:lnTo>
                      <a:pt x="1150" y="110"/>
                    </a:lnTo>
                    <a:lnTo>
                      <a:pt x="1137" y="110"/>
                    </a:lnTo>
                    <a:close/>
                    <a:moveTo>
                      <a:pt x="1238" y="110"/>
                    </a:moveTo>
                    <a:lnTo>
                      <a:pt x="1238" y="110"/>
                    </a:lnTo>
                    <a:lnTo>
                      <a:pt x="1238" y="99"/>
                    </a:lnTo>
                    <a:lnTo>
                      <a:pt x="1258" y="99"/>
                    </a:lnTo>
                    <a:lnTo>
                      <a:pt x="1258" y="20"/>
                    </a:lnTo>
                    <a:lnTo>
                      <a:pt x="1238" y="25"/>
                    </a:lnTo>
                    <a:lnTo>
                      <a:pt x="1238" y="14"/>
                    </a:lnTo>
                    <a:lnTo>
                      <a:pt x="1272" y="6"/>
                    </a:lnTo>
                    <a:lnTo>
                      <a:pt x="1272" y="99"/>
                    </a:lnTo>
                    <a:lnTo>
                      <a:pt x="1292" y="99"/>
                    </a:lnTo>
                    <a:lnTo>
                      <a:pt x="1292" y="110"/>
                    </a:lnTo>
                    <a:lnTo>
                      <a:pt x="1238" y="110"/>
                    </a:lnTo>
                    <a:close/>
                    <a:moveTo>
                      <a:pt x="1311" y="120"/>
                    </a:moveTo>
                    <a:lnTo>
                      <a:pt x="1311" y="120"/>
                    </a:lnTo>
                    <a:lnTo>
                      <a:pt x="1311" y="110"/>
                    </a:lnTo>
                    <a:lnTo>
                      <a:pt x="1369" y="110"/>
                    </a:lnTo>
                    <a:lnTo>
                      <a:pt x="1369" y="120"/>
                    </a:lnTo>
                    <a:lnTo>
                      <a:pt x="1311" y="120"/>
                    </a:lnTo>
                    <a:close/>
                    <a:moveTo>
                      <a:pt x="1388" y="110"/>
                    </a:moveTo>
                    <a:lnTo>
                      <a:pt x="1388" y="110"/>
                    </a:lnTo>
                    <a:lnTo>
                      <a:pt x="1388" y="8"/>
                    </a:lnTo>
                    <a:lnTo>
                      <a:pt x="1403" y="8"/>
                    </a:lnTo>
                    <a:lnTo>
                      <a:pt x="1454" y="86"/>
                    </a:lnTo>
                    <a:lnTo>
                      <a:pt x="1454" y="8"/>
                    </a:lnTo>
                    <a:lnTo>
                      <a:pt x="1466" y="8"/>
                    </a:lnTo>
                    <a:lnTo>
                      <a:pt x="1466" y="110"/>
                    </a:lnTo>
                    <a:lnTo>
                      <a:pt x="1452" y="110"/>
                    </a:lnTo>
                    <a:lnTo>
                      <a:pt x="1401" y="31"/>
                    </a:lnTo>
                    <a:lnTo>
                      <a:pt x="1401" y="110"/>
                    </a:lnTo>
                    <a:lnTo>
                      <a:pt x="1388" y="110"/>
                    </a:lnTo>
                    <a:close/>
                    <a:moveTo>
                      <a:pt x="1492" y="110"/>
                    </a:moveTo>
                    <a:lnTo>
                      <a:pt x="1492" y="110"/>
                    </a:lnTo>
                    <a:lnTo>
                      <a:pt x="1492" y="2"/>
                    </a:lnTo>
                    <a:lnTo>
                      <a:pt x="1506" y="2"/>
                    </a:lnTo>
                    <a:lnTo>
                      <a:pt x="1506" y="110"/>
                    </a:lnTo>
                    <a:lnTo>
                      <a:pt x="1492" y="110"/>
                    </a:lnTo>
                    <a:close/>
                    <a:moveTo>
                      <a:pt x="1530" y="74"/>
                    </a:moveTo>
                    <a:lnTo>
                      <a:pt x="1530" y="74"/>
                    </a:lnTo>
                    <a:lnTo>
                      <a:pt x="1530" y="64"/>
                    </a:lnTo>
                    <a:lnTo>
                      <a:pt x="1590" y="64"/>
                    </a:lnTo>
                    <a:lnTo>
                      <a:pt x="1590" y="74"/>
                    </a:lnTo>
                    <a:lnTo>
                      <a:pt x="1530" y="74"/>
                    </a:lnTo>
                    <a:close/>
                    <a:moveTo>
                      <a:pt x="1625" y="57"/>
                    </a:moveTo>
                    <a:lnTo>
                      <a:pt x="1625" y="57"/>
                    </a:lnTo>
                    <a:cubicBezTo>
                      <a:pt x="1634" y="45"/>
                      <a:pt x="1649" y="45"/>
                      <a:pt x="1649" y="45"/>
                    </a:cubicBezTo>
                    <a:cubicBezTo>
                      <a:pt x="1662" y="45"/>
                      <a:pt x="1671" y="53"/>
                      <a:pt x="1671" y="53"/>
                    </a:cubicBezTo>
                    <a:cubicBezTo>
                      <a:pt x="1679" y="62"/>
                      <a:pt x="1679" y="76"/>
                      <a:pt x="1679" y="76"/>
                    </a:cubicBezTo>
                    <a:cubicBezTo>
                      <a:pt x="1679" y="92"/>
                      <a:pt x="1670" y="102"/>
                      <a:pt x="1670" y="102"/>
                    </a:cubicBezTo>
                    <a:cubicBezTo>
                      <a:pt x="1660" y="112"/>
                      <a:pt x="1646" y="112"/>
                      <a:pt x="1646" y="112"/>
                    </a:cubicBezTo>
                    <a:cubicBezTo>
                      <a:pt x="1629" y="112"/>
                      <a:pt x="1619" y="99"/>
                      <a:pt x="1619" y="99"/>
                    </a:cubicBezTo>
                    <a:cubicBezTo>
                      <a:pt x="1610" y="85"/>
                      <a:pt x="1610" y="61"/>
                      <a:pt x="1610" y="61"/>
                    </a:cubicBezTo>
                    <a:cubicBezTo>
                      <a:pt x="1610" y="35"/>
                      <a:pt x="1621" y="20"/>
                      <a:pt x="1621" y="20"/>
                    </a:cubicBezTo>
                    <a:cubicBezTo>
                      <a:pt x="1632" y="6"/>
                      <a:pt x="1651" y="6"/>
                      <a:pt x="1651" y="6"/>
                    </a:cubicBezTo>
                    <a:cubicBezTo>
                      <a:pt x="1660" y="6"/>
                      <a:pt x="1674" y="10"/>
                      <a:pt x="1674" y="10"/>
                    </a:cubicBezTo>
                    <a:lnTo>
                      <a:pt x="1674" y="21"/>
                    </a:lnTo>
                    <a:cubicBezTo>
                      <a:pt x="1660" y="16"/>
                      <a:pt x="1650" y="16"/>
                      <a:pt x="1650" y="16"/>
                    </a:cubicBezTo>
                    <a:cubicBezTo>
                      <a:pt x="1625" y="16"/>
                      <a:pt x="1625" y="57"/>
                      <a:pt x="1625" y="57"/>
                    </a:cubicBezTo>
                    <a:close/>
                    <a:moveTo>
                      <a:pt x="1665" y="79"/>
                    </a:moveTo>
                    <a:lnTo>
                      <a:pt x="1665" y="79"/>
                    </a:lnTo>
                    <a:cubicBezTo>
                      <a:pt x="1665" y="67"/>
                      <a:pt x="1660" y="61"/>
                      <a:pt x="1660" y="61"/>
                    </a:cubicBezTo>
                    <a:cubicBezTo>
                      <a:pt x="1655" y="54"/>
                      <a:pt x="1646" y="54"/>
                      <a:pt x="1646" y="54"/>
                    </a:cubicBezTo>
                    <a:cubicBezTo>
                      <a:pt x="1637" y="54"/>
                      <a:pt x="1631" y="60"/>
                      <a:pt x="1631" y="60"/>
                    </a:cubicBezTo>
                    <a:cubicBezTo>
                      <a:pt x="1625" y="66"/>
                      <a:pt x="1625" y="74"/>
                      <a:pt x="1625" y="74"/>
                    </a:cubicBezTo>
                    <a:cubicBezTo>
                      <a:pt x="1625" y="87"/>
                      <a:pt x="1631" y="94"/>
                      <a:pt x="1631" y="94"/>
                    </a:cubicBezTo>
                    <a:cubicBezTo>
                      <a:pt x="1637" y="102"/>
                      <a:pt x="1646" y="102"/>
                      <a:pt x="1646" y="102"/>
                    </a:cubicBezTo>
                    <a:cubicBezTo>
                      <a:pt x="1655" y="102"/>
                      <a:pt x="1660" y="96"/>
                      <a:pt x="1660" y="96"/>
                    </a:cubicBezTo>
                    <a:cubicBezTo>
                      <a:pt x="1665" y="89"/>
                      <a:pt x="1665" y="79"/>
                      <a:pt x="1665" y="79"/>
                    </a:cubicBezTo>
                    <a:close/>
                    <a:moveTo>
                      <a:pt x="1695" y="120"/>
                    </a:moveTo>
                    <a:lnTo>
                      <a:pt x="1695" y="120"/>
                    </a:lnTo>
                    <a:lnTo>
                      <a:pt x="1695" y="110"/>
                    </a:lnTo>
                    <a:lnTo>
                      <a:pt x="1753" y="110"/>
                    </a:lnTo>
                    <a:lnTo>
                      <a:pt x="1753" y="120"/>
                    </a:lnTo>
                    <a:lnTo>
                      <a:pt x="1695" y="120"/>
                    </a:lnTo>
                    <a:close/>
                    <a:moveTo>
                      <a:pt x="1772" y="110"/>
                    </a:moveTo>
                    <a:lnTo>
                      <a:pt x="1772" y="110"/>
                    </a:lnTo>
                    <a:lnTo>
                      <a:pt x="1772" y="8"/>
                    </a:lnTo>
                    <a:lnTo>
                      <a:pt x="1792" y="8"/>
                    </a:lnTo>
                    <a:lnTo>
                      <a:pt x="1820" y="87"/>
                    </a:lnTo>
                    <a:lnTo>
                      <a:pt x="1849" y="8"/>
                    </a:lnTo>
                    <a:lnTo>
                      <a:pt x="1867" y="8"/>
                    </a:lnTo>
                    <a:lnTo>
                      <a:pt x="1867" y="110"/>
                    </a:lnTo>
                    <a:lnTo>
                      <a:pt x="1853" y="110"/>
                    </a:lnTo>
                    <a:lnTo>
                      <a:pt x="1853" y="27"/>
                    </a:lnTo>
                    <a:lnTo>
                      <a:pt x="1826" y="103"/>
                    </a:lnTo>
                    <a:lnTo>
                      <a:pt x="1812" y="103"/>
                    </a:lnTo>
                    <a:lnTo>
                      <a:pt x="1785" y="27"/>
                    </a:lnTo>
                    <a:lnTo>
                      <a:pt x="1785" y="110"/>
                    </a:lnTo>
                    <a:lnTo>
                      <a:pt x="1772" y="110"/>
                    </a:lnTo>
                    <a:close/>
                    <a:moveTo>
                      <a:pt x="1898" y="137"/>
                    </a:moveTo>
                    <a:lnTo>
                      <a:pt x="1898" y="137"/>
                    </a:lnTo>
                    <a:lnTo>
                      <a:pt x="1910" y="110"/>
                    </a:lnTo>
                    <a:lnTo>
                      <a:pt x="1881" y="35"/>
                    </a:lnTo>
                    <a:lnTo>
                      <a:pt x="1896" y="35"/>
                    </a:lnTo>
                    <a:lnTo>
                      <a:pt x="1917" y="91"/>
                    </a:lnTo>
                    <a:lnTo>
                      <a:pt x="1940" y="35"/>
                    </a:lnTo>
                    <a:lnTo>
                      <a:pt x="1952" y="35"/>
                    </a:lnTo>
                    <a:lnTo>
                      <a:pt x="1912" y="137"/>
                    </a:lnTo>
                    <a:lnTo>
                      <a:pt x="1898" y="137"/>
                    </a:lnTo>
                    <a:close/>
                    <a:moveTo>
                      <a:pt x="1986" y="111"/>
                    </a:moveTo>
                    <a:lnTo>
                      <a:pt x="1986" y="111"/>
                    </a:lnTo>
                    <a:cubicBezTo>
                      <a:pt x="1977" y="111"/>
                      <a:pt x="1964" y="107"/>
                      <a:pt x="1964" y="107"/>
                    </a:cubicBezTo>
                    <a:lnTo>
                      <a:pt x="1964" y="95"/>
                    </a:lnTo>
                    <a:cubicBezTo>
                      <a:pt x="1977" y="101"/>
                      <a:pt x="1987" y="101"/>
                      <a:pt x="1987" y="101"/>
                    </a:cubicBezTo>
                    <a:cubicBezTo>
                      <a:pt x="1993" y="101"/>
                      <a:pt x="1996" y="98"/>
                      <a:pt x="1996" y="98"/>
                    </a:cubicBezTo>
                    <a:cubicBezTo>
                      <a:pt x="2000" y="95"/>
                      <a:pt x="2000" y="90"/>
                      <a:pt x="2000" y="90"/>
                    </a:cubicBezTo>
                    <a:cubicBezTo>
                      <a:pt x="2000" y="83"/>
                      <a:pt x="1990" y="79"/>
                      <a:pt x="1990" y="79"/>
                    </a:cubicBezTo>
                    <a:lnTo>
                      <a:pt x="1982" y="75"/>
                    </a:lnTo>
                    <a:cubicBezTo>
                      <a:pt x="1964" y="68"/>
                      <a:pt x="1964" y="54"/>
                      <a:pt x="1964" y="54"/>
                    </a:cubicBezTo>
                    <a:cubicBezTo>
                      <a:pt x="1964" y="45"/>
                      <a:pt x="1971" y="39"/>
                      <a:pt x="1971" y="39"/>
                    </a:cubicBezTo>
                    <a:cubicBezTo>
                      <a:pt x="1978" y="34"/>
                      <a:pt x="1990" y="34"/>
                      <a:pt x="1990" y="34"/>
                    </a:cubicBezTo>
                    <a:cubicBezTo>
                      <a:pt x="1996" y="34"/>
                      <a:pt x="2005" y="35"/>
                      <a:pt x="2005" y="35"/>
                    </a:cubicBezTo>
                    <a:lnTo>
                      <a:pt x="2008" y="36"/>
                    </a:lnTo>
                    <a:lnTo>
                      <a:pt x="2008" y="47"/>
                    </a:lnTo>
                    <a:cubicBezTo>
                      <a:pt x="1997" y="44"/>
                      <a:pt x="1990" y="44"/>
                      <a:pt x="1990" y="44"/>
                    </a:cubicBezTo>
                    <a:cubicBezTo>
                      <a:pt x="1977" y="44"/>
                      <a:pt x="1977" y="53"/>
                      <a:pt x="1977" y="53"/>
                    </a:cubicBezTo>
                    <a:cubicBezTo>
                      <a:pt x="1977" y="59"/>
                      <a:pt x="1987" y="63"/>
                      <a:pt x="1987" y="63"/>
                    </a:cubicBezTo>
                    <a:lnTo>
                      <a:pt x="1994" y="66"/>
                    </a:lnTo>
                    <a:cubicBezTo>
                      <a:pt x="2005" y="71"/>
                      <a:pt x="2009" y="76"/>
                      <a:pt x="2009" y="76"/>
                    </a:cubicBezTo>
                    <a:cubicBezTo>
                      <a:pt x="2014" y="81"/>
                      <a:pt x="2014" y="89"/>
                      <a:pt x="2014" y="89"/>
                    </a:cubicBezTo>
                    <a:cubicBezTo>
                      <a:pt x="2014" y="99"/>
                      <a:pt x="2006" y="105"/>
                      <a:pt x="2006" y="105"/>
                    </a:cubicBezTo>
                    <a:cubicBezTo>
                      <a:pt x="1998" y="111"/>
                      <a:pt x="1986" y="111"/>
                      <a:pt x="1986" y="111"/>
                    </a:cubicBezTo>
                    <a:close/>
                    <a:moveTo>
                      <a:pt x="2060" y="111"/>
                    </a:moveTo>
                    <a:lnTo>
                      <a:pt x="2060" y="111"/>
                    </a:lnTo>
                    <a:cubicBezTo>
                      <a:pt x="2050" y="111"/>
                      <a:pt x="2044" y="105"/>
                      <a:pt x="2044" y="105"/>
                    </a:cubicBezTo>
                    <a:cubicBezTo>
                      <a:pt x="2039" y="99"/>
                      <a:pt x="2039" y="89"/>
                      <a:pt x="2039" y="89"/>
                    </a:cubicBezTo>
                    <a:lnTo>
                      <a:pt x="2039" y="45"/>
                    </a:lnTo>
                    <a:lnTo>
                      <a:pt x="2029" y="45"/>
                    </a:lnTo>
                    <a:lnTo>
                      <a:pt x="2029" y="35"/>
                    </a:lnTo>
                    <a:lnTo>
                      <a:pt x="2039" y="35"/>
                    </a:lnTo>
                    <a:lnTo>
                      <a:pt x="2039" y="22"/>
                    </a:lnTo>
                    <a:lnTo>
                      <a:pt x="2052" y="20"/>
                    </a:lnTo>
                    <a:lnTo>
                      <a:pt x="2052" y="35"/>
                    </a:lnTo>
                    <a:lnTo>
                      <a:pt x="2071" y="35"/>
                    </a:lnTo>
                    <a:lnTo>
                      <a:pt x="2071" y="45"/>
                    </a:lnTo>
                    <a:lnTo>
                      <a:pt x="2052" y="45"/>
                    </a:lnTo>
                    <a:lnTo>
                      <a:pt x="2052" y="87"/>
                    </a:lnTo>
                    <a:cubicBezTo>
                      <a:pt x="2052" y="101"/>
                      <a:pt x="2065" y="101"/>
                      <a:pt x="2065" y="101"/>
                    </a:cubicBezTo>
                    <a:cubicBezTo>
                      <a:pt x="2067" y="101"/>
                      <a:pt x="2071" y="100"/>
                      <a:pt x="2071" y="100"/>
                    </a:cubicBezTo>
                    <a:lnTo>
                      <a:pt x="2071" y="110"/>
                    </a:lnTo>
                    <a:cubicBezTo>
                      <a:pt x="2065" y="111"/>
                      <a:pt x="2060" y="111"/>
                      <a:pt x="2060" y="111"/>
                    </a:cubicBezTo>
                    <a:close/>
                    <a:moveTo>
                      <a:pt x="2145" y="107"/>
                    </a:moveTo>
                    <a:lnTo>
                      <a:pt x="2145" y="107"/>
                    </a:lnTo>
                    <a:cubicBezTo>
                      <a:pt x="2131" y="111"/>
                      <a:pt x="2122" y="111"/>
                      <a:pt x="2122" y="111"/>
                    </a:cubicBezTo>
                    <a:cubicBezTo>
                      <a:pt x="2105" y="111"/>
                      <a:pt x="2095" y="100"/>
                      <a:pt x="2095" y="100"/>
                    </a:cubicBezTo>
                    <a:cubicBezTo>
                      <a:pt x="2085" y="89"/>
                      <a:pt x="2085" y="72"/>
                      <a:pt x="2085" y="72"/>
                    </a:cubicBezTo>
                    <a:cubicBezTo>
                      <a:pt x="2085" y="55"/>
                      <a:pt x="2094" y="44"/>
                      <a:pt x="2094" y="44"/>
                    </a:cubicBezTo>
                    <a:cubicBezTo>
                      <a:pt x="2103" y="34"/>
                      <a:pt x="2117" y="34"/>
                      <a:pt x="2117" y="34"/>
                    </a:cubicBezTo>
                    <a:cubicBezTo>
                      <a:pt x="2130" y="34"/>
                      <a:pt x="2138" y="43"/>
                      <a:pt x="2138" y="43"/>
                    </a:cubicBezTo>
                    <a:cubicBezTo>
                      <a:pt x="2145" y="53"/>
                      <a:pt x="2145" y="70"/>
                      <a:pt x="2145" y="70"/>
                    </a:cubicBezTo>
                    <a:lnTo>
                      <a:pt x="2145" y="75"/>
                    </a:lnTo>
                    <a:lnTo>
                      <a:pt x="2098" y="75"/>
                    </a:lnTo>
                    <a:cubicBezTo>
                      <a:pt x="2101" y="101"/>
                      <a:pt x="2124" y="101"/>
                      <a:pt x="2124" y="101"/>
                    </a:cubicBezTo>
                    <a:cubicBezTo>
                      <a:pt x="2133" y="101"/>
                      <a:pt x="2145" y="96"/>
                      <a:pt x="2145" y="96"/>
                    </a:cubicBezTo>
                    <a:lnTo>
                      <a:pt x="2145" y="107"/>
                    </a:lnTo>
                    <a:close/>
                    <a:moveTo>
                      <a:pt x="2099" y="64"/>
                    </a:moveTo>
                    <a:lnTo>
                      <a:pt x="2099" y="64"/>
                    </a:lnTo>
                    <a:lnTo>
                      <a:pt x="2132" y="64"/>
                    </a:lnTo>
                    <a:cubicBezTo>
                      <a:pt x="2132" y="44"/>
                      <a:pt x="2116" y="44"/>
                      <a:pt x="2116" y="44"/>
                    </a:cubicBezTo>
                    <a:cubicBezTo>
                      <a:pt x="2101" y="44"/>
                      <a:pt x="2099" y="64"/>
                      <a:pt x="2099" y="64"/>
                    </a:cubicBezTo>
                    <a:close/>
                    <a:moveTo>
                      <a:pt x="2168" y="110"/>
                    </a:moveTo>
                    <a:lnTo>
                      <a:pt x="2168" y="110"/>
                    </a:lnTo>
                    <a:lnTo>
                      <a:pt x="2168" y="35"/>
                    </a:lnTo>
                    <a:lnTo>
                      <a:pt x="2182" y="35"/>
                    </a:lnTo>
                    <a:lnTo>
                      <a:pt x="2182" y="49"/>
                    </a:lnTo>
                    <a:cubicBezTo>
                      <a:pt x="2190" y="34"/>
                      <a:pt x="2205" y="34"/>
                      <a:pt x="2205" y="34"/>
                    </a:cubicBezTo>
                    <a:cubicBezTo>
                      <a:pt x="2207" y="34"/>
                      <a:pt x="2210" y="34"/>
                      <a:pt x="2210" y="34"/>
                    </a:cubicBezTo>
                    <a:lnTo>
                      <a:pt x="2210" y="47"/>
                    </a:lnTo>
                    <a:cubicBezTo>
                      <a:pt x="2206" y="45"/>
                      <a:pt x="2203" y="45"/>
                      <a:pt x="2203" y="45"/>
                    </a:cubicBezTo>
                    <a:cubicBezTo>
                      <a:pt x="2191" y="45"/>
                      <a:pt x="2182" y="61"/>
                      <a:pt x="2182" y="61"/>
                    </a:cubicBezTo>
                    <a:lnTo>
                      <a:pt x="2182" y="110"/>
                    </a:lnTo>
                    <a:lnTo>
                      <a:pt x="2168" y="110"/>
                    </a:lnTo>
                    <a:close/>
                    <a:moveTo>
                      <a:pt x="2230" y="137"/>
                    </a:moveTo>
                    <a:lnTo>
                      <a:pt x="2230" y="137"/>
                    </a:lnTo>
                    <a:lnTo>
                      <a:pt x="2242" y="110"/>
                    </a:lnTo>
                    <a:lnTo>
                      <a:pt x="2213" y="35"/>
                    </a:lnTo>
                    <a:lnTo>
                      <a:pt x="2228" y="35"/>
                    </a:lnTo>
                    <a:lnTo>
                      <a:pt x="2249" y="91"/>
                    </a:lnTo>
                    <a:lnTo>
                      <a:pt x="2272" y="35"/>
                    </a:lnTo>
                    <a:lnTo>
                      <a:pt x="2285" y="35"/>
                    </a:lnTo>
                    <a:lnTo>
                      <a:pt x="2244" y="137"/>
                    </a:lnTo>
                    <a:lnTo>
                      <a:pt x="2230" y="137"/>
                    </a:lnTo>
                    <a:close/>
                    <a:moveTo>
                      <a:pt x="2299" y="110"/>
                    </a:moveTo>
                    <a:lnTo>
                      <a:pt x="2299" y="110"/>
                    </a:lnTo>
                    <a:lnTo>
                      <a:pt x="2299" y="8"/>
                    </a:lnTo>
                    <a:lnTo>
                      <a:pt x="2329" y="8"/>
                    </a:lnTo>
                    <a:cubicBezTo>
                      <a:pt x="2344" y="8"/>
                      <a:pt x="2352" y="15"/>
                      <a:pt x="2352" y="15"/>
                    </a:cubicBezTo>
                    <a:cubicBezTo>
                      <a:pt x="2359" y="21"/>
                      <a:pt x="2359" y="33"/>
                      <a:pt x="2359" y="33"/>
                    </a:cubicBezTo>
                    <a:cubicBezTo>
                      <a:pt x="2359" y="54"/>
                      <a:pt x="2339" y="62"/>
                      <a:pt x="2339" y="62"/>
                    </a:cubicBezTo>
                    <a:lnTo>
                      <a:pt x="2373" y="110"/>
                    </a:lnTo>
                    <a:lnTo>
                      <a:pt x="2355" y="110"/>
                    </a:lnTo>
                    <a:lnTo>
                      <a:pt x="2326" y="67"/>
                    </a:lnTo>
                    <a:lnTo>
                      <a:pt x="2313" y="67"/>
                    </a:lnTo>
                    <a:lnTo>
                      <a:pt x="2313" y="110"/>
                    </a:lnTo>
                    <a:lnTo>
                      <a:pt x="2299" y="110"/>
                    </a:lnTo>
                    <a:close/>
                    <a:moveTo>
                      <a:pt x="2313" y="56"/>
                    </a:moveTo>
                    <a:lnTo>
                      <a:pt x="2313" y="56"/>
                    </a:lnTo>
                    <a:lnTo>
                      <a:pt x="2317" y="56"/>
                    </a:lnTo>
                    <a:cubicBezTo>
                      <a:pt x="2345" y="56"/>
                      <a:pt x="2345" y="35"/>
                      <a:pt x="2345" y="35"/>
                    </a:cubicBezTo>
                    <a:cubicBezTo>
                      <a:pt x="2345" y="19"/>
                      <a:pt x="2322" y="19"/>
                      <a:pt x="2322" y="19"/>
                    </a:cubicBezTo>
                    <a:lnTo>
                      <a:pt x="2313" y="19"/>
                    </a:lnTo>
                    <a:lnTo>
                      <a:pt x="2313" y="56"/>
                    </a:lnTo>
                    <a:close/>
                    <a:moveTo>
                      <a:pt x="2442" y="107"/>
                    </a:moveTo>
                    <a:lnTo>
                      <a:pt x="2442" y="107"/>
                    </a:lnTo>
                    <a:cubicBezTo>
                      <a:pt x="2429" y="111"/>
                      <a:pt x="2419" y="111"/>
                      <a:pt x="2419" y="111"/>
                    </a:cubicBezTo>
                    <a:cubicBezTo>
                      <a:pt x="2402" y="111"/>
                      <a:pt x="2392" y="100"/>
                      <a:pt x="2392" y="100"/>
                    </a:cubicBezTo>
                    <a:cubicBezTo>
                      <a:pt x="2382" y="89"/>
                      <a:pt x="2382" y="72"/>
                      <a:pt x="2382" y="72"/>
                    </a:cubicBezTo>
                    <a:cubicBezTo>
                      <a:pt x="2382" y="55"/>
                      <a:pt x="2391" y="44"/>
                      <a:pt x="2391" y="44"/>
                    </a:cubicBezTo>
                    <a:cubicBezTo>
                      <a:pt x="2400" y="34"/>
                      <a:pt x="2414" y="34"/>
                      <a:pt x="2414" y="34"/>
                    </a:cubicBezTo>
                    <a:cubicBezTo>
                      <a:pt x="2428" y="34"/>
                      <a:pt x="2435" y="43"/>
                      <a:pt x="2435" y="43"/>
                    </a:cubicBezTo>
                    <a:cubicBezTo>
                      <a:pt x="2442" y="53"/>
                      <a:pt x="2442" y="70"/>
                      <a:pt x="2442" y="70"/>
                    </a:cubicBezTo>
                    <a:lnTo>
                      <a:pt x="2442" y="75"/>
                    </a:lnTo>
                    <a:lnTo>
                      <a:pt x="2395" y="75"/>
                    </a:lnTo>
                    <a:cubicBezTo>
                      <a:pt x="2398" y="101"/>
                      <a:pt x="2421" y="101"/>
                      <a:pt x="2421" y="101"/>
                    </a:cubicBezTo>
                    <a:cubicBezTo>
                      <a:pt x="2430" y="101"/>
                      <a:pt x="2442" y="96"/>
                      <a:pt x="2442" y="96"/>
                    </a:cubicBezTo>
                    <a:lnTo>
                      <a:pt x="2442" y="107"/>
                    </a:lnTo>
                    <a:close/>
                    <a:moveTo>
                      <a:pt x="2396" y="64"/>
                    </a:moveTo>
                    <a:lnTo>
                      <a:pt x="2396" y="64"/>
                    </a:lnTo>
                    <a:lnTo>
                      <a:pt x="2429" y="64"/>
                    </a:lnTo>
                    <a:cubicBezTo>
                      <a:pt x="2429" y="44"/>
                      <a:pt x="2413" y="44"/>
                      <a:pt x="2413" y="44"/>
                    </a:cubicBezTo>
                    <a:cubicBezTo>
                      <a:pt x="2398" y="44"/>
                      <a:pt x="2396" y="64"/>
                      <a:pt x="2396" y="64"/>
                    </a:cubicBezTo>
                    <a:close/>
                    <a:moveTo>
                      <a:pt x="2466" y="110"/>
                    </a:moveTo>
                    <a:lnTo>
                      <a:pt x="2466" y="110"/>
                    </a:lnTo>
                    <a:lnTo>
                      <a:pt x="2466" y="35"/>
                    </a:lnTo>
                    <a:lnTo>
                      <a:pt x="2479" y="35"/>
                    </a:lnTo>
                    <a:lnTo>
                      <a:pt x="2479" y="49"/>
                    </a:lnTo>
                    <a:cubicBezTo>
                      <a:pt x="2489" y="34"/>
                      <a:pt x="2504" y="34"/>
                      <a:pt x="2504" y="34"/>
                    </a:cubicBezTo>
                    <a:cubicBezTo>
                      <a:pt x="2519" y="34"/>
                      <a:pt x="2525" y="49"/>
                      <a:pt x="2525" y="49"/>
                    </a:cubicBezTo>
                    <a:cubicBezTo>
                      <a:pt x="2534" y="34"/>
                      <a:pt x="2550" y="34"/>
                      <a:pt x="2550" y="34"/>
                    </a:cubicBezTo>
                    <a:cubicBezTo>
                      <a:pt x="2560" y="34"/>
                      <a:pt x="2565" y="39"/>
                      <a:pt x="2565" y="39"/>
                    </a:cubicBezTo>
                    <a:cubicBezTo>
                      <a:pt x="2570" y="45"/>
                      <a:pt x="2570" y="55"/>
                      <a:pt x="2570" y="55"/>
                    </a:cubicBezTo>
                    <a:lnTo>
                      <a:pt x="2570" y="110"/>
                    </a:lnTo>
                    <a:lnTo>
                      <a:pt x="2557" y="110"/>
                    </a:lnTo>
                    <a:lnTo>
                      <a:pt x="2557" y="58"/>
                    </a:lnTo>
                    <a:cubicBezTo>
                      <a:pt x="2557" y="45"/>
                      <a:pt x="2547" y="45"/>
                      <a:pt x="2547" y="45"/>
                    </a:cubicBezTo>
                    <a:cubicBezTo>
                      <a:pt x="2536" y="45"/>
                      <a:pt x="2525" y="60"/>
                      <a:pt x="2525" y="60"/>
                    </a:cubicBezTo>
                    <a:lnTo>
                      <a:pt x="2525" y="110"/>
                    </a:lnTo>
                    <a:lnTo>
                      <a:pt x="2511" y="110"/>
                    </a:lnTo>
                    <a:lnTo>
                      <a:pt x="2511" y="58"/>
                    </a:lnTo>
                    <a:cubicBezTo>
                      <a:pt x="2511" y="45"/>
                      <a:pt x="2501" y="45"/>
                      <a:pt x="2501" y="45"/>
                    </a:cubicBezTo>
                    <a:cubicBezTo>
                      <a:pt x="2491" y="45"/>
                      <a:pt x="2479" y="60"/>
                      <a:pt x="2479" y="60"/>
                    </a:cubicBezTo>
                    <a:lnTo>
                      <a:pt x="2479" y="110"/>
                    </a:lnTo>
                    <a:lnTo>
                      <a:pt x="2466" y="110"/>
                    </a:lnTo>
                    <a:close/>
                    <a:moveTo>
                      <a:pt x="2626" y="111"/>
                    </a:moveTo>
                    <a:lnTo>
                      <a:pt x="2626" y="111"/>
                    </a:lnTo>
                    <a:cubicBezTo>
                      <a:pt x="2610" y="111"/>
                      <a:pt x="2600" y="101"/>
                      <a:pt x="2600" y="101"/>
                    </a:cubicBezTo>
                    <a:cubicBezTo>
                      <a:pt x="2591" y="90"/>
                      <a:pt x="2591" y="72"/>
                      <a:pt x="2591" y="72"/>
                    </a:cubicBezTo>
                    <a:cubicBezTo>
                      <a:pt x="2591" y="54"/>
                      <a:pt x="2600" y="44"/>
                      <a:pt x="2600" y="44"/>
                    </a:cubicBezTo>
                    <a:cubicBezTo>
                      <a:pt x="2610" y="34"/>
                      <a:pt x="2626" y="34"/>
                      <a:pt x="2626" y="34"/>
                    </a:cubicBezTo>
                    <a:cubicBezTo>
                      <a:pt x="2642" y="34"/>
                      <a:pt x="2652" y="44"/>
                      <a:pt x="2652" y="44"/>
                    </a:cubicBezTo>
                    <a:cubicBezTo>
                      <a:pt x="2661" y="54"/>
                      <a:pt x="2661" y="72"/>
                      <a:pt x="2661" y="72"/>
                    </a:cubicBezTo>
                    <a:cubicBezTo>
                      <a:pt x="2661" y="90"/>
                      <a:pt x="2652" y="101"/>
                      <a:pt x="2652" y="101"/>
                    </a:cubicBezTo>
                    <a:cubicBezTo>
                      <a:pt x="2642" y="111"/>
                      <a:pt x="2626" y="111"/>
                      <a:pt x="2626" y="111"/>
                    </a:cubicBezTo>
                    <a:close/>
                    <a:moveTo>
                      <a:pt x="2626" y="101"/>
                    </a:moveTo>
                    <a:lnTo>
                      <a:pt x="2626" y="101"/>
                    </a:lnTo>
                    <a:cubicBezTo>
                      <a:pt x="2647" y="101"/>
                      <a:pt x="2647" y="72"/>
                      <a:pt x="2647" y="72"/>
                    </a:cubicBezTo>
                    <a:cubicBezTo>
                      <a:pt x="2647" y="44"/>
                      <a:pt x="2626" y="44"/>
                      <a:pt x="2626" y="44"/>
                    </a:cubicBezTo>
                    <a:cubicBezTo>
                      <a:pt x="2605" y="44"/>
                      <a:pt x="2605" y="72"/>
                      <a:pt x="2605" y="72"/>
                    </a:cubicBezTo>
                    <a:cubicBezTo>
                      <a:pt x="2605" y="101"/>
                      <a:pt x="2626" y="101"/>
                      <a:pt x="2626" y="101"/>
                    </a:cubicBezTo>
                    <a:close/>
                    <a:moveTo>
                      <a:pt x="2698" y="110"/>
                    </a:moveTo>
                    <a:lnTo>
                      <a:pt x="2698" y="110"/>
                    </a:lnTo>
                    <a:lnTo>
                      <a:pt x="2670" y="35"/>
                    </a:lnTo>
                    <a:lnTo>
                      <a:pt x="2684" y="35"/>
                    </a:lnTo>
                    <a:lnTo>
                      <a:pt x="2705" y="93"/>
                    </a:lnTo>
                    <a:lnTo>
                      <a:pt x="2728" y="35"/>
                    </a:lnTo>
                    <a:lnTo>
                      <a:pt x="2741" y="35"/>
                    </a:lnTo>
                    <a:lnTo>
                      <a:pt x="2711" y="110"/>
                    </a:lnTo>
                    <a:lnTo>
                      <a:pt x="2698" y="110"/>
                    </a:lnTo>
                    <a:close/>
                    <a:moveTo>
                      <a:pt x="2810" y="107"/>
                    </a:moveTo>
                    <a:lnTo>
                      <a:pt x="2810" y="107"/>
                    </a:lnTo>
                    <a:cubicBezTo>
                      <a:pt x="2796" y="111"/>
                      <a:pt x="2786" y="111"/>
                      <a:pt x="2786" y="111"/>
                    </a:cubicBezTo>
                    <a:cubicBezTo>
                      <a:pt x="2770" y="111"/>
                      <a:pt x="2760" y="100"/>
                      <a:pt x="2760" y="100"/>
                    </a:cubicBezTo>
                    <a:cubicBezTo>
                      <a:pt x="2749" y="89"/>
                      <a:pt x="2749" y="72"/>
                      <a:pt x="2749" y="72"/>
                    </a:cubicBezTo>
                    <a:cubicBezTo>
                      <a:pt x="2749" y="55"/>
                      <a:pt x="2758" y="44"/>
                      <a:pt x="2758" y="44"/>
                    </a:cubicBezTo>
                    <a:cubicBezTo>
                      <a:pt x="2767" y="34"/>
                      <a:pt x="2782" y="34"/>
                      <a:pt x="2782" y="34"/>
                    </a:cubicBezTo>
                    <a:cubicBezTo>
                      <a:pt x="2795" y="34"/>
                      <a:pt x="2803" y="43"/>
                      <a:pt x="2803" y="43"/>
                    </a:cubicBezTo>
                    <a:cubicBezTo>
                      <a:pt x="2810" y="53"/>
                      <a:pt x="2810" y="70"/>
                      <a:pt x="2810" y="70"/>
                    </a:cubicBezTo>
                    <a:lnTo>
                      <a:pt x="2810" y="75"/>
                    </a:lnTo>
                    <a:lnTo>
                      <a:pt x="2763" y="75"/>
                    </a:lnTo>
                    <a:cubicBezTo>
                      <a:pt x="2766" y="101"/>
                      <a:pt x="2789" y="101"/>
                      <a:pt x="2789" y="101"/>
                    </a:cubicBezTo>
                    <a:cubicBezTo>
                      <a:pt x="2797" y="101"/>
                      <a:pt x="2810" y="96"/>
                      <a:pt x="2810" y="96"/>
                    </a:cubicBezTo>
                    <a:lnTo>
                      <a:pt x="2810" y="107"/>
                    </a:lnTo>
                    <a:close/>
                    <a:moveTo>
                      <a:pt x="2764" y="64"/>
                    </a:moveTo>
                    <a:lnTo>
                      <a:pt x="2764" y="64"/>
                    </a:lnTo>
                    <a:lnTo>
                      <a:pt x="2796" y="64"/>
                    </a:lnTo>
                    <a:cubicBezTo>
                      <a:pt x="2796" y="44"/>
                      <a:pt x="2781" y="44"/>
                      <a:pt x="2781" y="44"/>
                    </a:cubicBezTo>
                    <a:cubicBezTo>
                      <a:pt x="2765" y="44"/>
                      <a:pt x="2764" y="64"/>
                      <a:pt x="2764" y="64"/>
                    </a:cubicBezTo>
                    <a:close/>
                    <a:moveTo>
                      <a:pt x="2881" y="110"/>
                    </a:moveTo>
                    <a:lnTo>
                      <a:pt x="2881" y="110"/>
                    </a:lnTo>
                    <a:lnTo>
                      <a:pt x="2881" y="96"/>
                    </a:lnTo>
                    <a:cubicBezTo>
                      <a:pt x="2873" y="111"/>
                      <a:pt x="2856" y="111"/>
                      <a:pt x="2856" y="111"/>
                    </a:cubicBezTo>
                    <a:cubicBezTo>
                      <a:pt x="2843" y="111"/>
                      <a:pt x="2835" y="101"/>
                      <a:pt x="2835" y="101"/>
                    </a:cubicBezTo>
                    <a:cubicBezTo>
                      <a:pt x="2827" y="92"/>
                      <a:pt x="2827" y="75"/>
                      <a:pt x="2827" y="75"/>
                    </a:cubicBezTo>
                    <a:cubicBezTo>
                      <a:pt x="2827" y="56"/>
                      <a:pt x="2836" y="45"/>
                      <a:pt x="2836" y="45"/>
                    </a:cubicBezTo>
                    <a:cubicBezTo>
                      <a:pt x="2845" y="34"/>
                      <a:pt x="2859" y="34"/>
                      <a:pt x="2859" y="34"/>
                    </a:cubicBezTo>
                    <a:cubicBezTo>
                      <a:pt x="2872" y="34"/>
                      <a:pt x="2881" y="44"/>
                      <a:pt x="2881" y="44"/>
                    </a:cubicBezTo>
                    <a:lnTo>
                      <a:pt x="2881" y="2"/>
                    </a:lnTo>
                    <a:lnTo>
                      <a:pt x="2894" y="2"/>
                    </a:lnTo>
                    <a:lnTo>
                      <a:pt x="2894" y="110"/>
                    </a:lnTo>
                    <a:lnTo>
                      <a:pt x="2881" y="110"/>
                    </a:lnTo>
                    <a:close/>
                    <a:moveTo>
                      <a:pt x="2881" y="53"/>
                    </a:moveTo>
                    <a:lnTo>
                      <a:pt x="2881" y="53"/>
                    </a:lnTo>
                    <a:cubicBezTo>
                      <a:pt x="2870" y="44"/>
                      <a:pt x="2861" y="44"/>
                      <a:pt x="2861" y="44"/>
                    </a:cubicBezTo>
                    <a:cubicBezTo>
                      <a:pt x="2842" y="44"/>
                      <a:pt x="2842" y="73"/>
                      <a:pt x="2842" y="73"/>
                    </a:cubicBezTo>
                    <a:cubicBezTo>
                      <a:pt x="2842" y="99"/>
                      <a:pt x="2859" y="99"/>
                      <a:pt x="2859" y="99"/>
                    </a:cubicBezTo>
                    <a:cubicBezTo>
                      <a:pt x="2870" y="99"/>
                      <a:pt x="2881" y="87"/>
                      <a:pt x="2881" y="87"/>
                    </a:cubicBezTo>
                    <a:lnTo>
                      <a:pt x="2881" y="53"/>
                    </a:lnTo>
                    <a:close/>
                    <a:moveTo>
                      <a:pt x="2914" y="120"/>
                    </a:moveTo>
                    <a:lnTo>
                      <a:pt x="2914" y="120"/>
                    </a:lnTo>
                    <a:lnTo>
                      <a:pt x="2914" y="110"/>
                    </a:lnTo>
                    <a:lnTo>
                      <a:pt x="2972" y="110"/>
                    </a:lnTo>
                    <a:lnTo>
                      <a:pt x="2972" y="120"/>
                    </a:lnTo>
                    <a:lnTo>
                      <a:pt x="2914" y="120"/>
                    </a:lnTo>
                    <a:close/>
                    <a:moveTo>
                      <a:pt x="2990" y="8"/>
                    </a:moveTo>
                    <a:lnTo>
                      <a:pt x="2990" y="8"/>
                    </a:lnTo>
                    <a:lnTo>
                      <a:pt x="3005" y="8"/>
                    </a:lnTo>
                    <a:lnTo>
                      <a:pt x="3005" y="72"/>
                    </a:lnTo>
                    <a:cubicBezTo>
                      <a:pt x="3005" y="87"/>
                      <a:pt x="3010" y="94"/>
                      <a:pt x="3010" y="94"/>
                    </a:cubicBezTo>
                    <a:cubicBezTo>
                      <a:pt x="3016" y="101"/>
                      <a:pt x="3028" y="101"/>
                      <a:pt x="3028" y="101"/>
                    </a:cubicBezTo>
                    <a:cubicBezTo>
                      <a:pt x="3040" y="101"/>
                      <a:pt x="3045" y="95"/>
                      <a:pt x="3045" y="95"/>
                    </a:cubicBezTo>
                    <a:cubicBezTo>
                      <a:pt x="3050" y="88"/>
                      <a:pt x="3050" y="73"/>
                      <a:pt x="3050" y="73"/>
                    </a:cubicBezTo>
                    <a:lnTo>
                      <a:pt x="3050" y="8"/>
                    </a:lnTo>
                    <a:lnTo>
                      <a:pt x="3063" y="8"/>
                    </a:lnTo>
                    <a:lnTo>
                      <a:pt x="3063" y="72"/>
                    </a:lnTo>
                    <a:cubicBezTo>
                      <a:pt x="3063" y="93"/>
                      <a:pt x="3054" y="103"/>
                      <a:pt x="3054" y="103"/>
                    </a:cubicBezTo>
                    <a:cubicBezTo>
                      <a:pt x="3046" y="112"/>
                      <a:pt x="3027" y="112"/>
                      <a:pt x="3027" y="112"/>
                    </a:cubicBezTo>
                    <a:cubicBezTo>
                      <a:pt x="3008" y="112"/>
                      <a:pt x="2999" y="102"/>
                      <a:pt x="2999" y="102"/>
                    </a:cubicBezTo>
                    <a:cubicBezTo>
                      <a:pt x="2990" y="92"/>
                      <a:pt x="2990" y="72"/>
                      <a:pt x="2990" y="72"/>
                    </a:cubicBezTo>
                    <a:lnTo>
                      <a:pt x="2990" y="8"/>
                    </a:lnTo>
                    <a:close/>
                    <a:moveTo>
                      <a:pt x="3088" y="110"/>
                    </a:moveTo>
                    <a:lnTo>
                      <a:pt x="3088" y="110"/>
                    </a:lnTo>
                    <a:lnTo>
                      <a:pt x="3088" y="35"/>
                    </a:lnTo>
                    <a:lnTo>
                      <a:pt x="3102" y="35"/>
                    </a:lnTo>
                    <a:lnTo>
                      <a:pt x="3102" y="49"/>
                    </a:lnTo>
                    <a:cubicBezTo>
                      <a:pt x="3113" y="34"/>
                      <a:pt x="3128" y="34"/>
                      <a:pt x="3128" y="34"/>
                    </a:cubicBezTo>
                    <a:cubicBezTo>
                      <a:pt x="3138" y="34"/>
                      <a:pt x="3143" y="40"/>
                      <a:pt x="3143" y="40"/>
                    </a:cubicBezTo>
                    <a:cubicBezTo>
                      <a:pt x="3149" y="46"/>
                      <a:pt x="3149" y="56"/>
                      <a:pt x="3149" y="56"/>
                    </a:cubicBezTo>
                    <a:lnTo>
                      <a:pt x="3149" y="110"/>
                    </a:lnTo>
                    <a:lnTo>
                      <a:pt x="3136" y="110"/>
                    </a:lnTo>
                    <a:lnTo>
                      <a:pt x="3136" y="61"/>
                    </a:lnTo>
                    <a:cubicBezTo>
                      <a:pt x="3136" y="52"/>
                      <a:pt x="3133" y="49"/>
                      <a:pt x="3133" y="49"/>
                    </a:cubicBezTo>
                    <a:cubicBezTo>
                      <a:pt x="3131" y="45"/>
                      <a:pt x="3125" y="45"/>
                      <a:pt x="3125" y="45"/>
                    </a:cubicBezTo>
                    <a:cubicBezTo>
                      <a:pt x="3113" y="45"/>
                      <a:pt x="3102" y="61"/>
                      <a:pt x="3102" y="61"/>
                    </a:cubicBezTo>
                    <a:lnTo>
                      <a:pt x="3102" y="110"/>
                    </a:lnTo>
                    <a:lnTo>
                      <a:pt x="3088" y="110"/>
                    </a:lnTo>
                    <a:close/>
                    <a:moveTo>
                      <a:pt x="3176" y="134"/>
                    </a:moveTo>
                    <a:lnTo>
                      <a:pt x="3176" y="134"/>
                    </a:lnTo>
                    <a:lnTo>
                      <a:pt x="3177" y="122"/>
                    </a:lnTo>
                    <a:cubicBezTo>
                      <a:pt x="3189" y="128"/>
                      <a:pt x="3200" y="128"/>
                      <a:pt x="3200" y="128"/>
                    </a:cubicBezTo>
                    <a:cubicBezTo>
                      <a:pt x="3223" y="128"/>
                      <a:pt x="3223" y="104"/>
                      <a:pt x="3223" y="104"/>
                    </a:cubicBezTo>
                    <a:lnTo>
                      <a:pt x="3223" y="92"/>
                    </a:lnTo>
                    <a:cubicBezTo>
                      <a:pt x="3216" y="108"/>
                      <a:pt x="3199" y="108"/>
                      <a:pt x="3199" y="108"/>
                    </a:cubicBezTo>
                    <a:cubicBezTo>
                      <a:pt x="3185" y="108"/>
                      <a:pt x="3177" y="98"/>
                      <a:pt x="3177" y="98"/>
                    </a:cubicBezTo>
                    <a:cubicBezTo>
                      <a:pt x="3170" y="88"/>
                      <a:pt x="3170" y="72"/>
                      <a:pt x="3170" y="72"/>
                    </a:cubicBezTo>
                    <a:cubicBezTo>
                      <a:pt x="3170" y="55"/>
                      <a:pt x="3179" y="44"/>
                      <a:pt x="3179" y="44"/>
                    </a:cubicBezTo>
                    <a:cubicBezTo>
                      <a:pt x="3187" y="34"/>
                      <a:pt x="3202" y="34"/>
                      <a:pt x="3202" y="34"/>
                    </a:cubicBezTo>
                    <a:cubicBezTo>
                      <a:pt x="3214" y="34"/>
                      <a:pt x="3223" y="44"/>
                      <a:pt x="3223" y="44"/>
                    </a:cubicBezTo>
                    <a:lnTo>
                      <a:pt x="3223" y="35"/>
                    </a:lnTo>
                    <a:lnTo>
                      <a:pt x="3237" y="35"/>
                    </a:lnTo>
                    <a:lnTo>
                      <a:pt x="3237" y="89"/>
                    </a:lnTo>
                    <a:cubicBezTo>
                      <a:pt x="3237" y="107"/>
                      <a:pt x="3235" y="115"/>
                      <a:pt x="3235" y="115"/>
                    </a:cubicBezTo>
                    <a:cubicBezTo>
                      <a:pt x="3233" y="123"/>
                      <a:pt x="3228" y="129"/>
                      <a:pt x="3228" y="129"/>
                    </a:cubicBezTo>
                    <a:cubicBezTo>
                      <a:pt x="3219" y="138"/>
                      <a:pt x="3201" y="138"/>
                      <a:pt x="3201" y="138"/>
                    </a:cubicBezTo>
                    <a:cubicBezTo>
                      <a:pt x="3188" y="138"/>
                      <a:pt x="3176" y="134"/>
                      <a:pt x="3176" y="134"/>
                    </a:cubicBezTo>
                    <a:close/>
                    <a:moveTo>
                      <a:pt x="3223" y="84"/>
                    </a:moveTo>
                    <a:lnTo>
                      <a:pt x="3223" y="84"/>
                    </a:lnTo>
                    <a:lnTo>
                      <a:pt x="3223" y="53"/>
                    </a:lnTo>
                    <a:cubicBezTo>
                      <a:pt x="3214" y="44"/>
                      <a:pt x="3204" y="44"/>
                      <a:pt x="3204" y="44"/>
                    </a:cubicBezTo>
                    <a:cubicBezTo>
                      <a:pt x="3194" y="44"/>
                      <a:pt x="3189" y="51"/>
                      <a:pt x="3189" y="51"/>
                    </a:cubicBezTo>
                    <a:cubicBezTo>
                      <a:pt x="3184" y="59"/>
                      <a:pt x="3184" y="72"/>
                      <a:pt x="3184" y="72"/>
                    </a:cubicBezTo>
                    <a:cubicBezTo>
                      <a:pt x="3184" y="96"/>
                      <a:pt x="3201" y="96"/>
                      <a:pt x="3201" y="96"/>
                    </a:cubicBezTo>
                    <a:cubicBezTo>
                      <a:pt x="3213" y="96"/>
                      <a:pt x="3223" y="84"/>
                      <a:pt x="3223" y="84"/>
                    </a:cubicBezTo>
                    <a:close/>
                    <a:moveTo>
                      <a:pt x="3301" y="100"/>
                    </a:moveTo>
                    <a:lnTo>
                      <a:pt x="3301" y="100"/>
                    </a:lnTo>
                    <a:cubicBezTo>
                      <a:pt x="3289" y="111"/>
                      <a:pt x="3278" y="111"/>
                      <a:pt x="3278" y="111"/>
                    </a:cubicBezTo>
                    <a:cubicBezTo>
                      <a:pt x="3269" y="111"/>
                      <a:pt x="3262" y="105"/>
                      <a:pt x="3262" y="105"/>
                    </a:cubicBezTo>
                    <a:cubicBezTo>
                      <a:pt x="3256" y="100"/>
                      <a:pt x="3256" y="91"/>
                      <a:pt x="3256" y="91"/>
                    </a:cubicBezTo>
                    <a:cubicBezTo>
                      <a:pt x="3256" y="79"/>
                      <a:pt x="3267" y="72"/>
                      <a:pt x="3267" y="72"/>
                    </a:cubicBezTo>
                    <a:cubicBezTo>
                      <a:pt x="3277" y="66"/>
                      <a:pt x="3296" y="66"/>
                      <a:pt x="3296" y="66"/>
                    </a:cubicBezTo>
                    <a:lnTo>
                      <a:pt x="3299" y="66"/>
                    </a:lnTo>
                    <a:lnTo>
                      <a:pt x="3299" y="57"/>
                    </a:lnTo>
                    <a:cubicBezTo>
                      <a:pt x="3299" y="44"/>
                      <a:pt x="3286" y="44"/>
                      <a:pt x="3286" y="44"/>
                    </a:cubicBezTo>
                    <a:cubicBezTo>
                      <a:pt x="3275" y="44"/>
                      <a:pt x="3263" y="50"/>
                      <a:pt x="3263" y="50"/>
                    </a:cubicBezTo>
                    <a:lnTo>
                      <a:pt x="3263" y="39"/>
                    </a:lnTo>
                    <a:cubicBezTo>
                      <a:pt x="3276" y="34"/>
                      <a:pt x="3288" y="34"/>
                      <a:pt x="3288" y="34"/>
                    </a:cubicBezTo>
                    <a:cubicBezTo>
                      <a:pt x="3301" y="34"/>
                      <a:pt x="3307" y="39"/>
                      <a:pt x="3307" y="39"/>
                    </a:cubicBezTo>
                    <a:cubicBezTo>
                      <a:pt x="3313" y="45"/>
                      <a:pt x="3313" y="57"/>
                      <a:pt x="3313" y="57"/>
                    </a:cubicBezTo>
                    <a:lnTo>
                      <a:pt x="3313" y="90"/>
                    </a:lnTo>
                    <a:cubicBezTo>
                      <a:pt x="3313" y="102"/>
                      <a:pt x="3320" y="102"/>
                      <a:pt x="3320" y="102"/>
                    </a:cubicBezTo>
                    <a:cubicBezTo>
                      <a:pt x="3321" y="102"/>
                      <a:pt x="3322" y="102"/>
                      <a:pt x="3322" y="102"/>
                    </a:cubicBezTo>
                    <a:lnTo>
                      <a:pt x="3323" y="109"/>
                    </a:lnTo>
                    <a:cubicBezTo>
                      <a:pt x="3319" y="111"/>
                      <a:pt x="3313" y="111"/>
                      <a:pt x="3313" y="111"/>
                    </a:cubicBezTo>
                    <a:cubicBezTo>
                      <a:pt x="3304" y="111"/>
                      <a:pt x="3301" y="100"/>
                      <a:pt x="3301" y="100"/>
                    </a:cubicBezTo>
                    <a:close/>
                    <a:moveTo>
                      <a:pt x="3299" y="93"/>
                    </a:moveTo>
                    <a:lnTo>
                      <a:pt x="3299" y="93"/>
                    </a:lnTo>
                    <a:lnTo>
                      <a:pt x="3299" y="74"/>
                    </a:lnTo>
                    <a:lnTo>
                      <a:pt x="3295" y="73"/>
                    </a:lnTo>
                    <a:cubicBezTo>
                      <a:pt x="3284" y="73"/>
                      <a:pt x="3277" y="78"/>
                      <a:pt x="3277" y="78"/>
                    </a:cubicBezTo>
                    <a:cubicBezTo>
                      <a:pt x="3270" y="82"/>
                      <a:pt x="3270" y="89"/>
                      <a:pt x="3270" y="89"/>
                    </a:cubicBezTo>
                    <a:cubicBezTo>
                      <a:pt x="3270" y="94"/>
                      <a:pt x="3273" y="97"/>
                      <a:pt x="3273" y="97"/>
                    </a:cubicBezTo>
                    <a:cubicBezTo>
                      <a:pt x="3277" y="100"/>
                      <a:pt x="3282" y="100"/>
                      <a:pt x="3282" y="100"/>
                    </a:cubicBezTo>
                    <a:cubicBezTo>
                      <a:pt x="3290" y="100"/>
                      <a:pt x="3299" y="93"/>
                      <a:pt x="3299" y="93"/>
                    </a:cubicBezTo>
                    <a:close/>
                    <a:moveTo>
                      <a:pt x="3362" y="111"/>
                    </a:moveTo>
                    <a:lnTo>
                      <a:pt x="3362" y="111"/>
                    </a:lnTo>
                    <a:cubicBezTo>
                      <a:pt x="3352" y="111"/>
                      <a:pt x="3346" y="105"/>
                      <a:pt x="3346" y="105"/>
                    </a:cubicBezTo>
                    <a:cubicBezTo>
                      <a:pt x="3341" y="99"/>
                      <a:pt x="3341" y="89"/>
                      <a:pt x="3341" y="89"/>
                    </a:cubicBezTo>
                    <a:lnTo>
                      <a:pt x="3341" y="45"/>
                    </a:lnTo>
                    <a:lnTo>
                      <a:pt x="3331" y="45"/>
                    </a:lnTo>
                    <a:lnTo>
                      <a:pt x="3331" y="35"/>
                    </a:lnTo>
                    <a:lnTo>
                      <a:pt x="3341" y="35"/>
                    </a:lnTo>
                    <a:lnTo>
                      <a:pt x="3341" y="22"/>
                    </a:lnTo>
                    <a:lnTo>
                      <a:pt x="3354" y="20"/>
                    </a:lnTo>
                    <a:lnTo>
                      <a:pt x="3354" y="35"/>
                    </a:lnTo>
                    <a:lnTo>
                      <a:pt x="3374" y="35"/>
                    </a:lnTo>
                    <a:lnTo>
                      <a:pt x="3374" y="45"/>
                    </a:lnTo>
                    <a:lnTo>
                      <a:pt x="3354" y="45"/>
                    </a:lnTo>
                    <a:lnTo>
                      <a:pt x="3354" y="87"/>
                    </a:lnTo>
                    <a:cubicBezTo>
                      <a:pt x="3354" y="101"/>
                      <a:pt x="3367" y="101"/>
                      <a:pt x="3367" y="101"/>
                    </a:cubicBezTo>
                    <a:cubicBezTo>
                      <a:pt x="3369" y="101"/>
                      <a:pt x="3373" y="100"/>
                      <a:pt x="3373" y="100"/>
                    </a:cubicBezTo>
                    <a:lnTo>
                      <a:pt x="3373" y="110"/>
                    </a:lnTo>
                    <a:cubicBezTo>
                      <a:pt x="3367" y="111"/>
                      <a:pt x="3362" y="111"/>
                      <a:pt x="3362" y="111"/>
                    </a:cubicBezTo>
                    <a:close/>
                    <a:moveTo>
                      <a:pt x="3447" y="107"/>
                    </a:moveTo>
                    <a:lnTo>
                      <a:pt x="3447" y="107"/>
                    </a:lnTo>
                    <a:cubicBezTo>
                      <a:pt x="3433" y="111"/>
                      <a:pt x="3424" y="111"/>
                      <a:pt x="3424" y="111"/>
                    </a:cubicBezTo>
                    <a:cubicBezTo>
                      <a:pt x="3407" y="111"/>
                      <a:pt x="3397" y="100"/>
                      <a:pt x="3397" y="100"/>
                    </a:cubicBezTo>
                    <a:cubicBezTo>
                      <a:pt x="3387" y="89"/>
                      <a:pt x="3387" y="72"/>
                      <a:pt x="3387" y="72"/>
                    </a:cubicBezTo>
                    <a:cubicBezTo>
                      <a:pt x="3387" y="55"/>
                      <a:pt x="3396" y="44"/>
                      <a:pt x="3396" y="44"/>
                    </a:cubicBezTo>
                    <a:cubicBezTo>
                      <a:pt x="3405" y="34"/>
                      <a:pt x="3419" y="34"/>
                      <a:pt x="3419" y="34"/>
                    </a:cubicBezTo>
                    <a:cubicBezTo>
                      <a:pt x="3433" y="34"/>
                      <a:pt x="3440" y="43"/>
                      <a:pt x="3440" y="43"/>
                    </a:cubicBezTo>
                    <a:cubicBezTo>
                      <a:pt x="3447" y="53"/>
                      <a:pt x="3447" y="70"/>
                      <a:pt x="3447" y="70"/>
                    </a:cubicBezTo>
                    <a:lnTo>
                      <a:pt x="3447" y="75"/>
                    </a:lnTo>
                    <a:lnTo>
                      <a:pt x="3400" y="75"/>
                    </a:lnTo>
                    <a:cubicBezTo>
                      <a:pt x="3403" y="101"/>
                      <a:pt x="3426" y="101"/>
                      <a:pt x="3426" y="101"/>
                    </a:cubicBezTo>
                    <a:cubicBezTo>
                      <a:pt x="3435" y="101"/>
                      <a:pt x="3447" y="96"/>
                      <a:pt x="3447" y="96"/>
                    </a:cubicBezTo>
                    <a:lnTo>
                      <a:pt x="3447" y="107"/>
                    </a:lnTo>
                    <a:close/>
                    <a:moveTo>
                      <a:pt x="3401" y="64"/>
                    </a:moveTo>
                    <a:lnTo>
                      <a:pt x="3401" y="64"/>
                    </a:lnTo>
                    <a:lnTo>
                      <a:pt x="3434" y="64"/>
                    </a:lnTo>
                    <a:cubicBezTo>
                      <a:pt x="3434" y="44"/>
                      <a:pt x="3418" y="44"/>
                      <a:pt x="3418" y="44"/>
                    </a:cubicBezTo>
                    <a:cubicBezTo>
                      <a:pt x="3403" y="44"/>
                      <a:pt x="3401" y="64"/>
                      <a:pt x="3401" y="64"/>
                    </a:cubicBezTo>
                    <a:close/>
                    <a:moveTo>
                      <a:pt x="3518" y="110"/>
                    </a:moveTo>
                    <a:lnTo>
                      <a:pt x="3518" y="110"/>
                    </a:lnTo>
                    <a:lnTo>
                      <a:pt x="3518" y="96"/>
                    </a:lnTo>
                    <a:cubicBezTo>
                      <a:pt x="3510" y="111"/>
                      <a:pt x="3494" y="111"/>
                      <a:pt x="3494" y="111"/>
                    </a:cubicBezTo>
                    <a:cubicBezTo>
                      <a:pt x="3480" y="111"/>
                      <a:pt x="3472" y="101"/>
                      <a:pt x="3472" y="101"/>
                    </a:cubicBezTo>
                    <a:cubicBezTo>
                      <a:pt x="3465" y="92"/>
                      <a:pt x="3465" y="75"/>
                      <a:pt x="3465" y="75"/>
                    </a:cubicBezTo>
                    <a:cubicBezTo>
                      <a:pt x="3465" y="56"/>
                      <a:pt x="3473" y="45"/>
                      <a:pt x="3473" y="45"/>
                    </a:cubicBezTo>
                    <a:cubicBezTo>
                      <a:pt x="3482" y="34"/>
                      <a:pt x="3496" y="34"/>
                      <a:pt x="3496" y="34"/>
                    </a:cubicBezTo>
                    <a:cubicBezTo>
                      <a:pt x="3510" y="34"/>
                      <a:pt x="3518" y="44"/>
                      <a:pt x="3518" y="44"/>
                    </a:cubicBezTo>
                    <a:lnTo>
                      <a:pt x="3518" y="2"/>
                    </a:lnTo>
                    <a:lnTo>
                      <a:pt x="3532" y="2"/>
                    </a:lnTo>
                    <a:lnTo>
                      <a:pt x="3532" y="110"/>
                    </a:lnTo>
                    <a:lnTo>
                      <a:pt x="3518" y="110"/>
                    </a:lnTo>
                    <a:close/>
                    <a:moveTo>
                      <a:pt x="3518" y="53"/>
                    </a:moveTo>
                    <a:lnTo>
                      <a:pt x="3518" y="53"/>
                    </a:lnTo>
                    <a:cubicBezTo>
                      <a:pt x="3508" y="44"/>
                      <a:pt x="3498" y="44"/>
                      <a:pt x="3498" y="44"/>
                    </a:cubicBezTo>
                    <a:cubicBezTo>
                      <a:pt x="3479" y="44"/>
                      <a:pt x="3479" y="73"/>
                      <a:pt x="3479" y="73"/>
                    </a:cubicBezTo>
                    <a:cubicBezTo>
                      <a:pt x="3479" y="99"/>
                      <a:pt x="3496" y="99"/>
                      <a:pt x="3496" y="99"/>
                    </a:cubicBezTo>
                    <a:cubicBezTo>
                      <a:pt x="3508" y="99"/>
                      <a:pt x="3518" y="87"/>
                      <a:pt x="3518" y="87"/>
                    </a:cubicBezTo>
                    <a:lnTo>
                      <a:pt x="3518" y="53"/>
                    </a:lnTo>
                    <a:close/>
                    <a:moveTo>
                      <a:pt x="3559" y="131"/>
                    </a:moveTo>
                    <a:lnTo>
                      <a:pt x="3559" y="131"/>
                    </a:lnTo>
                    <a:lnTo>
                      <a:pt x="3559" y="126"/>
                    </a:lnTo>
                    <a:cubicBezTo>
                      <a:pt x="3566" y="125"/>
                      <a:pt x="3566" y="111"/>
                      <a:pt x="3566" y="111"/>
                    </a:cubicBezTo>
                    <a:lnTo>
                      <a:pt x="3566" y="110"/>
                    </a:lnTo>
                    <a:lnTo>
                      <a:pt x="3559" y="110"/>
                    </a:lnTo>
                    <a:lnTo>
                      <a:pt x="3559" y="93"/>
                    </a:lnTo>
                    <a:lnTo>
                      <a:pt x="3576" y="93"/>
                    </a:lnTo>
                    <a:lnTo>
                      <a:pt x="3576" y="107"/>
                    </a:lnTo>
                    <a:cubicBezTo>
                      <a:pt x="3576" y="130"/>
                      <a:pt x="3559" y="131"/>
                      <a:pt x="3559" y="131"/>
                    </a:cubicBezTo>
                    <a:close/>
                    <a:moveTo>
                      <a:pt x="3647" y="110"/>
                    </a:moveTo>
                    <a:lnTo>
                      <a:pt x="3647" y="110"/>
                    </a:lnTo>
                    <a:lnTo>
                      <a:pt x="3647" y="8"/>
                    </a:lnTo>
                    <a:lnTo>
                      <a:pt x="3675" y="8"/>
                    </a:lnTo>
                    <a:cubicBezTo>
                      <a:pt x="3693" y="8"/>
                      <a:pt x="3701" y="15"/>
                      <a:pt x="3701" y="15"/>
                    </a:cubicBezTo>
                    <a:cubicBezTo>
                      <a:pt x="3709" y="21"/>
                      <a:pt x="3709" y="35"/>
                      <a:pt x="3709" y="35"/>
                    </a:cubicBezTo>
                    <a:cubicBezTo>
                      <a:pt x="3709" y="51"/>
                      <a:pt x="3698" y="60"/>
                      <a:pt x="3698" y="60"/>
                    </a:cubicBezTo>
                    <a:cubicBezTo>
                      <a:pt x="3687" y="69"/>
                      <a:pt x="3668" y="69"/>
                      <a:pt x="3668" y="69"/>
                    </a:cubicBezTo>
                    <a:lnTo>
                      <a:pt x="3661" y="69"/>
                    </a:lnTo>
                    <a:lnTo>
                      <a:pt x="3661" y="110"/>
                    </a:lnTo>
                    <a:lnTo>
                      <a:pt x="3647" y="110"/>
                    </a:lnTo>
                    <a:close/>
                    <a:moveTo>
                      <a:pt x="3661" y="58"/>
                    </a:moveTo>
                    <a:lnTo>
                      <a:pt x="3661" y="58"/>
                    </a:lnTo>
                    <a:lnTo>
                      <a:pt x="3667" y="58"/>
                    </a:lnTo>
                    <a:cubicBezTo>
                      <a:pt x="3680" y="58"/>
                      <a:pt x="3687" y="53"/>
                      <a:pt x="3687" y="53"/>
                    </a:cubicBezTo>
                    <a:cubicBezTo>
                      <a:pt x="3694" y="47"/>
                      <a:pt x="3694" y="36"/>
                      <a:pt x="3694" y="36"/>
                    </a:cubicBezTo>
                    <a:cubicBezTo>
                      <a:pt x="3694" y="27"/>
                      <a:pt x="3688" y="23"/>
                      <a:pt x="3688" y="23"/>
                    </a:cubicBezTo>
                    <a:cubicBezTo>
                      <a:pt x="3683" y="19"/>
                      <a:pt x="3670" y="19"/>
                      <a:pt x="3670" y="19"/>
                    </a:cubicBezTo>
                    <a:lnTo>
                      <a:pt x="3661" y="19"/>
                    </a:lnTo>
                    <a:lnTo>
                      <a:pt x="3661" y="58"/>
                    </a:lnTo>
                    <a:close/>
                    <a:moveTo>
                      <a:pt x="3763" y="100"/>
                    </a:moveTo>
                    <a:lnTo>
                      <a:pt x="3763" y="100"/>
                    </a:lnTo>
                    <a:cubicBezTo>
                      <a:pt x="3751" y="111"/>
                      <a:pt x="3740" y="111"/>
                      <a:pt x="3740" y="111"/>
                    </a:cubicBezTo>
                    <a:cubicBezTo>
                      <a:pt x="3731" y="111"/>
                      <a:pt x="3725" y="105"/>
                      <a:pt x="3725" y="105"/>
                    </a:cubicBezTo>
                    <a:cubicBezTo>
                      <a:pt x="3719" y="100"/>
                      <a:pt x="3719" y="91"/>
                      <a:pt x="3719" y="91"/>
                    </a:cubicBezTo>
                    <a:cubicBezTo>
                      <a:pt x="3719" y="79"/>
                      <a:pt x="3729" y="72"/>
                      <a:pt x="3729" y="72"/>
                    </a:cubicBezTo>
                    <a:cubicBezTo>
                      <a:pt x="3739" y="66"/>
                      <a:pt x="3758" y="66"/>
                      <a:pt x="3758" y="66"/>
                    </a:cubicBezTo>
                    <a:lnTo>
                      <a:pt x="3761" y="66"/>
                    </a:lnTo>
                    <a:lnTo>
                      <a:pt x="3761" y="57"/>
                    </a:lnTo>
                    <a:cubicBezTo>
                      <a:pt x="3761" y="44"/>
                      <a:pt x="3748" y="44"/>
                      <a:pt x="3748" y="44"/>
                    </a:cubicBezTo>
                    <a:cubicBezTo>
                      <a:pt x="3737" y="44"/>
                      <a:pt x="3725" y="50"/>
                      <a:pt x="3725" y="50"/>
                    </a:cubicBezTo>
                    <a:lnTo>
                      <a:pt x="3725" y="39"/>
                    </a:lnTo>
                    <a:cubicBezTo>
                      <a:pt x="3739" y="34"/>
                      <a:pt x="3750" y="34"/>
                      <a:pt x="3750" y="34"/>
                    </a:cubicBezTo>
                    <a:cubicBezTo>
                      <a:pt x="3763" y="34"/>
                      <a:pt x="3769" y="39"/>
                      <a:pt x="3769" y="39"/>
                    </a:cubicBezTo>
                    <a:cubicBezTo>
                      <a:pt x="3775" y="45"/>
                      <a:pt x="3775" y="57"/>
                      <a:pt x="3775" y="57"/>
                    </a:cubicBezTo>
                    <a:lnTo>
                      <a:pt x="3775" y="90"/>
                    </a:lnTo>
                    <a:cubicBezTo>
                      <a:pt x="3775" y="102"/>
                      <a:pt x="3782" y="102"/>
                      <a:pt x="3782" y="102"/>
                    </a:cubicBezTo>
                    <a:cubicBezTo>
                      <a:pt x="3783" y="102"/>
                      <a:pt x="3784" y="102"/>
                      <a:pt x="3784" y="102"/>
                    </a:cubicBezTo>
                    <a:lnTo>
                      <a:pt x="3785" y="109"/>
                    </a:lnTo>
                    <a:cubicBezTo>
                      <a:pt x="3781" y="111"/>
                      <a:pt x="3775" y="111"/>
                      <a:pt x="3775" y="111"/>
                    </a:cubicBezTo>
                    <a:cubicBezTo>
                      <a:pt x="3766" y="111"/>
                      <a:pt x="3763" y="100"/>
                      <a:pt x="3763" y="100"/>
                    </a:cubicBezTo>
                    <a:close/>
                    <a:moveTo>
                      <a:pt x="3761" y="93"/>
                    </a:moveTo>
                    <a:lnTo>
                      <a:pt x="3761" y="93"/>
                    </a:lnTo>
                    <a:lnTo>
                      <a:pt x="3761" y="74"/>
                    </a:lnTo>
                    <a:lnTo>
                      <a:pt x="3757" y="73"/>
                    </a:lnTo>
                    <a:cubicBezTo>
                      <a:pt x="3746" y="73"/>
                      <a:pt x="3739" y="78"/>
                      <a:pt x="3739" y="78"/>
                    </a:cubicBezTo>
                    <a:cubicBezTo>
                      <a:pt x="3732" y="82"/>
                      <a:pt x="3732" y="89"/>
                      <a:pt x="3732" y="89"/>
                    </a:cubicBezTo>
                    <a:cubicBezTo>
                      <a:pt x="3732" y="94"/>
                      <a:pt x="3735" y="97"/>
                      <a:pt x="3735" y="97"/>
                    </a:cubicBezTo>
                    <a:cubicBezTo>
                      <a:pt x="3739" y="100"/>
                      <a:pt x="3744" y="100"/>
                      <a:pt x="3744" y="100"/>
                    </a:cubicBezTo>
                    <a:cubicBezTo>
                      <a:pt x="3752" y="100"/>
                      <a:pt x="3761" y="93"/>
                      <a:pt x="3761" y="93"/>
                    </a:cubicBezTo>
                    <a:close/>
                    <a:moveTo>
                      <a:pt x="3802" y="110"/>
                    </a:moveTo>
                    <a:lnTo>
                      <a:pt x="3802" y="110"/>
                    </a:lnTo>
                    <a:lnTo>
                      <a:pt x="3802" y="35"/>
                    </a:lnTo>
                    <a:lnTo>
                      <a:pt x="3816" y="35"/>
                    </a:lnTo>
                    <a:lnTo>
                      <a:pt x="3816" y="49"/>
                    </a:lnTo>
                    <a:cubicBezTo>
                      <a:pt x="3824" y="34"/>
                      <a:pt x="3839" y="34"/>
                      <a:pt x="3839" y="34"/>
                    </a:cubicBezTo>
                    <a:cubicBezTo>
                      <a:pt x="3841" y="34"/>
                      <a:pt x="3843" y="34"/>
                      <a:pt x="3843" y="34"/>
                    </a:cubicBezTo>
                    <a:lnTo>
                      <a:pt x="3843" y="47"/>
                    </a:lnTo>
                    <a:cubicBezTo>
                      <a:pt x="3840" y="45"/>
                      <a:pt x="3837" y="45"/>
                      <a:pt x="3837" y="45"/>
                    </a:cubicBezTo>
                    <a:cubicBezTo>
                      <a:pt x="3824" y="45"/>
                      <a:pt x="3816" y="61"/>
                      <a:pt x="3816" y="61"/>
                    </a:cubicBezTo>
                    <a:lnTo>
                      <a:pt x="3816" y="110"/>
                    </a:lnTo>
                    <a:lnTo>
                      <a:pt x="3802" y="110"/>
                    </a:lnTo>
                    <a:close/>
                    <a:moveTo>
                      <a:pt x="3898" y="100"/>
                    </a:moveTo>
                    <a:lnTo>
                      <a:pt x="3898" y="100"/>
                    </a:lnTo>
                    <a:cubicBezTo>
                      <a:pt x="3886" y="111"/>
                      <a:pt x="3875" y="111"/>
                      <a:pt x="3875" y="111"/>
                    </a:cubicBezTo>
                    <a:cubicBezTo>
                      <a:pt x="3865" y="111"/>
                      <a:pt x="3859" y="105"/>
                      <a:pt x="3859" y="105"/>
                    </a:cubicBezTo>
                    <a:cubicBezTo>
                      <a:pt x="3853" y="100"/>
                      <a:pt x="3853" y="91"/>
                      <a:pt x="3853" y="91"/>
                    </a:cubicBezTo>
                    <a:cubicBezTo>
                      <a:pt x="3853" y="79"/>
                      <a:pt x="3863" y="72"/>
                      <a:pt x="3863" y="72"/>
                    </a:cubicBezTo>
                    <a:cubicBezTo>
                      <a:pt x="3874" y="66"/>
                      <a:pt x="3893" y="66"/>
                      <a:pt x="3893" y="66"/>
                    </a:cubicBezTo>
                    <a:lnTo>
                      <a:pt x="3896" y="66"/>
                    </a:lnTo>
                    <a:lnTo>
                      <a:pt x="3896" y="57"/>
                    </a:lnTo>
                    <a:cubicBezTo>
                      <a:pt x="3896" y="44"/>
                      <a:pt x="3883" y="44"/>
                      <a:pt x="3883" y="44"/>
                    </a:cubicBezTo>
                    <a:cubicBezTo>
                      <a:pt x="3872" y="44"/>
                      <a:pt x="3860" y="50"/>
                      <a:pt x="3860" y="50"/>
                    </a:cubicBezTo>
                    <a:lnTo>
                      <a:pt x="3860" y="39"/>
                    </a:lnTo>
                    <a:cubicBezTo>
                      <a:pt x="3873" y="34"/>
                      <a:pt x="3885" y="34"/>
                      <a:pt x="3885" y="34"/>
                    </a:cubicBezTo>
                    <a:cubicBezTo>
                      <a:pt x="3898" y="34"/>
                      <a:pt x="3904" y="39"/>
                      <a:pt x="3904" y="39"/>
                    </a:cubicBezTo>
                    <a:cubicBezTo>
                      <a:pt x="3909" y="45"/>
                      <a:pt x="3909" y="57"/>
                      <a:pt x="3909" y="57"/>
                    </a:cubicBezTo>
                    <a:lnTo>
                      <a:pt x="3909" y="90"/>
                    </a:lnTo>
                    <a:cubicBezTo>
                      <a:pt x="3909" y="102"/>
                      <a:pt x="3917" y="102"/>
                      <a:pt x="3917" y="102"/>
                    </a:cubicBezTo>
                    <a:cubicBezTo>
                      <a:pt x="3917" y="102"/>
                      <a:pt x="3919" y="102"/>
                      <a:pt x="3919" y="102"/>
                    </a:cubicBezTo>
                    <a:lnTo>
                      <a:pt x="3920" y="109"/>
                    </a:lnTo>
                    <a:cubicBezTo>
                      <a:pt x="3916" y="111"/>
                      <a:pt x="3910" y="111"/>
                      <a:pt x="3910" y="111"/>
                    </a:cubicBezTo>
                    <a:cubicBezTo>
                      <a:pt x="3901" y="111"/>
                      <a:pt x="3898" y="100"/>
                      <a:pt x="3898" y="100"/>
                    </a:cubicBezTo>
                    <a:close/>
                    <a:moveTo>
                      <a:pt x="3896" y="93"/>
                    </a:moveTo>
                    <a:lnTo>
                      <a:pt x="3896" y="93"/>
                    </a:lnTo>
                    <a:lnTo>
                      <a:pt x="3896" y="74"/>
                    </a:lnTo>
                    <a:lnTo>
                      <a:pt x="3891" y="73"/>
                    </a:lnTo>
                    <a:cubicBezTo>
                      <a:pt x="3880" y="73"/>
                      <a:pt x="3874" y="78"/>
                      <a:pt x="3874" y="78"/>
                    </a:cubicBezTo>
                    <a:cubicBezTo>
                      <a:pt x="3867" y="82"/>
                      <a:pt x="3867" y="89"/>
                      <a:pt x="3867" y="89"/>
                    </a:cubicBezTo>
                    <a:cubicBezTo>
                      <a:pt x="3867" y="94"/>
                      <a:pt x="3870" y="97"/>
                      <a:pt x="3870" y="97"/>
                    </a:cubicBezTo>
                    <a:cubicBezTo>
                      <a:pt x="3874" y="100"/>
                      <a:pt x="3878" y="100"/>
                      <a:pt x="3878" y="100"/>
                    </a:cubicBezTo>
                    <a:cubicBezTo>
                      <a:pt x="3887" y="100"/>
                      <a:pt x="3896" y="93"/>
                      <a:pt x="3896" y="93"/>
                    </a:cubicBezTo>
                    <a:close/>
                    <a:moveTo>
                      <a:pt x="3937" y="110"/>
                    </a:moveTo>
                    <a:lnTo>
                      <a:pt x="3937" y="110"/>
                    </a:lnTo>
                    <a:lnTo>
                      <a:pt x="3937" y="35"/>
                    </a:lnTo>
                    <a:lnTo>
                      <a:pt x="3951" y="35"/>
                    </a:lnTo>
                    <a:lnTo>
                      <a:pt x="3951" y="49"/>
                    </a:lnTo>
                    <a:cubicBezTo>
                      <a:pt x="3960" y="34"/>
                      <a:pt x="3976" y="34"/>
                      <a:pt x="3976" y="34"/>
                    </a:cubicBezTo>
                    <a:cubicBezTo>
                      <a:pt x="3991" y="34"/>
                      <a:pt x="3996" y="49"/>
                      <a:pt x="3996" y="49"/>
                    </a:cubicBezTo>
                    <a:cubicBezTo>
                      <a:pt x="4006" y="34"/>
                      <a:pt x="4021" y="34"/>
                      <a:pt x="4021" y="34"/>
                    </a:cubicBezTo>
                    <a:cubicBezTo>
                      <a:pt x="4031" y="34"/>
                      <a:pt x="4036" y="39"/>
                      <a:pt x="4036" y="39"/>
                    </a:cubicBezTo>
                    <a:cubicBezTo>
                      <a:pt x="4042" y="45"/>
                      <a:pt x="4042" y="55"/>
                      <a:pt x="4042" y="55"/>
                    </a:cubicBezTo>
                    <a:lnTo>
                      <a:pt x="4042" y="110"/>
                    </a:lnTo>
                    <a:lnTo>
                      <a:pt x="4028" y="110"/>
                    </a:lnTo>
                    <a:lnTo>
                      <a:pt x="4028" y="58"/>
                    </a:lnTo>
                    <a:cubicBezTo>
                      <a:pt x="4028" y="45"/>
                      <a:pt x="4018" y="45"/>
                      <a:pt x="4018" y="45"/>
                    </a:cubicBezTo>
                    <a:cubicBezTo>
                      <a:pt x="4008" y="45"/>
                      <a:pt x="3996" y="60"/>
                      <a:pt x="3996" y="60"/>
                    </a:cubicBezTo>
                    <a:lnTo>
                      <a:pt x="3996" y="110"/>
                    </a:lnTo>
                    <a:lnTo>
                      <a:pt x="3983" y="110"/>
                    </a:lnTo>
                    <a:lnTo>
                      <a:pt x="3983" y="58"/>
                    </a:lnTo>
                    <a:cubicBezTo>
                      <a:pt x="3983" y="45"/>
                      <a:pt x="3972" y="45"/>
                      <a:pt x="3972" y="45"/>
                    </a:cubicBezTo>
                    <a:cubicBezTo>
                      <a:pt x="3962" y="45"/>
                      <a:pt x="3951" y="60"/>
                      <a:pt x="3951" y="60"/>
                    </a:cubicBezTo>
                    <a:lnTo>
                      <a:pt x="3951" y="110"/>
                    </a:lnTo>
                    <a:lnTo>
                      <a:pt x="3937" y="110"/>
                    </a:lnTo>
                    <a:close/>
                    <a:moveTo>
                      <a:pt x="4122" y="107"/>
                    </a:moveTo>
                    <a:lnTo>
                      <a:pt x="4122" y="107"/>
                    </a:lnTo>
                    <a:cubicBezTo>
                      <a:pt x="4109" y="111"/>
                      <a:pt x="4099" y="111"/>
                      <a:pt x="4099" y="111"/>
                    </a:cubicBezTo>
                    <a:cubicBezTo>
                      <a:pt x="4083" y="111"/>
                      <a:pt x="4072" y="100"/>
                      <a:pt x="4072" y="100"/>
                    </a:cubicBezTo>
                    <a:cubicBezTo>
                      <a:pt x="4062" y="89"/>
                      <a:pt x="4062" y="72"/>
                      <a:pt x="4062" y="72"/>
                    </a:cubicBezTo>
                    <a:cubicBezTo>
                      <a:pt x="4062" y="55"/>
                      <a:pt x="4071" y="44"/>
                      <a:pt x="4071" y="44"/>
                    </a:cubicBezTo>
                    <a:cubicBezTo>
                      <a:pt x="4080" y="34"/>
                      <a:pt x="4094" y="34"/>
                      <a:pt x="4094" y="34"/>
                    </a:cubicBezTo>
                    <a:cubicBezTo>
                      <a:pt x="4108" y="34"/>
                      <a:pt x="4115" y="43"/>
                      <a:pt x="4115" y="43"/>
                    </a:cubicBezTo>
                    <a:cubicBezTo>
                      <a:pt x="4123" y="53"/>
                      <a:pt x="4123" y="70"/>
                      <a:pt x="4123" y="70"/>
                    </a:cubicBezTo>
                    <a:lnTo>
                      <a:pt x="4123" y="75"/>
                    </a:lnTo>
                    <a:lnTo>
                      <a:pt x="4076" y="75"/>
                    </a:lnTo>
                    <a:cubicBezTo>
                      <a:pt x="4079" y="101"/>
                      <a:pt x="4102" y="101"/>
                      <a:pt x="4102" y="101"/>
                    </a:cubicBezTo>
                    <a:cubicBezTo>
                      <a:pt x="4110" y="101"/>
                      <a:pt x="4122" y="96"/>
                      <a:pt x="4122" y="96"/>
                    </a:cubicBezTo>
                    <a:lnTo>
                      <a:pt x="4122" y="107"/>
                    </a:lnTo>
                    <a:close/>
                    <a:moveTo>
                      <a:pt x="4076" y="64"/>
                    </a:moveTo>
                    <a:lnTo>
                      <a:pt x="4076" y="64"/>
                    </a:lnTo>
                    <a:lnTo>
                      <a:pt x="4109" y="64"/>
                    </a:lnTo>
                    <a:cubicBezTo>
                      <a:pt x="4109" y="44"/>
                      <a:pt x="4094" y="44"/>
                      <a:pt x="4094" y="44"/>
                    </a:cubicBezTo>
                    <a:cubicBezTo>
                      <a:pt x="4078" y="44"/>
                      <a:pt x="4076" y="64"/>
                      <a:pt x="4076" y="64"/>
                    </a:cubicBezTo>
                    <a:close/>
                    <a:moveTo>
                      <a:pt x="4168" y="111"/>
                    </a:moveTo>
                    <a:lnTo>
                      <a:pt x="4168" y="111"/>
                    </a:lnTo>
                    <a:cubicBezTo>
                      <a:pt x="4158" y="111"/>
                      <a:pt x="4152" y="105"/>
                      <a:pt x="4152" y="105"/>
                    </a:cubicBezTo>
                    <a:cubicBezTo>
                      <a:pt x="4146" y="99"/>
                      <a:pt x="4146" y="89"/>
                      <a:pt x="4146" y="89"/>
                    </a:cubicBezTo>
                    <a:lnTo>
                      <a:pt x="4146" y="45"/>
                    </a:lnTo>
                    <a:lnTo>
                      <a:pt x="4137" y="45"/>
                    </a:lnTo>
                    <a:lnTo>
                      <a:pt x="4137" y="35"/>
                    </a:lnTo>
                    <a:lnTo>
                      <a:pt x="4146" y="35"/>
                    </a:lnTo>
                    <a:lnTo>
                      <a:pt x="4146" y="22"/>
                    </a:lnTo>
                    <a:lnTo>
                      <a:pt x="4160" y="20"/>
                    </a:lnTo>
                    <a:lnTo>
                      <a:pt x="4160" y="35"/>
                    </a:lnTo>
                    <a:lnTo>
                      <a:pt x="4179" y="35"/>
                    </a:lnTo>
                    <a:lnTo>
                      <a:pt x="4179" y="45"/>
                    </a:lnTo>
                    <a:lnTo>
                      <a:pt x="4160" y="45"/>
                    </a:lnTo>
                    <a:lnTo>
                      <a:pt x="4160" y="87"/>
                    </a:lnTo>
                    <a:cubicBezTo>
                      <a:pt x="4160" y="101"/>
                      <a:pt x="4173" y="101"/>
                      <a:pt x="4173" y="101"/>
                    </a:cubicBezTo>
                    <a:cubicBezTo>
                      <a:pt x="4175" y="101"/>
                      <a:pt x="4179" y="100"/>
                      <a:pt x="4179" y="100"/>
                    </a:cubicBezTo>
                    <a:lnTo>
                      <a:pt x="4179" y="110"/>
                    </a:lnTo>
                    <a:cubicBezTo>
                      <a:pt x="4173" y="111"/>
                      <a:pt x="4168" y="111"/>
                      <a:pt x="4168" y="111"/>
                    </a:cubicBezTo>
                    <a:close/>
                    <a:moveTo>
                      <a:pt x="4253" y="107"/>
                    </a:moveTo>
                    <a:lnTo>
                      <a:pt x="4253" y="107"/>
                    </a:lnTo>
                    <a:cubicBezTo>
                      <a:pt x="4239" y="111"/>
                      <a:pt x="4230" y="111"/>
                      <a:pt x="4230" y="111"/>
                    </a:cubicBezTo>
                    <a:cubicBezTo>
                      <a:pt x="4213" y="111"/>
                      <a:pt x="4203" y="100"/>
                      <a:pt x="4203" y="100"/>
                    </a:cubicBezTo>
                    <a:cubicBezTo>
                      <a:pt x="4192" y="89"/>
                      <a:pt x="4192" y="72"/>
                      <a:pt x="4192" y="72"/>
                    </a:cubicBezTo>
                    <a:cubicBezTo>
                      <a:pt x="4192" y="55"/>
                      <a:pt x="4202" y="44"/>
                      <a:pt x="4202" y="44"/>
                    </a:cubicBezTo>
                    <a:cubicBezTo>
                      <a:pt x="4211" y="34"/>
                      <a:pt x="4225" y="34"/>
                      <a:pt x="4225" y="34"/>
                    </a:cubicBezTo>
                    <a:cubicBezTo>
                      <a:pt x="4238" y="34"/>
                      <a:pt x="4246" y="43"/>
                      <a:pt x="4246" y="43"/>
                    </a:cubicBezTo>
                    <a:cubicBezTo>
                      <a:pt x="4253" y="53"/>
                      <a:pt x="4253" y="70"/>
                      <a:pt x="4253" y="70"/>
                    </a:cubicBezTo>
                    <a:lnTo>
                      <a:pt x="4253" y="75"/>
                    </a:lnTo>
                    <a:lnTo>
                      <a:pt x="4206" y="75"/>
                    </a:lnTo>
                    <a:cubicBezTo>
                      <a:pt x="4209" y="101"/>
                      <a:pt x="4232" y="101"/>
                      <a:pt x="4232" y="101"/>
                    </a:cubicBezTo>
                    <a:cubicBezTo>
                      <a:pt x="4241" y="101"/>
                      <a:pt x="4253" y="96"/>
                      <a:pt x="4253" y="96"/>
                    </a:cubicBezTo>
                    <a:lnTo>
                      <a:pt x="4253" y="107"/>
                    </a:lnTo>
                    <a:close/>
                    <a:moveTo>
                      <a:pt x="4207" y="64"/>
                    </a:moveTo>
                    <a:lnTo>
                      <a:pt x="4207" y="64"/>
                    </a:lnTo>
                    <a:lnTo>
                      <a:pt x="4240" y="64"/>
                    </a:lnTo>
                    <a:cubicBezTo>
                      <a:pt x="4240" y="44"/>
                      <a:pt x="4224" y="44"/>
                      <a:pt x="4224" y="44"/>
                    </a:cubicBezTo>
                    <a:cubicBezTo>
                      <a:pt x="4209" y="44"/>
                      <a:pt x="4207" y="64"/>
                      <a:pt x="4207" y="64"/>
                    </a:cubicBezTo>
                    <a:close/>
                    <a:moveTo>
                      <a:pt x="4276" y="110"/>
                    </a:moveTo>
                    <a:lnTo>
                      <a:pt x="4276" y="110"/>
                    </a:lnTo>
                    <a:lnTo>
                      <a:pt x="4276" y="35"/>
                    </a:lnTo>
                    <a:lnTo>
                      <a:pt x="4290" y="35"/>
                    </a:lnTo>
                    <a:lnTo>
                      <a:pt x="4290" y="49"/>
                    </a:lnTo>
                    <a:cubicBezTo>
                      <a:pt x="4298" y="34"/>
                      <a:pt x="4313" y="34"/>
                      <a:pt x="4313" y="34"/>
                    </a:cubicBezTo>
                    <a:cubicBezTo>
                      <a:pt x="4315" y="34"/>
                      <a:pt x="4317" y="34"/>
                      <a:pt x="4317" y="34"/>
                    </a:cubicBezTo>
                    <a:lnTo>
                      <a:pt x="4317" y="47"/>
                    </a:lnTo>
                    <a:cubicBezTo>
                      <a:pt x="4314" y="45"/>
                      <a:pt x="4311" y="45"/>
                      <a:pt x="4311" y="45"/>
                    </a:cubicBezTo>
                    <a:cubicBezTo>
                      <a:pt x="4298" y="45"/>
                      <a:pt x="4290" y="61"/>
                      <a:pt x="4290" y="61"/>
                    </a:cubicBezTo>
                    <a:lnTo>
                      <a:pt x="4290" y="110"/>
                    </a:lnTo>
                    <a:lnTo>
                      <a:pt x="4276" y="110"/>
                    </a:lnTo>
                    <a:close/>
                    <a:moveTo>
                      <a:pt x="4336" y="110"/>
                    </a:moveTo>
                    <a:lnTo>
                      <a:pt x="4336" y="110"/>
                    </a:lnTo>
                    <a:lnTo>
                      <a:pt x="4336" y="96"/>
                    </a:lnTo>
                    <a:lnTo>
                      <a:pt x="4349" y="96"/>
                    </a:lnTo>
                    <a:lnTo>
                      <a:pt x="4349" y="110"/>
                    </a:lnTo>
                    <a:lnTo>
                      <a:pt x="4336" y="110"/>
                    </a:lnTo>
                    <a:close/>
                    <a:moveTo>
                      <a:pt x="4336" y="49"/>
                    </a:moveTo>
                    <a:lnTo>
                      <a:pt x="4336" y="49"/>
                    </a:lnTo>
                    <a:lnTo>
                      <a:pt x="4336" y="35"/>
                    </a:lnTo>
                    <a:lnTo>
                      <a:pt x="4349" y="35"/>
                    </a:lnTo>
                    <a:lnTo>
                      <a:pt x="4349" y="49"/>
                    </a:lnTo>
                    <a:lnTo>
                      <a:pt x="4336" y="49"/>
                    </a:lnTo>
                    <a:close/>
                    <a:moveTo>
                      <a:pt x="4438" y="45"/>
                    </a:moveTo>
                    <a:lnTo>
                      <a:pt x="4438" y="45"/>
                    </a:lnTo>
                    <a:lnTo>
                      <a:pt x="4438" y="110"/>
                    </a:lnTo>
                    <a:lnTo>
                      <a:pt x="4425" y="110"/>
                    </a:lnTo>
                    <a:lnTo>
                      <a:pt x="4425" y="45"/>
                    </a:lnTo>
                    <a:lnTo>
                      <a:pt x="4414" y="45"/>
                    </a:lnTo>
                    <a:lnTo>
                      <a:pt x="4414" y="35"/>
                    </a:lnTo>
                    <a:lnTo>
                      <a:pt x="4425" y="35"/>
                    </a:lnTo>
                    <a:lnTo>
                      <a:pt x="4425" y="26"/>
                    </a:lnTo>
                    <a:cubicBezTo>
                      <a:pt x="4425" y="0"/>
                      <a:pt x="4449" y="0"/>
                      <a:pt x="4449" y="0"/>
                    </a:cubicBezTo>
                    <a:cubicBezTo>
                      <a:pt x="4456" y="0"/>
                      <a:pt x="4465" y="2"/>
                      <a:pt x="4465" y="2"/>
                    </a:cubicBezTo>
                    <a:lnTo>
                      <a:pt x="4465" y="13"/>
                    </a:lnTo>
                    <a:cubicBezTo>
                      <a:pt x="4455" y="10"/>
                      <a:pt x="4450" y="10"/>
                      <a:pt x="4450" y="10"/>
                    </a:cubicBezTo>
                    <a:cubicBezTo>
                      <a:pt x="4443" y="10"/>
                      <a:pt x="4441" y="13"/>
                      <a:pt x="4441" y="13"/>
                    </a:cubicBezTo>
                    <a:cubicBezTo>
                      <a:pt x="4438" y="16"/>
                      <a:pt x="4438" y="25"/>
                      <a:pt x="4438" y="25"/>
                    </a:cubicBezTo>
                    <a:lnTo>
                      <a:pt x="4438" y="35"/>
                    </a:lnTo>
                    <a:lnTo>
                      <a:pt x="4457" y="35"/>
                    </a:lnTo>
                    <a:lnTo>
                      <a:pt x="4457" y="45"/>
                    </a:lnTo>
                    <a:lnTo>
                      <a:pt x="4438" y="45"/>
                    </a:lnTo>
                    <a:close/>
                    <a:moveTo>
                      <a:pt x="4503" y="111"/>
                    </a:moveTo>
                    <a:lnTo>
                      <a:pt x="4503" y="111"/>
                    </a:lnTo>
                    <a:cubicBezTo>
                      <a:pt x="4487" y="111"/>
                      <a:pt x="4478" y="101"/>
                      <a:pt x="4478" y="101"/>
                    </a:cubicBezTo>
                    <a:cubicBezTo>
                      <a:pt x="4468" y="90"/>
                      <a:pt x="4468" y="72"/>
                      <a:pt x="4468" y="72"/>
                    </a:cubicBezTo>
                    <a:cubicBezTo>
                      <a:pt x="4468" y="54"/>
                      <a:pt x="4478" y="44"/>
                      <a:pt x="4478" y="44"/>
                    </a:cubicBezTo>
                    <a:cubicBezTo>
                      <a:pt x="4487" y="34"/>
                      <a:pt x="4503" y="34"/>
                      <a:pt x="4503" y="34"/>
                    </a:cubicBezTo>
                    <a:cubicBezTo>
                      <a:pt x="4520" y="34"/>
                      <a:pt x="4529" y="44"/>
                      <a:pt x="4529" y="44"/>
                    </a:cubicBezTo>
                    <a:cubicBezTo>
                      <a:pt x="4539" y="54"/>
                      <a:pt x="4539" y="72"/>
                      <a:pt x="4539" y="72"/>
                    </a:cubicBezTo>
                    <a:cubicBezTo>
                      <a:pt x="4539" y="90"/>
                      <a:pt x="4529" y="101"/>
                      <a:pt x="4529" y="101"/>
                    </a:cubicBezTo>
                    <a:cubicBezTo>
                      <a:pt x="4520" y="111"/>
                      <a:pt x="4503" y="111"/>
                      <a:pt x="4503" y="111"/>
                    </a:cubicBezTo>
                    <a:close/>
                    <a:moveTo>
                      <a:pt x="4503" y="101"/>
                    </a:moveTo>
                    <a:lnTo>
                      <a:pt x="4503" y="101"/>
                    </a:lnTo>
                    <a:cubicBezTo>
                      <a:pt x="4525" y="101"/>
                      <a:pt x="4525" y="72"/>
                      <a:pt x="4525" y="72"/>
                    </a:cubicBezTo>
                    <a:cubicBezTo>
                      <a:pt x="4525" y="44"/>
                      <a:pt x="4503" y="44"/>
                      <a:pt x="4503" y="44"/>
                    </a:cubicBezTo>
                    <a:cubicBezTo>
                      <a:pt x="4482" y="44"/>
                      <a:pt x="4482" y="72"/>
                      <a:pt x="4482" y="72"/>
                    </a:cubicBezTo>
                    <a:cubicBezTo>
                      <a:pt x="4482" y="101"/>
                      <a:pt x="4503" y="101"/>
                      <a:pt x="4503" y="101"/>
                    </a:cubicBezTo>
                    <a:close/>
                    <a:moveTo>
                      <a:pt x="4560" y="110"/>
                    </a:moveTo>
                    <a:lnTo>
                      <a:pt x="4560" y="110"/>
                    </a:lnTo>
                    <a:lnTo>
                      <a:pt x="4560" y="2"/>
                    </a:lnTo>
                    <a:lnTo>
                      <a:pt x="4573" y="2"/>
                    </a:lnTo>
                    <a:lnTo>
                      <a:pt x="4573" y="110"/>
                    </a:lnTo>
                    <a:lnTo>
                      <a:pt x="4560" y="110"/>
                    </a:lnTo>
                    <a:close/>
                    <a:moveTo>
                      <a:pt x="4648" y="110"/>
                    </a:moveTo>
                    <a:lnTo>
                      <a:pt x="4648" y="110"/>
                    </a:lnTo>
                    <a:lnTo>
                      <a:pt x="4648" y="96"/>
                    </a:lnTo>
                    <a:cubicBezTo>
                      <a:pt x="4640" y="111"/>
                      <a:pt x="4623" y="111"/>
                      <a:pt x="4623" y="111"/>
                    </a:cubicBezTo>
                    <a:cubicBezTo>
                      <a:pt x="4610" y="111"/>
                      <a:pt x="4602" y="101"/>
                      <a:pt x="4602" y="101"/>
                    </a:cubicBezTo>
                    <a:cubicBezTo>
                      <a:pt x="4595" y="92"/>
                      <a:pt x="4595" y="75"/>
                      <a:pt x="4595" y="75"/>
                    </a:cubicBezTo>
                    <a:cubicBezTo>
                      <a:pt x="4595" y="56"/>
                      <a:pt x="4603" y="45"/>
                      <a:pt x="4603" y="45"/>
                    </a:cubicBezTo>
                    <a:cubicBezTo>
                      <a:pt x="4612" y="34"/>
                      <a:pt x="4626" y="34"/>
                      <a:pt x="4626" y="34"/>
                    </a:cubicBezTo>
                    <a:cubicBezTo>
                      <a:pt x="4639" y="34"/>
                      <a:pt x="4648" y="44"/>
                      <a:pt x="4648" y="44"/>
                    </a:cubicBezTo>
                    <a:lnTo>
                      <a:pt x="4648" y="2"/>
                    </a:lnTo>
                    <a:lnTo>
                      <a:pt x="4662" y="2"/>
                    </a:lnTo>
                    <a:lnTo>
                      <a:pt x="4662" y="110"/>
                    </a:lnTo>
                    <a:lnTo>
                      <a:pt x="4648" y="110"/>
                    </a:lnTo>
                    <a:close/>
                    <a:moveTo>
                      <a:pt x="4648" y="53"/>
                    </a:moveTo>
                    <a:lnTo>
                      <a:pt x="4648" y="53"/>
                    </a:lnTo>
                    <a:cubicBezTo>
                      <a:pt x="4638" y="44"/>
                      <a:pt x="4628" y="44"/>
                      <a:pt x="4628" y="44"/>
                    </a:cubicBezTo>
                    <a:cubicBezTo>
                      <a:pt x="4609" y="44"/>
                      <a:pt x="4609" y="73"/>
                      <a:pt x="4609" y="73"/>
                    </a:cubicBezTo>
                    <a:cubicBezTo>
                      <a:pt x="4609" y="99"/>
                      <a:pt x="4626" y="99"/>
                      <a:pt x="4626" y="99"/>
                    </a:cubicBezTo>
                    <a:cubicBezTo>
                      <a:pt x="4637" y="99"/>
                      <a:pt x="4648" y="87"/>
                      <a:pt x="4648" y="87"/>
                    </a:cubicBezTo>
                    <a:lnTo>
                      <a:pt x="4648" y="53"/>
                    </a:lnTo>
                    <a:close/>
                    <a:moveTo>
                      <a:pt x="4776" y="112"/>
                    </a:moveTo>
                    <a:lnTo>
                      <a:pt x="4776" y="112"/>
                    </a:lnTo>
                    <a:cubicBezTo>
                      <a:pt x="4752" y="112"/>
                      <a:pt x="4739" y="98"/>
                      <a:pt x="4739" y="98"/>
                    </a:cubicBezTo>
                    <a:cubicBezTo>
                      <a:pt x="4727" y="84"/>
                      <a:pt x="4727" y="59"/>
                      <a:pt x="4727" y="59"/>
                    </a:cubicBezTo>
                    <a:cubicBezTo>
                      <a:pt x="4727" y="34"/>
                      <a:pt x="4740" y="20"/>
                      <a:pt x="4740" y="20"/>
                    </a:cubicBezTo>
                    <a:cubicBezTo>
                      <a:pt x="4753" y="6"/>
                      <a:pt x="4777" y="6"/>
                      <a:pt x="4777" y="6"/>
                    </a:cubicBezTo>
                    <a:cubicBezTo>
                      <a:pt x="4790" y="6"/>
                      <a:pt x="4809" y="10"/>
                      <a:pt x="4809" y="10"/>
                    </a:cubicBezTo>
                    <a:lnTo>
                      <a:pt x="4809" y="24"/>
                    </a:lnTo>
                    <a:cubicBezTo>
                      <a:pt x="4788" y="17"/>
                      <a:pt x="4776" y="17"/>
                      <a:pt x="4776" y="17"/>
                    </a:cubicBezTo>
                    <a:cubicBezTo>
                      <a:pt x="4760" y="17"/>
                      <a:pt x="4751" y="28"/>
                      <a:pt x="4751" y="28"/>
                    </a:cubicBezTo>
                    <a:cubicBezTo>
                      <a:pt x="4742" y="39"/>
                      <a:pt x="4742" y="59"/>
                      <a:pt x="4742" y="59"/>
                    </a:cubicBezTo>
                    <a:cubicBezTo>
                      <a:pt x="4742" y="78"/>
                      <a:pt x="4752" y="90"/>
                      <a:pt x="4752" y="90"/>
                    </a:cubicBezTo>
                    <a:cubicBezTo>
                      <a:pt x="4761" y="101"/>
                      <a:pt x="4778" y="101"/>
                      <a:pt x="4778" y="101"/>
                    </a:cubicBezTo>
                    <a:cubicBezTo>
                      <a:pt x="4792" y="101"/>
                      <a:pt x="4809" y="92"/>
                      <a:pt x="4809" y="92"/>
                    </a:cubicBezTo>
                    <a:lnTo>
                      <a:pt x="4809" y="104"/>
                    </a:lnTo>
                    <a:cubicBezTo>
                      <a:pt x="4794" y="112"/>
                      <a:pt x="4776" y="112"/>
                      <a:pt x="4776" y="112"/>
                    </a:cubicBezTo>
                    <a:close/>
                    <a:moveTo>
                      <a:pt x="4830" y="110"/>
                    </a:moveTo>
                    <a:lnTo>
                      <a:pt x="4830" y="110"/>
                    </a:lnTo>
                    <a:lnTo>
                      <a:pt x="4830" y="8"/>
                    </a:lnTo>
                    <a:lnTo>
                      <a:pt x="4863" y="8"/>
                    </a:lnTo>
                    <a:cubicBezTo>
                      <a:pt x="4878" y="8"/>
                      <a:pt x="4888" y="12"/>
                      <a:pt x="4888" y="12"/>
                    </a:cubicBezTo>
                    <a:cubicBezTo>
                      <a:pt x="4897" y="15"/>
                      <a:pt x="4904" y="23"/>
                      <a:pt x="4904" y="23"/>
                    </a:cubicBezTo>
                    <a:cubicBezTo>
                      <a:pt x="4914" y="36"/>
                      <a:pt x="4914" y="56"/>
                      <a:pt x="4914" y="56"/>
                    </a:cubicBezTo>
                    <a:cubicBezTo>
                      <a:pt x="4914" y="82"/>
                      <a:pt x="4901" y="96"/>
                      <a:pt x="4901" y="96"/>
                    </a:cubicBezTo>
                    <a:cubicBezTo>
                      <a:pt x="4888" y="110"/>
                      <a:pt x="4863" y="110"/>
                      <a:pt x="4863" y="110"/>
                    </a:cubicBezTo>
                    <a:lnTo>
                      <a:pt x="4830" y="110"/>
                    </a:lnTo>
                    <a:close/>
                    <a:moveTo>
                      <a:pt x="4844" y="99"/>
                    </a:moveTo>
                    <a:lnTo>
                      <a:pt x="4844" y="99"/>
                    </a:lnTo>
                    <a:lnTo>
                      <a:pt x="4862" y="99"/>
                    </a:lnTo>
                    <a:cubicBezTo>
                      <a:pt x="4882" y="99"/>
                      <a:pt x="4890" y="88"/>
                      <a:pt x="4890" y="88"/>
                    </a:cubicBezTo>
                    <a:cubicBezTo>
                      <a:pt x="4899" y="77"/>
                      <a:pt x="4899" y="58"/>
                      <a:pt x="4899" y="58"/>
                    </a:cubicBezTo>
                    <a:cubicBezTo>
                      <a:pt x="4899" y="40"/>
                      <a:pt x="4890" y="30"/>
                      <a:pt x="4890" y="30"/>
                    </a:cubicBezTo>
                    <a:cubicBezTo>
                      <a:pt x="4885" y="24"/>
                      <a:pt x="4878" y="21"/>
                      <a:pt x="4878" y="21"/>
                    </a:cubicBezTo>
                    <a:cubicBezTo>
                      <a:pt x="4870" y="19"/>
                      <a:pt x="4856" y="19"/>
                      <a:pt x="4856" y="19"/>
                    </a:cubicBezTo>
                    <a:lnTo>
                      <a:pt x="4844" y="19"/>
                    </a:lnTo>
                    <a:lnTo>
                      <a:pt x="4844" y="99"/>
                    </a:lnTo>
                    <a:close/>
                    <a:moveTo>
                      <a:pt x="4936" y="109"/>
                    </a:moveTo>
                    <a:lnTo>
                      <a:pt x="4936" y="109"/>
                    </a:lnTo>
                    <a:lnTo>
                      <a:pt x="4936" y="96"/>
                    </a:lnTo>
                    <a:cubicBezTo>
                      <a:pt x="4950" y="102"/>
                      <a:pt x="4959" y="102"/>
                      <a:pt x="4959" y="102"/>
                    </a:cubicBezTo>
                    <a:cubicBezTo>
                      <a:pt x="4968" y="102"/>
                      <a:pt x="4974" y="96"/>
                      <a:pt x="4974" y="96"/>
                    </a:cubicBezTo>
                    <a:cubicBezTo>
                      <a:pt x="4980" y="91"/>
                      <a:pt x="4980" y="82"/>
                      <a:pt x="4980" y="82"/>
                    </a:cubicBezTo>
                    <a:cubicBezTo>
                      <a:pt x="4980" y="60"/>
                      <a:pt x="4950" y="60"/>
                      <a:pt x="4950" y="60"/>
                    </a:cubicBezTo>
                    <a:lnTo>
                      <a:pt x="4945" y="60"/>
                    </a:lnTo>
                    <a:lnTo>
                      <a:pt x="4945" y="51"/>
                    </a:lnTo>
                    <a:lnTo>
                      <a:pt x="4950" y="51"/>
                    </a:lnTo>
                    <a:cubicBezTo>
                      <a:pt x="4978" y="51"/>
                      <a:pt x="4978" y="31"/>
                      <a:pt x="4978" y="31"/>
                    </a:cubicBezTo>
                    <a:cubicBezTo>
                      <a:pt x="4978" y="16"/>
                      <a:pt x="4959" y="16"/>
                      <a:pt x="4959" y="16"/>
                    </a:cubicBezTo>
                    <a:cubicBezTo>
                      <a:pt x="4949" y="16"/>
                      <a:pt x="4937" y="22"/>
                      <a:pt x="4937" y="22"/>
                    </a:cubicBezTo>
                    <a:lnTo>
                      <a:pt x="4937" y="10"/>
                    </a:lnTo>
                    <a:cubicBezTo>
                      <a:pt x="4949" y="6"/>
                      <a:pt x="4960" y="6"/>
                      <a:pt x="4960" y="6"/>
                    </a:cubicBezTo>
                    <a:cubicBezTo>
                      <a:pt x="4991" y="6"/>
                      <a:pt x="4991" y="29"/>
                      <a:pt x="4991" y="29"/>
                    </a:cubicBezTo>
                    <a:cubicBezTo>
                      <a:pt x="4991" y="47"/>
                      <a:pt x="4970" y="55"/>
                      <a:pt x="4970" y="55"/>
                    </a:cubicBezTo>
                    <a:cubicBezTo>
                      <a:pt x="4995" y="60"/>
                      <a:pt x="4995" y="81"/>
                      <a:pt x="4995" y="81"/>
                    </a:cubicBezTo>
                    <a:cubicBezTo>
                      <a:pt x="4995" y="96"/>
                      <a:pt x="4985" y="104"/>
                      <a:pt x="4985" y="104"/>
                    </a:cubicBezTo>
                    <a:cubicBezTo>
                      <a:pt x="4976" y="112"/>
                      <a:pt x="4959" y="112"/>
                      <a:pt x="4959" y="112"/>
                    </a:cubicBezTo>
                    <a:cubicBezTo>
                      <a:pt x="4950" y="112"/>
                      <a:pt x="4936" y="109"/>
                      <a:pt x="4936" y="109"/>
                    </a:cubicBezTo>
                    <a:close/>
                    <a:moveTo>
                      <a:pt x="5024" y="109"/>
                    </a:moveTo>
                    <a:lnTo>
                      <a:pt x="5024" y="109"/>
                    </a:lnTo>
                    <a:lnTo>
                      <a:pt x="5024" y="96"/>
                    </a:lnTo>
                    <a:cubicBezTo>
                      <a:pt x="5039" y="102"/>
                      <a:pt x="5047" y="102"/>
                      <a:pt x="5047" y="102"/>
                    </a:cubicBezTo>
                    <a:cubicBezTo>
                      <a:pt x="5057" y="102"/>
                      <a:pt x="5063" y="96"/>
                      <a:pt x="5063" y="96"/>
                    </a:cubicBezTo>
                    <a:cubicBezTo>
                      <a:pt x="5069" y="91"/>
                      <a:pt x="5069" y="82"/>
                      <a:pt x="5069" y="82"/>
                    </a:cubicBezTo>
                    <a:cubicBezTo>
                      <a:pt x="5069" y="60"/>
                      <a:pt x="5039" y="60"/>
                      <a:pt x="5039" y="60"/>
                    </a:cubicBezTo>
                    <a:lnTo>
                      <a:pt x="5034" y="60"/>
                    </a:lnTo>
                    <a:lnTo>
                      <a:pt x="5034" y="51"/>
                    </a:lnTo>
                    <a:lnTo>
                      <a:pt x="5038" y="51"/>
                    </a:lnTo>
                    <a:cubicBezTo>
                      <a:pt x="5066" y="51"/>
                      <a:pt x="5066" y="31"/>
                      <a:pt x="5066" y="31"/>
                    </a:cubicBezTo>
                    <a:cubicBezTo>
                      <a:pt x="5066" y="16"/>
                      <a:pt x="5048" y="16"/>
                      <a:pt x="5048" y="16"/>
                    </a:cubicBezTo>
                    <a:cubicBezTo>
                      <a:pt x="5038" y="16"/>
                      <a:pt x="5026" y="22"/>
                      <a:pt x="5026" y="22"/>
                    </a:cubicBezTo>
                    <a:lnTo>
                      <a:pt x="5026" y="10"/>
                    </a:lnTo>
                    <a:cubicBezTo>
                      <a:pt x="5038" y="6"/>
                      <a:pt x="5049" y="6"/>
                      <a:pt x="5049" y="6"/>
                    </a:cubicBezTo>
                    <a:cubicBezTo>
                      <a:pt x="5080" y="6"/>
                      <a:pt x="5080" y="29"/>
                      <a:pt x="5080" y="29"/>
                    </a:cubicBezTo>
                    <a:cubicBezTo>
                      <a:pt x="5080" y="47"/>
                      <a:pt x="5059" y="55"/>
                      <a:pt x="5059" y="55"/>
                    </a:cubicBezTo>
                    <a:cubicBezTo>
                      <a:pt x="5083" y="60"/>
                      <a:pt x="5083" y="81"/>
                      <a:pt x="5083" y="81"/>
                    </a:cubicBezTo>
                    <a:cubicBezTo>
                      <a:pt x="5083" y="96"/>
                      <a:pt x="5074" y="104"/>
                      <a:pt x="5074" y="104"/>
                    </a:cubicBezTo>
                    <a:cubicBezTo>
                      <a:pt x="5064" y="112"/>
                      <a:pt x="5048" y="112"/>
                      <a:pt x="5048" y="112"/>
                    </a:cubicBezTo>
                    <a:cubicBezTo>
                      <a:pt x="5039" y="112"/>
                      <a:pt x="5024" y="109"/>
                      <a:pt x="5024" y="109"/>
                    </a:cubicBezTo>
                    <a:close/>
                    <a:moveTo>
                      <a:pt x="5183" y="120"/>
                    </a:moveTo>
                    <a:lnTo>
                      <a:pt x="5183" y="120"/>
                    </a:lnTo>
                    <a:lnTo>
                      <a:pt x="5183" y="130"/>
                    </a:lnTo>
                    <a:cubicBezTo>
                      <a:pt x="5169" y="120"/>
                      <a:pt x="5160" y="102"/>
                      <a:pt x="5160" y="102"/>
                    </a:cubicBezTo>
                    <a:cubicBezTo>
                      <a:pt x="5151" y="85"/>
                      <a:pt x="5151" y="66"/>
                      <a:pt x="5151" y="66"/>
                    </a:cubicBezTo>
                    <a:cubicBezTo>
                      <a:pt x="5151" y="46"/>
                      <a:pt x="5160" y="29"/>
                      <a:pt x="5160" y="29"/>
                    </a:cubicBezTo>
                    <a:cubicBezTo>
                      <a:pt x="5169" y="12"/>
                      <a:pt x="5183" y="2"/>
                      <a:pt x="5183" y="2"/>
                    </a:cubicBezTo>
                    <a:lnTo>
                      <a:pt x="5183" y="11"/>
                    </a:lnTo>
                    <a:cubicBezTo>
                      <a:pt x="5173" y="22"/>
                      <a:pt x="5169" y="34"/>
                      <a:pt x="5169" y="34"/>
                    </a:cubicBezTo>
                    <a:cubicBezTo>
                      <a:pt x="5165" y="47"/>
                      <a:pt x="5165" y="66"/>
                      <a:pt x="5165" y="66"/>
                    </a:cubicBezTo>
                    <a:cubicBezTo>
                      <a:pt x="5165" y="84"/>
                      <a:pt x="5169" y="97"/>
                      <a:pt x="5169" y="97"/>
                    </a:cubicBezTo>
                    <a:cubicBezTo>
                      <a:pt x="5173" y="110"/>
                      <a:pt x="5183" y="120"/>
                      <a:pt x="5183" y="120"/>
                    </a:cubicBezTo>
                    <a:close/>
                    <a:moveTo>
                      <a:pt x="5231" y="111"/>
                    </a:moveTo>
                    <a:lnTo>
                      <a:pt x="5231" y="111"/>
                    </a:lnTo>
                    <a:cubicBezTo>
                      <a:pt x="5216" y="111"/>
                      <a:pt x="5206" y="100"/>
                      <a:pt x="5206" y="100"/>
                    </a:cubicBezTo>
                    <a:cubicBezTo>
                      <a:pt x="5196" y="89"/>
                      <a:pt x="5196" y="72"/>
                      <a:pt x="5196" y="72"/>
                    </a:cubicBezTo>
                    <a:cubicBezTo>
                      <a:pt x="5196" y="54"/>
                      <a:pt x="5206" y="44"/>
                      <a:pt x="5206" y="44"/>
                    </a:cubicBezTo>
                    <a:cubicBezTo>
                      <a:pt x="5216" y="34"/>
                      <a:pt x="5233" y="34"/>
                      <a:pt x="5233" y="34"/>
                    </a:cubicBezTo>
                    <a:cubicBezTo>
                      <a:pt x="5242" y="34"/>
                      <a:pt x="5253" y="36"/>
                      <a:pt x="5253" y="36"/>
                    </a:cubicBezTo>
                    <a:lnTo>
                      <a:pt x="5253" y="47"/>
                    </a:lnTo>
                    <a:cubicBezTo>
                      <a:pt x="5241" y="44"/>
                      <a:pt x="5234" y="44"/>
                      <a:pt x="5234" y="44"/>
                    </a:cubicBezTo>
                    <a:cubicBezTo>
                      <a:pt x="5224" y="44"/>
                      <a:pt x="5218" y="52"/>
                      <a:pt x="5218" y="52"/>
                    </a:cubicBezTo>
                    <a:cubicBezTo>
                      <a:pt x="5211" y="59"/>
                      <a:pt x="5211" y="72"/>
                      <a:pt x="5211" y="72"/>
                    </a:cubicBezTo>
                    <a:cubicBezTo>
                      <a:pt x="5211" y="85"/>
                      <a:pt x="5218" y="93"/>
                      <a:pt x="5218" y="93"/>
                    </a:cubicBezTo>
                    <a:cubicBezTo>
                      <a:pt x="5224" y="100"/>
                      <a:pt x="5235" y="100"/>
                      <a:pt x="5235" y="100"/>
                    </a:cubicBezTo>
                    <a:cubicBezTo>
                      <a:pt x="5244" y="100"/>
                      <a:pt x="5254" y="96"/>
                      <a:pt x="5254" y="96"/>
                    </a:cubicBezTo>
                    <a:lnTo>
                      <a:pt x="5254" y="107"/>
                    </a:lnTo>
                    <a:cubicBezTo>
                      <a:pt x="5241" y="111"/>
                      <a:pt x="5231" y="111"/>
                      <a:pt x="5231" y="111"/>
                    </a:cubicBezTo>
                    <a:close/>
                    <a:moveTo>
                      <a:pt x="5274" y="110"/>
                    </a:moveTo>
                    <a:lnTo>
                      <a:pt x="5274" y="110"/>
                    </a:lnTo>
                    <a:lnTo>
                      <a:pt x="5274" y="2"/>
                    </a:lnTo>
                    <a:lnTo>
                      <a:pt x="5287" y="2"/>
                    </a:lnTo>
                    <a:lnTo>
                      <a:pt x="5287" y="110"/>
                    </a:lnTo>
                    <a:lnTo>
                      <a:pt x="5274" y="110"/>
                    </a:lnTo>
                    <a:close/>
                    <a:moveTo>
                      <a:pt x="5361" y="110"/>
                    </a:moveTo>
                    <a:lnTo>
                      <a:pt x="5361" y="110"/>
                    </a:lnTo>
                    <a:lnTo>
                      <a:pt x="5361" y="96"/>
                    </a:lnTo>
                    <a:cubicBezTo>
                      <a:pt x="5350" y="111"/>
                      <a:pt x="5335" y="111"/>
                      <a:pt x="5335" y="111"/>
                    </a:cubicBezTo>
                    <a:cubicBezTo>
                      <a:pt x="5325" y="111"/>
                      <a:pt x="5319" y="105"/>
                      <a:pt x="5319" y="105"/>
                    </a:cubicBezTo>
                    <a:cubicBezTo>
                      <a:pt x="5313" y="99"/>
                      <a:pt x="5313" y="89"/>
                      <a:pt x="5313" y="89"/>
                    </a:cubicBezTo>
                    <a:lnTo>
                      <a:pt x="5313" y="35"/>
                    </a:lnTo>
                    <a:lnTo>
                      <a:pt x="5327" y="35"/>
                    </a:lnTo>
                    <a:lnTo>
                      <a:pt x="5327" y="84"/>
                    </a:lnTo>
                    <a:cubicBezTo>
                      <a:pt x="5327" y="93"/>
                      <a:pt x="5329" y="96"/>
                      <a:pt x="5329" y="96"/>
                    </a:cubicBezTo>
                    <a:cubicBezTo>
                      <a:pt x="5332" y="100"/>
                      <a:pt x="5337" y="100"/>
                      <a:pt x="5337" y="100"/>
                    </a:cubicBezTo>
                    <a:cubicBezTo>
                      <a:pt x="5350" y="100"/>
                      <a:pt x="5361" y="83"/>
                      <a:pt x="5361" y="83"/>
                    </a:cubicBezTo>
                    <a:lnTo>
                      <a:pt x="5361" y="35"/>
                    </a:lnTo>
                    <a:lnTo>
                      <a:pt x="5374" y="35"/>
                    </a:lnTo>
                    <a:lnTo>
                      <a:pt x="5374" y="110"/>
                    </a:lnTo>
                    <a:lnTo>
                      <a:pt x="5361" y="110"/>
                    </a:lnTo>
                    <a:close/>
                    <a:moveTo>
                      <a:pt x="5421" y="111"/>
                    </a:moveTo>
                    <a:lnTo>
                      <a:pt x="5421" y="111"/>
                    </a:lnTo>
                    <a:cubicBezTo>
                      <a:pt x="5412" y="111"/>
                      <a:pt x="5399" y="107"/>
                      <a:pt x="5399" y="107"/>
                    </a:cubicBezTo>
                    <a:lnTo>
                      <a:pt x="5399" y="95"/>
                    </a:lnTo>
                    <a:cubicBezTo>
                      <a:pt x="5412" y="101"/>
                      <a:pt x="5422" y="101"/>
                      <a:pt x="5422" y="101"/>
                    </a:cubicBezTo>
                    <a:cubicBezTo>
                      <a:pt x="5427" y="101"/>
                      <a:pt x="5431" y="98"/>
                      <a:pt x="5431" y="98"/>
                    </a:cubicBezTo>
                    <a:cubicBezTo>
                      <a:pt x="5435" y="95"/>
                      <a:pt x="5435" y="90"/>
                      <a:pt x="5435" y="90"/>
                    </a:cubicBezTo>
                    <a:cubicBezTo>
                      <a:pt x="5435" y="83"/>
                      <a:pt x="5424" y="79"/>
                      <a:pt x="5424" y="79"/>
                    </a:cubicBezTo>
                    <a:lnTo>
                      <a:pt x="5416" y="75"/>
                    </a:lnTo>
                    <a:cubicBezTo>
                      <a:pt x="5399" y="68"/>
                      <a:pt x="5399" y="54"/>
                      <a:pt x="5399" y="54"/>
                    </a:cubicBezTo>
                    <a:cubicBezTo>
                      <a:pt x="5399" y="45"/>
                      <a:pt x="5406" y="39"/>
                      <a:pt x="5406" y="39"/>
                    </a:cubicBezTo>
                    <a:cubicBezTo>
                      <a:pt x="5413" y="34"/>
                      <a:pt x="5425" y="34"/>
                      <a:pt x="5425" y="34"/>
                    </a:cubicBezTo>
                    <a:cubicBezTo>
                      <a:pt x="5431" y="34"/>
                      <a:pt x="5440" y="35"/>
                      <a:pt x="5440" y="35"/>
                    </a:cubicBezTo>
                    <a:lnTo>
                      <a:pt x="5443" y="36"/>
                    </a:lnTo>
                    <a:lnTo>
                      <a:pt x="5443" y="47"/>
                    </a:lnTo>
                    <a:cubicBezTo>
                      <a:pt x="5432" y="44"/>
                      <a:pt x="5425" y="44"/>
                      <a:pt x="5425" y="44"/>
                    </a:cubicBezTo>
                    <a:cubicBezTo>
                      <a:pt x="5412" y="44"/>
                      <a:pt x="5412" y="53"/>
                      <a:pt x="5412" y="53"/>
                    </a:cubicBezTo>
                    <a:cubicBezTo>
                      <a:pt x="5412" y="59"/>
                      <a:pt x="5422" y="63"/>
                      <a:pt x="5422" y="63"/>
                    </a:cubicBezTo>
                    <a:lnTo>
                      <a:pt x="5428" y="66"/>
                    </a:lnTo>
                    <a:cubicBezTo>
                      <a:pt x="5439" y="71"/>
                      <a:pt x="5444" y="76"/>
                      <a:pt x="5444" y="76"/>
                    </a:cubicBezTo>
                    <a:cubicBezTo>
                      <a:pt x="5448" y="81"/>
                      <a:pt x="5448" y="89"/>
                      <a:pt x="5448" y="89"/>
                    </a:cubicBezTo>
                    <a:cubicBezTo>
                      <a:pt x="5448" y="99"/>
                      <a:pt x="5441" y="105"/>
                      <a:pt x="5441" y="105"/>
                    </a:cubicBezTo>
                    <a:cubicBezTo>
                      <a:pt x="5433" y="111"/>
                      <a:pt x="5421" y="111"/>
                      <a:pt x="5421" y="111"/>
                    </a:cubicBezTo>
                    <a:close/>
                    <a:moveTo>
                      <a:pt x="5495" y="111"/>
                    </a:moveTo>
                    <a:lnTo>
                      <a:pt x="5495" y="111"/>
                    </a:lnTo>
                    <a:cubicBezTo>
                      <a:pt x="5485" y="111"/>
                      <a:pt x="5479" y="105"/>
                      <a:pt x="5479" y="105"/>
                    </a:cubicBezTo>
                    <a:cubicBezTo>
                      <a:pt x="5473" y="99"/>
                      <a:pt x="5473" y="89"/>
                      <a:pt x="5473" y="89"/>
                    </a:cubicBezTo>
                    <a:lnTo>
                      <a:pt x="5473" y="45"/>
                    </a:lnTo>
                    <a:lnTo>
                      <a:pt x="5464" y="45"/>
                    </a:lnTo>
                    <a:lnTo>
                      <a:pt x="5464" y="35"/>
                    </a:lnTo>
                    <a:lnTo>
                      <a:pt x="5473" y="35"/>
                    </a:lnTo>
                    <a:lnTo>
                      <a:pt x="5473" y="22"/>
                    </a:lnTo>
                    <a:lnTo>
                      <a:pt x="5487" y="20"/>
                    </a:lnTo>
                    <a:lnTo>
                      <a:pt x="5487" y="35"/>
                    </a:lnTo>
                    <a:lnTo>
                      <a:pt x="5506" y="35"/>
                    </a:lnTo>
                    <a:lnTo>
                      <a:pt x="5506" y="45"/>
                    </a:lnTo>
                    <a:lnTo>
                      <a:pt x="5487" y="45"/>
                    </a:lnTo>
                    <a:lnTo>
                      <a:pt x="5487" y="87"/>
                    </a:lnTo>
                    <a:cubicBezTo>
                      <a:pt x="5487" y="101"/>
                      <a:pt x="5499" y="101"/>
                      <a:pt x="5499" y="101"/>
                    </a:cubicBezTo>
                    <a:cubicBezTo>
                      <a:pt x="5502" y="101"/>
                      <a:pt x="5506" y="100"/>
                      <a:pt x="5506" y="100"/>
                    </a:cubicBezTo>
                    <a:lnTo>
                      <a:pt x="5506" y="110"/>
                    </a:lnTo>
                    <a:cubicBezTo>
                      <a:pt x="5500" y="111"/>
                      <a:pt x="5495" y="111"/>
                      <a:pt x="5495" y="111"/>
                    </a:cubicBezTo>
                    <a:close/>
                    <a:moveTo>
                      <a:pt x="5580" y="107"/>
                    </a:moveTo>
                    <a:lnTo>
                      <a:pt x="5580" y="107"/>
                    </a:lnTo>
                    <a:cubicBezTo>
                      <a:pt x="5566" y="111"/>
                      <a:pt x="5556" y="111"/>
                      <a:pt x="5556" y="111"/>
                    </a:cubicBezTo>
                    <a:cubicBezTo>
                      <a:pt x="5540" y="111"/>
                      <a:pt x="5530" y="100"/>
                      <a:pt x="5530" y="100"/>
                    </a:cubicBezTo>
                    <a:cubicBezTo>
                      <a:pt x="5519" y="89"/>
                      <a:pt x="5519" y="72"/>
                      <a:pt x="5519" y="72"/>
                    </a:cubicBezTo>
                    <a:cubicBezTo>
                      <a:pt x="5519" y="55"/>
                      <a:pt x="5528" y="44"/>
                      <a:pt x="5528" y="44"/>
                    </a:cubicBezTo>
                    <a:cubicBezTo>
                      <a:pt x="5537" y="34"/>
                      <a:pt x="5552" y="34"/>
                      <a:pt x="5552" y="34"/>
                    </a:cubicBezTo>
                    <a:cubicBezTo>
                      <a:pt x="5565" y="34"/>
                      <a:pt x="5573" y="43"/>
                      <a:pt x="5573" y="43"/>
                    </a:cubicBezTo>
                    <a:cubicBezTo>
                      <a:pt x="5580" y="53"/>
                      <a:pt x="5580" y="70"/>
                      <a:pt x="5580" y="70"/>
                    </a:cubicBezTo>
                    <a:lnTo>
                      <a:pt x="5580" y="75"/>
                    </a:lnTo>
                    <a:lnTo>
                      <a:pt x="5533" y="75"/>
                    </a:lnTo>
                    <a:cubicBezTo>
                      <a:pt x="5536" y="101"/>
                      <a:pt x="5559" y="101"/>
                      <a:pt x="5559" y="101"/>
                    </a:cubicBezTo>
                    <a:cubicBezTo>
                      <a:pt x="5567" y="101"/>
                      <a:pt x="5580" y="96"/>
                      <a:pt x="5580" y="96"/>
                    </a:cubicBezTo>
                    <a:lnTo>
                      <a:pt x="5580" y="107"/>
                    </a:lnTo>
                    <a:close/>
                    <a:moveTo>
                      <a:pt x="5534" y="64"/>
                    </a:moveTo>
                    <a:lnTo>
                      <a:pt x="5534" y="64"/>
                    </a:lnTo>
                    <a:lnTo>
                      <a:pt x="5566" y="64"/>
                    </a:lnTo>
                    <a:cubicBezTo>
                      <a:pt x="5566" y="44"/>
                      <a:pt x="5551" y="44"/>
                      <a:pt x="5551" y="44"/>
                    </a:cubicBezTo>
                    <a:cubicBezTo>
                      <a:pt x="5535" y="44"/>
                      <a:pt x="5534" y="64"/>
                      <a:pt x="5534" y="64"/>
                    </a:cubicBezTo>
                    <a:close/>
                    <a:moveTo>
                      <a:pt x="5603" y="110"/>
                    </a:moveTo>
                    <a:lnTo>
                      <a:pt x="5603" y="110"/>
                    </a:lnTo>
                    <a:lnTo>
                      <a:pt x="5603" y="35"/>
                    </a:lnTo>
                    <a:lnTo>
                      <a:pt x="5617" y="35"/>
                    </a:lnTo>
                    <a:lnTo>
                      <a:pt x="5617" y="49"/>
                    </a:lnTo>
                    <a:cubicBezTo>
                      <a:pt x="5625" y="34"/>
                      <a:pt x="5640" y="34"/>
                      <a:pt x="5640" y="34"/>
                    </a:cubicBezTo>
                    <a:cubicBezTo>
                      <a:pt x="5642" y="34"/>
                      <a:pt x="5644" y="34"/>
                      <a:pt x="5644" y="34"/>
                    </a:cubicBezTo>
                    <a:lnTo>
                      <a:pt x="5644" y="47"/>
                    </a:lnTo>
                    <a:cubicBezTo>
                      <a:pt x="5641" y="45"/>
                      <a:pt x="5638" y="45"/>
                      <a:pt x="5638" y="45"/>
                    </a:cubicBezTo>
                    <a:cubicBezTo>
                      <a:pt x="5625" y="45"/>
                      <a:pt x="5617" y="61"/>
                      <a:pt x="5617" y="61"/>
                    </a:cubicBezTo>
                    <a:lnTo>
                      <a:pt x="5617" y="110"/>
                    </a:lnTo>
                    <a:lnTo>
                      <a:pt x="5603" y="110"/>
                    </a:lnTo>
                    <a:close/>
                    <a:moveTo>
                      <a:pt x="5660" y="110"/>
                    </a:moveTo>
                    <a:lnTo>
                      <a:pt x="5660" y="110"/>
                    </a:lnTo>
                    <a:lnTo>
                      <a:pt x="5660" y="35"/>
                    </a:lnTo>
                    <a:lnTo>
                      <a:pt x="5674" y="35"/>
                    </a:lnTo>
                    <a:lnTo>
                      <a:pt x="5674" y="110"/>
                    </a:lnTo>
                    <a:lnTo>
                      <a:pt x="5660" y="110"/>
                    </a:lnTo>
                    <a:close/>
                    <a:moveTo>
                      <a:pt x="5660" y="22"/>
                    </a:moveTo>
                    <a:lnTo>
                      <a:pt x="5660" y="22"/>
                    </a:lnTo>
                    <a:lnTo>
                      <a:pt x="5660" y="8"/>
                    </a:lnTo>
                    <a:lnTo>
                      <a:pt x="5674" y="8"/>
                    </a:lnTo>
                    <a:lnTo>
                      <a:pt x="5674" y="22"/>
                    </a:lnTo>
                    <a:lnTo>
                      <a:pt x="5660" y="22"/>
                    </a:lnTo>
                    <a:close/>
                    <a:moveTo>
                      <a:pt x="5701" y="110"/>
                    </a:moveTo>
                    <a:lnTo>
                      <a:pt x="5701" y="110"/>
                    </a:lnTo>
                    <a:lnTo>
                      <a:pt x="5701" y="35"/>
                    </a:lnTo>
                    <a:lnTo>
                      <a:pt x="5714" y="35"/>
                    </a:lnTo>
                    <a:lnTo>
                      <a:pt x="5714" y="49"/>
                    </a:lnTo>
                    <a:cubicBezTo>
                      <a:pt x="5725" y="34"/>
                      <a:pt x="5741" y="34"/>
                      <a:pt x="5741" y="34"/>
                    </a:cubicBezTo>
                    <a:cubicBezTo>
                      <a:pt x="5750" y="34"/>
                      <a:pt x="5756" y="40"/>
                      <a:pt x="5756" y="40"/>
                    </a:cubicBezTo>
                    <a:cubicBezTo>
                      <a:pt x="5762" y="46"/>
                      <a:pt x="5762" y="56"/>
                      <a:pt x="5762" y="56"/>
                    </a:cubicBezTo>
                    <a:lnTo>
                      <a:pt x="5762" y="110"/>
                    </a:lnTo>
                    <a:lnTo>
                      <a:pt x="5748" y="110"/>
                    </a:lnTo>
                    <a:lnTo>
                      <a:pt x="5748" y="61"/>
                    </a:lnTo>
                    <a:cubicBezTo>
                      <a:pt x="5748" y="52"/>
                      <a:pt x="5746" y="49"/>
                      <a:pt x="5746" y="49"/>
                    </a:cubicBezTo>
                    <a:cubicBezTo>
                      <a:pt x="5743" y="45"/>
                      <a:pt x="5738" y="45"/>
                      <a:pt x="5738" y="45"/>
                    </a:cubicBezTo>
                    <a:cubicBezTo>
                      <a:pt x="5725" y="45"/>
                      <a:pt x="5714" y="61"/>
                      <a:pt x="5714" y="61"/>
                    </a:cubicBezTo>
                    <a:lnTo>
                      <a:pt x="5714" y="110"/>
                    </a:lnTo>
                    <a:lnTo>
                      <a:pt x="5701" y="110"/>
                    </a:lnTo>
                    <a:close/>
                    <a:moveTo>
                      <a:pt x="5788" y="134"/>
                    </a:moveTo>
                    <a:lnTo>
                      <a:pt x="5788" y="134"/>
                    </a:lnTo>
                    <a:lnTo>
                      <a:pt x="5790" y="122"/>
                    </a:lnTo>
                    <a:cubicBezTo>
                      <a:pt x="5802" y="128"/>
                      <a:pt x="5813" y="128"/>
                      <a:pt x="5813" y="128"/>
                    </a:cubicBezTo>
                    <a:cubicBezTo>
                      <a:pt x="5836" y="128"/>
                      <a:pt x="5836" y="104"/>
                      <a:pt x="5836" y="104"/>
                    </a:cubicBezTo>
                    <a:lnTo>
                      <a:pt x="5836" y="92"/>
                    </a:lnTo>
                    <a:cubicBezTo>
                      <a:pt x="5828" y="108"/>
                      <a:pt x="5811" y="108"/>
                      <a:pt x="5811" y="108"/>
                    </a:cubicBezTo>
                    <a:cubicBezTo>
                      <a:pt x="5798" y="108"/>
                      <a:pt x="5790" y="98"/>
                      <a:pt x="5790" y="98"/>
                    </a:cubicBezTo>
                    <a:cubicBezTo>
                      <a:pt x="5782" y="88"/>
                      <a:pt x="5782" y="72"/>
                      <a:pt x="5782" y="72"/>
                    </a:cubicBezTo>
                    <a:cubicBezTo>
                      <a:pt x="5782" y="55"/>
                      <a:pt x="5791" y="44"/>
                      <a:pt x="5791" y="44"/>
                    </a:cubicBezTo>
                    <a:cubicBezTo>
                      <a:pt x="5800" y="34"/>
                      <a:pt x="5814" y="34"/>
                      <a:pt x="5814" y="34"/>
                    </a:cubicBezTo>
                    <a:cubicBezTo>
                      <a:pt x="5827" y="34"/>
                      <a:pt x="5836" y="44"/>
                      <a:pt x="5836" y="44"/>
                    </a:cubicBezTo>
                    <a:lnTo>
                      <a:pt x="5836" y="35"/>
                    </a:lnTo>
                    <a:lnTo>
                      <a:pt x="5849" y="35"/>
                    </a:lnTo>
                    <a:lnTo>
                      <a:pt x="5849" y="89"/>
                    </a:lnTo>
                    <a:cubicBezTo>
                      <a:pt x="5849" y="107"/>
                      <a:pt x="5847" y="115"/>
                      <a:pt x="5847" y="115"/>
                    </a:cubicBezTo>
                    <a:cubicBezTo>
                      <a:pt x="5846" y="123"/>
                      <a:pt x="5841" y="129"/>
                      <a:pt x="5841" y="129"/>
                    </a:cubicBezTo>
                    <a:cubicBezTo>
                      <a:pt x="5832" y="138"/>
                      <a:pt x="5813" y="138"/>
                      <a:pt x="5813" y="138"/>
                    </a:cubicBezTo>
                    <a:cubicBezTo>
                      <a:pt x="5800" y="138"/>
                      <a:pt x="5788" y="134"/>
                      <a:pt x="5788" y="134"/>
                    </a:cubicBezTo>
                    <a:close/>
                    <a:moveTo>
                      <a:pt x="5836" y="84"/>
                    </a:moveTo>
                    <a:lnTo>
                      <a:pt x="5836" y="84"/>
                    </a:lnTo>
                    <a:lnTo>
                      <a:pt x="5836" y="53"/>
                    </a:lnTo>
                    <a:cubicBezTo>
                      <a:pt x="5827" y="44"/>
                      <a:pt x="5816" y="44"/>
                      <a:pt x="5816" y="44"/>
                    </a:cubicBezTo>
                    <a:cubicBezTo>
                      <a:pt x="5807" y="44"/>
                      <a:pt x="5802" y="51"/>
                      <a:pt x="5802" y="51"/>
                    </a:cubicBezTo>
                    <a:cubicBezTo>
                      <a:pt x="5796" y="59"/>
                      <a:pt x="5796" y="72"/>
                      <a:pt x="5796" y="72"/>
                    </a:cubicBezTo>
                    <a:cubicBezTo>
                      <a:pt x="5796" y="96"/>
                      <a:pt x="5814" y="96"/>
                      <a:pt x="5814" y="96"/>
                    </a:cubicBezTo>
                    <a:cubicBezTo>
                      <a:pt x="5825" y="96"/>
                      <a:pt x="5836" y="84"/>
                      <a:pt x="5836" y="84"/>
                    </a:cubicBezTo>
                    <a:close/>
                    <a:moveTo>
                      <a:pt x="5868" y="120"/>
                    </a:moveTo>
                    <a:lnTo>
                      <a:pt x="5868" y="120"/>
                    </a:lnTo>
                    <a:lnTo>
                      <a:pt x="5868" y="130"/>
                    </a:lnTo>
                    <a:cubicBezTo>
                      <a:pt x="5883" y="120"/>
                      <a:pt x="5891" y="102"/>
                      <a:pt x="5891" y="102"/>
                    </a:cubicBezTo>
                    <a:cubicBezTo>
                      <a:pt x="5900" y="85"/>
                      <a:pt x="5900" y="66"/>
                      <a:pt x="5900" y="66"/>
                    </a:cubicBezTo>
                    <a:cubicBezTo>
                      <a:pt x="5900" y="46"/>
                      <a:pt x="5891" y="29"/>
                      <a:pt x="5891" y="29"/>
                    </a:cubicBezTo>
                    <a:cubicBezTo>
                      <a:pt x="5883" y="12"/>
                      <a:pt x="5868" y="2"/>
                      <a:pt x="5868" y="2"/>
                    </a:cubicBezTo>
                    <a:lnTo>
                      <a:pt x="5868" y="11"/>
                    </a:lnTo>
                    <a:cubicBezTo>
                      <a:pt x="5878" y="22"/>
                      <a:pt x="5882" y="34"/>
                      <a:pt x="5882" y="34"/>
                    </a:cubicBezTo>
                    <a:cubicBezTo>
                      <a:pt x="5887" y="47"/>
                      <a:pt x="5887" y="66"/>
                      <a:pt x="5887" y="66"/>
                    </a:cubicBezTo>
                    <a:cubicBezTo>
                      <a:pt x="5887" y="84"/>
                      <a:pt x="5882" y="97"/>
                      <a:pt x="5882" y="97"/>
                    </a:cubicBezTo>
                    <a:cubicBezTo>
                      <a:pt x="5878" y="110"/>
                      <a:pt x="5868" y="120"/>
                      <a:pt x="5868" y="12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18163" name="Freeform 15"/>
              <p:cNvSpPr>
                <a:spLocks/>
              </p:cNvSpPr>
              <p:nvPr/>
            </p:nvSpPr>
            <p:spPr bwMode="auto">
              <a:xfrm>
                <a:off x="2212" y="2714"/>
                <a:ext cx="585" cy="381"/>
              </a:xfrm>
              <a:custGeom>
                <a:avLst/>
                <a:gdLst>
                  <a:gd name="T0" fmla="*/ 0 w 1651"/>
                  <a:gd name="T1" fmla="*/ 0 h 1120"/>
                  <a:gd name="T2" fmla="*/ 0 w 1651"/>
                  <a:gd name="T3" fmla="*/ 0 h 1120"/>
                  <a:gd name="T4" fmla="*/ 0 w 1651"/>
                  <a:gd name="T5" fmla="*/ 0 h 1120"/>
                  <a:gd name="T6" fmla="*/ 0 w 1651"/>
                  <a:gd name="T7" fmla="*/ 0 h 1120"/>
                  <a:gd name="T8" fmla="*/ 0 w 1651"/>
                  <a:gd name="T9" fmla="*/ 0 h 1120"/>
                  <a:gd name="T10" fmla="*/ 0 w 1651"/>
                  <a:gd name="T11" fmla="*/ 0 h 1120"/>
                  <a:gd name="T12" fmla="*/ 0 w 1651"/>
                  <a:gd name="T13" fmla="*/ 0 h 1120"/>
                  <a:gd name="T14" fmla="*/ 0 w 1651"/>
                  <a:gd name="T15" fmla="*/ 0 h 1120"/>
                  <a:gd name="T16" fmla="*/ 0 w 1651"/>
                  <a:gd name="T17" fmla="*/ 0 h 1120"/>
                  <a:gd name="T18" fmla="*/ 0 w 1651"/>
                  <a:gd name="T19" fmla="*/ 0 h 1120"/>
                  <a:gd name="T20" fmla="*/ 0 w 1651"/>
                  <a:gd name="T21" fmla="*/ 0 h 1120"/>
                  <a:gd name="T22" fmla="*/ 0 w 1651"/>
                  <a:gd name="T23" fmla="*/ 0 h 1120"/>
                  <a:gd name="T24" fmla="*/ 0 w 1651"/>
                  <a:gd name="T25" fmla="*/ 0 h 1120"/>
                  <a:gd name="T26" fmla="*/ 0 w 1651"/>
                  <a:gd name="T27" fmla="*/ 0 h 1120"/>
                  <a:gd name="T28" fmla="*/ 0 w 1651"/>
                  <a:gd name="T29" fmla="*/ 0 h 1120"/>
                  <a:gd name="T30" fmla="*/ 0 w 1651"/>
                  <a:gd name="T31" fmla="*/ 0 h 1120"/>
                  <a:gd name="T32" fmla="*/ 0 w 1651"/>
                  <a:gd name="T33" fmla="*/ 0 h 1120"/>
                  <a:gd name="T34" fmla="*/ 0 w 1651"/>
                  <a:gd name="T35" fmla="*/ 0 h 1120"/>
                  <a:gd name="T36" fmla="*/ 0 w 1651"/>
                  <a:gd name="T37" fmla="*/ 0 h 1120"/>
                  <a:gd name="T38" fmla="*/ 0 w 1651"/>
                  <a:gd name="T39" fmla="*/ 0 h 1120"/>
                  <a:gd name="T40" fmla="*/ 0 w 1651"/>
                  <a:gd name="T41" fmla="*/ 0 h 1120"/>
                  <a:gd name="T42" fmla="*/ 0 w 1651"/>
                  <a:gd name="T43" fmla="*/ 0 h 1120"/>
                  <a:gd name="T44" fmla="*/ 0 w 1651"/>
                  <a:gd name="T45" fmla="*/ 0 h 1120"/>
                  <a:gd name="T46" fmla="*/ 0 w 1651"/>
                  <a:gd name="T47" fmla="*/ 0 h 1120"/>
                  <a:gd name="T48" fmla="*/ 0 w 1651"/>
                  <a:gd name="T49" fmla="*/ 0 h 11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651" h="1120">
                    <a:moveTo>
                      <a:pt x="1651" y="510"/>
                    </a:moveTo>
                    <a:lnTo>
                      <a:pt x="1651" y="510"/>
                    </a:lnTo>
                    <a:lnTo>
                      <a:pt x="1642" y="464"/>
                    </a:lnTo>
                    <a:lnTo>
                      <a:pt x="1562" y="84"/>
                    </a:lnTo>
                    <a:lnTo>
                      <a:pt x="1536" y="45"/>
                    </a:lnTo>
                    <a:lnTo>
                      <a:pt x="1497" y="19"/>
                    </a:lnTo>
                    <a:lnTo>
                      <a:pt x="1451" y="10"/>
                    </a:lnTo>
                    <a:lnTo>
                      <a:pt x="1221" y="0"/>
                    </a:lnTo>
                    <a:lnTo>
                      <a:pt x="1175" y="9"/>
                    </a:lnTo>
                    <a:lnTo>
                      <a:pt x="214" y="429"/>
                    </a:lnTo>
                    <a:lnTo>
                      <a:pt x="74" y="499"/>
                    </a:lnTo>
                    <a:lnTo>
                      <a:pt x="35" y="525"/>
                    </a:lnTo>
                    <a:lnTo>
                      <a:pt x="9" y="564"/>
                    </a:lnTo>
                    <a:lnTo>
                      <a:pt x="0" y="610"/>
                    </a:lnTo>
                    <a:lnTo>
                      <a:pt x="9" y="655"/>
                    </a:lnTo>
                    <a:lnTo>
                      <a:pt x="35" y="694"/>
                    </a:lnTo>
                    <a:lnTo>
                      <a:pt x="74" y="720"/>
                    </a:lnTo>
                    <a:lnTo>
                      <a:pt x="854" y="1110"/>
                    </a:lnTo>
                    <a:lnTo>
                      <a:pt x="900" y="1120"/>
                    </a:lnTo>
                    <a:lnTo>
                      <a:pt x="946" y="1110"/>
                    </a:lnTo>
                    <a:lnTo>
                      <a:pt x="1497" y="810"/>
                    </a:lnTo>
                    <a:lnTo>
                      <a:pt x="1536" y="784"/>
                    </a:lnTo>
                    <a:lnTo>
                      <a:pt x="1562" y="745"/>
                    </a:lnTo>
                    <a:lnTo>
                      <a:pt x="1642" y="555"/>
                    </a:lnTo>
                    <a:lnTo>
                      <a:pt x="1651" y="5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64" name="Freeform 16"/>
              <p:cNvSpPr>
                <a:spLocks/>
              </p:cNvSpPr>
              <p:nvPr/>
            </p:nvSpPr>
            <p:spPr bwMode="auto">
              <a:xfrm>
                <a:off x="2063" y="3075"/>
                <a:ext cx="471" cy="726"/>
              </a:xfrm>
              <a:custGeom>
                <a:avLst/>
                <a:gdLst>
                  <a:gd name="T0" fmla="*/ 0 w 1331"/>
                  <a:gd name="T1" fmla="*/ 0 h 2130"/>
                  <a:gd name="T2" fmla="*/ 0 w 1331"/>
                  <a:gd name="T3" fmla="*/ 0 h 2130"/>
                  <a:gd name="T4" fmla="*/ 0 w 1331"/>
                  <a:gd name="T5" fmla="*/ 0 h 2130"/>
                  <a:gd name="T6" fmla="*/ 0 w 1331"/>
                  <a:gd name="T7" fmla="*/ 0 h 2130"/>
                  <a:gd name="T8" fmla="*/ 0 w 1331"/>
                  <a:gd name="T9" fmla="*/ 0 h 2130"/>
                  <a:gd name="T10" fmla="*/ 0 w 1331"/>
                  <a:gd name="T11" fmla="*/ 0 h 2130"/>
                  <a:gd name="T12" fmla="*/ 0 w 1331"/>
                  <a:gd name="T13" fmla="*/ 0 h 2130"/>
                  <a:gd name="T14" fmla="*/ 0 w 1331"/>
                  <a:gd name="T15" fmla="*/ 0 h 2130"/>
                  <a:gd name="T16" fmla="*/ 0 w 1331"/>
                  <a:gd name="T17" fmla="*/ 0 h 2130"/>
                  <a:gd name="T18" fmla="*/ 0 w 1331"/>
                  <a:gd name="T19" fmla="*/ 0 h 2130"/>
                  <a:gd name="T20" fmla="*/ 0 w 1331"/>
                  <a:gd name="T21" fmla="*/ 0 h 2130"/>
                  <a:gd name="T22" fmla="*/ 0 w 1331"/>
                  <a:gd name="T23" fmla="*/ 0 h 2130"/>
                  <a:gd name="T24" fmla="*/ 0 w 1331"/>
                  <a:gd name="T25" fmla="*/ 0 h 2130"/>
                  <a:gd name="T26" fmla="*/ 0 w 1331"/>
                  <a:gd name="T27" fmla="*/ 0 h 2130"/>
                  <a:gd name="T28" fmla="*/ 0 w 1331"/>
                  <a:gd name="T29" fmla="*/ 0 h 2130"/>
                  <a:gd name="T30" fmla="*/ 0 w 1331"/>
                  <a:gd name="T31" fmla="*/ 0 h 2130"/>
                  <a:gd name="T32" fmla="*/ 0 w 1331"/>
                  <a:gd name="T33" fmla="*/ 0 h 2130"/>
                  <a:gd name="T34" fmla="*/ 0 w 1331"/>
                  <a:gd name="T35" fmla="*/ 0 h 2130"/>
                  <a:gd name="T36" fmla="*/ 0 w 1331"/>
                  <a:gd name="T37" fmla="*/ 0 h 2130"/>
                  <a:gd name="T38" fmla="*/ 0 w 1331"/>
                  <a:gd name="T39" fmla="*/ 0 h 2130"/>
                  <a:gd name="T40" fmla="*/ 0 w 1331"/>
                  <a:gd name="T41" fmla="*/ 0 h 2130"/>
                  <a:gd name="T42" fmla="*/ 0 w 1331"/>
                  <a:gd name="T43" fmla="*/ 0 h 2130"/>
                  <a:gd name="T44" fmla="*/ 0 w 1331"/>
                  <a:gd name="T45" fmla="*/ 0 h 2130"/>
                  <a:gd name="T46" fmla="*/ 0 w 1331"/>
                  <a:gd name="T47" fmla="*/ 0 h 2130"/>
                  <a:gd name="T48" fmla="*/ 0 w 1331"/>
                  <a:gd name="T49" fmla="*/ 0 h 2130"/>
                  <a:gd name="T50" fmla="*/ 0 w 1331"/>
                  <a:gd name="T51" fmla="*/ 0 h 2130"/>
                  <a:gd name="T52" fmla="*/ 0 w 1331"/>
                  <a:gd name="T53" fmla="*/ 0 h 213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331" h="2130">
                    <a:moveTo>
                      <a:pt x="1331" y="1020"/>
                    </a:moveTo>
                    <a:lnTo>
                      <a:pt x="1331" y="1020"/>
                    </a:lnTo>
                    <a:lnTo>
                      <a:pt x="1241" y="540"/>
                    </a:lnTo>
                    <a:lnTo>
                      <a:pt x="1232" y="494"/>
                    </a:lnTo>
                    <a:lnTo>
                      <a:pt x="1092" y="244"/>
                    </a:lnTo>
                    <a:lnTo>
                      <a:pt x="1066" y="205"/>
                    </a:lnTo>
                    <a:lnTo>
                      <a:pt x="1027" y="179"/>
                    </a:lnTo>
                    <a:lnTo>
                      <a:pt x="296" y="9"/>
                    </a:lnTo>
                    <a:lnTo>
                      <a:pt x="250" y="0"/>
                    </a:lnTo>
                    <a:lnTo>
                      <a:pt x="204" y="9"/>
                    </a:lnTo>
                    <a:lnTo>
                      <a:pt x="166" y="35"/>
                    </a:lnTo>
                    <a:lnTo>
                      <a:pt x="139" y="74"/>
                    </a:lnTo>
                    <a:lnTo>
                      <a:pt x="9" y="324"/>
                    </a:lnTo>
                    <a:lnTo>
                      <a:pt x="0" y="370"/>
                    </a:lnTo>
                    <a:lnTo>
                      <a:pt x="120" y="1050"/>
                    </a:lnTo>
                    <a:lnTo>
                      <a:pt x="129" y="1095"/>
                    </a:lnTo>
                    <a:lnTo>
                      <a:pt x="510" y="1905"/>
                    </a:lnTo>
                    <a:lnTo>
                      <a:pt x="536" y="1944"/>
                    </a:lnTo>
                    <a:lnTo>
                      <a:pt x="706" y="2094"/>
                    </a:lnTo>
                    <a:lnTo>
                      <a:pt x="745" y="2120"/>
                    </a:lnTo>
                    <a:lnTo>
                      <a:pt x="791" y="2130"/>
                    </a:lnTo>
                    <a:lnTo>
                      <a:pt x="837" y="2120"/>
                    </a:lnTo>
                    <a:lnTo>
                      <a:pt x="876" y="2094"/>
                    </a:lnTo>
                    <a:lnTo>
                      <a:pt x="1246" y="1584"/>
                    </a:lnTo>
                    <a:lnTo>
                      <a:pt x="1272" y="1545"/>
                    </a:lnTo>
                    <a:lnTo>
                      <a:pt x="1281" y="1500"/>
                    </a:lnTo>
                    <a:lnTo>
                      <a:pt x="1331" y="10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65" name="Freeform 17"/>
              <p:cNvSpPr>
                <a:spLocks/>
              </p:cNvSpPr>
              <p:nvPr/>
            </p:nvSpPr>
            <p:spPr bwMode="auto">
              <a:xfrm>
                <a:off x="218" y="2604"/>
                <a:ext cx="436" cy="338"/>
              </a:xfrm>
              <a:custGeom>
                <a:avLst/>
                <a:gdLst>
                  <a:gd name="T0" fmla="*/ 0 w 1231"/>
                  <a:gd name="T1" fmla="*/ 0 h 990"/>
                  <a:gd name="T2" fmla="*/ 0 w 1231"/>
                  <a:gd name="T3" fmla="*/ 0 h 990"/>
                  <a:gd name="T4" fmla="*/ 0 w 1231"/>
                  <a:gd name="T5" fmla="*/ 0 h 990"/>
                  <a:gd name="T6" fmla="*/ 0 w 1231"/>
                  <a:gd name="T7" fmla="*/ 0 h 990"/>
                  <a:gd name="T8" fmla="*/ 0 w 1231"/>
                  <a:gd name="T9" fmla="*/ 0 h 990"/>
                  <a:gd name="T10" fmla="*/ 0 w 1231"/>
                  <a:gd name="T11" fmla="*/ 0 h 990"/>
                  <a:gd name="T12" fmla="*/ 0 w 1231"/>
                  <a:gd name="T13" fmla="*/ 0 h 990"/>
                  <a:gd name="T14" fmla="*/ 0 w 1231"/>
                  <a:gd name="T15" fmla="*/ 0 h 990"/>
                  <a:gd name="T16" fmla="*/ 0 w 1231"/>
                  <a:gd name="T17" fmla="*/ 0 h 990"/>
                  <a:gd name="T18" fmla="*/ 0 w 1231"/>
                  <a:gd name="T19" fmla="*/ 0 h 990"/>
                  <a:gd name="T20" fmla="*/ 0 w 1231"/>
                  <a:gd name="T21" fmla="*/ 0 h 990"/>
                  <a:gd name="T22" fmla="*/ 0 w 1231"/>
                  <a:gd name="T23" fmla="*/ 0 h 990"/>
                  <a:gd name="T24" fmla="*/ 0 w 1231"/>
                  <a:gd name="T25" fmla="*/ 0 h 990"/>
                  <a:gd name="T26" fmla="*/ 0 w 1231"/>
                  <a:gd name="T27" fmla="*/ 0 h 990"/>
                  <a:gd name="T28" fmla="*/ 0 w 1231"/>
                  <a:gd name="T29" fmla="*/ 0 h 990"/>
                  <a:gd name="T30" fmla="*/ 0 w 1231"/>
                  <a:gd name="T31" fmla="*/ 0 h 990"/>
                  <a:gd name="T32" fmla="*/ 0 w 1231"/>
                  <a:gd name="T33" fmla="*/ 0 h 990"/>
                  <a:gd name="T34" fmla="*/ 0 w 1231"/>
                  <a:gd name="T35" fmla="*/ 0 h 990"/>
                  <a:gd name="T36" fmla="*/ 0 w 1231"/>
                  <a:gd name="T37" fmla="*/ 0 h 990"/>
                  <a:gd name="T38" fmla="*/ 0 w 1231"/>
                  <a:gd name="T39" fmla="*/ 0 h 990"/>
                  <a:gd name="T40" fmla="*/ 0 w 1231"/>
                  <a:gd name="T41" fmla="*/ 0 h 990"/>
                  <a:gd name="T42" fmla="*/ 0 w 1231"/>
                  <a:gd name="T43" fmla="*/ 0 h 990"/>
                  <a:gd name="T44" fmla="*/ 0 w 1231"/>
                  <a:gd name="T45" fmla="*/ 0 h 990"/>
                  <a:gd name="T46" fmla="*/ 0 w 1231"/>
                  <a:gd name="T47" fmla="*/ 0 h 99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31" h="990">
                    <a:moveTo>
                      <a:pt x="1231" y="370"/>
                    </a:moveTo>
                    <a:lnTo>
                      <a:pt x="1231" y="370"/>
                    </a:lnTo>
                    <a:lnTo>
                      <a:pt x="1222" y="324"/>
                    </a:lnTo>
                    <a:lnTo>
                      <a:pt x="1196" y="285"/>
                    </a:lnTo>
                    <a:lnTo>
                      <a:pt x="1157" y="259"/>
                    </a:lnTo>
                    <a:lnTo>
                      <a:pt x="656" y="9"/>
                    </a:lnTo>
                    <a:lnTo>
                      <a:pt x="610" y="0"/>
                    </a:lnTo>
                    <a:lnTo>
                      <a:pt x="564" y="9"/>
                    </a:lnTo>
                    <a:lnTo>
                      <a:pt x="294" y="89"/>
                    </a:lnTo>
                    <a:lnTo>
                      <a:pt x="255" y="115"/>
                    </a:lnTo>
                    <a:lnTo>
                      <a:pt x="229" y="154"/>
                    </a:lnTo>
                    <a:lnTo>
                      <a:pt x="9" y="724"/>
                    </a:lnTo>
                    <a:lnTo>
                      <a:pt x="0" y="770"/>
                    </a:lnTo>
                    <a:lnTo>
                      <a:pt x="9" y="815"/>
                    </a:lnTo>
                    <a:lnTo>
                      <a:pt x="35" y="854"/>
                    </a:lnTo>
                    <a:lnTo>
                      <a:pt x="74" y="880"/>
                    </a:lnTo>
                    <a:lnTo>
                      <a:pt x="464" y="960"/>
                    </a:lnTo>
                    <a:lnTo>
                      <a:pt x="510" y="970"/>
                    </a:lnTo>
                    <a:lnTo>
                      <a:pt x="961" y="990"/>
                    </a:lnTo>
                    <a:lnTo>
                      <a:pt x="1007" y="980"/>
                    </a:lnTo>
                    <a:lnTo>
                      <a:pt x="1046" y="954"/>
                    </a:lnTo>
                    <a:lnTo>
                      <a:pt x="1072" y="915"/>
                    </a:lnTo>
                    <a:lnTo>
                      <a:pt x="1222" y="415"/>
                    </a:lnTo>
                    <a:lnTo>
                      <a:pt x="1231" y="37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66" name="Freeform 18"/>
              <p:cNvSpPr>
                <a:spLocks/>
              </p:cNvSpPr>
              <p:nvPr/>
            </p:nvSpPr>
            <p:spPr bwMode="auto">
              <a:xfrm>
                <a:off x="749" y="2666"/>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67" name="Freeform 19"/>
              <p:cNvSpPr>
                <a:spLocks/>
              </p:cNvSpPr>
              <p:nvPr/>
            </p:nvSpPr>
            <p:spPr bwMode="auto">
              <a:xfrm>
                <a:off x="657" y="2676"/>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68" name="Freeform 20"/>
              <p:cNvSpPr>
                <a:spLocks/>
              </p:cNvSpPr>
              <p:nvPr/>
            </p:nvSpPr>
            <p:spPr bwMode="auto">
              <a:xfrm>
                <a:off x="527" y="3048"/>
                <a:ext cx="531" cy="784"/>
              </a:xfrm>
              <a:custGeom>
                <a:avLst/>
                <a:gdLst>
                  <a:gd name="T0" fmla="*/ 0 w 1501"/>
                  <a:gd name="T1" fmla="*/ 0 h 2300"/>
                  <a:gd name="T2" fmla="*/ 0 w 1501"/>
                  <a:gd name="T3" fmla="*/ 0 h 2300"/>
                  <a:gd name="T4" fmla="*/ 0 w 1501"/>
                  <a:gd name="T5" fmla="*/ 0 h 2300"/>
                  <a:gd name="T6" fmla="*/ 0 w 1501"/>
                  <a:gd name="T7" fmla="*/ 0 h 2300"/>
                  <a:gd name="T8" fmla="*/ 0 w 1501"/>
                  <a:gd name="T9" fmla="*/ 0 h 2300"/>
                  <a:gd name="T10" fmla="*/ 0 w 1501"/>
                  <a:gd name="T11" fmla="*/ 0 h 2300"/>
                  <a:gd name="T12" fmla="*/ 0 w 1501"/>
                  <a:gd name="T13" fmla="*/ 0 h 2300"/>
                  <a:gd name="T14" fmla="*/ 0 w 1501"/>
                  <a:gd name="T15" fmla="*/ 0 h 2300"/>
                  <a:gd name="T16" fmla="*/ 0 w 1501"/>
                  <a:gd name="T17" fmla="*/ 0 h 2300"/>
                  <a:gd name="T18" fmla="*/ 0 w 1501"/>
                  <a:gd name="T19" fmla="*/ 0 h 2300"/>
                  <a:gd name="T20" fmla="*/ 0 w 1501"/>
                  <a:gd name="T21" fmla="*/ 0 h 2300"/>
                  <a:gd name="T22" fmla="*/ 0 w 1501"/>
                  <a:gd name="T23" fmla="*/ 0 h 2300"/>
                  <a:gd name="T24" fmla="*/ 0 w 1501"/>
                  <a:gd name="T25" fmla="*/ 0 h 2300"/>
                  <a:gd name="T26" fmla="*/ 0 w 1501"/>
                  <a:gd name="T27" fmla="*/ 0 h 2300"/>
                  <a:gd name="T28" fmla="*/ 0 w 1501"/>
                  <a:gd name="T29" fmla="*/ 0 h 2300"/>
                  <a:gd name="T30" fmla="*/ 0 w 1501"/>
                  <a:gd name="T31" fmla="*/ 0 h 2300"/>
                  <a:gd name="T32" fmla="*/ 0 w 1501"/>
                  <a:gd name="T33" fmla="*/ 0 h 2300"/>
                  <a:gd name="T34" fmla="*/ 0 w 1501"/>
                  <a:gd name="T35" fmla="*/ 0 h 2300"/>
                  <a:gd name="T36" fmla="*/ 0 w 1501"/>
                  <a:gd name="T37" fmla="*/ 0 h 2300"/>
                  <a:gd name="T38" fmla="*/ 0 w 1501"/>
                  <a:gd name="T39" fmla="*/ 0 h 2300"/>
                  <a:gd name="T40" fmla="*/ 0 w 1501"/>
                  <a:gd name="T41" fmla="*/ 0 h 2300"/>
                  <a:gd name="T42" fmla="*/ 0 w 1501"/>
                  <a:gd name="T43" fmla="*/ 0 h 2300"/>
                  <a:gd name="T44" fmla="*/ 0 w 1501"/>
                  <a:gd name="T45" fmla="*/ 0 h 2300"/>
                  <a:gd name="T46" fmla="*/ 0 w 1501"/>
                  <a:gd name="T47" fmla="*/ 0 h 2300"/>
                  <a:gd name="T48" fmla="*/ 0 w 1501"/>
                  <a:gd name="T49" fmla="*/ 0 h 2300"/>
                  <a:gd name="T50" fmla="*/ 0 w 1501"/>
                  <a:gd name="T51" fmla="*/ 0 h 2300"/>
                  <a:gd name="T52" fmla="*/ 0 w 1501"/>
                  <a:gd name="T53" fmla="*/ 0 h 2300"/>
                  <a:gd name="T54" fmla="*/ 0 w 1501"/>
                  <a:gd name="T55" fmla="*/ 0 h 2300"/>
                  <a:gd name="T56" fmla="*/ 0 w 1501"/>
                  <a:gd name="T57" fmla="*/ 0 h 23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01" h="2300">
                    <a:moveTo>
                      <a:pt x="1501" y="440"/>
                    </a:moveTo>
                    <a:lnTo>
                      <a:pt x="1501" y="440"/>
                    </a:lnTo>
                    <a:lnTo>
                      <a:pt x="1471" y="260"/>
                    </a:lnTo>
                    <a:lnTo>
                      <a:pt x="1462" y="214"/>
                    </a:lnTo>
                    <a:lnTo>
                      <a:pt x="1382" y="74"/>
                    </a:lnTo>
                    <a:lnTo>
                      <a:pt x="1356" y="35"/>
                    </a:lnTo>
                    <a:lnTo>
                      <a:pt x="1317" y="9"/>
                    </a:lnTo>
                    <a:lnTo>
                      <a:pt x="1271" y="0"/>
                    </a:lnTo>
                    <a:lnTo>
                      <a:pt x="1225" y="9"/>
                    </a:lnTo>
                    <a:lnTo>
                      <a:pt x="1105" y="89"/>
                    </a:lnTo>
                    <a:lnTo>
                      <a:pt x="1066" y="115"/>
                    </a:lnTo>
                    <a:lnTo>
                      <a:pt x="885" y="275"/>
                    </a:lnTo>
                    <a:lnTo>
                      <a:pt x="65" y="1365"/>
                    </a:lnTo>
                    <a:lnTo>
                      <a:pt x="39" y="1404"/>
                    </a:lnTo>
                    <a:lnTo>
                      <a:pt x="9" y="1504"/>
                    </a:lnTo>
                    <a:lnTo>
                      <a:pt x="0" y="1550"/>
                    </a:lnTo>
                    <a:lnTo>
                      <a:pt x="9" y="1595"/>
                    </a:lnTo>
                    <a:lnTo>
                      <a:pt x="149" y="2025"/>
                    </a:lnTo>
                    <a:lnTo>
                      <a:pt x="269" y="2225"/>
                    </a:lnTo>
                    <a:lnTo>
                      <a:pt x="295" y="2264"/>
                    </a:lnTo>
                    <a:lnTo>
                      <a:pt x="334" y="2290"/>
                    </a:lnTo>
                    <a:lnTo>
                      <a:pt x="380" y="2300"/>
                    </a:lnTo>
                    <a:lnTo>
                      <a:pt x="426" y="2290"/>
                    </a:lnTo>
                    <a:lnTo>
                      <a:pt x="465" y="2264"/>
                    </a:lnTo>
                    <a:lnTo>
                      <a:pt x="1265" y="1144"/>
                    </a:lnTo>
                    <a:lnTo>
                      <a:pt x="1291" y="1105"/>
                    </a:lnTo>
                    <a:lnTo>
                      <a:pt x="1432" y="675"/>
                    </a:lnTo>
                    <a:lnTo>
                      <a:pt x="1492" y="485"/>
                    </a:lnTo>
                    <a:lnTo>
                      <a:pt x="1501" y="44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69" name="Freeform 21"/>
              <p:cNvSpPr>
                <a:spLocks/>
              </p:cNvSpPr>
              <p:nvPr/>
            </p:nvSpPr>
            <p:spPr bwMode="auto">
              <a:xfrm>
                <a:off x="1029" y="2935"/>
                <a:ext cx="170" cy="191"/>
              </a:xfrm>
              <a:custGeom>
                <a:avLst/>
                <a:gdLst>
                  <a:gd name="T0" fmla="*/ 0 w 480"/>
                  <a:gd name="T1" fmla="*/ 0 h 560"/>
                  <a:gd name="T2" fmla="*/ 0 w 480"/>
                  <a:gd name="T3" fmla="*/ 0 h 560"/>
                  <a:gd name="T4" fmla="*/ 0 w 480"/>
                  <a:gd name="T5" fmla="*/ 0 h 560"/>
                  <a:gd name="T6" fmla="*/ 0 w 480"/>
                  <a:gd name="T7" fmla="*/ 0 h 560"/>
                  <a:gd name="T8" fmla="*/ 0 w 480"/>
                  <a:gd name="T9" fmla="*/ 0 h 560"/>
                  <a:gd name="T10" fmla="*/ 0 w 480"/>
                  <a:gd name="T11" fmla="*/ 0 h 560"/>
                  <a:gd name="T12" fmla="*/ 0 w 480"/>
                  <a:gd name="T13" fmla="*/ 0 h 560"/>
                  <a:gd name="T14" fmla="*/ 0 w 480"/>
                  <a:gd name="T15" fmla="*/ 0 h 560"/>
                  <a:gd name="T16" fmla="*/ 0 w 480"/>
                  <a:gd name="T17" fmla="*/ 0 h 560"/>
                  <a:gd name="T18" fmla="*/ 0 w 480"/>
                  <a:gd name="T19" fmla="*/ 0 h 560"/>
                  <a:gd name="T20" fmla="*/ 0 w 480"/>
                  <a:gd name="T21" fmla="*/ 0 h 560"/>
                  <a:gd name="T22" fmla="*/ 0 w 480"/>
                  <a:gd name="T23" fmla="*/ 0 h 560"/>
                  <a:gd name="T24" fmla="*/ 0 w 480"/>
                  <a:gd name="T25" fmla="*/ 0 h 560"/>
                  <a:gd name="T26" fmla="*/ 0 w 480"/>
                  <a:gd name="T27" fmla="*/ 0 h 560"/>
                  <a:gd name="T28" fmla="*/ 0 w 480"/>
                  <a:gd name="T29" fmla="*/ 0 h 560"/>
                  <a:gd name="T30" fmla="*/ 0 w 480"/>
                  <a:gd name="T31" fmla="*/ 0 h 560"/>
                  <a:gd name="T32" fmla="*/ 0 w 480"/>
                  <a:gd name="T33" fmla="*/ 0 h 560"/>
                  <a:gd name="T34" fmla="*/ 0 w 480"/>
                  <a:gd name="T35" fmla="*/ 0 h 560"/>
                  <a:gd name="T36" fmla="*/ 0 w 480"/>
                  <a:gd name="T37" fmla="*/ 0 h 560"/>
                  <a:gd name="T38" fmla="*/ 0 w 480"/>
                  <a:gd name="T39" fmla="*/ 0 h 560"/>
                  <a:gd name="T40" fmla="*/ 0 w 480"/>
                  <a:gd name="T41" fmla="*/ 0 h 560"/>
                  <a:gd name="T42" fmla="*/ 0 w 480"/>
                  <a:gd name="T43" fmla="*/ 0 h 5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80" h="560">
                    <a:moveTo>
                      <a:pt x="480" y="410"/>
                    </a:moveTo>
                    <a:lnTo>
                      <a:pt x="480" y="410"/>
                    </a:lnTo>
                    <a:lnTo>
                      <a:pt x="471" y="364"/>
                    </a:lnTo>
                    <a:lnTo>
                      <a:pt x="361" y="74"/>
                    </a:lnTo>
                    <a:lnTo>
                      <a:pt x="335" y="35"/>
                    </a:lnTo>
                    <a:lnTo>
                      <a:pt x="296" y="9"/>
                    </a:lnTo>
                    <a:lnTo>
                      <a:pt x="250" y="0"/>
                    </a:lnTo>
                    <a:lnTo>
                      <a:pt x="204" y="9"/>
                    </a:lnTo>
                    <a:lnTo>
                      <a:pt x="165" y="35"/>
                    </a:lnTo>
                    <a:lnTo>
                      <a:pt x="35" y="185"/>
                    </a:lnTo>
                    <a:lnTo>
                      <a:pt x="9" y="224"/>
                    </a:lnTo>
                    <a:lnTo>
                      <a:pt x="0" y="270"/>
                    </a:lnTo>
                    <a:lnTo>
                      <a:pt x="9" y="315"/>
                    </a:lnTo>
                    <a:lnTo>
                      <a:pt x="35" y="354"/>
                    </a:lnTo>
                    <a:lnTo>
                      <a:pt x="205" y="524"/>
                    </a:lnTo>
                    <a:lnTo>
                      <a:pt x="244" y="550"/>
                    </a:lnTo>
                    <a:lnTo>
                      <a:pt x="290" y="560"/>
                    </a:lnTo>
                    <a:lnTo>
                      <a:pt x="336" y="550"/>
                    </a:lnTo>
                    <a:lnTo>
                      <a:pt x="406" y="520"/>
                    </a:lnTo>
                    <a:lnTo>
                      <a:pt x="445" y="494"/>
                    </a:lnTo>
                    <a:lnTo>
                      <a:pt x="471" y="455"/>
                    </a:lnTo>
                    <a:lnTo>
                      <a:pt x="480" y="4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70" name="Freeform 22"/>
              <p:cNvSpPr>
                <a:spLocks/>
              </p:cNvSpPr>
              <p:nvPr/>
            </p:nvSpPr>
            <p:spPr bwMode="auto">
              <a:xfrm>
                <a:off x="2227" y="2540"/>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71" name="Freeform 23"/>
              <p:cNvSpPr>
                <a:spLocks/>
              </p:cNvSpPr>
              <p:nvPr/>
            </p:nvSpPr>
            <p:spPr bwMode="auto">
              <a:xfrm>
                <a:off x="1766" y="2304"/>
                <a:ext cx="312" cy="328"/>
              </a:xfrm>
              <a:custGeom>
                <a:avLst/>
                <a:gdLst>
                  <a:gd name="T0" fmla="*/ 0 w 880"/>
                  <a:gd name="T1" fmla="*/ 0 h 960"/>
                  <a:gd name="T2" fmla="*/ 0 w 880"/>
                  <a:gd name="T3" fmla="*/ 0 h 960"/>
                  <a:gd name="T4" fmla="*/ 0 w 880"/>
                  <a:gd name="T5" fmla="*/ 0 h 960"/>
                  <a:gd name="T6" fmla="*/ 0 w 880"/>
                  <a:gd name="T7" fmla="*/ 0 h 960"/>
                  <a:gd name="T8" fmla="*/ 0 w 880"/>
                  <a:gd name="T9" fmla="*/ 0 h 960"/>
                  <a:gd name="T10" fmla="*/ 0 w 880"/>
                  <a:gd name="T11" fmla="*/ 0 h 960"/>
                  <a:gd name="T12" fmla="*/ 0 w 880"/>
                  <a:gd name="T13" fmla="*/ 0 h 960"/>
                  <a:gd name="T14" fmla="*/ 0 w 880"/>
                  <a:gd name="T15" fmla="*/ 0 h 960"/>
                  <a:gd name="T16" fmla="*/ 0 w 880"/>
                  <a:gd name="T17" fmla="*/ 0 h 960"/>
                  <a:gd name="T18" fmla="*/ 0 w 880"/>
                  <a:gd name="T19" fmla="*/ 0 h 960"/>
                  <a:gd name="T20" fmla="*/ 0 w 880"/>
                  <a:gd name="T21" fmla="*/ 0 h 960"/>
                  <a:gd name="T22" fmla="*/ 0 w 880"/>
                  <a:gd name="T23" fmla="*/ 0 h 960"/>
                  <a:gd name="T24" fmla="*/ 0 w 880"/>
                  <a:gd name="T25" fmla="*/ 0 h 960"/>
                  <a:gd name="T26" fmla="*/ 0 w 880"/>
                  <a:gd name="T27" fmla="*/ 0 h 960"/>
                  <a:gd name="T28" fmla="*/ 0 w 880"/>
                  <a:gd name="T29" fmla="*/ 0 h 960"/>
                  <a:gd name="T30" fmla="*/ 0 w 880"/>
                  <a:gd name="T31" fmla="*/ 0 h 960"/>
                  <a:gd name="T32" fmla="*/ 0 w 880"/>
                  <a:gd name="T33" fmla="*/ 0 h 960"/>
                  <a:gd name="T34" fmla="*/ 0 w 880"/>
                  <a:gd name="T35" fmla="*/ 0 h 960"/>
                  <a:gd name="T36" fmla="*/ 0 w 880"/>
                  <a:gd name="T37" fmla="*/ 0 h 960"/>
                  <a:gd name="T38" fmla="*/ 0 w 880"/>
                  <a:gd name="T39" fmla="*/ 0 h 960"/>
                  <a:gd name="T40" fmla="*/ 0 w 880"/>
                  <a:gd name="T41" fmla="*/ 0 h 960"/>
                  <a:gd name="T42" fmla="*/ 0 w 880"/>
                  <a:gd name="T43" fmla="*/ 0 h 960"/>
                  <a:gd name="T44" fmla="*/ 0 w 880"/>
                  <a:gd name="T45" fmla="*/ 0 h 960"/>
                  <a:gd name="T46" fmla="*/ 0 w 880"/>
                  <a:gd name="T47" fmla="*/ 0 h 960"/>
                  <a:gd name="T48" fmla="*/ 0 w 880"/>
                  <a:gd name="T49" fmla="*/ 0 h 960"/>
                  <a:gd name="T50" fmla="*/ 0 w 880"/>
                  <a:gd name="T51" fmla="*/ 0 h 96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80" h="960">
                    <a:moveTo>
                      <a:pt x="880" y="230"/>
                    </a:moveTo>
                    <a:lnTo>
                      <a:pt x="880" y="230"/>
                    </a:lnTo>
                    <a:lnTo>
                      <a:pt x="871" y="184"/>
                    </a:lnTo>
                    <a:lnTo>
                      <a:pt x="811" y="74"/>
                    </a:lnTo>
                    <a:lnTo>
                      <a:pt x="785" y="35"/>
                    </a:lnTo>
                    <a:lnTo>
                      <a:pt x="746" y="9"/>
                    </a:lnTo>
                    <a:lnTo>
                      <a:pt x="700" y="0"/>
                    </a:lnTo>
                    <a:lnTo>
                      <a:pt x="380" y="20"/>
                    </a:lnTo>
                    <a:lnTo>
                      <a:pt x="334" y="29"/>
                    </a:lnTo>
                    <a:lnTo>
                      <a:pt x="295" y="55"/>
                    </a:lnTo>
                    <a:lnTo>
                      <a:pt x="175" y="205"/>
                    </a:lnTo>
                    <a:lnTo>
                      <a:pt x="149" y="244"/>
                    </a:lnTo>
                    <a:lnTo>
                      <a:pt x="9" y="544"/>
                    </a:lnTo>
                    <a:lnTo>
                      <a:pt x="0" y="590"/>
                    </a:lnTo>
                    <a:lnTo>
                      <a:pt x="9" y="635"/>
                    </a:lnTo>
                    <a:lnTo>
                      <a:pt x="35" y="674"/>
                    </a:lnTo>
                    <a:lnTo>
                      <a:pt x="225" y="864"/>
                    </a:lnTo>
                    <a:lnTo>
                      <a:pt x="264" y="890"/>
                    </a:lnTo>
                    <a:lnTo>
                      <a:pt x="454" y="950"/>
                    </a:lnTo>
                    <a:lnTo>
                      <a:pt x="500" y="960"/>
                    </a:lnTo>
                    <a:lnTo>
                      <a:pt x="546" y="950"/>
                    </a:lnTo>
                    <a:lnTo>
                      <a:pt x="585" y="924"/>
                    </a:lnTo>
                    <a:lnTo>
                      <a:pt x="611" y="885"/>
                    </a:lnTo>
                    <a:lnTo>
                      <a:pt x="661" y="795"/>
                    </a:lnTo>
                    <a:lnTo>
                      <a:pt x="871" y="275"/>
                    </a:lnTo>
                    <a:lnTo>
                      <a:pt x="880" y="23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72" name="Freeform 24"/>
              <p:cNvSpPr>
                <a:spLocks/>
              </p:cNvSpPr>
              <p:nvPr/>
            </p:nvSpPr>
            <p:spPr bwMode="auto">
              <a:xfrm>
                <a:off x="1394" y="3273"/>
                <a:ext cx="128" cy="283"/>
              </a:xfrm>
              <a:custGeom>
                <a:avLst/>
                <a:gdLst>
                  <a:gd name="T0" fmla="*/ 0 w 360"/>
                  <a:gd name="T1" fmla="*/ 0 h 830"/>
                  <a:gd name="T2" fmla="*/ 0 w 360"/>
                  <a:gd name="T3" fmla="*/ 0 h 830"/>
                  <a:gd name="T4" fmla="*/ 0 w 360"/>
                  <a:gd name="T5" fmla="*/ 0 h 830"/>
                  <a:gd name="T6" fmla="*/ 0 w 360"/>
                  <a:gd name="T7" fmla="*/ 0 h 830"/>
                  <a:gd name="T8" fmla="*/ 0 w 360"/>
                  <a:gd name="T9" fmla="*/ 0 h 830"/>
                  <a:gd name="T10" fmla="*/ 0 w 360"/>
                  <a:gd name="T11" fmla="*/ 0 h 830"/>
                  <a:gd name="T12" fmla="*/ 0 w 360"/>
                  <a:gd name="T13" fmla="*/ 0 h 830"/>
                  <a:gd name="T14" fmla="*/ 0 w 360"/>
                  <a:gd name="T15" fmla="*/ 0 h 830"/>
                  <a:gd name="T16" fmla="*/ 0 w 360"/>
                  <a:gd name="T17" fmla="*/ 0 h 830"/>
                  <a:gd name="T18" fmla="*/ 0 w 360"/>
                  <a:gd name="T19" fmla="*/ 0 h 830"/>
                  <a:gd name="T20" fmla="*/ 0 w 360"/>
                  <a:gd name="T21" fmla="*/ 0 h 830"/>
                  <a:gd name="T22" fmla="*/ 0 w 360"/>
                  <a:gd name="T23" fmla="*/ 0 h 830"/>
                  <a:gd name="T24" fmla="*/ 0 w 360"/>
                  <a:gd name="T25" fmla="*/ 0 h 830"/>
                  <a:gd name="T26" fmla="*/ 0 w 360"/>
                  <a:gd name="T27" fmla="*/ 0 h 830"/>
                  <a:gd name="T28" fmla="*/ 0 w 360"/>
                  <a:gd name="T29" fmla="*/ 0 h 830"/>
                  <a:gd name="T30" fmla="*/ 0 w 360"/>
                  <a:gd name="T31" fmla="*/ 0 h 830"/>
                  <a:gd name="T32" fmla="*/ 0 w 360"/>
                  <a:gd name="T33" fmla="*/ 0 h 830"/>
                  <a:gd name="T34" fmla="*/ 0 w 360"/>
                  <a:gd name="T35" fmla="*/ 0 h 830"/>
                  <a:gd name="T36" fmla="*/ 0 w 360"/>
                  <a:gd name="T37" fmla="*/ 0 h 830"/>
                  <a:gd name="T38" fmla="*/ 0 w 360"/>
                  <a:gd name="T39" fmla="*/ 0 h 830"/>
                  <a:gd name="T40" fmla="*/ 0 w 360"/>
                  <a:gd name="T41" fmla="*/ 0 h 830"/>
                  <a:gd name="T42" fmla="*/ 0 w 360"/>
                  <a:gd name="T43" fmla="*/ 0 h 8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60" h="830">
                    <a:moveTo>
                      <a:pt x="360" y="510"/>
                    </a:moveTo>
                    <a:lnTo>
                      <a:pt x="360" y="510"/>
                    </a:lnTo>
                    <a:lnTo>
                      <a:pt x="351" y="464"/>
                    </a:lnTo>
                    <a:lnTo>
                      <a:pt x="231" y="74"/>
                    </a:lnTo>
                    <a:lnTo>
                      <a:pt x="205" y="35"/>
                    </a:lnTo>
                    <a:lnTo>
                      <a:pt x="166" y="9"/>
                    </a:lnTo>
                    <a:lnTo>
                      <a:pt x="120" y="0"/>
                    </a:lnTo>
                    <a:lnTo>
                      <a:pt x="74" y="9"/>
                    </a:lnTo>
                    <a:lnTo>
                      <a:pt x="35" y="35"/>
                    </a:lnTo>
                    <a:lnTo>
                      <a:pt x="9" y="74"/>
                    </a:lnTo>
                    <a:lnTo>
                      <a:pt x="0" y="120"/>
                    </a:lnTo>
                    <a:lnTo>
                      <a:pt x="10" y="560"/>
                    </a:lnTo>
                    <a:lnTo>
                      <a:pt x="20" y="710"/>
                    </a:lnTo>
                    <a:lnTo>
                      <a:pt x="29" y="755"/>
                    </a:lnTo>
                    <a:lnTo>
                      <a:pt x="55" y="794"/>
                    </a:lnTo>
                    <a:lnTo>
                      <a:pt x="94" y="820"/>
                    </a:lnTo>
                    <a:lnTo>
                      <a:pt x="140" y="830"/>
                    </a:lnTo>
                    <a:lnTo>
                      <a:pt x="186" y="820"/>
                    </a:lnTo>
                    <a:lnTo>
                      <a:pt x="225" y="794"/>
                    </a:lnTo>
                    <a:lnTo>
                      <a:pt x="251" y="755"/>
                    </a:lnTo>
                    <a:lnTo>
                      <a:pt x="351" y="555"/>
                    </a:lnTo>
                    <a:lnTo>
                      <a:pt x="360" y="5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73" name="Freeform 25"/>
              <p:cNvSpPr>
                <a:spLocks/>
              </p:cNvSpPr>
              <p:nvPr/>
            </p:nvSpPr>
            <p:spPr bwMode="auto">
              <a:xfrm>
                <a:off x="987" y="2175"/>
                <a:ext cx="127" cy="106"/>
              </a:xfrm>
              <a:custGeom>
                <a:avLst/>
                <a:gdLst>
                  <a:gd name="T0" fmla="*/ 0 w 360"/>
                  <a:gd name="T1" fmla="*/ 0 h 310"/>
                  <a:gd name="T2" fmla="*/ 0 w 360"/>
                  <a:gd name="T3" fmla="*/ 0 h 310"/>
                  <a:gd name="T4" fmla="*/ 0 w 360"/>
                  <a:gd name="T5" fmla="*/ 0 h 310"/>
                  <a:gd name="T6" fmla="*/ 0 w 360"/>
                  <a:gd name="T7" fmla="*/ 0 h 310"/>
                  <a:gd name="T8" fmla="*/ 0 w 360"/>
                  <a:gd name="T9" fmla="*/ 0 h 310"/>
                  <a:gd name="T10" fmla="*/ 0 w 360"/>
                  <a:gd name="T11" fmla="*/ 0 h 310"/>
                  <a:gd name="T12" fmla="*/ 0 w 360"/>
                  <a:gd name="T13" fmla="*/ 0 h 310"/>
                  <a:gd name="T14" fmla="*/ 0 w 360"/>
                  <a:gd name="T15" fmla="*/ 0 h 310"/>
                  <a:gd name="T16" fmla="*/ 0 w 360"/>
                  <a:gd name="T17" fmla="*/ 0 h 310"/>
                  <a:gd name="T18" fmla="*/ 0 w 360"/>
                  <a:gd name="T19" fmla="*/ 0 h 310"/>
                  <a:gd name="T20" fmla="*/ 0 w 360"/>
                  <a:gd name="T21" fmla="*/ 0 h 310"/>
                  <a:gd name="T22" fmla="*/ 0 w 360"/>
                  <a:gd name="T23" fmla="*/ 0 h 310"/>
                  <a:gd name="T24" fmla="*/ 0 w 360"/>
                  <a:gd name="T25" fmla="*/ 0 h 310"/>
                  <a:gd name="T26" fmla="*/ 0 w 360"/>
                  <a:gd name="T27" fmla="*/ 0 h 310"/>
                  <a:gd name="T28" fmla="*/ 0 w 360"/>
                  <a:gd name="T29" fmla="*/ 0 h 310"/>
                  <a:gd name="T30" fmla="*/ 0 w 360"/>
                  <a:gd name="T31" fmla="*/ 0 h 310"/>
                  <a:gd name="T32" fmla="*/ 0 w 360"/>
                  <a:gd name="T33" fmla="*/ 0 h 310"/>
                  <a:gd name="T34" fmla="*/ 0 w 360"/>
                  <a:gd name="T35" fmla="*/ 0 h 310"/>
                  <a:gd name="T36" fmla="*/ 0 w 360"/>
                  <a:gd name="T37" fmla="*/ 0 h 310"/>
                  <a:gd name="T38" fmla="*/ 0 w 360"/>
                  <a:gd name="T39" fmla="*/ 0 h 3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0" h="310">
                    <a:moveTo>
                      <a:pt x="360" y="190"/>
                    </a:moveTo>
                    <a:lnTo>
                      <a:pt x="360" y="190"/>
                    </a:lnTo>
                    <a:lnTo>
                      <a:pt x="351" y="144"/>
                    </a:lnTo>
                    <a:lnTo>
                      <a:pt x="325" y="105"/>
                    </a:lnTo>
                    <a:lnTo>
                      <a:pt x="286" y="79"/>
                    </a:lnTo>
                    <a:lnTo>
                      <a:pt x="166" y="9"/>
                    </a:lnTo>
                    <a:lnTo>
                      <a:pt x="120" y="0"/>
                    </a:lnTo>
                    <a:lnTo>
                      <a:pt x="74" y="9"/>
                    </a:lnTo>
                    <a:lnTo>
                      <a:pt x="35" y="35"/>
                    </a:lnTo>
                    <a:lnTo>
                      <a:pt x="9" y="74"/>
                    </a:lnTo>
                    <a:lnTo>
                      <a:pt x="0" y="120"/>
                    </a:lnTo>
                    <a:lnTo>
                      <a:pt x="9" y="165"/>
                    </a:lnTo>
                    <a:lnTo>
                      <a:pt x="35" y="204"/>
                    </a:lnTo>
                    <a:lnTo>
                      <a:pt x="74" y="230"/>
                    </a:lnTo>
                    <a:lnTo>
                      <a:pt x="194" y="300"/>
                    </a:lnTo>
                    <a:lnTo>
                      <a:pt x="240" y="310"/>
                    </a:lnTo>
                    <a:lnTo>
                      <a:pt x="286" y="300"/>
                    </a:lnTo>
                    <a:lnTo>
                      <a:pt x="325" y="274"/>
                    </a:lnTo>
                    <a:lnTo>
                      <a:pt x="351" y="235"/>
                    </a:lnTo>
                    <a:lnTo>
                      <a:pt x="360" y="19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74" name="Freeform 26"/>
              <p:cNvSpPr>
                <a:spLocks/>
              </p:cNvSpPr>
              <p:nvPr/>
            </p:nvSpPr>
            <p:spPr bwMode="auto">
              <a:xfrm>
                <a:off x="1461" y="1510"/>
                <a:ext cx="514" cy="361"/>
              </a:xfrm>
              <a:custGeom>
                <a:avLst/>
                <a:gdLst>
                  <a:gd name="T0" fmla="*/ 0 w 1451"/>
                  <a:gd name="T1" fmla="*/ 0 h 1060"/>
                  <a:gd name="T2" fmla="*/ 0 w 1451"/>
                  <a:gd name="T3" fmla="*/ 0 h 1060"/>
                  <a:gd name="T4" fmla="*/ 0 w 1451"/>
                  <a:gd name="T5" fmla="*/ 0 h 1060"/>
                  <a:gd name="T6" fmla="*/ 0 w 1451"/>
                  <a:gd name="T7" fmla="*/ 0 h 1060"/>
                  <a:gd name="T8" fmla="*/ 0 w 1451"/>
                  <a:gd name="T9" fmla="*/ 0 h 1060"/>
                  <a:gd name="T10" fmla="*/ 0 w 1451"/>
                  <a:gd name="T11" fmla="*/ 0 h 1060"/>
                  <a:gd name="T12" fmla="*/ 0 w 1451"/>
                  <a:gd name="T13" fmla="*/ 0 h 1060"/>
                  <a:gd name="T14" fmla="*/ 0 w 1451"/>
                  <a:gd name="T15" fmla="*/ 0 h 1060"/>
                  <a:gd name="T16" fmla="*/ 0 w 1451"/>
                  <a:gd name="T17" fmla="*/ 0 h 1060"/>
                  <a:gd name="T18" fmla="*/ 0 w 1451"/>
                  <a:gd name="T19" fmla="*/ 0 h 1060"/>
                  <a:gd name="T20" fmla="*/ 0 w 1451"/>
                  <a:gd name="T21" fmla="*/ 0 h 1060"/>
                  <a:gd name="T22" fmla="*/ 0 w 1451"/>
                  <a:gd name="T23" fmla="*/ 0 h 1060"/>
                  <a:gd name="T24" fmla="*/ 0 w 1451"/>
                  <a:gd name="T25" fmla="*/ 0 h 1060"/>
                  <a:gd name="T26" fmla="*/ 0 w 1451"/>
                  <a:gd name="T27" fmla="*/ 0 h 1060"/>
                  <a:gd name="T28" fmla="*/ 0 w 1451"/>
                  <a:gd name="T29" fmla="*/ 0 h 1060"/>
                  <a:gd name="T30" fmla="*/ 0 w 1451"/>
                  <a:gd name="T31" fmla="*/ 0 h 1060"/>
                  <a:gd name="T32" fmla="*/ 0 w 1451"/>
                  <a:gd name="T33" fmla="*/ 0 h 1060"/>
                  <a:gd name="T34" fmla="*/ 0 w 1451"/>
                  <a:gd name="T35" fmla="*/ 0 h 1060"/>
                  <a:gd name="T36" fmla="*/ 0 w 1451"/>
                  <a:gd name="T37" fmla="*/ 0 h 1060"/>
                  <a:gd name="T38" fmla="*/ 0 w 1451"/>
                  <a:gd name="T39" fmla="*/ 0 h 1060"/>
                  <a:gd name="T40" fmla="*/ 0 w 1451"/>
                  <a:gd name="T41" fmla="*/ 0 h 1060"/>
                  <a:gd name="T42" fmla="*/ 0 w 1451"/>
                  <a:gd name="T43" fmla="*/ 0 h 1060"/>
                  <a:gd name="T44" fmla="*/ 0 w 1451"/>
                  <a:gd name="T45" fmla="*/ 0 h 10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451" h="1060">
                    <a:moveTo>
                      <a:pt x="1451" y="550"/>
                    </a:moveTo>
                    <a:lnTo>
                      <a:pt x="1451" y="550"/>
                    </a:lnTo>
                    <a:lnTo>
                      <a:pt x="1381" y="120"/>
                    </a:lnTo>
                    <a:lnTo>
                      <a:pt x="1372" y="74"/>
                    </a:lnTo>
                    <a:lnTo>
                      <a:pt x="1346" y="35"/>
                    </a:lnTo>
                    <a:lnTo>
                      <a:pt x="1307" y="9"/>
                    </a:lnTo>
                    <a:lnTo>
                      <a:pt x="1261" y="0"/>
                    </a:lnTo>
                    <a:lnTo>
                      <a:pt x="1215" y="9"/>
                    </a:lnTo>
                    <a:lnTo>
                      <a:pt x="424" y="269"/>
                    </a:lnTo>
                    <a:lnTo>
                      <a:pt x="385" y="295"/>
                    </a:lnTo>
                    <a:lnTo>
                      <a:pt x="35" y="765"/>
                    </a:lnTo>
                    <a:lnTo>
                      <a:pt x="9" y="804"/>
                    </a:lnTo>
                    <a:lnTo>
                      <a:pt x="0" y="850"/>
                    </a:lnTo>
                    <a:lnTo>
                      <a:pt x="9" y="895"/>
                    </a:lnTo>
                    <a:lnTo>
                      <a:pt x="35" y="934"/>
                    </a:lnTo>
                    <a:lnTo>
                      <a:pt x="74" y="960"/>
                    </a:lnTo>
                    <a:lnTo>
                      <a:pt x="234" y="1050"/>
                    </a:lnTo>
                    <a:lnTo>
                      <a:pt x="280" y="1060"/>
                    </a:lnTo>
                    <a:lnTo>
                      <a:pt x="326" y="1050"/>
                    </a:lnTo>
                    <a:lnTo>
                      <a:pt x="1377" y="660"/>
                    </a:lnTo>
                    <a:lnTo>
                      <a:pt x="1416" y="634"/>
                    </a:lnTo>
                    <a:lnTo>
                      <a:pt x="1442" y="595"/>
                    </a:lnTo>
                    <a:lnTo>
                      <a:pt x="1451" y="55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75" name="Freeform 27"/>
              <p:cNvSpPr>
                <a:spLocks/>
              </p:cNvSpPr>
              <p:nvPr/>
            </p:nvSpPr>
            <p:spPr bwMode="auto">
              <a:xfrm>
                <a:off x="1263" y="1892"/>
                <a:ext cx="340" cy="198"/>
              </a:xfrm>
              <a:custGeom>
                <a:avLst/>
                <a:gdLst>
                  <a:gd name="T0" fmla="*/ 0 w 961"/>
                  <a:gd name="T1" fmla="*/ 0 h 580"/>
                  <a:gd name="T2" fmla="*/ 0 w 961"/>
                  <a:gd name="T3" fmla="*/ 0 h 580"/>
                  <a:gd name="T4" fmla="*/ 0 w 961"/>
                  <a:gd name="T5" fmla="*/ 0 h 580"/>
                  <a:gd name="T6" fmla="*/ 0 w 961"/>
                  <a:gd name="T7" fmla="*/ 0 h 580"/>
                  <a:gd name="T8" fmla="*/ 0 w 961"/>
                  <a:gd name="T9" fmla="*/ 0 h 580"/>
                  <a:gd name="T10" fmla="*/ 0 w 961"/>
                  <a:gd name="T11" fmla="*/ 0 h 580"/>
                  <a:gd name="T12" fmla="*/ 0 w 961"/>
                  <a:gd name="T13" fmla="*/ 0 h 580"/>
                  <a:gd name="T14" fmla="*/ 0 w 961"/>
                  <a:gd name="T15" fmla="*/ 0 h 580"/>
                  <a:gd name="T16" fmla="*/ 0 w 961"/>
                  <a:gd name="T17" fmla="*/ 0 h 580"/>
                  <a:gd name="T18" fmla="*/ 0 w 961"/>
                  <a:gd name="T19" fmla="*/ 0 h 580"/>
                  <a:gd name="T20" fmla="*/ 0 w 961"/>
                  <a:gd name="T21" fmla="*/ 0 h 580"/>
                  <a:gd name="T22" fmla="*/ 0 w 961"/>
                  <a:gd name="T23" fmla="*/ 0 h 580"/>
                  <a:gd name="T24" fmla="*/ 0 w 961"/>
                  <a:gd name="T25" fmla="*/ 0 h 580"/>
                  <a:gd name="T26" fmla="*/ 0 w 961"/>
                  <a:gd name="T27" fmla="*/ 0 h 580"/>
                  <a:gd name="T28" fmla="*/ 0 w 961"/>
                  <a:gd name="T29" fmla="*/ 0 h 580"/>
                  <a:gd name="T30" fmla="*/ 0 w 961"/>
                  <a:gd name="T31" fmla="*/ 0 h 580"/>
                  <a:gd name="T32" fmla="*/ 0 w 961"/>
                  <a:gd name="T33" fmla="*/ 0 h 580"/>
                  <a:gd name="T34" fmla="*/ 0 w 961"/>
                  <a:gd name="T35" fmla="*/ 0 h 580"/>
                  <a:gd name="T36" fmla="*/ 0 w 961"/>
                  <a:gd name="T37" fmla="*/ 0 h 580"/>
                  <a:gd name="T38" fmla="*/ 0 w 961"/>
                  <a:gd name="T39" fmla="*/ 0 h 580"/>
                  <a:gd name="T40" fmla="*/ 0 w 961"/>
                  <a:gd name="T41" fmla="*/ 0 h 580"/>
                  <a:gd name="T42" fmla="*/ 0 w 961"/>
                  <a:gd name="T43" fmla="*/ 0 h 580"/>
                  <a:gd name="T44" fmla="*/ 0 w 961"/>
                  <a:gd name="T45" fmla="*/ 0 h 580"/>
                  <a:gd name="T46" fmla="*/ 0 w 961"/>
                  <a:gd name="T47" fmla="*/ 0 h 5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61" h="580">
                    <a:moveTo>
                      <a:pt x="961" y="230"/>
                    </a:moveTo>
                    <a:lnTo>
                      <a:pt x="961" y="230"/>
                    </a:lnTo>
                    <a:lnTo>
                      <a:pt x="952" y="184"/>
                    </a:lnTo>
                    <a:lnTo>
                      <a:pt x="926" y="145"/>
                    </a:lnTo>
                    <a:lnTo>
                      <a:pt x="766" y="35"/>
                    </a:lnTo>
                    <a:lnTo>
                      <a:pt x="727" y="9"/>
                    </a:lnTo>
                    <a:lnTo>
                      <a:pt x="681" y="0"/>
                    </a:lnTo>
                    <a:lnTo>
                      <a:pt x="635" y="9"/>
                    </a:lnTo>
                    <a:lnTo>
                      <a:pt x="74" y="239"/>
                    </a:lnTo>
                    <a:lnTo>
                      <a:pt x="35" y="265"/>
                    </a:lnTo>
                    <a:lnTo>
                      <a:pt x="9" y="304"/>
                    </a:lnTo>
                    <a:lnTo>
                      <a:pt x="0" y="350"/>
                    </a:lnTo>
                    <a:lnTo>
                      <a:pt x="9" y="395"/>
                    </a:lnTo>
                    <a:lnTo>
                      <a:pt x="35" y="434"/>
                    </a:lnTo>
                    <a:lnTo>
                      <a:pt x="74" y="460"/>
                    </a:lnTo>
                    <a:lnTo>
                      <a:pt x="335" y="540"/>
                    </a:lnTo>
                    <a:lnTo>
                      <a:pt x="381" y="550"/>
                    </a:lnTo>
                    <a:lnTo>
                      <a:pt x="541" y="580"/>
                    </a:lnTo>
                    <a:lnTo>
                      <a:pt x="681" y="580"/>
                    </a:lnTo>
                    <a:lnTo>
                      <a:pt x="727" y="570"/>
                    </a:lnTo>
                    <a:lnTo>
                      <a:pt x="766" y="544"/>
                    </a:lnTo>
                    <a:lnTo>
                      <a:pt x="926" y="314"/>
                    </a:lnTo>
                    <a:lnTo>
                      <a:pt x="952" y="275"/>
                    </a:lnTo>
                    <a:lnTo>
                      <a:pt x="961" y="23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76" name="Freeform 28"/>
              <p:cNvSpPr>
                <a:spLocks/>
              </p:cNvSpPr>
              <p:nvPr/>
            </p:nvSpPr>
            <p:spPr bwMode="auto">
              <a:xfrm>
                <a:off x="1511" y="1987"/>
                <a:ext cx="450" cy="338"/>
              </a:xfrm>
              <a:custGeom>
                <a:avLst/>
                <a:gdLst>
                  <a:gd name="T0" fmla="*/ 0 w 1271"/>
                  <a:gd name="T1" fmla="*/ 0 h 990"/>
                  <a:gd name="T2" fmla="*/ 0 w 1271"/>
                  <a:gd name="T3" fmla="*/ 0 h 990"/>
                  <a:gd name="T4" fmla="*/ 0 w 1271"/>
                  <a:gd name="T5" fmla="*/ 0 h 990"/>
                  <a:gd name="T6" fmla="*/ 0 w 1271"/>
                  <a:gd name="T7" fmla="*/ 0 h 990"/>
                  <a:gd name="T8" fmla="*/ 0 w 1271"/>
                  <a:gd name="T9" fmla="*/ 0 h 990"/>
                  <a:gd name="T10" fmla="*/ 0 w 1271"/>
                  <a:gd name="T11" fmla="*/ 0 h 990"/>
                  <a:gd name="T12" fmla="*/ 0 w 1271"/>
                  <a:gd name="T13" fmla="*/ 0 h 990"/>
                  <a:gd name="T14" fmla="*/ 0 w 1271"/>
                  <a:gd name="T15" fmla="*/ 0 h 990"/>
                  <a:gd name="T16" fmla="*/ 0 w 1271"/>
                  <a:gd name="T17" fmla="*/ 0 h 990"/>
                  <a:gd name="T18" fmla="*/ 0 w 1271"/>
                  <a:gd name="T19" fmla="*/ 0 h 990"/>
                  <a:gd name="T20" fmla="*/ 0 w 1271"/>
                  <a:gd name="T21" fmla="*/ 0 h 990"/>
                  <a:gd name="T22" fmla="*/ 0 w 1271"/>
                  <a:gd name="T23" fmla="*/ 0 h 990"/>
                  <a:gd name="T24" fmla="*/ 0 w 1271"/>
                  <a:gd name="T25" fmla="*/ 0 h 990"/>
                  <a:gd name="T26" fmla="*/ 0 w 1271"/>
                  <a:gd name="T27" fmla="*/ 0 h 990"/>
                  <a:gd name="T28" fmla="*/ 0 w 1271"/>
                  <a:gd name="T29" fmla="*/ 0 h 990"/>
                  <a:gd name="T30" fmla="*/ 0 w 1271"/>
                  <a:gd name="T31" fmla="*/ 0 h 990"/>
                  <a:gd name="T32" fmla="*/ 0 w 1271"/>
                  <a:gd name="T33" fmla="*/ 0 h 990"/>
                  <a:gd name="T34" fmla="*/ 0 w 1271"/>
                  <a:gd name="T35" fmla="*/ 0 h 990"/>
                  <a:gd name="T36" fmla="*/ 0 w 1271"/>
                  <a:gd name="T37" fmla="*/ 0 h 990"/>
                  <a:gd name="T38" fmla="*/ 0 w 1271"/>
                  <a:gd name="T39" fmla="*/ 0 h 990"/>
                  <a:gd name="T40" fmla="*/ 0 w 1271"/>
                  <a:gd name="T41" fmla="*/ 0 h 990"/>
                  <a:gd name="T42" fmla="*/ 0 w 1271"/>
                  <a:gd name="T43" fmla="*/ 0 h 990"/>
                  <a:gd name="T44" fmla="*/ 0 w 1271"/>
                  <a:gd name="T45" fmla="*/ 0 h 990"/>
                  <a:gd name="T46" fmla="*/ 0 w 1271"/>
                  <a:gd name="T47" fmla="*/ 0 h 990"/>
                  <a:gd name="T48" fmla="*/ 0 w 1271"/>
                  <a:gd name="T49" fmla="*/ 0 h 990"/>
                  <a:gd name="T50" fmla="*/ 0 w 1271"/>
                  <a:gd name="T51" fmla="*/ 0 h 990"/>
                  <a:gd name="T52" fmla="*/ 0 w 1271"/>
                  <a:gd name="T53" fmla="*/ 0 h 99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71" h="990">
                    <a:moveTo>
                      <a:pt x="1271" y="550"/>
                    </a:moveTo>
                    <a:lnTo>
                      <a:pt x="1271" y="550"/>
                    </a:lnTo>
                    <a:lnTo>
                      <a:pt x="1221" y="200"/>
                    </a:lnTo>
                    <a:lnTo>
                      <a:pt x="1212" y="154"/>
                    </a:lnTo>
                    <a:lnTo>
                      <a:pt x="1186" y="115"/>
                    </a:lnTo>
                    <a:lnTo>
                      <a:pt x="1147" y="89"/>
                    </a:lnTo>
                    <a:lnTo>
                      <a:pt x="817" y="9"/>
                    </a:lnTo>
                    <a:lnTo>
                      <a:pt x="771" y="0"/>
                    </a:lnTo>
                    <a:lnTo>
                      <a:pt x="725" y="9"/>
                    </a:lnTo>
                    <a:lnTo>
                      <a:pt x="494" y="149"/>
                    </a:lnTo>
                    <a:lnTo>
                      <a:pt x="455" y="175"/>
                    </a:lnTo>
                    <a:lnTo>
                      <a:pt x="35" y="465"/>
                    </a:lnTo>
                    <a:lnTo>
                      <a:pt x="9" y="504"/>
                    </a:lnTo>
                    <a:lnTo>
                      <a:pt x="0" y="550"/>
                    </a:lnTo>
                    <a:lnTo>
                      <a:pt x="9" y="595"/>
                    </a:lnTo>
                    <a:lnTo>
                      <a:pt x="159" y="875"/>
                    </a:lnTo>
                    <a:lnTo>
                      <a:pt x="185" y="914"/>
                    </a:lnTo>
                    <a:lnTo>
                      <a:pt x="224" y="940"/>
                    </a:lnTo>
                    <a:lnTo>
                      <a:pt x="294" y="980"/>
                    </a:lnTo>
                    <a:lnTo>
                      <a:pt x="340" y="990"/>
                    </a:lnTo>
                    <a:lnTo>
                      <a:pt x="386" y="980"/>
                    </a:lnTo>
                    <a:lnTo>
                      <a:pt x="506" y="950"/>
                    </a:lnTo>
                    <a:lnTo>
                      <a:pt x="656" y="900"/>
                    </a:lnTo>
                    <a:lnTo>
                      <a:pt x="1197" y="660"/>
                    </a:lnTo>
                    <a:lnTo>
                      <a:pt x="1236" y="634"/>
                    </a:lnTo>
                    <a:lnTo>
                      <a:pt x="1262" y="595"/>
                    </a:lnTo>
                    <a:lnTo>
                      <a:pt x="1271" y="55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77" name="Freeform 29"/>
              <p:cNvSpPr>
                <a:spLocks/>
              </p:cNvSpPr>
              <p:nvPr/>
            </p:nvSpPr>
            <p:spPr bwMode="auto">
              <a:xfrm>
                <a:off x="541" y="1425"/>
                <a:ext cx="247" cy="218"/>
              </a:xfrm>
              <a:custGeom>
                <a:avLst/>
                <a:gdLst>
                  <a:gd name="T0" fmla="*/ 0 w 700"/>
                  <a:gd name="T1" fmla="*/ 0 h 640"/>
                  <a:gd name="T2" fmla="*/ 0 w 700"/>
                  <a:gd name="T3" fmla="*/ 0 h 640"/>
                  <a:gd name="T4" fmla="*/ 0 w 700"/>
                  <a:gd name="T5" fmla="*/ 0 h 640"/>
                  <a:gd name="T6" fmla="*/ 0 w 700"/>
                  <a:gd name="T7" fmla="*/ 0 h 640"/>
                  <a:gd name="T8" fmla="*/ 0 w 700"/>
                  <a:gd name="T9" fmla="*/ 0 h 640"/>
                  <a:gd name="T10" fmla="*/ 0 w 700"/>
                  <a:gd name="T11" fmla="*/ 0 h 640"/>
                  <a:gd name="T12" fmla="*/ 0 w 700"/>
                  <a:gd name="T13" fmla="*/ 0 h 640"/>
                  <a:gd name="T14" fmla="*/ 0 w 700"/>
                  <a:gd name="T15" fmla="*/ 0 h 640"/>
                  <a:gd name="T16" fmla="*/ 0 w 700"/>
                  <a:gd name="T17" fmla="*/ 0 h 640"/>
                  <a:gd name="T18" fmla="*/ 0 w 700"/>
                  <a:gd name="T19" fmla="*/ 0 h 640"/>
                  <a:gd name="T20" fmla="*/ 0 w 700"/>
                  <a:gd name="T21" fmla="*/ 0 h 640"/>
                  <a:gd name="T22" fmla="*/ 0 w 700"/>
                  <a:gd name="T23" fmla="*/ 0 h 640"/>
                  <a:gd name="T24" fmla="*/ 0 w 700"/>
                  <a:gd name="T25" fmla="*/ 0 h 640"/>
                  <a:gd name="T26" fmla="*/ 0 w 700"/>
                  <a:gd name="T27" fmla="*/ 0 h 640"/>
                  <a:gd name="T28" fmla="*/ 0 w 700"/>
                  <a:gd name="T29" fmla="*/ 0 h 640"/>
                  <a:gd name="T30" fmla="*/ 0 w 700"/>
                  <a:gd name="T31" fmla="*/ 0 h 640"/>
                  <a:gd name="T32" fmla="*/ 0 w 700"/>
                  <a:gd name="T33" fmla="*/ 0 h 640"/>
                  <a:gd name="T34" fmla="*/ 0 w 700"/>
                  <a:gd name="T35" fmla="*/ 0 h 640"/>
                  <a:gd name="T36" fmla="*/ 0 w 700"/>
                  <a:gd name="T37" fmla="*/ 0 h 640"/>
                  <a:gd name="T38" fmla="*/ 0 w 700"/>
                  <a:gd name="T39" fmla="*/ 0 h 640"/>
                  <a:gd name="T40" fmla="*/ 0 w 700"/>
                  <a:gd name="T41" fmla="*/ 0 h 640"/>
                  <a:gd name="T42" fmla="*/ 0 w 700"/>
                  <a:gd name="T43" fmla="*/ 0 h 640"/>
                  <a:gd name="T44" fmla="*/ 0 w 700"/>
                  <a:gd name="T45" fmla="*/ 0 h 6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00" h="640">
                    <a:moveTo>
                      <a:pt x="700" y="340"/>
                    </a:moveTo>
                    <a:lnTo>
                      <a:pt x="700" y="340"/>
                    </a:lnTo>
                    <a:lnTo>
                      <a:pt x="691" y="294"/>
                    </a:lnTo>
                    <a:lnTo>
                      <a:pt x="665" y="255"/>
                    </a:lnTo>
                    <a:lnTo>
                      <a:pt x="465" y="35"/>
                    </a:lnTo>
                    <a:lnTo>
                      <a:pt x="426" y="9"/>
                    </a:lnTo>
                    <a:lnTo>
                      <a:pt x="380" y="0"/>
                    </a:lnTo>
                    <a:lnTo>
                      <a:pt x="334" y="9"/>
                    </a:lnTo>
                    <a:lnTo>
                      <a:pt x="154" y="89"/>
                    </a:lnTo>
                    <a:lnTo>
                      <a:pt x="115" y="115"/>
                    </a:lnTo>
                    <a:lnTo>
                      <a:pt x="35" y="215"/>
                    </a:lnTo>
                    <a:lnTo>
                      <a:pt x="9" y="254"/>
                    </a:lnTo>
                    <a:lnTo>
                      <a:pt x="0" y="300"/>
                    </a:lnTo>
                    <a:lnTo>
                      <a:pt x="9" y="345"/>
                    </a:lnTo>
                    <a:lnTo>
                      <a:pt x="35" y="384"/>
                    </a:lnTo>
                    <a:lnTo>
                      <a:pt x="74" y="410"/>
                    </a:lnTo>
                    <a:lnTo>
                      <a:pt x="444" y="630"/>
                    </a:lnTo>
                    <a:lnTo>
                      <a:pt x="490" y="640"/>
                    </a:lnTo>
                    <a:lnTo>
                      <a:pt x="536" y="630"/>
                    </a:lnTo>
                    <a:lnTo>
                      <a:pt x="575" y="604"/>
                    </a:lnTo>
                    <a:lnTo>
                      <a:pt x="601" y="565"/>
                    </a:lnTo>
                    <a:lnTo>
                      <a:pt x="691" y="385"/>
                    </a:lnTo>
                    <a:lnTo>
                      <a:pt x="700" y="34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78" name="Freeform 30"/>
              <p:cNvSpPr>
                <a:spLocks/>
              </p:cNvSpPr>
              <p:nvPr/>
            </p:nvSpPr>
            <p:spPr bwMode="auto">
              <a:xfrm>
                <a:off x="1100" y="2328"/>
                <a:ext cx="514" cy="358"/>
              </a:xfrm>
              <a:custGeom>
                <a:avLst/>
                <a:gdLst>
                  <a:gd name="T0" fmla="*/ 0 w 1451"/>
                  <a:gd name="T1" fmla="*/ 0 h 1050"/>
                  <a:gd name="T2" fmla="*/ 0 w 1451"/>
                  <a:gd name="T3" fmla="*/ 0 h 1050"/>
                  <a:gd name="T4" fmla="*/ 0 w 1451"/>
                  <a:gd name="T5" fmla="*/ 0 h 1050"/>
                  <a:gd name="T6" fmla="*/ 0 w 1451"/>
                  <a:gd name="T7" fmla="*/ 0 h 1050"/>
                  <a:gd name="T8" fmla="*/ 0 w 1451"/>
                  <a:gd name="T9" fmla="*/ 0 h 1050"/>
                  <a:gd name="T10" fmla="*/ 0 w 1451"/>
                  <a:gd name="T11" fmla="*/ 0 h 1050"/>
                  <a:gd name="T12" fmla="*/ 0 w 1451"/>
                  <a:gd name="T13" fmla="*/ 0 h 1050"/>
                  <a:gd name="T14" fmla="*/ 0 w 1451"/>
                  <a:gd name="T15" fmla="*/ 0 h 1050"/>
                  <a:gd name="T16" fmla="*/ 0 w 1451"/>
                  <a:gd name="T17" fmla="*/ 0 h 1050"/>
                  <a:gd name="T18" fmla="*/ 0 w 1451"/>
                  <a:gd name="T19" fmla="*/ 0 h 1050"/>
                  <a:gd name="T20" fmla="*/ 0 w 1451"/>
                  <a:gd name="T21" fmla="*/ 0 h 1050"/>
                  <a:gd name="T22" fmla="*/ 0 w 1451"/>
                  <a:gd name="T23" fmla="*/ 0 h 1050"/>
                  <a:gd name="T24" fmla="*/ 0 w 1451"/>
                  <a:gd name="T25" fmla="*/ 0 h 1050"/>
                  <a:gd name="T26" fmla="*/ 0 w 1451"/>
                  <a:gd name="T27" fmla="*/ 0 h 1050"/>
                  <a:gd name="T28" fmla="*/ 0 w 1451"/>
                  <a:gd name="T29" fmla="*/ 0 h 1050"/>
                  <a:gd name="T30" fmla="*/ 0 w 1451"/>
                  <a:gd name="T31" fmla="*/ 0 h 1050"/>
                  <a:gd name="T32" fmla="*/ 0 w 1451"/>
                  <a:gd name="T33" fmla="*/ 0 h 1050"/>
                  <a:gd name="T34" fmla="*/ 0 w 1451"/>
                  <a:gd name="T35" fmla="*/ 0 h 1050"/>
                  <a:gd name="T36" fmla="*/ 0 w 1451"/>
                  <a:gd name="T37" fmla="*/ 0 h 1050"/>
                  <a:gd name="T38" fmla="*/ 0 w 1451"/>
                  <a:gd name="T39" fmla="*/ 0 h 1050"/>
                  <a:gd name="T40" fmla="*/ 0 w 1451"/>
                  <a:gd name="T41" fmla="*/ 0 h 1050"/>
                  <a:gd name="T42" fmla="*/ 0 w 1451"/>
                  <a:gd name="T43" fmla="*/ 0 h 1050"/>
                  <a:gd name="T44" fmla="*/ 0 w 1451"/>
                  <a:gd name="T45" fmla="*/ 0 h 1050"/>
                  <a:gd name="T46" fmla="*/ 0 w 1451"/>
                  <a:gd name="T47" fmla="*/ 0 h 1050"/>
                  <a:gd name="T48" fmla="*/ 0 w 1451"/>
                  <a:gd name="T49" fmla="*/ 0 h 10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51" h="1050">
                    <a:moveTo>
                      <a:pt x="1451" y="320"/>
                    </a:moveTo>
                    <a:lnTo>
                      <a:pt x="1451" y="320"/>
                    </a:lnTo>
                    <a:lnTo>
                      <a:pt x="1442" y="274"/>
                    </a:lnTo>
                    <a:lnTo>
                      <a:pt x="1416" y="235"/>
                    </a:lnTo>
                    <a:lnTo>
                      <a:pt x="1377" y="209"/>
                    </a:lnTo>
                    <a:lnTo>
                      <a:pt x="1097" y="39"/>
                    </a:lnTo>
                    <a:lnTo>
                      <a:pt x="1051" y="30"/>
                    </a:lnTo>
                    <a:lnTo>
                      <a:pt x="390" y="0"/>
                    </a:lnTo>
                    <a:lnTo>
                      <a:pt x="344" y="9"/>
                    </a:lnTo>
                    <a:lnTo>
                      <a:pt x="74" y="99"/>
                    </a:lnTo>
                    <a:lnTo>
                      <a:pt x="35" y="125"/>
                    </a:lnTo>
                    <a:lnTo>
                      <a:pt x="9" y="164"/>
                    </a:lnTo>
                    <a:lnTo>
                      <a:pt x="0" y="210"/>
                    </a:lnTo>
                    <a:lnTo>
                      <a:pt x="60" y="530"/>
                    </a:lnTo>
                    <a:lnTo>
                      <a:pt x="69" y="575"/>
                    </a:lnTo>
                    <a:lnTo>
                      <a:pt x="95" y="614"/>
                    </a:lnTo>
                    <a:lnTo>
                      <a:pt x="134" y="640"/>
                    </a:lnTo>
                    <a:lnTo>
                      <a:pt x="835" y="1040"/>
                    </a:lnTo>
                    <a:lnTo>
                      <a:pt x="881" y="1050"/>
                    </a:lnTo>
                    <a:lnTo>
                      <a:pt x="1231" y="1010"/>
                    </a:lnTo>
                    <a:lnTo>
                      <a:pt x="1277" y="1000"/>
                    </a:lnTo>
                    <a:lnTo>
                      <a:pt x="1316" y="974"/>
                    </a:lnTo>
                    <a:lnTo>
                      <a:pt x="1342" y="935"/>
                    </a:lnTo>
                    <a:lnTo>
                      <a:pt x="1351" y="890"/>
                    </a:lnTo>
                    <a:lnTo>
                      <a:pt x="1451" y="3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79" name="Freeform 31"/>
              <p:cNvSpPr>
                <a:spLocks/>
              </p:cNvSpPr>
              <p:nvPr/>
            </p:nvSpPr>
            <p:spPr bwMode="auto">
              <a:xfrm>
                <a:off x="1557" y="2690"/>
                <a:ext cx="259" cy="160"/>
              </a:xfrm>
              <a:custGeom>
                <a:avLst/>
                <a:gdLst>
                  <a:gd name="T0" fmla="*/ 0 w 731"/>
                  <a:gd name="T1" fmla="*/ 0 h 470"/>
                  <a:gd name="T2" fmla="*/ 0 w 731"/>
                  <a:gd name="T3" fmla="*/ 0 h 470"/>
                  <a:gd name="T4" fmla="*/ 0 w 731"/>
                  <a:gd name="T5" fmla="*/ 0 h 470"/>
                  <a:gd name="T6" fmla="*/ 0 w 731"/>
                  <a:gd name="T7" fmla="*/ 0 h 470"/>
                  <a:gd name="T8" fmla="*/ 0 w 731"/>
                  <a:gd name="T9" fmla="*/ 0 h 470"/>
                  <a:gd name="T10" fmla="*/ 0 w 731"/>
                  <a:gd name="T11" fmla="*/ 0 h 470"/>
                  <a:gd name="T12" fmla="*/ 0 w 731"/>
                  <a:gd name="T13" fmla="*/ 0 h 470"/>
                  <a:gd name="T14" fmla="*/ 0 w 731"/>
                  <a:gd name="T15" fmla="*/ 0 h 470"/>
                  <a:gd name="T16" fmla="*/ 0 w 731"/>
                  <a:gd name="T17" fmla="*/ 0 h 470"/>
                  <a:gd name="T18" fmla="*/ 0 w 731"/>
                  <a:gd name="T19" fmla="*/ 0 h 470"/>
                  <a:gd name="T20" fmla="*/ 0 w 731"/>
                  <a:gd name="T21" fmla="*/ 0 h 470"/>
                  <a:gd name="T22" fmla="*/ 0 w 731"/>
                  <a:gd name="T23" fmla="*/ 0 h 470"/>
                  <a:gd name="T24" fmla="*/ 0 w 731"/>
                  <a:gd name="T25" fmla="*/ 0 h 470"/>
                  <a:gd name="T26" fmla="*/ 0 w 731"/>
                  <a:gd name="T27" fmla="*/ 0 h 470"/>
                  <a:gd name="T28" fmla="*/ 0 w 731"/>
                  <a:gd name="T29" fmla="*/ 0 h 470"/>
                  <a:gd name="T30" fmla="*/ 0 w 731"/>
                  <a:gd name="T31" fmla="*/ 0 h 470"/>
                  <a:gd name="T32" fmla="*/ 0 w 731"/>
                  <a:gd name="T33" fmla="*/ 0 h 470"/>
                  <a:gd name="T34" fmla="*/ 0 w 731"/>
                  <a:gd name="T35" fmla="*/ 0 h 470"/>
                  <a:gd name="T36" fmla="*/ 0 w 731"/>
                  <a:gd name="T37" fmla="*/ 0 h 470"/>
                  <a:gd name="T38" fmla="*/ 0 w 731"/>
                  <a:gd name="T39" fmla="*/ 0 h 470"/>
                  <a:gd name="T40" fmla="*/ 0 w 731"/>
                  <a:gd name="T41" fmla="*/ 0 h 470"/>
                  <a:gd name="T42" fmla="*/ 0 w 731"/>
                  <a:gd name="T43" fmla="*/ 0 h 470"/>
                  <a:gd name="T44" fmla="*/ 0 w 731"/>
                  <a:gd name="T45" fmla="*/ 0 h 47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31" h="470">
                    <a:moveTo>
                      <a:pt x="731" y="320"/>
                    </a:moveTo>
                    <a:lnTo>
                      <a:pt x="731" y="320"/>
                    </a:lnTo>
                    <a:lnTo>
                      <a:pt x="721" y="274"/>
                    </a:lnTo>
                    <a:lnTo>
                      <a:pt x="671" y="144"/>
                    </a:lnTo>
                    <a:lnTo>
                      <a:pt x="645" y="105"/>
                    </a:lnTo>
                    <a:lnTo>
                      <a:pt x="606" y="79"/>
                    </a:lnTo>
                    <a:lnTo>
                      <a:pt x="426" y="29"/>
                    </a:lnTo>
                    <a:lnTo>
                      <a:pt x="380" y="20"/>
                    </a:lnTo>
                    <a:lnTo>
                      <a:pt x="120" y="0"/>
                    </a:lnTo>
                    <a:lnTo>
                      <a:pt x="74" y="9"/>
                    </a:lnTo>
                    <a:lnTo>
                      <a:pt x="35" y="35"/>
                    </a:lnTo>
                    <a:lnTo>
                      <a:pt x="9" y="74"/>
                    </a:lnTo>
                    <a:lnTo>
                      <a:pt x="0" y="120"/>
                    </a:lnTo>
                    <a:lnTo>
                      <a:pt x="9" y="165"/>
                    </a:lnTo>
                    <a:lnTo>
                      <a:pt x="35" y="204"/>
                    </a:lnTo>
                    <a:lnTo>
                      <a:pt x="74" y="230"/>
                    </a:lnTo>
                    <a:lnTo>
                      <a:pt x="424" y="460"/>
                    </a:lnTo>
                    <a:lnTo>
                      <a:pt x="470" y="470"/>
                    </a:lnTo>
                    <a:lnTo>
                      <a:pt x="516" y="460"/>
                    </a:lnTo>
                    <a:lnTo>
                      <a:pt x="656" y="430"/>
                    </a:lnTo>
                    <a:lnTo>
                      <a:pt x="695" y="404"/>
                    </a:lnTo>
                    <a:lnTo>
                      <a:pt x="721" y="365"/>
                    </a:lnTo>
                    <a:lnTo>
                      <a:pt x="731" y="3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80" name="Freeform 32"/>
              <p:cNvSpPr>
                <a:spLocks/>
              </p:cNvSpPr>
              <p:nvPr/>
            </p:nvSpPr>
            <p:spPr bwMode="auto">
              <a:xfrm>
                <a:off x="1426" y="2833"/>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81" name="Freeform 33"/>
              <p:cNvSpPr>
                <a:spLocks/>
              </p:cNvSpPr>
              <p:nvPr/>
            </p:nvSpPr>
            <p:spPr bwMode="auto">
              <a:xfrm>
                <a:off x="1876" y="3034"/>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82" name="Freeform 34"/>
              <p:cNvSpPr>
                <a:spLocks/>
              </p:cNvSpPr>
              <p:nvPr/>
            </p:nvSpPr>
            <p:spPr bwMode="auto">
              <a:xfrm>
                <a:off x="2181" y="2079"/>
                <a:ext cx="131" cy="103"/>
              </a:xfrm>
              <a:custGeom>
                <a:avLst/>
                <a:gdLst>
                  <a:gd name="T0" fmla="*/ 0 w 370"/>
                  <a:gd name="T1" fmla="*/ 0 h 300"/>
                  <a:gd name="T2" fmla="*/ 0 w 370"/>
                  <a:gd name="T3" fmla="*/ 0 h 300"/>
                  <a:gd name="T4" fmla="*/ 0 w 370"/>
                  <a:gd name="T5" fmla="*/ 0 h 300"/>
                  <a:gd name="T6" fmla="*/ 0 w 370"/>
                  <a:gd name="T7" fmla="*/ 0 h 300"/>
                  <a:gd name="T8" fmla="*/ 0 w 370"/>
                  <a:gd name="T9" fmla="*/ 0 h 300"/>
                  <a:gd name="T10" fmla="*/ 0 w 370"/>
                  <a:gd name="T11" fmla="*/ 0 h 300"/>
                  <a:gd name="T12" fmla="*/ 0 w 370"/>
                  <a:gd name="T13" fmla="*/ 0 h 300"/>
                  <a:gd name="T14" fmla="*/ 0 w 370"/>
                  <a:gd name="T15" fmla="*/ 0 h 300"/>
                  <a:gd name="T16" fmla="*/ 0 w 370"/>
                  <a:gd name="T17" fmla="*/ 0 h 300"/>
                  <a:gd name="T18" fmla="*/ 0 w 370"/>
                  <a:gd name="T19" fmla="*/ 0 h 300"/>
                  <a:gd name="T20" fmla="*/ 0 w 370"/>
                  <a:gd name="T21" fmla="*/ 0 h 300"/>
                  <a:gd name="T22" fmla="*/ 0 w 370"/>
                  <a:gd name="T23" fmla="*/ 0 h 300"/>
                  <a:gd name="T24" fmla="*/ 0 w 370"/>
                  <a:gd name="T25" fmla="*/ 0 h 300"/>
                  <a:gd name="T26" fmla="*/ 0 w 370"/>
                  <a:gd name="T27" fmla="*/ 0 h 300"/>
                  <a:gd name="T28" fmla="*/ 0 w 370"/>
                  <a:gd name="T29" fmla="*/ 0 h 300"/>
                  <a:gd name="T30" fmla="*/ 0 w 370"/>
                  <a:gd name="T31" fmla="*/ 0 h 300"/>
                  <a:gd name="T32" fmla="*/ 0 w 370"/>
                  <a:gd name="T33" fmla="*/ 0 h 300"/>
                  <a:gd name="T34" fmla="*/ 0 w 370"/>
                  <a:gd name="T35" fmla="*/ 0 h 300"/>
                  <a:gd name="T36" fmla="*/ 0 w 370"/>
                  <a:gd name="T37" fmla="*/ 0 h 300"/>
                  <a:gd name="T38" fmla="*/ 0 w 370"/>
                  <a:gd name="T39" fmla="*/ 0 h 3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70" h="300">
                    <a:moveTo>
                      <a:pt x="370" y="120"/>
                    </a:moveTo>
                    <a:lnTo>
                      <a:pt x="370" y="120"/>
                    </a:lnTo>
                    <a:lnTo>
                      <a:pt x="361" y="74"/>
                    </a:lnTo>
                    <a:lnTo>
                      <a:pt x="335" y="35"/>
                    </a:lnTo>
                    <a:lnTo>
                      <a:pt x="296" y="9"/>
                    </a:lnTo>
                    <a:lnTo>
                      <a:pt x="250" y="0"/>
                    </a:lnTo>
                    <a:lnTo>
                      <a:pt x="204" y="9"/>
                    </a:lnTo>
                    <a:lnTo>
                      <a:pt x="74" y="69"/>
                    </a:lnTo>
                    <a:lnTo>
                      <a:pt x="35" y="95"/>
                    </a:lnTo>
                    <a:lnTo>
                      <a:pt x="9" y="134"/>
                    </a:lnTo>
                    <a:lnTo>
                      <a:pt x="0" y="180"/>
                    </a:lnTo>
                    <a:lnTo>
                      <a:pt x="9" y="225"/>
                    </a:lnTo>
                    <a:lnTo>
                      <a:pt x="35" y="264"/>
                    </a:lnTo>
                    <a:lnTo>
                      <a:pt x="74" y="290"/>
                    </a:lnTo>
                    <a:lnTo>
                      <a:pt x="120" y="300"/>
                    </a:lnTo>
                    <a:lnTo>
                      <a:pt x="166" y="290"/>
                    </a:lnTo>
                    <a:lnTo>
                      <a:pt x="296" y="230"/>
                    </a:lnTo>
                    <a:lnTo>
                      <a:pt x="335" y="204"/>
                    </a:lnTo>
                    <a:lnTo>
                      <a:pt x="361" y="165"/>
                    </a:lnTo>
                    <a:lnTo>
                      <a:pt x="37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83" name="Freeform 35"/>
              <p:cNvSpPr>
                <a:spLocks/>
              </p:cNvSpPr>
              <p:nvPr/>
            </p:nvSpPr>
            <p:spPr bwMode="auto">
              <a:xfrm>
                <a:off x="619" y="1329"/>
                <a:ext cx="573" cy="764"/>
              </a:xfrm>
              <a:custGeom>
                <a:avLst/>
                <a:gdLst>
                  <a:gd name="T0" fmla="*/ 0 w 1621"/>
                  <a:gd name="T1" fmla="*/ 0 h 2240"/>
                  <a:gd name="T2" fmla="*/ 0 w 1621"/>
                  <a:gd name="T3" fmla="*/ 0 h 2240"/>
                  <a:gd name="T4" fmla="*/ 0 w 1621"/>
                  <a:gd name="T5" fmla="*/ 0 h 2240"/>
                  <a:gd name="T6" fmla="*/ 0 w 1621"/>
                  <a:gd name="T7" fmla="*/ 0 h 2240"/>
                  <a:gd name="T8" fmla="*/ 0 w 1621"/>
                  <a:gd name="T9" fmla="*/ 0 h 2240"/>
                  <a:gd name="T10" fmla="*/ 0 w 1621"/>
                  <a:gd name="T11" fmla="*/ 0 h 2240"/>
                  <a:gd name="T12" fmla="*/ 0 w 1621"/>
                  <a:gd name="T13" fmla="*/ 0 h 2240"/>
                  <a:gd name="T14" fmla="*/ 0 w 1621"/>
                  <a:gd name="T15" fmla="*/ 0 h 2240"/>
                  <a:gd name="T16" fmla="*/ 0 w 1621"/>
                  <a:gd name="T17" fmla="*/ 0 h 2240"/>
                  <a:gd name="T18" fmla="*/ 0 w 1621"/>
                  <a:gd name="T19" fmla="*/ 0 h 2240"/>
                  <a:gd name="T20" fmla="*/ 0 w 1621"/>
                  <a:gd name="T21" fmla="*/ 0 h 2240"/>
                  <a:gd name="T22" fmla="*/ 0 w 1621"/>
                  <a:gd name="T23" fmla="*/ 0 h 2240"/>
                  <a:gd name="T24" fmla="*/ 0 w 1621"/>
                  <a:gd name="T25" fmla="*/ 0 h 2240"/>
                  <a:gd name="T26" fmla="*/ 0 w 1621"/>
                  <a:gd name="T27" fmla="*/ 0 h 2240"/>
                  <a:gd name="T28" fmla="*/ 0 w 1621"/>
                  <a:gd name="T29" fmla="*/ 0 h 2240"/>
                  <a:gd name="T30" fmla="*/ 0 w 1621"/>
                  <a:gd name="T31" fmla="*/ 0 h 2240"/>
                  <a:gd name="T32" fmla="*/ 0 w 1621"/>
                  <a:gd name="T33" fmla="*/ 0 h 2240"/>
                  <a:gd name="T34" fmla="*/ 0 w 1621"/>
                  <a:gd name="T35" fmla="*/ 0 h 2240"/>
                  <a:gd name="T36" fmla="*/ 0 w 1621"/>
                  <a:gd name="T37" fmla="*/ 0 h 2240"/>
                  <a:gd name="T38" fmla="*/ 0 w 1621"/>
                  <a:gd name="T39" fmla="*/ 0 h 2240"/>
                  <a:gd name="T40" fmla="*/ 0 w 1621"/>
                  <a:gd name="T41" fmla="*/ 0 h 2240"/>
                  <a:gd name="T42" fmla="*/ 0 w 1621"/>
                  <a:gd name="T43" fmla="*/ 0 h 2240"/>
                  <a:gd name="T44" fmla="*/ 0 w 1621"/>
                  <a:gd name="T45" fmla="*/ 0 h 2240"/>
                  <a:gd name="T46" fmla="*/ 0 w 1621"/>
                  <a:gd name="T47" fmla="*/ 0 h 2240"/>
                  <a:gd name="T48" fmla="*/ 0 w 1621"/>
                  <a:gd name="T49" fmla="*/ 0 h 2240"/>
                  <a:gd name="T50" fmla="*/ 0 w 1621"/>
                  <a:gd name="T51" fmla="*/ 0 h 224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621" h="2240">
                    <a:moveTo>
                      <a:pt x="1621" y="410"/>
                    </a:moveTo>
                    <a:lnTo>
                      <a:pt x="1621" y="410"/>
                    </a:lnTo>
                    <a:lnTo>
                      <a:pt x="1612" y="364"/>
                    </a:lnTo>
                    <a:lnTo>
                      <a:pt x="1586" y="325"/>
                    </a:lnTo>
                    <a:lnTo>
                      <a:pt x="1216" y="35"/>
                    </a:lnTo>
                    <a:lnTo>
                      <a:pt x="1177" y="9"/>
                    </a:lnTo>
                    <a:lnTo>
                      <a:pt x="1131" y="0"/>
                    </a:lnTo>
                    <a:lnTo>
                      <a:pt x="1085" y="9"/>
                    </a:lnTo>
                    <a:lnTo>
                      <a:pt x="1046" y="35"/>
                    </a:lnTo>
                    <a:lnTo>
                      <a:pt x="806" y="215"/>
                    </a:lnTo>
                    <a:lnTo>
                      <a:pt x="780" y="254"/>
                    </a:lnTo>
                    <a:lnTo>
                      <a:pt x="139" y="1454"/>
                    </a:lnTo>
                    <a:lnTo>
                      <a:pt x="9" y="1704"/>
                    </a:lnTo>
                    <a:lnTo>
                      <a:pt x="0" y="1750"/>
                    </a:lnTo>
                    <a:lnTo>
                      <a:pt x="60" y="2120"/>
                    </a:lnTo>
                    <a:lnTo>
                      <a:pt x="69" y="2165"/>
                    </a:lnTo>
                    <a:lnTo>
                      <a:pt x="95" y="2204"/>
                    </a:lnTo>
                    <a:lnTo>
                      <a:pt x="134" y="2230"/>
                    </a:lnTo>
                    <a:lnTo>
                      <a:pt x="180" y="2240"/>
                    </a:lnTo>
                    <a:lnTo>
                      <a:pt x="226" y="2230"/>
                    </a:lnTo>
                    <a:lnTo>
                      <a:pt x="666" y="2080"/>
                    </a:lnTo>
                    <a:lnTo>
                      <a:pt x="705" y="2054"/>
                    </a:lnTo>
                    <a:lnTo>
                      <a:pt x="1226" y="1704"/>
                    </a:lnTo>
                    <a:lnTo>
                      <a:pt x="1252" y="1665"/>
                    </a:lnTo>
                    <a:lnTo>
                      <a:pt x="1612" y="455"/>
                    </a:lnTo>
                    <a:lnTo>
                      <a:pt x="1621" y="4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84" name="Freeform 36"/>
              <p:cNvSpPr>
                <a:spLocks/>
              </p:cNvSpPr>
              <p:nvPr/>
            </p:nvSpPr>
            <p:spPr bwMode="auto">
              <a:xfrm>
                <a:off x="2113" y="2352"/>
                <a:ext cx="163" cy="143"/>
              </a:xfrm>
              <a:custGeom>
                <a:avLst/>
                <a:gdLst>
                  <a:gd name="T0" fmla="*/ 0 w 461"/>
                  <a:gd name="T1" fmla="*/ 0 h 420"/>
                  <a:gd name="T2" fmla="*/ 0 w 461"/>
                  <a:gd name="T3" fmla="*/ 0 h 420"/>
                  <a:gd name="T4" fmla="*/ 0 w 461"/>
                  <a:gd name="T5" fmla="*/ 0 h 420"/>
                  <a:gd name="T6" fmla="*/ 0 w 461"/>
                  <a:gd name="T7" fmla="*/ 0 h 420"/>
                  <a:gd name="T8" fmla="*/ 0 w 461"/>
                  <a:gd name="T9" fmla="*/ 0 h 420"/>
                  <a:gd name="T10" fmla="*/ 0 w 461"/>
                  <a:gd name="T11" fmla="*/ 0 h 420"/>
                  <a:gd name="T12" fmla="*/ 0 w 461"/>
                  <a:gd name="T13" fmla="*/ 0 h 420"/>
                  <a:gd name="T14" fmla="*/ 0 w 461"/>
                  <a:gd name="T15" fmla="*/ 0 h 420"/>
                  <a:gd name="T16" fmla="*/ 0 w 461"/>
                  <a:gd name="T17" fmla="*/ 0 h 420"/>
                  <a:gd name="T18" fmla="*/ 0 w 461"/>
                  <a:gd name="T19" fmla="*/ 0 h 420"/>
                  <a:gd name="T20" fmla="*/ 0 w 461"/>
                  <a:gd name="T21" fmla="*/ 0 h 420"/>
                  <a:gd name="T22" fmla="*/ 0 w 461"/>
                  <a:gd name="T23" fmla="*/ 0 h 420"/>
                  <a:gd name="T24" fmla="*/ 0 w 461"/>
                  <a:gd name="T25" fmla="*/ 0 h 420"/>
                  <a:gd name="T26" fmla="*/ 0 w 461"/>
                  <a:gd name="T27" fmla="*/ 0 h 420"/>
                  <a:gd name="T28" fmla="*/ 0 w 461"/>
                  <a:gd name="T29" fmla="*/ 0 h 420"/>
                  <a:gd name="T30" fmla="*/ 0 w 461"/>
                  <a:gd name="T31" fmla="*/ 0 h 420"/>
                  <a:gd name="T32" fmla="*/ 0 w 461"/>
                  <a:gd name="T33" fmla="*/ 0 h 420"/>
                  <a:gd name="T34" fmla="*/ 0 w 461"/>
                  <a:gd name="T35" fmla="*/ 0 h 420"/>
                  <a:gd name="T36" fmla="*/ 0 w 461"/>
                  <a:gd name="T37" fmla="*/ 0 h 420"/>
                  <a:gd name="T38" fmla="*/ 0 w 461"/>
                  <a:gd name="T39" fmla="*/ 0 h 420"/>
                  <a:gd name="T40" fmla="*/ 0 w 461"/>
                  <a:gd name="T41" fmla="*/ 0 h 4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61" h="420">
                    <a:moveTo>
                      <a:pt x="461" y="300"/>
                    </a:moveTo>
                    <a:lnTo>
                      <a:pt x="461" y="300"/>
                    </a:lnTo>
                    <a:lnTo>
                      <a:pt x="452" y="254"/>
                    </a:lnTo>
                    <a:lnTo>
                      <a:pt x="426" y="215"/>
                    </a:lnTo>
                    <a:lnTo>
                      <a:pt x="275" y="35"/>
                    </a:lnTo>
                    <a:lnTo>
                      <a:pt x="236" y="9"/>
                    </a:lnTo>
                    <a:lnTo>
                      <a:pt x="191" y="0"/>
                    </a:lnTo>
                    <a:lnTo>
                      <a:pt x="145" y="9"/>
                    </a:lnTo>
                    <a:lnTo>
                      <a:pt x="106" y="35"/>
                    </a:lnTo>
                    <a:lnTo>
                      <a:pt x="80" y="74"/>
                    </a:lnTo>
                    <a:lnTo>
                      <a:pt x="9" y="224"/>
                    </a:lnTo>
                    <a:lnTo>
                      <a:pt x="0" y="270"/>
                    </a:lnTo>
                    <a:lnTo>
                      <a:pt x="9" y="315"/>
                    </a:lnTo>
                    <a:lnTo>
                      <a:pt x="36" y="354"/>
                    </a:lnTo>
                    <a:lnTo>
                      <a:pt x="74" y="380"/>
                    </a:lnTo>
                    <a:lnTo>
                      <a:pt x="120" y="390"/>
                    </a:lnTo>
                    <a:lnTo>
                      <a:pt x="341" y="420"/>
                    </a:lnTo>
                    <a:lnTo>
                      <a:pt x="387" y="410"/>
                    </a:lnTo>
                    <a:lnTo>
                      <a:pt x="426" y="384"/>
                    </a:lnTo>
                    <a:lnTo>
                      <a:pt x="452" y="345"/>
                    </a:lnTo>
                    <a:lnTo>
                      <a:pt x="461" y="30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85" name="Freeform 37"/>
              <p:cNvSpPr>
                <a:spLocks/>
              </p:cNvSpPr>
              <p:nvPr/>
            </p:nvSpPr>
            <p:spPr bwMode="auto">
              <a:xfrm>
                <a:off x="1118" y="2608"/>
                <a:ext cx="386" cy="368"/>
              </a:xfrm>
              <a:custGeom>
                <a:avLst/>
                <a:gdLst>
                  <a:gd name="T0" fmla="*/ 0 w 1091"/>
                  <a:gd name="T1" fmla="*/ 0 h 1080"/>
                  <a:gd name="T2" fmla="*/ 0 w 1091"/>
                  <a:gd name="T3" fmla="*/ 0 h 1080"/>
                  <a:gd name="T4" fmla="*/ 0 w 1091"/>
                  <a:gd name="T5" fmla="*/ 0 h 1080"/>
                  <a:gd name="T6" fmla="*/ 0 60000 65536"/>
                  <a:gd name="T7" fmla="*/ 0 60000 65536"/>
                  <a:gd name="T8" fmla="*/ 0 60000 65536"/>
                </a:gdLst>
                <a:ahLst/>
                <a:cxnLst>
                  <a:cxn ang="T6">
                    <a:pos x="T0" y="T1"/>
                  </a:cxn>
                  <a:cxn ang="T7">
                    <a:pos x="T2" y="T3"/>
                  </a:cxn>
                  <a:cxn ang="T8">
                    <a:pos x="T4" y="T5"/>
                  </a:cxn>
                </a:cxnLst>
                <a:rect l="0" t="0" r="r" b="b"/>
                <a:pathLst>
                  <a:path w="1091" h="1080">
                    <a:moveTo>
                      <a:pt x="1091" y="0"/>
                    </a:moveTo>
                    <a:lnTo>
                      <a:pt x="1091" y="0"/>
                    </a:lnTo>
                    <a:lnTo>
                      <a:pt x="0" y="10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86" name="Freeform 38"/>
              <p:cNvSpPr>
                <a:spLocks/>
              </p:cNvSpPr>
              <p:nvPr/>
            </p:nvSpPr>
            <p:spPr bwMode="auto">
              <a:xfrm>
                <a:off x="1107" y="2976"/>
                <a:ext cx="11" cy="44"/>
              </a:xfrm>
              <a:custGeom>
                <a:avLst/>
                <a:gdLst>
                  <a:gd name="T0" fmla="*/ 0 w 30"/>
                  <a:gd name="T1" fmla="*/ 0 h 130"/>
                  <a:gd name="T2" fmla="*/ 0 w 30"/>
                  <a:gd name="T3" fmla="*/ 0 h 130"/>
                  <a:gd name="T4" fmla="*/ 0 w 30"/>
                  <a:gd name="T5" fmla="*/ 0 h 130"/>
                  <a:gd name="T6" fmla="*/ 0 60000 65536"/>
                  <a:gd name="T7" fmla="*/ 0 60000 65536"/>
                  <a:gd name="T8" fmla="*/ 0 60000 65536"/>
                </a:gdLst>
                <a:ahLst/>
                <a:cxnLst>
                  <a:cxn ang="T6">
                    <a:pos x="T0" y="T1"/>
                  </a:cxn>
                  <a:cxn ang="T7">
                    <a:pos x="T2" y="T3"/>
                  </a:cxn>
                  <a:cxn ang="T8">
                    <a:pos x="T4" y="T5"/>
                  </a:cxn>
                </a:cxnLst>
                <a:rect l="0" t="0" r="r" b="b"/>
                <a:pathLst>
                  <a:path w="30" h="130">
                    <a:moveTo>
                      <a:pt x="0" y="130"/>
                    </a:moveTo>
                    <a:lnTo>
                      <a:pt x="0" y="130"/>
                    </a:lnTo>
                    <a:lnTo>
                      <a:pt x="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87" name="Freeform 39"/>
              <p:cNvSpPr>
                <a:spLocks/>
              </p:cNvSpPr>
              <p:nvPr/>
            </p:nvSpPr>
            <p:spPr bwMode="auto">
              <a:xfrm>
                <a:off x="973" y="3174"/>
                <a:ext cx="42"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0" y="0"/>
                    </a:moveTo>
                    <a:lnTo>
                      <a:pt x="0" y="0"/>
                    </a:lnTo>
                    <a:lnTo>
                      <a:pt x="12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88" name="Freeform 40"/>
              <p:cNvSpPr>
                <a:spLocks/>
              </p:cNvSpPr>
              <p:nvPr/>
            </p:nvSpPr>
            <p:spPr bwMode="auto">
              <a:xfrm>
                <a:off x="1809" y="2495"/>
                <a:ext cx="46" cy="11"/>
              </a:xfrm>
              <a:custGeom>
                <a:avLst/>
                <a:gdLst>
                  <a:gd name="T0" fmla="*/ 0 w 130"/>
                  <a:gd name="T1" fmla="*/ 0 h 30"/>
                  <a:gd name="T2" fmla="*/ 0 w 130"/>
                  <a:gd name="T3" fmla="*/ 0 h 30"/>
                  <a:gd name="T4" fmla="*/ 0 w 130"/>
                  <a:gd name="T5" fmla="*/ 0 h 30"/>
                  <a:gd name="T6" fmla="*/ 0 60000 65536"/>
                  <a:gd name="T7" fmla="*/ 0 60000 65536"/>
                  <a:gd name="T8" fmla="*/ 0 60000 65536"/>
                </a:gdLst>
                <a:ahLst/>
                <a:cxnLst>
                  <a:cxn ang="T6">
                    <a:pos x="T0" y="T1"/>
                  </a:cxn>
                  <a:cxn ang="T7">
                    <a:pos x="T2" y="T3"/>
                  </a:cxn>
                  <a:cxn ang="T8">
                    <a:pos x="T4" y="T5"/>
                  </a:cxn>
                </a:cxnLst>
                <a:rect l="0" t="0" r="r" b="b"/>
                <a:pathLst>
                  <a:path w="130" h="30">
                    <a:moveTo>
                      <a:pt x="130" y="0"/>
                    </a:moveTo>
                    <a:lnTo>
                      <a:pt x="13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89" name="Freeform 41"/>
              <p:cNvSpPr>
                <a:spLocks/>
              </p:cNvSpPr>
              <p:nvPr/>
            </p:nvSpPr>
            <p:spPr bwMode="auto">
              <a:xfrm>
                <a:off x="1515" y="2506"/>
                <a:ext cx="294" cy="58"/>
              </a:xfrm>
              <a:custGeom>
                <a:avLst/>
                <a:gdLst>
                  <a:gd name="T0" fmla="*/ 0 w 831"/>
                  <a:gd name="T1" fmla="*/ 0 h 170"/>
                  <a:gd name="T2" fmla="*/ 0 w 831"/>
                  <a:gd name="T3" fmla="*/ 0 h 170"/>
                  <a:gd name="T4" fmla="*/ 0 w 831"/>
                  <a:gd name="T5" fmla="*/ 0 h 170"/>
                  <a:gd name="T6" fmla="*/ 0 60000 65536"/>
                  <a:gd name="T7" fmla="*/ 0 60000 65536"/>
                  <a:gd name="T8" fmla="*/ 0 60000 65536"/>
                </a:gdLst>
                <a:ahLst/>
                <a:cxnLst>
                  <a:cxn ang="T6">
                    <a:pos x="T0" y="T1"/>
                  </a:cxn>
                  <a:cxn ang="T7">
                    <a:pos x="T2" y="T3"/>
                  </a:cxn>
                  <a:cxn ang="T8">
                    <a:pos x="T4" y="T5"/>
                  </a:cxn>
                </a:cxnLst>
                <a:rect l="0" t="0" r="r" b="b"/>
                <a:pathLst>
                  <a:path w="831" h="170">
                    <a:moveTo>
                      <a:pt x="0" y="170"/>
                    </a:moveTo>
                    <a:lnTo>
                      <a:pt x="0" y="170"/>
                    </a:lnTo>
                    <a:lnTo>
                      <a:pt x="8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90" name="Freeform 42"/>
              <p:cNvSpPr>
                <a:spLocks/>
              </p:cNvSpPr>
              <p:nvPr/>
            </p:nvSpPr>
            <p:spPr bwMode="auto">
              <a:xfrm>
                <a:off x="1164" y="2509"/>
                <a:ext cx="57" cy="20"/>
              </a:xfrm>
              <a:custGeom>
                <a:avLst/>
                <a:gdLst>
                  <a:gd name="T0" fmla="*/ 0 w 160"/>
                  <a:gd name="T1" fmla="*/ 0 h 60"/>
                  <a:gd name="T2" fmla="*/ 0 w 160"/>
                  <a:gd name="T3" fmla="*/ 0 h 60"/>
                  <a:gd name="T4" fmla="*/ 0 w 160"/>
                  <a:gd name="T5" fmla="*/ 0 h 60"/>
                  <a:gd name="T6" fmla="*/ 0 60000 65536"/>
                  <a:gd name="T7" fmla="*/ 0 60000 65536"/>
                  <a:gd name="T8" fmla="*/ 0 60000 65536"/>
                </a:gdLst>
                <a:ahLst/>
                <a:cxnLst>
                  <a:cxn ang="T6">
                    <a:pos x="T0" y="T1"/>
                  </a:cxn>
                  <a:cxn ang="T7">
                    <a:pos x="T2" y="T3"/>
                  </a:cxn>
                  <a:cxn ang="T8">
                    <a:pos x="T4" y="T5"/>
                  </a:cxn>
                </a:cxnLst>
                <a:rect l="0" t="0" r="r" b="b"/>
                <a:pathLst>
                  <a:path w="160" h="60">
                    <a:moveTo>
                      <a:pt x="160" y="60"/>
                    </a:moveTo>
                    <a:lnTo>
                      <a:pt x="16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91" name="Freeform 43"/>
              <p:cNvSpPr>
                <a:spLocks/>
              </p:cNvSpPr>
              <p:nvPr/>
            </p:nvSpPr>
            <p:spPr bwMode="auto">
              <a:xfrm>
                <a:off x="1741" y="2117"/>
                <a:ext cx="39" cy="3"/>
              </a:xfrm>
              <a:custGeom>
                <a:avLst/>
                <a:gdLst>
                  <a:gd name="T0" fmla="*/ 0 w 111"/>
                  <a:gd name="T1" fmla="*/ 0 h 10"/>
                  <a:gd name="T2" fmla="*/ 0 w 111"/>
                  <a:gd name="T3" fmla="*/ 0 h 10"/>
                  <a:gd name="T4" fmla="*/ 0 w 111"/>
                  <a:gd name="T5" fmla="*/ 0 h 10"/>
                  <a:gd name="T6" fmla="*/ 0 60000 65536"/>
                  <a:gd name="T7" fmla="*/ 0 60000 65536"/>
                  <a:gd name="T8" fmla="*/ 0 60000 65536"/>
                </a:gdLst>
                <a:ahLst/>
                <a:cxnLst>
                  <a:cxn ang="T6">
                    <a:pos x="T0" y="T1"/>
                  </a:cxn>
                  <a:cxn ang="T7">
                    <a:pos x="T2" y="T3"/>
                  </a:cxn>
                  <a:cxn ang="T8">
                    <a:pos x="T4" y="T5"/>
                  </a:cxn>
                </a:cxnLst>
                <a:rect l="0" t="0" r="r" b="b"/>
                <a:pathLst>
                  <a:path w="111" h="10">
                    <a:moveTo>
                      <a:pt x="111" y="10"/>
                    </a:moveTo>
                    <a:lnTo>
                      <a:pt x="111" y="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92" name="Freeform 44"/>
              <p:cNvSpPr>
                <a:spLocks/>
              </p:cNvSpPr>
              <p:nvPr/>
            </p:nvSpPr>
            <p:spPr bwMode="auto">
              <a:xfrm>
                <a:off x="1741" y="2076"/>
                <a:ext cx="0" cy="41"/>
              </a:xfrm>
              <a:custGeom>
                <a:avLst/>
                <a:gdLst>
                  <a:gd name="T0" fmla="*/ 0 h 120"/>
                  <a:gd name="T1" fmla="*/ 0 h 120"/>
                  <a:gd name="T2" fmla="*/ 0 h 120"/>
                  <a:gd name="T3" fmla="*/ 0 60000 65536"/>
                  <a:gd name="T4" fmla="*/ 0 60000 65536"/>
                  <a:gd name="T5" fmla="*/ 0 60000 65536"/>
                </a:gdLst>
                <a:ahLst/>
                <a:cxnLst>
                  <a:cxn ang="T3">
                    <a:pos x="0" y="T0"/>
                  </a:cxn>
                  <a:cxn ang="T4">
                    <a:pos x="0" y="T1"/>
                  </a:cxn>
                  <a:cxn ang="T5">
                    <a:pos x="0" y="T2"/>
                  </a:cxn>
                </a:cxnLst>
                <a:rect l="0" t="0" r="r" b="b"/>
                <a:pathLst>
                  <a:path h="120">
                    <a:moveTo>
                      <a:pt x="0" y="0"/>
                    </a:moveTo>
                    <a:lnTo>
                      <a:pt x="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93" name="Freeform 45"/>
              <p:cNvSpPr>
                <a:spLocks/>
              </p:cNvSpPr>
              <p:nvPr/>
            </p:nvSpPr>
            <p:spPr bwMode="auto">
              <a:xfrm>
                <a:off x="1692" y="2117"/>
                <a:ext cx="49" cy="20"/>
              </a:xfrm>
              <a:custGeom>
                <a:avLst/>
                <a:gdLst>
                  <a:gd name="T0" fmla="*/ 0 w 140"/>
                  <a:gd name="T1" fmla="*/ 0 h 60"/>
                  <a:gd name="T2" fmla="*/ 0 w 140"/>
                  <a:gd name="T3" fmla="*/ 0 h 60"/>
                  <a:gd name="T4" fmla="*/ 0 w 140"/>
                  <a:gd name="T5" fmla="*/ 0 h 60"/>
                  <a:gd name="T6" fmla="*/ 0 60000 65536"/>
                  <a:gd name="T7" fmla="*/ 0 60000 65536"/>
                  <a:gd name="T8" fmla="*/ 0 60000 65536"/>
                </a:gdLst>
                <a:ahLst/>
                <a:cxnLst>
                  <a:cxn ang="T6">
                    <a:pos x="T0" y="T1"/>
                  </a:cxn>
                  <a:cxn ang="T7">
                    <a:pos x="T2" y="T3"/>
                  </a:cxn>
                  <a:cxn ang="T8">
                    <a:pos x="T4" y="T5"/>
                  </a:cxn>
                </a:cxnLst>
                <a:rect l="0" t="0" r="r" b="b"/>
                <a:pathLst>
                  <a:path w="140" h="60">
                    <a:moveTo>
                      <a:pt x="0" y="60"/>
                    </a:moveTo>
                    <a:lnTo>
                      <a:pt x="0" y="6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94" name="Freeform 46"/>
              <p:cNvSpPr>
                <a:spLocks/>
              </p:cNvSpPr>
              <p:nvPr/>
            </p:nvSpPr>
            <p:spPr bwMode="auto">
              <a:xfrm>
                <a:off x="1741" y="2093"/>
                <a:ext cx="61" cy="24"/>
              </a:xfrm>
              <a:custGeom>
                <a:avLst/>
                <a:gdLst>
                  <a:gd name="T0" fmla="*/ 0 w 171"/>
                  <a:gd name="T1" fmla="*/ 0 h 70"/>
                  <a:gd name="T2" fmla="*/ 0 w 171"/>
                  <a:gd name="T3" fmla="*/ 0 h 70"/>
                  <a:gd name="T4" fmla="*/ 0 w 171"/>
                  <a:gd name="T5" fmla="*/ 0 h 70"/>
                  <a:gd name="T6" fmla="*/ 0 60000 65536"/>
                  <a:gd name="T7" fmla="*/ 0 60000 65536"/>
                  <a:gd name="T8" fmla="*/ 0 60000 65536"/>
                </a:gdLst>
                <a:ahLst/>
                <a:cxnLst>
                  <a:cxn ang="T6">
                    <a:pos x="T0" y="T1"/>
                  </a:cxn>
                  <a:cxn ang="T7">
                    <a:pos x="T2" y="T3"/>
                  </a:cxn>
                  <a:cxn ang="T8">
                    <a:pos x="T4" y="T5"/>
                  </a:cxn>
                </a:cxnLst>
                <a:rect l="0" t="0" r="r" b="b"/>
                <a:pathLst>
                  <a:path w="171" h="70">
                    <a:moveTo>
                      <a:pt x="171" y="0"/>
                    </a:moveTo>
                    <a:lnTo>
                      <a:pt x="171"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95" name="Freeform 47"/>
              <p:cNvSpPr>
                <a:spLocks/>
              </p:cNvSpPr>
              <p:nvPr/>
            </p:nvSpPr>
            <p:spPr bwMode="auto">
              <a:xfrm>
                <a:off x="1741" y="2028"/>
                <a:ext cx="43" cy="89"/>
              </a:xfrm>
              <a:custGeom>
                <a:avLst/>
                <a:gdLst>
                  <a:gd name="T0" fmla="*/ 0 w 121"/>
                  <a:gd name="T1" fmla="*/ 0 h 260"/>
                  <a:gd name="T2" fmla="*/ 0 w 121"/>
                  <a:gd name="T3" fmla="*/ 0 h 260"/>
                  <a:gd name="T4" fmla="*/ 0 w 121"/>
                  <a:gd name="T5" fmla="*/ 0 h 260"/>
                  <a:gd name="T6" fmla="*/ 0 60000 65536"/>
                  <a:gd name="T7" fmla="*/ 0 60000 65536"/>
                  <a:gd name="T8" fmla="*/ 0 60000 65536"/>
                </a:gdLst>
                <a:ahLst/>
                <a:cxnLst>
                  <a:cxn ang="T6">
                    <a:pos x="T0" y="T1"/>
                  </a:cxn>
                  <a:cxn ang="T7">
                    <a:pos x="T2" y="T3"/>
                  </a:cxn>
                  <a:cxn ang="T8">
                    <a:pos x="T4" y="T5"/>
                  </a:cxn>
                </a:cxnLst>
                <a:rect l="0" t="0" r="r" b="b"/>
                <a:pathLst>
                  <a:path w="121" h="260">
                    <a:moveTo>
                      <a:pt x="121" y="0"/>
                    </a:moveTo>
                    <a:lnTo>
                      <a:pt x="121" y="0"/>
                    </a:lnTo>
                    <a:lnTo>
                      <a:pt x="0" y="2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96" name="Freeform 48"/>
              <p:cNvSpPr>
                <a:spLocks/>
              </p:cNvSpPr>
              <p:nvPr/>
            </p:nvSpPr>
            <p:spPr bwMode="auto">
              <a:xfrm>
                <a:off x="827" y="1902"/>
                <a:ext cx="7" cy="55"/>
              </a:xfrm>
              <a:custGeom>
                <a:avLst/>
                <a:gdLst>
                  <a:gd name="T0" fmla="*/ 0 w 20"/>
                  <a:gd name="T1" fmla="*/ 0 h 160"/>
                  <a:gd name="T2" fmla="*/ 0 w 20"/>
                  <a:gd name="T3" fmla="*/ 0 h 160"/>
                  <a:gd name="T4" fmla="*/ 0 w 20"/>
                  <a:gd name="T5" fmla="*/ 0 h 160"/>
                  <a:gd name="T6" fmla="*/ 0 60000 65536"/>
                  <a:gd name="T7" fmla="*/ 0 60000 65536"/>
                  <a:gd name="T8" fmla="*/ 0 60000 65536"/>
                </a:gdLst>
                <a:ahLst/>
                <a:cxnLst>
                  <a:cxn ang="T6">
                    <a:pos x="T0" y="T1"/>
                  </a:cxn>
                  <a:cxn ang="T7">
                    <a:pos x="T2" y="T3"/>
                  </a:cxn>
                  <a:cxn ang="T8">
                    <a:pos x="T4" y="T5"/>
                  </a:cxn>
                </a:cxnLst>
                <a:rect l="0" t="0" r="r" b="b"/>
                <a:pathLst>
                  <a:path w="20" h="160">
                    <a:moveTo>
                      <a:pt x="20" y="160"/>
                    </a:moveTo>
                    <a:lnTo>
                      <a:pt x="20" y="1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97" name="Freeform 49"/>
              <p:cNvSpPr>
                <a:spLocks/>
              </p:cNvSpPr>
              <p:nvPr/>
            </p:nvSpPr>
            <p:spPr bwMode="auto">
              <a:xfrm>
                <a:off x="781" y="1902"/>
                <a:ext cx="46" cy="7"/>
              </a:xfrm>
              <a:custGeom>
                <a:avLst/>
                <a:gdLst>
                  <a:gd name="T0" fmla="*/ 0 w 130"/>
                  <a:gd name="T1" fmla="*/ 0 h 20"/>
                  <a:gd name="T2" fmla="*/ 0 w 130"/>
                  <a:gd name="T3" fmla="*/ 0 h 20"/>
                  <a:gd name="T4" fmla="*/ 0 w 130"/>
                  <a:gd name="T5" fmla="*/ 0 h 20"/>
                  <a:gd name="T6" fmla="*/ 0 60000 65536"/>
                  <a:gd name="T7" fmla="*/ 0 60000 65536"/>
                  <a:gd name="T8" fmla="*/ 0 60000 65536"/>
                </a:gdLst>
                <a:ahLst/>
                <a:cxnLst>
                  <a:cxn ang="T6">
                    <a:pos x="T0" y="T1"/>
                  </a:cxn>
                  <a:cxn ang="T7">
                    <a:pos x="T2" y="T3"/>
                  </a:cxn>
                  <a:cxn ang="T8">
                    <a:pos x="T4" y="T5"/>
                  </a:cxn>
                </a:cxnLst>
                <a:rect l="0" t="0" r="r" b="b"/>
                <a:pathLst>
                  <a:path w="130" h="20">
                    <a:moveTo>
                      <a:pt x="0" y="20"/>
                    </a:moveTo>
                    <a:lnTo>
                      <a:pt x="0" y="2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98" name="Freeform 50"/>
              <p:cNvSpPr>
                <a:spLocks/>
              </p:cNvSpPr>
              <p:nvPr/>
            </p:nvSpPr>
            <p:spPr bwMode="auto">
              <a:xfrm>
                <a:off x="792" y="1902"/>
                <a:ext cx="35" cy="41"/>
              </a:xfrm>
              <a:custGeom>
                <a:avLst/>
                <a:gdLst>
                  <a:gd name="T0" fmla="*/ 0 w 100"/>
                  <a:gd name="T1" fmla="*/ 0 h 120"/>
                  <a:gd name="T2" fmla="*/ 0 w 100"/>
                  <a:gd name="T3" fmla="*/ 0 h 120"/>
                  <a:gd name="T4" fmla="*/ 0 w 100"/>
                  <a:gd name="T5" fmla="*/ 0 h 120"/>
                  <a:gd name="T6" fmla="*/ 0 60000 65536"/>
                  <a:gd name="T7" fmla="*/ 0 60000 65536"/>
                  <a:gd name="T8" fmla="*/ 0 60000 65536"/>
                </a:gdLst>
                <a:ahLst/>
                <a:cxnLst>
                  <a:cxn ang="T6">
                    <a:pos x="T0" y="T1"/>
                  </a:cxn>
                  <a:cxn ang="T7">
                    <a:pos x="T2" y="T3"/>
                  </a:cxn>
                  <a:cxn ang="T8">
                    <a:pos x="T4" y="T5"/>
                  </a:cxn>
                </a:cxnLst>
                <a:rect l="0" t="0" r="r" b="b"/>
                <a:pathLst>
                  <a:path w="100" h="120">
                    <a:moveTo>
                      <a:pt x="0" y="120"/>
                    </a:moveTo>
                    <a:lnTo>
                      <a:pt x="0" y="12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99" name="Freeform 51"/>
              <p:cNvSpPr>
                <a:spLocks/>
              </p:cNvSpPr>
              <p:nvPr/>
            </p:nvSpPr>
            <p:spPr bwMode="auto">
              <a:xfrm>
                <a:off x="827" y="1851"/>
                <a:ext cx="22" cy="51"/>
              </a:xfrm>
              <a:custGeom>
                <a:avLst/>
                <a:gdLst>
                  <a:gd name="T0" fmla="*/ 0 w 60"/>
                  <a:gd name="T1" fmla="*/ 0 h 150"/>
                  <a:gd name="T2" fmla="*/ 0 w 60"/>
                  <a:gd name="T3" fmla="*/ 0 h 150"/>
                  <a:gd name="T4" fmla="*/ 0 w 60"/>
                  <a:gd name="T5" fmla="*/ 0 h 150"/>
                  <a:gd name="T6" fmla="*/ 0 60000 65536"/>
                  <a:gd name="T7" fmla="*/ 0 60000 65536"/>
                  <a:gd name="T8" fmla="*/ 0 60000 65536"/>
                </a:gdLst>
                <a:ahLst/>
                <a:cxnLst>
                  <a:cxn ang="T6">
                    <a:pos x="T0" y="T1"/>
                  </a:cxn>
                  <a:cxn ang="T7">
                    <a:pos x="T2" y="T3"/>
                  </a:cxn>
                  <a:cxn ang="T8">
                    <a:pos x="T4" y="T5"/>
                  </a:cxn>
                </a:cxnLst>
                <a:rect l="0" t="0" r="r" b="b"/>
                <a:pathLst>
                  <a:path w="60" h="150">
                    <a:moveTo>
                      <a:pt x="60" y="0"/>
                    </a:moveTo>
                    <a:lnTo>
                      <a:pt x="6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00" name="Freeform 52"/>
              <p:cNvSpPr>
                <a:spLocks/>
              </p:cNvSpPr>
              <p:nvPr/>
            </p:nvSpPr>
            <p:spPr bwMode="auto">
              <a:xfrm>
                <a:off x="661" y="1899"/>
                <a:ext cx="42"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01" name="Freeform 53"/>
              <p:cNvSpPr>
                <a:spLocks/>
              </p:cNvSpPr>
              <p:nvPr/>
            </p:nvSpPr>
            <p:spPr bwMode="auto">
              <a:xfrm>
                <a:off x="1674" y="2246"/>
                <a:ext cx="7" cy="28"/>
              </a:xfrm>
              <a:custGeom>
                <a:avLst/>
                <a:gdLst>
                  <a:gd name="T0" fmla="*/ 0 w 20"/>
                  <a:gd name="T1" fmla="*/ 0 h 80"/>
                  <a:gd name="T2" fmla="*/ 0 w 20"/>
                  <a:gd name="T3" fmla="*/ 0 h 80"/>
                  <a:gd name="T4" fmla="*/ 0 w 20"/>
                  <a:gd name="T5" fmla="*/ 0 h 80"/>
                  <a:gd name="T6" fmla="*/ 0 60000 65536"/>
                  <a:gd name="T7" fmla="*/ 0 60000 65536"/>
                  <a:gd name="T8" fmla="*/ 0 60000 65536"/>
                </a:gdLst>
                <a:ahLst/>
                <a:cxnLst>
                  <a:cxn ang="T6">
                    <a:pos x="T0" y="T1"/>
                  </a:cxn>
                  <a:cxn ang="T7">
                    <a:pos x="T2" y="T3"/>
                  </a:cxn>
                  <a:cxn ang="T8">
                    <a:pos x="T4" y="T5"/>
                  </a:cxn>
                </a:cxnLst>
                <a:rect l="0" t="0" r="r" b="b"/>
                <a:pathLst>
                  <a:path w="20" h="80">
                    <a:moveTo>
                      <a:pt x="0" y="80"/>
                    </a:moveTo>
                    <a:lnTo>
                      <a:pt x="0" y="80"/>
                    </a:lnTo>
                    <a:lnTo>
                      <a:pt x="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02" name="Freeform 54"/>
              <p:cNvSpPr>
                <a:spLocks/>
              </p:cNvSpPr>
              <p:nvPr/>
            </p:nvSpPr>
            <p:spPr bwMode="auto">
              <a:xfrm>
                <a:off x="976" y="3089"/>
                <a:ext cx="29" cy="47"/>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0" y="0"/>
                    </a:moveTo>
                    <a:lnTo>
                      <a:pt x="0" y="0"/>
                    </a:lnTo>
                    <a:lnTo>
                      <a:pt x="8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03" name="Freeform 55"/>
              <p:cNvSpPr>
                <a:spLocks/>
              </p:cNvSpPr>
              <p:nvPr/>
            </p:nvSpPr>
            <p:spPr bwMode="auto">
              <a:xfrm>
                <a:off x="1855" y="2056"/>
                <a:ext cx="46" cy="23"/>
              </a:xfrm>
              <a:custGeom>
                <a:avLst/>
                <a:gdLst>
                  <a:gd name="T0" fmla="*/ 0 w 130"/>
                  <a:gd name="T1" fmla="*/ 0 h 70"/>
                  <a:gd name="T2" fmla="*/ 0 w 130"/>
                  <a:gd name="T3" fmla="*/ 0 h 70"/>
                  <a:gd name="T4" fmla="*/ 0 w 130"/>
                  <a:gd name="T5" fmla="*/ 0 h 70"/>
                  <a:gd name="T6" fmla="*/ 0 60000 65536"/>
                  <a:gd name="T7" fmla="*/ 0 60000 65536"/>
                  <a:gd name="T8" fmla="*/ 0 60000 65536"/>
                </a:gdLst>
                <a:ahLst/>
                <a:cxnLst>
                  <a:cxn ang="T6">
                    <a:pos x="T0" y="T1"/>
                  </a:cxn>
                  <a:cxn ang="T7">
                    <a:pos x="T2" y="T3"/>
                  </a:cxn>
                  <a:cxn ang="T8">
                    <a:pos x="T4" y="T5"/>
                  </a:cxn>
                </a:cxnLst>
                <a:rect l="0" t="0" r="r" b="b"/>
                <a:pathLst>
                  <a:path w="130" h="70">
                    <a:moveTo>
                      <a:pt x="0" y="70"/>
                    </a:moveTo>
                    <a:lnTo>
                      <a:pt x="0" y="7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04" name="Freeform 56"/>
              <p:cNvSpPr>
                <a:spLocks/>
              </p:cNvSpPr>
              <p:nvPr/>
            </p:nvSpPr>
            <p:spPr bwMode="auto">
              <a:xfrm>
                <a:off x="548" y="2734"/>
                <a:ext cx="17" cy="17"/>
              </a:xfrm>
              <a:custGeom>
                <a:avLst/>
                <a:gdLst>
                  <a:gd name="T0" fmla="*/ 0 w 50"/>
                  <a:gd name="T1" fmla="*/ 0 h 50"/>
                  <a:gd name="T2" fmla="*/ 0 w 50"/>
                  <a:gd name="T3" fmla="*/ 0 h 50"/>
                  <a:gd name="T4" fmla="*/ 0 w 50"/>
                  <a:gd name="T5" fmla="*/ 0 h 50"/>
                  <a:gd name="T6" fmla="*/ 0 60000 65536"/>
                  <a:gd name="T7" fmla="*/ 0 60000 65536"/>
                  <a:gd name="T8" fmla="*/ 0 60000 65536"/>
                </a:gdLst>
                <a:ahLst/>
                <a:cxnLst>
                  <a:cxn ang="T6">
                    <a:pos x="T0" y="T1"/>
                  </a:cxn>
                  <a:cxn ang="T7">
                    <a:pos x="T2" y="T3"/>
                  </a:cxn>
                  <a:cxn ang="T8">
                    <a:pos x="T4" y="T5"/>
                  </a:cxn>
                </a:cxnLst>
                <a:rect l="0" t="0" r="r" b="b"/>
                <a:pathLst>
                  <a:path w="50" h="50">
                    <a:moveTo>
                      <a:pt x="50" y="0"/>
                    </a:moveTo>
                    <a:lnTo>
                      <a:pt x="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05" name="Freeform 57"/>
              <p:cNvSpPr>
                <a:spLocks/>
              </p:cNvSpPr>
              <p:nvPr/>
            </p:nvSpPr>
            <p:spPr bwMode="auto">
              <a:xfrm>
                <a:off x="548" y="2714"/>
                <a:ext cx="3" cy="37"/>
              </a:xfrm>
              <a:custGeom>
                <a:avLst/>
                <a:gdLst>
                  <a:gd name="T0" fmla="*/ 0 w 10"/>
                  <a:gd name="T1" fmla="*/ 0 h 110"/>
                  <a:gd name="T2" fmla="*/ 0 w 10"/>
                  <a:gd name="T3" fmla="*/ 0 h 110"/>
                  <a:gd name="T4" fmla="*/ 0 w 10"/>
                  <a:gd name="T5" fmla="*/ 0 h 110"/>
                  <a:gd name="T6" fmla="*/ 0 60000 65536"/>
                  <a:gd name="T7" fmla="*/ 0 60000 65536"/>
                  <a:gd name="T8" fmla="*/ 0 60000 65536"/>
                </a:gdLst>
                <a:ahLst/>
                <a:cxnLst>
                  <a:cxn ang="T6">
                    <a:pos x="T0" y="T1"/>
                  </a:cxn>
                  <a:cxn ang="T7">
                    <a:pos x="T2" y="T3"/>
                  </a:cxn>
                  <a:cxn ang="T8">
                    <a:pos x="T4" y="T5"/>
                  </a:cxn>
                </a:cxnLst>
                <a:rect l="0" t="0" r="r" b="b"/>
                <a:pathLst>
                  <a:path w="10" h="110">
                    <a:moveTo>
                      <a:pt x="10" y="0"/>
                    </a:moveTo>
                    <a:lnTo>
                      <a:pt x="1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06" name="Freeform 58"/>
              <p:cNvSpPr>
                <a:spLocks/>
              </p:cNvSpPr>
              <p:nvPr/>
            </p:nvSpPr>
            <p:spPr bwMode="auto">
              <a:xfrm>
                <a:off x="548" y="2751"/>
                <a:ext cx="14" cy="24"/>
              </a:xfrm>
              <a:custGeom>
                <a:avLst/>
                <a:gdLst>
                  <a:gd name="T0" fmla="*/ 0 w 40"/>
                  <a:gd name="T1" fmla="*/ 0 h 70"/>
                  <a:gd name="T2" fmla="*/ 0 w 40"/>
                  <a:gd name="T3" fmla="*/ 0 h 70"/>
                  <a:gd name="T4" fmla="*/ 0 w 40"/>
                  <a:gd name="T5" fmla="*/ 0 h 70"/>
                  <a:gd name="T6" fmla="*/ 0 60000 65536"/>
                  <a:gd name="T7" fmla="*/ 0 60000 65536"/>
                  <a:gd name="T8" fmla="*/ 0 60000 65536"/>
                </a:gdLst>
                <a:ahLst/>
                <a:cxnLst>
                  <a:cxn ang="T6">
                    <a:pos x="T0" y="T1"/>
                  </a:cxn>
                  <a:cxn ang="T7">
                    <a:pos x="T2" y="T3"/>
                  </a:cxn>
                  <a:cxn ang="T8">
                    <a:pos x="T4" y="T5"/>
                  </a:cxn>
                </a:cxnLst>
                <a:rect l="0" t="0" r="r" b="b"/>
                <a:pathLst>
                  <a:path w="40" h="70">
                    <a:moveTo>
                      <a:pt x="40" y="70"/>
                    </a:moveTo>
                    <a:lnTo>
                      <a:pt x="4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07" name="Freeform 59"/>
              <p:cNvSpPr>
                <a:spLocks/>
              </p:cNvSpPr>
              <p:nvPr/>
            </p:nvSpPr>
            <p:spPr bwMode="auto">
              <a:xfrm>
                <a:off x="537" y="2727"/>
                <a:ext cx="11" cy="24"/>
              </a:xfrm>
              <a:custGeom>
                <a:avLst/>
                <a:gdLst>
                  <a:gd name="T0" fmla="*/ 0 w 30"/>
                  <a:gd name="T1" fmla="*/ 0 h 70"/>
                  <a:gd name="T2" fmla="*/ 0 w 30"/>
                  <a:gd name="T3" fmla="*/ 0 h 70"/>
                  <a:gd name="T4" fmla="*/ 0 w 30"/>
                  <a:gd name="T5" fmla="*/ 0 h 70"/>
                  <a:gd name="T6" fmla="*/ 0 60000 65536"/>
                  <a:gd name="T7" fmla="*/ 0 60000 65536"/>
                  <a:gd name="T8" fmla="*/ 0 60000 65536"/>
                </a:gdLst>
                <a:ahLst/>
                <a:cxnLst>
                  <a:cxn ang="T6">
                    <a:pos x="T0" y="T1"/>
                  </a:cxn>
                  <a:cxn ang="T7">
                    <a:pos x="T2" y="T3"/>
                  </a:cxn>
                  <a:cxn ang="T8">
                    <a:pos x="T4" y="T5"/>
                  </a:cxn>
                </a:cxnLst>
                <a:rect l="0" t="0" r="r" b="b"/>
                <a:pathLst>
                  <a:path w="30" h="70">
                    <a:moveTo>
                      <a:pt x="0" y="0"/>
                    </a:moveTo>
                    <a:lnTo>
                      <a:pt x="0" y="0"/>
                    </a:lnTo>
                    <a:lnTo>
                      <a:pt x="3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08" name="Freeform 60"/>
              <p:cNvSpPr>
                <a:spLocks/>
              </p:cNvSpPr>
              <p:nvPr/>
            </p:nvSpPr>
            <p:spPr bwMode="auto">
              <a:xfrm>
                <a:off x="498" y="2724"/>
                <a:ext cx="50" cy="27"/>
              </a:xfrm>
              <a:custGeom>
                <a:avLst/>
                <a:gdLst>
                  <a:gd name="T0" fmla="*/ 0 w 141"/>
                  <a:gd name="T1" fmla="*/ 0 h 80"/>
                  <a:gd name="T2" fmla="*/ 0 w 141"/>
                  <a:gd name="T3" fmla="*/ 0 h 80"/>
                  <a:gd name="T4" fmla="*/ 0 w 141"/>
                  <a:gd name="T5" fmla="*/ 0 h 80"/>
                  <a:gd name="T6" fmla="*/ 0 60000 65536"/>
                  <a:gd name="T7" fmla="*/ 0 60000 65536"/>
                  <a:gd name="T8" fmla="*/ 0 60000 65536"/>
                </a:gdLst>
                <a:ahLst/>
                <a:cxnLst>
                  <a:cxn ang="T6">
                    <a:pos x="T0" y="T1"/>
                  </a:cxn>
                  <a:cxn ang="T7">
                    <a:pos x="T2" y="T3"/>
                  </a:cxn>
                  <a:cxn ang="T8">
                    <a:pos x="T4" y="T5"/>
                  </a:cxn>
                </a:cxnLst>
                <a:rect l="0" t="0" r="r" b="b"/>
                <a:pathLst>
                  <a:path w="141" h="80">
                    <a:moveTo>
                      <a:pt x="0" y="0"/>
                    </a:moveTo>
                    <a:lnTo>
                      <a:pt x="0" y="0"/>
                    </a:lnTo>
                    <a:lnTo>
                      <a:pt x="141"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09" name="Freeform 61"/>
              <p:cNvSpPr>
                <a:spLocks/>
              </p:cNvSpPr>
              <p:nvPr/>
            </p:nvSpPr>
            <p:spPr bwMode="auto">
              <a:xfrm>
                <a:off x="516" y="2751"/>
                <a:ext cx="32"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0" y="120"/>
                    </a:moveTo>
                    <a:lnTo>
                      <a:pt x="0" y="12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10" name="Freeform 62"/>
              <p:cNvSpPr>
                <a:spLocks/>
              </p:cNvSpPr>
              <p:nvPr/>
            </p:nvSpPr>
            <p:spPr bwMode="auto">
              <a:xfrm>
                <a:off x="548" y="2751"/>
                <a:ext cx="17" cy="48"/>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11" name="Freeform 63"/>
              <p:cNvSpPr>
                <a:spLocks/>
              </p:cNvSpPr>
              <p:nvPr/>
            </p:nvSpPr>
            <p:spPr bwMode="auto">
              <a:xfrm>
                <a:off x="548" y="2731"/>
                <a:ext cx="63" cy="20"/>
              </a:xfrm>
              <a:custGeom>
                <a:avLst/>
                <a:gdLst>
                  <a:gd name="T0" fmla="*/ 0 w 180"/>
                  <a:gd name="T1" fmla="*/ 0 h 60"/>
                  <a:gd name="T2" fmla="*/ 0 w 180"/>
                  <a:gd name="T3" fmla="*/ 0 h 60"/>
                  <a:gd name="T4" fmla="*/ 0 w 180"/>
                  <a:gd name="T5" fmla="*/ 0 h 60"/>
                  <a:gd name="T6" fmla="*/ 0 60000 65536"/>
                  <a:gd name="T7" fmla="*/ 0 60000 65536"/>
                  <a:gd name="T8" fmla="*/ 0 60000 65536"/>
                </a:gdLst>
                <a:ahLst/>
                <a:cxnLst>
                  <a:cxn ang="T6">
                    <a:pos x="T0" y="T1"/>
                  </a:cxn>
                  <a:cxn ang="T7">
                    <a:pos x="T2" y="T3"/>
                  </a:cxn>
                  <a:cxn ang="T8">
                    <a:pos x="T4" y="T5"/>
                  </a:cxn>
                </a:cxnLst>
                <a:rect l="0" t="0" r="r" b="b"/>
                <a:pathLst>
                  <a:path w="180" h="60">
                    <a:moveTo>
                      <a:pt x="180" y="0"/>
                    </a:moveTo>
                    <a:lnTo>
                      <a:pt x="18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12" name="Freeform 64"/>
              <p:cNvSpPr>
                <a:spLocks/>
              </p:cNvSpPr>
              <p:nvPr/>
            </p:nvSpPr>
            <p:spPr bwMode="auto">
              <a:xfrm>
                <a:off x="548" y="2751"/>
                <a:ext cx="28" cy="10"/>
              </a:xfrm>
              <a:custGeom>
                <a:avLst/>
                <a:gdLst>
                  <a:gd name="T0" fmla="*/ 0 w 80"/>
                  <a:gd name="T1" fmla="*/ 0 h 30"/>
                  <a:gd name="T2" fmla="*/ 0 w 80"/>
                  <a:gd name="T3" fmla="*/ 0 h 30"/>
                  <a:gd name="T4" fmla="*/ 0 w 80"/>
                  <a:gd name="T5" fmla="*/ 0 h 30"/>
                  <a:gd name="T6" fmla="*/ 0 60000 65536"/>
                  <a:gd name="T7" fmla="*/ 0 60000 65536"/>
                  <a:gd name="T8" fmla="*/ 0 60000 65536"/>
                </a:gdLst>
                <a:ahLst/>
                <a:cxnLst>
                  <a:cxn ang="T6">
                    <a:pos x="T0" y="T1"/>
                  </a:cxn>
                  <a:cxn ang="T7">
                    <a:pos x="T2" y="T3"/>
                  </a:cxn>
                  <a:cxn ang="T8">
                    <a:pos x="T4" y="T5"/>
                  </a:cxn>
                </a:cxnLst>
                <a:rect l="0" t="0" r="r" b="b"/>
                <a:pathLst>
                  <a:path w="80" h="30">
                    <a:moveTo>
                      <a:pt x="80" y="30"/>
                    </a:moveTo>
                    <a:lnTo>
                      <a:pt x="8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13" name="Freeform 65"/>
              <p:cNvSpPr>
                <a:spLocks/>
              </p:cNvSpPr>
              <p:nvPr/>
            </p:nvSpPr>
            <p:spPr bwMode="auto">
              <a:xfrm>
                <a:off x="498" y="2686"/>
                <a:ext cx="0" cy="38"/>
              </a:xfrm>
              <a:custGeom>
                <a:avLst/>
                <a:gdLst>
                  <a:gd name="T0" fmla="*/ 0 h 110"/>
                  <a:gd name="T1" fmla="*/ 0 h 110"/>
                  <a:gd name="T2" fmla="*/ 0 h 110"/>
                  <a:gd name="T3" fmla="*/ 0 60000 65536"/>
                  <a:gd name="T4" fmla="*/ 0 60000 65536"/>
                  <a:gd name="T5" fmla="*/ 0 60000 65536"/>
                </a:gdLst>
                <a:ahLst/>
                <a:cxnLst>
                  <a:cxn ang="T3">
                    <a:pos x="0" y="T0"/>
                  </a:cxn>
                  <a:cxn ang="T4">
                    <a:pos x="0" y="T1"/>
                  </a:cxn>
                  <a:cxn ang="T5">
                    <a:pos x="0" y="T2"/>
                  </a:cxn>
                </a:cxnLst>
                <a:rect l="0" t="0" r="r" b="b"/>
                <a:pathLst>
                  <a:path h="110">
                    <a:moveTo>
                      <a:pt x="0" y="110"/>
                    </a:moveTo>
                    <a:lnTo>
                      <a:pt x="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14" name="Freeform 66"/>
              <p:cNvSpPr>
                <a:spLocks/>
              </p:cNvSpPr>
              <p:nvPr/>
            </p:nvSpPr>
            <p:spPr bwMode="auto">
              <a:xfrm>
                <a:off x="1387" y="2489"/>
                <a:ext cx="28" cy="30"/>
              </a:xfrm>
              <a:custGeom>
                <a:avLst/>
                <a:gdLst>
                  <a:gd name="T0" fmla="*/ 0 w 80"/>
                  <a:gd name="T1" fmla="*/ 0 h 90"/>
                  <a:gd name="T2" fmla="*/ 0 w 80"/>
                  <a:gd name="T3" fmla="*/ 0 h 90"/>
                  <a:gd name="T4" fmla="*/ 0 w 80"/>
                  <a:gd name="T5" fmla="*/ 0 h 90"/>
                  <a:gd name="T6" fmla="*/ 0 60000 65536"/>
                  <a:gd name="T7" fmla="*/ 0 60000 65536"/>
                  <a:gd name="T8" fmla="*/ 0 60000 65536"/>
                </a:gdLst>
                <a:ahLst/>
                <a:cxnLst>
                  <a:cxn ang="T6">
                    <a:pos x="T0" y="T1"/>
                  </a:cxn>
                  <a:cxn ang="T7">
                    <a:pos x="T2" y="T3"/>
                  </a:cxn>
                  <a:cxn ang="T8">
                    <a:pos x="T4" y="T5"/>
                  </a:cxn>
                </a:cxnLst>
                <a:rect l="0" t="0" r="r" b="b"/>
                <a:pathLst>
                  <a:path w="80" h="90">
                    <a:moveTo>
                      <a:pt x="80" y="90"/>
                    </a:moveTo>
                    <a:lnTo>
                      <a:pt x="8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15" name="Freeform 67"/>
              <p:cNvSpPr>
                <a:spLocks/>
              </p:cNvSpPr>
              <p:nvPr/>
            </p:nvSpPr>
            <p:spPr bwMode="auto">
              <a:xfrm>
                <a:off x="1476" y="2489"/>
                <a:ext cx="39" cy="13"/>
              </a:xfrm>
              <a:custGeom>
                <a:avLst/>
                <a:gdLst>
                  <a:gd name="T0" fmla="*/ 0 w 110"/>
                  <a:gd name="T1" fmla="*/ 0 h 40"/>
                  <a:gd name="T2" fmla="*/ 0 w 110"/>
                  <a:gd name="T3" fmla="*/ 0 h 40"/>
                  <a:gd name="T4" fmla="*/ 0 w 110"/>
                  <a:gd name="T5" fmla="*/ 0 h 40"/>
                  <a:gd name="T6" fmla="*/ 0 60000 65536"/>
                  <a:gd name="T7" fmla="*/ 0 60000 65536"/>
                  <a:gd name="T8" fmla="*/ 0 60000 65536"/>
                </a:gdLst>
                <a:ahLst/>
                <a:cxnLst>
                  <a:cxn ang="T6">
                    <a:pos x="T0" y="T1"/>
                  </a:cxn>
                  <a:cxn ang="T7">
                    <a:pos x="T2" y="T3"/>
                  </a:cxn>
                  <a:cxn ang="T8">
                    <a:pos x="T4" y="T5"/>
                  </a:cxn>
                </a:cxnLst>
                <a:rect l="0" t="0" r="r" b="b"/>
                <a:pathLst>
                  <a:path w="110" h="40">
                    <a:moveTo>
                      <a:pt x="0" y="0"/>
                    </a:moveTo>
                    <a:lnTo>
                      <a:pt x="0" y="0"/>
                    </a:lnTo>
                    <a:lnTo>
                      <a:pt x="11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16" name="Freeform 68"/>
              <p:cNvSpPr>
                <a:spLocks/>
              </p:cNvSpPr>
              <p:nvPr/>
            </p:nvSpPr>
            <p:spPr bwMode="auto">
              <a:xfrm>
                <a:off x="1515" y="2502"/>
                <a:ext cx="0" cy="62"/>
              </a:xfrm>
              <a:custGeom>
                <a:avLst/>
                <a:gdLst>
                  <a:gd name="T0" fmla="*/ 0 h 180"/>
                  <a:gd name="T1" fmla="*/ 0 h 180"/>
                  <a:gd name="T2" fmla="*/ 0 h 180"/>
                  <a:gd name="T3" fmla="*/ 0 60000 65536"/>
                  <a:gd name="T4" fmla="*/ 0 60000 65536"/>
                  <a:gd name="T5" fmla="*/ 0 60000 65536"/>
                </a:gdLst>
                <a:ahLst/>
                <a:cxnLst>
                  <a:cxn ang="T3">
                    <a:pos x="0" y="T0"/>
                  </a:cxn>
                  <a:cxn ang="T4">
                    <a:pos x="0" y="T1"/>
                  </a:cxn>
                  <a:cxn ang="T5">
                    <a:pos x="0" y="T2"/>
                  </a:cxn>
                </a:cxnLst>
                <a:rect l="0" t="0" r="r" b="b"/>
                <a:pathLst>
                  <a:path h="180">
                    <a:moveTo>
                      <a:pt x="0" y="180"/>
                    </a:moveTo>
                    <a:lnTo>
                      <a:pt x="0" y="1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17" name="Freeform 69"/>
              <p:cNvSpPr>
                <a:spLocks/>
              </p:cNvSpPr>
              <p:nvPr/>
            </p:nvSpPr>
            <p:spPr bwMode="auto">
              <a:xfrm>
                <a:off x="1515" y="2444"/>
                <a:ext cx="3" cy="58"/>
              </a:xfrm>
              <a:custGeom>
                <a:avLst/>
                <a:gdLst>
                  <a:gd name="T0" fmla="*/ 0 w 10"/>
                  <a:gd name="T1" fmla="*/ 0 h 170"/>
                  <a:gd name="T2" fmla="*/ 0 w 10"/>
                  <a:gd name="T3" fmla="*/ 0 h 170"/>
                  <a:gd name="T4" fmla="*/ 0 w 10"/>
                  <a:gd name="T5" fmla="*/ 0 h 170"/>
                  <a:gd name="T6" fmla="*/ 0 60000 65536"/>
                  <a:gd name="T7" fmla="*/ 0 60000 65536"/>
                  <a:gd name="T8" fmla="*/ 0 60000 65536"/>
                </a:gdLst>
                <a:ahLst/>
                <a:cxnLst>
                  <a:cxn ang="T6">
                    <a:pos x="T0" y="T1"/>
                  </a:cxn>
                  <a:cxn ang="T7">
                    <a:pos x="T2" y="T3"/>
                  </a:cxn>
                  <a:cxn ang="T8">
                    <a:pos x="T4" y="T5"/>
                  </a:cxn>
                </a:cxnLst>
                <a:rect l="0" t="0" r="r" b="b"/>
                <a:pathLst>
                  <a:path w="10" h="170">
                    <a:moveTo>
                      <a:pt x="10" y="0"/>
                    </a:moveTo>
                    <a:lnTo>
                      <a:pt x="10" y="0"/>
                    </a:lnTo>
                    <a:lnTo>
                      <a:pt x="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18" name="Freeform 70"/>
              <p:cNvSpPr>
                <a:spLocks/>
              </p:cNvSpPr>
              <p:nvPr/>
            </p:nvSpPr>
            <p:spPr bwMode="auto">
              <a:xfrm>
                <a:off x="1607" y="2270"/>
                <a:ext cx="24" cy="14"/>
              </a:xfrm>
              <a:custGeom>
                <a:avLst/>
                <a:gdLst>
                  <a:gd name="T0" fmla="*/ 0 w 70"/>
                  <a:gd name="T1" fmla="*/ 0 h 40"/>
                  <a:gd name="T2" fmla="*/ 0 w 70"/>
                  <a:gd name="T3" fmla="*/ 0 h 40"/>
                  <a:gd name="T4" fmla="*/ 0 w 70"/>
                  <a:gd name="T5" fmla="*/ 0 h 40"/>
                  <a:gd name="T6" fmla="*/ 0 60000 65536"/>
                  <a:gd name="T7" fmla="*/ 0 60000 65536"/>
                  <a:gd name="T8" fmla="*/ 0 60000 65536"/>
                </a:gdLst>
                <a:ahLst/>
                <a:cxnLst>
                  <a:cxn ang="T6">
                    <a:pos x="T0" y="T1"/>
                  </a:cxn>
                  <a:cxn ang="T7">
                    <a:pos x="T2" y="T3"/>
                  </a:cxn>
                  <a:cxn ang="T8">
                    <a:pos x="T4" y="T5"/>
                  </a:cxn>
                </a:cxnLst>
                <a:rect l="0" t="0" r="r" b="b"/>
                <a:pathLst>
                  <a:path w="70" h="40">
                    <a:moveTo>
                      <a:pt x="70" y="40"/>
                    </a:moveTo>
                    <a:lnTo>
                      <a:pt x="7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19" name="Freeform 71"/>
              <p:cNvSpPr>
                <a:spLocks/>
              </p:cNvSpPr>
              <p:nvPr/>
            </p:nvSpPr>
            <p:spPr bwMode="auto">
              <a:xfrm>
                <a:off x="2460" y="2857"/>
                <a:ext cx="0" cy="51"/>
              </a:xfrm>
              <a:custGeom>
                <a:avLst/>
                <a:gdLst>
                  <a:gd name="T0" fmla="*/ 0 h 150"/>
                  <a:gd name="T1" fmla="*/ 0 h 150"/>
                  <a:gd name="T2" fmla="*/ 0 h 150"/>
                  <a:gd name="T3" fmla="*/ 0 60000 65536"/>
                  <a:gd name="T4" fmla="*/ 0 60000 65536"/>
                  <a:gd name="T5" fmla="*/ 0 60000 65536"/>
                </a:gdLst>
                <a:ahLst/>
                <a:cxnLst>
                  <a:cxn ang="T3">
                    <a:pos x="0" y="T0"/>
                  </a:cxn>
                  <a:cxn ang="T4">
                    <a:pos x="0" y="T1"/>
                  </a:cxn>
                  <a:cxn ang="T5">
                    <a:pos x="0" y="T2"/>
                  </a:cxn>
                </a:cxnLst>
                <a:rect l="0" t="0" r="r" b="b"/>
                <a:pathLst>
                  <a:path h="150">
                    <a:moveTo>
                      <a:pt x="0" y="0"/>
                    </a:moveTo>
                    <a:lnTo>
                      <a:pt x="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20" name="Freeform 72"/>
              <p:cNvSpPr>
                <a:spLocks/>
              </p:cNvSpPr>
              <p:nvPr/>
            </p:nvSpPr>
            <p:spPr bwMode="auto">
              <a:xfrm>
                <a:off x="2460" y="2874"/>
                <a:ext cx="7" cy="34"/>
              </a:xfrm>
              <a:custGeom>
                <a:avLst/>
                <a:gdLst>
                  <a:gd name="T0" fmla="*/ 0 w 20"/>
                  <a:gd name="T1" fmla="*/ 0 h 100"/>
                  <a:gd name="T2" fmla="*/ 0 w 20"/>
                  <a:gd name="T3" fmla="*/ 0 h 100"/>
                  <a:gd name="T4" fmla="*/ 0 w 20"/>
                  <a:gd name="T5" fmla="*/ 0 h 100"/>
                  <a:gd name="T6" fmla="*/ 0 60000 65536"/>
                  <a:gd name="T7" fmla="*/ 0 60000 65536"/>
                  <a:gd name="T8" fmla="*/ 0 60000 65536"/>
                </a:gdLst>
                <a:ahLst/>
                <a:cxnLst>
                  <a:cxn ang="T6">
                    <a:pos x="T0" y="T1"/>
                  </a:cxn>
                  <a:cxn ang="T7">
                    <a:pos x="T2" y="T3"/>
                  </a:cxn>
                  <a:cxn ang="T8">
                    <a:pos x="T4" y="T5"/>
                  </a:cxn>
                </a:cxnLst>
                <a:rect l="0" t="0" r="r" b="b"/>
                <a:pathLst>
                  <a:path w="20" h="100">
                    <a:moveTo>
                      <a:pt x="20" y="0"/>
                    </a:moveTo>
                    <a:lnTo>
                      <a:pt x="2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21" name="Freeform 73"/>
              <p:cNvSpPr>
                <a:spLocks/>
              </p:cNvSpPr>
              <p:nvPr/>
            </p:nvSpPr>
            <p:spPr bwMode="auto">
              <a:xfrm>
                <a:off x="2404" y="2908"/>
                <a:ext cx="56" cy="0"/>
              </a:xfrm>
              <a:custGeom>
                <a:avLst/>
                <a:gdLst>
                  <a:gd name="T0" fmla="*/ 0 w 160"/>
                  <a:gd name="T1" fmla="*/ 0 w 160"/>
                  <a:gd name="T2" fmla="*/ 0 w 160"/>
                  <a:gd name="T3" fmla="*/ 0 60000 65536"/>
                  <a:gd name="T4" fmla="*/ 0 60000 65536"/>
                  <a:gd name="T5" fmla="*/ 0 60000 65536"/>
                </a:gdLst>
                <a:ahLst/>
                <a:cxnLst>
                  <a:cxn ang="T3">
                    <a:pos x="T0" y="0"/>
                  </a:cxn>
                  <a:cxn ang="T4">
                    <a:pos x="T1" y="0"/>
                  </a:cxn>
                  <a:cxn ang="T5">
                    <a:pos x="T2" y="0"/>
                  </a:cxn>
                </a:cxnLst>
                <a:rect l="0" t="0" r="r" b="b"/>
                <a:pathLst>
                  <a:path w="160">
                    <a:moveTo>
                      <a:pt x="0" y="0"/>
                    </a:moveTo>
                    <a:lnTo>
                      <a:pt x="0" y="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22" name="Freeform 74"/>
              <p:cNvSpPr>
                <a:spLocks/>
              </p:cNvSpPr>
              <p:nvPr/>
            </p:nvSpPr>
            <p:spPr bwMode="auto">
              <a:xfrm>
                <a:off x="2460" y="2891"/>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150" y="0"/>
                    </a:moveTo>
                    <a:lnTo>
                      <a:pt x="1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23" name="Freeform 75"/>
              <p:cNvSpPr>
                <a:spLocks/>
              </p:cNvSpPr>
              <p:nvPr/>
            </p:nvSpPr>
            <p:spPr bwMode="auto">
              <a:xfrm>
                <a:off x="2460" y="2908"/>
                <a:ext cx="18" cy="48"/>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24" name="Freeform 76"/>
              <p:cNvSpPr>
                <a:spLocks/>
              </p:cNvSpPr>
              <p:nvPr/>
            </p:nvSpPr>
            <p:spPr bwMode="auto">
              <a:xfrm>
                <a:off x="434" y="2645"/>
                <a:ext cx="43" cy="31"/>
              </a:xfrm>
              <a:custGeom>
                <a:avLst/>
                <a:gdLst>
                  <a:gd name="T0" fmla="*/ 0 w 120"/>
                  <a:gd name="T1" fmla="*/ 0 h 90"/>
                  <a:gd name="T2" fmla="*/ 0 w 120"/>
                  <a:gd name="T3" fmla="*/ 0 h 90"/>
                  <a:gd name="T4" fmla="*/ 0 w 120"/>
                  <a:gd name="T5" fmla="*/ 0 h 90"/>
                  <a:gd name="T6" fmla="*/ 0 60000 65536"/>
                  <a:gd name="T7" fmla="*/ 0 60000 65536"/>
                  <a:gd name="T8" fmla="*/ 0 60000 65536"/>
                </a:gdLst>
                <a:ahLst/>
                <a:cxnLst>
                  <a:cxn ang="T6">
                    <a:pos x="T0" y="T1"/>
                  </a:cxn>
                  <a:cxn ang="T7">
                    <a:pos x="T2" y="T3"/>
                  </a:cxn>
                  <a:cxn ang="T8">
                    <a:pos x="T4" y="T5"/>
                  </a:cxn>
                </a:cxnLst>
                <a:rect l="0" t="0" r="r" b="b"/>
                <a:pathLst>
                  <a:path w="120" h="90">
                    <a:moveTo>
                      <a:pt x="120" y="90"/>
                    </a:moveTo>
                    <a:lnTo>
                      <a:pt x="12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25" name="Freeform 77"/>
              <p:cNvSpPr>
                <a:spLocks/>
              </p:cNvSpPr>
              <p:nvPr/>
            </p:nvSpPr>
            <p:spPr bwMode="auto">
              <a:xfrm>
                <a:off x="1677" y="2076"/>
                <a:ext cx="25" cy="34"/>
              </a:xfrm>
              <a:custGeom>
                <a:avLst/>
                <a:gdLst>
                  <a:gd name="T0" fmla="*/ 0 w 70"/>
                  <a:gd name="T1" fmla="*/ 0 h 100"/>
                  <a:gd name="T2" fmla="*/ 0 w 70"/>
                  <a:gd name="T3" fmla="*/ 0 h 100"/>
                  <a:gd name="T4" fmla="*/ 0 w 70"/>
                  <a:gd name="T5" fmla="*/ 0 h 100"/>
                  <a:gd name="T6" fmla="*/ 0 60000 65536"/>
                  <a:gd name="T7" fmla="*/ 0 60000 65536"/>
                  <a:gd name="T8" fmla="*/ 0 60000 65536"/>
                </a:gdLst>
                <a:ahLst/>
                <a:cxnLst>
                  <a:cxn ang="T6">
                    <a:pos x="T0" y="T1"/>
                  </a:cxn>
                  <a:cxn ang="T7">
                    <a:pos x="T2" y="T3"/>
                  </a:cxn>
                  <a:cxn ang="T8">
                    <a:pos x="T4" y="T5"/>
                  </a:cxn>
                </a:cxnLst>
                <a:rect l="0" t="0" r="r" b="b"/>
                <a:pathLst>
                  <a:path w="70" h="100">
                    <a:moveTo>
                      <a:pt x="0" y="100"/>
                    </a:moveTo>
                    <a:lnTo>
                      <a:pt x="0" y="10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26" name="Freeform 78"/>
              <p:cNvSpPr>
                <a:spLocks/>
              </p:cNvSpPr>
              <p:nvPr/>
            </p:nvSpPr>
            <p:spPr bwMode="auto">
              <a:xfrm>
                <a:off x="2375" y="3406"/>
                <a:ext cx="21" cy="41"/>
              </a:xfrm>
              <a:custGeom>
                <a:avLst/>
                <a:gdLst>
                  <a:gd name="T0" fmla="*/ 0 w 60"/>
                  <a:gd name="T1" fmla="*/ 0 h 120"/>
                  <a:gd name="T2" fmla="*/ 0 w 60"/>
                  <a:gd name="T3" fmla="*/ 0 h 120"/>
                  <a:gd name="T4" fmla="*/ 0 w 60"/>
                  <a:gd name="T5" fmla="*/ 0 h 120"/>
                  <a:gd name="T6" fmla="*/ 0 60000 65536"/>
                  <a:gd name="T7" fmla="*/ 0 60000 65536"/>
                  <a:gd name="T8" fmla="*/ 0 60000 65536"/>
                </a:gdLst>
                <a:ahLst/>
                <a:cxnLst>
                  <a:cxn ang="T6">
                    <a:pos x="T0" y="T1"/>
                  </a:cxn>
                  <a:cxn ang="T7">
                    <a:pos x="T2" y="T3"/>
                  </a:cxn>
                  <a:cxn ang="T8">
                    <a:pos x="T4" y="T5"/>
                  </a:cxn>
                </a:cxnLst>
                <a:rect l="0" t="0" r="r" b="b"/>
                <a:pathLst>
                  <a:path w="60" h="120">
                    <a:moveTo>
                      <a:pt x="0" y="120"/>
                    </a:moveTo>
                    <a:lnTo>
                      <a:pt x="0" y="120"/>
                    </a:lnTo>
                    <a:lnTo>
                      <a:pt x="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27" name="Freeform 79"/>
              <p:cNvSpPr>
                <a:spLocks/>
              </p:cNvSpPr>
              <p:nvPr/>
            </p:nvSpPr>
            <p:spPr bwMode="auto">
              <a:xfrm>
                <a:off x="2396" y="3402"/>
                <a:ext cx="50" cy="4"/>
              </a:xfrm>
              <a:custGeom>
                <a:avLst/>
                <a:gdLst>
                  <a:gd name="T0" fmla="*/ 0 w 140"/>
                  <a:gd name="T1" fmla="*/ 0 h 10"/>
                  <a:gd name="T2" fmla="*/ 0 w 140"/>
                  <a:gd name="T3" fmla="*/ 0 h 10"/>
                  <a:gd name="T4" fmla="*/ 0 w 140"/>
                  <a:gd name="T5" fmla="*/ 0 h 10"/>
                  <a:gd name="T6" fmla="*/ 0 60000 65536"/>
                  <a:gd name="T7" fmla="*/ 0 60000 65536"/>
                  <a:gd name="T8" fmla="*/ 0 60000 65536"/>
                </a:gdLst>
                <a:ahLst/>
                <a:cxnLst>
                  <a:cxn ang="T6">
                    <a:pos x="T0" y="T1"/>
                  </a:cxn>
                  <a:cxn ang="T7">
                    <a:pos x="T2" y="T3"/>
                  </a:cxn>
                  <a:cxn ang="T8">
                    <a:pos x="T4" y="T5"/>
                  </a:cxn>
                </a:cxnLst>
                <a:rect l="0" t="0" r="r" b="b"/>
                <a:pathLst>
                  <a:path w="140" h="10">
                    <a:moveTo>
                      <a:pt x="140" y="0"/>
                    </a:moveTo>
                    <a:lnTo>
                      <a:pt x="14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28" name="Freeform 80"/>
              <p:cNvSpPr>
                <a:spLocks/>
              </p:cNvSpPr>
              <p:nvPr/>
            </p:nvSpPr>
            <p:spPr bwMode="auto">
              <a:xfrm>
                <a:off x="2396" y="3406"/>
                <a:ext cx="18" cy="51"/>
              </a:xfrm>
              <a:custGeom>
                <a:avLst/>
                <a:gdLst>
                  <a:gd name="T0" fmla="*/ 0 w 50"/>
                  <a:gd name="T1" fmla="*/ 0 h 150"/>
                  <a:gd name="T2" fmla="*/ 0 w 50"/>
                  <a:gd name="T3" fmla="*/ 0 h 150"/>
                  <a:gd name="T4" fmla="*/ 0 w 50"/>
                  <a:gd name="T5" fmla="*/ 0 h 150"/>
                  <a:gd name="T6" fmla="*/ 0 60000 65536"/>
                  <a:gd name="T7" fmla="*/ 0 60000 65536"/>
                  <a:gd name="T8" fmla="*/ 0 60000 65536"/>
                </a:gdLst>
                <a:ahLst/>
                <a:cxnLst>
                  <a:cxn ang="T6">
                    <a:pos x="T0" y="T1"/>
                  </a:cxn>
                  <a:cxn ang="T7">
                    <a:pos x="T2" y="T3"/>
                  </a:cxn>
                  <a:cxn ang="T8">
                    <a:pos x="T4" y="T5"/>
                  </a:cxn>
                </a:cxnLst>
                <a:rect l="0" t="0" r="r" b="b"/>
                <a:pathLst>
                  <a:path w="50" h="150">
                    <a:moveTo>
                      <a:pt x="50" y="150"/>
                    </a:moveTo>
                    <a:lnTo>
                      <a:pt x="5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29" name="Freeform 81"/>
              <p:cNvSpPr>
                <a:spLocks/>
              </p:cNvSpPr>
              <p:nvPr/>
            </p:nvSpPr>
            <p:spPr bwMode="auto">
              <a:xfrm>
                <a:off x="2368" y="3361"/>
                <a:ext cx="28" cy="45"/>
              </a:xfrm>
              <a:custGeom>
                <a:avLst/>
                <a:gdLst>
                  <a:gd name="T0" fmla="*/ 0 w 80"/>
                  <a:gd name="T1" fmla="*/ 0 h 130"/>
                  <a:gd name="T2" fmla="*/ 0 w 80"/>
                  <a:gd name="T3" fmla="*/ 0 h 130"/>
                  <a:gd name="T4" fmla="*/ 0 w 80"/>
                  <a:gd name="T5" fmla="*/ 0 h 130"/>
                  <a:gd name="T6" fmla="*/ 0 60000 65536"/>
                  <a:gd name="T7" fmla="*/ 0 60000 65536"/>
                  <a:gd name="T8" fmla="*/ 0 60000 65536"/>
                </a:gdLst>
                <a:ahLst/>
                <a:cxnLst>
                  <a:cxn ang="T6">
                    <a:pos x="T0" y="T1"/>
                  </a:cxn>
                  <a:cxn ang="T7">
                    <a:pos x="T2" y="T3"/>
                  </a:cxn>
                  <a:cxn ang="T8">
                    <a:pos x="T4" y="T5"/>
                  </a:cxn>
                </a:cxnLst>
                <a:rect l="0" t="0" r="r" b="b"/>
                <a:pathLst>
                  <a:path w="80" h="130">
                    <a:moveTo>
                      <a:pt x="0" y="0"/>
                    </a:moveTo>
                    <a:lnTo>
                      <a:pt x="0" y="0"/>
                    </a:lnTo>
                    <a:lnTo>
                      <a:pt x="8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30" name="Freeform 82"/>
              <p:cNvSpPr>
                <a:spLocks/>
              </p:cNvSpPr>
              <p:nvPr/>
            </p:nvSpPr>
            <p:spPr bwMode="auto">
              <a:xfrm>
                <a:off x="2304" y="2898"/>
                <a:ext cx="11" cy="34"/>
              </a:xfrm>
              <a:custGeom>
                <a:avLst/>
                <a:gdLst>
                  <a:gd name="T0" fmla="*/ 0 w 30"/>
                  <a:gd name="T1" fmla="*/ 0 h 100"/>
                  <a:gd name="T2" fmla="*/ 0 w 30"/>
                  <a:gd name="T3" fmla="*/ 0 h 100"/>
                  <a:gd name="T4" fmla="*/ 0 w 30"/>
                  <a:gd name="T5" fmla="*/ 0 h 100"/>
                  <a:gd name="T6" fmla="*/ 0 60000 65536"/>
                  <a:gd name="T7" fmla="*/ 0 60000 65536"/>
                  <a:gd name="T8" fmla="*/ 0 60000 65536"/>
                </a:gdLst>
                <a:ahLst/>
                <a:cxnLst>
                  <a:cxn ang="T6">
                    <a:pos x="T0" y="T1"/>
                  </a:cxn>
                  <a:cxn ang="T7">
                    <a:pos x="T2" y="T3"/>
                  </a:cxn>
                  <a:cxn ang="T8">
                    <a:pos x="T4" y="T5"/>
                  </a:cxn>
                </a:cxnLst>
                <a:rect l="0" t="0" r="r" b="b"/>
                <a:pathLst>
                  <a:path w="30" h="100">
                    <a:moveTo>
                      <a:pt x="0" y="0"/>
                    </a:moveTo>
                    <a:lnTo>
                      <a:pt x="0" y="0"/>
                    </a:lnTo>
                    <a:lnTo>
                      <a:pt x="3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31" name="Freeform 83"/>
              <p:cNvSpPr>
                <a:spLocks/>
              </p:cNvSpPr>
              <p:nvPr/>
            </p:nvSpPr>
            <p:spPr bwMode="auto">
              <a:xfrm>
                <a:off x="416" y="2751"/>
                <a:ext cx="50" cy="24"/>
              </a:xfrm>
              <a:custGeom>
                <a:avLst/>
                <a:gdLst>
                  <a:gd name="T0" fmla="*/ 0 w 140"/>
                  <a:gd name="T1" fmla="*/ 0 h 70"/>
                  <a:gd name="T2" fmla="*/ 0 w 140"/>
                  <a:gd name="T3" fmla="*/ 0 h 70"/>
                  <a:gd name="T4" fmla="*/ 0 w 140"/>
                  <a:gd name="T5" fmla="*/ 0 h 70"/>
                  <a:gd name="T6" fmla="*/ 0 60000 65536"/>
                  <a:gd name="T7" fmla="*/ 0 60000 65536"/>
                  <a:gd name="T8" fmla="*/ 0 60000 65536"/>
                </a:gdLst>
                <a:ahLst/>
                <a:cxnLst>
                  <a:cxn ang="T6">
                    <a:pos x="T0" y="T1"/>
                  </a:cxn>
                  <a:cxn ang="T7">
                    <a:pos x="T2" y="T3"/>
                  </a:cxn>
                  <a:cxn ang="T8">
                    <a:pos x="T4" y="T5"/>
                  </a:cxn>
                </a:cxnLst>
                <a:rect l="0" t="0" r="r" b="b"/>
                <a:pathLst>
                  <a:path w="140" h="70">
                    <a:moveTo>
                      <a:pt x="140" y="0"/>
                    </a:moveTo>
                    <a:lnTo>
                      <a:pt x="14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32" name="Freeform 84"/>
              <p:cNvSpPr>
                <a:spLocks/>
              </p:cNvSpPr>
              <p:nvPr/>
            </p:nvSpPr>
            <p:spPr bwMode="auto">
              <a:xfrm>
                <a:off x="1125" y="3044"/>
                <a:ext cx="32" cy="31"/>
              </a:xfrm>
              <a:custGeom>
                <a:avLst/>
                <a:gdLst>
                  <a:gd name="T0" fmla="*/ 0 w 90"/>
                  <a:gd name="T1" fmla="*/ 0 h 90"/>
                  <a:gd name="T2" fmla="*/ 0 w 90"/>
                  <a:gd name="T3" fmla="*/ 0 h 90"/>
                  <a:gd name="T4" fmla="*/ 0 w 90"/>
                  <a:gd name="T5" fmla="*/ 0 h 90"/>
                  <a:gd name="T6" fmla="*/ 0 60000 65536"/>
                  <a:gd name="T7" fmla="*/ 0 60000 65536"/>
                  <a:gd name="T8" fmla="*/ 0 60000 65536"/>
                </a:gdLst>
                <a:ahLst/>
                <a:cxnLst>
                  <a:cxn ang="T6">
                    <a:pos x="T0" y="T1"/>
                  </a:cxn>
                  <a:cxn ang="T7">
                    <a:pos x="T2" y="T3"/>
                  </a:cxn>
                  <a:cxn ang="T8">
                    <a:pos x="T4" y="T5"/>
                  </a:cxn>
                </a:cxnLst>
                <a:rect l="0" t="0" r="r" b="b"/>
                <a:pathLst>
                  <a:path w="90" h="90">
                    <a:moveTo>
                      <a:pt x="0" y="0"/>
                    </a:moveTo>
                    <a:lnTo>
                      <a:pt x="0" y="0"/>
                    </a:lnTo>
                    <a:lnTo>
                      <a:pt x="9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33" name="Freeform 85"/>
              <p:cNvSpPr>
                <a:spLocks/>
              </p:cNvSpPr>
              <p:nvPr/>
            </p:nvSpPr>
            <p:spPr bwMode="auto">
              <a:xfrm>
                <a:off x="803" y="1957"/>
                <a:ext cx="31"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90" y="0"/>
                    </a:moveTo>
                    <a:lnTo>
                      <a:pt x="9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34" name="Freeform 86"/>
              <p:cNvSpPr>
                <a:spLocks/>
              </p:cNvSpPr>
              <p:nvPr/>
            </p:nvSpPr>
            <p:spPr bwMode="auto">
              <a:xfrm>
                <a:off x="1277" y="2519"/>
                <a:ext cx="50" cy="10"/>
              </a:xfrm>
              <a:custGeom>
                <a:avLst/>
                <a:gdLst>
                  <a:gd name="T0" fmla="*/ 0 w 140"/>
                  <a:gd name="T1" fmla="*/ 0 h 30"/>
                  <a:gd name="T2" fmla="*/ 0 w 140"/>
                  <a:gd name="T3" fmla="*/ 0 h 30"/>
                  <a:gd name="T4" fmla="*/ 0 w 140"/>
                  <a:gd name="T5" fmla="*/ 0 h 30"/>
                  <a:gd name="T6" fmla="*/ 0 60000 65536"/>
                  <a:gd name="T7" fmla="*/ 0 60000 65536"/>
                  <a:gd name="T8" fmla="*/ 0 60000 65536"/>
                </a:gdLst>
                <a:ahLst/>
                <a:cxnLst>
                  <a:cxn ang="T6">
                    <a:pos x="T0" y="T1"/>
                  </a:cxn>
                  <a:cxn ang="T7">
                    <a:pos x="T2" y="T3"/>
                  </a:cxn>
                  <a:cxn ang="T8">
                    <a:pos x="T4" y="T5"/>
                  </a:cxn>
                </a:cxnLst>
                <a:rect l="0" t="0" r="r" b="b"/>
                <a:pathLst>
                  <a:path w="140" h="30">
                    <a:moveTo>
                      <a:pt x="0" y="30"/>
                    </a:moveTo>
                    <a:lnTo>
                      <a:pt x="0" y="3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35" name="Freeform 87"/>
              <p:cNvSpPr>
                <a:spLocks/>
              </p:cNvSpPr>
              <p:nvPr/>
            </p:nvSpPr>
            <p:spPr bwMode="auto">
              <a:xfrm>
                <a:off x="1327" y="2519"/>
                <a:ext cx="57" cy="14"/>
              </a:xfrm>
              <a:custGeom>
                <a:avLst/>
                <a:gdLst>
                  <a:gd name="T0" fmla="*/ 0 w 161"/>
                  <a:gd name="T1" fmla="*/ 0 h 40"/>
                  <a:gd name="T2" fmla="*/ 0 w 161"/>
                  <a:gd name="T3" fmla="*/ 0 h 40"/>
                  <a:gd name="T4" fmla="*/ 0 w 161"/>
                  <a:gd name="T5" fmla="*/ 0 h 40"/>
                  <a:gd name="T6" fmla="*/ 0 60000 65536"/>
                  <a:gd name="T7" fmla="*/ 0 60000 65536"/>
                  <a:gd name="T8" fmla="*/ 0 60000 65536"/>
                </a:gdLst>
                <a:ahLst/>
                <a:cxnLst>
                  <a:cxn ang="T6">
                    <a:pos x="T0" y="T1"/>
                  </a:cxn>
                  <a:cxn ang="T7">
                    <a:pos x="T2" y="T3"/>
                  </a:cxn>
                  <a:cxn ang="T8">
                    <a:pos x="T4" y="T5"/>
                  </a:cxn>
                </a:cxnLst>
                <a:rect l="0" t="0" r="r" b="b"/>
                <a:pathLst>
                  <a:path w="161" h="40">
                    <a:moveTo>
                      <a:pt x="161" y="40"/>
                    </a:moveTo>
                    <a:lnTo>
                      <a:pt x="161"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36" name="Freeform 88"/>
              <p:cNvSpPr>
                <a:spLocks/>
              </p:cNvSpPr>
              <p:nvPr/>
            </p:nvSpPr>
            <p:spPr bwMode="auto">
              <a:xfrm>
                <a:off x="1291" y="2485"/>
                <a:ext cx="36" cy="34"/>
              </a:xfrm>
              <a:custGeom>
                <a:avLst/>
                <a:gdLst>
                  <a:gd name="T0" fmla="*/ 0 w 100"/>
                  <a:gd name="T1" fmla="*/ 0 h 100"/>
                  <a:gd name="T2" fmla="*/ 0 w 100"/>
                  <a:gd name="T3" fmla="*/ 0 h 100"/>
                  <a:gd name="T4" fmla="*/ 0 w 100"/>
                  <a:gd name="T5" fmla="*/ 0 h 100"/>
                  <a:gd name="T6" fmla="*/ 0 60000 65536"/>
                  <a:gd name="T7" fmla="*/ 0 60000 65536"/>
                  <a:gd name="T8" fmla="*/ 0 60000 65536"/>
                </a:gdLst>
                <a:ahLst/>
                <a:cxnLst>
                  <a:cxn ang="T6">
                    <a:pos x="T0" y="T1"/>
                  </a:cxn>
                  <a:cxn ang="T7">
                    <a:pos x="T2" y="T3"/>
                  </a:cxn>
                  <a:cxn ang="T8">
                    <a:pos x="T4" y="T5"/>
                  </a:cxn>
                </a:cxnLst>
                <a:rect l="0" t="0" r="r" b="b"/>
                <a:pathLst>
                  <a:path w="100" h="100">
                    <a:moveTo>
                      <a:pt x="0" y="0"/>
                    </a:moveTo>
                    <a:lnTo>
                      <a:pt x="0" y="0"/>
                    </a:lnTo>
                    <a:lnTo>
                      <a:pt x="10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37" name="Freeform 89"/>
              <p:cNvSpPr>
                <a:spLocks/>
              </p:cNvSpPr>
              <p:nvPr/>
            </p:nvSpPr>
            <p:spPr bwMode="auto">
              <a:xfrm>
                <a:off x="1964" y="2345"/>
                <a:ext cx="50" cy="17"/>
              </a:xfrm>
              <a:custGeom>
                <a:avLst/>
                <a:gdLst>
                  <a:gd name="T0" fmla="*/ 0 w 140"/>
                  <a:gd name="T1" fmla="*/ 0 h 50"/>
                  <a:gd name="T2" fmla="*/ 0 w 140"/>
                  <a:gd name="T3" fmla="*/ 0 h 50"/>
                  <a:gd name="T4" fmla="*/ 0 w 140"/>
                  <a:gd name="T5" fmla="*/ 0 h 50"/>
                  <a:gd name="T6" fmla="*/ 0 60000 65536"/>
                  <a:gd name="T7" fmla="*/ 0 60000 65536"/>
                  <a:gd name="T8" fmla="*/ 0 60000 65536"/>
                </a:gdLst>
                <a:ahLst/>
                <a:cxnLst>
                  <a:cxn ang="T6">
                    <a:pos x="T0" y="T1"/>
                  </a:cxn>
                  <a:cxn ang="T7">
                    <a:pos x="T2" y="T3"/>
                  </a:cxn>
                  <a:cxn ang="T8">
                    <a:pos x="T4" y="T5"/>
                  </a:cxn>
                </a:cxnLst>
                <a:rect l="0" t="0" r="r" b="b"/>
                <a:pathLst>
                  <a:path w="140" h="50">
                    <a:moveTo>
                      <a:pt x="0" y="50"/>
                    </a:moveTo>
                    <a:lnTo>
                      <a:pt x="0" y="5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38" name="Freeform 90"/>
              <p:cNvSpPr>
                <a:spLocks/>
              </p:cNvSpPr>
              <p:nvPr/>
            </p:nvSpPr>
            <p:spPr bwMode="auto">
              <a:xfrm>
                <a:off x="399" y="2840"/>
                <a:ext cx="10" cy="54"/>
              </a:xfrm>
              <a:custGeom>
                <a:avLst/>
                <a:gdLst>
                  <a:gd name="T0" fmla="*/ 0 w 30"/>
                  <a:gd name="T1" fmla="*/ 0 h 160"/>
                  <a:gd name="T2" fmla="*/ 0 w 30"/>
                  <a:gd name="T3" fmla="*/ 0 h 160"/>
                  <a:gd name="T4" fmla="*/ 0 w 30"/>
                  <a:gd name="T5" fmla="*/ 0 h 160"/>
                  <a:gd name="T6" fmla="*/ 0 60000 65536"/>
                  <a:gd name="T7" fmla="*/ 0 60000 65536"/>
                  <a:gd name="T8" fmla="*/ 0 60000 65536"/>
                </a:gdLst>
                <a:ahLst/>
                <a:cxnLst>
                  <a:cxn ang="T6">
                    <a:pos x="T0" y="T1"/>
                  </a:cxn>
                  <a:cxn ang="T7">
                    <a:pos x="T2" y="T3"/>
                  </a:cxn>
                  <a:cxn ang="T8">
                    <a:pos x="T4" y="T5"/>
                  </a:cxn>
                </a:cxnLst>
                <a:rect l="0" t="0" r="r" b="b"/>
                <a:pathLst>
                  <a:path w="30" h="160">
                    <a:moveTo>
                      <a:pt x="30" y="0"/>
                    </a:moveTo>
                    <a:lnTo>
                      <a:pt x="30" y="0"/>
                    </a:lnTo>
                    <a:lnTo>
                      <a:pt x="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39" name="Freeform 91"/>
              <p:cNvSpPr>
                <a:spLocks/>
              </p:cNvSpPr>
              <p:nvPr/>
            </p:nvSpPr>
            <p:spPr bwMode="auto">
              <a:xfrm>
                <a:off x="2414" y="3457"/>
                <a:ext cx="7" cy="51"/>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0" y="0"/>
                    </a:moveTo>
                    <a:lnTo>
                      <a:pt x="0" y="0"/>
                    </a:lnTo>
                    <a:lnTo>
                      <a:pt x="2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40" name="Freeform 92"/>
              <p:cNvSpPr>
                <a:spLocks/>
              </p:cNvSpPr>
              <p:nvPr/>
            </p:nvSpPr>
            <p:spPr bwMode="auto">
              <a:xfrm>
                <a:off x="2421" y="3508"/>
                <a:ext cx="25" cy="41"/>
              </a:xfrm>
              <a:custGeom>
                <a:avLst/>
                <a:gdLst>
                  <a:gd name="T0" fmla="*/ 0 w 70"/>
                  <a:gd name="T1" fmla="*/ 0 h 120"/>
                  <a:gd name="T2" fmla="*/ 0 w 70"/>
                  <a:gd name="T3" fmla="*/ 0 h 120"/>
                  <a:gd name="T4" fmla="*/ 0 w 70"/>
                  <a:gd name="T5" fmla="*/ 0 h 120"/>
                  <a:gd name="T6" fmla="*/ 0 60000 65536"/>
                  <a:gd name="T7" fmla="*/ 0 60000 65536"/>
                  <a:gd name="T8" fmla="*/ 0 60000 65536"/>
                </a:gdLst>
                <a:ahLst/>
                <a:cxnLst>
                  <a:cxn ang="T6">
                    <a:pos x="T0" y="T1"/>
                  </a:cxn>
                  <a:cxn ang="T7">
                    <a:pos x="T2" y="T3"/>
                  </a:cxn>
                  <a:cxn ang="T8">
                    <a:pos x="T4" y="T5"/>
                  </a:cxn>
                </a:cxnLst>
                <a:rect l="0" t="0" r="r" b="b"/>
                <a:pathLst>
                  <a:path w="70" h="120">
                    <a:moveTo>
                      <a:pt x="70" y="120"/>
                    </a:moveTo>
                    <a:lnTo>
                      <a:pt x="7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41" name="Freeform 93"/>
              <p:cNvSpPr>
                <a:spLocks/>
              </p:cNvSpPr>
              <p:nvPr/>
            </p:nvSpPr>
            <p:spPr bwMode="auto">
              <a:xfrm>
                <a:off x="1592" y="2819"/>
                <a:ext cx="54" cy="266"/>
              </a:xfrm>
              <a:custGeom>
                <a:avLst/>
                <a:gdLst>
                  <a:gd name="T0" fmla="*/ 0 w 150"/>
                  <a:gd name="T1" fmla="*/ 0 h 780"/>
                  <a:gd name="T2" fmla="*/ 0 w 150"/>
                  <a:gd name="T3" fmla="*/ 0 h 780"/>
                  <a:gd name="T4" fmla="*/ 0 w 150"/>
                  <a:gd name="T5" fmla="*/ 0 h 780"/>
                  <a:gd name="T6" fmla="*/ 0 60000 65536"/>
                  <a:gd name="T7" fmla="*/ 0 60000 65536"/>
                  <a:gd name="T8" fmla="*/ 0 60000 65536"/>
                </a:gdLst>
                <a:ahLst/>
                <a:cxnLst>
                  <a:cxn ang="T6">
                    <a:pos x="T0" y="T1"/>
                  </a:cxn>
                  <a:cxn ang="T7">
                    <a:pos x="T2" y="T3"/>
                  </a:cxn>
                  <a:cxn ang="T8">
                    <a:pos x="T4" y="T5"/>
                  </a:cxn>
                </a:cxnLst>
                <a:rect l="0" t="0" r="r" b="b"/>
                <a:pathLst>
                  <a:path w="150" h="780">
                    <a:moveTo>
                      <a:pt x="150" y="780"/>
                    </a:moveTo>
                    <a:lnTo>
                      <a:pt x="150" y="7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42" name="Freeform 94"/>
              <p:cNvSpPr>
                <a:spLocks/>
              </p:cNvSpPr>
              <p:nvPr/>
            </p:nvSpPr>
            <p:spPr bwMode="auto">
              <a:xfrm>
                <a:off x="1592" y="2819"/>
                <a:ext cx="32" cy="24"/>
              </a:xfrm>
              <a:custGeom>
                <a:avLst/>
                <a:gdLst>
                  <a:gd name="T0" fmla="*/ 0 w 90"/>
                  <a:gd name="T1" fmla="*/ 0 h 70"/>
                  <a:gd name="T2" fmla="*/ 0 w 90"/>
                  <a:gd name="T3" fmla="*/ 0 h 70"/>
                  <a:gd name="T4" fmla="*/ 0 w 90"/>
                  <a:gd name="T5" fmla="*/ 0 h 70"/>
                  <a:gd name="T6" fmla="*/ 0 60000 65536"/>
                  <a:gd name="T7" fmla="*/ 0 60000 65536"/>
                  <a:gd name="T8" fmla="*/ 0 60000 65536"/>
                </a:gdLst>
                <a:ahLst/>
                <a:cxnLst>
                  <a:cxn ang="T6">
                    <a:pos x="T0" y="T1"/>
                  </a:cxn>
                  <a:cxn ang="T7">
                    <a:pos x="T2" y="T3"/>
                  </a:cxn>
                  <a:cxn ang="T8">
                    <a:pos x="T4" y="T5"/>
                  </a:cxn>
                </a:cxnLst>
                <a:rect l="0" t="0" r="r" b="b"/>
                <a:pathLst>
                  <a:path w="90" h="70">
                    <a:moveTo>
                      <a:pt x="90" y="70"/>
                    </a:moveTo>
                    <a:lnTo>
                      <a:pt x="9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43" name="Freeform 95"/>
              <p:cNvSpPr>
                <a:spLocks/>
              </p:cNvSpPr>
              <p:nvPr/>
            </p:nvSpPr>
            <p:spPr bwMode="auto">
              <a:xfrm>
                <a:off x="1437" y="2819"/>
                <a:ext cx="155" cy="495"/>
              </a:xfrm>
              <a:custGeom>
                <a:avLst/>
                <a:gdLst>
                  <a:gd name="T0" fmla="*/ 0 w 440"/>
                  <a:gd name="T1" fmla="*/ 0 h 1450"/>
                  <a:gd name="T2" fmla="*/ 0 w 440"/>
                  <a:gd name="T3" fmla="*/ 0 h 1450"/>
                  <a:gd name="T4" fmla="*/ 0 w 440"/>
                  <a:gd name="T5" fmla="*/ 0 h 1450"/>
                  <a:gd name="T6" fmla="*/ 0 60000 65536"/>
                  <a:gd name="T7" fmla="*/ 0 60000 65536"/>
                  <a:gd name="T8" fmla="*/ 0 60000 65536"/>
                </a:gdLst>
                <a:ahLst/>
                <a:cxnLst>
                  <a:cxn ang="T6">
                    <a:pos x="T0" y="T1"/>
                  </a:cxn>
                  <a:cxn ang="T7">
                    <a:pos x="T2" y="T3"/>
                  </a:cxn>
                  <a:cxn ang="T8">
                    <a:pos x="T4" y="T5"/>
                  </a:cxn>
                </a:cxnLst>
                <a:rect l="0" t="0" r="r" b="b"/>
                <a:pathLst>
                  <a:path w="440" h="1450">
                    <a:moveTo>
                      <a:pt x="0" y="1450"/>
                    </a:moveTo>
                    <a:lnTo>
                      <a:pt x="0" y="1450"/>
                    </a:lnTo>
                    <a:lnTo>
                      <a:pt x="4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44" name="Freeform 96"/>
              <p:cNvSpPr>
                <a:spLocks/>
              </p:cNvSpPr>
              <p:nvPr/>
            </p:nvSpPr>
            <p:spPr bwMode="auto">
              <a:xfrm>
                <a:off x="1592" y="2731"/>
                <a:ext cx="8" cy="88"/>
              </a:xfrm>
              <a:custGeom>
                <a:avLst/>
                <a:gdLst>
                  <a:gd name="T0" fmla="*/ 0 w 20"/>
                  <a:gd name="T1" fmla="*/ 0 h 260"/>
                  <a:gd name="T2" fmla="*/ 0 w 20"/>
                  <a:gd name="T3" fmla="*/ 0 h 260"/>
                  <a:gd name="T4" fmla="*/ 0 w 20"/>
                  <a:gd name="T5" fmla="*/ 0 h 260"/>
                  <a:gd name="T6" fmla="*/ 0 60000 65536"/>
                  <a:gd name="T7" fmla="*/ 0 60000 65536"/>
                  <a:gd name="T8" fmla="*/ 0 60000 65536"/>
                </a:gdLst>
                <a:ahLst/>
                <a:cxnLst>
                  <a:cxn ang="T6">
                    <a:pos x="T0" y="T1"/>
                  </a:cxn>
                  <a:cxn ang="T7">
                    <a:pos x="T2" y="T3"/>
                  </a:cxn>
                  <a:cxn ang="T8">
                    <a:pos x="T4" y="T5"/>
                  </a:cxn>
                </a:cxnLst>
                <a:rect l="0" t="0" r="r" b="b"/>
                <a:pathLst>
                  <a:path w="20" h="260">
                    <a:moveTo>
                      <a:pt x="20" y="0"/>
                    </a:moveTo>
                    <a:lnTo>
                      <a:pt x="20" y="0"/>
                    </a:lnTo>
                    <a:lnTo>
                      <a:pt x="0" y="2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45" name="Freeform 97"/>
              <p:cNvSpPr>
                <a:spLocks/>
              </p:cNvSpPr>
              <p:nvPr/>
            </p:nvSpPr>
            <p:spPr bwMode="auto">
              <a:xfrm>
                <a:off x="1802" y="2056"/>
                <a:ext cx="24" cy="37"/>
              </a:xfrm>
              <a:custGeom>
                <a:avLst/>
                <a:gdLst>
                  <a:gd name="T0" fmla="*/ 0 w 70"/>
                  <a:gd name="T1" fmla="*/ 0 h 110"/>
                  <a:gd name="T2" fmla="*/ 0 w 70"/>
                  <a:gd name="T3" fmla="*/ 0 h 110"/>
                  <a:gd name="T4" fmla="*/ 0 w 70"/>
                  <a:gd name="T5" fmla="*/ 0 h 110"/>
                  <a:gd name="T6" fmla="*/ 0 60000 65536"/>
                  <a:gd name="T7" fmla="*/ 0 60000 65536"/>
                  <a:gd name="T8" fmla="*/ 0 60000 65536"/>
                </a:gdLst>
                <a:ahLst/>
                <a:cxnLst>
                  <a:cxn ang="T6">
                    <a:pos x="T0" y="T1"/>
                  </a:cxn>
                  <a:cxn ang="T7">
                    <a:pos x="T2" y="T3"/>
                  </a:cxn>
                  <a:cxn ang="T8">
                    <a:pos x="T4" y="T5"/>
                  </a:cxn>
                </a:cxnLst>
                <a:rect l="0" t="0" r="r" b="b"/>
                <a:pathLst>
                  <a:path w="70" h="110">
                    <a:moveTo>
                      <a:pt x="0" y="110"/>
                    </a:moveTo>
                    <a:lnTo>
                      <a:pt x="0" y="11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46" name="Freeform 98"/>
              <p:cNvSpPr>
                <a:spLocks/>
              </p:cNvSpPr>
              <p:nvPr/>
            </p:nvSpPr>
            <p:spPr bwMode="auto">
              <a:xfrm>
                <a:off x="703" y="1871"/>
                <a:ext cx="54" cy="28"/>
              </a:xfrm>
              <a:custGeom>
                <a:avLst/>
                <a:gdLst>
                  <a:gd name="T0" fmla="*/ 0 w 150"/>
                  <a:gd name="T1" fmla="*/ 0 h 80"/>
                  <a:gd name="T2" fmla="*/ 0 w 150"/>
                  <a:gd name="T3" fmla="*/ 0 h 80"/>
                  <a:gd name="T4" fmla="*/ 0 w 150"/>
                  <a:gd name="T5" fmla="*/ 0 h 80"/>
                  <a:gd name="T6" fmla="*/ 0 60000 65536"/>
                  <a:gd name="T7" fmla="*/ 0 60000 65536"/>
                  <a:gd name="T8" fmla="*/ 0 60000 65536"/>
                </a:gdLst>
                <a:ahLst/>
                <a:cxnLst>
                  <a:cxn ang="T6">
                    <a:pos x="T0" y="T1"/>
                  </a:cxn>
                  <a:cxn ang="T7">
                    <a:pos x="T2" y="T3"/>
                  </a:cxn>
                  <a:cxn ang="T8">
                    <a:pos x="T4" y="T5"/>
                  </a:cxn>
                </a:cxnLst>
                <a:rect l="0" t="0" r="r" b="b"/>
                <a:pathLst>
                  <a:path w="150" h="80">
                    <a:moveTo>
                      <a:pt x="0" y="80"/>
                    </a:moveTo>
                    <a:lnTo>
                      <a:pt x="0" y="8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47" name="Freeform 99"/>
              <p:cNvSpPr>
                <a:spLocks/>
              </p:cNvSpPr>
              <p:nvPr/>
            </p:nvSpPr>
            <p:spPr bwMode="auto">
              <a:xfrm>
                <a:off x="757" y="1854"/>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150" y="0"/>
                    </a:moveTo>
                    <a:lnTo>
                      <a:pt x="1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48" name="Freeform 100"/>
              <p:cNvSpPr>
                <a:spLocks/>
              </p:cNvSpPr>
              <p:nvPr/>
            </p:nvSpPr>
            <p:spPr bwMode="auto">
              <a:xfrm>
                <a:off x="1440" y="3464"/>
                <a:ext cx="4"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10" y="150"/>
                    </a:moveTo>
                    <a:lnTo>
                      <a:pt x="1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49" name="Freeform 101"/>
              <p:cNvSpPr>
                <a:spLocks/>
              </p:cNvSpPr>
              <p:nvPr/>
            </p:nvSpPr>
            <p:spPr bwMode="auto">
              <a:xfrm>
                <a:off x="1440" y="3412"/>
                <a:ext cx="7" cy="52"/>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20" y="0"/>
                    </a:moveTo>
                    <a:lnTo>
                      <a:pt x="2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50" name="Freeform 102"/>
              <p:cNvSpPr>
                <a:spLocks/>
              </p:cNvSpPr>
              <p:nvPr/>
            </p:nvSpPr>
            <p:spPr bwMode="auto">
              <a:xfrm>
                <a:off x="527" y="2853"/>
                <a:ext cx="35" cy="45"/>
              </a:xfrm>
              <a:custGeom>
                <a:avLst/>
                <a:gdLst>
                  <a:gd name="T0" fmla="*/ 0 w 100"/>
                  <a:gd name="T1" fmla="*/ 0 h 130"/>
                  <a:gd name="T2" fmla="*/ 0 w 100"/>
                  <a:gd name="T3" fmla="*/ 0 h 130"/>
                  <a:gd name="T4" fmla="*/ 0 w 100"/>
                  <a:gd name="T5" fmla="*/ 0 h 130"/>
                  <a:gd name="T6" fmla="*/ 0 60000 65536"/>
                  <a:gd name="T7" fmla="*/ 0 60000 65536"/>
                  <a:gd name="T8" fmla="*/ 0 60000 65536"/>
                </a:gdLst>
                <a:ahLst/>
                <a:cxnLst>
                  <a:cxn ang="T6">
                    <a:pos x="T0" y="T1"/>
                  </a:cxn>
                  <a:cxn ang="T7">
                    <a:pos x="T2" y="T3"/>
                  </a:cxn>
                  <a:cxn ang="T8">
                    <a:pos x="T4" y="T5"/>
                  </a:cxn>
                </a:cxnLst>
                <a:rect l="0" t="0" r="r" b="b"/>
                <a:pathLst>
                  <a:path w="100" h="130">
                    <a:moveTo>
                      <a:pt x="100" y="0"/>
                    </a:moveTo>
                    <a:lnTo>
                      <a:pt x="10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51" name="Freeform 103"/>
              <p:cNvSpPr>
                <a:spLocks/>
              </p:cNvSpPr>
              <p:nvPr/>
            </p:nvSpPr>
            <p:spPr bwMode="auto">
              <a:xfrm>
                <a:off x="955" y="3228"/>
                <a:ext cx="14" cy="34"/>
              </a:xfrm>
              <a:custGeom>
                <a:avLst/>
                <a:gdLst>
                  <a:gd name="T0" fmla="*/ 0 w 40"/>
                  <a:gd name="T1" fmla="*/ 0 h 100"/>
                  <a:gd name="T2" fmla="*/ 0 w 40"/>
                  <a:gd name="T3" fmla="*/ 0 h 100"/>
                  <a:gd name="T4" fmla="*/ 0 w 40"/>
                  <a:gd name="T5" fmla="*/ 0 h 100"/>
                  <a:gd name="T6" fmla="*/ 0 60000 65536"/>
                  <a:gd name="T7" fmla="*/ 0 60000 65536"/>
                  <a:gd name="T8" fmla="*/ 0 60000 65536"/>
                </a:gdLst>
                <a:ahLst/>
                <a:cxnLst>
                  <a:cxn ang="T6">
                    <a:pos x="T0" y="T1"/>
                  </a:cxn>
                  <a:cxn ang="T7">
                    <a:pos x="T2" y="T3"/>
                  </a:cxn>
                  <a:cxn ang="T8">
                    <a:pos x="T4" y="T5"/>
                  </a:cxn>
                </a:cxnLst>
                <a:rect l="0" t="0" r="r" b="b"/>
                <a:pathLst>
                  <a:path w="40" h="100">
                    <a:moveTo>
                      <a:pt x="0" y="0"/>
                    </a:moveTo>
                    <a:lnTo>
                      <a:pt x="0" y="0"/>
                    </a:lnTo>
                    <a:lnTo>
                      <a:pt x="4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52" name="Freeform 104"/>
              <p:cNvSpPr>
                <a:spLocks/>
              </p:cNvSpPr>
              <p:nvPr/>
            </p:nvSpPr>
            <p:spPr bwMode="auto">
              <a:xfrm>
                <a:off x="1444" y="2581"/>
                <a:ext cx="32" cy="10"/>
              </a:xfrm>
              <a:custGeom>
                <a:avLst/>
                <a:gdLst>
                  <a:gd name="T0" fmla="*/ 0 w 90"/>
                  <a:gd name="T1" fmla="*/ 0 h 30"/>
                  <a:gd name="T2" fmla="*/ 0 w 90"/>
                  <a:gd name="T3" fmla="*/ 0 h 30"/>
                  <a:gd name="T4" fmla="*/ 0 w 90"/>
                  <a:gd name="T5" fmla="*/ 0 h 30"/>
                  <a:gd name="T6" fmla="*/ 0 60000 65536"/>
                  <a:gd name="T7" fmla="*/ 0 60000 65536"/>
                  <a:gd name="T8" fmla="*/ 0 60000 65536"/>
                </a:gdLst>
                <a:ahLst/>
                <a:cxnLst>
                  <a:cxn ang="T6">
                    <a:pos x="T0" y="T1"/>
                  </a:cxn>
                  <a:cxn ang="T7">
                    <a:pos x="T2" y="T3"/>
                  </a:cxn>
                  <a:cxn ang="T8">
                    <a:pos x="T4" y="T5"/>
                  </a:cxn>
                </a:cxnLst>
                <a:rect l="0" t="0" r="r" b="b"/>
                <a:pathLst>
                  <a:path w="90" h="30">
                    <a:moveTo>
                      <a:pt x="90" y="0"/>
                    </a:moveTo>
                    <a:lnTo>
                      <a:pt x="9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53" name="Freeform 105"/>
              <p:cNvSpPr>
                <a:spLocks/>
              </p:cNvSpPr>
              <p:nvPr/>
            </p:nvSpPr>
            <p:spPr bwMode="auto">
              <a:xfrm>
                <a:off x="1369" y="2574"/>
                <a:ext cx="43" cy="13"/>
              </a:xfrm>
              <a:custGeom>
                <a:avLst/>
                <a:gdLst>
                  <a:gd name="T0" fmla="*/ 0 w 120"/>
                  <a:gd name="T1" fmla="*/ 0 h 40"/>
                  <a:gd name="T2" fmla="*/ 0 w 120"/>
                  <a:gd name="T3" fmla="*/ 0 h 40"/>
                  <a:gd name="T4" fmla="*/ 0 w 120"/>
                  <a:gd name="T5" fmla="*/ 0 h 40"/>
                  <a:gd name="T6" fmla="*/ 0 60000 65536"/>
                  <a:gd name="T7" fmla="*/ 0 60000 65536"/>
                  <a:gd name="T8" fmla="*/ 0 60000 65536"/>
                </a:gdLst>
                <a:ahLst/>
                <a:cxnLst>
                  <a:cxn ang="T6">
                    <a:pos x="T0" y="T1"/>
                  </a:cxn>
                  <a:cxn ang="T7">
                    <a:pos x="T2" y="T3"/>
                  </a:cxn>
                  <a:cxn ang="T8">
                    <a:pos x="T4" y="T5"/>
                  </a:cxn>
                </a:cxnLst>
                <a:rect l="0" t="0" r="r" b="b"/>
                <a:pathLst>
                  <a:path w="120" h="40">
                    <a:moveTo>
                      <a:pt x="120" y="0"/>
                    </a:moveTo>
                    <a:lnTo>
                      <a:pt x="12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54" name="Freeform 106"/>
              <p:cNvSpPr>
                <a:spLocks/>
              </p:cNvSpPr>
              <p:nvPr/>
            </p:nvSpPr>
            <p:spPr bwMode="auto">
              <a:xfrm>
                <a:off x="1072" y="3020"/>
                <a:ext cx="35" cy="7"/>
              </a:xfrm>
              <a:custGeom>
                <a:avLst/>
                <a:gdLst>
                  <a:gd name="T0" fmla="*/ 0 w 100"/>
                  <a:gd name="T1" fmla="*/ 0 h 20"/>
                  <a:gd name="T2" fmla="*/ 0 w 100"/>
                  <a:gd name="T3" fmla="*/ 0 h 20"/>
                  <a:gd name="T4" fmla="*/ 0 w 100"/>
                  <a:gd name="T5" fmla="*/ 0 h 20"/>
                  <a:gd name="T6" fmla="*/ 0 60000 65536"/>
                  <a:gd name="T7" fmla="*/ 0 60000 65536"/>
                  <a:gd name="T8" fmla="*/ 0 60000 65536"/>
                </a:gdLst>
                <a:ahLst/>
                <a:cxnLst>
                  <a:cxn ang="T6">
                    <a:pos x="T0" y="T1"/>
                  </a:cxn>
                  <a:cxn ang="T7">
                    <a:pos x="T2" y="T3"/>
                  </a:cxn>
                  <a:cxn ang="T8">
                    <a:pos x="T4" y="T5"/>
                  </a:cxn>
                </a:cxnLst>
                <a:rect l="0" t="0" r="r" b="b"/>
                <a:pathLst>
                  <a:path w="100" h="20">
                    <a:moveTo>
                      <a:pt x="100" y="0"/>
                    </a:moveTo>
                    <a:lnTo>
                      <a:pt x="100" y="0"/>
                    </a:lnTo>
                    <a:lnTo>
                      <a:pt x="0" y="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55" name="Freeform 107"/>
              <p:cNvSpPr>
                <a:spLocks/>
              </p:cNvSpPr>
              <p:nvPr/>
            </p:nvSpPr>
            <p:spPr bwMode="auto">
              <a:xfrm>
                <a:off x="1628" y="1708"/>
                <a:ext cx="32" cy="24"/>
              </a:xfrm>
              <a:custGeom>
                <a:avLst/>
                <a:gdLst>
                  <a:gd name="T0" fmla="*/ 0 w 90"/>
                  <a:gd name="T1" fmla="*/ 0 h 70"/>
                  <a:gd name="T2" fmla="*/ 0 w 90"/>
                  <a:gd name="T3" fmla="*/ 0 h 70"/>
                  <a:gd name="T4" fmla="*/ 0 w 90"/>
                  <a:gd name="T5" fmla="*/ 0 h 70"/>
                  <a:gd name="T6" fmla="*/ 0 60000 65536"/>
                  <a:gd name="T7" fmla="*/ 0 60000 65536"/>
                  <a:gd name="T8" fmla="*/ 0 60000 65536"/>
                </a:gdLst>
                <a:ahLst/>
                <a:cxnLst>
                  <a:cxn ang="T6">
                    <a:pos x="T0" y="T1"/>
                  </a:cxn>
                  <a:cxn ang="T7">
                    <a:pos x="T2" y="T3"/>
                  </a:cxn>
                  <a:cxn ang="T8">
                    <a:pos x="T4" y="T5"/>
                  </a:cxn>
                </a:cxnLst>
                <a:rect l="0" t="0" r="r" b="b"/>
                <a:pathLst>
                  <a:path w="90" h="70">
                    <a:moveTo>
                      <a:pt x="0" y="0"/>
                    </a:moveTo>
                    <a:lnTo>
                      <a:pt x="0" y="0"/>
                    </a:lnTo>
                    <a:lnTo>
                      <a:pt x="9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56" name="Freeform 108"/>
              <p:cNvSpPr>
                <a:spLocks/>
              </p:cNvSpPr>
              <p:nvPr/>
            </p:nvSpPr>
            <p:spPr bwMode="auto">
              <a:xfrm>
                <a:off x="1660" y="1694"/>
                <a:ext cx="14" cy="38"/>
              </a:xfrm>
              <a:custGeom>
                <a:avLst/>
                <a:gdLst>
                  <a:gd name="T0" fmla="*/ 0 w 40"/>
                  <a:gd name="T1" fmla="*/ 0 h 110"/>
                  <a:gd name="T2" fmla="*/ 0 w 40"/>
                  <a:gd name="T3" fmla="*/ 0 h 110"/>
                  <a:gd name="T4" fmla="*/ 0 w 40"/>
                  <a:gd name="T5" fmla="*/ 0 h 110"/>
                  <a:gd name="T6" fmla="*/ 0 60000 65536"/>
                  <a:gd name="T7" fmla="*/ 0 60000 65536"/>
                  <a:gd name="T8" fmla="*/ 0 60000 65536"/>
                </a:gdLst>
                <a:ahLst/>
                <a:cxnLst>
                  <a:cxn ang="T6">
                    <a:pos x="T0" y="T1"/>
                  </a:cxn>
                  <a:cxn ang="T7">
                    <a:pos x="T2" y="T3"/>
                  </a:cxn>
                  <a:cxn ang="T8">
                    <a:pos x="T4" y="T5"/>
                  </a:cxn>
                </a:cxnLst>
                <a:rect l="0" t="0" r="r" b="b"/>
                <a:pathLst>
                  <a:path w="40" h="110">
                    <a:moveTo>
                      <a:pt x="40" y="0"/>
                    </a:moveTo>
                    <a:lnTo>
                      <a:pt x="4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57" name="Freeform 109"/>
              <p:cNvSpPr>
                <a:spLocks/>
              </p:cNvSpPr>
              <p:nvPr/>
            </p:nvSpPr>
            <p:spPr bwMode="auto">
              <a:xfrm>
                <a:off x="1635" y="1684"/>
                <a:ext cx="25" cy="48"/>
              </a:xfrm>
              <a:custGeom>
                <a:avLst/>
                <a:gdLst>
                  <a:gd name="T0" fmla="*/ 0 w 70"/>
                  <a:gd name="T1" fmla="*/ 0 h 140"/>
                  <a:gd name="T2" fmla="*/ 0 w 70"/>
                  <a:gd name="T3" fmla="*/ 0 h 140"/>
                  <a:gd name="T4" fmla="*/ 0 w 70"/>
                  <a:gd name="T5" fmla="*/ 0 h 140"/>
                  <a:gd name="T6" fmla="*/ 0 60000 65536"/>
                  <a:gd name="T7" fmla="*/ 0 60000 65536"/>
                  <a:gd name="T8" fmla="*/ 0 60000 65536"/>
                </a:gdLst>
                <a:ahLst/>
                <a:cxnLst>
                  <a:cxn ang="T6">
                    <a:pos x="T0" y="T1"/>
                  </a:cxn>
                  <a:cxn ang="T7">
                    <a:pos x="T2" y="T3"/>
                  </a:cxn>
                  <a:cxn ang="T8">
                    <a:pos x="T4" y="T5"/>
                  </a:cxn>
                </a:cxnLst>
                <a:rect l="0" t="0" r="r" b="b"/>
                <a:pathLst>
                  <a:path w="70" h="140">
                    <a:moveTo>
                      <a:pt x="0" y="0"/>
                    </a:moveTo>
                    <a:lnTo>
                      <a:pt x="0" y="0"/>
                    </a:lnTo>
                    <a:lnTo>
                      <a:pt x="7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58" name="Freeform 110"/>
              <p:cNvSpPr>
                <a:spLocks/>
              </p:cNvSpPr>
              <p:nvPr/>
            </p:nvSpPr>
            <p:spPr bwMode="auto">
              <a:xfrm>
                <a:off x="1660" y="1732"/>
                <a:ext cx="14" cy="37"/>
              </a:xfrm>
              <a:custGeom>
                <a:avLst/>
                <a:gdLst>
                  <a:gd name="T0" fmla="*/ 0 w 40"/>
                  <a:gd name="T1" fmla="*/ 0 h 110"/>
                  <a:gd name="T2" fmla="*/ 0 w 40"/>
                  <a:gd name="T3" fmla="*/ 0 h 110"/>
                  <a:gd name="T4" fmla="*/ 0 w 40"/>
                  <a:gd name="T5" fmla="*/ 0 h 110"/>
                  <a:gd name="T6" fmla="*/ 0 60000 65536"/>
                  <a:gd name="T7" fmla="*/ 0 60000 65536"/>
                  <a:gd name="T8" fmla="*/ 0 60000 65536"/>
                </a:gdLst>
                <a:ahLst/>
                <a:cxnLst>
                  <a:cxn ang="T6">
                    <a:pos x="T0" y="T1"/>
                  </a:cxn>
                  <a:cxn ang="T7">
                    <a:pos x="T2" y="T3"/>
                  </a:cxn>
                  <a:cxn ang="T8">
                    <a:pos x="T4" y="T5"/>
                  </a:cxn>
                </a:cxnLst>
                <a:rect l="0" t="0" r="r" b="b"/>
                <a:pathLst>
                  <a:path w="40" h="110">
                    <a:moveTo>
                      <a:pt x="40" y="110"/>
                    </a:moveTo>
                    <a:lnTo>
                      <a:pt x="4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59" name="Freeform 111"/>
              <p:cNvSpPr>
                <a:spLocks/>
              </p:cNvSpPr>
              <p:nvPr/>
            </p:nvSpPr>
            <p:spPr bwMode="auto">
              <a:xfrm>
                <a:off x="1745" y="1663"/>
                <a:ext cx="28" cy="41"/>
              </a:xfrm>
              <a:custGeom>
                <a:avLst/>
                <a:gdLst>
                  <a:gd name="T0" fmla="*/ 0 w 81"/>
                  <a:gd name="T1" fmla="*/ 0 h 120"/>
                  <a:gd name="T2" fmla="*/ 0 w 81"/>
                  <a:gd name="T3" fmla="*/ 0 h 120"/>
                  <a:gd name="T4" fmla="*/ 0 w 81"/>
                  <a:gd name="T5" fmla="*/ 0 h 120"/>
                  <a:gd name="T6" fmla="*/ 0 60000 65536"/>
                  <a:gd name="T7" fmla="*/ 0 60000 65536"/>
                  <a:gd name="T8" fmla="*/ 0 60000 65536"/>
                </a:gdLst>
                <a:ahLst/>
                <a:cxnLst>
                  <a:cxn ang="T6">
                    <a:pos x="T0" y="T1"/>
                  </a:cxn>
                  <a:cxn ang="T7">
                    <a:pos x="T2" y="T3"/>
                  </a:cxn>
                  <a:cxn ang="T8">
                    <a:pos x="T4" y="T5"/>
                  </a:cxn>
                </a:cxnLst>
                <a:rect l="0" t="0" r="r" b="b"/>
                <a:pathLst>
                  <a:path w="81" h="120">
                    <a:moveTo>
                      <a:pt x="81" y="120"/>
                    </a:moveTo>
                    <a:lnTo>
                      <a:pt x="81"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60" name="Freeform 112"/>
              <p:cNvSpPr>
                <a:spLocks/>
              </p:cNvSpPr>
              <p:nvPr/>
            </p:nvSpPr>
            <p:spPr bwMode="auto">
              <a:xfrm>
                <a:off x="1741" y="1609"/>
                <a:ext cx="4" cy="54"/>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0"/>
                    </a:moveTo>
                    <a:lnTo>
                      <a:pt x="0" y="0"/>
                    </a:lnTo>
                    <a:lnTo>
                      <a:pt x="1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61" name="Freeform 113"/>
              <p:cNvSpPr>
                <a:spLocks/>
              </p:cNvSpPr>
              <p:nvPr/>
            </p:nvSpPr>
            <p:spPr bwMode="auto">
              <a:xfrm>
                <a:off x="1217" y="2393"/>
                <a:ext cx="39" cy="17"/>
              </a:xfrm>
              <a:custGeom>
                <a:avLst/>
                <a:gdLst>
                  <a:gd name="T0" fmla="*/ 0 w 110"/>
                  <a:gd name="T1" fmla="*/ 0 h 50"/>
                  <a:gd name="T2" fmla="*/ 0 w 110"/>
                  <a:gd name="T3" fmla="*/ 0 h 50"/>
                  <a:gd name="T4" fmla="*/ 0 w 110"/>
                  <a:gd name="T5" fmla="*/ 0 h 50"/>
                  <a:gd name="T6" fmla="*/ 0 60000 65536"/>
                  <a:gd name="T7" fmla="*/ 0 60000 65536"/>
                  <a:gd name="T8" fmla="*/ 0 60000 65536"/>
                </a:gdLst>
                <a:ahLst/>
                <a:cxnLst>
                  <a:cxn ang="T6">
                    <a:pos x="T0" y="T1"/>
                  </a:cxn>
                  <a:cxn ang="T7">
                    <a:pos x="T2" y="T3"/>
                  </a:cxn>
                  <a:cxn ang="T8">
                    <a:pos x="T4" y="T5"/>
                  </a:cxn>
                </a:cxnLst>
                <a:rect l="0" t="0" r="r" b="b"/>
                <a:pathLst>
                  <a:path w="110" h="50">
                    <a:moveTo>
                      <a:pt x="110" y="50"/>
                    </a:moveTo>
                    <a:lnTo>
                      <a:pt x="11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62" name="Freeform 114"/>
              <p:cNvSpPr>
                <a:spLocks/>
              </p:cNvSpPr>
              <p:nvPr/>
            </p:nvSpPr>
            <p:spPr bwMode="auto">
              <a:xfrm>
                <a:off x="1476" y="2557"/>
                <a:ext cx="7" cy="24"/>
              </a:xfrm>
              <a:custGeom>
                <a:avLst/>
                <a:gdLst>
                  <a:gd name="T0" fmla="*/ 0 w 20"/>
                  <a:gd name="T1" fmla="*/ 0 h 70"/>
                  <a:gd name="T2" fmla="*/ 0 w 20"/>
                  <a:gd name="T3" fmla="*/ 0 h 70"/>
                  <a:gd name="T4" fmla="*/ 0 w 20"/>
                  <a:gd name="T5" fmla="*/ 0 h 70"/>
                  <a:gd name="T6" fmla="*/ 0 60000 65536"/>
                  <a:gd name="T7" fmla="*/ 0 60000 65536"/>
                  <a:gd name="T8" fmla="*/ 0 60000 65536"/>
                </a:gdLst>
                <a:ahLst/>
                <a:cxnLst>
                  <a:cxn ang="T6">
                    <a:pos x="T0" y="T1"/>
                  </a:cxn>
                  <a:cxn ang="T7">
                    <a:pos x="T2" y="T3"/>
                  </a:cxn>
                  <a:cxn ang="T8">
                    <a:pos x="T4" y="T5"/>
                  </a:cxn>
                </a:cxnLst>
                <a:rect l="0" t="0" r="r" b="b"/>
                <a:pathLst>
                  <a:path w="20" h="70">
                    <a:moveTo>
                      <a:pt x="20" y="0"/>
                    </a:moveTo>
                    <a:lnTo>
                      <a:pt x="2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63" name="Freeform 115"/>
              <p:cNvSpPr>
                <a:spLocks/>
              </p:cNvSpPr>
              <p:nvPr/>
            </p:nvSpPr>
            <p:spPr bwMode="auto">
              <a:xfrm>
                <a:off x="1075" y="1534"/>
                <a:ext cx="43" cy="10"/>
              </a:xfrm>
              <a:custGeom>
                <a:avLst/>
                <a:gdLst>
                  <a:gd name="T0" fmla="*/ 0 w 120"/>
                  <a:gd name="T1" fmla="*/ 0 h 30"/>
                  <a:gd name="T2" fmla="*/ 0 w 120"/>
                  <a:gd name="T3" fmla="*/ 0 h 30"/>
                  <a:gd name="T4" fmla="*/ 0 w 120"/>
                  <a:gd name="T5" fmla="*/ 0 h 30"/>
                  <a:gd name="T6" fmla="*/ 0 60000 65536"/>
                  <a:gd name="T7" fmla="*/ 0 60000 65536"/>
                  <a:gd name="T8" fmla="*/ 0 60000 65536"/>
                </a:gdLst>
                <a:ahLst/>
                <a:cxnLst>
                  <a:cxn ang="T6">
                    <a:pos x="T0" y="T1"/>
                  </a:cxn>
                  <a:cxn ang="T7">
                    <a:pos x="T2" y="T3"/>
                  </a:cxn>
                  <a:cxn ang="T8">
                    <a:pos x="T4" y="T5"/>
                  </a:cxn>
                </a:cxnLst>
                <a:rect l="0" t="0" r="r" b="b"/>
                <a:pathLst>
                  <a:path w="120" h="30">
                    <a:moveTo>
                      <a:pt x="120" y="0"/>
                    </a:moveTo>
                    <a:lnTo>
                      <a:pt x="12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64" name="Freeform 116"/>
              <p:cNvSpPr>
                <a:spLocks/>
              </p:cNvSpPr>
              <p:nvPr/>
            </p:nvSpPr>
            <p:spPr bwMode="auto">
              <a:xfrm>
                <a:off x="1026" y="1544"/>
                <a:ext cx="49" cy="24"/>
              </a:xfrm>
              <a:custGeom>
                <a:avLst/>
                <a:gdLst>
                  <a:gd name="T0" fmla="*/ 0 w 140"/>
                  <a:gd name="T1" fmla="*/ 0 h 70"/>
                  <a:gd name="T2" fmla="*/ 0 w 140"/>
                  <a:gd name="T3" fmla="*/ 0 h 70"/>
                  <a:gd name="T4" fmla="*/ 0 w 140"/>
                  <a:gd name="T5" fmla="*/ 0 h 70"/>
                  <a:gd name="T6" fmla="*/ 0 60000 65536"/>
                  <a:gd name="T7" fmla="*/ 0 60000 65536"/>
                  <a:gd name="T8" fmla="*/ 0 60000 65536"/>
                </a:gdLst>
                <a:ahLst/>
                <a:cxnLst>
                  <a:cxn ang="T6">
                    <a:pos x="T0" y="T1"/>
                  </a:cxn>
                  <a:cxn ang="T7">
                    <a:pos x="T2" y="T3"/>
                  </a:cxn>
                  <a:cxn ang="T8">
                    <a:pos x="T4" y="T5"/>
                  </a:cxn>
                </a:cxnLst>
                <a:rect l="0" t="0" r="r" b="b"/>
                <a:pathLst>
                  <a:path w="140" h="70">
                    <a:moveTo>
                      <a:pt x="0" y="70"/>
                    </a:moveTo>
                    <a:lnTo>
                      <a:pt x="0" y="7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65" name="Freeform 117"/>
              <p:cNvSpPr>
                <a:spLocks/>
              </p:cNvSpPr>
              <p:nvPr/>
            </p:nvSpPr>
            <p:spPr bwMode="auto">
              <a:xfrm>
                <a:off x="1075" y="1496"/>
                <a:ext cx="32" cy="48"/>
              </a:xfrm>
              <a:custGeom>
                <a:avLst/>
                <a:gdLst>
                  <a:gd name="T0" fmla="*/ 0 w 90"/>
                  <a:gd name="T1" fmla="*/ 0 h 140"/>
                  <a:gd name="T2" fmla="*/ 0 w 90"/>
                  <a:gd name="T3" fmla="*/ 0 h 140"/>
                  <a:gd name="T4" fmla="*/ 0 w 90"/>
                  <a:gd name="T5" fmla="*/ 0 h 140"/>
                  <a:gd name="T6" fmla="*/ 0 60000 65536"/>
                  <a:gd name="T7" fmla="*/ 0 60000 65536"/>
                  <a:gd name="T8" fmla="*/ 0 60000 65536"/>
                </a:gdLst>
                <a:ahLst/>
                <a:cxnLst>
                  <a:cxn ang="T6">
                    <a:pos x="T0" y="T1"/>
                  </a:cxn>
                  <a:cxn ang="T7">
                    <a:pos x="T2" y="T3"/>
                  </a:cxn>
                  <a:cxn ang="T8">
                    <a:pos x="T4" y="T5"/>
                  </a:cxn>
                </a:cxnLst>
                <a:rect l="0" t="0" r="r" b="b"/>
                <a:pathLst>
                  <a:path w="90" h="140">
                    <a:moveTo>
                      <a:pt x="90" y="0"/>
                    </a:moveTo>
                    <a:lnTo>
                      <a:pt x="9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66" name="Freeform 118"/>
              <p:cNvSpPr>
                <a:spLocks/>
              </p:cNvSpPr>
              <p:nvPr/>
            </p:nvSpPr>
            <p:spPr bwMode="auto">
              <a:xfrm>
                <a:off x="983" y="1466"/>
                <a:ext cx="15" cy="51"/>
              </a:xfrm>
              <a:custGeom>
                <a:avLst/>
                <a:gdLst>
                  <a:gd name="T0" fmla="*/ 0 w 40"/>
                  <a:gd name="T1" fmla="*/ 0 h 150"/>
                  <a:gd name="T2" fmla="*/ 0 w 40"/>
                  <a:gd name="T3" fmla="*/ 0 h 150"/>
                  <a:gd name="T4" fmla="*/ 0 w 40"/>
                  <a:gd name="T5" fmla="*/ 0 h 150"/>
                  <a:gd name="T6" fmla="*/ 0 60000 65536"/>
                  <a:gd name="T7" fmla="*/ 0 60000 65536"/>
                  <a:gd name="T8" fmla="*/ 0 60000 65536"/>
                </a:gdLst>
                <a:ahLst/>
                <a:cxnLst>
                  <a:cxn ang="T6">
                    <a:pos x="T0" y="T1"/>
                  </a:cxn>
                  <a:cxn ang="T7">
                    <a:pos x="T2" y="T3"/>
                  </a:cxn>
                  <a:cxn ang="T8">
                    <a:pos x="T4" y="T5"/>
                  </a:cxn>
                </a:cxnLst>
                <a:rect l="0" t="0" r="r" b="b"/>
                <a:pathLst>
                  <a:path w="40" h="150">
                    <a:moveTo>
                      <a:pt x="0" y="150"/>
                    </a:moveTo>
                    <a:lnTo>
                      <a:pt x="0" y="15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67" name="Freeform 119"/>
              <p:cNvSpPr>
                <a:spLocks/>
              </p:cNvSpPr>
              <p:nvPr/>
            </p:nvSpPr>
            <p:spPr bwMode="auto">
              <a:xfrm>
                <a:off x="998" y="1415"/>
                <a:ext cx="10" cy="51"/>
              </a:xfrm>
              <a:custGeom>
                <a:avLst/>
                <a:gdLst>
                  <a:gd name="T0" fmla="*/ 0 w 30"/>
                  <a:gd name="T1" fmla="*/ 0 h 150"/>
                  <a:gd name="T2" fmla="*/ 0 w 30"/>
                  <a:gd name="T3" fmla="*/ 0 h 150"/>
                  <a:gd name="T4" fmla="*/ 0 w 30"/>
                  <a:gd name="T5" fmla="*/ 0 h 150"/>
                  <a:gd name="T6" fmla="*/ 0 60000 65536"/>
                  <a:gd name="T7" fmla="*/ 0 60000 65536"/>
                  <a:gd name="T8" fmla="*/ 0 60000 65536"/>
                </a:gdLst>
                <a:ahLst/>
                <a:cxnLst>
                  <a:cxn ang="T6">
                    <a:pos x="T0" y="T1"/>
                  </a:cxn>
                  <a:cxn ang="T7">
                    <a:pos x="T2" y="T3"/>
                  </a:cxn>
                  <a:cxn ang="T8">
                    <a:pos x="T4" y="T5"/>
                  </a:cxn>
                </a:cxnLst>
                <a:rect l="0" t="0" r="r" b="b"/>
                <a:pathLst>
                  <a:path w="30" h="150">
                    <a:moveTo>
                      <a:pt x="30" y="0"/>
                    </a:moveTo>
                    <a:lnTo>
                      <a:pt x="3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68" name="Freeform 120"/>
              <p:cNvSpPr>
                <a:spLocks/>
              </p:cNvSpPr>
              <p:nvPr/>
            </p:nvSpPr>
            <p:spPr bwMode="auto">
              <a:xfrm>
                <a:off x="399" y="2700"/>
                <a:ext cx="39" cy="10"/>
              </a:xfrm>
              <a:custGeom>
                <a:avLst/>
                <a:gdLst>
                  <a:gd name="T0" fmla="*/ 0 w 110"/>
                  <a:gd name="T1" fmla="*/ 0 h 30"/>
                  <a:gd name="T2" fmla="*/ 0 w 110"/>
                  <a:gd name="T3" fmla="*/ 0 h 30"/>
                  <a:gd name="T4" fmla="*/ 0 w 110"/>
                  <a:gd name="T5" fmla="*/ 0 h 30"/>
                  <a:gd name="T6" fmla="*/ 0 60000 65536"/>
                  <a:gd name="T7" fmla="*/ 0 60000 65536"/>
                  <a:gd name="T8" fmla="*/ 0 60000 65536"/>
                </a:gdLst>
                <a:ahLst/>
                <a:cxnLst>
                  <a:cxn ang="T6">
                    <a:pos x="T0" y="T1"/>
                  </a:cxn>
                  <a:cxn ang="T7">
                    <a:pos x="T2" y="T3"/>
                  </a:cxn>
                  <a:cxn ang="T8">
                    <a:pos x="T4" y="T5"/>
                  </a:cxn>
                </a:cxnLst>
                <a:rect l="0" t="0" r="r" b="b"/>
                <a:pathLst>
                  <a:path w="110" h="30">
                    <a:moveTo>
                      <a:pt x="110" y="30"/>
                    </a:moveTo>
                    <a:lnTo>
                      <a:pt x="11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69" name="Freeform 121"/>
              <p:cNvSpPr>
                <a:spLocks/>
              </p:cNvSpPr>
              <p:nvPr/>
            </p:nvSpPr>
            <p:spPr bwMode="auto">
              <a:xfrm>
                <a:off x="1366" y="2519"/>
                <a:ext cx="49" cy="17"/>
              </a:xfrm>
              <a:custGeom>
                <a:avLst/>
                <a:gdLst>
                  <a:gd name="T0" fmla="*/ 0 w 140"/>
                  <a:gd name="T1" fmla="*/ 0 h 50"/>
                  <a:gd name="T2" fmla="*/ 0 w 140"/>
                  <a:gd name="T3" fmla="*/ 0 h 50"/>
                  <a:gd name="T4" fmla="*/ 0 w 140"/>
                  <a:gd name="T5" fmla="*/ 0 h 50"/>
                  <a:gd name="T6" fmla="*/ 0 60000 65536"/>
                  <a:gd name="T7" fmla="*/ 0 60000 65536"/>
                  <a:gd name="T8" fmla="*/ 0 60000 65536"/>
                </a:gdLst>
                <a:ahLst/>
                <a:cxnLst>
                  <a:cxn ang="T6">
                    <a:pos x="T0" y="T1"/>
                  </a:cxn>
                  <a:cxn ang="T7">
                    <a:pos x="T2" y="T3"/>
                  </a:cxn>
                  <a:cxn ang="T8">
                    <a:pos x="T4" y="T5"/>
                  </a:cxn>
                </a:cxnLst>
                <a:rect l="0" t="0" r="r" b="b"/>
                <a:pathLst>
                  <a:path w="140" h="50">
                    <a:moveTo>
                      <a:pt x="140" y="0"/>
                    </a:moveTo>
                    <a:lnTo>
                      <a:pt x="14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70" name="Freeform 122"/>
              <p:cNvSpPr>
                <a:spLocks/>
              </p:cNvSpPr>
              <p:nvPr/>
            </p:nvSpPr>
            <p:spPr bwMode="auto">
              <a:xfrm>
                <a:off x="1904" y="2352"/>
                <a:ext cx="25" cy="38"/>
              </a:xfrm>
              <a:custGeom>
                <a:avLst/>
                <a:gdLst>
                  <a:gd name="T0" fmla="*/ 0 w 70"/>
                  <a:gd name="T1" fmla="*/ 0 h 110"/>
                  <a:gd name="T2" fmla="*/ 0 w 70"/>
                  <a:gd name="T3" fmla="*/ 0 h 110"/>
                  <a:gd name="T4" fmla="*/ 0 w 70"/>
                  <a:gd name="T5" fmla="*/ 0 h 110"/>
                  <a:gd name="T6" fmla="*/ 0 60000 65536"/>
                  <a:gd name="T7" fmla="*/ 0 60000 65536"/>
                  <a:gd name="T8" fmla="*/ 0 60000 65536"/>
                </a:gdLst>
                <a:ahLst/>
                <a:cxnLst>
                  <a:cxn ang="T6">
                    <a:pos x="T0" y="T1"/>
                  </a:cxn>
                  <a:cxn ang="T7">
                    <a:pos x="T2" y="T3"/>
                  </a:cxn>
                  <a:cxn ang="T8">
                    <a:pos x="T4" y="T5"/>
                  </a:cxn>
                </a:cxnLst>
                <a:rect l="0" t="0" r="r" b="b"/>
                <a:pathLst>
                  <a:path w="70" h="110">
                    <a:moveTo>
                      <a:pt x="70" y="0"/>
                    </a:moveTo>
                    <a:lnTo>
                      <a:pt x="7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71" name="Freeform 123"/>
              <p:cNvSpPr>
                <a:spLocks/>
              </p:cNvSpPr>
              <p:nvPr/>
            </p:nvSpPr>
            <p:spPr bwMode="auto">
              <a:xfrm>
                <a:off x="1904" y="2390"/>
                <a:ext cx="43" cy="0"/>
              </a:xfrm>
              <a:custGeom>
                <a:avLst/>
                <a:gdLst>
                  <a:gd name="T0" fmla="*/ 0 w 120"/>
                  <a:gd name="T1" fmla="*/ 0 w 120"/>
                  <a:gd name="T2" fmla="*/ 0 w 120"/>
                  <a:gd name="T3" fmla="*/ 0 60000 65536"/>
                  <a:gd name="T4" fmla="*/ 0 60000 65536"/>
                  <a:gd name="T5" fmla="*/ 0 60000 65536"/>
                </a:gdLst>
                <a:ahLst/>
                <a:cxnLst>
                  <a:cxn ang="T3">
                    <a:pos x="T0" y="0"/>
                  </a:cxn>
                  <a:cxn ang="T4">
                    <a:pos x="T1" y="0"/>
                  </a:cxn>
                  <a:cxn ang="T5">
                    <a:pos x="T2" y="0"/>
                  </a:cxn>
                </a:cxnLst>
                <a:rect l="0" t="0" r="r" b="b"/>
                <a:pathLst>
                  <a:path w="120">
                    <a:moveTo>
                      <a:pt x="120" y="0"/>
                    </a:moveTo>
                    <a:lnTo>
                      <a:pt x="12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72" name="Freeform 124"/>
              <p:cNvSpPr>
                <a:spLocks/>
              </p:cNvSpPr>
              <p:nvPr/>
            </p:nvSpPr>
            <p:spPr bwMode="auto">
              <a:xfrm>
                <a:off x="1901" y="2352"/>
                <a:ext cx="3" cy="38"/>
              </a:xfrm>
              <a:custGeom>
                <a:avLst/>
                <a:gdLst>
                  <a:gd name="T0" fmla="*/ 0 w 10"/>
                  <a:gd name="T1" fmla="*/ 0 h 110"/>
                  <a:gd name="T2" fmla="*/ 0 w 10"/>
                  <a:gd name="T3" fmla="*/ 0 h 110"/>
                  <a:gd name="T4" fmla="*/ 0 w 10"/>
                  <a:gd name="T5" fmla="*/ 0 h 110"/>
                  <a:gd name="T6" fmla="*/ 0 60000 65536"/>
                  <a:gd name="T7" fmla="*/ 0 60000 65536"/>
                  <a:gd name="T8" fmla="*/ 0 60000 65536"/>
                </a:gdLst>
                <a:ahLst/>
                <a:cxnLst>
                  <a:cxn ang="T6">
                    <a:pos x="T0" y="T1"/>
                  </a:cxn>
                  <a:cxn ang="T7">
                    <a:pos x="T2" y="T3"/>
                  </a:cxn>
                  <a:cxn ang="T8">
                    <a:pos x="T4" y="T5"/>
                  </a:cxn>
                </a:cxnLst>
                <a:rect l="0" t="0" r="r" b="b"/>
                <a:pathLst>
                  <a:path w="10" h="110">
                    <a:moveTo>
                      <a:pt x="0" y="0"/>
                    </a:moveTo>
                    <a:lnTo>
                      <a:pt x="0" y="0"/>
                    </a:lnTo>
                    <a:lnTo>
                      <a:pt x="1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73" name="Freeform 125"/>
              <p:cNvSpPr>
                <a:spLocks/>
              </p:cNvSpPr>
              <p:nvPr/>
            </p:nvSpPr>
            <p:spPr bwMode="auto">
              <a:xfrm>
                <a:off x="1904" y="2362"/>
                <a:ext cx="60" cy="28"/>
              </a:xfrm>
              <a:custGeom>
                <a:avLst/>
                <a:gdLst>
                  <a:gd name="T0" fmla="*/ 0 w 170"/>
                  <a:gd name="T1" fmla="*/ 0 h 80"/>
                  <a:gd name="T2" fmla="*/ 0 w 170"/>
                  <a:gd name="T3" fmla="*/ 0 h 80"/>
                  <a:gd name="T4" fmla="*/ 0 w 170"/>
                  <a:gd name="T5" fmla="*/ 0 h 80"/>
                  <a:gd name="T6" fmla="*/ 0 60000 65536"/>
                  <a:gd name="T7" fmla="*/ 0 60000 65536"/>
                  <a:gd name="T8" fmla="*/ 0 60000 65536"/>
                </a:gdLst>
                <a:ahLst/>
                <a:cxnLst>
                  <a:cxn ang="T6">
                    <a:pos x="T0" y="T1"/>
                  </a:cxn>
                  <a:cxn ang="T7">
                    <a:pos x="T2" y="T3"/>
                  </a:cxn>
                  <a:cxn ang="T8">
                    <a:pos x="T4" y="T5"/>
                  </a:cxn>
                </a:cxnLst>
                <a:rect l="0" t="0" r="r" b="b"/>
                <a:pathLst>
                  <a:path w="170" h="80">
                    <a:moveTo>
                      <a:pt x="170" y="0"/>
                    </a:moveTo>
                    <a:lnTo>
                      <a:pt x="1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74" name="Freeform 126"/>
              <p:cNvSpPr>
                <a:spLocks/>
              </p:cNvSpPr>
              <p:nvPr/>
            </p:nvSpPr>
            <p:spPr bwMode="auto">
              <a:xfrm>
                <a:off x="1872" y="2390"/>
                <a:ext cx="32"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0" y="120"/>
                    </a:moveTo>
                    <a:lnTo>
                      <a:pt x="0" y="12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75" name="Freeform 127"/>
              <p:cNvSpPr>
                <a:spLocks/>
              </p:cNvSpPr>
              <p:nvPr/>
            </p:nvSpPr>
            <p:spPr bwMode="auto">
              <a:xfrm>
                <a:off x="934" y="1432"/>
                <a:ext cx="18" cy="47"/>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76" name="Freeform 128"/>
              <p:cNvSpPr>
                <a:spLocks/>
              </p:cNvSpPr>
              <p:nvPr/>
            </p:nvSpPr>
            <p:spPr bwMode="auto">
              <a:xfrm>
                <a:off x="2446" y="3549"/>
                <a:ext cx="28" cy="37"/>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0" y="0"/>
                    </a:moveTo>
                    <a:lnTo>
                      <a:pt x="0" y="0"/>
                    </a:lnTo>
                    <a:lnTo>
                      <a:pt x="8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77" name="Freeform 129"/>
              <p:cNvSpPr>
                <a:spLocks/>
              </p:cNvSpPr>
              <p:nvPr/>
            </p:nvSpPr>
            <p:spPr bwMode="auto">
              <a:xfrm>
                <a:off x="1536" y="2601"/>
                <a:ext cx="67" cy="31"/>
              </a:xfrm>
              <a:custGeom>
                <a:avLst/>
                <a:gdLst>
                  <a:gd name="T0" fmla="*/ 0 w 190"/>
                  <a:gd name="T1" fmla="*/ 0 h 90"/>
                  <a:gd name="T2" fmla="*/ 0 w 190"/>
                  <a:gd name="T3" fmla="*/ 0 h 90"/>
                  <a:gd name="T4" fmla="*/ 0 w 190"/>
                  <a:gd name="T5" fmla="*/ 0 h 90"/>
                  <a:gd name="T6" fmla="*/ 0 60000 65536"/>
                  <a:gd name="T7" fmla="*/ 0 60000 65536"/>
                  <a:gd name="T8" fmla="*/ 0 60000 65536"/>
                </a:gdLst>
                <a:ahLst/>
                <a:cxnLst>
                  <a:cxn ang="T6">
                    <a:pos x="T0" y="T1"/>
                  </a:cxn>
                  <a:cxn ang="T7">
                    <a:pos x="T2" y="T3"/>
                  </a:cxn>
                  <a:cxn ang="T8">
                    <a:pos x="T4" y="T5"/>
                  </a:cxn>
                </a:cxnLst>
                <a:rect l="0" t="0" r="r" b="b"/>
                <a:pathLst>
                  <a:path w="190" h="90">
                    <a:moveTo>
                      <a:pt x="0" y="90"/>
                    </a:moveTo>
                    <a:lnTo>
                      <a:pt x="0" y="90"/>
                    </a:lnTo>
                    <a:lnTo>
                      <a:pt x="1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78" name="Freeform 130"/>
              <p:cNvSpPr>
                <a:spLocks/>
              </p:cNvSpPr>
              <p:nvPr/>
            </p:nvSpPr>
            <p:spPr bwMode="auto">
              <a:xfrm>
                <a:off x="1557" y="1752"/>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90" y="100"/>
                    </a:moveTo>
                    <a:lnTo>
                      <a:pt x="9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79" name="Freeform 131"/>
              <p:cNvSpPr>
                <a:spLocks/>
              </p:cNvSpPr>
              <p:nvPr/>
            </p:nvSpPr>
            <p:spPr bwMode="auto">
              <a:xfrm>
                <a:off x="873" y="1878"/>
                <a:ext cx="18" cy="41"/>
              </a:xfrm>
              <a:custGeom>
                <a:avLst/>
                <a:gdLst>
                  <a:gd name="T0" fmla="*/ 0 w 50"/>
                  <a:gd name="T1" fmla="*/ 0 h 120"/>
                  <a:gd name="T2" fmla="*/ 0 w 50"/>
                  <a:gd name="T3" fmla="*/ 0 h 120"/>
                  <a:gd name="T4" fmla="*/ 0 w 50"/>
                  <a:gd name="T5" fmla="*/ 0 h 120"/>
                  <a:gd name="T6" fmla="*/ 0 60000 65536"/>
                  <a:gd name="T7" fmla="*/ 0 60000 65536"/>
                  <a:gd name="T8" fmla="*/ 0 60000 65536"/>
                </a:gdLst>
                <a:ahLst/>
                <a:cxnLst>
                  <a:cxn ang="T6">
                    <a:pos x="T0" y="T1"/>
                  </a:cxn>
                  <a:cxn ang="T7">
                    <a:pos x="T2" y="T3"/>
                  </a:cxn>
                  <a:cxn ang="T8">
                    <a:pos x="T4" y="T5"/>
                  </a:cxn>
                </a:cxnLst>
                <a:rect l="0" t="0" r="r" b="b"/>
                <a:pathLst>
                  <a:path w="50" h="120">
                    <a:moveTo>
                      <a:pt x="0" y="0"/>
                    </a:moveTo>
                    <a:lnTo>
                      <a:pt x="0" y="0"/>
                    </a:lnTo>
                    <a:lnTo>
                      <a:pt x="5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80" name="Freeform 132"/>
              <p:cNvSpPr>
                <a:spLocks/>
              </p:cNvSpPr>
              <p:nvPr/>
            </p:nvSpPr>
            <p:spPr bwMode="auto">
              <a:xfrm>
                <a:off x="378" y="2840"/>
                <a:ext cx="31" cy="30"/>
              </a:xfrm>
              <a:custGeom>
                <a:avLst/>
                <a:gdLst>
                  <a:gd name="T0" fmla="*/ 0 w 90"/>
                  <a:gd name="T1" fmla="*/ 0 h 90"/>
                  <a:gd name="T2" fmla="*/ 0 w 90"/>
                  <a:gd name="T3" fmla="*/ 0 h 90"/>
                  <a:gd name="T4" fmla="*/ 0 w 90"/>
                  <a:gd name="T5" fmla="*/ 0 h 90"/>
                  <a:gd name="T6" fmla="*/ 0 60000 65536"/>
                  <a:gd name="T7" fmla="*/ 0 60000 65536"/>
                  <a:gd name="T8" fmla="*/ 0 60000 65536"/>
                </a:gdLst>
                <a:ahLst/>
                <a:cxnLst>
                  <a:cxn ang="T6">
                    <a:pos x="T0" y="T1"/>
                  </a:cxn>
                  <a:cxn ang="T7">
                    <a:pos x="T2" y="T3"/>
                  </a:cxn>
                  <a:cxn ang="T8">
                    <a:pos x="T4" y="T5"/>
                  </a:cxn>
                </a:cxnLst>
                <a:rect l="0" t="0" r="r" b="b"/>
                <a:pathLst>
                  <a:path w="90" h="90">
                    <a:moveTo>
                      <a:pt x="90" y="0"/>
                    </a:moveTo>
                    <a:lnTo>
                      <a:pt x="90" y="0"/>
                    </a:lnTo>
                    <a:lnTo>
                      <a:pt x="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81" name="Freeform 133"/>
              <p:cNvSpPr>
                <a:spLocks/>
              </p:cNvSpPr>
              <p:nvPr/>
            </p:nvSpPr>
            <p:spPr bwMode="auto">
              <a:xfrm>
                <a:off x="416" y="2666"/>
                <a:ext cx="22" cy="44"/>
              </a:xfrm>
              <a:custGeom>
                <a:avLst/>
                <a:gdLst>
                  <a:gd name="T0" fmla="*/ 0 w 60"/>
                  <a:gd name="T1" fmla="*/ 0 h 130"/>
                  <a:gd name="T2" fmla="*/ 0 w 60"/>
                  <a:gd name="T3" fmla="*/ 0 h 130"/>
                  <a:gd name="T4" fmla="*/ 0 w 60"/>
                  <a:gd name="T5" fmla="*/ 0 h 130"/>
                  <a:gd name="T6" fmla="*/ 0 60000 65536"/>
                  <a:gd name="T7" fmla="*/ 0 60000 65536"/>
                  <a:gd name="T8" fmla="*/ 0 60000 65536"/>
                </a:gdLst>
                <a:ahLst/>
                <a:cxnLst>
                  <a:cxn ang="T6">
                    <a:pos x="T0" y="T1"/>
                  </a:cxn>
                  <a:cxn ang="T7">
                    <a:pos x="T2" y="T3"/>
                  </a:cxn>
                  <a:cxn ang="T8">
                    <a:pos x="T4" y="T5"/>
                  </a:cxn>
                </a:cxnLst>
                <a:rect l="0" t="0" r="r" b="b"/>
                <a:pathLst>
                  <a:path w="60" h="130">
                    <a:moveTo>
                      <a:pt x="60" y="130"/>
                    </a:moveTo>
                    <a:lnTo>
                      <a:pt x="6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82" name="Freeform 134"/>
              <p:cNvSpPr>
                <a:spLocks/>
              </p:cNvSpPr>
              <p:nvPr/>
            </p:nvSpPr>
            <p:spPr bwMode="auto">
              <a:xfrm>
                <a:off x="1607" y="2195"/>
                <a:ext cx="35" cy="11"/>
              </a:xfrm>
              <a:custGeom>
                <a:avLst/>
                <a:gdLst>
                  <a:gd name="T0" fmla="*/ 0 w 100"/>
                  <a:gd name="T1" fmla="*/ 0 h 30"/>
                  <a:gd name="T2" fmla="*/ 0 w 100"/>
                  <a:gd name="T3" fmla="*/ 0 h 30"/>
                  <a:gd name="T4" fmla="*/ 0 w 100"/>
                  <a:gd name="T5" fmla="*/ 0 h 30"/>
                  <a:gd name="T6" fmla="*/ 0 60000 65536"/>
                  <a:gd name="T7" fmla="*/ 0 60000 65536"/>
                  <a:gd name="T8" fmla="*/ 0 60000 65536"/>
                </a:gdLst>
                <a:ahLst/>
                <a:cxnLst>
                  <a:cxn ang="T6">
                    <a:pos x="T0" y="T1"/>
                  </a:cxn>
                  <a:cxn ang="T7">
                    <a:pos x="T2" y="T3"/>
                  </a:cxn>
                  <a:cxn ang="T8">
                    <a:pos x="T4" y="T5"/>
                  </a:cxn>
                </a:cxnLst>
                <a:rect l="0" t="0" r="r" b="b"/>
                <a:pathLst>
                  <a:path w="100" h="30">
                    <a:moveTo>
                      <a:pt x="100" y="30"/>
                    </a:moveTo>
                    <a:lnTo>
                      <a:pt x="10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83" name="Freeform 135"/>
              <p:cNvSpPr>
                <a:spLocks/>
              </p:cNvSpPr>
              <p:nvPr/>
            </p:nvSpPr>
            <p:spPr bwMode="auto">
              <a:xfrm>
                <a:off x="1554" y="2175"/>
                <a:ext cx="53"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0" y="0"/>
                    </a:moveTo>
                    <a:lnTo>
                      <a:pt x="0" y="0"/>
                    </a:lnTo>
                    <a:lnTo>
                      <a:pt x="15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84" name="Freeform 136"/>
              <p:cNvSpPr>
                <a:spLocks/>
              </p:cNvSpPr>
              <p:nvPr/>
            </p:nvSpPr>
            <p:spPr bwMode="auto">
              <a:xfrm>
                <a:off x="1008" y="1370"/>
                <a:ext cx="11" cy="45"/>
              </a:xfrm>
              <a:custGeom>
                <a:avLst/>
                <a:gdLst>
                  <a:gd name="T0" fmla="*/ 0 w 30"/>
                  <a:gd name="T1" fmla="*/ 0 h 130"/>
                  <a:gd name="T2" fmla="*/ 0 w 30"/>
                  <a:gd name="T3" fmla="*/ 0 h 130"/>
                  <a:gd name="T4" fmla="*/ 0 w 30"/>
                  <a:gd name="T5" fmla="*/ 0 h 130"/>
                  <a:gd name="T6" fmla="*/ 0 60000 65536"/>
                  <a:gd name="T7" fmla="*/ 0 60000 65536"/>
                  <a:gd name="T8" fmla="*/ 0 60000 65536"/>
                </a:gdLst>
                <a:ahLst/>
                <a:cxnLst>
                  <a:cxn ang="T6">
                    <a:pos x="T0" y="T1"/>
                  </a:cxn>
                  <a:cxn ang="T7">
                    <a:pos x="T2" y="T3"/>
                  </a:cxn>
                  <a:cxn ang="T8">
                    <a:pos x="T4" y="T5"/>
                  </a:cxn>
                </a:cxnLst>
                <a:rect l="0" t="0" r="r" b="b"/>
                <a:pathLst>
                  <a:path w="30" h="130">
                    <a:moveTo>
                      <a:pt x="0" y="130"/>
                    </a:moveTo>
                    <a:lnTo>
                      <a:pt x="0" y="130"/>
                    </a:lnTo>
                    <a:lnTo>
                      <a:pt x="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85" name="Freeform 137"/>
              <p:cNvSpPr>
                <a:spLocks/>
              </p:cNvSpPr>
              <p:nvPr/>
            </p:nvSpPr>
            <p:spPr bwMode="auto">
              <a:xfrm>
                <a:off x="1720" y="2775"/>
                <a:ext cx="3" cy="34"/>
              </a:xfrm>
              <a:custGeom>
                <a:avLst/>
                <a:gdLst>
                  <a:gd name="T0" fmla="*/ 0 w 10"/>
                  <a:gd name="T1" fmla="*/ 0 h 100"/>
                  <a:gd name="T2" fmla="*/ 0 w 10"/>
                  <a:gd name="T3" fmla="*/ 0 h 100"/>
                  <a:gd name="T4" fmla="*/ 0 w 10"/>
                  <a:gd name="T5" fmla="*/ 0 h 100"/>
                  <a:gd name="T6" fmla="*/ 0 60000 65536"/>
                  <a:gd name="T7" fmla="*/ 0 60000 65536"/>
                  <a:gd name="T8" fmla="*/ 0 60000 65536"/>
                </a:gdLst>
                <a:ahLst/>
                <a:cxnLst>
                  <a:cxn ang="T6">
                    <a:pos x="T0" y="T1"/>
                  </a:cxn>
                  <a:cxn ang="T7">
                    <a:pos x="T2" y="T3"/>
                  </a:cxn>
                  <a:cxn ang="T8">
                    <a:pos x="T4" y="T5"/>
                  </a:cxn>
                </a:cxnLst>
                <a:rect l="0" t="0" r="r" b="b"/>
                <a:pathLst>
                  <a:path w="10" h="100">
                    <a:moveTo>
                      <a:pt x="10" y="100"/>
                    </a:moveTo>
                    <a:lnTo>
                      <a:pt x="1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86" name="Freeform 138"/>
              <p:cNvSpPr>
                <a:spLocks/>
              </p:cNvSpPr>
              <p:nvPr/>
            </p:nvSpPr>
            <p:spPr bwMode="auto">
              <a:xfrm>
                <a:off x="1720" y="2754"/>
                <a:ext cx="35" cy="21"/>
              </a:xfrm>
              <a:custGeom>
                <a:avLst/>
                <a:gdLst>
                  <a:gd name="T0" fmla="*/ 0 w 100"/>
                  <a:gd name="T1" fmla="*/ 0 h 60"/>
                  <a:gd name="T2" fmla="*/ 0 w 100"/>
                  <a:gd name="T3" fmla="*/ 0 h 60"/>
                  <a:gd name="T4" fmla="*/ 0 w 100"/>
                  <a:gd name="T5" fmla="*/ 0 h 60"/>
                  <a:gd name="T6" fmla="*/ 0 60000 65536"/>
                  <a:gd name="T7" fmla="*/ 0 60000 65536"/>
                  <a:gd name="T8" fmla="*/ 0 60000 65536"/>
                </a:gdLst>
                <a:ahLst/>
                <a:cxnLst>
                  <a:cxn ang="T6">
                    <a:pos x="T0" y="T1"/>
                  </a:cxn>
                  <a:cxn ang="T7">
                    <a:pos x="T2" y="T3"/>
                  </a:cxn>
                  <a:cxn ang="T8">
                    <a:pos x="T4" y="T5"/>
                  </a:cxn>
                </a:cxnLst>
                <a:rect l="0" t="0" r="r" b="b"/>
                <a:pathLst>
                  <a:path w="100" h="60">
                    <a:moveTo>
                      <a:pt x="100" y="0"/>
                    </a:moveTo>
                    <a:lnTo>
                      <a:pt x="10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87" name="Freeform 139"/>
              <p:cNvSpPr>
                <a:spLocks/>
              </p:cNvSpPr>
              <p:nvPr/>
            </p:nvSpPr>
            <p:spPr bwMode="auto">
              <a:xfrm>
                <a:off x="1720" y="2775"/>
                <a:ext cx="53" cy="24"/>
              </a:xfrm>
              <a:custGeom>
                <a:avLst/>
                <a:gdLst>
                  <a:gd name="T0" fmla="*/ 0 w 151"/>
                  <a:gd name="T1" fmla="*/ 0 h 70"/>
                  <a:gd name="T2" fmla="*/ 0 w 151"/>
                  <a:gd name="T3" fmla="*/ 0 h 70"/>
                  <a:gd name="T4" fmla="*/ 0 w 151"/>
                  <a:gd name="T5" fmla="*/ 0 h 70"/>
                  <a:gd name="T6" fmla="*/ 0 60000 65536"/>
                  <a:gd name="T7" fmla="*/ 0 60000 65536"/>
                  <a:gd name="T8" fmla="*/ 0 60000 65536"/>
                </a:gdLst>
                <a:ahLst/>
                <a:cxnLst>
                  <a:cxn ang="T6">
                    <a:pos x="T0" y="T1"/>
                  </a:cxn>
                  <a:cxn ang="T7">
                    <a:pos x="T2" y="T3"/>
                  </a:cxn>
                  <a:cxn ang="T8">
                    <a:pos x="T4" y="T5"/>
                  </a:cxn>
                </a:cxnLst>
                <a:rect l="0" t="0" r="r" b="b"/>
                <a:pathLst>
                  <a:path w="151" h="70">
                    <a:moveTo>
                      <a:pt x="151" y="70"/>
                    </a:moveTo>
                    <a:lnTo>
                      <a:pt x="151"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88" name="Freeform 140"/>
              <p:cNvSpPr>
                <a:spLocks/>
              </p:cNvSpPr>
              <p:nvPr/>
            </p:nvSpPr>
            <p:spPr bwMode="auto">
              <a:xfrm>
                <a:off x="1663" y="2751"/>
                <a:ext cx="57" cy="24"/>
              </a:xfrm>
              <a:custGeom>
                <a:avLst/>
                <a:gdLst>
                  <a:gd name="T0" fmla="*/ 0 w 160"/>
                  <a:gd name="T1" fmla="*/ 0 h 70"/>
                  <a:gd name="T2" fmla="*/ 0 w 160"/>
                  <a:gd name="T3" fmla="*/ 0 h 70"/>
                  <a:gd name="T4" fmla="*/ 0 w 160"/>
                  <a:gd name="T5" fmla="*/ 0 h 70"/>
                  <a:gd name="T6" fmla="*/ 0 60000 65536"/>
                  <a:gd name="T7" fmla="*/ 0 60000 65536"/>
                  <a:gd name="T8" fmla="*/ 0 60000 65536"/>
                </a:gdLst>
                <a:ahLst/>
                <a:cxnLst>
                  <a:cxn ang="T6">
                    <a:pos x="T0" y="T1"/>
                  </a:cxn>
                  <a:cxn ang="T7">
                    <a:pos x="T2" y="T3"/>
                  </a:cxn>
                  <a:cxn ang="T8">
                    <a:pos x="T4" y="T5"/>
                  </a:cxn>
                </a:cxnLst>
                <a:rect l="0" t="0" r="r" b="b"/>
                <a:pathLst>
                  <a:path w="160" h="70">
                    <a:moveTo>
                      <a:pt x="0" y="0"/>
                    </a:moveTo>
                    <a:lnTo>
                      <a:pt x="0" y="0"/>
                    </a:lnTo>
                    <a:lnTo>
                      <a:pt x="16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89" name="Freeform 141"/>
              <p:cNvSpPr>
                <a:spLocks/>
              </p:cNvSpPr>
              <p:nvPr/>
            </p:nvSpPr>
            <p:spPr bwMode="auto">
              <a:xfrm>
                <a:off x="1029" y="1657"/>
                <a:ext cx="43"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0" y="70"/>
                    </a:moveTo>
                    <a:lnTo>
                      <a:pt x="0" y="7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90" name="Freeform 142"/>
              <p:cNvSpPr>
                <a:spLocks/>
              </p:cNvSpPr>
              <p:nvPr/>
            </p:nvSpPr>
            <p:spPr bwMode="auto">
              <a:xfrm>
                <a:off x="1809" y="2195"/>
                <a:ext cx="56" cy="21"/>
              </a:xfrm>
              <a:custGeom>
                <a:avLst/>
                <a:gdLst>
                  <a:gd name="T0" fmla="*/ 0 w 160"/>
                  <a:gd name="T1" fmla="*/ 0 h 60"/>
                  <a:gd name="T2" fmla="*/ 0 w 160"/>
                  <a:gd name="T3" fmla="*/ 0 h 60"/>
                  <a:gd name="T4" fmla="*/ 0 w 160"/>
                  <a:gd name="T5" fmla="*/ 0 h 60"/>
                  <a:gd name="T6" fmla="*/ 0 60000 65536"/>
                  <a:gd name="T7" fmla="*/ 0 60000 65536"/>
                  <a:gd name="T8" fmla="*/ 0 60000 65536"/>
                </a:gdLst>
                <a:ahLst/>
                <a:cxnLst>
                  <a:cxn ang="T6">
                    <a:pos x="T0" y="T1"/>
                  </a:cxn>
                  <a:cxn ang="T7">
                    <a:pos x="T2" y="T3"/>
                  </a:cxn>
                  <a:cxn ang="T8">
                    <a:pos x="T4" y="T5"/>
                  </a:cxn>
                </a:cxnLst>
                <a:rect l="0" t="0" r="r" b="b"/>
                <a:pathLst>
                  <a:path w="160" h="60">
                    <a:moveTo>
                      <a:pt x="160" y="0"/>
                    </a:moveTo>
                    <a:lnTo>
                      <a:pt x="16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91" name="Freeform 143"/>
              <p:cNvSpPr>
                <a:spLocks/>
              </p:cNvSpPr>
              <p:nvPr/>
            </p:nvSpPr>
            <p:spPr bwMode="auto">
              <a:xfrm>
                <a:off x="1727" y="2216"/>
                <a:ext cx="82" cy="41"/>
              </a:xfrm>
              <a:custGeom>
                <a:avLst/>
                <a:gdLst>
                  <a:gd name="T0" fmla="*/ 0 w 231"/>
                  <a:gd name="T1" fmla="*/ 0 h 120"/>
                  <a:gd name="T2" fmla="*/ 0 w 231"/>
                  <a:gd name="T3" fmla="*/ 0 h 120"/>
                  <a:gd name="T4" fmla="*/ 0 w 231"/>
                  <a:gd name="T5" fmla="*/ 0 h 120"/>
                  <a:gd name="T6" fmla="*/ 0 60000 65536"/>
                  <a:gd name="T7" fmla="*/ 0 60000 65536"/>
                  <a:gd name="T8" fmla="*/ 0 60000 65536"/>
                </a:gdLst>
                <a:ahLst/>
                <a:cxnLst>
                  <a:cxn ang="T6">
                    <a:pos x="T0" y="T1"/>
                  </a:cxn>
                  <a:cxn ang="T7">
                    <a:pos x="T2" y="T3"/>
                  </a:cxn>
                  <a:cxn ang="T8">
                    <a:pos x="T4" y="T5"/>
                  </a:cxn>
                </a:cxnLst>
                <a:rect l="0" t="0" r="r" b="b"/>
                <a:pathLst>
                  <a:path w="231" h="120">
                    <a:moveTo>
                      <a:pt x="0" y="120"/>
                    </a:moveTo>
                    <a:lnTo>
                      <a:pt x="0" y="120"/>
                    </a:lnTo>
                    <a:lnTo>
                      <a:pt x="2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92" name="Freeform 144"/>
              <p:cNvSpPr>
                <a:spLocks/>
              </p:cNvSpPr>
              <p:nvPr/>
            </p:nvSpPr>
            <p:spPr bwMode="auto">
              <a:xfrm>
                <a:off x="1415" y="1970"/>
                <a:ext cx="43" cy="14"/>
              </a:xfrm>
              <a:custGeom>
                <a:avLst/>
                <a:gdLst>
                  <a:gd name="T0" fmla="*/ 0 w 120"/>
                  <a:gd name="T1" fmla="*/ 0 h 40"/>
                  <a:gd name="T2" fmla="*/ 0 w 120"/>
                  <a:gd name="T3" fmla="*/ 0 h 40"/>
                  <a:gd name="T4" fmla="*/ 0 w 120"/>
                  <a:gd name="T5" fmla="*/ 0 h 40"/>
                  <a:gd name="T6" fmla="*/ 0 60000 65536"/>
                  <a:gd name="T7" fmla="*/ 0 60000 65536"/>
                  <a:gd name="T8" fmla="*/ 0 60000 65536"/>
                </a:gdLst>
                <a:ahLst/>
                <a:cxnLst>
                  <a:cxn ang="T6">
                    <a:pos x="T0" y="T1"/>
                  </a:cxn>
                  <a:cxn ang="T7">
                    <a:pos x="T2" y="T3"/>
                  </a:cxn>
                  <a:cxn ang="T8">
                    <a:pos x="T4" y="T5"/>
                  </a:cxn>
                </a:cxnLst>
                <a:rect l="0" t="0" r="r" b="b"/>
                <a:pathLst>
                  <a:path w="120" h="40">
                    <a:moveTo>
                      <a:pt x="120" y="40"/>
                    </a:moveTo>
                    <a:lnTo>
                      <a:pt x="12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93" name="Freeform 145"/>
              <p:cNvSpPr>
                <a:spLocks/>
              </p:cNvSpPr>
              <p:nvPr/>
            </p:nvSpPr>
            <p:spPr bwMode="auto">
              <a:xfrm>
                <a:off x="1646" y="3085"/>
                <a:ext cx="21" cy="55"/>
              </a:xfrm>
              <a:custGeom>
                <a:avLst/>
                <a:gdLst>
                  <a:gd name="T0" fmla="*/ 0 w 60"/>
                  <a:gd name="T1" fmla="*/ 0 h 160"/>
                  <a:gd name="T2" fmla="*/ 0 w 60"/>
                  <a:gd name="T3" fmla="*/ 0 h 160"/>
                  <a:gd name="T4" fmla="*/ 0 w 60"/>
                  <a:gd name="T5" fmla="*/ 0 h 160"/>
                  <a:gd name="T6" fmla="*/ 0 60000 65536"/>
                  <a:gd name="T7" fmla="*/ 0 60000 65536"/>
                  <a:gd name="T8" fmla="*/ 0 60000 65536"/>
                </a:gdLst>
                <a:ahLst/>
                <a:cxnLst>
                  <a:cxn ang="T6">
                    <a:pos x="T0" y="T1"/>
                  </a:cxn>
                  <a:cxn ang="T7">
                    <a:pos x="T2" y="T3"/>
                  </a:cxn>
                  <a:cxn ang="T8">
                    <a:pos x="T4" y="T5"/>
                  </a:cxn>
                </a:cxnLst>
                <a:rect l="0" t="0" r="r" b="b"/>
                <a:pathLst>
                  <a:path w="60" h="160">
                    <a:moveTo>
                      <a:pt x="60" y="160"/>
                    </a:moveTo>
                    <a:lnTo>
                      <a:pt x="60" y="1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94" name="Freeform 146"/>
              <p:cNvSpPr>
                <a:spLocks/>
              </p:cNvSpPr>
              <p:nvPr/>
            </p:nvSpPr>
            <p:spPr bwMode="auto">
              <a:xfrm>
                <a:off x="2319" y="3273"/>
                <a:ext cx="24" cy="44"/>
              </a:xfrm>
              <a:custGeom>
                <a:avLst/>
                <a:gdLst>
                  <a:gd name="T0" fmla="*/ 0 w 70"/>
                  <a:gd name="T1" fmla="*/ 0 h 130"/>
                  <a:gd name="T2" fmla="*/ 0 w 70"/>
                  <a:gd name="T3" fmla="*/ 0 h 130"/>
                  <a:gd name="T4" fmla="*/ 0 w 70"/>
                  <a:gd name="T5" fmla="*/ 0 h 130"/>
                  <a:gd name="T6" fmla="*/ 0 60000 65536"/>
                  <a:gd name="T7" fmla="*/ 0 60000 65536"/>
                  <a:gd name="T8" fmla="*/ 0 60000 65536"/>
                </a:gdLst>
                <a:ahLst/>
                <a:cxnLst>
                  <a:cxn ang="T6">
                    <a:pos x="T0" y="T1"/>
                  </a:cxn>
                  <a:cxn ang="T7">
                    <a:pos x="T2" y="T3"/>
                  </a:cxn>
                  <a:cxn ang="T8">
                    <a:pos x="T4" y="T5"/>
                  </a:cxn>
                </a:cxnLst>
                <a:rect l="0" t="0" r="r" b="b"/>
                <a:pathLst>
                  <a:path w="70" h="130">
                    <a:moveTo>
                      <a:pt x="70" y="130"/>
                    </a:moveTo>
                    <a:lnTo>
                      <a:pt x="7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95" name="Freeform 147"/>
              <p:cNvSpPr>
                <a:spLocks/>
              </p:cNvSpPr>
              <p:nvPr/>
            </p:nvSpPr>
            <p:spPr bwMode="auto">
              <a:xfrm>
                <a:off x="2304" y="3273"/>
                <a:ext cx="15" cy="27"/>
              </a:xfrm>
              <a:custGeom>
                <a:avLst/>
                <a:gdLst>
                  <a:gd name="T0" fmla="*/ 0 w 40"/>
                  <a:gd name="T1" fmla="*/ 0 h 80"/>
                  <a:gd name="T2" fmla="*/ 0 w 40"/>
                  <a:gd name="T3" fmla="*/ 0 h 80"/>
                  <a:gd name="T4" fmla="*/ 0 w 40"/>
                  <a:gd name="T5" fmla="*/ 0 h 80"/>
                  <a:gd name="T6" fmla="*/ 0 60000 65536"/>
                  <a:gd name="T7" fmla="*/ 0 60000 65536"/>
                  <a:gd name="T8" fmla="*/ 0 60000 65536"/>
                </a:gdLst>
                <a:ahLst/>
                <a:cxnLst>
                  <a:cxn ang="T6">
                    <a:pos x="T0" y="T1"/>
                  </a:cxn>
                  <a:cxn ang="T7">
                    <a:pos x="T2" y="T3"/>
                  </a:cxn>
                  <a:cxn ang="T8">
                    <a:pos x="T4" y="T5"/>
                  </a:cxn>
                </a:cxnLst>
                <a:rect l="0" t="0" r="r" b="b"/>
                <a:pathLst>
                  <a:path w="40" h="80">
                    <a:moveTo>
                      <a:pt x="0" y="80"/>
                    </a:moveTo>
                    <a:lnTo>
                      <a:pt x="0" y="8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96" name="Freeform 148"/>
              <p:cNvSpPr>
                <a:spLocks/>
              </p:cNvSpPr>
              <p:nvPr/>
            </p:nvSpPr>
            <p:spPr bwMode="auto">
              <a:xfrm>
                <a:off x="2294" y="3242"/>
                <a:ext cx="25" cy="31"/>
              </a:xfrm>
              <a:custGeom>
                <a:avLst/>
                <a:gdLst>
                  <a:gd name="T0" fmla="*/ 0 w 70"/>
                  <a:gd name="T1" fmla="*/ 0 h 90"/>
                  <a:gd name="T2" fmla="*/ 0 w 70"/>
                  <a:gd name="T3" fmla="*/ 0 h 90"/>
                  <a:gd name="T4" fmla="*/ 0 w 70"/>
                  <a:gd name="T5" fmla="*/ 0 h 90"/>
                  <a:gd name="T6" fmla="*/ 0 60000 65536"/>
                  <a:gd name="T7" fmla="*/ 0 60000 65536"/>
                  <a:gd name="T8" fmla="*/ 0 60000 65536"/>
                </a:gdLst>
                <a:ahLst/>
                <a:cxnLst>
                  <a:cxn ang="T6">
                    <a:pos x="T0" y="T1"/>
                  </a:cxn>
                  <a:cxn ang="T7">
                    <a:pos x="T2" y="T3"/>
                  </a:cxn>
                  <a:cxn ang="T8">
                    <a:pos x="T4" y="T5"/>
                  </a:cxn>
                </a:cxnLst>
                <a:rect l="0" t="0" r="r" b="b"/>
                <a:pathLst>
                  <a:path w="70" h="90">
                    <a:moveTo>
                      <a:pt x="0" y="0"/>
                    </a:moveTo>
                    <a:lnTo>
                      <a:pt x="0" y="0"/>
                    </a:lnTo>
                    <a:lnTo>
                      <a:pt x="7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97" name="Freeform 149"/>
              <p:cNvSpPr>
                <a:spLocks/>
              </p:cNvSpPr>
              <p:nvPr/>
            </p:nvSpPr>
            <p:spPr bwMode="auto">
              <a:xfrm>
                <a:off x="1855" y="2495"/>
                <a:ext cx="46" cy="14"/>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130" y="40"/>
                    </a:moveTo>
                    <a:lnTo>
                      <a:pt x="13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98" name="Freeform 150"/>
              <p:cNvSpPr>
                <a:spLocks/>
              </p:cNvSpPr>
              <p:nvPr/>
            </p:nvSpPr>
            <p:spPr bwMode="auto">
              <a:xfrm>
                <a:off x="1855" y="2431"/>
                <a:ext cx="17" cy="64"/>
              </a:xfrm>
              <a:custGeom>
                <a:avLst/>
                <a:gdLst>
                  <a:gd name="T0" fmla="*/ 0 w 50"/>
                  <a:gd name="T1" fmla="*/ 0 h 190"/>
                  <a:gd name="T2" fmla="*/ 0 w 50"/>
                  <a:gd name="T3" fmla="*/ 0 h 190"/>
                  <a:gd name="T4" fmla="*/ 0 w 50"/>
                  <a:gd name="T5" fmla="*/ 0 h 190"/>
                  <a:gd name="T6" fmla="*/ 0 60000 65536"/>
                  <a:gd name="T7" fmla="*/ 0 60000 65536"/>
                  <a:gd name="T8" fmla="*/ 0 60000 65536"/>
                </a:gdLst>
                <a:ahLst/>
                <a:cxnLst>
                  <a:cxn ang="T6">
                    <a:pos x="T0" y="T1"/>
                  </a:cxn>
                  <a:cxn ang="T7">
                    <a:pos x="T2" y="T3"/>
                  </a:cxn>
                  <a:cxn ang="T8">
                    <a:pos x="T4" y="T5"/>
                  </a:cxn>
                </a:cxnLst>
                <a:rect l="0" t="0" r="r" b="b"/>
                <a:pathLst>
                  <a:path w="50" h="190">
                    <a:moveTo>
                      <a:pt x="50" y="0"/>
                    </a:moveTo>
                    <a:lnTo>
                      <a:pt x="50" y="0"/>
                    </a:lnTo>
                    <a:lnTo>
                      <a:pt x="0" y="1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299" name="Freeform 151"/>
              <p:cNvSpPr>
                <a:spLocks/>
              </p:cNvSpPr>
              <p:nvPr/>
            </p:nvSpPr>
            <p:spPr bwMode="auto">
              <a:xfrm>
                <a:off x="2283" y="3672"/>
                <a:ext cx="32" cy="37"/>
              </a:xfrm>
              <a:custGeom>
                <a:avLst/>
                <a:gdLst>
                  <a:gd name="T0" fmla="*/ 0 w 90"/>
                  <a:gd name="T1" fmla="*/ 0 h 110"/>
                  <a:gd name="T2" fmla="*/ 0 w 90"/>
                  <a:gd name="T3" fmla="*/ 0 h 110"/>
                  <a:gd name="T4" fmla="*/ 0 w 90"/>
                  <a:gd name="T5" fmla="*/ 0 h 110"/>
                  <a:gd name="T6" fmla="*/ 0 60000 65536"/>
                  <a:gd name="T7" fmla="*/ 0 60000 65536"/>
                  <a:gd name="T8" fmla="*/ 0 60000 65536"/>
                </a:gdLst>
                <a:ahLst/>
                <a:cxnLst>
                  <a:cxn ang="T6">
                    <a:pos x="T0" y="T1"/>
                  </a:cxn>
                  <a:cxn ang="T7">
                    <a:pos x="T2" y="T3"/>
                  </a:cxn>
                  <a:cxn ang="T8">
                    <a:pos x="T4" y="T5"/>
                  </a:cxn>
                </a:cxnLst>
                <a:rect l="0" t="0" r="r" b="b"/>
                <a:pathLst>
                  <a:path w="90" h="110">
                    <a:moveTo>
                      <a:pt x="90" y="0"/>
                    </a:moveTo>
                    <a:lnTo>
                      <a:pt x="9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00" name="Freeform 152"/>
              <p:cNvSpPr>
                <a:spLocks/>
              </p:cNvSpPr>
              <p:nvPr/>
            </p:nvSpPr>
            <p:spPr bwMode="auto">
              <a:xfrm>
                <a:off x="558" y="2853"/>
                <a:ext cx="4" cy="48"/>
              </a:xfrm>
              <a:custGeom>
                <a:avLst/>
                <a:gdLst>
                  <a:gd name="T0" fmla="*/ 0 w 10"/>
                  <a:gd name="T1" fmla="*/ 0 h 140"/>
                  <a:gd name="T2" fmla="*/ 0 w 10"/>
                  <a:gd name="T3" fmla="*/ 0 h 140"/>
                  <a:gd name="T4" fmla="*/ 0 w 10"/>
                  <a:gd name="T5" fmla="*/ 0 h 140"/>
                  <a:gd name="T6" fmla="*/ 0 60000 65536"/>
                  <a:gd name="T7" fmla="*/ 0 60000 65536"/>
                  <a:gd name="T8" fmla="*/ 0 60000 65536"/>
                </a:gdLst>
                <a:ahLst/>
                <a:cxnLst>
                  <a:cxn ang="T6">
                    <a:pos x="T0" y="T1"/>
                  </a:cxn>
                  <a:cxn ang="T7">
                    <a:pos x="T2" y="T3"/>
                  </a:cxn>
                  <a:cxn ang="T8">
                    <a:pos x="T4" y="T5"/>
                  </a:cxn>
                </a:cxnLst>
                <a:rect l="0" t="0" r="r" b="b"/>
                <a:pathLst>
                  <a:path w="10" h="140">
                    <a:moveTo>
                      <a:pt x="10" y="0"/>
                    </a:moveTo>
                    <a:lnTo>
                      <a:pt x="1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01" name="Freeform 153"/>
              <p:cNvSpPr>
                <a:spLocks/>
              </p:cNvSpPr>
              <p:nvPr/>
            </p:nvSpPr>
            <p:spPr bwMode="auto">
              <a:xfrm>
                <a:off x="1515" y="2564"/>
                <a:ext cx="24" cy="3"/>
              </a:xfrm>
              <a:custGeom>
                <a:avLst/>
                <a:gdLst>
                  <a:gd name="T0" fmla="*/ 0 w 70"/>
                  <a:gd name="T1" fmla="*/ 0 h 10"/>
                  <a:gd name="T2" fmla="*/ 0 w 70"/>
                  <a:gd name="T3" fmla="*/ 0 h 10"/>
                  <a:gd name="T4" fmla="*/ 0 w 70"/>
                  <a:gd name="T5" fmla="*/ 0 h 10"/>
                  <a:gd name="T6" fmla="*/ 0 60000 65536"/>
                  <a:gd name="T7" fmla="*/ 0 60000 65536"/>
                  <a:gd name="T8" fmla="*/ 0 60000 65536"/>
                </a:gdLst>
                <a:ahLst/>
                <a:cxnLst>
                  <a:cxn ang="T6">
                    <a:pos x="T0" y="T1"/>
                  </a:cxn>
                  <a:cxn ang="T7">
                    <a:pos x="T2" y="T3"/>
                  </a:cxn>
                  <a:cxn ang="T8">
                    <a:pos x="T4" y="T5"/>
                  </a:cxn>
                </a:cxnLst>
                <a:rect l="0" t="0" r="r" b="b"/>
                <a:pathLst>
                  <a:path w="70" h="10">
                    <a:moveTo>
                      <a:pt x="0" y="0"/>
                    </a:moveTo>
                    <a:lnTo>
                      <a:pt x="0" y="0"/>
                    </a:lnTo>
                    <a:lnTo>
                      <a:pt x="7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02" name="Freeform 154"/>
              <p:cNvSpPr>
                <a:spLocks/>
              </p:cNvSpPr>
              <p:nvPr/>
            </p:nvSpPr>
            <p:spPr bwMode="auto">
              <a:xfrm>
                <a:off x="1412" y="2547"/>
                <a:ext cx="25" cy="27"/>
              </a:xfrm>
              <a:custGeom>
                <a:avLst/>
                <a:gdLst>
                  <a:gd name="T0" fmla="*/ 0 w 70"/>
                  <a:gd name="T1" fmla="*/ 0 h 80"/>
                  <a:gd name="T2" fmla="*/ 0 w 70"/>
                  <a:gd name="T3" fmla="*/ 0 h 80"/>
                  <a:gd name="T4" fmla="*/ 0 w 70"/>
                  <a:gd name="T5" fmla="*/ 0 h 80"/>
                  <a:gd name="T6" fmla="*/ 0 60000 65536"/>
                  <a:gd name="T7" fmla="*/ 0 60000 65536"/>
                  <a:gd name="T8" fmla="*/ 0 60000 65536"/>
                </a:gdLst>
                <a:ahLst/>
                <a:cxnLst>
                  <a:cxn ang="T6">
                    <a:pos x="T0" y="T1"/>
                  </a:cxn>
                  <a:cxn ang="T7">
                    <a:pos x="T2" y="T3"/>
                  </a:cxn>
                  <a:cxn ang="T8">
                    <a:pos x="T4" y="T5"/>
                  </a:cxn>
                </a:cxnLst>
                <a:rect l="0" t="0" r="r" b="b"/>
                <a:pathLst>
                  <a:path w="70" h="80">
                    <a:moveTo>
                      <a:pt x="70" y="0"/>
                    </a:moveTo>
                    <a:lnTo>
                      <a:pt x="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03" name="Freeform 155"/>
              <p:cNvSpPr>
                <a:spLocks/>
              </p:cNvSpPr>
              <p:nvPr/>
            </p:nvSpPr>
            <p:spPr bwMode="auto">
              <a:xfrm>
                <a:off x="2609" y="2850"/>
                <a:ext cx="46" cy="31"/>
              </a:xfrm>
              <a:custGeom>
                <a:avLst/>
                <a:gdLst>
                  <a:gd name="T0" fmla="*/ 0 w 130"/>
                  <a:gd name="T1" fmla="*/ 0 h 90"/>
                  <a:gd name="T2" fmla="*/ 0 w 130"/>
                  <a:gd name="T3" fmla="*/ 0 h 90"/>
                  <a:gd name="T4" fmla="*/ 0 w 130"/>
                  <a:gd name="T5" fmla="*/ 0 h 90"/>
                  <a:gd name="T6" fmla="*/ 0 60000 65536"/>
                  <a:gd name="T7" fmla="*/ 0 60000 65536"/>
                  <a:gd name="T8" fmla="*/ 0 60000 65536"/>
                </a:gdLst>
                <a:ahLst/>
                <a:cxnLst>
                  <a:cxn ang="T6">
                    <a:pos x="T0" y="T1"/>
                  </a:cxn>
                  <a:cxn ang="T7">
                    <a:pos x="T2" y="T3"/>
                  </a:cxn>
                  <a:cxn ang="T8">
                    <a:pos x="T4" y="T5"/>
                  </a:cxn>
                </a:cxnLst>
                <a:rect l="0" t="0" r="r" b="b"/>
                <a:pathLst>
                  <a:path w="130" h="90">
                    <a:moveTo>
                      <a:pt x="130" y="90"/>
                    </a:moveTo>
                    <a:lnTo>
                      <a:pt x="13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04" name="Freeform 156"/>
              <p:cNvSpPr>
                <a:spLocks/>
              </p:cNvSpPr>
              <p:nvPr/>
            </p:nvSpPr>
            <p:spPr bwMode="auto">
              <a:xfrm>
                <a:off x="2556" y="2850"/>
                <a:ext cx="53" cy="10"/>
              </a:xfrm>
              <a:custGeom>
                <a:avLst/>
                <a:gdLst>
                  <a:gd name="T0" fmla="*/ 0 w 151"/>
                  <a:gd name="T1" fmla="*/ 0 h 30"/>
                  <a:gd name="T2" fmla="*/ 0 w 151"/>
                  <a:gd name="T3" fmla="*/ 0 h 30"/>
                  <a:gd name="T4" fmla="*/ 0 w 151"/>
                  <a:gd name="T5" fmla="*/ 0 h 30"/>
                  <a:gd name="T6" fmla="*/ 0 60000 65536"/>
                  <a:gd name="T7" fmla="*/ 0 60000 65536"/>
                  <a:gd name="T8" fmla="*/ 0 60000 65536"/>
                </a:gdLst>
                <a:ahLst/>
                <a:cxnLst>
                  <a:cxn ang="T6">
                    <a:pos x="T0" y="T1"/>
                  </a:cxn>
                  <a:cxn ang="T7">
                    <a:pos x="T2" y="T3"/>
                  </a:cxn>
                  <a:cxn ang="T8">
                    <a:pos x="T4" y="T5"/>
                  </a:cxn>
                </a:cxnLst>
                <a:rect l="0" t="0" r="r" b="b"/>
                <a:pathLst>
                  <a:path w="151" h="30">
                    <a:moveTo>
                      <a:pt x="0" y="30"/>
                    </a:moveTo>
                    <a:lnTo>
                      <a:pt x="0" y="30"/>
                    </a:lnTo>
                    <a:lnTo>
                      <a:pt x="15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05" name="Freeform 157"/>
              <p:cNvSpPr>
                <a:spLocks/>
              </p:cNvSpPr>
              <p:nvPr/>
            </p:nvSpPr>
            <p:spPr bwMode="auto">
              <a:xfrm>
                <a:off x="2609" y="2802"/>
                <a:ext cx="28" cy="48"/>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80" y="0"/>
                    </a:moveTo>
                    <a:lnTo>
                      <a:pt x="8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06" name="Freeform 158"/>
              <p:cNvSpPr>
                <a:spLocks/>
              </p:cNvSpPr>
              <p:nvPr/>
            </p:nvSpPr>
            <p:spPr bwMode="auto">
              <a:xfrm>
                <a:off x="2606" y="2812"/>
                <a:ext cx="3" cy="38"/>
              </a:xfrm>
              <a:custGeom>
                <a:avLst/>
                <a:gdLst>
                  <a:gd name="T0" fmla="*/ 0 w 10"/>
                  <a:gd name="T1" fmla="*/ 0 h 110"/>
                  <a:gd name="T2" fmla="*/ 0 w 10"/>
                  <a:gd name="T3" fmla="*/ 0 h 110"/>
                  <a:gd name="T4" fmla="*/ 0 w 10"/>
                  <a:gd name="T5" fmla="*/ 0 h 110"/>
                  <a:gd name="T6" fmla="*/ 0 60000 65536"/>
                  <a:gd name="T7" fmla="*/ 0 60000 65536"/>
                  <a:gd name="T8" fmla="*/ 0 60000 65536"/>
                </a:gdLst>
                <a:ahLst/>
                <a:cxnLst>
                  <a:cxn ang="T6">
                    <a:pos x="T0" y="T1"/>
                  </a:cxn>
                  <a:cxn ang="T7">
                    <a:pos x="T2" y="T3"/>
                  </a:cxn>
                  <a:cxn ang="T8">
                    <a:pos x="T4" y="T5"/>
                  </a:cxn>
                </a:cxnLst>
                <a:rect l="0" t="0" r="r" b="b"/>
                <a:pathLst>
                  <a:path w="10" h="110">
                    <a:moveTo>
                      <a:pt x="0" y="0"/>
                    </a:moveTo>
                    <a:lnTo>
                      <a:pt x="0" y="0"/>
                    </a:lnTo>
                    <a:lnTo>
                      <a:pt x="1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07" name="Freeform 159"/>
              <p:cNvSpPr>
                <a:spLocks/>
              </p:cNvSpPr>
              <p:nvPr/>
            </p:nvSpPr>
            <p:spPr bwMode="auto">
              <a:xfrm>
                <a:off x="919" y="1606"/>
                <a:ext cx="15" cy="30"/>
              </a:xfrm>
              <a:custGeom>
                <a:avLst/>
                <a:gdLst>
                  <a:gd name="T0" fmla="*/ 0 w 41"/>
                  <a:gd name="T1" fmla="*/ 0 h 90"/>
                  <a:gd name="T2" fmla="*/ 0 w 41"/>
                  <a:gd name="T3" fmla="*/ 0 h 90"/>
                  <a:gd name="T4" fmla="*/ 0 w 41"/>
                  <a:gd name="T5" fmla="*/ 0 h 90"/>
                  <a:gd name="T6" fmla="*/ 0 60000 65536"/>
                  <a:gd name="T7" fmla="*/ 0 60000 65536"/>
                  <a:gd name="T8" fmla="*/ 0 60000 65536"/>
                </a:gdLst>
                <a:ahLst/>
                <a:cxnLst>
                  <a:cxn ang="T6">
                    <a:pos x="T0" y="T1"/>
                  </a:cxn>
                  <a:cxn ang="T7">
                    <a:pos x="T2" y="T3"/>
                  </a:cxn>
                  <a:cxn ang="T8">
                    <a:pos x="T4" y="T5"/>
                  </a:cxn>
                </a:cxnLst>
                <a:rect l="0" t="0" r="r" b="b"/>
                <a:pathLst>
                  <a:path w="41" h="90">
                    <a:moveTo>
                      <a:pt x="0" y="90"/>
                    </a:moveTo>
                    <a:lnTo>
                      <a:pt x="0" y="90"/>
                    </a:lnTo>
                    <a:lnTo>
                      <a:pt x="4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08" name="Freeform 160"/>
              <p:cNvSpPr>
                <a:spLocks/>
              </p:cNvSpPr>
              <p:nvPr/>
            </p:nvSpPr>
            <p:spPr bwMode="auto">
              <a:xfrm>
                <a:off x="1238" y="2502"/>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0" y="0"/>
                    </a:moveTo>
                    <a:lnTo>
                      <a:pt x="0" y="0"/>
                    </a:lnTo>
                    <a:lnTo>
                      <a:pt x="11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09" name="Freeform 161"/>
              <p:cNvSpPr>
                <a:spLocks/>
              </p:cNvSpPr>
              <p:nvPr/>
            </p:nvSpPr>
            <p:spPr bwMode="auto">
              <a:xfrm>
                <a:off x="1221" y="2529"/>
                <a:ext cx="56" cy="0"/>
              </a:xfrm>
              <a:custGeom>
                <a:avLst/>
                <a:gdLst>
                  <a:gd name="T0" fmla="*/ 0 w 160"/>
                  <a:gd name="T1" fmla="*/ 0 w 160"/>
                  <a:gd name="T2" fmla="*/ 0 w 160"/>
                  <a:gd name="T3" fmla="*/ 0 60000 65536"/>
                  <a:gd name="T4" fmla="*/ 0 60000 65536"/>
                  <a:gd name="T5" fmla="*/ 0 60000 65536"/>
                </a:gdLst>
                <a:ahLst/>
                <a:cxnLst>
                  <a:cxn ang="T3">
                    <a:pos x="T0" y="0"/>
                  </a:cxn>
                  <a:cxn ang="T4">
                    <a:pos x="T1" y="0"/>
                  </a:cxn>
                  <a:cxn ang="T5">
                    <a:pos x="T2" y="0"/>
                  </a:cxn>
                </a:cxnLst>
                <a:rect l="0" t="0" r="r" b="b"/>
                <a:pathLst>
                  <a:path w="160">
                    <a:moveTo>
                      <a:pt x="0" y="0"/>
                    </a:moveTo>
                    <a:lnTo>
                      <a:pt x="0" y="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10" name="Freeform 162"/>
              <p:cNvSpPr>
                <a:spLocks/>
              </p:cNvSpPr>
              <p:nvPr/>
            </p:nvSpPr>
            <p:spPr bwMode="auto">
              <a:xfrm>
                <a:off x="2446" y="3402"/>
                <a:ext cx="46" cy="21"/>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0" y="0"/>
                    </a:moveTo>
                    <a:lnTo>
                      <a:pt x="0" y="0"/>
                    </a:lnTo>
                    <a:lnTo>
                      <a:pt x="13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11" name="Freeform 163"/>
              <p:cNvSpPr>
                <a:spLocks/>
              </p:cNvSpPr>
              <p:nvPr/>
            </p:nvSpPr>
            <p:spPr bwMode="auto">
              <a:xfrm>
                <a:off x="1918" y="2427"/>
                <a:ext cx="43" cy="0"/>
              </a:xfrm>
              <a:custGeom>
                <a:avLst/>
                <a:gdLst>
                  <a:gd name="T0" fmla="*/ 0 w 120"/>
                  <a:gd name="T1" fmla="*/ 0 w 120"/>
                  <a:gd name="T2" fmla="*/ 0 w 120"/>
                  <a:gd name="T3" fmla="*/ 0 60000 65536"/>
                  <a:gd name="T4" fmla="*/ 0 60000 65536"/>
                  <a:gd name="T5" fmla="*/ 0 60000 65536"/>
                </a:gdLst>
                <a:ahLst/>
                <a:cxnLst>
                  <a:cxn ang="T3">
                    <a:pos x="T0" y="0"/>
                  </a:cxn>
                  <a:cxn ang="T4">
                    <a:pos x="T1" y="0"/>
                  </a:cxn>
                  <a:cxn ang="T5">
                    <a:pos x="T2" y="0"/>
                  </a:cxn>
                </a:cxnLst>
                <a:rect l="0" t="0" r="r" b="b"/>
                <a:pathLst>
                  <a:path w="120">
                    <a:moveTo>
                      <a:pt x="120" y="0"/>
                    </a:moveTo>
                    <a:lnTo>
                      <a:pt x="12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12" name="Freeform 164"/>
              <p:cNvSpPr>
                <a:spLocks/>
              </p:cNvSpPr>
              <p:nvPr/>
            </p:nvSpPr>
            <p:spPr bwMode="auto">
              <a:xfrm>
                <a:off x="1918" y="2400"/>
                <a:ext cx="61" cy="27"/>
              </a:xfrm>
              <a:custGeom>
                <a:avLst/>
                <a:gdLst>
                  <a:gd name="T0" fmla="*/ 0 w 170"/>
                  <a:gd name="T1" fmla="*/ 0 h 80"/>
                  <a:gd name="T2" fmla="*/ 0 w 170"/>
                  <a:gd name="T3" fmla="*/ 0 h 80"/>
                  <a:gd name="T4" fmla="*/ 0 w 170"/>
                  <a:gd name="T5" fmla="*/ 0 h 80"/>
                  <a:gd name="T6" fmla="*/ 0 60000 65536"/>
                  <a:gd name="T7" fmla="*/ 0 60000 65536"/>
                  <a:gd name="T8" fmla="*/ 0 60000 65536"/>
                </a:gdLst>
                <a:ahLst/>
                <a:cxnLst>
                  <a:cxn ang="T6">
                    <a:pos x="T0" y="T1"/>
                  </a:cxn>
                  <a:cxn ang="T7">
                    <a:pos x="T2" y="T3"/>
                  </a:cxn>
                  <a:cxn ang="T8">
                    <a:pos x="T4" y="T5"/>
                  </a:cxn>
                </a:cxnLst>
                <a:rect l="0" t="0" r="r" b="b"/>
                <a:pathLst>
                  <a:path w="170" h="80">
                    <a:moveTo>
                      <a:pt x="170" y="0"/>
                    </a:moveTo>
                    <a:lnTo>
                      <a:pt x="1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13" name="Freeform 165"/>
              <p:cNvSpPr>
                <a:spLocks/>
              </p:cNvSpPr>
              <p:nvPr/>
            </p:nvSpPr>
            <p:spPr bwMode="auto">
              <a:xfrm>
                <a:off x="1872" y="2427"/>
                <a:ext cx="46" cy="4"/>
              </a:xfrm>
              <a:custGeom>
                <a:avLst/>
                <a:gdLst>
                  <a:gd name="T0" fmla="*/ 0 w 130"/>
                  <a:gd name="T1" fmla="*/ 0 h 10"/>
                  <a:gd name="T2" fmla="*/ 0 w 130"/>
                  <a:gd name="T3" fmla="*/ 0 h 10"/>
                  <a:gd name="T4" fmla="*/ 0 w 130"/>
                  <a:gd name="T5" fmla="*/ 0 h 10"/>
                  <a:gd name="T6" fmla="*/ 0 60000 65536"/>
                  <a:gd name="T7" fmla="*/ 0 60000 65536"/>
                  <a:gd name="T8" fmla="*/ 0 60000 65536"/>
                </a:gdLst>
                <a:ahLst/>
                <a:cxnLst>
                  <a:cxn ang="T6">
                    <a:pos x="T0" y="T1"/>
                  </a:cxn>
                  <a:cxn ang="T7">
                    <a:pos x="T2" y="T3"/>
                  </a:cxn>
                  <a:cxn ang="T8">
                    <a:pos x="T4" y="T5"/>
                  </a:cxn>
                </a:cxnLst>
                <a:rect l="0" t="0" r="r" b="b"/>
                <a:pathLst>
                  <a:path w="130" h="10">
                    <a:moveTo>
                      <a:pt x="0" y="10"/>
                    </a:moveTo>
                    <a:lnTo>
                      <a:pt x="0" y="1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14" name="Freeform 166"/>
              <p:cNvSpPr>
                <a:spLocks/>
              </p:cNvSpPr>
              <p:nvPr/>
            </p:nvSpPr>
            <p:spPr bwMode="auto">
              <a:xfrm>
                <a:off x="1773" y="1704"/>
                <a:ext cx="21" cy="28"/>
              </a:xfrm>
              <a:custGeom>
                <a:avLst/>
                <a:gdLst>
                  <a:gd name="T0" fmla="*/ 0 w 60"/>
                  <a:gd name="T1" fmla="*/ 0 h 80"/>
                  <a:gd name="T2" fmla="*/ 0 w 60"/>
                  <a:gd name="T3" fmla="*/ 0 h 80"/>
                  <a:gd name="T4" fmla="*/ 0 w 60"/>
                  <a:gd name="T5" fmla="*/ 0 h 80"/>
                  <a:gd name="T6" fmla="*/ 0 60000 65536"/>
                  <a:gd name="T7" fmla="*/ 0 60000 65536"/>
                  <a:gd name="T8" fmla="*/ 0 60000 65536"/>
                </a:gdLst>
                <a:ahLst/>
                <a:cxnLst>
                  <a:cxn ang="T6">
                    <a:pos x="T0" y="T1"/>
                  </a:cxn>
                  <a:cxn ang="T7">
                    <a:pos x="T2" y="T3"/>
                  </a:cxn>
                  <a:cxn ang="T8">
                    <a:pos x="T4" y="T5"/>
                  </a:cxn>
                </a:cxnLst>
                <a:rect l="0" t="0" r="r" b="b"/>
                <a:pathLst>
                  <a:path w="60" h="80">
                    <a:moveTo>
                      <a:pt x="60" y="80"/>
                    </a:moveTo>
                    <a:lnTo>
                      <a:pt x="6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15" name="Freeform 167"/>
              <p:cNvSpPr>
                <a:spLocks/>
              </p:cNvSpPr>
              <p:nvPr/>
            </p:nvSpPr>
            <p:spPr bwMode="auto">
              <a:xfrm>
                <a:off x="1763" y="1674"/>
                <a:ext cx="10" cy="30"/>
              </a:xfrm>
              <a:custGeom>
                <a:avLst/>
                <a:gdLst>
                  <a:gd name="T0" fmla="*/ 0 w 30"/>
                  <a:gd name="T1" fmla="*/ 0 h 90"/>
                  <a:gd name="T2" fmla="*/ 0 w 30"/>
                  <a:gd name="T3" fmla="*/ 0 h 90"/>
                  <a:gd name="T4" fmla="*/ 0 w 30"/>
                  <a:gd name="T5" fmla="*/ 0 h 90"/>
                  <a:gd name="T6" fmla="*/ 0 60000 65536"/>
                  <a:gd name="T7" fmla="*/ 0 60000 65536"/>
                  <a:gd name="T8" fmla="*/ 0 60000 65536"/>
                </a:gdLst>
                <a:ahLst/>
                <a:cxnLst>
                  <a:cxn ang="T6">
                    <a:pos x="T0" y="T1"/>
                  </a:cxn>
                  <a:cxn ang="T7">
                    <a:pos x="T2" y="T3"/>
                  </a:cxn>
                  <a:cxn ang="T8">
                    <a:pos x="T4" y="T5"/>
                  </a:cxn>
                </a:cxnLst>
                <a:rect l="0" t="0" r="r" b="b"/>
                <a:pathLst>
                  <a:path w="30" h="90">
                    <a:moveTo>
                      <a:pt x="0" y="0"/>
                    </a:moveTo>
                    <a:lnTo>
                      <a:pt x="0" y="0"/>
                    </a:lnTo>
                    <a:lnTo>
                      <a:pt x="3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16" name="Freeform 168"/>
              <p:cNvSpPr>
                <a:spLocks/>
              </p:cNvSpPr>
              <p:nvPr/>
            </p:nvSpPr>
            <p:spPr bwMode="auto">
              <a:xfrm>
                <a:off x="1727" y="1704"/>
                <a:ext cx="46" cy="38"/>
              </a:xfrm>
              <a:custGeom>
                <a:avLst/>
                <a:gdLst>
                  <a:gd name="T0" fmla="*/ 0 w 131"/>
                  <a:gd name="T1" fmla="*/ 0 h 110"/>
                  <a:gd name="T2" fmla="*/ 0 w 131"/>
                  <a:gd name="T3" fmla="*/ 0 h 110"/>
                  <a:gd name="T4" fmla="*/ 0 w 131"/>
                  <a:gd name="T5" fmla="*/ 0 h 110"/>
                  <a:gd name="T6" fmla="*/ 0 60000 65536"/>
                  <a:gd name="T7" fmla="*/ 0 60000 65536"/>
                  <a:gd name="T8" fmla="*/ 0 60000 65536"/>
                </a:gdLst>
                <a:ahLst/>
                <a:cxnLst>
                  <a:cxn ang="T6">
                    <a:pos x="T0" y="T1"/>
                  </a:cxn>
                  <a:cxn ang="T7">
                    <a:pos x="T2" y="T3"/>
                  </a:cxn>
                  <a:cxn ang="T8">
                    <a:pos x="T4" y="T5"/>
                  </a:cxn>
                </a:cxnLst>
                <a:rect l="0" t="0" r="r" b="b"/>
                <a:pathLst>
                  <a:path w="131" h="110">
                    <a:moveTo>
                      <a:pt x="0" y="110"/>
                    </a:moveTo>
                    <a:lnTo>
                      <a:pt x="0" y="110"/>
                    </a:lnTo>
                    <a:lnTo>
                      <a:pt x="1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17" name="Freeform 169"/>
              <p:cNvSpPr>
                <a:spLocks/>
              </p:cNvSpPr>
              <p:nvPr/>
            </p:nvSpPr>
            <p:spPr bwMode="auto">
              <a:xfrm>
                <a:off x="1773" y="1663"/>
                <a:ext cx="14"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40" y="0"/>
                    </a:moveTo>
                    <a:lnTo>
                      <a:pt x="4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18" name="Freeform 170"/>
              <p:cNvSpPr>
                <a:spLocks/>
              </p:cNvSpPr>
              <p:nvPr/>
            </p:nvSpPr>
            <p:spPr bwMode="auto">
              <a:xfrm>
                <a:off x="1773" y="1704"/>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150" y="40"/>
                    </a:moveTo>
                    <a:lnTo>
                      <a:pt x="15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19" name="Freeform 171"/>
              <p:cNvSpPr>
                <a:spLocks/>
              </p:cNvSpPr>
              <p:nvPr/>
            </p:nvSpPr>
            <p:spPr bwMode="auto">
              <a:xfrm>
                <a:off x="1773" y="1681"/>
                <a:ext cx="46" cy="23"/>
              </a:xfrm>
              <a:custGeom>
                <a:avLst/>
                <a:gdLst>
                  <a:gd name="T0" fmla="*/ 0 w 130"/>
                  <a:gd name="T1" fmla="*/ 0 h 70"/>
                  <a:gd name="T2" fmla="*/ 0 w 130"/>
                  <a:gd name="T3" fmla="*/ 0 h 70"/>
                  <a:gd name="T4" fmla="*/ 0 w 130"/>
                  <a:gd name="T5" fmla="*/ 0 h 70"/>
                  <a:gd name="T6" fmla="*/ 0 60000 65536"/>
                  <a:gd name="T7" fmla="*/ 0 60000 65536"/>
                  <a:gd name="T8" fmla="*/ 0 60000 65536"/>
                </a:gdLst>
                <a:ahLst/>
                <a:cxnLst>
                  <a:cxn ang="T6">
                    <a:pos x="T0" y="T1"/>
                  </a:cxn>
                  <a:cxn ang="T7">
                    <a:pos x="T2" y="T3"/>
                  </a:cxn>
                  <a:cxn ang="T8">
                    <a:pos x="T4" y="T5"/>
                  </a:cxn>
                </a:cxnLst>
                <a:rect l="0" t="0" r="r" b="b"/>
                <a:pathLst>
                  <a:path w="130" h="70">
                    <a:moveTo>
                      <a:pt x="130" y="0"/>
                    </a:moveTo>
                    <a:lnTo>
                      <a:pt x="13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20" name="Freeform 172"/>
              <p:cNvSpPr>
                <a:spLocks/>
              </p:cNvSpPr>
              <p:nvPr/>
            </p:nvSpPr>
            <p:spPr bwMode="auto">
              <a:xfrm>
                <a:off x="714" y="1541"/>
                <a:ext cx="32" cy="61"/>
              </a:xfrm>
              <a:custGeom>
                <a:avLst/>
                <a:gdLst>
                  <a:gd name="T0" fmla="*/ 0 w 90"/>
                  <a:gd name="T1" fmla="*/ 0 h 180"/>
                  <a:gd name="T2" fmla="*/ 0 w 90"/>
                  <a:gd name="T3" fmla="*/ 0 h 180"/>
                  <a:gd name="T4" fmla="*/ 0 w 90"/>
                  <a:gd name="T5" fmla="*/ 0 h 180"/>
                  <a:gd name="T6" fmla="*/ 0 60000 65536"/>
                  <a:gd name="T7" fmla="*/ 0 60000 65536"/>
                  <a:gd name="T8" fmla="*/ 0 60000 65536"/>
                </a:gdLst>
                <a:ahLst/>
                <a:cxnLst>
                  <a:cxn ang="T6">
                    <a:pos x="T0" y="T1"/>
                  </a:cxn>
                  <a:cxn ang="T7">
                    <a:pos x="T2" y="T3"/>
                  </a:cxn>
                  <a:cxn ang="T8">
                    <a:pos x="T4" y="T5"/>
                  </a:cxn>
                </a:cxnLst>
                <a:rect l="0" t="0" r="r" b="b"/>
                <a:pathLst>
                  <a:path w="90" h="180">
                    <a:moveTo>
                      <a:pt x="0" y="180"/>
                    </a:moveTo>
                    <a:lnTo>
                      <a:pt x="0" y="18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21" name="Freeform 173"/>
              <p:cNvSpPr>
                <a:spLocks/>
              </p:cNvSpPr>
              <p:nvPr/>
            </p:nvSpPr>
            <p:spPr bwMode="auto">
              <a:xfrm>
                <a:off x="466" y="2724"/>
                <a:ext cx="32" cy="27"/>
              </a:xfrm>
              <a:custGeom>
                <a:avLst/>
                <a:gdLst>
                  <a:gd name="T0" fmla="*/ 0 w 90"/>
                  <a:gd name="T1" fmla="*/ 0 h 80"/>
                  <a:gd name="T2" fmla="*/ 0 w 90"/>
                  <a:gd name="T3" fmla="*/ 0 h 80"/>
                  <a:gd name="T4" fmla="*/ 0 w 90"/>
                  <a:gd name="T5" fmla="*/ 0 h 80"/>
                  <a:gd name="T6" fmla="*/ 0 60000 65536"/>
                  <a:gd name="T7" fmla="*/ 0 60000 65536"/>
                  <a:gd name="T8" fmla="*/ 0 60000 65536"/>
                </a:gdLst>
                <a:ahLst/>
                <a:cxnLst>
                  <a:cxn ang="T6">
                    <a:pos x="T0" y="T1"/>
                  </a:cxn>
                  <a:cxn ang="T7">
                    <a:pos x="T2" y="T3"/>
                  </a:cxn>
                  <a:cxn ang="T8">
                    <a:pos x="T4" y="T5"/>
                  </a:cxn>
                </a:cxnLst>
                <a:rect l="0" t="0" r="r" b="b"/>
                <a:pathLst>
                  <a:path w="90" h="80">
                    <a:moveTo>
                      <a:pt x="90" y="0"/>
                    </a:moveTo>
                    <a:lnTo>
                      <a:pt x="9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22" name="Freeform 174"/>
              <p:cNvSpPr>
                <a:spLocks/>
              </p:cNvSpPr>
              <p:nvPr/>
            </p:nvSpPr>
            <p:spPr bwMode="auto">
              <a:xfrm>
                <a:off x="1787" y="1606"/>
                <a:ext cx="0" cy="57"/>
              </a:xfrm>
              <a:custGeom>
                <a:avLst/>
                <a:gdLst>
                  <a:gd name="T0" fmla="*/ 0 h 170"/>
                  <a:gd name="T1" fmla="*/ 0 h 170"/>
                  <a:gd name="T2" fmla="*/ 0 h 170"/>
                  <a:gd name="T3" fmla="*/ 0 60000 65536"/>
                  <a:gd name="T4" fmla="*/ 0 60000 65536"/>
                  <a:gd name="T5" fmla="*/ 0 60000 65536"/>
                </a:gdLst>
                <a:ahLst/>
                <a:cxnLst>
                  <a:cxn ang="T3">
                    <a:pos x="0" y="T0"/>
                  </a:cxn>
                  <a:cxn ang="T4">
                    <a:pos x="0" y="T1"/>
                  </a:cxn>
                  <a:cxn ang="T5">
                    <a:pos x="0" y="T2"/>
                  </a:cxn>
                </a:cxnLst>
                <a:rect l="0" t="0" r="r" b="b"/>
                <a:pathLst>
                  <a:path h="170">
                    <a:moveTo>
                      <a:pt x="0" y="170"/>
                    </a:moveTo>
                    <a:lnTo>
                      <a:pt x="0" y="1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23" name="Freeform 175"/>
              <p:cNvSpPr>
                <a:spLocks/>
              </p:cNvSpPr>
              <p:nvPr/>
            </p:nvSpPr>
            <p:spPr bwMode="auto">
              <a:xfrm>
                <a:off x="679" y="3518"/>
                <a:ext cx="39" cy="38"/>
              </a:xfrm>
              <a:custGeom>
                <a:avLst/>
                <a:gdLst>
                  <a:gd name="T0" fmla="*/ 0 w 110"/>
                  <a:gd name="T1" fmla="*/ 0 h 110"/>
                  <a:gd name="T2" fmla="*/ 0 w 110"/>
                  <a:gd name="T3" fmla="*/ 0 h 110"/>
                  <a:gd name="T4" fmla="*/ 0 w 110"/>
                  <a:gd name="T5" fmla="*/ 0 h 110"/>
                  <a:gd name="T6" fmla="*/ 0 60000 65536"/>
                  <a:gd name="T7" fmla="*/ 0 60000 65536"/>
                  <a:gd name="T8" fmla="*/ 0 60000 65536"/>
                </a:gdLst>
                <a:ahLst/>
                <a:cxnLst>
                  <a:cxn ang="T6">
                    <a:pos x="T0" y="T1"/>
                  </a:cxn>
                  <a:cxn ang="T7">
                    <a:pos x="T2" y="T3"/>
                  </a:cxn>
                  <a:cxn ang="T8">
                    <a:pos x="T4" y="T5"/>
                  </a:cxn>
                </a:cxnLst>
                <a:rect l="0" t="0" r="r" b="b"/>
                <a:pathLst>
                  <a:path w="110" h="110">
                    <a:moveTo>
                      <a:pt x="110" y="0"/>
                    </a:moveTo>
                    <a:lnTo>
                      <a:pt x="11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24" name="Freeform 176"/>
              <p:cNvSpPr>
                <a:spLocks/>
              </p:cNvSpPr>
              <p:nvPr/>
            </p:nvSpPr>
            <p:spPr bwMode="auto">
              <a:xfrm>
                <a:off x="679" y="3556"/>
                <a:ext cx="14" cy="54"/>
              </a:xfrm>
              <a:custGeom>
                <a:avLst/>
                <a:gdLst>
                  <a:gd name="T0" fmla="*/ 0 w 40"/>
                  <a:gd name="T1" fmla="*/ 0 h 160"/>
                  <a:gd name="T2" fmla="*/ 0 w 40"/>
                  <a:gd name="T3" fmla="*/ 0 h 160"/>
                  <a:gd name="T4" fmla="*/ 0 w 40"/>
                  <a:gd name="T5" fmla="*/ 0 h 160"/>
                  <a:gd name="T6" fmla="*/ 0 60000 65536"/>
                  <a:gd name="T7" fmla="*/ 0 60000 65536"/>
                  <a:gd name="T8" fmla="*/ 0 60000 65536"/>
                </a:gdLst>
                <a:ahLst/>
                <a:cxnLst>
                  <a:cxn ang="T6">
                    <a:pos x="T0" y="T1"/>
                  </a:cxn>
                  <a:cxn ang="T7">
                    <a:pos x="T2" y="T3"/>
                  </a:cxn>
                  <a:cxn ang="T8">
                    <a:pos x="T4" y="T5"/>
                  </a:cxn>
                </a:cxnLst>
                <a:rect l="0" t="0" r="r" b="b"/>
                <a:pathLst>
                  <a:path w="40" h="160">
                    <a:moveTo>
                      <a:pt x="40" y="160"/>
                    </a:moveTo>
                    <a:lnTo>
                      <a:pt x="40" y="1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25" name="Freeform 177"/>
              <p:cNvSpPr>
                <a:spLocks/>
              </p:cNvSpPr>
              <p:nvPr/>
            </p:nvSpPr>
            <p:spPr bwMode="auto">
              <a:xfrm>
                <a:off x="622" y="3556"/>
                <a:ext cx="57" cy="3"/>
              </a:xfrm>
              <a:custGeom>
                <a:avLst/>
                <a:gdLst>
                  <a:gd name="T0" fmla="*/ 0 w 160"/>
                  <a:gd name="T1" fmla="*/ 0 h 10"/>
                  <a:gd name="T2" fmla="*/ 0 w 160"/>
                  <a:gd name="T3" fmla="*/ 0 h 10"/>
                  <a:gd name="T4" fmla="*/ 0 w 160"/>
                  <a:gd name="T5" fmla="*/ 0 h 10"/>
                  <a:gd name="T6" fmla="*/ 0 60000 65536"/>
                  <a:gd name="T7" fmla="*/ 0 60000 65536"/>
                  <a:gd name="T8" fmla="*/ 0 60000 65536"/>
                </a:gdLst>
                <a:ahLst/>
                <a:cxnLst>
                  <a:cxn ang="T6">
                    <a:pos x="T0" y="T1"/>
                  </a:cxn>
                  <a:cxn ang="T7">
                    <a:pos x="T2" y="T3"/>
                  </a:cxn>
                  <a:cxn ang="T8">
                    <a:pos x="T4" y="T5"/>
                  </a:cxn>
                </a:cxnLst>
                <a:rect l="0" t="0" r="r" b="b"/>
                <a:pathLst>
                  <a:path w="160" h="10">
                    <a:moveTo>
                      <a:pt x="0" y="10"/>
                    </a:moveTo>
                    <a:lnTo>
                      <a:pt x="0" y="1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26" name="Freeform 178"/>
              <p:cNvSpPr>
                <a:spLocks/>
              </p:cNvSpPr>
              <p:nvPr/>
            </p:nvSpPr>
            <p:spPr bwMode="auto">
              <a:xfrm>
                <a:off x="1447" y="3412"/>
                <a:ext cx="32" cy="35"/>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0" y="0"/>
                    </a:moveTo>
                    <a:lnTo>
                      <a:pt x="0" y="0"/>
                    </a:lnTo>
                    <a:lnTo>
                      <a:pt x="9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27" name="Freeform 179"/>
              <p:cNvSpPr>
                <a:spLocks/>
              </p:cNvSpPr>
              <p:nvPr/>
            </p:nvSpPr>
            <p:spPr bwMode="auto">
              <a:xfrm>
                <a:off x="1305" y="2011"/>
                <a:ext cx="47" cy="14"/>
              </a:xfrm>
              <a:custGeom>
                <a:avLst/>
                <a:gdLst>
                  <a:gd name="T0" fmla="*/ 0 w 131"/>
                  <a:gd name="T1" fmla="*/ 0 h 40"/>
                  <a:gd name="T2" fmla="*/ 0 w 131"/>
                  <a:gd name="T3" fmla="*/ 0 h 40"/>
                  <a:gd name="T4" fmla="*/ 0 w 131"/>
                  <a:gd name="T5" fmla="*/ 0 h 40"/>
                  <a:gd name="T6" fmla="*/ 0 60000 65536"/>
                  <a:gd name="T7" fmla="*/ 0 60000 65536"/>
                  <a:gd name="T8" fmla="*/ 0 60000 65536"/>
                </a:gdLst>
                <a:ahLst/>
                <a:cxnLst>
                  <a:cxn ang="T6">
                    <a:pos x="T0" y="T1"/>
                  </a:cxn>
                  <a:cxn ang="T7">
                    <a:pos x="T2" y="T3"/>
                  </a:cxn>
                  <a:cxn ang="T8">
                    <a:pos x="T4" y="T5"/>
                  </a:cxn>
                </a:cxnLst>
                <a:rect l="0" t="0" r="r" b="b"/>
                <a:pathLst>
                  <a:path w="131" h="40">
                    <a:moveTo>
                      <a:pt x="131" y="40"/>
                    </a:moveTo>
                    <a:lnTo>
                      <a:pt x="131"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28" name="Freeform 180"/>
              <p:cNvSpPr>
                <a:spLocks/>
              </p:cNvSpPr>
              <p:nvPr/>
            </p:nvSpPr>
            <p:spPr bwMode="auto">
              <a:xfrm>
                <a:off x="477" y="2676"/>
                <a:ext cx="21" cy="48"/>
              </a:xfrm>
              <a:custGeom>
                <a:avLst/>
                <a:gdLst>
                  <a:gd name="T0" fmla="*/ 0 w 60"/>
                  <a:gd name="T1" fmla="*/ 0 h 140"/>
                  <a:gd name="T2" fmla="*/ 0 w 60"/>
                  <a:gd name="T3" fmla="*/ 0 h 140"/>
                  <a:gd name="T4" fmla="*/ 0 w 60"/>
                  <a:gd name="T5" fmla="*/ 0 h 140"/>
                  <a:gd name="T6" fmla="*/ 0 60000 65536"/>
                  <a:gd name="T7" fmla="*/ 0 60000 65536"/>
                  <a:gd name="T8" fmla="*/ 0 60000 65536"/>
                </a:gdLst>
                <a:ahLst/>
                <a:cxnLst>
                  <a:cxn ang="T6">
                    <a:pos x="T0" y="T1"/>
                  </a:cxn>
                  <a:cxn ang="T7">
                    <a:pos x="T2" y="T3"/>
                  </a:cxn>
                  <a:cxn ang="T8">
                    <a:pos x="T4" y="T5"/>
                  </a:cxn>
                </a:cxnLst>
                <a:rect l="0" t="0" r="r" b="b"/>
                <a:pathLst>
                  <a:path w="60" h="140">
                    <a:moveTo>
                      <a:pt x="0" y="0"/>
                    </a:moveTo>
                    <a:lnTo>
                      <a:pt x="0" y="0"/>
                    </a:lnTo>
                    <a:lnTo>
                      <a:pt x="6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29" name="Freeform 181"/>
              <p:cNvSpPr>
                <a:spLocks/>
              </p:cNvSpPr>
              <p:nvPr/>
            </p:nvSpPr>
            <p:spPr bwMode="auto">
              <a:xfrm>
                <a:off x="477" y="2707"/>
                <a:ext cx="21" cy="17"/>
              </a:xfrm>
              <a:custGeom>
                <a:avLst/>
                <a:gdLst>
                  <a:gd name="T0" fmla="*/ 0 w 60"/>
                  <a:gd name="T1" fmla="*/ 0 h 50"/>
                  <a:gd name="T2" fmla="*/ 0 w 60"/>
                  <a:gd name="T3" fmla="*/ 0 h 50"/>
                  <a:gd name="T4" fmla="*/ 0 w 60"/>
                  <a:gd name="T5" fmla="*/ 0 h 50"/>
                  <a:gd name="T6" fmla="*/ 0 60000 65536"/>
                  <a:gd name="T7" fmla="*/ 0 60000 65536"/>
                  <a:gd name="T8" fmla="*/ 0 60000 65536"/>
                </a:gdLst>
                <a:ahLst/>
                <a:cxnLst>
                  <a:cxn ang="T6">
                    <a:pos x="T0" y="T1"/>
                  </a:cxn>
                  <a:cxn ang="T7">
                    <a:pos x="T2" y="T3"/>
                  </a:cxn>
                  <a:cxn ang="T8">
                    <a:pos x="T4" y="T5"/>
                  </a:cxn>
                </a:cxnLst>
                <a:rect l="0" t="0" r="r" b="b"/>
                <a:pathLst>
                  <a:path w="60" h="50">
                    <a:moveTo>
                      <a:pt x="0" y="0"/>
                    </a:moveTo>
                    <a:lnTo>
                      <a:pt x="0" y="0"/>
                    </a:lnTo>
                    <a:lnTo>
                      <a:pt x="6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30" name="Freeform 182"/>
              <p:cNvSpPr>
                <a:spLocks/>
              </p:cNvSpPr>
              <p:nvPr/>
            </p:nvSpPr>
            <p:spPr bwMode="auto">
              <a:xfrm>
                <a:off x="438" y="2710"/>
                <a:ext cx="60" cy="14"/>
              </a:xfrm>
              <a:custGeom>
                <a:avLst/>
                <a:gdLst>
                  <a:gd name="T0" fmla="*/ 0 w 170"/>
                  <a:gd name="T1" fmla="*/ 0 h 40"/>
                  <a:gd name="T2" fmla="*/ 0 w 170"/>
                  <a:gd name="T3" fmla="*/ 0 h 40"/>
                  <a:gd name="T4" fmla="*/ 0 w 170"/>
                  <a:gd name="T5" fmla="*/ 0 h 40"/>
                  <a:gd name="T6" fmla="*/ 0 60000 65536"/>
                  <a:gd name="T7" fmla="*/ 0 60000 65536"/>
                  <a:gd name="T8" fmla="*/ 0 60000 65536"/>
                </a:gdLst>
                <a:ahLst/>
                <a:cxnLst>
                  <a:cxn ang="T6">
                    <a:pos x="T0" y="T1"/>
                  </a:cxn>
                  <a:cxn ang="T7">
                    <a:pos x="T2" y="T3"/>
                  </a:cxn>
                  <a:cxn ang="T8">
                    <a:pos x="T4" y="T5"/>
                  </a:cxn>
                </a:cxnLst>
                <a:rect l="0" t="0" r="r" b="b"/>
                <a:pathLst>
                  <a:path w="170" h="40">
                    <a:moveTo>
                      <a:pt x="0" y="0"/>
                    </a:moveTo>
                    <a:lnTo>
                      <a:pt x="0" y="0"/>
                    </a:lnTo>
                    <a:lnTo>
                      <a:pt x="17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31" name="Freeform 183"/>
              <p:cNvSpPr>
                <a:spLocks/>
              </p:cNvSpPr>
              <p:nvPr/>
            </p:nvSpPr>
            <p:spPr bwMode="auto">
              <a:xfrm>
                <a:off x="473" y="2826"/>
                <a:ext cx="21" cy="51"/>
              </a:xfrm>
              <a:custGeom>
                <a:avLst/>
                <a:gdLst>
                  <a:gd name="T0" fmla="*/ 0 w 60"/>
                  <a:gd name="T1" fmla="*/ 0 h 150"/>
                  <a:gd name="T2" fmla="*/ 0 w 60"/>
                  <a:gd name="T3" fmla="*/ 0 h 150"/>
                  <a:gd name="T4" fmla="*/ 0 w 60"/>
                  <a:gd name="T5" fmla="*/ 0 h 150"/>
                  <a:gd name="T6" fmla="*/ 0 60000 65536"/>
                  <a:gd name="T7" fmla="*/ 0 60000 65536"/>
                  <a:gd name="T8" fmla="*/ 0 60000 65536"/>
                </a:gdLst>
                <a:ahLst/>
                <a:cxnLst>
                  <a:cxn ang="T6">
                    <a:pos x="T0" y="T1"/>
                  </a:cxn>
                  <a:cxn ang="T7">
                    <a:pos x="T2" y="T3"/>
                  </a:cxn>
                  <a:cxn ang="T8">
                    <a:pos x="T4" y="T5"/>
                  </a:cxn>
                </a:cxnLst>
                <a:rect l="0" t="0" r="r" b="b"/>
                <a:pathLst>
                  <a:path w="60" h="150">
                    <a:moveTo>
                      <a:pt x="60" y="0"/>
                    </a:moveTo>
                    <a:lnTo>
                      <a:pt x="6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32" name="Freeform 184"/>
              <p:cNvSpPr>
                <a:spLocks/>
              </p:cNvSpPr>
              <p:nvPr/>
            </p:nvSpPr>
            <p:spPr bwMode="auto">
              <a:xfrm>
                <a:off x="494" y="2792"/>
                <a:ext cx="22" cy="34"/>
              </a:xfrm>
              <a:custGeom>
                <a:avLst/>
                <a:gdLst>
                  <a:gd name="T0" fmla="*/ 0 w 61"/>
                  <a:gd name="T1" fmla="*/ 0 h 100"/>
                  <a:gd name="T2" fmla="*/ 0 w 61"/>
                  <a:gd name="T3" fmla="*/ 0 h 100"/>
                  <a:gd name="T4" fmla="*/ 0 w 61"/>
                  <a:gd name="T5" fmla="*/ 0 h 100"/>
                  <a:gd name="T6" fmla="*/ 0 60000 65536"/>
                  <a:gd name="T7" fmla="*/ 0 60000 65536"/>
                  <a:gd name="T8" fmla="*/ 0 60000 65536"/>
                </a:gdLst>
                <a:ahLst/>
                <a:cxnLst>
                  <a:cxn ang="T6">
                    <a:pos x="T0" y="T1"/>
                  </a:cxn>
                  <a:cxn ang="T7">
                    <a:pos x="T2" y="T3"/>
                  </a:cxn>
                  <a:cxn ang="T8">
                    <a:pos x="T4" y="T5"/>
                  </a:cxn>
                </a:cxnLst>
                <a:rect l="0" t="0" r="r" b="b"/>
                <a:pathLst>
                  <a:path w="61" h="100">
                    <a:moveTo>
                      <a:pt x="61" y="0"/>
                    </a:moveTo>
                    <a:lnTo>
                      <a:pt x="61"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33" name="Freeform 185"/>
              <p:cNvSpPr>
                <a:spLocks/>
              </p:cNvSpPr>
              <p:nvPr/>
            </p:nvSpPr>
            <p:spPr bwMode="auto">
              <a:xfrm>
                <a:off x="2414" y="3457"/>
                <a:ext cx="46" cy="13"/>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0" y="0"/>
                    </a:moveTo>
                    <a:lnTo>
                      <a:pt x="0" y="0"/>
                    </a:lnTo>
                    <a:lnTo>
                      <a:pt x="13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34" name="Freeform 186"/>
              <p:cNvSpPr>
                <a:spLocks/>
              </p:cNvSpPr>
              <p:nvPr/>
            </p:nvSpPr>
            <p:spPr bwMode="auto">
              <a:xfrm>
                <a:off x="1677" y="2110"/>
                <a:ext cx="15" cy="27"/>
              </a:xfrm>
              <a:custGeom>
                <a:avLst/>
                <a:gdLst>
                  <a:gd name="T0" fmla="*/ 0 w 40"/>
                  <a:gd name="T1" fmla="*/ 0 h 80"/>
                  <a:gd name="T2" fmla="*/ 0 w 40"/>
                  <a:gd name="T3" fmla="*/ 0 h 80"/>
                  <a:gd name="T4" fmla="*/ 0 w 40"/>
                  <a:gd name="T5" fmla="*/ 0 h 80"/>
                  <a:gd name="T6" fmla="*/ 0 60000 65536"/>
                  <a:gd name="T7" fmla="*/ 0 60000 65536"/>
                  <a:gd name="T8" fmla="*/ 0 60000 65536"/>
                </a:gdLst>
                <a:ahLst/>
                <a:cxnLst>
                  <a:cxn ang="T6">
                    <a:pos x="T0" y="T1"/>
                  </a:cxn>
                  <a:cxn ang="T7">
                    <a:pos x="T2" y="T3"/>
                  </a:cxn>
                  <a:cxn ang="T8">
                    <a:pos x="T4" y="T5"/>
                  </a:cxn>
                </a:cxnLst>
                <a:rect l="0" t="0" r="r" b="b"/>
                <a:pathLst>
                  <a:path w="40" h="80">
                    <a:moveTo>
                      <a:pt x="40" y="80"/>
                    </a:moveTo>
                    <a:lnTo>
                      <a:pt x="4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35" name="Freeform 187"/>
              <p:cNvSpPr>
                <a:spLocks/>
              </p:cNvSpPr>
              <p:nvPr/>
            </p:nvSpPr>
            <p:spPr bwMode="auto">
              <a:xfrm>
                <a:off x="1504" y="1800"/>
                <a:ext cx="57" cy="31"/>
              </a:xfrm>
              <a:custGeom>
                <a:avLst/>
                <a:gdLst>
                  <a:gd name="T0" fmla="*/ 0 w 160"/>
                  <a:gd name="T1" fmla="*/ 0 h 90"/>
                  <a:gd name="T2" fmla="*/ 0 w 160"/>
                  <a:gd name="T3" fmla="*/ 0 h 90"/>
                  <a:gd name="T4" fmla="*/ 0 w 160"/>
                  <a:gd name="T5" fmla="*/ 0 h 90"/>
                  <a:gd name="T6" fmla="*/ 0 60000 65536"/>
                  <a:gd name="T7" fmla="*/ 0 60000 65536"/>
                  <a:gd name="T8" fmla="*/ 0 60000 65536"/>
                </a:gdLst>
                <a:ahLst/>
                <a:cxnLst>
                  <a:cxn ang="T6">
                    <a:pos x="T0" y="T1"/>
                  </a:cxn>
                  <a:cxn ang="T7">
                    <a:pos x="T2" y="T3"/>
                  </a:cxn>
                  <a:cxn ang="T8">
                    <a:pos x="T4" y="T5"/>
                  </a:cxn>
                </a:cxnLst>
                <a:rect l="0" t="0" r="r" b="b"/>
                <a:pathLst>
                  <a:path w="160" h="90">
                    <a:moveTo>
                      <a:pt x="0" y="0"/>
                    </a:moveTo>
                    <a:lnTo>
                      <a:pt x="0" y="0"/>
                    </a:lnTo>
                    <a:lnTo>
                      <a:pt x="16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36" name="Freeform 188"/>
              <p:cNvSpPr>
                <a:spLocks/>
              </p:cNvSpPr>
              <p:nvPr/>
            </p:nvSpPr>
            <p:spPr bwMode="auto">
              <a:xfrm>
                <a:off x="1504" y="1831"/>
                <a:ext cx="57" cy="102"/>
              </a:xfrm>
              <a:custGeom>
                <a:avLst/>
                <a:gdLst>
                  <a:gd name="T0" fmla="*/ 0 w 160"/>
                  <a:gd name="T1" fmla="*/ 0 h 300"/>
                  <a:gd name="T2" fmla="*/ 0 w 160"/>
                  <a:gd name="T3" fmla="*/ 0 h 300"/>
                  <a:gd name="T4" fmla="*/ 0 w 160"/>
                  <a:gd name="T5" fmla="*/ 0 h 300"/>
                  <a:gd name="T6" fmla="*/ 0 60000 65536"/>
                  <a:gd name="T7" fmla="*/ 0 60000 65536"/>
                  <a:gd name="T8" fmla="*/ 0 60000 65536"/>
                </a:gdLst>
                <a:ahLst/>
                <a:cxnLst>
                  <a:cxn ang="T6">
                    <a:pos x="T0" y="T1"/>
                  </a:cxn>
                  <a:cxn ang="T7">
                    <a:pos x="T2" y="T3"/>
                  </a:cxn>
                  <a:cxn ang="T8">
                    <a:pos x="T4" y="T5"/>
                  </a:cxn>
                </a:cxnLst>
                <a:rect l="0" t="0" r="r" b="b"/>
                <a:pathLst>
                  <a:path w="160" h="300">
                    <a:moveTo>
                      <a:pt x="0" y="300"/>
                    </a:moveTo>
                    <a:lnTo>
                      <a:pt x="0" y="30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37" name="Freeform 189"/>
              <p:cNvSpPr>
                <a:spLocks/>
              </p:cNvSpPr>
              <p:nvPr/>
            </p:nvSpPr>
            <p:spPr bwMode="auto">
              <a:xfrm>
                <a:off x="1561" y="1803"/>
                <a:ext cx="60" cy="28"/>
              </a:xfrm>
              <a:custGeom>
                <a:avLst/>
                <a:gdLst>
                  <a:gd name="T0" fmla="*/ 0 w 170"/>
                  <a:gd name="T1" fmla="*/ 0 h 80"/>
                  <a:gd name="T2" fmla="*/ 0 w 170"/>
                  <a:gd name="T3" fmla="*/ 0 h 80"/>
                  <a:gd name="T4" fmla="*/ 0 w 170"/>
                  <a:gd name="T5" fmla="*/ 0 h 80"/>
                  <a:gd name="T6" fmla="*/ 0 60000 65536"/>
                  <a:gd name="T7" fmla="*/ 0 60000 65536"/>
                  <a:gd name="T8" fmla="*/ 0 60000 65536"/>
                </a:gdLst>
                <a:ahLst/>
                <a:cxnLst>
                  <a:cxn ang="T6">
                    <a:pos x="T0" y="T1"/>
                  </a:cxn>
                  <a:cxn ang="T7">
                    <a:pos x="T2" y="T3"/>
                  </a:cxn>
                  <a:cxn ang="T8">
                    <a:pos x="T4" y="T5"/>
                  </a:cxn>
                </a:cxnLst>
                <a:rect l="0" t="0" r="r" b="b"/>
                <a:pathLst>
                  <a:path w="170" h="80">
                    <a:moveTo>
                      <a:pt x="170" y="0"/>
                    </a:moveTo>
                    <a:lnTo>
                      <a:pt x="1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38" name="Freeform 190"/>
              <p:cNvSpPr>
                <a:spLocks/>
              </p:cNvSpPr>
              <p:nvPr/>
            </p:nvSpPr>
            <p:spPr bwMode="auto">
              <a:xfrm>
                <a:off x="834" y="1957"/>
                <a:ext cx="4" cy="44"/>
              </a:xfrm>
              <a:custGeom>
                <a:avLst/>
                <a:gdLst>
                  <a:gd name="T0" fmla="*/ 0 w 10"/>
                  <a:gd name="T1" fmla="*/ 0 h 130"/>
                  <a:gd name="T2" fmla="*/ 0 w 10"/>
                  <a:gd name="T3" fmla="*/ 0 h 130"/>
                  <a:gd name="T4" fmla="*/ 0 w 10"/>
                  <a:gd name="T5" fmla="*/ 0 h 130"/>
                  <a:gd name="T6" fmla="*/ 0 60000 65536"/>
                  <a:gd name="T7" fmla="*/ 0 60000 65536"/>
                  <a:gd name="T8" fmla="*/ 0 60000 65536"/>
                </a:gdLst>
                <a:ahLst/>
                <a:cxnLst>
                  <a:cxn ang="T6">
                    <a:pos x="T0" y="T1"/>
                  </a:cxn>
                  <a:cxn ang="T7">
                    <a:pos x="T2" y="T3"/>
                  </a:cxn>
                  <a:cxn ang="T8">
                    <a:pos x="T4" y="T5"/>
                  </a:cxn>
                </a:cxnLst>
                <a:rect l="0" t="0" r="r" b="b"/>
                <a:pathLst>
                  <a:path w="10" h="130">
                    <a:moveTo>
                      <a:pt x="10" y="130"/>
                    </a:moveTo>
                    <a:lnTo>
                      <a:pt x="1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39" name="Freeform 191"/>
              <p:cNvSpPr>
                <a:spLocks/>
              </p:cNvSpPr>
              <p:nvPr/>
            </p:nvSpPr>
            <p:spPr bwMode="auto">
              <a:xfrm>
                <a:off x="2155" y="2393"/>
                <a:ext cx="26" cy="51"/>
              </a:xfrm>
              <a:custGeom>
                <a:avLst/>
                <a:gdLst>
                  <a:gd name="T0" fmla="*/ 0 w 71"/>
                  <a:gd name="T1" fmla="*/ 0 h 150"/>
                  <a:gd name="T2" fmla="*/ 0 w 71"/>
                  <a:gd name="T3" fmla="*/ 0 h 150"/>
                  <a:gd name="T4" fmla="*/ 0 w 71"/>
                  <a:gd name="T5" fmla="*/ 0 h 150"/>
                  <a:gd name="T6" fmla="*/ 0 60000 65536"/>
                  <a:gd name="T7" fmla="*/ 0 60000 65536"/>
                  <a:gd name="T8" fmla="*/ 0 60000 65536"/>
                </a:gdLst>
                <a:ahLst/>
                <a:cxnLst>
                  <a:cxn ang="T6">
                    <a:pos x="T0" y="T1"/>
                  </a:cxn>
                  <a:cxn ang="T7">
                    <a:pos x="T2" y="T3"/>
                  </a:cxn>
                  <a:cxn ang="T8">
                    <a:pos x="T4" y="T5"/>
                  </a:cxn>
                </a:cxnLst>
                <a:rect l="0" t="0" r="r" b="b"/>
                <a:pathLst>
                  <a:path w="71" h="150">
                    <a:moveTo>
                      <a:pt x="0" y="150"/>
                    </a:moveTo>
                    <a:lnTo>
                      <a:pt x="0" y="150"/>
                    </a:lnTo>
                    <a:lnTo>
                      <a:pt x="7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40" name="Freeform 192"/>
              <p:cNvSpPr>
                <a:spLocks/>
              </p:cNvSpPr>
              <p:nvPr/>
            </p:nvSpPr>
            <p:spPr bwMode="auto">
              <a:xfrm>
                <a:off x="2637" y="2754"/>
                <a:ext cx="8" cy="48"/>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140"/>
                    </a:moveTo>
                    <a:lnTo>
                      <a:pt x="0" y="140"/>
                    </a:lnTo>
                    <a:lnTo>
                      <a:pt x="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41" name="Freeform 193"/>
              <p:cNvSpPr>
                <a:spLocks/>
              </p:cNvSpPr>
              <p:nvPr/>
            </p:nvSpPr>
            <p:spPr bwMode="auto">
              <a:xfrm>
                <a:off x="1529" y="1970"/>
                <a:ext cx="32" cy="11"/>
              </a:xfrm>
              <a:custGeom>
                <a:avLst/>
                <a:gdLst>
                  <a:gd name="T0" fmla="*/ 0 w 90"/>
                  <a:gd name="T1" fmla="*/ 0 h 30"/>
                  <a:gd name="T2" fmla="*/ 0 w 90"/>
                  <a:gd name="T3" fmla="*/ 0 h 30"/>
                  <a:gd name="T4" fmla="*/ 0 w 90"/>
                  <a:gd name="T5" fmla="*/ 0 h 30"/>
                  <a:gd name="T6" fmla="*/ 0 60000 65536"/>
                  <a:gd name="T7" fmla="*/ 0 60000 65536"/>
                  <a:gd name="T8" fmla="*/ 0 60000 65536"/>
                </a:gdLst>
                <a:ahLst/>
                <a:cxnLst>
                  <a:cxn ang="T6">
                    <a:pos x="T0" y="T1"/>
                  </a:cxn>
                  <a:cxn ang="T7">
                    <a:pos x="T2" y="T3"/>
                  </a:cxn>
                  <a:cxn ang="T8">
                    <a:pos x="T4" y="T5"/>
                  </a:cxn>
                </a:cxnLst>
                <a:rect l="0" t="0" r="r" b="b"/>
                <a:pathLst>
                  <a:path w="90" h="30">
                    <a:moveTo>
                      <a:pt x="90" y="0"/>
                    </a:moveTo>
                    <a:lnTo>
                      <a:pt x="9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42" name="Freeform 194"/>
              <p:cNvSpPr>
                <a:spLocks/>
              </p:cNvSpPr>
              <p:nvPr/>
            </p:nvSpPr>
            <p:spPr bwMode="auto">
              <a:xfrm>
                <a:off x="1500" y="1981"/>
                <a:ext cx="29" cy="13"/>
              </a:xfrm>
              <a:custGeom>
                <a:avLst/>
                <a:gdLst>
                  <a:gd name="T0" fmla="*/ 0 w 80"/>
                  <a:gd name="T1" fmla="*/ 0 h 40"/>
                  <a:gd name="T2" fmla="*/ 0 w 80"/>
                  <a:gd name="T3" fmla="*/ 0 h 40"/>
                  <a:gd name="T4" fmla="*/ 0 w 80"/>
                  <a:gd name="T5" fmla="*/ 0 h 40"/>
                  <a:gd name="T6" fmla="*/ 0 60000 65536"/>
                  <a:gd name="T7" fmla="*/ 0 60000 65536"/>
                  <a:gd name="T8" fmla="*/ 0 60000 65536"/>
                </a:gdLst>
                <a:ahLst/>
                <a:cxnLst>
                  <a:cxn ang="T6">
                    <a:pos x="T0" y="T1"/>
                  </a:cxn>
                  <a:cxn ang="T7">
                    <a:pos x="T2" y="T3"/>
                  </a:cxn>
                  <a:cxn ang="T8">
                    <a:pos x="T4" y="T5"/>
                  </a:cxn>
                </a:cxnLst>
                <a:rect l="0" t="0" r="r" b="b"/>
                <a:pathLst>
                  <a:path w="80" h="40">
                    <a:moveTo>
                      <a:pt x="0" y="40"/>
                    </a:moveTo>
                    <a:lnTo>
                      <a:pt x="0" y="4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43" name="Freeform 195"/>
              <p:cNvSpPr>
                <a:spLocks/>
              </p:cNvSpPr>
              <p:nvPr/>
            </p:nvSpPr>
            <p:spPr bwMode="auto">
              <a:xfrm>
                <a:off x="973" y="3174"/>
                <a:ext cx="17" cy="24"/>
              </a:xfrm>
              <a:custGeom>
                <a:avLst/>
                <a:gdLst>
                  <a:gd name="T0" fmla="*/ 0 w 50"/>
                  <a:gd name="T1" fmla="*/ 0 h 70"/>
                  <a:gd name="T2" fmla="*/ 0 w 50"/>
                  <a:gd name="T3" fmla="*/ 0 h 70"/>
                  <a:gd name="T4" fmla="*/ 0 w 50"/>
                  <a:gd name="T5" fmla="*/ 0 h 70"/>
                  <a:gd name="T6" fmla="*/ 0 60000 65536"/>
                  <a:gd name="T7" fmla="*/ 0 60000 65536"/>
                  <a:gd name="T8" fmla="*/ 0 60000 65536"/>
                </a:gdLst>
                <a:ahLst/>
                <a:cxnLst>
                  <a:cxn ang="T6">
                    <a:pos x="T0" y="T1"/>
                  </a:cxn>
                  <a:cxn ang="T7">
                    <a:pos x="T2" y="T3"/>
                  </a:cxn>
                  <a:cxn ang="T8">
                    <a:pos x="T4" y="T5"/>
                  </a:cxn>
                </a:cxnLst>
                <a:rect l="0" t="0" r="r" b="b"/>
                <a:pathLst>
                  <a:path w="50" h="70">
                    <a:moveTo>
                      <a:pt x="0" y="0"/>
                    </a:moveTo>
                    <a:lnTo>
                      <a:pt x="0" y="0"/>
                    </a:lnTo>
                    <a:lnTo>
                      <a:pt x="5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44" name="Freeform 196"/>
              <p:cNvSpPr>
                <a:spLocks/>
              </p:cNvSpPr>
              <p:nvPr/>
            </p:nvSpPr>
            <p:spPr bwMode="auto">
              <a:xfrm>
                <a:off x="1670" y="1643"/>
                <a:ext cx="4"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10" y="150"/>
                    </a:moveTo>
                    <a:lnTo>
                      <a:pt x="1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45" name="Freeform 197"/>
              <p:cNvSpPr>
                <a:spLocks/>
              </p:cNvSpPr>
              <p:nvPr/>
            </p:nvSpPr>
            <p:spPr bwMode="auto">
              <a:xfrm>
                <a:off x="1883" y="1663"/>
                <a:ext cx="39" cy="41"/>
              </a:xfrm>
              <a:custGeom>
                <a:avLst/>
                <a:gdLst>
                  <a:gd name="T0" fmla="*/ 0 w 110"/>
                  <a:gd name="T1" fmla="*/ 0 h 120"/>
                  <a:gd name="T2" fmla="*/ 0 w 110"/>
                  <a:gd name="T3" fmla="*/ 0 h 120"/>
                  <a:gd name="T4" fmla="*/ 0 w 110"/>
                  <a:gd name="T5" fmla="*/ 0 h 120"/>
                  <a:gd name="T6" fmla="*/ 0 60000 65536"/>
                  <a:gd name="T7" fmla="*/ 0 60000 65536"/>
                  <a:gd name="T8" fmla="*/ 0 60000 65536"/>
                </a:gdLst>
                <a:ahLst/>
                <a:cxnLst>
                  <a:cxn ang="T6">
                    <a:pos x="T0" y="T1"/>
                  </a:cxn>
                  <a:cxn ang="T7">
                    <a:pos x="T2" y="T3"/>
                  </a:cxn>
                  <a:cxn ang="T8">
                    <a:pos x="T4" y="T5"/>
                  </a:cxn>
                </a:cxnLst>
                <a:rect l="0" t="0" r="r" b="b"/>
                <a:pathLst>
                  <a:path w="110" h="120">
                    <a:moveTo>
                      <a:pt x="110" y="0"/>
                    </a:moveTo>
                    <a:lnTo>
                      <a:pt x="11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46" name="Freeform 198"/>
              <p:cNvSpPr>
                <a:spLocks/>
              </p:cNvSpPr>
              <p:nvPr/>
            </p:nvSpPr>
            <p:spPr bwMode="auto">
              <a:xfrm>
                <a:off x="1883" y="1698"/>
                <a:ext cx="50" cy="6"/>
              </a:xfrm>
              <a:custGeom>
                <a:avLst/>
                <a:gdLst>
                  <a:gd name="T0" fmla="*/ 0 w 140"/>
                  <a:gd name="T1" fmla="*/ 0 h 20"/>
                  <a:gd name="T2" fmla="*/ 0 w 140"/>
                  <a:gd name="T3" fmla="*/ 0 h 20"/>
                  <a:gd name="T4" fmla="*/ 0 w 140"/>
                  <a:gd name="T5" fmla="*/ 0 h 20"/>
                  <a:gd name="T6" fmla="*/ 0 60000 65536"/>
                  <a:gd name="T7" fmla="*/ 0 60000 65536"/>
                  <a:gd name="T8" fmla="*/ 0 60000 65536"/>
                </a:gdLst>
                <a:ahLst/>
                <a:cxnLst>
                  <a:cxn ang="T6">
                    <a:pos x="T0" y="T1"/>
                  </a:cxn>
                  <a:cxn ang="T7">
                    <a:pos x="T2" y="T3"/>
                  </a:cxn>
                  <a:cxn ang="T8">
                    <a:pos x="T4" y="T5"/>
                  </a:cxn>
                </a:cxnLst>
                <a:rect l="0" t="0" r="r" b="b"/>
                <a:pathLst>
                  <a:path w="140" h="20">
                    <a:moveTo>
                      <a:pt x="140" y="0"/>
                    </a:moveTo>
                    <a:lnTo>
                      <a:pt x="140" y="0"/>
                    </a:lnTo>
                    <a:lnTo>
                      <a:pt x="0" y="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47" name="Freeform 199"/>
              <p:cNvSpPr>
                <a:spLocks/>
              </p:cNvSpPr>
              <p:nvPr/>
            </p:nvSpPr>
            <p:spPr bwMode="auto">
              <a:xfrm>
                <a:off x="1826" y="1704"/>
                <a:ext cx="57" cy="14"/>
              </a:xfrm>
              <a:custGeom>
                <a:avLst/>
                <a:gdLst>
                  <a:gd name="T0" fmla="*/ 0 w 160"/>
                  <a:gd name="T1" fmla="*/ 0 h 40"/>
                  <a:gd name="T2" fmla="*/ 0 w 160"/>
                  <a:gd name="T3" fmla="*/ 0 h 40"/>
                  <a:gd name="T4" fmla="*/ 0 w 160"/>
                  <a:gd name="T5" fmla="*/ 0 h 40"/>
                  <a:gd name="T6" fmla="*/ 0 60000 65536"/>
                  <a:gd name="T7" fmla="*/ 0 60000 65536"/>
                  <a:gd name="T8" fmla="*/ 0 60000 65536"/>
                </a:gdLst>
                <a:ahLst/>
                <a:cxnLst>
                  <a:cxn ang="T6">
                    <a:pos x="T0" y="T1"/>
                  </a:cxn>
                  <a:cxn ang="T7">
                    <a:pos x="T2" y="T3"/>
                  </a:cxn>
                  <a:cxn ang="T8">
                    <a:pos x="T4" y="T5"/>
                  </a:cxn>
                </a:cxnLst>
                <a:rect l="0" t="0" r="r" b="b"/>
                <a:pathLst>
                  <a:path w="160" h="40">
                    <a:moveTo>
                      <a:pt x="0" y="40"/>
                    </a:moveTo>
                    <a:lnTo>
                      <a:pt x="0" y="4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48" name="Freeform 200"/>
              <p:cNvSpPr>
                <a:spLocks/>
              </p:cNvSpPr>
              <p:nvPr/>
            </p:nvSpPr>
            <p:spPr bwMode="auto">
              <a:xfrm>
                <a:off x="2411" y="2956"/>
                <a:ext cx="17" cy="47"/>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0" y="0"/>
                    </a:moveTo>
                    <a:lnTo>
                      <a:pt x="0" y="0"/>
                    </a:lnTo>
                    <a:lnTo>
                      <a:pt x="5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49" name="Freeform 201"/>
              <p:cNvSpPr>
                <a:spLocks/>
              </p:cNvSpPr>
              <p:nvPr/>
            </p:nvSpPr>
            <p:spPr bwMode="auto">
              <a:xfrm>
                <a:off x="1802" y="2079"/>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0" y="40"/>
                    </a:moveTo>
                    <a:lnTo>
                      <a:pt x="0" y="4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50" name="Freeform 202"/>
              <p:cNvSpPr>
                <a:spLocks/>
              </p:cNvSpPr>
              <p:nvPr/>
            </p:nvSpPr>
            <p:spPr bwMode="auto">
              <a:xfrm>
                <a:off x="1504" y="2608"/>
                <a:ext cx="32" cy="24"/>
              </a:xfrm>
              <a:custGeom>
                <a:avLst/>
                <a:gdLst>
                  <a:gd name="T0" fmla="*/ 0 w 90"/>
                  <a:gd name="T1" fmla="*/ 0 h 70"/>
                  <a:gd name="T2" fmla="*/ 0 w 90"/>
                  <a:gd name="T3" fmla="*/ 0 h 70"/>
                  <a:gd name="T4" fmla="*/ 0 w 90"/>
                  <a:gd name="T5" fmla="*/ 0 h 70"/>
                  <a:gd name="T6" fmla="*/ 0 60000 65536"/>
                  <a:gd name="T7" fmla="*/ 0 60000 65536"/>
                  <a:gd name="T8" fmla="*/ 0 60000 65536"/>
                </a:gdLst>
                <a:ahLst/>
                <a:cxnLst>
                  <a:cxn ang="T6">
                    <a:pos x="T0" y="T1"/>
                  </a:cxn>
                  <a:cxn ang="T7">
                    <a:pos x="T2" y="T3"/>
                  </a:cxn>
                  <a:cxn ang="T8">
                    <a:pos x="T4" y="T5"/>
                  </a:cxn>
                </a:cxnLst>
                <a:rect l="0" t="0" r="r" b="b"/>
                <a:pathLst>
                  <a:path w="90" h="70">
                    <a:moveTo>
                      <a:pt x="90" y="70"/>
                    </a:moveTo>
                    <a:lnTo>
                      <a:pt x="9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51" name="Freeform 203"/>
              <p:cNvSpPr>
                <a:spLocks/>
              </p:cNvSpPr>
              <p:nvPr/>
            </p:nvSpPr>
            <p:spPr bwMode="auto">
              <a:xfrm>
                <a:off x="1437" y="2608"/>
                <a:ext cx="67" cy="20"/>
              </a:xfrm>
              <a:custGeom>
                <a:avLst/>
                <a:gdLst>
                  <a:gd name="T0" fmla="*/ 0 w 190"/>
                  <a:gd name="T1" fmla="*/ 0 h 60"/>
                  <a:gd name="T2" fmla="*/ 0 w 190"/>
                  <a:gd name="T3" fmla="*/ 0 h 60"/>
                  <a:gd name="T4" fmla="*/ 0 w 190"/>
                  <a:gd name="T5" fmla="*/ 0 h 60"/>
                  <a:gd name="T6" fmla="*/ 0 60000 65536"/>
                  <a:gd name="T7" fmla="*/ 0 60000 65536"/>
                  <a:gd name="T8" fmla="*/ 0 60000 65536"/>
                </a:gdLst>
                <a:ahLst/>
                <a:cxnLst>
                  <a:cxn ang="T6">
                    <a:pos x="T0" y="T1"/>
                  </a:cxn>
                  <a:cxn ang="T7">
                    <a:pos x="T2" y="T3"/>
                  </a:cxn>
                  <a:cxn ang="T8">
                    <a:pos x="T4" y="T5"/>
                  </a:cxn>
                </a:cxnLst>
                <a:rect l="0" t="0" r="r" b="b"/>
                <a:pathLst>
                  <a:path w="190" h="60">
                    <a:moveTo>
                      <a:pt x="0" y="60"/>
                    </a:moveTo>
                    <a:lnTo>
                      <a:pt x="0" y="60"/>
                    </a:lnTo>
                    <a:lnTo>
                      <a:pt x="1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352" name="Freeform 204"/>
              <p:cNvSpPr>
                <a:spLocks/>
              </p:cNvSpPr>
              <p:nvPr/>
            </p:nvSpPr>
            <p:spPr bwMode="auto">
              <a:xfrm>
                <a:off x="1504" y="2564"/>
                <a:ext cx="11" cy="44"/>
              </a:xfrm>
              <a:custGeom>
                <a:avLst/>
                <a:gdLst>
                  <a:gd name="T0" fmla="*/ 0 w 30"/>
                  <a:gd name="T1" fmla="*/ 0 h 130"/>
                  <a:gd name="T2" fmla="*/ 0 w 30"/>
                  <a:gd name="T3" fmla="*/ 0 h 130"/>
                  <a:gd name="T4" fmla="*/ 0 w 30"/>
                  <a:gd name="T5" fmla="*/ 0 h 130"/>
                  <a:gd name="T6" fmla="*/ 0 60000 65536"/>
                  <a:gd name="T7" fmla="*/ 0 60000 65536"/>
                  <a:gd name="T8" fmla="*/ 0 60000 65536"/>
                </a:gdLst>
                <a:ahLst/>
                <a:cxnLst>
                  <a:cxn ang="T6">
                    <a:pos x="T0" y="T1"/>
                  </a:cxn>
                  <a:cxn ang="T7">
                    <a:pos x="T2" y="T3"/>
                  </a:cxn>
                  <a:cxn ang="T8">
                    <a:pos x="T4" y="T5"/>
                  </a:cxn>
                </a:cxnLst>
                <a:rect l="0" t="0" r="r" b="b"/>
                <a:pathLst>
                  <a:path w="30" h="130">
                    <a:moveTo>
                      <a:pt x="30" y="0"/>
                    </a:moveTo>
                    <a:lnTo>
                      <a:pt x="3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grpSp>
        <p:grpSp>
          <p:nvGrpSpPr>
            <p:cNvPr id="77837" name="Group 406"/>
            <p:cNvGrpSpPr>
              <a:grpSpLocks/>
            </p:cNvGrpSpPr>
            <p:nvPr/>
          </p:nvGrpSpPr>
          <p:grpSpPr bwMode="auto">
            <a:xfrm>
              <a:off x="261" y="1449"/>
              <a:ext cx="2493" cy="2342"/>
              <a:chOff x="261" y="1449"/>
              <a:chExt cx="2493" cy="2342"/>
            </a:xfrm>
          </p:grpSpPr>
          <p:sp>
            <p:nvSpPr>
              <p:cNvPr id="78689" name="Freeform 206"/>
              <p:cNvSpPr>
                <a:spLocks/>
              </p:cNvSpPr>
              <p:nvPr/>
            </p:nvSpPr>
            <p:spPr bwMode="auto">
              <a:xfrm>
                <a:off x="1182" y="2458"/>
                <a:ext cx="56" cy="7"/>
              </a:xfrm>
              <a:custGeom>
                <a:avLst/>
                <a:gdLst>
                  <a:gd name="T0" fmla="*/ 0 w 160"/>
                  <a:gd name="T1" fmla="*/ 0 h 20"/>
                  <a:gd name="T2" fmla="*/ 0 w 160"/>
                  <a:gd name="T3" fmla="*/ 0 h 20"/>
                  <a:gd name="T4" fmla="*/ 0 w 160"/>
                  <a:gd name="T5" fmla="*/ 0 h 20"/>
                  <a:gd name="T6" fmla="*/ 0 60000 65536"/>
                  <a:gd name="T7" fmla="*/ 0 60000 65536"/>
                  <a:gd name="T8" fmla="*/ 0 60000 65536"/>
                </a:gdLst>
                <a:ahLst/>
                <a:cxnLst>
                  <a:cxn ang="T6">
                    <a:pos x="T0" y="T1"/>
                  </a:cxn>
                  <a:cxn ang="T7">
                    <a:pos x="T2" y="T3"/>
                  </a:cxn>
                  <a:cxn ang="T8">
                    <a:pos x="T4" y="T5"/>
                  </a:cxn>
                </a:cxnLst>
                <a:rect l="0" t="0" r="r" b="b"/>
                <a:pathLst>
                  <a:path w="160" h="20">
                    <a:moveTo>
                      <a:pt x="160" y="20"/>
                    </a:moveTo>
                    <a:lnTo>
                      <a:pt x="160" y="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90" name="Freeform 207"/>
              <p:cNvSpPr>
                <a:spLocks/>
              </p:cNvSpPr>
              <p:nvPr/>
            </p:nvSpPr>
            <p:spPr bwMode="auto">
              <a:xfrm>
                <a:off x="1238" y="2369"/>
                <a:ext cx="18" cy="41"/>
              </a:xfrm>
              <a:custGeom>
                <a:avLst/>
                <a:gdLst>
                  <a:gd name="T0" fmla="*/ 0 w 50"/>
                  <a:gd name="T1" fmla="*/ 0 h 120"/>
                  <a:gd name="T2" fmla="*/ 0 w 50"/>
                  <a:gd name="T3" fmla="*/ 0 h 120"/>
                  <a:gd name="T4" fmla="*/ 0 w 50"/>
                  <a:gd name="T5" fmla="*/ 0 h 120"/>
                  <a:gd name="T6" fmla="*/ 0 60000 65536"/>
                  <a:gd name="T7" fmla="*/ 0 60000 65536"/>
                  <a:gd name="T8" fmla="*/ 0 60000 65536"/>
                </a:gdLst>
                <a:ahLst/>
                <a:cxnLst>
                  <a:cxn ang="T6">
                    <a:pos x="T0" y="T1"/>
                  </a:cxn>
                  <a:cxn ang="T7">
                    <a:pos x="T2" y="T3"/>
                  </a:cxn>
                  <a:cxn ang="T8">
                    <a:pos x="T4" y="T5"/>
                  </a:cxn>
                </a:cxnLst>
                <a:rect l="0" t="0" r="r" b="b"/>
                <a:pathLst>
                  <a:path w="50" h="120">
                    <a:moveTo>
                      <a:pt x="50" y="120"/>
                    </a:moveTo>
                    <a:lnTo>
                      <a:pt x="5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91" name="Freeform 208"/>
              <p:cNvSpPr>
                <a:spLocks/>
              </p:cNvSpPr>
              <p:nvPr/>
            </p:nvSpPr>
            <p:spPr bwMode="auto">
              <a:xfrm>
                <a:off x="1398" y="2038"/>
                <a:ext cx="56" cy="11"/>
              </a:xfrm>
              <a:custGeom>
                <a:avLst/>
                <a:gdLst>
                  <a:gd name="T0" fmla="*/ 0 w 160"/>
                  <a:gd name="T1" fmla="*/ 0 h 30"/>
                  <a:gd name="T2" fmla="*/ 0 w 160"/>
                  <a:gd name="T3" fmla="*/ 0 h 30"/>
                  <a:gd name="T4" fmla="*/ 0 w 160"/>
                  <a:gd name="T5" fmla="*/ 0 h 30"/>
                  <a:gd name="T6" fmla="*/ 0 60000 65536"/>
                  <a:gd name="T7" fmla="*/ 0 60000 65536"/>
                  <a:gd name="T8" fmla="*/ 0 60000 65536"/>
                </a:gdLst>
                <a:ahLst/>
                <a:cxnLst>
                  <a:cxn ang="T6">
                    <a:pos x="T0" y="T1"/>
                  </a:cxn>
                  <a:cxn ang="T7">
                    <a:pos x="T2" y="T3"/>
                  </a:cxn>
                  <a:cxn ang="T8">
                    <a:pos x="T4" y="T5"/>
                  </a:cxn>
                </a:cxnLst>
                <a:rect l="0" t="0" r="r" b="b"/>
                <a:pathLst>
                  <a:path w="160" h="30">
                    <a:moveTo>
                      <a:pt x="0" y="0"/>
                    </a:moveTo>
                    <a:lnTo>
                      <a:pt x="0" y="0"/>
                    </a:lnTo>
                    <a:lnTo>
                      <a:pt x="16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92" name="Freeform 209"/>
              <p:cNvSpPr>
                <a:spLocks/>
              </p:cNvSpPr>
              <p:nvPr/>
            </p:nvSpPr>
            <p:spPr bwMode="auto">
              <a:xfrm>
                <a:off x="1454" y="2049"/>
                <a:ext cx="50" cy="0"/>
              </a:xfrm>
              <a:custGeom>
                <a:avLst/>
                <a:gdLst>
                  <a:gd name="T0" fmla="*/ 0 w 140"/>
                  <a:gd name="T1" fmla="*/ 0 w 140"/>
                  <a:gd name="T2" fmla="*/ 0 w 140"/>
                  <a:gd name="T3" fmla="*/ 0 60000 65536"/>
                  <a:gd name="T4" fmla="*/ 0 60000 65536"/>
                  <a:gd name="T5" fmla="*/ 0 60000 65536"/>
                </a:gdLst>
                <a:ahLst/>
                <a:cxnLst>
                  <a:cxn ang="T3">
                    <a:pos x="T0" y="0"/>
                  </a:cxn>
                  <a:cxn ang="T4">
                    <a:pos x="T1" y="0"/>
                  </a:cxn>
                  <a:cxn ang="T5">
                    <a:pos x="T2" y="0"/>
                  </a:cxn>
                </a:cxnLst>
                <a:rect l="0" t="0" r="r" b="b"/>
                <a:pathLst>
                  <a:path w="140">
                    <a:moveTo>
                      <a:pt x="140" y="0"/>
                    </a:moveTo>
                    <a:lnTo>
                      <a:pt x="14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93" name="Freeform 210"/>
              <p:cNvSpPr>
                <a:spLocks/>
              </p:cNvSpPr>
              <p:nvPr/>
            </p:nvSpPr>
            <p:spPr bwMode="auto">
              <a:xfrm>
                <a:off x="1423" y="2032"/>
                <a:ext cx="31" cy="17"/>
              </a:xfrm>
              <a:custGeom>
                <a:avLst/>
                <a:gdLst>
                  <a:gd name="T0" fmla="*/ 0 w 90"/>
                  <a:gd name="T1" fmla="*/ 0 h 50"/>
                  <a:gd name="T2" fmla="*/ 0 w 90"/>
                  <a:gd name="T3" fmla="*/ 0 h 50"/>
                  <a:gd name="T4" fmla="*/ 0 w 90"/>
                  <a:gd name="T5" fmla="*/ 0 h 50"/>
                  <a:gd name="T6" fmla="*/ 0 60000 65536"/>
                  <a:gd name="T7" fmla="*/ 0 60000 65536"/>
                  <a:gd name="T8" fmla="*/ 0 60000 65536"/>
                </a:gdLst>
                <a:ahLst/>
                <a:cxnLst>
                  <a:cxn ang="T6">
                    <a:pos x="T0" y="T1"/>
                  </a:cxn>
                  <a:cxn ang="T7">
                    <a:pos x="T2" y="T3"/>
                  </a:cxn>
                  <a:cxn ang="T8">
                    <a:pos x="T4" y="T5"/>
                  </a:cxn>
                </a:cxnLst>
                <a:rect l="0" t="0" r="r" b="b"/>
                <a:pathLst>
                  <a:path w="90" h="50">
                    <a:moveTo>
                      <a:pt x="0" y="0"/>
                    </a:moveTo>
                    <a:lnTo>
                      <a:pt x="0" y="0"/>
                    </a:lnTo>
                    <a:lnTo>
                      <a:pt x="9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94" name="Freeform 211"/>
              <p:cNvSpPr>
                <a:spLocks/>
              </p:cNvSpPr>
              <p:nvPr/>
            </p:nvSpPr>
            <p:spPr bwMode="auto">
              <a:xfrm>
                <a:off x="619" y="3702"/>
                <a:ext cx="46" cy="21"/>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130" y="0"/>
                    </a:moveTo>
                    <a:lnTo>
                      <a:pt x="13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95" name="Freeform 212"/>
              <p:cNvSpPr>
                <a:spLocks/>
              </p:cNvSpPr>
              <p:nvPr/>
            </p:nvSpPr>
            <p:spPr bwMode="auto">
              <a:xfrm>
                <a:off x="1238" y="2465"/>
                <a:ext cx="53"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150" y="60"/>
                    </a:moveTo>
                    <a:lnTo>
                      <a:pt x="15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96" name="Freeform 213"/>
              <p:cNvSpPr>
                <a:spLocks/>
              </p:cNvSpPr>
              <p:nvPr/>
            </p:nvSpPr>
            <p:spPr bwMode="auto">
              <a:xfrm>
                <a:off x="261" y="2853"/>
                <a:ext cx="46" cy="14"/>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130" y="0"/>
                    </a:moveTo>
                    <a:lnTo>
                      <a:pt x="13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97" name="Freeform 214"/>
              <p:cNvSpPr>
                <a:spLocks/>
              </p:cNvSpPr>
              <p:nvPr/>
            </p:nvSpPr>
            <p:spPr bwMode="auto">
              <a:xfrm>
                <a:off x="2227" y="3372"/>
                <a:ext cx="10" cy="47"/>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30" y="0"/>
                    </a:moveTo>
                    <a:lnTo>
                      <a:pt x="3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98" name="Freeform 215"/>
              <p:cNvSpPr>
                <a:spLocks/>
              </p:cNvSpPr>
              <p:nvPr/>
            </p:nvSpPr>
            <p:spPr bwMode="auto">
              <a:xfrm>
                <a:off x="735" y="1909"/>
                <a:ext cx="46" cy="27"/>
              </a:xfrm>
              <a:custGeom>
                <a:avLst/>
                <a:gdLst>
                  <a:gd name="T0" fmla="*/ 0 w 130"/>
                  <a:gd name="T1" fmla="*/ 0 h 80"/>
                  <a:gd name="T2" fmla="*/ 0 w 130"/>
                  <a:gd name="T3" fmla="*/ 0 h 80"/>
                  <a:gd name="T4" fmla="*/ 0 w 130"/>
                  <a:gd name="T5" fmla="*/ 0 h 80"/>
                  <a:gd name="T6" fmla="*/ 0 60000 65536"/>
                  <a:gd name="T7" fmla="*/ 0 60000 65536"/>
                  <a:gd name="T8" fmla="*/ 0 60000 65536"/>
                </a:gdLst>
                <a:ahLst/>
                <a:cxnLst>
                  <a:cxn ang="T6">
                    <a:pos x="T0" y="T1"/>
                  </a:cxn>
                  <a:cxn ang="T7">
                    <a:pos x="T2" y="T3"/>
                  </a:cxn>
                  <a:cxn ang="T8">
                    <a:pos x="T4" y="T5"/>
                  </a:cxn>
                </a:cxnLst>
                <a:rect l="0" t="0" r="r" b="b"/>
                <a:pathLst>
                  <a:path w="130" h="80">
                    <a:moveTo>
                      <a:pt x="130" y="0"/>
                    </a:moveTo>
                    <a:lnTo>
                      <a:pt x="13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99" name="Freeform 216"/>
              <p:cNvSpPr>
                <a:spLocks/>
              </p:cNvSpPr>
              <p:nvPr/>
            </p:nvSpPr>
            <p:spPr bwMode="auto">
              <a:xfrm>
                <a:off x="2655" y="2850"/>
                <a:ext cx="39" cy="31"/>
              </a:xfrm>
              <a:custGeom>
                <a:avLst/>
                <a:gdLst>
                  <a:gd name="T0" fmla="*/ 0 w 110"/>
                  <a:gd name="T1" fmla="*/ 0 h 90"/>
                  <a:gd name="T2" fmla="*/ 0 w 110"/>
                  <a:gd name="T3" fmla="*/ 0 h 90"/>
                  <a:gd name="T4" fmla="*/ 0 w 110"/>
                  <a:gd name="T5" fmla="*/ 0 h 90"/>
                  <a:gd name="T6" fmla="*/ 0 60000 65536"/>
                  <a:gd name="T7" fmla="*/ 0 60000 65536"/>
                  <a:gd name="T8" fmla="*/ 0 60000 65536"/>
                </a:gdLst>
                <a:ahLst/>
                <a:cxnLst>
                  <a:cxn ang="T6">
                    <a:pos x="T0" y="T1"/>
                  </a:cxn>
                  <a:cxn ang="T7">
                    <a:pos x="T2" y="T3"/>
                  </a:cxn>
                  <a:cxn ang="T8">
                    <a:pos x="T4" y="T5"/>
                  </a:cxn>
                </a:cxnLst>
                <a:rect l="0" t="0" r="r" b="b"/>
                <a:pathLst>
                  <a:path w="110" h="90">
                    <a:moveTo>
                      <a:pt x="0" y="90"/>
                    </a:moveTo>
                    <a:lnTo>
                      <a:pt x="0" y="9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00" name="Freeform 217"/>
              <p:cNvSpPr>
                <a:spLocks/>
              </p:cNvSpPr>
              <p:nvPr/>
            </p:nvSpPr>
            <p:spPr bwMode="auto">
              <a:xfrm>
                <a:off x="923" y="3368"/>
                <a:ext cx="21" cy="41"/>
              </a:xfrm>
              <a:custGeom>
                <a:avLst/>
                <a:gdLst>
                  <a:gd name="T0" fmla="*/ 0 w 61"/>
                  <a:gd name="T1" fmla="*/ 0 h 120"/>
                  <a:gd name="T2" fmla="*/ 0 w 61"/>
                  <a:gd name="T3" fmla="*/ 0 h 120"/>
                  <a:gd name="T4" fmla="*/ 0 w 61"/>
                  <a:gd name="T5" fmla="*/ 0 h 120"/>
                  <a:gd name="T6" fmla="*/ 0 60000 65536"/>
                  <a:gd name="T7" fmla="*/ 0 60000 65536"/>
                  <a:gd name="T8" fmla="*/ 0 60000 65536"/>
                </a:gdLst>
                <a:ahLst/>
                <a:cxnLst>
                  <a:cxn ang="T6">
                    <a:pos x="T0" y="T1"/>
                  </a:cxn>
                  <a:cxn ang="T7">
                    <a:pos x="T2" y="T3"/>
                  </a:cxn>
                  <a:cxn ang="T8">
                    <a:pos x="T4" y="T5"/>
                  </a:cxn>
                </a:cxnLst>
                <a:rect l="0" t="0" r="r" b="b"/>
                <a:pathLst>
                  <a:path w="61" h="120">
                    <a:moveTo>
                      <a:pt x="0" y="0"/>
                    </a:moveTo>
                    <a:lnTo>
                      <a:pt x="0" y="0"/>
                    </a:lnTo>
                    <a:lnTo>
                      <a:pt x="61"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01" name="Freeform 218"/>
              <p:cNvSpPr>
                <a:spLocks/>
              </p:cNvSpPr>
              <p:nvPr/>
            </p:nvSpPr>
            <p:spPr bwMode="auto">
              <a:xfrm>
                <a:off x="1479" y="1977"/>
                <a:ext cx="21" cy="17"/>
              </a:xfrm>
              <a:custGeom>
                <a:avLst/>
                <a:gdLst>
                  <a:gd name="T0" fmla="*/ 0 w 60"/>
                  <a:gd name="T1" fmla="*/ 0 h 50"/>
                  <a:gd name="T2" fmla="*/ 0 w 60"/>
                  <a:gd name="T3" fmla="*/ 0 h 50"/>
                  <a:gd name="T4" fmla="*/ 0 w 60"/>
                  <a:gd name="T5" fmla="*/ 0 h 50"/>
                  <a:gd name="T6" fmla="*/ 0 60000 65536"/>
                  <a:gd name="T7" fmla="*/ 0 60000 65536"/>
                  <a:gd name="T8" fmla="*/ 0 60000 65536"/>
                </a:gdLst>
                <a:ahLst/>
                <a:cxnLst>
                  <a:cxn ang="T6">
                    <a:pos x="T0" y="T1"/>
                  </a:cxn>
                  <a:cxn ang="T7">
                    <a:pos x="T2" y="T3"/>
                  </a:cxn>
                  <a:cxn ang="T8">
                    <a:pos x="T4" y="T5"/>
                  </a:cxn>
                </a:cxnLst>
                <a:rect l="0" t="0" r="r" b="b"/>
                <a:pathLst>
                  <a:path w="60" h="50">
                    <a:moveTo>
                      <a:pt x="60" y="50"/>
                    </a:moveTo>
                    <a:lnTo>
                      <a:pt x="6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02" name="Freeform 219"/>
              <p:cNvSpPr>
                <a:spLocks/>
              </p:cNvSpPr>
              <p:nvPr/>
            </p:nvSpPr>
            <p:spPr bwMode="auto">
              <a:xfrm>
                <a:off x="1844" y="1582"/>
                <a:ext cx="28" cy="44"/>
              </a:xfrm>
              <a:custGeom>
                <a:avLst/>
                <a:gdLst>
                  <a:gd name="T0" fmla="*/ 0 w 80"/>
                  <a:gd name="T1" fmla="*/ 0 h 130"/>
                  <a:gd name="T2" fmla="*/ 0 w 80"/>
                  <a:gd name="T3" fmla="*/ 0 h 130"/>
                  <a:gd name="T4" fmla="*/ 0 w 80"/>
                  <a:gd name="T5" fmla="*/ 0 h 130"/>
                  <a:gd name="T6" fmla="*/ 0 60000 65536"/>
                  <a:gd name="T7" fmla="*/ 0 60000 65536"/>
                  <a:gd name="T8" fmla="*/ 0 60000 65536"/>
                </a:gdLst>
                <a:ahLst/>
                <a:cxnLst>
                  <a:cxn ang="T6">
                    <a:pos x="T0" y="T1"/>
                  </a:cxn>
                  <a:cxn ang="T7">
                    <a:pos x="T2" y="T3"/>
                  </a:cxn>
                  <a:cxn ang="T8">
                    <a:pos x="T4" y="T5"/>
                  </a:cxn>
                </a:cxnLst>
                <a:rect l="0" t="0" r="r" b="b"/>
                <a:pathLst>
                  <a:path w="80" h="130">
                    <a:moveTo>
                      <a:pt x="80" y="0"/>
                    </a:moveTo>
                    <a:lnTo>
                      <a:pt x="8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03" name="Freeform 220"/>
              <p:cNvSpPr>
                <a:spLocks/>
              </p:cNvSpPr>
              <p:nvPr/>
            </p:nvSpPr>
            <p:spPr bwMode="auto">
              <a:xfrm>
                <a:off x="1819" y="1626"/>
                <a:ext cx="25" cy="55"/>
              </a:xfrm>
              <a:custGeom>
                <a:avLst/>
                <a:gdLst>
                  <a:gd name="T0" fmla="*/ 0 w 70"/>
                  <a:gd name="T1" fmla="*/ 0 h 160"/>
                  <a:gd name="T2" fmla="*/ 0 w 70"/>
                  <a:gd name="T3" fmla="*/ 0 h 160"/>
                  <a:gd name="T4" fmla="*/ 0 w 70"/>
                  <a:gd name="T5" fmla="*/ 0 h 160"/>
                  <a:gd name="T6" fmla="*/ 0 60000 65536"/>
                  <a:gd name="T7" fmla="*/ 0 60000 65536"/>
                  <a:gd name="T8" fmla="*/ 0 60000 65536"/>
                </a:gdLst>
                <a:ahLst/>
                <a:cxnLst>
                  <a:cxn ang="T6">
                    <a:pos x="T0" y="T1"/>
                  </a:cxn>
                  <a:cxn ang="T7">
                    <a:pos x="T2" y="T3"/>
                  </a:cxn>
                  <a:cxn ang="T8">
                    <a:pos x="T4" y="T5"/>
                  </a:cxn>
                </a:cxnLst>
                <a:rect l="0" t="0" r="r" b="b"/>
                <a:pathLst>
                  <a:path w="70" h="160">
                    <a:moveTo>
                      <a:pt x="0" y="160"/>
                    </a:moveTo>
                    <a:lnTo>
                      <a:pt x="0" y="16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04" name="Freeform 221"/>
              <p:cNvSpPr>
                <a:spLocks/>
              </p:cNvSpPr>
              <p:nvPr/>
            </p:nvSpPr>
            <p:spPr bwMode="auto">
              <a:xfrm>
                <a:off x="2478" y="2956"/>
                <a:ext cx="28" cy="27"/>
              </a:xfrm>
              <a:custGeom>
                <a:avLst/>
                <a:gdLst>
                  <a:gd name="T0" fmla="*/ 0 w 80"/>
                  <a:gd name="T1" fmla="*/ 0 h 80"/>
                  <a:gd name="T2" fmla="*/ 0 w 80"/>
                  <a:gd name="T3" fmla="*/ 0 h 80"/>
                  <a:gd name="T4" fmla="*/ 0 w 80"/>
                  <a:gd name="T5" fmla="*/ 0 h 80"/>
                  <a:gd name="T6" fmla="*/ 0 60000 65536"/>
                  <a:gd name="T7" fmla="*/ 0 60000 65536"/>
                  <a:gd name="T8" fmla="*/ 0 60000 65536"/>
                </a:gdLst>
                <a:ahLst/>
                <a:cxnLst>
                  <a:cxn ang="T6">
                    <a:pos x="T0" y="T1"/>
                  </a:cxn>
                  <a:cxn ang="T7">
                    <a:pos x="T2" y="T3"/>
                  </a:cxn>
                  <a:cxn ang="T8">
                    <a:pos x="T4" y="T5"/>
                  </a:cxn>
                </a:cxnLst>
                <a:rect l="0" t="0" r="r" b="b"/>
                <a:pathLst>
                  <a:path w="80" h="80">
                    <a:moveTo>
                      <a:pt x="0" y="0"/>
                    </a:moveTo>
                    <a:lnTo>
                      <a:pt x="0" y="0"/>
                    </a:lnTo>
                    <a:lnTo>
                      <a:pt x="8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05" name="Freeform 222"/>
              <p:cNvSpPr>
                <a:spLocks/>
              </p:cNvSpPr>
              <p:nvPr/>
            </p:nvSpPr>
            <p:spPr bwMode="auto">
              <a:xfrm>
                <a:off x="1869" y="1633"/>
                <a:ext cx="42" cy="34"/>
              </a:xfrm>
              <a:custGeom>
                <a:avLst/>
                <a:gdLst>
                  <a:gd name="T0" fmla="*/ 0 w 120"/>
                  <a:gd name="T1" fmla="*/ 0 h 100"/>
                  <a:gd name="T2" fmla="*/ 0 w 120"/>
                  <a:gd name="T3" fmla="*/ 0 h 100"/>
                  <a:gd name="T4" fmla="*/ 0 w 120"/>
                  <a:gd name="T5" fmla="*/ 0 h 100"/>
                  <a:gd name="T6" fmla="*/ 0 60000 65536"/>
                  <a:gd name="T7" fmla="*/ 0 60000 65536"/>
                  <a:gd name="T8" fmla="*/ 0 60000 65536"/>
                </a:gdLst>
                <a:ahLst/>
                <a:cxnLst>
                  <a:cxn ang="T6">
                    <a:pos x="T0" y="T1"/>
                  </a:cxn>
                  <a:cxn ang="T7">
                    <a:pos x="T2" y="T3"/>
                  </a:cxn>
                  <a:cxn ang="T8">
                    <a:pos x="T4" y="T5"/>
                  </a:cxn>
                </a:cxnLst>
                <a:rect l="0" t="0" r="r" b="b"/>
                <a:pathLst>
                  <a:path w="120" h="100">
                    <a:moveTo>
                      <a:pt x="0" y="100"/>
                    </a:moveTo>
                    <a:lnTo>
                      <a:pt x="0" y="10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06" name="Freeform 223"/>
              <p:cNvSpPr>
                <a:spLocks/>
              </p:cNvSpPr>
              <p:nvPr/>
            </p:nvSpPr>
            <p:spPr bwMode="auto">
              <a:xfrm>
                <a:off x="2230" y="3522"/>
                <a:ext cx="43" cy="30"/>
              </a:xfrm>
              <a:custGeom>
                <a:avLst/>
                <a:gdLst>
                  <a:gd name="T0" fmla="*/ 0 w 120"/>
                  <a:gd name="T1" fmla="*/ 0 h 90"/>
                  <a:gd name="T2" fmla="*/ 0 w 120"/>
                  <a:gd name="T3" fmla="*/ 0 h 90"/>
                  <a:gd name="T4" fmla="*/ 0 w 120"/>
                  <a:gd name="T5" fmla="*/ 0 h 90"/>
                  <a:gd name="T6" fmla="*/ 0 60000 65536"/>
                  <a:gd name="T7" fmla="*/ 0 60000 65536"/>
                  <a:gd name="T8" fmla="*/ 0 60000 65536"/>
                </a:gdLst>
                <a:ahLst/>
                <a:cxnLst>
                  <a:cxn ang="T6">
                    <a:pos x="T0" y="T1"/>
                  </a:cxn>
                  <a:cxn ang="T7">
                    <a:pos x="T2" y="T3"/>
                  </a:cxn>
                  <a:cxn ang="T8">
                    <a:pos x="T4" y="T5"/>
                  </a:cxn>
                </a:cxnLst>
                <a:rect l="0" t="0" r="r" b="b"/>
                <a:pathLst>
                  <a:path w="120" h="90">
                    <a:moveTo>
                      <a:pt x="0" y="90"/>
                    </a:moveTo>
                    <a:lnTo>
                      <a:pt x="0" y="9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07" name="Freeform 224"/>
              <p:cNvSpPr>
                <a:spLocks/>
              </p:cNvSpPr>
              <p:nvPr/>
            </p:nvSpPr>
            <p:spPr bwMode="auto">
              <a:xfrm>
                <a:off x="2262" y="3522"/>
                <a:ext cx="11" cy="34"/>
              </a:xfrm>
              <a:custGeom>
                <a:avLst/>
                <a:gdLst>
                  <a:gd name="T0" fmla="*/ 0 w 30"/>
                  <a:gd name="T1" fmla="*/ 0 h 100"/>
                  <a:gd name="T2" fmla="*/ 0 w 30"/>
                  <a:gd name="T3" fmla="*/ 0 h 100"/>
                  <a:gd name="T4" fmla="*/ 0 w 30"/>
                  <a:gd name="T5" fmla="*/ 0 h 100"/>
                  <a:gd name="T6" fmla="*/ 0 60000 65536"/>
                  <a:gd name="T7" fmla="*/ 0 60000 65536"/>
                  <a:gd name="T8" fmla="*/ 0 60000 65536"/>
                </a:gdLst>
                <a:ahLst/>
                <a:cxnLst>
                  <a:cxn ang="T6">
                    <a:pos x="T0" y="T1"/>
                  </a:cxn>
                  <a:cxn ang="T7">
                    <a:pos x="T2" y="T3"/>
                  </a:cxn>
                  <a:cxn ang="T8">
                    <a:pos x="T4" y="T5"/>
                  </a:cxn>
                </a:cxnLst>
                <a:rect l="0" t="0" r="r" b="b"/>
                <a:pathLst>
                  <a:path w="30" h="100">
                    <a:moveTo>
                      <a:pt x="0" y="100"/>
                    </a:moveTo>
                    <a:lnTo>
                      <a:pt x="0" y="100"/>
                    </a:lnTo>
                    <a:lnTo>
                      <a:pt x="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08" name="Freeform 225"/>
              <p:cNvSpPr>
                <a:spLocks/>
              </p:cNvSpPr>
              <p:nvPr/>
            </p:nvSpPr>
            <p:spPr bwMode="auto">
              <a:xfrm>
                <a:off x="2273" y="3522"/>
                <a:ext cx="24" cy="51"/>
              </a:xfrm>
              <a:custGeom>
                <a:avLst/>
                <a:gdLst>
                  <a:gd name="T0" fmla="*/ 0 w 70"/>
                  <a:gd name="T1" fmla="*/ 0 h 150"/>
                  <a:gd name="T2" fmla="*/ 0 w 70"/>
                  <a:gd name="T3" fmla="*/ 0 h 150"/>
                  <a:gd name="T4" fmla="*/ 0 w 70"/>
                  <a:gd name="T5" fmla="*/ 0 h 150"/>
                  <a:gd name="T6" fmla="*/ 0 60000 65536"/>
                  <a:gd name="T7" fmla="*/ 0 60000 65536"/>
                  <a:gd name="T8" fmla="*/ 0 60000 65536"/>
                </a:gdLst>
                <a:ahLst/>
                <a:cxnLst>
                  <a:cxn ang="T6">
                    <a:pos x="T0" y="T1"/>
                  </a:cxn>
                  <a:cxn ang="T7">
                    <a:pos x="T2" y="T3"/>
                  </a:cxn>
                  <a:cxn ang="T8">
                    <a:pos x="T4" y="T5"/>
                  </a:cxn>
                </a:cxnLst>
                <a:rect l="0" t="0" r="r" b="b"/>
                <a:pathLst>
                  <a:path w="70" h="150">
                    <a:moveTo>
                      <a:pt x="70" y="150"/>
                    </a:moveTo>
                    <a:lnTo>
                      <a:pt x="7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09" name="Freeform 226"/>
              <p:cNvSpPr>
                <a:spLocks/>
              </p:cNvSpPr>
              <p:nvPr/>
            </p:nvSpPr>
            <p:spPr bwMode="auto">
              <a:xfrm>
                <a:off x="2269" y="3467"/>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0"/>
                    </a:moveTo>
                    <a:lnTo>
                      <a:pt x="0" y="0"/>
                    </a:lnTo>
                    <a:lnTo>
                      <a:pt x="1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10" name="Freeform 227"/>
              <p:cNvSpPr>
                <a:spLocks/>
              </p:cNvSpPr>
              <p:nvPr/>
            </p:nvSpPr>
            <p:spPr bwMode="auto">
              <a:xfrm>
                <a:off x="1628" y="1640"/>
                <a:ext cx="7" cy="44"/>
              </a:xfrm>
              <a:custGeom>
                <a:avLst/>
                <a:gdLst>
                  <a:gd name="T0" fmla="*/ 0 w 20"/>
                  <a:gd name="T1" fmla="*/ 0 h 130"/>
                  <a:gd name="T2" fmla="*/ 0 w 20"/>
                  <a:gd name="T3" fmla="*/ 0 h 130"/>
                  <a:gd name="T4" fmla="*/ 0 w 20"/>
                  <a:gd name="T5" fmla="*/ 0 h 130"/>
                  <a:gd name="T6" fmla="*/ 0 60000 65536"/>
                  <a:gd name="T7" fmla="*/ 0 60000 65536"/>
                  <a:gd name="T8" fmla="*/ 0 60000 65536"/>
                </a:gdLst>
                <a:ahLst/>
                <a:cxnLst>
                  <a:cxn ang="T6">
                    <a:pos x="T0" y="T1"/>
                  </a:cxn>
                  <a:cxn ang="T7">
                    <a:pos x="T2" y="T3"/>
                  </a:cxn>
                  <a:cxn ang="T8">
                    <a:pos x="T4" y="T5"/>
                  </a:cxn>
                </a:cxnLst>
                <a:rect l="0" t="0" r="r" b="b"/>
                <a:pathLst>
                  <a:path w="20" h="130">
                    <a:moveTo>
                      <a:pt x="0" y="0"/>
                    </a:moveTo>
                    <a:lnTo>
                      <a:pt x="0" y="0"/>
                    </a:lnTo>
                    <a:lnTo>
                      <a:pt x="2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11" name="Freeform 228"/>
              <p:cNvSpPr>
                <a:spLocks/>
              </p:cNvSpPr>
              <p:nvPr/>
            </p:nvSpPr>
            <p:spPr bwMode="auto">
              <a:xfrm>
                <a:off x="2148" y="3372"/>
                <a:ext cx="18" cy="61"/>
              </a:xfrm>
              <a:custGeom>
                <a:avLst/>
                <a:gdLst>
                  <a:gd name="T0" fmla="*/ 0 w 50"/>
                  <a:gd name="T1" fmla="*/ 0 h 180"/>
                  <a:gd name="T2" fmla="*/ 0 w 50"/>
                  <a:gd name="T3" fmla="*/ 0 h 180"/>
                  <a:gd name="T4" fmla="*/ 0 w 50"/>
                  <a:gd name="T5" fmla="*/ 0 h 180"/>
                  <a:gd name="T6" fmla="*/ 0 60000 65536"/>
                  <a:gd name="T7" fmla="*/ 0 60000 65536"/>
                  <a:gd name="T8" fmla="*/ 0 60000 65536"/>
                </a:gdLst>
                <a:ahLst/>
                <a:cxnLst>
                  <a:cxn ang="T6">
                    <a:pos x="T0" y="T1"/>
                  </a:cxn>
                  <a:cxn ang="T7">
                    <a:pos x="T2" y="T3"/>
                  </a:cxn>
                  <a:cxn ang="T8">
                    <a:pos x="T4" y="T5"/>
                  </a:cxn>
                </a:cxnLst>
                <a:rect l="0" t="0" r="r" b="b"/>
                <a:pathLst>
                  <a:path w="50" h="180">
                    <a:moveTo>
                      <a:pt x="0" y="180"/>
                    </a:moveTo>
                    <a:lnTo>
                      <a:pt x="0" y="180"/>
                    </a:lnTo>
                    <a:lnTo>
                      <a:pt x="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12" name="Freeform 229"/>
              <p:cNvSpPr>
                <a:spLocks/>
              </p:cNvSpPr>
              <p:nvPr/>
            </p:nvSpPr>
            <p:spPr bwMode="auto">
              <a:xfrm>
                <a:off x="2166" y="3324"/>
                <a:ext cx="11" cy="48"/>
              </a:xfrm>
              <a:custGeom>
                <a:avLst/>
                <a:gdLst>
                  <a:gd name="T0" fmla="*/ 0 w 31"/>
                  <a:gd name="T1" fmla="*/ 0 h 140"/>
                  <a:gd name="T2" fmla="*/ 0 w 31"/>
                  <a:gd name="T3" fmla="*/ 0 h 140"/>
                  <a:gd name="T4" fmla="*/ 0 w 31"/>
                  <a:gd name="T5" fmla="*/ 0 h 140"/>
                  <a:gd name="T6" fmla="*/ 0 60000 65536"/>
                  <a:gd name="T7" fmla="*/ 0 60000 65536"/>
                  <a:gd name="T8" fmla="*/ 0 60000 65536"/>
                </a:gdLst>
                <a:ahLst/>
                <a:cxnLst>
                  <a:cxn ang="T6">
                    <a:pos x="T0" y="T1"/>
                  </a:cxn>
                  <a:cxn ang="T7">
                    <a:pos x="T2" y="T3"/>
                  </a:cxn>
                  <a:cxn ang="T8">
                    <a:pos x="T4" y="T5"/>
                  </a:cxn>
                </a:cxnLst>
                <a:rect l="0" t="0" r="r" b="b"/>
                <a:pathLst>
                  <a:path w="31" h="140">
                    <a:moveTo>
                      <a:pt x="31" y="0"/>
                    </a:moveTo>
                    <a:lnTo>
                      <a:pt x="31"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13" name="Freeform 230"/>
              <p:cNvSpPr>
                <a:spLocks/>
              </p:cNvSpPr>
              <p:nvPr/>
            </p:nvSpPr>
            <p:spPr bwMode="auto">
              <a:xfrm>
                <a:off x="1029" y="2216"/>
                <a:ext cx="43"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120" y="70"/>
                    </a:moveTo>
                    <a:lnTo>
                      <a:pt x="12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14" name="Freeform 231"/>
              <p:cNvSpPr>
                <a:spLocks/>
              </p:cNvSpPr>
              <p:nvPr/>
            </p:nvSpPr>
            <p:spPr bwMode="auto">
              <a:xfrm>
                <a:off x="1585" y="1745"/>
                <a:ext cx="29" cy="34"/>
              </a:xfrm>
              <a:custGeom>
                <a:avLst/>
                <a:gdLst>
                  <a:gd name="T0" fmla="*/ 0 w 80"/>
                  <a:gd name="T1" fmla="*/ 0 h 100"/>
                  <a:gd name="T2" fmla="*/ 0 w 80"/>
                  <a:gd name="T3" fmla="*/ 0 h 100"/>
                  <a:gd name="T4" fmla="*/ 0 w 80"/>
                  <a:gd name="T5" fmla="*/ 0 h 100"/>
                  <a:gd name="T6" fmla="*/ 0 60000 65536"/>
                  <a:gd name="T7" fmla="*/ 0 60000 65536"/>
                  <a:gd name="T8" fmla="*/ 0 60000 65536"/>
                </a:gdLst>
                <a:ahLst/>
                <a:cxnLst>
                  <a:cxn ang="T6">
                    <a:pos x="T0" y="T1"/>
                  </a:cxn>
                  <a:cxn ang="T7">
                    <a:pos x="T2" y="T3"/>
                  </a:cxn>
                  <a:cxn ang="T8">
                    <a:pos x="T4" y="T5"/>
                  </a:cxn>
                </a:cxnLst>
                <a:rect l="0" t="0" r="r" b="b"/>
                <a:pathLst>
                  <a:path w="80" h="100">
                    <a:moveTo>
                      <a:pt x="80" y="100"/>
                    </a:moveTo>
                    <a:lnTo>
                      <a:pt x="8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15" name="Freeform 232"/>
              <p:cNvSpPr>
                <a:spLocks/>
              </p:cNvSpPr>
              <p:nvPr/>
            </p:nvSpPr>
            <p:spPr bwMode="auto">
              <a:xfrm>
                <a:off x="1029" y="1640"/>
                <a:ext cx="15"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0" y="120"/>
                    </a:moveTo>
                    <a:lnTo>
                      <a:pt x="0" y="12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16" name="Freeform 233"/>
              <p:cNvSpPr>
                <a:spLocks/>
              </p:cNvSpPr>
              <p:nvPr/>
            </p:nvSpPr>
            <p:spPr bwMode="auto">
              <a:xfrm>
                <a:off x="707" y="1831"/>
                <a:ext cx="53" cy="10"/>
              </a:xfrm>
              <a:custGeom>
                <a:avLst/>
                <a:gdLst>
                  <a:gd name="T0" fmla="*/ 0 w 150"/>
                  <a:gd name="T1" fmla="*/ 0 h 30"/>
                  <a:gd name="T2" fmla="*/ 0 w 150"/>
                  <a:gd name="T3" fmla="*/ 0 h 30"/>
                  <a:gd name="T4" fmla="*/ 0 w 150"/>
                  <a:gd name="T5" fmla="*/ 0 h 30"/>
                  <a:gd name="T6" fmla="*/ 0 60000 65536"/>
                  <a:gd name="T7" fmla="*/ 0 60000 65536"/>
                  <a:gd name="T8" fmla="*/ 0 60000 65536"/>
                </a:gdLst>
                <a:ahLst/>
                <a:cxnLst>
                  <a:cxn ang="T6">
                    <a:pos x="T0" y="T1"/>
                  </a:cxn>
                  <a:cxn ang="T7">
                    <a:pos x="T2" y="T3"/>
                  </a:cxn>
                  <a:cxn ang="T8">
                    <a:pos x="T4" y="T5"/>
                  </a:cxn>
                </a:cxnLst>
                <a:rect l="0" t="0" r="r" b="b"/>
                <a:pathLst>
                  <a:path w="150" h="30">
                    <a:moveTo>
                      <a:pt x="150" y="0"/>
                    </a:moveTo>
                    <a:lnTo>
                      <a:pt x="15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17" name="Freeform 234"/>
              <p:cNvSpPr>
                <a:spLocks/>
              </p:cNvSpPr>
              <p:nvPr/>
            </p:nvSpPr>
            <p:spPr bwMode="auto">
              <a:xfrm>
                <a:off x="2304" y="2898"/>
                <a:ext cx="50" cy="0"/>
              </a:xfrm>
              <a:custGeom>
                <a:avLst/>
                <a:gdLst>
                  <a:gd name="T0" fmla="*/ 0 w 140"/>
                  <a:gd name="T1" fmla="*/ 0 w 140"/>
                  <a:gd name="T2" fmla="*/ 0 w 140"/>
                  <a:gd name="T3" fmla="*/ 0 60000 65536"/>
                  <a:gd name="T4" fmla="*/ 0 60000 65536"/>
                  <a:gd name="T5" fmla="*/ 0 60000 65536"/>
                </a:gdLst>
                <a:ahLst/>
                <a:cxnLst>
                  <a:cxn ang="T3">
                    <a:pos x="T0" y="0"/>
                  </a:cxn>
                  <a:cxn ang="T4">
                    <a:pos x="T1" y="0"/>
                  </a:cxn>
                  <a:cxn ang="T5">
                    <a:pos x="T2" y="0"/>
                  </a:cxn>
                </a:cxnLst>
                <a:rect l="0" t="0" r="r" b="b"/>
                <a:pathLst>
                  <a:path w="140">
                    <a:moveTo>
                      <a:pt x="140" y="0"/>
                    </a:moveTo>
                    <a:lnTo>
                      <a:pt x="14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18" name="Freeform 235"/>
              <p:cNvSpPr>
                <a:spLocks/>
              </p:cNvSpPr>
              <p:nvPr/>
            </p:nvSpPr>
            <p:spPr bwMode="auto">
              <a:xfrm>
                <a:off x="2255" y="2898"/>
                <a:ext cx="49" cy="24"/>
              </a:xfrm>
              <a:custGeom>
                <a:avLst/>
                <a:gdLst>
                  <a:gd name="T0" fmla="*/ 0 w 140"/>
                  <a:gd name="T1" fmla="*/ 0 h 70"/>
                  <a:gd name="T2" fmla="*/ 0 w 140"/>
                  <a:gd name="T3" fmla="*/ 0 h 70"/>
                  <a:gd name="T4" fmla="*/ 0 w 140"/>
                  <a:gd name="T5" fmla="*/ 0 h 70"/>
                  <a:gd name="T6" fmla="*/ 0 60000 65536"/>
                  <a:gd name="T7" fmla="*/ 0 60000 65536"/>
                  <a:gd name="T8" fmla="*/ 0 60000 65536"/>
                </a:gdLst>
                <a:ahLst/>
                <a:cxnLst>
                  <a:cxn ang="T6">
                    <a:pos x="T0" y="T1"/>
                  </a:cxn>
                  <a:cxn ang="T7">
                    <a:pos x="T2" y="T3"/>
                  </a:cxn>
                  <a:cxn ang="T8">
                    <a:pos x="T4" y="T5"/>
                  </a:cxn>
                </a:cxnLst>
                <a:rect l="0" t="0" r="r" b="b"/>
                <a:pathLst>
                  <a:path w="140" h="70">
                    <a:moveTo>
                      <a:pt x="0" y="70"/>
                    </a:moveTo>
                    <a:lnTo>
                      <a:pt x="0" y="7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19" name="Freeform 236"/>
              <p:cNvSpPr>
                <a:spLocks/>
              </p:cNvSpPr>
              <p:nvPr/>
            </p:nvSpPr>
            <p:spPr bwMode="auto">
              <a:xfrm>
                <a:off x="1384" y="2533"/>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150" y="40"/>
                    </a:moveTo>
                    <a:lnTo>
                      <a:pt x="15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20" name="Freeform 237"/>
              <p:cNvSpPr>
                <a:spLocks/>
              </p:cNvSpPr>
              <p:nvPr/>
            </p:nvSpPr>
            <p:spPr bwMode="auto">
              <a:xfrm>
                <a:off x="1631" y="2274"/>
                <a:ext cx="43" cy="10"/>
              </a:xfrm>
              <a:custGeom>
                <a:avLst/>
                <a:gdLst>
                  <a:gd name="T0" fmla="*/ 0 w 120"/>
                  <a:gd name="T1" fmla="*/ 0 h 30"/>
                  <a:gd name="T2" fmla="*/ 0 w 120"/>
                  <a:gd name="T3" fmla="*/ 0 h 30"/>
                  <a:gd name="T4" fmla="*/ 0 w 120"/>
                  <a:gd name="T5" fmla="*/ 0 h 30"/>
                  <a:gd name="T6" fmla="*/ 0 60000 65536"/>
                  <a:gd name="T7" fmla="*/ 0 60000 65536"/>
                  <a:gd name="T8" fmla="*/ 0 60000 65536"/>
                </a:gdLst>
                <a:ahLst/>
                <a:cxnLst>
                  <a:cxn ang="T6">
                    <a:pos x="T0" y="T1"/>
                  </a:cxn>
                  <a:cxn ang="T7">
                    <a:pos x="T2" y="T3"/>
                  </a:cxn>
                  <a:cxn ang="T8">
                    <a:pos x="T4" y="T5"/>
                  </a:cxn>
                </a:cxnLst>
                <a:rect l="0" t="0" r="r" b="b"/>
                <a:pathLst>
                  <a:path w="120" h="30">
                    <a:moveTo>
                      <a:pt x="0" y="30"/>
                    </a:moveTo>
                    <a:lnTo>
                      <a:pt x="0" y="3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21" name="Freeform 238"/>
              <p:cNvSpPr>
                <a:spLocks/>
              </p:cNvSpPr>
              <p:nvPr/>
            </p:nvSpPr>
            <p:spPr bwMode="auto">
              <a:xfrm>
                <a:off x="1674" y="2257"/>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150" y="0"/>
                    </a:moveTo>
                    <a:lnTo>
                      <a:pt x="1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22" name="Freeform 239"/>
              <p:cNvSpPr>
                <a:spLocks/>
              </p:cNvSpPr>
              <p:nvPr/>
            </p:nvSpPr>
            <p:spPr bwMode="auto">
              <a:xfrm>
                <a:off x="1872" y="1551"/>
                <a:ext cx="36" cy="31"/>
              </a:xfrm>
              <a:custGeom>
                <a:avLst/>
                <a:gdLst>
                  <a:gd name="T0" fmla="*/ 0 w 100"/>
                  <a:gd name="T1" fmla="*/ 0 h 90"/>
                  <a:gd name="T2" fmla="*/ 0 w 100"/>
                  <a:gd name="T3" fmla="*/ 0 h 90"/>
                  <a:gd name="T4" fmla="*/ 0 w 100"/>
                  <a:gd name="T5" fmla="*/ 0 h 90"/>
                  <a:gd name="T6" fmla="*/ 0 60000 65536"/>
                  <a:gd name="T7" fmla="*/ 0 60000 65536"/>
                  <a:gd name="T8" fmla="*/ 0 60000 65536"/>
                </a:gdLst>
                <a:ahLst/>
                <a:cxnLst>
                  <a:cxn ang="T6">
                    <a:pos x="T0" y="T1"/>
                  </a:cxn>
                  <a:cxn ang="T7">
                    <a:pos x="T2" y="T3"/>
                  </a:cxn>
                  <a:cxn ang="T8">
                    <a:pos x="T4" y="T5"/>
                  </a:cxn>
                </a:cxnLst>
                <a:rect l="0" t="0" r="r" b="b"/>
                <a:pathLst>
                  <a:path w="100" h="90">
                    <a:moveTo>
                      <a:pt x="0" y="90"/>
                    </a:moveTo>
                    <a:lnTo>
                      <a:pt x="0" y="9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23" name="Freeform 240"/>
              <p:cNvSpPr>
                <a:spLocks/>
              </p:cNvSpPr>
              <p:nvPr/>
            </p:nvSpPr>
            <p:spPr bwMode="auto">
              <a:xfrm>
                <a:off x="1344" y="2645"/>
                <a:ext cx="68" cy="75"/>
              </a:xfrm>
              <a:custGeom>
                <a:avLst/>
                <a:gdLst>
                  <a:gd name="T0" fmla="*/ 0 w 191"/>
                  <a:gd name="T1" fmla="*/ 0 h 220"/>
                  <a:gd name="T2" fmla="*/ 0 w 191"/>
                  <a:gd name="T3" fmla="*/ 0 h 220"/>
                  <a:gd name="T4" fmla="*/ 0 w 191"/>
                  <a:gd name="T5" fmla="*/ 0 h 220"/>
                  <a:gd name="T6" fmla="*/ 0 60000 65536"/>
                  <a:gd name="T7" fmla="*/ 0 60000 65536"/>
                  <a:gd name="T8" fmla="*/ 0 60000 65536"/>
                </a:gdLst>
                <a:ahLst/>
                <a:cxnLst>
                  <a:cxn ang="T6">
                    <a:pos x="T0" y="T1"/>
                  </a:cxn>
                  <a:cxn ang="T7">
                    <a:pos x="T2" y="T3"/>
                  </a:cxn>
                  <a:cxn ang="T8">
                    <a:pos x="T4" y="T5"/>
                  </a:cxn>
                </a:cxnLst>
                <a:rect l="0" t="0" r="r" b="b"/>
                <a:pathLst>
                  <a:path w="191" h="220">
                    <a:moveTo>
                      <a:pt x="191" y="0"/>
                    </a:moveTo>
                    <a:lnTo>
                      <a:pt x="191" y="0"/>
                    </a:lnTo>
                    <a:lnTo>
                      <a:pt x="0" y="2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24" name="Freeform 241"/>
              <p:cNvSpPr>
                <a:spLocks/>
              </p:cNvSpPr>
              <p:nvPr/>
            </p:nvSpPr>
            <p:spPr bwMode="auto">
              <a:xfrm>
                <a:off x="1437" y="2547"/>
                <a:ext cx="46" cy="10"/>
              </a:xfrm>
              <a:custGeom>
                <a:avLst/>
                <a:gdLst>
                  <a:gd name="T0" fmla="*/ 0 w 130"/>
                  <a:gd name="T1" fmla="*/ 0 h 30"/>
                  <a:gd name="T2" fmla="*/ 0 w 130"/>
                  <a:gd name="T3" fmla="*/ 0 h 30"/>
                  <a:gd name="T4" fmla="*/ 0 w 130"/>
                  <a:gd name="T5" fmla="*/ 0 h 30"/>
                  <a:gd name="T6" fmla="*/ 0 60000 65536"/>
                  <a:gd name="T7" fmla="*/ 0 60000 65536"/>
                  <a:gd name="T8" fmla="*/ 0 60000 65536"/>
                </a:gdLst>
                <a:ahLst/>
                <a:cxnLst>
                  <a:cxn ang="T6">
                    <a:pos x="T0" y="T1"/>
                  </a:cxn>
                  <a:cxn ang="T7">
                    <a:pos x="T2" y="T3"/>
                  </a:cxn>
                  <a:cxn ang="T8">
                    <a:pos x="T4" y="T5"/>
                  </a:cxn>
                </a:cxnLst>
                <a:rect l="0" t="0" r="r" b="b"/>
                <a:pathLst>
                  <a:path w="130" h="30">
                    <a:moveTo>
                      <a:pt x="130" y="30"/>
                    </a:moveTo>
                    <a:lnTo>
                      <a:pt x="13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25" name="Freeform 242"/>
              <p:cNvSpPr>
                <a:spLocks/>
              </p:cNvSpPr>
              <p:nvPr/>
            </p:nvSpPr>
            <p:spPr bwMode="auto">
              <a:xfrm>
                <a:off x="1415" y="2519"/>
                <a:ext cx="22" cy="28"/>
              </a:xfrm>
              <a:custGeom>
                <a:avLst/>
                <a:gdLst>
                  <a:gd name="T0" fmla="*/ 0 w 60"/>
                  <a:gd name="T1" fmla="*/ 0 h 80"/>
                  <a:gd name="T2" fmla="*/ 0 w 60"/>
                  <a:gd name="T3" fmla="*/ 0 h 80"/>
                  <a:gd name="T4" fmla="*/ 0 w 60"/>
                  <a:gd name="T5" fmla="*/ 0 h 80"/>
                  <a:gd name="T6" fmla="*/ 0 60000 65536"/>
                  <a:gd name="T7" fmla="*/ 0 60000 65536"/>
                  <a:gd name="T8" fmla="*/ 0 60000 65536"/>
                </a:gdLst>
                <a:ahLst/>
                <a:cxnLst>
                  <a:cxn ang="T6">
                    <a:pos x="T0" y="T1"/>
                  </a:cxn>
                  <a:cxn ang="T7">
                    <a:pos x="T2" y="T3"/>
                  </a:cxn>
                  <a:cxn ang="T8">
                    <a:pos x="T4" y="T5"/>
                  </a:cxn>
                </a:cxnLst>
                <a:rect l="0" t="0" r="r" b="b"/>
                <a:pathLst>
                  <a:path w="60" h="80">
                    <a:moveTo>
                      <a:pt x="0" y="0"/>
                    </a:moveTo>
                    <a:lnTo>
                      <a:pt x="0" y="0"/>
                    </a:lnTo>
                    <a:lnTo>
                      <a:pt x="6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26" name="Freeform 243"/>
              <p:cNvSpPr>
                <a:spLocks/>
              </p:cNvSpPr>
              <p:nvPr/>
            </p:nvSpPr>
            <p:spPr bwMode="auto">
              <a:xfrm>
                <a:off x="370" y="3614"/>
                <a:ext cx="54" cy="41"/>
              </a:xfrm>
              <a:custGeom>
                <a:avLst/>
                <a:gdLst>
                  <a:gd name="T0" fmla="*/ 0 w 150"/>
                  <a:gd name="T1" fmla="*/ 0 h 120"/>
                  <a:gd name="T2" fmla="*/ 0 w 150"/>
                  <a:gd name="T3" fmla="*/ 0 h 120"/>
                  <a:gd name="T4" fmla="*/ 0 w 150"/>
                  <a:gd name="T5" fmla="*/ 0 h 120"/>
                  <a:gd name="T6" fmla="*/ 0 60000 65536"/>
                  <a:gd name="T7" fmla="*/ 0 60000 65536"/>
                  <a:gd name="T8" fmla="*/ 0 60000 65536"/>
                </a:gdLst>
                <a:ahLst/>
                <a:cxnLst>
                  <a:cxn ang="T6">
                    <a:pos x="T0" y="T1"/>
                  </a:cxn>
                  <a:cxn ang="T7">
                    <a:pos x="T2" y="T3"/>
                  </a:cxn>
                  <a:cxn ang="T8">
                    <a:pos x="T4" y="T5"/>
                  </a:cxn>
                </a:cxnLst>
                <a:rect l="0" t="0" r="r" b="b"/>
                <a:pathLst>
                  <a:path w="150" h="120">
                    <a:moveTo>
                      <a:pt x="150" y="0"/>
                    </a:moveTo>
                    <a:lnTo>
                      <a:pt x="15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27" name="Freeform 244"/>
              <p:cNvSpPr>
                <a:spLocks/>
              </p:cNvSpPr>
              <p:nvPr/>
            </p:nvSpPr>
            <p:spPr bwMode="auto">
              <a:xfrm>
                <a:off x="307" y="2836"/>
                <a:ext cx="46" cy="17"/>
              </a:xfrm>
              <a:custGeom>
                <a:avLst/>
                <a:gdLst>
                  <a:gd name="T0" fmla="*/ 0 w 130"/>
                  <a:gd name="T1" fmla="*/ 0 h 50"/>
                  <a:gd name="T2" fmla="*/ 0 w 130"/>
                  <a:gd name="T3" fmla="*/ 0 h 50"/>
                  <a:gd name="T4" fmla="*/ 0 w 130"/>
                  <a:gd name="T5" fmla="*/ 0 h 50"/>
                  <a:gd name="T6" fmla="*/ 0 60000 65536"/>
                  <a:gd name="T7" fmla="*/ 0 60000 65536"/>
                  <a:gd name="T8" fmla="*/ 0 60000 65536"/>
                </a:gdLst>
                <a:ahLst/>
                <a:cxnLst>
                  <a:cxn ang="T6">
                    <a:pos x="T0" y="T1"/>
                  </a:cxn>
                  <a:cxn ang="T7">
                    <a:pos x="T2" y="T3"/>
                  </a:cxn>
                  <a:cxn ang="T8">
                    <a:pos x="T4" y="T5"/>
                  </a:cxn>
                </a:cxnLst>
                <a:rect l="0" t="0" r="r" b="b"/>
                <a:pathLst>
                  <a:path w="130" h="50">
                    <a:moveTo>
                      <a:pt x="130" y="0"/>
                    </a:moveTo>
                    <a:lnTo>
                      <a:pt x="13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28" name="Freeform 245"/>
              <p:cNvSpPr>
                <a:spLocks/>
              </p:cNvSpPr>
              <p:nvPr/>
            </p:nvSpPr>
            <p:spPr bwMode="auto">
              <a:xfrm>
                <a:off x="562" y="2799"/>
                <a:ext cx="3" cy="54"/>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10" y="0"/>
                    </a:moveTo>
                    <a:lnTo>
                      <a:pt x="10" y="0"/>
                    </a:lnTo>
                    <a:lnTo>
                      <a:pt x="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29" name="Freeform 246"/>
              <p:cNvSpPr>
                <a:spLocks/>
              </p:cNvSpPr>
              <p:nvPr/>
            </p:nvSpPr>
            <p:spPr bwMode="auto">
              <a:xfrm>
                <a:off x="1911" y="2543"/>
                <a:ext cx="7" cy="38"/>
              </a:xfrm>
              <a:custGeom>
                <a:avLst/>
                <a:gdLst>
                  <a:gd name="T0" fmla="*/ 0 w 20"/>
                  <a:gd name="T1" fmla="*/ 0 h 110"/>
                  <a:gd name="T2" fmla="*/ 0 w 20"/>
                  <a:gd name="T3" fmla="*/ 0 h 110"/>
                  <a:gd name="T4" fmla="*/ 0 w 20"/>
                  <a:gd name="T5" fmla="*/ 0 h 110"/>
                  <a:gd name="T6" fmla="*/ 0 60000 65536"/>
                  <a:gd name="T7" fmla="*/ 0 60000 65536"/>
                  <a:gd name="T8" fmla="*/ 0 60000 65536"/>
                </a:gdLst>
                <a:ahLst/>
                <a:cxnLst>
                  <a:cxn ang="T6">
                    <a:pos x="T0" y="T1"/>
                  </a:cxn>
                  <a:cxn ang="T7">
                    <a:pos x="T2" y="T3"/>
                  </a:cxn>
                  <a:cxn ang="T8">
                    <a:pos x="T4" y="T5"/>
                  </a:cxn>
                </a:cxnLst>
                <a:rect l="0" t="0" r="r" b="b"/>
                <a:pathLst>
                  <a:path w="20" h="110">
                    <a:moveTo>
                      <a:pt x="20" y="0"/>
                    </a:moveTo>
                    <a:lnTo>
                      <a:pt x="2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30" name="Freeform 247"/>
              <p:cNvSpPr>
                <a:spLocks/>
              </p:cNvSpPr>
              <p:nvPr/>
            </p:nvSpPr>
            <p:spPr bwMode="auto">
              <a:xfrm>
                <a:off x="952" y="1479"/>
                <a:ext cx="31" cy="38"/>
              </a:xfrm>
              <a:custGeom>
                <a:avLst/>
                <a:gdLst>
                  <a:gd name="T0" fmla="*/ 0 w 90"/>
                  <a:gd name="T1" fmla="*/ 0 h 110"/>
                  <a:gd name="T2" fmla="*/ 0 w 90"/>
                  <a:gd name="T3" fmla="*/ 0 h 110"/>
                  <a:gd name="T4" fmla="*/ 0 w 90"/>
                  <a:gd name="T5" fmla="*/ 0 h 110"/>
                  <a:gd name="T6" fmla="*/ 0 60000 65536"/>
                  <a:gd name="T7" fmla="*/ 0 60000 65536"/>
                  <a:gd name="T8" fmla="*/ 0 60000 65536"/>
                </a:gdLst>
                <a:ahLst/>
                <a:cxnLst>
                  <a:cxn ang="T6">
                    <a:pos x="T0" y="T1"/>
                  </a:cxn>
                  <a:cxn ang="T7">
                    <a:pos x="T2" y="T3"/>
                  </a:cxn>
                  <a:cxn ang="T8">
                    <a:pos x="T4" y="T5"/>
                  </a:cxn>
                </a:cxnLst>
                <a:rect l="0" t="0" r="r" b="b"/>
                <a:pathLst>
                  <a:path w="90" h="110">
                    <a:moveTo>
                      <a:pt x="90" y="110"/>
                    </a:moveTo>
                    <a:lnTo>
                      <a:pt x="9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31" name="Freeform 248"/>
              <p:cNvSpPr>
                <a:spLocks/>
              </p:cNvSpPr>
              <p:nvPr/>
            </p:nvSpPr>
            <p:spPr bwMode="auto">
              <a:xfrm>
                <a:off x="718" y="1987"/>
                <a:ext cx="39" cy="34"/>
              </a:xfrm>
              <a:custGeom>
                <a:avLst/>
                <a:gdLst>
                  <a:gd name="T0" fmla="*/ 0 w 110"/>
                  <a:gd name="T1" fmla="*/ 0 h 100"/>
                  <a:gd name="T2" fmla="*/ 0 w 110"/>
                  <a:gd name="T3" fmla="*/ 0 h 100"/>
                  <a:gd name="T4" fmla="*/ 0 w 110"/>
                  <a:gd name="T5" fmla="*/ 0 h 100"/>
                  <a:gd name="T6" fmla="*/ 0 60000 65536"/>
                  <a:gd name="T7" fmla="*/ 0 60000 65536"/>
                  <a:gd name="T8" fmla="*/ 0 60000 65536"/>
                </a:gdLst>
                <a:ahLst/>
                <a:cxnLst>
                  <a:cxn ang="T6">
                    <a:pos x="T0" y="T1"/>
                  </a:cxn>
                  <a:cxn ang="T7">
                    <a:pos x="T2" y="T3"/>
                  </a:cxn>
                  <a:cxn ang="T8">
                    <a:pos x="T4" y="T5"/>
                  </a:cxn>
                </a:cxnLst>
                <a:rect l="0" t="0" r="r" b="b"/>
                <a:pathLst>
                  <a:path w="110" h="100">
                    <a:moveTo>
                      <a:pt x="0" y="100"/>
                    </a:moveTo>
                    <a:lnTo>
                      <a:pt x="0" y="10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32" name="Freeform 249"/>
              <p:cNvSpPr>
                <a:spLocks/>
              </p:cNvSpPr>
              <p:nvPr/>
            </p:nvSpPr>
            <p:spPr bwMode="auto">
              <a:xfrm>
                <a:off x="757" y="1943"/>
                <a:ext cx="35" cy="44"/>
              </a:xfrm>
              <a:custGeom>
                <a:avLst/>
                <a:gdLst>
                  <a:gd name="T0" fmla="*/ 0 w 100"/>
                  <a:gd name="T1" fmla="*/ 0 h 130"/>
                  <a:gd name="T2" fmla="*/ 0 w 100"/>
                  <a:gd name="T3" fmla="*/ 0 h 130"/>
                  <a:gd name="T4" fmla="*/ 0 w 100"/>
                  <a:gd name="T5" fmla="*/ 0 h 130"/>
                  <a:gd name="T6" fmla="*/ 0 60000 65536"/>
                  <a:gd name="T7" fmla="*/ 0 60000 65536"/>
                  <a:gd name="T8" fmla="*/ 0 60000 65536"/>
                </a:gdLst>
                <a:ahLst/>
                <a:cxnLst>
                  <a:cxn ang="T6">
                    <a:pos x="T0" y="T1"/>
                  </a:cxn>
                  <a:cxn ang="T7">
                    <a:pos x="T2" y="T3"/>
                  </a:cxn>
                  <a:cxn ang="T8">
                    <a:pos x="T4" y="T5"/>
                  </a:cxn>
                </a:cxnLst>
                <a:rect l="0" t="0" r="r" b="b"/>
                <a:pathLst>
                  <a:path w="100" h="130">
                    <a:moveTo>
                      <a:pt x="100" y="0"/>
                    </a:moveTo>
                    <a:lnTo>
                      <a:pt x="10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33" name="Freeform 250"/>
              <p:cNvSpPr>
                <a:spLocks/>
              </p:cNvSpPr>
              <p:nvPr/>
            </p:nvSpPr>
            <p:spPr bwMode="auto">
              <a:xfrm>
                <a:off x="1352" y="2025"/>
                <a:ext cx="46" cy="13"/>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0" y="0"/>
                    </a:moveTo>
                    <a:lnTo>
                      <a:pt x="0" y="0"/>
                    </a:lnTo>
                    <a:lnTo>
                      <a:pt x="13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34" name="Freeform 251"/>
              <p:cNvSpPr>
                <a:spLocks/>
              </p:cNvSpPr>
              <p:nvPr/>
            </p:nvSpPr>
            <p:spPr bwMode="auto">
              <a:xfrm>
                <a:off x="1143" y="2400"/>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150" y="40"/>
                    </a:moveTo>
                    <a:lnTo>
                      <a:pt x="15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35" name="Freeform 252"/>
              <p:cNvSpPr>
                <a:spLocks/>
              </p:cNvSpPr>
              <p:nvPr/>
            </p:nvSpPr>
            <p:spPr bwMode="auto">
              <a:xfrm>
                <a:off x="990" y="1824"/>
                <a:ext cx="22" cy="24"/>
              </a:xfrm>
              <a:custGeom>
                <a:avLst/>
                <a:gdLst>
                  <a:gd name="T0" fmla="*/ 0 w 60"/>
                  <a:gd name="T1" fmla="*/ 0 h 70"/>
                  <a:gd name="T2" fmla="*/ 0 w 60"/>
                  <a:gd name="T3" fmla="*/ 0 h 70"/>
                  <a:gd name="T4" fmla="*/ 0 w 60"/>
                  <a:gd name="T5" fmla="*/ 0 h 70"/>
                  <a:gd name="T6" fmla="*/ 0 60000 65536"/>
                  <a:gd name="T7" fmla="*/ 0 60000 65536"/>
                  <a:gd name="T8" fmla="*/ 0 60000 65536"/>
                </a:gdLst>
                <a:ahLst/>
                <a:cxnLst>
                  <a:cxn ang="T6">
                    <a:pos x="T0" y="T1"/>
                  </a:cxn>
                  <a:cxn ang="T7">
                    <a:pos x="T2" y="T3"/>
                  </a:cxn>
                  <a:cxn ang="T8">
                    <a:pos x="T4" y="T5"/>
                  </a:cxn>
                </a:cxnLst>
                <a:rect l="0" t="0" r="r" b="b"/>
                <a:pathLst>
                  <a:path w="60" h="70">
                    <a:moveTo>
                      <a:pt x="60" y="0"/>
                    </a:moveTo>
                    <a:lnTo>
                      <a:pt x="6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36" name="Freeform 253"/>
              <p:cNvSpPr>
                <a:spLocks/>
              </p:cNvSpPr>
              <p:nvPr/>
            </p:nvSpPr>
            <p:spPr bwMode="auto">
              <a:xfrm>
                <a:off x="962" y="1820"/>
                <a:ext cx="28" cy="28"/>
              </a:xfrm>
              <a:custGeom>
                <a:avLst/>
                <a:gdLst>
                  <a:gd name="T0" fmla="*/ 0 w 80"/>
                  <a:gd name="T1" fmla="*/ 0 h 80"/>
                  <a:gd name="T2" fmla="*/ 0 w 80"/>
                  <a:gd name="T3" fmla="*/ 0 h 80"/>
                  <a:gd name="T4" fmla="*/ 0 w 80"/>
                  <a:gd name="T5" fmla="*/ 0 h 80"/>
                  <a:gd name="T6" fmla="*/ 0 60000 65536"/>
                  <a:gd name="T7" fmla="*/ 0 60000 65536"/>
                  <a:gd name="T8" fmla="*/ 0 60000 65536"/>
                </a:gdLst>
                <a:ahLst/>
                <a:cxnLst>
                  <a:cxn ang="T6">
                    <a:pos x="T0" y="T1"/>
                  </a:cxn>
                  <a:cxn ang="T7">
                    <a:pos x="T2" y="T3"/>
                  </a:cxn>
                  <a:cxn ang="T8">
                    <a:pos x="T4" y="T5"/>
                  </a:cxn>
                </a:cxnLst>
                <a:rect l="0" t="0" r="r" b="b"/>
                <a:pathLst>
                  <a:path w="80" h="80">
                    <a:moveTo>
                      <a:pt x="0" y="0"/>
                    </a:moveTo>
                    <a:lnTo>
                      <a:pt x="0" y="0"/>
                    </a:lnTo>
                    <a:lnTo>
                      <a:pt x="8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37" name="Freeform 254"/>
              <p:cNvSpPr>
                <a:spLocks/>
              </p:cNvSpPr>
              <p:nvPr/>
            </p:nvSpPr>
            <p:spPr bwMode="auto">
              <a:xfrm>
                <a:off x="990" y="1848"/>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90" y="100"/>
                    </a:moveTo>
                    <a:lnTo>
                      <a:pt x="9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38" name="Freeform 255"/>
              <p:cNvSpPr>
                <a:spLocks/>
              </p:cNvSpPr>
              <p:nvPr/>
            </p:nvSpPr>
            <p:spPr bwMode="auto">
              <a:xfrm>
                <a:off x="2223" y="2120"/>
                <a:ext cx="46" cy="21"/>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0" y="60"/>
                    </a:moveTo>
                    <a:lnTo>
                      <a:pt x="0" y="6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39" name="Freeform 256"/>
              <p:cNvSpPr>
                <a:spLocks/>
              </p:cNvSpPr>
              <p:nvPr/>
            </p:nvSpPr>
            <p:spPr bwMode="auto">
              <a:xfrm>
                <a:off x="2421" y="3228"/>
                <a:ext cx="39" cy="31"/>
              </a:xfrm>
              <a:custGeom>
                <a:avLst/>
                <a:gdLst>
                  <a:gd name="T0" fmla="*/ 0 w 110"/>
                  <a:gd name="T1" fmla="*/ 0 h 90"/>
                  <a:gd name="T2" fmla="*/ 0 w 110"/>
                  <a:gd name="T3" fmla="*/ 0 h 90"/>
                  <a:gd name="T4" fmla="*/ 0 w 110"/>
                  <a:gd name="T5" fmla="*/ 0 h 90"/>
                  <a:gd name="T6" fmla="*/ 0 60000 65536"/>
                  <a:gd name="T7" fmla="*/ 0 60000 65536"/>
                  <a:gd name="T8" fmla="*/ 0 60000 65536"/>
                </a:gdLst>
                <a:ahLst/>
                <a:cxnLst>
                  <a:cxn ang="T6">
                    <a:pos x="T0" y="T1"/>
                  </a:cxn>
                  <a:cxn ang="T7">
                    <a:pos x="T2" y="T3"/>
                  </a:cxn>
                  <a:cxn ang="T8">
                    <a:pos x="T4" y="T5"/>
                  </a:cxn>
                </a:cxnLst>
                <a:rect l="0" t="0" r="r" b="b"/>
                <a:pathLst>
                  <a:path w="110" h="90">
                    <a:moveTo>
                      <a:pt x="110" y="90"/>
                    </a:moveTo>
                    <a:lnTo>
                      <a:pt x="11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40" name="Freeform 257"/>
              <p:cNvSpPr>
                <a:spLocks/>
              </p:cNvSpPr>
              <p:nvPr/>
            </p:nvSpPr>
            <p:spPr bwMode="auto">
              <a:xfrm>
                <a:off x="2379" y="3228"/>
                <a:ext cx="42" cy="0"/>
              </a:xfrm>
              <a:custGeom>
                <a:avLst/>
                <a:gdLst>
                  <a:gd name="T0" fmla="*/ 0 w 120"/>
                  <a:gd name="T1" fmla="*/ 0 w 120"/>
                  <a:gd name="T2" fmla="*/ 0 w 120"/>
                  <a:gd name="T3" fmla="*/ 0 60000 65536"/>
                  <a:gd name="T4" fmla="*/ 0 60000 65536"/>
                  <a:gd name="T5" fmla="*/ 0 60000 65536"/>
                </a:gdLst>
                <a:ahLst/>
                <a:cxnLst>
                  <a:cxn ang="T3">
                    <a:pos x="T0" y="0"/>
                  </a:cxn>
                  <a:cxn ang="T4">
                    <a:pos x="T1" y="0"/>
                  </a:cxn>
                  <a:cxn ang="T5">
                    <a:pos x="T2" y="0"/>
                  </a:cxn>
                </a:cxnLst>
                <a:rect l="0" t="0" r="r" b="b"/>
                <a:pathLst>
                  <a:path w="120">
                    <a:moveTo>
                      <a:pt x="0" y="0"/>
                    </a:moveTo>
                    <a:lnTo>
                      <a:pt x="0" y="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41" name="Freeform 258"/>
              <p:cNvSpPr>
                <a:spLocks/>
              </p:cNvSpPr>
              <p:nvPr/>
            </p:nvSpPr>
            <p:spPr bwMode="auto">
              <a:xfrm>
                <a:off x="788" y="3443"/>
                <a:ext cx="25" cy="41"/>
              </a:xfrm>
              <a:custGeom>
                <a:avLst/>
                <a:gdLst>
                  <a:gd name="T0" fmla="*/ 0 w 70"/>
                  <a:gd name="T1" fmla="*/ 0 h 120"/>
                  <a:gd name="T2" fmla="*/ 0 w 70"/>
                  <a:gd name="T3" fmla="*/ 0 h 120"/>
                  <a:gd name="T4" fmla="*/ 0 w 70"/>
                  <a:gd name="T5" fmla="*/ 0 h 120"/>
                  <a:gd name="T6" fmla="*/ 0 60000 65536"/>
                  <a:gd name="T7" fmla="*/ 0 60000 65536"/>
                  <a:gd name="T8" fmla="*/ 0 60000 65536"/>
                </a:gdLst>
                <a:ahLst/>
                <a:cxnLst>
                  <a:cxn ang="T6">
                    <a:pos x="T0" y="T1"/>
                  </a:cxn>
                  <a:cxn ang="T7">
                    <a:pos x="T2" y="T3"/>
                  </a:cxn>
                  <a:cxn ang="T8">
                    <a:pos x="T4" y="T5"/>
                  </a:cxn>
                </a:cxnLst>
                <a:rect l="0" t="0" r="r" b="b"/>
                <a:pathLst>
                  <a:path w="70" h="120">
                    <a:moveTo>
                      <a:pt x="0" y="0"/>
                    </a:moveTo>
                    <a:lnTo>
                      <a:pt x="0" y="0"/>
                    </a:lnTo>
                    <a:lnTo>
                      <a:pt x="7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42" name="Freeform 259"/>
              <p:cNvSpPr>
                <a:spLocks/>
              </p:cNvSpPr>
              <p:nvPr/>
            </p:nvSpPr>
            <p:spPr bwMode="auto">
              <a:xfrm>
                <a:off x="952" y="1663"/>
                <a:ext cx="7" cy="58"/>
              </a:xfrm>
              <a:custGeom>
                <a:avLst/>
                <a:gdLst>
                  <a:gd name="T0" fmla="*/ 0 w 20"/>
                  <a:gd name="T1" fmla="*/ 0 h 170"/>
                  <a:gd name="T2" fmla="*/ 0 w 20"/>
                  <a:gd name="T3" fmla="*/ 0 h 170"/>
                  <a:gd name="T4" fmla="*/ 0 w 20"/>
                  <a:gd name="T5" fmla="*/ 0 h 170"/>
                  <a:gd name="T6" fmla="*/ 0 60000 65536"/>
                  <a:gd name="T7" fmla="*/ 0 60000 65536"/>
                  <a:gd name="T8" fmla="*/ 0 60000 65536"/>
                </a:gdLst>
                <a:ahLst/>
                <a:cxnLst>
                  <a:cxn ang="T6">
                    <a:pos x="T0" y="T1"/>
                  </a:cxn>
                  <a:cxn ang="T7">
                    <a:pos x="T2" y="T3"/>
                  </a:cxn>
                  <a:cxn ang="T8">
                    <a:pos x="T4" y="T5"/>
                  </a:cxn>
                </a:cxnLst>
                <a:rect l="0" t="0" r="r" b="b"/>
                <a:pathLst>
                  <a:path w="20" h="170">
                    <a:moveTo>
                      <a:pt x="20" y="0"/>
                    </a:moveTo>
                    <a:lnTo>
                      <a:pt x="20" y="0"/>
                    </a:lnTo>
                    <a:lnTo>
                      <a:pt x="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43" name="Freeform 260"/>
              <p:cNvSpPr>
                <a:spLocks/>
              </p:cNvSpPr>
              <p:nvPr/>
            </p:nvSpPr>
            <p:spPr bwMode="auto">
              <a:xfrm>
                <a:off x="952" y="1708"/>
                <a:ext cx="38" cy="13"/>
              </a:xfrm>
              <a:custGeom>
                <a:avLst/>
                <a:gdLst>
                  <a:gd name="T0" fmla="*/ 0 w 110"/>
                  <a:gd name="T1" fmla="*/ 0 h 40"/>
                  <a:gd name="T2" fmla="*/ 0 w 110"/>
                  <a:gd name="T3" fmla="*/ 0 h 40"/>
                  <a:gd name="T4" fmla="*/ 0 w 110"/>
                  <a:gd name="T5" fmla="*/ 0 h 40"/>
                  <a:gd name="T6" fmla="*/ 0 60000 65536"/>
                  <a:gd name="T7" fmla="*/ 0 60000 65536"/>
                  <a:gd name="T8" fmla="*/ 0 60000 65536"/>
                </a:gdLst>
                <a:ahLst/>
                <a:cxnLst>
                  <a:cxn ang="T6">
                    <a:pos x="T0" y="T1"/>
                  </a:cxn>
                  <a:cxn ang="T7">
                    <a:pos x="T2" y="T3"/>
                  </a:cxn>
                  <a:cxn ang="T8">
                    <a:pos x="T4" y="T5"/>
                  </a:cxn>
                </a:cxnLst>
                <a:rect l="0" t="0" r="r" b="b"/>
                <a:pathLst>
                  <a:path w="110" h="40">
                    <a:moveTo>
                      <a:pt x="110" y="0"/>
                    </a:moveTo>
                    <a:lnTo>
                      <a:pt x="11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44" name="Freeform 261"/>
              <p:cNvSpPr>
                <a:spLocks/>
              </p:cNvSpPr>
              <p:nvPr/>
            </p:nvSpPr>
            <p:spPr bwMode="auto">
              <a:xfrm>
                <a:off x="934" y="1721"/>
                <a:ext cx="18" cy="55"/>
              </a:xfrm>
              <a:custGeom>
                <a:avLst/>
                <a:gdLst>
                  <a:gd name="T0" fmla="*/ 0 w 50"/>
                  <a:gd name="T1" fmla="*/ 0 h 160"/>
                  <a:gd name="T2" fmla="*/ 0 w 50"/>
                  <a:gd name="T3" fmla="*/ 0 h 160"/>
                  <a:gd name="T4" fmla="*/ 0 w 50"/>
                  <a:gd name="T5" fmla="*/ 0 h 160"/>
                  <a:gd name="T6" fmla="*/ 0 60000 65536"/>
                  <a:gd name="T7" fmla="*/ 0 60000 65536"/>
                  <a:gd name="T8" fmla="*/ 0 60000 65536"/>
                </a:gdLst>
                <a:ahLst/>
                <a:cxnLst>
                  <a:cxn ang="T6">
                    <a:pos x="T0" y="T1"/>
                  </a:cxn>
                  <a:cxn ang="T7">
                    <a:pos x="T2" y="T3"/>
                  </a:cxn>
                  <a:cxn ang="T8">
                    <a:pos x="T4" y="T5"/>
                  </a:cxn>
                </a:cxnLst>
                <a:rect l="0" t="0" r="r" b="b"/>
                <a:pathLst>
                  <a:path w="50" h="160">
                    <a:moveTo>
                      <a:pt x="0" y="160"/>
                    </a:moveTo>
                    <a:lnTo>
                      <a:pt x="0" y="160"/>
                    </a:lnTo>
                    <a:lnTo>
                      <a:pt x="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45" name="Freeform 262"/>
              <p:cNvSpPr>
                <a:spLocks/>
              </p:cNvSpPr>
              <p:nvPr/>
            </p:nvSpPr>
            <p:spPr bwMode="auto">
              <a:xfrm>
                <a:off x="1107" y="1449"/>
                <a:ext cx="7" cy="47"/>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140"/>
                    </a:moveTo>
                    <a:lnTo>
                      <a:pt x="0" y="140"/>
                    </a:lnTo>
                    <a:lnTo>
                      <a:pt x="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46" name="Freeform 263"/>
              <p:cNvSpPr>
                <a:spLocks/>
              </p:cNvSpPr>
              <p:nvPr/>
            </p:nvSpPr>
            <p:spPr bwMode="auto">
              <a:xfrm>
                <a:off x="2655" y="2881"/>
                <a:ext cx="32" cy="44"/>
              </a:xfrm>
              <a:custGeom>
                <a:avLst/>
                <a:gdLst>
                  <a:gd name="T0" fmla="*/ 0 w 90"/>
                  <a:gd name="T1" fmla="*/ 0 h 130"/>
                  <a:gd name="T2" fmla="*/ 0 w 90"/>
                  <a:gd name="T3" fmla="*/ 0 h 130"/>
                  <a:gd name="T4" fmla="*/ 0 w 90"/>
                  <a:gd name="T5" fmla="*/ 0 h 130"/>
                  <a:gd name="T6" fmla="*/ 0 60000 65536"/>
                  <a:gd name="T7" fmla="*/ 0 60000 65536"/>
                  <a:gd name="T8" fmla="*/ 0 60000 65536"/>
                </a:gdLst>
                <a:ahLst/>
                <a:cxnLst>
                  <a:cxn ang="T6">
                    <a:pos x="T0" y="T1"/>
                  </a:cxn>
                  <a:cxn ang="T7">
                    <a:pos x="T2" y="T3"/>
                  </a:cxn>
                  <a:cxn ang="T8">
                    <a:pos x="T4" y="T5"/>
                  </a:cxn>
                </a:cxnLst>
                <a:rect l="0" t="0" r="r" b="b"/>
                <a:pathLst>
                  <a:path w="90" h="130">
                    <a:moveTo>
                      <a:pt x="0" y="0"/>
                    </a:moveTo>
                    <a:lnTo>
                      <a:pt x="0" y="0"/>
                    </a:lnTo>
                    <a:lnTo>
                      <a:pt x="9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47" name="Freeform 264"/>
              <p:cNvSpPr>
                <a:spLocks/>
              </p:cNvSpPr>
              <p:nvPr/>
            </p:nvSpPr>
            <p:spPr bwMode="auto">
              <a:xfrm>
                <a:off x="2687" y="2925"/>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110" y="80"/>
                    </a:moveTo>
                    <a:lnTo>
                      <a:pt x="11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48" name="Freeform 265"/>
              <p:cNvSpPr>
                <a:spLocks/>
              </p:cNvSpPr>
              <p:nvPr/>
            </p:nvSpPr>
            <p:spPr bwMode="auto">
              <a:xfrm>
                <a:off x="516" y="2792"/>
                <a:ext cx="18" cy="31"/>
              </a:xfrm>
              <a:custGeom>
                <a:avLst/>
                <a:gdLst>
                  <a:gd name="T0" fmla="*/ 0 w 50"/>
                  <a:gd name="T1" fmla="*/ 0 h 90"/>
                  <a:gd name="T2" fmla="*/ 0 w 50"/>
                  <a:gd name="T3" fmla="*/ 0 h 90"/>
                  <a:gd name="T4" fmla="*/ 0 w 50"/>
                  <a:gd name="T5" fmla="*/ 0 h 90"/>
                  <a:gd name="T6" fmla="*/ 0 60000 65536"/>
                  <a:gd name="T7" fmla="*/ 0 60000 65536"/>
                  <a:gd name="T8" fmla="*/ 0 60000 65536"/>
                </a:gdLst>
                <a:ahLst/>
                <a:cxnLst>
                  <a:cxn ang="T6">
                    <a:pos x="T0" y="T1"/>
                  </a:cxn>
                  <a:cxn ang="T7">
                    <a:pos x="T2" y="T3"/>
                  </a:cxn>
                  <a:cxn ang="T8">
                    <a:pos x="T4" y="T5"/>
                  </a:cxn>
                </a:cxnLst>
                <a:rect l="0" t="0" r="r" b="b"/>
                <a:pathLst>
                  <a:path w="50" h="90">
                    <a:moveTo>
                      <a:pt x="50" y="90"/>
                    </a:moveTo>
                    <a:lnTo>
                      <a:pt x="5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49" name="Freeform 266"/>
              <p:cNvSpPr>
                <a:spLocks/>
              </p:cNvSpPr>
              <p:nvPr/>
            </p:nvSpPr>
            <p:spPr bwMode="auto">
              <a:xfrm>
                <a:off x="462" y="2792"/>
                <a:ext cx="54" cy="20"/>
              </a:xfrm>
              <a:custGeom>
                <a:avLst/>
                <a:gdLst>
                  <a:gd name="T0" fmla="*/ 0 w 151"/>
                  <a:gd name="T1" fmla="*/ 0 h 60"/>
                  <a:gd name="T2" fmla="*/ 0 w 151"/>
                  <a:gd name="T3" fmla="*/ 0 h 60"/>
                  <a:gd name="T4" fmla="*/ 0 w 151"/>
                  <a:gd name="T5" fmla="*/ 0 h 60"/>
                  <a:gd name="T6" fmla="*/ 0 60000 65536"/>
                  <a:gd name="T7" fmla="*/ 0 60000 65536"/>
                  <a:gd name="T8" fmla="*/ 0 60000 65536"/>
                </a:gdLst>
                <a:ahLst/>
                <a:cxnLst>
                  <a:cxn ang="T6">
                    <a:pos x="T0" y="T1"/>
                  </a:cxn>
                  <a:cxn ang="T7">
                    <a:pos x="T2" y="T3"/>
                  </a:cxn>
                  <a:cxn ang="T8">
                    <a:pos x="T4" y="T5"/>
                  </a:cxn>
                </a:cxnLst>
                <a:rect l="0" t="0" r="r" b="b"/>
                <a:pathLst>
                  <a:path w="151" h="60">
                    <a:moveTo>
                      <a:pt x="0" y="60"/>
                    </a:moveTo>
                    <a:lnTo>
                      <a:pt x="0" y="60"/>
                    </a:lnTo>
                    <a:lnTo>
                      <a:pt x="15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50" name="Freeform 267"/>
              <p:cNvSpPr>
                <a:spLocks/>
              </p:cNvSpPr>
              <p:nvPr/>
            </p:nvSpPr>
            <p:spPr bwMode="auto">
              <a:xfrm>
                <a:off x="516" y="2792"/>
                <a:ext cx="3"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10" y="150"/>
                    </a:moveTo>
                    <a:lnTo>
                      <a:pt x="1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51" name="Freeform 268"/>
              <p:cNvSpPr>
                <a:spLocks/>
              </p:cNvSpPr>
              <p:nvPr/>
            </p:nvSpPr>
            <p:spPr bwMode="auto">
              <a:xfrm>
                <a:off x="2680" y="2758"/>
                <a:ext cx="46" cy="20"/>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0" y="60"/>
                    </a:moveTo>
                    <a:lnTo>
                      <a:pt x="0" y="6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52" name="Freeform 269"/>
              <p:cNvSpPr>
                <a:spLocks/>
              </p:cNvSpPr>
              <p:nvPr/>
            </p:nvSpPr>
            <p:spPr bwMode="auto">
              <a:xfrm>
                <a:off x="2404" y="2908"/>
                <a:ext cx="7" cy="48"/>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0"/>
                    </a:moveTo>
                    <a:lnTo>
                      <a:pt x="0" y="0"/>
                    </a:lnTo>
                    <a:lnTo>
                      <a:pt x="2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53" name="Freeform 270"/>
              <p:cNvSpPr>
                <a:spLocks/>
              </p:cNvSpPr>
              <p:nvPr/>
            </p:nvSpPr>
            <p:spPr bwMode="auto">
              <a:xfrm>
                <a:off x="580" y="3542"/>
                <a:ext cx="42" cy="17"/>
              </a:xfrm>
              <a:custGeom>
                <a:avLst/>
                <a:gdLst>
                  <a:gd name="T0" fmla="*/ 0 w 120"/>
                  <a:gd name="T1" fmla="*/ 0 h 50"/>
                  <a:gd name="T2" fmla="*/ 0 w 120"/>
                  <a:gd name="T3" fmla="*/ 0 h 50"/>
                  <a:gd name="T4" fmla="*/ 0 w 120"/>
                  <a:gd name="T5" fmla="*/ 0 h 50"/>
                  <a:gd name="T6" fmla="*/ 0 60000 65536"/>
                  <a:gd name="T7" fmla="*/ 0 60000 65536"/>
                  <a:gd name="T8" fmla="*/ 0 60000 65536"/>
                </a:gdLst>
                <a:ahLst/>
                <a:cxnLst>
                  <a:cxn ang="T6">
                    <a:pos x="T0" y="T1"/>
                  </a:cxn>
                  <a:cxn ang="T7">
                    <a:pos x="T2" y="T3"/>
                  </a:cxn>
                  <a:cxn ang="T8">
                    <a:pos x="T4" y="T5"/>
                  </a:cxn>
                </a:cxnLst>
                <a:rect l="0" t="0" r="r" b="b"/>
                <a:pathLst>
                  <a:path w="120" h="50">
                    <a:moveTo>
                      <a:pt x="120" y="50"/>
                    </a:moveTo>
                    <a:lnTo>
                      <a:pt x="12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54" name="Freeform 271"/>
              <p:cNvSpPr>
                <a:spLocks/>
              </p:cNvSpPr>
              <p:nvPr/>
            </p:nvSpPr>
            <p:spPr bwMode="auto">
              <a:xfrm>
                <a:off x="746" y="3443"/>
                <a:ext cx="42" cy="34"/>
              </a:xfrm>
              <a:custGeom>
                <a:avLst/>
                <a:gdLst>
                  <a:gd name="T0" fmla="*/ 0 w 120"/>
                  <a:gd name="T1" fmla="*/ 0 h 100"/>
                  <a:gd name="T2" fmla="*/ 0 w 120"/>
                  <a:gd name="T3" fmla="*/ 0 h 100"/>
                  <a:gd name="T4" fmla="*/ 0 w 120"/>
                  <a:gd name="T5" fmla="*/ 0 h 100"/>
                  <a:gd name="T6" fmla="*/ 0 60000 65536"/>
                  <a:gd name="T7" fmla="*/ 0 60000 65536"/>
                  <a:gd name="T8" fmla="*/ 0 60000 65536"/>
                </a:gdLst>
                <a:ahLst/>
                <a:cxnLst>
                  <a:cxn ang="T6">
                    <a:pos x="T0" y="T1"/>
                  </a:cxn>
                  <a:cxn ang="T7">
                    <a:pos x="T2" y="T3"/>
                  </a:cxn>
                  <a:cxn ang="T8">
                    <a:pos x="T4" y="T5"/>
                  </a:cxn>
                </a:cxnLst>
                <a:rect l="0" t="0" r="r" b="b"/>
                <a:pathLst>
                  <a:path w="120" h="100">
                    <a:moveTo>
                      <a:pt x="120" y="0"/>
                    </a:moveTo>
                    <a:lnTo>
                      <a:pt x="12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55" name="Freeform 272"/>
              <p:cNvSpPr>
                <a:spLocks/>
              </p:cNvSpPr>
              <p:nvPr/>
            </p:nvSpPr>
            <p:spPr bwMode="auto">
              <a:xfrm>
                <a:off x="718" y="3477"/>
                <a:ext cx="28" cy="41"/>
              </a:xfrm>
              <a:custGeom>
                <a:avLst/>
                <a:gdLst>
                  <a:gd name="T0" fmla="*/ 0 w 80"/>
                  <a:gd name="T1" fmla="*/ 0 h 120"/>
                  <a:gd name="T2" fmla="*/ 0 w 80"/>
                  <a:gd name="T3" fmla="*/ 0 h 120"/>
                  <a:gd name="T4" fmla="*/ 0 w 80"/>
                  <a:gd name="T5" fmla="*/ 0 h 120"/>
                  <a:gd name="T6" fmla="*/ 0 60000 65536"/>
                  <a:gd name="T7" fmla="*/ 0 60000 65536"/>
                  <a:gd name="T8" fmla="*/ 0 60000 65536"/>
                </a:gdLst>
                <a:ahLst/>
                <a:cxnLst>
                  <a:cxn ang="T6">
                    <a:pos x="T0" y="T1"/>
                  </a:cxn>
                  <a:cxn ang="T7">
                    <a:pos x="T2" y="T3"/>
                  </a:cxn>
                  <a:cxn ang="T8">
                    <a:pos x="T4" y="T5"/>
                  </a:cxn>
                </a:cxnLst>
                <a:rect l="0" t="0" r="r" b="b"/>
                <a:pathLst>
                  <a:path w="80" h="120">
                    <a:moveTo>
                      <a:pt x="0" y="120"/>
                    </a:moveTo>
                    <a:lnTo>
                      <a:pt x="0" y="12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56" name="Freeform 273"/>
              <p:cNvSpPr>
                <a:spLocks/>
              </p:cNvSpPr>
              <p:nvPr/>
            </p:nvSpPr>
            <p:spPr bwMode="auto">
              <a:xfrm>
                <a:off x="1412" y="2628"/>
                <a:ext cx="25" cy="17"/>
              </a:xfrm>
              <a:custGeom>
                <a:avLst/>
                <a:gdLst>
                  <a:gd name="T0" fmla="*/ 0 w 70"/>
                  <a:gd name="T1" fmla="*/ 0 h 50"/>
                  <a:gd name="T2" fmla="*/ 0 w 70"/>
                  <a:gd name="T3" fmla="*/ 0 h 50"/>
                  <a:gd name="T4" fmla="*/ 0 w 70"/>
                  <a:gd name="T5" fmla="*/ 0 h 50"/>
                  <a:gd name="T6" fmla="*/ 0 60000 65536"/>
                  <a:gd name="T7" fmla="*/ 0 60000 65536"/>
                  <a:gd name="T8" fmla="*/ 0 60000 65536"/>
                </a:gdLst>
                <a:ahLst/>
                <a:cxnLst>
                  <a:cxn ang="T6">
                    <a:pos x="T0" y="T1"/>
                  </a:cxn>
                  <a:cxn ang="T7">
                    <a:pos x="T2" y="T3"/>
                  </a:cxn>
                  <a:cxn ang="T8">
                    <a:pos x="T4" y="T5"/>
                  </a:cxn>
                </a:cxnLst>
                <a:rect l="0" t="0" r="r" b="b"/>
                <a:pathLst>
                  <a:path w="70" h="50">
                    <a:moveTo>
                      <a:pt x="70" y="0"/>
                    </a:moveTo>
                    <a:lnTo>
                      <a:pt x="7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57" name="Freeform 274"/>
              <p:cNvSpPr>
                <a:spLocks/>
              </p:cNvSpPr>
              <p:nvPr/>
            </p:nvSpPr>
            <p:spPr bwMode="auto">
              <a:xfrm>
                <a:off x="2637" y="2778"/>
                <a:ext cx="43"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0" y="70"/>
                    </a:moveTo>
                    <a:lnTo>
                      <a:pt x="0" y="7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58" name="Freeform 275"/>
              <p:cNvSpPr>
                <a:spLocks/>
              </p:cNvSpPr>
              <p:nvPr/>
            </p:nvSpPr>
            <p:spPr bwMode="auto">
              <a:xfrm>
                <a:off x="912" y="3116"/>
                <a:ext cx="22" cy="34"/>
              </a:xfrm>
              <a:custGeom>
                <a:avLst/>
                <a:gdLst>
                  <a:gd name="T0" fmla="*/ 0 w 61"/>
                  <a:gd name="T1" fmla="*/ 0 h 100"/>
                  <a:gd name="T2" fmla="*/ 0 w 61"/>
                  <a:gd name="T3" fmla="*/ 0 h 100"/>
                  <a:gd name="T4" fmla="*/ 0 w 61"/>
                  <a:gd name="T5" fmla="*/ 0 h 100"/>
                  <a:gd name="T6" fmla="*/ 0 60000 65536"/>
                  <a:gd name="T7" fmla="*/ 0 60000 65536"/>
                  <a:gd name="T8" fmla="*/ 0 60000 65536"/>
                </a:gdLst>
                <a:ahLst/>
                <a:cxnLst>
                  <a:cxn ang="T6">
                    <a:pos x="T0" y="T1"/>
                  </a:cxn>
                  <a:cxn ang="T7">
                    <a:pos x="T2" y="T3"/>
                  </a:cxn>
                  <a:cxn ang="T8">
                    <a:pos x="T4" y="T5"/>
                  </a:cxn>
                </a:cxnLst>
                <a:rect l="0" t="0" r="r" b="b"/>
                <a:pathLst>
                  <a:path w="61" h="100">
                    <a:moveTo>
                      <a:pt x="61" y="0"/>
                    </a:moveTo>
                    <a:lnTo>
                      <a:pt x="61"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59" name="Freeform 276"/>
              <p:cNvSpPr>
                <a:spLocks/>
              </p:cNvSpPr>
              <p:nvPr/>
            </p:nvSpPr>
            <p:spPr bwMode="auto">
              <a:xfrm>
                <a:off x="898" y="3150"/>
                <a:ext cx="14" cy="44"/>
              </a:xfrm>
              <a:custGeom>
                <a:avLst/>
                <a:gdLst>
                  <a:gd name="T0" fmla="*/ 0 w 40"/>
                  <a:gd name="T1" fmla="*/ 0 h 130"/>
                  <a:gd name="T2" fmla="*/ 0 w 40"/>
                  <a:gd name="T3" fmla="*/ 0 h 130"/>
                  <a:gd name="T4" fmla="*/ 0 w 40"/>
                  <a:gd name="T5" fmla="*/ 0 h 130"/>
                  <a:gd name="T6" fmla="*/ 0 60000 65536"/>
                  <a:gd name="T7" fmla="*/ 0 60000 65536"/>
                  <a:gd name="T8" fmla="*/ 0 60000 65536"/>
                </a:gdLst>
                <a:ahLst/>
                <a:cxnLst>
                  <a:cxn ang="T6">
                    <a:pos x="T0" y="T1"/>
                  </a:cxn>
                  <a:cxn ang="T7">
                    <a:pos x="T2" y="T3"/>
                  </a:cxn>
                  <a:cxn ang="T8">
                    <a:pos x="T4" y="T5"/>
                  </a:cxn>
                </a:cxnLst>
                <a:rect l="0" t="0" r="r" b="b"/>
                <a:pathLst>
                  <a:path w="40" h="130">
                    <a:moveTo>
                      <a:pt x="0" y="130"/>
                    </a:moveTo>
                    <a:lnTo>
                      <a:pt x="0" y="13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60" name="Freeform 277"/>
              <p:cNvSpPr>
                <a:spLocks/>
              </p:cNvSpPr>
              <p:nvPr/>
            </p:nvSpPr>
            <p:spPr bwMode="auto">
              <a:xfrm>
                <a:off x="870" y="3150"/>
                <a:ext cx="42" cy="20"/>
              </a:xfrm>
              <a:custGeom>
                <a:avLst/>
                <a:gdLst>
                  <a:gd name="T0" fmla="*/ 0 w 120"/>
                  <a:gd name="T1" fmla="*/ 0 h 60"/>
                  <a:gd name="T2" fmla="*/ 0 w 120"/>
                  <a:gd name="T3" fmla="*/ 0 h 60"/>
                  <a:gd name="T4" fmla="*/ 0 w 120"/>
                  <a:gd name="T5" fmla="*/ 0 h 60"/>
                  <a:gd name="T6" fmla="*/ 0 60000 65536"/>
                  <a:gd name="T7" fmla="*/ 0 60000 65536"/>
                  <a:gd name="T8" fmla="*/ 0 60000 65536"/>
                </a:gdLst>
                <a:ahLst/>
                <a:cxnLst>
                  <a:cxn ang="T6">
                    <a:pos x="T0" y="T1"/>
                  </a:cxn>
                  <a:cxn ang="T7">
                    <a:pos x="T2" y="T3"/>
                  </a:cxn>
                  <a:cxn ang="T8">
                    <a:pos x="T4" y="T5"/>
                  </a:cxn>
                </a:cxnLst>
                <a:rect l="0" t="0" r="r" b="b"/>
                <a:pathLst>
                  <a:path w="120" h="60">
                    <a:moveTo>
                      <a:pt x="0" y="60"/>
                    </a:moveTo>
                    <a:lnTo>
                      <a:pt x="0" y="6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61" name="Freeform 278"/>
              <p:cNvSpPr>
                <a:spLocks/>
              </p:cNvSpPr>
              <p:nvPr/>
            </p:nvSpPr>
            <p:spPr bwMode="auto">
              <a:xfrm>
                <a:off x="332" y="2727"/>
                <a:ext cx="53" cy="4"/>
              </a:xfrm>
              <a:custGeom>
                <a:avLst/>
                <a:gdLst>
                  <a:gd name="T0" fmla="*/ 0 w 150"/>
                  <a:gd name="T1" fmla="*/ 0 h 10"/>
                  <a:gd name="T2" fmla="*/ 0 w 150"/>
                  <a:gd name="T3" fmla="*/ 0 h 10"/>
                  <a:gd name="T4" fmla="*/ 0 w 150"/>
                  <a:gd name="T5" fmla="*/ 0 h 10"/>
                  <a:gd name="T6" fmla="*/ 0 60000 65536"/>
                  <a:gd name="T7" fmla="*/ 0 60000 65536"/>
                  <a:gd name="T8" fmla="*/ 0 60000 65536"/>
                </a:gdLst>
                <a:ahLst/>
                <a:cxnLst>
                  <a:cxn ang="T6">
                    <a:pos x="T0" y="T1"/>
                  </a:cxn>
                  <a:cxn ang="T7">
                    <a:pos x="T2" y="T3"/>
                  </a:cxn>
                  <a:cxn ang="T8">
                    <a:pos x="T4" y="T5"/>
                  </a:cxn>
                </a:cxnLst>
                <a:rect l="0" t="0" r="r" b="b"/>
                <a:pathLst>
                  <a:path w="150" h="10">
                    <a:moveTo>
                      <a:pt x="150" y="0"/>
                    </a:moveTo>
                    <a:lnTo>
                      <a:pt x="15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62" name="Freeform 279"/>
              <p:cNvSpPr>
                <a:spLocks/>
              </p:cNvSpPr>
              <p:nvPr/>
            </p:nvSpPr>
            <p:spPr bwMode="auto">
              <a:xfrm>
                <a:off x="2655" y="2881"/>
                <a:ext cx="50" cy="3"/>
              </a:xfrm>
              <a:custGeom>
                <a:avLst/>
                <a:gdLst>
                  <a:gd name="T0" fmla="*/ 0 w 140"/>
                  <a:gd name="T1" fmla="*/ 0 h 10"/>
                  <a:gd name="T2" fmla="*/ 0 w 140"/>
                  <a:gd name="T3" fmla="*/ 0 h 10"/>
                  <a:gd name="T4" fmla="*/ 0 w 140"/>
                  <a:gd name="T5" fmla="*/ 0 h 10"/>
                  <a:gd name="T6" fmla="*/ 0 60000 65536"/>
                  <a:gd name="T7" fmla="*/ 0 60000 65536"/>
                  <a:gd name="T8" fmla="*/ 0 60000 65536"/>
                </a:gdLst>
                <a:ahLst/>
                <a:cxnLst>
                  <a:cxn ang="T6">
                    <a:pos x="T0" y="T1"/>
                  </a:cxn>
                  <a:cxn ang="T7">
                    <a:pos x="T2" y="T3"/>
                  </a:cxn>
                  <a:cxn ang="T8">
                    <a:pos x="T4" y="T5"/>
                  </a:cxn>
                </a:cxnLst>
                <a:rect l="0" t="0" r="r" b="b"/>
                <a:pathLst>
                  <a:path w="140" h="10">
                    <a:moveTo>
                      <a:pt x="140" y="10"/>
                    </a:moveTo>
                    <a:lnTo>
                      <a:pt x="140" y="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63" name="Freeform 280"/>
              <p:cNvSpPr>
                <a:spLocks/>
              </p:cNvSpPr>
              <p:nvPr/>
            </p:nvSpPr>
            <p:spPr bwMode="auto">
              <a:xfrm>
                <a:off x="810" y="1851"/>
                <a:ext cx="39" cy="3"/>
              </a:xfrm>
              <a:custGeom>
                <a:avLst/>
                <a:gdLst>
                  <a:gd name="T0" fmla="*/ 0 w 110"/>
                  <a:gd name="T1" fmla="*/ 0 h 10"/>
                  <a:gd name="T2" fmla="*/ 0 w 110"/>
                  <a:gd name="T3" fmla="*/ 0 h 10"/>
                  <a:gd name="T4" fmla="*/ 0 w 110"/>
                  <a:gd name="T5" fmla="*/ 0 h 10"/>
                  <a:gd name="T6" fmla="*/ 0 60000 65536"/>
                  <a:gd name="T7" fmla="*/ 0 60000 65536"/>
                  <a:gd name="T8" fmla="*/ 0 60000 65536"/>
                </a:gdLst>
                <a:ahLst/>
                <a:cxnLst>
                  <a:cxn ang="T6">
                    <a:pos x="T0" y="T1"/>
                  </a:cxn>
                  <a:cxn ang="T7">
                    <a:pos x="T2" y="T3"/>
                  </a:cxn>
                  <a:cxn ang="T8">
                    <a:pos x="T4" y="T5"/>
                  </a:cxn>
                </a:cxnLst>
                <a:rect l="0" t="0" r="r" b="b"/>
                <a:pathLst>
                  <a:path w="110" h="10">
                    <a:moveTo>
                      <a:pt x="110" y="0"/>
                    </a:moveTo>
                    <a:lnTo>
                      <a:pt x="11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64" name="Freeform 281"/>
              <p:cNvSpPr>
                <a:spLocks/>
              </p:cNvSpPr>
              <p:nvPr/>
            </p:nvSpPr>
            <p:spPr bwMode="auto">
              <a:xfrm>
                <a:off x="1444" y="3361"/>
                <a:ext cx="3"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0" y="0"/>
                    </a:moveTo>
                    <a:lnTo>
                      <a:pt x="0" y="0"/>
                    </a:lnTo>
                    <a:lnTo>
                      <a:pt x="1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65" name="Freeform 282"/>
              <p:cNvSpPr>
                <a:spLocks/>
              </p:cNvSpPr>
              <p:nvPr/>
            </p:nvSpPr>
            <p:spPr bwMode="auto">
              <a:xfrm>
                <a:off x="983" y="1517"/>
                <a:ext cx="43" cy="51"/>
              </a:xfrm>
              <a:custGeom>
                <a:avLst/>
                <a:gdLst>
                  <a:gd name="T0" fmla="*/ 0 w 120"/>
                  <a:gd name="T1" fmla="*/ 0 h 150"/>
                  <a:gd name="T2" fmla="*/ 0 w 120"/>
                  <a:gd name="T3" fmla="*/ 0 h 150"/>
                  <a:gd name="T4" fmla="*/ 0 w 120"/>
                  <a:gd name="T5" fmla="*/ 0 h 150"/>
                  <a:gd name="T6" fmla="*/ 0 60000 65536"/>
                  <a:gd name="T7" fmla="*/ 0 60000 65536"/>
                  <a:gd name="T8" fmla="*/ 0 60000 65536"/>
                </a:gdLst>
                <a:ahLst/>
                <a:cxnLst>
                  <a:cxn ang="T6">
                    <a:pos x="T0" y="T1"/>
                  </a:cxn>
                  <a:cxn ang="T7">
                    <a:pos x="T2" y="T3"/>
                  </a:cxn>
                  <a:cxn ang="T8">
                    <a:pos x="T4" y="T5"/>
                  </a:cxn>
                </a:cxnLst>
                <a:rect l="0" t="0" r="r" b="b"/>
                <a:pathLst>
                  <a:path w="120" h="150">
                    <a:moveTo>
                      <a:pt x="120" y="150"/>
                    </a:moveTo>
                    <a:lnTo>
                      <a:pt x="12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66" name="Freeform 283"/>
              <p:cNvSpPr>
                <a:spLocks/>
              </p:cNvSpPr>
              <p:nvPr/>
            </p:nvSpPr>
            <p:spPr bwMode="auto">
              <a:xfrm>
                <a:off x="983" y="1493"/>
                <a:ext cx="36" cy="24"/>
              </a:xfrm>
              <a:custGeom>
                <a:avLst/>
                <a:gdLst>
                  <a:gd name="T0" fmla="*/ 0 w 100"/>
                  <a:gd name="T1" fmla="*/ 0 h 70"/>
                  <a:gd name="T2" fmla="*/ 0 w 100"/>
                  <a:gd name="T3" fmla="*/ 0 h 70"/>
                  <a:gd name="T4" fmla="*/ 0 w 100"/>
                  <a:gd name="T5" fmla="*/ 0 h 70"/>
                  <a:gd name="T6" fmla="*/ 0 60000 65536"/>
                  <a:gd name="T7" fmla="*/ 0 60000 65536"/>
                  <a:gd name="T8" fmla="*/ 0 60000 65536"/>
                </a:gdLst>
                <a:ahLst/>
                <a:cxnLst>
                  <a:cxn ang="T6">
                    <a:pos x="T0" y="T1"/>
                  </a:cxn>
                  <a:cxn ang="T7">
                    <a:pos x="T2" y="T3"/>
                  </a:cxn>
                  <a:cxn ang="T8">
                    <a:pos x="T4" y="T5"/>
                  </a:cxn>
                </a:cxnLst>
                <a:rect l="0" t="0" r="r" b="b"/>
                <a:pathLst>
                  <a:path w="100" h="70">
                    <a:moveTo>
                      <a:pt x="100" y="0"/>
                    </a:moveTo>
                    <a:lnTo>
                      <a:pt x="10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67" name="Freeform 284"/>
              <p:cNvSpPr>
                <a:spLocks/>
              </p:cNvSpPr>
              <p:nvPr/>
            </p:nvSpPr>
            <p:spPr bwMode="auto">
              <a:xfrm>
                <a:off x="445" y="2812"/>
                <a:ext cx="17" cy="45"/>
              </a:xfrm>
              <a:custGeom>
                <a:avLst/>
                <a:gdLst>
                  <a:gd name="T0" fmla="*/ 0 w 50"/>
                  <a:gd name="T1" fmla="*/ 0 h 130"/>
                  <a:gd name="T2" fmla="*/ 0 w 50"/>
                  <a:gd name="T3" fmla="*/ 0 h 130"/>
                  <a:gd name="T4" fmla="*/ 0 w 50"/>
                  <a:gd name="T5" fmla="*/ 0 h 130"/>
                  <a:gd name="T6" fmla="*/ 0 60000 65536"/>
                  <a:gd name="T7" fmla="*/ 0 60000 65536"/>
                  <a:gd name="T8" fmla="*/ 0 60000 65536"/>
                </a:gdLst>
                <a:ahLst/>
                <a:cxnLst>
                  <a:cxn ang="T6">
                    <a:pos x="T0" y="T1"/>
                  </a:cxn>
                  <a:cxn ang="T7">
                    <a:pos x="T2" y="T3"/>
                  </a:cxn>
                  <a:cxn ang="T8">
                    <a:pos x="T4" y="T5"/>
                  </a:cxn>
                </a:cxnLst>
                <a:rect l="0" t="0" r="r" b="b"/>
                <a:pathLst>
                  <a:path w="50" h="130">
                    <a:moveTo>
                      <a:pt x="50" y="0"/>
                    </a:moveTo>
                    <a:lnTo>
                      <a:pt x="5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68" name="Freeform 285"/>
              <p:cNvSpPr>
                <a:spLocks/>
              </p:cNvSpPr>
              <p:nvPr/>
            </p:nvSpPr>
            <p:spPr bwMode="auto">
              <a:xfrm>
                <a:off x="2343" y="3317"/>
                <a:ext cx="25" cy="44"/>
              </a:xfrm>
              <a:custGeom>
                <a:avLst/>
                <a:gdLst>
                  <a:gd name="T0" fmla="*/ 0 w 70"/>
                  <a:gd name="T1" fmla="*/ 0 h 130"/>
                  <a:gd name="T2" fmla="*/ 0 w 70"/>
                  <a:gd name="T3" fmla="*/ 0 h 130"/>
                  <a:gd name="T4" fmla="*/ 0 w 70"/>
                  <a:gd name="T5" fmla="*/ 0 h 130"/>
                  <a:gd name="T6" fmla="*/ 0 60000 65536"/>
                  <a:gd name="T7" fmla="*/ 0 60000 65536"/>
                  <a:gd name="T8" fmla="*/ 0 60000 65536"/>
                </a:gdLst>
                <a:ahLst/>
                <a:cxnLst>
                  <a:cxn ang="T6">
                    <a:pos x="T0" y="T1"/>
                  </a:cxn>
                  <a:cxn ang="T7">
                    <a:pos x="T2" y="T3"/>
                  </a:cxn>
                  <a:cxn ang="T8">
                    <a:pos x="T4" y="T5"/>
                  </a:cxn>
                </a:cxnLst>
                <a:rect l="0" t="0" r="r" b="b"/>
                <a:pathLst>
                  <a:path w="70" h="130">
                    <a:moveTo>
                      <a:pt x="70" y="130"/>
                    </a:moveTo>
                    <a:lnTo>
                      <a:pt x="7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69" name="Freeform 286"/>
              <p:cNvSpPr>
                <a:spLocks/>
              </p:cNvSpPr>
              <p:nvPr/>
            </p:nvSpPr>
            <p:spPr bwMode="auto">
              <a:xfrm>
                <a:off x="1313" y="2427"/>
                <a:ext cx="56" cy="21"/>
              </a:xfrm>
              <a:custGeom>
                <a:avLst/>
                <a:gdLst>
                  <a:gd name="T0" fmla="*/ 0 w 161"/>
                  <a:gd name="T1" fmla="*/ 0 h 60"/>
                  <a:gd name="T2" fmla="*/ 0 w 161"/>
                  <a:gd name="T3" fmla="*/ 0 h 60"/>
                  <a:gd name="T4" fmla="*/ 0 w 161"/>
                  <a:gd name="T5" fmla="*/ 0 h 60"/>
                  <a:gd name="T6" fmla="*/ 0 60000 65536"/>
                  <a:gd name="T7" fmla="*/ 0 60000 65536"/>
                  <a:gd name="T8" fmla="*/ 0 60000 65536"/>
                </a:gdLst>
                <a:ahLst/>
                <a:cxnLst>
                  <a:cxn ang="T6">
                    <a:pos x="T0" y="T1"/>
                  </a:cxn>
                  <a:cxn ang="T7">
                    <a:pos x="T2" y="T3"/>
                  </a:cxn>
                  <a:cxn ang="T8">
                    <a:pos x="T4" y="T5"/>
                  </a:cxn>
                </a:cxnLst>
                <a:rect l="0" t="0" r="r" b="b"/>
                <a:pathLst>
                  <a:path w="161" h="60">
                    <a:moveTo>
                      <a:pt x="0" y="0"/>
                    </a:moveTo>
                    <a:lnTo>
                      <a:pt x="0" y="0"/>
                    </a:lnTo>
                    <a:lnTo>
                      <a:pt x="161"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70" name="Freeform 287"/>
              <p:cNvSpPr>
                <a:spLocks/>
              </p:cNvSpPr>
              <p:nvPr/>
            </p:nvSpPr>
            <p:spPr bwMode="auto">
              <a:xfrm>
                <a:off x="1369" y="2448"/>
                <a:ext cx="54"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150" y="60"/>
                    </a:moveTo>
                    <a:lnTo>
                      <a:pt x="15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71" name="Freeform 288"/>
              <p:cNvSpPr>
                <a:spLocks/>
              </p:cNvSpPr>
              <p:nvPr/>
            </p:nvSpPr>
            <p:spPr bwMode="auto">
              <a:xfrm>
                <a:off x="2379" y="3228"/>
                <a:ext cx="21" cy="38"/>
              </a:xfrm>
              <a:custGeom>
                <a:avLst/>
                <a:gdLst>
                  <a:gd name="T0" fmla="*/ 0 w 60"/>
                  <a:gd name="T1" fmla="*/ 0 h 110"/>
                  <a:gd name="T2" fmla="*/ 0 w 60"/>
                  <a:gd name="T3" fmla="*/ 0 h 110"/>
                  <a:gd name="T4" fmla="*/ 0 w 60"/>
                  <a:gd name="T5" fmla="*/ 0 h 110"/>
                  <a:gd name="T6" fmla="*/ 0 60000 65536"/>
                  <a:gd name="T7" fmla="*/ 0 60000 65536"/>
                  <a:gd name="T8" fmla="*/ 0 60000 65536"/>
                </a:gdLst>
                <a:ahLst/>
                <a:cxnLst>
                  <a:cxn ang="T6">
                    <a:pos x="T0" y="T1"/>
                  </a:cxn>
                  <a:cxn ang="T7">
                    <a:pos x="T2" y="T3"/>
                  </a:cxn>
                  <a:cxn ang="T8">
                    <a:pos x="T4" y="T5"/>
                  </a:cxn>
                </a:cxnLst>
                <a:rect l="0" t="0" r="r" b="b"/>
                <a:pathLst>
                  <a:path w="60" h="110">
                    <a:moveTo>
                      <a:pt x="60" y="110"/>
                    </a:moveTo>
                    <a:lnTo>
                      <a:pt x="6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72" name="Freeform 289"/>
              <p:cNvSpPr>
                <a:spLocks/>
              </p:cNvSpPr>
              <p:nvPr/>
            </p:nvSpPr>
            <p:spPr bwMode="auto">
              <a:xfrm>
                <a:off x="2350" y="3218"/>
                <a:ext cx="29" cy="10"/>
              </a:xfrm>
              <a:custGeom>
                <a:avLst/>
                <a:gdLst>
                  <a:gd name="T0" fmla="*/ 0 w 80"/>
                  <a:gd name="T1" fmla="*/ 0 h 30"/>
                  <a:gd name="T2" fmla="*/ 0 w 80"/>
                  <a:gd name="T3" fmla="*/ 0 h 30"/>
                  <a:gd name="T4" fmla="*/ 0 w 80"/>
                  <a:gd name="T5" fmla="*/ 0 h 30"/>
                  <a:gd name="T6" fmla="*/ 0 60000 65536"/>
                  <a:gd name="T7" fmla="*/ 0 60000 65536"/>
                  <a:gd name="T8" fmla="*/ 0 60000 65536"/>
                </a:gdLst>
                <a:ahLst/>
                <a:cxnLst>
                  <a:cxn ang="T6">
                    <a:pos x="T0" y="T1"/>
                  </a:cxn>
                  <a:cxn ang="T7">
                    <a:pos x="T2" y="T3"/>
                  </a:cxn>
                  <a:cxn ang="T8">
                    <a:pos x="T4" y="T5"/>
                  </a:cxn>
                </a:cxnLst>
                <a:rect l="0" t="0" r="r" b="b"/>
                <a:pathLst>
                  <a:path w="80" h="30">
                    <a:moveTo>
                      <a:pt x="0" y="0"/>
                    </a:moveTo>
                    <a:lnTo>
                      <a:pt x="0" y="0"/>
                    </a:lnTo>
                    <a:lnTo>
                      <a:pt x="8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73" name="Freeform 290"/>
              <p:cNvSpPr>
                <a:spLocks/>
              </p:cNvSpPr>
              <p:nvPr/>
            </p:nvSpPr>
            <p:spPr bwMode="auto">
              <a:xfrm>
                <a:off x="718" y="3518"/>
                <a:ext cx="28" cy="38"/>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0" y="0"/>
                    </a:moveTo>
                    <a:lnTo>
                      <a:pt x="0" y="0"/>
                    </a:lnTo>
                    <a:lnTo>
                      <a:pt x="8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74" name="Freeform 291"/>
              <p:cNvSpPr>
                <a:spLocks/>
              </p:cNvSpPr>
              <p:nvPr/>
            </p:nvSpPr>
            <p:spPr bwMode="auto">
              <a:xfrm>
                <a:off x="788" y="3406"/>
                <a:ext cx="36" cy="37"/>
              </a:xfrm>
              <a:custGeom>
                <a:avLst/>
                <a:gdLst>
                  <a:gd name="T0" fmla="*/ 0 w 100"/>
                  <a:gd name="T1" fmla="*/ 0 h 110"/>
                  <a:gd name="T2" fmla="*/ 0 w 100"/>
                  <a:gd name="T3" fmla="*/ 0 h 110"/>
                  <a:gd name="T4" fmla="*/ 0 w 100"/>
                  <a:gd name="T5" fmla="*/ 0 h 110"/>
                  <a:gd name="T6" fmla="*/ 0 60000 65536"/>
                  <a:gd name="T7" fmla="*/ 0 60000 65536"/>
                  <a:gd name="T8" fmla="*/ 0 60000 65536"/>
                </a:gdLst>
                <a:ahLst/>
                <a:cxnLst>
                  <a:cxn ang="T6">
                    <a:pos x="T0" y="T1"/>
                  </a:cxn>
                  <a:cxn ang="T7">
                    <a:pos x="T2" y="T3"/>
                  </a:cxn>
                  <a:cxn ang="T8">
                    <a:pos x="T4" y="T5"/>
                  </a:cxn>
                </a:cxnLst>
                <a:rect l="0" t="0" r="r" b="b"/>
                <a:pathLst>
                  <a:path w="100" h="110">
                    <a:moveTo>
                      <a:pt x="100" y="0"/>
                    </a:moveTo>
                    <a:lnTo>
                      <a:pt x="10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75" name="Freeform 292"/>
              <p:cNvSpPr>
                <a:spLocks/>
              </p:cNvSpPr>
              <p:nvPr/>
            </p:nvSpPr>
            <p:spPr bwMode="auto">
              <a:xfrm>
                <a:off x="895" y="3280"/>
                <a:ext cx="28" cy="47"/>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0" y="140"/>
                    </a:moveTo>
                    <a:lnTo>
                      <a:pt x="0" y="14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76" name="Freeform 293"/>
              <p:cNvSpPr>
                <a:spLocks/>
              </p:cNvSpPr>
              <p:nvPr/>
            </p:nvSpPr>
            <p:spPr bwMode="auto">
              <a:xfrm>
                <a:off x="923" y="3280"/>
                <a:ext cx="29" cy="37"/>
              </a:xfrm>
              <a:custGeom>
                <a:avLst/>
                <a:gdLst>
                  <a:gd name="T0" fmla="*/ 0 w 81"/>
                  <a:gd name="T1" fmla="*/ 0 h 110"/>
                  <a:gd name="T2" fmla="*/ 0 w 81"/>
                  <a:gd name="T3" fmla="*/ 0 h 110"/>
                  <a:gd name="T4" fmla="*/ 0 w 81"/>
                  <a:gd name="T5" fmla="*/ 0 h 110"/>
                  <a:gd name="T6" fmla="*/ 0 60000 65536"/>
                  <a:gd name="T7" fmla="*/ 0 60000 65536"/>
                  <a:gd name="T8" fmla="*/ 0 60000 65536"/>
                </a:gdLst>
                <a:ahLst/>
                <a:cxnLst>
                  <a:cxn ang="T6">
                    <a:pos x="T0" y="T1"/>
                  </a:cxn>
                  <a:cxn ang="T7">
                    <a:pos x="T2" y="T3"/>
                  </a:cxn>
                  <a:cxn ang="T8">
                    <a:pos x="T4" y="T5"/>
                  </a:cxn>
                </a:cxnLst>
                <a:rect l="0" t="0" r="r" b="b"/>
                <a:pathLst>
                  <a:path w="81" h="110">
                    <a:moveTo>
                      <a:pt x="81" y="110"/>
                    </a:moveTo>
                    <a:lnTo>
                      <a:pt x="81"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77" name="Freeform 294"/>
              <p:cNvSpPr>
                <a:spLocks/>
              </p:cNvSpPr>
              <p:nvPr/>
            </p:nvSpPr>
            <p:spPr bwMode="auto">
              <a:xfrm>
                <a:off x="923" y="3228"/>
                <a:ext cx="32" cy="52"/>
              </a:xfrm>
              <a:custGeom>
                <a:avLst/>
                <a:gdLst>
                  <a:gd name="T0" fmla="*/ 0 w 91"/>
                  <a:gd name="T1" fmla="*/ 0 h 150"/>
                  <a:gd name="T2" fmla="*/ 0 w 91"/>
                  <a:gd name="T3" fmla="*/ 0 h 150"/>
                  <a:gd name="T4" fmla="*/ 0 w 91"/>
                  <a:gd name="T5" fmla="*/ 0 h 150"/>
                  <a:gd name="T6" fmla="*/ 0 60000 65536"/>
                  <a:gd name="T7" fmla="*/ 0 60000 65536"/>
                  <a:gd name="T8" fmla="*/ 0 60000 65536"/>
                </a:gdLst>
                <a:ahLst/>
                <a:cxnLst>
                  <a:cxn ang="T6">
                    <a:pos x="T0" y="T1"/>
                  </a:cxn>
                  <a:cxn ang="T7">
                    <a:pos x="T2" y="T3"/>
                  </a:cxn>
                  <a:cxn ang="T8">
                    <a:pos x="T4" y="T5"/>
                  </a:cxn>
                </a:cxnLst>
                <a:rect l="0" t="0" r="r" b="b"/>
                <a:pathLst>
                  <a:path w="91" h="150">
                    <a:moveTo>
                      <a:pt x="91" y="0"/>
                    </a:moveTo>
                    <a:lnTo>
                      <a:pt x="91"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78" name="Freeform 295"/>
              <p:cNvSpPr>
                <a:spLocks/>
              </p:cNvSpPr>
              <p:nvPr/>
            </p:nvSpPr>
            <p:spPr bwMode="auto">
              <a:xfrm>
                <a:off x="2350" y="3174"/>
                <a:ext cx="61" cy="44"/>
              </a:xfrm>
              <a:custGeom>
                <a:avLst/>
                <a:gdLst>
                  <a:gd name="T0" fmla="*/ 0 w 170"/>
                  <a:gd name="T1" fmla="*/ 0 h 130"/>
                  <a:gd name="T2" fmla="*/ 0 w 170"/>
                  <a:gd name="T3" fmla="*/ 0 h 130"/>
                  <a:gd name="T4" fmla="*/ 0 w 170"/>
                  <a:gd name="T5" fmla="*/ 0 h 130"/>
                  <a:gd name="T6" fmla="*/ 0 60000 65536"/>
                  <a:gd name="T7" fmla="*/ 0 60000 65536"/>
                  <a:gd name="T8" fmla="*/ 0 60000 65536"/>
                </a:gdLst>
                <a:ahLst/>
                <a:cxnLst>
                  <a:cxn ang="T6">
                    <a:pos x="T0" y="T1"/>
                  </a:cxn>
                  <a:cxn ang="T7">
                    <a:pos x="T2" y="T3"/>
                  </a:cxn>
                  <a:cxn ang="T8">
                    <a:pos x="T4" y="T5"/>
                  </a:cxn>
                </a:cxnLst>
                <a:rect l="0" t="0" r="r" b="b"/>
                <a:pathLst>
                  <a:path w="170" h="130">
                    <a:moveTo>
                      <a:pt x="0" y="130"/>
                    </a:moveTo>
                    <a:lnTo>
                      <a:pt x="0" y="130"/>
                    </a:lnTo>
                    <a:lnTo>
                      <a:pt x="1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79" name="Freeform 296"/>
              <p:cNvSpPr>
                <a:spLocks/>
              </p:cNvSpPr>
              <p:nvPr/>
            </p:nvSpPr>
            <p:spPr bwMode="auto">
              <a:xfrm>
                <a:off x="2255" y="2922"/>
                <a:ext cx="156" cy="252"/>
              </a:xfrm>
              <a:custGeom>
                <a:avLst/>
                <a:gdLst>
                  <a:gd name="T0" fmla="*/ 0 w 440"/>
                  <a:gd name="T1" fmla="*/ 0 h 740"/>
                  <a:gd name="T2" fmla="*/ 0 w 440"/>
                  <a:gd name="T3" fmla="*/ 0 h 740"/>
                  <a:gd name="T4" fmla="*/ 0 w 440"/>
                  <a:gd name="T5" fmla="*/ 0 h 740"/>
                  <a:gd name="T6" fmla="*/ 0 60000 65536"/>
                  <a:gd name="T7" fmla="*/ 0 60000 65536"/>
                  <a:gd name="T8" fmla="*/ 0 60000 65536"/>
                </a:gdLst>
                <a:ahLst/>
                <a:cxnLst>
                  <a:cxn ang="T6">
                    <a:pos x="T0" y="T1"/>
                  </a:cxn>
                  <a:cxn ang="T7">
                    <a:pos x="T2" y="T3"/>
                  </a:cxn>
                  <a:cxn ang="T8">
                    <a:pos x="T4" y="T5"/>
                  </a:cxn>
                </a:cxnLst>
                <a:rect l="0" t="0" r="r" b="b"/>
                <a:pathLst>
                  <a:path w="440" h="740">
                    <a:moveTo>
                      <a:pt x="0" y="0"/>
                    </a:moveTo>
                    <a:lnTo>
                      <a:pt x="0" y="0"/>
                    </a:lnTo>
                    <a:lnTo>
                      <a:pt x="440" y="7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80" name="Freeform 297"/>
              <p:cNvSpPr>
                <a:spLocks/>
              </p:cNvSpPr>
              <p:nvPr/>
            </p:nvSpPr>
            <p:spPr bwMode="auto">
              <a:xfrm>
                <a:off x="2269" y="3412"/>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160"/>
                    </a:moveTo>
                    <a:lnTo>
                      <a:pt x="0" y="160"/>
                    </a:lnTo>
                    <a:lnTo>
                      <a:pt x="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81" name="Freeform 298"/>
              <p:cNvSpPr>
                <a:spLocks/>
              </p:cNvSpPr>
              <p:nvPr/>
            </p:nvSpPr>
            <p:spPr bwMode="auto">
              <a:xfrm>
                <a:off x="2273" y="3351"/>
                <a:ext cx="3" cy="61"/>
              </a:xfrm>
              <a:custGeom>
                <a:avLst/>
                <a:gdLst>
                  <a:gd name="T0" fmla="*/ 0 w 10"/>
                  <a:gd name="T1" fmla="*/ 0 h 180"/>
                  <a:gd name="T2" fmla="*/ 0 w 10"/>
                  <a:gd name="T3" fmla="*/ 0 h 180"/>
                  <a:gd name="T4" fmla="*/ 0 w 10"/>
                  <a:gd name="T5" fmla="*/ 0 h 180"/>
                  <a:gd name="T6" fmla="*/ 0 60000 65536"/>
                  <a:gd name="T7" fmla="*/ 0 60000 65536"/>
                  <a:gd name="T8" fmla="*/ 0 60000 65536"/>
                </a:gdLst>
                <a:ahLst/>
                <a:cxnLst>
                  <a:cxn ang="T6">
                    <a:pos x="T0" y="T1"/>
                  </a:cxn>
                  <a:cxn ang="T7">
                    <a:pos x="T2" y="T3"/>
                  </a:cxn>
                  <a:cxn ang="T8">
                    <a:pos x="T4" y="T5"/>
                  </a:cxn>
                </a:cxnLst>
                <a:rect l="0" t="0" r="r" b="b"/>
                <a:pathLst>
                  <a:path w="10" h="180">
                    <a:moveTo>
                      <a:pt x="10" y="0"/>
                    </a:moveTo>
                    <a:lnTo>
                      <a:pt x="10" y="0"/>
                    </a:lnTo>
                    <a:lnTo>
                      <a:pt x="0" y="1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82" name="Freeform 299"/>
              <p:cNvSpPr>
                <a:spLocks/>
              </p:cNvSpPr>
              <p:nvPr/>
            </p:nvSpPr>
            <p:spPr bwMode="auto">
              <a:xfrm>
                <a:off x="1642" y="2137"/>
                <a:ext cx="50" cy="11"/>
              </a:xfrm>
              <a:custGeom>
                <a:avLst/>
                <a:gdLst>
                  <a:gd name="T0" fmla="*/ 0 w 140"/>
                  <a:gd name="T1" fmla="*/ 0 h 30"/>
                  <a:gd name="T2" fmla="*/ 0 w 140"/>
                  <a:gd name="T3" fmla="*/ 0 h 30"/>
                  <a:gd name="T4" fmla="*/ 0 w 140"/>
                  <a:gd name="T5" fmla="*/ 0 h 30"/>
                  <a:gd name="T6" fmla="*/ 0 60000 65536"/>
                  <a:gd name="T7" fmla="*/ 0 60000 65536"/>
                  <a:gd name="T8" fmla="*/ 0 60000 65536"/>
                </a:gdLst>
                <a:ahLst/>
                <a:cxnLst>
                  <a:cxn ang="T6">
                    <a:pos x="T0" y="T1"/>
                  </a:cxn>
                  <a:cxn ang="T7">
                    <a:pos x="T2" y="T3"/>
                  </a:cxn>
                  <a:cxn ang="T8">
                    <a:pos x="T4" y="T5"/>
                  </a:cxn>
                </a:cxnLst>
                <a:rect l="0" t="0" r="r" b="b"/>
                <a:pathLst>
                  <a:path w="140" h="30">
                    <a:moveTo>
                      <a:pt x="0" y="30"/>
                    </a:moveTo>
                    <a:lnTo>
                      <a:pt x="0" y="3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83" name="Freeform 300"/>
              <p:cNvSpPr>
                <a:spLocks/>
              </p:cNvSpPr>
              <p:nvPr/>
            </p:nvSpPr>
            <p:spPr bwMode="auto">
              <a:xfrm>
                <a:off x="2542" y="2932"/>
                <a:ext cx="42" cy="17"/>
              </a:xfrm>
              <a:custGeom>
                <a:avLst/>
                <a:gdLst>
                  <a:gd name="T0" fmla="*/ 0 w 120"/>
                  <a:gd name="T1" fmla="*/ 0 h 50"/>
                  <a:gd name="T2" fmla="*/ 0 w 120"/>
                  <a:gd name="T3" fmla="*/ 0 h 50"/>
                  <a:gd name="T4" fmla="*/ 0 w 120"/>
                  <a:gd name="T5" fmla="*/ 0 h 50"/>
                  <a:gd name="T6" fmla="*/ 0 60000 65536"/>
                  <a:gd name="T7" fmla="*/ 0 60000 65536"/>
                  <a:gd name="T8" fmla="*/ 0 60000 65536"/>
                </a:gdLst>
                <a:ahLst/>
                <a:cxnLst>
                  <a:cxn ang="T6">
                    <a:pos x="T0" y="T1"/>
                  </a:cxn>
                  <a:cxn ang="T7">
                    <a:pos x="T2" y="T3"/>
                  </a:cxn>
                  <a:cxn ang="T8">
                    <a:pos x="T4" y="T5"/>
                  </a:cxn>
                </a:cxnLst>
                <a:rect l="0" t="0" r="r" b="b"/>
                <a:pathLst>
                  <a:path w="120" h="50">
                    <a:moveTo>
                      <a:pt x="0" y="0"/>
                    </a:moveTo>
                    <a:lnTo>
                      <a:pt x="0" y="0"/>
                    </a:lnTo>
                    <a:lnTo>
                      <a:pt x="12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84" name="Freeform 301"/>
              <p:cNvSpPr>
                <a:spLocks/>
              </p:cNvSpPr>
              <p:nvPr/>
            </p:nvSpPr>
            <p:spPr bwMode="auto">
              <a:xfrm>
                <a:off x="866" y="1878"/>
                <a:ext cx="7" cy="48"/>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20" y="0"/>
                    </a:moveTo>
                    <a:lnTo>
                      <a:pt x="2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85" name="Freeform 302"/>
              <p:cNvSpPr>
                <a:spLocks/>
              </p:cNvSpPr>
              <p:nvPr/>
            </p:nvSpPr>
            <p:spPr bwMode="auto">
              <a:xfrm>
                <a:off x="1631" y="2206"/>
                <a:ext cx="11" cy="78"/>
              </a:xfrm>
              <a:custGeom>
                <a:avLst/>
                <a:gdLst>
                  <a:gd name="T0" fmla="*/ 0 w 30"/>
                  <a:gd name="T1" fmla="*/ 0 h 230"/>
                  <a:gd name="T2" fmla="*/ 0 w 30"/>
                  <a:gd name="T3" fmla="*/ 0 h 230"/>
                  <a:gd name="T4" fmla="*/ 0 w 30"/>
                  <a:gd name="T5" fmla="*/ 0 h 230"/>
                  <a:gd name="T6" fmla="*/ 0 60000 65536"/>
                  <a:gd name="T7" fmla="*/ 0 60000 65536"/>
                  <a:gd name="T8" fmla="*/ 0 60000 65536"/>
                </a:gdLst>
                <a:ahLst/>
                <a:cxnLst>
                  <a:cxn ang="T6">
                    <a:pos x="T0" y="T1"/>
                  </a:cxn>
                  <a:cxn ang="T7">
                    <a:pos x="T2" y="T3"/>
                  </a:cxn>
                  <a:cxn ang="T8">
                    <a:pos x="T4" y="T5"/>
                  </a:cxn>
                </a:cxnLst>
                <a:rect l="0" t="0" r="r" b="b"/>
                <a:pathLst>
                  <a:path w="30" h="230">
                    <a:moveTo>
                      <a:pt x="30" y="0"/>
                    </a:moveTo>
                    <a:lnTo>
                      <a:pt x="30" y="0"/>
                    </a:lnTo>
                    <a:lnTo>
                      <a:pt x="0" y="2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86" name="Freeform 303"/>
              <p:cNvSpPr>
                <a:spLocks/>
              </p:cNvSpPr>
              <p:nvPr/>
            </p:nvSpPr>
            <p:spPr bwMode="auto">
              <a:xfrm>
                <a:off x="1518" y="2284"/>
                <a:ext cx="113" cy="160"/>
              </a:xfrm>
              <a:custGeom>
                <a:avLst/>
                <a:gdLst>
                  <a:gd name="T0" fmla="*/ 0 w 320"/>
                  <a:gd name="T1" fmla="*/ 0 h 470"/>
                  <a:gd name="T2" fmla="*/ 0 w 320"/>
                  <a:gd name="T3" fmla="*/ 0 h 470"/>
                  <a:gd name="T4" fmla="*/ 0 w 320"/>
                  <a:gd name="T5" fmla="*/ 0 h 470"/>
                  <a:gd name="T6" fmla="*/ 0 60000 65536"/>
                  <a:gd name="T7" fmla="*/ 0 60000 65536"/>
                  <a:gd name="T8" fmla="*/ 0 60000 65536"/>
                </a:gdLst>
                <a:ahLst/>
                <a:cxnLst>
                  <a:cxn ang="T6">
                    <a:pos x="T0" y="T1"/>
                  </a:cxn>
                  <a:cxn ang="T7">
                    <a:pos x="T2" y="T3"/>
                  </a:cxn>
                  <a:cxn ang="T8">
                    <a:pos x="T4" y="T5"/>
                  </a:cxn>
                </a:cxnLst>
                <a:rect l="0" t="0" r="r" b="b"/>
                <a:pathLst>
                  <a:path w="320" h="470">
                    <a:moveTo>
                      <a:pt x="0" y="470"/>
                    </a:moveTo>
                    <a:lnTo>
                      <a:pt x="0" y="470"/>
                    </a:lnTo>
                    <a:lnTo>
                      <a:pt x="3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87" name="Freeform 304"/>
              <p:cNvSpPr>
                <a:spLocks/>
              </p:cNvSpPr>
              <p:nvPr/>
            </p:nvSpPr>
            <p:spPr bwMode="auto">
              <a:xfrm>
                <a:off x="849" y="1803"/>
                <a:ext cx="31" cy="48"/>
              </a:xfrm>
              <a:custGeom>
                <a:avLst/>
                <a:gdLst>
                  <a:gd name="T0" fmla="*/ 0 w 90"/>
                  <a:gd name="T1" fmla="*/ 0 h 140"/>
                  <a:gd name="T2" fmla="*/ 0 w 90"/>
                  <a:gd name="T3" fmla="*/ 0 h 140"/>
                  <a:gd name="T4" fmla="*/ 0 w 90"/>
                  <a:gd name="T5" fmla="*/ 0 h 140"/>
                  <a:gd name="T6" fmla="*/ 0 60000 65536"/>
                  <a:gd name="T7" fmla="*/ 0 60000 65536"/>
                  <a:gd name="T8" fmla="*/ 0 60000 65536"/>
                </a:gdLst>
                <a:ahLst/>
                <a:cxnLst>
                  <a:cxn ang="T6">
                    <a:pos x="T0" y="T1"/>
                  </a:cxn>
                  <a:cxn ang="T7">
                    <a:pos x="T2" y="T3"/>
                  </a:cxn>
                  <a:cxn ang="T8">
                    <a:pos x="T4" y="T5"/>
                  </a:cxn>
                </a:cxnLst>
                <a:rect l="0" t="0" r="r" b="b"/>
                <a:pathLst>
                  <a:path w="90" h="140">
                    <a:moveTo>
                      <a:pt x="0" y="140"/>
                    </a:moveTo>
                    <a:lnTo>
                      <a:pt x="0" y="14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88" name="Freeform 305"/>
              <p:cNvSpPr>
                <a:spLocks/>
              </p:cNvSpPr>
              <p:nvPr/>
            </p:nvSpPr>
            <p:spPr bwMode="auto">
              <a:xfrm>
                <a:off x="880" y="1776"/>
                <a:ext cx="54" cy="27"/>
              </a:xfrm>
              <a:custGeom>
                <a:avLst/>
                <a:gdLst>
                  <a:gd name="T0" fmla="*/ 0 w 151"/>
                  <a:gd name="T1" fmla="*/ 0 h 80"/>
                  <a:gd name="T2" fmla="*/ 0 w 151"/>
                  <a:gd name="T3" fmla="*/ 0 h 80"/>
                  <a:gd name="T4" fmla="*/ 0 w 151"/>
                  <a:gd name="T5" fmla="*/ 0 h 80"/>
                  <a:gd name="T6" fmla="*/ 0 60000 65536"/>
                  <a:gd name="T7" fmla="*/ 0 60000 65536"/>
                  <a:gd name="T8" fmla="*/ 0 60000 65536"/>
                </a:gdLst>
                <a:ahLst/>
                <a:cxnLst>
                  <a:cxn ang="T6">
                    <a:pos x="T0" y="T1"/>
                  </a:cxn>
                  <a:cxn ang="T7">
                    <a:pos x="T2" y="T3"/>
                  </a:cxn>
                  <a:cxn ang="T8">
                    <a:pos x="T4" y="T5"/>
                  </a:cxn>
                </a:cxnLst>
                <a:rect l="0" t="0" r="r" b="b"/>
                <a:pathLst>
                  <a:path w="151" h="80">
                    <a:moveTo>
                      <a:pt x="151" y="0"/>
                    </a:moveTo>
                    <a:lnTo>
                      <a:pt x="151"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89" name="Freeform 306"/>
              <p:cNvSpPr>
                <a:spLocks/>
              </p:cNvSpPr>
              <p:nvPr/>
            </p:nvSpPr>
            <p:spPr bwMode="auto">
              <a:xfrm>
                <a:off x="1589" y="1786"/>
                <a:ext cx="32" cy="17"/>
              </a:xfrm>
              <a:custGeom>
                <a:avLst/>
                <a:gdLst>
                  <a:gd name="T0" fmla="*/ 0 w 90"/>
                  <a:gd name="T1" fmla="*/ 0 h 50"/>
                  <a:gd name="T2" fmla="*/ 0 w 90"/>
                  <a:gd name="T3" fmla="*/ 0 h 50"/>
                  <a:gd name="T4" fmla="*/ 0 w 90"/>
                  <a:gd name="T5" fmla="*/ 0 h 50"/>
                  <a:gd name="T6" fmla="*/ 0 60000 65536"/>
                  <a:gd name="T7" fmla="*/ 0 60000 65536"/>
                  <a:gd name="T8" fmla="*/ 0 60000 65536"/>
                </a:gdLst>
                <a:ahLst/>
                <a:cxnLst>
                  <a:cxn ang="T6">
                    <a:pos x="T0" y="T1"/>
                  </a:cxn>
                  <a:cxn ang="T7">
                    <a:pos x="T2" y="T3"/>
                  </a:cxn>
                  <a:cxn ang="T8">
                    <a:pos x="T4" y="T5"/>
                  </a:cxn>
                </a:cxnLst>
                <a:rect l="0" t="0" r="r" b="b"/>
                <a:pathLst>
                  <a:path w="90" h="50">
                    <a:moveTo>
                      <a:pt x="90" y="50"/>
                    </a:moveTo>
                    <a:lnTo>
                      <a:pt x="9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90" name="Freeform 307"/>
              <p:cNvSpPr>
                <a:spLocks/>
              </p:cNvSpPr>
              <p:nvPr/>
            </p:nvSpPr>
            <p:spPr bwMode="auto">
              <a:xfrm>
                <a:off x="2499" y="3014"/>
                <a:ext cx="32"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90" y="120"/>
                    </a:moveTo>
                    <a:lnTo>
                      <a:pt x="9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91" name="Freeform 308"/>
              <p:cNvSpPr>
                <a:spLocks/>
              </p:cNvSpPr>
              <p:nvPr/>
            </p:nvSpPr>
            <p:spPr bwMode="auto">
              <a:xfrm>
                <a:off x="2478" y="2956"/>
                <a:ext cx="21" cy="58"/>
              </a:xfrm>
              <a:custGeom>
                <a:avLst/>
                <a:gdLst>
                  <a:gd name="T0" fmla="*/ 0 w 60"/>
                  <a:gd name="T1" fmla="*/ 0 h 170"/>
                  <a:gd name="T2" fmla="*/ 0 w 60"/>
                  <a:gd name="T3" fmla="*/ 0 h 170"/>
                  <a:gd name="T4" fmla="*/ 0 w 60"/>
                  <a:gd name="T5" fmla="*/ 0 h 170"/>
                  <a:gd name="T6" fmla="*/ 0 60000 65536"/>
                  <a:gd name="T7" fmla="*/ 0 60000 65536"/>
                  <a:gd name="T8" fmla="*/ 0 60000 65536"/>
                </a:gdLst>
                <a:ahLst/>
                <a:cxnLst>
                  <a:cxn ang="T6">
                    <a:pos x="T0" y="T1"/>
                  </a:cxn>
                  <a:cxn ang="T7">
                    <a:pos x="T2" y="T3"/>
                  </a:cxn>
                  <a:cxn ang="T8">
                    <a:pos x="T4" y="T5"/>
                  </a:cxn>
                </a:cxnLst>
                <a:rect l="0" t="0" r="r" b="b"/>
                <a:pathLst>
                  <a:path w="60" h="170">
                    <a:moveTo>
                      <a:pt x="0" y="0"/>
                    </a:moveTo>
                    <a:lnTo>
                      <a:pt x="0" y="0"/>
                    </a:lnTo>
                    <a:lnTo>
                      <a:pt x="6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92" name="Freeform 309"/>
              <p:cNvSpPr>
                <a:spLocks/>
              </p:cNvSpPr>
              <p:nvPr/>
            </p:nvSpPr>
            <p:spPr bwMode="auto">
              <a:xfrm>
                <a:off x="1663" y="2737"/>
                <a:ext cx="29" cy="14"/>
              </a:xfrm>
              <a:custGeom>
                <a:avLst/>
                <a:gdLst>
                  <a:gd name="T0" fmla="*/ 0 w 80"/>
                  <a:gd name="T1" fmla="*/ 0 h 40"/>
                  <a:gd name="T2" fmla="*/ 0 w 80"/>
                  <a:gd name="T3" fmla="*/ 0 h 40"/>
                  <a:gd name="T4" fmla="*/ 0 w 80"/>
                  <a:gd name="T5" fmla="*/ 0 h 40"/>
                  <a:gd name="T6" fmla="*/ 0 60000 65536"/>
                  <a:gd name="T7" fmla="*/ 0 60000 65536"/>
                  <a:gd name="T8" fmla="*/ 0 60000 65536"/>
                </a:gdLst>
                <a:ahLst/>
                <a:cxnLst>
                  <a:cxn ang="T6">
                    <a:pos x="T0" y="T1"/>
                  </a:cxn>
                  <a:cxn ang="T7">
                    <a:pos x="T2" y="T3"/>
                  </a:cxn>
                  <a:cxn ang="T8">
                    <a:pos x="T4" y="T5"/>
                  </a:cxn>
                </a:cxnLst>
                <a:rect l="0" t="0" r="r" b="b"/>
                <a:pathLst>
                  <a:path w="80" h="40">
                    <a:moveTo>
                      <a:pt x="0" y="40"/>
                    </a:moveTo>
                    <a:lnTo>
                      <a:pt x="0" y="4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93" name="Freeform 310"/>
              <p:cNvSpPr>
                <a:spLocks/>
              </p:cNvSpPr>
              <p:nvPr/>
            </p:nvSpPr>
            <p:spPr bwMode="auto">
              <a:xfrm>
                <a:off x="693" y="3610"/>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0" y="0"/>
                    </a:moveTo>
                    <a:lnTo>
                      <a:pt x="0" y="0"/>
                    </a:lnTo>
                    <a:lnTo>
                      <a:pt x="9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94" name="Freeform 311"/>
              <p:cNvSpPr>
                <a:spLocks/>
              </p:cNvSpPr>
              <p:nvPr/>
            </p:nvSpPr>
            <p:spPr bwMode="auto">
              <a:xfrm>
                <a:off x="608" y="3559"/>
                <a:ext cx="14" cy="38"/>
              </a:xfrm>
              <a:custGeom>
                <a:avLst/>
                <a:gdLst>
                  <a:gd name="T0" fmla="*/ 0 w 40"/>
                  <a:gd name="T1" fmla="*/ 0 h 110"/>
                  <a:gd name="T2" fmla="*/ 0 w 40"/>
                  <a:gd name="T3" fmla="*/ 0 h 110"/>
                  <a:gd name="T4" fmla="*/ 0 w 40"/>
                  <a:gd name="T5" fmla="*/ 0 h 110"/>
                  <a:gd name="T6" fmla="*/ 0 60000 65536"/>
                  <a:gd name="T7" fmla="*/ 0 60000 65536"/>
                  <a:gd name="T8" fmla="*/ 0 60000 65536"/>
                </a:gdLst>
                <a:ahLst/>
                <a:cxnLst>
                  <a:cxn ang="T6">
                    <a:pos x="T0" y="T1"/>
                  </a:cxn>
                  <a:cxn ang="T7">
                    <a:pos x="T2" y="T3"/>
                  </a:cxn>
                  <a:cxn ang="T8">
                    <a:pos x="T4" y="T5"/>
                  </a:cxn>
                </a:cxnLst>
                <a:rect l="0" t="0" r="r" b="b"/>
                <a:pathLst>
                  <a:path w="40" h="110">
                    <a:moveTo>
                      <a:pt x="40" y="0"/>
                    </a:moveTo>
                    <a:lnTo>
                      <a:pt x="4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95" name="Freeform 312"/>
              <p:cNvSpPr>
                <a:spLocks/>
              </p:cNvSpPr>
              <p:nvPr/>
            </p:nvSpPr>
            <p:spPr bwMode="auto">
              <a:xfrm>
                <a:off x="611" y="2717"/>
                <a:ext cx="89" cy="14"/>
              </a:xfrm>
              <a:custGeom>
                <a:avLst/>
                <a:gdLst>
                  <a:gd name="T0" fmla="*/ 0 w 250"/>
                  <a:gd name="T1" fmla="*/ 0 h 40"/>
                  <a:gd name="T2" fmla="*/ 0 w 250"/>
                  <a:gd name="T3" fmla="*/ 0 h 40"/>
                  <a:gd name="T4" fmla="*/ 0 w 250"/>
                  <a:gd name="T5" fmla="*/ 0 h 40"/>
                  <a:gd name="T6" fmla="*/ 0 60000 65536"/>
                  <a:gd name="T7" fmla="*/ 0 60000 65536"/>
                  <a:gd name="T8" fmla="*/ 0 60000 65536"/>
                </a:gdLst>
                <a:ahLst/>
                <a:cxnLst>
                  <a:cxn ang="T6">
                    <a:pos x="T0" y="T1"/>
                  </a:cxn>
                  <a:cxn ang="T7">
                    <a:pos x="T2" y="T3"/>
                  </a:cxn>
                  <a:cxn ang="T8">
                    <a:pos x="T4" y="T5"/>
                  </a:cxn>
                </a:cxnLst>
                <a:rect l="0" t="0" r="r" b="b"/>
                <a:pathLst>
                  <a:path w="250" h="40">
                    <a:moveTo>
                      <a:pt x="250" y="0"/>
                    </a:moveTo>
                    <a:lnTo>
                      <a:pt x="25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96" name="Freeform 313"/>
              <p:cNvSpPr>
                <a:spLocks/>
              </p:cNvSpPr>
              <p:nvPr/>
            </p:nvSpPr>
            <p:spPr bwMode="auto">
              <a:xfrm>
                <a:off x="934" y="3089"/>
                <a:ext cx="42"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97" name="Freeform 314"/>
              <p:cNvSpPr>
                <a:spLocks/>
              </p:cNvSpPr>
              <p:nvPr/>
            </p:nvSpPr>
            <p:spPr bwMode="auto">
              <a:xfrm>
                <a:off x="824" y="3406"/>
                <a:ext cx="28" cy="37"/>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80" y="110"/>
                    </a:moveTo>
                    <a:lnTo>
                      <a:pt x="8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98" name="Freeform 315"/>
              <p:cNvSpPr>
                <a:spLocks/>
              </p:cNvSpPr>
              <p:nvPr/>
            </p:nvSpPr>
            <p:spPr bwMode="auto">
              <a:xfrm>
                <a:off x="824" y="3361"/>
                <a:ext cx="32" cy="45"/>
              </a:xfrm>
              <a:custGeom>
                <a:avLst/>
                <a:gdLst>
                  <a:gd name="T0" fmla="*/ 0 w 90"/>
                  <a:gd name="T1" fmla="*/ 0 h 130"/>
                  <a:gd name="T2" fmla="*/ 0 w 90"/>
                  <a:gd name="T3" fmla="*/ 0 h 130"/>
                  <a:gd name="T4" fmla="*/ 0 w 90"/>
                  <a:gd name="T5" fmla="*/ 0 h 130"/>
                  <a:gd name="T6" fmla="*/ 0 60000 65536"/>
                  <a:gd name="T7" fmla="*/ 0 60000 65536"/>
                  <a:gd name="T8" fmla="*/ 0 60000 65536"/>
                </a:gdLst>
                <a:ahLst/>
                <a:cxnLst>
                  <a:cxn ang="T6">
                    <a:pos x="T0" y="T1"/>
                  </a:cxn>
                  <a:cxn ang="T7">
                    <a:pos x="T2" y="T3"/>
                  </a:cxn>
                  <a:cxn ang="T8">
                    <a:pos x="T4" y="T5"/>
                  </a:cxn>
                </a:cxnLst>
                <a:rect l="0" t="0" r="r" b="b"/>
                <a:pathLst>
                  <a:path w="90" h="130">
                    <a:moveTo>
                      <a:pt x="90" y="0"/>
                    </a:moveTo>
                    <a:lnTo>
                      <a:pt x="9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799" name="Freeform 316"/>
              <p:cNvSpPr>
                <a:spLocks/>
              </p:cNvSpPr>
              <p:nvPr/>
            </p:nvSpPr>
            <p:spPr bwMode="auto">
              <a:xfrm>
                <a:off x="1483" y="2557"/>
                <a:ext cx="32" cy="7"/>
              </a:xfrm>
              <a:custGeom>
                <a:avLst/>
                <a:gdLst>
                  <a:gd name="T0" fmla="*/ 0 w 90"/>
                  <a:gd name="T1" fmla="*/ 0 h 20"/>
                  <a:gd name="T2" fmla="*/ 0 w 90"/>
                  <a:gd name="T3" fmla="*/ 0 h 20"/>
                  <a:gd name="T4" fmla="*/ 0 w 90"/>
                  <a:gd name="T5" fmla="*/ 0 h 20"/>
                  <a:gd name="T6" fmla="*/ 0 60000 65536"/>
                  <a:gd name="T7" fmla="*/ 0 60000 65536"/>
                  <a:gd name="T8" fmla="*/ 0 60000 65536"/>
                </a:gdLst>
                <a:ahLst/>
                <a:cxnLst>
                  <a:cxn ang="T6">
                    <a:pos x="T0" y="T1"/>
                  </a:cxn>
                  <a:cxn ang="T7">
                    <a:pos x="T2" y="T3"/>
                  </a:cxn>
                  <a:cxn ang="T8">
                    <a:pos x="T4" y="T5"/>
                  </a:cxn>
                </a:cxnLst>
                <a:rect l="0" t="0" r="r" b="b"/>
                <a:pathLst>
                  <a:path w="90" h="20">
                    <a:moveTo>
                      <a:pt x="90" y="20"/>
                    </a:moveTo>
                    <a:lnTo>
                      <a:pt x="90" y="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00" name="Freeform 317"/>
              <p:cNvSpPr>
                <a:spLocks/>
              </p:cNvSpPr>
              <p:nvPr/>
            </p:nvSpPr>
            <p:spPr bwMode="auto">
              <a:xfrm>
                <a:off x="1483" y="2529"/>
                <a:ext cx="7" cy="28"/>
              </a:xfrm>
              <a:custGeom>
                <a:avLst/>
                <a:gdLst>
                  <a:gd name="T0" fmla="*/ 0 w 20"/>
                  <a:gd name="T1" fmla="*/ 0 h 80"/>
                  <a:gd name="T2" fmla="*/ 0 w 20"/>
                  <a:gd name="T3" fmla="*/ 0 h 80"/>
                  <a:gd name="T4" fmla="*/ 0 w 20"/>
                  <a:gd name="T5" fmla="*/ 0 h 80"/>
                  <a:gd name="T6" fmla="*/ 0 60000 65536"/>
                  <a:gd name="T7" fmla="*/ 0 60000 65536"/>
                  <a:gd name="T8" fmla="*/ 0 60000 65536"/>
                </a:gdLst>
                <a:ahLst/>
                <a:cxnLst>
                  <a:cxn ang="T6">
                    <a:pos x="T0" y="T1"/>
                  </a:cxn>
                  <a:cxn ang="T7">
                    <a:pos x="T2" y="T3"/>
                  </a:cxn>
                  <a:cxn ang="T8">
                    <a:pos x="T4" y="T5"/>
                  </a:cxn>
                </a:cxnLst>
                <a:rect l="0" t="0" r="r" b="b"/>
                <a:pathLst>
                  <a:path w="20" h="80">
                    <a:moveTo>
                      <a:pt x="20" y="0"/>
                    </a:moveTo>
                    <a:lnTo>
                      <a:pt x="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01" name="Freeform 318"/>
              <p:cNvSpPr>
                <a:spLocks/>
              </p:cNvSpPr>
              <p:nvPr/>
            </p:nvSpPr>
            <p:spPr bwMode="auto">
              <a:xfrm>
                <a:off x="1642" y="2148"/>
                <a:ext cx="0" cy="58"/>
              </a:xfrm>
              <a:custGeom>
                <a:avLst/>
                <a:gdLst>
                  <a:gd name="T0" fmla="*/ 0 h 170"/>
                  <a:gd name="T1" fmla="*/ 0 h 170"/>
                  <a:gd name="T2" fmla="*/ 0 h 170"/>
                  <a:gd name="T3" fmla="*/ 0 60000 65536"/>
                  <a:gd name="T4" fmla="*/ 0 60000 65536"/>
                  <a:gd name="T5" fmla="*/ 0 60000 65536"/>
                </a:gdLst>
                <a:ahLst/>
                <a:cxnLst>
                  <a:cxn ang="T3">
                    <a:pos x="0" y="T0"/>
                  </a:cxn>
                  <a:cxn ang="T4">
                    <a:pos x="0" y="T1"/>
                  </a:cxn>
                  <a:cxn ang="T5">
                    <a:pos x="0" y="T2"/>
                  </a:cxn>
                </a:cxnLst>
                <a:rect l="0" t="0" r="r" b="b"/>
                <a:pathLst>
                  <a:path h="170">
                    <a:moveTo>
                      <a:pt x="0" y="170"/>
                    </a:moveTo>
                    <a:lnTo>
                      <a:pt x="0" y="1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02" name="Freeform 319"/>
              <p:cNvSpPr>
                <a:spLocks/>
              </p:cNvSpPr>
              <p:nvPr/>
            </p:nvSpPr>
            <p:spPr bwMode="auto">
              <a:xfrm>
                <a:off x="1504" y="2049"/>
                <a:ext cx="138" cy="99"/>
              </a:xfrm>
              <a:custGeom>
                <a:avLst/>
                <a:gdLst>
                  <a:gd name="T0" fmla="*/ 0 w 390"/>
                  <a:gd name="T1" fmla="*/ 0 h 290"/>
                  <a:gd name="T2" fmla="*/ 0 w 390"/>
                  <a:gd name="T3" fmla="*/ 0 h 290"/>
                  <a:gd name="T4" fmla="*/ 0 w 390"/>
                  <a:gd name="T5" fmla="*/ 0 h 290"/>
                  <a:gd name="T6" fmla="*/ 0 60000 65536"/>
                  <a:gd name="T7" fmla="*/ 0 60000 65536"/>
                  <a:gd name="T8" fmla="*/ 0 60000 65536"/>
                </a:gdLst>
                <a:ahLst/>
                <a:cxnLst>
                  <a:cxn ang="T6">
                    <a:pos x="T0" y="T1"/>
                  </a:cxn>
                  <a:cxn ang="T7">
                    <a:pos x="T2" y="T3"/>
                  </a:cxn>
                  <a:cxn ang="T8">
                    <a:pos x="T4" y="T5"/>
                  </a:cxn>
                </a:cxnLst>
                <a:rect l="0" t="0" r="r" b="b"/>
                <a:pathLst>
                  <a:path w="390" h="290">
                    <a:moveTo>
                      <a:pt x="0" y="0"/>
                    </a:moveTo>
                    <a:lnTo>
                      <a:pt x="0" y="0"/>
                    </a:lnTo>
                    <a:lnTo>
                      <a:pt x="390" y="2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03" name="Freeform 320"/>
              <p:cNvSpPr>
                <a:spLocks/>
              </p:cNvSpPr>
              <p:nvPr/>
            </p:nvSpPr>
            <p:spPr bwMode="auto">
              <a:xfrm>
                <a:off x="1979" y="2383"/>
                <a:ext cx="56" cy="17"/>
              </a:xfrm>
              <a:custGeom>
                <a:avLst/>
                <a:gdLst>
                  <a:gd name="T0" fmla="*/ 0 w 160"/>
                  <a:gd name="T1" fmla="*/ 0 h 50"/>
                  <a:gd name="T2" fmla="*/ 0 w 160"/>
                  <a:gd name="T3" fmla="*/ 0 h 50"/>
                  <a:gd name="T4" fmla="*/ 0 w 160"/>
                  <a:gd name="T5" fmla="*/ 0 h 50"/>
                  <a:gd name="T6" fmla="*/ 0 60000 65536"/>
                  <a:gd name="T7" fmla="*/ 0 60000 65536"/>
                  <a:gd name="T8" fmla="*/ 0 60000 65536"/>
                </a:gdLst>
                <a:ahLst/>
                <a:cxnLst>
                  <a:cxn ang="T6">
                    <a:pos x="T0" y="T1"/>
                  </a:cxn>
                  <a:cxn ang="T7">
                    <a:pos x="T2" y="T3"/>
                  </a:cxn>
                  <a:cxn ang="T8">
                    <a:pos x="T4" y="T5"/>
                  </a:cxn>
                </a:cxnLst>
                <a:rect l="0" t="0" r="r" b="b"/>
                <a:pathLst>
                  <a:path w="160" h="50">
                    <a:moveTo>
                      <a:pt x="0" y="50"/>
                    </a:moveTo>
                    <a:lnTo>
                      <a:pt x="0" y="5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04" name="Freeform 321"/>
              <p:cNvSpPr>
                <a:spLocks/>
              </p:cNvSpPr>
              <p:nvPr/>
            </p:nvSpPr>
            <p:spPr bwMode="auto">
              <a:xfrm>
                <a:off x="990" y="1681"/>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0" y="80"/>
                    </a:moveTo>
                    <a:lnTo>
                      <a:pt x="0" y="8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05" name="Freeform 322"/>
              <p:cNvSpPr>
                <a:spLocks/>
              </p:cNvSpPr>
              <p:nvPr/>
            </p:nvSpPr>
            <p:spPr bwMode="auto">
              <a:xfrm>
                <a:off x="406" y="2710"/>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0" y="100"/>
                    </a:moveTo>
                    <a:lnTo>
                      <a:pt x="0" y="10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06" name="Freeform 323"/>
              <p:cNvSpPr>
                <a:spLocks/>
              </p:cNvSpPr>
              <p:nvPr/>
            </p:nvSpPr>
            <p:spPr bwMode="auto">
              <a:xfrm>
                <a:off x="385" y="2710"/>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0" y="50"/>
                    </a:moveTo>
                    <a:lnTo>
                      <a:pt x="0" y="5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07" name="Freeform 324"/>
              <p:cNvSpPr>
                <a:spLocks/>
              </p:cNvSpPr>
              <p:nvPr/>
            </p:nvSpPr>
            <p:spPr bwMode="auto">
              <a:xfrm>
                <a:off x="388" y="2679"/>
                <a:ext cx="50" cy="31"/>
              </a:xfrm>
              <a:custGeom>
                <a:avLst/>
                <a:gdLst>
                  <a:gd name="T0" fmla="*/ 0 w 140"/>
                  <a:gd name="T1" fmla="*/ 0 h 90"/>
                  <a:gd name="T2" fmla="*/ 0 w 140"/>
                  <a:gd name="T3" fmla="*/ 0 h 90"/>
                  <a:gd name="T4" fmla="*/ 0 w 140"/>
                  <a:gd name="T5" fmla="*/ 0 h 90"/>
                  <a:gd name="T6" fmla="*/ 0 60000 65536"/>
                  <a:gd name="T7" fmla="*/ 0 60000 65536"/>
                  <a:gd name="T8" fmla="*/ 0 60000 65536"/>
                </a:gdLst>
                <a:ahLst/>
                <a:cxnLst>
                  <a:cxn ang="T6">
                    <a:pos x="T0" y="T1"/>
                  </a:cxn>
                  <a:cxn ang="T7">
                    <a:pos x="T2" y="T3"/>
                  </a:cxn>
                  <a:cxn ang="T8">
                    <a:pos x="T4" y="T5"/>
                  </a:cxn>
                </a:cxnLst>
                <a:rect l="0" t="0" r="r" b="b"/>
                <a:pathLst>
                  <a:path w="140" h="90">
                    <a:moveTo>
                      <a:pt x="0" y="0"/>
                    </a:moveTo>
                    <a:lnTo>
                      <a:pt x="0" y="0"/>
                    </a:lnTo>
                    <a:lnTo>
                      <a:pt x="14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08" name="Freeform 325"/>
              <p:cNvSpPr>
                <a:spLocks/>
              </p:cNvSpPr>
              <p:nvPr/>
            </p:nvSpPr>
            <p:spPr bwMode="auto">
              <a:xfrm>
                <a:off x="760" y="1831"/>
                <a:ext cx="53" cy="0"/>
              </a:xfrm>
              <a:custGeom>
                <a:avLst/>
                <a:gdLst>
                  <a:gd name="T0" fmla="*/ 0 w 150"/>
                  <a:gd name="T1" fmla="*/ 0 w 150"/>
                  <a:gd name="T2" fmla="*/ 0 w 150"/>
                  <a:gd name="T3" fmla="*/ 0 60000 65536"/>
                  <a:gd name="T4" fmla="*/ 0 60000 65536"/>
                  <a:gd name="T5" fmla="*/ 0 60000 65536"/>
                </a:gdLst>
                <a:ahLst/>
                <a:cxnLst>
                  <a:cxn ang="T3">
                    <a:pos x="T0" y="0"/>
                  </a:cxn>
                  <a:cxn ang="T4">
                    <a:pos x="T1" y="0"/>
                  </a:cxn>
                  <a:cxn ang="T5">
                    <a:pos x="T2" y="0"/>
                  </a:cxn>
                </a:cxnLst>
                <a:rect l="0" t="0" r="r" b="b"/>
                <a:pathLst>
                  <a:path w="150">
                    <a:moveTo>
                      <a:pt x="150" y="0"/>
                    </a:moveTo>
                    <a:lnTo>
                      <a:pt x="15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09" name="Freeform 326"/>
              <p:cNvSpPr>
                <a:spLocks/>
              </p:cNvSpPr>
              <p:nvPr/>
            </p:nvSpPr>
            <p:spPr bwMode="auto">
              <a:xfrm>
                <a:off x="905" y="1776"/>
                <a:ext cx="29" cy="44"/>
              </a:xfrm>
              <a:custGeom>
                <a:avLst/>
                <a:gdLst>
                  <a:gd name="T0" fmla="*/ 0 w 81"/>
                  <a:gd name="T1" fmla="*/ 0 h 130"/>
                  <a:gd name="T2" fmla="*/ 0 w 81"/>
                  <a:gd name="T3" fmla="*/ 0 h 130"/>
                  <a:gd name="T4" fmla="*/ 0 w 81"/>
                  <a:gd name="T5" fmla="*/ 0 h 130"/>
                  <a:gd name="T6" fmla="*/ 0 60000 65536"/>
                  <a:gd name="T7" fmla="*/ 0 60000 65536"/>
                  <a:gd name="T8" fmla="*/ 0 60000 65536"/>
                </a:gdLst>
                <a:ahLst/>
                <a:cxnLst>
                  <a:cxn ang="T6">
                    <a:pos x="T0" y="T1"/>
                  </a:cxn>
                  <a:cxn ang="T7">
                    <a:pos x="T2" y="T3"/>
                  </a:cxn>
                  <a:cxn ang="T8">
                    <a:pos x="T4" y="T5"/>
                  </a:cxn>
                </a:cxnLst>
                <a:rect l="0" t="0" r="r" b="b"/>
                <a:pathLst>
                  <a:path w="81" h="130">
                    <a:moveTo>
                      <a:pt x="81" y="0"/>
                    </a:moveTo>
                    <a:lnTo>
                      <a:pt x="81"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10" name="Freeform 327"/>
              <p:cNvSpPr>
                <a:spLocks/>
              </p:cNvSpPr>
              <p:nvPr/>
            </p:nvSpPr>
            <p:spPr bwMode="auto">
              <a:xfrm>
                <a:off x="1458" y="1984"/>
                <a:ext cx="42" cy="10"/>
              </a:xfrm>
              <a:custGeom>
                <a:avLst/>
                <a:gdLst>
                  <a:gd name="T0" fmla="*/ 0 w 120"/>
                  <a:gd name="T1" fmla="*/ 0 h 30"/>
                  <a:gd name="T2" fmla="*/ 0 w 120"/>
                  <a:gd name="T3" fmla="*/ 0 h 30"/>
                  <a:gd name="T4" fmla="*/ 0 w 120"/>
                  <a:gd name="T5" fmla="*/ 0 h 30"/>
                  <a:gd name="T6" fmla="*/ 0 60000 65536"/>
                  <a:gd name="T7" fmla="*/ 0 60000 65536"/>
                  <a:gd name="T8" fmla="*/ 0 60000 65536"/>
                </a:gdLst>
                <a:ahLst/>
                <a:cxnLst>
                  <a:cxn ang="T6">
                    <a:pos x="T0" y="T1"/>
                  </a:cxn>
                  <a:cxn ang="T7">
                    <a:pos x="T2" y="T3"/>
                  </a:cxn>
                  <a:cxn ang="T8">
                    <a:pos x="T4" y="T5"/>
                  </a:cxn>
                </a:cxnLst>
                <a:rect l="0" t="0" r="r" b="b"/>
                <a:pathLst>
                  <a:path w="120" h="30">
                    <a:moveTo>
                      <a:pt x="120" y="30"/>
                    </a:moveTo>
                    <a:lnTo>
                      <a:pt x="12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11" name="Freeform 328"/>
              <p:cNvSpPr>
                <a:spLocks/>
              </p:cNvSpPr>
              <p:nvPr/>
            </p:nvSpPr>
            <p:spPr bwMode="auto">
              <a:xfrm>
                <a:off x="2354" y="2898"/>
                <a:ext cx="50" cy="10"/>
              </a:xfrm>
              <a:custGeom>
                <a:avLst/>
                <a:gdLst>
                  <a:gd name="T0" fmla="*/ 0 w 140"/>
                  <a:gd name="T1" fmla="*/ 0 h 30"/>
                  <a:gd name="T2" fmla="*/ 0 w 140"/>
                  <a:gd name="T3" fmla="*/ 0 h 30"/>
                  <a:gd name="T4" fmla="*/ 0 w 140"/>
                  <a:gd name="T5" fmla="*/ 0 h 30"/>
                  <a:gd name="T6" fmla="*/ 0 60000 65536"/>
                  <a:gd name="T7" fmla="*/ 0 60000 65536"/>
                  <a:gd name="T8" fmla="*/ 0 60000 65536"/>
                </a:gdLst>
                <a:ahLst/>
                <a:cxnLst>
                  <a:cxn ang="T6">
                    <a:pos x="T0" y="T1"/>
                  </a:cxn>
                  <a:cxn ang="T7">
                    <a:pos x="T2" y="T3"/>
                  </a:cxn>
                  <a:cxn ang="T8">
                    <a:pos x="T4" y="T5"/>
                  </a:cxn>
                </a:cxnLst>
                <a:rect l="0" t="0" r="r" b="b"/>
                <a:pathLst>
                  <a:path w="140" h="30">
                    <a:moveTo>
                      <a:pt x="0" y="0"/>
                    </a:moveTo>
                    <a:lnTo>
                      <a:pt x="0" y="0"/>
                    </a:lnTo>
                    <a:lnTo>
                      <a:pt x="14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12" name="Freeform 329"/>
              <p:cNvSpPr>
                <a:spLocks/>
              </p:cNvSpPr>
              <p:nvPr/>
            </p:nvSpPr>
            <p:spPr bwMode="auto">
              <a:xfrm>
                <a:off x="661" y="3750"/>
                <a:ext cx="14"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40" y="0"/>
                    </a:moveTo>
                    <a:lnTo>
                      <a:pt x="4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13" name="Freeform 330"/>
              <p:cNvSpPr>
                <a:spLocks/>
              </p:cNvSpPr>
              <p:nvPr/>
            </p:nvSpPr>
            <p:spPr bwMode="auto">
              <a:xfrm>
                <a:off x="1256" y="2410"/>
                <a:ext cx="57" cy="17"/>
              </a:xfrm>
              <a:custGeom>
                <a:avLst/>
                <a:gdLst>
                  <a:gd name="T0" fmla="*/ 0 w 160"/>
                  <a:gd name="T1" fmla="*/ 0 h 50"/>
                  <a:gd name="T2" fmla="*/ 0 w 160"/>
                  <a:gd name="T3" fmla="*/ 0 h 50"/>
                  <a:gd name="T4" fmla="*/ 0 w 160"/>
                  <a:gd name="T5" fmla="*/ 0 h 50"/>
                  <a:gd name="T6" fmla="*/ 0 60000 65536"/>
                  <a:gd name="T7" fmla="*/ 0 60000 65536"/>
                  <a:gd name="T8" fmla="*/ 0 60000 65536"/>
                </a:gdLst>
                <a:ahLst/>
                <a:cxnLst>
                  <a:cxn ang="T6">
                    <a:pos x="T0" y="T1"/>
                  </a:cxn>
                  <a:cxn ang="T7">
                    <a:pos x="T2" y="T3"/>
                  </a:cxn>
                  <a:cxn ang="T8">
                    <a:pos x="T4" y="T5"/>
                  </a:cxn>
                </a:cxnLst>
                <a:rect l="0" t="0" r="r" b="b"/>
                <a:pathLst>
                  <a:path w="160" h="50">
                    <a:moveTo>
                      <a:pt x="0" y="0"/>
                    </a:moveTo>
                    <a:lnTo>
                      <a:pt x="0" y="0"/>
                    </a:lnTo>
                    <a:lnTo>
                      <a:pt x="16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14" name="Freeform 331"/>
              <p:cNvSpPr>
                <a:spLocks/>
              </p:cNvSpPr>
              <p:nvPr/>
            </p:nvSpPr>
            <p:spPr bwMode="auto">
              <a:xfrm>
                <a:off x="1773" y="2799"/>
                <a:ext cx="78" cy="24"/>
              </a:xfrm>
              <a:custGeom>
                <a:avLst/>
                <a:gdLst>
                  <a:gd name="T0" fmla="*/ 0 w 220"/>
                  <a:gd name="T1" fmla="*/ 0 h 70"/>
                  <a:gd name="T2" fmla="*/ 0 w 220"/>
                  <a:gd name="T3" fmla="*/ 0 h 70"/>
                  <a:gd name="T4" fmla="*/ 0 w 220"/>
                  <a:gd name="T5" fmla="*/ 0 h 70"/>
                  <a:gd name="T6" fmla="*/ 0 60000 65536"/>
                  <a:gd name="T7" fmla="*/ 0 60000 65536"/>
                  <a:gd name="T8" fmla="*/ 0 60000 65536"/>
                </a:gdLst>
                <a:ahLst/>
                <a:cxnLst>
                  <a:cxn ang="T6">
                    <a:pos x="T0" y="T1"/>
                  </a:cxn>
                  <a:cxn ang="T7">
                    <a:pos x="T2" y="T3"/>
                  </a:cxn>
                  <a:cxn ang="T8">
                    <a:pos x="T4" y="T5"/>
                  </a:cxn>
                </a:cxnLst>
                <a:rect l="0" t="0" r="r" b="b"/>
                <a:pathLst>
                  <a:path w="220" h="70">
                    <a:moveTo>
                      <a:pt x="220" y="70"/>
                    </a:moveTo>
                    <a:lnTo>
                      <a:pt x="22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15" name="Freeform 332"/>
              <p:cNvSpPr>
                <a:spLocks/>
              </p:cNvSpPr>
              <p:nvPr/>
            </p:nvSpPr>
            <p:spPr bwMode="auto">
              <a:xfrm>
                <a:off x="682" y="2021"/>
                <a:ext cx="36" cy="31"/>
              </a:xfrm>
              <a:custGeom>
                <a:avLst/>
                <a:gdLst>
                  <a:gd name="T0" fmla="*/ 0 w 100"/>
                  <a:gd name="T1" fmla="*/ 0 h 90"/>
                  <a:gd name="T2" fmla="*/ 0 w 100"/>
                  <a:gd name="T3" fmla="*/ 0 h 90"/>
                  <a:gd name="T4" fmla="*/ 0 w 100"/>
                  <a:gd name="T5" fmla="*/ 0 h 90"/>
                  <a:gd name="T6" fmla="*/ 0 60000 65536"/>
                  <a:gd name="T7" fmla="*/ 0 60000 65536"/>
                  <a:gd name="T8" fmla="*/ 0 60000 65536"/>
                </a:gdLst>
                <a:ahLst/>
                <a:cxnLst>
                  <a:cxn ang="T6">
                    <a:pos x="T0" y="T1"/>
                  </a:cxn>
                  <a:cxn ang="T7">
                    <a:pos x="T2" y="T3"/>
                  </a:cxn>
                  <a:cxn ang="T8">
                    <a:pos x="T4" y="T5"/>
                  </a:cxn>
                </a:cxnLst>
                <a:rect l="0" t="0" r="r" b="b"/>
                <a:pathLst>
                  <a:path w="100" h="90">
                    <a:moveTo>
                      <a:pt x="0" y="90"/>
                    </a:moveTo>
                    <a:lnTo>
                      <a:pt x="0" y="9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16" name="Freeform 333"/>
              <p:cNvSpPr>
                <a:spLocks/>
              </p:cNvSpPr>
              <p:nvPr/>
            </p:nvSpPr>
            <p:spPr bwMode="auto">
              <a:xfrm>
                <a:off x="1614" y="1779"/>
                <a:ext cx="7" cy="24"/>
              </a:xfrm>
              <a:custGeom>
                <a:avLst/>
                <a:gdLst>
                  <a:gd name="T0" fmla="*/ 0 w 20"/>
                  <a:gd name="T1" fmla="*/ 0 h 70"/>
                  <a:gd name="T2" fmla="*/ 0 w 20"/>
                  <a:gd name="T3" fmla="*/ 0 h 70"/>
                  <a:gd name="T4" fmla="*/ 0 w 20"/>
                  <a:gd name="T5" fmla="*/ 0 h 70"/>
                  <a:gd name="T6" fmla="*/ 0 60000 65536"/>
                  <a:gd name="T7" fmla="*/ 0 60000 65536"/>
                  <a:gd name="T8" fmla="*/ 0 60000 65536"/>
                </a:gdLst>
                <a:ahLst/>
                <a:cxnLst>
                  <a:cxn ang="T6">
                    <a:pos x="T0" y="T1"/>
                  </a:cxn>
                  <a:cxn ang="T7">
                    <a:pos x="T2" y="T3"/>
                  </a:cxn>
                  <a:cxn ang="T8">
                    <a:pos x="T4" y="T5"/>
                  </a:cxn>
                </a:cxnLst>
                <a:rect l="0" t="0" r="r" b="b"/>
                <a:pathLst>
                  <a:path w="20" h="70">
                    <a:moveTo>
                      <a:pt x="20" y="70"/>
                    </a:moveTo>
                    <a:lnTo>
                      <a:pt x="2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17" name="Freeform 334"/>
              <p:cNvSpPr>
                <a:spLocks/>
              </p:cNvSpPr>
              <p:nvPr/>
            </p:nvSpPr>
            <p:spPr bwMode="auto">
              <a:xfrm>
                <a:off x="1763" y="1616"/>
                <a:ext cx="0" cy="58"/>
              </a:xfrm>
              <a:custGeom>
                <a:avLst/>
                <a:gdLst>
                  <a:gd name="T0" fmla="*/ 0 h 170"/>
                  <a:gd name="T1" fmla="*/ 0 h 170"/>
                  <a:gd name="T2" fmla="*/ 0 h 170"/>
                  <a:gd name="T3" fmla="*/ 0 60000 65536"/>
                  <a:gd name="T4" fmla="*/ 0 60000 65536"/>
                  <a:gd name="T5" fmla="*/ 0 60000 65536"/>
                </a:gdLst>
                <a:ahLst/>
                <a:cxnLst>
                  <a:cxn ang="T3">
                    <a:pos x="0" y="T0"/>
                  </a:cxn>
                  <a:cxn ang="T4">
                    <a:pos x="0" y="T1"/>
                  </a:cxn>
                  <a:cxn ang="T5">
                    <a:pos x="0" y="T2"/>
                  </a:cxn>
                </a:cxnLst>
                <a:rect l="0" t="0" r="r" b="b"/>
                <a:pathLst>
                  <a:path h="170">
                    <a:moveTo>
                      <a:pt x="0" y="0"/>
                    </a:moveTo>
                    <a:lnTo>
                      <a:pt x="0" y="0"/>
                    </a:lnTo>
                    <a:lnTo>
                      <a:pt x="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18" name="Freeform 335"/>
              <p:cNvSpPr>
                <a:spLocks/>
              </p:cNvSpPr>
              <p:nvPr/>
            </p:nvSpPr>
            <p:spPr bwMode="auto">
              <a:xfrm>
                <a:off x="1819" y="1667"/>
                <a:ext cx="50" cy="14"/>
              </a:xfrm>
              <a:custGeom>
                <a:avLst/>
                <a:gdLst>
                  <a:gd name="T0" fmla="*/ 0 w 140"/>
                  <a:gd name="T1" fmla="*/ 0 h 40"/>
                  <a:gd name="T2" fmla="*/ 0 w 140"/>
                  <a:gd name="T3" fmla="*/ 0 h 40"/>
                  <a:gd name="T4" fmla="*/ 0 w 140"/>
                  <a:gd name="T5" fmla="*/ 0 h 40"/>
                  <a:gd name="T6" fmla="*/ 0 60000 65536"/>
                  <a:gd name="T7" fmla="*/ 0 60000 65536"/>
                  <a:gd name="T8" fmla="*/ 0 60000 65536"/>
                </a:gdLst>
                <a:ahLst/>
                <a:cxnLst>
                  <a:cxn ang="T6">
                    <a:pos x="T0" y="T1"/>
                  </a:cxn>
                  <a:cxn ang="T7">
                    <a:pos x="T2" y="T3"/>
                  </a:cxn>
                  <a:cxn ang="T8">
                    <a:pos x="T4" y="T5"/>
                  </a:cxn>
                </a:cxnLst>
                <a:rect l="0" t="0" r="r" b="b"/>
                <a:pathLst>
                  <a:path w="140" h="40">
                    <a:moveTo>
                      <a:pt x="0" y="40"/>
                    </a:moveTo>
                    <a:lnTo>
                      <a:pt x="0" y="4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19" name="Freeform 336"/>
              <p:cNvSpPr>
                <a:spLocks/>
              </p:cNvSpPr>
              <p:nvPr/>
            </p:nvSpPr>
            <p:spPr bwMode="auto">
              <a:xfrm>
                <a:off x="2542" y="2932"/>
                <a:ext cx="28" cy="47"/>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0" y="0"/>
                    </a:moveTo>
                    <a:lnTo>
                      <a:pt x="0" y="0"/>
                    </a:lnTo>
                    <a:lnTo>
                      <a:pt x="8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20" name="Freeform 337"/>
              <p:cNvSpPr>
                <a:spLocks/>
              </p:cNvSpPr>
              <p:nvPr/>
            </p:nvSpPr>
            <p:spPr bwMode="auto">
              <a:xfrm>
                <a:off x="870" y="1776"/>
                <a:ext cx="64" cy="3"/>
              </a:xfrm>
              <a:custGeom>
                <a:avLst/>
                <a:gdLst>
                  <a:gd name="T0" fmla="*/ 0 w 181"/>
                  <a:gd name="T1" fmla="*/ 0 h 10"/>
                  <a:gd name="T2" fmla="*/ 0 w 181"/>
                  <a:gd name="T3" fmla="*/ 0 h 10"/>
                  <a:gd name="T4" fmla="*/ 0 w 181"/>
                  <a:gd name="T5" fmla="*/ 0 h 10"/>
                  <a:gd name="T6" fmla="*/ 0 60000 65536"/>
                  <a:gd name="T7" fmla="*/ 0 60000 65536"/>
                  <a:gd name="T8" fmla="*/ 0 60000 65536"/>
                </a:gdLst>
                <a:ahLst/>
                <a:cxnLst>
                  <a:cxn ang="T6">
                    <a:pos x="T0" y="T1"/>
                  </a:cxn>
                  <a:cxn ang="T7">
                    <a:pos x="T2" y="T3"/>
                  </a:cxn>
                  <a:cxn ang="T8">
                    <a:pos x="T4" y="T5"/>
                  </a:cxn>
                </a:cxnLst>
                <a:rect l="0" t="0" r="r" b="b"/>
                <a:pathLst>
                  <a:path w="181" h="10">
                    <a:moveTo>
                      <a:pt x="181" y="0"/>
                    </a:moveTo>
                    <a:lnTo>
                      <a:pt x="181"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21" name="Freeform 338"/>
              <p:cNvSpPr>
                <a:spLocks/>
              </p:cNvSpPr>
              <p:nvPr/>
            </p:nvSpPr>
            <p:spPr bwMode="auto">
              <a:xfrm>
                <a:off x="2343" y="3361"/>
                <a:ext cx="25" cy="34"/>
              </a:xfrm>
              <a:custGeom>
                <a:avLst/>
                <a:gdLst>
                  <a:gd name="T0" fmla="*/ 0 w 70"/>
                  <a:gd name="T1" fmla="*/ 0 h 100"/>
                  <a:gd name="T2" fmla="*/ 0 w 70"/>
                  <a:gd name="T3" fmla="*/ 0 h 100"/>
                  <a:gd name="T4" fmla="*/ 0 w 70"/>
                  <a:gd name="T5" fmla="*/ 0 h 100"/>
                  <a:gd name="T6" fmla="*/ 0 60000 65536"/>
                  <a:gd name="T7" fmla="*/ 0 60000 65536"/>
                  <a:gd name="T8" fmla="*/ 0 60000 65536"/>
                </a:gdLst>
                <a:ahLst/>
                <a:cxnLst>
                  <a:cxn ang="T6">
                    <a:pos x="T0" y="T1"/>
                  </a:cxn>
                  <a:cxn ang="T7">
                    <a:pos x="T2" y="T3"/>
                  </a:cxn>
                  <a:cxn ang="T8">
                    <a:pos x="T4" y="T5"/>
                  </a:cxn>
                </a:cxnLst>
                <a:rect l="0" t="0" r="r" b="b"/>
                <a:pathLst>
                  <a:path w="70" h="100">
                    <a:moveTo>
                      <a:pt x="70" y="0"/>
                    </a:moveTo>
                    <a:lnTo>
                      <a:pt x="7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22" name="Freeform 339"/>
              <p:cNvSpPr>
                <a:spLocks/>
              </p:cNvSpPr>
              <p:nvPr/>
            </p:nvSpPr>
            <p:spPr bwMode="auto">
              <a:xfrm>
                <a:off x="1536" y="2632"/>
                <a:ext cx="64" cy="99"/>
              </a:xfrm>
              <a:custGeom>
                <a:avLst/>
                <a:gdLst>
                  <a:gd name="T0" fmla="*/ 0 w 180"/>
                  <a:gd name="T1" fmla="*/ 0 h 290"/>
                  <a:gd name="T2" fmla="*/ 0 w 180"/>
                  <a:gd name="T3" fmla="*/ 0 h 290"/>
                  <a:gd name="T4" fmla="*/ 0 w 180"/>
                  <a:gd name="T5" fmla="*/ 0 h 290"/>
                  <a:gd name="T6" fmla="*/ 0 60000 65536"/>
                  <a:gd name="T7" fmla="*/ 0 60000 65536"/>
                  <a:gd name="T8" fmla="*/ 0 60000 65536"/>
                </a:gdLst>
                <a:ahLst/>
                <a:cxnLst>
                  <a:cxn ang="T6">
                    <a:pos x="T0" y="T1"/>
                  </a:cxn>
                  <a:cxn ang="T7">
                    <a:pos x="T2" y="T3"/>
                  </a:cxn>
                  <a:cxn ang="T8">
                    <a:pos x="T4" y="T5"/>
                  </a:cxn>
                </a:cxnLst>
                <a:rect l="0" t="0" r="r" b="b"/>
                <a:pathLst>
                  <a:path w="180" h="290">
                    <a:moveTo>
                      <a:pt x="180" y="290"/>
                    </a:moveTo>
                    <a:lnTo>
                      <a:pt x="180" y="2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23" name="Freeform 340"/>
              <p:cNvSpPr>
                <a:spLocks/>
              </p:cNvSpPr>
              <p:nvPr/>
            </p:nvSpPr>
            <p:spPr bwMode="auto">
              <a:xfrm>
                <a:off x="2705" y="2884"/>
                <a:ext cx="49" cy="3"/>
              </a:xfrm>
              <a:custGeom>
                <a:avLst/>
                <a:gdLst>
                  <a:gd name="T0" fmla="*/ 0 w 140"/>
                  <a:gd name="T1" fmla="*/ 0 h 10"/>
                  <a:gd name="T2" fmla="*/ 0 w 140"/>
                  <a:gd name="T3" fmla="*/ 0 h 10"/>
                  <a:gd name="T4" fmla="*/ 0 w 140"/>
                  <a:gd name="T5" fmla="*/ 0 h 10"/>
                  <a:gd name="T6" fmla="*/ 0 60000 65536"/>
                  <a:gd name="T7" fmla="*/ 0 60000 65536"/>
                  <a:gd name="T8" fmla="*/ 0 60000 65536"/>
                </a:gdLst>
                <a:ahLst/>
                <a:cxnLst>
                  <a:cxn ang="T6">
                    <a:pos x="T0" y="T1"/>
                  </a:cxn>
                  <a:cxn ang="T7">
                    <a:pos x="T2" y="T3"/>
                  </a:cxn>
                  <a:cxn ang="T8">
                    <a:pos x="T4" y="T5"/>
                  </a:cxn>
                </a:cxnLst>
                <a:rect l="0" t="0" r="r" b="b"/>
                <a:pathLst>
                  <a:path w="140" h="10">
                    <a:moveTo>
                      <a:pt x="0" y="0"/>
                    </a:moveTo>
                    <a:lnTo>
                      <a:pt x="0" y="0"/>
                    </a:lnTo>
                    <a:lnTo>
                      <a:pt x="14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24" name="Freeform 341"/>
              <p:cNvSpPr>
                <a:spLocks/>
              </p:cNvSpPr>
              <p:nvPr/>
            </p:nvSpPr>
            <p:spPr bwMode="auto">
              <a:xfrm>
                <a:off x="1727" y="2209"/>
                <a:ext cx="46" cy="48"/>
              </a:xfrm>
              <a:custGeom>
                <a:avLst/>
                <a:gdLst>
                  <a:gd name="T0" fmla="*/ 0 w 131"/>
                  <a:gd name="T1" fmla="*/ 0 h 140"/>
                  <a:gd name="T2" fmla="*/ 0 w 131"/>
                  <a:gd name="T3" fmla="*/ 0 h 140"/>
                  <a:gd name="T4" fmla="*/ 0 w 131"/>
                  <a:gd name="T5" fmla="*/ 0 h 140"/>
                  <a:gd name="T6" fmla="*/ 0 60000 65536"/>
                  <a:gd name="T7" fmla="*/ 0 60000 65536"/>
                  <a:gd name="T8" fmla="*/ 0 60000 65536"/>
                </a:gdLst>
                <a:ahLst/>
                <a:cxnLst>
                  <a:cxn ang="T6">
                    <a:pos x="T0" y="T1"/>
                  </a:cxn>
                  <a:cxn ang="T7">
                    <a:pos x="T2" y="T3"/>
                  </a:cxn>
                  <a:cxn ang="T8">
                    <a:pos x="T4" y="T5"/>
                  </a:cxn>
                </a:cxnLst>
                <a:rect l="0" t="0" r="r" b="b"/>
                <a:pathLst>
                  <a:path w="131" h="140">
                    <a:moveTo>
                      <a:pt x="0" y="140"/>
                    </a:moveTo>
                    <a:lnTo>
                      <a:pt x="0" y="140"/>
                    </a:lnTo>
                    <a:lnTo>
                      <a:pt x="1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25" name="Freeform 342"/>
              <p:cNvSpPr>
                <a:spLocks/>
              </p:cNvSpPr>
              <p:nvPr/>
            </p:nvSpPr>
            <p:spPr bwMode="auto">
              <a:xfrm>
                <a:off x="955" y="3174"/>
                <a:ext cx="18" cy="54"/>
              </a:xfrm>
              <a:custGeom>
                <a:avLst/>
                <a:gdLst>
                  <a:gd name="T0" fmla="*/ 0 w 50"/>
                  <a:gd name="T1" fmla="*/ 0 h 160"/>
                  <a:gd name="T2" fmla="*/ 0 w 50"/>
                  <a:gd name="T3" fmla="*/ 0 h 160"/>
                  <a:gd name="T4" fmla="*/ 0 w 50"/>
                  <a:gd name="T5" fmla="*/ 0 h 160"/>
                  <a:gd name="T6" fmla="*/ 0 60000 65536"/>
                  <a:gd name="T7" fmla="*/ 0 60000 65536"/>
                  <a:gd name="T8" fmla="*/ 0 60000 65536"/>
                </a:gdLst>
                <a:ahLst/>
                <a:cxnLst>
                  <a:cxn ang="T6">
                    <a:pos x="T0" y="T1"/>
                  </a:cxn>
                  <a:cxn ang="T7">
                    <a:pos x="T2" y="T3"/>
                  </a:cxn>
                  <a:cxn ang="T8">
                    <a:pos x="T4" y="T5"/>
                  </a:cxn>
                </a:cxnLst>
                <a:rect l="0" t="0" r="r" b="b"/>
                <a:pathLst>
                  <a:path w="50" h="160">
                    <a:moveTo>
                      <a:pt x="0" y="160"/>
                    </a:moveTo>
                    <a:lnTo>
                      <a:pt x="0" y="160"/>
                    </a:lnTo>
                    <a:lnTo>
                      <a:pt x="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26" name="Freeform 343"/>
              <p:cNvSpPr>
                <a:spLocks/>
              </p:cNvSpPr>
              <p:nvPr/>
            </p:nvSpPr>
            <p:spPr bwMode="auto">
              <a:xfrm>
                <a:off x="973" y="3089"/>
                <a:ext cx="3" cy="85"/>
              </a:xfrm>
              <a:custGeom>
                <a:avLst/>
                <a:gdLst>
                  <a:gd name="T0" fmla="*/ 0 w 10"/>
                  <a:gd name="T1" fmla="*/ 0 h 250"/>
                  <a:gd name="T2" fmla="*/ 0 w 10"/>
                  <a:gd name="T3" fmla="*/ 0 h 250"/>
                  <a:gd name="T4" fmla="*/ 0 w 10"/>
                  <a:gd name="T5" fmla="*/ 0 h 250"/>
                  <a:gd name="T6" fmla="*/ 0 60000 65536"/>
                  <a:gd name="T7" fmla="*/ 0 60000 65536"/>
                  <a:gd name="T8" fmla="*/ 0 60000 65536"/>
                </a:gdLst>
                <a:ahLst/>
                <a:cxnLst>
                  <a:cxn ang="T6">
                    <a:pos x="T0" y="T1"/>
                  </a:cxn>
                  <a:cxn ang="T7">
                    <a:pos x="T2" y="T3"/>
                  </a:cxn>
                  <a:cxn ang="T8">
                    <a:pos x="T4" y="T5"/>
                  </a:cxn>
                </a:cxnLst>
                <a:rect l="0" t="0" r="r" b="b"/>
                <a:pathLst>
                  <a:path w="10" h="250">
                    <a:moveTo>
                      <a:pt x="10" y="0"/>
                    </a:moveTo>
                    <a:lnTo>
                      <a:pt x="10" y="0"/>
                    </a:lnTo>
                    <a:lnTo>
                      <a:pt x="0" y="2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27" name="Freeform 344"/>
              <p:cNvSpPr>
                <a:spLocks/>
              </p:cNvSpPr>
              <p:nvPr/>
            </p:nvSpPr>
            <p:spPr bwMode="auto">
              <a:xfrm>
                <a:off x="2329" y="3719"/>
                <a:ext cx="14"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0" y="0"/>
                    </a:moveTo>
                    <a:lnTo>
                      <a:pt x="0" y="0"/>
                    </a:lnTo>
                    <a:lnTo>
                      <a:pt x="4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28" name="Freeform 345"/>
              <p:cNvSpPr>
                <a:spLocks/>
              </p:cNvSpPr>
              <p:nvPr/>
            </p:nvSpPr>
            <p:spPr bwMode="auto">
              <a:xfrm>
                <a:off x="1851" y="2809"/>
                <a:ext cx="71" cy="14"/>
              </a:xfrm>
              <a:custGeom>
                <a:avLst/>
                <a:gdLst>
                  <a:gd name="T0" fmla="*/ 0 w 200"/>
                  <a:gd name="T1" fmla="*/ 0 h 40"/>
                  <a:gd name="T2" fmla="*/ 0 w 200"/>
                  <a:gd name="T3" fmla="*/ 0 h 40"/>
                  <a:gd name="T4" fmla="*/ 0 w 200"/>
                  <a:gd name="T5" fmla="*/ 0 h 40"/>
                  <a:gd name="T6" fmla="*/ 0 60000 65536"/>
                  <a:gd name="T7" fmla="*/ 0 60000 65536"/>
                  <a:gd name="T8" fmla="*/ 0 60000 65536"/>
                </a:gdLst>
                <a:ahLst/>
                <a:cxnLst>
                  <a:cxn ang="T6">
                    <a:pos x="T0" y="T1"/>
                  </a:cxn>
                  <a:cxn ang="T7">
                    <a:pos x="T2" y="T3"/>
                  </a:cxn>
                  <a:cxn ang="T8">
                    <a:pos x="T4" y="T5"/>
                  </a:cxn>
                </a:cxnLst>
                <a:rect l="0" t="0" r="r" b="b"/>
                <a:pathLst>
                  <a:path w="200" h="40">
                    <a:moveTo>
                      <a:pt x="200" y="0"/>
                    </a:moveTo>
                    <a:lnTo>
                      <a:pt x="20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29" name="Freeform 346"/>
              <p:cNvSpPr>
                <a:spLocks/>
              </p:cNvSpPr>
              <p:nvPr/>
            </p:nvSpPr>
            <p:spPr bwMode="auto">
              <a:xfrm>
                <a:off x="1826" y="2823"/>
                <a:ext cx="25" cy="41"/>
              </a:xfrm>
              <a:custGeom>
                <a:avLst/>
                <a:gdLst>
                  <a:gd name="T0" fmla="*/ 0 w 70"/>
                  <a:gd name="T1" fmla="*/ 0 h 120"/>
                  <a:gd name="T2" fmla="*/ 0 w 70"/>
                  <a:gd name="T3" fmla="*/ 0 h 120"/>
                  <a:gd name="T4" fmla="*/ 0 w 70"/>
                  <a:gd name="T5" fmla="*/ 0 h 120"/>
                  <a:gd name="T6" fmla="*/ 0 60000 65536"/>
                  <a:gd name="T7" fmla="*/ 0 60000 65536"/>
                  <a:gd name="T8" fmla="*/ 0 60000 65536"/>
                </a:gdLst>
                <a:ahLst/>
                <a:cxnLst>
                  <a:cxn ang="T6">
                    <a:pos x="T0" y="T1"/>
                  </a:cxn>
                  <a:cxn ang="T7">
                    <a:pos x="T2" y="T3"/>
                  </a:cxn>
                  <a:cxn ang="T8">
                    <a:pos x="T4" y="T5"/>
                  </a:cxn>
                </a:cxnLst>
                <a:rect l="0" t="0" r="r" b="b"/>
                <a:pathLst>
                  <a:path w="70" h="120">
                    <a:moveTo>
                      <a:pt x="0" y="120"/>
                    </a:moveTo>
                    <a:lnTo>
                      <a:pt x="0" y="12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30" name="Freeform 347"/>
              <p:cNvSpPr>
                <a:spLocks/>
              </p:cNvSpPr>
              <p:nvPr/>
            </p:nvSpPr>
            <p:spPr bwMode="auto">
              <a:xfrm>
                <a:off x="409" y="2812"/>
                <a:ext cx="53" cy="28"/>
              </a:xfrm>
              <a:custGeom>
                <a:avLst/>
                <a:gdLst>
                  <a:gd name="T0" fmla="*/ 0 w 150"/>
                  <a:gd name="T1" fmla="*/ 0 h 80"/>
                  <a:gd name="T2" fmla="*/ 0 w 150"/>
                  <a:gd name="T3" fmla="*/ 0 h 80"/>
                  <a:gd name="T4" fmla="*/ 0 w 150"/>
                  <a:gd name="T5" fmla="*/ 0 h 80"/>
                  <a:gd name="T6" fmla="*/ 0 60000 65536"/>
                  <a:gd name="T7" fmla="*/ 0 60000 65536"/>
                  <a:gd name="T8" fmla="*/ 0 60000 65536"/>
                </a:gdLst>
                <a:ahLst/>
                <a:cxnLst>
                  <a:cxn ang="T6">
                    <a:pos x="T0" y="T1"/>
                  </a:cxn>
                  <a:cxn ang="T7">
                    <a:pos x="T2" y="T3"/>
                  </a:cxn>
                  <a:cxn ang="T8">
                    <a:pos x="T4" y="T5"/>
                  </a:cxn>
                </a:cxnLst>
                <a:rect l="0" t="0" r="r" b="b"/>
                <a:pathLst>
                  <a:path w="150" h="80">
                    <a:moveTo>
                      <a:pt x="0" y="80"/>
                    </a:moveTo>
                    <a:lnTo>
                      <a:pt x="0" y="8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31" name="Freeform 348"/>
              <p:cNvSpPr>
                <a:spLocks/>
              </p:cNvSpPr>
              <p:nvPr/>
            </p:nvSpPr>
            <p:spPr bwMode="auto">
              <a:xfrm>
                <a:off x="2304" y="3624"/>
                <a:ext cx="11" cy="48"/>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30" y="140"/>
                    </a:moveTo>
                    <a:lnTo>
                      <a:pt x="3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32" name="Freeform 349"/>
              <p:cNvSpPr>
                <a:spLocks/>
              </p:cNvSpPr>
              <p:nvPr/>
            </p:nvSpPr>
            <p:spPr bwMode="auto">
              <a:xfrm>
                <a:off x="2297" y="3573"/>
                <a:ext cx="7" cy="51"/>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0" y="0"/>
                    </a:moveTo>
                    <a:lnTo>
                      <a:pt x="0" y="0"/>
                    </a:lnTo>
                    <a:lnTo>
                      <a:pt x="2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33" name="Freeform 350"/>
              <p:cNvSpPr>
                <a:spLocks/>
              </p:cNvSpPr>
              <p:nvPr/>
            </p:nvSpPr>
            <p:spPr bwMode="auto">
              <a:xfrm>
                <a:off x="675" y="1565"/>
                <a:ext cx="39" cy="37"/>
              </a:xfrm>
              <a:custGeom>
                <a:avLst/>
                <a:gdLst>
                  <a:gd name="T0" fmla="*/ 0 w 110"/>
                  <a:gd name="T1" fmla="*/ 0 h 110"/>
                  <a:gd name="T2" fmla="*/ 0 w 110"/>
                  <a:gd name="T3" fmla="*/ 0 h 110"/>
                  <a:gd name="T4" fmla="*/ 0 w 110"/>
                  <a:gd name="T5" fmla="*/ 0 h 110"/>
                  <a:gd name="T6" fmla="*/ 0 60000 65536"/>
                  <a:gd name="T7" fmla="*/ 0 60000 65536"/>
                  <a:gd name="T8" fmla="*/ 0 60000 65536"/>
                </a:gdLst>
                <a:ahLst/>
                <a:cxnLst>
                  <a:cxn ang="T6">
                    <a:pos x="T0" y="T1"/>
                  </a:cxn>
                  <a:cxn ang="T7">
                    <a:pos x="T2" y="T3"/>
                  </a:cxn>
                  <a:cxn ang="T8">
                    <a:pos x="T4" y="T5"/>
                  </a:cxn>
                </a:cxnLst>
                <a:rect l="0" t="0" r="r" b="b"/>
                <a:pathLst>
                  <a:path w="110" h="110">
                    <a:moveTo>
                      <a:pt x="0" y="0"/>
                    </a:moveTo>
                    <a:lnTo>
                      <a:pt x="0" y="0"/>
                    </a:lnTo>
                    <a:lnTo>
                      <a:pt x="11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34" name="Freeform 351"/>
              <p:cNvSpPr>
                <a:spLocks/>
              </p:cNvSpPr>
              <p:nvPr/>
            </p:nvSpPr>
            <p:spPr bwMode="auto">
              <a:xfrm>
                <a:off x="714" y="1602"/>
                <a:ext cx="205" cy="34"/>
              </a:xfrm>
              <a:custGeom>
                <a:avLst/>
                <a:gdLst>
                  <a:gd name="T0" fmla="*/ 0 w 580"/>
                  <a:gd name="T1" fmla="*/ 0 h 100"/>
                  <a:gd name="T2" fmla="*/ 0 w 580"/>
                  <a:gd name="T3" fmla="*/ 0 h 100"/>
                  <a:gd name="T4" fmla="*/ 0 w 580"/>
                  <a:gd name="T5" fmla="*/ 0 h 100"/>
                  <a:gd name="T6" fmla="*/ 0 60000 65536"/>
                  <a:gd name="T7" fmla="*/ 0 60000 65536"/>
                  <a:gd name="T8" fmla="*/ 0 60000 65536"/>
                </a:gdLst>
                <a:ahLst/>
                <a:cxnLst>
                  <a:cxn ang="T6">
                    <a:pos x="T0" y="T1"/>
                  </a:cxn>
                  <a:cxn ang="T7">
                    <a:pos x="T2" y="T3"/>
                  </a:cxn>
                  <a:cxn ang="T8">
                    <a:pos x="T4" y="T5"/>
                  </a:cxn>
                </a:cxnLst>
                <a:rect l="0" t="0" r="r" b="b"/>
                <a:pathLst>
                  <a:path w="580" h="100">
                    <a:moveTo>
                      <a:pt x="580" y="100"/>
                    </a:moveTo>
                    <a:lnTo>
                      <a:pt x="58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35" name="Freeform 352"/>
              <p:cNvSpPr>
                <a:spLocks/>
              </p:cNvSpPr>
              <p:nvPr/>
            </p:nvSpPr>
            <p:spPr bwMode="auto">
              <a:xfrm>
                <a:off x="679" y="3610"/>
                <a:ext cx="14" cy="48"/>
              </a:xfrm>
              <a:custGeom>
                <a:avLst/>
                <a:gdLst>
                  <a:gd name="T0" fmla="*/ 0 w 40"/>
                  <a:gd name="T1" fmla="*/ 0 h 140"/>
                  <a:gd name="T2" fmla="*/ 0 w 40"/>
                  <a:gd name="T3" fmla="*/ 0 h 140"/>
                  <a:gd name="T4" fmla="*/ 0 w 40"/>
                  <a:gd name="T5" fmla="*/ 0 h 140"/>
                  <a:gd name="T6" fmla="*/ 0 60000 65536"/>
                  <a:gd name="T7" fmla="*/ 0 60000 65536"/>
                  <a:gd name="T8" fmla="*/ 0 60000 65536"/>
                </a:gdLst>
                <a:ahLst/>
                <a:cxnLst>
                  <a:cxn ang="T6">
                    <a:pos x="T0" y="T1"/>
                  </a:cxn>
                  <a:cxn ang="T7">
                    <a:pos x="T2" y="T3"/>
                  </a:cxn>
                  <a:cxn ang="T8">
                    <a:pos x="T4" y="T5"/>
                  </a:cxn>
                </a:cxnLst>
                <a:rect l="0" t="0" r="r" b="b"/>
                <a:pathLst>
                  <a:path w="40" h="140">
                    <a:moveTo>
                      <a:pt x="0" y="140"/>
                    </a:moveTo>
                    <a:lnTo>
                      <a:pt x="0" y="14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36" name="Freeform 353"/>
              <p:cNvSpPr>
                <a:spLocks/>
              </p:cNvSpPr>
              <p:nvPr/>
            </p:nvSpPr>
            <p:spPr bwMode="auto">
              <a:xfrm>
                <a:off x="1787" y="1626"/>
                <a:ext cx="29" cy="37"/>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0" y="110"/>
                    </a:moveTo>
                    <a:lnTo>
                      <a:pt x="0" y="11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37" name="Freeform 354"/>
              <p:cNvSpPr>
                <a:spLocks/>
              </p:cNvSpPr>
              <p:nvPr/>
            </p:nvSpPr>
            <p:spPr bwMode="auto">
              <a:xfrm>
                <a:off x="813" y="1831"/>
                <a:ext cx="36" cy="20"/>
              </a:xfrm>
              <a:custGeom>
                <a:avLst/>
                <a:gdLst>
                  <a:gd name="T0" fmla="*/ 0 w 100"/>
                  <a:gd name="T1" fmla="*/ 0 h 60"/>
                  <a:gd name="T2" fmla="*/ 0 w 100"/>
                  <a:gd name="T3" fmla="*/ 0 h 60"/>
                  <a:gd name="T4" fmla="*/ 0 w 100"/>
                  <a:gd name="T5" fmla="*/ 0 h 60"/>
                  <a:gd name="T6" fmla="*/ 0 60000 65536"/>
                  <a:gd name="T7" fmla="*/ 0 60000 65536"/>
                  <a:gd name="T8" fmla="*/ 0 60000 65536"/>
                </a:gdLst>
                <a:ahLst/>
                <a:cxnLst>
                  <a:cxn ang="T6">
                    <a:pos x="T0" y="T1"/>
                  </a:cxn>
                  <a:cxn ang="T7">
                    <a:pos x="T2" y="T3"/>
                  </a:cxn>
                  <a:cxn ang="T8">
                    <a:pos x="T4" y="T5"/>
                  </a:cxn>
                </a:cxnLst>
                <a:rect l="0" t="0" r="r" b="b"/>
                <a:pathLst>
                  <a:path w="100" h="60">
                    <a:moveTo>
                      <a:pt x="100" y="60"/>
                    </a:moveTo>
                    <a:lnTo>
                      <a:pt x="10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38" name="Freeform 355"/>
              <p:cNvSpPr>
                <a:spLocks/>
              </p:cNvSpPr>
              <p:nvPr/>
            </p:nvSpPr>
            <p:spPr bwMode="auto">
              <a:xfrm>
                <a:off x="1072" y="2240"/>
                <a:ext cx="414" cy="191"/>
              </a:xfrm>
              <a:custGeom>
                <a:avLst/>
                <a:gdLst>
                  <a:gd name="T0" fmla="*/ 0 w 1171"/>
                  <a:gd name="T1" fmla="*/ 0 h 560"/>
                  <a:gd name="T2" fmla="*/ 0 w 1171"/>
                  <a:gd name="T3" fmla="*/ 0 h 560"/>
                  <a:gd name="T4" fmla="*/ 0 w 1171"/>
                  <a:gd name="T5" fmla="*/ 0 h 560"/>
                  <a:gd name="T6" fmla="*/ 0 60000 65536"/>
                  <a:gd name="T7" fmla="*/ 0 60000 65536"/>
                  <a:gd name="T8" fmla="*/ 0 60000 65536"/>
                </a:gdLst>
                <a:ahLst/>
                <a:cxnLst>
                  <a:cxn ang="T6">
                    <a:pos x="T0" y="T1"/>
                  </a:cxn>
                  <a:cxn ang="T7">
                    <a:pos x="T2" y="T3"/>
                  </a:cxn>
                  <a:cxn ang="T8">
                    <a:pos x="T4" y="T5"/>
                  </a:cxn>
                </a:cxnLst>
                <a:rect l="0" t="0" r="r" b="b"/>
                <a:pathLst>
                  <a:path w="1171" h="560">
                    <a:moveTo>
                      <a:pt x="1171" y="560"/>
                    </a:moveTo>
                    <a:lnTo>
                      <a:pt x="1171" y="5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39" name="Freeform 356"/>
              <p:cNvSpPr>
                <a:spLocks/>
              </p:cNvSpPr>
              <p:nvPr/>
            </p:nvSpPr>
            <p:spPr bwMode="auto">
              <a:xfrm>
                <a:off x="2315" y="3672"/>
                <a:ext cx="14" cy="47"/>
              </a:xfrm>
              <a:custGeom>
                <a:avLst/>
                <a:gdLst>
                  <a:gd name="T0" fmla="*/ 0 w 40"/>
                  <a:gd name="T1" fmla="*/ 0 h 140"/>
                  <a:gd name="T2" fmla="*/ 0 w 40"/>
                  <a:gd name="T3" fmla="*/ 0 h 140"/>
                  <a:gd name="T4" fmla="*/ 0 w 40"/>
                  <a:gd name="T5" fmla="*/ 0 h 140"/>
                  <a:gd name="T6" fmla="*/ 0 60000 65536"/>
                  <a:gd name="T7" fmla="*/ 0 60000 65536"/>
                  <a:gd name="T8" fmla="*/ 0 60000 65536"/>
                </a:gdLst>
                <a:ahLst/>
                <a:cxnLst>
                  <a:cxn ang="T6">
                    <a:pos x="T0" y="T1"/>
                  </a:cxn>
                  <a:cxn ang="T7">
                    <a:pos x="T2" y="T3"/>
                  </a:cxn>
                  <a:cxn ang="T8">
                    <a:pos x="T4" y="T5"/>
                  </a:cxn>
                </a:cxnLst>
                <a:rect l="0" t="0" r="r" b="b"/>
                <a:pathLst>
                  <a:path w="40" h="140">
                    <a:moveTo>
                      <a:pt x="40" y="140"/>
                    </a:moveTo>
                    <a:lnTo>
                      <a:pt x="4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40" name="Freeform 357"/>
              <p:cNvSpPr>
                <a:spLocks/>
              </p:cNvSpPr>
              <p:nvPr/>
            </p:nvSpPr>
            <p:spPr bwMode="auto">
              <a:xfrm>
                <a:off x="2315" y="3672"/>
                <a:ext cx="50" cy="17"/>
              </a:xfrm>
              <a:custGeom>
                <a:avLst/>
                <a:gdLst>
                  <a:gd name="T0" fmla="*/ 0 w 140"/>
                  <a:gd name="T1" fmla="*/ 0 h 50"/>
                  <a:gd name="T2" fmla="*/ 0 w 140"/>
                  <a:gd name="T3" fmla="*/ 0 h 50"/>
                  <a:gd name="T4" fmla="*/ 0 w 140"/>
                  <a:gd name="T5" fmla="*/ 0 h 50"/>
                  <a:gd name="T6" fmla="*/ 0 60000 65536"/>
                  <a:gd name="T7" fmla="*/ 0 60000 65536"/>
                  <a:gd name="T8" fmla="*/ 0 60000 65536"/>
                </a:gdLst>
                <a:ahLst/>
                <a:cxnLst>
                  <a:cxn ang="T6">
                    <a:pos x="T0" y="T1"/>
                  </a:cxn>
                  <a:cxn ang="T7">
                    <a:pos x="T2" y="T3"/>
                  </a:cxn>
                  <a:cxn ang="T8">
                    <a:pos x="T4" y="T5"/>
                  </a:cxn>
                </a:cxnLst>
                <a:rect l="0" t="0" r="r" b="b"/>
                <a:pathLst>
                  <a:path w="140" h="50">
                    <a:moveTo>
                      <a:pt x="140" y="50"/>
                    </a:moveTo>
                    <a:lnTo>
                      <a:pt x="14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41" name="Freeform 358"/>
              <p:cNvSpPr>
                <a:spLocks/>
              </p:cNvSpPr>
              <p:nvPr/>
            </p:nvSpPr>
            <p:spPr bwMode="auto">
              <a:xfrm>
                <a:off x="895" y="3327"/>
                <a:ext cx="28" cy="41"/>
              </a:xfrm>
              <a:custGeom>
                <a:avLst/>
                <a:gdLst>
                  <a:gd name="T0" fmla="*/ 0 w 80"/>
                  <a:gd name="T1" fmla="*/ 0 h 120"/>
                  <a:gd name="T2" fmla="*/ 0 w 80"/>
                  <a:gd name="T3" fmla="*/ 0 h 120"/>
                  <a:gd name="T4" fmla="*/ 0 w 80"/>
                  <a:gd name="T5" fmla="*/ 0 h 120"/>
                  <a:gd name="T6" fmla="*/ 0 60000 65536"/>
                  <a:gd name="T7" fmla="*/ 0 60000 65536"/>
                  <a:gd name="T8" fmla="*/ 0 60000 65536"/>
                </a:gdLst>
                <a:ahLst/>
                <a:cxnLst>
                  <a:cxn ang="T6">
                    <a:pos x="T0" y="T1"/>
                  </a:cxn>
                  <a:cxn ang="T7">
                    <a:pos x="T2" y="T3"/>
                  </a:cxn>
                  <a:cxn ang="T8">
                    <a:pos x="T4" y="T5"/>
                  </a:cxn>
                </a:cxnLst>
                <a:rect l="0" t="0" r="r" b="b"/>
                <a:pathLst>
                  <a:path w="80" h="120">
                    <a:moveTo>
                      <a:pt x="80" y="120"/>
                    </a:moveTo>
                    <a:lnTo>
                      <a:pt x="8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42" name="Freeform 359"/>
              <p:cNvSpPr>
                <a:spLocks/>
              </p:cNvSpPr>
              <p:nvPr/>
            </p:nvSpPr>
            <p:spPr bwMode="auto">
              <a:xfrm>
                <a:off x="856" y="3327"/>
                <a:ext cx="39" cy="34"/>
              </a:xfrm>
              <a:custGeom>
                <a:avLst/>
                <a:gdLst>
                  <a:gd name="T0" fmla="*/ 0 w 110"/>
                  <a:gd name="T1" fmla="*/ 0 h 100"/>
                  <a:gd name="T2" fmla="*/ 0 w 110"/>
                  <a:gd name="T3" fmla="*/ 0 h 100"/>
                  <a:gd name="T4" fmla="*/ 0 w 110"/>
                  <a:gd name="T5" fmla="*/ 0 h 100"/>
                  <a:gd name="T6" fmla="*/ 0 60000 65536"/>
                  <a:gd name="T7" fmla="*/ 0 60000 65536"/>
                  <a:gd name="T8" fmla="*/ 0 60000 65536"/>
                </a:gdLst>
                <a:ahLst/>
                <a:cxnLst>
                  <a:cxn ang="T6">
                    <a:pos x="T0" y="T1"/>
                  </a:cxn>
                  <a:cxn ang="T7">
                    <a:pos x="T2" y="T3"/>
                  </a:cxn>
                  <a:cxn ang="T8">
                    <a:pos x="T4" y="T5"/>
                  </a:cxn>
                </a:cxnLst>
                <a:rect l="0" t="0" r="r" b="b"/>
                <a:pathLst>
                  <a:path w="110" h="100">
                    <a:moveTo>
                      <a:pt x="0" y="100"/>
                    </a:moveTo>
                    <a:lnTo>
                      <a:pt x="0" y="10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43" name="Freeform 360"/>
              <p:cNvSpPr>
                <a:spLocks/>
              </p:cNvSpPr>
              <p:nvPr/>
            </p:nvSpPr>
            <p:spPr bwMode="auto">
              <a:xfrm>
                <a:off x="1515" y="2526"/>
                <a:ext cx="35" cy="38"/>
              </a:xfrm>
              <a:custGeom>
                <a:avLst/>
                <a:gdLst>
                  <a:gd name="T0" fmla="*/ 0 w 100"/>
                  <a:gd name="T1" fmla="*/ 0 h 110"/>
                  <a:gd name="T2" fmla="*/ 0 w 100"/>
                  <a:gd name="T3" fmla="*/ 0 h 110"/>
                  <a:gd name="T4" fmla="*/ 0 w 100"/>
                  <a:gd name="T5" fmla="*/ 0 h 110"/>
                  <a:gd name="T6" fmla="*/ 0 60000 65536"/>
                  <a:gd name="T7" fmla="*/ 0 60000 65536"/>
                  <a:gd name="T8" fmla="*/ 0 60000 65536"/>
                </a:gdLst>
                <a:ahLst/>
                <a:cxnLst>
                  <a:cxn ang="T6">
                    <a:pos x="T0" y="T1"/>
                  </a:cxn>
                  <a:cxn ang="T7">
                    <a:pos x="T2" y="T3"/>
                  </a:cxn>
                  <a:cxn ang="T8">
                    <a:pos x="T4" y="T5"/>
                  </a:cxn>
                </a:cxnLst>
                <a:rect l="0" t="0" r="r" b="b"/>
                <a:pathLst>
                  <a:path w="100" h="110">
                    <a:moveTo>
                      <a:pt x="0" y="110"/>
                    </a:moveTo>
                    <a:lnTo>
                      <a:pt x="0" y="11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44" name="Freeform 361"/>
              <p:cNvSpPr>
                <a:spLocks/>
              </p:cNvSpPr>
              <p:nvPr/>
            </p:nvSpPr>
            <p:spPr bwMode="auto">
              <a:xfrm>
                <a:off x="665" y="3658"/>
                <a:ext cx="14" cy="44"/>
              </a:xfrm>
              <a:custGeom>
                <a:avLst/>
                <a:gdLst>
                  <a:gd name="T0" fmla="*/ 0 w 40"/>
                  <a:gd name="T1" fmla="*/ 0 h 130"/>
                  <a:gd name="T2" fmla="*/ 0 w 40"/>
                  <a:gd name="T3" fmla="*/ 0 h 130"/>
                  <a:gd name="T4" fmla="*/ 0 w 40"/>
                  <a:gd name="T5" fmla="*/ 0 h 130"/>
                  <a:gd name="T6" fmla="*/ 0 60000 65536"/>
                  <a:gd name="T7" fmla="*/ 0 60000 65536"/>
                  <a:gd name="T8" fmla="*/ 0 60000 65536"/>
                </a:gdLst>
                <a:ahLst/>
                <a:cxnLst>
                  <a:cxn ang="T6">
                    <a:pos x="T0" y="T1"/>
                  </a:cxn>
                  <a:cxn ang="T7">
                    <a:pos x="T2" y="T3"/>
                  </a:cxn>
                  <a:cxn ang="T8">
                    <a:pos x="T4" y="T5"/>
                  </a:cxn>
                </a:cxnLst>
                <a:rect l="0" t="0" r="r" b="b"/>
                <a:pathLst>
                  <a:path w="40" h="130">
                    <a:moveTo>
                      <a:pt x="0" y="130"/>
                    </a:moveTo>
                    <a:lnTo>
                      <a:pt x="0" y="13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45" name="Freeform 362"/>
              <p:cNvSpPr>
                <a:spLocks/>
              </p:cNvSpPr>
              <p:nvPr/>
            </p:nvSpPr>
            <p:spPr bwMode="auto">
              <a:xfrm>
                <a:off x="998" y="1568"/>
                <a:ext cx="28" cy="51"/>
              </a:xfrm>
              <a:custGeom>
                <a:avLst/>
                <a:gdLst>
                  <a:gd name="T0" fmla="*/ 0 w 80"/>
                  <a:gd name="T1" fmla="*/ 0 h 150"/>
                  <a:gd name="T2" fmla="*/ 0 w 80"/>
                  <a:gd name="T3" fmla="*/ 0 h 150"/>
                  <a:gd name="T4" fmla="*/ 0 w 80"/>
                  <a:gd name="T5" fmla="*/ 0 h 150"/>
                  <a:gd name="T6" fmla="*/ 0 60000 65536"/>
                  <a:gd name="T7" fmla="*/ 0 60000 65536"/>
                  <a:gd name="T8" fmla="*/ 0 60000 65536"/>
                </a:gdLst>
                <a:ahLst/>
                <a:cxnLst>
                  <a:cxn ang="T6">
                    <a:pos x="T0" y="T1"/>
                  </a:cxn>
                  <a:cxn ang="T7">
                    <a:pos x="T2" y="T3"/>
                  </a:cxn>
                  <a:cxn ang="T8">
                    <a:pos x="T4" y="T5"/>
                  </a:cxn>
                </a:cxnLst>
                <a:rect l="0" t="0" r="r" b="b"/>
                <a:pathLst>
                  <a:path w="80" h="150">
                    <a:moveTo>
                      <a:pt x="0" y="150"/>
                    </a:moveTo>
                    <a:lnTo>
                      <a:pt x="0" y="15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46" name="Freeform 363"/>
              <p:cNvSpPr>
                <a:spLocks/>
              </p:cNvSpPr>
              <p:nvPr/>
            </p:nvSpPr>
            <p:spPr bwMode="auto">
              <a:xfrm>
                <a:off x="1667" y="3140"/>
                <a:ext cx="14" cy="68"/>
              </a:xfrm>
              <a:custGeom>
                <a:avLst/>
                <a:gdLst>
                  <a:gd name="T0" fmla="*/ 0 w 40"/>
                  <a:gd name="T1" fmla="*/ 0 h 200"/>
                  <a:gd name="T2" fmla="*/ 0 w 40"/>
                  <a:gd name="T3" fmla="*/ 0 h 200"/>
                  <a:gd name="T4" fmla="*/ 0 w 40"/>
                  <a:gd name="T5" fmla="*/ 0 h 200"/>
                  <a:gd name="T6" fmla="*/ 0 60000 65536"/>
                  <a:gd name="T7" fmla="*/ 0 60000 65536"/>
                  <a:gd name="T8" fmla="*/ 0 60000 65536"/>
                </a:gdLst>
                <a:ahLst/>
                <a:cxnLst>
                  <a:cxn ang="T6">
                    <a:pos x="T0" y="T1"/>
                  </a:cxn>
                  <a:cxn ang="T7">
                    <a:pos x="T2" y="T3"/>
                  </a:cxn>
                  <a:cxn ang="T8">
                    <a:pos x="T4" y="T5"/>
                  </a:cxn>
                </a:cxnLst>
                <a:rect l="0" t="0" r="r" b="b"/>
                <a:pathLst>
                  <a:path w="40" h="200">
                    <a:moveTo>
                      <a:pt x="40" y="200"/>
                    </a:moveTo>
                    <a:lnTo>
                      <a:pt x="40" y="2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47" name="Freeform 364"/>
              <p:cNvSpPr>
                <a:spLocks/>
              </p:cNvSpPr>
              <p:nvPr/>
            </p:nvSpPr>
            <p:spPr bwMode="auto">
              <a:xfrm>
                <a:off x="934" y="1776"/>
                <a:ext cx="28" cy="44"/>
              </a:xfrm>
              <a:custGeom>
                <a:avLst/>
                <a:gdLst>
                  <a:gd name="T0" fmla="*/ 0 w 80"/>
                  <a:gd name="T1" fmla="*/ 0 h 130"/>
                  <a:gd name="T2" fmla="*/ 0 w 80"/>
                  <a:gd name="T3" fmla="*/ 0 h 130"/>
                  <a:gd name="T4" fmla="*/ 0 w 80"/>
                  <a:gd name="T5" fmla="*/ 0 h 130"/>
                  <a:gd name="T6" fmla="*/ 0 60000 65536"/>
                  <a:gd name="T7" fmla="*/ 0 60000 65536"/>
                  <a:gd name="T8" fmla="*/ 0 60000 65536"/>
                </a:gdLst>
                <a:ahLst/>
                <a:cxnLst>
                  <a:cxn ang="T6">
                    <a:pos x="T0" y="T1"/>
                  </a:cxn>
                  <a:cxn ang="T7">
                    <a:pos x="T2" y="T3"/>
                  </a:cxn>
                  <a:cxn ang="T8">
                    <a:pos x="T4" y="T5"/>
                  </a:cxn>
                </a:cxnLst>
                <a:rect l="0" t="0" r="r" b="b"/>
                <a:pathLst>
                  <a:path w="80" h="130">
                    <a:moveTo>
                      <a:pt x="0" y="0"/>
                    </a:moveTo>
                    <a:lnTo>
                      <a:pt x="0" y="0"/>
                    </a:lnTo>
                    <a:lnTo>
                      <a:pt x="8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12" name="Freeform 365"/>
              <p:cNvSpPr>
                <a:spLocks/>
              </p:cNvSpPr>
              <p:nvPr/>
            </p:nvSpPr>
            <p:spPr bwMode="auto">
              <a:xfrm>
                <a:off x="1901" y="2509"/>
                <a:ext cx="17" cy="34"/>
              </a:xfrm>
              <a:custGeom>
                <a:avLst/>
                <a:gdLst>
                  <a:gd name="T0" fmla="*/ 0 w 50"/>
                  <a:gd name="T1" fmla="*/ 0 h 100"/>
                  <a:gd name="T2" fmla="*/ 0 w 50"/>
                  <a:gd name="T3" fmla="*/ 0 h 100"/>
                  <a:gd name="T4" fmla="*/ 0 w 50"/>
                  <a:gd name="T5" fmla="*/ 0 h 100"/>
                  <a:gd name="T6" fmla="*/ 0 60000 65536"/>
                  <a:gd name="T7" fmla="*/ 0 60000 65536"/>
                  <a:gd name="T8" fmla="*/ 0 60000 65536"/>
                </a:gdLst>
                <a:ahLst/>
                <a:cxnLst>
                  <a:cxn ang="T6">
                    <a:pos x="T0" y="T1"/>
                  </a:cxn>
                  <a:cxn ang="T7">
                    <a:pos x="T2" y="T3"/>
                  </a:cxn>
                  <a:cxn ang="T8">
                    <a:pos x="T4" y="T5"/>
                  </a:cxn>
                </a:cxnLst>
                <a:rect l="0" t="0" r="r" b="b"/>
                <a:pathLst>
                  <a:path w="50" h="100">
                    <a:moveTo>
                      <a:pt x="50" y="100"/>
                    </a:moveTo>
                    <a:lnTo>
                      <a:pt x="5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13" name="Freeform 366"/>
              <p:cNvSpPr>
                <a:spLocks/>
              </p:cNvSpPr>
              <p:nvPr/>
            </p:nvSpPr>
            <p:spPr bwMode="auto">
              <a:xfrm>
                <a:off x="1515" y="2564"/>
                <a:ext cx="14" cy="17"/>
              </a:xfrm>
              <a:custGeom>
                <a:avLst/>
                <a:gdLst>
                  <a:gd name="T0" fmla="*/ 0 w 40"/>
                  <a:gd name="T1" fmla="*/ 0 h 50"/>
                  <a:gd name="T2" fmla="*/ 0 w 40"/>
                  <a:gd name="T3" fmla="*/ 0 h 50"/>
                  <a:gd name="T4" fmla="*/ 0 w 40"/>
                  <a:gd name="T5" fmla="*/ 0 h 50"/>
                  <a:gd name="T6" fmla="*/ 0 60000 65536"/>
                  <a:gd name="T7" fmla="*/ 0 60000 65536"/>
                  <a:gd name="T8" fmla="*/ 0 60000 65536"/>
                </a:gdLst>
                <a:ahLst/>
                <a:cxnLst>
                  <a:cxn ang="T6">
                    <a:pos x="T0" y="T1"/>
                  </a:cxn>
                  <a:cxn ang="T7">
                    <a:pos x="T2" y="T3"/>
                  </a:cxn>
                  <a:cxn ang="T8">
                    <a:pos x="T4" y="T5"/>
                  </a:cxn>
                </a:cxnLst>
                <a:rect l="0" t="0" r="r" b="b"/>
                <a:pathLst>
                  <a:path w="40" h="50">
                    <a:moveTo>
                      <a:pt x="0" y="0"/>
                    </a:moveTo>
                    <a:lnTo>
                      <a:pt x="0" y="0"/>
                    </a:lnTo>
                    <a:lnTo>
                      <a:pt x="4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14" name="Freeform 367"/>
              <p:cNvSpPr>
                <a:spLocks/>
              </p:cNvSpPr>
              <p:nvPr/>
            </p:nvSpPr>
            <p:spPr bwMode="auto">
              <a:xfrm>
                <a:off x="2513" y="2860"/>
                <a:ext cx="43" cy="31"/>
              </a:xfrm>
              <a:custGeom>
                <a:avLst/>
                <a:gdLst>
                  <a:gd name="T0" fmla="*/ 0 w 120"/>
                  <a:gd name="T1" fmla="*/ 0 h 90"/>
                  <a:gd name="T2" fmla="*/ 0 w 120"/>
                  <a:gd name="T3" fmla="*/ 0 h 90"/>
                  <a:gd name="T4" fmla="*/ 0 w 120"/>
                  <a:gd name="T5" fmla="*/ 0 h 90"/>
                  <a:gd name="T6" fmla="*/ 0 60000 65536"/>
                  <a:gd name="T7" fmla="*/ 0 60000 65536"/>
                  <a:gd name="T8" fmla="*/ 0 60000 65536"/>
                </a:gdLst>
                <a:ahLst/>
                <a:cxnLst>
                  <a:cxn ang="T6">
                    <a:pos x="T0" y="T1"/>
                  </a:cxn>
                  <a:cxn ang="T7">
                    <a:pos x="T2" y="T3"/>
                  </a:cxn>
                  <a:cxn ang="T8">
                    <a:pos x="T4" y="T5"/>
                  </a:cxn>
                </a:cxnLst>
                <a:rect l="0" t="0" r="r" b="b"/>
                <a:pathLst>
                  <a:path w="120" h="90">
                    <a:moveTo>
                      <a:pt x="0" y="90"/>
                    </a:moveTo>
                    <a:lnTo>
                      <a:pt x="0" y="9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15" name="Freeform 368"/>
              <p:cNvSpPr>
                <a:spLocks/>
              </p:cNvSpPr>
              <p:nvPr/>
            </p:nvSpPr>
            <p:spPr bwMode="auto">
              <a:xfrm>
                <a:off x="1313" y="1800"/>
                <a:ext cx="191" cy="20"/>
              </a:xfrm>
              <a:custGeom>
                <a:avLst/>
                <a:gdLst>
                  <a:gd name="T0" fmla="*/ 0 w 541"/>
                  <a:gd name="T1" fmla="*/ 0 h 60"/>
                  <a:gd name="T2" fmla="*/ 0 w 541"/>
                  <a:gd name="T3" fmla="*/ 0 h 60"/>
                  <a:gd name="T4" fmla="*/ 0 w 541"/>
                  <a:gd name="T5" fmla="*/ 0 h 60"/>
                  <a:gd name="T6" fmla="*/ 0 60000 65536"/>
                  <a:gd name="T7" fmla="*/ 0 60000 65536"/>
                  <a:gd name="T8" fmla="*/ 0 60000 65536"/>
                </a:gdLst>
                <a:ahLst/>
                <a:cxnLst>
                  <a:cxn ang="T6">
                    <a:pos x="T0" y="T1"/>
                  </a:cxn>
                  <a:cxn ang="T7">
                    <a:pos x="T2" y="T3"/>
                  </a:cxn>
                  <a:cxn ang="T8">
                    <a:pos x="T4" y="T5"/>
                  </a:cxn>
                </a:cxnLst>
                <a:rect l="0" t="0" r="r" b="b"/>
                <a:pathLst>
                  <a:path w="541" h="60">
                    <a:moveTo>
                      <a:pt x="541" y="0"/>
                    </a:moveTo>
                    <a:lnTo>
                      <a:pt x="541"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16" name="Freeform 369"/>
              <p:cNvSpPr>
                <a:spLocks/>
              </p:cNvSpPr>
              <p:nvPr/>
            </p:nvSpPr>
            <p:spPr bwMode="auto">
              <a:xfrm>
                <a:off x="1189" y="1820"/>
                <a:ext cx="124" cy="51"/>
              </a:xfrm>
              <a:custGeom>
                <a:avLst/>
                <a:gdLst>
                  <a:gd name="T0" fmla="*/ 0 w 350"/>
                  <a:gd name="T1" fmla="*/ 0 h 150"/>
                  <a:gd name="T2" fmla="*/ 0 w 350"/>
                  <a:gd name="T3" fmla="*/ 0 h 150"/>
                  <a:gd name="T4" fmla="*/ 0 w 350"/>
                  <a:gd name="T5" fmla="*/ 0 h 150"/>
                  <a:gd name="T6" fmla="*/ 0 60000 65536"/>
                  <a:gd name="T7" fmla="*/ 0 60000 65536"/>
                  <a:gd name="T8" fmla="*/ 0 60000 65536"/>
                </a:gdLst>
                <a:ahLst/>
                <a:cxnLst>
                  <a:cxn ang="T6">
                    <a:pos x="T0" y="T1"/>
                  </a:cxn>
                  <a:cxn ang="T7">
                    <a:pos x="T2" y="T3"/>
                  </a:cxn>
                  <a:cxn ang="T8">
                    <a:pos x="T4" y="T5"/>
                  </a:cxn>
                </a:cxnLst>
                <a:rect l="0" t="0" r="r" b="b"/>
                <a:pathLst>
                  <a:path w="350" h="150">
                    <a:moveTo>
                      <a:pt x="0" y="150"/>
                    </a:moveTo>
                    <a:lnTo>
                      <a:pt x="0" y="150"/>
                    </a:lnTo>
                    <a:lnTo>
                      <a:pt x="3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17" name="Freeform 370"/>
              <p:cNvSpPr>
                <a:spLocks/>
              </p:cNvSpPr>
              <p:nvPr/>
            </p:nvSpPr>
            <p:spPr bwMode="auto">
              <a:xfrm>
                <a:off x="1437" y="3314"/>
                <a:ext cx="7" cy="47"/>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0"/>
                    </a:moveTo>
                    <a:lnTo>
                      <a:pt x="0" y="0"/>
                    </a:lnTo>
                    <a:lnTo>
                      <a:pt x="2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18" name="Freeform 371"/>
              <p:cNvSpPr>
                <a:spLocks/>
              </p:cNvSpPr>
              <p:nvPr/>
            </p:nvSpPr>
            <p:spPr bwMode="auto">
              <a:xfrm>
                <a:off x="1922" y="2809"/>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110" y="80"/>
                    </a:moveTo>
                    <a:lnTo>
                      <a:pt x="11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19" name="Freeform 372"/>
              <p:cNvSpPr>
                <a:spLocks/>
              </p:cNvSpPr>
              <p:nvPr/>
            </p:nvSpPr>
            <p:spPr bwMode="auto">
              <a:xfrm>
                <a:off x="665" y="3702"/>
                <a:ext cx="10" cy="48"/>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0" y="0"/>
                    </a:moveTo>
                    <a:lnTo>
                      <a:pt x="0" y="0"/>
                    </a:lnTo>
                    <a:lnTo>
                      <a:pt x="3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20" name="Freeform 373"/>
              <p:cNvSpPr>
                <a:spLocks/>
              </p:cNvSpPr>
              <p:nvPr/>
            </p:nvSpPr>
            <p:spPr bwMode="auto">
              <a:xfrm>
                <a:off x="2237" y="3324"/>
                <a:ext cx="11" cy="48"/>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30" y="0"/>
                    </a:moveTo>
                    <a:lnTo>
                      <a:pt x="3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21" name="Freeform 374"/>
              <p:cNvSpPr>
                <a:spLocks/>
              </p:cNvSpPr>
              <p:nvPr/>
            </p:nvSpPr>
            <p:spPr bwMode="auto">
              <a:xfrm>
                <a:off x="1423" y="2468"/>
                <a:ext cx="53" cy="21"/>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0" y="0"/>
                    </a:moveTo>
                    <a:lnTo>
                      <a:pt x="0" y="0"/>
                    </a:lnTo>
                    <a:lnTo>
                      <a:pt x="15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22" name="Freeform 375"/>
              <p:cNvSpPr>
                <a:spLocks/>
              </p:cNvSpPr>
              <p:nvPr/>
            </p:nvSpPr>
            <p:spPr bwMode="auto">
              <a:xfrm>
                <a:off x="1500" y="1994"/>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0"/>
                    </a:moveTo>
                    <a:lnTo>
                      <a:pt x="0" y="0"/>
                    </a:lnTo>
                    <a:lnTo>
                      <a:pt x="1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23" name="Freeform 376"/>
              <p:cNvSpPr>
                <a:spLocks/>
              </p:cNvSpPr>
              <p:nvPr/>
            </p:nvSpPr>
            <p:spPr bwMode="auto">
              <a:xfrm>
                <a:off x="2513" y="2891"/>
                <a:ext cx="29" cy="41"/>
              </a:xfrm>
              <a:custGeom>
                <a:avLst/>
                <a:gdLst>
                  <a:gd name="T0" fmla="*/ 0 w 80"/>
                  <a:gd name="T1" fmla="*/ 0 h 120"/>
                  <a:gd name="T2" fmla="*/ 0 w 80"/>
                  <a:gd name="T3" fmla="*/ 0 h 120"/>
                  <a:gd name="T4" fmla="*/ 0 w 80"/>
                  <a:gd name="T5" fmla="*/ 0 h 120"/>
                  <a:gd name="T6" fmla="*/ 0 60000 65536"/>
                  <a:gd name="T7" fmla="*/ 0 60000 65536"/>
                  <a:gd name="T8" fmla="*/ 0 60000 65536"/>
                </a:gdLst>
                <a:ahLst/>
                <a:cxnLst>
                  <a:cxn ang="T6">
                    <a:pos x="T0" y="T1"/>
                  </a:cxn>
                  <a:cxn ang="T7">
                    <a:pos x="T2" y="T3"/>
                  </a:cxn>
                  <a:cxn ang="T8">
                    <a:pos x="T4" y="T5"/>
                  </a:cxn>
                </a:cxnLst>
                <a:rect l="0" t="0" r="r" b="b"/>
                <a:pathLst>
                  <a:path w="80" h="120">
                    <a:moveTo>
                      <a:pt x="0" y="0"/>
                    </a:moveTo>
                    <a:lnTo>
                      <a:pt x="0" y="0"/>
                    </a:lnTo>
                    <a:lnTo>
                      <a:pt x="8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24" name="Freeform 377"/>
              <p:cNvSpPr>
                <a:spLocks/>
              </p:cNvSpPr>
              <p:nvPr/>
            </p:nvSpPr>
            <p:spPr bwMode="auto">
              <a:xfrm>
                <a:off x="1125" y="3044"/>
                <a:ext cx="7" cy="41"/>
              </a:xfrm>
              <a:custGeom>
                <a:avLst/>
                <a:gdLst>
                  <a:gd name="T0" fmla="*/ 0 w 20"/>
                  <a:gd name="T1" fmla="*/ 0 h 120"/>
                  <a:gd name="T2" fmla="*/ 0 w 20"/>
                  <a:gd name="T3" fmla="*/ 0 h 120"/>
                  <a:gd name="T4" fmla="*/ 0 w 20"/>
                  <a:gd name="T5" fmla="*/ 0 h 120"/>
                  <a:gd name="T6" fmla="*/ 0 60000 65536"/>
                  <a:gd name="T7" fmla="*/ 0 60000 65536"/>
                  <a:gd name="T8" fmla="*/ 0 60000 65536"/>
                </a:gdLst>
                <a:ahLst/>
                <a:cxnLst>
                  <a:cxn ang="T6">
                    <a:pos x="T0" y="T1"/>
                  </a:cxn>
                  <a:cxn ang="T7">
                    <a:pos x="T2" y="T3"/>
                  </a:cxn>
                  <a:cxn ang="T8">
                    <a:pos x="T4" y="T5"/>
                  </a:cxn>
                </a:cxnLst>
                <a:rect l="0" t="0" r="r" b="b"/>
                <a:pathLst>
                  <a:path w="20" h="120">
                    <a:moveTo>
                      <a:pt x="0" y="0"/>
                    </a:moveTo>
                    <a:lnTo>
                      <a:pt x="0" y="0"/>
                    </a:lnTo>
                    <a:lnTo>
                      <a:pt x="2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25" name="Freeform 378"/>
              <p:cNvSpPr>
                <a:spLocks/>
              </p:cNvSpPr>
              <p:nvPr/>
            </p:nvSpPr>
            <p:spPr bwMode="auto">
              <a:xfrm>
                <a:off x="339" y="2673"/>
                <a:ext cx="49" cy="6"/>
              </a:xfrm>
              <a:custGeom>
                <a:avLst/>
                <a:gdLst>
                  <a:gd name="T0" fmla="*/ 0 w 140"/>
                  <a:gd name="T1" fmla="*/ 0 h 20"/>
                  <a:gd name="T2" fmla="*/ 0 w 140"/>
                  <a:gd name="T3" fmla="*/ 0 h 20"/>
                  <a:gd name="T4" fmla="*/ 0 w 140"/>
                  <a:gd name="T5" fmla="*/ 0 h 20"/>
                  <a:gd name="T6" fmla="*/ 0 60000 65536"/>
                  <a:gd name="T7" fmla="*/ 0 60000 65536"/>
                  <a:gd name="T8" fmla="*/ 0 60000 65536"/>
                </a:gdLst>
                <a:ahLst/>
                <a:cxnLst>
                  <a:cxn ang="T6">
                    <a:pos x="T0" y="T1"/>
                  </a:cxn>
                  <a:cxn ang="T7">
                    <a:pos x="T2" y="T3"/>
                  </a:cxn>
                  <a:cxn ang="T8">
                    <a:pos x="T4" y="T5"/>
                  </a:cxn>
                </a:cxnLst>
                <a:rect l="0" t="0" r="r" b="b"/>
                <a:pathLst>
                  <a:path w="140" h="20">
                    <a:moveTo>
                      <a:pt x="0" y="0"/>
                    </a:moveTo>
                    <a:lnTo>
                      <a:pt x="0" y="0"/>
                    </a:lnTo>
                    <a:lnTo>
                      <a:pt x="140" y="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26" name="Freeform 379"/>
              <p:cNvSpPr>
                <a:spLocks/>
              </p:cNvSpPr>
              <p:nvPr/>
            </p:nvSpPr>
            <p:spPr bwMode="auto">
              <a:xfrm>
                <a:off x="1107" y="3020"/>
                <a:ext cx="18" cy="24"/>
              </a:xfrm>
              <a:custGeom>
                <a:avLst/>
                <a:gdLst>
                  <a:gd name="T0" fmla="*/ 0 w 50"/>
                  <a:gd name="T1" fmla="*/ 0 h 70"/>
                  <a:gd name="T2" fmla="*/ 0 w 50"/>
                  <a:gd name="T3" fmla="*/ 0 h 70"/>
                  <a:gd name="T4" fmla="*/ 0 w 50"/>
                  <a:gd name="T5" fmla="*/ 0 h 70"/>
                  <a:gd name="T6" fmla="*/ 0 60000 65536"/>
                  <a:gd name="T7" fmla="*/ 0 60000 65536"/>
                  <a:gd name="T8" fmla="*/ 0 60000 65536"/>
                </a:gdLst>
                <a:ahLst/>
                <a:cxnLst>
                  <a:cxn ang="T6">
                    <a:pos x="T0" y="T1"/>
                  </a:cxn>
                  <a:cxn ang="T7">
                    <a:pos x="T2" y="T3"/>
                  </a:cxn>
                  <a:cxn ang="T8">
                    <a:pos x="T4" y="T5"/>
                  </a:cxn>
                </a:cxnLst>
                <a:rect l="0" t="0" r="r" b="b"/>
                <a:pathLst>
                  <a:path w="50" h="70">
                    <a:moveTo>
                      <a:pt x="50" y="70"/>
                    </a:moveTo>
                    <a:lnTo>
                      <a:pt x="5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27" name="Freeform 380"/>
              <p:cNvSpPr>
                <a:spLocks/>
              </p:cNvSpPr>
              <p:nvPr/>
            </p:nvSpPr>
            <p:spPr bwMode="auto">
              <a:xfrm>
                <a:off x="976" y="3020"/>
                <a:ext cx="131" cy="69"/>
              </a:xfrm>
              <a:custGeom>
                <a:avLst/>
                <a:gdLst>
                  <a:gd name="T0" fmla="*/ 0 w 370"/>
                  <a:gd name="T1" fmla="*/ 0 h 200"/>
                  <a:gd name="T2" fmla="*/ 0 w 370"/>
                  <a:gd name="T3" fmla="*/ 0 h 200"/>
                  <a:gd name="T4" fmla="*/ 0 w 370"/>
                  <a:gd name="T5" fmla="*/ 0 h 200"/>
                  <a:gd name="T6" fmla="*/ 0 60000 65536"/>
                  <a:gd name="T7" fmla="*/ 0 60000 65536"/>
                  <a:gd name="T8" fmla="*/ 0 60000 65536"/>
                </a:gdLst>
                <a:ahLst/>
                <a:cxnLst>
                  <a:cxn ang="T6">
                    <a:pos x="T0" y="T1"/>
                  </a:cxn>
                  <a:cxn ang="T7">
                    <a:pos x="T2" y="T3"/>
                  </a:cxn>
                  <a:cxn ang="T8">
                    <a:pos x="T4" y="T5"/>
                  </a:cxn>
                </a:cxnLst>
                <a:rect l="0" t="0" r="r" b="b"/>
                <a:pathLst>
                  <a:path w="370" h="200">
                    <a:moveTo>
                      <a:pt x="0" y="200"/>
                    </a:moveTo>
                    <a:lnTo>
                      <a:pt x="0" y="200"/>
                    </a:lnTo>
                    <a:lnTo>
                      <a:pt x="3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28" name="Freeform 381"/>
              <p:cNvSpPr>
                <a:spLocks/>
              </p:cNvSpPr>
              <p:nvPr/>
            </p:nvSpPr>
            <p:spPr bwMode="auto">
              <a:xfrm>
                <a:off x="849" y="1851"/>
                <a:ext cx="24" cy="27"/>
              </a:xfrm>
              <a:custGeom>
                <a:avLst/>
                <a:gdLst>
                  <a:gd name="T0" fmla="*/ 0 w 70"/>
                  <a:gd name="T1" fmla="*/ 0 h 80"/>
                  <a:gd name="T2" fmla="*/ 0 w 70"/>
                  <a:gd name="T3" fmla="*/ 0 h 80"/>
                  <a:gd name="T4" fmla="*/ 0 w 70"/>
                  <a:gd name="T5" fmla="*/ 0 h 80"/>
                  <a:gd name="T6" fmla="*/ 0 60000 65536"/>
                  <a:gd name="T7" fmla="*/ 0 60000 65536"/>
                  <a:gd name="T8" fmla="*/ 0 60000 65536"/>
                </a:gdLst>
                <a:ahLst/>
                <a:cxnLst>
                  <a:cxn ang="T6">
                    <a:pos x="T0" y="T1"/>
                  </a:cxn>
                  <a:cxn ang="T7">
                    <a:pos x="T2" y="T3"/>
                  </a:cxn>
                  <a:cxn ang="T8">
                    <a:pos x="T4" y="T5"/>
                  </a:cxn>
                </a:cxnLst>
                <a:rect l="0" t="0" r="r" b="b"/>
                <a:pathLst>
                  <a:path w="70" h="80">
                    <a:moveTo>
                      <a:pt x="0" y="0"/>
                    </a:moveTo>
                    <a:lnTo>
                      <a:pt x="0" y="0"/>
                    </a:lnTo>
                    <a:lnTo>
                      <a:pt x="7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29" name="Freeform 382"/>
              <p:cNvSpPr>
                <a:spLocks/>
              </p:cNvSpPr>
              <p:nvPr/>
            </p:nvSpPr>
            <p:spPr bwMode="auto">
              <a:xfrm>
                <a:off x="916" y="3228"/>
                <a:ext cx="39" cy="11"/>
              </a:xfrm>
              <a:custGeom>
                <a:avLst/>
                <a:gdLst>
                  <a:gd name="T0" fmla="*/ 0 w 111"/>
                  <a:gd name="T1" fmla="*/ 0 h 30"/>
                  <a:gd name="T2" fmla="*/ 0 w 111"/>
                  <a:gd name="T3" fmla="*/ 0 h 30"/>
                  <a:gd name="T4" fmla="*/ 0 w 111"/>
                  <a:gd name="T5" fmla="*/ 0 h 30"/>
                  <a:gd name="T6" fmla="*/ 0 60000 65536"/>
                  <a:gd name="T7" fmla="*/ 0 60000 65536"/>
                  <a:gd name="T8" fmla="*/ 0 60000 65536"/>
                </a:gdLst>
                <a:ahLst/>
                <a:cxnLst>
                  <a:cxn ang="T6">
                    <a:pos x="T0" y="T1"/>
                  </a:cxn>
                  <a:cxn ang="T7">
                    <a:pos x="T2" y="T3"/>
                  </a:cxn>
                  <a:cxn ang="T8">
                    <a:pos x="T4" y="T5"/>
                  </a:cxn>
                </a:cxnLst>
                <a:rect l="0" t="0" r="r" b="b"/>
                <a:pathLst>
                  <a:path w="111" h="30">
                    <a:moveTo>
                      <a:pt x="111" y="0"/>
                    </a:moveTo>
                    <a:lnTo>
                      <a:pt x="111"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30" name="Freeform 383"/>
              <p:cNvSpPr>
                <a:spLocks/>
              </p:cNvSpPr>
              <p:nvPr/>
            </p:nvSpPr>
            <p:spPr bwMode="auto">
              <a:xfrm>
                <a:off x="1876" y="2543"/>
                <a:ext cx="42"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31" name="Freeform 384"/>
              <p:cNvSpPr>
                <a:spLocks/>
              </p:cNvSpPr>
              <p:nvPr/>
            </p:nvSpPr>
            <p:spPr bwMode="auto">
              <a:xfrm>
                <a:off x="1674" y="1742"/>
                <a:ext cx="53" cy="27"/>
              </a:xfrm>
              <a:custGeom>
                <a:avLst/>
                <a:gdLst>
                  <a:gd name="T0" fmla="*/ 0 w 150"/>
                  <a:gd name="T1" fmla="*/ 0 h 80"/>
                  <a:gd name="T2" fmla="*/ 0 w 150"/>
                  <a:gd name="T3" fmla="*/ 0 h 80"/>
                  <a:gd name="T4" fmla="*/ 0 w 150"/>
                  <a:gd name="T5" fmla="*/ 0 h 80"/>
                  <a:gd name="T6" fmla="*/ 0 60000 65536"/>
                  <a:gd name="T7" fmla="*/ 0 60000 65536"/>
                  <a:gd name="T8" fmla="*/ 0 60000 65536"/>
                </a:gdLst>
                <a:ahLst/>
                <a:cxnLst>
                  <a:cxn ang="T6">
                    <a:pos x="T0" y="T1"/>
                  </a:cxn>
                  <a:cxn ang="T7">
                    <a:pos x="T2" y="T3"/>
                  </a:cxn>
                  <a:cxn ang="T8">
                    <a:pos x="T4" y="T5"/>
                  </a:cxn>
                </a:cxnLst>
                <a:rect l="0" t="0" r="r" b="b"/>
                <a:pathLst>
                  <a:path w="150" h="80">
                    <a:moveTo>
                      <a:pt x="0" y="80"/>
                    </a:moveTo>
                    <a:lnTo>
                      <a:pt x="0" y="8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32" name="Freeform 385"/>
              <p:cNvSpPr>
                <a:spLocks/>
              </p:cNvSpPr>
              <p:nvPr/>
            </p:nvSpPr>
            <p:spPr bwMode="auto">
              <a:xfrm>
                <a:off x="2294" y="3218"/>
                <a:ext cx="56" cy="24"/>
              </a:xfrm>
              <a:custGeom>
                <a:avLst/>
                <a:gdLst>
                  <a:gd name="T0" fmla="*/ 0 w 160"/>
                  <a:gd name="T1" fmla="*/ 0 h 70"/>
                  <a:gd name="T2" fmla="*/ 0 w 160"/>
                  <a:gd name="T3" fmla="*/ 0 h 70"/>
                  <a:gd name="T4" fmla="*/ 0 w 160"/>
                  <a:gd name="T5" fmla="*/ 0 h 70"/>
                  <a:gd name="T6" fmla="*/ 0 60000 65536"/>
                  <a:gd name="T7" fmla="*/ 0 60000 65536"/>
                  <a:gd name="T8" fmla="*/ 0 60000 65536"/>
                </a:gdLst>
                <a:ahLst/>
                <a:cxnLst>
                  <a:cxn ang="T6">
                    <a:pos x="T0" y="T1"/>
                  </a:cxn>
                  <a:cxn ang="T7">
                    <a:pos x="T2" y="T3"/>
                  </a:cxn>
                  <a:cxn ang="T8">
                    <a:pos x="T4" y="T5"/>
                  </a:cxn>
                </a:cxnLst>
                <a:rect l="0" t="0" r="r" b="b"/>
                <a:pathLst>
                  <a:path w="160" h="70">
                    <a:moveTo>
                      <a:pt x="0" y="70"/>
                    </a:moveTo>
                    <a:lnTo>
                      <a:pt x="0" y="7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33" name="Freeform 386"/>
              <p:cNvSpPr>
                <a:spLocks/>
              </p:cNvSpPr>
              <p:nvPr/>
            </p:nvSpPr>
            <p:spPr bwMode="auto">
              <a:xfrm>
                <a:off x="353" y="2836"/>
                <a:ext cx="56" cy="4"/>
              </a:xfrm>
              <a:custGeom>
                <a:avLst/>
                <a:gdLst>
                  <a:gd name="T0" fmla="*/ 0 w 160"/>
                  <a:gd name="T1" fmla="*/ 0 h 10"/>
                  <a:gd name="T2" fmla="*/ 0 w 160"/>
                  <a:gd name="T3" fmla="*/ 0 h 10"/>
                  <a:gd name="T4" fmla="*/ 0 w 160"/>
                  <a:gd name="T5" fmla="*/ 0 h 10"/>
                  <a:gd name="T6" fmla="*/ 0 60000 65536"/>
                  <a:gd name="T7" fmla="*/ 0 60000 65536"/>
                  <a:gd name="T8" fmla="*/ 0 60000 65536"/>
                </a:gdLst>
                <a:ahLst/>
                <a:cxnLst>
                  <a:cxn ang="T6">
                    <a:pos x="T0" y="T1"/>
                  </a:cxn>
                  <a:cxn ang="T7">
                    <a:pos x="T2" y="T3"/>
                  </a:cxn>
                  <a:cxn ang="T8">
                    <a:pos x="T4" y="T5"/>
                  </a:cxn>
                </a:cxnLst>
                <a:rect l="0" t="0" r="r" b="b"/>
                <a:pathLst>
                  <a:path w="160" h="10">
                    <a:moveTo>
                      <a:pt x="0" y="0"/>
                    </a:moveTo>
                    <a:lnTo>
                      <a:pt x="0" y="0"/>
                    </a:lnTo>
                    <a:lnTo>
                      <a:pt x="16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34" name="Freeform 387"/>
              <p:cNvSpPr>
                <a:spLocks/>
              </p:cNvSpPr>
              <p:nvPr/>
            </p:nvSpPr>
            <p:spPr bwMode="auto">
              <a:xfrm>
                <a:off x="1469" y="2731"/>
                <a:ext cx="131" cy="143"/>
              </a:xfrm>
              <a:custGeom>
                <a:avLst/>
                <a:gdLst>
                  <a:gd name="T0" fmla="*/ 0 w 370"/>
                  <a:gd name="T1" fmla="*/ 0 h 420"/>
                  <a:gd name="T2" fmla="*/ 0 w 370"/>
                  <a:gd name="T3" fmla="*/ 0 h 420"/>
                  <a:gd name="T4" fmla="*/ 0 w 370"/>
                  <a:gd name="T5" fmla="*/ 0 h 420"/>
                  <a:gd name="T6" fmla="*/ 0 60000 65536"/>
                  <a:gd name="T7" fmla="*/ 0 60000 65536"/>
                  <a:gd name="T8" fmla="*/ 0 60000 65536"/>
                </a:gdLst>
                <a:ahLst/>
                <a:cxnLst>
                  <a:cxn ang="T6">
                    <a:pos x="T0" y="T1"/>
                  </a:cxn>
                  <a:cxn ang="T7">
                    <a:pos x="T2" y="T3"/>
                  </a:cxn>
                  <a:cxn ang="T8">
                    <a:pos x="T4" y="T5"/>
                  </a:cxn>
                </a:cxnLst>
                <a:rect l="0" t="0" r="r" b="b"/>
                <a:pathLst>
                  <a:path w="370" h="420">
                    <a:moveTo>
                      <a:pt x="370" y="0"/>
                    </a:moveTo>
                    <a:lnTo>
                      <a:pt x="370" y="0"/>
                    </a:lnTo>
                    <a:lnTo>
                      <a:pt x="0" y="4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35" name="Freeform 388"/>
              <p:cNvSpPr>
                <a:spLocks/>
              </p:cNvSpPr>
              <p:nvPr/>
            </p:nvSpPr>
            <p:spPr bwMode="auto">
              <a:xfrm>
                <a:off x="2170" y="3208"/>
                <a:ext cx="35" cy="14"/>
              </a:xfrm>
              <a:custGeom>
                <a:avLst/>
                <a:gdLst>
                  <a:gd name="T0" fmla="*/ 0 w 101"/>
                  <a:gd name="T1" fmla="*/ 0 h 40"/>
                  <a:gd name="T2" fmla="*/ 0 w 101"/>
                  <a:gd name="T3" fmla="*/ 0 h 40"/>
                  <a:gd name="T4" fmla="*/ 0 w 101"/>
                  <a:gd name="T5" fmla="*/ 0 h 40"/>
                  <a:gd name="T6" fmla="*/ 0 60000 65536"/>
                  <a:gd name="T7" fmla="*/ 0 60000 65536"/>
                  <a:gd name="T8" fmla="*/ 0 60000 65536"/>
                </a:gdLst>
                <a:ahLst/>
                <a:cxnLst>
                  <a:cxn ang="T6">
                    <a:pos x="T0" y="T1"/>
                  </a:cxn>
                  <a:cxn ang="T7">
                    <a:pos x="T2" y="T3"/>
                  </a:cxn>
                  <a:cxn ang="T8">
                    <a:pos x="T4" y="T5"/>
                  </a:cxn>
                </a:cxnLst>
                <a:rect l="0" t="0" r="r" b="b"/>
                <a:pathLst>
                  <a:path w="101" h="40">
                    <a:moveTo>
                      <a:pt x="0" y="0"/>
                    </a:moveTo>
                    <a:lnTo>
                      <a:pt x="0" y="0"/>
                    </a:lnTo>
                    <a:lnTo>
                      <a:pt x="101"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36" name="Freeform 389"/>
              <p:cNvSpPr>
                <a:spLocks/>
              </p:cNvSpPr>
              <p:nvPr/>
            </p:nvSpPr>
            <p:spPr bwMode="auto">
              <a:xfrm>
                <a:off x="1518" y="2437"/>
                <a:ext cx="53" cy="7"/>
              </a:xfrm>
              <a:custGeom>
                <a:avLst/>
                <a:gdLst>
                  <a:gd name="T0" fmla="*/ 0 w 150"/>
                  <a:gd name="T1" fmla="*/ 0 h 20"/>
                  <a:gd name="T2" fmla="*/ 0 w 150"/>
                  <a:gd name="T3" fmla="*/ 0 h 20"/>
                  <a:gd name="T4" fmla="*/ 0 w 150"/>
                  <a:gd name="T5" fmla="*/ 0 h 20"/>
                  <a:gd name="T6" fmla="*/ 0 60000 65536"/>
                  <a:gd name="T7" fmla="*/ 0 60000 65536"/>
                  <a:gd name="T8" fmla="*/ 0 60000 65536"/>
                </a:gdLst>
                <a:ahLst/>
                <a:cxnLst>
                  <a:cxn ang="T6">
                    <a:pos x="T0" y="T1"/>
                  </a:cxn>
                  <a:cxn ang="T7">
                    <a:pos x="T2" y="T3"/>
                  </a:cxn>
                  <a:cxn ang="T8">
                    <a:pos x="T4" y="T5"/>
                  </a:cxn>
                </a:cxnLst>
                <a:rect l="0" t="0" r="r" b="b"/>
                <a:pathLst>
                  <a:path w="150" h="20">
                    <a:moveTo>
                      <a:pt x="0" y="20"/>
                    </a:moveTo>
                    <a:lnTo>
                      <a:pt x="0" y="2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37" name="Freeform 390"/>
              <p:cNvSpPr>
                <a:spLocks/>
              </p:cNvSpPr>
              <p:nvPr/>
            </p:nvSpPr>
            <p:spPr bwMode="auto">
              <a:xfrm>
                <a:off x="569" y="3559"/>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0" y="50"/>
                    </a:moveTo>
                    <a:lnTo>
                      <a:pt x="0" y="5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38" name="Freeform 391"/>
              <p:cNvSpPr>
                <a:spLocks/>
              </p:cNvSpPr>
              <p:nvPr/>
            </p:nvSpPr>
            <p:spPr bwMode="auto">
              <a:xfrm>
                <a:off x="2273" y="3293"/>
                <a:ext cx="3" cy="58"/>
              </a:xfrm>
              <a:custGeom>
                <a:avLst/>
                <a:gdLst>
                  <a:gd name="T0" fmla="*/ 0 w 10"/>
                  <a:gd name="T1" fmla="*/ 0 h 170"/>
                  <a:gd name="T2" fmla="*/ 0 w 10"/>
                  <a:gd name="T3" fmla="*/ 0 h 170"/>
                  <a:gd name="T4" fmla="*/ 0 w 10"/>
                  <a:gd name="T5" fmla="*/ 0 h 170"/>
                  <a:gd name="T6" fmla="*/ 0 60000 65536"/>
                  <a:gd name="T7" fmla="*/ 0 60000 65536"/>
                  <a:gd name="T8" fmla="*/ 0 60000 65536"/>
                </a:gdLst>
                <a:ahLst/>
                <a:cxnLst>
                  <a:cxn ang="T6">
                    <a:pos x="T0" y="T1"/>
                  </a:cxn>
                  <a:cxn ang="T7">
                    <a:pos x="T2" y="T3"/>
                  </a:cxn>
                  <a:cxn ang="T8">
                    <a:pos x="T4" y="T5"/>
                  </a:cxn>
                </a:cxnLst>
                <a:rect l="0" t="0" r="r" b="b"/>
                <a:pathLst>
                  <a:path w="10" h="170">
                    <a:moveTo>
                      <a:pt x="0" y="0"/>
                    </a:moveTo>
                    <a:lnTo>
                      <a:pt x="0" y="0"/>
                    </a:lnTo>
                    <a:lnTo>
                      <a:pt x="1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39" name="Freeform 392"/>
              <p:cNvSpPr>
                <a:spLocks/>
              </p:cNvSpPr>
              <p:nvPr/>
            </p:nvSpPr>
            <p:spPr bwMode="auto">
              <a:xfrm>
                <a:off x="2106" y="3116"/>
                <a:ext cx="46" cy="85"/>
              </a:xfrm>
              <a:custGeom>
                <a:avLst/>
                <a:gdLst>
                  <a:gd name="T0" fmla="*/ 0 w 130"/>
                  <a:gd name="T1" fmla="*/ 0 h 250"/>
                  <a:gd name="T2" fmla="*/ 0 w 130"/>
                  <a:gd name="T3" fmla="*/ 0 h 250"/>
                  <a:gd name="T4" fmla="*/ 0 w 130"/>
                  <a:gd name="T5" fmla="*/ 0 h 250"/>
                  <a:gd name="T6" fmla="*/ 0 60000 65536"/>
                  <a:gd name="T7" fmla="*/ 0 60000 65536"/>
                  <a:gd name="T8" fmla="*/ 0 60000 65536"/>
                </a:gdLst>
                <a:ahLst/>
                <a:cxnLst>
                  <a:cxn ang="T6">
                    <a:pos x="T0" y="T1"/>
                  </a:cxn>
                  <a:cxn ang="T7">
                    <a:pos x="T2" y="T3"/>
                  </a:cxn>
                  <a:cxn ang="T8">
                    <a:pos x="T4" y="T5"/>
                  </a:cxn>
                </a:cxnLst>
                <a:rect l="0" t="0" r="r" b="b"/>
                <a:pathLst>
                  <a:path w="130" h="250">
                    <a:moveTo>
                      <a:pt x="130" y="0"/>
                    </a:moveTo>
                    <a:lnTo>
                      <a:pt x="130" y="0"/>
                    </a:lnTo>
                    <a:lnTo>
                      <a:pt x="0" y="2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40" name="Freeform 393"/>
              <p:cNvSpPr>
                <a:spLocks/>
              </p:cNvSpPr>
              <p:nvPr/>
            </p:nvSpPr>
            <p:spPr bwMode="auto">
              <a:xfrm>
                <a:off x="1918" y="2543"/>
                <a:ext cx="43" cy="17"/>
              </a:xfrm>
              <a:custGeom>
                <a:avLst/>
                <a:gdLst>
                  <a:gd name="T0" fmla="*/ 0 w 120"/>
                  <a:gd name="T1" fmla="*/ 0 h 50"/>
                  <a:gd name="T2" fmla="*/ 0 w 120"/>
                  <a:gd name="T3" fmla="*/ 0 h 50"/>
                  <a:gd name="T4" fmla="*/ 0 w 120"/>
                  <a:gd name="T5" fmla="*/ 0 h 50"/>
                  <a:gd name="T6" fmla="*/ 0 60000 65536"/>
                  <a:gd name="T7" fmla="*/ 0 60000 65536"/>
                  <a:gd name="T8" fmla="*/ 0 60000 65536"/>
                </a:gdLst>
                <a:ahLst/>
                <a:cxnLst>
                  <a:cxn ang="T6">
                    <a:pos x="T0" y="T1"/>
                  </a:cxn>
                  <a:cxn ang="T7">
                    <a:pos x="T2" y="T3"/>
                  </a:cxn>
                  <a:cxn ang="T8">
                    <a:pos x="T4" y="T5"/>
                  </a:cxn>
                </a:cxnLst>
                <a:rect l="0" t="0" r="r" b="b"/>
                <a:pathLst>
                  <a:path w="120" h="50">
                    <a:moveTo>
                      <a:pt x="0" y="0"/>
                    </a:moveTo>
                    <a:lnTo>
                      <a:pt x="0" y="0"/>
                    </a:lnTo>
                    <a:lnTo>
                      <a:pt x="12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41" name="Freeform 394"/>
              <p:cNvSpPr>
                <a:spLocks/>
              </p:cNvSpPr>
              <p:nvPr/>
            </p:nvSpPr>
            <p:spPr bwMode="auto">
              <a:xfrm>
                <a:off x="1600" y="2731"/>
                <a:ext cx="63" cy="20"/>
              </a:xfrm>
              <a:custGeom>
                <a:avLst/>
                <a:gdLst>
                  <a:gd name="T0" fmla="*/ 0 w 180"/>
                  <a:gd name="T1" fmla="*/ 0 h 60"/>
                  <a:gd name="T2" fmla="*/ 0 w 180"/>
                  <a:gd name="T3" fmla="*/ 0 h 60"/>
                  <a:gd name="T4" fmla="*/ 0 w 180"/>
                  <a:gd name="T5" fmla="*/ 0 h 60"/>
                  <a:gd name="T6" fmla="*/ 0 60000 65536"/>
                  <a:gd name="T7" fmla="*/ 0 60000 65536"/>
                  <a:gd name="T8" fmla="*/ 0 60000 65536"/>
                </a:gdLst>
                <a:ahLst/>
                <a:cxnLst>
                  <a:cxn ang="T6">
                    <a:pos x="T0" y="T1"/>
                  </a:cxn>
                  <a:cxn ang="T7">
                    <a:pos x="T2" y="T3"/>
                  </a:cxn>
                  <a:cxn ang="T8">
                    <a:pos x="T4" y="T5"/>
                  </a:cxn>
                </a:cxnLst>
                <a:rect l="0" t="0" r="r" b="b"/>
                <a:pathLst>
                  <a:path w="180" h="60">
                    <a:moveTo>
                      <a:pt x="0" y="0"/>
                    </a:moveTo>
                    <a:lnTo>
                      <a:pt x="0" y="0"/>
                    </a:lnTo>
                    <a:lnTo>
                      <a:pt x="18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42" name="Freeform 395"/>
              <p:cNvSpPr>
                <a:spLocks/>
              </p:cNvSpPr>
              <p:nvPr/>
            </p:nvSpPr>
            <p:spPr bwMode="auto">
              <a:xfrm>
                <a:off x="980" y="1871"/>
                <a:ext cx="209" cy="35"/>
              </a:xfrm>
              <a:custGeom>
                <a:avLst/>
                <a:gdLst>
                  <a:gd name="T0" fmla="*/ 0 w 590"/>
                  <a:gd name="T1" fmla="*/ 0 h 100"/>
                  <a:gd name="T2" fmla="*/ 0 w 590"/>
                  <a:gd name="T3" fmla="*/ 0 h 100"/>
                  <a:gd name="T4" fmla="*/ 0 w 590"/>
                  <a:gd name="T5" fmla="*/ 0 h 100"/>
                  <a:gd name="T6" fmla="*/ 0 60000 65536"/>
                  <a:gd name="T7" fmla="*/ 0 60000 65536"/>
                  <a:gd name="T8" fmla="*/ 0 60000 65536"/>
                </a:gdLst>
                <a:ahLst/>
                <a:cxnLst>
                  <a:cxn ang="T6">
                    <a:pos x="T0" y="T1"/>
                  </a:cxn>
                  <a:cxn ang="T7">
                    <a:pos x="T2" y="T3"/>
                  </a:cxn>
                  <a:cxn ang="T8">
                    <a:pos x="T4" y="T5"/>
                  </a:cxn>
                </a:cxnLst>
                <a:rect l="0" t="0" r="r" b="b"/>
                <a:pathLst>
                  <a:path w="590" h="100">
                    <a:moveTo>
                      <a:pt x="590" y="0"/>
                    </a:moveTo>
                    <a:lnTo>
                      <a:pt x="59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43" name="Freeform 396"/>
              <p:cNvSpPr>
                <a:spLocks/>
              </p:cNvSpPr>
              <p:nvPr/>
            </p:nvSpPr>
            <p:spPr bwMode="auto">
              <a:xfrm>
                <a:off x="962" y="1752"/>
                <a:ext cx="28" cy="21"/>
              </a:xfrm>
              <a:custGeom>
                <a:avLst/>
                <a:gdLst>
                  <a:gd name="T0" fmla="*/ 0 w 80"/>
                  <a:gd name="T1" fmla="*/ 0 h 60"/>
                  <a:gd name="T2" fmla="*/ 0 w 80"/>
                  <a:gd name="T3" fmla="*/ 0 h 60"/>
                  <a:gd name="T4" fmla="*/ 0 w 80"/>
                  <a:gd name="T5" fmla="*/ 0 h 60"/>
                  <a:gd name="T6" fmla="*/ 0 60000 65536"/>
                  <a:gd name="T7" fmla="*/ 0 60000 65536"/>
                  <a:gd name="T8" fmla="*/ 0 60000 65536"/>
                </a:gdLst>
                <a:ahLst/>
                <a:cxnLst>
                  <a:cxn ang="T6">
                    <a:pos x="T0" y="T1"/>
                  </a:cxn>
                  <a:cxn ang="T7">
                    <a:pos x="T2" y="T3"/>
                  </a:cxn>
                  <a:cxn ang="T8">
                    <a:pos x="T4" y="T5"/>
                  </a:cxn>
                </a:cxnLst>
                <a:rect l="0" t="0" r="r" b="b"/>
                <a:pathLst>
                  <a:path w="80" h="60">
                    <a:moveTo>
                      <a:pt x="0" y="60"/>
                    </a:moveTo>
                    <a:lnTo>
                      <a:pt x="0" y="6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44" name="Freeform 397"/>
              <p:cNvSpPr>
                <a:spLocks/>
              </p:cNvSpPr>
              <p:nvPr/>
            </p:nvSpPr>
            <p:spPr bwMode="auto">
              <a:xfrm>
                <a:off x="424" y="3576"/>
                <a:ext cx="145" cy="38"/>
              </a:xfrm>
              <a:custGeom>
                <a:avLst/>
                <a:gdLst>
                  <a:gd name="T0" fmla="*/ 0 w 411"/>
                  <a:gd name="T1" fmla="*/ 0 h 110"/>
                  <a:gd name="T2" fmla="*/ 0 w 411"/>
                  <a:gd name="T3" fmla="*/ 0 h 110"/>
                  <a:gd name="T4" fmla="*/ 0 w 411"/>
                  <a:gd name="T5" fmla="*/ 0 h 110"/>
                  <a:gd name="T6" fmla="*/ 0 60000 65536"/>
                  <a:gd name="T7" fmla="*/ 0 60000 65536"/>
                  <a:gd name="T8" fmla="*/ 0 60000 65536"/>
                </a:gdLst>
                <a:ahLst/>
                <a:cxnLst>
                  <a:cxn ang="T6">
                    <a:pos x="T0" y="T1"/>
                  </a:cxn>
                  <a:cxn ang="T7">
                    <a:pos x="T2" y="T3"/>
                  </a:cxn>
                  <a:cxn ang="T8">
                    <a:pos x="T4" y="T5"/>
                  </a:cxn>
                </a:cxnLst>
                <a:rect l="0" t="0" r="r" b="b"/>
                <a:pathLst>
                  <a:path w="411" h="110">
                    <a:moveTo>
                      <a:pt x="411" y="0"/>
                    </a:moveTo>
                    <a:lnTo>
                      <a:pt x="411"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45" name="Freeform 398"/>
              <p:cNvSpPr>
                <a:spLocks/>
              </p:cNvSpPr>
              <p:nvPr/>
            </p:nvSpPr>
            <p:spPr bwMode="auto">
              <a:xfrm>
                <a:off x="1472" y="2379"/>
                <a:ext cx="14" cy="52"/>
              </a:xfrm>
              <a:custGeom>
                <a:avLst/>
                <a:gdLst>
                  <a:gd name="T0" fmla="*/ 0 w 40"/>
                  <a:gd name="T1" fmla="*/ 0 h 150"/>
                  <a:gd name="T2" fmla="*/ 0 w 40"/>
                  <a:gd name="T3" fmla="*/ 0 h 150"/>
                  <a:gd name="T4" fmla="*/ 0 w 40"/>
                  <a:gd name="T5" fmla="*/ 0 h 150"/>
                  <a:gd name="T6" fmla="*/ 0 60000 65536"/>
                  <a:gd name="T7" fmla="*/ 0 60000 65536"/>
                  <a:gd name="T8" fmla="*/ 0 60000 65536"/>
                </a:gdLst>
                <a:ahLst/>
                <a:cxnLst>
                  <a:cxn ang="T6">
                    <a:pos x="T0" y="T1"/>
                  </a:cxn>
                  <a:cxn ang="T7">
                    <a:pos x="T2" y="T3"/>
                  </a:cxn>
                  <a:cxn ang="T8">
                    <a:pos x="T4" y="T5"/>
                  </a:cxn>
                </a:cxnLst>
                <a:rect l="0" t="0" r="r" b="b"/>
                <a:pathLst>
                  <a:path w="40" h="150">
                    <a:moveTo>
                      <a:pt x="40" y="150"/>
                    </a:moveTo>
                    <a:lnTo>
                      <a:pt x="4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46" name="Freeform 399"/>
              <p:cNvSpPr>
                <a:spLocks/>
              </p:cNvSpPr>
              <p:nvPr/>
            </p:nvSpPr>
            <p:spPr bwMode="auto">
              <a:xfrm>
                <a:off x="1826" y="2864"/>
                <a:ext cx="92" cy="211"/>
              </a:xfrm>
              <a:custGeom>
                <a:avLst/>
                <a:gdLst>
                  <a:gd name="T0" fmla="*/ 0 w 260"/>
                  <a:gd name="T1" fmla="*/ 0 h 620"/>
                  <a:gd name="T2" fmla="*/ 0 w 260"/>
                  <a:gd name="T3" fmla="*/ 0 h 620"/>
                  <a:gd name="T4" fmla="*/ 0 w 260"/>
                  <a:gd name="T5" fmla="*/ 0 h 620"/>
                  <a:gd name="T6" fmla="*/ 0 60000 65536"/>
                  <a:gd name="T7" fmla="*/ 0 60000 65536"/>
                  <a:gd name="T8" fmla="*/ 0 60000 65536"/>
                </a:gdLst>
                <a:ahLst/>
                <a:cxnLst>
                  <a:cxn ang="T6">
                    <a:pos x="T0" y="T1"/>
                  </a:cxn>
                  <a:cxn ang="T7">
                    <a:pos x="T2" y="T3"/>
                  </a:cxn>
                  <a:cxn ang="T8">
                    <a:pos x="T4" y="T5"/>
                  </a:cxn>
                </a:cxnLst>
                <a:rect l="0" t="0" r="r" b="b"/>
                <a:pathLst>
                  <a:path w="260" h="620">
                    <a:moveTo>
                      <a:pt x="260" y="620"/>
                    </a:moveTo>
                    <a:lnTo>
                      <a:pt x="260" y="6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47" name="Freeform 400"/>
              <p:cNvSpPr>
                <a:spLocks/>
              </p:cNvSpPr>
              <p:nvPr/>
            </p:nvSpPr>
            <p:spPr bwMode="auto">
              <a:xfrm>
                <a:off x="1805" y="2864"/>
                <a:ext cx="21" cy="40"/>
              </a:xfrm>
              <a:custGeom>
                <a:avLst/>
                <a:gdLst>
                  <a:gd name="T0" fmla="*/ 0 w 60"/>
                  <a:gd name="T1" fmla="*/ 0 h 120"/>
                  <a:gd name="T2" fmla="*/ 0 w 60"/>
                  <a:gd name="T3" fmla="*/ 0 h 120"/>
                  <a:gd name="T4" fmla="*/ 0 w 60"/>
                  <a:gd name="T5" fmla="*/ 0 h 120"/>
                  <a:gd name="T6" fmla="*/ 0 60000 65536"/>
                  <a:gd name="T7" fmla="*/ 0 60000 65536"/>
                  <a:gd name="T8" fmla="*/ 0 60000 65536"/>
                </a:gdLst>
                <a:ahLst/>
                <a:cxnLst>
                  <a:cxn ang="T6">
                    <a:pos x="T0" y="T1"/>
                  </a:cxn>
                  <a:cxn ang="T7">
                    <a:pos x="T2" y="T3"/>
                  </a:cxn>
                  <a:cxn ang="T8">
                    <a:pos x="T4" y="T5"/>
                  </a:cxn>
                </a:cxnLst>
                <a:rect l="0" t="0" r="r" b="b"/>
                <a:pathLst>
                  <a:path w="60" h="120">
                    <a:moveTo>
                      <a:pt x="0" y="120"/>
                    </a:moveTo>
                    <a:lnTo>
                      <a:pt x="0" y="120"/>
                    </a:lnTo>
                    <a:lnTo>
                      <a:pt x="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48" name="Freeform 401"/>
              <p:cNvSpPr>
                <a:spLocks/>
              </p:cNvSpPr>
              <p:nvPr/>
            </p:nvSpPr>
            <p:spPr bwMode="auto">
              <a:xfrm>
                <a:off x="792" y="2628"/>
                <a:ext cx="645" cy="79"/>
              </a:xfrm>
              <a:custGeom>
                <a:avLst/>
                <a:gdLst>
                  <a:gd name="T0" fmla="*/ 0 w 1822"/>
                  <a:gd name="T1" fmla="*/ 0 h 230"/>
                  <a:gd name="T2" fmla="*/ 0 w 1822"/>
                  <a:gd name="T3" fmla="*/ 0 h 230"/>
                  <a:gd name="T4" fmla="*/ 0 w 1822"/>
                  <a:gd name="T5" fmla="*/ 0 h 230"/>
                  <a:gd name="T6" fmla="*/ 0 60000 65536"/>
                  <a:gd name="T7" fmla="*/ 0 60000 65536"/>
                  <a:gd name="T8" fmla="*/ 0 60000 65536"/>
                </a:gdLst>
                <a:ahLst/>
                <a:cxnLst>
                  <a:cxn ang="T6">
                    <a:pos x="T0" y="T1"/>
                  </a:cxn>
                  <a:cxn ang="T7">
                    <a:pos x="T2" y="T3"/>
                  </a:cxn>
                  <a:cxn ang="T8">
                    <a:pos x="T4" y="T5"/>
                  </a:cxn>
                </a:cxnLst>
                <a:rect l="0" t="0" r="r" b="b"/>
                <a:pathLst>
                  <a:path w="1822" h="230">
                    <a:moveTo>
                      <a:pt x="0" y="230"/>
                    </a:moveTo>
                    <a:lnTo>
                      <a:pt x="0" y="230"/>
                    </a:lnTo>
                    <a:lnTo>
                      <a:pt x="1822"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49" name="Freeform 402"/>
              <p:cNvSpPr>
                <a:spLocks/>
              </p:cNvSpPr>
              <p:nvPr/>
            </p:nvSpPr>
            <p:spPr bwMode="auto">
              <a:xfrm>
                <a:off x="1918" y="2543"/>
                <a:ext cx="25" cy="48"/>
              </a:xfrm>
              <a:custGeom>
                <a:avLst/>
                <a:gdLst>
                  <a:gd name="T0" fmla="*/ 0 w 70"/>
                  <a:gd name="T1" fmla="*/ 0 h 140"/>
                  <a:gd name="T2" fmla="*/ 0 w 70"/>
                  <a:gd name="T3" fmla="*/ 0 h 140"/>
                  <a:gd name="T4" fmla="*/ 0 w 70"/>
                  <a:gd name="T5" fmla="*/ 0 h 140"/>
                  <a:gd name="T6" fmla="*/ 0 60000 65536"/>
                  <a:gd name="T7" fmla="*/ 0 60000 65536"/>
                  <a:gd name="T8" fmla="*/ 0 60000 65536"/>
                </a:gdLst>
                <a:ahLst/>
                <a:cxnLst>
                  <a:cxn ang="T6">
                    <a:pos x="T0" y="T1"/>
                  </a:cxn>
                  <a:cxn ang="T7">
                    <a:pos x="T2" y="T3"/>
                  </a:cxn>
                  <a:cxn ang="T8">
                    <a:pos x="T4" y="T5"/>
                  </a:cxn>
                </a:cxnLst>
                <a:rect l="0" t="0" r="r" b="b"/>
                <a:pathLst>
                  <a:path w="70" h="140">
                    <a:moveTo>
                      <a:pt x="0" y="0"/>
                    </a:moveTo>
                    <a:lnTo>
                      <a:pt x="0" y="0"/>
                    </a:lnTo>
                    <a:lnTo>
                      <a:pt x="7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50" name="Freeform 403"/>
              <p:cNvSpPr>
                <a:spLocks/>
              </p:cNvSpPr>
              <p:nvPr/>
            </p:nvSpPr>
            <p:spPr bwMode="auto">
              <a:xfrm>
                <a:off x="959" y="1619"/>
                <a:ext cx="39" cy="44"/>
              </a:xfrm>
              <a:custGeom>
                <a:avLst/>
                <a:gdLst>
                  <a:gd name="T0" fmla="*/ 0 w 110"/>
                  <a:gd name="T1" fmla="*/ 0 h 130"/>
                  <a:gd name="T2" fmla="*/ 0 w 110"/>
                  <a:gd name="T3" fmla="*/ 0 h 130"/>
                  <a:gd name="T4" fmla="*/ 0 w 110"/>
                  <a:gd name="T5" fmla="*/ 0 h 130"/>
                  <a:gd name="T6" fmla="*/ 0 60000 65536"/>
                  <a:gd name="T7" fmla="*/ 0 60000 65536"/>
                  <a:gd name="T8" fmla="*/ 0 60000 65536"/>
                </a:gdLst>
                <a:ahLst/>
                <a:cxnLst>
                  <a:cxn ang="T6">
                    <a:pos x="T0" y="T1"/>
                  </a:cxn>
                  <a:cxn ang="T7">
                    <a:pos x="T2" y="T3"/>
                  </a:cxn>
                  <a:cxn ang="T8">
                    <a:pos x="T4" y="T5"/>
                  </a:cxn>
                </a:cxnLst>
                <a:rect l="0" t="0" r="r" b="b"/>
                <a:pathLst>
                  <a:path w="110" h="130">
                    <a:moveTo>
                      <a:pt x="0" y="130"/>
                    </a:moveTo>
                    <a:lnTo>
                      <a:pt x="0" y="13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51" name="Freeform 404"/>
              <p:cNvSpPr>
                <a:spLocks/>
              </p:cNvSpPr>
              <p:nvPr/>
            </p:nvSpPr>
            <p:spPr bwMode="auto">
              <a:xfrm>
                <a:off x="675" y="1513"/>
                <a:ext cx="7" cy="52"/>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20" y="0"/>
                    </a:moveTo>
                    <a:lnTo>
                      <a:pt x="2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18152" name="Freeform 405"/>
              <p:cNvSpPr>
                <a:spLocks/>
              </p:cNvSpPr>
              <p:nvPr/>
            </p:nvSpPr>
            <p:spPr bwMode="auto">
              <a:xfrm>
                <a:off x="629" y="1541"/>
                <a:ext cx="46" cy="24"/>
              </a:xfrm>
              <a:custGeom>
                <a:avLst/>
                <a:gdLst>
                  <a:gd name="T0" fmla="*/ 0 w 130"/>
                  <a:gd name="T1" fmla="*/ 0 h 70"/>
                  <a:gd name="T2" fmla="*/ 0 w 130"/>
                  <a:gd name="T3" fmla="*/ 0 h 70"/>
                  <a:gd name="T4" fmla="*/ 0 w 130"/>
                  <a:gd name="T5" fmla="*/ 0 h 70"/>
                  <a:gd name="T6" fmla="*/ 0 60000 65536"/>
                  <a:gd name="T7" fmla="*/ 0 60000 65536"/>
                  <a:gd name="T8" fmla="*/ 0 60000 65536"/>
                </a:gdLst>
                <a:ahLst/>
                <a:cxnLst>
                  <a:cxn ang="T6">
                    <a:pos x="T0" y="T1"/>
                  </a:cxn>
                  <a:cxn ang="T7">
                    <a:pos x="T2" y="T3"/>
                  </a:cxn>
                  <a:cxn ang="T8">
                    <a:pos x="T4" y="T5"/>
                  </a:cxn>
                </a:cxnLst>
                <a:rect l="0" t="0" r="r" b="b"/>
                <a:pathLst>
                  <a:path w="130" h="70">
                    <a:moveTo>
                      <a:pt x="0" y="0"/>
                    </a:moveTo>
                    <a:lnTo>
                      <a:pt x="0" y="0"/>
                    </a:lnTo>
                    <a:lnTo>
                      <a:pt x="13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grpSp>
        <p:grpSp>
          <p:nvGrpSpPr>
            <p:cNvPr id="77838" name="Group 607"/>
            <p:cNvGrpSpPr>
              <a:grpSpLocks/>
            </p:cNvGrpSpPr>
            <p:nvPr/>
          </p:nvGrpSpPr>
          <p:grpSpPr bwMode="auto">
            <a:xfrm>
              <a:off x="138" y="1360"/>
              <a:ext cx="2735" cy="2468"/>
              <a:chOff x="138" y="1360"/>
              <a:chExt cx="2735" cy="2468"/>
            </a:xfrm>
          </p:grpSpPr>
          <p:sp>
            <p:nvSpPr>
              <p:cNvPr id="78489" name="Freeform 407"/>
              <p:cNvSpPr>
                <a:spLocks/>
              </p:cNvSpPr>
              <p:nvPr/>
            </p:nvSpPr>
            <p:spPr bwMode="auto">
              <a:xfrm>
                <a:off x="2170" y="3208"/>
                <a:ext cx="11" cy="61"/>
              </a:xfrm>
              <a:custGeom>
                <a:avLst/>
                <a:gdLst>
                  <a:gd name="T0" fmla="*/ 0 w 31"/>
                  <a:gd name="T1" fmla="*/ 0 h 180"/>
                  <a:gd name="T2" fmla="*/ 0 w 31"/>
                  <a:gd name="T3" fmla="*/ 0 h 180"/>
                  <a:gd name="T4" fmla="*/ 0 w 31"/>
                  <a:gd name="T5" fmla="*/ 0 h 180"/>
                  <a:gd name="T6" fmla="*/ 0 60000 65536"/>
                  <a:gd name="T7" fmla="*/ 0 60000 65536"/>
                  <a:gd name="T8" fmla="*/ 0 60000 65536"/>
                </a:gdLst>
                <a:ahLst/>
                <a:cxnLst>
                  <a:cxn ang="T6">
                    <a:pos x="T0" y="T1"/>
                  </a:cxn>
                  <a:cxn ang="T7">
                    <a:pos x="T2" y="T3"/>
                  </a:cxn>
                  <a:cxn ang="T8">
                    <a:pos x="T4" y="T5"/>
                  </a:cxn>
                </a:cxnLst>
                <a:rect l="0" t="0" r="r" b="b"/>
                <a:pathLst>
                  <a:path w="31" h="180">
                    <a:moveTo>
                      <a:pt x="0" y="0"/>
                    </a:moveTo>
                    <a:lnTo>
                      <a:pt x="0" y="0"/>
                    </a:lnTo>
                    <a:lnTo>
                      <a:pt x="31" y="1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90" name="Freeform 408"/>
              <p:cNvSpPr>
                <a:spLocks/>
              </p:cNvSpPr>
              <p:nvPr/>
            </p:nvSpPr>
            <p:spPr bwMode="auto">
              <a:xfrm>
                <a:off x="2177" y="3269"/>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160"/>
                    </a:moveTo>
                    <a:lnTo>
                      <a:pt x="0" y="160"/>
                    </a:lnTo>
                    <a:lnTo>
                      <a:pt x="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91" name="Freeform 409"/>
              <p:cNvSpPr>
                <a:spLocks/>
              </p:cNvSpPr>
              <p:nvPr/>
            </p:nvSpPr>
            <p:spPr bwMode="auto">
              <a:xfrm>
                <a:off x="1196" y="2410"/>
                <a:ext cx="60" cy="4"/>
              </a:xfrm>
              <a:custGeom>
                <a:avLst/>
                <a:gdLst>
                  <a:gd name="T0" fmla="*/ 0 w 170"/>
                  <a:gd name="T1" fmla="*/ 0 h 10"/>
                  <a:gd name="T2" fmla="*/ 0 w 170"/>
                  <a:gd name="T3" fmla="*/ 0 h 10"/>
                  <a:gd name="T4" fmla="*/ 0 w 170"/>
                  <a:gd name="T5" fmla="*/ 0 h 10"/>
                  <a:gd name="T6" fmla="*/ 0 60000 65536"/>
                  <a:gd name="T7" fmla="*/ 0 60000 65536"/>
                  <a:gd name="T8" fmla="*/ 0 60000 65536"/>
                </a:gdLst>
                <a:ahLst/>
                <a:cxnLst>
                  <a:cxn ang="T6">
                    <a:pos x="T0" y="T1"/>
                  </a:cxn>
                  <a:cxn ang="T7">
                    <a:pos x="T2" y="T3"/>
                  </a:cxn>
                  <a:cxn ang="T8">
                    <a:pos x="T4" y="T5"/>
                  </a:cxn>
                </a:cxnLst>
                <a:rect l="0" t="0" r="r" b="b"/>
                <a:pathLst>
                  <a:path w="170" h="10">
                    <a:moveTo>
                      <a:pt x="170" y="0"/>
                    </a:moveTo>
                    <a:lnTo>
                      <a:pt x="17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92" name="Freeform 410"/>
              <p:cNvSpPr>
                <a:spLocks/>
              </p:cNvSpPr>
              <p:nvPr/>
            </p:nvSpPr>
            <p:spPr bwMode="auto">
              <a:xfrm>
                <a:off x="2145" y="3208"/>
                <a:ext cx="25" cy="31"/>
              </a:xfrm>
              <a:custGeom>
                <a:avLst/>
                <a:gdLst>
                  <a:gd name="T0" fmla="*/ 0 w 70"/>
                  <a:gd name="T1" fmla="*/ 0 h 90"/>
                  <a:gd name="T2" fmla="*/ 0 w 70"/>
                  <a:gd name="T3" fmla="*/ 0 h 90"/>
                  <a:gd name="T4" fmla="*/ 0 w 70"/>
                  <a:gd name="T5" fmla="*/ 0 h 90"/>
                  <a:gd name="T6" fmla="*/ 0 60000 65536"/>
                  <a:gd name="T7" fmla="*/ 0 60000 65536"/>
                  <a:gd name="T8" fmla="*/ 0 60000 65536"/>
                </a:gdLst>
                <a:ahLst/>
                <a:cxnLst>
                  <a:cxn ang="T6">
                    <a:pos x="T0" y="T1"/>
                  </a:cxn>
                  <a:cxn ang="T7">
                    <a:pos x="T2" y="T3"/>
                  </a:cxn>
                  <a:cxn ang="T8">
                    <a:pos x="T4" y="T5"/>
                  </a:cxn>
                </a:cxnLst>
                <a:rect l="0" t="0" r="r" b="b"/>
                <a:pathLst>
                  <a:path w="70" h="90">
                    <a:moveTo>
                      <a:pt x="0" y="90"/>
                    </a:moveTo>
                    <a:lnTo>
                      <a:pt x="0" y="9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93" name="Freeform 411"/>
              <p:cNvSpPr>
                <a:spLocks/>
              </p:cNvSpPr>
              <p:nvPr/>
            </p:nvSpPr>
            <p:spPr bwMode="auto">
              <a:xfrm>
                <a:off x="2152" y="3116"/>
                <a:ext cx="18" cy="92"/>
              </a:xfrm>
              <a:custGeom>
                <a:avLst/>
                <a:gdLst>
                  <a:gd name="T0" fmla="*/ 0 w 50"/>
                  <a:gd name="T1" fmla="*/ 0 h 270"/>
                  <a:gd name="T2" fmla="*/ 0 w 50"/>
                  <a:gd name="T3" fmla="*/ 0 h 270"/>
                  <a:gd name="T4" fmla="*/ 0 w 50"/>
                  <a:gd name="T5" fmla="*/ 0 h 270"/>
                  <a:gd name="T6" fmla="*/ 0 60000 65536"/>
                  <a:gd name="T7" fmla="*/ 0 60000 65536"/>
                  <a:gd name="T8" fmla="*/ 0 60000 65536"/>
                </a:gdLst>
                <a:ahLst/>
                <a:cxnLst>
                  <a:cxn ang="T6">
                    <a:pos x="T0" y="T1"/>
                  </a:cxn>
                  <a:cxn ang="T7">
                    <a:pos x="T2" y="T3"/>
                  </a:cxn>
                  <a:cxn ang="T8">
                    <a:pos x="T4" y="T5"/>
                  </a:cxn>
                </a:cxnLst>
                <a:rect l="0" t="0" r="r" b="b"/>
                <a:pathLst>
                  <a:path w="50" h="270">
                    <a:moveTo>
                      <a:pt x="0" y="0"/>
                    </a:moveTo>
                    <a:lnTo>
                      <a:pt x="0" y="0"/>
                    </a:lnTo>
                    <a:lnTo>
                      <a:pt x="50" y="2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94" name="Freeform 412"/>
              <p:cNvSpPr>
                <a:spLocks/>
              </p:cNvSpPr>
              <p:nvPr/>
            </p:nvSpPr>
            <p:spPr bwMode="auto">
              <a:xfrm>
                <a:off x="934" y="1773"/>
                <a:ext cx="28" cy="3"/>
              </a:xfrm>
              <a:custGeom>
                <a:avLst/>
                <a:gdLst>
                  <a:gd name="T0" fmla="*/ 0 w 80"/>
                  <a:gd name="T1" fmla="*/ 0 h 10"/>
                  <a:gd name="T2" fmla="*/ 0 w 80"/>
                  <a:gd name="T3" fmla="*/ 0 h 10"/>
                  <a:gd name="T4" fmla="*/ 0 w 80"/>
                  <a:gd name="T5" fmla="*/ 0 h 10"/>
                  <a:gd name="T6" fmla="*/ 0 60000 65536"/>
                  <a:gd name="T7" fmla="*/ 0 60000 65536"/>
                  <a:gd name="T8" fmla="*/ 0 60000 65536"/>
                </a:gdLst>
                <a:ahLst/>
                <a:cxnLst>
                  <a:cxn ang="T6">
                    <a:pos x="T0" y="T1"/>
                  </a:cxn>
                  <a:cxn ang="T7">
                    <a:pos x="T2" y="T3"/>
                  </a:cxn>
                  <a:cxn ang="T8">
                    <a:pos x="T4" y="T5"/>
                  </a:cxn>
                </a:cxnLst>
                <a:rect l="0" t="0" r="r" b="b"/>
                <a:pathLst>
                  <a:path w="80" h="10">
                    <a:moveTo>
                      <a:pt x="0" y="10"/>
                    </a:moveTo>
                    <a:lnTo>
                      <a:pt x="0" y="1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95" name="Freeform 413"/>
              <p:cNvSpPr>
                <a:spLocks/>
              </p:cNvSpPr>
              <p:nvPr/>
            </p:nvSpPr>
            <p:spPr bwMode="auto">
              <a:xfrm>
                <a:off x="1865" y="2175"/>
                <a:ext cx="53"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0" y="60"/>
                    </a:moveTo>
                    <a:lnTo>
                      <a:pt x="0" y="6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96" name="Freeform 414"/>
              <p:cNvSpPr>
                <a:spLocks/>
              </p:cNvSpPr>
              <p:nvPr/>
            </p:nvSpPr>
            <p:spPr bwMode="auto">
              <a:xfrm>
                <a:off x="1918" y="2141"/>
                <a:ext cx="305" cy="34"/>
              </a:xfrm>
              <a:custGeom>
                <a:avLst/>
                <a:gdLst>
                  <a:gd name="T0" fmla="*/ 0 w 861"/>
                  <a:gd name="T1" fmla="*/ 0 h 100"/>
                  <a:gd name="T2" fmla="*/ 0 w 861"/>
                  <a:gd name="T3" fmla="*/ 0 h 100"/>
                  <a:gd name="T4" fmla="*/ 0 w 861"/>
                  <a:gd name="T5" fmla="*/ 0 h 100"/>
                  <a:gd name="T6" fmla="*/ 0 60000 65536"/>
                  <a:gd name="T7" fmla="*/ 0 60000 65536"/>
                  <a:gd name="T8" fmla="*/ 0 60000 65536"/>
                </a:gdLst>
                <a:ahLst/>
                <a:cxnLst>
                  <a:cxn ang="T6">
                    <a:pos x="T0" y="T1"/>
                  </a:cxn>
                  <a:cxn ang="T7">
                    <a:pos x="T2" y="T3"/>
                  </a:cxn>
                  <a:cxn ang="T8">
                    <a:pos x="T4" y="T5"/>
                  </a:cxn>
                </a:cxnLst>
                <a:rect l="0" t="0" r="r" b="b"/>
                <a:pathLst>
                  <a:path w="861" h="100">
                    <a:moveTo>
                      <a:pt x="861" y="0"/>
                    </a:moveTo>
                    <a:lnTo>
                      <a:pt x="861"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97" name="Freeform 415"/>
              <p:cNvSpPr>
                <a:spLocks/>
              </p:cNvSpPr>
              <p:nvPr/>
            </p:nvSpPr>
            <p:spPr bwMode="auto">
              <a:xfrm>
                <a:off x="675" y="1466"/>
                <a:ext cx="7" cy="47"/>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20" y="140"/>
                    </a:moveTo>
                    <a:lnTo>
                      <a:pt x="2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98" name="Freeform 416"/>
              <p:cNvSpPr>
                <a:spLocks/>
              </p:cNvSpPr>
              <p:nvPr/>
            </p:nvSpPr>
            <p:spPr bwMode="auto">
              <a:xfrm>
                <a:off x="955" y="3228"/>
                <a:ext cx="39" cy="34"/>
              </a:xfrm>
              <a:custGeom>
                <a:avLst/>
                <a:gdLst>
                  <a:gd name="T0" fmla="*/ 0 w 110"/>
                  <a:gd name="T1" fmla="*/ 0 h 100"/>
                  <a:gd name="T2" fmla="*/ 0 w 110"/>
                  <a:gd name="T3" fmla="*/ 0 h 100"/>
                  <a:gd name="T4" fmla="*/ 0 w 110"/>
                  <a:gd name="T5" fmla="*/ 0 h 100"/>
                  <a:gd name="T6" fmla="*/ 0 60000 65536"/>
                  <a:gd name="T7" fmla="*/ 0 60000 65536"/>
                  <a:gd name="T8" fmla="*/ 0 60000 65536"/>
                </a:gdLst>
                <a:ahLst/>
                <a:cxnLst>
                  <a:cxn ang="T6">
                    <a:pos x="T0" y="T1"/>
                  </a:cxn>
                  <a:cxn ang="T7">
                    <a:pos x="T2" y="T3"/>
                  </a:cxn>
                  <a:cxn ang="T8">
                    <a:pos x="T4" y="T5"/>
                  </a:cxn>
                </a:cxnLst>
                <a:rect l="0" t="0" r="r" b="b"/>
                <a:pathLst>
                  <a:path w="110" h="100">
                    <a:moveTo>
                      <a:pt x="0" y="0"/>
                    </a:moveTo>
                    <a:lnTo>
                      <a:pt x="0" y="0"/>
                    </a:lnTo>
                    <a:lnTo>
                      <a:pt x="11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99" name="Freeform 417"/>
              <p:cNvSpPr>
                <a:spLocks/>
              </p:cNvSpPr>
              <p:nvPr/>
            </p:nvSpPr>
            <p:spPr bwMode="auto">
              <a:xfrm>
                <a:off x="1022" y="1871"/>
                <a:ext cx="167" cy="11"/>
              </a:xfrm>
              <a:custGeom>
                <a:avLst/>
                <a:gdLst>
                  <a:gd name="T0" fmla="*/ 0 w 470"/>
                  <a:gd name="T1" fmla="*/ 0 h 30"/>
                  <a:gd name="T2" fmla="*/ 0 w 470"/>
                  <a:gd name="T3" fmla="*/ 0 h 30"/>
                  <a:gd name="T4" fmla="*/ 0 w 470"/>
                  <a:gd name="T5" fmla="*/ 0 h 30"/>
                  <a:gd name="T6" fmla="*/ 0 60000 65536"/>
                  <a:gd name="T7" fmla="*/ 0 60000 65536"/>
                  <a:gd name="T8" fmla="*/ 0 60000 65536"/>
                </a:gdLst>
                <a:ahLst/>
                <a:cxnLst>
                  <a:cxn ang="T6">
                    <a:pos x="T0" y="T1"/>
                  </a:cxn>
                  <a:cxn ang="T7">
                    <a:pos x="T2" y="T3"/>
                  </a:cxn>
                  <a:cxn ang="T8">
                    <a:pos x="T4" y="T5"/>
                  </a:cxn>
                </a:cxnLst>
                <a:rect l="0" t="0" r="r" b="b"/>
                <a:pathLst>
                  <a:path w="470" h="30">
                    <a:moveTo>
                      <a:pt x="0" y="30"/>
                    </a:moveTo>
                    <a:lnTo>
                      <a:pt x="0" y="30"/>
                    </a:lnTo>
                    <a:lnTo>
                      <a:pt x="4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00" name="Freeform 418"/>
              <p:cNvSpPr>
                <a:spLocks/>
              </p:cNvSpPr>
              <p:nvPr/>
            </p:nvSpPr>
            <p:spPr bwMode="auto">
              <a:xfrm>
                <a:off x="2248" y="3293"/>
                <a:ext cx="25" cy="31"/>
              </a:xfrm>
              <a:custGeom>
                <a:avLst/>
                <a:gdLst>
                  <a:gd name="T0" fmla="*/ 0 w 70"/>
                  <a:gd name="T1" fmla="*/ 0 h 90"/>
                  <a:gd name="T2" fmla="*/ 0 w 70"/>
                  <a:gd name="T3" fmla="*/ 0 h 90"/>
                  <a:gd name="T4" fmla="*/ 0 w 70"/>
                  <a:gd name="T5" fmla="*/ 0 h 90"/>
                  <a:gd name="T6" fmla="*/ 0 60000 65536"/>
                  <a:gd name="T7" fmla="*/ 0 60000 65536"/>
                  <a:gd name="T8" fmla="*/ 0 60000 65536"/>
                </a:gdLst>
                <a:ahLst/>
                <a:cxnLst>
                  <a:cxn ang="T6">
                    <a:pos x="T0" y="T1"/>
                  </a:cxn>
                  <a:cxn ang="T7">
                    <a:pos x="T2" y="T3"/>
                  </a:cxn>
                  <a:cxn ang="T8">
                    <a:pos x="T4" y="T5"/>
                  </a:cxn>
                </a:cxnLst>
                <a:rect l="0" t="0" r="r" b="b"/>
                <a:pathLst>
                  <a:path w="70" h="90">
                    <a:moveTo>
                      <a:pt x="70" y="0"/>
                    </a:moveTo>
                    <a:lnTo>
                      <a:pt x="70" y="0"/>
                    </a:lnTo>
                    <a:lnTo>
                      <a:pt x="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01" name="Freeform 419"/>
              <p:cNvSpPr>
                <a:spLocks/>
              </p:cNvSpPr>
              <p:nvPr/>
            </p:nvSpPr>
            <p:spPr bwMode="auto">
              <a:xfrm>
                <a:off x="2273" y="3242"/>
                <a:ext cx="21" cy="51"/>
              </a:xfrm>
              <a:custGeom>
                <a:avLst/>
                <a:gdLst>
                  <a:gd name="T0" fmla="*/ 0 w 60"/>
                  <a:gd name="T1" fmla="*/ 0 h 150"/>
                  <a:gd name="T2" fmla="*/ 0 w 60"/>
                  <a:gd name="T3" fmla="*/ 0 h 150"/>
                  <a:gd name="T4" fmla="*/ 0 w 60"/>
                  <a:gd name="T5" fmla="*/ 0 h 150"/>
                  <a:gd name="T6" fmla="*/ 0 60000 65536"/>
                  <a:gd name="T7" fmla="*/ 0 60000 65536"/>
                  <a:gd name="T8" fmla="*/ 0 60000 65536"/>
                </a:gdLst>
                <a:ahLst/>
                <a:cxnLst>
                  <a:cxn ang="T6">
                    <a:pos x="T0" y="T1"/>
                  </a:cxn>
                  <a:cxn ang="T7">
                    <a:pos x="T2" y="T3"/>
                  </a:cxn>
                  <a:cxn ang="T8">
                    <a:pos x="T4" y="T5"/>
                  </a:cxn>
                </a:cxnLst>
                <a:rect l="0" t="0" r="r" b="b"/>
                <a:pathLst>
                  <a:path w="60" h="150">
                    <a:moveTo>
                      <a:pt x="60" y="0"/>
                    </a:moveTo>
                    <a:lnTo>
                      <a:pt x="6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02" name="Freeform 420"/>
              <p:cNvSpPr>
                <a:spLocks/>
              </p:cNvSpPr>
              <p:nvPr/>
            </p:nvSpPr>
            <p:spPr bwMode="auto">
              <a:xfrm>
                <a:off x="919" y="1636"/>
                <a:ext cx="40" cy="27"/>
              </a:xfrm>
              <a:custGeom>
                <a:avLst/>
                <a:gdLst>
                  <a:gd name="T0" fmla="*/ 0 w 111"/>
                  <a:gd name="T1" fmla="*/ 0 h 80"/>
                  <a:gd name="T2" fmla="*/ 0 w 111"/>
                  <a:gd name="T3" fmla="*/ 0 h 80"/>
                  <a:gd name="T4" fmla="*/ 0 w 111"/>
                  <a:gd name="T5" fmla="*/ 0 h 80"/>
                  <a:gd name="T6" fmla="*/ 0 60000 65536"/>
                  <a:gd name="T7" fmla="*/ 0 60000 65536"/>
                  <a:gd name="T8" fmla="*/ 0 60000 65536"/>
                </a:gdLst>
                <a:ahLst/>
                <a:cxnLst>
                  <a:cxn ang="T6">
                    <a:pos x="T0" y="T1"/>
                  </a:cxn>
                  <a:cxn ang="T7">
                    <a:pos x="T2" y="T3"/>
                  </a:cxn>
                  <a:cxn ang="T8">
                    <a:pos x="T4" y="T5"/>
                  </a:cxn>
                </a:cxnLst>
                <a:rect l="0" t="0" r="r" b="b"/>
                <a:pathLst>
                  <a:path w="111" h="80">
                    <a:moveTo>
                      <a:pt x="0" y="0"/>
                    </a:moveTo>
                    <a:lnTo>
                      <a:pt x="0" y="0"/>
                    </a:lnTo>
                    <a:lnTo>
                      <a:pt x="111"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03" name="Freeform 421"/>
              <p:cNvSpPr>
                <a:spLocks/>
              </p:cNvSpPr>
              <p:nvPr/>
            </p:nvSpPr>
            <p:spPr bwMode="auto">
              <a:xfrm>
                <a:off x="611" y="1493"/>
                <a:ext cx="18" cy="48"/>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04" name="Freeform 422"/>
              <p:cNvSpPr>
                <a:spLocks/>
              </p:cNvSpPr>
              <p:nvPr/>
            </p:nvSpPr>
            <p:spPr bwMode="auto">
              <a:xfrm>
                <a:off x="583" y="1527"/>
                <a:ext cx="46" cy="14"/>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130" y="40"/>
                    </a:moveTo>
                    <a:lnTo>
                      <a:pt x="13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05" name="Freeform 423"/>
              <p:cNvSpPr>
                <a:spLocks/>
              </p:cNvSpPr>
              <p:nvPr/>
            </p:nvSpPr>
            <p:spPr bwMode="auto">
              <a:xfrm>
                <a:off x="1500" y="1933"/>
                <a:ext cx="4" cy="61"/>
              </a:xfrm>
              <a:custGeom>
                <a:avLst/>
                <a:gdLst>
                  <a:gd name="T0" fmla="*/ 0 w 10"/>
                  <a:gd name="T1" fmla="*/ 0 h 180"/>
                  <a:gd name="T2" fmla="*/ 0 w 10"/>
                  <a:gd name="T3" fmla="*/ 0 h 180"/>
                  <a:gd name="T4" fmla="*/ 0 w 10"/>
                  <a:gd name="T5" fmla="*/ 0 h 180"/>
                  <a:gd name="T6" fmla="*/ 0 60000 65536"/>
                  <a:gd name="T7" fmla="*/ 0 60000 65536"/>
                  <a:gd name="T8" fmla="*/ 0 60000 65536"/>
                </a:gdLst>
                <a:ahLst/>
                <a:cxnLst>
                  <a:cxn ang="T6">
                    <a:pos x="T0" y="T1"/>
                  </a:cxn>
                  <a:cxn ang="T7">
                    <a:pos x="T2" y="T3"/>
                  </a:cxn>
                  <a:cxn ang="T8">
                    <a:pos x="T4" y="T5"/>
                  </a:cxn>
                </a:cxnLst>
                <a:rect l="0" t="0" r="r" b="b"/>
                <a:pathLst>
                  <a:path w="10" h="180">
                    <a:moveTo>
                      <a:pt x="0" y="180"/>
                    </a:moveTo>
                    <a:lnTo>
                      <a:pt x="0" y="180"/>
                    </a:lnTo>
                    <a:lnTo>
                      <a:pt x="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06" name="Freeform 424"/>
              <p:cNvSpPr>
                <a:spLocks/>
              </p:cNvSpPr>
              <p:nvPr/>
            </p:nvSpPr>
            <p:spPr bwMode="auto">
              <a:xfrm>
                <a:off x="700" y="2707"/>
                <a:ext cx="92" cy="10"/>
              </a:xfrm>
              <a:custGeom>
                <a:avLst/>
                <a:gdLst>
                  <a:gd name="T0" fmla="*/ 0 w 260"/>
                  <a:gd name="T1" fmla="*/ 0 h 30"/>
                  <a:gd name="T2" fmla="*/ 0 w 260"/>
                  <a:gd name="T3" fmla="*/ 0 h 30"/>
                  <a:gd name="T4" fmla="*/ 0 w 260"/>
                  <a:gd name="T5" fmla="*/ 0 h 30"/>
                  <a:gd name="T6" fmla="*/ 0 60000 65536"/>
                  <a:gd name="T7" fmla="*/ 0 60000 65536"/>
                  <a:gd name="T8" fmla="*/ 0 60000 65536"/>
                </a:gdLst>
                <a:ahLst/>
                <a:cxnLst>
                  <a:cxn ang="T6">
                    <a:pos x="T0" y="T1"/>
                  </a:cxn>
                  <a:cxn ang="T7">
                    <a:pos x="T2" y="T3"/>
                  </a:cxn>
                  <a:cxn ang="T8">
                    <a:pos x="T4" y="T5"/>
                  </a:cxn>
                </a:cxnLst>
                <a:rect l="0" t="0" r="r" b="b"/>
                <a:pathLst>
                  <a:path w="260" h="30">
                    <a:moveTo>
                      <a:pt x="0" y="30"/>
                    </a:moveTo>
                    <a:lnTo>
                      <a:pt x="0" y="30"/>
                    </a:lnTo>
                    <a:lnTo>
                      <a:pt x="2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07" name="Freeform 425"/>
              <p:cNvSpPr>
                <a:spLocks/>
              </p:cNvSpPr>
              <p:nvPr/>
            </p:nvSpPr>
            <p:spPr bwMode="auto">
              <a:xfrm>
                <a:off x="1621" y="1769"/>
                <a:ext cx="53" cy="34"/>
              </a:xfrm>
              <a:custGeom>
                <a:avLst/>
                <a:gdLst>
                  <a:gd name="T0" fmla="*/ 0 w 150"/>
                  <a:gd name="T1" fmla="*/ 0 h 100"/>
                  <a:gd name="T2" fmla="*/ 0 w 150"/>
                  <a:gd name="T3" fmla="*/ 0 h 100"/>
                  <a:gd name="T4" fmla="*/ 0 w 150"/>
                  <a:gd name="T5" fmla="*/ 0 h 100"/>
                  <a:gd name="T6" fmla="*/ 0 60000 65536"/>
                  <a:gd name="T7" fmla="*/ 0 60000 65536"/>
                  <a:gd name="T8" fmla="*/ 0 60000 65536"/>
                </a:gdLst>
                <a:ahLst/>
                <a:cxnLst>
                  <a:cxn ang="T6">
                    <a:pos x="T0" y="T1"/>
                  </a:cxn>
                  <a:cxn ang="T7">
                    <a:pos x="T2" y="T3"/>
                  </a:cxn>
                  <a:cxn ang="T8">
                    <a:pos x="T4" y="T5"/>
                  </a:cxn>
                </a:cxnLst>
                <a:rect l="0" t="0" r="r" b="b"/>
                <a:pathLst>
                  <a:path w="150" h="100">
                    <a:moveTo>
                      <a:pt x="150" y="0"/>
                    </a:moveTo>
                    <a:lnTo>
                      <a:pt x="15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08" name="Freeform 426"/>
              <p:cNvSpPr>
                <a:spLocks/>
              </p:cNvSpPr>
              <p:nvPr/>
            </p:nvSpPr>
            <p:spPr bwMode="auto">
              <a:xfrm>
                <a:off x="1486" y="2431"/>
                <a:ext cx="32" cy="13"/>
              </a:xfrm>
              <a:custGeom>
                <a:avLst/>
                <a:gdLst>
                  <a:gd name="T0" fmla="*/ 0 w 90"/>
                  <a:gd name="T1" fmla="*/ 0 h 40"/>
                  <a:gd name="T2" fmla="*/ 0 w 90"/>
                  <a:gd name="T3" fmla="*/ 0 h 40"/>
                  <a:gd name="T4" fmla="*/ 0 w 90"/>
                  <a:gd name="T5" fmla="*/ 0 h 40"/>
                  <a:gd name="T6" fmla="*/ 0 60000 65536"/>
                  <a:gd name="T7" fmla="*/ 0 60000 65536"/>
                  <a:gd name="T8" fmla="*/ 0 60000 65536"/>
                </a:gdLst>
                <a:ahLst/>
                <a:cxnLst>
                  <a:cxn ang="T6">
                    <a:pos x="T0" y="T1"/>
                  </a:cxn>
                  <a:cxn ang="T7">
                    <a:pos x="T2" y="T3"/>
                  </a:cxn>
                  <a:cxn ang="T8">
                    <a:pos x="T4" y="T5"/>
                  </a:cxn>
                </a:cxnLst>
                <a:rect l="0" t="0" r="r" b="b"/>
                <a:pathLst>
                  <a:path w="90" h="40">
                    <a:moveTo>
                      <a:pt x="0" y="0"/>
                    </a:moveTo>
                    <a:lnTo>
                      <a:pt x="0" y="0"/>
                    </a:lnTo>
                    <a:lnTo>
                      <a:pt x="9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09" name="Freeform 427"/>
              <p:cNvSpPr>
                <a:spLocks/>
              </p:cNvSpPr>
              <p:nvPr/>
            </p:nvSpPr>
            <p:spPr bwMode="auto">
              <a:xfrm>
                <a:off x="1961" y="2836"/>
                <a:ext cx="191" cy="280"/>
              </a:xfrm>
              <a:custGeom>
                <a:avLst/>
                <a:gdLst>
                  <a:gd name="T0" fmla="*/ 0 w 540"/>
                  <a:gd name="T1" fmla="*/ 0 h 820"/>
                  <a:gd name="T2" fmla="*/ 0 w 540"/>
                  <a:gd name="T3" fmla="*/ 0 h 820"/>
                  <a:gd name="T4" fmla="*/ 0 w 540"/>
                  <a:gd name="T5" fmla="*/ 0 h 820"/>
                  <a:gd name="T6" fmla="*/ 0 60000 65536"/>
                  <a:gd name="T7" fmla="*/ 0 60000 65536"/>
                  <a:gd name="T8" fmla="*/ 0 60000 65536"/>
                </a:gdLst>
                <a:ahLst/>
                <a:cxnLst>
                  <a:cxn ang="T6">
                    <a:pos x="T0" y="T1"/>
                  </a:cxn>
                  <a:cxn ang="T7">
                    <a:pos x="T2" y="T3"/>
                  </a:cxn>
                  <a:cxn ang="T8">
                    <a:pos x="T4" y="T5"/>
                  </a:cxn>
                </a:cxnLst>
                <a:rect l="0" t="0" r="r" b="b"/>
                <a:pathLst>
                  <a:path w="540" h="820">
                    <a:moveTo>
                      <a:pt x="540" y="820"/>
                    </a:moveTo>
                    <a:lnTo>
                      <a:pt x="540" y="8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10" name="Freeform 428"/>
              <p:cNvSpPr>
                <a:spLocks/>
              </p:cNvSpPr>
              <p:nvPr/>
            </p:nvSpPr>
            <p:spPr bwMode="auto">
              <a:xfrm>
                <a:off x="1107" y="1469"/>
                <a:ext cx="43"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11" name="Freeform 429"/>
              <p:cNvSpPr>
                <a:spLocks/>
              </p:cNvSpPr>
              <p:nvPr/>
            </p:nvSpPr>
            <p:spPr bwMode="auto">
              <a:xfrm>
                <a:off x="2152" y="3116"/>
                <a:ext cx="142" cy="126"/>
              </a:xfrm>
              <a:custGeom>
                <a:avLst/>
                <a:gdLst>
                  <a:gd name="T0" fmla="*/ 0 w 401"/>
                  <a:gd name="T1" fmla="*/ 0 h 370"/>
                  <a:gd name="T2" fmla="*/ 0 w 401"/>
                  <a:gd name="T3" fmla="*/ 0 h 370"/>
                  <a:gd name="T4" fmla="*/ 0 w 401"/>
                  <a:gd name="T5" fmla="*/ 0 h 370"/>
                  <a:gd name="T6" fmla="*/ 0 60000 65536"/>
                  <a:gd name="T7" fmla="*/ 0 60000 65536"/>
                  <a:gd name="T8" fmla="*/ 0 60000 65536"/>
                </a:gdLst>
                <a:ahLst/>
                <a:cxnLst>
                  <a:cxn ang="T6">
                    <a:pos x="T0" y="T1"/>
                  </a:cxn>
                  <a:cxn ang="T7">
                    <a:pos x="T2" y="T3"/>
                  </a:cxn>
                  <a:cxn ang="T8">
                    <a:pos x="T4" y="T5"/>
                  </a:cxn>
                </a:cxnLst>
                <a:rect l="0" t="0" r="r" b="b"/>
                <a:pathLst>
                  <a:path w="401" h="370">
                    <a:moveTo>
                      <a:pt x="0" y="0"/>
                    </a:moveTo>
                    <a:lnTo>
                      <a:pt x="0" y="0"/>
                    </a:lnTo>
                    <a:lnTo>
                      <a:pt x="401" y="3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12" name="Freeform 430"/>
              <p:cNvSpPr>
                <a:spLocks/>
              </p:cNvSpPr>
              <p:nvPr/>
            </p:nvSpPr>
            <p:spPr bwMode="auto">
              <a:xfrm>
                <a:off x="501" y="2843"/>
                <a:ext cx="18" cy="51"/>
              </a:xfrm>
              <a:custGeom>
                <a:avLst/>
                <a:gdLst>
                  <a:gd name="T0" fmla="*/ 0 w 51"/>
                  <a:gd name="T1" fmla="*/ 0 h 150"/>
                  <a:gd name="T2" fmla="*/ 0 w 51"/>
                  <a:gd name="T3" fmla="*/ 0 h 150"/>
                  <a:gd name="T4" fmla="*/ 0 w 51"/>
                  <a:gd name="T5" fmla="*/ 0 h 150"/>
                  <a:gd name="T6" fmla="*/ 0 60000 65536"/>
                  <a:gd name="T7" fmla="*/ 0 60000 65536"/>
                  <a:gd name="T8" fmla="*/ 0 60000 65536"/>
                </a:gdLst>
                <a:ahLst/>
                <a:cxnLst>
                  <a:cxn ang="T6">
                    <a:pos x="T0" y="T1"/>
                  </a:cxn>
                  <a:cxn ang="T7">
                    <a:pos x="T2" y="T3"/>
                  </a:cxn>
                  <a:cxn ang="T8">
                    <a:pos x="T4" y="T5"/>
                  </a:cxn>
                </a:cxnLst>
                <a:rect l="0" t="0" r="r" b="b"/>
                <a:pathLst>
                  <a:path w="51" h="150">
                    <a:moveTo>
                      <a:pt x="0" y="150"/>
                    </a:moveTo>
                    <a:lnTo>
                      <a:pt x="0" y="150"/>
                    </a:lnTo>
                    <a:lnTo>
                      <a:pt x="5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13" name="Freeform 431"/>
              <p:cNvSpPr>
                <a:spLocks/>
              </p:cNvSpPr>
              <p:nvPr/>
            </p:nvSpPr>
            <p:spPr bwMode="auto">
              <a:xfrm>
                <a:off x="1858" y="2403"/>
                <a:ext cx="14" cy="28"/>
              </a:xfrm>
              <a:custGeom>
                <a:avLst/>
                <a:gdLst>
                  <a:gd name="T0" fmla="*/ 0 w 40"/>
                  <a:gd name="T1" fmla="*/ 0 h 80"/>
                  <a:gd name="T2" fmla="*/ 0 w 40"/>
                  <a:gd name="T3" fmla="*/ 0 h 80"/>
                  <a:gd name="T4" fmla="*/ 0 w 40"/>
                  <a:gd name="T5" fmla="*/ 0 h 80"/>
                  <a:gd name="T6" fmla="*/ 0 60000 65536"/>
                  <a:gd name="T7" fmla="*/ 0 60000 65536"/>
                  <a:gd name="T8" fmla="*/ 0 60000 65536"/>
                </a:gdLst>
                <a:ahLst/>
                <a:cxnLst>
                  <a:cxn ang="T6">
                    <a:pos x="T0" y="T1"/>
                  </a:cxn>
                  <a:cxn ang="T7">
                    <a:pos x="T2" y="T3"/>
                  </a:cxn>
                  <a:cxn ang="T8">
                    <a:pos x="T4" y="T5"/>
                  </a:cxn>
                </a:cxnLst>
                <a:rect l="0" t="0" r="r" b="b"/>
                <a:pathLst>
                  <a:path w="40" h="80">
                    <a:moveTo>
                      <a:pt x="0" y="0"/>
                    </a:moveTo>
                    <a:lnTo>
                      <a:pt x="0" y="0"/>
                    </a:lnTo>
                    <a:lnTo>
                      <a:pt x="4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14" name="Freeform 432"/>
              <p:cNvSpPr>
                <a:spLocks/>
              </p:cNvSpPr>
              <p:nvPr/>
            </p:nvSpPr>
            <p:spPr bwMode="auto">
              <a:xfrm>
                <a:off x="2202" y="2434"/>
                <a:ext cx="67" cy="147"/>
              </a:xfrm>
              <a:custGeom>
                <a:avLst/>
                <a:gdLst>
                  <a:gd name="T0" fmla="*/ 0 w 190"/>
                  <a:gd name="T1" fmla="*/ 0 h 430"/>
                  <a:gd name="T2" fmla="*/ 0 w 190"/>
                  <a:gd name="T3" fmla="*/ 0 h 430"/>
                  <a:gd name="T4" fmla="*/ 0 w 190"/>
                  <a:gd name="T5" fmla="*/ 0 h 430"/>
                  <a:gd name="T6" fmla="*/ 0 60000 65536"/>
                  <a:gd name="T7" fmla="*/ 0 60000 65536"/>
                  <a:gd name="T8" fmla="*/ 0 60000 65536"/>
                </a:gdLst>
                <a:ahLst/>
                <a:cxnLst>
                  <a:cxn ang="T6">
                    <a:pos x="T0" y="T1"/>
                  </a:cxn>
                  <a:cxn ang="T7">
                    <a:pos x="T2" y="T3"/>
                  </a:cxn>
                  <a:cxn ang="T8">
                    <a:pos x="T4" y="T5"/>
                  </a:cxn>
                </a:cxnLst>
                <a:rect l="0" t="0" r="r" b="b"/>
                <a:pathLst>
                  <a:path w="190" h="430">
                    <a:moveTo>
                      <a:pt x="190" y="430"/>
                    </a:moveTo>
                    <a:lnTo>
                      <a:pt x="190" y="4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15" name="Freeform 433"/>
              <p:cNvSpPr>
                <a:spLocks/>
              </p:cNvSpPr>
              <p:nvPr/>
            </p:nvSpPr>
            <p:spPr bwMode="auto">
              <a:xfrm>
                <a:off x="1901" y="2509"/>
                <a:ext cx="368" cy="72"/>
              </a:xfrm>
              <a:custGeom>
                <a:avLst/>
                <a:gdLst>
                  <a:gd name="T0" fmla="*/ 0 w 1041"/>
                  <a:gd name="T1" fmla="*/ 0 h 210"/>
                  <a:gd name="T2" fmla="*/ 0 w 1041"/>
                  <a:gd name="T3" fmla="*/ 0 h 210"/>
                  <a:gd name="T4" fmla="*/ 0 w 1041"/>
                  <a:gd name="T5" fmla="*/ 0 h 210"/>
                  <a:gd name="T6" fmla="*/ 0 60000 65536"/>
                  <a:gd name="T7" fmla="*/ 0 60000 65536"/>
                  <a:gd name="T8" fmla="*/ 0 60000 65536"/>
                </a:gdLst>
                <a:ahLst/>
                <a:cxnLst>
                  <a:cxn ang="T6">
                    <a:pos x="T0" y="T1"/>
                  </a:cxn>
                  <a:cxn ang="T7">
                    <a:pos x="T2" y="T3"/>
                  </a:cxn>
                  <a:cxn ang="T8">
                    <a:pos x="T4" y="T5"/>
                  </a:cxn>
                </a:cxnLst>
                <a:rect l="0" t="0" r="r" b="b"/>
                <a:pathLst>
                  <a:path w="1041" h="210">
                    <a:moveTo>
                      <a:pt x="1041" y="210"/>
                    </a:moveTo>
                    <a:lnTo>
                      <a:pt x="1041" y="2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16" name="Freeform 434"/>
              <p:cNvSpPr>
                <a:spLocks/>
              </p:cNvSpPr>
              <p:nvPr/>
            </p:nvSpPr>
            <p:spPr bwMode="auto">
              <a:xfrm>
                <a:off x="2234" y="2454"/>
                <a:ext cx="35" cy="127"/>
              </a:xfrm>
              <a:custGeom>
                <a:avLst/>
                <a:gdLst>
                  <a:gd name="T0" fmla="*/ 0 w 100"/>
                  <a:gd name="T1" fmla="*/ 0 h 370"/>
                  <a:gd name="T2" fmla="*/ 0 w 100"/>
                  <a:gd name="T3" fmla="*/ 0 h 370"/>
                  <a:gd name="T4" fmla="*/ 0 w 100"/>
                  <a:gd name="T5" fmla="*/ 0 h 370"/>
                  <a:gd name="T6" fmla="*/ 0 60000 65536"/>
                  <a:gd name="T7" fmla="*/ 0 60000 65536"/>
                  <a:gd name="T8" fmla="*/ 0 60000 65536"/>
                </a:gdLst>
                <a:ahLst/>
                <a:cxnLst>
                  <a:cxn ang="T6">
                    <a:pos x="T0" y="T1"/>
                  </a:cxn>
                  <a:cxn ang="T7">
                    <a:pos x="T2" y="T3"/>
                  </a:cxn>
                  <a:cxn ang="T8">
                    <a:pos x="T4" y="T5"/>
                  </a:cxn>
                </a:cxnLst>
                <a:rect l="0" t="0" r="r" b="b"/>
                <a:pathLst>
                  <a:path w="100" h="370">
                    <a:moveTo>
                      <a:pt x="0" y="0"/>
                    </a:moveTo>
                    <a:lnTo>
                      <a:pt x="0" y="0"/>
                    </a:lnTo>
                    <a:lnTo>
                      <a:pt x="100" y="3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17" name="Freeform 435"/>
              <p:cNvSpPr>
                <a:spLocks/>
              </p:cNvSpPr>
              <p:nvPr/>
            </p:nvSpPr>
            <p:spPr bwMode="auto">
              <a:xfrm>
                <a:off x="2155" y="2444"/>
                <a:ext cx="114" cy="137"/>
              </a:xfrm>
              <a:custGeom>
                <a:avLst/>
                <a:gdLst>
                  <a:gd name="T0" fmla="*/ 0 w 321"/>
                  <a:gd name="T1" fmla="*/ 0 h 400"/>
                  <a:gd name="T2" fmla="*/ 0 w 321"/>
                  <a:gd name="T3" fmla="*/ 0 h 400"/>
                  <a:gd name="T4" fmla="*/ 0 w 321"/>
                  <a:gd name="T5" fmla="*/ 0 h 400"/>
                  <a:gd name="T6" fmla="*/ 0 60000 65536"/>
                  <a:gd name="T7" fmla="*/ 0 60000 65536"/>
                  <a:gd name="T8" fmla="*/ 0 60000 65536"/>
                </a:gdLst>
                <a:ahLst/>
                <a:cxnLst>
                  <a:cxn ang="T6">
                    <a:pos x="T0" y="T1"/>
                  </a:cxn>
                  <a:cxn ang="T7">
                    <a:pos x="T2" y="T3"/>
                  </a:cxn>
                  <a:cxn ang="T8">
                    <a:pos x="T4" y="T5"/>
                  </a:cxn>
                </a:cxnLst>
                <a:rect l="0" t="0" r="r" b="b"/>
                <a:pathLst>
                  <a:path w="321" h="400">
                    <a:moveTo>
                      <a:pt x="321" y="400"/>
                    </a:moveTo>
                    <a:lnTo>
                      <a:pt x="321" y="4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18" name="Freeform 436"/>
              <p:cNvSpPr>
                <a:spLocks noEditPoints="1"/>
              </p:cNvSpPr>
              <p:nvPr/>
            </p:nvSpPr>
            <p:spPr bwMode="auto">
              <a:xfrm>
                <a:off x="2670" y="3058"/>
                <a:ext cx="203" cy="44"/>
              </a:xfrm>
              <a:custGeom>
                <a:avLst/>
                <a:gdLst>
                  <a:gd name="T0" fmla="*/ 0 w 573"/>
                  <a:gd name="T1" fmla="*/ 0 h 127"/>
                  <a:gd name="T2" fmla="*/ 0 w 573"/>
                  <a:gd name="T3" fmla="*/ 0 h 127"/>
                  <a:gd name="T4" fmla="*/ 0 w 573"/>
                  <a:gd name="T5" fmla="*/ 0 h 127"/>
                  <a:gd name="T6" fmla="*/ 0 w 573"/>
                  <a:gd name="T7" fmla="*/ 0 h 127"/>
                  <a:gd name="T8" fmla="*/ 0 w 573"/>
                  <a:gd name="T9" fmla="*/ 0 h 127"/>
                  <a:gd name="T10" fmla="*/ 0 w 573"/>
                  <a:gd name="T11" fmla="*/ 0 h 127"/>
                  <a:gd name="T12" fmla="*/ 0 w 573"/>
                  <a:gd name="T13" fmla="*/ 0 h 127"/>
                  <a:gd name="T14" fmla="*/ 0 w 573"/>
                  <a:gd name="T15" fmla="*/ 0 h 127"/>
                  <a:gd name="T16" fmla="*/ 0 w 573"/>
                  <a:gd name="T17" fmla="*/ 0 h 127"/>
                  <a:gd name="T18" fmla="*/ 0 w 573"/>
                  <a:gd name="T19" fmla="*/ 0 h 127"/>
                  <a:gd name="T20" fmla="*/ 0 w 573"/>
                  <a:gd name="T21" fmla="*/ 0 h 127"/>
                  <a:gd name="T22" fmla="*/ 0 w 573"/>
                  <a:gd name="T23" fmla="*/ 0 h 127"/>
                  <a:gd name="T24" fmla="*/ 0 w 573"/>
                  <a:gd name="T25" fmla="*/ 0 h 127"/>
                  <a:gd name="T26" fmla="*/ 0 w 573"/>
                  <a:gd name="T27" fmla="*/ 0 h 127"/>
                  <a:gd name="T28" fmla="*/ 0 w 573"/>
                  <a:gd name="T29" fmla="*/ 0 h 127"/>
                  <a:gd name="T30" fmla="*/ 0 w 573"/>
                  <a:gd name="T31" fmla="*/ 0 h 127"/>
                  <a:gd name="T32" fmla="*/ 0 w 573"/>
                  <a:gd name="T33" fmla="*/ 0 h 127"/>
                  <a:gd name="T34" fmla="*/ 0 w 573"/>
                  <a:gd name="T35" fmla="*/ 0 h 127"/>
                  <a:gd name="T36" fmla="*/ 0 w 573"/>
                  <a:gd name="T37" fmla="*/ 0 h 127"/>
                  <a:gd name="T38" fmla="*/ 0 w 573"/>
                  <a:gd name="T39" fmla="*/ 0 h 127"/>
                  <a:gd name="T40" fmla="*/ 0 w 573"/>
                  <a:gd name="T41" fmla="*/ 0 h 127"/>
                  <a:gd name="T42" fmla="*/ 0 w 573"/>
                  <a:gd name="T43" fmla="*/ 0 h 127"/>
                  <a:gd name="T44" fmla="*/ 0 w 573"/>
                  <a:gd name="T45" fmla="*/ 0 h 127"/>
                  <a:gd name="T46" fmla="*/ 0 w 573"/>
                  <a:gd name="T47" fmla="*/ 0 h 127"/>
                  <a:gd name="T48" fmla="*/ 0 w 573"/>
                  <a:gd name="T49" fmla="*/ 0 h 127"/>
                  <a:gd name="T50" fmla="*/ 0 w 573"/>
                  <a:gd name="T51" fmla="*/ 0 h 127"/>
                  <a:gd name="T52" fmla="*/ 0 w 573"/>
                  <a:gd name="T53" fmla="*/ 0 h 127"/>
                  <a:gd name="T54" fmla="*/ 0 w 573"/>
                  <a:gd name="T55" fmla="*/ 0 h 127"/>
                  <a:gd name="T56" fmla="*/ 0 w 573"/>
                  <a:gd name="T57" fmla="*/ 0 h 127"/>
                  <a:gd name="T58" fmla="*/ 0 w 573"/>
                  <a:gd name="T59" fmla="*/ 0 h 127"/>
                  <a:gd name="T60" fmla="*/ 0 w 573"/>
                  <a:gd name="T61" fmla="*/ 0 h 127"/>
                  <a:gd name="T62" fmla="*/ 0 w 573"/>
                  <a:gd name="T63" fmla="*/ 0 h 127"/>
                  <a:gd name="T64" fmla="*/ 0 w 573"/>
                  <a:gd name="T65" fmla="*/ 0 h 127"/>
                  <a:gd name="T66" fmla="*/ 0 w 573"/>
                  <a:gd name="T67" fmla="*/ 0 h 127"/>
                  <a:gd name="T68" fmla="*/ 0 w 573"/>
                  <a:gd name="T69" fmla="*/ 0 h 127"/>
                  <a:gd name="T70" fmla="*/ 0 w 573"/>
                  <a:gd name="T71" fmla="*/ 0 h 127"/>
                  <a:gd name="T72" fmla="*/ 0 w 573"/>
                  <a:gd name="T73" fmla="*/ 0 h 127"/>
                  <a:gd name="T74" fmla="*/ 0 w 573"/>
                  <a:gd name="T75" fmla="*/ 0 h 127"/>
                  <a:gd name="T76" fmla="*/ 0 w 573"/>
                  <a:gd name="T77" fmla="*/ 0 h 12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73" h="127">
                    <a:moveTo>
                      <a:pt x="0" y="124"/>
                    </a:moveTo>
                    <a:lnTo>
                      <a:pt x="0" y="124"/>
                    </a:lnTo>
                    <a:lnTo>
                      <a:pt x="0" y="8"/>
                    </a:lnTo>
                    <a:lnTo>
                      <a:pt x="21" y="8"/>
                    </a:lnTo>
                    <a:lnTo>
                      <a:pt x="75" y="87"/>
                    </a:lnTo>
                    <a:lnTo>
                      <a:pt x="75" y="8"/>
                    </a:lnTo>
                    <a:lnTo>
                      <a:pt x="94" y="8"/>
                    </a:lnTo>
                    <a:lnTo>
                      <a:pt x="94" y="124"/>
                    </a:lnTo>
                    <a:lnTo>
                      <a:pt x="73" y="124"/>
                    </a:lnTo>
                    <a:lnTo>
                      <a:pt x="19" y="45"/>
                    </a:lnTo>
                    <a:lnTo>
                      <a:pt x="19" y="124"/>
                    </a:lnTo>
                    <a:lnTo>
                      <a:pt x="0" y="124"/>
                    </a:lnTo>
                    <a:close/>
                    <a:moveTo>
                      <a:pt x="123" y="124"/>
                    </a:moveTo>
                    <a:lnTo>
                      <a:pt x="123" y="124"/>
                    </a:lnTo>
                    <a:lnTo>
                      <a:pt x="123" y="8"/>
                    </a:lnTo>
                    <a:lnTo>
                      <a:pt x="146" y="8"/>
                    </a:lnTo>
                    <a:lnTo>
                      <a:pt x="146" y="64"/>
                    </a:lnTo>
                    <a:lnTo>
                      <a:pt x="190" y="8"/>
                    </a:lnTo>
                    <a:lnTo>
                      <a:pt x="210" y="8"/>
                    </a:lnTo>
                    <a:lnTo>
                      <a:pt x="170" y="60"/>
                    </a:lnTo>
                    <a:lnTo>
                      <a:pt x="220" y="124"/>
                    </a:lnTo>
                    <a:lnTo>
                      <a:pt x="190" y="124"/>
                    </a:lnTo>
                    <a:lnTo>
                      <a:pt x="146" y="67"/>
                    </a:lnTo>
                    <a:lnTo>
                      <a:pt x="146" y="124"/>
                    </a:lnTo>
                    <a:lnTo>
                      <a:pt x="123" y="124"/>
                    </a:lnTo>
                    <a:close/>
                    <a:moveTo>
                      <a:pt x="383" y="119"/>
                    </a:moveTo>
                    <a:lnTo>
                      <a:pt x="383" y="119"/>
                    </a:lnTo>
                    <a:cubicBezTo>
                      <a:pt x="366" y="127"/>
                      <a:pt x="343" y="127"/>
                      <a:pt x="343" y="127"/>
                    </a:cubicBezTo>
                    <a:cubicBezTo>
                      <a:pt x="314" y="127"/>
                      <a:pt x="298" y="111"/>
                      <a:pt x="298" y="111"/>
                    </a:cubicBezTo>
                    <a:cubicBezTo>
                      <a:pt x="282" y="95"/>
                      <a:pt x="282" y="66"/>
                      <a:pt x="282" y="66"/>
                    </a:cubicBezTo>
                    <a:cubicBezTo>
                      <a:pt x="282" y="37"/>
                      <a:pt x="298" y="21"/>
                      <a:pt x="298" y="21"/>
                    </a:cubicBezTo>
                    <a:cubicBezTo>
                      <a:pt x="314" y="5"/>
                      <a:pt x="344" y="5"/>
                      <a:pt x="344" y="5"/>
                    </a:cubicBezTo>
                    <a:cubicBezTo>
                      <a:pt x="363" y="5"/>
                      <a:pt x="382" y="10"/>
                      <a:pt x="382" y="10"/>
                    </a:cubicBezTo>
                    <a:lnTo>
                      <a:pt x="382" y="28"/>
                    </a:lnTo>
                    <a:cubicBezTo>
                      <a:pt x="360" y="21"/>
                      <a:pt x="346" y="21"/>
                      <a:pt x="346" y="21"/>
                    </a:cubicBezTo>
                    <a:cubicBezTo>
                      <a:pt x="328" y="21"/>
                      <a:pt x="318" y="33"/>
                      <a:pt x="318" y="33"/>
                    </a:cubicBezTo>
                    <a:cubicBezTo>
                      <a:pt x="308" y="44"/>
                      <a:pt x="308" y="66"/>
                      <a:pt x="308" y="66"/>
                    </a:cubicBezTo>
                    <a:cubicBezTo>
                      <a:pt x="308" y="87"/>
                      <a:pt x="319" y="98"/>
                      <a:pt x="319" y="98"/>
                    </a:cubicBezTo>
                    <a:cubicBezTo>
                      <a:pt x="329" y="110"/>
                      <a:pt x="348" y="110"/>
                      <a:pt x="348" y="110"/>
                    </a:cubicBezTo>
                    <a:cubicBezTo>
                      <a:pt x="365" y="110"/>
                      <a:pt x="383" y="101"/>
                      <a:pt x="383" y="101"/>
                    </a:cubicBezTo>
                    <a:lnTo>
                      <a:pt x="383" y="119"/>
                    </a:lnTo>
                    <a:close/>
                    <a:moveTo>
                      <a:pt x="474" y="121"/>
                    </a:moveTo>
                    <a:lnTo>
                      <a:pt x="474" y="121"/>
                    </a:lnTo>
                    <a:cubicBezTo>
                      <a:pt x="457" y="126"/>
                      <a:pt x="442" y="126"/>
                      <a:pt x="442" y="126"/>
                    </a:cubicBezTo>
                    <a:cubicBezTo>
                      <a:pt x="421" y="126"/>
                      <a:pt x="408" y="113"/>
                      <a:pt x="408" y="113"/>
                    </a:cubicBezTo>
                    <a:cubicBezTo>
                      <a:pt x="396" y="101"/>
                      <a:pt x="396" y="80"/>
                      <a:pt x="396" y="80"/>
                    </a:cubicBezTo>
                    <a:cubicBezTo>
                      <a:pt x="396" y="60"/>
                      <a:pt x="407" y="48"/>
                      <a:pt x="407" y="48"/>
                    </a:cubicBezTo>
                    <a:cubicBezTo>
                      <a:pt x="419" y="36"/>
                      <a:pt x="437" y="36"/>
                      <a:pt x="437" y="36"/>
                    </a:cubicBezTo>
                    <a:cubicBezTo>
                      <a:pt x="456" y="36"/>
                      <a:pt x="465" y="48"/>
                      <a:pt x="465" y="48"/>
                    </a:cubicBezTo>
                    <a:cubicBezTo>
                      <a:pt x="474" y="60"/>
                      <a:pt x="474" y="85"/>
                      <a:pt x="474" y="85"/>
                    </a:cubicBezTo>
                    <a:lnTo>
                      <a:pt x="420" y="85"/>
                    </a:lnTo>
                    <a:cubicBezTo>
                      <a:pt x="423" y="110"/>
                      <a:pt x="447" y="110"/>
                      <a:pt x="447" y="110"/>
                    </a:cubicBezTo>
                    <a:cubicBezTo>
                      <a:pt x="459" y="110"/>
                      <a:pt x="474" y="105"/>
                      <a:pt x="474" y="105"/>
                    </a:cubicBezTo>
                    <a:lnTo>
                      <a:pt x="474" y="121"/>
                    </a:lnTo>
                    <a:close/>
                    <a:moveTo>
                      <a:pt x="420" y="72"/>
                    </a:moveTo>
                    <a:lnTo>
                      <a:pt x="420" y="72"/>
                    </a:lnTo>
                    <a:lnTo>
                      <a:pt x="451" y="72"/>
                    </a:lnTo>
                    <a:cubicBezTo>
                      <a:pt x="451" y="50"/>
                      <a:pt x="437" y="50"/>
                      <a:pt x="437" y="50"/>
                    </a:cubicBezTo>
                    <a:cubicBezTo>
                      <a:pt x="422" y="50"/>
                      <a:pt x="420" y="72"/>
                      <a:pt x="420" y="72"/>
                    </a:cubicBezTo>
                    <a:close/>
                    <a:moveTo>
                      <a:pt x="497" y="124"/>
                    </a:moveTo>
                    <a:lnTo>
                      <a:pt x="497" y="124"/>
                    </a:lnTo>
                    <a:lnTo>
                      <a:pt x="497" y="0"/>
                    </a:lnTo>
                    <a:lnTo>
                      <a:pt x="521" y="0"/>
                    </a:lnTo>
                    <a:lnTo>
                      <a:pt x="521" y="124"/>
                    </a:lnTo>
                    <a:lnTo>
                      <a:pt x="497" y="124"/>
                    </a:lnTo>
                    <a:close/>
                    <a:moveTo>
                      <a:pt x="550" y="124"/>
                    </a:moveTo>
                    <a:lnTo>
                      <a:pt x="550" y="124"/>
                    </a:lnTo>
                    <a:lnTo>
                      <a:pt x="550" y="0"/>
                    </a:lnTo>
                    <a:lnTo>
                      <a:pt x="573" y="0"/>
                    </a:lnTo>
                    <a:lnTo>
                      <a:pt x="573" y="124"/>
                    </a:lnTo>
                    <a:lnTo>
                      <a:pt x="550"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19" name="Freeform 437"/>
              <p:cNvSpPr>
                <a:spLocks noEditPoints="1"/>
              </p:cNvSpPr>
              <p:nvPr/>
            </p:nvSpPr>
            <p:spPr bwMode="auto">
              <a:xfrm>
                <a:off x="2125" y="3785"/>
                <a:ext cx="163" cy="43"/>
              </a:xfrm>
              <a:custGeom>
                <a:avLst/>
                <a:gdLst>
                  <a:gd name="T0" fmla="*/ 0 w 460"/>
                  <a:gd name="T1" fmla="*/ 0 h 126"/>
                  <a:gd name="T2" fmla="*/ 0 w 460"/>
                  <a:gd name="T3" fmla="*/ 0 h 126"/>
                  <a:gd name="T4" fmla="*/ 0 w 460"/>
                  <a:gd name="T5" fmla="*/ 0 h 126"/>
                  <a:gd name="T6" fmla="*/ 0 w 460"/>
                  <a:gd name="T7" fmla="*/ 0 h 126"/>
                  <a:gd name="T8" fmla="*/ 0 w 460"/>
                  <a:gd name="T9" fmla="*/ 0 h 126"/>
                  <a:gd name="T10" fmla="*/ 0 w 460"/>
                  <a:gd name="T11" fmla="*/ 0 h 126"/>
                  <a:gd name="T12" fmla="*/ 0 w 460"/>
                  <a:gd name="T13" fmla="*/ 0 h 126"/>
                  <a:gd name="T14" fmla="*/ 0 w 460"/>
                  <a:gd name="T15" fmla="*/ 0 h 126"/>
                  <a:gd name="T16" fmla="*/ 0 w 460"/>
                  <a:gd name="T17" fmla="*/ 0 h 126"/>
                  <a:gd name="T18" fmla="*/ 0 w 460"/>
                  <a:gd name="T19" fmla="*/ 0 h 126"/>
                  <a:gd name="T20" fmla="*/ 0 w 460"/>
                  <a:gd name="T21" fmla="*/ 0 h 126"/>
                  <a:gd name="T22" fmla="*/ 0 w 460"/>
                  <a:gd name="T23" fmla="*/ 0 h 126"/>
                  <a:gd name="T24" fmla="*/ 0 w 460"/>
                  <a:gd name="T25" fmla="*/ 0 h 126"/>
                  <a:gd name="T26" fmla="*/ 0 w 460"/>
                  <a:gd name="T27" fmla="*/ 0 h 126"/>
                  <a:gd name="T28" fmla="*/ 0 w 460"/>
                  <a:gd name="T29" fmla="*/ 0 h 126"/>
                  <a:gd name="T30" fmla="*/ 0 w 460"/>
                  <a:gd name="T31" fmla="*/ 0 h 126"/>
                  <a:gd name="T32" fmla="*/ 0 w 460"/>
                  <a:gd name="T33" fmla="*/ 0 h 126"/>
                  <a:gd name="T34" fmla="*/ 0 w 460"/>
                  <a:gd name="T35" fmla="*/ 0 h 126"/>
                  <a:gd name="T36" fmla="*/ 0 w 460"/>
                  <a:gd name="T37" fmla="*/ 0 h 126"/>
                  <a:gd name="T38" fmla="*/ 0 w 460"/>
                  <a:gd name="T39" fmla="*/ 0 h 126"/>
                  <a:gd name="T40" fmla="*/ 0 w 460"/>
                  <a:gd name="T41" fmla="*/ 0 h 126"/>
                  <a:gd name="T42" fmla="*/ 0 w 460"/>
                  <a:gd name="T43" fmla="*/ 0 h 126"/>
                  <a:gd name="T44" fmla="*/ 0 w 460"/>
                  <a:gd name="T45" fmla="*/ 0 h 126"/>
                  <a:gd name="T46" fmla="*/ 0 w 460"/>
                  <a:gd name="T47" fmla="*/ 0 h 126"/>
                  <a:gd name="T48" fmla="*/ 0 w 460"/>
                  <a:gd name="T49" fmla="*/ 0 h 126"/>
                  <a:gd name="T50" fmla="*/ 0 w 460"/>
                  <a:gd name="T51" fmla="*/ 0 h 126"/>
                  <a:gd name="T52" fmla="*/ 0 w 460"/>
                  <a:gd name="T53" fmla="*/ 0 h 126"/>
                  <a:gd name="T54" fmla="*/ 0 w 460"/>
                  <a:gd name="T55" fmla="*/ 0 h 126"/>
                  <a:gd name="T56" fmla="*/ 0 w 460"/>
                  <a:gd name="T57" fmla="*/ 0 h 126"/>
                  <a:gd name="T58" fmla="*/ 0 w 460"/>
                  <a:gd name="T59" fmla="*/ 0 h 126"/>
                  <a:gd name="T60" fmla="*/ 0 w 460"/>
                  <a:gd name="T61" fmla="*/ 0 h 126"/>
                  <a:gd name="T62" fmla="*/ 0 w 460"/>
                  <a:gd name="T63" fmla="*/ 0 h 126"/>
                  <a:gd name="T64" fmla="*/ 0 w 460"/>
                  <a:gd name="T65" fmla="*/ 0 h 126"/>
                  <a:gd name="T66" fmla="*/ 0 w 460"/>
                  <a:gd name="T67" fmla="*/ 0 h 126"/>
                  <a:gd name="T68" fmla="*/ 0 w 460"/>
                  <a:gd name="T69" fmla="*/ 0 h 126"/>
                  <a:gd name="T70" fmla="*/ 0 w 460"/>
                  <a:gd name="T71" fmla="*/ 0 h 126"/>
                  <a:gd name="T72" fmla="*/ 0 w 460"/>
                  <a:gd name="T73" fmla="*/ 0 h 126"/>
                  <a:gd name="T74" fmla="*/ 0 w 460"/>
                  <a:gd name="T75" fmla="*/ 0 h 126"/>
                  <a:gd name="T76" fmla="*/ 0 w 460"/>
                  <a:gd name="T77" fmla="*/ 0 h 126"/>
                  <a:gd name="T78" fmla="*/ 0 w 460"/>
                  <a:gd name="T79" fmla="*/ 0 h 126"/>
                  <a:gd name="T80" fmla="*/ 0 w 460"/>
                  <a:gd name="T81" fmla="*/ 0 h 126"/>
                  <a:gd name="T82" fmla="*/ 0 w 460"/>
                  <a:gd name="T83" fmla="*/ 0 h 126"/>
                  <a:gd name="T84" fmla="*/ 0 w 460"/>
                  <a:gd name="T85" fmla="*/ 0 h 126"/>
                  <a:gd name="T86" fmla="*/ 0 w 460"/>
                  <a:gd name="T87" fmla="*/ 0 h 126"/>
                  <a:gd name="T88" fmla="*/ 0 w 460"/>
                  <a:gd name="T89" fmla="*/ 0 h 126"/>
                  <a:gd name="T90" fmla="*/ 0 w 460"/>
                  <a:gd name="T91" fmla="*/ 0 h 126"/>
                  <a:gd name="T92" fmla="*/ 0 w 460"/>
                  <a:gd name="T93" fmla="*/ 0 h 126"/>
                  <a:gd name="T94" fmla="*/ 0 w 460"/>
                  <a:gd name="T95" fmla="*/ 0 h 126"/>
                  <a:gd name="T96" fmla="*/ 0 w 460"/>
                  <a:gd name="T97" fmla="*/ 0 h 126"/>
                  <a:gd name="T98" fmla="*/ 0 w 460"/>
                  <a:gd name="T99" fmla="*/ 0 h 126"/>
                  <a:gd name="T100" fmla="*/ 0 w 460"/>
                  <a:gd name="T101" fmla="*/ 0 h 126"/>
                  <a:gd name="T102" fmla="*/ 0 w 460"/>
                  <a:gd name="T103" fmla="*/ 0 h 126"/>
                  <a:gd name="T104" fmla="*/ 0 w 460"/>
                  <a:gd name="T105" fmla="*/ 0 h 126"/>
                  <a:gd name="T106" fmla="*/ 0 w 460"/>
                  <a:gd name="T107" fmla="*/ 0 h 126"/>
                  <a:gd name="T108" fmla="*/ 0 w 460"/>
                  <a:gd name="T109" fmla="*/ 0 h 126"/>
                  <a:gd name="T110" fmla="*/ 0 w 460"/>
                  <a:gd name="T111" fmla="*/ 0 h 126"/>
                  <a:gd name="T112" fmla="*/ 0 w 460"/>
                  <a:gd name="T113" fmla="*/ 0 h 126"/>
                  <a:gd name="T114" fmla="*/ 0 w 460"/>
                  <a:gd name="T115" fmla="*/ 0 h 126"/>
                  <a:gd name="T116" fmla="*/ 0 w 460"/>
                  <a:gd name="T117" fmla="*/ 0 h 126"/>
                  <a:gd name="T118" fmla="*/ 0 w 460"/>
                  <a:gd name="T119" fmla="*/ 0 h 126"/>
                  <a:gd name="T120" fmla="*/ 0 w 460"/>
                  <a:gd name="T121" fmla="*/ 0 h 126"/>
                  <a:gd name="T122" fmla="*/ 0 w 460"/>
                  <a:gd name="T123" fmla="*/ 0 h 1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60" h="126">
                    <a:moveTo>
                      <a:pt x="42" y="123"/>
                    </a:moveTo>
                    <a:lnTo>
                      <a:pt x="42" y="123"/>
                    </a:lnTo>
                    <a:lnTo>
                      <a:pt x="42" y="23"/>
                    </a:lnTo>
                    <a:lnTo>
                      <a:pt x="0" y="23"/>
                    </a:lnTo>
                    <a:lnTo>
                      <a:pt x="0" y="8"/>
                    </a:lnTo>
                    <a:lnTo>
                      <a:pt x="108" y="8"/>
                    </a:lnTo>
                    <a:lnTo>
                      <a:pt x="108" y="23"/>
                    </a:lnTo>
                    <a:lnTo>
                      <a:pt x="66" y="23"/>
                    </a:lnTo>
                    <a:lnTo>
                      <a:pt x="66" y="123"/>
                    </a:lnTo>
                    <a:lnTo>
                      <a:pt x="42" y="123"/>
                    </a:lnTo>
                    <a:close/>
                    <a:moveTo>
                      <a:pt x="270" y="119"/>
                    </a:moveTo>
                    <a:lnTo>
                      <a:pt x="270" y="119"/>
                    </a:lnTo>
                    <a:cubicBezTo>
                      <a:pt x="253" y="126"/>
                      <a:pt x="230" y="126"/>
                      <a:pt x="230" y="126"/>
                    </a:cubicBezTo>
                    <a:cubicBezTo>
                      <a:pt x="201" y="126"/>
                      <a:pt x="185" y="110"/>
                      <a:pt x="185" y="110"/>
                    </a:cubicBezTo>
                    <a:cubicBezTo>
                      <a:pt x="169" y="94"/>
                      <a:pt x="169" y="65"/>
                      <a:pt x="169" y="65"/>
                    </a:cubicBezTo>
                    <a:cubicBezTo>
                      <a:pt x="169" y="36"/>
                      <a:pt x="185" y="20"/>
                      <a:pt x="185" y="20"/>
                    </a:cubicBezTo>
                    <a:cubicBezTo>
                      <a:pt x="201" y="5"/>
                      <a:pt x="231" y="5"/>
                      <a:pt x="231" y="5"/>
                    </a:cubicBezTo>
                    <a:cubicBezTo>
                      <a:pt x="250" y="5"/>
                      <a:pt x="269" y="9"/>
                      <a:pt x="269" y="9"/>
                    </a:cubicBezTo>
                    <a:lnTo>
                      <a:pt x="269" y="28"/>
                    </a:lnTo>
                    <a:cubicBezTo>
                      <a:pt x="247" y="21"/>
                      <a:pt x="233" y="21"/>
                      <a:pt x="233" y="21"/>
                    </a:cubicBezTo>
                    <a:cubicBezTo>
                      <a:pt x="215" y="21"/>
                      <a:pt x="205" y="32"/>
                      <a:pt x="205" y="32"/>
                    </a:cubicBezTo>
                    <a:cubicBezTo>
                      <a:pt x="195" y="44"/>
                      <a:pt x="195" y="65"/>
                      <a:pt x="195" y="65"/>
                    </a:cubicBezTo>
                    <a:cubicBezTo>
                      <a:pt x="195" y="86"/>
                      <a:pt x="206" y="98"/>
                      <a:pt x="206" y="98"/>
                    </a:cubicBezTo>
                    <a:cubicBezTo>
                      <a:pt x="216" y="109"/>
                      <a:pt x="235" y="109"/>
                      <a:pt x="235" y="109"/>
                    </a:cubicBezTo>
                    <a:cubicBezTo>
                      <a:pt x="252" y="109"/>
                      <a:pt x="270" y="101"/>
                      <a:pt x="270" y="101"/>
                    </a:cubicBezTo>
                    <a:lnTo>
                      <a:pt x="270" y="119"/>
                    </a:lnTo>
                    <a:close/>
                    <a:moveTo>
                      <a:pt x="361" y="120"/>
                    </a:moveTo>
                    <a:lnTo>
                      <a:pt x="361" y="120"/>
                    </a:lnTo>
                    <a:cubicBezTo>
                      <a:pt x="344" y="125"/>
                      <a:pt x="329" y="125"/>
                      <a:pt x="329" y="125"/>
                    </a:cubicBezTo>
                    <a:cubicBezTo>
                      <a:pt x="308" y="125"/>
                      <a:pt x="295" y="113"/>
                      <a:pt x="295" y="113"/>
                    </a:cubicBezTo>
                    <a:cubicBezTo>
                      <a:pt x="283" y="101"/>
                      <a:pt x="283" y="80"/>
                      <a:pt x="283" y="80"/>
                    </a:cubicBezTo>
                    <a:cubicBezTo>
                      <a:pt x="283" y="60"/>
                      <a:pt x="294" y="48"/>
                      <a:pt x="294" y="48"/>
                    </a:cubicBezTo>
                    <a:cubicBezTo>
                      <a:pt x="306" y="35"/>
                      <a:pt x="324" y="35"/>
                      <a:pt x="324" y="35"/>
                    </a:cubicBezTo>
                    <a:cubicBezTo>
                      <a:pt x="343" y="35"/>
                      <a:pt x="352" y="47"/>
                      <a:pt x="352" y="47"/>
                    </a:cubicBezTo>
                    <a:cubicBezTo>
                      <a:pt x="361" y="59"/>
                      <a:pt x="361" y="85"/>
                      <a:pt x="361" y="85"/>
                    </a:cubicBezTo>
                    <a:lnTo>
                      <a:pt x="307" y="85"/>
                    </a:lnTo>
                    <a:cubicBezTo>
                      <a:pt x="310" y="109"/>
                      <a:pt x="334" y="109"/>
                      <a:pt x="334" y="109"/>
                    </a:cubicBezTo>
                    <a:cubicBezTo>
                      <a:pt x="346" y="109"/>
                      <a:pt x="361" y="104"/>
                      <a:pt x="361" y="104"/>
                    </a:cubicBezTo>
                    <a:lnTo>
                      <a:pt x="361" y="120"/>
                    </a:lnTo>
                    <a:close/>
                    <a:moveTo>
                      <a:pt x="307" y="72"/>
                    </a:moveTo>
                    <a:lnTo>
                      <a:pt x="307" y="72"/>
                    </a:lnTo>
                    <a:lnTo>
                      <a:pt x="338" y="72"/>
                    </a:lnTo>
                    <a:cubicBezTo>
                      <a:pt x="338" y="50"/>
                      <a:pt x="324" y="50"/>
                      <a:pt x="324" y="50"/>
                    </a:cubicBezTo>
                    <a:cubicBezTo>
                      <a:pt x="309" y="50"/>
                      <a:pt x="307" y="72"/>
                      <a:pt x="307" y="72"/>
                    </a:cubicBezTo>
                    <a:close/>
                    <a:moveTo>
                      <a:pt x="384" y="123"/>
                    </a:moveTo>
                    <a:lnTo>
                      <a:pt x="384" y="123"/>
                    </a:lnTo>
                    <a:lnTo>
                      <a:pt x="384" y="0"/>
                    </a:lnTo>
                    <a:lnTo>
                      <a:pt x="408" y="0"/>
                    </a:lnTo>
                    <a:lnTo>
                      <a:pt x="408" y="123"/>
                    </a:lnTo>
                    <a:lnTo>
                      <a:pt x="384" y="123"/>
                    </a:lnTo>
                    <a:close/>
                    <a:moveTo>
                      <a:pt x="437" y="123"/>
                    </a:moveTo>
                    <a:lnTo>
                      <a:pt x="437" y="123"/>
                    </a:lnTo>
                    <a:lnTo>
                      <a:pt x="437" y="0"/>
                    </a:lnTo>
                    <a:lnTo>
                      <a:pt x="460" y="0"/>
                    </a:lnTo>
                    <a:lnTo>
                      <a:pt x="460" y="123"/>
                    </a:lnTo>
                    <a:lnTo>
                      <a:pt x="437"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20" name="Freeform 438"/>
              <p:cNvSpPr>
                <a:spLocks noEditPoints="1"/>
              </p:cNvSpPr>
              <p:nvPr/>
            </p:nvSpPr>
            <p:spPr bwMode="auto">
              <a:xfrm>
                <a:off x="138" y="2548"/>
                <a:ext cx="377" cy="43"/>
              </a:xfrm>
              <a:custGeom>
                <a:avLst/>
                <a:gdLst>
                  <a:gd name="T0" fmla="*/ 0 w 1066"/>
                  <a:gd name="T1" fmla="*/ 0 h 126"/>
                  <a:gd name="T2" fmla="*/ 0 w 1066"/>
                  <a:gd name="T3" fmla="*/ 0 h 126"/>
                  <a:gd name="T4" fmla="*/ 0 w 1066"/>
                  <a:gd name="T5" fmla="*/ 0 h 126"/>
                  <a:gd name="T6" fmla="*/ 0 w 1066"/>
                  <a:gd name="T7" fmla="*/ 0 h 126"/>
                  <a:gd name="T8" fmla="*/ 0 w 1066"/>
                  <a:gd name="T9" fmla="*/ 0 h 126"/>
                  <a:gd name="T10" fmla="*/ 0 w 1066"/>
                  <a:gd name="T11" fmla="*/ 0 h 126"/>
                  <a:gd name="T12" fmla="*/ 0 w 1066"/>
                  <a:gd name="T13" fmla="*/ 0 h 126"/>
                  <a:gd name="T14" fmla="*/ 0 w 1066"/>
                  <a:gd name="T15" fmla="*/ 0 h 126"/>
                  <a:gd name="T16" fmla="*/ 0 w 1066"/>
                  <a:gd name="T17" fmla="*/ 0 h 126"/>
                  <a:gd name="T18" fmla="*/ 0 w 1066"/>
                  <a:gd name="T19" fmla="*/ 0 h 126"/>
                  <a:gd name="T20" fmla="*/ 0 w 1066"/>
                  <a:gd name="T21" fmla="*/ 0 h 126"/>
                  <a:gd name="T22" fmla="*/ 0 w 1066"/>
                  <a:gd name="T23" fmla="*/ 0 h 126"/>
                  <a:gd name="T24" fmla="*/ 0 w 1066"/>
                  <a:gd name="T25" fmla="*/ 0 h 126"/>
                  <a:gd name="T26" fmla="*/ 0 w 1066"/>
                  <a:gd name="T27" fmla="*/ 0 h 126"/>
                  <a:gd name="T28" fmla="*/ 0 w 1066"/>
                  <a:gd name="T29" fmla="*/ 0 h 126"/>
                  <a:gd name="T30" fmla="*/ 0 w 1066"/>
                  <a:gd name="T31" fmla="*/ 0 h 126"/>
                  <a:gd name="T32" fmla="*/ 0 w 1066"/>
                  <a:gd name="T33" fmla="*/ 0 h 126"/>
                  <a:gd name="T34" fmla="*/ 0 w 1066"/>
                  <a:gd name="T35" fmla="*/ 0 h 126"/>
                  <a:gd name="T36" fmla="*/ 0 w 1066"/>
                  <a:gd name="T37" fmla="*/ 0 h 126"/>
                  <a:gd name="T38" fmla="*/ 0 w 1066"/>
                  <a:gd name="T39" fmla="*/ 0 h 126"/>
                  <a:gd name="T40" fmla="*/ 0 w 1066"/>
                  <a:gd name="T41" fmla="*/ 0 h 126"/>
                  <a:gd name="T42" fmla="*/ 0 w 1066"/>
                  <a:gd name="T43" fmla="*/ 0 h 126"/>
                  <a:gd name="T44" fmla="*/ 0 w 1066"/>
                  <a:gd name="T45" fmla="*/ 0 h 126"/>
                  <a:gd name="T46" fmla="*/ 0 w 1066"/>
                  <a:gd name="T47" fmla="*/ 0 h 126"/>
                  <a:gd name="T48" fmla="*/ 0 w 1066"/>
                  <a:gd name="T49" fmla="*/ 0 h 126"/>
                  <a:gd name="T50" fmla="*/ 0 w 1066"/>
                  <a:gd name="T51" fmla="*/ 0 h 126"/>
                  <a:gd name="T52" fmla="*/ 0 w 1066"/>
                  <a:gd name="T53" fmla="*/ 0 h 126"/>
                  <a:gd name="T54" fmla="*/ 0 w 1066"/>
                  <a:gd name="T55" fmla="*/ 0 h 126"/>
                  <a:gd name="T56" fmla="*/ 0 w 1066"/>
                  <a:gd name="T57" fmla="*/ 0 h 126"/>
                  <a:gd name="T58" fmla="*/ 0 w 1066"/>
                  <a:gd name="T59" fmla="*/ 0 h 126"/>
                  <a:gd name="T60" fmla="*/ 0 w 1066"/>
                  <a:gd name="T61" fmla="*/ 0 h 126"/>
                  <a:gd name="T62" fmla="*/ 0 w 1066"/>
                  <a:gd name="T63" fmla="*/ 0 h 126"/>
                  <a:gd name="T64" fmla="*/ 0 w 1066"/>
                  <a:gd name="T65" fmla="*/ 0 h 126"/>
                  <a:gd name="T66" fmla="*/ 0 w 1066"/>
                  <a:gd name="T67" fmla="*/ 0 h 126"/>
                  <a:gd name="T68" fmla="*/ 0 w 1066"/>
                  <a:gd name="T69" fmla="*/ 0 h 126"/>
                  <a:gd name="T70" fmla="*/ 0 w 1066"/>
                  <a:gd name="T71" fmla="*/ 0 h 126"/>
                  <a:gd name="T72" fmla="*/ 0 w 1066"/>
                  <a:gd name="T73" fmla="*/ 0 h 126"/>
                  <a:gd name="T74" fmla="*/ 0 w 1066"/>
                  <a:gd name="T75" fmla="*/ 0 h 126"/>
                  <a:gd name="T76" fmla="*/ 0 w 1066"/>
                  <a:gd name="T77" fmla="*/ 0 h 126"/>
                  <a:gd name="T78" fmla="*/ 0 w 1066"/>
                  <a:gd name="T79" fmla="*/ 0 h 126"/>
                  <a:gd name="T80" fmla="*/ 0 w 1066"/>
                  <a:gd name="T81" fmla="*/ 0 h 126"/>
                  <a:gd name="T82" fmla="*/ 0 w 1066"/>
                  <a:gd name="T83" fmla="*/ 0 h 126"/>
                  <a:gd name="T84" fmla="*/ 0 w 1066"/>
                  <a:gd name="T85" fmla="*/ 0 h 126"/>
                  <a:gd name="T86" fmla="*/ 0 w 1066"/>
                  <a:gd name="T87" fmla="*/ 0 h 126"/>
                  <a:gd name="T88" fmla="*/ 0 w 1066"/>
                  <a:gd name="T89" fmla="*/ 0 h 126"/>
                  <a:gd name="T90" fmla="*/ 0 w 1066"/>
                  <a:gd name="T91" fmla="*/ 0 h 126"/>
                  <a:gd name="T92" fmla="*/ 0 w 1066"/>
                  <a:gd name="T93" fmla="*/ 0 h 126"/>
                  <a:gd name="T94" fmla="*/ 0 w 1066"/>
                  <a:gd name="T95" fmla="*/ 0 h 126"/>
                  <a:gd name="T96" fmla="*/ 0 w 1066"/>
                  <a:gd name="T97" fmla="*/ 0 h 1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66" h="126">
                    <a:moveTo>
                      <a:pt x="0" y="123"/>
                    </a:moveTo>
                    <a:lnTo>
                      <a:pt x="0" y="123"/>
                    </a:lnTo>
                    <a:lnTo>
                      <a:pt x="0" y="7"/>
                    </a:lnTo>
                    <a:lnTo>
                      <a:pt x="32" y="7"/>
                    </a:lnTo>
                    <a:lnTo>
                      <a:pt x="60" y="89"/>
                    </a:lnTo>
                    <a:lnTo>
                      <a:pt x="88" y="7"/>
                    </a:lnTo>
                    <a:lnTo>
                      <a:pt x="116" y="7"/>
                    </a:lnTo>
                    <a:lnTo>
                      <a:pt x="116" y="123"/>
                    </a:lnTo>
                    <a:lnTo>
                      <a:pt x="94" y="123"/>
                    </a:lnTo>
                    <a:lnTo>
                      <a:pt x="94" y="36"/>
                    </a:lnTo>
                    <a:lnTo>
                      <a:pt x="66" y="115"/>
                    </a:lnTo>
                    <a:lnTo>
                      <a:pt x="47" y="115"/>
                    </a:lnTo>
                    <a:lnTo>
                      <a:pt x="19" y="35"/>
                    </a:lnTo>
                    <a:lnTo>
                      <a:pt x="19" y="123"/>
                    </a:lnTo>
                    <a:lnTo>
                      <a:pt x="0" y="123"/>
                    </a:lnTo>
                    <a:close/>
                    <a:moveTo>
                      <a:pt x="187" y="114"/>
                    </a:moveTo>
                    <a:lnTo>
                      <a:pt x="187" y="114"/>
                    </a:lnTo>
                    <a:cubicBezTo>
                      <a:pt x="176" y="125"/>
                      <a:pt x="163" y="125"/>
                      <a:pt x="163" y="125"/>
                    </a:cubicBezTo>
                    <a:cubicBezTo>
                      <a:pt x="151" y="125"/>
                      <a:pt x="144" y="118"/>
                      <a:pt x="144" y="118"/>
                    </a:cubicBezTo>
                    <a:cubicBezTo>
                      <a:pt x="137" y="111"/>
                      <a:pt x="137" y="100"/>
                      <a:pt x="137" y="100"/>
                    </a:cubicBezTo>
                    <a:cubicBezTo>
                      <a:pt x="137" y="86"/>
                      <a:pt x="149" y="78"/>
                      <a:pt x="149" y="78"/>
                    </a:cubicBezTo>
                    <a:cubicBezTo>
                      <a:pt x="160" y="71"/>
                      <a:pt x="181" y="71"/>
                      <a:pt x="181" y="71"/>
                    </a:cubicBezTo>
                    <a:lnTo>
                      <a:pt x="187" y="71"/>
                    </a:lnTo>
                    <a:lnTo>
                      <a:pt x="187" y="63"/>
                    </a:lnTo>
                    <a:cubicBezTo>
                      <a:pt x="187" y="50"/>
                      <a:pt x="172" y="50"/>
                      <a:pt x="172" y="50"/>
                    </a:cubicBezTo>
                    <a:cubicBezTo>
                      <a:pt x="159" y="50"/>
                      <a:pt x="145" y="57"/>
                      <a:pt x="145" y="57"/>
                    </a:cubicBezTo>
                    <a:lnTo>
                      <a:pt x="145" y="41"/>
                    </a:lnTo>
                    <a:cubicBezTo>
                      <a:pt x="161" y="35"/>
                      <a:pt x="176" y="35"/>
                      <a:pt x="176" y="35"/>
                    </a:cubicBezTo>
                    <a:cubicBezTo>
                      <a:pt x="210" y="35"/>
                      <a:pt x="210" y="62"/>
                      <a:pt x="210" y="62"/>
                    </a:cubicBezTo>
                    <a:lnTo>
                      <a:pt x="210" y="100"/>
                    </a:lnTo>
                    <a:cubicBezTo>
                      <a:pt x="210" y="110"/>
                      <a:pt x="216" y="110"/>
                      <a:pt x="216" y="110"/>
                    </a:cubicBezTo>
                    <a:cubicBezTo>
                      <a:pt x="217" y="110"/>
                      <a:pt x="219" y="110"/>
                      <a:pt x="219" y="110"/>
                    </a:cubicBezTo>
                    <a:lnTo>
                      <a:pt x="220" y="123"/>
                    </a:lnTo>
                    <a:cubicBezTo>
                      <a:pt x="212" y="125"/>
                      <a:pt x="207" y="125"/>
                      <a:pt x="207" y="125"/>
                    </a:cubicBezTo>
                    <a:cubicBezTo>
                      <a:pt x="192" y="125"/>
                      <a:pt x="188" y="114"/>
                      <a:pt x="188" y="114"/>
                    </a:cubicBezTo>
                    <a:lnTo>
                      <a:pt x="187" y="114"/>
                    </a:lnTo>
                    <a:close/>
                    <a:moveTo>
                      <a:pt x="187" y="101"/>
                    </a:moveTo>
                    <a:lnTo>
                      <a:pt x="187" y="101"/>
                    </a:lnTo>
                    <a:lnTo>
                      <a:pt x="187" y="84"/>
                    </a:lnTo>
                    <a:lnTo>
                      <a:pt x="182" y="84"/>
                    </a:lnTo>
                    <a:cubicBezTo>
                      <a:pt x="159" y="84"/>
                      <a:pt x="159" y="98"/>
                      <a:pt x="159" y="98"/>
                    </a:cubicBezTo>
                    <a:cubicBezTo>
                      <a:pt x="159" y="103"/>
                      <a:pt x="163" y="106"/>
                      <a:pt x="163" y="106"/>
                    </a:cubicBezTo>
                    <a:cubicBezTo>
                      <a:pt x="166" y="109"/>
                      <a:pt x="171" y="109"/>
                      <a:pt x="171" y="109"/>
                    </a:cubicBezTo>
                    <a:cubicBezTo>
                      <a:pt x="179" y="109"/>
                      <a:pt x="187" y="101"/>
                      <a:pt x="187" y="101"/>
                    </a:cubicBezTo>
                    <a:close/>
                    <a:moveTo>
                      <a:pt x="284" y="123"/>
                    </a:moveTo>
                    <a:lnTo>
                      <a:pt x="284" y="123"/>
                    </a:lnTo>
                    <a:cubicBezTo>
                      <a:pt x="275" y="125"/>
                      <a:pt x="271" y="125"/>
                      <a:pt x="271" y="125"/>
                    </a:cubicBezTo>
                    <a:cubicBezTo>
                      <a:pt x="241" y="125"/>
                      <a:pt x="241" y="97"/>
                      <a:pt x="241" y="97"/>
                    </a:cubicBezTo>
                    <a:lnTo>
                      <a:pt x="241" y="52"/>
                    </a:lnTo>
                    <a:lnTo>
                      <a:pt x="231" y="52"/>
                    </a:lnTo>
                    <a:lnTo>
                      <a:pt x="231" y="37"/>
                    </a:lnTo>
                    <a:lnTo>
                      <a:pt x="241" y="37"/>
                    </a:lnTo>
                    <a:lnTo>
                      <a:pt x="241" y="23"/>
                    </a:lnTo>
                    <a:lnTo>
                      <a:pt x="264" y="20"/>
                    </a:lnTo>
                    <a:lnTo>
                      <a:pt x="264" y="37"/>
                    </a:lnTo>
                    <a:lnTo>
                      <a:pt x="282" y="37"/>
                    </a:lnTo>
                    <a:lnTo>
                      <a:pt x="282" y="52"/>
                    </a:lnTo>
                    <a:lnTo>
                      <a:pt x="264" y="52"/>
                    </a:lnTo>
                    <a:lnTo>
                      <a:pt x="264" y="94"/>
                    </a:lnTo>
                    <a:cubicBezTo>
                      <a:pt x="264" y="110"/>
                      <a:pt x="277" y="110"/>
                      <a:pt x="277" y="110"/>
                    </a:cubicBezTo>
                    <a:cubicBezTo>
                      <a:pt x="280" y="110"/>
                      <a:pt x="284" y="109"/>
                      <a:pt x="284" y="109"/>
                    </a:cubicBezTo>
                    <a:lnTo>
                      <a:pt x="284" y="123"/>
                    </a:lnTo>
                    <a:close/>
                    <a:moveTo>
                      <a:pt x="357" y="123"/>
                    </a:moveTo>
                    <a:lnTo>
                      <a:pt x="357" y="123"/>
                    </a:lnTo>
                    <a:lnTo>
                      <a:pt x="357" y="107"/>
                    </a:lnTo>
                    <a:cubicBezTo>
                      <a:pt x="346" y="125"/>
                      <a:pt x="328" y="125"/>
                      <a:pt x="328" y="125"/>
                    </a:cubicBezTo>
                    <a:cubicBezTo>
                      <a:pt x="317" y="125"/>
                      <a:pt x="310" y="118"/>
                      <a:pt x="310" y="118"/>
                    </a:cubicBezTo>
                    <a:cubicBezTo>
                      <a:pt x="303" y="110"/>
                      <a:pt x="303" y="98"/>
                      <a:pt x="303" y="98"/>
                    </a:cubicBezTo>
                    <a:lnTo>
                      <a:pt x="303" y="37"/>
                    </a:lnTo>
                    <a:lnTo>
                      <a:pt x="327" y="37"/>
                    </a:lnTo>
                    <a:lnTo>
                      <a:pt x="327" y="92"/>
                    </a:lnTo>
                    <a:cubicBezTo>
                      <a:pt x="327" y="107"/>
                      <a:pt x="336" y="107"/>
                      <a:pt x="336" y="107"/>
                    </a:cubicBezTo>
                    <a:cubicBezTo>
                      <a:pt x="347" y="107"/>
                      <a:pt x="357" y="91"/>
                      <a:pt x="357" y="91"/>
                    </a:cubicBezTo>
                    <a:lnTo>
                      <a:pt x="357" y="37"/>
                    </a:lnTo>
                    <a:lnTo>
                      <a:pt x="381" y="37"/>
                    </a:lnTo>
                    <a:lnTo>
                      <a:pt x="381" y="123"/>
                    </a:lnTo>
                    <a:lnTo>
                      <a:pt x="357" y="123"/>
                    </a:lnTo>
                    <a:close/>
                    <a:moveTo>
                      <a:pt x="410" y="123"/>
                    </a:moveTo>
                    <a:lnTo>
                      <a:pt x="410" y="123"/>
                    </a:lnTo>
                    <a:lnTo>
                      <a:pt x="410" y="37"/>
                    </a:lnTo>
                    <a:lnTo>
                      <a:pt x="433" y="37"/>
                    </a:lnTo>
                    <a:lnTo>
                      <a:pt x="433" y="53"/>
                    </a:lnTo>
                    <a:cubicBezTo>
                      <a:pt x="442" y="35"/>
                      <a:pt x="460" y="35"/>
                      <a:pt x="460" y="35"/>
                    </a:cubicBezTo>
                    <a:cubicBezTo>
                      <a:pt x="462" y="35"/>
                      <a:pt x="464" y="36"/>
                      <a:pt x="464" y="36"/>
                    </a:cubicBezTo>
                    <a:lnTo>
                      <a:pt x="464" y="56"/>
                    </a:lnTo>
                    <a:cubicBezTo>
                      <a:pt x="459" y="55"/>
                      <a:pt x="455" y="55"/>
                      <a:pt x="455" y="55"/>
                    </a:cubicBezTo>
                    <a:cubicBezTo>
                      <a:pt x="441" y="55"/>
                      <a:pt x="433" y="69"/>
                      <a:pt x="433" y="69"/>
                    </a:cubicBezTo>
                    <a:lnTo>
                      <a:pt x="433" y="123"/>
                    </a:lnTo>
                    <a:lnTo>
                      <a:pt x="410" y="123"/>
                    </a:lnTo>
                    <a:close/>
                    <a:moveTo>
                      <a:pt x="552" y="120"/>
                    </a:moveTo>
                    <a:lnTo>
                      <a:pt x="552" y="120"/>
                    </a:lnTo>
                    <a:cubicBezTo>
                      <a:pt x="536" y="125"/>
                      <a:pt x="521" y="125"/>
                      <a:pt x="521" y="125"/>
                    </a:cubicBezTo>
                    <a:cubicBezTo>
                      <a:pt x="499" y="125"/>
                      <a:pt x="487" y="113"/>
                      <a:pt x="487" y="113"/>
                    </a:cubicBezTo>
                    <a:cubicBezTo>
                      <a:pt x="475" y="101"/>
                      <a:pt x="475" y="80"/>
                      <a:pt x="475" y="80"/>
                    </a:cubicBezTo>
                    <a:cubicBezTo>
                      <a:pt x="475" y="60"/>
                      <a:pt x="486" y="47"/>
                      <a:pt x="486" y="47"/>
                    </a:cubicBezTo>
                    <a:cubicBezTo>
                      <a:pt x="497" y="35"/>
                      <a:pt x="516" y="35"/>
                      <a:pt x="516" y="35"/>
                    </a:cubicBezTo>
                    <a:cubicBezTo>
                      <a:pt x="535" y="35"/>
                      <a:pt x="544" y="47"/>
                      <a:pt x="544" y="47"/>
                    </a:cubicBezTo>
                    <a:cubicBezTo>
                      <a:pt x="552" y="59"/>
                      <a:pt x="552" y="85"/>
                      <a:pt x="552" y="85"/>
                    </a:cubicBezTo>
                    <a:lnTo>
                      <a:pt x="499" y="85"/>
                    </a:lnTo>
                    <a:cubicBezTo>
                      <a:pt x="501" y="109"/>
                      <a:pt x="526" y="109"/>
                      <a:pt x="526" y="109"/>
                    </a:cubicBezTo>
                    <a:cubicBezTo>
                      <a:pt x="538" y="109"/>
                      <a:pt x="552" y="104"/>
                      <a:pt x="552" y="104"/>
                    </a:cubicBezTo>
                    <a:lnTo>
                      <a:pt x="552" y="120"/>
                    </a:lnTo>
                    <a:close/>
                    <a:moveTo>
                      <a:pt x="499" y="72"/>
                    </a:moveTo>
                    <a:lnTo>
                      <a:pt x="499" y="72"/>
                    </a:lnTo>
                    <a:lnTo>
                      <a:pt x="529" y="72"/>
                    </a:lnTo>
                    <a:cubicBezTo>
                      <a:pt x="529" y="50"/>
                      <a:pt x="515" y="50"/>
                      <a:pt x="515" y="50"/>
                    </a:cubicBezTo>
                    <a:cubicBezTo>
                      <a:pt x="501" y="50"/>
                      <a:pt x="499" y="72"/>
                      <a:pt x="499" y="72"/>
                    </a:cubicBezTo>
                    <a:close/>
                    <a:moveTo>
                      <a:pt x="629" y="123"/>
                    </a:moveTo>
                    <a:lnTo>
                      <a:pt x="629" y="123"/>
                    </a:lnTo>
                    <a:lnTo>
                      <a:pt x="629" y="7"/>
                    </a:lnTo>
                    <a:lnTo>
                      <a:pt x="668" y="7"/>
                    </a:lnTo>
                    <a:cubicBezTo>
                      <a:pt x="686" y="7"/>
                      <a:pt x="695" y="14"/>
                      <a:pt x="695" y="14"/>
                    </a:cubicBezTo>
                    <a:cubicBezTo>
                      <a:pt x="704" y="21"/>
                      <a:pt x="704" y="33"/>
                      <a:pt x="704" y="33"/>
                    </a:cubicBezTo>
                    <a:cubicBezTo>
                      <a:pt x="704" y="54"/>
                      <a:pt x="676" y="63"/>
                      <a:pt x="676" y="63"/>
                    </a:cubicBezTo>
                    <a:cubicBezTo>
                      <a:pt x="709" y="71"/>
                      <a:pt x="709" y="95"/>
                      <a:pt x="709" y="95"/>
                    </a:cubicBezTo>
                    <a:cubicBezTo>
                      <a:pt x="709" y="108"/>
                      <a:pt x="699" y="116"/>
                      <a:pt x="699" y="116"/>
                    </a:cubicBezTo>
                    <a:cubicBezTo>
                      <a:pt x="690" y="123"/>
                      <a:pt x="672" y="123"/>
                      <a:pt x="672" y="123"/>
                    </a:cubicBezTo>
                    <a:lnTo>
                      <a:pt x="629" y="123"/>
                    </a:lnTo>
                    <a:close/>
                    <a:moveTo>
                      <a:pt x="652" y="56"/>
                    </a:moveTo>
                    <a:lnTo>
                      <a:pt x="652" y="56"/>
                    </a:lnTo>
                    <a:lnTo>
                      <a:pt x="657" y="56"/>
                    </a:lnTo>
                    <a:cubicBezTo>
                      <a:pt x="667" y="56"/>
                      <a:pt x="673" y="51"/>
                      <a:pt x="673" y="51"/>
                    </a:cubicBezTo>
                    <a:cubicBezTo>
                      <a:pt x="679" y="46"/>
                      <a:pt x="679" y="37"/>
                      <a:pt x="679" y="37"/>
                    </a:cubicBezTo>
                    <a:cubicBezTo>
                      <a:pt x="679" y="29"/>
                      <a:pt x="675" y="26"/>
                      <a:pt x="675" y="26"/>
                    </a:cubicBezTo>
                    <a:cubicBezTo>
                      <a:pt x="670" y="23"/>
                      <a:pt x="656" y="23"/>
                      <a:pt x="656" y="23"/>
                    </a:cubicBezTo>
                    <a:lnTo>
                      <a:pt x="652" y="23"/>
                    </a:lnTo>
                    <a:lnTo>
                      <a:pt x="652" y="56"/>
                    </a:lnTo>
                    <a:close/>
                    <a:moveTo>
                      <a:pt x="652" y="107"/>
                    </a:moveTo>
                    <a:lnTo>
                      <a:pt x="652" y="107"/>
                    </a:lnTo>
                    <a:lnTo>
                      <a:pt x="657" y="107"/>
                    </a:lnTo>
                    <a:cubicBezTo>
                      <a:pt x="672" y="107"/>
                      <a:pt x="678" y="103"/>
                      <a:pt x="678" y="103"/>
                    </a:cubicBezTo>
                    <a:cubicBezTo>
                      <a:pt x="683" y="100"/>
                      <a:pt x="683" y="92"/>
                      <a:pt x="683" y="92"/>
                    </a:cubicBezTo>
                    <a:cubicBezTo>
                      <a:pt x="683" y="83"/>
                      <a:pt x="676" y="77"/>
                      <a:pt x="676" y="77"/>
                    </a:cubicBezTo>
                    <a:cubicBezTo>
                      <a:pt x="668" y="71"/>
                      <a:pt x="656" y="71"/>
                      <a:pt x="656" y="71"/>
                    </a:cubicBezTo>
                    <a:lnTo>
                      <a:pt x="652" y="71"/>
                    </a:lnTo>
                    <a:lnTo>
                      <a:pt x="652" y="107"/>
                    </a:lnTo>
                    <a:close/>
                    <a:moveTo>
                      <a:pt x="876" y="118"/>
                    </a:moveTo>
                    <a:lnTo>
                      <a:pt x="876" y="118"/>
                    </a:lnTo>
                    <a:cubicBezTo>
                      <a:pt x="859" y="126"/>
                      <a:pt x="836" y="126"/>
                      <a:pt x="836" y="126"/>
                    </a:cubicBezTo>
                    <a:cubicBezTo>
                      <a:pt x="807" y="126"/>
                      <a:pt x="791" y="110"/>
                      <a:pt x="791" y="110"/>
                    </a:cubicBezTo>
                    <a:cubicBezTo>
                      <a:pt x="775" y="94"/>
                      <a:pt x="775" y="65"/>
                      <a:pt x="775" y="65"/>
                    </a:cubicBezTo>
                    <a:cubicBezTo>
                      <a:pt x="775" y="36"/>
                      <a:pt x="791" y="20"/>
                      <a:pt x="791" y="20"/>
                    </a:cubicBezTo>
                    <a:cubicBezTo>
                      <a:pt x="807" y="5"/>
                      <a:pt x="837" y="5"/>
                      <a:pt x="837" y="5"/>
                    </a:cubicBezTo>
                    <a:cubicBezTo>
                      <a:pt x="856" y="5"/>
                      <a:pt x="875" y="9"/>
                      <a:pt x="875" y="9"/>
                    </a:cubicBezTo>
                    <a:lnTo>
                      <a:pt x="875" y="28"/>
                    </a:lnTo>
                    <a:cubicBezTo>
                      <a:pt x="853" y="20"/>
                      <a:pt x="839" y="20"/>
                      <a:pt x="839" y="20"/>
                    </a:cubicBezTo>
                    <a:cubicBezTo>
                      <a:pt x="821" y="20"/>
                      <a:pt x="811" y="32"/>
                      <a:pt x="811" y="32"/>
                    </a:cubicBezTo>
                    <a:cubicBezTo>
                      <a:pt x="801" y="44"/>
                      <a:pt x="801" y="65"/>
                      <a:pt x="801" y="65"/>
                    </a:cubicBezTo>
                    <a:cubicBezTo>
                      <a:pt x="801" y="86"/>
                      <a:pt x="812" y="98"/>
                      <a:pt x="812" y="98"/>
                    </a:cubicBezTo>
                    <a:cubicBezTo>
                      <a:pt x="822" y="109"/>
                      <a:pt x="841" y="109"/>
                      <a:pt x="841" y="109"/>
                    </a:cubicBezTo>
                    <a:cubicBezTo>
                      <a:pt x="858" y="109"/>
                      <a:pt x="876" y="101"/>
                      <a:pt x="876" y="101"/>
                    </a:cubicBezTo>
                    <a:lnTo>
                      <a:pt x="876" y="118"/>
                    </a:lnTo>
                    <a:close/>
                    <a:moveTo>
                      <a:pt x="967" y="120"/>
                    </a:moveTo>
                    <a:lnTo>
                      <a:pt x="967" y="120"/>
                    </a:lnTo>
                    <a:cubicBezTo>
                      <a:pt x="950" y="125"/>
                      <a:pt x="935" y="125"/>
                      <a:pt x="935" y="125"/>
                    </a:cubicBezTo>
                    <a:cubicBezTo>
                      <a:pt x="914" y="125"/>
                      <a:pt x="901" y="113"/>
                      <a:pt x="901" y="113"/>
                    </a:cubicBezTo>
                    <a:cubicBezTo>
                      <a:pt x="889" y="101"/>
                      <a:pt x="889" y="80"/>
                      <a:pt x="889" y="80"/>
                    </a:cubicBezTo>
                    <a:cubicBezTo>
                      <a:pt x="889" y="60"/>
                      <a:pt x="900" y="47"/>
                      <a:pt x="900" y="47"/>
                    </a:cubicBezTo>
                    <a:cubicBezTo>
                      <a:pt x="912" y="35"/>
                      <a:pt x="930" y="35"/>
                      <a:pt x="930" y="35"/>
                    </a:cubicBezTo>
                    <a:cubicBezTo>
                      <a:pt x="949" y="35"/>
                      <a:pt x="958" y="47"/>
                      <a:pt x="958" y="47"/>
                    </a:cubicBezTo>
                    <a:cubicBezTo>
                      <a:pt x="967" y="59"/>
                      <a:pt x="967" y="85"/>
                      <a:pt x="967" y="85"/>
                    </a:cubicBezTo>
                    <a:lnTo>
                      <a:pt x="913" y="85"/>
                    </a:lnTo>
                    <a:cubicBezTo>
                      <a:pt x="916" y="109"/>
                      <a:pt x="940" y="109"/>
                      <a:pt x="940" y="109"/>
                    </a:cubicBezTo>
                    <a:cubicBezTo>
                      <a:pt x="952" y="109"/>
                      <a:pt x="967" y="104"/>
                      <a:pt x="967" y="104"/>
                    </a:cubicBezTo>
                    <a:lnTo>
                      <a:pt x="967" y="120"/>
                    </a:lnTo>
                    <a:close/>
                    <a:moveTo>
                      <a:pt x="913" y="72"/>
                    </a:moveTo>
                    <a:lnTo>
                      <a:pt x="913" y="72"/>
                    </a:lnTo>
                    <a:lnTo>
                      <a:pt x="944" y="72"/>
                    </a:lnTo>
                    <a:cubicBezTo>
                      <a:pt x="944" y="50"/>
                      <a:pt x="930" y="50"/>
                      <a:pt x="930" y="50"/>
                    </a:cubicBezTo>
                    <a:cubicBezTo>
                      <a:pt x="915" y="50"/>
                      <a:pt x="913" y="72"/>
                      <a:pt x="913" y="72"/>
                    </a:cubicBezTo>
                    <a:close/>
                    <a:moveTo>
                      <a:pt x="991" y="123"/>
                    </a:moveTo>
                    <a:lnTo>
                      <a:pt x="991" y="123"/>
                    </a:lnTo>
                    <a:lnTo>
                      <a:pt x="991" y="0"/>
                    </a:lnTo>
                    <a:lnTo>
                      <a:pt x="1014" y="0"/>
                    </a:lnTo>
                    <a:lnTo>
                      <a:pt x="1014" y="123"/>
                    </a:lnTo>
                    <a:lnTo>
                      <a:pt x="991" y="123"/>
                    </a:lnTo>
                    <a:close/>
                    <a:moveTo>
                      <a:pt x="1043" y="123"/>
                    </a:moveTo>
                    <a:lnTo>
                      <a:pt x="1043" y="123"/>
                    </a:lnTo>
                    <a:lnTo>
                      <a:pt x="1043" y="0"/>
                    </a:lnTo>
                    <a:lnTo>
                      <a:pt x="1066" y="0"/>
                    </a:lnTo>
                    <a:lnTo>
                      <a:pt x="1066" y="123"/>
                    </a:lnTo>
                    <a:lnTo>
                      <a:pt x="1043"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21" name="Freeform 439"/>
              <p:cNvSpPr>
                <a:spLocks noEditPoints="1"/>
              </p:cNvSpPr>
              <p:nvPr/>
            </p:nvSpPr>
            <p:spPr bwMode="auto">
              <a:xfrm>
                <a:off x="797" y="2629"/>
                <a:ext cx="176" cy="41"/>
              </a:xfrm>
              <a:custGeom>
                <a:avLst/>
                <a:gdLst>
                  <a:gd name="T0" fmla="*/ 0 w 496"/>
                  <a:gd name="T1" fmla="*/ 0 h 120"/>
                  <a:gd name="T2" fmla="*/ 0 w 496"/>
                  <a:gd name="T3" fmla="*/ 0 h 120"/>
                  <a:gd name="T4" fmla="*/ 0 w 496"/>
                  <a:gd name="T5" fmla="*/ 0 h 120"/>
                  <a:gd name="T6" fmla="*/ 0 w 496"/>
                  <a:gd name="T7" fmla="*/ 0 h 120"/>
                  <a:gd name="T8" fmla="*/ 0 w 496"/>
                  <a:gd name="T9" fmla="*/ 0 h 120"/>
                  <a:gd name="T10" fmla="*/ 0 w 496"/>
                  <a:gd name="T11" fmla="*/ 0 h 120"/>
                  <a:gd name="T12" fmla="*/ 0 w 496"/>
                  <a:gd name="T13" fmla="*/ 0 h 120"/>
                  <a:gd name="T14" fmla="*/ 0 w 496"/>
                  <a:gd name="T15" fmla="*/ 0 h 120"/>
                  <a:gd name="T16" fmla="*/ 0 w 496"/>
                  <a:gd name="T17" fmla="*/ 0 h 120"/>
                  <a:gd name="T18" fmla="*/ 0 w 496"/>
                  <a:gd name="T19" fmla="*/ 0 h 120"/>
                  <a:gd name="T20" fmla="*/ 0 w 496"/>
                  <a:gd name="T21" fmla="*/ 0 h 120"/>
                  <a:gd name="T22" fmla="*/ 0 w 496"/>
                  <a:gd name="T23" fmla="*/ 0 h 120"/>
                  <a:gd name="T24" fmla="*/ 0 w 496"/>
                  <a:gd name="T25" fmla="*/ 0 h 120"/>
                  <a:gd name="T26" fmla="*/ 0 w 496"/>
                  <a:gd name="T27" fmla="*/ 0 h 120"/>
                  <a:gd name="T28" fmla="*/ 0 w 496"/>
                  <a:gd name="T29" fmla="*/ 0 h 120"/>
                  <a:gd name="T30" fmla="*/ 0 w 496"/>
                  <a:gd name="T31" fmla="*/ 0 h 120"/>
                  <a:gd name="T32" fmla="*/ 0 w 496"/>
                  <a:gd name="T33" fmla="*/ 0 h 120"/>
                  <a:gd name="T34" fmla="*/ 0 w 496"/>
                  <a:gd name="T35" fmla="*/ 0 h 120"/>
                  <a:gd name="T36" fmla="*/ 0 w 496"/>
                  <a:gd name="T37" fmla="*/ 0 h 120"/>
                  <a:gd name="T38" fmla="*/ 0 w 496"/>
                  <a:gd name="T39" fmla="*/ 0 h 120"/>
                  <a:gd name="T40" fmla="*/ 0 w 496"/>
                  <a:gd name="T41" fmla="*/ 0 h 120"/>
                  <a:gd name="T42" fmla="*/ 0 w 496"/>
                  <a:gd name="T43" fmla="*/ 0 h 120"/>
                  <a:gd name="T44" fmla="*/ 0 w 496"/>
                  <a:gd name="T45" fmla="*/ 0 h 120"/>
                  <a:gd name="T46" fmla="*/ 0 w 496"/>
                  <a:gd name="T47" fmla="*/ 0 h 120"/>
                  <a:gd name="T48" fmla="*/ 0 w 496"/>
                  <a:gd name="T49" fmla="*/ 0 h 120"/>
                  <a:gd name="T50" fmla="*/ 0 w 496"/>
                  <a:gd name="T51" fmla="*/ 0 h 120"/>
                  <a:gd name="T52" fmla="*/ 0 w 496"/>
                  <a:gd name="T53" fmla="*/ 0 h 120"/>
                  <a:gd name="T54" fmla="*/ 0 w 496"/>
                  <a:gd name="T55" fmla="*/ 0 h 120"/>
                  <a:gd name="T56" fmla="*/ 0 w 496"/>
                  <a:gd name="T57" fmla="*/ 0 h 120"/>
                  <a:gd name="T58" fmla="*/ 0 w 496"/>
                  <a:gd name="T59" fmla="*/ 0 h 120"/>
                  <a:gd name="T60" fmla="*/ 0 w 496"/>
                  <a:gd name="T61" fmla="*/ 0 h 120"/>
                  <a:gd name="T62" fmla="*/ 0 w 496"/>
                  <a:gd name="T63" fmla="*/ 0 h 120"/>
                  <a:gd name="T64" fmla="*/ 0 w 496"/>
                  <a:gd name="T65" fmla="*/ 0 h 120"/>
                  <a:gd name="T66" fmla="*/ 0 w 496"/>
                  <a:gd name="T67" fmla="*/ 0 h 120"/>
                  <a:gd name="T68" fmla="*/ 0 w 496"/>
                  <a:gd name="T69" fmla="*/ 0 h 120"/>
                  <a:gd name="T70" fmla="*/ 0 w 496"/>
                  <a:gd name="T71" fmla="*/ 0 h 120"/>
                  <a:gd name="T72" fmla="*/ 0 w 496"/>
                  <a:gd name="T73" fmla="*/ 0 h 120"/>
                  <a:gd name="T74" fmla="*/ 0 w 496"/>
                  <a:gd name="T75" fmla="*/ 0 h 120"/>
                  <a:gd name="T76" fmla="*/ 0 w 496"/>
                  <a:gd name="T77" fmla="*/ 0 h 120"/>
                  <a:gd name="T78" fmla="*/ 0 w 496"/>
                  <a:gd name="T79" fmla="*/ 0 h 120"/>
                  <a:gd name="T80" fmla="*/ 0 w 496"/>
                  <a:gd name="T81" fmla="*/ 0 h 120"/>
                  <a:gd name="T82" fmla="*/ 0 w 496"/>
                  <a:gd name="T83" fmla="*/ 0 h 120"/>
                  <a:gd name="T84" fmla="*/ 0 w 496"/>
                  <a:gd name="T85" fmla="*/ 0 h 120"/>
                  <a:gd name="T86" fmla="*/ 0 w 496"/>
                  <a:gd name="T87" fmla="*/ 0 h 120"/>
                  <a:gd name="T88" fmla="*/ 0 w 496"/>
                  <a:gd name="T89" fmla="*/ 0 h 120"/>
                  <a:gd name="T90" fmla="*/ 0 w 496"/>
                  <a:gd name="T91" fmla="*/ 0 h 120"/>
                  <a:gd name="T92" fmla="*/ 0 w 496"/>
                  <a:gd name="T93" fmla="*/ 0 h 120"/>
                  <a:gd name="T94" fmla="*/ 0 w 496"/>
                  <a:gd name="T95" fmla="*/ 0 h 120"/>
                  <a:gd name="T96" fmla="*/ 0 w 496"/>
                  <a:gd name="T97" fmla="*/ 0 h 12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96" h="120">
                    <a:moveTo>
                      <a:pt x="0" y="119"/>
                    </a:moveTo>
                    <a:lnTo>
                      <a:pt x="0" y="119"/>
                    </a:lnTo>
                    <a:lnTo>
                      <a:pt x="0" y="3"/>
                    </a:lnTo>
                    <a:lnTo>
                      <a:pt x="40" y="3"/>
                    </a:lnTo>
                    <a:cubicBezTo>
                      <a:pt x="61" y="3"/>
                      <a:pt x="70" y="10"/>
                      <a:pt x="70" y="10"/>
                    </a:cubicBezTo>
                    <a:cubicBezTo>
                      <a:pt x="79" y="17"/>
                      <a:pt x="79" y="34"/>
                      <a:pt x="79" y="34"/>
                    </a:cubicBezTo>
                    <a:cubicBezTo>
                      <a:pt x="79" y="52"/>
                      <a:pt x="67" y="63"/>
                      <a:pt x="67" y="63"/>
                    </a:cubicBezTo>
                    <a:cubicBezTo>
                      <a:pt x="55" y="73"/>
                      <a:pt x="33" y="73"/>
                      <a:pt x="33" y="73"/>
                    </a:cubicBezTo>
                    <a:lnTo>
                      <a:pt x="23" y="73"/>
                    </a:lnTo>
                    <a:lnTo>
                      <a:pt x="23" y="119"/>
                    </a:lnTo>
                    <a:lnTo>
                      <a:pt x="0" y="119"/>
                    </a:lnTo>
                    <a:close/>
                    <a:moveTo>
                      <a:pt x="23" y="57"/>
                    </a:moveTo>
                    <a:lnTo>
                      <a:pt x="23" y="57"/>
                    </a:lnTo>
                    <a:lnTo>
                      <a:pt x="28" y="57"/>
                    </a:lnTo>
                    <a:cubicBezTo>
                      <a:pt x="40" y="57"/>
                      <a:pt x="47" y="52"/>
                      <a:pt x="47" y="52"/>
                    </a:cubicBezTo>
                    <a:cubicBezTo>
                      <a:pt x="55" y="46"/>
                      <a:pt x="55" y="36"/>
                      <a:pt x="55" y="36"/>
                    </a:cubicBezTo>
                    <a:cubicBezTo>
                      <a:pt x="55" y="19"/>
                      <a:pt x="33" y="19"/>
                      <a:pt x="33" y="19"/>
                    </a:cubicBezTo>
                    <a:lnTo>
                      <a:pt x="23" y="19"/>
                    </a:lnTo>
                    <a:lnTo>
                      <a:pt x="23" y="57"/>
                    </a:lnTo>
                    <a:close/>
                    <a:moveTo>
                      <a:pt x="98" y="119"/>
                    </a:moveTo>
                    <a:lnTo>
                      <a:pt x="98" y="119"/>
                    </a:lnTo>
                    <a:lnTo>
                      <a:pt x="98" y="33"/>
                    </a:lnTo>
                    <a:lnTo>
                      <a:pt x="121" y="33"/>
                    </a:lnTo>
                    <a:lnTo>
                      <a:pt x="121" y="49"/>
                    </a:lnTo>
                    <a:cubicBezTo>
                      <a:pt x="130" y="31"/>
                      <a:pt x="148" y="31"/>
                      <a:pt x="148" y="31"/>
                    </a:cubicBezTo>
                    <a:cubicBezTo>
                      <a:pt x="151" y="31"/>
                      <a:pt x="153" y="31"/>
                      <a:pt x="153" y="31"/>
                    </a:cubicBezTo>
                    <a:lnTo>
                      <a:pt x="153" y="52"/>
                    </a:lnTo>
                    <a:cubicBezTo>
                      <a:pt x="148" y="50"/>
                      <a:pt x="144" y="50"/>
                      <a:pt x="144" y="50"/>
                    </a:cubicBezTo>
                    <a:cubicBezTo>
                      <a:pt x="130" y="50"/>
                      <a:pt x="121" y="64"/>
                      <a:pt x="121" y="64"/>
                    </a:cubicBezTo>
                    <a:lnTo>
                      <a:pt x="121" y="119"/>
                    </a:lnTo>
                    <a:lnTo>
                      <a:pt x="98" y="119"/>
                    </a:lnTo>
                    <a:close/>
                    <a:moveTo>
                      <a:pt x="241" y="116"/>
                    </a:moveTo>
                    <a:lnTo>
                      <a:pt x="241" y="116"/>
                    </a:lnTo>
                    <a:cubicBezTo>
                      <a:pt x="224" y="120"/>
                      <a:pt x="209" y="120"/>
                      <a:pt x="209" y="120"/>
                    </a:cubicBezTo>
                    <a:cubicBezTo>
                      <a:pt x="188" y="120"/>
                      <a:pt x="175" y="108"/>
                      <a:pt x="175" y="108"/>
                    </a:cubicBezTo>
                    <a:cubicBezTo>
                      <a:pt x="163" y="96"/>
                      <a:pt x="163" y="75"/>
                      <a:pt x="163" y="75"/>
                    </a:cubicBezTo>
                    <a:cubicBezTo>
                      <a:pt x="163" y="55"/>
                      <a:pt x="174" y="43"/>
                      <a:pt x="174" y="43"/>
                    </a:cubicBezTo>
                    <a:cubicBezTo>
                      <a:pt x="186" y="31"/>
                      <a:pt x="204" y="31"/>
                      <a:pt x="204" y="31"/>
                    </a:cubicBezTo>
                    <a:cubicBezTo>
                      <a:pt x="223" y="31"/>
                      <a:pt x="232" y="43"/>
                      <a:pt x="232" y="43"/>
                    </a:cubicBezTo>
                    <a:cubicBezTo>
                      <a:pt x="241" y="54"/>
                      <a:pt x="241" y="80"/>
                      <a:pt x="241" y="80"/>
                    </a:cubicBezTo>
                    <a:lnTo>
                      <a:pt x="187" y="80"/>
                    </a:lnTo>
                    <a:cubicBezTo>
                      <a:pt x="190" y="105"/>
                      <a:pt x="214" y="105"/>
                      <a:pt x="214" y="105"/>
                    </a:cubicBezTo>
                    <a:cubicBezTo>
                      <a:pt x="226" y="105"/>
                      <a:pt x="241" y="99"/>
                      <a:pt x="241" y="99"/>
                    </a:cubicBezTo>
                    <a:lnTo>
                      <a:pt x="241" y="116"/>
                    </a:lnTo>
                    <a:close/>
                    <a:moveTo>
                      <a:pt x="187" y="67"/>
                    </a:moveTo>
                    <a:lnTo>
                      <a:pt x="187" y="67"/>
                    </a:lnTo>
                    <a:lnTo>
                      <a:pt x="218" y="67"/>
                    </a:lnTo>
                    <a:cubicBezTo>
                      <a:pt x="218" y="45"/>
                      <a:pt x="204" y="45"/>
                      <a:pt x="204" y="45"/>
                    </a:cubicBezTo>
                    <a:cubicBezTo>
                      <a:pt x="189" y="45"/>
                      <a:pt x="187" y="67"/>
                      <a:pt x="187" y="67"/>
                    </a:cubicBezTo>
                    <a:close/>
                    <a:moveTo>
                      <a:pt x="317" y="119"/>
                    </a:moveTo>
                    <a:lnTo>
                      <a:pt x="317" y="119"/>
                    </a:lnTo>
                    <a:lnTo>
                      <a:pt x="317" y="3"/>
                    </a:lnTo>
                    <a:lnTo>
                      <a:pt x="357" y="3"/>
                    </a:lnTo>
                    <a:cubicBezTo>
                      <a:pt x="374" y="3"/>
                      <a:pt x="383" y="9"/>
                      <a:pt x="383" y="9"/>
                    </a:cubicBezTo>
                    <a:cubicBezTo>
                      <a:pt x="392" y="16"/>
                      <a:pt x="392" y="29"/>
                      <a:pt x="392" y="29"/>
                    </a:cubicBezTo>
                    <a:cubicBezTo>
                      <a:pt x="392" y="49"/>
                      <a:pt x="365" y="58"/>
                      <a:pt x="365" y="58"/>
                    </a:cubicBezTo>
                    <a:cubicBezTo>
                      <a:pt x="397" y="66"/>
                      <a:pt x="397" y="90"/>
                      <a:pt x="397" y="90"/>
                    </a:cubicBezTo>
                    <a:cubicBezTo>
                      <a:pt x="397" y="104"/>
                      <a:pt x="387" y="111"/>
                      <a:pt x="387" y="111"/>
                    </a:cubicBezTo>
                    <a:cubicBezTo>
                      <a:pt x="378" y="119"/>
                      <a:pt x="360" y="119"/>
                      <a:pt x="360" y="119"/>
                    </a:cubicBezTo>
                    <a:lnTo>
                      <a:pt x="317" y="119"/>
                    </a:lnTo>
                    <a:close/>
                    <a:moveTo>
                      <a:pt x="340" y="51"/>
                    </a:moveTo>
                    <a:lnTo>
                      <a:pt x="340" y="51"/>
                    </a:lnTo>
                    <a:lnTo>
                      <a:pt x="346" y="51"/>
                    </a:lnTo>
                    <a:cubicBezTo>
                      <a:pt x="356" y="51"/>
                      <a:pt x="362" y="46"/>
                      <a:pt x="362" y="46"/>
                    </a:cubicBezTo>
                    <a:cubicBezTo>
                      <a:pt x="368" y="41"/>
                      <a:pt x="368" y="32"/>
                      <a:pt x="368" y="32"/>
                    </a:cubicBezTo>
                    <a:cubicBezTo>
                      <a:pt x="368" y="24"/>
                      <a:pt x="363" y="22"/>
                      <a:pt x="363" y="22"/>
                    </a:cubicBezTo>
                    <a:cubicBezTo>
                      <a:pt x="358" y="19"/>
                      <a:pt x="345" y="19"/>
                      <a:pt x="345" y="19"/>
                    </a:cubicBezTo>
                    <a:lnTo>
                      <a:pt x="340" y="19"/>
                    </a:lnTo>
                    <a:lnTo>
                      <a:pt x="340" y="51"/>
                    </a:lnTo>
                    <a:close/>
                    <a:moveTo>
                      <a:pt x="340" y="102"/>
                    </a:moveTo>
                    <a:lnTo>
                      <a:pt x="340" y="102"/>
                    </a:lnTo>
                    <a:lnTo>
                      <a:pt x="345" y="102"/>
                    </a:lnTo>
                    <a:cubicBezTo>
                      <a:pt x="360" y="102"/>
                      <a:pt x="366" y="99"/>
                      <a:pt x="366" y="99"/>
                    </a:cubicBezTo>
                    <a:cubicBezTo>
                      <a:pt x="372" y="96"/>
                      <a:pt x="372" y="87"/>
                      <a:pt x="372" y="87"/>
                    </a:cubicBezTo>
                    <a:cubicBezTo>
                      <a:pt x="372" y="78"/>
                      <a:pt x="364" y="72"/>
                      <a:pt x="364" y="72"/>
                    </a:cubicBezTo>
                    <a:cubicBezTo>
                      <a:pt x="356" y="66"/>
                      <a:pt x="345" y="66"/>
                      <a:pt x="345" y="66"/>
                    </a:cubicBezTo>
                    <a:lnTo>
                      <a:pt x="340" y="66"/>
                    </a:lnTo>
                    <a:lnTo>
                      <a:pt x="340" y="102"/>
                    </a:lnTo>
                    <a:close/>
                    <a:moveTo>
                      <a:pt x="426" y="119"/>
                    </a:moveTo>
                    <a:lnTo>
                      <a:pt x="426" y="119"/>
                    </a:lnTo>
                    <a:lnTo>
                      <a:pt x="426" y="105"/>
                    </a:lnTo>
                    <a:lnTo>
                      <a:pt x="449" y="105"/>
                    </a:lnTo>
                    <a:lnTo>
                      <a:pt x="449" y="20"/>
                    </a:lnTo>
                    <a:lnTo>
                      <a:pt x="426" y="25"/>
                    </a:lnTo>
                    <a:lnTo>
                      <a:pt x="426" y="12"/>
                    </a:lnTo>
                    <a:lnTo>
                      <a:pt x="473" y="0"/>
                    </a:lnTo>
                    <a:lnTo>
                      <a:pt x="473" y="105"/>
                    </a:lnTo>
                    <a:lnTo>
                      <a:pt x="496" y="105"/>
                    </a:lnTo>
                    <a:lnTo>
                      <a:pt x="496" y="119"/>
                    </a:lnTo>
                    <a:lnTo>
                      <a:pt x="426" y="119"/>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22" name="Freeform 440"/>
              <p:cNvSpPr>
                <a:spLocks noEditPoints="1"/>
              </p:cNvSpPr>
              <p:nvPr/>
            </p:nvSpPr>
            <p:spPr bwMode="auto">
              <a:xfrm>
                <a:off x="578" y="2608"/>
                <a:ext cx="174" cy="41"/>
              </a:xfrm>
              <a:custGeom>
                <a:avLst/>
                <a:gdLst>
                  <a:gd name="T0" fmla="*/ 0 w 493"/>
                  <a:gd name="T1" fmla="*/ 0 h 120"/>
                  <a:gd name="T2" fmla="*/ 0 w 493"/>
                  <a:gd name="T3" fmla="*/ 0 h 120"/>
                  <a:gd name="T4" fmla="*/ 0 w 493"/>
                  <a:gd name="T5" fmla="*/ 0 h 120"/>
                  <a:gd name="T6" fmla="*/ 0 w 493"/>
                  <a:gd name="T7" fmla="*/ 0 h 120"/>
                  <a:gd name="T8" fmla="*/ 0 w 493"/>
                  <a:gd name="T9" fmla="*/ 0 h 120"/>
                  <a:gd name="T10" fmla="*/ 0 w 493"/>
                  <a:gd name="T11" fmla="*/ 0 h 120"/>
                  <a:gd name="T12" fmla="*/ 0 w 493"/>
                  <a:gd name="T13" fmla="*/ 0 h 120"/>
                  <a:gd name="T14" fmla="*/ 0 w 493"/>
                  <a:gd name="T15" fmla="*/ 0 h 120"/>
                  <a:gd name="T16" fmla="*/ 0 w 493"/>
                  <a:gd name="T17" fmla="*/ 0 h 120"/>
                  <a:gd name="T18" fmla="*/ 0 w 493"/>
                  <a:gd name="T19" fmla="*/ 0 h 120"/>
                  <a:gd name="T20" fmla="*/ 0 w 493"/>
                  <a:gd name="T21" fmla="*/ 0 h 120"/>
                  <a:gd name="T22" fmla="*/ 0 w 493"/>
                  <a:gd name="T23" fmla="*/ 0 h 120"/>
                  <a:gd name="T24" fmla="*/ 0 w 493"/>
                  <a:gd name="T25" fmla="*/ 0 h 120"/>
                  <a:gd name="T26" fmla="*/ 0 w 493"/>
                  <a:gd name="T27" fmla="*/ 0 h 120"/>
                  <a:gd name="T28" fmla="*/ 0 w 493"/>
                  <a:gd name="T29" fmla="*/ 0 h 120"/>
                  <a:gd name="T30" fmla="*/ 0 w 493"/>
                  <a:gd name="T31" fmla="*/ 0 h 120"/>
                  <a:gd name="T32" fmla="*/ 0 w 493"/>
                  <a:gd name="T33" fmla="*/ 0 h 120"/>
                  <a:gd name="T34" fmla="*/ 0 w 493"/>
                  <a:gd name="T35" fmla="*/ 0 h 120"/>
                  <a:gd name="T36" fmla="*/ 0 w 493"/>
                  <a:gd name="T37" fmla="*/ 0 h 120"/>
                  <a:gd name="T38" fmla="*/ 0 w 493"/>
                  <a:gd name="T39" fmla="*/ 0 h 120"/>
                  <a:gd name="T40" fmla="*/ 0 w 493"/>
                  <a:gd name="T41" fmla="*/ 0 h 120"/>
                  <a:gd name="T42" fmla="*/ 0 w 493"/>
                  <a:gd name="T43" fmla="*/ 0 h 120"/>
                  <a:gd name="T44" fmla="*/ 0 w 493"/>
                  <a:gd name="T45" fmla="*/ 0 h 120"/>
                  <a:gd name="T46" fmla="*/ 0 w 493"/>
                  <a:gd name="T47" fmla="*/ 0 h 120"/>
                  <a:gd name="T48" fmla="*/ 0 w 493"/>
                  <a:gd name="T49" fmla="*/ 0 h 120"/>
                  <a:gd name="T50" fmla="*/ 0 w 493"/>
                  <a:gd name="T51" fmla="*/ 0 h 120"/>
                  <a:gd name="T52" fmla="*/ 0 w 493"/>
                  <a:gd name="T53" fmla="*/ 0 h 120"/>
                  <a:gd name="T54" fmla="*/ 0 w 493"/>
                  <a:gd name="T55" fmla="*/ 0 h 120"/>
                  <a:gd name="T56" fmla="*/ 0 w 493"/>
                  <a:gd name="T57" fmla="*/ 0 h 120"/>
                  <a:gd name="T58" fmla="*/ 0 w 493"/>
                  <a:gd name="T59" fmla="*/ 0 h 120"/>
                  <a:gd name="T60" fmla="*/ 0 w 493"/>
                  <a:gd name="T61" fmla="*/ 0 h 120"/>
                  <a:gd name="T62" fmla="*/ 0 w 493"/>
                  <a:gd name="T63" fmla="*/ 0 h 120"/>
                  <a:gd name="T64" fmla="*/ 0 w 493"/>
                  <a:gd name="T65" fmla="*/ 0 h 120"/>
                  <a:gd name="T66" fmla="*/ 0 w 493"/>
                  <a:gd name="T67" fmla="*/ 0 h 120"/>
                  <a:gd name="T68" fmla="*/ 0 w 493"/>
                  <a:gd name="T69" fmla="*/ 0 h 120"/>
                  <a:gd name="T70" fmla="*/ 0 w 493"/>
                  <a:gd name="T71" fmla="*/ 0 h 120"/>
                  <a:gd name="T72" fmla="*/ 0 w 493"/>
                  <a:gd name="T73" fmla="*/ 0 h 120"/>
                  <a:gd name="T74" fmla="*/ 0 w 493"/>
                  <a:gd name="T75" fmla="*/ 0 h 120"/>
                  <a:gd name="T76" fmla="*/ 0 w 493"/>
                  <a:gd name="T77" fmla="*/ 0 h 120"/>
                  <a:gd name="T78" fmla="*/ 0 w 493"/>
                  <a:gd name="T79" fmla="*/ 0 h 120"/>
                  <a:gd name="T80" fmla="*/ 0 w 493"/>
                  <a:gd name="T81" fmla="*/ 0 h 120"/>
                  <a:gd name="T82" fmla="*/ 0 w 493"/>
                  <a:gd name="T83" fmla="*/ 0 h 120"/>
                  <a:gd name="T84" fmla="*/ 0 w 493"/>
                  <a:gd name="T85" fmla="*/ 0 h 120"/>
                  <a:gd name="T86" fmla="*/ 0 w 493"/>
                  <a:gd name="T87" fmla="*/ 0 h 120"/>
                  <a:gd name="T88" fmla="*/ 0 w 493"/>
                  <a:gd name="T89" fmla="*/ 0 h 120"/>
                  <a:gd name="T90" fmla="*/ 0 w 493"/>
                  <a:gd name="T91" fmla="*/ 0 h 120"/>
                  <a:gd name="T92" fmla="*/ 0 w 493"/>
                  <a:gd name="T93" fmla="*/ 0 h 120"/>
                  <a:gd name="T94" fmla="*/ 0 w 493"/>
                  <a:gd name="T95" fmla="*/ 0 h 120"/>
                  <a:gd name="T96" fmla="*/ 0 w 493"/>
                  <a:gd name="T97" fmla="*/ 0 h 120"/>
                  <a:gd name="T98" fmla="*/ 0 w 493"/>
                  <a:gd name="T99" fmla="*/ 0 h 120"/>
                  <a:gd name="T100" fmla="*/ 0 w 493"/>
                  <a:gd name="T101" fmla="*/ 0 h 120"/>
                  <a:gd name="T102" fmla="*/ 0 w 493"/>
                  <a:gd name="T103" fmla="*/ 0 h 120"/>
                  <a:gd name="T104" fmla="*/ 0 w 493"/>
                  <a:gd name="T105" fmla="*/ 0 h 12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93" h="120">
                    <a:moveTo>
                      <a:pt x="0" y="119"/>
                    </a:moveTo>
                    <a:lnTo>
                      <a:pt x="0" y="119"/>
                    </a:lnTo>
                    <a:lnTo>
                      <a:pt x="0" y="3"/>
                    </a:lnTo>
                    <a:lnTo>
                      <a:pt x="40" y="3"/>
                    </a:lnTo>
                    <a:cubicBezTo>
                      <a:pt x="62" y="3"/>
                      <a:pt x="71" y="10"/>
                      <a:pt x="71" y="10"/>
                    </a:cubicBezTo>
                    <a:cubicBezTo>
                      <a:pt x="80" y="17"/>
                      <a:pt x="80" y="34"/>
                      <a:pt x="80" y="34"/>
                    </a:cubicBezTo>
                    <a:cubicBezTo>
                      <a:pt x="80" y="52"/>
                      <a:pt x="68" y="63"/>
                      <a:pt x="68" y="63"/>
                    </a:cubicBezTo>
                    <a:cubicBezTo>
                      <a:pt x="55" y="73"/>
                      <a:pt x="34" y="73"/>
                      <a:pt x="34" y="73"/>
                    </a:cubicBezTo>
                    <a:lnTo>
                      <a:pt x="24" y="73"/>
                    </a:lnTo>
                    <a:lnTo>
                      <a:pt x="24" y="119"/>
                    </a:lnTo>
                    <a:lnTo>
                      <a:pt x="0" y="119"/>
                    </a:lnTo>
                    <a:close/>
                    <a:moveTo>
                      <a:pt x="24" y="57"/>
                    </a:moveTo>
                    <a:lnTo>
                      <a:pt x="24" y="57"/>
                    </a:lnTo>
                    <a:lnTo>
                      <a:pt x="28" y="57"/>
                    </a:lnTo>
                    <a:cubicBezTo>
                      <a:pt x="41" y="57"/>
                      <a:pt x="48" y="52"/>
                      <a:pt x="48" y="52"/>
                    </a:cubicBezTo>
                    <a:cubicBezTo>
                      <a:pt x="55" y="46"/>
                      <a:pt x="55" y="36"/>
                      <a:pt x="55" y="36"/>
                    </a:cubicBezTo>
                    <a:cubicBezTo>
                      <a:pt x="55" y="19"/>
                      <a:pt x="33" y="19"/>
                      <a:pt x="33" y="19"/>
                    </a:cubicBezTo>
                    <a:lnTo>
                      <a:pt x="24" y="19"/>
                    </a:lnTo>
                    <a:lnTo>
                      <a:pt x="24" y="57"/>
                    </a:lnTo>
                    <a:close/>
                    <a:moveTo>
                      <a:pt x="98" y="119"/>
                    </a:moveTo>
                    <a:lnTo>
                      <a:pt x="98" y="119"/>
                    </a:lnTo>
                    <a:lnTo>
                      <a:pt x="98" y="33"/>
                    </a:lnTo>
                    <a:lnTo>
                      <a:pt x="121" y="33"/>
                    </a:lnTo>
                    <a:lnTo>
                      <a:pt x="121" y="49"/>
                    </a:lnTo>
                    <a:cubicBezTo>
                      <a:pt x="130" y="31"/>
                      <a:pt x="149" y="31"/>
                      <a:pt x="149" y="31"/>
                    </a:cubicBezTo>
                    <a:cubicBezTo>
                      <a:pt x="151" y="31"/>
                      <a:pt x="153" y="31"/>
                      <a:pt x="153" y="31"/>
                    </a:cubicBezTo>
                    <a:lnTo>
                      <a:pt x="153" y="52"/>
                    </a:lnTo>
                    <a:cubicBezTo>
                      <a:pt x="148" y="50"/>
                      <a:pt x="144" y="50"/>
                      <a:pt x="144" y="50"/>
                    </a:cubicBezTo>
                    <a:cubicBezTo>
                      <a:pt x="130" y="50"/>
                      <a:pt x="121" y="64"/>
                      <a:pt x="121" y="64"/>
                    </a:cubicBezTo>
                    <a:lnTo>
                      <a:pt x="121" y="119"/>
                    </a:lnTo>
                    <a:lnTo>
                      <a:pt x="98" y="119"/>
                    </a:lnTo>
                    <a:close/>
                    <a:moveTo>
                      <a:pt x="241" y="116"/>
                    </a:moveTo>
                    <a:lnTo>
                      <a:pt x="241" y="116"/>
                    </a:lnTo>
                    <a:cubicBezTo>
                      <a:pt x="225" y="120"/>
                      <a:pt x="210" y="120"/>
                      <a:pt x="210" y="120"/>
                    </a:cubicBezTo>
                    <a:cubicBezTo>
                      <a:pt x="188" y="120"/>
                      <a:pt x="176" y="108"/>
                      <a:pt x="176" y="108"/>
                    </a:cubicBezTo>
                    <a:cubicBezTo>
                      <a:pt x="163" y="96"/>
                      <a:pt x="163" y="75"/>
                      <a:pt x="163" y="75"/>
                    </a:cubicBezTo>
                    <a:cubicBezTo>
                      <a:pt x="163" y="55"/>
                      <a:pt x="175" y="43"/>
                      <a:pt x="175" y="43"/>
                    </a:cubicBezTo>
                    <a:cubicBezTo>
                      <a:pt x="186" y="31"/>
                      <a:pt x="205" y="31"/>
                      <a:pt x="205" y="31"/>
                    </a:cubicBezTo>
                    <a:cubicBezTo>
                      <a:pt x="224" y="31"/>
                      <a:pt x="232" y="43"/>
                      <a:pt x="232" y="43"/>
                    </a:cubicBezTo>
                    <a:cubicBezTo>
                      <a:pt x="241" y="54"/>
                      <a:pt x="241" y="80"/>
                      <a:pt x="241" y="80"/>
                    </a:cubicBezTo>
                    <a:lnTo>
                      <a:pt x="188" y="80"/>
                    </a:lnTo>
                    <a:cubicBezTo>
                      <a:pt x="190" y="105"/>
                      <a:pt x="215" y="105"/>
                      <a:pt x="215" y="105"/>
                    </a:cubicBezTo>
                    <a:cubicBezTo>
                      <a:pt x="226" y="105"/>
                      <a:pt x="241" y="99"/>
                      <a:pt x="241" y="99"/>
                    </a:cubicBezTo>
                    <a:lnTo>
                      <a:pt x="241" y="116"/>
                    </a:lnTo>
                    <a:close/>
                    <a:moveTo>
                      <a:pt x="187" y="67"/>
                    </a:moveTo>
                    <a:lnTo>
                      <a:pt x="187" y="67"/>
                    </a:lnTo>
                    <a:lnTo>
                      <a:pt x="218" y="67"/>
                    </a:lnTo>
                    <a:cubicBezTo>
                      <a:pt x="218" y="45"/>
                      <a:pt x="204" y="45"/>
                      <a:pt x="204" y="45"/>
                    </a:cubicBezTo>
                    <a:cubicBezTo>
                      <a:pt x="190" y="45"/>
                      <a:pt x="187" y="67"/>
                      <a:pt x="187" y="67"/>
                    </a:cubicBezTo>
                    <a:close/>
                    <a:moveTo>
                      <a:pt x="318" y="119"/>
                    </a:moveTo>
                    <a:lnTo>
                      <a:pt x="318" y="119"/>
                    </a:lnTo>
                    <a:lnTo>
                      <a:pt x="318" y="3"/>
                    </a:lnTo>
                    <a:lnTo>
                      <a:pt x="357" y="3"/>
                    </a:lnTo>
                    <a:cubicBezTo>
                      <a:pt x="375" y="3"/>
                      <a:pt x="384" y="9"/>
                      <a:pt x="384" y="9"/>
                    </a:cubicBezTo>
                    <a:cubicBezTo>
                      <a:pt x="393" y="16"/>
                      <a:pt x="393" y="29"/>
                      <a:pt x="393" y="29"/>
                    </a:cubicBezTo>
                    <a:cubicBezTo>
                      <a:pt x="393" y="49"/>
                      <a:pt x="365" y="58"/>
                      <a:pt x="365" y="58"/>
                    </a:cubicBezTo>
                    <a:cubicBezTo>
                      <a:pt x="397" y="66"/>
                      <a:pt x="397" y="90"/>
                      <a:pt x="397" y="90"/>
                    </a:cubicBezTo>
                    <a:cubicBezTo>
                      <a:pt x="397" y="104"/>
                      <a:pt x="388" y="111"/>
                      <a:pt x="388" y="111"/>
                    </a:cubicBezTo>
                    <a:cubicBezTo>
                      <a:pt x="378" y="119"/>
                      <a:pt x="361" y="119"/>
                      <a:pt x="361" y="119"/>
                    </a:cubicBezTo>
                    <a:lnTo>
                      <a:pt x="318" y="119"/>
                    </a:lnTo>
                    <a:close/>
                    <a:moveTo>
                      <a:pt x="340" y="51"/>
                    </a:moveTo>
                    <a:lnTo>
                      <a:pt x="340" y="51"/>
                    </a:lnTo>
                    <a:lnTo>
                      <a:pt x="346" y="51"/>
                    </a:lnTo>
                    <a:cubicBezTo>
                      <a:pt x="356" y="51"/>
                      <a:pt x="362" y="46"/>
                      <a:pt x="362" y="46"/>
                    </a:cubicBezTo>
                    <a:cubicBezTo>
                      <a:pt x="368" y="41"/>
                      <a:pt x="368" y="32"/>
                      <a:pt x="368" y="32"/>
                    </a:cubicBezTo>
                    <a:cubicBezTo>
                      <a:pt x="368" y="24"/>
                      <a:pt x="363" y="22"/>
                      <a:pt x="363" y="22"/>
                    </a:cubicBezTo>
                    <a:cubicBezTo>
                      <a:pt x="359" y="19"/>
                      <a:pt x="345" y="19"/>
                      <a:pt x="345" y="19"/>
                    </a:cubicBezTo>
                    <a:lnTo>
                      <a:pt x="340" y="19"/>
                    </a:lnTo>
                    <a:lnTo>
                      <a:pt x="340" y="51"/>
                    </a:lnTo>
                    <a:close/>
                    <a:moveTo>
                      <a:pt x="340" y="102"/>
                    </a:moveTo>
                    <a:lnTo>
                      <a:pt x="340" y="102"/>
                    </a:lnTo>
                    <a:lnTo>
                      <a:pt x="346" y="102"/>
                    </a:lnTo>
                    <a:cubicBezTo>
                      <a:pt x="361" y="102"/>
                      <a:pt x="366" y="99"/>
                      <a:pt x="366" y="99"/>
                    </a:cubicBezTo>
                    <a:cubicBezTo>
                      <a:pt x="372" y="96"/>
                      <a:pt x="372" y="87"/>
                      <a:pt x="372" y="87"/>
                    </a:cubicBezTo>
                    <a:cubicBezTo>
                      <a:pt x="372" y="78"/>
                      <a:pt x="365" y="72"/>
                      <a:pt x="365" y="72"/>
                    </a:cubicBezTo>
                    <a:cubicBezTo>
                      <a:pt x="357" y="66"/>
                      <a:pt x="345" y="66"/>
                      <a:pt x="345" y="66"/>
                    </a:cubicBezTo>
                    <a:lnTo>
                      <a:pt x="340" y="66"/>
                    </a:lnTo>
                    <a:lnTo>
                      <a:pt x="340" y="102"/>
                    </a:lnTo>
                    <a:close/>
                    <a:moveTo>
                      <a:pt x="416" y="119"/>
                    </a:moveTo>
                    <a:lnTo>
                      <a:pt x="416" y="119"/>
                    </a:lnTo>
                    <a:lnTo>
                      <a:pt x="416" y="100"/>
                    </a:lnTo>
                    <a:lnTo>
                      <a:pt x="417" y="99"/>
                    </a:lnTo>
                    <a:cubicBezTo>
                      <a:pt x="426" y="86"/>
                      <a:pt x="436" y="78"/>
                      <a:pt x="436" y="78"/>
                    </a:cubicBezTo>
                    <a:lnTo>
                      <a:pt x="445" y="69"/>
                    </a:lnTo>
                    <a:cubicBezTo>
                      <a:pt x="469" y="49"/>
                      <a:pt x="469" y="33"/>
                      <a:pt x="469" y="33"/>
                    </a:cubicBezTo>
                    <a:cubicBezTo>
                      <a:pt x="469" y="15"/>
                      <a:pt x="448" y="15"/>
                      <a:pt x="448" y="15"/>
                    </a:cubicBezTo>
                    <a:cubicBezTo>
                      <a:pt x="435" y="15"/>
                      <a:pt x="419" y="24"/>
                      <a:pt x="419" y="24"/>
                    </a:cubicBezTo>
                    <a:lnTo>
                      <a:pt x="419" y="7"/>
                    </a:lnTo>
                    <a:cubicBezTo>
                      <a:pt x="436" y="0"/>
                      <a:pt x="453" y="0"/>
                      <a:pt x="453" y="0"/>
                    </a:cubicBezTo>
                    <a:cubicBezTo>
                      <a:pt x="471" y="0"/>
                      <a:pt x="482" y="9"/>
                      <a:pt x="482" y="9"/>
                    </a:cubicBezTo>
                    <a:cubicBezTo>
                      <a:pt x="493" y="17"/>
                      <a:pt x="493" y="32"/>
                      <a:pt x="493" y="32"/>
                    </a:cubicBezTo>
                    <a:cubicBezTo>
                      <a:pt x="493" y="42"/>
                      <a:pt x="488" y="50"/>
                      <a:pt x="488" y="50"/>
                    </a:cubicBezTo>
                    <a:cubicBezTo>
                      <a:pt x="483" y="59"/>
                      <a:pt x="469" y="70"/>
                      <a:pt x="469" y="70"/>
                    </a:cubicBezTo>
                    <a:lnTo>
                      <a:pt x="461" y="76"/>
                    </a:lnTo>
                    <a:cubicBezTo>
                      <a:pt x="445" y="89"/>
                      <a:pt x="442" y="100"/>
                      <a:pt x="442" y="100"/>
                    </a:cubicBezTo>
                    <a:lnTo>
                      <a:pt x="493" y="100"/>
                    </a:lnTo>
                    <a:lnTo>
                      <a:pt x="493" y="119"/>
                    </a:lnTo>
                    <a:lnTo>
                      <a:pt x="416" y="119"/>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23" name="Freeform 441"/>
              <p:cNvSpPr>
                <a:spLocks noEditPoints="1"/>
              </p:cNvSpPr>
              <p:nvPr/>
            </p:nvSpPr>
            <p:spPr bwMode="auto">
              <a:xfrm>
                <a:off x="313" y="3349"/>
                <a:ext cx="352" cy="53"/>
              </a:xfrm>
              <a:custGeom>
                <a:avLst/>
                <a:gdLst>
                  <a:gd name="T0" fmla="*/ 0 w 995"/>
                  <a:gd name="T1" fmla="*/ 0 h 154"/>
                  <a:gd name="T2" fmla="*/ 0 w 995"/>
                  <a:gd name="T3" fmla="*/ 0 h 154"/>
                  <a:gd name="T4" fmla="*/ 0 w 995"/>
                  <a:gd name="T5" fmla="*/ 0 h 154"/>
                  <a:gd name="T6" fmla="*/ 0 w 995"/>
                  <a:gd name="T7" fmla="*/ 0 h 154"/>
                  <a:gd name="T8" fmla="*/ 0 w 995"/>
                  <a:gd name="T9" fmla="*/ 0 h 154"/>
                  <a:gd name="T10" fmla="*/ 0 w 995"/>
                  <a:gd name="T11" fmla="*/ 0 h 154"/>
                  <a:gd name="T12" fmla="*/ 0 w 995"/>
                  <a:gd name="T13" fmla="*/ 0 h 154"/>
                  <a:gd name="T14" fmla="*/ 0 w 995"/>
                  <a:gd name="T15" fmla="*/ 0 h 154"/>
                  <a:gd name="T16" fmla="*/ 0 w 995"/>
                  <a:gd name="T17" fmla="*/ 0 h 154"/>
                  <a:gd name="T18" fmla="*/ 0 w 995"/>
                  <a:gd name="T19" fmla="*/ 0 h 154"/>
                  <a:gd name="T20" fmla="*/ 0 w 995"/>
                  <a:gd name="T21" fmla="*/ 0 h 154"/>
                  <a:gd name="T22" fmla="*/ 0 w 995"/>
                  <a:gd name="T23" fmla="*/ 0 h 154"/>
                  <a:gd name="T24" fmla="*/ 0 w 995"/>
                  <a:gd name="T25" fmla="*/ 0 h 154"/>
                  <a:gd name="T26" fmla="*/ 0 w 995"/>
                  <a:gd name="T27" fmla="*/ 0 h 154"/>
                  <a:gd name="T28" fmla="*/ 0 w 995"/>
                  <a:gd name="T29" fmla="*/ 0 h 154"/>
                  <a:gd name="T30" fmla="*/ 0 w 995"/>
                  <a:gd name="T31" fmla="*/ 0 h 154"/>
                  <a:gd name="T32" fmla="*/ 0 w 995"/>
                  <a:gd name="T33" fmla="*/ 0 h 154"/>
                  <a:gd name="T34" fmla="*/ 0 w 995"/>
                  <a:gd name="T35" fmla="*/ 0 h 154"/>
                  <a:gd name="T36" fmla="*/ 0 w 995"/>
                  <a:gd name="T37" fmla="*/ 0 h 154"/>
                  <a:gd name="T38" fmla="*/ 0 w 995"/>
                  <a:gd name="T39" fmla="*/ 0 h 154"/>
                  <a:gd name="T40" fmla="*/ 0 w 995"/>
                  <a:gd name="T41" fmla="*/ 0 h 154"/>
                  <a:gd name="T42" fmla="*/ 0 w 995"/>
                  <a:gd name="T43" fmla="*/ 0 h 154"/>
                  <a:gd name="T44" fmla="*/ 0 w 995"/>
                  <a:gd name="T45" fmla="*/ 0 h 154"/>
                  <a:gd name="T46" fmla="*/ 0 w 995"/>
                  <a:gd name="T47" fmla="*/ 0 h 154"/>
                  <a:gd name="T48" fmla="*/ 0 w 995"/>
                  <a:gd name="T49" fmla="*/ 0 h 154"/>
                  <a:gd name="T50" fmla="*/ 0 w 995"/>
                  <a:gd name="T51" fmla="*/ 0 h 154"/>
                  <a:gd name="T52" fmla="*/ 0 w 995"/>
                  <a:gd name="T53" fmla="*/ 0 h 154"/>
                  <a:gd name="T54" fmla="*/ 0 w 995"/>
                  <a:gd name="T55" fmla="*/ 0 h 154"/>
                  <a:gd name="T56" fmla="*/ 0 w 995"/>
                  <a:gd name="T57" fmla="*/ 0 h 154"/>
                  <a:gd name="T58" fmla="*/ 0 w 995"/>
                  <a:gd name="T59" fmla="*/ 0 h 154"/>
                  <a:gd name="T60" fmla="*/ 0 w 995"/>
                  <a:gd name="T61" fmla="*/ 0 h 154"/>
                  <a:gd name="T62" fmla="*/ 0 w 995"/>
                  <a:gd name="T63" fmla="*/ 0 h 154"/>
                  <a:gd name="T64" fmla="*/ 0 w 995"/>
                  <a:gd name="T65" fmla="*/ 0 h 154"/>
                  <a:gd name="T66" fmla="*/ 0 w 995"/>
                  <a:gd name="T67" fmla="*/ 0 h 154"/>
                  <a:gd name="T68" fmla="*/ 0 w 995"/>
                  <a:gd name="T69" fmla="*/ 0 h 154"/>
                  <a:gd name="T70" fmla="*/ 0 w 995"/>
                  <a:gd name="T71" fmla="*/ 0 h 154"/>
                  <a:gd name="T72" fmla="*/ 0 w 995"/>
                  <a:gd name="T73" fmla="*/ 0 h 154"/>
                  <a:gd name="T74" fmla="*/ 0 w 995"/>
                  <a:gd name="T75" fmla="*/ 0 h 154"/>
                  <a:gd name="T76" fmla="*/ 0 w 995"/>
                  <a:gd name="T77" fmla="*/ 0 h 154"/>
                  <a:gd name="T78" fmla="*/ 0 w 995"/>
                  <a:gd name="T79" fmla="*/ 0 h 154"/>
                  <a:gd name="T80" fmla="*/ 0 w 995"/>
                  <a:gd name="T81" fmla="*/ 0 h 154"/>
                  <a:gd name="T82" fmla="*/ 0 w 995"/>
                  <a:gd name="T83" fmla="*/ 0 h 154"/>
                  <a:gd name="T84" fmla="*/ 0 w 995"/>
                  <a:gd name="T85" fmla="*/ 0 h 154"/>
                  <a:gd name="T86" fmla="*/ 0 w 995"/>
                  <a:gd name="T87" fmla="*/ 0 h 154"/>
                  <a:gd name="T88" fmla="*/ 0 w 995"/>
                  <a:gd name="T89" fmla="*/ 0 h 154"/>
                  <a:gd name="T90" fmla="*/ 0 w 995"/>
                  <a:gd name="T91" fmla="*/ 0 h 154"/>
                  <a:gd name="T92" fmla="*/ 0 w 995"/>
                  <a:gd name="T93" fmla="*/ 0 h 154"/>
                  <a:gd name="T94" fmla="*/ 0 w 995"/>
                  <a:gd name="T95" fmla="*/ 0 h 154"/>
                  <a:gd name="T96" fmla="*/ 0 w 995"/>
                  <a:gd name="T97" fmla="*/ 0 h 154"/>
                  <a:gd name="T98" fmla="*/ 0 w 995"/>
                  <a:gd name="T99" fmla="*/ 0 h 154"/>
                  <a:gd name="T100" fmla="*/ 0 w 995"/>
                  <a:gd name="T101" fmla="*/ 0 h 154"/>
                  <a:gd name="T102" fmla="*/ 0 w 995"/>
                  <a:gd name="T103" fmla="*/ 0 h 15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995" h="154">
                    <a:moveTo>
                      <a:pt x="0" y="123"/>
                    </a:moveTo>
                    <a:lnTo>
                      <a:pt x="0" y="123"/>
                    </a:lnTo>
                    <a:lnTo>
                      <a:pt x="0" y="8"/>
                    </a:lnTo>
                    <a:lnTo>
                      <a:pt x="73" y="8"/>
                    </a:lnTo>
                    <a:lnTo>
                      <a:pt x="73" y="23"/>
                    </a:lnTo>
                    <a:lnTo>
                      <a:pt x="25" y="23"/>
                    </a:lnTo>
                    <a:lnTo>
                      <a:pt x="25" y="56"/>
                    </a:lnTo>
                    <a:lnTo>
                      <a:pt x="64" y="56"/>
                    </a:lnTo>
                    <a:lnTo>
                      <a:pt x="64" y="71"/>
                    </a:lnTo>
                    <a:lnTo>
                      <a:pt x="25" y="71"/>
                    </a:lnTo>
                    <a:lnTo>
                      <a:pt x="25" y="107"/>
                    </a:lnTo>
                    <a:lnTo>
                      <a:pt x="76" y="107"/>
                    </a:lnTo>
                    <a:lnTo>
                      <a:pt x="76" y="123"/>
                    </a:lnTo>
                    <a:lnTo>
                      <a:pt x="0" y="123"/>
                    </a:lnTo>
                    <a:close/>
                    <a:moveTo>
                      <a:pt x="97" y="123"/>
                    </a:moveTo>
                    <a:lnTo>
                      <a:pt x="97" y="123"/>
                    </a:lnTo>
                    <a:lnTo>
                      <a:pt x="97" y="37"/>
                    </a:lnTo>
                    <a:lnTo>
                      <a:pt x="120" y="37"/>
                    </a:lnTo>
                    <a:lnTo>
                      <a:pt x="120" y="53"/>
                    </a:lnTo>
                    <a:cubicBezTo>
                      <a:pt x="129" y="35"/>
                      <a:pt x="147" y="35"/>
                      <a:pt x="147" y="35"/>
                    </a:cubicBezTo>
                    <a:cubicBezTo>
                      <a:pt x="149" y="35"/>
                      <a:pt x="151" y="36"/>
                      <a:pt x="151" y="36"/>
                    </a:cubicBezTo>
                    <a:lnTo>
                      <a:pt x="151" y="56"/>
                    </a:lnTo>
                    <a:cubicBezTo>
                      <a:pt x="146" y="55"/>
                      <a:pt x="142" y="55"/>
                      <a:pt x="142" y="55"/>
                    </a:cubicBezTo>
                    <a:cubicBezTo>
                      <a:pt x="128" y="55"/>
                      <a:pt x="120" y="69"/>
                      <a:pt x="120" y="69"/>
                    </a:cubicBezTo>
                    <a:lnTo>
                      <a:pt x="120" y="123"/>
                    </a:lnTo>
                    <a:lnTo>
                      <a:pt x="97" y="123"/>
                    </a:lnTo>
                    <a:close/>
                    <a:moveTo>
                      <a:pt x="170" y="154"/>
                    </a:moveTo>
                    <a:lnTo>
                      <a:pt x="170" y="154"/>
                    </a:lnTo>
                    <a:lnTo>
                      <a:pt x="189" y="123"/>
                    </a:lnTo>
                    <a:lnTo>
                      <a:pt x="157" y="37"/>
                    </a:lnTo>
                    <a:lnTo>
                      <a:pt x="182" y="37"/>
                    </a:lnTo>
                    <a:lnTo>
                      <a:pt x="203" y="95"/>
                    </a:lnTo>
                    <a:lnTo>
                      <a:pt x="229" y="37"/>
                    </a:lnTo>
                    <a:lnTo>
                      <a:pt x="246" y="37"/>
                    </a:lnTo>
                    <a:lnTo>
                      <a:pt x="193" y="154"/>
                    </a:lnTo>
                    <a:lnTo>
                      <a:pt x="170" y="154"/>
                    </a:lnTo>
                    <a:close/>
                    <a:moveTo>
                      <a:pt x="307" y="123"/>
                    </a:moveTo>
                    <a:lnTo>
                      <a:pt x="307" y="123"/>
                    </a:lnTo>
                    <a:cubicBezTo>
                      <a:pt x="299" y="125"/>
                      <a:pt x="294" y="125"/>
                      <a:pt x="294" y="125"/>
                    </a:cubicBezTo>
                    <a:cubicBezTo>
                      <a:pt x="264" y="125"/>
                      <a:pt x="264" y="97"/>
                      <a:pt x="264" y="97"/>
                    </a:cubicBezTo>
                    <a:lnTo>
                      <a:pt x="264" y="52"/>
                    </a:lnTo>
                    <a:lnTo>
                      <a:pt x="254" y="52"/>
                    </a:lnTo>
                    <a:lnTo>
                      <a:pt x="254" y="37"/>
                    </a:lnTo>
                    <a:lnTo>
                      <a:pt x="264" y="37"/>
                    </a:lnTo>
                    <a:lnTo>
                      <a:pt x="264" y="23"/>
                    </a:lnTo>
                    <a:lnTo>
                      <a:pt x="287" y="20"/>
                    </a:lnTo>
                    <a:lnTo>
                      <a:pt x="287" y="37"/>
                    </a:lnTo>
                    <a:lnTo>
                      <a:pt x="305" y="37"/>
                    </a:lnTo>
                    <a:lnTo>
                      <a:pt x="305" y="52"/>
                    </a:lnTo>
                    <a:lnTo>
                      <a:pt x="287" y="52"/>
                    </a:lnTo>
                    <a:lnTo>
                      <a:pt x="287" y="94"/>
                    </a:lnTo>
                    <a:cubicBezTo>
                      <a:pt x="287" y="110"/>
                      <a:pt x="300" y="110"/>
                      <a:pt x="300" y="110"/>
                    </a:cubicBezTo>
                    <a:cubicBezTo>
                      <a:pt x="303" y="110"/>
                      <a:pt x="307" y="109"/>
                      <a:pt x="307" y="109"/>
                    </a:cubicBezTo>
                    <a:lnTo>
                      <a:pt x="307" y="123"/>
                    </a:lnTo>
                    <a:close/>
                    <a:moveTo>
                      <a:pt x="328" y="123"/>
                    </a:moveTo>
                    <a:lnTo>
                      <a:pt x="328" y="123"/>
                    </a:lnTo>
                    <a:lnTo>
                      <a:pt x="328" y="0"/>
                    </a:lnTo>
                    <a:lnTo>
                      <a:pt x="351" y="0"/>
                    </a:lnTo>
                    <a:lnTo>
                      <a:pt x="351" y="53"/>
                    </a:lnTo>
                    <a:cubicBezTo>
                      <a:pt x="362" y="35"/>
                      <a:pt x="380" y="35"/>
                      <a:pt x="380" y="35"/>
                    </a:cubicBezTo>
                    <a:cubicBezTo>
                      <a:pt x="392" y="35"/>
                      <a:pt x="398" y="43"/>
                      <a:pt x="398" y="43"/>
                    </a:cubicBezTo>
                    <a:cubicBezTo>
                      <a:pt x="405" y="50"/>
                      <a:pt x="405" y="63"/>
                      <a:pt x="405" y="63"/>
                    </a:cubicBezTo>
                    <a:lnTo>
                      <a:pt x="405" y="123"/>
                    </a:lnTo>
                    <a:lnTo>
                      <a:pt x="382" y="123"/>
                    </a:lnTo>
                    <a:lnTo>
                      <a:pt x="382" y="68"/>
                    </a:lnTo>
                    <a:cubicBezTo>
                      <a:pt x="382" y="54"/>
                      <a:pt x="372" y="54"/>
                      <a:pt x="372" y="54"/>
                    </a:cubicBezTo>
                    <a:cubicBezTo>
                      <a:pt x="361" y="54"/>
                      <a:pt x="351" y="69"/>
                      <a:pt x="351" y="69"/>
                    </a:cubicBezTo>
                    <a:lnTo>
                      <a:pt x="351" y="123"/>
                    </a:lnTo>
                    <a:lnTo>
                      <a:pt x="328" y="123"/>
                    </a:lnTo>
                    <a:close/>
                    <a:moveTo>
                      <a:pt x="433" y="123"/>
                    </a:moveTo>
                    <a:lnTo>
                      <a:pt x="433" y="123"/>
                    </a:lnTo>
                    <a:lnTo>
                      <a:pt x="433" y="37"/>
                    </a:lnTo>
                    <a:lnTo>
                      <a:pt x="456" y="37"/>
                    </a:lnTo>
                    <a:lnTo>
                      <a:pt x="456" y="53"/>
                    </a:lnTo>
                    <a:cubicBezTo>
                      <a:pt x="465" y="35"/>
                      <a:pt x="483" y="35"/>
                      <a:pt x="483" y="35"/>
                    </a:cubicBezTo>
                    <a:cubicBezTo>
                      <a:pt x="486" y="35"/>
                      <a:pt x="488" y="36"/>
                      <a:pt x="488" y="36"/>
                    </a:cubicBezTo>
                    <a:lnTo>
                      <a:pt x="488" y="56"/>
                    </a:lnTo>
                    <a:cubicBezTo>
                      <a:pt x="483" y="55"/>
                      <a:pt x="478" y="55"/>
                      <a:pt x="478" y="55"/>
                    </a:cubicBezTo>
                    <a:cubicBezTo>
                      <a:pt x="465" y="55"/>
                      <a:pt x="456" y="69"/>
                      <a:pt x="456" y="69"/>
                    </a:cubicBezTo>
                    <a:lnTo>
                      <a:pt x="456" y="123"/>
                    </a:lnTo>
                    <a:lnTo>
                      <a:pt x="433" y="123"/>
                    </a:lnTo>
                    <a:close/>
                    <a:moveTo>
                      <a:pt x="542" y="125"/>
                    </a:moveTo>
                    <a:lnTo>
                      <a:pt x="542" y="125"/>
                    </a:lnTo>
                    <a:cubicBezTo>
                      <a:pt x="522" y="125"/>
                      <a:pt x="510" y="113"/>
                      <a:pt x="510" y="113"/>
                    </a:cubicBezTo>
                    <a:cubicBezTo>
                      <a:pt x="498" y="101"/>
                      <a:pt x="498" y="80"/>
                      <a:pt x="498" y="80"/>
                    </a:cubicBezTo>
                    <a:cubicBezTo>
                      <a:pt x="498" y="59"/>
                      <a:pt x="510" y="47"/>
                      <a:pt x="510" y="47"/>
                    </a:cubicBezTo>
                    <a:cubicBezTo>
                      <a:pt x="522" y="35"/>
                      <a:pt x="542" y="35"/>
                      <a:pt x="542" y="35"/>
                    </a:cubicBezTo>
                    <a:cubicBezTo>
                      <a:pt x="563" y="35"/>
                      <a:pt x="575" y="47"/>
                      <a:pt x="575" y="47"/>
                    </a:cubicBezTo>
                    <a:cubicBezTo>
                      <a:pt x="587" y="59"/>
                      <a:pt x="587" y="80"/>
                      <a:pt x="587" y="80"/>
                    </a:cubicBezTo>
                    <a:cubicBezTo>
                      <a:pt x="587" y="101"/>
                      <a:pt x="575" y="113"/>
                      <a:pt x="575" y="113"/>
                    </a:cubicBezTo>
                    <a:cubicBezTo>
                      <a:pt x="563" y="125"/>
                      <a:pt x="542" y="125"/>
                      <a:pt x="542" y="125"/>
                    </a:cubicBezTo>
                    <a:close/>
                    <a:moveTo>
                      <a:pt x="542" y="111"/>
                    </a:moveTo>
                    <a:lnTo>
                      <a:pt x="542" y="111"/>
                    </a:lnTo>
                    <a:cubicBezTo>
                      <a:pt x="562" y="111"/>
                      <a:pt x="562" y="80"/>
                      <a:pt x="562" y="80"/>
                    </a:cubicBezTo>
                    <a:cubicBezTo>
                      <a:pt x="562" y="66"/>
                      <a:pt x="557" y="58"/>
                      <a:pt x="557" y="58"/>
                    </a:cubicBezTo>
                    <a:cubicBezTo>
                      <a:pt x="551" y="50"/>
                      <a:pt x="542" y="50"/>
                      <a:pt x="542" y="50"/>
                    </a:cubicBezTo>
                    <a:cubicBezTo>
                      <a:pt x="533" y="50"/>
                      <a:pt x="528" y="58"/>
                      <a:pt x="528" y="58"/>
                    </a:cubicBezTo>
                    <a:cubicBezTo>
                      <a:pt x="523" y="66"/>
                      <a:pt x="523" y="80"/>
                      <a:pt x="523" y="80"/>
                    </a:cubicBezTo>
                    <a:cubicBezTo>
                      <a:pt x="523" y="94"/>
                      <a:pt x="528" y="102"/>
                      <a:pt x="528" y="102"/>
                    </a:cubicBezTo>
                    <a:cubicBezTo>
                      <a:pt x="533" y="111"/>
                      <a:pt x="542" y="111"/>
                      <a:pt x="542" y="111"/>
                    </a:cubicBezTo>
                    <a:close/>
                    <a:moveTo>
                      <a:pt x="608" y="123"/>
                    </a:moveTo>
                    <a:lnTo>
                      <a:pt x="608" y="123"/>
                    </a:lnTo>
                    <a:lnTo>
                      <a:pt x="608" y="0"/>
                    </a:lnTo>
                    <a:lnTo>
                      <a:pt x="631" y="0"/>
                    </a:lnTo>
                    <a:lnTo>
                      <a:pt x="631" y="53"/>
                    </a:lnTo>
                    <a:cubicBezTo>
                      <a:pt x="640" y="35"/>
                      <a:pt x="659" y="35"/>
                      <a:pt x="659" y="35"/>
                    </a:cubicBezTo>
                    <a:cubicBezTo>
                      <a:pt x="675" y="35"/>
                      <a:pt x="683" y="47"/>
                      <a:pt x="683" y="47"/>
                    </a:cubicBezTo>
                    <a:cubicBezTo>
                      <a:pt x="692" y="58"/>
                      <a:pt x="692" y="78"/>
                      <a:pt x="692" y="78"/>
                    </a:cubicBezTo>
                    <a:cubicBezTo>
                      <a:pt x="692" y="99"/>
                      <a:pt x="682" y="112"/>
                      <a:pt x="682" y="112"/>
                    </a:cubicBezTo>
                    <a:cubicBezTo>
                      <a:pt x="672" y="125"/>
                      <a:pt x="656" y="125"/>
                      <a:pt x="656" y="125"/>
                    </a:cubicBezTo>
                    <a:cubicBezTo>
                      <a:pt x="641" y="125"/>
                      <a:pt x="631" y="114"/>
                      <a:pt x="631" y="114"/>
                    </a:cubicBezTo>
                    <a:lnTo>
                      <a:pt x="627" y="123"/>
                    </a:lnTo>
                    <a:lnTo>
                      <a:pt x="608" y="123"/>
                    </a:lnTo>
                    <a:close/>
                    <a:moveTo>
                      <a:pt x="631" y="101"/>
                    </a:moveTo>
                    <a:lnTo>
                      <a:pt x="631" y="101"/>
                    </a:lnTo>
                    <a:cubicBezTo>
                      <a:pt x="639" y="110"/>
                      <a:pt x="649" y="110"/>
                      <a:pt x="649" y="110"/>
                    </a:cubicBezTo>
                    <a:cubicBezTo>
                      <a:pt x="658" y="110"/>
                      <a:pt x="663" y="102"/>
                      <a:pt x="663" y="102"/>
                    </a:cubicBezTo>
                    <a:cubicBezTo>
                      <a:pt x="668" y="94"/>
                      <a:pt x="668" y="80"/>
                      <a:pt x="668" y="80"/>
                    </a:cubicBezTo>
                    <a:cubicBezTo>
                      <a:pt x="668" y="53"/>
                      <a:pt x="651" y="53"/>
                      <a:pt x="651" y="53"/>
                    </a:cubicBezTo>
                    <a:cubicBezTo>
                      <a:pt x="640" y="53"/>
                      <a:pt x="631" y="67"/>
                      <a:pt x="631" y="67"/>
                    </a:cubicBezTo>
                    <a:lnTo>
                      <a:pt x="631" y="101"/>
                    </a:lnTo>
                    <a:close/>
                    <a:moveTo>
                      <a:pt x="714" y="123"/>
                    </a:moveTo>
                    <a:lnTo>
                      <a:pt x="714" y="123"/>
                    </a:lnTo>
                    <a:lnTo>
                      <a:pt x="714" y="0"/>
                    </a:lnTo>
                    <a:lnTo>
                      <a:pt x="737" y="0"/>
                    </a:lnTo>
                    <a:lnTo>
                      <a:pt x="737" y="123"/>
                    </a:lnTo>
                    <a:lnTo>
                      <a:pt x="714" y="123"/>
                    </a:lnTo>
                    <a:close/>
                    <a:moveTo>
                      <a:pt x="808" y="114"/>
                    </a:moveTo>
                    <a:lnTo>
                      <a:pt x="808" y="114"/>
                    </a:lnTo>
                    <a:cubicBezTo>
                      <a:pt x="797" y="125"/>
                      <a:pt x="783" y="125"/>
                      <a:pt x="783" y="125"/>
                    </a:cubicBezTo>
                    <a:cubicBezTo>
                      <a:pt x="772" y="125"/>
                      <a:pt x="765" y="118"/>
                      <a:pt x="765" y="118"/>
                    </a:cubicBezTo>
                    <a:cubicBezTo>
                      <a:pt x="758" y="111"/>
                      <a:pt x="758" y="100"/>
                      <a:pt x="758" y="100"/>
                    </a:cubicBezTo>
                    <a:cubicBezTo>
                      <a:pt x="758" y="86"/>
                      <a:pt x="769" y="78"/>
                      <a:pt x="769" y="78"/>
                    </a:cubicBezTo>
                    <a:cubicBezTo>
                      <a:pt x="781" y="71"/>
                      <a:pt x="802" y="71"/>
                      <a:pt x="802" y="71"/>
                    </a:cubicBezTo>
                    <a:lnTo>
                      <a:pt x="808" y="71"/>
                    </a:lnTo>
                    <a:lnTo>
                      <a:pt x="808" y="63"/>
                    </a:lnTo>
                    <a:cubicBezTo>
                      <a:pt x="808" y="50"/>
                      <a:pt x="793" y="50"/>
                      <a:pt x="793" y="50"/>
                    </a:cubicBezTo>
                    <a:cubicBezTo>
                      <a:pt x="779" y="50"/>
                      <a:pt x="766" y="57"/>
                      <a:pt x="766" y="57"/>
                    </a:cubicBezTo>
                    <a:lnTo>
                      <a:pt x="766" y="41"/>
                    </a:lnTo>
                    <a:cubicBezTo>
                      <a:pt x="781" y="35"/>
                      <a:pt x="797" y="35"/>
                      <a:pt x="797" y="35"/>
                    </a:cubicBezTo>
                    <a:cubicBezTo>
                      <a:pt x="830" y="35"/>
                      <a:pt x="830" y="62"/>
                      <a:pt x="830" y="62"/>
                    </a:cubicBezTo>
                    <a:lnTo>
                      <a:pt x="830" y="100"/>
                    </a:lnTo>
                    <a:cubicBezTo>
                      <a:pt x="830" y="110"/>
                      <a:pt x="837" y="110"/>
                      <a:pt x="837" y="110"/>
                    </a:cubicBezTo>
                    <a:cubicBezTo>
                      <a:pt x="838" y="110"/>
                      <a:pt x="840" y="110"/>
                      <a:pt x="840" y="110"/>
                    </a:cubicBezTo>
                    <a:lnTo>
                      <a:pt x="840" y="123"/>
                    </a:lnTo>
                    <a:cubicBezTo>
                      <a:pt x="833" y="125"/>
                      <a:pt x="827" y="125"/>
                      <a:pt x="827" y="125"/>
                    </a:cubicBezTo>
                    <a:cubicBezTo>
                      <a:pt x="813" y="125"/>
                      <a:pt x="809" y="114"/>
                      <a:pt x="809" y="114"/>
                    </a:cubicBezTo>
                    <a:lnTo>
                      <a:pt x="808" y="114"/>
                    </a:lnTo>
                    <a:close/>
                    <a:moveTo>
                      <a:pt x="808" y="101"/>
                    </a:moveTo>
                    <a:lnTo>
                      <a:pt x="808" y="101"/>
                    </a:lnTo>
                    <a:lnTo>
                      <a:pt x="808" y="84"/>
                    </a:lnTo>
                    <a:lnTo>
                      <a:pt x="803" y="84"/>
                    </a:lnTo>
                    <a:cubicBezTo>
                      <a:pt x="780" y="84"/>
                      <a:pt x="780" y="98"/>
                      <a:pt x="780" y="98"/>
                    </a:cubicBezTo>
                    <a:cubicBezTo>
                      <a:pt x="780" y="103"/>
                      <a:pt x="783" y="106"/>
                      <a:pt x="783" y="106"/>
                    </a:cubicBezTo>
                    <a:cubicBezTo>
                      <a:pt x="787" y="109"/>
                      <a:pt x="791" y="109"/>
                      <a:pt x="791" y="109"/>
                    </a:cubicBezTo>
                    <a:cubicBezTo>
                      <a:pt x="800" y="109"/>
                      <a:pt x="808" y="101"/>
                      <a:pt x="808" y="101"/>
                    </a:cubicBezTo>
                    <a:close/>
                    <a:moveTo>
                      <a:pt x="858" y="120"/>
                    </a:moveTo>
                    <a:lnTo>
                      <a:pt x="858" y="120"/>
                    </a:lnTo>
                    <a:lnTo>
                      <a:pt x="858" y="103"/>
                    </a:lnTo>
                    <a:cubicBezTo>
                      <a:pt x="875" y="111"/>
                      <a:pt x="887" y="111"/>
                      <a:pt x="887" y="111"/>
                    </a:cubicBezTo>
                    <a:cubicBezTo>
                      <a:pt x="902" y="111"/>
                      <a:pt x="902" y="101"/>
                      <a:pt x="902" y="101"/>
                    </a:cubicBezTo>
                    <a:cubicBezTo>
                      <a:pt x="902" y="95"/>
                      <a:pt x="890" y="90"/>
                      <a:pt x="890" y="90"/>
                    </a:cubicBezTo>
                    <a:lnTo>
                      <a:pt x="882" y="87"/>
                    </a:lnTo>
                    <a:cubicBezTo>
                      <a:pt x="869" y="82"/>
                      <a:pt x="864" y="76"/>
                      <a:pt x="864" y="76"/>
                    </a:cubicBezTo>
                    <a:cubicBezTo>
                      <a:pt x="858" y="70"/>
                      <a:pt x="858" y="61"/>
                      <a:pt x="858" y="61"/>
                    </a:cubicBezTo>
                    <a:cubicBezTo>
                      <a:pt x="858" y="49"/>
                      <a:pt x="868" y="42"/>
                      <a:pt x="868" y="42"/>
                    </a:cubicBezTo>
                    <a:cubicBezTo>
                      <a:pt x="877" y="35"/>
                      <a:pt x="894" y="35"/>
                      <a:pt x="894" y="35"/>
                    </a:cubicBezTo>
                    <a:cubicBezTo>
                      <a:pt x="904" y="35"/>
                      <a:pt x="919" y="38"/>
                      <a:pt x="919" y="38"/>
                    </a:cubicBezTo>
                    <a:lnTo>
                      <a:pt x="919" y="55"/>
                    </a:lnTo>
                    <a:cubicBezTo>
                      <a:pt x="905" y="50"/>
                      <a:pt x="896" y="50"/>
                      <a:pt x="896" y="50"/>
                    </a:cubicBezTo>
                    <a:cubicBezTo>
                      <a:pt x="881" y="50"/>
                      <a:pt x="881" y="59"/>
                      <a:pt x="881" y="59"/>
                    </a:cubicBezTo>
                    <a:cubicBezTo>
                      <a:pt x="881" y="65"/>
                      <a:pt x="892" y="69"/>
                      <a:pt x="892" y="69"/>
                    </a:cubicBezTo>
                    <a:lnTo>
                      <a:pt x="899" y="71"/>
                    </a:lnTo>
                    <a:cubicBezTo>
                      <a:pt x="914" y="77"/>
                      <a:pt x="920" y="83"/>
                      <a:pt x="920" y="83"/>
                    </a:cubicBezTo>
                    <a:cubicBezTo>
                      <a:pt x="925" y="89"/>
                      <a:pt x="925" y="98"/>
                      <a:pt x="925" y="98"/>
                    </a:cubicBezTo>
                    <a:cubicBezTo>
                      <a:pt x="925" y="110"/>
                      <a:pt x="915" y="118"/>
                      <a:pt x="915" y="118"/>
                    </a:cubicBezTo>
                    <a:cubicBezTo>
                      <a:pt x="905" y="125"/>
                      <a:pt x="889" y="125"/>
                      <a:pt x="889" y="125"/>
                    </a:cubicBezTo>
                    <a:cubicBezTo>
                      <a:pt x="874" y="125"/>
                      <a:pt x="858" y="120"/>
                      <a:pt x="858" y="120"/>
                    </a:cubicBezTo>
                    <a:close/>
                    <a:moveTo>
                      <a:pt x="995" y="123"/>
                    </a:moveTo>
                    <a:lnTo>
                      <a:pt x="995" y="123"/>
                    </a:lnTo>
                    <a:cubicBezTo>
                      <a:pt x="987" y="125"/>
                      <a:pt x="982" y="125"/>
                      <a:pt x="982" y="125"/>
                    </a:cubicBezTo>
                    <a:cubicBezTo>
                      <a:pt x="952" y="125"/>
                      <a:pt x="952" y="97"/>
                      <a:pt x="952" y="97"/>
                    </a:cubicBezTo>
                    <a:lnTo>
                      <a:pt x="952" y="52"/>
                    </a:lnTo>
                    <a:lnTo>
                      <a:pt x="942" y="52"/>
                    </a:lnTo>
                    <a:lnTo>
                      <a:pt x="942" y="37"/>
                    </a:lnTo>
                    <a:lnTo>
                      <a:pt x="952" y="37"/>
                    </a:lnTo>
                    <a:lnTo>
                      <a:pt x="952" y="23"/>
                    </a:lnTo>
                    <a:lnTo>
                      <a:pt x="975" y="20"/>
                    </a:lnTo>
                    <a:lnTo>
                      <a:pt x="975" y="37"/>
                    </a:lnTo>
                    <a:lnTo>
                      <a:pt x="993" y="37"/>
                    </a:lnTo>
                    <a:lnTo>
                      <a:pt x="993" y="52"/>
                    </a:lnTo>
                    <a:lnTo>
                      <a:pt x="975" y="52"/>
                    </a:lnTo>
                    <a:lnTo>
                      <a:pt x="975" y="94"/>
                    </a:lnTo>
                    <a:cubicBezTo>
                      <a:pt x="975" y="110"/>
                      <a:pt x="988" y="110"/>
                      <a:pt x="988" y="110"/>
                    </a:cubicBezTo>
                    <a:cubicBezTo>
                      <a:pt x="991" y="110"/>
                      <a:pt x="995" y="109"/>
                      <a:pt x="995" y="109"/>
                    </a:cubicBezTo>
                    <a:lnTo>
                      <a:pt x="995"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24" name="Freeform 442"/>
              <p:cNvSpPr>
                <a:spLocks noEditPoints="1"/>
              </p:cNvSpPr>
              <p:nvPr/>
            </p:nvSpPr>
            <p:spPr bwMode="auto">
              <a:xfrm>
                <a:off x="745" y="2878"/>
                <a:ext cx="448" cy="53"/>
              </a:xfrm>
              <a:custGeom>
                <a:avLst/>
                <a:gdLst>
                  <a:gd name="T0" fmla="*/ 0 w 1265"/>
                  <a:gd name="T1" fmla="*/ 0 h 155"/>
                  <a:gd name="T2" fmla="*/ 0 w 1265"/>
                  <a:gd name="T3" fmla="*/ 0 h 155"/>
                  <a:gd name="T4" fmla="*/ 0 w 1265"/>
                  <a:gd name="T5" fmla="*/ 0 h 155"/>
                  <a:gd name="T6" fmla="*/ 0 w 1265"/>
                  <a:gd name="T7" fmla="*/ 0 h 155"/>
                  <a:gd name="T8" fmla="*/ 0 w 1265"/>
                  <a:gd name="T9" fmla="*/ 0 h 155"/>
                  <a:gd name="T10" fmla="*/ 0 w 1265"/>
                  <a:gd name="T11" fmla="*/ 0 h 155"/>
                  <a:gd name="T12" fmla="*/ 0 w 1265"/>
                  <a:gd name="T13" fmla="*/ 0 h 155"/>
                  <a:gd name="T14" fmla="*/ 0 w 1265"/>
                  <a:gd name="T15" fmla="*/ 0 h 155"/>
                  <a:gd name="T16" fmla="*/ 0 w 1265"/>
                  <a:gd name="T17" fmla="*/ 0 h 155"/>
                  <a:gd name="T18" fmla="*/ 0 w 1265"/>
                  <a:gd name="T19" fmla="*/ 0 h 155"/>
                  <a:gd name="T20" fmla="*/ 0 w 1265"/>
                  <a:gd name="T21" fmla="*/ 0 h 155"/>
                  <a:gd name="T22" fmla="*/ 0 w 1265"/>
                  <a:gd name="T23" fmla="*/ 0 h 155"/>
                  <a:gd name="T24" fmla="*/ 0 w 1265"/>
                  <a:gd name="T25" fmla="*/ 0 h 155"/>
                  <a:gd name="T26" fmla="*/ 0 w 1265"/>
                  <a:gd name="T27" fmla="*/ 0 h 155"/>
                  <a:gd name="T28" fmla="*/ 0 w 1265"/>
                  <a:gd name="T29" fmla="*/ 0 h 155"/>
                  <a:gd name="T30" fmla="*/ 0 w 1265"/>
                  <a:gd name="T31" fmla="*/ 0 h 155"/>
                  <a:gd name="T32" fmla="*/ 0 w 1265"/>
                  <a:gd name="T33" fmla="*/ 0 h 155"/>
                  <a:gd name="T34" fmla="*/ 0 w 1265"/>
                  <a:gd name="T35" fmla="*/ 0 h 155"/>
                  <a:gd name="T36" fmla="*/ 0 w 1265"/>
                  <a:gd name="T37" fmla="*/ 0 h 155"/>
                  <a:gd name="T38" fmla="*/ 0 w 1265"/>
                  <a:gd name="T39" fmla="*/ 0 h 155"/>
                  <a:gd name="T40" fmla="*/ 0 w 1265"/>
                  <a:gd name="T41" fmla="*/ 0 h 155"/>
                  <a:gd name="T42" fmla="*/ 0 w 1265"/>
                  <a:gd name="T43" fmla="*/ 0 h 155"/>
                  <a:gd name="T44" fmla="*/ 0 w 1265"/>
                  <a:gd name="T45" fmla="*/ 0 h 155"/>
                  <a:gd name="T46" fmla="*/ 0 w 1265"/>
                  <a:gd name="T47" fmla="*/ 0 h 155"/>
                  <a:gd name="T48" fmla="*/ 0 w 1265"/>
                  <a:gd name="T49" fmla="*/ 0 h 155"/>
                  <a:gd name="T50" fmla="*/ 0 w 1265"/>
                  <a:gd name="T51" fmla="*/ 0 h 155"/>
                  <a:gd name="T52" fmla="*/ 0 w 1265"/>
                  <a:gd name="T53" fmla="*/ 0 h 155"/>
                  <a:gd name="T54" fmla="*/ 0 w 1265"/>
                  <a:gd name="T55" fmla="*/ 0 h 155"/>
                  <a:gd name="T56" fmla="*/ 0 w 1265"/>
                  <a:gd name="T57" fmla="*/ 0 h 155"/>
                  <a:gd name="T58" fmla="*/ 0 w 1265"/>
                  <a:gd name="T59" fmla="*/ 0 h 155"/>
                  <a:gd name="T60" fmla="*/ 0 w 1265"/>
                  <a:gd name="T61" fmla="*/ 0 h 155"/>
                  <a:gd name="T62" fmla="*/ 0 w 1265"/>
                  <a:gd name="T63" fmla="*/ 0 h 155"/>
                  <a:gd name="T64" fmla="*/ 0 w 1265"/>
                  <a:gd name="T65" fmla="*/ 0 h 155"/>
                  <a:gd name="T66" fmla="*/ 0 w 1265"/>
                  <a:gd name="T67" fmla="*/ 0 h 155"/>
                  <a:gd name="T68" fmla="*/ 0 w 1265"/>
                  <a:gd name="T69" fmla="*/ 0 h 155"/>
                  <a:gd name="T70" fmla="*/ 0 w 1265"/>
                  <a:gd name="T71" fmla="*/ 0 h 155"/>
                  <a:gd name="T72" fmla="*/ 0 w 1265"/>
                  <a:gd name="T73" fmla="*/ 0 h 155"/>
                  <a:gd name="T74" fmla="*/ 0 w 1265"/>
                  <a:gd name="T75" fmla="*/ 0 h 155"/>
                  <a:gd name="T76" fmla="*/ 0 w 1265"/>
                  <a:gd name="T77" fmla="*/ 0 h 155"/>
                  <a:gd name="T78" fmla="*/ 0 w 1265"/>
                  <a:gd name="T79" fmla="*/ 0 h 155"/>
                  <a:gd name="T80" fmla="*/ 0 w 1265"/>
                  <a:gd name="T81" fmla="*/ 0 h 155"/>
                  <a:gd name="T82" fmla="*/ 0 w 1265"/>
                  <a:gd name="T83" fmla="*/ 0 h 155"/>
                  <a:gd name="T84" fmla="*/ 0 w 1265"/>
                  <a:gd name="T85" fmla="*/ 0 h 155"/>
                  <a:gd name="T86" fmla="*/ 0 w 1265"/>
                  <a:gd name="T87" fmla="*/ 0 h 155"/>
                  <a:gd name="T88" fmla="*/ 0 w 1265"/>
                  <a:gd name="T89" fmla="*/ 0 h 155"/>
                  <a:gd name="T90" fmla="*/ 0 w 1265"/>
                  <a:gd name="T91" fmla="*/ 0 h 155"/>
                  <a:gd name="T92" fmla="*/ 0 w 1265"/>
                  <a:gd name="T93" fmla="*/ 0 h 155"/>
                  <a:gd name="T94" fmla="*/ 0 w 1265"/>
                  <a:gd name="T95" fmla="*/ 0 h 155"/>
                  <a:gd name="T96" fmla="*/ 0 w 1265"/>
                  <a:gd name="T97" fmla="*/ 0 h 155"/>
                  <a:gd name="T98" fmla="*/ 0 w 1265"/>
                  <a:gd name="T99" fmla="*/ 0 h 155"/>
                  <a:gd name="T100" fmla="*/ 0 w 1265"/>
                  <a:gd name="T101" fmla="*/ 0 h 155"/>
                  <a:gd name="T102" fmla="*/ 0 w 1265"/>
                  <a:gd name="T103" fmla="*/ 0 h 155"/>
                  <a:gd name="T104" fmla="*/ 0 w 1265"/>
                  <a:gd name="T105" fmla="*/ 0 h 155"/>
                  <a:gd name="T106" fmla="*/ 0 w 1265"/>
                  <a:gd name="T107" fmla="*/ 0 h 15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65" h="155">
                    <a:moveTo>
                      <a:pt x="0" y="124"/>
                    </a:moveTo>
                    <a:lnTo>
                      <a:pt x="0" y="124"/>
                    </a:lnTo>
                    <a:lnTo>
                      <a:pt x="0" y="8"/>
                    </a:lnTo>
                    <a:lnTo>
                      <a:pt x="40" y="8"/>
                    </a:lnTo>
                    <a:cubicBezTo>
                      <a:pt x="61" y="8"/>
                      <a:pt x="70" y="15"/>
                      <a:pt x="70" y="15"/>
                    </a:cubicBezTo>
                    <a:cubicBezTo>
                      <a:pt x="79" y="22"/>
                      <a:pt x="79" y="39"/>
                      <a:pt x="79" y="39"/>
                    </a:cubicBezTo>
                    <a:cubicBezTo>
                      <a:pt x="79" y="58"/>
                      <a:pt x="67" y="68"/>
                      <a:pt x="67" y="68"/>
                    </a:cubicBezTo>
                    <a:cubicBezTo>
                      <a:pt x="55" y="78"/>
                      <a:pt x="34" y="78"/>
                      <a:pt x="34" y="78"/>
                    </a:cubicBezTo>
                    <a:lnTo>
                      <a:pt x="24" y="78"/>
                    </a:lnTo>
                    <a:lnTo>
                      <a:pt x="24" y="124"/>
                    </a:lnTo>
                    <a:lnTo>
                      <a:pt x="0" y="124"/>
                    </a:lnTo>
                    <a:close/>
                    <a:moveTo>
                      <a:pt x="24" y="63"/>
                    </a:moveTo>
                    <a:lnTo>
                      <a:pt x="24" y="63"/>
                    </a:lnTo>
                    <a:lnTo>
                      <a:pt x="28" y="63"/>
                    </a:lnTo>
                    <a:cubicBezTo>
                      <a:pt x="41" y="63"/>
                      <a:pt x="48" y="57"/>
                      <a:pt x="48" y="57"/>
                    </a:cubicBezTo>
                    <a:cubicBezTo>
                      <a:pt x="55" y="51"/>
                      <a:pt x="55" y="41"/>
                      <a:pt x="55" y="41"/>
                    </a:cubicBezTo>
                    <a:cubicBezTo>
                      <a:pt x="55" y="24"/>
                      <a:pt x="33" y="24"/>
                      <a:pt x="33" y="24"/>
                    </a:cubicBezTo>
                    <a:lnTo>
                      <a:pt x="24" y="24"/>
                    </a:lnTo>
                    <a:lnTo>
                      <a:pt x="24" y="63"/>
                    </a:lnTo>
                    <a:close/>
                    <a:moveTo>
                      <a:pt x="98" y="124"/>
                    </a:moveTo>
                    <a:lnTo>
                      <a:pt x="98" y="124"/>
                    </a:lnTo>
                    <a:lnTo>
                      <a:pt x="98" y="38"/>
                    </a:lnTo>
                    <a:lnTo>
                      <a:pt x="121" y="38"/>
                    </a:lnTo>
                    <a:lnTo>
                      <a:pt x="121" y="54"/>
                    </a:lnTo>
                    <a:cubicBezTo>
                      <a:pt x="130" y="36"/>
                      <a:pt x="149" y="36"/>
                      <a:pt x="149" y="36"/>
                    </a:cubicBezTo>
                    <a:cubicBezTo>
                      <a:pt x="151" y="36"/>
                      <a:pt x="153" y="36"/>
                      <a:pt x="153" y="36"/>
                    </a:cubicBezTo>
                    <a:lnTo>
                      <a:pt x="153" y="57"/>
                    </a:lnTo>
                    <a:cubicBezTo>
                      <a:pt x="148" y="55"/>
                      <a:pt x="144" y="55"/>
                      <a:pt x="144" y="55"/>
                    </a:cubicBezTo>
                    <a:cubicBezTo>
                      <a:pt x="130" y="55"/>
                      <a:pt x="121" y="69"/>
                      <a:pt x="121" y="69"/>
                    </a:cubicBezTo>
                    <a:lnTo>
                      <a:pt x="121" y="124"/>
                    </a:lnTo>
                    <a:lnTo>
                      <a:pt x="98" y="124"/>
                    </a:lnTo>
                    <a:close/>
                    <a:moveTo>
                      <a:pt x="207" y="126"/>
                    </a:moveTo>
                    <a:lnTo>
                      <a:pt x="207" y="126"/>
                    </a:lnTo>
                    <a:cubicBezTo>
                      <a:pt x="187" y="126"/>
                      <a:pt x="175" y="114"/>
                      <a:pt x="175" y="114"/>
                    </a:cubicBezTo>
                    <a:cubicBezTo>
                      <a:pt x="163" y="101"/>
                      <a:pt x="163" y="81"/>
                      <a:pt x="163" y="81"/>
                    </a:cubicBezTo>
                    <a:cubicBezTo>
                      <a:pt x="163" y="60"/>
                      <a:pt x="175" y="48"/>
                      <a:pt x="175" y="48"/>
                    </a:cubicBezTo>
                    <a:cubicBezTo>
                      <a:pt x="187" y="36"/>
                      <a:pt x="207" y="36"/>
                      <a:pt x="207" y="36"/>
                    </a:cubicBezTo>
                    <a:cubicBezTo>
                      <a:pt x="228" y="36"/>
                      <a:pt x="240" y="48"/>
                      <a:pt x="240" y="48"/>
                    </a:cubicBezTo>
                    <a:cubicBezTo>
                      <a:pt x="252" y="60"/>
                      <a:pt x="252" y="81"/>
                      <a:pt x="252" y="81"/>
                    </a:cubicBezTo>
                    <a:cubicBezTo>
                      <a:pt x="252" y="102"/>
                      <a:pt x="240" y="114"/>
                      <a:pt x="240" y="114"/>
                    </a:cubicBezTo>
                    <a:cubicBezTo>
                      <a:pt x="228" y="126"/>
                      <a:pt x="207" y="126"/>
                      <a:pt x="207" y="126"/>
                    </a:cubicBezTo>
                    <a:close/>
                    <a:moveTo>
                      <a:pt x="207" y="111"/>
                    </a:moveTo>
                    <a:lnTo>
                      <a:pt x="207" y="111"/>
                    </a:lnTo>
                    <a:cubicBezTo>
                      <a:pt x="227" y="111"/>
                      <a:pt x="227" y="81"/>
                      <a:pt x="227" y="81"/>
                    </a:cubicBezTo>
                    <a:cubicBezTo>
                      <a:pt x="227" y="67"/>
                      <a:pt x="222" y="59"/>
                      <a:pt x="222" y="59"/>
                    </a:cubicBezTo>
                    <a:cubicBezTo>
                      <a:pt x="217" y="50"/>
                      <a:pt x="207" y="50"/>
                      <a:pt x="207" y="50"/>
                    </a:cubicBezTo>
                    <a:cubicBezTo>
                      <a:pt x="198" y="50"/>
                      <a:pt x="193" y="59"/>
                      <a:pt x="193" y="59"/>
                    </a:cubicBezTo>
                    <a:cubicBezTo>
                      <a:pt x="188" y="67"/>
                      <a:pt x="188" y="81"/>
                      <a:pt x="188" y="81"/>
                    </a:cubicBezTo>
                    <a:cubicBezTo>
                      <a:pt x="188" y="95"/>
                      <a:pt x="193" y="103"/>
                      <a:pt x="193" y="103"/>
                    </a:cubicBezTo>
                    <a:cubicBezTo>
                      <a:pt x="198" y="111"/>
                      <a:pt x="207" y="111"/>
                      <a:pt x="207" y="111"/>
                    </a:cubicBezTo>
                    <a:close/>
                    <a:moveTo>
                      <a:pt x="343" y="121"/>
                    </a:moveTo>
                    <a:lnTo>
                      <a:pt x="343" y="121"/>
                    </a:lnTo>
                    <a:cubicBezTo>
                      <a:pt x="327" y="126"/>
                      <a:pt x="312" y="126"/>
                      <a:pt x="312" y="126"/>
                    </a:cubicBezTo>
                    <a:cubicBezTo>
                      <a:pt x="290" y="126"/>
                      <a:pt x="278" y="114"/>
                      <a:pt x="278" y="114"/>
                    </a:cubicBezTo>
                    <a:cubicBezTo>
                      <a:pt x="265" y="101"/>
                      <a:pt x="265" y="80"/>
                      <a:pt x="265" y="80"/>
                    </a:cubicBezTo>
                    <a:cubicBezTo>
                      <a:pt x="265" y="60"/>
                      <a:pt x="277" y="48"/>
                      <a:pt x="277" y="48"/>
                    </a:cubicBezTo>
                    <a:cubicBezTo>
                      <a:pt x="288" y="36"/>
                      <a:pt x="307" y="36"/>
                      <a:pt x="307" y="36"/>
                    </a:cubicBezTo>
                    <a:cubicBezTo>
                      <a:pt x="326" y="36"/>
                      <a:pt x="334" y="48"/>
                      <a:pt x="334" y="48"/>
                    </a:cubicBezTo>
                    <a:cubicBezTo>
                      <a:pt x="343" y="60"/>
                      <a:pt x="343" y="85"/>
                      <a:pt x="343" y="85"/>
                    </a:cubicBezTo>
                    <a:lnTo>
                      <a:pt x="290" y="85"/>
                    </a:lnTo>
                    <a:cubicBezTo>
                      <a:pt x="292" y="110"/>
                      <a:pt x="317" y="110"/>
                      <a:pt x="317" y="110"/>
                    </a:cubicBezTo>
                    <a:cubicBezTo>
                      <a:pt x="328" y="110"/>
                      <a:pt x="343" y="105"/>
                      <a:pt x="343" y="105"/>
                    </a:cubicBezTo>
                    <a:lnTo>
                      <a:pt x="343" y="121"/>
                    </a:lnTo>
                    <a:close/>
                    <a:moveTo>
                      <a:pt x="289" y="72"/>
                    </a:moveTo>
                    <a:lnTo>
                      <a:pt x="289" y="72"/>
                    </a:lnTo>
                    <a:lnTo>
                      <a:pt x="320" y="72"/>
                    </a:lnTo>
                    <a:cubicBezTo>
                      <a:pt x="320" y="50"/>
                      <a:pt x="306" y="50"/>
                      <a:pt x="306" y="50"/>
                    </a:cubicBezTo>
                    <a:cubicBezTo>
                      <a:pt x="292" y="50"/>
                      <a:pt x="289" y="72"/>
                      <a:pt x="289" y="72"/>
                    </a:cubicBezTo>
                    <a:close/>
                    <a:moveTo>
                      <a:pt x="367" y="124"/>
                    </a:moveTo>
                    <a:lnTo>
                      <a:pt x="367" y="124"/>
                    </a:lnTo>
                    <a:lnTo>
                      <a:pt x="367" y="38"/>
                    </a:lnTo>
                    <a:lnTo>
                      <a:pt x="390" y="38"/>
                    </a:lnTo>
                    <a:lnTo>
                      <a:pt x="390" y="54"/>
                    </a:lnTo>
                    <a:cubicBezTo>
                      <a:pt x="399" y="36"/>
                      <a:pt x="418" y="36"/>
                      <a:pt x="418" y="36"/>
                    </a:cubicBezTo>
                    <a:cubicBezTo>
                      <a:pt x="420" y="36"/>
                      <a:pt x="422" y="36"/>
                      <a:pt x="422" y="36"/>
                    </a:cubicBezTo>
                    <a:lnTo>
                      <a:pt x="422" y="57"/>
                    </a:lnTo>
                    <a:cubicBezTo>
                      <a:pt x="417" y="55"/>
                      <a:pt x="413" y="55"/>
                      <a:pt x="413" y="55"/>
                    </a:cubicBezTo>
                    <a:cubicBezTo>
                      <a:pt x="399" y="55"/>
                      <a:pt x="390" y="69"/>
                      <a:pt x="390" y="69"/>
                    </a:cubicBezTo>
                    <a:lnTo>
                      <a:pt x="390" y="124"/>
                    </a:lnTo>
                    <a:lnTo>
                      <a:pt x="367" y="124"/>
                    </a:lnTo>
                    <a:close/>
                    <a:moveTo>
                      <a:pt x="440" y="155"/>
                    </a:moveTo>
                    <a:lnTo>
                      <a:pt x="440" y="155"/>
                    </a:lnTo>
                    <a:lnTo>
                      <a:pt x="460" y="124"/>
                    </a:lnTo>
                    <a:lnTo>
                      <a:pt x="428" y="38"/>
                    </a:lnTo>
                    <a:lnTo>
                      <a:pt x="453" y="38"/>
                    </a:lnTo>
                    <a:lnTo>
                      <a:pt x="474" y="95"/>
                    </a:lnTo>
                    <a:lnTo>
                      <a:pt x="499" y="38"/>
                    </a:lnTo>
                    <a:lnTo>
                      <a:pt x="517" y="38"/>
                    </a:lnTo>
                    <a:lnTo>
                      <a:pt x="464" y="155"/>
                    </a:lnTo>
                    <a:lnTo>
                      <a:pt x="440" y="155"/>
                    </a:lnTo>
                    <a:close/>
                    <a:moveTo>
                      <a:pt x="577" y="123"/>
                    </a:moveTo>
                    <a:lnTo>
                      <a:pt x="577" y="123"/>
                    </a:lnTo>
                    <a:cubicBezTo>
                      <a:pt x="569" y="126"/>
                      <a:pt x="564" y="126"/>
                      <a:pt x="564" y="126"/>
                    </a:cubicBezTo>
                    <a:cubicBezTo>
                      <a:pt x="534" y="126"/>
                      <a:pt x="534" y="98"/>
                      <a:pt x="534" y="98"/>
                    </a:cubicBezTo>
                    <a:lnTo>
                      <a:pt x="534" y="52"/>
                    </a:lnTo>
                    <a:lnTo>
                      <a:pt x="525" y="52"/>
                    </a:lnTo>
                    <a:lnTo>
                      <a:pt x="525" y="38"/>
                    </a:lnTo>
                    <a:lnTo>
                      <a:pt x="534" y="38"/>
                    </a:lnTo>
                    <a:lnTo>
                      <a:pt x="534" y="23"/>
                    </a:lnTo>
                    <a:lnTo>
                      <a:pt x="557" y="21"/>
                    </a:lnTo>
                    <a:lnTo>
                      <a:pt x="557" y="38"/>
                    </a:lnTo>
                    <a:lnTo>
                      <a:pt x="576" y="38"/>
                    </a:lnTo>
                    <a:lnTo>
                      <a:pt x="576" y="52"/>
                    </a:lnTo>
                    <a:lnTo>
                      <a:pt x="557" y="52"/>
                    </a:lnTo>
                    <a:lnTo>
                      <a:pt x="557" y="95"/>
                    </a:lnTo>
                    <a:cubicBezTo>
                      <a:pt x="557" y="110"/>
                      <a:pt x="570" y="110"/>
                      <a:pt x="570" y="110"/>
                    </a:cubicBezTo>
                    <a:cubicBezTo>
                      <a:pt x="573" y="110"/>
                      <a:pt x="577" y="109"/>
                      <a:pt x="577" y="109"/>
                    </a:cubicBezTo>
                    <a:lnTo>
                      <a:pt x="577" y="123"/>
                    </a:lnTo>
                    <a:close/>
                    <a:moveTo>
                      <a:pt x="598" y="124"/>
                    </a:moveTo>
                    <a:lnTo>
                      <a:pt x="598" y="124"/>
                    </a:lnTo>
                    <a:lnTo>
                      <a:pt x="598" y="0"/>
                    </a:lnTo>
                    <a:lnTo>
                      <a:pt x="621" y="0"/>
                    </a:lnTo>
                    <a:lnTo>
                      <a:pt x="621" y="54"/>
                    </a:lnTo>
                    <a:cubicBezTo>
                      <a:pt x="633" y="36"/>
                      <a:pt x="650" y="36"/>
                      <a:pt x="650" y="36"/>
                    </a:cubicBezTo>
                    <a:cubicBezTo>
                      <a:pt x="662" y="36"/>
                      <a:pt x="669" y="43"/>
                      <a:pt x="669" y="43"/>
                    </a:cubicBezTo>
                    <a:cubicBezTo>
                      <a:pt x="675" y="51"/>
                      <a:pt x="675" y="63"/>
                      <a:pt x="675" y="63"/>
                    </a:cubicBezTo>
                    <a:lnTo>
                      <a:pt x="675" y="124"/>
                    </a:lnTo>
                    <a:lnTo>
                      <a:pt x="652" y="124"/>
                    </a:lnTo>
                    <a:lnTo>
                      <a:pt x="652" y="69"/>
                    </a:lnTo>
                    <a:cubicBezTo>
                      <a:pt x="652" y="54"/>
                      <a:pt x="642" y="54"/>
                      <a:pt x="642" y="54"/>
                    </a:cubicBezTo>
                    <a:cubicBezTo>
                      <a:pt x="631" y="54"/>
                      <a:pt x="621" y="70"/>
                      <a:pt x="621" y="70"/>
                    </a:cubicBezTo>
                    <a:lnTo>
                      <a:pt x="621" y="124"/>
                    </a:lnTo>
                    <a:lnTo>
                      <a:pt x="598" y="124"/>
                    </a:lnTo>
                    <a:close/>
                    <a:moveTo>
                      <a:pt x="703" y="124"/>
                    </a:moveTo>
                    <a:lnTo>
                      <a:pt x="703" y="124"/>
                    </a:lnTo>
                    <a:lnTo>
                      <a:pt x="703" y="38"/>
                    </a:lnTo>
                    <a:lnTo>
                      <a:pt x="726" y="38"/>
                    </a:lnTo>
                    <a:lnTo>
                      <a:pt x="726" y="54"/>
                    </a:lnTo>
                    <a:cubicBezTo>
                      <a:pt x="735" y="36"/>
                      <a:pt x="754" y="36"/>
                      <a:pt x="754" y="36"/>
                    </a:cubicBezTo>
                    <a:cubicBezTo>
                      <a:pt x="756" y="36"/>
                      <a:pt x="758" y="36"/>
                      <a:pt x="758" y="36"/>
                    </a:cubicBezTo>
                    <a:lnTo>
                      <a:pt x="758" y="57"/>
                    </a:lnTo>
                    <a:cubicBezTo>
                      <a:pt x="753" y="55"/>
                      <a:pt x="749" y="55"/>
                      <a:pt x="749" y="55"/>
                    </a:cubicBezTo>
                    <a:cubicBezTo>
                      <a:pt x="735" y="55"/>
                      <a:pt x="726" y="69"/>
                      <a:pt x="726" y="69"/>
                    </a:cubicBezTo>
                    <a:lnTo>
                      <a:pt x="726" y="124"/>
                    </a:lnTo>
                    <a:lnTo>
                      <a:pt x="703" y="124"/>
                    </a:lnTo>
                    <a:close/>
                    <a:moveTo>
                      <a:pt x="812" y="126"/>
                    </a:moveTo>
                    <a:lnTo>
                      <a:pt x="812" y="126"/>
                    </a:lnTo>
                    <a:cubicBezTo>
                      <a:pt x="792" y="126"/>
                      <a:pt x="780" y="114"/>
                      <a:pt x="780" y="114"/>
                    </a:cubicBezTo>
                    <a:cubicBezTo>
                      <a:pt x="768" y="101"/>
                      <a:pt x="768" y="81"/>
                      <a:pt x="768" y="81"/>
                    </a:cubicBezTo>
                    <a:cubicBezTo>
                      <a:pt x="768" y="60"/>
                      <a:pt x="780" y="48"/>
                      <a:pt x="780" y="48"/>
                    </a:cubicBezTo>
                    <a:cubicBezTo>
                      <a:pt x="792" y="36"/>
                      <a:pt x="813" y="36"/>
                      <a:pt x="813" y="36"/>
                    </a:cubicBezTo>
                    <a:cubicBezTo>
                      <a:pt x="833" y="36"/>
                      <a:pt x="845" y="48"/>
                      <a:pt x="845" y="48"/>
                    </a:cubicBezTo>
                    <a:cubicBezTo>
                      <a:pt x="857" y="60"/>
                      <a:pt x="857" y="81"/>
                      <a:pt x="857" y="81"/>
                    </a:cubicBezTo>
                    <a:cubicBezTo>
                      <a:pt x="857" y="102"/>
                      <a:pt x="845" y="114"/>
                      <a:pt x="845" y="114"/>
                    </a:cubicBezTo>
                    <a:cubicBezTo>
                      <a:pt x="833" y="126"/>
                      <a:pt x="812" y="126"/>
                      <a:pt x="812" y="126"/>
                    </a:cubicBezTo>
                    <a:close/>
                    <a:moveTo>
                      <a:pt x="812" y="111"/>
                    </a:moveTo>
                    <a:lnTo>
                      <a:pt x="812" y="111"/>
                    </a:lnTo>
                    <a:cubicBezTo>
                      <a:pt x="832" y="111"/>
                      <a:pt x="832" y="81"/>
                      <a:pt x="832" y="81"/>
                    </a:cubicBezTo>
                    <a:cubicBezTo>
                      <a:pt x="832" y="67"/>
                      <a:pt x="827" y="59"/>
                      <a:pt x="827" y="59"/>
                    </a:cubicBezTo>
                    <a:cubicBezTo>
                      <a:pt x="822" y="50"/>
                      <a:pt x="813" y="50"/>
                      <a:pt x="813" y="50"/>
                    </a:cubicBezTo>
                    <a:cubicBezTo>
                      <a:pt x="803" y="50"/>
                      <a:pt x="798" y="59"/>
                      <a:pt x="798" y="59"/>
                    </a:cubicBezTo>
                    <a:cubicBezTo>
                      <a:pt x="793" y="67"/>
                      <a:pt x="793" y="81"/>
                      <a:pt x="793" y="81"/>
                    </a:cubicBezTo>
                    <a:cubicBezTo>
                      <a:pt x="793" y="95"/>
                      <a:pt x="798" y="103"/>
                      <a:pt x="798" y="103"/>
                    </a:cubicBezTo>
                    <a:cubicBezTo>
                      <a:pt x="803" y="111"/>
                      <a:pt x="812" y="111"/>
                      <a:pt x="812" y="111"/>
                    </a:cubicBezTo>
                    <a:close/>
                    <a:moveTo>
                      <a:pt x="878" y="124"/>
                    </a:moveTo>
                    <a:lnTo>
                      <a:pt x="878" y="124"/>
                    </a:lnTo>
                    <a:lnTo>
                      <a:pt x="878" y="0"/>
                    </a:lnTo>
                    <a:lnTo>
                      <a:pt x="901" y="0"/>
                    </a:lnTo>
                    <a:lnTo>
                      <a:pt x="901" y="54"/>
                    </a:lnTo>
                    <a:cubicBezTo>
                      <a:pt x="910" y="36"/>
                      <a:pt x="929" y="36"/>
                      <a:pt x="929" y="36"/>
                    </a:cubicBezTo>
                    <a:cubicBezTo>
                      <a:pt x="945" y="36"/>
                      <a:pt x="954" y="47"/>
                      <a:pt x="954" y="47"/>
                    </a:cubicBezTo>
                    <a:cubicBezTo>
                      <a:pt x="963" y="59"/>
                      <a:pt x="963" y="78"/>
                      <a:pt x="963" y="78"/>
                    </a:cubicBezTo>
                    <a:cubicBezTo>
                      <a:pt x="963" y="100"/>
                      <a:pt x="953" y="113"/>
                      <a:pt x="953" y="113"/>
                    </a:cubicBezTo>
                    <a:cubicBezTo>
                      <a:pt x="943" y="126"/>
                      <a:pt x="926" y="126"/>
                      <a:pt x="926" y="126"/>
                    </a:cubicBezTo>
                    <a:cubicBezTo>
                      <a:pt x="912" y="126"/>
                      <a:pt x="901" y="115"/>
                      <a:pt x="901" y="115"/>
                    </a:cubicBezTo>
                    <a:lnTo>
                      <a:pt x="897" y="124"/>
                    </a:lnTo>
                    <a:lnTo>
                      <a:pt x="878" y="124"/>
                    </a:lnTo>
                    <a:close/>
                    <a:moveTo>
                      <a:pt x="901" y="101"/>
                    </a:moveTo>
                    <a:lnTo>
                      <a:pt x="901" y="101"/>
                    </a:lnTo>
                    <a:cubicBezTo>
                      <a:pt x="910" y="111"/>
                      <a:pt x="919" y="111"/>
                      <a:pt x="919" y="111"/>
                    </a:cubicBezTo>
                    <a:cubicBezTo>
                      <a:pt x="928" y="111"/>
                      <a:pt x="933" y="102"/>
                      <a:pt x="933" y="102"/>
                    </a:cubicBezTo>
                    <a:cubicBezTo>
                      <a:pt x="938" y="94"/>
                      <a:pt x="938" y="80"/>
                      <a:pt x="938" y="80"/>
                    </a:cubicBezTo>
                    <a:cubicBezTo>
                      <a:pt x="938" y="54"/>
                      <a:pt x="921" y="54"/>
                      <a:pt x="921" y="54"/>
                    </a:cubicBezTo>
                    <a:cubicBezTo>
                      <a:pt x="911" y="54"/>
                      <a:pt x="901" y="67"/>
                      <a:pt x="901" y="67"/>
                    </a:cubicBezTo>
                    <a:lnTo>
                      <a:pt x="901" y="101"/>
                    </a:lnTo>
                    <a:close/>
                    <a:moveTo>
                      <a:pt x="984" y="124"/>
                    </a:moveTo>
                    <a:lnTo>
                      <a:pt x="984" y="124"/>
                    </a:lnTo>
                    <a:lnTo>
                      <a:pt x="984" y="0"/>
                    </a:lnTo>
                    <a:lnTo>
                      <a:pt x="1008" y="0"/>
                    </a:lnTo>
                    <a:lnTo>
                      <a:pt x="1008" y="124"/>
                    </a:lnTo>
                    <a:lnTo>
                      <a:pt x="984" y="124"/>
                    </a:lnTo>
                    <a:close/>
                    <a:moveTo>
                      <a:pt x="1079" y="115"/>
                    </a:moveTo>
                    <a:lnTo>
                      <a:pt x="1079" y="115"/>
                    </a:lnTo>
                    <a:cubicBezTo>
                      <a:pt x="1067" y="126"/>
                      <a:pt x="1054" y="126"/>
                      <a:pt x="1054" y="126"/>
                    </a:cubicBezTo>
                    <a:cubicBezTo>
                      <a:pt x="1042" y="126"/>
                      <a:pt x="1035" y="119"/>
                      <a:pt x="1035" y="119"/>
                    </a:cubicBezTo>
                    <a:cubicBezTo>
                      <a:pt x="1028" y="112"/>
                      <a:pt x="1028" y="101"/>
                      <a:pt x="1028" y="101"/>
                    </a:cubicBezTo>
                    <a:cubicBezTo>
                      <a:pt x="1028" y="87"/>
                      <a:pt x="1040" y="79"/>
                      <a:pt x="1040" y="79"/>
                    </a:cubicBezTo>
                    <a:cubicBezTo>
                      <a:pt x="1051" y="71"/>
                      <a:pt x="1072" y="71"/>
                      <a:pt x="1072" y="71"/>
                    </a:cubicBezTo>
                    <a:lnTo>
                      <a:pt x="1079" y="71"/>
                    </a:lnTo>
                    <a:lnTo>
                      <a:pt x="1079" y="64"/>
                    </a:lnTo>
                    <a:cubicBezTo>
                      <a:pt x="1079" y="50"/>
                      <a:pt x="1063" y="50"/>
                      <a:pt x="1063" y="50"/>
                    </a:cubicBezTo>
                    <a:cubicBezTo>
                      <a:pt x="1050" y="50"/>
                      <a:pt x="1036" y="58"/>
                      <a:pt x="1036" y="58"/>
                    </a:cubicBezTo>
                    <a:lnTo>
                      <a:pt x="1036" y="42"/>
                    </a:lnTo>
                    <a:cubicBezTo>
                      <a:pt x="1052" y="36"/>
                      <a:pt x="1067" y="36"/>
                      <a:pt x="1067" y="36"/>
                    </a:cubicBezTo>
                    <a:cubicBezTo>
                      <a:pt x="1101" y="36"/>
                      <a:pt x="1101" y="63"/>
                      <a:pt x="1101" y="63"/>
                    </a:cubicBezTo>
                    <a:lnTo>
                      <a:pt x="1101" y="101"/>
                    </a:lnTo>
                    <a:cubicBezTo>
                      <a:pt x="1101" y="111"/>
                      <a:pt x="1107" y="111"/>
                      <a:pt x="1107" y="111"/>
                    </a:cubicBezTo>
                    <a:cubicBezTo>
                      <a:pt x="1108" y="111"/>
                      <a:pt x="1110" y="111"/>
                      <a:pt x="1110" y="111"/>
                    </a:cubicBezTo>
                    <a:lnTo>
                      <a:pt x="1111" y="123"/>
                    </a:lnTo>
                    <a:cubicBezTo>
                      <a:pt x="1103" y="126"/>
                      <a:pt x="1098" y="126"/>
                      <a:pt x="1098" y="126"/>
                    </a:cubicBezTo>
                    <a:cubicBezTo>
                      <a:pt x="1084" y="126"/>
                      <a:pt x="1080" y="115"/>
                      <a:pt x="1080" y="115"/>
                    </a:cubicBezTo>
                    <a:lnTo>
                      <a:pt x="1079" y="115"/>
                    </a:lnTo>
                    <a:close/>
                    <a:moveTo>
                      <a:pt x="1079" y="102"/>
                    </a:moveTo>
                    <a:lnTo>
                      <a:pt x="1079" y="102"/>
                    </a:lnTo>
                    <a:lnTo>
                      <a:pt x="1079" y="85"/>
                    </a:lnTo>
                    <a:lnTo>
                      <a:pt x="1073" y="85"/>
                    </a:lnTo>
                    <a:cubicBezTo>
                      <a:pt x="1051" y="85"/>
                      <a:pt x="1051" y="99"/>
                      <a:pt x="1051" y="99"/>
                    </a:cubicBezTo>
                    <a:cubicBezTo>
                      <a:pt x="1051" y="103"/>
                      <a:pt x="1054" y="107"/>
                      <a:pt x="1054" y="107"/>
                    </a:cubicBezTo>
                    <a:cubicBezTo>
                      <a:pt x="1057" y="110"/>
                      <a:pt x="1062" y="110"/>
                      <a:pt x="1062" y="110"/>
                    </a:cubicBezTo>
                    <a:cubicBezTo>
                      <a:pt x="1070" y="110"/>
                      <a:pt x="1079" y="102"/>
                      <a:pt x="1079" y="102"/>
                    </a:cubicBezTo>
                    <a:close/>
                    <a:moveTo>
                      <a:pt x="1128" y="121"/>
                    </a:moveTo>
                    <a:lnTo>
                      <a:pt x="1128" y="121"/>
                    </a:lnTo>
                    <a:lnTo>
                      <a:pt x="1128" y="104"/>
                    </a:lnTo>
                    <a:cubicBezTo>
                      <a:pt x="1146" y="111"/>
                      <a:pt x="1158" y="111"/>
                      <a:pt x="1158" y="111"/>
                    </a:cubicBezTo>
                    <a:cubicBezTo>
                      <a:pt x="1172" y="111"/>
                      <a:pt x="1172" y="102"/>
                      <a:pt x="1172" y="102"/>
                    </a:cubicBezTo>
                    <a:cubicBezTo>
                      <a:pt x="1172" y="95"/>
                      <a:pt x="1160" y="91"/>
                      <a:pt x="1160" y="91"/>
                    </a:cubicBezTo>
                    <a:lnTo>
                      <a:pt x="1152" y="87"/>
                    </a:lnTo>
                    <a:cubicBezTo>
                      <a:pt x="1140" y="82"/>
                      <a:pt x="1134" y="76"/>
                      <a:pt x="1134" y="76"/>
                    </a:cubicBezTo>
                    <a:cubicBezTo>
                      <a:pt x="1129" y="70"/>
                      <a:pt x="1129" y="62"/>
                      <a:pt x="1129" y="62"/>
                    </a:cubicBezTo>
                    <a:cubicBezTo>
                      <a:pt x="1129" y="50"/>
                      <a:pt x="1138" y="43"/>
                      <a:pt x="1138" y="43"/>
                    </a:cubicBezTo>
                    <a:cubicBezTo>
                      <a:pt x="1147" y="36"/>
                      <a:pt x="1164" y="36"/>
                      <a:pt x="1164" y="36"/>
                    </a:cubicBezTo>
                    <a:cubicBezTo>
                      <a:pt x="1175" y="36"/>
                      <a:pt x="1189" y="39"/>
                      <a:pt x="1189" y="39"/>
                    </a:cubicBezTo>
                    <a:lnTo>
                      <a:pt x="1189" y="55"/>
                    </a:lnTo>
                    <a:cubicBezTo>
                      <a:pt x="1175" y="50"/>
                      <a:pt x="1166" y="50"/>
                      <a:pt x="1166" y="50"/>
                    </a:cubicBezTo>
                    <a:cubicBezTo>
                      <a:pt x="1152" y="50"/>
                      <a:pt x="1152" y="59"/>
                      <a:pt x="1152" y="59"/>
                    </a:cubicBezTo>
                    <a:cubicBezTo>
                      <a:pt x="1152" y="65"/>
                      <a:pt x="1162" y="69"/>
                      <a:pt x="1162" y="69"/>
                    </a:cubicBezTo>
                    <a:lnTo>
                      <a:pt x="1169" y="72"/>
                    </a:lnTo>
                    <a:cubicBezTo>
                      <a:pt x="1184" y="78"/>
                      <a:pt x="1190" y="83"/>
                      <a:pt x="1190" y="83"/>
                    </a:cubicBezTo>
                    <a:cubicBezTo>
                      <a:pt x="1196" y="89"/>
                      <a:pt x="1196" y="98"/>
                      <a:pt x="1196" y="98"/>
                    </a:cubicBezTo>
                    <a:cubicBezTo>
                      <a:pt x="1196" y="111"/>
                      <a:pt x="1186" y="118"/>
                      <a:pt x="1186" y="118"/>
                    </a:cubicBezTo>
                    <a:cubicBezTo>
                      <a:pt x="1176" y="126"/>
                      <a:pt x="1160" y="126"/>
                      <a:pt x="1160" y="126"/>
                    </a:cubicBezTo>
                    <a:cubicBezTo>
                      <a:pt x="1144" y="126"/>
                      <a:pt x="1128" y="121"/>
                      <a:pt x="1128" y="121"/>
                    </a:cubicBezTo>
                    <a:close/>
                    <a:moveTo>
                      <a:pt x="1265" y="123"/>
                    </a:moveTo>
                    <a:lnTo>
                      <a:pt x="1265" y="123"/>
                    </a:lnTo>
                    <a:cubicBezTo>
                      <a:pt x="1257" y="126"/>
                      <a:pt x="1252" y="126"/>
                      <a:pt x="1252" y="126"/>
                    </a:cubicBezTo>
                    <a:cubicBezTo>
                      <a:pt x="1222" y="126"/>
                      <a:pt x="1222" y="98"/>
                      <a:pt x="1222" y="98"/>
                    </a:cubicBezTo>
                    <a:lnTo>
                      <a:pt x="1222" y="52"/>
                    </a:lnTo>
                    <a:lnTo>
                      <a:pt x="1213" y="52"/>
                    </a:lnTo>
                    <a:lnTo>
                      <a:pt x="1213" y="38"/>
                    </a:lnTo>
                    <a:lnTo>
                      <a:pt x="1222" y="38"/>
                    </a:lnTo>
                    <a:lnTo>
                      <a:pt x="1222" y="23"/>
                    </a:lnTo>
                    <a:lnTo>
                      <a:pt x="1245" y="21"/>
                    </a:lnTo>
                    <a:lnTo>
                      <a:pt x="1245" y="38"/>
                    </a:lnTo>
                    <a:lnTo>
                      <a:pt x="1264" y="38"/>
                    </a:lnTo>
                    <a:lnTo>
                      <a:pt x="1264" y="52"/>
                    </a:lnTo>
                    <a:lnTo>
                      <a:pt x="1245" y="52"/>
                    </a:lnTo>
                    <a:lnTo>
                      <a:pt x="1245" y="95"/>
                    </a:lnTo>
                    <a:cubicBezTo>
                      <a:pt x="1245" y="110"/>
                      <a:pt x="1258" y="110"/>
                      <a:pt x="1258" y="110"/>
                    </a:cubicBezTo>
                    <a:cubicBezTo>
                      <a:pt x="1261" y="110"/>
                      <a:pt x="1265" y="109"/>
                      <a:pt x="1265" y="109"/>
                    </a:cubicBezTo>
                    <a:lnTo>
                      <a:pt x="1265"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25" name="Freeform 443"/>
              <p:cNvSpPr>
                <a:spLocks noEditPoints="1"/>
              </p:cNvSpPr>
              <p:nvPr/>
            </p:nvSpPr>
            <p:spPr bwMode="auto">
              <a:xfrm>
                <a:off x="2391" y="2567"/>
                <a:ext cx="109" cy="42"/>
              </a:xfrm>
              <a:custGeom>
                <a:avLst/>
                <a:gdLst>
                  <a:gd name="T0" fmla="*/ 0 w 310"/>
                  <a:gd name="T1" fmla="*/ 0 h 121"/>
                  <a:gd name="T2" fmla="*/ 0 w 310"/>
                  <a:gd name="T3" fmla="*/ 0 h 121"/>
                  <a:gd name="T4" fmla="*/ 0 w 310"/>
                  <a:gd name="T5" fmla="*/ 0 h 121"/>
                  <a:gd name="T6" fmla="*/ 0 w 310"/>
                  <a:gd name="T7" fmla="*/ 0 h 121"/>
                  <a:gd name="T8" fmla="*/ 0 w 310"/>
                  <a:gd name="T9" fmla="*/ 0 h 121"/>
                  <a:gd name="T10" fmla="*/ 0 w 310"/>
                  <a:gd name="T11" fmla="*/ 0 h 121"/>
                  <a:gd name="T12" fmla="*/ 0 w 310"/>
                  <a:gd name="T13" fmla="*/ 0 h 121"/>
                  <a:gd name="T14" fmla="*/ 0 w 310"/>
                  <a:gd name="T15" fmla="*/ 0 h 121"/>
                  <a:gd name="T16" fmla="*/ 0 w 310"/>
                  <a:gd name="T17" fmla="*/ 0 h 121"/>
                  <a:gd name="T18" fmla="*/ 0 w 310"/>
                  <a:gd name="T19" fmla="*/ 0 h 121"/>
                  <a:gd name="T20" fmla="*/ 0 w 310"/>
                  <a:gd name="T21" fmla="*/ 0 h 121"/>
                  <a:gd name="T22" fmla="*/ 0 w 310"/>
                  <a:gd name="T23" fmla="*/ 0 h 121"/>
                  <a:gd name="T24" fmla="*/ 0 w 310"/>
                  <a:gd name="T25" fmla="*/ 0 h 121"/>
                  <a:gd name="T26" fmla="*/ 0 w 310"/>
                  <a:gd name="T27" fmla="*/ 0 h 121"/>
                  <a:gd name="T28" fmla="*/ 0 w 310"/>
                  <a:gd name="T29" fmla="*/ 0 h 121"/>
                  <a:gd name="T30" fmla="*/ 0 w 310"/>
                  <a:gd name="T31" fmla="*/ 0 h 121"/>
                  <a:gd name="T32" fmla="*/ 0 w 310"/>
                  <a:gd name="T33" fmla="*/ 0 h 121"/>
                  <a:gd name="T34" fmla="*/ 0 w 310"/>
                  <a:gd name="T35" fmla="*/ 0 h 121"/>
                  <a:gd name="T36" fmla="*/ 0 w 310"/>
                  <a:gd name="T37" fmla="*/ 0 h 121"/>
                  <a:gd name="T38" fmla="*/ 0 w 310"/>
                  <a:gd name="T39" fmla="*/ 0 h 121"/>
                  <a:gd name="T40" fmla="*/ 0 w 310"/>
                  <a:gd name="T41" fmla="*/ 0 h 121"/>
                  <a:gd name="T42" fmla="*/ 0 w 310"/>
                  <a:gd name="T43" fmla="*/ 0 h 121"/>
                  <a:gd name="T44" fmla="*/ 0 w 310"/>
                  <a:gd name="T45" fmla="*/ 0 h 121"/>
                  <a:gd name="T46" fmla="*/ 0 w 310"/>
                  <a:gd name="T47" fmla="*/ 0 h 121"/>
                  <a:gd name="T48" fmla="*/ 0 w 310"/>
                  <a:gd name="T49" fmla="*/ 0 h 121"/>
                  <a:gd name="T50" fmla="*/ 0 w 310"/>
                  <a:gd name="T51" fmla="*/ 0 h 121"/>
                  <a:gd name="T52" fmla="*/ 0 w 310"/>
                  <a:gd name="T53" fmla="*/ 0 h 121"/>
                  <a:gd name="T54" fmla="*/ 0 w 310"/>
                  <a:gd name="T55" fmla="*/ 0 h 121"/>
                  <a:gd name="T56" fmla="*/ 0 w 310"/>
                  <a:gd name="T57" fmla="*/ 0 h 121"/>
                  <a:gd name="T58" fmla="*/ 0 w 310"/>
                  <a:gd name="T59" fmla="*/ 0 h 121"/>
                  <a:gd name="T60" fmla="*/ 0 w 310"/>
                  <a:gd name="T61" fmla="*/ 0 h 121"/>
                  <a:gd name="T62" fmla="*/ 0 w 310"/>
                  <a:gd name="T63" fmla="*/ 0 h 121"/>
                  <a:gd name="T64" fmla="*/ 0 w 310"/>
                  <a:gd name="T65" fmla="*/ 0 h 121"/>
                  <a:gd name="T66" fmla="*/ 0 w 310"/>
                  <a:gd name="T67" fmla="*/ 0 h 121"/>
                  <a:gd name="T68" fmla="*/ 0 w 310"/>
                  <a:gd name="T69" fmla="*/ 0 h 121"/>
                  <a:gd name="T70" fmla="*/ 0 w 310"/>
                  <a:gd name="T71" fmla="*/ 0 h 121"/>
                  <a:gd name="T72" fmla="*/ 0 w 310"/>
                  <a:gd name="T73" fmla="*/ 0 h 121"/>
                  <a:gd name="T74" fmla="*/ 0 w 310"/>
                  <a:gd name="T75" fmla="*/ 0 h 121"/>
                  <a:gd name="T76" fmla="*/ 0 w 310"/>
                  <a:gd name="T77" fmla="*/ 0 h 121"/>
                  <a:gd name="T78" fmla="*/ 0 w 310"/>
                  <a:gd name="T79" fmla="*/ 0 h 121"/>
                  <a:gd name="T80" fmla="*/ 0 w 310"/>
                  <a:gd name="T81" fmla="*/ 0 h 121"/>
                  <a:gd name="T82" fmla="*/ 0 w 310"/>
                  <a:gd name="T83" fmla="*/ 0 h 121"/>
                  <a:gd name="T84" fmla="*/ 0 w 310"/>
                  <a:gd name="T85" fmla="*/ 0 h 121"/>
                  <a:gd name="T86" fmla="*/ 0 w 310"/>
                  <a:gd name="T87" fmla="*/ 0 h 121"/>
                  <a:gd name="T88" fmla="*/ 0 w 310"/>
                  <a:gd name="T89" fmla="*/ 0 h 121"/>
                  <a:gd name="T90" fmla="*/ 0 w 310"/>
                  <a:gd name="T91" fmla="*/ 0 h 121"/>
                  <a:gd name="T92" fmla="*/ 0 w 310"/>
                  <a:gd name="T93" fmla="*/ 0 h 121"/>
                  <a:gd name="T94" fmla="*/ 0 w 310"/>
                  <a:gd name="T95" fmla="*/ 0 h 121"/>
                  <a:gd name="T96" fmla="*/ 0 w 310"/>
                  <a:gd name="T97" fmla="*/ 0 h 121"/>
                  <a:gd name="T98" fmla="*/ 0 w 310"/>
                  <a:gd name="T99" fmla="*/ 0 h 121"/>
                  <a:gd name="T100" fmla="*/ 0 w 310"/>
                  <a:gd name="T101" fmla="*/ 0 h 121"/>
                  <a:gd name="T102" fmla="*/ 0 w 310"/>
                  <a:gd name="T103" fmla="*/ 0 h 121"/>
                  <a:gd name="T104" fmla="*/ 0 w 310"/>
                  <a:gd name="T105" fmla="*/ 0 h 121"/>
                  <a:gd name="T106" fmla="*/ 0 w 310"/>
                  <a:gd name="T107" fmla="*/ 0 h 121"/>
                  <a:gd name="T108" fmla="*/ 0 w 310"/>
                  <a:gd name="T109" fmla="*/ 0 h 121"/>
                  <a:gd name="T110" fmla="*/ 0 w 310"/>
                  <a:gd name="T111" fmla="*/ 0 h 121"/>
                  <a:gd name="T112" fmla="*/ 0 w 310"/>
                  <a:gd name="T113" fmla="*/ 0 h 121"/>
                  <a:gd name="T114" fmla="*/ 0 w 310"/>
                  <a:gd name="T115" fmla="*/ 0 h 121"/>
                  <a:gd name="T116" fmla="*/ 0 w 310"/>
                  <a:gd name="T117" fmla="*/ 0 h 1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10" h="121">
                    <a:moveTo>
                      <a:pt x="0" y="119"/>
                    </a:moveTo>
                    <a:lnTo>
                      <a:pt x="0" y="119"/>
                    </a:lnTo>
                    <a:lnTo>
                      <a:pt x="0" y="3"/>
                    </a:lnTo>
                    <a:lnTo>
                      <a:pt x="25" y="3"/>
                    </a:lnTo>
                    <a:lnTo>
                      <a:pt x="25" y="50"/>
                    </a:lnTo>
                    <a:lnTo>
                      <a:pt x="72" y="50"/>
                    </a:lnTo>
                    <a:lnTo>
                      <a:pt x="72" y="3"/>
                    </a:lnTo>
                    <a:lnTo>
                      <a:pt x="97" y="3"/>
                    </a:lnTo>
                    <a:lnTo>
                      <a:pt x="97" y="119"/>
                    </a:lnTo>
                    <a:lnTo>
                      <a:pt x="72" y="119"/>
                    </a:lnTo>
                    <a:lnTo>
                      <a:pt x="72" y="66"/>
                    </a:lnTo>
                    <a:lnTo>
                      <a:pt x="25" y="66"/>
                    </a:lnTo>
                    <a:lnTo>
                      <a:pt x="25" y="119"/>
                    </a:lnTo>
                    <a:lnTo>
                      <a:pt x="0" y="119"/>
                    </a:lnTo>
                    <a:close/>
                    <a:moveTo>
                      <a:pt x="119" y="117"/>
                    </a:moveTo>
                    <a:lnTo>
                      <a:pt x="119" y="117"/>
                    </a:lnTo>
                    <a:lnTo>
                      <a:pt x="119" y="98"/>
                    </a:lnTo>
                    <a:cubicBezTo>
                      <a:pt x="138" y="105"/>
                      <a:pt x="151" y="105"/>
                      <a:pt x="151" y="105"/>
                    </a:cubicBezTo>
                    <a:cubicBezTo>
                      <a:pt x="160" y="105"/>
                      <a:pt x="166" y="101"/>
                      <a:pt x="166" y="101"/>
                    </a:cubicBezTo>
                    <a:cubicBezTo>
                      <a:pt x="171" y="97"/>
                      <a:pt x="171" y="90"/>
                      <a:pt x="171" y="90"/>
                    </a:cubicBezTo>
                    <a:cubicBezTo>
                      <a:pt x="171" y="84"/>
                      <a:pt x="168" y="81"/>
                      <a:pt x="168" y="81"/>
                    </a:cubicBezTo>
                    <a:cubicBezTo>
                      <a:pt x="164" y="77"/>
                      <a:pt x="155" y="71"/>
                      <a:pt x="155" y="71"/>
                    </a:cubicBezTo>
                    <a:lnTo>
                      <a:pt x="147" y="67"/>
                    </a:lnTo>
                    <a:cubicBezTo>
                      <a:pt x="132" y="58"/>
                      <a:pt x="125" y="50"/>
                      <a:pt x="125" y="50"/>
                    </a:cubicBezTo>
                    <a:cubicBezTo>
                      <a:pt x="119" y="42"/>
                      <a:pt x="119" y="32"/>
                      <a:pt x="119" y="32"/>
                    </a:cubicBezTo>
                    <a:cubicBezTo>
                      <a:pt x="119" y="17"/>
                      <a:pt x="129" y="9"/>
                      <a:pt x="129" y="9"/>
                    </a:cubicBezTo>
                    <a:cubicBezTo>
                      <a:pt x="140" y="0"/>
                      <a:pt x="157" y="0"/>
                      <a:pt x="157" y="0"/>
                    </a:cubicBezTo>
                    <a:cubicBezTo>
                      <a:pt x="171" y="0"/>
                      <a:pt x="188" y="4"/>
                      <a:pt x="188" y="4"/>
                    </a:cubicBezTo>
                    <a:lnTo>
                      <a:pt x="188" y="22"/>
                    </a:lnTo>
                    <a:cubicBezTo>
                      <a:pt x="170" y="16"/>
                      <a:pt x="160" y="16"/>
                      <a:pt x="160" y="16"/>
                    </a:cubicBezTo>
                    <a:cubicBezTo>
                      <a:pt x="152" y="16"/>
                      <a:pt x="147" y="19"/>
                      <a:pt x="147" y="19"/>
                    </a:cubicBezTo>
                    <a:cubicBezTo>
                      <a:pt x="143" y="23"/>
                      <a:pt x="143" y="29"/>
                      <a:pt x="143" y="29"/>
                    </a:cubicBezTo>
                    <a:cubicBezTo>
                      <a:pt x="143" y="34"/>
                      <a:pt x="146" y="37"/>
                      <a:pt x="146" y="37"/>
                    </a:cubicBezTo>
                    <a:cubicBezTo>
                      <a:pt x="149" y="41"/>
                      <a:pt x="159" y="46"/>
                      <a:pt x="159" y="46"/>
                    </a:cubicBezTo>
                    <a:lnTo>
                      <a:pt x="167" y="51"/>
                    </a:lnTo>
                    <a:cubicBezTo>
                      <a:pt x="184" y="60"/>
                      <a:pt x="190" y="68"/>
                      <a:pt x="190" y="68"/>
                    </a:cubicBezTo>
                    <a:cubicBezTo>
                      <a:pt x="196" y="76"/>
                      <a:pt x="196" y="87"/>
                      <a:pt x="196" y="87"/>
                    </a:cubicBezTo>
                    <a:cubicBezTo>
                      <a:pt x="196" y="103"/>
                      <a:pt x="184" y="112"/>
                      <a:pt x="184" y="112"/>
                    </a:cubicBezTo>
                    <a:cubicBezTo>
                      <a:pt x="172" y="121"/>
                      <a:pt x="151" y="121"/>
                      <a:pt x="151" y="121"/>
                    </a:cubicBezTo>
                    <a:cubicBezTo>
                      <a:pt x="137" y="121"/>
                      <a:pt x="119" y="117"/>
                      <a:pt x="119" y="117"/>
                    </a:cubicBezTo>
                    <a:close/>
                    <a:moveTo>
                      <a:pt x="310" y="114"/>
                    </a:moveTo>
                    <a:lnTo>
                      <a:pt x="310" y="114"/>
                    </a:lnTo>
                    <a:cubicBezTo>
                      <a:pt x="293" y="121"/>
                      <a:pt x="270" y="121"/>
                      <a:pt x="270" y="121"/>
                    </a:cubicBezTo>
                    <a:cubicBezTo>
                      <a:pt x="241" y="121"/>
                      <a:pt x="226" y="105"/>
                      <a:pt x="226" y="105"/>
                    </a:cubicBezTo>
                    <a:cubicBezTo>
                      <a:pt x="210" y="89"/>
                      <a:pt x="210" y="61"/>
                      <a:pt x="210" y="61"/>
                    </a:cubicBezTo>
                    <a:cubicBezTo>
                      <a:pt x="210" y="31"/>
                      <a:pt x="226" y="16"/>
                      <a:pt x="226" y="16"/>
                    </a:cubicBezTo>
                    <a:cubicBezTo>
                      <a:pt x="242" y="0"/>
                      <a:pt x="271" y="0"/>
                      <a:pt x="271" y="0"/>
                    </a:cubicBezTo>
                    <a:cubicBezTo>
                      <a:pt x="290" y="0"/>
                      <a:pt x="309" y="4"/>
                      <a:pt x="309" y="4"/>
                    </a:cubicBezTo>
                    <a:lnTo>
                      <a:pt x="309" y="23"/>
                    </a:lnTo>
                    <a:cubicBezTo>
                      <a:pt x="288" y="16"/>
                      <a:pt x="273" y="16"/>
                      <a:pt x="273" y="16"/>
                    </a:cubicBezTo>
                    <a:cubicBezTo>
                      <a:pt x="255" y="16"/>
                      <a:pt x="245" y="27"/>
                      <a:pt x="245" y="27"/>
                    </a:cubicBezTo>
                    <a:cubicBezTo>
                      <a:pt x="235" y="39"/>
                      <a:pt x="235" y="60"/>
                      <a:pt x="235" y="60"/>
                    </a:cubicBezTo>
                    <a:cubicBezTo>
                      <a:pt x="235" y="81"/>
                      <a:pt x="246" y="93"/>
                      <a:pt x="246" y="93"/>
                    </a:cubicBezTo>
                    <a:cubicBezTo>
                      <a:pt x="257" y="105"/>
                      <a:pt x="276" y="105"/>
                      <a:pt x="276" y="105"/>
                    </a:cubicBezTo>
                    <a:cubicBezTo>
                      <a:pt x="293" y="105"/>
                      <a:pt x="310" y="96"/>
                      <a:pt x="310" y="96"/>
                    </a:cubicBezTo>
                    <a:lnTo>
                      <a:pt x="310" y="11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26" name="Freeform 444"/>
              <p:cNvSpPr>
                <a:spLocks noEditPoints="1"/>
              </p:cNvSpPr>
              <p:nvPr/>
            </p:nvSpPr>
            <p:spPr bwMode="auto">
              <a:xfrm>
                <a:off x="1974" y="2257"/>
                <a:ext cx="302" cy="52"/>
              </a:xfrm>
              <a:custGeom>
                <a:avLst/>
                <a:gdLst>
                  <a:gd name="T0" fmla="*/ 0 w 852"/>
                  <a:gd name="T1" fmla="*/ 0 h 152"/>
                  <a:gd name="T2" fmla="*/ 0 w 852"/>
                  <a:gd name="T3" fmla="*/ 0 h 152"/>
                  <a:gd name="T4" fmla="*/ 0 w 852"/>
                  <a:gd name="T5" fmla="*/ 0 h 152"/>
                  <a:gd name="T6" fmla="*/ 0 w 852"/>
                  <a:gd name="T7" fmla="*/ 0 h 152"/>
                  <a:gd name="T8" fmla="*/ 0 w 852"/>
                  <a:gd name="T9" fmla="*/ 0 h 152"/>
                  <a:gd name="T10" fmla="*/ 0 w 852"/>
                  <a:gd name="T11" fmla="*/ 0 h 152"/>
                  <a:gd name="T12" fmla="*/ 0 w 852"/>
                  <a:gd name="T13" fmla="*/ 0 h 152"/>
                  <a:gd name="T14" fmla="*/ 0 w 852"/>
                  <a:gd name="T15" fmla="*/ 0 h 152"/>
                  <a:gd name="T16" fmla="*/ 0 w 852"/>
                  <a:gd name="T17" fmla="*/ 0 h 152"/>
                  <a:gd name="T18" fmla="*/ 0 w 852"/>
                  <a:gd name="T19" fmla="*/ 0 h 152"/>
                  <a:gd name="T20" fmla="*/ 0 w 852"/>
                  <a:gd name="T21" fmla="*/ 0 h 152"/>
                  <a:gd name="T22" fmla="*/ 0 w 852"/>
                  <a:gd name="T23" fmla="*/ 0 h 152"/>
                  <a:gd name="T24" fmla="*/ 0 w 852"/>
                  <a:gd name="T25" fmla="*/ 0 h 152"/>
                  <a:gd name="T26" fmla="*/ 0 w 852"/>
                  <a:gd name="T27" fmla="*/ 0 h 152"/>
                  <a:gd name="T28" fmla="*/ 0 w 852"/>
                  <a:gd name="T29" fmla="*/ 0 h 152"/>
                  <a:gd name="T30" fmla="*/ 0 w 852"/>
                  <a:gd name="T31" fmla="*/ 0 h 152"/>
                  <a:gd name="T32" fmla="*/ 0 w 852"/>
                  <a:gd name="T33" fmla="*/ 0 h 152"/>
                  <a:gd name="T34" fmla="*/ 0 w 852"/>
                  <a:gd name="T35" fmla="*/ 0 h 152"/>
                  <a:gd name="T36" fmla="*/ 0 w 852"/>
                  <a:gd name="T37" fmla="*/ 0 h 152"/>
                  <a:gd name="T38" fmla="*/ 0 w 852"/>
                  <a:gd name="T39" fmla="*/ 0 h 152"/>
                  <a:gd name="T40" fmla="*/ 0 w 852"/>
                  <a:gd name="T41" fmla="*/ 0 h 152"/>
                  <a:gd name="T42" fmla="*/ 0 w 852"/>
                  <a:gd name="T43" fmla="*/ 0 h 152"/>
                  <a:gd name="T44" fmla="*/ 0 w 852"/>
                  <a:gd name="T45" fmla="*/ 0 h 152"/>
                  <a:gd name="T46" fmla="*/ 0 w 852"/>
                  <a:gd name="T47" fmla="*/ 0 h 152"/>
                  <a:gd name="T48" fmla="*/ 0 w 852"/>
                  <a:gd name="T49" fmla="*/ 0 h 152"/>
                  <a:gd name="T50" fmla="*/ 0 w 852"/>
                  <a:gd name="T51" fmla="*/ 0 h 152"/>
                  <a:gd name="T52" fmla="*/ 0 w 852"/>
                  <a:gd name="T53" fmla="*/ 0 h 152"/>
                  <a:gd name="T54" fmla="*/ 0 w 852"/>
                  <a:gd name="T55" fmla="*/ 0 h 152"/>
                  <a:gd name="T56" fmla="*/ 0 w 852"/>
                  <a:gd name="T57" fmla="*/ 0 h 152"/>
                  <a:gd name="T58" fmla="*/ 0 w 852"/>
                  <a:gd name="T59" fmla="*/ 0 h 152"/>
                  <a:gd name="T60" fmla="*/ 0 w 852"/>
                  <a:gd name="T61" fmla="*/ 0 h 152"/>
                  <a:gd name="T62" fmla="*/ 0 w 852"/>
                  <a:gd name="T63" fmla="*/ 0 h 152"/>
                  <a:gd name="T64" fmla="*/ 0 w 852"/>
                  <a:gd name="T65" fmla="*/ 0 h 152"/>
                  <a:gd name="T66" fmla="*/ 0 w 852"/>
                  <a:gd name="T67" fmla="*/ 0 h 152"/>
                  <a:gd name="T68" fmla="*/ 0 w 852"/>
                  <a:gd name="T69" fmla="*/ 0 h 152"/>
                  <a:gd name="T70" fmla="*/ 0 w 852"/>
                  <a:gd name="T71" fmla="*/ 0 h 152"/>
                  <a:gd name="T72" fmla="*/ 0 w 852"/>
                  <a:gd name="T73" fmla="*/ 0 h 152"/>
                  <a:gd name="T74" fmla="*/ 0 w 852"/>
                  <a:gd name="T75" fmla="*/ 0 h 152"/>
                  <a:gd name="T76" fmla="*/ 0 w 852"/>
                  <a:gd name="T77" fmla="*/ 0 h 152"/>
                  <a:gd name="T78" fmla="*/ 0 w 852"/>
                  <a:gd name="T79" fmla="*/ 0 h 152"/>
                  <a:gd name="T80" fmla="*/ 0 w 852"/>
                  <a:gd name="T81" fmla="*/ 0 h 152"/>
                  <a:gd name="T82" fmla="*/ 0 w 852"/>
                  <a:gd name="T83" fmla="*/ 0 h 152"/>
                  <a:gd name="T84" fmla="*/ 0 w 852"/>
                  <a:gd name="T85" fmla="*/ 0 h 152"/>
                  <a:gd name="T86" fmla="*/ 0 w 852"/>
                  <a:gd name="T87" fmla="*/ 0 h 152"/>
                  <a:gd name="T88" fmla="*/ 0 w 852"/>
                  <a:gd name="T89" fmla="*/ 0 h 152"/>
                  <a:gd name="T90" fmla="*/ 0 w 852"/>
                  <a:gd name="T91" fmla="*/ 0 h 152"/>
                  <a:gd name="T92" fmla="*/ 0 w 852"/>
                  <a:gd name="T93" fmla="*/ 0 h 152"/>
                  <a:gd name="T94" fmla="*/ 0 w 852"/>
                  <a:gd name="T95" fmla="*/ 0 h 152"/>
                  <a:gd name="T96" fmla="*/ 0 w 852"/>
                  <a:gd name="T97" fmla="*/ 0 h 152"/>
                  <a:gd name="T98" fmla="*/ 0 w 852"/>
                  <a:gd name="T99" fmla="*/ 0 h 152"/>
                  <a:gd name="T100" fmla="*/ 0 w 852"/>
                  <a:gd name="T101" fmla="*/ 0 h 152"/>
                  <a:gd name="T102" fmla="*/ 0 w 852"/>
                  <a:gd name="T103" fmla="*/ 0 h 152"/>
                  <a:gd name="T104" fmla="*/ 0 w 852"/>
                  <a:gd name="T105" fmla="*/ 0 h 152"/>
                  <a:gd name="T106" fmla="*/ 0 w 852"/>
                  <a:gd name="T107" fmla="*/ 0 h 152"/>
                  <a:gd name="T108" fmla="*/ 0 w 852"/>
                  <a:gd name="T109" fmla="*/ 0 h 152"/>
                  <a:gd name="T110" fmla="*/ 0 w 852"/>
                  <a:gd name="T111" fmla="*/ 0 h 152"/>
                  <a:gd name="T112" fmla="*/ 0 w 852"/>
                  <a:gd name="T113" fmla="*/ 0 h 152"/>
                  <a:gd name="T114" fmla="*/ 0 w 852"/>
                  <a:gd name="T115" fmla="*/ 0 h 152"/>
                  <a:gd name="T116" fmla="*/ 0 w 852"/>
                  <a:gd name="T117" fmla="*/ 0 h 152"/>
                  <a:gd name="T118" fmla="*/ 0 w 852"/>
                  <a:gd name="T119" fmla="*/ 0 h 152"/>
                  <a:gd name="T120" fmla="*/ 0 w 852"/>
                  <a:gd name="T121" fmla="*/ 0 h 152"/>
                  <a:gd name="T122" fmla="*/ 0 w 852"/>
                  <a:gd name="T123" fmla="*/ 0 h 15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852" h="152">
                    <a:moveTo>
                      <a:pt x="0" y="119"/>
                    </a:moveTo>
                    <a:lnTo>
                      <a:pt x="0" y="119"/>
                    </a:lnTo>
                    <a:lnTo>
                      <a:pt x="0" y="3"/>
                    </a:lnTo>
                    <a:lnTo>
                      <a:pt x="41" y="3"/>
                    </a:lnTo>
                    <a:cubicBezTo>
                      <a:pt x="62" y="3"/>
                      <a:pt x="71" y="11"/>
                      <a:pt x="71" y="11"/>
                    </a:cubicBezTo>
                    <a:cubicBezTo>
                      <a:pt x="80" y="18"/>
                      <a:pt x="80" y="34"/>
                      <a:pt x="80" y="34"/>
                    </a:cubicBezTo>
                    <a:cubicBezTo>
                      <a:pt x="80" y="53"/>
                      <a:pt x="68" y="63"/>
                      <a:pt x="68" y="63"/>
                    </a:cubicBezTo>
                    <a:cubicBezTo>
                      <a:pt x="56" y="74"/>
                      <a:pt x="34" y="74"/>
                      <a:pt x="34" y="74"/>
                    </a:cubicBezTo>
                    <a:lnTo>
                      <a:pt x="24" y="74"/>
                    </a:lnTo>
                    <a:lnTo>
                      <a:pt x="24" y="119"/>
                    </a:lnTo>
                    <a:lnTo>
                      <a:pt x="0" y="119"/>
                    </a:lnTo>
                    <a:close/>
                    <a:moveTo>
                      <a:pt x="24" y="58"/>
                    </a:moveTo>
                    <a:lnTo>
                      <a:pt x="24" y="58"/>
                    </a:lnTo>
                    <a:lnTo>
                      <a:pt x="29" y="58"/>
                    </a:lnTo>
                    <a:cubicBezTo>
                      <a:pt x="41" y="58"/>
                      <a:pt x="48" y="52"/>
                      <a:pt x="48" y="52"/>
                    </a:cubicBezTo>
                    <a:cubicBezTo>
                      <a:pt x="55" y="46"/>
                      <a:pt x="55" y="37"/>
                      <a:pt x="55" y="37"/>
                    </a:cubicBezTo>
                    <a:cubicBezTo>
                      <a:pt x="55" y="19"/>
                      <a:pt x="33" y="19"/>
                      <a:pt x="33" y="19"/>
                    </a:cubicBezTo>
                    <a:lnTo>
                      <a:pt x="24" y="19"/>
                    </a:lnTo>
                    <a:lnTo>
                      <a:pt x="24" y="58"/>
                    </a:lnTo>
                    <a:close/>
                    <a:moveTo>
                      <a:pt x="99" y="119"/>
                    </a:moveTo>
                    <a:lnTo>
                      <a:pt x="99" y="119"/>
                    </a:lnTo>
                    <a:lnTo>
                      <a:pt x="99" y="33"/>
                    </a:lnTo>
                    <a:lnTo>
                      <a:pt x="122" y="33"/>
                    </a:lnTo>
                    <a:lnTo>
                      <a:pt x="122" y="49"/>
                    </a:lnTo>
                    <a:cubicBezTo>
                      <a:pt x="131" y="31"/>
                      <a:pt x="149" y="31"/>
                      <a:pt x="149" y="31"/>
                    </a:cubicBezTo>
                    <a:cubicBezTo>
                      <a:pt x="151" y="31"/>
                      <a:pt x="153" y="32"/>
                      <a:pt x="153" y="32"/>
                    </a:cubicBezTo>
                    <a:lnTo>
                      <a:pt x="153" y="52"/>
                    </a:lnTo>
                    <a:cubicBezTo>
                      <a:pt x="149" y="51"/>
                      <a:pt x="144" y="51"/>
                      <a:pt x="144" y="51"/>
                    </a:cubicBezTo>
                    <a:cubicBezTo>
                      <a:pt x="131" y="51"/>
                      <a:pt x="122" y="65"/>
                      <a:pt x="122" y="65"/>
                    </a:cubicBezTo>
                    <a:lnTo>
                      <a:pt x="122" y="119"/>
                    </a:lnTo>
                    <a:lnTo>
                      <a:pt x="99" y="119"/>
                    </a:lnTo>
                    <a:close/>
                    <a:moveTo>
                      <a:pt x="208" y="121"/>
                    </a:moveTo>
                    <a:lnTo>
                      <a:pt x="208" y="121"/>
                    </a:lnTo>
                    <a:cubicBezTo>
                      <a:pt x="187" y="121"/>
                      <a:pt x="176" y="109"/>
                      <a:pt x="176" y="109"/>
                    </a:cubicBezTo>
                    <a:cubicBezTo>
                      <a:pt x="164" y="97"/>
                      <a:pt x="164" y="76"/>
                      <a:pt x="164" y="76"/>
                    </a:cubicBezTo>
                    <a:cubicBezTo>
                      <a:pt x="164" y="55"/>
                      <a:pt x="176" y="43"/>
                      <a:pt x="176" y="43"/>
                    </a:cubicBezTo>
                    <a:cubicBezTo>
                      <a:pt x="188" y="31"/>
                      <a:pt x="208" y="31"/>
                      <a:pt x="208" y="31"/>
                    </a:cubicBezTo>
                    <a:cubicBezTo>
                      <a:pt x="229" y="31"/>
                      <a:pt x="241" y="43"/>
                      <a:pt x="241" y="43"/>
                    </a:cubicBezTo>
                    <a:cubicBezTo>
                      <a:pt x="253" y="55"/>
                      <a:pt x="253" y="76"/>
                      <a:pt x="253" y="76"/>
                    </a:cubicBezTo>
                    <a:cubicBezTo>
                      <a:pt x="253" y="97"/>
                      <a:pt x="241" y="109"/>
                      <a:pt x="241" y="109"/>
                    </a:cubicBezTo>
                    <a:cubicBezTo>
                      <a:pt x="229" y="121"/>
                      <a:pt x="208" y="121"/>
                      <a:pt x="208" y="121"/>
                    </a:cubicBezTo>
                    <a:close/>
                    <a:moveTo>
                      <a:pt x="208" y="107"/>
                    </a:moveTo>
                    <a:lnTo>
                      <a:pt x="208" y="107"/>
                    </a:lnTo>
                    <a:cubicBezTo>
                      <a:pt x="228" y="107"/>
                      <a:pt x="228" y="76"/>
                      <a:pt x="228" y="76"/>
                    </a:cubicBezTo>
                    <a:cubicBezTo>
                      <a:pt x="228" y="62"/>
                      <a:pt x="223" y="54"/>
                      <a:pt x="223" y="54"/>
                    </a:cubicBezTo>
                    <a:cubicBezTo>
                      <a:pt x="217" y="46"/>
                      <a:pt x="208" y="46"/>
                      <a:pt x="208" y="46"/>
                    </a:cubicBezTo>
                    <a:cubicBezTo>
                      <a:pt x="199" y="46"/>
                      <a:pt x="194" y="54"/>
                      <a:pt x="194" y="54"/>
                    </a:cubicBezTo>
                    <a:cubicBezTo>
                      <a:pt x="188" y="62"/>
                      <a:pt x="188" y="76"/>
                      <a:pt x="188" y="76"/>
                    </a:cubicBezTo>
                    <a:cubicBezTo>
                      <a:pt x="188" y="90"/>
                      <a:pt x="194" y="98"/>
                      <a:pt x="194" y="98"/>
                    </a:cubicBezTo>
                    <a:cubicBezTo>
                      <a:pt x="199" y="107"/>
                      <a:pt x="208" y="107"/>
                      <a:pt x="208" y="107"/>
                    </a:cubicBezTo>
                    <a:close/>
                    <a:moveTo>
                      <a:pt x="274" y="146"/>
                    </a:moveTo>
                    <a:lnTo>
                      <a:pt x="274" y="146"/>
                    </a:lnTo>
                    <a:lnTo>
                      <a:pt x="276" y="129"/>
                    </a:lnTo>
                    <a:cubicBezTo>
                      <a:pt x="291" y="136"/>
                      <a:pt x="304" y="136"/>
                      <a:pt x="304" y="136"/>
                    </a:cubicBezTo>
                    <a:cubicBezTo>
                      <a:pt x="316" y="136"/>
                      <a:pt x="322" y="130"/>
                      <a:pt x="322" y="130"/>
                    </a:cubicBezTo>
                    <a:cubicBezTo>
                      <a:pt x="328" y="125"/>
                      <a:pt x="328" y="112"/>
                      <a:pt x="328" y="112"/>
                    </a:cubicBezTo>
                    <a:lnTo>
                      <a:pt x="328" y="101"/>
                    </a:lnTo>
                    <a:cubicBezTo>
                      <a:pt x="319" y="119"/>
                      <a:pt x="300" y="119"/>
                      <a:pt x="300" y="119"/>
                    </a:cubicBezTo>
                    <a:cubicBezTo>
                      <a:pt x="285" y="119"/>
                      <a:pt x="276" y="108"/>
                      <a:pt x="276" y="108"/>
                    </a:cubicBezTo>
                    <a:cubicBezTo>
                      <a:pt x="267" y="96"/>
                      <a:pt x="267" y="77"/>
                      <a:pt x="267" y="77"/>
                    </a:cubicBezTo>
                    <a:cubicBezTo>
                      <a:pt x="267" y="56"/>
                      <a:pt x="277" y="44"/>
                      <a:pt x="277" y="44"/>
                    </a:cubicBezTo>
                    <a:cubicBezTo>
                      <a:pt x="287" y="31"/>
                      <a:pt x="303" y="31"/>
                      <a:pt x="303" y="31"/>
                    </a:cubicBezTo>
                    <a:cubicBezTo>
                      <a:pt x="317" y="31"/>
                      <a:pt x="328" y="42"/>
                      <a:pt x="328" y="42"/>
                    </a:cubicBezTo>
                    <a:lnTo>
                      <a:pt x="330" y="33"/>
                    </a:lnTo>
                    <a:lnTo>
                      <a:pt x="351" y="33"/>
                    </a:lnTo>
                    <a:lnTo>
                      <a:pt x="351" y="99"/>
                    </a:lnTo>
                    <a:cubicBezTo>
                      <a:pt x="351" y="118"/>
                      <a:pt x="349" y="127"/>
                      <a:pt x="349" y="127"/>
                    </a:cubicBezTo>
                    <a:cubicBezTo>
                      <a:pt x="346" y="136"/>
                      <a:pt x="339" y="142"/>
                      <a:pt x="339" y="142"/>
                    </a:cubicBezTo>
                    <a:cubicBezTo>
                      <a:pt x="328" y="152"/>
                      <a:pt x="307" y="152"/>
                      <a:pt x="307" y="152"/>
                    </a:cubicBezTo>
                    <a:cubicBezTo>
                      <a:pt x="292" y="152"/>
                      <a:pt x="274" y="146"/>
                      <a:pt x="274" y="146"/>
                    </a:cubicBezTo>
                    <a:close/>
                    <a:moveTo>
                      <a:pt x="328" y="87"/>
                    </a:moveTo>
                    <a:lnTo>
                      <a:pt x="328" y="87"/>
                    </a:lnTo>
                    <a:lnTo>
                      <a:pt x="328" y="56"/>
                    </a:lnTo>
                    <a:cubicBezTo>
                      <a:pt x="319" y="46"/>
                      <a:pt x="310" y="46"/>
                      <a:pt x="310" y="46"/>
                    </a:cubicBezTo>
                    <a:cubicBezTo>
                      <a:pt x="302" y="46"/>
                      <a:pt x="296" y="54"/>
                      <a:pt x="296" y="54"/>
                    </a:cubicBezTo>
                    <a:cubicBezTo>
                      <a:pt x="291" y="62"/>
                      <a:pt x="291" y="75"/>
                      <a:pt x="291" y="75"/>
                    </a:cubicBezTo>
                    <a:cubicBezTo>
                      <a:pt x="291" y="101"/>
                      <a:pt x="307" y="101"/>
                      <a:pt x="307" y="101"/>
                    </a:cubicBezTo>
                    <a:cubicBezTo>
                      <a:pt x="319" y="101"/>
                      <a:pt x="328" y="87"/>
                      <a:pt x="328" y="87"/>
                    </a:cubicBezTo>
                    <a:close/>
                    <a:moveTo>
                      <a:pt x="449" y="116"/>
                    </a:moveTo>
                    <a:lnTo>
                      <a:pt x="449" y="116"/>
                    </a:lnTo>
                    <a:cubicBezTo>
                      <a:pt x="433" y="121"/>
                      <a:pt x="418" y="121"/>
                      <a:pt x="418" y="121"/>
                    </a:cubicBezTo>
                    <a:cubicBezTo>
                      <a:pt x="397" y="121"/>
                      <a:pt x="384" y="109"/>
                      <a:pt x="384" y="109"/>
                    </a:cubicBezTo>
                    <a:cubicBezTo>
                      <a:pt x="372" y="97"/>
                      <a:pt x="372" y="76"/>
                      <a:pt x="372" y="76"/>
                    </a:cubicBezTo>
                    <a:cubicBezTo>
                      <a:pt x="372" y="56"/>
                      <a:pt x="383" y="44"/>
                      <a:pt x="383" y="44"/>
                    </a:cubicBezTo>
                    <a:cubicBezTo>
                      <a:pt x="394" y="31"/>
                      <a:pt x="413" y="31"/>
                      <a:pt x="413" y="31"/>
                    </a:cubicBezTo>
                    <a:cubicBezTo>
                      <a:pt x="432" y="31"/>
                      <a:pt x="441" y="43"/>
                      <a:pt x="441" y="43"/>
                    </a:cubicBezTo>
                    <a:cubicBezTo>
                      <a:pt x="449" y="55"/>
                      <a:pt x="449" y="81"/>
                      <a:pt x="449" y="81"/>
                    </a:cubicBezTo>
                    <a:lnTo>
                      <a:pt x="396" y="81"/>
                    </a:lnTo>
                    <a:cubicBezTo>
                      <a:pt x="398" y="105"/>
                      <a:pt x="423" y="105"/>
                      <a:pt x="423" y="105"/>
                    </a:cubicBezTo>
                    <a:cubicBezTo>
                      <a:pt x="435" y="105"/>
                      <a:pt x="449" y="100"/>
                      <a:pt x="449" y="100"/>
                    </a:cubicBezTo>
                    <a:lnTo>
                      <a:pt x="449" y="116"/>
                    </a:lnTo>
                    <a:close/>
                    <a:moveTo>
                      <a:pt x="396" y="68"/>
                    </a:moveTo>
                    <a:lnTo>
                      <a:pt x="396" y="68"/>
                    </a:lnTo>
                    <a:lnTo>
                      <a:pt x="427" y="68"/>
                    </a:lnTo>
                    <a:cubicBezTo>
                      <a:pt x="427" y="46"/>
                      <a:pt x="412" y="46"/>
                      <a:pt x="412" y="46"/>
                    </a:cubicBezTo>
                    <a:cubicBezTo>
                      <a:pt x="398" y="46"/>
                      <a:pt x="396" y="68"/>
                      <a:pt x="396" y="68"/>
                    </a:cubicBezTo>
                    <a:close/>
                    <a:moveTo>
                      <a:pt x="473" y="119"/>
                    </a:moveTo>
                    <a:lnTo>
                      <a:pt x="473" y="119"/>
                    </a:lnTo>
                    <a:lnTo>
                      <a:pt x="473" y="33"/>
                    </a:lnTo>
                    <a:lnTo>
                      <a:pt x="496" y="33"/>
                    </a:lnTo>
                    <a:lnTo>
                      <a:pt x="496" y="49"/>
                    </a:lnTo>
                    <a:cubicBezTo>
                      <a:pt x="508" y="31"/>
                      <a:pt x="526" y="31"/>
                      <a:pt x="526" y="31"/>
                    </a:cubicBezTo>
                    <a:cubicBezTo>
                      <a:pt x="537" y="31"/>
                      <a:pt x="544" y="39"/>
                      <a:pt x="544" y="39"/>
                    </a:cubicBezTo>
                    <a:cubicBezTo>
                      <a:pt x="550" y="46"/>
                      <a:pt x="550" y="58"/>
                      <a:pt x="550" y="58"/>
                    </a:cubicBezTo>
                    <a:lnTo>
                      <a:pt x="550" y="119"/>
                    </a:lnTo>
                    <a:lnTo>
                      <a:pt x="527" y="119"/>
                    </a:lnTo>
                    <a:lnTo>
                      <a:pt x="527" y="64"/>
                    </a:lnTo>
                    <a:cubicBezTo>
                      <a:pt x="527" y="50"/>
                      <a:pt x="518" y="50"/>
                      <a:pt x="518" y="50"/>
                    </a:cubicBezTo>
                    <a:cubicBezTo>
                      <a:pt x="507" y="50"/>
                      <a:pt x="496" y="65"/>
                      <a:pt x="496" y="65"/>
                    </a:cubicBezTo>
                    <a:lnTo>
                      <a:pt x="496" y="119"/>
                    </a:lnTo>
                    <a:lnTo>
                      <a:pt x="473" y="119"/>
                    </a:lnTo>
                    <a:close/>
                    <a:moveTo>
                      <a:pt x="578" y="119"/>
                    </a:moveTo>
                    <a:lnTo>
                      <a:pt x="578" y="119"/>
                    </a:lnTo>
                    <a:lnTo>
                      <a:pt x="578" y="33"/>
                    </a:lnTo>
                    <a:lnTo>
                      <a:pt x="602" y="33"/>
                    </a:lnTo>
                    <a:lnTo>
                      <a:pt x="602" y="119"/>
                    </a:lnTo>
                    <a:lnTo>
                      <a:pt x="578" y="119"/>
                    </a:lnTo>
                    <a:close/>
                    <a:moveTo>
                      <a:pt x="578" y="19"/>
                    </a:moveTo>
                    <a:lnTo>
                      <a:pt x="578" y="19"/>
                    </a:lnTo>
                    <a:lnTo>
                      <a:pt x="578" y="0"/>
                    </a:lnTo>
                    <a:lnTo>
                      <a:pt x="602" y="0"/>
                    </a:lnTo>
                    <a:lnTo>
                      <a:pt x="602" y="19"/>
                    </a:lnTo>
                    <a:lnTo>
                      <a:pt x="578" y="19"/>
                    </a:lnTo>
                    <a:close/>
                    <a:moveTo>
                      <a:pt x="675" y="119"/>
                    </a:moveTo>
                    <a:lnTo>
                      <a:pt x="675" y="119"/>
                    </a:lnTo>
                    <a:cubicBezTo>
                      <a:pt x="666" y="121"/>
                      <a:pt x="662" y="121"/>
                      <a:pt x="662" y="121"/>
                    </a:cubicBezTo>
                    <a:cubicBezTo>
                      <a:pt x="632" y="121"/>
                      <a:pt x="632" y="93"/>
                      <a:pt x="632" y="93"/>
                    </a:cubicBezTo>
                    <a:lnTo>
                      <a:pt x="632" y="48"/>
                    </a:lnTo>
                    <a:lnTo>
                      <a:pt x="622" y="48"/>
                    </a:lnTo>
                    <a:lnTo>
                      <a:pt x="622" y="33"/>
                    </a:lnTo>
                    <a:lnTo>
                      <a:pt x="632" y="33"/>
                    </a:lnTo>
                    <a:lnTo>
                      <a:pt x="632" y="19"/>
                    </a:lnTo>
                    <a:lnTo>
                      <a:pt x="655" y="16"/>
                    </a:lnTo>
                    <a:lnTo>
                      <a:pt x="655" y="33"/>
                    </a:lnTo>
                    <a:lnTo>
                      <a:pt x="673" y="33"/>
                    </a:lnTo>
                    <a:lnTo>
                      <a:pt x="673" y="48"/>
                    </a:lnTo>
                    <a:lnTo>
                      <a:pt x="655" y="48"/>
                    </a:lnTo>
                    <a:lnTo>
                      <a:pt x="655" y="90"/>
                    </a:lnTo>
                    <a:cubicBezTo>
                      <a:pt x="655" y="106"/>
                      <a:pt x="668" y="106"/>
                      <a:pt x="668" y="106"/>
                    </a:cubicBezTo>
                    <a:cubicBezTo>
                      <a:pt x="671" y="106"/>
                      <a:pt x="675" y="105"/>
                      <a:pt x="675" y="105"/>
                    </a:cubicBezTo>
                    <a:lnTo>
                      <a:pt x="675" y="119"/>
                    </a:lnTo>
                    <a:close/>
                    <a:moveTo>
                      <a:pt x="731" y="121"/>
                    </a:moveTo>
                    <a:lnTo>
                      <a:pt x="731" y="121"/>
                    </a:lnTo>
                    <a:cubicBezTo>
                      <a:pt x="711" y="121"/>
                      <a:pt x="699" y="109"/>
                      <a:pt x="699" y="109"/>
                    </a:cubicBezTo>
                    <a:cubicBezTo>
                      <a:pt x="688" y="97"/>
                      <a:pt x="688" y="76"/>
                      <a:pt x="688" y="76"/>
                    </a:cubicBezTo>
                    <a:cubicBezTo>
                      <a:pt x="688" y="55"/>
                      <a:pt x="700" y="43"/>
                      <a:pt x="700" y="43"/>
                    </a:cubicBezTo>
                    <a:cubicBezTo>
                      <a:pt x="711" y="31"/>
                      <a:pt x="732" y="31"/>
                      <a:pt x="732" y="31"/>
                    </a:cubicBezTo>
                    <a:cubicBezTo>
                      <a:pt x="753" y="31"/>
                      <a:pt x="764" y="43"/>
                      <a:pt x="764" y="43"/>
                    </a:cubicBezTo>
                    <a:cubicBezTo>
                      <a:pt x="776" y="55"/>
                      <a:pt x="776" y="76"/>
                      <a:pt x="776" y="76"/>
                    </a:cubicBezTo>
                    <a:cubicBezTo>
                      <a:pt x="776" y="97"/>
                      <a:pt x="764" y="109"/>
                      <a:pt x="764" y="109"/>
                    </a:cubicBezTo>
                    <a:cubicBezTo>
                      <a:pt x="752" y="121"/>
                      <a:pt x="731" y="121"/>
                      <a:pt x="731" y="121"/>
                    </a:cubicBezTo>
                    <a:close/>
                    <a:moveTo>
                      <a:pt x="732" y="107"/>
                    </a:moveTo>
                    <a:lnTo>
                      <a:pt x="732" y="107"/>
                    </a:lnTo>
                    <a:cubicBezTo>
                      <a:pt x="752" y="107"/>
                      <a:pt x="752" y="76"/>
                      <a:pt x="752" y="76"/>
                    </a:cubicBezTo>
                    <a:cubicBezTo>
                      <a:pt x="752" y="62"/>
                      <a:pt x="746" y="54"/>
                      <a:pt x="746" y="54"/>
                    </a:cubicBezTo>
                    <a:cubicBezTo>
                      <a:pt x="741" y="46"/>
                      <a:pt x="732" y="46"/>
                      <a:pt x="732" y="46"/>
                    </a:cubicBezTo>
                    <a:cubicBezTo>
                      <a:pt x="723" y="46"/>
                      <a:pt x="718" y="54"/>
                      <a:pt x="718" y="54"/>
                    </a:cubicBezTo>
                    <a:cubicBezTo>
                      <a:pt x="712" y="62"/>
                      <a:pt x="712" y="76"/>
                      <a:pt x="712" y="76"/>
                    </a:cubicBezTo>
                    <a:cubicBezTo>
                      <a:pt x="712" y="90"/>
                      <a:pt x="718" y="98"/>
                      <a:pt x="718" y="98"/>
                    </a:cubicBezTo>
                    <a:cubicBezTo>
                      <a:pt x="723" y="107"/>
                      <a:pt x="732" y="107"/>
                      <a:pt x="732" y="107"/>
                    </a:cubicBezTo>
                    <a:close/>
                    <a:moveTo>
                      <a:pt x="798" y="119"/>
                    </a:moveTo>
                    <a:lnTo>
                      <a:pt x="798" y="119"/>
                    </a:lnTo>
                    <a:lnTo>
                      <a:pt x="798" y="33"/>
                    </a:lnTo>
                    <a:lnTo>
                      <a:pt x="821" y="33"/>
                    </a:lnTo>
                    <a:lnTo>
                      <a:pt x="821" y="49"/>
                    </a:lnTo>
                    <a:cubicBezTo>
                      <a:pt x="830" y="31"/>
                      <a:pt x="848" y="31"/>
                      <a:pt x="848" y="31"/>
                    </a:cubicBezTo>
                    <a:cubicBezTo>
                      <a:pt x="850" y="31"/>
                      <a:pt x="852" y="32"/>
                      <a:pt x="852" y="32"/>
                    </a:cubicBezTo>
                    <a:lnTo>
                      <a:pt x="852" y="52"/>
                    </a:lnTo>
                    <a:cubicBezTo>
                      <a:pt x="848" y="51"/>
                      <a:pt x="843" y="51"/>
                      <a:pt x="843" y="51"/>
                    </a:cubicBezTo>
                    <a:cubicBezTo>
                      <a:pt x="829" y="51"/>
                      <a:pt x="821" y="65"/>
                      <a:pt x="821" y="65"/>
                    </a:cubicBezTo>
                    <a:lnTo>
                      <a:pt x="821" y="119"/>
                    </a:lnTo>
                    <a:lnTo>
                      <a:pt x="798" y="119"/>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27" name="Freeform 445"/>
              <p:cNvSpPr>
                <a:spLocks noEditPoints="1"/>
              </p:cNvSpPr>
              <p:nvPr/>
            </p:nvSpPr>
            <p:spPr bwMode="auto">
              <a:xfrm>
                <a:off x="1263" y="3574"/>
                <a:ext cx="239" cy="52"/>
              </a:xfrm>
              <a:custGeom>
                <a:avLst/>
                <a:gdLst>
                  <a:gd name="T0" fmla="*/ 0 w 675"/>
                  <a:gd name="T1" fmla="*/ 0 h 154"/>
                  <a:gd name="T2" fmla="*/ 0 w 675"/>
                  <a:gd name="T3" fmla="*/ 0 h 154"/>
                  <a:gd name="T4" fmla="*/ 0 w 675"/>
                  <a:gd name="T5" fmla="*/ 0 h 154"/>
                  <a:gd name="T6" fmla="*/ 0 w 675"/>
                  <a:gd name="T7" fmla="*/ 0 h 154"/>
                  <a:gd name="T8" fmla="*/ 0 w 675"/>
                  <a:gd name="T9" fmla="*/ 0 h 154"/>
                  <a:gd name="T10" fmla="*/ 0 w 675"/>
                  <a:gd name="T11" fmla="*/ 0 h 154"/>
                  <a:gd name="T12" fmla="*/ 0 w 675"/>
                  <a:gd name="T13" fmla="*/ 0 h 154"/>
                  <a:gd name="T14" fmla="*/ 0 w 675"/>
                  <a:gd name="T15" fmla="*/ 0 h 154"/>
                  <a:gd name="T16" fmla="*/ 0 w 675"/>
                  <a:gd name="T17" fmla="*/ 0 h 154"/>
                  <a:gd name="T18" fmla="*/ 0 w 675"/>
                  <a:gd name="T19" fmla="*/ 0 h 154"/>
                  <a:gd name="T20" fmla="*/ 0 w 675"/>
                  <a:gd name="T21" fmla="*/ 0 h 154"/>
                  <a:gd name="T22" fmla="*/ 0 w 675"/>
                  <a:gd name="T23" fmla="*/ 0 h 154"/>
                  <a:gd name="T24" fmla="*/ 0 w 675"/>
                  <a:gd name="T25" fmla="*/ 0 h 154"/>
                  <a:gd name="T26" fmla="*/ 0 w 675"/>
                  <a:gd name="T27" fmla="*/ 0 h 154"/>
                  <a:gd name="T28" fmla="*/ 0 w 675"/>
                  <a:gd name="T29" fmla="*/ 0 h 154"/>
                  <a:gd name="T30" fmla="*/ 0 w 675"/>
                  <a:gd name="T31" fmla="*/ 0 h 154"/>
                  <a:gd name="T32" fmla="*/ 0 w 675"/>
                  <a:gd name="T33" fmla="*/ 0 h 154"/>
                  <a:gd name="T34" fmla="*/ 0 w 675"/>
                  <a:gd name="T35" fmla="*/ 0 h 154"/>
                  <a:gd name="T36" fmla="*/ 0 w 675"/>
                  <a:gd name="T37" fmla="*/ 0 h 154"/>
                  <a:gd name="T38" fmla="*/ 0 w 675"/>
                  <a:gd name="T39" fmla="*/ 0 h 154"/>
                  <a:gd name="T40" fmla="*/ 0 w 675"/>
                  <a:gd name="T41" fmla="*/ 0 h 154"/>
                  <a:gd name="T42" fmla="*/ 0 w 675"/>
                  <a:gd name="T43" fmla="*/ 0 h 154"/>
                  <a:gd name="T44" fmla="*/ 0 w 675"/>
                  <a:gd name="T45" fmla="*/ 0 h 154"/>
                  <a:gd name="T46" fmla="*/ 0 w 675"/>
                  <a:gd name="T47" fmla="*/ 0 h 154"/>
                  <a:gd name="T48" fmla="*/ 0 w 675"/>
                  <a:gd name="T49" fmla="*/ 0 h 154"/>
                  <a:gd name="T50" fmla="*/ 0 w 675"/>
                  <a:gd name="T51" fmla="*/ 0 h 154"/>
                  <a:gd name="T52" fmla="*/ 0 w 675"/>
                  <a:gd name="T53" fmla="*/ 0 h 154"/>
                  <a:gd name="T54" fmla="*/ 0 w 675"/>
                  <a:gd name="T55" fmla="*/ 0 h 154"/>
                  <a:gd name="T56" fmla="*/ 0 w 675"/>
                  <a:gd name="T57" fmla="*/ 0 h 154"/>
                  <a:gd name="T58" fmla="*/ 0 w 675"/>
                  <a:gd name="T59" fmla="*/ 0 h 154"/>
                  <a:gd name="T60" fmla="*/ 0 w 675"/>
                  <a:gd name="T61" fmla="*/ 0 h 154"/>
                  <a:gd name="T62" fmla="*/ 0 w 675"/>
                  <a:gd name="T63" fmla="*/ 0 h 154"/>
                  <a:gd name="T64" fmla="*/ 0 w 675"/>
                  <a:gd name="T65" fmla="*/ 0 h 154"/>
                  <a:gd name="T66" fmla="*/ 0 w 675"/>
                  <a:gd name="T67" fmla="*/ 0 h 154"/>
                  <a:gd name="T68" fmla="*/ 0 w 675"/>
                  <a:gd name="T69" fmla="*/ 0 h 154"/>
                  <a:gd name="T70" fmla="*/ 0 w 675"/>
                  <a:gd name="T71" fmla="*/ 0 h 154"/>
                  <a:gd name="T72" fmla="*/ 0 w 675"/>
                  <a:gd name="T73" fmla="*/ 0 h 154"/>
                  <a:gd name="T74" fmla="*/ 0 w 675"/>
                  <a:gd name="T75" fmla="*/ 0 h 154"/>
                  <a:gd name="T76" fmla="*/ 0 w 675"/>
                  <a:gd name="T77" fmla="*/ 0 h 154"/>
                  <a:gd name="T78" fmla="*/ 0 w 675"/>
                  <a:gd name="T79" fmla="*/ 0 h 154"/>
                  <a:gd name="T80" fmla="*/ 0 w 675"/>
                  <a:gd name="T81" fmla="*/ 0 h 154"/>
                  <a:gd name="T82" fmla="*/ 0 w 675"/>
                  <a:gd name="T83" fmla="*/ 0 h 154"/>
                  <a:gd name="T84" fmla="*/ 0 w 675"/>
                  <a:gd name="T85" fmla="*/ 0 h 154"/>
                  <a:gd name="T86" fmla="*/ 0 w 675"/>
                  <a:gd name="T87" fmla="*/ 0 h 154"/>
                  <a:gd name="T88" fmla="*/ 0 w 675"/>
                  <a:gd name="T89" fmla="*/ 0 h 154"/>
                  <a:gd name="T90" fmla="*/ 0 w 675"/>
                  <a:gd name="T91" fmla="*/ 0 h 154"/>
                  <a:gd name="T92" fmla="*/ 0 w 675"/>
                  <a:gd name="T93" fmla="*/ 0 h 154"/>
                  <a:gd name="T94" fmla="*/ 0 w 675"/>
                  <a:gd name="T95" fmla="*/ 0 h 154"/>
                  <a:gd name="T96" fmla="*/ 0 w 675"/>
                  <a:gd name="T97" fmla="*/ 0 h 154"/>
                  <a:gd name="T98" fmla="*/ 0 w 675"/>
                  <a:gd name="T99" fmla="*/ 0 h 154"/>
                  <a:gd name="T100" fmla="*/ 0 w 675"/>
                  <a:gd name="T101" fmla="*/ 0 h 154"/>
                  <a:gd name="T102" fmla="*/ 0 w 675"/>
                  <a:gd name="T103" fmla="*/ 0 h 154"/>
                  <a:gd name="T104" fmla="*/ 0 w 675"/>
                  <a:gd name="T105" fmla="*/ 0 h 154"/>
                  <a:gd name="T106" fmla="*/ 0 w 675"/>
                  <a:gd name="T107" fmla="*/ 0 h 154"/>
                  <a:gd name="T108" fmla="*/ 0 w 675"/>
                  <a:gd name="T109" fmla="*/ 0 h 15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675" h="154">
                    <a:moveTo>
                      <a:pt x="0" y="123"/>
                    </a:moveTo>
                    <a:lnTo>
                      <a:pt x="0" y="123"/>
                    </a:lnTo>
                    <a:lnTo>
                      <a:pt x="0" y="7"/>
                    </a:lnTo>
                    <a:lnTo>
                      <a:pt x="40" y="7"/>
                    </a:lnTo>
                    <a:cubicBezTo>
                      <a:pt x="57" y="7"/>
                      <a:pt x="66" y="14"/>
                      <a:pt x="66" y="14"/>
                    </a:cubicBezTo>
                    <a:cubicBezTo>
                      <a:pt x="75" y="21"/>
                      <a:pt x="75" y="33"/>
                      <a:pt x="75" y="33"/>
                    </a:cubicBezTo>
                    <a:cubicBezTo>
                      <a:pt x="75" y="54"/>
                      <a:pt x="48" y="63"/>
                      <a:pt x="48" y="63"/>
                    </a:cubicBezTo>
                    <a:cubicBezTo>
                      <a:pt x="80" y="71"/>
                      <a:pt x="80" y="94"/>
                      <a:pt x="80" y="94"/>
                    </a:cubicBezTo>
                    <a:cubicBezTo>
                      <a:pt x="80" y="108"/>
                      <a:pt x="71" y="116"/>
                      <a:pt x="71" y="116"/>
                    </a:cubicBezTo>
                    <a:cubicBezTo>
                      <a:pt x="61" y="123"/>
                      <a:pt x="43" y="123"/>
                      <a:pt x="43" y="123"/>
                    </a:cubicBezTo>
                    <a:lnTo>
                      <a:pt x="0" y="123"/>
                    </a:lnTo>
                    <a:close/>
                    <a:moveTo>
                      <a:pt x="23" y="56"/>
                    </a:moveTo>
                    <a:lnTo>
                      <a:pt x="23" y="56"/>
                    </a:lnTo>
                    <a:lnTo>
                      <a:pt x="29" y="56"/>
                    </a:lnTo>
                    <a:cubicBezTo>
                      <a:pt x="39" y="56"/>
                      <a:pt x="45" y="51"/>
                      <a:pt x="45" y="51"/>
                    </a:cubicBezTo>
                    <a:cubicBezTo>
                      <a:pt x="51" y="46"/>
                      <a:pt x="51" y="37"/>
                      <a:pt x="51" y="37"/>
                    </a:cubicBezTo>
                    <a:cubicBezTo>
                      <a:pt x="51" y="29"/>
                      <a:pt x="46" y="26"/>
                      <a:pt x="46" y="26"/>
                    </a:cubicBezTo>
                    <a:cubicBezTo>
                      <a:pt x="41" y="23"/>
                      <a:pt x="28" y="23"/>
                      <a:pt x="28" y="23"/>
                    </a:cubicBezTo>
                    <a:lnTo>
                      <a:pt x="23" y="23"/>
                    </a:lnTo>
                    <a:lnTo>
                      <a:pt x="23" y="56"/>
                    </a:lnTo>
                    <a:close/>
                    <a:moveTo>
                      <a:pt x="23" y="107"/>
                    </a:moveTo>
                    <a:lnTo>
                      <a:pt x="23" y="107"/>
                    </a:lnTo>
                    <a:lnTo>
                      <a:pt x="28" y="107"/>
                    </a:lnTo>
                    <a:cubicBezTo>
                      <a:pt x="43" y="107"/>
                      <a:pt x="49" y="103"/>
                      <a:pt x="49" y="103"/>
                    </a:cubicBezTo>
                    <a:cubicBezTo>
                      <a:pt x="55" y="100"/>
                      <a:pt x="55" y="91"/>
                      <a:pt x="55" y="91"/>
                    </a:cubicBezTo>
                    <a:cubicBezTo>
                      <a:pt x="55" y="83"/>
                      <a:pt x="47" y="77"/>
                      <a:pt x="47" y="77"/>
                    </a:cubicBezTo>
                    <a:cubicBezTo>
                      <a:pt x="39" y="71"/>
                      <a:pt x="28" y="71"/>
                      <a:pt x="28" y="71"/>
                    </a:cubicBezTo>
                    <a:lnTo>
                      <a:pt x="23" y="71"/>
                    </a:lnTo>
                    <a:lnTo>
                      <a:pt x="23" y="107"/>
                    </a:lnTo>
                    <a:close/>
                    <a:moveTo>
                      <a:pt x="143" y="114"/>
                    </a:moveTo>
                    <a:lnTo>
                      <a:pt x="143" y="114"/>
                    </a:lnTo>
                    <a:cubicBezTo>
                      <a:pt x="132" y="125"/>
                      <a:pt x="118" y="125"/>
                      <a:pt x="118" y="125"/>
                    </a:cubicBezTo>
                    <a:cubicBezTo>
                      <a:pt x="107" y="125"/>
                      <a:pt x="100" y="118"/>
                      <a:pt x="100" y="118"/>
                    </a:cubicBezTo>
                    <a:cubicBezTo>
                      <a:pt x="93" y="111"/>
                      <a:pt x="93" y="100"/>
                      <a:pt x="93" y="100"/>
                    </a:cubicBezTo>
                    <a:cubicBezTo>
                      <a:pt x="93" y="86"/>
                      <a:pt x="105" y="78"/>
                      <a:pt x="105" y="78"/>
                    </a:cubicBezTo>
                    <a:cubicBezTo>
                      <a:pt x="116" y="71"/>
                      <a:pt x="137" y="71"/>
                      <a:pt x="137" y="71"/>
                    </a:cubicBezTo>
                    <a:lnTo>
                      <a:pt x="143" y="71"/>
                    </a:lnTo>
                    <a:lnTo>
                      <a:pt x="143" y="63"/>
                    </a:lnTo>
                    <a:cubicBezTo>
                      <a:pt x="143" y="49"/>
                      <a:pt x="128" y="49"/>
                      <a:pt x="128" y="49"/>
                    </a:cubicBezTo>
                    <a:cubicBezTo>
                      <a:pt x="115" y="49"/>
                      <a:pt x="101" y="57"/>
                      <a:pt x="101" y="57"/>
                    </a:cubicBezTo>
                    <a:lnTo>
                      <a:pt x="101" y="41"/>
                    </a:lnTo>
                    <a:cubicBezTo>
                      <a:pt x="116" y="35"/>
                      <a:pt x="132" y="35"/>
                      <a:pt x="132" y="35"/>
                    </a:cubicBezTo>
                    <a:cubicBezTo>
                      <a:pt x="166" y="35"/>
                      <a:pt x="166" y="62"/>
                      <a:pt x="166" y="62"/>
                    </a:cubicBezTo>
                    <a:lnTo>
                      <a:pt x="166" y="100"/>
                    </a:lnTo>
                    <a:cubicBezTo>
                      <a:pt x="166" y="110"/>
                      <a:pt x="172" y="110"/>
                      <a:pt x="172" y="110"/>
                    </a:cubicBezTo>
                    <a:cubicBezTo>
                      <a:pt x="173" y="110"/>
                      <a:pt x="175" y="110"/>
                      <a:pt x="175" y="110"/>
                    </a:cubicBezTo>
                    <a:lnTo>
                      <a:pt x="176" y="123"/>
                    </a:lnTo>
                    <a:cubicBezTo>
                      <a:pt x="168" y="125"/>
                      <a:pt x="163" y="125"/>
                      <a:pt x="163" y="125"/>
                    </a:cubicBezTo>
                    <a:cubicBezTo>
                      <a:pt x="148" y="125"/>
                      <a:pt x="144" y="114"/>
                      <a:pt x="144" y="114"/>
                    </a:cubicBezTo>
                    <a:lnTo>
                      <a:pt x="143" y="114"/>
                    </a:lnTo>
                    <a:close/>
                    <a:moveTo>
                      <a:pt x="143" y="101"/>
                    </a:moveTo>
                    <a:lnTo>
                      <a:pt x="143" y="101"/>
                    </a:lnTo>
                    <a:lnTo>
                      <a:pt x="143" y="84"/>
                    </a:lnTo>
                    <a:lnTo>
                      <a:pt x="138" y="84"/>
                    </a:lnTo>
                    <a:cubicBezTo>
                      <a:pt x="115" y="84"/>
                      <a:pt x="115" y="98"/>
                      <a:pt x="115" y="98"/>
                    </a:cubicBezTo>
                    <a:cubicBezTo>
                      <a:pt x="115" y="103"/>
                      <a:pt x="119" y="106"/>
                      <a:pt x="119" y="106"/>
                    </a:cubicBezTo>
                    <a:cubicBezTo>
                      <a:pt x="122" y="109"/>
                      <a:pt x="127" y="109"/>
                      <a:pt x="127" y="109"/>
                    </a:cubicBezTo>
                    <a:cubicBezTo>
                      <a:pt x="135" y="109"/>
                      <a:pt x="143" y="101"/>
                      <a:pt x="143" y="101"/>
                    </a:cubicBezTo>
                    <a:close/>
                    <a:moveTo>
                      <a:pt x="193" y="120"/>
                    </a:moveTo>
                    <a:lnTo>
                      <a:pt x="193" y="120"/>
                    </a:lnTo>
                    <a:lnTo>
                      <a:pt x="193" y="103"/>
                    </a:lnTo>
                    <a:cubicBezTo>
                      <a:pt x="210" y="111"/>
                      <a:pt x="222" y="111"/>
                      <a:pt x="222" y="111"/>
                    </a:cubicBezTo>
                    <a:cubicBezTo>
                      <a:pt x="237" y="111"/>
                      <a:pt x="237" y="101"/>
                      <a:pt x="237" y="101"/>
                    </a:cubicBezTo>
                    <a:cubicBezTo>
                      <a:pt x="237" y="95"/>
                      <a:pt x="225" y="90"/>
                      <a:pt x="225" y="90"/>
                    </a:cubicBezTo>
                    <a:lnTo>
                      <a:pt x="217" y="87"/>
                    </a:lnTo>
                    <a:cubicBezTo>
                      <a:pt x="204" y="82"/>
                      <a:pt x="199" y="76"/>
                      <a:pt x="199" y="76"/>
                    </a:cubicBezTo>
                    <a:cubicBezTo>
                      <a:pt x="194" y="70"/>
                      <a:pt x="194" y="61"/>
                      <a:pt x="194" y="61"/>
                    </a:cubicBezTo>
                    <a:cubicBezTo>
                      <a:pt x="194" y="49"/>
                      <a:pt x="203" y="42"/>
                      <a:pt x="203" y="42"/>
                    </a:cubicBezTo>
                    <a:cubicBezTo>
                      <a:pt x="212" y="35"/>
                      <a:pt x="229" y="35"/>
                      <a:pt x="229" y="35"/>
                    </a:cubicBezTo>
                    <a:cubicBezTo>
                      <a:pt x="239" y="35"/>
                      <a:pt x="254" y="38"/>
                      <a:pt x="254" y="38"/>
                    </a:cubicBezTo>
                    <a:lnTo>
                      <a:pt x="254" y="55"/>
                    </a:lnTo>
                    <a:cubicBezTo>
                      <a:pt x="240" y="50"/>
                      <a:pt x="231" y="50"/>
                      <a:pt x="231" y="50"/>
                    </a:cubicBezTo>
                    <a:cubicBezTo>
                      <a:pt x="216" y="50"/>
                      <a:pt x="216" y="59"/>
                      <a:pt x="216" y="59"/>
                    </a:cubicBezTo>
                    <a:cubicBezTo>
                      <a:pt x="216" y="64"/>
                      <a:pt x="227" y="69"/>
                      <a:pt x="227" y="69"/>
                    </a:cubicBezTo>
                    <a:lnTo>
                      <a:pt x="234" y="71"/>
                    </a:lnTo>
                    <a:cubicBezTo>
                      <a:pt x="249" y="77"/>
                      <a:pt x="255" y="83"/>
                      <a:pt x="255" y="83"/>
                    </a:cubicBezTo>
                    <a:cubicBezTo>
                      <a:pt x="261" y="89"/>
                      <a:pt x="261" y="98"/>
                      <a:pt x="261" y="98"/>
                    </a:cubicBezTo>
                    <a:cubicBezTo>
                      <a:pt x="261" y="110"/>
                      <a:pt x="251" y="117"/>
                      <a:pt x="251" y="117"/>
                    </a:cubicBezTo>
                    <a:cubicBezTo>
                      <a:pt x="240" y="125"/>
                      <a:pt x="224" y="125"/>
                      <a:pt x="224" y="125"/>
                    </a:cubicBezTo>
                    <a:cubicBezTo>
                      <a:pt x="209" y="125"/>
                      <a:pt x="193" y="120"/>
                      <a:pt x="193" y="120"/>
                    </a:cubicBezTo>
                    <a:close/>
                    <a:moveTo>
                      <a:pt x="322" y="125"/>
                    </a:moveTo>
                    <a:lnTo>
                      <a:pt x="322" y="125"/>
                    </a:lnTo>
                    <a:cubicBezTo>
                      <a:pt x="302" y="125"/>
                      <a:pt x="290" y="113"/>
                      <a:pt x="290" y="113"/>
                    </a:cubicBezTo>
                    <a:cubicBezTo>
                      <a:pt x="278" y="101"/>
                      <a:pt x="278" y="80"/>
                      <a:pt x="278" y="80"/>
                    </a:cubicBezTo>
                    <a:cubicBezTo>
                      <a:pt x="278" y="59"/>
                      <a:pt x="290" y="47"/>
                      <a:pt x="290" y="47"/>
                    </a:cubicBezTo>
                    <a:cubicBezTo>
                      <a:pt x="302" y="35"/>
                      <a:pt x="323" y="35"/>
                      <a:pt x="323" y="35"/>
                    </a:cubicBezTo>
                    <a:cubicBezTo>
                      <a:pt x="343" y="35"/>
                      <a:pt x="355" y="47"/>
                      <a:pt x="355" y="47"/>
                    </a:cubicBezTo>
                    <a:cubicBezTo>
                      <a:pt x="367" y="59"/>
                      <a:pt x="367" y="80"/>
                      <a:pt x="367" y="80"/>
                    </a:cubicBezTo>
                    <a:cubicBezTo>
                      <a:pt x="367" y="101"/>
                      <a:pt x="355" y="113"/>
                      <a:pt x="355" y="113"/>
                    </a:cubicBezTo>
                    <a:cubicBezTo>
                      <a:pt x="343" y="125"/>
                      <a:pt x="322" y="125"/>
                      <a:pt x="322" y="125"/>
                    </a:cubicBezTo>
                    <a:close/>
                    <a:moveTo>
                      <a:pt x="322" y="111"/>
                    </a:moveTo>
                    <a:lnTo>
                      <a:pt x="322" y="111"/>
                    </a:lnTo>
                    <a:cubicBezTo>
                      <a:pt x="342" y="111"/>
                      <a:pt x="342" y="80"/>
                      <a:pt x="342" y="80"/>
                    </a:cubicBezTo>
                    <a:cubicBezTo>
                      <a:pt x="342" y="66"/>
                      <a:pt x="337" y="58"/>
                      <a:pt x="337" y="58"/>
                    </a:cubicBezTo>
                    <a:cubicBezTo>
                      <a:pt x="332" y="50"/>
                      <a:pt x="323" y="50"/>
                      <a:pt x="323" y="50"/>
                    </a:cubicBezTo>
                    <a:cubicBezTo>
                      <a:pt x="313" y="50"/>
                      <a:pt x="308" y="58"/>
                      <a:pt x="308" y="58"/>
                    </a:cubicBezTo>
                    <a:cubicBezTo>
                      <a:pt x="303" y="66"/>
                      <a:pt x="303" y="80"/>
                      <a:pt x="303" y="80"/>
                    </a:cubicBezTo>
                    <a:cubicBezTo>
                      <a:pt x="303" y="94"/>
                      <a:pt x="308" y="102"/>
                      <a:pt x="308" y="102"/>
                    </a:cubicBezTo>
                    <a:cubicBezTo>
                      <a:pt x="313" y="111"/>
                      <a:pt x="322" y="111"/>
                      <a:pt x="322" y="111"/>
                    </a:cubicBezTo>
                    <a:close/>
                    <a:moveTo>
                      <a:pt x="388" y="154"/>
                    </a:moveTo>
                    <a:lnTo>
                      <a:pt x="388" y="154"/>
                    </a:lnTo>
                    <a:lnTo>
                      <a:pt x="388" y="37"/>
                    </a:lnTo>
                    <a:lnTo>
                      <a:pt x="411" y="37"/>
                    </a:lnTo>
                    <a:lnTo>
                      <a:pt x="411" y="53"/>
                    </a:lnTo>
                    <a:cubicBezTo>
                      <a:pt x="420" y="35"/>
                      <a:pt x="439" y="35"/>
                      <a:pt x="439" y="35"/>
                    </a:cubicBezTo>
                    <a:cubicBezTo>
                      <a:pt x="455" y="35"/>
                      <a:pt x="464" y="47"/>
                      <a:pt x="464" y="47"/>
                    </a:cubicBezTo>
                    <a:cubicBezTo>
                      <a:pt x="473" y="58"/>
                      <a:pt x="473" y="78"/>
                      <a:pt x="473" y="78"/>
                    </a:cubicBezTo>
                    <a:cubicBezTo>
                      <a:pt x="473" y="99"/>
                      <a:pt x="463" y="112"/>
                      <a:pt x="463" y="112"/>
                    </a:cubicBezTo>
                    <a:cubicBezTo>
                      <a:pt x="453" y="125"/>
                      <a:pt x="436" y="125"/>
                      <a:pt x="436" y="125"/>
                    </a:cubicBezTo>
                    <a:cubicBezTo>
                      <a:pt x="422" y="125"/>
                      <a:pt x="411" y="114"/>
                      <a:pt x="411" y="114"/>
                    </a:cubicBezTo>
                    <a:lnTo>
                      <a:pt x="411" y="154"/>
                    </a:lnTo>
                    <a:lnTo>
                      <a:pt x="388" y="154"/>
                    </a:lnTo>
                    <a:close/>
                    <a:moveTo>
                      <a:pt x="411" y="101"/>
                    </a:moveTo>
                    <a:lnTo>
                      <a:pt x="411" y="101"/>
                    </a:lnTo>
                    <a:cubicBezTo>
                      <a:pt x="420" y="110"/>
                      <a:pt x="429" y="110"/>
                      <a:pt x="429" y="110"/>
                    </a:cubicBezTo>
                    <a:cubicBezTo>
                      <a:pt x="438" y="110"/>
                      <a:pt x="443" y="102"/>
                      <a:pt x="443" y="102"/>
                    </a:cubicBezTo>
                    <a:cubicBezTo>
                      <a:pt x="448" y="93"/>
                      <a:pt x="448" y="80"/>
                      <a:pt x="448" y="80"/>
                    </a:cubicBezTo>
                    <a:cubicBezTo>
                      <a:pt x="448" y="53"/>
                      <a:pt x="431" y="53"/>
                      <a:pt x="431" y="53"/>
                    </a:cubicBezTo>
                    <a:cubicBezTo>
                      <a:pt x="421" y="53"/>
                      <a:pt x="411" y="67"/>
                      <a:pt x="411" y="67"/>
                    </a:cubicBezTo>
                    <a:lnTo>
                      <a:pt x="411" y="101"/>
                    </a:lnTo>
                    <a:close/>
                    <a:moveTo>
                      <a:pt x="494" y="123"/>
                    </a:moveTo>
                    <a:lnTo>
                      <a:pt x="494" y="123"/>
                    </a:lnTo>
                    <a:lnTo>
                      <a:pt x="494" y="0"/>
                    </a:lnTo>
                    <a:lnTo>
                      <a:pt x="517" y="0"/>
                    </a:lnTo>
                    <a:lnTo>
                      <a:pt x="517" y="53"/>
                    </a:lnTo>
                    <a:cubicBezTo>
                      <a:pt x="529" y="35"/>
                      <a:pt x="547" y="35"/>
                      <a:pt x="547" y="35"/>
                    </a:cubicBezTo>
                    <a:cubicBezTo>
                      <a:pt x="558" y="35"/>
                      <a:pt x="565" y="43"/>
                      <a:pt x="565" y="43"/>
                    </a:cubicBezTo>
                    <a:cubicBezTo>
                      <a:pt x="571" y="50"/>
                      <a:pt x="571" y="62"/>
                      <a:pt x="571" y="62"/>
                    </a:cubicBezTo>
                    <a:lnTo>
                      <a:pt x="571" y="123"/>
                    </a:lnTo>
                    <a:lnTo>
                      <a:pt x="548" y="123"/>
                    </a:lnTo>
                    <a:lnTo>
                      <a:pt x="548" y="68"/>
                    </a:lnTo>
                    <a:cubicBezTo>
                      <a:pt x="548" y="53"/>
                      <a:pt x="539" y="53"/>
                      <a:pt x="539" y="53"/>
                    </a:cubicBezTo>
                    <a:cubicBezTo>
                      <a:pt x="528" y="53"/>
                      <a:pt x="517" y="69"/>
                      <a:pt x="517" y="69"/>
                    </a:cubicBezTo>
                    <a:lnTo>
                      <a:pt x="517" y="123"/>
                    </a:lnTo>
                    <a:lnTo>
                      <a:pt x="494" y="123"/>
                    </a:lnTo>
                    <a:close/>
                    <a:moveTo>
                      <a:pt x="599" y="123"/>
                    </a:moveTo>
                    <a:lnTo>
                      <a:pt x="599" y="123"/>
                    </a:lnTo>
                    <a:lnTo>
                      <a:pt x="599" y="37"/>
                    </a:lnTo>
                    <a:lnTo>
                      <a:pt x="623" y="37"/>
                    </a:lnTo>
                    <a:lnTo>
                      <a:pt x="623" y="123"/>
                    </a:lnTo>
                    <a:lnTo>
                      <a:pt x="599" y="123"/>
                    </a:lnTo>
                    <a:close/>
                    <a:moveTo>
                      <a:pt x="599" y="23"/>
                    </a:moveTo>
                    <a:lnTo>
                      <a:pt x="599" y="23"/>
                    </a:lnTo>
                    <a:lnTo>
                      <a:pt x="599" y="3"/>
                    </a:lnTo>
                    <a:lnTo>
                      <a:pt x="623" y="3"/>
                    </a:lnTo>
                    <a:lnTo>
                      <a:pt x="623" y="23"/>
                    </a:lnTo>
                    <a:lnTo>
                      <a:pt x="599" y="23"/>
                    </a:lnTo>
                    <a:close/>
                    <a:moveTo>
                      <a:pt x="652" y="123"/>
                    </a:moveTo>
                    <a:lnTo>
                      <a:pt x="652" y="123"/>
                    </a:lnTo>
                    <a:lnTo>
                      <a:pt x="652" y="0"/>
                    </a:lnTo>
                    <a:lnTo>
                      <a:pt x="675" y="0"/>
                    </a:lnTo>
                    <a:lnTo>
                      <a:pt x="675" y="123"/>
                    </a:lnTo>
                    <a:lnTo>
                      <a:pt x="652"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28" name="Freeform 446"/>
              <p:cNvSpPr>
                <a:spLocks noEditPoints="1"/>
              </p:cNvSpPr>
              <p:nvPr/>
            </p:nvSpPr>
            <p:spPr bwMode="auto">
              <a:xfrm>
                <a:off x="850" y="2191"/>
                <a:ext cx="116" cy="50"/>
              </a:xfrm>
              <a:custGeom>
                <a:avLst/>
                <a:gdLst>
                  <a:gd name="T0" fmla="*/ 0 w 326"/>
                  <a:gd name="T1" fmla="*/ 0 h 149"/>
                  <a:gd name="T2" fmla="*/ 0 w 326"/>
                  <a:gd name="T3" fmla="*/ 0 h 149"/>
                  <a:gd name="T4" fmla="*/ 0 w 326"/>
                  <a:gd name="T5" fmla="*/ 0 h 149"/>
                  <a:gd name="T6" fmla="*/ 0 w 326"/>
                  <a:gd name="T7" fmla="*/ 0 h 149"/>
                  <a:gd name="T8" fmla="*/ 0 w 326"/>
                  <a:gd name="T9" fmla="*/ 0 h 149"/>
                  <a:gd name="T10" fmla="*/ 0 w 326"/>
                  <a:gd name="T11" fmla="*/ 0 h 149"/>
                  <a:gd name="T12" fmla="*/ 0 w 326"/>
                  <a:gd name="T13" fmla="*/ 0 h 149"/>
                  <a:gd name="T14" fmla="*/ 0 w 326"/>
                  <a:gd name="T15" fmla="*/ 0 h 149"/>
                  <a:gd name="T16" fmla="*/ 0 w 326"/>
                  <a:gd name="T17" fmla="*/ 0 h 149"/>
                  <a:gd name="T18" fmla="*/ 0 w 326"/>
                  <a:gd name="T19" fmla="*/ 0 h 149"/>
                  <a:gd name="T20" fmla="*/ 0 w 326"/>
                  <a:gd name="T21" fmla="*/ 0 h 149"/>
                  <a:gd name="T22" fmla="*/ 0 w 326"/>
                  <a:gd name="T23" fmla="*/ 0 h 149"/>
                  <a:gd name="T24" fmla="*/ 0 w 326"/>
                  <a:gd name="T25" fmla="*/ 0 h 149"/>
                  <a:gd name="T26" fmla="*/ 0 w 326"/>
                  <a:gd name="T27" fmla="*/ 0 h 149"/>
                  <a:gd name="T28" fmla="*/ 0 w 326"/>
                  <a:gd name="T29" fmla="*/ 0 h 149"/>
                  <a:gd name="T30" fmla="*/ 0 w 326"/>
                  <a:gd name="T31" fmla="*/ 0 h 149"/>
                  <a:gd name="T32" fmla="*/ 0 w 326"/>
                  <a:gd name="T33" fmla="*/ 0 h 149"/>
                  <a:gd name="T34" fmla="*/ 0 w 326"/>
                  <a:gd name="T35" fmla="*/ 0 h 149"/>
                  <a:gd name="T36" fmla="*/ 0 w 326"/>
                  <a:gd name="T37" fmla="*/ 0 h 149"/>
                  <a:gd name="T38" fmla="*/ 0 w 326"/>
                  <a:gd name="T39" fmla="*/ 0 h 149"/>
                  <a:gd name="T40" fmla="*/ 0 w 326"/>
                  <a:gd name="T41" fmla="*/ 0 h 149"/>
                  <a:gd name="T42" fmla="*/ 0 w 326"/>
                  <a:gd name="T43" fmla="*/ 0 h 149"/>
                  <a:gd name="T44" fmla="*/ 0 w 326"/>
                  <a:gd name="T45" fmla="*/ 0 h 149"/>
                  <a:gd name="T46" fmla="*/ 0 w 326"/>
                  <a:gd name="T47" fmla="*/ 0 h 149"/>
                  <a:gd name="T48" fmla="*/ 0 w 326"/>
                  <a:gd name="T49" fmla="*/ 0 h 149"/>
                  <a:gd name="T50" fmla="*/ 0 w 326"/>
                  <a:gd name="T51" fmla="*/ 0 h 149"/>
                  <a:gd name="T52" fmla="*/ 0 w 326"/>
                  <a:gd name="T53" fmla="*/ 0 h 149"/>
                  <a:gd name="T54" fmla="*/ 0 w 326"/>
                  <a:gd name="T55" fmla="*/ 0 h 149"/>
                  <a:gd name="T56" fmla="*/ 0 w 326"/>
                  <a:gd name="T57" fmla="*/ 0 h 149"/>
                  <a:gd name="T58" fmla="*/ 0 w 326"/>
                  <a:gd name="T59" fmla="*/ 0 h 149"/>
                  <a:gd name="T60" fmla="*/ 0 w 326"/>
                  <a:gd name="T61" fmla="*/ 0 h 149"/>
                  <a:gd name="T62" fmla="*/ 0 w 326"/>
                  <a:gd name="T63" fmla="*/ 0 h 149"/>
                  <a:gd name="T64" fmla="*/ 0 w 326"/>
                  <a:gd name="T65" fmla="*/ 0 h 149"/>
                  <a:gd name="T66" fmla="*/ 0 w 326"/>
                  <a:gd name="T67" fmla="*/ 0 h 149"/>
                  <a:gd name="T68" fmla="*/ 0 w 326"/>
                  <a:gd name="T69" fmla="*/ 0 h 149"/>
                  <a:gd name="T70" fmla="*/ 0 w 326"/>
                  <a:gd name="T71" fmla="*/ 0 h 149"/>
                  <a:gd name="T72" fmla="*/ 0 w 326"/>
                  <a:gd name="T73" fmla="*/ 0 h 149"/>
                  <a:gd name="T74" fmla="*/ 0 w 326"/>
                  <a:gd name="T75" fmla="*/ 0 h 149"/>
                  <a:gd name="T76" fmla="*/ 0 w 326"/>
                  <a:gd name="T77" fmla="*/ 0 h 149"/>
                  <a:gd name="T78" fmla="*/ 0 w 326"/>
                  <a:gd name="T79" fmla="*/ 0 h 149"/>
                  <a:gd name="T80" fmla="*/ 0 w 326"/>
                  <a:gd name="T81" fmla="*/ 0 h 149"/>
                  <a:gd name="T82" fmla="*/ 0 w 326"/>
                  <a:gd name="T83" fmla="*/ 0 h 149"/>
                  <a:gd name="T84" fmla="*/ 0 w 326"/>
                  <a:gd name="T85" fmla="*/ 0 h 149"/>
                  <a:gd name="T86" fmla="*/ 0 w 326"/>
                  <a:gd name="T87" fmla="*/ 0 h 149"/>
                  <a:gd name="T88" fmla="*/ 0 w 326"/>
                  <a:gd name="T89" fmla="*/ 0 h 149"/>
                  <a:gd name="T90" fmla="*/ 0 w 326"/>
                  <a:gd name="T91" fmla="*/ 0 h 149"/>
                  <a:gd name="T92" fmla="*/ 0 w 326"/>
                  <a:gd name="T93" fmla="*/ 0 h 149"/>
                  <a:gd name="T94" fmla="*/ 0 w 326"/>
                  <a:gd name="T95" fmla="*/ 0 h 149"/>
                  <a:gd name="T96" fmla="*/ 0 w 326"/>
                  <a:gd name="T97" fmla="*/ 0 h 149"/>
                  <a:gd name="T98" fmla="*/ 0 w 326"/>
                  <a:gd name="T99" fmla="*/ 0 h 149"/>
                  <a:gd name="T100" fmla="*/ 0 w 326"/>
                  <a:gd name="T101" fmla="*/ 0 h 149"/>
                  <a:gd name="T102" fmla="*/ 0 w 326"/>
                  <a:gd name="T103" fmla="*/ 0 h 149"/>
                  <a:gd name="T104" fmla="*/ 0 w 326"/>
                  <a:gd name="T105" fmla="*/ 0 h 149"/>
                  <a:gd name="T106" fmla="*/ 0 w 326"/>
                  <a:gd name="T107" fmla="*/ 0 h 149"/>
                  <a:gd name="T108" fmla="*/ 0 w 326"/>
                  <a:gd name="T109" fmla="*/ 0 h 149"/>
                  <a:gd name="T110" fmla="*/ 0 w 326"/>
                  <a:gd name="T111" fmla="*/ 0 h 149"/>
                  <a:gd name="T112" fmla="*/ 0 w 326"/>
                  <a:gd name="T113" fmla="*/ 0 h 149"/>
                  <a:gd name="T114" fmla="*/ 0 w 326"/>
                  <a:gd name="T115" fmla="*/ 0 h 149"/>
                  <a:gd name="T116" fmla="*/ 0 w 326"/>
                  <a:gd name="T117" fmla="*/ 0 h 149"/>
                  <a:gd name="T118" fmla="*/ 0 w 326"/>
                  <a:gd name="T119" fmla="*/ 0 h 149"/>
                  <a:gd name="T120" fmla="*/ 0 w 326"/>
                  <a:gd name="T121" fmla="*/ 0 h 14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26" h="149">
                    <a:moveTo>
                      <a:pt x="0" y="149"/>
                    </a:moveTo>
                    <a:lnTo>
                      <a:pt x="0" y="149"/>
                    </a:lnTo>
                    <a:lnTo>
                      <a:pt x="0" y="33"/>
                    </a:lnTo>
                    <a:lnTo>
                      <a:pt x="23" y="33"/>
                    </a:lnTo>
                    <a:lnTo>
                      <a:pt x="23" y="49"/>
                    </a:lnTo>
                    <a:cubicBezTo>
                      <a:pt x="32" y="31"/>
                      <a:pt x="51" y="31"/>
                      <a:pt x="51" y="31"/>
                    </a:cubicBezTo>
                    <a:cubicBezTo>
                      <a:pt x="66" y="31"/>
                      <a:pt x="75" y="42"/>
                      <a:pt x="75" y="42"/>
                    </a:cubicBezTo>
                    <a:cubicBezTo>
                      <a:pt x="84" y="53"/>
                      <a:pt x="84" y="73"/>
                      <a:pt x="84" y="73"/>
                    </a:cubicBezTo>
                    <a:cubicBezTo>
                      <a:pt x="84" y="95"/>
                      <a:pt x="74" y="108"/>
                      <a:pt x="74" y="108"/>
                    </a:cubicBezTo>
                    <a:cubicBezTo>
                      <a:pt x="64" y="120"/>
                      <a:pt x="47" y="120"/>
                      <a:pt x="47" y="120"/>
                    </a:cubicBezTo>
                    <a:cubicBezTo>
                      <a:pt x="34" y="120"/>
                      <a:pt x="23" y="110"/>
                      <a:pt x="23" y="110"/>
                    </a:cubicBezTo>
                    <a:lnTo>
                      <a:pt x="23" y="149"/>
                    </a:lnTo>
                    <a:lnTo>
                      <a:pt x="0" y="149"/>
                    </a:lnTo>
                    <a:close/>
                    <a:moveTo>
                      <a:pt x="23" y="96"/>
                    </a:moveTo>
                    <a:lnTo>
                      <a:pt x="23" y="96"/>
                    </a:lnTo>
                    <a:cubicBezTo>
                      <a:pt x="31" y="105"/>
                      <a:pt x="41" y="105"/>
                      <a:pt x="41" y="105"/>
                    </a:cubicBezTo>
                    <a:cubicBezTo>
                      <a:pt x="49" y="105"/>
                      <a:pt x="54" y="97"/>
                      <a:pt x="54" y="97"/>
                    </a:cubicBezTo>
                    <a:cubicBezTo>
                      <a:pt x="60" y="89"/>
                      <a:pt x="60" y="75"/>
                      <a:pt x="60" y="75"/>
                    </a:cubicBezTo>
                    <a:cubicBezTo>
                      <a:pt x="60" y="49"/>
                      <a:pt x="43" y="49"/>
                      <a:pt x="43" y="49"/>
                    </a:cubicBezTo>
                    <a:cubicBezTo>
                      <a:pt x="32" y="49"/>
                      <a:pt x="23" y="62"/>
                      <a:pt x="23" y="62"/>
                    </a:cubicBezTo>
                    <a:lnTo>
                      <a:pt x="23" y="96"/>
                    </a:lnTo>
                    <a:close/>
                    <a:moveTo>
                      <a:pt x="106" y="119"/>
                    </a:moveTo>
                    <a:lnTo>
                      <a:pt x="106" y="119"/>
                    </a:lnTo>
                    <a:lnTo>
                      <a:pt x="106" y="3"/>
                    </a:lnTo>
                    <a:lnTo>
                      <a:pt x="156" y="3"/>
                    </a:lnTo>
                    <a:cubicBezTo>
                      <a:pt x="183" y="3"/>
                      <a:pt x="197" y="17"/>
                      <a:pt x="197" y="17"/>
                    </a:cubicBezTo>
                    <a:cubicBezTo>
                      <a:pt x="211" y="31"/>
                      <a:pt x="211" y="58"/>
                      <a:pt x="211" y="58"/>
                    </a:cubicBezTo>
                    <a:cubicBezTo>
                      <a:pt x="211" y="87"/>
                      <a:pt x="196" y="103"/>
                      <a:pt x="196" y="103"/>
                    </a:cubicBezTo>
                    <a:cubicBezTo>
                      <a:pt x="181" y="119"/>
                      <a:pt x="154" y="119"/>
                      <a:pt x="154" y="119"/>
                    </a:cubicBezTo>
                    <a:lnTo>
                      <a:pt x="106" y="119"/>
                    </a:lnTo>
                    <a:close/>
                    <a:moveTo>
                      <a:pt x="130" y="102"/>
                    </a:moveTo>
                    <a:lnTo>
                      <a:pt x="130" y="102"/>
                    </a:lnTo>
                    <a:lnTo>
                      <a:pt x="148" y="102"/>
                    </a:lnTo>
                    <a:cubicBezTo>
                      <a:pt x="167" y="102"/>
                      <a:pt x="176" y="92"/>
                      <a:pt x="176" y="92"/>
                    </a:cubicBezTo>
                    <a:cubicBezTo>
                      <a:pt x="186" y="81"/>
                      <a:pt x="186" y="60"/>
                      <a:pt x="186" y="60"/>
                    </a:cubicBezTo>
                    <a:cubicBezTo>
                      <a:pt x="186" y="43"/>
                      <a:pt x="178" y="32"/>
                      <a:pt x="178" y="32"/>
                    </a:cubicBezTo>
                    <a:cubicBezTo>
                      <a:pt x="173" y="24"/>
                      <a:pt x="166" y="22"/>
                      <a:pt x="166" y="22"/>
                    </a:cubicBezTo>
                    <a:cubicBezTo>
                      <a:pt x="158" y="19"/>
                      <a:pt x="145" y="19"/>
                      <a:pt x="145" y="19"/>
                    </a:cubicBezTo>
                    <a:lnTo>
                      <a:pt x="130" y="19"/>
                    </a:lnTo>
                    <a:lnTo>
                      <a:pt x="130" y="102"/>
                    </a:lnTo>
                    <a:close/>
                    <a:moveTo>
                      <a:pt x="326" y="114"/>
                    </a:moveTo>
                    <a:lnTo>
                      <a:pt x="326" y="114"/>
                    </a:lnTo>
                    <a:cubicBezTo>
                      <a:pt x="309" y="121"/>
                      <a:pt x="286" y="121"/>
                      <a:pt x="286" y="121"/>
                    </a:cubicBezTo>
                    <a:cubicBezTo>
                      <a:pt x="257" y="121"/>
                      <a:pt x="242" y="105"/>
                      <a:pt x="242" y="105"/>
                    </a:cubicBezTo>
                    <a:cubicBezTo>
                      <a:pt x="226" y="89"/>
                      <a:pt x="226" y="61"/>
                      <a:pt x="226" y="61"/>
                    </a:cubicBezTo>
                    <a:cubicBezTo>
                      <a:pt x="226" y="31"/>
                      <a:pt x="242" y="16"/>
                      <a:pt x="242" y="16"/>
                    </a:cubicBezTo>
                    <a:cubicBezTo>
                      <a:pt x="258" y="0"/>
                      <a:pt x="287" y="0"/>
                      <a:pt x="287" y="0"/>
                    </a:cubicBezTo>
                    <a:cubicBezTo>
                      <a:pt x="306" y="0"/>
                      <a:pt x="325" y="4"/>
                      <a:pt x="325" y="4"/>
                    </a:cubicBezTo>
                    <a:lnTo>
                      <a:pt x="325" y="23"/>
                    </a:lnTo>
                    <a:cubicBezTo>
                      <a:pt x="304" y="16"/>
                      <a:pt x="289" y="16"/>
                      <a:pt x="289" y="16"/>
                    </a:cubicBezTo>
                    <a:cubicBezTo>
                      <a:pt x="271" y="16"/>
                      <a:pt x="261" y="27"/>
                      <a:pt x="261" y="27"/>
                    </a:cubicBezTo>
                    <a:cubicBezTo>
                      <a:pt x="251" y="39"/>
                      <a:pt x="251" y="60"/>
                      <a:pt x="251" y="60"/>
                    </a:cubicBezTo>
                    <a:cubicBezTo>
                      <a:pt x="251" y="81"/>
                      <a:pt x="262" y="93"/>
                      <a:pt x="262" y="93"/>
                    </a:cubicBezTo>
                    <a:cubicBezTo>
                      <a:pt x="273" y="105"/>
                      <a:pt x="292" y="105"/>
                      <a:pt x="292" y="105"/>
                    </a:cubicBezTo>
                    <a:cubicBezTo>
                      <a:pt x="309" y="105"/>
                      <a:pt x="326" y="96"/>
                      <a:pt x="326" y="96"/>
                    </a:cubicBezTo>
                    <a:lnTo>
                      <a:pt x="326" y="11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29" name="Freeform 447"/>
              <p:cNvSpPr>
                <a:spLocks noEditPoints="1"/>
              </p:cNvSpPr>
              <p:nvPr/>
            </p:nvSpPr>
            <p:spPr bwMode="auto">
              <a:xfrm>
                <a:off x="1627" y="1440"/>
                <a:ext cx="499" cy="51"/>
              </a:xfrm>
              <a:custGeom>
                <a:avLst/>
                <a:gdLst>
                  <a:gd name="T0" fmla="*/ 0 w 1408"/>
                  <a:gd name="T1" fmla="*/ 0 h 149"/>
                  <a:gd name="T2" fmla="*/ 0 w 1408"/>
                  <a:gd name="T3" fmla="*/ 0 h 149"/>
                  <a:gd name="T4" fmla="*/ 0 w 1408"/>
                  <a:gd name="T5" fmla="*/ 0 h 149"/>
                  <a:gd name="T6" fmla="*/ 0 w 1408"/>
                  <a:gd name="T7" fmla="*/ 0 h 149"/>
                  <a:gd name="T8" fmla="*/ 0 w 1408"/>
                  <a:gd name="T9" fmla="*/ 0 h 149"/>
                  <a:gd name="T10" fmla="*/ 0 w 1408"/>
                  <a:gd name="T11" fmla="*/ 0 h 149"/>
                  <a:gd name="T12" fmla="*/ 0 w 1408"/>
                  <a:gd name="T13" fmla="*/ 0 h 149"/>
                  <a:gd name="T14" fmla="*/ 0 w 1408"/>
                  <a:gd name="T15" fmla="*/ 0 h 149"/>
                  <a:gd name="T16" fmla="*/ 0 w 1408"/>
                  <a:gd name="T17" fmla="*/ 0 h 149"/>
                  <a:gd name="T18" fmla="*/ 0 w 1408"/>
                  <a:gd name="T19" fmla="*/ 0 h 149"/>
                  <a:gd name="T20" fmla="*/ 0 w 1408"/>
                  <a:gd name="T21" fmla="*/ 0 h 149"/>
                  <a:gd name="T22" fmla="*/ 0 w 1408"/>
                  <a:gd name="T23" fmla="*/ 0 h 149"/>
                  <a:gd name="T24" fmla="*/ 0 w 1408"/>
                  <a:gd name="T25" fmla="*/ 0 h 149"/>
                  <a:gd name="T26" fmla="*/ 0 w 1408"/>
                  <a:gd name="T27" fmla="*/ 0 h 149"/>
                  <a:gd name="T28" fmla="*/ 0 w 1408"/>
                  <a:gd name="T29" fmla="*/ 0 h 149"/>
                  <a:gd name="T30" fmla="*/ 0 w 1408"/>
                  <a:gd name="T31" fmla="*/ 0 h 149"/>
                  <a:gd name="T32" fmla="*/ 0 w 1408"/>
                  <a:gd name="T33" fmla="*/ 0 h 149"/>
                  <a:gd name="T34" fmla="*/ 0 w 1408"/>
                  <a:gd name="T35" fmla="*/ 0 h 149"/>
                  <a:gd name="T36" fmla="*/ 0 w 1408"/>
                  <a:gd name="T37" fmla="*/ 0 h 149"/>
                  <a:gd name="T38" fmla="*/ 0 w 1408"/>
                  <a:gd name="T39" fmla="*/ 0 h 149"/>
                  <a:gd name="T40" fmla="*/ 0 w 1408"/>
                  <a:gd name="T41" fmla="*/ 0 h 149"/>
                  <a:gd name="T42" fmla="*/ 0 w 1408"/>
                  <a:gd name="T43" fmla="*/ 0 h 149"/>
                  <a:gd name="T44" fmla="*/ 0 w 1408"/>
                  <a:gd name="T45" fmla="*/ 0 h 149"/>
                  <a:gd name="T46" fmla="*/ 0 w 1408"/>
                  <a:gd name="T47" fmla="*/ 0 h 149"/>
                  <a:gd name="T48" fmla="*/ 0 w 1408"/>
                  <a:gd name="T49" fmla="*/ 0 h 149"/>
                  <a:gd name="T50" fmla="*/ 0 w 1408"/>
                  <a:gd name="T51" fmla="*/ 0 h 149"/>
                  <a:gd name="T52" fmla="*/ 0 w 1408"/>
                  <a:gd name="T53" fmla="*/ 0 h 149"/>
                  <a:gd name="T54" fmla="*/ 0 w 1408"/>
                  <a:gd name="T55" fmla="*/ 0 h 149"/>
                  <a:gd name="T56" fmla="*/ 0 w 1408"/>
                  <a:gd name="T57" fmla="*/ 0 h 149"/>
                  <a:gd name="T58" fmla="*/ 0 w 1408"/>
                  <a:gd name="T59" fmla="*/ 0 h 149"/>
                  <a:gd name="T60" fmla="*/ 0 w 1408"/>
                  <a:gd name="T61" fmla="*/ 0 h 149"/>
                  <a:gd name="T62" fmla="*/ 0 w 1408"/>
                  <a:gd name="T63" fmla="*/ 0 h 149"/>
                  <a:gd name="T64" fmla="*/ 0 w 1408"/>
                  <a:gd name="T65" fmla="*/ 0 h 149"/>
                  <a:gd name="T66" fmla="*/ 0 w 1408"/>
                  <a:gd name="T67" fmla="*/ 0 h 149"/>
                  <a:gd name="T68" fmla="*/ 0 w 1408"/>
                  <a:gd name="T69" fmla="*/ 0 h 149"/>
                  <a:gd name="T70" fmla="*/ 0 w 1408"/>
                  <a:gd name="T71" fmla="*/ 0 h 149"/>
                  <a:gd name="T72" fmla="*/ 0 w 1408"/>
                  <a:gd name="T73" fmla="*/ 0 h 149"/>
                  <a:gd name="T74" fmla="*/ 0 w 1408"/>
                  <a:gd name="T75" fmla="*/ 0 h 149"/>
                  <a:gd name="T76" fmla="*/ 0 w 1408"/>
                  <a:gd name="T77" fmla="*/ 0 h 149"/>
                  <a:gd name="T78" fmla="*/ 0 w 1408"/>
                  <a:gd name="T79" fmla="*/ 0 h 149"/>
                  <a:gd name="T80" fmla="*/ 0 w 1408"/>
                  <a:gd name="T81" fmla="*/ 0 h 149"/>
                  <a:gd name="T82" fmla="*/ 0 w 1408"/>
                  <a:gd name="T83" fmla="*/ 0 h 149"/>
                  <a:gd name="T84" fmla="*/ 0 w 1408"/>
                  <a:gd name="T85" fmla="*/ 0 h 149"/>
                  <a:gd name="T86" fmla="*/ 0 w 1408"/>
                  <a:gd name="T87" fmla="*/ 0 h 149"/>
                  <a:gd name="T88" fmla="*/ 0 w 1408"/>
                  <a:gd name="T89" fmla="*/ 0 h 149"/>
                  <a:gd name="T90" fmla="*/ 0 w 1408"/>
                  <a:gd name="T91" fmla="*/ 0 h 149"/>
                  <a:gd name="T92" fmla="*/ 0 w 1408"/>
                  <a:gd name="T93" fmla="*/ 0 h 149"/>
                  <a:gd name="T94" fmla="*/ 0 w 1408"/>
                  <a:gd name="T95" fmla="*/ 0 h 149"/>
                  <a:gd name="T96" fmla="*/ 0 w 1408"/>
                  <a:gd name="T97" fmla="*/ 0 h 149"/>
                  <a:gd name="T98" fmla="*/ 0 w 1408"/>
                  <a:gd name="T99" fmla="*/ 0 h 149"/>
                  <a:gd name="T100" fmla="*/ 0 w 1408"/>
                  <a:gd name="T101" fmla="*/ 0 h 149"/>
                  <a:gd name="T102" fmla="*/ 0 w 1408"/>
                  <a:gd name="T103" fmla="*/ 0 h 149"/>
                  <a:gd name="T104" fmla="*/ 0 w 1408"/>
                  <a:gd name="T105" fmla="*/ 0 h 149"/>
                  <a:gd name="T106" fmla="*/ 0 w 1408"/>
                  <a:gd name="T107" fmla="*/ 0 h 149"/>
                  <a:gd name="T108" fmla="*/ 0 w 1408"/>
                  <a:gd name="T109" fmla="*/ 0 h 149"/>
                  <a:gd name="T110" fmla="*/ 0 w 1408"/>
                  <a:gd name="T111" fmla="*/ 0 h 14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08" h="149">
                    <a:moveTo>
                      <a:pt x="101" y="113"/>
                    </a:moveTo>
                    <a:lnTo>
                      <a:pt x="101" y="113"/>
                    </a:lnTo>
                    <a:cubicBezTo>
                      <a:pt x="84" y="121"/>
                      <a:pt x="61" y="121"/>
                      <a:pt x="61" y="121"/>
                    </a:cubicBezTo>
                    <a:cubicBezTo>
                      <a:pt x="32" y="121"/>
                      <a:pt x="16" y="105"/>
                      <a:pt x="16" y="105"/>
                    </a:cubicBezTo>
                    <a:cubicBezTo>
                      <a:pt x="0" y="89"/>
                      <a:pt x="0" y="60"/>
                      <a:pt x="0" y="60"/>
                    </a:cubicBezTo>
                    <a:cubicBezTo>
                      <a:pt x="0" y="31"/>
                      <a:pt x="16" y="15"/>
                      <a:pt x="16" y="15"/>
                    </a:cubicBezTo>
                    <a:cubicBezTo>
                      <a:pt x="32" y="0"/>
                      <a:pt x="62" y="0"/>
                      <a:pt x="62" y="0"/>
                    </a:cubicBezTo>
                    <a:cubicBezTo>
                      <a:pt x="81" y="0"/>
                      <a:pt x="100" y="4"/>
                      <a:pt x="100" y="4"/>
                    </a:cubicBezTo>
                    <a:lnTo>
                      <a:pt x="100" y="23"/>
                    </a:lnTo>
                    <a:cubicBezTo>
                      <a:pt x="78" y="15"/>
                      <a:pt x="64" y="15"/>
                      <a:pt x="64" y="15"/>
                    </a:cubicBezTo>
                    <a:cubicBezTo>
                      <a:pt x="46" y="15"/>
                      <a:pt x="36" y="27"/>
                      <a:pt x="36" y="27"/>
                    </a:cubicBezTo>
                    <a:cubicBezTo>
                      <a:pt x="26" y="39"/>
                      <a:pt x="26" y="60"/>
                      <a:pt x="26" y="60"/>
                    </a:cubicBezTo>
                    <a:cubicBezTo>
                      <a:pt x="26" y="81"/>
                      <a:pt x="37" y="93"/>
                      <a:pt x="37" y="93"/>
                    </a:cubicBezTo>
                    <a:cubicBezTo>
                      <a:pt x="47" y="104"/>
                      <a:pt x="66" y="104"/>
                      <a:pt x="66" y="104"/>
                    </a:cubicBezTo>
                    <a:cubicBezTo>
                      <a:pt x="83" y="104"/>
                      <a:pt x="101" y="96"/>
                      <a:pt x="101" y="96"/>
                    </a:cubicBezTo>
                    <a:lnTo>
                      <a:pt x="101" y="113"/>
                    </a:lnTo>
                    <a:close/>
                    <a:moveTo>
                      <a:pt x="122" y="118"/>
                    </a:moveTo>
                    <a:lnTo>
                      <a:pt x="122" y="118"/>
                    </a:lnTo>
                    <a:lnTo>
                      <a:pt x="122" y="2"/>
                    </a:lnTo>
                    <a:lnTo>
                      <a:pt x="171" y="2"/>
                    </a:lnTo>
                    <a:cubicBezTo>
                      <a:pt x="198" y="2"/>
                      <a:pt x="213" y="17"/>
                      <a:pt x="213" y="17"/>
                    </a:cubicBezTo>
                    <a:cubicBezTo>
                      <a:pt x="227" y="31"/>
                      <a:pt x="227" y="58"/>
                      <a:pt x="227" y="58"/>
                    </a:cubicBezTo>
                    <a:cubicBezTo>
                      <a:pt x="227" y="86"/>
                      <a:pt x="212" y="102"/>
                      <a:pt x="212" y="102"/>
                    </a:cubicBezTo>
                    <a:cubicBezTo>
                      <a:pt x="197" y="118"/>
                      <a:pt x="169" y="118"/>
                      <a:pt x="169" y="118"/>
                    </a:cubicBezTo>
                    <a:lnTo>
                      <a:pt x="122" y="118"/>
                    </a:lnTo>
                    <a:close/>
                    <a:moveTo>
                      <a:pt x="146" y="102"/>
                    </a:moveTo>
                    <a:lnTo>
                      <a:pt x="146" y="102"/>
                    </a:lnTo>
                    <a:lnTo>
                      <a:pt x="164" y="102"/>
                    </a:lnTo>
                    <a:cubicBezTo>
                      <a:pt x="183" y="102"/>
                      <a:pt x="192" y="91"/>
                      <a:pt x="192" y="91"/>
                    </a:cubicBezTo>
                    <a:cubicBezTo>
                      <a:pt x="201" y="81"/>
                      <a:pt x="201" y="59"/>
                      <a:pt x="201" y="59"/>
                    </a:cubicBezTo>
                    <a:cubicBezTo>
                      <a:pt x="201" y="43"/>
                      <a:pt x="194" y="32"/>
                      <a:pt x="194" y="32"/>
                    </a:cubicBezTo>
                    <a:cubicBezTo>
                      <a:pt x="189" y="24"/>
                      <a:pt x="181" y="21"/>
                      <a:pt x="181" y="21"/>
                    </a:cubicBezTo>
                    <a:cubicBezTo>
                      <a:pt x="174" y="18"/>
                      <a:pt x="160" y="18"/>
                      <a:pt x="160" y="18"/>
                    </a:cubicBezTo>
                    <a:lnTo>
                      <a:pt x="146" y="18"/>
                    </a:lnTo>
                    <a:lnTo>
                      <a:pt x="146" y="102"/>
                    </a:lnTo>
                    <a:close/>
                    <a:moveTo>
                      <a:pt x="257" y="118"/>
                    </a:moveTo>
                    <a:lnTo>
                      <a:pt x="257" y="118"/>
                    </a:lnTo>
                    <a:lnTo>
                      <a:pt x="257" y="105"/>
                    </a:lnTo>
                    <a:lnTo>
                      <a:pt x="280" y="105"/>
                    </a:lnTo>
                    <a:lnTo>
                      <a:pt x="280" y="19"/>
                    </a:lnTo>
                    <a:lnTo>
                      <a:pt x="257" y="25"/>
                    </a:lnTo>
                    <a:lnTo>
                      <a:pt x="257" y="11"/>
                    </a:lnTo>
                    <a:lnTo>
                      <a:pt x="303" y="0"/>
                    </a:lnTo>
                    <a:lnTo>
                      <a:pt x="303" y="105"/>
                    </a:lnTo>
                    <a:lnTo>
                      <a:pt x="326" y="105"/>
                    </a:lnTo>
                    <a:lnTo>
                      <a:pt x="326" y="118"/>
                    </a:lnTo>
                    <a:lnTo>
                      <a:pt x="257" y="118"/>
                    </a:lnTo>
                    <a:close/>
                    <a:moveTo>
                      <a:pt x="401" y="118"/>
                    </a:moveTo>
                    <a:lnTo>
                      <a:pt x="401" y="118"/>
                    </a:lnTo>
                    <a:lnTo>
                      <a:pt x="401" y="87"/>
                    </a:lnTo>
                    <a:lnTo>
                      <a:pt x="347" y="87"/>
                    </a:lnTo>
                    <a:lnTo>
                      <a:pt x="347" y="70"/>
                    </a:lnTo>
                    <a:lnTo>
                      <a:pt x="400" y="2"/>
                    </a:lnTo>
                    <a:lnTo>
                      <a:pt x="422" y="2"/>
                    </a:lnTo>
                    <a:lnTo>
                      <a:pt x="422" y="70"/>
                    </a:lnTo>
                    <a:lnTo>
                      <a:pt x="435" y="70"/>
                    </a:lnTo>
                    <a:lnTo>
                      <a:pt x="435" y="87"/>
                    </a:lnTo>
                    <a:lnTo>
                      <a:pt x="422" y="87"/>
                    </a:lnTo>
                    <a:lnTo>
                      <a:pt x="422" y="118"/>
                    </a:lnTo>
                    <a:lnTo>
                      <a:pt x="401" y="118"/>
                    </a:lnTo>
                    <a:close/>
                    <a:moveTo>
                      <a:pt x="366" y="70"/>
                    </a:moveTo>
                    <a:lnTo>
                      <a:pt x="366" y="70"/>
                    </a:lnTo>
                    <a:lnTo>
                      <a:pt x="402" y="70"/>
                    </a:lnTo>
                    <a:lnTo>
                      <a:pt x="402" y="25"/>
                    </a:lnTo>
                    <a:lnTo>
                      <a:pt x="366" y="70"/>
                    </a:lnTo>
                    <a:close/>
                    <a:moveTo>
                      <a:pt x="502" y="118"/>
                    </a:moveTo>
                    <a:lnTo>
                      <a:pt x="502" y="118"/>
                    </a:lnTo>
                    <a:lnTo>
                      <a:pt x="502" y="79"/>
                    </a:lnTo>
                    <a:lnTo>
                      <a:pt x="463" y="79"/>
                    </a:lnTo>
                    <a:lnTo>
                      <a:pt x="463" y="65"/>
                    </a:lnTo>
                    <a:lnTo>
                      <a:pt x="502" y="65"/>
                    </a:lnTo>
                    <a:lnTo>
                      <a:pt x="502" y="26"/>
                    </a:lnTo>
                    <a:lnTo>
                      <a:pt x="516" y="26"/>
                    </a:lnTo>
                    <a:lnTo>
                      <a:pt x="516" y="65"/>
                    </a:lnTo>
                    <a:lnTo>
                      <a:pt x="555" y="65"/>
                    </a:lnTo>
                    <a:lnTo>
                      <a:pt x="555" y="79"/>
                    </a:lnTo>
                    <a:lnTo>
                      <a:pt x="516" y="79"/>
                    </a:lnTo>
                    <a:lnTo>
                      <a:pt x="516" y="118"/>
                    </a:lnTo>
                    <a:lnTo>
                      <a:pt x="502" y="118"/>
                    </a:lnTo>
                    <a:close/>
                    <a:moveTo>
                      <a:pt x="640" y="118"/>
                    </a:moveTo>
                    <a:lnTo>
                      <a:pt x="640" y="118"/>
                    </a:lnTo>
                    <a:lnTo>
                      <a:pt x="640" y="2"/>
                    </a:lnTo>
                    <a:lnTo>
                      <a:pt x="672" y="2"/>
                    </a:lnTo>
                    <a:lnTo>
                      <a:pt x="700" y="84"/>
                    </a:lnTo>
                    <a:lnTo>
                      <a:pt x="728" y="2"/>
                    </a:lnTo>
                    <a:lnTo>
                      <a:pt x="756" y="2"/>
                    </a:lnTo>
                    <a:lnTo>
                      <a:pt x="756" y="118"/>
                    </a:lnTo>
                    <a:lnTo>
                      <a:pt x="734" y="118"/>
                    </a:lnTo>
                    <a:lnTo>
                      <a:pt x="734" y="31"/>
                    </a:lnTo>
                    <a:lnTo>
                      <a:pt x="706" y="110"/>
                    </a:lnTo>
                    <a:lnTo>
                      <a:pt x="687" y="110"/>
                    </a:lnTo>
                    <a:lnTo>
                      <a:pt x="659" y="30"/>
                    </a:lnTo>
                    <a:lnTo>
                      <a:pt x="659" y="118"/>
                    </a:lnTo>
                    <a:lnTo>
                      <a:pt x="640" y="118"/>
                    </a:lnTo>
                    <a:close/>
                    <a:moveTo>
                      <a:pt x="821" y="120"/>
                    </a:moveTo>
                    <a:lnTo>
                      <a:pt x="821" y="120"/>
                    </a:lnTo>
                    <a:cubicBezTo>
                      <a:pt x="801" y="120"/>
                      <a:pt x="789" y="108"/>
                      <a:pt x="789" y="108"/>
                    </a:cubicBezTo>
                    <a:cubicBezTo>
                      <a:pt x="778" y="96"/>
                      <a:pt x="778" y="75"/>
                      <a:pt x="778" y="75"/>
                    </a:cubicBezTo>
                    <a:cubicBezTo>
                      <a:pt x="778" y="54"/>
                      <a:pt x="790" y="42"/>
                      <a:pt x="790" y="42"/>
                    </a:cubicBezTo>
                    <a:cubicBezTo>
                      <a:pt x="801" y="30"/>
                      <a:pt x="822" y="30"/>
                      <a:pt x="822" y="30"/>
                    </a:cubicBezTo>
                    <a:cubicBezTo>
                      <a:pt x="843" y="30"/>
                      <a:pt x="854" y="42"/>
                      <a:pt x="854" y="42"/>
                    </a:cubicBezTo>
                    <a:cubicBezTo>
                      <a:pt x="866" y="54"/>
                      <a:pt x="866" y="75"/>
                      <a:pt x="866" y="75"/>
                    </a:cubicBezTo>
                    <a:cubicBezTo>
                      <a:pt x="866" y="96"/>
                      <a:pt x="854" y="108"/>
                      <a:pt x="854" y="108"/>
                    </a:cubicBezTo>
                    <a:cubicBezTo>
                      <a:pt x="842" y="120"/>
                      <a:pt x="821" y="120"/>
                      <a:pt x="821" y="120"/>
                    </a:cubicBezTo>
                    <a:close/>
                    <a:moveTo>
                      <a:pt x="822" y="106"/>
                    </a:moveTo>
                    <a:lnTo>
                      <a:pt x="822" y="106"/>
                    </a:lnTo>
                    <a:cubicBezTo>
                      <a:pt x="842" y="106"/>
                      <a:pt x="842" y="75"/>
                      <a:pt x="842" y="75"/>
                    </a:cubicBezTo>
                    <a:cubicBezTo>
                      <a:pt x="842" y="61"/>
                      <a:pt x="836" y="53"/>
                      <a:pt x="836" y="53"/>
                    </a:cubicBezTo>
                    <a:cubicBezTo>
                      <a:pt x="831" y="45"/>
                      <a:pt x="822" y="45"/>
                      <a:pt x="822" y="45"/>
                    </a:cubicBezTo>
                    <a:cubicBezTo>
                      <a:pt x="813" y="45"/>
                      <a:pt x="808" y="53"/>
                      <a:pt x="808" y="53"/>
                    </a:cubicBezTo>
                    <a:cubicBezTo>
                      <a:pt x="802" y="61"/>
                      <a:pt x="802" y="75"/>
                      <a:pt x="802" y="75"/>
                    </a:cubicBezTo>
                    <a:cubicBezTo>
                      <a:pt x="802" y="89"/>
                      <a:pt x="808" y="97"/>
                      <a:pt x="808" y="97"/>
                    </a:cubicBezTo>
                    <a:cubicBezTo>
                      <a:pt x="813" y="106"/>
                      <a:pt x="822" y="106"/>
                      <a:pt x="822" y="106"/>
                    </a:cubicBezTo>
                    <a:close/>
                    <a:moveTo>
                      <a:pt x="888" y="118"/>
                    </a:moveTo>
                    <a:lnTo>
                      <a:pt x="888" y="118"/>
                    </a:lnTo>
                    <a:lnTo>
                      <a:pt x="888" y="32"/>
                    </a:lnTo>
                    <a:lnTo>
                      <a:pt x="911" y="32"/>
                    </a:lnTo>
                    <a:lnTo>
                      <a:pt x="911" y="48"/>
                    </a:lnTo>
                    <a:cubicBezTo>
                      <a:pt x="922" y="30"/>
                      <a:pt x="940" y="30"/>
                      <a:pt x="940" y="30"/>
                    </a:cubicBezTo>
                    <a:cubicBezTo>
                      <a:pt x="952" y="30"/>
                      <a:pt x="958" y="38"/>
                      <a:pt x="958" y="38"/>
                    </a:cubicBezTo>
                    <a:cubicBezTo>
                      <a:pt x="965" y="45"/>
                      <a:pt x="965" y="57"/>
                      <a:pt x="965" y="57"/>
                    </a:cubicBezTo>
                    <a:lnTo>
                      <a:pt x="965" y="118"/>
                    </a:lnTo>
                    <a:lnTo>
                      <a:pt x="942" y="118"/>
                    </a:lnTo>
                    <a:lnTo>
                      <a:pt x="942" y="63"/>
                    </a:lnTo>
                    <a:cubicBezTo>
                      <a:pt x="942" y="49"/>
                      <a:pt x="932" y="49"/>
                      <a:pt x="932" y="49"/>
                    </a:cubicBezTo>
                    <a:cubicBezTo>
                      <a:pt x="921" y="49"/>
                      <a:pt x="911" y="64"/>
                      <a:pt x="911" y="64"/>
                    </a:cubicBezTo>
                    <a:lnTo>
                      <a:pt x="911" y="118"/>
                    </a:lnTo>
                    <a:lnTo>
                      <a:pt x="888" y="118"/>
                    </a:lnTo>
                    <a:close/>
                    <a:moveTo>
                      <a:pt x="1029" y="120"/>
                    </a:moveTo>
                    <a:lnTo>
                      <a:pt x="1029" y="120"/>
                    </a:lnTo>
                    <a:cubicBezTo>
                      <a:pt x="1009" y="120"/>
                      <a:pt x="997" y="108"/>
                      <a:pt x="997" y="108"/>
                    </a:cubicBezTo>
                    <a:cubicBezTo>
                      <a:pt x="985" y="96"/>
                      <a:pt x="985" y="75"/>
                      <a:pt x="985" y="75"/>
                    </a:cubicBezTo>
                    <a:cubicBezTo>
                      <a:pt x="985" y="54"/>
                      <a:pt x="997" y="42"/>
                      <a:pt x="997" y="42"/>
                    </a:cubicBezTo>
                    <a:cubicBezTo>
                      <a:pt x="1009" y="30"/>
                      <a:pt x="1029" y="30"/>
                      <a:pt x="1029" y="30"/>
                    </a:cubicBezTo>
                    <a:cubicBezTo>
                      <a:pt x="1050" y="30"/>
                      <a:pt x="1062" y="42"/>
                      <a:pt x="1062" y="42"/>
                    </a:cubicBezTo>
                    <a:cubicBezTo>
                      <a:pt x="1074" y="54"/>
                      <a:pt x="1074" y="75"/>
                      <a:pt x="1074" y="75"/>
                    </a:cubicBezTo>
                    <a:cubicBezTo>
                      <a:pt x="1074" y="96"/>
                      <a:pt x="1062" y="108"/>
                      <a:pt x="1062" y="108"/>
                    </a:cubicBezTo>
                    <a:cubicBezTo>
                      <a:pt x="1050" y="120"/>
                      <a:pt x="1029" y="120"/>
                      <a:pt x="1029" y="120"/>
                    </a:cubicBezTo>
                    <a:close/>
                    <a:moveTo>
                      <a:pt x="1029" y="106"/>
                    </a:moveTo>
                    <a:lnTo>
                      <a:pt x="1029" y="106"/>
                    </a:lnTo>
                    <a:cubicBezTo>
                      <a:pt x="1049" y="106"/>
                      <a:pt x="1049" y="75"/>
                      <a:pt x="1049" y="75"/>
                    </a:cubicBezTo>
                    <a:cubicBezTo>
                      <a:pt x="1049" y="61"/>
                      <a:pt x="1044" y="53"/>
                      <a:pt x="1044" y="53"/>
                    </a:cubicBezTo>
                    <a:cubicBezTo>
                      <a:pt x="1039" y="45"/>
                      <a:pt x="1029" y="45"/>
                      <a:pt x="1029" y="45"/>
                    </a:cubicBezTo>
                    <a:cubicBezTo>
                      <a:pt x="1020" y="45"/>
                      <a:pt x="1015" y="53"/>
                      <a:pt x="1015" y="53"/>
                    </a:cubicBezTo>
                    <a:cubicBezTo>
                      <a:pt x="1010" y="61"/>
                      <a:pt x="1010" y="75"/>
                      <a:pt x="1010" y="75"/>
                    </a:cubicBezTo>
                    <a:cubicBezTo>
                      <a:pt x="1010" y="89"/>
                      <a:pt x="1015" y="97"/>
                      <a:pt x="1015" y="97"/>
                    </a:cubicBezTo>
                    <a:cubicBezTo>
                      <a:pt x="1020" y="106"/>
                      <a:pt x="1029" y="106"/>
                      <a:pt x="1029" y="106"/>
                    </a:cubicBezTo>
                    <a:close/>
                    <a:moveTo>
                      <a:pt x="1158" y="116"/>
                    </a:moveTo>
                    <a:lnTo>
                      <a:pt x="1158" y="116"/>
                    </a:lnTo>
                    <a:cubicBezTo>
                      <a:pt x="1144" y="120"/>
                      <a:pt x="1132" y="120"/>
                      <a:pt x="1132" y="120"/>
                    </a:cubicBezTo>
                    <a:cubicBezTo>
                      <a:pt x="1111" y="120"/>
                      <a:pt x="1099" y="108"/>
                      <a:pt x="1099" y="108"/>
                    </a:cubicBezTo>
                    <a:cubicBezTo>
                      <a:pt x="1087" y="96"/>
                      <a:pt x="1087" y="75"/>
                      <a:pt x="1087" y="75"/>
                    </a:cubicBezTo>
                    <a:cubicBezTo>
                      <a:pt x="1087" y="54"/>
                      <a:pt x="1100" y="42"/>
                      <a:pt x="1100" y="42"/>
                    </a:cubicBezTo>
                    <a:cubicBezTo>
                      <a:pt x="1112" y="30"/>
                      <a:pt x="1134" y="30"/>
                      <a:pt x="1134" y="30"/>
                    </a:cubicBezTo>
                    <a:cubicBezTo>
                      <a:pt x="1144" y="30"/>
                      <a:pt x="1158" y="34"/>
                      <a:pt x="1158" y="34"/>
                    </a:cubicBezTo>
                    <a:lnTo>
                      <a:pt x="1158" y="50"/>
                    </a:lnTo>
                    <a:cubicBezTo>
                      <a:pt x="1143" y="46"/>
                      <a:pt x="1135" y="46"/>
                      <a:pt x="1135" y="46"/>
                    </a:cubicBezTo>
                    <a:cubicBezTo>
                      <a:pt x="1125" y="46"/>
                      <a:pt x="1118" y="54"/>
                      <a:pt x="1118" y="54"/>
                    </a:cubicBezTo>
                    <a:cubicBezTo>
                      <a:pt x="1112" y="62"/>
                      <a:pt x="1112" y="75"/>
                      <a:pt x="1112" y="75"/>
                    </a:cubicBezTo>
                    <a:cubicBezTo>
                      <a:pt x="1112" y="88"/>
                      <a:pt x="1119" y="97"/>
                      <a:pt x="1119" y="97"/>
                    </a:cubicBezTo>
                    <a:cubicBezTo>
                      <a:pt x="1126" y="105"/>
                      <a:pt x="1137" y="105"/>
                      <a:pt x="1137" y="105"/>
                    </a:cubicBezTo>
                    <a:cubicBezTo>
                      <a:pt x="1147" y="105"/>
                      <a:pt x="1158" y="100"/>
                      <a:pt x="1158" y="100"/>
                    </a:cubicBezTo>
                    <a:lnTo>
                      <a:pt x="1158" y="116"/>
                    </a:lnTo>
                    <a:close/>
                    <a:moveTo>
                      <a:pt x="1181" y="149"/>
                    </a:moveTo>
                    <a:lnTo>
                      <a:pt x="1181" y="149"/>
                    </a:lnTo>
                    <a:lnTo>
                      <a:pt x="1200" y="118"/>
                    </a:lnTo>
                    <a:lnTo>
                      <a:pt x="1168" y="32"/>
                    </a:lnTo>
                    <a:lnTo>
                      <a:pt x="1193" y="32"/>
                    </a:lnTo>
                    <a:lnTo>
                      <a:pt x="1214" y="90"/>
                    </a:lnTo>
                    <a:lnTo>
                      <a:pt x="1240" y="32"/>
                    </a:lnTo>
                    <a:lnTo>
                      <a:pt x="1257" y="32"/>
                    </a:lnTo>
                    <a:lnTo>
                      <a:pt x="1204" y="149"/>
                    </a:lnTo>
                    <a:lnTo>
                      <a:pt x="1181" y="149"/>
                    </a:lnTo>
                    <a:close/>
                    <a:moveTo>
                      <a:pt x="1318" y="118"/>
                    </a:moveTo>
                    <a:lnTo>
                      <a:pt x="1318" y="118"/>
                    </a:lnTo>
                    <a:cubicBezTo>
                      <a:pt x="1310" y="120"/>
                      <a:pt x="1305" y="120"/>
                      <a:pt x="1305" y="120"/>
                    </a:cubicBezTo>
                    <a:cubicBezTo>
                      <a:pt x="1275" y="120"/>
                      <a:pt x="1275" y="92"/>
                      <a:pt x="1275" y="92"/>
                    </a:cubicBezTo>
                    <a:lnTo>
                      <a:pt x="1275" y="47"/>
                    </a:lnTo>
                    <a:lnTo>
                      <a:pt x="1265" y="47"/>
                    </a:lnTo>
                    <a:lnTo>
                      <a:pt x="1265" y="32"/>
                    </a:lnTo>
                    <a:lnTo>
                      <a:pt x="1275" y="32"/>
                    </a:lnTo>
                    <a:lnTo>
                      <a:pt x="1275" y="18"/>
                    </a:lnTo>
                    <a:lnTo>
                      <a:pt x="1298" y="15"/>
                    </a:lnTo>
                    <a:lnTo>
                      <a:pt x="1298" y="32"/>
                    </a:lnTo>
                    <a:lnTo>
                      <a:pt x="1316" y="32"/>
                    </a:lnTo>
                    <a:lnTo>
                      <a:pt x="1316" y="47"/>
                    </a:lnTo>
                    <a:lnTo>
                      <a:pt x="1298" y="47"/>
                    </a:lnTo>
                    <a:lnTo>
                      <a:pt x="1298" y="89"/>
                    </a:lnTo>
                    <a:cubicBezTo>
                      <a:pt x="1298" y="105"/>
                      <a:pt x="1311" y="105"/>
                      <a:pt x="1311" y="105"/>
                    </a:cubicBezTo>
                    <a:cubicBezTo>
                      <a:pt x="1314" y="105"/>
                      <a:pt x="1318" y="104"/>
                      <a:pt x="1318" y="104"/>
                    </a:cubicBezTo>
                    <a:lnTo>
                      <a:pt x="1318" y="118"/>
                    </a:lnTo>
                    <a:close/>
                    <a:moveTo>
                      <a:pt x="1408" y="115"/>
                    </a:moveTo>
                    <a:lnTo>
                      <a:pt x="1408" y="115"/>
                    </a:lnTo>
                    <a:cubicBezTo>
                      <a:pt x="1392" y="120"/>
                      <a:pt x="1377" y="120"/>
                      <a:pt x="1377" y="120"/>
                    </a:cubicBezTo>
                    <a:cubicBezTo>
                      <a:pt x="1356" y="120"/>
                      <a:pt x="1343" y="108"/>
                      <a:pt x="1343" y="108"/>
                    </a:cubicBezTo>
                    <a:cubicBezTo>
                      <a:pt x="1331" y="96"/>
                      <a:pt x="1331" y="75"/>
                      <a:pt x="1331" y="75"/>
                    </a:cubicBezTo>
                    <a:cubicBezTo>
                      <a:pt x="1331" y="55"/>
                      <a:pt x="1342" y="43"/>
                      <a:pt x="1342" y="43"/>
                    </a:cubicBezTo>
                    <a:cubicBezTo>
                      <a:pt x="1354" y="30"/>
                      <a:pt x="1372" y="30"/>
                      <a:pt x="1372" y="30"/>
                    </a:cubicBezTo>
                    <a:cubicBezTo>
                      <a:pt x="1391" y="30"/>
                      <a:pt x="1400" y="42"/>
                      <a:pt x="1400" y="42"/>
                    </a:cubicBezTo>
                    <a:cubicBezTo>
                      <a:pt x="1408" y="54"/>
                      <a:pt x="1408" y="80"/>
                      <a:pt x="1408" y="80"/>
                    </a:cubicBezTo>
                    <a:lnTo>
                      <a:pt x="1355" y="80"/>
                    </a:lnTo>
                    <a:cubicBezTo>
                      <a:pt x="1358" y="104"/>
                      <a:pt x="1382" y="104"/>
                      <a:pt x="1382" y="104"/>
                    </a:cubicBezTo>
                    <a:cubicBezTo>
                      <a:pt x="1394" y="104"/>
                      <a:pt x="1408" y="99"/>
                      <a:pt x="1408" y="99"/>
                    </a:cubicBezTo>
                    <a:lnTo>
                      <a:pt x="1408" y="115"/>
                    </a:lnTo>
                    <a:close/>
                    <a:moveTo>
                      <a:pt x="1355" y="67"/>
                    </a:moveTo>
                    <a:lnTo>
                      <a:pt x="1355" y="67"/>
                    </a:lnTo>
                    <a:lnTo>
                      <a:pt x="1386" y="67"/>
                    </a:lnTo>
                    <a:cubicBezTo>
                      <a:pt x="1386" y="45"/>
                      <a:pt x="1372" y="45"/>
                      <a:pt x="1372" y="45"/>
                    </a:cubicBezTo>
                    <a:cubicBezTo>
                      <a:pt x="1357" y="45"/>
                      <a:pt x="1355" y="67"/>
                      <a:pt x="1355" y="67"/>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30" name="Freeform 448"/>
              <p:cNvSpPr>
                <a:spLocks noEditPoints="1"/>
              </p:cNvSpPr>
              <p:nvPr/>
            </p:nvSpPr>
            <p:spPr bwMode="auto">
              <a:xfrm>
                <a:off x="1587" y="1887"/>
                <a:ext cx="557" cy="52"/>
              </a:xfrm>
              <a:custGeom>
                <a:avLst/>
                <a:gdLst>
                  <a:gd name="T0" fmla="*/ 0 w 1574"/>
                  <a:gd name="T1" fmla="*/ 0 h 154"/>
                  <a:gd name="T2" fmla="*/ 0 w 1574"/>
                  <a:gd name="T3" fmla="*/ 0 h 154"/>
                  <a:gd name="T4" fmla="*/ 0 w 1574"/>
                  <a:gd name="T5" fmla="*/ 0 h 154"/>
                  <a:gd name="T6" fmla="*/ 0 w 1574"/>
                  <a:gd name="T7" fmla="*/ 0 h 154"/>
                  <a:gd name="T8" fmla="*/ 0 w 1574"/>
                  <a:gd name="T9" fmla="*/ 0 h 154"/>
                  <a:gd name="T10" fmla="*/ 0 w 1574"/>
                  <a:gd name="T11" fmla="*/ 0 h 154"/>
                  <a:gd name="T12" fmla="*/ 0 w 1574"/>
                  <a:gd name="T13" fmla="*/ 0 h 154"/>
                  <a:gd name="T14" fmla="*/ 0 w 1574"/>
                  <a:gd name="T15" fmla="*/ 0 h 154"/>
                  <a:gd name="T16" fmla="*/ 0 w 1574"/>
                  <a:gd name="T17" fmla="*/ 0 h 154"/>
                  <a:gd name="T18" fmla="*/ 0 w 1574"/>
                  <a:gd name="T19" fmla="*/ 0 h 154"/>
                  <a:gd name="T20" fmla="*/ 0 w 1574"/>
                  <a:gd name="T21" fmla="*/ 0 h 154"/>
                  <a:gd name="T22" fmla="*/ 0 w 1574"/>
                  <a:gd name="T23" fmla="*/ 0 h 154"/>
                  <a:gd name="T24" fmla="*/ 0 w 1574"/>
                  <a:gd name="T25" fmla="*/ 0 h 154"/>
                  <a:gd name="T26" fmla="*/ 0 w 1574"/>
                  <a:gd name="T27" fmla="*/ 0 h 154"/>
                  <a:gd name="T28" fmla="*/ 0 w 1574"/>
                  <a:gd name="T29" fmla="*/ 0 h 154"/>
                  <a:gd name="T30" fmla="*/ 0 w 1574"/>
                  <a:gd name="T31" fmla="*/ 0 h 154"/>
                  <a:gd name="T32" fmla="*/ 0 w 1574"/>
                  <a:gd name="T33" fmla="*/ 0 h 154"/>
                  <a:gd name="T34" fmla="*/ 0 w 1574"/>
                  <a:gd name="T35" fmla="*/ 0 h 154"/>
                  <a:gd name="T36" fmla="*/ 0 w 1574"/>
                  <a:gd name="T37" fmla="*/ 0 h 154"/>
                  <a:gd name="T38" fmla="*/ 0 w 1574"/>
                  <a:gd name="T39" fmla="*/ 0 h 154"/>
                  <a:gd name="T40" fmla="*/ 0 w 1574"/>
                  <a:gd name="T41" fmla="*/ 0 h 154"/>
                  <a:gd name="T42" fmla="*/ 0 w 1574"/>
                  <a:gd name="T43" fmla="*/ 0 h 154"/>
                  <a:gd name="T44" fmla="*/ 0 w 1574"/>
                  <a:gd name="T45" fmla="*/ 0 h 154"/>
                  <a:gd name="T46" fmla="*/ 0 w 1574"/>
                  <a:gd name="T47" fmla="*/ 0 h 154"/>
                  <a:gd name="T48" fmla="*/ 0 w 1574"/>
                  <a:gd name="T49" fmla="*/ 0 h 154"/>
                  <a:gd name="T50" fmla="*/ 0 w 1574"/>
                  <a:gd name="T51" fmla="*/ 0 h 154"/>
                  <a:gd name="T52" fmla="*/ 0 w 1574"/>
                  <a:gd name="T53" fmla="*/ 0 h 154"/>
                  <a:gd name="T54" fmla="*/ 0 w 1574"/>
                  <a:gd name="T55" fmla="*/ 0 h 154"/>
                  <a:gd name="T56" fmla="*/ 0 w 1574"/>
                  <a:gd name="T57" fmla="*/ 0 h 154"/>
                  <a:gd name="T58" fmla="*/ 0 w 1574"/>
                  <a:gd name="T59" fmla="*/ 0 h 154"/>
                  <a:gd name="T60" fmla="*/ 0 w 1574"/>
                  <a:gd name="T61" fmla="*/ 0 h 154"/>
                  <a:gd name="T62" fmla="*/ 0 w 1574"/>
                  <a:gd name="T63" fmla="*/ 0 h 154"/>
                  <a:gd name="T64" fmla="*/ 0 w 1574"/>
                  <a:gd name="T65" fmla="*/ 0 h 154"/>
                  <a:gd name="T66" fmla="*/ 0 w 1574"/>
                  <a:gd name="T67" fmla="*/ 0 h 154"/>
                  <a:gd name="T68" fmla="*/ 0 w 1574"/>
                  <a:gd name="T69" fmla="*/ 0 h 154"/>
                  <a:gd name="T70" fmla="*/ 0 w 1574"/>
                  <a:gd name="T71" fmla="*/ 0 h 154"/>
                  <a:gd name="T72" fmla="*/ 0 w 1574"/>
                  <a:gd name="T73" fmla="*/ 0 h 154"/>
                  <a:gd name="T74" fmla="*/ 0 w 1574"/>
                  <a:gd name="T75" fmla="*/ 0 h 154"/>
                  <a:gd name="T76" fmla="*/ 0 w 1574"/>
                  <a:gd name="T77" fmla="*/ 0 h 154"/>
                  <a:gd name="T78" fmla="*/ 0 w 1574"/>
                  <a:gd name="T79" fmla="*/ 0 h 154"/>
                  <a:gd name="T80" fmla="*/ 0 w 1574"/>
                  <a:gd name="T81" fmla="*/ 0 h 154"/>
                  <a:gd name="T82" fmla="*/ 0 w 1574"/>
                  <a:gd name="T83" fmla="*/ 0 h 154"/>
                  <a:gd name="T84" fmla="*/ 0 w 1574"/>
                  <a:gd name="T85" fmla="*/ 0 h 154"/>
                  <a:gd name="T86" fmla="*/ 0 w 1574"/>
                  <a:gd name="T87" fmla="*/ 0 h 154"/>
                  <a:gd name="T88" fmla="*/ 0 w 1574"/>
                  <a:gd name="T89" fmla="*/ 0 h 154"/>
                  <a:gd name="T90" fmla="*/ 0 w 1574"/>
                  <a:gd name="T91" fmla="*/ 0 h 154"/>
                  <a:gd name="T92" fmla="*/ 0 w 1574"/>
                  <a:gd name="T93" fmla="*/ 0 h 154"/>
                  <a:gd name="T94" fmla="*/ 0 w 1574"/>
                  <a:gd name="T95" fmla="*/ 0 h 154"/>
                  <a:gd name="T96" fmla="*/ 0 w 1574"/>
                  <a:gd name="T97" fmla="*/ 0 h 154"/>
                  <a:gd name="T98" fmla="*/ 0 w 1574"/>
                  <a:gd name="T99" fmla="*/ 0 h 154"/>
                  <a:gd name="T100" fmla="*/ 0 w 1574"/>
                  <a:gd name="T101" fmla="*/ 0 h 1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574" h="154">
                    <a:moveTo>
                      <a:pt x="101" y="119"/>
                    </a:moveTo>
                    <a:lnTo>
                      <a:pt x="101" y="119"/>
                    </a:lnTo>
                    <a:cubicBezTo>
                      <a:pt x="84" y="127"/>
                      <a:pt x="61" y="127"/>
                      <a:pt x="61" y="127"/>
                    </a:cubicBezTo>
                    <a:cubicBezTo>
                      <a:pt x="32" y="127"/>
                      <a:pt x="16" y="110"/>
                      <a:pt x="16" y="110"/>
                    </a:cubicBezTo>
                    <a:cubicBezTo>
                      <a:pt x="0" y="94"/>
                      <a:pt x="0" y="66"/>
                      <a:pt x="0" y="66"/>
                    </a:cubicBezTo>
                    <a:cubicBezTo>
                      <a:pt x="0" y="37"/>
                      <a:pt x="16" y="21"/>
                      <a:pt x="16" y="21"/>
                    </a:cubicBezTo>
                    <a:cubicBezTo>
                      <a:pt x="32" y="5"/>
                      <a:pt x="62" y="5"/>
                      <a:pt x="62" y="5"/>
                    </a:cubicBezTo>
                    <a:cubicBezTo>
                      <a:pt x="81" y="5"/>
                      <a:pt x="100" y="10"/>
                      <a:pt x="100" y="10"/>
                    </a:cubicBezTo>
                    <a:lnTo>
                      <a:pt x="100" y="28"/>
                    </a:lnTo>
                    <a:cubicBezTo>
                      <a:pt x="78" y="21"/>
                      <a:pt x="64" y="21"/>
                      <a:pt x="64" y="21"/>
                    </a:cubicBezTo>
                    <a:cubicBezTo>
                      <a:pt x="46" y="21"/>
                      <a:pt x="36" y="33"/>
                      <a:pt x="36" y="33"/>
                    </a:cubicBezTo>
                    <a:cubicBezTo>
                      <a:pt x="26" y="44"/>
                      <a:pt x="26" y="65"/>
                      <a:pt x="26" y="65"/>
                    </a:cubicBezTo>
                    <a:cubicBezTo>
                      <a:pt x="26" y="86"/>
                      <a:pt x="37" y="98"/>
                      <a:pt x="37" y="98"/>
                    </a:cubicBezTo>
                    <a:cubicBezTo>
                      <a:pt x="47" y="110"/>
                      <a:pt x="66" y="110"/>
                      <a:pt x="66" y="110"/>
                    </a:cubicBezTo>
                    <a:cubicBezTo>
                      <a:pt x="83" y="110"/>
                      <a:pt x="101" y="101"/>
                      <a:pt x="101" y="101"/>
                    </a:cubicBezTo>
                    <a:lnTo>
                      <a:pt x="101" y="119"/>
                    </a:lnTo>
                    <a:close/>
                    <a:moveTo>
                      <a:pt x="122" y="124"/>
                    </a:moveTo>
                    <a:lnTo>
                      <a:pt x="122" y="124"/>
                    </a:lnTo>
                    <a:lnTo>
                      <a:pt x="122" y="8"/>
                    </a:lnTo>
                    <a:lnTo>
                      <a:pt x="172" y="8"/>
                    </a:lnTo>
                    <a:cubicBezTo>
                      <a:pt x="198" y="8"/>
                      <a:pt x="213" y="22"/>
                      <a:pt x="213" y="22"/>
                    </a:cubicBezTo>
                    <a:cubicBezTo>
                      <a:pt x="227" y="36"/>
                      <a:pt x="227" y="63"/>
                      <a:pt x="227" y="63"/>
                    </a:cubicBezTo>
                    <a:cubicBezTo>
                      <a:pt x="227" y="92"/>
                      <a:pt x="212" y="108"/>
                      <a:pt x="212" y="108"/>
                    </a:cubicBezTo>
                    <a:cubicBezTo>
                      <a:pt x="197" y="124"/>
                      <a:pt x="169" y="124"/>
                      <a:pt x="169" y="124"/>
                    </a:cubicBezTo>
                    <a:lnTo>
                      <a:pt x="122" y="124"/>
                    </a:lnTo>
                    <a:close/>
                    <a:moveTo>
                      <a:pt x="146" y="107"/>
                    </a:moveTo>
                    <a:lnTo>
                      <a:pt x="146" y="107"/>
                    </a:lnTo>
                    <a:lnTo>
                      <a:pt x="164" y="107"/>
                    </a:lnTo>
                    <a:cubicBezTo>
                      <a:pt x="183" y="107"/>
                      <a:pt x="192" y="97"/>
                      <a:pt x="192" y="97"/>
                    </a:cubicBezTo>
                    <a:cubicBezTo>
                      <a:pt x="201" y="86"/>
                      <a:pt x="201" y="65"/>
                      <a:pt x="201" y="65"/>
                    </a:cubicBezTo>
                    <a:cubicBezTo>
                      <a:pt x="201" y="48"/>
                      <a:pt x="194" y="37"/>
                      <a:pt x="194" y="37"/>
                    </a:cubicBezTo>
                    <a:cubicBezTo>
                      <a:pt x="189" y="30"/>
                      <a:pt x="182" y="27"/>
                      <a:pt x="182" y="27"/>
                    </a:cubicBezTo>
                    <a:cubicBezTo>
                      <a:pt x="174" y="24"/>
                      <a:pt x="160" y="24"/>
                      <a:pt x="160" y="24"/>
                    </a:cubicBezTo>
                    <a:lnTo>
                      <a:pt x="146" y="24"/>
                    </a:lnTo>
                    <a:lnTo>
                      <a:pt x="146" y="107"/>
                    </a:lnTo>
                    <a:close/>
                    <a:moveTo>
                      <a:pt x="257" y="124"/>
                    </a:moveTo>
                    <a:lnTo>
                      <a:pt x="257" y="124"/>
                    </a:lnTo>
                    <a:lnTo>
                      <a:pt x="257" y="110"/>
                    </a:lnTo>
                    <a:lnTo>
                      <a:pt x="280" y="110"/>
                    </a:lnTo>
                    <a:lnTo>
                      <a:pt x="280" y="25"/>
                    </a:lnTo>
                    <a:lnTo>
                      <a:pt x="257" y="31"/>
                    </a:lnTo>
                    <a:lnTo>
                      <a:pt x="257" y="17"/>
                    </a:lnTo>
                    <a:lnTo>
                      <a:pt x="303" y="5"/>
                    </a:lnTo>
                    <a:lnTo>
                      <a:pt x="303" y="110"/>
                    </a:lnTo>
                    <a:lnTo>
                      <a:pt x="326" y="110"/>
                    </a:lnTo>
                    <a:lnTo>
                      <a:pt x="326" y="124"/>
                    </a:lnTo>
                    <a:lnTo>
                      <a:pt x="257" y="124"/>
                    </a:lnTo>
                    <a:close/>
                    <a:moveTo>
                      <a:pt x="401" y="124"/>
                    </a:moveTo>
                    <a:lnTo>
                      <a:pt x="401" y="124"/>
                    </a:lnTo>
                    <a:lnTo>
                      <a:pt x="401" y="93"/>
                    </a:lnTo>
                    <a:lnTo>
                      <a:pt x="347" y="93"/>
                    </a:lnTo>
                    <a:lnTo>
                      <a:pt x="347" y="75"/>
                    </a:lnTo>
                    <a:lnTo>
                      <a:pt x="400" y="8"/>
                    </a:lnTo>
                    <a:lnTo>
                      <a:pt x="422" y="8"/>
                    </a:lnTo>
                    <a:lnTo>
                      <a:pt x="422" y="75"/>
                    </a:lnTo>
                    <a:lnTo>
                      <a:pt x="435" y="75"/>
                    </a:lnTo>
                    <a:lnTo>
                      <a:pt x="435" y="93"/>
                    </a:lnTo>
                    <a:lnTo>
                      <a:pt x="422" y="93"/>
                    </a:lnTo>
                    <a:lnTo>
                      <a:pt x="422" y="124"/>
                    </a:lnTo>
                    <a:lnTo>
                      <a:pt x="401" y="124"/>
                    </a:lnTo>
                    <a:close/>
                    <a:moveTo>
                      <a:pt x="366" y="75"/>
                    </a:moveTo>
                    <a:lnTo>
                      <a:pt x="366" y="75"/>
                    </a:lnTo>
                    <a:lnTo>
                      <a:pt x="402" y="75"/>
                    </a:lnTo>
                    <a:lnTo>
                      <a:pt x="402" y="30"/>
                    </a:lnTo>
                    <a:lnTo>
                      <a:pt x="366" y="75"/>
                    </a:lnTo>
                    <a:close/>
                    <a:moveTo>
                      <a:pt x="460" y="124"/>
                    </a:moveTo>
                    <a:lnTo>
                      <a:pt x="460" y="124"/>
                    </a:lnTo>
                    <a:lnTo>
                      <a:pt x="460" y="0"/>
                    </a:lnTo>
                    <a:lnTo>
                      <a:pt x="483" y="0"/>
                    </a:lnTo>
                    <a:lnTo>
                      <a:pt x="483" y="124"/>
                    </a:lnTo>
                    <a:lnTo>
                      <a:pt x="460" y="124"/>
                    </a:lnTo>
                    <a:close/>
                    <a:moveTo>
                      <a:pt x="548" y="126"/>
                    </a:moveTo>
                    <a:lnTo>
                      <a:pt x="548" y="126"/>
                    </a:lnTo>
                    <a:cubicBezTo>
                      <a:pt x="528" y="126"/>
                      <a:pt x="516" y="113"/>
                      <a:pt x="516" y="113"/>
                    </a:cubicBezTo>
                    <a:cubicBezTo>
                      <a:pt x="504" y="101"/>
                      <a:pt x="504" y="81"/>
                      <a:pt x="504" y="81"/>
                    </a:cubicBezTo>
                    <a:cubicBezTo>
                      <a:pt x="504" y="60"/>
                      <a:pt x="516" y="48"/>
                      <a:pt x="516" y="48"/>
                    </a:cubicBezTo>
                    <a:cubicBezTo>
                      <a:pt x="528" y="36"/>
                      <a:pt x="549" y="36"/>
                      <a:pt x="549" y="36"/>
                    </a:cubicBezTo>
                    <a:cubicBezTo>
                      <a:pt x="569" y="36"/>
                      <a:pt x="581" y="48"/>
                      <a:pt x="581" y="48"/>
                    </a:cubicBezTo>
                    <a:cubicBezTo>
                      <a:pt x="593" y="60"/>
                      <a:pt x="593" y="81"/>
                      <a:pt x="593" y="81"/>
                    </a:cubicBezTo>
                    <a:cubicBezTo>
                      <a:pt x="593" y="102"/>
                      <a:pt x="581" y="114"/>
                      <a:pt x="581" y="114"/>
                    </a:cubicBezTo>
                    <a:cubicBezTo>
                      <a:pt x="569" y="126"/>
                      <a:pt x="548" y="126"/>
                      <a:pt x="548" y="126"/>
                    </a:cubicBezTo>
                    <a:close/>
                    <a:moveTo>
                      <a:pt x="549" y="111"/>
                    </a:moveTo>
                    <a:lnTo>
                      <a:pt x="549" y="111"/>
                    </a:lnTo>
                    <a:cubicBezTo>
                      <a:pt x="568" y="111"/>
                      <a:pt x="568" y="81"/>
                      <a:pt x="568" y="81"/>
                    </a:cubicBezTo>
                    <a:cubicBezTo>
                      <a:pt x="568" y="67"/>
                      <a:pt x="563" y="58"/>
                      <a:pt x="563" y="58"/>
                    </a:cubicBezTo>
                    <a:cubicBezTo>
                      <a:pt x="558" y="50"/>
                      <a:pt x="549" y="50"/>
                      <a:pt x="549" y="50"/>
                    </a:cubicBezTo>
                    <a:cubicBezTo>
                      <a:pt x="539" y="50"/>
                      <a:pt x="534" y="58"/>
                      <a:pt x="534" y="58"/>
                    </a:cubicBezTo>
                    <a:cubicBezTo>
                      <a:pt x="529" y="67"/>
                      <a:pt x="529" y="81"/>
                      <a:pt x="529" y="81"/>
                    </a:cubicBezTo>
                    <a:cubicBezTo>
                      <a:pt x="529" y="95"/>
                      <a:pt x="534" y="103"/>
                      <a:pt x="534" y="103"/>
                    </a:cubicBezTo>
                    <a:cubicBezTo>
                      <a:pt x="539" y="111"/>
                      <a:pt x="549" y="111"/>
                      <a:pt x="549" y="111"/>
                    </a:cubicBezTo>
                    <a:close/>
                    <a:moveTo>
                      <a:pt x="630" y="124"/>
                    </a:moveTo>
                    <a:lnTo>
                      <a:pt x="630" y="124"/>
                    </a:lnTo>
                    <a:lnTo>
                      <a:pt x="606" y="38"/>
                    </a:lnTo>
                    <a:lnTo>
                      <a:pt x="627" y="38"/>
                    </a:lnTo>
                    <a:lnTo>
                      <a:pt x="644" y="98"/>
                    </a:lnTo>
                    <a:lnTo>
                      <a:pt x="662" y="38"/>
                    </a:lnTo>
                    <a:lnTo>
                      <a:pt x="682" y="38"/>
                    </a:lnTo>
                    <a:lnTo>
                      <a:pt x="698" y="98"/>
                    </a:lnTo>
                    <a:lnTo>
                      <a:pt x="716" y="38"/>
                    </a:lnTo>
                    <a:lnTo>
                      <a:pt x="733" y="38"/>
                    </a:lnTo>
                    <a:lnTo>
                      <a:pt x="707" y="124"/>
                    </a:lnTo>
                    <a:lnTo>
                      <a:pt x="685" y="124"/>
                    </a:lnTo>
                    <a:lnTo>
                      <a:pt x="669" y="65"/>
                    </a:lnTo>
                    <a:lnTo>
                      <a:pt x="652" y="124"/>
                    </a:lnTo>
                    <a:lnTo>
                      <a:pt x="630" y="124"/>
                    </a:lnTo>
                    <a:close/>
                    <a:moveTo>
                      <a:pt x="805" y="124"/>
                    </a:moveTo>
                    <a:lnTo>
                      <a:pt x="805" y="124"/>
                    </a:lnTo>
                    <a:lnTo>
                      <a:pt x="805" y="8"/>
                    </a:lnTo>
                    <a:lnTo>
                      <a:pt x="837" y="8"/>
                    </a:lnTo>
                    <a:lnTo>
                      <a:pt x="865" y="89"/>
                    </a:lnTo>
                    <a:lnTo>
                      <a:pt x="894" y="8"/>
                    </a:lnTo>
                    <a:lnTo>
                      <a:pt x="922" y="8"/>
                    </a:lnTo>
                    <a:lnTo>
                      <a:pt x="922" y="124"/>
                    </a:lnTo>
                    <a:lnTo>
                      <a:pt x="899" y="124"/>
                    </a:lnTo>
                    <a:lnTo>
                      <a:pt x="899" y="36"/>
                    </a:lnTo>
                    <a:lnTo>
                      <a:pt x="871" y="116"/>
                    </a:lnTo>
                    <a:lnTo>
                      <a:pt x="852" y="116"/>
                    </a:lnTo>
                    <a:lnTo>
                      <a:pt x="824" y="35"/>
                    </a:lnTo>
                    <a:lnTo>
                      <a:pt x="824" y="124"/>
                    </a:lnTo>
                    <a:lnTo>
                      <a:pt x="805" y="124"/>
                    </a:lnTo>
                    <a:close/>
                    <a:moveTo>
                      <a:pt x="987" y="126"/>
                    </a:moveTo>
                    <a:lnTo>
                      <a:pt x="987" y="126"/>
                    </a:lnTo>
                    <a:cubicBezTo>
                      <a:pt x="967" y="126"/>
                      <a:pt x="955" y="113"/>
                      <a:pt x="955" y="113"/>
                    </a:cubicBezTo>
                    <a:cubicBezTo>
                      <a:pt x="943" y="101"/>
                      <a:pt x="943" y="81"/>
                      <a:pt x="943" y="81"/>
                    </a:cubicBezTo>
                    <a:cubicBezTo>
                      <a:pt x="943" y="60"/>
                      <a:pt x="955" y="48"/>
                      <a:pt x="955" y="48"/>
                    </a:cubicBezTo>
                    <a:cubicBezTo>
                      <a:pt x="967" y="36"/>
                      <a:pt x="987" y="36"/>
                      <a:pt x="987" y="36"/>
                    </a:cubicBezTo>
                    <a:cubicBezTo>
                      <a:pt x="1008" y="36"/>
                      <a:pt x="1020" y="48"/>
                      <a:pt x="1020" y="48"/>
                    </a:cubicBezTo>
                    <a:cubicBezTo>
                      <a:pt x="1032" y="60"/>
                      <a:pt x="1032" y="81"/>
                      <a:pt x="1032" y="81"/>
                    </a:cubicBezTo>
                    <a:cubicBezTo>
                      <a:pt x="1032" y="102"/>
                      <a:pt x="1020" y="114"/>
                      <a:pt x="1020" y="114"/>
                    </a:cubicBezTo>
                    <a:cubicBezTo>
                      <a:pt x="1008" y="126"/>
                      <a:pt x="987" y="126"/>
                      <a:pt x="987" y="126"/>
                    </a:cubicBezTo>
                    <a:close/>
                    <a:moveTo>
                      <a:pt x="987" y="111"/>
                    </a:moveTo>
                    <a:lnTo>
                      <a:pt x="987" y="111"/>
                    </a:lnTo>
                    <a:cubicBezTo>
                      <a:pt x="1007" y="111"/>
                      <a:pt x="1007" y="81"/>
                      <a:pt x="1007" y="81"/>
                    </a:cubicBezTo>
                    <a:cubicBezTo>
                      <a:pt x="1007" y="67"/>
                      <a:pt x="1002" y="58"/>
                      <a:pt x="1002" y="58"/>
                    </a:cubicBezTo>
                    <a:cubicBezTo>
                      <a:pt x="996" y="50"/>
                      <a:pt x="987" y="50"/>
                      <a:pt x="987" y="50"/>
                    </a:cubicBezTo>
                    <a:cubicBezTo>
                      <a:pt x="978" y="50"/>
                      <a:pt x="973" y="58"/>
                      <a:pt x="973" y="58"/>
                    </a:cubicBezTo>
                    <a:cubicBezTo>
                      <a:pt x="968" y="67"/>
                      <a:pt x="968" y="81"/>
                      <a:pt x="968" y="81"/>
                    </a:cubicBezTo>
                    <a:cubicBezTo>
                      <a:pt x="968" y="95"/>
                      <a:pt x="973" y="103"/>
                      <a:pt x="973" y="103"/>
                    </a:cubicBezTo>
                    <a:cubicBezTo>
                      <a:pt x="978" y="111"/>
                      <a:pt x="987" y="111"/>
                      <a:pt x="987" y="111"/>
                    </a:cubicBezTo>
                    <a:close/>
                    <a:moveTo>
                      <a:pt x="1053" y="124"/>
                    </a:moveTo>
                    <a:lnTo>
                      <a:pt x="1053" y="124"/>
                    </a:lnTo>
                    <a:lnTo>
                      <a:pt x="1053" y="38"/>
                    </a:lnTo>
                    <a:lnTo>
                      <a:pt x="1076" y="38"/>
                    </a:lnTo>
                    <a:lnTo>
                      <a:pt x="1076" y="54"/>
                    </a:lnTo>
                    <a:cubicBezTo>
                      <a:pt x="1087" y="36"/>
                      <a:pt x="1105" y="36"/>
                      <a:pt x="1105" y="36"/>
                    </a:cubicBezTo>
                    <a:cubicBezTo>
                      <a:pt x="1117" y="36"/>
                      <a:pt x="1123" y="43"/>
                      <a:pt x="1123" y="43"/>
                    </a:cubicBezTo>
                    <a:cubicBezTo>
                      <a:pt x="1130" y="50"/>
                      <a:pt x="1130" y="63"/>
                      <a:pt x="1130" y="63"/>
                    </a:cubicBezTo>
                    <a:lnTo>
                      <a:pt x="1130" y="124"/>
                    </a:lnTo>
                    <a:lnTo>
                      <a:pt x="1107" y="124"/>
                    </a:lnTo>
                    <a:lnTo>
                      <a:pt x="1107" y="69"/>
                    </a:lnTo>
                    <a:cubicBezTo>
                      <a:pt x="1107" y="54"/>
                      <a:pt x="1097" y="54"/>
                      <a:pt x="1097" y="54"/>
                    </a:cubicBezTo>
                    <a:cubicBezTo>
                      <a:pt x="1086" y="54"/>
                      <a:pt x="1076" y="70"/>
                      <a:pt x="1076" y="70"/>
                    </a:cubicBezTo>
                    <a:lnTo>
                      <a:pt x="1076" y="124"/>
                    </a:lnTo>
                    <a:lnTo>
                      <a:pt x="1053" y="124"/>
                    </a:lnTo>
                    <a:close/>
                    <a:moveTo>
                      <a:pt x="1194" y="126"/>
                    </a:moveTo>
                    <a:lnTo>
                      <a:pt x="1194" y="126"/>
                    </a:lnTo>
                    <a:cubicBezTo>
                      <a:pt x="1174" y="126"/>
                      <a:pt x="1162" y="113"/>
                      <a:pt x="1162" y="113"/>
                    </a:cubicBezTo>
                    <a:cubicBezTo>
                      <a:pt x="1150" y="101"/>
                      <a:pt x="1150" y="81"/>
                      <a:pt x="1150" y="81"/>
                    </a:cubicBezTo>
                    <a:cubicBezTo>
                      <a:pt x="1150" y="60"/>
                      <a:pt x="1162" y="48"/>
                      <a:pt x="1162" y="48"/>
                    </a:cubicBezTo>
                    <a:cubicBezTo>
                      <a:pt x="1174" y="36"/>
                      <a:pt x="1195" y="36"/>
                      <a:pt x="1195" y="36"/>
                    </a:cubicBezTo>
                    <a:cubicBezTo>
                      <a:pt x="1215" y="36"/>
                      <a:pt x="1227" y="48"/>
                      <a:pt x="1227" y="48"/>
                    </a:cubicBezTo>
                    <a:cubicBezTo>
                      <a:pt x="1239" y="60"/>
                      <a:pt x="1239" y="81"/>
                      <a:pt x="1239" y="81"/>
                    </a:cubicBezTo>
                    <a:cubicBezTo>
                      <a:pt x="1239" y="102"/>
                      <a:pt x="1227" y="114"/>
                      <a:pt x="1227" y="114"/>
                    </a:cubicBezTo>
                    <a:cubicBezTo>
                      <a:pt x="1215" y="126"/>
                      <a:pt x="1194" y="126"/>
                      <a:pt x="1194" y="126"/>
                    </a:cubicBezTo>
                    <a:close/>
                    <a:moveTo>
                      <a:pt x="1195" y="111"/>
                    </a:moveTo>
                    <a:lnTo>
                      <a:pt x="1195" y="111"/>
                    </a:lnTo>
                    <a:cubicBezTo>
                      <a:pt x="1214" y="111"/>
                      <a:pt x="1214" y="81"/>
                      <a:pt x="1214" y="81"/>
                    </a:cubicBezTo>
                    <a:cubicBezTo>
                      <a:pt x="1214" y="67"/>
                      <a:pt x="1209" y="58"/>
                      <a:pt x="1209" y="58"/>
                    </a:cubicBezTo>
                    <a:cubicBezTo>
                      <a:pt x="1204" y="50"/>
                      <a:pt x="1195" y="50"/>
                      <a:pt x="1195" y="50"/>
                    </a:cubicBezTo>
                    <a:cubicBezTo>
                      <a:pt x="1186" y="50"/>
                      <a:pt x="1180" y="58"/>
                      <a:pt x="1180" y="58"/>
                    </a:cubicBezTo>
                    <a:cubicBezTo>
                      <a:pt x="1175" y="67"/>
                      <a:pt x="1175" y="81"/>
                      <a:pt x="1175" y="81"/>
                    </a:cubicBezTo>
                    <a:cubicBezTo>
                      <a:pt x="1175" y="95"/>
                      <a:pt x="1180" y="103"/>
                      <a:pt x="1180" y="103"/>
                    </a:cubicBezTo>
                    <a:cubicBezTo>
                      <a:pt x="1185" y="111"/>
                      <a:pt x="1195" y="111"/>
                      <a:pt x="1195" y="111"/>
                    </a:cubicBezTo>
                    <a:close/>
                    <a:moveTo>
                      <a:pt x="1324" y="122"/>
                    </a:moveTo>
                    <a:lnTo>
                      <a:pt x="1324" y="122"/>
                    </a:lnTo>
                    <a:cubicBezTo>
                      <a:pt x="1309" y="126"/>
                      <a:pt x="1297" y="126"/>
                      <a:pt x="1297" y="126"/>
                    </a:cubicBezTo>
                    <a:cubicBezTo>
                      <a:pt x="1276" y="126"/>
                      <a:pt x="1265" y="113"/>
                      <a:pt x="1265" y="113"/>
                    </a:cubicBezTo>
                    <a:cubicBezTo>
                      <a:pt x="1253" y="101"/>
                      <a:pt x="1253" y="81"/>
                      <a:pt x="1253" y="81"/>
                    </a:cubicBezTo>
                    <a:cubicBezTo>
                      <a:pt x="1253" y="60"/>
                      <a:pt x="1265" y="48"/>
                      <a:pt x="1265" y="48"/>
                    </a:cubicBezTo>
                    <a:cubicBezTo>
                      <a:pt x="1277" y="36"/>
                      <a:pt x="1299" y="36"/>
                      <a:pt x="1299" y="36"/>
                    </a:cubicBezTo>
                    <a:cubicBezTo>
                      <a:pt x="1309" y="36"/>
                      <a:pt x="1323" y="39"/>
                      <a:pt x="1323" y="39"/>
                    </a:cubicBezTo>
                    <a:lnTo>
                      <a:pt x="1323" y="56"/>
                    </a:lnTo>
                    <a:cubicBezTo>
                      <a:pt x="1309" y="51"/>
                      <a:pt x="1300" y="51"/>
                      <a:pt x="1300" y="51"/>
                    </a:cubicBezTo>
                    <a:cubicBezTo>
                      <a:pt x="1290" y="51"/>
                      <a:pt x="1283" y="59"/>
                      <a:pt x="1283" y="59"/>
                    </a:cubicBezTo>
                    <a:cubicBezTo>
                      <a:pt x="1277" y="67"/>
                      <a:pt x="1277" y="80"/>
                      <a:pt x="1277" y="80"/>
                    </a:cubicBezTo>
                    <a:cubicBezTo>
                      <a:pt x="1277" y="94"/>
                      <a:pt x="1284" y="102"/>
                      <a:pt x="1284" y="102"/>
                    </a:cubicBezTo>
                    <a:cubicBezTo>
                      <a:pt x="1291" y="110"/>
                      <a:pt x="1302" y="110"/>
                      <a:pt x="1302" y="110"/>
                    </a:cubicBezTo>
                    <a:cubicBezTo>
                      <a:pt x="1313" y="110"/>
                      <a:pt x="1324" y="106"/>
                      <a:pt x="1324" y="106"/>
                    </a:cubicBezTo>
                    <a:lnTo>
                      <a:pt x="1324" y="122"/>
                    </a:lnTo>
                    <a:close/>
                    <a:moveTo>
                      <a:pt x="1346" y="154"/>
                    </a:moveTo>
                    <a:lnTo>
                      <a:pt x="1346" y="154"/>
                    </a:lnTo>
                    <a:lnTo>
                      <a:pt x="1365" y="124"/>
                    </a:lnTo>
                    <a:lnTo>
                      <a:pt x="1334" y="38"/>
                    </a:lnTo>
                    <a:lnTo>
                      <a:pt x="1358" y="38"/>
                    </a:lnTo>
                    <a:lnTo>
                      <a:pt x="1380" y="95"/>
                    </a:lnTo>
                    <a:lnTo>
                      <a:pt x="1405" y="38"/>
                    </a:lnTo>
                    <a:lnTo>
                      <a:pt x="1423" y="38"/>
                    </a:lnTo>
                    <a:lnTo>
                      <a:pt x="1370" y="154"/>
                    </a:lnTo>
                    <a:lnTo>
                      <a:pt x="1346" y="154"/>
                    </a:lnTo>
                    <a:close/>
                    <a:moveTo>
                      <a:pt x="1483" y="123"/>
                    </a:moveTo>
                    <a:lnTo>
                      <a:pt x="1483" y="123"/>
                    </a:lnTo>
                    <a:cubicBezTo>
                      <a:pt x="1475" y="126"/>
                      <a:pt x="1470" y="126"/>
                      <a:pt x="1470" y="126"/>
                    </a:cubicBezTo>
                    <a:cubicBezTo>
                      <a:pt x="1440" y="126"/>
                      <a:pt x="1440" y="97"/>
                      <a:pt x="1440" y="97"/>
                    </a:cubicBezTo>
                    <a:lnTo>
                      <a:pt x="1440" y="52"/>
                    </a:lnTo>
                    <a:lnTo>
                      <a:pt x="1430" y="52"/>
                    </a:lnTo>
                    <a:lnTo>
                      <a:pt x="1430" y="38"/>
                    </a:lnTo>
                    <a:lnTo>
                      <a:pt x="1440" y="38"/>
                    </a:lnTo>
                    <a:lnTo>
                      <a:pt x="1440" y="23"/>
                    </a:lnTo>
                    <a:lnTo>
                      <a:pt x="1463" y="21"/>
                    </a:lnTo>
                    <a:lnTo>
                      <a:pt x="1463" y="38"/>
                    </a:lnTo>
                    <a:lnTo>
                      <a:pt x="1482" y="38"/>
                    </a:lnTo>
                    <a:lnTo>
                      <a:pt x="1482" y="52"/>
                    </a:lnTo>
                    <a:lnTo>
                      <a:pt x="1463" y="52"/>
                    </a:lnTo>
                    <a:lnTo>
                      <a:pt x="1463" y="94"/>
                    </a:lnTo>
                    <a:cubicBezTo>
                      <a:pt x="1463" y="110"/>
                      <a:pt x="1476" y="110"/>
                      <a:pt x="1476" y="110"/>
                    </a:cubicBezTo>
                    <a:cubicBezTo>
                      <a:pt x="1479" y="110"/>
                      <a:pt x="1483" y="109"/>
                      <a:pt x="1483" y="109"/>
                    </a:cubicBezTo>
                    <a:lnTo>
                      <a:pt x="1483" y="123"/>
                    </a:lnTo>
                    <a:close/>
                    <a:moveTo>
                      <a:pt x="1574" y="121"/>
                    </a:moveTo>
                    <a:lnTo>
                      <a:pt x="1574" y="121"/>
                    </a:lnTo>
                    <a:cubicBezTo>
                      <a:pt x="1557" y="126"/>
                      <a:pt x="1542" y="126"/>
                      <a:pt x="1542" y="126"/>
                    </a:cubicBezTo>
                    <a:cubicBezTo>
                      <a:pt x="1521" y="126"/>
                      <a:pt x="1509" y="113"/>
                      <a:pt x="1509" y="113"/>
                    </a:cubicBezTo>
                    <a:cubicBezTo>
                      <a:pt x="1496" y="101"/>
                      <a:pt x="1496" y="80"/>
                      <a:pt x="1496" y="80"/>
                    </a:cubicBezTo>
                    <a:cubicBezTo>
                      <a:pt x="1496" y="60"/>
                      <a:pt x="1507" y="48"/>
                      <a:pt x="1507" y="48"/>
                    </a:cubicBezTo>
                    <a:cubicBezTo>
                      <a:pt x="1519" y="36"/>
                      <a:pt x="1538" y="36"/>
                      <a:pt x="1538" y="36"/>
                    </a:cubicBezTo>
                    <a:cubicBezTo>
                      <a:pt x="1556" y="36"/>
                      <a:pt x="1565" y="48"/>
                      <a:pt x="1565" y="48"/>
                    </a:cubicBezTo>
                    <a:cubicBezTo>
                      <a:pt x="1574" y="60"/>
                      <a:pt x="1574" y="85"/>
                      <a:pt x="1574" y="85"/>
                    </a:cubicBezTo>
                    <a:lnTo>
                      <a:pt x="1520" y="85"/>
                    </a:lnTo>
                    <a:cubicBezTo>
                      <a:pt x="1523" y="110"/>
                      <a:pt x="1547" y="110"/>
                      <a:pt x="1547" y="110"/>
                    </a:cubicBezTo>
                    <a:cubicBezTo>
                      <a:pt x="1559" y="110"/>
                      <a:pt x="1574" y="104"/>
                      <a:pt x="1574" y="104"/>
                    </a:cubicBezTo>
                    <a:lnTo>
                      <a:pt x="1574" y="121"/>
                    </a:lnTo>
                    <a:close/>
                    <a:moveTo>
                      <a:pt x="1520" y="72"/>
                    </a:moveTo>
                    <a:lnTo>
                      <a:pt x="1520" y="72"/>
                    </a:lnTo>
                    <a:lnTo>
                      <a:pt x="1551" y="72"/>
                    </a:lnTo>
                    <a:cubicBezTo>
                      <a:pt x="1551" y="50"/>
                      <a:pt x="1537" y="50"/>
                      <a:pt x="1537" y="50"/>
                    </a:cubicBezTo>
                    <a:cubicBezTo>
                      <a:pt x="1522" y="50"/>
                      <a:pt x="1520" y="72"/>
                      <a:pt x="1520"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31" name="Freeform 449"/>
              <p:cNvSpPr>
                <a:spLocks noEditPoints="1"/>
              </p:cNvSpPr>
              <p:nvPr/>
            </p:nvSpPr>
            <p:spPr bwMode="auto">
              <a:xfrm>
                <a:off x="1913" y="1972"/>
                <a:ext cx="372" cy="49"/>
              </a:xfrm>
              <a:custGeom>
                <a:avLst/>
                <a:gdLst>
                  <a:gd name="T0" fmla="*/ 0 w 1051"/>
                  <a:gd name="T1" fmla="*/ 0 h 146"/>
                  <a:gd name="T2" fmla="*/ 0 w 1051"/>
                  <a:gd name="T3" fmla="*/ 0 h 146"/>
                  <a:gd name="T4" fmla="*/ 0 w 1051"/>
                  <a:gd name="T5" fmla="*/ 0 h 146"/>
                  <a:gd name="T6" fmla="*/ 0 w 1051"/>
                  <a:gd name="T7" fmla="*/ 0 h 146"/>
                  <a:gd name="T8" fmla="*/ 0 w 1051"/>
                  <a:gd name="T9" fmla="*/ 0 h 146"/>
                  <a:gd name="T10" fmla="*/ 0 w 1051"/>
                  <a:gd name="T11" fmla="*/ 0 h 146"/>
                  <a:gd name="T12" fmla="*/ 0 w 1051"/>
                  <a:gd name="T13" fmla="*/ 0 h 146"/>
                  <a:gd name="T14" fmla="*/ 0 w 1051"/>
                  <a:gd name="T15" fmla="*/ 0 h 146"/>
                  <a:gd name="T16" fmla="*/ 0 w 1051"/>
                  <a:gd name="T17" fmla="*/ 0 h 146"/>
                  <a:gd name="T18" fmla="*/ 0 w 1051"/>
                  <a:gd name="T19" fmla="*/ 0 h 146"/>
                  <a:gd name="T20" fmla="*/ 0 w 1051"/>
                  <a:gd name="T21" fmla="*/ 0 h 146"/>
                  <a:gd name="T22" fmla="*/ 0 w 1051"/>
                  <a:gd name="T23" fmla="*/ 0 h 146"/>
                  <a:gd name="T24" fmla="*/ 0 w 1051"/>
                  <a:gd name="T25" fmla="*/ 0 h 146"/>
                  <a:gd name="T26" fmla="*/ 0 w 1051"/>
                  <a:gd name="T27" fmla="*/ 0 h 146"/>
                  <a:gd name="T28" fmla="*/ 0 w 1051"/>
                  <a:gd name="T29" fmla="*/ 0 h 146"/>
                  <a:gd name="T30" fmla="*/ 0 w 1051"/>
                  <a:gd name="T31" fmla="*/ 0 h 146"/>
                  <a:gd name="T32" fmla="*/ 0 w 1051"/>
                  <a:gd name="T33" fmla="*/ 0 h 146"/>
                  <a:gd name="T34" fmla="*/ 0 w 1051"/>
                  <a:gd name="T35" fmla="*/ 0 h 146"/>
                  <a:gd name="T36" fmla="*/ 0 w 1051"/>
                  <a:gd name="T37" fmla="*/ 0 h 146"/>
                  <a:gd name="T38" fmla="*/ 0 w 1051"/>
                  <a:gd name="T39" fmla="*/ 0 h 146"/>
                  <a:gd name="T40" fmla="*/ 0 w 1051"/>
                  <a:gd name="T41" fmla="*/ 0 h 146"/>
                  <a:gd name="T42" fmla="*/ 0 w 1051"/>
                  <a:gd name="T43" fmla="*/ 0 h 146"/>
                  <a:gd name="T44" fmla="*/ 0 w 1051"/>
                  <a:gd name="T45" fmla="*/ 0 h 146"/>
                  <a:gd name="T46" fmla="*/ 0 w 1051"/>
                  <a:gd name="T47" fmla="*/ 0 h 146"/>
                  <a:gd name="T48" fmla="*/ 0 w 1051"/>
                  <a:gd name="T49" fmla="*/ 0 h 146"/>
                  <a:gd name="T50" fmla="*/ 0 w 1051"/>
                  <a:gd name="T51" fmla="*/ 0 h 146"/>
                  <a:gd name="T52" fmla="*/ 0 w 1051"/>
                  <a:gd name="T53" fmla="*/ 0 h 146"/>
                  <a:gd name="T54" fmla="*/ 0 w 1051"/>
                  <a:gd name="T55" fmla="*/ 0 h 146"/>
                  <a:gd name="T56" fmla="*/ 0 w 1051"/>
                  <a:gd name="T57" fmla="*/ 0 h 146"/>
                  <a:gd name="T58" fmla="*/ 0 w 1051"/>
                  <a:gd name="T59" fmla="*/ 0 h 146"/>
                  <a:gd name="T60" fmla="*/ 0 w 1051"/>
                  <a:gd name="T61" fmla="*/ 0 h 146"/>
                  <a:gd name="T62" fmla="*/ 0 w 1051"/>
                  <a:gd name="T63" fmla="*/ 0 h 146"/>
                  <a:gd name="T64" fmla="*/ 0 w 1051"/>
                  <a:gd name="T65" fmla="*/ 0 h 146"/>
                  <a:gd name="T66" fmla="*/ 0 w 1051"/>
                  <a:gd name="T67" fmla="*/ 0 h 146"/>
                  <a:gd name="T68" fmla="*/ 0 w 1051"/>
                  <a:gd name="T69" fmla="*/ 0 h 146"/>
                  <a:gd name="T70" fmla="*/ 0 w 1051"/>
                  <a:gd name="T71" fmla="*/ 0 h 146"/>
                  <a:gd name="T72" fmla="*/ 0 w 1051"/>
                  <a:gd name="T73" fmla="*/ 0 h 146"/>
                  <a:gd name="T74" fmla="*/ 0 w 1051"/>
                  <a:gd name="T75" fmla="*/ 0 h 146"/>
                  <a:gd name="T76" fmla="*/ 0 w 1051"/>
                  <a:gd name="T77" fmla="*/ 0 h 146"/>
                  <a:gd name="T78" fmla="*/ 0 w 1051"/>
                  <a:gd name="T79" fmla="*/ 0 h 146"/>
                  <a:gd name="T80" fmla="*/ 0 w 1051"/>
                  <a:gd name="T81" fmla="*/ 0 h 146"/>
                  <a:gd name="T82" fmla="*/ 0 w 1051"/>
                  <a:gd name="T83" fmla="*/ 0 h 146"/>
                  <a:gd name="T84" fmla="*/ 0 w 1051"/>
                  <a:gd name="T85" fmla="*/ 0 h 146"/>
                  <a:gd name="T86" fmla="*/ 0 w 1051"/>
                  <a:gd name="T87" fmla="*/ 0 h 146"/>
                  <a:gd name="T88" fmla="*/ 0 w 1051"/>
                  <a:gd name="T89" fmla="*/ 0 h 146"/>
                  <a:gd name="T90" fmla="*/ 0 w 1051"/>
                  <a:gd name="T91" fmla="*/ 0 h 146"/>
                  <a:gd name="T92" fmla="*/ 0 w 1051"/>
                  <a:gd name="T93" fmla="*/ 0 h 146"/>
                  <a:gd name="T94" fmla="*/ 0 w 1051"/>
                  <a:gd name="T95" fmla="*/ 0 h 146"/>
                  <a:gd name="T96" fmla="*/ 0 w 1051"/>
                  <a:gd name="T97" fmla="*/ 0 h 146"/>
                  <a:gd name="T98" fmla="*/ 0 w 1051"/>
                  <a:gd name="T99" fmla="*/ 0 h 1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051" h="146">
                    <a:moveTo>
                      <a:pt x="0" y="115"/>
                    </a:moveTo>
                    <a:lnTo>
                      <a:pt x="0" y="115"/>
                    </a:lnTo>
                    <a:lnTo>
                      <a:pt x="0" y="0"/>
                    </a:lnTo>
                    <a:lnTo>
                      <a:pt x="40" y="0"/>
                    </a:lnTo>
                    <a:cubicBezTo>
                      <a:pt x="61" y="0"/>
                      <a:pt x="70" y="7"/>
                      <a:pt x="70" y="7"/>
                    </a:cubicBezTo>
                    <a:cubicBezTo>
                      <a:pt x="79" y="14"/>
                      <a:pt x="79" y="30"/>
                      <a:pt x="79" y="30"/>
                    </a:cubicBezTo>
                    <a:cubicBezTo>
                      <a:pt x="79" y="49"/>
                      <a:pt x="67" y="59"/>
                      <a:pt x="67" y="59"/>
                    </a:cubicBezTo>
                    <a:cubicBezTo>
                      <a:pt x="55" y="70"/>
                      <a:pt x="33" y="70"/>
                      <a:pt x="33" y="70"/>
                    </a:cubicBezTo>
                    <a:lnTo>
                      <a:pt x="23" y="70"/>
                    </a:lnTo>
                    <a:lnTo>
                      <a:pt x="23" y="115"/>
                    </a:lnTo>
                    <a:lnTo>
                      <a:pt x="0" y="115"/>
                    </a:lnTo>
                    <a:close/>
                    <a:moveTo>
                      <a:pt x="23" y="54"/>
                    </a:moveTo>
                    <a:lnTo>
                      <a:pt x="23" y="54"/>
                    </a:lnTo>
                    <a:lnTo>
                      <a:pt x="28" y="54"/>
                    </a:lnTo>
                    <a:cubicBezTo>
                      <a:pt x="40" y="54"/>
                      <a:pt x="48" y="48"/>
                      <a:pt x="48" y="48"/>
                    </a:cubicBezTo>
                    <a:cubicBezTo>
                      <a:pt x="55" y="43"/>
                      <a:pt x="55" y="33"/>
                      <a:pt x="55" y="33"/>
                    </a:cubicBezTo>
                    <a:cubicBezTo>
                      <a:pt x="55" y="15"/>
                      <a:pt x="33" y="15"/>
                      <a:pt x="33" y="15"/>
                    </a:cubicBezTo>
                    <a:lnTo>
                      <a:pt x="23" y="15"/>
                    </a:lnTo>
                    <a:lnTo>
                      <a:pt x="23" y="54"/>
                    </a:lnTo>
                    <a:close/>
                    <a:moveTo>
                      <a:pt x="98" y="115"/>
                    </a:moveTo>
                    <a:lnTo>
                      <a:pt x="98" y="115"/>
                    </a:lnTo>
                    <a:lnTo>
                      <a:pt x="98" y="29"/>
                    </a:lnTo>
                    <a:lnTo>
                      <a:pt x="121" y="29"/>
                    </a:lnTo>
                    <a:lnTo>
                      <a:pt x="121" y="46"/>
                    </a:lnTo>
                    <a:cubicBezTo>
                      <a:pt x="130" y="27"/>
                      <a:pt x="149" y="27"/>
                      <a:pt x="149" y="27"/>
                    </a:cubicBezTo>
                    <a:cubicBezTo>
                      <a:pt x="151" y="27"/>
                      <a:pt x="153" y="28"/>
                      <a:pt x="153" y="28"/>
                    </a:cubicBezTo>
                    <a:lnTo>
                      <a:pt x="153" y="49"/>
                    </a:lnTo>
                    <a:cubicBezTo>
                      <a:pt x="148" y="47"/>
                      <a:pt x="144" y="47"/>
                      <a:pt x="144" y="47"/>
                    </a:cubicBezTo>
                    <a:cubicBezTo>
                      <a:pt x="130" y="47"/>
                      <a:pt x="121" y="61"/>
                      <a:pt x="121" y="61"/>
                    </a:cubicBezTo>
                    <a:lnTo>
                      <a:pt x="121" y="115"/>
                    </a:lnTo>
                    <a:lnTo>
                      <a:pt x="98" y="115"/>
                    </a:lnTo>
                    <a:close/>
                    <a:moveTo>
                      <a:pt x="207" y="117"/>
                    </a:moveTo>
                    <a:lnTo>
                      <a:pt x="207" y="117"/>
                    </a:lnTo>
                    <a:cubicBezTo>
                      <a:pt x="187" y="117"/>
                      <a:pt x="175" y="105"/>
                      <a:pt x="175" y="105"/>
                    </a:cubicBezTo>
                    <a:cubicBezTo>
                      <a:pt x="163" y="93"/>
                      <a:pt x="163" y="72"/>
                      <a:pt x="163" y="72"/>
                    </a:cubicBezTo>
                    <a:cubicBezTo>
                      <a:pt x="163" y="52"/>
                      <a:pt x="175" y="39"/>
                      <a:pt x="175" y="39"/>
                    </a:cubicBezTo>
                    <a:cubicBezTo>
                      <a:pt x="187" y="27"/>
                      <a:pt x="207" y="27"/>
                      <a:pt x="207" y="27"/>
                    </a:cubicBezTo>
                    <a:cubicBezTo>
                      <a:pt x="228" y="27"/>
                      <a:pt x="240" y="39"/>
                      <a:pt x="240" y="39"/>
                    </a:cubicBezTo>
                    <a:cubicBezTo>
                      <a:pt x="252" y="52"/>
                      <a:pt x="252" y="72"/>
                      <a:pt x="252" y="72"/>
                    </a:cubicBezTo>
                    <a:cubicBezTo>
                      <a:pt x="252" y="93"/>
                      <a:pt x="240" y="105"/>
                      <a:pt x="240" y="105"/>
                    </a:cubicBezTo>
                    <a:cubicBezTo>
                      <a:pt x="228" y="117"/>
                      <a:pt x="207" y="117"/>
                      <a:pt x="207" y="117"/>
                    </a:cubicBezTo>
                    <a:close/>
                    <a:moveTo>
                      <a:pt x="207" y="103"/>
                    </a:moveTo>
                    <a:lnTo>
                      <a:pt x="207" y="103"/>
                    </a:lnTo>
                    <a:cubicBezTo>
                      <a:pt x="227" y="103"/>
                      <a:pt x="227" y="72"/>
                      <a:pt x="227" y="72"/>
                    </a:cubicBezTo>
                    <a:cubicBezTo>
                      <a:pt x="227" y="58"/>
                      <a:pt x="222" y="50"/>
                      <a:pt x="222" y="50"/>
                    </a:cubicBezTo>
                    <a:cubicBezTo>
                      <a:pt x="217" y="42"/>
                      <a:pt x="207" y="42"/>
                      <a:pt x="207" y="42"/>
                    </a:cubicBezTo>
                    <a:cubicBezTo>
                      <a:pt x="198" y="42"/>
                      <a:pt x="193" y="50"/>
                      <a:pt x="193" y="50"/>
                    </a:cubicBezTo>
                    <a:cubicBezTo>
                      <a:pt x="188" y="58"/>
                      <a:pt x="188" y="72"/>
                      <a:pt x="188" y="72"/>
                    </a:cubicBezTo>
                    <a:cubicBezTo>
                      <a:pt x="188" y="86"/>
                      <a:pt x="193" y="95"/>
                      <a:pt x="193" y="95"/>
                    </a:cubicBezTo>
                    <a:cubicBezTo>
                      <a:pt x="198" y="103"/>
                      <a:pt x="207" y="103"/>
                      <a:pt x="207" y="103"/>
                    </a:cubicBezTo>
                    <a:close/>
                    <a:moveTo>
                      <a:pt x="273" y="115"/>
                    </a:moveTo>
                    <a:lnTo>
                      <a:pt x="273" y="115"/>
                    </a:lnTo>
                    <a:lnTo>
                      <a:pt x="273" y="29"/>
                    </a:lnTo>
                    <a:lnTo>
                      <a:pt x="295" y="29"/>
                    </a:lnTo>
                    <a:lnTo>
                      <a:pt x="295" y="46"/>
                    </a:lnTo>
                    <a:cubicBezTo>
                      <a:pt x="305" y="27"/>
                      <a:pt x="324" y="27"/>
                      <a:pt x="324" y="27"/>
                    </a:cubicBezTo>
                    <a:cubicBezTo>
                      <a:pt x="334" y="27"/>
                      <a:pt x="340" y="32"/>
                      <a:pt x="340" y="32"/>
                    </a:cubicBezTo>
                    <a:cubicBezTo>
                      <a:pt x="346" y="37"/>
                      <a:pt x="348" y="46"/>
                      <a:pt x="348" y="46"/>
                    </a:cubicBezTo>
                    <a:cubicBezTo>
                      <a:pt x="360" y="27"/>
                      <a:pt x="377" y="27"/>
                      <a:pt x="377" y="27"/>
                    </a:cubicBezTo>
                    <a:cubicBezTo>
                      <a:pt x="400" y="27"/>
                      <a:pt x="400" y="53"/>
                      <a:pt x="400" y="53"/>
                    </a:cubicBezTo>
                    <a:lnTo>
                      <a:pt x="400" y="115"/>
                    </a:lnTo>
                    <a:lnTo>
                      <a:pt x="378" y="115"/>
                    </a:lnTo>
                    <a:lnTo>
                      <a:pt x="378" y="61"/>
                    </a:lnTo>
                    <a:cubicBezTo>
                      <a:pt x="378" y="46"/>
                      <a:pt x="368" y="46"/>
                      <a:pt x="368" y="46"/>
                    </a:cubicBezTo>
                    <a:cubicBezTo>
                      <a:pt x="358" y="46"/>
                      <a:pt x="348" y="61"/>
                      <a:pt x="348" y="61"/>
                    </a:cubicBezTo>
                    <a:lnTo>
                      <a:pt x="348" y="115"/>
                    </a:lnTo>
                    <a:lnTo>
                      <a:pt x="326" y="115"/>
                    </a:lnTo>
                    <a:lnTo>
                      <a:pt x="326" y="61"/>
                    </a:lnTo>
                    <a:cubicBezTo>
                      <a:pt x="326" y="46"/>
                      <a:pt x="315" y="46"/>
                      <a:pt x="315" y="46"/>
                    </a:cubicBezTo>
                    <a:cubicBezTo>
                      <a:pt x="305" y="46"/>
                      <a:pt x="295" y="61"/>
                      <a:pt x="295" y="61"/>
                    </a:cubicBezTo>
                    <a:lnTo>
                      <a:pt x="295" y="115"/>
                    </a:lnTo>
                    <a:lnTo>
                      <a:pt x="273" y="115"/>
                    </a:lnTo>
                    <a:close/>
                    <a:moveTo>
                      <a:pt x="464" y="117"/>
                    </a:moveTo>
                    <a:lnTo>
                      <a:pt x="464" y="117"/>
                    </a:lnTo>
                    <a:cubicBezTo>
                      <a:pt x="444" y="117"/>
                      <a:pt x="432" y="105"/>
                      <a:pt x="432" y="105"/>
                    </a:cubicBezTo>
                    <a:cubicBezTo>
                      <a:pt x="421" y="93"/>
                      <a:pt x="421" y="72"/>
                      <a:pt x="421" y="72"/>
                    </a:cubicBezTo>
                    <a:cubicBezTo>
                      <a:pt x="421" y="52"/>
                      <a:pt x="433" y="39"/>
                      <a:pt x="433" y="39"/>
                    </a:cubicBezTo>
                    <a:cubicBezTo>
                      <a:pt x="444" y="27"/>
                      <a:pt x="465" y="27"/>
                      <a:pt x="465" y="27"/>
                    </a:cubicBezTo>
                    <a:cubicBezTo>
                      <a:pt x="485" y="27"/>
                      <a:pt x="497" y="39"/>
                      <a:pt x="497" y="39"/>
                    </a:cubicBezTo>
                    <a:cubicBezTo>
                      <a:pt x="509" y="52"/>
                      <a:pt x="509" y="72"/>
                      <a:pt x="509" y="72"/>
                    </a:cubicBezTo>
                    <a:cubicBezTo>
                      <a:pt x="509" y="93"/>
                      <a:pt x="497" y="105"/>
                      <a:pt x="497" y="105"/>
                    </a:cubicBezTo>
                    <a:cubicBezTo>
                      <a:pt x="485" y="117"/>
                      <a:pt x="464" y="117"/>
                      <a:pt x="464" y="117"/>
                    </a:cubicBezTo>
                    <a:close/>
                    <a:moveTo>
                      <a:pt x="465" y="103"/>
                    </a:moveTo>
                    <a:lnTo>
                      <a:pt x="465" y="103"/>
                    </a:lnTo>
                    <a:cubicBezTo>
                      <a:pt x="485" y="103"/>
                      <a:pt x="485" y="72"/>
                      <a:pt x="485" y="72"/>
                    </a:cubicBezTo>
                    <a:cubicBezTo>
                      <a:pt x="485" y="58"/>
                      <a:pt x="479" y="50"/>
                      <a:pt x="479" y="50"/>
                    </a:cubicBezTo>
                    <a:cubicBezTo>
                      <a:pt x="474" y="42"/>
                      <a:pt x="465" y="42"/>
                      <a:pt x="465" y="42"/>
                    </a:cubicBezTo>
                    <a:cubicBezTo>
                      <a:pt x="456" y="42"/>
                      <a:pt x="451" y="50"/>
                      <a:pt x="451" y="50"/>
                    </a:cubicBezTo>
                    <a:cubicBezTo>
                      <a:pt x="445" y="58"/>
                      <a:pt x="445" y="72"/>
                      <a:pt x="445" y="72"/>
                    </a:cubicBezTo>
                    <a:cubicBezTo>
                      <a:pt x="445" y="86"/>
                      <a:pt x="450" y="95"/>
                      <a:pt x="450" y="95"/>
                    </a:cubicBezTo>
                    <a:cubicBezTo>
                      <a:pt x="456" y="103"/>
                      <a:pt x="465" y="103"/>
                      <a:pt x="465" y="103"/>
                    </a:cubicBezTo>
                    <a:close/>
                    <a:moveTo>
                      <a:pt x="531" y="115"/>
                    </a:moveTo>
                    <a:lnTo>
                      <a:pt x="531" y="115"/>
                    </a:lnTo>
                    <a:lnTo>
                      <a:pt x="531" y="29"/>
                    </a:lnTo>
                    <a:lnTo>
                      <a:pt x="554" y="29"/>
                    </a:lnTo>
                    <a:lnTo>
                      <a:pt x="554" y="46"/>
                    </a:lnTo>
                    <a:cubicBezTo>
                      <a:pt x="565" y="27"/>
                      <a:pt x="583" y="27"/>
                      <a:pt x="583" y="27"/>
                    </a:cubicBezTo>
                    <a:cubicBezTo>
                      <a:pt x="594" y="27"/>
                      <a:pt x="601" y="35"/>
                      <a:pt x="601" y="35"/>
                    </a:cubicBezTo>
                    <a:cubicBezTo>
                      <a:pt x="608" y="42"/>
                      <a:pt x="608" y="55"/>
                      <a:pt x="608" y="55"/>
                    </a:cubicBezTo>
                    <a:lnTo>
                      <a:pt x="608" y="115"/>
                    </a:lnTo>
                    <a:lnTo>
                      <a:pt x="585" y="115"/>
                    </a:lnTo>
                    <a:lnTo>
                      <a:pt x="585" y="60"/>
                    </a:lnTo>
                    <a:cubicBezTo>
                      <a:pt x="585" y="46"/>
                      <a:pt x="575" y="46"/>
                      <a:pt x="575" y="46"/>
                    </a:cubicBezTo>
                    <a:cubicBezTo>
                      <a:pt x="564" y="46"/>
                      <a:pt x="554" y="61"/>
                      <a:pt x="554" y="61"/>
                    </a:cubicBezTo>
                    <a:lnTo>
                      <a:pt x="554" y="115"/>
                    </a:lnTo>
                    <a:lnTo>
                      <a:pt x="531" y="115"/>
                    </a:lnTo>
                    <a:close/>
                    <a:moveTo>
                      <a:pt x="672" y="117"/>
                    </a:moveTo>
                    <a:lnTo>
                      <a:pt x="672" y="117"/>
                    </a:lnTo>
                    <a:cubicBezTo>
                      <a:pt x="652" y="117"/>
                      <a:pt x="640" y="105"/>
                      <a:pt x="640" y="105"/>
                    </a:cubicBezTo>
                    <a:cubicBezTo>
                      <a:pt x="628" y="93"/>
                      <a:pt x="628" y="72"/>
                      <a:pt x="628" y="72"/>
                    </a:cubicBezTo>
                    <a:cubicBezTo>
                      <a:pt x="628" y="52"/>
                      <a:pt x="640" y="39"/>
                      <a:pt x="640" y="39"/>
                    </a:cubicBezTo>
                    <a:cubicBezTo>
                      <a:pt x="652" y="27"/>
                      <a:pt x="672" y="27"/>
                      <a:pt x="672" y="27"/>
                    </a:cubicBezTo>
                    <a:cubicBezTo>
                      <a:pt x="693" y="27"/>
                      <a:pt x="705" y="39"/>
                      <a:pt x="705" y="39"/>
                    </a:cubicBezTo>
                    <a:cubicBezTo>
                      <a:pt x="717" y="52"/>
                      <a:pt x="717" y="72"/>
                      <a:pt x="717" y="72"/>
                    </a:cubicBezTo>
                    <a:cubicBezTo>
                      <a:pt x="717" y="93"/>
                      <a:pt x="705" y="105"/>
                      <a:pt x="705" y="105"/>
                    </a:cubicBezTo>
                    <a:cubicBezTo>
                      <a:pt x="693" y="117"/>
                      <a:pt x="672" y="117"/>
                      <a:pt x="672" y="117"/>
                    </a:cubicBezTo>
                    <a:close/>
                    <a:moveTo>
                      <a:pt x="672" y="103"/>
                    </a:moveTo>
                    <a:lnTo>
                      <a:pt x="672" y="103"/>
                    </a:lnTo>
                    <a:cubicBezTo>
                      <a:pt x="692" y="103"/>
                      <a:pt x="692" y="72"/>
                      <a:pt x="692" y="72"/>
                    </a:cubicBezTo>
                    <a:cubicBezTo>
                      <a:pt x="692" y="58"/>
                      <a:pt x="687" y="50"/>
                      <a:pt x="687" y="50"/>
                    </a:cubicBezTo>
                    <a:cubicBezTo>
                      <a:pt x="682" y="42"/>
                      <a:pt x="672" y="42"/>
                      <a:pt x="672" y="42"/>
                    </a:cubicBezTo>
                    <a:cubicBezTo>
                      <a:pt x="663" y="42"/>
                      <a:pt x="658" y="50"/>
                      <a:pt x="658" y="50"/>
                    </a:cubicBezTo>
                    <a:cubicBezTo>
                      <a:pt x="653" y="58"/>
                      <a:pt x="653" y="72"/>
                      <a:pt x="653" y="72"/>
                    </a:cubicBezTo>
                    <a:cubicBezTo>
                      <a:pt x="653" y="86"/>
                      <a:pt x="658" y="95"/>
                      <a:pt x="658" y="95"/>
                    </a:cubicBezTo>
                    <a:cubicBezTo>
                      <a:pt x="663" y="103"/>
                      <a:pt x="672" y="103"/>
                      <a:pt x="672" y="103"/>
                    </a:cubicBezTo>
                    <a:close/>
                    <a:moveTo>
                      <a:pt x="801" y="113"/>
                    </a:moveTo>
                    <a:lnTo>
                      <a:pt x="801" y="113"/>
                    </a:lnTo>
                    <a:cubicBezTo>
                      <a:pt x="787" y="117"/>
                      <a:pt x="775" y="117"/>
                      <a:pt x="775" y="117"/>
                    </a:cubicBezTo>
                    <a:cubicBezTo>
                      <a:pt x="754" y="117"/>
                      <a:pt x="742" y="105"/>
                      <a:pt x="742" y="105"/>
                    </a:cubicBezTo>
                    <a:cubicBezTo>
                      <a:pt x="730" y="93"/>
                      <a:pt x="730" y="72"/>
                      <a:pt x="730" y="72"/>
                    </a:cubicBezTo>
                    <a:cubicBezTo>
                      <a:pt x="730" y="51"/>
                      <a:pt x="743" y="39"/>
                      <a:pt x="743" y="39"/>
                    </a:cubicBezTo>
                    <a:cubicBezTo>
                      <a:pt x="755" y="27"/>
                      <a:pt x="777" y="27"/>
                      <a:pt x="777" y="27"/>
                    </a:cubicBezTo>
                    <a:cubicBezTo>
                      <a:pt x="787" y="27"/>
                      <a:pt x="801" y="31"/>
                      <a:pt x="801" y="31"/>
                    </a:cubicBezTo>
                    <a:lnTo>
                      <a:pt x="801" y="48"/>
                    </a:lnTo>
                    <a:cubicBezTo>
                      <a:pt x="786" y="43"/>
                      <a:pt x="778" y="43"/>
                      <a:pt x="778" y="43"/>
                    </a:cubicBezTo>
                    <a:cubicBezTo>
                      <a:pt x="768" y="43"/>
                      <a:pt x="761" y="51"/>
                      <a:pt x="761" y="51"/>
                    </a:cubicBezTo>
                    <a:cubicBezTo>
                      <a:pt x="755" y="59"/>
                      <a:pt x="755" y="72"/>
                      <a:pt x="755" y="72"/>
                    </a:cubicBezTo>
                    <a:cubicBezTo>
                      <a:pt x="755" y="86"/>
                      <a:pt x="762" y="94"/>
                      <a:pt x="762" y="94"/>
                    </a:cubicBezTo>
                    <a:cubicBezTo>
                      <a:pt x="769" y="102"/>
                      <a:pt x="780" y="102"/>
                      <a:pt x="780" y="102"/>
                    </a:cubicBezTo>
                    <a:cubicBezTo>
                      <a:pt x="790" y="102"/>
                      <a:pt x="801" y="97"/>
                      <a:pt x="801" y="97"/>
                    </a:cubicBezTo>
                    <a:lnTo>
                      <a:pt x="801" y="113"/>
                    </a:lnTo>
                    <a:close/>
                    <a:moveTo>
                      <a:pt x="824" y="146"/>
                    </a:moveTo>
                    <a:lnTo>
                      <a:pt x="824" y="146"/>
                    </a:lnTo>
                    <a:lnTo>
                      <a:pt x="843" y="115"/>
                    </a:lnTo>
                    <a:lnTo>
                      <a:pt x="811" y="29"/>
                    </a:lnTo>
                    <a:lnTo>
                      <a:pt x="836" y="29"/>
                    </a:lnTo>
                    <a:lnTo>
                      <a:pt x="857" y="87"/>
                    </a:lnTo>
                    <a:lnTo>
                      <a:pt x="883" y="29"/>
                    </a:lnTo>
                    <a:lnTo>
                      <a:pt x="900" y="29"/>
                    </a:lnTo>
                    <a:lnTo>
                      <a:pt x="847" y="146"/>
                    </a:lnTo>
                    <a:lnTo>
                      <a:pt x="824" y="146"/>
                    </a:lnTo>
                    <a:close/>
                    <a:moveTo>
                      <a:pt x="961" y="115"/>
                    </a:moveTo>
                    <a:lnTo>
                      <a:pt x="961" y="115"/>
                    </a:lnTo>
                    <a:cubicBezTo>
                      <a:pt x="953" y="117"/>
                      <a:pt x="948" y="117"/>
                      <a:pt x="948" y="117"/>
                    </a:cubicBezTo>
                    <a:cubicBezTo>
                      <a:pt x="918" y="117"/>
                      <a:pt x="918" y="89"/>
                      <a:pt x="918" y="89"/>
                    </a:cubicBezTo>
                    <a:lnTo>
                      <a:pt x="918" y="44"/>
                    </a:lnTo>
                    <a:lnTo>
                      <a:pt x="908" y="44"/>
                    </a:lnTo>
                    <a:lnTo>
                      <a:pt x="908" y="29"/>
                    </a:lnTo>
                    <a:lnTo>
                      <a:pt x="918" y="29"/>
                    </a:lnTo>
                    <a:lnTo>
                      <a:pt x="918" y="15"/>
                    </a:lnTo>
                    <a:lnTo>
                      <a:pt x="941" y="12"/>
                    </a:lnTo>
                    <a:lnTo>
                      <a:pt x="941" y="29"/>
                    </a:lnTo>
                    <a:lnTo>
                      <a:pt x="959" y="29"/>
                    </a:lnTo>
                    <a:lnTo>
                      <a:pt x="959" y="44"/>
                    </a:lnTo>
                    <a:lnTo>
                      <a:pt x="941" y="44"/>
                    </a:lnTo>
                    <a:lnTo>
                      <a:pt x="941" y="86"/>
                    </a:lnTo>
                    <a:cubicBezTo>
                      <a:pt x="941" y="102"/>
                      <a:pt x="954" y="102"/>
                      <a:pt x="954" y="102"/>
                    </a:cubicBezTo>
                    <a:cubicBezTo>
                      <a:pt x="957" y="102"/>
                      <a:pt x="961" y="101"/>
                      <a:pt x="961" y="101"/>
                    </a:cubicBezTo>
                    <a:lnTo>
                      <a:pt x="961" y="115"/>
                    </a:lnTo>
                    <a:close/>
                    <a:moveTo>
                      <a:pt x="1051" y="112"/>
                    </a:moveTo>
                    <a:lnTo>
                      <a:pt x="1051" y="112"/>
                    </a:lnTo>
                    <a:cubicBezTo>
                      <a:pt x="1035" y="117"/>
                      <a:pt x="1020" y="117"/>
                      <a:pt x="1020" y="117"/>
                    </a:cubicBezTo>
                    <a:cubicBezTo>
                      <a:pt x="999" y="117"/>
                      <a:pt x="986" y="105"/>
                      <a:pt x="986" y="105"/>
                    </a:cubicBezTo>
                    <a:cubicBezTo>
                      <a:pt x="974" y="93"/>
                      <a:pt x="974" y="72"/>
                      <a:pt x="974" y="72"/>
                    </a:cubicBezTo>
                    <a:cubicBezTo>
                      <a:pt x="974" y="52"/>
                      <a:pt x="985" y="40"/>
                      <a:pt x="985" y="40"/>
                    </a:cubicBezTo>
                    <a:cubicBezTo>
                      <a:pt x="997" y="27"/>
                      <a:pt x="1015" y="27"/>
                      <a:pt x="1015" y="27"/>
                    </a:cubicBezTo>
                    <a:cubicBezTo>
                      <a:pt x="1034" y="27"/>
                      <a:pt x="1043" y="39"/>
                      <a:pt x="1043" y="39"/>
                    </a:cubicBezTo>
                    <a:cubicBezTo>
                      <a:pt x="1051" y="51"/>
                      <a:pt x="1051" y="77"/>
                      <a:pt x="1051" y="77"/>
                    </a:cubicBezTo>
                    <a:lnTo>
                      <a:pt x="998" y="77"/>
                    </a:lnTo>
                    <a:cubicBezTo>
                      <a:pt x="1001" y="101"/>
                      <a:pt x="1025" y="101"/>
                      <a:pt x="1025" y="101"/>
                    </a:cubicBezTo>
                    <a:cubicBezTo>
                      <a:pt x="1037" y="101"/>
                      <a:pt x="1051" y="96"/>
                      <a:pt x="1051" y="96"/>
                    </a:cubicBezTo>
                    <a:lnTo>
                      <a:pt x="1051" y="112"/>
                    </a:lnTo>
                    <a:close/>
                    <a:moveTo>
                      <a:pt x="998" y="64"/>
                    </a:moveTo>
                    <a:lnTo>
                      <a:pt x="998" y="64"/>
                    </a:lnTo>
                    <a:lnTo>
                      <a:pt x="1029" y="64"/>
                    </a:lnTo>
                    <a:cubicBezTo>
                      <a:pt x="1029" y="42"/>
                      <a:pt x="1015" y="42"/>
                      <a:pt x="1015" y="42"/>
                    </a:cubicBezTo>
                    <a:cubicBezTo>
                      <a:pt x="1000" y="42"/>
                      <a:pt x="998" y="64"/>
                      <a:pt x="998" y="64"/>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32" name="Freeform 450"/>
              <p:cNvSpPr>
                <a:spLocks noEditPoints="1"/>
              </p:cNvSpPr>
              <p:nvPr/>
            </p:nvSpPr>
            <p:spPr bwMode="auto">
              <a:xfrm>
                <a:off x="452" y="1365"/>
                <a:ext cx="427" cy="53"/>
              </a:xfrm>
              <a:custGeom>
                <a:avLst/>
                <a:gdLst>
                  <a:gd name="T0" fmla="*/ 0 w 1208"/>
                  <a:gd name="T1" fmla="*/ 0 h 155"/>
                  <a:gd name="T2" fmla="*/ 0 w 1208"/>
                  <a:gd name="T3" fmla="*/ 0 h 155"/>
                  <a:gd name="T4" fmla="*/ 0 w 1208"/>
                  <a:gd name="T5" fmla="*/ 0 h 155"/>
                  <a:gd name="T6" fmla="*/ 0 w 1208"/>
                  <a:gd name="T7" fmla="*/ 0 h 155"/>
                  <a:gd name="T8" fmla="*/ 0 w 1208"/>
                  <a:gd name="T9" fmla="*/ 0 h 155"/>
                  <a:gd name="T10" fmla="*/ 0 w 1208"/>
                  <a:gd name="T11" fmla="*/ 0 h 155"/>
                  <a:gd name="T12" fmla="*/ 0 w 1208"/>
                  <a:gd name="T13" fmla="*/ 0 h 155"/>
                  <a:gd name="T14" fmla="*/ 0 w 1208"/>
                  <a:gd name="T15" fmla="*/ 0 h 155"/>
                  <a:gd name="T16" fmla="*/ 0 w 1208"/>
                  <a:gd name="T17" fmla="*/ 0 h 155"/>
                  <a:gd name="T18" fmla="*/ 0 w 1208"/>
                  <a:gd name="T19" fmla="*/ 0 h 155"/>
                  <a:gd name="T20" fmla="*/ 0 w 1208"/>
                  <a:gd name="T21" fmla="*/ 0 h 155"/>
                  <a:gd name="T22" fmla="*/ 0 w 1208"/>
                  <a:gd name="T23" fmla="*/ 0 h 155"/>
                  <a:gd name="T24" fmla="*/ 0 w 1208"/>
                  <a:gd name="T25" fmla="*/ 0 h 155"/>
                  <a:gd name="T26" fmla="*/ 0 w 1208"/>
                  <a:gd name="T27" fmla="*/ 0 h 155"/>
                  <a:gd name="T28" fmla="*/ 0 w 1208"/>
                  <a:gd name="T29" fmla="*/ 0 h 155"/>
                  <a:gd name="T30" fmla="*/ 0 w 1208"/>
                  <a:gd name="T31" fmla="*/ 0 h 155"/>
                  <a:gd name="T32" fmla="*/ 0 w 1208"/>
                  <a:gd name="T33" fmla="*/ 0 h 155"/>
                  <a:gd name="T34" fmla="*/ 0 w 1208"/>
                  <a:gd name="T35" fmla="*/ 0 h 155"/>
                  <a:gd name="T36" fmla="*/ 0 w 1208"/>
                  <a:gd name="T37" fmla="*/ 0 h 155"/>
                  <a:gd name="T38" fmla="*/ 0 w 1208"/>
                  <a:gd name="T39" fmla="*/ 0 h 155"/>
                  <a:gd name="T40" fmla="*/ 0 w 1208"/>
                  <a:gd name="T41" fmla="*/ 0 h 155"/>
                  <a:gd name="T42" fmla="*/ 0 w 1208"/>
                  <a:gd name="T43" fmla="*/ 0 h 155"/>
                  <a:gd name="T44" fmla="*/ 0 w 1208"/>
                  <a:gd name="T45" fmla="*/ 0 h 155"/>
                  <a:gd name="T46" fmla="*/ 0 w 1208"/>
                  <a:gd name="T47" fmla="*/ 0 h 155"/>
                  <a:gd name="T48" fmla="*/ 0 w 1208"/>
                  <a:gd name="T49" fmla="*/ 0 h 155"/>
                  <a:gd name="T50" fmla="*/ 0 w 1208"/>
                  <a:gd name="T51" fmla="*/ 0 h 155"/>
                  <a:gd name="T52" fmla="*/ 0 w 1208"/>
                  <a:gd name="T53" fmla="*/ 0 h 155"/>
                  <a:gd name="T54" fmla="*/ 0 w 1208"/>
                  <a:gd name="T55" fmla="*/ 0 h 155"/>
                  <a:gd name="T56" fmla="*/ 0 w 1208"/>
                  <a:gd name="T57" fmla="*/ 0 h 155"/>
                  <a:gd name="T58" fmla="*/ 0 w 1208"/>
                  <a:gd name="T59" fmla="*/ 0 h 155"/>
                  <a:gd name="T60" fmla="*/ 0 w 1208"/>
                  <a:gd name="T61" fmla="*/ 0 h 155"/>
                  <a:gd name="T62" fmla="*/ 0 w 1208"/>
                  <a:gd name="T63" fmla="*/ 0 h 155"/>
                  <a:gd name="T64" fmla="*/ 0 w 1208"/>
                  <a:gd name="T65" fmla="*/ 0 h 155"/>
                  <a:gd name="T66" fmla="*/ 0 w 1208"/>
                  <a:gd name="T67" fmla="*/ 0 h 155"/>
                  <a:gd name="T68" fmla="*/ 0 w 1208"/>
                  <a:gd name="T69" fmla="*/ 0 h 155"/>
                  <a:gd name="T70" fmla="*/ 0 w 1208"/>
                  <a:gd name="T71" fmla="*/ 0 h 155"/>
                  <a:gd name="T72" fmla="*/ 0 w 1208"/>
                  <a:gd name="T73" fmla="*/ 0 h 155"/>
                  <a:gd name="T74" fmla="*/ 0 w 1208"/>
                  <a:gd name="T75" fmla="*/ 0 h 155"/>
                  <a:gd name="T76" fmla="*/ 0 w 1208"/>
                  <a:gd name="T77" fmla="*/ 0 h 155"/>
                  <a:gd name="T78" fmla="*/ 0 w 1208"/>
                  <a:gd name="T79" fmla="*/ 0 h 155"/>
                  <a:gd name="T80" fmla="*/ 0 w 1208"/>
                  <a:gd name="T81" fmla="*/ 0 h 155"/>
                  <a:gd name="T82" fmla="*/ 0 w 1208"/>
                  <a:gd name="T83" fmla="*/ 0 h 155"/>
                  <a:gd name="T84" fmla="*/ 0 w 1208"/>
                  <a:gd name="T85" fmla="*/ 0 h 155"/>
                  <a:gd name="T86" fmla="*/ 0 w 1208"/>
                  <a:gd name="T87" fmla="*/ 0 h 155"/>
                  <a:gd name="T88" fmla="*/ 0 w 1208"/>
                  <a:gd name="T89" fmla="*/ 0 h 155"/>
                  <a:gd name="T90" fmla="*/ 0 w 1208"/>
                  <a:gd name="T91" fmla="*/ 0 h 155"/>
                  <a:gd name="T92" fmla="*/ 0 w 1208"/>
                  <a:gd name="T93" fmla="*/ 0 h 155"/>
                  <a:gd name="T94" fmla="*/ 0 w 1208"/>
                  <a:gd name="T95" fmla="*/ 0 h 155"/>
                  <a:gd name="T96" fmla="*/ 0 w 1208"/>
                  <a:gd name="T97" fmla="*/ 0 h 155"/>
                  <a:gd name="T98" fmla="*/ 0 w 1208"/>
                  <a:gd name="T99" fmla="*/ 0 h 155"/>
                  <a:gd name="T100" fmla="*/ 0 w 1208"/>
                  <a:gd name="T101" fmla="*/ 0 h 155"/>
                  <a:gd name="T102" fmla="*/ 0 w 1208"/>
                  <a:gd name="T103" fmla="*/ 0 h 155"/>
                  <a:gd name="T104" fmla="*/ 0 w 1208"/>
                  <a:gd name="T105" fmla="*/ 0 h 155"/>
                  <a:gd name="T106" fmla="*/ 0 w 1208"/>
                  <a:gd name="T107" fmla="*/ 0 h 155"/>
                  <a:gd name="T108" fmla="*/ 0 w 1208"/>
                  <a:gd name="T109" fmla="*/ 0 h 155"/>
                  <a:gd name="T110" fmla="*/ 0 w 1208"/>
                  <a:gd name="T111" fmla="*/ 0 h 155"/>
                  <a:gd name="T112" fmla="*/ 0 w 1208"/>
                  <a:gd name="T113" fmla="*/ 0 h 155"/>
                  <a:gd name="T114" fmla="*/ 0 w 1208"/>
                  <a:gd name="T115" fmla="*/ 0 h 1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08" h="155">
                    <a:moveTo>
                      <a:pt x="0" y="124"/>
                    </a:moveTo>
                    <a:lnTo>
                      <a:pt x="0" y="124"/>
                    </a:lnTo>
                    <a:lnTo>
                      <a:pt x="0" y="8"/>
                    </a:lnTo>
                    <a:lnTo>
                      <a:pt x="31" y="8"/>
                    </a:lnTo>
                    <a:lnTo>
                      <a:pt x="59" y="89"/>
                    </a:lnTo>
                    <a:lnTo>
                      <a:pt x="88" y="8"/>
                    </a:lnTo>
                    <a:lnTo>
                      <a:pt x="116" y="8"/>
                    </a:lnTo>
                    <a:lnTo>
                      <a:pt x="116" y="124"/>
                    </a:lnTo>
                    <a:lnTo>
                      <a:pt x="94" y="124"/>
                    </a:lnTo>
                    <a:lnTo>
                      <a:pt x="94" y="37"/>
                    </a:lnTo>
                    <a:lnTo>
                      <a:pt x="66" y="116"/>
                    </a:lnTo>
                    <a:lnTo>
                      <a:pt x="46" y="116"/>
                    </a:lnTo>
                    <a:lnTo>
                      <a:pt x="19" y="35"/>
                    </a:lnTo>
                    <a:lnTo>
                      <a:pt x="19" y="124"/>
                    </a:lnTo>
                    <a:lnTo>
                      <a:pt x="0" y="124"/>
                    </a:lnTo>
                    <a:close/>
                    <a:moveTo>
                      <a:pt x="215" y="121"/>
                    </a:moveTo>
                    <a:lnTo>
                      <a:pt x="215" y="121"/>
                    </a:lnTo>
                    <a:cubicBezTo>
                      <a:pt x="198" y="126"/>
                      <a:pt x="184" y="126"/>
                      <a:pt x="184" y="126"/>
                    </a:cubicBezTo>
                    <a:cubicBezTo>
                      <a:pt x="162" y="126"/>
                      <a:pt x="150" y="114"/>
                      <a:pt x="150" y="114"/>
                    </a:cubicBezTo>
                    <a:cubicBezTo>
                      <a:pt x="137" y="101"/>
                      <a:pt x="137" y="80"/>
                      <a:pt x="137" y="80"/>
                    </a:cubicBezTo>
                    <a:cubicBezTo>
                      <a:pt x="137" y="60"/>
                      <a:pt x="149" y="48"/>
                      <a:pt x="149" y="48"/>
                    </a:cubicBezTo>
                    <a:cubicBezTo>
                      <a:pt x="160" y="36"/>
                      <a:pt x="179" y="36"/>
                      <a:pt x="179" y="36"/>
                    </a:cubicBezTo>
                    <a:cubicBezTo>
                      <a:pt x="197" y="36"/>
                      <a:pt x="206" y="48"/>
                      <a:pt x="206" y="48"/>
                    </a:cubicBezTo>
                    <a:cubicBezTo>
                      <a:pt x="215" y="60"/>
                      <a:pt x="215" y="86"/>
                      <a:pt x="215" y="86"/>
                    </a:cubicBezTo>
                    <a:lnTo>
                      <a:pt x="162" y="86"/>
                    </a:lnTo>
                    <a:cubicBezTo>
                      <a:pt x="164" y="110"/>
                      <a:pt x="189" y="110"/>
                      <a:pt x="189" y="110"/>
                    </a:cubicBezTo>
                    <a:cubicBezTo>
                      <a:pt x="200" y="110"/>
                      <a:pt x="215" y="105"/>
                      <a:pt x="215" y="105"/>
                    </a:cubicBezTo>
                    <a:lnTo>
                      <a:pt x="215" y="121"/>
                    </a:lnTo>
                    <a:close/>
                    <a:moveTo>
                      <a:pt x="161" y="72"/>
                    </a:moveTo>
                    <a:lnTo>
                      <a:pt x="161" y="72"/>
                    </a:lnTo>
                    <a:lnTo>
                      <a:pt x="192" y="72"/>
                    </a:lnTo>
                    <a:cubicBezTo>
                      <a:pt x="192" y="51"/>
                      <a:pt x="178" y="51"/>
                      <a:pt x="178" y="51"/>
                    </a:cubicBezTo>
                    <a:cubicBezTo>
                      <a:pt x="164" y="51"/>
                      <a:pt x="161" y="72"/>
                      <a:pt x="161" y="72"/>
                    </a:cubicBezTo>
                    <a:close/>
                    <a:moveTo>
                      <a:pt x="283" y="123"/>
                    </a:moveTo>
                    <a:lnTo>
                      <a:pt x="283" y="123"/>
                    </a:lnTo>
                    <a:cubicBezTo>
                      <a:pt x="275" y="126"/>
                      <a:pt x="270" y="126"/>
                      <a:pt x="270" y="126"/>
                    </a:cubicBezTo>
                    <a:cubicBezTo>
                      <a:pt x="240" y="126"/>
                      <a:pt x="240" y="98"/>
                      <a:pt x="240" y="98"/>
                    </a:cubicBezTo>
                    <a:lnTo>
                      <a:pt x="240" y="52"/>
                    </a:lnTo>
                    <a:lnTo>
                      <a:pt x="230" y="52"/>
                    </a:lnTo>
                    <a:lnTo>
                      <a:pt x="230" y="38"/>
                    </a:lnTo>
                    <a:lnTo>
                      <a:pt x="240" y="38"/>
                    </a:lnTo>
                    <a:lnTo>
                      <a:pt x="240" y="24"/>
                    </a:lnTo>
                    <a:lnTo>
                      <a:pt x="263" y="21"/>
                    </a:lnTo>
                    <a:lnTo>
                      <a:pt x="263" y="38"/>
                    </a:lnTo>
                    <a:lnTo>
                      <a:pt x="281" y="38"/>
                    </a:lnTo>
                    <a:lnTo>
                      <a:pt x="281" y="52"/>
                    </a:lnTo>
                    <a:lnTo>
                      <a:pt x="263" y="52"/>
                    </a:lnTo>
                    <a:lnTo>
                      <a:pt x="263" y="95"/>
                    </a:lnTo>
                    <a:cubicBezTo>
                      <a:pt x="263" y="110"/>
                      <a:pt x="276" y="110"/>
                      <a:pt x="276" y="110"/>
                    </a:cubicBezTo>
                    <a:cubicBezTo>
                      <a:pt x="279" y="110"/>
                      <a:pt x="283" y="109"/>
                      <a:pt x="283" y="109"/>
                    </a:cubicBezTo>
                    <a:lnTo>
                      <a:pt x="283" y="123"/>
                    </a:lnTo>
                    <a:close/>
                    <a:moveTo>
                      <a:pt x="346" y="115"/>
                    </a:moveTo>
                    <a:lnTo>
                      <a:pt x="346" y="115"/>
                    </a:lnTo>
                    <a:cubicBezTo>
                      <a:pt x="334" y="126"/>
                      <a:pt x="321" y="126"/>
                      <a:pt x="321" y="126"/>
                    </a:cubicBezTo>
                    <a:cubicBezTo>
                      <a:pt x="310" y="126"/>
                      <a:pt x="303" y="119"/>
                      <a:pt x="303" y="119"/>
                    </a:cubicBezTo>
                    <a:cubicBezTo>
                      <a:pt x="296" y="112"/>
                      <a:pt x="296" y="101"/>
                      <a:pt x="296" y="101"/>
                    </a:cubicBezTo>
                    <a:cubicBezTo>
                      <a:pt x="296" y="87"/>
                      <a:pt x="307" y="79"/>
                      <a:pt x="307" y="79"/>
                    </a:cubicBezTo>
                    <a:cubicBezTo>
                      <a:pt x="318" y="71"/>
                      <a:pt x="340" y="71"/>
                      <a:pt x="340" y="71"/>
                    </a:cubicBezTo>
                    <a:lnTo>
                      <a:pt x="346" y="71"/>
                    </a:lnTo>
                    <a:lnTo>
                      <a:pt x="346" y="64"/>
                    </a:lnTo>
                    <a:cubicBezTo>
                      <a:pt x="346" y="50"/>
                      <a:pt x="330" y="50"/>
                      <a:pt x="330" y="50"/>
                    </a:cubicBezTo>
                    <a:cubicBezTo>
                      <a:pt x="317" y="50"/>
                      <a:pt x="303" y="58"/>
                      <a:pt x="303" y="58"/>
                    </a:cubicBezTo>
                    <a:lnTo>
                      <a:pt x="303" y="42"/>
                    </a:lnTo>
                    <a:cubicBezTo>
                      <a:pt x="319" y="36"/>
                      <a:pt x="334" y="36"/>
                      <a:pt x="334" y="36"/>
                    </a:cubicBezTo>
                    <a:cubicBezTo>
                      <a:pt x="368" y="36"/>
                      <a:pt x="368" y="63"/>
                      <a:pt x="368" y="63"/>
                    </a:cubicBezTo>
                    <a:lnTo>
                      <a:pt x="368" y="101"/>
                    </a:lnTo>
                    <a:cubicBezTo>
                      <a:pt x="368" y="111"/>
                      <a:pt x="374" y="111"/>
                      <a:pt x="374" y="111"/>
                    </a:cubicBezTo>
                    <a:cubicBezTo>
                      <a:pt x="376" y="111"/>
                      <a:pt x="377" y="111"/>
                      <a:pt x="377" y="111"/>
                    </a:cubicBezTo>
                    <a:lnTo>
                      <a:pt x="378" y="124"/>
                    </a:lnTo>
                    <a:cubicBezTo>
                      <a:pt x="371" y="126"/>
                      <a:pt x="365" y="126"/>
                      <a:pt x="365" y="126"/>
                    </a:cubicBezTo>
                    <a:cubicBezTo>
                      <a:pt x="351" y="126"/>
                      <a:pt x="347" y="115"/>
                      <a:pt x="347" y="115"/>
                    </a:cubicBezTo>
                    <a:lnTo>
                      <a:pt x="346" y="115"/>
                    </a:lnTo>
                    <a:close/>
                    <a:moveTo>
                      <a:pt x="346" y="102"/>
                    </a:moveTo>
                    <a:lnTo>
                      <a:pt x="346" y="102"/>
                    </a:lnTo>
                    <a:lnTo>
                      <a:pt x="346" y="85"/>
                    </a:lnTo>
                    <a:lnTo>
                      <a:pt x="340" y="85"/>
                    </a:lnTo>
                    <a:cubicBezTo>
                      <a:pt x="318" y="85"/>
                      <a:pt x="318" y="99"/>
                      <a:pt x="318" y="99"/>
                    </a:cubicBezTo>
                    <a:cubicBezTo>
                      <a:pt x="318" y="104"/>
                      <a:pt x="321" y="107"/>
                      <a:pt x="321" y="107"/>
                    </a:cubicBezTo>
                    <a:cubicBezTo>
                      <a:pt x="324" y="110"/>
                      <a:pt x="329" y="110"/>
                      <a:pt x="329" y="110"/>
                    </a:cubicBezTo>
                    <a:cubicBezTo>
                      <a:pt x="337" y="110"/>
                      <a:pt x="346" y="102"/>
                      <a:pt x="346" y="102"/>
                    </a:cubicBezTo>
                    <a:close/>
                    <a:moveTo>
                      <a:pt x="398" y="124"/>
                    </a:moveTo>
                    <a:lnTo>
                      <a:pt x="398" y="124"/>
                    </a:lnTo>
                    <a:lnTo>
                      <a:pt x="398" y="38"/>
                    </a:lnTo>
                    <a:lnTo>
                      <a:pt x="420" y="38"/>
                    </a:lnTo>
                    <a:lnTo>
                      <a:pt x="420" y="54"/>
                    </a:lnTo>
                    <a:cubicBezTo>
                      <a:pt x="430" y="36"/>
                      <a:pt x="449" y="36"/>
                      <a:pt x="449" y="36"/>
                    </a:cubicBezTo>
                    <a:cubicBezTo>
                      <a:pt x="459" y="36"/>
                      <a:pt x="465" y="41"/>
                      <a:pt x="465" y="41"/>
                    </a:cubicBezTo>
                    <a:cubicBezTo>
                      <a:pt x="471" y="46"/>
                      <a:pt x="473" y="54"/>
                      <a:pt x="473" y="54"/>
                    </a:cubicBezTo>
                    <a:cubicBezTo>
                      <a:pt x="485" y="36"/>
                      <a:pt x="502" y="36"/>
                      <a:pt x="502" y="36"/>
                    </a:cubicBezTo>
                    <a:cubicBezTo>
                      <a:pt x="525" y="36"/>
                      <a:pt x="525" y="62"/>
                      <a:pt x="525" y="62"/>
                    </a:cubicBezTo>
                    <a:lnTo>
                      <a:pt x="525" y="124"/>
                    </a:lnTo>
                    <a:lnTo>
                      <a:pt x="503" y="124"/>
                    </a:lnTo>
                    <a:lnTo>
                      <a:pt x="503" y="70"/>
                    </a:lnTo>
                    <a:cubicBezTo>
                      <a:pt x="503" y="54"/>
                      <a:pt x="493" y="54"/>
                      <a:pt x="493" y="54"/>
                    </a:cubicBezTo>
                    <a:cubicBezTo>
                      <a:pt x="482" y="54"/>
                      <a:pt x="473" y="69"/>
                      <a:pt x="473" y="69"/>
                    </a:cubicBezTo>
                    <a:lnTo>
                      <a:pt x="473" y="124"/>
                    </a:lnTo>
                    <a:lnTo>
                      <a:pt x="450" y="124"/>
                    </a:lnTo>
                    <a:lnTo>
                      <a:pt x="450" y="70"/>
                    </a:lnTo>
                    <a:cubicBezTo>
                      <a:pt x="450" y="54"/>
                      <a:pt x="440" y="54"/>
                      <a:pt x="440" y="54"/>
                    </a:cubicBezTo>
                    <a:cubicBezTo>
                      <a:pt x="430" y="54"/>
                      <a:pt x="420" y="69"/>
                      <a:pt x="420" y="69"/>
                    </a:cubicBezTo>
                    <a:lnTo>
                      <a:pt x="420" y="124"/>
                    </a:lnTo>
                    <a:lnTo>
                      <a:pt x="398" y="124"/>
                    </a:lnTo>
                    <a:close/>
                    <a:moveTo>
                      <a:pt x="553" y="155"/>
                    </a:moveTo>
                    <a:lnTo>
                      <a:pt x="553" y="155"/>
                    </a:lnTo>
                    <a:lnTo>
                      <a:pt x="573" y="124"/>
                    </a:lnTo>
                    <a:lnTo>
                      <a:pt x="541" y="38"/>
                    </a:lnTo>
                    <a:lnTo>
                      <a:pt x="566" y="38"/>
                    </a:lnTo>
                    <a:lnTo>
                      <a:pt x="587" y="95"/>
                    </a:lnTo>
                    <a:lnTo>
                      <a:pt x="612" y="38"/>
                    </a:lnTo>
                    <a:lnTo>
                      <a:pt x="630" y="38"/>
                    </a:lnTo>
                    <a:lnTo>
                      <a:pt x="577" y="155"/>
                    </a:lnTo>
                    <a:lnTo>
                      <a:pt x="553" y="155"/>
                    </a:lnTo>
                    <a:close/>
                    <a:moveTo>
                      <a:pt x="716" y="121"/>
                    </a:moveTo>
                    <a:lnTo>
                      <a:pt x="716" y="121"/>
                    </a:lnTo>
                    <a:cubicBezTo>
                      <a:pt x="700" y="126"/>
                      <a:pt x="685" y="126"/>
                      <a:pt x="685" y="126"/>
                    </a:cubicBezTo>
                    <a:cubicBezTo>
                      <a:pt x="664" y="126"/>
                      <a:pt x="651" y="114"/>
                      <a:pt x="651" y="114"/>
                    </a:cubicBezTo>
                    <a:cubicBezTo>
                      <a:pt x="639" y="101"/>
                      <a:pt x="639" y="80"/>
                      <a:pt x="639" y="80"/>
                    </a:cubicBezTo>
                    <a:cubicBezTo>
                      <a:pt x="639" y="60"/>
                      <a:pt x="650" y="48"/>
                      <a:pt x="650" y="48"/>
                    </a:cubicBezTo>
                    <a:cubicBezTo>
                      <a:pt x="661" y="36"/>
                      <a:pt x="680" y="36"/>
                      <a:pt x="680" y="36"/>
                    </a:cubicBezTo>
                    <a:cubicBezTo>
                      <a:pt x="699" y="36"/>
                      <a:pt x="708" y="48"/>
                      <a:pt x="708" y="48"/>
                    </a:cubicBezTo>
                    <a:cubicBezTo>
                      <a:pt x="716" y="60"/>
                      <a:pt x="716" y="86"/>
                      <a:pt x="716" y="86"/>
                    </a:cubicBezTo>
                    <a:lnTo>
                      <a:pt x="663" y="86"/>
                    </a:lnTo>
                    <a:cubicBezTo>
                      <a:pt x="665" y="110"/>
                      <a:pt x="690" y="110"/>
                      <a:pt x="690" y="110"/>
                    </a:cubicBezTo>
                    <a:cubicBezTo>
                      <a:pt x="702" y="110"/>
                      <a:pt x="716" y="105"/>
                      <a:pt x="716" y="105"/>
                    </a:cubicBezTo>
                    <a:lnTo>
                      <a:pt x="716" y="121"/>
                    </a:lnTo>
                    <a:close/>
                    <a:moveTo>
                      <a:pt x="663" y="72"/>
                    </a:moveTo>
                    <a:lnTo>
                      <a:pt x="663" y="72"/>
                    </a:lnTo>
                    <a:lnTo>
                      <a:pt x="694" y="72"/>
                    </a:lnTo>
                    <a:cubicBezTo>
                      <a:pt x="694" y="51"/>
                      <a:pt x="679" y="51"/>
                      <a:pt x="679" y="51"/>
                    </a:cubicBezTo>
                    <a:cubicBezTo>
                      <a:pt x="665" y="51"/>
                      <a:pt x="663" y="72"/>
                      <a:pt x="663" y="72"/>
                    </a:cubicBezTo>
                    <a:close/>
                    <a:moveTo>
                      <a:pt x="740" y="124"/>
                    </a:moveTo>
                    <a:lnTo>
                      <a:pt x="740" y="124"/>
                    </a:lnTo>
                    <a:lnTo>
                      <a:pt x="740" y="0"/>
                    </a:lnTo>
                    <a:lnTo>
                      <a:pt x="763" y="0"/>
                    </a:lnTo>
                    <a:lnTo>
                      <a:pt x="763" y="124"/>
                    </a:lnTo>
                    <a:lnTo>
                      <a:pt x="740" y="124"/>
                    </a:lnTo>
                    <a:close/>
                    <a:moveTo>
                      <a:pt x="828" y="126"/>
                    </a:moveTo>
                    <a:lnTo>
                      <a:pt x="828" y="126"/>
                    </a:lnTo>
                    <a:cubicBezTo>
                      <a:pt x="808" y="126"/>
                      <a:pt x="796" y="114"/>
                      <a:pt x="796" y="114"/>
                    </a:cubicBezTo>
                    <a:cubicBezTo>
                      <a:pt x="785" y="101"/>
                      <a:pt x="785" y="81"/>
                      <a:pt x="785" y="81"/>
                    </a:cubicBezTo>
                    <a:cubicBezTo>
                      <a:pt x="785" y="60"/>
                      <a:pt x="797" y="48"/>
                      <a:pt x="797" y="48"/>
                    </a:cubicBezTo>
                    <a:cubicBezTo>
                      <a:pt x="808" y="36"/>
                      <a:pt x="829" y="36"/>
                      <a:pt x="829" y="36"/>
                    </a:cubicBezTo>
                    <a:cubicBezTo>
                      <a:pt x="850" y="36"/>
                      <a:pt x="861" y="48"/>
                      <a:pt x="861" y="48"/>
                    </a:cubicBezTo>
                    <a:cubicBezTo>
                      <a:pt x="873" y="60"/>
                      <a:pt x="873" y="81"/>
                      <a:pt x="873" y="81"/>
                    </a:cubicBezTo>
                    <a:cubicBezTo>
                      <a:pt x="873" y="102"/>
                      <a:pt x="861" y="114"/>
                      <a:pt x="861" y="114"/>
                    </a:cubicBezTo>
                    <a:cubicBezTo>
                      <a:pt x="849" y="126"/>
                      <a:pt x="828" y="126"/>
                      <a:pt x="828" y="126"/>
                    </a:cubicBezTo>
                    <a:close/>
                    <a:moveTo>
                      <a:pt x="829" y="111"/>
                    </a:moveTo>
                    <a:lnTo>
                      <a:pt x="829" y="111"/>
                    </a:lnTo>
                    <a:cubicBezTo>
                      <a:pt x="849" y="111"/>
                      <a:pt x="849" y="81"/>
                      <a:pt x="849" y="81"/>
                    </a:cubicBezTo>
                    <a:cubicBezTo>
                      <a:pt x="849" y="67"/>
                      <a:pt x="843" y="59"/>
                      <a:pt x="843" y="59"/>
                    </a:cubicBezTo>
                    <a:cubicBezTo>
                      <a:pt x="838" y="51"/>
                      <a:pt x="829" y="51"/>
                      <a:pt x="829" y="51"/>
                    </a:cubicBezTo>
                    <a:cubicBezTo>
                      <a:pt x="820" y="51"/>
                      <a:pt x="815" y="59"/>
                      <a:pt x="815" y="59"/>
                    </a:cubicBezTo>
                    <a:cubicBezTo>
                      <a:pt x="809" y="67"/>
                      <a:pt x="809" y="81"/>
                      <a:pt x="809" y="81"/>
                    </a:cubicBezTo>
                    <a:cubicBezTo>
                      <a:pt x="809" y="95"/>
                      <a:pt x="815" y="103"/>
                      <a:pt x="815" y="103"/>
                    </a:cubicBezTo>
                    <a:cubicBezTo>
                      <a:pt x="820" y="111"/>
                      <a:pt x="829" y="111"/>
                      <a:pt x="829" y="111"/>
                    </a:cubicBezTo>
                    <a:close/>
                    <a:moveTo>
                      <a:pt x="958" y="122"/>
                    </a:moveTo>
                    <a:lnTo>
                      <a:pt x="958" y="122"/>
                    </a:lnTo>
                    <a:cubicBezTo>
                      <a:pt x="944" y="126"/>
                      <a:pt x="931" y="126"/>
                      <a:pt x="931" y="126"/>
                    </a:cubicBezTo>
                    <a:cubicBezTo>
                      <a:pt x="911" y="126"/>
                      <a:pt x="899" y="114"/>
                      <a:pt x="899" y="114"/>
                    </a:cubicBezTo>
                    <a:cubicBezTo>
                      <a:pt x="887" y="102"/>
                      <a:pt x="887" y="81"/>
                      <a:pt x="887" y="81"/>
                    </a:cubicBezTo>
                    <a:cubicBezTo>
                      <a:pt x="887" y="60"/>
                      <a:pt x="899" y="48"/>
                      <a:pt x="899" y="48"/>
                    </a:cubicBezTo>
                    <a:cubicBezTo>
                      <a:pt x="911" y="36"/>
                      <a:pt x="933" y="36"/>
                      <a:pt x="933" y="36"/>
                    </a:cubicBezTo>
                    <a:cubicBezTo>
                      <a:pt x="944" y="36"/>
                      <a:pt x="957" y="39"/>
                      <a:pt x="957" y="39"/>
                    </a:cubicBezTo>
                    <a:lnTo>
                      <a:pt x="957" y="56"/>
                    </a:lnTo>
                    <a:cubicBezTo>
                      <a:pt x="943" y="52"/>
                      <a:pt x="935" y="52"/>
                      <a:pt x="935" y="52"/>
                    </a:cubicBezTo>
                    <a:cubicBezTo>
                      <a:pt x="924" y="52"/>
                      <a:pt x="918" y="59"/>
                      <a:pt x="918" y="59"/>
                    </a:cubicBezTo>
                    <a:cubicBezTo>
                      <a:pt x="911" y="67"/>
                      <a:pt x="911" y="81"/>
                      <a:pt x="911" y="81"/>
                    </a:cubicBezTo>
                    <a:cubicBezTo>
                      <a:pt x="911" y="94"/>
                      <a:pt x="918" y="102"/>
                      <a:pt x="918" y="102"/>
                    </a:cubicBezTo>
                    <a:cubicBezTo>
                      <a:pt x="925" y="110"/>
                      <a:pt x="937" y="110"/>
                      <a:pt x="937" y="110"/>
                    </a:cubicBezTo>
                    <a:cubicBezTo>
                      <a:pt x="947" y="110"/>
                      <a:pt x="958" y="106"/>
                      <a:pt x="958" y="106"/>
                    </a:cubicBezTo>
                    <a:lnTo>
                      <a:pt x="958" y="122"/>
                    </a:lnTo>
                    <a:close/>
                    <a:moveTo>
                      <a:pt x="980" y="155"/>
                    </a:moveTo>
                    <a:lnTo>
                      <a:pt x="980" y="155"/>
                    </a:lnTo>
                    <a:lnTo>
                      <a:pt x="1000" y="124"/>
                    </a:lnTo>
                    <a:lnTo>
                      <a:pt x="968" y="38"/>
                    </a:lnTo>
                    <a:lnTo>
                      <a:pt x="993" y="38"/>
                    </a:lnTo>
                    <a:lnTo>
                      <a:pt x="1014" y="95"/>
                    </a:lnTo>
                    <a:lnTo>
                      <a:pt x="1039" y="38"/>
                    </a:lnTo>
                    <a:lnTo>
                      <a:pt x="1057" y="38"/>
                    </a:lnTo>
                    <a:lnTo>
                      <a:pt x="1004" y="155"/>
                    </a:lnTo>
                    <a:lnTo>
                      <a:pt x="980" y="155"/>
                    </a:lnTo>
                    <a:close/>
                    <a:moveTo>
                      <a:pt x="1117" y="123"/>
                    </a:moveTo>
                    <a:lnTo>
                      <a:pt x="1117" y="123"/>
                    </a:lnTo>
                    <a:cubicBezTo>
                      <a:pt x="1109" y="126"/>
                      <a:pt x="1104" y="126"/>
                      <a:pt x="1104" y="126"/>
                    </a:cubicBezTo>
                    <a:cubicBezTo>
                      <a:pt x="1074" y="126"/>
                      <a:pt x="1074" y="98"/>
                      <a:pt x="1074" y="98"/>
                    </a:cubicBezTo>
                    <a:lnTo>
                      <a:pt x="1074" y="52"/>
                    </a:lnTo>
                    <a:lnTo>
                      <a:pt x="1065" y="52"/>
                    </a:lnTo>
                    <a:lnTo>
                      <a:pt x="1065" y="38"/>
                    </a:lnTo>
                    <a:lnTo>
                      <a:pt x="1074" y="38"/>
                    </a:lnTo>
                    <a:lnTo>
                      <a:pt x="1074" y="24"/>
                    </a:lnTo>
                    <a:lnTo>
                      <a:pt x="1097" y="21"/>
                    </a:lnTo>
                    <a:lnTo>
                      <a:pt x="1097" y="38"/>
                    </a:lnTo>
                    <a:lnTo>
                      <a:pt x="1116" y="38"/>
                    </a:lnTo>
                    <a:lnTo>
                      <a:pt x="1116" y="52"/>
                    </a:lnTo>
                    <a:lnTo>
                      <a:pt x="1097" y="52"/>
                    </a:lnTo>
                    <a:lnTo>
                      <a:pt x="1097" y="95"/>
                    </a:lnTo>
                    <a:cubicBezTo>
                      <a:pt x="1097" y="110"/>
                      <a:pt x="1110" y="110"/>
                      <a:pt x="1110" y="110"/>
                    </a:cubicBezTo>
                    <a:cubicBezTo>
                      <a:pt x="1113" y="110"/>
                      <a:pt x="1117" y="109"/>
                      <a:pt x="1117" y="109"/>
                    </a:cubicBezTo>
                    <a:lnTo>
                      <a:pt x="1117" y="123"/>
                    </a:lnTo>
                    <a:close/>
                    <a:moveTo>
                      <a:pt x="1208" y="121"/>
                    </a:moveTo>
                    <a:lnTo>
                      <a:pt x="1208" y="121"/>
                    </a:lnTo>
                    <a:cubicBezTo>
                      <a:pt x="1192" y="126"/>
                      <a:pt x="1177" y="126"/>
                      <a:pt x="1177" y="126"/>
                    </a:cubicBezTo>
                    <a:cubicBezTo>
                      <a:pt x="1155" y="126"/>
                      <a:pt x="1143" y="114"/>
                      <a:pt x="1143" y="114"/>
                    </a:cubicBezTo>
                    <a:cubicBezTo>
                      <a:pt x="1130" y="101"/>
                      <a:pt x="1130" y="80"/>
                      <a:pt x="1130" y="80"/>
                    </a:cubicBezTo>
                    <a:cubicBezTo>
                      <a:pt x="1130" y="60"/>
                      <a:pt x="1142" y="48"/>
                      <a:pt x="1142" y="48"/>
                    </a:cubicBezTo>
                    <a:cubicBezTo>
                      <a:pt x="1153" y="36"/>
                      <a:pt x="1172" y="36"/>
                      <a:pt x="1172" y="36"/>
                    </a:cubicBezTo>
                    <a:cubicBezTo>
                      <a:pt x="1191" y="36"/>
                      <a:pt x="1199" y="48"/>
                      <a:pt x="1199" y="48"/>
                    </a:cubicBezTo>
                    <a:cubicBezTo>
                      <a:pt x="1208" y="60"/>
                      <a:pt x="1208" y="86"/>
                      <a:pt x="1208" y="86"/>
                    </a:cubicBezTo>
                    <a:lnTo>
                      <a:pt x="1155" y="86"/>
                    </a:lnTo>
                    <a:cubicBezTo>
                      <a:pt x="1157" y="110"/>
                      <a:pt x="1182" y="110"/>
                      <a:pt x="1182" y="110"/>
                    </a:cubicBezTo>
                    <a:cubicBezTo>
                      <a:pt x="1193" y="110"/>
                      <a:pt x="1208" y="105"/>
                      <a:pt x="1208" y="105"/>
                    </a:cubicBezTo>
                    <a:lnTo>
                      <a:pt x="1208" y="121"/>
                    </a:lnTo>
                    <a:close/>
                    <a:moveTo>
                      <a:pt x="1154" y="72"/>
                    </a:moveTo>
                    <a:lnTo>
                      <a:pt x="1154" y="72"/>
                    </a:lnTo>
                    <a:lnTo>
                      <a:pt x="1185" y="72"/>
                    </a:lnTo>
                    <a:cubicBezTo>
                      <a:pt x="1185" y="51"/>
                      <a:pt x="1171" y="51"/>
                      <a:pt x="1171" y="51"/>
                    </a:cubicBezTo>
                    <a:cubicBezTo>
                      <a:pt x="1157" y="51"/>
                      <a:pt x="1154" y="72"/>
                      <a:pt x="1154"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33" name="Freeform 451"/>
              <p:cNvSpPr>
                <a:spLocks noEditPoints="1"/>
              </p:cNvSpPr>
              <p:nvPr/>
            </p:nvSpPr>
            <p:spPr bwMode="auto">
              <a:xfrm>
                <a:off x="642" y="2401"/>
                <a:ext cx="502" cy="53"/>
              </a:xfrm>
              <a:custGeom>
                <a:avLst/>
                <a:gdLst>
                  <a:gd name="T0" fmla="*/ 0 w 1420"/>
                  <a:gd name="T1" fmla="*/ 0 h 155"/>
                  <a:gd name="T2" fmla="*/ 0 w 1420"/>
                  <a:gd name="T3" fmla="*/ 0 h 155"/>
                  <a:gd name="T4" fmla="*/ 0 w 1420"/>
                  <a:gd name="T5" fmla="*/ 0 h 155"/>
                  <a:gd name="T6" fmla="*/ 0 w 1420"/>
                  <a:gd name="T7" fmla="*/ 0 h 155"/>
                  <a:gd name="T8" fmla="*/ 0 w 1420"/>
                  <a:gd name="T9" fmla="*/ 0 h 155"/>
                  <a:gd name="T10" fmla="*/ 0 w 1420"/>
                  <a:gd name="T11" fmla="*/ 0 h 155"/>
                  <a:gd name="T12" fmla="*/ 0 w 1420"/>
                  <a:gd name="T13" fmla="*/ 0 h 155"/>
                  <a:gd name="T14" fmla="*/ 0 w 1420"/>
                  <a:gd name="T15" fmla="*/ 0 h 155"/>
                  <a:gd name="T16" fmla="*/ 0 w 1420"/>
                  <a:gd name="T17" fmla="*/ 0 h 155"/>
                  <a:gd name="T18" fmla="*/ 0 w 1420"/>
                  <a:gd name="T19" fmla="*/ 0 h 155"/>
                  <a:gd name="T20" fmla="*/ 0 w 1420"/>
                  <a:gd name="T21" fmla="*/ 0 h 155"/>
                  <a:gd name="T22" fmla="*/ 0 w 1420"/>
                  <a:gd name="T23" fmla="*/ 0 h 155"/>
                  <a:gd name="T24" fmla="*/ 0 w 1420"/>
                  <a:gd name="T25" fmla="*/ 0 h 155"/>
                  <a:gd name="T26" fmla="*/ 0 w 1420"/>
                  <a:gd name="T27" fmla="*/ 0 h 155"/>
                  <a:gd name="T28" fmla="*/ 0 w 1420"/>
                  <a:gd name="T29" fmla="*/ 0 h 155"/>
                  <a:gd name="T30" fmla="*/ 0 w 1420"/>
                  <a:gd name="T31" fmla="*/ 0 h 155"/>
                  <a:gd name="T32" fmla="*/ 0 w 1420"/>
                  <a:gd name="T33" fmla="*/ 0 h 155"/>
                  <a:gd name="T34" fmla="*/ 0 w 1420"/>
                  <a:gd name="T35" fmla="*/ 0 h 155"/>
                  <a:gd name="T36" fmla="*/ 0 w 1420"/>
                  <a:gd name="T37" fmla="*/ 0 h 155"/>
                  <a:gd name="T38" fmla="*/ 0 w 1420"/>
                  <a:gd name="T39" fmla="*/ 0 h 155"/>
                  <a:gd name="T40" fmla="*/ 0 w 1420"/>
                  <a:gd name="T41" fmla="*/ 0 h 155"/>
                  <a:gd name="T42" fmla="*/ 0 w 1420"/>
                  <a:gd name="T43" fmla="*/ 0 h 155"/>
                  <a:gd name="T44" fmla="*/ 0 w 1420"/>
                  <a:gd name="T45" fmla="*/ 0 h 155"/>
                  <a:gd name="T46" fmla="*/ 0 w 1420"/>
                  <a:gd name="T47" fmla="*/ 0 h 155"/>
                  <a:gd name="T48" fmla="*/ 0 w 1420"/>
                  <a:gd name="T49" fmla="*/ 0 h 155"/>
                  <a:gd name="T50" fmla="*/ 0 w 1420"/>
                  <a:gd name="T51" fmla="*/ 0 h 155"/>
                  <a:gd name="T52" fmla="*/ 0 w 1420"/>
                  <a:gd name="T53" fmla="*/ 0 h 155"/>
                  <a:gd name="T54" fmla="*/ 0 w 1420"/>
                  <a:gd name="T55" fmla="*/ 0 h 155"/>
                  <a:gd name="T56" fmla="*/ 0 w 1420"/>
                  <a:gd name="T57" fmla="*/ 0 h 155"/>
                  <a:gd name="T58" fmla="*/ 0 w 1420"/>
                  <a:gd name="T59" fmla="*/ 0 h 155"/>
                  <a:gd name="T60" fmla="*/ 0 w 1420"/>
                  <a:gd name="T61" fmla="*/ 0 h 155"/>
                  <a:gd name="T62" fmla="*/ 0 w 1420"/>
                  <a:gd name="T63" fmla="*/ 0 h 155"/>
                  <a:gd name="T64" fmla="*/ 0 w 1420"/>
                  <a:gd name="T65" fmla="*/ 0 h 155"/>
                  <a:gd name="T66" fmla="*/ 0 w 1420"/>
                  <a:gd name="T67" fmla="*/ 0 h 155"/>
                  <a:gd name="T68" fmla="*/ 0 w 1420"/>
                  <a:gd name="T69" fmla="*/ 0 h 155"/>
                  <a:gd name="T70" fmla="*/ 0 w 1420"/>
                  <a:gd name="T71" fmla="*/ 0 h 155"/>
                  <a:gd name="T72" fmla="*/ 0 w 1420"/>
                  <a:gd name="T73" fmla="*/ 0 h 155"/>
                  <a:gd name="T74" fmla="*/ 0 w 1420"/>
                  <a:gd name="T75" fmla="*/ 0 h 155"/>
                  <a:gd name="T76" fmla="*/ 0 w 1420"/>
                  <a:gd name="T77" fmla="*/ 0 h 155"/>
                  <a:gd name="T78" fmla="*/ 0 w 1420"/>
                  <a:gd name="T79" fmla="*/ 0 h 155"/>
                  <a:gd name="T80" fmla="*/ 0 w 1420"/>
                  <a:gd name="T81" fmla="*/ 0 h 155"/>
                  <a:gd name="T82" fmla="*/ 0 w 1420"/>
                  <a:gd name="T83" fmla="*/ 0 h 155"/>
                  <a:gd name="T84" fmla="*/ 0 w 1420"/>
                  <a:gd name="T85" fmla="*/ 0 h 155"/>
                  <a:gd name="T86" fmla="*/ 0 w 1420"/>
                  <a:gd name="T87" fmla="*/ 0 h 155"/>
                  <a:gd name="T88" fmla="*/ 0 w 1420"/>
                  <a:gd name="T89" fmla="*/ 0 h 155"/>
                  <a:gd name="T90" fmla="*/ 0 w 1420"/>
                  <a:gd name="T91" fmla="*/ 0 h 155"/>
                  <a:gd name="T92" fmla="*/ 0 w 1420"/>
                  <a:gd name="T93" fmla="*/ 0 h 155"/>
                  <a:gd name="T94" fmla="*/ 0 w 1420"/>
                  <a:gd name="T95" fmla="*/ 0 h 155"/>
                  <a:gd name="T96" fmla="*/ 0 w 1420"/>
                  <a:gd name="T97" fmla="*/ 0 h 155"/>
                  <a:gd name="T98" fmla="*/ 0 w 1420"/>
                  <a:gd name="T99" fmla="*/ 0 h 155"/>
                  <a:gd name="T100" fmla="*/ 0 w 1420"/>
                  <a:gd name="T101" fmla="*/ 0 h 1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420" h="155">
                    <a:moveTo>
                      <a:pt x="0" y="124"/>
                    </a:moveTo>
                    <a:lnTo>
                      <a:pt x="0" y="124"/>
                    </a:lnTo>
                    <a:lnTo>
                      <a:pt x="0" y="8"/>
                    </a:lnTo>
                    <a:lnTo>
                      <a:pt x="32" y="8"/>
                    </a:lnTo>
                    <a:lnTo>
                      <a:pt x="60" y="90"/>
                    </a:lnTo>
                    <a:lnTo>
                      <a:pt x="88" y="8"/>
                    </a:lnTo>
                    <a:lnTo>
                      <a:pt x="116" y="8"/>
                    </a:lnTo>
                    <a:lnTo>
                      <a:pt x="116" y="124"/>
                    </a:lnTo>
                    <a:lnTo>
                      <a:pt x="94" y="124"/>
                    </a:lnTo>
                    <a:lnTo>
                      <a:pt x="94" y="37"/>
                    </a:lnTo>
                    <a:lnTo>
                      <a:pt x="66" y="116"/>
                    </a:lnTo>
                    <a:lnTo>
                      <a:pt x="47" y="116"/>
                    </a:lnTo>
                    <a:lnTo>
                      <a:pt x="19" y="35"/>
                    </a:lnTo>
                    <a:lnTo>
                      <a:pt x="19" y="124"/>
                    </a:lnTo>
                    <a:lnTo>
                      <a:pt x="0" y="124"/>
                    </a:lnTo>
                    <a:close/>
                    <a:moveTo>
                      <a:pt x="146" y="155"/>
                    </a:moveTo>
                    <a:lnTo>
                      <a:pt x="146" y="155"/>
                    </a:lnTo>
                    <a:lnTo>
                      <a:pt x="165" y="124"/>
                    </a:lnTo>
                    <a:lnTo>
                      <a:pt x="133" y="38"/>
                    </a:lnTo>
                    <a:lnTo>
                      <a:pt x="158" y="38"/>
                    </a:lnTo>
                    <a:lnTo>
                      <a:pt x="179" y="95"/>
                    </a:lnTo>
                    <a:lnTo>
                      <a:pt x="205" y="38"/>
                    </a:lnTo>
                    <a:lnTo>
                      <a:pt x="222" y="38"/>
                    </a:lnTo>
                    <a:lnTo>
                      <a:pt x="169" y="155"/>
                    </a:lnTo>
                    <a:lnTo>
                      <a:pt x="146" y="155"/>
                    </a:lnTo>
                    <a:close/>
                    <a:moveTo>
                      <a:pt x="309" y="121"/>
                    </a:moveTo>
                    <a:lnTo>
                      <a:pt x="309" y="121"/>
                    </a:lnTo>
                    <a:cubicBezTo>
                      <a:pt x="292" y="126"/>
                      <a:pt x="277" y="126"/>
                      <a:pt x="277" y="126"/>
                    </a:cubicBezTo>
                    <a:cubicBezTo>
                      <a:pt x="256" y="126"/>
                      <a:pt x="243" y="114"/>
                      <a:pt x="243" y="114"/>
                    </a:cubicBezTo>
                    <a:cubicBezTo>
                      <a:pt x="231" y="101"/>
                      <a:pt x="231" y="80"/>
                      <a:pt x="231" y="80"/>
                    </a:cubicBezTo>
                    <a:cubicBezTo>
                      <a:pt x="231" y="60"/>
                      <a:pt x="242" y="48"/>
                      <a:pt x="242" y="48"/>
                    </a:cubicBezTo>
                    <a:cubicBezTo>
                      <a:pt x="254" y="36"/>
                      <a:pt x="272" y="36"/>
                      <a:pt x="272" y="36"/>
                    </a:cubicBezTo>
                    <a:cubicBezTo>
                      <a:pt x="291" y="36"/>
                      <a:pt x="300" y="48"/>
                      <a:pt x="300" y="48"/>
                    </a:cubicBezTo>
                    <a:cubicBezTo>
                      <a:pt x="309" y="60"/>
                      <a:pt x="309" y="86"/>
                      <a:pt x="309" y="86"/>
                    </a:cubicBezTo>
                    <a:lnTo>
                      <a:pt x="255" y="86"/>
                    </a:lnTo>
                    <a:cubicBezTo>
                      <a:pt x="258" y="110"/>
                      <a:pt x="282" y="110"/>
                      <a:pt x="282" y="110"/>
                    </a:cubicBezTo>
                    <a:cubicBezTo>
                      <a:pt x="294" y="110"/>
                      <a:pt x="309" y="105"/>
                      <a:pt x="309" y="105"/>
                    </a:cubicBezTo>
                    <a:lnTo>
                      <a:pt x="309" y="121"/>
                    </a:lnTo>
                    <a:close/>
                    <a:moveTo>
                      <a:pt x="255" y="72"/>
                    </a:moveTo>
                    <a:lnTo>
                      <a:pt x="255" y="72"/>
                    </a:lnTo>
                    <a:lnTo>
                      <a:pt x="286" y="72"/>
                    </a:lnTo>
                    <a:cubicBezTo>
                      <a:pt x="286" y="51"/>
                      <a:pt x="272" y="51"/>
                      <a:pt x="272" y="51"/>
                    </a:cubicBezTo>
                    <a:cubicBezTo>
                      <a:pt x="257" y="51"/>
                      <a:pt x="255" y="72"/>
                      <a:pt x="255" y="72"/>
                    </a:cubicBezTo>
                    <a:close/>
                    <a:moveTo>
                      <a:pt x="332" y="124"/>
                    </a:moveTo>
                    <a:lnTo>
                      <a:pt x="332" y="124"/>
                    </a:lnTo>
                    <a:lnTo>
                      <a:pt x="332" y="0"/>
                    </a:lnTo>
                    <a:lnTo>
                      <a:pt x="356" y="0"/>
                    </a:lnTo>
                    <a:lnTo>
                      <a:pt x="356" y="124"/>
                    </a:lnTo>
                    <a:lnTo>
                      <a:pt x="332" y="124"/>
                    </a:lnTo>
                    <a:close/>
                    <a:moveTo>
                      <a:pt x="421" y="126"/>
                    </a:moveTo>
                    <a:lnTo>
                      <a:pt x="421" y="126"/>
                    </a:lnTo>
                    <a:cubicBezTo>
                      <a:pt x="400" y="126"/>
                      <a:pt x="389" y="114"/>
                      <a:pt x="389" y="114"/>
                    </a:cubicBezTo>
                    <a:cubicBezTo>
                      <a:pt x="377" y="102"/>
                      <a:pt x="377" y="81"/>
                      <a:pt x="377" y="81"/>
                    </a:cubicBezTo>
                    <a:cubicBezTo>
                      <a:pt x="377" y="60"/>
                      <a:pt x="389" y="48"/>
                      <a:pt x="389" y="48"/>
                    </a:cubicBezTo>
                    <a:cubicBezTo>
                      <a:pt x="401" y="36"/>
                      <a:pt x="421" y="36"/>
                      <a:pt x="421" y="36"/>
                    </a:cubicBezTo>
                    <a:cubicBezTo>
                      <a:pt x="442" y="36"/>
                      <a:pt x="454" y="48"/>
                      <a:pt x="454" y="48"/>
                    </a:cubicBezTo>
                    <a:cubicBezTo>
                      <a:pt x="466" y="60"/>
                      <a:pt x="466" y="81"/>
                      <a:pt x="466" y="81"/>
                    </a:cubicBezTo>
                    <a:cubicBezTo>
                      <a:pt x="466" y="102"/>
                      <a:pt x="454" y="114"/>
                      <a:pt x="454" y="114"/>
                    </a:cubicBezTo>
                    <a:cubicBezTo>
                      <a:pt x="442" y="126"/>
                      <a:pt x="421" y="126"/>
                      <a:pt x="421" y="126"/>
                    </a:cubicBezTo>
                    <a:close/>
                    <a:moveTo>
                      <a:pt x="421" y="111"/>
                    </a:moveTo>
                    <a:lnTo>
                      <a:pt x="421" y="111"/>
                    </a:lnTo>
                    <a:cubicBezTo>
                      <a:pt x="441" y="111"/>
                      <a:pt x="441" y="81"/>
                      <a:pt x="441" y="81"/>
                    </a:cubicBezTo>
                    <a:cubicBezTo>
                      <a:pt x="441" y="67"/>
                      <a:pt x="436" y="59"/>
                      <a:pt x="436" y="59"/>
                    </a:cubicBezTo>
                    <a:cubicBezTo>
                      <a:pt x="430" y="51"/>
                      <a:pt x="421" y="51"/>
                      <a:pt x="421" y="51"/>
                    </a:cubicBezTo>
                    <a:cubicBezTo>
                      <a:pt x="412" y="51"/>
                      <a:pt x="407" y="59"/>
                      <a:pt x="407" y="59"/>
                    </a:cubicBezTo>
                    <a:cubicBezTo>
                      <a:pt x="401" y="67"/>
                      <a:pt x="401" y="81"/>
                      <a:pt x="401" y="81"/>
                    </a:cubicBezTo>
                    <a:cubicBezTo>
                      <a:pt x="401" y="95"/>
                      <a:pt x="407" y="103"/>
                      <a:pt x="407" y="103"/>
                    </a:cubicBezTo>
                    <a:cubicBezTo>
                      <a:pt x="412" y="111"/>
                      <a:pt x="421" y="111"/>
                      <a:pt x="421" y="111"/>
                    </a:cubicBezTo>
                    <a:close/>
                    <a:moveTo>
                      <a:pt x="490" y="147"/>
                    </a:moveTo>
                    <a:lnTo>
                      <a:pt x="490" y="147"/>
                    </a:lnTo>
                    <a:lnTo>
                      <a:pt x="531" y="8"/>
                    </a:lnTo>
                    <a:lnTo>
                      <a:pt x="545" y="8"/>
                    </a:lnTo>
                    <a:lnTo>
                      <a:pt x="504" y="147"/>
                    </a:lnTo>
                    <a:lnTo>
                      <a:pt x="490" y="147"/>
                    </a:lnTo>
                    <a:close/>
                    <a:moveTo>
                      <a:pt x="577" y="124"/>
                    </a:moveTo>
                    <a:lnTo>
                      <a:pt x="577" y="124"/>
                    </a:lnTo>
                    <a:lnTo>
                      <a:pt x="577" y="8"/>
                    </a:lnTo>
                    <a:lnTo>
                      <a:pt x="609" y="8"/>
                    </a:lnTo>
                    <a:lnTo>
                      <a:pt x="637" y="90"/>
                    </a:lnTo>
                    <a:lnTo>
                      <a:pt x="666" y="8"/>
                    </a:lnTo>
                    <a:lnTo>
                      <a:pt x="694" y="8"/>
                    </a:lnTo>
                    <a:lnTo>
                      <a:pt x="694" y="124"/>
                    </a:lnTo>
                    <a:lnTo>
                      <a:pt x="672" y="124"/>
                    </a:lnTo>
                    <a:lnTo>
                      <a:pt x="672" y="37"/>
                    </a:lnTo>
                    <a:lnTo>
                      <a:pt x="643" y="116"/>
                    </a:lnTo>
                    <a:lnTo>
                      <a:pt x="624" y="116"/>
                    </a:lnTo>
                    <a:lnTo>
                      <a:pt x="596" y="35"/>
                    </a:lnTo>
                    <a:lnTo>
                      <a:pt x="596" y="124"/>
                    </a:lnTo>
                    <a:lnTo>
                      <a:pt x="577" y="124"/>
                    </a:lnTo>
                    <a:close/>
                    <a:moveTo>
                      <a:pt x="759" y="126"/>
                    </a:moveTo>
                    <a:lnTo>
                      <a:pt x="759" y="126"/>
                    </a:lnTo>
                    <a:cubicBezTo>
                      <a:pt x="739" y="126"/>
                      <a:pt x="727" y="114"/>
                      <a:pt x="727" y="114"/>
                    </a:cubicBezTo>
                    <a:cubicBezTo>
                      <a:pt x="715" y="102"/>
                      <a:pt x="715" y="81"/>
                      <a:pt x="715" y="81"/>
                    </a:cubicBezTo>
                    <a:cubicBezTo>
                      <a:pt x="715" y="60"/>
                      <a:pt x="727" y="48"/>
                      <a:pt x="727" y="48"/>
                    </a:cubicBezTo>
                    <a:cubicBezTo>
                      <a:pt x="739" y="36"/>
                      <a:pt x="759" y="36"/>
                      <a:pt x="759" y="36"/>
                    </a:cubicBezTo>
                    <a:cubicBezTo>
                      <a:pt x="780" y="36"/>
                      <a:pt x="792" y="48"/>
                      <a:pt x="792" y="48"/>
                    </a:cubicBezTo>
                    <a:cubicBezTo>
                      <a:pt x="804" y="60"/>
                      <a:pt x="804" y="81"/>
                      <a:pt x="804" y="81"/>
                    </a:cubicBezTo>
                    <a:cubicBezTo>
                      <a:pt x="804" y="102"/>
                      <a:pt x="792" y="114"/>
                      <a:pt x="792" y="114"/>
                    </a:cubicBezTo>
                    <a:cubicBezTo>
                      <a:pt x="780" y="126"/>
                      <a:pt x="759" y="126"/>
                      <a:pt x="759" y="126"/>
                    </a:cubicBezTo>
                    <a:close/>
                    <a:moveTo>
                      <a:pt x="759" y="111"/>
                    </a:moveTo>
                    <a:lnTo>
                      <a:pt x="759" y="111"/>
                    </a:lnTo>
                    <a:cubicBezTo>
                      <a:pt x="779" y="111"/>
                      <a:pt x="779" y="81"/>
                      <a:pt x="779" y="81"/>
                    </a:cubicBezTo>
                    <a:cubicBezTo>
                      <a:pt x="779" y="67"/>
                      <a:pt x="774" y="59"/>
                      <a:pt x="774" y="59"/>
                    </a:cubicBezTo>
                    <a:cubicBezTo>
                      <a:pt x="769" y="51"/>
                      <a:pt x="759" y="51"/>
                      <a:pt x="759" y="51"/>
                    </a:cubicBezTo>
                    <a:cubicBezTo>
                      <a:pt x="750" y="51"/>
                      <a:pt x="745" y="59"/>
                      <a:pt x="745" y="59"/>
                    </a:cubicBezTo>
                    <a:cubicBezTo>
                      <a:pt x="740" y="67"/>
                      <a:pt x="740" y="81"/>
                      <a:pt x="740" y="81"/>
                    </a:cubicBezTo>
                    <a:cubicBezTo>
                      <a:pt x="740" y="95"/>
                      <a:pt x="745" y="103"/>
                      <a:pt x="745" y="103"/>
                    </a:cubicBezTo>
                    <a:cubicBezTo>
                      <a:pt x="750" y="111"/>
                      <a:pt x="759" y="111"/>
                      <a:pt x="759" y="111"/>
                    </a:cubicBezTo>
                    <a:close/>
                    <a:moveTo>
                      <a:pt x="825" y="124"/>
                    </a:moveTo>
                    <a:lnTo>
                      <a:pt x="825" y="124"/>
                    </a:lnTo>
                    <a:lnTo>
                      <a:pt x="825" y="38"/>
                    </a:lnTo>
                    <a:lnTo>
                      <a:pt x="848" y="38"/>
                    </a:lnTo>
                    <a:lnTo>
                      <a:pt x="848" y="54"/>
                    </a:lnTo>
                    <a:cubicBezTo>
                      <a:pt x="859" y="36"/>
                      <a:pt x="877" y="36"/>
                      <a:pt x="877" y="36"/>
                    </a:cubicBezTo>
                    <a:cubicBezTo>
                      <a:pt x="889" y="36"/>
                      <a:pt x="895" y="43"/>
                      <a:pt x="895" y="43"/>
                    </a:cubicBezTo>
                    <a:cubicBezTo>
                      <a:pt x="902" y="51"/>
                      <a:pt x="902" y="63"/>
                      <a:pt x="902" y="63"/>
                    </a:cubicBezTo>
                    <a:lnTo>
                      <a:pt x="902" y="124"/>
                    </a:lnTo>
                    <a:lnTo>
                      <a:pt x="879" y="124"/>
                    </a:lnTo>
                    <a:lnTo>
                      <a:pt x="879" y="69"/>
                    </a:lnTo>
                    <a:cubicBezTo>
                      <a:pt x="879" y="54"/>
                      <a:pt x="869" y="54"/>
                      <a:pt x="869" y="54"/>
                    </a:cubicBezTo>
                    <a:cubicBezTo>
                      <a:pt x="858" y="54"/>
                      <a:pt x="848" y="70"/>
                      <a:pt x="848" y="70"/>
                    </a:cubicBezTo>
                    <a:lnTo>
                      <a:pt x="848" y="124"/>
                    </a:lnTo>
                    <a:lnTo>
                      <a:pt x="825" y="124"/>
                    </a:lnTo>
                    <a:close/>
                    <a:moveTo>
                      <a:pt x="966" y="126"/>
                    </a:moveTo>
                    <a:lnTo>
                      <a:pt x="966" y="126"/>
                    </a:lnTo>
                    <a:cubicBezTo>
                      <a:pt x="946" y="126"/>
                      <a:pt x="934" y="114"/>
                      <a:pt x="934" y="114"/>
                    </a:cubicBezTo>
                    <a:cubicBezTo>
                      <a:pt x="922" y="102"/>
                      <a:pt x="922" y="81"/>
                      <a:pt x="922" y="81"/>
                    </a:cubicBezTo>
                    <a:cubicBezTo>
                      <a:pt x="922" y="60"/>
                      <a:pt x="934" y="48"/>
                      <a:pt x="934" y="48"/>
                    </a:cubicBezTo>
                    <a:cubicBezTo>
                      <a:pt x="946" y="36"/>
                      <a:pt x="967" y="36"/>
                      <a:pt x="967" y="36"/>
                    </a:cubicBezTo>
                    <a:cubicBezTo>
                      <a:pt x="987" y="36"/>
                      <a:pt x="999" y="48"/>
                      <a:pt x="999" y="48"/>
                    </a:cubicBezTo>
                    <a:cubicBezTo>
                      <a:pt x="1011" y="60"/>
                      <a:pt x="1011" y="81"/>
                      <a:pt x="1011" y="81"/>
                    </a:cubicBezTo>
                    <a:cubicBezTo>
                      <a:pt x="1011" y="102"/>
                      <a:pt x="999" y="114"/>
                      <a:pt x="999" y="114"/>
                    </a:cubicBezTo>
                    <a:cubicBezTo>
                      <a:pt x="987" y="126"/>
                      <a:pt x="966" y="126"/>
                      <a:pt x="966" y="126"/>
                    </a:cubicBezTo>
                    <a:close/>
                    <a:moveTo>
                      <a:pt x="967" y="111"/>
                    </a:moveTo>
                    <a:lnTo>
                      <a:pt x="967" y="111"/>
                    </a:lnTo>
                    <a:cubicBezTo>
                      <a:pt x="986" y="111"/>
                      <a:pt x="986" y="81"/>
                      <a:pt x="986" y="81"/>
                    </a:cubicBezTo>
                    <a:cubicBezTo>
                      <a:pt x="986" y="67"/>
                      <a:pt x="981" y="59"/>
                      <a:pt x="981" y="59"/>
                    </a:cubicBezTo>
                    <a:cubicBezTo>
                      <a:pt x="976" y="51"/>
                      <a:pt x="967" y="51"/>
                      <a:pt x="967" y="51"/>
                    </a:cubicBezTo>
                    <a:cubicBezTo>
                      <a:pt x="958" y="51"/>
                      <a:pt x="952" y="59"/>
                      <a:pt x="952" y="59"/>
                    </a:cubicBezTo>
                    <a:cubicBezTo>
                      <a:pt x="947" y="67"/>
                      <a:pt x="947" y="81"/>
                      <a:pt x="947" y="81"/>
                    </a:cubicBezTo>
                    <a:cubicBezTo>
                      <a:pt x="947" y="95"/>
                      <a:pt x="952" y="103"/>
                      <a:pt x="952" y="103"/>
                    </a:cubicBezTo>
                    <a:cubicBezTo>
                      <a:pt x="958" y="111"/>
                      <a:pt x="967" y="111"/>
                      <a:pt x="967" y="111"/>
                    </a:cubicBezTo>
                    <a:close/>
                    <a:moveTo>
                      <a:pt x="1032" y="124"/>
                    </a:moveTo>
                    <a:lnTo>
                      <a:pt x="1032" y="124"/>
                    </a:lnTo>
                    <a:lnTo>
                      <a:pt x="1032" y="0"/>
                    </a:lnTo>
                    <a:lnTo>
                      <a:pt x="1056" y="0"/>
                    </a:lnTo>
                    <a:lnTo>
                      <a:pt x="1056" y="54"/>
                    </a:lnTo>
                    <a:cubicBezTo>
                      <a:pt x="1064" y="36"/>
                      <a:pt x="1084" y="36"/>
                      <a:pt x="1084" y="36"/>
                    </a:cubicBezTo>
                    <a:cubicBezTo>
                      <a:pt x="1099" y="36"/>
                      <a:pt x="1108" y="47"/>
                      <a:pt x="1108" y="47"/>
                    </a:cubicBezTo>
                    <a:cubicBezTo>
                      <a:pt x="1117" y="59"/>
                      <a:pt x="1117" y="79"/>
                      <a:pt x="1117" y="79"/>
                    </a:cubicBezTo>
                    <a:cubicBezTo>
                      <a:pt x="1117" y="100"/>
                      <a:pt x="1107" y="113"/>
                      <a:pt x="1107" y="113"/>
                    </a:cubicBezTo>
                    <a:cubicBezTo>
                      <a:pt x="1097" y="126"/>
                      <a:pt x="1080" y="126"/>
                      <a:pt x="1080" y="126"/>
                    </a:cubicBezTo>
                    <a:cubicBezTo>
                      <a:pt x="1066" y="126"/>
                      <a:pt x="1056" y="115"/>
                      <a:pt x="1056" y="115"/>
                    </a:cubicBezTo>
                    <a:lnTo>
                      <a:pt x="1051" y="124"/>
                    </a:lnTo>
                    <a:lnTo>
                      <a:pt x="1032" y="124"/>
                    </a:lnTo>
                    <a:close/>
                    <a:moveTo>
                      <a:pt x="1056" y="101"/>
                    </a:moveTo>
                    <a:lnTo>
                      <a:pt x="1056" y="101"/>
                    </a:lnTo>
                    <a:cubicBezTo>
                      <a:pt x="1064" y="111"/>
                      <a:pt x="1074" y="111"/>
                      <a:pt x="1074" y="111"/>
                    </a:cubicBezTo>
                    <a:cubicBezTo>
                      <a:pt x="1082" y="111"/>
                      <a:pt x="1087" y="103"/>
                      <a:pt x="1087" y="103"/>
                    </a:cubicBezTo>
                    <a:cubicBezTo>
                      <a:pt x="1092" y="94"/>
                      <a:pt x="1092" y="81"/>
                      <a:pt x="1092" y="81"/>
                    </a:cubicBezTo>
                    <a:cubicBezTo>
                      <a:pt x="1092" y="54"/>
                      <a:pt x="1075" y="54"/>
                      <a:pt x="1075" y="54"/>
                    </a:cubicBezTo>
                    <a:cubicBezTo>
                      <a:pt x="1065" y="54"/>
                      <a:pt x="1056" y="67"/>
                      <a:pt x="1056" y="67"/>
                    </a:cubicBezTo>
                    <a:lnTo>
                      <a:pt x="1056" y="101"/>
                    </a:lnTo>
                    <a:close/>
                    <a:moveTo>
                      <a:pt x="1139" y="124"/>
                    </a:moveTo>
                    <a:lnTo>
                      <a:pt x="1139" y="124"/>
                    </a:lnTo>
                    <a:lnTo>
                      <a:pt x="1139" y="0"/>
                    </a:lnTo>
                    <a:lnTo>
                      <a:pt x="1162" y="0"/>
                    </a:lnTo>
                    <a:lnTo>
                      <a:pt x="1162" y="124"/>
                    </a:lnTo>
                    <a:lnTo>
                      <a:pt x="1139" y="124"/>
                    </a:lnTo>
                    <a:close/>
                    <a:moveTo>
                      <a:pt x="1233" y="115"/>
                    </a:moveTo>
                    <a:lnTo>
                      <a:pt x="1233" y="115"/>
                    </a:lnTo>
                    <a:cubicBezTo>
                      <a:pt x="1221" y="126"/>
                      <a:pt x="1208" y="126"/>
                      <a:pt x="1208" y="126"/>
                    </a:cubicBezTo>
                    <a:cubicBezTo>
                      <a:pt x="1197" y="126"/>
                      <a:pt x="1190" y="119"/>
                      <a:pt x="1190" y="119"/>
                    </a:cubicBezTo>
                    <a:cubicBezTo>
                      <a:pt x="1183" y="112"/>
                      <a:pt x="1183" y="101"/>
                      <a:pt x="1183" y="101"/>
                    </a:cubicBezTo>
                    <a:cubicBezTo>
                      <a:pt x="1183" y="87"/>
                      <a:pt x="1194" y="79"/>
                      <a:pt x="1194" y="79"/>
                    </a:cubicBezTo>
                    <a:cubicBezTo>
                      <a:pt x="1205" y="72"/>
                      <a:pt x="1226" y="72"/>
                      <a:pt x="1226" y="72"/>
                    </a:cubicBezTo>
                    <a:lnTo>
                      <a:pt x="1233" y="72"/>
                    </a:lnTo>
                    <a:lnTo>
                      <a:pt x="1233" y="64"/>
                    </a:lnTo>
                    <a:cubicBezTo>
                      <a:pt x="1233" y="50"/>
                      <a:pt x="1217" y="50"/>
                      <a:pt x="1217" y="50"/>
                    </a:cubicBezTo>
                    <a:cubicBezTo>
                      <a:pt x="1204" y="50"/>
                      <a:pt x="1190" y="58"/>
                      <a:pt x="1190" y="58"/>
                    </a:cubicBezTo>
                    <a:lnTo>
                      <a:pt x="1190" y="42"/>
                    </a:lnTo>
                    <a:cubicBezTo>
                      <a:pt x="1206" y="36"/>
                      <a:pt x="1221" y="36"/>
                      <a:pt x="1221" y="36"/>
                    </a:cubicBezTo>
                    <a:cubicBezTo>
                      <a:pt x="1255" y="36"/>
                      <a:pt x="1255" y="63"/>
                      <a:pt x="1255" y="63"/>
                    </a:cubicBezTo>
                    <a:lnTo>
                      <a:pt x="1255" y="101"/>
                    </a:lnTo>
                    <a:cubicBezTo>
                      <a:pt x="1255" y="111"/>
                      <a:pt x="1261" y="111"/>
                      <a:pt x="1261" y="111"/>
                    </a:cubicBezTo>
                    <a:cubicBezTo>
                      <a:pt x="1263" y="111"/>
                      <a:pt x="1264" y="111"/>
                      <a:pt x="1264" y="111"/>
                    </a:cubicBezTo>
                    <a:lnTo>
                      <a:pt x="1265" y="124"/>
                    </a:lnTo>
                    <a:cubicBezTo>
                      <a:pt x="1258" y="126"/>
                      <a:pt x="1252" y="126"/>
                      <a:pt x="1252" y="126"/>
                    </a:cubicBezTo>
                    <a:cubicBezTo>
                      <a:pt x="1238" y="126"/>
                      <a:pt x="1234" y="115"/>
                      <a:pt x="1234" y="115"/>
                    </a:cubicBezTo>
                    <a:lnTo>
                      <a:pt x="1233" y="115"/>
                    </a:lnTo>
                    <a:close/>
                    <a:moveTo>
                      <a:pt x="1233" y="102"/>
                    </a:moveTo>
                    <a:lnTo>
                      <a:pt x="1233" y="102"/>
                    </a:lnTo>
                    <a:lnTo>
                      <a:pt x="1233" y="85"/>
                    </a:lnTo>
                    <a:lnTo>
                      <a:pt x="1227" y="85"/>
                    </a:lnTo>
                    <a:cubicBezTo>
                      <a:pt x="1205" y="85"/>
                      <a:pt x="1205" y="99"/>
                      <a:pt x="1205" y="99"/>
                    </a:cubicBezTo>
                    <a:cubicBezTo>
                      <a:pt x="1205" y="104"/>
                      <a:pt x="1208" y="107"/>
                      <a:pt x="1208" y="107"/>
                    </a:cubicBezTo>
                    <a:cubicBezTo>
                      <a:pt x="1211" y="110"/>
                      <a:pt x="1216" y="110"/>
                      <a:pt x="1216" y="110"/>
                    </a:cubicBezTo>
                    <a:cubicBezTo>
                      <a:pt x="1224" y="110"/>
                      <a:pt x="1233" y="102"/>
                      <a:pt x="1233" y="102"/>
                    </a:cubicBezTo>
                    <a:close/>
                    <a:moveTo>
                      <a:pt x="1282" y="121"/>
                    </a:moveTo>
                    <a:lnTo>
                      <a:pt x="1282" y="121"/>
                    </a:lnTo>
                    <a:lnTo>
                      <a:pt x="1282" y="104"/>
                    </a:lnTo>
                    <a:cubicBezTo>
                      <a:pt x="1300" y="111"/>
                      <a:pt x="1312" y="111"/>
                      <a:pt x="1312" y="111"/>
                    </a:cubicBezTo>
                    <a:cubicBezTo>
                      <a:pt x="1326" y="111"/>
                      <a:pt x="1326" y="102"/>
                      <a:pt x="1326" y="102"/>
                    </a:cubicBezTo>
                    <a:cubicBezTo>
                      <a:pt x="1326" y="95"/>
                      <a:pt x="1314" y="91"/>
                      <a:pt x="1314" y="91"/>
                    </a:cubicBezTo>
                    <a:lnTo>
                      <a:pt x="1307" y="88"/>
                    </a:lnTo>
                    <a:cubicBezTo>
                      <a:pt x="1294" y="82"/>
                      <a:pt x="1288" y="77"/>
                      <a:pt x="1288" y="77"/>
                    </a:cubicBezTo>
                    <a:cubicBezTo>
                      <a:pt x="1283" y="71"/>
                      <a:pt x="1283" y="62"/>
                      <a:pt x="1283" y="62"/>
                    </a:cubicBezTo>
                    <a:cubicBezTo>
                      <a:pt x="1283" y="50"/>
                      <a:pt x="1292" y="43"/>
                      <a:pt x="1292" y="43"/>
                    </a:cubicBezTo>
                    <a:cubicBezTo>
                      <a:pt x="1301" y="36"/>
                      <a:pt x="1318" y="36"/>
                      <a:pt x="1318" y="36"/>
                    </a:cubicBezTo>
                    <a:cubicBezTo>
                      <a:pt x="1329" y="36"/>
                      <a:pt x="1343" y="39"/>
                      <a:pt x="1343" y="39"/>
                    </a:cubicBezTo>
                    <a:lnTo>
                      <a:pt x="1343" y="55"/>
                    </a:lnTo>
                    <a:cubicBezTo>
                      <a:pt x="1329" y="51"/>
                      <a:pt x="1320" y="51"/>
                      <a:pt x="1320" y="51"/>
                    </a:cubicBezTo>
                    <a:cubicBezTo>
                      <a:pt x="1306" y="51"/>
                      <a:pt x="1306" y="59"/>
                      <a:pt x="1306" y="59"/>
                    </a:cubicBezTo>
                    <a:cubicBezTo>
                      <a:pt x="1306" y="65"/>
                      <a:pt x="1316" y="69"/>
                      <a:pt x="1316" y="69"/>
                    </a:cubicBezTo>
                    <a:lnTo>
                      <a:pt x="1323" y="72"/>
                    </a:lnTo>
                    <a:cubicBezTo>
                      <a:pt x="1338" y="78"/>
                      <a:pt x="1344" y="84"/>
                      <a:pt x="1344" y="84"/>
                    </a:cubicBezTo>
                    <a:cubicBezTo>
                      <a:pt x="1350" y="89"/>
                      <a:pt x="1350" y="99"/>
                      <a:pt x="1350" y="99"/>
                    </a:cubicBezTo>
                    <a:cubicBezTo>
                      <a:pt x="1350" y="111"/>
                      <a:pt x="1340" y="118"/>
                      <a:pt x="1340" y="118"/>
                    </a:cubicBezTo>
                    <a:cubicBezTo>
                      <a:pt x="1330" y="126"/>
                      <a:pt x="1314" y="126"/>
                      <a:pt x="1314" y="126"/>
                    </a:cubicBezTo>
                    <a:cubicBezTo>
                      <a:pt x="1298" y="126"/>
                      <a:pt x="1282" y="121"/>
                      <a:pt x="1282" y="121"/>
                    </a:cubicBezTo>
                    <a:close/>
                    <a:moveTo>
                      <a:pt x="1420" y="123"/>
                    </a:moveTo>
                    <a:lnTo>
                      <a:pt x="1420" y="123"/>
                    </a:lnTo>
                    <a:cubicBezTo>
                      <a:pt x="1411" y="126"/>
                      <a:pt x="1406" y="126"/>
                      <a:pt x="1406" y="126"/>
                    </a:cubicBezTo>
                    <a:cubicBezTo>
                      <a:pt x="1376" y="126"/>
                      <a:pt x="1376" y="98"/>
                      <a:pt x="1376" y="98"/>
                    </a:cubicBezTo>
                    <a:lnTo>
                      <a:pt x="1376" y="52"/>
                    </a:lnTo>
                    <a:lnTo>
                      <a:pt x="1367" y="52"/>
                    </a:lnTo>
                    <a:lnTo>
                      <a:pt x="1367" y="38"/>
                    </a:lnTo>
                    <a:lnTo>
                      <a:pt x="1376" y="38"/>
                    </a:lnTo>
                    <a:lnTo>
                      <a:pt x="1376" y="24"/>
                    </a:lnTo>
                    <a:lnTo>
                      <a:pt x="1400" y="21"/>
                    </a:lnTo>
                    <a:lnTo>
                      <a:pt x="1400" y="38"/>
                    </a:lnTo>
                    <a:lnTo>
                      <a:pt x="1418" y="38"/>
                    </a:lnTo>
                    <a:lnTo>
                      <a:pt x="1418" y="52"/>
                    </a:lnTo>
                    <a:lnTo>
                      <a:pt x="1400" y="52"/>
                    </a:lnTo>
                    <a:lnTo>
                      <a:pt x="1400" y="95"/>
                    </a:lnTo>
                    <a:cubicBezTo>
                      <a:pt x="1400" y="110"/>
                      <a:pt x="1412" y="110"/>
                      <a:pt x="1412" y="110"/>
                    </a:cubicBezTo>
                    <a:cubicBezTo>
                      <a:pt x="1415" y="110"/>
                      <a:pt x="1420" y="109"/>
                      <a:pt x="1420" y="109"/>
                    </a:cubicBezTo>
                    <a:lnTo>
                      <a:pt x="1420"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34" name="Freeform 452"/>
              <p:cNvSpPr>
                <a:spLocks noEditPoints="1"/>
              </p:cNvSpPr>
              <p:nvPr/>
            </p:nvSpPr>
            <p:spPr bwMode="auto">
              <a:xfrm>
                <a:off x="1658" y="2647"/>
                <a:ext cx="384" cy="53"/>
              </a:xfrm>
              <a:custGeom>
                <a:avLst/>
                <a:gdLst>
                  <a:gd name="T0" fmla="*/ 0 w 1084"/>
                  <a:gd name="T1" fmla="*/ 0 h 154"/>
                  <a:gd name="T2" fmla="*/ 0 w 1084"/>
                  <a:gd name="T3" fmla="*/ 0 h 154"/>
                  <a:gd name="T4" fmla="*/ 0 w 1084"/>
                  <a:gd name="T5" fmla="*/ 0 h 154"/>
                  <a:gd name="T6" fmla="*/ 0 w 1084"/>
                  <a:gd name="T7" fmla="*/ 0 h 154"/>
                  <a:gd name="T8" fmla="*/ 0 w 1084"/>
                  <a:gd name="T9" fmla="*/ 0 h 154"/>
                  <a:gd name="T10" fmla="*/ 0 w 1084"/>
                  <a:gd name="T11" fmla="*/ 0 h 154"/>
                  <a:gd name="T12" fmla="*/ 0 w 1084"/>
                  <a:gd name="T13" fmla="*/ 0 h 154"/>
                  <a:gd name="T14" fmla="*/ 0 w 1084"/>
                  <a:gd name="T15" fmla="*/ 0 h 154"/>
                  <a:gd name="T16" fmla="*/ 0 w 1084"/>
                  <a:gd name="T17" fmla="*/ 0 h 154"/>
                  <a:gd name="T18" fmla="*/ 0 w 1084"/>
                  <a:gd name="T19" fmla="*/ 0 h 154"/>
                  <a:gd name="T20" fmla="*/ 0 w 1084"/>
                  <a:gd name="T21" fmla="*/ 0 h 154"/>
                  <a:gd name="T22" fmla="*/ 0 w 1084"/>
                  <a:gd name="T23" fmla="*/ 0 h 154"/>
                  <a:gd name="T24" fmla="*/ 0 w 1084"/>
                  <a:gd name="T25" fmla="*/ 0 h 154"/>
                  <a:gd name="T26" fmla="*/ 0 w 1084"/>
                  <a:gd name="T27" fmla="*/ 0 h 154"/>
                  <a:gd name="T28" fmla="*/ 0 w 1084"/>
                  <a:gd name="T29" fmla="*/ 0 h 154"/>
                  <a:gd name="T30" fmla="*/ 0 w 1084"/>
                  <a:gd name="T31" fmla="*/ 0 h 154"/>
                  <a:gd name="T32" fmla="*/ 0 w 1084"/>
                  <a:gd name="T33" fmla="*/ 0 h 154"/>
                  <a:gd name="T34" fmla="*/ 0 w 1084"/>
                  <a:gd name="T35" fmla="*/ 0 h 154"/>
                  <a:gd name="T36" fmla="*/ 0 w 1084"/>
                  <a:gd name="T37" fmla="*/ 0 h 154"/>
                  <a:gd name="T38" fmla="*/ 0 w 1084"/>
                  <a:gd name="T39" fmla="*/ 0 h 154"/>
                  <a:gd name="T40" fmla="*/ 0 w 1084"/>
                  <a:gd name="T41" fmla="*/ 0 h 154"/>
                  <a:gd name="T42" fmla="*/ 0 w 1084"/>
                  <a:gd name="T43" fmla="*/ 0 h 154"/>
                  <a:gd name="T44" fmla="*/ 0 w 1084"/>
                  <a:gd name="T45" fmla="*/ 0 h 154"/>
                  <a:gd name="T46" fmla="*/ 0 w 1084"/>
                  <a:gd name="T47" fmla="*/ 0 h 154"/>
                  <a:gd name="T48" fmla="*/ 0 w 1084"/>
                  <a:gd name="T49" fmla="*/ 0 h 154"/>
                  <a:gd name="T50" fmla="*/ 0 w 1084"/>
                  <a:gd name="T51" fmla="*/ 0 h 154"/>
                  <a:gd name="T52" fmla="*/ 0 w 1084"/>
                  <a:gd name="T53" fmla="*/ 0 h 154"/>
                  <a:gd name="T54" fmla="*/ 0 w 1084"/>
                  <a:gd name="T55" fmla="*/ 0 h 154"/>
                  <a:gd name="T56" fmla="*/ 0 w 1084"/>
                  <a:gd name="T57" fmla="*/ 0 h 154"/>
                  <a:gd name="T58" fmla="*/ 0 w 1084"/>
                  <a:gd name="T59" fmla="*/ 0 h 154"/>
                  <a:gd name="T60" fmla="*/ 0 w 1084"/>
                  <a:gd name="T61" fmla="*/ 0 h 154"/>
                  <a:gd name="T62" fmla="*/ 0 w 1084"/>
                  <a:gd name="T63" fmla="*/ 0 h 154"/>
                  <a:gd name="T64" fmla="*/ 0 w 1084"/>
                  <a:gd name="T65" fmla="*/ 0 h 154"/>
                  <a:gd name="T66" fmla="*/ 0 w 1084"/>
                  <a:gd name="T67" fmla="*/ 0 h 154"/>
                  <a:gd name="T68" fmla="*/ 0 w 1084"/>
                  <a:gd name="T69" fmla="*/ 0 h 154"/>
                  <a:gd name="T70" fmla="*/ 0 w 1084"/>
                  <a:gd name="T71" fmla="*/ 0 h 154"/>
                  <a:gd name="T72" fmla="*/ 0 w 1084"/>
                  <a:gd name="T73" fmla="*/ 0 h 154"/>
                  <a:gd name="T74" fmla="*/ 0 w 1084"/>
                  <a:gd name="T75" fmla="*/ 0 h 154"/>
                  <a:gd name="T76" fmla="*/ 0 w 1084"/>
                  <a:gd name="T77" fmla="*/ 0 h 154"/>
                  <a:gd name="T78" fmla="*/ 0 w 1084"/>
                  <a:gd name="T79" fmla="*/ 0 h 154"/>
                  <a:gd name="T80" fmla="*/ 0 w 1084"/>
                  <a:gd name="T81" fmla="*/ 0 h 154"/>
                  <a:gd name="T82" fmla="*/ 0 w 1084"/>
                  <a:gd name="T83" fmla="*/ 0 h 154"/>
                  <a:gd name="T84" fmla="*/ 0 w 1084"/>
                  <a:gd name="T85" fmla="*/ 0 h 154"/>
                  <a:gd name="T86" fmla="*/ 0 w 1084"/>
                  <a:gd name="T87" fmla="*/ 0 h 154"/>
                  <a:gd name="T88" fmla="*/ 0 w 1084"/>
                  <a:gd name="T89" fmla="*/ 0 h 154"/>
                  <a:gd name="T90" fmla="*/ 0 w 1084"/>
                  <a:gd name="T91" fmla="*/ 0 h 154"/>
                  <a:gd name="T92" fmla="*/ 0 w 1084"/>
                  <a:gd name="T93" fmla="*/ 0 h 154"/>
                  <a:gd name="T94" fmla="*/ 0 w 1084"/>
                  <a:gd name="T95" fmla="*/ 0 h 154"/>
                  <a:gd name="T96" fmla="*/ 0 w 1084"/>
                  <a:gd name="T97" fmla="*/ 0 h 154"/>
                  <a:gd name="T98" fmla="*/ 0 w 1084"/>
                  <a:gd name="T99" fmla="*/ 0 h 154"/>
                  <a:gd name="T100" fmla="*/ 0 w 1084"/>
                  <a:gd name="T101" fmla="*/ 0 h 1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084" h="154">
                    <a:moveTo>
                      <a:pt x="0" y="123"/>
                    </a:moveTo>
                    <a:lnTo>
                      <a:pt x="0" y="123"/>
                    </a:lnTo>
                    <a:lnTo>
                      <a:pt x="0" y="8"/>
                    </a:lnTo>
                    <a:lnTo>
                      <a:pt x="41" y="8"/>
                    </a:lnTo>
                    <a:cubicBezTo>
                      <a:pt x="62" y="8"/>
                      <a:pt x="71" y="15"/>
                      <a:pt x="71" y="15"/>
                    </a:cubicBezTo>
                    <a:cubicBezTo>
                      <a:pt x="80" y="22"/>
                      <a:pt x="80" y="38"/>
                      <a:pt x="80" y="38"/>
                    </a:cubicBezTo>
                    <a:cubicBezTo>
                      <a:pt x="80" y="57"/>
                      <a:pt x="68" y="68"/>
                      <a:pt x="68" y="68"/>
                    </a:cubicBezTo>
                    <a:cubicBezTo>
                      <a:pt x="56" y="78"/>
                      <a:pt x="34" y="78"/>
                      <a:pt x="34" y="78"/>
                    </a:cubicBezTo>
                    <a:lnTo>
                      <a:pt x="24" y="78"/>
                    </a:lnTo>
                    <a:lnTo>
                      <a:pt x="24" y="123"/>
                    </a:lnTo>
                    <a:lnTo>
                      <a:pt x="0" y="123"/>
                    </a:lnTo>
                    <a:close/>
                    <a:moveTo>
                      <a:pt x="24" y="62"/>
                    </a:moveTo>
                    <a:lnTo>
                      <a:pt x="24" y="62"/>
                    </a:lnTo>
                    <a:lnTo>
                      <a:pt x="29" y="62"/>
                    </a:lnTo>
                    <a:cubicBezTo>
                      <a:pt x="41" y="62"/>
                      <a:pt x="48" y="56"/>
                      <a:pt x="48" y="56"/>
                    </a:cubicBezTo>
                    <a:cubicBezTo>
                      <a:pt x="55" y="51"/>
                      <a:pt x="55" y="41"/>
                      <a:pt x="55" y="41"/>
                    </a:cubicBezTo>
                    <a:cubicBezTo>
                      <a:pt x="55" y="23"/>
                      <a:pt x="33" y="23"/>
                      <a:pt x="33" y="23"/>
                    </a:cubicBezTo>
                    <a:lnTo>
                      <a:pt x="24" y="23"/>
                    </a:lnTo>
                    <a:lnTo>
                      <a:pt x="24" y="62"/>
                    </a:lnTo>
                    <a:close/>
                    <a:moveTo>
                      <a:pt x="99" y="123"/>
                    </a:moveTo>
                    <a:lnTo>
                      <a:pt x="99" y="123"/>
                    </a:lnTo>
                    <a:lnTo>
                      <a:pt x="99" y="37"/>
                    </a:lnTo>
                    <a:lnTo>
                      <a:pt x="122" y="37"/>
                    </a:lnTo>
                    <a:lnTo>
                      <a:pt x="122" y="54"/>
                    </a:lnTo>
                    <a:cubicBezTo>
                      <a:pt x="131" y="35"/>
                      <a:pt x="149" y="35"/>
                      <a:pt x="149" y="35"/>
                    </a:cubicBezTo>
                    <a:cubicBezTo>
                      <a:pt x="151" y="35"/>
                      <a:pt x="153" y="36"/>
                      <a:pt x="153" y="36"/>
                    </a:cubicBezTo>
                    <a:lnTo>
                      <a:pt x="153" y="57"/>
                    </a:lnTo>
                    <a:cubicBezTo>
                      <a:pt x="149" y="55"/>
                      <a:pt x="144" y="55"/>
                      <a:pt x="144" y="55"/>
                    </a:cubicBezTo>
                    <a:cubicBezTo>
                      <a:pt x="130" y="55"/>
                      <a:pt x="122" y="69"/>
                      <a:pt x="122" y="69"/>
                    </a:cubicBezTo>
                    <a:lnTo>
                      <a:pt x="122" y="123"/>
                    </a:lnTo>
                    <a:lnTo>
                      <a:pt x="99" y="123"/>
                    </a:lnTo>
                    <a:close/>
                    <a:moveTo>
                      <a:pt x="208" y="125"/>
                    </a:moveTo>
                    <a:lnTo>
                      <a:pt x="208" y="125"/>
                    </a:lnTo>
                    <a:cubicBezTo>
                      <a:pt x="187" y="125"/>
                      <a:pt x="176" y="113"/>
                      <a:pt x="176" y="113"/>
                    </a:cubicBezTo>
                    <a:cubicBezTo>
                      <a:pt x="164" y="101"/>
                      <a:pt x="164" y="80"/>
                      <a:pt x="164" y="80"/>
                    </a:cubicBezTo>
                    <a:cubicBezTo>
                      <a:pt x="164" y="60"/>
                      <a:pt x="176" y="48"/>
                      <a:pt x="176" y="48"/>
                    </a:cubicBezTo>
                    <a:cubicBezTo>
                      <a:pt x="188" y="35"/>
                      <a:pt x="208" y="35"/>
                      <a:pt x="208" y="35"/>
                    </a:cubicBezTo>
                    <a:cubicBezTo>
                      <a:pt x="229" y="35"/>
                      <a:pt x="241" y="48"/>
                      <a:pt x="241" y="48"/>
                    </a:cubicBezTo>
                    <a:cubicBezTo>
                      <a:pt x="252" y="60"/>
                      <a:pt x="252" y="80"/>
                      <a:pt x="252" y="80"/>
                    </a:cubicBezTo>
                    <a:cubicBezTo>
                      <a:pt x="252" y="101"/>
                      <a:pt x="241" y="113"/>
                      <a:pt x="241" y="113"/>
                    </a:cubicBezTo>
                    <a:cubicBezTo>
                      <a:pt x="229" y="125"/>
                      <a:pt x="208" y="125"/>
                      <a:pt x="208" y="125"/>
                    </a:cubicBezTo>
                    <a:close/>
                    <a:moveTo>
                      <a:pt x="208" y="111"/>
                    </a:moveTo>
                    <a:lnTo>
                      <a:pt x="208" y="111"/>
                    </a:lnTo>
                    <a:cubicBezTo>
                      <a:pt x="228" y="111"/>
                      <a:pt x="228" y="80"/>
                      <a:pt x="228" y="80"/>
                    </a:cubicBezTo>
                    <a:cubicBezTo>
                      <a:pt x="228" y="66"/>
                      <a:pt x="223" y="58"/>
                      <a:pt x="223" y="58"/>
                    </a:cubicBezTo>
                    <a:cubicBezTo>
                      <a:pt x="217" y="50"/>
                      <a:pt x="208" y="50"/>
                      <a:pt x="208" y="50"/>
                    </a:cubicBezTo>
                    <a:cubicBezTo>
                      <a:pt x="199" y="50"/>
                      <a:pt x="194" y="58"/>
                      <a:pt x="194" y="58"/>
                    </a:cubicBezTo>
                    <a:cubicBezTo>
                      <a:pt x="188" y="66"/>
                      <a:pt x="188" y="80"/>
                      <a:pt x="188" y="80"/>
                    </a:cubicBezTo>
                    <a:cubicBezTo>
                      <a:pt x="188" y="94"/>
                      <a:pt x="194" y="103"/>
                      <a:pt x="194" y="103"/>
                    </a:cubicBezTo>
                    <a:cubicBezTo>
                      <a:pt x="199" y="111"/>
                      <a:pt x="208" y="111"/>
                      <a:pt x="208" y="111"/>
                    </a:cubicBezTo>
                    <a:close/>
                    <a:moveTo>
                      <a:pt x="274" y="123"/>
                    </a:moveTo>
                    <a:lnTo>
                      <a:pt x="274" y="123"/>
                    </a:lnTo>
                    <a:lnTo>
                      <a:pt x="274" y="37"/>
                    </a:lnTo>
                    <a:lnTo>
                      <a:pt x="296" y="37"/>
                    </a:lnTo>
                    <a:lnTo>
                      <a:pt x="296" y="54"/>
                    </a:lnTo>
                    <a:cubicBezTo>
                      <a:pt x="306" y="35"/>
                      <a:pt x="325" y="35"/>
                      <a:pt x="325" y="35"/>
                    </a:cubicBezTo>
                    <a:cubicBezTo>
                      <a:pt x="335" y="35"/>
                      <a:pt x="341" y="40"/>
                      <a:pt x="341" y="40"/>
                    </a:cubicBezTo>
                    <a:cubicBezTo>
                      <a:pt x="347" y="45"/>
                      <a:pt x="349" y="54"/>
                      <a:pt x="349" y="54"/>
                    </a:cubicBezTo>
                    <a:cubicBezTo>
                      <a:pt x="361" y="35"/>
                      <a:pt x="378" y="35"/>
                      <a:pt x="378" y="35"/>
                    </a:cubicBezTo>
                    <a:cubicBezTo>
                      <a:pt x="401" y="35"/>
                      <a:pt x="401" y="61"/>
                      <a:pt x="401" y="61"/>
                    </a:cubicBezTo>
                    <a:lnTo>
                      <a:pt x="401" y="123"/>
                    </a:lnTo>
                    <a:lnTo>
                      <a:pt x="379" y="123"/>
                    </a:lnTo>
                    <a:lnTo>
                      <a:pt x="379" y="69"/>
                    </a:lnTo>
                    <a:cubicBezTo>
                      <a:pt x="379" y="54"/>
                      <a:pt x="369" y="54"/>
                      <a:pt x="369" y="54"/>
                    </a:cubicBezTo>
                    <a:cubicBezTo>
                      <a:pt x="358" y="54"/>
                      <a:pt x="349" y="69"/>
                      <a:pt x="349" y="69"/>
                    </a:cubicBezTo>
                    <a:lnTo>
                      <a:pt x="349" y="123"/>
                    </a:lnTo>
                    <a:lnTo>
                      <a:pt x="326" y="123"/>
                    </a:lnTo>
                    <a:lnTo>
                      <a:pt x="326" y="69"/>
                    </a:lnTo>
                    <a:cubicBezTo>
                      <a:pt x="326" y="54"/>
                      <a:pt x="316" y="54"/>
                      <a:pt x="316" y="54"/>
                    </a:cubicBezTo>
                    <a:cubicBezTo>
                      <a:pt x="306" y="54"/>
                      <a:pt x="296" y="69"/>
                      <a:pt x="296" y="69"/>
                    </a:cubicBezTo>
                    <a:lnTo>
                      <a:pt x="296" y="123"/>
                    </a:lnTo>
                    <a:lnTo>
                      <a:pt x="274" y="123"/>
                    </a:lnTo>
                    <a:close/>
                    <a:moveTo>
                      <a:pt x="429" y="154"/>
                    </a:moveTo>
                    <a:lnTo>
                      <a:pt x="429" y="154"/>
                    </a:lnTo>
                    <a:lnTo>
                      <a:pt x="449" y="123"/>
                    </a:lnTo>
                    <a:lnTo>
                      <a:pt x="417" y="37"/>
                    </a:lnTo>
                    <a:lnTo>
                      <a:pt x="442" y="37"/>
                    </a:lnTo>
                    <a:lnTo>
                      <a:pt x="463" y="95"/>
                    </a:lnTo>
                    <a:lnTo>
                      <a:pt x="488" y="37"/>
                    </a:lnTo>
                    <a:lnTo>
                      <a:pt x="506" y="37"/>
                    </a:lnTo>
                    <a:lnTo>
                      <a:pt x="453" y="154"/>
                    </a:lnTo>
                    <a:lnTo>
                      <a:pt x="429" y="154"/>
                    </a:lnTo>
                    <a:close/>
                    <a:moveTo>
                      <a:pt x="592" y="120"/>
                    </a:moveTo>
                    <a:lnTo>
                      <a:pt x="592" y="120"/>
                    </a:lnTo>
                    <a:cubicBezTo>
                      <a:pt x="576" y="125"/>
                      <a:pt x="561" y="125"/>
                      <a:pt x="561" y="125"/>
                    </a:cubicBezTo>
                    <a:cubicBezTo>
                      <a:pt x="540" y="125"/>
                      <a:pt x="527" y="113"/>
                      <a:pt x="527" y="113"/>
                    </a:cubicBezTo>
                    <a:cubicBezTo>
                      <a:pt x="515" y="101"/>
                      <a:pt x="515" y="80"/>
                      <a:pt x="515" y="80"/>
                    </a:cubicBezTo>
                    <a:cubicBezTo>
                      <a:pt x="515" y="60"/>
                      <a:pt x="526" y="48"/>
                      <a:pt x="526" y="48"/>
                    </a:cubicBezTo>
                    <a:cubicBezTo>
                      <a:pt x="537" y="35"/>
                      <a:pt x="556" y="35"/>
                      <a:pt x="556" y="35"/>
                    </a:cubicBezTo>
                    <a:cubicBezTo>
                      <a:pt x="575" y="35"/>
                      <a:pt x="584" y="47"/>
                      <a:pt x="584" y="47"/>
                    </a:cubicBezTo>
                    <a:cubicBezTo>
                      <a:pt x="592" y="59"/>
                      <a:pt x="592" y="85"/>
                      <a:pt x="592" y="85"/>
                    </a:cubicBezTo>
                    <a:lnTo>
                      <a:pt x="539" y="85"/>
                    </a:lnTo>
                    <a:cubicBezTo>
                      <a:pt x="541" y="110"/>
                      <a:pt x="566" y="110"/>
                      <a:pt x="566" y="110"/>
                    </a:cubicBezTo>
                    <a:cubicBezTo>
                      <a:pt x="578" y="110"/>
                      <a:pt x="592" y="104"/>
                      <a:pt x="592" y="104"/>
                    </a:cubicBezTo>
                    <a:lnTo>
                      <a:pt x="592" y="120"/>
                    </a:lnTo>
                    <a:close/>
                    <a:moveTo>
                      <a:pt x="539" y="72"/>
                    </a:moveTo>
                    <a:lnTo>
                      <a:pt x="539" y="72"/>
                    </a:lnTo>
                    <a:lnTo>
                      <a:pt x="570" y="72"/>
                    </a:lnTo>
                    <a:cubicBezTo>
                      <a:pt x="570" y="50"/>
                      <a:pt x="555" y="50"/>
                      <a:pt x="555" y="50"/>
                    </a:cubicBezTo>
                    <a:cubicBezTo>
                      <a:pt x="541" y="50"/>
                      <a:pt x="539" y="72"/>
                      <a:pt x="539" y="72"/>
                    </a:cubicBezTo>
                    <a:close/>
                    <a:moveTo>
                      <a:pt x="616" y="123"/>
                    </a:moveTo>
                    <a:lnTo>
                      <a:pt x="616" y="123"/>
                    </a:lnTo>
                    <a:lnTo>
                      <a:pt x="616" y="0"/>
                    </a:lnTo>
                    <a:lnTo>
                      <a:pt x="639" y="0"/>
                    </a:lnTo>
                    <a:lnTo>
                      <a:pt x="639" y="123"/>
                    </a:lnTo>
                    <a:lnTo>
                      <a:pt x="616" y="123"/>
                    </a:lnTo>
                    <a:close/>
                    <a:moveTo>
                      <a:pt x="704" y="125"/>
                    </a:moveTo>
                    <a:lnTo>
                      <a:pt x="704" y="125"/>
                    </a:lnTo>
                    <a:cubicBezTo>
                      <a:pt x="684" y="125"/>
                      <a:pt x="672" y="113"/>
                      <a:pt x="672" y="113"/>
                    </a:cubicBezTo>
                    <a:cubicBezTo>
                      <a:pt x="661" y="101"/>
                      <a:pt x="661" y="80"/>
                      <a:pt x="661" y="80"/>
                    </a:cubicBezTo>
                    <a:cubicBezTo>
                      <a:pt x="661" y="60"/>
                      <a:pt x="672" y="48"/>
                      <a:pt x="672" y="48"/>
                    </a:cubicBezTo>
                    <a:cubicBezTo>
                      <a:pt x="684" y="35"/>
                      <a:pt x="705" y="35"/>
                      <a:pt x="705" y="35"/>
                    </a:cubicBezTo>
                    <a:cubicBezTo>
                      <a:pt x="725" y="35"/>
                      <a:pt x="737" y="48"/>
                      <a:pt x="737" y="48"/>
                    </a:cubicBezTo>
                    <a:cubicBezTo>
                      <a:pt x="749" y="60"/>
                      <a:pt x="749" y="80"/>
                      <a:pt x="749" y="80"/>
                    </a:cubicBezTo>
                    <a:cubicBezTo>
                      <a:pt x="749" y="101"/>
                      <a:pt x="737" y="113"/>
                      <a:pt x="737" y="113"/>
                    </a:cubicBezTo>
                    <a:cubicBezTo>
                      <a:pt x="725" y="125"/>
                      <a:pt x="704" y="125"/>
                      <a:pt x="704" y="125"/>
                    </a:cubicBezTo>
                    <a:close/>
                    <a:moveTo>
                      <a:pt x="705" y="111"/>
                    </a:moveTo>
                    <a:lnTo>
                      <a:pt x="705" y="111"/>
                    </a:lnTo>
                    <a:cubicBezTo>
                      <a:pt x="725" y="111"/>
                      <a:pt x="725" y="80"/>
                      <a:pt x="725" y="80"/>
                    </a:cubicBezTo>
                    <a:cubicBezTo>
                      <a:pt x="725" y="66"/>
                      <a:pt x="719" y="58"/>
                      <a:pt x="719" y="58"/>
                    </a:cubicBezTo>
                    <a:cubicBezTo>
                      <a:pt x="714" y="50"/>
                      <a:pt x="705" y="50"/>
                      <a:pt x="705" y="50"/>
                    </a:cubicBezTo>
                    <a:cubicBezTo>
                      <a:pt x="696" y="50"/>
                      <a:pt x="690" y="58"/>
                      <a:pt x="690" y="58"/>
                    </a:cubicBezTo>
                    <a:cubicBezTo>
                      <a:pt x="685" y="66"/>
                      <a:pt x="685" y="80"/>
                      <a:pt x="685" y="80"/>
                    </a:cubicBezTo>
                    <a:cubicBezTo>
                      <a:pt x="685" y="94"/>
                      <a:pt x="690" y="103"/>
                      <a:pt x="690" y="103"/>
                    </a:cubicBezTo>
                    <a:cubicBezTo>
                      <a:pt x="696" y="111"/>
                      <a:pt x="705" y="111"/>
                      <a:pt x="705" y="111"/>
                    </a:cubicBezTo>
                    <a:close/>
                    <a:moveTo>
                      <a:pt x="834" y="121"/>
                    </a:moveTo>
                    <a:lnTo>
                      <a:pt x="834" y="121"/>
                    </a:lnTo>
                    <a:cubicBezTo>
                      <a:pt x="820" y="125"/>
                      <a:pt x="807" y="125"/>
                      <a:pt x="807" y="125"/>
                    </a:cubicBezTo>
                    <a:cubicBezTo>
                      <a:pt x="787" y="125"/>
                      <a:pt x="775" y="113"/>
                      <a:pt x="775" y="113"/>
                    </a:cubicBezTo>
                    <a:cubicBezTo>
                      <a:pt x="763" y="101"/>
                      <a:pt x="763" y="80"/>
                      <a:pt x="763" y="80"/>
                    </a:cubicBezTo>
                    <a:cubicBezTo>
                      <a:pt x="763" y="59"/>
                      <a:pt x="775" y="47"/>
                      <a:pt x="775" y="47"/>
                    </a:cubicBezTo>
                    <a:cubicBezTo>
                      <a:pt x="787" y="35"/>
                      <a:pt x="809" y="35"/>
                      <a:pt x="809" y="35"/>
                    </a:cubicBezTo>
                    <a:cubicBezTo>
                      <a:pt x="820" y="35"/>
                      <a:pt x="833" y="39"/>
                      <a:pt x="833" y="39"/>
                    </a:cubicBezTo>
                    <a:lnTo>
                      <a:pt x="833" y="56"/>
                    </a:lnTo>
                    <a:cubicBezTo>
                      <a:pt x="819" y="51"/>
                      <a:pt x="810" y="51"/>
                      <a:pt x="810" y="51"/>
                    </a:cubicBezTo>
                    <a:cubicBezTo>
                      <a:pt x="800" y="51"/>
                      <a:pt x="794" y="59"/>
                      <a:pt x="794" y="59"/>
                    </a:cubicBezTo>
                    <a:cubicBezTo>
                      <a:pt x="787" y="67"/>
                      <a:pt x="787" y="80"/>
                      <a:pt x="787" y="80"/>
                    </a:cubicBezTo>
                    <a:cubicBezTo>
                      <a:pt x="787" y="94"/>
                      <a:pt x="794" y="102"/>
                      <a:pt x="794" y="102"/>
                    </a:cubicBezTo>
                    <a:cubicBezTo>
                      <a:pt x="801" y="110"/>
                      <a:pt x="813" y="110"/>
                      <a:pt x="813" y="110"/>
                    </a:cubicBezTo>
                    <a:cubicBezTo>
                      <a:pt x="823" y="110"/>
                      <a:pt x="834" y="105"/>
                      <a:pt x="834" y="105"/>
                    </a:cubicBezTo>
                    <a:lnTo>
                      <a:pt x="834" y="121"/>
                    </a:lnTo>
                    <a:close/>
                    <a:moveTo>
                      <a:pt x="856" y="154"/>
                    </a:moveTo>
                    <a:lnTo>
                      <a:pt x="856" y="154"/>
                    </a:lnTo>
                    <a:lnTo>
                      <a:pt x="876" y="123"/>
                    </a:lnTo>
                    <a:lnTo>
                      <a:pt x="844" y="37"/>
                    </a:lnTo>
                    <a:lnTo>
                      <a:pt x="869" y="37"/>
                    </a:lnTo>
                    <a:lnTo>
                      <a:pt x="890" y="95"/>
                    </a:lnTo>
                    <a:lnTo>
                      <a:pt x="915" y="37"/>
                    </a:lnTo>
                    <a:lnTo>
                      <a:pt x="933" y="37"/>
                    </a:lnTo>
                    <a:lnTo>
                      <a:pt x="880" y="154"/>
                    </a:lnTo>
                    <a:lnTo>
                      <a:pt x="856" y="154"/>
                    </a:lnTo>
                    <a:close/>
                    <a:moveTo>
                      <a:pt x="993" y="123"/>
                    </a:moveTo>
                    <a:lnTo>
                      <a:pt x="993" y="123"/>
                    </a:lnTo>
                    <a:cubicBezTo>
                      <a:pt x="985" y="125"/>
                      <a:pt x="980" y="125"/>
                      <a:pt x="980" y="125"/>
                    </a:cubicBezTo>
                    <a:cubicBezTo>
                      <a:pt x="950" y="125"/>
                      <a:pt x="950" y="97"/>
                      <a:pt x="950" y="97"/>
                    </a:cubicBezTo>
                    <a:lnTo>
                      <a:pt x="950" y="52"/>
                    </a:lnTo>
                    <a:lnTo>
                      <a:pt x="941" y="52"/>
                    </a:lnTo>
                    <a:lnTo>
                      <a:pt x="941" y="37"/>
                    </a:lnTo>
                    <a:lnTo>
                      <a:pt x="950" y="37"/>
                    </a:lnTo>
                    <a:lnTo>
                      <a:pt x="950" y="23"/>
                    </a:lnTo>
                    <a:lnTo>
                      <a:pt x="973" y="20"/>
                    </a:lnTo>
                    <a:lnTo>
                      <a:pt x="973" y="37"/>
                    </a:lnTo>
                    <a:lnTo>
                      <a:pt x="992" y="37"/>
                    </a:lnTo>
                    <a:lnTo>
                      <a:pt x="992" y="52"/>
                    </a:lnTo>
                    <a:lnTo>
                      <a:pt x="973" y="52"/>
                    </a:lnTo>
                    <a:lnTo>
                      <a:pt x="973" y="94"/>
                    </a:lnTo>
                    <a:cubicBezTo>
                      <a:pt x="973" y="110"/>
                      <a:pt x="986" y="110"/>
                      <a:pt x="986" y="110"/>
                    </a:cubicBezTo>
                    <a:cubicBezTo>
                      <a:pt x="989" y="110"/>
                      <a:pt x="993" y="109"/>
                      <a:pt x="993" y="109"/>
                    </a:cubicBezTo>
                    <a:lnTo>
                      <a:pt x="993" y="123"/>
                    </a:lnTo>
                    <a:close/>
                    <a:moveTo>
                      <a:pt x="1084" y="120"/>
                    </a:moveTo>
                    <a:lnTo>
                      <a:pt x="1084" y="120"/>
                    </a:lnTo>
                    <a:cubicBezTo>
                      <a:pt x="1067" y="125"/>
                      <a:pt x="1053" y="125"/>
                      <a:pt x="1053" y="125"/>
                    </a:cubicBezTo>
                    <a:cubicBezTo>
                      <a:pt x="1031" y="125"/>
                      <a:pt x="1019" y="113"/>
                      <a:pt x="1019" y="113"/>
                    </a:cubicBezTo>
                    <a:cubicBezTo>
                      <a:pt x="1006" y="101"/>
                      <a:pt x="1006" y="80"/>
                      <a:pt x="1006" y="80"/>
                    </a:cubicBezTo>
                    <a:cubicBezTo>
                      <a:pt x="1006" y="60"/>
                      <a:pt x="1018" y="48"/>
                      <a:pt x="1018" y="48"/>
                    </a:cubicBezTo>
                    <a:cubicBezTo>
                      <a:pt x="1029" y="35"/>
                      <a:pt x="1048" y="35"/>
                      <a:pt x="1048" y="35"/>
                    </a:cubicBezTo>
                    <a:cubicBezTo>
                      <a:pt x="1067" y="35"/>
                      <a:pt x="1075" y="47"/>
                      <a:pt x="1075" y="47"/>
                    </a:cubicBezTo>
                    <a:cubicBezTo>
                      <a:pt x="1084" y="59"/>
                      <a:pt x="1084" y="85"/>
                      <a:pt x="1084" y="85"/>
                    </a:cubicBezTo>
                    <a:lnTo>
                      <a:pt x="1031" y="85"/>
                    </a:lnTo>
                    <a:cubicBezTo>
                      <a:pt x="1033" y="110"/>
                      <a:pt x="1058" y="110"/>
                      <a:pt x="1058" y="110"/>
                    </a:cubicBezTo>
                    <a:cubicBezTo>
                      <a:pt x="1069" y="110"/>
                      <a:pt x="1084" y="104"/>
                      <a:pt x="1084" y="104"/>
                    </a:cubicBezTo>
                    <a:lnTo>
                      <a:pt x="1084" y="120"/>
                    </a:lnTo>
                    <a:close/>
                    <a:moveTo>
                      <a:pt x="1030" y="72"/>
                    </a:moveTo>
                    <a:lnTo>
                      <a:pt x="1030" y="72"/>
                    </a:lnTo>
                    <a:lnTo>
                      <a:pt x="1061" y="72"/>
                    </a:lnTo>
                    <a:cubicBezTo>
                      <a:pt x="1061" y="50"/>
                      <a:pt x="1047" y="50"/>
                      <a:pt x="1047" y="50"/>
                    </a:cubicBezTo>
                    <a:cubicBezTo>
                      <a:pt x="1033" y="50"/>
                      <a:pt x="1030" y="72"/>
                      <a:pt x="1030"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35" name="Freeform 453"/>
              <p:cNvSpPr>
                <a:spLocks noEditPoints="1"/>
              </p:cNvSpPr>
              <p:nvPr/>
            </p:nvSpPr>
            <p:spPr bwMode="auto">
              <a:xfrm>
                <a:off x="1279" y="2927"/>
                <a:ext cx="511" cy="52"/>
              </a:xfrm>
              <a:custGeom>
                <a:avLst/>
                <a:gdLst>
                  <a:gd name="T0" fmla="*/ 0 w 1445"/>
                  <a:gd name="T1" fmla="*/ 0 h 154"/>
                  <a:gd name="T2" fmla="*/ 0 w 1445"/>
                  <a:gd name="T3" fmla="*/ 0 h 154"/>
                  <a:gd name="T4" fmla="*/ 0 w 1445"/>
                  <a:gd name="T5" fmla="*/ 0 h 154"/>
                  <a:gd name="T6" fmla="*/ 0 w 1445"/>
                  <a:gd name="T7" fmla="*/ 0 h 154"/>
                  <a:gd name="T8" fmla="*/ 0 w 1445"/>
                  <a:gd name="T9" fmla="*/ 0 h 154"/>
                  <a:gd name="T10" fmla="*/ 0 w 1445"/>
                  <a:gd name="T11" fmla="*/ 0 h 154"/>
                  <a:gd name="T12" fmla="*/ 0 w 1445"/>
                  <a:gd name="T13" fmla="*/ 0 h 154"/>
                  <a:gd name="T14" fmla="*/ 0 w 1445"/>
                  <a:gd name="T15" fmla="*/ 0 h 154"/>
                  <a:gd name="T16" fmla="*/ 0 w 1445"/>
                  <a:gd name="T17" fmla="*/ 0 h 154"/>
                  <a:gd name="T18" fmla="*/ 0 w 1445"/>
                  <a:gd name="T19" fmla="*/ 0 h 154"/>
                  <a:gd name="T20" fmla="*/ 0 w 1445"/>
                  <a:gd name="T21" fmla="*/ 0 h 154"/>
                  <a:gd name="T22" fmla="*/ 0 w 1445"/>
                  <a:gd name="T23" fmla="*/ 0 h 154"/>
                  <a:gd name="T24" fmla="*/ 0 w 1445"/>
                  <a:gd name="T25" fmla="*/ 0 h 154"/>
                  <a:gd name="T26" fmla="*/ 0 w 1445"/>
                  <a:gd name="T27" fmla="*/ 0 h 154"/>
                  <a:gd name="T28" fmla="*/ 0 w 1445"/>
                  <a:gd name="T29" fmla="*/ 0 h 154"/>
                  <a:gd name="T30" fmla="*/ 0 w 1445"/>
                  <a:gd name="T31" fmla="*/ 0 h 154"/>
                  <a:gd name="T32" fmla="*/ 0 w 1445"/>
                  <a:gd name="T33" fmla="*/ 0 h 154"/>
                  <a:gd name="T34" fmla="*/ 0 w 1445"/>
                  <a:gd name="T35" fmla="*/ 0 h 154"/>
                  <a:gd name="T36" fmla="*/ 0 w 1445"/>
                  <a:gd name="T37" fmla="*/ 0 h 154"/>
                  <a:gd name="T38" fmla="*/ 0 w 1445"/>
                  <a:gd name="T39" fmla="*/ 0 h 154"/>
                  <a:gd name="T40" fmla="*/ 0 w 1445"/>
                  <a:gd name="T41" fmla="*/ 0 h 154"/>
                  <a:gd name="T42" fmla="*/ 0 w 1445"/>
                  <a:gd name="T43" fmla="*/ 0 h 154"/>
                  <a:gd name="T44" fmla="*/ 0 w 1445"/>
                  <a:gd name="T45" fmla="*/ 0 h 154"/>
                  <a:gd name="T46" fmla="*/ 0 w 1445"/>
                  <a:gd name="T47" fmla="*/ 0 h 154"/>
                  <a:gd name="T48" fmla="*/ 0 w 1445"/>
                  <a:gd name="T49" fmla="*/ 0 h 154"/>
                  <a:gd name="T50" fmla="*/ 0 w 1445"/>
                  <a:gd name="T51" fmla="*/ 0 h 154"/>
                  <a:gd name="T52" fmla="*/ 0 w 1445"/>
                  <a:gd name="T53" fmla="*/ 0 h 154"/>
                  <a:gd name="T54" fmla="*/ 0 w 1445"/>
                  <a:gd name="T55" fmla="*/ 0 h 154"/>
                  <a:gd name="T56" fmla="*/ 0 w 1445"/>
                  <a:gd name="T57" fmla="*/ 0 h 154"/>
                  <a:gd name="T58" fmla="*/ 0 w 1445"/>
                  <a:gd name="T59" fmla="*/ 0 h 154"/>
                  <a:gd name="T60" fmla="*/ 0 w 1445"/>
                  <a:gd name="T61" fmla="*/ 0 h 154"/>
                  <a:gd name="T62" fmla="*/ 0 w 1445"/>
                  <a:gd name="T63" fmla="*/ 0 h 154"/>
                  <a:gd name="T64" fmla="*/ 0 w 1445"/>
                  <a:gd name="T65" fmla="*/ 0 h 154"/>
                  <a:gd name="T66" fmla="*/ 0 w 1445"/>
                  <a:gd name="T67" fmla="*/ 0 h 154"/>
                  <a:gd name="T68" fmla="*/ 0 w 1445"/>
                  <a:gd name="T69" fmla="*/ 0 h 154"/>
                  <a:gd name="T70" fmla="*/ 0 w 1445"/>
                  <a:gd name="T71" fmla="*/ 0 h 154"/>
                  <a:gd name="T72" fmla="*/ 0 w 1445"/>
                  <a:gd name="T73" fmla="*/ 0 h 154"/>
                  <a:gd name="T74" fmla="*/ 0 w 1445"/>
                  <a:gd name="T75" fmla="*/ 0 h 154"/>
                  <a:gd name="T76" fmla="*/ 0 w 1445"/>
                  <a:gd name="T77" fmla="*/ 0 h 154"/>
                  <a:gd name="T78" fmla="*/ 0 w 1445"/>
                  <a:gd name="T79" fmla="*/ 0 h 154"/>
                  <a:gd name="T80" fmla="*/ 0 w 1445"/>
                  <a:gd name="T81" fmla="*/ 0 h 154"/>
                  <a:gd name="T82" fmla="*/ 0 w 1445"/>
                  <a:gd name="T83" fmla="*/ 0 h 154"/>
                  <a:gd name="T84" fmla="*/ 0 w 1445"/>
                  <a:gd name="T85" fmla="*/ 0 h 154"/>
                  <a:gd name="T86" fmla="*/ 0 w 1445"/>
                  <a:gd name="T87" fmla="*/ 0 h 154"/>
                  <a:gd name="T88" fmla="*/ 0 w 1445"/>
                  <a:gd name="T89" fmla="*/ 0 h 154"/>
                  <a:gd name="T90" fmla="*/ 0 w 1445"/>
                  <a:gd name="T91" fmla="*/ 0 h 154"/>
                  <a:gd name="T92" fmla="*/ 0 w 1445"/>
                  <a:gd name="T93" fmla="*/ 0 h 154"/>
                  <a:gd name="T94" fmla="*/ 0 w 1445"/>
                  <a:gd name="T95" fmla="*/ 0 h 154"/>
                  <a:gd name="T96" fmla="*/ 0 w 1445"/>
                  <a:gd name="T97" fmla="*/ 0 h 154"/>
                  <a:gd name="T98" fmla="*/ 0 w 1445"/>
                  <a:gd name="T99" fmla="*/ 0 h 154"/>
                  <a:gd name="T100" fmla="*/ 0 w 1445"/>
                  <a:gd name="T101" fmla="*/ 0 h 154"/>
                  <a:gd name="T102" fmla="*/ 0 w 1445"/>
                  <a:gd name="T103" fmla="*/ 0 h 154"/>
                  <a:gd name="T104" fmla="*/ 0 w 1445"/>
                  <a:gd name="T105" fmla="*/ 0 h 154"/>
                  <a:gd name="T106" fmla="*/ 0 w 1445"/>
                  <a:gd name="T107" fmla="*/ 0 h 154"/>
                  <a:gd name="T108" fmla="*/ 0 w 1445"/>
                  <a:gd name="T109" fmla="*/ 0 h 154"/>
                  <a:gd name="T110" fmla="*/ 0 w 1445"/>
                  <a:gd name="T111" fmla="*/ 0 h 154"/>
                  <a:gd name="T112" fmla="*/ 0 w 1445"/>
                  <a:gd name="T113" fmla="*/ 0 h 154"/>
                  <a:gd name="T114" fmla="*/ 0 w 1445"/>
                  <a:gd name="T115" fmla="*/ 0 h 154"/>
                  <a:gd name="T116" fmla="*/ 0 w 1445"/>
                  <a:gd name="T117" fmla="*/ 0 h 154"/>
                  <a:gd name="T118" fmla="*/ 0 w 1445"/>
                  <a:gd name="T119" fmla="*/ 0 h 154"/>
                  <a:gd name="T120" fmla="*/ 0 w 1445"/>
                  <a:gd name="T121" fmla="*/ 0 h 154"/>
                  <a:gd name="T122" fmla="*/ 0 w 1445"/>
                  <a:gd name="T123" fmla="*/ 0 h 1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445" h="154">
                    <a:moveTo>
                      <a:pt x="0" y="124"/>
                    </a:moveTo>
                    <a:lnTo>
                      <a:pt x="0" y="124"/>
                    </a:lnTo>
                    <a:lnTo>
                      <a:pt x="0" y="8"/>
                    </a:lnTo>
                    <a:lnTo>
                      <a:pt x="40" y="8"/>
                    </a:lnTo>
                    <a:cubicBezTo>
                      <a:pt x="61" y="8"/>
                      <a:pt x="70" y="15"/>
                      <a:pt x="70" y="15"/>
                    </a:cubicBezTo>
                    <a:cubicBezTo>
                      <a:pt x="79" y="22"/>
                      <a:pt x="79" y="39"/>
                      <a:pt x="79" y="39"/>
                    </a:cubicBezTo>
                    <a:cubicBezTo>
                      <a:pt x="79" y="57"/>
                      <a:pt x="67" y="68"/>
                      <a:pt x="67" y="68"/>
                    </a:cubicBezTo>
                    <a:cubicBezTo>
                      <a:pt x="55" y="78"/>
                      <a:pt x="33" y="78"/>
                      <a:pt x="33" y="78"/>
                    </a:cubicBezTo>
                    <a:lnTo>
                      <a:pt x="23" y="78"/>
                    </a:lnTo>
                    <a:lnTo>
                      <a:pt x="23" y="124"/>
                    </a:lnTo>
                    <a:lnTo>
                      <a:pt x="0" y="124"/>
                    </a:lnTo>
                    <a:close/>
                    <a:moveTo>
                      <a:pt x="23" y="62"/>
                    </a:moveTo>
                    <a:lnTo>
                      <a:pt x="23" y="62"/>
                    </a:lnTo>
                    <a:lnTo>
                      <a:pt x="28" y="62"/>
                    </a:lnTo>
                    <a:cubicBezTo>
                      <a:pt x="40" y="62"/>
                      <a:pt x="48" y="57"/>
                      <a:pt x="48" y="57"/>
                    </a:cubicBezTo>
                    <a:cubicBezTo>
                      <a:pt x="55" y="51"/>
                      <a:pt x="55" y="41"/>
                      <a:pt x="55" y="41"/>
                    </a:cubicBezTo>
                    <a:cubicBezTo>
                      <a:pt x="55" y="24"/>
                      <a:pt x="33" y="24"/>
                      <a:pt x="33" y="24"/>
                    </a:cubicBezTo>
                    <a:lnTo>
                      <a:pt x="23" y="24"/>
                    </a:lnTo>
                    <a:lnTo>
                      <a:pt x="23" y="62"/>
                    </a:lnTo>
                    <a:close/>
                    <a:moveTo>
                      <a:pt x="98" y="124"/>
                    </a:moveTo>
                    <a:lnTo>
                      <a:pt x="98" y="124"/>
                    </a:lnTo>
                    <a:lnTo>
                      <a:pt x="98" y="0"/>
                    </a:lnTo>
                    <a:lnTo>
                      <a:pt x="121" y="0"/>
                    </a:lnTo>
                    <a:lnTo>
                      <a:pt x="121" y="124"/>
                    </a:lnTo>
                    <a:lnTo>
                      <a:pt x="98" y="124"/>
                    </a:lnTo>
                    <a:close/>
                    <a:moveTo>
                      <a:pt x="194" y="123"/>
                    </a:moveTo>
                    <a:lnTo>
                      <a:pt x="194" y="123"/>
                    </a:lnTo>
                    <a:cubicBezTo>
                      <a:pt x="186" y="125"/>
                      <a:pt x="181" y="125"/>
                      <a:pt x="181" y="125"/>
                    </a:cubicBezTo>
                    <a:cubicBezTo>
                      <a:pt x="151" y="125"/>
                      <a:pt x="151" y="97"/>
                      <a:pt x="151" y="97"/>
                    </a:cubicBezTo>
                    <a:lnTo>
                      <a:pt x="151" y="52"/>
                    </a:lnTo>
                    <a:lnTo>
                      <a:pt x="142" y="52"/>
                    </a:lnTo>
                    <a:lnTo>
                      <a:pt x="142" y="38"/>
                    </a:lnTo>
                    <a:lnTo>
                      <a:pt x="151" y="38"/>
                    </a:lnTo>
                    <a:lnTo>
                      <a:pt x="151" y="23"/>
                    </a:lnTo>
                    <a:lnTo>
                      <a:pt x="174" y="21"/>
                    </a:lnTo>
                    <a:lnTo>
                      <a:pt x="174" y="38"/>
                    </a:lnTo>
                    <a:lnTo>
                      <a:pt x="193" y="38"/>
                    </a:lnTo>
                    <a:lnTo>
                      <a:pt x="193" y="52"/>
                    </a:lnTo>
                    <a:lnTo>
                      <a:pt x="174" y="52"/>
                    </a:lnTo>
                    <a:lnTo>
                      <a:pt x="174" y="94"/>
                    </a:lnTo>
                    <a:cubicBezTo>
                      <a:pt x="174" y="110"/>
                      <a:pt x="187" y="110"/>
                      <a:pt x="187" y="110"/>
                    </a:cubicBezTo>
                    <a:cubicBezTo>
                      <a:pt x="190" y="110"/>
                      <a:pt x="194" y="109"/>
                      <a:pt x="194" y="109"/>
                    </a:cubicBezTo>
                    <a:lnTo>
                      <a:pt x="194" y="123"/>
                    </a:lnTo>
                    <a:close/>
                    <a:moveTo>
                      <a:pt x="271" y="147"/>
                    </a:moveTo>
                    <a:lnTo>
                      <a:pt x="271" y="147"/>
                    </a:lnTo>
                    <a:lnTo>
                      <a:pt x="312" y="8"/>
                    </a:lnTo>
                    <a:lnTo>
                      <a:pt x="326" y="8"/>
                    </a:lnTo>
                    <a:lnTo>
                      <a:pt x="285" y="147"/>
                    </a:lnTo>
                    <a:lnTo>
                      <a:pt x="271" y="147"/>
                    </a:lnTo>
                    <a:close/>
                    <a:moveTo>
                      <a:pt x="453" y="114"/>
                    </a:moveTo>
                    <a:lnTo>
                      <a:pt x="453" y="114"/>
                    </a:lnTo>
                    <a:cubicBezTo>
                      <a:pt x="442" y="125"/>
                      <a:pt x="428" y="125"/>
                      <a:pt x="428" y="125"/>
                    </a:cubicBezTo>
                    <a:cubicBezTo>
                      <a:pt x="417" y="125"/>
                      <a:pt x="410" y="119"/>
                      <a:pt x="410" y="119"/>
                    </a:cubicBezTo>
                    <a:cubicBezTo>
                      <a:pt x="403" y="112"/>
                      <a:pt x="403" y="101"/>
                      <a:pt x="403" y="101"/>
                    </a:cubicBezTo>
                    <a:cubicBezTo>
                      <a:pt x="403" y="87"/>
                      <a:pt x="414" y="79"/>
                      <a:pt x="414" y="79"/>
                    </a:cubicBezTo>
                    <a:cubicBezTo>
                      <a:pt x="426" y="71"/>
                      <a:pt x="447" y="71"/>
                      <a:pt x="447" y="71"/>
                    </a:cubicBezTo>
                    <a:lnTo>
                      <a:pt x="453" y="71"/>
                    </a:lnTo>
                    <a:lnTo>
                      <a:pt x="453" y="63"/>
                    </a:lnTo>
                    <a:cubicBezTo>
                      <a:pt x="453" y="50"/>
                      <a:pt x="438" y="50"/>
                      <a:pt x="438" y="50"/>
                    </a:cubicBezTo>
                    <a:cubicBezTo>
                      <a:pt x="424" y="50"/>
                      <a:pt x="411" y="58"/>
                      <a:pt x="411" y="58"/>
                    </a:cubicBezTo>
                    <a:lnTo>
                      <a:pt x="411" y="42"/>
                    </a:lnTo>
                    <a:cubicBezTo>
                      <a:pt x="426" y="36"/>
                      <a:pt x="442" y="36"/>
                      <a:pt x="442" y="36"/>
                    </a:cubicBezTo>
                    <a:cubicBezTo>
                      <a:pt x="475" y="36"/>
                      <a:pt x="475" y="63"/>
                      <a:pt x="475" y="63"/>
                    </a:cubicBezTo>
                    <a:lnTo>
                      <a:pt x="475" y="101"/>
                    </a:lnTo>
                    <a:cubicBezTo>
                      <a:pt x="475" y="111"/>
                      <a:pt x="482" y="111"/>
                      <a:pt x="482" y="111"/>
                    </a:cubicBezTo>
                    <a:cubicBezTo>
                      <a:pt x="483" y="111"/>
                      <a:pt x="485" y="110"/>
                      <a:pt x="485" y="110"/>
                    </a:cubicBezTo>
                    <a:lnTo>
                      <a:pt x="485" y="123"/>
                    </a:lnTo>
                    <a:cubicBezTo>
                      <a:pt x="478" y="125"/>
                      <a:pt x="472" y="125"/>
                      <a:pt x="472" y="125"/>
                    </a:cubicBezTo>
                    <a:cubicBezTo>
                      <a:pt x="458" y="125"/>
                      <a:pt x="454" y="114"/>
                      <a:pt x="454" y="114"/>
                    </a:cubicBezTo>
                    <a:lnTo>
                      <a:pt x="453" y="114"/>
                    </a:lnTo>
                    <a:close/>
                    <a:moveTo>
                      <a:pt x="453" y="102"/>
                    </a:moveTo>
                    <a:lnTo>
                      <a:pt x="453" y="102"/>
                    </a:lnTo>
                    <a:lnTo>
                      <a:pt x="453" y="84"/>
                    </a:lnTo>
                    <a:lnTo>
                      <a:pt x="448" y="84"/>
                    </a:lnTo>
                    <a:cubicBezTo>
                      <a:pt x="425" y="84"/>
                      <a:pt x="425" y="99"/>
                      <a:pt x="425" y="99"/>
                    </a:cubicBezTo>
                    <a:cubicBezTo>
                      <a:pt x="425" y="103"/>
                      <a:pt x="428" y="106"/>
                      <a:pt x="428" y="106"/>
                    </a:cubicBezTo>
                    <a:cubicBezTo>
                      <a:pt x="432" y="110"/>
                      <a:pt x="436" y="110"/>
                      <a:pt x="436" y="110"/>
                    </a:cubicBezTo>
                    <a:cubicBezTo>
                      <a:pt x="445" y="110"/>
                      <a:pt x="453" y="102"/>
                      <a:pt x="453" y="102"/>
                    </a:cubicBezTo>
                    <a:close/>
                    <a:moveTo>
                      <a:pt x="550" y="123"/>
                    </a:moveTo>
                    <a:lnTo>
                      <a:pt x="550" y="123"/>
                    </a:lnTo>
                    <a:cubicBezTo>
                      <a:pt x="541" y="125"/>
                      <a:pt x="536" y="125"/>
                      <a:pt x="536" y="125"/>
                    </a:cubicBezTo>
                    <a:cubicBezTo>
                      <a:pt x="506" y="125"/>
                      <a:pt x="506" y="97"/>
                      <a:pt x="506" y="97"/>
                    </a:cubicBezTo>
                    <a:lnTo>
                      <a:pt x="506" y="52"/>
                    </a:lnTo>
                    <a:lnTo>
                      <a:pt x="497" y="52"/>
                    </a:lnTo>
                    <a:lnTo>
                      <a:pt x="497" y="38"/>
                    </a:lnTo>
                    <a:lnTo>
                      <a:pt x="506" y="38"/>
                    </a:lnTo>
                    <a:lnTo>
                      <a:pt x="506" y="23"/>
                    </a:lnTo>
                    <a:lnTo>
                      <a:pt x="529" y="21"/>
                    </a:lnTo>
                    <a:lnTo>
                      <a:pt x="529" y="38"/>
                    </a:lnTo>
                    <a:lnTo>
                      <a:pt x="548" y="38"/>
                    </a:lnTo>
                    <a:lnTo>
                      <a:pt x="548" y="52"/>
                    </a:lnTo>
                    <a:lnTo>
                      <a:pt x="529" y="52"/>
                    </a:lnTo>
                    <a:lnTo>
                      <a:pt x="529" y="94"/>
                    </a:lnTo>
                    <a:cubicBezTo>
                      <a:pt x="529" y="110"/>
                      <a:pt x="542" y="110"/>
                      <a:pt x="542" y="110"/>
                    </a:cubicBezTo>
                    <a:cubicBezTo>
                      <a:pt x="545" y="110"/>
                      <a:pt x="550" y="109"/>
                      <a:pt x="550" y="109"/>
                    </a:cubicBezTo>
                    <a:lnTo>
                      <a:pt x="550" y="123"/>
                    </a:lnTo>
                    <a:close/>
                    <a:moveTo>
                      <a:pt x="570" y="154"/>
                    </a:moveTo>
                    <a:lnTo>
                      <a:pt x="570" y="154"/>
                    </a:lnTo>
                    <a:lnTo>
                      <a:pt x="590" y="124"/>
                    </a:lnTo>
                    <a:lnTo>
                      <a:pt x="558" y="38"/>
                    </a:lnTo>
                    <a:lnTo>
                      <a:pt x="583" y="38"/>
                    </a:lnTo>
                    <a:lnTo>
                      <a:pt x="604" y="95"/>
                    </a:lnTo>
                    <a:lnTo>
                      <a:pt x="629" y="38"/>
                    </a:lnTo>
                    <a:lnTo>
                      <a:pt x="647" y="38"/>
                    </a:lnTo>
                    <a:lnTo>
                      <a:pt x="594" y="154"/>
                    </a:lnTo>
                    <a:lnTo>
                      <a:pt x="570" y="154"/>
                    </a:lnTo>
                    <a:close/>
                    <a:moveTo>
                      <a:pt x="664" y="154"/>
                    </a:moveTo>
                    <a:lnTo>
                      <a:pt x="664" y="154"/>
                    </a:lnTo>
                    <a:lnTo>
                      <a:pt x="664" y="38"/>
                    </a:lnTo>
                    <a:lnTo>
                      <a:pt x="687" y="38"/>
                    </a:lnTo>
                    <a:lnTo>
                      <a:pt x="687" y="54"/>
                    </a:lnTo>
                    <a:cubicBezTo>
                      <a:pt x="696" y="36"/>
                      <a:pt x="715" y="36"/>
                      <a:pt x="715" y="36"/>
                    </a:cubicBezTo>
                    <a:cubicBezTo>
                      <a:pt x="730" y="36"/>
                      <a:pt x="739" y="47"/>
                      <a:pt x="739" y="47"/>
                    </a:cubicBezTo>
                    <a:cubicBezTo>
                      <a:pt x="748" y="58"/>
                      <a:pt x="748" y="78"/>
                      <a:pt x="748" y="78"/>
                    </a:cubicBezTo>
                    <a:cubicBezTo>
                      <a:pt x="748" y="100"/>
                      <a:pt x="738" y="113"/>
                      <a:pt x="738" y="113"/>
                    </a:cubicBezTo>
                    <a:cubicBezTo>
                      <a:pt x="728" y="125"/>
                      <a:pt x="711" y="125"/>
                      <a:pt x="711" y="125"/>
                    </a:cubicBezTo>
                    <a:cubicBezTo>
                      <a:pt x="698" y="125"/>
                      <a:pt x="687" y="115"/>
                      <a:pt x="687" y="115"/>
                    </a:cubicBezTo>
                    <a:lnTo>
                      <a:pt x="687" y="154"/>
                    </a:lnTo>
                    <a:lnTo>
                      <a:pt x="664" y="154"/>
                    </a:lnTo>
                    <a:close/>
                    <a:moveTo>
                      <a:pt x="687" y="101"/>
                    </a:moveTo>
                    <a:lnTo>
                      <a:pt x="687" y="101"/>
                    </a:lnTo>
                    <a:cubicBezTo>
                      <a:pt x="695" y="110"/>
                      <a:pt x="705" y="110"/>
                      <a:pt x="705" y="110"/>
                    </a:cubicBezTo>
                    <a:cubicBezTo>
                      <a:pt x="713" y="110"/>
                      <a:pt x="718" y="102"/>
                      <a:pt x="718" y="102"/>
                    </a:cubicBezTo>
                    <a:cubicBezTo>
                      <a:pt x="723" y="94"/>
                      <a:pt x="723" y="80"/>
                      <a:pt x="723" y="80"/>
                    </a:cubicBezTo>
                    <a:cubicBezTo>
                      <a:pt x="723" y="54"/>
                      <a:pt x="706" y="54"/>
                      <a:pt x="706" y="54"/>
                    </a:cubicBezTo>
                    <a:cubicBezTo>
                      <a:pt x="696" y="54"/>
                      <a:pt x="687" y="67"/>
                      <a:pt x="687" y="67"/>
                    </a:cubicBezTo>
                    <a:lnTo>
                      <a:pt x="687" y="101"/>
                    </a:lnTo>
                    <a:close/>
                    <a:moveTo>
                      <a:pt x="770" y="124"/>
                    </a:moveTo>
                    <a:lnTo>
                      <a:pt x="770" y="124"/>
                    </a:lnTo>
                    <a:lnTo>
                      <a:pt x="770" y="38"/>
                    </a:lnTo>
                    <a:lnTo>
                      <a:pt x="793" y="38"/>
                    </a:lnTo>
                    <a:lnTo>
                      <a:pt x="793" y="124"/>
                    </a:lnTo>
                    <a:lnTo>
                      <a:pt x="770" y="124"/>
                    </a:lnTo>
                    <a:close/>
                    <a:moveTo>
                      <a:pt x="770" y="23"/>
                    </a:moveTo>
                    <a:lnTo>
                      <a:pt x="770" y="23"/>
                    </a:lnTo>
                    <a:lnTo>
                      <a:pt x="770" y="4"/>
                    </a:lnTo>
                    <a:lnTo>
                      <a:pt x="793" y="4"/>
                    </a:lnTo>
                    <a:lnTo>
                      <a:pt x="793" y="23"/>
                    </a:lnTo>
                    <a:lnTo>
                      <a:pt x="770" y="23"/>
                    </a:lnTo>
                    <a:close/>
                    <a:moveTo>
                      <a:pt x="885" y="122"/>
                    </a:moveTo>
                    <a:lnTo>
                      <a:pt x="885" y="122"/>
                    </a:lnTo>
                    <a:cubicBezTo>
                      <a:pt x="871" y="125"/>
                      <a:pt x="858" y="125"/>
                      <a:pt x="858" y="125"/>
                    </a:cubicBezTo>
                    <a:cubicBezTo>
                      <a:pt x="838" y="125"/>
                      <a:pt x="826" y="113"/>
                      <a:pt x="826" y="113"/>
                    </a:cubicBezTo>
                    <a:cubicBezTo>
                      <a:pt x="814" y="101"/>
                      <a:pt x="814" y="81"/>
                      <a:pt x="814" y="81"/>
                    </a:cubicBezTo>
                    <a:cubicBezTo>
                      <a:pt x="814" y="59"/>
                      <a:pt x="826" y="48"/>
                      <a:pt x="826" y="48"/>
                    </a:cubicBezTo>
                    <a:cubicBezTo>
                      <a:pt x="838" y="36"/>
                      <a:pt x="860" y="36"/>
                      <a:pt x="860" y="36"/>
                    </a:cubicBezTo>
                    <a:cubicBezTo>
                      <a:pt x="871" y="36"/>
                      <a:pt x="884" y="39"/>
                      <a:pt x="884" y="39"/>
                    </a:cubicBezTo>
                    <a:lnTo>
                      <a:pt x="884" y="56"/>
                    </a:lnTo>
                    <a:cubicBezTo>
                      <a:pt x="870" y="51"/>
                      <a:pt x="862" y="51"/>
                      <a:pt x="862" y="51"/>
                    </a:cubicBezTo>
                    <a:cubicBezTo>
                      <a:pt x="851" y="51"/>
                      <a:pt x="845" y="59"/>
                      <a:pt x="845" y="59"/>
                    </a:cubicBezTo>
                    <a:cubicBezTo>
                      <a:pt x="838" y="67"/>
                      <a:pt x="838" y="80"/>
                      <a:pt x="838" y="80"/>
                    </a:cubicBezTo>
                    <a:cubicBezTo>
                      <a:pt x="838" y="94"/>
                      <a:pt x="845" y="102"/>
                      <a:pt x="845" y="102"/>
                    </a:cubicBezTo>
                    <a:cubicBezTo>
                      <a:pt x="852" y="110"/>
                      <a:pt x="864" y="110"/>
                      <a:pt x="864" y="110"/>
                    </a:cubicBezTo>
                    <a:cubicBezTo>
                      <a:pt x="874" y="110"/>
                      <a:pt x="885" y="106"/>
                      <a:pt x="885" y="106"/>
                    </a:cubicBezTo>
                    <a:lnTo>
                      <a:pt x="885" y="122"/>
                    </a:lnTo>
                    <a:close/>
                    <a:moveTo>
                      <a:pt x="949" y="114"/>
                    </a:moveTo>
                    <a:lnTo>
                      <a:pt x="949" y="114"/>
                    </a:lnTo>
                    <a:cubicBezTo>
                      <a:pt x="937" y="125"/>
                      <a:pt x="924" y="125"/>
                      <a:pt x="924" y="125"/>
                    </a:cubicBezTo>
                    <a:cubicBezTo>
                      <a:pt x="913" y="125"/>
                      <a:pt x="906" y="119"/>
                      <a:pt x="906" y="119"/>
                    </a:cubicBezTo>
                    <a:cubicBezTo>
                      <a:pt x="899" y="112"/>
                      <a:pt x="899" y="101"/>
                      <a:pt x="899" y="101"/>
                    </a:cubicBezTo>
                    <a:cubicBezTo>
                      <a:pt x="899" y="87"/>
                      <a:pt x="910" y="79"/>
                      <a:pt x="910" y="79"/>
                    </a:cubicBezTo>
                    <a:cubicBezTo>
                      <a:pt x="922" y="71"/>
                      <a:pt x="943" y="71"/>
                      <a:pt x="943" y="71"/>
                    </a:cubicBezTo>
                    <a:lnTo>
                      <a:pt x="949" y="71"/>
                    </a:lnTo>
                    <a:lnTo>
                      <a:pt x="949" y="63"/>
                    </a:lnTo>
                    <a:cubicBezTo>
                      <a:pt x="949" y="50"/>
                      <a:pt x="934" y="50"/>
                      <a:pt x="934" y="50"/>
                    </a:cubicBezTo>
                    <a:cubicBezTo>
                      <a:pt x="920" y="50"/>
                      <a:pt x="906" y="58"/>
                      <a:pt x="906" y="58"/>
                    </a:cubicBezTo>
                    <a:lnTo>
                      <a:pt x="906" y="42"/>
                    </a:lnTo>
                    <a:cubicBezTo>
                      <a:pt x="922" y="36"/>
                      <a:pt x="937" y="36"/>
                      <a:pt x="937" y="36"/>
                    </a:cubicBezTo>
                    <a:cubicBezTo>
                      <a:pt x="971" y="36"/>
                      <a:pt x="971" y="63"/>
                      <a:pt x="971" y="63"/>
                    </a:cubicBezTo>
                    <a:lnTo>
                      <a:pt x="971" y="101"/>
                    </a:lnTo>
                    <a:cubicBezTo>
                      <a:pt x="971" y="111"/>
                      <a:pt x="978" y="111"/>
                      <a:pt x="978" y="111"/>
                    </a:cubicBezTo>
                    <a:cubicBezTo>
                      <a:pt x="979" y="111"/>
                      <a:pt x="981" y="110"/>
                      <a:pt x="981" y="110"/>
                    </a:cubicBezTo>
                    <a:lnTo>
                      <a:pt x="981" y="123"/>
                    </a:lnTo>
                    <a:cubicBezTo>
                      <a:pt x="974" y="125"/>
                      <a:pt x="968" y="125"/>
                      <a:pt x="968" y="125"/>
                    </a:cubicBezTo>
                    <a:cubicBezTo>
                      <a:pt x="954" y="125"/>
                      <a:pt x="950" y="114"/>
                      <a:pt x="950" y="114"/>
                    </a:cubicBezTo>
                    <a:lnTo>
                      <a:pt x="949" y="114"/>
                    </a:lnTo>
                    <a:close/>
                    <a:moveTo>
                      <a:pt x="949" y="102"/>
                    </a:moveTo>
                    <a:lnTo>
                      <a:pt x="949" y="102"/>
                    </a:lnTo>
                    <a:lnTo>
                      <a:pt x="949" y="84"/>
                    </a:lnTo>
                    <a:lnTo>
                      <a:pt x="944" y="84"/>
                    </a:lnTo>
                    <a:cubicBezTo>
                      <a:pt x="921" y="84"/>
                      <a:pt x="921" y="99"/>
                      <a:pt x="921" y="99"/>
                    </a:cubicBezTo>
                    <a:cubicBezTo>
                      <a:pt x="921" y="103"/>
                      <a:pt x="924" y="106"/>
                      <a:pt x="924" y="106"/>
                    </a:cubicBezTo>
                    <a:cubicBezTo>
                      <a:pt x="928" y="110"/>
                      <a:pt x="932" y="110"/>
                      <a:pt x="932" y="110"/>
                    </a:cubicBezTo>
                    <a:cubicBezTo>
                      <a:pt x="940" y="110"/>
                      <a:pt x="949" y="102"/>
                      <a:pt x="949" y="102"/>
                    </a:cubicBezTo>
                    <a:close/>
                    <a:moveTo>
                      <a:pt x="1001" y="124"/>
                    </a:moveTo>
                    <a:lnTo>
                      <a:pt x="1001" y="124"/>
                    </a:lnTo>
                    <a:lnTo>
                      <a:pt x="1001" y="0"/>
                    </a:lnTo>
                    <a:lnTo>
                      <a:pt x="1024" y="0"/>
                    </a:lnTo>
                    <a:lnTo>
                      <a:pt x="1024" y="124"/>
                    </a:lnTo>
                    <a:lnTo>
                      <a:pt x="1001" y="124"/>
                    </a:lnTo>
                    <a:close/>
                    <a:moveTo>
                      <a:pt x="1093" y="124"/>
                    </a:moveTo>
                    <a:lnTo>
                      <a:pt x="1093" y="124"/>
                    </a:lnTo>
                    <a:lnTo>
                      <a:pt x="1138" y="8"/>
                    </a:lnTo>
                    <a:lnTo>
                      <a:pt x="1162" y="8"/>
                    </a:lnTo>
                    <a:lnTo>
                      <a:pt x="1207" y="124"/>
                    </a:lnTo>
                    <a:lnTo>
                      <a:pt x="1183" y="124"/>
                    </a:lnTo>
                    <a:lnTo>
                      <a:pt x="1171" y="93"/>
                    </a:lnTo>
                    <a:lnTo>
                      <a:pt x="1123" y="93"/>
                    </a:lnTo>
                    <a:lnTo>
                      <a:pt x="1111" y="124"/>
                    </a:lnTo>
                    <a:lnTo>
                      <a:pt x="1093" y="124"/>
                    </a:lnTo>
                    <a:close/>
                    <a:moveTo>
                      <a:pt x="1129" y="77"/>
                    </a:moveTo>
                    <a:lnTo>
                      <a:pt x="1129" y="77"/>
                    </a:lnTo>
                    <a:lnTo>
                      <a:pt x="1165" y="77"/>
                    </a:lnTo>
                    <a:lnTo>
                      <a:pt x="1147" y="31"/>
                    </a:lnTo>
                    <a:lnTo>
                      <a:pt x="1129" y="77"/>
                    </a:lnTo>
                    <a:close/>
                    <a:moveTo>
                      <a:pt x="1224" y="124"/>
                    </a:moveTo>
                    <a:lnTo>
                      <a:pt x="1224" y="124"/>
                    </a:lnTo>
                    <a:lnTo>
                      <a:pt x="1224" y="8"/>
                    </a:lnTo>
                    <a:lnTo>
                      <a:pt x="1256" y="8"/>
                    </a:lnTo>
                    <a:lnTo>
                      <a:pt x="1284" y="89"/>
                    </a:lnTo>
                    <a:lnTo>
                      <a:pt x="1312" y="8"/>
                    </a:lnTo>
                    <a:lnTo>
                      <a:pt x="1340" y="8"/>
                    </a:lnTo>
                    <a:lnTo>
                      <a:pt x="1340" y="124"/>
                    </a:lnTo>
                    <a:lnTo>
                      <a:pt x="1318" y="124"/>
                    </a:lnTo>
                    <a:lnTo>
                      <a:pt x="1318" y="36"/>
                    </a:lnTo>
                    <a:lnTo>
                      <a:pt x="1290" y="116"/>
                    </a:lnTo>
                    <a:lnTo>
                      <a:pt x="1270" y="116"/>
                    </a:lnTo>
                    <a:lnTo>
                      <a:pt x="1243" y="35"/>
                    </a:lnTo>
                    <a:lnTo>
                      <a:pt x="1243" y="124"/>
                    </a:lnTo>
                    <a:lnTo>
                      <a:pt x="1224" y="124"/>
                    </a:lnTo>
                    <a:close/>
                    <a:moveTo>
                      <a:pt x="1369" y="124"/>
                    </a:moveTo>
                    <a:lnTo>
                      <a:pt x="1369" y="124"/>
                    </a:lnTo>
                    <a:lnTo>
                      <a:pt x="1369" y="8"/>
                    </a:lnTo>
                    <a:lnTo>
                      <a:pt x="1393" y="8"/>
                    </a:lnTo>
                    <a:lnTo>
                      <a:pt x="1393" y="107"/>
                    </a:lnTo>
                    <a:lnTo>
                      <a:pt x="1445" y="107"/>
                    </a:lnTo>
                    <a:lnTo>
                      <a:pt x="1445" y="124"/>
                    </a:lnTo>
                    <a:lnTo>
                      <a:pt x="1369"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36" name="Freeform 454"/>
              <p:cNvSpPr>
                <a:spLocks noEditPoints="1"/>
              </p:cNvSpPr>
              <p:nvPr/>
            </p:nvSpPr>
            <p:spPr bwMode="auto">
              <a:xfrm>
                <a:off x="1722" y="3121"/>
                <a:ext cx="325" cy="43"/>
              </a:xfrm>
              <a:custGeom>
                <a:avLst/>
                <a:gdLst>
                  <a:gd name="T0" fmla="*/ 0 w 920"/>
                  <a:gd name="T1" fmla="*/ 0 h 126"/>
                  <a:gd name="T2" fmla="*/ 0 w 920"/>
                  <a:gd name="T3" fmla="*/ 0 h 126"/>
                  <a:gd name="T4" fmla="*/ 0 w 920"/>
                  <a:gd name="T5" fmla="*/ 0 h 126"/>
                  <a:gd name="T6" fmla="*/ 0 w 920"/>
                  <a:gd name="T7" fmla="*/ 0 h 126"/>
                  <a:gd name="T8" fmla="*/ 0 w 920"/>
                  <a:gd name="T9" fmla="*/ 0 h 126"/>
                  <a:gd name="T10" fmla="*/ 0 w 920"/>
                  <a:gd name="T11" fmla="*/ 0 h 126"/>
                  <a:gd name="T12" fmla="*/ 0 w 920"/>
                  <a:gd name="T13" fmla="*/ 0 h 126"/>
                  <a:gd name="T14" fmla="*/ 0 w 920"/>
                  <a:gd name="T15" fmla="*/ 0 h 126"/>
                  <a:gd name="T16" fmla="*/ 0 w 920"/>
                  <a:gd name="T17" fmla="*/ 0 h 126"/>
                  <a:gd name="T18" fmla="*/ 0 w 920"/>
                  <a:gd name="T19" fmla="*/ 0 h 126"/>
                  <a:gd name="T20" fmla="*/ 0 w 920"/>
                  <a:gd name="T21" fmla="*/ 0 h 126"/>
                  <a:gd name="T22" fmla="*/ 0 w 920"/>
                  <a:gd name="T23" fmla="*/ 0 h 126"/>
                  <a:gd name="T24" fmla="*/ 0 w 920"/>
                  <a:gd name="T25" fmla="*/ 0 h 126"/>
                  <a:gd name="T26" fmla="*/ 0 w 920"/>
                  <a:gd name="T27" fmla="*/ 0 h 126"/>
                  <a:gd name="T28" fmla="*/ 0 w 920"/>
                  <a:gd name="T29" fmla="*/ 0 h 126"/>
                  <a:gd name="T30" fmla="*/ 0 w 920"/>
                  <a:gd name="T31" fmla="*/ 0 h 126"/>
                  <a:gd name="T32" fmla="*/ 0 w 920"/>
                  <a:gd name="T33" fmla="*/ 0 h 126"/>
                  <a:gd name="T34" fmla="*/ 0 w 920"/>
                  <a:gd name="T35" fmla="*/ 0 h 126"/>
                  <a:gd name="T36" fmla="*/ 0 w 920"/>
                  <a:gd name="T37" fmla="*/ 0 h 126"/>
                  <a:gd name="T38" fmla="*/ 0 w 920"/>
                  <a:gd name="T39" fmla="*/ 0 h 126"/>
                  <a:gd name="T40" fmla="*/ 0 w 920"/>
                  <a:gd name="T41" fmla="*/ 0 h 126"/>
                  <a:gd name="T42" fmla="*/ 0 w 920"/>
                  <a:gd name="T43" fmla="*/ 0 h 126"/>
                  <a:gd name="T44" fmla="*/ 0 w 920"/>
                  <a:gd name="T45" fmla="*/ 0 h 126"/>
                  <a:gd name="T46" fmla="*/ 0 w 920"/>
                  <a:gd name="T47" fmla="*/ 0 h 126"/>
                  <a:gd name="T48" fmla="*/ 0 w 920"/>
                  <a:gd name="T49" fmla="*/ 0 h 126"/>
                  <a:gd name="T50" fmla="*/ 0 w 920"/>
                  <a:gd name="T51" fmla="*/ 0 h 126"/>
                  <a:gd name="T52" fmla="*/ 0 w 920"/>
                  <a:gd name="T53" fmla="*/ 0 h 126"/>
                  <a:gd name="T54" fmla="*/ 0 w 920"/>
                  <a:gd name="T55" fmla="*/ 0 h 126"/>
                  <a:gd name="T56" fmla="*/ 0 w 920"/>
                  <a:gd name="T57" fmla="*/ 0 h 126"/>
                  <a:gd name="T58" fmla="*/ 0 w 920"/>
                  <a:gd name="T59" fmla="*/ 0 h 126"/>
                  <a:gd name="T60" fmla="*/ 0 w 920"/>
                  <a:gd name="T61" fmla="*/ 0 h 126"/>
                  <a:gd name="T62" fmla="*/ 0 w 920"/>
                  <a:gd name="T63" fmla="*/ 0 h 126"/>
                  <a:gd name="T64" fmla="*/ 0 w 920"/>
                  <a:gd name="T65" fmla="*/ 0 h 126"/>
                  <a:gd name="T66" fmla="*/ 0 w 920"/>
                  <a:gd name="T67" fmla="*/ 0 h 126"/>
                  <a:gd name="T68" fmla="*/ 0 w 920"/>
                  <a:gd name="T69" fmla="*/ 0 h 126"/>
                  <a:gd name="T70" fmla="*/ 0 w 920"/>
                  <a:gd name="T71" fmla="*/ 0 h 126"/>
                  <a:gd name="T72" fmla="*/ 0 w 920"/>
                  <a:gd name="T73" fmla="*/ 0 h 126"/>
                  <a:gd name="T74" fmla="*/ 0 w 920"/>
                  <a:gd name="T75" fmla="*/ 0 h 126"/>
                  <a:gd name="T76" fmla="*/ 0 w 920"/>
                  <a:gd name="T77" fmla="*/ 0 h 126"/>
                  <a:gd name="T78" fmla="*/ 0 w 920"/>
                  <a:gd name="T79" fmla="*/ 0 h 126"/>
                  <a:gd name="T80" fmla="*/ 0 w 920"/>
                  <a:gd name="T81" fmla="*/ 0 h 126"/>
                  <a:gd name="T82" fmla="*/ 0 w 920"/>
                  <a:gd name="T83" fmla="*/ 0 h 126"/>
                  <a:gd name="T84" fmla="*/ 0 w 920"/>
                  <a:gd name="T85" fmla="*/ 0 h 126"/>
                  <a:gd name="T86" fmla="*/ 0 w 920"/>
                  <a:gd name="T87" fmla="*/ 0 h 126"/>
                  <a:gd name="T88" fmla="*/ 0 w 920"/>
                  <a:gd name="T89" fmla="*/ 0 h 126"/>
                  <a:gd name="T90" fmla="*/ 0 w 920"/>
                  <a:gd name="T91" fmla="*/ 0 h 126"/>
                  <a:gd name="T92" fmla="*/ 0 w 920"/>
                  <a:gd name="T93" fmla="*/ 0 h 126"/>
                  <a:gd name="T94" fmla="*/ 0 w 920"/>
                  <a:gd name="T95" fmla="*/ 0 h 126"/>
                  <a:gd name="T96" fmla="*/ 0 w 920"/>
                  <a:gd name="T97" fmla="*/ 0 h 126"/>
                  <a:gd name="T98" fmla="*/ 0 w 920"/>
                  <a:gd name="T99" fmla="*/ 0 h 126"/>
                  <a:gd name="T100" fmla="*/ 0 w 920"/>
                  <a:gd name="T101" fmla="*/ 0 h 126"/>
                  <a:gd name="T102" fmla="*/ 0 w 920"/>
                  <a:gd name="T103" fmla="*/ 0 h 126"/>
                  <a:gd name="T104" fmla="*/ 0 w 920"/>
                  <a:gd name="T105" fmla="*/ 0 h 126"/>
                  <a:gd name="T106" fmla="*/ 0 w 920"/>
                  <a:gd name="T107" fmla="*/ 0 h 126"/>
                  <a:gd name="T108" fmla="*/ 0 w 920"/>
                  <a:gd name="T109" fmla="*/ 0 h 126"/>
                  <a:gd name="T110" fmla="*/ 0 w 920"/>
                  <a:gd name="T111" fmla="*/ 0 h 126"/>
                  <a:gd name="T112" fmla="*/ 0 w 920"/>
                  <a:gd name="T113" fmla="*/ 0 h 126"/>
                  <a:gd name="T114" fmla="*/ 0 w 920"/>
                  <a:gd name="T115" fmla="*/ 0 h 126"/>
                  <a:gd name="T116" fmla="*/ 0 w 920"/>
                  <a:gd name="T117" fmla="*/ 0 h 126"/>
                  <a:gd name="T118" fmla="*/ 0 w 920"/>
                  <a:gd name="T119" fmla="*/ 0 h 126"/>
                  <a:gd name="T120" fmla="*/ 0 w 920"/>
                  <a:gd name="T121" fmla="*/ 0 h 126"/>
                  <a:gd name="T122" fmla="*/ 0 w 920"/>
                  <a:gd name="T123" fmla="*/ 0 h 1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20" h="126">
                    <a:moveTo>
                      <a:pt x="0" y="124"/>
                    </a:moveTo>
                    <a:lnTo>
                      <a:pt x="0" y="124"/>
                    </a:lnTo>
                    <a:lnTo>
                      <a:pt x="0" y="8"/>
                    </a:lnTo>
                    <a:lnTo>
                      <a:pt x="40" y="8"/>
                    </a:lnTo>
                    <a:cubicBezTo>
                      <a:pt x="61" y="8"/>
                      <a:pt x="70" y="15"/>
                      <a:pt x="70" y="15"/>
                    </a:cubicBezTo>
                    <a:cubicBezTo>
                      <a:pt x="79" y="22"/>
                      <a:pt x="79" y="39"/>
                      <a:pt x="79" y="39"/>
                    </a:cubicBezTo>
                    <a:cubicBezTo>
                      <a:pt x="79" y="57"/>
                      <a:pt x="67" y="68"/>
                      <a:pt x="67" y="68"/>
                    </a:cubicBezTo>
                    <a:cubicBezTo>
                      <a:pt x="55" y="78"/>
                      <a:pt x="34" y="78"/>
                      <a:pt x="34" y="78"/>
                    </a:cubicBezTo>
                    <a:lnTo>
                      <a:pt x="23" y="78"/>
                    </a:lnTo>
                    <a:lnTo>
                      <a:pt x="23" y="124"/>
                    </a:lnTo>
                    <a:lnTo>
                      <a:pt x="0" y="124"/>
                    </a:lnTo>
                    <a:close/>
                    <a:moveTo>
                      <a:pt x="23" y="62"/>
                    </a:moveTo>
                    <a:lnTo>
                      <a:pt x="23" y="62"/>
                    </a:lnTo>
                    <a:lnTo>
                      <a:pt x="28" y="62"/>
                    </a:lnTo>
                    <a:cubicBezTo>
                      <a:pt x="41" y="62"/>
                      <a:pt x="48" y="57"/>
                      <a:pt x="48" y="57"/>
                    </a:cubicBezTo>
                    <a:cubicBezTo>
                      <a:pt x="55" y="51"/>
                      <a:pt x="55" y="41"/>
                      <a:pt x="55" y="41"/>
                    </a:cubicBezTo>
                    <a:cubicBezTo>
                      <a:pt x="55" y="24"/>
                      <a:pt x="33" y="24"/>
                      <a:pt x="33" y="24"/>
                    </a:cubicBezTo>
                    <a:lnTo>
                      <a:pt x="23" y="24"/>
                    </a:lnTo>
                    <a:lnTo>
                      <a:pt x="23" y="62"/>
                    </a:lnTo>
                    <a:close/>
                    <a:moveTo>
                      <a:pt x="98" y="124"/>
                    </a:moveTo>
                    <a:lnTo>
                      <a:pt x="98" y="124"/>
                    </a:lnTo>
                    <a:lnTo>
                      <a:pt x="98" y="0"/>
                    </a:lnTo>
                    <a:lnTo>
                      <a:pt x="121" y="0"/>
                    </a:lnTo>
                    <a:lnTo>
                      <a:pt x="121" y="124"/>
                    </a:lnTo>
                    <a:lnTo>
                      <a:pt x="98" y="124"/>
                    </a:lnTo>
                    <a:close/>
                    <a:moveTo>
                      <a:pt x="192" y="114"/>
                    </a:moveTo>
                    <a:lnTo>
                      <a:pt x="192" y="114"/>
                    </a:lnTo>
                    <a:cubicBezTo>
                      <a:pt x="181" y="125"/>
                      <a:pt x="167" y="125"/>
                      <a:pt x="167" y="125"/>
                    </a:cubicBezTo>
                    <a:cubicBezTo>
                      <a:pt x="156" y="125"/>
                      <a:pt x="149" y="119"/>
                      <a:pt x="149" y="119"/>
                    </a:cubicBezTo>
                    <a:cubicBezTo>
                      <a:pt x="142" y="112"/>
                      <a:pt x="142" y="101"/>
                      <a:pt x="142" y="101"/>
                    </a:cubicBezTo>
                    <a:cubicBezTo>
                      <a:pt x="142" y="87"/>
                      <a:pt x="153" y="79"/>
                      <a:pt x="153" y="79"/>
                    </a:cubicBezTo>
                    <a:cubicBezTo>
                      <a:pt x="165" y="71"/>
                      <a:pt x="186" y="71"/>
                      <a:pt x="186" y="71"/>
                    </a:cubicBezTo>
                    <a:lnTo>
                      <a:pt x="192" y="71"/>
                    </a:lnTo>
                    <a:lnTo>
                      <a:pt x="192" y="63"/>
                    </a:lnTo>
                    <a:cubicBezTo>
                      <a:pt x="192" y="50"/>
                      <a:pt x="177" y="50"/>
                      <a:pt x="177" y="50"/>
                    </a:cubicBezTo>
                    <a:cubicBezTo>
                      <a:pt x="163" y="50"/>
                      <a:pt x="150" y="58"/>
                      <a:pt x="150" y="58"/>
                    </a:cubicBezTo>
                    <a:lnTo>
                      <a:pt x="150" y="42"/>
                    </a:lnTo>
                    <a:cubicBezTo>
                      <a:pt x="165" y="36"/>
                      <a:pt x="181" y="36"/>
                      <a:pt x="181" y="36"/>
                    </a:cubicBezTo>
                    <a:cubicBezTo>
                      <a:pt x="214" y="36"/>
                      <a:pt x="214" y="63"/>
                      <a:pt x="214" y="63"/>
                    </a:cubicBezTo>
                    <a:lnTo>
                      <a:pt x="214" y="101"/>
                    </a:lnTo>
                    <a:cubicBezTo>
                      <a:pt x="214" y="111"/>
                      <a:pt x="221" y="111"/>
                      <a:pt x="221" y="111"/>
                    </a:cubicBezTo>
                    <a:cubicBezTo>
                      <a:pt x="222" y="111"/>
                      <a:pt x="224" y="110"/>
                      <a:pt x="224" y="110"/>
                    </a:cubicBezTo>
                    <a:lnTo>
                      <a:pt x="225" y="123"/>
                    </a:lnTo>
                    <a:cubicBezTo>
                      <a:pt x="217" y="125"/>
                      <a:pt x="212" y="125"/>
                      <a:pt x="212" y="125"/>
                    </a:cubicBezTo>
                    <a:cubicBezTo>
                      <a:pt x="197" y="125"/>
                      <a:pt x="193" y="114"/>
                      <a:pt x="193" y="114"/>
                    </a:cubicBezTo>
                    <a:lnTo>
                      <a:pt x="192" y="114"/>
                    </a:lnTo>
                    <a:close/>
                    <a:moveTo>
                      <a:pt x="192" y="102"/>
                    </a:moveTo>
                    <a:lnTo>
                      <a:pt x="192" y="102"/>
                    </a:lnTo>
                    <a:lnTo>
                      <a:pt x="192" y="84"/>
                    </a:lnTo>
                    <a:lnTo>
                      <a:pt x="187" y="84"/>
                    </a:lnTo>
                    <a:cubicBezTo>
                      <a:pt x="164" y="84"/>
                      <a:pt x="164" y="99"/>
                      <a:pt x="164" y="99"/>
                    </a:cubicBezTo>
                    <a:cubicBezTo>
                      <a:pt x="164" y="103"/>
                      <a:pt x="168" y="106"/>
                      <a:pt x="168" y="106"/>
                    </a:cubicBezTo>
                    <a:cubicBezTo>
                      <a:pt x="171" y="110"/>
                      <a:pt x="176" y="110"/>
                      <a:pt x="176" y="110"/>
                    </a:cubicBezTo>
                    <a:cubicBezTo>
                      <a:pt x="184" y="110"/>
                      <a:pt x="192" y="102"/>
                      <a:pt x="192" y="102"/>
                    </a:cubicBezTo>
                    <a:close/>
                    <a:moveTo>
                      <a:pt x="242" y="121"/>
                    </a:moveTo>
                    <a:lnTo>
                      <a:pt x="242" y="121"/>
                    </a:lnTo>
                    <a:lnTo>
                      <a:pt x="242" y="104"/>
                    </a:lnTo>
                    <a:cubicBezTo>
                      <a:pt x="259" y="111"/>
                      <a:pt x="271" y="111"/>
                      <a:pt x="271" y="111"/>
                    </a:cubicBezTo>
                    <a:cubicBezTo>
                      <a:pt x="286" y="111"/>
                      <a:pt x="286" y="101"/>
                      <a:pt x="286" y="101"/>
                    </a:cubicBezTo>
                    <a:cubicBezTo>
                      <a:pt x="286" y="95"/>
                      <a:pt x="274" y="90"/>
                      <a:pt x="274" y="90"/>
                    </a:cubicBezTo>
                    <a:lnTo>
                      <a:pt x="266" y="87"/>
                    </a:lnTo>
                    <a:cubicBezTo>
                      <a:pt x="253" y="82"/>
                      <a:pt x="248" y="76"/>
                      <a:pt x="248" y="76"/>
                    </a:cubicBezTo>
                    <a:cubicBezTo>
                      <a:pt x="242" y="70"/>
                      <a:pt x="242" y="61"/>
                      <a:pt x="242" y="61"/>
                    </a:cubicBezTo>
                    <a:cubicBezTo>
                      <a:pt x="242" y="49"/>
                      <a:pt x="252" y="43"/>
                      <a:pt x="252" y="43"/>
                    </a:cubicBezTo>
                    <a:cubicBezTo>
                      <a:pt x="261" y="36"/>
                      <a:pt x="278" y="36"/>
                      <a:pt x="278" y="36"/>
                    </a:cubicBezTo>
                    <a:cubicBezTo>
                      <a:pt x="288" y="36"/>
                      <a:pt x="303" y="39"/>
                      <a:pt x="303" y="39"/>
                    </a:cubicBezTo>
                    <a:lnTo>
                      <a:pt x="303" y="55"/>
                    </a:lnTo>
                    <a:cubicBezTo>
                      <a:pt x="289" y="50"/>
                      <a:pt x="280" y="50"/>
                      <a:pt x="280" y="50"/>
                    </a:cubicBezTo>
                    <a:cubicBezTo>
                      <a:pt x="265" y="50"/>
                      <a:pt x="265" y="59"/>
                      <a:pt x="265" y="59"/>
                    </a:cubicBezTo>
                    <a:cubicBezTo>
                      <a:pt x="265" y="65"/>
                      <a:pt x="276" y="69"/>
                      <a:pt x="276" y="69"/>
                    </a:cubicBezTo>
                    <a:lnTo>
                      <a:pt x="283" y="72"/>
                    </a:lnTo>
                    <a:cubicBezTo>
                      <a:pt x="298" y="77"/>
                      <a:pt x="304" y="83"/>
                      <a:pt x="304" y="83"/>
                    </a:cubicBezTo>
                    <a:cubicBezTo>
                      <a:pt x="310" y="89"/>
                      <a:pt x="310" y="98"/>
                      <a:pt x="310" y="98"/>
                    </a:cubicBezTo>
                    <a:cubicBezTo>
                      <a:pt x="310" y="110"/>
                      <a:pt x="299" y="118"/>
                      <a:pt x="299" y="118"/>
                    </a:cubicBezTo>
                    <a:cubicBezTo>
                      <a:pt x="289" y="125"/>
                      <a:pt x="273" y="125"/>
                      <a:pt x="273" y="125"/>
                    </a:cubicBezTo>
                    <a:cubicBezTo>
                      <a:pt x="258" y="125"/>
                      <a:pt x="242" y="121"/>
                      <a:pt x="242" y="121"/>
                    </a:cubicBezTo>
                    <a:close/>
                    <a:moveTo>
                      <a:pt x="335" y="124"/>
                    </a:moveTo>
                    <a:lnTo>
                      <a:pt x="335" y="124"/>
                    </a:lnTo>
                    <a:lnTo>
                      <a:pt x="335" y="38"/>
                    </a:lnTo>
                    <a:lnTo>
                      <a:pt x="357" y="38"/>
                    </a:lnTo>
                    <a:lnTo>
                      <a:pt x="357" y="54"/>
                    </a:lnTo>
                    <a:cubicBezTo>
                      <a:pt x="367" y="36"/>
                      <a:pt x="386" y="36"/>
                      <a:pt x="386" y="36"/>
                    </a:cubicBezTo>
                    <a:cubicBezTo>
                      <a:pt x="396" y="36"/>
                      <a:pt x="402" y="41"/>
                      <a:pt x="402" y="41"/>
                    </a:cubicBezTo>
                    <a:cubicBezTo>
                      <a:pt x="408" y="45"/>
                      <a:pt x="410" y="54"/>
                      <a:pt x="410" y="54"/>
                    </a:cubicBezTo>
                    <a:cubicBezTo>
                      <a:pt x="422" y="36"/>
                      <a:pt x="439" y="36"/>
                      <a:pt x="439" y="36"/>
                    </a:cubicBezTo>
                    <a:cubicBezTo>
                      <a:pt x="462" y="36"/>
                      <a:pt x="462" y="62"/>
                      <a:pt x="462" y="62"/>
                    </a:cubicBezTo>
                    <a:lnTo>
                      <a:pt x="462" y="124"/>
                    </a:lnTo>
                    <a:lnTo>
                      <a:pt x="440" y="124"/>
                    </a:lnTo>
                    <a:lnTo>
                      <a:pt x="440" y="69"/>
                    </a:lnTo>
                    <a:cubicBezTo>
                      <a:pt x="440" y="54"/>
                      <a:pt x="430" y="54"/>
                      <a:pt x="430" y="54"/>
                    </a:cubicBezTo>
                    <a:cubicBezTo>
                      <a:pt x="419" y="54"/>
                      <a:pt x="410" y="69"/>
                      <a:pt x="410" y="69"/>
                    </a:cubicBezTo>
                    <a:lnTo>
                      <a:pt x="410" y="124"/>
                    </a:lnTo>
                    <a:lnTo>
                      <a:pt x="387" y="124"/>
                    </a:lnTo>
                    <a:lnTo>
                      <a:pt x="387" y="69"/>
                    </a:lnTo>
                    <a:cubicBezTo>
                      <a:pt x="387" y="54"/>
                      <a:pt x="377" y="54"/>
                      <a:pt x="377" y="54"/>
                    </a:cubicBezTo>
                    <a:cubicBezTo>
                      <a:pt x="367" y="54"/>
                      <a:pt x="357" y="69"/>
                      <a:pt x="357" y="69"/>
                    </a:cubicBezTo>
                    <a:lnTo>
                      <a:pt x="357" y="124"/>
                    </a:lnTo>
                    <a:lnTo>
                      <a:pt x="335" y="124"/>
                    </a:lnTo>
                    <a:close/>
                    <a:moveTo>
                      <a:pt x="532" y="114"/>
                    </a:moveTo>
                    <a:lnTo>
                      <a:pt x="532" y="114"/>
                    </a:lnTo>
                    <a:cubicBezTo>
                      <a:pt x="521" y="125"/>
                      <a:pt x="507" y="125"/>
                      <a:pt x="507" y="125"/>
                    </a:cubicBezTo>
                    <a:cubicBezTo>
                      <a:pt x="496" y="125"/>
                      <a:pt x="489" y="119"/>
                      <a:pt x="489" y="119"/>
                    </a:cubicBezTo>
                    <a:cubicBezTo>
                      <a:pt x="482" y="112"/>
                      <a:pt x="482" y="101"/>
                      <a:pt x="482" y="101"/>
                    </a:cubicBezTo>
                    <a:cubicBezTo>
                      <a:pt x="482" y="87"/>
                      <a:pt x="493" y="79"/>
                      <a:pt x="493" y="79"/>
                    </a:cubicBezTo>
                    <a:cubicBezTo>
                      <a:pt x="505" y="71"/>
                      <a:pt x="526" y="71"/>
                      <a:pt x="526" y="71"/>
                    </a:cubicBezTo>
                    <a:lnTo>
                      <a:pt x="532" y="71"/>
                    </a:lnTo>
                    <a:lnTo>
                      <a:pt x="532" y="63"/>
                    </a:lnTo>
                    <a:cubicBezTo>
                      <a:pt x="532" y="50"/>
                      <a:pt x="517" y="50"/>
                      <a:pt x="517" y="50"/>
                    </a:cubicBezTo>
                    <a:cubicBezTo>
                      <a:pt x="503" y="50"/>
                      <a:pt x="490" y="58"/>
                      <a:pt x="490" y="58"/>
                    </a:cubicBezTo>
                    <a:lnTo>
                      <a:pt x="490" y="42"/>
                    </a:lnTo>
                    <a:cubicBezTo>
                      <a:pt x="505" y="36"/>
                      <a:pt x="521" y="36"/>
                      <a:pt x="521" y="36"/>
                    </a:cubicBezTo>
                    <a:cubicBezTo>
                      <a:pt x="554" y="36"/>
                      <a:pt x="554" y="63"/>
                      <a:pt x="554" y="63"/>
                    </a:cubicBezTo>
                    <a:lnTo>
                      <a:pt x="554" y="101"/>
                    </a:lnTo>
                    <a:cubicBezTo>
                      <a:pt x="554" y="111"/>
                      <a:pt x="561" y="111"/>
                      <a:pt x="561" y="111"/>
                    </a:cubicBezTo>
                    <a:cubicBezTo>
                      <a:pt x="562" y="111"/>
                      <a:pt x="564" y="110"/>
                      <a:pt x="564" y="110"/>
                    </a:cubicBezTo>
                    <a:lnTo>
                      <a:pt x="564" y="123"/>
                    </a:lnTo>
                    <a:cubicBezTo>
                      <a:pt x="557" y="125"/>
                      <a:pt x="552" y="125"/>
                      <a:pt x="552" y="125"/>
                    </a:cubicBezTo>
                    <a:cubicBezTo>
                      <a:pt x="537" y="125"/>
                      <a:pt x="533" y="114"/>
                      <a:pt x="533" y="114"/>
                    </a:cubicBezTo>
                    <a:lnTo>
                      <a:pt x="532" y="114"/>
                    </a:lnTo>
                    <a:close/>
                    <a:moveTo>
                      <a:pt x="532" y="102"/>
                    </a:moveTo>
                    <a:lnTo>
                      <a:pt x="532" y="102"/>
                    </a:lnTo>
                    <a:lnTo>
                      <a:pt x="532" y="84"/>
                    </a:lnTo>
                    <a:lnTo>
                      <a:pt x="527" y="84"/>
                    </a:lnTo>
                    <a:cubicBezTo>
                      <a:pt x="504" y="84"/>
                      <a:pt x="504" y="99"/>
                      <a:pt x="504" y="99"/>
                    </a:cubicBezTo>
                    <a:cubicBezTo>
                      <a:pt x="504" y="103"/>
                      <a:pt x="508" y="106"/>
                      <a:pt x="508" y="106"/>
                    </a:cubicBezTo>
                    <a:cubicBezTo>
                      <a:pt x="511" y="110"/>
                      <a:pt x="516" y="110"/>
                      <a:pt x="516" y="110"/>
                    </a:cubicBezTo>
                    <a:cubicBezTo>
                      <a:pt x="524" y="110"/>
                      <a:pt x="532" y="102"/>
                      <a:pt x="532" y="102"/>
                    </a:cubicBezTo>
                    <a:close/>
                    <a:moveTo>
                      <a:pt x="730" y="119"/>
                    </a:moveTo>
                    <a:lnTo>
                      <a:pt x="730" y="119"/>
                    </a:lnTo>
                    <a:cubicBezTo>
                      <a:pt x="713" y="126"/>
                      <a:pt x="690" y="126"/>
                      <a:pt x="690" y="126"/>
                    </a:cubicBezTo>
                    <a:cubicBezTo>
                      <a:pt x="662" y="126"/>
                      <a:pt x="646" y="110"/>
                      <a:pt x="646" y="110"/>
                    </a:cubicBezTo>
                    <a:cubicBezTo>
                      <a:pt x="630" y="94"/>
                      <a:pt x="630" y="66"/>
                      <a:pt x="630" y="66"/>
                    </a:cubicBezTo>
                    <a:cubicBezTo>
                      <a:pt x="630" y="36"/>
                      <a:pt x="646" y="21"/>
                      <a:pt x="646" y="21"/>
                    </a:cubicBezTo>
                    <a:cubicBezTo>
                      <a:pt x="662" y="5"/>
                      <a:pt x="691" y="5"/>
                      <a:pt x="691" y="5"/>
                    </a:cubicBezTo>
                    <a:cubicBezTo>
                      <a:pt x="710" y="5"/>
                      <a:pt x="729" y="9"/>
                      <a:pt x="729" y="9"/>
                    </a:cubicBezTo>
                    <a:lnTo>
                      <a:pt x="729" y="28"/>
                    </a:lnTo>
                    <a:cubicBezTo>
                      <a:pt x="708" y="21"/>
                      <a:pt x="694" y="21"/>
                      <a:pt x="694" y="21"/>
                    </a:cubicBezTo>
                    <a:cubicBezTo>
                      <a:pt x="675" y="21"/>
                      <a:pt x="665" y="32"/>
                      <a:pt x="665" y="32"/>
                    </a:cubicBezTo>
                    <a:cubicBezTo>
                      <a:pt x="655" y="44"/>
                      <a:pt x="655" y="65"/>
                      <a:pt x="655" y="65"/>
                    </a:cubicBezTo>
                    <a:cubicBezTo>
                      <a:pt x="655" y="86"/>
                      <a:pt x="666" y="98"/>
                      <a:pt x="666" y="98"/>
                    </a:cubicBezTo>
                    <a:cubicBezTo>
                      <a:pt x="677" y="110"/>
                      <a:pt x="696" y="110"/>
                      <a:pt x="696" y="110"/>
                    </a:cubicBezTo>
                    <a:cubicBezTo>
                      <a:pt x="713" y="110"/>
                      <a:pt x="730" y="101"/>
                      <a:pt x="730" y="101"/>
                    </a:cubicBezTo>
                    <a:lnTo>
                      <a:pt x="730" y="119"/>
                    </a:lnTo>
                    <a:close/>
                    <a:moveTo>
                      <a:pt x="821" y="121"/>
                    </a:moveTo>
                    <a:lnTo>
                      <a:pt x="821" y="121"/>
                    </a:lnTo>
                    <a:cubicBezTo>
                      <a:pt x="805" y="125"/>
                      <a:pt x="790" y="125"/>
                      <a:pt x="790" y="125"/>
                    </a:cubicBezTo>
                    <a:cubicBezTo>
                      <a:pt x="768" y="125"/>
                      <a:pt x="756" y="113"/>
                      <a:pt x="756" y="113"/>
                    </a:cubicBezTo>
                    <a:cubicBezTo>
                      <a:pt x="743" y="101"/>
                      <a:pt x="743" y="80"/>
                      <a:pt x="743" y="80"/>
                    </a:cubicBezTo>
                    <a:cubicBezTo>
                      <a:pt x="743" y="60"/>
                      <a:pt x="755" y="48"/>
                      <a:pt x="755" y="48"/>
                    </a:cubicBezTo>
                    <a:cubicBezTo>
                      <a:pt x="766" y="36"/>
                      <a:pt x="785" y="36"/>
                      <a:pt x="785" y="36"/>
                    </a:cubicBezTo>
                    <a:cubicBezTo>
                      <a:pt x="804" y="36"/>
                      <a:pt x="812" y="48"/>
                      <a:pt x="812" y="48"/>
                    </a:cubicBezTo>
                    <a:cubicBezTo>
                      <a:pt x="821" y="59"/>
                      <a:pt x="821" y="85"/>
                      <a:pt x="821" y="85"/>
                    </a:cubicBezTo>
                    <a:lnTo>
                      <a:pt x="768" y="85"/>
                    </a:lnTo>
                    <a:cubicBezTo>
                      <a:pt x="770" y="110"/>
                      <a:pt x="795" y="110"/>
                      <a:pt x="795" y="110"/>
                    </a:cubicBezTo>
                    <a:cubicBezTo>
                      <a:pt x="806" y="110"/>
                      <a:pt x="821" y="104"/>
                      <a:pt x="821" y="104"/>
                    </a:cubicBezTo>
                    <a:lnTo>
                      <a:pt x="821" y="121"/>
                    </a:lnTo>
                    <a:close/>
                    <a:moveTo>
                      <a:pt x="767" y="72"/>
                    </a:moveTo>
                    <a:lnTo>
                      <a:pt x="767" y="72"/>
                    </a:lnTo>
                    <a:lnTo>
                      <a:pt x="798" y="72"/>
                    </a:lnTo>
                    <a:cubicBezTo>
                      <a:pt x="798" y="50"/>
                      <a:pt x="784" y="50"/>
                      <a:pt x="784" y="50"/>
                    </a:cubicBezTo>
                    <a:cubicBezTo>
                      <a:pt x="770" y="50"/>
                      <a:pt x="767" y="72"/>
                      <a:pt x="767" y="72"/>
                    </a:cubicBezTo>
                    <a:close/>
                    <a:moveTo>
                      <a:pt x="845" y="124"/>
                    </a:moveTo>
                    <a:lnTo>
                      <a:pt x="845" y="124"/>
                    </a:lnTo>
                    <a:lnTo>
                      <a:pt x="845" y="0"/>
                    </a:lnTo>
                    <a:lnTo>
                      <a:pt x="868" y="0"/>
                    </a:lnTo>
                    <a:lnTo>
                      <a:pt x="868" y="124"/>
                    </a:lnTo>
                    <a:lnTo>
                      <a:pt x="845" y="124"/>
                    </a:lnTo>
                    <a:close/>
                    <a:moveTo>
                      <a:pt x="897" y="124"/>
                    </a:moveTo>
                    <a:lnTo>
                      <a:pt x="897" y="124"/>
                    </a:lnTo>
                    <a:lnTo>
                      <a:pt x="897" y="0"/>
                    </a:lnTo>
                    <a:lnTo>
                      <a:pt x="920" y="0"/>
                    </a:lnTo>
                    <a:lnTo>
                      <a:pt x="920" y="124"/>
                    </a:lnTo>
                    <a:lnTo>
                      <a:pt x="897"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37" name="Freeform 455"/>
              <p:cNvSpPr>
                <a:spLocks noEditPoints="1"/>
              </p:cNvSpPr>
              <p:nvPr/>
            </p:nvSpPr>
            <p:spPr bwMode="auto">
              <a:xfrm>
                <a:off x="2311" y="2139"/>
                <a:ext cx="388" cy="43"/>
              </a:xfrm>
              <a:custGeom>
                <a:avLst/>
                <a:gdLst>
                  <a:gd name="T0" fmla="*/ 0 w 1095"/>
                  <a:gd name="T1" fmla="*/ 0 h 126"/>
                  <a:gd name="T2" fmla="*/ 0 w 1095"/>
                  <a:gd name="T3" fmla="*/ 0 h 126"/>
                  <a:gd name="T4" fmla="*/ 0 w 1095"/>
                  <a:gd name="T5" fmla="*/ 0 h 126"/>
                  <a:gd name="T6" fmla="*/ 0 w 1095"/>
                  <a:gd name="T7" fmla="*/ 0 h 126"/>
                  <a:gd name="T8" fmla="*/ 0 w 1095"/>
                  <a:gd name="T9" fmla="*/ 0 h 126"/>
                  <a:gd name="T10" fmla="*/ 0 w 1095"/>
                  <a:gd name="T11" fmla="*/ 0 h 126"/>
                  <a:gd name="T12" fmla="*/ 0 w 1095"/>
                  <a:gd name="T13" fmla="*/ 0 h 126"/>
                  <a:gd name="T14" fmla="*/ 0 w 1095"/>
                  <a:gd name="T15" fmla="*/ 0 h 126"/>
                  <a:gd name="T16" fmla="*/ 0 w 1095"/>
                  <a:gd name="T17" fmla="*/ 0 h 126"/>
                  <a:gd name="T18" fmla="*/ 0 w 1095"/>
                  <a:gd name="T19" fmla="*/ 0 h 126"/>
                  <a:gd name="T20" fmla="*/ 0 w 1095"/>
                  <a:gd name="T21" fmla="*/ 0 h 126"/>
                  <a:gd name="T22" fmla="*/ 0 w 1095"/>
                  <a:gd name="T23" fmla="*/ 0 h 126"/>
                  <a:gd name="T24" fmla="*/ 0 w 1095"/>
                  <a:gd name="T25" fmla="*/ 0 h 126"/>
                  <a:gd name="T26" fmla="*/ 0 w 1095"/>
                  <a:gd name="T27" fmla="*/ 0 h 126"/>
                  <a:gd name="T28" fmla="*/ 0 w 1095"/>
                  <a:gd name="T29" fmla="*/ 0 h 126"/>
                  <a:gd name="T30" fmla="*/ 0 w 1095"/>
                  <a:gd name="T31" fmla="*/ 0 h 126"/>
                  <a:gd name="T32" fmla="*/ 0 w 1095"/>
                  <a:gd name="T33" fmla="*/ 0 h 126"/>
                  <a:gd name="T34" fmla="*/ 0 w 1095"/>
                  <a:gd name="T35" fmla="*/ 0 h 126"/>
                  <a:gd name="T36" fmla="*/ 0 w 1095"/>
                  <a:gd name="T37" fmla="*/ 0 h 126"/>
                  <a:gd name="T38" fmla="*/ 0 w 1095"/>
                  <a:gd name="T39" fmla="*/ 0 h 126"/>
                  <a:gd name="T40" fmla="*/ 0 w 1095"/>
                  <a:gd name="T41" fmla="*/ 0 h 126"/>
                  <a:gd name="T42" fmla="*/ 0 w 1095"/>
                  <a:gd name="T43" fmla="*/ 0 h 126"/>
                  <a:gd name="T44" fmla="*/ 0 w 1095"/>
                  <a:gd name="T45" fmla="*/ 0 h 126"/>
                  <a:gd name="T46" fmla="*/ 0 w 1095"/>
                  <a:gd name="T47" fmla="*/ 0 h 126"/>
                  <a:gd name="T48" fmla="*/ 0 w 1095"/>
                  <a:gd name="T49" fmla="*/ 0 h 126"/>
                  <a:gd name="T50" fmla="*/ 0 w 1095"/>
                  <a:gd name="T51" fmla="*/ 0 h 126"/>
                  <a:gd name="T52" fmla="*/ 0 w 1095"/>
                  <a:gd name="T53" fmla="*/ 0 h 126"/>
                  <a:gd name="T54" fmla="*/ 0 w 1095"/>
                  <a:gd name="T55" fmla="*/ 0 h 126"/>
                  <a:gd name="T56" fmla="*/ 0 w 1095"/>
                  <a:gd name="T57" fmla="*/ 0 h 126"/>
                  <a:gd name="T58" fmla="*/ 0 w 1095"/>
                  <a:gd name="T59" fmla="*/ 0 h 126"/>
                  <a:gd name="T60" fmla="*/ 0 w 1095"/>
                  <a:gd name="T61" fmla="*/ 0 h 126"/>
                  <a:gd name="T62" fmla="*/ 0 w 1095"/>
                  <a:gd name="T63" fmla="*/ 0 h 126"/>
                  <a:gd name="T64" fmla="*/ 0 w 1095"/>
                  <a:gd name="T65" fmla="*/ 0 h 126"/>
                  <a:gd name="T66" fmla="*/ 0 w 1095"/>
                  <a:gd name="T67" fmla="*/ 0 h 126"/>
                  <a:gd name="T68" fmla="*/ 0 w 1095"/>
                  <a:gd name="T69" fmla="*/ 0 h 126"/>
                  <a:gd name="T70" fmla="*/ 0 w 1095"/>
                  <a:gd name="T71" fmla="*/ 0 h 126"/>
                  <a:gd name="T72" fmla="*/ 0 w 1095"/>
                  <a:gd name="T73" fmla="*/ 0 h 126"/>
                  <a:gd name="T74" fmla="*/ 0 w 1095"/>
                  <a:gd name="T75" fmla="*/ 0 h 126"/>
                  <a:gd name="T76" fmla="*/ 0 w 1095"/>
                  <a:gd name="T77" fmla="*/ 0 h 126"/>
                  <a:gd name="T78" fmla="*/ 0 w 1095"/>
                  <a:gd name="T79" fmla="*/ 0 h 126"/>
                  <a:gd name="T80" fmla="*/ 0 w 1095"/>
                  <a:gd name="T81" fmla="*/ 0 h 126"/>
                  <a:gd name="T82" fmla="*/ 0 w 1095"/>
                  <a:gd name="T83" fmla="*/ 0 h 126"/>
                  <a:gd name="T84" fmla="*/ 0 w 1095"/>
                  <a:gd name="T85" fmla="*/ 0 h 126"/>
                  <a:gd name="T86" fmla="*/ 0 w 1095"/>
                  <a:gd name="T87" fmla="*/ 0 h 126"/>
                  <a:gd name="T88" fmla="*/ 0 w 1095"/>
                  <a:gd name="T89" fmla="*/ 0 h 126"/>
                  <a:gd name="T90" fmla="*/ 0 w 1095"/>
                  <a:gd name="T91" fmla="*/ 0 h 126"/>
                  <a:gd name="T92" fmla="*/ 0 w 1095"/>
                  <a:gd name="T93" fmla="*/ 0 h 126"/>
                  <a:gd name="T94" fmla="*/ 0 w 1095"/>
                  <a:gd name="T95" fmla="*/ 0 h 126"/>
                  <a:gd name="T96" fmla="*/ 0 w 1095"/>
                  <a:gd name="T97" fmla="*/ 0 h 126"/>
                  <a:gd name="T98" fmla="*/ 0 w 1095"/>
                  <a:gd name="T99" fmla="*/ 0 h 126"/>
                  <a:gd name="T100" fmla="*/ 0 w 1095"/>
                  <a:gd name="T101" fmla="*/ 0 h 126"/>
                  <a:gd name="T102" fmla="*/ 0 w 1095"/>
                  <a:gd name="T103" fmla="*/ 0 h 12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095" h="126">
                    <a:moveTo>
                      <a:pt x="0" y="124"/>
                    </a:moveTo>
                    <a:lnTo>
                      <a:pt x="0" y="124"/>
                    </a:lnTo>
                    <a:lnTo>
                      <a:pt x="0" y="8"/>
                    </a:lnTo>
                    <a:lnTo>
                      <a:pt x="50" y="8"/>
                    </a:lnTo>
                    <a:cubicBezTo>
                      <a:pt x="77" y="8"/>
                      <a:pt x="91" y="22"/>
                      <a:pt x="91" y="22"/>
                    </a:cubicBezTo>
                    <a:cubicBezTo>
                      <a:pt x="106" y="36"/>
                      <a:pt x="106" y="63"/>
                      <a:pt x="106" y="63"/>
                    </a:cubicBezTo>
                    <a:cubicBezTo>
                      <a:pt x="106" y="92"/>
                      <a:pt x="90" y="108"/>
                      <a:pt x="90" y="108"/>
                    </a:cubicBezTo>
                    <a:cubicBezTo>
                      <a:pt x="75" y="124"/>
                      <a:pt x="48" y="124"/>
                      <a:pt x="48" y="124"/>
                    </a:cubicBezTo>
                    <a:lnTo>
                      <a:pt x="0" y="124"/>
                    </a:lnTo>
                    <a:close/>
                    <a:moveTo>
                      <a:pt x="24" y="107"/>
                    </a:moveTo>
                    <a:lnTo>
                      <a:pt x="24" y="107"/>
                    </a:lnTo>
                    <a:lnTo>
                      <a:pt x="42" y="107"/>
                    </a:lnTo>
                    <a:cubicBezTo>
                      <a:pt x="61" y="107"/>
                      <a:pt x="71" y="97"/>
                      <a:pt x="71" y="97"/>
                    </a:cubicBezTo>
                    <a:cubicBezTo>
                      <a:pt x="80" y="86"/>
                      <a:pt x="80" y="65"/>
                      <a:pt x="80" y="65"/>
                    </a:cubicBezTo>
                    <a:cubicBezTo>
                      <a:pt x="80" y="48"/>
                      <a:pt x="73" y="37"/>
                      <a:pt x="73" y="37"/>
                    </a:cubicBezTo>
                    <a:cubicBezTo>
                      <a:pt x="67" y="29"/>
                      <a:pt x="60" y="27"/>
                      <a:pt x="60" y="27"/>
                    </a:cubicBezTo>
                    <a:cubicBezTo>
                      <a:pt x="53" y="24"/>
                      <a:pt x="39" y="24"/>
                      <a:pt x="39" y="24"/>
                    </a:cubicBezTo>
                    <a:lnTo>
                      <a:pt x="24" y="24"/>
                    </a:lnTo>
                    <a:lnTo>
                      <a:pt x="24" y="107"/>
                    </a:lnTo>
                    <a:close/>
                    <a:moveTo>
                      <a:pt x="197" y="121"/>
                    </a:moveTo>
                    <a:lnTo>
                      <a:pt x="197" y="121"/>
                    </a:lnTo>
                    <a:cubicBezTo>
                      <a:pt x="181" y="125"/>
                      <a:pt x="166" y="125"/>
                      <a:pt x="166" y="125"/>
                    </a:cubicBezTo>
                    <a:cubicBezTo>
                      <a:pt x="144" y="125"/>
                      <a:pt x="132" y="113"/>
                      <a:pt x="132" y="113"/>
                    </a:cubicBezTo>
                    <a:cubicBezTo>
                      <a:pt x="120" y="101"/>
                      <a:pt x="120" y="80"/>
                      <a:pt x="120" y="80"/>
                    </a:cubicBezTo>
                    <a:cubicBezTo>
                      <a:pt x="120" y="60"/>
                      <a:pt x="131" y="48"/>
                      <a:pt x="131" y="48"/>
                    </a:cubicBezTo>
                    <a:cubicBezTo>
                      <a:pt x="142" y="36"/>
                      <a:pt x="161" y="36"/>
                      <a:pt x="161" y="36"/>
                    </a:cubicBezTo>
                    <a:cubicBezTo>
                      <a:pt x="180" y="36"/>
                      <a:pt x="189" y="48"/>
                      <a:pt x="189" y="48"/>
                    </a:cubicBezTo>
                    <a:cubicBezTo>
                      <a:pt x="197" y="59"/>
                      <a:pt x="197" y="85"/>
                      <a:pt x="197" y="85"/>
                    </a:cubicBezTo>
                    <a:lnTo>
                      <a:pt x="144" y="85"/>
                    </a:lnTo>
                    <a:cubicBezTo>
                      <a:pt x="146" y="110"/>
                      <a:pt x="171" y="110"/>
                      <a:pt x="171" y="110"/>
                    </a:cubicBezTo>
                    <a:cubicBezTo>
                      <a:pt x="183" y="110"/>
                      <a:pt x="197" y="104"/>
                      <a:pt x="197" y="104"/>
                    </a:cubicBezTo>
                    <a:lnTo>
                      <a:pt x="197" y="121"/>
                    </a:lnTo>
                    <a:close/>
                    <a:moveTo>
                      <a:pt x="144" y="72"/>
                    </a:moveTo>
                    <a:lnTo>
                      <a:pt x="144" y="72"/>
                    </a:lnTo>
                    <a:lnTo>
                      <a:pt x="174" y="72"/>
                    </a:lnTo>
                    <a:cubicBezTo>
                      <a:pt x="174" y="50"/>
                      <a:pt x="160" y="50"/>
                      <a:pt x="160" y="50"/>
                    </a:cubicBezTo>
                    <a:cubicBezTo>
                      <a:pt x="146" y="50"/>
                      <a:pt x="144" y="72"/>
                      <a:pt x="144" y="72"/>
                    </a:cubicBezTo>
                    <a:close/>
                    <a:moveTo>
                      <a:pt x="221" y="124"/>
                    </a:moveTo>
                    <a:lnTo>
                      <a:pt x="221" y="124"/>
                    </a:lnTo>
                    <a:lnTo>
                      <a:pt x="221" y="38"/>
                    </a:lnTo>
                    <a:lnTo>
                      <a:pt x="244" y="38"/>
                    </a:lnTo>
                    <a:lnTo>
                      <a:pt x="244" y="54"/>
                    </a:lnTo>
                    <a:cubicBezTo>
                      <a:pt x="256" y="36"/>
                      <a:pt x="274" y="36"/>
                      <a:pt x="274" y="36"/>
                    </a:cubicBezTo>
                    <a:cubicBezTo>
                      <a:pt x="285" y="36"/>
                      <a:pt x="292" y="43"/>
                      <a:pt x="292" y="43"/>
                    </a:cubicBezTo>
                    <a:cubicBezTo>
                      <a:pt x="298" y="50"/>
                      <a:pt x="298" y="63"/>
                      <a:pt x="298" y="63"/>
                    </a:cubicBezTo>
                    <a:lnTo>
                      <a:pt x="298" y="124"/>
                    </a:lnTo>
                    <a:lnTo>
                      <a:pt x="275" y="124"/>
                    </a:lnTo>
                    <a:lnTo>
                      <a:pt x="275" y="69"/>
                    </a:lnTo>
                    <a:cubicBezTo>
                      <a:pt x="275" y="54"/>
                      <a:pt x="265" y="54"/>
                      <a:pt x="265" y="54"/>
                    </a:cubicBezTo>
                    <a:cubicBezTo>
                      <a:pt x="254" y="54"/>
                      <a:pt x="244" y="69"/>
                      <a:pt x="244" y="69"/>
                    </a:cubicBezTo>
                    <a:lnTo>
                      <a:pt x="244" y="124"/>
                    </a:lnTo>
                    <a:lnTo>
                      <a:pt x="221" y="124"/>
                    </a:lnTo>
                    <a:close/>
                    <a:moveTo>
                      <a:pt x="380" y="124"/>
                    </a:moveTo>
                    <a:lnTo>
                      <a:pt x="380" y="124"/>
                    </a:lnTo>
                    <a:lnTo>
                      <a:pt x="380" y="107"/>
                    </a:lnTo>
                    <a:cubicBezTo>
                      <a:pt x="371" y="125"/>
                      <a:pt x="352" y="125"/>
                      <a:pt x="352" y="125"/>
                    </a:cubicBezTo>
                    <a:cubicBezTo>
                      <a:pt x="337" y="125"/>
                      <a:pt x="328" y="114"/>
                      <a:pt x="328" y="114"/>
                    </a:cubicBezTo>
                    <a:cubicBezTo>
                      <a:pt x="319" y="103"/>
                      <a:pt x="319" y="83"/>
                      <a:pt x="319" y="83"/>
                    </a:cubicBezTo>
                    <a:cubicBezTo>
                      <a:pt x="319" y="61"/>
                      <a:pt x="329" y="49"/>
                      <a:pt x="329" y="49"/>
                    </a:cubicBezTo>
                    <a:cubicBezTo>
                      <a:pt x="339" y="36"/>
                      <a:pt x="356" y="36"/>
                      <a:pt x="356" y="36"/>
                    </a:cubicBezTo>
                    <a:cubicBezTo>
                      <a:pt x="369" y="36"/>
                      <a:pt x="380" y="46"/>
                      <a:pt x="380" y="46"/>
                    </a:cubicBezTo>
                    <a:lnTo>
                      <a:pt x="380" y="0"/>
                    </a:lnTo>
                    <a:lnTo>
                      <a:pt x="404" y="0"/>
                    </a:lnTo>
                    <a:lnTo>
                      <a:pt x="404" y="124"/>
                    </a:lnTo>
                    <a:lnTo>
                      <a:pt x="380" y="124"/>
                    </a:lnTo>
                    <a:close/>
                    <a:moveTo>
                      <a:pt x="380" y="60"/>
                    </a:moveTo>
                    <a:lnTo>
                      <a:pt x="380" y="60"/>
                    </a:lnTo>
                    <a:cubicBezTo>
                      <a:pt x="372" y="51"/>
                      <a:pt x="362" y="51"/>
                      <a:pt x="362" y="51"/>
                    </a:cubicBezTo>
                    <a:cubicBezTo>
                      <a:pt x="354" y="51"/>
                      <a:pt x="349" y="59"/>
                      <a:pt x="349" y="59"/>
                    </a:cubicBezTo>
                    <a:cubicBezTo>
                      <a:pt x="344" y="67"/>
                      <a:pt x="344" y="81"/>
                      <a:pt x="344" y="81"/>
                    </a:cubicBezTo>
                    <a:cubicBezTo>
                      <a:pt x="344" y="107"/>
                      <a:pt x="361" y="107"/>
                      <a:pt x="361" y="107"/>
                    </a:cubicBezTo>
                    <a:cubicBezTo>
                      <a:pt x="371" y="107"/>
                      <a:pt x="380" y="94"/>
                      <a:pt x="380" y="94"/>
                    </a:cubicBezTo>
                    <a:lnTo>
                      <a:pt x="380" y="60"/>
                    </a:lnTo>
                    <a:close/>
                    <a:moveTo>
                      <a:pt x="432" y="124"/>
                    </a:moveTo>
                    <a:lnTo>
                      <a:pt x="432" y="124"/>
                    </a:lnTo>
                    <a:lnTo>
                      <a:pt x="432" y="38"/>
                    </a:lnTo>
                    <a:lnTo>
                      <a:pt x="456" y="38"/>
                    </a:lnTo>
                    <a:lnTo>
                      <a:pt x="456" y="54"/>
                    </a:lnTo>
                    <a:cubicBezTo>
                      <a:pt x="465" y="36"/>
                      <a:pt x="483" y="36"/>
                      <a:pt x="483" y="36"/>
                    </a:cubicBezTo>
                    <a:cubicBezTo>
                      <a:pt x="485" y="36"/>
                      <a:pt x="487" y="36"/>
                      <a:pt x="487" y="36"/>
                    </a:cubicBezTo>
                    <a:lnTo>
                      <a:pt x="487" y="57"/>
                    </a:lnTo>
                    <a:cubicBezTo>
                      <a:pt x="482" y="55"/>
                      <a:pt x="478" y="55"/>
                      <a:pt x="478" y="55"/>
                    </a:cubicBezTo>
                    <a:cubicBezTo>
                      <a:pt x="464" y="55"/>
                      <a:pt x="456" y="69"/>
                      <a:pt x="456" y="69"/>
                    </a:cubicBezTo>
                    <a:lnTo>
                      <a:pt x="456" y="124"/>
                    </a:lnTo>
                    <a:lnTo>
                      <a:pt x="432" y="124"/>
                    </a:lnTo>
                    <a:close/>
                    <a:moveTo>
                      <a:pt x="505" y="124"/>
                    </a:moveTo>
                    <a:lnTo>
                      <a:pt x="505" y="124"/>
                    </a:lnTo>
                    <a:lnTo>
                      <a:pt x="505" y="38"/>
                    </a:lnTo>
                    <a:lnTo>
                      <a:pt x="528" y="38"/>
                    </a:lnTo>
                    <a:lnTo>
                      <a:pt x="528" y="124"/>
                    </a:lnTo>
                    <a:lnTo>
                      <a:pt x="505" y="124"/>
                    </a:lnTo>
                    <a:close/>
                    <a:moveTo>
                      <a:pt x="505" y="23"/>
                    </a:moveTo>
                    <a:lnTo>
                      <a:pt x="505" y="23"/>
                    </a:lnTo>
                    <a:lnTo>
                      <a:pt x="505" y="4"/>
                    </a:lnTo>
                    <a:lnTo>
                      <a:pt x="528" y="4"/>
                    </a:lnTo>
                    <a:lnTo>
                      <a:pt x="528" y="23"/>
                    </a:lnTo>
                    <a:lnTo>
                      <a:pt x="505" y="23"/>
                    </a:lnTo>
                    <a:close/>
                    <a:moveTo>
                      <a:pt x="602" y="123"/>
                    </a:moveTo>
                    <a:lnTo>
                      <a:pt x="602" y="123"/>
                    </a:lnTo>
                    <a:cubicBezTo>
                      <a:pt x="593" y="125"/>
                      <a:pt x="588" y="125"/>
                      <a:pt x="588" y="125"/>
                    </a:cubicBezTo>
                    <a:cubicBezTo>
                      <a:pt x="558" y="125"/>
                      <a:pt x="558" y="97"/>
                      <a:pt x="558" y="97"/>
                    </a:cubicBezTo>
                    <a:lnTo>
                      <a:pt x="558" y="52"/>
                    </a:lnTo>
                    <a:lnTo>
                      <a:pt x="549" y="52"/>
                    </a:lnTo>
                    <a:lnTo>
                      <a:pt x="549" y="38"/>
                    </a:lnTo>
                    <a:lnTo>
                      <a:pt x="558" y="38"/>
                    </a:lnTo>
                    <a:lnTo>
                      <a:pt x="558" y="23"/>
                    </a:lnTo>
                    <a:lnTo>
                      <a:pt x="582" y="21"/>
                    </a:lnTo>
                    <a:lnTo>
                      <a:pt x="582" y="38"/>
                    </a:lnTo>
                    <a:lnTo>
                      <a:pt x="600" y="38"/>
                    </a:lnTo>
                    <a:lnTo>
                      <a:pt x="600" y="52"/>
                    </a:lnTo>
                    <a:lnTo>
                      <a:pt x="582" y="52"/>
                    </a:lnTo>
                    <a:lnTo>
                      <a:pt x="582" y="94"/>
                    </a:lnTo>
                    <a:cubicBezTo>
                      <a:pt x="582" y="110"/>
                      <a:pt x="594" y="110"/>
                      <a:pt x="594" y="110"/>
                    </a:cubicBezTo>
                    <a:cubicBezTo>
                      <a:pt x="597" y="110"/>
                      <a:pt x="602" y="109"/>
                      <a:pt x="602" y="109"/>
                    </a:cubicBezTo>
                    <a:lnTo>
                      <a:pt x="602" y="123"/>
                    </a:lnTo>
                    <a:close/>
                    <a:moveTo>
                      <a:pt x="622" y="124"/>
                    </a:moveTo>
                    <a:lnTo>
                      <a:pt x="622" y="124"/>
                    </a:lnTo>
                    <a:lnTo>
                      <a:pt x="622" y="38"/>
                    </a:lnTo>
                    <a:lnTo>
                      <a:pt x="645" y="38"/>
                    </a:lnTo>
                    <a:lnTo>
                      <a:pt x="645" y="124"/>
                    </a:lnTo>
                    <a:lnTo>
                      <a:pt x="622" y="124"/>
                    </a:lnTo>
                    <a:close/>
                    <a:moveTo>
                      <a:pt x="622" y="23"/>
                    </a:moveTo>
                    <a:lnTo>
                      <a:pt x="622" y="23"/>
                    </a:lnTo>
                    <a:lnTo>
                      <a:pt x="622" y="4"/>
                    </a:lnTo>
                    <a:lnTo>
                      <a:pt x="645" y="4"/>
                    </a:lnTo>
                    <a:lnTo>
                      <a:pt x="645" y="23"/>
                    </a:lnTo>
                    <a:lnTo>
                      <a:pt x="622" y="23"/>
                    </a:lnTo>
                    <a:close/>
                    <a:moveTo>
                      <a:pt x="738" y="122"/>
                    </a:moveTo>
                    <a:lnTo>
                      <a:pt x="738" y="122"/>
                    </a:lnTo>
                    <a:cubicBezTo>
                      <a:pt x="723" y="125"/>
                      <a:pt x="711" y="125"/>
                      <a:pt x="711" y="125"/>
                    </a:cubicBezTo>
                    <a:cubicBezTo>
                      <a:pt x="690" y="125"/>
                      <a:pt x="678" y="113"/>
                      <a:pt x="678" y="113"/>
                    </a:cubicBezTo>
                    <a:cubicBezTo>
                      <a:pt x="666" y="101"/>
                      <a:pt x="666" y="81"/>
                      <a:pt x="666" y="81"/>
                    </a:cubicBezTo>
                    <a:cubicBezTo>
                      <a:pt x="666" y="59"/>
                      <a:pt x="679" y="48"/>
                      <a:pt x="679" y="48"/>
                    </a:cubicBezTo>
                    <a:cubicBezTo>
                      <a:pt x="691" y="36"/>
                      <a:pt x="713" y="36"/>
                      <a:pt x="713" y="36"/>
                    </a:cubicBezTo>
                    <a:cubicBezTo>
                      <a:pt x="723" y="36"/>
                      <a:pt x="737" y="39"/>
                      <a:pt x="737" y="39"/>
                    </a:cubicBezTo>
                    <a:lnTo>
                      <a:pt x="737" y="56"/>
                    </a:lnTo>
                    <a:cubicBezTo>
                      <a:pt x="723" y="51"/>
                      <a:pt x="714" y="51"/>
                      <a:pt x="714" y="51"/>
                    </a:cubicBezTo>
                    <a:cubicBezTo>
                      <a:pt x="704" y="51"/>
                      <a:pt x="697" y="59"/>
                      <a:pt x="697" y="59"/>
                    </a:cubicBezTo>
                    <a:cubicBezTo>
                      <a:pt x="691" y="67"/>
                      <a:pt x="691" y="80"/>
                      <a:pt x="691" y="80"/>
                    </a:cubicBezTo>
                    <a:cubicBezTo>
                      <a:pt x="691" y="94"/>
                      <a:pt x="698" y="102"/>
                      <a:pt x="698" y="102"/>
                    </a:cubicBezTo>
                    <a:cubicBezTo>
                      <a:pt x="705" y="110"/>
                      <a:pt x="716" y="110"/>
                      <a:pt x="716" y="110"/>
                    </a:cubicBezTo>
                    <a:cubicBezTo>
                      <a:pt x="727" y="110"/>
                      <a:pt x="738" y="106"/>
                      <a:pt x="738" y="106"/>
                    </a:cubicBezTo>
                    <a:lnTo>
                      <a:pt x="738" y="122"/>
                    </a:lnTo>
                    <a:close/>
                    <a:moveTo>
                      <a:pt x="905" y="119"/>
                    </a:moveTo>
                    <a:lnTo>
                      <a:pt x="905" y="119"/>
                    </a:lnTo>
                    <a:cubicBezTo>
                      <a:pt x="889" y="126"/>
                      <a:pt x="865" y="126"/>
                      <a:pt x="865" y="126"/>
                    </a:cubicBezTo>
                    <a:cubicBezTo>
                      <a:pt x="837" y="126"/>
                      <a:pt x="821" y="110"/>
                      <a:pt x="821" y="110"/>
                    </a:cubicBezTo>
                    <a:cubicBezTo>
                      <a:pt x="805" y="94"/>
                      <a:pt x="805" y="66"/>
                      <a:pt x="805" y="66"/>
                    </a:cubicBezTo>
                    <a:cubicBezTo>
                      <a:pt x="805" y="36"/>
                      <a:pt x="821" y="21"/>
                      <a:pt x="821" y="21"/>
                    </a:cubicBezTo>
                    <a:cubicBezTo>
                      <a:pt x="837" y="5"/>
                      <a:pt x="867" y="5"/>
                      <a:pt x="867" y="5"/>
                    </a:cubicBezTo>
                    <a:cubicBezTo>
                      <a:pt x="886" y="5"/>
                      <a:pt x="904" y="9"/>
                      <a:pt x="904" y="9"/>
                    </a:cubicBezTo>
                    <a:lnTo>
                      <a:pt x="904" y="28"/>
                    </a:lnTo>
                    <a:cubicBezTo>
                      <a:pt x="883" y="21"/>
                      <a:pt x="869" y="21"/>
                      <a:pt x="869" y="21"/>
                    </a:cubicBezTo>
                    <a:cubicBezTo>
                      <a:pt x="850" y="21"/>
                      <a:pt x="841" y="32"/>
                      <a:pt x="841" y="32"/>
                    </a:cubicBezTo>
                    <a:cubicBezTo>
                      <a:pt x="831" y="44"/>
                      <a:pt x="831" y="65"/>
                      <a:pt x="831" y="65"/>
                    </a:cubicBezTo>
                    <a:cubicBezTo>
                      <a:pt x="831" y="86"/>
                      <a:pt x="841" y="98"/>
                      <a:pt x="841" y="98"/>
                    </a:cubicBezTo>
                    <a:cubicBezTo>
                      <a:pt x="852" y="110"/>
                      <a:pt x="871" y="110"/>
                      <a:pt x="871" y="110"/>
                    </a:cubicBezTo>
                    <a:cubicBezTo>
                      <a:pt x="888" y="110"/>
                      <a:pt x="905" y="101"/>
                      <a:pt x="905" y="101"/>
                    </a:cubicBezTo>
                    <a:lnTo>
                      <a:pt x="905" y="119"/>
                    </a:lnTo>
                    <a:close/>
                    <a:moveTo>
                      <a:pt x="996" y="121"/>
                    </a:moveTo>
                    <a:lnTo>
                      <a:pt x="996" y="121"/>
                    </a:lnTo>
                    <a:cubicBezTo>
                      <a:pt x="980" y="125"/>
                      <a:pt x="965" y="125"/>
                      <a:pt x="965" y="125"/>
                    </a:cubicBezTo>
                    <a:cubicBezTo>
                      <a:pt x="943" y="125"/>
                      <a:pt x="931" y="113"/>
                      <a:pt x="931" y="113"/>
                    </a:cubicBezTo>
                    <a:cubicBezTo>
                      <a:pt x="919" y="101"/>
                      <a:pt x="919" y="80"/>
                      <a:pt x="919" y="80"/>
                    </a:cubicBezTo>
                    <a:cubicBezTo>
                      <a:pt x="919" y="60"/>
                      <a:pt x="930" y="48"/>
                      <a:pt x="930" y="48"/>
                    </a:cubicBezTo>
                    <a:cubicBezTo>
                      <a:pt x="941" y="36"/>
                      <a:pt x="960" y="36"/>
                      <a:pt x="960" y="36"/>
                    </a:cubicBezTo>
                    <a:cubicBezTo>
                      <a:pt x="979" y="36"/>
                      <a:pt x="988" y="48"/>
                      <a:pt x="988" y="48"/>
                    </a:cubicBezTo>
                    <a:cubicBezTo>
                      <a:pt x="996" y="59"/>
                      <a:pt x="996" y="85"/>
                      <a:pt x="996" y="85"/>
                    </a:cubicBezTo>
                    <a:lnTo>
                      <a:pt x="943" y="85"/>
                    </a:lnTo>
                    <a:cubicBezTo>
                      <a:pt x="945" y="110"/>
                      <a:pt x="970" y="110"/>
                      <a:pt x="970" y="110"/>
                    </a:cubicBezTo>
                    <a:cubicBezTo>
                      <a:pt x="982" y="110"/>
                      <a:pt x="996" y="104"/>
                      <a:pt x="996" y="104"/>
                    </a:cubicBezTo>
                    <a:lnTo>
                      <a:pt x="996" y="121"/>
                    </a:lnTo>
                    <a:close/>
                    <a:moveTo>
                      <a:pt x="943" y="72"/>
                    </a:moveTo>
                    <a:lnTo>
                      <a:pt x="943" y="72"/>
                    </a:lnTo>
                    <a:lnTo>
                      <a:pt x="973" y="72"/>
                    </a:lnTo>
                    <a:cubicBezTo>
                      <a:pt x="973" y="50"/>
                      <a:pt x="959" y="50"/>
                      <a:pt x="959" y="50"/>
                    </a:cubicBezTo>
                    <a:cubicBezTo>
                      <a:pt x="945" y="50"/>
                      <a:pt x="943" y="72"/>
                      <a:pt x="943" y="72"/>
                    </a:cubicBezTo>
                    <a:close/>
                    <a:moveTo>
                      <a:pt x="1020" y="124"/>
                    </a:moveTo>
                    <a:lnTo>
                      <a:pt x="1020" y="124"/>
                    </a:lnTo>
                    <a:lnTo>
                      <a:pt x="1020" y="0"/>
                    </a:lnTo>
                    <a:lnTo>
                      <a:pt x="1043" y="0"/>
                    </a:lnTo>
                    <a:lnTo>
                      <a:pt x="1043" y="124"/>
                    </a:lnTo>
                    <a:lnTo>
                      <a:pt x="1020" y="124"/>
                    </a:lnTo>
                    <a:close/>
                    <a:moveTo>
                      <a:pt x="1072" y="124"/>
                    </a:moveTo>
                    <a:lnTo>
                      <a:pt x="1072" y="124"/>
                    </a:lnTo>
                    <a:lnTo>
                      <a:pt x="1072" y="0"/>
                    </a:lnTo>
                    <a:lnTo>
                      <a:pt x="1095" y="0"/>
                    </a:lnTo>
                    <a:lnTo>
                      <a:pt x="1095" y="124"/>
                    </a:lnTo>
                    <a:lnTo>
                      <a:pt x="1072"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38" name="Freeform 456"/>
              <p:cNvSpPr>
                <a:spLocks noEditPoints="1"/>
              </p:cNvSpPr>
              <p:nvPr/>
            </p:nvSpPr>
            <p:spPr bwMode="auto">
              <a:xfrm>
                <a:off x="230" y="2104"/>
                <a:ext cx="563" cy="52"/>
              </a:xfrm>
              <a:custGeom>
                <a:avLst/>
                <a:gdLst>
                  <a:gd name="T0" fmla="*/ 0 w 1593"/>
                  <a:gd name="T1" fmla="*/ 0 h 154"/>
                  <a:gd name="T2" fmla="*/ 0 w 1593"/>
                  <a:gd name="T3" fmla="*/ 0 h 154"/>
                  <a:gd name="T4" fmla="*/ 0 w 1593"/>
                  <a:gd name="T5" fmla="*/ 0 h 154"/>
                  <a:gd name="T6" fmla="*/ 0 w 1593"/>
                  <a:gd name="T7" fmla="*/ 0 h 154"/>
                  <a:gd name="T8" fmla="*/ 0 w 1593"/>
                  <a:gd name="T9" fmla="*/ 0 h 154"/>
                  <a:gd name="T10" fmla="*/ 0 w 1593"/>
                  <a:gd name="T11" fmla="*/ 0 h 154"/>
                  <a:gd name="T12" fmla="*/ 0 w 1593"/>
                  <a:gd name="T13" fmla="*/ 0 h 154"/>
                  <a:gd name="T14" fmla="*/ 0 w 1593"/>
                  <a:gd name="T15" fmla="*/ 0 h 154"/>
                  <a:gd name="T16" fmla="*/ 0 w 1593"/>
                  <a:gd name="T17" fmla="*/ 0 h 154"/>
                  <a:gd name="T18" fmla="*/ 0 w 1593"/>
                  <a:gd name="T19" fmla="*/ 0 h 154"/>
                  <a:gd name="T20" fmla="*/ 0 w 1593"/>
                  <a:gd name="T21" fmla="*/ 0 h 154"/>
                  <a:gd name="T22" fmla="*/ 0 w 1593"/>
                  <a:gd name="T23" fmla="*/ 0 h 154"/>
                  <a:gd name="T24" fmla="*/ 0 w 1593"/>
                  <a:gd name="T25" fmla="*/ 0 h 154"/>
                  <a:gd name="T26" fmla="*/ 0 w 1593"/>
                  <a:gd name="T27" fmla="*/ 0 h 154"/>
                  <a:gd name="T28" fmla="*/ 0 w 1593"/>
                  <a:gd name="T29" fmla="*/ 0 h 154"/>
                  <a:gd name="T30" fmla="*/ 0 w 1593"/>
                  <a:gd name="T31" fmla="*/ 0 h 154"/>
                  <a:gd name="T32" fmla="*/ 0 w 1593"/>
                  <a:gd name="T33" fmla="*/ 0 h 154"/>
                  <a:gd name="T34" fmla="*/ 0 w 1593"/>
                  <a:gd name="T35" fmla="*/ 0 h 154"/>
                  <a:gd name="T36" fmla="*/ 0 w 1593"/>
                  <a:gd name="T37" fmla="*/ 0 h 154"/>
                  <a:gd name="T38" fmla="*/ 0 w 1593"/>
                  <a:gd name="T39" fmla="*/ 0 h 154"/>
                  <a:gd name="T40" fmla="*/ 0 w 1593"/>
                  <a:gd name="T41" fmla="*/ 0 h 154"/>
                  <a:gd name="T42" fmla="*/ 0 w 1593"/>
                  <a:gd name="T43" fmla="*/ 0 h 154"/>
                  <a:gd name="T44" fmla="*/ 0 w 1593"/>
                  <a:gd name="T45" fmla="*/ 0 h 154"/>
                  <a:gd name="T46" fmla="*/ 0 w 1593"/>
                  <a:gd name="T47" fmla="*/ 0 h 154"/>
                  <a:gd name="T48" fmla="*/ 0 w 1593"/>
                  <a:gd name="T49" fmla="*/ 0 h 154"/>
                  <a:gd name="T50" fmla="*/ 0 w 1593"/>
                  <a:gd name="T51" fmla="*/ 0 h 154"/>
                  <a:gd name="T52" fmla="*/ 0 w 1593"/>
                  <a:gd name="T53" fmla="*/ 0 h 154"/>
                  <a:gd name="T54" fmla="*/ 0 w 1593"/>
                  <a:gd name="T55" fmla="*/ 0 h 154"/>
                  <a:gd name="T56" fmla="*/ 0 w 1593"/>
                  <a:gd name="T57" fmla="*/ 0 h 154"/>
                  <a:gd name="T58" fmla="*/ 0 w 1593"/>
                  <a:gd name="T59" fmla="*/ 0 h 154"/>
                  <a:gd name="T60" fmla="*/ 0 w 1593"/>
                  <a:gd name="T61" fmla="*/ 0 h 154"/>
                  <a:gd name="T62" fmla="*/ 0 w 1593"/>
                  <a:gd name="T63" fmla="*/ 0 h 154"/>
                  <a:gd name="T64" fmla="*/ 0 w 1593"/>
                  <a:gd name="T65" fmla="*/ 0 h 154"/>
                  <a:gd name="T66" fmla="*/ 0 w 1593"/>
                  <a:gd name="T67" fmla="*/ 0 h 154"/>
                  <a:gd name="T68" fmla="*/ 0 w 1593"/>
                  <a:gd name="T69" fmla="*/ 0 h 154"/>
                  <a:gd name="T70" fmla="*/ 0 w 1593"/>
                  <a:gd name="T71" fmla="*/ 0 h 154"/>
                  <a:gd name="T72" fmla="*/ 0 w 1593"/>
                  <a:gd name="T73" fmla="*/ 0 h 154"/>
                  <a:gd name="T74" fmla="*/ 0 w 1593"/>
                  <a:gd name="T75" fmla="*/ 0 h 154"/>
                  <a:gd name="T76" fmla="*/ 0 w 1593"/>
                  <a:gd name="T77" fmla="*/ 0 h 154"/>
                  <a:gd name="T78" fmla="*/ 0 w 1593"/>
                  <a:gd name="T79" fmla="*/ 0 h 154"/>
                  <a:gd name="T80" fmla="*/ 0 w 1593"/>
                  <a:gd name="T81" fmla="*/ 0 h 154"/>
                  <a:gd name="T82" fmla="*/ 0 w 1593"/>
                  <a:gd name="T83" fmla="*/ 0 h 154"/>
                  <a:gd name="T84" fmla="*/ 0 w 1593"/>
                  <a:gd name="T85" fmla="*/ 0 h 154"/>
                  <a:gd name="T86" fmla="*/ 0 w 1593"/>
                  <a:gd name="T87" fmla="*/ 0 h 154"/>
                  <a:gd name="T88" fmla="*/ 0 w 1593"/>
                  <a:gd name="T89" fmla="*/ 0 h 154"/>
                  <a:gd name="T90" fmla="*/ 0 w 1593"/>
                  <a:gd name="T91" fmla="*/ 0 h 154"/>
                  <a:gd name="T92" fmla="*/ 0 w 1593"/>
                  <a:gd name="T93" fmla="*/ 0 h 154"/>
                  <a:gd name="T94" fmla="*/ 0 w 1593"/>
                  <a:gd name="T95" fmla="*/ 0 h 154"/>
                  <a:gd name="T96" fmla="*/ 0 w 1593"/>
                  <a:gd name="T97" fmla="*/ 0 h 154"/>
                  <a:gd name="T98" fmla="*/ 0 w 1593"/>
                  <a:gd name="T99" fmla="*/ 0 h 154"/>
                  <a:gd name="T100" fmla="*/ 0 w 1593"/>
                  <a:gd name="T101" fmla="*/ 0 h 154"/>
                  <a:gd name="T102" fmla="*/ 0 w 1593"/>
                  <a:gd name="T103" fmla="*/ 0 h 154"/>
                  <a:gd name="T104" fmla="*/ 0 w 1593"/>
                  <a:gd name="T105" fmla="*/ 0 h 154"/>
                  <a:gd name="T106" fmla="*/ 0 w 1593"/>
                  <a:gd name="T107" fmla="*/ 0 h 154"/>
                  <a:gd name="T108" fmla="*/ 0 w 1593"/>
                  <a:gd name="T109" fmla="*/ 0 h 154"/>
                  <a:gd name="T110" fmla="*/ 0 w 1593"/>
                  <a:gd name="T111" fmla="*/ 0 h 154"/>
                  <a:gd name="T112" fmla="*/ 0 w 1593"/>
                  <a:gd name="T113" fmla="*/ 0 h 154"/>
                  <a:gd name="T114" fmla="*/ 0 w 1593"/>
                  <a:gd name="T115" fmla="*/ 0 h 154"/>
                  <a:gd name="T116" fmla="*/ 0 w 1593"/>
                  <a:gd name="T117" fmla="*/ 0 h 154"/>
                  <a:gd name="T118" fmla="*/ 0 w 1593"/>
                  <a:gd name="T119" fmla="*/ 0 h 154"/>
                  <a:gd name="T120" fmla="*/ 0 w 1593"/>
                  <a:gd name="T121" fmla="*/ 0 h 15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593" h="154">
                    <a:moveTo>
                      <a:pt x="0" y="124"/>
                    </a:moveTo>
                    <a:lnTo>
                      <a:pt x="0" y="124"/>
                    </a:lnTo>
                    <a:lnTo>
                      <a:pt x="0" y="8"/>
                    </a:lnTo>
                    <a:lnTo>
                      <a:pt x="32" y="8"/>
                    </a:lnTo>
                    <a:lnTo>
                      <a:pt x="60" y="89"/>
                    </a:lnTo>
                    <a:lnTo>
                      <a:pt x="88" y="8"/>
                    </a:lnTo>
                    <a:lnTo>
                      <a:pt x="116" y="8"/>
                    </a:lnTo>
                    <a:lnTo>
                      <a:pt x="116" y="124"/>
                    </a:lnTo>
                    <a:lnTo>
                      <a:pt x="94" y="124"/>
                    </a:lnTo>
                    <a:lnTo>
                      <a:pt x="94" y="36"/>
                    </a:lnTo>
                    <a:lnTo>
                      <a:pt x="66" y="116"/>
                    </a:lnTo>
                    <a:lnTo>
                      <a:pt x="46" y="116"/>
                    </a:lnTo>
                    <a:lnTo>
                      <a:pt x="19" y="35"/>
                    </a:lnTo>
                    <a:lnTo>
                      <a:pt x="19" y="124"/>
                    </a:lnTo>
                    <a:lnTo>
                      <a:pt x="0" y="124"/>
                    </a:lnTo>
                    <a:close/>
                    <a:moveTo>
                      <a:pt x="187" y="114"/>
                    </a:moveTo>
                    <a:lnTo>
                      <a:pt x="187" y="114"/>
                    </a:lnTo>
                    <a:cubicBezTo>
                      <a:pt x="176" y="125"/>
                      <a:pt x="162" y="125"/>
                      <a:pt x="162" y="125"/>
                    </a:cubicBezTo>
                    <a:cubicBezTo>
                      <a:pt x="151" y="125"/>
                      <a:pt x="144" y="119"/>
                      <a:pt x="144" y="119"/>
                    </a:cubicBezTo>
                    <a:cubicBezTo>
                      <a:pt x="137" y="112"/>
                      <a:pt x="137" y="101"/>
                      <a:pt x="137" y="101"/>
                    </a:cubicBezTo>
                    <a:cubicBezTo>
                      <a:pt x="137" y="87"/>
                      <a:pt x="148" y="79"/>
                      <a:pt x="148" y="79"/>
                    </a:cubicBezTo>
                    <a:cubicBezTo>
                      <a:pt x="160" y="71"/>
                      <a:pt x="181" y="71"/>
                      <a:pt x="181" y="71"/>
                    </a:cubicBezTo>
                    <a:lnTo>
                      <a:pt x="187" y="71"/>
                    </a:lnTo>
                    <a:lnTo>
                      <a:pt x="187" y="63"/>
                    </a:lnTo>
                    <a:cubicBezTo>
                      <a:pt x="187" y="50"/>
                      <a:pt x="172" y="50"/>
                      <a:pt x="172" y="50"/>
                    </a:cubicBezTo>
                    <a:cubicBezTo>
                      <a:pt x="158" y="50"/>
                      <a:pt x="145" y="58"/>
                      <a:pt x="145" y="58"/>
                    </a:cubicBezTo>
                    <a:lnTo>
                      <a:pt x="145" y="42"/>
                    </a:lnTo>
                    <a:cubicBezTo>
                      <a:pt x="160" y="36"/>
                      <a:pt x="176" y="36"/>
                      <a:pt x="176" y="36"/>
                    </a:cubicBezTo>
                    <a:cubicBezTo>
                      <a:pt x="209" y="36"/>
                      <a:pt x="209" y="63"/>
                      <a:pt x="209" y="63"/>
                    </a:cubicBezTo>
                    <a:lnTo>
                      <a:pt x="209" y="101"/>
                    </a:lnTo>
                    <a:cubicBezTo>
                      <a:pt x="209" y="111"/>
                      <a:pt x="216" y="111"/>
                      <a:pt x="216" y="111"/>
                    </a:cubicBezTo>
                    <a:cubicBezTo>
                      <a:pt x="217" y="111"/>
                      <a:pt x="219" y="110"/>
                      <a:pt x="219" y="110"/>
                    </a:cubicBezTo>
                    <a:lnTo>
                      <a:pt x="219" y="123"/>
                    </a:lnTo>
                    <a:cubicBezTo>
                      <a:pt x="212" y="125"/>
                      <a:pt x="207" y="125"/>
                      <a:pt x="207" y="125"/>
                    </a:cubicBezTo>
                    <a:cubicBezTo>
                      <a:pt x="192" y="125"/>
                      <a:pt x="188" y="114"/>
                      <a:pt x="188" y="114"/>
                    </a:cubicBezTo>
                    <a:lnTo>
                      <a:pt x="187" y="114"/>
                    </a:lnTo>
                    <a:close/>
                    <a:moveTo>
                      <a:pt x="187" y="102"/>
                    </a:moveTo>
                    <a:lnTo>
                      <a:pt x="187" y="102"/>
                    </a:lnTo>
                    <a:lnTo>
                      <a:pt x="187" y="84"/>
                    </a:lnTo>
                    <a:lnTo>
                      <a:pt x="182" y="84"/>
                    </a:lnTo>
                    <a:cubicBezTo>
                      <a:pt x="159" y="84"/>
                      <a:pt x="159" y="99"/>
                      <a:pt x="159" y="99"/>
                    </a:cubicBezTo>
                    <a:cubicBezTo>
                      <a:pt x="159" y="103"/>
                      <a:pt x="163" y="106"/>
                      <a:pt x="163" y="106"/>
                    </a:cubicBezTo>
                    <a:cubicBezTo>
                      <a:pt x="166" y="110"/>
                      <a:pt x="171" y="110"/>
                      <a:pt x="171" y="110"/>
                    </a:cubicBezTo>
                    <a:cubicBezTo>
                      <a:pt x="179" y="110"/>
                      <a:pt x="187" y="102"/>
                      <a:pt x="187" y="102"/>
                    </a:cubicBezTo>
                    <a:close/>
                    <a:moveTo>
                      <a:pt x="284" y="123"/>
                    </a:moveTo>
                    <a:lnTo>
                      <a:pt x="284" y="123"/>
                    </a:lnTo>
                    <a:cubicBezTo>
                      <a:pt x="275" y="125"/>
                      <a:pt x="270" y="125"/>
                      <a:pt x="270" y="125"/>
                    </a:cubicBezTo>
                    <a:cubicBezTo>
                      <a:pt x="240" y="125"/>
                      <a:pt x="240" y="97"/>
                      <a:pt x="240" y="97"/>
                    </a:cubicBezTo>
                    <a:lnTo>
                      <a:pt x="240" y="52"/>
                    </a:lnTo>
                    <a:lnTo>
                      <a:pt x="231" y="52"/>
                    </a:lnTo>
                    <a:lnTo>
                      <a:pt x="231" y="38"/>
                    </a:lnTo>
                    <a:lnTo>
                      <a:pt x="240" y="38"/>
                    </a:lnTo>
                    <a:lnTo>
                      <a:pt x="240" y="23"/>
                    </a:lnTo>
                    <a:lnTo>
                      <a:pt x="264" y="21"/>
                    </a:lnTo>
                    <a:lnTo>
                      <a:pt x="264" y="38"/>
                    </a:lnTo>
                    <a:lnTo>
                      <a:pt x="282" y="38"/>
                    </a:lnTo>
                    <a:lnTo>
                      <a:pt x="282" y="52"/>
                    </a:lnTo>
                    <a:lnTo>
                      <a:pt x="264" y="52"/>
                    </a:lnTo>
                    <a:lnTo>
                      <a:pt x="264" y="94"/>
                    </a:lnTo>
                    <a:cubicBezTo>
                      <a:pt x="264" y="110"/>
                      <a:pt x="276" y="110"/>
                      <a:pt x="276" y="110"/>
                    </a:cubicBezTo>
                    <a:cubicBezTo>
                      <a:pt x="279" y="110"/>
                      <a:pt x="284" y="109"/>
                      <a:pt x="284" y="109"/>
                    </a:cubicBezTo>
                    <a:lnTo>
                      <a:pt x="284" y="123"/>
                    </a:lnTo>
                    <a:close/>
                    <a:moveTo>
                      <a:pt x="357" y="124"/>
                    </a:moveTo>
                    <a:lnTo>
                      <a:pt x="357" y="124"/>
                    </a:lnTo>
                    <a:lnTo>
                      <a:pt x="357" y="107"/>
                    </a:lnTo>
                    <a:cubicBezTo>
                      <a:pt x="346" y="125"/>
                      <a:pt x="328" y="125"/>
                      <a:pt x="328" y="125"/>
                    </a:cubicBezTo>
                    <a:cubicBezTo>
                      <a:pt x="317" y="125"/>
                      <a:pt x="310" y="118"/>
                      <a:pt x="310" y="118"/>
                    </a:cubicBezTo>
                    <a:cubicBezTo>
                      <a:pt x="303" y="111"/>
                      <a:pt x="303" y="98"/>
                      <a:pt x="303" y="98"/>
                    </a:cubicBezTo>
                    <a:lnTo>
                      <a:pt x="303" y="38"/>
                    </a:lnTo>
                    <a:lnTo>
                      <a:pt x="326" y="38"/>
                    </a:lnTo>
                    <a:lnTo>
                      <a:pt x="326" y="93"/>
                    </a:lnTo>
                    <a:cubicBezTo>
                      <a:pt x="326" y="107"/>
                      <a:pt x="336" y="107"/>
                      <a:pt x="336" y="107"/>
                    </a:cubicBezTo>
                    <a:cubicBezTo>
                      <a:pt x="347" y="107"/>
                      <a:pt x="357" y="92"/>
                      <a:pt x="357" y="92"/>
                    </a:cubicBezTo>
                    <a:lnTo>
                      <a:pt x="357" y="38"/>
                    </a:lnTo>
                    <a:lnTo>
                      <a:pt x="380" y="38"/>
                    </a:lnTo>
                    <a:lnTo>
                      <a:pt x="380" y="124"/>
                    </a:lnTo>
                    <a:lnTo>
                      <a:pt x="357" y="124"/>
                    </a:lnTo>
                    <a:close/>
                    <a:moveTo>
                      <a:pt x="409" y="124"/>
                    </a:moveTo>
                    <a:lnTo>
                      <a:pt x="409" y="124"/>
                    </a:lnTo>
                    <a:lnTo>
                      <a:pt x="409" y="38"/>
                    </a:lnTo>
                    <a:lnTo>
                      <a:pt x="433" y="38"/>
                    </a:lnTo>
                    <a:lnTo>
                      <a:pt x="433" y="54"/>
                    </a:lnTo>
                    <a:cubicBezTo>
                      <a:pt x="441" y="36"/>
                      <a:pt x="460" y="36"/>
                      <a:pt x="460" y="36"/>
                    </a:cubicBezTo>
                    <a:cubicBezTo>
                      <a:pt x="462" y="36"/>
                      <a:pt x="464" y="36"/>
                      <a:pt x="464" y="36"/>
                    </a:cubicBezTo>
                    <a:lnTo>
                      <a:pt x="464" y="57"/>
                    </a:lnTo>
                    <a:cubicBezTo>
                      <a:pt x="459" y="55"/>
                      <a:pt x="455" y="55"/>
                      <a:pt x="455" y="55"/>
                    </a:cubicBezTo>
                    <a:cubicBezTo>
                      <a:pt x="441" y="55"/>
                      <a:pt x="433" y="69"/>
                      <a:pt x="433" y="69"/>
                    </a:cubicBezTo>
                    <a:lnTo>
                      <a:pt x="433" y="124"/>
                    </a:lnTo>
                    <a:lnTo>
                      <a:pt x="409" y="124"/>
                    </a:lnTo>
                    <a:close/>
                    <a:moveTo>
                      <a:pt x="552" y="121"/>
                    </a:moveTo>
                    <a:lnTo>
                      <a:pt x="552" y="121"/>
                    </a:lnTo>
                    <a:cubicBezTo>
                      <a:pt x="536" y="125"/>
                      <a:pt x="521" y="125"/>
                      <a:pt x="521" y="125"/>
                    </a:cubicBezTo>
                    <a:cubicBezTo>
                      <a:pt x="499" y="125"/>
                      <a:pt x="487" y="113"/>
                      <a:pt x="487" y="113"/>
                    </a:cubicBezTo>
                    <a:cubicBezTo>
                      <a:pt x="474" y="101"/>
                      <a:pt x="474" y="80"/>
                      <a:pt x="474" y="80"/>
                    </a:cubicBezTo>
                    <a:cubicBezTo>
                      <a:pt x="474" y="60"/>
                      <a:pt x="486" y="48"/>
                      <a:pt x="486" y="48"/>
                    </a:cubicBezTo>
                    <a:cubicBezTo>
                      <a:pt x="497" y="36"/>
                      <a:pt x="516" y="36"/>
                      <a:pt x="516" y="36"/>
                    </a:cubicBezTo>
                    <a:cubicBezTo>
                      <a:pt x="535" y="36"/>
                      <a:pt x="543" y="48"/>
                      <a:pt x="543" y="48"/>
                    </a:cubicBezTo>
                    <a:cubicBezTo>
                      <a:pt x="552" y="59"/>
                      <a:pt x="552" y="85"/>
                      <a:pt x="552" y="85"/>
                    </a:cubicBezTo>
                    <a:lnTo>
                      <a:pt x="499" y="85"/>
                    </a:lnTo>
                    <a:cubicBezTo>
                      <a:pt x="501" y="110"/>
                      <a:pt x="526" y="110"/>
                      <a:pt x="526" y="110"/>
                    </a:cubicBezTo>
                    <a:cubicBezTo>
                      <a:pt x="537" y="110"/>
                      <a:pt x="552" y="104"/>
                      <a:pt x="552" y="104"/>
                    </a:cubicBezTo>
                    <a:lnTo>
                      <a:pt x="552" y="121"/>
                    </a:lnTo>
                    <a:close/>
                    <a:moveTo>
                      <a:pt x="498" y="72"/>
                    </a:moveTo>
                    <a:lnTo>
                      <a:pt x="498" y="72"/>
                    </a:lnTo>
                    <a:lnTo>
                      <a:pt x="529" y="72"/>
                    </a:lnTo>
                    <a:cubicBezTo>
                      <a:pt x="529" y="50"/>
                      <a:pt x="515" y="50"/>
                      <a:pt x="515" y="50"/>
                    </a:cubicBezTo>
                    <a:cubicBezTo>
                      <a:pt x="501" y="50"/>
                      <a:pt x="498" y="72"/>
                      <a:pt x="498" y="72"/>
                    </a:cubicBezTo>
                    <a:close/>
                    <a:moveTo>
                      <a:pt x="721" y="121"/>
                    </a:moveTo>
                    <a:lnTo>
                      <a:pt x="721" y="121"/>
                    </a:lnTo>
                    <a:cubicBezTo>
                      <a:pt x="699" y="126"/>
                      <a:pt x="684" y="126"/>
                      <a:pt x="684" y="126"/>
                    </a:cubicBezTo>
                    <a:cubicBezTo>
                      <a:pt x="654" y="126"/>
                      <a:pt x="638" y="111"/>
                      <a:pt x="638" y="111"/>
                    </a:cubicBezTo>
                    <a:cubicBezTo>
                      <a:pt x="622" y="95"/>
                      <a:pt x="622" y="66"/>
                      <a:pt x="622" y="66"/>
                    </a:cubicBezTo>
                    <a:cubicBezTo>
                      <a:pt x="622" y="36"/>
                      <a:pt x="638" y="21"/>
                      <a:pt x="638" y="21"/>
                    </a:cubicBezTo>
                    <a:cubicBezTo>
                      <a:pt x="654" y="5"/>
                      <a:pt x="683" y="5"/>
                      <a:pt x="683" y="5"/>
                    </a:cubicBezTo>
                    <a:cubicBezTo>
                      <a:pt x="702" y="5"/>
                      <a:pt x="721" y="9"/>
                      <a:pt x="721" y="9"/>
                    </a:cubicBezTo>
                    <a:lnTo>
                      <a:pt x="721" y="28"/>
                    </a:lnTo>
                    <a:cubicBezTo>
                      <a:pt x="699" y="21"/>
                      <a:pt x="686" y="21"/>
                      <a:pt x="686" y="21"/>
                    </a:cubicBezTo>
                    <a:cubicBezTo>
                      <a:pt x="667" y="21"/>
                      <a:pt x="657" y="33"/>
                      <a:pt x="657" y="33"/>
                    </a:cubicBezTo>
                    <a:cubicBezTo>
                      <a:pt x="647" y="44"/>
                      <a:pt x="647" y="66"/>
                      <a:pt x="647" y="66"/>
                    </a:cubicBezTo>
                    <a:cubicBezTo>
                      <a:pt x="647" y="87"/>
                      <a:pt x="658" y="98"/>
                      <a:pt x="658" y="98"/>
                    </a:cubicBezTo>
                    <a:cubicBezTo>
                      <a:pt x="669" y="110"/>
                      <a:pt x="687" y="110"/>
                      <a:pt x="687" y="110"/>
                    </a:cubicBezTo>
                    <a:cubicBezTo>
                      <a:pt x="692" y="110"/>
                      <a:pt x="697" y="109"/>
                      <a:pt x="697" y="109"/>
                    </a:cubicBezTo>
                    <a:lnTo>
                      <a:pt x="697" y="71"/>
                    </a:lnTo>
                    <a:lnTo>
                      <a:pt x="721" y="71"/>
                    </a:lnTo>
                    <a:lnTo>
                      <a:pt x="721" y="121"/>
                    </a:lnTo>
                    <a:close/>
                    <a:moveTo>
                      <a:pt x="748" y="124"/>
                    </a:moveTo>
                    <a:lnTo>
                      <a:pt x="748" y="124"/>
                    </a:lnTo>
                    <a:lnTo>
                      <a:pt x="748" y="38"/>
                    </a:lnTo>
                    <a:lnTo>
                      <a:pt x="771" y="38"/>
                    </a:lnTo>
                    <a:lnTo>
                      <a:pt x="771" y="54"/>
                    </a:lnTo>
                    <a:cubicBezTo>
                      <a:pt x="780" y="36"/>
                      <a:pt x="799" y="36"/>
                      <a:pt x="799" y="36"/>
                    </a:cubicBezTo>
                    <a:cubicBezTo>
                      <a:pt x="801" y="36"/>
                      <a:pt x="803" y="36"/>
                      <a:pt x="803" y="36"/>
                    </a:cubicBezTo>
                    <a:lnTo>
                      <a:pt x="803" y="57"/>
                    </a:lnTo>
                    <a:cubicBezTo>
                      <a:pt x="798" y="55"/>
                      <a:pt x="794" y="55"/>
                      <a:pt x="794" y="55"/>
                    </a:cubicBezTo>
                    <a:cubicBezTo>
                      <a:pt x="780" y="55"/>
                      <a:pt x="771" y="69"/>
                      <a:pt x="771" y="69"/>
                    </a:cubicBezTo>
                    <a:lnTo>
                      <a:pt x="771" y="124"/>
                    </a:lnTo>
                    <a:lnTo>
                      <a:pt x="748" y="124"/>
                    </a:lnTo>
                    <a:close/>
                    <a:moveTo>
                      <a:pt x="863" y="114"/>
                    </a:moveTo>
                    <a:lnTo>
                      <a:pt x="863" y="114"/>
                    </a:lnTo>
                    <a:cubicBezTo>
                      <a:pt x="851" y="125"/>
                      <a:pt x="838" y="125"/>
                      <a:pt x="838" y="125"/>
                    </a:cubicBezTo>
                    <a:cubicBezTo>
                      <a:pt x="827" y="125"/>
                      <a:pt x="820" y="119"/>
                      <a:pt x="820" y="119"/>
                    </a:cubicBezTo>
                    <a:cubicBezTo>
                      <a:pt x="813" y="112"/>
                      <a:pt x="813" y="101"/>
                      <a:pt x="813" y="101"/>
                    </a:cubicBezTo>
                    <a:cubicBezTo>
                      <a:pt x="813" y="87"/>
                      <a:pt x="824" y="79"/>
                      <a:pt x="824" y="79"/>
                    </a:cubicBezTo>
                    <a:cubicBezTo>
                      <a:pt x="836" y="71"/>
                      <a:pt x="857" y="71"/>
                      <a:pt x="857" y="71"/>
                    </a:cubicBezTo>
                    <a:lnTo>
                      <a:pt x="863" y="71"/>
                    </a:lnTo>
                    <a:lnTo>
                      <a:pt x="863" y="63"/>
                    </a:lnTo>
                    <a:cubicBezTo>
                      <a:pt x="863" y="50"/>
                      <a:pt x="848" y="50"/>
                      <a:pt x="848" y="50"/>
                    </a:cubicBezTo>
                    <a:cubicBezTo>
                      <a:pt x="834" y="50"/>
                      <a:pt x="820" y="58"/>
                      <a:pt x="820" y="58"/>
                    </a:cubicBezTo>
                    <a:lnTo>
                      <a:pt x="820" y="42"/>
                    </a:lnTo>
                    <a:cubicBezTo>
                      <a:pt x="836" y="36"/>
                      <a:pt x="852" y="36"/>
                      <a:pt x="852" y="36"/>
                    </a:cubicBezTo>
                    <a:cubicBezTo>
                      <a:pt x="885" y="36"/>
                      <a:pt x="885" y="63"/>
                      <a:pt x="885" y="63"/>
                    </a:cubicBezTo>
                    <a:lnTo>
                      <a:pt x="885" y="101"/>
                    </a:lnTo>
                    <a:cubicBezTo>
                      <a:pt x="885" y="111"/>
                      <a:pt x="892" y="111"/>
                      <a:pt x="892" y="111"/>
                    </a:cubicBezTo>
                    <a:cubicBezTo>
                      <a:pt x="893" y="111"/>
                      <a:pt x="895" y="110"/>
                      <a:pt x="895" y="110"/>
                    </a:cubicBezTo>
                    <a:lnTo>
                      <a:pt x="895" y="123"/>
                    </a:lnTo>
                    <a:cubicBezTo>
                      <a:pt x="888" y="125"/>
                      <a:pt x="882" y="125"/>
                      <a:pt x="882" y="125"/>
                    </a:cubicBezTo>
                    <a:cubicBezTo>
                      <a:pt x="868" y="125"/>
                      <a:pt x="864" y="114"/>
                      <a:pt x="864" y="114"/>
                    </a:cubicBezTo>
                    <a:lnTo>
                      <a:pt x="863" y="114"/>
                    </a:lnTo>
                    <a:close/>
                    <a:moveTo>
                      <a:pt x="863" y="102"/>
                    </a:moveTo>
                    <a:lnTo>
                      <a:pt x="863" y="102"/>
                    </a:lnTo>
                    <a:lnTo>
                      <a:pt x="863" y="84"/>
                    </a:lnTo>
                    <a:lnTo>
                      <a:pt x="858" y="84"/>
                    </a:lnTo>
                    <a:cubicBezTo>
                      <a:pt x="835" y="84"/>
                      <a:pt x="835" y="99"/>
                      <a:pt x="835" y="99"/>
                    </a:cubicBezTo>
                    <a:cubicBezTo>
                      <a:pt x="835" y="103"/>
                      <a:pt x="838" y="106"/>
                      <a:pt x="838" y="106"/>
                    </a:cubicBezTo>
                    <a:cubicBezTo>
                      <a:pt x="842" y="110"/>
                      <a:pt x="846" y="110"/>
                      <a:pt x="846" y="110"/>
                    </a:cubicBezTo>
                    <a:cubicBezTo>
                      <a:pt x="854" y="110"/>
                      <a:pt x="863" y="102"/>
                      <a:pt x="863" y="102"/>
                    </a:cubicBezTo>
                    <a:close/>
                    <a:moveTo>
                      <a:pt x="915" y="124"/>
                    </a:moveTo>
                    <a:lnTo>
                      <a:pt x="915" y="124"/>
                    </a:lnTo>
                    <a:lnTo>
                      <a:pt x="915" y="38"/>
                    </a:lnTo>
                    <a:lnTo>
                      <a:pt x="938" y="38"/>
                    </a:lnTo>
                    <a:lnTo>
                      <a:pt x="938" y="54"/>
                    </a:lnTo>
                    <a:cubicBezTo>
                      <a:pt x="950" y="36"/>
                      <a:pt x="967" y="36"/>
                      <a:pt x="967" y="36"/>
                    </a:cubicBezTo>
                    <a:cubicBezTo>
                      <a:pt x="979" y="36"/>
                      <a:pt x="986" y="43"/>
                      <a:pt x="986" y="43"/>
                    </a:cubicBezTo>
                    <a:cubicBezTo>
                      <a:pt x="992" y="50"/>
                      <a:pt x="992" y="63"/>
                      <a:pt x="992" y="63"/>
                    </a:cubicBezTo>
                    <a:lnTo>
                      <a:pt x="992" y="124"/>
                    </a:lnTo>
                    <a:lnTo>
                      <a:pt x="969" y="124"/>
                    </a:lnTo>
                    <a:lnTo>
                      <a:pt x="969" y="69"/>
                    </a:lnTo>
                    <a:cubicBezTo>
                      <a:pt x="969" y="54"/>
                      <a:pt x="959" y="54"/>
                      <a:pt x="959" y="54"/>
                    </a:cubicBezTo>
                    <a:cubicBezTo>
                      <a:pt x="948" y="54"/>
                      <a:pt x="938" y="69"/>
                      <a:pt x="938" y="69"/>
                    </a:cubicBezTo>
                    <a:lnTo>
                      <a:pt x="938" y="124"/>
                    </a:lnTo>
                    <a:lnTo>
                      <a:pt x="915" y="124"/>
                    </a:lnTo>
                    <a:close/>
                    <a:moveTo>
                      <a:pt x="1073" y="124"/>
                    </a:moveTo>
                    <a:lnTo>
                      <a:pt x="1073" y="124"/>
                    </a:lnTo>
                    <a:lnTo>
                      <a:pt x="1073" y="107"/>
                    </a:lnTo>
                    <a:cubicBezTo>
                      <a:pt x="1062" y="125"/>
                      <a:pt x="1044" y="125"/>
                      <a:pt x="1044" y="125"/>
                    </a:cubicBezTo>
                    <a:cubicBezTo>
                      <a:pt x="1033" y="125"/>
                      <a:pt x="1026" y="118"/>
                      <a:pt x="1026" y="118"/>
                    </a:cubicBezTo>
                    <a:cubicBezTo>
                      <a:pt x="1019" y="111"/>
                      <a:pt x="1019" y="98"/>
                      <a:pt x="1019" y="98"/>
                    </a:cubicBezTo>
                    <a:lnTo>
                      <a:pt x="1019" y="38"/>
                    </a:lnTo>
                    <a:lnTo>
                      <a:pt x="1042" y="38"/>
                    </a:lnTo>
                    <a:lnTo>
                      <a:pt x="1042" y="93"/>
                    </a:lnTo>
                    <a:cubicBezTo>
                      <a:pt x="1042" y="107"/>
                      <a:pt x="1052" y="107"/>
                      <a:pt x="1052" y="107"/>
                    </a:cubicBezTo>
                    <a:cubicBezTo>
                      <a:pt x="1063" y="107"/>
                      <a:pt x="1073" y="92"/>
                      <a:pt x="1073" y="92"/>
                    </a:cubicBezTo>
                    <a:lnTo>
                      <a:pt x="1073" y="38"/>
                    </a:lnTo>
                    <a:lnTo>
                      <a:pt x="1096" y="38"/>
                    </a:lnTo>
                    <a:lnTo>
                      <a:pt x="1096" y="124"/>
                    </a:lnTo>
                    <a:lnTo>
                      <a:pt x="1073" y="124"/>
                    </a:lnTo>
                    <a:close/>
                    <a:moveTo>
                      <a:pt x="1125" y="124"/>
                    </a:moveTo>
                    <a:lnTo>
                      <a:pt x="1125" y="124"/>
                    </a:lnTo>
                    <a:lnTo>
                      <a:pt x="1125" y="0"/>
                    </a:lnTo>
                    <a:lnTo>
                      <a:pt x="1149" y="0"/>
                    </a:lnTo>
                    <a:lnTo>
                      <a:pt x="1149" y="124"/>
                    </a:lnTo>
                    <a:lnTo>
                      <a:pt x="1125" y="124"/>
                    </a:lnTo>
                    <a:close/>
                    <a:moveTo>
                      <a:pt x="1214" y="125"/>
                    </a:moveTo>
                    <a:lnTo>
                      <a:pt x="1214" y="125"/>
                    </a:lnTo>
                    <a:cubicBezTo>
                      <a:pt x="1193" y="125"/>
                      <a:pt x="1182" y="113"/>
                      <a:pt x="1182" y="113"/>
                    </a:cubicBezTo>
                    <a:cubicBezTo>
                      <a:pt x="1170" y="101"/>
                      <a:pt x="1170" y="81"/>
                      <a:pt x="1170" y="81"/>
                    </a:cubicBezTo>
                    <a:cubicBezTo>
                      <a:pt x="1170" y="60"/>
                      <a:pt x="1182" y="48"/>
                      <a:pt x="1182" y="48"/>
                    </a:cubicBezTo>
                    <a:cubicBezTo>
                      <a:pt x="1194" y="36"/>
                      <a:pt x="1214" y="36"/>
                      <a:pt x="1214" y="36"/>
                    </a:cubicBezTo>
                    <a:cubicBezTo>
                      <a:pt x="1235" y="36"/>
                      <a:pt x="1247" y="48"/>
                      <a:pt x="1247" y="48"/>
                    </a:cubicBezTo>
                    <a:cubicBezTo>
                      <a:pt x="1259" y="60"/>
                      <a:pt x="1259" y="80"/>
                      <a:pt x="1259" y="80"/>
                    </a:cubicBezTo>
                    <a:cubicBezTo>
                      <a:pt x="1259" y="102"/>
                      <a:pt x="1247" y="114"/>
                      <a:pt x="1247" y="114"/>
                    </a:cubicBezTo>
                    <a:cubicBezTo>
                      <a:pt x="1235" y="125"/>
                      <a:pt x="1214" y="125"/>
                      <a:pt x="1214" y="125"/>
                    </a:cubicBezTo>
                    <a:close/>
                    <a:moveTo>
                      <a:pt x="1214" y="111"/>
                    </a:moveTo>
                    <a:lnTo>
                      <a:pt x="1214" y="111"/>
                    </a:lnTo>
                    <a:cubicBezTo>
                      <a:pt x="1234" y="111"/>
                      <a:pt x="1234" y="80"/>
                      <a:pt x="1234" y="80"/>
                    </a:cubicBezTo>
                    <a:cubicBezTo>
                      <a:pt x="1234" y="66"/>
                      <a:pt x="1229" y="58"/>
                      <a:pt x="1229" y="58"/>
                    </a:cubicBezTo>
                    <a:cubicBezTo>
                      <a:pt x="1223" y="50"/>
                      <a:pt x="1214" y="50"/>
                      <a:pt x="1214" y="50"/>
                    </a:cubicBezTo>
                    <a:cubicBezTo>
                      <a:pt x="1205" y="50"/>
                      <a:pt x="1200" y="58"/>
                      <a:pt x="1200" y="58"/>
                    </a:cubicBezTo>
                    <a:cubicBezTo>
                      <a:pt x="1194" y="66"/>
                      <a:pt x="1194" y="81"/>
                      <a:pt x="1194" y="81"/>
                    </a:cubicBezTo>
                    <a:cubicBezTo>
                      <a:pt x="1194" y="95"/>
                      <a:pt x="1200" y="103"/>
                      <a:pt x="1200" y="103"/>
                    </a:cubicBezTo>
                    <a:cubicBezTo>
                      <a:pt x="1205" y="111"/>
                      <a:pt x="1214" y="111"/>
                      <a:pt x="1214" y="111"/>
                    </a:cubicBezTo>
                    <a:close/>
                    <a:moveTo>
                      <a:pt x="1343" y="122"/>
                    </a:moveTo>
                    <a:lnTo>
                      <a:pt x="1343" y="122"/>
                    </a:lnTo>
                    <a:cubicBezTo>
                      <a:pt x="1329" y="125"/>
                      <a:pt x="1316" y="125"/>
                      <a:pt x="1316" y="125"/>
                    </a:cubicBezTo>
                    <a:cubicBezTo>
                      <a:pt x="1296" y="125"/>
                      <a:pt x="1284" y="113"/>
                      <a:pt x="1284" y="113"/>
                    </a:cubicBezTo>
                    <a:cubicBezTo>
                      <a:pt x="1272" y="101"/>
                      <a:pt x="1272" y="81"/>
                      <a:pt x="1272" y="81"/>
                    </a:cubicBezTo>
                    <a:cubicBezTo>
                      <a:pt x="1272" y="59"/>
                      <a:pt x="1284" y="48"/>
                      <a:pt x="1284" y="48"/>
                    </a:cubicBezTo>
                    <a:cubicBezTo>
                      <a:pt x="1297" y="36"/>
                      <a:pt x="1318" y="36"/>
                      <a:pt x="1318" y="36"/>
                    </a:cubicBezTo>
                    <a:cubicBezTo>
                      <a:pt x="1329" y="36"/>
                      <a:pt x="1342" y="39"/>
                      <a:pt x="1342" y="39"/>
                    </a:cubicBezTo>
                    <a:lnTo>
                      <a:pt x="1342" y="56"/>
                    </a:lnTo>
                    <a:cubicBezTo>
                      <a:pt x="1328" y="51"/>
                      <a:pt x="1320" y="51"/>
                      <a:pt x="1320" y="51"/>
                    </a:cubicBezTo>
                    <a:cubicBezTo>
                      <a:pt x="1309" y="51"/>
                      <a:pt x="1303" y="59"/>
                      <a:pt x="1303" y="59"/>
                    </a:cubicBezTo>
                    <a:cubicBezTo>
                      <a:pt x="1297" y="67"/>
                      <a:pt x="1297" y="80"/>
                      <a:pt x="1297" y="80"/>
                    </a:cubicBezTo>
                    <a:cubicBezTo>
                      <a:pt x="1297" y="94"/>
                      <a:pt x="1303" y="102"/>
                      <a:pt x="1303" y="102"/>
                    </a:cubicBezTo>
                    <a:cubicBezTo>
                      <a:pt x="1310" y="110"/>
                      <a:pt x="1322" y="110"/>
                      <a:pt x="1322" y="110"/>
                    </a:cubicBezTo>
                    <a:cubicBezTo>
                      <a:pt x="1332" y="110"/>
                      <a:pt x="1343" y="106"/>
                      <a:pt x="1343" y="106"/>
                    </a:cubicBezTo>
                    <a:lnTo>
                      <a:pt x="1343" y="122"/>
                    </a:lnTo>
                    <a:close/>
                    <a:moveTo>
                      <a:pt x="1365" y="154"/>
                    </a:moveTo>
                    <a:lnTo>
                      <a:pt x="1365" y="154"/>
                    </a:lnTo>
                    <a:lnTo>
                      <a:pt x="1385" y="124"/>
                    </a:lnTo>
                    <a:lnTo>
                      <a:pt x="1353" y="38"/>
                    </a:lnTo>
                    <a:lnTo>
                      <a:pt x="1378" y="38"/>
                    </a:lnTo>
                    <a:lnTo>
                      <a:pt x="1399" y="95"/>
                    </a:lnTo>
                    <a:lnTo>
                      <a:pt x="1424" y="38"/>
                    </a:lnTo>
                    <a:lnTo>
                      <a:pt x="1442" y="38"/>
                    </a:lnTo>
                    <a:lnTo>
                      <a:pt x="1389" y="154"/>
                    </a:lnTo>
                    <a:lnTo>
                      <a:pt x="1365" y="154"/>
                    </a:lnTo>
                    <a:close/>
                    <a:moveTo>
                      <a:pt x="1503" y="123"/>
                    </a:moveTo>
                    <a:lnTo>
                      <a:pt x="1503" y="123"/>
                    </a:lnTo>
                    <a:cubicBezTo>
                      <a:pt x="1494" y="125"/>
                      <a:pt x="1490" y="125"/>
                      <a:pt x="1490" y="125"/>
                    </a:cubicBezTo>
                    <a:cubicBezTo>
                      <a:pt x="1459" y="125"/>
                      <a:pt x="1459" y="97"/>
                      <a:pt x="1459" y="97"/>
                    </a:cubicBezTo>
                    <a:lnTo>
                      <a:pt x="1459" y="52"/>
                    </a:lnTo>
                    <a:lnTo>
                      <a:pt x="1450" y="52"/>
                    </a:lnTo>
                    <a:lnTo>
                      <a:pt x="1450" y="38"/>
                    </a:lnTo>
                    <a:lnTo>
                      <a:pt x="1459" y="38"/>
                    </a:lnTo>
                    <a:lnTo>
                      <a:pt x="1459" y="23"/>
                    </a:lnTo>
                    <a:lnTo>
                      <a:pt x="1483" y="21"/>
                    </a:lnTo>
                    <a:lnTo>
                      <a:pt x="1483" y="38"/>
                    </a:lnTo>
                    <a:lnTo>
                      <a:pt x="1501" y="38"/>
                    </a:lnTo>
                    <a:lnTo>
                      <a:pt x="1501" y="52"/>
                    </a:lnTo>
                    <a:lnTo>
                      <a:pt x="1483" y="52"/>
                    </a:lnTo>
                    <a:lnTo>
                      <a:pt x="1483" y="94"/>
                    </a:lnTo>
                    <a:cubicBezTo>
                      <a:pt x="1483" y="110"/>
                      <a:pt x="1495" y="110"/>
                      <a:pt x="1495" y="110"/>
                    </a:cubicBezTo>
                    <a:cubicBezTo>
                      <a:pt x="1498" y="110"/>
                      <a:pt x="1503" y="109"/>
                      <a:pt x="1503" y="109"/>
                    </a:cubicBezTo>
                    <a:lnTo>
                      <a:pt x="1503" y="123"/>
                    </a:lnTo>
                    <a:close/>
                    <a:moveTo>
                      <a:pt x="1593" y="121"/>
                    </a:moveTo>
                    <a:lnTo>
                      <a:pt x="1593" y="121"/>
                    </a:lnTo>
                    <a:cubicBezTo>
                      <a:pt x="1577" y="125"/>
                      <a:pt x="1562" y="125"/>
                      <a:pt x="1562" y="125"/>
                    </a:cubicBezTo>
                    <a:cubicBezTo>
                      <a:pt x="1540" y="125"/>
                      <a:pt x="1528" y="113"/>
                      <a:pt x="1528" y="113"/>
                    </a:cubicBezTo>
                    <a:cubicBezTo>
                      <a:pt x="1516" y="101"/>
                      <a:pt x="1516" y="80"/>
                      <a:pt x="1516" y="80"/>
                    </a:cubicBezTo>
                    <a:cubicBezTo>
                      <a:pt x="1516" y="60"/>
                      <a:pt x="1527" y="48"/>
                      <a:pt x="1527" y="48"/>
                    </a:cubicBezTo>
                    <a:cubicBezTo>
                      <a:pt x="1538" y="36"/>
                      <a:pt x="1557" y="36"/>
                      <a:pt x="1557" y="36"/>
                    </a:cubicBezTo>
                    <a:cubicBezTo>
                      <a:pt x="1576" y="36"/>
                      <a:pt x="1585" y="48"/>
                      <a:pt x="1585" y="48"/>
                    </a:cubicBezTo>
                    <a:cubicBezTo>
                      <a:pt x="1593" y="59"/>
                      <a:pt x="1593" y="85"/>
                      <a:pt x="1593" y="85"/>
                    </a:cubicBezTo>
                    <a:lnTo>
                      <a:pt x="1540" y="85"/>
                    </a:lnTo>
                    <a:cubicBezTo>
                      <a:pt x="1542" y="110"/>
                      <a:pt x="1567" y="110"/>
                      <a:pt x="1567" y="110"/>
                    </a:cubicBezTo>
                    <a:cubicBezTo>
                      <a:pt x="1579" y="110"/>
                      <a:pt x="1593" y="104"/>
                      <a:pt x="1593" y="104"/>
                    </a:cubicBezTo>
                    <a:lnTo>
                      <a:pt x="1593" y="121"/>
                    </a:lnTo>
                    <a:close/>
                    <a:moveTo>
                      <a:pt x="1540" y="72"/>
                    </a:moveTo>
                    <a:lnTo>
                      <a:pt x="1540" y="72"/>
                    </a:lnTo>
                    <a:lnTo>
                      <a:pt x="1570" y="72"/>
                    </a:lnTo>
                    <a:cubicBezTo>
                      <a:pt x="1570" y="50"/>
                      <a:pt x="1556" y="50"/>
                      <a:pt x="1556" y="50"/>
                    </a:cubicBezTo>
                    <a:cubicBezTo>
                      <a:pt x="1542" y="50"/>
                      <a:pt x="1540" y="72"/>
                      <a:pt x="1540"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39" name="Freeform 457"/>
              <p:cNvSpPr>
                <a:spLocks noEditPoints="1"/>
              </p:cNvSpPr>
              <p:nvPr/>
            </p:nvSpPr>
            <p:spPr bwMode="auto">
              <a:xfrm>
                <a:off x="2271" y="2368"/>
                <a:ext cx="114" cy="40"/>
              </a:xfrm>
              <a:custGeom>
                <a:avLst/>
                <a:gdLst>
                  <a:gd name="T0" fmla="*/ 0 w 323"/>
                  <a:gd name="T1" fmla="*/ 0 h 116"/>
                  <a:gd name="T2" fmla="*/ 0 w 323"/>
                  <a:gd name="T3" fmla="*/ 0 h 116"/>
                  <a:gd name="T4" fmla="*/ 0 w 323"/>
                  <a:gd name="T5" fmla="*/ 0 h 116"/>
                  <a:gd name="T6" fmla="*/ 0 w 323"/>
                  <a:gd name="T7" fmla="*/ 0 h 116"/>
                  <a:gd name="T8" fmla="*/ 0 w 323"/>
                  <a:gd name="T9" fmla="*/ 0 h 116"/>
                  <a:gd name="T10" fmla="*/ 0 w 323"/>
                  <a:gd name="T11" fmla="*/ 0 h 116"/>
                  <a:gd name="T12" fmla="*/ 0 w 323"/>
                  <a:gd name="T13" fmla="*/ 0 h 116"/>
                  <a:gd name="T14" fmla="*/ 0 w 323"/>
                  <a:gd name="T15" fmla="*/ 0 h 116"/>
                  <a:gd name="T16" fmla="*/ 0 w 323"/>
                  <a:gd name="T17" fmla="*/ 0 h 116"/>
                  <a:gd name="T18" fmla="*/ 0 w 323"/>
                  <a:gd name="T19" fmla="*/ 0 h 116"/>
                  <a:gd name="T20" fmla="*/ 0 w 323"/>
                  <a:gd name="T21" fmla="*/ 0 h 116"/>
                  <a:gd name="T22" fmla="*/ 0 w 323"/>
                  <a:gd name="T23" fmla="*/ 0 h 116"/>
                  <a:gd name="T24" fmla="*/ 0 w 323"/>
                  <a:gd name="T25" fmla="*/ 0 h 116"/>
                  <a:gd name="T26" fmla="*/ 0 w 323"/>
                  <a:gd name="T27" fmla="*/ 0 h 116"/>
                  <a:gd name="T28" fmla="*/ 0 w 323"/>
                  <a:gd name="T29" fmla="*/ 0 h 116"/>
                  <a:gd name="T30" fmla="*/ 0 w 323"/>
                  <a:gd name="T31" fmla="*/ 0 h 116"/>
                  <a:gd name="T32" fmla="*/ 0 w 323"/>
                  <a:gd name="T33" fmla="*/ 0 h 116"/>
                  <a:gd name="T34" fmla="*/ 0 w 323"/>
                  <a:gd name="T35" fmla="*/ 0 h 116"/>
                  <a:gd name="T36" fmla="*/ 0 w 323"/>
                  <a:gd name="T37" fmla="*/ 0 h 116"/>
                  <a:gd name="T38" fmla="*/ 0 w 323"/>
                  <a:gd name="T39" fmla="*/ 0 h 116"/>
                  <a:gd name="T40" fmla="*/ 0 w 323"/>
                  <a:gd name="T41" fmla="*/ 0 h 116"/>
                  <a:gd name="T42" fmla="*/ 0 w 323"/>
                  <a:gd name="T43" fmla="*/ 0 h 116"/>
                  <a:gd name="T44" fmla="*/ 0 w 323"/>
                  <a:gd name="T45" fmla="*/ 0 h 116"/>
                  <a:gd name="T46" fmla="*/ 0 w 323"/>
                  <a:gd name="T47" fmla="*/ 0 h 116"/>
                  <a:gd name="T48" fmla="*/ 0 w 323"/>
                  <a:gd name="T49" fmla="*/ 0 h 116"/>
                  <a:gd name="T50" fmla="*/ 0 w 323"/>
                  <a:gd name="T51" fmla="*/ 0 h 116"/>
                  <a:gd name="T52" fmla="*/ 0 w 323"/>
                  <a:gd name="T53" fmla="*/ 0 h 116"/>
                  <a:gd name="T54" fmla="*/ 0 w 323"/>
                  <a:gd name="T55" fmla="*/ 0 h 116"/>
                  <a:gd name="T56" fmla="*/ 0 w 323"/>
                  <a:gd name="T57" fmla="*/ 0 h 116"/>
                  <a:gd name="T58" fmla="*/ 0 w 323"/>
                  <a:gd name="T59" fmla="*/ 0 h 116"/>
                  <a:gd name="T60" fmla="*/ 0 w 323"/>
                  <a:gd name="T61" fmla="*/ 0 h 116"/>
                  <a:gd name="T62" fmla="*/ 0 w 323"/>
                  <a:gd name="T63" fmla="*/ 0 h 116"/>
                  <a:gd name="T64" fmla="*/ 0 w 323"/>
                  <a:gd name="T65" fmla="*/ 0 h 116"/>
                  <a:gd name="T66" fmla="*/ 0 w 323"/>
                  <a:gd name="T67" fmla="*/ 0 h 116"/>
                  <a:gd name="T68" fmla="*/ 0 w 323"/>
                  <a:gd name="T69" fmla="*/ 0 h 116"/>
                  <a:gd name="T70" fmla="*/ 0 w 323"/>
                  <a:gd name="T71" fmla="*/ 0 h 116"/>
                  <a:gd name="T72" fmla="*/ 0 w 323"/>
                  <a:gd name="T73" fmla="*/ 0 h 116"/>
                  <a:gd name="T74" fmla="*/ 0 w 323"/>
                  <a:gd name="T75" fmla="*/ 0 h 116"/>
                  <a:gd name="T76" fmla="*/ 0 w 323"/>
                  <a:gd name="T77" fmla="*/ 0 h 116"/>
                  <a:gd name="T78" fmla="*/ 0 w 323"/>
                  <a:gd name="T79" fmla="*/ 0 h 116"/>
                  <a:gd name="T80" fmla="*/ 0 w 323"/>
                  <a:gd name="T81" fmla="*/ 0 h 116"/>
                  <a:gd name="T82" fmla="*/ 0 w 323"/>
                  <a:gd name="T83" fmla="*/ 0 h 116"/>
                  <a:gd name="T84" fmla="*/ 0 w 323"/>
                  <a:gd name="T85" fmla="*/ 0 h 116"/>
                  <a:gd name="T86" fmla="*/ 0 w 323"/>
                  <a:gd name="T87" fmla="*/ 0 h 116"/>
                  <a:gd name="T88" fmla="*/ 0 w 323"/>
                  <a:gd name="T89" fmla="*/ 0 h 116"/>
                  <a:gd name="T90" fmla="*/ 0 w 323"/>
                  <a:gd name="T91" fmla="*/ 0 h 116"/>
                  <a:gd name="T92" fmla="*/ 0 w 323"/>
                  <a:gd name="T93" fmla="*/ 0 h 116"/>
                  <a:gd name="T94" fmla="*/ 0 w 323"/>
                  <a:gd name="T95" fmla="*/ 0 h 116"/>
                  <a:gd name="T96" fmla="*/ 0 w 323"/>
                  <a:gd name="T97" fmla="*/ 0 h 116"/>
                  <a:gd name="T98" fmla="*/ 0 w 323"/>
                  <a:gd name="T99" fmla="*/ 0 h 116"/>
                  <a:gd name="T100" fmla="*/ 0 w 323"/>
                  <a:gd name="T101" fmla="*/ 0 h 116"/>
                  <a:gd name="T102" fmla="*/ 0 w 323"/>
                  <a:gd name="T103" fmla="*/ 0 h 116"/>
                  <a:gd name="T104" fmla="*/ 0 w 323"/>
                  <a:gd name="T105" fmla="*/ 0 h 116"/>
                  <a:gd name="T106" fmla="*/ 0 w 323"/>
                  <a:gd name="T107" fmla="*/ 0 h 116"/>
                  <a:gd name="T108" fmla="*/ 0 w 323"/>
                  <a:gd name="T109" fmla="*/ 0 h 116"/>
                  <a:gd name="T110" fmla="*/ 0 w 323"/>
                  <a:gd name="T111" fmla="*/ 0 h 116"/>
                  <a:gd name="T112" fmla="*/ 0 w 323"/>
                  <a:gd name="T113" fmla="*/ 0 h 116"/>
                  <a:gd name="T114" fmla="*/ 0 w 323"/>
                  <a:gd name="T115" fmla="*/ 0 h 11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23" h="116">
                    <a:moveTo>
                      <a:pt x="0" y="116"/>
                    </a:moveTo>
                    <a:lnTo>
                      <a:pt x="0" y="116"/>
                    </a:lnTo>
                    <a:lnTo>
                      <a:pt x="0" y="0"/>
                    </a:lnTo>
                    <a:lnTo>
                      <a:pt x="32" y="0"/>
                    </a:lnTo>
                    <a:lnTo>
                      <a:pt x="60" y="81"/>
                    </a:lnTo>
                    <a:lnTo>
                      <a:pt x="88" y="0"/>
                    </a:lnTo>
                    <a:lnTo>
                      <a:pt x="116" y="0"/>
                    </a:lnTo>
                    <a:lnTo>
                      <a:pt x="116" y="116"/>
                    </a:lnTo>
                    <a:lnTo>
                      <a:pt x="94" y="116"/>
                    </a:lnTo>
                    <a:lnTo>
                      <a:pt x="94" y="28"/>
                    </a:lnTo>
                    <a:lnTo>
                      <a:pt x="66" y="108"/>
                    </a:lnTo>
                    <a:lnTo>
                      <a:pt x="47" y="108"/>
                    </a:lnTo>
                    <a:lnTo>
                      <a:pt x="19" y="27"/>
                    </a:lnTo>
                    <a:lnTo>
                      <a:pt x="19" y="116"/>
                    </a:lnTo>
                    <a:lnTo>
                      <a:pt x="0" y="116"/>
                    </a:lnTo>
                    <a:close/>
                    <a:moveTo>
                      <a:pt x="145" y="116"/>
                    </a:moveTo>
                    <a:lnTo>
                      <a:pt x="145" y="116"/>
                    </a:lnTo>
                    <a:lnTo>
                      <a:pt x="145" y="0"/>
                    </a:lnTo>
                    <a:lnTo>
                      <a:pt x="186" y="0"/>
                    </a:lnTo>
                    <a:cubicBezTo>
                      <a:pt x="207" y="0"/>
                      <a:pt x="216" y="7"/>
                      <a:pt x="216" y="7"/>
                    </a:cubicBezTo>
                    <a:cubicBezTo>
                      <a:pt x="225" y="14"/>
                      <a:pt x="225" y="31"/>
                      <a:pt x="225" y="31"/>
                    </a:cubicBezTo>
                    <a:cubicBezTo>
                      <a:pt x="225" y="49"/>
                      <a:pt x="213" y="60"/>
                      <a:pt x="213" y="60"/>
                    </a:cubicBezTo>
                    <a:cubicBezTo>
                      <a:pt x="201" y="70"/>
                      <a:pt x="179" y="70"/>
                      <a:pt x="179" y="70"/>
                    </a:cubicBezTo>
                    <a:lnTo>
                      <a:pt x="169" y="70"/>
                    </a:lnTo>
                    <a:lnTo>
                      <a:pt x="169" y="116"/>
                    </a:lnTo>
                    <a:lnTo>
                      <a:pt x="145" y="116"/>
                    </a:lnTo>
                    <a:close/>
                    <a:moveTo>
                      <a:pt x="169" y="54"/>
                    </a:moveTo>
                    <a:lnTo>
                      <a:pt x="169" y="54"/>
                    </a:lnTo>
                    <a:lnTo>
                      <a:pt x="174" y="54"/>
                    </a:lnTo>
                    <a:cubicBezTo>
                      <a:pt x="186" y="54"/>
                      <a:pt x="193" y="49"/>
                      <a:pt x="193" y="49"/>
                    </a:cubicBezTo>
                    <a:cubicBezTo>
                      <a:pt x="200" y="43"/>
                      <a:pt x="200" y="33"/>
                      <a:pt x="200" y="33"/>
                    </a:cubicBezTo>
                    <a:cubicBezTo>
                      <a:pt x="200" y="16"/>
                      <a:pt x="178" y="16"/>
                      <a:pt x="178" y="16"/>
                    </a:cubicBezTo>
                    <a:lnTo>
                      <a:pt x="169" y="16"/>
                    </a:lnTo>
                    <a:lnTo>
                      <a:pt x="169" y="54"/>
                    </a:lnTo>
                    <a:close/>
                    <a:moveTo>
                      <a:pt x="244" y="116"/>
                    </a:moveTo>
                    <a:lnTo>
                      <a:pt x="244" y="116"/>
                    </a:lnTo>
                    <a:lnTo>
                      <a:pt x="244" y="0"/>
                    </a:lnTo>
                    <a:lnTo>
                      <a:pt x="284" y="0"/>
                    </a:lnTo>
                    <a:cubicBezTo>
                      <a:pt x="305" y="0"/>
                      <a:pt x="314" y="7"/>
                      <a:pt x="314" y="7"/>
                    </a:cubicBezTo>
                    <a:cubicBezTo>
                      <a:pt x="323" y="14"/>
                      <a:pt x="323" y="31"/>
                      <a:pt x="323" y="31"/>
                    </a:cubicBezTo>
                    <a:cubicBezTo>
                      <a:pt x="323" y="49"/>
                      <a:pt x="311" y="60"/>
                      <a:pt x="311" y="60"/>
                    </a:cubicBezTo>
                    <a:cubicBezTo>
                      <a:pt x="299" y="70"/>
                      <a:pt x="277" y="70"/>
                      <a:pt x="277" y="70"/>
                    </a:cubicBezTo>
                    <a:lnTo>
                      <a:pt x="267" y="70"/>
                    </a:lnTo>
                    <a:lnTo>
                      <a:pt x="267" y="116"/>
                    </a:lnTo>
                    <a:lnTo>
                      <a:pt x="244" y="116"/>
                    </a:lnTo>
                    <a:close/>
                    <a:moveTo>
                      <a:pt x="267" y="54"/>
                    </a:moveTo>
                    <a:lnTo>
                      <a:pt x="267" y="54"/>
                    </a:lnTo>
                    <a:lnTo>
                      <a:pt x="272" y="54"/>
                    </a:lnTo>
                    <a:cubicBezTo>
                      <a:pt x="284" y="54"/>
                      <a:pt x="291" y="49"/>
                      <a:pt x="291" y="49"/>
                    </a:cubicBezTo>
                    <a:cubicBezTo>
                      <a:pt x="299" y="43"/>
                      <a:pt x="299" y="33"/>
                      <a:pt x="299" y="33"/>
                    </a:cubicBezTo>
                    <a:cubicBezTo>
                      <a:pt x="299" y="16"/>
                      <a:pt x="277" y="16"/>
                      <a:pt x="277" y="16"/>
                    </a:cubicBezTo>
                    <a:lnTo>
                      <a:pt x="267" y="16"/>
                    </a:lnTo>
                    <a:lnTo>
                      <a:pt x="267" y="5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40" name="Freeform 458"/>
              <p:cNvSpPr>
                <a:spLocks/>
              </p:cNvSpPr>
              <p:nvPr/>
            </p:nvSpPr>
            <p:spPr bwMode="auto">
              <a:xfrm>
                <a:off x="1107" y="2965"/>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5" y="63"/>
                      <a:pt x="0" y="49"/>
                      <a:pt x="0" y="32"/>
                    </a:cubicBezTo>
                    <a:cubicBezTo>
                      <a:pt x="0" y="14"/>
                      <a:pt x="15" y="0"/>
                      <a:pt x="32" y="0"/>
                    </a:cubicBezTo>
                    <a:cubicBezTo>
                      <a:pt x="49" y="0"/>
                      <a:pt x="63" y="14"/>
                      <a:pt x="63" y="32"/>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541" name="Freeform 459"/>
              <p:cNvSpPr>
                <a:spLocks/>
              </p:cNvSpPr>
              <p:nvPr/>
            </p:nvSpPr>
            <p:spPr bwMode="auto">
              <a:xfrm>
                <a:off x="1107" y="2965"/>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5" y="63"/>
                      <a:pt x="0" y="49"/>
                      <a:pt x="0" y="32"/>
                    </a:cubicBezTo>
                    <a:cubicBezTo>
                      <a:pt x="0" y="14"/>
                      <a:pt x="15"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42" name="Freeform 460"/>
              <p:cNvSpPr>
                <a:spLocks/>
              </p:cNvSpPr>
              <p:nvPr/>
            </p:nvSpPr>
            <p:spPr bwMode="auto">
              <a:xfrm>
                <a:off x="1005" y="31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solidFill>
                <a:srgbClr val="FFED02"/>
              </a:solidFill>
              <a:ln w="0">
                <a:solidFill>
                  <a:srgbClr val="000000"/>
                </a:solidFill>
                <a:prstDash val="solid"/>
                <a:round/>
                <a:headEnd/>
                <a:tailEnd/>
              </a:ln>
            </p:spPr>
            <p:txBody>
              <a:bodyPr/>
              <a:lstStyle/>
              <a:p>
                <a:endParaRPr lang="en-US">
                  <a:solidFill>
                    <a:srgbClr val="FFFFFF"/>
                  </a:solidFill>
                </a:endParaRPr>
              </a:p>
            </p:txBody>
          </p:sp>
          <p:sp>
            <p:nvSpPr>
              <p:cNvPr id="78543" name="Freeform 461"/>
              <p:cNvSpPr>
                <a:spLocks/>
              </p:cNvSpPr>
              <p:nvPr/>
            </p:nvSpPr>
            <p:spPr bwMode="auto">
              <a:xfrm>
                <a:off x="1005" y="31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44" name="Freeform 462"/>
              <p:cNvSpPr>
                <a:spLocks/>
              </p:cNvSpPr>
              <p:nvPr/>
            </p:nvSpPr>
            <p:spPr bwMode="auto">
              <a:xfrm>
                <a:off x="1798" y="249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78545" name="Freeform 463"/>
              <p:cNvSpPr>
                <a:spLocks/>
              </p:cNvSpPr>
              <p:nvPr/>
            </p:nvSpPr>
            <p:spPr bwMode="auto">
              <a:xfrm>
                <a:off x="1798" y="249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46" name="Freeform 464"/>
              <p:cNvSpPr>
                <a:spLocks/>
              </p:cNvSpPr>
              <p:nvPr/>
            </p:nvSpPr>
            <p:spPr bwMode="auto">
              <a:xfrm>
                <a:off x="1160" y="2506"/>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47" name="Freeform 465"/>
              <p:cNvSpPr>
                <a:spLocks/>
              </p:cNvSpPr>
              <p:nvPr/>
            </p:nvSpPr>
            <p:spPr bwMode="auto">
              <a:xfrm>
                <a:off x="1160" y="2506"/>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48" name="Freeform 466"/>
              <p:cNvSpPr>
                <a:spLocks/>
              </p:cNvSpPr>
              <p:nvPr/>
            </p:nvSpPr>
            <p:spPr bwMode="auto">
              <a:xfrm>
                <a:off x="1730" y="210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7F003"/>
              </a:solidFill>
              <a:ln w="0">
                <a:solidFill>
                  <a:srgbClr val="000000"/>
                </a:solidFill>
                <a:prstDash val="solid"/>
                <a:round/>
                <a:headEnd/>
                <a:tailEnd/>
              </a:ln>
            </p:spPr>
            <p:txBody>
              <a:bodyPr/>
              <a:lstStyle/>
              <a:p>
                <a:endParaRPr lang="en-US">
                  <a:solidFill>
                    <a:srgbClr val="FFFFFF"/>
                  </a:solidFill>
                </a:endParaRPr>
              </a:p>
            </p:txBody>
          </p:sp>
          <p:sp>
            <p:nvSpPr>
              <p:cNvPr id="78549" name="Freeform 467"/>
              <p:cNvSpPr>
                <a:spLocks/>
              </p:cNvSpPr>
              <p:nvPr/>
            </p:nvSpPr>
            <p:spPr bwMode="auto">
              <a:xfrm>
                <a:off x="1730" y="210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50" name="Freeform 468"/>
              <p:cNvSpPr>
                <a:spLocks/>
              </p:cNvSpPr>
              <p:nvPr/>
            </p:nvSpPr>
            <p:spPr bwMode="auto">
              <a:xfrm>
                <a:off x="803" y="1878"/>
                <a:ext cx="49" cy="48"/>
              </a:xfrm>
              <a:custGeom>
                <a:avLst/>
                <a:gdLst>
                  <a:gd name="T0" fmla="*/ 0 w 140"/>
                  <a:gd name="T1" fmla="*/ 0 h 141"/>
                  <a:gd name="T2" fmla="*/ 0 w 140"/>
                  <a:gd name="T3" fmla="*/ 0 h 141"/>
                  <a:gd name="T4" fmla="*/ 0 w 140"/>
                  <a:gd name="T5" fmla="*/ 0 h 141"/>
                  <a:gd name="T6" fmla="*/ 0 w 140"/>
                  <a:gd name="T7" fmla="*/ 0 h 141"/>
                  <a:gd name="T8" fmla="*/ 0 w 140"/>
                  <a:gd name="T9" fmla="*/ 0 h 141"/>
                  <a:gd name="T10" fmla="*/ 0 w 140"/>
                  <a:gd name="T11" fmla="*/ 0 h 141"/>
                  <a:gd name="T12" fmla="*/ 0 w 140"/>
                  <a:gd name="T13" fmla="*/ 0 h 1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0" h="141">
                    <a:moveTo>
                      <a:pt x="140" y="71"/>
                    </a:moveTo>
                    <a:lnTo>
                      <a:pt x="140" y="71"/>
                    </a:lnTo>
                    <a:cubicBezTo>
                      <a:pt x="140" y="109"/>
                      <a:pt x="109" y="141"/>
                      <a:pt x="70" y="141"/>
                    </a:cubicBezTo>
                    <a:cubicBezTo>
                      <a:pt x="32" y="141"/>
                      <a:pt x="0" y="109"/>
                      <a:pt x="0" y="71"/>
                    </a:cubicBezTo>
                    <a:cubicBezTo>
                      <a:pt x="0" y="32"/>
                      <a:pt x="32" y="0"/>
                      <a:pt x="70" y="0"/>
                    </a:cubicBezTo>
                    <a:cubicBezTo>
                      <a:pt x="109" y="0"/>
                      <a:pt x="140" y="32"/>
                      <a:pt x="140" y="71"/>
                    </a:cubicBezTo>
                    <a:close/>
                  </a:path>
                </a:pathLst>
              </a:custGeom>
              <a:solidFill>
                <a:srgbClr val="DDE80B"/>
              </a:solidFill>
              <a:ln w="0">
                <a:solidFill>
                  <a:srgbClr val="000000"/>
                </a:solidFill>
                <a:prstDash val="solid"/>
                <a:round/>
                <a:headEnd/>
                <a:tailEnd/>
              </a:ln>
            </p:spPr>
            <p:txBody>
              <a:bodyPr/>
              <a:lstStyle/>
              <a:p>
                <a:endParaRPr lang="en-US">
                  <a:solidFill>
                    <a:srgbClr val="FFFFFF"/>
                  </a:solidFill>
                </a:endParaRPr>
              </a:p>
            </p:txBody>
          </p:sp>
          <p:sp>
            <p:nvSpPr>
              <p:cNvPr id="78551" name="Freeform 469"/>
              <p:cNvSpPr>
                <a:spLocks/>
              </p:cNvSpPr>
              <p:nvPr/>
            </p:nvSpPr>
            <p:spPr bwMode="auto">
              <a:xfrm>
                <a:off x="803" y="1878"/>
                <a:ext cx="49" cy="48"/>
              </a:xfrm>
              <a:custGeom>
                <a:avLst/>
                <a:gdLst>
                  <a:gd name="T0" fmla="*/ 0 w 140"/>
                  <a:gd name="T1" fmla="*/ 0 h 141"/>
                  <a:gd name="T2" fmla="*/ 0 w 140"/>
                  <a:gd name="T3" fmla="*/ 0 h 141"/>
                  <a:gd name="T4" fmla="*/ 0 w 140"/>
                  <a:gd name="T5" fmla="*/ 0 h 141"/>
                  <a:gd name="T6" fmla="*/ 0 w 140"/>
                  <a:gd name="T7" fmla="*/ 0 h 141"/>
                  <a:gd name="T8" fmla="*/ 0 w 140"/>
                  <a:gd name="T9" fmla="*/ 0 h 141"/>
                  <a:gd name="T10" fmla="*/ 0 w 140"/>
                  <a:gd name="T11" fmla="*/ 0 h 141"/>
                  <a:gd name="T12" fmla="*/ 0 w 140"/>
                  <a:gd name="T13" fmla="*/ 0 h 1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0" h="141">
                    <a:moveTo>
                      <a:pt x="140" y="71"/>
                    </a:moveTo>
                    <a:lnTo>
                      <a:pt x="140" y="71"/>
                    </a:lnTo>
                    <a:cubicBezTo>
                      <a:pt x="140" y="109"/>
                      <a:pt x="109" y="141"/>
                      <a:pt x="70" y="141"/>
                    </a:cubicBezTo>
                    <a:cubicBezTo>
                      <a:pt x="32" y="141"/>
                      <a:pt x="0" y="109"/>
                      <a:pt x="0" y="71"/>
                    </a:cubicBezTo>
                    <a:cubicBezTo>
                      <a:pt x="0" y="32"/>
                      <a:pt x="32" y="0"/>
                      <a:pt x="70" y="0"/>
                    </a:cubicBezTo>
                    <a:cubicBezTo>
                      <a:pt x="109" y="0"/>
                      <a:pt x="140" y="32"/>
                      <a:pt x="140" y="7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52" name="Freeform 470"/>
              <p:cNvSpPr>
                <a:spLocks/>
              </p:cNvSpPr>
              <p:nvPr/>
            </p:nvSpPr>
            <p:spPr bwMode="auto">
              <a:xfrm>
                <a:off x="650" y="1915"/>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DEE80B"/>
              </a:solidFill>
              <a:ln w="0">
                <a:solidFill>
                  <a:srgbClr val="000000"/>
                </a:solidFill>
                <a:prstDash val="solid"/>
                <a:round/>
                <a:headEnd/>
                <a:tailEnd/>
              </a:ln>
            </p:spPr>
            <p:txBody>
              <a:bodyPr/>
              <a:lstStyle/>
              <a:p>
                <a:endParaRPr lang="en-US">
                  <a:solidFill>
                    <a:srgbClr val="FFFFFF"/>
                  </a:solidFill>
                </a:endParaRPr>
              </a:p>
            </p:txBody>
          </p:sp>
          <p:sp>
            <p:nvSpPr>
              <p:cNvPr id="78553" name="Freeform 471"/>
              <p:cNvSpPr>
                <a:spLocks/>
              </p:cNvSpPr>
              <p:nvPr/>
            </p:nvSpPr>
            <p:spPr bwMode="auto">
              <a:xfrm>
                <a:off x="650" y="1915"/>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54" name="Freeform 472"/>
              <p:cNvSpPr>
                <a:spLocks/>
              </p:cNvSpPr>
              <p:nvPr/>
            </p:nvSpPr>
            <p:spPr bwMode="auto">
              <a:xfrm>
                <a:off x="1670" y="223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106"/>
              </a:solidFill>
              <a:ln w="0">
                <a:solidFill>
                  <a:srgbClr val="000000"/>
                </a:solidFill>
                <a:prstDash val="solid"/>
                <a:round/>
                <a:headEnd/>
                <a:tailEnd/>
              </a:ln>
            </p:spPr>
            <p:txBody>
              <a:bodyPr/>
              <a:lstStyle/>
              <a:p>
                <a:endParaRPr lang="en-US">
                  <a:solidFill>
                    <a:srgbClr val="FFFFFF"/>
                  </a:solidFill>
                </a:endParaRPr>
              </a:p>
            </p:txBody>
          </p:sp>
          <p:sp>
            <p:nvSpPr>
              <p:cNvPr id="78555" name="Freeform 473"/>
              <p:cNvSpPr>
                <a:spLocks/>
              </p:cNvSpPr>
              <p:nvPr/>
            </p:nvSpPr>
            <p:spPr bwMode="auto">
              <a:xfrm>
                <a:off x="1670" y="223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56" name="Freeform 474"/>
              <p:cNvSpPr>
                <a:spLocks/>
              </p:cNvSpPr>
              <p:nvPr/>
            </p:nvSpPr>
            <p:spPr bwMode="auto">
              <a:xfrm>
                <a:off x="1777" y="211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57" name="Freeform 475"/>
              <p:cNvSpPr>
                <a:spLocks/>
              </p:cNvSpPr>
              <p:nvPr/>
            </p:nvSpPr>
            <p:spPr bwMode="auto">
              <a:xfrm>
                <a:off x="1777" y="211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58" name="Freeform 476"/>
              <p:cNvSpPr>
                <a:spLocks/>
              </p:cNvSpPr>
              <p:nvPr/>
            </p:nvSpPr>
            <p:spPr bwMode="auto">
              <a:xfrm>
                <a:off x="1001" y="313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59" name="Freeform 477"/>
              <p:cNvSpPr>
                <a:spLocks/>
              </p:cNvSpPr>
              <p:nvPr/>
            </p:nvSpPr>
            <p:spPr bwMode="auto">
              <a:xfrm>
                <a:off x="1001" y="313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60" name="Freeform 478"/>
              <p:cNvSpPr>
                <a:spLocks/>
              </p:cNvSpPr>
              <p:nvPr/>
            </p:nvSpPr>
            <p:spPr bwMode="auto">
              <a:xfrm>
                <a:off x="1897" y="205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61" name="Freeform 479"/>
              <p:cNvSpPr>
                <a:spLocks/>
              </p:cNvSpPr>
              <p:nvPr/>
            </p:nvSpPr>
            <p:spPr bwMode="auto">
              <a:xfrm>
                <a:off x="1897" y="205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62" name="Freeform 480"/>
              <p:cNvSpPr>
                <a:spLocks/>
              </p:cNvSpPr>
              <p:nvPr/>
            </p:nvSpPr>
            <p:spPr bwMode="auto">
              <a:xfrm>
                <a:off x="536" y="2740"/>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EE205"/>
              </a:solidFill>
              <a:ln w="0">
                <a:solidFill>
                  <a:srgbClr val="000000"/>
                </a:solidFill>
                <a:prstDash val="solid"/>
                <a:round/>
                <a:headEnd/>
                <a:tailEnd/>
              </a:ln>
            </p:spPr>
            <p:txBody>
              <a:bodyPr/>
              <a:lstStyle/>
              <a:p>
                <a:endParaRPr lang="en-US">
                  <a:solidFill>
                    <a:srgbClr val="FFFFFF"/>
                  </a:solidFill>
                </a:endParaRPr>
              </a:p>
            </p:txBody>
          </p:sp>
          <p:sp>
            <p:nvSpPr>
              <p:cNvPr id="78563" name="Freeform 481"/>
              <p:cNvSpPr>
                <a:spLocks/>
              </p:cNvSpPr>
              <p:nvPr/>
            </p:nvSpPr>
            <p:spPr bwMode="auto">
              <a:xfrm>
                <a:off x="536" y="2740"/>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64" name="Freeform 482"/>
              <p:cNvSpPr>
                <a:spLocks/>
              </p:cNvSpPr>
              <p:nvPr/>
            </p:nvSpPr>
            <p:spPr bwMode="auto">
              <a:xfrm>
                <a:off x="487" y="267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BCDE15"/>
              </a:solidFill>
              <a:ln w="0">
                <a:solidFill>
                  <a:srgbClr val="000000"/>
                </a:solidFill>
                <a:prstDash val="solid"/>
                <a:round/>
                <a:headEnd/>
                <a:tailEnd/>
              </a:ln>
            </p:spPr>
            <p:txBody>
              <a:bodyPr/>
              <a:lstStyle/>
              <a:p>
                <a:endParaRPr lang="en-US">
                  <a:solidFill>
                    <a:srgbClr val="FFFFFF"/>
                  </a:solidFill>
                </a:endParaRPr>
              </a:p>
            </p:txBody>
          </p:sp>
          <p:sp>
            <p:nvSpPr>
              <p:cNvPr id="78565" name="Freeform 483"/>
              <p:cNvSpPr>
                <a:spLocks/>
              </p:cNvSpPr>
              <p:nvPr/>
            </p:nvSpPr>
            <p:spPr bwMode="auto">
              <a:xfrm>
                <a:off x="487" y="267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66" name="Freeform 484"/>
              <p:cNvSpPr>
                <a:spLocks/>
              </p:cNvSpPr>
              <p:nvPr/>
            </p:nvSpPr>
            <p:spPr bwMode="auto">
              <a:xfrm>
                <a:off x="1384" y="2485"/>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67" name="Freeform 485"/>
              <p:cNvSpPr>
                <a:spLocks/>
              </p:cNvSpPr>
              <p:nvPr/>
            </p:nvSpPr>
            <p:spPr bwMode="auto">
              <a:xfrm>
                <a:off x="1384" y="2485"/>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68" name="Freeform 486"/>
              <p:cNvSpPr>
                <a:spLocks/>
              </p:cNvSpPr>
              <p:nvPr/>
            </p:nvSpPr>
            <p:spPr bwMode="auto">
              <a:xfrm>
                <a:off x="1504" y="2492"/>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FDDA08"/>
              </a:solidFill>
              <a:ln w="0">
                <a:solidFill>
                  <a:srgbClr val="000000"/>
                </a:solidFill>
                <a:prstDash val="solid"/>
                <a:round/>
                <a:headEnd/>
                <a:tailEnd/>
              </a:ln>
            </p:spPr>
            <p:txBody>
              <a:bodyPr/>
              <a:lstStyle/>
              <a:p>
                <a:endParaRPr lang="en-US">
                  <a:solidFill>
                    <a:srgbClr val="FFFFFF"/>
                  </a:solidFill>
                </a:endParaRPr>
              </a:p>
            </p:txBody>
          </p:sp>
          <p:sp>
            <p:nvSpPr>
              <p:cNvPr id="78569" name="Freeform 487"/>
              <p:cNvSpPr>
                <a:spLocks/>
              </p:cNvSpPr>
              <p:nvPr/>
            </p:nvSpPr>
            <p:spPr bwMode="auto">
              <a:xfrm>
                <a:off x="1504" y="2492"/>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70" name="Freeform 488"/>
              <p:cNvSpPr>
                <a:spLocks/>
              </p:cNvSpPr>
              <p:nvPr/>
            </p:nvSpPr>
            <p:spPr bwMode="auto">
              <a:xfrm>
                <a:off x="1603" y="22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71" name="Freeform 489"/>
              <p:cNvSpPr>
                <a:spLocks/>
              </p:cNvSpPr>
              <p:nvPr/>
            </p:nvSpPr>
            <p:spPr bwMode="auto">
              <a:xfrm>
                <a:off x="1603" y="22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72" name="Freeform 490"/>
              <p:cNvSpPr>
                <a:spLocks/>
              </p:cNvSpPr>
              <p:nvPr/>
            </p:nvSpPr>
            <p:spPr bwMode="auto">
              <a:xfrm>
                <a:off x="2450" y="289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78573" name="Freeform 491"/>
              <p:cNvSpPr>
                <a:spLocks/>
              </p:cNvSpPr>
              <p:nvPr/>
            </p:nvSpPr>
            <p:spPr bwMode="auto">
              <a:xfrm>
                <a:off x="2450" y="289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74" name="Freeform 492"/>
              <p:cNvSpPr>
                <a:spLocks/>
              </p:cNvSpPr>
              <p:nvPr/>
            </p:nvSpPr>
            <p:spPr bwMode="auto">
              <a:xfrm>
                <a:off x="424" y="263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575" name="Freeform 493"/>
              <p:cNvSpPr>
                <a:spLocks/>
              </p:cNvSpPr>
              <p:nvPr/>
            </p:nvSpPr>
            <p:spPr bwMode="auto">
              <a:xfrm>
                <a:off x="424" y="263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76" name="Freeform 494"/>
              <p:cNvSpPr>
                <a:spLocks/>
              </p:cNvSpPr>
              <p:nvPr/>
            </p:nvSpPr>
            <p:spPr bwMode="auto">
              <a:xfrm>
                <a:off x="1692" y="206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6BC62F"/>
              </a:solidFill>
              <a:ln w="0">
                <a:solidFill>
                  <a:srgbClr val="000000"/>
                </a:solidFill>
                <a:prstDash val="solid"/>
                <a:round/>
                <a:headEnd/>
                <a:tailEnd/>
              </a:ln>
            </p:spPr>
            <p:txBody>
              <a:bodyPr/>
              <a:lstStyle/>
              <a:p>
                <a:endParaRPr lang="en-US">
                  <a:solidFill>
                    <a:srgbClr val="FFFFFF"/>
                  </a:solidFill>
                </a:endParaRPr>
              </a:p>
            </p:txBody>
          </p:sp>
          <p:sp>
            <p:nvSpPr>
              <p:cNvPr id="78577" name="Freeform 495"/>
              <p:cNvSpPr>
                <a:spLocks/>
              </p:cNvSpPr>
              <p:nvPr/>
            </p:nvSpPr>
            <p:spPr bwMode="auto">
              <a:xfrm>
                <a:off x="1692" y="206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78" name="Freeform 496"/>
              <p:cNvSpPr>
                <a:spLocks/>
              </p:cNvSpPr>
              <p:nvPr/>
            </p:nvSpPr>
            <p:spPr bwMode="auto">
              <a:xfrm>
                <a:off x="555" y="272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78579" name="Freeform 497"/>
              <p:cNvSpPr>
                <a:spLocks/>
              </p:cNvSpPr>
              <p:nvPr/>
            </p:nvSpPr>
            <p:spPr bwMode="auto">
              <a:xfrm>
                <a:off x="555" y="272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80" name="Freeform 498"/>
              <p:cNvSpPr>
                <a:spLocks/>
              </p:cNvSpPr>
              <p:nvPr/>
            </p:nvSpPr>
            <p:spPr bwMode="auto">
              <a:xfrm>
                <a:off x="2386" y="33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8581" name="Freeform 499"/>
              <p:cNvSpPr>
                <a:spLocks/>
              </p:cNvSpPr>
              <p:nvPr/>
            </p:nvSpPr>
            <p:spPr bwMode="auto">
              <a:xfrm>
                <a:off x="2386" y="33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82" name="Freeform 500"/>
              <p:cNvSpPr>
                <a:spLocks/>
              </p:cNvSpPr>
              <p:nvPr/>
            </p:nvSpPr>
            <p:spPr bwMode="auto">
              <a:xfrm>
                <a:off x="541" y="27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BC80D"/>
              </a:solidFill>
              <a:ln w="0">
                <a:solidFill>
                  <a:srgbClr val="000000"/>
                </a:solidFill>
                <a:prstDash val="solid"/>
                <a:round/>
                <a:headEnd/>
                <a:tailEnd/>
              </a:ln>
            </p:spPr>
            <p:txBody>
              <a:bodyPr/>
              <a:lstStyle/>
              <a:p>
                <a:endParaRPr lang="en-US">
                  <a:solidFill>
                    <a:srgbClr val="FFFFFF"/>
                  </a:solidFill>
                </a:endParaRPr>
              </a:p>
            </p:txBody>
          </p:sp>
          <p:sp>
            <p:nvSpPr>
              <p:cNvPr id="78583" name="Freeform 501"/>
              <p:cNvSpPr>
                <a:spLocks/>
              </p:cNvSpPr>
              <p:nvPr/>
            </p:nvSpPr>
            <p:spPr bwMode="auto">
              <a:xfrm>
                <a:off x="541" y="27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84" name="Freeform 502"/>
              <p:cNvSpPr>
                <a:spLocks/>
              </p:cNvSpPr>
              <p:nvPr/>
            </p:nvSpPr>
            <p:spPr bwMode="auto">
              <a:xfrm>
                <a:off x="551" y="2764"/>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DDB07"/>
              </a:solidFill>
              <a:ln w="0">
                <a:solidFill>
                  <a:srgbClr val="000000"/>
                </a:solidFill>
                <a:prstDash val="solid"/>
                <a:round/>
                <a:headEnd/>
                <a:tailEnd/>
              </a:ln>
            </p:spPr>
            <p:txBody>
              <a:bodyPr/>
              <a:lstStyle/>
              <a:p>
                <a:endParaRPr lang="en-US">
                  <a:solidFill>
                    <a:srgbClr val="FFFFFF"/>
                  </a:solidFill>
                </a:endParaRPr>
              </a:p>
            </p:txBody>
          </p:sp>
          <p:sp>
            <p:nvSpPr>
              <p:cNvPr id="78585" name="Freeform 503"/>
              <p:cNvSpPr>
                <a:spLocks/>
              </p:cNvSpPr>
              <p:nvPr/>
            </p:nvSpPr>
            <p:spPr bwMode="auto">
              <a:xfrm>
                <a:off x="551" y="2764"/>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86" name="Freeform 504"/>
              <p:cNvSpPr>
                <a:spLocks/>
              </p:cNvSpPr>
              <p:nvPr/>
            </p:nvSpPr>
            <p:spPr bwMode="auto">
              <a:xfrm>
                <a:off x="2304" y="292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78587" name="Freeform 505"/>
              <p:cNvSpPr>
                <a:spLocks/>
              </p:cNvSpPr>
              <p:nvPr/>
            </p:nvSpPr>
            <p:spPr bwMode="auto">
              <a:xfrm>
                <a:off x="2304" y="292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88" name="Freeform 506"/>
              <p:cNvSpPr>
                <a:spLocks/>
              </p:cNvSpPr>
              <p:nvPr/>
            </p:nvSpPr>
            <p:spPr bwMode="auto">
              <a:xfrm>
                <a:off x="1730" y="206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D8E70C"/>
              </a:solidFill>
              <a:ln w="0">
                <a:solidFill>
                  <a:srgbClr val="000000"/>
                </a:solidFill>
                <a:prstDash val="solid"/>
                <a:round/>
                <a:headEnd/>
                <a:tailEnd/>
              </a:ln>
            </p:spPr>
            <p:txBody>
              <a:bodyPr/>
              <a:lstStyle/>
              <a:p>
                <a:endParaRPr lang="en-US">
                  <a:solidFill>
                    <a:srgbClr val="FFFFFF"/>
                  </a:solidFill>
                </a:endParaRPr>
              </a:p>
            </p:txBody>
          </p:sp>
          <p:sp>
            <p:nvSpPr>
              <p:cNvPr id="78589" name="Freeform 507"/>
              <p:cNvSpPr>
                <a:spLocks/>
              </p:cNvSpPr>
              <p:nvPr/>
            </p:nvSpPr>
            <p:spPr bwMode="auto">
              <a:xfrm>
                <a:off x="1730" y="206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90" name="Freeform 508"/>
              <p:cNvSpPr>
                <a:spLocks/>
              </p:cNvSpPr>
              <p:nvPr/>
            </p:nvSpPr>
            <p:spPr bwMode="auto">
              <a:xfrm>
                <a:off x="406" y="27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591" name="Freeform 509"/>
              <p:cNvSpPr>
                <a:spLocks/>
              </p:cNvSpPr>
              <p:nvPr/>
            </p:nvSpPr>
            <p:spPr bwMode="auto">
              <a:xfrm>
                <a:off x="406" y="27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92" name="Freeform 510"/>
              <p:cNvSpPr>
                <a:spLocks/>
              </p:cNvSpPr>
              <p:nvPr/>
            </p:nvSpPr>
            <p:spPr bwMode="auto">
              <a:xfrm>
                <a:off x="1146" y="30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CF101"/>
              </a:solidFill>
              <a:ln w="0">
                <a:solidFill>
                  <a:srgbClr val="000000"/>
                </a:solidFill>
                <a:prstDash val="solid"/>
                <a:round/>
                <a:headEnd/>
                <a:tailEnd/>
              </a:ln>
            </p:spPr>
            <p:txBody>
              <a:bodyPr/>
              <a:lstStyle/>
              <a:p>
                <a:endParaRPr lang="en-US">
                  <a:solidFill>
                    <a:srgbClr val="FFFFFF"/>
                  </a:solidFill>
                </a:endParaRPr>
              </a:p>
            </p:txBody>
          </p:sp>
          <p:sp>
            <p:nvSpPr>
              <p:cNvPr id="78593" name="Freeform 511"/>
              <p:cNvSpPr>
                <a:spLocks/>
              </p:cNvSpPr>
              <p:nvPr/>
            </p:nvSpPr>
            <p:spPr bwMode="auto">
              <a:xfrm>
                <a:off x="1146" y="30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94" name="Freeform 512"/>
              <p:cNvSpPr>
                <a:spLocks/>
              </p:cNvSpPr>
              <p:nvPr/>
            </p:nvSpPr>
            <p:spPr bwMode="auto">
              <a:xfrm>
                <a:off x="792" y="1987"/>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4ABC3A"/>
              </a:solidFill>
              <a:ln w="0">
                <a:solidFill>
                  <a:srgbClr val="000000"/>
                </a:solidFill>
                <a:prstDash val="solid"/>
                <a:round/>
                <a:headEnd/>
                <a:tailEnd/>
              </a:ln>
            </p:spPr>
            <p:txBody>
              <a:bodyPr/>
              <a:lstStyle/>
              <a:p>
                <a:endParaRPr lang="en-US">
                  <a:solidFill>
                    <a:srgbClr val="FFFFFF"/>
                  </a:solidFill>
                </a:endParaRPr>
              </a:p>
            </p:txBody>
          </p:sp>
          <p:sp>
            <p:nvSpPr>
              <p:cNvPr id="78595" name="Freeform 513"/>
              <p:cNvSpPr>
                <a:spLocks/>
              </p:cNvSpPr>
              <p:nvPr/>
            </p:nvSpPr>
            <p:spPr bwMode="auto">
              <a:xfrm>
                <a:off x="792" y="1987"/>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96" name="Freeform 514"/>
              <p:cNvSpPr>
                <a:spLocks/>
              </p:cNvSpPr>
              <p:nvPr/>
            </p:nvSpPr>
            <p:spPr bwMode="auto">
              <a:xfrm>
                <a:off x="1316" y="2508"/>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FEF200"/>
              </a:solidFill>
              <a:ln w="0">
                <a:solidFill>
                  <a:srgbClr val="000000"/>
                </a:solidFill>
                <a:prstDash val="solid"/>
                <a:round/>
                <a:headEnd/>
                <a:tailEnd/>
              </a:ln>
            </p:spPr>
            <p:txBody>
              <a:bodyPr/>
              <a:lstStyle/>
              <a:p>
                <a:endParaRPr lang="en-US">
                  <a:solidFill>
                    <a:srgbClr val="FFFFFF"/>
                  </a:solidFill>
                </a:endParaRPr>
              </a:p>
            </p:txBody>
          </p:sp>
          <p:sp>
            <p:nvSpPr>
              <p:cNvPr id="78597" name="Freeform 515"/>
              <p:cNvSpPr>
                <a:spLocks/>
              </p:cNvSpPr>
              <p:nvPr/>
            </p:nvSpPr>
            <p:spPr bwMode="auto">
              <a:xfrm>
                <a:off x="1316" y="2508"/>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598" name="Freeform 516"/>
              <p:cNvSpPr>
                <a:spLocks/>
              </p:cNvSpPr>
              <p:nvPr/>
            </p:nvSpPr>
            <p:spPr bwMode="auto">
              <a:xfrm>
                <a:off x="2010" y="234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599" name="Freeform 517"/>
              <p:cNvSpPr>
                <a:spLocks/>
              </p:cNvSpPr>
              <p:nvPr/>
            </p:nvSpPr>
            <p:spPr bwMode="auto">
              <a:xfrm>
                <a:off x="2010" y="234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00" name="Freeform 518"/>
              <p:cNvSpPr>
                <a:spLocks/>
              </p:cNvSpPr>
              <p:nvPr/>
            </p:nvSpPr>
            <p:spPr bwMode="auto">
              <a:xfrm>
                <a:off x="388" y="28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78601" name="Freeform 519"/>
              <p:cNvSpPr>
                <a:spLocks/>
              </p:cNvSpPr>
              <p:nvPr/>
            </p:nvSpPr>
            <p:spPr bwMode="auto">
              <a:xfrm>
                <a:off x="388" y="28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02" name="Freeform 520"/>
              <p:cNvSpPr>
                <a:spLocks/>
              </p:cNvSpPr>
              <p:nvPr/>
            </p:nvSpPr>
            <p:spPr bwMode="auto">
              <a:xfrm>
                <a:off x="2418" y="3505"/>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603" name="Freeform 521"/>
              <p:cNvSpPr>
                <a:spLocks/>
              </p:cNvSpPr>
              <p:nvPr/>
            </p:nvSpPr>
            <p:spPr bwMode="auto">
              <a:xfrm>
                <a:off x="2418" y="3505"/>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04" name="Freeform 522"/>
              <p:cNvSpPr>
                <a:spLocks/>
              </p:cNvSpPr>
              <p:nvPr/>
            </p:nvSpPr>
            <p:spPr bwMode="auto">
              <a:xfrm>
                <a:off x="1581" y="2808"/>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8" y="63"/>
                      <a:pt x="31" y="63"/>
                    </a:cubicBezTo>
                    <a:cubicBezTo>
                      <a:pt x="14" y="63"/>
                      <a:pt x="0" y="49"/>
                      <a:pt x="0" y="32"/>
                    </a:cubicBezTo>
                    <a:cubicBezTo>
                      <a:pt x="0" y="14"/>
                      <a:pt x="14" y="0"/>
                      <a:pt x="31" y="0"/>
                    </a:cubicBezTo>
                    <a:cubicBezTo>
                      <a:pt x="48" y="0"/>
                      <a:pt x="63" y="14"/>
                      <a:pt x="63" y="32"/>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8605" name="Freeform 523"/>
              <p:cNvSpPr>
                <a:spLocks/>
              </p:cNvSpPr>
              <p:nvPr/>
            </p:nvSpPr>
            <p:spPr bwMode="auto">
              <a:xfrm>
                <a:off x="1581" y="2808"/>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8" y="63"/>
                      <a:pt x="31" y="63"/>
                    </a:cubicBezTo>
                    <a:cubicBezTo>
                      <a:pt x="14" y="63"/>
                      <a:pt x="0" y="49"/>
                      <a:pt x="0" y="32"/>
                    </a:cubicBezTo>
                    <a:cubicBezTo>
                      <a:pt x="0" y="14"/>
                      <a:pt x="14" y="0"/>
                      <a:pt x="31" y="0"/>
                    </a:cubicBezTo>
                    <a:cubicBezTo>
                      <a:pt x="48"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06" name="Freeform 524"/>
              <p:cNvSpPr>
                <a:spLocks/>
              </p:cNvSpPr>
              <p:nvPr/>
            </p:nvSpPr>
            <p:spPr bwMode="auto">
              <a:xfrm>
                <a:off x="1816" y="20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6841F"/>
              </a:solidFill>
              <a:ln w="0">
                <a:solidFill>
                  <a:srgbClr val="000000"/>
                </a:solidFill>
                <a:prstDash val="solid"/>
                <a:round/>
                <a:headEnd/>
                <a:tailEnd/>
              </a:ln>
            </p:spPr>
            <p:txBody>
              <a:bodyPr/>
              <a:lstStyle/>
              <a:p>
                <a:endParaRPr lang="en-US">
                  <a:solidFill>
                    <a:srgbClr val="FFFFFF"/>
                  </a:solidFill>
                </a:endParaRPr>
              </a:p>
            </p:txBody>
          </p:sp>
          <p:sp>
            <p:nvSpPr>
              <p:cNvPr id="78607" name="Freeform 525"/>
              <p:cNvSpPr>
                <a:spLocks/>
              </p:cNvSpPr>
              <p:nvPr/>
            </p:nvSpPr>
            <p:spPr bwMode="auto">
              <a:xfrm>
                <a:off x="1816" y="20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08" name="Freeform 526"/>
              <p:cNvSpPr>
                <a:spLocks/>
              </p:cNvSpPr>
              <p:nvPr/>
            </p:nvSpPr>
            <p:spPr bwMode="auto">
              <a:xfrm>
                <a:off x="746" y="1861"/>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E4EA09"/>
              </a:solidFill>
              <a:ln w="0">
                <a:solidFill>
                  <a:srgbClr val="000000"/>
                </a:solidFill>
                <a:prstDash val="solid"/>
                <a:round/>
                <a:headEnd/>
                <a:tailEnd/>
              </a:ln>
            </p:spPr>
            <p:txBody>
              <a:bodyPr/>
              <a:lstStyle/>
              <a:p>
                <a:endParaRPr lang="en-US">
                  <a:solidFill>
                    <a:srgbClr val="FFFFFF"/>
                  </a:solidFill>
                </a:endParaRPr>
              </a:p>
            </p:txBody>
          </p:sp>
          <p:sp>
            <p:nvSpPr>
              <p:cNvPr id="78609" name="Freeform 527"/>
              <p:cNvSpPr>
                <a:spLocks/>
              </p:cNvSpPr>
              <p:nvPr/>
            </p:nvSpPr>
            <p:spPr bwMode="auto">
              <a:xfrm>
                <a:off x="746" y="1861"/>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10" name="Freeform 528"/>
              <p:cNvSpPr>
                <a:spLocks/>
              </p:cNvSpPr>
              <p:nvPr/>
            </p:nvSpPr>
            <p:spPr bwMode="auto">
              <a:xfrm>
                <a:off x="1430" y="345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solidFill>
                <a:srgbClr val="FABC11"/>
              </a:solidFill>
              <a:ln w="0">
                <a:solidFill>
                  <a:srgbClr val="000000"/>
                </a:solidFill>
                <a:prstDash val="solid"/>
                <a:round/>
                <a:headEnd/>
                <a:tailEnd/>
              </a:ln>
            </p:spPr>
            <p:txBody>
              <a:bodyPr/>
              <a:lstStyle/>
              <a:p>
                <a:endParaRPr lang="en-US">
                  <a:solidFill>
                    <a:srgbClr val="FFFFFF"/>
                  </a:solidFill>
                </a:endParaRPr>
              </a:p>
            </p:txBody>
          </p:sp>
          <p:sp>
            <p:nvSpPr>
              <p:cNvPr id="78611" name="Freeform 529"/>
              <p:cNvSpPr>
                <a:spLocks/>
              </p:cNvSpPr>
              <p:nvPr/>
            </p:nvSpPr>
            <p:spPr bwMode="auto">
              <a:xfrm>
                <a:off x="1430" y="345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12" name="Freeform 530"/>
              <p:cNvSpPr>
                <a:spLocks/>
              </p:cNvSpPr>
              <p:nvPr/>
            </p:nvSpPr>
            <p:spPr bwMode="auto">
              <a:xfrm>
                <a:off x="523" y="28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613" name="Freeform 531"/>
              <p:cNvSpPr>
                <a:spLocks/>
              </p:cNvSpPr>
              <p:nvPr/>
            </p:nvSpPr>
            <p:spPr bwMode="auto">
              <a:xfrm>
                <a:off x="523" y="28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14" name="Freeform 532"/>
              <p:cNvSpPr>
                <a:spLocks/>
              </p:cNvSpPr>
              <p:nvPr/>
            </p:nvSpPr>
            <p:spPr bwMode="auto">
              <a:xfrm>
                <a:off x="959" y="325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FED05"/>
              </a:solidFill>
              <a:ln w="0">
                <a:solidFill>
                  <a:srgbClr val="000000"/>
                </a:solidFill>
                <a:prstDash val="solid"/>
                <a:round/>
                <a:headEnd/>
                <a:tailEnd/>
              </a:ln>
            </p:spPr>
            <p:txBody>
              <a:bodyPr/>
              <a:lstStyle/>
              <a:p>
                <a:endParaRPr lang="en-US">
                  <a:solidFill>
                    <a:srgbClr val="FFFFFF"/>
                  </a:solidFill>
                </a:endParaRPr>
              </a:p>
            </p:txBody>
          </p:sp>
          <p:sp>
            <p:nvSpPr>
              <p:cNvPr id="78615" name="Freeform 533"/>
              <p:cNvSpPr>
                <a:spLocks/>
              </p:cNvSpPr>
              <p:nvPr/>
            </p:nvSpPr>
            <p:spPr bwMode="auto">
              <a:xfrm>
                <a:off x="959" y="325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16" name="Freeform 534"/>
              <p:cNvSpPr>
                <a:spLocks/>
              </p:cNvSpPr>
              <p:nvPr/>
            </p:nvSpPr>
            <p:spPr bwMode="auto">
              <a:xfrm>
                <a:off x="1440" y="258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617" name="Freeform 535"/>
              <p:cNvSpPr>
                <a:spLocks/>
              </p:cNvSpPr>
              <p:nvPr/>
            </p:nvSpPr>
            <p:spPr bwMode="auto">
              <a:xfrm>
                <a:off x="1440" y="258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18" name="Freeform 536"/>
              <p:cNvSpPr>
                <a:spLocks/>
              </p:cNvSpPr>
              <p:nvPr/>
            </p:nvSpPr>
            <p:spPr bwMode="auto">
              <a:xfrm>
                <a:off x="693" y="1888"/>
                <a:ext cx="21"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A3D71D"/>
              </a:solidFill>
              <a:ln w="0">
                <a:solidFill>
                  <a:srgbClr val="000000"/>
                </a:solidFill>
                <a:prstDash val="solid"/>
                <a:round/>
                <a:headEnd/>
                <a:tailEnd/>
              </a:ln>
            </p:spPr>
            <p:txBody>
              <a:bodyPr/>
              <a:lstStyle/>
              <a:p>
                <a:endParaRPr lang="en-US">
                  <a:solidFill>
                    <a:srgbClr val="FFFFFF"/>
                  </a:solidFill>
                </a:endParaRPr>
              </a:p>
            </p:txBody>
          </p:sp>
          <p:sp>
            <p:nvSpPr>
              <p:cNvPr id="78619" name="Freeform 537"/>
              <p:cNvSpPr>
                <a:spLocks/>
              </p:cNvSpPr>
              <p:nvPr/>
            </p:nvSpPr>
            <p:spPr bwMode="auto">
              <a:xfrm>
                <a:off x="693" y="1888"/>
                <a:ext cx="21"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20" name="Freeform 538"/>
              <p:cNvSpPr>
                <a:spLocks/>
              </p:cNvSpPr>
              <p:nvPr/>
            </p:nvSpPr>
            <p:spPr bwMode="auto">
              <a:xfrm>
                <a:off x="1366" y="258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621" name="Freeform 539"/>
              <p:cNvSpPr>
                <a:spLocks/>
              </p:cNvSpPr>
              <p:nvPr/>
            </p:nvSpPr>
            <p:spPr bwMode="auto">
              <a:xfrm>
                <a:off x="1366" y="258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22" name="Freeform 540"/>
              <p:cNvSpPr>
                <a:spLocks/>
              </p:cNvSpPr>
              <p:nvPr/>
            </p:nvSpPr>
            <p:spPr bwMode="auto">
              <a:xfrm>
                <a:off x="1433" y="350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solidFill>
                <a:srgbClr val="FCD30A"/>
              </a:solidFill>
              <a:ln w="0">
                <a:solidFill>
                  <a:srgbClr val="000000"/>
                </a:solidFill>
                <a:prstDash val="solid"/>
                <a:round/>
                <a:headEnd/>
                <a:tailEnd/>
              </a:ln>
            </p:spPr>
            <p:txBody>
              <a:bodyPr/>
              <a:lstStyle/>
              <a:p>
                <a:endParaRPr lang="en-US">
                  <a:solidFill>
                    <a:srgbClr val="FFFFFF"/>
                  </a:solidFill>
                </a:endParaRPr>
              </a:p>
            </p:txBody>
          </p:sp>
          <p:sp>
            <p:nvSpPr>
              <p:cNvPr id="78623" name="Freeform 541"/>
              <p:cNvSpPr>
                <a:spLocks/>
              </p:cNvSpPr>
              <p:nvPr/>
            </p:nvSpPr>
            <p:spPr bwMode="auto">
              <a:xfrm>
                <a:off x="1433" y="350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24" name="Freeform 542"/>
              <p:cNvSpPr>
                <a:spLocks/>
              </p:cNvSpPr>
              <p:nvPr/>
            </p:nvSpPr>
            <p:spPr bwMode="auto">
              <a:xfrm>
                <a:off x="1061" y="30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BF101"/>
              </a:solidFill>
              <a:ln w="0">
                <a:solidFill>
                  <a:srgbClr val="000000"/>
                </a:solidFill>
                <a:prstDash val="solid"/>
                <a:round/>
                <a:headEnd/>
                <a:tailEnd/>
              </a:ln>
            </p:spPr>
            <p:txBody>
              <a:bodyPr/>
              <a:lstStyle/>
              <a:p>
                <a:endParaRPr lang="en-US">
                  <a:solidFill>
                    <a:srgbClr val="FFFFFF"/>
                  </a:solidFill>
                </a:endParaRPr>
              </a:p>
            </p:txBody>
          </p:sp>
          <p:sp>
            <p:nvSpPr>
              <p:cNvPr id="78625" name="Freeform 543"/>
              <p:cNvSpPr>
                <a:spLocks/>
              </p:cNvSpPr>
              <p:nvPr/>
            </p:nvSpPr>
            <p:spPr bwMode="auto">
              <a:xfrm>
                <a:off x="1061" y="30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26" name="Freeform 544"/>
              <p:cNvSpPr>
                <a:spLocks/>
              </p:cNvSpPr>
              <p:nvPr/>
            </p:nvSpPr>
            <p:spPr bwMode="auto">
              <a:xfrm>
                <a:off x="1648" y="1720"/>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0" y="65"/>
                      <a:pt x="32" y="65"/>
                    </a:cubicBezTo>
                    <a:cubicBezTo>
                      <a:pt x="14" y="65"/>
                      <a:pt x="0" y="51"/>
                      <a:pt x="0" y="33"/>
                    </a:cubicBezTo>
                    <a:cubicBezTo>
                      <a:pt x="0" y="14"/>
                      <a:pt x="14" y="0"/>
                      <a:pt x="32" y="0"/>
                    </a:cubicBezTo>
                    <a:cubicBezTo>
                      <a:pt x="50" y="0"/>
                      <a:pt x="65" y="14"/>
                      <a:pt x="65" y="33"/>
                    </a:cubicBezTo>
                    <a:close/>
                  </a:path>
                </a:pathLst>
              </a:custGeom>
              <a:solidFill>
                <a:srgbClr val="FBBD11"/>
              </a:solidFill>
              <a:ln w="0">
                <a:solidFill>
                  <a:srgbClr val="000000"/>
                </a:solidFill>
                <a:prstDash val="solid"/>
                <a:round/>
                <a:headEnd/>
                <a:tailEnd/>
              </a:ln>
            </p:spPr>
            <p:txBody>
              <a:bodyPr/>
              <a:lstStyle/>
              <a:p>
                <a:endParaRPr lang="en-US">
                  <a:solidFill>
                    <a:srgbClr val="FFFFFF"/>
                  </a:solidFill>
                </a:endParaRPr>
              </a:p>
            </p:txBody>
          </p:sp>
          <p:sp>
            <p:nvSpPr>
              <p:cNvPr id="78627" name="Freeform 545"/>
              <p:cNvSpPr>
                <a:spLocks/>
              </p:cNvSpPr>
              <p:nvPr/>
            </p:nvSpPr>
            <p:spPr bwMode="auto">
              <a:xfrm>
                <a:off x="1648" y="1720"/>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0" y="65"/>
                      <a:pt x="32" y="65"/>
                    </a:cubicBezTo>
                    <a:cubicBezTo>
                      <a:pt x="14" y="65"/>
                      <a:pt x="0" y="51"/>
                      <a:pt x="0" y="33"/>
                    </a:cubicBezTo>
                    <a:cubicBezTo>
                      <a:pt x="0" y="14"/>
                      <a:pt x="14" y="0"/>
                      <a:pt x="32" y="0"/>
                    </a:cubicBezTo>
                    <a:cubicBezTo>
                      <a:pt x="50" y="0"/>
                      <a:pt x="65" y="14"/>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28" name="Freeform 546"/>
              <p:cNvSpPr>
                <a:spLocks/>
              </p:cNvSpPr>
              <p:nvPr/>
            </p:nvSpPr>
            <p:spPr bwMode="auto">
              <a:xfrm>
                <a:off x="1734" y="165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E0E90A"/>
              </a:solidFill>
              <a:ln w="0">
                <a:solidFill>
                  <a:srgbClr val="000000"/>
                </a:solidFill>
                <a:prstDash val="solid"/>
                <a:round/>
                <a:headEnd/>
                <a:tailEnd/>
              </a:ln>
            </p:spPr>
            <p:txBody>
              <a:bodyPr/>
              <a:lstStyle/>
              <a:p>
                <a:endParaRPr lang="en-US">
                  <a:solidFill>
                    <a:srgbClr val="FFFFFF"/>
                  </a:solidFill>
                </a:endParaRPr>
              </a:p>
            </p:txBody>
          </p:sp>
          <p:sp>
            <p:nvSpPr>
              <p:cNvPr id="78629" name="Freeform 547"/>
              <p:cNvSpPr>
                <a:spLocks/>
              </p:cNvSpPr>
              <p:nvPr/>
            </p:nvSpPr>
            <p:spPr bwMode="auto">
              <a:xfrm>
                <a:off x="1734" y="165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30" name="Freeform 548"/>
              <p:cNvSpPr>
                <a:spLocks/>
              </p:cNvSpPr>
              <p:nvPr/>
            </p:nvSpPr>
            <p:spPr bwMode="auto">
              <a:xfrm>
                <a:off x="1213" y="2390"/>
                <a:ext cx="8"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631" name="Freeform 549"/>
              <p:cNvSpPr>
                <a:spLocks/>
              </p:cNvSpPr>
              <p:nvPr/>
            </p:nvSpPr>
            <p:spPr bwMode="auto">
              <a:xfrm>
                <a:off x="1213" y="2390"/>
                <a:ext cx="8"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32" name="Freeform 550"/>
              <p:cNvSpPr>
                <a:spLocks/>
              </p:cNvSpPr>
              <p:nvPr/>
            </p:nvSpPr>
            <p:spPr bwMode="auto">
              <a:xfrm>
                <a:off x="1472" y="257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633" name="Freeform 551"/>
              <p:cNvSpPr>
                <a:spLocks/>
              </p:cNvSpPr>
              <p:nvPr/>
            </p:nvSpPr>
            <p:spPr bwMode="auto">
              <a:xfrm>
                <a:off x="1472" y="257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34" name="Freeform 552"/>
              <p:cNvSpPr>
                <a:spLocks/>
              </p:cNvSpPr>
              <p:nvPr/>
            </p:nvSpPr>
            <p:spPr bwMode="auto">
              <a:xfrm>
                <a:off x="1059" y="1528"/>
                <a:ext cx="32" cy="31"/>
              </a:xfrm>
              <a:custGeom>
                <a:avLst/>
                <a:gdLst>
                  <a:gd name="T0" fmla="*/ 0 w 90"/>
                  <a:gd name="T1" fmla="*/ 0 h 91"/>
                  <a:gd name="T2" fmla="*/ 0 w 90"/>
                  <a:gd name="T3" fmla="*/ 0 h 91"/>
                  <a:gd name="T4" fmla="*/ 0 w 90"/>
                  <a:gd name="T5" fmla="*/ 0 h 91"/>
                  <a:gd name="T6" fmla="*/ 0 w 90"/>
                  <a:gd name="T7" fmla="*/ 0 h 91"/>
                  <a:gd name="T8" fmla="*/ 0 w 90"/>
                  <a:gd name="T9" fmla="*/ 0 h 91"/>
                  <a:gd name="T10" fmla="*/ 0 w 90"/>
                  <a:gd name="T11" fmla="*/ 0 h 91"/>
                  <a:gd name="T12" fmla="*/ 0 w 90"/>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91">
                    <a:moveTo>
                      <a:pt x="90" y="46"/>
                    </a:moveTo>
                    <a:lnTo>
                      <a:pt x="90" y="46"/>
                    </a:lnTo>
                    <a:cubicBezTo>
                      <a:pt x="90" y="70"/>
                      <a:pt x="70" y="91"/>
                      <a:pt x="45" y="91"/>
                    </a:cubicBezTo>
                    <a:cubicBezTo>
                      <a:pt x="20" y="91"/>
                      <a:pt x="0" y="70"/>
                      <a:pt x="0" y="46"/>
                    </a:cubicBezTo>
                    <a:cubicBezTo>
                      <a:pt x="0" y="21"/>
                      <a:pt x="20" y="0"/>
                      <a:pt x="45" y="0"/>
                    </a:cubicBezTo>
                    <a:cubicBezTo>
                      <a:pt x="70" y="0"/>
                      <a:pt x="90" y="21"/>
                      <a:pt x="90" y="46"/>
                    </a:cubicBezTo>
                    <a:close/>
                  </a:path>
                </a:pathLst>
              </a:custGeom>
              <a:solidFill>
                <a:srgbClr val="FCCF0B"/>
              </a:solidFill>
              <a:ln w="0">
                <a:solidFill>
                  <a:srgbClr val="000000"/>
                </a:solidFill>
                <a:prstDash val="solid"/>
                <a:round/>
                <a:headEnd/>
                <a:tailEnd/>
              </a:ln>
            </p:spPr>
            <p:txBody>
              <a:bodyPr/>
              <a:lstStyle/>
              <a:p>
                <a:endParaRPr lang="en-US">
                  <a:solidFill>
                    <a:srgbClr val="FFFFFF"/>
                  </a:solidFill>
                </a:endParaRPr>
              </a:p>
            </p:txBody>
          </p:sp>
          <p:sp>
            <p:nvSpPr>
              <p:cNvPr id="78635" name="Freeform 553"/>
              <p:cNvSpPr>
                <a:spLocks/>
              </p:cNvSpPr>
              <p:nvPr/>
            </p:nvSpPr>
            <p:spPr bwMode="auto">
              <a:xfrm>
                <a:off x="1059" y="1528"/>
                <a:ext cx="32" cy="31"/>
              </a:xfrm>
              <a:custGeom>
                <a:avLst/>
                <a:gdLst>
                  <a:gd name="T0" fmla="*/ 0 w 90"/>
                  <a:gd name="T1" fmla="*/ 0 h 91"/>
                  <a:gd name="T2" fmla="*/ 0 w 90"/>
                  <a:gd name="T3" fmla="*/ 0 h 91"/>
                  <a:gd name="T4" fmla="*/ 0 w 90"/>
                  <a:gd name="T5" fmla="*/ 0 h 91"/>
                  <a:gd name="T6" fmla="*/ 0 w 90"/>
                  <a:gd name="T7" fmla="*/ 0 h 91"/>
                  <a:gd name="T8" fmla="*/ 0 w 90"/>
                  <a:gd name="T9" fmla="*/ 0 h 91"/>
                  <a:gd name="T10" fmla="*/ 0 w 90"/>
                  <a:gd name="T11" fmla="*/ 0 h 91"/>
                  <a:gd name="T12" fmla="*/ 0 w 90"/>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91">
                    <a:moveTo>
                      <a:pt x="90" y="46"/>
                    </a:moveTo>
                    <a:lnTo>
                      <a:pt x="90" y="46"/>
                    </a:lnTo>
                    <a:cubicBezTo>
                      <a:pt x="90" y="70"/>
                      <a:pt x="70" y="91"/>
                      <a:pt x="45" y="91"/>
                    </a:cubicBezTo>
                    <a:cubicBezTo>
                      <a:pt x="20" y="91"/>
                      <a:pt x="0" y="70"/>
                      <a:pt x="0" y="46"/>
                    </a:cubicBezTo>
                    <a:cubicBezTo>
                      <a:pt x="0" y="21"/>
                      <a:pt x="20" y="0"/>
                      <a:pt x="45" y="0"/>
                    </a:cubicBezTo>
                    <a:cubicBezTo>
                      <a:pt x="70" y="0"/>
                      <a:pt x="90" y="21"/>
                      <a:pt x="90" y="4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36" name="Freeform 554"/>
              <p:cNvSpPr>
                <a:spLocks/>
              </p:cNvSpPr>
              <p:nvPr/>
            </p:nvSpPr>
            <p:spPr bwMode="auto">
              <a:xfrm>
                <a:off x="969" y="1438"/>
                <a:ext cx="58" cy="55"/>
              </a:xfrm>
              <a:custGeom>
                <a:avLst/>
                <a:gdLst>
                  <a:gd name="T0" fmla="*/ 0 w 164"/>
                  <a:gd name="T1" fmla="*/ 0 h 163"/>
                  <a:gd name="T2" fmla="*/ 0 w 164"/>
                  <a:gd name="T3" fmla="*/ 0 h 163"/>
                  <a:gd name="T4" fmla="*/ 0 w 164"/>
                  <a:gd name="T5" fmla="*/ 0 h 163"/>
                  <a:gd name="T6" fmla="*/ 0 w 164"/>
                  <a:gd name="T7" fmla="*/ 0 h 163"/>
                  <a:gd name="T8" fmla="*/ 0 w 164"/>
                  <a:gd name="T9" fmla="*/ 0 h 163"/>
                  <a:gd name="T10" fmla="*/ 0 w 164"/>
                  <a:gd name="T11" fmla="*/ 0 h 163"/>
                  <a:gd name="T12" fmla="*/ 0 w 164"/>
                  <a:gd name="T13" fmla="*/ 0 h 1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4" h="163">
                    <a:moveTo>
                      <a:pt x="164" y="82"/>
                    </a:moveTo>
                    <a:lnTo>
                      <a:pt x="164" y="82"/>
                    </a:lnTo>
                    <a:cubicBezTo>
                      <a:pt x="164" y="127"/>
                      <a:pt x="127" y="163"/>
                      <a:pt x="82" y="163"/>
                    </a:cubicBezTo>
                    <a:cubicBezTo>
                      <a:pt x="36" y="163"/>
                      <a:pt x="0" y="127"/>
                      <a:pt x="0" y="82"/>
                    </a:cubicBezTo>
                    <a:cubicBezTo>
                      <a:pt x="0" y="36"/>
                      <a:pt x="36" y="0"/>
                      <a:pt x="82" y="0"/>
                    </a:cubicBezTo>
                    <a:cubicBezTo>
                      <a:pt x="127" y="0"/>
                      <a:pt x="164" y="36"/>
                      <a:pt x="164" y="82"/>
                    </a:cubicBezTo>
                    <a:close/>
                  </a:path>
                </a:pathLst>
              </a:custGeom>
              <a:solidFill>
                <a:srgbClr val="FDD509"/>
              </a:solidFill>
              <a:ln w="0">
                <a:solidFill>
                  <a:srgbClr val="000000"/>
                </a:solidFill>
                <a:prstDash val="solid"/>
                <a:round/>
                <a:headEnd/>
                <a:tailEnd/>
              </a:ln>
            </p:spPr>
            <p:txBody>
              <a:bodyPr/>
              <a:lstStyle/>
              <a:p>
                <a:endParaRPr lang="en-US">
                  <a:solidFill>
                    <a:srgbClr val="FFFFFF"/>
                  </a:solidFill>
                </a:endParaRPr>
              </a:p>
            </p:txBody>
          </p:sp>
          <p:sp>
            <p:nvSpPr>
              <p:cNvPr id="78637" name="Freeform 555"/>
              <p:cNvSpPr>
                <a:spLocks/>
              </p:cNvSpPr>
              <p:nvPr/>
            </p:nvSpPr>
            <p:spPr bwMode="auto">
              <a:xfrm>
                <a:off x="969" y="1438"/>
                <a:ext cx="58" cy="55"/>
              </a:xfrm>
              <a:custGeom>
                <a:avLst/>
                <a:gdLst>
                  <a:gd name="T0" fmla="*/ 0 w 164"/>
                  <a:gd name="T1" fmla="*/ 0 h 163"/>
                  <a:gd name="T2" fmla="*/ 0 w 164"/>
                  <a:gd name="T3" fmla="*/ 0 h 163"/>
                  <a:gd name="T4" fmla="*/ 0 w 164"/>
                  <a:gd name="T5" fmla="*/ 0 h 163"/>
                  <a:gd name="T6" fmla="*/ 0 w 164"/>
                  <a:gd name="T7" fmla="*/ 0 h 163"/>
                  <a:gd name="T8" fmla="*/ 0 w 164"/>
                  <a:gd name="T9" fmla="*/ 0 h 163"/>
                  <a:gd name="T10" fmla="*/ 0 w 164"/>
                  <a:gd name="T11" fmla="*/ 0 h 163"/>
                  <a:gd name="T12" fmla="*/ 0 w 164"/>
                  <a:gd name="T13" fmla="*/ 0 h 1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4" h="163">
                    <a:moveTo>
                      <a:pt x="164" y="82"/>
                    </a:moveTo>
                    <a:lnTo>
                      <a:pt x="164" y="82"/>
                    </a:lnTo>
                    <a:cubicBezTo>
                      <a:pt x="164" y="127"/>
                      <a:pt x="127" y="163"/>
                      <a:pt x="82" y="163"/>
                    </a:cubicBezTo>
                    <a:cubicBezTo>
                      <a:pt x="36" y="163"/>
                      <a:pt x="0" y="127"/>
                      <a:pt x="0" y="82"/>
                    </a:cubicBezTo>
                    <a:cubicBezTo>
                      <a:pt x="0" y="36"/>
                      <a:pt x="36" y="0"/>
                      <a:pt x="82" y="0"/>
                    </a:cubicBezTo>
                    <a:cubicBezTo>
                      <a:pt x="127" y="0"/>
                      <a:pt x="164" y="36"/>
                      <a:pt x="164" y="8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38" name="Freeform 556"/>
              <p:cNvSpPr>
                <a:spLocks/>
              </p:cNvSpPr>
              <p:nvPr/>
            </p:nvSpPr>
            <p:spPr bwMode="auto">
              <a:xfrm>
                <a:off x="388" y="26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78639" name="Freeform 557"/>
              <p:cNvSpPr>
                <a:spLocks/>
              </p:cNvSpPr>
              <p:nvPr/>
            </p:nvSpPr>
            <p:spPr bwMode="auto">
              <a:xfrm>
                <a:off x="388" y="26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40" name="Freeform 558"/>
              <p:cNvSpPr>
                <a:spLocks/>
              </p:cNvSpPr>
              <p:nvPr/>
            </p:nvSpPr>
            <p:spPr bwMode="auto">
              <a:xfrm>
                <a:off x="1355" y="252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E8EB07"/>
              </a:solidFill>
              <a:ln w="0">
                <a:solidFill>
                  <a:srgbClr val="000000"/>
                </a:solidFill>
                <a:prstDash val="solid"/>
                <a:round/>
                <a:headEnd/>
                <a:tailEnd/>
              </a:ln>
            </p:spPr>
            <p:txBody>
              <a:bodyPr/>
              <a:lstStyle/>
              <a:p>
                <a:endParaRPr lang="en-US">
                  <a:solidFill>
                    <a:srgbClr val="FFFFFF"/>
                  </a:solidFill>
                </a:endParaRPr>
              </a:p>
            </p:txBody>
          </p:sp>
          <p:sp>
            <p:nvSpPr>
              <p:cNvPr id="78641" name="Freeform 559"/>
              <p:cNvSpPr>
                <a:spLocks/>
              </p:cNvSpPr>
              <p:nvPr/>
            </p:nvSpPr>
            <p:spPr bwMode="auto">
              <a:xfrm>
                <a:off x="1355" y="252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42" name="Freeform 560"/>
              <p:cNvSpPr>
                <a:spLocks/>
              </p:cNvSpPr>
              <p:nvPr/>
            </p:nvSpPr>
            <p:spPr bwMode="auto">
              <a:xfrm>
                <a:off x="1893" y="237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DDB07"/>
              </a:solidFill>
              <a:ln w="0">
                <a:solidFill>
                  <a:srgbClr val="000000"/>
                </a:solidFill>
                <a:prstDash val="solid"/>
                <a:round/>
                <a:headEnd/>
                <a:tailEnd/>
              </a:ln>
            </p:spPr>
            <p:txBody>
              <a:bodyPr/>
              <a:lstStyle/>
              <a:p>
                <a:endParaRPr lang="en-US">
                  <a:solidFill>
                    <a:srgbClr val="FFFFFF"/>
                  </a:solidFill>
                </a:endParaRPr>
              </a:p>
            </p:txBody>
          </p:sp>
          <p:sp>
            <p:nvSpPr>
              <p:cNvPr id="78643" name="Freeform 561"/>
              <p:cNvSpPr>
                <a:spLocks/>
              </p:cNvSpPr>
              <p:nvPr/>
            </p:nvSpPr>
            <p:spPr bwMode="auto">
              <a:xfrm>
                <a:off x="1893" y="237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44" name="Freeform 562"/>
              <p:cNvSpPr>
                <a:spLocks/>
              </p:cNvSpPr>
              <p:nvPr/>
            </p:nvSpPr>
            <p:spPr bwMode="auto">
              <a:xfrm>
                <a:off x="526" y="2717"/>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78645" name="Freeform 563"/>
              <p:cNvSpPr>
                <a:spLocks/>
              </p:cNvSpPr>
              <p:nvPr/>
            </p:nvSpPr>
            <p:spPr bwMode="auto">
              <a:xfrm>
                <a:off x="526" y="2717"/>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46" name="Freeform 564"/>
              <p:cNvSpPr>
                <a:spLocks/>
              </p:cNvSpPr>
              <p:nvPr/>
            </p:nvSpPr>
            <p:spPr bwMode="auto">
              <a:xfrm>
                <a:off x="923" y="142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BC50E"/>
              </a:solidFill>
              <a:ln w="0">
                <a:solidFill>
                  <a:srgbClr val="000000"/>
                </a:solidFill>
                <a:prstDash val="solid"/>
                <a:round/>
                <a:headEnd/>
                <a:tailEnd/>
              </a:ln>
            </p:spPr>
            <p:txBody>
              <a:bodyPr/>
              <a:lstStyle/>
              <a:p>
                <a:endParaRPr lang="en-US">
                  <a:solidFill>
                    <a:srgbClr val="FFFFFF"/>
                  </a:solidFill>
                </a:endParaRPr>
              </a:p>
            </p:txBody>
          </p:sp>
          <p:sp>
            <p:nvSpPr>
              <p:cNvPr id="78647" name="Freeform 565"/>
              <p:cNvSpPr>
                <a:spLocks/>
              </p:cNvSpPr>
              <p:nvPr/>
            </p:nvSpPr>
            <p:spPr bwMode="auto">
              <a:xfrm>
                <a:off x="923" y="142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48" name="Freeform 566"/>
              <p:cNvSpPr>
                <a:spLocks/>
              </p:cNvSpPr>
              <p:nvPr/>
            </p:nvSpPr>
            <p:spPr bwMode="auto">
              <a:xfrm>
                <a:off x="2471" y="358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649" name="Freeform 567"/>
              <p:cNvSpPr>
                <a:spLocks/>
              </p:cNvSpPr>
              <p:nvPr/>
            </p:nvSpPr>
            <p:spPr bwMode="auto">
              <a:xfrm>
                <a:off x="2471" y="358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50" name="Freeform 568"/>
              <p:cNvSpPr>
                <a:spLocks/>
              </p:cNvSpPr>
              <p:nvPr/>
            </p:nvSpPr>
            <p:spPr bwMode="auto">
              <a:xfrm>
                <a:off x="1600" y="2598"/>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651" name="Freeform 569"/>
              <p:cNvSpPr>
                <a:spLocks/>
              </p:cNvSpPr>
              <p:nvPr/>
            </p:nvSpPr>
            <p:spPr bwMode="auto">
              <a:xfrm>
                <a:off x="1600" y="2598"/>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52" name="Freeform 570"/>
              <p:cNvSpPr>
                <a:spLocks/>
              </p:cNvSpPr>
              <p:nvPr/>
            </p:nvSpPr>
            <p:spPr bwMode="auto">
              <a:xfrm>
                <a:off x="1546" y="17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BC70E"/>
              </a:solidFill>
              <a:ln w="0">
                <a:solidFill>
                  <a:srgbClr val="000000"/>
                </a:solidFill>
                <a:prstDash val="solid"/>
                <a:round/>
                <a:headEnd/>
                <a:tailEnd/>
              </a:ln>
            </p:spPr>
            <p:txBody>
              <a:bodyPr/>
              <a:lstStyle/>
              <a:p>
                <a:endParaRPr lang="en-US">
                  <a:solidFill>
                    <a:srgbClr val="FFFFFF"/>
                  </a:solidFill>
                </a:endParaRPr>
              </a:p>
            </p:txBody>
          </p:sp>
          <p:sp>
            <p:nvSpPr>
              <p:cNvPr id="78653" name="Freeform 571"/>
              <p:cNvSpPr>
                <a:spLocks/>
              </p:cNvSpPr>
              <p:nvPr/>
            </p:nvSpPr>
            <p:spPr bwMode="auto">
              <a:xfrm>
                <a:off x="1546" y="17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54" name="Freeform 572"/>
              <p:cNvSpPr>
                <a:spLocks/>
              </p:cNvSpPr>
              <p:nvPr/>
            </p:nvSpPr>
            <p:spPr bwMode="auto">
              <a:xfrm>
                <a:off x="879" y="1908"/>
                <a:ext cx="24" cy="22"/>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3" y="67"/>
                      <a:pt x="34" y="67"/>
                    </a:cubicBezTo>
                    <a:cubicBezTo>
                      <a:pt x="16" y="67"/>
                      <a:pt x="0" y="52"/>
                      <a:pt x="0" y="34"/>
                    </a:cubicBezTo>
                    <a:cubicBezTo>
                      <a:pt x="0" y="15"/>
                      <a:pt x="16" y="0"/>
                      <a:pt x="34" y="0"/>
                    </a:cubicBezTo>
                    <a:cubicBezTo>
                      <a:pt x="53" y="0"/>
                      <a:pt x="68" y="15"/>
                      <a:pt x="68" y="34"/>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78655" name="Freeform 573"/>
              <p:cNvSpPr>
                <a:spLocks/>
              </p:cNvSpPr>
              <p:nvPr/>
            </p:nvSpPr>
            <p:spPr bwMode="auto">
              <a:xfrm>
                <a:off x="879" y="1908"/>
                <a:ext cx="24" cy="22"/>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3" y="67"/>
                      <a:pt x="34" y="67"/>
                    </a:cubicBezTo>
                    <a:cubicBezTo>
                      <a:pt x="16" y="67"/>
                      <a:pt x="0" y="52"/>
                      <a:pt x="0" y="34"/>
                    </a:cubicBezTo>
                    <a:cubicBezTo>
                      <a:pt x="0" y="15"/>
                      <a:pt x="16" y="0"/>
                      <a:pt x="34" y="0"/>
                    </a:cubicBezTo>
                    <a:cubicBezTo>
                      <a:pt x="53" y="0"/>
                      <a:pt x="68" y="15"/>
                      <a:pt x="68"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56" name="Freeform 574"/>
              <p:cNvSpPr>
                <a:spLocks/>
              </p:cNvSpPr>
              <p:nvPr/>
            </p:nvSpPr>
            <p:spPr bwMode="auto">
              <a:xfrm>
                <a:off x="367" y="28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57E1F"/>
              </a:solidFill>
              <a:ln w="0">
                <a:solidFill>
                  <a:srgbClr val="000000"/>
                </a:solidFill>
                <a:prstDash val="solid"/>
                <a:round/>
                <a:headEnd/>
                <a:tailEnd/>
              </a:ln>
            </p:spPr>
            <p:txBody>
              <a:bodyPr/>
              <a:lstStyle/>
              <a:p>
                <a:endParaRPr lang="en-US">
                  <a:solidFill>
                    <a:srgbClr val="FFFFFF"/>
                  </a:solidFill>
                </a:endParaRPr>
              </a:p>
            </p:txBody>
          </p:sp>
          <p:sp>
            <p:nvSpPr>
              <p:cNvPr id="78657" name="Freeform 575"/>
              <p:cNvSpPr>
                <a:spLocks/>
              </p:cNvSpPr>
              <p:nvPr/>
            </p:nvSpPr>
            <p:spPr bwMode="auto">
              <a:xfrm>
                <a:off x="367" y="28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58" name="Freeform 576"/>
              <p:cNvSpPr>
                <a:spLocks/>
              </p:cNvSpPr>
              <p:nvPr/>
            </p:nvSpPr>
            <p:spPr bwMode="auto">
              <a:xfrm>
                <a:off x="406" y="265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DDD07"/>
              </a:solidFill>
              <a:ln w="0">
                <a:solidFill>
                  <a:srgbClr val="000000"/>
                </a:solidFill>
                <a:prstDash val="solid"/>
                <a:round/>
                <a:headEnd/>
                <a:tailEnd/>
              </a:ln>
            </p:spPr>
            <p:txBody>
              <a:bodyPr/>
              <a:lstStyle/>
              <a:p>
                <a:endParaRPr lang="en-US">
                  <a:solidFill>
                    <a:srgbClr val="FFFFFF"/>
                  </a:solidFill>
                </a:endParaRPr>
              </a:p>
            </p:txBody>
          </p:sp>
          <p:sp>
            <p:nvSpPr>
              <p:cNvPr id="78659" name="Freeform 577"/>
              <p:cNvSpPr>
                <a:spLocks/>
              </p:cNvSpPr>
              <p:nvPr/>
            </p:nvSpPr>
            <p:spPr bwMode="auto">
              <a:xfrm>
                <a:off x="406" y="265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60" name="Freeform 578"/>
              <p:cNvSpPr>
                <a:spLocks/>
              </p:cNvSpPr>
              <p:nvPr/>
            </p:nvSpPr>
            <p:spPr bwMode="auto">
              <a:xfrm>
                <a:off x="1596" y="21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CCE0B"/>
              </a:solidFill>
              <a:ln w="0">
                <a:solidFill>
                  <a:srgbClr val="000000"/>
                </a:solidFill>
                <a:prstDash val="solid"/>
                <a:round/>
                <a:headEnd/>
                <a:tailEnd/>
              </a:ln>
            </p:spPr>
            <p:txBody>
              <a:bodyPr/>
              <a:lstStyle/>
              <a:p>
                <a:endParaRPr lang="en-US">
                  <a:solidFill>
                    <a:srgbClr val="FFFFFF"/>
                  </a:solidFill>
                </a:endParaRPr>
              </a:p>
            </p:txBody>
          </p:sp>
          <p:sp>
            <p:nvSpPr>
              <p:cNvPr id="78661" name="Freeform 579"/>
              <p:cNvSpPr>
                <a:spLocks/>
              </p:cNvSpPr>
              <p:nvPr/>
            </p:nvSpPr>
            <p:spPr bwMode="auto">
              <a:xfrm>
                <a:off x="1596" y="21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62" name="Freeform 580"/>
              <p:cNvSpPr>
                <a:spLocks/>
              </p:cNvSpPr>
              <p:nvPr/>
            </p:nvSpPr>
            <p:spPr bwMode="auto">
              <a:xfrm>
                <a:off x="2365"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CD10A"/>
              </a:solidFill>
              <a:ln w="0">
                <a:solidFill>
                  <a:srgbClr val="000000"/>
                </a:solidFill>
                <a:prstDash val="solid"/>
                <a:round/>
                <a:headEnd/>
                <a:tailEnd/>
              </a:ln>
            </p:spPr>
            <p:txBody>
              <a:bodyPr/>
              <a:lstStyle/>
              <a:p>
                <a:endParaRPr lang="en-US">
                  <a:solidFill>
                    <a:srgbClr val="FFFFFF"/>
                  </a:solidFill>
                </a:endParaRPr>
              </a:p>
            </p:txBody>
          </p:sp>
          <p:sp>
            <p:nvSpPr>
              <p:cNvPr id="78663" name="Freeform 581"/>
              <p:cNvSpPr>
                <a:spLocks/>
              </p:cNvSpPr>
              <p:nvPr/>
            </p:nvSpPr>
            <p:spPr bwMode="auto">
              <a:xfrm>
                <a:off x="2365"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64" name="Freeform 582"/>
              <p:cNvSpPr>
                <a:spLocks/>
              </p:cNvSpPr>
              <p:nvPr/>
            </p:nvSpPr>
            <p:spPr bwMode="auto">
              <a:xfrm>
                <a:off x="1008" y="1360"/>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DDF06"/>
              </a:solidFill>
              <a:ln w="0">
                <a:solidFill>
                  <a:srgbClr val="000000"/>
                </a:solidFill>
                <a:prstDash val="solid"/>
                <a:round/>
                <a:headEnd/>
                <a:tailEnd/>
              </a:ln>
            </p:spPr>
            <p:txBody>
              <a:bodyPr/>
              <a:lstStyle/>
              <a:p>
                <a:endParaRPr lang="en-US">
                  <a:solidFill>
                    <a:srgbClr val="FFFFFF"/>
                  </a:solidFill>
                </a:endParaRPr>
              </a:p>
            </p:txBody>
          </p:sp>
          <p:sp>
            <p:nvSpPr>
              <p:cNvPr id="78665" name="Freeform 583"/>
              <p:cNvSpPr>
                <a:spLocks/>
              </p:cNvSpPr>
              <p:nvPr/>
            </p:nvSpPr>
            <p:spPr bwMode="auto">
              <a:xfrm>
                <a:off x="1008" y="1360"/>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66" name="Freeform 584"/>
              <p:cNvSpPr>
                <a:spLocks/>
              </p:cNvSpPr>
              <p:nvPr/>
            </p:nvSpPr>
            <p:spPr bwMode="auto">
              <a:xfrm>
                <a:off x="1701" y="2757"/>
                <a:ext cx="38" cy="36"/>
              </a:xfrm>
              <a:custGeom>
                <a:avLst/>
                <a:gdLst>
                  <a:gd name="T0" fmla="*/ 0 w 108"/>
                  <a:gd name="T1" fmla="*/ 0 h 107"/>
                  <a:gd name="T2" fmla="*/ 0 w 108"/>
                  <a:gd name="T3" fmla="*/ 0 h 107"/>
                  <a:gd name="T4" fmla="*/ 0 w 108"/>
                  <a:gd name="T5" fmla="*/ 0 h 107"/>
                  <a:gd name="T6" fmla="*/ 0 w 108"/>
                  <a:gd name="T7" fmla="*/ 0 h 107"/>
                  <a:gd name="T8" fmla="*/ 0 w 108"/>
                  <a:gd name="T9" fmla="*/ 0 h 107"/>
                  <a:gd name="T10" fmla="*/ 0 w 108"/>
                  <a:gd name="T11" fmla="*/ 0 h 107"/>
                  <a:gd name="T12" fmla="*/ 0 w 108"/>
                  <a:gd name="T13" fmla="*/ 0 h 10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8" h="107">
                    <a:moveTo>
                      <a:pt x="108" y="54"/>
                    </a:moveTo>
                    <a:lnTo>
                      <a:pt x="108" y="54"/>
                    </a:lnTo>
                    <a:cubicBezTo>
                      <a:pt x="108" y="83"/>
                      <a:pt x="84" y="107"/>
                      <a:pt x="54" y="107"/>
                    </a:cubicBezTo>
                    <a:cubicBezTo>
                      <a:pt x="25" y="107"/>
                      <a:pt x="0" y="83"/>
                      <a:pt x="0" y="54"/>
                    </a:cubicBezTo>
                    <a:cubicBezTo>
                      <a:pt x="0" y="24"/>
                      <a:pt x="25" y="0"/>
                      <a:pt x="54" y="0"/>
                    </a:cubicBezTo>
                    <a:cubicBezTo>
                      <a:pt x="84" y="0"/>
                      <a:pt x="108" y="24"/>
                      <a:pt x="108" y="54"/>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78667" name="Freeform 585"/>
              <p:cNvSpPr>
                <a:spLocks/>
              </p:cNvSpPr>
              <p:nvPr/>
            </p:nvSpPr>
            <p:spPr bwMode="auto">
              <a:xfrm>
                <a:off x="1701" y="2757"/>
                <a:ext cx="38" cy="36"/>
              </a:xfrm>
              <a:custGeom>
                <a:avLst/>
                <a:gdLst>
                  <a:gd name="T0" fmla="*/ 0 w 108"/>
                  <a:gd name="T1" fmla="*/ 0 h 107"/>
                  <a:gd name="T2" fmla="*/ 0 w 108"/>
                  <a:gd name="T3" fmla="*/ 0 h 107"/>
                  <a:gd name="T4" fmla="*/ 0 w 108"/>
                  <a:gd name="T5" fmla="*/ 0 h 107"/>
                  <a:gd name="T6" fmla="*/ 0 w 108"/>
                  <a:gd name="T7" fmla="*/ 0 h 107"/>
                  <a:gd name="T8" fmla="*/ 0 w 108"/>
                  <a:gd name="T9" fmla="*/ 0 h 107"/>
                  <a:gd name="T10" fmla="*/ 0 w 108"/>
                  <a:gd name="T11" fmla="*/ 0 h 107"/>
                  <a:gd name="T12" fmla="*/ 0 w 108"/>
                  <a:gd name="T13" fmla="*/ 0 h 10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8" h="107">
                    <a:moveTo>
                      <a:pt x="108" y="54"/>
                    </a:moveTo>
                    <a:lnTo>
                      <a:pt x="108" y="54"/>
                    </a:lnTo>
                    <a:cubicBezTo>
                      <a:pt x="108" y="83"/>
                      <a:pt x="84" y="107"/>
                      <a:pt x="54" y="107"/>
                    </a:cubicBezTo>
                    <a:cubicBezTo>
                      <a:pt x="25" y="107"/>
                      <a:pt x="0" y="83"/>
                      <a:pt x="0" y="54"/>
                    </a:cubicBezTo>
                    <a:cubicBezTo>
                      <a:pt x="0" y="24"/>
                      <a:pt x="25" y="0"/>
                      <a:pt x="54" y="0"/>
                    </a:cubicBezTo>
                    <a:cubicBezTo>
                      <a:pt x="84" y="0"/>
                      <a:pt x="108" y="24"/>
                      <a:pt x="108" y="5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68" name="Freeform 586"/>
              <p:cNvSpPr>
                <a:spLocks/>
              </p:cNvSpPr>
              <p:nvPr/>
            </p:nvSpPr>
            <p:spPr bwMode="auto">
              <a:xfrm>
                <a:off x="1061" y="1646"/>
                <a:ext cx="22"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49" y="63"/>
                      <a:pt x="32" y="63"/>
                    </a:cubicBezTo>
                    <a:cubicBezTo>
                      <a:pt x="14" y="63"/>
                      <a:pt x="0" y="49"/>
                      <a:pt x="0" y="32"/>
                    </a:cubicBezTo>
                    <a:cubicBezTo>
                      <a:pt x="0" y="14"/>
                      <a:pt x="14" y="0"/>
                      <a:pt x="32" y="0"/>
                    </a:cubicBezTo>
                    <a:cubicBezTo>
                      <a:pt x="49" y="0"/>
                      <a:pt x="64" y="14"/>
                      <a:pt x="64" y="32"/>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669" name="Freeform 587"/>
              <p:cNvSpPr>
                <a:spLocks/>
              </p:cNvSpPr>
              <p:nvPr/>
            </p:nvSpPr>
            <p:spPr bwMode="auto">
              <a:xfrm>
                <a:off x="1061" y="1646"/>
                <a:ext cx="22"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49" y="63"/>
                      <a:pt x="32" y="63"/>
                    </a:cubicBezTo>
                    <a:cubicBezTo>
                      <a:pt x="14" y="63"/>
                      <a:pt x="0" y="49"/>
                      <a:pt x="0" y="32"/>
                    </a:cubicBezTo>
                    <a:cubicBezTo>
                      <a:pt x="0" y="14"/>
                      <a:pt x="14" y="0"/>
                      <a:pt x="32" y="0"/>
                    </a:cubicBezTo>
                    <a:cubicBezTo>
                      <a:pt x="49" y="0"/>
                      <a:pt x="64" y="14"/>
                      <a:pt x="64"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70" name="Freeform 588"/>
              <p:cNvSpPr>
                <a:spLocks/>
              </p:cNvSpPr>
              <p:nvPr/>
            </p:nvSpPr>
            <p:spPr bwMode="auto">
              <a:xfrm>
                <a:off x="1798" y="22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DDE07"/>
              </a:solidFill>
              <a:ln w="0">
                <a:solidFill>
                  <a:srgbClr val="000000"/>
                </a:solidFill>
                <a:prstDash val="solid"/>
                <a:round/>
                <a:headEnd/>
                <a:tailEnd/>
              </a:ln>
            </p:spPr>
            <p:txBody>
              <a:bodyPr/>
              <a:lstStyle/>
              <a:p>
                <a:endParaRPr lang="en-US">
                  <a:solidFill>
                    <a:srgbClr val="FFFFFF"/>
                  </a:solidFill>
                </a:endParaRPr>
              </a:p>
            </p:txBody>
          </p:sp>
          <p:sp>
            <p:nvSpPr>
              <p:cNvPr id="78671" name="Freeform 589"/>
              <p:cNvSpPr>
                <a:spLocks/>
              </p:cNvSpPr>
              <p:nvPr/>
            </p:nvSpPr>
            <p:spPr bwMode="auto">
              <a:xfrm>
                <a:off x="1798" y="22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72" name="Freeform 590"/>
              <p:cNvSpPr>
                <a:spLocks/>
              </p:cNvSpPr>
              <p:nvPr/>
            </p:nvSpPr>
            <p:spPr bwMode="auto">
              <a:xfrm>
                <a:off x="1405" y="19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BC80D"/>
              </a:solidFill>
              <a:ln w="0">
                <a:solidFill>
                  <a:srgbClr val="000000"/>
                </a:solidFill>
                <a:prstDash val="solid"/>
                <a:round/>
                <a:headEnd/>
                <a:tailEnd/>
              </a:ln>
            </p:spPr>
            <p:txBody>
              <a:bodyPr/>
              <a:lstStyle/>
              <a:p>
                <a:endParaRPr lang="en-US">
                  <a:solidFill>
                    <a:srgbClr val="FFFFFF"/>
                  </a:solidFill>
                </a:endParaRPr>
              </a:p>
            </p:txBody>
          </p:sp>
          <p:sp>
            <p:nvSpPr>
              <p:cNvPr id="78673" name="Freeform 591"/>
              <p:cNvSpPr>
                <a:spLocks/>
              </p:cNvSpPr>
              <p:nvPr/>
            </p:nvSpPr>
            <p:spPr bwMode="auto">
              <a:xfrm>
                <a:off x="1405" y="19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74" name="Freeform 592"/>
              <p:cNvSpPr>
                <a:spLocks/>
              </p:cNvSpPr>
              <p:nvPr/>
            </p:nvSpPr>
            <p:spPr bwMode="auto">
              <a:xfrm>
                <a:off x="1918" y="23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5EA08"/>
              </a:solidFill>
              <a:ln w="0">
                <a:solidFill>
                  <a:srgbClr val="000000"/>
                </a:solidFill>
                <a:prstDash val="solid"/>
                <a:round/>
                <a:headEnd/>
                <a:tailEnd/>
              </a:ln>
            </p:spPr>
            <p:txBody>
              <a:bodyPr/>
              <a:lstStyle/>
              <a:p>
                <a:endParaRPr lang="en-US">
                  <a:solidFill>
                    <a:srgbClr val="FFFFFF"/>
                  </a:solidFill>
                </a:endParaRPr>
              </a:p>
            </p:txBody>
          </p:sp>
          <p:sp>
            <p:nvSpPr>
              <p:cNvPr id="78675" name="Freeform 593"/>
              <p:cNvSpPr>
                <a:spLocks/>
              </p:cNvSpPr>
              <p:nvPr/>
            </p:nvSpPr>
            <p:spPr bwMode="auto">
              <a:xfrm>
                <a:off x="1918" y="23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76" name="Freeform 594"/>
              <p:cNvSpPr>
                <a:spLocks/>
              </p:cNvSpPr>
              <p:nvPr/>
            </p:nvSpPr>
            <p:spPr bwMode="auto">
              <a:xfrm>
                <a:off x="1635" y="3075"/>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78677" name="Freeform 595"/>
              <p:cNvSpPr>
                <a:spLocks/>
              </p:cNvSpPr>
              <p:nvPr/>
            </p:nvSpPr>
            <p:spPr bwMode="auto">
              <a:xfrm>
                <a:off x="1635" y="3075"/>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78" name="Freeform 596"/>
              <p:cNvSpPr>
                <a:spLocks/>
              </p:cNvSpPr>
              <p:nvPr/>
            </p:nvSpPr>
            <p:spPr bwMode="auto">
              <a:xfrm>
                <a:off x="2308" y="326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78679" name="Freeform 597"/>
              <p:cNvSpPr>
                <a:spLocks/>
              </p:cNvSpPr>
              <p:nvPr/>
            </p:nvSpPr>
            <p:spPr bwMode="auto">
              <a:xfrm>
                <a:off x="2308" y="326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80" name="Freeform 598"/>
              <p:cNvSpPr>
                <a:spLocks/>
              </p:cNvSpPr>
              <p:nvPr/>
            </p:nvSpPr>
            <p:spPr bwMode="auto">
              <a:xfrm>
                <a:off x="1844" y="24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CD20A"/>
              </a:solidFill>
              <a:ln w="0">
                <a:solidFill>
                  <a:srgbClr val="000000"/>
                </a:solidFill>
                <a:prstDash val="solid"/>
                <a:round/>
                <a:headEnd/>
                <a:tailEnd/>
              </a:ln>
            </p:spPr>
            <p:txBody>
              <a:bodyPr/>
              <a:lstStyle/>
              <a:p>
                <a:endParaRPr lang="en-US">
                  <a:solidFill>
                    <a:srgbClr val="FFFFFF"/>
                  </a:solidFill>
                </a:endParaRPr>
              </a:p>
            </p:txBody>
          </p:sp>
          <p:sp>
            <p:nvSpPr>
              <p:cNvPr id="78681" name="Freeform 599"/>
              <p:cNvSpPr>
                <a:spLocks/>
              </p:cNvSpPr>
              <p:nvPr/>
            </p:nvSpPr>
            <p:spPr bwMode="auto">
              <a:xfrm>
                <a:off x="1844" y="24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82" name="Freeform 600"/>
              <p:cNvSpPr>
                <a:spLocks/>
              </p:cNvSpPr>
              <p:nvPr/>
            </p:nvSpPr>
            <p:spPr bwMode="auto">
              <a:xfrm>
                <a:off x="2273" y="369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DDF06"/>
              </a:solidFill>
              <a:ln w="0">
                <a:solidFill>
                  <a:srgbClr val="000000"/>
                </a:solidFill>
                <a:prstDash val="solid"/>
                <a:round/>
                <a:headEnd/>
                <a:tailEnd/>
              </a:ln>
            </p:spPr>
            <p:txBody>
              <a:bodyPr/>
              <a:lstStyle/>
              <a:p>
                <a:endParaRPr lang="en-US">
                  <a:solidFill>
                    <a:srgbClr val="FFFFFF"/>
                  </a:solidFill>
                </a:endParaRPr>
              </a:p>
            </p:txBody>
          </p:sp>
          <p:sp>
            <p:nvSpPr>
              <p:cNvPr id="78683" name="Freeform 601"/>
              <p:cNvSpPr>
                <a:spLocks/>
              </p:cNvSpPr>
              <p:nvPr/>
            </p:nvSpPr>
            <p:spPr bwMode="auto">
              <a:xfrm>
                <a:off x="2273" y="369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84" name="Freeform 602"/>
              <p:cNvSpPr>
                <a:spLocks/>
              </p:cNvSpPr>
              <p:nvPr/>
            </p:nvSpPr>
            <p:spPr bwMode="auto">
              <a:xfrm>
                <a:off x="548" y="289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78685" name="Freeform 603"/>
              <p:cNvSpPr>
                <a:spLocks/>
              </p:cNvSpPr>
              <p:nvPr/>
            </p:nvSpPr>
            <p:spPr bwMode="auto">
              <a:xfrm>
                <a:off x="548" y="289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86" name="Freeform 604"/>
              <p:cNvSpPr>
                <a:spLocks/>
              </p:cNvSpPr>
              <p:nvPr/>
            </p:nvSpPr>
            <p:spPr bwMode="auto">
              <a:xfrm>
                <a:off x="1529" y="25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1C5F79"/>
              </a:solidFill>
              <a:ln w="0">
                <a:solidFill>
                  <a:srgbClr val="000000"/>
                </a:solidFill>
                <a:prstDash val="solid"/>
                <a:round/>
                <a:headEnd/>
                <a:tailEnd/>
              </a:ln>
            </p:spPr>
            <p:txBody>
              <a:bodyPr/>
              <a:lstStyle/>
              <a:p>
                <a:endParaRPr lang="en-US">
                  <a:solidFill>
                    <a:srgbClr val="FFFFFF"/>
                  </a:solidFill>
                </a:endParaRPr>
              </a:p>
            </p:txBody>
          </p:sp>
          <p:sp>
            <p:nvSpPr>
              <p:cNvPr id="78687" name="Freeform 605"/>
              <p:cNvSpPr>
                <a:spLocks/>
              </p:cNvSpPr>
              <p:nvPr/>
            </p:nvSpPr>
            <p:spPr bwMode="auto">
              <a:xfrm>
                <a:off x="1529" y="25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688" name="Freeform 606"/>
              <p:cNvSpPr>
                <a:spLocks/>
              </p:cNvSpPr>
              <p:nvPr/>
            </p:nvSpPr>
            <p:spPr bwMode="auto">
              <a:xfrm>
                <a:off x="1408" y="257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grpSp>
        <p:grpSp>
          <p:nvGrpSpPr>
            <p:cNvPr id="77839" name="Group 808"/>
            <p:cNvGrpSpPr>
              <a:grpSpLocks/>
            </p:cNvGrpSpPr>
            <p:nvPr/>
          </p:nvGrpSpPr>
          <p:grpSpPr bwMode="auto">
            <a:xfrm>
              <a:off x="250" y="1437"/>
              <a:ext cx="2487" cy="2296"/>
              <a:chOff x="250" y="1437"/>
              <a:chExt cx="2487" cy="2296"/>
            </a:xfrm>
          </p:grpSpPr>
          <p:sp>
            <p:nvSpPr>
              <p:cNvPr id="78289" name="Freeform 608"/>
              <p:cNvSpPr>
                <a:spLocks/>
              </p:cNvSpPr>
              <p:nvPr/>
            </p:nvSpPr>
            <p:spPr bwMode="auto">
              <a:xfrm>
                <a:off x="1408" y="257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90" name="Freeform 609"/>
              <p:cNvSpPr>
                <a:spLocks/>
              </p:cNvSpPr>
              <p:nvPr/>
            </p:nvSpPr>
            <p:spPr bwMode="auto">
              <a:xfrm>
                <a:off x="2598" y="283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8"/>
                      <a:pt x="48" y="61"/>
                      <a:pt x="31" y="61"/>
                    </a:cubicBezTo>
                    <a:cubicBezTo>
                      <a:pt x="14" y="61"/>
                      <a:pt x="0" y="48"/>
                      <a:pt x="0" y="31"/>
                    </a:cubicBezTo>
                    <a:cubicBezTo>
                      <a:pt x="0" y="13"/>
                      <a:pt x="14" y="0"/>
                      <a:pt x="31" y="0"/>
                    </a:cubicBezTo>
                    <a:cubicBezTo>
                      <a:pt x="48" y="0"/>
                      <a:pt x="61" y="13"/>
                      <a:pt x="61" y="31"/>
                    </a:cubicBezTo>
                    <a:close/>
                  </a:path>
                </a:pathLst>
              </a:custGeom>
              <a:solidFill>
                <a:srgbClr val="FEEA02"/>
              </a:solidFill>
              <a:ln w="0">
                <a:solidFill>
                  <a:srgbClr val="000000"/>
                </a:solidFill>
                <a:prstDash val="solid"/>
                <a:round/>
                <a:headEnd/>
                <a:tailEnd/>
              </a:ln>
            </p:spPr>
            <p:txBody>
              <a:bodyPr/>
              <a:lstStyle/>
              <a:p>
                <a:endParaRPr lang="en-US">
                  <a:solidFill>
                    <a:srgbClr val="FFFFFF"/>
                  </a:solidFill>
                </a:endParaRPr>
              </a:p>
            </p:txBody>
          </p:sp>
          <p:sp>
            <p:nvSpPr>
              <p:cNvPr id="78291" name="Freeform 610"/>
              <p:cNvSpPr>
                <a:spLocks/>
              </p:cNvSpPr>
              <p:nvPr/>
            </p:nvSpPr>
            <p:spPr bwMode="auto">
              <a:xfrm>
                <a:off x="2598" y="283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8"/>
                      <a:pt x="48" y="61"/>
                      <a:pt x="31" y="61"/>
                    </a:cubicBezTo>
                    <a:cubicBezTo>
                      <a:pt x="14" y="61"/>
                      <a:pt x="0" y="48"/>
                      <a:pt x="0" y="31"/>
                    </a:cubicBezTo>
                    <a:cubicBezTo>
                      <a:pt x="0" y="13"/>
                      <a:pt x="14" y="0"/>
                      <a:pt x="31" y="0"/>
                    </a:cubicBezTo>
                    <a:cubicBezTo>
                      <a:pt x="48" y="0"/>
                      <a:pt x="61" y="13"/>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92" name="Freeform 611"/>
              <p:cNvSpPr>
                <a:spLocks/>
              </p:cNvSpPr>
              <p:nvPr/>
            </p:nvSpPr>
            <p:spPr bwMode="auto">
              <a:xfrm>
                <a:off x="923" y="159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9AE16"/>
              </a:solidFill>
              <a:ln w="0">
                <a:solidFill>
                  <a:srgbClr val="000000"/>
                </a:solidFill>
                <a:prstDash val="solid"/>
                <a:round/>
                <a:headEnd/>
                <a:tailEnd/>
              </a:ln>
            </p:spPr>
            <p:txBody>
              <a:bodyPr/>
              <a:lstStyle/>
              <a:p>
                <a:endParaRPr lang="en-US">
                  <a:solidFill>
                    <a:srgbClr val="FFFFFF"/>
                  </a:solidFill>
                </a:endParaRPr>
              </a:p>
            </p:txBody>
          </p:sp>
          <p:sp>
            <p:nvSpPr>
              <p:cNvPr id="78293" name="Freeform 612"/>
              <p:cNvSpPr>
                <a:spLocks/>
              </p:cNvSpPr>
              <p:nvPr/>
            </p:nvSpPr>
            <p:spPr bwMode="auto">
              <a:xfrm>
                <a:off x="923" y="159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94" name="Freeform 613"/>
              <p:cNvSpPr>
                <a:spLocks/>
              </p:cNvSpPr>
              <p:nvPr/>
            </p:nvSpPr>
            <p:spPr bwMode="auto">
              <a:xfrm>
                <a:off x="1267"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CD40A"/>
              </a:solidFill>
              <a:ln w="0">
                <a:solidFill>
                  <a:srgbClr val="000000"/>
                </a:solidFill>
                <a:prstDash val="solid"/>
                <a:round/>
                <a:headEnd/>
                <a:tailEnd/>
              </a:ln>
            </p:spPr>
            <p:txBody>
              <a:bodyPr/>
              <a:lstStyle/>
              <a:p>
                <a:endParaRPr lang="en-US">
                  <a:solidFill>
                    <a:srgbClr val="FFFFFF"/>
                  </a:solidFill>
                </a:endParaRPr>
              </a:p>
            </p:txBody>
          </p:sp>
          <p:sp>
            <p:nvSpPr>
              <p:cNvPr id="78295" name="Freeform 614"/>
              <p:cNvSpPr>
                <a:spLocks/>
              </p:cNvSpPr>
              <p:nvPr/>
            </p:nvSpPr>
            <p:spPr bwMode="auto">
              <a:xfrm>
                <a:off x="1267"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96" name="Freeform 615"/>
              <p:cNvSpPr>
                <a:spLocks/>
              </p:cNvSpPr>
              <p:nvPr/>
            </p:nvSpPr>
            <p:spPr bwMode="auto">
              <a:xfrm>
                <a:off x="1235" y="249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297" name="Freeform 616"/>
              <p:cNvSpPr>
                <a:spLocks/>
              </p:cNvSpPr>
              <p:nvPr/>
            </p:nvSpPr>
            <p:spPr bwMode="auto">
              <a:xfrm>
                <a:off x="1235" y="249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98" name="Freeform 617"/>
              <p:cNvSpPr>
                <a:spLocks/>
              </p:cNvSpPr>
              <p:nvPr/>
            </p:nvSpPr>
            <p:spPr bwMode="auto">
              <a:xfrm>
                <a:off x="2481" y="341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78299" name="Freeform 618"/>
              <p:cNvSpPr>
                <a:spLocks/>
              </p:cNvSpPr>
              <p:nvPr/>
            </p:nvSpPr>
            <p:spPr bwMode="auto">
              <a:xfrm>
                <a:off x="2481" y="341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00" name="Freeform 619"/>
              <p:cNvSpPr>
                <a:spLocks/>
              </p:cNvSpPr>
              <p:nvPr/>
            </p:nvSpPr>
            <p:spPr bwMode="auto">
              <a:xfrm>
                <a:off x="1107" y="152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DDF06"/>
              </a:solidFill>
              <a:ln w="0">
                <a:solidFill>
                  <a:srgbClr val="000000"/>
                </a:solidFill>
                <a:prstDash val="solid"/>
                <a:round/>
                <a:headEnd/>
                <a:tailEnd/>
              </a:ln>
            </p:spPr>
            <p:txBody>
              <a:bodyPr/>
              <a:lstStyle/>
              <a:p>
                <a:endParaRPr lang="en-US">
                  <a:solidFill>
                    <a:srgbClr val="FFFFFF"/>
                  </a:solidFill>
                </a:endParaRPr>
              </a:p>
            </p:txBody>
          </p:sp>
          <p:sp>
            <p:nvSpPr>
              <p:cNvPr id="78301" name="Freeform 620"/>
              <p:cNvSpPr>
                <a:spLocks/>
              </p:cNvSpPr>
              <p:nvPr/>
            </p:nvSpPr>
            <p:spPr bwMode="auto">
              <a:xfrm>
                <a:off x="1107" y="152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02" name="Freeform 621"/>
              <p:cNvSpPr>
                <a:spLocks/>
              </p:cNvSpPr>
              <p:nvPr/>
            </p:nvSpPr>
            <p:spPr bwMode="auto">
              <a:xfrm>
                <a:off x="1907" y="2416"/>
                <a:ext cx="23" cy="22"/>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49" y="63"/>
                      <a:pt x="32" y="63"/>
                    </a:cubicBezTo>
                    <a:cubicBezTo>
                      <a:pt x="14" y="63"/>
                      <a:pt x="0" y="49"/>
                      <a:pt x="0" y="32"/>
                    </a:cubicBezTo>
                    <a:cubicBezTo>
                      <a:pt x="0" y="14"/>
                      <a:pt x="14" y="0"/>
                      <a:pt x="32" y="0"/>
                    </a:cubicBezTo>
                    <a:cubicBezTo>
                      <a:pt x="49" y="0"/>
                      <a:pt x="64" y="14"/>
                      <a:pt x="64" y="32"/>
                    </a:cubicBezTo>
                    <a:close/>
                  </a:path>
                </a:pathLst>
              </a:custGeom>
              <a:solidFill>
                <a:srgbClr val="FDDB07"/>
              </a:solidFill>
              <a:ln w="0">
                <a:solidFill>
                  <a:srgbClr val="000000"/>
                </a:solidFill>
                <a:prstDash val="solid"/>
                <a:round/>
                <a:headEnd/>
                <a:tailEnd/>
              </a:ln>
            </p:spPr>
            <p:txBody>
              <a:bodyPr/>
              <a:lstStyle/>
              <a:p>
                <a:endParaRPr lang="en-US">
                  <a:solidFill>
                    <a:srgbClr val="FFFFFF"/>
                  </a:solidFill>
                </a:endParaRPr>
              </a:p>
            </p:txBody>
          </p:sp>
          <p:sp>
            <p:nvSpPr>
              <p:cNvPr id="78303" name="Freeform 622"/>
              <p:cNvSpPr>
                <a:spLocks/>
              </p:cNvSpPr>
              <p:nvPr/>
            </p:nvSpPr>
            <p:spPr bwMode="auto">
              <a:xfrm>
                <a:off x="1907" y="2416"/>
                <a:ext cx="23" cy="22"/>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49" y="63"/>
                      <a:pt x="32" y="63"/>
                    </a:cubicBezTo>
                    <a:cubicBezTo>
                      <a:pt x="14" y="63"/>
                      <a:pt x="0" y="49"/>
                      <a:pt x="0" y="32"/>
                    </a:cubicBezTo>
                    <a:cubicBezTo>
                      <a:pt x="0" y="14"/>
                      <a:pt x="14" y="0"/>
                      <a:pt x="32" y="0"/>
                    </a:cubicBezTo>
                    <a:cubicBezTo>
                      <a:pt x="49" y="0"/>
                      <a:pt x="64" y="14"/>
                      <a:pt x="64"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04" name="Freeform 623"/>
              <p:cNvSpPr>
                <a:spLocks/>
              </p:cNvSpPr>
              <p:nvPr/>
            </p:nvSpPr>
            <p:spPr bwMode="auto">
              <a:xfrm>
                <a:off x="1761" y="1692"/>
                <a:ext cx="24" cy="24"/>
              </a:xfrm>
              <a:custGeom>
                <a:avLst/>
                <a:gdLst>
                  <a:gd name="T0" fmla="*/ 0 w 69"/>
                  <a:gd name="T1" fmla="*/ 0 h 69"/>
                  <a:gd name="T2" fmla="*/ 0 w 69"/>
                  <a:gd name="T3" fmla="*/ 0 h 69"/>
                  <a:gd name="T4" fmla="*/ 0 w 69"/>
                  <a:gd name="T5" fmla="*/ 0 h 69"/>
                  <a:gd name="T6" fmla="*/ 0 w 69"/>
                  <a:gd name="T7" fmla="*/ 0 h 69"/>
                  <a:gd name="T8" fmla="*/ 0 w 69"/>
                  <a:gd name="T9" fmla="*/ 0 h 69"/>
                  <a:gd name="T10" fmla="*/ 0 w 69"/>
                  <a:gd name="T11" fmla="*/ 0 h 69"/>
                  <a:gd name="T12" fmla="*/ 0 w 69"/>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69">
                    <a:moveTo>
                      <a:pt x="69" y="35"/>
                    </a:moveTo>
                    <a:lnTo>
                      <a:pt x="69" y="35"/>
                    </a:lnTo>
                    <a:cubicBezTo>
                      <a:pt x="69" y="53"/>
                      <a:pt x="53" y="69"/>
                      <a:pt x="35" y="69"/>
                    </a:cubicBezTo>
                    <a:cubicBezTo>
                      <a:pt x="16" y="69"/>
                      <a:pt x="0" y="53"/>
                      <a:pt x="0" y="35"/>
                    </a:cubicBezTo>
                    <a:cubicBezTo>
                      <a:pt x="0" y="16"/>
                      <a:pt x="16" y="0"/>
                      <a:pt x="35" y="0"/>
                    </a:cubicBezTo>
                    <a:cubicBezTo>
                      <a:pt x="53" y="0"/>
                      <a:pt x="69" y="16"/>
                      <a:pt x="69" y="35"/>
                    </a:cubicBezTo>
                    <a:close/>
                  </a:path>
                </a:pathLst>
              </a:custGeom>
              <a:solidFill>
                <a:srgbClr val="FBC60E"/>
              </a:solidFill>
              <a:ln w="0">
                <a:solidFill>
                  <a:srgbClr val="000000"/>
                </a:solidFill>
                <a:prstDash val="solid"/>
                <a:round/>
                <a:headEnd/>
                <a:tailEnd/>
              </a:ln>
            </p:spPr>
            <p:txBody>
              <a:bodyPr/>
              <a:lstStyle/>
              <a:p>
                <a:endParaRPr lang="en-US">
                  <a:solidFill>
                    <a:srgbClr val="FFFFFF"/>
                  </a:solidFill>
                </a:endParaRPr>
              </a:p>
            </p:txBody>
          </p:sp>
          <p:sp>
            <p:nvSpPr>
              <p:cNvPr id="78305" name="Freeform 624"/>
              <p:cNvSpPr>
                <a:spLocks/>
              </p:cNvSpPr>
              <p:nvPr/>
            </p:nvSpPr>
            <p:spPr bwMode="auto">
              <a:xfrm>
                <a:off x="1761" y="1692"/>
                <a:ext cx="24" cy="24"/>
              </a:xfrm>
              <a:custGeom>
                <a:avLst/>
                <a:gdLst>
                  <a:gd name="T0" fmla="*/ 0 w 69"/>
                  <a:gd name="T1" fmla="*/ 0 h 69"/>
                  <a:gd name="T2" fmla="*/ 0 w 69"/>
                  <a:gd name="T3" fmla="*/ 0 h 69"/>
                  <a:gd name="T4" fmla="*/ 0 w 69"/>
                  <a:gd name="T5" fmla="*/ 0 h 69"/>
                  <a:gd name="T6" fmla="*/ 0 w 69"/>
                  <a:gd name="T7" fmla="*/ 0 h 69"/>
                  <a:gd name="T8" fmla="*/ 0 w 69"/>
                  <a:gd name="T9" fmla="*/ 0 h 69"/>
                  <a:gd name="T10" fmla="*/ 0 w 69"/>
                  <a:gd name="T11" fmla="*/ 0 h 69"/>
                  <a:gd name="T12" fmla="*/ 0 w 69"/>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69">
                    <a:moveTo>
                      <a:pt x="69" y="35"/>
                    </a:moveTo>
                    <a:lnTo>
                      <a:pt x="69" y="35"/>
                    </a:lnTo>
                    <a:cubicBezTo>
                      <a:pt x="69" y="53"/>
                      <a:pt x="53" y="69"/>
                      <a:pt x="35" y="69"/>
                    </a:cubicBezTo>
                    <a:cubicBezTo>
                      <a:pt x="16" y="69"/>
                      <a:pt x="0" y="53"/>
                      <a:pt x="0" y="35"/>
                    </a:cubicBezTo>
                    <a:cubicBezTo>
                      <a:pt x="0" y="16"/>
                      <a:pt x="16" y="0"/>
                      <a:pt x="35" y="0"/>
                    </a:cubicBezTo>
                    <a:cubicBezTo>
                      <a:pt x="53" y="0"/>
                      <a:pt x="69" y="16"/>
                      <a:pt x="69"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06" name="Freeform 625"/>
              <p:cNvSpPr>
                <a:spLocks/>
              </p:cNvSpPr>
              <p:nvPr/>
            </p:nvSpPr>
            <p:spPr bwMode="auto">
              <a:xfrm>
                <a:off x="735" y="153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DD609"/>
              </a:solidFill>
              <a:ln w="0">
                <a:solidFill>
                  <a:srgbClr val="000000"/>
                </a:solidFill>
                <a:prstDash val="solid"/>
                <a:round/>
                <a:headEnd/>
                <a:tailEnd/>
              </a:ln>
            </p:spPr>
            <p:txBody>
              <a:bodyPr/>
              <a:lstStyle/>
              <a:p>
                <a:endParaRPr lang="en-US">
                  <a:solidFill>
                    <a:srgbClr val="FFFFFF"/>
                  </a:solidFill>
                </a:endParaRPr>
              </a:p>
            </p:txBody>
          </p:sp>
          <p:sp>
            <p:nvSpPr>
              <p:cNvPr id="78307" name="Freeform 626"/>
              <p:cNvSpPr>
                <a:spLocks/>
              </p:cNvSpPr>
              <p:nvPr/>
            </p:nvSpPr>
            <p:spPr bwMode="auto">
              <a:xfrm>
                <a:off x="735" y="153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08" name="Freeform 627"/>
              <p:cNvSpPr>
                <a:spLocks/>
              </p:cNvSpPr>
              <p:nvPr/>
            </p:nvSpPr>
            <p:spPr bwMode="auto">
              <a:xfrm>
                <a:off x="455" y="274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A02"/>
              </a:solidFill>
              <a:ln w="0">
                <a:solidFill>
                  <a:srgbClr val="000000"/>
                </a:solidFill>
                <a:prstDash val="solid"/>
                <a:round/>
                <a:headEnd/>
                <a:tailEnd/>
              </a:ln>
            </p:spPr>
            <p:txBody>
              <a:bodyPr/>
              <a:lstStyle/>
              <a:p>
                <a:endParaRPr lang="en-US">
                  <a:solidFill>
                    <a:srgbClr val="FFFFFF"/>
                  </a:solidFill>
                </a:endParaRPr>
              </a:p>
            </p:txBody>
          </p:sp>
          <p:sp>
            <p:nvSpPr>
              <p:cNvPr id="78309" name="Freeform 628"/>
              <p:cNvSpPr>
                <a:spLocks/>
              </p:cNvSpPr>
              <p:nvPr/>
            </p:nvSpPr>
            <p:spPr bwMode="auto">
              <a:xfrm>
                <a:off x="455" y="274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10" name="Freeform 629"/>
              <p:cNvSpPr>
                <a:spLocks/>
              </p:cNvSpPr>
              <p:nvPr/>
            </p:nvSpPr>
            <p:spPr bwMode="auto">
              <a:xfrm>
                <a:off x="1776" y="159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8311" name="Freeform 630"/>
              <p:cNvSpPr>
                <a:spLocks/>
              </p:cNvSpPr>
              <p:nvPr/>
            </p:nvSpPr>
            <p:spPr bwMode="auto">
              <a:xfrm>
                <a:off x="1776" y="159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12" name="Freeform 631"/>
              <p:cNvSpPr>
                <a:spLocks/>
              </p:cNvSpPr>
              <p:nvPr/>
            </p:nvSpPr>
            <p:spPr bwMode="auto">
              <a:xfrm>
                <a:off x="1210"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ECEC06"/>
              </a:solidFill>
              <a:ln w="0">
                <a:solidFill>
                  <a:srgbClr val="000000"/>
                </a:solidFill>
                <a:prstDash val="solid"/>
                <a:round/>
                <a:headEnd/>
                <a:tailEnd/>
              </a:ln>
            </p:spPr>
            <p:txBody>
              <a:bodyPr/>
              <a:lstStyle/>
              <a:p>
                <a:endParaRPr lang="en-US">
                  <a:solidFill>
                    <a:srgbClr val="FFFFFF"/>
                  </a:solidFill>
                </a:endParaRPr>
              </a:p>
            </p:txBody>
          </p:sp>
          <p:sp>
            <p:nvSpPr>
              <p:cNvPr id="78313" name="Freeform 632"/>
              <p:cNvSpPr>
                <a:spLocks/>
              </p:cNvSpPr>
              <p:nvPr/>
            </p:nvSpPr>
            <p:spPr bwMode="auto">
              <a:xfrm>
                <a:off x="1210"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14" name="Freeform 633"/>
              <p:cNvSpPr>
                <a:spLocks/>
              </p:cNvSpPr>
              <p:nvPr/>
            </p:nvSpPr>
            <p:spPr bwMode="auto">
              <a:xfrm>
                <a:off x="667" y="3544"/>
                <a:ext cx="23" cy="23"/>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315" name="Freeform 634"/>
              <p:cNvSpPr>
                <a:spLocks/>
              </p:cNvSpPr>
              <p:nvPr/>
            </p:nvSpPr>
            <p:spPr bwMode="auto">
              <a:xfrm>
                <a:off x="667" y="3544"/>
                <a:ext cx="23" cy="23"/>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16" name="Freeform 635"/>
              <p:cNvSpPr>
                <a:spLocks/>
              </p:cNvSpPr>
              <p:nvPr/>
            </p:nvSpPr>
            <p:spPr bwMode="auto">
              <a:xfrm>
                <a:off x="1469"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89C1B"/>
              </a:solidFill>
              <a:ln w="0">
                <a:solidFill>
                  <a:srgbClr val="000000"/>
                </a:solidFill>
                <a:prstDash val="solid"/>
                <a:round/>
                <a:headEnd/>
                <a:tailEnd/>
              </a:ln>
            </p:spPr>
            <p:txBody>
              <a:bodyPr/>
              <a:lstStyle/>
              <a:p>
                <a:endParaRPr lang="en-US">
                  <a:solidFill>
                    <a:srgbClr val="FFFFFF"/>
                  </a:solidFill>
                </a:endParaRPr>
              </a:p>
            </p:txBody>
          </p:sp>
          <p:sp>
            <p:nvSpPr>
              <p:cNvPr id="78317" name="Freeform 636"/>
              <p:cNvSpPr>
                <a:spLocks/>
              </p:cNvSpPr>
              <p:nvPr/>
            </p:nvSpPr>
            <p:spPr bwMode="auto">
              <a:xfrm>
                <a:off x="1469"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18" name="Freeform 637"/>
              <p:cNvSpPr>
                <a:spLocks/>
              </p:cNvSpPr>
              <p:nvPr/>
            </p:nvSpPr>
            <p:spPr bwMode="auto">
              <a:xfrm>
                <a:off x="1302" y="200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319" name="Freeform 638"/>
              <p:cNvSpPr>
                <a:spLocks/>
              </p:cNvSpPr>
              <p:nvPr/>
            </p:nvSpPr>
            <p:spPr bwMode="auto">
              <a:xfrm>
                <a:off x="1302" y="200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20" name="Freeform 639"/>
              <p:cNvSpPr>
                <a:spLocks/>
              </p:cNvSpPr>
              <p:nvPr/>
            </p:nvSpPr>
            <p:spPr bwMode="auto">
              <a:xfrm>
                <a:off x="487" y="2713"/>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FEE205"/>
              </a:solidFill>
              <a:ln w="0">
                <a:solidFill>
                  <a:srgbClr val="000000"/>
                </a:solidFill>
                <a:prstDash val="solid"/>
                <a:round/>
                <a:headEnd/>
                <a:tailEnd/>
              </a:ln>
            </p:spPr>
            <p:txBody>
              <a:bodyPr/>
              <a:lstStyle/>
              <a:p>
                <a:endParaRPr lang="en-US">
                  <a:solidFill>
                    <a:srgbClr val="FFFFFF"/>
                  </a:solidFill>
                </a:endParaRPr>
              </a:p>
            </p:txBody>
          </p:sp>
          <p:sp>
            <p:nvSpPr>
              <p:cNvPr id="78321" name="Freeform 640"/>
              <p:cNvSpPr>
                <a:spLocks/>
              </p:cNvSpPr>
              <p:nvPr/>
            </p:nvSpPr>
            <p:spPr bwMode="auto">
              <a:xfrm>
                <a:off x="487" y="2713"/>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22" name="Freeform 641"/>
              <p:cNvSpPr>
                <a:spLocks/>
              </p:cNvSpPr>
              <p:nvPr/>
            </p:nvSpPr>
            <p:spPr bwMode="auto">
              <a:xfrm>
                <a:off x="462" y="2867"/>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78323" name="Freeform 642"/>
              <p:cNvSpPr>
                <a:spLocks/>
              </p:cNvSpPr>
              <p:nvPr/>
            </p:nvSpPr>
            <p:spPr bwMode="auto">
              <a:xfrm>
                <a:off x="462" y="2867"/>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24" name="Freeform 643"/>
              <p:cNvSpPr>
                <a:spLocks/>
              </p:cNvSpPr>
              <p:nvPr/>
            </p:nvSpPr>
            <p:spPr bwMode="auto">
              <a:xfrm>
                <a:off x="1617" y="16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ABA12"/>
              </a:solidFill>
              <a:ln w="0">
                <a:solidFill>
                  <a:srgbClr val="000000"/>
                </a:solidFill>
                <a:prstDash val="solid"/>
                <a:round/>
                <a:headEnd/>
                <a:tailEnd/>
              </a:ln>
            </p:spPr>
            <p:txBody>
              <a:bodyPr/>
              <a:lstStyle/>
              <a:p>
                <a:endParaRPr lang="en-US">
                  <a:solidFill>
                    <a:srgbClr val="FFFFFF"/>
                  </a:solidFill>
                </a:endParaRPr>
              </a:p>
            </p:txBody>
          </p:sp>
          <p:sp>
            <p:nvSpPr>
              <p:cNvPr id="78325" name="Freeform 644"/>
              <p:cNvSpPr>
                <a:spLocks/>
              </p:cNvSpPr>
              <p:nvPr/>
            </p:nvSpPr>
            <p:spPr bwMode="auto">
              <a:xfrm>
                <a:off x="1617" y="16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26" name="Freeform 645"/>
              <p:cNvSpPr>
                <a:spLocks/>
              </p:cNvSpPr>
              <p:nvPr/>
            </p:nvSpPr>
            <p:spPr bwMode="auto">
              <a:xfrm>
                <a:off x="484" y="2816"/>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9F002"/>
              </a:solidFill>
              <a:ln w="0">
                <a:solidFill>
                  <a:srgbClr val="000000"/>
                </a:solidFill>
                <a:prstDash val="solid"/>
                <a:round/>
                <a:headEnd/>
                <a:tailEnd/>
              </a:ln>
            </p:spPr>
            <p:txBody>
              <a:bodyPr/>
              <a:lstStyle/>
              <a:p>
                <a:endParaRPr lang="en-US">
                  <a:solidFill>
                    <a:srgbClr val="FFFFFF"/>
                  </a:solidFill>
                </a:endParaRPr>
              </a:p>
            </p:txBody>
          </p:sp>
          <p:sp>
            <p:nvSpPr>
              <p:cNvPr id="78327" name="Freeform 646"/>
              <p:cNvSpPr>
                <a:spLocks/>
              </p:cNvSpPr>
              <p:nvPr/>
            </p:nvSpPr>
            <p:spPr bwMode="auto">
              <a:xfrm>
                <a:off x="484" y="2816"/>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28" name="Freeform 647"/>
              <p:cNvSpPr>
                <a:spLocks/>
              </p:cNvSpPr>
              <p:nvPr/>
            </p:nvSpPr>
            <p:spPr bwMode="auto">
              <a:xfrm>
                <a:off x="1936" y="237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9AD16"/>
              </a:solidFill>
              <a:ln w="0">
                <a:solidFill>
                  <a:srgbClr val="000000"/>
                </a:solidFill>
                <a:prstDash val="solid"/>
                <a:round/>
                <a:headEnd/>
                <a:tailEnd/>
              </a:ln>
            </p:spPr>
            <p:txBody>
              <a:bodyPr/>
              <a:lstStyle/>
              <a:p>
                <a:endParaRPr lang="en-US">
                  <a:solidFill>
                    <a:srgbClr val="FFFFFF"/>
                  </a:solidFill>
                </a:endParaRPr>
              </a:p>
            </p:txBody>
          </p:sp>
          <p:sp>
            <p:nvSpPr>
              <p:cNvPr id="78329" name="Freeform 648"/>
              <p:cNvSpPr>
                <a:spLocks/>
              </p:cNvSpPr>
              <p:nvPr/>
            </p:nvSpPr>
            <p:spPr bwMode="auto">
              <a:xfrm>
                <a:off x="1936" y="237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30" name="Freeform 649"/>
              <p:cNvSpPr>
                <a:spLocks/>
              </p:cNvSpPr>
              <p:nvPr/>
            </p:nvSpPr>
            <p:spPr bwMode="auto">
              <a:xfrm>
                <a:off x="1897" y="23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331" name="Freeform 650"/>
              <p:cNvSpPr>
                <a:spLocks/>
              </p:cNvSpPr>
              <p:nvPr/>
            </p:nvSpPr>
            <p:spPr bwMode="auto">
              <a:xfrm>
                <a:off x="1897" y="23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32" name="Freeform 651"/>
              <p:cNvSpPr>
                <a:spLocks/>
              </p:cNvSpPr>
              <p:nvPr/>
            </p:nvSpPr>
            <p:spPr bwMode="auto">
              <a:xfrm>
                <a:off x="1712" y="2798"/>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FDE006"/>
              </a:solidFill>
              <a:ln w="0">
                <a:solidFill>
                  <a:srgbClr val="000000"/>
                </a:solidFill>
                <a:prstDash val="solid"/>
                <a:round/>
                <a:headEnd/>
                <a:tailEnd/>
              </a:ln>
            </p:spPr>
            <p:txBody>
              <a:bodyPr/>
              <a:lstStyle/>
              <a:p>
                <a:endParaRPr lang="en-US">
                  <a:solidFill>
                    <a:srgbClr val="FFFFFF"/>
                  </a:solidFill>
                </a:endParaRPr>
              </a:p>
            </p:txBody>
          </p:sp>
          <p:sp>
            <p:nvSpPr>
              <p:cNvPr id="78333" name="Freeform 652"/>
              <p:cNvSpPr>
                <a:spLocks/>
              </p:cNvSpPr>
              <p:nvPr/>
            </p:nvSpPr>
            <p:spPr bwMode="auto">
              <a:xfrm>
                <a:off x="1712" y="2798"/>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34" name="Freeform 653"/>
              <p:cNvSpPr>
                <a:spLocks/>
              </p:cNvSpPr>
              <p:nvPr/>
            </p:nvSpPr>
            <p:spPr bwMode="auto">
              <a:xfrm>
                <a:off x="2457" y="34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335" name="Freeform 654"/>
              <p:cNvSpPr>
                <a:spLocks/>
              </p:cNvSpPr>
              <p:nvPr/>
            </p:nvSpPr>
            <p:spPr bwMode="auto">
              <a:xfrm>
                <a:off x="2457" y="34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36" name="Freeform 655"/>
              <p:cNvSpPr>
                <a:spLocks/>
              </p:cNvSpPr>
              <p:nvPr/>
            </p:nvSpPr>
            <p:spPr bwMode="auto">
              <a:xfrm>
                <a:off x="1667" y="210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CD20A"/>
              </a:solidFill>
              <a:ln w="0">
                <a:solidFill>
                  <a:srgbClr val="000000"/>
                </a:solidFill>
                <a:prstDash val="solid"/>
                <a:round/>
                <a:headEnd/>
                <a:tailEnd/>
              </a:ln>
            </p:spPr>
            <p:txBody>
              <a:bodyPr/>
              <a:lstStyle/>
              <a:p>
                <a:endParaRPr lang="en-US">
                  <a:solidFill>
                    <a:srgbClr val="FFFFFF"/>
                  </a:solidFill>
                </a:endParaRPr>
              </a:p>
            </p:txBody>
          </p:sp>
          <p:sp>
            <p:nvSpPr>
              <p:cNvPr id="78337" name="Freeform 656"/>
              <p:cNvSpPr>
                <a:spLocks/>
              </p:cNvSpPr>
              <p:nvPr/>
            </p:nvSpPr>
            <p:spPr bwMode="auto">
              <a:xfrm>
                <a:off x="1667" y="210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38" name="Freeform 657"/>
              <p:cNvSpPr>
                <a:spLocks/>
              </p:cNvSpPr>
              <p:nvPr/>
            </p:nvSpPr>
            <p:spPr bwMode="auto">
              <a:xfrm>
                <a:off x="1549" y="1819"/>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0"/>
                      <a:pt x="51" y="65"/>
                      <a:pt x="33" y="65"/>
                    </a:cubicBezTo>
                    <a:cubicBezTo>
                      <a:pt x="15" y="65"/>
                      <a:pt x="0" y="50"/>
                      <a:pt x="0" y="33"/>
                    </a:cubicBezTo>
                    <a:cubicBezTo>
                      <a:pt x="0" y="15"/>
                      <a:pt x="15" y="0"/>
                      <a:pt x="33" y="0"/>
                    </a:cubicBezTo>
                    <a:cubicBezTo>
                      <a:pt x="51" y="0"/>
                      <a:pt x="66" y="15"/>
                      <a:pt x="66" y="33"/>
                    </a:cubicBezTo>
                    <a:close/>
                  </a:path>
                </a:pathLst>
              </a:custGeom>
              <a:solidFill>
                <a:srgbClr val="FABC11"/>
              </a:solidFill>
              <a:ln w="0">
                <a:solidFill>
                  <a:srgbClr val="000000"/>
                </a:solidFill>
                <a:prstDash val="solid"/>
                <a:round/>
                <a:headEnd/>
                <a:tailEnd/>
              </a:ln>
            </p:spPr>
            <p:txBody>
              <a:bodyPr/>
              <a:lstStyle/>
              <a:p>
                <a:endParaRPr lang="en-US">
                  <a:solidFill>
                    <a:srgbClr val="FFFFFF"/>
                  </a:solidFill>
                </a:endParaRPr>
              </a:p>
            </p:txBody>
          </p:sp>
          <p:sp>
            <p:nvSpPr>
              <p:cNvPr id="78339" name="Freeform 658"/>
              <p:cNvSpPr>
                <a:spLocks/>
              </p:cNvSpPr>
              <p:nvPr/>
            </p:nvSpPr>
            <p:spPr bwMode="auto">
              <a:xfrm>
                <a:off x="1549" y="1819"/>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0"/>
                      <a:pt x="51" y="65"/>
                      <a:pt x="33" y="65"/>
                    </a:cubicBezTo>
                    <a:cubicBezTo>
                      <a:pt x="15" y="65"/>
                      <a:pt x="0" y="50"/>
                      <a:pt x="0" y="33"/>
                    </a:cubicBezTo>
                    <a:cubicBezTo>
                      <a:pt x="0" y="15"/>
                      <a:pt x="15" y="0"/>
                      <a:pt x="33" y="0"/>
                    </a:cubicBezTo>
                    <a:cubicBezTo>
                      <a:pt x="51" y="0"/>
                      <a:pt x="66" y="15"/>
                      <a:pt x="66"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40" name="Freeform 659"/>
              <p:cNvSpPr>
                <a:spLocks/>
              </p:cNvSpPr>
              <p:nvPr/>
            </p:nvSpPr>
            <p:spPr bwMode="auto">
              <a:xfrm>
                <a:off x="1745" y="274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CD30A"/>
              </a:solidFill>
              <a:ln w="0">
                <a:solidFill>
                  <a:srgbClr val="000000"/>
                </a:solidFill>
                <a:prstDash val="solid"/>
                <a:round/>
                <a:headEnd/>
                <a:tailEnd/>
              </a:ln>
            </p:spPr>
            <p:txBody>
              <a:bodyPr/>
              <a:lstStyle/>
              <a:p>
                <a:endParaRPr lang="en-US">
                  <a:solidFill>
                    <a:srgbClr val="FFFFFF"/>
                  </a:solidFill>
                </a:endParaRPr>
              </a:p>
            </p:txBody>
          </p:sp>
          <p:sp>
            <p:nvSpPr>
              <p:cNvPr id="78341" name="Freeform 660"/>
              <p:cNvSpPr>
                <a:spLocks/>
              </p:cNvSpPr>
              <p:nvPr/>
            </p:nvSpPr>
            <p:spPr bwMode="auto">
              <a:xfrm>
                <a:off x="1745" y="274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42" name="Freeform 661"/>
              <p:cNvSpPr>
                <a:spLocks/>
              </p:cNvSpPr>
              <p:nvPr/>
            </p:nvSpPr>
            <p:spPr bwMode="auto">
              <a:xfrm>
                <a:off x="823" y="1945"/>
                <a:ext cx="23"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3" y="67"/>
                    </a:cubicBezTo>
                    <a:cubicBezTo>
                      <a:pt x="15" y="67"/>
                      <a:pt x="0" y="52"/>
                      <a:pt x="0" y="34"/>
                    </a:cubicBezTo>
                    <a:cubicBezTo>
                      <a:pt x="0" y="15"/>
                      <a:pt x="15" y="0"/>
                      <a:pt x="33" y="0"/>
                    </a:cubicBezTo>
                    <a:cubicBezTo>
                      <a:pt x="52" y="0"/>
                      <a:pt x="67" y="15"/>
                      <a:pt x="67" y="34"/>
                    </a:cubicBezTo>
                    <a:close/>
                  </a:path>
                </a:pathLst>
              </a:custGeom>
              <a:solidFill>
                <a:srgbClr val="F0EE05"/>
              </a:solidFill>
              <a:ln w="0">
                <a:solidFill>
                  <a:srgbClr val="000000"/>
                </a:solidFill>
                <a:prstDash val="solid"/>
                <a:round/>
                <a:headEnd/>
                <a:tailEnd/>
              </a:ln>
            </p:spPr>
            <p:txBody>
              <a:bodyPr/>
              <a:lstStyle/>
              <a:p>
                <a:endParaRPr lang="en-US">
                  <a:solidFill>
                    <a:srgbClr val="FFFFFF"/>
                  </a:solidFill>
                </a:endParaRPr>
              </a:p>
            </p:txBody>
          </p:sp>
          <p:sp>
            <p:nvSpPr>
              <p:cNvPr id="78343" name="Freeform 662"/>
              <p:cNvSpPr>
                <a:spLocks/>
              </p:cNvSpPr>
              <p:nvPr/>
            </p:nvSpPr>
            <p:spPr bwMode="auto">
              <a:xfrm>
                <a:off x="823" y="1945"/>
                <a:ext cx="23"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3" y="67"/>
                    </a:cubicBezTo>
                    <a:cubicBezTo>
                      <a:pt x="15" y="67"/>
                      <a:pt x="0" y="52"/>
                      <a:pt x="0" y="34"/>
                    </a:cubicBezTo>
                    <a:cubicBezTo>
                      <a:pt x="0" y="15"/>
                      <a:pt x="15" y="0"/>
                      <a:pt x="33"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44" name="Freeform 663"/>
              <p:cNvSpPr>
                <a:spLocks/>
              </p:cNvSpPr>
              <p:nvPr/>
            </p:nvSpPr>
            <p:spPr bwMode="auto">
              <a:xfrm>
                <a:off x="2177" y="239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345" name="Freeform 664"/>
              <p:cNvSpPr>
                <a:spLocks/>
              </p:cNvSpPr>
              <p:nvPr/>
            </p:nvSpPr>
            <p:spPr bwMode="auto">
              <a:xfrm>
                <a:off x="2177" y="239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46" name="Freeform 665"/>
              <p:cNvSpPr>
                <a:spLocks/>
              </p:cNvSpPr>
              <p:nvPr/>
            </p:nvSpPr>
            <p:spPr bwMode="auto">
              <a:xfrm>
                <a:off x="2634" y="27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78347" name="Freeform 666"/>
              <p:cNvSpPr>
                <a:spLocks/>
              </p:cNvSpPr>
              <p:nvPr/>
            </p:nvSpPr>
            <p:spPr bwMode="auto">
              <a:xfrm>
                <a:off x="2634" y="27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48" name="Freeform 667"/>
              <p:cNvSpPr>
                <a:spLocks/>
              </p:cNvSpPr>
              <p:nvPr/>
            </p:nvSpPr>
            <p:spPr bwMode="auto">
              <a:xfrm>
                <a:off x="1518" y="19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CD10A"/>
              </a:solidFill>
              <a:ln w="0">
                <a:solidFill>
                  <a:srgbClr val="000000"/>
                </a:solidFill>
                <a:prstDash val="solid"/>
                <a:round/>
                <a:headEnd/>
                <a:tailEnd/>
              </a:ln>
            </p:spPr>
            <p:txBody>
              <a:bodyPr/>
              <a:lstStyle/>
              <a:p>
                <a:endParaRPr lang="en-US">
                  <a:solidFill>
                    <a:srgbClr val="FFFFFF"/>
                  </a:solidFill>
                </a:endParaRPr>
              </a:p>
            </p:txBody>
          </p:sp>
          <p:sp>
            <p:nvSpPr>
              <p:cNvPr id="78349" name="Freeform 668"/>
              <p:cNvSpPr>
                <a:spLocks/>
              </p:cNvSpPr>
              <p:nvPr/>
            </p:nvSpPr>
            <p:spPr bwMode="auto">
              <a:xfrm>
                <a:off x="1518" y="19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50" name="Freeform 669"/>
              <p:cNvSpPr>
                <a:spLocks/>
              </p:cNvSpPr>
              <p:nvPr/>
            </p:nvSpPr>
            <p:spPr bwMode="auto">
              <a:xfrm>
                <a:off x="978" y="3186"/>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3"/>
                    </a:moveTo>
                    <a:lnTo>
                      <a:pt x="67" y="33"/>
                    </a:lnTo>
                    <a:cubicBezTo>
                      <a:pt x="67" y="52"/>
                      <a:pt x="52" y="67"/>
                      <a:pt x="34" y="67"/>
                    </a:cubicBezTo>
                    <a:cubicBezTo>
                      <a:pt x="15" y="67"/>
                      <a:pt x="0" y="52"/>
                      <a:pt x="0" y="33"/>
                    </a:cubicBezTo>
                    <a:cubicBezTo>
                      <a:pt x="0" y="15"/>
                      <a:pt x="15" y="0"/>
                      <a:pt x="34" y="0"/>
                    </a:cubicBezTo>
                    <a:cubicBezTo>
                      <a:pt x="52" y="0"/>
                      <a:pt x="67" y="15"/>
                      <a:pt x="67" y="33"/>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351" name="Freeform 670"/>
              <p:cNvSpPr>
                <a:spLocks/>
              </p:cNvSpPr>
              <p:nvPr/>
            </p:nvSpPr>
            <p:spPr bwMode="auto">
              <a:xfrm>
                <a:off x="978" y="3186"/>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3"/>
                    </a:moveTo>
                    <a:lnTo>
                      <a:pt x="67" y="33"/>
                    </a:lnTo>
                    <a:cubicBezTo>
                      <a:pt x="67" y="52"/>
                      <a:pt x="52" y="67"/>
                      <a:pt x="34" y="67"/>
                    </a:cubicBezTo>
                    <a:cubicBezTo>
                      <a:pt x="15" y="67"/>
                      <a:pt x="0" y="52"/>
                      <a:pt x="0" y="33"/>
                    </a:cubicBezTo>
                    <a:cubicBezTo>
                      <a:pt x="0" y="15"/>
                      <a:pt x="15" y="0"/>
                      <a:pt x="34" y="0"/>
                    </a:cubicBezTo>
                    <a:cubicBezTo>
                      <a:pt x="52" y="0"/>
                      <a:pt x="67" y="15"/>
                      <a:pt x="67"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52" name="Freeform 671"/>
              <p:cNvSpPr>
                <a:spLocks/>
              </p:cNvSpPr>
              <p:nvPr/>
            </p:nvSpPr>
            <p:spPr bwMode="auto">
              <a:xfrm>
                <a:off x="1660" y="163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353" name="Freeform 672"/>
              <p:cNvSpPr>
                <a:spLocks/>
              </p:cNvSpPr>
              <p:nvPr/>
            </p:nvSpPr>
            <p:spPr bwMode="auto">
              <a:xfrm>
                <a:off x="1660" y="163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54" name="Freeform 673"/>
              <p:cNvSpPr>
                <a:spLocks/>
              </p:cNvSpPr>
              <p:nvPr/>
            </p:nvSpPr>
            <p:spPr bwMode="auto">
              <a:xfrm>
                <a:off x="1872" y="1693"/>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BC80D"/>
              </a:solidFill>
              <a:ln w="0">
                <a:solidFill>
                  <a:srgbClr val="000000"/>
                </a:solidFill>
                <a:prstDash val="solid"/>
                <a:round/>
                <a:headEnd/>
                <a:tailEnd/>
              </a:ln>
            </p:spPr>
            <p:txBody>
              <a:bodyPr/>
              <a:lstStyle/>
              <a:p>
                <a:endParaRPr lang="en-US">
                  <a:solidFill>
                    <a:srgbClr val="FFFFFF"/>
                  </a:solidFill>
                </a:endParaRPr>
              </a:p>
            </p:txBody>
          </p:sp>
          <p:sp>
            <p:nvSpPr>
              <p:cNvPr id="78355" name="Freeform 674"/>
              <p:cNvSpPr>
                <a:spLocks/>
              </p:cNvSpPr>
              <p:nvPr/>
            </p:nvSpPr>
            <p:spPr bwMode="auto">
              <a:xfrm>
                <a:off x="1872" y="1693"/>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56" name="Freeform 675"/>
              <p:cNvSpPr>
                <a:spLocks/>
              </p:cNvSpPr>
              <p:nvPr/>
            </p:nvSpPr>
            <p:spPr bwMode="auto">
              <a:xfrm>
                <a:off x="2418" y="299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357" name="Freeform 676"/>
              <p:cNvSpPr>
                <a:spLocks/>
              </p:cNvSpPr>
              <p:nvPr/>
            </p:nvSpPr>
            <p:spPr bwMode="auto">
              <a:xfrm>
                <a:off x="2418" y="299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58" name="Freeform 677"/>
              <p:cNvSpPr>
                <a:spLocks/>
              </p:cNvSpPr>
              <p:nvPr/>
            </p:nvSpPr>
            <p:spPr bwMode="auto">
              <a:xfrm>
                <a:off x="1851" y="207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359" name="Freeform 678"/>
              <p:cNvSpPr>
                <a:spLocks/>
              </p:cNvSpPr>
              <p:nvPr/>
            </p:nvSpPr>
            <p:spPr bwMode="auto">
              <a:xfrm>
                <a:off x="1851" y="207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60" name="Freeform 679"/>
              <p:cNvSpPr>
                <a:spLocks/>
              </p:cNvSpPr>
              <p:nvPr/>
            </p:nvSpPr>
            <p:spPr bwMode="auto">
              <a:xfrm>
                <a:off x="1493" y="2597"/>
                <a:ext cx="22"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solidFill>
                <a:srgbClr val="FFF100"/>
              </a:solidFill>
              <a:ln w="0">
                <a:solidFill>
                  <a:srgbClr val="000000"/>
                </a:solidFill>
                <a:prstDash val="solid"/>
                <a:round/>
                <a:headEnd/>
                <a:tailEnd/>
              </a:ln>
            </p:spPr>
            <p:txBody>
              <a:bodyPr/>
              <a:lstStyle/>
              <a:p>
                <a:endParaRPr lang="en-US">
                  <a:solidFill>
                    <a:srgbClr val="FFFFFF"/>
                  </a:solidFill>
                </a:endParaRPr>
              </a:p>
            </p:txBody>
          </p:sp>
          <p:sp>
            <p:nvSpPr>
              <p:cNvPr id="78361" name="Freeform 680"/>
              <p:cNvSpPr>
                <a:spLocks/>
              </p:cNvSpPr>
              <p:nvPr/>
            </p:nvSpPr>
            <p:spPr bwMode="auto">
              <a:xfrm>
                <a:off x="1493" y="2597"/>
                <a:ext cx="22"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62" name="Freeform 681"/>
              <p:cNvSpPr>
                <a:spLocks/>
              </p:cNvSpPr>
              <p:nvPr/>
            </p:nvSpPr>
            <p:spPr bwMode="auto">
              <a:xfrm>
                <a:off x="1663" y="16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CD30A"/>
              </a:solidFill>
              <a:ln w="0">
                <a:solidFill>
                  <a:srgbClr val="000000"/>
                </a:solidFill>
                <a:prstDash val="solid"/>
                <a:round/>
                <a:headEnd/>
                <a:tailEnd/>
              </a:ln>
            </p:spPr>
            <p:txBody>
              <a:bodyPr/>
              <a:lstStyle/>
              <a:p>
                <a:endParaRPr lang="en-US">
                  <a:solidFill>
                    <a:srgbClr val="FFFFFF"/>
                  </a:solidFill>
                </a:endParaRPr>
              </a:p>
            </p:txBody>
          </p:sp>
          <p:sp>
            <p:nvSpPr>
              <p:cNvPr id="78363" name="Freeform 682"/>
              <p:cNvSpPr>
                <a:spLocks/>
              </p:cNvSpPr>
              <p:nvPr/>
            </p:nvSpPr>
            <p:spPr bwMode="auto">
              <a:xfrm>
                <a:off x="1663" y="16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64" name="Freeform 683"/>
              <p:cNvSpPr>
                <a:spLocks/>
              </p:cNvSpPr>
              <p:nvPr/>
            </p:nvSpPr>
            <p:spPr bwMode="auto">
              <a:xfrm>
                <a:off x="1171" y="244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FF100"/>
              </a:solidFill>
              <a:ln w="0">
                <a:solidFill>
                  <a:srgbClr val="000000"/>
                </a:solidFill>
                <a:prstDash val="solid"/>
                <a:round/>
                <a:headEnd/>
                <a:tailEnd/>
              </a:ln>
            </p:spPr>
            <p:txBody>
              <a:bodyPr/>
              <a:lstStyle/>
              <a:p>
                <a:endParaRPr lang="en-US">
                  <a:solidFill>
                    <a:srgbClr val="FFFFFF"/>
                  </a:solidFill>
                </a:endParaRPr>
              </a:p>
            </p:txBody>
          </p:sp>
          <p:sp>
            <p:nvSpPr>
              <p:cNvPr id="78365" name="Freeform 684"/>
              <p:cNvSpPr>
                <a:spLocks/>
              </p:cNvSpPr>
              <p:nvPr/>
            </p:nvSpPr>
            <p:spPr bwMode="auto">
              <a:xfrm>
                <a:off x="1171" y="244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66" name="Freeform 685"/>
              <p:cNvSpPr>
                <a:spLocks/>
              </p:cNvSpPr>
              <p:nvPr/>
            </p:nvSpPr>
            <p:spPr bwMode="auto">
              <a:xfrm>
                <a:off x="1235" y="236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367" name="Freeform 686"/>
              <p:cNvSpPr>
                <a:spLocks/>
              </p:cNvSpPr>
              <p:nvPr/>
            </p:nvSpPr>
            <p:spPr bwMode="auto">
              <a:xfrm>
                <a:off x="1235" y="236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68" name="Freeform 687"/>
              <p:cNvSpPr>
                <a:spLocks/>
              </p:cNvSpPr>
              <p:nvPr/>
            </p:nvSpPr>
            <p:spPr bwMode="auto">
              <a:xfrm>
                <a:off x="1442" y="2037"/>
                <a:ext cx="24" cy="23"/>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2" y="67"/>
                      <a:pt x="34" y="67"/>
                    </a:cubicBezTo>
                    <a:cubicBezTo>
                      <a:pt x="15" y="67"/>
                      <a:pt x="0" y="52"/>
                      <a:pt x="0" y="34"/>
                    </a:cubicBezTo>
                    <a:cubicBezTo>
                      <a:pt x="0" y="15"/>
                      <a:pt x="15" y="0"/>
                      <a:pt x="34" y="0"/>
                    </a:cubicBezTo>
                    <a:cubicBezTo>
                      <a:pt x="52" y="0"/>
                      <a:pt x="68" y="15"/>
                      <a:pt x="68" y="34"/>
                    </a:cubicBezTo>
                    <a:close/>
                  </a:path>
                </a:pathLst>
              </a:custGeom>
              <a:solidFill>
                <a:srgbClr val="FABB12"/>
              </a:solidFill>
              <a:ln w="0">
                <a:solidFill>
                  <a:srgbClr val="000000"/>
                </a:solidFill>
                <a:prstDash val="solid"/>
                <a:round/>
                <a:headEnd/>
                <a:tailEnd/>
              </a:ln>
            </p:spPr>
            <p:txBody>
              <a:bodyPr/>
              <a:lstStyle/>
              <a:p>
                <a:endParaRPr lang="en-US">
                  <a:solidFill>
                    <a:srgbClr val="FFFFFF"/>
                  </a:solidFill>
                </a:endParaRPr>
              </a:p>
            </p:txBody>
          </p:sp>
          <p:sp>
            <p:nvSpPr>
              <p:cNvPr id="78369" name="Freeform 688"/>
              <p:cNvSpPr>
                <a:spLocks/>
              </p:cNvSpPr>
              <p:nvPr/>
            </p:nvSpPr>
            <p:spPr bwMode="auto">
              <a:xfrm>
                <a:off x="1442" y="2037"/>
                <a:ext cx="24" cy="23"/>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2" y="67"/>
                      <a:pt x="34" y="67"/>
                    </a:cubicBezTo>
                    <a:cubicBezTo>
                      <a:pt x="15" y="67"/>
                      <a:pt x="0" y="52"/>
                      <a:pt x="0" y="34"/>
                    </a:cubicBezTo>
                    <a:cubicBezTo>
                      <a:pt x="0" y="15"/>
                      <a:pt x="15" y="0"/>
                      <a:pt x="34" y="0"/>
                    </a:cubicBezTo>
                    <a:cubicBezTo>
                      <a:pt x="52" y="0"/>
                      <a:pt x="68" y="15"/>
                      <a:pt x="68"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70" name="Freeform 689"/>
              <p:cNvSpPr>
                <a:spLocks/>
              </p:cNvSpPr>
              <p:nvPr/>
            </p:nvSpPr>
            <p:spPr bwMode="auto">
              <a:xfrm>
                <a:off x="608" y="371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FF200"/>
              </a:solidFill>
              <a:ln w="0">
                <a:solidFill>
                  <a:srgbClr val="000000"/>
                </a:solidFill>
                <a:prstDash val="solid"/>
                <a:round/>
                <a:headEnd/>
                <a:tailEnd/>
              </a:ln>
            </p:spPr>
            <p:txBody>
              <a:bodyPr/>
              <a:lstStyle/>
              <a:p>
                <a:endParaRPr lang="en-US">
                  <a:solidFill>
                    <a:srgbClr val="FFFFFF"/>
                  </a:solidFill>
                </a:endParaRPr>
              </a:p>
            </p:txBody>
          </p:sp>
          <p:sp>
            <p:nvSpPr>
              <p:cNvPr id="78371" name="Freeform 690"/>
              <p:cNvSpPr>
                <a:spLocks/>
              </p:cNvSpPr>
              <p:nvPr/>
            </p:nvSpPr>
            <p:spPr bwMode="auto">
              <a:xfrm>
                <a:off x="608" y="371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72" name="Freeform 691"/>
              <p:cNvSpPr>
                <a:spLocks/>
              </p:cNvSpPr>
              <p:nvPr/>
            </p:nvSpPr>
            <p:spPr bwMode="auto">
              <a:xfrm>
                <a:off x="1235" y="246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373" name="Freeform 692"/>
              <p:cNvSpPr>
                <a:spLocks/>
              </p:cNvSpPr>
              <p:nvPr/>
            </p:nvSpPr>
            <p:spPr bwMode="auto">
              <a:xfrm>
                <a:off x="1235" y="246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74" name="Freeform 693"/>
              <p:cNvSpPr>
                <a:spLocks/>
              </p:cNvSpPr>
              <p:nvPr/>
            </p:nvSpPr>
            <p:spPr bwMode="auto">
              <a:xfrm>
                <a:off x="250" y="28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78375" name="Freeform 694"/>
              <p:cNvSpPr>
                <a:spLocks/>
              </p:cNvSpPr>
              <p:nvPr/>
            </p:nvSpPr>
            <p:spPr bwMode="auto">
              <a:xfrm>
                <a:off x="250" y="28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76" name="Freeform 695"/>
              <p:cNvSpPr>
                <a:spLocks/>
              </p:cNvSpPr>
              <p:nvPr/>
            </p:nvSpPr>
            <p:spPr bwMode="auto">
              <a:xfrm>
                <a:off x="1911" y="165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BC30F"/>
              </a:solidFill>
              <a:ln w="0">
                <a:solidFill>
                  <a:srgbClr val="000000"/>
                </a:solidFill>
                <a:prstDash val="solid"/>
                <a:round/>
                <a:headEnd/>
                <a:tailEnd/>
              </a:ln>
            </p:spPr>
            <p:txBody>
              <a:bodyPr/>
              <a:lstStyle/>
              <a:p>
                <a:endParaRPr lang="en-US">
                  <a:solidFill>
                    <a:srgbClr val="FFFFFF"/>
                  </a:solidFill>
                </a:endParaRPr>
              </a:p>
            </p:txBody>
          </p:sp>
          <p:sp>
            <p:nvSpPr>
              <p:cNvPr id="78377" name="Freeform 696"/>
              <p:cNvSpPr>
                <a:spLocks/>
              </p:cNvSpPr>
              <p:nvPr/>
            </p:nvSpPr>
            <p:spPr bwMode="auto">
              <a:xfrm>
                <a:off x="1911" y="165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78" name="Freeform 697"/>
              <p:cNvSpPr>
                <a:spLocks/>
              </p:cNvSpPr>
              <p:nvPr/>
            </p:nvSpPr>
            <p:spPr bwMode="auto">
              <a:xfrm>
                <a:off x="2223" y="341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379" name="Freeform 698"/>
              <p:cNvSpPr>
                <a:spLocks/>
              </p:cNvSpPr>
              <p:nvPr/>
            </p:nvSpPr>
            <p:spPr bwMode="auto">
              <a:xfrm>
                <a:off x="2223" y="341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80" name="Freeform 699"/>
              <p:cNvSpPr>
                <a:spLocks/>
              </p:cNvSpPr>
              <p:nvPr/>
            </p:nvSpPr>
            <p:spPr bwMode="auto">
              <a:xfrm>
                <a:off x="724" y="1925"/>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DBE70B"/>
              </a:solidFill>
              <a:ln w="0">
                <a:solidFill>
                  <a:srgbClr val="000000"/>
                </a:solidFill>
                <a:prstDash val="solid"/>
                <a:round/>
                <a:headEnd/>
                <a:tailEnd/>
              </a:ln>
            </p:spPr>
            <p:txBody>
              <a:bodyPr/>
              <a:lstStyle/>
              <a:p>
                <a:endParaRPr lang="en-US">
                  <a:solidFill>
                    <a:srgbClr val="FFFFFF"/>
                  </a:solidFill>
                </a:endParaRPr>
              </a:p>
            </p:txBody>
          </p:sp>
          <p:sp>
            <p:nvSpPr>
              <p:cNvPr id="78381" name="Freeform 700"/>
              <p:cNvSpPr>
                <a:spLocks/>
              </p:cNvSpPr>
              <p:nvPr/>
            </p:nvSpPr>
            <p:spPr bwMode="auto">
              <a:xfrm>
                <a:off x="724" y="1925"/>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82" name="Freeform 701"/>
              <p:cNvSpPr>
                <a:spLocks/>
              </p:cNvSpPr>
              <p:nvPr/>
            </p:nvSpPr>
            <p:spPr bwMode="auto">
              <a:xfrm>
                <a:off x="2683" y="283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78383" name="Freeform 702"/>
              <p:cNvSpPr>
                <a:spLocks/>
              </p:cNvSpPr>
              <p:nvPr/>
            </p:nvSpPr>
            <p:spPr bwMode="auto">
              <a:xfrm>
                <a:off x="2683" y="283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84" name="Freeform 703"/>
              <p:cNvSpPr>
                <a:spLocks/>
              </p:cNvSpPr>
              <p:nvPr/>
            </p:nvSpPr>
            <p:spPr bwMode="auto">
              <a:xfrm>
                <a:off x="934" y="3399"/>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385" name="Freeform 704"/>
              <p:cNvSpPr>
                <a:spLocks/>
              </p:cNvSpPr>
              <p:nvPr/>
            </p:nvSpPr>
            <p:spPr bwMode="auto">
              <a:xfrm>
                <a:off x="934" y="3399"/>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86" name="Freeform 705"/>
              <p:cNvSpPr>
                <a:spLocks/>
              </p:cNvSpPr>
              <p:nvPr/>
            </p:nvSpPr>
            <p:spPr bwMode="auto">
              <a:xfrm>
                <a:off x="827" y="1990"/>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9" y="63"/>
                      <a:pt x="31" y="63"/>
                    </a:cubicBezTo>
                    <a:cubicBezTo>
                      <a:pt x="14" y="63"/>
                      <a:pt x="0" y="49"/>
                      <a:pt x="0" y="32"/>
                    </a:cubicBezTo>
                    <a:cubicBezTo>
                      <a:pt x="0" y="14"/>
                      <a:pt x="14" y="0"/>
                      <a:pt x="31" y="0"/>
                    </a:cubicBezTo>
                    <a:cubicBezTo>
                      <a:pt x="49" y="0"/>
                      <a:pt x="62" y="14"/>
                      <a:pt x="62" y="32"/>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78387" name="Freeform 706"/>
              <p:cNvSpPr>
                <a:spLocks/>
              </p:cNvSpPr>
              <p:nvPr/>
            </p:nvSpPr>
            <p:spPr bwMode="auto">
              <a:xfrm>
                <a:off x="827" y="1990"/>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9" y="63"/>
                      <a:pt x="31" y="63"/>
                    </a:cubicBezTo>
                    <a:cubicBezTo>
                      <a:pt x="14" y="63"/>
                      <a:pt x="0" y="49"/>
                      <a:pt x="0" y="32"/>
                    </a:cubicBezTo>
                    <a:cubicBezTo>
                      <a:pt x="0" y="14"/>
                      <a:pt x="14" y="0"/>
                      <a:pt x="31" y="0"/>
                    </a:cubicBezTo>
                    <a:cubicBezTo>
                      <a:pt x="49"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88" name="Freeform 707"/>
              <p:cNvSpPr>
                <a:spLocks/>
              </p:cNvSpPr>
              <p:nvPr/>
            </p:nvSpPr>
            <p:spPr bwMode="auto">
              <a:xfrm>
                <a:off x="1469" y="196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DDA08"/>
              </a:solidFill>
              <a:ln w="0">
                <a:solidFill>
                  <a:srgbClr val="000000"/>
                </a:solidFill>
                <a:prstDash val="solid"/>
                <a:round/>
                <a:headEnd/>
                <a:tailEnd/>
              </a:ln>
            </p:spPr>
            <p:txBody>
              <a:bodyPr/>
              <a:lstStyle/>
              <a:p>
                <a:endParaRPr lang="en-US">
                  <a:solidFill>
                    <a:srgbClr val="FFFFFF"/>
                  </a:solidFill>
                </a:endParaRPr>
              </a:p>
            </p:txBody>
          </p:sp>
          <p:sp>
            <p:nvSpPr>
              <p:cNvPr id="78389" name="Freeform 708"/>
              <p:cNvSpPr>
                <a:spLocks/>
              </p:cNvSpPr>
              <p:nvPr/>
            </p:nvSpPr>
            <p:spPr bwMode="auto">
              <a:xfrm>
                <a:off x="1469" y="196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90" name="Freeform 709"/>
              <p:cNvSpPr>
                <a:spLocks/>
              </p:cNvSpPr>
              <p:nvPr/>
            </p:nvSpPr>
            <p:spPr bwMode="auto">
              <a:xfrm>
                <a:off x="1833" y="161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9B015"/>
              </a:solidFill>
              <a:ln w="0">
                <a:solidFill>
                  <a:srgbClr val="000000"/>
                </a:solidFill>
                <a:prstDash val="solid"/>
                <a:round/>
                <a:headEnd/>
                <a:tailEnd/>
              </a:ln>
            </p:spPr>
            <p:txBody>
              <a:bodyPr/>
              <a:lstStyle/>
              <a:p>
                <a:endParaRPr lang="en-US">
                  <a:solidFill>
                    <a:srgbClr val="FFFFFF"/>
                  </a:solidFill>
                </a:endParaRPr>
              </a:p>
            </p:txBody>
          </p:sp>
          <p:sp>
            <p:nvSpPr>
              <p:cNvPr id="78391" name="Freeform 710"/>
              <p:cNvSpPr>
                <a:spLocks/>
              </p:cNvSpPr>
              <p:nvPr/>
            </p:nvSpPr>
            <p:spPr bwMode="auto">
              <a:xfrm>
                <a:off x="1833" y="161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92" name="Freeform 711"/>
              <p:cNvSpPr>
                <a:spLocks/>
              </p:cNvSpPr>
              <p:nvPr/>
            </p:nvSpPr>
            <p:spPr bwMode="auto">
              <a:xfrm>
                <a:off x="2496" y="297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105"/>
              </a:solidFill>
              <a:ln w="0">
                <a:solidFill>
                  <a:srgbClr val="000000"/>
                </a:solidFill>
                <a:prstDash val="solid"/>
                <a:round/>
                <a:headEnd/>
                <a:tailEnd/>
              </a:ln>
            </p:spPr>
            <p:txBody>
              <a:bodyPr/>
              <a:lstStyle/>
              <a:p>
                <a:endParaRPr lang="en-US">
                  <a:solidFill>
                    <a:srgbClr val="FFFFFF"/>
                  </a:solidFill>
                </a:endParaRPr>
              </a:p>
            </p:txBody>
          </p:sp>
          <p:sp>
            <p:nvSpPr>
              <p:cNvPr id="78393" name="Freeform 712"/>
              <p:cNvSpPr>
                <a:spLocks/>
              </p:cNvSpPr>
              <p:nvPr/>
            </p:nvSpPr>
            <p:spPr bwMode="auto">
              <a:xfrm>
                <a:off x="2496" y="297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94" name="Freeform 713"/>
              <p:cNvSpPr>
                <a:spLocks/>
              </p:cNvSpPr>
              <p:nvPr/>
            </p:nvSpPr>
            <p:spPr bwMode="auto">
              <a:xfrm>
                <a:off x="1901" y="162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78395" name="Freeform 714"/>
              <p:cNvSpPr>
                <a:spLocks/>
              </p:cNvSpPr>
              <p:nvPr/>
            </p:nvSpPr>
            <p:spPr bwMode="auto">
              <a:xfrm>
                <a:off x="1901" y="162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96" name="Freeform 715"/>
              <p:cNvSpPr>
                <a:spLocks/>
              </p:cNvSpPr>
              <p:nvPr/>
            </p:nvSpPr>
            <p:spPr bwMode="auto">
              <a:xfrm>
                <a:off x="2260" y="3510"/>
                <a:ext cx="25" cy="23"/>
              </a:xfrm>
              <a:custGeom>
                <a:avLst/>
                <a:gdLst>
                  <a:gd name="T0" fmla="*/ 0 w 69"/>
                  <a:gd name="T1" fmla="*/ 0 h 69"/>
                  <a:gd name="T2" fmla="*/ 0 w 69"/>
                  <a:gd name="T3" fmla="*/ 0 h 69"/>
                  <a:gd name="T4" fmla="*/ 0 w 69"/>
                  <a:gd name="T5" fmla="*/ 0 h 69"/>
                  <a:gd name="T6" fmla="*/ 0 w 69"/>
                  <a:gd name="T7" fmla="*/ 0 h 69"/>
                  <a:gd name="T8" fmla="*/ 0 w 69"/>
                  <a:gd name="T9" fmla="*/ 0 h 69"/>
                  <a:gd name="T10" fmla="*/ 0 w 69"/>
                  <a:gd name="T11" fmla="*/ 0 h 69"/>
                  <a:gd name="T12" fmla="*/ 0 w 69"/>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69">
                    <a:moveTo>
                      <a:pt x="69" y="35"/>
                    </a:moveTo>
                    <a:lnTo>
                      <a:pt x="69" y="35"/>
                    </a:lnTo>
                    <a:cubicBezTo>
                      <a:pt x="69" y="53"/>
                      <a:pt x="54" y="69"/>
                      <a:pt x="35" y="69"/>
                    </a:cubicBezTo>
                    <a:cubicBezTo>
                      <a:pt x="16" y="69"/>
                      <a:pt x="0" y="53"/>
                      <a:pt x="0" y="35"/>
                    </a:cubicBezTo>
                    <a:cubicBezTo>
                      <a:pt x="0" y="16"/>
                      <a:pt x="16" y="0"/>
                      <a:pt x="35" y="0"/>
                    </a:cubicBezTo>
                    <a:cubicBezTo>
                      <a:pt x="54" y="0"/>
                      <a:pt x="69" y="16"/>
                      <a:pt x="69" y="35"/>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78397" name="Freeform 716"/>
              <p:cNvSpPr>
                <a:spLocks/>
              </p:cNvSpPr>
              <p:nvPr/>
            </p:nvSpPr>
            <p:spPr bwMode="auto">
              <a:xfrm>
                <a:off x="2260" y="3510"/>
                <a:ext cx="25" cy="23"/>
              </a:xfrm>
              <a:custGeom>
                <a:avLst/>
                <a:gdLst>
                  <a:gd name="T0" fmla="*/ 0 w 69"/>
                  <a:gd name="T1" fmla="*/ 0 h 69"/>
                  <a:gd name="T2" fmla="*/ 0 w 69"/>
                  <a:gd name="T3" fmla="*/ 0 h 69"/>
                  <a:gd name="T4" fmla="*/ 0 w 69"/>
                  <a:gd name="T5" fmla="*/ 0 h 69"/>
                  <a:gd name="T6" fmla="*/ 0 w 69"/>
                  <a:gd name="T7" fmla="*/ 0 h 69"/>
                  <a:gd name="T8" fmla="*/ 0 w 69"/>
                  <a:gd name="T9" fmla="*/ 0 h 69"/>
                  <a:gd name="T10" fmla="*/ 0 w 69"/>
                  <a:gd name="T11" fmla="*/ 0 h 69"/>
                  <a:gd name="T12" fmla="*/ 0 w 69"/>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69">
                    <a:moveTo>
                      <a:pt x="69" y="35"/>
                    </a:moveTo>
                    <a:lnTo>
                      <a:pt x="69" y="35"/>
                    </a:lnTo>
                    <a:cubicBezTo>
                      <a:pt x="69" y="53"/>
                      <a:pt x="54" y="69"/>
                      <a:pt x="35" y="69"/>
                    </a:cubicBezTo>
                    <a:cubicBezTo>
                      <a:pt x="16" y="69"/>
                      <a:pt x="0" y="53"/>
                      <a:pt x="0" y="35"/>
                    </a:cubicBezTo>
                    <a:cubicBezTo>
                      <a:pt x="0" y="16"/>
                      <a:pt x="16" y="0"/>
                      <a:pt x="35" y="0"/>
                    </a:cubicBezTo>
                    <a:cubicBezTo>
                      <a:pt x="54" y="0"/>
                      <a:pt x="69" y="16"/>
                      <a:pt x="69"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398" name="Freeform 717"/>
              <p:cNvSpPr>
                <a:spLocks/>
              </p:cNvSpPr>
              <p:nvPr/>
            </p:nvSpPr>
            <p:spPr bwMode="auto">
              <a:xfrm>
                <a:off x="1624" y="167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8A419"/>
              </a:solidFill>
              <a:ln w="0">
                <a:solidFill>
                  <a:srgbClr val="000000"/>
                </a:solidFill>
                <a:prstDash val="solid"/>
                <a:round/>
                <a:headEnd/>
                <a:tailEnd/>
              </a:ln>
            </p:spPr>
            <p:txBody>
              <a:bodyPr/>
              <a:lstStyle/>
              <a:p>
                <a:endParaRPr lang="en-US">
                  <a:solidFill>
                    <a:srgbClr val="FFFFFF"/>
                  </a:solidFill>
                </a:endParaRPr>
              </a:p>
            </p:txBody>
          </p:sp>
          <p:sp>
            <p:nvSpPr>
              <p:cNvPr id="78399" name="Freeform 718"/>
              <p:cNvSpPr>
                <a:spLocks/>
              </p:cNvSpPr>
              <p:nvPr/>
            </p:nvSpPr>
            <p:spPr bwMode="auto">
              <a:xfrm>
                <a:off x="1624" y="167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00" name="Freeform 719"/>
              <p:cNvSpPr>
                <a:spLocks/>
              </p:cNvSpPr>
              <p:nvPr/>
            </p:nvSpPr>
            <p:spPr bwMode="auto">
              <a:xfrm>
                <a:off x="2155"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78401" name="Freeform 720"/>
              <p:cNvSpPr>
                <a:spLocks/>
              </p:cNvSpPr>
              <p:nvPr/>
            </p:nvSpPr>
            <p:spPr bwMode="auto">
              <a:xfrm>
                <a:off x="2155"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02" name="Freeform 721"/>
              <p:cNvSpPr>
                <a:spLocks/>
              </p:cNvSpPr>
              <p:nvPr/>
            </p:nvSpPr>
            <p:spPr bwMode="auto">
              <a:xfrm>
                <a:off x="1018" y="2204"/>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4" y="67"/>
                      <a:pt x="0" y="52"/>
                      <a:pt x="0" y="34"/>
                    </a:cubicBezTo>
                    <a:cubicBezTo>
                      <a:pt x="0" y="15"/>
                      <a:pt x="14" y="0"/>
                      <a:pt x="33" y="0"/>
                    </a:cubicBezTo>
                    <a:cubicBezTo>
                      <a:pt x="51" y="0"/>
                      <a:pt x="66" y="15"/>
                      <a:pt x="66" y="34"/>
                    </a:cubicBezTo>
                    <a:close/>
                  </a:path>
                </a:pathLst>
              </a:custGeom>
              <a:solidFill>
                <a:srgbClr val="FEE105"/>
              </a:solidFill>
              <a:ln w="0">
                <a:solidFill>
                  <a:srgbClr val="000000"/>
                </a:solidFill>
                <a:prstDash val="solid"/>
                <a:round/>
                <a:headEnd/>
                <a:tailEnd/>
              </a:ln>
            </p:spPr>
            <p:txBody>
              <a:bodyPr/>
              <a:lstStyle/>
              <a:p>
                <a:endParaRPr lang="en-US">
                  <a:solidFill>
                    <a:srgbClr val="FFFFFF"/>
                  </a:solidFill>
                </a:endParaRPr>
              </a:p>
            </p:txBody>
          </p:sp>
          <p:sp>
            <p:nvSpPr>
              <p:cNvPr id="78403" name="Freeform 722"/>
              <p:cNvSpPr>
                <a:spLocks/>
              </p:cNvSpPr>
              <p:nvPr/>
            </p:nvSpPr>
            <p:spPr bwMode="auto">
              <a:xfrm>
                <a:off x="1018" y="2204"/>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4" y="67"/>
                      <a:pt x="0" y="52"/>
                      <a:pt x="0" y="34"/>
                    </a:cubicBezTo>
                    <a:cubicBezTo>
                      <a:pt x="0" y="15"/>
                      <a:pt x="14" y="0"/>
                      <a:pt x="33" y="0"/>
                    </a:cubicBezTo>
                    <a:cubicBezTo>
                      <a:pt x="51" y="0"/>
                      <a:pt x="66" y="15"/>
                      <a:pt x="66"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04" name="Freeform 723"/>
              <p:cNvSpPr>
                <a:spLocks/>
              </p:cNvSpPr>
              <p:nvPr/>
            </p:nvSpPr>
            <p:spPr bwMode="auto">
              <a:xfrm>
                <a:off x="1954" y="235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78405" name="Freeform 724"/>
              <p:cNvSpPr>
                <a:spLocks/>
              </p:cNvSpPr>
              <p:nvPr/>
            </p:nvSpPr>
            <p:spPr bwMode="auto">
              <a:xfrm>
                <a:off x="1954" y="235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06" name="Freeform 725"/>
              <p:cNvSpPr>
                <a:spLocks/>
              </p:cNvSpPr>
              <p:nvPr/>
            </p:nvSpPr>
            <p:spPr bwMode="auto">
              <a:xfrm>
                <a:off x="2138" y="342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8407" name="Freeform 726"/>
              <p:cNvSpPr>
                <a:spLocks/>
              </p:cNvSpPr>
              <p:nvPr/>
            </p:nvSpPr>
            <p:spPr bwMode="auto">
              <a:xfrm>
                <a:off x="2138" y="342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08" name="Freeform 727"/>
              <p:cNvSpPr>
                <a:spLocks/>
              </p:cNvSpPr>
              <p:nvPr/>
            </p:nvSpPr>
            <p:spPr bwMode="auto">
              <a:xfrm>
                <a:off x="1574" y="1734"/>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solidFill>
                <a:srgbClr val="FBBE11"/>
              </a:solidFill>
              <a:ln w="0">
                <a:solidFill>
                  <a:srgbClr val="000000"/>
                </a:solidFill>
                <a:prstDash val="solid"/>
                <a:round/>
                <a:headEnd/>
                <a:tailEnd/>
              </a:ln>
            </p:spPr>
            <p:txBody>
              <a:bodyPr/>
              <a:lstStyle/>
              <a:p>
                <a:endParaRPr lang="en-US">
                  <a:solidFill>
                    <a:srgbClr val="FFFFFF"/>
                  </a:solidFill>
                </a:endParaRPr>
              </a:p>
            </p:txBody>
          </p:sp>
          <p:sp>
            <p:nvSpPr>
              <p:cNvPr id="78409" name="Freeform 728"/>
              <p:cNvSpPr>
                <a:spLocks/>
              </p:cNvSpPr>
              <p:nvPr/>
            </p:nvSpPr>
            <p:spPr bwMode="auto">
              <a:xfrm>
                <a:off x="1574" y="1734"/>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10" name="Freeform 729"/>
              <p:cNvSpPr>
                <a:spLocks/>
              </p:cNvSpPr>
              <p:nvPr/>
            </p:nvSpPr>
            <p:spPr bwMode="auto">
              <a:xfrm>
                <a:off x="1032" y="1628"/>
                <a:ext cx="23" cy="23"/>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solidFill>
                <a:srgbClr val="DAE70C"/>
              </a:solidFill>
              <a:ln w="0">
                <a:solidFill>
                  <a:srgbClr val="000000"/>
                </a:solidFill>
                <a:prstDash val="solid"/>
                <a:round/>
                <a:headEnd/>
                <a:tailEnd/>
              </a:ln>
            </p:spPr>
            <p:txBody>
              <a:bodyPr/>
              <a:lstStyle/>
              <a:p>
                <a:endParaRPr lang="en-US">
                  <a:solidFill>
                    <a:srgbClr val="FFFFFF"/>
                  </a:solidFill>
                </a:endParaRPr>
              </a:p>
            </p:txBody>
          </p:sp>
          <p:sp>
            <p:nvSpPr>
              <p:cNvPr id="78411" name="Freeform 730"/>
              <p:cNvSpPr>
                <a:spLocks/>
              </p:cNvSpPr>
              <p:nvPr/>
            </p:nvSpPr>
            <p:spPr bwMode="auto">
              <a:xfrm>
                <a:off x="1032" y="1628"/>
                <a:ext cx="23" cy="23"/>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12" name="Freeform 731"/>
              <p:cNvSpPr>
                <a:spLocks/>
              </p:cNvSpPr>
              <p:nvPr/>
            </p:nvSpPr>
            <p:spPr bwMode="auto">
              <a:xfrm>
                <a:off x="696" y="183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FCCC0C"/>
              </a:solidFill>
              <a:ln w="0">
                <a:solidFill>
                  <a:srgbClr val="000000"/>
                </a:solidFill>
                <a:prstDash val="solid"/>
                <a:round/>
                <a:headEnd/>
                <a:tailEnd/>
              </a:ln>
            </p:spPr>
            <p:txBody>
              <a:bodyPr/>
              <a:lstStyle/>
              <a:p>
                <a:endParaRPr lang="en-US">
                  <a:solidFill>
                    <a:srgbClr val="FFFFFF"/>
                  </a:solidFill>
                </a:endParaRPr>
              </a:p>
            </p:txBody>
          </p:sp>
          <p:sp>
            <p:nvSpPr>
              <p:cNvPr id="78413" name="Freeform 732"/>
              <p:cNvSpPr>
                <a:spLocks/>
              </p:cNvSpPr>
              <p:nvPr/>
            </p:nvSpPr>
            <p:spPr bwMode="auto">
              <a:xfrm>
                <a:off x="696" y="183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14" name="Freeform 733"/>
              <p:cNvSpPr>
                <a:spLocks/>
              </p:cNvSpPr>
              <p:nvPr/>
            </p:nvSpPr>
            <p:spPr bwMode="auto">
              <a:xfrm>
                <a:off x="2293" y="2887"/>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78415" name="Freeform 734"/>
              <p:cNvSpPr>
                <a:spLocks/>
              </p:cNvSpPr>
              <p:nvPr/>
            </p:nvSpPr>
            <p:spPr bwMode="auto">
              <a:xfrm>
                <a:off x="2293" y="2887"/>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16" name="Freeform 735"/>
              <p:cNvSpPr>
                <a:spLocks/>
              </p:cNvSpPr>
              <p:nvPr/>
            </p:nvSpPr>
            <p:spPr bwMode="auto">
              <a:xfrm>
                <a:off x="1373" y="252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36221"/>
              </a:solidFill>
              <a:ln w="0">
                <a:solidFill>
                  <a:srgbClr val="000000"/>
                </a:solidFill>
                <a:prstDash val="solid"/>
                <a:round/>
                <a:headEnd/>
                <a:tailEnd/>
              </a:ln>
            </p:spPr>
            <p:txBody>
              <a:bodyPr/>
              <a:lstStyle/>
              <a:p>
                <a:endParaRPr lang="en-US">
                  <a:solidFill>
                    <a:srgbClr val="FFFFFF"/>
                  </a:solidFill>
                </a:endParaRPr>
              </a:p>
            </p:txBody>
          </p:sp>
          <p:sp>
            <p:nvSpPr>
              <p:cNvPr id="78417" name="Freeform 736"/>
              <p:cNvSpPr>
                <a:spLocks/>
              </p:cNvSpPr>
              <p:nvPr/>
            </p:nvSpPr>
            <p:spPr bwMode="auto">
              <a:xfrm>
                <a:off x="1373" y="252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18" name="Freeform 737"/>
              <p:cNvSpPr>
                <a:spLocks/>
              </p:cNvSpPr>
              <p:nvPr/>
            </p:nvSpPr>
            <p:spPr bwMode="auto">
              <a:xfrm>
                <a:off x="1663" y="226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CD30A"/>
              </a:solidFill>
              <a:ln w="0">
                <a:solidFill>
                  <a:srgbClr val="000000"/>
                </a:solidFill>
                <a:prstDash val="solid"/>
                <a:round/>
                <a:headEnd/>
                <a:tailEnd/>
              </a:ln>
            </p:spPr>
            <p:txBody>
              <a:bodyPr/>
              <a:lstStyle/>
              <a:p>
                <a:endParaRPr lang="en-US">
                  <a:solidFill>
                    <a:srgbClr val="FFFFFF"/>
                  </a:solidFill>
                </a:endParaRPr>
              </a:p>
            </p:txBody>
          </p:sp>
          <p:sp>
            <p:nvSpPr>
              <p:cNvPr id="78419" name="Freeform 738"/>
              <p:cNvSpPr>
                <a:spLocks/>
              </p:cNvSpPr>
              <p:nvPr/>
            </p:nvSpPr>
            <p:spPr bwMode="auto">
              <a:xfrm>
                <a:off x="1663" y="226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20" name="Freeform 739"/>
              <p:cNvSpPr>
                <a:spLocks/>
              </p:cNvSpPr>
              <p:nvPr/>
            </p:nvSpPr>
            <p:spPr bwMode="auto">
              <a:xfrm>
                <a:off x="1897" y="154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DDF06"/>
              </a:solidFill>
              <a:ln w="0">
                <a:solidFill>
                  <a:srgbClr val="000000"/>
                </a:solidFill>
                <a:prstDash val="solid"/>
                <a:round/>
                <a:headEnd/>
                <a:tailEnd/>
              </a:ln>
            </p:spPr>
            <p:txBody>
              <a:bodyPr/>
              <a:lstStyle/>
              <a:p>
                <a:endParaRPr lang="en-US">
                  <a:solidFill>
                    <a:srgbClr val="FFFFFF"/>
                  </a:solidFill>
                </a:endParaRPr>
              </a:p>
            </p:txBody>
          </p:sp>
          <p:sp>
            <p:nvSpPr>
              <p:cNvPr id="78421" name="Freeform 740"/>
              <p:cNvSpPr>
                <a:spLocks/>
              </p:cNvSpPr>
              <p:nvPr/>
            </p:nvSpPr>
            <p:spPr bwMode="auto">
              <a:xfrm>
                <a:off x="1897" y="154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22" name="Freeform 741"/>
              <p:cNvSpPr>
                <a:spLocks/>
              </p:cNvSpPr>
              <p:nvPr/>
            </p:nvSpPr>
            <p:spPr bwMode="auto">
              <a:xfrm>
                <a:off x="1334" y="27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DE006"/>
              </a:solidFill>
              <a:ln w="0">
                <a:solidFill>
                  <a:srgbClr val="000000"/>
                </a:solidFill>
                <a:prstDash val="solid"/>
                <a:round/>
                <a:headEnd/>
                <a:tailEnd/>
              </a:ln>
            </p:spPr>
            <p:txBody>
              <a:bodyPr/>
              <a:lstStyle/>
              <a:p>
                <a:endParaRPr lang="en-US">
                  <a:solidFill>
                    <a:srgbClr val="FFFFFF"/>
                  </a:solidFill>
                </a:endParaRPr>
              </a:p>
            </p:txBody>
          </p:sp>
          <p:sp>
            <p:nvSpPr>
              <p:cNvPr id="78423" name="Freeform 742"/>
              <p:cNvSpPr>
                <a:spLocks/>
              </p:cNvSpPr>
              <p:nvPr/>
            </p:nvSpPr>
            <p:spPr bwMode="auto">
              <a:xfrm>
                <a:off x="1334" y="27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24" name="Freeform 743"/>
              <p:cNvSpPr>
                <a:spLocks/>
              </p:cNvSpPr>
              <p:nvPr/>
            </p:nvSpPr>
            <p:spPr bwMode="auto">
              <a:xfrm>
                <a:off x="1433" y="254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425" name="Freeform 744"/>
              <p:cNvSpPr>
                <a:spLocks/>
              </p:cNvSpPr>
              <p:nvPr/>
            </p:nvSpPr>
            <p:spPr bwMode="auto">
              <a:xfrm>
                <a:off x="1433" y="254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26" name="Freeform 745"/>
              <p:cNvSpPr>
                <a:spLocks/>
              </p:cNvSpPr>
              <p:nvPr/>
            </p:nvSpPr>
            <p:spPr bwMode="auto">
              <a:xfrm>
                <a:off x="367" y="365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8427" name="Freeform 746"/>
              <p:cNvSpPr>
                <a:spLocks/>
              </p:cNvSpPr>
              <p:nvPr/>
            </p:nvSpPr>
            <p:spPr bwMode="auto">
              <a:xfrm>
                <a:off x="367" y="365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28" name="Freeform 747"/>
              <p:cNvSpPr>
                <a:spLocks/>
              </p:cNvSpPr>
              <p:nvPr/>
            </p:nvSpPr>
            <p:spPr bwMode="auto">
              <a:xfrm>
                <a:off x="296" y="284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429" name="Freeform 748"/>
              <p:cNvSpPr>
                <a:spLocks/>
              </p:cNvSpPr>
              <p:nvPr/>
            </p:nvSpPr>
            <p:spPr bwMode="auto">
              <a:xfrm>
                <a:off x="296" y="284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30" name="Freeform 749"/>
              <p:cNvSpPr>
                <a:spLocks/>
              </p:cNvSpPr>
              <p:nvPr/>
            </p:nvSpPr>
            <p:spPr bwMode="auto">
              <a:xfrm>
                <a:off x="551" y="284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431" name="Freeform 750"/>
              <p:cNvSpPr>
                <a:spLocks/>
              </p:cNvSpPr>
              <p:nvPr/>
            </p:nvSpPr>
            <p:spPr bwMode="auto">
              <a:xfrm>
                <a:off x="551" y="284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32" name="Freeform 751"/>
              <p:cNvSpPr>
                <a:spLocks/>
              </p:cNvSpPr>
              <p:nvPr/>
            </p:nvSpPr>
            <p:spPr bwMode="auto">
              <a:xfrm>
                <a:off x="1901" y="25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78433" name="Freeform 752"/>
              <p:cNvSpPr>
                <a:spLocks/>
              </p:cNvSpPr>
              <p:nvPr/>
            </p:nvSpPr>
            <p:spPr bwMode="auto">
              <a:xfrm>
                <a:off x="1901" y="25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34" name="Freeform 753"/>
              <p:cNvSpPr>
                <a:spLocks/>
              </p:cNvSpPr>
              <p:nvPr/>
            </p:nvSpPr>
            <p:spPr bwMode="auto">
              <a:xfrm>
                <a:off x="938" y="1467"/>
                <a:ext cx="26" cy="25"/>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7"/>
                      <a:pt x="57" y="73"/>
                      <a:pt x="37" y="73"/>
                    </a:cubicBezTo>
                    <a:cubicBezTo>
                      <a:pt x="16" y="73"/>
                      <a:pt x="0" y="57"/>
                      <a:pt x="0" y="37"/>
                    </a:cubicBezTo>
                    <a:cubicBezTo>
                      <a:pt x="0" y="16"/>
                      <a:pt x="16" y="0"/>
                      <a:pt x="37" y="0"/>
                    </a:cubicBezTo>
                    <a:cubicBezTo>
                      <a:pt x="57" y="0"/>
                      <a:pt x="73" y="16"/>
                      <a:pt x="73" y="37"/>
                    </a:cubicBezTo>
                    <a:close/>
                  </a:path>
                </a:pathLst>
              </a:custGeom>
              <a:solidFill>
                <a:srgbClr val="FDD808"/>
              </a:solidFill>
              <a:ln w="0">
                <a:solidFill>
                  <a:srgbClr val="000000"/>
                </a:solidFill>
                <a:prstDash val="solid"/>
                <a:round/>
                <a:headEnd/>
                <a:tailEnd/>
              </a:ln>
            </p:spPr>
            <p:txBody>
              <a:bodyPr/>
              <a:lstStyle/>
              <a:p>
                <a:endParaRPr lang="en-US">
                  <a:solidFill>
                    <a:srgbClr val="FFFFFF"/>
                  </a:solidFill>
                </a:endParaRPr>
              </a:p>
            </p:txBody>
          </p:sp>
          <p:sp>
            <p:nvSpPr>
              <p:cNvPr id="78435" name="Freeform 754"/>
              <p:cNvSpPr>
                <a:spLocks/>
              </p:cNvSpPr>
              <p:nvPr/>
            </p:nvSpPr>
            <p:spPr bwMode="auto">
              <a:xfrm>
                <a:off x="938" y="1467"/>
                <a:ext cx="26" cy="25"/>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7"/>
                      <a:pt x="57" y="73"/>
                      <a:pt x="37" y="73"/>
                    </a:cubicBezTo>
                    <a:cubicBezTo>
                      <a:pt x="16" y="73"/>
                      <a:pt x="0" y="57"/>
                      <a:pt x="0" y="37"/>
                    </a:cubicBezTo>
                    <a:cubicBezTo>
                      <a:pt x="0" y="16"/>
                      <a:pt x="16" y="0"/>
                      <a:pt x="37" y="0"/>
                    </a:cubicBezTo>
                    <a:cubicBezTo>
                      <a:pt x="57" y="0"/>
                      <a:pt x="73" y="16"/>
                      <a:pt x="73"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36" name="Freeform 755"/>
              <p:cNvSpPr>
                <a:spLocks/>
              </p:cNvSpPr>
              <p:nvPr/>
            </p:nvSpPr>
            <p:spPr bwMode="auto">
              <a:xfrm>
                <a:off x="745" y="1976"/>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5" y="67"/>
                      <a:pt x="0" y="52"/>
                      <a:pt x="0" y="34"/>
                    </a:cubicBezTo>
                    <a:cubicBezTo>
                      <a:pt x="0" y="15"/>
                      <a:pt x="15" y="0"/>
                      <a:pt x="33" y="0"/>
                    </a:cubicBezTo>
                    <a:cubicBezTo>
                      <a:pt x="51" y="0"/>
                      <a:pt x="66" y="15"/>
                      <a:pt x="66" y="34"/>
                    </a:cubicBezTo>
                    <a:close/>
                  </a:path>
                </a:pathLst>
              </a:custGeom>
              <a:solidFill>
                <a:srgbClr val="E3EA09"/>
              </a:solidFill>
              <a:ln w="0">
                <a:solidFill>
                  <a:srgbClr val="000000"/>
                </a:solidFill>
                <a:prstDash val="solid"/>
                <a:round/>
                <a:headEnd/>
                <a:tailEnd/>
              </a:ln>
            </p:spPr>
            <p:txBody>
              <a:bodyPr/>
              <a:lstStyle/>
              <a:p>
                <a:endParaRPr lang="en-US">
                  <a:solidFill>
                    <a:srgbClr val="FFFFFF"/>
                  </a:solidFill>
                </a:endParaRPr>
              </a:p>
            </p:txBody>
          </p:sp>
          <p:sp>
            <p:nvSpPr>
              <p:cNvPr id="78437" name="Freeform 756"/>
              <p:cNvSpPr>
                <a:spLocks/>
              </p:cNvSpPr>
              <p:nvPr/>
            </p:nvSpPr>
            <p:spPr bwMode="auto">
              <a:xfrm>
                <a:off x="745" y="1976"/>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5" y="67"/>
                      <a:pt x="0" y="52"/>
                      <a:pt x="0" y="34"/>
                    </a:cubicBezTo>
                    <a:cubicBezTo>
                      <a:pt x="0" y="15"/>
                      <a:pt x="15" y="0"/>
                      <a:pt x="33" y="0"/>
                    </a:cubicBezTo>
                    <a:cubicBezTo>
                      <a:pt x="51" y="0"/>
                      <a:pt x="66" y="15"/>
                      <a:pt x="66"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38" name="Freeform 757"/>
              <p:cNvSpPr>
                <a:spLocks/>
              </p:cNvSpPr>
              <p:nvPr/>
            </p:nvSpPr>
            <p:spPr bwMode="auto">
              <a:xfrm>
                <a:off x="1550" y="19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CD00B"/>
              </a:solidFill>
              <a:ln w="0">
                <a:solidFill>
                  <a:srgbClr val="000000"/>
                </a:solidFill>
                <a:prstDash val="solid"/>
                <a:round/>
                <a:headEnd/>
                <a:tailEnd/>
              </a:ln>
            </p:spPr>
            <p:txBody>
              <a:bodyPr/>
              <a:lstStyle/>
              <a:p>
                <a:endParaRPr lang="en-US">
                  <a:solidFill>
                    <a:srgbClr val="FFFFFF"/>
                  </a:solidFill>
                </a:endParaRPr>
              </a:p>
            </p:txBody>
          </p:sp>
          <p:sp>
            <p:nvSpPr>
              <p:cNvPr id="78439" name="Freeform 758"/>
              <p:cNvSpPr>
                <a:spLocks/>
              </p:cNvSpPr>
              <p:nvPr/>
            </p:nvSpPr>
            <p:spPr bwMode="auto">
              <a:xfrm>
                <a:off x="1550" y="19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40" name="Freeform 759"/>
              <p:cNvSpPr>
                <a:spLocks/>
              </p:cNvSpPr>
              <p:nvPr/>
            </p:nvSpPr>
            <p:spPr bwMode="auto">
              <a:xfrm>
                <a:off x="2191" y="242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CDE310"/>
              </a:solidFill>
              <a:ln w="0">
                <a:solidFill>
                  <a:srgbClr val="000000"/>
                </a:solidFill>
                <a:prstDash val="solid"/>
                <a:round/>
                <a:headEnd/>
                <a:tailEnd/>
              </a:ln>
            </p:spPr>
            <p:txBody>
              <a:bodyPr/>
              <a:lstStyle/>
              <a:p>
                <a:endParaRPr lang="en-US">
                  <a:solidFill>
                    <a:srgbClr val="FFFFFF"/>
                  </a:solidFill>
                </a:endParaRPr>
              </a:p>
            </p:txBody>
          </p:sp>
          <p:sp>
            <p:nvSpPr>
              <p:cNvPr id="78441" name="Freeform 760"/>
              <p:cNvSpPr>
                <a:spLocks/>
              </p:cNvSpPr>
              <p:nvPr/>
            </p:nvSpPr>
            <p:spPr bwMode="auto">
              <a:xfrm>
                <a:off x="2191" y="242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42" name="Freeform 761"/>
              <p:cNvSpPr>
                <a:spLocks/>
              </p:cNvSpPr>
              <p:nvPr/>
            </p:nvSpPr>
            <p:spPr bwMode="auto">
              <a:xfrm>
                <a:off x="1387" y="2028"/>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9A618"/>
              </a:solidFill>
              <a:ln w="0">
                <a:solidFill>
                  <a:srgbClr val="000000"/>
                </a:solidFill>
                <a:prstDash val="solid"/>
                <a:round/>
                <a:headEnd/>
                <a:tailEnd/>
              </a:ln>
            </p:spPr>
            <p:txBody>
              <a:bodyPr/>
              <a:lstStyle/>
              <a:p>
                <a:endParaRPr lang="en-US">
                  <a:solidFill>
                    <a:srgbClr val="FFFFFF"/>
                  </a:solidFill>
                </a:endParaRPr>
              </a:p>
            </p:txBody>
          </p:sp>
          <p:sp>
            <p:nvSpPr>
              <p:cNvPr id="78443" name="Freeform 762"/>
              <p:cNvSpPr>
                <a:spLocks/>
              </p:cNvSpPr>
              <p:nvPr/>
            </p:nvSpPr>
            <p:spPr bwMode="auto">
              <a:xfrm>
                <a:off x="1387" y="2028"/>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44" name="Freeform 763"/>
              <p:cNvSpPr>
                <a:spLocks/>
              </p:cNvSpPr>
              <p:nvPr/>
            </p:nvSpPr>
            <p:spPr bwMode="auto">
              <a:xfrm>
                <a:off x="1132" y="23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1B6277"/>
              </a:solidFill>
              <a:ln w="0">
                <a:solidFill>
                  <a:srgbClr val="000000"/>
                </a:solidFill>
                <a:prstDash val="solid"/>
                <a:round/>
                <a:headEnd/>
                <a:tailEnd/>
              </a:ln>
            </p:spPr>
            <p:txBody>
              <a:bodyPr/>
              <a:lstStyle/>
              <a:p>
                <a:endParaRPr lang="en-US">
                  <a:solidFill>
                    <a:srgbClr val="FFFFFF"/>
                  </a:solidFill>
                </a:endParaRPr>
              </a:p>
            </p:txBody>
          </p:sp>
          <p:sp>
            <p:nvSpPr>
              <p:cNvPr id="78445" name="Freeform 764"/>
              <p:cNvSpPr>
                <a:spLocks/>
              </p:cNvSpPr>
              <p:nvPr/>
            </p:nvSpPr>
            <p:spPr bwMode="auto">
              <a:xfrm>
                <a:off x="1132" y="23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46" name="Freeform 765"/>
              <p:cNvSpPr>
                <a:spLocks/>
              </p:cNvSpPr>
              <p:nvPr/>
            </p:nvSpPr>
            <p:spPr bwMode="auto">
              <a:xfrm>
                <a:off x="979" y="1836"/>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1" y="65"/>
                      <a:pt x="33" y="65"/>
                    </a:cubicBezTo>
                    <a:cubicBezTo>
                      <a:pt x="15" y="65"/>
                      <a:pt x="0" y="51"/>
                      <a:pt x="0" y="33"/>
                    </a:cubicBezTo>
                    <a:cubicBezTo>
                      <a:pt x="0" y="14"/>
                      <a:pt x="15" y="0"/>
                      <a:pt x="33" y="0"/>
                    </a:cubicBezTo>
                    <a:cubicBezTo>
                      <a:pt x="51" y="0"/>
                      <a:pt x="65" y="14"/>
                      <a:pt x="65" y="33"/>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78447" name="Freeform 766"/>
              <p:cNvSpPr>
                <a:spLocks/>
              </p:cNvSpPr>
              <p:nvPr/>
            </p:nvSpPr>
            <p:spPr bwMode="auto">
              <a:xfrm>
                <a:off x="979" y="1836"/>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1" y="65"/>
                      <a:pt x="33" y="65"/>
                    </a:cubicBezTo>
                    <a:cubicBezTo>
                      <a:pt x="15" y="65"/>
                      <a:pt x="0" y="51"/>
                      <a:pt x="0" y="33"/>
                    </a:cubicBezTo>
                    <a:cubicBezTo>
                      <a:pt x="0" y="14"/>
                      <a:pt x="15" y="0"/>
                      <a:pt x="33" y="0"/>
                    </a:cubicBezTo>
                    <a:cubicBezTo>
                      <a:pt x="51" y="0"/>
                      <a:pt x="65" y="14"/>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48" name="Freeform 767"/>
              <p:cNvSpPr>
                <a:spLocks/>
              </p:cNvSpPr>
              <p:nvPr/>
            </p:nvSpPr>
            <p:spPr bwMode="auto">
              <a:xfrm>
                <a:off x="2258" y="211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68A1E"/>
              </a:solidFill>
              <a:ln w="0">
                <a:solidFill>
                  <a:srgbClr val="000000"/>
                </a:solidFill>
                <a:prstDash val="solid"/>
                <a:round/>
                <a:headEnd/>
                <a:tailEnd/>
              </a:ln>
            </p:spPr>
            <p:txBody>
              <a:bodyPr/>
              <a:lstStyle/>
              <a:p>
                <a:endParaRPr lang="en-US">
                  <a:solidFill>
                    <a:srgbClr val="FFFFFF"/>
                  </a:solidFill>
                </a:endParaRPr>
              </a:p>
            </p:txBody>
          </p:sp>
          <p:sp>
            <p:nvSpPr>
              <p:cNvPr id="78449" name="Freeform 768"/>
              <p:cNvSpPr>
                <a:spLocks/>
              </p:cNvSpPr>
              <p:nvPr/>
            </p:nvSpPr>
            <p:spPr bwMode="auto">
              <a:xfrm>
                <a:off x="2258" y="211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50" name="Freeform 769"/>
              <p:cNvSpPr>
                <a:spLocks/>
              </p:cNvSpPr>
              <p:nvPr/>
            </p:nvSpPr>
            <p:spPr bwMode="auto">
              <a:xfrm>
                <a:off x="2411"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451" name="Freeform 770"/>
              <p:cNvSpPr>
                <a:spLocks/>
              </p:cNvSpPr>
              <p:nvPr/>
            </p:nvSpPr>
            <p:spPr bwMode="auto">
              <a:xfrm>
                <a:off x="2411"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52" name="Freeform 771"/>
              <p:cNvSpPr>
                <a:spLocks/>
              </p:cNvSpPr>
              <p:nvPr/>
            </p:nvSpPr>
            <p:spPr bwMode="auto">
              <a:xfrm>
                <a:off x="803" y="3474"/>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453" name="Freeform 772"/>
              <p:cNvSpPr>
                <a:spLocks/>
              </p:cNvSpPr>
              <p:nvPr/>
            </p:nvSpPr>
            <p:spPr bwMode="auto">
              <a:xfrm>
                <a:off x="803" y="3474"/>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54" name="Freeform 773"/>
              <p:cNvSpPr>
                <a:spLocks/>
              </p:cNvSpPr>
              <p:nvPr/>
            </p:nvSpPr>
            <p:spPr bwMode="auto">
              <a:xfrm>
                <a:off x="924" y="1695"/>
                <a:ext cx="54" cy="52"/>
              </a:xfrm>
              <a:custGeom>
                <a:avLst/>
                <a:gdLst>
                  <a:gd name="T0" fmla="*/ 0 w 153"/>
                  <a:gd name="T1" fmla="*/ 0 h 153"/>
                  <a:gd name="T2" fmla="*/ 0 w 153"/>
                  <a:gd name="T3" fmla="*/ 0 h 153"/>
                  <a:gd name="T4" fmla="*/ 0 w 153"/>
                  <a:gd name="T5" fmla="*/ 0 h 153"/>
                  <a:gd name="T6" fmla="*/ 0 w 153"/>
                  <a:gd name="T7" fmla="*/ 0 h 153"/>
                  <a:gd name="T8" fmla="*/ 0 w 153"/>
                  <a:gd name="T9" fmla="*/ 0 h 153"/>
                  <a:gd name="T10" fmla="*/ 0 w 153"/>
                  <a:gd name="T11" fmla="*/ 0 h 153"/>
                  <a:gd name="T12" fmla="*/ 0 w 153"/>
                  <a:gd name="T13" fmla="*/ 0 h 1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3" h="153">
                    <a:moveTo>
                      <a:pt x="153" y="77"/>
                    </a:moveTo>
                    <a:lnTo>
                      <a:pt x="153" y="77"/>
                    </a:lnTo>
                    <a:cubicBezTo>
                      <a:pt x="153" y="119"/>
                      <a:pt x="119" y="153"/>
                      <a:pt x="77" y="153"/>
                    </a:cubicBezTo>
                    <a:cubicBezTo>
                      <a:pt x="34" y="153"/>
                      <a:pt x="0" y="119"/>
                      <a:pt x="0" y="77"/>
                    </a:cubicBezTo>
                    <a:cubicBezTo>
                      <a:pt x="0" y="34"/>
                      <a:pt x="34" y="0"/>
                      <a:pt x="77" y="0"/>
                    </a:cubicBezTo>
                    <a:cubicBezTo>
                      <a:pt x="119" y="0"/>
                      <a:pt x="153" y="34"/>
                      <a:pt x="153" y="77"/>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455" name="Freeform 774"/>
              <p:cNvSpPr>
                <a:spLocks/>
              </p:cNvSpPr>
              <p:nvPr/>
            </p:nvSpPr>
            <p:spPr bwMode="auto">
              <a:xfrm>
                <a:off x="924" y="1695"/>
                <a:ext cx="54" cy="52"/>
              </a:xfrm>
              <a:custGeom>
                <a:avLst/>
                <a:gdLst>
                  <a:gd name="T0" fmla="*/ 0 w 153"/>
                  <a:gd name="T1" fmla="*/ 0 h 153"/>
                  <a:gd name="T2" fmla="*/ 0 w 153"/>
                  <a:gd name="T3" fmla="*/ 0 h 153"/>
                  <a:gd name="T4" fmla="*/ 0 w 153"/>
                  <a:gd name="T5" fmla="*/ 0 h 153"/>
                  <a:gd name="T6" fmla="*/ 0 w 153"/>
                  <a:gd name="T7" fmla="*/ 0 h 153"/>
                  <a:gd name="T8" fmla="*/ 0 w 153"/>
                  <a:gd name="T9" fmla="*/ 0 h 153"/>
                  <a:gd name="T10" fmla="*/ 0 w 153"/>
                  <a:gd name="T11" fmla="*/ 0 h 153"/>
                  <a:gd name="T12" fmla="*/ 0 w 153"/>
                  <a:gd name="T13" fmla="*/ 0 h 1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3" h="153">
                    <a:moveTo>
                      <a:pt x="153" y="77"/>
                    </a:moveTo>
                    <a:lnTo>
                      <a:pt x="153" y="77"/>
                    </a:lnTo>
                    <a:cubicBezTo>
                      <a:pt x="153" y="119"/>
                      <a:pt x="119" y="153"/>
                      <a:pt x="77" y="153"/>
                    </a:cubicBezTo>
                    <a:cubicBezTo>
                      <a:pt x="34" y="153"/>
                      <a:pt x="0" y="119"/>
                      <a:pt x="0" y="77"/>
                    </a:cubicBezTo>
                    <a:cubicBezTo>
                      <a:pt x="0" y="34"/>
                      <a:pt x="34" y="0"/>
                      <a:pt x="77" y="0"/>
                    </a:cubicBezTo>
                    <a:cubicBezTo>
                      <a:pt x="119" y="0"/>
                      <a:pt x="153" y="34"/>
                      <a:pt x="153" y="7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56" name="Freeform 775"/>
              <p:cNvSpPr>
                <a:spLocks/>
              </p:cNvSpPr>
              <p:nvPr/>
            </p:nvSpPr>
            <p:spPr bwMode="auto">
              <a:xfrm>
                <a:off x="2450" y="28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78457" name="Freeform 776"/>
              <p:cNvSpPr>
                <a:spLocks/>
              </p:cNvSpPr>
              <p:nvPr/>
            </p:nvSpPr>
            <p:spPr bwMode="auto">
              <a:xfrm>
                <a:off x="2450" y="28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58" name="Freeform 777"/>
              <p:cNvSpPr>
                <a:spLocks/>
              </p:cNvSpPr>
              <p:nvPr/>
            </p:nvSpPr>
            <p:spPr bwMode="auto">
              <a:xfrm>
                <a:off x="1613" y="2832"/>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DEE80B"/>
              </a:solidFill>
              <a:ln w="0">
                <a:solidFill>
                  <a:srgbClr val="000000"/>
                </a:solidFill>
                <a:prstDash val="solid"/>
                <a:round/>
                <a:headEnd/>
                <a:tailEnd/>
              </a:ln>
            </p:spPr>
            <p:txBody>
              <a:bodyPr/>
              <a:lstStyle/>
              <a:p>
                <a:endParaRPr lang="en-US">
                  <a:solidFill>
                    <a:srgbClr val="FFFFFF"/>
                  </a:solidFill>
                </a:endParaRPr>
              </a:p>
            </p:txBody>
          </p:sp>
          <p:sp>
            <p:nvSpPr>
              <p:cNvPr id="78459" name="Freeform 778"/>
              <p:cNvSpPr>
                <a:spLocks/>
              </p:cNvSpPr>
              <p:nvPr/>
            </p:nvSpPr>
            <p:spPr bwMode="auto">
              <a:xfrm>
                <a:off x="1613" y="2832"/>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60" name="Freeform 779"/>
              <p:cNvSpPr>
                <a:spLocks/>
              </p:cNvSpPr>
              <p:nvPr/>
            </p:nvSpPr>
            <p:spPr bwMode="auto">
              <a:xfrm>
                <a:off x="1102" y="1437"/>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78461" name="Freeform 780"/>
              <p:cNvSpPr>
                <a:spLocks/>
              </p:cNvSpPr>
              <p:nvPr/>
            </p:nvSpPr>
            <p:spPr bwMode="auto">
              <a:xfrm>
                <a:off x="1102" y="1437"/>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62" name="Freeform 781"/>
              <p:cNvSpPr>
                <a:spLocks/>
              </p:cNvSpPr>
              <p:nvPr/>
            </p:nvSpPr>
            <p:spPr bwMode="auto">
              <a:xfrm>
                <a:off x="2676" y="291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DDE06"/>
              </a:solidFill>
              <a:ln w="0">
                <a:solidFill>
                  <a:srgbClr val="000000"/>
                </a:solidFill>
                <a:prstDash val="solid"/>
                <a:round/>
                <a:headEnd/>
                <a:tailEnd/>
              </a:ln>
            </p:spPr>
            <p:txBody>
              <a:bodyPr/>
              <a:lstStyle/>
              <a:p>
                <a:endParaRPr lang="en-US">
                  <a:solidFill>
                    <a:srgbClr val="FFFFFF"/>
                  </a:solidFill>
                </a:endParaRPr>
              </a:p>
            </p:txBody>
          </p:sp>
          <p:sp>
            <p:nvSpPr>
              <p:cNvPr id="78463" name="Freeform 782"/>
              <p:cNvSpPr>
                <a:spLocks/>
              </p:cNvSpPr>
              <p:nvPr/>
            </p:nvSpPr>
            <p:spPr bwMode="auto">
              <a:xfrm>
                <a:off x="2676" y="291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64" name="Freeform 783"/>
              <p:cNvSpPr>
                <a:spLocks/>
              </p:cNvSpPr>
              <p:nvPr/>
            </p:nvSpPr>
            <p:spPr bwMode="auto">
              <a:xfrm>
                <a:off x="505" y="2781"/>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78465" name="Freeform 784"/>
              <p:cNvSpPr>
                <a:spLocks/>
              </p:cNvSpPr>
              <p:nvPr/>
            </p:nvSpPr>
            <p:spPr bwMode="auto">
              <a:xfrm>
                <a:off x="505" y="2781"/>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66" name="Freeform 785"/>
              <p:cNvSpPr>
                <a:spLocks/>
              </p:cNvSpPr>
              <p:nvPr/>
            </p:nvSpPr>
            <p:spPr bwMode="auto">
              <a:xfrm>
                <a:off x="2715" y="274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DDE06"/>
              </a:solidFill>
              <a:ln w="0">
                <a:solidFill>
                  <a:srgbClr val="000000"/>
                </a:solidFill>
                <a:prstDash val="solid"/>
                <a:round/>
                <a:headEnd/>
                <a:tailEnd/>
              </a:ln>
            </p:spPr>
            <p:txBody>
              <a:bodyPr/>
              <a:lstStyle/>
              <a:p>
                <a:endParaRPr lang="en-US">
                  <a:solidFill>
                    <a:srgbClr val="FFFFFF"/>
                  </a:solidFill>
                </a:endParaRPr>
              </a:p>
            </p:txBody>
          </p:sp>
          <p:sp>
            <p:nvSpPr>
              <p:cNvPr id="78467" name="Freeform 786"/>
              <p:cNvSpPr>
                <a:spLocks/>
              </p:cNvSpPr>
              <p:nvPr/>
            </p:nvSpPr>
            <p:spPr bwMode="auto">
              <a:xfrm>
                <a:off x="2715" y="274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68" name="Freeform 787"/>
              <p:cNvSpPr>
                <a:spLocks/>
              </p:cNvSpPr>
              <p:nvPr/>
            </p:nvSpPr>
            <p:spPr bwMode="auto">
              <a:xfrm>
                <a:off x="2219" y="354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78469" name="Freeform 788"/>
              <p:cNvSpPr>
                <a:spLocks/>
              </p:cNvSpPr>
              <p:nvPr/>
            </p:nvSpPr>
            <p:spPr bwMode="auto">
              <a:xfrm>
                <a:off x="2219" y="354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70" name="Freeform 789"/>
              <p:cNvSpPr>
                <a:spLocks/>
              </p:cNvSpPr>
              <p:nvPr/>
            </p:nvSpPr>
            <p:spPr bwMode="auto">
              <a:xfrm>
                <a:off x="2449" y="3249"/>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FDD609"/>
              </a:solidFill>
              <a:ln w="0">
                <a:solidFill>
                  <a:srgbClr val="000000"/>
                </a:solidFill>
                <a:prstDash val="solid"/>
                <a:round/>
                <a:headEnd/>
                <a:tailEnd/>
              </a:ln>
            </p:spPr>
            <p:txBody>
              <a:bodyPr/>
              <a:lstStyle/>
              <a:p>
                <a:endParaRPr lang="en-US">
                  <a:solidFill>
                    <a:srgbClr val="FFFFFF"/>
                  </a:solidFill>
                </a:endParaRPr>
              </a:p>
            </p:txBody>
          </p:sp>
          <p:sp>
            <p:nvSpPr>
              <p:cNvPr id="78471" name="Freeform 790"/>
              <p:cNvSpPr>
                <a:spLocks/>
              </p:cNvSpPr>
              <p:nvPr/>
            </p:nvSpPr>
            <p:spPr bwMode="auto">
              <a:xfrm>
                <a:off x="2449" y="3249"/>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72" name="Freeform 791"/>
              <p:cNvSpPr>
                <a:spLocks/>
              </p:cNvSpPr>
              <p:nvPr/>
            </p:nvSpPr>
            <p:spPr bwMode="auto">
              <a:xfrm>
                <a:off x="1861" y="157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CD20A"/>
              </a:solidFill>
              <a:ln w="0">
                <a:solidFill>
                  <a:srgbClr val="000000"/>
                </a:solidFill>
                <a:prstDash val="solid"/>
                <a:round/>
                <a:headEnd/>
                <a:tailEnd/>
              </a:ln>
            </p:spPr>
            <p:txBody>
              <a:bodyPr/>
              <a:lstStyle/>
              <a:p>
                <a:endParaRPr lang="en-US">
                  <a:solidFill>
                    <a:srgbClr val="FFFFFF"/>
                  </a:solidFill>
                </a:endParaRPr>
              </a:p>
            </p:txBody>
          </p:sp>
          <p:sp>
            <p:nvSpPr>
              <p:cNvPr id="78473" name="Freeform 792"/>
              <p:cNvSpPr>
                <a:spLocks/>
              </p:cNvSpPr>
              <p:nvPr/>
            </p:nvSpPr>
            <p:spPr bwMode="auto">
              <a:xfrm>
                <a:off x="1861" y="157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74" name="Freeform 793"/>
              <p:cNvSpPr>
                <a:spLocks/>
              </p:cNvSpPr>
              <p:nvPr/>
            </p:nvSpPr>
            <p:spPr bwMode="auto">
              <a:xfrm>
                <a:off x="2400" y="29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FEC02"/>
              </a:solidFill>
              <a:ln w="0">
                <a:solidFill>
                  <a:srgbClr val="000000"/>
                </a:solidFill>
                <a:prstDash val="solid"/>
                <a:round/>
                <a:headEnd/>
                <a:tailEnd/>
              </a:ln>
            </p:spPr>
            <p:txBody>
              <a:bodyPr/>
              <a:lstStyle/>
              <a:p>
                <a:endParaRPr lang="en-US">
                  <a:solidFill>
                    <a:srgbClr val="FFFFFF"/>
                  </a:solidFill>
                </a:endParaRPr>
              </a:p>
            </p:txBody>
          </p:sp>
          <p:sp>
            <p:nvSpPr>
              <p:cNvPr id="78475" name="Freeform 794"/>
              <p:cNvSpPr>
                <a:spLocks/>
              </p:cNvSpPr>
              <p:nvPr/>
            </p:nvSpPr>
            <p:spPr bwMode="auto">
              <a:xfrm>
                <a:off x="2400" y="29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76" name="Freeform 795"/>
              <p:cNvSpPr>
                <a:spLocks/>
              </p:cNvSpPr>
              <p:nvPr/>
            </p:nvSpPr>
            <p:spPr bwMode="auto">
              <a:xfrm>
                <a:off x="569" y="353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8477" name="Freeform 796"/>
              <p:cNvSpPr>
                <a:spLocks/>
              </p:cNvSpPr>
              <p:nvPr/>
            </p:nvSpPr>
            <p:spPr bwMode="auto">
              <a:xfrm>
                <a:off x="569" y="353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78" name="Freeform 797"/>
              <p:cNvSpPr>
                <a:spLocks/>
              </p:cNvSpPr>
              <p:nvPr/>
            </p:nvSpPr>
            <p:spPr bwMode="auto">
              <a:xfrm>
                <a:off x="733" y="3464"/>
                <a:ext cx="26" cy="26"/>
              </a:xfrm>
              <a:custGeom>
                <a:avLst/>
                <a:gdLst>
                  <a:gd name="T0" fmla="*/ 0 w 76"/>
                  <a:gd name="T1" fmla="*/ 0 h 77"/>
                  <a:gd name="T2" fmla="*/ 0 w 76"/>
                  <a:gd name="T3" fmla="*/ 0 h 77"/>
                  <a:gd name="T4" fmla="*/ 0 w 76"/>
                  <a:gd name="T5" fmla="*/ 0 h 77"/>
                  <a:gd name="T6" fmla="*/ 0 w 76"/>
                  <a:gd name="T7" fmla="*/ 0 h 77"/>
                  <a:gd name="T8" fmla="*/ 0 w 76"/>
                  <a:gd name="T9" fmla="*/ 0 h 77"/>
                  <a:gd name="T10" fmla="*/ 0 w 76"/>
                  <a:gd name="T11" fmla="*/ 0 h 77"/>
                  <a:gd name="T12" fmla="*/ 0 w 76"/>
                  <a:gd name="T13" fmla="*/ 0 h 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77">
                    <a:moveTo>
                      <a:pt x="76" y="39"/>
                    </a:moveTo>
                    <a:lnTo>
                      <a:pt x="76" y="39"/>
                    </a:lnTo>
                    <a:cubicBezTo>
                      <a:pt x="76" y="60"/>
                      <a:pt x="59" y="77"/>
                      <a:pt x="38" y="77"/>
                    </a:cubicBezTo>
                    <a:cubicBezTo>
                      <a:pt x="17" y="77"/>
                      <a:pt x="0" y="60"/>
                      <a:pt x="0" y="39"/>
                    </a:cubicBezTo>
                    <a:cubicBezTo>
                      <a:pt x="0" y="17"/>
                      <a:pt x="17" y="0"/>
                      <a:pt x="38" y="0"/>
                    </a:cubicBezTo>
                    <a:cubicBezTo>
                      <a:pt x="59" y="0"/>
                      <a:pt x="76" y="17"/>
                      <a:pt x="76" y="39"/>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479" name="Freeform 798"/>
              <p:cNvSpPr>
                <a:spLocks/>
              </p:cNvSpPr>
              <p:nvPr/>
            </p:nvSpPr>
            <p:spPr bwMode="auto">
              <a:xfrm>
                <a:off x="733" y="3464"/>
                <a:ext cx="26" cy="26"/>
              </a:xfrm>
              <a:custGeom>
                <a:avLst/>
                <a:gdLst>
                  <a:gd name="T0" fmla="*/ 0 w 76"/>
                  <a:gd name="T1" fmla="*/ 0 h 77"/>
                  <a:gd name="T2" fmla="*/ 0 w 76"/>
                  <a:gd name="T3" fmla="*/ 0 h 77"/>
                  <a:gd name="T4" fmla="*/ 0 w 76"/>
                  <a:gd name="T5" fmla="*/ 0 h 77"/>
                  <a:gd name="T6" fmla="*/ 0 w 76"/>
                  <a:gd name="T7" fmla="*/ 0 h 77"/>
                  <a:gd name="T8" fmla="*/ 0 w 76"/>
                  <a:gd name="T9" fmla="*/ 0 h 77"/>
                  <a:gd name="T10" fmla="*/ 0 w 76"/>
                  <a:gd name="T11" fmla="*/ 0 h 77"/>
                  <a:gd name="T12" fmla="*/ 0 w 76"/>
                  <a:gd name="T13" fmla="*/ 0 h 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77">
                    <a:moveTo>
                      <a:pt x="76" y="39"/>
                    </a:moveTo>
                    <a:lnTo>
                      <a:pt x="76" y="39"/>
                    </a:lnTo>
                    <a:cubicBezTo>
                      <a:pt x="76" y="60"/>
                      <a:pt x="59" y="77"/>
                      <a:pt x="38" y="77"/>
                    </a:cubicBezTo>
                    <a:cubicBezTo>
                      <a:pt x="17" y="77"/>
                      <a:pt x="0" y="60"/>
                      <a:pt x="0" y="39"/>
                    </a:cubicBezTo>
                    <a:cubicBezTo>
                      <a:pt x="0" y="17"/>
                      <a:pt x="17" y="0"/>
                      <a:pt x="38" y="0"/>
                    </a:cubicBezTo>
                    <a:cubicBezTo>
                      <a:pt x="59" y="0"/>
                      <a:pt x="76" y="17"/>
                      <a:pt x="76" y="39"/>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80" name="Freeform 799"/>
              <p:cNvSpPr>
                <a:spLocks/>
              </p:cNvSpPr>
              <p:nvPr/>
            </p:nvSpPr>
            <p:spPr bwMode="auto">
              <a:xfrm>
                <a:off x="1784" y="172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DD908"/>
              </a:solidFill>
              <a:ln w="0">
                <a:solidFill>
                  <a:srgbClr val="000000"/>
                </a:solidFill>
                <a:prstDash val="solid"/>
                <a:round/>
                <a:headEnd/>
                <a:tailEnd/>
              </a:ln>
            </p:spPr>
            <p:txBody>
              <a:bodyPr/>
              <a:lstStyle/>
              <a:p>
                <a:endParaRPr lang="en-US">
                  <a:solidFill>
                    <a:srgbClr val="FFFFFF"/>
                  </a:solidFill>
                </a:endParaRPr>
              </a:p>
            </p:txBody>
          </p:sp>
          <p:sp>
            <p:nvSpPr>
              <p:cNvPr id="78481" name="Freeform 800"/>
              <p:cNvSpPr>
                <a:spLocks/>
              </p:cNvSpPr>
              <p:nvPr/>
            </p:nvSpPr>
            <p:spPr bwMode="auto">
              <a:xfrm>
                <a:off x="1784" y="172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82" name="Freeform 801"/>
              <p:cNvSpPr>
                <a:spLocks/>
              </p:cNvSpPr>
              <p:nvPr/>
            </p:nvSpPr>
            <p:spPr bwMode="auto">
              <a:xfrm>
                <a:off x="1922" y="16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89F1A"/>
              </a:solidFill>
              <a:ln w="0">
                <a:solidFill>
                  <a:srgbClr val="000000"/>
                </a:solidFill>
                <a:prstDash val="solid"/>
                <a:round/>
                <a:headEnd/>
                <a:tailEnd/>
              </a:ln>
            </p:spPr>
            <p:txBody>
              <a:bodyPr/>
              <a:lstStyle/>
              <a:p>
                <a:endParaRPr lang="en-US">
                  <a:solidFill>
                    <a:srgbClr val="FFFFFF"/>
                  </a:solidFill>
                </a:endParaRPr>
              </a:p>
            </p:txBody>
          </p:sp>
          <p:sp>
            <p:nvSpPr>
              <p:cNvPr id="78483" name="Freeform 802"/>
              <p:cNvSpPr>
                <a:spLocks/>
              </p:cNvSpPr>
              <p:nvPr/>
            </p:nvSpPr>
            <p:spPr bwMode="auto">
              <a:xfrm>
                <a:off x="1922" y="16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84" name="Freeform 803"/>
              <p:cNvSpPr>
                <a:spLocks/>
              </p:cNvSpPr>
              <p:nvPr/>
            </p:nvSpPr>
            <p:spPr bwMode="auto">
              <a:xfrm>
                <a:off x="1401" y="263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FEE01"/>
              </a:solidFill>
              <a:ln w="0">
                <a:solidFill>
                  <a:srgbClr val="000000"/>
                </a:solidFill>
                <a:prstDash val="solid"/>
                <a:round/>
                <a:headEnd/>
                <a:tailEnd/>
              </a:ln>
            </p:spPr>
            <p:txBody>
              <a:bodyPr/>
              <a:lstStyle/>
              <a:p>
                <a:endParaRPr lang="en-US">
                  <a:solidFill>
                    <a:srgbClr val="FFFFFF"/>
                  </a:solidFill>
                </a:endParaRPr>
              </a:p>
            </p:txBody>
          </p:sp>
          <p:sp>
            <p:nvSpPr>
              <p:cNvPr id="78485" name="Freeform 804"/>
              <p:cNvSpPr>
                <a:spLocks/>
              </p:cNvSpPr>
              <p:nvPr/>
            </p:nvSpPr>
            <p:spPr bwMode="auto">
              <a:xfrm>
                <a:off x="1401" y="263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86" name="Freeform 805"/>
              <p:cNvSpPr>
                <a:spLocks/>
              </p:cNvSpPr>
              <p:nvPr/>
            </p:nvSpPr>
            <p:spPr bwMode="auto">
              <a:xfrm>
                <a:off x="2669" y="276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78487" name="Freeform 806"/>
              <p:cNvSpPr>
                <a:spLocks/>
              </p:cNvSpPr>
              <p:nvPr/>
            </p:nvSpPr>
            <p:spPr bwMode="auto">
              <a:xfrm>
                <a:off x="2669" y="276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488" name="Freeform 807"/>
              <p:cNvSpPr>
                <a:spLocks/>
              </p:cNvSpPr>
              <p:nvPr/>
            </p:nvSpPr>
            <p:spPr bwMode="auto">
              <a:xfrm>
                <a:off x="902" y="313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grpSp>
        <p:grpSp>
          <p:nvGrpSpPr>
            <p:cNvPr id="77840" name="Group 1009"/>
            <p:cNvGrpSpPr>
              <a:grpSpLocks/>
            </p:cNvGrpSpPr>
            <p:nvPr/>
          </p:nvGrpSpPr>
          <p:grpSpPr bwMode="auto">
            <a:xfrm>
              <a:off x="321" y="1392"/>
              <a:ext cx="2444" cy="2409"/>
              <a:chOff x="321" y="1392"/>
              <a:chExt cx="2444" cy="2409"/>
            </a:xfrm>
          </p:grpSpPr>
          <p:sp>
            <p:nvSpPr>
              <p:cNvPr id="78089" name="Freeform 809"/>
              <p:cNvSpPr>
                <a:spLocks/>
              </p:cNvSpPr>
              <p:nvPr/>
            </p:nvSpPr>
            <p:spPr bwMode="auto">
              <a:xfrm>
                <a:off x="902" y="313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90" name="Freeform 810"/>
              <p:cNvSpPr>
                <a:spLocks/>
              </p:cNvSpPr>
              <p:nvPr/>
            </p:nvSpPr>
            <p:spPr bwMode="auto">
              <a:xfrm>
                <a:off x="2435" y="339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78091" name="Freeform 811"/>
              <p:cNvSpPr>
                <a:spLocks/>
              </p:cNvSpPr>
              <p:nvPr/>
            </p:nvSpPr>
            <p:spPr bwMode="auto">
              <a:xfrm>
                <a:off x="2435" y="339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92" name="Freeform 812"/>
              <p:cNvSpPr>
                <a:spLocks/>
              </p:cNvSpPr>
              <p:nvPr/>
            </p:nvSpPr>
            <p:spPr bwMode="auto">
              <a:xfrm>
                <a:off x="321" y="272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FEEA02"/>
              </a:solidFill>
              <a:ln w="0">
                <a:solidFill>
                  <a:srgbClr val="000000"/>
                </a:solidFill>
                <a:prstDash val="solid"/>
                <a:round/>
                <a:headEnd/>
                <a:tailEnd/>
              </a:ln>
            </p:spPr>
            <p:txBody>
              <a:bodyPr/>
              <a:lstStyle/>
              <a:p>
                <a:endParaRPr lang="en-US">
                  <a:solidFill>
                    <a:srgbClr val="FFFFFF"/>
                  </a:solidFill>
                </a:endParaRPr>
              </a:p>
            </p:txBody>
          </p:sp>
          <p:sp>
            <p:nvSpPr>
              <p:cNvPr id="78093" name="Freeform 813"/>
              <p:cNvSpPr>
                <a:spLocks/>
              </p:cNvSpPr>
              <p:nvPr/>
            </p:nvSpPr>
            <p:spPr bwMode="auto">
              <a:xfrm>
                <a:off x="321" y="272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94" name="Freeform 814"/>
              <p:cNvSpPr>
                <a:spLocks/>
              </p:cNvSpPr>
              <p:nvPr/>
            </p:nvSpPr>
            <p:spPr bwMode="auto">
              <a:xfrm>
                <a:off x="2644" y="2870"/>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78095" name="Freeform 815"/>
              <p:cNvSpPr>
                <a:spLocks/>
              </p:cNvSpPr>
              <p:nvPr/>
            </p:nvSpPr>
            <p:spPr bwMode="auto">
              <a:xfrm>
                <a:off x="2644" y="2870"/>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96" name="Freeform 816"/>
              <p:cNvSpPr>
                <a:spLocks/>
              </p:cNvSpPr>
              <p:nvPr/>
            </p:nvSpPr>
            <p:spPr bwMode="auto">
              <a:xfrm>
                <a:off x="797" y="1842"/>
                <a:ext cx="25" cy="25"/>
              </a:xfrm>
              <a:custGeom>
                <a:avLst/>
                <a:gdLst>
                  <a:gd name="T0" fmla="*/ 0 w 72"/>
                  <a:gd name="T1" fmla="*/ 0 h 73"/>
                  <a:gd name="T2" fmla="*/ 0 w 72"/>
                  <a:gd name="T3" fmla="*/ 0 h 73"/>
                  <a:gd name="T4" fmla="*/ 0 w 72"/>
                  <a:gd name="T5" fmla="*/ 0 h 73"/>
                  <a:gd name="T6" fmla="*/ 0 w 72"/>
                  <a:gd name="T7" fmla="*/ 0 h 73"/>
                  <a:gd name="T8" fmla="*/ 0 w 72"/>
                  <a:gd name="T9" fmla="*/ 0 h 73"/>
                  <a:gd name="T10" fmla="*/ 0 w 72"/>
                  <a:gd name="T11" fmla="*/ 0 h 73"/>
                  <a:gd name="T12" fmla="*/ 0 w 72"/>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3">
                    <a:moveTo>
                      <a:pt x="72" y="37"/>
                    </a:moveTo>
                    <a:lnTo>
                      <a:pt x="72" y="37"/>
                    </a:lnTo>
                    <a:cubicBezTo>
                      <a:pt x="72" y="56"/>
                      <a:pt x="56" y="73"/>
                      <a:pt x="36" y="73"/>
                    </a:cubicBezTo>
                    <a:cubicBezTo>
                      <a:pt x="16" y="73"/>
                      <a:pt x="0" y="56"/>
                      <a:pt x="0" y="37"/>
                    </a:cubicBezTo>
                    <a:cubicBezTo>
                      <a:pt x="0" y="17"/>
                      <a:pt x="16" y="0"/>
                      <a:pt x="36" y="0"/>
                    </a:cubicBezTo>
                    <a:cubicBezTo>
                      <a:pt x="56" y="0"/>
                      <a:pt x="72" y="17"/>
                      <a:pt x="72" y="37"/>
                    </a:cubicBezTo>
                    <a:close/>
                  </a:path>
                </a:pathLst>
              </a:custGeom>
              <a:solidFill>
                <a:srgbClr val="FFF200"/>
              </a:solidFill>
              <a:ln w="0">
                <a:solidFill>
                  <a:srgbClr val="000000"/>
                </a:solidFill>
                <a:prstDash val="solid"/>
                <a:round/>
                <a:headEnd/>
                <a:tailEnd/>
              </a:ln>
            </p:spPr>
            <p:txBody>
              <a:bodyPr/>
              <a:lstStyle/>
              <a:p>
                <a:endParaRPr lang="en-US">
                  <a:solidFill>
                    <a:srgbClr val="FFFFFF"/>
                  </a:solidFill>
                </a:endParaRPr>
              </a:p>
            </p:txBody>
          </p:sp>
          <p:sp>
            <p:nvSpPr>
              <p:cNvPr id="78097" name="Freeform 817"/>
              <p:cNvSpPr>
                <a:spLocks/>
              </p:cNvSpPr>
              <p:nvPr/>
            </p:nvSpPr>
            <p:spPr bwMode="auto">
              <a:xfrm>
                <a:off x="797" y="1842"/>
                <a:ext cx="25" cy="25"/>
              </a:xfrm>
              <a:custGeom>
                <a:avLst/>
                <a:gdLst>
                  <a:gd name="T0" fmla="*/ 0 w 72"/>
                  <a:gd name="T1" fmla="*/ 0 h 73"/>
                  <a:gd name="T2" fmla="*/ 0 w 72"/>
                  <a:gd name="T3" fmla="*/ 0 h 73"/>
                  <a:gd name="T4" fmla="*/ 0 w 72"/>
                  <a:gd name="T5" fmla="*/ 0 h 73"/>
                  <a:gd name="T6" fmla="*/ 0 w 72"/>
                  <a:gd name="T7" fmla="*/ 0 h 73"/>
                  <a:gd name="T8" fmla="*/ 0 w 72"/>
                  <a:gd name="T9" fmla="*/ 0 h 73"/>
                  <a:gd name="T10" fmla="*/ 0 w 72"/>
                  <a:gd name="T11" fmla="*/ 0 h 73"/>
                  <a:gd name="T12" fmla="*/ 0 w 72"/>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3">
                    <a:moveTo>
                      <a:pt x="72" y="37"/>
                    </a:moveTo>
                    <a:lnTo>
                      <a:pt x="72" y="37"/>
                    </a:lnTo>
                    <a:cubicBezTo>
                      <a:pt x="72" y="56"/>
                      <a:pt x="56" y="73"/>
                      <a:pt x="36" y="73"/>
                    </a:cubicBezTo>
                    <a:cubicBezTo>
                      <a:pt x="16" y="73"/>
                      <a:pt x="0" y="56"/>
                      <a:pt x="0" y="37"/>
                    </a:cubicBezTo>
                    <a:cubicBezTo>
                      <a:pt x="0" y="17"/>
                      <a:pt x="16" y="0"/>
                      <a:pt x="36" y="0"/>
                    </a:cubicBezTo>
                    <a:cubicBezTo>
                      <a:pt x="56" y="0"/>
                      <a:pt x="72" y="17"/>
                      <a:pt x="72"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98" name="Freeform 818"/>
              <p:cNvSpPr>
                <a:spLocks/>
              </p:cNvSpPr>
              <p:nvPr/>
            </p:nvSpPr>
            <p:spPr bwMode="auto">
              <a:xfrm>
                <a:off x="1436" y="3402"/>
                <a:ext cx="23"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49" y="63"/>
                      <a:pt x="32" y="63"/>
                    </a:cubicBezTo>
                    <a:cubicBezTo>
                      <a:pt x="14" y="63"/>
                      <a:pt x="0" y="49"/>
                      <a:pt x="0" y="32"/>
                    </a:cubicBezTo>
                    <a:cubicBezTo>
                      <a:pt x="0" y="14"/>
                      <a:pt x="14" y="0"/>
                      <a:pt x="32" y="0"/>
                    </a:cubicBezTo>
                    <a:cubicBezTo>
                      <a:pt x="49" y="0"/>
                      <a:pt x="64" y="14"/>
                      <a:pt x="64" y="32"/>
                    </a:cubicBezTo>
                    <a:close/>
                  </a:path>
                </a:pathLst>
              </a:custGeom>
              <a:solidFill>
                <a:srgbClr val="FABA12"/>
              </a:solidFill>
              <a:ln w="0">
                <a:solidFill>
                  <a:srgbClr val="000000"/>
                </a:solidFill>
                <a:prstDash val="solid"/>
                <a:round/>
                <a:headEnd/>
                <a:tailEnd/>
              </a:ln>
            </p:spPr>
            <p:txBody>
              <a:bodyPr/>
              <a:lstStyle/>
              <a:p>
                <a:endParaRPr lang="en-US">
                  <a:solidFill>
                    <a:srgbClr val="FFFFFF"/>
                  </a:solidFill>
                </a:endParaRPr>
              </a:p>
            </p:txBody>
          </p:sp>
          <p:sp>
            <p:nvSpPr>
              <p:cNvPr id="78099" name="Freeform 819"/>
              <p:cNvSpPr>
                <a:spLocks/>
              </p:cNvSpPr>
              <p:nvPr/>
            </p:nvSpPr>
            <p:spPr bwMode="auto">
              <a:xfrm>
                <a:off x="1436" y="3402"/>
                <a:ext cx="23"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49" y="63"/>
                      <a:pt x="32" y="63"/>
                    </a:cubicBezTo>
                    <a:cubicBezTo>
                      <a:pt x="14" y="63"/>
                      <a:pt x="0" y="49"/>
                      <a:pt x="0" y="32"/>
                    </a:cubicBezTo>
                    <a:cubicBezTo>
                      <a:pt x="0" y="14"/>
                      <a:pt x="14" y="0"/>
                      <a:pt x="32" y="0"/>
                    </a:cubicBezTo>
                    <a:cubicBezTo>
                      <a:pt x="49" y="0"/>
                      <a:pt x="64" y="14"/>
                      <a:pt x="64"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00" name="Freeform 820"/>
              <p:cNvSpPr>
                <a:spLocks/>
              </p:cNvSpPr>
              <p:nvPr/>
            </p:nvSpPr>
            <p:spPr bwMode="auto">
              <a:xfrm>
                <a:off x="1001" y="181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FEE01"/>
              </a:solidFill>
              <a:ln w="0">
                <a:solidFill>
                  <a:srgbClr val="000000"/>
                </a:solidFill>
                <a:prstDash val="solid"/>
                <a:round/>
                <a:headEnd/>
                <a:tailEnd/>
              </a:ln>
            </p:spPr>
            <p:txBody>
              <a:bodyPr/>
              <a:lstStyle/>
              <a:p>
                <a:endParaRPr lang="en-US">
                  <a:solidFill>
                    <a:srgbClr val="FFFFFF"/>
                  </a:solidFill>
                </a:endParaRPr>
              </a:p>
            </p:txBody>
          </p:sp>
          <p:sp>
            <p:nvSpPr>
              <p:cNvPr id="78101" name="Freeform 821"/>
              <p:cNvSpPr>
                <a:spLocks/>
              </p:cNvSpPr>
              <p:nvPr/>
            </p:nvSpPr>
            <p:spPr bwMode="auto">
              <a:xfrm>
                <a:off x="1001" y="181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02" name="Freeform 822"/>
              <p:cNvSpPr>
                <a:spLocks/>
              </p:cNvSpPr>
              <p:nvPr/>
            </p:nvSpPr>
            <p:spPr bwMode="auto">
              <a:xfrm>
                <a:off x="2715" y="29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78103" name="Freeform 823"/>
              <p:cNvSpPr>
                <a:spLocks/>
              </p:cNvSpPr>
              <p:nvPr/>
            </p:nvSpPr>
            <p:spPr bwMode="auto">
              <a:xfrm>
                <a:off x="2715" y="29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04" name="Freeform 824"/>
              <p:cNvSpPr>
                <a:spLocks/>
              </p:cNvSpPr>
              <p:nvPr/>
            </p:nvSpPr>
            <p:spPr bwMode="auto">
              <a:xfrm>
                <a:off x="961" y="1495"/>
                <a:ext cx="45" cy="43"/>
              </a:xfrm>
              <a:custGeom>
                <a:avLst/>
                <a:gdLst>
                  <a:gd name="T0" fmla="*/ 0 w 127"/>
                  <a:gd name="T1" fmla="*/ 0 h 127"/>
                  <a:gd name="T2" fmla="*/ 0 w 127"/>
                  <a:gd name="T3" fmla="*/ 0 h 127"/>
                  <a:gd name="T4" fmla="*/ 0 w 127"/>
                  <a:gd name="T5" fmla="*/ 0 h 127"/>
                  <a:gd name="T6" fmla="*/ 0 w 127"/>
                  <a:gd name="T7" fmla="*/ 0 h 127"/>
                  <a:gd name="T8" fmla="*/ 0 w 127"/>
                  <a:gd name="T9" fmla="*/ 0 h 127"/>
                  <a:gd name="T10" fmla="*/ 0 w 127"/>
                  <a:gd name="T11" fmla="*/ 0 h 127"/>
                  <a:gd name="T12" fmla="*/ 0 w 127"/>
                  <a:gd name="T13" fmla="*/ 0 h 1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27">
                    <a:moveTo>
                      <a:pt x="127" y="64"/>
                    </a:moveTo>
                    <a:lnTo>
                      <a:pt x="127" y="64"/>
                    </a:lnTo>
                    <a:cubicBezTo>
                      <a:pt x="127" y="99"/>
                      <a:pt x="99" y="127"/>
                      <a:pt x="64" y="127"/>
                    </a:cubicBezTo>
                    <a:cubicBezTo>
                      <a:pt x="28" y="127"/>
                      <a:pt x="0" y="99"/>
                      <a:pt x="0" y="64"/>
                    </a:cubicBezTo>
                    <a:cubicBezTo>
                      <a:pt x="0" y="28"/>
                      <a:pt x="28" y="0"/>
                      <a:pt x="64" y="0"/>
                    </a:cubicBezTo>
                    <a:cubicBezTo>
                      <a:pt x="99" y="0"/>
                      <a:pt x="127" y="28"/>
                      <a:pt x="127" y="64"/>
                    </a:cubicBezTo>
                    <a:close/>
                  </a:path>
                </a:pathLst>
              </a:custGeom>
              <a:solidFill>
                <a:srgbClr val="FDD908"/>
              </a:solidFill>
              <a:ln w="0">
                <a:solidFill>
                  <a:srgbClr val="000000"/>
                </a:solidFill>
                <a:prstDash val="solid"/>
                <a:round/>
                <a:headEnd/>
                <a:tailEnd/>
              </a:ln>
            </p:spPr>
            <p:txBody>
              <a:bodyPr/>
              <a:lstStyle/>
              <a:p>
                <a:endParaRPr lang="en-US">
                  <a:solidFill>
                    <a:srgbClr val="FFFFFF"/>
                  </a:solidFill>
                </a:endParaRPr>
              </a:p>
            </p:txBody>
          </p:sp>
          <p:sp>
            <p:nvSpPr>
              <p:cNvPr id="78105" name="Freeform 825"/>
              <p:cNvSpPr>
                <a:spLocks/>
              </p:cNvSpPr>
              <p:nvPr/>
            </p:nvSpPr>
            <p:spPr bwMode="auto">
              <a:xfrm>
                <a:off x="961" y="1495"/>
                <a:ext cx="45" cy="43"/>
              </a:xfrm>
              <a:custGeom>
                <a:avLst/>
                <a:gdLst>
                  <a:gd name="T0" fmla="*/ 0 w 127"/>
                  <a:gd name="T1" fmla="*/ 0 h 127"/>
                  <a:gd name="T2" fmla="*/ 0 w 127"/>
                  <a:gd name="T3" fmla="*/ 0 h 127"/>
                  <a:gd name="T4" fmla="*/ 0 w 127"/>
                  <a:gd name="T5" fmla="*/ 0 h 127"/>
                  <a:gd name="T6" fmla="*/ 0 w 127"/>
                  <a:gd name="T7" fmla="*/ 0 h 127"/>
                  <a:gd name="T8" fmla="*/ 0 w 127"/>
                  <a:gd name="T9" fmla="*/ 0 h 127"/>
                  <a:gd name="T10" fmla="*/ 0 w 127"/>
                  <a:gd name="T11" fmla="*/ 0 h 127"/>
                  <a:gd name="T12" fmla="*/ 0 w 127"/>
                  <a:gd name="T13" fmla="*/ 0 h 1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27">
                    <a:moveTo>
                      <a:pt x="127" y="64"/>
                    </a:moveTo>
                    <a:lnTo>
                      <a:pt x="127" y="64"/>
                    </a:lnTo>
                    <a:cubicBezTo>
                      <a:pt x="127" y="99"/>
                      <a:pt x="99" y="127"/>
                      <a:pt x="64" y="127"/>
                    </a:cubicBezTo>
                    <a:cubicBezTo>
                      <a:pt x="28" y="127"/>
                      <a:pt x="0" y="99"/>
                      <a:pt x="0" y="64"/>
                    </a:cubicBezTo>
                    <a:cubicBezTo>
                      <a:pt x="0" y="28"/>
                      <a:pt x="28" y="0"/>
                      <a:pt x="64" y="0"/>
                    </a:cubicBezTo>
                    <a:cubicBezTo>
                      <a:pt x="99" y="0"/>
                      <a:pt x="127" y="28"/>
                      <a:pt x="127" y="6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06" name="Freeform 826"/>
              <p:cNvSpPr>
                <a:spLocks/>
              </p:cNvSpPr>
              <p:nvPr/>
            </p:nvSpPr>
            <p:spPr bwMode="auto">
              <a:xfrm>
                <a:off x="434" y="284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78107" name="Freeform 827"/>
              <p:cNvSpPr>
                <a:spLocks/>
              </p:cNvSpPr>
              <p:nvPr/>
            </p:nvSpPr>
            <p:spPr bwMode="auto">
              <a:xfrm>
                <a:off x="434" y="284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08" name="Freeform 828"/>
              <p:cNvSpPr>
                <a:spLocks/>
              </p:cNvSpPr>
              <p:nvPr/>
            </p:nvSpPr>
            <p:spPr bwMode="auto">
              <a:xfrm>
                <a:off x="2333" y="330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78109" name="Freeform 829"/>
              <p:cNvSpPr>
                <a:spLocks/>
              </p:cNvSpPr>
              <p:nvPr/>
            </p:nvSpPr>
            <p:spPr bwMode="auto">
              <a:xfrm>
                <a:off x="2333" y="330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10" name="Freeform 830"/>
              <p:cNvSpPr>
                <a:spLocks/>
              </p:cNvSpPr>
              <p:nvPr/>
            </p:nvSpPr>
            <p:spPr bwMode="auto">
              <a:xfrm>
                <a:off x="466" y="266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111" name="Freeform 831"/>
              <p:cNvSpPr>
                <a:spLocks/>
              </p:cNvSpPr>
              <p:nvPr/>
            </p:nvSpPr>
            <p:spPr bwMode="auto">
              <a:xfrm>
                <a:off x="466" y="266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12" name="Freeform 832"/>
              <p:cNvSpPr>
                <a:spLocks/>
              </p:cNvSpPr>
              <p:nvPr/>
            </p:nvSpPr>
            <p:spPr bwMode="auto">
              <a:xfrm>
                <a:off x="1359" y="243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93D222"/>
              </a:solidFill>
              <a:ln w="0">
                <a:solidFill>
                  <a:srgbClr val="000000"/>
                </a:solidFill>
                <a:prstDash val="solid"/>
                <a:round/>
                <a:headEnd/>
                <a:tailEnd/>
              </a:ln>
            </p:spPr>
            <p:txBody>
              <a:bodyPr/>
              <a:lstStyle/>
              <a:p>
                <a:endParaRPr lang="en-US">
                  <a:solidFill>
                    <a:srgbClr val="FFFFFF"/>
                  </a:solidFill>
                </a:endParaRPr>
              </a:p>
            </p:txBody>
          </p:sp>
          <p:sp>
            <p:nvSpPr>
              <p:cNvPr id="78113" name="Freeform 833"/>
              <p:cNvSpPr>
                <a:spLocks/>
              </p:cNvSpPr>
              <p:nvPr/>
            </p:nvSpPr>
            <p:spPr bwMode="auto">
              <a:xfrm>
                <a:off x="1359" y="243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14" name="Freeform 834"/>
              <p:cNvSpPr>
                <a:spLocks/>
              </p:cNvSpPr>
              <p:nvPr/>
            </p:nvSpPr>
            <p:spPr bwMode="auto">
              <a:xfrm>
                <a:off x="2368"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FF001"/>
              </a:solidFill>
              <a:ln w="0">
                <a:solidFill>
                  <a:srgbClr val="000000"/>
                </a:solidFill>
                <a:prstDash val="solid"/>
                <a:round/>
                <a:headEnd/>
                <a:tailEnd/>
              </a:ln>
            </p:spPr>
            <p:txBody>
              <a:bodyPr/>
              <a:lstStyle/>
              <a:p>
                <a:endParaRPr lang="en-US">
                  <a:solidFill>
                    <a:srgbClr val="FFFFFF"/>
                  </a:solidFill>
                </a:endParaRPr>
              </a:p>
            </p:txBody>
          </p:sp>
          <p:sp>
            <p:nvSpPr>
              <p:cNvPr id="78115" name="Freeform 835"/>
              <p:cNvSpPr>
                <a:spLocks/>
              </p:cNvSpPr>
              <p:nvPr/>
            </p:nvSpPr>
            <p:spPr bwMode="auto">
              <a:xfrm>
                <a:off x="2368"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16" name="Freeform 836"/>
              <p:cNvSpPr>
                <a:spLocks/>
              </p:cNvSpPr>
              <p:nvPr/>
            </p:nvSpPr>
            <p:spPr bwMode="auto">
              <a:xfrm>
                <a:off x="735" y="3545"/>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78117" name="Freeform 837"/>
              <p:cNvSpPr>
                <a:spLocks/>
              </p:cNvSpPr>
              <p:nvPr/>
            </p:nvSpPr>
            <p:spPr bwMode="auto">
              <a:xfrm>
                <a:off x="735" y="3545"/>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18" name="Freeform 838"/>
              <p:cNvSpPr>
                <a:spLocks/>
              </p:cNvSpPr>
              <p:nvPr/>
            </p:nvSpPr>
            <p:spPr bwMode="auto">
              <a:xfrm>
                <a:off x="778" y="34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78119" name="Freeform 839"/>
              <p:cNvSpPr>
                <a:spLocks/>
              </p:cNvSpPr>
              <p:nvPr/>
            </p:nvSpPr>
            <p:spPr bwMode="auto">
              <a:xfrm>
                <a:off x="778" y="34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20" name="Freeform 840"/>
              <p:cNvSpPr>
                <a:spLocks/>
              </p:cNvSpPr>
              <p:nvPr/>
            </p:nvSpPr>
            <p:spPr bwMode="auto">
              <a:xfrm>
                <a:off x="912" y="3268"/>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2" y="65"/>
                    </a:cubicBezTo>
                    <a:cubicBezTo>
                      <a:pt x="15" y="65"/>
                      <a:pt x="0" y="50"/>
                      <a:pt x="0" y="33"/>
                    </a:cubicBezTo>
                    <a:cubicBezTo>
                      <a:pt x="0" y="15"/>
                      <a:pt x="15" y="0"/>
                      <a:pt x="32" y="0"/>
                    </a:cubicBezTo>
                    <a:cubicBezTo>
                      <a:pt x="50" y="0"/>
                      <a:pt x="65" y="15"/>
                      <a:pt x="65" y="33"/>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78121" name="Freeform 841"/>
              <p:cNvSpPr>
                <a:spLocks/>
              </p:cNvSpPr>
              <p:nvPr/>
            </p:nvSpPr>
            <p:spPr bwMode="auto">
              <a:xfrm>
                <a:off x="912" y="3268"/>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2" y="65"/>
                    </a:cubicBezTo>
                    <a:cubicBezTo>
                      <a:pt x="15" y="65"/>
                      <a:pt x="0" y="50"/>
                      <a:pt x="0" y="33"/>
                    </a:cubicBezTo>
                    <a:cubicBezTo>
                      <a:pt x="0" y="15"/>
                      <a:pt x="15" y="0"/>
                      <a:pt x="32" y="0"/>
                    </a:cubicBezTo>
                    <a:cubicBezTo>
                      <a:pt x="50" y="0"/>
                      <a:pt x="65" y="15"/>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22" name="Freeform 842"/>
              <p:cNvSpPr>
                <a:spLocks/>
              </p:cNvSpPr>
              <p:nvPr/>
            </p:nvSpPr>
            <p:spPr bwMode="auto">
              <a:xfrm>
                <a:off x="2389" y="325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78123" name="Freeform 843"/>
              <p:cNvSpPr>
                <a:spLocks/>
              </p:cNvSpPr>
              <p:nvPr/>
            </p:nvSpPr>
            <p:spPr bwMode="auto">
              <a:xfrm>
                <a:off x="2389" y="325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24" name="Freeform 844"/>
              <p:cNvSpPr>
                <a:spLocks/>
              </p:cNvSpPr>
              <p:nvPr/>
            </p:nvSpPr>
            <p:spPr bwMode="auto">
              <a:xfrm>
                <a:off x="555" y="2788"/>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78125" name="Freeform 845"/>
              <p:cNvSpPr>
                <a:spLocks/>
              </p:cNvSpPr>
              <p:nvPr/>
            </p:nvSpPr>
            <p:spPr bwMode="auto">
              <a:xfrm>
                <a:off x="555" y="2788"/>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26" name="Freeform 846"/>
              <p:cNvSpPr>
                <a:spLocks/>
              </p:cNvSpPr>
              <p:nvPr/>
            </p:nvSpPr>
            <p:spPr bwMode="auto">
              <a:xfrm>
                <a:off x="2400" y="31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FBF101"/>
              </a:solidFill>
              <a:ln w="0">
                <a:solidFill>
                  <a:srgbClr val="000000"/>
                </a:solidFill>
                <a:prstDash val="solid"/>
                <a:round/>
                <a:headEnd/>
                <a:tailEnd/>
              </a:ln>
            </p:spPr>
            <p:txBody>
              <a:bodyPr/>
              <a:lstStyle/>
              <a:p>
                <a:endParaRPr lang="en-US">
                  <a:solidFill>
                    <a:srgbClr val="FFFFFF"/>
                  </a:solidFill>
                </a:endParaRPr>
              </a:p>
            </p:txBody>
          </p:sp>
          <p:sp>
            <p:nvSpPr>
              <p:cNvPr id="78127" name="Freeform 847"/>
              <p:cNvSpPr>
                <a:spLocks/>
              </p:cNvSpPr>
              <p:nvPr/>
            </p:nvSpPr>
            <p:spPr bwMode="auto">
              <a:xfrm>
                <a:off x="2400" y="31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28" name="Freeform 848"/>
              <p:cNvSpPr>
                <a:spLocks/>
              </p:cNvSpPr>
              <p:nvPr/>
            </p:nvSpPr>
            <p:spPr bwMode="auto">
              <a:xfrm>
                <a:off x="2404" y="34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129" name="Freeform 849"/>
              <p:cNvSpPr>
                <a:spLocks/>
              </p:cNvSpPr>
              <p:nvPr/>
            </p:nvSpPr>
            <p:spPr bwMode="auto">
              <a:xfrm>
                <a:off x="2404" y="34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30" name="Freeform 850"/>
              <p:cNvSpPr>
                <a:spLocks/>
              </p:cNvSpPr>
              <p:nvPr/>
            </p:nvSpPr>
            <p:spPr bwMode="auto">
              <a:xfrm>
                <a:off x="466" y="269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DDB07"/>
              </a:solidFill>
              <a:ln w="0">
                <a:solidFill>
                  <a:srgbClr val="000000"/>
                </a:solidFill>
                <a:prstDash val="solid"/>
                <a:round/>
                <a:headEnd/>
                <a:tailEnd/>
              </a:ln>
            </p:spPr>
            <p:txBody>
              <a:bodyPr/>
              <a:lstStyle/>
              <a:p>
                <a:endParaRPr lang="en-US">
                  <a:solidFill>
                    <a:srgbClr val="FFFFFF"/>
                  </a:solidFill>
                </a:endParaRPr>
              </a:p>
            </p:txBody>
          </p:sp>
          <p:sp>
            <p:nvSpPr>
              <p:cNvPr id="78131" name="Freeform 851"/>
              <p:cNvSpPr>
                <a:spLocks/>
              </p:cNvSpPr>
              <p:nvPr/>
            </p:nvSpPr>
            <p:spPr bwMode="auto">
              <a:xfrm>
                <a:off x="466" y="269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32" name="Freeform 852"/>
              <p:cNvSpPr>
                <a:spLocks/>
              </p:cNvSpPr>
              <p:nvPr/>
            </p:nvSpPr>
            <p:spPr bwMode="auto">
              <a:xfrm>
                <a:off x="2262" y="34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78133" name="Freeform 853"/>
              <p:cNvSpPr>
                <a:spLocks/>
              </p:cNvSpPr>
              <p:nvPr/>
            </p:nvSpPr>
            <p:spPr bwMode="auto">
              <a:xfrm>
                <a:off x="2262" y="34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34" name="Freeform 854"/>
              <p:cNvSpPr>
                <a:spLocks/>
              </p:cNvSpPr>
              <p:nvPr/>
            </p:nvSpPr>
            <p:spPr bwMode="auto">
              <a:xfrm>
                <a:off x="1681" y="212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DAE70C"/>
              </a:solidFill>
              <a:ln w="0">
                <a:solidFill>
                  <a:srgbClr val="000000"/>
                </a:solidFill>
                <a:prstDash val="solid"/>
                <a:round/>
                <a:headEnd/>
                <a:tailEnd/>
              </a:ln>
            </p:spPr>
            <p:txBody>
              <a:bodyPr/>
              <a:lstStyle/>
              <a:p>
                <a:endParaRPr lang="en-US">
                  <a:solidFill>
                    <a:srgbClr val="FFFFFF"/>
                  </a:solidFill>
                </a:endParaRPr>
              </a:p>
            </p:txBody>
          </p:sp>
          <p:sp>
            <p:nvSpPr>
              <p:cNvPr id="78135" name="Freeform 855"/>
              <p:cNvSpPr>
                <a:spLocks/>
              </p:cNvSpPr>
              <p:nvPr/>
            </p:nvSpPr>
            <p:spPr bwMode="auto">
              <a:xfrm>
                <a:off x="1681" y="212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36" name="Freeform 856"/>
              <p:cNvSpPr>
                <a:spLocks/>
              </p:cNvSpPr>
              <p:nvPr/>
            </p:nvSpPr>
            <p:spPr bwMode="auto">
              <a:xfrm>
                <a:off x="2573" y="293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FED02"/>
              </a:solidFill>
              <a:ln w="0">
                <a:solidFill>
                  <a:srgbClr val="000000"/>
                </a:solidFill>
                <a:prstDash val="solid"/>
                <a:round/>
                <a:headEnd/>
                <a:tailEnd/>
              </a:ln>
            </p:spPr>
            <p:txBody>
              <a:bodyPr/>
              <a:lstStyle/>
              <a:p>
                <a:endParaRPr lang="en-US">
                  <a:solidFill>
                    <a:srgbClr val="FFFFFF"/>
                  </a:solidFill>
                </a:endParaRPr>
              </a:p>
            </p:txBody>
          </p:sp>
          <p:sp>
            <p:nvSpPr>
              <p:cNvPr id="78137" name="Freeform 857"/>
              <p:cNvSpPr>
                <a:spLocks/>
              </p:cNvSpPr>
              <p:nvPr/>
            </p:nvSpPr>
            <p:spPr bwMode="auto">
              <a:xfrm>
                <a:off x="2573" y="293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38" name="Freeform 858"/>
              <p:cNvSpPr>
                <a:spLocks/>
              </p:cNvSpPr>
              <p:nvPr/>
            </p:nvSpPr>
            <p:spPr bwMode="auto">
              <a:xfrm>
                <a:off x="854" y="1914"/>
                <a:ext cx="25"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5" y="71"/>
                      <a:pt x="35" y="71"/>
                    </a:cubicBezTo>
                    <a:cubicBezTo>
                      <a:pt x="16" y="71"/>
                      <a:pt x="0" y="55"/>
                      <a:pt x="0" y="36"/>
                    </a:cubicBezTo>
                    <a:cubicBezTo>
                      <a:pt x="0" y="16"/>
                      <a:pt x="16" y="0"/>
                      <a:pt x="35" y="0"/>
                    </a:cubicBezTo>
                    <a:cubicBezTo>
                      <a:pt x="55" y="0"/>
                      <a:pt x="71" y="16"/>
                      <a:pt x="71" y="36"/>
                    </a:cubicBezTo>
                    <a:close/>
                  </a:path>
                </a:pathLst>
              </a:custGeom>
              <a:solidFill>
                <a:srgbClr val="FDDF06"/>
              </a:solidFill>
              <a:ln w="0">
                <a:solidFill>
                  <a:srgbClr val="000000"/>
                </a:solidFill>
                <a:prstDash val="solid"/>
                <a:round/>
                <a:headEnd/>
                <a:tailEnd/>
              </a:ln>
            </p:spPr>
            <p:txBody>
              <a:bodyPr/>
              <a:lstStyle/>
              <a:p>
                <a:endParaRPr lang="en-US">
                  <a:solidFill>
                    <a:srgbClr val="FFFFFF"/>
                  </a:solidFill>
                </a:endParaRPr>
              </a:p>
            </p:txBody>
          </p:sp>
          <p:sp>
            <p:nvSpPr>
              <p:cNvPr id="78139" name="Freeform 859"/>
              <p:cNvSpPr>
                <a:spLocks/>
              </p:cNvSpPr>
              <p:nvPr/>
            </p:nvSpPr>
            <p:spPr bwMode="auto">
              <a:xfrm>
                <a:off x="854" y="1914"/>
                <a:ext cx="25"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5" y="71"/>
                      <a:pt x="35" y="71"/>
                    </a:cubicBezTo>
                    <a:cubicBezTo>
                      <a:pt x="16" y="71"/>
                      <a:pt x="0" y="55"/>
                      <a:pt x="0" y="36"/>
                    </a:cubicBezTo>
                    <a:cubicBezTo>
                      <a:pt x="0" y="16"/>
                      <a:pt x="16" y="0"/>
                      <a:pt x="35" y="0"/>
                    </a:cubicBezTo>
                    <a:cubicBezTo>
                      <a:pt x="55" y="0"/>
                      <a:pt x="71" y="16"/>
                      <a:pt x="71"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40" name="Freeform 860"/>
              <p:cNvSpPr>
                <a:spLocks/>
              </p:cNvSpPr>
              <p:nvPr/>
            </p:nvSpPr>
            <p:spPr bwMode="auto">
              <a:xfrm>
                <a:off x="1621" y="227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89C1B"/>
              </a:solidFill>
              <a:ln w="0">
                <a:solidFill>
                  <a:srgbClr val="000000"/>
                </a:solidFill>
                <a:prstDash val="solid"/>
                <a:round/>
                <a:headEnd/>
                <a:tailEnd/>
              </a:ln>
            </p:spPr>
            <p:txBody>
              <a:bodyPr/>
              <a:lstStyle/>
              <a:p>
                <a:endParaRPr lang="en-US">
                  <a:solidFill>
                    <a:srgbClr val="FFFFFF"/>
                  </a:solidFill>
                </a:endParaRPr>
              </a:p>
            </p:txBody>
          </p:sp>
          <p:sp>
            <p:nvSpPr>
              <p:cNvPr id="78141" name="Freeform 861"/>
              <p:cNvSpPr>
                <a:spLocks/>
              </p:cNvSpPr>
              <p:nvPr/>
            </p:nvSpPr>
            <p:spPr bwMode="auto">
              <a:xfrm>
                <a:off x="1621" y="227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42" name="Freeform 862"/>
              <p:cNvSpPr>
                <a:spLocks/>
              </p:cNvSpPr>
              <p:nvPr/>
            </p:nvSpPr>
            <p:spPr bwMode="auto">
              <a:xfrm>
                <a:off x="849" y="1772"/>
                <a:ext cx="64" cy="62"/>
              </a:xfrm>
              <a:custGeom>
                <a:avLst/>
                <a:gdLst>
                  <a:gd name="T0" fmla="*/ 0 w 181"/>
                  <a:gd name="T1" fmla="*/ 0 h 181"/>
                  <a:gd name="T2" fmla="*/ 0 w 181"/>
                  <a:gd name="T3" fmla="*/ 0 h 181"/>
                  <a:gd name="T4" fmla="*/ 0 w 181"/>
                  <a:gd name="T5" fmla="*/ 0 h 181"/>
                  <a:gd name="T6" fmla="*/ 0 w 181"/>
                  <a:gd name="T7" fmla="*/ 0 h 181"/>
                  <a:gd name="T8" fmla="*/ 0 w 181"/>
                  <a:gd name="T9" fmla="*/ 0 h 181"/>
                  <a:gd name="T10" fmla="*/ 0 w 181"/>
                  <a:gd name="T11" fmla="*/ 0 h 181"/>
                  <a:gd name="T12" fmla="*/ 0 w 181"/>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1" h="181">
                    <a:moveTo>
                      <a:pt x="181" y="91"/>
                    </a:moveTo>
                    <a:lnTo>
                      <a:pt x="181" y="91"/>
                    </a:lnTo>
                    <a:cubicBezTo>
                      <a:pt x="181" y="140"/>
                      <a:pt x="140" y="181"/>
                      <a:pt x="90" y="181"/>
                    </a:cubicBezTo>
                    <a:cubicBezTo>
                      <a:pt x="40" y="181"/>
                      <a:pt x="0" y="140"/>
                      <a:pt x="0" y="91"/>
                    </a:cubicBezTo>
                    <a:cubicBezTo>
                      <a:pt x="0" y="41"/>
                      <a:pt x="40" y="0"/>
                      <a:pt x="90" y="0"/>
                    </a:cubicBezTo>
                    <a:cubicBezTo>
                      <a:pt x="140" y="0"/>
                      <a:pt x="181" y="41"/>
                      <a:pt x="181" y="91"/>
                    </a:cubicBezTo>
                    <a:close/>
                  </a:path>
                </a:pathLst>
              </a:custGeom>
              <a:solidFill>
                <a:srgbClr val="FBC60E"/>
              </a:solidFill>
              <a:ln w="0">
                <a:solidFill>
                  <a:srgbClr val="000000"/>
                </a:solidFill>
                <a:prstDash val="solid"/>
                <a:round/>
                <a:headEnd/>
                <a:tailEnd/>
              </a:ln>
            </p:spPr>
            <p:txBody>
              <a:bodyPr/>
              <a:lstStyle/>
              <a:p>
                <a:endParaRPr lang="en-US">
                  <a:solidFill>
                    <a:srgbClr val="FFFFFF"/>
                  </a:solidFill>
                </a:endParaRPr>
              </a:p>
            </p:txBody>
          </p:sp>
          <p:sp>
            <p:nvSpPr>
              <p:cNvPr id="78143" name="Freeform 863"/>
              <p:cNvSpPr>
                <a:spLocks/>
              </p:cNvSpPr>
              <p:nvPr/>
            </p:nvSpPr>
            <p:spPr bwMode="auto">
              <a:xfrm>
                <a:off x="849" y="1772"/>
                <a:ext cx="64" cy="62"/>
              </a:xfrm>
              <a:custGeom>
                <a:avLst/>
                <a:gdLst>
                  <a:gd name="T0" fmla="*/ 0 w 181"/>
                  <a:gd name="T1" fmla="*/ 0 h 181"/>
                  <a:gd name="T2" fmla="*/ 0 w 181"/>
                  <a:gd name="T3" fmla="*/ 0 h 181"/>
                  <a:gd name="T4" fmla="*/ 0 w 181"/>
                  <a:gd name="T5" fmla="*/ 0 h 181"/>
                  <a:gd name="T6" fmla="*/ 0 w 181"/>
                  <a:gd name="T7" fmla="*/ 0 h 181"/>
                  <a:gd name="T8" fmla="*/ 0 w 181"/>
                  <a:gd name="T9" fmla="*/ 0 h 181"/>
                  <a:gd name="T10" fmla="*/ 0 w 181"/>
                  <a:gd name="T11" fmla="*/ 0 h 181"/>
                  <a:gd name="T12" fmla="*/ 0 w 181"/>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1" h="181">
                    <a:moveTo>
                      <a:pt x="181" y="91"/>
                    </a:moveTo>
                    <a:lnTo>
                      <a:pt x="181" y="91"/>
                    </a:lnTo>
                    <a:cubicBezTo>
                      <a:pt x="181" y="140"/>
                      <a:pt x="140" y="181"/>
                      <a:pt x="90" y="181"/>
                    </a:cubicBezTo>
                    <a:cubicBezTo>
                      <a:pt x="40" y="181"/>
                      <a:pt x="0" y="140"/>
                      <a:pt x="0" y="91"/>
                    </a:cubicBezTo>
                    <a:cubicBezTo>
                      <a:pt x="0" y="41"/>
                      <a:pt x="40" y="0"/>
                      <a:pt x="90" y="0"/>
                    </a:cubicBezTo>
                    <a:cubicBezTo>
                      <a:pt x="140" y="0"/>
                      <a:pt x="181" y="41"/>
                      <a:pt x="181" y="9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44" name="Freeform 864"/>
              <p:cNvSpPr>
                <a:spLocks/>
              </p:cNvSpPr>
              <p:nvPr/>
            </p:nvSpPr>
            <p:spPr bwMode="auto">
              <a:xfrm>
                <a:off x="1578" y="1776"/>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AB414"/>
              </a:solidFill>
              <a:ln w="0">
                <a:solidFill>
                  <a:srgbClr val="000000"/>
                </a:solidFill>
                <a:prstDash val="solid"/>
                <a:round/>
                <a:headEnd/>
                <a:tailEnd/>
              </a:ln>
            </p:spPr>
            <p:txBody>
              <a:bodyPr/>
              <a:lstStyle/>
              <a:p>
                <a:endParaRPr lang="en-US">
                  <a:solidFill>
                    <a:srgbClr val="FFFFFF"/>
                  </a:solidFill>
                </a:endParaRPr>
              </a:p>
            </p:txBody>
          </p:sp>
          <p:sp>
            <p:nvSpPr>
              <p:cNvPr id="78145" name="Freeform 865"/>
              <p:cNvSpPr>
                <a:spLocks/>
              </p:cNvSpPr>
              <p:nvPr/>
            </p:nvSpPr>
            <p:spPr bwMode="auto">
              <a:xfrm>
                <a:off x="1578" y="1776"/>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46" name="Freeform 866"/>
              <p:cNvSpPr>
                <a:spLocks/>
              </p:cNvSpPr>
              <p:nvPr/>
            </p:nvSpPr>
            <p:spPr bwMode="auto">
              <a:xfrm>
                <a:off x="2488" y="300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147" name="Freeform 867"/>
              <p:cNvSpPr>
                <a:spLocks/>
              </p:cNvSpPr>
              <p:nvPr/>
            </p:nvSpPr>
            <p:spPr bwMode="auto">
              <a:xfrm>
                <a:off x="2488" y="300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48" name="Freeform 868"/>
              <p:cNvSpPr>
                <a:spLocks/>
              </p:cNvSpPr>
              <p:nvPr/>
            </p:nvSpPr>
            <p:spPr bwMode="auto">
              <a:xfrm>
                <a:off x="1681" y="272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4EF03"/>
              </a:solidFill>
              <a:ln w="0">
                <a:solidFill>
                  <a:srgbClr val="000000"/>
                </a:solidFill>
                <a:prstDash val="solid"/>
                <a:round/>
                <a:headEnd/>
                <a:tailEnd/>
              </a:ln>
            </p:spPr>
            <p:txBody>
              <a:bodyPr/>
              <a:lstStyle/>
              <a:p>
                <a:endParaRPr lang="en-US">
                  <a:solidFill>
                    <a:srgbClr val="FFFFFF"/>
                  </a:solidFill>
                </a:endParaRPr>
              </a:p>
            </p:txBody>
          </p:sp>
          <p:sp>
            <p:nvSpPr>
              <p:cNvPr id="78149" name="Freeform 869"/>
              <p:cNvSpPr>
                <a:spLocks/>
              </p:cNvSpPr>
              <p:nvPr/>
            </p:nvSpPr>
            <p:spPr bwMode="auto">
              <a:xfrm>
                <a:off x="1681" y="272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50" name="Freeform 870"/>
              <p:cNvSpPr>
                <a:spLocks/>
              </p:cNvSpPr>
              <p:nvPr/>
            </p:nvSpPr>
            <p:spPr bwMode="auto">
              <a:xfrm>
                <a:off x="714" y="363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78151" name="Freeform 871"/>
              <p:cNvSpPr>
                <a:spLocks/>
              </p:cNvSpPr>
              <p:nvPr/>
            </p:nvSpPr>
            <p:spPr bwMode="auto">
              <a:xfrm>
                <a:off x="714" y="363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52" name="Freeform 872"/>
              <p:cNvSpPr>
                <a:spLocks/>
              </p:cNvSpPr>
              <p:nvPr/>
            </p:nvSpPr>
            <p:spPr bwMode="auto">
              <a:xfrm>
                <a:off x="597" y="358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78153" name="Freeform 873"/>
              <p:cNvSpPr>
                <a:spLocks/>
              </p:cNvSpPr>
              <p:nvPr/>
            </p:nvSpPr>
            <p:spPr bwMode="auto">
              <a:xfrm>
                <a:off x="597" y="358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54" name="Freeform 874"/>
              <p:cNvSpPr>
                <a:spLocks/>
              </p:cNvSpPr>
              <p:nvPr/>
            </p:nvSpPr>
            <p:spPr bwMode="auto">
              <a:xfrm>
                <a:off x="2457" y="286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78155" name="Freeform 875"/>
              <p:cNvSpPr>
                <a:spLocks/>
              </p:cNvSpPr>
              <p:nvPr/>
            </p:nvSpPr>
            <p:spPr bwMode="auto">
              <a:xfrm>
                <a:off x="2457" y="286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56" name="Freeform 876"/>
              <p:cNvSpPr>
                <a:spLocks/>
              </p:cNvSpPr>
              <p:nvPr/>
            </p:nvSpPr>
            <p:spPr bwMode="auto">
              <a:xfrm>
                <a:off x="601" y="272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157" name="Freeform 877"/>
              <p:cNvSpPr>
                <a:spLocks/>
              </p:cNvSpPr>
              <p:nvPr/>
            </p:nvSpPr>
            <p:spPr bwMode="auto">
              <a:xfrm>
                <a:off x="601" y="272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58" name="Freeform 878"/>
              <p:cNvSpPr>
                <a:spLocks/>
              </p:cNvSpPr>
              <p:nvPr/>
            </p:nvSpPr>
            <p:spPr bwMode="auto">
              <a:xfrm>
                <a:off x="923" y="31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1" y="61"/>
                    </a:cubicBezTo>
                    <a:cubicBezTo>
                      <a:pt x="14" y="61"/>
                      <a:pt x="0" y="47"/>
                      <a:pt x="0" y="30"/>
                    </a:cubicBezTo>
                    <a:cubicBezTo>
                      <a:pt x="0" y="14"/>
                      <a:pt x="14" y="0"/>
                      <a:pt x="31" y="0"/>
                    </a:cubicBezTo>
                    <a:cubicBezTo>
                      <a:pt x="47" y="0"/>
                      <a:pt x="61" y="14"/>
                      <a:pt x="61" y="30"/>
                    </a:cubicBezTo>
                    <a:close/>
                  </a:path>
                </a:pathLst>
              </a:custGeom>
              <a:solidFill>
                <a:srgbClr val="FFED02"/>
              </a:solidFill>
              <a:ln w="0">
                <a:solidFill>
                  <a:srgbClr val="000000"/>
                </a:solidFill>
                <a:prstDash val="solid"/>
                <a:round/>
                <a:headEnd/>
                <a:tailEnd/>
              </a:ln>
            </p:spPr>
            <p:txBody>
              <a:bodyPr/>
              <a:lstStyle/>
              <a:p>
                <a:endParaRPr lang="en-US">
                  <a:solidFill>
                    <a:srgbClr val="FFFFFF"/>
                  </a:solidFill>
                </a:endParaRPr>
              </a:p>
            </p:txBody>
          </p:sp>
          <p:sp>
            <p:nvSpPr>
              <p:cNvPr id="78159" name="Freeform 879"/>
              <p:cNvSpPr>
                <a:spLocks/>
              </p:cNvSpPr>
              <p:nvPr/>
            </p:nvSpPr>
            <p:spPr bwMode="auto">
              <a:xfrm>
                <a:off x="923" y="31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1" y="61"/>
                    </a:cubicBezTo>
                    <a:cubicBezTo>
                      <a:pt x="14" y="61"/>
                      <a:pt x="0" y="47"/>
                      <a:pt x="0" y="30"/>
                    </a:cubicBezTo>
                    <a:cubicBezTo>
                      <a:pt x="0" y="14"/>
                      <a:pt x="14" y="0"/>
                      <a:pt x="31" y="0"/>
                    </a:cubicBezTo>
                    <a:cubicBezTo>
                      <a:pt x="47"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60" name="Freeform 880"/>
              <p:cNvSpPr>
                <a:spLocks/>
              </p:cNvSpPr>
              <p:nvPr/>
            </p:nvSpPr>
            <p:spPr bwMode="auto">
              <a:xfrm>
                <a:off x="2520" y="304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205"/>
              </a:solidFill>
              <a:ln w="0">
                <a:solidFill>
                  <a:srgbClr val="000000"/>
                </a:solidFill>
                <a:prstDash val="solid"/>
                <a:round/>
                <a:headEnd/>
                <a:tailEnd/>
              </a:ln>
            </p:spPr>
            <p:txBody>
              <a:bodyPr/>
              <a:lstStyle/>
              <a:p>
                <a:endParaRPr lang="en-US">
                  <a:solidFill>
                    <a:srgbClr val="FFFFFF"/>
                  </a:solidFill>
                </a:endParaRPr>
              </a:p>
            </p:txBody>
          </p:sp>
          <p:sp>
            <p:nvSpPr>
              <p:cNvPr id="78161" name="Freeform 881"/>
              <p:cNvSpPr>
                <a:spLocks/>
              </p:cNvSpPr>
              <p:nvPr/>
            </p:nvSpPr>
            <p:spPr bwMode="auto">
              <a:xfrm>
                <a:off x="2520" y="304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62" name="Freeform 882"/>
              <p:cNvSpPr>
                <a:spLocks/>
              </p:cNvSpPr>
              <p:nvPr/>
            </p:nvSpPr>
            <p:spPr bwMode="auto">
              <a:xfrm>
                <a:off x="812" y="3395"/>
                <a:ext cx="23"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50" y="63"/>
                      <a:pt x="32" y="63"/>
                    </a:cubicBezTo>
                    <a:cubicBezTo>
                      <a:pt x="15" y="63"/>
                      <a:pt x="0" y="49"/>
                      <a:pt x="0" y="32"/>
                    </a:cubicBezTo>
                    <a:cubicBezTo>
                      <a:pt x="0" y="14"/>
                      <a:pt x="15" y="0"/>
                      <a:pt x="32" y="0"/>
                    </a:cubicBezTo>
                    <a:cubicBezTo>
                      <a:pt x="50" y="0"/>
                      <a:pt x="64" y="14"/>
                      <a:pt x="64" y="32"/>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163" name="Freeform 883"/>
              <p:cNvSpPr>
                <a:spLocks/>
              </p:cNvSpPr>
              <p:nvPr/>
            </p:nvSpPr>
            <p:spPr bwMode="auto">
              <a:xfrm>
                <a:off x="812" y="3395"/>
                <a:ext cx="23"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50" y="63"/>
                      <a:pt x="32" y="63"/>
                    </a:cubicBezTo>
                    <a:cubicBezTo>
                      <a:pt x="15" y="63"/>
                      <a:pt x="0" y="49"/>
                      <a:pt x="0" y="32"/>
                    </a:cubicBezTo>
                    <a:cubicBezTo>
                      <a:pt x="0" y="14"/>
                      <a:pt x="15" y="0"/>
                      <a:pt x="32" y="0"/>
                    </a:cubicBezTo>
                    <a:cubicBezTo>
                      <a:pt x="50" y="0"/>
                      <a:pt x="64" y="14"/>
                      <a:pt x="64"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64" name="Freeform 884"/>
              <p:cNvSpPr>
                <a:spLocks/>
              </p:cNvSpPr>
              <p:nvPr/>
            </p:nvSpPr>
            <p:spPr bwMode="auto">
              <a:xfrm>
                <a:off x="1281" y="2475"/>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BC70E"/>
              </a:solidFill>
              <a:ln w="0">
                <a:solidFill>
                  <a:srgbClr val="000000"/>
                </a:solidFill>
                <a:prstDash val="solid"/>
                <a:round/>
                <a:headEnd/>
                <a:tailEnd/>
              </a:ln>
            </p:spPr>
            <p:txBody>
              <a:bodyPr/>
              <a:lstStyle/>
              <a:p>
                <a:endParaRPr lang="en-US">
                  <a:solidFill>
                    <a:srgbClr val="FFFFFF"/>
                  </a:solidFill>
                </a:endParaRPr>
              </a:p>
            </p:txBody>
          </p:sp>
          <p:sp>
            <p:nvSpPr>
              <p:cNvPr id="78165" name="Freeform 885"/>
              <p:cNvSpPr>
                <a:spLocks/>
              </p:cNvSpPr>
              <p:nvPr/>
            </p:nvSpPr>
            <p:spPr bwMode="auto">
              <a:xfrm>
                <a:off x="1281" y="2475"/>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66" name="Freeform 886"/>
              <p:cNvSpPr>
                <a:spLocks/>
              </p:cNvSpPr>
              <p:nvPr/>
            </p:nvSpPr>
            <p:spPr bwMode="auto">
              <a:xfrm>
                <a:off x="1472" y="25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BCDE15"/>
              </a:solidFill>
              <a:ln w="0">
                <a:solidFill>
                  <a:srgbClr val="000000"/>
                </a:solidFill>
                <a:prstDash val="solid"/>
                <a:round/>
                <a:headEnd/>
                <a:tailEnd/>
              </a:ln>
            </p:spPr>
            <p:txBody>
              <a:bodyPr/>
              <a:lstStyle/>
              <a:p>
                <a:endParaRPr lang="en-US">
                  <a:solidFill>
                    <a:srgbClr val="FFFFFF"/>
                  </a:solidFill>
                </a:endParaRPr>
              </a:p>
            </p:txBody>
          </p:sp>
          <p:sp>
            <p:nvSpPr>
              <p:cNvPr id="78167" name="Freeform 887"/>
              <p:cNvSpPr>
                <a:spLocks/>
              </p:cNvSpPr>
              <p:nvPr/>
            </p:nvSpPr>
            <p:spPr bwMode="auto">
              <a:xfrm>
                <a:off x="1472" y="25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68" name="Freeform 888"/>
              <p:cNvSpPr>
                <a:spLocks/>
              </p:cNvSpPr>
              <p:nvPr/>
            </p:nvSpPr>
            <p:spPr bwMode="auto">
              <a:xfrm>
                <a:off x="1631" y="2137"/>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BC80E"/>
              </a:solidFill>
              <a:ln w="0">
                <a:solidFill>
                  <a:srgbClr val="000000"/>
                </a:solidFill>
                <a:prstDash val="solid"/>
                <a:round/>
                <a:headEnd/>
                <a:tailEnd/>
              </a:ln>
            </p:spPr>
            <p:txBody>
              <a:bodyPr/>
              <a:lstStyle/>
              <a:p>
                <a:endParaRPr lang="en-US">
                  <a:solidFill>
                    <a:srgbClr val="FFFFFF"/>
                  </a:solidFill>
                </a:endParaRPr>
              </a:p>
            </p:txBody>
          </p:sp>
          <p:sp>
            <p:nvSpPr>
              <p:cNvPr id="78169" name="Freeform 889"/>
              <p:cNvSpPr>
                <a:spLocks/>
              </p:cNvSpPr>
              <p:nvPr/>
            </p:nvSpPr>
            <p:spPr bwMode="auto">
              <a:xfrm>
                <a:off x="1631" y="2137"/>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70" name="Freeform 890"/>
              <p:cNvSpPr>
                <a:spLocks/>
              </p:cNvSpPr>
              <p:nvPr/>
            </p:nvSpPr>
            <p:spPr bwMode="auto">
              <a:xfrm>
                <a:off x="2025" y="237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FF001"/>
              </a:solidFill>
              <a:ln w="0">
                <a:solidFill>
                  <a:srgbClr val="000000"/>
                </a:solidFill>
                <a:prstDash val="solid"/>
                <a:round/>
                <a:headEnd/>
                <a:tailEnd/>
              </a:ln>
            </p:spPr>
            <p:txBody>
              <a:bodyPr/>
              <a:lstStyle/>
              <a:p>
                <a:endParaRPr lang="en-US">
                  <a:solidFill>
                    <a:srgbClr val="FFFFFF"/>
                  </a:solidFill>
                </a:endParaRPr>
              </a:p>
            </p:txBody>
          </p:sp>
          <p:sp>
            <p:nvSpPr>
              <p:cNvPr id="78171" name="Freeform 891"/>
              <p:cNvSpPr>
                <a:spLocks/>
              </p:cNvSpPr>
              <p:nvPr/>
            </p:nvSpPr>
            <p:spPr bwMode="auto">
              <a:xfrm>
                <a:off x="2025" y="237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72" name="Freeform 892"/>
              <p:cNvSpPr>
                <a:spLocks/>
              </p:cNvSpPr>
              <p:nvPr/>
            </p:nvSpPr>
            <p:spPr bwMode="auto">
              <a:xfrm>
                <a:off x="1016" y="1667"/>
                <a:ext cx="27"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 h="77">
                    <a:moveTo>
                      <a:pt x="78" y="39"/>
                    </a:moveTo>
                    <a:lnTo>
                      <a:pt x="78" y="39"/>
                    </a:lnTo>
                    <a:cubicBezTo>
                      <a:pt x="78" y="60"/>
                      <a:pt x="60" y="77"/>
                      <a:pt x="39" y="77"/>
                    </a:cubicBezTo>
                    <a:cubicBezTo>
                      <a:pt x="17" y="77"/>
                      <a:pt x="0" y="60"/>
                      <a:pt x="0" y="39"/>
                    </a:cubicBezTo>
                    <a:cubicBezTo>
                      <a:pt x="0" y="17"/>
                      <a:pt x="17" y="0"/>
                      <a:pt x="39" y="0"/>
                    </a:cubicBezTo>
                    <a:cubicBezTo>
                      <a:pt x="60" y="0"/>
                      <a:pt x="78" y="17"/>
                      <a:pt x="78" y="39"/>
                    </a:cubicBezTo>
                    <a:close/>
                  </a:path>
                </a:pathLst>
              </a:custGeom>
              <a:solidFill>
                <a:srgbClr val="F3EE04"/>
              </a:solidFill>
              <a:ln w="0">
                <a:solidFill>
                  <a:srgbClr val="000000"/>
                </a:solidFill>
                <a:prstDash val="solid"/>
                <a:round/>
                <a:headEnd/>
                <a:tailEnd/>
              </a:ln>
            </p:spPr>
            <p:txBody>
              <a:bodyPr/>
              <a:lstStyle/>
              <a:p>
                <a:endParaRPr lang="en-US">
                  <a:solidFill>
                    <a:srgbClr val="FFFFFF"/>
                  </a:solidFill>
                </a:endParaRPr>
              </a:p>
            </p:txBody>
          </p:sp>
          <p:sp>
            <p:nvSpPr>
              <p:cNvPr id="78173" name="Freeform 893"/>
              <p:cNvSpPr>
                <a:spLocks/>
              </p:cNvSpPr>
              <p:nvPr/>
            </p:nvSpPr>
            <p:spPr bwMode="auto">
              <a:xfrm>
                <a:off x="1016" y="1667"/>
                <a:ext cx="27"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 h="77">
                    <a:moveTo>
                      <a:pt x="78" y="39"/>
                    </a:moveTo>
                    <a:lnTo>
                      <a:pt x="78" y="39"/>
                    </a:lnTo>
                    <a:cubicBezTo>
                      <a:pt x="78" y="60"/>
                      <a:pt x="60" y="77"/>
                      <a:pt x="39" y="77"/>
                    </a:cubicBezTo>
                    <a:cubicBezTo>
                      <a:pt x="17" y="77"/>
                      <a:pt x="0" y="60"/>
                      <a:pt x="0" y="39"/>
                    </a:cubicBezTo>
                    <a:cubicBezTo>
                      <a:pt x="0" y="17"/>
                      <a:pt x="17" y="0"/>
                      <a:pt x="39" y="0"/>
                    </a:cubicBezTo>
                    <a:cubicBezTo>
                      <a:pt x="60" y="0"/>
                      <a:pt x="78" y="17"/>
                      <a:pt x="78" y="39"/>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74" name="Freeform 894"/>
              <p:cNvSpPr>
                <a:spLocks/>
              </p:cNvSpPr>
              <p:nvPr/>
            </p:nvSpPr>
            <p:spPr bwMode="auto">
              <a:xfrm>
                <a:off x="426" y="2699"/>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5" y="65"/>
                      <a:pt x="0" y="50"/>
                      <a:pt x="0" y="33"/>
                    </a:cubicBezTo>
                    <a:cubicBezTo>
                      <a:pt x="0" y="15"/>
                      <a:pt x="15" y="0"/>
                      <a:pt x="32" y="0"/>
                    </a:cubicBezTo>
                    <a:cubicBezTo>
                      <a:pt x="50" y="0"/>
                      <a:pt x="64" y="15"/>
                      <a:pt x="64" y="33"/>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175" name="Freeform 895"/>
              <p:cNvSpPr>
                <a:spLocks/>
              </p:cNvSpPr>
              <p:nvPr/>
            </p:nvSpPr>
            <p:spPr bwMode="auto">
              <a:xfrm>
                <a:off x="426" y="2699"/>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5" y="65"/>
                      <a:pt x="0" y="50"/>
                      <a:pt x="0" y="33"/>
                    </a:cubicBezTo>
                    <a:cubicBezTo>
                      <a:pt x="0" y="15"/>
                      <a:pt x="15" y="0"/>
                      <a:pt x="32" y="0"/>
                    </a:cubicBezTo>
                    <a:cubicBezTo>
                      <a:pt x="50" y="0"/>
                      <a:pt x="64" y="15"/>
                      <a:pt x="64"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76" name="Freeform 896"/>
              <p:cNvSpPr>
                <a:spLocks/>
              </p:cNvSpPr>
              <p:nvPr/>
            </p:nvSpPr>
            <p:spPr bwMode="auto">
              <a:xfrm>
                <a:off x="747" y="1818"/>
                <a:ext cx="26" cy="25"/>
              </a:xfrm>
              <a:custGeom>
                <a:avLst/>
                <a:gdLst>
                  <a:gd name="T0" fmla="*/ 0 w 74"/>
                  <a:gd name="T1" fmla="*/ 0 h 75"/>
                  <a:gd name="T2" fmla="*/ 0 w 74"/>
                  <a:gd name="T3" fmla="*/ 0 h 75"/>
                  <a:gd name="T4" fmla="*/ 0 w 74"/>
                  <a:gd name="T5" fmla="*/ 0 h 75"/>
                  <a:gd name="T6" fmla="*/ 0 w 74"/>
                  <a:gd name="T7" fmla="*/ 0 h 75"/>
                  <a:gd name="T8" fmla="*/ 0 w 74"/>
                  <a:gd name="T9" fmla="*/ 0 h 75"/>
                  <a:gd name="T10" fmla="*/ 0 w 74"/>
                  <a:gd name="T11" fmla="*/ 0 h 75"/>
                  <a:gd name="T12" fmla="*/ 0 w 74"/>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 h="75">
                    <a:moveTo>
                      <a:pt x="74" y="38"/>
                    </a:moveTo>
                    <a:lnTo>
                      <a:pt x="74" y="38"/>
                    </a:lnTo>
                    <a:cubicBezTo>
                      <a:pt x="74" y="58"/>
                      <a:pt x="58" y="75"/>
                      <a:pt x="37" y="75"/>
                    </a:cubicBezTo>
                    <a:cubicBezTo>
                      <a:pt x="17" y="75"/>
                      <a:pt x="0" y="58"/>
                      <a:pt x="0" y="38"/>
                    </a:cubicBezTo>
                    <a:cubicBezTo>
                      <a:pt x="0" y="17"/>
                      <a:pt x="17" y="0"/>
                      <a:pt x="37" y="0"/>
                    </a:cubicBezTo>
                    <a:cubicBezTo>
                      <a:pt x="58" y="0"/>
                      <a:pt x="74" y="17"/>
                      <a:pt x="74" y="38"/>
                    </a:cubicBezTo>
                    <a:close/>
                  </a:path>
                </a:pathLst>
              </a:custGeom>
              <a:solidFill>
                <a:srgbClr val="CAE211"/>
              </a:solidFill>
              <a:ln w="0">
                <a:solidFill>
                  <a:srgbClr val="000000"/>
                </a:solidFill>
                <a:prstDash val="solid"/>
                <a:round/>
                <a:headEnd/>
                <a:tailEnd/>
              </a:ln>
            </p:spPr>
            <p:txBody>
              <a:bodyPr/>
              <a:lstStyle/>
              <a:p>
                <a:endParaRPr lang="en-US">
                  <a:solidFill>
                    <a:srgbClr val="FFFFFF"/>
                  </a:solidFill>
                </a:endParaRPr>
              </a:p>
            </p:txBody>
          </p:sp>
          <p:sp>
            <p:nvSpPr>
              <p:cNvPr id="78177" name="Freeform 897"/>
              <p:cNvSpPr>
                <a:spLocks/>
              </p:cNvSpPr>
              <p:nvPr/>
            </p:nvSpPr>
            <p:spPr bwMode="auto">
              <a:xfrm>
                <a:off x="747" y="1818"/>
                <a:ext cx="26" cy="25"/>
              </a:xfrm>
              <a:custGeom>
                <a:avLst/>
                <a:gdLst>
                  <a:gd name="T0" fmla="*/ 0 w 74"/>
                  <a:gd name="T1" fmla="*/ 0 h 75"/>
                  <a:gd name="T2" fmla="*/ 0 w 74"/>
                  <a:gd name="T3" fmla="*/ 0 h 75"/>
                  <a:gd name="T4" fmla="*/ 0 w 74"/>
                  <a:gd name="T5" fmla="*/ 0 h 75"/>
                  <a:gd name="T6" fmla="*/ 0 w 74"/>
                  <a:gd name="T7" fmla="*/ 0 h 75"/>
                  <a:gd name="T8" fmla="*/ 0 w 74"/>
                  <a:gd name="T9" fmla="*/ 0 h 75"/>
                  <a:gd name="T10" fmla="*/ 0 w 74"/>
                  <a:gd name="T11" fmla="*/ 0 h 75"/>
                  <a:gd name="T12" fmla="*/ 0 w 74"/>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 h="75">
                    <a:moveTo>
                      <a:pt x="74" y="38"/>
                    </a:moveTo>
                    <a:lnTo>
                      <a:pt x="74" y="38"/>
                    </a:lnTo>
                    <a:cubicBezTo>
                      <a:pt x="74" y="58"/>
                      <a:pt x="58" y="75"/>
                      <a:pt x="37" y="75"/>
                    </a:cubicBezTo>
                    <a:cubicBezTo>
                      <a:pt x="17" y="75"/>
                      <a:pt x="0" y="58"/>
                      <a:pt x="0" y="38"/>
                    </a:cubicBezTo>
                    <a:cubicBezTo>
                      <a:pt x="0" y="17"/>
                      <a:pt x="17" y="0"/>
                      <a:pt x="37" y="0"/>
                    </a:cubicBezTo>
                    <a:cubicBezTo>
                      <a:pt x="58" y="0"/>
                      <a:pt x="74" y="17"/>
                      <a:pt x="74" y="3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78" name="Freeform 898"/>
              <p:cNvSpPr>
                <a:spLocks/>
              </p:cNvSpPr>
              <p:nvPr/>
            </p:nvSpPr>
            <p:spPr bwMode="auto">
              <a:xfrm>
                <a:off x="892" y="1808"/>
                <a:ext cx="26" cy="25"/>
              </a:xfrm>
              <a:custGeom>
                <a:avLst/>
                <a:gdLst>
                  <a:gd name="T0" fmla="*/ 0 w 72"/>
                  <a:gd name="T1" fmla="*/ 0 h 73"/>
                  <a:gd name="T2" fmla="*/ 0 w 72"/>
                  <a:gd name="T3" fmla="*/ 0 h 73"/>
                  <a:gd name="T4" fmla="*/ 0 w 72"/>
                  <a:gd name="T5" fmla="*/ 0 h 73"/>
                  <a:gd name="T6" fmla="*/ 0 w 72"/>
                  <a:gd name="T7" fmla="*/ 0 h 73"/>
                  <a:gd name="T8" fmla="*/ 0 w 72"/>
                  <a:gd name="T9" fmla="*/ 0 h 73"/>
                  <a:gd name="T10" fmla="*/ 0 w 72"/>
                  <a:gd name="T11" fmla="*/ 0 h 73"/>
                  <a:gd name="T12" fmla="*/ 0 w 72"/>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3">
                    <a:moveTo>
                      <a:pt x="72" y="37"/>
                    </a:moveTo>
                    <a:lnTo>
                      <a:pt x="72" y="37"/>
                    </a:lnTo>
                    <a:cubicBezTo>
                      <a:pt x="72" y="56"/>
                      <a:pt x="56" y="73"/>
                      <a:pt x="36" y="73"/>
                    </a:cubicBezTo>
                    <a:cubicBezTo>
                      <a:pt x="17" y="73"/>
                      <a:pt x="0" y="56"/>
                      <a:pt x="0" y="37"/>
                    </a:cubicBezTo>
                    <a:cubicBezTo>
                      <a:pt x="0" y="17"/>
                      <a:pt x="17" y="0"/>
                      <a:pt x="36" y="0"/>
                    </a:cubicBezTo>
                    <a:cubicBezTo>
                      <a:pt x="56" y="0"/>
                      <a:pt x="72" y="17"/>
                      <a:pt x="72" y="37"/>
                    </a:cubicBezTo>
                    <a:close/>
                  </a:path>
                </a:pathLst>
              </a:custGeom>
              <a:solidFill>
                <a:srgbClr val="FCD00B"/>
              </a:solidFill>
              <a:ln w="0">
                <a:solidFill>
                  <a:srgbClr val="000000"/>
                </a:solidFill>
                <a:prstDash val="solid"/>
                <a:round/>
                <a:headEnd/>
                <a:tailEnd/>
              </a:ln>
            </p:spPr>
            <p:txBody>
              <a:bodyPr/>
              <a:lstStyle/>
              <a:p>
                <a:endParaRPr lang="en-US">
                  <a:solidFill>
                    <a:srgbClr val="FFFFFF"/>
                  </a:solidFill>
                </a:endParaRPr>
              </a:p>
            </p:txBody>
          </p:sp>
          <p:sp>
            <p:nvSpPr>
              <p:cNvPr id="78179" name="Freeform 899"/>
              <p:cNvSpPr>
                <a:spLocks/>
              </p:cNvSpPr>
              <p:nvPr/>
            </p:nvSpPr>
            <p:spPr bwMode="auto">
              <a:xfrm>
                <a:off x="892" y="1808"/>
                <a:ext cx="26" cy="25"/>
              </a:xfrm>
              <a:custGeom>
                <a:avLst/>
                <a:gdLst>
                  <a:gd name="T0" fmla="*/ 0 w 72"/>
                  <a:gd name="T1" fmla="*/ 0 h 73"/>
                  <a:gd name="T2" fmla="*/ 0 w 72"/>
                  <a:gd name="T3" fmla="*/ 0 h 73"/>
                  <a:gd name="T4" fmla="*/ 0 w 72"/>
                  <a:gd name="T5" fmla="*/ 0 h 73"/>
                  <a:gd name="T6" fmla="*/ 0 w 72"/>
                  <a:gd name="T7" fmla="*/ 0 h 73"/>
                  <a:gd name="T8" fmla="*/ 0 w 72"/>
                  <a:gd name="T9" fmla="*/ 0 h 73"/>
                  <a:gd name="T10" fmla="*/ 0 w 72"/>
                  <a:gd name="T11" fmla="*/ 0 h 73"/>
                  <a:gd name="T12" fmla="*/ 0 w 72"/>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3">
                    <a:moveTo>
                      <a:pt x="72" y="37"/>
                    </a:moveTo>
                    <a:lnTo>
                      <a:pt x="72" y="37"/>
                    </a:lnTo>
                    <a:cubicBezTo>
                      <a:pt x="72" y="56"/>
                      <a:pt x="56" y="73"/>
                      <a:pt x="36" y="73"/>
                    </a:cubicBezTo>
                    <a:cubicBezTo>
                      <a:pt x="17" y="73"/>
                      <a:pt x="0" y="56"/>
                      <a:pt x="0" y="37"/>
                    </a:cubicBezTo>
                    <a:cubicBezTo>
                      <a:pt x="0" y="17"/>
                      <a:pt x="17" y="0"/>
                      <a:pt x="36" y="0"/>
                    </a:cubicBezTo>
                    <a:cubicBezTo>
                      <a:pt x="56" y="0"/>
                      <a:pt x="72" y="17"/>
                      <a:pt x="72"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80" name="Freeform 900"/>
              <p:cNvSpPr>
                <a:spLocks/>
              </p:cNvSpPr>
              <p:nvPr/>
            </p:nvSpPr>
            <p:spPr bwMode="auto">
              <a:xfrm>
                <a:off x="1447" y="197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FDD709"/>
              </a:solidFill>
              <a:ln w="0">
                <a:solidFill>
                  <a:srgbClr val="000000"/>
                </a:solidFill>
                <a:prstDash val="solid"/>
                <a:round/>
                <a:headEnd/>
                <a:tailEnd/>
              </a:ln>
            </p:spPr>
            <p:txBody>
              <a:bodyPr/>
              <a:lstStyle/>
              <a:p>
                <a:endParaRPr lang="en-US">
                  <a:solidFill>
                    <a:srgbClr val="FFFFFF"/>
                  </a:solidFill>
                </a:endParaRPr>
              </a:p>
            </p:txBody>
          </p:sp>
          <p:sp>
            <p:nvSpPr>
              <p:cNvPr id="78181" name="Freeform 901"/>
              <p:cNvSpPr>
                <a:spLocks/>
              </p:cNvSpPr>
              <p:nvPr/>
            </p:nvSpPr>
            <p:spPr bwMode="auto">
              <a:xfrm>
                <a:off x="1447" y="197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82" name="Freeform 902"/>
              <p:cNvSpPr>
                <a:spLocks/>
              </p:cNvSpPr>
              <p:nvPr/>
            </p:nvSpPr>
            <p:spPr bwMode="auto">
              <a:xfrm>
                <a:off x="707" y="3507"/>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78183" name="Freeform 903"/>
              <p:cNvSpPr>
                <a:spLocks/>
              </p:cNvSpPr>
              <p:nvPr/>
            </p:nvSpPr>
            <p:spPr bwMode="auto">
              <a:xfrm>
                <a:off x="707" y="3507"/>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84" name="Freeform 904"/>
              <p:cNvSpPr>
                <a:spLocks/>
              </p:cNvSpPr>
              <p:nvPr/>
            </p:nvSpPr>
            <p:spPr bwMode="auto">
              <a:xfrm>
                <a:off x="2393" y="28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78185" name="Freeform 905"/>
              <p:cNvSpPr>
                <a:spLocks/>
              </p:cNvSpPr>
              <p:nvPr/>
            </p:nvSpPr>
            <p:spPr bwMode="auto">
              <a:xfrm>
                <a:off x="2393" y="28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86" name="Freeform 906"/>
              <p:cNvSpPr>
                <a:spLocks/>
              </p:cNvSpPr>
              <p:nvPr/>
            </p:nvSpPr>
            <p:spPr bwMode="auto">
              <a:xfrm>
                <a:off x="768" y="1896"/>
                <a:ext cx="26" cy="25"/>
              </a:xfrm>
              <a:custGeom>
                <a:avLst/>
                <a:gdLst>
                  <a:gd name="T0" fmla="*/ 0 w 74"/>
                  <a:gd name="T1" fmla="*/ 0 h 73"/>
                  <a:gd name="T2" fmla="*/ 0 w 74"/>
                  <a:gd name="T3" fmla="*/ 0 h 73"/>
                  <a:gd name="T4" fmla="*/ 0 w 74"/>
                  <a:gd name="T5" fmla="*/ 0 h 73"/>
                  <a:gd name="T6" fmla="*/ 0 w 74"/>
                  <a:gd name="T7" fmla="*/ 0 h 73"/>
                  <a:gd name="T8" fmla="*/ 0 w 74"/>
                  <a:gd name="T9" fmla="*/ 0 h 73"/>
                  <a:gd name="T10" fmla="*/ 0 w 74"/>
                  <a:gd name="T11" fmla="*/ 0 h 73"/>
                  <a:gd name="T12" fmla="*/ 0 w 74"/>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 h="73">
                    <a:moveTo>
                      <a:pt x="74" y="37"/>
                    </a:moveTo>
                    <a:lnTo>
                      <a:pt x="74" y="37"/>
                    </a:lnTo>
                    <a:cubicBezTo>
                      <a:pt x="74" y="57"/>
                      <a:pt x="57" y="73"/>
                      <a:pt x="37" y="73"/>
                    </a:cubicBezTo>
                    <a:cubicBezTo>
                      <a:pt x="17" y="73"/>
                      <a:pt x="0" y="57"/>
                      <a:pt x="0" y="37"/>
                    </a:cubicBezTo>
                    <a:cubicBezTo>
                      <a:pt x="0" y="16"/>
                      <a:pt x="17" y="0"/>
                      <a:pt x="37" y="0"/>
                    </a:cubicBezTo>
                    <a:cubicBezTo>
                      <a:pt x="57" y="0"/>
                      <a:pt x="74" y="16"/>
                      <a:pt x="74" y="37"/>
                    </a:cubicBezTo>
                    <a:close/>
                  </a:path>
                </a:pathLst>
              </a:custGeom>
              <a:solidFill>
                <a:srgbClr val="E2E909"/>
              </a:solidFill>
              <a:ln w="0">
                <a:solidFill>
                  <a:srgbClr val="000000"/>
                </a:solidFill>
                <a:prstDash val="solid"/>
                <a:round/>
                <a:headEnd/>
                <a:tailEnd/>
              </a:ln>
            </p:spPr>
            <p:txBody>
              <a:bodyPr/>
              <a:lstStyle/>
              <a:p>
                <a:endParaRPr lang="en-US">
                  <a:solidFill>
                    <a:srgbClr val="FFFFFF"/>
                  </a:solidFill>
                </a:endParaRPr>
              </a:p>
            </p:txBody>
          </p:sp>
          <p:sp>
            <p:nvSpPr>
              <p:cNvPr id="78187" name="Freeform 907"/>
              <p:cNvSpPr>
                <a:spLocks/>
              </p:cNvSpPr>
              <p:nvPr/>
            </p:nvSpPr>
            <p:spPr bwMode="auto">
              <a:xfrm>
                <a:off x="768" y="1896"/>
                <a:ext cx="26" cy="25"/>
              </a:xfrm>
              <a:custGeom>
                <a:avLst/>
                <a:gdLst>
                  <a:gd name="T0" fmla="*/ 0 w 74"/>
                  <a:gd name="T1" fmla="*/ 0 h 73"/>
                  <a:gd name="T2" fmla="*/ 0 w 74"/>
                  <a:gd name="T3" fmla="*/ 0 h 73"/>
                  <a:gd name="T4" fmla="*/ 0 w 74"/>
                  <a:gd name="T5" fmla="*/ 0 h 73"/>
                  <a:gd name="T6" fmla="*/ 0 w 74"/>
                  <a:gd name="T7" fmla="*/ 0 h 73"/>
                  <a:gd name="T8" fmla="*/ 0 w 74"/>
                  <a:gd name="T9" fmla="*/ 0 h 73"/>
                  <a:gd name="T10" fmla="*/ 0 w 74"/>
                  <a:gd name="T11" fmla="*/ 0 h 73"/>
                  <a:gd name="T12" fmla="*/ 0 w 74"/>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 h="73">
                    <a:moveTo>
                      <a:pt x="74" y="37"/>
                    </a:moveTo>
                    <a:lnTo>
                      <a:pt x="74" y="37"/>
                    </a:lnTo>
                    <a:cubicBezTo>
                      <a:pt x="74" y="57"/>
                      <a:pt x="57" y="73"/>
                      <a:pt x="37" y="73"/>
                    </a:cubicBezTo>
                    <a:cubicBezTo>
                      <a:pt x="17" y="73"/>
                      <a:pt x="0" y="57"/>
                      <a:pt x="0" y="37"/>
                    </a:cubicBezTo>
                    <a:cubicBezTo>
                      <a:pt x="0" y="16"/>
                      <a:pt x="17" y="0"/>
                      <a:pt x="37" y="0"/>
                    </a:cubicBezTo>
                    <a:cubicBezTo>
                      <a:pt x="57" y="0"/>
                      <a:pt x="74" y="16"/>
                      <a:pt x="74"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88" name="Freeform 908"/>
              <p:cNvSpPr>
                <a:spLocks/>
              </p:cNvSpPr>
              <p:nvPr/>
            </p:nvSpPr>
            <p:spPr bwMode="auto">
              <a:xfrm>
                <a:off x="650" y="378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78189" name="Freeform 909"/>
              <p:cNvSpPr>
                <a:spLocks/>
              </p:cNvSpPr>
              <p:nvPr/>
            </p:nvSpPr>
            <p:spPr bwMode="auto">
              <a:xfrm>
                <a:off x="650" y="378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90" name="Freeform 910"/>
              <p:cNvSpPr>
                <a:spLocks/>
              </p:cNvSpPr>
              <p:nvPr/>
            </p:nvSpPr>
            <p:spPr bwMode="auto">
              <a:xfrm>
                <a:off x="1302" y="2417"/>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DAE70C"/>
              </a:solidFill>
              <a:ln w="0">
                <a:solidFill>
                  <a:srgbClr val="000000"/>
                </a:solidFill>
                <a:prstDash val="solid"/>
                <a:round/>
                <a:headEnd/>
                <a:tailEnd/>
              </a:ln>
            </p:spPr>
            <p:txBody>
              <a:bodyPr/>
              <a:lstStyle/>
              <a:p>
                <a:endParaRPr lang="en-US">
                  <a:solidFill>
                    <a:srgbClr val="FFFFFF"/>
                  </a:solidFill>
                </a:endParaRPr>
              </a:p>
            </p:txBody>
          </p:sp>
          <p:sp>
            <p:nvSpPr>
              <p:cNvPr id="78191" name="Freeform 911"/>
              <p:cNvSpPr>
                <a:spLocks/>
              </p:cNvSpPr>
              <p:nvPr/>
            </p:nvSpPr>
            <p:spPr bwMode="auto">
              <a:xfrm>
                <a:off x="1302" y="2417"/>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92" name="Freeform 912"/>
              <p:cNvSpPr>
                <a:spLocks/>
              </p:cNvSpPr>
              <p:nvPr/>
            </p:nvSpPr>
            <p:spPr bwMode="auto">
              <a:xfrm>
                <a:off x="395" y="273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FF001"/>
              </a:solidFill>
              <a:ln w="0">
                <a:solidFill>
                  <a:srgbClr val="000000"/>
                </a:solidFill>
                <a:prstDash val="solid"/>
                <a:round/>
                <a:headEnd/>
                <a:tailEnd/>
              </a:ln>
            </p:spPr>
            <p:txBody>
              <a:bodyPr/>
              <a:lstStyle/>
              <a:p>
                <a:endParaRPr lang="en-US">
                  <a:solidFill>
                    <a:srgbClr val="FFFFFF"/>
                  </a:solidFill>
                </a:endParaRPr>
              </a:p>
            </p:txBody>
          </p:sp>
          <p:sp>
            <p:nvSpPr>
              <p:cNvPr id="78193" name="Freeform 913"/>
              <p:cNvSpPr>
                <a:spLocks/>
              </p:cNvSpPr>
              <p:nvPr/>
            </p:nvSpPr>
            <p:spPr bwMode="auto">
              <a:xfrm>
                <a:off x="395" y="273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94" name="Freeform 914"/>
              <p:cNvSpPr>
                <a:spLocks/>
              </p:cNvSpPr>
              <p:nvPr/>
            </p:nvSpPr>
            <p:spPr bwMode="auto">
              <a:xfrm>
                <a:off x="1405" y="250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CD20A"/>
              </a:solidFill>
              <a:ln w="0">
                <a:solidFill>
                  <a:srgbClr val="000000"/>
                </a:solidFill>
                <a:prstDash val="solid"/>
                <a:round/>
                <a:headEnd/>
                <a:tailEnd/>
              </a:ln>
            </p:spPr>
            <p:txBody>
              <a:bodyPr/>
              <a:lstStyle/>
              <a:p>
                <a:endParaRPr lang="en-US">
                  <a:solidFill>
                    <a:srgbClr val="FFFFFF"/>
                  </a:solidFill>
                </a:endParaRPr>
              </a:p>
            </p:txBody>
          </p:sp>
          <p:sp>
            <p:nvSpPr>
              <p:cNvPr id="78195" name="Freeform 915"/>
              <p:cNvSpPr>
                <a:spLocks/>
              </p:cNvSpPr>
              <p:nvPr/>
            </p:nvSpPr>
            <p:spPr bwMode="auto">
              <a:xfrm>
                <a:off x="1405" y="250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96" name="Freeform 916"/>
              <p:cNvSpPr>
                <a:spLocks/>
              </p:cNvSpPr>
              <p:nvPr/>
            </p:nvSpPr>
            <p:spPr bwMode="auto">
              <a:xfrm>
                <a:off x="1761" y="2787"/>
                <a:ext cx="24" cy="23"/>
              </a:xfrm>
              <a:custGeom>
                <a:avLst/>
                <a:gdLst>
                  <a:gd name="T0" fmla="*/ 0 w 69"/>
                  <a:gd name="T1" fmla="*/ 0 h 69"/>
                  <a:gd name="T2" fmla="*/ 0 w 69"/>
                  <a:gd name="T3" fmla="*/ 0 h 69"/>
                  <a:gd name="T4" fmla="*/ 0 w 69"/>
                  <a:gd name="T5" fmla="*/ 0 h 69"/>
                  <a:gd name="T6" fmla="*/ 0 w 69"/>
                  <a:gd name="T7" fmla="*/ 0 h 69"/>
                  <a:gd name="T8" fmla="*/ 0 w 69"/>
                  <a:gd name="T9" fmla="*/ 0 h 69"/>
                  <a:gd name="T10" fmla="*/ 0 w 69"/>
                  <a:gd name="T11" fmla="*/ 0 h 69"/>
                  <a:gd name="T12" fmla="*/ 0 w 69"/>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69">
                    <a:moveTo>
                      <a:pt x="69" y="35"/>
                    </a:moveTo>
                    <a:lnTo>
                      <a:pt x="69" y="35"/>
                    </a:lnTo>
                    <a:cubicBezTo>
                      <a:pt x="69" y="53"/>
                      <a:pt x="53" y="69"/>
                      <a:pt x="35" y="69"/>
                    </a:cubicBezTo>
                    <a:cubicBezTo>
                      <a:pt x="16" y="69"/>
                      <a:pt x="0" y="53"/>
                      <a:pt x="0" y="35"/>
                    </a:cubicBezTo>
                    <a:cubicBezTo>
                      <a:pt x="0" y="16"/>
                      <a:pt x="16" y="0"/>
                      <a:pt x="35" y="0"/>
                    </a:cubicBezTo>
                    <a:cubicBezTo>
                      <a:pt x="53" y="0"/>
                      <a:pt x="69" y="16"/>
                      <a:pt x="69" y="35"/>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78197" name="Freeform 917"/>
              <p:cNvSpPr>
                <a:spLocks/>
              </p:cNvSpPr>
              <p:nvPr/>
            </p:nvSpPr>
            <p:spPr bwMode="auto">
              <a:xfrm>
                <a:off x="1761" y="2787"/>
                <a:ext cx="24" cy="23"/>
              </a:xfrm>
              <a:custGeom>
                <a:avLst/>
                <a:gdLst>
                  <a:gd name="T0" fmla="*/ 0 w 69"/>
                  <a:gd name="T1" fmla="*/ 0 h 69"/>
                  <a:gd name="T2" fmla="*/ 0 w 69"/>
                  <a:gd name="T3" fmla="*/ 0 h 69"/>
                  <a:gd name="T4" fmla="*/ 0 w 69"/>
                  <a:gd name="T5" fmla="*/ 0 h 69"/>
                  <a:gd name="T6" fmla="*/ 0 w 69"/>
                  <a:gd name="T7" fmla="*/ 0 h 69"/>
                  <a:gd name="T8" fmla="*/ 0 w 69"/>
                  <a:gd name="T9" fmla="*/ 0 h 69"/>
                  <a:gd name="T10" fmla="*/ 0 w 69"/>
                  <a:gd name="T11" fmla="*/ 0 h 69"/>
                  <a:gd name="T12" fmla="*/ 0 w 69"/>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69">
                    <a:moveTo>
                      <a:pt x="69" y="35"/>
                    </a:moveTo>
                    <a:lnTo>
                      <a:pt x="69" y="35"/>
                    </a:lnTo>
                    <a:cubicBezTo>
                      <a:pt x="69" y="53"/>
                      <a:pt x="53" y="69"/>
                      <a:pt x="35" y="69"/>
                    </a:cubicBezTo>
                    <a:cubicBezTo>
                      <a:pt x="16" y="69"/>
                      <a:pt x="0" y="53"/>
                      <a:pt x="0" y="35"/>
                    </a:cubicBezTo>
                    <a:cubicBezTo>
                      <a:pt x="0" y="16"/>
                      <a:pt x="16" y="0"/>
                      <a:pt x="35" y="0"/>
                    </a:cubicBezTo>
                    <a:cubicBezTo>
                      <a:pt x="53" y="0"/>
                      <a:pt x="69" y="16"/>
                      <a:pt x="69"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198" name="Freeform 918"/>
              <p:cNvSpPr>
                <a:spLocks/>
              </p:cNvSpPr>
              <p:nvPr/>
            </p:nvSpPr>
            <p:spPr bwMode="auto">
              <a:xfrm>
                <a:off x="707" y="201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A2D61E"/>
              </a:solidFill>
              <a:ln w="0">
                <a:solidFill>
                  <a:srgbClr val="000000"/>
                </a:solidFill>
                <a:prstDash val="solid"/>
                <a:round/>
                <a:headEnd/>
                <a:tailEnd/>
              </a:ln>
            </p:spPr>
            <p:txBody>
              <a:bodyPr/>
              <a:lstStyle/>
              <a:p>
                <a:endParaRPr lang="en-US">
                  <a:solidFill>
                    <a:srgbClr val="FFFFFF"/>
                  </a:solidFill>
                </a:endParaRPr>
              </a:p>
            </p:txBody>
          </p:sp>
          <p:sp>
            <p:nvSpPr>
              <p:cNvPr id="78199" name="Freeform 919"/>
              <p:cNvSpPr>
                <a:spLocks/>
              </p:cNvSpPr>
              <p:nvPr/>
            </p:nvSpPr>
            <p:spPr bwMode="auto">
              <a:xfrm>
                <a:off x="707" y="201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00" name="Freeform 920"/>
              <p:cNvSpPr>
                <a:spLocks/>
              </p:cNvSpPr>
              <p:nvPr/>
            </p:nvSpPr>
            <p:spPr bwMode="auto">
              <a:xfrm>
                <a:off x="985" y="1392"/>
                <a:ext cx="46" cy="45"/>
              </a:xfrm>
              <a:custGeom>
                <a:avLst/>
                <a:gdLst>
                  <a:gd name="T0" fmla="*/ 0 w 131"/>
                  <a:gd name="T1" fmla="*/ 0 h 131"/>
                  <a:gd name="T2" fmla="*/ 0 w 131"/>
                  <a:gd name="T3" fmla="*/ 0 h 131"/>
                  <a:gd name="T4" fmla="*/ 0 w 131"/>
                  <a:gd name="T5" fmla="*/ 0 h 131"/>
                  <a:gd name="T6" fmla="*/ 0 w 131"/>
                  <a:gd name="T7" fmla="*/ 0 h 131"/>
                  <a:gd name="T8" fmla="*/ 0 w 131"/>
                  <a:gd name="T9" fmla="*/ 0 h 131"/>
                  <a:gd name="T10" fmla="*/ 0 w 131"/>
                  <a:gd name="T11" fmla="*/ 0 h 131"/>
                  <a:gd name="T12" fmla="*/ 0 w 131"/>
                  <a:gd name="T13" fmla="*/ 0 h 1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1" h="131">
                    <a:moveTo>
                      <a:pt x="131" y="66"/>
                    </a:moveTo>
                    <a:lnTo>
                      <a:pt x="131" y="66"/>
                    </a:lnTo>
                    <a:cubicBezTo>
                      <a:pt x="131" y="102"/>
                      <a:pt x="102" y="131"/>
                      <a:pt x="66" y="131"/>
                    </a:cubicBezTo>
                    <a:cubicBezTo>
                      <a:pt x="30" y="131"/>
                      <a:pt x="0" y="102"/>
                      <a:pt x="0" y="66"/>
                    </a:cubicBezTo>
                    <a:cubicBezTo>
                      <a:pt x="0" y="29"/>
                      <a:pt x="30" y="0"/>
                      <a:pt x="66" y="0"/>
                    </a:cubicBezTo>
                    <a:cubicBezTo>
                      <a:pt x="102" y="0"/>
                      <a:pt x="131" y="29"/>
                      <a:pt x="131" y="66"/>
                    </a:cubicBezTo>
                    <a:close/>
                  </a:path>
                </a:pathLst>
              </a:custGeom>
              <a:solidFill>
                <a:srgbClr val="FCD30A"/>
              </a:solidFill>
              <a:ln w="0">
                <a:solidFill>
                  <a:srgbClr val="000000"/>
                </a:solidFill>
                <a:prstDash val="solid"/>
                <a:round/>
                <a:headEnd/>
                <a:tailEnd/>
              </a:ln>
            </p:spPr>
            <p:txBody>
              <a:bodyPr/>
              <a:lstStyle/>
              <a:p>
                <a:endParaRPr lang="en-US">
                  <a:solidFill>
                    <a:srgbClr val="FFFFFF"/>
                  </a:solidFill>
                </a:endParaRPr>
              </a:p>
            </p:txBody>
          </p:sp>
          <p:sp>
            <p:nvSpPr>
              <p:cNvPr id="78201" name="Freeform 921"/>
              <p:cNvSpPr>
                <a:spLocks/>
              </p:cNvSpPr>
              <p:nvPr/>
            </p:nvSpPr>
            <p:spPr bwMode="auto">
              <a:xfrm>
                <a:off x="985" y="1392"/>
                <a:ext cx="46" cy="45"/>
              </a:xfrm>
              <a:custGeom>
                <a:avLst/>
                <a:gdLst>
                  <a:gd name="T0" fmla="*/ 0 w 131"/>
                  <a:gd name="T1" fmla="*/ 0 h 131"/>
                  <a:gd name="T2" fmla="*/ 0 w 131"/>
                  <a:gd name="T3" fmla="*/ 0 h 131"/>
                  <a:gd name="T4" fmla="*/ 0 w 131"/>
                  <a:gd name="T5" fmla="*/ 0 h 131"/>
                  <a:gd name="T6" fmla="*/ 0 w 131"/>
                  <a:gd name="T7" fmla="*/ 0 h 131"/>
                  <a:gd name="T8" fmla="*/ 0 w 131"/>
                  <a:gd name="T9" fmla="*/ 0 h 131"/>
                  <a:gd name="T10" fmla="*/ 0 w 131"/>
                  <a:gd name="T11" fmla="*/ 0 h 131"/>
                  <a:gd name="T12" fmla="*/ 0 w 131"/>
                  <a:gd name="T13" fmla="*/ 0 h 1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1" h="131">
                    <a:moveTo>
                      <a:pt x="131" y="66"/>
                    </a:moveTo>
                    <a:lnTo>
                      <a:pt x="131" y="66"/>
                    </a:lnTo>
                    <a:cubicBezTo>
                      <a:pt x="131" y="102"/>
                      <a:pt x="102" y="131"/>
                      <a:pt x="66" y="131"/>
                    </a:cubicBezTo>
                    <a:cubicBezTo>
                      <a:pt x="30" y="131"/>
                      <a:pt x="0" y="102"/>
                      <a:pt x="0" y="66"/>
                    </a:cubicBezTo>
                    <a:cubicBezTo>
                      <a:pt x="0" y="29"/>
                      <a:pt x="30" y="0"/>
                      <a:pt x="66" y="0"/>
                    </a:cubicBezTo>
                    <a:cubicBezTo>
                      <a:pt x="102" y="0"/>
                      <a:pt x="131" y="29"/>
                      <a:pt x="131" y="6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02" name="Freeform 922"/>
              <p:cNvSpPr>
                <a:spLocks/>
              </p:cNvSpPr>
              <p:nvPr/>
            </p:nvSpPr>
            <p:spPr bwMode="auto">
              <a:xfrm>
                <a:off x="1603" y="176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FCD20A"/>
              </a:solidFill>
              <a:ln w="0">
                <a:solidFill>
                  <a:srgbClr val="000000"/>
                </a:solidFill>
                <a:prstDash val="solid"/>
                <a:round/>
                <a:headEnd/>
                <a:tailEnd/>
              </a:ln>
            </p:spPr>
            <p:txBody>
              <a:bodyPr/>
              <a:lstStyle/>
              <a:p>
                <a:endParaRPr lang="en-US">
                  <a:solidFill>
                    <a:srgbClr val="FFFFFF"/>
                  </a:solidFill>
                </a:endParaRPr>
              </a:p>
            </p:txBody>
          </p:sp>
          <p:sp>
            <p:nvSpPr>
              <p:cNvPr id="78203" name="Freeform 923"/>
              <p:cNvSpPr>
                <a:spLocks/>
              </p:cNvSpPr>
              <p:nvPr/>
            </p:nvSpPr>
            <p:spPr bwMode="auto">
              <a:xfrm>
                <a:off x="1603" y="176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04" name="Freeform 924"/>
              <p:cNvSpPr>
                <a:spLocks/>
              </p:cNvSpPr>
              <p:nvPr/>
            </p:nvSpPr>
            <p:spPr bwMode="auto">
              <a:xfrm>
                <a:off x="1752" y="166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CCC0C"/>
              </a:solidFill>
              <a:ln w="0">
                <a:solidFill>
                  <a:srgbClr val="000000"/>
                </a:solidFill>
                <a:prstDash val="solid"/>
                <a:round/>
                <a:headEnd/>
                <a:tailEnd/>
              </a:ln>
            </p:spPr>
            <p:txBody>
              <a:bodyPr/>
              <a:lstStyle/>
              <a:p>
                <a:endParaRPr lang="en-US">
                  <a:solidFill>
                    <a:srgbClr val="FFFFFF"/>
                  </a:solidFill>
                </a:endParaRPr>
              </a:p>
            </p:txBody>
          </p:sp>
          <p:sp>
            <p:nvSpPr>
              <p:cNvPr id="78205" name="Freeform 925"/>
              <p:cNvSpPr>
                <a:spLocks/>
              </p:cNvSpPr>
              <p:nvPr/>
            </p:nvSpPr>
            <p:spPr bwMode="auto">
              <a:xfrm>
                <a:off x="1752" y="166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06" name="Freeform 926"/>
              <p:cNvSpPr>
                <a:spLocks/>
              </p:cNvSpPr>
              <p:nvPr/>
            </p:nvSpPr>
            <p:spPr bwMode="auto">
              <a:xfrm>
                <a:off x="1858" y="1656"/>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9AA17"/>
              </a:solidFill>
              <a:ln w="0">
                <a:solidFill>
                  <a:srgbClr val="000000"/>
                </a:solidFill>
                <a:prstDash val="solid"/>
                <a:round/>
                <a:headEnd/>
                <a:tailEnd/>
              </a:ln>
            </p:spPr>
            <p:txBody>
              <a:bodyPr/>
              <a:lstStyle/>
              <a:p>
                <a:endParaRPr lang="en-US">
                  <a:solidFill>
                    <a:srgbClr val="FFFFFF"/>
                  </a:solidFill>
                </a:endParaRPr>
              </a:p>
            </p:txBody>
          </p:sp>
          <p:sp>
            <p:nvSpPr>
              <p:cNvPr id="78207" name="Freeform 927"/>
              <p:cNvSpPr>
                <a:spLocks/>
              </p:cNvSpPr>
              <p:nvPr/>
            </p:nvSpPr>
            <p:spPr bwMode="auto">
              <a:xfrm>
                <a:off x="1858" y="1656"/>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08" name="Freeform 928"/>
              <p:cNvSpPr>
                <a:spLocks/>
              </p:cNvSpPr>
              <p:nvPr/>
            </p:nvSpPr>
            <p:spPr bwMode="auto">
              <a:xfrm>
                <a:off x="2559" y="296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78209" name="Freeform 929"/>
              <p:cNvSpPr>
                <a:spLocks/>
              </p:cNvSpPr>
              <p:nvPr/>
            </p:nvSpPr>
            <p:spPr bwMode="auto">
              <a:xfrm>
                <a:off x="2559" y="296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10" name="Freeform 930"/>
              <p:cNvSpPr>
                <a:spLocks/>
              </p:cNvSpPr>
              <p:nvPr/>
            </p:nvSpPr>
            <p:spPr bwMode="auto">
              <a:xfrm>
                <a:off x="1631" y="219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9A817"/>
              </a:solidFill>
              <a:ln w="0">
                <a:solidFill>
                  <a:srgbClr val="000000"/>
                </a:solidFill>
                <a:prstDash val="solid"/>
                <a:round/>
                <a:headEnd/>
                <a:tailEnd/>
              </a:ln>
            </p:spPr>
            <p:txBody>
              <a:bodyPr/>
              <a:lstStyle/>
              <a:p>
                <a:endParaRPr lang="en-US">
                  <a:solidFill>
                    <a:srgbClr val="FFFFFF"/>
                  </a:solidFill>
                </a:endParaRPr>
              </a:p>
            </p:txBody>
          </p:sp>
          <p:sp>
            <p:nvSpPr>
              <p:cNvPr id="78211" name="Freeform 931"/>
              <p:cNvSpPr>
                <a:spLocks/>
              </p:cNvSpPr>
              <p:nvPr/>
            </p:nvSpPr>
            <p:spPr bwMode="auto">
              <a:xfrm>
                <a:off x="1631" y="219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12" name="Freeform 932"/>
              <p:cNvSpPr>
                <a:spLocks/>
              </p:cNvSpPr>
              <p:nvPr/>
            </p:nvSpPr>
            <p:spPr bwMode="auto">
              <a:xfrm>
                <a:off x="857" y="1767"/>
                <a:ext cx="26"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5" y="71"/>
                      <a:pt x="35" y="71"/>
                    </a:cubicBezTo>
                    <a:cubicBezTo>
                      <a:pt x="16" y="71"/>
                      <a:pt x="0" y="55"/>
                      <a:pt x="0" y="36"/>
                    </a:cubicBezTo>
                    <a:cubicBezTo>
                      <a:pt x="0" y="16"/>
                      <a:pt x="16" y="0"/>
                      <a:pt x="35" y="0"/>
                    </a:cubicBezTo>
                    <a:cubicBezTo>
                      <a:pt x="55" y="0"/>
                      <a:pt x="71" y="16"/>
                      <a:pt x="71" y="36"/>
                    </a:cubicBezTo>
                    <a:close/>
                  </a:path>
                </a:pathLst>
              </a:custGeom>
              <a:solidFill>
                <a:srgbClr val="FDDE06"/>
              </a:solidFill>
              <a:ln w="0">
                <a:solidFill>
                  <a:srgbClr val="000000"/>
                </a:solidFill>
                <a:prstDash val="solid"/>
                <a:round/>
                <a:headEnd/>
                <a:tailEnd/>
              </a:ln>
            </p:spPr>
            <p:txBody>
              <a:bodyPr/>
              <a:lstStyle/>
              <a:p>
                <a:endParaRPr lang="en-US">
                  <a:solidFill>
                    <a:srgbClr val="FFFFFF"/>
                  </a:solidFill>
                </a:endParaRPr>
              </a:p>
            </p:txBody>
          </p:sp>
          <p:sp>
            <p:nvSpPr>
              <p:cNvPr id="78213" name="Freeform 933"/>
              <p:cNvSpPr>
                <a:spLocks/>
              </p:cNvSpPr>
              <p:nvPr/>
            </p:nvSpPr>
            <p:spPr bwMode="auto">
              <a:xfrm>
                <a:off x="857" y="1767"/>
                <a:ext cx="26"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5" y="71"/>
                      <a:pt x="35" y="71"/>
                    </a:cubicBezTo>
                    <a:cubicBezTo>
                      <a:pt x="16" y="71"/>
                      <a:pt x="0" y="55"/>
                      <a:pt x="0" y="36"/>
                    </a:cubicBezTo>
                    <a:cubicBezTo>
                      <a:pt x="0" y="16"/>
                      <a:pt x="16" y="0"/>
                      <a:pt x="35" y="0"/>
                    </a:cubicBezTo>
                    <a:cubicBezTo>
                      <a:pt x="55" y="0"/>
                      <a:pt x="71" y="16"/>
                      <a:pt x="71"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14" name="Freeform 934"/>
              <p:cNvSpPr>
                <a:spLocks/>
              </p:cNvSpPr>
              <p:nvPr/>
            </p:nvSpPr>
            <p:spPr bwMode="auto">
              <a:xfrm>
                <a:off x="2435" y="353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4" y="61"/>
                      <a:pt x="0" y="47"/>
                      <a:pt x="0" y="30"/>
                    </a:cubicBezTo>
                    <a:cubicBezTo>
                      <a:pt x="0" y="14"/>
                      <a:pt x="14" y="0"/>
                      <a:pt x="30" y="0"/>
                    </a:cubicBezTo>
                    <a:cubicBezTo>
                      <a:pt x="47" y="0"/>
                      <a:pt x="60" y="14"/>
                      <a:pt x="60" y="30"/>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8215" name="Freeform 935"/>
              <p:cNvSpPr>
                <a:spLocks/>
              </p:cNvSpPr>
              <p:nvPr/>
            </p:nvSpPr>
            <p:spPr bwMode="auto">
              <a:xfrm>
                <a:off x="2435" y="353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4" y="61"/>
                      <a:pt x="0" y="47"/>
                      <a:pt x="0" y="30"/>
                    </a:cubicBezTo>
                    <a:cubicBezTo>
                      <a:pt x="0" y="14"/>
                      <a:pt x="14"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16" name="Freeform 936"/>
              <p:cNvSpPr>
                <a:spLocks/>
              </p:cNvSpPr>
              <p:nvPr/>
            </p:nvSpPr>
            <p:spPr bwMode="auto">
              <a:xfrm>
                <a:off x="2333" y="33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FEE205"/>
              </a:solidFill>
              <a:ln w="0">
                <a:solidFill>
                  <a:srgbClr val="000000"/>
                </a:solidFill>
                <a:prstDash val="solid"/>
                <a:round/>
                <a:headEnd/>
                <a:tailEnd/>
              </a:ln>
            </p:spPr>
            <p:txBody>
              <a:bodyPr/>
              <a:lstStyle/>
              <a:p>
                <a:endParaRPr lang="en-US">
                  <a:solidFill>
                    <a:srgbClr val="FFFFFF"/>
                  </a:solidFill>
                </a:endParaRPr>
              </a:p>
            </p:txBody>
          </p:sp>
          <p:sp>
            <p:nvSpPr>
              <p:cNvPr id="78217" name="Freeform 937"/>
              <p:cNvSpPr>
                <a:spLocks/>
              </p:cNvSpPr>
              <p:nvPr/>
            </p:nvSpPr>
            <p:spPr bwMode="auto">
              <a:xfrm>
                <a:off x="2333" y="33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18" name="Freeform 938"/>
              <p:cNvSpPr>
                <a:spLocks/>
              </p:cNvSpPr>
              <p:nvPr/>
            </p:nvSpPr>
            <p:spPr bwMode="auto">
              <a:xfrm>
                <a:off x="523" y="281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219" name="Freeform 939"/>
              <p:cNvSpPr>
                <a:spLocks/>
              </p:cNvSpPr>
              <p:nvPr/>
            </p:nvSpPr>
            <p:spPr bwMode="auto">
              <a:xfrm>
                <a:off x="523" y="281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20" name="Freeform 940"/>
              <p:cNvSpPr>
                <a:spLocks/>
              </p:cNvSpPr>
              <p:nvPr/>
            </p:nvSpPr>
            <p:spPr bwMode="auto">
              <a:xfrm>
                <a:off x="1525" y="262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FEE205"/>
              </a:solidFill>
              <a:ln w="0">
                <a:solidFill>
                  <a:srgbClr val="000000"/>
                </a:solidFill>
                <a:prstDash val="solid"/>
                <a:round/>
                <a:headEnd/>
                <a:tailEnd/>
              </a:ln>
            </p:spPr>
            <p:txBody>
              <a:bodyPr/>
              <a:lstStyle/>
              <a:p>
                <a:endParaRPr lang="en-US">
                  <a:solidFill>
                    <a:srgbClr val="FFFFFF"/>
                  </a:solidFill>
                </a:endParaRPr>
              </a:p>
            </p:txBody>
          </p:sp>
          <p:sp>
            <p:nvSpPr>
              <p:cNvPr id="78221" name="Freeform 941"/>
              <p:cNvSpPr>
                <a:spLocks/>
              </p:cNvSpPr>
              <p:nvPr/>
            </p:nvSpPr>
            <p:spPr bwMode="auto">
              <a:xfrm>
                <a:off x="1525" y="262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22" name="Freeform 942"/>
              <p:cNvSpPr>
                <a:spLocks/>
              </p:cNvSpPr>
              <p:nvPr/>
            </p:nvSpPr>
            <p:spPr bwMode="auto">
              <a:xfrm>
                <a:off x="2744" y="287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78223" name="Freeform 943"/>
              <p:cNvSpPr>
                <a:spLocks/>
              </p:cNvSpPr>
              <p:nvPr/>
            </p:nvSpPr>
            <p:spPr bwMode="auto">
              <a:xfrm>
                <a:off x="2744" y="287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24" name="Freeform 944"/>
              <p:cNvSpPr>
                <a:spLocks/>
              </p:cNvSpPr>
              <p:nvPr/>
            </p:nvSpPr>
            <p:spPr bwMode="auto">
              <a:xfrm>
                <a:off x="373" y="2716"/>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2" y="65"/>
                    </a:cubicBezTo>
                    <a:cubicBezTo>
                      <a:pt x="14" y="65"/>
                      <a:pt x="0" y="50"/>
                      <a:pt x="0" y="33"/>
                    </a:cubicBezTo>
                    <a:cubicBezTo>
                      <a:pt x="0" y="15"/>
                      <a:pt x="14" y="0"/>
                      <a:pt x="32" y="0"/>
                    </a:cubicBezTo>
                    <a:cubicBezTo>
                      <a:pt x="50" y="0"/>
                      <a:pt x="65" y="15"/>
                      <a:pt x="65" y="33"/>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78225" name="Freeform 945"/>
              <p:cNvSpPr>
                <a:spLocks/>
              </p:cNvSpPr>
              <p:nvPr/>
            </p:nvSpPr>
            <p:spPr bwMode="auto">
              <a:xfrm>
                <a:off x="373" y="2716"/>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2" y="65"/>
                    </a:cubicBezTo>
                    <a:cubicBezTo>
                      <a:pt x="14" y="65"/>
                      <a:pt x="0" y="50"/>
                      <a:pt x="0" y="33"/>
                    </a:cubicBezTo>
                    <a:cubicBezTo>
                      <a:pt x="0" y="15"/>
                      <a:pt x="14" y="0"/>
                      <a:pt x="32" y="0"/>
                    </a:cubicBezTo>
                    <a:cubicBezTo>
                      <a:pt x="50" y="0"/>
                      <a:pt x="65" y="15"/>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26" name="Freeform 946"/>
              <p:cNvSpPr>
                <a:spLocks/>
              </p:cNvSpPr>
              <p:nvPr/>
            </p:nvSpPr>
            <p:spPr bwMode="auto">
              <a:xfrm>
                <a:off x="1762" y="219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BBE11"/>
              </a:solidFill>
              <a:ln w="0">
                <a:solidFill>
                  <a:srgbClr val="000000"/>
                </a:solidFill>
                <a:prstDash val="solid"/>
                <a:round/>
                <a:headEnd/>
                <a:tailEnd/>
              </a:ln>
            </p:spPr>
            <p:txBody>
              <a:bodyPr/>
              <a:lstStyle/>
              <a:p>
                <a:endParaRPr lang="en-US">
                  <a:solidFill>
                    <a:srgbClr val="FFFFFF"/>
                  </a:solidFill>
                </a:endParaRPr>
              </a:p>
            </p:txBody>
          </p:sp>
          <p:sp>
            <p:nvSpPr>
              <p:cNvPr id="78227" name="Freeform 947"/>
              <p:cNvSpPr>
                <a:spLocks/>
              </p:cNvSpPr>
              <p:nvPr/>
            </p:nvSpPr>
            <p:spPr bwMode="auto">
              <a:xfrm>
                <a:off x="1762" y="219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28" name="Freeform 948"/>
              <p:cNvSpPr>
                <a:spLocks/>
              </p:cNvSpPr>
              <p:nvPr/>
            </p:nvSpPr>
            <p:spPr bwMode="auto">
              <a:xfrm>
                <a:off x="961" y="3163"/>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8229" name="Freeform 949"/>
              <p:cNvSpPr>
                <a:spLocks/>
              </p:cNvSpPr>
              <p:nvPr/>
            </p:nvSpPr>
            <p:spPr bwMode="auto">
              <a:xfrm>
                <a:off x="961" y="3163"/>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30" name="Freeform 950"/>
              <p:cNvSpPr>
                <a:spLocks/>
              </p:cNvSpPr>
              <p:nvPr/>
            </p:nvSpPr>
            <p:spPr bwMode="auto">
              <a:xfrm>
                <a:off x="2333" y="375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78231" name="Freeform 951"/>
              <p:cNvSpPr>
                <a:spLocks/>
              </p:cNvSpPr>
              <p:nvPr/>
            </p:nvSpPr>
            <p:spPr bwMode="auto">
              <a:xfrm>
                <a:off x="2333" y="375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32" name="Freeform 952"/>
              <p:cNvSpPr>
                <a:spLocks/>
              </p:cNvSpPr>
              <p:nvPr/>
            </p:nvSpPr>
            <p:spPr bwMode="auto">
              <a:xfrm>
                <a:off x="1836" y="2808"/>
                <a:ext cx="30" cy="29"/>
              </a:xfrm>
              <a:custGeom>
                <a:avLst/>
                <a:gdLst>
                  <a:gd name="T0" fmla="*/ 0 w 85"/>
                  <a:gd name="T1" fmla="*/ 0 h 85"/>
                  <a:gd name="T2" fmla="*/ 0 w 85"/>
                  <a:gd name="T3" fmla="*/ 0 h 85"/>
                  <a:gd name="T4" fmla="*/ 0 w 85"/>
                  <a:gd name="T5" fmla="*/ 0 h 85"/>
                  <a:gd name="T6" fmla="*/ 0 w 85"/>
                  <a:gd name="T7" fmla="*/ 0 h 85"/>
                  <a:gd name="T8" fmla="*/ 0 w 85"/>
                  <a:gd name="T9" fmla="*/ 0 h 85"/>
                  <a:gd name="T10" fmla="*/ 0 w 85"/>
                  <a:gd name="T11" fmla="*/ 0 h 85"/>
                  <a:gd name="T12" fmla="*/ 0 w 85"/>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 h="85">
                    <a:moveTo>
                      <a:pt x="85" y="43"/>
                    </a:moveTo>
                    <a:lnTo>
                      <a:pt x="85" y="43"/>
                    </a:lnTo>
                    <a:cubicBezTo>
                      <a:pt x="85" y="66"/>
                      <a:pt x="66" y="85"/>
                      <a:pt x="43" y="85"/>
                    </a:cubicBezTo>
                    <a:cubicBezTo>
                      <a:pt x="19" y="85"/>
                      <a:pt x="0" y="66"/>
                      <a:pt x="0" y="43"/>
                    </a:cubicBezTo>
                    <a:cubicBezTo>
                      <a:pt x="0" y="19"/>
                      <a:pt x="19" y="0"/>
                      <a:pt x="43" y="0"/>
                    </a:cubicBezTo>
                    <a:cubicBezTo>
                      <a:pt x="66" y="0"/>
                      <a:pt x="85" y="19"/>
                      <a:pt x="85" y="43"/>
                    </a:cubicBezTo>
                    <a:close/>
                  </a:path>
                </a:pathLst>
              </a:custGeom>
              <a:solidFill>
                <a:srgbClr val="FFEC02"/>
              </a:solidFill>
              <a:ln w="0">
                <a:solidFill>
                  <a:srgbClr val="000000"/>
                </a:solidFill>
                <a:prstDash val="solid"/>
                <a:round/>
                <a:headEnd/>
                <a:tailEnd/>
              </a:ln>
            </p:spPr>
            <p:txBody>
              <a:bodyPr/>
              <a:lstStyle/>
              <a:p>
                <a:endParaRPr lang="en-US">
                  <a:solidFill>
                    <a:srgbClr val="FFFFFF"/>
                  </a:solidFill>
                </a:endParaRPr>
              </a:p>
            </p:txBody>
          </p:sp>
          <p:sp>
            <p:nvSpPr>
              <p:cNvPr id="78233" name="Freeform 953"/>
              <p:cNvSpPr>
                <a:spLocks/>
              </p:cNvSpPr>
              <p:nvPr/>
            </p:nvSpPr>
            <p:spPr bwMode="auto">
              <a:xfrm>
                <a:off x="1836" y="2808"/>
                <a:ext cx="30" cy="29"/>
              </a:xfrm>
              <a:custGeom>
                <a:avLst/>
                <a:gdLst>
                  <a:gd name="T0" fmla="*/ 0 w 85"/>
                  <a:gd name="T1" fmla="*/ 0 h 85"/>
                  <a:gd name="T2" fmla="*/ 0 w 85"/>
                  <a:gd name="T3" fmla="*/ 0 h 85"/>
                  <a:gd name="T4" fmla="*/ 0 w 85"/>
                  <a:gd name="T5" fmla="*/ 0 h 85"/>
                  <a:gd name="T6" fmla="*/ 0 w 85"/>
                  <a:gd name="T7" fmla="*/ 0 h 85"/>
                  <a:gd name="T8" fmla="*/ 0 w 85"/>
                  <a:gd name="T9" fmla="*/ 0 h 85"/>
                  <a:gd name="T10" fmla="*/ 0 w 85"/>
                  <a:gd name="T11" fmla="*/ 0 h 85"/>
                  <a:gd name="T12" fmla="*/ 0 w 85"/>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 h="85">
                    <a:moveTo>
                      <a:pt x="85" y="43"/>
                    </a:moveTo>
                    <a:lnTo>
                      <a:pt x="85" y="43"/>
                    </a:lnTo>
                    <a:cubicBezTo>
                      <a:pt x="85" y="66"/>
                      <a:pt x="66" y="85"/>
                      <a:pt x="43" y="85"/>
                    </a:cubicBezTo>
                    <a:cubicBezTo>
                      <a:pt x="19" y="85"/>
                      <a:pt x="0" y="66"/>
                      <a:pt x="0" y="43"/>
                    </a:cubicBezTo>
                    <a:cubicBezTo>
                      <a:pt x="0" y="19"/>
                      <a:pt x="19" y="0"/>
                      <a:pt x="43" y="0"/>
                    </a:cubicBezTo>
                    <a:cubicBezTo>
                      <a:pt x="66" y="0"/>
                      <a:pt x="85" y="19"/>
                      <a:pt x="85" y="4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34" name="Freeform 954"/>
              <p:cNvSpPr>
                <a:spLocks/>
              </p:cNvSpPr>
              <p:nvPr/>
            </p:nvSpPr>
            <p:spPr bwMode="auto">
              <a:xfrm>
                <a:off x="775" y="1926"/>
                <a:ext cx="35" cy="34"/>
              </a:xfrm>
              <a:custGeom>
                <a:avLst/>
                <a:gdLst>
                  <a:gd name="T0" fmla="*/ 0 w 99"/>
                  <a:gd name="T1" fmla="*/ 0 h 99"/>
                  <a:gd name="T2" fmla="*/ 0 w 99"/>
                  <a:gd name="T3" fmla="*/ 0 h 99"/>
                  <a:gd name="T4" fmla="*/ 0 w 99"/>
                  <a:gd name="T5" fmla="*/ 0 h 99"/>
                  <a:gd name="T6" fmla="*/ 0 w 99"/>
                  <a:gd name="T7" fmla="*/ 0 h 99"/>
                  <a:gd name="T8" fmla="*/ 0 w 99"/>
                  <a:gd name="T9" fmla="*/ 0 h 99"/>
                  <a:gd name="T10" fmla="*/ 0 w 99"/>
                  <a:gd name="T11" fmla="*/ 0 h 99"/>
                  <a:gd name="T12" fmla="*/ 0 w 99"/>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 h="99">
                    <a:moveTo>
                      <a:pt x="99" y="50"/>
                    </a:moveTo>
                    <a:lnTo>
                      <a:pt x="99" y="50"/>
                    </a:lnTo>
                    <a:cubicBezTo>
                      <a:pt x="99" y="77"/>
                      <a:pt x="77" y="99"/>
                      <a:pt x="49" y="99"/>
                    </a:cubicBezTo>
                    <a:cubicBezTo>
                      <a:pt x="22" y="99"/>
                      <a:pt x="0" y="77"/>
                      <a:pt x="0" y="50"/>
                    </a:cubicBezTo>
                    <a:cubicBezTo>
                      <a:pt x="0" y="22"/>
                      <a:pt x="22" y="0"/>
                      <a:pt x="49" y="0"/>
                    </a:cubicBezTo>
                    <a:cubicBezTo>
                      <a:pt x="77" y="0"/>
                      <a:pt x="99" y="22"/>
                      <a:pt x="99" y="50"/>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78235" name="Freeform 955"/>
              <p:cNvSpPr>
                <a:spLocks/>
              </p:cNvSpPr>
              <p:nvPr/>
            </p:nvSpPr>
            <p:spPr bwMode="auto">
              <a:xfrm>
                <a:off x="775" y="1926"/>
                <a:ext cx="35" cy="34"/>
              </a:xfrm>
              <a:custGeom>
                <a:avLst/>
                <a:gdLst>
                  <a:gd name="T0" fmla="*/ 0 w 99"/>
                  <a:gd name="T1" fmla="*/ 0 h 99"/>
                  <a:gd name="T2" fmla="*/ 0 w 99"/>
                  <a:gd name="T3" fmla="*/ 0 h 99"/>
                  <a:gd name="T4" fmla="*/ 0 w 99"/>
                  <a:gd name="T5" fmla="*/ 0 h 99"/>
                  <a:gd name="T6" fmla="*/ 0 w 99"/>
                  <a:gd name="T7" fmla="*/ 0 h 99"/>
                  <a:gd name="T8" fmla="*/ 0 w 99"/>
                  <a:gd name="T9" fmla="*/ 0 h 99"/>
                  <a:gd name="T10" fmla="*/ 0 w 99"/>
                  <a:gd name="T11" fmla="*/ 0 h 99"/>
                  <a:gd name="T12" fmla="*/ 0 w 99"/>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 h="99">
                    <a:moveTo>
                      <a:pt x="99" y="50"/>
                    </a:moveTo>
                    <a:lnTo>
                      <a:pt x="99" y="50"/>
                    </a:lnTo>
                    <a:cubicBezTo>
                      <a:pt x="99" y="77"/>
                      <a:pt x="77" y="99"/>
                      <a:pt x="49" y="99"/>
                    </a:cubicBezTo>
                    <a:cubicBezTo>
                      <a:pt x="22" y="99"/>
                      <a:pt x="0" y="77"/>
                      <a:pt x="0" y="50"/>
                    </a:cubicBezTo>
                    <a:cubicBezTo>
                      <a:pt x="0" y="22"/>
                      <a:pt x="22" y="0"/>
                      <a:pt x="49" y="0"/>
                    </a:cubicBezTo>
                    <a:cubicBezTo>
                      <a:pt x="77" y="0"/>
                      <a:pt x="99" y="22"/>
                      <a:pt x="99" y="5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36" name="Freeform 956"/>
              <p:cNvSpPr>
                <a:spLocks/>
              </p:cNvSpPr>
              <p:nvPr/>
            </p:nvSpPr>
            <p:spPr bwMode="auto">
              <a:xfrm>
                <a:off x="2694" y="287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78237" name="Freeform 957"/>
              <p:cNvSpPr>
                <a:spLocks/>
              </p:cNvSpPr>
              <p:nvPr/>
            </p:nvSpPr>
            <p:spPr bwMode="auto">
              <a:xfrm>
                <a:off x="2694" y="287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38" name="Freeform 958"/>
              <p:cNvSpPr>
                <a:spLocks/>
              </p:cNvSpPr>
              <p:nvPr/>
            </p:nvSpPr>
            <p:spPr bwMode="auto">
              <a:xfrm>
                <a:off x="2343" y="288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78239" name="Freeform 959"/>
              <p:cNvSpPr>
                <a:spLocks/>
              </p:cNvSpPr>
              <p:nvPr/>
            </p:nvSpPr>
            <p:spPr bwMode="auto">
              <a:xfrm>
                <a:off x="2343" y="288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40" name="Freeform 960"/>
              <p:cNvSpPr>
                <a:spLocks/>
              </p:cNvSpPr>
              <p:nvPr/>
            </p:nvSpPr>
            <p:spPr bwMode="auto">
              <a:xfrm>
                <a:off x="1791" y="208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CC90D"/>
              </a:solidFill>
              <a:ln w="0">
                <a:solidFill>
                  <a:srgbClr val="000000"/>
                </a:solidFill>
                <a:prstDash val="solid"/>
                <a:round/>
                <a:headEnd/>
                <a:tailEnd/>
              </a:ln>
            </p:spPr>
            <p:txBody>
              <a:bodyPr/>
              <a:lstStyle/>
              <a:p>
                <a:endParaRPr lang="en-US">
                  <a:solidFill>
                    <a:srgbClr val="FFFFFF"/>
                  </a:solidFill>
                </a:endParaRPr>
              </a:p>
            </p:txBody>
          </p:sp>
          <p:sp>
            <p:nvSpPr>
              <p:cNvPr id="78241" name="Freeform 961"/>
              <p:cNvSpPr>
                <a:spLocks/>
              </p:cNvSpPr>
              <p:nvPr/>
            </p:nvSpPr>
            <p:spPr bwMode="auto">
              <a:xfrm>
                <a:off x="1791" y="208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42" name="Freeform 962"/>
              <p:cNvSpPr>
                <a:spLocks/>
              </p:cNvSpPr>
              <p:nvPr/>
            </p:nvSpPr>
            <p:spPr bwMode="auto">
              <a:xfrm>
                <a:off x="452" y="28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DDE06"/>
              </a:solidFill>
              <a:ln w="0">
                <a:solidFill>
                  <a:srgbClr val="000000"/>
                </a:solidFill>
                <a:prstDash val="solid"/>
                <a:round/>
                <a:headEnd/>
                <a:tailEnd/>
              </a:ln>
            </p:spPr>
            <p:txBody>
              <a:bodyPr/>
              <a:lstStyle/>
              <a:p>
                <a:endParaRPr lang="en-US">
                  <a:solidFill>
                    <a:srgbClr val="FFFFFF"/>
                  </a:solidFill>
                </a:endParaRPr>
              </a:p>
            </p:txBody>
          </p:sp>
          <p:sp>
            <p:nvSpPr>
              <p:cNvPr id="78243" name="Freeform 963"/>
              <p:cNvSpPr>
                <a:spLocks/>
              </p:cNvSpPr>
              <p:nvPr/>
            </p:nvSpPr>
            <p:spPr bwMode="auto">
              <a:xfrm>
                <a:off x="452" y="28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44" name="Freeform 964"/>
              <p:cNvSpPr>
                <a:spLocks/>
              </p:cNvSpPr>
              <p:nvPr/>
            </p:nvSpPr>
            <p:spPr bwMode="auto">
              <a:xfrm>
                <a:off x="2293" y="3612"/>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5" y="67"/>
                      <a:pt x="0" y="52"/>
                      <a:pt x="0" y="34"/>
                    </a:cubicBezTo>
                    <a:cubicBezTo>
                      <a:pt x="0" y="15"/>
                      <a:pt x="15" y="0"/>
                      <a:pt x="33" y="0"/>
                    </a:cubicBezTo>
                    <a:cubicBezTo>
                      <a:pt x="51" y="0"/>
                      <a:pt x="66" y="15"/>
                      <a:pt x="66" y="34"/>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78245" name="Freeform 965"/>
              <p:cNvSpPr>
                <a:spLocks/>
              </p:cNvSpPr>
              <p:nvPr/>
            </p:nvSpPr>
            <p:spPr bwMode="auto">
              <a:xfrm>
                <a:off x="2293" y="3612"/>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5" y="67"/>
                      <a:pt x="0" y="52"/>
                      <a:pt x="0" y="34"/>
                    </a:cubicBezTo>
                    <a:cubicBezTo>
                      <a:pt x="0" y="15"/>
                      <a:pt x="15" y="0"/>
                      <a:pt x="33" y="0"/>
                    </a:cubicBezTo>
                    <a:cubicBezTo>
                      <a:pt x="51" y="0"/>
                      <a:pt x="66" y="15"/>
                      <a:pt x="66"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46" name="Freeform 966"/>
              <p:cNvSpPr>
                <a:spLocks/>
              </p:cNvSpPr>
              <p:nvPr/>
            </p:nvSpPr>
            <p:spPr bwMode="auto">
              <a:xfrm>
                <a:off x="668" y="1557"/>
                <a:ext cx="92" cy="89"/>
              </a:xfrm>
              <a:custGeom>
                <a:avLst/>
                <a:gdLst>
                  <a:gd name="T0" fmla="*/ 0 w 262"/>
                  <a:gd name="T1" fmla="*/ 0 h 261"/>
                  <a:gd name="T2" fmla="*/ 0 w 262"/>
                  <a:gd name="T3" fmla="*/ 0 h 261"/>
                  <a:gd name="T4" fmla="*/ 0 w 262"/>
                  <a:gd name="T5" fmla="*/ 0 h 261"/>
                  <a:gd name="T6" fmla="*/ 0 w 262"/>
                  <a:gd name="T7" fmla="*/ 0 h 261"/>
                  <a:gd name="T8" fmla="*/ 0 w 262"/>
                  <a:gd name="T9" fmla="*/ 0 h 261"/>
                  <a:gd name="T10" fmla="*/ 0 w 262"/>
                  <a:gd name="T11" fmla="*/ 0 h 261"/>
                  <a:gd name="T12" fmla="*/ 0 w 262"/>
                  <a:gd name="T13" fmla="*/ 0 h 2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2" h="261">
                    <a:moveTo>
                      <a:pt x="262" y="131"/>
                    </a:moveTo>
                    <a:lnTo>
                      <a:pt x="262" y="131"/>
                    </a:lnTo>
                    <a:cubicBezTo>
                      <a:pt x="262" y="203"/>
                      <a:pt x="203" y="261"/>
                      <a:pt x="131" y="261"/>
                    </a:cubicBezTo>
                    <a:cubicBezTo>
                      <a:pt x="59" y="261"/>
                      <a:pt x="0" y="203"/>
                      <a:pt x="0" y="131"/>
                    </a:cubicBezTo>
                    <a:cubicBezTo>
                      <a:pt x="0" y="58"/>
                      <a:pt x="59" y="0"/>
                      <a:pt x="131" y="0"/>
                    </a:cubicBezTo>
                    <a:cubicBezTo>
                      <a:pt x="203" y="0"/>
                      <a:pt x="262" y="58"/>
                      <a:pt x="262" y="131"/>
                    </a:cubicBezTo>
                    <a:close/>
                  </a:path>
                </a:pathLst>
              </a:custGeom>
              <a:solidFill>
                <a:srgbClr val="FEE105"/>
              </a:solidFill>
              <a:ln w="0">
                <a:solidFill>
                  <a:srgbClr val="000000"/>
                </a:solidFill>
                <a:prstDash val="solid"/>
                <a:round/>
                <a:headEnd/>
                <a:tailEnd/>
              </a:ln>
            </p:spPr>
            <p:txBody>
              <a:bodyPr/>
              <a:lstStyle/>
              <a:p>
                <a:endParaRPr lang="en-US">
                  <a:solidFill>
                    <a:srgbClr val="FFFFFF"/>
                  </a:solidFill>
                </a:endParaRPr>
              </a:p>
            </p:txBody>
          </p:sp>
          <p:sp>
            <p:nvSpPr>
              <p:cNvPr id="78247" name="Freeform 967"/>
              <p:cNvSpPr>
                <a:spLocks/>
              </p:cNvSpPr>
              <p:nvPr/>
            </p:nvSpPr>
            <p:spPr bwMode="auto">
              <a:xfrm>
                <a:off x="668" y="1557"/>
                <a:ext cx="92" cy="89"/>
              </a:xfrm>
              <a:custGeom>
                <a:avLst/>
                <a:gdLst>
                  <a:gd name="T0" fmla="*/ 0 w 262"/>
                  <a:gd name="T1" fmla="*/ 0 h 261"/>
                  <a:gd name="T2" fmla="*/ 0 w 262"/>
                  <a:gd name="T3" fmla="*/ 0 h 261"/>
                  <a:gd name="T4" fmla="*/ 0 w 262"/>
                  <a:gd name="T5" fmla="*/ 0 h 261"/>
                  <a:gd name="T6" fmla="*/ 0 w 262"/>
                  <a:gd name="T7" fmla="*/ 0 h 261"/>
                  <a:gd name="T8" fmla="*/ 0 w 262"/>
                  <a:gd name="T9" fmla="*/ 0 h 261"/>
                  <a:gd name="T10" fmla="*/ 0 w 262"/>
                  <a:gd name="T11" fmla="*/ 0 h 261"/>
                  <a:gd name="T12" fmla="*/ 0 w 262"/>
                  <a:gd name="T13" fmla="*/ 0 h 2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2" h="261">
                    <a:moveTo>
                      <a:pt x="262" y="131"/>
                    </a:moveTo>
                    <a:lnTo>
                      <a:pt x="262" y="131"/>
                    </a:lnTo>
                    <a:cubicBezTo>
                      <a:pt x="262" y="203"/>
                      <a:pt x="203" y="261"/>
                      <a:pt x="131" y="261"/>
                    </a:cubicBezTo>
                    <a:cubicBezTo>
                      <a:pt x="59" y="261"/>
                      <a:pt x="0" y="203"/>
                      <a:pt x="0" y="131"/>
                    </a:cubicBezTo>
                    <a:cubicBezTo>
                      <a:pt x="0" y="58"/>
                      <a:pt x="59" y="0"/>
                      <a:pt x="131" y="0"/>
                    </a:cubicBezTo>
                    <a:cubicBezTo>
                      <a:pt x="203" y="0"/>
                      <a:pt x="262" y="58"/>
                      <a:pt x="262" y="1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48" name="Freeform 968"/>
              <p:cNvSpPr>
                <a:spLocks/>
              </p:cNvSpPr>
              <p:nvPr/>
            </p:nvSpPr>
            <p:spPr bwMode="auto">
              <a:xfrm>
                <a:off x="682" y="3600"/>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78249" name="Freeform 969"/>
              <p:cNvSpPr>
                <a:spLocks/>
              </p:cNvSpPr>
              <p:nvPr/>
            </p:nvSpPr>
            <p:spPr bwMode="auto">
              <a:xfrm>
                <a:off x="682" y="3600"/>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50" name="Freeform 970"/>
              <p:cNvSpPr>
                <a:spLocks/>
              </p:cNvSpPr>
              <p:nvPr/>
            </p:nvSpPr>
            <p:spPr bwMode="auto">
              <a:xfrm>
                <a:off x="1773" y="2018"/>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A02"/>
              </a:solidFill>
              <a:ln w="0">
                <a:solidFill>
                  <a:srgbClr val="000000"/>
                </a:solidFill>
                <a:prstDash val="solid"/>
                <a:round/>
                <a:headEnd/>
                <a:tailEnd/>
              </a:ln>
            </p:spPr>
            <p:txBody>
              <a:bodyPr/>
              <a:lstStyle/>
              <a:p>
                <a:endParaRPr lang="en-US">
                  <a:solidFill>
                    <a:srgbClr val="FFFFFF"/>
                  </a:solidFill>
                </a:endParaRPr>
              </a:p>
            </p:txBody>
          </p:sp>
          <p:sp>
            <p:nvSpPr>
              <p:cNvPr id="78251" name="Freeform 971"/>
              <p:cNvSpPr>
                <a:spLocks/>
              </p:cNvSpPr>
              <p:nvPr/>
            </p:nvSpPr>
            <p:spPr bwMode="auto">
              <a:xfrm>
                <a:off x="1773" y="2018"/>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52" name="Freeform 972"/>
              <p:cNvSpPr>
                <a:spLocks/>
              </p:cNvSpPr>
              <p:nvPr/>
            </p:nvSpPr>
            <p:spPr bwMode="auto">
              <a:xfrm>
                <a:off x="888" y="318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FEE01"/>
              </a:solidFill>
              <a:ln w="0">
                <a:solidFill>
                  <a:srgbClr val="000000"/>
                </a:solidFill>
                <a:prstDash val="solid"/>
                <a:round/>
                <a:headEnd/>
                <a:tailEnd/>
              </a:ln>
            </p:spPr>
            <p:txBody>
              <a:bodyPr/>
              <a:lstStyle/>
              <a:p>
                <a:endParaRPr lang="en-US">
                  <a:solidFill>
                    <a:srgbClr val="FFFFFF"/>
                  </a:solidFill>
                </a:endParaRPr>
              </a:p>
            </p:txBody>
          </p:sp>
          <p:sp>
            <p:nvSpPr>
              <p:cNvPr id="78253" name="Freeform 973"/>
              <p:cNvSpPr>
                <a:spLocks/>
              </p:cNvSpPr>
              <p:nvPr/>
            </p:nvSpPr>
            <p:spPr bwMode="auto">
              <a:xfrm>
                <a:off x="888" y="318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54" name="Freeform 974"/>
              <p:cNvSpPr>
                <a:spLocks/>
              </p:cNvSpPr>
              <p:nvPr/>
            </p:nvSpPr>
            <p:spPr bwMode="auto">
              <a:xfrm>
                <a:off x="1805" y="161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AB812"/>
              </a:solidFill>
              <a:ln w="0">
                <a:solidFill>
                  <a:srgbClr val="000000"/>
                </a:solidFill>
                <a:prstDash val="solid"/>
                <a:round/>
                <a:headEnd/>
                <a:tailEnd/>
              </a:ln>
            </p:spPr>
            <p:txBody>
              <a:bodyPr/>
              <a:lstStyle/>
              <a:p>
                <a:endParaRPr lang="en-US">
                  <a:solidFill>
                    <a:srgbClr val="FFFFFF"/>
                  </a:solidFill>
                </a:endParaRPr>
              </a:p>
            </p:txBody>
          </p:sp>
          <p:sp>
            <p:nvSpPr>
              <p:cNvPr id="78255" name="Freeform 975"/>
              <p:cNvSpPr>
                <a:spLocks/>
              </p:cNvSpPr>
              <p:nvPr/>
            </p:nvSpPr>
            <p:spPr bwMode="auto">
              <a:xfrm>
                <a:off x="1805" y="161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56" name="Freeform 976"/>
              <p:cNvSpPr>
                <a:spLocks/>
              </p:cNvSpPr>
              <p:nvPr/>
            </p:nvSpPr>
            <p:spPr bwMode="auto">
              <a:xfrm>
                <a:off x="797" y="1815"/>
                <a:ext cx="32" cy="31"/>
              </a:xfrm>
              <a:custGeom>
                <a:avLst/>
                <a:gdLst>
                  <a:gd name="T0" fmla="*/ 0 w 90"/>
                  <a:gd name="T1" fmla="*/ 0 h 91"/>
                  <a:gd name="T2" fmla="*/ 0 w 90"/>
                  <a:gd name="T3" fmla="*/ 0 h 91"/>
                  <a:gd name="T4" fmla="*/ 0 w 90"/>
                  <a:gd name="T5" fmla="*/ 0 h 91"/>
                  <a:gd name="T6" fmla="*/ 0 w 90"/>
                  <a:gd name="T7" fmla="*/ 0 h 91"/>
                  <a:gd name="T8" fmla="*/ 0 w 90"/>
                  <a:gd name="T9" fmla="*/ 0 h 91"/>
                  <a:gd name="T10" fmla="*/ 0 w 90"/>
                  <a:gd name="T11" fmla="*/ 0 h 91"/>
                  <a:gd name="T12" fmla="*/ 0 w 90"/>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91">
                    <a:moveTo>
                      <a:pt x="90" y="46"/>
                    </a:moveTo>
                    <a:lnTo>
                      <a:pt x="90" y="46"/>
                    </a:lnTo>
                    <a:cubicBezTo>
                      <a:pt x="90" y="70"/>
                      <a:pt x="70" y="91"/>
                      <a:pt x="45" y="91"/>
                    </a:cubicBezTo>
                    <a:cubicBezTo>
                      <a:pt x="20" y="91"/>
                      <a:pt x="0" y="70"/>
                      <a:pt x="0" y="46"/>
                    </a:cubicBezTo>
                    <a:cubicBezTo>
                      <a:pt x="0" y="21"/>
                      <a:pt x="20" y="0"/>
                      <a:pt x="45" y="0"/>
                    </a:cubicBezTo>
                    <a:cubicBezTo>
                      <a:pt x="70" y="0"/>
                      <a:pt x="90" y="21"/>
                      <a:pt x="90" y="46"/>
                    </a:cubicBezTo>
                    <a:close/>
                  </a:path>
                </a:pathLst>
              </a:custGeom>
              <a:solidFill>
                <a:srgbClr val="C5E112"/>
              </a:solidFill>
              <a:ln w="0">
                <a:solidFill>
                  <a:srgbClr val="000000"/>
                </a:solidFill>
                <a:prstDash val="solid"/>
                <a:round/>
                <a:headEnd/>
                <a:tailEnd/>
              </a:ln>
            </p:spPr>
            <p:txBody>
              <a:bodyPr/>
              <a:lstStyle/>
              <a:p>
                <a:endParaRPr lang="en-US">
                  <a:solidFill>
                    <a:srgbClr val="FFFFFF"/>
                  </a:solidFill>
                </a:endParaRPr>
              </a:p>
            </p:txBody>
          </p:sp>
          <p:sp>
            <p:nvSpPr>
              <p:cNvPr id="78257" name="Freeform 977"/>
              <p:cNvSpPr>
                <a:spLocks/>
              </p:cNvSpPr>
              <p:nvPr/>
            </p:nvSpPr>
            <p:spPr bwMode="auto">
              <a:xfrm>
                <a:off x="797" y="1815"/>
                <a:ext cx="32" cy="31"/>
              </a:xfrm>
              <a:custGeom>
                <a:avLst/>
                <a:gdLst>
                  <a:gd name="T0" fmla="*/ 0 w 90"/>
                  <a:gd name="T1" fmla="*/ 0 h 91"/>
                  <a:gd name="T2" fmla="*/ 0 w 90"/>
                  <a:gd name="T3" fmla="*/ 0 h 91"/>
                  <a:gd name="T4" fmla="*/ 0 w 90"/>
                  <a:gd name="T5" fmla="*/ 0 h 91"/>
                  <a:gd name="T6" fmla="*/ 0 w 90"/>
                  <a:gd name="T7" fmla="*/ 0 h 91"/>
                  <a:gd name="T8" fmla="*/ 0 w 90"/>
                  <a:gd name="T9" fmla="*/ 0 h 91"/>
                  <a:gd name="T10" fmla="*/ 0 w 90"/>
                  <a:gd name="T11" fmla="*/ 0 h 91"/>
                  <a:gd name="T12" fmla="*/ 0 w 90"/>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91">
                    <a:moveTo>
                      <a:pt x="90" y="46"/>
                    </a:moveTo>
                    <a:lnTo>
                      <a:pt x="90" y="46"/>
                    </a:lnTo>
                    <a:cubicBezTo>
                      <a:pt x="90" y="70"/>
                      <a:pt x="70" y="91"/>
                      <a:pt x="45" y="91"/>
                    </a:cubicBezTo>
                    <a:cubicBezTo>
                      <a:pt x="20" y="91"/>
                      <a:pt x="0" y="70"/>
                      <a:pt x="0" y="46"/>
                    </a:cubicBezTo>
                    <a:cubicBezTo>
                      <a:pt x="0" y="21"/>
                      <a:pt x="20" y="0"/>
                      <a:pt x="45" y="0"/>
                    </a:cubicBezTo>
                    <a:cubicBezTo>
                      <a:pt x="70" y="0"/>
                      <a:pt x="90" y="21"/>
                      <a:pt x="90" y="4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58" name="Freeform 978"/>
              <p:cNvSpPr>
                <a:spLocks/>
              </p:cNvSpPr>
              <p:nvPr/>
            </p:nvSpPr>
            <p:spPr bwMode="auto">
              <a:xfrm>
                <a:off x="1061" y="222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FED01"/>
              </a:solidFill>
              <a:ln w="0">
                <a:solidFill>
                  <a:srgbClr val="000000"/>
                </a:solidFill>
                <a:prstDash val="solid"/>
                <a:round/>
                <a:headEnd/>
                <a:tailEnd/>
              </a:ln>
            </p:spPr>
            <p:txBody>
              <a:bodyPr/>
              <a:lstStyle/>
              <a:p>
                <a:endParaRPr lang="en-US">
                  <a:solidFill>
                    <a:srgbClr val="FFFFFF"/>
                  </a:solidFill>
                </a:endParaRPr>
              </a:p>
            </p:txBody>
          </p:sp>
          <p:sp>
            <p:nvSpPr>
              <p:cNvPr id="78259" name="Freeform 979"/>
              <p:cNvSpPr>
                <a:spLocks/>
              </p:cNvSpPr>
              <p:nvPr/>
            </p:nvSpPr>
            <p:spPr bwMode="auto">
              <a:xfrm>
                <a:off x="1061" y="222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60" name="Freeform 980"/>
              <p:cNvSpPr>
                <a:spLocks/>
              </p:cNvSpPr>
              <p:nvPr/>
            </p:nvSpPr>
            <p:spPr bwMode="auto">
              <a:xfrm>
                <a:off x="2303" y="3660"/>
                <a:ext cx="24" cy="23"/>
              </a:xfrm>
              <a:custGeom>
                <a:avLst/>
                <a:gdLst>
                  <a:gd name="T0" fmla="*/ 0 w 70"/>
                  <a:gd name="T1" fmla="*/ 0 h 69"/>
                  <a:gd name="T2" fmla="*/ 0 w 70"/>
                  <a:gd name="T3" fmla="*/ 0 h 69"/>
                  <a:gd name="T4" fmla="*/ 0 w 70"/>
                  <a:gd name="T5" fmla="*/ 0 h 69"/>
                  <a:gd name="T6" fmla="*/ 0 w 70"/>
                  <a:gd name="T7" fmla="*/ 0 h 69"/>
                  <a:gd name="T8" fmla="*/ 0 w 70"/>
                  <a:gd name="T9" fmla="*/ 0 h 69"/>
                  <a:gd name="T10" fmla="*/ 0 w 70"/>
                  <a:gd name="T11" fmla="*/ 0 h 69"/>
                  <a:gd name="T12" fmla="*/ 0 w 70"/>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69">
                    <a:moveTo>
                      <a:pt x="70" y="35"/>
                    </a:moveTo>
                    <a:lnTo>
                      <a:pt x="70" y="35"/>
                    </a:lnTo>
                    <a:cubicBezTo>
                      <a:pt x="70" y="54"/>
                      <a:pt x="54" y="69"/>
                      <a:pt x="35" y="69"/>
                    </a:cubicBezTo>
                    <a:cubicBezTo>
                      <a:pt x="16" y="69"/>
                      <a:pt x="0" y="54"/>
                      <a:pt x="0" y="35"/>
                    </a:cubicBezTo>
                    <a:cubicBezTo>
                      <a:pt x="0" y="15"/>
                      <a:pt x="16" y="0"/>
                      <a:pt x="35" y="0"/>
                    </a:cubicBezTo>
                    <a:cubicBezTo>
                      <a:pt x="54" y="0"/>
                      <a:pt x="70" y="15"/>
                      <a:pt x="70" y="35"/>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8261" name="Freeform 981"/>
              <p:cNvSpPr>
                <a:spLocks/>
              </p:cNvSpPr>
              <p:nvPr/>
            </p:nvSpPr>
            <p:spPr bwMode="auto">
              <a:xfrm>
                <a:off x="2303" y="3660"/>
                <a:ext cx="24" cy="23"/>
              </a:xfrm>
              <a:custGeom>
                <a:avLst/>
                <a:gdLst>
                  <a:gd name="T0" fmla="*/ 0 w 70"/>
                  <a:gd name="T1" fmla="*/ 0 h 69"/>
                  <a:gd name="T2" fmla="*/ 0 w 70"/>
                  <a:gd name="T3" fmla="*/ 0 h 69"/>
                  <a:gd name="T4" fmla="*/ 0 w 70"/>
                  <a:gd name="T5" fmla="*/ 0 h 69"/>
                  <a:gd name="T6" fmla="*/ 0 w 70"/>
                  <a:gd name="T7" fmla="*/ 0 h 69"/>
                  <a:gd name="T8" fmla="*/ 0 w 70"/>
                  <a:gd name="T9" fmla="*/ 0 h 69"/>
                  <a:gd name="T10" fmla="*/ 0 w 70"/>
                  <a:gd name="T11" fmla="*/ 0 h 69"/>
                  <a:gd name="T12" fmla="*/ 0 w 70"/>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69">
                    <a:moveTo>
                      <a:pt x="70" y="35"/>
                    </a:moveTo>
                    <a:lnTo>
                      <a:pt x="70" y="35"/>
                    </a:lnTo>
                    <a:cubicBezTo>
                      <a:pt x="70" y="54"/>
                      <a:pt x="54" y="69"/>
                      <a:pt x="35" y="69"/>
                    </a:cubicBezTo>
                    <a:cubicBezTo>
                      <a:pt x="16" y="69"/>
                      <a:pt x="0" y="54"/>
                      <a:pt x="0" y="35"/>
                    </a:cubicBezTo>
                    <a:cubicBezTo>
                      <a:pt x="0" y="15"/>
                      <a:pt x="16" y="0"/>
                      <a:pt x="35" y="0"/>
                    </a:cubicBezTo>
                    <a:cubicBezTo>
                      <a:pt x="54" y="0"/>
                      <a:pt x="70" y="15"/>
                      <a:pt x="70"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62" name="Freeform 982"/>
              <p:cNvSpPr>
                <a:spLocks/>
              </p:cNvSpPr>
              <p:nvPr/>
            </p:nvSpPr>
            <p:spPr bwMode="auto">
              <a:xfrm>
                <a:off x="884" y="3316"/>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1"/>
                    </a:moveTo>
                    <a:lnTo>
                      <a:pt x="63" y="31"/>
                    </a:lnTo>
                    <a:cubicBezTo>
                      <a:pt x="63" y="49"/>
                      <a:pt x="49" y="63"/>
                      <a:pt x="31" y="63"/>
                    </a:cubicBezTo>
                    <a:cubicBezTo>
                      <a:pt x="14" y="63"/>
                      <a:pt x="0" y="49"/>
                      <a:pt x="0" y="31"/>
                    </a:cubicBezTo>
                    <a:cubicBezTo>
                      <a:pt x="0" y="14"/>
                      <a:pt x="14" y="0"/>
                      <a:pt x="31" y="0"/>
                    </a:cubicBezTo>
                    <a:cubicBezTo>
                      <a:pt x="49" y="0"/>
                      <a:pt x="63" y="14"/>
                      <a:pt x="63"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8263" name="Freeform 983"/>
              <p:cNvSpPr>
                <a:spLocks/>
              </p:cNvSpPr>
              <p:nvPr/>
            </p:nvSpPr>
            <p:spPr bwMode="auto">
              <a:xfrm>
                <a:off x="884" y="3316"/>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1"/>
                    </a:moveTo>
                    <a:lnTo>
                      <a:pt x="63" y="31"/>
                    </a:lnTo>
                    <a:cubicBezTo>
                      <a:pt x="63" y="49"/>
                      <a:pt x="49" y="63"/>
                      <a:pt x="31" y="63"/>
                    </a:cubicBezTo>
                    <a:cubicBezTo>
                      <a:pt x="14" y="63"/>
                      <a:pt x="0" y="49"/>
                      <a:pt x="0" y="31"/>
                    </a:cubicBezTo>
                    <a:cubicBezTo>
                      <a:pt x="0" y="14"/>
                      <a:pt x="14" y="0"/>
                      <a:pt x="31" y="0"/>
                    </a:cubicBezTo>
                    <a:cubicBezTo>
                      <a:pt x="49" y="0"/>
                      <a:pt x="63" y="14"/>
                      <a:pt x="63"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64" name="Freeform 984"/>
              <p:cNvSpPr>
                <a:spLocks/>
              </p:cNvSpPr>
              <p:nvPr/>
            </p:nvSpPr>
            <p:spPr bwMode="auto">
              <a:xfrm>
                <a:off x="671" y="2042"/>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0FAA4C"/>
              </a:solidFill>
              <a:ln w="0">
                <a:solidFill>
                  <a:srgbClr val="000000"/>
                </a:solidFill>
                <a:prstDash val="solid"/>
                <a:round/>
                <a:headEnd/>
                <a:tailEnd/>
              </a:ln>
            </p:spPr>
            <p:txBody>
              <a:bodyPr/>
              <a:lstStyle/>
              <a:p>
                <a:endParaRPr lang="en-US">
                  <a:solidFill>
                    <a:srgbClr val="FFFFFF"/>
                  </a:solidFill>
                </a:endParaRPr>
              </a:p>
            </p:txBody>
          </p:sp>
          <p:sp>
            <p:nvSpPr>
              <p:cNvPr id="78265" name="Freeform 985"/>
              <p:cNvSpPr>
                <a:spLocks/>
              </p:cNvSpPr>
              <p:nvPr/>
            </p:nvSpPr>
            <p:spPr bwMode="auto">
              <a:xfrm>
                <a:off x="671" y="2042"/>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66" name="Freeform 986"/>
              <p:cNvSpPr>
                <a:spLocks/>
              </p:cNvSpPr>
              <p:nvPr/>
            </p:nvSpPr>
            <p:spPr bwMode="auto">
              <a:xfrm>
                <a:off x="1539" y="251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DDE80B"/>
              </a:solidFill>
              <a:ln w="0">
                <a:solidFill>
                  <a:srgbClr val="000000"/>
                </a:solidFill>
                <a:prstDash val="solid"/>
                <a:round/>
                <a:headEnd/>
                <a:tailEnd/>
              </a:ln>
            </p:spPr>
            <p:txBody>
              <a:bodyPr/>
              <a:lstStyle/>
              <a:p>
                <a:endParaRPr lang="en-US">
                  <a:solidFill>
                    <a:srgbClr val="FFFFFF"/>
                  </a:solidFill>
                </a:endParaRPr>
              </a:p>
            </p:txBody>
          </p:sp>
          <p:sp>
            <p:nvSpPr>
              <p:cNvPr id="78267" name="Freeform 987"/>
              <p:cNvSpPr>
                <a:spLocks/>
              </p:cNvSpPr>
              <p:nvPr/>
            </p:nvSpPr>
            <p:spPr bwMode="auto">
              <a:xfrm>
                <a:off x="1539" y="251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68" name="Freeform 988"/>
              <p:cNvSpPr>
                <a:spLocks/>
              </p:cNvSpPr>
              <p:nvPr/>
            </p:nvSpPr>
            <p:spPr bwMode="auto">
              <a:xfrm>
                <a:off x="667" y="3647"/>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EEA02"/>
              </a:solidFill>
              <a:ln w="0">
                <a:solidFill>
                  <a:srgbClr val="000000"/>
                </a:solidFill>
                <a:prstDash val="solid"/>
                <a:round/>
                <a:headEnd/>
                <a:tailEnd/>
              </a:ln>
            </p:spPr>
            <p:txBody>
              <a:bodyPr/>
              <a:lstStyle/>
              <a:p>
                <a:endParaRPr lang="en-US">
                  <a:solidFill>
                    <a:srgbClr val="FFFFFF"/>
                  </a:solidFill>
                </a:endParaRPr>
              </a:p>
            </p:txBody>
          </p:sp>
          <p:sp>
            <p:nvSpPr>
              <p:cNvPr id="78269" name="Freeform 989"/>
              <p:cNvSpPr>
                <a:spLocks/>
              </p:cNvSpPr>
              <p:nvPr/>
            </p:nvSpPr>
            <p:spPr bwMode="auto">
              <a:xfrm>
                <a:off x="667" y="3647"/>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70" name="Freeform 990"/>
              <p:cNvSpPr>
                <a:spLocks/>
              </p:cNvSpPr>
              <p:nvPr/>
            </p:nvSpPr>
            <p:spPr bwMode="auto">
              <a:xfrm>
                <a:off x="1009" y="1552"/>
                <a:ext cx="34" cy="32"/>
              </a:xfrm>
              <a:custGeom>
                <a:avLst/>
                <a:gdLst>
                  <a:gd name="T0" fmla="*/ 0 w 95"/>
                  <a:gd name="T1" fmla="*/ 0 h 95"/>
                  <a:gd name="T2" fmla="*/ 0 w 95"/>
                  <a:gd name="T3" fmla="*/ 0 h 95"/>
                  <a:gd name="T4" fmla="*/ 0 w 95"/>
                  <a:gd name="T5" fmla="*/ 0 h 95"/>
                  <a:gd name="T6" fmla="*/ 0 w 95"/>
                  <a:gd name="T7" fmla="*/ 0 h 95"/>
                  <a:gd name="T8" fmla="*/ 0 w 95"/>
                  <a:gd name="T9" fmla="*/ 0 h 95"/>
                  <a:gd name="T10" fmla="*/ 0 w 95"/>
                  <a:gd name="T11" fmla="*/ 0 h 95"/>
                  <a:gd name="T12" fmla="*/ 0 w 95"/>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95">
                    <a:moveTo>
                      <a:pt x="95" y="48"/>
                    </a:moveTo>
                    <a:lnTo>
                      <a:pt x="95" y="48"/>
                    </a:lnTo>
                    <a:cubicBezTo>
                      <a:pt x="95" y="74"/>
                      <a:pt x="74" y="95"/>
                      <a:pt x="48" y="95"/>
                    </a:cubicBezTo>
                    <a:cubicBezTo>
                      <a:pt x="22" y="95"/>
                      <a:pt x="0" y="74"/>
                      <a:pt x="0" y="48"/>
                    </a:cubicBezTo>
                    <a:cubicBezTo>
                      <a:pt x="0" y="21"/>
                      <a:pt x="22" y="0"/>
                      <a:pt x="48" y="0"/>
                    </a:cubicBezTo>
                    <a:cubicBezTo>
                      <a:pt x="74" y="0"/>
                      <a:pt x="95" y="21"/>
                      <a:pt x="95" y="48"/>
                    </a:cubicBezTo>
                    <a:close/>
                  </a:path>
                </a:pathLst>
              </a:custGeom>
              <a:solidFill>
                <a:srgbClr val="FDD709"/>
              </a:solidFill>
              <a:ln w="0">
                <a:solidFill>
                  <a:srgbClr val="000000"/>
                </a:solidFill>
                <a:prstDash val="solid"/>
                <a:round/>
                <a:headEnd/>
                <a:tailEnd/>
              </a:ln>
            </p:spPr>
            <p:txBody>
              <a:bodyPr/>
              <a:lstStyle/>
              <a:p>
                <a:endParaRPr lang="en-US">
                  <a:solidFill>
                    <a:srgbClr val="FFFFFF"/>
                  </a:solidFill>
                </a:endParaRPr>
              </a:p>
            </p:txBody>
          </p:sp>
          <p:sp>
            <p:nvSpPr>
              <p:cNvPr id="78271" name="Freeform 991"/>
              <p:cNvSpPr>
                <a:spLocks/>
              </p:cNvSpPr>
              <p:nvPr/>
            </p:nvSpPr>
            <p:spPr bwMode="auto">
              <a:xfrm>
                <a:off x="1009" y="1552"/>
                <a:ext cx="34" cy="32"/>
              </a:xfrm>
              <a:custGeom>
                <a:avLst/>
                <a:gdLst>
                  <a:gd name="T0" fmla="*/ 0 w 95"/>
                  <a:gd name="T1" fmla="*/ 0 h 95"/>
                  <a:gd name="T2" fmla="*/ 0 w 95"/>
                  <a:gd name="T3" fmla="*/ 0 h 95"/>
                  <a:gd name="T4" fmla="*/ 0 w 95"/>
                  <a:gd name="T5" fmla="*/ 0 h 95"/>
                  <a:gd name="T6" fmla="*/ 0 w 95"/>
                  <a:gd name="T7" fmla="*/ 0 h 95"/>
                  <a:gd name="T8" fmla="*/ 0 w 95"/>
                  <a:gd name="T9" fmla="*/ 0 h 95"/>
                  <a:gd name="T10" fmla="*/ 0 w 95"/>
                  <a:gd name="T11" fmla="*/ 0 h 95"/>
                  <a:gd name="T12" fmla="*/ 0 w 95"/>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95">
                    <a:moveTo>
                      <a:pt x="95" y="48"/>
                    </a:moveTo>
                    <a:lnTo>
                      <a:pt x="95" y="48"/>
                    </a:lnTo>
                    <a:cubicBezTo>
                      <a:pt x="95" y="74"/>
                      <a:pt x="74" y="95"/>
                      <a:pt x="48" y="95"/>
                    </a:cubicBezTo>
                    <a:cubicBezTo>
                      <a:pt x="22" y="95"/>
                      <a:pt x="0" y="74"/>
                      <a:pt x="0" y="48"/>
                    </a:cubicBezTo>
                    <a:cubicBezTo>
                      <a:pt x="0" y="21"/>
                      <a:pt x="22" y="0"/>
                      <a:pt x="48" y="0"/>
                    </a:cubicBezTo>
                    <a:cubicBezTo>
                      <a:pt x="74" y="0"/>
                      <a:pt x="95" y="21"/>
                      <a:pt x="95" y="4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72" name="Freeform 992"/>
              <p:cNvSpPr>
                <a:spLocks/>
              </p:cNvSpPr>
              <p:nvPr/>
            </p:nvSpPr>
            <p:spPr bwMode="auto">
              <a:xfrm>
                <a:off x="1001" y="1475"/>
                <a:ext cx="36" cy="35"/>
              </a:xfrm>
              <a:custGeom>
                <a:avLst/>
                <a:gdLst>
                  <a:gd name="T0" fmla="*/ 0 w 102"/>
                  <a:gd name="T1" fmla="*/ 0 h 103"/>
                  <a:gd name="T2" fmla="*/ 0 w 102"/>
                  <a:gd name="T3" fmla="*/ 0 h 103"/>
                  <a:gd name="T4" fmla="*/ 0 w 102"/>
                  <a:gd name="T5" fmla="*/ 0 h 103"/>
                  <a:gd name="T6" fmla="*/ 0 w 102"/>
                  <a:gd name="T7" fmla="*/ 0 h 103"/>
                  <a:gd name="T8" fmla="*/ 0 w 102"/>
                  <a:gd name="T9" fmla="*/ 0 h 103"/>
                  <a:gd name="T10" fmla="*/ 0 w 102"/>
                  <a:gd name="T11" fmla="*/ 0 h 103"/>
                  <a:gd name="T12" fmla="*/ 0 w 102"/>
                  <a:gd name="T13" fmla="*/ 0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2" h="103">
                    <a:moveTo>
                      <a:pt x="102" y="52"/>
                    </a:moveTo>
                    <a:lnTo>
                      <a:pt x="102" y="52"/>
                    </a:lnTo>
                    <a:cubicBezTo>
                      <a:pt x="102" y="80"/>
                      <a:pt x="79" y="103"/>
                      <a:pt x="51" y="103"/>
                    </a:cubicBezTo>
                    <a:cubicBezTo>
                      <a:pt x="22" y="103"/>
                      <a:pt x="0" y="80"/>
                      <a:pt x="0" y="52"/>
                    </a:cubicBezTo>
                    <a:cubicBezTo>
                      <a:pt x="0" y="23"/>
                      <a:pt x="22" y="0"/>
                      <a:pt x="51" y="0"/>
                    </a:cubicBezTo>
                    <a:cubicBezTo>
                      <a:pt x="79" y="0"/>
                      <a:pt x="102" y="23"/>
                      <a:pt x="102" y="52"/>
                    </a:cubicBezTo>
                    <a:close/>
                  </a:path>
                </a:pathLst>
              </a:custGeom>
              <a:solidFill>
                <a:srgbClr val="FBC40F"/>
              </a:solidFill>
              <a:ln w="0">
                <a:solidFill>
                  <a:srgbClr val="000000"/>
                </a:solidFill>
                <a:prstDash val="solid"/>
                <a:round/>
                <a:headEnd/>
                <a:tailEnd/>
              </a:ln>
            </p:spPr>
            <p:txBody>
              <a:bodyPr/>
              <a:lstStyle/>
              <a:p>
                <a:endParaRPr lang="en-US">
                  <a:solidFill>
                    <a:srgbClr val="FFFFFF"/>
                  </a:solidFill>
                </a:endParaRPr>
              </a:p>
            </p:txBody>
          </p:sp>
          <p:sp>
            <p:nvSpPr>
              <p:cNvPr id="78273" name="Freeform 993"/>
              <p:cNvSpPr>
                <a:spLocks/>
              </p:cNvSpPr>
              <p:nvPr/>
            </p:nvSpPr>
            <p:spPr bwMode="auto">
              <a:xfrm>
                <a:off x="1001" y="1475"/>
                <a:ext cx="36" cy="35"/>
              </a:xfrm>
              <a:custGeom>
                <a:avLst/>
                <a:gdLst>
                  <a:gd name="T0" fmla="*/ 0 w 102"/>
                  <a:gd name="T1" fmla="*/ 0 h 103"/>
                  <a:gd name="T2" fmla="*/ 0 w 102"/>
                  <a:gd name="T3" fmla="*/ 0 h 103"/>
                  <a:gd name="T4" fmla="*/ 0 w 102"/>
                  <a:gd name="T5" fmla="*/ 0 h 103"/>
                  <a:gd name="T6" fmla="*/ 0 w 102"/>
                  <a:gd name="T7" fmla="*/ 0 h 103"/>
                  <a:gd name="T8" fmla="*/ 0 w 102"/>
                  <a:gd name="T9" fmla="*/ 0 h 103"/>
                  <a:gd name="T10" fmla="*/ 0 w 102"/>
                  <a:gd name="T11" fmla="*/ 0 h 103"/>
                  <a:gd name="T12" fmla="*/ 0 w 102"/>
                  <a:gd name="T13" fmla="*/ 0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2" h="103">
                    <a:moveTo>
                      <a:pt x="102" y="52"/>
                    </a:moveTo>
                    <a:lnTo>
                      <a:pt x="102" y="52"/>
                    </a:lnTo>
                    <a:cubicBezTo>
                      <a:pt x="102" y="80"/>
                      <a:pt x="79" y="103"/>
                      <a:pt x="51" y="103"/>
                    </a:cubicBezTo>
                    <a:cubicBezTo>
                      <a:pt x="22" y="103"/>
                      <a:pt x="0" y="80"/>
                      <a:pt x="0" y="52"/>
                    </a:cubicBezTo>
                    <a:cubicBezTo>
                      <a:pt x="0" y="23"/>
                      <a:pt x="22" y="0"/>
                      <a:pt x="51" y="0"/>
                    </a:cubicBezTo>
                    <a:cubicBezTo>
                      <a:pt x="79" y="0"/>
                      <a:pt x="102" y="23"/>
                      <a:pt x="102" y="5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74" name="Freeform 994"/>
              <p:cNvSpPr>
                <a:spLocks/>
              </p:cNvSpPr>
              <p:nvPr/>
            </p:nvSpPr>
            <p:spPr bwMode="auto">
              <a:xfrm>
                <a:off x="1656" y="312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DDB07"/>
              </a:solidFill>
              <a:ln w="0">
                <a:solidFill>
                  <a:srgbClr val="000000"/>
                </a:solidFill>
                <a:prstDash val="solid"/>
                <a:round/>
                <a:headEnd/>
                <a:tailEnd/>
              </a:ln>
            </p:spPr>
            <p:txBody>
              <a:bodyPr/>
              <a:lstStyle/>
              <a:p>
                <a:endParaRPr lang="en-US">
                  <a:solidFill>
                    <a:srgbClr val="FFFFFF"/>
                  </a:solidFill>
                </a:endParaRPr>
              </a:p>
            </p:txBody>
          </p:sp>
          <p:sp>
            <p:nvSpPr>
              <p:cNvPr id="78275" name="Freeform 995"/>
              <p:cNvSpPr>
                <a:spLocks/>
              </p:cNvSpPr>
              <p:nvPr/>
            </p:nvSpPr>
            <p:spPr bwMode="auto">
              <a:xfrm>
                <a:off x="1656" y="312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76" name="Freeform 996"/>
              <p:cNvSpPr>
                <a:spLocks/>
              </p:cNvSpPr>
              <p:nvPr/>
            </p:nvSpPr>
            <p:spPr bwMode="auto">
              <a:xfrm>
                <a:off x="950" y="1809"/>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78277" name="Freeform 997"/>
              <p:cNvSpPr>
                <a:spLocks/>
              </p:cNvSpPr>
              <p:nvPr/>
            </p:nvSpPr>
            <p:spPr bwMode="auto">
              <a:xfrm>
                <a:off x="950" y="1809"/>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78" name="Freeform 998"/>
              <p:cNvSpPr>
                <a:spLocks/>
              </p:cNvSpPr>
              <p:nvPr/>
            </p:nvSpPr>
            <p:spPr bwMode="auto">
              <a:xfrm>
                <a:off x="1890" y="2498"/>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FFEC02"/>
              </a:solidFill>
              <a:ln w="0">
                <a:solidFill>
                  <a:srgbClr val="000000"/>
                </a:solidFill>
                <a:prstDash val="solid"/>
                <a:round/>
                <a:headEnd/>
                <a:tailEnd/>
              </a:ln>
            </p:spPr>
            <p:txBody>
              <a:bodyPr/>
              <a:lstStyle/>
              <a:p>
                <a:endParaRPr lang="en-US">
                  <a:solidFill>
                    <a:srgbClr val="FFFFFF"/>
                  </a:solidFill>
                </a:endParaRPr>
              </a:p>
            </p:txBody>
          </p:sp>
          <p:sp>
            <p:nvSpPr>
              <p:cNvPr id="78279" name="Freeform 999"/>
              <p:cNvSpPr>
                <a:spLocks/>
              </p:cNvSpPr>
              <p:nvPr/>
            </p:nvSpPr>
            <p:spPr bwMode="auto">
              <a:xfrm>
                <a:off x="1890" y="2498"/>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80" name="Freeform 1000"/>
              <p:cNvSpPr>
                <a:spLocks/>
              </p:cNvSpPr>
              <p:nvPr/>
            </p:nvSpPr>
            <p:spPr bwMode="auto">
              <a:xfrm>
                <a:off x="2251" y="3545"/>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78281" name="Freeform 1001"/>
              <p:cNvSpPr>
                <a:spLocks/>
              </p:cNvSpPr>
              <p:nvPr/>
            </p:nvSpPr>
            <p:spPr bwMode="auto">
              <a:xfrm>
                <a:off x="2251" y="3545"/>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82" name="Freeform 1002"/>
              <p:cNvSpPr>
                <a:spLocks/>
              </p:cNvSpPr>
              <p:nvPr/>
            </p:nvSpPr>
            <p:spPr bwMode="auto">
              <a:xfrm>
                <a:off x="1518" y="25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DD609"/>
              </a:solidFill>
              <a:ln w="0">
                <a:solidFill>
                  <a:srgbClr val="000000"/>
                </a:solidFill>
                <a:prstDash val="solid"/>
                <a:round/>
                <a:headEnd/>
                <a:tailEnd/>
              </a:ln>
            </p:spPr>
            <p:txBody>
              <a:bodyPr/>
              <a:lstStyle/>
              <a:p>
                <a:endParaRPr lang="en-US">
                  <a:solidFill>
                    <a:srgbClr val="FFFFFF"/>
                  </a:solidFill>
                </a:endParaRPr>
              </a:p>
            </p:txBody>
          </p:sp>
          <p:sp>
            <p:nvSpPr>
              <p:cNvPr id="78283" name="Freeform 1003"/>
              <p:cNvSpPr>
                <a:spLocks/>
              </p:cNvSpPr>
              <p:nvPr/>
            </p:nvSpPr>
            <p:spPr bwMode="auto">
              <a:xfrm>
                <a:off x="1518" y="25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84" name="Freeform 1004"/>
              <p:cNvSpPr>
                <a:spLocks/>
              </p:cNvSpPr>
              <p:nvPr/>
            </p:nvSpPr>
            <p:spPr bwMode="auto">
              <a:xfrm>
                <a:off x="2286" y="3562"/>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285" name="Freeform 1005"/>
              <p:cNvSpPr>
                <a:spLocks/>
              </p:cNvSpPr>
              <p:nvPr/>
            </p:nvSpPr>
            <p:spPr bwMode="auto">
              <a:xfrm>
                <a:off x="2286" y="3562"/>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86" name="Freeform 1006"/>
              <p:cNvSpPr>
                <a:spLocks/>
              </p:cNvSpPr>
              <p:nvPr/>
            </p:nvSpPr>
            <p:spPr bwMode="auto">
              <a:xfrm>
                <a:off x="2545" y="285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78287" name="Freeform 1007"/>
              <p:cNvSpPr>
                <a:spLocks/>
              </p:cNvSpPr>
              <p:nvPr/>
            </p:nvSpPr>
            <p:spPr bwMode="auto">
              <a:xfrm>
                <a:off x="2545" y="285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288" name="Freeform 1008"/>
              <p:cNvSpPr>
                <a:spLocks/>
              </p:cNvSpPr>
              <p:nvPr/>
            </p:nvSpPr>
            <p:spPr bwMode="auto">
              <a:xfrm>
                <a:off x="1299" y="1807"/>
                <a:ext cx="27" cy="26"/>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7" y="75"/>
                    </a:cubicBezTo>
                    <a:cubicBezTo>
                      <a:pt x="17" y="75"/>
                      <a:pt x="0" y="58"/>
                      <a:pt x="0" y="38"/>
                    </a:cubicBezTo>
                    <a:cubicBezTo>
                      <a:pt x="0" y="17"/>
                      <a:pt x="17" y="0"/>
                      <a:pt x="37" y="0"/>
                    </a:cubicBezTo>
                    <a:cubicBezTo>
                      <a:pt x="58" y="0"/>
                      <a:pt x="75" y="17"/>
                      <a:pt x="75" y="38"/>
                    </a:cubicBezTo>
                    <a:close/>
                  </a:path>
                </a:pathLst>
              </a:custGeom>
              <a:solidFill>
                <a:srgbClr val="E0E90A"/>
              </a:solidFill>
              <a:ln w="0">
                <a:solidFill>
                  <a:srgbClr val="000000"/>
                </a:solidFill>
                <a:prstDash val="solid"/>
                <a:round/>
                <a:headEnd/>
                <a:tailEnd/>
              </a:ln>
            </p:spPr>
            <p:txBody>
              <a:bodyPr/>
              <a:lstStyle/>
              <a:p>
                <a:endParaRPr lang="en-US">
                  <a:solidFill>
                    <a:srgbClr val="FFFFFF"/>
                  </a:solidFill>
                </a:endParaRPr>
              </a:p>
            </p:txBody>
          </p:sp>
        </p:grpSp>
        <p:grpSp>
          <p:nvGrpSpPr>
            <p:cNvPr id="77841" name="Group 1210"/>
            <p:cNvGrpSpPr>
              <a:grpSpLocks/>
            </p:cNvGrpSpPr>
            <p:nvPr/>
          </p:nvGrpSpPr>
          <p:grpSpPr bwMode="auto">
            <a:xfrm>
              <a:off x="328" y="1452"/>
              <a:ext cx="2320" cy="2308"/>
              <a:chOff x="328" y="1452"/>
              <a:chExt cx="2320" cy="2308"/>
            </a:xfrm>
          </p:grpSpPr>
          <p:sp>
            <p:nvSpPr>
              <p:cNvPr id="77889" name="Freeform 1010"/>
              <p:cNvSpPr>
                <a:spLocks/>
              </p:cNvSpPr>
              <p:nvPr/>
            </p:nvSpPr>
            <p:spPr bwMode="auto">
              <a:xfrm>
                <a:off x="1299" y="1807"/>
                <a:ext cx="27" cy="26"/>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7" y="75"/>
                    </a:cubicBezTo>
                    <a:cubicBezTo>
                      <a:pt x="17" y="75"/>
                      <a:pt x="0" y="58"/>
                      <a:pt x="0" y="38"/>
                    </a:cubicBezTo>
                    <a:cubicBezTo>
                      <a:pt x="0" y="17"/>
                      <a:pt x="17" y="0"/>
                      <a:pt x="37" y="0"/>
                    </a:cubicBezTo>
                    <a:cubicBezTo>
                      <a:pt x="58" y="0"/>
                      <a:pt x="75" y="17"/>
                      <a:pt x="75" y="3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90" name="Freeform 1011"/>
              <p:cNvSpPr>
                <a:spLocks/>
              </p:cNvSpPr>
              <p:nvPr/>
            </p:nvSpPr>
            <p:spPr bwMode="auto">
              <a:xfrm>
                <a:off x="1433" y="335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solidFill>
                <a:srgbClr val="FCD409"/>
              </a:solidFill>
              <a:ln w="0">
                <a:solidFill>
                  <a:srgbClr val="000000"/>
                </a:solidFill>
                <a:prstDash val="solid"/>
                <a:round/>
                <a:headEnd/>
                <a:tailEnd/>
              </a:ln>
            </p:spPr>
            <p:txBody>
              <a:bodyPr/>
              <a:lstStyle/>
              <a:p>
                <a:endParaRPr lang="en-US">
                  <a:solidFill>
                    <a:srgbClr val="FFFFFF"/>
                  </a:solidFill>
                </a:endParaRPr>
              </a:p>
            </p:txBody>
          </p:sp>
          <p:sp>
            <p:nvSpPr>
              <p:cNvPr id="77891" name="Freeform 1012"/>
              <p:cNvSpPr>
                <a:spLocks/>
              </p:cNvSpPr>
              <p:nvPr/>
            </p:nvSpPr>
            <p:spPr bwMode="auto">
              <a:xfrm>
                <a:off x="1433" y="335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92" name="Freeform 1013"/>
              <p:cNvSpPr>
                <a:spLocks/>
              </p:cNvSpPr>
              <p:nvPr/>
            </p:nvSpPr>
            <p:spPr bwMode="auto">
              <a:xfrm>
                <a:off x="1911" y="2798"/>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77893" name="Freeform 1014"/>
              <p:cNvSpPr>
                <a:spLocks/>
              </p:cNvSpPr>
              <p:nvPr/>
            </p:nvSpPr>
            <p:spPr bwMode="auto">
              <a:xfrm>
                <a:off x="1911" y="2798"/>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94" name="Freeform 1015"/>
              <p:cNvSpPr>
                <a:spLocks/>
              </p:cNvSpPr>
              <p:nvPr/>
            </p:nvSpPr>
            <p:spPr bwMode="auto">
              <a:xfrm>
                <a:off x="665" y="373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FF001"/>
              </a:solidFill>
              <a:ln w="0">
                <a:solidFill>
                  <a:srgbClr val="000000"/>
                </a:solidFill>
                <a:prstDash val="solid"/>
                <a:round/>
                <a:headEnd/>
                <a:tailEnd/>
              </a:ln>
            </p:spPr>
            <p:txBody>
              <a:bodyPr/>
              <a:lstStyle/>
              <a:p>
                <a:endParaRPr lang="en-US">
                  <a:solidFill>
                    <a:srgbClr val="FFFFFF"/>
                  </a:solidFill>
                </a:endParaRPr>
              </a:p>
            </p:txBody>
          </p:sp>
          <p:sp>
            <p:nvSpPr>
              <p:cNvPr id="77895" name="Freeform 1016"/>
              <p:cNvSpPr>
                <a:spLocks/>
              </p:cNvSpPr>
              <p:nvPr/>
            </p:nvSpPr>
            <p:spPr bwMode="auto">
              <a:xfrm>
                <a:off x="665" y="373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96" name="Freeform 1017"/>
              <p:cNvSpPr>
                <a:spLocks/>
              </p:cNvSpPr>
              <p:nvPr/>
            </p:nvSpPr>
            <p:spPr bwMode="auto">
              <a:xfrm>
                <a:off x="2226"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7897" name="Freeform 1018"/>
              <p:cNvSpPr>
                <a:spLocks/>
              </p:cNvSpPr>
              <p:nvPr/>
            </p:nvSpPr>
            <p:spPr bwMode="auto">
              <a:xfrm>
                <a:off x="2226"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98" name="Freeform 1019"/>
              <p:cNvSpPr>
                <a:spLocks/>
              </p:cNvSpPr>
              <p:nvPr/>
            </p:nvSpPr>
            <p:spPr bwMode="auto">
              <a:xfrm>
                <a:off x="1465" y="247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BEC06"/>
              </a:solidFill>
              <a:ln w="0">
                <a:solidFill>
                  <a:srgbClr val="000000"/>
                </a:solidFill>
                <a:prstDash val="solid"/>
                <a:round/>
                <a:headEnd/>
                <a:tailEnd/>
              </a:ln>
            </p:spPr>
            <p:txBody>
              <a:bodyPr/>
              <a:lstStyle/>
              <a:p>
                <a:endParaRPr lang="en-US">
                  <a:solidFill>
                    <a:srgbClr val="FFFFFF"/>
                  </a:solidFill>
                </a:endParaRPr>
              </a:p>
            </p:txBody>
          </p:sp>
          <p:sp>
            <p:nvSpPr>
              <p:cNvPr id="77899" name="Freeform 1020"/>
              <p:cNvSpPr>
                <a:spLocks/>
              </p:cNvSpPr>
              <p:nvPr/>
            </p:nvSpPr>
            <p:spPr bwMode="auto">
              <a:xfrm>
                <a:off x="1465" y="247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00" name="Freeform 1021"/>
              <p:cNvSpPr>
                <a:spLocks/>
              </p:cNvSpPr>
              <p:nvPr/>
            </p:nvSpPr>
            <p:spPr bwMode="auto">
              <a:xfrm>
                <a:off x="1493" y="2038"/>
                <a:ext cx="22" cy="21"/>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FBC20F"/>
              </a:solidFill>
              <a:ln w="0">
                <a:solidFill>
                  <a:srgbClr val="000000"/>
                </a:solidFill>
                <a:prstDash val="solid"/>
                <a:round/>
                <a:headEnd/>
                <a:tailEnd/>
              </a:ln>
            </p:spPr>
            <p:txBody>
              <a:bodyPr/>
              <a:lstStyle/>
              <a:p>
                <a:endParaRPr lang="en-US">
                  <a:solidFill>
                    <a:srgbClr val="FFFFFF"/>
                  </a:solidFill>
                </a:endParaRPr>
              </a:p>
            </p:txBody>
          </p:sp>
          <p:sp>
            <p:nvSpPr>
              <p:cNvPr id="77901" name="Freeform 1022"/>
              <p:cNvSpPr>
                <a:spLocks/>
              </p:cNvSpPr>
              <p:nvPr/>
            </p:nvSpPr>
            <p:spPr bwMode="auto">
              <a:xfrm>
                <a:off x="1493" y="2038"/>
                <a:ext cx="22" cy="21"/>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02" name="Freeform 1023"/>
              <p:cNvSpPr>
                <a:spLocks/>
              </p:cNvSpPr>
              <p:nvPr/>
            </p:nvSpPr>
            <p:spPr bwMode="auto">
              <a:xfrm>
                <a:off x="565" y="275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77903" name="Freeform 1024"/>
              <p:cNvSpPr>
                <a:spLocks/>
              </p:cNvSpPr>
              <p:nvPr/>
            </p:nvSpPr>
            <p:spPr bwMode="auto">
              <a:xfrm>
                <a:off x="565" y="275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04" name="Freeform 1025"/>
              <p:cNvSpPr>
                <a:spLocks/>
              </p:cNvSpPr>
              <p:nvPr/>
            </p:nvSpPr>
            <p:spPr bwMode="auto">
              <a:xfrm>
                <a:off x="1752" y="16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CCA0D"/>
              </a:solidFill>
              <a:ln w="0">
                <a:solidFill>
                  <a:srgbClr val="000000"/>
                </a:solidFill>
                <a:prstDash val="solid"/>
                <a:round/>
                <a:headEnd/>
                <a:tailEnd/>
              </a:ln>
            </p:spPr>
            <p:txBody>
              <a:bodyPr/>
              <a:lstStyle/>
              <a:p>
                <a:endParaRPr lang="en-US">
                  <a:solidFill>
                    <a:srgbClr val="FFFFFF"/>
                  </a:solidFill>
                </a:endParaRPr>
              </a:p>
            </p:txBody>
          </p:sp>
          <p:sp>
            <p:nvSpPr>
              <p:cNvPr id="77905" name="Freeform 1026"/>
              <p:cNvSpPr>
                <a:spLocks/>
              </p:cNvSpPr>
              <p:nvPr/>
            </p:nvSpPr>
            <p:spPr bwMode="auto">
              <a:xfrm>
                <a:off x="1752" y="16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06" name="Freeform 1027"/>
              <p:cNvSpPr>
                <a:spLocks/>
              </p:cNvSpPr>
              <p:nvPr/>
            </p:nvSpPr>
            <p:spPr bwMode="auto">
              <a:xfrm>
                <a:off x="2258" y="345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7907" name="Freeform 1028"/>
              <p:cNvSpPr>
                <a:spLocks/>
              </p:cNvSpPr>
              <p:nvPr/>
            </p:nvSpPr>
            <p:spPr bwMode="auto">
              <a:xfrm>
                <a:off x="2258" y="345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08" name="Freeform 1029"/>
              <p:cNvSpPr>
                <a:spLocks/>
              </p:cNvSpPr>
              <p:nvPr/>
            </p:nvSpPr>
            <p:spPr bwMode="auto">
              <a:xfrm>
                <a:off x="859" y="316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BF101"/>
              </a:solidFill>
              <a:ln w="0">
                <a:solidFill>
                  <a:srgbClr val="000000"/>
                </a:solidFill>
                <a:prstDash val="solid"/>
                <a:round/>
                <a:headEnd/>
                <a:tailEnd/>
              </a:ln>
            </p:spPr>
            <p:txBody>
              <a:bodyPr/>
              <a:lstStyle/>
              <a:p>
                <a:endParaRPr lang="en-US">
                  <a:solidFill>
                    <a:srgbClr val="FFFFFF"/>
                  </a:solidFill>
                </a:endParaRPr>
              </a:p>
            </p:txBody>
          </p:sp>
          <p:sp>
            <p:nvSpPr>
              <p:cNvPr id="77909" name="Freeform 1030"/>
              <p:cNvSpPr>
                <a:spLocks/>
              </p:cNvSpPr>
              <p:nvPr/>
            </p:nvSpPr>
            <p:spPr bwMode="auto">
              <a:xfrm>
                <a:off x="859" y="316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10" name="Freeform 1031"/>
              <p:cNvSpPr>
                <a:spLocks/>
              </p:cNvSpPr>
              <p:nvPr/>
            </p:nvSpPr>
            <p:spPr bwMode="auto">
              <a:xfrm>
                <a:off x="2531" y="292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77911" name="Freeform 1032"/>
              <p:cNvSpPr>
                <a:spLocks/>
              </p:cNvSpPr>
              <p:nvPr/>
            </p:nvSpPr>
            <p:spPr bwMode="auto">
              <a:xfrm>
                <a:off x="2531" y="292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12" name="Freeform 1033"/>
              <p:cNvSpPr>
                <a:spLocks/>
              </p:cNvSpPr>
              <p:nvPr/>
            </p:nvSpPr>
            <p:spPr bwMode="auto">
              <a:xfrm>
                <a:off x="1121" y="3075"/>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0"/>
                    </a:moveTo>
                    <a:lnTo>
                      <a:pt x="62" y="30"/>
                    </a:lnTo>
                    <a:cubicBezTo>
                      <a:pt x="62" y="47"/>
                      <a:pt x="48" y="61"/>
                      <a:pt x="31" y="61"/>
                    </a:cubicBezTo>
                    <a:cubicBezTo>
                      <a:pt x="14" y="61"/>
                      <a:pt x="0" y="47"/>
                      <a:pt x="0" y="30"/>
                    </a:cubicBezTo>
                    <a:cubicBezTo>
                      <a:pt x="0" y="14"/>
                      <a:pt x="14" y="0"/>
                      <a:pt x="31" y="0"/>
                    </a:cubicBezTo>
                    <a:cubicBezTo>
                      <a:pt x="48" y="0"/>
                      <a:pt x="62" y="14"/>
                      <a:pt x="62" y="30"/>
                    </a:cubicBezTo>
                    <a:close/>
                  </a:path>
                </a:pathLst>
              </a:custGeom>
              <a:solidFill>
                <a:srgbClr val="FFEE01"/>
              </a:solidFill>
              <a:ln w="0">
                <a:solidFill>
                  <a:srgbClr val="000000"/>
                </a:solidFill>
                <a:prstDash val="solid"/>
                <a:round/>
                <a:headEnd/>
                <a:tailEnd/>
              </a:ln>
            </p:spPr>
            <p:txBody>
              <a:bodyPr/>
              <a:lstStyle/>
              <a:p>
                <a:endParaRPr lang="en-US">
                  <a:solidFill>
                    <a:srgbClr val="FFFFFF"/>
                  </a:solidFill>
                </a:endParaRPr>
              </a:p>
            </p:txBody>
          </p:sp>
          <p:sp>
            <p:nvSpPr>
              <p:cNvPr id="77913" name="Freeform 1034"/>
              <p:cNvSpPr>
                <a:spLocks/>
              </p:cNvSpPr>
              <p:nvPr/>
            </p:nvSpPr>
            <p:spPr bwMode="auto">
              <a:xfrm>
                <a:off x="1121" y="3075"/>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0"/>
                    </a:moveTo>
                    <a:lnTo>
                      <a:pt x="62" y="30"/>
                    </a:lnTo>
                    <a:cubicBezTo>
                      <a:pt x="62" y="47"/>
                      <a:pt x="48" y="61"/>
                      <a:pt x="31" y="61"/>
                    </a:cubicBezTo>
                    <a:cubicBezTo>
                      <a:pt x="14" y="61"/>
                      <a:pt x="0" y="47"/>
                      <a:pt x="0" y="30"/>
                    </a:cubicBezTo>
                    <a:cubicBezTo>
                      <a:pt x="0" y="14"/>
                      <a:pt x="14" y="0"/>
                      <a:pt x="31" y="0"/>
                    </a:cubicBezTo>
                    <a:cubicBezTo>
                      <a:pt x="48" y="0"/>
                      <a:pt x="62" y="14"/>
                      <a:pt x="62"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14" name="Freeform 1035"/>
              <p:cNvSpPr>
                <a:spLocks/>
              </p:cNvSpPr>
              <p:nvPr/>
            </p:nvSpPr>
            <p:spPr bwMode="auto">
              <a:xfrm>
                <a:off x="377" y="2669"/>
                <a:ext cx="23"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50" y="63"/>
                      <a:pt x="32" y="63"/>
                    </a:cubicBezTo>
                    <a:cubicBezTo>
                      <a:pt x="15" y="63"/>
                      <a:pt x="0" y="49"/>
                      <a:pt x="0" y="32"/>
                    </a:cubicBezTo>
                    <a:cubicBezTo>
                      <a:pt x="0" y="14"/>
                      <a:pt x="15" y="0"/>
                      <a:pt x="32" y="0"/>
                    </a:cubicBezTo>
                    <a:cubicBezTo>
                      <a:pt x="50" y="0"/>
                      <a:pt x="64" y="14"/>
                      <a:pt x="64" y="32"/>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7915" name="Freeform 1036"/>
              <p:cNvSpPr>
                <a:spLocks/>
              </p:cNvSpPr>
              <p:nvPr/>
            </p:nvSpPr>
            <p:spPr bwMode="auto">
              <a:xfrm>
                <a:off x="377" y="2669"/>
                <a:ext cx="23"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50" y="63"/>
                      <a:pt x="32" y="63"/>
                    </a:cubicBezTo>
                    <a:cubicBezTo>
                      <a:pt x="15" y="63"/>
                      <a:pt x="0" y="49"/>
                      <a:pt x="0" y="32"/>
                    </a:cubicBezTo>
                    <a:cubicBezTo>
                      <a:pt x="0" y="14"/>
                      <a:pt x="15" y="0"/>
                      <a:pt x="32" y="0"/>
                    </a:cubicBezTo>
                    <a:cubicBezTo>
                      <a:pt x="50" y="0"/>
                      <a:pt x="64" y="14"/>
                      <a:pt x="64"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16" name="Freeform 1037"/>
              <p:cNvSpPr>
                <a:spLocks/>
              </p:cNvSpPr>
              <p:nvPr/>
            </p:nvSpPr>
            <p:spPr bwMode="auto">
              <a:xfrm>
                <a:off x="1096" y="301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77917" name="Freeform 1038"/>
              <p:cNvSpPr>
                <a:spLocks/>
              </p:cNvSpPr>
              <p:nvPr/>
            </p:nvSpPr>
            <p:spPr bwMode="auto">
              <a:xfrm>
                <a:off x="1096" y="301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18" name="Freeform 1039"/>
              <p:cNvSpPr>
                <a:spLocks/>
              </p:cNvSpPr>
              <p:nvPr/>
            </p:nvSpPr>
            <p:spPr bwMode="auto">
              <a:xfrm>
                <a:off x="856" y="1861"/>
                <a:ext cx="35" cy="34"/>
              </a:xfrm>
              <a:custGeom>
                <a:avLst/>
                <a:gdLst>
                  <a:gd name="T0" fmla="*/ 0 w 99"/>
                  <a:gd name="T1" fmla="*/ 0 h 99"/>
                  <a:gd name="T2" fmla="*/ 0 w 99"/>
                  <a:gd name="T3" fmla="*/ 0 h 99"/>
                  <a:gd name="T4" fmla="*/ 0 w 99"/>
                  <a:gd name="T5" fmla="*/ 0 h 99"/>
                  <a:gd name="T6" fmla="*/ 0 w 99"/>
                  <a:gd name="T7" fmla="*/ 0 h 99"/>
                  <a:gd name="T8" fmla="*/ 0 w 99"/>
                  <a:gd name="T9" fmla="*/ 0 h 99"/>
                  <a:gd name="T10" fmla="*/ 0 w 99"/>
                  <a:gd name="T11" fmla="*/ 0 h 99"/>
                  <a:gd name="T12" fmla="*/ 0 w 99"/>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 h="99">
                    <a:moveTo>
                      <a:pt x="99" y="50"/>
                    </a:moveTo>
                    <a:lnTo>
                      <a:pt x="99" y="50"/>
                    </a:lnTo>
                    <a:cubicBezTo>
                      <a:pt x="99" y="77"/>
                      <a:pt x="77" y="99"/>
                      <a:pt x="49" y="99"/>
                    </a:cubicBezTo>
                    <a:cubicBezTo>
                      <a:pt x="22" y="99"/>
                      <a:pt x="0" y="77"/>
                      <a:pt x="0" y="50"/>
                    </a:cubicBezTo>
                    <a:cubicBezTo>
                      <a:pt x="0" y="22"/>
                      <a:pt x="22" y="0"/>
                      <a:pt x="49" y="0"/>
                    </a:cubicBezTo>
                    <a:cubicBezTo>
                      <a:pt x="77" y="0"/>
                      <a:pt x="99" y="22"/>
                      <a:pt x="99" y="50"/>
                    </a:cubicBezTo>
                    <a:close/>
                  </a:path>
                </a:pathLst>
              </a:custGeom>
              <a:solidFill>
                <a:srgbClr val="F3EE04"/>
              </a:solidFill>
              <a:ln w="0">
                <a:solidFill>
                  <a:srgbClr val="000000"/>
                </a:solidFill>
                <a:prstDash val="solid"/>
                <a:round/>
                <a:headEnd/>
                <a:tailEnd/>
              </a:ln>
            </p:spPr>
            <p:txBody>
              <a:bodyPr/>
              <a:lstStyle/>
              <a:p>
                <a:endParaRPr lang="en-US">
                  <a:solidFill>
                    <a:srgbClr val="FFFFFF"/>
                  </a:solidFill>
                </a:endParaRPr>
              </a:p>
            </p:txBody>
          </p:sp>
          <p:sp>
            <p:nvSpPr>
              <p:cNvPr id="77919" name="Freeform 1040"/>
              <p:cNvSpPr>
                <a:spLocks/>
              </p:cNvSpPr>
              <p:nvPr/>
            </p:nvSpPr>
            <p:spPr bwMode="auto">
              <a:xfrm>
                <a:off x="856" y="1861"/>
                <a:ext cx="35" cy="34"/>
              </a:xfrm>
              <a:custGeom>
                <a:avLst/>
                <a:gdLst>
                  <a:gd name="T0" fmla="*/ 0 w 99"/>
                  <a:gd name="T1" fmla="*/ 0 h 99"/>
                  <a:gd name="T2" fmla="*/ 0 w 99"/>
                  <a:gd name="T3" fmla="*/ 0 h 99"/>
                  <a:gd name="T4" fmla="*/ 0 w 99"/>
                  <a:gd name="T5" fmla="*/ 0 h 99"/>
                  <a:gd name="T6" fmla="*/ 0 w 99"/>
                  <a:gd name="T7" fmla="*/ 0 h 99"/>
                  <a:gd name="T8" fmla="*/ 0 w 99"/>
                  <a:gd name="T9" fmla="*/ 0 h 99"/>
                  <a:gd name="T10" fmla="*/ 0 w 99"/>
                  <a:gd name="T11" fmla="*/ 0 h 99"/>
                  <a:gd name="T12" fmla="*/ 0 w 99"/>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 h="99">
                    <a:moveTo>
                      <a:pt x="99" y="50"/>
                    </a:moveTo>
                    <a:lnTo>
                      <a:pt x="99" y="50"/>
                    </a:lnTo>
                    <a:cubicBezTo>
                      <a:pt x="99" y="77"/>
                      <a:pt x="77" y="99"/>
                      <a:pt x="49" y="99"/>
                    </a:cubicBezTo>
                    <a:cubicBezTo>
                      <a:pt x="22" y="99"/>
                      <a:pt x="0" y="77"/>
                      <a:pt x="0" y="50"/>
                    </a:cubicBezTo>
                    <a:cubicBezTo>
                      <a:pt x="0" y="22"/>
                      <a:pt x="22" y="0"/>
                      <a:pt x="49" y="0"/>
                    </a:cubicBezTo>
                    <a:cubicBezTo>
                      <a:pt x="77" y="0"/>
                      <a:pt x="99" y="22"/>
                      <a:pt x="99" y="5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20" name="Freeform 1041"/>
              <p:cNvSpPr>
                <a:spLocks/>
              </p:cNvSpPr>
              <p:nvPr/>
            </p:nvSpPr>
            <p:spPr bwMode="auto">
              <a:xfrm>
                <a:off x="2358" y="335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405"/>
              </a:solidFill>
              <a:ln w="0">
                <a:solidFill>
                  <a:srgbClr val="000000"/>
                </a:solidFill>
                <a:prstDash val="solid"/>
                <a:round/>
                <a:headEnd/>
                <a:tailEnd/>
              </a:ln>
            </p:spPr>
            <p:txBody>
              <a:bodyPr/>
              <a:lstStyle/>
              <a:p>
                <a:endParaRPr lang="en-US">
                  <a:solidFill>
                    <a:srgbClr val="FFFFFF"/>
                  </a:solidFill>
                </a:endParaRPr>
              </a:p>
            </p:txBody>
          </p:sp>
          <p:sp>
            <p:nvSpPr>
              <p:cNvPr id="77921" name="Freeform 1042"/>
              <p:cNvSpPr>
                <a:spLocks/>
              </p:cNvSpPr>
              <p:nvPr/>
            </p:nvSpPr>
            <p:spPr bwMode="auto">
              <a:xfrm>
                <a:off x="2358" y="335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22" name="Freeform 1043"/>
              <p:cNvSpPr>
                <a:spLocks/>
              </p:cNvSpPr>
              <p:nvPr/>
            </p:nvSpPr>
            <p:spPr bwMode="auto">
              <a:xfrm>
                <a:off x="905" y="3228"/>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7923" name="Freeform 1044"/>
              <p:cNvSpPr>
                <a:spLocks/>
              </p:cNvSpPr>
              <p:nvPr/>
            </p:nvSpPr>
            <p:spPr bwMode="auto">
              <a:xfrm>
                <a:off x="905" y="3228"/>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24" name="Freeform 1045"/>
              <p:cNvSpPr>
                <a:spLocks/>
              </p:cNvSpPr>
              <p:nvPr/>
            </p:nvSpPr>
            <p:spPr bwMode="auto">
              <a:xfrm>
                <a:off x="912" y="3357"/>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1" y="65"/>
                      <a:pt x="32" y="65"/>
                    </a:cubicBezTo>
                    <a:cubicBezTo>
                      <a:pt x="14" y="65"/>
                      <a:pt x="0" y="51"/>
                      <a:pt x="0" y="33"/>
                    </a:cubicBezTo>
                    <a:cubicBezTo>
                      <a:pt x="0" y="14"/>
                      <a:pt x="14" y="0"/>
                      <a:pt x="32" y="0"/>
                    </a:cubicBezTo>
                    <a:cubicBezTo>
                      <a:pt x="51" y="0"/>
                      <a:pt x="65" y="14"/>
                      <a:pt x="65" y="33"/>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7925" name="Freeform 1046"/>
              <p:cNvSpPr>
                <a:spLocks/>
              </p:cNvSpPr>
              <p:nvPr/>
            </p:nvSpPr>
            <p:spPr bwMode="auto">
              <a:xfrm>
                <a:off x="912" y="3357"/>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1" y="65"/>
                      <a:pt x="32" y="65"/>
                    </a:cubicBezTo>
                    <a:cubicBezTo>
                      <a:pt x="14" y="65"/>
                      <a:pt x="0" y="51"/>
                      <a:pt x="0" y="33"/>
                    </a:cubicBezTo>
                    <a:cubicBezTo>
                      <a:pt x="0" y="14"/>
                      <a:pt x="14" y="0"/>
                      <a:pt x="32" y="0"/>
                    </a:cubicBezTo>
                    <a:cubicBezTo>
                      <a:pt x="51" y="0"/>
                      <a:pt x="65" y="14"/>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26" name="Freeform 1047"/>
              <p:cNvSpPr>
                <a:spLocks/>
              </p:cNvSpPr>
              <p:nvPr/>
            </p:nvSpPr>
            <p:spPr bwMode="auto">
              <a:xfrm>
                <a:off x="1865" y="256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FED02"/>
              </a:solidFill>
              <a:ln w="0">
                <a:solidFill>
                  <a:srgbClr val="000000"/>
                </a:solidFill>
                <a:prstDash val="solid"/>
                <a:round/>
                <a:headEnd/>
                <a:tailEnd/>
              </a:ln>
            </p:spPr>
            <p:txBody>
              <a:bodyPr/>
              <a:lstStyle/>
              <a:p>
                <a:endParaRPr lang="en-US">
                  <a:solidFill>
                    <a:srgbClr val="FFFFFF"/>
                  </a:solidFill>
                </a:endParaRPr>
              </a:p>
            </p:txBody>
          </p:sp>
          <p:sp>
            <p:nvSpPr>
              <p:cNvPr id="77927" name="Freeform 1048"/>
              <p:cNvSpPr>
                <a:spLocks/>
              </p:cNvSpPr>
              <p:nvPr/>
            </p:nvSpPr>
            <p:spPr bwMode="auto">
              <a:xfrm>
                <a:off x="1865" y="256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28" name="Freeform 1049"/>
              <p:cNvSpPr>
                <a:spLocks/>
              </p:cNvSpPr>
              <p:nvPr/>
            </p:nvSpPr>
            <p:spPr bwMode="auto">
              <a:xfrm>
                <a:off x="1716" y="173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CD30A"/>
              </a:solidFill>
              <a:ln w="0">
                <a:solidFill>
                  <a:srgbClr val="000000"/>
                </a:solidFill>
                <a:prstDash val="solid"/>
                <a:round/>
                <a:headEnd/>
                <a:tailEnd/>
              </a:ln>
            </p:spPr>
            <p:txBody>
              <a:bodyPr/>
              <a:lstStyle/>
              <a:p>
                <a:endParaRPr lang="en-US">
                  <a:solidFill>
                    <a:srgbClr val="FFFFFF"/>
                  </a:solidFill>
                </a:endParaRPr>
              </a:p>
            </p:txBody>
          </p:sp>
          <p:sp>
            <p:nvSpPr>
              <p:cNvPr id="77929" name="Freeform 1050"/>
              <p:cNvSpPr>
                <a:spLocks/>
              </p:cNvSpPr>
              <p:nvPr/>
            </p:nvSpPr>
            <p:spPr bwMode="auto">
              <a:xfrm>
                <a:off x="1716" y="173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30" name="Freeform 1051"/>
              <p:cNvSpPr>
                <a:spLocks/>
              </p:cNvSpPr>
              <p:nvPr/>
            </p:nvSpPr>
            <p:spPr bwMode="auto">
              <a:xfrm>
                <a:off x="2339" y="3208"/>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77931" name="Freeform 1052"/>
              <p:cNvSpPr>
                <a:spLocks/>
              </p:cNvSpPr>
              <p:nvPr/>
            </p:nvSpPr>
            <p:spPr bwMode="auto">
              <a:xfrm>
                <a:off x="2339" y="3208"/>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32" name="Freeform 1053"/>
              <p:cNvSpPr>
                <a:spLocks/>
              </p:cNvSpPr>
              <p:nvPr/>
            </p:nvSpPr>
            <p:spPr bwMode="auto">
              <a:xfrm>
                <a:off x="399" y="282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7933" name="Freeform 1054"/>
              <p:cNvSpPr>
                <a:spLocks/>
              </p:cNvSpPr>
              <p:nvPr/>
            </p:nvSpPr>
            <p:spPr bwMode="auto">
              <a:xfrm>
                <a:off x="399" y="282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34" name="Freeform 1055"/>
              <p:cNvSpPr>
                <a:spLocks/>
              </p:cNvSpPr>
              <p:nvPr/>
            </p:nvSpPr>
            <p:spPr bwMode="auto">
              <a:xfrm>
                <a:off x="1457" y="2863"/>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EE105"/>
              </a:solidFill>
              <a:ln w="0">
                <a:solidFill>
                  <a:srgbClr val="000000"/>
                </a:solidFill>
                <a:prstDash val="solid"/>
                <a:round/>
                <a:headEnd/>
                <a:tailEnd/>
              </a:ln>
            </p:spPr>
            <p:txBody>
              <a:bodyPr/>
              <a:lstStyle/>
              <a:p>
                <a:endParaRPr lang="en-US">
                  <a:solidFill>
                    <a:srgbClr val="FFFFFF"/>
                  </a:solidFill>
                </a:endParaRPr>
              </a:p>
            </p:txBody>
          </p:sp>
          <p:sp>
            <p:nvSpPr>
              <p:cNvPr id="77935" name="Freeform 1056"/>
              <p:cNvSpPr>
                <a:spLocks/>
              </p:cNvSpPr>
              <p:nvPr/>
            </p:nvSpPr>
            <p:spPr bwMode="auto">
              <a:xfrm>
                <a:off x="1457" y="2863"/>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36" name="Freeform 1057"/>
              <p:cNvSpPr>
                <a:spLocks/>
              </p:cNvSpPr>
              <p:nvPr/>
            </p:nvSpPr>
            <p:spPr bwMode="auto">
              <a:xfrm>
                <a:off x="2316" y="3707"/>
                <a:ext cx="26" cy="24"/>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6" y="71"/>
                      <a:pt x="0" y="55"/>
                      <a:pt x="0" y="36"/>
                    </a:cubicBezTo>
                    <a:cubicBezTo>
                      <a:pt x="0" y="16"/>
                      <a:pt x="16" y="0"/>
                      <a:pt x="36" y="0"/>
                    </a:cubicBezTo>
                    <a:cubicBezTo>
                      <a:pt x="56" y="0"/>
                      <a:pt x="72" y="16"/>
                      <a:pt x="72" y="36"/>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7937" name="Freeform 1058"/>
              <p:cNvSpPr>
                <a:spLocks/>
              </p:cNvSpPr>
              <p:nvPr/>
            </p:nvSpPr>
            <p:spPr bwMode="auto">
              <a:xfrm>
                <a:off x="2316" y="3707"/>
                <a:ext cx="26" cy="24"/>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6" y="71"/>
                      <a:pt x="0" y="55"/>
                      <a:pt x="0" y="36"/>
                    </a:cubicBezTo>
                    <a:cubicBezTo>
                      <a:pt x="0" y="16"/>
                      <a:pt x="16" y="0"/>
                      <a:pt x="36" y="0"/>
                    </a:cubicBezTo>
                    <a:cubicBezTo>
                      <a:pt x="56" y="0"/>
                      <a:pt x="72" y="16"/>
                      <a:pt x="72"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38" name="Freeform 1059"/>
              <p:cNvSpPr>
                <a:spLocks/>
              </p:cNvSpPr>
              <p:nvPr/>
            </p:nvSpPr>
            <p:spPr bwMode="auto">
              <a:xfrm>
                <a:off x="2191" y="3208"/>
                <a:ext cx="28" cy="27"/>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79">
                    <a:moveTo>
                      <a:pt x="79" y="40"/>
                    </a:moveTo>
                    <a:lnTo>
                      <a:pt x="79" y="40"/>
                    </a:lnTo>
                    <a:cubicBezTo>
                      <a:pt x="79" y="61"/>
                      <a:pt x="61" y="79"/>
                      <a:pt x="40" y="79"/>
                    </a:cubicBezTo>
                    <a:cubicBezTo>
                      <a:pt x="18" y="79"/>
                      <a:pt x="0" y="61"/>
                      <a:pt x="0" y="40"/>
                    </a:cubicBezTo>
                    <a:cubicBezTo>
                      <a:pt x="0" y="18"/>
                      <a:pt x="18" y="0"/>
                      <a:pt x="40" y="0"/>
                    </a:cubicBezTo>
                    <a:cubicBezTo>
                      <a:pt x="61" y="0"/>
                      <a:pt x="79" y="18"/>
                      <a:pt x="79" y="40"/>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7939" name="Freeform 1060"/>
              <p:cNvSpPr>
                <a:spLocks/>
              </p:cNvSpPr>
              <p:nvPr/>
            </p:nvSpPr>
            <p:spPr bwMode="auto">
              <a:xfrm>
                <a:off x="2191" y="3208"/>
                <a:ext cx="28" cy="27"/>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79">
                    <a:moveTo>
                      <a:pt x="79" y="40"/>
                    </a:moveTo>
                    <a:lnTo>
                      <a:pt x="79" y="40"/>
                    </a:lnTo>
                    <a:cubicBezTo>
                      <a:pt x="79" y="61"/>
                      <a:pt x="61" y="79"/>
                      <a:pt x="40" y="79"/>
                    </a:cubicBezTo>
                    <a:cubicBezTo>
                      <a:pt x="18" y="79"/>
                      <a:pt x="0" y="61"/>
                      <a:pt x="0" y="40"/>
                    </a:cubicBezTo>
                    <a:cubicBezTo>
                      <a:pt x="0" y="18"/>
                      <a:pt x="18" y="0"/>
                      <a:pt x="40" y="0"/>
                    </a:cubicBezTo>
                    <a:cubicBezTo>
                      <a:pt x="61" y="0"/>
                      <a:pt x="79" y="18"/>
                      <a:pt x="79" y="4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40" name="Freeform 1061"/>
              <p:cNvSpPr>
                <a:spLocks/>
              </p:cNvSpPr>
              <p:nvPr/>
            </p:nvSpPr>
            <p:spPr bwMode="auto">
              <a:xfrm>
                <a:off x="2626" y="2792"/>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7941" name="Freeform 1062"/>
              <p:cNvSpPr>
                <a:spLocks/>
              </p:cNvSpPr>
              <p:nvPr/>
            </p:nvSpPr>
            <p:spPr bwMode="auto">
              <a:xfrm>
                <a:off x="2626" y="2792"/>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42" name="Freeform 1063"/>
              <p:cNvSpPr>
                <a:spLocks/>
              </p:cNvSpPr>
              <p:nvPr/>
            </p:nvSpPr>
            <p:spPr bwMode="auto">
              <a:xfrm>
                <a:off x="1560" y="2426"/>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C3E013"/>
              </a:solidFill>
              <a:ln w="0">
                <a:solidFill>
                  <a:srgbClr val="000000"/>
                </a:solidFill>
                <a:prstDash val="solid"/>
                <a:round/>
                <a:headEnd/>
                <a:tailEnd/>
              </a:ln>
            </p:spPr>
            <p:txBody>
              <a:bodyPr/>
              <a:lstStyle/>
              <a:p>
                <a:endParaRPr lang="en-US">
                  <a:solidFill>
                    <a:srgbClr val="FFFFFF"/>
                  </a:solidFill>
                </a:endParaRPr>
              </a:p>
            </p:txBody>
          </p:sp>
          <p:sp>
            <p:nvSpPr>
              <p:cNvPr id="77943" name="Freeform 1064"/>
              <p:cNvSpPr>
                <a:spLocks/>
              </p:cNvSpPr>
              <p:nvPr/>
            </p:nvSpPr>
            <p:spPr bwMode="auto">
              <a:xfrm>
                <a:off x="1560" y="2426"/>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44" name="Freeform 1065"/>
              <p:cNvSpPr>
                <a:spLocks/>
              </p:cNvSpPr>
              <p:nvPr/>
            </p:nvSpPr>
            <p:spPr bwMode="auto">
              <a:xfrm>
                <a:off x="610" y="3548"/>
                <a:ext cx="24" cy="22"/>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3"/>
                    </a:moveTo>
                    <a:lnTo>
                      <a:pt x="68" y="33"/>
                    </a:lnTo>
                    <a:cubicBezTo>
                      <a:pt x="68" y="52"/>
                      <a:pt x="52" y="67"/>
                      <a:pt x="34" y="67"/>
                    </a:cubicBezTo>
                    <a:cubicBezTo>
                      <a:pt x="15" y="67"/>
                      <a:pt x="0" y="52"/>
                      <a:pt x="0" y="33"/>
                    </a:cubicBezTo>
                    <a:cubicBezTo>
                      <a:pt x="0" y="15"/>
                      <a:pt x="15" y="0"/>
                      <a:pt x="34" y="0"/>
                    </a:cubicBezTo>
                    <a:cubicBezTo>
                      <a:pt x="52" y="0"/>
                      <a:pt x="68" y="15"/>
                      <a:pt x="68" y="33"/>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7945" name="Freeform 1066"/>
              <p:cNvSpPr>
                <a:spLocks/>
              </p:cNvSpPr>
              <p:nvPr/>
            </p:nvSpPr>
            <p:spPr bwMode="auto">
              <a:xfrm>
                <a:off x="610" y="3548"/>
                <a:ext cx="24" cy="22"/>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3"/>
                    </a:moveTo>
                    <a:lnTo>
                      <a:pt x="68" y="33"/>
                    </a:lnTo>
                    <a:cubicBezTo>
                      <a:pt x="68" y="52"/>
                      <a:pt x="52" y="67"/>
                      <a:pt x="34" y="67"/>
                    </a:cubicBezTo>
                    <a:cubicBezTo>
                      <a:pt x="15" y="67"/>
                      <a:pt x="0" y="52"/>
                      <a:pt x="0" y="33"/>
                    </a:cubicBezTo>
                    <a:cubicBezTo>
                      <a:pt x="0" y="15"/>
                      <a:pt x="15" y="0"/>
                      <a:pt x="34" y="0"/>
                    </a:cubicBezTo>
                    <a:cubicBezTo>
                      <a:pt x="52" y="0"/>
                      <a:pt x="68" y="15"/>
                      <a:pt x="68"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46" name="Freeform 1067"/>
              <p:cNvSpPr>
                <a:spLocks/>
              </p:cNvSpPr>
              <p:nvPr/>
            </p:nvSpPr>
            <p:spPr bwMode="auto">
              <a:xfrm>
                <a:off x="2293" y="328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7947" name="Freeform 1068"/>
              <p:cNvSpPr>
                <a:spLocks/>
              </p:cNvSpPr>
              <p:nvPr/>
            </p:nvSpPr>
            <p:spPr bwMode="auto">
              <a:xfrm>
                <a:off x="2293" y="328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48" name="Freeform 1069"/>
              <p:cNvSpPr>
                <a:spLocks/>
              </p:cNvSpPr>
              <p:nvPr/>
            </p:nvSpPr>
            <p:spPr bwMode="auto">
              <a:xfrm>
                <a:off x="2595" y="28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77949" name="Freeform 1070"/>
              <p:cNvSpPr>
                <a:spLocks/>
              </p:cNvSpPr>
              <p:nvPr/>
            </p:nvSpPr>
            <p:spPr bwMode="auto">
              <a:xfrm>
                <a:off x="2595" y="28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50" name="Freeform 1071"/>
              <p:cNvSpPr>
                <a:spLocks/>
              </p:cNvSpPr>
              <p:nvPr/>
            </p:nvSpPr>
            <p:spPr bwMode="auto">
              <a:xfrm>
                <a:off x="2265" y="3341"/>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77951" name="Freeform 1072"/>
              <p:cNvSpPr>
                <a:spLocks/>
              </p:cNvSpPr>
              <p:nvPr/>
            </p:nvSpPr>
            <p:spPr bwMode="auto">
              <a:xfrm>
                <a:off x="2265" y="3341"/>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52" name="Freeform 1073"/>
              <p:cNvSpPr>
                <a:spLocks/>
              </p:cNvSpPr>
              <p:nvPr/>
            </p:nvSpPr>
            <p:spPr bwMode="auto">
              <a:xfrm>
                <a:off x="2145" y="2434"/>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FED02"/>
              </a:solidFill>
              <a:ln w="0">
                <a:solidFill>
                  <a:srgbClr val="000000"/>
                </a:solidFill>
                <a:prstDash val="solid"/>
                <a:round/>
                <a:headEnd/>
                <a:tailEnd/>
              </a:ln>
            </p:spPr>
            <p:txBody>
              <a:bodyPr/>
              <a:lstStyle/>
              <a:p>
                <a:endParaRPr lang="en-US">
                  <a:solidFill>
                    <a:srgbClr val="FFFFFF"/>
                  </a:solidFill>
                </a:endParaRPr>
              </a:p>
            </p:txBody>
          </p:sp>
          <p:sp>
            <p:nvSpPr>
              <p:cNvPr id="77953" name="Freeform 1074"/>
              <p:cNvSpPr>
                <a:spLocks/>
              </p:cNvSpPr>
              <p:nvPr/>
            </p:nvSpPr>
            <p:spPr bwMode="auto">
              <a:xfrm>
                <a:off x="2145" y="2434"/>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54" name="Freeform 1075"/>
              <p:cNvSpPr>
                <a:spLocks/>
              </p:cNvSpPr>
              <p:nvPr/>
            </p:nvSpPr>
            <p:spPr bwMode="auto">
              <a:xfrm>
                <a:off x="1730" y="159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DD509"/>
              </a:solidFill>
              <a:ln w="0">
                <a:solidFill>
                  <a:srgbClr val="000000"/>
                </a:solidFill>
                <a:prstDash val="solid"/>
                <a:round/>
                <a:headEnd/>
                <a:tailEnd/>
              </a:ln>
            </p:spPr>
            <p:txBody>
              <a:bodyPr/>
              <a:lstStyle/>
              <a:p>
                <a:endParaRPr lang="en-US">
                  <a:solidFill>
                    <a:srgbClr val="FFFFFF"/>
                  </a:solidFill>
                </a:endParaRPr>
              </a:p>
            </p:txBody>
          </p:sp>
          <p:sp>
            <p:nvSpPr>
              <p:cNvPr id="77955" name="Freeform 1076"/>
              <p:cNvSpPr>
                <a:spLocks/>
              </p:cNvSpPr>
              <p:nvPr/>
            </p:nvSpPr>
            <p:spPr bwMode="auto">
              <a:xfrm>
                <a:off x="1730" y="159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56" name="Freeform 1077"/>
              <p:cNvSpPr>
                <a:spLocks/>
              </p:cNvSpPr>
              <p:nvPr/>
            </p:nvSpPr>
            <p:spPr bwMode="auto">
              <a:xfrm>
                <a:off x="1493" y="1789"/>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AB713"/>
              </a:solidFill>
              <a:ln w="0">
                <a:solidFill>
                  <a:srgbClr val="000000"/>
                </a:solidFill>
                <a:prstDash val="solid"/>
                <a:round/>
                <a:headEnd/>
                <a:tailEnd/>
              </a:ln>
            </p:spPr>
            <p:txBody>
              <a:bodyPr/>
              <a:lstStyle/>
              <a:p>
                <a:endParaRPr lang="en-US">
                  <a:solidFill>
                    <a:srgbClr val="FFFFFF"/>
                  </a:solidFill>
                </a:endParaRPr>
              </a:p>
            </p:txBody>
          </p:sp>
          <p:sp>
            <p:nvSpPr>
              <p:cNvPr id="77957" name="Freeform 1078"/>
              <p:cNvSpPr>
                <a:spLocks/>
              </p:cNvSpPr>
              <p:nvPr/>
            </p:nvSpPr>
            <p:spPr bwMode="auto">
              <a:xfrm>
                <a:off x="1493" y="1789"/>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58" name="Freeform 1079"/>
              <p:cNvSpPr>
                <a:spLocks/>
              </p:cNvSpPr>
              <p:nvPr/>
            </p:nvSpPr>
            <p:spPr bwMode="auto">
              <a:xfrm>
                <a:off x="2095" y="3191"/>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7959" name="Freeform 1080"/>
              <p:cNvSpPr>
                <a:spLocks/>
              </p:cNvSpPr>
              <p:nvPr/>
            </p:nvSpPr>
            <p:spPr bwMode="auto">
              <a:xfrm>
                <a:off x="2095" y="3191"/>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60" name="Freeform 1081"/>
              <p:cNvSpPr>
                <a:spLocks/>
              </p:cNvSpPr>
              <p:nvPr/>
            </p:nvSpPr>
            <p:spPr bwMode="auto">
              <a:xfrm>
                <a:off x="2353" y="3677"/>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77961" name="Freeform 1082"/>
              <p:cNvSpPr>
                <a:spLocks/>
              </p:cNvSpPr>
              <p:nvPr/>
            </p:nvSpPr>
            <p:spPr bwMode="auto">
              <a:xfrm>
                <a:off x="2353" y="3677"/>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62" name="Freeform 1083"/>
              <p:cNvSpPr>
                <a:spLocks/>
              </p:cNvSpPr>
              <p:nvPr/>
            </p:nvSpPr>
            <p:spPr bwMode="auto">
              <a:xfrm>
                <a:off x="1950" y="255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CCD0C"/>
              </a:solidFill>
              <a:ln w="0">
                <a:solidFill>
                  <a:srgbClr val="000000"/>
                </a:solidFill>
                <a:prstDash val="solid"/>
                <a:round/>
                <a:headEnd/>
                <a:tailEnd/>
              </a:ln>
            </p:spPr>
            <p:txBody>
              <a:bodyPr/>
              <a:lstStyle/>
              <a:p>
                <a:endParaRPr lang="en-US">
                  <a:solidFill>
                    <a:srgbClr val="FFFFFF"/>
                  </a:solidFill>
                </a:endParaRPr>
              </a:p>
            </p:txBody>
          </p:sp>
          <p:sp>
            <p:nvSpPr>
              <p:cNvPr id="77963" name="Freeform 1084"/>
              <p:cNvSpPr>
                <a:spLocks/>
              </p:cNvSpPr>
              <p:nvPr/>
            </p:nvSpPr>
            <p:spPr bwMode="auto">
              <a:xfrm>
                <a:off x="1950" y="255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64" name="Freeform 1085"/>
              <p:cNvSpPr>
                <a:spLocks/>
              </p:cNvSpPr>
              <p:nvPr/>
            </p:nvSpPr>
            <p:spPr bwMode="auto">
              <a:xfrm>
                <a:off x="1614" y="2703"/>
                <a:ext cx="99" cy="96"/>
              </a:xfrm>
              <a:custGeom>
                <a:avLst/>
                <a:gdLst>
                  <a:gd name="T0" fmla="*/ 0 w 280"/>
                  <a:gd name="T1" fmla="*/ 0 h 280"/>
                  <a:gd name="T2" fmla="*/ 0 w 280"/>
                  <a:gd name="T3" fmla="*/ 0 h 280"/>
                  <a:gd name="T4" fmla="*/ 0 w 280"/>
                  <a:gd name="T5" fmla="*/ 0 h 280"/>
                  <a:gd name="T6" fmla="*/ 0 w 280"/>
                  <a:gd name="T7" fmla="*/ 0 h 280"/>
                  <a:gd name="T8" fmla="*/ 0 w 280"/>
                  <a:gd name="T9" fmla="*/ 0 h 280"/>
                  <a:gd name="T10" fmla="*/ 0 w 280"/>
                  <a:gd name="T11" fmla="*/ 0 h 280"/>
                  <a:gd name="T12" fmla="*/ 0 w 280"/>
                  <a:gd name="T13" fmla="*/ 0 h 2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0" h="280">
                    <a:moveTo>
                      <a:pt x="280" y="140"/>
                    </a:moveTo>
                    <a:lnTo>
                      <a:pt x="280" y="140"/>
                    </a:lnTo>
                    <a:cubicBezTo>
                      <a:pt x="280" y="217"/>
                      <a:pt x="218" y="280"/>
                      <a:pt x="140" y="280"/>
                    </a:cubicBezTo>
                    <a:cubicBezTo>
                      <a:pt x="63" y="280"/>
                      <a:pt x="0" y="217"/>
                      <a:pt x="0" y="140"/>
                    </a:cubicBezTo>
                    <a:cubicBezTo>
                      <a:pt x="0" y="62"/>
                      <a:pt x="63" y="0"/>
                      <a:pt x="140" y="0"/>
                    </a:cubicBezTo>
                    <a:cubicBezTo>
                      <a:pt x="218" y="0"/>
                      <a:pt x="280" y="62"/>
                      <a:pt x="280" y="140"/>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77965" name="Freeform 1086"/>
              <p:cNvSpPr>
                <a:spLocks/>
              </p:cNvSpPr>
              <p:nvPr/>
            </p:nvSpPr>
            <p:spPr bwMode="auto">
              <a:xfrm>
                <a:off x="1614" y="2703"/>
                <a:ext cx="99" cy="96"/>
              </a:xfrm>
              <a:custGeom>
                <a:avLst/>
                <a:gdLst>
                  <a:gd name="T0" fmla="*/ 0 w 280"/>
                  <a:gd name="T1" fmla="*/ 0 h 280"/>
                  <a:gd name="T2" fmla="*/ 0 w 280"/>
                  <a:gd name="T3" fmla="*/ 0 h 280"/>
                  <a:gd name="T4" fmla="*/ 0 w 280"/>
                  <a:gd name="T5" fmla="*/ 0 h 280"/>
                  <a:gd name="T6" fmla="*/ 0 w 280"/>
                  <a:gd name="T7" fmla="*/ 0 h 280"/>
                  <a:gd name="T8" fmla="*/ 0 w 280"/>
                  <a:gd name="T9" fmla="*/ 0 h 280"/>
                  <a:gd name="T10" fmla="*/ 0 w 280"/>
                  <a:gd name="T11" fmla="*/ 0 h 280"/>
                  <a:gd name="T12" fmla="*/ 0 w 280"/>
                  <a:gd name="T13" fmla="*/ 0 h 2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0" h="280">
                    <a:moveTo>
                      <a:pt x="280" y="140"/>
                    </a:moveTo>
                    <a:lnTo>
                      <a:pt x="280" y="140"/>
                    </a:lnTo>
                    <a:cubicBezTo>
                      <a:pt x="280" y="217"/>
                      <a:pt x="218" y="280"/>
                      <a:pt x="140" y="280"/>
                    </a:cubicBezTo>
                    <a:cubicBezTo>
                      <a:pt x="63" y="280"/>
                      <a:pt x="0" y="217"/>
                      <a:pt x="0" y="140"/>
                    </a:cubicBezTo>
                    <a:cubicBezTo>
                      <a:pt x="0" y="62"/>
                      <a:pt x="63" y="0"/>
                      <a:pt x="140" y="0"/>
                    </a:cubicBezTo>
                    <a:cubicBezTo>
                      <a:pt x="218" y="0"/>
                      <a:pt x="280" y="62"/>
                      <a:pt x="280" y="14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66" name="Freeform 1087"/>
              <p:cNvSpPr>
                <a:spLocks/>
              </p:cNvSpPr>
              <p:nvPr/>
            </p:nvSpPr>
            <p:spPr bwMode="auto">
              <a:xfrm>
                <a:off x="1950" y="2416"/>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FEEA02"/>
              </a:solidFill>
              <a:ln w="0">
                <a:solidFill>
                  <a:srgbClr val="000000"/>
                </a:solidFill>
                <a:prstDash val="solid"/>
                <a:round/>
                <a:headEnd/>
                <a:tailEnd/>
              </a:ln>
            </p:spPr>
            <p:txBody>
              <a:bodyPr/>
              <a:lstStyle/>
              <a:p>
                <a:endParaRPr lang="en-US">
                  <a:solidFill>
                    <a:srgbClr val="FFFFFF"/>
                  </a:solidFill>
                </a:endParaRPr>
              </a:p>
            </p:txBody>
          </p:sp>
          <p:sp>
            <p:nvSpPr>
              <p:cNvPr id="77967" name="Freeform 1088"/>
              <p:cNvSpPr>
                <a:spLocks/>
              </p:cNvSpPr>
              <p:nvPr/>
            </p:nvSpPr>
            <p:spPr bwMode="auto">
              <a:xfrm>
                <a:off x="1950" y="2416"/>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68" name="Freeform 1089"/>
              <p:cNvSpPr>
                <a:spLocks/>
              </p:cNvSpPr>
              <p:nvPr/>
            </p:nvSpPr>
            <p:spPr bwMode="auto">
              <a:xfrm>
                <a:off x="1776" y="165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BC40F"/>
              </a:solidFill>
              <a:ln w="0">
                <a:solidFill>
                  <a:srgbClr val="000000"/>
                </a:solidFill>
                <a:prstDash val="solid"/>
                <a:round/>
                <a:headEnd/>
                <a:tailEnd/>
              </a:ln>
            </p:spPr>
            <p:txBody>
              <a:bodyPr/>
              <a:lstStyle/>
              <a:p>
                <a:endParaRPr lang="en-US">
                  <a:solidFill>
                    <a:srgbClr val="FFFFFF"/>
                  </a:solidFill>
                </a:endParaRPr>
              </a:p>
            </p:txBody>
          </p:sp>
          <p:sp>
            <p:nvSpPr>
              <p:cNvPr id="77969" name="Freeform 1090"/>
              <p:cNvSpPr>
                <a:spLocks/>
              </p:cNvSpPr>
              <p:nvPr/>
            </p:nvSpPr>
            <p:spPr bwMode="auto">
              <a:xfrm>
                <a:off x="1776" y="165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70" name="Freeform 1091"/>
              <p:cNvSpPr>
                <a:spLocks/>
              </p:cNvSpPr>
              <p:nvPr/>
            </p:nvSpPr>
            <p:spPr bwMode="auto">
              <a:xfrm>
                <a:off x="967" y="1893"/>
                <a:ext cx="25"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5" y="71"/>
                      <a:pt x="36" y="71"/>
                    </a:cubicBezTo>
                    <a:cubicBezTo>
                      <a:pt x="16" y="71"/>
                      <a:pt x="0" y="55"/>
                      <a:pt x="0" y="36"/>
                    </a:cubicBezTo>
                    <a:cubicBezTo>
                      <a:pt x="0" y="16"/>
                      <a:pt x="16" y="0"/>
                      <a:pt x="36" y="0"/>
                    </a:cubicBezTo>
                    <a:cubicBezTo>
                      <a:pt x="55" y="0"/>
                      <a:pt x="71" y="16"/>
                      <a:pt x="71" y="36"/>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7971" name="Freeform 1092"/>
              <p:cNvSpPr>
                <a:spLocks/>
              </p:cNvSpPr>
              <p:nvPr/>
            </p:nvSpPr>
            <p:spPr bwMode="auto">
              <a:xfrm>
                <a:off x="967" y="1893"/>
                <a:ext cx="25"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5" y="71"/>
                      <a:pt x="36" y="71"/>
                    </a:cubicBezTo>
                    <a:cubicBezTo>
                      <a:pt x="16" y="71"/>
                      <a:pt x="0" y="55"/>
                      <a:pt x="0" y="36"/>
                    </a:cubicBezTo>
                    <a:cubicBezTo>
                      <a:pt x="0" y="16"/>
                      <a:pt x="16" y="0"/>
                      <a:pt x="36" y="0"/>
                    </a:cubicBezTo>
                    <a:cubicBezTo>
                      <a:pt x="55" y="0"/>
                      <a:pt x="71" y="16"/>
                      <a:pt x="71"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72" name="Freeform 1093"/>
              <p:cNvSpPr>
                <a:spLocks/>
              </p:cNvSpPr>
              <p:nvPr/>
            </p:nvSpPr>
            <p:spPr bwMode="auto">
              <a:xfrm>
                <a:off x="328" y="26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DDF06"/>
              </a:solidFill>
              <a:ln w="0">
                <a:solidFill>
                  <a:srgbClr val="000000"/>
                </a:solidFill>
                <a:prstDash val="solid"/>
                <a:round/>
                <a:headEnd/>
                <a:tailEnd/>
              </a:ln>
            </p:spPr>
            <p:txBody>
              <a:bodyPr/>
              <a:lstStyle/>
              <a:p>
                <a:endParaRPr lang="en-US">
                  <a:solidFill>
                    <a:srgbClr val="FFFFFF"/>
                  </a:solidFill>
                </a:endParaRPr>
              </a:p>
            </p:txBody>
          </p:sp>
          <p:sp>
            <p:nvSpPr>
              <p:cNvPr id="77973" name="Freeform 1094"/>
              <p:cNvSpPr>
                <a:spLocks/>
              </p:cNvSpPr>
              <p:nvPr/>
            </p:nvSpPr>
            <p:spPr bwMode="auto">
              <a:xfrm>
                <a:off x="328" y="26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74" name="Freeform 1095"/>
              <p:cNvSpPr>
                <a:spLocks/>
              </p:cNvSpPr>
              <p:nvPr/>
            </p:nvSpPr>
            <p:spPr bwMode="auto">
              <a:xfrm>
                <a:off x="1426" y="330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FCD30A"/>
              </a:solidFill>
              <a:ln w="0">
                <a:solidFill>
                  <a:srgbClr val="000000"/>
                </a:solidFill>
                <a:prstDash val="solid"/>
                <a:round/>
                <a:headEnd/>
                <a:tailEnd/>
              </a:ln>
            </p:spPr>
            <p:txBody>
              <a:bodyPr/>
              <a:lstStyle/>
              <a:p>
                <a:endParaRPr lang="en-US">
                  <a:solidFill>
                    <a:srgbClr val="FFFFFF"/>
                  </a:solidFill>
                </a:endParaRPr>
              </a:p>
            </p:txBody>
          </p:sp>
          <p:sp>
            <p:nvSpPr>
              <p:cNvPr id="77975" name="Freeform 1096"/>
              <p:cNvSpPr>
                <a:spLocks/>
              </p:cNvSpPr>
              <p:nvPr/>
            </p:nvSpPr>
            <p:spPr bwMode="auto">
              <a:xfrm>
                <a:off x="1426" y="330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76" name="Freeform 1097"/>
              <p:cNvSpPr>
                <a:spLocks/>
              </p:cNvSpPr>
              <p:nvPr/>
            </p:nvSpPr>
            <p:spPr bwMode="auto">
              <a:xfrm>
                <a:off x="842" y="34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0" y="61"/>
                    </a:cubicBezTo>
                    <a:cubicBezTo>
                      <a:pt x="13" y="61"/>
                      <a:pt x="0" y="47"/>
                      <a:pt x="0" y="30"/>
                    </a:cubicBezTo>
                    <a:cubicBezTo>
                      <a:pt x="0" y="14"/>
                      <a:pt x="13" y="0"/>
                      <a:pt x="30" y="0"/>
                    </a:cubicBezTo>
                    <a:cubicBezTo>
                      <a:pt x="47" y="0"/>
                      <a:pt x="61" y="14"/>
                      <a:pt x="61" y="30"/>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7977" name="Freeform 1098"/>
              <p:cNvSpPr>
                <a:spLocks/>
              </p:cNvSpPr>
              <p:nvPr/>
            </p:nvSpPr>
            <p:spPr bwMode="auto">
              <a:xfrm>
                <a:off x="842" y="34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0" y="61"/>
                    </a:cubicBezTo>
                    <a:cubicBezTo>
                      <a:pt x="13" y="61"/>
                      <a:pt x="0" y="47"/>
                      <a:pt x="0" y="30"/>
                    </a:cubicBezTo>
                    <a:cubicBezTo>
                      <a:pt x="0" y="14"/>
                      <a:pt x="13" y="0"/>
                      <a:pt x="30" y="0"/>
                    </a:cubicBezTo>
                    <a:cubicBezTo>
                      <a:pt x="47"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78" name="Freeform 1099"/>
              <p:cNvSpPr>
                <a:spLocks/>
              </p:cNvSpPr>
              <p:nvPr/>
            </p:nvSpPr>
            <p:spPr bwMode="auto">
              <a:xfrm>
                <a:off x="977" y="1739"/>
                <a:ext cx="27" cy="26"/>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8" y="75"/>
                    </a:cubicBezTo>
                    <a:cubicBezTo>
                      <a:pt x="17" y="75"/>
                      <a:pt x="0" y="58"/>
                      <a:pt x="0" y="38"/>
                    </a:cubicBezTo>
                    <a:cubicBezTo>
                      <a:pt x="0" y="17"/>
                      <a:pt x="17" y="0"/>
                      <a:pt x="38" y="0"/>
                    </a:cubicBezTo>
                    <a:cubicBezTo>
                      <a:pt x="58" y="0"/>
                      <a:pt x="75" y="17"/>
                      <a:pt x="75" y="38"/>
                    </a:cubicBezTo>
                    <a:close/>
                  </a:path>
                </a:pathLst>
              </a:custGeom>
              <a:solidFill>
                <a:srgbClr val="FCD30A"/>
              </a:solidFill>
              <a:ln w="0">
                <a:solidFill>
                  <a:srgbClr val="000000"/>
                </a:solidFill>
                <a:prstDash val="solid"/>
                <a:round/>
                <a:headEnd/>
                <a:tailEnd/>
              </a:ln>
            </p:spPr>
            <p:txBody>
              <a:bodyPr/>
              <a:lstStyle/>
              <a:p>
                <a:endParaRPr lang="en-US">
                  <a:solidFill>
                    <a:srgbClr val="FFFFFF"/>
                  </a:solidFill>
                </a:endParaRPr>
              </a:p>
            </p:txBody>
          </p:sp>
          <p:sp>
            <p:nvSpPr>
              <p:cNvPr id="77979" name="Freeform 1100"/>
              <p:cNvSpPr>
                <a:spLocks/>
              </p:cNvSpPr>
              <p:nvPr/>
            </p:nvSpPr>
            <p:spPr bwMode="auto">
              <a:xfrm>
                <a:off x="977" y="1739"/>
                <a:ext cx="27" cy="26"/>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8" y="75"/>
                    </a:cubicBezTo>
                    <a:cubicBezTo>
                      <a:pt x="17" y="75"/>
                      <a:pt x="0" y="58"/>
                      <a:pt x="0" y="38"/>
                    </a:cubicBezTo>
                    <a:cubicBezTo>
                      <a:pt x="0" y="17"/>
                      <a:pt x="17" y="0"/>
                      <a:pt x="38" y="0"/>
                    </a:cubicBezTo>
                    <a:cubicBezTo>
                      <a:pt x="58" y="0"/>
                      <a:pt x="75" y="17"/>
                      <a:pt x="75" y="3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80" name="Freeform 1101"/>
              <p:cNvSpPr>
                <a:spLocks/>
              </p:cNvSpPr>
              <p:nvPr/>
            </p:nvSpPr>
            <p:spPr bwMode="auto">
              <a:xfrm>
                <a:off x="411" y="3601"/>
                <a:ext cx="25" cy="25"/>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6" y="71"/>
                      <a:pt x="0" y="55"/>
                      <a:pt x="0" y="36"/>
                    </a:cubicBezTo>
                    <a:cubicBezTo>
                      <a:pt x="0" y="16"/>
                      <a:pt x="16" y="0"/>
                      <a:pt x="36" y="0"/>
                    </a:cubicBezTo>
                    <a:cubicBezTo>
                      <a:pt x="56" y="0"/>
                      <a:pt x="72" y="16"/>
                      <a:pt x="72" y="36"/>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7981" name="Freeform 1102"/>
              <p:cNvSpPr>
                <a:spLocks/>
              </p:cNvSpPr>
              <p:nvPr/>
            </p:nvSpPr>
            <p:spPr bwMode="auto">
              <a:xfrm>
                <a:off x="411" y="3601"/>
                <a:ext cx="25" cy="25"/>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6" y="71"/>
                      <a:pt x="0" y="55"/>
                      <a:pt x="0" y="36"/>
                    </a:cubicBezTo>
                    <a:cubicBezTo>
                      <a:pt x="0" y="16"/>
                      <a:pt x="16" y="0"/>
                      <a:pt x="36" y="0"/>
                    </a:cubicBezTo>
                    <a:cubicBezTo>
                      <a:pt x="56" y="0"/>
                      <a:pt x="72" y="16"/>
                      <a:pt x="72"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82" name="Freeform 1103"/>
              <p:cNvSpPr>
                <a:spLocks/>
              </p:cNvSpPr>
              <p:nvPr/>
            </p:nvSpPr>
            <p:spPr bwMode="auto">
              <a:xfrm>
                <a:off x="1584" y="2716"/>
                <a:ext cx="31" cy="29"/>
              </a:xfrm>
              <a:custGeom>
                <a:avLst/>
                <a:gdLst>
                  <a:gd name="T0" fmla="*/ 0 w 88"/>
                  <a:gd name="T1" fmla="*/ 0 h 87"/>
                  <a:gd name="T2" fmla="*/ 0 w 88"/>
                  <a:gd name="T3" fmla="*/ 0 h 87"/>
                  <a:gd name="T4" fmla="*/ 0 w 88"/>
                  <a:gd name="T5" fmla="*/ 0 h 87"/>
                  <a:gd name="T6" fmla="*/ 0 w 88"/>
                  <a:gd name="T7" fmla="*/ 0 h 87"/>
                  <a:gd name="T8" fmla="*/ 0 w 88"/>
                  <a:gd name="T9" fmla="*/ 0 h 87"/>
                  <a:gd name="T10" fmla="*/ 0 w 88"/>
                  <a:gd name="T11" fmla="*/ 0 h 87"/>
                  <a:gd name="T12" fmla="*/ 0 w 88"/>
                  <a:gd name="T13" fmla="*/ 0 h 8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8" h="87">
                    <a:moveTo>
                      <a:pt x="88" y="44"/>
                    </a:moveTo>
                    <a:lnTo>
                      <a:pt x="88" y="44"/>
                    </a:lnTo>
                    <a:cubicBezTo>
                      <a:pt x="88" y="68"/>
                      <a:pt x="68" y="87"/>
                      <a:pt x="44" y="87"/>
                    </a:cubicBezTo>
                    <a:cubicBezTo>
                      <a:pt x="20" y="87"/>
                      <a:pt x="0" y="68"/>
                      <a:pt x="0" y="44"/>
                    </a:cubicBezTo>
                    <a:cubicBezTo>
                      <a:pt x="0" y="19"/>
                      <a:pt x="20" y="0"/>
                      <a:pt x="44" y="0"/>
                    </a:cubicBezTo>
                    <a:cubicBezTo>
                      <a:pt x="68" y="0"/>
                      <a:pt x="88" y="19"/>
                      <a:pt x="88" y="44"/>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7983" name="Freeform 1104"/>
              <p:cNvSpPr>
                <a:spLocks/>
              </p:cNvSpPr>
              <p:nvPr/>
            </p:nvSpPr>
            <p:spPr bwMode="auto">
              <a:xfrm>
                <a:off x="1584" y="2716"/>
                <a:ext cx="31" cy="29"/>
              </a:xfrm>
              <a:custGeom>
                <a:avLst/>
                <a:gdLst>
                  <a:gd name="T0" fmla="*/ 0 w 88"/>
                  <a:gd name="T1" fmla="*/ 0 h 87"/>
                  <a:gd name="T2" fmla="*/ 0 w 88"/>
                  <a:gd name="T3" fmla="*/ 0 h 87"/>
                  <a:gd name="T4" fmla="*/ 0 w 88"/>
                  <a:gd name="T5" fmla="*/ 0 h 87"/>
                  <a:gd name="T6" fmla="*/ 0 w 88"/>
                  <a:gd name="T7" fmla="*/ 0 h 87"/>
                  <a:gd name="T8" fmla="*/ 0 w 88"/>
                  <a:gd name="T9" fmla="*/ 0 h 87"/>
                  <a:gd name="T10" fmla="*/ 0 w 88"/>
                  <a:gd name="T11" fmla="*/ 0 h 87"/>
                  <a:gd name="T12" fmla="*/ 0 w 88"/>
                  <a:gd name="T13" fmla="*/ 0 h 8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8" h="87">
                    <a:moveTo>
                      <a:pt x="88" y="44"/>
                    </a:moveTo>
                    <a:lnTo>
                      <a:pt x="88" y="44"/>
                    </a:lnTo>
                    <a:cubicBezTo>
                      <a:pt x="88" y="68"/>
                      <a:pt x="68" y="87"/>
                      <a:pt x="44" y="87"/>
                    </a:cubicBezTo>
                    <a:cubicBezTo>
                      <a:pt x="20" y="87"/>
                      <a:pt x="0" y="68"/>
                      <a:pt x="0" y="44"/>
                    </a:cubicBezTo>
                    <a:cubicBezTo>
                      <a:pt x="0" y="19"/>
                      <a:pt x="20" y="0"/>
                      <a:pt x="44" y="0"/>
                    </a:cubicBezTo>
                    <a:cubicBezTo>
                      <a:pt x="68" y="0"/>
                      <a:pt x="88" y="19"/>
                      <a:pt x="88" y="4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84" name="Freeform 1105"/>
              <p:cNvSpPr>
                <a:spLocks/>
              </p:cNvSpPr>
              <p:nvPr/>
            </p:nvSpPr>
            <p:spPr bwMode="auto">
              <a:xfrm>
                <a:off x="1460" y="2368"/>
                <a:ext cx="24" cy="23"/>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2" y="67"/>
                      <a:pt x="34" y="67"/>
                    </a:cubicBezTo>
                    <a:cubicBezTo>
                      <a:pt x="15" y="67"/>
                      <a:pt x="0" y="52"/>
                      <a:pt x="0" y="34"/>
                    </a:cubicBezTo>
                    <a:cubicBezTo>
                      <a:pt x="0" y="15"/>
                      <a:pt x="15" y="0"/>
                      <a:pt x="34" y="0"/>
                    </a:cubicBezTo>
                    <a:cubicBezTo>
                      <a:pt x="52" y="0"/>
                      <a:pt x="68" y="15"/>
                      <a:pt x="68" y="34"/>
                    </a:cubicBezTo>
                    <a:close/>
                  </a:path>
                </a:pathLst>
              </a:custGeom>
              <a:solidFill>
                <a:srgbClr val="FABA12"/>
              </a:solidFill>
              <a:ln w="0">
                <a:solidFill>
                  <a:srgbClr val="000000"/>
                </a:solidFill>
                <a:prstDash val="solid"/>
                <a:round/>
                <a:headEnd/>
                <a:tailEnd/>
              </a:ln>
            </p:spPr>
            <p:txBody>
              <a:bodyPr/>
              <a:lstStyle/>
              <a:p>
                <a:endParaRPr lang="en-US">
                  <a:solidFill>
                    <a:srgbClr val="FFFFFF"/>
                  </a:solidFill>
                </a:endParaRPr>
              </a:p>
            </p:txBody>
          </p:sp>
          <p:sp>
            <p:nvSpPr>
              <p:cNvPr id="77985" name="Freeform 1106"/>
              <p:cNvSpPr>
                <a:spLocks/>
              </p:cNvSpPr>
              <p:nvPr/>
            </p:nvSpPr>
            <p:spPr bwMode="auto">
              <a:xfrm>
                <a:off x="1460" y="2368"/>
                <a:ext cx="24" cy="23"/>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2" y="67"/>
                      <a:pt x="34" y="67"/>
                    </a:cubicBezTo>
                    <a:cubicBezTo>
                      <a:pt x="15" y="67"/>
                      <a:pt x="0" y="52"/>
                      <a:pt x="0" y="34"/>
                    </a:cubicBezTo>
                    <a:cubicBezTo>
                      <a:pt x="0" y="15"/>
                      <a:pt x="15" y="0"/>
                      <a:pt x="34" y="0"/>
                    </a:cubicBezTo>
                    <a:cubicBezTo>
                      <a:pt x="52" y="0"/>
                      <a:pt x="68" y="15"/>
                      <a:pt x="68"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86" name="Freeform 1107"/>
              <p:cNvSpPr>
                <a:spLocks/>
              </p:cNvSpPr>
              <p:nvPr/>
            </p:nvSpPr>
            <p:spPr bwMode="auto">
              <a:xfrm>
                <a:off x="1813" y="2851"/>
                <a:ext cx="26" cy="25"/>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8" y="75"/>
                    </a:cubicBezTo>
                    <a:cubicBezTo>
                      <a:pt x="17" y="75"/>
                      <a:pt x="0" y="58"/>
                      <a:pt x="0" y="38"/>
                    </a:cubicBezTo>
                    <a:cubicBezTo>
                      <a:pt x="0" y="17"/>
                      <a:pt x="17" y="0"/>
                      <a:pt x="38" y="0"/>
                    </a:cubicBezTo>
                    <a:cubicBezTo>
                      <a:pt x="58" y="0"/>
                      <a:pt x="75" y="17"/>
                      <a:pt x="75" y="38"/>
                    </a:cubicBezTo>
                    <a:close/>
                  </a:path>
                </a:pathLst>
              </a:custGeom>
              <a:solidFill>
                <a:srgbClr val="FEE604"/>
              </a:solidFill>
              <a:ln w="0">
                <a:solidFill>
                  <a:srgbClr val="000000"/>
                </a:solidFill>
                <a:prstDash val="solid"/>
                <a:round/>
                <a:headEnd/>
                <a:tailEnd/>
              </a:ln>
            </p:spPr>
            <p:txBody>
              <a:bodyPr/>
              <a:lstStyle/>
              <a:p>
                <a:endParaRPr lang="en-US">
                  <a:solidFill>
                    <a:srgbClr val="FFFFFF"/>
                  </a:solidFill>
                </a:endParaRPr>
              </a:p>
            </p:txBody>
          </p:sp>
          <p:sp>
            <p:nvSpPr>
              <p:cNvPr id="77987" name="Freeform 1108"/>
              <p:cNvSpPr>
                <a:spLocks/>
              </p:cNvSpPr>
              <p:nvPr/>
            </p:nvSpPr>
            <p:spPr bwMode="auto">
              <a:xfrm>
                <a:off x="1813" y="2851"/>
                <a:ext cx="26" cy="25"/>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8" y="75"/>
                    </a:cubicBezTo>
                    <a:cubicBezTo>
                      <a:pt x="17" y="75"/>
                      <a:pt x="0" y="58"/>
                      <a:pt x="0" y="38"/>
                    </a:cubicBezTo>
                    <a:cubicBezTo>
                      <a:pt x="0" y="17"/>
                      <a:pt x="17" y="0"/>
                      <a:pt x="38" y="0"/>
                    </a:cubicBezTo>
                    <a:cubicBezTo>
                      <a:pt x="58" y="0"/>
                      <a:pt x="75" y="17"/>
                      <a:pt x="75" y="3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88" name="Freeform 1109"/>
              <p:cNvSpPr>
                <a:spLocks/>
              </p:cNvSpPr>
              <p:nvPr/>
            </p:nvSpPr>
            <p:spPr bwMode="auto">
              <a:xfrm>
                <a:off x="803" y="1807"/>
                <a:ext cx="91" cy="88"/>
              </a:xfrm>
              <a:custGeom>
                <a:avLst/>
                <a:gdLst>
                  <a:gd name="T0" fmla="*/ 0 w 257"/>
                  <a:gd name="T1" fmla="*/ 0 h 257"/>
                  <a:gd name="T2" fmla="*/ 0 w 257"/>
                  <a:gd name="T3" fmla="*/ 0 h 257"/>
                  <a:gd name="T4" fmla="*/ 0 w 257"/>
                  <a:gd name="T5" fmla="*/ 0 h 257"/>
                  <a:gd name="T6" fmla="*/ 0 w 257"/>
                  <a:gd name="T7" fmla="*/ 0 h 257"/>
                  <a:gd name="T8" fmla="*/ 0 w 257"/>
                  <a:gd name="T9" fmla="*/ 0 h 257"/>
                  <a:gd name="T10" fmla="*/ 0 w 257"/>
                  <a:gd name="T11" fmla="*/ 0 h 257"/>
                  <a:gd name="T12" fmla="*/ 0 w 257"/>
                  <a:gd name="T13" fmla="*/ 0 h 2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7" h="257">
                    <a:moveTo>
                      <a:pt x="257" y="129"/>
                    </a:moveTo>
                    <a:lnTo>
                      <a:pt x="257" y="129"/>
                    </a:lnTo>
                    <a:cubicBezTo>
                      <a:pt x="257" y="199"/>
                      <a:pt x="199" y="257"/>
                      <a:pt x="128" y="257"/>
                    </a:cubicBezTo>
                    <a:cubicBezTo>
                      <a:pt x="57" y="257"/>
                      <a:pt x="0" y="199"/>
                      <a:pt x="0" y="129"/>
                    </a:cubicBezTo>
                    <a:cubicBezTo>
                      <a:pt x="0" y="58"/>
                      <a:pt x="57" y="0"/>
                      <a:pt x="128" y="0"/>
                    </a:cubicBezTo>
                    <a:cubicBezTo>
                      <a:pt x="199" y="0"/>
                      <a:pt x="257" y="58"/>
                      <a:pt x="257" y="129"/>
                    </a:cubicBezTo>
                    <a:close/>
                  </a:path>
                </a:pathLst>
              </a:custGeom>
              <a:solidFill>
                <a:srgbClr val="FEE205"/>
              </a:solidFill>
              <a:ln w="0">
                <a:solidFill>
                  <a:srgbClr val="000000"/>
                </a:solidFill>
                <a:prstDash val="solid"/>
                <a:round/>
                <a:headEnd/>
                <a:tailEnd/>
              </a:ln>
            </p:spPr>
            <p:txBody>
              <a:bodyPr/>
              <a:lstStyle/>
              <a:p>
                <a:endParaRPr lang="en-US">
                  <a:solidFill>
                    <a:srgbClr val="FFFFFF"/>
                  </a:solidFill>
                </a:endParaRPr>
              </a:p>
            </p:txBody>
          </p:sp>
          <p:sp>
            <p:nvSpPr>
              <p:cNvPr id="77989" name="Freeform 1110"/>
              <p:cNvSpPr>
                <a:spLocks/>
              </p:cNvSpPr>
              <p:nvPr/>
            </p:nvSpPr>
            <p:spPr bwMode="auto">
              <a:xfrm>
                <a:off x="803" y="1807"/>
                <a:ext cx="91" cy="88"/>
              </a:xfrm>
              <a:custGeom>
                <a:avLst/>
                <a:gdLst>
                  <a:gd name="T0" fmla="*/ 0 w 257"/>
                  <a:gd name="T1" fmla="*/ 0 h 257"/>
                  <a:gd name="T2" fmla="*/ 0 w 257"/>
                  <a:gd name="T3" fmla="*/ 0 h 257"/>
                  <a:gd name="T4" fmla="*/ 0 w 257"/>
                  <a:gd name="T5" fmla="*/ 0 h 257"/>
                  <a:gd name="T6" fmla="*/ 0 w 257"/>
                  <a:gd name="T7" fmla="*/ 0 h 257"/>
                  <a:gd name="T8" fmla="*/ 0 w 257"/>
                  <a:gd name="T9" fmla="*/ 0 h 257"/>
                  <a:gd name="T10" fmla="*/ 0 w 257"/>
                  <a:gd name="T11" fmla="*/ 0 h 257"/>
                  <a:gd name="T12" fmla="*/ 0 w 257"/>
                  <a:gd name="T13" fmla="*/ 0 h 2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7" h="257">
                    <a:moveTo>
                      <a:pt x="257" y="129"/>
                    </a:moveTo>
                    <a:lnTo>
                      <a:pt x="257" y="129"/>
                    </a:lnTo>
                    <a:cubicBezTo>
                      <a:pt x="257" y="199"/>
                      <a:pt x="199" y="257"/>
                      <a:pt x="128" y="257"/>
                    </a:cubicBezTo>
                    <a:cubicBezTo>
                      <a:pt x="57" y="257"/>
                      <a:pt x="0" y="199"/>
                      <a:pt x="0" y="129"/>
                    </a:cubicBezTo>
                    <a:cubicBezTo>
                      <a:pt x="0" y="58"/>
                      <a:pt x="57" y="0"/>
                      <a:pt x="128" y="0"/>
                    </a:cubicBezTo>
                    <a:cubicBezTo>
                      <a:pt x="199" y="0"/>
                      <a:pt x="257" y="58"/>
                      <a:pt x="257" y="129"/>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90" name="Freeform 1111"/>
              <p:cNvSpPr>
                <a:spLocks/>
              </p:cNvSpPr>
              <p:nvPr/>
            </p:nvSpPr>
            <p:spPr bwMode="auto">
              <a:xfrm>
                <a:off x="1425" y="2617"/>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1" y="65"/>
                      <a:pt x="33" y="65"/>
                    </a:cubicBezTo>
                    <a:cubicBezTo>
                      <a:pt x="15" y="65"/>
                      <a:pt x="0" y="50"/>
                      <a:pt x="0" y="33"/>
                    </a:cubicBezTo>
                    <a:cubicBezTo>
                      <a:pt x="0" y="15"/>
                      <a:pt x="15" y="0"/>
                      <a:pt x="33" y="0"/>
                    </a:cubicBezTo>
                    <a:cubicBezTo>
                      <a:pt x="51" y="0"/>
                      <a:pt x="65" y="15"/>
                      <a:pt x="65" y="33"/>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77991" name="Freeform 1112"/>
              <p:cNvSpPr>
                <a:spLocks/>
              </p:cNvSpPr>
              <p:nvPr/>
            </p:nvSpPr>
            <p:spPr bwMode="auto">
              <a:xfrm>
                <a:off x="1425" y="2617"/>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1" y="65"/>
                      <a:pt x="33" y="65"/>
                    </a:cubicBezTo>
                    <a:cubicBezTo>
                      <a:pt x="15" y="65"/>
                      <a:pt x="0" y="50"/>
                      <a:pt x="0" y="33"/>
                    </a:cubicBezTo>
                    <a:cubicBezTo>
                      <a:pt x="0" y="15"/>
                      <a:pt x="15" y="0"/>
                      <a:pt x="33" y="0"/>
                    </a:cubicBezTo>
                    <a:cubicBezTo>
                      <a:pt x="51" y="0"/>
                      <a:pt x="65" y="15"/>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92" name="Freeform 1113"/>
              <p:cNvSpPr>
                <a:spLocks/>
              </p:cNvSpPr>
              <p:nvPr/>
            </p:nvSpPr>
            <p:spPr bwMode="auto">
              <a:xfrm>
                <a:off x="1933" y="258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6861F"/>
              </a:solidFill>
              <a:ln w="0">
                <a:solidFill>
                  <a:srgbClr val="000000"/>
                </a:solidFill>
                <a:prstDash val="solid"/>
                <a:round/>
                <a:headEnd/>
                <a:tailEnd/>
              </a:ln>
            </p:spPr>
            <p:txBody>
              <a:bodyPr/>
              <a:lstStyle/>
              <a:p>
                <a:endParaRPr lang="en-US">
                  <a:solidFill>
                    <a:srgbClr val="FFFFFF"/>
                  </a:solidFill>
                </a:endParaRPr>
              </a:p>
            </p:txBody>
          </p:sp>
          <p:sp>
            <p:nvSpPr>
              <p:cNvPr id="77993" name="Freeform 1114"/>
              <p:cNvSpPr>
                <a:spLocks/>
              </p:cNvSpPr>
              <p:nvPr/>
            </p:nvSpPr>
            <p:spPr bwMode="auto">
              <a:xfrm>
                <a:off x="1933" y="258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94" name="Freeform 1115"/>
              <p:cNvSpPr>
                <a:spLocks/>
              </p:cNvSpPr>
              <p:nvPr/>
            </p:nvSpPr>
            <p:spPr bwMode="auto">
              <a:xfrm>
                <a:off x="1503" y="2553"/>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5" y="63"/>
                      <a:pt x="0" y="49"/>
                      <a:pt x="0" y="32"/>
                    </a:cubicBezTo>
                    <a:cubicBezTo>
                      <a:pt x="0" y="14"/>
                      <a:pt x="15" y="0"/>
                      <a:pt x="32" y="0"/>
                    </a:cubicBezTo>
                    <a:cubicBezTo>
                      <a:pt x="49" y="0"/>
                      <a:pt x="63" y="14"/>
                      <a:pt x="63" y="32"/>
                    </a:cubicBezTo>
                    <a:close/>
                  </a:path>
                </a:pathLst>
              </a:custGeom>
              <a:solidFill>
                <a:srgbClr val="FDD709"/>
              </a:solidFill>
              <a:ln w="0">
                <a:solidFill>
                  <a:srgbClr val="000000"/>
                </a:solidFill>
                <a:prstDash val="solid"/>
                <a:round/>
                <a:headEnd/>
                <a:tailEnd/>
              </a:ln>
            </p:spPr>
            <p:txBody>
              <a:bodyPr/>
              <a:lstStyle/>
              <a:p>
                <a:endParaRPr lang="en-US">
                  <a:solidFill>
                    <a:srgbClr val="FFFFFF"/>
                  </a:solidFill>
                </a:endParaRPr>
              </a:p>
            </p:txBody>
          </p:sp>
          <p:sp>
            <p:nvSpPr>
              <p:cNvPr id="77995" name="Freeform 1116"/>
              <p:cNvSpPr>
                <a:spLocks/>
              </p:cNvSpPr>
              <p:nvPr/>
            </p:nvSpPr>
            <p:spPr bwMode="auto">
              <a:xfrm>
                <a:off x="1503" y="2553"/>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5" y="63"/>
                      <a:pt x="0" y="49"/>
                      <a:pt x="0" y="32"/>
                    </a:cubicBezTo>
                    <a:cubicBezTo>
                      <a:pt x="0" y="14"/>
                      <a:pt x="15"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96" name="Freeform 1117"/>
              <p:cNvSpPr>
                <a:spLocks/>
              </p:cNvSpPr>
              <p:nvPr/>
            </p:nvSpPr>
            <p:spPr bwMode="auto">
              <a:xfrm>
                <a:off x="1114" y="3033"/>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77997" name="Freeform 1118"/>
              <p:cNvSpPr>
                <a:spLocks/>
              </p:cNvSpPr>
              <p:nvPr/>
            </p:nvSpPr>
            <p:spPr bwMode="auto">
              <a:xfrm>
                <a:off x="1114" y="3033"/>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998" name="Freeform 1119"/>
              <p:cNvSpPr>
                <a:spLocks/>
              </p:cNvSpPr>
              <p:nvPr/>
            </p:nvSpPr>
            <p:spPr bwMode="auto">
              <a:xfrm>
                <a:off x="969" y="1592"/>
                <a:ext cx="57" cy="54"/>
              </a:xfrm>
              <a:custGeom>
                <a:avLst/>
                <a:gdLst>
                  <a:gd name="T0" fmla="*/ 0 w 159"/>
                  <a:gd name="T1" fmla="*/ 0 h 159"/>
                  <a:gd name="T2" fmla="*/ 0 w 159"/>
                  <a:gd name="T3" fmla="*/ 0 h 159"/>
                  <a:gd name="T4" fmla="*/ 0 w 159"/>
                  <a:gd name="T5" fmla="*/ 0 h 159"/>
                  <a:gd name="T6" fmla="*/ 0 w 159"/>
                  <a:gd name="T7" fmla="*/ 0 h 159"/>
                  <a:gd name="T8" fmla="*/ 0 w 159"/>
                  <a:gd name="T9" fmla="*/ 0 h 159"/>
                  <a:gd name="T10" fmla="*/ 0 w 159"/>
                  <a:gd name="T11" fmla="*/ 0 h 159"/>
                  <a:gd name="T12" fmla="*/ 0 w 159"/>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9" h="159">
                    <a:moveTo>
                      <a:pt x="159" y="80"/>
                    </a:moveTo>
                    <a:lnTo>
                      <a:pt x="159" y="80"/>
                    </a:lnTo>
                    <a:cubicBezTo>
                      <a:pt x="159" y="123"/>
                      <a:pt x="124" y="159"/>
                      <a:pt x="80" y="159"/>
                    </a:cubicBezTo>
                    <a:cubicBezTo>
                      <a:pt x="36" y="159"/>
                      <a:pt x="0" y="123"/>
                      <a:pt x="0" y="80"/>
                    </a:cubicBezTo>
                    <a:cubicBezTo>
                      <a:pt x="0" y="36"/>
                      <a:pt x="36" y="0"/>
                      <a:pt x="80" y="0"/>
                    </a:cubicBezTo>
                    <a:cubicBezTo>
                      <a:pt x="124" y="0"/>
                      <a:pt x="159" y="36"/>
                      <a:pt x="159" y="80"/>
                    </a:cubicBezTo>
                    <a:close/>
                  </a:path>
                </a:pathLst>
              </a:custGeom>
              <a:solidFill>
                <a:srgbClr val="FDE006"/>
              </a:solidFill>
              <a:ln w="0">
                <a:solidFill>
                  <a:srgbClr val="000000"/>
                </a:solidFill>
                <a:prstDash val="solid"/>
                <a:round/>
                <a:headEnd/>
                <a:tailEnd/>
              </a:ln>
            </p:spPr>
            <p:txBody>
              <a:bodyPr/>
              <a:lstStyle/>
              <a:p>
                <a:endParaRPr lang="en-US">
                  <a:solidFill>
                    <a:srgbClr val="FFFFFF"/>
                  </a:solidFill>
                </a:endParaRPr>
              </a:p>
            </p:txBody>
          </p:sp>
          <p:sp>
            <p:nvSpPr>
              <p:cNvPr id="77999" name="Freeform 1120"/>
              <p:cNvSpPr>
                <a:spLocks/>
              </p:cNvSpPr>
              <p:nvPr/>
            </p:nvSpPr>
            <p:spPr bwMode="auto">
              <a:xfrm>
                <a:off x="969" y="1592"/>
                <a:ext cx="57" cy="54"/>
              </a:xfrm>
              <a:custGeom>
                <a:avLst/>
                <a:gdLst>
                  <a:gd name="T0" fmla="*/ 0 w 159"/>
                  <a:gd name="T1" fmla="*/ 0 h 159"/>
                  <a:gd name="T2" fmla="*/ 0 w 159"/>
                  <a:gd name="T3" fmla="*/ 0 h 159"/>
                  <a:gd name="T4" fmla="*/ 0 w 159"/>
                  <a:gd name="T5" fmla="*/ 0 h 159"/>
                  <a:gd name="T6" fmla="*/ 0 w 159"/>
                  <a:gd name="T7" fmla="*/ 0 h 159"/>
                  <a:gd name="T8" fmla="*/ 0 w 159"/>
                  <a:gd name="T9" fmla="*/ 0 h 159"/>
                  <a:gd name="T10" fmla="*/ 0 w 159"/>
                  <a:gd name="T11" fmla="*/ 0 h 159"/>
                  <a:gd name="T12" fmla="*/ 0 w 159"/>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9" h="159">
                    <a:moveTo>
                      <a:pt x="159" y="80"/>
                    </a:moveTo>
                    <a:lnTo>
                      <a:pt x="159" y="80"/>
                    </a:lnTo>
                    <a:cubicBezTo>
                      <a:pt x="159" y="123"/>
                      <a:pt x="124" y="159"/>
                      <a:pt x="80" y="159"/>
                    </a:cubicBezTo>
                    <a:cubicBezTo>
                      <a:pt x="36" y="159"/>
                      <a:pt x="0" y="123"/>
                      <a:pt x="0" y="80"/>
                    </a:cubicBezTo>
                    <a:cubicBezTo>
                      <a:pt x="0" y="36"/>
                      <a:pt x="36" y="0"/>
                      <a:pt x="80" y="0"/>
                    </a:cubicBezTo>
                    <a:cubicBezTo>
                      <a:pt x="124" y="0"/>
                      <a:pt x="159" y="36"/>
                      <a:pt x="159" y="8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00" name="Freeform 1121"/>
              <p:cNvSpPr>
                <a:spLocks/>
              </p:cNvSpPr>
              <p:nvPr/>
            </p:nvSpPr>
            <p:spPr bwMode="auto">
              <a:xfrm>
                <a:off x="2503" y="288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001" name="Freeform 1122"/>
              <p:cNvSpPr>
                <a:spLocks/>
              </p:cNvSpPr>
              <p:nvPr/>
            </p:nvSpPr>
            <p:spPr bwMode="auto">
              <a:xfrm>
                <a:off x="2503" y="288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02" name="Freeform 1123"/>
              <p:cNvSpPr>
                <a:spLocks/>
              </p:cNvSpPr>
              <p:nvPr/>
            </p:nvSpPr>
            <p:spPr bwMode="auto">
              <a:xfrm>
                <a:off x="1668" y="3195"/>
                <a:ext cx="26" cy="25"/>
              </a:xfrm>
              <a:custGeom>
                <a:avLst/>
                <a:gdLst>
                  <a:gd name="T0" fmla="*/ 0 w 74"/>
                  <a:gd name="T1" fmla="*/ 0 h 73"/>
                  <a:gd name="T2" fmla="*/ 0 w 74"/>
                  <a:gd name="T3" fmla="*/ 0 h 73"/>
                  <a:gd name="T4" fmla="*/ 0 w 74"/>
                  <a:gd name="T5" fmla="*/ 0 h 73"/>
                  <a:gd name="T6" fmla="*/ 0 w 74"/>
                  <a:gd name="T7" fmla="*/ 0 h 73"/>
                  <a:gd name="T8" fmla="*/ 0 w 74"/>
                  <a:gd name="T9" fmla="*/ 0 h 73"/>
                  <a:gd name="T10" fmla="*/ 0 w 74"/>
                  <a:gd name="T11" fmla="*/ 0 h 73"/>
                  <a:gd name="T12" fmla="*/ 0 w 74"/>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 h="73">
                    <a:moveTo>
                      <a:pt x="74" y="37"/>
                    </a:moveTo>
                    <a:lnTo>
                      <a:pt x="74" y="37"/>
                    </a:lnTo>
                    <a:cubicBezTo>
                      <a:pt x="74" y="57"/>
                      <a:pt x="58" y="73"/>
                      <a:pt x="37" y="73"/>
                    </a:cubicBezTo>
                    <a:cubicBezTo>
                      <a:pt x="17" y="73"/>
                      <a:pt x="0" y="57"/>
                      <a:pt x="0" y="37"/>
                    </a:cubicBezTo>
                    <a:cubicBezTo>
                      <a:pt x="0" y="16"/>
                      <a:pt x="17" y="0"/>
                      <a:pt x="37" y="0"/>
                    </a:cubicBezTo>
                    <a:cubicBezTo>
                      <a:pt x="58" y="0"/>
                      <a:pt x="74" y="16"/>
                      <a:pt x="74" y="37"/>
                    </a:cubicBezTo>
                    <a:close/>
                  </a:path>
                </a:pathLst>
              </a:custGeom>
              <a:solidFill>
                <a:srgbClr val="FDDD07"/>
              </a:solidFill>
              <a:ln w="0">
                <a:solidFill>
                  <a:srgbClr val="000000"/>
                </a:solidFill>
                <a:prstDash val="solid"/>
                <a:round/>
                <a:headEnd/>
                <a:tailEnd/>
              </a:ln>
            </p:spPr>
            <p:txBody>
              <a:bodyPr/>
              <a:lstStyle/>
              <a:p>
                <a:endParaRPr lang="en-US">
                  <a:solidFill>
                    <a:srgbClr val="FFFFFF"/>
                  </a:solidFill>
                </a:endParaRPr>
              </a:p>
            </p:txBody>
          </p:sp>
          <p:sp>
            <p:nvSpPr>
              <p:cNvPr id="78003" name="Freeform 1124"/>
              <p:cNvSpPr>
                <a:spLocks/>
              </p:cNvSpPr>
              <p:nvPr/>
            </p:nvSpPr>
            <p:spPr bwMode="auto">
              <a:xfrm>
                <a:off x="1668" y="3195"/>
                <a:ext cx="26" cy="25"/>
              </a:xfrm>
              <a:custGeom>
                <a:avLst/>
                <a:gdLst>
                  <a:gd name="T0" fmla="*/ 0 w 74"/>
                  <a:gd name="T1" fmla="*/ 0 h 73"/>
                  <a:gd name="T2" fmla="*/ 0 w 74"/>
                  <a:gd name="T3" fmla="*/ 0 h 73"/>
                  <a:gd name="T4" fmla="*/ 0 w 74"/>
                  <a:gd name="T5" fmla="*/ 0 h 73"/>
                  <a:gd name="T6" fmla="*/ 0 w 74"/>
                  <a:gd name="T7" fmla="*/ 0 h 73"/>
                  <a:gd name="T8" fmla="*/ 0 w 74"/>
                  <a:gd name="T9" fmla="*/ 0 h 73"/>
                  <a:gd name="T10" fmla="*/ 0 w 74"/>
                  <a:gd name="T11" fmla="*/ 0 h 73"/>
                  <a:gd name="T12" fmla="*/ 0 w 74"/>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 h="73">
                    <a:moveTo>
                      <a:pt x="74" y="37"/>
                    </a:moveTo>
                    <a:lnTo>
                      <a:pt x="74" y="37"/>
                    </a:lnTo>
                    <a:cubicBezTo>
                      <a:pt x="74" y="57"/>
                      <a:pt x="58" y="73"/>
                      <a:pt x="37" y="73"/>
                    </a:cubicBezTo>
                    <a:cubicBezTo>
                      <a:pt x="17" y="73"/>
                      <a:pt x="0" y="57"/>
                      <a:pt x="0" y="37"/>
                    </a:cubicBezTo>
                    <a:cubicBezTo>
                      <a:pt x="0" y="16"/>
                      <a:pt x="17" y="0"/>
                      <a:pt x="37" y="0"/>
                    </a:cubicBezTo>
                    <a:cubicBezTo>
                      <a:pt x="58" y="0"/>
                      <a:pt x="74" y="16"/>
                      <a:pt x="74"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04" name="Freeform 1125"/>
              <p:cNvSpPr>
                <a:spLocks/>
              </p:cNvSpPr>
              <p:nvPr/>
            </p:nvSpPr>
            <p:spPr bwMode="auto">
              <a:xfrm>
                <a:off x="1412" y="245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AFDA19"/>
              </a:solidFill>
              <a:ln w="0">
                <a:solidFill>
                  <a:srgbClr val="000000"/>
                </a:solidFill>
                <a:prstDash val="solid"/>
                <a:round/>
                <a:headEnd/>
                <a:tailEnd/>
              </a:ln>
            </p:spPr>
            <p:txBody>
              <a:bodyPr/>
              <a:lstStyle/>
              <a:p>
                <a:endParaRPr lang="en-US">
                  <a:solidFill>
                    <a:srgbClr val="FFFFFF"/>
                  </a:solidFill>
                </a:endParaRPr>
              </a:p>
            </p:txBody>
          </p:sp>
          <p:sp>
            <p:nvSpPr>
              <p:cNvPr id="78005" name="Freeform 1126"/>
              <p:cNvSpPr>
                <a:spLocks/>
              </p:cNvSpPr>
              <p:nvPr/>
            </p:nvSpPr>
            <p:spPr bwMode="auto">
              <a:xfrm>
                <a:off x="1412" y="245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06" name="Freeform 1127"/>
              <p:cNvSpPr>
                <a:spLocks/>
              </p:cNvSpPr>
              <p:nvPr/>
            </p:nvSpPr>
            <p:spPr bwMode="auto">
              <a:xfrm>
                <a:off x="2223" y="244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8"/>
                      <a:pt x="48" y="61"/>
                      <a:pt x="31" y="61"/>
                    </a:cubicBezTo>
                    <a:cubicBezTo>
                      <a:pt x="14" y="61"/>
                      <a:pt x="0" y="48"/>
                      <a:pt x="0" y="31"/>
                    </a:cubicBezTo>
                    <a:cubicBezTo>
                      <a:pt x="0" y="13"/>
                      <a:pt x="14" y="0"/>
                      <a:pt x="31" y="0"/>
                    </a:cubicBezTo>
                    <a:cubicBezTo>
                      <a:pt x="48" y="0"/>
                      <a:pt x="61" y="13"/>
                      <a:pt x="61" y="31"/>
                    </a:cubicBezTo>
                    <a:close/>
                  </a:path>
                </a:pathLst>
              </a:custGeom>
              <a:solidFill>
                <a:srgbClr val="F0EE05"/>
              </a:solidFill>
              <a:ln w="0">
                <a:solidFill>
                  <a:srgbClr val="000000"/>
                </a:solidFill>
                <a:prstDash val="solid"/>
                <a:round/>
                <a:headEnd/>
                <a:tailEnd/>
              </a:ln>
            </p:spPr>
            <p:txBody>
              <a:bodyPr/>
              <a:lstStyle/>
              <a:p>
                <a:endParaRPr lang="en-US">
                  <a:solidFill>
                    <a:srgbClr val="FFFFFF"/>
                  </a:solidFill>
                </a:endParaRPr>
              </a:p>
            </p:txBody>
          </p:sp>
          <p:sp>
            <p:nvSpPr>
              <p:cNvPr id="78007" name="Freeform 1128"/>
              <p:cNvSpPr>
                <a:spLocks/>
              </p:cNvSpPr>
              <p:nvPr/>
            </p:nvSpPr>
            <p:spPr bwMode="auto">
              <a:xfrm>
                <a:off x="2223" y="244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8"/>
                      <a:pt x="48" y="61"/>
                      <a:pt x="31" y="61"/>
                    </a:cubicBezTo>
                    <a:cubicBezTo>
                      <a:pt x="14" y="61"/>
                      <a:pt x="0" y="48"/>
                      <a:pt x="0" y="31"/>
                    </a:cubicBezTo>
                    <a:cubicBezTo>
                      <a:pt x="0" y="13"/>
                      <a:pt x="14" y="0"/>
                      <a:pt x="31" y="0"/>
                    </a:cubicBezTo>
                    <a:cubicBezTo>
                      <a:pt x="48" y="0"/>
                      <a:pt x="61" y="13"/>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08" name="Freeform 1129"/>
              <p:cNvSpPr>
                <a:spLocks/>
              </p:cNvSpPr>
              <p:nvPr/>
            </p:nvSpPr>
            <p:spPr bwMode="auto">
              <a:xfrm>
                <a:off x="646" y="1536"/>
                <a:ext cx="58" cy="57"/>
              </a:xfrm>
              <a:custGeom>
                <a:avLst/>
                <a:gdLst>
                  <a:gd name="T0" fmla="*/ 0 w 164"/>
                  <a:gd name="T1" fmla="*/ 0 h 165"/>
                  <a:gd name="T2" fmla="*/ 0 w 164"/>
                  <a:gd name="T3" fmla="*/ 0 h 165"/>
                  <a:gd name="T4" fmla="*/ 0 w 164"/>
                  <a:gd name="T5" fmla="*/ 0 h 165"/>
                  <a:gd name="T6" fmla="*/ 0 w 164"/>
                  <a:gd name="T7" fmla="*/ 0 h 165"/>
                  <a:gd name="T8" fmla="*/ 0 w 164"/>
                  <a:gd name="T9" fmla="*/ 0 h 165"/>
                  <a:gd name="T10" fmla="*/ 0 w 164"/>
                  <a:gd name="T11" fmla="*/ 0 h 165"/>
                  <a:gd name="T12" fmla="*/ 0 w 164"/>
                  <a:gd name="T13" fmla="*/ 0 h 1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4" h="165">
                    <a:moveTo>
                      <a:pt x="164" y="83"/>
                    </a:moveTo>
                    <a:lnTo>
                      <a:pt x="164" y="83"/>
                    </a:lnTo>
                    <a:cubicBezTo>
                      <a:pt x="164" y="128"/>
                      <a:pt x="127" y="165"/>
                      <a:pt x="82" y="165"/>
                    </a:cubicBezTo>
                    <a:cubicBezTo>
                      <a:pt x="37" y="165"/>
                      <a:pt x="0" y="128"/>
                      <a:pt x="0" y="83"/>
                    </a:cubicBezTo>
                    <a:cubicBezTo>
                      <a:pt x="0" y="37"/>
                      <a:pt x="37" y="0"/>
                      <a:pt x="82" y="0"/>
                    </a:cubicBezTo>
                    <a:cubicBezTo>
                      <a:pt x="127" y="0"/>
                      <a:pt x="164" y="37"/>
                      <a:pt x="164" y="83"/>
                    </a:cubicBezTo>
                    <a:close/>
                  </a:path>
                </a:pathLst>
              </a:custGeom>
              <a:solidFill>
                <a:srgbClr val="FDD509"/>
              </a:solidFill>
              <a:ln w="0">
                <a:solidFill>
                  <a:srgbClr val="000000"/>
                </a:solidFill>
                <a:prstDash val="solid"/>
                <a:round/>
                <a:headEnd/>
                <a:tailEnd/>
              </a:ln>
            </p:spPr>
            <p:txBody>
              <a:bodyPr/>
              <a:lstStyle/>
              <a:p>
                <a:endParaRPr lang="en-US">
                  <a:solidFill>
                    <a:srgbClr val="FFFFFF"/>
                  </a:solidFill>
                </a:endParaRPr>
              </a:p>
            </p:txBody>
          </p:sp>
          <p:sp>
            <p:nvSpPr>
              <p:cNvPr id="78009" name="Freeform 1130"/>
              <p:cNvSpPr>
                <a:spLocks/>
              </p:cNvSpPr>
              <p:nvPr/>
            </p:nvSpPr>
            <p:spPr bwMode="auto">
              <a:xfrm>
                <a:off x="646" y="1536"/>
                <a:ext cx="58" cy="57"/>
              </a:xfrm>
              <a:custGeom>
                <a:avLst/>
                <a:gdLst>
                  <a:gd name="T0" fmla="*/ 0 w 164"/>
                  <a:gd name="T1" fmla="*/ 0 h 165"/>
                  <a:gd name="T2" fmla="*/ 0 w 164"/>
                  <a:gd name="T3" fmla="*/ 0 h 165"/>
                  <a:gd name="T4" fmla="*/ 0 w 164"/>
                  <a:gd name="T5" fmla="*/ 0 h 165"/>
                  <a:gd name="T6" fmla="*/ 0 w 164"/>
                  <a:gd name="T7" fmla="*/ 0 h 165"/>
                  <a:gd name="T8" fmla="*/ 0 w 164"/>
                  <a:gd name="T9" fmla="*/ 0 h 165"/>
                  <a:gd name="T10" fmla="*/ 0 w 164"/>
                  <a:gd name="T11" fmla="*/ 0 h 165"/>
                  <a:gd name="T12" fmla="*/ 0 w 164"/>
                  <a:gd name="T13" fmla="*/ 0 h 1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4" h="165">
                    <a:moveTo>
                      <a:pt x="164" y="83"/>
                    </a:moveTo>
                    <a:lnTo>
                      <a:pt x="164" y="83"/>
                    </a:lnTo>
                    <a:cubicBezTo>
                      <a:pt x="164" y="128"/>
                      <a:pt x="127" y="165"/>
                      <a:pt x="82" y="165"/>
                    </a:cubicBezTo>
                    <a:cubicBezTo>
                      <a:pt x="37" y="165"/>
                      <a:pt x="0" y="128"/>
                      <a:pt x="0" y="83"/>
                    </a:cubicBezTo>
                    <a:cubicBezTo>
                      <a:pt x="0" y="37"/>
                      <a:pt x="37" y="0"/>
                      <a:pt x="82" y="0"/>
                    </a:cubicBezTo>
                    <a:cubicBezTo>
                      <a:pt x="127" y="0"/>
                      <a:pt x="164" y="37"/>
                      <a:pt x="164" y="8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10" name="Freeform 1131"/>
              <p:cNvSpPr>
                <a:spLocks/>
              </p:cNvSpPr>
              <p:nvPr/>
            </p:nvSpPr>
            <p:spPr bwMode="auto">
              <a:xfrm>
                <a:off x="2169" y="3258"/>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3" y="65"/>
                    </a:cubicBezTo>
                    <a:cubicBezTo>
                      <a:pt x="15" y="65"/>
                      <a:pt x="0" y="50"/>
                      <a:pt x="0" y="33"/>
                    </a:cubicBezTo>
                    <a:cubicBezTo>
                      <a:pt x="0" y="15"/>
                      <a:pt x="15" y="0"/>
                      <a:pt x="33" y="0"/>
                    </a:cubicBezTo>
                    <a:cubicBezTo>
                      <a:pt x="50" y="0"/>
                      <a:pt x="65" y="15"/>
                      <a:pt x="65" y="33"/>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78011" name="Freeform 1132"/>
              <p:cNvSpPr>
                <a:spLocks/>
              </p:cNvSpPr>
              <p:nvPr/>
            </p:nvSpPr>
            <p:spPr bwMode="auto">
              <a:xfrm>
                <a:off x="2169" y="3258"/>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3" y="65"/>
                    </a:cubicBezTo>
                    <a:cubicBezTo>
                      <a:pt x="15" y="65"/>
                      <a:pt x="0" y="50"/>
                      <a:pt x="0" y="33"/>
                    </a:cubicBezTo>
                    <a:cubicBezTo>
                      <a:pt x="0" y="15"/>
                      <a:pt x="15" y="0"/>
                      <a:pt x="33" y="0"/>
                    </a:cubicBezTo>
                    <a:cubicBezTo>
                      <a:pt x="50" y="0"/>
                      <a:pt x="65" y="15"/>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12" name="Freeform 1133"/>
              <p:cNvSpPr>
                <a:spLocks/>
              </p:cNvSpPr>
              <p:nvPr/>
            </p:nvSpPr>
            <p:spPr bwMode="auto">
              <a:xfrm>
                <a:off x="1185" y="240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013" name="Freeform 1134"/>
              <p:cNvSpPr>
                <a:spLocks/>
              </p:cNvSpPr>
              <p:nvPr/>
            </p:nvSpPr>
            <p:spPr bwMode="auto">
              <a:xfrm>
                <a:off x="1185" y="240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14" name="Freeform 1135"/>
              <p:cNvSpPr>
                <a:spLocks/>
              </p:cNvSpPr>
              <p:nvPr/>
            </p:nvSpPr>
            <p:spPr bwMode="auto">
              <a:xfrm>
                <a:off x="2157" y="3195"/>
                <a:ext cx="26" cy="26"/>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7" y="75"/>
                    </a:cubicBezTo>
                    <a:cubicBezTo>
                      <a:pt x="17" y="75"/>
                      <a:pt x="0" y="58"/>
                      <a:pt x="0" y="38"/>
                    </a:cubicBezTo>
                    <a:cubicBezTo>
                      <a:pt x="0" y="17"/>
                      <a:pt x="17" y="0"/>
                      <a:pt x="37" y="0"/>
                    </a:cubicBezTo>
                    <a:cubicBezTo>
                      <a:pt x="58" y="0"/>
                      <a:pt x="75" y="17"/>
                      <a:pt x="75" y="38"/>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78015" name="Freeform 1136"/>
              <p:cNvSpPr>
                <a:spLocks/>
              </p:cNvSpPr>
              <p:nvPr/>
            </p:nvSpPr>
            <p:spPr bwMode="auto">
              <a:xfrm>
                <a:off x="2157" y="3195"/>
                <a:ext cx="26" cy="26"/>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7" y="75"/>
                    </a:cubicBezTo>
                    <a:cubicBezTo>
                      <a:pt x="17" y="75"/>
                      <a:pt x="0" y="58"/>
                      <a:pt x="0" y="38"/>
                    </a:cubicBezTo>
                    <a:cubicBezTo>
                      <a:pt x="0" y="17"/>
                      <a:pt x="17" y="0"/>
                      <a:pt x="37" y="0"/>
                    </a:cubicBezTo>
                    <a:cubicBezTo>
                      <a:pt x="58" y="0"/>
                      <a:pt x="75" y="17"/>
                      <a:pt x="75" y="3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16" name="Freeform 1137"/>
              <p:cNvSpPr>
                <a:spLocks/>
              </p:cNvSpPr>
              <p:nvPr/>
            </p:nvSpPr>
            <p:spPr bwMode="auto">
              <a:xfrm>
                <a:off x="946" y="1757"/>
                <a:ext cx="32" cy="31"/>
              </a:xfrm>
              <a:custGeom>
                <a:avLst/>
                <a:gdLst>
                  <a:gd name="T0" fmla="*/ 0 w 91"/>
                  <a:gd name="T1" fmla="*/ 0 h 91"/>
                  <a:gd name="T2" fmla="*/ 0 w 91"/>
                  <a:gd name="T3" fmla="*/ 0 h 91"/>
                  <a:gd name="T4" fmla="*/ 0 w 91"/>
                  <a:gd name="T5" fmla="*/ 0 h 91"/>
                  <a:gd name="T6" fmla="*/ 0 w 91"/>
                  <a:gd name="T7" fmla="*/ 0 h 91"/>
                  <a:gd name="T8" fmla="*/ 0 w 91"/>
                  <a:gd name="T9" fmla="*/ 0 h 91"/>
                  <a:gd name="T10" fmla="*/ 0 w 91"/>
                  <a:gd name="T11" fmla="*/ 0 h 91"/>
                  <a:gd name="T12" fmla="*/ 0 w 91"/>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91">
                    <a:moveTo>
                      <a:pt x="91" y="46"/>
                    </a:moveTo>
                    <a:lnTo>
                      <a:pt x="91" y="46"/>
                    </a:lnTo>
                    <a:cubicBezTo>
                      <a:pt x="91" y="71"/>
                      <a:pt x="71" y="91"/>
                      <a:pt x="46" y="91"/>
                    </a:cubicBezTo>
                    <a:cubicBezTo>
                      <a:pt x="20" y="91"/>
                      <a:pt x="0" y="71"/>
                      <a:pt x="0" y="46"/>
                    </a:cubicBezTo>
                    <a:cubicBezTo>
                      <a:pt x="0" y="20"/>
                      <a:pt x="20" y="0"/>
                      <a:pt x="46" y="0"/>
                    </a:cubicBezTo>
                    <a:cubicBezTo>
                      <a:pt x="71" y="0"/>
                      <a:pt x="91" y="20"/>
                      <a:pt x="91" y="46"/>
                    </a:cubicBezTo>
                    <a:close/>
                  </a:path>
                </a:pathLst>
              </a:custGeom>
              <a:solidFill>
                <a:srgbClr val="FDDB07"/>
              </a:solidFill>
              <a:ln w="0">
                <a:solidFill>
                  <a:srgbClr val="000000"/>
                </a:solidFill>
                <a:prstDash val="solid"/>
                <a:round/>
                <a:headEnd/>
                <a:tailEnd/>
              </a:ln>
            </p:spPr>
            <p:txBody>
              <a:bodyPr/>
              <a:lstStyle/>
              <a:p>
                <a:endParaRPr lang="en-US">
                  <a:solidFill>
                    <a:srgbClr val="FFFFFF"/>
                  </a:solidFill>
                </a:endParaRPr>
              </a:p>
            </p:txBody>
          </p:sp>
          <p:sp>
            <p:nvSpPr>
              <p:cNvPr id="78017" name="Freeform 1138"/>
              <p:cNvSpPr>
                <a:spLocks/>
              </p:cNvSpPr>
              <p:nvPr/>
            </p:nvSpPr>
            <p:spPr bwMode="auto">
              <a:xfrm>
                <a:off x="946" y="1757"/>
                <a:ext cx="32" cy="31"/>
              </a:xfrm>
              <a:custGeom>
                <a:avLst/>
                <a:gdLst>
                  <a:gd name="T0" fmla="*/ 0 w 91"/>
                  <a:gd name="T1" fmla="*/ 0 h 91"/>
                  <a:gd name="T2" fmla="*/ 0 w 91"/>
                  <a:gd name="T3" fmla="*/ 0 h 91"/>
                  <a:gd name="T4" fmla="*/ 0 w 91"/>
                  <a:gd name="T5" fmla="*/ 0 h 91"/>
                  <a:gd name="T6" fmla="*/ 0 w 91"/>
                  <a:gd name="T7" fmla="*/ 0 h 91"/>
                  <a:gd name="T8" fmla="*/ 0 w 91"/>
                  <a:gd name="T9" fmla="*/ 0 h 91"/>
                  <a:gd name="T10" fmla="*/ 0 w 91"/>
                  <a:gd name="T11" fmla="*/ 0 h 91"/>
                  <a:gd name="T12" fmla="*/ 0 w 91"/>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91">
                    <a:moveTo>
                      <a:pt x="91" y="46"/>
                    </a:moveTo>
                    <a:lnTo>
                      <a:pt x="91" y="46"/>
                    </a:lnTo>
                    <a:cubicBezTo>
                      <a:pt x="91" y="71"/>
                      <a:pt x="71" y="91"/>
                      <a:pt x="46" y="91"/>
                    </a:cubicBezTo>
                    <a:cubicBezTo>
                      <a:pt x="20" y="91"/>
                      <a:pt x="0" y="71"/>
                      <a:pt x="0" y="46"/>
                    </a:cubicBezTo>
                    <a:cubicBezTo>
                      <a:pt x="0" y="20"/>
                      <a:pt x="20" y="0"/>
                      <a:pt x="46" y="0"/>
                    </a:cubicBezTo>
                    <a:cubicBezTo>
                      <a:pt x="71" y="0"/>
                      <a:pt x="91" y="20"/>
                      <a:pt x="91" y="4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18" name="Freeform 1139"/>
              <p:cNvSpPr>
                <a:spLocks/>
              </p:cNvSpPr>
              <p:nvPr/>
            </p:nvSpPr>
            <p:spPr bwMode="auto">
              <a:xfrm>
                <a:off x="1907" y="2163"/>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5" y="67"/>
                      <a:pt x="0" y="52"/>
                      <a:pt x="0" y="34"/>
                    </a:cubicBezTo>
                    <a:cubicBezTo>
                      <a:pt x="0" y="15"/>
                      <a:pt x="15" y="0"/>
                      <a:pt x="33" y="0"/>
                    </a:cubicBezTo>
                    <a:cubicBezTo>
                      <a:pt x="51" y="0"/>
                      <a:pt x="66" y="15"/>
                      <a:pt x="66" y="34"/>
                    </a:cubicBezTo>
                    <a:close/>
                  </a:path>
                </a:pathLst>
              </a:custGeom>
              <a:solidFill>
                <a:srgbClr val="F1EE05"/>
              </a:solidFill>
              <a:ln w="0">
                <a:solidFill>
                  <a:srgbClr val="000000"/>
                </a:solidFill>
                <a:prstDash val="solid"/>
                <a:round/>
                <a:headEnd/>
                <a:tailEnd/>
              </a:ln>
            </p:spPr>
            <p:txBody>
              <a:bodyPr/>
              <a:lstStyle/>
              <a:p>
                <a:endParaRPr lang="en-US">
                  <a:solidFill>
                    <a:srgbClr val="FFFFFF"/>
                  </a:solidFill>
                </a:endParaRPr>
              </a:p>
            </p:txBody>
          </p:sp>
          <p:sp>
            <p:nvSpPr>
              <p:cNvPr id="78019" name="Freeform 1140"/>
              <p:cNvSpPr>
                <a:spLocks/>
              </p:cNvSpPr>
              <p:nvPr/>
            </p:nvSpPr>
            <p:spPr bwMode="auto">
              <a:xfrm>
                <a:off x="1907" y="2163"/>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5" y="67"/>
                      <a:pt x="0" y="52"/>
                      <a:pt x="0" y="34"/>
                    </a:cubicBezTo>
                    <a:cubicBezTo>
                      <a:pt x="0" y="15"/>
                      <a:pt x="15" y="0"/>
                      <a:pt x="33" y="0"/>
                    </a:cubicBezTo>
                    <a:cubicBezTo>
                      <a:pt x="51" y="0"/>
                      <a:pt x="66" y="15"/>
                      <a:pt x="66"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20" name="Freeform 1141"/>
              <p:cNvSpPr>
                <a:spLocks/>
              </p:cNvSpPr>
              <p:nvPr/>
            </p:nvSpPr>
            <p:spPr bwMode="auto">
              <a:xfrm>
                <a:off x="661" y="1452"/>
                <a:ext cx="28" cy="27"/>
              </a:xfrm>
              <a:custGeom>
                <a:avLst/>
                <a:gdLst>
                  <a:gd name="T0" fmla="*/ 0 w 78"/>
                  <a:gd name="T1" fmla="*/ 0 h 79"/>
                  <a:gd name="T2" fmla="*/ 0 w 78"/>
                  <a:gd name="T3" fmla="*/ 0 h 79"/>
                  <a:gd name="T4" fmla="*/ 0 w 78"/>
                  <a:gd name="T5" fmla="*/ 0 h 79"/>
                  <a:gd name="T6" fmla="*/ 0 w 78"/>
                  <a:gd name="T7" fmla="*/ 0 h 79"/>
                  <a:gd name="T8" fmla="*/ 0 w 78"/>
                  <a:gd name="T9" fmla="*/ 0 h 79"/>
                  <a:gd name="T10" fmla="*/ 0 w 78"/>
                  <a:gd name="T11" fmla="*/ 0 h 79"/>
                  <a:gd name="T12" fmla="*/ 0 w 78"/>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 h="79">
                    <a:moveTo>
                      <a:pt x="78" y="40"/>
                    </a:moveTo>
                    <a:lnTo>
                      <a:pt x="78" y="40"/>
                    </a:lnTo>
                    <a:cubicBezTo>
                      <a:pt x="78" y="61"/>
                      <a:pt x="61" y="79"/>
                      <a:pt x="39" y="79"/>
                    </a:cubicBezTo>
                    <a:cubicBezTo>
                      <a:pt x="17" y="79"/>
                      <a:pt x="0" y="61"/>
                      <a:pt x="0" y="40"/>
                    </a:cubicBezTo>
                    <a:cubicBezTo>
                      <a:pt x="0" y="18"/>
                      <a:pt x="17" y="0"/>
                      <a:pt x="39" y="0"/>
                    </a:cubicBezTo>
                    <a:cubicBezTo>
                      <a:pt x="61" y="0"/>
                      <a:pt x="78" y="18"/>
                      <a:pt x="78" y="40"/>
                    </a:cubicBezTo>
                    <a:close/>
                  </a:path>
                </a:pathLst>
              </a:custGeom>
              <a:solidFill>
                <a:srgbClr val="FDDB07"/>
              </a:solidFill>
              <a:ln w="0">
                <a:solidFill>
                  <a:srgbClr val="000000"/>
                </a:solidFill>
                <a:prstDash val="solid"/>
                <a:round/>
                <a:headEnd/>
                <a:tailEnd/>
              </a:ln>
            </p:spPr>
            <p:txBody>
              <a:bodyPr/>
              <a:lstStyle/>
              <a:p>
                <a:endParaRPr lang="en-US">
                  <a:solidFill>
                    <a:srgbClr val="FFFFFF"/>
                  </a:solidFill>
                </a:endParaRPr>
              </a:p>
            </p:txBody>
          </p:sp>
          <p:sp>
            <p:nvSpPr>
              <p:cNvPr id="78021" name="Freeform 1142"/>
              <p:cNvSpPr>
                <a:spLocks/>
              </p:cNvSpPr>
              <p:nvPr/>
            </p:nvSpPr>
            <p:spPr bwMode="auto">
              <a:xfrm>
                <a:off x="661" y="1452"/>
                <a:ext cx="28" cy="27"/>
              </a:xfrm>
              <a:custGeom>
                <a:avLst/>
                <a:gdLst>
                  <a:gd name="T0" fmla="*/ 0 w 78"/>
                  <a:gd name="T1" fmla="*/ 0 h 79"/>
                  <a:gd name="T2" fmla="*/ 0 w 78"/>
                  <a:gd name="T3" fmla="*/ 0 h 79"/>
                  <a:gd name="T4" fmla="*/ 0 w 78"/>
                  <a:gd name="T5" fmla="*/ 0 h 79"/>
                  <a:gd name="T6" fmla="*/ 0 w 78"/>
                  <a:gd name="T7" fmla="*/ 0 h 79"/>
                  <a:gd name="T8" fmla="*/ 0 w 78"/>
                  <a:gd name="T9" fmla="*/ 0 h 79"/>
                  <a:gd name="T10" fmla="*/ 0 w 78"/>
                  <a:gd name="T11" fmla="*/ 0 h 79"/>
                  <a:gd name="T12" fmla="*/ 0 w 78"/>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 h="79">
                    <a:moveTo>
                      <a:pt x="78" y="40"/>
                    </a:moveTo>
                    <a:lnTo>
                      <a:pt x="78" y="40"/>
                    </a:lnTo>
                    <a:cubicBezTo>
                      <a:pt x="78" y="61"/>
                      <a:pt x="61" y="79"/>
                      <a:pt x="39" y="79"/>
                    </a:cubicBezTo>
                    <a:cubicBezTo>
                      <a:pt x="17" y="79"/>
                      <a:pt x="0" y="61"/>
                      <a:pt x="0" y="40"/>
                    </a:cubicBezTo>
                    <a:cubicBezTo>
                      <a:pt x="0" y="18"/>
                      <a:pt x="17" y="0"/>
                      <a:pt x="39" y="0"/>
                    </a:cubicBezTo>
                    <a:cubicBezTo>
                      <a:pt x="61" y="0"/>
                      <a:pt x="78" y="18"/>
                      <a:pt x="78" y="4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22" name="Freeform 1143"/>
              <p:cNvSpPr>
                <a:spLocks/>
              </p:cNvSpPr>
              <p:nvPr/>
            </p:nvSpPr>
            <p:spPr bwMode="auto">
              <a:xfrm>
                <a:off x="981" y="3250"/>
                <a:ext cx="26" cy="25"/>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8" y="75"/>
                    </a:cubicBezTo>
                    <a:cubicBezTo>
                      <a:pt x="17" y="75"/>
                      <a:pt x="0" y="58"/>
                      <a:pt x="0" y="38"/>
                    </a:cubicBezTo>
                    <a:cubicBezTo>
                      <a:pt x="0" y="17"/>
                      <a:pt x="17" y="0"/>
                      <a:pt x="38" y="0"/>
                    </a:cubicBezTo>
                    <a:cubicBezTo>
                      <a:pt x="58" y="0"/>
                      <a:pt x="75" y="17"/>
                      <a:pt x="75" y="38"/>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023" name="Freeform 1144"/>
              <p:cNvSpPr>
                <a:spLocks/>
              </p:cNvSpPr>
              <p:nvPr/>
            </p:nvSpPr>
            <p:spPr bwMode="auto">
              <a:xfrm>
                <a:off x="981" y="3250"/>
                <a:ext cx="26" cy="25"/>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8" y="75"/>
                    </a:cubicBezTo>
                    <a:cubicBezTo>
                      <a:pt x="17" y="75"/>
                      <a:pt x="0" y="58"/>
                      <a:pt x="0" y="38"/>
                    </a:cubicBezTo>
                    <a:cubicBezTo>
                      <a:pt x="0" y="17"/>
                      <a:pt x="17" y="0"/>
                      <a:pt x="38" y="0"/>
                    </a:cubicBezTo>
                    <a:cubicBezTo>
                      <a:pt x="58" y="0"/>
                      <a:pt x="75" y="17"/>
                      <a:pt x="75" y="3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24" name="Freeform 1145"/>
              <p:cNvSpPr>
                <a:spLocks/>
              </p:cNvSpPr>
              <p:nvPr/>
            </p:nvSpPr>
            <p:spPr bwMode="auto">
              <a:xfrm>
                <a:off x="1178" y="186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17AD4A"/>
              </a:solidFill>
              <a:ln w="0">
                <a:solidFill>
                  <a:srgbClr val="000000"/>
                </a:solidFill>
                <a:prstDash val="solid"/>
                <a:round/>
                <a:headEnd/>
                <a:tailEnd/>
              </a:ln>
            </p:spPr>
            <p:txBody>
              <a:bodyPr/>
              <a:lstStyle/>
              <a:p>
                <a:endParaRPr lang="en-US">
                  <a:solidFill>
                    <a:srgbClr val="FFFFFF"/>
                  </a:solidFill>
                </a:endParaRPr>
              </a:p>
            </p:txBody>
          </p:sp>
          <p:sp>
            <p:nvSpPr>
              <p:cNvPr id="78025" name="Freeform 1146"/>
              <p:cNvSpPr>
                <a:spLocks/>
              </p:cNvSpPr>
              <p:nvPr/>
            </p:nvSpPr>
            <p:spPr bwMode="auto">
              <a:xfrm>
                <a:off x="1178" y="186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26" name="Freeform 1147"/>
              <p:cNvSpPr>
                <a:spLocks/>
              </p:cNvSpPr>
              <p:nvPr/>
            </p:nvSpPr>
            <p:spPr bwMode="auto">
              <a:xfrm>
                <a:off x="1854" y="2184"/>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CCF0B"/>
              </a:solidFill>
              <a:ln w="0">
                <a:solidFill>
                  <a:srgbClr val="000000"/>
                </a:solidFill>
                <a:prstDash val="solid"/>
                <a:round/>
                <a:headEnd/>
                <a:tailEnd/>
              </a:ln>
            </p:spPr>
            <p:txBody>
              <a:bodyPr/>
              <a:lstStyle/>
              <a:p>
                <a:endParaRPr lang="en-US">
                  <a:solidFill>
                    <a:srgbClr val="FFFFFF"/>
                  </a:solidFill>
                </a:endParaRPr>
              </a:p>
            </p:txBody>
          </p:sp>
          <p:sp>
            <p:nvSpPr>
              <p:cNvPr id="78027" name="Freeform 1148"/>
              <p:cNvSpPr>
                <a:spLocks/>
              </p:cNvSpPr>
              <p:nvPr/>
            </p:nvSpPr>
            <p:spPr bwMode="auto">
              <a:xfrm>
                <a:off x="1854" y="2184"/>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28" name="Freeform 1149"/>
              <p:cNvSpPr>
                <a:spLocks/>
              </p:cNvSpPr>
              <p:nvPr/>
            </p:nvSpPr>
            <p:spPr bwMode="auto">
              <a:xfrm>
                <a:off x="1906" y="3063"/>
                <a:ext cx="24" cy="23"/>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3" y="67"/>
                      <a:pt x="34" y="67"/>
                    </a:cubicBezTo>
                    <a:cubicBezTo>
                      <a:pt x="15" y="67"/>
                      <a:pt x="0" y="52"/>
                      <a:pt x="0" y="34"/>
                    </a:cubicBezTo>
                    <a:cubicBezTo>
                      <a:pt x="0" y="15"/>
                      <a:pt x="15" y="0"/>
                      <a:pt x="34" y="0"/>
                    </a:cubicBezTo>
                    <a:cubicBezTo>
                      <a:pt x="53" y="0"/>
                      <a:pt x="68" y="15"/>
                      <a:pt x="68" y="34"/>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029" name="Freeform 1150"/>
              <p:cNvSpPr>
                <a:spLocks/>
              </p:cNvSpPr>
              <p:nvPr/>
            </p:nvSpPr>
            <p:spPr bwMode="auto">
              <a:xfrm>
                <a:off x="1906" y="3063"/>
                <a:ext cx="24" cy="23"/>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3" y="67"/>
                      <a:pt x="34" y="67"/>
                    </a:cubicBezTo>
                    <a:cubicBezTo>
                      <a:pt x="15" y="67"/>
                      <a:pt x="0" y="52"/>
                      <a:pt x="0" y="34"/>
                    </a:cubicBezTo>
                    <a:cubicBezTo>
                      <a:pt x="0" y="15"/>
                      <a:pt x="15" y="0"/>
                      <a:pt x="34" y="0"/>
                    </a:cubicBezTo>
                    <a:cubicBezTo>
                      <a:pt x="53" y="0"/>
                      <a:pt x="68" y="15"/>
                      <a:pt x="68"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30" name="Freeform 1151"/>
              <p:cNvSpPr>
                <a:spLocks/>
              </p:cNvSpPr>
              <p:nvPr/>
            </p:nvSpPr>
            <p:spPr bwMode="auto">
              <a:xfrm>
                <a:off x="2237" y="331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031" name="Freeform 1152"/>
              <p:cNvSpPr>
                <a:spLocks/>
              </p:cNvSpPr>
              <p:nvPr/>
            </p:nvSpPr>
            <p:spPr bwMode="auto">
              <a:xfrm>
                <a:off x="2237" y="331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32" name="Freeform 1153"/>
              <p:cNvSpPr>
                <a:spLocks/>
              </p:cNvSpPr>
              <p:nvPr/>
            </p:nvSpPr>
            <p:spPr bwMode="auto">
              <a:xfrm>
                <a:off x="1479"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BBE11"/>
              </a:solidFill>
              <a:ln w="0">
                <a:solidFill>
                  <a:srgbClr val="000000"/>
                </a:solidFill>
                <a:prstDash val="solid"/>
                <a:round/>
                <a:headEnd/>
                <a:tailEnd/>
              </a:ln>
            </p:spPr>
            <p:txBody>
              <a:bodyPr/>
              <a:lstStyle/>
              <a:p>
                <a:endParaRPr lang="en-US">
                  <a:solidFill>
                    <a:srgbClr val="FFFFFF"/>
                  </a:solidFill>
                </a:endParaRPr>
              </a:p>
            </p:txBody>
          </p:sp>
          <p:sp>
            <p:nvSpPr>
              <p:cNvPr id="78033" name="Freeform 1154"/>
              <p:cNvSpPr>
                <a:spLocks/>
              </p:cNvSpPr>
              <p:nvPr/>
            </p:nvSpPr>
            <p:spPr bwMode="auto">
              <a:xfrm>
                <a:off x="1479"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34" name="Freeform 1155"/>
              <p:cNvSpPr>
                <a:spLocks/>
              </p:cNvSpPr>
              <p:nvPr/>
            </p:nvSpPr>
            <p:spPr bwMode="auto">
              <a:xfrm>
                <a:off x="2262" y="328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035" name="Freeform 1156"/>
              <p:cNvSpPr>
                <a:spLocks/>
              </p:cNvSpPr>
              <p:nvPr/>
            </p:nvSpPr>
            <p:spPr bwMode="auto">
              <a:xfrm>
                <a:off x="2262" y="328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36" name="Freeform 1157"/>
              <p:cNvSpPr>
                <a:spLocks/>
              </p:cNvSpPr>
              <p:nvPr/>
            </p:nvSpPr>
            <p:spPr bwMode="auto">
              <a:xfrm>
                <a:off x="927" y="1633"/>
                <a:ext cx="63" cy="61"/>
              </a:xfrm>
              <a:custGeom>
                <a:avLst/>
                <a:gdLst>
                  <a:gd name="T0" fmla="*/ 0 w 179"/>
                  <a:gd name="T1" fmla="*/ 0 h 179"/>
                  <a:gd name="T2" fmla="*/ 0 w 179"/>
                  <a:gd name="T3" fmla="*/ 0 h 179"/>
                  <a:gd name="T4" fmla="*/ 0 w 179"/>
                  <a:gd name="T5" fmla="*/ 0 h 179"/>
                  <a:gd name="T6" fmla="*/ 0 w 179"/>
                  <a:gd name="T7" fmla="*/ 0 h 179"/>
                  <a:gd name="T8" fmla="*/ 0 w 179"/>
                  <a:gd name="T9" fmla="*/ 0 h 179"/>
                  <a:gd name="T10" fmla="*/ 0 w 179"/>
                  <a:gd name="T11" fmla="*/ 0 h 179"/>
                  <a:gd name="T12" fmla="*/ 0 w 179"/>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179">
                    <a:moveTo>
                      <a:pt x="179" y="90"/>
                    </a:moveTo>
                    <a:lnTo>
                      <a:pt x="179" y="90"/>
                    </a:lnTo>
                    <a:cubicBezTo>
                      <a:pt x="179" y="139"/>
                      <a:pt x="139" y="179"/>
                      <a:pt x="90" y="179"/>
                    </a:cubicBezTo>
                    <a:cubicBezTo>
                      <a:pt x="40" y="179"/>
                      <a:pt x="0" y="139"/>
                      <a:pt x="0" y="90"/>
                    </a:cubicBezTo>
                    <a:cubicBezTo>
                      <a:pt x="0" y="40"/>
                      <a:pt x="40" y="0"/>
                      <a:pt x="90" y="0"/>
                    </a:cubicBezTo>
                    <a:cubicBezTo>
                      <a:pt x="139" y="0"/>
                      <a:pt x="179" y="40"/>
                      <a:pt x="179" y="90"/>
                    </a:cubicBezTo>
                    <a:close/>
                  </a:path>
                </a:pathLst>
              </a:custGeom>
              <a:solidFill>
                <a:srgbClr val="FBC110"/>
              </a:solidFill>
              <a:ln w="0">
                <a:solidFill>
                  <a:srgbClr val="000000"/>
                </a:solidFill>
                <a:prstDash val="solid"/>
                <a:round/>
                <a:headEnd/>
                <a:tailEnd/>
              </a:ln>
            </p:spPr>
            <p:txBody>
              <a:bodyPr/>
              <a:lstStyle/>
              <a:p>
                <a:endParaRPr lang="en-US">
                  <a:solidFill>
                    <a:srgbClr val="FFFFFF"/>
                  </a:solidFill>
                </a:endParaRPr>
              </a:p>
            </p:txBody>
          </p:sp>
          <p:sp>
            <p:nvSpPr>
              <p:cNvPr id="78037" name="Freeform 1158"/>
              <p:cNvSpPr>
                <a:spLocks/>
              </p:cNvSpPr>
              <p:nvPr/>
            </p:nvSpPr>
            <p:spPr bwMode="auto">
              <a:xfrm>
                <a:off x="927" y="1633"/>
                <a:ext cx="63" cy="61"/>
              </a:xfrm>
              <a:custGeom>
                <a:avLst/>
                <a:gdLst>
                  <a:gd name="T0" fmla="*/ 0 w 179"/>
                  <a:gd name="T1" fmla="*/ 0 h 179"/>
                  <a:gd name="T2" fmla="*/ 0 w 179"/>
                  <a:gd name="T3" fmla="*/ 0 h 179"/>
                  <a:gd name="T4" fmla="*/ 0 w 179"/>
                  <a:gd name="T5" fmla="*/ 0 h 179"/>
                  <a:gd name="T6" fmla="*/ 0 w 179"/>
                  <a:gd name="T7" fmla="*/ 0 h 179"/>
                  <a:gd name="T8" fmla="*/ 0 w 179"/>
                  <a:gd name="T9" fmla="*/ 0 h 179"/>
                  <a:gd name="T10" fmla="*/ 0 w 179"/>
                  <a:gd name="T11" fmla="*/ 0 h 179"/>
                  <a:gd name="T12" fmla="*/ 0 w 179"/>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179">
                    <a:moveTo>
                      <a:pt x="179" y="90"/>
                    </a:moveTo>
                    <a:lnTo>
                      <a:pt x="179" y="90"/>
                    </a:lnTo>
                    <a:cubicBezTo>
                      <a:pt x="179" y="139"/>
                      <a:pt x="139" y="179"/>
                      <a:pt x="90" y="179"/>
                    </a:cubicBezTo>
                    <a:cubicBezTo>
                      <a:pt x="40" y="179"/>
                      <a:pt x="0" y="139"/>
                      <a:pt x="0" y="90"/>
                    </a:cubicBezTo>
                    <a:cubicBezTo>
                      <a:pt x="0" y="40"/>
                      <a:pt x="40" y="0"/>
                      <a:pt x="90" y="0"/>
                    </a:cubicBezTo>
                    <a:cubicBezTo>
                      <a:pt x="139" y="0"/>
                      <a:pt x="179" y="40"/>
                      <a:pt x="179" y="9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38" name="Freeform 1159"/>
              <p:cNvSpPr>
                <a:spLocks/>
              </p:cNvSpPr>
              <p:nvPr/>
            </p:nvSpPr>
            <p:spPr bwMode="auto">
              <a:xfrm>
                <a:off x="1542" y="2164"/>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solidFill>
                <a:srgbClr val="FABC11"/>
              </a:solidFill>
              <a:ln w="0">
                <a:solidFill>
                  <a:srgbClr val="000000"/>
                </a:solidFill>
                <a:prstDash val="solid"/>
                <a:round/>
                <a:headEnd/>
                <a:tailEnd/>
              </a:ln>
            </p:spPr>
            <p:txBody>
              <a:bodyPr/>
              <a:lstStyle/>
              <a:p>
                <a:endParaRPr lang="en-US">
                  <a:solidFill>
                    <a:srgbClr val="FFFFFF"/>
                  </a:solidFill>
                </a:endParaRPr>
              </a:p>
            </p:txBody>
          </p:sp>
          <p:sp>
            <p:nvSpPr>
              <p:cNvPr id="78039" name="Freeform 1160"/>
              <p:cNvSpPr>
                <a:spLocks/>
              </p:cNvSpPr>
              <p:nvPr/>
            </p:nvSpPr>
            <p:spPr bwMode="auto">
              <a:xfrm>
                <a:off x="1542" y="2164"/>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40" name="Freeform 1161"/>
              <p:cNvSpPr>
                <a:spLocks/>
              </p:cNvSpPr>
              <p:nvPr/>
            </p:nvSpPr>
            <p:spPr bwMode="auto">
              <a:xfrm>
                <a:off x="654" y="369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FEC02"/>
              </a:solidFill>
              <a:ln w="0">
                <a:solidFill>
                  <a:srgbClr val="000000"/>
                </a:solidFill>
                <a:prstDash val="solid"/>
                <a:round/>
                <a:headEnd/>
                <a:tailEnd/>
              </a:ln>
            </p:spPr>
            <p:txBody>
              <a:bodyPr/>
              <a:lstStyle/>
              <a:p>
                <a:endParaRPr lang="en-US">
                  <a:solidFill>
                    <a:srgbClr val="FFFFFF"/>
                  </a:solidFill>
                </a:endParaRPr>
              </a:p>
            </p:txBody>
          </p:sp>
          <p:sp>
            <p:nvSpPr>
              <p:cNvPr id="78041" name="Freeform 1162"/>
              <p:cNvSpPr>
                <a:spLocks/>
              </p:cNvSpPr>
              <p:nvPr/>
            </p:nvSpPr>
            <p:spPr bwMode="auto">
              <a:xfrm>
                <a:off x="654" y="369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42" name="Freeform 1163"/>
              <p:cNvSpPr>
                <a:spLocks/>
              </p:cNvSpPr>
              <p:nvPr/>
            </p:nvSpPr>
            <p:spPr bwMode="auto">
              <a:xfrm>
                <a:off x="342" y="2826"/>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8043" name="Freeform 1164"/>
              <p:cNvSpPr>
                <a:spLocks/>
              </p:cNvSpPr>
              <p:nvPr/>
            </p:nvSpPr>
            <p:spPr bwMode="auto">
              <a:xfrm>
                <a:off x="342" y="2826"/>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44" name="Freeform 1165"/>
              <p:cNvSpPr>
                <a:spLocks/>
              </p:cNvSpPr>
              <p:nvPr/>
            </p:nvSpPr>
            <p:spPr bwMode="auto">
              <a:xfrm>
                <a:off x="585" y="1468"/>
                <a:ext cx="52" cy="50"/>
              </a:xfrm>
              <a:custGeom>
                <a:avLst/>
                <a:gdLst>
                  <a:gd name="T0" fmla="*/ 0 w 147"/>
                  <a:gd name="T1" fmla="*/ 0 h 147"/>
                  <a:gd name="T2" fmla="*/ 0 w 147"/>
                  <a:gd name="T3" fmla="*/ 0 h 147"/>
                  <a:gd name="T4" fmla="*/ 0 w 147"/>
                  <a:gd name="T5" fmla="*/ 0 h 147"/>
                  <a:gd name="T6" fmla="*/ 0 w 147"/>
                  <a:gd name="T7" fmla="*/ 0 h 147"/>
                  <a:gd name="T8" fmla="*/ 0 w 147"/>
                  <a:gd name="T9" fmla="*/ 0 h 147"/>
                  <a:gd name="T10" fmla="*/ 0 w 147"/>
                  <a:gd name="T11" fmla="*/ 0 h 147"/>
                  <a:gd name="T12" fmla="*/ 0 w 147"/>
                  <a:gd name="T13" fmla="*/ 0 h 1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7" h="147">
                    <a:moveTo>
                      <a:pt x="147" y="74"/>
                    </a:moveTo>
                    <a:lnTo>
                      <a:pt x="147" y="74"/>
                    </a:lnTo>
                    <a:cubicBezTo>
                      <a:pt x="147" y="114"/>
                      <a:pt x="114" y="147"/>
                      <a:pt x="74" y="147"/>
                    </a:cubicBezTo>
                    <a:cubicBezTo>
                      <a:pt x="33" y="147"/>
                      <a:pt x="0" y="114"/>
                      <a:pt x="0" y="74"/>
                    </a:cubicBezTo>
                    <a:cubicBezTo>
                      <a:pt x="0" y="33"/>
                      <a:pt x="33" y="0"/>
                      <a:pt x="74" y="0"/>
                    </a:cubicBezTo>
                    <a:cubicBezTo>
                      <a:pt x="114" y="0"/>
                      <a:pt x="147" y="33"/>
                      <a:pt x="147" y="74"/>
                    </a:cubicBezTo>
                    <a:close/>
                  </a:path>
                </a:pathLst>
              </a:custGeom>
              <a:solidFill>
                <a:srgbClr val="FDDC07"/>
              </a:solidFill>
              <a:ln w="0">
                <a:solidFill>
                  <a:srgbClr val="000000"/>
                </a:solidFill>
                <a:prstDash val="solid"/>
                <a:round/>
                <a:headEnd/>
                <a:tailEnd/>
              </a:ln>
            </p:spPr>
            <p:txBody>
              <a:bodyPr/>
              <a:lstStyle/>
              <a:p>
                <a:endParaRPr lang="en-US">
                  <a:solidFill>
                    <a:srgbClr val="FFFFFF"/>
                  </a:solidFill>
                </a:endParaRPr>
              </a:p>
            </p:txBody>
          </p:sp>
          <p:sp>
            <p:nvSpPr>
              <p:cNvPr id="78045" name="Freeform 1166"/>
              <p:cNvSpPr>
                <a:spLocks/>
              </p:cNvSpPr>
              <p:nvPr/>
            </p:nvSpPr>
            <p:spPr bwMode="auto">
              <a:xfrm>
                <a:off x="585" y="1468"/>
                <a:ext cx="52" cy="50"/>
              </a:xfrm>
              <a:custGeom>
                <a:avLst/>
                <a:gdLst>
                  <a:gd name="T0" fmla="*/ 0 w 147"/>
                  <a:gd name="T1" fmla="*/ 0 h 147"/>
                  <a:gd name="T2" fmla="*/ 0 w 147"/>
                  <a:gd name="T3" fmla="*/ 0 h 147"/>
                  <a:gd name="T4" fmla="*/ 0 w 147"/>
                  <a:gd name="T5" fmla="*/ 0 h 147"/>
                  <a:gd name="T6" fmla="*/ 0 w 147"/>
                  <a:gd name="T7" fmla="*/ 0 h 147"/>
                  <a:gd name="T8" fmla="*/ 0 w 147"/>
                  <a:gd name="T9" fmla="*/ 0 h 147"/>
                  <a:gd name="T10" fmla="*/ 0 w 147"/>
                  <a:gd name="T11" fmla="*/ 0 h 147"/>
                  <a:gd name="T12" fmla="*/ 0 w 147"/>
                  <a:gd name="T13" fmla="*/ 0 h 1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7" h="147">
                    <a:moveTo>
                      <a:pt x="147" y="74"/>
                    </a:moveTo>
                    <a:lnTo>
                      <a:pt x="147" y="74"/>
                    </a:lnTo>
                    <a:cubicBezTo>
                      <a:pt x="147" y="114"/>
                      <a:pt x="114" y="147"/>
                      <a:pt x="74" y="147"/>
                    </a:cubicBezTo>
                    <a:cubicBezTo>
                      <a:pt x="33" y="147"/>
                      <a:pt x="0" y="114"/>
                      <a:pt x="0" y="74"/>
                    </a:cubicBezTo>
                    <a:cubicBezTo>
                      <a:pt x="0" y="33"/>
                      <a:pt x="33" y="0"/>
                      <a:pt x="74" y="0"/>
                    </a:cubicBezTo>
                    <a:cubicBezTo>
                      <a:pt x="114" y="0"/>
                      <a:pt x="147" y="33"/>
                      <a:pt x="147" y="7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46" name="Freeform 1167"/>
              <p:cNvSpPr>
                <a:spLocks/>
              </p:cNvSpPr>
              <p:nvPr/>
            </p:nvSpPr>
            <p:spPr bwMode="auto">
              <a:xfrm>
                <a:off x="2166" y="33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8"/>
                      <a:pt x="48" y="61"/>
                      <a:pt x="31" y="61"/>
                    </a:cubicBezTo>
                    <a:cubicBezTo>
                      <a:pt x="13" y="61"/>
                      <a:pt x="0" y="48"/>
                      <a:pt x="0" y="31"/>
                    </a:cubicBezTo>
                    <a:cubicBezTo>
                      <a:pt x="0" y="13"/>
                      <a:pt x="13" y="0"/>
                      <a:pt x="31" y="0"/>
                    </a:cubicBezTo>
                    <a:cubicBezTo>
                      <a:pt x="48" y="0"/>
                      <a:pt x="61" y="13"/>
                      <a:pt x="61" y="31"/>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78047" name="Freeform 1168"/>
              <p:cNvSpPr>
                <a:spLocks/>
              </p:cNvSpPr>
              <p:nvPr/>
            </p:nvSpPr>
            <p:spPr bwMode="auto">
              <a:xfrm>
                <a:off x="2166" y="33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8"/>
                      <a:pt x="48" y="61"/>
                      <a:pt x="31" y="61"/>
                    </a:cubicBezTo>
                    <a:cubicBezTo>
                      <a:pt x="13" y="61"/>
                      <a:pt x="0" y="48"/>
                      <a:pt x="0" y="31"/>
                    </a:cubicBezTo>
                    <a:cubicBezTo>
                      <a:pt x="0" y="13"/>
                      <a:pt x="13" y="0"/>
                      <a:pt x="31" y="0"/>
                    </a:cubicBezTo>
                    <a:cubicBezTo>
                      <a:pt x="48" y="0"/>
                      <a:pt x="61" y="13"/>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48" name="Freeform 1169"/>
              <p:cNvSpPr>
                <a:spLocks/>
              </p:cNvSpPr>
              <p:nvPr/>
            </p:nvSpPr>
            <p:spPr bwMode="auto">
              <a:xfrm>
                <a:off x="565" y="1510"/>
                <a:ext cx="36" cy="34"/>
              </a:xfrm>
              <a:custGeom>
                <a:avLst/>
                <a:gdLst>
                  <a:gd name="T0" fmla="*/ 0 w 101"/>
                  <a:gd name="T1" fmla="*/ 0 h 101"/>
                  <a:gd name="T2" fmla="*/ 0 w 101"/>
                  <a:gd name="T3" fmla="*/ 0 h 101"/>
                  <a:gd name="T4" fmla="*/ 0 w 101"/>
                  <a:gd name="T5" fmla="*/ 0 h 101"/>
                  <a:gd name="T6" fmla="*/ 0 w 101"/>
                  <a:gd name="T7" fmla="*/ 0 h 101"/>
                  <a:gd name="T8" fmla="*/ 0 w 101"/>
                  <a:gd name="T9" fmla="*/ 0 h 101"/>
                  <a:gd name="T10" fmla="*/ 0 w 101"/>
                  <a:gd name="T11" fmla="*/ 0 h 101"/>
                  <a:gd name="T12" fmla="*/ 0 w 101"/>
                  <a:gd name="T13" fmla="*/ 0 h 1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 h="101">
                    <a:moveTo>
                      <a:pt x="101" y="51"/>
                    </a:moveTo>
                    <a:lnTo>
                      <a:pt x="101" y="51"/>
                    </a:lnTo>
                    <a:cubicBezTo>
                      <a:pt x="101" y="79"/>
                      <a:pt x="79" y="101"/>
                      <a:pt x="51" y="101"/>
                    </a:cubicBezTo>
                    <a:cubicBezTo>
                      <a:pt x="23" y="101"/>
                      <a:pt x="0" y="79"/>
                      <a:pt x="0" y="51"/>
                    </a:cubicBezTo>
                    <a:cubicBezTo>
                      <a:pt x="0" y="22"/>
                      <a:pt x="23" y="0"/>
                      <a:pt x="51" y="0"/>
                    </a:cubicBezTo>
                    <a:cubicBezTo>
                      <a:pt x="79" y="0"/>
                      <a:pt x="101" y="22"/>
                      <a:pt x="101" y="51"/>
                    </a:cubicBezTo>
                    <a:close/>
                  </a:path>
                </a:pathLst>
              </a:custGeom>
              <a:solidFill>
                <a:srgbClr val="FCD30A"/>
              </a:solidFill>
              <a:ln w="0">
                <a:solidFill>
                  <a:srgbClr val="000000"/>
                </a:solidFill>
                <a:prstDash val="solid"/>
                <a:round/>
                <a:headEnd/>
                <a:tailEnd/>
              </a:ln>
            </p:spPr>
            <p:txBody>
              <a:bodyPr/>
              <a:lstStyle/>
              <a:p>
                <a:endParaRPr lang="en-US">
                  <a:solidFill>
                    <a:srgbClr val="FFFFFF"/>
                  </a:solidFill>
                </a:endParaRPr>
              </a:p>
            </p:txBody>
          </p:sp>
          <p:sp>
            <p:nvSpPr>
              <p:cNvPr id="78049" name="Freeform 1170"/>
              <p:cNvSpPr>
                <a:spLocks/>
              </p:cNvSpPr>
              <p:nvPr/>
            </p:nvSpPr>
            <p:spPr bwMode="auto">
              <a:xfrm>
                <a:off x="565" y="1510"/>
                <a:ext cx="36" cy="34"/>
              </a:xfrm>
              <a:custGeom>
                <a:avLst/>
                <a:gdLst>
                  <a:gd name="T0" fmla="*/ 0 w 101"/>
                  <a:gd name="T1" fmla="*/ 0 h 101"/>
                  <a:gd name="T2" fmla="*/ 0 w 101"/>
                  <a:gd name="T3" fmla="*/ 0 h 101"/>
                  <a:gd name="T4" fmla="*/ 0 w 101"/>
                  <a:gd name="T5" fmla="*/ 0 h 101"/>
                  <a:gd name="T6" fmla="*/ 0 w 101"/>
                  <a:gd name="T7" fmla="*/ 0 h 101"/>
                  <a:gd name="T8" fmla="*/ 0 w 101"/>
                  <a:gd name="T9" fmla="*/ 0 h 101"/>
                  <a:gd name="T10" fmla="*/ 0 w 101"/>
                  <a:gd name="T11" fmla="*/ 0 h 101"/>
                  <a:gd name="T12" fmla="*/ 0 w 101"/>
                  <a:gd name="T13" fmla="*/ 0 h 1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 h="101">
                    <a:moveTo>
                      <a:pt x="101" y="51"/>
                    </a:moveTo>
                    <a:lnTo>
                      <a:pt x="101" y="51"/>
                    </a:lnTo>
                    <a:cubicBezTo>
                      <a:pt x="101" y="79"/>
                      <a:pt x="79" y="101"/>
                      <a:pt x="51" y="101"/>
                    </a:cubicBezTo>
                    <a:cubicBezTo>
                      <a:pt x="23" y="101"/>
                      <a:pt x="0" y="79"/>
                      <a:pt x="0" y="51"/>
                    </a:cubicBezTo>
                    <a:cubicBezTo>
                      <a:pt x="0" y="22"/>
                      <a:pt x="23" y="0"/>
                      <a:pt x="51" y="0"/>
                    </a:cubicBezTo>
                    <a:cubicBezTo>
                      <a:pt x="79" y="0"/>
                      <a:pt x="101" y="22"/>
                      <a:pt x="101" y="5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50" name="Freeform 1171"/>
              <p:cNvSpPr>
                <a:spLocks/>
              </p:cNvSpPr>
              <p:nvPr/>
            </p:nvSpPr>
            <p:spPr bwMode="auto">
              <a:xfrm>
                <a:off x="1493" y="1922"/>
                <a:ext cx="22"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50" y="63"/>
                      <a:pt x="32" y="63"/>
                    </a:cubicBezTo>
                    <a:cubicBezTo>
                      <a:pt x="14" y="63"/>
                      <a:pt x="0" y="49"/>
                      <a:pt x="0" y="32"/>
                    </a:cubicBezTo>
                    <a:cubicBezTo>
                      <a:pt x="0" y="14"/>
                      <a:pt x="14" y="0"/>
                      <a:pt x="32" y="0"/>
                    </a:cubicBezTo>
                    <a:cubicBezTo>
                      <a:pt x="50" y="0"/>
                      <a:pt x="64" y="14"/>
                      <a:pt x="64" y="32"/>
                    </a:cubicBezTo>
                    <a:close/>
                  </a:path>
                </a:pathLst>
              </a:custGeom>
              <a:solidFill>
                <a:srgbClr val="FBC70E"/>
              </a:solidFill>
              <a:ln w="0">
                <a:solidFill>
                  <a:srgbClr val="000000"/>
                </a:solidFill>
                <a:prstDash val="solid"/>
                <a:round/>
                <a:headEnd/>
                <a:tailEnd/>
              </a:ln>
            </p:spPr>
            <p:txBody>
              <a:bodyPr/>
              <a:lstStyle/>
              <a:p>
                <a:endParaRPr lang="en-US">
                  <a:solidFill>
                    <a:srgbClr val="FFFFFF"/>
                  </a:solidFill>
                </a:endParaRPr>
              </a:p>
            </p:txBody>
          </p:sp>
          <p:sp>
            <p:nvSpPr>
              <p:cNvPr id="78051" name="Freeform 1172"/>
              <p:cNvSpPr>
                <a:spLocks/>
              </p:cNvSpPr>
              <p:nvPr/>
            </p:nvSpPr>
            <p:spPr bwMode="auto">
              <a:xfrm>
                <a:off x="1493" y="1922"/>
                <a:ext cx="22"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50" y="63"/>
                      <a:pt x="32" y="63"/>
                    </a:cubicBezTo>
                    <a:cubicBezTo>
                      <a:pt x="14" y="63"/>
                      <a:pt x="0" y="49"/>
                      <a:pt x="0" y="32"/>
                    </a:cubicBezTo>
                    <a:cubicBezTo>
                      <a:pt x="0" y="14"/>
                      <a:pt x="14" y="0"/>
                      <a:pt x="32" y="0"/>
                    </a:cubicBezTo>
                    <a:cubicBezTo>
                      <a:pt x="50" y="0"/>
                      <a:pt x="64" y="14"/>
                      <a:pt x="64"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52" name="Freeform 1173"/>
              <p:cNvSpPr>
                <a:spLocks/>
              </p:cNvSpPr>
              <p:nvPr/>
            </p:nvSpPr>
            <p:spPr bwMode="auto">
              <a:xfrm>
                <a:off x="940" y="3306"/>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78053" name="Freeform 1174"/>
              <p:cNvSpPr>
                <a:spLocks/>
              </p:cNvSpPr>
              <p:nvPr/>
            </p:nvSpPr>
            <p:spPr bwMode="auto">
              <a:xfrm>
                <a:off x="940" y="3306"/>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54" name="Freeform 1175"/>
              <p:cNvSpPr>
                <a:spLocks/>
              </p:cNvSpPr>
              <p:nvPr/>
            </p:nvSpPr>
            <p:spPr bwMode="auto">
              <a:xfrm>
                <a:off x="1716" y="2245"/>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0" y="65"/>
                      <a:pt x="32" y="65"/>
                    </a:cubicBezTo>
                    <a:cubicBezTo>
                      <a:pt x="14" y="65"/>
                      <a:pt x="0" y="51"/>
                      <a:pt x="0" y="33"/>
                    </a:cubicBezTo>
                    <a:cubicBezTo>
                      <a:pt x="0" y="14"/>
                      <a:pt x="14" y="0"/>
                      <a:pt x="32" y="0"/>
                    </a:cubicBezTo>
                    <a:cubicBezTo>
                      <a:pt x="50" y="0"/>
                      <a:pt x="65" y="14"/>
                      <a:pt x="65" y="33"/>
                    </a:cubicBezTo>
                    <a:close/>
                  </a:path>
                </a:pathLst>
              </a:custGeom>
              <a:solidFill>
                <a:srgbClr val="FCCC0C"/>
              </a:solidFill>
              <a:ln w="0">
                <a:solidFill>
                  <a:srgbClr val="000000"/>
                </a:solidFill>
                <a:prstDash val="solid"/>
                <a:round/>
                <a:headEnd/>
                <a:tailEnd/>
              </a:ln>
            </p:spPr>
            <p:txBody>
              <a:bodyPr/>
              <a:lstStyle/>
              <a:p>
                <a:endParaRPr lang="en-US">
                  <a:solidFill>
                    <a:srgbClr val="FFFFFF"/>
                  </a:solidFill>
                </a:endParaRPr>
              </a:p>
            </p:txBody>
          </p:sp>
          <p:sp>
            <p:nvSpPr>
              <p:cNvPr id="78055" name="Freeform 1176"/>
              <p:cNvSpPr>
                <a:spLocks/>
              </p:cNvSpPr>
              <p:nvPr/>
            </p:nvSpPr>
            <p:spPr bwMode="auto">
              <a:xfrm>
                <a:off x="1716" y="2245"/>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0" y="65"/>
                      <a:pt x="32" y="65"/>
                    </a:cubicBezTo>
                    <a:cubicBezTo>
                      <a:pt x="14" y="65"/>
                      <a:pt x="0" y="51"/>
                      <a:pt x="0" y="33"/>
                    </a:cubicBezTo>
                    <a:cubicBezTo>
                      <a:pt x="0" y="14"/>
                      <a:pt x="14" y="0"/>
                      <a:pt x="32" y="0"/>
                    </a:cubicBezTo>
                    <a:cubicBezTo>
                      <a:pt x="50" y="0"/>
                      <a:pt x="65" y="14"/>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56" name="Freeform 1177"/>
              <p:cNvSpPr>
                <a:spLocks/>
              </p:cNvSpPr>
              <p:nvPr/>
            </p:nvSpPr>
            <p:spPr bwMode="auto">
              <a:xfrm>
                <a:off x="1245" y="240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EEED05"/>
              </a:solidFill>
              <a:ln w="0">
                <a:solidFill>
                  <a:srgbClr val="000000"/>
                </a:solidFill>
                <a:prstDash val="solid"/>
                <a:round/>
                <a:headEnd/>
                <a:tailEnd/>
              </a:ln>
            </p:spPr>
            <p:txBody>
              <a:bodyPr/>
              <a:lstStyle/>
              <a:p>
                <a:endParaRPr lang="en-US">
                  <a:solidFill>
                    <a:srgbClr val="FFFFFF"/>
                  </a:solidFill>
                </a:endParaRPr>
              </a:p>
            </p:txBody>
          </p:sp>
          <p:sp>
            <p:nvSpPr>
              <p:cNvPr id="78057" name="Freeform 1178"/>
              <p:cNvSpPr>
                <a:spLocks/>
              </p:cNvSpPr>
              <p:nvPr/>
            </p:nvSpPr>
            <p:spPr bwMode="auto">
              <a:xfrm>
                <a:off x="1245" y="240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58" name="Freeform 1179"/>
              <p:cNvSpPr>
                <a:spLocks/>
              </p:cNvSpPr>
              <p:nvPr/>
            </p:nvSpPr>
            <p:spPr bwMode="auto">
              <a:xfrm>
                <a:off x="665" y="1497"/>
                <a:ext cx="34" cy="32"/>
              </a:xfrm>
              <a:custGeom>
                <a:avLst/>
                <a:gdLst>
                  <a:gd name="T0" fmla="*/ 0 w 96"/>
                  <a:gd name="T1" fmla="*/ 0 h 95"/>
                  <a:gd name="T2" fmla="*/ 0 w 96"/>
                  <a:gd name="T3" fmla="*/ 0 h 95"/>
                  <a:gd name="T4" fmla="*/ 0 w 96"/>
                  <a:gd name="T5" fmla="*/ 0 h 95"/>
                  <a:gd name="T6" fmla="*/ 0 w 96"/>
                  <a:gd name="T7" fmla="*/ 0 h 95"/>
                  <a:gd name="T8" fmla="*/ 0 w 96"/>
                  <a:gd name="T9" fmla="*/ 0 h 95"/>
                  <a:gd name="T10" fmla="*/ 0 w 96"/>
                  <a:gd name="T11" fmla="*/ 0 h 95"/>
                  <a:gd name="T12" fmla="*/ 0 w 96"/>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 h="95">
                    <a:moveTo>
                      <a:pt x="96" y="48"/>
                    </a:moveTo>
                    <a:lnTo>
                      <a:pt x="96" y="48"/>
                    </a:lnTo>
                    <a:cubicBezTo>
                      <a:pt x="96" y="74"/>
                      <a:pt x="74" y="95"/>
                      <a:pt x="48" y="95"/>
                    </a:cubicBezTo>
                    <a:cubicBezTo>
                      <a:pt x="22" y="95"/>
                      <a:pt x="0" y="74"/>
                      <a:pt x="0" y="48"/>
                    </a:cubicBezTo>
                    <a:cubicBezTo>
                      <a:pt x="0" y="21"/>
                      <a:pt x="22" y="0"/>
                      <a:pt x="48" y="0"/>
                    </a:cubicBezTo>
                    <a:cubicBezTo>
                      <a:pt x="74" y="0"/>
                      <a:pt x="96" y="21"/>
                      <a:pt x="96" y="48"/>
                    </a:cubicBezTo>
                    <a:close/>
                  </a:path>
                </a:pathLst>
              </a:custGeom>
              <a:solidFill>
                <a:srgbClr val="FCCF0B"/>
              </a:solidFill>
              <a:ln w="0">
                <a:solidFill>
                  <a:srgbClr val="000000"/>
                </a:solidFill>
                <a:prstDash val="solid"/>
                <a:round/>
                <a:headEnd/>
                <a:tailEnd/>
              </a:ln>
            </p:spPr>
            <p:txBody>
              <a:bodyPr/>
              <a:lstStyle/>
              <a:p>
                <a:endParaRPr lang="en-US">
                  <a:solidFill>
                    <a:srgbClr val="FFFFFF"/>
                  </a:solidFill>
                </a:endParaRPr>
              </a:p>
            </p:txBody>
          </p:sp>
          <p:sp>
            <p:nvSpPr>
              <p:cNvPr id="78059" name="Freeform 1180"/>
              <p:cNvSpPr>
                <a:spLocks/>
              </p:cNvSpPr>
              <p:nvPr/>
            </p:nvSpPr>
            <p:spPr bwMode="auto">
              <a:xfrm>
                <a:off x="665" y="1497"/>
                <a:ext cx="34" cy="32"/>
              </a:xfrm>
              <a:custGeom>
                <a:avLst/>
                <a:gdLst>
                  <a:gd name="T0" fmla="*/ 0 w 96"/>
                  <a:gd name="T1" fmla="*/ 0 h 95"/>
                  <a:gd name="T2" fmla="*/ 0 w 96"/>
                  <a:gd name="T3" fmla="*/ 0 h 95"/>
                  <a:gd name="T4" fmla="*/ 0 w 96"/>
                  <a:gd name="T5" fmla="*/ 0 h 95"/>
                  <a:gd name="T6" fmla="*/ 0 w 96"/>
                  <a:gd name="T7" fmla="*/ 0 h 95"/>
                  <a:gd name="T8" fmla="*/ 0 w 96"/>
                  <a:gd name="T9" fmla="*/ 0 h 95"/>
                  <a:gd name="T10" fmla="*/ 0 w 96"/>
                  <a:gd name="T11" fmla="*/ 0 h 95"/>
                  <a:gd name="T12" fmla="*/ 0 w 96"/>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 h="95">
                    <a:moveTo>
                      <a:pt x="96" y="48"/>
                    </a:moveTo>
                    <a:lnTo>
                      <a:pt x="96" y="48"/>
                    </a:lnTo>
                    <a:cubicBezTo>
                      <a:pt x="96" y="74"/>
                      <a:pt x="74" y="95"/>
                      <a:pt x="48" y="95"/>
                    </a:cubicBezTo>
                    <a:cubicBezTo>
                      <a:pt x="22" y="95"/>
                      <a:pt x="0" y="74"/>
                      <a:pt x="0" y="48"/>
                    </a:cubicBezTo>
                    <a:cubicBezTo>
                      <a:pt x="0" y="21"/>
                      <a:pt x="22" y="0"/>
                      <a:pt x="48" y="0"/>
                    </a:cubicBezTo>
                    <a:cubicBezTo>
                      <a:pt x="74" y="0"/>
                      <a:pt x="96" y="21"/>
                      <a:pt x="96" y="4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60" name="Freeform 1181"/>
              <p:cNvSpPr>
                <a:spLocks/>
              </p:cNvSpPr>
              <p:nvPr/>
            </p:nvSpPr>
            <p:spPr bwMode="auto">
              <a:xfrm>
                <a:off x="780" y="2695"/>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3" y="67"/>
                    </a:cubicBezTo>
                    <a:cubicBezTo>
                      <a:pt x="15" y="67"/>
                      <a:pt x="0" y="52"/>
                      <a:pt x="0" y="34"/>
                    </a:cubicBezTo>
                    <a:cubicBezTo>
                      <a:pt x="0" y="15"/>
                      <a:pt x="15" y="0"/>
                      <a:pt x="33" y="0"/>
                    </a:cubicBezTo>
                    <a:cubicBezTo>
                      <a:pt x="52" y="0"/>
                      <a:pt x="67" y="15"/>
                      <a:pt x="67" y="34"/>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8061" name="Freeform 1182"/>
              <p:cNvSpPr>
                <a:spLocks/>
              </p:cNvSpPr>
              <p:nvPr/>
            </p:nvSpPr>
            <p:spPr bwMode="auto">
              <a:xfrm>
                <a:off x="780" y="2695"/>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3" y="67"/>
                    </a:cubicBezTo>
                    <a:cubicBezTo>
                      <a:pt x="15" y="67"/>
                      <a:pt x="0" y="52"/>
                      <a:pt x="0" y="34"/>
                    </a:cubicBezTo>
                    <a:cubicBezTo>
                      <a:pt x="0" y="15"/>
                      <a:pt x="15" y="0"/>
                      <a:pt x="33"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62" name="Freeform 1183"/>
              <p:cNvSpPr>
                <a:spLocks/>
              </p:cNvSpPr>
              <p:nvPr/>
            </p:nvSpPr>
            <p:spPr bwMode="auto">
              <a:xfrm>
                <a:off x="1609" y="1792"/>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solidFill>
                <a:srgbClr val="FBC70E"/>
              </a:solidFill>
              <a:ln w="0">
                <a:solidFill>
                  <a:srgbClr val="000000"/>
                </a:solidFill>
                <a:prstDash val="solid"/>
                <a:round/>
                <a:headEnd/>
                <a:tailEnd/>
              </a:ln>
            </p:spPr>
            <p:txBody>
              <a:bodyPr/>
              <a:lstStyle/>
              <a:p>
                <a:endParaRPr lang="en-US">
                  <a:solidFill>
                    <a:srgbClr val="FFFFFF"/>
                  </a:solidFill>
                </a:endParaRPr>
              </a:p>
            </p:txBody>
          </p:sp>
          <p:sp>
            <p:nvSpPr>
              <p:cNvPr id="78063" name="Freeform 1184"/>
              <p:cNvSpPr>
                <a:spLocks/>
              </p:cNvSpPr>
              <p:nvPr/>
            </p:nvSpPr>
            <p:spPr bwMode="auto">
              <a:xfrm>
                <a:off x="1609" y="1792"/>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64" name="Freeform 1185"/>
              <p:cNvSpPr>
                <a:spLocks/>
              </p:cNvSpPr>
              <p:nvPr/>
            </p:nvSpPr>
            <p:spPr bwMode="auto">
              <a:xfrm>
                <a:off x="900" y="1617"/>
                <a:ext cx="39" cy="38"/>
              </a:xfrm>
              <a:custGeom>
                <a:avLst/>
                <a:gdLst>
                  <a:gd name="T0" fmla="*/ 0 w 111"/>
                  <a:gd name="T1" fmla="*/ 0 h 111"/>
                  <a:gd name="T2" fmla="*/ 0 w 111"/>
                  <a:gd name="T3" fmla="*/ 0 h 111"/>
                  <a:gd name="T4" fmla="*/ 0 w 111"/>
                  <a:gd name="T5" fmla="*/ 0 h 111"/>
                  <a:gd name="T6" fmla="*/ 0 w 111"/>
                  <a:gd name="T7" fmla="*/ 0 h 111"/>
                  <a:gd name="T8" fmla="*/ 0 w 111"/>
                  <a:gd name="T9" fmla="*/ 0 h 111"/>
                  <a:gd name="T10" fmla="*/ 0 w 111"/>
                  <a:gd name="T11" fmla="*/ 0 h 111"/>
                  <a:gd name="T12" fmla="*/ 0 w 111"/>
                  <a:gd name="T13" fmla="*/ 0 h 1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1" h="111">
                    <a:moveTo>
                      <a:pt x="111" y="56"/>
                    </a:moveTo>
                    <a:lnTo>
                      <a:pt x="111" y="56"/>
                    </a:lnTo>
                    <a:cubicBezTo>
                      <a:pt x="111" y="86"/>
                      <a:pt x="86" y="111"/>
                      <a:pt x="55" y="111"/>
                    </a:cubicBezTo>
                    <a:cubicBezTo>
                      <a:pt x="25" y="111"/>
                      <a:pt x="0" y="86"/>
                      <a:pt x="0" y="56"/>
                    </a:cubicBezTo>
                    <a:cubicBezTo>
                      <a:pt x="0" y="25"/>
                      <a:pt x="25" y="0"/>
                      <a:pt x="55" y="0"/>
                    </a:cubicBezTo>
                    <a:cubicBezTo>
                      <a:pt x="86" y="0"/>
                      <a:pt x="111" y="25"/>
                      <a:pt x="111" y="56"/>
                    </a:cubicBezTo>
                    <a:close/>
                  </a:path>
                </a:pathLst>
              </a:custGeom>
              <a:solidFill>
                <a:srgbClr val="FDD808"/>
              </a:solidFill>
              <a:ln w="0">
                <a:solidFill>
                  <a:srgbClr val="000000"/>
                </a:solidFill>
                <a:prstDash val="solid"/>
                <a:round/>
                <a:headEnd/>
                <a:tailEnd/>
              </a:ln>
            </p:spPr>
            <p:txBody>
              <a:bodyPr/>
              <a:lstStyle/>
              <a:p>
                <a:endParaRPr lang="en-US">
                  <a:solidFill>
                    <a:srgbClr val="FFFFFF"/>
                  </a:solidFill>
                </a:endParaRPr>
              </a:p>
            </p:txBody>
          </p:sp>
          <p:sp>
            <p:nvSpPr>
              <p:cNvPr id="78065" name="Freeform 1186"/>
              <p:cNvSpPr>
                <a:spLocks/>
              </p:cNvSpPr>
              <p:nvPr/>
            </p:nvSpPr>
            <p:spPr bwMode="auto">
              <a:xfrm>
                <a:off x="900" y="1617"/>
                <a:ext cx="39" cy="38"/>
              </a:xfrm>
              <a:custGeom>
                <a:avLst/>
                <a:gdLst>
                  <a:gd name="T0" fmla="*/ 0 w 111"/>
                  <a:gd name="T1" fmla="*/ 0 h 111"/>
                  <a:gd name="T2" fmla="*/ 0 w 111"/>
                  <a:gd name="T3" fmla="*/ 0 h 111"/>
                  <a:gd name="T4" fmla="*/ 0 w 111"/>
                  <a:gd name="T5" fmla="*/ 0 h 111"/>
                  <a:gd name="T6" fmla="*/ 0 w 111"/>
                  <a:gd name="T7" fmla="*/ 0 h 111"/>
                  <a:gd name="T8" fmla="*/ 0 w 111"/>
                  <a:gd name="T9" fmla="*/ 0 h 111"/>
                  <a:gd name="T10" fmla="*/ 0 w 111"/>
                  <a:gd name="T11" fmla="*/ 0 h 111"/>
                  <a:gd name="T12" fmla="*/ 0 w 111"/>
                  <a:gd name="T13" fmla="*/ 0 h 1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1" h="111">
                    <a:moveTo>
                      <a:pt x="111" y="56"/>
                    </a:moveTo>
                    <a:lnTo>
                      <a:pt x="111" y="56"/>
                    </a:lnTo>
                    <a:cubicBezTo>
                      <a:pt x="111" y="86"/>
                      <a:pt x="86" y="111"/>
                      <a:pt x="55" y="111"/>
                    </a:cubicBezTo>
                    <a:cubicBezTo>
                      <a:pt x="25" y="111"/>
                      <a:pt x="0" y="86"/>
                      <a:pt x="0" y="56"/>
                    </a:cubicBezTo>
                    <a:cubicBezTo>
                      <a:pt x="0" y="25"/>
                      <a:pt x="25" y="0"/>
                      <a:pt x="55" y="0"/>
                    </a:cubicBezTo>
                    <a:cubicBezTo>
                      <a:pt x="86" y="0"/>
                      <a:pt x="111" y="25"/>
                      <a:pt x="111" y="5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66" name="Freeform 1187"/>
              <p:cNvSpPr>
                <a:spLocks/>
              </p:cNvSpPr>
              <p:nvPr/>
            </p:nvSpPr>
            <p:spPr bwMode="auto">
              <a:xfrm>
                <a:off x="1011" y="1870"/>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1" y="65"/>
                      <a:pt x="33" y="65"/>
                    </a:cubicBezTo>
                    <a:cubicBezTo>
                      <a:pt x="15" y="65"/>
                      <a:pt x="0" y="51"/>
                      <a:pt x="0" y="33"/>
                    </a:cubicBezTo>
                    <a:cubicBezTo>
                      <a:pt x="0" y="14"/>
                      <a:pt x="15" y="0"/>
                      <a:pt x="33" y="0"/>
                    </a:cubicBezTo>
                    <a:cubicBezTo>
                      <a:pt x="51" y="0"/>
                      <a:pt x="65" y="14"/>
                      <a:pt x="65" y="33"/>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78067" name="Freeform 1188"/>
              <p:cNvSpPr>
                <a:spLocks/>
              </p:cNvSpPr>
              <p:nvPr/>
            </p:nvSpPr>
            <p:spPr bwMode="auto">
              <a:xfrm>
                <a:off x="1011" y="1870"/>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1" y="65"/>
                      <a:pt x="33" y="65"/>
                    </a:cubicBezTo>
                    <a:cubicBezTo>
                      <a:pt x="15" y="65"/>
                      <a:pt x="0" y="51"/>
                      <a:pt x="0" y="33"/>
                    </a:cubicBezTo>
                    <a:cubicBezTo>
                      <a:pt x="0" y="14"/>
                      <a:pt x="15" y="0"/>
                      <a:pt x="33" y="0"/>
                    </a:cubicBezTo>
                    <a:cubicBezTo>
                      <a:pt x="51" y="0"/>
                      <a:pt x="65" y="14"/>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68" name="Freeform 1189"/>
              <p:cNvSpPr>
                <a:spLocks/>
              </p:cNvSpPr>
              <p:nvPr/>
            </p:nvSpPr>
            <p:spPr bwMode="auto">
              <a:xfrm>
                <a:off x="1411" y="2021"/>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9B115"/>
              </a:solidFill>
              <a:ln w="0">
                <a:solidFill>
                  <a:srgbClr val="000000"/>
                </a:solidFill>
                <a:prstDash val="solid"/>
                <a:round/>
                <a:headEnd/>
                <a:tailEnd/>
              </a:ln>
            </p:spPr>
            <p:txBody>
              <a:bodyPr/>
              <a:lstStyle/>
              <a:p>
                <a:endParaRPr lang="en-US">
                  <a:solidFill>
                    <a:srgbClr val="FFFFFF"/>
                  </a:solidFill>
                </a:endParaRPr>
              </a:p>
            </p:txBody>
          </p:sp>
          <p:sp>
            <p:nvSpPr>
              <p:cNvPr id="78069" name="Freeform 1190"/>
              <p:cNvSpPr>
                <a:spLocks/>
              </p:cNvSpPr>
              <p:nvPr/>
            </p:nvSpPr>
            <p:spPr bwMode="auto">
              <a:xfrm>
                <a:off x="1411" y="2021"/>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70" name="Freeform 1191"/>
              <p:cNvSpPr>
                <a:spLocks/>
              </p:cNvSpPr>
              <p:nvPr/>
            </p:nvSpPr>
            <p:spPr bwMode="auto">
              <a:xfrm>
                <a:off x="1506" y="2433"/>
                <a:ext cx="24" cy="22"/>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3" y="67"/>
                      <a:pt x="34" y="67"/>
                    </a:cubicBezTo>
                    <a:cubicBezTo>
                      <a:pt x="15" y="67"/>
                      <a:pt x="0" y="52"/>
                      <a:pt x="0" y="34"/>
                    </a:cubicBezTo>
                    <a:cubicBezTo>
                      <a:pt x="0" y="15"/>
                      <a:pt x="15" y="0"/>
                      <a:pt x="34" y="0"/>
                    </a:cubicBezTo>
                    <a:cubicBezTo>
                      <a:pt x="53" y="0"/>
                      <a:pt x="68" y="15"/>
                      <a:pt x="68" y="34"/>
                    </a:cubicBezTo>
                    <a:close/>
                  </a:path>
                </a:pathLst>
              </a:custGeom>
              <a:solidFill>
                <a:srgbClr val="FBC80D"/>
              </a:solidFill>
              <a:ln w="0">
                <a:solidFill>
                  <a:srgbClr val="000000"/>
                </a:solidFill>
                <a:prstDash val="solid"/>
                <a:round/>
                <a:headEnd/>
                <a:tailEnd/>
              </a:ln>
            </p:spPr>
            <p:txBody>
              <a:bodyPr/>
              <a:lstStyle/>
              <a:p>
                <a:endParaRPr lang="en-US">
                  <a:solidFill>
                    <a:srgbClr val="FFFFFF"/>
                  </a:solidFill>
                </a:endParaRPr>
              </a:p>
            </p:txBody>
          </p:sp>
          <p:sp>
            <p:nvSpPr>
              <p:cNvPr id="78071" name="Freeform 1192"/>
              <p:cNvSpPr>
                <a:spLocks/>
              </p:cNvSpPr>
              <p:nvPr/>
            </p:nvSpPr>
            <p:spPr bwMode="auto">
              <a:xfrm>
                <a:off x="1506" y="2433"/>
                <a:ext cx="24" cy="22"/>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3" y="67"/>
                      <a:pt x="34" y="67"/>
                    </a:cubicBezTo>
                    <a:cubicBezTo>
                      <a:pt x="15" y="67"/>
                      <a:pt x="0" y="52"/>
                      <a:pt x="0" y="34"/>
                    </a:cubicBezTo>
                    <a:cubicBezTo>
                      <a:pt x="0" y="15"/>
                      <a:pt x="15" y="0"/>
                      <a:pt x="34" y="0"/>
                    </a:cubicBezTo>
                    <a:cubicBezTo>
                      <a:pt x="53" y="0"/>
                      <a:pt x="68" y="15"/>
                      <a:pt x="68"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72" name="Freeform 1193"/>
              <p:cNvSpPr>
                <a:spLocks/>
              </p:cNvSpPr>
              <p:nvPr/>
            </p:nvSpPr>
            <p:spPr bwMode="auto">
              <a:xfrm>
                <a:off x="1950" y="282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073" name="Freeform 1194"/>
              <p:cNvSpPr>
                <a:spLocks/>
              </p:cNvSpPr>
              <p:nvPr/>
            </p:nvSpPr>
            <p:spPr bwMode="auto">
              <a:xfrm>
                <a:off x="1950" y="282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74" name="Freeform 1195"/>
              <p:cNvSpPr>
                <a:spLocks/>
              </p:cNvSpPr>
              <p:nvPr/>
            </p:nvSpPr>
            <p:spPr bwMode="auto">
              <a:xfrm>
                <a:off x="1082" y="1472"/>
                <a:ext cx="51" cy="49"/>
              </a:xfrm>
              <a:custGeom>
                <a:avLst/>
                <a:gdLst>
                  <a:gd name="T0" fmla="*/ 0 w 144"/>
                  <a:gd name="T1" fmla="*/ 0 h 145"/>
                  <a:gd name="T2" fmla="*/ 0 w 144"/>
                  <a:gd name="T3" fmla="*/ 0 h 145"/>
                  <a:gd name="T4" fmla="*/ 0 w 144"/>
                  <a:gd name="T5" fmla="*/ 0 h 145"/>
                  <a:gd name="T6" fmla="*/ 0 w 144"/>
                  <a:gd name="T7" fmla="*/ 0 h 145"/>
                  <a:gd name="T8" fmla="*/ 0 w 144"/>
                  <a:gd name="T9" fmla="*/ 0 h 145"/>
                  <a:gd name="T10" fmla="*/ 0 w 144"/>
                  <a:gd name="T11" fmla="*/ 0 h 145"/>
                  <a:gd name="T12" fmla="*/ 0 w 144"/>
                  <a:gd name="T13" fmla="*/ 0 h 14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4" h="145">
                    <a:moveTo>
                      <a:pt x="144" y="73"/>
                    </a:moveTo>
                    <a:lnTo>
                      <a:pt x="144" y="73"/>
                    </a:lnTo>
                    <a:cubicBezTo>
                      <a:pt x="144" y="112"/>
                      <a:pt x="112" y="145"/>
                      <a:pt x="72" y="145"/>
                    </a:cubicBezTo>
                    <a:cubicBezTo>
                      <a:pt x="32" y="145"/>
                      <a:pt x="0" y="112"/>
                      <a:pt x="0" y="73"/>
                    </a:cubicBezTo>
                    <a:cubicBezTo>
                      <a:pt x="0" y="33"/>
                      <a:pt x="32" y="0"/>
                      <a:pt x="72" y="0"/>
                    </a:cubicBezTo>
                    <a:cubicBezTo>
                      <a:pt x="112" y="0"/>
                      <a:pt x="144" y="33"/>
                      <a:pt x="144" y="73"/>
                    </a:cubicBezTo>
                    <a:close/>
                  </a:path>
                </a:pathLst>
              </a:custGeom>
              <a:solidFill>
                <a:srgbClr val="FCD30A"/>
              </a:solidFill>
              <a:ln w="0">
                <a:solidFill>
                  <a:srgbClr val="000000"/>
                </a:solidFill>
                <a:prstDash val="solid"/>
                <a:round/>
                <a:headEnd/>
                <a:tailEnd/>
              </a:ln>
            </p:spPr>
            <p:txBody>
              <a:bodyPr/>
              <a:lstStyle/>
              <a:p>
                <a:endParaRPr lang="en-US">
                  <a:solidFill>
                    <a:srgbClr val="FFFFFF"/>
                  </a:solidFill>
                </a:endParaRPr>
              </a:p>
            </p:txBody>
          </p:sp>
          <p:sp>
            <p:nvSpPr>
              <p:cNvPr id="78075" name="Freeform 1196"/>
              <p:cNvSpPr>
                <a:spLocks/>
              </p:cNvSpPr>
              <p:nvPr/>
            </p:nvSpPr>
            <p:spPr bwMode="auto">
              <a:xfrm>
                <a:off x="1082" y="1472"/>
                <a:ext cx="51" cy="49"/>
              </a:xfrm>
              <a:custGeom>
                <a:avLst/>
                <a:gdLst>
                  <a:gd name="T0" fmla="*/ 0 w 144"/>
                  <a:gd name="T1" fmla="*/ 0 h 145"/>
                  <a:gd name="T2" fmla="*/ 0 w 144"/>
                  <a:gd name="T3" fmla="*/ 0 h 145"/>
                  <a:gd name="T4" fmla="*/ 0 w 144"/>
                  <a:gd name="T5" fmla="*/ 0 h 145"/>
                  <a:gd name="T6" fmla="*/ 0 w 144"/>
                  <a:gd name="T7" fmla="*/ 0 h 145"/>
                  <a:gd name="T8" fmla="*/ 0 w 144"/>
                  <a:gd name="T9" fmla="*/ 0 h 145"/>
                  <a:gd name="T10" fmla="*/ 0 w 144"/>
                  <a:gd name="T11" fmla="*/ 0 h 145"/>
                  <a:gd name="T12" fmla="*/ 0 w 144"/>
                  <a:gd name="T13" fmla="*/ 0 h 14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4" h="145">
                    <a:moveTo>
                      <a:pt x="144" y="73"/>
                    </a:moveTo>
                    <a:lnTo>
                      <a:pt x="144" y="73"/>
                    </a:lnTo>
                    <a:cubicBezTo>
                      <a:pt x="144" y="112"/>
                      <a:pt x="112" y="145"/>
                      <a:pt x="72" y="145"/>
                    </a:cubicBezTo>
                    <a:cubicBezTo>
                      <a:pt x="32" y="145"/>
                      <a:pt x="0" y="112"/>
                      <a:pt x="0" y="73"/>
                    </a:cubicBezTo>
                    <a:cubicBezTo>
                      <a:pt x="0" y="33"/>
                      <a:pt x="32" y="0"/>
                      <a:pt x="72" y="0"/>
                    </a:cubicBezTo>
                    <a:cubicBezTo>
                      <a:pt x="112" y="0"/>
                      <a:pt x="144" y="33"/>
                      <a:pt x="144" y="7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76" name="Freeform 1197"/>
              <p:cNvSpPr>
                <a:spLocks/>
              </p:cNvSpPr>
              <p:nvPr/>
            </p:nvSpPr>
            <p:spPr bwMode="auto">
              <a:xfrm>
                <a:off x="1663" y="1758"/>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2" y="65"/>
                    </a:cubicBezTo>
                    <a:cubicBezTo>
                      <a:pt x="14" y="65"/>
                      <a:pt x="0" y="50"/>
                      <a:pt x="0" y="33"/>
                    </a:cubicBezTo>
                    <a:cubicBezTo>
                      <a:pt x="0" y="15"/>
                      <a:pt x="14" y="0"/>
                      <a:pt x="32" y="0"/>
                    </a:cubicBezTo>
                    <a:cubicBezTo>
                      <a:pt x="50" y="0"/>
                      <a:pt x="65" y="15"/>
                      <a:pt x="65" y="33"/>
                    </a:cubicBezTo>
                    <a:close/>
                  </a:path>
                </a:pathLst>
              </a:custGeom>
              <a:solidFill>
                <a:srgbClr val="F9AE16"/>
              </a:solidFill>
              <a:ln w="0">
                <a:solidFill>
                  <a:srgbClr val="000000"/>
                </a:solidFill>
                <a:prstDash val="solid"/>
                <a:round/>
                <a:headEnd/>
                <a:tailEnd/>
              </a:ln>
            </p:spPr>
            <p:txBody>
              <a:bodyPr/>
              <a:lstStyle/>
              <a:p>
                <a:endParaRPr lang="en-US">
                  <a:solidFill>
                    <a:srgbClr val="FFFFFF"/>
                  </a:solidFill>
                </a:endParaRPr>
              </a:p>
            </p:txBody>
          </p:sp>
          <p:sp>
            <p:nvSpPr>
              <p:cNvPr id="78077" name="Freeform 1198"/>
              <p:cNvSpPr>
                <a:spLocks/>
              </p:cNvSpPr>
              <p:nvPr/>
            </p:nvSpPr>
            <p:spPr bwMode="auto">
              <a:xfrm>
                <a:off x="1663" y="1758"/>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2" y="65"/>
                    </a:cubicBezTo>
                    <a:cubicBezTo>
                      <a:pt x="14" y="65"/>
                      <a:pt x="0" y="50"/>
                      <a:pt x="0" y="33"/>
                    </a:cubicBezTo>
                    <a:cubicBezTo>
                      <a:pt x="0" y="15"/>
                      <a:pt x="14" y="0"/>
                      <a:pt x="32" y="0"/>
                    </a:cubicBezTo>
                    <a:cubicBezTo>
                      <a:pt x="50" y="0"/>
                      <a:pt x="65" y="15"/>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78" name="Freeform 1199"/>
              <p:cNvSpPr>
                <a:spLocks/>
              </p:cNvSpPr>
              <p:nvPr/>
            </p:nvSpPr>
            <p:spPr bwMode="auto">
              <a:xfrm>
                <a:off x="1966" y="2388"/>
                <a:ext cx="25"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solidFill>
                <a:srgbClr val="FDD609"/>
              </a:solidFill>
              <a:ln w="0">
                <a:solidFill>
                  <a:srgbClr val="000000"/>
                </a:solidFill>
                <a:prstDash val="solid"/>
                <a:round/>
                <a:headEnd/>
                <a:tailEnd/>
              </a:ln>
            </p:spPr>
            <p:txBody>
              <a:bodyPr/>
              <a:lstStyle/>
              <a:p>
                <a:endParaRPr lang="en-US">
                  <a:solidFill>
                    <a:srgbClr val="FFFFFF"/>
                  </a:solidFill>
                </a:endParaRPr>
              </a:p>
            </p:txBody>
          </p:sp>
          <p:sp>
            <p:nvSpPr>
              <p:cNvPr id="78079" name="Freeform 1200"/>
              <p:cNvSpPr>
                <a:spLocks/>
              </p:cNvSpPr>
              <p:nvPr/>
            </p:nvSpPr>
            <p:spPr bwMode="auto">
              <a:xfrm>
                <a:off x="1966" y="2388"/>
                <a:ext cx="25"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80" name="Freeform 1201"/>
              <p:cNvSpPr>
                <a:spLocks/>
              </p:cNvSpPr>
              <p:nvPr/>
            </p:nvSpPr>
            <p:spPr bwMode="auto">
              <a:xfrm>
                <a:off x="1473" y="2418"/>
                <a:ext cx="26" cy="25"/>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7"/>
                      <a:pt x="57" y="73"/>
                      <a:pt x="37" y="73"/>
                    </a:cubicBezTo>
                    <a:cubicBezTo>
                      <a:pt x="17" y="73"/>
                      <a:pt x="0" y="57"/>
                      <a:pt x="0" y="37"/>
                    </a:cubicBezTo>
                    <a:cubicBezTo>
                      <a:pt x="0" y="16"/>
                      <a:pt x="17" y="0"/>
                      <a:pt x="37" y="0"/>
                    </a:cubicBezTo>
                    <a:cubicBezTo>
                      <a:pt x="57" y="0"/>
                      <a:pt x="73" y="16"/>
                      <a:pt x="73" y="37"/>
                    </a:cubicBezTo>
                    <a:close/>
                  </a:path>
                </a:pathLst>
              </a:custGeom>
              <a:solidFill>
                <a:srgbClr val="FCD40A"/>
              </a:solidFill>
              <a:ln w="0">
                <a:solidFill>
                  <a:srgbClr val="000000"/>
                </a:solidFill>
                <a:prstDash val="solid"/>
                <a:round/>
                <a:headEnd/>
                <a:tailEnd/>
              </a:ln>
            </p:spPr>
            <p:txBody>
              <a:bodyPr/>
              <a:lstStyle/>
              <a:p>
                <a:endParaRPr lang="en-US">
                  <a:solidFill>
                    <a:srgbClr val="FFFFFF"/>
                  </a:solidFill>
                </a:endParaRPr>
              </a:p>
            </p:txBody>
          </p:sp>
          <p:sp>
            <p:nvSpPr>
              <p:cNvPr id="78081" name="Freeform 1202"/>
              <p:cNvSpPr>
                <a:spLocks/>
              </p:cNvSpPr>
              <p:nvPr/>
            </p:nvSpPr>
            <p:spPr bwMode="auto">
              <a:xfrm>
                <a:off x="1473" y="2418"/>
                <a:ext cx="26" cy="25"/>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7"/>
                      <a:pt x="57" y="73"/>
                      <a:pt x="37" y="73"/>
                    </a:cubicBezTo>
                    <a:cubicBezTo>
                      <a:pt x="17" y="73"/>
                      <a:pt x="0" y="57"/>
                      <a:pt x="0" y="37"/>
                    </a:cubicBezTo>
                    <a:cubicBezTo>
                      <a:pt x="0" y="16"/>
                      <a:pt x="17" y="0"/>
                      <a:pt x="37" y="0"/>
                    </a:cubicBezTo>
                    <a:cubicBezTo>
                      <a:pt x="57" y="0"/>
                      <a:pt x="73" y="16"/>
                      <a:pt x="73"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82" name="Freeform 1203"/>
              <p:cNvSpPr>
                <a:spLocks/>
              </p:cNvSpPr>
              <p:nvPr/>
            </p:nvSpPr>
            <p:spPr bwMode="auto">
              <a:xfrm>
                <a:off x="1908" y="253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EAEC07"/>
              </a:solidFill>
              <a:ln w="0">
                <a:solidFill>
                  <a:srgbClr val="000000"/>
                </a:solidFill>
                <a:prstDash val="solid"/>
                <a:round/>
                <a:headEnd/>
                <a:tailEnd/>
              </a:ln>
            </p:spPr>
            <p:txBody>
              <a:bodyPr/>
              <a:lstStyle/>
              <a:p>
                <a:endParaRPr lang="en-US">
                  <a:solidFill>
                    <a:srgbClr val="FFFFFF"/>
                  </a:solidFill>
                </a:endParaRPr>
              </a:p>
            </p:txBody>
          </p:sp>
          <p:sp>
            <p:nvSpPr>
              <p:cNvPr id="78083" name="Freeform 1204"/>
              <p:cNvSpPr>
                <a:spLocks/>
              </p:cNvSpPr>
              <p:nvPr/>
            </p:nvSpPr>
            <p:spPr bwMode="auto">
              <a:xfrm>
                <a:off x="1908" y="253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84" name="Freeform 1205"/>
              <p:cNvSpPr>
                <a:spLocks/>
              </p:cNvSpPr>
              <p:nvPr/>
            </p:nvSpPr>
            <p:spPr bwMode="auto">
              <a:xfrm>
                <a:off x="1793" y="2893"/>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solidFill>
                <a:srgbClr val="FCCA0D"/>
              </a:solidFill>
              <a:ln w="0">
                <a:solidFill>
                  <a:srgbClr val="000000"/>
                </a:solidFill>
                <a:prstDash val="solid"/>
                <a:round/>
                <a:headEnd/>
                <a:tailEnd/>
              </a:ln>
            </p:spPr>
            <p:txBody>
              <a:bodyPr/>
              <a:lstStyle/>
              <a:p>
                <a:endParaRPr lang="en-US">
                  <a:solidFill>
                    <a:srgbClr val="FFFFFF"/>
                  </a:solidFill>
                </a:endParaRPr>
              </a:p>
            </p:txBody>
          </p:sp>
          <p:sp>
            <p:nvSpPr>
              <p:cNvPr id="78085" name="Freeform 1206"/>
              <p:cNvSpPr>
                <a:spLocks/>
              </p:cNvSpPr>
              <p:nvPr/>
            </p:nvSpPr>
            <p:spPr bwMode="auto">
              <a:xfrm>
                <a:off x="1793" y="2893"/>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86" name="Freeform 1207"/>
              <p:cNvSpPr>
                <a:spLocks/>
              </p:cNvSpPr>
              <p:nvPr/>
            </p:nvSpPr>
            <p:spPr bwMode="auto">
              <a:xfrm>
                <a:off x="943" y="3217"/>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78087" name="Freeform 1208"/>
              <p:cNvSpPr>
                <a:spLocks/>
              </p:cNvSpPr>
              <p:nvPr/>
            </p:nvSpPr>
            <p:spPr bwMode="auto">
              <a:xfrm>
                <a:off x="943" y="3217"/>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088" name="Freeform 1209"/>
              <p:cNvSpPr>
                <a:spLocks/>
              </p:cNvSpPr>
              <p:nvPr/>
            </p:nvSpPr>
            <p:spPr bwMode="auto">
              <a:xfrm>
                <a:off x="2283" y="323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grpSp>
        <p:sp>
          <p:nvSpPr>
            <p:cNvPr id="77842" name="Freeform 1211"/>
            <p:cNvSpPr>
              <a:spLocks/>
            </p:cNvSpPr>
            <p:nvPr/>
          </p:nvSpPr>
          <p:spPr bwMode="auto">
            <a:xfrm>
              <a:off x="2283" y="323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43" name="Freeform 1212"/>
            <p:cNvSpPr>
              <a:spLocks/>
            </p:cNvSpPr>
            <p:nvPr/>
          </p:nvSpPr>
          <p:spPr bwMode="auto">
            <a:xfrm>
              <a:off x="845" y="335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77844" name="Freeform 1213"/>
            <p:cNvSpPr>
              <a:spLocks/>
            </p:cNvSpPr>
            <p:nvPr/>
          </p:nvSpPr>
          <p:spPr bwMode="auto">
            <a:xfrm>
              <a:off x="845" y="335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45" name="Freeform 1214"/>
            <p:cNvSpPr>
              <a:spLocks/>
            </p:cNvSpPr>
            <p:nvPr/>
          </p:nvSpPr>
          <p:spPr bwMode="auto">
            <a:xfrm>
              <a:off x="1124" y="1444"/>
              <a:ext cx="52" cy="50"/>
            </a:xfrm>
            <a:custGeom>
              <a:avLst/>
              <a:gdLst>
                <a:gd name="T0" fmla="*/ 0 w 148"/>
                <a:gd name="T1" fmla="*/ 0 h 149"/>
                <a:gd name="T2" fmla="*/ 0 w 148"/>
                <a:gd name="T3" fmla="*/ 0 h 149"/>
                <a:gd name="T4" fmla="*/ 0 w 148"/>
                <a:gd name="T5" fmla="*/ 0 h 149"/>
                <a:gd name="T6" fmla="*/ 0 w 148"/>
                <a:gd name="T7" fmla="*/ 0 h 149"/>
                <a:gd name="T8" fmla="*/ 0 w 148"/>
                <a:gd name="T9" fmla="*/ 0 h 149"/>
                <a:gd name="T10" fmla="*/ 0 w 148"/>
                <a:gd name="T11" fmla="*/ 0 h 149"/>
                <a:gd name="T12" fmla="*/ 0 w 148"/>
                <a:gd name="T13" fmla="*/ 0 h 1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49">
                  <a:moveTo>
                    <a:pt x="148" y="75"/>
                  </a:moveTo>
                  <a:lnTo>
                    <a:pt x="148" y="75"/>
                  </a:lnTo>
                  <a:cubicBezTo>
                    <a:pt x="148" y="115"/>
                    <a:pt x="115" y="149"/>
                    <a:pt x="74" y="149"/>
                  </a:cubicBezTo>
                  <a:cubicBezTo>
                    <a:pt x="33" y="149"/>
                    <a:pt x="0" y="115"/>
                    <a:pt x="0" y="75"/>
                  </a:cubicBezTo>
                  <a:cubicBezTo>
                    <a:pt x="0" y="34"/>
                    <a:pt x="33" y="0"/>
                    <a:pt x="74" y="0"/>
                  </a:cubicBezTo>
                  <a:cubicBezTo>
                    <a:pt x="115" y="0"/>
                    <a:pt x="148" y="34"/>
                    <a:pt x="148" y="75"/>
                  </a:cubicBezTo>
                  <a:close/>
                </a:path>
              </a:pathLst>
            </a:custGeom>
            <a:solidFill>
              <a:srgbClr val="FDD808"/>
            </a:solidFill>
            <a:ln w="0">
              <a:solidFill>
                <a:srgbClr val="000000"/>
              </a:solidFill>
              <a:prstDash val="solid"/>
              <a:round/>
              <a:headEnd/>
              <a:tailEnd/>
            </a:ln>
          </p:spPr>
          <p:txBody>
            <a:bodyPr/>
            <a:lstStyle/>
            <a:p>
              <a:endParaRPr lang="en-US">
                <a:solidFill>
                  <a:srgbClr val="FFFFFF"/>
                </a:solidFill>
              </a:endParaRPr>
            </a:p>
          </p:txBody>
        </p:sp>
        <p:sp>
          <p:nvSpPr>
            <p:cNvPr id="77846" name="Freeform 1215"/>
            <p:cNvSpPr>
              <a:spLocks/>
            </p:cNvSpPr>
            <p:nvPr/>
          </p:nvSpPr>
          <p:spPr bwMode="auto">
            <a:xfrm>
              <a:off x="1124" y="1444"/>
              <a:ext cx="52" cy="50"/>
            </a:xfrm>
            <a:custGeom>
              <a:avLst/>
              <a:gdLst>
                <a:gd name="T0" fmla="*/ 0 w 148"/>
                <a:gd name="T1" fmla="*/ 0 h 149"/>
                <a:gd name="T2" fmla="*/ 0 w 148"/>
                <a:gd name="T3" fmla="*/ 0 h 149"/>
                <a:gd name="T4" fmla="*/ 0 w 148"/>
                <a:gd name="T5" fmla="*/ 0 h 149"/>
                <a:gd name="T6" fmla="*/ 0 w 148"/>
                <a:gd name="T7" fmla="*/ 0 h 149"/>
                <a:gd name="T8" fmla="*/ 0 w 148"/>
                <a:gd name="T9" fmla="*/ 0 h 149"/>
                <a:gd name="T10" fmla="*/ 0 w 148"/>
                <a:gd name="T11" fmla="*/ 0 h 149"/>
                <a:gd name="T12" fmla="*/ 0 w 148"/>
                <a:gd name="T13" fmla="*/ 0 h 1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49">
                  <a:moveTo>
                    <a:pt x="148" y="75"/>
                  </a:moveTo>
                  <a:lnTo>
                    <a:pt x="148" y="75"/>
                  </a:lnTo>
                  <a:cubicBezTo>
                    <a:pt x="148" y="115"/>
                    <a:pt x="115" y="149"/>
                    <a:pt x="74" y="149"/>
                  </a:cubicBezTo>
                  <a:cubicBezTo>
                    <a:pt x="33" y="149"/>
                    <a:pt x="0" y="115"/>
                    <a:pt x="0" y="75"/>
                  </a:cubicBezTo>
                  <a:cubicBezTo>
                    <a:pt x="0" y="34"/>
                    <a:pt x="33" y="0"/>
                    <a:pt x="74" y="0"/>
                  </a:cubicBezTo>
                  <a:cubicBezTo>
                    <a:pt x="115" y="0"/>
                    <a:pt x="148" y="34"/>
                    <a:pt x="148" y="7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47" name="Freeform 1216"/>
            <p:cNvSpPr>
              <a:spLocks/>
            </p:cNvSpPr>
            <p:nvPr/>
          </p:nvSpPr>
          <p:spPr bwMode="auto">
            <a:xfrm>
              <a:off x="2134" y="3227"/>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0" y="65"/>
                    <a:pt x="32" y="65"/>
                  </a:cubicBezTo>
                  <a:cubicBezTo>
                    <a:pt x="14" y="65"/>
                    <a:pt x="0" y="51"/>
                    <a:pt x="0" y="33"/>
                  </a:cubicBezTo>
                  <a:cubicBezTo>
                    <a:pt x="0" y="14"/>
                    <a:pt x="14" y="0"/>
                    <a:pt x="32" y="0"/>
                  </a:cubicBezTo>
                  <a:cubicBezTo>
                    <a:pt x="50" y="0"/>
                    <a:pt x="65" y="14"/>
                    <a:pt x="65" y="33"/>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7848" name="Freeform 1217"/>
            <p:cNvSpPr>
              <a:spLocks/>
            </p:cNvSpPr>
            <p:nvPr/>
          </p:nvSpPr>
          <p:spPr bwMode="auto">
            <a:xfrm>
              <a:off x="2134" y="3227"/>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0" y="65"/>
                    <a:pt x="32" y="65"/>
                  </a:cubicBezTo>
                  <a:cubicBezTo>
                    <a:pt x="14" y="65"/>
                    <a:pt x="0" y="51"/>
                    <a:pt x="0" y="33"/>
                  </a:cubicBezTo>
                  <a:cubicBezTo>
                    <a:pt x="0" y="14"/>
                    <a:pt x="14" y="0"/>
                    <a:pt x="32" y="0"/>
                  </a:cubicBezTo>
                  <a:cubicBezTo>
                    <a:pt x="50" y="0"/>
                    <a:pt x="65" y="14"/>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49" name="Freeform 1218"/>
            <p:cNvSpPr>
              <a:spLocks/>
            </p:cNvSpPr>
            <p:nvPr/>
          </p:nvSpPr>
          <p:spPr bwMode="auto">
            <a:xfrm>
              <a:off x="2212" y="213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D2E50E"/>
            </a:solidFill>
            <a:ln w="0">
              <a:solidFill>
                <a:srgbClr val="000000"/>
              </a:solidFill>
              <a:prstDash val="solid"/>
              <a:round/>
              <a:headEnd/>
              <a:tailEnd/>
            </a:ln>
          </p:spPr>
          <p:txBody>
            <a:bodyPr/>
            <a:lstStyle/>
            <a:p>
              <a:endParaRPr lang="en-US">
                <a:solidFill>
                  <a:srgbClr val="FFFFFF"/>
                </a:solidFill>
              </a:endParaRPr>
            </a:p>
          </p:txBody>
        </p:sp>
        <p:sp>
          <p:nvSpPr>
            <p:cNvPr id="77850" name="Freeform 1219"/>
            <p:cNvSpPr>
              <a:spLocks/>
            </p:cNvSpPr>
            <p:nvPr/>
          </p:nvSpPr>
          <p:spPr bwMode="auto">
            <a:xfrm>
              <a:off x="2212" y="213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51" name="Freeform 1220"/>
            <p:cNvSpPr>
              <a:spLocks/>
            </p:cNvSpPr>
            <p:nvPr/>
          </p:nvSpPr>
          <p:spPr bwMode="auto">
            <a:xfrm>
              <a:off x="1815" y="1707"/>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AB513"/>
            </a:solidFill>
            <a:ln w="0">
              <a:solidFill>
                <a:srgbClr val="000000"/>
              </a:solidFill>
              <a:prstDash val="solid"/>
              <a:round/>
              <a:headEnd/>
              <a:tailEnd/>
            </a:ln>
          </p:spPr>
          <p:txBody>
            <a:bodyPr/>
            <a:lstStyle/>
            <a:p>
              <a:endParaRPr lang="en-US">
                <a:solidFill>
                  <a:srgbClr val="FFFFFF"/>
                </a:solidFill>
              </a:endParaRPr>
            </a:p>
          </p:txBody>
        </p:sp>
        <p:sp>
          <p:nvSpPr>
            <p:cNvPr id="77852" name="Freeform 1221"/>
            <p:cNvSpPr>
              <a:spLocks/>
            </p:cNvSpPr>
            <p:nvPr/>
          </p:nvSpPr>
          <p:spPr bwMode="auto">
            <a:xfrm>
              <a:off x="1815" y="1707"/>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53" name="Freeform 1222"/>
            <p:cNvSpPr>
              <a:spLocks/>
            </p:cNvSpPr>
            <p:nvPr/>
          </p:nvSpPr>
          <p:spPr bwMode="auto">
            <a:xfrm>
              <a:off x="969" y="1687"/>
              <a:ext cx="42" cy="41"/>
            </a:xfrm>
            <a:custGeom>
              <a:avLst/>
              <a:gdLst>
                <a:gd name="T0" fmla="*/ 0 w 119"/>
                <a:gd name="T1" fmla="*/ 0 h 119"/>
                <a:gd name="T2" fmla="*/ 0 w 119"/>
                <a:gd name="T3" fmla="*/ 0 h 119"/>
                <a:gd name="T4" fmla="*/ 0 w 119"/>
                <a:gd name="T5" fmla="*/ 0 h 119"/>
                <a:gd name="T6" fmla="*/ 0 w 119"/>
                <a:gd name="T7" fmla="*/ 0 h 119"/>
                <a:gd name="T8" fmla="*/ 0 w 119"/>
                <a:gd name="T9" fmla="*/ 0 h 119"/>
                <a:gd name="T10" fmla="*/ 0 w 119"/>
                <a:gd name="T11" fmla="*/ 0 h 119"/>
                <a:gd name="T12" fmla="*/ 0 w 119"/>
                <a:gd name="T13" fmla="*/ 0 h 1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9" h="119">
                  <a:moveTo>
                    <a:pt x="119" y="60"/>
                  </a:moveTo>
                  <a:lnTo>
                    <a:pt x="119" y="60"/>
                  </a:lnTo>
                  <a:cubicBezTo>
                    <a:pt x="119" y="92"/>
                    <a:pt x="93" y="119"/>
                    <a:pt x="60" y="119"/>
                  </a:cubicBezTo>
                  <a:cubicBezTo>
                    <a:pt x="27" y="119"/>
                    <a:pt x="0" y="92"/>
                    <a:pt x="0" y="60"/>
                  </a:cubicBezTo>
                  <a:cubicBezTo>
                    <a:pt x="0" y="27"/>
                    <a:pt x="27" y="0"/>
                    <a:pt x="60" y="0"/>
                  </a:cubicBezTo>
                  <a:cubicBezTo>
                    <a:pt x="93" y="0"/>
                    <a:pt x="119" y="27"/>
                    <a:pt x="119" y="60"/>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77854" name="Freeform 1223"/>
            <p:cNvSpPr>
              <a:spLocks/>
            </p:cNvSpPr>
            <p:nvPr/>
          </p:nvSpPr>
          <p:spPr bwMode="auto">
            <a:xfrm>
              <a:off x="969" y="1687"/>
              <a:ext cx="42" cy="41"/>
            </a:xfrm>
            <a:custGeom>
              <a:avLst/>
              <a:gdLst>
                <a:gd name="T0" fmla="*/ 0 w 119"/>
                <a:gd name="T1" fmla="*/ 0 h 119"/>
                <a:gd name="T2" fmla="*/ 0 w 119"/>
                <a:gd name="T3" fmla="*/ 0 h 119"/>
                <a:gd name="T4" fmla="*/ 0 w 119"/>
                <a:gd name="T5" fmla="*/ 0 h 119"/>
                <a:gd name="T6" fmla="*/ 0 w 119"/>
                <a:gd name="T7" fmla="*/ 0 h 119"/>
                <a:gd name="T8" fmla="*/ 0 w 119"/>
                <a:gd name="T9" fmla="*/ 0 h 119"/>
                <a:gd name="T10" fmla="*/ 0 w 119"/>
                <a:gd name="T11" fmla="*/ 0 h 119"/>
                <a:gd name="T12" fmla="*/ 0 w 119"/>
                <a:gd name="T13" fmla="*/ 0 h 1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9" h="119">
                  <a:moveTo>
                    <a:pt x="119" y="60"/>
                  </a:moveTo>
                  <a:lnTo>
                    <a:pt x="119" y="60"/>
                  </a:lnTo>
                  <a:cubicBezTo>
                    <a:pt x="119" y="92"/>
                    <a:pt x="93" y="119"/>
                    <a:pt x="60" y="119"/>
                  </a:cubicBezTo>
                  <a:cubicBezTo>
                    <a:pt x="27" y="119"/>
                    <a:pt x="0" y="92"/>
                    <a:pt x="0" y="60"/>
                  </a:cubicBezTo>
                  <a:cubicBezTo>
                    <a:pt x="0" y="27"/>
                    <a:pt x="27" y="0"/>
                    <a:pt x="60" y="0"/>
                  </a:cubicBezTo>
                  <a:cubicBezTo>
                    <a:pt x="93" y="0"/>
                    <a:pt x="119" y="27"/>
                    <a:pt x="119" y="6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55" name="Freeform 1224"/>
            <p:cNvSpPr>
              <a:spLocks/>
            </p:cNvSpPr>
            <p:nvPr/>
          </p:nvSpPr>
          <p:spPr bwMode="auto">
            <a:xfrm>
              <a:off x="2244" y="291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7856" name="Freeform 1225"/>
            <p:cNvSpPr>
              <a:spLocks/>
            </p:cNvSpPr>
            <p:nvPr/>
          </p:nvSpPr>
          <p:spPr bwMode="auto">
            <a:xfrm>
              <a:off x="2244" y="291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57" name="Freeform 1226"/>
            <p:cNvSpPr>
              <a:spLocks/>
            </p:cNvSpPr>
            <p:nvPr/>
          </p:nvSpPr>
          <p:spPr bwMode="auto">
            <a:xfrm>
              <a:off x="1808" y="1670"/>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BC50E"/>
            </a:solidFill>
            <a:ln w="0">
              <a:solidFill>
                <a:srgbClr val="000000"/>
              </a:solidFill>
              <a:prstDash val="solid"/>
              <a:round/>
              <a:headEnd/>
              <a:tailEnd/>
            </a:ln>
          </p:spPr>
          <p:txBody>
            <a:bodyPr/>
            <a:lstStyle/>
            <a:p>
              <a:endParaRPr lang="en-US">
                <a:solidFill>
                  <a:srgbClr val="FFFFFF"/>
                </a:solidFill>
              </a:endParaRPr>
            </a:p>
          </p:txBody>
        </p:sp>
        <p:sp>
          <p:nvSpPr>
            <p:cNvPr id="77858" name="Freeform 1227"/>
            <p:cNvSpPr>
              <a:spLocks/>
            </p:cNvSpPr>
            <p:nvPr/>
          </p:nvSpPr>
          <p:spPr bwMode="auto">
            <a:xfrm>
              <a:off x="1808" y="1670"/>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59" name="Freeform 1228"/>
            <p:cNvSpPr>
              <a:spLocks/>
            </p:cNvSpPr>
            <p:nvPr/>
          </p:nvSpPr>
          <p:spPr bwMode="auto">
            <a:xfrm>
              <a:off x="686" y="2703"/>
              <a:ext cx="28" cy="28"/>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w 80"/>
                <a:gd name="T13" fmla="*/ 0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81">
                  <a:moveTo>
                    <a:pt x="80" y="41"/>
                  </a:moveTo>
                  <a:lnTo>
                    <a:pt x="80" y="41"/>
                  </a:lnTo>
                  <a:cubicBezTo>
                    <a:pt x="80" y="63"/>
                    <a:pt x="62" y="81"/>
                    <a:pt x="40" y="81"/>
                  </a:cubicBezTo>
                  <a:cubicBezTo>
                    <a:pt x="18" y="81"/>
                    <a:pt x="0" y="63"/>
                    <a:pt x="0" y="41"/>
                  </a:cubicBezTo>
                  <a:cubicBezTo>
                    <a:pt x="0" y="18"/>
                    <a:pt x="18" y="0"/>
                    <a:pt x="40" y="0"/>
                  </a:cubicBezTo>
                  <a:cubicBezTo>
                    <a:pt x="62" y="0"/>
                    <a:pt x="80" y="18"/>
                    <a:pt x="80" y="41"/>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77860" name="Freeform 1229"/>
            <p:cNvSpPr>
              <a:spLocks/>
            </p:cNvSpPr>
            <p:nvPr/>
          </p:nvSpPr>
          <p:spPr bwMode="auto">
            <a:xfrm>
              <a:off x="686" y="2703"/>
              <a:ext cx="28" cy="28"/>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w 80"/>
                <a:gd name="T13" fmla="*/ 0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81">
                  <a:moveTo>
                    <a:pt x="80" y="41"/>
                  </a:moveTo>
                  <a:lnTo>
                    <a:pt x="80" y="41"/>
                  </a:lnTo>
                  <a:cubicBezTo>
                    <a:pt x="80" y="63"/>
                    <a:pt x="62" y="81"/>
                    <a:pt x="40" y="81"/>
                  </a:cubicBezTo>
                  <a:cubicBezTo>
                    <a:pt x="18" y="81"/>
                    <a:pt x="0" y="63"/>
                    <a:pt x="0" y="41"/>
                  </a:cubicBezTo>
                  <a:cubicBezTo>
                    <a:pt x="0" y="18"/>
                    <a:pt x="18" y="0"/>
                    <a:pt x="40" y="0"/>
                  </a:cubicBezTo>
                  <a:cubicBezTo>
                    <a:pt x="62" y="0"/>
                    <a:pt x="80" y="18"/>
                    <a:pt x="80" y="4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61" name="Freeform 1230"/>
            <p:cNvSpPr>
              <a:spLocks/>
            </p:cNvSpPr>
            <p:nvPr/>
          </p:nvSpPr>
          <p:spPr bwMode="auto">
            <a:xfrm>
              <a:off x="2141" y="310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77862" name="Freeform 1231"/>
            <p:cNvSpPr>
              <a:spLocks/>
            </p:cNvSpPr>
            <p:nvPr/>
          </p:nvSpPr>
          <p:spPr bwMode="auto">
            <a:xfrm>
              <a:off x="2141" y="310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63" name="Freeform 1232"/>
            <p:cNvSpPr>
              <a:spLocks/>
            </p:cNvSpPr>
            <p:nvPr/>
          </p:nvSpPr>
          <p:spPr bwMode="auto">
            <a:xfrm>
              <a:off x="508" y="2832"/>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EE405"/>
            </a:solidFill>
            <a:ln w="0">
              <a:solidFill>
                <a:srgbClr val="000000"/>
              </a:solidFill>
              <a:prstDash val="solid"/>
              <a:round/>
              <a:headEnd/>
              <a:tailEnd/>
            </a:ln>
          </p:spPr>
          <p:txBody>
            <a:bodyPr/>
            <a:lstStyle/>
            <a:p>
              <a:endParaRPr lang="en-US">
                <a:solidFill>
                  <a:srgbClr val="FFFFFF"/>
                </a:solidFill>
              </a:endParaRPr>
            </a:p>
          </p:txBody>
        </p:sp>
        <p:sp>
          <p:nvSpPr>
            <p:cNvPr id="77864" name="Freeform 1233"/>
            <p:cNvSpPr>
              <a:spLocks/>
            </p:cNvSpPr>
            <p:nvPr/>
          </p:nvSpPr>
          <p:spPr bwMode="auto">
            <a:xfrm>
              <a:off x="508" y="2832"/>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65" name="Freeform 1234"/>
            <p:cNvSpPr>
              <a:spLocks/>
            </p:cNvSpPr>
            <p:nvPr/>
          </p:nvSpPr>
          <p:spPr bwMode="auto">
            <a:xfrm>
              <a:off x="1861" y="2419"/>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49" y="65"/>
                    <a:pt x="32" y="65"/>
                  </a:cubicBezTo>
                  <a:cubicBezTo>
                    <a:pt x="14" y="65"/>
                    <a:pt x="0" y="50"/>
                    <a:pt x="0" y="33"/>
                  </a:cubicBezTo>
                  <a:cubicBezTo>
                    <a:pt x="0" y="15"/>
                    <a:pt x="14" y="0"/>
                    <a:pt x="32" y="0"/>
                  </a:cubicBezTo>
                  <a:cubicBezTo>
                    <a:pt x="49" y="0"/>
                    <a:pt x="64" y="15"/>
                    <a:pt x="64" y="33"/>
                  </a:cubicBezTo>
                  <a:close/>
                </a:path>
              </a:pathLst>
            </a:custGeom>
            <a:solidFill>
              <a:srgbClr val="FDDA08"/>
            </a:solidFill>
            <a:ln w="0">
              <a:solidFill>
                <a:srgbClr val="000000"/>
              </a:solidFill>
              <a:prstDash val="solid"/>
              <a:round/>
              <a:headEnd/>
              <a:tailEnd/>
            </a:ln>
          </p:spPr>
          <p:txBody>
            <a:bodyPr/>
            <a:lstStyle/>
            <a:p>
              <a:endParaRPr lang="en-US">
                <a:solidFill>
                  <a:srgbClr val="FFFFFF"/>
                </a:solidFill>
              </a:endParaRPr>
            </a:p>
          </p:txBody>
        </p:sp>
        <p:sp>
          <p:nvSpPr>
            <p:cNvPr id="77866" name="Freeform 1235"/>
            <p:cNvSpPr>
              <a:spLocks/>
            </p:cNvSpPr>
            <p:nvPr/>
          </p:nvSpPr>
          <p:spPr bwMode="auto">
            <a:xfrm>
              <a:off x="1861" y="2419"/>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49" y="65"/>
                    <a:pt x="32" y="65"/>
                  </a:cubicBezTo>
                  <a:cubicBezTo>
                    <a:pt x="14" y="65"/>
                    <a:pt x="0" y="50"/>
                    <a:pt x="0" y="33"/>
                  </a:cubicBezTo>
                  <a:cubicBezTo>
                    <a:pt x="0" y="15"/>
                    <a:pt x="14" y="0"/>
                    <a:pt x="32" y="0"/>
                  </a:cubicBezTo>
                  <a:cubicBezTo>
                    <a:pt x="49" y="0"/>
                    <a:pt x="64" y="15"/>
                    <a:pt x="64"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67" name="Freeform 1236"/>
            <p:cNvSpPr>
              <a:spLocks/>
            </p:cNvSpPr>
            <p:nvPr/>
          </p:nvSpPr>
          <p:spPr bwMode="auto">
            <a:xfrm>
              <a:off x="1489" y="1983"/>
              <a:ext cx="23" cy="22"/>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4" y="67"/>
                    <a:pt x="0" y="52"/>
                    <a:pt x="0" y="34"/>
                  </a:cubicBezTo>
                  <a:cubicBezTo>
                    <a:pt x="0" y="15"/>
                    <a:pt x="14" y="0"/>
                    <a:pt x="33" y="0"/>
                  </a:cubicBezTo>
                  <a:cubicBezTo>
                    <a:pt x="51" y="0"/>
                    <a:pt x="66" y="15"/>
                    <a:pt x="66" y="34"/>
                  </a:cubicBezTo>
                  <a:close/>
                </a:path>
              </a:pathLst>
            </a:custGeom>
            <a:solidFill>
              <a:srgbClr val="FBC80E"/>
            </a:solidFill>
            <a:ln w="0">
              <a:solidFill>
                <a:srgbClr val="000000"/>
              </a:solidFill>
              <a:prstDash val="solid"/>
              <a:round/>
              <a:headEnd/>
              <a:tailEnd/>
            </a:ln>
          </p:spPr>
          <p:txBody>
            <a:bodyPr/>
            <a:lstStyle/>
            <a:p>
              <a:endParaRPr lang="en-US">
                <a:solidFill>
                  <a:srgbClr val="FFFFFF"/>
                </a:solidFill>
              </a:endParaRPr>
            </a:p>
          </p:txBody>
        </p:sp>
        <p:sp>
          <p:nvSpPr>
            <p:cNvPr id="77868" name="Freeform 1237"/>
            <p:cNvSpPr>
              <a:spLocks/>
            </p:cNvSpPr>
            <p:nvPr/>
          </p:nvSpPr>
          <p:spPr bwMode="auto">
            <a:xfrm>
              <a:off x="1489" y="1983"/>
              <a:ext cx="23" cy="22"/>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4" y="67"/>
                    <a:pt x="0" y="52"/>
                    <a:pt x="0" y="34"/>
                  </a:cubicBezTo>
                  <a:cubicBezTo>
                    <a:pt x="0" y="15"/>
                    <a:pt x="14" y="0"/>
                    <a:pt x="33" y="0"/>
                  </a:cubicBezTo>
                  <a:cubicBezTo>
                    <a:pt x="51" y="0"/>
                    <a:pt x="66" y="15"/>
                    <a:pt x="66"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69" name="Freeform 1238"/>
            <p:cNvSpPr>
              <a:spLocks/>
            </p:cNvSpPr>
            <p:nvPr/>
          </p:nvSpPr>
          <p:spPr bwMode="auto">
            <a:xfrm>
              <a:off x="1617" y="162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FBC50F"/>
            </a:solidFill>
            <a:ln w="0">
              <a:solidFill>
                <a:srgbClr val="000000"/>
              </a:solidFill>
              <a:prstDash val="solid"/>
              <a:round/>
              <a:headEnd/>
              <a:tailEnd/>
            </a:ln>
          </p:spPr>
          <p:txBody>
            <a:bodyPr/>
            <a:lstStyle/>
            <a:p>
              <a:endParaRPr lang="en-US">
                <a:solidFill>
                  <a:srgbClr val="FFFFFF"/>
                </a:solidFill>
              </a:endParaRPr>
            </a:p>
          </p:txBody>
        </p:sp>
        <p:sp>
          <p:nvSpPr>
            <p:cNvPr id="77870" name="Freeform 1239"/>
            <p:cNvSpPr>
              <a:spLocks/>
            </p:cNvSpPr>
            <p:nvPr/>
          </p:nvSpPr>
          <p:spPr bwMode="auto">
            <a:xfrm>
              <a:off x="1617" y="162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71" name="Freeform 1240"/>
            <p:cNvSpPr>
              <a:spLocks/>
            </p:cNvSpPr>
            <p:nvPr/>
          </p:nvSpPr>
          <p:spPr bwMode="auto">
            <a:xfrm>
              <a:off x="490" y="2883"/>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77872" name="Freeform 1241"/>
            <p:cNvSpPr>
              <a:spLocks/>
            </p:cNvSpPr>
            <p:nvPr/>
          </p:nvSpPr>
          <p:spPr bwMode="auto">
            <a:xfrm>
              <a:off x="490" y="2883"/>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73" name="Freeform 1242"/>
            <p:cNvSpPr>
              <a:spLocks/>
            </p:cNvSpPr>
            <p:nvPr/>
          </p:nvSpPr>
          <p:spPr bwMode="auto">
            <a:xfrm>
              <a:off x="913" y="1756"/>
              <a:ext cx="41" cy="39"/>
            </a:xfrm>
            <a:custGeom>
              <a:avLst/>
              <a:gdLst>
                <a:gd name="T0" fmla="*/ 0 w 115"/>
                <a:gd name="T1" fmla="*/ 0 h 115"/>
                <a:gd name="T2" fmla="*/ 0 w 115"/>
                <a:gd name="T3" fmla="*/ 0 h 115"/>
                <a:gd name="T4" fmla="*/ 0 w 115"/>
                <a:gd name="T5" fmla="*/ 0 h 115"/>
                <a:gd name="T6" fmla="*/ 0 w 115"/>
                <a:gd name="T7" fmla="*/ 0 h 115"/>
                <a:gd name="T8" fmla="*/ 0 w 115"/>
                <a:gd name="T9" fmla="*/ 0 h 115"/>
                <a:gd name="T10" fmla="*/ 0 w 115"/>
                <a:gd name="T11" fmla="*/ 0 h 115"/>
                <a:gd name="T12" fmla="*/ 0 w 115"/>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5" h="115">
                  <a:moveTo>
                    <a:pt x="115" y="58"/>
                  </a:moveTo>
                  <a:lnTo>
                    <a:pt x="115" y="58"/>
                  </a:lnTo>
                  <a:cubicBezTo>
                    <a:pt x="115" y="89"/>
                    <a:pt x="89" y="115"/>
                    <a:pt x="58" y="115"/>
                  </a:cubicBezTo>
                  <a:cubicBezTo>
                    <a:pt x="26" y="115"/>
                    <a:pt x="0" y="89"/>
                    <a:pt x="0" y="58"/>
                  </a:cubicBezTo>
                  <a:cubicBezTo>
                    <a:pt x="0" y="26"/>
                    <a:pt x="26" y="0"/>
                    <a:pt x="58" y="0"/>
                  </a:cubicBezTo>
                  <a:cubicBezTo>
                    <a:pt x="89" y="0"/>
                    <a:pt x="115" y="26"/>
                    <a:pt x="115" y="58"/>
                  </a:cubicBezTo>
                  <a:close/>
                </a:path>
              </a:pathLst>
            </a:custGeom>
            <a:solidFill>
              <a:srgbClr val="FFEC02"/>
            </a:solidFill>
            <a:ln w="0">
              <a:solidFill>
                <a:srgbClr val="000000"/>
              </a:solidFill>
              <a:prstDash val="solid"/>
              <a:round/>
              <a:headEnd/>
              <a:tailEnd/>
            </a:ln>
          </p:spPr>
          <p:txBody>
            <a:bodyPr/>
            <a:lstStyle/>
            <a:p>
              <a:endParaRPr lang="en-US">
                <a:solidFill>
                  <a:srgbClr val="FFFFFF"/>
                </a:solidFill>
              </a:endParaRPr>
            </a:p>
          </p:txBody>
        </p:sp>
        <p:sp>
          <p:nvSpPr>
            <p:cNvPr id="77874" name="Freeform 1243"/>
            <p:cNvSpPr>
              <a:spLocks/>
            </p:cNvSpPr>
            <p:nvPr/>
          </p:nvSpPr>
          <p:spPr bwMode="auto">
            <a:xfrm>
              <a:off x="913" y="1756"/>
              <a:ext cx="41" cy="39"/>
            </a:xfrm>
            <a:custGeom>
              <a:avLst/>
              <a:gdLst>
                <a:gd name="T0" fmla="*/ 0 w 115"/>
                <a:gd name="T1" fmla="*/ 0 h 115"/>
                <a:gd name="T2" fmla="*/ 0 w 115"/>
                <a:gd name="T3" fmla="*/ 0 h 115"/>
                <a:gd name="T4" fmla="*/ 0 w 115"/>
                <a:gd name="T5" fmla="*/ 0 h 115"/>
                <a:gd name="T6" fmla="*/ 0 w 115"/>
                <a:gd name="T7" fmla="*/ 0 h 115"/>
                <a:gd name="T8" fmla="*/ 0 w 115"/>
                <a:gd name="T9" fmla="*/ 0 h 115"/>
                <a:gd name="T10" fmla="*/ 0 w 115"/>
                <a:gd name="T11" fmla="*/ 0 h 115"/>
                <a:gd name="T12" fmla="*/ 0 w 115"/>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5" h="115">
                  <a:moveTo>
                    <a:pt x="115" y="58"/>
                  </a:moveTo>
                  <a:lnTo>
                    <a:pt x="115" y="58"/>
                  </a:lnTo>
                  <a:cubicBezTo>
                    <a:pt x="115" y="89"/>
                    <a:pt x="89" y="115"/>
                    <a:pt x="58" y="115"/>
                  </a:cubicBezTo>
                  <a:cubicBezTo>
                    <a:pt x="26" y="115"/>
                    <a:pt x="0" y="89"/>
                    <a:pt x="0" y="58"/>
                  </a:cubicBezTo>
                  <a:cubicBezTo>
                    <a:pt x="0" y="26"/>
                    <a:pt x="26" y="0"/>
                    <a:pt x="58" y="0"/>
                  </a:cubicBezTo>
                  <a:cubicBezTo>
                    <a:pt x="89" y="0"/>
                    <a:pt x="115" y="26"/>
                    <a:pt x="115" y="5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75" name="Freeform 1244"/>
            <p:cNvSpPr>
              <a:spLocks/>
            </p:cNvSpPr>
            <p:nvPr/>
          </p:nvSpPr>
          <p:spPr bwMode="auto">
            <a:xfrm>
              <a:off x="610" y="1522"/>
              <a:ext cx="38" cy="37"/>
            </a:xfrm>
            <a:custGeom>
              <a:avLst/>
              <a:gdLst>
                <a:gd name="T0" fmla="*/ 0 w 108"/>
                <a:gd name="T1" fmla="*/ 0 h 107"/>
                <a:gd name="T2" fmla="*/ 0 w 108"/>
                <a:gd name="T3" fmla="*/ 0 h 107"/>
                <a:gd name="T4" fmla="*/ 0 w 108"/>
                <a:gd name="T5" fmla="*/ 0 h 107"/>
                <a:gd name="T6" fmla="*/ 0 w 108"/>
                <a:gd name="T7" fmla="*/ 0 h 107"/>
                <a:gd name="T8" fmla="*/ 0 w 108"/>
                <a:gd name="T9" fmla="*/ 0 h 107"/>
                <a:gd name="T10" fmla="*/ 0 w 108"/>
                <a:gd name="T11" fmla="*/ 0 h 107"/>
                <a:gd name="T12" fmla="*/ 0 w 108"/>
                <a:gd name="T13" fmla="*/ 0 h 10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8" h="107">
                  <a:moveTo>
                    <a:pt x="108" y="54"/>
                  </a:moveTo>
                  <a:lnTo>
                    <a:pt x="108" y="54"/>
                  </a:lnTo>
                  <a:cubicBezTo>
                    <a:pt x="108" y="83"/>
                    <a:pt x="84" y="107"/>
                    <a:pt x="54" y="107"/>
                  </a:cubicBezTo>
                  <a:cubicBezTo>
                    <a:pt x="24" y="107"/>
                    <a:pt x="0" y="83"/>
                    <a:pt x="0" y="54"/>
                  </a:cubicBezTo>
                  <a:cubicBezTo>
                    <a:pt x="0" y="24"/>
                    <a:pt x="24" y="0"/>
                    <a:pt x="54" y="0"/>
                  </a:cubicBezTo>
                  <a:cubicBezTo>
                    <a:pt x="84" y="0"/>
                    <a:pt x="108" y="24"/>
                    <a:pt x="108" y="54"/>
                  </a:cubicBezTo>
                  <a:close/>
                </a:path>
              </a:pathLst>
            </a:custGeom>
            <a:solidFill>
              <a:srgbClr val="FDDC07"/>
            </a:solidFill>
            <a:ln w="0">
              <a:solidFill>
                <a:srgbClr val="000000"/>
              </a:solidFill>
              <a:prstDash val="solid"/>
              <a:round/>
              <a:headEnd/>
              <a:tailEnd/>
            </a:ln>
          </p:spPr>
          <p:txBody>
            <a:bodyPr/>
            <a:lstStyle/>
            <a:p>
              <a:endParaRPr lang="en-US">
                <a:solidFill>
                  <a:srgbClr val="FFFFFF"/>
                </a:solidFill>
              </a:endParaRPr>
            </a:p>
          </p:txBody>
        </p:sp>
        <p:sp>
          <p:nvSpPr>
            <p:cNvPr id="77876" name="Freeform 1245"/>
            <p:cNvSpPr>
              <a:spLocks/>
            </p:cNvSpPr>
            <p:nvPr/>
          </p:nvSpPr>
          <p:spPr bwMode="auto">
            <a:xfrm>
              <a:off x="610" y="1522"/>
              <a:ext cx="38" cy="37"/>
            </a:xfrm>
            <a:custGeom>
              <a:avLst/>
              <a:gdLst>
                <a:gd name="T0" fmla="*/ 0 w 108"/>
                <a:gd name="T1" fmla="*/ 0 h 107"/>
                <a:gd name="T2" fmla="*/ 0 w 108"/>
                <a:gd name="T3" fmla="*/ 0 h 107"/>
                <a:gd name="T4" fmla="*/ 0 w 108"/>
                <a:gd name="T5" fmla="*/ 0 h 107"/>
                <a:gd name="T6" fmla="*/ 0 w 108"/>
                <a:gd name="T7" fmla="*/ 0 h 107"/>
                <a:gd name="T8" fmla="*/ 0 w 108"/>
                <a:gd name="T9" fmla="*/ 0 h 107"/>
                <a:gd name="T10" fmla="*/ 0 w 108"/>
                <a:gd name="T11" fmla="*/ 0 h 107"/>
                <a:gd name="T12" fmla="*/ 0 w 108"/>
                <a:gd name="T13" fmla="*/ 0 h 10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8" h="107">
                  <a:moveTo>
                    <a:pt x="108" y="54"/>
                  </a:moveTo>
                  <a:lnTo>
                    <a:pt x="108" y="54"/>
                  </a:lnTo>
                  <a:cubicBezTo>
                    <a:pt x="108" y="83"/>
                    <a:pt x="84" y="107"/>
                    <a:pt x="54" y="107"/>
                  </a:cubicBezTo>
                  <a:cubicBezTo>
                    <a:pt x="24" y="107"/>
                    <a:pt x="0" y="83"/>
                    <a:pt x="0" y="54"/>
                  </a:cubicBezTo>
                  <a:cubicBezTo>
                    <a:pt x="0" y="24"/>
                    <a:pt x="24" y="0"/>
                    <a:pt x="54" y="0"/>
                  </a:cubicBezTo>
                  <a:cubicBezTo>
                    <a:pt x="84" y="0"/>
                    <a:pt x="108" y="24"/>
                    <a:pt x="108" y="5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77" name="Freeform 1246"/>
            <p:cNvSpPr>
              <a:spLocks/>
            </p:cNvSpPr>
            <p:nvPr/>
          </p:nvSpPr>
          <p:spPr bwMode="auto">
            <a:xfrm>
              <a:off x="1848" y="239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A8D81C"/>
            </a:solidFill>
            <a:ln w="0">
              <a:solidFill>
                <a:srgbClr val="000000"/>
              </a:solidFill>
              <a:prstDash val="solid"/>
              <a:round/>
              <a:headEnd/>
              <a:tailEnd/>
            </a:ln>
          </p:spPr>
          <p:txBody>
            <a:bodyPr/>
            <a:lstStyle/>
            <a:p>
              <a:endParaRPr lang="en-US">
                <a:solidFill>
                  <a:srgbClr val="FFFFFF"/>
                </a:solidFill>
              </a:endParaRPr>
            </a:p>
          </p:txBody>
        </p:sp>
        <p:sp>
          <p:nvSpPr>
            <p:cNvPr id="77878" name="Freeform 1247"/>
            <p:cNvSpPr>
              <a:spLocks/>
            </p:cNvSpPr>
            <p:nvPr/>
          </p:nvSpPr>
          <p:spPr bwMode="auto">
            <a:xfrm>
              <a:off x="1848" y="239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79" name="Freeform 1248"/>
            <p:cNvSpPr>
              <a:spLocks/>
            </p:cNvSpPr>
            <p:nvPr/>
          </p:nvSpPr>
          <p:spPr bwMode="auto">
            <a:xfrm>
              <a:off x="556" y="3564"/>
              <a:ext cx="26" cy="24"/>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7"/>
                    <a:pt x="57" y="73"/>
                    <a:pt x="37" y="73"/>
                  </a:cubicBezTo>
                  <a:cubicBezTo>
                    <a:pt x="16" y="73"/>
                    <a:pt x="0" y="57"/>
                    <a:pt x="0" y="37"/>
                  </a:cubicBezTo>
                  <a:cubicBezTo>
                    <a:pt x="0" y="16"/>
                    <a:pt x="16" y="0"/>
                    <a:pt x="37" y="0"/>
                  </a:cubicBezTo>
                  <a:cubicBezTo>
                    <a:pt x="57" y="0"/>
                    <a:pt x="73" y="16"/>
                    <a:pt x="73" y="37"/>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7880" name="Freeform 1249"/>
            <p:cNvSpPr>
              <a:spLocks/>
            </p:cNvSpPr>
            <p:nvPr/>
          </p:nvSpPr>
          <p:spPr bwMode="auto">
            <a:xfrm>
              <a:off x="556" y="3564"/>
              <a:ext cx="26" cy="24"/>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7"/>
                    <a:pt x="57" y="73"/>
                    <a:pt x="37" y="73"/>
                  </a:cubicBezTo>
                  <a:cubicBezTo>
                    <a:pt x="16" y="73"/>
                    <a:pt x="0" y="57"/>
                    <a:pt x="0" y="37"/>
                  </a:cubicBezTo>
                  <a:cubicBezTo>
                    <a:pt x="0" y="16"/>
                    <a:pt x="16" y="0"/>
                    <a:pt x="37" y="0"/>
                  </a:cubicBezTo>
                  <a:cubicBezTo>
                    <a:pt x="57" y="0"/>
                    <a:pt x="73" y="16"/>
                    <a:pt x="73"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81" name="Freeform 1250"/>
            <p:cNvSpPr>
              <a:spLocks/>
            </p:cNvSpPr>
            <p:nvPr/>
          </p:nvSpPr>
          <p:spPr bwMode="auto">
            <a:xfrm>
              <a:off x="1341" y="2014"/>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3" y="61"/>
                    <a:pt x="0" y="48"/>
                    <a:pt x="0" y="31"/>
                  </a:cubicBezTo>
                  <a:cubicBezTo>
                    <a:pt x="0" y="13"/>
                    <a:pt x="13" y="0"/>
                    <a:pt x="31" y="0"/>
                  </a:cubicBezTo>
                  <a:cubicBezTo>
                    <a:pt x="48" y="0"/>
                    <a:pt x="62" y="13"/>
                    <a:pt x="62" y="31"/>
                  </a:cubicBezTo>
                  <a:close/>
                </a:path>
              </a:pathLst>
            </a:custGeom>
            <a:solidFill>
              <a:srgbClr val="F9AD16"/>
            </a:solidFill>
            <a:ln w="0">
              <a:solidFill>
                <a:srgbClr val="000000"/>
              </a:solidFill>
              <a:prstDash val="solid"/>
              <a:round/>
              <a:headEnd/>
              <a:tailEnd/>
            </a:ln>
          </p:spPr>
          <p:txBody>
            <a:bodyPr/>
            <a:lstStyle/>
            <a:p>
              <a:endParaRPr lang="en-US">
                <a:solidFill>
                  <a:srgbClr val="FFFFFF"/>
                </a:solidFill>
              </a:endParaRPr>
            </a:p>
          </p:txBody>
        </p:sp>
        <p:sp>
          <p:nvSpPr>
            <p:cNvPr id="77882" name="Freeform 1251"/>
            <p:cNvSpPr>
              <a:spLocks/>
            </p:cNvSpPr>
            <p:nvPr/>
          </p:nvSpPr>
          <p:spPr bwMode="auto">
            <a:xfrm>
              <a:off x="1341" y="2014"/>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3" y="61"/>
                    <a:pt x="0" y="48"/>
                    <a:pt x="0" y="31"/>
                  </a:cubicBezTo>
                  <a:cubicBezTo>
                    <a:pt x="0" y="13"/>
                    <a:pt x="13"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83" name="Freeform 1252"/>
            <p:cNvSpPr>
              <a:spLocks/>
            </p:cNvSpPr>
            <p:nvPr/>
          </p:nvSpPr>
          <p:spPr bwMode="auto">
            <a:xfrm>
              <a:off x="2467" y="294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7884" name="Freeform 1253"/>
            <p:cNvSpPr>
              <a:spLocks/>
            </p:cNvSpPr>
            <p:nvPr/>
          </p:nvSpPr>
          <p:spPr bwMode="auto">
            <a:xfrm>
              <a:off x="2467" y="294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85" name="Freeform 1254"/>
            <p:cNvSpPr>
              <a:spLocks/>
            </p:cNvSpPr>
            <p:nvPr/>
          </p:nvSpPr>
          <p:spPr bwMode="auto">
            <a:xfrm>
              <a:off x="964" y="3076"/>
              <a:ext cx="25" cy="25"/>
            </a:xfrm>
            <a:custGeom>
              <a:avLst/>
              <a:gdLst>
                <a:gd name="T0" fmla="*/ 0 w 70"/>
                <a:gd name="T1" fmla="*/ 0 h 71"/>
                <a:gd name="T2" fmla="*/ 0 w 70"/>
                <a:gd name="T3" fmla="*/ 0 h 71"/>
                <a:gd name="T4" fmla="*/ 0 w 70"/>
                <a:gd name="T5" fmla="*/ 0 h 71"/>
                <a:gd name="T6" fmla="*/ 0 w 70"/>
                <a:gd name="T7" fmla="*/ 0 h 71"/>
                <a:gd name="T8" fmla="*/ 0 w 70"/>
                <a:gd name="T9" fmla="*/ 0 h 71"/>
                <a:gd name="T10" fmla="*/ 0 w 70"/>
                <a:gd name="T11" fmla="*/ 0 h 71"/>
                <a:gd name="T12" fmla="*/ 0 w 70"/>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71">
                  <a:moveTo>
                    <a:pt x="70" y="36"/>
                  </a:moveTo>
                  <a:lnTo>
                    <a:pt x="70" y="36"/>
                  </a:lnTo>
                  <a:cubicBezTo>
                    <a:pt x="70" y="55"/>
                    <a:pt x="54" y="71"/>
                    <a:pt x="35" y="71"/>
                  </a:cubicBezTo>
                  <a:cubicBezTo>
                    <a:pt x="15" y="71"/>
                    <a:pt x="0" y="55"/>
                    <a:pt x="0" y="36"/>
                  </a:cubicBezTo>
                  <a:cubicBezTo>
                    <a:pt x="0" y="16"/>
                    <a:pt x="15" y="0"/>
                    <a:pt x="35" y="0"/>
                  </a:cubicBezTo>
                  <a:cubicBezTo>
                    <a:pt x="54" y="0"/>
                    <a:pt x="70" y="16"/>
                    <a:pt x="70" y="36"/>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7886" name="Freeform 1255"/>
            <p:cNvSpPr>
              <a:spLocks/>
            </p:cNvSpPr>
            <p:nvPr/>
          </p:nvSpPr>
          <p:spPr bwMode="auto">
            <a:xfrm>
              <a:off x="964" y="3076"/>
              <a:ext cx="25" cy="25"/>
            </a:xfrm>
            <a:custGeom>
              <a:avLst/>
              <a:gdLst>
                <a:gd name="T0" fmla="*/ 0 w 70"/>
                <a:gd name="T1" fmla="*/ 0 h 71"/>
                <a:gd name="T2" fmla="*/ 0 w 70"/>
                <a:gd name="T3" fmla="*/ 0 h 71"/>
                <a:gd name="T4" fmla="*/ 0 w 70"/>
                <a:gd name="T5" fmla="*/ 0 h 71"/>
                <a:gd name="T6" fmla="*/ 0 w 70"/>
                <a:gd name="T7" fmla="*/ 0 h 71"/>
                <a:gd name="T8" fmla="*/ 0 w 70"/>
                <a:gd name="T9" fmla="*/ 0 h 71"/>
                <a:gd name="T10" fmla="*/ 0 w 70"/>
                <a:gd name="T11" fmla="*/ 0 h 71"/>
                <a:gd name="T12" fmla="*/ 0 w 70"/>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71">
                  <a:moveTo>
                    <a:pt x="70" y="36"/>
                  </a:moveTo>
                  <a:lnTo>
                    <a:pt x="70" y="36"/>
                  </a:lnTo>
                  <a:cubicBezTo>
                    <a:pt x="70" y="55"/>
                    <a:pt x="54" y="71"/>
                    <a:pt x="35" y="71"/>
                  </a:cubicBezTo>
                  <a:cubicBezTo>
                    <a:pt x="15" y="71"/>
                    <a:pt x="0" y="55"/>
                    <a:pt x="0" y="36"/>
                  </a:cubicBezTo>
                  <a:cubicBezTo>
                    <a:pt x="0" y="16"/>
                    <a:pt x="15" y="0"/>
                    <a:pt x="35" y="0"/>
                  </a:cubicBezTo>
                  <a:cubicBezTo>
                    <a:pt x="54" y="0"/>
                    <a:pt x="70" y="16"/>
                    <a:pt x="70"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7887" name="Freeform 1256"/>
            <p:cNvSpPr>
              <a:spLocks/>
            </p:cNvSpPr>
            <p:nvPr/>
          </p:nvSpPr>
          <p:spPr bwMode="auto">
            <a:xfrm>
              <a:off x="2258" y="2570"/>
              <a:ext cx="22" cy="21"/>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FEE305"/>
            </a:solidFill>
            <a:ln w="0">
              <a:solidFill>
                <a:srgbClr val="000000"/>
              </a:solidFill>
              <a:prstDash val="solid"/>
              <a:round/>
              <a:headEnd/>
              <a:tailEnd/>
            </a:ln>
          </p:spPr>
          <p:txBody>
            <a:bodyPr/>
            <a:lstStyle/>
            <a:p>
              <a:endParaRPr lang="en-US">
                <a:solidFill>
                  <a:srgbClr val="FFFFFF"/>
                </a:solidFill>
              </a:endParaRPr>
            </a:p>
          </p:txBody>
        </p:sp>
        <p:sp>
          <p:nvSpPr>
            <p:cNvPr id="77888" name="Freeform 1257"/>
            <p:cNvSpPr>
              <a:spLocks/>
            </p:cNvSpPr>
            <p:nvPr/>
          </p:nvSpPr>
          <p:spPr bwMode="auto">
            <a:xfrm>
              <a:off x="2258" y="2570"/>
              <a:ext cx="22" cy="21"/>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grpSp>
      <p:sp>
        <p:nvSpPr>
          <p:cNvPr id="77827" name="Rectangle 4"/>
          <p:cNvSpPr>
            <a:spLocks noChangeArrowheads="1"/>
          </p:cNvSpPr>
          <p:nvPr/>
        </p:nvSpPr>
        <p:spPr bwMode="auto">
          <a:xfrm>
            <a:off x="490538" y="1806575"/>
            <a:ext cx="4033837" cy="115888"/>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FFFFFF"/>
              </a:solidFill>
            </a:endParaRPr>
          </a:p>
        </p:txBody>
      </p:sp>
      <p:sp>
        <p:nvSpPr>
          <p:cNvPr id="77828" name="TextBox 13"/>
          <p:cNvSpPr txBox="1">
            <a:spLocks noChangeArrowheads="1"/>
          </p:cNvSpPr>
          <p:nvPr/>
        </p:nvSpPr>
        <p:spPr bwMode="auto">
          <a:xfrm>
            <a:off x="1138238" y="1719263"/>
            <a:ext cx="2425700"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400">
                <a:solidFill>
                  <a:srgbClr val="000000"/>
                </a:solidFill>
              </a:rPr>
              <a:t>Normal Marrow</a:t>
            </a:r>
          </a:p>
        </p:txBody>
      </p:sp>
      <p:sp>
        <p:nvSpPr>
          <p:cNvPr id="77829" name="TextBox 8"/>
          <p:cNvSpPr txBox="1">
            <a:spLocks noChangeArrowheads="1"/>
          </p:cNvSpPr>
          <p:nvPr/>
        </p:nvSpPr>
        <p:spPr bwMode="auto">
          <a:xfrm>
            <a:off x="1484313" y="5821363"/>
            <a:ext cx="140970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solidFill>
                  <a:srgbClr val="FF0000"/>
                </a:solidFill>
              </a:rPr>
              <a:t>Fold CD33</a:t>
            </a:r>
          </a:p>
        </p:txBody>
      </p:sp>
      <p:sp>
        <p:nvSpPr>
          <p:cNvPr id="77830" name="Rectangle 11"/>
          <p:cNvSpPr>
            <a:spLocks noChangeArrowheads="1"/>
          </p:cNvSpPr>
          <p:nvPr/>
        </p:nvSpPr>
        <p:spPr bwMode="auto">
          <a:xfrm>
            <a:off x="4979988" y="1806575"/>
            <a:ext cx="4033837" cy="115888"/>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FFFFFF"/>
              </a:solidFill>
            </a:endParaRPr>
          </a:p>
        </p:txBody>
      </p:sp>
      <p:sp>
        <p:nvSpPr>
          <p:cNvPr id="77831" name="TextBox 12"/>
          <p:cNvSpPr txBox="1">
            <a:spLocks noChangeArrowheads="1"/>
          </p:cNvSpPr>
          <p:nvPr/>
        </p:nvSpPr>
        <p:spPr bwMode="auto">
          <a:xfrm>
            <a:off x="5376863" y="1719263"/>
            <a:ext cx="2794000"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400">
                <a:solidFill>
                  <a:srgbClr val="000000"/>
                </a:solidFill>
              </a:rPr>
              <a:t>AML27 (FLT3-ITD)</a:t>
            </a:r>
          </a:p>
        </p:txBody>
      </p:sp>
      <p:sp>
        <p:nvSpPr>
          <p:cNvPr id="77832" name="TextBox 14"/>
          <p:cNvSpPr txBox="1">
            <a:spLocks noChangeArrowheads="1"/>
          </p:cNvSpPr>
          <p:nvPr/>
        </p:nvSpPr>
        <p:spPr bwMode="auto">
          <a:xfrm>
            <a:off x="6229350" y="5821363"/>
            <a:ext cx="140970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solidFill>
                  <a:srgbClr val="FF0000"/>
                </a:solidFill>
              </a:rPr>
              <a:t>Fold CD33</a:t>
            </a:r>
          </a:p>
        </p:txBody>
      </p:sp>
      <p:sp>
        <p:nvSpPr>
          <p:cNvPr id="77833" name="Title 3"/>
          <p:cNvSpPr>
            <a:spLocks noGrp="1"/>
          </p:cNvSpPr>
          <p:nvPr>
            <p:ph type="title"/>
          </p:nvPr>
        </p:nvSpPr>
        <p:spPr/>
        <p:txBody>
          <a:bodyPr/>
          <a:lstStyle/>
          <a:p>
            <a:r>
              <a:rPr lang="de-DE">
                <a:latin typeface="Arial" charset="0"/>
                <a:ea typeface="MS PGothic" charset="0"/>
              </a:rPr>
              <a:t>Aberrant marker expression in AML</a:t>
            </a:r>
            <a:endParaRPr lang="en-US">
              <a:latin typeface="Arial" charset="0"/>
              <a:ea typeface="MS PGothic" charset="0"/>
            </a:endParaRPr>
          </a:p>
        </p:txBody>
      </p:sp>
      <p:sp>
        <p:nvSpPr>
          <p:cNvPr id="2519" name="TextBox 2518"/>
          <p:cNvSpPr txBox="1"/>
          <p:nvPr/>
        </p:nvSpPr>
        <p:spPr>
          <a:xfrm>
            <a:off x="3951288" y="6457950"/>
            <a:ext cx="5235575" cy="400050"/>
          </a:xfrm>
          <a:prstGeom prst="rect">
            <a:avLst/>
          </a:prstGeom>
          <a:noFill/>
        </p:spPr>
        <p:txBody>
          <a:bodyPr wrap="none">
            <a:spAutoFit/>
          </a:bodyPr>
          <a:lstStyle/>
          <a:p>
            <a:pPr>
              <a:defRPr/>
            </a:pPr>
            <a:r>
              <a:rPr lang="en-US" sz="2000" dirty="0">
                <a:solidFill>
                  <a:srgbClr val="FFFFFF">
                    <a:lumMod val="75000"/>
                  </a:srgbClr>
                </a:solidFill>
                <a:ea typeface="MS PGothic" panose="020B0600070205080204" pitchFamily="34" charset="-128"/>
              </a:rPr>
              <a:t>-Behbehani et al., Cancer Discovery, 2015</a:t>
            </a:r>
          </a:p>
        </p:txBody>
      </p:sp>
    </p:spTree>
    <p:extLst>
      <p:ext uri="{BB962C8B-B14F-4D97-AF65-F5344CB8AC3E}">
        <p14:creationId xmlns:p14="http://schemas.microsoft.com/office/powerpoint/2010/main" val="1150289566"/>
      </p:ext>
    </p:extLst>
  </p:cSld>
  <p:clrMapOvr>
    <a:masterClrMapping/>
  </p:clrMapOvr>
  <p:transition spd="med">
    <p:fade/>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8849" name="Group 1260"/>
          <p:cNvGrpSpPr>
            <a:grpSpLocks noChangeAspect="1"/>
          </p:cNvGrpSpPr>
          <p:nvPr/>
        </p:nvGrpSpPr>
        <p:grpSpPr bwMode="auto">
          <a:xfrm>
            <a:off x="4648200" y="1801813"/>
            <a:ext cx="4389438" cy="4389437"/>
            <a:chOff x="2928" y="1135"/>
            <a:chExt cx="2765" cy="2765"/>
          </a:xfrm>
        </p:grpSpPr>
        <p:sp>
          <p:nvSpPr>
            <p:cNvPr id="220401" name="AutoShape 1259"/>
            <p:cNvSpPr>
              <a:spLocks noChangeAspect="1" noChangeArrowheads="1" noTextEdit="1"/>
            </p:cNvSpPr>
            <p:nvPr/>
          </p:nvSpPr>
          <p:spPr bwMode="auto">
            <a:xfrm>
              <a:off x="2928" y="1135"/>
              <a:ext cx="2765" cy="27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solidFill>
                  <a:srgbClr val="FFFFFF"/>
                </a:solidFill>
              </a:endParaRPr>
            </a:p>
          </p:txBody>
        </p:sp>
        <p:grpSp>
          <p:nvGrpSpPr>
            <p:cNvPr id="220402" name="Group 1461"/>
            <p:cNvGrpSpPr>
              <a:grpSpLocks/>
            </p:cNvGrpSpPr>
            <p:nvPr/>
          </p:nvGrpSpPr>
          <p:grpSpPr bwMode="auto">
            <a:xfrm>
              <a:off x="2928" y="1132"/>
              <a:ext cx="2769" cy="2768"/>
              <a:chOff x="2928" y="1132"/>
              <a:chExt cx="2769" cy="2768"/>
            </a:xfrm>
          </p:grpSpPr>
          <p:sp>
            <p:nvSpPr>
              <p:cNvPr id="221455" name="Freeform 1261"/>
              <p:cNvSpPr>
                <a:spLocks/>
              </p:cNvSpPr>
              <p:nvPr/>
            </p:nvSpPr>
            <p:spPr bwMode="auto">
              <a:xfrm>
                <a:off x="2928" y="1132"/>
                <a:ext cx="2769" cy="2768"/>
              </a:xfrm>
              <a:custGeom>
                <a:avLst/>
                <a:gdLst>
                  <a:gd name="T0" fmla="*/ 0 w 7826"/>
                  <a:gd name="T1" fmla="*/ 0 h 8119"/>
                  <a:gd name="T2" fmla="*/ 0 w 7826"/>
                  <a:gd name="T3" fmla="*/ 0 h 8119"/>
                  <a:gd name="T4" fmla="*/ 1 w 7826"/>
                  <a:gd name="T5" fmla="*/ 0 h 8119"/>
                  <a:gd name="T6" fmla="*/ 1 w 7826"/>
                  <a:gd name="T7" fmla="*/ 0 h 8119"/>
                  <a:gd name="T8" fmla="*/ 0 w 7826"/>
                  <a:gd name="T9" fmla="*/ 0 h 8119"/>
                  <a:gd name="T10" fmla="*/ 0 w 7826"/>
                  <a:gd name="T11" fmla="*/ 0 h 8119"/>
                  <a:gd name="T12" fmla="*/ 0 w 7826"/>
                  <a:gd name="T13" fmla="*/ 0 h 81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26" h="8119">
                    <a:moveTo>
                      <a:pt x="0" y="0"/>
                    </a:moveTo>
                    <a:lnTo>
                      <a:pt x="0" y="0"/>
                    </a:lnTo>
                    <a:lnTo>
                      <a:pt x="7826" y="0"/>
                    </a:lnTo>
                    <a:lnTo>
                      <a:pt x="7826" y="8119"/>
                    </a:lnTo>
                    <a:lnTo>
                      <a:pt x="0" y="8119"/>
                    </a:lnTo>
                    <a:lnTo>
                      <a:pt x="0" y="0"/>
                    </a:lnTo>
                    <a:close/>
                  </a:path>
                </a:pathLst>
              </a:custGeom>
              <a:solidFill>
                <a:srgbClr val="FFFFFF"/>
              </a:solidFill>
              <a:ln w="0">
                <a:solidFill>
                  <a:srgbClr val="000000"/>
                </a:solidFill>
                <a:prstDash val="solid"/>
                <a:round/>
                <a:headEnd/>
                <a:tailEnd/>
              </a:ln>
            </p:spPr>
            <p:txBody>
              <a:bodyPr/>
              <a:lstStyle/>
              <a:p>
                <a:endParaRPr lang="en-US">
                  <a:solidFill>
                    <a:srgbClr val="FFFFFF"/>
                  </a:solidFill>
                </a:endParaRPr>
              </a:p>
            </p:txBody>
          </p:sp>
          <p:sp>
            <p:nvSpPr>
              <p:cNvPr id="221456" name="Freeform 1262"/>
              <p:cNvSpPr>
                <a:spLocks/>
              </p:cNvSpPr>
              <p:nvPr/>
            </p:nvSpPr>
            <p:spPr bwMode="auto">
              <a:xfrm>
                <a:off x="2974" y="1155"/>
                <a:ext cx="21" cy="21"/>
              </a:xfrm>
              <a:custGeom>
                <a:avLst/>
                <a:gdLst>
                  <a:gd name="T0" fmla="*/ 0 w 60"/>
                  <a:gd name="T1" fmla="*/ 0 h 60"/>
                  <a:gd name="T2" fmla="*/ 0 w 60"/>
                  <a:gd name="T3" fmla="*/ 0 h 60"/>
                  <a:gd name="T4" fmla="*/ 0 w 60"/>
                  <a:gd name="T5" fmla="*/ 0 h 60"/>
                  <a:gd name="T6" fmla="*/ 0 w 60"/>
                  <a:gd name="T7" fmla="*/ 0 h 60"/>
                  <a:gd name="T8" fmla="*/ 0 w 60"/>
                  <a:gd name="T9" fmla="*/ 0 h 60"/>
                  <a:gd name="T10" fmla="*/ 0 w 60"/>
                  <a:gd name="T11" fmla="*/ 0 h 60"/>
                  <a:gd name="T12" fmla="*/ 0 w 60"/>
                  <a:gd name="T13" fmla="*/ 0 h 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0">
                    <a:moveTo>
                      <a:pt x="60" y="30"/>
                    </a:moveTo>
                    <a:lnTo>
                      <a:pt x="60" y="30"/>
                    </a:lnTo>
                    <a:cubicBezTo>
                      <a:pt x="60" y="46"/>
                      <a:pt x="46" y="60"/>
                      <a:pt x="30" y="60"/>
                    </a:cubicBezTo>
                    <a:cubicBezTo>
                      <a:pt x="13" y="60"/>
                      <a:pt x="0" y="46"/>
                      <a:pt x="0" y="30"/>
                    </a:cubicBezTo>
                    <a:cubicBezTo>
                      <a:pt x="0" y="13"/>
                      <a:pt x="13" y="0"/>
                      <a:pt x="30" y="0"/>
                    </a:cubicBezTo>
                    <a:cubicBezTo>
                      <a:pt x="46" y="0"/>
                      <a:pt x="60" y="13"/>
                      <a:pt x="60" y="3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457" name="Freeform 1263"/>
              <p:cNvSpPr>
                <a:spLocks/>
              </p:cNvSpPr>
              <p:nvPr/>
            </p:nvSpPr>
            <p:spPr bwMode="auto">
              <a:xfrm>
                <a:off x="2935" y="1183"/>
                <a:ext cx="99" cy="95"/>
              </a:xfrm>
              <a:custGeom>
                <a:avLst/>
                <a:gdLst>
                  <a:gd name="T0" fmla="*/ 0 w 280"/>
                  <a:gd name="T1" fmla="*/ 0 h 280"/>
                  <a:gd name="T2" fmla="*/ 0 w 280"/>
                  <a:gd name="T3" fmla="*/ 0 h 280"/>
                  <a:gd name="T4" fmla="*/ 0 w 280"/>
                  <a:gd name="T5" fmla="*/ 0 h 280"/>
                  <a:gd name="T6" fmla="*/ 0 w 280"/>
                  <a:gd name="T7" fmla="*/ 0 h 280"/>
                  <a:gd name="T8" fmla="*/ 0 w 280"/>
                  <a:gd name="T9" fmla="*/ 0 h 280"/>
                  <a:gd name="T10" fmla="*/ 0 w 280"/>
                  <a:gd name="T11" fmla="*/ 0 h 280"/>
                  <a:gd name="T12" fmla="*/ 0 w 280"/>
                  <a:gd name="T13" fmla="*/ 0 h 2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0" h="280">
                    <a:moveTo>
                      <a:pt x="280" y="140"/>
                    </a:moveTo>
                    <a:lnTo>
                      <a:pt x="280" y="140"/>
                    </a:lnTo>
                    <a:cubicBezTo>
                      <a:pt x="280" y="217"/>
                      <a:pt x="217" y="280"/>
                      <a:pt x="140" y="280"/>
                    </a:cubicBezTo>
                    <a:cubicBezTo>
                      <a:pt x="62" y="280"/>
                      <a:pt x="0" y="217"/>
                      <a:pt x="0" y="140"/>
                    </a:cubicBezTo>
                    <a:cubicBezTo>
                      <a:pt x="0" y="62"/>
                      <a:pt x="62" y="0"/>
                      <a:pt x="140" y="0"/>
                    </a:cubicBezTo>
                    <a:cubicBezTo>
                      <a:pt x="217" y="0"/>
                      <a:pt x="280" y="62"/>
                      <a:pt x="280" y="14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458" name="Freeform 1264"/>
              <p:cNvSpPr>
                <a:spLocks noEditPoints="1"/>
              </p:cNvSpPr>
              <p:nvPr/>
            </p:nvSpPr>
            <p:spPr bwMode="auto">
              <a:xfrm>
                <a:off x="3047" y="1151"/>
                <a:ext cx="83" cy="27"/>
              </a:xfrm>
              <a:custGeom>
                <a:avLst/>
                <a:gdLst>
                  <a:gd name="T0" fmla="*/ 0 w 235"/>
                  <a:gd name="T1" fmla="*/ 0 h 79"/>
                  <a:gd name="T2" fmla="*/ 0 w 235"/>
                  <a:gd name="T3" fmla="*/ 0 h 79"/>
                  <a:gd name="T4" fmla="*/ 0 w 235"/>
                  <a:gd name="T5" fmla="*/ 0 h 79"/>
                  <a:gd name="T6" fmla="*/ 0 w 235"/>
                  <a:gd name="T7" fmla="*/ 0 h 79"/>
                  <a:gd name="T8" fmla="*/ 0 w 235"/>
                  <a:gd name="T9" fmla="*/ 0 h 79"/>
                  <a:gd name="T10" fmla="*/ 0 w 235"/>
                  <a:gd name="T11" fmla="*/ 0 h 79"/>
                  <a:gd name="T12" fmla="*/ 0 w 235"/>
                  <a:gd name="T13" fmla="*/ 0 h 79"/>
                  <a:gd name="T14" fmla="*/ 0 w 235"/>
                  <a:gd name="T15" fmla="*/ 0 h 79"/>
                  <a:gd name="T16" fmla="*/ 0 w 235"/>
                  <a:gd name="T17" fmla="*/ 0 h 79"/>
                  <a:gd name="T18" fmla="*/ 0 w 235"/>
                  <a:gd name="T19" fmla="*/ 0 h 79"/>
                  <a:gd name="T20" fmla="*/ 0 w 235"/>
                  <a:gd name="T21" fmla="*/ 0 h 79"/>
                  <a:gd name="T22" fmla="*/ 0 w 235"/>
                  <a:gd name="T23" fmla="*/ 0 h 79"/>
                  <a:gd name="T24" fmla="*/ 0 w 235"/>
                  <a:gd name="T25" fmla="*/ 0 h 79"/>
                  <a:gd name="T26" fmla="*/ 0 w 235"/>
                  <a:gd name="T27" fmla="*/ 0 h 79"/>
                  <a:gd name="T28" fmla="*/ 0 w 235"/>
                  <a:gd name="T29" fmla="*/ 0 h 79"/>
                  <a:gd name="T30" fmla="*/ 0 w 235"/>
                  <a:gd name="T31" fmla="*/ 0 h 79"/>
                  <a:gd name="T32" fmla="*/ 0 w 235"/>
                  <a:gd name="T33" fmla="*/ 0 h 79"/>
                  <a:gd name="T34" fmla="*/ 0 w 235"/>
                  <a:gd name="T35" fmla="*/ 0 h 79"/>
                  <a:gd name="T36" fmla="*/ 0 w 235"/>
                  <a:gd name="T37" fmla="*/ 0 h 79"/>
                  <a:gd name="T38" fmla="*/ 0 w 235"/>
                  <a:gd name="T39" fmla="*/ 0 h 79"/>
                  <a:gd name="T40" fmla="*/ 0 w 235"/>
                  <a:gd name="T41" fmla="*/ 0 h 79"/>
                  <a:gd name="T42" fmla="*/ 0 w 235"/>
                  <a:gd name="T43" fmla="*/ 0 h 79"/>
                  <a:gd name="T44" fmla="*/ 0 w 235"/>
                  <a:gd name="T45" fmla="*/ 0 h 79"/>
                  <a:gd name="T46" fmla="*/ 0 w 235"/>
                  <a:gd name="T47" fmla="*/ 0 h 79"/>
                  <a:gd name="T48" fmla="*/ 0 w 235"/>
                  <a:gd name="T49" fmla="*/ 0 h 79"/>
                  <a:gd name="T50" fmla="*/ 0 w 235"/>
                  <a:gd name="T51" fmla="*/ 0 h 79"/>
                  <a:gd name="T52" fmla="*/ 0 w 235"/>
                  <a:gd name="T53" fmla="*/ 0 h 79"/>
                  <a:gd name="T54" fmla="*/ 0 w 235"/>
                  <a:gd name="T55" fmla="*/ 0 h 79"/>
                  <a:gd name="T56" fmla="*/ 0 w 235"/>
                  <a:gd name="T57" fmla="*/ 0 h 79"/>
                  <a:gd name="T58" fmla="*/ 0 w 235"/>
                  <a:gd name="T59" fmla="*/ 0 h 79"/>
                  <a:gd name="T60" fmla="*/ 0 w 235"/>
                  <a:gd name="T61" fmla="*/ 0 h 79"/>
                  <a:gd name="T62" fmla="*/ 0 w 235"/>
                  <a:gd name="T63" fmla="*/ 0 h 7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5" h="79">
                    <a:moveTo>
                      <a:pt x="0" y="78"/>
                    </a:moveTo>
                    <a:lnTo>
                      <a:pt x="0" y="78"/>
                    </a:lnTo>
                    <a:lnTo>
                      <a:pt x="0" y="70"/>
                    </a:lnTo>
                    <a:lnTo>
                      <a:pt x="14" y="70"/>
                    </a:lnTo>
                    <a:lnTo>
                      <a:pt x="14" y="13"/>
                    </a:lnTo>
                    <a:lnTo>
                      <a:pt x="0" y="17"/>
                    </a:lnTo>
                    <a:lnTo>
                      <a:pt x="0" y="9"/>
                    </a:lnTo>
                    <a:lnTo>
                      <a:pt x="24" y="3"/>
                    </a:lnTo>
                    <a:lnTo>
                      <a:pt x="24" y="70"/>
                    </a:lnTo>
                    <a:lnTo>
                      <a:pt x="38" y="70"/>
                    </a:lnTo>
                    <a:lnTo>
                      <a:pt x="38" y="78"/>
                    </a:lnTo>
                    <a:lnTo>
                      <a:pt x="0" y="78"/>
                    </a:lnTo>
                    <a:close/>
                    <a:moveTo>
                      <a:pt x="110" y="79"/>
                    </a:moveTo>
                    <a:lnTo>
                      <a:pt x="110" y="79"/>
                    </a:lnTo>
                    <a:cubicBezTo>
                      <a:pt x="99" y="79"/>
                      <a:pt x="92" y="71"/>
                      <a:pt x="92" y="71"/>
                    </a:cubicBezTo>
                    <a:cubicBezTo>
                      <a:pt x="85" y="63"/>
                      <a:pt x="85" y="51"/>
                      <a:pt x="85" y="51"/>
                    </a:cubicBezTo>
                    <a:cubicBezTo>
                      <a:pt x="85" y="38"/>
                      <a:pt x="92" y="31"/>
                      <a:pt x="92" y="31"/>
                    </a:cubicBezTo>
                    <a:cubicBezTo>
                      <a:pt x="99" y="23"/>
                      <a:pt x="112" y="23"/>
                      <a:pt x="112" y="23"/>
                    </a:cubicBezTo>
                    <a:cubicBezTo>
                      <a:pt x="118" y="23"/>
                      <a:pt x="126" y="25"/>
                      <a:pt x="126" y="25"/>
                    </a:cubicBezTo>
                    <a:lnTo>
                      <a:pt x="126" y="33"/>
                    </a:lnTo>
                    <a:cubicBezTo>
                      <a:pt x="117" y="31"/>
                      <a:pt x="112" y="31"/>
                      <a:pt x="112" y="31"/>
                    </a:cubicBezTo>
                    <a:cubicBezTo>
                      <a:pt x="105" y="31"/>
                      <a:pt x="100" y="36"/>
                      <a:pt x="100" y="36"/>
                    </a:cubicBezTo>
                    <a:cubicBezTo>
                      <a:pt x="96" y="42"/>
                      <a:pt x="96" y="51"/>
                      <a:pt x="96" y="51"/>
                    </a:cubicBezTo>
                    <a:cubicBezTo>
                      <a:pt x="96" y="60"/>
                      <a:pt x="101" y="65"/>
                      <a:pt x="101" y="65"/>
                    </a:cubicBezTo>
                    <a:cubicBezTo>
                      <a:pt x="105" y="71"/>
                      <a:pt x="113" y="71"/>
                      <a:pt x="113" y="71"/>
                    </a:cubicBezTo>
                    <a:cubicBezTo>
                      <a:pt x="119" y="71"/>
                      <a:pt x="126" y="68"/>
                      <a:pt x="126" y="68"/>
                    </a:cubicBezTo>
                    <a:lnTo>
                      <a:pt x="126" y="76"/>
                    </a:lnTo>
                    <a:cubicBezTo>
                      <a:pt x="117" y="79"/>
                      <a:pt x="110" y="79"/>
                      <a:pt x="110" y="79"/>
                    </a:cubicBezTo>
                    <a:close/>
                    <a:moveTo>
                      <a:pt x="180" y="76"/>
                    </a:moveTo>
                    <a:lnTo>
                      <a:pt x="180" y="76"/>
                    </a:lnTo>
                    <a:cubicBezTo>
                      <a:pt x="170" y="79"/>
                      <a:pt x="163" y="79"/>
                      <a:pt x="163" y="79"/>
                    </a:cubicBezTo>
                    <a:cubicBezTo>
                      <a:pt x="151" y="79"/>
                      <a:pt x="144" y="71"/>
                      <a:pt x="144" y="71"/>
                    </a:cubicBezTo>
                    <a:cubicBezTo>
                      <a:pt x="136" y="63"/>
                      <a:pt x="136" y="51"/>
                      <a:pt x="136" y="51"/>
                    </a:cubicBezTo>
                    <a:cubicBezTo>
                      <a:pt x="136" y="39"/>
                      <a:pt x="143" y="31"/>
                      <a:pt x="143" y="31"/>
                    </a:cubicBezTo>
                    <a:cubicBezTo>
                      <a:pt x="149" y="23"/>
                      <a:pt x="160" y="23"/>
                      <a:pt x="160" y="23"/>
                    </a:cubicBezTo>
                    <a:cubicBezTo>
                      <a:pt x="169" y="23"/>
                      <a:pt x="175" y="30"/>
                      <a:pt x="175" y="30"/>
                    </a:cubicBezTo>
                    <a:cubicBezTo>
                      <a:pt x="180" y="37"/>
                      <a:pt x="180" y="50"/>
                      <a:pt x="180" y="50"/>
                    </a:cubicBezTo>
                    <a:lnTo>
                      <a:pt x="180" y="53"/>
                    </a:lnTo>
                    <a:lnTo>
                      <a:pt x="146" y="53"/>
                    </a:lnTo>
                    <a:cubicBezTo>
                      <a:pt x="148" y="71"/>
                      <a:pt x="165" y="71"/>
                      <a:pt x="165" y="71"/>
                    </a:cubicBezTo>
                    <a:cubicBezTo>
                      <a:pt x="171" y="71"/>
                      <a:pt x="180" y="68"/>
                      <a:pt x="180" y="68"/>
                    </a:cubicBezTo>
                    <a:lnTo>
                      <a:pt x="180" y="76"/>
                    </a:lnTo>
                    <a:close/>
                    <a:moveTo>
                      <a:pt x="147" y="45"/>
                    </a:moveTo>
                    <a:lnTo>
                      <a:pt x="147" y="45"/>
                    </a:lnTo>
                    <a:lnTo>
                      <a:pt x="170" y="45"/>
                    </a:lnTo>
                    <a:cubicBezTo>
                      <a:pt x="170" y="30"/>
                      <a:pt x="159" y="30"/>
                      <a:pt x="159" y="30"/>
                    </a:cubicBezTo>
                    <a:cubicBezTo>
                      <a:pt x="148" y="30"/>
                      <a:pt x="147" y="45"/>
                      <a:pt x="147" y="45"/>
                    </a:cubicBezTo>
                    <a:close/>
                    <a:moveTo>
                      <a:pt x="196" y="78"/>
                    </a:moveTo>
                    <a:lnTo>
                      <a:pt x="196" y="78"/>
                    </a:lnTo>
                    <a:lnTo>
                      <a:pt x="196" y="0"/>
                    </a:lnTo>
                    <a:lnTo>
                      <a:pt x="206" y="0"/>
                    </a:lnTo>
                    <a:lnTo>
                      <a:pt x="206" y="78"/>
                    </a:lnTo>
                    <a:lnTo>
                      <a:pt x="196" y="78"/>
                    </a:lnTo>
                    <a:close/>
                    <a:moveTo>
                      <a:pt x="225" y="78"/>
                    </a:moveTo>
                    <a:lnTo>
                      <a:pt x="225" y="78"/>
                    </a:lnTo>
                    <a:lnTo>
                      <a:pt x="225" y="0"/>
                    </a:lnTo>
                    <a:lnTo>
                      <a:pt x="235" y="0"/>
                    </a:lnTo>
                    <a:lnTo>
                      <a:pt x="235" y="78"/>
                    </a:lnTo>
                    <a:lnTo>
                      <a:pt x="225" y="78"/>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459" name="Freeform 1265"/>
              <p:cNvSpPr>
                <a:spLocks noEditPoints="1"/>
              </p:cNvSpPr>
              <p:nvPr/>
            </p:nvSpPr>
            <p:spPr bwMode="auto">
              <a:xfrm>
                <a:off x="3045" y="1216"/>
                <a:ext cx="204" cy="32"/>
              </a:xfrm>
              <a:custGeom>
                <a:avLst/>
                <a:gdLst>
                  <a:gd name="T0" fmla="*/ 0 w 576"/>
                  <a:gd name="T1" fmla="*/ 0 h 93"/>
                  <a:gd name="T2" fmla="*/ 0 w 576"/>
                  <a:gd name="T3" fmla="*/ 0 h 93"/>
                  <a:gd name="T4" fmla="*/ 0 w 576"/>
                  <a:gd name="T5" fmla="*/ 0 h 93"/>
                  <a:gd name="T6" fmla="*/ 0 w 576"/>
                  <a:gd name="T7" fmla="*/ 0 h 93"/>
                  <a:gd name="T8" fmla="*/ 0 w 576"/>
                  <a:gd name="T9" fmla="*/ 0 h 93"/>
                  <a:gd name="T10" fmla="*/ 0 w 576"/>
                  <a:gd name="T11" fmla="*/ 0 h 93"/>
                  <a:gd name="T12" fmla="*/ 0 w 576"/>
                  <a:gd name="T13" fmla="*/ 0 h 93"/>
                  <a:gd name="T14" fmla="*/ 0 w 576"/>
                  <a:gd name="T15" fmla="*/ 0 h 93"/>
                  <a:gd name="T16" fmla="*/ 0 w 576"/>
                  <a:gd name="T17" fmla="*/ 0 h 93"/>
                  <a:gd name="T18" fmla="*/ 0 w 576"/>
                  <a:gd name="T19" fmla="*/ 0 h 93"/>
                  <a:gd name="T20" fmla="*/ 0 w 576"/>
                  <a:gd name="T21" fmla="*/ 0 h 93"/>
                  <a:gd name="T22" fmla="*/ 0 w 576"/>
                  <a:gd name="T23" fmla="*/ 0 h 93"/>
                  <a:gd name="T24" fmla="*/ 0 w 576"/>
                  <a:gd name="T25" fmla="*/ 0 h 93"/>
                  <a:gd name="T26" fmla="*/ 0 w 576"/>
                  <a:gd name="T27" fmla="*/ 0 h 93"/>
                  <a:gd name="T28" fmla="*/ 0 w 576"/>
                  <a:gd name="T29" fmla="*/ 0 h 93"/>
                  <a:gd name="T30" fmla="*/ 0 w 576"/>
                  <a:gd name="T31" fmla="*/ 0 h 93"/>
                  <a:gd name="T32" fmla="*/ 0 w 576"/>
                  <a:gd name="T33" fmla="*/ 0 h 93"/>
                  <a:gd name="T34" fmla="*/ 0 w 576"/>
                  <a:gd name="T35" fmla="*/ 0 h 93"/>
                  <a:gd name="T36" fmla="*/ 0 w 576"/>
                  <a:gd name="T37" fmla="*/ 0 h 93"/>
                  <a:gd name="T38" fmla="*/ 0 w 576"/>
                  <a:gd name="T39" fmla="*/ 0 h 93"/>
                  <a:gd name="T40" fmla="*/ 0 w 576"/>
                  <a:gd name="T41" fmla="*/ 0 h 93"/>
                  <a:gd name="T42" fmla="*/ 0 w 576"/>
                  <a:gd name="T43" fmla="*/ 0 h 93"/>
                  <a:gd name="T44" fmla="*/ 0 w 576"/>
                  <a:gd name="T45" fmla="*/ 0 h 93"/>
                  <a:gd name="T46" fmla="*/ 0 w 576"/>
                  <a:gd name="T47" fmla="*/ 0 h 93"/>
                  <a:gd name="T48" fmla="*/ 0 w 576"/>
                  <a:gd name="T49" fmla="*/ 0 h 93"/>
                  <a:gd name="T50" fmla="*/ 0 w 576"/>
                  <a:gd name="T51" fmla="*/ 0 h 93"/>
                  <a:gd name="T52" fmla="*/ 0 w 576"/>
                  <a:gd name="T53" fmla="*/ 0 h 93"/>
                  <a:gd name="T54" fmla="*/ 0 w 576"/>
                  <a:gd name="T55" fmla="*/ 0 h 93"/>
                  <a:gd name="T56" fmla="*/ 0 w 576"/>
                  <a:gd name="T57" fmla="*/ 0 h 93"/>
                  <a:gd name="T58" fmla="*/ 0 w 576"/>
                  <a:gd name="T59" fmla="*/ 0 h 93"/>
                  <a:gd name="T60" fmla="*/ 0 w 576"/>
                  <a:gd name="T61" fmla="*/ 0 h 93"/>
                  <a:gd name="T62" fmla="*/ 0 w 576"/>
                  <a:gd name="T63" fmla="*/ 0 h 93"/>
                  <a:gd name="T64" fmla="*/ 0 w 576"/>
                  <a:gd name="T65" fmla="*/ 0 h 93"/>
                  <a:gd name="T66" fmla="*/ 0 w 576"/>
                  <a:gd name="T67" fmla="*/ 0 h 93"/>
                  <a:gd name="T68" fmla="*/ 0 w 576"/>
                  <a:gd name="T69" fmla="*/ 0 h 93"/>
                  <a:gd name="T70" fmla="*/ 0 w 576"/>
                  <a:gd name="T71" fmla="*/ 0 h 93"/>
                  <a:gd name="T72" fmla="*/ 0 w 576"/>
                  <a:gd name="T73" fmla="*/ 0 h 93"/>
                  <a:gd name="T74" fmla="*/ 0 w 576"/>
                  <a:gd name="T75" fmla="*/ 0 h 93"/>
                  <a:gd name="T76" fmla="*/ 0 w 576"/>
                  <a:gd name="T77" fmla="*/ 0 h 93"/>
                  <a:gd name="T78" fmla="*/ 0 w 576"/>
                  <a:gd name="T79" fmla="*/ 0 h 93"/>
                  <a:gd name="T80" fmla="*/ 0 w 576"/>
                  <a:gd name="T81" fmla="*/ 0 h 93"/>
                  <a:gd name="T82" fmla="*/ 0 w 576"/>
                  <a:gd name="T83" fmla="*/ 0 h 93"/>
                  <a:gd name="T84" fmla="*/ 0 w 576"/>
                  <a:gd name="T85" fmla="*/ 0 h 93"/>
                  <a:gd name="T86" fmla="*/ 0 w 576"/>
                  <a:gd name="T87" fmla="*/ 0 h 93"/>
                  <a:gd name="T88" fmla="*/ 0 w 576"/>
                  <a:gd name="T89" fmla="*/ 0 h 93"/>
                  <a:gd name="T90" fmla="*/ 0 w 576"/>
                  <a:gd name="T91" fmla="*/ 0 h 93"/>
                  <a:gd name="T92" fmla="*/ 0 w 576"/>
                  <a:gd name="T93" fmla="*/ 0 h 93"/>
                  <a:gd name="T94" fmla="*/ 0 w 576"/>
                  <a:gd name="T95" fmla="*/ 0 h 93"/>
                  <a:gd name="T96" fmla="*/ 0 w 576"/>
                  <a:gd name="T97" fmla="*/ 0 h 93"/>
                  <a:gd name="T98" fmla="*/ 0 w 576"/>
                  <a:gd name="T99" fmla="*/ 0 h 93"/>
                  <a:gd name="T100" fmla="*/ 0 w 576"/>
                  <a:gd name="T101" fmla="*/ 0 h 93"/>
                  <a:gd name="T102" fmla="*/ 0 w 576"/>
                  <a:gd name="T103" fmla="*/ 0 h 93"/>
                  <a:gd name="T104" fmla="*/ 0 w 576"/>
                  <a:gd name="T105" fmla="*/ 0 h 93"/>
                  <a:gd name="T106" fmla="*/ 0 w 576"/>
                  <a:gd name="T107" fmla="*/ 0 h 93"/>
                  <a:gd name="T108" fmla="*/ 0 w 576"/>
                  <a:gd name="T109" fmla="*/ 0 h 9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76" h="93">
                    <a:moveTo>
                      <a:pt x="0" y="78"/>
                    </a:moveTo>
                    <a:lnTo>
                      <a:pt x="0" y="78"/>
                    </a:lnTo>
                    <a:lnTo>
                      <a:pt x="0" y="69"/>
                    </a:lnTo>
                    <a:cubicBezTo>
                      <a:pt x="7" y="72"/>
                      <a:pt x="14" y="72"/>
                      <a:pt x="14" y="72"/>
                    </a:cubicBezTo>
                    <a:cubicBezTo>
                      <a:pt x="21" y="72"/>
                      <a:pt x="25" y="68"/>
                      <a:pt x="25" y="68"/>
                    </a:cubicBezTo>
                    <a:cubicBezTo>
                      <a:pt x="29" y="64"/>
                      <a:pt x="29" y="56"/>
                      <a:pt x="29" y="56"/>
                    </a:cubicBezTo>
                    <a:cubicBezTo>
                      <a:pt x="29" y="40"/>
                      <a:pt x="7" y="40"/>
                      <a:pt x="7" y="40"/>
                    </a:cubicBezTo>
                    <a:cubicBezTo>
                      <a:pt x="4" y="40"/>
                      <a:pt x="1" y="40"/>
                      <a:pt x="1" y="40"/>
                    </a:cubicBezTo>
                    <a:lnTo>
                      <a:pt x="1" y="5"/>
                    </a:lnTo>
                    <a:lnTo>
                      <a:pt x="38" y="5"/>
                    </a:lnTo>
                    <a:lnTo>
                      <a:pt x="38" y="14"/>
                    </a:lnTo>
                    <a:lnTo>
                      <a:pt x="10" y="14"/>
                    </a:lnTo>
                    <a:lnTo>
                      <a:pt x="10" y="33"/>
                    </a:lnTo>
                    <a:cubicBezTo>
                      <a:pt x="24" y="33"/>
                      <a:pt x="31" y="39"/>
                      <a:pt x="31" y="39"/>
                    </a:cubicBezTo>
                    <a:cubicBezTo>
                      <a:pt x="39" y="45"/>
                      <a:pt x="39" y="57"/>
                      <a:pt x="39" y="57"/>
                    </a:cubicBezTo>
                    <a:cubicBezTo>
                      <a:pt x="39" y="67"/>
                      <a:pt x="32" y="73"/>
                      <a:pt x="32" y="73"/>
                    </a:cubicBezTo>
                    <a:cubicBezTo>
                      <a:pt x="25" y="79"/>
                      <a:pt x="12" y="79"/>
                      <a:pt x="12" y="79"/>
                    </a:cubicBezTo>
                    <a:cubicBezTo>
                      <a:pt x="7" y="79"/>
                      <a:pt x="0" y="78"/>
                      <a:pt x="0" y="78"/>
                    </a:cubicBezTo>
                    <a:close/>
                    <a:moveTo>
                      <a:pt x="59" y="78"/>
                    </a:moveTo>
                    <a:lnTo>
                      <a:pt x="59" y="78"/>
                    </a:lnTo>
                    <a:lnTo>
                      <a:pt x="59" y="69"/>
                    </a:lnTo>
                    <a:cubicBezTo>
                      <a:pt x="64" y="59"/>
                      <a:pt x="76" y="48"/>
                      <a:pt x="76" y="48"/>
                    </a:cubicBezTo>
                    <a:lnTo>
                      <a:pt x="82" y="43"/>
                    </a:lnTo>
                    <a:cubicBezTo>
                      <a:pt x="93" y="33"/>
                      <a:pt x="93" y="24"/>
                      <a:pt x="93" y="24"/>
                    </a:cubicBezTo>
                    <a:cubicBezTo>
                      <a:pt x="93" y="18"/>
                      <a:pt x="89" y="14"/>
                      <a:pt x="89" y="14"/>
                    </a:cubicBezTo>
                    <a:cubicBezTo>
                      <a:pt x="85" y="11"/>
                      <a:pt x="79" y="11"/>
                      <a:pt x="79" y="11"/>
                    </a:cubicBezTo>
                    <a:cubicBezTo>
                      <a:pt x="71" y="11"/>
                      <a:pt x="61" y="16"/>
                      <a:pt x="61" y="16"/>
                    </a:cubicBezTo>
                    <a:lnTo>
                      <a:pt x="61" y="8"/>
                    </a:lnTo>
                    <a:cubicBezTo>
                      <a:pt x="71" y="3"/>
                      <a:pt x="80" y="3"/>
                      <a:pt x="80" y="3"/>
                    </a:cubicBezTo>
                    <a:cubicBezTo>
                      <a:pt x="90" y="3"/>
                      <a:pt x="97" y="9"/>
                      <a:pt x="97" y="9"/>
                    </a:cubicBezTo>
                    <a:cubicBezTo>
                      <a:pt x="103" y="14"/>
                      <a:pt x="103" y="23"/>
                      <a:pt x="103" y="23"/>
                    </a:cubicBezTo>
                    <a:cubicBezTo>
                      <a:pt x="103" y="30"/>
                      <a:pt x="100" y="35"/>
                      <a:pt x="100" y="35"/>
                    </a:cubicBezTo>
                    <a:cubicBezTo>
                      <a:pt x="97" y="40"/>
                      <a:pt x="88" y="47"/>
                      <a:pt x="88" y="47"/>
                    </a:cubicBezTo>
                    <a:lnTo>
                      <a:pt x="84" y="50"/>
                    </a:lnTo>
                    <a:cubicBezTo>
                      <a:pt x="73" y="60"/>
                      <a:pt x="71" y="69"/>
                      <a:pt x="71" y="69"/>
                    </a:cubicBezTo>
                    <a:lnTo>
                      <a:pt x="102" y="69"/>
                    </a:lnTo>
                    <a:lnTo>
                      <a:pt x="102" y="78"/>
                    </a:lnTo>
                    <a:lnTo>
                      <a:pt x="59" y="78"/>
                    </a:lnTo>
                    <a:close/>
                    <a:moveTo>
                      <a:pt x="124" y="93"/>
                    </a:moveTo>
                    <a:lnTo>
                      <a:pt x="124" y="93"/>
                    </a:lnTo>
                    <a:lnTo>
                      <a:pt x="124" y="90"/>
                    </a:lnTo>
                    <a:cubicBezTo>
                      <a:pt x="129" y="88"/>
                      <a:pt x="129" y="78"/>
                      <a:pt x="129" y="78"/>
                    </a:cubicBezTo>
                    <a:lnTo>
                      <a:pt x="124" y="78"/>
                    </a:lnTo>
                    <a:lnTo>
                      <a:pt x="124" y="65"/>
                    </a:lnTo>
                    <a:lnTo>
                      <a:pt x="136" y="65"/>
                    </a:lnTo>
                    <a:lnTo>
                      <a:pt x="136" y="76"/>
                    </a:lnTo>
                    <a:cubicBezTo>
                      <a:pt x="136" y="92"/>
                      <a:pt x="124" y="93"/>
                      <a:pt x="124" y="93"/>
                    </a:cubicBezTo>
                    <a:close/>
                    <a:moveTo>
                      <a:pt x="157" y="77"/>
                    </a:moveTo>
                    <a:lnTo>
                      <a:pt x="157" y="77"/>
                    </a:lnTo>
                    <a:lnTo>
                      <a:pt x="157" y="69"/>
                    </a:lnTo>
                    <a:cubicBezTo>
                      <a:pt x="167" y="72"/>
                      <a:pt x="173" y="72"/>
                      <a:pt x="173" y="72"/>
                    </a:cubicBezTo>
                    <a:cubicBezTo>
                      <a:pt x="182" y="72"/>
                      <a:pt x="187" y="64"/>
                      <a:pt x="187" y="64"/>
                    </a:cubicBezTo>
                    <a:cubicBezTo>
                      <a:pt x="192" y="57"/>
                      <a:pt x="192" y="43"/>
                      <a:pt x="192" y="43"/>
                    </a:cubicBezTo>
                    <a:cubicBezTo>
                      <a:pt x="185" y="52"/>
                      <a:pt x="175" y="52"/>
                      <a:pt x="175" y="52"/>
                    </a:cubicBezTo>
                    <a:cubicBezTo>
                      <a:pt x="166" y="52"/>
                      <a:pt x="160" y="45"/>
                      <a:pt x="160" y="45"/>
                    </a:cubicBezTo>
                    <a:cubicBezTo>
                      <a:pt x="154" y="39"/>
                      <a:pt x="154" y="29"/>
                      <a:pt x="154" y="29"/>
                    </a:cubicBezTo>
                    <a:cubicBezTo>
                      <a:pt x="154" y="18"/>
                      <a:pt x="160" y="11"/>
                      <a:pt x="160" y="11"/>
                    </a:cubicBezTo>
                    <a:cubicBezTo>
                      <a:pt x="167" y="3"/>
                      <a:pt x="177" y="3"/>
                      <a:pt x="177" y="3"/>
                    </a:cubicBezTo>
                    <a:cubicBezTo>
                      <a:pt x="189" y="3"/>
                      <a:pt x="196" y="13"/>
                      <a:pt x="196" y="13"/>
                    </a:cubicBezTo>
                    <a:cubicBezTo>
                      <a:pt x="203" y="22"/>
                      <a:pt x="203" y="39"/>
                      <a:pt x="203" y="39"/>
                    </a:cubicBezTo>
                    <a:cubicBezTo>
                      <a:pt x="203" y="57"/>
                      <a:pt x="195" y="68"/>
                      <a:pt x="195" y="68"/>
                    </a:cubicBezTo>
                    <a:cubicBezTo>
                      <a:pt x="186" y="79"/>
                      <a:pt x="172" y="79"/>
                      <a:pt x="172" y="79"/>
                    </a:cubicBezTo>
                    <a:cubicBezTo>
                      <a:pt x="166" y="79"/>
                      <a:pt x="157" y="77"/>
                      <a:pt x="157" y="77"/>
                    </a:cubicBezTo>
                    <a:close/>
                    <a:moveTo>
                      <a:pt x="163" y="27"/>
                    </a:moveTo>
                    <a:lnTo>
                      <a:pt x="163" y="27"/>
                    </a:lnTo>
                    <a:cubicBezTo>
                      <a:pt x="163" y="36"/>
                      <a:pt x="167" y="40"/>
                      <a:pt x="167" y="40"/>
                    </a:cubicBezTo>
                    <a:cubicBezTo>
                      <a:pt x="171" y="45"/>
                      <a:pt x="177" y="45"/>
                      <a:pt x="177" y="45"/>
                    </a:cubicBezTo>
                    <a:cubicBezTo>
                      <a:pt x="183" y="45"/>
                      <a:pt x="188" y="41"/>
                      <a:pt x="188" y="41"/>
                    </a:cubicBezTo>
                    <a:cubicBezTo>
                      <a:pt x="192" y="37"/>
                      <a:pt x="192" y="31"/>
                      <a:pt x="192" y="31"/>
                    </a:cubicBezTo>
                    <a:cubicBezTo>
                      <a:pt x="192" y="22"/>
                      <a:pt x="188" y="16"/>
                      <a:pt x="188" y="16"/>
                    </a:cubicBezTo>
                    <a:cubicBezTo>
                      <a:pt x="184" y="11"/>
                      <a:pt x="177" y="11"/>
                      <a:pt x="177" y="11"/>
                    </a:cubicBezTo>
                    <a:cubicBezTo>
                      <a:pt x="171" y="11"/>
                      <a:pt x="167" y="15"/>
                      <a:pt x="167" y="15"/>
                    </a:cubicBezTo>
                    <a:cubicBezTo>
                      <a:pt x="163" y="20"/>
                      <a:pt x="163" y="27"/>
                      <a:pt x="163" y="27"/>
                    </a:cubicBezTo>
                    <a:close/>
                    <a:moveTo>
                      <a:pt x="221" y="77"/>
                    </a:moveTo>
                    <a:lnTo>
                      <a:pt x="221" y="77"/>
                    </a:lnTo>
                    <a:lnTo>
                      <a:pt x="221" y="69"/>
                    </a:lnTo>
                    <a:cubicBezTo>
                      <a:pt x="230" y="72"/>
                      <a:pt x="236" y="72"/>
                      <a:pt x="236" y="72"/>
                    </a:cubicBezTo>
                    <a:cubicBezTo>
                      <a:pt x="245" y="72"/>
                      <a:pt x="250" y="64"/>
                      <a:pt x="250" y="64"/>
                    </a:cubicBezTo>
                    <a:cubicBezTo>
                      <a:pt x="255" y="57"/>
                      <a:pt x="255" y="43"/>
                      <a:pt x="255" y="43"/>
                    </a:cubicBezTo>
                    <a:cubicBezTo>
                      <a:pt x="248" y="52"/>
                      <a:pt x="239" y="52"/>
                      <a:pt x="239" y="52"/>
                    </a:cubicBezTo>
                    <a:cubicBezTo>
                      <a:pt x="230" y="52"/>
                      <a:pt x="223" y="45"/>
                      <a:pt x="223" y="45"/>
                    </a:cubicBezTo>
                    <a:cubicBezTo>
                      <a:pt x="217" y="39"/>
                      <a:pt x="217" y="29"/>
                      <a:pt x="217" y="29"/>
                    </a:cubicBezTo>
                    <a:cubicBezTo>
                      <a:pt x="217" y="18"/>
                      <a:pt x="224" y="11"/>
                      <a:pt x="224" y="11"/>
                    </a:cubicBezTo>
                    <a:cubicBezTo>
                      <a:pt x="230" y="3"/>
                      <a:pt x="241" y="3"/>
                      <a:pt x="241" y="3"/>
                    </a:cubicBezTo>
                    <a:cubicBezTo>
                      <a:pt x="252" y="3"/>
                      <a:pt x="259" y="13"/>
                      <a:pt x="259" y="13"/>
                    </a:cubicBezTo>
                    <a:cubicBezTo>
                      <a:pt x="266" y="22"/>
                      <a:pt x="266" y="39"/>
                      <a:pt x="266" y="39"/>
                    </a:cubicBezTo>
                    <a:cubicBezTo>
                      <a:pt x="266" y="57"/>
                      <a:pt x="258" y="68"/>
                      <a:pt x="258" y="68"/>
                    </a:cubicBezTo>
                    <a:cubicBezTo>
                      <a:pt x="250" y="79"/>
                      <a:pt x="235" y="79"/>
                      <a:pt x="235" y="79"/>
                    </a:cubicBezTo>
                    <a:cubicBezTo>
                      <a:pt x="230" y="79"/>
                      <a:pt x="221" y="77"/>
                      <a:pt x="221" y="77"/>
                    </a:cubicBezTo>
                    <a:close/>
                    <a:moveTo>
                      <a:pt x="227" y="27"/>
                    </a:moveTo>
                    <a:lnTo>
                      <a:pt x="227" y="27"/>
                    </a:lnTo>
                    <a:cubicBezTo>
                      <a:pt x="227" y="36"/>
                      <a:pt x="230" y="40"/>
                      <a:pt x="230" y="40"/>
                    </a:cubicBezTo>
                    <a:cubicBezTo>
                      <a:pt x="234" y="45"/>
                      <a:pt x="241" y="45"/>
                      <a:pt x="241" y="45"/>
                    </a:cubicBezTo>
                    <a:cubicBezTo>
                      <a:pt x="247" y="45"/>
                      <a:pt x="251" y="41"/>
                      <a:pt x="251" y="41"/>
                    </a:cubicBezTo>
                    <a:cubicBezTo>
                      <a:pt x="255" y="37"/>
                      <a:pt x="255" y="31"/>
                      <a:pt x="255" y="31"/>
                    </a:cubicBezTo>
                    <a:cubicBezTo>
                      <a:pt x="255" y="22"/>
                      <a:pt x="251" y="16"/>
                      <a:pt x="251" y="16"/>
                    </a:cubicBezTo>
                    <a:cubicBezTo>
                      <a:pt x="247" y="11"/>
                      <a:pt x="240" y="11"/>
                      <a:pt x="240" y="11"/>
                    </a:cubicBezTo>
                    <a:cubicBezTo>
                      <a:pt x="234" y="11"/>
                      <a:pt x="230" y="15"/>
                      <a:pt x="230" y="15"/>
                    </a:cubicBezTo>
                    <a:cubicBezTo>
                      <a:pt x="227" y="20"/>
                      <a:pt x="227" y="27"/>
                      <a:pt x="227" y="27"/>
                    </a:cubicBezTo>
                    <a:close/>
                    <a:moveTo>
                      <a:pt x="296" y="38"/>
                    </a:moveTo>
                    <a:lnTo>
                      <a:pt x="296" y="38"/>
                    </a:lnTo>
                    <a:cubicBezTo>
                      <a:pt x="285" y="31"/>
                      <a:pt x="285" y="22"/>
                      <a:pt x="285" y="22"/>
                    </a:cubicBezTo>
                    <a:cubicBezTo>
                      <a:pt x="285" y="14"/>
                      <a:pt x="291" y="9"/>
                      <a:pt x="291" y="9"/>
                    </a:cubicBezTo>
                    <a:cubicBezTo>
                      <a:pt x="297" y="3"/>
                      <a:pt x="307" y="3"/>
                      <a:pt x="307" y="3"/>
                    </a:cubicBezTo>
                    <a:cubicBezTo>
                      <a:pt x="316" y="3"/>
                      <a:pt x="321" y="8"/>
                      <a:pt x="321" y="8"/>
                    </a:cubicBezTo>
                    <a:cubicBezTo>
                      <a:pt x="327" y="12"/>
                      <a:pt x="327" y="19"/>
                      <a:pt x="327" y="19"/>
                    </a:cubicBezTo>
                    <a:cubicBezTo>
                      <a:pt x="327" y="29"/>
                      <a:pt x="313" y="38"/>
                      <a:pt x="313" y="38"/>
                    </a:cubicBezTo>
                    <a:cubicBezTo>
                      <a:pt x="330" y="46"/>
                      <a:pt x="330" y="59"/>
                      <a:pt x="330" y="59"/>
                    </a:cubicBezTo>
                    <a:cubicBezTo>
                      <a:pt x="330" y="68"/>
                      <a:pt x="323" y="74"/>
                      <a:pt x="323" y="74"/>
                    </a:cubicBezTo>
                    <a:cubicBezTo>
                      <a:pt x="316" y="79"/>
                      <a:pt x="305" y="79"/>
                      <a:pt x="305" y="79"/>
                    </a:cubicBezTo>
                    <a:cubicBezTo>
                      <a:pt x="294" y="79"/>
                      <a:pt x="288" y="74"/>
                      <a:pt x="288" y="74"/>
                    </a:cubicBezTo>
                    <a:cubicBezTo>
                      <a:pt x="281" y="69"/>
                      <a:pt x="281" y="60"/>
                      <a:pt x="281" y="60"/>
                    </a:cubicBezTo>
                    <a:cubicBezTo>
                      <a:pt x="281" y="47"/>
                      <a:pt x="296" y="38"/>
                      <a:pt x="296" y="38"/>
                    </a:cubicBezTo>
                    <a:close/>
                    <a:moveTo>
                      <a:pt x="308" y="35"/>
                    </a:moveTo>
                    <a:lnTo>
                      <a:pt x="308" y="35"/>
                    </a:lnTo>
                    <a:cubicBezTo>
                      <a:pt x="318" y="28"/>
                      <a:pt x="318" y="20"/>
                      <a:pt x="318" y="20"/>
                    </a:cubicBezTo>
                    <a:cubicBezTo>
                      <a:pt x="318" y="16"/>
                      <a:pt x="315" y="13"/>
                      <a:pt x="315" y="13"/>
                    </a:cubicBezTo>
                    <a:cubicBezTo>
                      <a:pt x="311" y="11"/>
                      <a:pt x="306" y="11"/>
                      <a:pt x="306" y="11"/>
                    </a:cubicBezTo>
                    <a:cubicBezTo>
                      <a:pt x="300" y="11"/>
                      <a:pt x="297" y="13"/>
                      <a:pt x="297" y="13"/>
                    </a:cubicBezTo>
                    <a:cubicBezTo>
                      <a:pt x="294" y="16"/>
                      <a:pt x="294" y="20"/>
                      <a:pt x="294" y="20"/>
                    </a:cubicBezTo>
                    <a:cubicBezTo>
                      <a:pt x="294" y="24"/>
                      <a:pt x="297" y="27"/>
                      <a:pt x="297" y="27"/>
                    </a:cubicBezTo>
                    <a:cubicBezTo>
                      <a:pt x="300" y="30"/>
                      <a:pt x="308" y="35"/>
                      <a:pt x="308" y="35"/>
                    </a:cubicBezTo>
                    <a:close/>
                    <a:moveTo>
                      <a:pt x="301" y="42"/>
                    </a:moveTo>
                    <a:lnTo>
                      <a:pt x="301" y="42"/>
                    </a:lnTo>
                    <a:cubicBezTo>
                      <a:pt x="295" y="47"/>
                      <a:pt x="293" y="50"/>
                      <a:pt x="293" y="50"/>
                    </a:cubicBezTo>
                    <a:cubicBezTo>
                      <a:pt x="291" y="53"/>
                      <a:pt x="291" y="58"/>
                      <a:pt x="291" y="58"/>
                    </a:cubicBezTo>
                    <a:cubicBezTo>
                      <a:pt x="291" y="64"/>
                      <a:pt x="295" y="68"/>
                      <a:pt x="295" y="68"/>
                    </a:cubicBezTo>
                    <a:cubicBezTo>
                      <a:pt x="299" y="72"/>
                      <a:pt x="305" y="72"/>
                      <a:pt x="305" y="72"/>
                    </a:cubicBezTo>
                    <a:cubicBezTo>
                      <a:pt x="312" y="72"/>
                      <a:pt x="316" y="69"/>
                      <a:pt x="316" y="69"/>
                    </a:cubicBezTo>
                    <a:cubicBezTo>
                      <a:pt x="320" y="66"/>
                      <a:pt x="320" y="60"/>
                      <a:pt x="320" y="60"/>
                    </a:cubicBezTo>
                    <a:cubicBezTo>
                      <a:pt x="320" y="56"/>
                      <a:pt x="317" y="53"/>
                      <a:pt x="317" y="53"/>
                    </a:cubicBezTo>
                    <a:cubicBezTo>
                      <a:pt x="315" y="50"/>
                      <a:pt x="308" y="46"/>
                      <a:pt x="308" y="46"/>
                    </a:cubicBezTo>
                    <a:lnTo>
                      <a:pt x="301" y="42"/>
                    </a:lnTo>
                    <a:close/>
                    <a:moveTo>
                      <a:pt x="398" y="79"/>
                    </a:moveTo>
                    <a:lnTo>
                      <a:pt x="398" y="79"/>
                    </a:lnTo>
                    <a:cubicBezTo>
                      <a:pt x="387" y="79"/>
                      <a:pt x="380" y="71"/>
                      <a:pt x="380" y="71"/>
                    </a:cubicBezTo>
                    <a:cubicBezTo>
                      <a:pt x="373" y="63"/>
                      <a:pt x="373" y="51"/>
                      <a:pt x="373" y="51"/>
                    </a:cubicBezTo>
                    <a:cubicBezTo>
                      <a:pt x="373" y="38"/>
                      <a:pt x="380" y="31"/>
                      <a:pt x="380" y="31"/>
                    </a:cubicBezTo>
                    <a:cubicBezTo>
                      <a:pt x="387" y="23"/>
                      <a:pt x="400" y="23"/>
                      <a:pt x="400" y="23"/>
                    </a:cubicBezTo>
                    <a:cubicBezTo>
                      <a:pt x="406" y="23"/>
                      <a:pt x="413" y="25"/>
                      <a:pt x="413" y="25"/>
                    </a:cubicBezTo>
                    <a:lnTo>
                      <a:pt x="413" y="33"/>
                    </a:lnTo>
                    <a:cubicBezTo>
                      <a:pt x="405" y="31"/>
                      <a:pt x="400" y="31"/>
                      <a:pt x="400" y="31"/>
                    </a:cubicBezTo>
                    <a:cubicBezTo>
                      <a:pt x="393" y="31"/>
                      <a:pt x="388" y="36"/>
                      <a:pt x="388" y="36"/>
                    </a:cubicBezTo>
                    <a:cubicBezTo>
                      <a:pt x="384" y="42"/>
                      <a:pt x="384" y="51"/>
                      <a:pt x="384" y="51"/>
                    </a:cubicBezTo>
                    <a:cubicBezTo>
                      <a:pt x="384" y="60"/>
                      <a:pt x="388" y="65"/>
                      <a:pt x="388" y="65"/>
                    </a:cubicBezTo>
                    <a:cubicBezTo>
                      <a:pt x="393" y="71"/>
                      <a:pt x="400" y="71"/>
                      <a:pt x="400" y="71"/>
                    </a:cubicBezTo>
                    <a:cubicBezTo>
                      <a:pt x="407" y="71"/>
                      <a:pt x="414" y="68"/>
                      <a:pt x="414" y="68"/>
                    </a:cubicBezTo>
                    <a:lnTo>
                      <a:pt x="414" y="76"/>
                    </a:lnTo>
                    <a:cubicBezTo>
                      <a:pt x="405" y="79"/>
                      <a:pt x="398" y="79"/>
                      <a:pt x="398" y="79"/>
                    </a:cubicBezTo>
                    <a:close/>
                    <a:moveTo>
                      <a:pt x="467" y="76"/>
                    </a:moveTo>
                    <a:lnTo>
                      <a:pt x="467" y="76"/>
                    </a:lnTo>
                    <a:cubicBezTo>
                      <a:pt x="458" y="79"/>
                      <a:pt x="451" y="79"/>
                      <a:pt x="451" y="79"/>
                    </a:cubicBezTo>
                    <a:cubicBezTo>
                      <a:pt x="439" y="79"/>
                      <a:pt x="432" y="71"/>
                      <a:pt x="432" y="71"/>
                    </a:cubicBezTo>
                    <a:cubicBezTo>
                      <a:pt x="424" y="63"/>
                      <a:pt x="424" y="51"/>
                      <a:pt x="424" y="51"/>
                    </a:cubicBezTo>
                    <a:cubicBezTo>
                      <a:pt x="424" y="39"/>
                      <a:pt x="431" y="31"/>
                      <a:pt x="431" y="31"/>
                    </a:cubicBezTo>
                    <a:cubicBezTo>
                      <a:pt x="437" y="23"/>
                      <a:pt x="447" y="23"/>
                      <a:pt x="447" y="23"/>
                    </a:cubicBezTo>
                    <a:cubicBezTo>
                      <a:pt x="457" y="23"/>
                      <a:pt x="462" y="30"/>
                      <a:pt x="462" y="30"/>
                    </a:cubicBezTo>
                    <a:cubicBezTo>
                      <a:pt x="468" y="37"/>
                      <a:pt x="468" y="50"/>
                      <a:pt x="468" y="50"/>
                    </a:cubicBezTo>
                    <a:lnTo>
                      <a:pt x="468" y="53"/>
                    </a:lnTo>
                    <a:lnTo>
                      <a:pt x="434" y="53"/>
                    </a:lnTo>
                    <a:cubicBezTo>
                      <a:pt x="436" y="71"/>
                      <a:pt x="453" y="71"/>
                      <a:pt x="453" y="71"/>
                    </a:cubicBezTo>
                    <a:cubicBezTo>
                      <a:pt x="459" y="71"/>
                      <a:pt x="467" y="68"/>
                      <a:pt x="467" y="68"/>
                    </a:cubicBezTo>
                    <a:lnTo>
                      <a:pt x="467" y="76"/>
                    </a:lnTo>
                    <a:close/>
                    <a:moveTo>
                      <a:pt x="435" y="45"/>
                    </a:moveTo>
                    <a:lnTo>
                      <a:pt x="435" y="45"/>
                    </a:lnTo>
                    <a:lnTo>
                      <a:pt x="458" y="45"/>
                    </a:lnTo>
                    <a:cubicBezTo>
                      <a:pt x="458" y="30"/>
                      <a:pt x="447" y="30"/>
                      <a:pt x="447" y="30"/>
                    </a:cubicBezTo>
                    <a:cubicBezTo>
                      <a:pt x="436" y="30"/>
                      <a:pt x="435" y="45"/>
                      <a:pt x="435" y="45"/>
                    </a:cubicBezTo>
                    <a:close/>
                    <a:moveTo>
                      <a:pt x="484" y="78"/>
                    </a:moveTo>
                    <a:lnTo>
                      <a:pt x="484" y="78"/>
                    </a:lnTo>
                    <a:lnTo>
                      <a:pt x="484" y="0"/>
                    </a:lnTo>
                    <a:lnTo>
                      <a:pt x="494" y="0"/>
                    </a:lnTo>
                    <a:lnTo>
                      <a:pt x="494" y="78"/>
                    </a:lnTo>
                    <a:lnTo>
                      <a:pt x="484" y="78"/>
                    </a:lnTo>
                    <a:close/>
                    <a:moveTo>
                      <a:pt x="513" y="78"/>
                    </a:moveTo>
                    <a:lnTo>
                      <a:pt x="513" y="78"/>
                    </a:lnTo>
                    <a:lnTo>
                      <a:pt x="513" y="0"/>
                    </a:lnTo>
                    <a:lnTo>
                      <a:pt x="523" y="0"/>
                    </a:lnTo>
                    <a:lnTo>
                      <a:pt x="523" y="78"/>
                    </a:lnTo>
                    <a:lnTo>
                      <a:pt x="513" y="78"/>
                    </a:lnTo>
                    <a:close/>
                    <a:moveTo>
                      <a:pt x="556" y="79"/>
                    </a:moveTo>
                    <a:lnTo>
                      <a:pt x="556" y="79"/>
                    </a:lnTo>
                    <a:cubicBezTo>
                      <a:pt x="550" y="79"/>
                      <a:pt x="540" y="76"/>
                      <a:pt x="540" y="76"/>
                    </a:cubicBezTo>
                    <a:lnTo>
                      <a:pt x="540" y="67"/>
                    </a:lnTo>
                    <a:cubicBezTo>
                      <a:pt x="550" y="71"/>
                      <a:pt x="557" y="71"/>
                      <a:pt x="557" y="71"/>
                    </a:cubicBezTo>
                    <a:cubicBezTo>
                      <a:pt x="561" y="71"/>
                      <a:pt x="563" y="69"/>
                      <a:pt x="563" y="69"/>
                    </a:cubicBezTo>
                    <a:cubicBezTo>
                      <a:pt x="566" y="67"/>
                      <a:pt x="566" y="64"/>
                      <a:pt x="566" y="64"/>
                    </a:cubicBezTo>
                    <a:cubicBezTo>
                      <a:pt x="566" y="59"/>
                      <a:pt x="558" y="55"/>
                      <a:pt x="558" y="55"/>
                    </a:cubicBezTo>
                    <a:lnTo>
                      <a:pt x="553" y="53"/>
                    </a:lnTo>
                    <a:cubicBezTo>
                      <a:pt x="540" y="48"/>
                      <a:pt x="540" y="38"/>
                      <a:pt x="540" y="38"/>
                    </a:cubicBezTo>
                    <a:cubicBezTo>
                      <a:pt x="540" y="31"/>
                      <a:pt x="545" y="27"/>
                      <a:pt x="545" y="27"/>
                    </a:cubicBezTo>
                    <a:cubicBezTo>
                      <a:pt x="550" y="23"/>
                      <a:pt x="559" y="23"/>
                      <a:pt x="559" y="23"/>
                    </a:cubicBezTo>
                    <a:cubicBezTo>
                      <a:pt x="563" y="23"/>
                      <a:pt x="570" y="25"/>
                      <a:pt x="570" y="25"/>
                    </a:cubicBezTo>
                    <a:lnTo>
                      <a:pt x="572" y="25"/>
                    </a:lnTo>
                    <a:lnTo>
                      <a:pt x="572" y="33"/>
                    </a:lnTo>
                    <a:cubicBezTo>
                      <a:pt x="564" y="31"/>
                      <a:pt x="559" y="31"/>
                      <a:pt x="559" y="31"/>
                    </a:cubicBezTo>
                    <a:cubicBezTo>
                      <a:pt x="550" y="31"/>
                      <a:pt x="550" y="37"/>
                      <a:pt x="550" y="37"/>
                    </a:cubicBezTo>
                    <a:cubicBezTo>
                      <a:pt x="550" y="42"/>
                      <a:pt x="557" y="45"/>
                      <a:pt x="557" y="45"/>
                    </a:cubicBezTo>
                    <a:lnTo>
                      <a:pt x="561" y="47"/>
                    </a:lnTo>
                    <a:cubicBezTo>
                      <a:pt x="569" y="50"/>
                      <a:pt x="573" y="54"/>
                      <a:pt x="573" y="54"/>
                    </a:cubicBezTo>
                    <a:cubicBezTo>
                      <a:pt x="576" y="57"/>
                      <a:pt x="576" y="63"/>
                      <a:pt x="576" y="63"/>
                    </a:cubicBezTo>
                    <a:cubicBezTo>
                      <a:pt x="576" y="70"/>
                      <a:pt x="570" y="74"/>
                      <a:pt x="570" y="74"/>
                    </a:cubicBezTo>
                    <a:cubicBezTo>
                      <a:pt x="565" y="79"/>
                      <a:pt x="556" y="79"/>
                      <a:pt x="556" y="79"/>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460" name="Freeform 1266"/>
              <p:cNvSpPr>
                <a:spLocks/>
              </p:cNvSpPr>
              <p:nvPr/>
            </p:nvSpPr>
            <p:spPr bwMode="auto">
              <a:xfrm>
                <a:off x="2967" y="1295"/>
                <a:ext cx="35" cy="0"/>
              </a:xfrm>
              <a:custGeom>
                <a:avLst/>
                <a:gdLst>
                  <a:gd name="T0" fmla="*/ 0 w 100"/>
                  <a:gd name="T1" fmla="*/ 1 h 1"/>
                  <a:gd name="T2" fmla="*/ 0 w 100"/>
                  <a:gd name="T3" fmla="*/ 0 h 1"/>
                  <a:gd name="T4" fmla="*/ 0 w 100"/>
                  <a:gd name="T5" fmla="*/ 0 h 1"/>
                  <a:gd name="T6" fmla="*/ 0 w 100"/>
                  <a:gd name="T7" fmla="*/ 1 h 1"/>
                  <a:gd name="T8" fmla="*/ 0 w 100"/>
                  <a:gd name="T9" fmla="*/ 1 h 1"/>
                  <a:gd name="T10" fmla="*/ 0 w 100"/>
                  <a:gd name="T11" fmla="*/ 1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1">
                    <a:moveTo>
                      <a:pt x="0" y="1"/>
                    </a:moveTo>
                    <a:lnTo>
                      <a:pt x="0" y="0"/>
                    </a:lnTo>
                    <a:lnTo>
                      <a:pt x="100" y="0"/>
                    </a:lnTo>
                    <a:lnTo>
                      <a:pt x="100" y="1"/>
                    </a:lnTo>
                    <a:lnTo>
                      <a:pt x="0" y="1"/>
                    </a:lnTo>
                    <a:close/>
                  </a:path>
                </a:pathLst>
              </a:custGeom>
              <a:solidFill>
                <a:srgbClr val="2D3191"/>
              </a:solidFill>
              <a:ln w="0">
                <a:solidFill>
                  <a:srgbClr val="000000"/>
                </a:solidFill>
                <a:prstDash val="solid"/>
                <a:round/>
                <a:headEnd/>
                <a:tailEnd/>
              </a:ln>
            </p:spPr>
            <p:txBody>
              <a:bodyPr/>
              <a:lstStyle/>
              <a:p>
                <a:endParaRPr lang="en-US">
                  <a:solidFill>
                    <a:srgbClr val="FFFFFF"/>
                  </a:solidFill>
                </a:endParaRPr>
              </a:p>
            </p:txBody>
          </p:sp>
          <p:sp>
            <p:nvSpPr>
              <p:cNvPr id="221461" name="Freeform 1267"/>
              <p:cNvSpPr>
                <a:spLocks/>
              </p:cNvSpPr>
              <p:nvPr/>
            </p:nvSpPr>
            <p:spPr bwMode="auto">
              <a:xfrm>
                <a:off x="2967" y="1568"/>
                <a:ext cx="35" cy="0"/>
              </a:xfrm>
              <a:custGeom>
                <a:avLst/>
                <a:gdLst>
                  <a:gd name="T0" fmla="*/ 0 w 100"/>
                  <a:gd name="T1" fmla="*/ 0 w 100"/>
                  <a:gd name="T2" fmla="*/ 0 w 100"/>
                  <a:gd name="T3" fmla="*/ 0 w 100"/>
                  <a:gd name="T4" fmla="*/ 0 w 100"/>
                  <a:gd name="T5" fmla="*/ 0 w 100"/>
                  <a:gd name="T6" fmla="*/ 0 60000 65536"/>
                  <a:gd name="T7" fmla="*/ 0 60000 65536"/>
                  <a:gd name="T8" fmla="*/ 0 60000 65536"/>
                  <a:gd name="T9" fmla="*/ 0 60000 65536"/>
                  <a:gd name="T10" fmla="*/ 0 60000 65536"/>
                  <a:gd name="T11" fmla="*/ 0 60000 65536"/>
                </a:gdLst>
                <a:ahLst/>
                <a:cxnLst>
                  <a:cxn ang="T6">
                    <a:pos x="T0" y="0"/>
                  </a:cxn>
                  <a:cxn ang="T7">
                    <a:pos x="T1" y="0"/>
                  </a:cxn>
                  <a:cxn ang="T8">
                    <a:pos x="T2" y="0"/>
                  </a:cxn>
                  <a:cxn ang="T9">
                    <a:pos x="T3" y="0"/>
                  </a:cxn>
                  <a:cxn ang="T10">
                    <a:pos x="T4" y="0"/>
                  </a:cxn>
                  <a:cxn ang="T11">
                    <a:pos x="T5" y="0"/>
                  </a:cxn>
                </a:cxnLst>
                <a:rect l="0" t="0" r="r" b="b"/>
                <a:pathLst>
                  <a:path w="100">
                    <a:moveTo>
                      <a:pt x="0" y="0"/>
                    </a:moveTo>
                    <a:lnTo>
                      <a:pt x="0" y="0"/>
                    </a:lnTo>
                    <a:lnTo>
                      <a:pt x="100" y="0"/>
                    </a:lnTo>
                    <a:lnTo>
                      <a:pt x="0" y="0"/>
                    </a:lnTo>
                    <a:close/>
                  </a:path>
                </a:pathLst>
              </a:custGeom>
              <a:solidFill>
                <a:srgbClr val="ED1C23"/>
              </a:solidFill>
              <a:ln w="0">
                <a:solidFill>
                  <a:srgbClr val="000000"/>
                </a:solidFill>
                <a:prstDash val="solid"/>
                <a:round/>
                <a:headEnd/>
                <a:tailEnd/>
              </a:ln>
            </p:spPr>
            <p:txBody>
              <a:bodyPr/>
              <a:lstStyle/>
              <a:p>
                <a:endParaRPr lang="en-US">
                  <a:solidFill>
                    <a:srgbClr val="FFFFFF"/>
                  </a:solidFill>
                </a:endParaRPr>
              </a:p>
            </p:txBody>
          </p:sp>
          <p:sp>
            <p:nvSpPr>
              <p:cNvPr id="221462" name="Freeform 1268"/>
              <p:cNvSpPr>
                <a:spLocks noEditPoints="1"/>
              </p:cNvSpPr>
              <p:nvPr/>
            </p:nvSpPr>
            <p:spPr bwMode="auto">
              <a:xfrm>
                <a:off x="3037" y="1299"/>
                <a:ext cx="94" cy="26"/>
              </a:xfrm>
              <a:custGeom>
                <a:avLst/>
                <a:gdLst>
                  <a:gd name="T0" fmla="*/ 0 w 266"/>
                  <a:gd name="T1" fmla="*/ 0 h 76"/>
                  <a:gd name="T2" fmla="*/ 0 w 266"/>
                  <a:gd name="T3" fmla="*/ 0 h 76"/>
                  <a:gd name="T4" fmla="*/ 0 w 266"/>
                  <a:gd name="T5" fmla="*/ 0 h 76"/>
                  <a:gd name="T6" fmla="*/ 0 w 266"/>
                  <a:gd name="T7" fmla="*/ 0 h 76"/>
                  <a:gd name="T8" fmla="*/ 0 w 266"/>
                  <a:gd name="T9" fmla="*/ 0 h 76"/>
                  <a:gd name="T10" fmla="*/ 0 w 266"/>
                  <a:gd name="T11" fmla="*/ 0 h 76"/>
                  <a:gd name="T12" fmla="*/ 0 w 266"/>
                  <a:gd name="T13" fmla="*/ 0 h 76"/>
                  <a:gd name="T14" fmla="*/ 0 w 266"/>
                  <a:gd name="T15" fmla="*/ 0 h 76"/>
                  <a:gd name="T16" fmla="*/ 0 w 266"/>
                  <a:gd name="T17" fmla="*/ 0 h 76"/>
                  <a:gd name="T18" fmla="*/ 0 w 266"/>
                  <a:gd name="T19" fmla="*/ 0 h 76"/>
                  <a:gd name="T20" fmla="*/ 0 w 266"/>
                  <a:gd name="T21" fmla="*/ 0 h 76"/>
                  <a:gd name="T22" fmla="*/ 0 w 266"/>
                  <a:gd name="T23" fmla="*/ 0 h 76"/>
                  <a:gd name="T24" fmla="*/ 0 w 266"/>
                  <a:gd name="T25" fmla="*/ 0 h 76"/>
                  <a:gd name="T26" fmla="*/ 0 w 266"/>
                  <a:gd name="T27" fmla="*/ 0 h 76"/>
                  <a:gd name="T28" fmla="*/ 0 w 266"/>
                  <a:gd name="T29" fmla="*/ 0 h 76"/>
                  <a:gd name="T30" fmla="*/ 0 w 266"/>
                  <a:gd name="T31" fmla="*/ 0 h 76"/>
                  <a:gd name="T32" fmla="*/ 0 w 266"/>
                  <a:gd name="T33" fmla="*/ 0 h 76"/>
                  <a:gd name="T34" fmla="*/ 0 w 266"/>
                  <a:gd name="T35" fmla="*/ 0 h 76"/>
                  <a:gd name="T36" fmla="*/ 0 w 266"/>
                  <a:gd name="T37" fmla="*/ 0 h 76"/>
                  <a:gd name="T38" fmla="*/ 0 w 266"/>
                  <a:gd name="T39" fmla="*/ 0 h 76"/>
                  <a:gd name="T40" fmla="*/ 0 w 266"/>
                  <a:gd name="T41" fmla="*/ 0 h 76"/>
                  <a:gd name="T42" fmla="*/ 0 w 266"/>
                  <a:gd name="T43" fmla="*/ 0 h 76"/>
                  <a:gd name="T44" fmla="*/ 0 w 266"/>
                  <a:gd name="T45" fmla="*/ 0 h 76"/>
                  <a:gd name="T46" fmla="*/ 0 w 266"/>
                  <a:gd name="T47" fmla="*/ 0 h 76"/>
                  <a:gd name="T48" fmla="*/ 0 w 266"/>
                  <a:gd name="T49" fmla="*/ 0 h 76"/>
                  <a:gd name="T50" fmla="*/ 0 w 266"/>
                  <a:gd name="T51" fmla="*/ 0 h 76"/>
                  <a:gd name="T52" fmla="*/ 0 w 266"/>
                  <a:gd name="T53" fmla="*/ 0 h 76"/>
                  <a:gd name="T54" fmla="*/ 0 w 266"/>
                  <a:gd name="T55" fmla="*/ 0 h 76"/>
                  <a:gd name="T56" fmla="*/ 0 w 266"/>
                  <a:gd name="T57" fmla="*/ 0 h 76"/>
                  <a:gd name="T58" fmla="*/ 0 w 266"/>
                  <a:gd name="T59" fmla="*/ 0 h 76"/>
                  <a:gd name="T60" fmla="*/ 0 w 266"/>
                  <a:gd name="T61" fmla="*/ 0 h 76"/>
                  <a:gd name="T62" fmla="*/ 0 w 266"/>
                  <a:gd name="T63" fmla="*/ 0 h 76"/>
                  <a:gd name="T64" fmla="*/ 0 w 266"/>
                  <a:gd name="T65" fmla="*/ 0 h 76"/>
                  <a:gd name="T66" fmla="*/ 0 w 266"/>
                  <a:gd name="T67" fmla="*/ 0 h 76"/>
                  <a:gd name="T68" fmla="*/ 0 w 266"/>
                  <a:gd name="T69" fmla="*/ 0 h 76"/>
                  <a:gd name="T70" fmla="*/ 0 w 266"/>
                  <a:gd name="T71" fmla="*/ 0 h 76"/>
                  <a:gd name="T72" fmla="*/ 0 w 266"/>
                  <a:gd name="T73" fmla="*/ 0 h 76"/>
                  <a:gd name="T74" fmla="*/ 0 w 266"/>
                  <a:gd name="T75" fmla="*/ 0 h 76"/>
                  <a:gd name="T76" fmla="*/ 0 w 266"/>
                  <a:gd name="T77" fmla="*/ 0 h 76"/>
                  <a:gd name="T78" fmla="*/ 0 w 266"/>
                  <a:gd name="T79" fmla="*/ 0 h 76"/>
                  <a:gd name="T80" fmla="*/ 0 w 266"/>
                  <a:gd name="T81" fmla="*/ 0 h 76"/>
                  <a:gd name="T82" fmla="*/ 0 w 266"/>
                  <a:gd name="T83" fmla="*/ 0 h 76"/>
                  <a:gd name="T84" fmla="*/ 0 w 266"/>
                  <a:gd name="T85" fmla="*/ 0 h 76"/>
                  <a:gd name="T86" fmla="*/ 0 w 266"/>
                  <a:gd name="T87" fmla="*/ 0 h 76"/>
                  <a:gd name="T88" fmla="*/ 0 w 266"/>
                  <a:gd name="T89" fmla="*/ 0 h 76"/>
                  <a:gd name="T90" fmla="*/ 0 w 266"/>
                  <a:gd name="T91" fmla="*/ 0 h 76"/>
                  <a:gd name="T92" fmla="*/ 0 w 266"/>
                  <a:gd name="T93" fmla="*/ 0 h 76"/>
                  <a:gd name="T94" fmla="*/ 0 w 266"/>
                  <a:gd name="T95" fmla="*/ 0 h 76"/>
                  <a:gd name="T96" fmla="*/ 0 w 266"/>
                  <a:gd name="T97" fmla="*/ 0 h 76"/>
                  <a:gd name="T98" fmla="*/ 0 w 266"/>
                  <a:gd name="T99" fmla="*/ 0 h 76"/>
                  <a:gd name="T100" fmla="*/ 0 w 266"/>
                  <a:gd name="T101" fmla="*/ 0 h 76"/>
                  <a:gd name="T102" fmla="*/ 0 w 266"/>
                  <a:gd name="T103" fmla="*/ 0 h 76"/>
                  <a:gd name="T104" fmla="*/ 0 w 266"/>
                  <a:gd name="T105" fmla="*/ 0 h 76"/>
                  <a:gd name="T106" fmla="*/ 0 w 266"/>
                  <a:gd name="T107" fmla="*/ 0 h 76"/>
                  <a:gd name="T108" fmla="*/ 0 w 266"/>
                  <a:gd name="T109" fmla="*/ 0 h 76"/>
                  <a:gd name="T110" fmla="*/ 0 w 266"/>
                  <a:gd name="T111" fmla="*/ 0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66" h="76">
                    <a:moveTo>
                      <a:pt x="0" y="49"/>
                    </a:moveTo>
                    <a:lnTo>
                      <a:pt x="0" y="49"/>
                    </a:lnTo>
                    <a:lnTo>
                      <a:pt x="0" y="42"/>
                    </a:lnTo>
                    <a:lnTo>
                      <a:pt x="43" y="42"/>
                    </a:lnTo>
                    <a:lnTo>
                      <a:pt x="43" y="49"/>
                    </a:lnTo>
                    <a:lnTo>
                      <a:pt x="0" y="49"/>
                    </a:lnTo>
                    <a:close/>
                    <a:moveTo>
                      <a:pt x="82" y="76"/>
                    </a:moveTo>
                    <a:lnTo>
                      <a:pt x="82" y="76"/>
                    </a:lnTo>
                    <a:cubicBezTo>
                      <a:pt x="71" y="76"/>
                      <a:pt x="64" y="66"/>
                      <a:pt x="64" y="66"/>
                    </a:cubicBezTo>
                    <a:cubicBezTo>
                      <a:pt x="57" y="55"/>
                      <a:pt x="57" y="38"/>
                      <a:pt x="57" y="38"/>
                    </a:cubicBezTo>
                    <a:cubicBezTo>
                      <a:pt x="57" y="21"/>
                      <a:pt x="64" y="11"/>
                      <a:pt x="64" y="11"/>
                    </a:cubicBezTo>
                    <a:cubicBezTo>
                      <a:pt x="71" y="0"/>
                      <a:pt x="82" y="0"/>
                      <a:pt x="82" y="0"/>
                    </a:cubicBezTo>
                    <a:cubicBezTo>
                      <a:pt x="94" y="0"/>
                      <a:pt x="101" y="11"/>
                      <a:pt x="101" y="11"/>
                    </a:cubicBezTo>
                    <a:cubicBezTo>
                      <a:pt x="108" y="21"/>
                      <a:pt x="108" y="38"/>
                      <a:pt x="108" y="38"/>
                    </a:cubicBezTo>
                    <a:cubicBezTo>
                      <a:pt x="108" y="56"/>
                      <a:pt x="101" y="66"/>
                      <a:pt x="101" y="66"/>
                    </a:cubicBezTo>
                    <a:cubicBezTo>
                      <a:pt x="94" y="76"/>
                      <a:pt x="82" y="76"/>
                      <a:pt x="82" y="76"/>
                    </a:cubicBezTo>
                    <a:close/>
                    <a:moveTo>
                      <a:pt x="82" y="69"/>
                    </a:moveTo>
                    <a:lnTo>
                      <a:pt x="82" y="69"/>
                    </a:lnTo>
                    <a:cubicBezTo>
                      <a:pt x="97" y="69"/>
                      <a:pt x="97" y="38"/>
                      <a:pt x="97" y="38"/>
                    </a:cubicBezTo>
                    <a:cubicBezTo>
                      <a:pt x="97" y="8"/>
                      <a:pt x="82" y="8"/>
                      <a:pt x="82" y="8"/>
                    </a:cubicBezTo>
                    <a:cubicBezTo>
                      <a:pt x="67" y="8"/>
                      <a:pt x="67" y="38"/>
                      <a:pt x="67" y="38"/>
                    </a:cubicBezTo>
                    <a:cubicBezTo>
                      <a:pt x="67" y="69"/>
                      <a:pt x="82" y="69"/>
                      <a:pt x="82" y="69"/>
                    </a:cubicBezTo>
                    <a:close/>
                    <a:moveTo>
                      <a:pt x="124" y="75"/>
                    </a:moveTo>
                    <a:lnTo>
                      <a:pt x="124" y="75"/>
                    </a:lnTo>
                    <a:lnTo>
                      <a:pt x="124" y="62"/>
                    </a:lnTo>
                    <a:lnTo>
                      <a:pt x="136" y="62"/>
                    </a:lnTo>
                    <a:lnTo>
                      <a:pt x="136" y="75"/>
                    </a:lnTo>
                    <a:lnTo>
                      <a:pt x="124" y="75"/>
                    </a:lnTo>
                    <a:close/>
                    <a:moveTo>
                      <a:pt x="161" y="75"/>
                    </a:moveTo>
                    <a:lnTo>
                      <a:pt x="161" y="75"/>
                    </a:lnTo>
                    <a:cubicBezTo>
                      <a:pt x="162" y="66"/>
                      <a:pt x="165" y="60"/>
                      <a:pt x="165" y="60"/>
                    </a:cubicBezTo>
                    <a:cubicBezTo>
                      <a:pt x="167" y="54"/>
                      <a:pt x="174" y="43"/>
                      <a:pt x="174" y="43"/>
                    </a:cubicBezTo>
                    <a:lnTo>
                      <a:pt x="194" y="11"/>
                    </a:lnTo>
                    <a:lnTo>
                      <a:pt x="156" y="11"/>
                    </a:lnTo>
                    <a:lnTo>
                      <a:pt x="156" y="2"/>
                    </a:lnTo>
                    <a:lnTo>
                      <a:pt x="203" y="2"/>
                    </a:lnTo>
                    <a:lnTo>
                      <a:pt x="203" y="11"/>
                    </a:lnTo>
                    <a:cubicBezTo>
                      <a:pt x="175" y="52"/>
                      <a:pt x="172" y="75"/>
                      <a:pt x="172" y="75"/>
                    </a:cubicBezTo>
                    <a:lnTo>
                      <a:pt x="161" y="75"/>
                    </a:lnTo>
                    <a:close/>
                    <a:moveTo>
                      <a:pt x="224" y="75"/>
                    </a:moveTo>
                    <a:lnTo>
                      <a:pt x="224" y="75"/>
                    </a:lnTo>
                    <a:cubicBezTo>
                      <a:pt x="225" y="66"/>
                      <a:pt x="228" y="60"/>
                      <a:pt x="228" y="60"/>
                    </a:cubicBezTo>
                    <a:cubicBezTo>
                      <a:pt x="231" y="54"/>
                      <a:pt x="237" y="43"/>
                      <a:pt x="237" y="43"/>
                    </a:cubicBezTo>
                    <a:lnTo>
                      <a:pt x="257" y="11"/>
                    </a:lnTo>
                    <a:lnTo>
                      <a:pt x="220" y="11"/>
                    </a:lnTo>
                    <a:lnTo>
                      <a:pt x="220" y="2"/>
                    </a:lnTo>
                    <a:lnTo>
                      <a:pt x="266" y="2"/>
                    </a:lnTo>
                    <a:lnTo>
                      <a:pt x="266" y="11"/>
                    </a:lnTo>
                    <a:cubicBezTo>
                      <a:pt x="238" y="52"/>
                      <a:pt x="235" y="75"/>
                      <a:pt x="235" y="75"/>
                    </a:cubicBezTo>
                    <a:lnTo>
                      <a:pt x="224" y="75"/>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463" name="Freeform 1269"/>
              <p:cNvSpPr>
                <a:spLocks noEditPoints="1"/>
              </p:cNvSpPr>
              <p:nvPr/>
            </p:nvSpPr>
            <p:spPr bwMode="auto">
              <a:xfrm>
                <a:off x="3039" y="1537"/>
                <a:ext cx="69" cy="26"/>
              </a:xfrm>
              <a:custGeom>
                <a:avLst/>
                <a:gdLst>
                  <a:gd name="T0" fmla="*/ 0 w 195"/>
                  <a:gd name="T1" fmla="*/ 0 h 76"/>
                  <a:gd name="T2" fmla="*/ 0 w 195"/>
                  <a:gd name="T3" fmla="*/ 0 h 76"/>
                  <a:gd name="T4" fmla="*/ 0 w 195"/>
                  <a:gd name="T5" fmla="*/ 0 h 76"/>
                  <a:gd name="T6" fmla="*/ 0 w 195"/>
                  <a:gd name="T7" fmla="*/ 0 h 76"/>
                  <a:gd name="T8" fmla="*/ 0 w 195"/>
                  <a:gd name="T9" fmla="*/ 0 h 76"/>
                  <a:gd name="T10" fmla="*/ 0 w 195"/>
                  <a:gd name="T11" fmla="*/ 0 h 76"/>
                  <a:gd name="T12" fmla="*/ 0 w 195"/>
                  <a:gd name="T13" fmla="*/ 0 h 76"/>
                  <a:gd name="T14" fmla="*/ 0 w 195"/>
                  <a:gd name="T15" fmla="*/ 0 h 76"/>
                  <a:gd name="T16" fmla="*/ 0 w 195"/>
                  <a:gd name="T17" fmla="*/ 0 h 76"/>
                  <a:gd name="T18" fmla="*/ 0 w 195"/>
                  <a:gd name="T19" fmla="*/ 0 h 76"/>
                  <a:gd name="T20" fmla="*/ 0 w 195"/>
                  <a:gd name="T21" fmla="*/ 0 h 76"/>
                  <a:gd name="T22" fmla="*/ 0 w 195"/>
                  <a:gd name="T23" fmla="*/ 0 h 76"/>
                  <a:gd name="T24" fmla="*/ 0 w 195"/>
                  <a:gd name="T25" fmla="*/ 0 h 76"/>
                  <a:gd name="T26" fmla="*/ 0 w 195"/>
                  <a:gd name="T27" fmla="*/ 0 h 76"/>
                  <a:gd name="T28" fmla="*/ 0 w 195"/>
                  <a:gd name="T29" fmla="*/ 0 h 76"/>
                  <a:gd name="T30" fmla="*/ 0 w 195"/>
                  <a:gd name="T31" fmla="*/ 0 h 76"/>
                  <a:gd name="T32" fmla="*/ 0 w 195"/>
                  <a:gd name="T33" fmla="*/ 0 h 76"/>
                  <a:gd name="T34" fmla="*/ 0 w 195"/>
                  <a:gd name="T35" fmla="*/ 0 h 76"/>
                  <a:gd name="T36" fmla="*/ 0 w 195"/>
                  <a:gd name="T37" fmla="*/ 0 h 76"/>
                  <a:gd name="T38" fmla="*/ 0 w 195"/>
                  <a:gd name="T39" fmla="*/ 0 h 76"/>
                  <a:gd name="T40" fmla="*/ 0 w 195"/>
                  <a:gd name="T41" fmla="*/ 0 h 76"/>
                  <a:gd name="T42" fmla="*/ 0 w 195"/>
                  <a:gd name="T43" fmla="*/ 0 h 76"/>
                  <a:gd name="T44" fmla="*/ 0 w 195"/>
                  <a:gd name="T45" fmla="*/ 0 h 76"/>
                  <a:gd name="T46" fmla="*/ 0 w 195"/>
                  <a:gd name="T47" fmla="*/ 0 h 76"/>
                  <a:gd name="T48" fmla="*/ 0 w 195"/>
                  <a:gd name="T49" fmla="*/ 0 h 76"/>
                  <a:gd name="T50" fmla="*/ 0 w 195"/>
                  <a:gd name="T51" fmla="*/ 0 h 76"/>
                  <a:gd name="T52" fmla="*/ 0 w 195"/>
                  <a:gd name="T53" fmla="*/ 0 h 76"/>
                  <a:gd name="T54" fmla="*/ 0 w 195"/>
                  <a:gd name="T55" fmla="*/ 0 h 76"/>
                  <a:gd name="T56" fmla="*/ 0 w 195"/>
                  <a:gd name="T57" fmla="*/ 0 h 76"/>
                  <a:gd name="T58" fmla="*/ 0 w 195"/>
                  <a:gd name="T59" fmla="*/ 0 h 76"/>
                  <a:gd name="T60" fmla="*/ 0 w 195"/>
                  <a:gd name="T61" fmla="*/ 0 h 76"/>
                  <a:gd name="T62" fmla="*/ 0 w 195"/>
                  <a:gd name="T63" fmla="*/ 0 h 7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95" h="76">
                    <a:moveTo>
                      <a:pt x="0" y="75"/>
                    </a:moveTo>
                    <a:lnTo>
                      <a:pt x="0" y="75"/>
                    </a:lnTo>
                    <a:lnTo>
                      <a:pt x="0" y="67"/>
                    </a:lnTo>
                    <a:lnTo>
                      <a:pt x="14" y="67"/>
                    </a:lnTo>
                    <a:lnTo>
                      <a:pt x="14" y="10"/>
                    </a:lnTo>
                    <a:lnTo>
                      <a:pt x="0" y="14"/>
                    </a:lnTo>
                    <a:lnTo>
                      <a:pt x="0" y="6"/>
                    </a:lnTo>
                    <a:lnTo>
                      <a:pt x="24" y="0"/>
                    </a:lnTo>
                    <a:lnTo>
                      <a:pt x="24" y="67"/>
                    </a:lnTo>
                    <a:lnTo>
                      <a:pt x="38" y="67"/>
                    </a:lnTo>
                    <a:lnTo>
                      <a:pt x="38" y="75"/>
                    </a:lnTo>
                    <a:lnTo>
                      <a:pt x="0" y="75"/>
                    </a:lnTo>
                    <a:close/>
                    <a:moveTo>
                      <a:pt x="58" y="75"/>
                    </a:moveTo>
                    <a:lnTo>
                      <a:pt x="58" y="75"/>
                    </a:lnTo>
                    <a:lnTo>
                      <a:pt x="58" y="62"/>
                    </a:lnTo>
                    <a:lnTo>
                      <a:pt x="70" y="62"/>
                    </a:lnTo>
                    <a:lnTo>
                      <a:pt x="70" y="75"/>
                    </a:lnTo>
                    <a:lnTo>
                      <a:pt x="58" y="75"/>
                    </a:lnTo>
                    <a:close/>
                    <a:moveTo>
                      <a:pt x="90" y="74"/>
                    </a:moveTo>
                    <a:lnTo>
                      <a:pt x="90" y="74"/>
                    </a:lnTo>
                    <a:lnTo>
                      <a:pt x="90" y="65"/>
                    </a:lnTo>
                    <a:cubicBezTo>
                      <a:pt x="100" y="69"/>
                      <a:pt x="106" y="69"/>
                      <a:pt x="106" y="69"/>
                    </a:cubicBezTo>
                    <a:cubicBezTo>
                      <a:pt x="113" y="69"/>
                      <a:pt x="117" y="65"/>
                      <a:pt x="117" y="65"/>
                    </a:cubicBezTo>
                    <a:cubicBezTo>
                      <a:pt x="122" y="61"/>
                      <a:pt x="122" y="55"/>
                      <a:pt x="122" y="55"/>
                    </a:cubicBezTo>
                    <a:cubicBezTo>
                      <a:pt x="122" y="39"/>
                      <a:pt x="100" y="39"/>
                      <a:pt x="100" y="39"/>
                    </a:cubicBezTo>
                    <a:lnTo>
                      <a:pt x="97" y="39"/>
                    </a:lnTo>
                    <a:lnTo>
                      <a:pt x="97" y="33"/>
                    </a:lnTo>
                    <a:lnTo>
                      <a:pt x="100" y="33"/>
                    </a:lnTo>
                    <a:cubicBezTo>
                      <a:pt x="120" y="33"/>
                      <a:pt x="120" y="19"/>
                      <a:pt x="120" y="19"/>
                    </a:cubicBezTo>
                    <a:cubicBezTo>
                      <a:pt x="120" y="8"/>
                      <a:pt x="107" y="8"/>
                      <a:pt x="107" y="8"/>
                    </a:cubicBezTo>
                    <a:cubicBezTo>
                      <a:pt x="100" y="8"/>
                      <a:pt x="91" y="12"/>
                      <a:pt x="91" y="12"/>
                    </a:cubicBezTo>
                    <a:lnTo>
                      <a:pt x="91" y="3"/>
                    </a:lnTo>
                    <a:cubicBezTo>
                      <a:pt x="99" y="0"/>
                      <a:pt x="107" y="0"/>
                      <a:pt x="107" y="0"/>
                    </a:cubicBezTo>
                    <a:cubicBezTo>
                      <a:pt x="130" y="0"/>
                      <a:pt x="130" y="17"/>
                      <a:pt x="130" y="17"/>
                    </a:cubicBezTo>
                    <a:cubicBezTo>
                      <a:pt x="130" y="30"/>
                      <a:pt x="115" y="35"/>
                      <a:pt x="115" y="35"/>
                    </a:cubicBezTo>
                    <a:cubicBezTo>
                      <a:pt x="132" y="39"/>
                      <a:pt x="132" y="54"/>
                      <a:pt x="132" y="54"/>
                    </a:cubicBezTo>
                    <a:cubicBezTo>
                      <a:pt x="132" y="65"/>
                      <a:pt x="125" y="70"/>
                      <a:pt x="125" y="70"/>
                    </a:cubicBezTo>
                    <a:cubicBezTo>
                      <a:pt x="119" y="76"/>
                      <a:pt x="107" y="76"/>
                      <a:pt x="107" y="76"/>
                    </a:cubicBezTo>
                    <a:cubicBezTo>
                      <a:pt x="100" y="76"/>
                      <a:pt x="90" y="74"/>
                      <a:pt x="90" y="74"/>
                    </a:cubicBezTo>
                    <a:close/>
                    <a:moveTo>
                      <a:pt x="153" y="74"/>
                    </a:moveTo>
                    <a:lnTo>
                      <a:pt x="153" y="74"/>
                    </a:lnTo>
                    <a:lnTo>
                      <a:pt x="153" y="65"/>
                    </a:lnTo>
                    <a:cubicBezTo>
                      <a:pt x="164" y="69"/>
                      <a:pt x="169" y="69"/>
                      <a:pt x="169" y="69"/>
                    </a:cubicBezTo>
                    <a:cubicBezTo>
                      <a:pt x="176" y="69"/>
                      <a:pt x="181" y="65"/>
                      <a:pt x="181" y="65"/>
                    </a:cubicBezTo>
                    <a:cubicBezTo>
                      <a:pt x="185" y="61"/>
                      <a:pt x="185" y="55"/>
                      <a:pt x="185" y="55"/>
                    </a:cubicBezTo>
                    <a:cubicBezTo>
                      <a:pt x="185" y="39"/>
                      <a:pt x="164" y="39"/>
                      <a:pt x="164" y="39"/>
                    </a:cubicBezTo>
                    <a:lnTo>
                      <a:pt x="160" y="39"/>
                    </a:lnTo>
                    <a:lnTo>
                      <a:pt x="160" y="33"/>
                    </a:lnTo>
                    <a:lnTo>
                      <a:pt x="163" y="33"/>
                    </a:lnTo>
                    <a:cubicBezTo>
                      <a:pt x="183" y="33"/>
                      <a:pt x="183" y="19"/>
                      <a:pt x="183" y="19"/>
                    </a:cubicBezTo>
                    <a:cubicBezTo>
                      <a:pt x="183" y="8"/>
                      <a:pt x="170" y="8"/>
                      <a:pt x="170" y="8"/>
                    </a:cubicBezTo>
                    <a:cubicBezTo>
                      <a:pt x="163" y="8"/>
                      <a:pt x="154" y="12"/>
                      <a:pt x="154" y="12"/>
                    </a:cubicBezTo>
                    <a:lnTo>
                      <a:pt x="154" y="3"/>
                    </a:lnTo>
                    <a:cubicBezTo>
                      <a:pt x="163" y="0"/>
                      <a:pt x="171" y="0"/>
                      <a:pt x="171" y="0"/>
                    </a:cubicBezTo>
                    <a:cubicBezTo>
                      <a:pt x="193" y="0"/>
                      <a:pt x="193" y="17"/>
                      <a:pt x="193" y="17"/>
                    </a:cubicBezTo>
                    <a:cubicBezTo>
                      <a:pt x="193" y="30"/>
                      <a:pt x="178" y="35"/>
                      <a:pt x="178" y="35"/>
                    </a:cubicBezTo>
                    <a:cubicBezTo>
                      <a:pt x="195" y="39"/>
                      <a:pt x="195" y="54"/>
                      <a:pt x="195" y="54"/>
                    </a:cubicBezTo>
                    <a:cubicBezTo>
                      <a:pt x="195" y="65"/>
                      <a:pt x="189" y="70"/>
                      <a:pt x="189" y="70"/>
                    </a:cubicBezTo>
                    <a:cubicBezTo>
                      <a:pt x="182" y="76"/>
                      <a:pt x="170" y="76"/>
                      <a:pt x="170" y="76"/>
                    </a:cubicBezTo>
                    <a:cubicBezTo>
                      <a:pt x="163" y="76"/>
                      <a:pt x="153" y="74"/>
                      <a:pt x="153" y="74"/>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464" name="Freeform 1270"/>
              <p:cNvSpPr>
                <a:spLocks noEditPoints="1"/>
              </p:cNvSpPr>
              <p:nvPr/>
            </p:nvSpPr>
            <p:spPr bwMode="auto">
              <a:xfrm>
                <a:off x="3170" y="1152"/>
                <a:ext cx="2174" cy="47"/>
              </a:xfrm>
              <a:custGeom>
                <a:avLst/>
                <a:gdLst>
                  <a:gd name="T0" fmla="*/ 0 w 6144"/>
                  <a:gd name="T1" fmla="*/ 0 h 138"/>
                  <a:gd name="T2" fmla="*/ 0 w 6144"/>
                  <a:gd name="T3" fmla="*/ 0 h 138"/>
                  <a:gd name="T4" fmla="*/ 0 w 6144"/>
                  <a:gd name="T5" fmla="*/ 0 h 138"/>
                  <a:gd name="T6" fmla="*/ 0 w 6144"/>
                  <a:gd name="T7" fmla="*/ 0 h 138"/>
                  <a:gd name="T8" fmla="*/ 0 w 6144"/>
                  <a:gd name="T9" fmla="*/ 0 h 138"/>
                  <a:gd name="T10" fmla="*/ 0 w 6144"/>
                  <a:gd name="T11" fmla="*/ 0 h 138"/>
                  <a:gd name="T12" fmla="*/ 0 w 6144"/>
                  <a:gd name="T13" fmla="*/ 0 h 138"/>
                  <a:gd name="T14" fmla="*/ 0 w 6144"/>
                  <a:gd name="T15" fmla="*/ 0 h 138"/>
                  <a:gd name="T16" fmla="*/ 0 w 6144"/>
                  <a:gd name="T17" fmla="*/ 0 h 138"/>
                  <a:gd name="T18" fmla="*/ 0 w 6144"/>
                  <a:gd name="T19" fmla="*/ 0 h 138"/>
                  <a:gd name="T20" fmla="*/ 0 w 6144"/>
                  <a:gd name="T21" fmla="*/ 0 h 138"/>
                  <a:gd name="T22" fmla="*/ 0 w 6144"/>
                  <a:gd name="T23" fmla="*/ 0 h 138"/>
                  <a:gd name="T24" fmla="*/ 0 w 6144"/>
                  <a:gd name="T25" fmla="*/ 0 h 138"/>
                  <a:gd name="T26" fmla="*/ 0 w 6144"/>
                  <a:gd name="T27" fmla="*/ 0 h 138"/>
                  <a:gd name="T28" fmla="*/ 0 w 6144"/>
                  <a:gd name="T29" fmla="*/ 0 h 138"/>
                  <a:gd name="T30" fmla="*/ 0 w 6144"/>
                  <a:gd name="T31" fmla="*/ 0 h 138"/>
                  <a:gd name="T32" fmla="*/ 0 w 6144"/>
                  <a:gd name="T33" fmla="*/ 0 h 138"/>
                  <a:gd name="T34" fmla="*/ 0 w 6144"/>
                  <a:gd name="T35" fmla="*/ 0 h 138"/>
                  <a:gd name="T36" fmla="*/ 0 w 6144"/>
                  <a:gd name="T37" fmla="*/ 0 h 138"/>
                  <a:gd name="T38" fmla="*/ 0 w 6144"/>
                  <a:gd name="T39" fmla="*/ 0 h 138"/>
                  <a:gd name="T40" fmla="*/ 0 w 6144"/>
                  <a:gd name="T41" fmla="*/ 0 h 138"/>
                  <a:gd name="T42" fmla="*/ 0 w 6144"/>
                  <a:gd name="T43" fmla="*/ 0 h 138"/>
                  <a:gd name="T44" fmla="*/ 0 w 6144"/>
                  <a:gd name="T45" fmla="*/ 0 h 138"/>
                  <a:gd name="T46" fmla="*/ 0 w 6144"/>
                  <a:gd name="T47" fmla="*/ 0 h 138"/>
                  <a:gd name="T48" fmla="*/ 0 w 6144"/>
                  <a:gd name="T49" fmla="*/ 0 h 138"/>
                  <a:gd name="T50" fmla="*/ 0 w 6144"/>
                  <a:gd name="T51" fmla="*/ 0 h 138"/>
                  <a:gd name="T52" fmla="*/ 0 w 6144"/>
                  <a:gd name="T53" fmla="*/ 0 h 138"/>
                  <a:gd name="T54" fmla="*/ 0 w 6144"/>
                  <a:gd name="T55" fmla="*/ 0 h 138"/>
                  <a:gd name="T56" fmla="*/ 0 w 6144"/>
                  <a:gd name="T57" fmla="*/ 0 h 138"/>
                  <a:gd name="T58" fmla="*/ 0 w 6144"/>
                  <a:gd name="T59" fmla="*/ 0 h 138"/>
                  <a:gd name="T60" fmla="*/ 0 w 6144"/>
                  <a:gd name="T61" fmla="*/ 0 h 138"/>
                  <a:gd name="T62" fmla="*/ 0 w 6144"/>
                  <a:gd name="T63" fmla="*/ 0 h 138"/>
                  <a:gd name="T64" fmla="*/ 0 w 6144"/>
                  <a:gd name="T65" fmla="*/ 0 h 138"/>
                  <a:gd name="T66" fmla="*/ 0 w 6144"/>
                  <a:gd name="T67" fmla="*/ 0 h 138"/>
                  <a:gd name="T68" fmla="*/ 0 w 6144"/>
                  <a:gd name="T69" fmla="*/ 0 h 138"/>
                  <a:gd name="T70" fmla="*/ 0 w 6144"/>
                  <a:gd name="T71" fmla="*/ 0 h 138"/>
                  <a:gd name="T72" fmla="*/ 0 w 6144"/>
                  <a:gd name="T73" fmla="*/ 0 h 138"/>
                  <a:gd name="T74" fmla="*/ 0 w 6144"/>
                  <a:gd name="T75" fmla="*/ 0 h 138"/>
                  <a:gd name="T76" fmla="*/ 0 w 6144"/>
                  <a:gd name="T77" fmla="*/ 0 h 138"/>
                  <a:gd name="T78" fmla="*/ 0 w 6144"/>
                  <a:gd name="T79" fmla="*/ 0 h 138"/>
                  <a:gd name="T80" fmla="*/ 0 w 6144"/>
                  <a:gd name="T81" fmla="*/ 0 h 138"/>
                  <a:gd name="T82" fmla="*/ 0 w 6144"/>
                  <a:gd name="T83" fmla="*/ 0 h 138"/>
                  <a:gd name="T84" fmla="*/ 0 w 6144"/>
                  <a:gd name="T85" fmla="*/ 0 h 138"/>
                  <a:gd name="T86" fmla="*/ 0 w 6144"/>
                  <a:gd name="T87" fmla="*/ 0 h 138"/>
                  <a:gd name="T88" fmla="*/ 0 w 6144"/>
                  <a:gd name="T89" fmla="*/ 0 h 138"/>
                  <a:gd name="T90" fmla="*/ 0 w 6144"/>
                  <a:gd name="T91" fmla="*/ 0 h 138"/>
                  <a:gd name="T92" fmla="*/ 0 w 6144"/>
                  <a:gd name="T93" fmla="*/ 0 h 138"/>
                  <a:gd name="T94" fmla="*/ 0 w 6144"/>
                  <a:gd name="T95" fmla="*/ 0 h 138"/>
                  <a:gd name="T96" fmla="*/ 0 w 6144"/>
                  <a:gd name="T97" fmla="*/ 0 h 138"/>
                  <a:gd name="T98" fmla="*/ 0 w 6144"/>
                  <a:gd name="T99" fmla="*/ 0 h 138"/>
                  <a:gd name="T100" fmla="*/ 0 w 6144"/>
                  <a:gd name="T101" fmla="*/ 0 h 138"/>
                  <a:gd name="T102" fmla="*/ 0 w 6144"/>
                  <a:gd name="T103" fmla="*/ 0 h 138"/>
                  <a:gd name="T104" fmla="*/ 0 w 6144"/>
                  <a:gd name="T105" fmla="*/ 0 h 138"/>
                  <a:gd name="T106" fmla="*/ 0 w 6144"/>
                  <a:gd name="T107" fmla="*/ 0 h 138"/>
                  <a:gd name="T108" fmla="*/ 0 w 6144"/>
                  <a:gd name="T109" fmla="*/ 0 h 138"/>
                  <a:gd name="T110" fmla="*/ 0 w 6144"/>
                  <a:gd name="T111" fmla="*/ 0 h 138"/>
                  <a:gd name="T112" fmla="*/ 0 w 6144"/>
                  <a:gd name="T113" fmla="*/ 0 h 138"/>
                  <a:gd name="T114" fmla="*/ 0 w 6144"/>
                  <a:gd name="T115" fmla="*/ 0 h 138"/>
                  <a:gd name="T116" fmla="*/ 0 w 6144"/>
                  <a:gd name="T117" fmla="*/ 0 h 138"/>
                  <a:gd name="T118" fmla="*/ 0 w 6144"/>
                  <a:gd name="T119" fmla="*/ 0 h 138"/>
                  <a:gd name="T120" fmla="*/ 0 w 6144"/>
                  <a:gd name="T121" fmla="*/ 0 h 13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144" h="138">
                    <a:moveTo>
                      <a:pt x="26" y="112"/>
                    </a:moveTo>
                    <a:lnTo>
                      <a:pt x="26" y="112"/>
                    </a:lnTo>
                    <a:cubicBezTo>
                      <a:pt x="16" y="112"/>
                      <a:pt x="0" y="108"/>
                      <a:pt x="0" y="108"/>
                    </a:cubicBezTo>
                    <a:lnTo>
                      <a:pt x="0" y="93"/>
                    </a:lnTo>
                    <a:cubicBezTo>
                      <a:pt x="17" y="101"/>
                      <a:pt x="28" y="101"/>
                      <a:pt x="28" y="101"/>
                    </a:cubicBezTo>
                    <a:cubicBezTo>
                      <a:pt x="37" y="101"/>
                      <a:pt x="42" y="97"/>
                      <a:pt x="42" y="97"/>
                    </a:cubicBezTo>
                    <a:cubicBezTo>
                      <a:pt x="47" y="92"/>
                      <a:pt x="47" y="85"/>
                      <a:pt x="47" y="85"/>
                    </a:cubicBezTo>
                    <a:cubicBezTo>
                      <a:pt x="47" y="79"/>
                      <a:pt x="44" y="75"/>
                      <a:pt x="44" y="75"/>
                    </a:cubicBezTo>
                    <a:cubicBezTo>
                      <a:pt x="40" y="71"/>
                      <a:pt x="31" y="66"/>
                      <a:pt x="31" y="66"/>
                    </a:cubicBezTo>
                    <a:lnTo>
                      <a:pt x="24" y="62"/>
                    </a:lnTo>
                    <a:cubicBezTo>
                      <a:pt x="11" y="54"/>
                      <a:pt x="6" y="48"/>
                      <a:pt x="6" y="48"/>
                    </a:cubicBezTo>
                    <a:cubicBezTo>
                      <a:pt x="1" y="41"/>
                      <a:pt x="1" y="33"/>
                      <a:pt x="1" y="33"/>
                    </a:cubicBezTo>
                    <a:cubicBezTo>
                      <a:pt x="1" y="21"/>
                      <a:pt x="9" y="13"/>
                      <a:pt x="9" y="13"/>
                    </a:cubicBezTo>
                    <a:cubicBezTo>
                      <a:pt x="18" y="6"/>
                      <a:pt x="31" y="6"/>
                      <a:pt x="31" y="6"/>
                    </a:cubicBezTo>
                    <a:cubicBezTo>
                      <a:pt x="42" y="6"/>
                      <a:pt x="55" y="10"/>
                      <a:pt x="55" y="10"/>
                    </a:cubicBezTo>
                    <a:lnTo>
                      <a:pt x="55" y="23"/>
                    </a:lnTo>
                    <a:cubicBezTo>
                      <a:pt x="39" y="17"/>
                      <a:pt x="32" y="17"/>
                      <a:pt x="32" y="17"/>
                    </a:cubicBezTo>
                    <a:cubicBezTo>
                      <a:pt x="24" y="17"/>
                      <a:pt x="19" y="20"/>
                      <a:pt x="19" y="20"/>
                    </a:cubicBezTo>
                    <a:cubicBezTo>
                      <a:pt x="14" y="24"/>
                      <a:pt x="14" y="30"/>
                      <a:pt x="14" y="30"/>
                    </a:cubicBezTo>
                    <a:cubicBezTo>
                      <a:pt x="14" y="36"/>
                      <a:pt x="18" y="39"/>
                      <a:pt x="18" y="39"/>
                    </a:cubicBezTo>
                    <a:cubicBezTo>
                      <a:pt x="21" y="43"/>
                      <a:pt x="31" y="49"/>
                      <a:pt x="31" y="49"/>
                    </a:cubicBezTo>
                    <a:lnTo>
                      <a:pt x="38" y="53"/>
                    </a:lnTo>
                    <a:cubicBezTo>
                      <a:pt x="51" y="60"/>
                      <a:pt x="57" y="67"/>
                      <a:pt x="57" y="67"/>
                    </a:cubicBezTo>
                    <a:cubicBezTo>
                      <a:pt x="62" y="74"/>
                      <a:pt x="62" y="83"/>
                      <a:pt x="62" y="83"/>
                    </a:cubicBezTo>
                    <a:cubicBezTo>
                      <a:pt x="62" y="96"/>
                      <a:pt x="52" y="104"/>
                      <a:pt x="52" y="104"/>
                    </a:cubicBezTo>
                    <a:cubicBezTo>
                      <a:pt x="42" y="112"/>
                      <a:pt x="26" y="112"/>
                      <a:pt x="26" y="112"/>
                    </a:cubicBezTo>
                    <a:close/>
                    <a:moveTo>
                      <a:pt x="120" y="100"/>
                    </a:moveTo>
                    <a:lnTo>
                      <a:pt x="120" y="100"/>
                    </a:lnTo>
                    <a:cubicBezTo>
                      <a:pt x="108" y="111"/>
                      <a:pt x="97" y="111"/>
                      <a:pt x="97" y="111"/>
                    </a:cubicBezTo>
                    <a:cubicBezTo>
                      <a:pt x="88" y="111"/>
                      <a:pt x="82" y="105"/>
                      <a:pt x="82" y="105"/>
                    </a:cubicBezTo>
                    <a:cubicBezTo>
                      <a:pt x="76" y="100"/>
                      <a:pt x="76" y="91"/>
                      <a:pt x="76" y="91"/>
                    </a:cubicBezTo>
                    <a:cubicBezTo>
                      <a:pt x="76" y="79"/>
                      <a:pt x="86" y="72"/>
                      <a:pt x="86" y="72"/>
                    </a:cubicBezTo>
                    <a:cubicBezTo>
                      <a:pt x="96" y="66"/>
                      <a:pt x="115" y="66"/>
                      <a:pt x="115" y="66"/>
                    </a:cubicBezTo>
                    <a:lnTo>
                      <a:pt x="118" y="66"/>
                    </a:lnTo>
                    <a:lnTo>
                      <a:pt x="118" y="57"/>
                    </a:lnTo>
                    <a:cubicBezTo>
                      <a:pt x="118" y="44"/>
                      <a:pt x="105" y="44"/>
                      <a:pt x="105" y="44"/>
                    </a:cubicBezTo>
                    <a:cubicBezTo>
                      <a:pt x="95" y="44"/>
                      <a:pt x="82" y="50"/>
                      <a:pt x="82" y="50"/>
                    </a:cubicBezTo>
                    <a:lnTo>
                      <a:pt x="82" y="39"/>
                    </a:lnTo>
                    <a:cubicBezTo>
                      <a:pt x="96" y="34"/>
                      <a:pt x="108" y="34"/>
                      <a:pt x="108" y="34"/>
                    </a:cubicBezTo>
                    <a:cubicBezTo>
                      <a:pt x="120" y="34"/>
                      <a:pt x="126" y="39"/>
                      <a:pt x="126" y="39"/>
                    </a:cubicBezTo>
                    <a:cubicBezTo>
                      <a:pt x="132" y="45"/>
                      <a:pt x="132" y="57"/>
                      <a:pt x="132" y="57"/>
                    </a:cubicBezTo>
                    <a:lnTo>
                      <a:pt x="132" y="90"/>
                    </a:lnTo>
                    <a:cubicBezTo>
                      <a:pt x="132" y="102"/>
                      <a:pt x="139" y="102"/>
                      <a:pt x="139" y="102"/>
                    </a:cubicBezTo>
                    <a:cubicBezTo>
                      <a:pt x="140" y="102"/>
                      <a:pt x="142" y="102"/>
                      <a:pt x="142" y="102"/>
                    </a:cubicBezTo>
                    <a:lnTo>
                      <a:pt x="143" y="109"/>
                    </a:lnTo>
                    <a:cubicBezTo>
                      <a:pt x="138" y="111"/>
                      <a:pt x="133" y="111"/>
                      <a:pt x="133" y="111"/>
                    </a:cubicBezTo>
                    <a:cubicBezTo>
                      <a:pt x="123" y="111"/>
                      <a:pt x="120" y="100"/>
                      <a:pt x="120" y="100"/>
                    </a:cubicBezTo>
                    <a:close/>
                    <a:moveTo>
                      <a:pt x="118" y="93"/>
                    </a:moveTo>
                    <a:lnTo>
                      <a:pt x="118" y="93"/>
                    </a:lnTo>
                    <a:lnTo>
                      <a:pt x="118" y="74"/>
                    </a:lnTo>
                    <a:lnTo>
                      <a:pt x="114" y="73"/>
                    </a:lnTo>
                    <a:cubicBezTo>
                      <a:pt x="103" y="73"/>
                      <a:pt x="96" y="78"/>
                      <a:pt x="96" y="78"/>
                    </a:cubicBezTo>
                    <a:cubicBezTo>
                      <a:pt x="89" y="82"/>
                      <a:pt x="89" y="89"/>
                      <a:pt x="89" y="89"/>
                    </a:cubicBezTo>
                    <a:cubicBezTo>
                      <a:pt x="89" y="94"/>
                      <a:pt x="93" y="97"/>
                      <a:pt x="93" y="97"/>
                    </a:cubicBezTo>
                    <a:cubicBezTo>
                      <a:pt x="96" y="100"/>
                      <a:pt x="101" y="100"/>
                      <a:pt x="101" y="100"/>
                    </a:cubicBezTo>
                    <a:cubicBezTo>
                      <a:pt x="109" y="100"/>
                      <a:pt x="118" y="93"/>
                      <a:pt x="118" y="93"/>
                    </a:cubicBezTo>
                    <a:close/>
                    <a:moveTo>
                      <a:pt x="160" y="110"/>
                    </a:moveTo>
                    <a:lnTo>
                      <a:pt x="160" y="110"/>
                    </a:lnTo>
                    <a:lnTo>
                      <a:pt x="160" y="35"/>
                    </a:lnTo>
                    <a:lnTo>
                      <a:pt x="173" y="35"/>
                    </a:lnTo>
                    <a:lnTo>
                      <a:pt x="173" y="49"/>
                    </a:lnTo>
                    <a:cubicBezTo>
                      <a:pt x="183" y="34"/>
                      <a:pt x="198" y="34"/>
                      <a:pt x="198" y="34"/>
                    </a:cubicBezTo>
                    <a:cubicBezTo>
                      <a:pt x="213" y="34"/>
                      <a:pt x="219" y="49"/>
                      <a:pt x="219" y="49"/>
                    </a:cubicBezTo>
                    <a:cubicBezTo>
                      <a:pt x="228" y="34"/>
                      <a:pt x="244" y="34"/>
                      <a:pt x="244" y="34"/>
                    </a:cubicBezTo>
                    <a:cubicBezTo>
                      <a:pt x="253" y="34"/>
                      <a:pt x="259" y="39"/>
                      <a:pt x="259" y="39"/>
                    </a:cubicBezTo>
                    <a:cubicBezTo>
                      <a:pt x="264" y="45"/>
                      <a:pt x="264" y="55"/>
                      <a:pt x="264" y="55"/>
                    </a:cubicBezTo>
                    <a:lnTo>
                      <a:pt x="264" y="110"/>
                    </a:lnTo>
                    <a:lnTo>
                      <a:pt x="251" y="110"/>
                    </a:lnTo>
                    <a:lnTo>
                      <a:pt x="251" y="58"/>
                    </a:lnTo>
                    <a:cubicBezTo>
                      <a:pt x="251" y="45"/>
                      <a:pt x="241" y="45"/>
                      <a:pt x="241" y="45"/>
                    </a:cubicBezTo>
                    <a:cubicBezTo>
                      <a:pt x="230" y="45"/>
                      <a:pt x="219" y="60"/>
                      <a:pt x="219" y="60"/>
                    </a:cubicBezTo>
                    <a:lnTo>
                      <a:pt x="219" y="110"/>
                    </a:lnTo>
                    <a:lnTo>
                      <a:pt x="205" y="110"/>
                    </a:lnTo>
                    <a:lnTo>
                      <a:pt x="205" y="58"/>
                    </a:lnTo>
                    <a:cubicBezTo>
                      <a:pt x="205" y="45"/>
                      <a:pt x="195" y="45"/>
                      <a:pt x="195" y="45"/>
                    </a:cubicBezTo>
                    <a:cubicBezTo>
                      <a:pt x="185" y="45"/>
                      <a:pt x="173" y="60"/>
                      <a:pt x="173" y="60"/>
                    </a:cubicBezTo>
                    <a:lnTo>
                      <a:pt x="173" y="110"/>
                    </a:lnTo>
                    <a:lnTo>
                      <a:pt x="160" y="110"/>
                    </a:lnTo>
                    <a:close/>
                    <a:moveTo>
                      <a:pt x="290" y="137"/>
                    </a:moveTo>
                    <a:lnTo>
                      <a:pt x="290" y="137"/>
                    </a:lnTo>
                    <a:lnTo>
                      <a:pt x="290" y="35"/>
                    </a:lnTo>
                    <a:lnTo>
                      <a:pt x="304" y="35"/>
                    </a:lnTo>
                    <a:lnTo>
                      <a:pt x="304" y="49"/>
                    </a:lnTo>
                    <a:cubicBezTo>
                      <a:pt x="312" y="34"/>
                      <a:pt x="329" y="34"/>
                      <a:pt x="329" y="34"/>
                    </a:cubicBezTo>
                    <a:cubicBezTo>
                      <a:pt x="342" y="34"/>
                      <a:pt x="350" y="43"/>
                      <a:pt x="350" y="43"/>
                    </a:cubicBezTo>
                    <a:cubicBezTo>
                      <a:pt x="357" y="53"/>
                      <a:pt x="357" y="70"/>
                      <a:pt x="357" y="70"/>
                    </a:cubicBezTo>
                    <a:cubicBezTo>
                      <a:pt x="357" y="89"/>
                      <a:pt x="349" y="100"/>
                      <a:pt x="349" y="100"/>
                    </a:cubicBezTo>
                    <a:cubicBezTo>
                      <a:pt x="340" y="111"/>
                      <a:pt x="326" y="111"/>
                      <a:pt x="326" y="111"/>
                    </a:cubicBezTo>
                    <a:cubicBezTo>
                      <a:pt x="313" y="111"/>
                      <a:pt x="304" y="101"/>
                      <a:pt x="304" y="101"/>
                    </a:cubicBezTo>
                    <a:lnTo>
                      <a:pt x="304" y="137"/>
                    </a:lnTo>
                    <a:lnTo>
                      <a:pt x="290" y="137"/>
                    </a:lnTo>
                    <a:close/>
                    <a:moveTo>
                      <a:pt x="304" y="92"/>
                    </a:moveTo>
                    <a:lnTo>
                      <a:pt x="304" y="92"/>
                    </a:lnTo>
                    <a:cubicBezTo>
                      <a:pt x="314" y="101"/>
                      <a:pt x="324" y="101"/>
                      <a:pt x="324" y="101"/>
                    </a:cubicBezTo>
                    <a:cubicBezTo>
                      <a:pt x="343" y="101"/>
                      <a:pt x="343" y="71"/>
                      <a:pt x="343" y="71"/>
                    </a:cubicBezTo>
                    <a:cubicBezTo>
                      <a:pt x="343" y="45"/>
                      <a:pt x="326" y="45"/>
                      <a:pt x="326" y="45"/>
                    </a:cubicBezTo>
                    <a:cubicBezTo>
                      <a:pt x="315" y="45"/>
                      <a:pt x="304" y="58"/>
                      <a:pt x="304" y="58"/>
                    </a:cubicBezTo>
                    <a:lnTo>
                      <a:pt x="304" y="92"/>
                    </a:lnTo>
                    <a:close/>
                    <a:moveTo>
                      <a:pt x="379" y="110"/>
                    </a:moveTo>
                    <a:lnTo>
                      <a:pt x="379" y="110"/>
                    </a:lnTo>
                    <a:lnTo>
                      <a:pt x="379" y="2"/>
                    </a:lnTo>
                    <a:lnTo>
                      <a:pt x="392" y="2"/>
                    </a:lnTo>
                    <a:lnTo>
                      <a:pt x="392" y="110"/>
                    </a:lnTo>
                    <a:lnTo>
                      <a:pt x="379" y="110"/>
                    </a:lnTo>
                    <a:close/>
                    <a:moveTo>
                      <a:pt x="474" y="107"/>
                    </a:moveTo>
                    <a:lnTo>
                      <a:pt x="474" y="107"/>
                    </a:lnTo>
                    <a:cubicBezTo>
                      <a:pt x="460" y="111"/>
                      <a:pt x="450" y="111"/>
                      <a:pt x="450" y="111"/>
                    </a:cubicBezTo>
                    <a:cubicBezTo>
                      <a:pt x="434" y="111"/>
                      <a:pt x="424" y="100"/>
                      <a:pt x="424" y="100"/>
                    </a:cubicBezTo>
                    <a:cubicBezTo>
                      <a:pt x="413" y="89"/>
                      <a:pt x="413" y="72"/>
                      <a:pt x="413" y="72"/>
                    </a:cubicBezTo>
                    <a:cubicBezTo>
                      <a:pt x="413" y="55"/>
                      <a:pt x="422" y="44"/>
                      <a:pt x="422" y="44"/>
                    </a:cubicBezTo>
                    <a:cubicBezTo>
                      <a:pt x="431" y="34"/>
                      <a:pt x="446" y="34"/>
                      <a:pt x="446" y="34"/>
                    </a:cubicBezTo>
                    <a:cubicBezTo>
                      <a:pt x="459" y="34"/>
                      <a:pt x="466" y="43"/>
                      <a:pt x="466" y="43"/>
                    </a:cubicBezTo>
                    <a:cubicBezTo>
                      <a:pt x="474" y="53"/>
                      <a:pt x="474" y="70"/>
                      <a:pt x="474" y="70"/>
                    </a:cubicBezTo>
                    <a:lnTo>
                      <a:pt x="474" y="75"/>
                    </a:lnTo>
                    <a:lnTo>
                      <a:pt x="427" y="75"/>
                    </a:lnTo>
                    <a:cubicBezTo>
                      <a:pt x="430" y="101"/>
                      <a:pt x="453" y="101"/>
                      <a:pt x="453" y="101"/>
                    </a:cubicBezTo>
                    <a:cubicBezTo>
                      <a:pt x="461" y="101"/>
                      <a:pt x="474" y="96"/>
                      <a:pt x="474" y="96"/>
                    </a:cubicBezTo>
                    <a:lnTo>
                      <a:pt x="474" y="107"/>
                    </a:lnTo>
                    <a:close/>
                    <a:moveTo>
                      <a:pt x="428" y="64"/>
                    </a:moveTo>
                    <a:lnTo>
                      <a:pt x="428" y="64"/>
                    </a:lnTo>
                    <a:lnTo>
                      <a:pt x="460" y="64"/>
                    </a:lnTo>
                    <a:cubicBezTo>
                      <a:pt x="460" y="44"/>
                      <a:pt x="445" y="44"/>
                      <a:pt x="445" y="44"/>
                    </a:cubicBezTo>
                    <a:cubicBezTo>
                      <a:pt x="429" y="44"/>
                      <a:pt x="428" y="64"/>
                      <a:pt x="428" y="64"/>
                    </a:cubicBezTo>
                    <a:close/>
                    <a:moveTo>
                      <a:pt x="499" y="110"/>
                    </a:moveTo>
                    <a:lnTo>
                      <a:pt x="499" y="110"/>
                    </a:lnTo>
                    <a:lnTo>
                      <a:pt x="499" y="96"/>
                    </a:lnTo>
                    <a:lnTo>
                      <a:pt x="512" y="96"/>
                    </a:lnTo>
                    <a:lnTo>
                      <a:pt x="512" y="110"/>
                    </a:lnTo>
                    <a:lnTo>
                      <a:pt x="499" y="110"/>
                    </a:lnTo>
                    <a:close/>
                    <a:moveTo>
                      <a:pt x="499" y="49"/>
                    </a:moveTo>
                    <a:lnTo>
                      <a:pt x="499" y="49"/>
                    </a:lnTo>
                    <a:lnTo>
                      <a:pt x="499" y="35"/>
                    </a:lnTo>
                    <a:lnTo>
                      <a:pt x="512" y="35"/>
                    </a:lnTo>
                    <a:lnTo>
                      <a:pt x="512" y="49"/>
                    </a:lnTo>
                    <a:lnTo>
                      <a:pt x="499" y="49"/>
                    </a:lnTo>
                    <a:close/>
                    <a:moveTo>
                      <a:pt x="609" y="110"/>
                    </a:moveTo>
                    <a:lnTo>
                      <a:pt x="609" y="110"/>
                    </a:lnTo>
                    <a:lnTo>
                      <a:pt x="609" y="19"/>
                    </a:lnTo>
                    <a:lnTo>
                      <a:pt x="574" y="19"/>
                    </a:lnTo>
                    <a:lnTo>
                      <a:pt x="574" y="8"/>
                    </a:lnTo>
                    <a:lnTo>
                      <a:pt x="660" y="8"/>
                    </a:lnTo>
                    <a:lnTo>
                      <a:pt x="660" y="19"/>
                    </a:lnTo>
                    <a:lnTo>
                      <a:pt x="624" y="19"/>
                    </a:lnTo>
                    <a:lnTo>
                      <a:pt x="624" y="110"/>
                    </a:lnTo>
                    <a:lnTo>
                      <a:pt x="609" y="110"/>
                    </a:lnTo>
                    <a:close/>
                    <a:moveTo>
                      <a:pt x="725" y="71"/>
                    </a:moveTo>
                    <a:lnTo>
                      <a:pt x="725" y="71"/>
                    </a:lnTo>
                    <a:lnTo>
                      <a:pt x="708" y="27"/>
                    </a:lnTo>
                    <a:lnTo>
                      <a:pt x="691" y="71"/>
                    </a:lnTo>
                    <a:lnTo>
                      <a:pt x="725" y="71"/>
                    </a:lnTo>
                    <a:close/>
                    <a:moveTo>
                      <a:pt x="740" y="110"/>
                    </a:moveTo>
                    <a:lnTo>
                      <a:pt x="740" y="110"/>
                    </a:lnTo>
                    <a:lnTo>
                      <a:pt x="729" y="81"/>
                    </a:lnTo>
                    <a:lnTo>
                      <a:pt x="687" y="81"/>
                    </a:lnTo>
                    <a:lnTo>
                      <a:pt x="675" y="110"/>
                    </a:lnTo>
                    <a:lnTo>
                      <a:pt x="662" y="110"/>
                    </a:lnTo>
                    <a:lnTo>
                      <a:pt x="702" y="8"/>
                    </a:lnTo>
                    <a:lnTo>
                      <a:pt x="716" y="8"/>
                    </a:lnTo>
                    <a:lnTo>
                      <a:pt x="756" y="110"/>
                    </a:lnTo>
                    <a:lnTo>
                      <a:pt x="740" y="110"/>
                    </a:lnTo>
                    <a:close/>
                    <a:moveTo>
                      <a:pt x="768" y="74"/>
                    </a:moveTo>
                    <a:lnTo>
                      <a:pt x="768" y="74"/>
                    </a:lnTo>
                    <a:lnTo>
                      <a:pt x="768" y="64"/>
                    </a:lnTo>
                    <a:lnTo>
                      <a:pt x="828" y="64"/>
                    </a:lnTo>
                    <a:lnTo>
                      <a:pt x="828" y="74"/>
                    </a:lnTo>
                    <a:lnTo>
                      <a:pt x="768" y="74"/>
                    </a:lnTo>
                    <a:close/>
                    <a:moveTo>
                      <a:pt x="903" y="71"/>
                    </a:moveTo>
                    <a:lnTo>
                      <a:pt x="903" y="71"/>
                    </a:lnTo>
                    <a:lnTo>
                      <a:pt x="886" y="27"/>
                    </a:lnTo>
                    <a:lnTo>
                      <a:pt x="868" y="71"/>
                    </a:lnTo>
                    <a:lnTo>
                      <a:pt x="903" y="71"/>
                    </a:lnTo>
                    <a:close/>
                    <a:moveTo>
                      <a:pt x="918" y="110"/>
                    </a:moveTo>
                    <a:lnTo>
                      <a:pt x="918" y="110"/>
                    </a:lnTo>
                    <a:lnTo>
                      <a:pt x="907" y="81"/>
                    </a:lnTo>
                    <a:lnTo>
                      <a:pt x="864" y="81"/>
                    </a:lnTo>
                    <a:lnTo>
                      <a:pt x="853" y="110"/>
                    </a:lnTo>
                    <a:lnTo>
                      <a:pt x="840" y="110"/>
                    </a:lnTo>
                    <a:lnTo>
                      <a:pt x="880" y="8"/>
                    </a:lnTo>
                    <a:lnTo>
                      <a:pt x="894" y="8"/>
                    </a:lnTo>
                    <a:lnTo>
                      <a:pt x="934" y="110"/>
                    </a:lnTo>
                    <a:lnTo>
                      <a:pt x="918" y="110"/>
                    </a:lnTo>
                    <a:close/>
                    <a:moveTo>
                      <a:pt x="948" y="110"/>
                    </a:moveTo>
                    <a:lnTo>
                      <a:pt x="948" y="110"/>
                    </a:lnTo>
                    <a:lnTo>
                      <a:pt x="948" y="8"/>
                    </a:lnTo>
                    <a:lnTo>
                      <a:pt x="968" y="8"/>
                    </a:lnTo>
                    <a:lnTo>
                      <a:pt x="996" y="87"/>
                    </a:lnTo>
                    <a:lnTo>
                      <a:pt x="1025" y="8"/>
                    </a:lnTo>
                    <a:lnTo>
                      <a:pt x="1043" y="8"/>
                    </a:lnTo>
                    <a:lnTo>
                      <a:pt x="1043" y="110"/>
                    </a:lnTo>
                    <a:lnTo>
                      <a:pt x="1030" y="110"/>
                    </a:lnTo>
                    <a:lnTo>
                      <a:pt x="1030" y="27"/>
                    </a:lnTo>
                    <a:lnTo>
                      <a:pt x="1002" y="103"/>
                    </a:lnTo>
                    <a:lnTo>
                      <a:pt x="988" y="103"/>
                    </a:lnTo>
                    <a:lnTo>
                      <a:pt x="961" y="27"/>
                    </a:lnTo>
                    <a:lnTo>
                      <a:pt x="961" y="110"/>
                    </a:lnTo>
                    <a:lnTo>
                      <a:pt x="948" y="110"/>
                    </a:lnTo>
                    <a:close/>
                    <a:moveTo>
                      <a:pt x="1069" y="110"/>
                    </a:moveTo>
                    <a:lnTo>
                      <a:pt x="1069" y="110"/>
                    </a:lnTo>
                    <a:lnTo>
                      <a:pt x="1069" y="8"/>
                    </a:lnTo>
                    <a:lnTo>
                      <a:pt x="1083" y="8"/>
                    </a:lnTo>
                    <a:lnTo>
                      <a:pt x="1083" y="99"/>
                    </a:lnTo>
                    <a:lnTo>
                      <a:pt x="1129" y="99"/>
                    </a:lnTo>
                    <a:lnTo>
                      <a:pt x="1129" y="110"/>
                    </a:lnTo>
                    <a:lnTo>
                      <a:pt x="1069" y="110"/>
                    </a:lnTo>
                    <a:close/>
                    <a:moveTo>
                      <a:pt x="1137" y="110"/>
                    </a:moveTo>
                    <a:lnTo>
                      <a:pt x="1137" y="110"/>
                    </a:lnTo>
                    <a:lnTo>
                      <a:pt x="1165" y="71"/>
                    </a:lnTo>
                    <a:lnTo>
                      <a:pt x="1138" y="35"/>
                    </a:lnTo>
                    <a:lnTo>
                      <a:pt x="1154" y="35"/>
                    </a:lnTo>
                    <a:lnTo>
                      <a:pt x="1175" y="64"/>
                    </a:lnTo>
                    <a:lnTo>
                      <a:pt x="1195" y="35"/>
                    </a:lnTo>
                    <a:lnTo>
                      <a:pt x="1208" y="35"/>
                    </a:lnTo>
                    <a:lnTo>
                      <a:pt x="1182" y="73"/>
                    </a:lnTo>
                    <a:lnTo>
                      <a:pt x="1210" y="110"/>
                    </a:lnTo>
                    <a:lnTo>
                      <a:pt x="1194" y="110"/>
                    </a:lnTo>
                    <a:lnTo>
                      <a:pt x="1172" y="80"/>
                    </a:lnTo>
                    <a:lnTo>
                      <a:pt x="1150" y="110"/>
                    </a:lnTo>
                    <a:lnTo>
                      <a:pt x="1137" y="110"/>
                    </a:lnTo>
                    <a:close/>
                    <a:moveTo>
                      <a:pt x="1238" y="110"/>
                    </a:moveTo>
                    <a:lnTo>
                      <a:pt x="1238" y="110"/>
                    </a:lnTo>
                    <a:lnTo>
                      <a:pt x="1238" y="99"/>
                    </a:lnTo>
                    <a:lnTo>
                      <a:pt x="1258" y="99"/>
                    </a:lnTo>
                    <a:lnTo>
                      <a:pt x="1258" y="20"/>
                    </a:lnTo>
                    <a:lnTo>
                      <a:pt x="1238" y="25"/>
                    </a:lnTo>
                    <a:lnTo>
                      <a:pt x="1238" y="14"/>
                    </a:lnTo>
                    <a:lnTo>
                      <a:pt x="1272" y="6"/>
                    </a:lnTo>
                    <a:lnTo>
                      <a:pt x="1272" y="99"/>
                    </a:lnTo>
                    <a:lnTo>
                      <a:pt x="1292" y="99"/>
                    </a:lnTo>
                    <a:lnTo>
                      <a:pt x="1292" y="110"/>
                    </a:lnTo>
                    <a:lnTo>
                      <a:pt x="1238" y="110"/>
                    </a:lnTo>
                    <a:close/>
                    <a:moveTo>
                      <a:pt x="1311" y="120"/>
                    </a:moveTo>
                    <a:lnTo>
                      <a:pt x="1311" y="120"/>
                    </a:lnTo>
                    <a:lnTo>
                      <a:pt x="1311" y="110"/>
                    </a:lnTo>
                    <a:lnTo>
                      <a:pt x="1369" y="110"/>
                    </a:lnTo>
                    <a:lnTo>
                      <a:pt x="1369" y="120"/>
                    </a:lnTo>
                    <a:lnTo>
                      <a:pt x="1311" y="120"/>
                    </a:lnTo>
                    <a:close/>
                    <a:moveTo>
                      <a:pt x="1440" y="71"/>
                    </a:moveTo>
                    <a:lnTo>
                      <a:pt x="1440" y="71"/>
                    </a:lnTo>
                    <a:lnTo>
                      <a:pt x="1422" y="27"/>
                    </a:lnTo>
                    <a:lnTo>
                      <a:pt x="1405" y="71"/>
                    </a:lnTo>
                    <a:lnTo>
                      <a:pt x="1440" y="71"/>
                    </a:lnTo>
                    <a:close/>
                    <a:moveTo>
                      <a:pt x="1455" y="110"/>
                    </a:moveTo>
                    <a:lnTo>
                      <a:pt x="1455" y="110"/>
                    </a:lnTo>
                    <a:lnTo>
                      <a:pt x="1444" y="81"/>
                    </a:lnTo>
                    <a:lnTo>
                      <a:pt x="1401" y="81"/>
                    </a:lnTo>
                    <a:lnTo>
                      <a:pt x="1390" y="110"/>
                    </a:lnTo>
                    <a:lnTo>
                      <a:pt x="1376" y="110"/>
                    </a:lnTo>
                    <a:lnTo>
                      <a:pt x="1417" y="8"/>
                    </a:lnTo>
                    <a:lnTo>
                      <a:pt x="1431" y="8"/>
                    </a:lnTo>
                    <a:lnTo>
                      <a:pt x="1470" y="110"/>
                    </a:lnTo>
                    <a:lnTo>
                      <a:pt x="1455" y="110"/>
                    </a:lnTo>
                    <a:close/>
                    <a:moveTo>
                      <a:pt x="1485" y="110"/>
                    </a:moveTo>
                    <a:lnTo>
                      <a:pt x="1485" y="110"/>
                    </a:lnTo>
                    <a:lnTo>
                      <a:pt x="1485" y="8"/>
                    </a:lnTo>
                    <a:lnTo>
                      <a:pt x="1505" y="8"/>
                    </a:lnTo>
                    <a:lnTo>
                      <a:pt x="1533" y="87"/>
                    </a:lnTo>
                    <a:lnTo>
                      <a:pt x="1562" y="8"/>
                    </a:lnTo>
                    <a:lnTo>
                      <a:pt x="1580" y="8"/>
                    </a:lnTo>
                    <a:lnTo>
                      <a:pt x="1580" y="110"/>
                    </a:lnTo>
                    <a:lnTo>
                      <a:pt x="1566" y="110"/>
                    </a:lnTo>
                    <a:lnTo>
                      <a:pt x="1566" y="27"/>
                    </a:lnTo>
                    <a:lnTo>
                      <a:pt x="1538" y="103"/>
                    </a:lnTo>
                    <a:lnTo>
                      <a:pt x="1524" y="103"/>
                    </a:lnTo>
                    <a:lnTo>
                      <a:pt x="1497" y="27"/>
                    </a:lnTo>
                    <a:lnTo>
                      <a:pt x="1497" y="110"/>
                    </a:lnTo>
                    <a:lnTo>
                      <a:pt x="1485" y="110"/>
                    </a:lnTo>
                    <a:close/>
                    <a:moveTo>
                      <a:pt x="1606" y="110"/>
                    </a:moveTo>
                    <a:lnTo>
                      <a:pt x="1606" y="110"/>
                    </a:lnTo>
                    <a:lnTo>
                      <a:pt x="1606" y="8"/>
                    </a:lnTo>
                    <a:lnTo>
                      <a:pt x="1620" y="8"/>
                    </a:lnTo>
                    <a:lnTo>
                      <a:pt x="1620" y="99"/>
                    </a:lnTo>
                    <a:lnTo>
                      <a:pt x="1666" y="99"/>
                    </a:lnTo>
                    <a:lnTo>
                      <a:pt x="1666" y="110"/>
                    </a:lnTo>
                    <a:lnTo>
                      <a:pt x="1606" y="110"/>
                    </a:lnTo>
                    <a:close/>
                    <a:moveTo>
                      <a:pt x="1679" y="110"/>
                    </a:moveTo>
                    <a:lnTo>
                      <a:pt x="1679" y="110"/>
                    </a:lnTo>
                    <a:lnTo>
                      <a:pt x="1679" y="98"/>
                    </a:lnTo>
                    <a:cubicBezTo>
                      <a:pt x="1685" y="84"/>
                      <a:pt x="1703" y="68"/>
                      <a:pt x="1703" y="68"/>
                    </a:cubicBezTo>
                    <a:lnTo>
                      <a:pt x="1711" y="61"/>
                    </a:lnTo>
                    <a:cubicBezTo>
                      <a:pt x="1725" y="47"/>
                      <a:pt x="1725" y="34"/>
                      <a:pt x="1725" y="34"/>
                    </a:cubicBezTo>
                    <a:cubicBezTo>
                      <a:pt x="1725" y="26"/>
                      <a:pt x="1720" y="21"/>
                      <a:pt x="1720" y="21"/>
                    </a:cubicBezTo>
                    <a:cubicBezTo>
                      <a:pt x="1715" y="16"/>
                      <a:pt x="1706" y="16"/>
                      <a:pt x="1706" y="16"/>
                    </a:cubicBezTo>
                    <a:cubicBezTo>
                      <a:pt x="1696" y="16"/>
                      <a:pt x="1682" y="24"/>
                      <a:pt x="1682" y="24"/>
                    </a:cubicBezTo>
                    <a:lnTo>
                      <a:pt x="1682" y="12"/>
                    </a:lnTo>
                    <a:cubicBezTo>
                      <a:pt x="1695" y="6"/>
                      <a:pt x="1708" y="6"/>
                      <a:pt x="1708" y="6"/>
                    </a:cubicBezTo>
                    <a:cubicBezTo>
                      <a:pt x="1723" y="6"/>
                      <a:pt x="1731" y="13"/>
                      <a:pt x="1731" y="13"/>
                    </a:cubicBezTo>
                    <a:cubicBezTo>
                      <a:pt x="1740" y="21"/>
                      <a:pt x="1740" y="34"/>
                      <a:pt x="1740" y="34"/>
                    </a:cubicBezTo>
                    <a:cubicBezTo>
                      <a:pt x="1740" y="43"/>
                      <a:pt x="1735" y="50"/>
                      <a:pt x="1735" y="50"/>
                    </a:cubicBezTo>
                    <a:cubicBezTo>
                      <a:pt x="1731" y="57"/>
                      <a:pt x="1719" y="67"/>
                      <a:pt x="1719" y="67"/>
                    </a:cubicBezTo>
                    <a:lnTo>
                      <a:pt x="1714" y="71"/>
                    </a:lnTo>
                    <a:cubicBezTo>
                      <a:pt x="1698" y="85"/>
                      <a:pt x="1695" y="98"/>
                      <a:pt x="1695" y="98"/>
                    </a:cubicBezTo>
                    <a:lnTo>
                      <a:pt x="1739" y="98"/>
                    </a:lnTo>
                    <a:lnTo>
                      <a:pt x="1739" y="110"/>
                    </a:lnTo>
                    <a:lnTo>
                      <a:pt x="1679" y="110"/>
                    </a:lnTo>
                    <a:close/>
                    <a:moveTo>
                      <a:pt x="1777" y="110"/>
                    </a:moveTo>
                    <a:lnTo>
                      <a:pt x="1777" y="110"/>
                    </a:lnTo>
                    <a:cubicBezTo>
                      <a:pt x="1779" y="98"/>
                      <a:pt x="1783" y="89"/>
                      <a:pt x="1783" y="89"/>
                    </a:cubicBezTo>
                    <a:cubicBezTo>
                      <a:pt x="1786" y="80"/>
                      <a:pt x="1796" y="65"/>
                      <a:pt x="1796" y="65"/>
                    </a:cubicBezTo>
                    <a:lnTo>
                      <a:pt x="1823" y="21"/>
                    </a:lnTo>
                    <a:lnTo>
                      <a:pt x="1771" y="21"/>
                    </a:lnTo>
                    <a:lnTo>
                      <a:pt x="1771" y="8"/>
                    </a:lnTo>
                    <a:lnTo>
                      <a:pt x="1836" y="8"/>
                    </a:lnTo>
                    <a:lnTo>
                      <a:pt x="1836" y="21"/>
                    </a:lnTo>
                    <a:cubicBezTo>
                      <a:pt x="1797" y="78"/>
                      <a:pt x="1793" y="110"/>
                      <a:pt x="1793" y="110"/>
                    </a:cubicBezTo>
                    <a:lnTo>
                      <a:pt x="1777" y="110"/>
                    </a:lnTo>
                    <a:close/>
                    <a:moveTo>
                      <a:pt x="1850" y="120"/>
                    </a:moveTo>
                    <a:lnTo>
                      <a:pt x="1850" y="120"/>
                    </a:lnTo>
                    <a:lnTo>
                      <a:pt x="1850" y="110"/>
                    </a:lnTo>
                    <a:lnTo>
                      <a:pt x="1909" y="110"/>
                    </a:lnTo>
                    <a:lnTo>
                      <a:pt x="1909" y="120"/>
                    </a:lnTo>
                    <a:lnTo>
                      <a:pt x="1850" y="120"/>
                    </a:lnTo>
                    <a:close/>
                    <a:moveTo>
                      <a:pt x="1928" y="110"/>
                    </a:moveTo>
                    <a:lnTo>
                      <a:pt x="1928" y="110"/>
                    </a:lnTo>
                    <a:lnTo>
                      <a:pt x="1928" y="8"/>
                    </a:lnTo>
                    <a:lnTo>
                      <a:pt x="1948" y="8"/>
                    </a:lnTo>
                    <a:lnTo>
                      <a:pt x="1976" y="87"/>
                    </a:lnTo>
                    <a:lnTo>
                      <a:pt x="2005" y="8"/>
                    </a:lnTo>
                    <a:lnTo>
                      <a:pt x="2022" y="8"/>
                    </a:lnTo>
                    <a:lnTo>
                      <a:pt x="2022" y="110"/>
                    </a:lnTo>
                    <a:lnTo>
                      <a:pt x="2009" y="110"/>
                    </a:lnTo>
                    <a:lnTo>
                      <a:pt x="2009" y="27"/>
                    </a:lnTo>
                    <a:lnTo>
                      <a:pt x="1981" y="103"/>
                    </a:lnTo>
                    <a:lnTo>
                      <a:pt x="1967" y="103"/>
                    </a:lnTo>
                    <a:lnTo>
                      <a:pt x="1940" y="27"/>
                    </a:lnTo>
                    <a:lnTo>
                      <a:pt x="1940" y="110"/>
                    </a:lnTo>
                    <a:lnTo>
                      <a:pt x="1928" y="110"/>
                    </a:lnTo>
                    <a:close/>
                    <a:moveTo>
                      <a:pt x="2053" y="137"/>
                    </a:moveTo>
                    <a:lnTo>
                      <a:pt x="2053" y="137"/>
                    </a:lnTo>
                    <a:lnTo>
                      <a:pt x="2065" y="110"/>
                    </a:lnTo>
                    <a:lnTo>
                      <a:pt x="2036" y="35"/>
                    </a:lnTo>
                    <a:lnTo>
                      <a:pt x="2051" y="35"/>
                    </a:lnTo>
                    <a:lnTo>
                      <a:pt x="2072" y="91"/>
                    </a:lnTo>
                    <a:lnTo>
                      <a:pt x="2095" y="35"/>
                    </a:lnTo>
                    <a:lnTo>
                      <a:pt x="2108" y="35"/>
                    </a:lnTo>
                    <a:lnTo>
                      <a:pt x="2067" y="137"/>
                    </a:lnTo>
                    <a:lnTo>
                      <a:pt x="2053" y="137"/>
                    </a:lnTo>
                    <a:close/>
                    <a:moveTo>
                      <a:pt x="2142" y="111"/>
                    </a:moveTo>
                    <a:lnTo>
                      <a:pt x="2142" y="111"/>
                    </a:lnTo>
                    <a:cubicBezTo>
                      <a:pt x="2132" y="111"/>
                      <a:pt x="2119" y="107"/>
                      <a:pt x="2119" y="107"/>
                    </a:cubicBezTo>
                    <a:lnTo>
                      <a:pt x="2119" y="95"/>
                    </a:lnTo>
                    <a:cubicBezTo>
                      <a:pt x="2132" y="101"/>
                      <a:pt x="2142" y="101"/>
                      <a:pt x="2142" y="101"/>
                    </a:cubicBezTo>
                    <a:cubicBezTo>
                      <a:pt x="2148" y="101"/>
                      <a:pt x="2152" y="98"/>
                      <a:pt x="2152" y="98"/>
                    </a:cubicBezTo>
                    <a:cubicBezTo>
                      <a:pt x="2156" y="95"/>
                      <a:pt x="2156" y="90"/>
                      <a:pt x="2156" y="90"/>
                    </a:cubicBezTo>
                    <a:cubicBezTo>
                      <a:pt x="2156" y="83"/>
                      <a:pt x="2145" y="79"/>
                      <a:pt x="2145" y="79"/>
                    </a:cubicBezTo>
                    <a:lnTo>
                      <a:pt x="2137" y="75"/>
                    </a:lnTo>
                    <a:cubicBezTo>
                      <a:pt x="2120" y="68"/>
                      <a:pt x="2120" y="54"/>
                      <a:pt x="2120" y="54"/>
                    </a:cubicBezTo>
                    <a:cubicBezTo>
                      <a:pt x="2120" y="45"/>
                      <a:pt x="2127" y="39"/>
                      <a:pt x="2127" y="39"/>
                    </a:cubicBezTo>
                    <a:cubicBezTo>
                      <a:pt x="2133" y="34"/>
                      <a:pt x="2145" y="34"/>
                      <a:pt x="2145" y="34"/>
                    </a:cubicBezTo>
                    <a:cubicBezTo>
                      <a:pt x="2152" y="34"/>
                      <a:pt x="2161" y="35"/>
                      <a:pt x="2161" y="35"/>
                    </a:cubicBezTo>
                    <a:lnTo>
                      <a:pt x="2164" y="36"/>
                    </a:lnTo>
                    <a:lnTo>
                      <a:pt x="2164" y="47"/>
                    </a:lnTo>
                    <a:cubicBezTo>
                      <a:pt x="2152" y="44"/>
                      <a:pt x="2146" y="44"/>
                      <a:pt x="2146" y="44"/>
                    </a:cubicBezTo>
                    <a:cubicBezTo>
                      <a:pt x="2133" y="44"/>
                      <a:pt x="2133" y="53"/>
                      <a:pt x="2133" y="53"/>
                    </a:cubicBezTo>
                    <a:cubicBezTo>
                      <a:pt x="2133" y="59"/>
                      <a:pt x="2143" y="63"/>
                      <a:pt x="2143" y="63"/>
                    </a:cubicBezTo>
                    <a:lnTo>
                      <a:pt x="2149" y="66"/>
                    </a:lnTo>
                    <a:cubicBezTo>
                      <a:pt x="2160" y="71"/>
                      <a:pt x="2165" y="76"/>
                      <a:pt x="2165" y="76"/>
                    </a:cubicBezTo>
                    <a:cubicBezTo>
                      <a:pt x="2169" y="81"/>
                      <a:pt x="2169" y="89"/>
                      <a:pt x="2169" y="89"/>
                    </a:cubicBezTo>
                    <a:cubicBezTo>
                      <a:pt x="2169" y="99"/>
                      <a:pt x="2162" y="105"/>
                      <a:pt x="2162" y="105"/>
                    </a:cubicBezTo>
                    <a:cubicBezTo>
                      <a:pt x="2154" y="111"/>
                      <a:pt x="2142" y="111"/>
                      <a:pt x="2142" y="111"/>
                    </a:cubicBezTo>
                    <a:close/>
                    <a:moveTo>
                      <a:pt x="2216" y="111"/>
                    </a:moveTo>
                    <a:lnTo>
                      <a:pt x="2216" y="111"/>
                    </a:lnTo>
                    <a:cubicBezTo>
                      <a:pt x="2206" y="111"/>
                      <a:pt x="2200" y="105"/>
                      <a:pt x="2200" y="105"/>
                    </a:cubicBezTo>
                    <a:cubicBezTo>
                      <a:pt x="2194" y="99"/>
                      <a:pt x="2194" y="89"/>
                      <a:pt x="2194" y="89"/>
                    </a:cubicBezTo>
                    <a:lnTo>
                      <a:pt x="2194" y="45"/>
                    </a:lnTo>
                    <a:lnTo>
                      <a:pt x="2185" y="45"/>
                    </a:lnTo>
                    <a:lnTo>
                      <a:pt x="2185" y="35"/>
                    </a:lnTo>
                    <a:lnTo>
                      <a:pt x="2194" y="35"/>
                    </a:lnTo>
                    <a:lnTo>
                      <a:pt x="2194" y="22"/>
                    </a:lnTo>
                    <a:lnTo>
                      <a:pt x="2207" y="20"/>
                    </a:lnTo>
                    <a:lnTo>
                      <a:pt x="2207" y="35"/>
                    </a:lnTo>
                    <a:lnTo>
                      <a:pt x="2227" y="35"/>
                    </a:lnTo>
                    <a:lnTo>
                      <a:pt x="2227" y="45"/>
                    </a:lnTo>
                    <a:lnTo>
                      <a:pt x="2207" y="45"/>
                    </a:lnTo>
                    <a:lnTo>
                      <a:pt x="2207" y="87"/>
                    </a:lnTo>
                    <a:cubicBezTo>
                      <a:pt x="2207" y="101"/>
                      <a:pt x="2220" y="101"/>
                      <a:pt x="2220" y="101"/>
                    </a:cubicBezTo>
                    <a:cubicBezTo>
                      <a:pt x="2223" y="101"/>
                      <a:pt x="2227" y="100"/>
                      <a:pt x="2227" y="100"/>
                    </a:cubicBezTo>
                    <a:lnTo>
                      <a:pt x="2227" y="110"/>
                    </a:lnTo>
                    <a:cubicBezTo>
                      <a:pt x="2220" y="111"/>
                      <a:pt x="2216" y="111"/>
                      <a:pt x="2216" y="111"/>
                    </a:cubicBezTo>
                    <a:close/>
                    <a:moveTo>
                      <a:pt x="2300" y="107"/>
                    </a:moveTo>
                    <a:lnTo>
                      <a:pt x="2300" y="107"/>
                    </a:lnTo>
                    <a:cubicBezTo>
                      <a:pt x="2287" y="111"/>
                      <a:pt x="2277" y="111"/>
                      <a:pt x="2277" y="111"/>
                    </a:cubicBezTo>
                    <a:cubicBezTo>
                      <a:pt x="2261" y="111"/>
                      <a:pt x="2250" y="100"/>
                      <a:pt x="2250" y="100"/>
                    </a:cubicBezTo>
                    <a:cubicBezTo>
                      <a:pt x="2240" y="89"/>
                      <a:pt x="2240" y="72"/>
                      <a:pt x="2240" y="72"/>
                    </a:cubicBezTo>
                    <a:cubicBezTo>
                      <a:pt x="2240" y="55"/>
                      <a:pt x="2249" y="44"/>
                      <a:pt x="2249" y="44"/>
                    </a:cubicBezTo>
                    <a:cubicBezTo>
                      <a:pt x="2258" y="34"/>
                      <a:pt x="2272" y="34"/>
                      <a:pt x="2272" y="34"/>
                    </a:cubicBezTo>
                    <a:cubicBezTo>
                      <a:pt x="2286" y="34"/>
                      <a:pt x="2293" y="43"/>
                      <a:pt x="2293" y="43"/>
                    </a:cubicBezTo>
                    <a:cubicBezTo>
                      <a:pt x="2301" y="53"/>
                      <a:pt x="2301" y="70"/>
                      <a:pt x="2301" y="70"/>
                    </a:cubicBezTo>
                    <a:lnTo>
                      <a:pt x="2301" y="75"/>
                    </a:lnTo>
                    <a:lnTo>
                      <a:pt x="2254" y="75"/>
                    </a:lnTo>
                    <a:cubicBezTo>
                      <a:pt x="2257" y="101"/>
                      <a:pt x="2280" y="101"/>
                      <a:pt x="2280" y="101"/>
                    </a:cubicBezTo>
                    <a:cubicBezTo>
                      <a:pt x="2288" y="101"/>
                      <a:pt x="2300" y="96"/>
                      <a:pt x="2300" y="96"/>
                    </a:cubicBezTo>
                    <a:lnTo>
                      <a:pt x="2300" y="107"/>
                    </a:lnTo>
                    <a:close/>
                    <a:moveTo>
                      <a:pt x="2254" y="64"/>
                    </a:moveTo>
                    <a:lnTo>
                      <a:pt x="2254" y="64"/>
                    </a:lnTo>
                    <a:lnTo>
                      <a:pt x="2287" y="64"/>
                    </a:lnTo>
                    <a:cubicBezTo>
                      <a:pt x="2287" y="44"/>
                      <a:pt x="2272" y="44"/>
                      <a:pt x="2272" y="44"/>
                    </a:cubicBezTo>
                    <a:cubicBezTo>
                      <a:pt x="2256" y="44"/>
                      <a:pt x="2254" y="64"/>
                      <a:pt x="2254" y="64"/>
                    </a:cubicBezTo>
                    <a:close/>
                    <a:moveTo>
                      <a:pt x="2324" y="110"/>
                    </a:moveTo>
                    <a:lnTo>
                      <a:pt x="2324" y="110"/>
                    </a:lnTo>
                    <a:lnTo>
                      <a:pt x="2324" y="35"/>
                    </a:lnTo>
                    <a:lnTo>
                      <a:pt x="2337" y="35"/>
                    </a:lnTo>
                    <a:lnTo>
                      <a:pt x="2337" y="49"/>
                    </a:lnTo>
                    <a:cubicBezTo>
                      <a:pt x="2345" y="34"/>
                      <a:pt x="2361" y="34"/>
                      <a:pt x="2361" y="34"/>
                    </a:cubicBezTo>
                    <a:cubicBezTo>
                      <a:pt x="2363" y="34"/>
                      <a:pt x="2365" y="34"/>
                      <a:pt x="2365" y="34"/>
                    </a:cubicBezTo>
                    <a:lnTo>
                      <a:pt x="2365" y="47"/>
                    </a:lnTo>
                    <a:cubicBezTo>
                      <a:pt x="2361" y="45"/>
                      <a:pt x="2359" y="45"/>
                      <a:pt x="2359" y="45"/>
                    </a:cubicBezTo>
                    <a:cubicBezTo>
                      <a:pt x="2346" y="45"/>
                      <a:pt x="2337" y="61"/>
                      <a:pt x="2337" y="61"/>
                    </a:cubicBezTo>
                    <a:lnTo>
                      <a:pt x="2337" y="110"/>
                    </a:lnTo>
                    <a:lnTo>
                      <a:pt x="2324" y="110"/>
                    </a:lnTo>
                    <a:close/>
                    <a:moveTo>
                      <a:pt x="2386" y="137"/>
                    </a:moveTo>
                    <a:lnTo>
                      <a:pt x="2386" y="137"/>
                    </a:lnTo>
                    <a:lnTo>
                      <a:pt x="2398" y="110"/>
                    </a:lnTo>
                    <a:lnTo>
                      <a:pt x="2369" y="35"/>
                    </a:lnTo>
                    <a:lnTo>
                      <a:pt x="2383" y="35"/>
                    </a:lnTo>
                    <a:lnTo>
                      <a:pt x="2405" y="91"/>
                    </a:lnTo>
                    <a:lnTo>
                      <a:pt x="2427" y="35"/>
                    </a:lnTo>
                    <a:lnTo>
                      <a:pt x="2440" y="35"/>
                    </a:lnTo>
                    <a:lnTo>
                      <a:pt x="2400" y="137"/>
                    </a:lnTo>
                    <a:lnTo>
                      <a:pt x="2386" y="137"/>
                    </a:lnTo>
                    <a:close/>
                    <a:moveTo>
                      <a:pt x="2454" y="110"/>
                    </a:moveTo>
                    <a:lnTo>
                      <a:pt x="2454" y="110"/>
                    </a:lnTo>
                    <a:lnTo>
                      <a:pt x="2454" y="8"/>
                    </a:lnTo>
                    <a:lnTo>
                      <a:pt x="2485" y="8"/>
                    </a:lnTo>
                    <a:cubicBezTo>
                      <a:pt x="2499" y="8"/>
                      <a:pt x="2507" y="15"/>
                      <a:pt x="2507" y="15"/>
                    </a:cubicBezTo>
                    <a:cubicBezTo>
                      <a:pt x="2515" y="21"/>
                      <a:pt x="2515" y="33"/>
                      <a:pt x="2515" y="33"/>
                    </a:cubicBezTo>
                    <a:cubicBezTo>
                      <a:pt x="2515" y="54"/>
                      <a:pt x="2494" y="62"/>
                      <a:pt x="2494" y="62"/>
                    </a:cubicBezTo>
                    <a:lnTo>
                      <a:pt x="2528" y="110"/>
                    </a:lnTo>
                    <a:lnTo>
                      <a:pt x="2510" y="110"/>
                    </a:lnTo>
                    <a:lnTo>
                      <a:pt x="2482" y="67"/>
                    </a:lnTo>
                    <a:lnTo>
                      <a:pt x="2468" y="67"/>
                    </a:lnTo>
                    <a:lnTo>
                      <a:pt x="2468" y="110"/>
                    </a:lnTo>
                    <a:lnTo>
                      <a:pt x="2454" y="110"/>
                    </a:lnTo>
                    <a:close/>
                    <a:moveTo>
                      <a:pt x="2468" y="56"/>
                    </a:moveTo>
                    <a:lnTo>
                      <a:pt x="2468" y="56"/>
                    </a:lnTo>
                    <a:lnTo>
                      <a:pt x="2473" y="56"/>
                    </a:lnTo>
                    <a:cubicBezTo>
                      <a:pt x="2500" y="56"/>
                      <a:pt x="2500" y="35"/>
                      <a:pt x="2500" y="35"/>
                    </a:cubicBezTo>
                    <a:cubicBezTo>
                      <a:pt x="2500" y="19"/>
                      <a:pt x="2477" y="19"/>
                      <a:pt x="2477" y="19"/>
                    </a:cubicBezTo>
                    <a:lnTo>
                      <a:pt x="2468" y="19"/>
                    </a:lnTo>
                    <a:lnTo>
                      <a:pt x="2468" y="56"/>
                    </a:lnTo>
                    <a:close/>
                    <a:moveTo>
                      <a:pt x="2598" y="107"/>
                    </a:moveTo>
                    <a:lnTo>
                      <a:pt x="2598" y="107"/>
                    </a:lnTo>
                    <a:cubicBezTo>
                      <a:pt x="2584" y="111"/>
                      <a:pt x="2574" y="111"/>
                      <a:pt x="2574" y="111"/>
                    </a:cubicBezTo>
                    <a:cubicBezTo>
                      <a:pt x="2558" y="111"/>
                      <a:pt x="2548" y="100"/>
                      <a:pt x="2548" y="100"/>
                    </a:cubicBezTo>
                    <a:cubicBezTo>
                      <a:pt x="2537" y="89"/>
                      <a:pt x="2537" y="72"/>
                      <a:pt x="2537" y="72"/>
                    </a:cubicBezTo>
                    <a:cubicBezTo>
                      <a:pt x="2537" y="55"/>
                      <a:pt x="2546" y="44"/>
                      <a:pt x="2546" y="44"/>
                    </a:cubicBezTo>
                    <a:cubicBezTo>
                      <a:pt x="2555" y="34"/>
                      <a:pt x="2570" y="34"/>
                      <a:pt x="2570" y="34"/>
                    </a:cubicBezTo>
                    <a:cubicBezTo>
                      <a:pt x="2583" y="34"/>
                      <a:pt x="2591" y="43"/>
                      <a:pt x="2591" y="43"/>
                    </a:cubicBezTo>
                    <a:cubicBezTo>
                      <a:pt x="2598" y="53"/>
                      <a:pt x="2598" y="70"/>
                      <a:pt x="2598" y="70"/>
                    </a:cubicBezTo>
                    <a:lnTo>
                      <a:pt x="2598" y="75"/>
                    </a:lnTo>
                    <a:lnTo>
                      <a:pt x="2551" y="75"/>
                    </a:lnTo>
                    <a:cubicBezTo>
                      <a:pt x="2554" y="101"/>
                      <a:pt x="2577" y="101"/>
                      <a:pt x="2577" y="101"/>
                    </a:cubicBezTo>
                    <a:cubicBezTo>
                      <a:pt x="2585" y="101"/>
                      <a:pt x="2598" y="96"/>
                      <a:pt x="2598" y="96"/>
                    </a:cubicBezTo>
                    <a:lnTo>
                      <a:pt x="2598" y="107"/>
                    </a:lnTo>
                    <a:close/>
                    <a:moveTo>
                      <a:pt x="2552" y="64"/>
                    </a:moveTo>
                    <a:lnTo>
                      <a:pt x="2552" y="64"/>
                    </a:lnTo>
                    <a:lnTo>
                      <a:pt x="2584" y="64"/>
                    </a:lnTo>
                    <a:cubicBezTo>
                      <a:pt x="2584" y="44"/>
                      <a:pt x="2569" y="44"/>
                      <a:pt x="2569" y="44"/>
                    </a:cubicBezTo>
                    <a:cubicBezTo>
                      <a:pt x="2553" y="44"/>
                      <a:pt x="2552" y="64"/>
                      <a:pt x="2552" y="64"/>
                    </a:cubicBezTo>
                    <a:close/>
                    <a:moveTo>
                      <a:pt x="2621" y="110"/>
                    </a:moveTo>
                    <a:lnTo>
                      <a:pt x="2621" y="110"/>
                    </a:lnTo>
                    <a:lnTo>
                      <a:pt x="2621" y="35"/>
                    </a:lnTo>
                    <a:lnTo>
                      <a:pt x="2635" y="35"/>
                    </a:lnTo>
                    <a:lnTo>
                      <a:pt x="2635" y="49"/>
                    </a:lnTo>
                    <a:cubicBezTo>
                      <a:pt x="2644" y="34"/>
                      <a:pt x="2660" y="34"/>
                      <a:pt x="2660" y="34"/>
                    </a:cubicBezTo>
                    <a:cubicBezTo>
                      <a:pt x="2675" y="34"/>
                      <a:pt x="2680" y="49"/>
                      <a:pt x="2680" y="49"/>
                    </a:cubicBezTo>
                    <a:cubicBezTo>
                      <a:pt x="2690" y="34"/>
                      <a:pt x="2705" y="34"/>
                      <a:pt x="2705" y="34"/>
                    </a:cubicBezTo>
                    <a:cubicBezTo>
                      <a:pt x="2715" y="34"/>
                      <a:pt x="2720" y="39"/>
                      <a:pt x="2720" y="39"/>
                    </a:cubicBezTo>
                    <a:cubicBezTo>
                      <a:pt x="2726" y="45"/>
                      <a:pt x="2726" y="55"/>
                      <a:pt x="2726" y="55"/>
                    </a:cubicBezTo>
                    <a:lnTo>
                      <a:pt x="2726" y="110"/>
                    </a:lnTo>
                    <a:lnTo>
                      <a:pt x="2712" y="110"/>
                    </a:lnTo>
                    <a:lnTo>
                      <a:pt x="2712" y="58"/>
                    </a:lnTo>
                    <a:cubicBezTo>
                      <a:pt x="2712" y="45"/>
                      <a:pt x="2702" y="45"/>
                      <a:pt x="2702" y="45"/>
                    </a:cubicBezTo>
                    <a:cubicBezTo>
                      <a:pt x="2692" y="45"/>
                      <a:pt x="2680" y="60"/>
                      <a:pt x="2680" y="60"/>
                    </a:cubicBezTo>
                    <a:lnTo>
                      <a:pt x="2680" y="110"/>
                    </a:lnTo>
                    <a:lnTo>
                      <a:pt x="2667" y="110"/>
                    </a:lnTo>
                    <a:lnTo>
                      <a:pt x="2667" y="58"/>
                    </a:lnTo>
                    <a:cubicBezTo>
                      <a:pt x="2667" y="45"/>
                      <a:pt x="2656" y="45"/>
                      <a:pt x="2656" y="45"/>
                    </a:cubicBezTo>
                    <a:cubicBezTo>
                      <a:pt x="2646" y="45"/>
                      <a:pt x="2635" y="60"/>
                      <a:pt x="2635" y="60"/>
                    </a:cubicBezTo>
                    <a:lnTo>
                      <a:pt x="2635" y="110"/>
                    </a:lnTo>
                    <a:lnTo>
                      <a:pt x="2621" y="110"/>
                    </a:lnTo>
                    <a:close/>
                    <a:moveTo>
                      <a:pt x="2781" y="111"/>
                    </a:moveTo>
                    <a:lnTo>
                      <a:pt x="2781" y="111"/>
                    </a:lnTo>
                    <a:cubicBezTo>
                      <a:pt x="2765" y="111"/>
                      <a:pt x="2756" y="101"/>
                      <a:pt x="2756" y="101"/>
                    </a:cubicBezTo>
                    <a:cubicBezTo>
                      <a:pt x="2746" y="90"/>
                      <a:pt x="2746" y="72"/>
                      <a:pt x="2746" y="72"/>
                    </a:cubicBezTo>
                    <a:cubicBezTo>
                      <a:pt x="2746" y="54"/>
                      <a:pt x="2756" y="44"/>
                      <a:pt x="2756" y="44"/>
                    </a:cubicBezTo>
                    <a:cubicBezTo>
                      <a:pt x="2765" y="34"/>
                      <a:pt x="2782" y="34"/>
                      <a:pt x="2782" y="34"/>
                    </a:cubicBezTo>
                    <a:cubicBezTo>
                      <a:pt x="2798" y="34"/>
                      <a:pt x="2807" y="44"/>
                      <a:pt x="2807" y="44"/>
                    </a:cubicBezTo>
                    <a:cubicBezTo>
                      <a:pt x="2817" y="54"/>
                      <a:pt x="2817" y="72"/>
                      <a:pt x="2817" y="72"/>
                    </a:cubicBezTo>
                    <a:cubicBezTo>
                      <a:pt x="2817" y="90"/>
                      <a:pt x="2807" y="101"/>
                      <a:pt x="2807" y="101"/>
                    </a:cubicBezTo>
                    <a:cubicBezTo>
                      <a:pt x="2798" y="111"/>
                      <a:pt x="2781" y="111"/>
                      <a:pt x="2781" y="111"/>
                    </a:cubicBezTo>
                    <a:close/>
                    <a:moveTo>
                      <a:pt x="2781" y="101"/>
                    </a:moveTo>
                    <a:lnTo>
                      <a:pt x="2781" y="101"/>
                    </a:lnTo>
                    <a:cubicBezTo>
                      <a:pt x="2803" y="101"/>
                      <a:pt x="2803" y="72"/>
                      <a:pt x="2803" y="72"/>
                    </a:cubicBezTo>
                    <a:cubicBezTo>
                      <a:pt x="2803" y="44"/>
                      <a:pt x="2782" y="44"/>
                      <a:pt x="2782" y="44"/>
                    </a:cubicBezTo>
                    <a:cubicBezTo>
                      <a:pt x="2760" y="44"/>
                      <a:pt x="2760" y="72"/>
                      <a:pt x="2760" y="72"/>
                    </a:cubicBezTo>
                    <a:cubicBezTo>
                      <a:pt x="2760" y="101"/>
                      <a:pt x="2781" y="101"/>
                      <a:pt x="2781" y="101"/>
                    </a:cubicBezTo>
                    <a:close/>
                    <a:moveTo>
                      <a:pt x="2853" y="110"/>
                    </a:moveTo>
                    <a:lnTo>
                      <a:pt x="2853" y="110"/>
                    </a:lnTo>
                    <a:lnTo>
                      <a:pt x="2826" y="35"/>
                    </a:lnTo>
                    <a:lnTo>
                      <a:pt x="2839" y="35"/>
                    </a:lnTo>
                    <a:lnTo>
                      <a:pt x="2861" y="93"/>
                    </a:lnTo>
                    <a:lnTo>
                      <a:pt x="2884" y="35"/>
                    </a:lnTo>
                    <a:lnTo>
                      <a:pt x="2896" y="35"/>
                    </a:lnTo>
                    <a:lnTo>
                      <a:pt x="2867" y="110"/>
                    </a:lnTo>
                    <a:lnTo>
                      <a:pt x="2853" y="110"/>
                    </a:lnTo>
                    <a:close/>
                    <a:moveTo>
                      <a:pt x="2965" y="107"/>
                    </a:moveTo>
                    <a:lnTo>
                      <a:pt x="2965" y="107"/>
                    </a:lnTo>
                    <a:cubicBezTo>
                      <a:pt x="2951" y="111"/>
                      <a:pt x="2942" y="111"/>
                      <a:pt x="2942" y="111"/>
                    </a:cubicBezTo>
                    <a:cubicBezTo>
                      <a:pt x="2925" y="111"/>
                      <a:pt x="2915" y="100"/>
                      <a:pt x="2915" y="100"/>
                    </a:cubicBezTo>
                    <a:cubicBezTo>
                      <a:pt x="2905" y="89"/>
                      <a:pt x="2905" y="72"/>
                      <a:pt x="2905" y="72"/>
                    </a:cubicBezTo>
                    <a:cubicBezTo>
                      <a:pt x="2905" y="55"/>
                      <a:pt x="2914" y="44"/>
                      <a:pt x="2914" y="44"/>
                    </a:cubicBezTo>
                    <a:cubicBezTo>
                      <a:pt x="2923" y="34"/>
                      <a:pt x="2937" y="34"/>
                      <a:pt x="2937" y="34"/>
                    </a:cubicBezTo>
                    <a:cubicBezTo>
                      <a:pt x="2951" y="34"/>
                      <a:pt x="2958" y="43"/>
                      <a:pt x="2958" y="43"/>
                    </a:cubicBezTo>
                    <a:cubicBezTo>
                      <a:pt x="2965" y="53"/>
                      <a:pt x="2965" y="70"/>
                      <a:pt x="2965" y="70"/>
                    </a:cubicBezTo>
                    <a:lnTo>
                      <a:pt x="2965" y="75"/>
                    </a:lnTo>
                    <a:lnTo>
                      <a:pt x="2918" y="75"/>
                    </a:lnTo>
                    <a:cubicBezTo>
                      <a:pt x="2921" y="101"/>
                      <a:pt x="2944" y="101"/>
                      <a:pt x="2944" y="101"/>
                    </a:cubicBezTo>
                    <a:cubicBezTo>
                      <a:pt x="2953" y="101"/>
                      <a:pt x="2965" y="96"/>
                      <a:pt x="2965" y="96"/>
                    </a:cubicBezTo>
                    <a:lnTo>
                      <a:pt x="2965" y="107"/>
                    </a:lnTo>
                    <a:close/>
                    <a:moveTo>
                      <a:pt x="2919" y="64"/>
                    </a:moveTo>
                    <a:lnTo>
                      <a:pt x="2919" y="64"/>
                    </a:lnTo>
                    <a:lnTo>
                      <a:pt x="2952" y="64"/>
                    </a:lnTo>
                    <a:cubicBezTo>
                      <a:pt x="2952" y="44"/>
                      <a:pt x="2936" y="44"/>
                      <a:pt x="2936" y="44"/>
                    </a:cubicBezTo>
                    <a:cubicBezTo>
                      <a:pt x="2921" y="44"/>
                      <a:pt x="2919" y="64"/>
                      <a:pt x="2919" y="64"/>
                    </a:cubicBezTo>
                    <a:close/>
                    <a:moveTo>
                      <a:pt x="3036" y="110"/>
                    </a:moveTo>
                    <a:lnTo>
                      <a:pt x="3036" y="110"/>
                    </a:lnTo>
                    <a:lnTo>
                      <a:pt x="3036" y="96"/>
                    </a:lnTo>
                    <a:cubicBezTo>
                      <a:pt x="3028" y="111"/>
                      <a:pt x="3012" y="111"/>
                      <a:pt x="3012" y="111"/>
                    </a:cubicBezTo>
                    <a:cubicBezTo>
                      <a:pt x="2998" y="111"/>
                      <a:pt x="2990" y="101"/>
                      <a:pt x="2990" y="101"/>
                    </a:cubicBezTo>
                    <a:cubicBezTo>
                      <a:pt x="2983" y="92"/>
                      <a:pt x="2983" y="75"/>
                      <a:pt x="2983" y="75"/>
                    </a:cubicBezTo>
                    <a:cubicBezTo>
                      <a:pt x="2983" y="56"/>
                      <a:pt x="2991" y="45"/>
                      <a:pt x="2991" y="45"/>
                    </a:cubicBezTo>
                    <a:cubicBezTo>
                      <a:pt x="3000" y="34"/>
                      <a:pt x="3014" y="34"/>
                      <a:pt x="3014" y="34"/>
                    </a:cubicBezTo>
                    <a:cubicBezTo>
                      <a:pt x="3028" y="34"/>
                      <a:pt x="3036" y="44"/>
                      <a:pt x="3036" y="44"/>
                    </a:cubicBezTo>
                    <a:lnTo>
                      <a:pt x="3036" y="2"/>
                    </a:lnTo>
                    <a:lnTo>
                      <a:pt x="3050" y="2"/>
                    </a:lnTo>
                    <a:lnTo>
                      <a:pt x="3050" y="110"/>
                    </a:lnTo>
                    <a:lnTo>
                      <a:pt x="3036" y="110"/>
                    </a:lnTo>
                    <a:close/>
                    <a:moveTo>
                      <a:pt x="3036" y="53"/>
                    </a:moveTo>
                    <a:lnTo>
                      <a:pt x="3036" y="53"/>
                    </a:lnTo>
                    <a:cubicBezTo>
                      <a:pt x="3026" y="44"/>
                      <a:pt x="3016" y="44"/>
                      <a:pt x="3016" y="44"/>
                    </a:cubicBezTo>
                    <a:cubicBezTo>
                      <a:pt x="2997" y="44"/>
                      <a:pt x="2997" y="73"/>
                      <a:pt x="2997" y="73"/>
                    </a:cubicBezTo>
                    <a:cubicBezTo>
                      <a:pt x="2997" y="99"/>
                      <a:pt x="3014" y="99"/>
                      <a:pt x="3014" y="99"/>
                    </a:cubicBezTo>
                    <a:cubicBezTo>
                      <a:pt x="3026" y="99"/>
                      <a:pt x="3036" y="87"/>
                      <a:pt x="3036" y="87"/>
                    </a:cubicBezTo>
                    <a:lnTo>
                      <a:pt x="3036" y="53"/>
                    </a:lnTo>
                    <a:close/>
                    <a:moveTo>
                      <a:pt x="3069" y="120"/>
                    </a:moveTo>
                    <a:lnTo>
                      <a:pt x="3069" y="120"/>
                    </a:lnTo>
                    <a:lnTo>
                      <a:pt x="3069" y="110"/>
                    </a:lnTo>
                    <a:lnTo>
                      <a:pt x="3127" y="110"/>
                    </a:lnTo>
                    <a:lnTo>
                      <a:pt x="3127" y="120"/>
                    </a:lnTo>
                    <a:lnTo>
                      <a:pt x="3069" y="120"/>
                    </a:lnTo>
                    <a:close/>
                    <a:moveTo>
                      <a:pt x="3146" y="8"/>
                    </a:moveTo>
                    <a:lnTo>
                      <a:pt x="3146" y="8"/>
                    </a:lnTo>
                    <a:lnTo>
                      <a:pt x="3160" y="8"/>
                    </a:lnTo>
                    <a:lnTo>
                      <a:pt x="3160" y="72"/>
                    </a:lnTo>
                    <a:cubicBezTo>
                      <a:pt x="3160" y="87"/>
                      <a:pt x="3166" y="94"/>
                      <a:pt x="3166" y="94"/>
                    </a:cubicBezTo>
                    <a:cubicBezTo>
                      <a:pt x="3171" y="101"/>
                      <a:pt x="3184" y="101"/>
                      <a:pt x="3184" y="101"/>
                    </a:cubicBezTo>
                    <a:cubicBezTo>
                      <a:pt x="3196" y="101"/>
                      <a:pt x="3201" y="95"/>
                      <a:pt x="3201" y="95"/>
                    </a:cubicBezTo>
                    <a:cubicBezTo>
                      <a:pt x="3206" y="88"/>
                      <a:pt x="3206" y="73"/>
                      <a:pt x="3206" y="73"/>
                    </a:cubicBezTo>
                    <a:lnTo>
                      <a:pt x="3206" y="8"/>
                    </a:lnTo>
                    <a:lnTo>
                      <a:pt x="3218" y="8"/>
                    </a:lnTo>
                    <a:lnTo>
                      <a:pt x="3218" y="72"/>
                    </a:lnTo>
                    <a:cubicBezTo>
                      <a:pt x="3218" y="93"/>
                      <a:pt x="3210" y="103"/>
                      <a:pt x="3210" y="103"/>
                    </a:cubicBezTo>
                    <a:cubicBezTo>
                      <a:pt x="3201" y="112"/>
                      <a:pt x="3183" y="112"/>
                      <a:pt x="3183" y="112"/>
                    </a:cubicBezTo>
                    <a:cubicBezTo>
                      <a:pt x="3164" y="112"/>
                      <a:pt x="3155" y="102"/>
                      <a:pt x="3155" y="102"/>
                    </a:cubicBezTo>
                    <a:cubicBezTo>
                      <a:pt x="3146" y="92"/>
                      <a:pt x="3146" y="72"/>
                      <a:pt x="3146" y="72"/>
                    </a:cubicBezTo>
                    <a:lnTo>
                      <a:pt x="3146" y="8"/>
                    </a:lnTo>
                    <a:close/>
                    <a:moveTo>
                      <a:pt x="3244" y="110"/>
                    </a:moveTo>
                    <a:lnTo>
                      <a:pt x="3244" y="110"/>
                    </a:lnTo>
                    <a:lnTo>
                      <a:pt x="3244" y="35"/>
                    </a:lnTo>
                    <a:lnTo>
                      <a:pt x="3257" y="35"/>
                    </a:lnTo>
                    <a:lnTo>
                      <a:pt x="3257" y="49"/>
                    </a:lnTo>
                    <a:cubicBezTo>
                      <a:pt x="3268" y="34"/>
                      <a:pt x="3284" y="34"/>
                      <a:pt x="3284" y="34"/>
                    </a:cubicBezTo>
                    <a:cubicBezTo>
                      <a:pt x="3293" y="34"/>
                      <a:pt x="3299" y="40"/>
                      <a:pt x="3299" y="40"/>
                    </a:cubicBezTo>
                    <a:cubicBezTo>
                      <a:pt x="3305" y="46"/>
                      <a:pt x="3305" y="56"/>
                      <a:pt x="3305" y="56"/>
                    </a:cubicBezTo>
                    <a:lnTo>
                      <a:pt x="3305" y="110"/>
                    </a:lnTo>
                    <a:lnTo>
                      <a:pt x="3291" y="110"/>
                    </a:lnTo>
                    <a:lnTo>
                      <a:pt x="3291" y="61"/>
                    </a:lnTo>
                    <a:cubicBezTo>
                      <a:pt x="3291" y="52"/>
                      <a:pt x="3289" y="49"/>
                      <a:pt x="3289" y="49"/>
                    </a:cubicBezTo>
                    <a:cubicBezTo>
                      <a:pt x="3286" y="45"/>
                      <a:pt x="3281" y="45"/>
                      <a:pt x="3281" y="45"/>
                    </a:cubicBezTo>
                    <a:cubicBezTo>
                      <a:pt x="3268" y="45"/>
                      <a:pt x="3257" y="61"/>
                      <a:pt x="3257" y="61"/>
                    </a:cubicBezTo>
                    <a:lnTo>
                      <a:pt x="3257" y="110"/>
                    </a:lnTo>
                    <a:lnTo>
                      <a:pt x="3244" y="110"/>
                    </a:lnTo>
                    <a:close/>
                    <a:moveTo>
                      <a:pt x="3331" y="134"/>
                    </a:moveTo>
                    <a:lnTo>
                      <a:pt x="3331" y="134"/>
                    </a:lnTo>
                    <a:lnTo>
                      <a:pt x="3333" y="122"/>
                    </a:lnTo>
                    <a:cubicBezTo>
                      <a:pt x="3344" y="128"/>
                      <a:pt x="3356" y="128"/>
                      <a:pt x="3356" y="128"/>
                    </a:cubicBezTo>
                    <a:cubicBezTo>
                      <a:pt x="3379" y="128"/>
                      <a:pt x="3379" y="104"/>
                      <a:pt x="3379" y="104"/>
                    </a:cubicBezTo>
                    <a:lnTo>
                      <a:pt x="3379" y="92"/>
                    </a:lnTo>
                    <a:cubicBezTo>
                      <a:pt x="3371" y="108"/>
                      <a:pt x="3354" y="108"/>
                      <a:pt x="3354" y="108"/>
                    </a:cubicBezTo>
                    <a:cubicBezTo>
                      <a:pt x="3341" y="108"/>
                      <a:pt x="3333" y="98"/>
                      <a:pt x="3333" y="98"/>
                    </a:cubicBezTo>
                    <a:cubicBezTo>
                      <a:pt x="3325" y="88"/>
                      <a:pt x="3325" y="72"/>
                      <a:pt x="3325" y="72"/>
                    </a:cubicBezTo>
                    <a:cubicBezTo>
                      <a:pt x="3325" y="55"/>
                      <a:pt x="3334" y="44"/>
                      <a:pt x="3334" y="44"/>
                    </a:cubicBezTo>
                    <a:cubicBezTo>
                      <a:pt x="3343" y="34"/>
                      <a:pt x="3357" y="34"/>
                      <a:pt x="3357" y="34"/>
                    </a:cubicBezTo>
                    <a:cubicBezTo>
                      <a:pt x="3370" y="34"/>
                      <a:pt x="3379" y="44"/>
                      <a:pt x="3379" y="44"/>
                    </a:cubicBezTo>
                    <a:lnTo>
                      <a:pt x="3379" y="35"/>
                    </a:lnTo>
                    <a:lnTo>
                      <a:pt x="3392" y="35"/>
                    </a:lnTo>
                    <a:lnTo>
                      <a:pt x="3392" y="89"/>
                    </a:lnTo>
                    <a:cubicBezTo>
                      <a:pt x="3392" y="107"/>
                      <a:pt x="3390" y="115"/>
                      <a:pt x="3390" y="115"/>
                    </a:cubicBezTo>
                    <a:cubicBezTo>
                      <a:pt x="3389" y="123"/>
                      <a:pt x="3384" y="129"/>
                      <a:pt x="3384" y="129"/>
                    </a:cubicBezTo>
                    <a:cubicBezTo>
                      <a:pt x="3375" y="138"/>
                      <a:pt x="3356" y="138"/>
                      <a:pt x="3356" y="138"/>
                    </a:cubicBezTo>
                    <a:cubicBezTo>
                      <a:pt x="3343" y="138"/>
                      <a:pt x="3331" y="134"/>
                      <a:pt x="3331" y="134"/>
                    </a:cubicBezTo>
                    <a:close/>
                    <a:moveTo>
                      <a:pt x="3379" y="84"/>
                    </a:moveTo>
                    <a:lnTo>
                      <a:pt x="3379" y="84"/>
                    </a:lnTo>
                    <a:lnTo>
                      <a:pt x="3379" y="53"/>
                    </a:lnTo>
                    <a:cubicBezTo>
                      <a:pt x="3370" y="44"/>
                      <a:pt x="3359" y="44"/>
                      <a:pt x="3359" y="44"/>
                    </a:cubicBezTo>
                    <a:cubicBezTo>
                      <a:pt x="3350" y="44"/>
                      <a:pt x="3345" y="51"/>
                      <a:pt x="3345" y="51"/>
                    </a:cubicBezTo>
                    <a:cubicBezTo>
                      <a:pt x="3339" y="59"/>
                      <a:pt x="3339" y="72"/>
                      <a:pt x="3339" y="72"/>
                    </a:cubicBezTo>
                    <a:cubicBezTo>
                      <a:pt x="3339" y="96"/>
                      <a:pt x="3357" y="96"/>
                      <a:pt x="3357" y="96"/>
                    </a:cubicBezTo>
                    <a:cubicBezTo>
                      <a:pt x="3368" y="96"/>
                      <a:pt x="3379" y="84"/>
                      <a:pt x="3379" y="84"/>
                    </a:cubicBezTo>
                    <a:close/>
                    <a:moveTo>
                      <a:pt x="3457" y="100"/>
                    </a:moveTo>
                    <a:lnTo>
                      <a:pt x="3457" y="100"/>
                    </a:lnTo>
                    <a:cubicBezTo>
                      <a:pt x="3444" y="111"/>
                      <a:pt x="3433" y="111"/>
                      <a:pt x="3433" y="111"/>
                    </a:cubicBezTo>
                    <a:cubicBezTo>
                      <a:pt x="3424" y="111"/>
                      <a:pt x="3418" y="105"/>
                      <a:pt x="3418" y="105"/>
                    </a:cubicBezTo>
                    <a:cubicBezTo>
                      <a:pt x="3412" y="100"/>
                      <a:pt x="3412" y="91"/>
                      <a:pt x="3412" y="91"/>
                    </a:cubicBezTo>
                    <a:cubicBezTo>
                      <a:pt x="3412" y="79"/>
                      <a:pt x="3422" y="72"/>
                      <a:pt x="3422" y="72"/>
                    </a:cubicBezTo>
                    <a:cubicBezTo>
                      <a:pt x="3432" y="66"/>
                      <a:pt x="3451" y="66"/>
                      <a:pt x="3451" y="66"/>
                    </a:cubicBezTo>
                    <a:lnTo>
                      <a:pt x="3455" y="66"/>
                    </a:lnTo>
                    <a:lnTo>
                      <a:pt x="3455" y="57"/>
                    </a:lnTo>
                    <a:cubicBezTo>
                      <a:pt x="3455" y="44"/>
                      <a:pt x="3441" y="44"/>
                      <a:pt x="3441" y="44"/>
                    </a:cubicBezTo>
                    <a:cubicBezTo>
                      <a:pt x="3431" y="44"/>
                      <a:pt x="3418" y="50"/>
                      <a:pt x="3418" y="50"/>
                    </a:cubicBezTo>
                    <a:lnTo>
                      <a:pt x="3418" y="39"/>
                    </a:lnTo>
                    <a:cubicBezTo>
                      <a:pt x="3432" y="34"/>
                      <a:pt x="3444" y="34"/>
                      <a:pt x="3444" y="34"/>
                    </a:cubicBezTo>
                    <a:cubicBezTo>
                      <a:pt x="3456" y="34"/>
                      <a:pt x="3462" y="39"/>
                      <a:pt x="3462" y="39"/>
                    </a:cubicBezTo>
                    <a:cubicBezTo>
                      <a:pt x="3468" y="45"/>
                      <a:pt x="3468" y="57"/>
                      <a:pt x="3468" y="57"/>
                    </a:cubicBezTo>
                    <a:lnTo>
                      <a:pt x="3468" y="90"/>
                    </a:lnTo>
                    <a:cubicBezTo>
                      <a:pt x="3468" y="102"/>
                      <a:pt x="3475" y="102"/>
                      <a:pt x="3475" y="102"/>
                    </a:cubicBezTo>
                    <a:cubicBezTo>
                      <a:pt x="3476" y="102"/>
                      <a:pt x="3478" y="102"/>
                      <a:pt x="3478" y="102"/>
                    </a:cubicBezTo>
                    <a:lnTo>
                      <a:pt x="3479" y="109"/>
                    </a:lnTo>
                    <a:cubicBezTo>
                      <a:pt x="3474" y="111"/>
                      <a:pt x="3469" y="111"/>
                      <a:pt x="3469" y="111"/>
                    </a:cubicBezTo>
                    <a:cubicBezTo>
                      <a:pt x="3459" y="111"/>
                      <a:pt x="3457" y="100"/>
                      <a:pt x="3457" y="100"/>
                    </a:cubicBezTo>
                    <a:close/>
                    <a:moveTo>
                      <a:pt x="3455" y="93"/>
                    </a:moveTo>
                    <a:lnTo>
                      <a:pt x="3455" y="93"/>
                    </a:lnTo>
                    <a:lnTo>
                      <a:pt x="3455" y="74"/>
                    </a:lnTo>
                    <a:lnTo>
                      <a:pt x="3450" y="73"/>
                    </a:lnTo>
                    <a:cubicBezTo>
                      <a:pt x="3439" y="73"/>
                      <a:pt x="3432" y="78"/>
                      <a:pt x="3432" y="78"/>
                    </a:cubicBezTo>
                    <a:cubicBezTo>
                      <a:pt x="3425" y="82"/>
                      <a:pt x="3425" y="89"/>
                      <a:pt x="3425" y="89"/>
                    </a:cubicBezTo>
                    <a:cubicBezTo>
                      <a:pt x="3425" y="94"/>
                      <a:pt x="3429" y="97"/>
                      <a:pt x="3429" y="97"/>
                    </a:cubicBezTo>
                    <a:cubicBezTo>
                      <a:pt x="3432" y="100"/>
                      <a:pt x="3437" y="100"/>
                      <a:pt x="3437" y="100"/>
                    </a:cubicBezTo>
                    <a:cubicBezTo>
                      <a:pt x="3446" y="100"/>
                      <a:pt x="3455" y="93"/>
                      <a:pt x="3455" y="93"/>
                    </a:cubicBezTo>
                    <a:close/>
                    <a:moveTo>
                      <a:pt x="3518" y="111"/>
                    </a:moveTo>
                    <a:lnTo>
                      <a:pt x="3518" y="111"/>
                    </a:lnTo>
                    <a:cubicBezTo>
                      <a:pt x="3508" y="111"/>
                      <a:pt x="3502" y="105"/>
                      <a:pt x="3502" y="105"/>
                    </a:cubicBezTo>
                    <a:cubicBezTo>
                      <a:pt x="3496" y="99"/>
                      <a:pt x="3496" y="89"/>
                      <a:pt x="3496" y="89"/>
                    </a:cubicBezTo>
                    <a:lnTo>
                      <a:pt x="3496" y="45"/>
                    </a:lnTo>
                    <a:lnTo>
                      <a:pt x="3487" y="45"/>
                    </a:lnTo>
                    <a:lnTo>
                      <a:pt x="3487" y="35"/>
                    </a:lnTo>
                    <a:lnTo>
                      <a:pt x="3496" y="35"/>
                    </a:lnTo>
                    <a:lnTo>
                      <a:pt x="3496" y="22"/>
                    </a:lnTo>
                    <a:lnTo>
                      <a:pt x="3510" y="20"/>
                    </a:lnTo>
                    <a:lnTo>
                      <a:pt x="3510" y="35"/>
                    </a:lnTo>
                    <a:lnTo>
                      <a:pt x="3529" y="35"/>
                    </a:lnTo>
                    <a:lnTo>
                      <a:pt x="3529" y="45"/>
                    </a:lnTo>
                    <a:lnTo>
                      <a:pt x="3510" y="45"/>
                    </a:lnTo>
                    <a:lnTo>
                      <a:pt x="3510" y="87"/>
                    </a:lnTo>
                    <a:cubicBezTo>
                      <a:pt x="3510" y="101"/>
                      <a:pt x="3522" y="101"/>
                      <a:pt x="3522" y="101"/>
                    </a:cubicBezTo>
                    <a:cubicBezTo>
                      <a:pt x="3525" y="101"/>
                      <a:pt x="3529" y="100"/>
                      <a:pt x="3529" y="100"/>
                    </a:cubicBezTo>
                    <a:lnTo>
                      <a:pt x="3529" y="110"/>
                    </a:lnTo>
                    <a:cubicBezTo>
                      <a:pt x="3523" y="111"/>
                      <a:pt x="3518" y="111"/>
                      <a:pt x="3518" y="111"/>
                    </a:cubicBezTo>
                    <a:close/>
                    <a:moveTo>
                      <a:pt x="3603" y="107"/>
                    </a:moveTo>
                    <a:lnTo>
                      <a:pt x="3603" y="107"/>
                    </a:lnTo>
                    <a:cubicBezTo>
                      <a:pt x="3589" y="111"/>
                      <a:pt x="3579" y="111"/>
                      <a:pt x="3579" y="111"/>
                    </a:cubicBezTo>
                    <a:cubicBezTo>
                      <a:pt x="3563" y="111"/>
                      <a:pt x="3553" y="100"/>
                      <a:pt x="3553" y="100"/>
                    </a:cubicBezTo>
                    <a:cubicBezTo>
                      <a:pt x="3542" y="89"/>
                      <a:pt x="3542" y="72"/>
                      <a:pt x="3542" y="72"/>
                    </a:cubicBezTo>
                    <a:cubicBezTo>
                      <a:pt x="3542" y="55"/>
                      <a:pt x="3551" y="44"/>
                      <a:pt x="3551" y="44"/>
                    </a:cubicBezTo>
                    <a:cubicBezTo>
                      <a:pt x="3560" y="34"/>
                      <a:pt x="3575" y="34"/>
                      <a:pt x="3575" y="34"/>
                    </a:cubicBezTo>
                    <a:cubicBezTo>
                      <a:pt x="3588" y="34"/>
                      <a:pt x="3596" y="43"/>
                      <a:pt x="3596" y="43"/>
                    </a:cubicBezTo>
                    <a:cubicBezTo>
                      <a:pt x="3603" y="53"/>
                      <a:pt x="3603" y="70"/>
                      <a:pt x="3603" y="70"/>
                    </a:cubicBezTo>
                    <a:lnTo>
                      <a:pt x="3603" y="75"/>
                    </a:lnTo>
                    <a:lnTo>
                      <a:pt x="3556" y="75"/>
                    </a:lnTo>
                    <a:cubicBezTo>
                      <a:pt x="3559" y="101"/>
                      <a:pt x="3582" y="101"/>
                      <a:pt x="3582" y="101"/>
                    </a:cubicBezTo>
                    <a:cubicBezTo>
                      <a:pt x="3590" y="101"/>
                      <a:pt x="3603" y="96"/>
                      <a:pt x="3603" y="96"/>
                    </a:cubicBezTo>
                    <a:lnTo>
                      <a:pt x="3603" y="107"/>
                    </a:lnTo>
                    <a:close/>
                    <a:moveTo>
                      <a:pt x="3557" y="64"/>
                    </a:moveTo>
                    <a:lnTo>
                      <a:pt x="3557" y="64"/>
                    </a:lnTo>
                    <a:lnTo>
                      <a:pt x="3589" y="64"/>
                    </a:lnTo>
                    <a:cubicBezTo>
                      <a:pt x="3589" y="44"/>
                      <a:pt x="3574" y="44"/>
                      <a:pt x="3574" y="44"/>
                    </a:cubicBezTo>
                    <a:cubicBezTo>
                      <a:pt x="3558" y="44"/>
                      <a:pt x="3557" y="64"/>
                      <a:pt x="3557" y="64"/>
                    </a:cubicBezTo>
                    <a:close/>
                    <a:moveTo>
                      <a:pt x="3674" y="110"/>
                    </a:moveTo>
                    <a:lnTo>
                      <a:pt x="3674" y="110"/>
                    </a:lnTo>
                    <a:lnTo>
                      <a:pt x="3674" y="96"/>
                    </a:lnTo>
                    <a:cubicBezTo>
                      <a:pt x="3666" y="111"/>
                      <a:pt x="3649" y="111"/>
                      <a:pt x="3649" y="111"/>
                    </a:cubicBezTo>
                    <a:cubicBezTo>
                      <a:pt x="3636" y="111"/>
                      <a:pt x="3628" y="101"/>
                      <a:pt x="3628" y="101"/>
                    </a:cubicBezTo>
                    <a:cubicBezTo>
                      <a:pt x="3620" y="92"/>
                      <a:pt x="3620" y="75"/>
                      <a:pt x="3620" y="75"/>
                    </a:cubicBezTo>
                    <a:cubicBezTo>
                      <a:pt x="3620" y="56"/>
                      <a:pt x="3629" y="45"/>
                      <a:pt x="3629" y="45"/>
                    </a:cubicBezTo>
                    <a:cubicBezTo>
                      <a:pt x="3638" y="34"/>
                      <a:pt x="3652" y="34"/>
                      <a:pt x="3652" y="34"/>
                    </a:cubicBezTo>
                    <a:cubicBezTo>
                      <a:pt x="3665" y="34"/>
                      <a:pt x="3674" y="44"/>
                      <a:pt x="3674" y="44"/>
                    </a:cubicBezTo>
                    <a:lnTo>
                      <a:pt x="3674" y="2"/>
                    </a:lnTo>
                    <a:lnTo>
                      <a:pt x="3687" y="2"/>
                    </a:lnTo>
                    <a:lnTo>
                      <a:pt x="3687" y="110"/>
                    </a:lnTo>
                    <a:lnTo>
                      <a:pt x="3674" y="110"/>
                    </a:lnTo>
                    <a:close/>
                    <a:moveTo>
                      <a:pt x="3674" y="53"/>
                    </a:moveTo>
                    <a:lnTo>
                      <a:pt x="3674" y="53"/>
                    </a:lnTo>
                    <a:cubicBezTo>
                      <a:pt x="3663" y="44"/>
                      <a:pt x="3654" y="44"/>
                      <a:pt x="3654" y="44"/>
                    </a:cubicBezTo>
                    <a:cubicBezTo>
                      <a:pt x="3635" y="44"/>
                      <a:pt x="3635" y="73"/>
                      <a:pt x="3635" y="73"/>
                    </a:cubicBezTo>
                    <a:cubicBezTo>
                      <a:pt x="3635" y="99"/>
                      <a:pt x="3652" y="99"/>
                      <a:pt x="3652" y="99"/>
                    </a:cubicBezTo>
                    <a:cubicBezTo>
                      <a:pt x="3663" y="99"/>
                      <a:pt x="3674" y="87"/>
                      <a:pt x="3674" y="87"/>
                    </a:cubicBezTo>
                    <a:lnTo>
                      <a:pt x="3674" y="53"/>
                    </a:lnTo>
                    <a:close/>
                    <a:moveTo>
                      <a:pt x="3715" y="131"/>
                    </a:moveTo>
                    <a:lnTo>
                      <a:pt x="3715" y="131"/>
                    </a:lnTo>
                    <a:lnTo>
                      <a:pt x="3715" y="126"/>
                    </a:lnTo>
                    <a:cubicBezTo>
                      <a:pt x="3721" y="125"/>
                      <a:pt x="3721" y="111"/>
                      <a:pt x="3721" y="111"/>
                    </a:cubicBezTo>
                    <a:lnTo>
                      <a:pt x="3721" y="110"/>
                    </a:lnTo>
                    <a:lnTo>
                      <a:pt x="3715" y="110"/>
                    </a:lnTo>
                    <a:lnTo>
                      <a:pt x="3715" y="93"/>
                    </a:lnTo>
                    <a:lnTo>
                      <a:pt x="3731" y="93"/>
                    </a:lnTo>
                    <a:lnTo>
                      <a:pt x="3731" y="107"/>
                    </a:lnTo>
                    <a:cubicBezTo>
                      <a:pt x="3731" y="130"/>
                      <a:pt x="3715" y="131"/>
                      <a:pt x="3715" y="131"/>
                    </a:cubicBezTo>
                    <a:close/>
                    <a:moveTo>
                      <a:pt x="3803" y="110"/>
                    </a:moveTo>
                    <a:lnTo>
                      <a:pt x="3803" y="110"/>
                    </a:lnTo>
                    <a:lnTo>
                      <a:pt x="3803" y="8"/>
                    </a:lnTo>
                    <a:lnTo>
                      <a:pt x="3830" y="8"/>
                    </a:lnTo>
                    <a:cubicBezTo>
                      <a:pt x="3848" y="8"/>
                      <a:pt x="3856" y="15"/>
                      <a:pt x="3856" y="15"/>
                    </a:cubicBezTo>
                    <a:cubicBezTo>
                      <a:pt x="3864" y="21"/>
                      <a:pt x="3864" y="35"/>
                      <a:pt x="3864" y="35"/>
                    </a:cubicBezTo>
                    <a:cubicBezTo>
                      <a:pt x="3864" y="51"/>
                      <a:pt x="3854" y="60"/>
                      <a:pt x="3854" y="60"/>
                    </a:cubicBezTo>
                    <a:cubicBezTo>
                      <a:pt x="3843" y="69"/>
                      <a:pt x="3823" y="69"/>
                      <a:pt x="3823" y="69"/>
                    </a:cubicBezTo>
                    <a:lnTo>
                      <a:pt x="3817" y="69"/>
                    </a:lnTo>
                    <a:lnTo>
                      <a:pt x="3817" y="110"/>
                    </a:lnTo>
                    <a:lnTo>
                      <a:pt x="3803" y="110"/>
                    </a:lnTo>
                    <a:close/>
                    <a:moveTo>
                      <a:pt x="3817" y="58"/>
                    </a:moveTo>
                    <a:lnTo>
                      <a:pt x="3817" y="58"/>
                    </a:lnTo>
                    <a:lnTo>
                      <a:pt x="3823" y="58"/>
                    </a:lnTo>
                    <a:cubicBezTo>
                      <a:pt x="3835" y="58"/>
                      <a:pt x="3842" y="53"/>
                      <a:pt x="3842" y="53"/>
                    </a:cubicBezTo>
                    <a:cubicBezTo>
                      <a:pt x="3849" y="47"/>
                      <a:pt x="3849" y="36"/>
                      <a:pt x="3849" y="36"/>
                    </a:cubicBezTo>
                    <a:cubicBezTo>
                      <a:pt x="3849" y="27"/>
                      <a:pt x="3844" y="23"/>
                      <a:pt x="3844" y="23"/>
                    </a:cubicBezTo>
                    <a:cubicBezTo>
                      <a:pt x="3838" y="19"/>
                      <a:pt x="3826" y="19"/>
                      <a:pt x="3826" y="19"/>
                    </a:cubicBezTo>
                    <a:lnTo>
                      <a:pt x="3817" y="19"/>
                    </a:lnTo>
                    <a:lnTo>
                      <a:pt x="3817" y="58"/>
                    </a:lnTo>
                    <a:close/>
                    <a:moveTo>
                      <a:pt x="3919" y="100"/>
                    </a:moveTo>
                    <a:lnTo>
                      <a:pt x="3919" y="100"/>
                    </a:lnTo>
                    <a:cubicBezTo>
                      <a:pt x="3907" y="111"/>
                      <a:pt x="3895" y="111"/>
                      <a:pt x="3895" y="111"/>
                    </a:cubicBezTo>
                    <a:cubicBezTo>
                      <a:pt x="3886" y="111"/>
                      <a:pt x="3880" y="105"/>
                      <a:pt x="3880" y="105"/>
                    </a:cubicBezTo>
                    <a:cubicBezTo>
                      <a:pt x="3874" y="100"/>
                      <a:pt x="3874" y="91"/>
                      <a:pt x="3874" y="91"/>
                    </a:cubicBezTo>
                    <a:cubicBezTo>
                      <a:pt x="3874" y="79"/>
                      <a:pt x="3884" y="72"/>
                      <a:pt x="3884" y="72"/>
                    </a:cubicBezTo>
                    <a:cubicBezTo>
                      <a:pt x="3894" y="66"/>
                      <a:pt x="3914" y="66"/>
                      <a:pt x="3914" y="66"/>
                    </a:cubicBezTo>
                    <a:lnTo>
                      <a:pt x="3917" y="66"/>
                    </a:lnTo>
                    <a:lnTo>
                      <a:pt x="3917" y="57"/>
                    </a:lnTo>
                    <a:cubicBezTo>
                      <a:pt x="3917" y="44"/>
                      <a:pt x="3903" y="44"/>
                      <a:pt x="3903" y="44"/>
                    </a:cubicBezTo>
                    <a:cubicBezTo>
                      <a:pt x="3893" y="44"/>
                      <a:pt x="3880" y="50"/>
                      <a:pt x="3880" y="50"/>
                    </a:cubicBezTo>
                    <a:lnTo>
                      <a:pt x="3880" y="39"/>
                    </a:lnTo>
                    <a:cubicBezTo>
                      <a:pt x="3894" y="34"/>
                      <a:pt x="3906" y="34"/>
                      <a:pt x="3906" y="34"/>
                    </a:cubicBezTo>
                    <a:cubicBezTo>
                      <a:pt x="3918" y="34"/>
                      <a:pt x="3924" y="39"/>
                      <a:pt x="3924" y="39"/>
                    </a:cubicBezTo>
                    <a:cubicBezTo>
                      <a:pt x="3930" y="45"/>
                      <a:pt x="3930" y="57"/>
                      <a:pt x="3930" y="57"/>
                    </a:cubicBezTo>
                    <a:lnTo>
                      <a:pt x="3930" y="90"/>
                    </a:lnTo>
                    <a:cubicBezTo>
                      <a:pt x="3930" y="102"/>
                      <a:pt x="3937" y="102"/>
                      <a:pt x="3937" y="102"/>
                    </a:cubicBezTo>
                    <a:cubicBezTo>
                      <a:pt x="3938" y="102"/>
                      <a:pt x="3940" y="102"/>
                      <a:pt x="3940" y="102"/>
                    </a:cubicBezTo>
                    <a:lnTo>
                      <a:pt x="3941" y="109"/>
                    </a:lnTo>
                    <a:cubicBezTo>
                      <a:pt x="3936" y="111"/>
                      <a:pt x="3931" y="111"/>
                      <a:pt x="3931" y="111"/>
                    </a:cubicBezTo>
                    <a:cubicBezTo>
                      <a:pt x="3921" y="111"/>
                      <a:pt x="3919" y="100"/>
                      <a:pt x="3919" y="100"/>
                    </a:cubicBezTo>
                    <a:close/>
                    <a:moveTo>
                      <a:pt x="3917" y="93"/>
                    </a:moveTo>
                    <a:lnTo>
                      <a:pt x="3917" y="93"/>
                    </a:lnTo>
                    <a:lnTo>
                      <a:pt x="3917" y="74"/>
                    </a:lnTo>
                    <a:lnTo>
                      <a:pt x="3912" y="73"/>
                    </a:lnTo>
                    <a:cubicBezTo>
                      <a:pt x="3901" y="73"/>
                      <a:pt x="3894" y="78"/>
                      <a:pt x="3894" y="78"/>
                    </a:cubicBezTo>
                    <a:cubicBezTo>
                      <a:pt x="3887" y="82"/>
                      <a:pt x="3887" y="89"/>
                      <a:pt x="3887" y="89"/>
                    </a:cubicBezTo>
                    <a:cubicBezTo>
                      <a:pt x="3887" y="94"/>
                      <a:pt x="3891" y="97"/>
                      <a:pt x="3891" y="97"/>
                    </a:cubicBezTo>
                    <a:cubicBezTo>
                      <a:pt x="3894" y="100"/>
                      <a:pt x="3899" y="100"/>
                      <a:pt x="3899" y="100"/>
                    </a:cubicBezTo>
                    <a:cubicBezTo>
                      <a:pt x="3908" y="100"/>
                      <a:pt x="3917" y="93"/>
                      <a:pt x="3917" y="93"/>
                    </a:cubicBezTo>
                    <a:close/>
                    <a:moveTo>
                      <a:pt x="3958" y="110"/>
                    </a:moveTo>
                    <a:lnTo>
                      <a:pt x="3958" y="110"/>
                    </a:lnTo>
                    <a:lnTo>
                      <a:pt x="3958" y="35"/>
                    </a:lnTo>
                    <a:lnTo>
                      <a:pt x="3971" y="35"/>
                    </a:lnTo>
                    <a:lnTo>
                      <a:pt x="3971" y="49"/>
                    </a:lnTo>
                    <a:cubicBezTo>
                      <a:pt x="3979" y="34"/>
                      <a:pt x="3995" y="34"/>
                      <a:pt x="3995" y="34"/>
                    </a:cubicBezTo>
                    <a:cubicBezTo>
                      <a:pt x="3997" y="34"/>
                      <a:pt x="3999" y="34"/>
                      <a:pt x="3999" y="34"/>
                    </a:cubicBezTo>
                    <a:lnTo>
                      <a:pt x="3999" y="47"/>
                    </a:lnTo>
                    <a:cubicBezTo>
                      <a:pt x="3995" y="45"/>
                      <a:pt x="3993" y="45"/>
                      <a:pt x="3993" y="45"/>
                    </a:cubicBezTo>
                    <a:cubicBezTo>
                      <a:pt x="3980" y="45"/>
                      <a:pt x="3971" y="61"/>
                      <a:pt x="3971" y="61"/>
                    </a:cubicBezTo>
                    <a:lnTo>
                      <a:pt x="3971" y="110"/>
                    </a:lnTo>
                    <a:lnTo>
                      <a:pt x="3958" y="110"/>
                    </a:lnTo>
                    <a:close/>
                    <a:moveTo>
                      <a:pt x="4053" y="100"/>
                    </a:moveTo>
                    <a:lnTo>
                      <a:pt x="4053" y="100"/>
                    </a:lnTo>
                    <a:cubicBezTo>
                      <a:pt x="4041" y="111"/>
                      <a:pt x="4030" y="111"/>
                      <a:pt x="4030" y="111"/>
                    </a:cubicBezTo>
                    <a:cubicBezTo>
                      <a:pt x="4021" y="111"/>
                      <a:pt x="4015" y="105"/>
                      <a:pt x="4015" y="105"/>
                    </a:cubicBezTo>
                    <a:cubicBezTo>
                      <a:pt x="4009" y="100"/>
                      <a:pt x="4009" y="91"/>
                      <a:pt x="4009" y="91"/>
                    </a:cubicBezTo>
                    <a:cubicBezTo>
                      <a:pt x="4009" y="79"/>
                      <a:pt x="4019" y="72"/>
                      <a:pt x="4019" y="72"/>
                    </a:cubicBezTo>
                    <a:cubicBezTo>
                      <a:pt x="4029" y="66"/>
                      <a:pt x="4048" y="66"/>
                      <a:pt x="4048" y="66"/>
                    </a:cubicBezTo>
                    <a:lnTo>
                      <a:pt x="4051" y="66"/>
                    </a:lnTo>
                    <a:lnTo>
                      <a:pt x="4051" y="57"/>
                    </a:lnTo>
                    <a:cubicBezTo>
                      <a:pt x="4051" y="44"/>
                      <a:pt x="4038" y="44"/>
                      <a:pt x="4038" y="44"/>
                    </a:cubicBezTo>
                    <a:cubicBezTo>
                      <a:pt x="4028" y="44"/>
                      <a:pt x="4015" y="50"/>
                      <a:pt x="4015" y="50"/>
                    </a:cubicBezTo>
                    <a:lnTo>
                      <a:pt x="4015" y="39"/>
                    </a:lnTo>
                    <a:cubicBezTo>
                      <a:pt x="4029" y="34"/>
                      <a:pt x="4041" y="34"/>
                      <a:pt x="4041" y="34"/>
                    </a:cubicBezTo>
                    <a:cubicBezTo>
                      <a:pt x="4053" y="34"/>
                      <a:pt x="4059" y="39"/>
                      <a:pt x="4059" y="39"/>
                    </a:cubicBezTo>
                    <a:cubicBezTo>
                      <a:pt x="4065" y="45"/>
                      <a:pt x="4065" y="57"/>
                      <a:pt x="4065" y="57"/>
                    </a:cubicBezTo>
                    <a:lnTo>
                      <a:pt x="4065" y="90"/>
                    </a:lnTo>
                    <a:cubicBezTo>
                      <a:pt x="4065" y="102"/>
                      <a:pt x="4072" y="102"/>
                      <a:pt x="4072" y="102"/>
                    </a:cubicBezTo>
                    <a:cubicBezTo>
                      <a:pt x="4073" y="102"/>
                      <a:pt x="4075" y="102"/>
                      <a:pt x="4075" y="102"/>
                    </a:cubicBezTo>
                    <a:lnTo>
                      <a:pt x="4076" y="109"/>
                    </a:lnTo>
                    <a:cubicBezTo>
                      <a:pt x="4071" y="111"/>
                      <a:pt x="4066" y="111"/>
                      <a:pt x="4066" y="111"/>
                    </a:cubicBezTo>
                    <a:cubicBezTo>
                      <a:pt x="4056" y="111"/>
                      <a:pt x="4053" y="100"/>
                      <a:pt x="4053" y="100"/>
                    </a:cubicBezTo>
                    <a:close/>
                    <a:moveTo>
                      <a:pt x="4051" y="93"/>
                    </a:moveTo>
                    <a:lnTo>
                      <a:pt x="4051" y="93"/>
                    </a:lnTo>
                    <a:lnTo>
                      <a:pt x="4051" y="74"/>
                    </a:lnTo>
                    <a:lnTo>
                      <a:pt x="4047" y="73"/>
                    </a:lnTo>
                    <a:cubicBezTo>
                      <a:pt x="4036" y="73"/>
                      <a:pt x="4029" y="78"/>
                      <a:pt x="4029" y="78"/>
                    </a:cubicBezTo>
                    <a:cubicBezTo>
                      <a:pt x="4022" y="82"/>
                      <a:pt x="4022" y="89"/>
                      <a:pt x="4022" y="89"/>
                    </a:cubicBezTo>
                    <a:cubicBezTo>
                      <a:pt x="4022" y="94"/>
                      <a:pt x="4026" y="97"/>
                      <a:pt x="4026" y="97"/>
                    </a:cubicBezTo>
                    <a:cubicBezTo>
                      <a:pt x="4029" y="100"/>
                      <a:pt x="4034" y="100"/>
                      <a:pt x="4034" y="100"/>
                    </a:cubicBezTo>
                    <a:cubicBezTo>
                      <a:pt x="4042" y="100"/>
                      <a:pt x="4051" y="93"/>
                      <a:pt x="4051" y="93"/>
                    </a:cubicBezTo>
                    <a:close/>
                    <a:moveTo>
                      <a:pt x="4093" y="110"/>
                    </a:moveTo>
                    <a:lnTo>
                      <a:pt x="4093" y="110"/>
                    </a:lnTo>
                    <a:lnTo>
                      <a:pt x="4093" y="35"/>
                    </a:lnTo>
                    <a:lnTo>
                      <a:pt x="4106" y="35"/>
                    </a:lnTo>
                    <a:lnTo>
                      <a:pt x="4106" y="49"/>
                    </a:lnTo>
                    <a:cubicBezTo>
                      <a:pt x="4116" y="34"/>
                      <a:pt x="4131" y="34"/>
                      <a:pt x="4131" y="34"/>
                    </a:cubicBezTo>
                    <a:cubicBezTo>
                      <a:pt x="4146" y="34"/>
                      <a:pt x="4152" y="49"/>
                      <a:pt x="4152" y="49"/>
                    </a:cubicBezTo>
                    <a:cubicBezTo>
                      <a:pt x="4161" y="34"/>
                      <a:pt x="4177" y="34"/>
                      <a:pt x="4177" y="34"/>
                    </a:cubicBezTo>
                    <a:cubicBezTo>
                      <a:pt x="4186" y="34"/>
                      <a:pt x="4192" y="39"/>
                      <a:pt x="4192" y="39"/>
                    </a:cubicBezTo>
                    <a:cubicBezTo>
                      <a:pt x="4197" y="45"/>
                      <a:pt x="4197" y="55"/>
                      <a:pt x="4197" y="55"/>
                    </a:cubicBezTo>
                    <a:lnTo>
                      <a:pt x="4197" y="110"/>
                    </a:lnTo>
                    <a:lnTo>
                      <a:pt x="4184" y="110"/>
                    </a:lnTo>
                    <a:lnTo>
                      <a:pt x="4184" y="58"/>
                    </a:lnTo>
                    <a:cubicBezTo>
                      <a:pt x="4184" y="45"/>
                      <a:pt x="4174" y="45"/>
                      <a:pt x="4174" y="45"/>
                    </a:cubicBezTo>
                    <a:cubicBezTo>
                      <a:pt x="4163" y="45"/>
                      <a:pt x="4152" y="60"/>
                      <a:pt x="4152" y="60"/>
                    </a:cubicBezTo>
                    <a:lnTo>
                      <a:pt x="4152" y="110"/>
                    </a:lnTo>
                    <a:lnTo>
                      <a:pt x="4138" y="110"/>
                    </a:lnTo>
                    <a:lnTo>
                      <a:pt x="4138" y="58"/>
                    </a:lnTo>
                    <a:cubicBezTo>
                      <a:pt x="4138" y="45"/>
                      <a:pt x="4128" y="45"/>
                      <a:pt x="4128" y="45"/>
                    </a:cubicBezTo>
                    <a:cubicBezTo>
                      <a:pt x="4118" y="45"/>
                      <a:pt x="4106" y="60"/>
                      <a:pt x="4106" y="60"/>
                    </a:cubicBezTo>
                    <a:lnTo>
                      <a:pt x="4106" y="110"/>
                    </a:lnTo>
                    <a:lnTo>
                      <a:pt x="4093" y="110"/>
                    </a:lnTo>
                    <a:close/>
                    <a:moveTo>
                      <a:pt x="4278" y="107"/>
                    </a:moveTo>
                    <a:lnTo>
                      <a:pt x="4278" y="107"/>
                    </a:lnTo>
                    <a:cubicBezTo>
                      <a:pt x="4264" y="111"/>
                      <a:pt x="4255" y="111"/>
                      <a:pt x="4255" y="111"/>
                    </a:cubicBezTo>
                    <a:cubicBezTo>
                      <a:pt x="4238" y="111"/>
                      <a:pt x="4228" y="100"/>
                      <a:pt x="4228" y="100"/>
                    </a:cubicBezTo>
                    <a:cubicBezTo>
                      <a:pt x="4217" y="89"/>
                      <a:pt x="4217" y="72"/>
                      <a:pt x="4217" y="72"/>
                    </a:cubicBezTo>
                    <a:cubicBezTo>
                      <a:pt x="4217" y="55"/>
                      <a:pt x="4227" y="44"/>
                      <a:pt x="4227" y="44"/>
                    </a:cubicBezTo>
                    <a:cubicBezTo>
                      <a:pt x="4236" y="34"/>
                      <a:pt x="4250" y="34"/>
                      <a:pt x="4250" y="34"/>
                    </a:cubicBezTo>
                    <a:cubicBezTo>
                      <a:pt x="4263" y="34"/>
                      <a:pt x="4271" y="43"/>
                      <a:pt x="4271" y="43"/>
                    </a:cubicBezTo>
                    <a:cubicBezTo>
                      <a:pt x="4278" y="53"/>
                      <a:pt x="4278" y="70"/>
                      <a:pt x="4278" y="70"/>
                    </a:cubicBezTo>
                    <a:lnTo>
                      <a:pt x="4278" y="75"/>
                    </a:lnTo>
                    <a:lnTo>
                      <a:pt x="4231" y="75"/>
                    </a:lnTo>
                    <a:cubicBezTo>
                      <a:pt x="4234" y="101"/>
                      <a:pt x="4257" y="101"/>
                      <a:pt x="4257" y="101"/>
                    </a:cubicBezTo>
                    <a:cubicBezTo>
                      <a:pt x="4266" y="101"/>
                      <a:pt x="4278" y="96"/>
                      <a:pt x="4278" y="96"/>
                    </a:cubicBezTo>
                    <a:lnTo>
                      <a:pt x="4278" y="107"/>
                    </a:lnTo>
                    <a:close/>
                    <a:moveTo>
                      <a:pt x="4232" y="64"/>
                    </a:moveTo>
                    <a:lnTo>
                      <a:pt x="4232" y="64"/>
                    </a:lnTo>
                    <a:lnTo>
                      <a:pt x="4265" y="64"/>
                    </a:lnTo>
                    <a:cubicBezTo>
                      <a:pt x="4265" y="44"/>
                      <a:pt x="4249" y="44"/>
                      <a:pt x="4249" y="44"/>
                    </a:cubicBezTo>
                    <a:cubicBezTo>
                      <a:pt x="4234" y="44"/>
                      <a:pt x="4232" y="64"/>
                      <a:pt x="4232" y="64"/>
                    </a:cubicBezTo>
                    <a:close/>
                    <a:moveTo>
                      <a:pt x="4324" y="111"/>
                    </a:moveTo>
                    <a:lnTo>
                      <a:pt x="4324" y="111"/>
                    </a:lnTo>
                    <a:cubicBezTo>
                      <a:pt x="4313" y="111"/>
                      <a:pt x="4308" y="105"/>
                      <a:pt x="4308" y="105"/>
                    </a:cubicBezTo>
                    <a:cubicBezTo>
                      <a:pt x="4302" y="99"/>
                      <a:pt x="4302" y="89"/>
                      <a:pt x="4302" y="89"/>
                    </a:cubicBezTo>
                    <a:lnTo>
                      <a:pt x="4302" y="45"/>
                    </a:lnTo>
                    <a:lnTo>
                      <a:pt x="4293" y="45"/>
                    </a:lnTo>
                    <a:lnTo>
                      <a:pt x="4293" y="35"/>
                    </a:lnTo>
                    <a:lnTo>
                      <a:pt x="4302" y="35"/>
                    </a:lnTo>
                    <a:lnTo>
                      <a:pt x="4302" y="22"/>
                    </a:lnTo>
                    <a:lnTo>
                      <a:pt x="4315" y="20"/>
                    </a:lnTo>
                    <a:lnTo>
                      <a:pt x="4315" y="35"/>
                    </a:lnTo>
                    <a:lnTo>
                      <a:pt x="4335" y="35"/>
                    </a:lnTo>
                    <a:lnTo>
                      <a:pt x="4335" y="45"/>
                    </a:lnTo>
                    <a:lnTo>
                      <a:pt x="4315" y="45"/>
                    </a:lnTo>
                    <a:lnTo>
                      <a:pt x="4315" y="87"/>
                    </a:lnTo>
                    <a:cubicBezTo>
                      <a:pt x="4315" y="101"/>
                      <a:pt x="4328" y="101"/>
                      <a:pt x="4328" y="101"/>
                    </a:cubicBezTo>
                    <a:cubicBezTo>
                      <a:pt x="4331" y="101"/>
                      <a:pt x="4335" y="100"/>
                      <a:pt x="4335" y="100"/>
                    </a:cubicBezTo>
                    <a:lnTo>
                      <a:pt x="4335" y="110"/>
                    </a:lnTo>
                    <a:cubicBezTo>
                      <a:pt x="4328" y="111"/>
                      <a:pt x="4324" y="111"/>
                      <a:pt x="4324" y="111"/>
                    </a:cubicBezTo>
                    <a:close/>
                    <a:moveTo>
                      <a:pt x="4408" y="107"/>
                    </a:moveTo>
                    <a:lnTo>
                      <a:pt x="4408" y="107"/>
                    </a:lnTo>
                    <a:cubicBezTo>
                      <a:pt x="4395" y="111"/>
                      <a:pt x="4385" y="111"/>
                      <a:pt x="4385" y="111"/>
                    </a:cubicBezTo>
                    <a:cubicBezTo>
                      <a:pt x="4369" y="111"/>
                      <a:pt x="4358" y="100"/>
                      <a:pt x="4358" y="100"/>
                    </a:cubicBezTo>
                    <a:cubicBezTo>
                      <a:pt x="4348" y="89"/>
                      <a:pt x="4348" y="72"/>
                      <a:pt x="4348" y="72"/>
                    </a:cubicBezTo>
                    <a:cubicBezTo>
                      <a:pt x="4348" y="55"/>
                      <a:pt x="4357" y="44"/>
                      <a:pt x="4357" y="44"/>
                    </a:cubicBezTo>
                    <a:cubicBezTo>
                      <a:pt x="4366" y="34"/>
                      <a:pt x="4380" y="34"/>
                      <a:pt x="4380" y="34"/>
                    </a:cubicBezTo>
                    <a:cubicBezTo>
                      <a:pt x="4394" y="34"/>
                      <a:pt x="4401" y="43"/>
                      <a:pt x="4401" y="43"/>
                    </a:cubicBezTo>
                    <a:cubicBezTo>
                      <a:pt x="4409" y="53"/>
                      <a:pt x="4409" y="70"/>
                      <a:pt x="4409" y="70"/>
                    </a:cubicBezTo>
                    <a:lnTo>
                      <a:pt x="4409" y="75"/>
                    </a:lnTo>
                    <a:lnTo>
                      <a:pt x="4362" y="75"/>
                    </a:lnTo>
                    <a:cubicBezTo>
                      <a:pt x="4365" y="101"/>
                      <a:pt x="4388" y="101"/>
                      <a:pt x="4388" y="101"/>
                    </a:cubicBezTo>
                    <a:cubicBezTo>
                      <a:pt x="4396" y="101"/>
                      <a:pt x="4408" y="96"/>
                      <a:pt x="4408" y="96"/>
                    </a:cubicBezTo>
                    <a:lnTo>
                      <a:pt x="4408" y="107"/>
                    </a:lnTo>
                    <a:close/>
                    <a:moveTo>
                      <a:pt x="4362" y="64"/>
                    </a:moveTo>
                    <a:lnTo>
                      <a:pt x="4362" y="64"/>
                    </a:lnTo>
                    <a:lnTo>
                      <a:pt x="4395" y="64"/>
                    </a:lnTo>
                    <a:cubicBezTo>
                      <a:pt x="4395" y="44"/>
                      <a:pt x="4380" y="44"/>
                      <a:pt x="4380" y="44"/>
                    </a:cubicBezTo>
                    <a:cubicBezTo>
                      <a:pt x="4364" y="44"/>
                      <a:pt x="4362" y="64"/>
                      <a:pt x="4362" y="64"/>
                    </a:cubicBezTo>
                    <a:close/>
                    <a:moveTo>
                      <a:pt x="4432" y="110"/>
                    </a:moveTo>
                    <a:lnTo>
                      <a:pt x="4432" y="110"/>
                    </a:lnTo>
                    <a:lnTo>
                      <a:pt x="4432" y="35"/>
                    </a:lnTo>
                    <a:lnTo>
                      <a:pt x="4445" y="35"/>
                    </a:lnTo>
                    <a:lnTo>
                      <a:pt x="4445" y="49"/>
                    </a:lnTo>
                    <a:cubicBezTo>
                      <a:pt x="4453" y="34"/>
                      <a:pt x="4469" y="34"/>
                      <a:pt x="4469" y="34"/>
                    </a:cubicBezTo>
                    <a:cubicBezTo>
                      <a:pt x="4471" y="34"/>
                      <a:pt x="4473" y="34"/>
                      <a:pt x="4473" y="34"/>
                    </a:cubicBezTo>
                    <a:lnTo>
                      <a:pt x="4473" y="47"/>
                    </a:lnTo>
                    <a:cubicBezTo>
                      <a:pt x="4469" y="45"/>
                      <a:pt x="4467" y="45"/>
                      <a:pt x="4467" y="45"/>
                    </a:cubicBezTo>
                    <a:cubicBezTo>
                      <a:pt x="4454" y="45"/>
                      <a:pt x="4445" y="61"/>
                      <a:pt x="4445" y="61"/>
                    </a:cubicBezTo>
                    <a:lnTo>
                      <a:pt x="4445" y="110"/>
                    </a:lnTo>
                    <a:lnTo>
                      <a:pt x="4432" y="110"/>
                    </a:lnTo>
                    <a:close/>
                    <a:moveTo>
                      <a:pt x="4491" y="110"/>
                    </a:moveTo>
                    <a:lnTo>
                      <a:pt x="4491" y="110"/>
                    </a:lnTo>
                    <a:lnTo>
                      <a:pt x="4491" y="96"/>
                    </a:lnTo>
                    <a:lnTo>
                      <a:pt x="4505" y="96"/>
                    </a:lnTo>
                    <a:lnTo>
                      <a:pt x="4505" y="110"/>
                    </a:lnTo>
                    <a:lnTo>
                      <a:pt x="4491" y="110"/>
                    </a:lnTo>
                    <a:close/>
                    <a:moveTo>
                      <a:pt x="4491" y="49"/>
                    </a:moveTo>
                    <a:lnTo>
                      <a:pt x="4491" y="49"/>
                    </a:lnTo>
                    <a:lnTo>
                      <a:pt x="4491" y="35"/>
                    </a:lnTo>
                    <a:lnTo>
                      <a:pt x="4505" y="35"/>
                    </a:lnTo>
                    <a:lnTo>
                      <a:pt x="4505" y="49"/>
                    </a:lnTo>
                    <a:lnTo>
                      <a:pt x="4491" y="49"/>
                    </a:lnTo>
                    <a:close/>
                    <a:moveTo>
                      <a:pt x="4594" y="45"/>
                    </a:moveTo>
                    <a:lnTo>
                      <a:pt x="4594" y="45"/>
                    </a:lnTo>
                    <a:lnTo>
                      <a:pt x="4594" y="110"/>
                    </a:lnTo>
                    <a:lnTo>
                      <a:pt x="4580" y="110"/>
                    </a:lnTo>
                    <a:lnTo>
                      <a:pt x="4580" y="45"/>
                    </a:lnTo>
                    <a:lnTo>
                      <a:pt x="4570" y="45"/>
                    </a:lnTo>
                    <a:lnTo>
                      <a:pt x="4570" y="35"/>
                    </a:lnTo>
                    <a:lnTo>
                      <a:pt x="4580" y="35"/>
                    </a:lnTo>
                    <a:lnTo>
                      <a:pt x="4580" y="26"/>
                    </a:lnTo>
                    <a:cubicBezTo>
                      <a:pt x="4580" y="0"/>
                      <a:pt x="4605" y="0"/>
                      <a:pt x="4605" y="0"/>
                    </a:cubicBezTo>
                    <a:cubicBezTo>
                      <a:pt x="4611" y="0"/>
                      <a:pt x="4620" y="2"/>
                      <a:pt x="4620" y="2"/>
                    </a:cubicBezTo>
                    <a:lnTo>
                      <a:pt x="4620" y="13"/>
                    </a:lnTo>
                    <a:cubicBezTo>
                      <a:pt x="4611" y="10"/>
                      <a:pt x="4605" y="10"/>
                      <a:pt x="4605" y="10"/>
                    </a:cubicBezTo>
                    <a:cubicBezTo>
                      <a:pt x="4599" y="10"/>
                      <a:pt x="4596" y="13"/>
                      <a:pt x="4596" y="13"/>
                    </a:cubicBezTo>
                    <a:cubicBezTo>
                      <a:pt x="4594" y="16"/>
                      <a:pt x="4594" y="25"/>
                      <a:pt x="4594" y="25"/>
                    </a:cubicBezTo>
                    <a:lnTo>
                      <a:pt x="4594" y="35"/>
                    </a:lnTo>
                    <a:lnTo>
                      <a:pt x="4613" y="35"/>
                    </a:lnTo>
                    <a:lnTo>
                      <a:pt x="4613" y="45"/>
                    </a:lnTo>
                    <a:lnTo>
                      <a:pt x="4594" y="45"/>
                    </a:lnTo>
                    <a:close/>
                    <a:moveTo>
                      <a:pt x="4658" y="111"/>
                    </a:moveTo>
                    <a:lnTo>
                      <a:pt x="4658" y="111"/>
                    </a:lnTo>
                    <a:cubicBezTo>
                      <a:pt x="4643" y="111"/>
                      <a:pt x="4633" y="101"/>
                      <a:pt x="4633" y="101"/>
                    </a:cubicBezTo>
                    <a:cubicBezTo>
                      <a:pt x="4624" y="90"/>
                      <a:pt x="4624" y="72"/>
                      <a:pt x="4624" y="72"/>
                    </a:cubicBezTo>
                    <a:cubicBezTo>
                      <a:pt x="4624" y="54"/>
                      <a:pt x="4633" y="44"/>
                      <a:pt x="4633" y="44"/>
                    </a:cubicBezTo>
                    <a:cubicBezTo>
                      <a:pt x="4643" y="34"/>
                      <a:pt x="4659" y="34"/>
                      <a:pt x="4659" y="34"/>
                    </a:cubicBezTo>
                    <a:cubicBezTo>
                      <a:pt x="4675" y="34"/>
                      <a:pt x="4685" y="44"/>
                      <a:pt x="4685" y="44"/>
                    </a:cubicBezTo>
                    <a:cubicBezTo>
                      <a:pt x="4694" y="54"/>
                      <a:pt x="4694" y="72"/>
                      <a:pt x="4694" y="72"/>
                    </a:cubicBezTo>
                    <a:cubicBezTo>
                      <a:pt x="4694" y="90"/>
                      <a:pt x="4685" y="101"/>
                      <a:pt x="4685" y="101"/>
                    </a:cubicBezTo>
                    <a:cubicBezTo>
                      <a:pt x="4675" y="111"/>
                      <a:pt x="4658" y="111"/>
                      <a:pt x="4658" y="111"/>
                    </a:cubicBezTo>
                    <a:close/>
                    <a:moveTo>
                      <a:pt x="4659" y="101"/>
                    </a:moveTo>
                    <a:lnTo>
                      <a:pt x="4659" y="101"/>
                    </a:lnTo>
                    <a:cubicBezTo>
                      <a:pt x="4680" y="101"/>
                      <a:pt x="4680" y="72"/>
                      <a:pt x="4680" y="72"/>
                    </a:cubicBezTo>
                    <a:cubicBezTo>
                      <a:pt x="4680" y="44"/>
                      <a:pt x="4659" y="44"/>
                      <a:pt x="4659" y="44"/>
                    </a:cubicBezTo>
                    <a:cubicBezTo>
                      <a:pt x="4638" y="44"/>
                      <a:pt x="4638" y="72"/>
                      <a:pt x="4638" y="72"/>
                    </a:cubicBezTo>
                    <a:cubicBezTo>
                      <a:pt x="4638" y="101"/>
                      <a:pt x="4659" y="101"/>
                      <a:pt x="4659" y="101"/>
                    </a:cubicBezTo>
                    <a:close/>
                    <a:moveTo>
                      <a:pt x="4715" y="110"/>
                    </a:moveTo>
                    <a:lnTo>
                      <a:pt x="4715" y="110"/>
                    </a:lnTo>
                    <a:lnTo>
                      <a:pt x="4715" y="2"/>
                    </a:lnTo>
                    <a:lnTo>
                      <a:pt x="4729" y="2"/>
                    </a:lnTo>
                    <a:lnTo>
                      <a:pt x="4729" y="110"/>
                    </a:lnTo>
                    <a:lnTo>
                      <a:pt x="4715" y="110"/>
                    </a:lnTo>
                    <a:close/>
                    <a:moveTo>
                      <a:pt x="4804" y="110"/>
                    </a:moveTo>
                    <a:lnTo>
                      <a:pt x="4804" y="110"/>
                    </a:lnTo>
                    <a:lnTo>
                      <a:pt x="4804" y="96"/>
                    </a:lnTo>
                    <a:cubicBezTo>
                      <a:pt x="4795" y="111"/>
                      <a:pt x="4779" y="111"/>
                      <a:pt x="4779" y="111"/>
                    </a:cubicBezTo>
                    <a:cubicBezTo>
                      <a:pt x="4765" y="111"/>
                      <a:pt x="4758" y="101"/>
                      <a:pt x="4758" y="101"/>
                    </a:cubicBezTo>
                    <a:cubicBezTo>
                      <a:pt x="4750" y="92"/>
                      <a:pt x="4750" y="75"/>
                      <a:pt x="4750" y="75"/>
                    </a:cubicBezTo>
                    <a:cubicBezTo>
                      <a:pt x="4750" y="56"/>
                      <a:pt x="4759" y="45"/>
                      <a:pt x="4759" y="45"/>
                    </a:cubicBezTo>
                    <a:cubicBezTo>
                      <a:pt x="4768" y="34"/>
                      <a:pt x="4782" y="34"/>
                      <a:pt x="4782" y="34"/>
                    </a:cubicBezTo>
                    <a:cubicBezTo>
                      <a:pt x="4795" y="34"/>
                      <a:pt x="4804" y="44"/>
                      <a:pt x="4804" y="44"/>
                    </a:cubicBezTo>
                    <a:lnTo>
                      <a:pt x="4804" y="2"/>
                    </a:lnTo>
                    <a:lnTo>
                      <a:pt x="4817" y="2"/>
                    </a:lnTo>
                    <a:lnTo>
                      <a:pt x="4817" y="110"/>
                    </a:lnTo>
                    <a:lnTo>
                      <a:pt x="4804" y="110"/>
                    </a:lnTo>
                    <a:close/>
                    <a:moveTo>
                      <a:pt x="4804" y="53"/>
                    </a:moveTo>
                    <a:lnTo>
                      <a:pt x="4804" y="53"/>
                    </a:lnTo>
                    <a:cubicBezTo>
                      <a:pt x="4793" y="44"/>
                      <a:pt x="4784" y="44"/>
                      <a:pt x="4784" y="44"/>
                    </a:cubicBezTo>
                    <a:cubicBezTo>
                      <a:pt x="4764" y="44"/>
                      <a:pt x="4764" y="73"/>
                      <a:pt x="4764" y="73"/>
                    </a:cubicBezTo>
                    <a:cubicBezTo>
                      <a:pt x="4764" y="99"/>
                      <a:pt x="4782" y="99"/>
                      <a:pt x="4782" y="99"/>
                    </a:cubicBezTo>
                    <a:cubicBezTo>
                      <a:pt x="4793" y="99"/>
                      <a:pt x="4804" y="87"/>
                      <a:pt x="4804" y="87"/>
                    </a:cubicBezTo>
                    <a:lnTo>
                      <a:pt x="4804" y="53"/>
                    </a:lnTo>
                    <a:close/>
                    <a:moveTo>
                      <a:pt x="4931" y="112"/>
                    </a:moveTo>
                    <a:lnTo>
                      <a:pt x="4931" y="112"/>
                    </a:lnTo>
                    <a:cubicBezTo>
                      <a:pt x="4908" y="112"/>
                      <a:pt x="4895" y="98"/>
                      <a:pt x="4895" y="98"/>
                    </a:cubicBezTo>
                    <a:cubicBezTo>
                      <a:pt x="4882" y="84"/>
                      <a:pt x="4882" y="59"/>
                      <a:pt x="4882" y="59"/>
                    </a:cubicBezTo>
                    <a:cubicBezTo>
                      <a:pt x="4882" y="34"/>
                      <a:pt x="4895" y="20"/>
                      <a:pt x="4895" y="20"/>
                    </a:cubicBezTo>
                    <a:cubicBezTo>
                      <a:pt x="4908" y="6"/>
                      <a:pt x="4932" y="6"/>
                      <a:pt x="4932" y="6"/>
                    </a:cubicBezTo>
                    <a:cubicBezTo>
                      <a:pt x="4946" y="6"/>
                      <a:pt x="4964" y="10"/>
                      <a:pt x="4964" y="10"/>
                    </a:cubicBezTo>
                    <a:lnTo>
                      <a:pt x="4964" y="24"/>
                    </a:lnTo>
                    <a:cubicBezTo>
                      <a:pt x="4943" y="17"/>
                      <a:pt x="4932" y="17"/>
                      <a:pt x="4932" y="17"/>
                    </a:cubicBezTo>
                    <a:cubicBezTo>
                      <a:pt x="4915" y="17"/>
                      <a:pt x="4906" y="28"/>
                      <a:pt x="4906" y="28"/>
                    </a:cubicBezTo>
                    <a:cubicBezTo>
                      <a:pt x="4897" y="39"/>
                      <a:pt x="4897" y="59"/>
                      <a:pt x="4897" y="59"/>
                    </a:cubicBezTo>
                    <a:cubicBezTo>
                      <a:pt x="4897" y="78"/>
                      <a:pt x="4907" y="90"/>
                      <a:pt x="4907" y="90"/>
                    </a:cubicBezTo>
                    <a:cubicBezTo>
                      <a:pt x="4917" y="101"/>
                      <a:pt x="4933" y="101"/>
                      <a:pt x="4933" y="101"/>
                    </a:cubicBezTo>
                    <a:cubicBezTo>
                      <a:pt x="4948" y="101"/>
                      <a:pt x="4964" y="92"/>
                      <a:pt x="4964" y="92"/>
                    </a:cubicBezTo>
                    <a:lnTo>
                      <a:pt x="4964" y="104"/>
                    </a:lnTo>
                    <a:cubicBezTo>
                      <a:pt x="4949" y="112"/>
                      <a:pt x="4931" y="112"/>
                      <a:pt x="4931" y="112"/>
                    </a:cubicBezTo>
                    <a:close/>
                    <a:moveTo>
                      <a:pt x="4985" y="110"/>
                    </a:moveTo>
                    <a:lnTo>
                      <a:pt x="4985" y="110"/>
                    </a:lnTo>
                    <a:lnTo>
                      <a:pt x="4985" y="8"/>
                    </a:lnTo>
                    <a:lnTo>
                      <a:pt x="5019" y="8"/>
                    </a:lnTo>
                    <a:cubicBezTo>
                      <a:pt x="5034" y="8"/>
                      <a:pt x="5043" y="12"/>
                      <a:pt x="5043" y="12"/>
                    </a:cubicBezTo>
                    <a:cubicBezTo>
                      <a:pt x="5052" y="15"/>
                      <a:pt x="5059" y="23"/>
                      <a:pt x="5059" y="23"/>
                    </a:cubicBezTo>
                    <a:cubicBezTo>
                      <a:pt x="5070" y="36"/>
                      <a:pt x="5070" y="56"/>
                      <a:pt x="5070" y="56"/>
                    </a:cubicBezTo>
                    <a:cubicBezTo>
                      <a:pt x="5070" y="82"/>
                      <a:pt x="5056" y="96"/>
                      <a:pt x="5056" y="96"/>
                    </a:cubicBezTo>
                    <a:cubicBezTo>
                      <a:pt x="5043" y="110"/>
                      <a:pt x="5019" y="110"/>
                      <a:pt x="5019" y="110"/>
                    </a:cubicBezTo>
                    <a:lnTo>
                      <a:pt x="4985" y="110"/>
                    </a:lnTo>
                    <a:close/>
                    <a:moveTo>
                      <a:pt x="4999" y="99"/>
                    </a:moveTo>
                    <a:lnTo>
                      <a:pt x="4999" y="99"/>
                    </a:lnTo>
                    <a:lnTo>
                      <a:pt x="5018" y="99"/>
                    </a:lnTo>
                    <a:cubicBezTo>
                      <a:pt x="5038" y="99"/>
                      <a:pt x="5046" y="88"/>
                      <a:pt x="5046" y="88"/>
                    </a:cubicBezTo>
                    <a:cubicBezTo>
                      <a:pt x="5055" y="77"/>
                      <a:pt x="5055" y="58"/>
                      <a:pt x="5055" y="58"/>
                    </a:cubicBezTo>
                    <a:cubicBezTo>
                      <a:pt x="5055" y="40"/>
                      <a:pt x="5046" y="30"/>
                      <a:pt x="5046" y="30"/>
                    </a:cubicBezTo>
                    <a:cubicBezTo>
                      <a:pt x="5041" y="24"/>
                      <a:pt x="5033" y="21"/>
                      <a:pt x="5033" y="21"/>
                    </a:cubicBezTo>
                    <a:cubicBezTo>
                      <a:pt x="5026" y="19"/>
                      <a:pt x="5011" y="19"/>
                      <a:pt x="5011" y="19"/>
                    </a:cubicBezTo>
                    <a:lnTo>
                      <a:pt x="4999" y="19"/>
                    </a:lnTo>
                    <a:lnTo>
                      <a:pt x="4999" y="99"/>
                    </a:lnTo>
                    <a:close/>
                    <a:moveTo>
                      <a:pt x="5098" y="110"/>
                    </a:moveTo>
                    <a:lnTo>
                      <a:pt x="5098" y="110"/>
                    </a:lnTo>
                    <a:lnTo>
                      <a:pt x="5098" y="99"/>
                    </a:lnTo>
                    <a:lnTo>
                      <a:pt x="5118" y="99"/>
                    </a:lnTo>
                    <a:lnTo>
                      <a:pt x="5118" y="20"/>
                    </a:lnTo>
                    <a:lnTo>
                      <a:pt x="5098" y="25"/>
                    </a:lnTo>
                    <a:lnTo>
                      <a:pt x="5098" y="14"/>
                    </a:lnTo>
                    <a:lnTo>
                      <a:pt x="5132" y="6"/>
                    </a:lnTo>
                    <a:lnTo>
                      <a:pt x="5132" y="99"/>
                    </a:lnTo>
                    <a:lnTo>
                      <a:pt x="5152" y="99"/>
                    </a:lnTo>
                    <a:lnTo>
                      <a:pt x="5152" y="110"/>
                    </a:lnTo>
                    <a:lnTo>
                      <a:pt x="5098" y="110"/>
                    </a:lnTo>
                    <a:close/>
                    <a:moveTo>
                      <a:pt x="5177" y="110"/>
                    </a:moveTo>
                    <a:lnTo>
                      <a:pt x="5177" y="110"/>
                    </a:lnTo>
                    <a:lnTo>
                      <a:pt x="5177" y="98"/>
                    </a:lnTo>
                    <a:cubicBezTo>
                      <a:pt x="5183" y="84"/>
                      <a:pt x="5201" y="68"/>
                      <a:pt x="5201" y="68"/>
                    </a:cubicBezTo>
                    <a:lnTo>
                      <a:pt x="5209" y="61"/>
                    </a:lnTo>
                    <a:cubicBezTo>
                      <a:pt x="5224" y="47"/>
                      <a:pt x="5224" y="34"/>
                      <a:pt x="5224" y="34"/>
                    </a:cubicBezTo>
                    <a:cubicBezTo>
                      <a:pt x="5224" y="26"/>
                      <a:pt x="5219" y="21"/>
                      <a:pt x="5219" y="21"/>
                    </a:cubicBezTo>
                    <a:cubicBezTo>
                      <a:pt x="5213" y="16"/>
                      <a:pt x="5205" y="16"/>
                      <a:pt x="5205" y="16"/>
                    </a:cubicBezTo>
                    <a:cubicBezTo>
                      <a:pt x="5194" y="16"/>
                      <a:pt x="5180" y="24"/>
                      <a:pt x="5180" y="24"/>
                    </a:cubicBezTo>
                    <a:lnTo>
                      <a:pt x="5180" y="12"/>
                    </a:lnTo>
                    <a:cubicBezTo>
                      <a:pt x="5193" y="6"/>
                      <a:pt x="5206" y="6"/>
                      <a:pt x="5206" y="6"/>
                    </a:cubicBezTo>
                    <a:cubicBezTo>
                      <a:pt x="5221" y="6"/>
                      <a:pt x="5229" y="13"/>
                      <a:pt x="5229" y="13"/>
                    </a:cubicBezTo>
                    <a:cubicBezTo>
                      <a:pt x="5238" y="21"/>
                      <a:pt x="5238" y="34"/>
                      <a:pt x="5238" y="34"/>
                    </a:cubicBezTo>
                    <a:cubicBezTo>
                      <a:pt x="5238" y="43"/>
                      <a:pt x="5234" y="50"/>
                      <a:pt x="5234" y="50"/>
                    </a:cubicBezTo>
                    <a:cubicBezTo>
                      <a:pt x="5229" y="57"/>
                      <a:pt x="5217" y="67"/>
                      <a:pt x="5217" y="67"/>
                    </a:cubicBezTo>
                    <a:lnTo>
                      <a:pt x="5212" y="71"/>
                    </a:lnTo>
                    <a:cubicBezTo>
                      <a:pt x="5196" y="85"/>
                      <a:pt x="5193" y="98"/>
                      <a:pt x="5193" y="98"/>
                    </a:cubicBezTo>
                    <a:lnTo>
                      <a:pt x="5237" y="98"/>
                    </a:lnTo>
                    <a:lnTo>
                      <a:pt x="5237" y="110"/>
                    </a:lnTo>
                    <a:lnTo>
                      <a:pt x="5177" y="110"/>
                    </a:lnTo>
                    <a:close/>
                    <a:moveTo>
                      <a:pt x="5268" y="109"/>
                    </a:moveTo>
                    <a:lnTo>
                      <a:pt x="5268" y="109"/>
                    </a:lnTo>
                    <a:lnTo>
                      <a:pt x="5268" y="96"/>
                    </a:lnTo>
                    <a:cubicBezTo>
                      <a:pt x="5283" y="102"/>
                      <a:pt x="5291" y="102"/>
                      <a:pt x="5291" y="102"/>
                    </a:cubicBezTo>
                    <a:cubicBezTo>
                      <a:pt x="5301" y="102"/>
                      <a:pt x="5307" y="96"/>
                      <a:pt x="5307" y="96"/>
                    </a:cubicBezTo>
                    <a:cubicBezTo>
                      <a:pt x="5313" y="91"/>
                      <a:pt x="5313" y="82"/>
                      <a:pt x="5313" y="82"/>
                    </a:cubicBezTo>
                    <a:cubicBezTo>
                      <a:pt x="5313" y="60"/>
                      <a:pt x="5283" y="60"/>
                      <a:pt x="5283" y="60"/>
                    </a:cubicBezTo>
                    <a:lnTo>
                      <a:pt x="5278" y="60"/>
                    </a:lnTo>
                    <a:lnTo>
                      <a:pt x="5278" y="51"/>
                    </a:lnTo>
                    <a:lnTo>
                      <a:pt x="5282" y="51"/>
                    </a:lnTo>
                    <a:cubicBezTo>
                      <a:pt x="5310" y="51"/>
                      <a:pt x="5310" y="31"/>
                      <a:pt x="5310" y="31"/>
                    </a:cubicBezTo>
                    <a:cubicBezTo>
                      <a:pt x="5310" y="16"/>
                      <a:pt x="5292" y="16"/>
                      <a:pt x="5292" y="16"/>
                    </a:cubicBezTo>
                    <a:cubicBezTo>
                      <a:pt x="5282" y="16"/>
                      <a:pt x="5270" y="22"/>
                      <a:pt x="5270" y="22"/>
                    </a:cubicBezTo>
                    <a:lnTo>
                      <a:pt x="5270" y="10"/>
                    </a:lnTo>
                    <a:cubicBezTo>
                      <a:pt x="5282" y="6"/>
                      <a:pt x="5293" y="6"/>
                      <a:pt x="5293" y="6"/>
                    </a:cubicBezTo>
                    <a:cubicBezTo>
                      <a:pt x="5324" y="6"/>
                      <a:pt x="5324" y="29"/>
                      <a:pt x="5324" y="29"/>
                    </a:cubicBezTo>
                    <a:cubicBezTo>
                      <a:pt x="5324" y="47"/>
                      <a:pt x="5303" y="55"/>
                      <a:pt x="5303" y="55"/>
                    </a:cubicBezTo>
                    <a:cubicBezTo>
                      <a:pt x="5327" y="60"/>
                      <a:pt x="5327" y="81"/>
                      <a:pt x="5327" y="81"/>
                    </a:cubicBezTo>
                    <a:cubicBezTo>
                      <a:pt x="5327" y="96"/>
                      <a:pt x="5318" y="104"/>
                      <a:pt x="5318" y="104"/>
                    </a:cubicBezTo>
                    <a:cubicBezTo>
                      <a:pt x="5309" y="112"/>
                      <a:pt x="5292" y="112"/>
                      <a:pt x="5292" y="112"/>
                    </a:cubicBezTo>
                    <a:cubicBezTo>
                      <a:pt x="5283" y="112"/>
                      <a:pt x="5268" y="109"/>
                      <a:pt x="5268" y="109"/>
                    </a:cubicBezTo>
                    <a:close/>
                    <a:moveTo>
                      <a:pt x="5428" y="120"/>
                    </a:moveTo>
                    <a:lnTo>
                      <a:pt x="5428" y="120"/>
                    </a:lnTo>
                    <a:lnTo>
                      <a:pt x="5428" y="130"/>
                    </a:lnTo>
                    <a:cubicBezTo>
                      <a:pt x="5413" y="120"/>
                      <a:pt x="5404" y="102"/>
                      <a:pt x="5404" y="102"/>
                    </a:cubicBezTo>
                    <a:cubicBezTo>
                      <a:pt x="5395" y="85"/>
                      <a:pt x="5395" y="66"/>
                      <a:pt x="5395" y="66"/>
                    </a:cubicBezTo>
                    <a:cubicBezTo>
                      <a:pt x="5395" y="46"/>
                      <a:pt x="5404" y="29"/>
                      <a:pt x="5404" y="29"/>
                    </a:cubicBezTo>
                    <a:cubicBezTo>
                      <a:pt x="5413" y="12"/>
                      <a:pt x="5428" y="2"/>
                      <a:pt x="5428" y="2"/>
                    </a:cubicBezTo>
                    <a:lnTo>
                      <a:pt x="5428" y="11"/>
                    </a:lnTo>
                    <a:cubicBezTo>
                      <a:pt x="5418" y="22"/>
                      <a:pt x="5413" y="34"/>
                      <a:pt x="5413" y="34"/>
                    </a:cubicBezTo>
                    <a:cubicBezTo>
                      <a:pt x="5409" y="47"/>
                      <a:pt x="5409" y="66"/>
                      <a:pt x="5409" y="66"/>
                    </a:cubicBezTo>
                    <a:cubicBezTo>
                      <a:pt x="5409" y="84"/>
                      <a:pt x="5413" y="97"/>
                      <a:pt x="5413" y="97"/>
                    </a:cubicBezTo>
                    <a:cubicBezTo>
                      <a:pt x="5418" y="110"/>
                      <a:pt x="5428" y="120"/>
                      <a:pt x="5428" y="120"/>
                    </a:cubicBezTo>
                    <a:close/>
                    <a:moveTo>
                      <a:pt x="5475" y="111"/>
                    </a:moveTo>
                    <a:lnTo>
                      <a:pt x="5475" y="111"/>
                    </a:lnTo>
                    <a:cubicBezTo>
                      <a:pt x="5460" y="111"/>
                      <a:pt x="5450" y="100"/>
                      <a:pt x="5450" y="100"/>
                    </a:cubicBezTo>
                    <a:cubicBezTo>
                      <a:pt x="5440" y="89"/>
                      <a:pt x="5440" y="72"/>
                      <a:pt x="5440" y="72"/>
                    </a:cubicBezTo>
                    <a:cubicBezTo>
                      <a:pt x="5440" y="54"/>
                      <a:pt x="5450" y="44"/>
                      <a:pt x="5450" y="44"/>
                    </a:cubicBezTo>
                    <a:cubicBezTo>
                      <a:pt x="5460" y="34"/>
                      <a:pt x="5477" y="34"/>
                      <a:pt x="5477" y="34"/>
                    </a:cubicBezTo>
                    <a:cubicBezTo>
                      <a:pt x="5486" y="34"/>
                      <a:pt x="5497" y="36"/>
                      <a:pt x="5497" y="36"/>
                    </a:cubicBezTo>
                    <a:lnTo>
                      <a:pt x="5497" y="47"/>
                    </a:lnTo>
                    <a:cubicBezTo>
                      <a:pt x="5485" y="44"/>
                      <a:pt x="5478" y="44"/>
                      <a:pt x="5478" y="44"/>
                    </a:cubicBezTo>
                    <a:cubicBezTo>
                      <a:pt x="5468" y="44"/>
                      <a:pt x="5462" y="52"/>
                      <a:pt x="5462" y="52"/>
                    </a:cubicBezTo>
                    <a:cubicBezTo>
                      <a:pt x="5455" y="59"/>
                      <a:pt x="5455" y="72"/>
                      <a:pt x="5455" y="72"/>
                    </a:cubicBezTo>
                    <a:cubicBezTo>
                      <a:pt x="5455" y="85"/>
                      <a:pt x="5462" y="93"/>
                      <a:pt x="5462" y="93"/>
                    </a:cubicBezTo>
                    <a:cubicBezTo>
                      <a:pt x="5468" y="100"/>
                      <a:pt x="5479" y="100"/>
                      <a:pt x="5479" y="100"/>
                    </a:cubicBezTo>
                    <a:cubicBezTo>
                      <a:pt x="5488" y="100"/>
                      <a:pt x="5498" y="96"/>
                      <a:pt x="5498" y="96"/>
                    </a:cubicBezTo>
                    <a:lnTo>
                      <a:pt x="5498" y="107"/>
                    </a:lnTo>
                    <a:cubicBezTo>
                      <a:pt x="5485" y="111"/>
                      <a:pt x="5475" y="111"/>
                      <a:pt x="5475" y="111"/>
                    </a:cubicBezTo>
                    <a:close/>
                    <a:moveTo>
                      <a:pt x="5518" y="110"/>
                    </a:moveTo>
                    <a:lnTo>
                      <a:pt x="5518" y="110"/>
                    </a:lnTo>
                    <a:lnTo>
                      <a:pt x="5518" y="2"/>
                    </a:lnTo>
                    <a:lnTo>
                      <a:pt x="5531" y="2"/>
                    </a:lnTo>
                    <a:lnTo>
                      <a:pt x="5531" y="110"/>
                    </a:lnTo>
                    <a:lnTo>
                      <a:pt x="5518" y="110"/>
                    </a:lnTo>
                    <a:close/>
                    <a:moveTo>
                      <a:pt x="5605" y="110"/>
                    </a:moveTo>
                    <a:lnTo>
                      <a:pt x="5605" y="110"/>
                    </a:lnTo>
                    <a:lnTo>
                      <a:pt x="5605" y="96"/>
                    </a:lnTo>
                    <a:cubicBezTo>
                      <a:pt x="5594" y="111"/>
                      <a:pt x="5579" y="111"/>
                      <a:pt x="5579" y="111"/>
                    </a:cubicBezTo>
                    <a:cubicBezTo>
                      <a:pt x="5569" y="111"/>
                      <a:pt x="5563" y="105"/>
                      <a:pt x="5563" y="105"/>
                    </a:cubicBezTo>
                    <a:cubicBezTo>
                      <a:pt x="5558" y="99"/>
                      <a:pt x="5558" y="89"/>
                      <a:pt x="5558" y="89"/>
                    </a:cubicBezTo>
                    <a:lnTo>
                      <a:pt x="5558" y="35"/>
                    </a:lnTo>
                    <a:lnTo>
                      <a:pt x="5571" y="35"/>
                    </a:lnTo>
                    <a:lnTo>
                      <a:pt x="5571" y="84"/>
                    </a:lnTo>
                    <a:cubicBezTo>
                      <a:pt x="5571" y="93"/>
                      <a:pt x="5573" y="96"/>
                      <a:pt x="5573" y="96"/>
                    </a:cubicBezTo>
                    <a:cubicBezTo>
                      <a:pt x="5576" y="100"/>
                      <a:pt x="5582" y="100"/>
                      <a:pt x="5582" y="100"/>
                    </a:cubicBezTo>
                    <a:cubicBezTo>
                      <a:pt x="5594" y="100"/>
                      <a:pt x="5605" y="83"/>
                      <a:pt x="5605" y="83"/>
                    </a:cubicBezTo>
                    <a:lnTo>
                      <a:pt x="5605" y="35"/>
                    </a:lnTo>
                    <a:lnTo>
                      <a:pt x="5618" y="35"/>
                    </a:lnTo>
                    <a:lnTo>
                      <a:pt x="5618" y="110"/>
                    </a:lnTo>
                    <a:lnTo>
                      <a:pt x="5605" y="110"/>
                    </a:lnTo>
                    <a:close/>
                    <a:moveTo>
                      <a:pt x="5665" y="111"/>
                    </a:moveTo>
                    <a:lnTo>
                      <a:pt x="5665" y="111"/>
                    </a:lnTo>
                    <a:cubicBezTo>
                      <a:pt x="5656" y="111"/>
                      <a:pt x="5643" y="107"/>
                      <a:pt x="5643" y="107"/>
                    </a:cubicBezTo>
                    <a:lnTo>
                      <a:pt x="5643" y="95"/>
                    </a:lnTo>
                    <a:cubicBezTo>
                      <a:pt x="5656" y="101"/>
                      <a:pt x="5666" y="101"/>
                      <a:pt x="5666" y="101"/>
                    </a:cubicBezTo>
                    <a:cubicBezTo>
                      <a:pt x="5671" y="101"/>
                      <a:pt x="5675" y="98"/>
                      <a:pt x="5675" y="98"/>
                    </a:cubicBezTo>
                    <a:cubicBezTo>
                      <a:pt x="5679" y="95"/>
                      <a:pt x="5679" y="90"/>
                      <a:pt x="5679" y="90"/>
                    </a:cubicBezTo>
                    <a:cubicBezTo>
                      <a:pt x="5679" y="83"/>
                      <a:pt x="5668" y="79"/>
                      <a:pt x="5668" y="79"/>
                    </a:cubicBezTo>
                    <a:lnTo>
                      <a:pt x="5660" y="75"/>
                    </a:lnTo>
                    <a:cubicBezTo>
                      <a:pt x="5643" y="68"/>
                      <a:pt x="5643" y="54"/>
                      <a:pt x="5643" y="54"/>
                    </a:cubicBezTo>
                    <a:cubicBezTo>
                      <a:pt x="5643" y="45"/>
                      <a:pt x="5650" y="39"/>
                      <a:pt x="5650" y="39"/>
                    </a:cubicBezTo>
                    <a:cubicBezTo>
                      <a:pt x="5657" y="34"/>
                      <a:pt x="5669" y="34"/>
                      <a:pt x="5669" y="34"/>
                    </a:cubicBezTo>
                    <a:cubicBezTo>
                      <a:pt x="5675" y="34"/>
                      <a:pt x="5684" y="35"/>
                      <a:pt x="5684" y="35"/>
                    </a:cubicBezTo>
                    <a:lnTo>
                      <a:pt x="5687" y="36"/>
                    </a:lnTo>
                    <a:lnTo>
                      <a:pt x="5687" y="47"/>
                    </a:lnTo>
                    <a:cubicBezTo>
                      <a:pt x="5676" y="44"/>
                      <a:pt x="5669" y="44"/>
                      <a:pt x="5669" y="44"/>
                    </a:cubicBezTo>
                    <a:cubicBezTo>
                      <a:pt x="5656" y="44"/>
                      <a:pt x="5656" y="53"/>
                      <a:pt x="5656" y="53"/>
                    </a:cubicBezTo>
                    <a:cubicBezTo>
                      <a:pt x="5656" y="59"/>
                      <a:pt x="5666" y="63"/>
                      <a:pt x="5666" y="63"/>
                    </a:cubicBezTo>
                    <a:lnTo>
                      <a:pt x="5672" y="66"/>
                    </a:lnTo>
                    <a:cubicBezTo>
                      <a:pt x="5683" y="71"/>
                      <a:pt x="5688" y="76"/>
                      <a:pt x="5688" y="76"/>
                    </a:cubicBezTo>
                    <a:cubicBezTo>
                      <a:pt x="5693" y="81"/>
                      <a:pt x="5693" y="89"/>
                      <a:pt x="5693" y="89"/>
                    </a:cubicBezTo>
                    <a:cubicBezTo>
                      <a:pt x="5693" y="99"/>
                      <a:pt x="5685" y="105"/>
                      <a:pt x="5685" y="105"/>
                    </a:cubicBezTo>
                    <a:cubicBezTo>
                      <a:pt x="5677" y="111"/>
                      <a:pt x="5665" y="111"/>
                      <a:pt x="5665" y="111"/>
                    </a:cubicBezTo>
                    <a:close/>
                    <a:moveTo>
                      <a:pt x="5739" y="111"/>
                    </a:moveTo>
                    <a:lnTo>
                      <a:pt x="5739" y="111"/>
                    </a:lnTo>
                    <a:cubicBezTo>
                      <a:pt x="5729" y="111"/>
                      <a:pt x="5723" y="105"/>
                      <a:pt x="5723" y="105"/>
                    </a:cubicBezTo>
                    <a:cubicBezTo>
                      <a:pt x="5717" y="99"/>
                      <a:pt x="5717" y="89"/>
                      <a:pt x="5717" y="89"/>
                    </a:cubicBezTo>
                    <a:lnTo>
                      <a:pt x="5717" y="45"/>
                    </a:lnTo>
                    <a:lnTo>
                      <a:pt x="5708" y="45"/>
                    </a:lnTo>
                    <a:lnTo>
                      <a:pt x="5708" y="35"/>
                    </a:lnTo>
                    <a:lnTo>
                      <a:pt x="5717" y="35"/>
                    </a:lnTo>
                    <a:lnTo>
                      <a:pt x="5717" y="22"/>
                    </a:lnTo>
                    <a:lnTo>
                      <a:pt x="5731" y="20"/>
                    </a:lnTo>
                    <a:lnTo>
                      <a:pt x="5731" y="35"/>
                    </a:lnTo>
                    <a:lnTo>
                      <a:pt x="5750" y="35"/>
                    </a:lnTo>
                    <a:lnTo>
                      <a:pt x="5750" y="45"/>
                    </a:lnTo>
                    <a:lnTo>
                      <a:pt x="5731" y="45"/>
                    </a:lnTo>
                    <a:lnTo>
                      <a:pt x="5731" y="87"/>
                    </a:lnTo>
                    <a:cubicBezTo>
                      <a:pt x="5731" y="101"/>
                      <a:pt x="5743" y="101"/>
                      <a:pt x="5743" y="101"/>
                    </a:cubicBezTo>
                    <a:cubicBezTo>
                      <a:pt x="5746" y="101"/>
                      <a:pt x="5750" y="100"/>
                      <a:pt x="5750" y="100"/>
                    </a:cubicBezTo>
                    <a:lnTo>
                      <a:pt x="5750" y="110"/>
                    </a:lnTo>
                    <a:cubicBezTo>
                      <a:pt x="5744" y="111"/>
                      <a:pt x="5739" y="111"/>
                      <a:pt x="5739" y="111"/>
                    </a:cubicBezTo>
                    <a:close/>
                    <a:moveTo>
                      <a:pt x="5824" y="107"/>
                    </a:moveTo>
                    <a:lnTo>
                      <a:pt x="5824" y="107"/>
                    </a:lnTo>
                    <a:cubicBezTo>
                      <a:pt x="5810" y="111"/>
                      <a:pt x="5800" y="111"/>
                      <a:pt x="5800" y="111"/>
                    </a:cubicBezTo>
                    <a:cubicBezTo>
                      <a:pt x="5784" y="111"/>
                      <a:pt x="5774" y="100"/>
                      <a:pt x="5774" y="100"/>
                    </a:cubicBezTo>
                    <a:cubicBezTo>
                      <a:pt x="5763" y="89"/>
                      <a:pt x="5763" y="72"/>
                      <a:pt x="5763" y="72"/>
                    </a:cubicBezTo>
                    <a:cubicBezTo>
                      <a:pt x="5763" y="55"/>
                      <a:pt x="5772" y="44"/>
                      <a:pt x="5772" y="44"/>
                    </a:cubicBezTo>
                    <a:cubicBezTo>
                      <a:pt x="5782" y="34"/>
                      <a:pt x="5796" y="34"/>
                      <a:pt x="5796" y="34"/>
                    </a:cubicBezTo>
                    <a:cubicBezTo>
                      <a:pt x="5809" y="34"/>
                      <a:pt x="5817" y="43"/>
                      <a:pt x="5817" y="43"/>
                    </a:cubicBezTo>
                    <a:cubicBezTo>
                      <a:pt x="5824" y="53"/>
                      <a:pt x="5824" y="70"/>
                      <a:pt x="5824" y="70"/>
                    </a:cubicBezTo>
                    <a:lnTo>
                      <a:pt x="5824" y="75"/>
                    </a:lnTo>
                    <a:lnTo>
                      <a:pt x="5777" y="75"/>
                    </a:lnTo>
                    <a:cubicBezTo>
                      <a:pt x="5780" y="101"/>
                      <a:pt x="5803" y="101"/>
                      <a:pt x="5803" y="101"/>
                    </a:cubicBezTo>
                    <a:cubicBezTo>
                      <a:pt x="5811" y="101"/>
                      <a:pt x="5824" y="96"/>
                      <a:pt x="5824" y="96"/>
                    </a:cubicBezTo>
                    <a:lnTo>
                      <a:pt x="5824" y="107"/>
                    </a:lnTo>
                    <a:close/>
                    <a:moveTo>
                      <a:pt x="5778" y="64"/>
                    </a:moveTo>
                    <a:lnTo>
                      <a:pt x="5778" y="64"/>
                    </a:lnTo>
                    <a:lnTo>
                      <a:pt x="5810" y="64"/>
                    </a:lnTo>
                    <a:cubicBezTo>
                      <a:pt x="5810" y="44"/>
                      <a:pt x="5795" y="44"/>
                      <a:pt x="5795" y="44"/>
                    </a:cubicBezTo>
                    <a:cubicBezTo>
                      <a:pt x="5779" y="44"/>
                      <a:pt x="5778" y="64"/>
                      <a:pt x="5778" y="64"/>
                    </a:cubicBezTo>
                    <a:close/>
                    <a:moveTo>
                      <a:pt x="5847" y="110"/>
                    </a:moveTo>
                    <a:lnTo>
                      <a:pt x="5847" y="110"/>
                    </a:lnTo>
                    <a:lnTo>
                      <a:pt x="5847" y="35"/>
                    </a:lnTo>
                    <a:lnTo>
                      <a:pt x="5861" y="35"/>
                    </a:lnTo>
                    <a:lnTo>
                      <a:pt x="5861" y="49"/>
                    </a:lnTo>
                    <a:cubicBezTo>
                      <a:pt x="5869" y="34"/>
                      <a:pt x="5884" y="34"/>
                      <a:pt x="5884" y="34"/>
                    </a:cubicBezTo>
                    <a:cubicBezTo>
                      <a:pt x="5886" y="34"/>
                      <a:pt x="5888" y="34"/>
                      <a:pt x="5888" y="34"/>
                    </a:cubicBezTo>
                    <a:lnTo>
                      <a:pt x="5888" y="47"/>
                    </a:lnTo>
                    <a:cubicBezTo>
                      <a:pt x="5885" y="45"/>
                      <a:pt x="5882" y="45"/>
                      <a:pt x="5882" y="45"/>
                    </a:cubicBezTo>
                    <a:cubicBezTo>
                      <a:pt x="5869" y="45"/>
                      <a:pt x="5861" y="61"/>
                      <a:pt x="5861" y="61"/>
                    </a:cubicBezTo>
                    <a:lnTo>
                      <a:pt x="5861" y="110"/>
                    </a:lnTo>
                    <a:lnTo>
                      <a:pt x="5847" y="110"/>
                    </a:lnTo>
                    <a:close/>
                    <a:moveTo>
                      <a:pt x="5905" y="110"/>
                    </a:moveTo>
                    <a:lnTo>
                      <a:pt x="5905" y="110"/>
                    </a:lnTo>
                    <a:lnTo>
                      <a:pt x="5905" y="35"/>
                    </a:lnTo>
                    <a:lnTo>
                      <a:pt x="5918" y="35"/>
                    </a:lnTo>
                    <a:lnTo>
                      <a:pt x="5918" y="110"/>
                    </a:lnTo>
                    <a:lnTo>
                      <a:pt x="5905" y="110"/>
                    </a:lnTo>
                    <a:close/>
                    <a:moveTo>
                      <a:pt x="5905" y="22"/>
                    </a:moveTo>
                    <a:lnTo>
                      <a:pt x="5905" y="22"/>
                    </a:lnTo>
                    <a:lnTo>
                      <a:pt x="5905" y="8"/>
                    </a:lnTo>
                    <a:lnTo>
                      <a:pt x="5918" y="8"/>
                    </a:lnTo>
                    <a:lnTo>
                      <a:pt x="5918" y="22"/>
                    </a:lnTo>
                    <a:lnTo>
                      <a:pt x="5905" y="22"/>
                    </a:lnTo>
                    <a:close/>
                    <a:moveTo>
                      <a:pt x="5945" y="110"/>
                    </a:moveTo>
                    <a:lnTo>
                      <a:pt x="5945" y="110"/>
                    </a:lnTo>
                    <a:lnTo>
                      <a:pt x="5945" y="35"/>
                    </a:lnTo>
                    <a:lnTo>
                      <a:pt x="5959" y="35"/>
                    </a:lnTo>
                    <a:lnTo>
                      <a:pt x="5959" y="49"/>
                    </a:lnTo>
                    <a:cubicBezTo>
                      <a:pt x="5969" y="34"/>
                      <a:pt x="5985" y="34"/>
                      <a:pt x="5985" y="34"/>
                    </a:cubicBezTo>
                    <a:cubicBezTo>
                      <a:pt x="5994" y="34"/>
                      <a:pt x="6000" y="40"/>
                      <a:pt x="6000" y="40"/>
                    </a:cubicBezTo>
                    <a:cubicBezTo>
                      <a:pt x="6006" y="46"/>
                      <a:pt x="6006" y="56"/>
                      <a:pt x="6006" y="56"/>
                    </a:cubicBezTo>
                    <a:lnTo>
                      <a:pt x="6006" y="110"/>
                    </a:lnTo>
                    <a:lnTo>
                      <a:pt x="5992" y="110"/>
                    </a:lnTo>
                    <a:lnTo>
                      <a:pt x="5992" y="61"/>
                    </a:lnTo>
                    <a:cubicBezTo>
                      <a:pt x="5992" y="52"/>
                      <a:pt x="5990" y="49"/>
                      <a:pt x="5990" y="49"/>
                    </a:cubicBezTo>
                    <a:cubicBezTo>
                      <a:pt x="5988" y="45"/>
                      <a:pt x="5982" y="45"/>
                      <a:pt x="5982" y="45"/>
                    </a:cubicBezTo>
                    <a:cubicBezTo>
                      <a:pt x="5969" y="45"/>
                      <a:pt x="5959" y="61"/>
                      <a:pt x="5959" y="61"/>
                    </a:cubicBezTo>
                    <a:lnTo>
                      <a:pt x="5959" y="110"/>
                    </a:lnTo>
                    <a:lnTo>
                      <a:pt x="5945" y="110"/>
                    </a:lnTo>
                    <a:close/>
                    <a:moveTo>
                      <a:pt x="6032" y="134"/>
                    </a:moveTo>
                    <a:lnTo>
                      <a:pt x="6032" y="134"/>
                    </a:lnTo>
                    <a:lnTo>
                      <a:pt x="6034" y="122"/>
                    </a:lnTo>
                    <a:cubicBezTo>
                      <a:pt x="6046" y="128"/>
                      <a:pt x="6057" y="128"/>
                      <a:pt x="6057" y="128"/>
                    </a:cubicBezTo>
                    <a:cubicBezTo>
                      <a:pt x="6080" y="128"/>
                      <a:pt x="6080" y="104"/>
                      <a:pt x="6080" y="104"/>
                    </a:cubicBezTo>
                    <a:lnTo>
                      <a:pt x="6080" y="92"/>
                    </a:lnTo>
                    <a:cubicBezTo>
                      <a:pt x="6072" y="108"/>
                      <a:pt x="6055" y="108"/>
                      <a:pt x="6055" y="108"/>
                    </a:cubicBezTo>
                    <a:cubicBezTo>
                      <a:pt x="6042" y="108"/>
                      <a:pt x="6034" y="98"/>
                      <a:pt x="6034" y="98"/>
                    </a:cubicBezTo>
                    <a:cubicBezTo>
                      <a:pt x="6026" y="88"/>
                      <a:pt x="6026" y="72"/>
                      <a:pt x="6026" y="72"/>
                    </a:cubicBezTo>
                    <a:cubicBezTo>
                      <a:pt x="6026" y="55"/>
                      <a:pt x="6035" y="44"/>
                      <a:pt x="6035" y="44"/>
                    </a:cubicBezTo>
                    <a:cubicBezTo>
                      <a:pt x="6044" y="34"/>
                      <a:pt x="6058" y="34"/>
                      <a:pt x="6058" y="34"/>
                    </a:cubicBezTo>
                    <a:cubicBezTo>
                      <a:pt x="6071" y="34"/>
                      <a:pt x="6080" y="44"/>
                      <a:pt x="6080" y="44"/>
                    </a:cubicBezTo>
                    <a:lnTo>
                      <a:pt x="6080" y="35"/>
                    </a:lnTo>
                    <a:lnTo>
                      <a:pt x="6093" y="35"/>
                    </a:lnTo>
                    <a:lnTo>
                      <a:pt x="6093" y="89"/>
                    </a:lnTo>
                    <a:cubicBezTo>
                      <a:pt x="6093" y="107"/>
                      <a:pt x="6091" y="115"/>
                      <a:pt x="6091" y="115"/>
                    </a:cubicBezTo>
                    <a:cubicBezTo>
                      <a:pt x="6090" y="123"/>
                      <a:pt x="6085" y="129"/>
                      <a:pt x="6085" y="129"/>
                    </a:cubicBezTo>
                    <a:cubicBezTo>
                      <a:pt x="6076" y="138"/>
                      <a:pt x="6057" y="138"/>
                      <a:pt x="6057" y="138"/>
                    </a:cubicBezTo>
                    <a:cubicBezTo>
                      <a:pt x="6044" y="138"/>
                      <a:pt x="6032" y="134"/>
                      <a:pt x="6032" y="134"/>
                    </a:cubicBezTo>
                    <a:close/>
                    <a:moveTo>
                      <a:pt x="6080" y="84"/>
                    </a:moveTo>
                    <a:lnTo>
                      <a:pt x="6080" y="84"/>
                    </a:lnTo>
                    <a:lnTo>
                      <a:pt x="6080" y="53"/>
                    </a:lnTo>
                    <a:cubicBezTo>
                      <a:pt x="6071" y="44"/>
                      <a:pt x="6060" y="44"/>
                      <a:pt x="6060" y="44"/>
                    </a:cubicBezTo>
                    <a:cubicBezTo>
                      <a:pt x="6051" y="44"/>
                      <a:pt x="6046" y="51"/>
                      <a:pt x="6046" y="51"/>
                    </a:cubicBezTo>
                    <a:cubicBezTo>
                      <a:pt x="6041" y="59"/>
                      <a:pt x="6041" y="72"/>
                      <a:pt x="6041" y="72"/>
                    </a:cubicBezTo>
                    <a:cubicBezTo>
                      <a:pt x="6041" y="96"/>
                      <a:pt x="6058" y="96"/>
                      <a:pt x="6058" y="96"/>
                    </a:cubicBezTo>
                    <a:cubicBezTo>
                      <a:pt x="6069" y="96"/>
                      <a:pt x="6080" y="84"/>
                      <a:pt x="6080" y="84"/>
                    </a:cubicBezTo>
                    <a:close/>
                    <a:moveTo>
                      <a:pt x="6112" y="120"/>
                    </a:moveTo>
                    <a:lnTo>
                      <a:pt x="6112" y="120"/>
                    </a:lnTo>
                    <a:lnTo>
                      <a:pt x="6112" y="130"/>
                    </a:lnTo>
                    <a:cubicBezTo>
                      <a:pt x="6127" y="120"/>
                      <a:pt x="6136" y="102"/>
                      <a:pt x="6136" y="102"/>
                    </a:cubicBezTo>
                    <a:cubicBezTo>
                      <a:pt x="6144" y="85"/>
                      <a:pt x="6144" y="66"/>
                      <a:pt x="6144" y="66"/>
                    </a:cubicBezTo>
                    <a:cubicBezTo>
                      <a:pt x="6144" y="46"/>
                      <a:pt x="6136" y="29"/>
                      <a:pt x="6136" y="29"/>
                    </a:cubicBezTo>
                    <a:cubicBezTo>
                      <a:pt x="6127" y="12"/>
                      <a:pt x="6112" y="2"/>
                      <a:pt x="6112" y="2"/>
                    </a:cubicBezTo>
                    <a:lnTo>
                      <a:pt x="6112" y="11"/>
                    </a:lnTo>
                    <a:cubicBezTo>
                      <a:pt x="6122" y="22"/>
                      <a:pt x="6126" y="34"/>
                      <a:pt x="6126" y="34"/>
                    </a:cubicBezTo>
                    <a:cubicBezTo>
                      <a:pt x="6131" y="47"/>
                      <a:pt x="6131" y="66"/>
                      <a:pt x="6131" y="66"/>
                    </a:cubicBezTo>
                    <a:cubicBezTo>
                      <a:pt x="6131" y="84"/>
                      <a:pt x="6126" y="97"/>
                      <a:pt x="6126" y="97"/>
                    </a:cubicBezTo>
                    <a:cubicBezTo>
                      <a:pt x="6122" y="110"/>
                      <a:pt x="6112" y="120"/>
                      <a:pt x="6112" y="12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465" name="Freeform 1271"/>
              <p:cNvSpPr>
                <a:spLocks/>
              </p:cNvSpPr>
              <p:nvPr/>
            </p:nvSpPr>
            <p:spPr bwMode="auto">
              <a:xfrm>
                <a:off x="5042" y="2714"/>
                <a:ext cx="585" cy="381"/>
              </a:xfrm>
              <a:custGeom>
                <a:avLst/>
                <a:gdLst>
                  <a:gd name="T0" fmla="*/ 0 w 1651"/>
                  <a:gd name="T1" fmla="*/ 0 h 1120"/>
                  <a:gd name="T2" fmla="*/ 0 w 1651"/>
                  <a:gd name="T3" fmla="*/ 0 h 1120"/>
                  <a:gd name="T4" fmla="*/ 0 w 1651"/>
                  <a:gd name="T5" fmla="*/ 0 h 1120"/>
                  <a:gd name="T6" fmla="*/ 0 w 1651"/>
                  <a:gd name="T7" fmla="*/ 0 h 1120"/>
                  <a:gd name="T8" fmla="*/ 0 w 1651"/>
                  <a:gd name="T9" fmla="*/ 0 h 1120"/>
                  <a:gd name="T10" fmla="*/ 0 w 1651"/>
                  <a:gd name="T11" fmla="*/ 0 h 1120"/>
                  <a:gd name="T12" fmla="*/ 0 w 1651"/>
                  <a:gd name="T13" fmla="*/ 0 h 1120"/>
                  <a:gd name="T14" fmla="*/ 0 w 1651"/>
                  <a:gd name="T15" fmla="*/ 0 h 1120"/>
                  <a:gd name="T16" fmla="*/ 0 w 1651"/>
                  <a:gd name="T17" fmla="*/ 0 h 1120"/>
                  <a:gd name="T18" fmla="*/ 0 w 1651"/>
                  <a:gd name="T19" fmla="*/ 0 h 1120"/>
                  <a:gd name="T20" fmla="*/ 0 w 1651"/>
                  <a:gd name="T21" fmla="*/ 0 h 1120"/>
                  <a:gd name="T22" fmla="*/ 0 w 1651"/>
                  <a:gd name="T23" fmla="*/ 0 h 1120"/>
                  <a:gd name="T24" fmla="*/ 0 w 1651"/>
                  <a:gd name="T25" fmla="*/ 0 h 1120"/>
                  <a:gd name="T26" fmla="*/ 0 w 1651"/>
                  <a:gd name="T27" fmla="*/ 0 h 1120"/>
                  <a:gd name="T28" fmla="*/ 0 w 1651"/>
                  <a:gd name="T29" fmla="*/ 0 h 1120"/>
                  <a:gd name="T30" fmla="*/ 0 w 1651"/>
                  <a:gd name="T31" fmla="*/ 0 h 1120"/>
                  <a:gd name="T32" fmla="*/ 0 w 1651"/>
                  <a:gd name="T33" fmla="*/ 0 h 1120"/>
                  <a:gd name="T34" fmla="*/ 0 w 1651"/>
                  <a:gd name="T35" fmla="*/ 0 h 1120"/>
                  <a:gd name="T36" fmla="*/ 0 w 1651"/>
                  <a:gd name="T37" fmla="*/ 0 h 1120"/>
                  <a:gd name="T38" fmla="*/ 0 w 1651"/>
                  <a:gd name="T39" fmla="*/ 0 h 1120"/>
                  <a:gd name="T40" fmla="*/ 0 w 1651"/>
                  <a:gd name="T41" fmla="*/ 0 h 1120"/>
                  <a:gd name="T42" fmla="*/ 0 w 1651"/>
                  <a:gd name="T43" fmla="*/ 0 h 1120"/>
                  <a:gd name="T44" fmla="*/ 0 w 1651"/>
                  <a:gd name="T45" fmla="*/ 0 h 1120"/>
                  <a:gd name="T46" fmla="*/ 0 w 1651"/>
                  <a:gd name="T47" fmla="*/ 0 h 1120"/>
                  <a:gd name="T48" fmla="*/ 0 w 1651"/>
                  <a:gd name="T49" fmla="*/ 0 h 11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651" h="1120">
                    <a:moveTo>
                      <a:pt x="1651" y="510"/>
                    </a:moveTo>
                    <a:lnTo>
                      <a:pt x="1651" y="510"/>
                    </a:lnTo>
                    <a:lnTo>
                      <a:pt x="1642" y="464"/>
                    </a:lnTo>
                    <a:lnTo>
                      <a:pt x="1562" y="84"/>
                    </a:lnTo>
                    <a:lnTo>
                      <a:pt x="1536" y="45"/>
                    </a:lnTo>
                    <a:lnTo>
                      <a:pt x="1497" y="19"/>
                    </a:lnTo>
                    <a:lnTo>
                      <a:pt x="1451" y="10"/>
                    </a:lnTo>
                    <a:lnTo>
                      <a:pt x="1221" y="0"/>
                    </a:lnTo>
                    <a:lnTo>
                      <a:pt x="1175" y="9"/>
                    </a:lnTo>
                    <a:lnTo>
                      <a:pt x="214" y="429"/>
                    </a:lnTo>
                    <a:lnTo>
                      <a:pt x="74" y="499"/>
                    </a:lnTo>
                    <a:lnTo>
                      <a:pt x="35" y="525"/>
                    </a:lnTo>
                    <a:lnTo>
                      <a:pt x="9" y="564"/>
                    </a:lnTo>
                    <a:lnTo>
                      <a:pt x="0" y="610"/>
                    </a:lnTo>
                    <a:lnTo>
                      <a:pt x="9" y="655"/>
                    </a:lnTo>
                    <a:lnTo>
                      <a:pt x="35" y="694"/>
                    </a:lnTo>
                    <a:lnTo>
                      <a:pt x="74" y="720"/>
                    </a:lnTo>
                    <a:lnTo>
                      <a:pt x="854" y="1110"/>
                    </a:lnTo>
                    <a:lnTo>
                      <a:pt x="900" y="1120"/>
                    </a:lnTo>
                    <a:lnTo>
                      <a:pt x="946" y="1110"/>
                    </a:lnTo>
                    <a:lnTo>
                      <a:pt x="1497" y="810"/>
                    </a:lnTo>
                    <a:lnTo>
                      <a:pt x="1536" y="784"/>
                    </a:lnTo>
                    <a:lnTo>
                      <a:pt x="1562" y="745"/>
                    </a:lnTo>
                    <a:lnTo>
                      <a:pt x="1642" y="555"/>
                    </a:lnTo>
                    <a:lnTo>
                      <a:pt x="1651" y="5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66" name="Freeform 1272"/>
              <p:cNvSpPr>
                <a:spLocks/>
              </p:cNvSpPr>
              <p:nvPr/>
            </p:nvSpPr>
            <p:spPr bwMode="auto">
              <a:xfrm>
                <a:off x="4893" y="3075"/>
                <a:ext cx="471" cy="726"/>
              </a:xfrm>
              <a:custGeom>
                <a:avLst/>
                <a:gdLst>
                  <a:gd name="T0" fmla="*/ 0 w 1331"/>
                  <a:gd name="T1" fmla="*/ 0 h 2130"/>
                  <a:gd name="T2" fmla="*/ 0 w 1331"/>
                  <a:gd name="T3" fmla="*/ 0 h 2130"/>
                  <a:gd name="T4" fmla="*/ 0 w 1331"/>
                  <a:gd name="T5" fmla="*/ 0 h 2130"/>
                  <a:gd name="T6" fmla="*/ 0 w 1331"/>
                  <a:gd name="T7" fmla="*/ 0 h 2130"/>
                  <a:gd name="T8" fmla="*/ 0 w 1331"/>
                  <a:gd name="T9" fmla="*/ 0 h 2130"/>
                  <a:gd name="T10" fmla="*/ 0 w 1331"/>
                  <a:gd name="T11" fmla="*/ 0 h 2130"/>
                  <a:gd name="T12" fmla="*/ 0 w 1331"/>
                  <a:gd name="T13" fmla="*/ 0 h 2130"/>
                  <a:gd name="T14" fmla="*/ 0 w 1331"/>
                  <a:gd name="T15" fmla="*/ 0 h 2130"/>
                  <a:gd name="T16" fmla="*/ 0 w 1331"/>
                  <a:gd name="T17" fmla="*/ 0 h 2130"/>
                  <a:gd name="T18" fmla="*/ 0 w 1331"/>
                  <a:gd name="T19" fmla="*/ 0 h 2130"/>
                  <a:gd name="T20" fmla="*/ 0 w 1331"/>
                  <a:gd name="T21" fmla="*/ 0 h 2130"/>
                  <a:gd name="T22" fmla="*/ 0 w 1331"/>
                  <a:gd name="T23" fmla="*/ 0 h 2130"/>
                  <a:gd name="T24" fmla="*/ 0 w 1331"/>
                  <a:gd name="T25" fmla="*/ 0 h 2130"/>
                  <a:gd name="T26" fmla="*/ 0 w 1331"/>
                  <a:gd name="T27" fmla="*/ 0 h 2130"/>
                  <a:gd name="T28" fmla="*/ 0 w 1331"/>
                  <a:gd name="T29" fmla="*/ 0 h 2130"/>
                  <a:gd name="T30" fmla="*/ 0 w 1331"/>
                  <a:gd name="T31" fmla="*/ 0 h 2130"/>
                  <a:gd name="T32" fmla="*/ 0 w 1331"/>
                  <a:gd name="T33" fmla="*/ 0 h 2130"/>
                  <a:gd name="T34" fmla="*/ 0 w 1331"/>
                  <a:gd name="T35" fmla="*/ 0 h 2130"/>
                  <a:gd name="T36" fmla="*/ 0 w 1331"/>
                  <a:gd name="T37" fmla="*/ 0 h 2130"/>
                  <a:gd name="T38" fmla="*/ 0 w 1331"/>
                  <a:gd name="T39" fmla="*/ 0 h 2130"/>
                  <a:gd name="T40" fmla="*/ 0 w 1331"/>
                  <a:gd name="T41" fmla="*/ 0 h 2130"/>
                  <a:gd name="T42" fmla="*/ 0 w 1331"/>
                  <a:gd name="T43" fmla="*/ 0 h 2130"/>
                  <a:gd name="T44" fmla="*/ 0 w 1331"/>
                  <a:gd name="T45" fmla="*/ 0 h 2130"/>
                  <a:gd name="T46" fmla="*/ 0 w 1331"/>
                  <a:gd name="T47" fmla="*/ 0 h 2130"/>
                  <a:gd name="T48" fmla="*/ 0 w 1331"/>
                  <a:gd name="T49" fmla="*/ 0 h 2130"/>
                  <a:gd name="T50" fmla="*/ 0 w 1331"/>
                  <a:gd name="T51" fmla="*/ 0 h 2130"/>
                  <a:gd name="T52" fmla="*/ 0 w 1331"/>
                  <a:gd name="T53" fmla="*/ 0 h 213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331" h="2130">
                    <a:moveTo>
                      <a:pt x="1331" y="1020"/>
                    </a:moveTo>
                    <a:lnTo>
                      <a:pt x="1331" y="1020"/>
                    </a:lnTo>
                    <a:lnTo>
                      <a:pt x="1241" y="540"/>
                    </a:lnTo>
                    <a:lnTo>
                      <a:pt x="1232" y="494"/>
                    </a:lnTo>
                    <a:lnTo>
                      <a:pt x="1092" y="244"/>
                    </a:lnTo>
                    <a:lnTo>
                      <a:pt x="1066" y="205"/>
                    </a:lnTo>
                    <a:lnTo>
                      <a:pt x="1027" y="179"/>
                    </a:lnTo>
                    <a:lnTo>
                      <a:pt x="296" y="9"/>
                    </a:lnTo>
                    <a:lnTo>
                      <a:pt x="250" y="0"/>
                    </a:lnTo>
                    <a:lnTo>
                      <a:pt x="204" y="9"/>
                    </a:lnTo>
                    <a:lnTo>
                      <a:pt x="166" y="35"/>
                    </a:lnTo>
                    <a:lnTo>
                      <a:pt x="139" y="74"/>
                    </a:lnTo>
                    <a:lnTo>
                      <a:pt x="9" y="324"/>
                    </a:lnTo>
                    <a:lnTo>
                      <a:pt x="0" y="370"/>
                    </a:lnTo>
                    <a:lnTo>
                      <a:pt x="120" y="1050"/>
                    </a:lnTo>
                    <a:lnTo>
                      <a:pt x="129" y="1095"/>
                    </a:lnTo>
                    <a:lnTo>
                      <a:pt x="510" y="1905"/>
                    </a:lnTo>
                    <a:lnTo>
                      <a:pt x="536" y="1944"/>
                    </a:lnTo>
                    <a:lnTo>
                      <a:pt x="706" y="2094"/>
                    </a:lnTo>
                    <a:lnTo>
                      <a:pt x="745" y="2120"/>
                    </a:lnTo>
                    <a:lnTo>
                      <a:pt x="791" y="2130"/>
                    </a:lnTo>
                    <a:lnTo>
                      <a:pt x="837" y="2120"/>
                    </a:lnTo>
                    <a:lnTo>
                      <a:pt x="876" y="2094"/>
                    </a:lnTo>
                    <a:lnTo>
                      <a:pt x="1246" y="1584"/>
                    </a:lnTo>
                    <a:lnTo>
                      <a:pt x="1272" y="1545"/>
                    </a:lnTo>
                    <a:lnTo>
                      <a:pt x="1281" y="1500"/>
                    </a:lnTo>
                    <a:lnTo>
                      <a:pt x="1331" y="10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67" name="Freeform 1273"/>
              <p:cNvSpPr>
                <a:spLocks/>
              </p:cNvSpPr>
              <p:nvPr/>
            </p:nvSpPr>
            <p:spPr bwMode="auto">
              <a:xfrm>
                <a:off x="3048" y="2604"/>
                <a:ext cx="436" cy="338"/>
              </a:xfrm>
              <a:custGeom>
                <a:avLst/>
                <a:gdLst>
                  <a:gd name="T0" fmla="*/ 0 w 1231"/>
                  <a:gd name="T1" fmla="*/ 0 h 990"/>
                  <a:gd name="T2" fmla="*/ 0 w 1231"/>
                  <a:gd name="T3" fmla="*/ 0 h 990"/>
                  <a:gd name="T4" fmla="*/ 0 w 1231"/>
                  <a:gd name="T5" fmla="*/ 0 h 990"/>
                  <a:gd name="T6" fmla="*/ 0 w 1231"/>
                  <a:gd name="T7" fmla="*/ 0 h 990"/>
                  <a:gd name="T8" fmla="*/ 0 w 1231"/>
                  <a:gd name="T9" fmla="*/ 0 h 990"/>
                  <a:gd name="T10" fmla="*/ 0 w 1231"/>
                  <a:gd name="T11" fmla="*/ 0 h 990"/>
                  <a:gd name="T12" fmla="*/ 0 w 1231"/>
                  <a:gd name="T13" fmla="*/ 0 h 990"/>
                  <a:gd name="T14" fmla="*/ 0 w 1231"/>
                  <a:gd name="T15" fmla="*/ 0 h 990"/>
                  <a:gd name="T16" fmla="*/ 0 w 1231"/>
                  <a:gd name="T17" fmla="*/ 0 h 990"/>
                  <a:gd name="T18" fmla="*/ 0 w 1231"/>
                  <a:gd name="T19" fmla="*/ 0 h 990"/>
                  <a:gd name="T20" fmla="*/ 0 w 1231"/>
                  <a:gd name="T21" fmla="*/ 0 h 990"/>
                  <a:gd name="T22" fmla="*/ 0 w 1231"/>
                  <a:gd name="T23" fmla="*/ 0 h 990"/>
                  <a:gd name="T24" fmla="*/ 0 w 1231"/>
                  <a:gd name="T25" fmla="*/ 0 h 990"/>
                  <a:gd name="T26" fmla="*/ 0 w 1231"/>
                  <a:gd name="T27" fmla="*/ 0 h 990"/>
                  <a:gd name="T28" fmla="*/ 0 w 1231"/>
                  <a:gd name="T29" fmla="*/ 0 h 990"/>
                  <a:gd name="T30" fmla="*/ 0 w 1231"/>
                  <a:gd name="T31" fmla="*/ 0 h 990"/>
                  <a:gd name="T32" fmla="*/ 0 w 1231"/>
                  <a:gd name="T33" fmla="*/ 0 h 990"/>
                  <a:gd name="T34" fmla="*/ 0 w 1231"/>
                  <a:gd name="T35" fmla="*/ 0 h 990"/>
                  <a:gd name="T36" fmla="*/ 0 w 1231"/>
                  <a:gd name="T37" fmla="*/ 0 h 990"/>
                  <a:gd name="T38" fmla="*/ 0 w 1231"/>
                  <a:gd name="T39" fmla="*/ 0 h 990"/>
                  <a:gd name="T40" fmla="*/ 0 w 1231"/>
                  <a:gd name="T41" fmla="*/ 0 h 990"/>
                  <a:gd name="T42" fmla="*/ 0 w 1231"/>
                  <a:gd name="T43" fmla="*/ 0 h 990"/>
                  <a:gd name="T44" fmla="*/ 0 w 1231"/>
                  <a:gd name="T45" fmla="*/ 0 h 990"/>
                  <a:gd name="T46" fmla="*/ 0 w 1231"/>
                  <a:gd name="T47" fmla="*/ 0 h 99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31" h="990">
                    <a:moveTo>
                      <a:pt x="1231" y="370"/>
                    </a:moveTo>
                    <a:lnTo>
                      <a:pt x="1231" y="370"/>
                    </a:lnTo>
                    <a:lnTo>
                      <a:pt x="1222" y="324"/>
                    </a:lnTo>
                    <a:lnTo>
                      <a:pt x="1196" y="285"/>
                    </a:lnTo>
                    <a:lnTo>
                      <a:pt x="1157" y="259"/>
                    </a:lnTo>
                    <a:lnTo>
                      <a:pt x="656" y="9"/>
                    </a:lnTo>
                    <a:lnTo>
                      <a:pt x="610" y="0"/>
                    </a:lnTo>
                    <a:lnTo>
                      <a:pt x="564" y="9"/>
                    </a:lnTo>
                    <a:lnTo>
                      <a:pt x="294" y="89"/>
                    </a:lnTo>
                    <a:lnTo>
                      <a:pt x="255" y="115"/>
                    </a:lnTo>
                    <a:lnTo>
                      <a:pt x="229" y="154"/>
                    </a:lnTo>
                    <a:lnTo>
                      <a:pt x="9" y="724"/>
                    </a:lnTo>
                    <a:lnTo>
                      <a:pt x="0" y="770"/>
                    </a:lnTo>
                    <a:lnTo>
                      <a:pt x="9" y="815"/>
                    </a:lnTo>
                    <a:lnTo>
                      <a:pt x="35" y="854"/>
                    </a:lnTo>
                    <a:lnTo>
                      <a:pt x="74" y="880"/>
                    </a:lnTo>
                    <a:lnTo>
                      <a:pt x="464" y="960"/>
                    </a:lnTo>
                    <a:lnTo>
                      <a:pt x="510" y="970"/>
                    </a:lnTo>
                    <a:lnTo>
                      <a:pt x="961" y="990"/>
                    </a:lnTo>
                    <a:lnTo>
                      <a:pt x="1007" y="980"/>
                    </a:lnTo>
                    <a:lnTo>
                      <a:pt x="1046" y="954"/>
                    </a:lnTo>
                    <a:lnTo>
                      <a:pt x="1072" y="915"/>
                    </a:lnTo>
                    <a:lnTo>
                      <a:pt x="1222" y="415"/>
                    </a:lnTo>
                    <a:lnTo>
                      <a:pt x="1231" y="37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68" name="Freeform 1274"/>
              <p:cNvSpPr>
                <a:spLocks/>
              </p:cNvSpPr>
              <p:nvPr/>
            </p:nvSpPr>
            <p:spPr bwMode="auto">
              <a:xfrm>
                <a:off x="3579" y="2666"/>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69" name="Freeform 1275"/>
              <p:cNvSpPr>
                <a:spLocks/>
              </p:cNvSpPr>
              <p:nvPr/>
            </p:nvSpPr>
            <p:spPr bwMode="auto">
              <a:xfrm>
                <a:off x="3487" y="2676"/>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70" name="Freeform 1276"/>
              <p:cNvSpPr>
                <a:spLocks/>
              </p:cNvSpPr>
              <p:nvPr/>
            </p:nvSpPr>
            <p:spPr bwMode="auto">
              <a:xfrm>
                <a:off x="3357" y="3048"/>
                <a:ext cx="531" cy="784"/>
              </a:xfrm>
              <a:custGeom>
                <a:avLst/>
                <a:gdLst>
                  <a:gd name="T0" fmla="*/ 0 w 1501"/>
                  <a:gd name="T1" fmla="*/ 0 h 2300"/>
                  <a:gd name="T2" fmla="*/ 0 w 1501"/>
                  <a:gd name="T3" fmla="*/ 0 h 2300"/>
                  <a:gd name="T4" fmla="*/ 0 w 1501"/>
                  <a:gd name="T5" fmla="*/ 0 h 2300"/>
                  <a:gd name="T6" fmla="*/ 0 w 1501"/>
                  <a:gd name="T7" fmla="*/ 0 h 2300"/>
                  <a:gd name="T8" fmla="*/ 0 w 1501"/>
                  <a:gd name="T9" fmla="*/ 0 h 2300"/>
                  <a:gd name="T10" fmla="*/ 0 w 1501"/>
                  <a:gd name="T11" fmla="*/ 0 h 2300"/>
                  <a:gd name="T12" fmla="*/ 0 w 1501"/>
                  <a:gd name="T13" fmla="*/ 0 h 2300"/>
                  <a:gd name="T14" fmla="*/ 0 w 1501"/>
                  <a:gd name="T15" fmla="*/ 0 h 2300"/>
                  <a:gd name="T16" fmla="*/ 0 w 1501"/>
                  <a:gd name="T17" fmla="*/ 0 h 2300"/>
                  <a:gd name="T18" fmla="*/ 0 w 1501"/>
                  <a:gd name="T19" fmla="*/ 0 h 2300"/>
                  <a:gd name="T20" fmla="*/ 0 w 1501"/>
                  <a:gd name="T21" fmla="*/ 0 h 2300"/>
                  <a:gd name="T22" fmla="*/ 0 w 1501"/>
                  <a:gd name="T23" fmla="*/ 0 h 2300"/>
                  <a:gd name="T24" fmla="*/ 0 w 1501"/>
                  <a:gd name="T25" fmla="*/ 0 h 2300"/>
                  <a:gd name="T26" fmla="*/ 0 w 1501"/>
                  <a:gd name="T27" fmla="*/ 0 h 2300"/>
                  <a:gd name="T28" fmla="*/ 0 w 1501"/>
                  <a:gd name="T29" fmla="*/ 0 h 2300"/>
                  <a:gd name="T30" fmla="*/ 0 w 1501"/>
                  <a:gd name="T31" fmla="*/ 0 h 2300"/>
                  <a:gd name="T32" fmla="*/ 0 w 1501"/>
                  <a:gd name="T33" fmla="*/ 0 h 2300"/>
                  <a:gd name="T34" fmla="*/ 0 w 1501"/>
                  <a:gd name="T35" fmla="*/ 0 h 2300"/>
                  <a:gd name="T36" fmla="*/ 0 w 1501"/>
                  <a:gd name="T37" fmla="*/ 0 h 2300"/>
                  <a:gd name="T38" fmla="*/ 0 w 1501"/>
                  <a:gd name="T39" fmla="*/ 0 h 2300"/>
                  <a:gd name="T40" fmla="*/ 0 w 1501"/>
                  <a:gd name="T41" fmla="*/ 0 h 2300"/>
                  <a:gd name="T42" fmla="*/ 0 w 1501"/>
                  <a:gd name="T43" fmla="*/ 0 h 2300"/>
                  <a:gd name="T44" fmla="*/ 0 w 1501"/>
                  <a:gd name="T45" fmla="*/ 0 h 2300"/>
                  <a:gd name="T46" fmla="*/ 0 w 1501"/>
                  <a:gd name="T47" fmla="*/ 0 h 2300"/>
                  <a:gd name="T48" fmla="*/ 0 w 1501"/>
                  <a:gd name="T49" fmla="*/ 0 h 2300"/>
                  <a:gd name="T50" fmla="*/ 0 w 1501"/>
                  <a:gd name="T51" fmla="*/ 0 h 2300"/>
                  <a:gd name="T52" fmla="*/ 0 w 1501"/>
                  <a:gd name="T53" fmla="*/ 0 h 2300"/>
                  <a:gd name="T54" fmla="*/ 0 w 1501"/>
                  <a:gd name="T55" fmla="*/ 0 h 2300"/>
                  <a:gd name="T56" fmla="*/ 0 w 1501"/>
                  <a:gd name="T57" fmla="*/ 0 h 23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01" h="2300">
                    <a:moveTo>
                      <a:pt x="1501" y="440"/>
                    </a:moveTo>
                    <a:lnTo>
                      <a:pt x="1501" y="440"/>
                    </a:lnTo>
                    <a:lnTo>
                      <a:pt x="1471" y="260"/>
                    </a:lnTo>
                    <a:lnTo>
                      <a:pt x="1462" y="214"/>
                    </a:lnTo>
                    <a:lnTo>
                      <a:pt x="1382" y="74"/>
                    </a:lnTo>
                    <a:lnTo>
                      <a:pt x="1356" y="35"/>
                    </a:lnTo>
                    <a:lnTo>
                      <a:pt x="1317" y="9"/>
                    </a:lnTo>
                    <a:lnTo>
                      <a:pt x="1271" y="0"/>
                    </a:lnTo>
                    <a:lnTo>
                      <a:pt x="1225" y="9"/>
                    </a:lnTo>
                    <a:lnTo>
                      <a:pt x="1105" y="89"/>
                    </a:lnTo>
                    <a:lnTo>
                      <a:pt x="1066" y="115"/>
                    </a:lnTo>
                    <a:lnTo>
                      <a:pt x="885" y="275"/>
                    </a:lnTo>
                    <a:lnTo>
                      <a:pt x="65" y="1365"/>
                    </a:lnTo>
                    <a:lnTo>
                      <a:pt x="39" y="1404"/>
                    </a:lnTo>
                    <a:lnTo>
                      <a:pt x="9" y="1504"/>
                    </a:lnTo>
                    <a:lnTo>
                      <a:pt x="0" y="1550"/>
                    </a:lnTo>
                    <a:lnTo>
                      <a:pt x="9" y="1595"/>
                    </a:lnTo>
                    <a:lnTo>
                      <a:pt x="149" y="2025"/>
                    </a:lnTo>
                    <a:lnTo>
                      <a:pt x="269" y="2225"/>
                    </a:lnTo>
                    <a:lnTo>
                      <a:pt x="295" y="2264"/>
                    </a:lnTo>
                    <a:lnTo>
                      <a:pt x="334" y="2290"/>
                    </a:lnTo>
                    <a:lnTo>
                      <a:pt x="380" y="2300"/>
                    </a:lnTo>
                    <a:lnTo>
                      <a:pt x="426" y="2290"/>
                    </a:lnTo>
                    <a:lnTo>
                      <a:pt x="465" y="2264"/>
                    </a:lnTo>
                    <a:lnTo>
                      <a:pt x="1265" y="1144"/>
                    </a:lnTo>
                    <a:lnTo>
                      <a:pt x="1291" y="1105"/>
                    </a:lnTo>
                    <a:lnTo>
                      <a:pt x="1432" y="675"/>
                    </a:lnTo>
                    <a:lnTo>
                      <a:pt x="1492" y="485"/>
                    </a:lnTo>
                    <a:lnTo>
                      <a:pt x="1501" y="44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71" name="Freeform 1277"/>
              <p:cNvSpPr>
                <a:spLocks/>
              </p:cNvSpPr>
              <p:nvPr/>
            </p:nvSpPr>
            <p:spPr bwMode="auto">
              <a:xfrm>
                <a:off x="3859" y="2935"/>
                <a:ext cx="170" cy="191"/>
              </a:xfrm>
              <a:custGeom>
                <a:avLst/>
                <a:gdLst>
                  <a:gd name="T0" fmla="*/ 0 w 480"/>
                  <a:gd name="T1" fmla="*/ 0 h 560"/>
                  <a:gd name="T2" fmla="*/ 0 w 480"/>
                  <a:gd name="T3" fmla="*/ 0 h 560"/>
                  <a:gd name="T4" fmla="*/ 0 w 480"/>
                  <a:gd name="T5" fmla="*/ 0 h 560"/>
                  <a:gd name="T6" fmla="*/ 0 w 480"/>
                  <a:gd name="T7" fmla="*/ 0 h 560"/>
                  <a:gd name="T8" fmla="*/ 0 w 480"/>
                  <a:gd name="T9" fmla="*/ 0 h 560"/>
                  <a:gd name="T10" fmla="*/ 0 w 480"/>
                  <a:gd name="T11" fmla="*/ 0 h 560"/>
                  <a:gd name="T12" fmla="*/ 0 w 480"/>
                  <a:gd name="T13" fmla="*/ 0 h 560"/>
                  <a:gd name="T14" fmla="*/ 0 w 480"/>
                  <a:gd name="T15" fmla="*/ 0 h 560"/>
                  <a:gd name="T16" fmla="*/ 0 w 480"/>
                  <a:gd name="T17" fmla="*/ 0 h 560"/>
                  <a:gd name="T18" fmla="*/ 0 w 480"/>
                  <a:gd name="T19" fmla="*/ 0 h 560"/>
                  <a:gd name="T20" fmla="*/ 0 w 480"/>
                  <a:gd name="T21" fmla="*/ 0 h 560"/>
                  <a:gd name="T22" fmla="*/ 0 w 480"/>
                  <a:gd name="T23" fmla="*/ 0 h 560"/>
                  <a:gd name="T24" fmla="*/ 0 w 480"/>
                  <a:gd name="T25" fmla="*/ 0 h 560"/>
                  <a:gd name="T26" fmla="*/ 0 w 480"/>
                  <a:gd name="T27" fmla="*/ 0 h 560"/>
                  <a:gd name="T28" fmla="*/ 0 w 480"/>
                  <a:gd name="T29" fmla="*/ 0 h 560"/>
                  <a:gd name="T30" fmla="*/ 0 w 480"/>
                  <a:gd name="T31" fmla="*/ 0 h 560"/>
                  <a:gd name="T32" fmla="*/ 0 w 480"/>
                  <a:gd name="T33" fmla="*/ 0 h 560"/>
                  <a:gd name="T34" fmla="*/ 0 w 480"/>
                  <a:gd name="T35" fmla="*/ 0 h 560"/>
                  <a:gd name="T36" fmla="*/ 0 w 480"/>
                  <a:gd name="T37" fmla="*/ 0 h 560"/>
                  <a:gd name="T38" fmla="*/ 0 w 480"/>
                  <a:gd name="T39" fmla="*/ 0 h 560"/>
                  <a:gd name="T40" fmla="*/ 0 w 480"/>
                  <a:gd name="T41" fmla="*/ 0 h 560"/>
                  <a:gd name="T42" fmla="*/ 0 w 480"/>
                  <a:gd name="T43" fmla="*/ 0 h 5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80" h="560">
                    <a:moveTo>
                      <a:pt x="480" y="410"/>
                    </a:moveTo>
                    <a:lnTo>
                      <a:pt x="480" y="410"/>
                    </a:lnTo>
                    <a:lnTo>
                      <a:pt x="471" y="364"/>
                    </a:lnTo>
                    <a:lnTo>
                      <a:pt x="361" y="74"/>
                    </a:lnTo>
                    <a:lnTo>
                      <a:pt x="335" y="35"/>
                    </a:lnTo>
                    <a:lnTo>
                      <a:pt x="296" y="9"/>
                    </a:lnTo>
                    <a:lnTo>
                      <a:pt x="250" y="0"/>
                    </a:lnTo>
                    <a:lnTo>
                      <a:pt x="204" y="9"/>
                    </a:lnTo>
                    <a:lnTo>
                      <a:pt x="165" y="35"/>
                    </a:lnTo>
                    <a:lnTo>
                      <a:pt x="35" y="185"/>
                    </a:lnTo>
                    <a:lnTo>
                      <a:pt x="9" y="224"/>
                    </a:lnTo>
                    <a:lnTo>
                      <a:pt x="0" y="270"/>
                    </a:lnTo>
                    <a:lnTo>
                      <a:pt x="9" y="315"/>
                    </a:lnTo>
                    <a:lnTo>
                      <a:pt x="35" y="354"/>
                    </a:lnTo>
                    <a:lnTo>
                      <a:pt x="205" y="524"/>
                    </a:lnTo>
                    <a:lnTo>
                      <a:pt x="244" y="550"/>
                    </a:lnTo>
                    <a:lnTo>
                      <a:pt x="290" y="560"/>
                    </a:lnTo>
                    <a:lnTo>
                      <a:pt x="336" y="550"/>
                    </a:lnTo>
                    <a:lnTo>
                      <a:pt x="406" y="520"/>
                    </a:lnTo>
                    <a:lnTo>
                      <a:pt x="445" y="494"/>
                    </a:lnTo>
                    <a:lnTo>
                      <a:pt x="471" y="455"/>
                    </a:lnTo>
                    <a:lnTo>
                      <a:pt x="480" y="4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72" name="Freeform 1278"/>
              <p:cNvSpPr>
                <a:spLocks/>
              </p:cNvSpPr>
              <p:nvPr/>
            </p:nvSpPr>
            <p:spPr bwMode="auto">
              <a:xfrm>
                <a:off x="5057" y="2540"/>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73" name="Freeform 1279"/>
              <p:cNvSpPr>
                <a:spLocks/>
              </p:cNvSpPr>
              <p:nvPr/>
            </p:nvSpPr>
            <p:spPr bwMode="auto">
              <a:xfrm>
                <a:off x="4596" y="2304"/>
                <a:ext cx="312" cy="328"/>
              </a:xfrm>
              <a:custGeom>
                <a:avLst/>
                <a:gdLst>
                  <a:gd name="T0" fmla="*/ 0 w 880"/>
                  <a:gd name="T1" fmla="*/ 0 h 960"/>
                  <a:gd name="T2" fmla="*/ 0 w 880"/>
                  <a:gd name="T3" fmla="*/ 0 h 960"/>
                  <a:gd name="T4" fmla="*/ 0 w 880"/>
                  <a:gd name="T5" fmla="*/ 0 h 960"/>
                  <a:gd name="T6" fmla="*/ 0 w 880"/>
                  <a:gd name="T7" fmla="*/ 0 h 960"/>
                  <a:gd name="T8" fmla="*/ 0 w 880"/>
                  <a:gd name="T9" fmla="*/ 0 h 960"/>
                  <a:gd name="T10" fmla="*/ 0 w 880"/>
                  <a:gd name="T11" fmla="*/ 0 h 960"/>
                  <a:gd name="T12" fmla="*/ 0 w 880"/>
                  <a:gd name="T13" fmla="*/ 0 h 960"/>
                  <a:gd name="T14" fmla="*/ 0 w 880"/>
                  <a:gd name="T15" fmla="*/ 0 h 960"/>
                  <a:gd name="T16" fmla="*/ 0 w 880"/>
                  <a:gd name="T17" fmla="*/ 0 h 960"/>
                  <a:gd name="T18" fmla="*/ 0 w 880"/>
                  <a:gd name="T19" fmla="*/ 0 h 960"/>
                  <a:gd name="T20" fmla="*/ 0 w 880"/>
                  <a:gd name="T21" fmla="*/ 0 h 960"/>
                  <a:gd name="T22" fmla="*/ 0 w 880"/>
                  <a:gd name="T23" fmla="*/ 0 h 960"/>
                  <a:gd name="T24" fmla="*/ 0 w 880"/>
                  <a:gd name="T25" fmla="*/ 0 h 960"/>
                  <a:gd name="T26" fmla="*/ 0 w 880"/>
                  <a:gd name="T27" fmla="*/ 0 h 960"/>
                  <a:gd name="T28" fmla="*/ 0 w 880"/>
                  <a:gd name="T29" fmla="*/ 0 h 960"/>
                  <a:gd name="T30" fmla="*/ 0 w 880"/>
                  <a:gd name="T31" fmla="*/ 0 h 960"/>
                  <a:gd name="T32" fmla="*/ 0 w 880"/>
                  <a:gd name="T33" fmla="*/ 0 h 960"/>
                  <a:gd name="T34" fmla="*/ 0 w 880"/>
                  <a:gd name="T35" fmla="*/ 0 h 960"/>
                  <a:gd name="T36" fmla="*/ 0 w 880"/>
                  <a:gd name="T37" fmla="*/ 0 h 960"/>
                  <a:gd name="T38" fmla="*/ 0 w 880"/>
                  <a:gd name="T39" fmla="*/ 0 h 960"/>
                  <a:gd name="T40" fmla="*/ 0 w 880"/>
                  <a:gd name="T41" fmla="*/ 0 h 960"/>
                  <a:gd name="T42" fmla="*/ 0 w 880"/>
                  <a:gd name="T43" fmla="*/ 0 h 960"/>
                  <a:gd name="T44" fmla="*/ 0 w 880"/>
                  <a:gd name="T45" fmla="*/ 0 h 960"/>
                  <a:gd name="T46" fmla="*/ 0 w 880"/>
                  <a:gd name="T47" fmla="*/ 0 h 960"/>
                  <a:gd name="T48" fmla="*/ 0 w 880"/>
                  <a:gd name="T49" fmla="*/ 0 h 960"/>
                  <a:gd name="T50" fmla="*/ 0 w 880"/>
                  <a:gd name="T51" fmla="*/ 0 h 96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80" h="960">
                    <a:moveTo>
                      <a:pt x="880" y="230"/>
                    </a:moveTo>
                    <a:lnTo>
                      <a:pt x="880" y="230"/>
                    </a:lnTo>
                    <a:lnTo>
                      <a:pt x="871" y="184"/>
                    </a:lnTo>
                    <a:lnTo>
                      <a:pt x="811" y="74"/>
                    </a:lnTo>
                    <a:lnTo>
                      <a:pt x="785" y="35"/>
                    </a:lnTo>
                    <a:lnTo>
                      <a:pt x="746" y="9"/>
                    </a:lnTo>
                    <a:lnTo>
                      <a:pt x="700" y="0"/>
                    </a:lnTo>
                    <a:lnTo>
                      <a:pt x="380" y="20"/>
                    </a:lnTo>
                    <a:lnTo>
                      <a:pt x="334" y="29"/>
                    </a:lnTo>
                    <a:lnTo>
                      <a:pt x="295" y="55"/>
                    </a:lnTo>
                    <a:lnTo>
                      <a:pt x="175" y="205"/>
                    </a:lnTo>
                    <a:lnTo>
                      <a:pt x="149" y="244"/>
                    </a:lnTo>
                    <a:lnTo>
                      <a:pt x="9" y="544"/>
                    </a:lnTo>
                    <a:lnTo>
                      <a:pt x="0" y="590"/>
                    </a:lnTo>
                    <a:lnTo>
                      <a:pt x="9" y="635"/>
                    </a:lnTo>
                    <a:lnTo>
                      <a:pt x="35" y="674"/>
                    </a:lnTo>
                    <a:lnTo>
                      <a:pt x="225" y="864"/>
                    </a:lnTo>
                    <a:lnTo>
                      <a:pt x="264" y="890"/>
                    </a:lnTo>
                    <a:lnTo>
                      <a:pt x="454" y="950"/>
                    </a:lnTo>
                    <a:lnTo>
                      <a:pt x="500" y="960"/>
                    </a:lnTo>
                    <a:lnTo>
                      <a:pt x="546" y="950"/>
                    </a:lnTo>
                    <a:lnTo>
                      <a:pt x="585" y="924"/>
                    </a:lnTo>
                    <a:lnTo>
                      <a:pt x="611" y="885"/>
                    </a:lnTo>
                    <a:lnTo>
                      <a:pt x="661" y="795"/>
                    </a:lnTo>
                    <a:lnTo>
                      <a:pt x="871" y="275"/>
                    </a:lnTo>
                    <a:lnTo>
                      <a:pt x="880" y="23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74" name="Freeform 1280"/>
              <p:cNvSpPr>
                <a:spLocks/>
              </p:cNvSpPr>
              <p:nvPr/>
            </p:nvSpPr>
            <p:spPr bwMode="auto">
              <a:xfrm>
                <a:off x="4224" y="3273"/>
                <a:ext cx="128" cy="283"/>
              </a:xfrm>
              <a:custGeom>
                <a:avLst/>
                <a:gdLst>
                  <a:gd name="T0" fmla="*/ 0 w 360"/>
                  <a:gd name="T1" fmla="*/ 0 h 830"/>
                  <a:gd name="T2" fmla="*/ 0 w 360"/>
                  <a:gd name="T3" fmla="*/ 0 h 830"/>
                  <a:gd name="T4" fmla="*/ 0 w 360"/>
                  <a:gd name="T5" fmla="*/ 0 h 830"/>
                  <a:gd name="T6" fmla="*/ 0 w 360"/>
                  <a:gd name="T7" fmla="*/ 0 h 830"/>
                  <a:gd name="T8" fmla="*/ 0 w 360"/>
                  <a:gd name="T9" fmla="*/ 0 h 830"/>
                  <a:gd name="T10" fmla="*/ 0 w 360"/>
                  <a:gd name="T11" fmla="*/ 0 h 830"/>
                  <a:gd name="T12" fmla="*/ 0 w 360"/>
                  <a:gd name="T13" fmla="*/ 0 h 830"/>
                  <a:gd name="T14" fmla="*/ 0 w 360"/>
                  <a:gd name="T15" fmla="*/ 0 h 830"/>
                  <a:gd name="T16" fmla="*/ 0 w 360"/>
                  <a:gd name="T17" fmla="*/ 0 h 830"/>
                  <a:gd name="T18" fmla="*/ 0 w 360"/>
                  <a:gd name="T19" fmla="*/ 0 h 830"/>
                  <a:gd name="T20" fmla="*/ 0 w 360"/>
                  <a:gd name="T21" fmla="*/ 0 h 830"/>
                  <a:gd name="T22" fmla="*/ 0 w 360"/>
                  <a:gd name="T23" fmla="*/ 0 h 830"/>
                  <a:gd name="T24" fmla="*/ 0 w 360"/>
                  <a:gd name="T25" fmla="*/ 0 h 830"/>
                  <a:gd name="T26" fmla="*/ 0 w 360"/>
                  <a:gd name="T27" fmla="*/ 0 h 830"/>
                  <a:gd name="T28" fmla="*/ 0 w 360"/>
                  <a:gd name="T29" fmla="*/ 0 h 830"/>
                  <a:gd name="T30" fmla="*/ 0 w 360"/>
                  <a:gd name="T31" fmla="*/ 0 h 830"/>
                  <a:gd name="T32" fmla="*/ 0 w 360"/>
                  <a:gd name="T33" fmla="*/ 0 h 830"/>
                  <a:gd name="T34" fmla="*/ 0 w 360"/>
                  <a:gd name="T35" fmla="*/ 0 h 830"/>
                  <a:gd name="T36" fmla="*/ 0 w 360"/>
                  <a:gd name="T37" fmla="*/ 0 h 830"/>
                  <a:gd name="T38" fmla="*/ 0 w 360"/>
                  <a:gd name="T39" fmla="*/ 0 h 830"/>
                  <a:gd name="T40" fmla="*/ 0 w 360"/>
                  <a:gd name="T41" fmla="*/ 0 h 830"/>
                  <a:gd name="T42" fmla="*/ 0 w 360"/>
                  <a:gd name="T43" fmla="*/ 0 h 8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60" h="830">
                    <a:moveTo>
                      <a:pt x="360" y="510"/>
                    </a:moveTo>
                    <a:lnTo>
                      <a:pt x="360" y="510"/>
                    </a:lnTo>
                    <a:lnTo>
                      <a:pt x="351" y="464"/>
                    </a:lnTo>
                    <a:lnTo>
                      <a:pt x="231" y="74"/>
                    </a:lnTo>
                    <a:lnTo>
                      <a:pt x="205" y="35"/>
                    </a:lnTo>
                    <a:lnTo>
                      <a:pt x="166" y="9"/>
                    </a:lnTo>
                    <a:lnTo>
                      <a:pt x="120" y="0"/>
                    </a:lnTo>
                    <a:lnTo>
                      <a:pt x="74" y="9"/>
                    </a:lnTo>
                    <a:lnTo>
                      <a:pt x="35" y="35"/>
                    </a:lnTo>
                    <a:lnTo>
                      <a:pt x="9" y="74"/>
                    </a:lnTo>
                    <a:lnTo>
                      <a:pt x="0" y="120"/>
                    </a:lnTo>
                    <a:lnTo>
                      <a:pt x="10" y="560"/>
                    </a:lnTo>
                    <a:lnTo>
                      <a:pt x="20" y="710"/>
                    </a:lnTo>
                    <a:lnTo>
                      <a:pt x="29" y="755"/>
                    </a:lnTo>
                    <a:lnTo>
                      <a:pt x="55" y="794"/>
                    </a:lnTo>
                    <a:lnTo>
                      <a:pt x="94" y="820"/>
                    </a:lnTo>
                    <a:lnTo>
                      <a:pt x="140" y="830"/>
                    </a:lnTo>
                    <a:lnTo>
                      <a:pt x="186" y="820"/>
                    </a:lnTo>
                    <a:lnTo>
                      <a:pt x="225" y="794"/>
                    </a:lnTo>
                    <a:lnTo>
                      <a:pt x="251" y="755"/>
                    </a:lnTo>
                    <a:lnTo>
                      <a:pt x="351" y="555"/>
                    </a:lnTo>
                    <a:lnTo>
                      <a:pt x="360" y="5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75" name="Freeform 1281"/>
              <p:cNvSpPr>
                <a:spLocks/>
              </p:cNvSpPr>
              <p:nvPr/>
            </p:nvSpPr>
            <p:spPr bwMode="auto">
              <a:xfrm>
                <a:off x="3817" y="2175"/>
                <a:ext cx="127" cy="106"/>
              </a:xfrm>
              <a:custGeom>
                <a:avLst/>
                <a:gdLst>
                  <a:gd name="T0" fmla="*/ 0 w 360"/>
                  <a:gd name="T1" fmla="*/ 0 h 310"/>
                  <a:gd name="T2" fmla="*/ 0 w 360"/>
                  <a:gd name="T3" fmla="*/ 0 h 310"/>
                  <a:gd name="T4" fmla="*/ 0 w 360"/>
                  <a:gd name="T5" fmla="*/ 0 h 310"/>
                  <a:gd name="T6" fmla="*/ 0 w 360"/>
                  <a:gd name="T7" fmla="*/ 0 h 310"/>
                  <a:gd name="T8" fmla="*/ 0 w 360"/>
                  <a:gd name="T9" fmla="*/ 0 h 310"/>
                  <a:gd name="T10" fmla="*/ 0 w 360"/>
                  <a:gd name="T11" fmla="*/ 0 h 310"/>
                  <a:gd name="T12" fmla="*/ 0 w 360"/>
                  <a:gd name="T13" fmla="*/ 0 h 310"/>
                  <a:gd name="T14" fmla="*/ 0 w 360"/>
                  <a:gd name="T15" fmla="*/ 0 h 310"/>
                  <a:gd name="T16" fmla="*/ 0 w 360"/>
                  <a:gd name="T17" fmla="*/ 0 h 310"/>
                  <a:gd name="T18" fmla="*/ 0 w 360"/>
                  <a:gd name="T19" fmla="*/ 0 h 310"/>
                  <a:gd name="T20" fmla="*/ 0 w 360"/>
                  <a:gd name="T21" fmla="*/ 0 h 310"/>
                  <a:gd name="T22" fmla="*/ 0 w 360"/>
                  <a:gd name="T23" fmla="*/ 0 h 310"/>
                  <a:gd name="T24" fmla="*/ 0 w 360"/>
                  <a:gd name="T25" fmla="*/ 0 h 310"/>
                  <a:gd name="T26" fmla="*/ 0 w 360"/>
                  <a:gd name="T27" fmla="*/ 0 h 310"/>
                  <a:gd name="T28" fmla="*/ 0 w 360"/>
                  <a:gd name="T29" fmla="*/ 0 h 310"/>
                  <a:gd name="T30" fmla="*/ 0 w 360"/>
                  <a:gd name="T31" fmla="*/ 0 h 310"/>
                  <a:gd name="T32" fmla="*/ 0 w 360"/>
                  <a:gd name="T33" fmla="*/ 0 h 310"/>
                  <a:gd name="T34" fmla="*/ 0 w 360"/>
                  <a:gd name="T35" fmla="*/ 0 h 310"/>
                  <a:gd name="T36" fmla="*/ 0 w 360"/>
                  <a:gd name="T37" fmla="*/ 0 h 310"/>
                  <a:gd name="T38" fmla="*/ 0 w 360"/>
                  <a:gd name="T39" fmla="*/ 0 h 3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0" h="310">
                    <a:moveTo>
                      <a:pt x="360" y="190"/>
                    </a:moveTo>
                    <a:lnTo>
                      <a:pt x="360" y="190"/>
                    </a:lnTo>
                    <a:lnTo>
                      <a:pt x="351" y="144"/>
                    </a:lnTo>
                    <a:lnTo>
                      <a:pt x="325" y="105"/>
                    </a:lnTo>
                    <a:lnTo>
                      <a:pt x="286" y="79"/>
                    </a:lnTo>
                    <a:lnTo>
                      <a:pt x="166" y="9"/>
                    </a:lnTo>
                    <a:lnTo>
                      <a:pt x="120" y="0"/>
                    </a:lnTo>
                    <a:lnTo>
                      <a:pt x="74" y="9"/>
                    </a:lnTo>
                    <a:lnTo>
                      <a:pt x="35" y="35"/>
                    </a:lnTo>
                    <a:lnTo>
                      <a:pt x="9" y="74"/>
                    </a:lnTo>
                    <a:lnTo>
                      <a:pt x="0" y="120"/>
                    </a:lnTo>
                    <a:lnTo>
                      <a:pt x="9" y="165"/>
                    </a:lnTo>
                    <a:lnTo>
                      <a:pt x="35" y="204"/>
                    </a:lnTo>
                    <a:lnTo>
                      <a:pt x="74" y="230"/>
                    </a:lnTo>
                    <a:lnTo>
                      <a:pt x="194" y="300"/>
                    </a:lnTo>
                    <a:lnTo>
                      <a:pt x="240" y="310"/>
                    </a:lnTo>
                    <a:lnTo>
                      <a:pt x="286" y="300"/>
                    </a:lnTo>
                    <a:lnTo>
                      <a:pt x="325" y="274"/>
                    </a:lnTo>
                    <a:lnTo>
                      <a:pt x="351" y="235"/>
                    </a:lnTo>
                    <a:lnTo>
                      <a:pt x="360" y="19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76" name="Freeform 1282"/>
              <p:cNvSpPr>
                <a:spLocks/>
              </p:cNvSpPr>
              <p:nvPr/>
            </p:nvSpPr>
            <p:spPr bwMode="auto">
              <a:xfrm>
                <a:off x="4291" y="1510"/>
                <a:ext cx="514" cy="361"/>
              </a:xfrm>
              <a:custGeom>
                <a:avLst/>
                <a:gdLst>
                  <a:gd name="T0" fmla="*/ 0 w 1451"/>
                  <a:gd name="T1" fmla="*/ 0 h 1060"/>
                  <a:gd name="T2" fmla="*/ 0 w 1451"/>
                  <a:gd name="T3" fmla="*/ 0 h 1060"/>
                  <a:gd name="T4" fmla="*/ 0 w 1451"/>
                  <a:gd name="T5" fmla="*/ 0 h 1060"/>
                  <a:gd name="T6" fmla="*/ 0 w 1451"/>
                  <a:gd name="T7" fmla="*/ 0 h 1060"/>
                  <a:gd name="T8" fmla="*/ 0 w 1451"/>
                  <a:gd name="T9" fmla="*/ 0 h 1060"/>
                  <a:gd name="T10" fmla="*/ 0 w 1451"/>
                  <a:gd name="T11" fmla="*/ 0 h 1060"/>
                  <a:gd name="T12" fmla="*/ 0 w 1451"/>
                  <a:gd name="T13" fmla="*/ 0 h 1060"/>
                  <a:gd name="T14" fmla="*/ 0 w 1451"/>
                  <a:gd name="T15" fmla="*/ 0 h 1060"/>
                  <a:gd name="T16" fmla="*/ 0 w 1451"/>
                  <a:gd name="T17" fmla="*/ 0 h 1060"/>
                  <a:gd name="T18" fmla="*/ 0 w 1451"/>
                  <a:gd name="T19" fmla="*/ 0 h 1060"/>
                  <a:gd name="T20" fmla="*/ 0 w 1451"/>
                  <a:gd name="T21" fmla="*/ 0 h 1060"/>
                  <a:gd name="T22" fmla="*/ 0 w 1451"/>
                  <a:gd name="T23" fmla="*/ 0 h 1060"/>
                  <a:gd name="T24" fmla="*/ 0 w 1451"/>
                  <a:gd name="T25" fmla="*/ 0 h 1060"/>
                  <a:gd name="T26" fmla="*/ 0 w 1451"/>
                  <a:gd name="T27" fmla="*/ 0 h 1060"/>
                  <a:gd name="T28" fmla="*/ 0 w 1451"/>
                  <a:gd name="T29" fmla="*/ 0 h 1060"/>
                  <a:gd name="T30" fmla="*/ 0 w 1451"/>
                  <a:gd name="T31" fmla="*/ 0 h 1060"/>
                  <a:gd name="T32" fmla="*/ 0 w 1451"/>
                  <a:gd name="T33" fmla="*/ 0 h 1060"/>
                  <a:gd name="T34" fmla="*/ 0 w 1451"/>
                  <a:gd name="T35" fmla="*/ 0 h 1060"/>
                  <a:gd name="T36" fmla="*/ 0 w 1451"/>
                  <a:gd name="T37" fmla="*/ 0 h 1060"/>
                  <a:gd name="T38" fmla="*/ 0 w 1451"/>
                  <a:gd name="T39" fmla="*/ 0 h 1060"/>
                  <a:gd name="T40" fmla="*/ 0 w 1451"/>
                  <a:gd name="T41" fmla="*/ 0 h 1060"/>
                  <a:gd name="T42" fmla="*/ 0 w 1451"/>
                  <a:gd name="T43" fmla="*/ 0 h 1060"/>
                  <a:gd name="T44" fmla="*/ 0 w 1451"/>
                  <a:gd name="T45" fmla="*/ 0 h 10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451" h="1060">
                    <a:moveTo>
                      <a:pt x="1451" y="550"/>
                    </a:moveTo>
                    <a:lnTo>
                      <a:pt x="1451" y="550"/>
                    </a:lnTo>
                    <a:lnTo>
                      <a:pt x="1381" y="120"/>
                    </a:lnTo>
                    <a:lnTo>
                      <a:pt x="1372" y="74"/>
                    </a:lnTo>
                    <a:lnTo>
                      <a:pt x="1346" y="35"/>
                    </a:lnTo>
                    <a:lnTo>
                      <a:pt x="1307" y="9"/>
                    </a:lnTo>
                    <a:lnTo>
                      <a:pt x="1261" y="0"/>
                    </a:lnTo>
                    <a:lnTo>
                      <a:pt x="1215" y="9"/>
                    </a:lnTo>
                    <a:lnTo>
                      <a:pt x="424" y="269"/>
                    </a:lnTo>
                    <a:lnTo>
                      <a:pt x="385" y="295"/>
                    </a:lnTo>
                    <a:lnTo>
                      <a:pt x="35" y="765"/>
                    </a:lnTo>
                    <a:lnTo>
                      <a:pt x="9" y="804"/>
                    </a:lnTo>
                    <a:lnTo>
                      <a:pt x="0" y="850"/>
                    </a:lnTo>
                    <a:lnTo>
                      <a:pt x="9" y="895"/>
                    </a:lnTo>
                    <a:lnTo>
                      <a:pt x="35" y="934"/>
                    </a:lnTo>
                    <a:lnTo>
                      <a:pt x="74" y="960"/>
                    </a:lnTo>
                    <a:lnTo>
                      <a:pt x="234" y="1050"/>
                    </a:lnTo>
                    <a:lnTo>
                      <a:pt x="280" y="1060"/>
                    </a:lnTo>
                    <a:lnTo>
                      <a:pt x="326" y="1050"/>
                    </a:lnTo>
                    <a:lnTo>
                      <a:pt x="1377" y="660"/>
                    </a:lnTo>
                    <a:lnTo>
                      <a:pt x="1416" y="634"/>
                    </a:lnTo>
                    <a:lnTo>
                      <a:pt x="1442" y="595"/>
                    </a:lnTo>
                    <a:lnTo>
                      <a:pt x="1451" y="55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77" name="Freeform 1283"/>
              <p:cNvSpPr>
                <a:spLocks/>
              </p:cNvSpPr>
              <p:nvPr/>
            </p:nvSpPr>
            <p:spPr bwMode="auto">
              <a:xfrm>
                <a:off x="4093" y="1892"/>
                <a:ext cx="340" cy="198"/>
              </a:xfrm>
              <a:custGeom>
                <a:avLst/>
                <a:gdLst>
                  <a:gd name="T0" fmla="*/ 0 w 961"/>
                  <a:gd name="T1" fmla="*/ 0 h 580"/>
                  <a:gd name="T2" fmla="*/ 0 w 961"/>
                  <a:gd name="T3" fmla="*/ 0 h 580"/>
                  <a:gd name="T4" fmla="*/ 0 w 961"/>
                  <a:gd name="T5" fmla="*/ 0 h 580"/>
                  <a:gd name="T6" fmla="*/ 0 w 961"/>
                  <a:gd name="T7" fmla="*/ 0 h 580"/>
                  <a:gd name="T8" fmla="*/ 0 w 961"/>
                  <a:gd name="T9" fmla="*/ 0 h 580"/>
                  <a:gd name="T10" fmla="*/ 0 w 961"/>
                  <a:gd name="T11" fmla="*/ 0 h 580"/>
                  <a:gd name="T12" fmla="*/ 0 w 961"/>
                  <a:gd name="T13" fmla="*/ 0 h 580"/>
                  <a:gd name="T14" fmla="*/ 0 w 961"/>
                  <a:gd name="T15" fmla="*/ 0 h 580"/>
                  <a:gd name="T16" fmla="*/ 0 w 961"/>
                  <a:gd name="T17" fmla="*/ 0 h 580"/>
                  <a:gd name="T18" fmla="*/ 0 w 961"/>
                  <a:gd name="T19" fmla="*/ 0 h 580"/>
                  <a:gd name="T20" fmla="*/ 0 w 961"/>
                  <a:gd name="T21" fmla="*/ 0 h 580"/>
                  <a:gd name="T22" fmla="*/ 0 w 961"/>
                  <a:gd name="T23" fmla="*/ 0 h 580"/>
                  <a:gd name="T24" fmla="*/ 0 w 961"/>
                  <a:gd name="T25" fmla="*/ 0 h 580"/>
                  <a:gd name="T26" fmla="*/ 0 w 961"/>
                  <a:gd name="T27" fmla="*/ 0 h 580"/>
                  <a:gd name="T28" fmla="*/ 0 w 961"/>
                  <a:gd name="T29" fmla="*/ 0 h 580"/>
                  <a:gd name="T30" fmla="*/ 0 w 961"/>
                  <a:gd name="T31" fmla="*/ 0 h 580"/>
                  <a:gd name="T32" fmla="*/ 0 w 961"/>
                  <a:gd name="T33" fmla="*/ 0 h 580"/>
                  <a:gd name="T34" fmla="*/ 0 w 961"/>
                  <a:gd name="T35" fmla="*/ 0 h 580"/>
                  <a:gd name="T36" fmla="*/ 0 w 961"/>
                  <a:gd name="T37" fmla="*/ 0 h 580"/>
                  <a:gd name="T38" fmla="*/ 0 w 961"/>
                  <a:gd name="T39" fmla="*/ 0 h 580"/>
                  <a:gd name="T40" fmla="*/ 0 w 961"/>
                  <a:gd name="T41" fmla="*/ 0 h 580"/>
                  <a:gd name="T42" fmla="*/ 0 w 961"/>
                  <a:gd name="T43" fmla="*/ 0 h 580"/>
                  <a:gd name="T44" fmla="*/ 0 w 961"/>
                  <a:gd name="T45" fmla="*/ 0 h 580"/>
                  <a:gd name="T46" fmla="*/ 0 w 961"/>
                  <a:gd name="T47" fmla="*/ 0 h 5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61" h="580">
                    <a:moveTo>
                      <a:pt x="961" y="230"/>
                    </a:moveTo>
                    <a:lnTo>
                      <a:pt x="961" y="230"/>
                    </a:lnTo>
                    <a:lnTo>
                      <a:pt x="952" y="184"/>
                    </a:lnTo>
                    <a:lnTo>
                      <a:pt x="926" y="145"/>
                    </a:lnTo>
                    <a:lnTo>
                      <a:pt x="766" y="35"/>
                    </a:lnTo>
                    <a:lnTo>
                      <a:pt x="727" y="9"/>
                    </a:lnTo>
                    <a:lnTo>
                      <a:pt x="681" y="0"/>
                    </a:lnTo>
                    <a:lnTo>
                      <a:pt x="635" y="9"/>
                    </a:lnTo>
                    <a:lnTo>
                      <a:pt x="74" y="239"/>
                    </a:lnTo>
                    <a:lnTo>
                      <a:pt x="35" y="265"/>
                    </a:lnTo>
                    <a:lnTo>
                      <a:pt x="9" y="304"/>
                    </a:lnTo>
                    <a:lnTo>
                      <a:pt x="0" y="350"/>
                    </a:lnTo>
                    <a:lnTo>
                      <a:pt x="9" y="395"/>
                    </a:lnTo>
                    <a:lnTo>
                      <a:pt x="35" y="434"/>
                    </a:lnTo>
                    <a:lnTo>
                      <a:pt x="74" y="460"/>
                    </a:lnTo>
                    <a:lnTo>
                      <a:pt x="335" y="540"/>
                    </a:lnTo>
                    <a:lnTo>
                      <a:pt x="381" y="550"/>
                    </a:lnTo>
                    <a:lnTo>
                      <a:pt x="541" y="580"/>
                    </a:lnTo>
                    <a:lnTo>
                      <a:pt x="681" y="580"/>
                    </a:lnTo>
                    <a:lnTo>
                      <a:pt x="727" y="570"/>
                    </a:lnTo>
                    <a:lnTo>
                      <a:pt x="766" y="544"/>
                    </a:lnTo>
                    <a:lnTo>
                      <a:pt x="926" y="314"/>
                    </a:lnTo>
                    <a:lnTo>
                      <a:pt x="952" y="275"/>
                    </a:lnTo>
                    <a:lnTo>
                      <a:pt x="961" y="23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78" name="Freeform 1284"/>
              <p:cNvSpPr>
                <a:spLocks/>
              </p:cNvSpPr>
              <p:nvPr/>
            </p:nvSpPr>
            <p:spPr bwMode="auto">
              <a:xfrm>
                <a:off x="4341" y="1987"/>
                <a:ext cx="450" cy="338"/>
              </a:xfrm>
              <a:custGeom>
                <a:avLst/>
                <a:gdLst>
                  <a:gd name="T0" fmla="*/ 0 w 1271"/>
                  <a:gd name="T1" fmla="*/ 0 h 990"/>
                  <a:gd name="T2" fmla="*/ 0 w 1271"/>
                  <a:gd name="T3" fmla="*/ 0 h 990"/>
                  <a:gd name="T4" fmla="*/ 0 w 1271"/>
                  <a:gd name="T5" fmla="*/ 0 h 990"/>
                  <a:gd name="T6" fmla="*/ 0 w 1271"/>
                  <a:gd name="T7" fmla="*/ 0 h 990"/>
                  <a:gd name="T8" fmla="*/ 0 w 1271"/>
                  <a:gd name="T9" fmla="*/ 0 h 990"/>
                  <a:gd name="T10" fmla="*/ 0 w 1271"/>
                  <a:gd name="T11" fmla="*/ 0 h 990"/>
                  <a:gd name="T12" fmla="*/ 0 w 1271"/>
                  <a:gd name="T13" fmla="*/ 0 h 990"/>
                  <a:gd name="T14" fmla="*/ 0 w 1271"/>
                  <a:gd name="T15" fmla="*/ 0 h 990"/>
                  <a:gd name="T16" fmla="*/ 0 w 1271"/>
                  <a:gd name="T17" fmla="*/ 0 h 990"/>
                  <a:gd name="T18" fmla="*/ 0 w 1271"/>
                  <a:gd name="T19" fmla="*/ 0 h 990"/>
                  <a:gd name="T20" fmla="*/ 0 w 1271"/>
                  <a:gd name="T21" fmla="*/ 0 h 990"/>
                  <a:gd name="T22" fmla="*/ 0 w 1271"/>
                  <a:gd name="T23" fmla="*/ 0 h 990"/>
                  <a:gd name="T24" fmla="*/ 0 w 1271"/>
                  <a:gd name="T25" fmla="*/ 0 h 990"/>
                  <a:gd name="T26" fmla="*/ 0 w 1271"/>
                  <a:gd name="T27" fmla="*/ 0 h 990"/>
                  <a:gd name="T28" fmla="*/ 0 w 1271"/>
                  <a:gd name="T29" fmla="*/ 0 h 990"/>
                  <a:gd name="T30" fmla="*/ 0 w 1271"/>
                  <a:gd name="T31" fmla="*/ 0 h 990"/>
                  <a:gd name="T32" fmla="*/ 0 w 1271"/>
                  <a:gd name="T33" fmla="*/ 0 h 990"/>
                  <a:gd name="T34" fmla="*/ 0 w 1271"/>
                  <a:gd name="T35" fmla="*/ 0 h 990"/>
                  <a:gd name="T36" fmla="*/ 0 w 1271"/>
                  <a:gd name="T37" fmla="*/ 0 h 990"/>
                  <a:gd name="T38" fmla="*/ 0 w 1271"/>
                  <a:gd name="T39" fmla="*/ 0 h 990"/>
                  <a:gd name="T40" fmla="*/ 0 w 1271"/>
                  <a:gd name="T41" fmla="*/ 0 h 990"/>
                  <a:gd name="T42" fmla="*/ 0 w 1271"/>
                  <a:gd name="T43" fmla="*/ 0 h 990"/>
                  <a:gd name="T44" fmla="*/ 0 w 1271"/>
                  <a:gd name="T45" fmla="*/ 0 h 990"/>
                  <a:gd name="T46" fmla="*/ 0 w 1271"/>
                  <a:gd name="T47" fmla="*/ 0 h 990"/>
                  <a:gd name="T48" fmla="*/ 0 w 1271"/>
                  <a:gd name="T49" fmla="*/ 0 h 990"/>
                  <a:gd name="T50" fmla="*/ 0 w 1271"/>
                  <a:gd name="T51" fmla="*/ 0 h 990"/>
                  <a:gd name="T52" fmla="*/ 0 w 1271"/>
                  <a:gd name="T53" fmla="*/ 0 h 99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71" h="990">
                    <a:moveTo>
                      <a:pt x="1271" y="550"/>
                    </a:moveTo>
                    <a:lnTo>
                      <a:pt x="1271" y="550"/>
                    </a:lnTo>
                    <a:lnTo>
                      <a:pt x="1221" y="200"/>
                    </a:lnTo>
                    <a:lnTo>
                      <a:pt x="1212" y="154"/>
                    </a:lnTo>
                    <a:lnTo>
                      <a:pt x="1186" y="115"/>
                    </a:lnTo>
                    <a:lnTo>
                      <a:pt x="1147" y="89"/>
                    </a:lnTo>
                    <a:lnTo>
                      <a:pt x="817" y="9"/>
                    </a:lnTo>
                    <a:lnTo>
                      <a:pt x="771" y="0"/>
                    </a:lnTo>
                    <a:lnTo>
                      <a:pt x="725" y="9"/>
                    </a:lnTo>
                    <a:lnTo>
                      <a:pt x="494" y="149"/>
                    </a:lnTo>
                    <a:lnTo>
                      <a:pt x="455" y="175"/>
                    </a:lnTo>
                    <a:lnTo>
                      <a:pt x="35" y="465"/>
                    </a:lnTo>
                    <a:lnTo>
                      <a:pt x="9" y="504"/>
                    </a:lnTo>
                    <a:lnTo>
                      <a:pt x="0" y="550"/>
                    </a:lnTo>
                    <a:lnTo>
                      <a:pt x="9" y="595"/>
                    </a:lnTo>
                    <a:lnTo>
                      <a:pt x="159" y="875"/>
                    </a:lnTo>
                    <a:lnTo>
                      <a:pt x="185" y="914"/>
                    </a:lnTo>
                    <a:lnTo>
                      <a:pt x="224" y="940"/>
                    </a:lnTo>
                    <a:lnTo>
                      <a:pt x="294" y="980"/>
                    </a:lnTo>
                    <a:lnTo>
                      <a:pt x="340" y="990"/>
                    </a:lnTo>
                    <a:lnTo>
                      <a:pt x="386" y="980"/>
                    </a:lnTo>
                    <a:lnTo>
                      <a:pt x="506" y="950"/>
                    </a:lnTo>
                    <a:lnTo>
                      <a:pt x="656" y="900"/>
                    </a:lnTo>
                    <a:lnTo>
                      <a:pt x="1197" y="660"/>
                    </a:lnTo>
                    <a:lnTo>
                      <a:pt x="1236" y="634"/>
                    </a:lnTo>
                    <a:lnTo>
                      <a:pt x="1262" y="595"/>
                    </a:lnTo>
                    <a:lnTo>
                      <a:pt x="1271" y="55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79" name="Freeform 1285"/>
              <p:cNvSpPr>
                <a:spLocks/>
              </p:cNvSpPr>
              <p:nvPr/>
            </p:nvSpPr>
            <p:spPr bwMode="auto">
              <a:xfrm>
                <a:off x="3371" y="1425"/>
                <a:ext cx="247" cy="218"/>
              </a:xfrm>
              <a:custGeom>
                <a:avLst/>
                <a:gdLst>
                  <a:gd name="T0" fmla="*/ 0 w 700"/>
                  <a:gd name="T1" fmla="*/ 0 h 640"/>
                  <a:gd name="T2" fmla="*/ 0 w 700"/>
                  <a:gd name="T3" fmla="*/ 0 h 640"/>
                  <a:gd name="T4" fmla="*/ 0 w 700"/>
                  <a:gd name="T5" fmla="*/ 0 h 640"/>
                  <a:gd name="T6" fmla="*/ 0 w 700"/>
                  <a:gd name="T7" fmla="*/ 0 h 640"/>
                  <a:gd name="T8" fmla="*/ 0 w 700"/>
                  <a:gd name="T9" fmla="*/ 0 h 640"/>
                  <a:gd name="T10" fmla="*/ 0 w 700"/>
                  <a:gd name="T11" fmla="*/ 0 h 640"/>
                  <a:gd name="T12" fmla="*/ 0 w 700"/>
                  <a:gd name="T13" fmla="*/ 0 h 640"/>
                  <a:gd name="T14" fmla="*/ 0 w 700"/>
                  <a:gd name="T15" fmla="*/ 0 h 640"/>
                  <a:gd name="T16" fmla="*/ 0 w 700"/>
                  <a:gd name="T17" fmla="*/ 0 h 640"/>
                  <a:gd name="T18" fmla="*/ 0 w 700"/>
                  <a:gd name="T19" fmla="*/ 0 h 640"/>
                  <a:gd name="T20" fmla="*/ 0 w 700"/>
                  <a:gd name="T21" fmla="*/ 0 h 640"/>
                  <a:gd name="T22" fmla="*/ 0 w 700"/>
                  <a:gd name="T23" fmla="*/ 0 h 640"/>
                  <a:gd name="T24" fmla="*/ 0 w 700"/>
                  <a:gd name="T25" fmla="*/ 0 h 640"/>
                  <a:gd name="T26" fmla="*/ 0 w 700"/>
                  <a:gd name="T27" fmla="*/ 0 h 640"/>
                  <a:gd name="T28" fmla="*/ 0 w 700"/>
                  <a:gd name="T29" fmla="*/ 0 h 640"/>
                  <a:gd name="T30" fmla="*/ 0 w 700"/>
                  <a:gd name="T31" fmla="*/ 0 h 640"/>
                  <a:gd name="T32" fmla="*/ 0 w 700"/>
                  <a:gd name="T33" fmla="*/ 0 h 640"/>
                  <a:gd name="T34" fmla="*/ 0 w 700"/>
                  <a:gd name="T35" fmla="*/ 0 h 640"/>
                  <a:gd name="T36" fmla="*/ 0 w 700"/>
                  <a:gd name="T37" fmla="*/ 0 h 640"/>
                  <a:gd name="T38" fmla="*/ 0 w 700"/>
                  <a:gd name="T39" fmla="*/ 0 h 640"/>
                  <a:gd name="T40" fmla="*/ 0 w 700"/>
                  <a:gd name="T41" fmla="*/ 0 h 640"/>
                  <a:gd name="T42" fmla="*/ 0 w 700"/>
                  <a:gd name="T43" fmla="*/ 0 h 640"/>
                  <a:gd name="T44" fmla="*/ 0 w 700"/>
                  <a:gd name="T45" fmla="*/ 0 h 6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00" h="640">
                    <a:moveTo>
                      <a:pt x="700" y="340"/>
                    </a:moveTo>
                    <a:lnTo>
                      <a:pt x="700" y="340"/>
                    </a:lnTo>
                    <a:lnTo>
                      <a:pt x="691" y="294"/>
                    </a:lnTo>
                    <a:lnTo>
                      <a:pt x="665" y="255"/>
                    </a:lnTo>
                    <a:lnTo>
                      <a:pt x="465" y="35"/>
                    </a:lnTo>
                    <a:lnTo>
                      <a:pt x="426" y="9"/>
                    </a:lnTo>
                    <a:lnTo>
                      <a:pt x="380" y="0"/>
                    </a:lnTo>
                    <a:lnTo>
                      <a:pt x="334" y="9"/>
                    </a:lnTo>
                    <a:lnTo>
                      <a:pt x="154" y="89"/>
                    </a:lnTo>
                    <a:lnTo>
                      <a:pt x="115" y="115"/>
                    </a:lnTo>
                    <a:lnTo>
                      <a:pt x="35" y="215"/>
                    </a:lnTo>
                    <a:lnTo>
                      <a:pt x="9" y="254"/>
                    </a:lnTo>
                    <a:lnTo>
                      <a:pt x="0" y="300"/>
                    </a:lnTo>
                    <a:lnTo>
                      <a:pt x="9" y="345"/>
                    </a:lnTo>
                    <a:lnTo>
                      <a:pt x="35" y="384"/>
                    </a:lnTo>
                    <a:lnTo>
                      <a:pt x="74" y="410"/>
                    </a:lnTo>
                    <a:lnTo>
                      <a:pt x="444" y="630"/>
                    </a:lnTo>
                    <a:lnTo>
                      <a:pt x="490" y="640"/>
                    </a:lnTo>
                    <a:lnTo>
                      <a:pt x="536" y="630"/>
                    </a:lnTo>
                    <a:lnTo>
                      <a:pt x="575" y="604"/>
                    </a:lnTo>
                    <a:lnTo>
                      <a:pt x="601" y="565"/>
                    </a:lnTo>
                    <a:lnTo>
                      <a:pt x="691" y="385"/>
                    </a:lnTo>
                    <a:lnTo>
                      <a:pt x="700" y="34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80" name="Freeform 1286"/>
              <p:cNvSpPr>
                <a:spLocks/>
              </p:cNvSpPr>
              <p:nvPr/>
            </p:nvSpPr>
            <p:spPr bwMode="auto">
              <a:xfrm>
                <a:off x="3930" y="2328"/>
                <a:ext cx="514" cy="358"/>
              </a:xfrm>
              <a:custGeom>
                <a:avLst/>
                <a:gdLst>
                  <a:gd name="T0" fmla="*/ 0 w 1451"/>
                  <a:gd name="T1" fmla="*/ 0 h 1050"/>
                  <a:gd name="T2" fmla="*/ 0 w 1451"/>
                  <a:gd name="T3" fmla="*/ 0 h 1050"/>
                  <a:gd name="T4" fmla="*/ 0 w 1451"/>
                  <a:gd name="T5" fmla="*/ 0 h 1050"/>
                  <a:gd name="T6" fmla="*/ 0 w 1451"/>
                  <a:gd name="T7" fmla="*/ 0 h 1050"/>
                  <a:gd name="T8" fmla="*/ 0 w 1451"/>
                  <a:gd name="T9" fmla="*/ 0 h 1050"/>
                  <a:gd name="T10" fmla="*/ 0 w 1451"/>
                  <a:gd name="T11" fmla="*/ 0 h 1050"/>
                  <a:gd name="T12" fmla="*/ 0 w 1451"/>
                  <a:gd name="T13" fmla="*/ 0 h 1050"/>
                  <a:gd name="T14" fmla="*/ 0 w 1451"/>
                  <a:gd name="T15" fmla="*/ 0 h 1050"/>
                  <a:gd name="T16" fmla="*/ 0 w 1451"/>
                  <a:gd name="T17" fmla="*/ 0 h 1050"/>
                  <a:gd name="T18" fmla="*/ 0 w 1451"/>
                  <a:gd name="T19" fmla="*/ 0 h 1050"/>
                  <a:gd name="T20" fmla="*/ 0 w 1451"/>
                  <a:gd name="T21" fmla="*/ 0 h 1050"/>
                  <a:gd name="T22" fmla="*/ 0 w 1451"/>
                  <a:gd name="T23" fmla="*/ 0 h 1050"/>
                  <a:gd name="T24" fmla="*/ 0 w 1451"/>
                  <a:gd name="T25" fmla="*/ 0 h 1050"/>
                  <a:gd name="T26" fmla="*/ 0 w 1451"/>
                  <a:gd name="T27" fmla="*/ 0 h 1050"/>
                  <a:gd name="T28" fmla="*/ 0 w 1451"/>
                  <a:gd name="T29" fmla="*/ 0 h 1050"/>
                  <a:gd name="T30" fmla="*/ 0 w 1451"/>
                  <a:gd name="T31" fmla="*/ 0 h 1050"/>
                  <a:gd name="T32" fmla="*/ 0 w 1451"/>
                  <a:gd name="T33" fmla="*/ 0 h 1050"/>
                  <a:gd name="T34" fmla="*/ 0 w 1451"/>
                  <a:gd name="T35" fmla="*/ 0 h 1050"/>
                  <a:gd name="T36" fmla="*/ 0 w 1451"/>
                  <a:gd name="T37" fmla="*/ 0 h 1050"/>
                  <a:gd name="T38" fmla="*/ 0 w 1451"/>
                  <a:gd name="T39" fmla="*/ 0 h 1050"/>
                  <a:gd name="T40" fmla="*/ 0 w 1451"/>
                  <a:gd name="T41" fmla="*/ 0 h 1050"/>
                  <a:gd name="T42" fmla="*/ 0 w 1451"/>
                  <a:gd name="T43" fmla="*/ 0 h 1050"/>
                  <a:gd name="T44" fmla="*/ 0 w 1451"/>
                  <a:gd name="T45" fmla="*/ 0 h 1050"/>
                  <a:gd name="T46" fmla="*/ 0 w 1451"/>
                  <a:gd name="T47" fmla="*/ 0 h 1050"/>
                  <a:gd name="T48" fmla="*/ 0 w 1451"/>
                  <a:gd name="T49" fmla="*/ 0 h 10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51" h="1050">
                    <a:moveTo>
                      <a:pt x="1451" y="320"/>
                    </a:moveTo>
                    <a:lnTo>
                      <a:pt x="1451" y="320"/>
                    </a:lnTo>
                    <a:lnTo>
                      <a:pt x="1442" y="274"/>
                    </a:lnTo>
                    <a:lnTo>
                      <a:pt x="1416" y="235"/>
                    </a:lnTo>
                    <a:lnTo>
                      <a:pt x="1377" y="209"/>
                    </a:lnTo>
                    <a:lnTo>
                      <a:pt x="1097" y="39"/>
                    </a:lnTo>
                    <a:lnTo>
                      <a:pt x="1051" y="30"/>
                    </a:lnTo>
                    <a:lnTo>
                      <a:pt x="390" y="0"/>
                    </a:lnTo>
                    <a:lnTo>
                      <a:pt x="344" y="9"/>
                    </a:lnTo>
                    <a:lnTo>
                      <a:pt x="74" y="99"/>
                    </a:lnTo>
                    <a:lnTo>
                      <a:pt x="35" y="125"/>
                    </a:lnTo>
                    <a:lnTo>
                      <a:pt x="9" y="164"/>
                    </a:lnTo>
                    <a:lnTo>
                      <a:pt x="0" y="210"/>
                    </a:lnTo>
                    <a:lnTo>
                      <a:pt x="60" y="530"/>
                    </a:lnTo>
                    <a:lnTo>
                      <a:pt x="69" y="575"/>
                    </a:lnTo>
                    <a:lnTo>
                      <a:pt x="95" y="614"/>
                    </a:lnTo>
                    <a:lnTo>
                      <a:pt x="134" y="640"/>
                    </a:lnTo>
                    <a:lnTo>
                      <a:pt x="835" y="1040"/>
                    </a:lnTo>
                    <a:lnTo>
                      <a:pt x="881" y="1050"/>
                    </a:lnTo>
                    <a:lnTo>
                      <a:pt x="1231" y="1010"/>
                    </a:lnTo>
                    <a:lnTo>
                      <a:pt x="1277" y="1000"/>
                    </a:lnTo>
                    <a:lnTo>
                      <a:pt x="1316" y="974"/>
                    </a:lnTo>
                    <a:lnTo>
                      <a:pt x="1342" y="935"/>
                    </a:lnTo>
                    <a:lnTo>
                      <a:pt x="1351" y="890"/>
                    </a:lnTo>
                    <a:lnTo>
                      <a:pt x="1451" y="3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81" name="Freeform 1287"/>
              <p:cNvSpPr>
                <a:spLocks/>
              </p:cNvSpPr>
              <p:nvPr/>
            </p:nvSpPr>
            <p:spPr bwMode="auto">
              <a:xfrm>
                <a:off x="4387" y="2690"/>
                <a:ext cx="259" cy="160"/>
              </a:xfrm>
              <a:custGeom>
                <a:avLst/>
                <a:gdLst>
                  <a:gd name="T0" fmla="*/ 0 w 731"/>
                  <a:gd name="T1" fmla="*/ 0 h 470"/>
                  <a:gd name="T2" fmla="*/ 0 w 731"/>
                  <a:gd name="T3" fmla="*/ 0 h 470"/>
                  <a:gd name="T4" fmla="*/ 0 w 731"/>
                  <a:gd name="T5" fmla="*/ 0 h 470"/>
                  <a:gd name="T6" fmla="*/ 0 w 731"/>
                  <a:gd name="T7" fmla="*/ 0 h 470"/>
                  <a:gd name="T8" fmla="*/ 0 w 731"/>
                  <a:gd name="T9" fmla="*/ 0 h 470"/>
                  <a:gd name="T10" fmla="*/ 0 w 731"/>
                  <a:gd name="T11" fmla="*/ 0 h 470"/>
                  <a:gd name="T12" fmla="*/ 0 w 731"/>
                  <a:gd name="T13" fmla="*/ 0 h 470"/>
                  <a:gd name="T14" fmla="*/ 0 w 731"/>
                  <a:gd name="T15" fmla="*/ 0 h 470"/>
                  <a:gd name="T16" fmla="*/ 0 w 731"/>
                  <a:gd name="T17" fmla="*/ 0 h 470"/>
                  <a:gd name="T18" fmla="*/ 0 w 731"/>
                  <a:gd name="T19" fmla="*/ 0 h 470"/>
                  <a:gd name="T20" fmla="*/ 0 w 731"/>
                  <a:gd name="T21" fmla="*/ 0 h 470"/>
                  <a:gd name="T22" fmla="*/ 0 w 731"/>
                  <a:gd name="T23" fmla="*/ 0 h 470"/>
                  <a:gd name="T24" fmla="*/ 0 w 731"/>
                  <a:gd name="T25" fmla="*/ 0 h 470"/>
                  <a:gd name="T26" fmla="*/ 0 w 731"/>
                  <a:gd name="T27" fmla="*/ 0 h 470"/>
                  <a:gd name="T28" fmla="*/ 0 w 731"/>
                  <a:gd name="T29" fmla="*/ 0 h 470"/>
                  <a:gd name="T30" fmla="*/ 0 w 731"/>
                  <a:gd name="T31" fmla="*/ 0 h 470"/>
                  <a:gd name="T32" fmla="*/ 0 w 731"/>
                  <a:gd name="T33" fmla="*/ 0 h 470"/>
                  <a:gd name="T34" fmla="*/ 0 w 731"/>
                  <a:gd name="T35" fmla="*/ 0 h 470"/>
                  <a:gd name="T36" fmla="*/ 0 w 731"/>
                  <a:gd name="T37" fmla="*/ 0 h 470"/>
                  <a:gd name="T38" fmla="*/ 0 w 731"/>
                  <a:gd name="T39" fmla="*/ 0 h 470"/>
                  <a:gd name="T40" fmla="*/ 0 w 731"/>
                  <a:gd name="T41" fmla="*/ 0 h 470"/>
                  <a:gd name="T42" fmla="*/ 0 w 731"/>
                  <a:gd name="T43" fmla="*/ 0 h 470"/>
                  <a:gd name="T44" fmla="*/ 0 w 731"/>
                  <a:gd name="T45" fmla="*/ 0 h 47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31" h="470">
                    <a:moveTo>
                      <a:pt x="731" y="320"/>
                    </a:moveTo>
                    <a:lnTo>
                      <a:pt x="731" y="320"/>
                    </a:lnTo>
                    <a:lnTo>
                      <a:pt x="721" y="274"/>
                    </a:lnTo>
                    <a:lnTo>
                      <a:pt x="671" y="144"/>
                    </a:lnTo>
                    <a:lnTo>
                      <a:pt x="645" y="105"/>
                    </a:lnTo>
                    <a:lnTo>
                      <a:pt x="606" y="79"/>
                    </a:lnTo>
                    <a:lnTo>
                      <a:pt x="426" y="29"/>
                    </a:lnTo>
                    <a:lnTo>
                      <a:pt x="380" y="20"/>
                    </a:lnTo>
                    <a:lnTo>
                      <a:pt x="120" y="0"/>
                    </a:lnTo>
                    <a:lnTo>
                      <a:pt x="74" y="9"/>
                    </a:lnTo>
                    <a:lnTo>
                      <a:pt x="35" y="35"/>
                    </a:lnTo>
                    <a:lnTo>
                      <a:pt x="9" y="74"/>
                    </a:lnTo>
                    <a:lnTo>
                      <a:pt x="0" y="120"/>
                    </a:lnTo>
                    <a:lnTo>
                      <a:pt x="9" y="165"/>
                    </a:lnTo>
                    <a:lnTo>
                      <a:pt x="35" y="204"/>
                    </a:lnTo>
                    <a:lnTo>
                      <a:pt x="74" y="230"/>
                    </a:lnTo>
                    <a:lnTo>
                      <a:pt x="424" y="460"/>
                    </a:lnTo>
                    <a:lnTo>
                      <a:pt x="470" y="470"/>
                    </a:lnTo>
                    <a:lnTo>
                      <a:pt x="516" y="460"/>
                    </a:lnTo>
                    <a:lnTo>
                      <a:pt x="656" y="430"/>
                    </a:lnTo>
                    <a:lnTo>
                      <a:pt x="695" y="404"/>
                    </a:lnTo>
                    <a:lnTo>
                      <a:pt x="721" y="365"/>
                    </a:lnTo>
                    <a:lnTo>
                      <a:pt x="731" y="3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82" name="Freeform 1288"/>
              <p:cNvSpPr>
                <a:spLocks/>
              </p:cNvSpPr>
              <p:nvPr/>
            </p:nvSpPr>
            <p:spPr bwMode="auto">
              <a:xfrm>
                <a:off x="4256" y="2833"/>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83" name="Freeform 1289"/>
              <p:cNvSpPr>
                <a:spLocks/>
              </p:cNvSpPr>
              <p:nvPr/>
            </p:nvSpPr>
            <p:spPr bwMode="auto">
              <a:xfrm>
                <a:off x="4706" y="3034"/>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84" name="Freeform 1290"/>
              <p:cNvSpPr>
                <a:spLocks/>
              </p:cNvSpPr>
              <p:nvPr/>
            </p:nvSpPr>
            <p:spPr bwMode="auto">
              <a:xfrm>
                <a:off x="5011" y="2079"/>
                <a:ext cx="131" cy="103"/>
              </a:xfrm>
              <a:custGeom>
                <a:avLst/>
                <a:gdLst>
                  <a:gd name="T0" fmla="*/ 0 w 370"/>
                  <a:gd name="T1" fmla="*/ 0 h 300"/>
                  <a:gd name="T2" fmla="*/ 0 w 370"/>
                  <a:gd name="T3" fmla="*/ 0 h 300"/>
                  <a:gd name="T4" fmla="*/ 0 w 370"/>
                  <a:gd name="T5" fmla="*/ 0 h 300"/>
                  <a:gd name="T6" fmla="*/ 0 w 370"/>
                  <a:gd name="T7" fmla="*/ 0 h 300"/>
                  <a:gd name="T8" fmla="*/ 0 w 370"/>
                  <a:gd name="T9" fmla="*/ 0 h 300"/>
                  <a:gd name="T10" fmla="*/ 0 w 370"/>
                  <a:gd name="T11" fmla="*/ 0 h 300"/>
                  <a:gd name="T12" fmla="*/ 0 w 370"/>
                  <a:gd name="T13" fmla="*/ 0 h 300"/>
                  <a:gd name="T14" fmla="*/ 0 w 370"/>
                  <a:gd name="T15" fmla="*/ 0 h 300"/>
                  <a:gd name="T16" fmla="*/ 0 w 370"/>
                  <a:gd name="T17" fmla="*/ 0 h 300"/>
                  <a:gd name="T18" fmla="*/ 0 w 370"/>
                  <a:gd name="T19" fmla="*/ 0 h 300"/>
                  <a:gd name="T20" fmla="*/ 0 w 370"/>
                  <a:gd name="T21" fmla="*/ 0 h 300"/>
                  <a:gd name="T22" fmla="*/ 0 w 370"/>
                  <a:gd name="T23" fmla="*/ 0 h 300"/>
                  <a:gd name="T24" fmla="*/ 0 w 370"/>
                  <a:gd name="T25" fmla="*/ 0 h 300"/>
                  <a:gd name="T26" fmla="*/ 0 w 370"/>
                  <a:gd name="T27" fmla="*/ 0 h 300"/>
                  <a:gd name="T28" fmla="*/ 0 w 370"/>
                  <a:gd name="T29" fmla="*/ 0 h 300"/>
                  <a:gd name="T30" fmla="*/ 0 w 370"/>
                  <a:gd name="T31" fmla="*/ 0 h 300"/>
                  <a:gd name="T32" fmla="*/ 0 w 370"/>
                  <a:gd name="T33" fmla="*/ 0 h 300"/>
                  <a:gd name="T34" fmla="*/ 0 w 370"/>
                  <a:gd name="T35" fmla="*/ 0 h 300"/>
                  <a:gd name="T36" fmla="*/ 0 w 370"/>
                  <a:gd name="T37" fmla="*/ 0 h 300"/>
                  <a:gd name="T38" fmla="*/ 0 w 370"/>
                  <a:gd name="T39" fmla="*/ 0 h 3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70" h="300">
                    <a:moveTo>
                      <a:pt x="370" y="120"/>
                    </a:moveTo>
                    <a:lnTo>
                      <a:pt x="370" y="120"/>
                    </a:lnTo>
                    <a:lnTo>
                      <a:pt x="361" y="74"/>
                    </a:lnTo>
                    <a:lnTo>
                      <a:pt x="335" y="35"/>
                    </a:lnTo>
                    <a:lnTo>
                      <a:pt x="296" y="9"/>
                    </a:lnTo>
                    <a:lnTo>
                      <a:pt x="250" y="0"/>
                    </a:lnTo>
                    <a:lnTo>
                      <a:pt x="204" y="9"/>
                    </a:lnTo>
                    <a:lnTo>
                      <a:pt x="74" y="69"/>
                    </a:lnTo>
                    <a:lnTo>
                      <a:pt x="35" y="95"/>
                    </a:lnTo>
                    <a:lnTo>
                      <a:pt x="9" y="134"/>
                    </a:lnTo>
                    <a:lnTo>
                      <a:pt x="0" y="180"/>
                    </a:lnTo>
                    <a:lnTo>
                      <a:pt x="9" y="225"/>
                    </a:lnTo>
                    <a:lnTo>
                      <a:pt x="35" y="264"/>
                    </a:lnTo>
                    <a:lnTo>
                      <a:pt x="74" y="290"/>
                    </a:lnTo>
                    <a:lnTo>
                      <a:pt x="120" y="300"/>
                    </a:lnTo>
                    <a:lnTo>
                      <a:pt x="166" y="290"/>
                    </a:lnTo>
                    <a:lnTo>
                      <a:pt x="296" y="230"/>
                    </a:lnTo>
                    <a:lnTo>
                      <a:pt x="335" y="204"/>
                    </a:lnTo>
                    <a:lnTo>
                      <a:pt x="361" y="165"/>
                    </a:lnTo>
                    <a:lnTo>
                      <a:pt x="37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85" name="Freeform 1291"/>
              <p:cNvSpPr>
                <a:spLocks/>
              </p:cNvSpPr>
              <p:nvPr/>
            </p:nvSpPr>
            <p:spPr bwMode="auto">
              <a:xfrm>
                <a:off x="3449" y="1329"/>
                <a:ext cx="573" cy="764"/>
              </a:xfrm>
              <a:custGeom>
                <a:avLst/>
                <a:gdLst>
                  <a:gd name="T0" fmla="*/ 0 w 1621"/>
                  <a:gd name="T1" fmla="*/ 0 h 2240"/>
                  <a:gd name="T2" fmla="*/ 0 w 1621"/>
                  <a:gd name="T3" fmla="*/ 0 h 2240"/>
                  <a:gd name="T4" fmla="*/ 0 w 1621"/>
                  <a:gd name="T5" fmla="*/ 0 h 2240"/>
                  <a:gd name="T6" fmla="*/ 0 w 1621"/>
                  <a:gd name="T7" fmla="*/ 0 h 2240"/>
                  <a:gd name="T8" fmla="*/ 0 w 1621"/>
                  <a:gd name="T9" fmla="*/ 0 h 2240"/>
                  <a:gd name="T10" fmla="*/ 0 w 1621"/>
                  <a:gd name="T11" fmla="*/ 0 h 2240"/>
                  <a:gd name="T12" fmla="*/ 0 w 1621"/>
                  <a:gd name="T13" fmla="*/ 0 h 2240"/>
                  <a:gd name="T14" fmla="*/ 0 w 1621"/>
                  <a:gd name="T15" fmla="*/ 0 h 2240"/>
                  <a:gd name="T16" fmla="*/ 0 w 1621"/>
                  <a:gd name="T17" fmla="*/ 0 h 2240"/>
                  <a:gd name="T18" fmla="*/ 0 w 1621"/>
                  <a:gd name="T19" fmla="*/ 0 h 2240"/>
                  <a:gd name="T20" fmla="*/ 0 w 1621"/>
                  <a:gd name="T21" fmla="*/ 0 h 2240"/>
                  <a:gd name="T22" fmla="*/ 0 w 1621"/>
                  <a:gd name="T23" fmla="*/ 0 h 2240"/>
                  <a:gd name="T24" fmla="*/ 0 w 1621"/>
                  <a:gd name="T25" fmla="*/ 0 h 2240"/>
                  <a:gd name="T26" fmla="*/ 0 w 1621"/>
                  <a:gd name="T27" fmla="*/ 0 h 2240"/>
                  <a:gd name="T28" fmla="*/ 0 w 1621"/>
                  <a:gd name="T29" fmla="*/ 0 h 2240"/>
                  <a:gd name="T30" fmla="*/ 0 w 1621"/>
                  <a:gd name="T31" fmla="*/ 0 h 2240"/>
                  <a:gd name="T32" fmla="*/ 0 w 1621"/>
                  <a:gd name="T33" fmla="*/ 0 h 2240"/>
                  <a:gd name="T34" fmla="*/ 0 w 1621"/>
                  <a:gd name="T35" fmla="*/ 0 h 2240"/>
                  <a:gd name="T36" fmla="*/ 0 w 1621"/>
                  <a:gd name="T37" fmla="*/ 0 h 2240"/>
                  <a:gd name="T38" fmla="*/ 0 w 1621"/>
                  <a:gd name="T39" fmla="*/ 0 h 2240"/>
                  <a:gd name="T40" fmla="*/ 0 w 1621"/>
                  <a:gd name="T41" fmla="*/ 0 h 2240"/>
                  <a:gd name="T42" fmla="*/ 0 w 1621"/>
                  <a:gd name="T43" fmla="*/ 0 h 2240"/>
                  <a:gd name="T44" fmla="*/ 0 w 1621"/>
                  <a:gd name="T45" fmla="*/ 0 h 2240"/>
                  <a:gd name="T46" fmla="*/ 0 w 1621"/>
                  <a:gd name="T47" fmla="*/ 0 h 2240"/>
                  <a:gd name="T48" fmla="*/ 0 w 1621"/>
                  <a:gd name="T49" fmla="*/ 0 h 2240"/>
                  <a:gd name="T50" fmla="*/ 0 w 1621"/>
                  <a:gd name="T51" fmla="*/ 0 h 224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621" h="2240">
                    <a:moveTo>
                      <a:pt x="1621" y="410"/>
                    </a:moveTo>
                    <a:lnTo>
                      <a:pt x="1621" y="410"/>
                    </a:lnTo>
                    <a:lnTo>
                      <a:pt x="1612" y="364"/>
                    </a:lnTo>
                    <a:lnTo>
                      <a:pt x="1586" y="325"/>
                    </a:lnTo>
                    <a:lnTo>
                      <a:pt x="1216" y="35"/>
                    </a:lnTo>
                    <a:lnTo>
                      <a:pt x="1177" y="9"/>
                    </a:lnTo>
                    <a:lnTo>
                      <a:pt x="1131" y="0"/>
                    </a:lnTo>
                    <a:lnTo>
                      <a:pt x="1085" y="9"/>
                    </a:lnTo>
                    <a:lnTo>
                      <a:pt x="1046" y="35"/>
                    </a:lnTo>
                    <a:lnTo>
                      <a:pt x="806" y="215"/>
                    </a:lnTo>
                    <a:lnTo>
                      <a:pt x="780" y="254"/>
                    </a:lnTo>
                    <a:lnTo>
                      <a:pt x="139" y="1454"/>
                    </a:lnTo>
                    <a:lnTo>
                      <a:pt x="9" y="1704"/>
                    </a:lnTo>
                    <a:lnTo>
                      <a:pt x="0" y="1750"/>
                    </a:lnTo>
                    <a:lnTo>
                      <a:pt x="60" y="2120"/>
                    </a:lnTo>
                    <a:lnTo>
                      <a:pt x="69" y="2165"/>
                    </a:lnTo>
                    <a:lnTo>
                      <a:pt x="95" y="2204"/>
                    </a:lnTo>
                    <a:lnTo>
                      <a:pt x="134" y="2230"/>
                    </a:lnTo>
                    <a:lnTo>
                      <a:pt x="180" y="2240"/>
                    </a:lnTo>
                    <a:lnTo>
                      <a:pt x="226" y="2230"/>
                    </a:lnTo>
                    <a:lnTo>
                      <a:pt x="666" y="2080"/>
                    </a:lnTo>
                    <a:lnTo>
                      <a:pt x="705" y="2054"/>
                    </a:lnTo>
                    <a:lnTo>
                      <a:pt x="1226" y="1704"/>
                    </a:lnTo>
                    <a:lnTo>
                      <a:pt x="1252" y="1665"/>
                    </a:lnTo>
                    <a:lnTo>
                      <a:pt x="1612" y="455"/>
                    </a:lnTo>
                    <a:lnTo>
                      <a:pt x="1621" y="4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86" name="Freeform 1292"/>
              <p:cNvSpPr>
                <a:spLocks/>
              </p:cNvSpPr>
              <p:nvPr/>
            </p:nvSpPr>
            <p:spPr bwMode="auto">
              <a:xfrm>
                <a:off x="4943" y="2352"/>
                <a:ext cx="163" cy="143"/>
              </a:xfrm>
              <a:custGeom>
                <a:avLst/>
                <a:gdLst>
                  <a:gd name="T0" fmla="*/ 0 w 461"/>
                  <a:gd name="T1" fmla="*/ 0 h 420"/>
                  <a:gd name="T2" fmla="*/ 0 w 461"/>
                  <a:gd name="T3" fmla="*/ 0 h 420"/>
                  <a:gd name="T4" fmla="*/ 0 w 461"/>
                  <a:gd name="T5" fmla="*/ 0 h 420"/>
                  <a:gd name="T6" fmla="*/ 0 w 461"/>
                  <a:gd name="T7" fmla="*/ 0 h 420"/>
                  <a:gd name="T8" fmla="*/ 0 w 461"/>
                  <a:gd name="T9" fmla="*/ 0 h 420"/>
                  <a:gd name="T10" fmla="*/ 0 w 461"/>
                  <a:gd name="T11" fmla="*/ 0 h 420"/>
                  <a:gd name="T12" fmla="*/ 0 w 461"/>
                  <a:gd name="T13" fmla="*/ 0 h 420"/>
                  <a:gd name="T14" fmla="*/ 0 w 461"/>
                  <a:gd name="T15" fmla="*/ 0 h 420"/>
                  <a:gd name="T16" fmla="*/ 0 w 461"/>
                  <a:gd name="T17" fmla="*/ 0 h 420"/>
                  <a:gd name="T18" fmla="*/ 0 w 461"/>
                  <a:gd name="T19" fmla="*/ 0 h 420"/>
                  <a:gd name="T20" fmla="*/ 0 w 461"/>
                  <a:gd name="T21" fmla="*/ 0 h 420"/>
                  <a:gd name="T22" fmla="*/ 0 w 461"/>
                  <a:gd name="T23" fmla="*/ 0 h 420"/>
                  <a:gd name="T24" fmla="*/ 0 w 461"/>
                  <a:gd name="T25" fmla="*/ 0 h 420"/>
                  <a:gd name="T26" fmla="*/ 0 w 461"/>
                  <a:gd name="T27" fmla="*/ 0 h 420"/>
                  <a:gd name="T28" fmla="*/ 0 w 461"/>
                  <a:gd name="T29" fmla="*/ 0 h 420"/>
                  <a:gd name="T30" fmla="*/ 0 w 461"/>
                  <a:gd name="T31" fmla="*/ 0 h 420"/>
                  <a:gd name="T32" fmla="*/ 0 w 461"/>
                  <a:gd name="T33" fmla="*/ 0 h 420"/>
                  <a:gd name="T34" fmla="*/ 0 w 461"/>
                  <a:gd name="T35" fmla="*/ 0 h 420"/>
                  <a:gd name="T36" fmla="*/ 0 w 461"/>
                  <a:gd name="T37" fmla="*/ 0 h 420"/>
                  <a:gd name="T38" fmla="*/ 0 w 461"/>
                  <a:gd name="T39" fmla="*/ 0 h 420"/>
                  <a:gd name="T40" fmla="*/ 0 w 461"/>
                  <a:gd name="T41" fmla="*/ 0 h 4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61" h="420">
                    <a:moveTo>
                      <a:pt x="461" y="300"/>
                    </a:moveTo>
                    <a:lnTo>
                      <a:pt x="461" y="300"/>
                    </a:lnTo>
                    <a:lnTo>
                      <a:pt x="452" y="254"/>
                    </a:lnTo>
                    <a:lnTo>
                      <a:pt x="426" y="215"/>
                    </a:lnTo>
                    <a:lnTo>
                      <a:pt x="275" y="35"/>
                    </a:lnTo>
                    <a:lnTo>
                      <a:pt x="236" y="9"/>
                    </a:lnTo>
                    <a:lnTo>
                      <a:pt x="191" y="0"/>
                    </a:lnTo>
                    <a:lnTo>
                      <a:pt x="145" y="9"/>
                    </a:lnTo>
                    <a:lnTo>
                      <a:pt x="106" y="35"/>
                    </a:lnTo>
                    <a:lnTo>
                      <a:pt x="80" y="74"/>
                    </a:lnTo>
                    <a:lnTo>
                      <a:pt x="9" y="224"/>
                    </a:lnTo>
                    <a:lnTo>
                      <a:pt x="0" y="270"/>
                    </a:lnTo>
                    <a:lnTo>
                      <a:pt x="9" y="315"/>
                    </a:lnTo>
                    <a:lnTo>
                      <a:pt x="36" y="354"/>
                    </a:lnTo>
                    <a:lnTo>
                      <a:pt x="74" y="380"/>
                    </a:lnTo>
                    <a:lnTo>
                      <a:pt x="120" y="390"/>
                    </a:lnTo>
                    <a:lnTo>
                      <a:pt x="341" y="420"/>
                    </a:lnTo>
                    <a:lnTo>
                      <a:pt x="387" y="410"/>
                    </a:lnTo>
                    <a:lnTo>
                      <a:pt x="426" y="384"/>
                    </a:lnTo>
                    <a:lnTo>
                      <a:pt x="452" y="345"/>
                    </a:lnTo>
                    <a:lnTo>
                      <a:pt x="461" y="30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87" name="Freeform 1293"/>
              <p:cNvSpPr>
                <a:spLocks/>
              </p:cNvSpPr>
              <p:nvPr/>
            </p:nvSpPr>
            <p:spPr bwMode="auto">
              <a:xfrm>
                <a:off x="3948" y="2608"/>
                <a:ext cx="386" cy="368"/>
              </a:xfrm>
              <a:custGeom>
                <a:avLst/>
                <a:gdLst>
                  <a:gd name="T0" fmla="*/ 0 w 1091"/>
                  <a:gd name="T1" fmla="*/ 0 h 1080"/>
                  <a:gd name="T2" fmla="*/ 0 w 1091"/>
                  <a:gd name="T3" fmla="*/ 0 h 1080"/>
                  <a:gd name="T4" fmla="*/ 0 w 1091"/>
                  <a:gd name="T5" fmla="*/ 0 h 1080"/>
                  <a:gd name="T6" fmla="*/ 0 60000 65536"/>
                  <a:gd name="T7" fmla="*/ 0 60000 65536"/>
                  <a:gd name="T8" fmla="*/ 0 60000 65536"/>
                </a:gdLst>
                <a:ahLst/>
                <a:cxnLst>
                  <a:cxn ang="T6">
                    <a:pos x="T0" y="T1"/>
                  </a:cxn>
                  <a:cxn ang="T7">
                    <a:pos x="T2" y="T3"/>
                  </a:cxn>
                  <a:cxn ang="T8">
                    <a:pos x="T4" y="T5"/>
                  </a:cxn>
                </a:cxnLst>
                <a:rect l="0" t="0" r="r" b="b"/>
                <a:pathLst>
                  <a:path w="1091" h="1080">
                    <a:moveTo>
                      <a:pt x="1091" y="0"/>
                    </a:moveTo>
                    <a:lnTo>
                      <a:pt x="1091" y="0"/>
                    </a:lnTo>
                    <a:lnTo>
                      <a:pt x="0" y="10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88" name="Freeform 1294"/>
              <p:cNvSpPr>
                <a:spLocks/>
              </p:cNvSpPr>
              <p:nvPr/>
            </p:nvSpPr>
            <p:spPr bwMode="auto">
              <a:xfrm>
                <a:off x="3937" y="2976"/>
                <a:ext cx="11" cy="44"/>
              </a:xfrm>
              <a:custGeom>
                <a:avLst/>
                <a:gdLst>
                  <a:gd name="T0" fmla="*/ 0 w 30"/>
                  <a:gd name="T1" fmla="*/ 0 h 130"/>
                  <a:gd name="T2" fmla="*/ 0 w 30"/>
                  <a:gd name="T3" fmla="*/ 0 h 130"/>
                  <a:gd name="T4" fmla="*/ 0 w 30"/>
                  <a:gd name="T5" fmla="*/ 0 h 130"/>
                  <a:gd name="T6" fmla="*/ 0 60000 65536"/>
                  <a:gd name="T7" fmla="*/ 0 60000 65536"/>
                  <a:gd name="T8" fmla="*/ 0 60000 65536"/>
                </a:gdLst>
                <a:ahLst/>
                <a:cxnLst>
                  <a:cxn ang="T6">
                    <a:pos x="T0" y="T1"/>
                  </a:cxn>
                  <a:cxn ang="T7">
                    <a:pos x="T2" y="T3"/>
                  </a:cxn>
                  <a:cxn ang="T8">
                    <a:pos x="T4" y="T5"/>
                  </a:cxn>
                </a:cxnLst>
                <a:rect l="0" t="0" r="r" b="b"/>
                <a:pathLst>
                  <a:path w="30" h="130">
                    <a:moveTo>
                      <a:pt x="0" y="130"/>
                    </a:moveTo>
                    <a:lnTo>
                      <a:pt x="0" y="130"/>
                    </a:lnTo>
                    <a:lnTo>
                      <a:pt x="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89" name="Freeform 1295"/>
              <p:cNvSpPr>
                <a:spLocks/>
              </p:cNvSpPr>
              <p:nvPr/>
            </p:nvSpPr>
            <p:spPr bwMode="auto">
              <a:xfrm>
                <a:off x="3803" y="3174"/>
                <a:ext cx="42"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0" y="0"/>
                    </a:moveTo>
                    <a:lnTo>
                      <a:pt x="0" y="0"/>
                    </a:lnTo>
                    <a:lnTo>
                      <a:pt x="12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90" name="Freeform 1296"/>
              <p:cNvSpPr>
                <a:spLocks/>
              </p:cNvSpPr>
              <p:nvPr/>
            </p:nvSpPr>
            <p:spPr bwMode="auto">
              <a:xfrm>
                <a:off x="4639" y="2495"/>
                <a:ext cx="46" cy="11"/>
              </a:xfrm>
              <a:custGeom>
                <a:avLst/>
                <a:gdLst>
                  <a:gd name="T0" fmla="*/ 0 w 130"/>
                  <a:gd name="T1" fmla="*/ 0 h 30"/>
                  <a:gd name="T2" fmla="*/ 0 w 130"/>
                  <a:gd name="T3" fmla="*/ 0 h 30"/>
                  <a:gd name="T4" fmla="*/ 0 w 130"/>
                  <a:gd name="T5" fmla="*/ 0 h 30"/>
                  <a:gd name="T6" fmla="*/ 0 60000 65536"/>
                  <a:gd name="T7" fmla="*/ 0 60000 65536"/>
                  <a:gd name="T8" fmla="*/ 0 60000 65536"/>
                </a:gdLst>
                <a:ahLst/>
                <a:cxnLst>
                  <a:cxn ang="T6">
                    <a:pos x="T0" y="T1"/>
                  </a:cxn>
                  <a:cxn ang="T7">
                    <a:pos x="T2" y="T3"/>
                  </a:cxn>
                  <a:cxn ang="T8">
                    <a:pos x="T4" y="T5"/>
                  </a:cxn>
                </a:cxnLst>
                <a:rect l="0" t="0" r="r" b="b"/>
                <a:pathLst>
                  <a:path w="130" h="30">
                    <a:moveTo>
                      <a:pt x="130" y="0"/>
                    </a:moveTo>
                    <a:lnTo>
                      <a:pt x="13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91" name="Freeform 1297"/>
              <p:cNvSpPr>
                <a:spLocks/>
              </p:cNvSpPr>
              <p:nvPr/>
            </p:nvSpPr>
            <p:spPr bwMode="auto">
              <a:xfrm>
                <a:off x="4345" y="2506"/>
                <a:ext cx="294" cy="58"/>
              </a:xfrm>
              <a:custGeom>
                <a:avLst/>
                <a:gdLst>
                  <a:gd name="T0" fmla="*/ 0 w 831"/>
                  <a:gd name="T1" fmla="*/ 0 h 170"/>
                  <a:gd name="T2" fmla="*/ 0 w 831"/>
                  <a:gd name="T3" fmla="*/ 0 h 170"/>
                  <a:gd name="T4" fmla="*/ 0 w 831"/>
                  <a:gd name="T5" fmla="*/ 0 h 170"/>
                  <a:gd name="T6" fmla="*/ 0 60000 65536"/>
                  <a:gd name="T7" fmla="*/ 0 60000 65536"/>
                  <a:gd name="T8" fmla="*/ 0 60000 65536"/>
                </a:gdLst>
                <a:ahLst/>
                <a:cxnLst>
                  <a:cxn ang="T6">
                    <a:pos x="T0" y="T1"/>
                  </a:cxn>
                  <a:cxn ang="T7">
                    <a:pos x="T2" y="T3"/>
                  </a:cxn>
                  <a:cxn ang="T8">
                    <a:pos x="T4" y="T5"/>
                  </a:cxn>
                </a:cxnLst>
                <a:rect l="0" t="0" r="r" b="b"/>
                <a:pathLst>
                  <a:path w="831" h="170">
                    <a:moveTo>
                      <a:pt x="0" y="170"/>
                    </a:moveTo>
                    <a:lnTo>
                      <a:pt x="0" y="170"/>
                    </a:lnTo>
                    <a:lnTo>
                      <a:pt x="8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92" name="Freeform 1298"/>
              <p:cNvSpPr>
                <a:spLocks/>
              </p:cNvSpPr>
              <p:nvPr/>
            </p:nvSpPr>
            <p:spPr bwMode="auto">
              <a:xfrm>
                <a:off x="3994" y="2509"/>
                <a:ext cx="57" cy="20"/>
              </a:xfrm>
              <a:custGeom>
                <a:avLst/>
                <a:gdLst>
                  <a:gd name="T0" fmla="*/ 0 w 160"/>
                  <a:gd name="T1" fmla="*/ 0 h 60"/>
                  <a:gd name="T2" fmla="*/ 0 w 160"/>
                  <a:gd name="T3" fmla="*/ 0 h 60"/>
                  <a:gd name="T4" fmla="*/ 0 w 160"/>
                  <a:gd name="T5" fmla="*/ 0 h 60"/>
                  <a:gd name="T6" fmla="*/ 0 60000 65536"/>
                  <a:gd name="T7" fmla="*/ 0 60000 65536"/>
                  <a:gd name="T8" fmla="*/ 0 60000 65536"/>
                </a:gdLst>
                <a:ahLst/>
                <a:cxnLst>
                  <a:cxn ang="T6">
                    <a:pos x="T0" y="T1"/>
                  </a:cxn>
                  <a:cxn ang="T7">
                    <a:pos x="T2" y="T3"/>
                  </a:cxn>
                  <a:cxn ang="T8">
                    <a:pos x="T4" y="T5"/>
                  </a:cxn>
                </a:cxnLst>
                <a:rect l="0" t="0" r="r" b="b"/>
                <a:pathLst>
                  <a:path w="160" h="60">
                    <a:moveTo>
                      <a:pt x="160" y="60"/>
                    </a:moveTo>
                    <a:lnTo>
                      <a:pt x="16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93" name="Freeform 1299"/>
              <p:cNvSpPr>
                <a:spLocks/>
              </p:cNvSpPr>
              <p:nvPr/>
            </p:nvSpPr>
            <p:spPr bwMode="auto">
              <a:xfrm>
                <a:off x="4571" y="2117"/>
                <a:ext cx="39" cy="3"/>
              </a:xfrm>
              <a:custGeom>
                <a:avLst/>
                <a:gdLst>
                  <a:gd name="T0" fmla="*/ 0 w 111"/>
                  <a:gd name="T1" fmla="*/ 0 h 10"/>
                  <a:gd name="T2" fmla="*/ 0 w 111"/>
                  <a:gd name="T3" fmla="*/ 0 h 10"/>
                  <a:gd name="T4" fmla="*/ 0 w 111"/>
                  <a:gd name="T5" fmla="*/ 0 h 10"/>
                  <a:gd name="T6" fmla="*/ 0 60000 65536"/>
                  <a:gd name="T7" fmla="*/ 0 60000 65536"/>
                  <a:gd name="T8" fmla="*/ 0 60000 65536"/>
                </a:gdLst>
                <a:ahLst/>
                <a:cxnLst>
                  <a:cxn ang="T6">
                    <a:pos x="T0" y="T1"/>
                  </a:cxn>
                  <a:cxn ang="T7">
                    <a:pos x="T2" y="T3"/>
                  </a:cxn>
                  <a:cxn ang="T8">
                    <a:pos x="T4" y="T5"/>
                  </a:cxn>
                </a:cxnLst>
                <a:rect l="0" t="0" r="r" b="b"/>
                <a:pathLst>
                  <a:path w="111" h="10">
                    <a:moveTo>
                      <a:pt x="111" y="10"/>
                    </a:moveTo>
                    <a:lnTo>
                      <a:pt x="111" y="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94" name="Freeform 1300"/>
              <p:cNvSpPr>
                <a:spLocks/>
              </p:cNvSpPr>
              <p:nvPr/>
            </p:nvSpPr>
            <p:spPr bwMode="auto">
              <a:xfrm>
                <a:off x="4571" y="2076"/>
                <a:ext cx="0" cy="41"/>
              </a:xfrm>
              <a:custGeom>
                <a:avLst/>
                <a:gdLst>
                  <a:gd name="T0" fmla="*/ 0 h 120"/>
                  <a:gd name="T1" fmla="*/ 0 h 120"/>
                  <a:gd name="T2" fmla="*/ 0 h 120"/>
                  <a:gd name="T3" fmla="*/ 0 60000 65536"/>
                  <a:gd name="T4" fmla="*/ 0 60000 65536"/>
                  <a:gd name="T5" fmla="*/ 0 60000 65536"/>
                </a:gdLst>
                <a:ahLst/>
                <a:cxnLst>
                  <a:cxn ang="T3">
                    <a:pos x="0" y="T0"/>
                  </a:cxn>
                  <a:cxn ang="T4">
                    <a:pos x="0" y="T1"/>
                  </a:cxn>
                  <a:cxn ang="T5">
                    <a:pos x="0" y="T2"/>
                  </a:cxn>
                </a:cxnLst>
                <a:rect l="0" t="0" r="r" b="b"/>
                <a:pathLst>
                  <a:path h="120">
                    <a:moveTo>
                      <a:pt x="0" y="0"/>
                    </a:moveTo>
                    <a:lnTo>
                      <a:pt x="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95" name="Freeform 1301"/>
              <p:cNvSpPr>
                <a:spLocks/>
              </p:cNvSpPr>
              <p:nvPr/>
            </p:nvSpPr>
            <p:spPr bwMode="auto">
              <a:xfrm>
                <a:off x="4522" y="2117"/>
                <a:ext cx="49" cy="20"/>
              </a:xfrm>
              <a:custGeom>
                <a:avLst/>
                <a:gdLst>
                  <a:gd name="T0" fmla="*/ 0 w 140"/>
                  <a:gd name="T1" fmla="*/ 0 h 60"/>
                  <a:gd name="T2" fmla="*/ 0 w 140"/>
                  <a:gd name="T3" fmla="*/ 0 h 60"/>
                  <a:gd name="T4" fmla="*/ 0 w 140"/>
                  <a:gd name="T5" fmla="*/ 0 h 60"/>
                  <a:gd name="T6" fmla="*/ 0 60000 65536"/>
                  <a:gd name="T7" fmla="*/ 0 60000 65536"/>
                  <a:gd name="T8" fmla="*/ 0 60000 65536"/>
                </a:gdLst>
                <a:ahLst/>
                <a:cxnLst>
                  <a:cxn ang="T6">
                    <a:pos x="T0" y="T1"/>
                  </a:cxn>
                  <a:cxn ang="T7">
                    <a:pos x="T2" y="T3"/>
                  </a:cxn>
                  <a:cxn ang="T8">
                    <a:pos x="T4" y="T5"/>
                  </a:cxn>
                </a:cxnLst>
                <a:rect l="0" t="0" r="r" b="b"/>
                <a:pathLst>
                  <a:path w="140" h="60">
                    <a:moveTo>
                      <a:pt x="0" y="60"/>
                    </a:moveTo>
                    <a:lnTo>
                      <a:pt x="0" y="6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96" name="Freeform 1302"/>
              <p:cNvSpPr>
                <a:spLocks/>
              </p:cNvSpPr>
              <p:nvPr/>
            </p:nvSpPr>
            <p:spPr bwMode="auto">
              <a:xfrm>
                <a:off x="4571" y="2093"/>
                <a:ext cx="61" cy="24"/>
              </a:xfrm>
              <a:custGeom>
                <a:avLst/>
                <a:gdLst>
                  <a:gd name="T0" fmla="*/ 0 w 171"/>
                  <a:gd name="T1" fmla="*/ 0 h 70"/>
                  <a:gd name="T2" fmla="*/ 0 w 171"/>
                  <a:gd name="T3" fmla="*/ 0 h 70"/>
                  <a:gd name="T4" fmla="*/ 0 w 171"/>
                  <a:gd name="T5" fmla="*/ 0 h 70"/>
                  <a:gd name="T6" fmla="*/ 0 60000 65536"/>
                  <a:gd name="T7" fmla="*/ 0 60000 65536"/>
                  <a:gd name="T8" fmla="*/ 0 60000 65536"/>
                </a:gdLst>
                <a:ahLst/>
                <a:cxnLst>
                  <a:cxn ang="T6">
                    <a:pos x="T0" y="T1"/>
                  </a:cxn>
                  <a:cxn ang="T7">
                    <a:pos x="T2" y="T3"/>
                  </a:cxn>
                  <a:cxn ang="T8">
                    <a:pos x="T4" y="T5"/>
                  </a:cxn>
                </a:cxnLst>
                <a:rect l="0" t="0" r="r" b="b"/>
                <a:pathLst>
                  <a:path w="171" h="70">
                    <a:moveTo>
                      <a:pt x="171" y="0"/>
                    </a:moveTo>
                    <a:lnTo>
                      <a:pt x="171"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97" name="Freeform 1303"/>
              <p:cNvSpPr>
                <a:spLocks/>
              </p:cNvSpPr>
              <p:nvPr/>
            </p:nvSpPr>
            <p:spPr bwMode="auto">
              <a:xfrm>
                <a:off x="4571" y="2028"/>
                <a:ext cx="43" cy="89"/>
              </a:xfrm>
              <a:custGeom>
                <a:avLst/>
                <a:gdLst>
                  <a:gd name="T0" fmla="*/ 0 w 121"/>
                  <a:gd name="T1" fmla="*/ 0 h 260"/>
                  <a:gd name="T2" fmla="*/ 0 w 121"/>
                  <a:gd name="T3" fmla="*/ 0 h 260"/>
                  <a:gd name="T4" fmla="*/ 0 w 121"/>
                  <a:gd name="T5" fmla="*/ 0 h 260"/>
                  <a:gd name="T6" fmla="*/ 0 60000 65536"/>
                  <a:gd name="T7" fmla="*/ 0 60000 65536"/>
                  <a:gd name="T8" fmla="*/ 0 60000 65536"/>
                </a:gdLst>
                <a:ahLst/>
                <a:cxnLst>
                  <a:cxn ang="T6">
                    <a:pos x="T0" y="T1"/>
                  </a:cxn>
                  <a:cxn ang="T7">
                    <a:pos x="T2" y="T3"/>
                  </a:cxn>
                  <a:cxn ang="T8">
                    <a:pos x="T4" y="T5"/>
                  </a:cxn>
                </a:cxnLst>
                <a:rect l="0" t="0" r="r" b="b"/>
                <a:pathLst>
                  <a:path w="121" h="260">
                    <a:moveTo>
                      <a:pt x="121" y="0"/>
                    </a:moveTo>
                    <a:lnTo>
                      <a:pt x="121" y="0"/>
                    </a:lnTo>
                    <a:lnTo>
                      <a:pt x="0" y="2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98" name="Freeform 1304"/>
              <p:cNvSpPr>
                <a:spLocks/>
              </p:cNvSpPr>
              <p:nvPr/>
            </p:nvSpPr>
            <p:spPr bwMode="auto">
              <a:xfrm>
                <a:off x="3657" y="1902"/>
                <a:ext cx="7" cy="55"/>
              </a:xfrm>
              <a:custGeom>
                <a:avLst/>
                <a:gdLst>
                  <a:gd name="T0" fmla="*/ 0 w 20"/>
                  <a:gd name="T1" fmla="*/ 0 h 160"/>
                  <a:gd name="T2" fmla="*/ 0 w 20"/>
                  <a:gd name="T3" fmla="*/ 0 h 160"/>
                  <a:gd name="T4" fmla="*/ 0 w 20"/>
                  <a:gd name="T5" fmla="*/ 0 h 160"/>
                  <a:gd name="T6" fmla="*/ 0 60000 65536"/>
                  <a:gd name="T7" fmla="*/ 0 60000 65536"/>
                  <a:gd name="T8" fmla="*/ 0 60000 65536"/>
                </a:gdLst>
                <a:ahLst/>
                <a:cxnLst>
                  <a:cxn ang="T6">
                    <a:pos x="T0" y="T1"/>
                  </a:cxn>
                  <a:cxn ang="T7">
                    <a:pos x="T2" y="T3"/>
                  </a:cxn>
                  <a:cxn ang="T8">
                    <a:pos x="T4" y="T5"/>
                  </a:cxn>
                </a:cxnLst>
                <a:rect l="0" t="0" r="r" b="b"/>
                <a:pathLst>
                  <a:path w="20" h="160">
                    <a:moveTo>
                      <a:pt x="20" y="160"/>
                    </a:moveTo>
                    <a:lnTo>
                      <a:pt x="20" y="1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99" name="Freeform 1305"/>
              <p:cNvSpPr>
                <a:spLocks/>
              </p:cNvSpPr>
              <p:nvPr/>
            </p:nvSpPr>
            <p:spPr bwMode="auto">
              <a:xfrm>
                <a:off x="3611" y="1902"/>
                <a:ext cx="46" cy="7"/>
              </a:xfrm>
              <a:custGeom>
                <a:avLst/>
                <a:gdLst>
                  <a:gd name="T0" fmla="*/ 0 w 130"/>
                  <a:gd name="T1" fmla="*/ 0 h 20"/>
                  <a:gd name="T2" fmla="*/ 0 w 130"/>
                  <a:gd name="T3" fmla="*/ 0 h 20"/>
                  <a:gd name="T4" fmla="*/ 0 w 130"/>
                  <a:gd name="T5" fmla="*/ 0 h 20"/>
                  <a:gd name="T6" fmla="*/ 0 60000 65536"/>
                  <a:gd name="T7" fmla="*/ 0 60000 65536"/>
                  <a:gd name="T8" fmla="*/ 0 60000 65536"/>
                </a:gdLst>
                <a:ahLst/>
                <a:cxnLst>
                  <a:cxn ang="T6">
                    <a:pos x="T0" y="T1"/>
                  </a:cxn>
                  <a:cxn ang="T7">
                    <a:pos x="T2" y="T3"/>
                  </a:cxn>
                  <a:cxn ang="T8">
                    <a:pos x="T4" y="T5"/>
                  </a:cxn>
                </a:cxnLst>
                <a:rect l="0" t="0" r="r" b="b"/>
                <a:pathLst>
                  <a:path w="130" h="20">
                    <a:moveTo>
                      <a:pt x="0" y="20"/>
                    </a:moveTo>
                    <a:lnTo>
                      <a:pt x="0" y="2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00" name="Freeform 1306"/>
              <p:cNvSpPr>
                <a:spLocks/>
              </p:cNvSpPr>
              <p:nvPr/>
            </p:nvSpPr>
            <p:spPr bwMode="auto">
              <a:xfrm>
                <a:off x="3622" y="1902"/>
                <a:ext cx="35" cy="41"/>
              </a:xfrm>
              <a:custGeom>
                <a:avLst/>
                <a:gdLst>
                  <a:gd name="T0" fmla="*/ 0 w 100"/>
                  <a:gd name="T1" fmla="*/ 0 h 120"/>
                  <a:gd name="T2" fmla="*/ 0 w 100"/>
                  <a:gd name="T3" fmla="*/ 0 h 120"/>
                  <a:gd name="T4" fmla="*/ 0 w 100"/>
                  <a:gd name="T5" fmla="*/ 0 h 120"/>
                  <a:gd name="T6" fmla="*/ 0 60000 65536"/>
                  <a:gd name="T7" fmla="*/ 0 60000 65536"/>
                  <a:gd name="T8" fmla="*/ 0 60000 65536"/>
                </a:gdLst>
                <a:ahLst/>
                <a:cxnLst>
                  <a:cxn ang="T6">
                    <a:pos x="T0" y="T1"/>
                  </a:cxn>
                  <a:cxn ang="T7">
                    <a:pos x="T2" y="T3"/>
                  </a:cxn>
                  <a:cxn ang="T8">
                    <a:pos x="T4" y="T5"/>
                  </a:cxn>
                </a:cxnLst>
                <a:rect l="0" t="0" r="r" b="b"/>
                <a:pathLst>
                  <a:path w="100" h="120">
                    <a:moveTo>
                      <a:pt x="0" y="120"/>
                    </a:moveTo>
                    <a:lnTo>
                      <a:pt x="0" y="12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01" name="Freeform 1307"/>
              <p:cNvSpPr>
                <a:spLocks/>
              </p:cNvSpPr>
              <p:nvPr/>
            </p:nvSpPr>
            <p:spPr bwMode="auto">
              <a:xfrm>
                <a:off x="3657" y="1851"/>
                <a:ext cx="22" cy="51"/>
              </a:xfrm>
              <a:custGeom>
                <a:avLst/>
                <a:gdLst>
                  <a:gd name="T0" fmla="*/ 0 w 60"/>
                  <a:gd name="T1" fmla="*/ 0 h 150"/>
                  <a:gd name="T2" fmla="*/ 0 w 60"/>
                  <a:gd name="T3" fmla="*/ 0 h 150"/>
                  <a:gd name="T4" fmla="*/ 0 w 60"/>
                  <a:gd name="T5" fmla="*/ 0 h 150"/>
                  <a:gd name="T6" fmla="*/ 0 60000 65536"/>
                  <a:gd name="T7" fmla="*/ 0 60000 65536"/>
                  <a:gd name="T8" fmla="*/ 0 60000 65536"/>
                </a:gdLst>
                <a:ahLst/>
                <a:cxnLst>
                  <a:cxn ang="T6">
                    <a:pos x="T0" y="T1"/>
                  </a:cxn>
                  <a:cxn ang="T7">
                    <a:pos x="T2" y="T3"/>
                  </a:cxn>
                  <a:cxn ang="T8">
                    <a:pos x="T4" y="T5"/>
                  </a:cxn>
                </a:cxnLst>
                <a:rect l="0" t="0" r="r" b="b"/>
                <a:pathLst>
                  <a:path w="60" h="150">
                    <a:moveTo>
                      <a:pt x="60" y="0"/>
                    </a:moveTo>
                    <a:lnTo>
                      <a:pt x="6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02" name="Freeform 1308"/>
              <p:cNvSpPr>
                <a:spLocks/>
              </p:cNvSpPr>
              <p:nvPr/>
            </p:nvSpPr>
            <p:spPr bwMode="auto">
              <a:xfrm>
                <a:off x="3491" y="1899"/>
                <a:ext cx="42"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03" name="Freeform 1309"/>
              <p:cNvSpPr>
                <a:spLocks/>
              </p:cNvSpPr>
              <p:nvPr/>
            </p:nvSpPr>
            <p:spPr bwMode="auto">
              <a:xfrm>
                <a:off x="4504" y="2246"/>
                <a:ext cx="7" cy="28"/>
              </a:xfrm>
              <a:custGeom>
                <a:avLst/>
                <a:gdLst>
                  <a:gd name="T0" fmla="*/ 0 w 20"/>
                  <a:gd name="T1" fmla="*/ 0 h 80"/>
                  <a:gd name="T2" fmla="*/ 0 w 20"/>
                  <a:gd name="T3" fmla="*/ 0 h 80"/>
                  <a:gd name="T4" fmla="*/ 0 w 20"/>
                  <a:gd name="T5" fmla="*/ 0 h 80"/>
                  <a:gd name="T6" fmla="*/ 0 60000 65536"/>
                  <a:gd name="T7" fmla="*/ 0 60000 65536"/>
                  <a:gd name="T8" fmla="*/ 0 60000 65536"/>
                </a:gdLst>
                <a:ahLst/>
                <a:cxnLst>
                  <a:cxn ang="T6">
                    <a:pos x="T0" y="T1"/>
                  </a:cxn>
                  <a:cxn ang="T7">
                    <a:pos x="T2" y="T3"/>
                  </a:cxn>
                  <a:cxn ang="T8">
                    <a:pos x="T4" y="T5"/>
                  </a:cxn>
                </a:cxnLst>
                <a:rect l="0" t="0" r="r" b="b"/>
                <a:pathLst>
                  <a:path w="20" h="80">
                    <a:moveTo>
                      <a:pt x="0" y="80"/>
                    </a:moveTo>
                    <a:lnTo>
                      <a:pt x="0" y="80"/>
                    </a:lnTo>
                    <a:lnTo>
                      <a:pt x="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04" name="Freeform 1310"/>
              <p:cNvSpPr>
                <a:spLocks/>
              </p:cNvSpPr>
              <p:nvPr/>
            </p:nvSpPr>
            <p:spPr bwMode="auto">
              <a:xfrm>
                <a:off x="3806" y="3089"/>
                <a:ext cx="29" cy="47"/>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0" y="0"/>
                    </a:moveTo>
                    <a:lnTo>
                      <a:pt x="0" y="0"/>
                    </a:lnTo>
                    <a:lnTo>
                      <a:pt x="8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05" name="Freeform 1311"/>
              <p:cNvSpPr>
                <a:spLocks/>
              </p:cNvSpPr>
              <p:nvPr/>
            </p:nvSpPr>
            <p:spPr bwMode="auto">
              <a:xfrm>
                <a:off x="4685" y="2056"/>
                <a:ext cx="46" cy="23"/>
              </a:xfrm>
              <a:custGeom>
                <a:avLst/>
                <a:gdLst>
                  <a:gd name="T0" fmla="*/ 0 w 130"/>
                  <a:gd name="T1" fmla="*/ 0 h 70"/>
                  <a:gd name="T2" fmla="*/ 0 w 130"/>
                  <a:gd name="T3" fmla="*/ 0 h 70"/>
                  <a:gd name="T4" fmla="*/ 0 w 130"/>
                  <a:gd name="T5" fmla="*/ 0 h 70"/>
                  <a:gd name="T6" fmla="*/ 0 60000 65536"/>
                  <a:gd name="T7" fmla="*/ 0 60000 65536"/>
                  <a:gd name="T8" fmla="*/ 0 60000 65536"/>
                </a:gdLst>
                <a:ahLst/>
                <a:cxnLst>
                  <a:cxn ang="T6">
                    <a:pos x="T0" y="T1"/>
                  </a:cxn>
                  <a:cxn ang="T7">
                    <a:pos x="T2" y="T3"/>
                  </a:cxn>
                  <a:cxn ang="T8">
                    <a:pos x="T4" y="T5"/>
                  </a:cxn>
                </a:cxnLst>
                <a:rect l="0" t="0" r="r" b="b"/>
                <a:pathLst>
                  <a:path w="130" h="70">
                    <a:moveTo>
                      <a:pt x="0" y="70"/>
                    </a:moveTo>
                    <a:lnTo>
                      <a:pt x="0" y="7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06" name="Freeform 1312"/>
              <p:cNvSpPr>
                <a:spLocks/>
              </p:cNvSpPr>
              <p:nvPr/>
            </p:nvSpPr>
            <p:spPr bwMode="auto">
              <a:xfrm>
                <a:off x="3378" y="2734"/>
                <a:ext cx="17" cy="17"/>
              </a:xfrm>
              <a:custGeom>
                <a:avLst/>
                <a:gdLst>
                  <a:gd name="T0" fmla="*/ 0 w 50"/>
                  <a:gd name="T1" fmla="*/ 0 h 50"/>
                  <a:gd name="T2" fmla="*/ 0 w 50"/>
                  <a:gd name="T3" fmla="*/ 0 h 50"/>
                  <a:gd name="T4" fmla="*/ 0 w 50"/>
                  <a:gd name="T5" fmla="*/ 0 h 50"/>
                  <a:gd name="T6" fmla="*/ 0 60000 65536"/>
                  <a:gd name="T7" fmla="*/ 0 60000 65536"/>
                  <a:gd name="T8" fmla="*/ 0 60000 65536"/>
                </a:gdLst>
                <a:ahLst/>
                <a:cxnLst>
                  <a:cxn ang="T6">
                    <a:pos x="T0" y="T1"/>
                  </a:cxn>
                  <a:cxn ang="T7">
                    <a:pos x="T2" y="T3"/>
                  </a:cxn>
                  <a:cxn ang="T8">
                    <a:pos x="T4" y="T5"/>
                  </a:cxn>
                </a:cxnLst>
                <a:rect l="0" t="0" r="r" b="b"/>
                <a:pathLst>
                  <a:path w="50" h="50">
                    <a:moveTo>
                      <a:pt x="50" y="0"/>
                    </a:moveTo>
                    <a:lnTo>
                      <a:pt x="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07" name="Freeform 1313"/>
              <p:cNvSpPr>
                <a:spLocks/>
              </p:cNvSpPr>
              <p:nvPr/>
            </p:nvSpPr>
            <p:spPr bwMode="auto">
              <a:xfrm>
                <a:off x="3378" y="2714"/>
                <a:ext cx="3" cy="37"/>
              </a:xfrm>
              <a:custGeom>
                <a:avLst/>
                <a:gdLst>
                  <a:gd name="T0" fmla="*/ 0 w 10"/>
                  <a:gd name="T1" fmla="*/ 0 h 110"/>
                  <a:gd name="T2" fmla="*/ 0 w 10"/>
                  <a:gd name="T3" fmla="*/ 0 h 110"/>
                  <a:gd name="T4" fmla="*/ 0 w 10"/>
                  <a:gd name="T5" fmla="*/ 0 h 110"/>
                  <a:gd name="T6" fmla="*/ 0 60000 65536"/>
                  <a:gd name="T7" fmla="*/ 0 60000 65536"/>
                  <a:gd name="T8" fmla="*/ 0 60000 65536"/>
                </a:gdLst>
                <a:ahLst/>
                <a:cxnLst>
                  <a:cxn ang="T6">
                    <a:pos x="T0" y="T1"/>
                  </a:cxn>
                  <a:cxn ang="T7">
                    <a:pos x="T2" y="T3"/>
                  </a:cxn>
                  <a:cxn ang="T8">
                    <a:pos x="T4" y="T5"/>
                  </a:cxn>
                </a:cxnLst>
                <a:rect l="0" t="0" r="r" b="b"/>
                <a:pathLst>
                  <a:path w="10" h="110">
                    <a:moveTo>
                      <a:pt x="10" y="0"/>
                    </a:moveTo>
                    <a:lnTo>
                      <a:pt x="1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08" name="Freeform 1314"/>
              <p:cNvSpPr>
                <a:spLocks/>
              </p:cNvSpPr>
              <p:nvPr/>
            </p:nvSpPr>
            <p:spPr bwMode="auto">
              <a:xfrm>
                <a:off x="3378" y="2751"/>
                <a:ext cx="14" cy="24"/>
              </a:xfrm>
              <a:custGeom>
                <a:avLst/>
                <a:gdLst>
                  <a:gd name="T0" fmla="*/ 0 w 40"/>
                  <a:gd name="T1" fmla="*/ 0 h 70"/>
                  <a:gd name="T2" fmla="*/ 0 w 40"/>
                  <a:gd name="T3" fmla="*/ 0 h 70"/>
                  <a:gd name="T4" fmla="*/ 0 w 40"/>
                  <a:gd name="T5" fmla="*/ 0 h 70"/>
                  <a:gd name="T6" fmla="*/ 0 60000 65536"/>
                  <a:gd name="T7" fmla="*/ 0 60000 65536"/>
                  <a:gd name="T8" fmla="*/ 0 60000 65536"/>
                </a:gdLst>
                <a:ahLst/>
                <a:cxnLst>
                  <a:cxn ang="T6">
                    <a:pos x="T0" y="T1"/>
                  </a:cxn>
                  <a:cxn ang="T7">
                    <a:pos x="T2" y="T3"/>
                  </a:cxn>
                  <a:cxn ang="T8">
                    <a:pos x="T4" y="T5"/>
                  </a:cxn>
                </a:cxnLst>
                <a:rect l="0" t="0" r="r" b="b"/>
                <a:pathLst>
                  <a:path w="40" h="70">
                    <a:moveTo>
                      <a:pt x="40" y="70"/>
                    </a:moveTo>
                    <a:lnTo>
                      <a:pt x="4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09" name="Freeform 1315"/>
              <p:cNvSpPr>
                <a:spLocks/>
              </p:cNvSpPr>
              <p:nvPr/>
            </p:nvSpPr>
            <p:spPr bwMode="auto">
              <a:xfrm>
                <a:off x="3367" y="2727"/>
                <a:ext cx="11" cy="24"/>
              </a:xfrm>
              <a:custGeom>
                <a:avLst/>
                <a:gdLst>
                  <a:gd name="T0" fmla="*/ 0 w 30"/>
                  <a:gd name="T1" fmla="*/ 0 h 70"/>
                  <a:gd name="T2" fmla="*/ 0 w 30"/>
                  <a:gd name="T3" fmla="*/ 0 h 70"/>
                  <a:gd name="T4" fmla="*/ 0 w 30"/>
                  <a:gd name="T5" fmla="*/ 0 h 70"/>
                  <a:gd name="T6" fmla="*/ 0 60000 65536"/>
                  <a:gd name="T7" fmla="*/ 0 60000 65536"/>
                  <a:gd name="T8" fmla="*/ 0 60000 65536"/>
                </a:gdLst>
                <a:ahLst/>
                <a:cxnLst>
                  <a:cxn ang="T6">
                    <a:pos x="T0" y="T1"/>
                  </a:cxn>
                  <a:cxn ang="T7">
                    <a:pos x="T2" y="T3"/>
                  </a:cxn>
                  <a:cxn ang="T8">
                    <a:pos x="T4" y="T5"/>
                  </a:cxn>
                </a:cxnLst>
                <a:rect l="0" t="0" r="r" b="b"/>
                <a:pathLst>
                  <a:path w="30" h="70">
                    <a:moveTo>
                      <a:pt x="0" y="0"/>
                    </a:moveTo>
                    <a:lnTo>
                      <a:pt x="0" y="0"/>
                    </a:lnTo>
                    <a:lnTo>
                      <a:pt x="3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10" name="Freeform 1316"/>
              <p:cNvSpPr>
                <a:spLocks/>
              </p:cNvSpPr>
              <p:nvPr/>
            </p:nvSpPr>
            <p:spPr bwMode="auto">
              <a:xfrm>
                <a:off x="3328" y="2724"/>
                <a:ext cx="50" cy="27"/>
              </a:xfrm>
              <a:custGeom>
                <a:avLst/>
                <a:gdLst>
                  <a:gd name="T0" fmla="*/ 0 w 141"/>
                  <a:gd name="T1" fmla="*/ 0 h 80"/>
                  <a:gd name="T2" fmla="*/ 0 w 141"/>
                  <a:gd name="T3" fmla="*/ 0 h 80"/>
                  <a:gd name="T4" fmla="*/ 0 w 141"/>
                  <a:gd name="T5" fmla="*/ 0 h 80"/>
                  <a:gd name="T6" fmla="*/ 0 60000 65536"/>
                  <a:gd name="T7" fmla="*/ 0 60000 65536"/>
                  <a:gd name="T8" fmla="*/ 0 60000 65536"/>
                </a:gdLst>
                <a:ahLst/>
                <a:cxnLst>
                  <a:cxn ang="T6">
                    <a:pos x="T0" y="T1"/>
                  </a:cxn>
                  <a:cxn ang="T7">
                    <a:pos x="T2" y="T3"/>
                  </a:cxn>
                  <a:cxn ang="T8">
                    <a:pos x="T4" y="T5"/>
                  </a:cxn>
                </a:cxnLst>
                <a:rect l="0" t="0" r="r" b="b"/>
                <a:pathLst>
                  <a:path w="141" h="80">
                    <a:moveTo>
                      <a:pt x="0" y="0"/>
                    </a:moveTo>
                    <a:lnTo>
                      <a:pt x="0" y="0"/>
                    </a:lnTo>
                    <a:lnTo>
                      <a:pt x="141"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11" name="Freeform 1317"/>
              <p:cNvSpPr>
                <a:spLocks/>
              </p:cNvSpPr>
              <p:nvPr/>
            </p:nvSpPr>
            <p:spPr bwMode="auto">
              <a:xfrm>
                <a:off x="3346" y="2751"/>
                <a:ext cx="32"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0" y="120"/>
                    </a:moveTo>
                    <a:lnTo>
                      <a:pt x="0" y="12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12" name="Freeform 1318"/>
              <p:cNvSpPr>
                <a:spLocks/>
              </p:cNvSpPr>
              <p:nvPr/>
            </p:nvSpPr>
            <p:spPr bwMode="auto">
              <a:xfrm>
                <a:off x="3378" y="2751"/>
                <a:ext cx="17" cy="48"/>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13" name="Freeform 1319"/>
              <p:cNvSpPr>
                <a:spLocks/>
              </p:cNvSpPr>
              <p:nvPr/>
            </p:nvSpPr>
            <p:spPr bwMode="auto">
              <a:xfrm>
                <a:off x="3378" y="2731"/>
                <a:ext cx="63" cy="20"/>
              </a:xfrm>
              <a:custGeom>
                <a:avLst/>
                <a:gdLst>
                  <a:gd name="T0" fmla="*/ 0 w 180"/>
                  <a:gd name="T1" fmla="*/ 0 h 60"/>
                  <a:gd name="T2" fmla="*/ 0 w 180"/>
                  <a:gd name="T3" fmla="*/ 0 h 60"/>
                  <a:gd name="T4" fmla="*/ 0 w 180"/>
                  <a:gd name="T5" fmla="*/ 0 h 60"/>
                  <a:gd name="T6" fmla="*/ 0 60000 65536"/>
                  <a:gd name="T7" fmla="*/ 0 60000 65536"/>
                  <a:gd name="T8" fmla="*/ 0 60000 65536"/>
                </a:gdLst>
                <a:ahLst/>
                <a:cxnLst>
                  <a:cxn ang="T6">
                    <a:pos x="T0" y="T1"/>
                  </a:cxn>
                  <a:cxn ang="T7">
                    <a:pos x="T2" y="T3"/>
                  </a:cxn>
                  <a:cxn ang="T8">
                    <a:pos x="T4" y="T5"/>
                  </a:cxn>
                </a:cxnLst>
                <a:rect l="0" t="0" r="r" b="b"/>
                <a:pathLst>
                  <a:path w="180" h="60">
                    <a:moveTo>
                      <a:pt x="180" y="0"/>
                    </a:moveTo>
                    <a:lnTo>
                      <a:pt x="18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14" name="Freeform 1320"/>
              <p:cNvSpPr>
                <a:spLocks/>
              </p:cNvSpPr>
              <p:nvPr/>
            </p:nvSpPr>
            <p:spPr bwMode="auto">
              <a:xfrm>
                <a:off x="3378" y="2751"/>
                <a:ext cx="28" cy="10"/>
              </a:xfrm>
              <a:custGeom>
                <a:avLst/>
                <a:gdLst>
                  <a:gd name="T0" fmla="*/ 0 w 80"/>
                  <a:gd name="T1" fmla="*/ 0 h 30"/>
                  <a:gd name="T2" fmla="*/ 0 w 80"/>
                  <a:gd name="T3" fmla="*/ 0 h 30"/>
                  <a:gd name="T4" fmla="*/ 0 w 80"/>
                  <a:gd name="T5" fmla="*/ 0 h 30"/>
                  <a:gd name="T6" fmla="*/ 0 60000 65536"/>
                  <a:gd name="T7" fmla="*/ 0 60000 65536"/>
                  <a:gd name="T8" fmla="*/ 0 60000 65536"/>
                </a:gdLst>
                <a:ahLst/>
                <a:cxnLst>
                  <a:cxn ang="T6">
                    <a:pos x="T0" y="T1"/>
                  </a:cxn>
                  <a:cxn ang="T7">
                    <a:pos x="T2" y="T3"/>
                  </a:cxn>
                  <a:cxn ang="T8">
                    <a:pos x="T4" y="T5"/>
                  </a:cxn>
                </a:cxnLst>
                <a:rect l="0" t="0" r="r" b="b"/>
                <a:pathLst>
                  <a:path w="80" h="30">
                    <a:moveTo>
                      <a:pt x="80" y="30"/>
                    </a:moveTo>
                    <a:lnTo>
                      <a:pt x="8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15" name="Freeform 1321"/>
              <p:cNvSpPr>
                <a:spLocks/>
              </p:cNvSpPr>
              <p:nvPr/>
            </p:nvSpPr>
            <p:spPr bwMode="auto">
              <a:xfrm>
                <a:off x="3328" y="2686"/>
                <a:ext cx="0" cy="38"/>
              </a:xfrm>
              <a:custGeom>
                <a:avLst/>
                <a:gdLst>
                  <a:gd name="T0" fmla="*/ 0 h 110"/>
                  <a:gd name="T1" fmla="*/ 0 h 110"/>
                  <a:gd name="T2" fmla="*/ 0 h 110"/>
                  <a:gd name="T3" fmla="*/ 0 60000 65536"/>
                  <a:gd name="T4" fmla="*/ 0 60000 65536"/>
                  <a:gd name="T5" fmla="*/ 0 60000 65536"/>
                </a:gdLst>
                <a:ahLst/>
                <a:cxnLst>
                  <a:cxn ang="T3">
                    <a:pos x="0" y="T0"/>
                  </a:cxn>
                  <a:cxn ang="T4">
                    <a:pos x="0" y="T1"/>
                  </a:cxn>
                  <a:cxn ang="T5">
                    <a:pos x="0" y="T2"/>
                  </a:cxn>
                </a:cxnLst>
                <a:rect l="0" t="0" r="r" b="b"/>
                <a:pathLst>
                  <a:path h="110">
                    <a:moveTo>
                      <a:pt x="0" y="110"/>
                    </a:moveTo>
                    <a:lnTo>
                      <a:pt x="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16" name="Freeform 1322"/>
              <p:cNvSpPr>
                <a:spLocks/>
              </p:cNvSpPr>
              <p:nvPr/>
            </p:nvSpPr>
            <p:spPr bwMode="auto">
              <a:xfrm>
                <a:off x="4217" y="2489"/>
                <a:ext cx="28" cy="30"/>
              </a:xfrm>
              <a:custGeom>
                <a:avLst/>
                <a:gdLst>
                  <a:gd name="T0" fmla="*/ 0 w 80"/>
                  <a:gd name="T1" fmla="*/ 0 h 90"/>
                  <a:gd name="T2" fmla="*/ 0 w 80"/>
                  <a:gd name="T3" fmla="*/ 0 h 90"/>
                  <a:gd name="T4" fmla="*/ 0 w 80"/>
                  <a:gd name="T5" fmla="*/ 0 h 90"/>
                  <a:gd name="T6" fmla="*/ 0 60000 65536"/>
                  <a:gd name="T7" fmla="*/ 0 60000 65536"/>
                  <a:gd name="T8" fmla="*/ 0 60000 65536"/>
                </a:gdLst>
                <a:ahLst/>
                <a:cxnLst>
                  <a:cxn ang="T6">
                    <a:pos x="T0" y="T1"/>
                  </a:cxn>
                  <a:cxn ang="T7">
                    <a:pos x="T2" y="T3"/>
                  </a:cxn>
                  <a:cxn ang="T8">
                    <a:pos x="T4" y="T5"/>
                  </a:cxn>
                </a:cxnLst>
                <a:rect l="0" t="0" r="r" b="b"/>
                <a:pathLst>
                  <a:path w="80" h="90">
                    <a:moveTo>
                      <a:pt x="80" y="90"/>
                    </a:moveTo>
                    <a:lnTo>
                      <a:pt x="8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17" name="Freeform 1323"/>
              <p:cNvSpPr>
                <a:spLocks/>
              </p:cNvSpPr>
              <p:nvPr/>
            </p:nvSpPr>
            <p:spPr bwMode="auto">
              <a:xfrm>
                <a:off x="4306" y="2489"/>
                <a:ext cx="39" cy="13"/>
              </a:xfrm>
              <a:custGeom>
                <a:avLst/>
                <a:gdLst>
                  <a:gd name="T0" fmla="*/ 0 w 110"/>
                  <a:gd name="T1" fmla="*/ 0 h 40"/>
                  <a:gd name="T2" fmla="*/ 0 w 110"/>
                  <a:gd name="T3" fmla="*/ 0 h 40"/>
                  <a:gd name="T4" fmla="*/ 0 w 110"/>
                  <a:gd name="T5" fmla="*/ 0 h 40"/>
                  <a:gd name="T6" fmla="*/ 0 60000 65536"/>
                  <a:gd name="T7" fmla="*/ 0 60000 65536"/>
                  <a:gd name="T8" fmla="*/ 0 60000 65536"/>
                </a:gdLst>
                <a:ahLst/>
                <a:cxnLst>
                  <a:cxn ang="T6">
                    <a:pos x="T0" y="T1"/>
                  </a:cxn>
                  <a:cxn ang="T7">
                    <a:pos x="T2" y="T3"/>
                  </a:cxn>
                  <a:cxn ang="T8">
                    <a:pos x="T4" y="T5"/>
                  </a:cxn>
                </a:cxnLst>
                <a:rect l="0" t="0" r="r" b="b"/>
                <a:pathLst>
                  <a:path w="110" h="40">
                    <a:moveTo>
                      <a:pt x="0" y="0"/>
                    </a:moveTo>
                    <a:lnTo>
                      <a:pt x="0" y="0"/>
                    </a:lnTo>
                    <a:lnTo>
                      <a:pt x="11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18" name="Freeform 1324"/>
              <p:cNvSpPr>
                <a:spLocks/>
              </p:cNvSpPr>
              <p:nvPr/>
            </p:nvSpPr>
            <p:spPr bwMode="auto">
              <a:xfrm>
                <a:off x="4345" y="2502"/>
                <a:ext cx="0" cy="62"/>
              </a:xfrm>
              <a:custGeom>
                <a:avLst/>
                <a:gdLst>
                  <a:gd name="T0" fmla="*/ 0 h 180"/>
                  <a:gd name="T1" fmla="*/ 0 h 180"/>
                  <a:gd name="T2" fmla="*/ 0 h 180"/>
                  <a:gd name="T3" fmla="*/ 0 60000 65536"/>
                  <a:gd name="T4" fmla="*/ 0 60000 65536"/>
                  <a:gd name="T5" fmla="*/ 0 60000 65536"/>
                </a:gdLst>
                <a:ahLst/>
                <a:cxnLst>
                  <a:cxn ang="T3">
                    <a:pos x="0" y="T0"/>
                  </a:cxn>
                  <a:cxn ang="T4">
                    <a:pos x="0" y="T1"/>
                  </a:cxn>
                  <a:cxn ang="T5">
                    <a:pos x="0" y="T2"/>
                  </a:cxn>
                </a:cxnLst>
                <a:rect l="0" t="0" r="r" b="b"/>
                <a:pathLst>
                  <a:path h="180">
                    <a:moveTo>
                      <a:pt x="0" y="180"/>
                    </a:moveTo>
                    <a:lnTo>
                      <a:pt x="0" y="1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19" name="Freeform 1325"/>
              <p:cNvSpPr>
                <a:spLocks/>
              </p:cNvSpPr>
              <p:nvPr/>
            </p:nvSpPr>
            <p:spPr bwMode="auto">
              <a:xfrm>
                <a:off x="4345" y="2444"/>
                <a:ext cx="3" cy="58"/>
              </a:xfrm>
              <a:custGeom>
                <a:avLst/>
                <a:gdLst>
                  <a:gd name="T0" fmla="*/ 0 w 10"/>
                  <a:gd name="T1" fmla="*/ 0 h 170"/>
                  <a:gd name="T2" fmla="*/ 0 w 10"/>
                  <a:gd name="T3" fmla="*/ 0 h 170"/>
                  <a:gd name="T4" fmla="*/ 0 w 10"/>
                  <a:gd name="T5" fmla="*/ 0 h 170"/>
                  <a:gd name="T6" fmla="*/ 0 60000 65536"/>
                  <a:gd name="T7" fmla="*/ 0 60000 65536"/>
                  <a:gd name="T8" fmla="*/ 0 60000 65536"/>
                </a:gdLst>
                <a:ahLst/>
                <a:cxnLst>
                  <a:cxn ang="T6">
                    <a:pos x="T0" y="T1"/>
                  </a:cxn>
                  <a:cxn ang="T7">
                    <a:pos x="T2" y="T3"/>
                  </a:cxn>
                  <a:cxn ang="T8">
                    <a:pos x="T4" y="T5"/>
                  </a:cxn>
                </a:cxnLst>
                <a:rect l="0" t="0" r="r" b="b"/>
                <a:pathLst>
                  <a:path w="10" h="170">
                    <a:moveTo>
                      <a:pt x="10" y="0"/>
                    </a:moveTo>
                    <a:lnTo>
                      <a:pt x="10" y="0"/>
                    </a:lnTo>
                    <a:lnTo>
                      <a:pt x="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20" name="Freeform 1326"/>
              <p:cNvSpPr>
                <a:spLocks/>
              </p:cNvSpPr>
              <p:nvPr/>
            </p:nvSpPr>
            <p:spPr bwMode="auto">
              <a:xfrm>
                <a:off x="4437" y="2270"/>
                <a:ext cx="24" cy="14"/>
              </a:xfrm>
              <a:custGeom>
                <a:avLst/>
                <a:gdLst>
                  <a:gd name="T0" fmla="*/ 0 w 70"/>
                  <a:gd name="T1" fmla="*/ 0 h 40"/>
                  <a:gd name="T2" fmla="*/ 0 w 70"/>
                  <a:gd name="T3" fmla="*/ 0 h 40"/>
                  <a:gd name="T4" fmla="*/ 0 w 70"/>
                  <a:gd name="T5" fmla="*/ 0 h 40"/>
                  <a:gd name="T6" fmla="*/ 0 60000 65536"/>
                  <a:gd name="T7" fmla="*/ 0 60000 65536"/>
                  <a:gd name="T8" fmla="*/ 0 60000 65536"/>
                </a:gdLst>
                <a:ahLst/>
                <a:cxnLst>
                  <a:cxn ang="T6">
                    <a:pos x="T0" y="T1"/>
                  </a:cxn>
                  <a:cxn ang="T7">
                    <a:pos x="T2" y="T3"/>
                  </a:cxn>
                  <a:cxn ang="T8">
                    <a:pos x="T4" y="T5"/>
                  </a:cxn>
                </a:cxnLst>
                <a:rect l="0" t="0" r="r" b="b"/>
                <a:pathLst>
                  <a:path w="70" h="40">
                    <a:moveTo>
                      <a:pt x="70" y="40"/>
                    </a:moveTo>
                    <a:lnTo>
                      <a:pt x="7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21" name="Freeform 1327"/>
              <p:cNvSpPr>
                <a:spLocks/>
              </p:cNvSpPr>
              <p:nvPr/>
            </p:nvSpPr>
            <p:spPr bwMode="auto">
              <a:xfrm>
                <a:off x="5290" y="2857"/>
                <a:ext cx="0" cy="51"/>
              </a:xfrm>
              <a:custGeom>
                <a:avLst/>
                <a:gdLst>
                  <a:gd name="T0" fmla="*/ 0 h 150"/>
                  <a:gd name="T1" fmla="*/ 0 h 150"/>
                  <a:gd name="T2" fmla="*/ 0 h 150"/>
                  <a:gd name="T3" fmla="*/ 0 60000 65536"/>
                  <a:gd name="T4" fmla="*/ 0 60000 65536"/>
                  <a:gd name="T5" fmla="*/ 0 60000 65536"/>
                </a:gdLst>
                <a:ahLst/>
                <a:cxnLst>
                  <a:cxn ang="T3">
                    <a:pos x="0" y="T0"/>
                  </a:cxn>
                  <a:cxn ang="T4">
                    <a:pos x="0" y="T1"/>
                  </a:cxn>
                  <a:cxn ang="T5">
                    <a:pos x="0" y="T2"/>
                  </a:cxn>
                </a:cxnLst>
                <a:rect l="0" t="0" r="r" b="b"/>
                <a:pathLst>
                  <a:path h="150">
                    <a:moveTo>
                      <a:pt x="0" y="0"/>
                    </a:moveTo>
                    <a:lnTo>
                      <a:pt x="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22" name="Freeform 1328"/>
              <p:cNvSpPr>
                <a:spLocks/>
              </p:cNvSpPr>
              <p:nvPr/>
            </p:nvSpPr>
            <p:spPr bwMode="auto">
              <a:xfrm>
                <a:off x="5290" y="2874"/>
                <a:ext cx="7" cy="34"/>
              </a:xfrm>
              <a:custGeom>
                <a:avLst/>
                <a:gdLst>
                  <a:gd name="T0" fmla="*/ 0 w 20"/>
                  <a:gd name="T1" fmla="*/ 0 h 100"/>
                  <a:gd name="T2" fmla="*/ 0 w 20"/>
                  <a:gd name="T3" fmla="*/ 0 h 100"/>
                  <a:gd name="T4" fmla="*/ 0 w 20"/>
                  <a:gd name="T5" fmla="*/ 0 h 100"/>
                  <a:gd name="T6" fmla="*/ 0 60000 65536"/>
                  <a:gd name="T7" fmla="*/ 0 60000 65536"/>
                  <a:gd name="T8" fmla="*/ 0 60000 65536"/>
                </a:gdLst>
                <a:ahLst/>
                <a:cxnLst>
                  <a:cxn ang="T6">
                    <a:pos x="T0" y="T1"/>
                  </a:cxn>
                  <a:cxn ang="T7">
                    <a:pos x="T2" y="T3"/>
                  </a:cxn>
                  <a:cxn ang="T8">
                    <a:pos x="T4" y="T5"/>
                  </a:cxn>
                </a:cxnLst>
                <a:rect l="0" t="0" r="r" b="b"/>
                <a:pathLst>
                  <a:path w="20" h="100">
                    <a:moveTo>
                      <a:pt x="20" y="0"/>
                    </a:moveTo>
                    <a:lnTo>
                      <a:pt x="2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23" name="Freeform 1329"/>
              <p:cNvSpPr>
                <a:spLocks/>
              </p:cNvSpPr>
              <p:nvPr/>
            </p:nvSpPr>
            <p:spPr bwMode="auto">
              <a:xfrm>
                <a:off x="5234" y="2908"/>
                <a:ext cx="56" cy="0"/>
              </a:xfrm>
              <a:custGeom>
                <a:avLst/>
                <a:gdLst>
                  <a:gd name="T0" fmla="*/ 0 w 160"/>
                  <a:gd name="T1" fmla="*/ 0 w 160"/>
                  <a:gd name="T2" fmla="*/ 0 w 160"/>
                  <a:gd name="T3" fmla="*/ 0 60000 65536"/>
                  <a:gd name="T4" fmla="*/ 0 60000 65536"/>
                  <a:gd name="T5" fmla="*/ 0 60000 65536"/>
                </a:gdLst>
                <a:ahLst/>
                <a:cxnLst>
                  <a:cxn ang="T3">
                    <a:pos x="T0" y="0"/>
                  </a:cxn>
                  <a:cxn ang="T4">
                    <a:pos x="T1" y="0"/>
                  </a:cxn>
                  <a:cxn ang="T5">
                    <a:pos x="T2" y="0"/>
                  </a:cxn>
                </a:cxnLst>
                <a:rect l="0" t="0" r="r" b="b"/>
                <a:pathLst>
                  <a:path w="160">
                    <a:moveTo>
                      <a:pt x="0" y="0"/>
                    </a:moveTo>
                    <a:lnTo>
                      <a:pt x="0" y="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24" name="Freeform 1330"/>
              <p:cNvSpPr>
                <a:spLocks/>
              </p:cNvSpPr>
              <p:nvPr/>
            </p:nvSpPr>
            <p:spPr bwMode="auto">
              <a:xfrm>
                <a:off x="5290" y="2891"/>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150" y="0"/>
                    </a:moveTo>
                    <a:lnTo>
                      <a:pt x="1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25" name="Freeform 1331"/>
              <p:cNvSpPr>
                <a:spLocks/>
              </p:cNvSpPr>
              <p:nvPr/>
            </p:nvSpPr>
            <p:spPr bwMode="auto">
              <a:xfrm>
                <a:off x="5290" y="2908"/>
                <a:ext cx="18" cy="48"/>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26" name="Freeform 1332"/>
              <p:cNvSpPr>
                <a:spLocks/>
              </p:cNvSpPr>
              <p:nvPr/>
            </p:nvSpPr>
            <p:spPr bwMode="auto">
              <a:xfrm>
                <a:off x="3264" y="2645"/>
                <a:ext cx="43" cy="31"/>
              </a:xfrm>
              <a:custGeom>
                <a:avLst/>
                <a:gdLst>
                  <a:gd name="T0" fmla="*/ 0 w 120"/>
                  <a:gd name="T1" fmla="*/ 0 h 90"/>
                  <a:gd name="T2" fmla="*/ 0 w 120"/>
                  <a:gd name="T3" fmla="*/ 0 h 90"/>
                  <a:gd name="T4" fmla="*/ 0 w 120"/>
                  <a:gd name="T5" fmla="*/ 0 h 90"/>
                  <a:gd name="T6" fmla="*/ 0 60000 65536"/>
                  <a:gd name="T7" fmla="*/ 0 60000 65536"/>
                  <a:gd name="T8" fmla="*/ 0 60000 65536"/>
                </a:gdLst>
                <a:ahLst/>
                <a:cxnLst>
                  <a:cxn ang="T6">
                    <a:pos x="T0" y="T1"/>
                  </a:cxn>
                  <a:cxn ang="T7">
                    <a:pos x="T2" y="T3"/>
                  </a:cxn>
                  <a:cxn ang="T8">
                    <a:pos x="T4" y="T5"/>
                  </a:cxn>
                </a:cxnLst>
                <a:rect l="0" t="0" r="r" b="b"/>
                <a:pathLst>
                  <a:path w="120" h="90">
                    <a:moveTo>
                      <a:pt x="120" y="90"/>
                    </a:moveTo>
                    <a:lnTo>
                      <a:pt x="12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27" name="Freeform 1333"/>
              <p:cNvSpPr>
                <a:spLocks/>
              </p:cNvSpPr>
              <p:nvPr/>
            </p:nvSpPr>
            <p:spPr bwMode="auto">
              <a:xfrm>
                <a:off x="4507" y="2076"/>
                <a:ext cx="25" cy="34"/>
              </a:xfrm>
              <a:custGeom>
                <a:avLst/>
                <a:gdLst>
                  <a:gd name="T0" fmla="*/ 0 w 70"/>
                  <a:gd name="T1" fmla="*/ 0 h 100"/>
                  <a:gd name="T2" fmla="*/ 0 w 70"/>
                  <a:gd name="T3" fmla="*/ 0 h 100"/>
                  <a:gd name="T4" fmla="*/ 0 w 70"/>
                  <a:gd name="T5" fmla="*/ 0 h 100"/>
                  <a:gd name="T6" fmla="*/ 0 60000 65536"/>
                  <a:gd name="T7" fmla="*/ 0 60000 65536"/>
                  <a:gd name="T8" fmla="*/ 0 60000 65536"/>
                </a:gdLst>
                <a:ahLst/>
                <a:cxnLst>
                  <a:cxn ang="T6">
                    <a:pos x="T0" y="T1"/>
                  </a:cxn>
                  <a:cxn ang="T7">
                    <a:pos x="T2" y="T3"/>
                  </a:cxn>
                  <a:cxn ang="T8">
                    <a:pos x="T4" y="T5"/>
                  </a:cxn>
                </a:cxnLst>
                <a:rect l="0" t="0" r="r" b="b"/>
                <a:pathLst>
                  <a:path w="70" h="100">
                    <a:moveTo>
                      <a:pt x="0" y="100"/>
                    </a:moveTo>
                    <a:lnTo>
                      <a:pt x="0" y="10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28" name="Freeform 1334"/>
              <p:cNvSpPr>
                <a:spLocks/>
              </p:cNvSpPr>
              <p:nvPr/>
            </p:nvSpPr>
            <p:spPr bwMode="auto">
              <a:xfrm>
                <a:off x="5205" y="3406"/>
                <a:ext cx="21" cy="41"/>
              </a:xfrm>
              <a:custGeom>
                <a:avLst/>
                <a:gdLst>
                  <a:gd name="T0" fmla="*/ 0 w 60"/>
                  <a:gd name="T1" fmla="*/ 0 h 120"/>
                  <a:gd name="T2" fmla="*/ 0 w 60"/>
                  <a:gd name="T3" fmla="*/ 0 h 120"/>
                  <a:gd name="T4" fmla="*/ 0 w 60"/>
                  <a:gd name="T5" fmla="*/ 0 h 120"/>
                  <a:gd name="T6" fmla="*/ 0 60000 65536"/>
                  <a:gd name="T7" fmla="*/ 0 60000 65536"/>
                  <a:gd name="T8" fmla="*/ 0 60000 65536"/>
                </a:gdLst>
                <a:ahLst/>
                <a:cxnLst>
                  <a:cxn ang="T6">
                    <a:pos x="T0" y="T1"/>
                  </a:cxn>
                  <a:cxn ang="T7">
                    <a:pos x="T2" y="T3"/>
                  </a:cxn>
                  <a:cxn ang="T8">
                    <a:pos x="T4" y="T5"/>
                  </a:cxn>
                </a:cxnLst>
                <a:rect l="0" t="0" r="r" b="b"/>
                <a:pathLst>
                  <a:path w="60" h="120">
                    <a:moveTo>
                      <a:pt x="0" y="120"/>
                    </a:moveTo>
                    <a:lnTo>
                      <a:pt x="0" y="120"/>
                    </a:lnTo>
                    <a:lnTo>
                      <a:pt x="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29" name="Freeform 1335"/>
              <p:cNvSpPr>
                <a:spLocks/>
              </p:cNvSpPr>
              <p:nvPr/>
            </p:nvSpPr>
            <p:spPr bwMode="auto">
              <a:xfrm>
                <a:off x="5226" y="3402"/>
                <a:ext cx="50" cy="4"/>
              </a:xfrm>
              <a:custGeom>
                <a:avLst/>
                <a:gdLst>
                  <a:gd name="T0" fmla="*/ 0 w 140"/>
                  <a:gd name="T1" fmla="*/ 0 h 10"/>
                  <a:gd name="T2" fmla="*/ 0 w 140"/>
                  <a:gd name="T3" fmla="*/ 0 h 10"/>
                  <a:gd name="T4" fmla="*/ 0 w 140"/>
                  <a:gd name="T5" fmla="*/ 0 h 10"/>
                  <a:gd name="T6" fmla="*/ 0 60000 65536"/>
                  <a:gd name="T7" fmla="*/ 0 60000 65536"/>
                  <a:gd name="T8" fmla="*/ 0 60000 65536"/>
                </a:gdLst>
                <a:ahLst/>
                <a:cxnLst>
                  <a:cxn ang="T6">
                    <a:pos x="T0" y="T1"/>
                  </a:cxn>
                  <a:cxn ang="T7">
                    <a:pos x="T2" y="T3"/>
                  </a:cxn>
                  <a:cxn ang="T8">
                    <a:pos x="T4" y="T5"/>
                  </a:cxn>
                </a:cxnLst>
                <a:rect l="0" t="0" r="r" b="b"/>
                <a:pathLst>
                  <a:path w="140" h="10">
                    <a:moveTo>
                      <a:pt x="140" y="0"/>
                    </a:moveTo>
                    <a:lnTo>
                      <a:pt x="14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30" name="Freeform 1336"/>
              <p:cNvSpPr>
                <a:spLocks/>
              </p:cNvSpPr>
              <p:nvPr/>
            </p:nvSpPr>
            <p:spPr bwMode="auto">
              <a:xfrm>
                <a:off x="5226" y="3406"/>
                <a:ext cx="18" cy="51"/>
              </a:xfrm>
              <a:custGeom>
                <a:avLst/>
                <a:gdLst>
                  <a:gd name="T0" fmla="*/ 0 w 50"/>
                  <a:gd name="T1" fmla="*/ 0 h 150"/>
                  <a:gd name="T2" fmla="*/ 0 w 50"/>
                  <a:gd name="T3" fmla="*/ 0 h 150"/>
                  <a:gd name="T4" fmla="*/ 0 w 50"/>
                  <a:gd name="T5" fmla="*/ 0 h 150"/>
                  <a:gd name="T6" fmla="*/ 0 60000 65536"/>
                  <a:gd name="T7" fmla="*/ 0 60000 65536"/>
                  <a:gd name="T8" fmla="*/ 0 60000 65536"/>
                </a:gdLst>
                <a:ahLst/>
                <a:cxnLst>
                  <a:cxn ang="T6">
                    <a:pos x="T0" y="T1"/>
                  </a:cxn>
                  <a:cxn ang="T7">
                    <a:pos x="T2" y="T3"/>
                  </a:cxn>
                  <a:cxn ang="T8">
                    <a:pos x="T4" y="T5"/>
                  </a:cxn>
                </a:cxnLst>
                <a:rect l="0" t="0" r="r" b="b"/>
                <a:pathLst>
                  <a:path w="50" h="150">
                    <a:moveTo>
                      <a:pt x="50" y="150"/>
                    </a:moveTo>
                    <a:lnTo>
                      <a:pt x="5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31" name="Freeform 1337"/>
              <p:cNvSpPr>
                <a:spLocks/>
              </p:cNvSpPr>
              <p:nvPr/>
            </p:nvSpPr>
            <p:spPr bwMode="auto">
              <a:xfrm>
                <a:off x="5198" y="3361"/>
                <a:ext cx="28" cy="45"/>
              </a:xfrm>
              <a:custGeom>
                <a:avLst/>
                <a:gdLst>
                  <a:gd name="T0" fmla="*/ 0 w 80"/>
                  <a:gd name="T1" fmla="*/ 0 h 130"/>
                  <a:gd name="T2" fmla="*/ 0 w 80"/>
                  <a:gd name="T3" fmla="*/ 0 h 130"/>
                  <a:gd name="T4" fmla="*/ 0 w 80"/>
                  <a:gd name="T5" fmla="*/ 0 h 130"/>
                  <a:gd name="T6" fmla="*/ 0 60000 65536"/>
                  <a:gd name="T7" fmla="*/ 0 60000 65536"/>
                  <a:gd name="T8" fmla="*/ 0 60000 65536"/>
                </a:gdLst>
                <a:ahLst/>
                <a:cxnLst>
                  <a:cxn ang="T6">
                    <a:pos x="T0" y="T1"/>
                  </a:cxn>
                  <a:cxn ang="T7">
                    <a:pos x="T2" y="T3"/>
                  </a:cxn>
                  <a:cxn ang="T8">
                    <a:pos x="T4" y="T5"/>
                  </a:cxn>
                </a:cxnLst>
                <a:rect l="0" t="0" r="r" b="b"/>
                <a:pathLst>
                  <a:path w="80" h="130">
                    <a:moveTo>
                      <a:pt x="0" y="0"/>
                    </a:moveTo>
                    <a:lnTo>
                      <a:pt x="0" y="0"/>
                    </a:lnTo>
                    <a:lnTo>
                      <a:pt x="8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32" name="Freeform 1338"/>
              <p:cNvSpPr>
                <a:spLocks/>
              </p:cNvSpPr>
              <p:nvPr/>
            </p:nvSpPr>
            <p:spPr bwMode="auto">
              <a:xfrm>
                <a:off x="5134" y="2898"/>
                <a:ext cx="11" cy="34"/>
              </a:xfrm>
              <a:custGeom>
                <a:avLst/>
                <a:gdLst>
                  <a:gd name="T0" fmla="*/ 0 w 30"/>
                  <a:gd name="T1" fmla="*/ 0 h 100"/>
                  <a:gd name="T2" fmla="*/ 0 w 30"/>
                  <a:gd name="T3" fmla="*/ 0 h 100"/>
                  <a:gd name="T4" fmla="*/ 0 w 30"/>
                  <a:gd name="T5" fmla="*/ 0 h 100"/>
                  <a:gd name="T6" fmla="*/ 0 60000 65536"/>
                  <a:gd name="T7" fmla="*/ 0 60000 65536"/>
                  <a:gd name="T8" fmla="*/ 0 60000 65536"/>
                </a:gdLst>
                <a:ahLst/>
                <a:cxnLst>
                  <a:cxn ang="T6">
                    <a:pos x="T0" y="T1"/>
                  </a:cxn>
                  <a:cxn ang="T7">
                    <a:pos x="T2" y="T3"/>
                  </a:cxn>
                  <a:cxn ang="T8">
                    <a:pos x="T4" y="T5"/>
                  </a:cxn>
                </a:cxnLst>
                <a:rect l="0" t="0" r="r" b="b"/>
                <a:pathLst>
                  <a:path w="30" h="100">
                    <a:moveTo>
                      <a:pt x="0" y="0"/>
                    </a:moveTo>
                    <a:lnTo>
                      <a:pt x="0" y="0"/>
                    </a:lnTo>
                    <a:lnTo>
                      <a:pt x="3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33" name="Freeform 1339"/>
              <p:cNvSpPr>
                <a:spLocks/>
              </p:cNvSpPr>
              <p:nvPr/>
            </p:nvSpPr>
            <p:spPr bwMode="auto">
              <a:xfrm>
                <a:off x="3246" y="2751"/>
                <a:ext cx="50" cy="24"/>
              </a:xfrm>
              <a:custGeom>
                <a:avLst/>
                <a:gdLst>
                  <a:gd name="T0" fmla="*/ 0 w 140"/>
                  <a:gd name="T1" fmla="*/ 0 h 70"/>
                  <a:gd name="T2" fmla="*/ 0 w 140"/>
                  <a:gd name="T3" fmla="*/ 0 h 70"/>
                  <a:gd name="T4" fmla="*/ 0 w 140"/>
                  <a:gd name="T5" fmla="*/ 0 h 70"/>
                  <a:gd name="T6" fmla="*/ 0 60000 65536"/>
                  <a:gd name="T7" fmla="*/ 0 60000 65536"/>
                  <a:gd name="T8" fmla="*/ 0 60000 65536"/>
                </a:gdLst>
                <a:ahLst/>
                <a:cxnLst>
                  <a:cxn ang="T6">
                    <a:pos x="T0" y="T1"/>
                  </a:cxn>
                  <a:cxn ang="T7">
                    <a:pos x="T2" y="T3"/>
                  </a:cxn>
                  <a:cxn ang="T8">
                    <a:pos x="T4" y="T5"/>
                  </a:cxn>
                </a:cxnLst>
                <a:rect l="0" t="0" r="r" b="b"/>
                <a:pathLst>
                  <a:path w="140" h="70">
                    <a:moveTo>
                      <a:pt x="140" y="0"/>
                    </a:moveTo>
                    <a:lnTo>
                      <a:pt x="14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34" name="Freeform 1340"/>
              <p:cNvSpPr>
                <a:spLocks/>
              </p:cNvSpPr>
              <p:nvPr/>
            </p:nvSpPr>
            <p:spPr bwMode="auto">
              <a:xfrm>
                <a:off x="3955" y="3044"/>
                <a:ext cx="32" cy="31"/>
              </a:xfrm>
              <a:custGeom>
                <a:avLst/>
                <a:gdLst>
                  <a:gd name="T0" fmla="*/ 0 w 90"/>
                  <a:gd name="T1" fmla="*/ 0 h 90"/>
                  <a:gd name="T2" fmla="*/ 0 w 90"/>
                  <a:gd name="T3" fmla="*/ 0 h 90"/>
                  <a:gd name="T4" fmla="*/ 0 w 90"/>
                  <a:gd name="T5" fmla="*/ 0 h 90"/>
                  <a:gd name="T6" fmla="*/ 0 60000 65536"/>
                  <a:gd name="T7" fmla="*/ 0 60000 65536"/>
                  <a:gd name="T8" fmla="*/ 0 60000 65536"/>
                </a:gdLst>
                <a:ahLst/>
                <a:cxnLst>
                  <a:cxn ang="T6">
                    <a:pos x="T0" y="T1"/>
                  </a:cxn>
                  <a:cxn ang="T7">
                    <a:pos x="T2" y="T3"/>
                  </a:cxn>
                  <a:cxn ang="T8">
                    <a:pos x="T4" y="T5"/>
                  </a:cxn>
                </a:cxnLst>
                <a:rect l="0" t="0" r="r" b="b"/>
                <a:pathLst>
                  <a:path w="90" h="90">
                    <a:moveTo>
                      <a:pt x="0" y="0"/>
                    </a:moveTo>
                    <a:lnTo>
                      <a:pt x="0" y="0"/>
                    </a:lnTo>
                    <a:lnTo>
                      <a:pt x="9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35" name="Freeform 1341"/>
              <p:cNvSpPr>
                <a:spLocks/>
              </p:cNvSpPr>
              <p:nvPr/>
            </p:nvSpPr>
            <p:spPr bwMode="auto">
              <a:xfrm>
                <a:off x="3633" y="1957"/>
                <a:ext cx="31"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90" y="0"/>
                    </a:moveTo>
                    <a:lnTo>
                      <a:pt x="9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36" name="Freeform 1342"/>
              <p:cNvSpPr>
                <a:spLocks/>
              </p:cNvSpPr>
              <p:nvPr/>
            </p:nvSpPr>
            <p:spPr bwMode="auto">
              <a:xfrm>
                <a:off x="4107" y="2519"/>
                <a:ext cx="50" cy="10"/>
              </a:xfrm>
              <a:custGeom>
                <a:avLst/>
                <a:gdLst>
                  <a:gd name="T0" fmla="*/ 0 w 140"/>
                  <a:gd name="T1" fmla="*/ 0 h 30"/>
                  <a:gd name="T2" fmla="*/ 0 w 140"/>
                  <a:gd name="T3" fmla="*/ 0 h 30"/>
                  <a:gd name="T4" fmla="*/ 0 w 140"/>
                  <a:gd name="T5" fmla="*/ 0 h 30"/>
                  <a:gd name="T6" fmla="*/ 0 60000 65536"/>
                  <a:gd name="T7" fmla="*/ 0 60000 65536"/>
                  <a:gd name="T8" fmla="*/ 0 60000 65536"/>
                </a:gdLst>
                <a:ahLst/>
                <a:cxnLst>
                  <a:cxn ang="T6">
                    <a:pos x="T0" y="T1"/>
                  </a:cxn>
                  <a:cxn ang="T7">
                    <a:pos x="T2" y="T3"/>
                  </a:cxn>
                  <a:cxn ang="T8">
                    <a:pos x="T4" y="T5"/>
                  </a:cxn>
                </a:cxnLst>
                <a:rect l="0" t="0" r="r" b="b"/>
                <a:pathLst>
                  <a:path w="140" h="30">
                    <a:moveTo>
                      <a:pt x="0" y="30"/>
                    </a:moveTo>
                    <a:lnTo>
                      <a:pt x="0" y="3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37" name="Freeform 1343"/>
              <p:cNvSpPr>
                <a:spLocks/>
              </p:cNvSpPr>
              <p:nvPr/>
            </p:nvSpPr>
            <p:spPr bwMode="auto">
              <a:xfrm>
                <a:off x="4157" y="2519"/>
                <a:ext cx="57" cy="14"/>
              </a:xfrm>
              <a:custGeom>
                <a:avLst/>
                <a:gdLst>
                  <a:gd name="T0" fmla="*/ 0 w 161"/>
                  <a:gd name="T1" fmla="*/ 0 h 40"/>
                  <a:gd name="T2" fmla="*/ 0 w 161"/>
                  <a:gd name="T3" fmla="*/ 0 h 40"/>
                  <a:gd name="T4" fmla="*/ 0 w 161"/>
                  <a:gd name="T5" fmla="*/ 0 h 40"/>
                  <a:gd name="T6" fmla="*/ 0 60000 65536"/>
                  <a:gd name="T7" fmla="*/ 0 60000 65536"/>
                  <a:gd name="T8" fmla="*/ 0 60000 65536"/>
                </a:gdLst>
                <a:ahLst/>
                <a:cxnLst>
                  <a:cxn ang="T6">
                    <a:pos x="T0" y="T1"/>
                  </a:cxn>
                  <a:cxn ang="T7">
                    <a:pos x="T2" y="T3"/>
                  </a:cxn>
                  <a:cxn ang="T8">
                    <a:pos x="T4" y="T5"/>
                  </a:cxn>
                </a:cxnLst>
                <a:rect l="0" t="0" r="r" b="b"/>
                <a:pathLst>
                  <a:path w="161" h="40">
                    <a:moveTo>
                      <a:pt x="161" y="40"/>
                    </a:moveTo>
                    <a:lnTo>
                      <a:pt x="161"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38" name="Freeform 1344"/>
              <p:cNvSpPr>
                <a:spLocks/>
              </p:cNvSpPr>
              <p:nvPr/>
            </p:nvSpPr>
            <p:spPr bwMode="auto">
              <a:xfrm>
                <a:off x="4121" y="2485"/>
                <a:ext cx="36" cy="34"/>
              </a:xfrm>
              <a:custGeom>
                <a:avLst/>
                <a:gdLst>
                  <a:gd name="T0" fmla="*/ 0 w 100"/>
                  <a:gd name="T1" fmla="*/ 0 h 100"/>
                  <a:gd name="T2" fmla="*/ 0 w 100"/>
                  <a:gd name="T3" fmla="*/ 0 h 100"/>
                  <a:gd name="T4" fmla="*/ 0 w 100"/>
                  <a:gd name="T5" fmla="*/ 0 h 100"/>
                  <a:gd name="T6" fmla="*/ 0 60000 65536"/>
                  <a:gd name="T7" fmla="*/ 0 60000 65536"/>
                  <a:gd name="T8" fmla="*/ 0 60000 65536"/>
                </a:gdLst>
                <a:ahLst/>
                <a:cxnLst>
                  <a:cxn ang="T6">
                    <a:pos x="T0" y="T1"/>
                  </a:cxn>
                  <a:cxn ang="T7">
                    <a:pos x="T2" y="T3"/>
                  </a:cxn>
                  <a:cxn ang="T8">
                    <a:pos x="T4" y="T5"/>
                  </a:cxn>
                </a:cxnLst>
                <a:rect l="0" t="0" r="r" b="b"/>
                <a:pathLst>
                  <a:path w="100" h="100">
                    <a:moveTo>
                      <a:pt x="0" y="0"/>
                    </a:moveTo>
                    <a:lnTo>
                      <a:pt x="0" y="0"/>
                    </a:lnTo>
                    <a:lnTo>
                      <a:pt x="10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39" name="Freeform 1345"/>
              <p:cNvSpPr>
                <a:spLocks/>
              </p:cNvSpPr>
              <p:nvPr/>
            </p:nvSpPr>
            <p:spPr bwMode="auto">
              <a:xfrm>
                <a:off x="4794" y="2345"/>
                <a:ext cx="50" cy="17"/>
              </a:xfrm>
              <a:custGeom>
                <a:avLst/>
                <a:gdLst>
                  <a:gd name="T0" fmla="*/ 0 w 140"/>
                  <a:gd name="T1" fmla="*/ 0 h 50"/>
                  <a:gd name="T2" fmla="*/ 0 w 140"/>
                  <a:gd name="T3" fmla="*/ 0 h 50"/>
                  <a:gd name="T4" fmla="*/ 0 w 140"/>
                  <a:gd name="T5" fmla="*/ 0 h 50"/>
                  <a:gd name="T6" fmla="*/ 0 60000 65536"/>
                  <a:gd name="T7" fmla="*/ 0 60000 65536"/>
                  <a:gd name="T8" fmla="*/ 0 60000 65536"/>
                </a:gdLst>
                <a:ahLst/>
                <a:cxnLst>
                  <a:cxn ang="T6">
                    <a:pos x="T0" y="T1"/>
                  </a:cxn>
                  <a:cxn ang="T7">
                    <a:pos x="T2" y="T3"/>
                  </a:cxn>
                  <a:cxn ang="T8">
                    <a:pos x="T4" y="T5"/>
                  </a:cxn>
                </a:cxnLst>
                <a:rect l="0" t="0" r="r" b="b"/>
                <a:pathLst>
                  <a:path w="140" h="50">
                    <a:moveTo>
                      <a:pt x="0" y="50"/>
                    </a:moveTo>
                    <a:lnTo>
                      <a:pt x="0" y="5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40" name="Freeform 1346"/>
              <p:cNvSpPr>
                <a:spLocks/>
              </p:cNvSpPr>
              <p:nvPr/>
            </p:nvSpPr>
            <p:spPr bwMode="auto">
              <a:xfrm>
                <a:off x="3229" y="2840"/>
                <a:ext cx="10" cy="54"/>
              </a:xfrm>
              <a:custGeom>
                <a:avLst/>
                <a:gdLst>
                  <a:gd name="T0" fmla="*/ 0 w 30"/>
                  <a:gd name="T1" fmla="*/ 0 h 160"/>
                  <a:gd name="T2" fmla="*/ 0 w 30"/>
                  <a:gd name="T3" fmla="*/ 0 h 160"/>
                  <a:gd name="T4" fmla="*/ 0 w 30"/>
                  <a:gd name="T5" fmla="*/ 0 h 160"/>
                  <a:gd name="T6" fmla="*/ 0 60000 65536"/>
                  <a:gd name="T7" fmla="*/ 0 60000 65536"/>
                  <a:gd name="T8" fmla="*/ 0 60000 65536"/>
                </a:gdLst>
                <a:ahLst/>
                <a:cxnLst>
                  <a:cxn ang="T6">
                    <a:pos x="T0" y="T1"/>
                  </a:cxn>
                  <a:cxn ang="T7">
                    <a:pos x="T2" y="T3"/>
                  </a:cxn>
                  <a:cxn ang="T8">
                    <a:pos x="T4" y="T5"/>
                  </a:cxn>
                </a:cxnLst>
                <a:rect l="0" t="0" r="r" b="b"/>
                <a:pathLst>
                  <a:path w="30" h="160">
                    <a:moveTo>
                      <a:pt x="30" y="0"/>
                    </a:moveTo>
                    <a:lnTo>
                      <a:pt x="30" y="0"/>
                    </a:lnTo>
                    <a:lnTo>
                      <a:pt x="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41" name="Freeform 1347"/>
              <p:cNvSpPr>
                <a:spLocks/>
              </p:cNvSpPr>
              <p:nvPr/>
            </p:nvSpPr>
            <p:spPr bwMode="auto">
              <a:xfrm>
                <a:off x="5244" y="3457"/>
                <a:ext cx="7" cy="51"/>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0" y="0"/>
                    </a:moveTo>
                    <a:lnTo>
                      <a:pt x="0" y="0"/>
                    </a:lnTo>
                    <a:lnTo>
                      <a:pt x="2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42" name="Freeform 1348"/>
              <p:cNvSpPr>
                <a:spLocks/>
              </p:cNvSpPr>
              <p:nvPr/>
            </p:nvSpPr>
            <p:spPr bwMode="auto">
              <a:xfrm>
                <a:off x="5251" y="3508"/>
                <a:ext cx="25" cy="41"/>
              </a:xfrm>
              <a:custGeom>
                <a:avLst/>
                <a:gdLst>
                  <a:gd name="T0" fmla="*/ 0 w 70"/>
                  <a:gd name="T1" fmla="*/ 0 h 120"/>
                  <a:gd name="T2" fmla="*/ 0 w 70"/>
                  <a:gd name="T3" fmla="*/ 0 h 120"/>
                  <a:gd name="T4" fmla="*/ 0 w 70"/>
                  <a:gd name="T5" fmla="*/ 0 h 120"/>
                  <a:gd name="T6" fmla="*/ 0 60000 65536"/>
                  <a:gd name="T7" fmla="*/ 0 60000 65536"/>
                  <a:gd name="T8" fmla="*/ 0 60000 65536"/>
                </a:gdLst>
                <a:ahLst/>
                <a:cxnLst>
                  <a:cxn ang="T6">
                    <a:pos x="T0" y="T1"/>
                  </a:cxn>
                  <a:cxn ang="T7">
                    <a:pos x="T2" y="T3"/>
                  </a:cxn>
                  <a:cxn ang="T8">
                    <a:pos x="T4" y="T5"/>
                  </a:cxn>
                </a:cxnLst>
                <a:rect l="0" t="0" r="r" b="b"/>
                <a:pathLst>
                  <a:path w="70" h="120">
                    <a:moveTo>
                      <a:pt x="70" y="120"/>
                    </a:moveTo>
                    <a:lnTo>
                      <a:pt x="7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43" name="Freeform 1349"/>
              <p:cNvSpPr>
                <a:spLocks/>
              </p:cNvSpPr>
              <p:nvPr/>
            </p:nvSpPr>
            <p:spPr bwMode="auto">
              <a:xfrm>
                <a:off x="4422" y="2819"/>
                <a:ext cx="54" cy="266"/>
              </a:xfrm>
              <a:custGeom>
                <a:avLst/>
                <a:gdLst>
                  <a:gd name="T0" fmla="*/ 0 w 150"/>
                  <a:gd name="T1" fmla="*/ 0 h 780"/>
                  <a:gd name="T2" fmla="*/ 0 w 150"/>
                  <a:gd name="T3" fmla="*/ 0 h 780"/>
                  <a:gd name="T4" fmla="*/ 0 w 150"/>
                  <a:gd name="T5" fmla="*/ 0 h 780"/>
                  <a:gd name="T6" fmla="*/ 0 60000 65536"/>
                  <a:gd name="T7" fmla="*/ 0 60000 65536"/>
                  <a:gd name="T8" fmla="*/ 0 60000 65536"/>
                </a:gdLst>
                <a:ahLst/>
                <a:cxnLst>
                  <a:cxn ang="T6">
                    <a:pos x="T0" y="T1"/>
                  </a:cxn>
                  <a:cxn ang="T7">
                    <a:pos x="T2" y="T3"/>
                  </a:cxn>
                  <a:cxn ang="T8">
                    <a:pos x="T4" y="T5"/>
                  </a:cxn>
                </a:cxnLst>
                <a:rect l="0" t="0" r="r" b="b"/>
                <a:pathLst>
                  <a:path w="150" h="780">
                    <a:moveTo>
                      <a:pt x="150" y="780"/>
                    </a:moveTo>
                    <a:lnTo>
                      <a:pt x="150" y="7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44" name="Freeform 1350"/>
              <p:cNvSpPr>
                <a:spLocks/>
              </p:cNvSpPr>
              <p:nvPr/>
            </p:nvSpPr>
            <p:spPr bwMode="auto">
              <a:xfrm>
                <a:off x="4422" y="2819"/>
                <a:ext cx="32" cy="24"/>
              </a:xfrm>
              <a:custGeom>
                <a:avLst/>
                <a:gdLst>
                  <a:gd name="T0" fmla="*/ 0 w 90"/>
                  <a:gd name="T1" fmla="*/ 0 h 70"/>
                  <a:gd name="T2" fmla="*/ 0 w 90"/>
                  <a:gd name="T3" fmla="*/ 0 h 70"/>
                  <a:gd name="T4" fmla="*/ 0 w 90"/>
                  <a:gd name="T5" fmla="*/ 0 h 70"/>
                  <a:gd name="T6" fmla="*/ 0 60000 65536"/>
                  <a:gd name="T7" fmla="*/ 0 60000 65536"/>
                  <a:gd name="T8" fmla="*/ 0 60000 65536"/>
                </a:gdLst>
                <a:ahLst/>
                <a:cxnLst>
                  <a:cxn ang="T6">
                    <a:pos x="T0" y="T1"/>
                  </a:cxn>
                  <a:cxn ang="T7">
                    <a:pos x="T2" y="T3"/>
                  </a:cxn>
                  <a:cxn ang="T8">
                    <a:pos x="T4" y="T5"/>
                  </a:cxn>
                </a:cxnLst>
                <a:rect l="0" t="0" r="r" b="b"/>
                <a:pathLst>
                  <a:path w="90" h="70">
                    <a:moveTo>
                      <a:pt x="90" y="70"/>
                    </a:moveTo>
                    <a:lnTo>
                      <a:pt x="9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45" name="Freeform 1351"/>
              <p:cNvSpPr>
                <a:spLocks/>
              </p:cNvSpPr>
              <p:nvPr/>
            </p:nvSpPr>
            <p:spPr bwMode="auto">
              <a:xfrm>
                <a:off x="4267" y="2819"/>
                <a:ext cx="155" cy="495"/>
              </a:xfrm>
              <a:custGeom>
                <a:avLst/>
                <a:gdLst>
                  <a:gd name="T0" fmla="*/ 0 w 440"/>
                  <a:gd name="T1" fmla="*/ 0 h 1450"/>
                  <a:gd name="T2" fmla="*/ 0 w 440"/>
                  <a:gd name="T3" fmla="*/ 0 h 1450"/>
                  <a:gd name="T4" fmla="*/ 0 w 440"/>
                  <a:gd name="T5" fmla="*/ 0 h 1450"/>
                  <a:gd name="T6" fmla="*/ 0 60000 65536"/>
                  <a:gd name="T7" fmla="*/ 0 60000 65536"/>
                  <a:gd name="T8" fmla="*/ 0 60000 65536"/>
                </a:gdLst>
                <a:ahLst/>
                <a:cxnLst>
                  <a:cxn ang="T6">
                    <a:pos x="T0" y="T1"/>
                  </a:cxn>
                  <a:cxn ang="T7">
                    <a:pos x="T2" y="T3"/>
                  </a:cxn>
                  <a:cxn ang="T8">
                    <a:pos x="T4" y="T5"/>
                  </a:cxn>
                </a:cxnLst>
                <a:rect l="0" t="0" r="r" b="b"/>
                <a:pathLst>
                  <a:path w="440" h="1450">
                    <a:moveTo>
                      <a:pt x="0" y="1450"/>
                    </a:moveTo>
                    <a:lnTo>
                      <a:pt x="0" y="1450"/>
                    </a:lnTo>
                    <a:lnTo>
                      <a:pt x="4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46" name="Freeform 1352"/>
              <p:cNvSpPr>
                <a:spLocks/>
              </p:cNvSpPr>
              <p:nvPr/>
            </p:nvSpPr>
            <p:spPr bwMode="auto">
              <a:xfrm>
                <a:off x="4422" y="2731"/>
                <a:ext cx="8" cy="88"/>
              </a:xfrm>
              <a:custGeom>
                <a:avLst/>
                <a:gdLst>
                  <a:gd name="T0" fmla="*/ 0 w 20"/>
                  <a:gd name="T1" fmla="*/ 0 h 260"/>
                  <a:gd name="T2" fmla="*/ 0 w 20"/>
                  <a:gd name="T3" fmla="*/ 0 h 260"/>
                  <a:gd name="T4" fmla="*/ 0 w 20"/>
                  <a:gd name="T5" fmla="*/ 0 h 260"/>
                  <a:gd name="T6" fmla="*/ 0 60000 65536"/>
                  <a:gd name="T7" fmla="*/ 0 60000 65536"/>
                  <a:gd name="T8" fmla="*/ 0 60000 65536"/>
                </a:gdLst>
                <a:ahLst/>
                <a:cxnLst>
                  <a:cxn ang="T6">
                    <a:pos x="T0" y="T1"/>
                  </a:cxn>
                  <a:cxn ang="T7">
                    <a:pos x="T2" y="T3"/>
                  </a:cxn>
                  <a:cxn ang="T8">
                    <a:pos x="T4" y="T5"/>
                  </a:cxn>
                </a:cxnLst>
                <a:rect l="0" t="0" r="r" b="b"/>
                <a:pathLst>
                  <a:path w="20" h="260">
                    <a:moveTo>
                      <a:pt x="20" y="0"/>
                    </a:moveTo>
                    <a:lnTo>
                      <a:pt x="20" y="0"/>
                    </a:lnTo>
                    <a:lnTo>
                      <a:pt x="0" y="2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47" name="Freeform 1353"/>
              <p:cNvSpPr>
                <a:spLocks/>
              </p:cNvSpPr>
              <p:nvPr/>
            </p:nvSpPr>
            <p:spPr bwMode="auto">
              <a:xfrm>
                <a:off x="4632" y="2056"/>
                <a:ext cx="24" cy="37"/>
              </a:xfrm>
              <a:custGeom>
                <a:avLst/>
                <a:gdLst>
                  <a:gd name="T0" fmla="*/ 0 w 70"/>
                  <a:gd name="T1" fmla="*/ 0 h 110"/>
                  <a:gd name="T2" fmla="*/ 0 w 70"/>
                  <a:gd name="T3" fmla="*/ 0 h 110"/>
                  <a:gd name="T4" fmla="*/ 0 w 70"/>
                  <a:gd name="T5" fmla="*/ 0 h 110"/>
                  <a:gd name="T6" fmla="*/ 0 60000 65536"/>
                  <a:gd name="T7" fmla="*/ 0 60000 65536"/>
                  <a:gd name="T8" fmla="*/ 0 60000 65536"/>
                </a:gdLst>
                <a:ahLst/>
                <a:cxnLst>
                  <a:cxn ang="T6">
                    <a:pos x="T0" y="T1"/>
                  </a:cxn>
                  <a:cxn ang="T7">
                    <a:pos x="T2" y="T3"/>
                  </a:cxn>
                  <a:cxn ang="T8">
                    <a:pos x="T4" y="T5"/>
                  </a:cxn>
                </a:cxnLst>
                <a:rect l="0" t="0" r="r" b="b"/>
                <a:pathLst>
                  <a:path w="70" h="110">
                    <a:moveTo>
                      <a:pt x="0" y="110"/>
                    </a:moveTo>
                    <a:lnTo>
                      <a:pt x="0" y="11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48" name="Freeform 1354"/>
              <p:cNvSpPr>
                <a:spLocks/>
              </p:cNvSpPr>
              <p:nvPr/>
            </p:nvSpPr>
            <p:spPr bwMode="auto">
              <a:xfrm>
                <a:off x="3533" y="1871"/>
                <a:ext cx="54" cy="28"/>
              </a:xfrm>
              <a:custGeom>
                <a:avLst/>
                <a:gdLst>
                  <a:gd name="T0" fmla="*/ 0 w 150"/>
                  <a:gd name="T1" fmla="*/ 0 h 80"/>
                  <a:gd name="T2" fmla="*/ 0 w 150"/>
                  <a:gd name="T3" fmla="*/ 0 h 80"/>
                  <a:gd name="T4" fmla="*/ 0 w 150"/>
                  <a:gd name="T5" fmla="*/ 0 h 80"/>
                  <a:gd name="T6" fmla="*/ 0 60000 65536"/>
                  <a:gd name="T7" fmla="*/ 0 60000 65536"/>
                  <a:gd name="T8" fmla="*/ 0 60000 65536"/>
                </a:gdLst>
                <a:ahLst/>
                <a:cxnLst>
                  <a:cxn ang="T6">
                    <a:pos x="T0" y="T1"/>
                  </a:cxn>
                  <a:cxn ang="T7">
                    <a:pos x="T2" y="T3"/>
                  </a:cxn>
                  <a:cxn ang="T8">
                    <a:pos x="T4" y="T5"/>
                  </a:cxn>
                </a:cxnLst>
                <a:rect l="0" t="0" r="r" b="b"/>
                <a:pathLst>
                  <a:path w="150" h="80">
                    <a:moveTo>
                      <a:pt x="0" y="80"/>
                    </a:moveTo>
                    <a:lnTo>
                      <a:pt x="0" y="8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49" name="Freeform 1355"/>
              <p:cNvSpPr>
                <a:spLocks/>
              </p:cNvSpPr>
              <p:nvPr/>
            </p:nvSpPr>
            <p:spPr bwMode="auto">
              <a:xfrm>
                <a:off x="3587" y="1854"/>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150" y="0"/>
                    </a:moveTo>
                    <a:lnTo>
                      <a:pt x="1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50" name="Freeform 1356"/>
              <p:cNvSpPr>
                <a:spLocks/>
              </p:cNvSpPr>
              <p:nvPr/>
            </p:nvSpPr>
            <p:spPr bwMode="auto">
              <a:xfrm>
                <a:off x="4270" y="3464"/>
                <a:ext cx="4"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10" y="150"/>
                    </a:moveTo>
                    <a:lnTo>
                      <a:pt x="1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51" name="Freeform 1357"/>
              <p:cNvSpPr>
                <a:spLocks/>
              </p:cNvSpPr>
              <p:nvPr/>
            </p:nvSpPr>
            <p:spPr bwMode="auto">
              <a:xfrm>
                <a:off x="4270" y="3412"/>
                <a:ext cx="7" cy="52"/>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20" y="0"/>
                    </a:moveTo>
                    <a:lnTo>
                      <a:pt x="2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52" name="Freeform 1358"/>
              <p:cNvSpPr>
                <a:spLocks/>
              </p:cNvSpPr>
              <p:nvPr/>
            </p:nvSpPr>
            <p:spPr bwMode="auto">
              <a:xfrm>
                <a:off x="3357" y="2853"/>
                <a:ext cx="35" cy="45"/>
              </a:xfrm>
              <a:custGeom>
                <a:avLst/>
                <a:gdLst>
                  <a:gd name="T0" fmla="*/ 0 w 100"/>
                  <a:gd name="T1" fmla="*/ 0 h 130"/>
                  <a:gd name="T2" fmla="*/ 0 w 100"/>
                  <a:gd name="T3" fmla="*/ 0 h 130"/>
                  <a:gd name="T4" fmla="*/ 0 w 100"/>
                  <a:gd name="T5" fmla="*/ 0 h 130"/>
                  <a:gd name="T6" fmla="*/ 0 60000 65536"/>
                  <a:gd name="T7" fmla="*/ 0 60000 65536"/>
                  <a:gd name="T8" fmla="*/ 0 60000 65536"/>
                </a:gdLst>
                <a:ahLst/>
                <a:cxnLst>
                  <a:cxn ang="T6">
                    <a:pos x="T0" y="T1"/>
                  </a:cxn>
                  <a:cxn ang="T7">
                    <a:pos x="T2" y="T3"/>
                  </a:cxn>
                  <a:cxn ang="T8">
                    <a:pos x="T4" y="T5"/>
                  </a:cxn>
                </a:cxnLst>
                <a:rect l="0" t="0" r="r" b="b"/>
                <a:pathLst>
                  <a:path w="100" h="130">
                    <a:moveTo>
                      <a:pt x="100" y="0"/>
                    </a:moveTo>
                    <a:lnTo>
                      <a:pt x="10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53" name="Freeform 1359"/>
              <p:cNvSpPr>
                <a:spLocks/>
              </p:cNvSpPr>
              <p:nvPr/>
            </p:nvSpPr>
            <p:spPr bwMode="auto">
              <a:xfrm>
                <a:off x="3785" y="3228"/>
                <a:ext cx="14" cy="34"/>
              </a:xfrm>
              <a:custGeom>
                <a:avLst/>
                <a:gdLst>
                  <a:gd name="T0" fmla="*/ 0 w 40"/>
                  <a:gd name="T1" fmla="*/ 0 h 100"/>
                  <a:gd name="T2" fmla="*/ 0 w 40"/>
                  <a:gd name="T3" fmla="*/ 0 h 100"/>
                  <a:gd name="T4" fmla="*/ 0 w 40"/>
                  <a:gd name="T5" fmla="*/ 0 h 100"/>
                  <a:gd name="T6" fmla="*/ 0 60000 65536"/>
                  <a:gd name="T7" fmla="*/ 0 60000 65536"/>
                  <a:gd name="T8" fmla="*/ 0 60000 65536"/>
                </a:gdLst>
                <a:ahLst/>
                <a:cxnLst>
                  <a:cxn ang="T6">
                    <a:pos x="T0" y="T1"/>
                  </a:cxn>
                  <a:cxn ang="T7">
                    <a:pos x="T2" y="T3"/>
                  </a:cxn>
                  <a:cxn ang="T8">
                    <a:pos x="T4" y="T5"/>
                  </a:cxn>
                </a:cxnLst>
                <a:rect l="0" t="0" r="r" b="b"/>
                <a:pathLst>
                  <a:path w="40" h="100">
                    <a:moveTo>
                      <a:pt x="0" y="0"/>
                    </a:moveTo>
                    <a:lnTo>
                      <a:pt x="0" y="0"/>
                    </a:lnTo>
                    <a:lnTo>
                      <a:pt x="4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54" name="Freeform 1360"/>
              <p:cNvSpPr>
                <a:spLocks/>
              </p:cNvSpPr>
              <p:nvPr/>
            </p:nvSpPr>
            <p:spPr bwMode="auto">
              <a:xfrm>
                <a:off x="4274" y="2581"/>
                <a:ext cx="32" cy="10"/>
              </a:xfrm>
              <a:custGeom>
                <a:avLst/>
                <a:gdLst>
                  <a:gd name="T0" fmla="*/ 0 w 90"/>
                  <a:gd name="T1" fmla="*/ 0 h 30"/>
                  <a:gd name="T2" fmla="*/ 0 w 90"/>
                  <a:gd name="T3" fmla="*/ 0 h 30"/>
                  <a:gd name="T4" fmla="*/ 0 w 90"/>
                  <a:gd name="T5" fmla="*/ 0 h 30"/>
                  <a:gd name="T6" fmla="*/ 0 60000 65536"/>
                  <a:gd name="T7" fmla="*/ 0 60000 65536"/>
                  <a:gd name="T8" fmla="*/ 0 60000 65536"/>
                </a:gdLst>
                <a:ahLst/>
                <a:cxnLst>
                  <a:cxn ang="T6">
                    <a:pos x="T0" y="T1"/>
                  </a:cxn>
                  <a:cxn ang="T7">
                    <a:pos x="T2" y="T3"/>
                  </a:cxn>
                  <a:cxn ang="T8">
                    <a:pos x="T4" y="T5"/>
                  </a:cxn>
                </a:cxnLst>
                <a:rect l="0" t="0" r="r" b="b"/>
                <a:pathLst>
                  <a:path w="90" h="30">
                    <a:moveTo>
                      <a:pt x="90" y="0"/>
                    </a:moveTo>
                    <a:lnTo>
                      <a:pt x="9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55" name="Freeform 1361"/>
              <p:cNvSpPr>
                <a:spLocks/>
              </p:cNvSpPr>
              <p:nvPr/>
            </p:nvSpPr>
            <p:spPr bwMode="auto">
              <a:xfrm>
                <a:off x="4199" y="2574"/>
                <a:ext cx="43" cy="13"/>
              </a:xfrm>
              <a:custGeom>
                <a:avLst/>
                <a:gdLst>
                  <a:gd name="T0" fmla="*/ 0 w 120"/>
                  <a:gd name="T1" fmla="*/ 0 h 40"/>
                  <a:gd name="T2" fmla="*/ 0 w 120"/>
                  <a:gd name="T3" fmla="*/ 0 h 40"/>
                  <a:gd name="T4" fmla="*/ 0 w 120"/>
                  <a:gd name="T5" fmla="*/ 0 h 40"/>
                  <a:gd name="T6" fmla="*/ 0 60000 65536"/>
                  <a:gd name="T7" fmla="*/ 0 60000 65536"/>
                  <a:gd name="T8" fmla="*/ 0 60000 65536"/>
                </a:gdLst>
                <a:ahLst/>
                <a:cxnLst>
                  <a:cxn ang="T6">
                    <a:pos x="T0" y="T1"/>
                  </a:cxn>
                  <a:cxn ang="T7">
                    <a:pos x="T2" y="T3"/>
                  </a:cxn>
                  <a:cxn ang="T8">
                    <a:pos x="T4" y="T5"/>
                  </a:cxn>
                </a:cxnLst>
                <a:rect l="0" t="0" r="r" b="b"/>
                <a:pathLst>
                  <a:path w="120" h="40">
                    <a:moveTo>
                      <a:pt x="120" y="0"/>
                    </a:moveTo>
                    <a:lnTo>
                      <a:pt x="12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56" name="Freeform 1362"/>
              <p:cNvSpPr>
                <a:spLocks/>
              </p:cNvSpPr>
              <p:nvPr/>
            </p:nvSpPr>
            <p:spPr bwMode="auto">
              <a:xfrm>
                <a:off x="3902" y="3020"/>
                <a:ext cx="35" cy="7"/>
              </a:xfrm>
              <a:custGeom>
                <a:avLst/>
                <a:gdLst>
                  <a:gd name="T0" fmla="*/ 0 w 100"/>
                  <a:gd name="T1" fmla="*/ 0 h 20"/>
                  <a:gd name="T2" fmla="*/ 0 w 100"/>
                  <a:gd name="T3" fmla="*/ 0 h 20"/>
                  <a:gd name="T4" fmla="*/ 0 w 100"/>
                  <a:gd name="T5" fmla="*/ 0 h 20"/>
                  <a:gd name="T6" fmla="*/ 0 60000 65536"/>
                  <a:gd name="T7" fmla="*/ 0 60000 65536"/>
                  <a:gd name="T8" fmla="*/ 0 60000 65536"/>
                </a:gdLst>
                <a:ahLst/>
                <a:cxnLst>
                  <a:cxn ang="T6">
                    <a:pos x="T0" y="T1"/>
                  </a:cxn>
                  <a:cxn ang="T7">
                    <a:pos x="T2" y="T3"/>
                  </a:cxn>
                  <a:cxn ang="T8">
                    <a:pos x="T4" y="T5"/>
                  </a:cxn>
                </a:cxnLst>
                <a:rect l="0" t="0" r="r" b="b"/>
                <a:pathLst>
                  <a:path w="100" h="20">
                    <a:moveTo>
                      <a:pt x="100" y="0"/>
                    </a:moveTo>
                    <a:lnTo>
                      <a:pt x="100" y="0"/>
                    </a:lnTo>
                    <a:lnTo>
                      <a:pt x="0" y="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57" name="Freeform 1363"/>
              <p:cNvSpPr>
                <a:spLocks/>
              </p:cNvSpPr>
              <p:nvPr/>
            </p:nvSpPr>
            <p:spPr bwMode="auto">
              <a:xfrm>
                <a:off x="4458" y="1708"/>
                <a:ext cx="32" cy="24"/>
              </a:xfrm>
              <a:custGeom>
                <a:avLst/>
                <a:gdLst>
                  <a:gd name="T0" fmla="*/ 0 w 90"/>
                  <a:gd name="T1" fmla="*/ 0 h 70"/>
                  <a:gd name="T2" fmla="*/ 0 w 90"/>
                  <a:gd name="T3" fmla="*/ 0 h 70"/>
                  <a:gd name="T4" fmla="*/ 0 w 90"/>
                  <a:gd name="T5" fmla="*/ 0 h 70"/>
                  <a:gd name="T6" fmla="*/ 0 60000 65536"/>
                  <a:gd name="T7" fmla="*/ 0 60000 65536"/>
                  <a:gd name="T8" fmla="*/ 0 60000 65536"/>
                </a:gdLst>
                <a:ahLst/>
                <a:cxnLst>
                  <a:cxn ang="T6">
                    <a:pos x="T0" y="T1"/>
                  </a:cxn>
                  <a:cxn ang="T7">
                    <a:pos x="T2" y="T3"/>
                  </a:cxn>
                  <a:cxn ang="T8">
                    <a:pos x="T4" y="T5"/>
                  </a:cxn>
                </a:cxnLst>
                <a:rect l="0" t="0" r="r" b="b"/>
                <a:pathLst>
                  <a:path w="90" h="70">
                    <a:moveTo>
                      <a:pt x="0" y="0"/>
                    </a:moveTo>
                    <a:lnTo>
                      <a:pt x="0" y="0"/>
                    </a:lnTo>
                    <a:lnTo>
                      <a:pt x="9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58" name="Freeform 1364"/>
              <p:cNvSpPr>
                <a:spLocks/>
              </p:cNvSpPr>
              <p:nvPr/>
            </p:nvSpPr>
            <p:spPr bwMode="auto">
              <a:xfrm>
                <a:off x="4490" y="1694"/>
                <a:ext cx="14" cy="38"/>
              </a:xfrm>
              <a:custGeom>
                <a:avLst/>
                <a:gdLst>
                  <a:gd name="T0" fmla="*/ 0 w 40"/>
                  <a:gd name="T1" fmla="*/ 0 h 110"/>
                  <a:gd name="T2" fmla="*/ 0 w 40"/>
                  <a:gd name="T3" fmla="*/ 0 h 110"/>
                  <a:gd name="T4" fmla="*/ 0 w 40"/>
                  <a:gd name="T5" fmla="*/ 0 h 110"/>
                  <a:gd name="T6" fmla="*/ 0 60000 65536"/>
                  <a:gd name="T7" fmla="*/ 0 60000 65536"/>
                  <a:gd name="T8" fmla="*/ 0 60000 65536"/>
                </a:gdLst>
                <a:ahLst/>
                <a:cxnLst>
                  <a:cxn ang="T6">
                    <a:pos x="T0" y="T1"/>
                  </a:cxn>
                  <a:cxn ang="T7">
                    <a:pos x="T2" y="T3"/>
                  </a:cxn>
                  <a:cxn ang="T8">
                    <a:pos x="T4" y="T5"/>
                  </a:cxn>
                </a:cxnLst>
                <a:rect l="0" t="0" r="r" b="b"/>
                <a:pathLst>
                  <a:path w="40" h="110">
                    <a:moveTo>
                      <a:pt x="40" y="0"/>
                    </a:moveTo>
                    <a:lnTo>
                      <a:pt x="4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59" name="Freeform 1365"/>
              <p:cNvSpPr>
                <a:spLocks/>
              </p:cNvSpPr>
              <p:nvPr/>
            </p:nvSpPr>
            <p:spPr bwMode="auto">
              <a:xfrm>
                <a:off x="4465" y="1684"/>
                <a:ext cx="25" cy="48"/>
              </a:xfrm>
              <a:custGeom>
                <a:avLst/>
                <a:gdLst>
                  <a:gd name="T0" fmla="*/ 0 w 70"/>
                  <a:gd name="T1" fmla="*/ 0 h 140"/>
                  <a:gd name="T2" fmla="*/ 0 w 70"/>
                  <a:gd name="T3" fmla="*/ 0 h 140"/>
                  <a:gd name="T4" fmla="*/ 0 w 70"/>
                  <a:gd name="T5" fmla="*/ 0 h 140"/>
                  <a:gd name="T6" fmla="*/ 0 60000 65536"/>
                  <a:gd name="T7" fmla="*/ 0 60000 65536"/>
                  <a:gd name="T8" fmla="*/ 0 60000 65536"/>
                </a:gdLst>
                <a:ahLst/>
                <a:cxnLst>
                  <a:cxn ang="T6">
                    <a:pos x="T0" y="T1"/>
                  </a:cxn>
                  <a:cxn ang="T7">
                    <a:pos x="T2" y="T3"/>
                  </a:cxn>
                  <a:cxn ang="T8">
                    <a:pos x="T4" y="T5"/>
                  </a:cxn>
                </a:cxnLst>
                <a:rect l="0" t="0" r="r" b="b"/>
                <a:pathLst>
                  <a:path w="70" h="140">
                    <a:moveTo>
                      <a:pt x="0" y="0"/>
                    </a:moveTo>
                    <a:lnTo>
                      <a:pt x="0" y="0"/>
                    </a:lnTo>
                    <a:lnTo>
                      <a:pt x="7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60" name="Freeform 1366"/>
              <p:cNvSpPr>
                <a:spLocks/>
              </p:cNvSpPr>
              <p:nvPr/>
            </p:nvSpPr>
            <p:spPr bwMode="auto">
              <a:xfrm>
                <a:off x="4490" y="1732"/>
                <a:ext cx="14" cy="37"/>
              </a:xfrm>
              <a:custGeom>
                <a:avLst/>
                <a:gdLst>
                  <a:gd name="T0" fmla="*/ 0 w 40"/>
                  <a:gd name="T1" fmla="*/ 0 h 110"/>
                  <a:gd name="T2" fmla="*/ 0 w 40"/>
                  <a:gd name="T3" fmla="*/ 0 h 110"/>
                  <a:gd name="T4" fmla="*/ 0 w 40"/>
                  <a:gd name="T5" fmla="*/ 0 h 110"/>
                  <a:gd name="T6" fmla="*/ 0 60000 65536"/>
                  <a:gd name="T7" fmla="*/ 0 60000 65536"/>
                  <a:gd name="T8" fmla="*/ 0 60000 65536"/>
                </a:gdLst>
                <a:ahLst/>
                <a:cxnLst>
                  <a:cxn ang="T6">
                    <a:pos x="T0" y="T1"/>
                  </a:cxn>
                  <a:cxn ang="T7">
                    <a:pos x="T2" y="T3"/>
                  </a:cxn>
                  <a:cxn ang="T8">
                    <a:pos x="T4" y="T5"/>
                  </a:cxn>
                </a:cxnLst>
                <a:rect l="0" t="0" r="r" b="b"/>
                <a:pathLst>
                  <a:path w="40" h="110">
                    <a:moveTo>
                      <a:pt x="40" y="110"/>
                    </a:moveTo>
                    <a:lnTo>
                      <a:pt x="4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61" name="Freeform 1367"/>
              <p:cNvSpPr>
                <a:spLocks/>
              </p:cNvSpPr>
              <p:nvPr/>
            </p:nvSpPr>
            <p:spPr bwMode="auto">
              <a:xfrm>
                <a:off x="4575" y="1663"/>
                <a:ext cx="28" cy="41"/>
              </a:xfrm>
              <a:custGeom>
                <a:avLst/>
                <a:gdLst>
                  <a:gd name="T0" fmla="*/ 0 w 81"/>
                  <a:gd name="T1" fmla="*/ 0 h 120"/>
                  <a:gd name="T2" fmla="*/ 0 w 81"/>
                  <a:gd name="T3" fmla="*/ 0 h 120"/>
                  <a:gd name="T4" fmla="*/ 0 w 81"/>
                  <a:gd name="T5" fmla="*/ 0 h 120"/>
                  <a:gd name="T6" fmla="*/ 0 60000 65536"/>
                  <a:gd name="T7" fmla="*/ 0 60000 65536"/>
                  <a:gd name="T8" fmla="*/ 0 60000 65536"/>
                </a:gdLst>
                <a:ahLst/>
                <a:cxnLst>
                  <a:cxn ang="T6">
                    <a:pos x="T0" y="T1"/>
                  </a:cxn>
                  <a:cxn ang="T7">
                    <a:pos x="T2" y="T3"/>
                  </a:cxn>
                  <a:cxn ang="T8">
                    <a:pos x="T4" y="T5"/>
                  </a:cxn>
                </a:cxnLst>
                <a:rect l="0" t="0" r="r" b="b"/>
                <a:pathLst>
                  <a:path w="81" h="120">
                    <a:moveTo>
                      <a:pt x="81" y="120"/>
                    </a:moveTo>
                    <a:lnTo>
                      <a:pt x="81"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62" name="Freeform 1368"/>
              <p:cNvSpPr>
                <a:spLocks/>
              </p:cNvSpPr>
              <p:nvPr/>
            </p:nvSpPr>
            <p:spPr bwMode="auto">
              <a:xfrm>
                <a:off x="4571" y="1609"/>
                <a:ext cx="4" cy="54"/>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0"/>
                    </a:moveTo>
                    <a:lnTo>
                      <a:pt x="0" y="0"/>
                    </a:lnTo>
                    <a:lnTo>
                      <a:pt x="1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63" name="Freeform 1369"/>
              <p:cNvSpPr>
                <a:spLocks/>
              </p:cNvSpPr>
              <p:nvPr/>
            </p:nvSpPr>
            <p:spPr bwMode="auto">
              <a:xfrm>
                <a:off x="4047" y="2393"/>
                <a:ext cx="39" cy="17"/>
              </a:xfrm>
              <a:custGeom>
                <a:avLst/>
                <a:gdLst>
                  <a:gd name="T0" fmla="*/ 0 w 110"/>
                  <a:gd name="T1" fmla="*/ 0 h 50"/>
                  <a:gd name="T2" fmla="*/ 0 w 110"/>
                  <a:gd name="T3" fmla="*/ 0 h 50"/>
                  <a:gd name="T4" fmla="*/ 0 w 110"/>
                  <a:gd name="T5" fmla="*/ 0 h 50"/>
                  <a:gd name="T6" fmla="*/ 0 60000 65536"/>
                  <a:gd name="T7" fmla="*/ 0 60000 65536"/>
                  <a:gd name="T8" fmla="*/ 0 60000 65536"/>
                </a:gdLst>
                <a:ahLst/>
                <a:cxnLst>
                  <a:cxn ang="T6">
                    <a:pos x="T0" y="T1"/>
                  </a:cxn>
                  <a:cxn ang="T7">
                    <a:pos x="T2" y="T3"/>
                  </a:cxn>
                  <a:cxn ang="T8">
                    <a:pos x="T4" y="T5"/>
                  </a:cxn>
                </a:cxnLst>
                <a:rect l="0" t="0" r="r" b="b"/>
                <a:pathLst>
                  <a:path w="110" h="50">
                    <a:moveTo>
                      <a:pt x="110" y="50"/>
                    </a:moveTo>
                    <a:lnTo>
                      <a:pt x="11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64" name="Freeform 1370"/>
              <p:cNvSpPr>
                <a:spLocks/>
              </p:cNvSpPr>
              <p:nvPr/>
            </p:nvSpPr>
            <p:spPr bwMode="auto">
              <a:xfrm>
                <a:off x="4306" y="2557"/>
                <a:ext cx="7" cy="24"/>
              </a:xfrm>
              <a:custGeom>
                <a:avLst/>
                <a:gdLst>
                  <a:gd name="T0" fmla="*/ 0 w 20"/>
                  <a:gd name="T1" fmla="*/ 0 h 70"/>
                  <a:gd name="T2" fmla="*/ 0 w 20"/>
                  <a:gd name="T3" fmla="*/ 0 h 70"/>
                  <a:gd name="T4" fmla="*/ 0 w 20"/>
                  <a:gd name="T5" fmla="*/ 0 h 70"/>
                  <a:gd name="T6" fmla="*/ 0 60000 65536"/>
                  <a:gd name="T7" fmla="*/ 0 60000 65536"/>
                  <a:gd name="T8" fmla="*/ 0 60000 65536"/>
                </a:gdLst>
                <a:ahLst/>
                <a:cxnLst>
                  <a:cxn ang="T6">
                    <a:pos x="T0" y="T1"/>
                  </a:cxn>
                  <a:cxn ang="T7">
                    <a:pos x="T2" y="T3"/>
                  </a:cxn>
                  <a:cxn ang="T8">
                    <a:pos x="T4" y="T5"/>
                  </a:cxn>
                </a:cxnLst>
                <a:rect l="0" t="0" r="r" b="b"/>
                <a:pathLst>
                  <a:path w="20" h="70">
                    <a:moveTo>
                      <a:pt x="20" y="0"/>
                    </a:moveTo>
                    <a:lnTo>
                      <a:pt x="2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65" name="Freeform 1371"/>
              <p:cNvSpPr>
                <a:spLocks/>
              </p:cNvSpPr>
              <p:nvPr/>
            </p:nvSpPr>
            <p:spPr bwMode="auto">
              <a:xfrm>
                <a:off x="3905" y="1534"/>
                <a:ext cx="43" cy="10"/>
              </a:xfrm>
              <a:custGeom>
                <a:avLst/>
                <a:gdLst>
                  <a:gd name="T0" fmla="*/ 0 w 120"/>
                  <a:gd name="T1" fmla="*/ 0 h 30"/>
                  <a:gd name="T2" fmla="*/ 0 w 120"/>
                  <a:gd name="T3" fmla="*/ 0 h 30"/>
                  <a:gd name="T4" fmla="*/ 0 w 120"/>
                  <a:gd name="T5" fmla="*/ 0 h 30"/>
                  <a:gd name="T6" fmla="*/ 0 60000 65536"/>
                  <a:gd name="T7" fmla="*/ 0 60000 65536"/>
                  <a:gd name="T8" fmla="*/ 0 60000 65536"/>
                </a:gdLst>
                <a:ahLst/>
                <a:cxnLst>
                  <a:cxn ang="T6">
                    <a:pos x="T0" y="T1"/>
                  </a:cxn>
                  <a:cxn ang="T7">
                    <a:pos x="T2" y="T3"/>
                  </a:cxn>
                  <a:cxn ang="T8">
                    <a:pos x="T4" y="T5"/>
                  </a:cxn>
                </a:cxnLst>
                <a:rect l="0" t="0" r="r" b="b"/>
                <a:pathLst>
                  <a:path w="120" h="30">
                    <a:moveTo>
                      <a:pt x="120" y="0"/>
                    </a:moveTo>
                    <a:lnTo>
                      <a:pt x="12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66" name="Freeform 1372"/>
              <p:cNvSpPr>
                <a:spLocks/>
              </p:cNvSpPr>
              <p:nvPr/>
            </p:nvSpPr>
            <p:spPr bwMode="auto">
              <a:xfrm>
                <a:off x="3856" y="1544"/>
                <a:ext cx="49" cy="24"/>
              </a:xfrm>
              <a:custGeom>
                <a:avLst/>
                <a:gdLst>
                  <a:gd name="T0" fmla="*/ 0 w 140"/>
                  <a:gd name="T1" fmla="*/ 0 h 70"/>
                  <a:gd name="T2" fmla="*/ 0 w 140"/>
                  <a:gd name="T3" fmla="*/ 0 h 70"/>
                  <a:gd name="T4" fmla="*/ 0 w 140"/>
                  <a:gd name="T5" fmla="*/ 0 h 70"/>
                  <a:gd name="T6" fmla="*/ 0 60000 65536"/>
                  <a:gd name="T7" fmla="*/ 0 60000 65536"/>
                  <a:gd name="T8" fmla="*/ 0 60000 65536"/>
                </a:gdLst>
                <a:ahLst/>
                <a:cxnLst>
                  <a:cxn ang="T6">
                    <a:pos x="T0" y="T1"/>
                  </a:cxn>
                  <a:cxn ang="T7">
                    <a:pos x="T2" y="T3"/>
                  </a:cxn>
                  <a:cxn ang="T8">
                    <a:pos x="T4" y="T5"/>
                  </a:cxn>
                </a:cxnLst>
                <a:rect l="0" t="0" r="r" b="b"/>
                <a:pathLst>
                  <a:path w="140" h="70">
                    <a:moveTo>
                      <a:pt x="0" y="70"/>
                    </a:moveTo>
                    <a:lnTo>
                      <a:pt x="0" y="7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67" name="Freeform 1373"/>
              <p:cNvSpPr>
                <a:spLocks/>
              </p:cNvSpPr>
              <p:nvPr/>
            </p:nvSpPr>
            <p:spPr bwMode="auto">
              <a:xfrm>
                <a:off x="3905" y="1496"/>
                <a:ext cx="32" cy="48"/>
              </a:xfrm>
              <a:custGeom>
                <a:avLst/>
                <a:gdLst>
                  <a:gd name="T0" fmla="*/ 0 w 90"/>
                  <a:gd name="T1" fmla="*/ 0 h 140"/>
                  <a:gd name="T2" fmla="*/ 0 w 90"/>
                  <a:gd name="T3" fmla="*/ 0 h 140"/>
                  <a:gd name="T4" fmla="*/ 0 w 90"/>
                  <a:gd name="T5" fmla="*/ 0 h 140"/>
                  <a:gd name="T6" fmla="*/ 0 60000 65536"/>
                  <a:gd name="T7" fmla="*/ 0 60000 65536"/>
                  <a:gd name="T8" fmla="*/ 0 60000 65536"/>
                </a:gdLst>
                <a:ahLst/>
                <a:cxnLst>
                  <a:cxn ang="T6">
                    <a:pos x="T0" y="T1"/>
                  </a:cxn>
                  <a:cxn ang="T7">
                    <a:pos x="T2" y="T3"/>
                  </a:cxn>
                  <a:cxn ang="T8">
                    <a:pos x="T4" y="T5"/>
                  </a:cxn>
                </a:cxnLst>
                <a:rect l="0" t="0" r="r" b="b"/>
                <a:pathLst>
                  <a:path w="90" h="140">
                    <a:moveTo>
                      <a:pt x="90" y="0"/>
                    </a:moveTo>
                    <a:lnTo>
                      <a:pt x="9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68" name="Freeform 1374"/>
              <p:cNvSpPr>
                <a:spLocks/>
              </p:cNvSpPr>
              <p:nvPr/>
            </p:nvSpPr>
            <p:spPr bwMode="auto">
              <a:xfrm>
                <a:off x="3813" y="1466"/>
                <a:ext cx="15" cy="51"/>
              </a:xfrm>
              <a:custGeom>
                <a:avLst/>
                <a:gdLst>
                  <a:gd name="T0" fmla="*/ 0 w 40"/>
                  <a:gd name="T1" fmla="*/ 0 h 150"/>
                  <a:gd name="T2" fmla="*/ 0 w 40"/>
                  <a:gd name="T3" fmla="*/ 0 h 150"/>
                  <a:gd name="T4" fmla="*/ 0 w 40"/>
                  <a:gd name="T5" fmla="*/ 0 h 150"/>
                  <a:gd name="T6" fmla="*/ 0 60000 65536"/>
                  <a:gd name="T7" fmla="*/ 0 60000 65536"/>
                  <a:gd name="T8" fmla="*/ 0 60000 65536"/>
                </a:gdLst>
                <a:ahLst/>
                <a:cxnLst>
                  <a:cxn ang="T6">
                    <a:pos x="T0" y="T1"/>
                  </a:cxn>
                  <a:cxn ang="T7">
                    <a:pos x="T2" y="T3"/>
                  </a:cxn>
                  <a:cxn ang="T8">
                    <a:pos x="T4" y="T5"/>
                  </a:cxn>
                </a:cxnLst>
                <a:rect l="0" t="0" r="r" b="b"/>
                <a:pathLst>
                  <a:path w="40" h="150">
                    <a:moveTo>
                      <a:pt x="0" y="150"/>
                    </a:moveTo>
                    <a:lnTo>
                      <a:pt x="0" y="15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69" name="Freeform 1375"/>
              <p:cNvSpPr>
                <a:spLocks/>
              </p:cNvSpPr>
              <p:nvPr/>
            </p:nvSpPr>
            <p:spPr bwMode="auto">
              <a:xfrm>
                <a:off x="3828" y="1415"/>
                <a:ext cx="10" cy="51"/>
              </a:xfrm>
              <a:custGeom>
                <a:avLst/>
                <a:gdLst>
                  <a:gd name="T0" fmla="*/ 0 w 30"/>
                  <a:gd name="T1" fmla="*/ 0 h 150"/>
                  <a:gd name="T2" fmla="*/ 0 w 30"/>
                  <a:gd name="T3" fmla="*/ 0 h 150"/>
                  <a:gd name="T4" fmla="*/ 0 w 30"/>
                  <a:gd name="T5" fmla="*/ 0 h 150"/>
                  <a:gd name="T6" fmla="*/ 0 60000 65536"/>
                  <a:gd name="T7" fmla="*/ 0 60000 65536"/>
                  <a:gd name="T8" fmla="*/ 0 60000 65536"/>
                </a:gdLst>
                <a:ahLst/>
                <a:cxnLst>
                  <a:cxn ang="T6">
                    <a:pos x="T0" y="T1"/>
                  </a:cxn>
                  <a:cxn ang="T7">
                    <a:pos x="T2" y="T3"/>
                  </a:cxn>
                  <a:cxn ang="T8">
                    <a:pos x="T4" y="T5"/>
                  </a:cxn>
                </a:cxnLst>
                <a:rect l="0" t="0" r="r" b="b"/>
                <a:pathLst>
                  <a:path w="30" h="150">
                    <a:moveTo>
                      <a:pt x="30" y="0"/>
                    </a:moveTo>
                    <a:lnTo>
                      <a:pt x="3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70" name="Freeform 1376"/>
              <p:cNvSpPr>
                <a:spLocks/>
              </p:cNvSpPr>
              <p:nvPr/>
            </p:nvSpPr>
            <p:spPr bwMode="auto">
              <a:xfrm>
                <a:off x="3229" y="2700"/>
                <a:ext cx="39" cy="10"/>
              </a:xfrm>
              <a:custGeom>
                <a:avLst/>
                <a:gdLst>
                  <a:gd name="T0" fmla="*/ 0 w 110"/>
                  <a:gd name="T1" fmla="*/ 0 h 30"/>
                  <a:gd name="T2" fmla="*/ 0 w 110"/>
                  <a:gd name="T3" fmla="*/ 0 h 30"/>
                  <a:gd name="T4" fmla="*/ 0 w 110"/>
                  <a:gd name="T5" fmla="*/ 0 h 30"/>
                  <a:gd name="T6" fmla="*/ 0 60000 65536"/>
                  <a:gd name="T7" fmla="*/ 0 60000 65536"/>
                  <a:gd name="T8" fmla="*/ 0 60000 65536"/>
                </a:gdLst>
                <a:ahLst/>
                <a:cxnLst>
                  <a:cxn ang="T6">
                    <a:pos x="T0" y="T1"/>
                  </a:cxn>
                  <a:cxn ang="T7">
                    <a:pos x="T2" y="T3"/>
                  </a:cxn>
                  <a:cxn ang="T8">
                    <a:pos x="T4" y="T5"/>
                  </a:cxn>
                </a:cxnLst>
                <a:rect l="0" t="0" r="r" b="b"/>
                <a:pathLst>
                  <a:path w="110" h="30">
                    <a:moveTo>
                      <a:pt x="110" y="30"/>
                    </a:moveTo>
                    <a:lnTo>
                      <a:pt x="11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71" name="Freeform 1377"/>
              <p:cNvSpPr>
                <a:spLocks/>
              </p:cNvSpPr>
              <p:nvPr/>
            </p:nvSpPr>
            <p:spPr bwMode="auto">
              <a:xfrm>
                <a:off x="4196" y="2519"/>
                <a:ext cx="49" cy="17"/>
              </a:xfrm>
              <a:custGeom>
                <a:avLst/>
                <a:gdLst>
                  <a:gd name="T0" fmla="*/ 0 w 140"/>
                  <a:gd name="T1" fmla="*/ 0 h 50"/>
                  <a:gd name="T2" fmla="*/ 0 w 140"/>
                  <a:gd name="T3" fmla="*/ 0 h 50"/>
                  <a:gd name="T4" fmla="*/ 0 w 140"/>
                  <a:gd name="T5" fmla="*/ 0 h 50"/>
                  <a:gd name="T6" fmla="*/ 0 60000 65536"/>
                  <a:gd name="T7" fmla="*/ 0 60000 65536"/>
                  <a:gd name="T8" fmla="*/ 0 60000 65536"/>
                </a:gdLst>
                <a:ahLst/>
                <a:cxnLst>
                  <a:cxn ang="T6">
                    <a:pos x="T0" y="T1"/>
                  </a:cxn>
                  <a:cxn ang="T7">
                    <a:pos x="T2" y="T3"/>
                  </a:cxn>
                  <a:cxn ang="T8">
                    <a:pos x="T4" y="T5"/>
                  </a:cxn>
                </a:cxnLst>
                <a:rect l="0" t="0" r="r" b="b"/>
                <a:pathLst>
                  <a:path w="140" h="50">
                    <a:moveTo>
                      <a:pt x="140" y="0"/>
                    </a:moveTo>
                    <a:lnTo>
                      <a:pt x="14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72" name="Freeform 1378"/>
              <p:cNvSpPr>
                <a:spLocks/>
              </p:cNvSpPr>
              <p:nvPr/>
            </p:nvSpPr>
            <p:spPr bwMode="auto">
              <a:xfrm>
                <a:off x="4734" y="2352"/>
                <a:ext cx="25" cy="38"/>
              </a:xfrm>
              <a:custGeom>
                <a:avLst/>
                <a:gdLst>
                  <a:gd name="T0" fmla="*/ 0 w 70"/>
                  <a:gd name="T1" fmla="*/ 0 h 110"/>
                  <a:gd name="T2" fmla="*/ 0 w 70"/>
                  <a:gd name="T3" fmla="*/ 0 h 110"/>
                  <a:gd name="T4" fmla="*/ 0 w 70"/>
                  <a:gd name="T5" fmla="*/ 0 h 110"/>
                  <a:gd name="T6" fmla="*/ 0 60000 65536"/>
                  <a:gd name="T7" fmla="*/ 0 60000 65536"/>
                  <a:gd name="T8" fmla="*/ 0 60000 65536"/>
                </a:gdLst>
                <a:ahLst/>
                <a:cxnLst>
                  <a:cxn ang="T6">
                    <a:pos x="T0" y="T1"/>
                  </a:cxn>
                  <a:cxn ang="T7">
                    <a:pos x="T2" y="T3"/>
                  </a:cxn>
                  <a:cxn ang="T8">
                    <a:pos x="T4" y="T5"/>
                  </a:cxn>
                </a:cxnLst>
                <a:rect l="0" t="0" r="r" b="b"/>
                <a:pathLst>
                  <a:path w="70" h="110">
                    <a:moveTo>
                      <a:pt x="70" y="0"/>
                    </a:moveTo>
                    <a:lnTo>
                      <a:pt x="7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73" name="Freeform 1379"/>
              <p:cNvSpPr>
                <a:spLocks/>
              </p:cNvSpPr>
              <p:nvPr/>
            </p:nvSpPr>
            <p:spPr bwMode="auto">
              <a:xfrm>
                <a:off x="4734" y="2390"/>
                <a:ext cx="43" cy="0"/>
              </a:xfrm>
              <a:custGeom>
                <a:avLst/>
                <a:gdLst>
                  <a:gd name="T0" fmla="*/ 0 w 120"/>
                  <a:gd name="T1" fmla="*/ 0 w 120"/>
                  <a:gd name="T2" fmla="*/ 0 w 120"/>
                  <a:gd name="T3" fmla="*/ 0 60000 65536"/>
                  <a:gd name="T4" fmla="*/ 0 60000 65536"/>
                  <a:gd name="T5" fmla="*/ 0 60000 65536"/>
                </a:gdLst>
                <a:ahLst/>
                <a:cxnLst>
                  <a:cxn ang="T3">
                    <a:pos x="T0" y="0"/>
                  </a:cxn>
                  <a:cxn ang="T4">
                    <a:pos x="T1" y="0"/>
                  </a:cxn>
                  <a:cxn ang="T5">
                    <a:pos x="T2" y="0"/>
                  </a:cxn>
                </a:cxnLst>
                <a:rect l="0" t="0" r="r" b="b"/>
                <a:pathLst>
                  <a:path w="120">
                    <a:moveTo>
                      <a:pt x="120" y="0"/>
                    </a:moveTo>
                    <a:lnTo>
                      <a:pt x="12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74" name="Freeform 1380"/>
              <p:cNvSpPr>
                <a:spLocks/>
              </p:cNvSpPr>
              <p:nvPr/>
            </p:nvSpPr>
            <p:spPr bwMode="auto">
              <a:xfrm>
                <a:off x="4731" y="2352"/>
                <a:ext cx="3" cy="38"/>
              </a:xfrm>
              <a:custGeom>
                <a:avLst/>
                <a:gdLst>
                  <a:gd name="T0" fmla="*/ 0 w 10"/>
                  <a:gd name="T1" fmla="*/ 0 h 110"/>
                  <a:gd name="T2" fmla="*/ 0 w 10"/>
                  <a:gd name="T3" fmla="*/ 0 h 110"/>
                  <a:gd name="T4" fmla="*/ 0 w 10"/>
                  <a:gd name="T5" fmla="*/ 0 h 110"/>
                  <a:gd name="T6" fmla="*/ 0 60000 65536"/>
                  <a:gd name="T7" fmla="*/ 0 60000 65536"/>
                  <a:gd name="T8" fmla="*/ 0 60000 65536"/>
                </a:gdLst>
                <a:ahLst/>
                <a:cxnLst>
                  <a:cxn ang="T6">
                    <a:pos x="T0" y="T1"/>
                  </a:cxn>
                  <a:cxn ang="T7">
                    <a:pos x="T2" y="T3"/>
                  </a:cxn>
                  <a:cxn ang="T8">
                    <a:pos x="T4" y="T5"/>
                  </a:cxn>
                </a:cxnLst>
                <a:rect l="0" t="0" r="r" b="b"/>
                <a:pathLst>
                  <a:path w="10" h="110">
                    <a:moveTo>
                      <a:pt x="0" y="0"/>
                    </a:moveTo>
                    <a:lnTo>
                      <a:pt x="0" y="0"/>
                    </a:lnTo>
                    <a:lnTo>
                      <a:pt x="1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75" name="Freeform 1381"/>
              <p:cNvSpPr>
                <a:spLocks/>
              </p:cNvSpPr>
              <p:nvPr/>
            </p:nvSpPr>
            <p:spPr bwMode="auto">
              <a:xfrm>
                <a:off x="4734" y="2362"/>
                <a:ext cx="60" cy="28"/>
              </a:xfrm>
              <a:custGeom>
                <a:avLst/>
                <a:gdLst>
                  <a:gd name="T0" fmla="*/ 0 w 170"/>
                  <a:gd name="T1" fmla="*/ 0 h 80"/>
                  <a:gd name="T2" fmla="*/ 0 w 170"/>
                  <a:gd name="T3" fmla="*/ 0 h 80"/>
                  <a:gd name="T4" fmla="*/ 0 w 170"/>
                  <a:gd name="T5" fmla="*/ 0 h 80"/>
                  <a:gd name="T6" fmla="*/ 0 60000 65536"/>
                  <a:gd name="T7" fmla="*/ 0 60000 65536"/>
                  <a:gd name="T8" fmla="*/ 0 60000 65536"/>
                </a:gdLst>
                <a:ahLst/>
                <a:cxnLst>
                  <a:cxn ang="T6">
                    <a:pos x="T0" y="T1"/>
                  </a:cxn>
                  <a:cxn ang="T7">
                    <a:pos x="T2" y="T3"/>
                  </a:cxn>
                  <a:cxn ang="T8">
                    <a:pos x="T4" y="T5"/>
                  </a:cxn>
                </a:cxnLst>
                <a:rect l="0" t="0" r="r" b="b"/>
                <a:pathLst>
                  <a:path w="170" h="80">
                    <a:moveTo>
                      <a:pt x="170" y="0"/>
                    </a:moveTo>
                    <a:lnTo>
                      <a:pt x="1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76" name="Freeform 1382"/>
              <p:cNvSpPr>
                <a:spLocks/>
              </p:cNvSpPr>
              <p:nvPr/>
            </p:nvSpPr>
            <p:spPr bwMode="auto">
              <a:xfrm>
                <a:off x="4702" y="2390"/>
                <a:ext cx="32"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0" y="120"/>
                    </a:moveTo>
                    <a:lnTo>
                      <a:pt x="0" y="12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77" name="Freeform 1383"/>
              <p:cNvSpPr>
                <a:spLocks/>
              </p:cNvSpPr>
              <p:nvPr/>
            </p:nvSpPr>
            <p:spPr bwMode="auto">
              <a:xfrm>
                <a:off x="3764" y="1432"/>
                <a:ext cx="18" cy="47"/>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78" name="Freeform 1384"/>
              <p:cNvSpPr>
                <a:spLocks/>
              </p:cNvSpPr>
              <p:nvPr/>
            </p:nvSpPr>
            <p:spPr bwMode="auto">
              <a:xfrm>
                <a:off x="5276" y="3549"/>
                <a:ext cx="28" cy="37"/>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0" y="0"/>
                    </a:moveTo>
                    <a:lnTo>
                      <a:pt x="0" y="0"/>
                    </a:lnTo>
                    <a:lnTo>
                      <a:pt x="8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79" name="Freeform 1385"/>
              <p:cNvSpPr>
                <a:spLocks/>
              </p:cNvSpPr>
              <p:nvPr/>
            </p:nvSpPr>
            <p:spPr bwMode="auto">
              <a:xfrm>
                <a:off x="4366" y="2601"/>
                <a:ext cx="67" cy="31"/>
              </a:xfrm>
              <a:custGeom>
                <a:avLst/>
                <a:gdLst>
                  <a:gd name="T0" fmla="*/ 0 w 190"/>
                  <a:gd name="T1" fmla="*/ 0 h 90"/>
                  <a:gd name="T2" fmla="*/ 0 w 190"/>
                  <a:gd name="T3" fmla="*/ 0 h 90"/>
                  <a:gd name="T4" fmla="*/ 0 w 190"/>
                  <a:gd name="T5" fmla="*/ 0 h 90"/>
                  <a:gd name="T6" fmla="*/ 0 60000 65536"/>
                  <a:gd name="T7" fmla="*/ 0 60000 65536"/>
                  <a:gd name="T8" fmla="*/ 0 60000 65536"/>
                </a:gdLst>
                <a:ahLst/>
                <a:cxnLst>
                  <a:cxn ang="T6">
                    <a:pos x="T0" y="T1"/>
                  </a:cxn>
                  <a:cxn ang="T7">
                    <a:pos x="T2" y="T3"/>
                  </a:cxn>
                  <a:cxn ang="T8">
                    <a:pos x="T4" y="T5"/>
                  </a:cxn>
                </a:cxnLst>
                <a:rect l="0" t="0" r="r" b="b"/>
                <a:pathLst>
                  <a:path w="190" h="90">
                    <a:moveTo>
                      <a:pt x="0" y="90"/>
                    </a:moveTo>
                    <a:lnTo>
                      <a:pt x="0" y="90"/>
                    </a:lnTo>
                    <a:lnTo>
                      <a:pt x="1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80" name="Freeform 1386"/>
              <p:cNvSpPr>
                <a:spLocks/>
              </p:cNvSpPr>
              <p:nvPr/>
            </p:nvSpPr>
            <p:spPr bwMode="auto">
              <a:xfrm>
                <a:off x="4387" y="1752"/>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90" y="100"/>
                    </a:moveTo>
                    <a:lnTo>
                      <a:pt x="9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81" name="Freeform 1387"/>
              <p:cNvSpPr>
                <a:spLocks/>
              </p:cNvSpPr>
              <p:nvPr/>
            </p:nvSpPr>
            <p:spPr bwMode="auto">
              <a:xfrm>
                <a:off x="3703" y="1878"/>
                <a:ext cx="18" cy="41"/>
              </a:xfrm>
              <a:custGeom>
                <a:avLst/>
                <a:gdLst>
                  <a:gd name="T0" fmla="*/ 0 w 50"/>
                  <a:gd name="T1" fmla="*/ 0 h 120"/>
                  <a:gd name="T2" fmla="*/ 0 w 50"/>
                  <a:gd name="T3" fmla="*/ 0 h 120"/>
                  <a:gd name="T4" fmla="*/ 0 w 50"/>
                  <a:gd name="T5" fmla="*/ 0 h 120"/>
                  <a:gd name="T6" fmla="*/ 0 60000 65536"/>
                  <a:gd name="T7" fmla="*/ 0 60000 65536"/>
                  <a:gd name="T8" fmla="*/ 0 60000 65536"/>
                </a:gdLst>
                <a:ahLst/>
                <a:cxnLst>
                  <a:cxn ang="T6">
                    <a:pos x="T0" y="T1"/>
                  </a:cxn>
                  <a:cxn ang="T7">
                    <a:pos x="T2" y="T3"/>
                  </a:cxn>
                  <a:cxn ang="T8">
                    <a:pos x="T4" y="T5"/>
                  </a:cxn>
                </a:cxnLst>
                <a:rect l="0" t="0" r="r" b="b"/>
                <a:pathLst>
                  <a:path w="50" h="120">
                    <a:moveTo>
                      <a:pt x="0" y="0"/>
                    </a:moveTo>
                    <a:lnTo>
                      <a:pt x="0" y="0"/>
                    </a:lnTo>
                    <a:lnTo>
                      <a:pt x="5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82" name="Freeform 1388"/>
              <p:cNvSpPr>
                <a:spLocks/>
              </p:cNvSpPr>
              <p:nvPr/>
            </p:nvSpPr>
            <p:spPr bwMode="auto">
              <a:xfrm>
                <a:off x="3208" y="2840"/>
                <a:ext cx="31" cy="30"/>
              </a:xfrm>
              <a:custGeom>
                <a:avLst/>
                <a:gdLst>
                  <a:gd name="T0" fmla="*/ 0 w 90"/>
                  <a:gd name="T1" fmla="*/ 0 h 90"/>
                  <a:gd name="T2" fmla="*/ 0 w 90"/>
                  <a:gd name="T3" fmla="*/ 0 h 90"/>
                  <a:gd name="T4" fmla="*/ 0 w 90"/>
                  <a:gd name="T5" fmla="*/ 0 h 90"/>
                  <a:gd name="T6" fmla="*/ 0 60000 65536"/>
                  <a:gd name="T7" fmla="*/ 0 60000 65536"/>
                  <a:gd name="T8" fmla="*/ 0 60000 65536"/>
                </a:gdLst>
                <a:ahLst/>
                <a:cxnLst>
                  <a:cxn ang="T6">
                    <a:pos x="T0" y="T1"/>
                  </a:cxn>
                  <a:cxn ang="T7">
                    <a:pos x="T2" y="T3"/>
                  </a:cxn>
                  <a:cxn ang="T8">
                    <a:pos x="T4" y="T5"/>
                  </a:cxn>
                </a:cxnLst>
                <a:rect l="0" t="0" r="r" b="b"/>
                <a:pathLst>
                  <a:path w="90" h="90">
                    <a:moveTo>
                      <a:pt x="90" y="0"/>
                    </a:moveTo>
                    <a:lnTo>
                      <a:pt x="90" y="0"/>
                    </a:lnTo>
                    <a:lnTo>
                      <a:pt x="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83" name="Freeform 1389"/>
              <p:cNvSpPr>
                <a:spLocks/>
              </p:cNvSpPr>
              <p:nvPr/>
            </p:nvSpPr>
            <p:spPr bwMode="auto">
              <a:xfrm>
                <a:off x="3246" y="2666"/>
                <a:ext cx="22" cy="44"/>
              </a:xfrm>
              <a:custGeom>
                <a:avLst/>
                <a:gdLst>
                  <a:gd name="T0" fmla="*/ 0 w 60"/>
                  <a:gd name="T1" fmla="*/ 0 h 130"/>
                  <a:gd name="T2" fmla="*/ 0 w 60"/>
                  <a:gd name="T3" fmla="*/ 0 h 130"/>
                  <a:gd name="T4" fmla="*/ 0 w 60"/>
                  <a:gd name="T5" fmla="*/ 0 h 130"/>
                  <a:gd name="T6" fmla="*/ 0 60000 65536"/>
                  <a:gd name="T7" fmla="*/ 0 60000 65536"/>
                  <a:gd name="T8" fmla="*/ 0 60000 65536"/>
                </a:gdLst>
                <a:ahLst/>
                <a:cxnLst>
                  <a:cxn ang="T6">
                    <a:pos x="T0" y="T1"/>
                  </a:cxn>
                  <a:cxn ang="T7">
                    <a:pos x="T2" y="T3"/>
                  </a:cxn>
                  <a:cxn ang="T8">
                    <a:pos x="T4" y="T5"/>
                  </a:cxn>
                </a:cxnLst>
                <a:rect l="0" t="0" r="r" b="b"/>
                <a:pathLst>
                  <a:path w="60" h="130">
                    <a:moveTo>
                      <a:pt x="60" y="130"/>
                    </a:moveTo>
                    <a:lnTo>
                      <a:pt x="6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84" name="Freeform 1390"/>
              <p:cNvSpPr>
                <a:spLocks/>
              </p:cNvSpPr>
              <p:nvPr/>
            </p:nvSpPr>
            <p:spPr bwMode="auto">
              <a:xfrm>
                <a:off x="4437" y="2195"/>
                <a:ext cx="35" cy="11"/>
              </a:xfrm>
              <a:custGeom>
                <a:avLst/>
                <a:gdLst>
                  <a:gd name="T0" fmla="*/ 0 w 100"/>
                  <a:gd name="T1" fmla="*/ 0 h 30"/>
                  <a:gd name="T2" fmla="*/ 0 w 100"/>
                  <a:gd name="T3" fmla="*/ 0 h 30"/>
                  <a:gd name="T4" fmla="*/ 0 w 100"/>
                  <a:gd name="T5" fmla="*/ 0 h 30"/>
                  <a:gd name="T6" fmla="*/ 0 60000 65536"/>
                  <a:gd name="T7" fmla="*/ 0 60000 65536"/>
                  <a:gd name="T8" fmla="*/ 0 60000 65536"/>
                </a:gdLst>
                <a:ahLst/>
                <a:cxnLst>
                  <a:cxn ang="T6">
                    <a:pos x="T0" y="T1"/>
                  </a:cxn>
                  <a:cxn ang="T7">
                    <a:pos x="T2" y="T3"/>
                  </a:cxn>
                  <a:cxn ang="T8">
                    <a:pos x="T4" y="T5"/>
                  </a:cxn>
                </a:cxnLst>
                <a:rect l="0" t="0" r="r" b="b"/>
                <a:pathLst>
                  <a:path w="100" h="30">
                    <a:moveTo>
                      <a:pt x="100" y="30"/>
                    </a:moveTo>
                    <a:lnTo>
                      <a:pt x="10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85" name="Freeform 1391"/>
              <p:cNvSpPr>
                <a:spLocks/>
              </p:cNvSpPr>
              <p:nvPr/>
            </p:nvSpPr>
            <p:spPr bwMode="auto">
              <a:xfrm>
                <a:off x="4384" y="2175"/>
                <a:ext cx="53"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0" y="0"/>
                    </a:moveTo>
                    <a:lnTo>
                      <a:pt x="0" y="0"/>
                    </a:lnTo>
                    <a:lnTo>
                      <a:pt x="15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86" name="Freeform 1392"/>
              <p:cNvSpPr>
                <a:spLocks/>
              </p:cNvSpPr>
              <p:nvPr/>
            </p:nvSpPr>
            <p:spPr bwMode="auto">
              <a:xfrm>
                <a:off x="3838" y="1370"/>
                <a:ext cx="11" cy="45"/>
              </a:xfrm>
              <a:custGeom>
                <a:avLst/>
                <a:gdLst>
                  <a:gd name="T0" fmla="*/ 0 w 30"/>
                  <a:gd name="T1" fmla="*/ 0 h 130"/>
                  <a:gd name="T2" fmla="*/ 0 w 30"/>
                  <a:gd name="T3" fmla="*/ 0 h 130"/>
                  <a:gd name="T4" fmla="*/ 0 w 30"/>
                  <a:gd name="T5" fmla="*/ 0 h 130"/>
                  <a:gd name="T6" fmla="*/ 0 60000 65536"/>
                  <a:gd name="T7" fmla="*/ 0 60000 65536"/>
                  <a:gd name="T8" fmla="*/ 0 60000 65536"/>
                </a:gdLst>
                <a:ahLst/>
                <a:cxnLst>
                  <a:cxn ang="T6">
                    <a:pos x="T0" y="T1"/>
                  </a:cxn>
                  <a:cxn ang="T7">
                    <a:pos x="T2" y="T3"/>
                  </a:cxn>
                  <a:cxn ang="T8">
                    <a:pos x="T4" y="T5"/>
                  </a:cxn>
                </a:cxnLst>
                <a:rect l="0" t="0" r="r" b="b"/>
                <a:pathLst>
                  <a:path w="30" h="130">
                    <a:moveTo>
                      <a:pt x="0" y="130"/>
                    </a:moveTo>
                    <a:lnTo>
                      <a:pt x="0" y="130"/>
                    </a:lnTo>
                    <a:lnTo>
                      <a:pt x="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87" name="Freeform 1393"/>
              <p:cNvSpPr>
                <a:spLocks/>
              </p:cNvSpPr>
              <p:nvPr/>
            </p:nvSpPr>
            <p:spPr bwMode="auto">
              <a:xfrm>
                <a:off x="4550" y="2775"/>
                <a:ext cx="3" cy="34"/>
              </a:xfrm>
              <a:custGeom>
                <a:avLst/>
                <a:gdLst>
                  <a:gd name="T0" fmla="*/ 0 w 10"/>
                  <a:gd name="T1" fmla="*/ 0 h 100"/>
                  <a:gd name="T2" fmla="*/ 0 w 10"/>
                  <a:gd name="T3" fmla="*/ 0 h 100"/>
                  <a:gd name="T4" fmla="*/ 0 w 10"/>
                  <a:gd name="T5" fmla="*/ 0 h 100"/>
                  <a:gd name="T6" fmla="*/ 0 60000 65536"/>
                  <a:gd name="T7" fmla="*/ 0 60000 65536"/>
                  <a:gd name="T8" fmla="*/ 0 60000 65536"/>
                </a:gdLst>
                <a:ahLst/>
                <a:cxnLst>
                  <a:cxn ang="T6">
                    <a:pos x="T0" y="T1"/>
                  </a:cxn>
                  <a:cxn ang="T7">
                    <a:pos x="T2" y="T3"/>
                  </a:cxn>
                  <a:cxn ang="T8">
                    <a:pos x="T4" y="T5"/>
                  </a:cxn>
                </a:cxnLst>
                <a:rect l="0" t="0" r="r" b="b"/>
                <a:pathLst>
                  <a:path w="10" h="100">
                    <a:moveTo>
                      <a:pt x="10" y="100"/>
                    </a:moveTo>
                    <a:lnTo>
                      <a:pt x="1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88" name="Freeform 1394"/>
              <p:cNvSpPr>
                <a:spLocks/>
              </p:cNvSpPr>
              <p:nvPr/>
            </p:nvSpPr>
            <p:spPr bwMode="auto">
              <a:xfrm>
                <a:off x="4550" y="2754"/>
                <a:ext cx="35" cy="21"/>
              </a:xfrm>
              <a:custGeom>
                <a:avLst/>
                <a:gdLst>
                  <a:gd name="T0" fmla="*/ 0 w 100"/>
                  <a:gd name="T1" fmla="*/ 0 h 60"/>
                  <a:gd name="T2" fmla="*/ 0 w 100"/>
                  <a:gd name="T3" fmla="*/ 0 h 60"/>
                  <a:gd name="T4" fmla="*/ 0 w 100"/>
                  <a:gd name="T5" fmla="*/ 0 h 60"/>
                  <a:gd name="T6" fmla="*/ 0 60000 65536"/>
                  <a:gd name="T7" fmla="*/ 0 60000 65536"/>
                  <a:gd name="T8" fmla="*/ 0 60000 65536"/>
                </a:gdLst>
                <a:ahLst/>
                <a:cxnLst>
                  <a:cxn ang="T6">
                    <a:pos x="T0" y="T1"/>
                  </a:cxn>
                  <a:cxn ang="T7">
                    <a:pos x="T2" y="T3"/>
                  </a:cxn>
                  <a:cxn ang="T8">
                    <a:pos x="T4" y="T5"/>
                  </a:cxn>
                </a:cxnLst>
                <a:rect l="0" t="0" r="r" b="b"/>
                <a:pathLst>
                  <a:path w="100" h="60">
                    <a:moveTo>
                      <a:pt x="100" y="0"/>
                    </a:moveTo>
                    <a:lnTo>
                      <a:pt x="10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89" name="Freeform 1395"/>
              <p:cNvSpPr>
                <a:spLocks/>
              </p:cNvSpPr>
              <p:nvPr/>
            </p:nvSpPr>
            <p:spPr bwMode="auto">
              <a:xfrm>
                <a:off x="4550" y="2775"/>
                <a:ext cx="53" cy="24"/>
              </a:xfrm>
              <a:custGeom>
                <a:avLst/>
                <a:gdLst>
                  <a:gd name="T0" fmla="*/ 0 w 151"/>
                  <a:gd name="T1" fmla="*/ 0 h 70"/>
                  <a:gd name="T2" fmla="*/ 0 w 151"/>
                  <a:gd name="T3" fmla="*/ 0 h 70"/>
                  <a:gd name="T4" fmla="*/ 0 w 151"/>
                  <a:gd name="T5" fmla="*/ 0 h 70"/>
                  <a:gd name="T6" fmla="*/ 0 60000 65536"/>
                  <a:gd name="T7" fmla="*/ 0 60000 65536"/>
                  <a:gd name="T8" fmla="*/ 0 60000 65536"/>
                </a:gdLst>
                <a:ahLst/>
                <a:cxnLst>
                  <a:cxn ang="T6">
                    <a:pos x="T0" y="T1"/>
                  </a:cxn>
                  <a:cxn ang="T7">
                    <a:pos x="T2" y="T3"/>
                  </a:cxn>
                  <a:cxn ang="T8">
                    <a:pos x="T4" y="T5"/>
                  </a:cxn>
                </a:cxnLst>
                <a:rect l="0" t="0" r="r" b="b"/>
                <a:pathLst>
                  <a:path w="151" h="70">
                    <a:moveTo>
                      <a:pt x="151" y="70"/>
                    </a:moveTo>
                    <a:lnTo>
                      <a:pt x="151"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90" name="Freeform 1396"/>
              <p:cNvSpPr>
                <a:spLocks/>
              </p:cNvSpPr>
              <p:nvPr/>
            </p:nvSpPr>
            <p:spPr bwMode="auto">
              <a:xfrm>
                <a:off x="4493" y="2751"/>
                <a:ext cx="57" cy="24"/>
              </a:xfrm>
              <a:custGeom>
                <a:avLst/>
                <a:gdLst>
                  <a:gd name="T0" fmla="*/ 0 w 160"/>
                  <a:gd name="T1" fmla="*/ 0 h 70"/>
                  <a:gd name="T2" fmla="*/ 0 w 160"/>
                  <a:gd name="T3" fmla="*/ 0 h 70"/>
                  <a:gd name="T4" fmla="*/ 0 w 160"/>
                  <a:gd name="T5" fmla="*/ 0 h 70"/>
                  <a:gd name="T6" fmla="*/ 0 60000 65536"/>
                  <a:gd name="T7" fmla="*/ 0 60000 65536"/>
                  <a:gd name="T8" fmla="*/ 0 60000 65536"/>
                </a:gdLst>
                <a:ahLst/>
                <a:cxnLst>
                  <a:cxn ang="T6">
                    <a:pos x="T0" y="T1"/>
                  </a:cxn>
                  <a:cxn ang="T7">
                    <a:pos x="T2" y="T3"/>
                  </a:cxn>
                  <a:cxn ang="T8">
                    <a:pos x="T4" y="T5"/>
                  </a:cxn>
                </a:cxnLst>
                <a:rect l="0" t="0" r="r" b="b"/>
                <a:pathLst>
                  <a:path w="160" h="70">
                    <a:moveTo>
                      <a:pt x="0" y="0"/>
                    </a:moveTo>
                    <a:lnTo>
                      <a:pt x="0" y="0"/>
                    </a:lnTo>
                    <a:lnTo>
                      <a:pt x="16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91" name="Freeform 1397"/>
              <p:cNvSpPr>
                <a:spLocks/>
              </p:cNvSpPr>
              <p:nvPr/>
            </p:nvSpPr>
            <p:spPr bwMode="auto">
              <a:xfrm>
                <a:off x="3859" y="1657"/>
                <a:ext cx="43"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0" y="70"/>
                    </a:moveTo>
                    <a:lnTo>
                      <a:pt x="0" y="7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92" name="Freeform 1398"/>
              <p:cNvSpPr>
                <a:spLocks/>
              </p:cNvSpPr>
              <p:nvPr/>
            </p:nvSpPr>
            <p:spPr bwMode="auto">
              <a:xfrm>
                <a:off x="4639" y="2195"/>
                <a:ext cx="56" cy="21"/>
              </a:xfrm>
              <a:custGeom>
                <a:avLst/>
                <a:gdLst>
                  <a:gd name="T0" fmla="*/ 0 w 160"/>
                  <a:gd name="T1" fmla="*/ 0 h 60"/>
                  <a:gd name="T2" fmla="*/ 0 w 160"/>
                  <a:gd name="T3" fmla="*/ 0 h 60"/>
                  <a:gd name="T4" fmla="*/ 0 w 160"/>
                  <a:gd name="T5" fmla="*/ 0 h 60"/>
                  <a:gd name="T6" fmla="*/ 0 60000 65536"/>
                  <a:gd name="T7" fmla="*/ 0 60000 65536"/>
                  <a:gd name="T8" fmla="*/ 0 60000 65536"/>
                </a:gdLst>
                <a:ahLst/>
                <a:cxnLst>
                  <a:cxn ang="T6">
                    <a:pos x="T0" y="T1"/>
                  </a:cxn>
                  <a:cxn ang="T7">
                    <a:pos x="T2" y="T3"/>
                  </a:cxn>
                  <a:cxn ang="T8">
                    <a:pos x="T4" y="T5"/>
                  </a:cxn>
                </a:cxnLst>
                <a:rect l="0" t="0" r="r" b="b"/>
                <a:pathLst>
                  <a:path w="160" h="60">
                    <a:moveTo>
                      <a:pt x="160" y="0"/>
                    </a:moveTo>
                    <a:lnTo>
                      <a:pt x="16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93" name="Freeform 1399"/>
              <p:cNvSpPr>
                <a:spLocks/>
              </p:cNvSpPr>
              <p:nvPr/>
            </p:nvSpPr>
            <p:spPr bwMode="auto">
              <a:xfrm>
                <a:off x="4557" y="2216"/>
                <a:ext cx="82" cy="41"/>
              </a:xfrm>
              <a:custGeom>
                <a:avLst/>
                <a:gdLst>
                  <a:gd name="T0" fmla="*/ 0 w 231"/>
                  <a:gd name="T1" fmla="*/ 0 h 120"/>
                  <a:gd name="T2" fmla="*/ 0 w 231"/>
                  <a:gd name="T3" fmla="*/ 0 h 120"/>
                  <a:gd name="T4" fmla="*/ 0 w 231"/>
                  <a:gd name="T5" fmla="*/ 0 h 120"/>
                  <a:gd name="T6" fmla="*/ 0 60000 65536"/>
                  <a:gd name="T7" fmla="*/ 0 60000 65536"/>
                  <a:gd name="T8" fmla="*/ 0 60000 65536"/>
                </a:gdLst>
                <a:ahLst/>
                <a:cxnLst>
                  <a:cxn ang="T6">
                    <a:pos x="T0" y="T1"/>
                  </a:cxn>
                  <a:cxn ang="T7">
                    <a:pos x="T2" y="T3"/>
                  </a:cxn>
                  <a:cxn ang="T8">
                    <a:pos x="T4" y="T5"/>
                  </a:cxn>
                </a:cxnLst>
                <a:rect l="0" t="0" r="r" b="b"/>
                <a:pathLst>
                  <a:path w="231" h="120">
                    <a:moveTo>
                      <a:pt x="0" y="120"/>
                    </a:moveTo>
                    <a:lnTo>
                      <a:pt x="0" y="120"/>
                    </a:lnTo>
                    <a:lnTo>
                      <a:pt x="2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94" name="Freeform 1400"/>
              <p:cNvSpPr>
                <a:spLocks/>
              </p:cNvSpPr>
              <p:nvPr/>
            </p:nvSpPr>
            <p:spPr bwMode="auto">
              <a:xfrm>
                <a:off x="4245" y="1970"/>
                <a:ext cx="43" cy="14"/>
              </a:xfrm>
              <a:custGeom>
                <a:avLst/>
                <a:gdLst>
                  <a:gd name="T0" fmla="*/ 0 w 120"/>
                  <a:gd name="T1" fmla="*/ 0 h 40"/>
                  <a:gd name="T2" fmla="*/ 0 w 120"/>
                  <a:gd name="T3" fmla="*/ 0 h 40"/>
                  <a:gd name="T4" fmla="*/ 0 w 120"/>
                  <a:gd name="T5" fmla="*/ 0 h 40"/>
                  <a:gd name="T6" fmla="*/ 0 60000 65536"/>
                  <a:gd name="T7" fmla="*/ 0 60000 65536"/>
                  <a:gd name="T8" fmla="*/ 0 60000 65536"/>
                </a:gdLst>
                <a:ahLst/>
                <a:cxnLst>
                  <a:cxn ang="T6">
                    <a:pos x="T0" y="T1"/>
                  </a:cxn>
                  <a:cxn ang="T7">
                    <a:pos x="T2" y="T3"/>
                  </a:cxn>
                  <a:cxn ang="T8">
                    <a:pos x="T4" y="T5"/>
                  </a:cxn>
                </a:cxnLst>
                <a:rect l="0" t="0" r="r" b="b"/>
                <a:pathLst>
                  <a:path w="120" h="40">
                    <a:moveTo>
                      <a:pt x="120" y="40"/>
                    </a:moveTo>
                    <a:lnTo>
                      <a:pt x="12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95" name="Freeform 1401"/>
              <p:cNvSpPr>
                <a:spLocks/>
              </p:cNvSpPr>
              <p:nvPr/>
            </p:nvSpPr>
            <p:spPr bwMode="auto">
              <a:xfrm>
                <a:off x="4476" y="3085"/>
                <a:ext cx="21" cy="55"/>
              </a:xfrm>
              <a:custGeom>
                <a:avLst/>
                <a:gdLst>
                  <a:gd name="T0" fmla="*/ 0 w 60"/>
                  <a:gd name="T1" fmla="*/ 0 h 160"/>
                  <a:gd name="T2" fmla="*/ 0 w 60"/>
                  <a:gd name="T3" fmla="*/ 0 h 160"/>
                  <a:gd name="T4" fmla="*/ 0 w 60"/>
                  <a:gd name="T5" fmla="*/ 0 h 160"/>
                  <a:gd name="T6" fmla="*/ 0 60000 65536"/>
                  <a:gd name="T7" fmla="*/ 0 60000 65536"/>
                  <a:gd name="T8" fmla="*/ 0 60000 65536"/>
                </a:gdLst>
                <a:ahLst/>
                <a:cxnLst>
                  <a:cxn ang="T6">
                    <a:pos x="T0" y="T1"/>
                  </a:cxn>
                  <a:cxn ang="T7">
                    <a:pos x="T2" y="T3"/>
                  </a:cxn>
                  <a:cxn ang="T8">
                    <a:pos x="T4" y="T5"/>
                  </a:cxn>
                </a:cxnLst>
                <a:rect l="0" t="0" r="r" b="b"/>
                <a:pathLst>
                  <a:path w="60" h="160">
                    <a:moveTo>
                      <a:pt x="60" y="160"/>
                    </a:moveTo>
                    <a:lnTo>
                      <a:pt x="60" y="1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96" name="Freeform 1402"/>
              <p:cNvSpPr>
                <a:spLocks/>
              </p:cNvSpPr>
              <p:nvPr/>
            </p:nvSpPr>
            <p:spPr bwMode="auto">
              <a:xfrm>
                <a:off x="5149" y="3273"/>
                <a:ext cx="24" cy="44"/>
              </a:xfrm>
              <a:custGeom>
                <a:avLst/>
                <a:gdLst>
                  <a:gd name="T0" fmla="*/ 0 w 70"/>
                  <a:gd name="T1" fmla="*/ 0 h 130"/>
                  <a:gd name="T2" fmla="*/ 0 w 70"/>
                  <a:gd name="T3" fmla="*/ 0 h 130"/>
                  <a:gd name="T4" fmla="*/ 0 w 70"/>
                  <a:gd name="T5" fmla="*/ 0 h 130"/>
                  <a:gd name="T6" fmla="*/ 0 60000 65536"/>
                  <a:gd name="T7" fmla="*/ 0 60000 65536"/>
                  <a:gd name="T8" fmla="*/ 0 60000 65536"/>
                </a:gdLst>
                <a:ahLst/>
                <a:cxnLst>
                  <a:cxn ang="T6">
                    <a:pos x="T0" y="T1"/>
                  </a:cxn>
                  <a:cxn ang="T7">
                    <a:pos x="T2" y="T3"/>
                  </a:cxn>
                  <a:cxn ang="T8">
                    <a:pos x="T4" y="T5"/>
                  </a:cxn>
                </a:cxnLst>
                <a:rect l="0" t="0" r="r" b="b"/>
                <a:pathLst>
                  <a:path w="70" h="130">
                    <a:moveTo>
                      <a:pt x="70" y="130"/>
                    </a:moveTo>
                    <a:lnTo>
                      <a:pt x="7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97" name="Freeform 1403"/>
              <p:cNvSpPr>
                <a:spLocks/>
              </p:cNvSpPr>
              <p:nvPr/>
            </p:nvSpPr>
            <p:spPr bwMode="auto">
              <a:xfrm>
                <a:off x="5134" y="3273"/>
                <a:ext cx="15" cy="27"/>
              </a:xfrm>
              <a:custGeom>
                <a:avLst/>
                <a:gdLst>
                  <a:gd name="T0" fmla="*/ 0 w 40"/>
                  <a:gd name="T1" fmla="*/ 0 h 80"/>
                  <a:gd name="T2" fmla="*/ 0 w 40"/>
                  <a:gd name="T3" fmla="*/ 0 h 80"/>
                  <a:gd name="T4" fmla="*/ 0 w 40"/>
                  <a:gd name="T5" fmla="*/ 0 h 80"/>
                  <a:gd name="T6" fmla="*/ 0 60000 65536"/>
                  <a:gd name="T7" fmla="*/ 0 60000 65536"/>
                  <a:gd name="T8" fmla="*/ 0 60000 65536"/>
                </a:gdLst>
                <a:ahLst/>
                <a:cxnLst>
                  <a:cxn ang="T6">
                    <a:pos x="T0" y="T1"/>
                  </a:cxn>
                  <a:cxn ang="T7">
                    <a:pos x="T2" y="T3"/>
                  </a:cxn>
                  <a:cxn ang="T8">
                    <a:pos x="T4" y="T5"/>
                  </a:cxn>
                </a:cxnLst>
                <a:rect l="0" t="0" r="r" b="b"/>
                <a:pathLst>
                  <a:path w="40" h="80">
                    <a:moveTo>
                      <a:pt x="0" y="80"/>
                    </a:moveTo>
                    <a:lnTo>
                      <a:pt x="0" y="8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98" name="Freeform 1404"/>
              <p:cNvSpPr>
                <a:spLocks/>
              </p:cNvSpPr>
              <p:nvPr/>
            </p:nvSpPr>
            <p:spPr bwMode="auto">
              <a:xfrm>
                <a:off x="5124" y="3242"/>
                <a:ext cx="25" cy="31"/>
              </a:xfrm>
              <a:custGeom>
                <a:avLst/>
                <a:gdLst>
                  <a:gd name="T0" fmla="*/ 0 w 70"/>
                  <a:gd name="T1" fmla="*/ 0 h 90"/>
                  <a:gd name="T2" fmla="*/ 0 w 70"/>
                  <a:gd name="T3" fmla="*/ 0 h 90"/>
                  <a:gd name="T4" fmla="*/ 0 w 70"/>
                  <a:gd name="T5" fmla="*/ 0 h 90"/>
                  <a:gd name="T6" fmla="*/ 0 60000 65536"/>
                  <a:gd name="T7" fmla="*/ 0 60000 65536"/>
                  <a:gd name="T8" fmla="*/ 0 60000 65536"/>
                </a:gdLst>
                <a:ahLst/>
                <a:cxnLst>
                  <a:cxn ang="T6">
                    <a:pos x="T0" y="T1"/>
                  </a:cxn>
                  <a:cxn ang="T7">
                    <a:pos x="T2" y="T3"/>
                  </a:cxn>
                  <a:cxn ang="T8">
                    <a:pos x="T4" y="T5"/>
                  </a:cxn>
                </a:cxnLst>
                <a:rect l="0" t="0" r="r" b="b"/>
                <a:pathLst>
                  <a:path w="70" h="90">
                    <a:moveTo>
                      <a:pt x="0" y="0"/>
                    </a:moveTo>
                    <a:lnTo>
                      <a:pt x="0" y="0"/>
                    </a:lnTo>
                    <a:lnTo>
                      <a:pt x="7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599" name="Freeform 1405"/>
              <p:cNvSpPr>
                <a:spLocks/>
              </p:cNvSpPr>
              <p:nvPr/>
            </p:nvSpPr>
            <p:spPr bwMode="auto">
              <a:xfrm>
                <a:off x="4685" y="2495"/>
                <a:ext cx="46" cy="14"/>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130" y="40"/>
                    </a:moveTo>
                    <a:lnTo>
                      <a:pt x="13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00" name="Freeform 1406"/>
              <p:cNvSpPr>
                <a:spLocks/>
              </p:cNvSpPr>
              <p:nvPr/>
            </p:nvSpPr>
            <p:spPr bwMode="auto">
              <a:xfrm>
                <a:off x="4685" y="2431"/>
                <a:ext cx="17" cy="64"/>
              </a:xfrm>
              <a:custGeom>
                <a:avLst/>
                <a:gdLst>
                  <a:gd name="T0" fmla="*/ 0 w 50"/>
                  <a:gd name="T1" fmla="*/ 0 h 190"/>
                  <a:gd name="T2" fmla="*/ 0 w 50"/>
                  <a:gd name="T3" fmla="*/ 0 h 190"/>
                  <a:gd name="T4" fmla="*/ 0 w 50"/>
                  <a:gd name="T5" fmla="*/ 0 h 190"/>
                  <a:gd name="T6" fmla="*/ 0 60000 65536"/>
                  <a:gd name="T7" fmla="*/ 0 60000 65536"/>
                  <a:gd name="T8" fmla="*/ 0 60000 65536"/>
                </a:gdLst>
                <a:ahLst/>
                <a:cxnLst>
                  <a:cxn ang="T6">
                    <a:pos x="T0" y="T1"/>
                  </a:cxn>
                  <a:cxn ang="T7">
                    <a:pos x="T2" y="T3"/>
                  </a:cxn>
                  <a:cxn ang="T8">
                    <a:pos x="T4" y="T5"/>
                  </a:cxn>
                </a:cxnLst>
                <a:rect l="0" t="0" r="r" b="b"/>
                <a:pathLst>
                  <a:path w="50" h="190">
                    <a:moveTo>
                      <a:pt x="50" y="0"/>
                    </a:moveTo>
                    <a:lnTo>
                      <a:pt x="50" y="0"/>
                    </a:lnTo>
                    <a:lnTo>
                      <a:pt x="0" y="1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01" name="Freeform 1407"/>
              <p:cNvSpPr>
                <a:spLocks/>
              </p:cNvSpPr>
              <p:nvPr/>
            </p:nvSpPr>
            <p:spPr bwMode="auto">
              <a:xfrm>
                <a:off x="5113" y="3672"/>
                <a:ext cx="32" cy="37"/>
              </a:xfrm>
              <a:custGeom>
                <a:avLst/>
                <a:gdLst>
                  <a:gd name="T0" fmla="*/ 0 w 90"/>
                  <a:gd name="T1" fmla="*/ 0 h 110"/>
                  <a:gd name="T2" fmla="*/ 0 w 90"/>
                  <a:gd name="T3" fmla="*/ 0 h 110"/>
                  <a:gd name="T4" fmla="*/ 0 w 90"/>
                  <a:gd name="T5" fmla="*/ 0 h 110"/>
                  <a:gd name="T6" fmla="*/ 0 60000 65536"/>
                  <a:gd name="T7" fmla="*/ 0 60000 65536"/>
                  <a:gd name="T8" fmla="*/ 0 60000 65536"/>
                </a:gdLst>
                <a:ahLst/>
                <a:cxnLst>
                  <a:cxn ang="T6">
                    <a:pos x="T0" y="T1"/>
                  </a:cxn>
                  <a:cxn ang="T7">
                    <a:pos x="T2" y="T3"/>
                  </a:cxn>
                  <a:cxn ang="T8">
                    <a:pos x="T4" y="T5"/>
                  </a:cxn>
                </a:cxnLst>
                <a:rect l="0" t="0" r="r" b="b"/>
                <a:pathLst>
                  <a:path w="90" h="110">
                    <a:moveTo>
                      <a:pt x="90" y="0"/>
                    </a:moveTo>
                    <a:lnTo>
                      <a:pt x="9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02" name="Freeform 1408"/>
              <p:cNvSpPr>
                <a:spLocks/>
              </p:cNvSpPr>
              <p:nvPr/>
            </p:nvSpPr>
            <p:spPr bwMode="auto">
              <a:xfrm>
                <a:off x="3388" y="2853"/>
                <a:ext cx="4" cy="48"/>
              </a:xfrm>
              <a:custGeom>
                <a:avLst/>
                <a:gdLst>
                  <a:gd name="T0" fmla="*/ 0 w 10"/>
                  <a:gd name="T1" fmla="*/ 0 h 140"/>
                  <a:gd name="T2" fmla="*/ 0 w 10"/>
                  <a:gd name="T3" fmla="*/ 0 h 140"/>
                  <a:gd name="T4" fmla="*/ 0 w 10"/>
                  <a:gd name="T5" fmla="*/ 0 h 140"/>
                  <a:gd name="T6" fmla="*/ 0 60000 65536"/>
                  <a:gd name="T7" fmla="*/ 0 60000 65536"/>
                  <a:gd name="T8" fmla="*/ 0 60000 65536"/>
                </a:gdLst>
                <a:ahLst/>
                <a:cxnLst>
                  <a:cxn ang="T6">
                    <a:pos x="T0" y="T1"/>
                  </a:cxn>
                  <a:cxn ang="T7">
                    <a:pos x="T2" y="T3"/>
                  </a:cxn>
                  <a:cxn ang="T8">
                    <a:pos x="T4" y="T5"/>
                  </a:cxn>
                </a:cxnLst>
                <a:rect l="0" t="0" r="r" b="b"/>
                <a:pathLst>
                  <a:path w="10" h="140">
                    <a:moveTo>
                      <a:pt x="10" y="0"/>
                    </a:moveTo>
                    <a:lnTo>
                      <a:pt x="1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03" name="Freeform 1409"/>
              <p:cNvSpPr>
                <a:spLocks/>
              </p:cNvSpPr>
              <p:nvPr/>
            </p:nvSpPr>
            <p:spPr bwMode="auto">
              <a:xfrm>
                <a:off x="4345" y="2564"/>
                <a:ext cx="24" cy="3"/>
              </a:xfrm>
              <a:custGeom>
                <a:avLst/>
                <a:gdLst>
                  <a:gd name="T0" fmla="*/ 0 w 70"/>
                  <a:gd name="T1" fmla="*/ 0 h 10"/>
                  <a:gd name="T2" fmla="*/ 0 w 70"/>
                  <a:gd name="T3" fmla="*/ 0 h 10"/>
                  <a:gd name="T4" fmla="*/ 0 w 70"/>
                  <a:gd name="T5" fmla="*/ 0 h 10"/>
                  <a:gd name="T6" fmla="*/ 0 60000 65536"/>
                  <a:gd name="T7" fmla="*/ 0 60000 65536"/>
                  <a:gd name="T8" fmla="*/ 0 60000 65536"/>
                </a:gdLst>
                <a:ahLst/>
                <a:cxnLst>
                  <a:cxn ang="T6">
                    <a:pos x="T0" y="T1"/>
                  </a:cxn>
                  <a:cxn ang="T7">
                    <a:pos x="T2" y="T3"/>
                  </a:cxn>
                  <a:cxn ang="T8">
                    <a:pos x="T4" y="T5"/>
                  </a:cxn>
                </a:cxnLst>
                <a:rect l="0" t="0" r="r" b="b"/>
                <a:pathLst>
                  <a:path w="70" h="10">
                    <a:moveTo>
                      <a:pt x="0" y="0"/>
                    </a:moveTo>
                    <a:lnTo>
                      <a:pt x="0" y="0"/>
                    </a:lnTo>
                    <a:lnTo>
                      <a:pt x="7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04" name="Freeform 1410"/>
              <p:cNvSpPr>
                <a:spLocks/>
              </p:cNvSpPr>
              <p:nvPr/>
            </p:nvSpPr>
            <p:spPr bwMode="auto">
              <a:xfrm>
                <a:off x="4242" y="2547"/>
                <a:ext cx="25" cy="27"/>
              </a:xfrm>
              <a:custGeom>
                <a:avLst/>
                <a:gdLst>
                  <a:gd name="T0" fmla="*/ 0 w 70"/>
                  <a:gd name="T1" fmla="*/ 0 h 80"/>
                  <a:gd name="T2" fmla="*/ 0 w 70"/>
                  <a:gd name="T3" fmla="*/ 0 h 80"/>
                  <a:gd name="T4" fmla="*/ 0 w 70"/>
                  <a:gd name="T5" fmla="*/ 0 h 80"/>
                  <a:gd name="T6" fmla="*/ 0 60000 65536"/>
                  <a:gd name="T7" fmla="*/ 0 60000 65536"/>
                  <a:gd name="T8" fmla="*/ 0 60000 65536"/>
                </a:gdLst>
                <a:ahLst/>
                <a:cxnLst>
                  <a:cxn ang="T6">
                    <a:pos x="T0" y="T1"/>
                  </a:cxn>
                  <a:cxn ang="T7">
                    <a:pos x="T2" y="T3"/>
                  </a:cxn>
                  <a:cxn ang="T8">
                    <a:pos x="T4" y="T5"/>
                  </a:cxn>
                </a:cxnLst>
                <a:rect l="0" t="0" r="r" b="b"/>
                <a:pathLst>
                  <a:path w="70" h="80">
                    <a:moveTo>
                      <a:pt x="70" y="0"/>
                    </a:moveTo>
                    <a:lnTo>
                      <a:pt x="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05" name="Freeform 1411"/>
              <p:cNvSpPr>
                <a:spLocks/>
              </p:cNvSpPr>
              <p:nvPr/>
            </p:nvSpPr>
            <p:spPr bwMode="auto">
              <a:xfrm>
                <a:off x="5439" y="2850"/>
                <a:ext cx="46" cy="31"/>
              </a:xfrm>
              <a:custGeom>
                <a:avLst/>
                <a:gdLst>
                  <a:gd name="T0" fmla="*/ 0 w 130"/>
                  <a:gd name="T1" fmla="*/ 0 h 90"/>
                  <a:gd name="T2" fmla="*/ 0 w 130"/>
                  <a:gd name="T3" fmla="*/ 0 h 90"/>
                  <a:gd name="T4" fmla="*/ 0 w 130"/>
                  <a:gd name="T5" fmla="*/ 0 h 90"/>
                  <a:gd name="T6" fmla="*/ 0 60000 65536"/>
                  <a:gd name="T7" fmla="*/ 0 60000 65536"/>
                  <a:gd name="T8" fmla="*/ 0 60000 65536"/>
                </a:gdLst>
                <a:ahLst/>
                <a:cxnLst>
                  <a:cxn ang="T6">
                    <a:pos x="T0" y="T1"/>
                  </a:cxn>
                  <a:cxn ang="T7">
                    <a:pos x="T2" y="T3"/>
                  </a:cxn>
                  <a:cxn ang="T8">
                    <a:pos x="T4" y="T5"/>
                  </a:cxn>
                </a:cxnLst>
                <a:rect l="0" t="0" r="r" b="b"/>
                <a:pathLst>
                  <a:path w="130" h="90">
                    <a:moveTo>
                      <a:pt x="130" y="90"/>
                    </a:moveTo>
                    <a:lnTo>
                      <a:pt x="13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06" name="Freeform 1412"/>
              <p:cNvSpPr>
                <a:spLocks/>
              </p:cNvSpPr>
              <p:nvPr/>
            </p:nvSpPr>
            <p:spPr bwMode="auto">
              <a:xfrm>
                <a:off x="5386" y="2850"/>
                <a:ext cx="53" cy="10"/>
              </a:xfrm>
              <a:custGeom>
                <a:avLst/>
                <a:gdLst>
                  <a:gd name="T0" fmla="*/ 0 w 151"/>
                  <a:gd name="T1" fmla="*/ 0 h 30"/>
                  <a:gd name="T2" fmla="*/ 0 w 151"/>
                  <a:gd name="T3" fmla="*/ 0 h 30"/>
                  <a:gd name="T4" fmla="*/ 0 w 151"/>
                  <a:gd name="T5" fmla="*/ 0 h 30"/>
                  <a:gd name="T6" fmla="*/ 0 60000 65536"/>
                  <a:gd name="T7" fmla="*/ 0 60000 65536"/>
                  <a:gd name="T8" fmla="*/ 0 60000 65536"/>
                </a:gdLst>
                <a:ahLst/>
                <a:cxnLst>
                  <a:cxn ang="T6">
                    <a:pos x="T0" y="T1"/>
                  </a:cxn>
                  <a:cxn ang="T7">
                    <a:pos x="T2" y="T3"/>
                  </a:cxn>
                  <a:cxn ang="T8">
                    <a:pos x="T4" y="T5"/>
                  </a:cxn>
                </a:cxnLst>
                <a:rect l="0" t="0" r="r" b="b"/>
                <a:pathLst>
                  <a:path w="151" h="30">
                    <a:moveTo>
                      <a:pt x="0" y="30"/>
                    </a:moveTo>
                    <a:lnTo>
                      <a:pt x="0" y="30"/>
                    </a:lnTo>
                    <a:lnTo>
                      <a:pt x="15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07" name="Freeform 1413"/>
              <p:cNvSpPr>
                <a:spLocks/>
              </p:cNvSpPr>
              <p:nvPr/>
            </p:nvSpPr>
            <p:spPr bwMode="auto">
              <a:xfrm>
                <a:off x="5439" y="2802"/>
                <a:ext cx="28" cy="48"/>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80" y="0"/>
                    </a:moveTo>
                    <a:lnTo>
                      <a:pt x="8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08" name="Freeform 1414"/>
              <p:cNvSpPr>
                <a:spLocks/>
              </p:cNvSpPr>
              <p:nvPr/>
            </p:nvSpPr>
            <p:spPr bwMode="auto">
              <a:xfrm>
                <a:off x="5436" y="2812"/>
                <a:ext cx="3" cy="38"/>
              </a:xfrm>
              <a:custGeom>
                <a:avLst/>
                <a:gdLst>
                  <a:gd name="T0" fmla="*/ 0 w 10"/>
                  <a:gd name="T1" fmla="*/ 0 h 110"/>
                  <a:gd name="T2" fmla="*/ 0 w 10"/>
                  <a:gd name="T3" fmla="*/ 0 h 110"/>
                  <a:gd name="T4" fmla="*/ 0 w 10"/>
                  <a:gd name="T5" fmla="*/ 0 h 110"/>
                  <a:gd name="T6" fmla="*/ 0 60000 65536"/>
                  <a:gd name="T7" fmla="*/ 0 60000 65536"/>
                  <a:gd name="T8" fmla="*/ 0 60000 65536"/>
                </a:gdLst>
                <a:ahLst/>
                <a:cxnLst>
                  <a:cxn ang="T6">
                    <a:pos x="T0" y="T1"/>
                  </a:cxn>
                  <a:cxn ang="T7">
                    <a:pos x="T2" y="T3"/>
                  </a:cxn>
                  <a:cxn ang="T8">
                    <a:pos x="T4" y="T5"/>
                  </a:cxn>
                </a:cxnLst>
                <a:rect l="0" t="0" r="r" b="b"/>
                <a:pathLst>
                  <a:path w="10" h="110">
                    <a:moveTo>
                      <a:pt x="0" y="0"/>
                    </a:moveTo>
                    <a:lnTo>
                      <a:pt x="0" y="0"/>
                    </a:lnTo>
                    <a:lnTo>
                      <a:pt x="1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09" name="Freeform 1415"/>
              <p:cNvSpPr>
                <a:spLocks/>
              </p:cNvSpPr>
              <p:nvPr/>
            </p:nvSpPr>
            <p:spPr bwMode="auto">
              <a:xfrm>
                <a:off x="3749" y="1606"/>
                <a:ext cx="15" cy="30"/>
              </a:xfrm>
              <a:custGeom>
                <a:avLst/>
                <a:gdLst>
                  <a:gd name="T0" fmla="*/ 0 w 41"/>
                  <a:gd name="T1" fmla="*/ 0 h 90"/>
                  <a:gd name="T2" fmla="*/ 0 w 41"/>
                  <a:gd name="T3" fmla="*/ 0 h 90"/>
                  <a:gd name="T4" fmla="*/ 0 w 41"/>
                  <a:gd name="T5" fmla="*/ 0 h 90"/>
                  <a:gd name="T6" fmla="*/ 0 60000 65536"/>
                  <a:gd name="T7" fmla="*/ 0 60000 65536"/>
                  <a:gd name="T8" fmla="*/ 0 60000 65536"/>
                </a:gdLst>
                <a:ahLst/>
                <a:cxnLst>
                  <a:cxn ang="T6">
                    <a:pos x="T0" y="T1"/>
                  </a:cxn>
                  <a:cxn ang="T7">
                    <a:pos x="T2" y="T3"/>
                  </a:cxn>
                  <a:cxn ang="T8">
                    <a:pos x="T4" y="T5"/>
                  </a:cxn>
                </a:cxnLst>
                <a:rect l="0" t="0" r="r" b="b"/>
                <a:pathLst>
                  <a:path w="41" h="90">
                    <a:moveTo>
                      <a:pt x="0" y="90"/>
                    </a:moveTo>
                    <a:lnTo>
                      <a:pt x="0" y="90"/>
                    </a:lnTo>
                    <a:lnTo>
                      <a:pt x="4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10" name="Freeform 1416"/>
              <p:cNvSpPr>
                <a:spLocks/>
              </p:cNvSpPr>
              <p:nvPr/>
            </p:nvSpPr>
            <p:spPr bwMode="auto">
              <a:xfrm>
                <a:off x="4068" y="2502"/>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0" y="0"/>
                    </a:moveTo>
                    <a:lnTo>
                      <a:pt x="0" y="0"/>
                    </a:lnTo>
                    <a:lnTo>
                      <a:pt x="11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11" name="Freeform 1417"/>
              <p:cNvSpPr>
                <a:spLocks/>
              </p:cNvSpPr>
              <p:nvPr/>
            </p:nvSpPr>
            <p:spPr bwMode="auto">
              <a:xfrm>
                <a:off x="4051" y="2529"/>
                <a:ext cx="56" cy="0"/>
              </a:xfrm>
              <a:custGeom>
                <a:avLst/>
                <a:gdLst>
                  <a:gd name="T0" fmla="*/ 0 w 160"/>
                  <a:gd name="T1" fmla="*/ 0 w 160"/>
                  <a:gd name="T2" fmla="*/ 0 w 160"/>
                  <a:gd name="T3" fmla="*/ 0 60000 65536"/>
                  <a:gd name="T4" fmla="*/ 0 60000 65536"/>
                  <a:gd name="T5" fmla="*/ 0 60000 65536"/>
                </a:gdLst>
                <a:ahLst/>
                <a:cxnLst>
                  <a:cxn ang="T3">
                    <a:pos x="T0" y="0"/>
                  </a:cxn>
                  <a:cxn ang="T4">
                    <a:pos x="T1" y="0"/>
                  </a:cxn>
                  <a:cxn ang="T5">
                    <a:pos x="T2" y="0"/>
                  </a:cxn>
                </a:cxnLst>
                <a:rect l="0" t="0" r="r" b="b"/>
                <a:pathLst>
                  <a:path w="160">
                    <a:moveTo>
                      <a:pt x="0" y="0"/>
                    </a:moveTo>
                    <a:lnTo>
                      <a:pt x="0" y="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12" name="Freeform 1418"/>
              <p:cNvSpPr>
                <a:spLocks/>
              </p:cNvSpPr>
              <p:nvPr/>
            </p:nvSpPr>
            <p:spPr bwMode="auto">
              <a:xfrm>
                <a:off x="5276" y="3402"/>
                <a:ext cx="46" cy="21"/>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0" y="0"/>
                    </a:moveTo>
                    <a:lnTo>
                      <a:pt x="0" y="0"/>
                    </a:lnTo>
                    <a:lnTo>
                      <a:pt x="13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13" name="Freeform 1419"/>
              <p:cNvSpPr>
                <a:spLocks/>
              </p:cNvSpPr>
              <p:nvPr/>
            </p:nvSpPr>
            <p:spPr bwMode="auto">
              <a:xfrm>
                <a:off x="4748" y="2427"/>
                <a:ext cx="43" cy="0"/>
              </a:xfrm>
              <a:custGeom>
                <a:avLst/>
                <a:gdLst>
                  <a:gd name="T0" fmla="*/ 0 w 120"/>
                  <a:gd name="T1" fmla="*/ 0 w 120"/>
                  <a:gd name="T2" fmla="*/ 0 w 120"/>
                  <a:gd name="T3" fmla="*/ 0 60000 65536"/>
                  <a:gd name="T4" fmla="*/ 0 60000 65536"/>
                  <a:gd name="T5" fmla="*/ 0 60000 65536"/>
                </a:gdLst>
                <a:ahLst/>
                <a:cxnLst>
                  <a:cxn ang="T3">
                    <a:pos x="T0" y="0"/>
                  </a:cxn>
                  <a:cxn ang="T4">
                    <a:pos x="T1" y="0"/>
                  </a:cxn>
                  <a:cxn ang="T5">
                    <a:pos x="T2" y="0"/>
                  </a:cxn>
                </a:cxnLst>
                <a:rect l="0" t="0" r="r" b="b"/>
                <a:pathLst>
                  <a:path w="120">
                    <a:moveTo>
                      <a:pt x="120" y="0"/>
                    </a:moveTo>
                    <a:lnTo>
                      <a:pt x="12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14" name="Freeform 1420"/>
              <p:cNvSpPr>
                <a:spLocks/>
              </p:cNvSpPr>
              <p:nvPr/>
            </p:nvSpPr>
            <p:spPr bwMode="auto">
              <a:xfrm>
                <a:off x="4748" y="2400"/>
                <a:ext cx="61" cy="27"/>
              </a:xfrm>
              <a:custGeom>
                <a:avLst/>
                <a:gdLst>
                  <a:gd name="T0" fmla="*/ 0 w 170"/>
                  <a:gd name="T1" fmla="*/ 0 h 80"/>
                  <a:gd name="T2" fmla="*/ 0 w 170"/>
                  <a:gd name="T3" fmla="*/ 0 h 80"/>
                  <a:gd name="T4" fmla="*/ 0 w 170"/>
                  <a:gd name="T5" fmla="*/ 0 h 80"/>
                  <a:gd name="T6" fmla="*/ 0 60000 65536"/>
                  <a:gd name="T7" fmla="*/ 0 60000 65536"/>
                  <a:gd name="T8" fmla="*/ 0 60000 65536"/>
                </a:gdLst>
                <a:ahLst/>
                <a:cxnLst>
                  <a:cxn ang="T6">
                    <a:pos x="T0" y="T1"/>
                  </a:cxn>
                  <a:cxn ang="T7">
                    <a:pos x="T2" y="T3"/>
                  </a:cxn>
                  <a:cxn ang="T8">
                    <a:pos x="T4" y="T5"/>
                  </a:cxn>
                </a:cxnLst>
                <a:rect l="0" t="0" r="r" b="b"/>
                <a:pathLst>
                  <a:path w="170" h="80">
                    <a:moveTo>
                      <a:pt x="170" y="0"/>
                    </a:moveTo>
                    <a:lnTo>
                      <a:pt x="1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15" name="Freeform 1421"/>
              <p:cNvSpPr>
                <a:spLocks/>
              </p:cNvSpPr>
              <p:nvPr/>
            </p:nvSpPr>
            <p:spPr bwMode="auto">
              <a:xfrm>
                <a:off x="4702" y="2427"/>
                <a:ext cx="46" cy="4"/>
              </a:xfrm>
              <a:custGeom>
                <a:avLst/>
                <a:gdLst>
                  <a:gd name="T0" fmla="*/ 0 w 130"/>
                  <a:gd name="T1" fmla="*/ 0 h 10"/>
                  <a:gd name="T2" fmla="*/ 0 w 130"/>
                  <a:gd name="T3" fmla="*/ 0 h 10"/>
                  <a:gd name="T4" fmla="*/ 0 w 130"/>
                  <a:gd name="T5" fmla="*/ 0 h 10"/>
                  <a:gd name="T6" fmla="*/ 0 60000 65536"/>
                  <a:gd name="T7" fmla="*/ 0 60000 65536"/>
                  <a:gd name="T8" fmla="*/ 0 60000 65536"/>
                </a:gdLst>
                <a:ahLst/>
                <a:cxnLst>
                  <a:cxn ang="T6">
                    <a:pos x="T0" y="T1"/>
                  </a:cxn>
                  <a:cxn ang="T7">
                    <a:pos x="T2" y="T3"/>
                  </a:cxn>
                  <a:cxn ang="T8">
                    <a:pos x="T4" y="T5"/>
                  </a:cxn>
                </a:cxnLst>
                <a:rect l="0" t="0" r="r" b="b"/>
                <a:pathLst>
                  <a:path w="130" h="10">
                    <a:moveTo>
                      <a:pt x="0" y="10"/>
                    </a:moveTo>
                    <a:lnTo>
                      <a:pt x="0" y="1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16" name="Freeform 1422"/>
              <p:cNvSpPr>
                <a:spLocks/>
              </p:cNvSpPr>
              <p:nvPr/>
            </p:nvSpPr>
            <p:spPr bwMode="auto">
              <a:xfrm>
                <a:off x="4603" y="1704"/>
                <a:ext cx="21" cy="28"/>
              </a:xfrm>
              <a:custGeom>
                <a:avLst/>
                <a:gdLst>
                  <a:gd name="T0" fmla="*/ 0 w 60"/>
                  <a:gd name="T1" fmla="*/ 0 h 80"/>
                  <a:gd name="T2" fmla="*/ 0 w 60"/>
                  <a:gd name="T3" fmla="*/ 0 h 80"/>
                  <a:gd name="T4" fmla="*/ 0 w 60"/>
                  <a:gd name="T5" fmla="*/ 0 h 80"/>
                  <a:gd name="T6" fmla="*/ 0 60000 65536"/>
                  <a:gd name="T7" fmla="*/ 0 60000 65536"/>
                  <a:gd name="T8" fmla="*/ 0 60000 65536"/>
                </a:gdLst>
                <a:ahLst/>
                <a:cxnLst>
                  <a:cxn ang="T6">
                    <a:pos x="T0" y="T1"/>
                  </a:cxn>
                  <a:cxn ang="T7">
                    <a:pos x="T2" y="T3"/>
                  </a:cxn>
                  <a:cxn ang="T8">
                    <a:pos x="T4" y="T5"/>
                  </a:cxn>
                </a:cxnLst>
                <a:rect l="0" t="0" r="r" b="b"/>
                <a:pathLst>
                  <a:path w="60" h="80">
                    <a:moveTo>
                      <a:pt x="60" y="80"/>
                    </a:moveTo>
                    <a:lnTo>
                      <a:pt x="6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17" name="Freeform 1423"/>
              <p:cNvSpPr>
                <a:spLocks/>
              </p:cNvSpPr>
              <p:nvPr/>
            </p:nvSpPr>
            <p:spPr bwMode="auto">
              <a:xfrm>
                <a:off x="4593" y="1674"/>
                <a:ext cx="10" cy="30"/>
              </a:xfrm>
              <a:custGeom>
                <a:avLst/>
                <a:gdLst>
                  <a:gd name="T0" fmla="*/ 0 w 30"/>
                  <a:gd name="T1" fmla="*/ 0 h 90"/>
                  <a:gd name="T2" fmla="*/ 0 w 30"/>
                  <a:gd name="T3" fmla="*/ 0 h 90"/>
                  <a:gd name="T4" fmla="*/ 0 w 30"/>
                  <a:gd name="T5" fmla="*/ 0 h 90"/>
                  <a:gd name="T6" fmla="*/ 0 60000 65536"/>
                  <a:gd name="T7" fmla="*/ 0 60000 65536"/>
                  <a:gd name="T8" fmla="*/ 0 60000 65536"/>
                </a:gdLst>
                <a:ahLst/>
                <a:cxnLst>
                  <a:cxn ang="T6">
                    <a:pos x="T0" y="T1"/>
                  </a:cxn>
                  <a:cxn ang="T7">
                    <a:pos x="T2" y="T3"/>
                  </a:cxn>
                  <a:cxn ang="T8">
                    <a:pos x="T4" y="T5"/>
                  </a:cxn>
                </a:cxnLst>
                <a:rect l="0" t="0" r="r" b="b"/>
                <a:pathLst>
                  <a:path w="30" h="90">
                    <a:moveTo>
                      <a:pt x="0" y="0"/>
                    </a:moveTo>
                    <a:lnTo>
                      <a:pt x="0" y="0"/>
                    </a:lnTo>
                    <a:lnTo>
                      <a:pt x="3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18" name="Freeform 1424"/>
              <p:cNvSpPr>
                <a:spLocks/>
              </p:cNvSpPr>
              <p:nvPr/>
            </p:nvSpPr>
            <p:spPr bwMode="auto">
              <a:xfrm>
                <a:off x="4557" y="1704"/>
                <a:ext cx="46" cy="38"/>
              </a:xfrm>
              <a:custGeom>
                <a:avLst/>
                <a:gdLst>
                  <a:gd name="T0" fmla="*/ 0 w 131"/>
                  <a:gd name="T1" fmla="*/ 0 h 110"/>
                  <a:gd name="T2" fmla="*/ 0 w 131"/>
                  <a:gd name="T3" fmla="*/ 0 h 110"/>
                  <a:gd name="T4" fmla="*/ 0 w 131"/>
                  <a:gd name="T5" fmla="*/ 0 h 110"/>
                  <a:gd name="T6" fmla="*/ 0 60000 65536"/>
                  <a:gd name="T7" fmla="*/ 0 60000 65536"/>
                  <a:gd name="T8" fmla="*/ 0 60000 65536"/>
                </a:gdLst>
                <a:ahLst/>
                <a:cxnLst>
                  <a:cxn ang="T6">
                    <a:pos x="T0" y="T1"/>
                  </a:cxn>
                  <a:cxn ang="T7">
                    <a:pos x="T2" y="T3"/>
                  </a:cxn>
                  <a:cxn ang="T8">
                    <a:pos x="T4" y="T5"/>
                  </a:cxn>
                </a:cxnLst>
                <a:rect l="0" t="0" r="r" b="b"/>
                <a:pathLst>
                  <a:path w="131" h="110">
                    <a:moveTo>
                      <a:pt x="0" y="110"/>
                    </a:moveTo>
                    <a:lnTo>
                      <a:pt x="0" y="110"/>
                    </a:lnTo>
                    <a:lnTo>
                      <a:pt x="1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19" name="Freeform 1425"/>
              <p:cNvSpPr>
                <a:spLocks/>
              </p:cNvSpPr>
              <p:nvPr/>
            </p:nvSpPr>
            <p:spPr bwMode="auto">
              <a:xfrm>
                <a:off x="4603" y="1663"/>
                <a:ext cx="14"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40" y="0"/>
                    </a:moveTo>
                    <a:lnTo>
                      <a:pt x="4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20" name="Freeform 1426"/>
              <p:cNvSpPr>
                <a:spLocks/>
              </p:cNvSpPr>
              <p:nvPr/>
            </p:nvSpPr>
            <p:spPr bwMode="auto">
              <a:xfrm>
                <a:off x="4603" y="1704"/>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150" y="40"/>
                    </a:moveTo>
                    <a:lnTo>
                      <a:pt x="15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21" name="Freeform 1427"/>
              <p:cNvSpPr>
                <a:spLocks/>
              </p:cNvSpPr>
              <p:nvPr/>
            </p:nvSpPr>
            <p:spPr bwMode="auto">
              <a:xfrm>
                <a:off x="4603" y="1681"/>
                <a:ext cx="46" cy="23"/>
              </a:xfrm>
              <a:custGeom>
                <a:avLst/>
                <a:gdLst>
                  <a:gd name="T0" fmla="*/ 0 w 130"/>
                  <a:gd name="T1" fmla="*/ 0 h 70"/>
                  <a:gd name="T2" fmla="*/ 0 w 130"/>
                  <a:gd name="T3" fmla="*/ 0 h 70"/>
                  <a:gd name="T4" fmla="*/ 0 w 130"/>
                  <a:gd name="T5" fmla="*/ 0 h 70"/>
                  <a:gd name="T6" fmla="*/ 0 60000 65536"/>
                  <a:gd name="T7" fmla="*/ 0 60000 65536"/>
                  <a:gd name="T8" fmla="*/ 0 60000 65536"/>
                </a:gdLst>
                <a:ahLst/>
                <a:cxnLst>
                  <a:cxn ang="T6">
                    <a:pos x="T0" y="T1"/>
                  </a:cxn>
                  <a:cxn ang="T7">
                    <a:pos x="T2" y="T3"/>
                  </a:cxn>
                  <a:cxn ang="T8">
                    <a:pos x="T4" y="T5"/>
                  </a:cxn>
                </a:cxnLst>
                <a:rect l="0" t="0" r="r" b="b"/>
                <a:pathLst>
                  <a:path w="130" h="70">
                    <a:moveTo>
                      <a:pt x="130" y="0"/>
                    </a:moveTo>
                    <a:lnTo>
                      <a:pt x="13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22" name="Freeform 1428"/>
              <p:cNvSpPr>
                <a:spLocks/>
              </p:cNvSpPr>
              <p:nvPr/>
            </p:nvSpPr>
            <p:spPr bwMode="auto">
              <a:xfrm>
                <a:off x="3544" y="1541"/>
                <a:ext cx="32" cy="61"/>
              </a:xfrm>
              <a:custGeom>
                <a:avLst/>
                <a:gdLst>
                  <a:gd name="T0" fmla="*/ 0 w 90"/>
                  <a:gd name="T1" fmla="*/ 0 h 180"/>
                  <a:gd name="T2" fmla="*/ 0 w 90"/>
                  <a:gd name="T3" fmla="*/ 0 h 180"/>
                  <a:gd name="T4" fmla="*/ 0 w 90"/>
                  <a:gd name="T5" fmla="*/ 0 h 180"/>
                  <a:gd name="T6" fmla="*/ 0 60000 65536"/>
                  <a:gd name="T7" fmla="*/ 0 60000 65536"/>
                  <a:gd name="T8" fmla="*/ 0 60000 65536"/>
                </a:gdLst>
                <a:ahLst/>
                <a:cxnLst>
                  <a:cxn ang="T6">
                    <a:pos x="T0" y="T1"/>
                  </a:cxn>
                  <a:cxn ang="T7">
                    <a:pos x="T2" y="T3"/>
                  </a:cxn>
                  <a:cxn ang="T8">
                    <a:pos x="T4" y="T5"/>
                  </a:cxn>
                </a:cxnLst>
                <a:rect l="0" t="0" r="r" b="b"/>
                <a:pathLst>
                  <a:path w="90" h="180">
                    <a:moveTo>
                      <a:pt x="0" y="180"/>
                    </a:moveTo>
                    <a:lnTo>
                      <a:pt x="0" y="18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23" name="Freeform 1429"/>
              <p:cNvSpPr>
                <a:spLocks/>
              </p:cNvSpPr>
              <p:nvPr/>
            </p:nvSpPr>
            <p:spPr bwMode="auto">
              <a:xfrm>
                <a:off x="3296" y="2724"/>
                <a:ext cx="32" cy="27"/>
              </a:xfrm>
              <a:custGeom>
                <a:avLst/>
                <a:gdLst>
                  <a:gd name="T0" fmla="*/ 0 w 90"/>
                  <a:gd name="T1" fmla="*/ 0 h 80"/>
                  <a:gd name="T2" fmla="*/ 0 w 90"/>
                  <a:gd name="T3" fmla="*/ 0 h 80"/>
                  <a:gd name="T4" fmla="*/ 0 w 90"/>
                  <a:gd name="T5" fmla="*/ 0 h 80"/>
                  <a:gd name="T6" fmla="*/ 0 60000 65536"/>
                  <a:gd name="T7" fmla="*/ 0 60000 65536"/>
                  <a:gd name="T8" fmla="*/ 0 60000 65536"/>
                </a:gdLst>
                <a:ahLst/>
                <a:cxnLst>
                  <a:cxn ang="T6">
                    <a:pos x="T0" y="T1"/>
                  </a:cxn>
                  <a:cxn ang="T7">
                    <a:pos x="T2" y="T3"/>
                  </a:cxn>
                  <a:cxn ang="T8">
                    <a:pos x="T4" y="T5"/>
                  </a:cxn>
                </a:cxnLst>
                <a:rect l="0" t="0" r="r" b="b"/>
                <a:pathLst>
                  <a:path w="90" h="80">
                    <a:moveTo>
                      <a:pt x="90" y="0"/>
                    </a:moveTo>
                    <a:lnTo>
                      <a:pt x="9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24" name="Freeform 1430"/>
              <p:cNvSpPr>
                <a:spLocks/>
              </p:cNvSpPr>
              <p:nvPr/>
            </p:nvSpPr>
            <p:spPr bwMode="auto">
              <a:xfrm>
                <a:off x="4617" y="1606"/>
                <a:ext cx="0" cy="57"/>
              </a:xfrm>
              <a:custGeom>
                <a:avLst/>
                <a:gdLst>
                  <a:gd name="T0" fmla="*/ 0 h 170"/>
                  <a:gd name="T1" fmla="*/ 0 h 170"/>
                  <a:gd name="T2" fmla="*/ 0 h 170"/>
                  <a:gd name="T3" fmla="*/ 0 60000 65536"/>
                  <a:gd name="T4" fmla="*/ 0 60000 65536"/>
                  <a:gd name="T5" fmla="*/ 0 60000 65536"/>
                </a:gdLst>
                <a:ahLst/>
                <a:cxnLst>
                  <a:cxn ang="T3">
                    <a:pos x="0" y="T0"/>
                  </a:cxn>
                  <a:cxn ang="T4">
                    <a:pos x="0" y="T1"/>
                  </a:cxn>
                  <a:cxn ang="T5">
                    <a:pos x="0" y="T2"/>
                  </a:cxn>
                </a:cxnLst>
                <a:rect l="0" t="0" r="r" b="b"/>
                <a:pathLst>
                  <a:path h="170">
                    <a:moveTo>
                      <a:pt x="0" y="170"/>
                    </a:moveTo>
                    <a:lnTo>
                      <a:pt x="0" y="1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25" name="Freeform 1431"/>
              <p:cNvSpPr>
                <a:spLocks/>
              </p:cNvSpPr>
              <p:nvPr/>
            </p:nvSpPr>
            <p:spPr bwMode="auto">
              <a:xfrm>
                <a:off x="3509" y="3518"/>
                <a:ext cx="39" cy="38"/>
              </a:xfrm>
              <a:custGeom>
                <a:avLst/>
                <a:gdLst>
                  <a:gd name="T0" fmla="*/ 0 w 110"/>
                  <a:gd name="T1" fmla="*/ 0 h 110"/>
                  <a:gd name="T2" fmla="*/ 0 w 110"/>
                  <a:gd name="T3" fmla="*/ 0 h 110"/>
                  <a:gd name="T4" fmla="*/ 0 w 110"/>
                  <a:gd name="T5" fmla="*/ 0 h 110"/>
                  <a:gd name="T6" fmla="*/ 0 60000 65536"/>
                  <a:gd name="T7" fmla="*/ 0 60000 65536"/>
                  <a:gd name="T8" fmla="*/ 0 60000 65536"/>
                </a:gdLst>
                <a:ahLst/>
                <a:cxnLst>
                  <a:cxn ang="T6">
                    <a:pos x="T0" y="T1"/>
                  </a:cxn>
                  <a:cxn ang="T7">
                    <a:pos x="T2" y="T3"/>
                  </a:cxn>
                  <a:cxn ang="T8">
                    <a:pos x="T4" y="T5"/>
                  </a:cxn>
                </a:cxnLst>
                <a:rect l="0" t="0" r="r" b="b"/>
                <a:pathLst>
                  <a:path w="110" h="110">
                    <a:moveTo>
                      <a:pt x="110" y="0"/>
                    </a:moveTo>
                    <a:lnTo>
                      <a:pt x="11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26" name="Freeform 1432"/>
              <p:cNvSpPr>
                <a:spLocks/>
              </p:cNvSpPr>
              <p:nvPr/>
            </p:nvSpPr>
            <p:spPr bwMode="auto">
              <a:xfrm>
                <a:off x="3509" y="3556"/>
                <a:ext cx="14" cy="54"/>
              </a:xfrm>
              <a:custGeom>
                <a:avLst/>
                <a:gdLst>
                  <a:gd name="T0" fmla="*/ 0 w 40"/>
                  <a:gd name="T1" fmla="*/ 0 h 160"/>
                  <a:gd name="T2" fmla="*/ 0 w 40"/>
                  <a:gd name="T3" fmla="*/ 0 h 160"/>
                  <a:gd name="T4" fmla="*/ 0 w 40"/>
                  <a:gd name="T5" fmla="*/ 0 h 160"/>
                  <a:gd name="T6" fmla="*/ 0 60000 65536"/>
                  <a:gd name="T7" fmla="*/ 0 60000 65536"/>
                  <a:gd name="T8" fmla="*/ 0 60000 65536"/>
                </a:gdLst>
                <a:ahLst/>
                <a:cxnLst>
                  <a:cxn ang="T6">
                    <a:pos x="T0" y="T1"/>
                  </a:cxn>
                  <a:cxn ang="T7">
                    <a:pos x="T2" y="T3"/>
                  </a:cxn>
                  <a:cxn ang="T8">
                    <a:pos x="T4" y="T5"/>
                  </a:cxn>
                </a:cxnLst>
                <a:rect l="0" t="0" r="r" b="b"/>
                <a:pathLst>
                  <a:path w="40" h="160">
                    <a:moveTo>
                      <a:pt x="40" y="160"/>
                    </a:moveTo>
                    <a:lnTo>
                      <a:pt x="40" y="1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27" name="Freeform 1433"/>
              <p:cNvSpPr>
                <a:spLocks/>
              </p:cNvSpPr>
              <p:nvPr/>
            </p:nvSpPr>
            <p:spPr bwMode="auto">
              <a:xfrm>
                <a:off x="3452" y="3556"/>
                <a:ext cx="57" cy="3"/>
              </a:xfrm>
              <a:custGeom>
                <a:avLst/>
                <a:gdLst>
                  <a:gd name="T0" fmla="*/ 0 w 160"/>
                  <a:gd name="T1" fmla="*/ 0 h 10"/>
                  <a:gd name="T2" fmla="*/ 0 w 160"/>
                  <a:gd name="T3" fmla="*/ 0 h 10"/>
                  <a:gd name="T4" fmla="*/ 0 w 160"/>
                  <a:gd name="T5" fmla="*/ 0 h 10"/>
                  <a:gd name="T6" fmla="*/ 0 60000 65536"/>
                  <a:gd name="T7" fmla="*/ 0 60000 65536"/>
                  <a:gd name="T8" fmla="*/ 0 60000 65536"/>
                </a:gdLst>
                <a:ahLst/>
                <a:cxnLst>
                  <a:cxn ang="T6">
                    <a:pos x="T0" y="T1"/>
                  </a:cxn>
                  <a:cxn ang="T7">
                    <a:pos x="T2" y="T3"/>
                  </a:cxn>
                  <a:cxn ang="T8">
                    <a:pos x="T4" y="T5"/>
                  </a:cxn>
                </a:cxnLst>
                <a:rect l="0" t="0" r="r" b="b"/>
                <a:pathLst>
                  <a:path w="160" h="10">
                    <a:moveTo>
                      <a:pt x="0" y="10"/>
                    </a:moveTo>
                    <a:lnTo>
                      <a:pt x="0" y="1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28" name="Freeform 1434"/>
              <p:cNvSpPr>
                <a:spLocks/>
              </p:cNvSpPr>
              <p:nvPr/>
            </p:nvSpPr>
            <p:spPr bwMode="auto">
              <a:xfrm>
                <a:off x="4277" y="3412"/>
                <a:ext cx="32" cy="35"/>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0" y="0"/>
                    </a:moveTo>
                    <a:lnTo>
                      <a:pt x="0" y="0"/>
                    </a:lnTo>
                    <a:lnTo>
                      <a:pt x="9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29" name="Freeform 1435"/>
              <p:cNvSpPr>
                <a:spLocks/>
              </p:cNvSpPr>
              <p:nvPr/>
            </p:nvSpPr>
            <p:spPr bwMode="auto">
              <a:xfrm>
                <a:off x="4135" y="2011"/>
                <a:ext cx="47" cy="14"/>
              </a:xfrm>
              <a:custGeom>
                <a:avLst/>
                <a:gdLst>
                  <a:gd name="T0" fmla="*/ 0 w 131"/>
                  <a:gd name="T1" fmla="*/ 0 h 40"/>
                  <a:gd name="T2" fmla="*/ 0 w 131"/>
                  <a:gd name="T3" fmla="*/ 0 h 40"/>
                  <a:gd name="T4" fmla="*/ 0 w 131"/>
                  <a:gd name="T5" fmla="*/ 0 h 40"/>
                  <a:gd name="T6" fmla="*/ 0 60000 65536"/>
                  <a:gd name="T7" fmla="*/ 0 60000 65536"/>
                  <a:gd name="T8" fmla="*/ 0 60000 65536"/>
                </a:gdLst>
                <a:ahLst/>
                <a:cxnLst>
                  <a:cxn ang="T6">
                    <a:pos x="T0" y="T1"/>
                  </a:cxn>
                  <a:cxn ang="T7">
                    <a:pos x="T2" y="T3"/>
                  </a:cxn>
                  <a:cxn ang="T8">
                    <a:pos x="T4" y="T5"/>
                  </a:cxn>
                </a:cxnLst>
                <a:rect l="0" t="0" r="r" b="b"/>
                <a:pathLst>
                  <a:path w="131" h="40">
                    <a:moveTo>
                      <a:pt x="131" y="40"/>
                    </a:moveTo>
                    <a:lnTo>
                      <a:pt x="131"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30" name="Freeform 1436"/>
              <p:cNvSpPr>
                <a:spLocks/>
              </p:cNvSpPr>
              <p:nvPr/>
            </p:nvSpPr>
            <p:spPr bwMode="auto">
              <a:xfrm>
                <a:off x="3307" y="2676"/>
                <a:ext cx="21" cy="48"/>
              </a:xfrm>
              <a:custGeom>
                <a:avLst/>
                <a:gdLst>
                  <a:gd name="T0" fmla="*/ 0 w 60"/>
                  <a:gd name="T1" fmla="*/ 0 h 140"/>
                  <a:gd name="T2" fmla="*/ 0 w 60"/>
                  <a:gd name="T3" fmla="*/ 0 h 140"/>
                  <a:gd name="T4" fmla="*/ 0 w 60"/>
                  <a:gd name="T5" fmla="*/ 0 h 140"/>
                  <a:gd name="T6" fmla="*/ 0 60000 65536"/>
                  <a:gd name="T7" fmla="*/ 0 60000 65536"/>
                  <a:gd name="T8" fmla="*/ 0 60000 65536"/>
                </a:gdLst>
                <a:ahLst/>
                <a:cxnLst>
                  <a:cxn ang="T6">
                    <a:pos x="T0" y="T1"/>
                  </a:cxn>
                  <a:cxn ang="T7">
                    <a:pos x="T2" y="T3"/>
                  </a:cxn>
                  <a:cxn ang="T8">
                    <a:pos x="T4" y="T5"/>
                  </a:cxn>
                </a:cxnLst>
                <a:rect l="0" t="0" r="r" b="b"/>
                <a:pathLst>
                  <a:path w="60" h="140">
                    <a:moveTo>
                      <a:pt x="0" y="0"/>
                    </a:moveTo>
                    <a:lnTo>
                      <a:pt x="0" y="0"/>
                    </a:lnTo>
                    <a:lnTo>
                      <a:pt x="6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31" name="Freeform 1437"/>
              <p:cNvSpPr>
                <a:spLocks/>
              </p:cNvSpPr>
              <p:nvPr/>
            </p:nvSpPr>
            <p:spPr bwMode="auto">
              <a:xfrm>
                <a:off x="3307" y="2707"/>
                <a:ext cx="21" cy="17"/>
              </a:xfrm>
              <a:custGeom>
                <a:avLst/>
                <a:gdLst>
                  <a:gd name="T0" fmla="*/ 0 w 60"/>
                  <a:gd name="T1" fmla="*/ 0 h 50"/>
                  <a:gd name="T2" fmla="*/ 0 w 60"/>
                  <a:gd name="T3" fmla="*/ 0 h 50"/>
                  <a:gd name="T4" fmla="*/ 0 w 60"/>
                  <a:gd name="T5" fmla="*/ 0 h 50"/>
                  <a:gd name="T6" fmla="*/ 0 60000 65536"/>
                  <a:gd name="T7" fmla="*/ 0 60000 65536"/>
                  <a:gd name="T8" fmla="*/ 0 60000 65536"/>
                </a:gdLst>
                <a:ahLst/>
                <a:cxnLst>
                  <a:cxn ang="T6">
                    <a:pos x="T0" y="T1"/>
                  </a:cxn>
                  <a:cxn ang="T7">
                    <a:pos x="T2" y="T3"/>
                  </a:cxn>
                  <a:cxn ang="T8">
                    <a:pos x="T4" y="T5"/>
                  </a:cxn>
                </a:cxnLst>
                <a:rect l="0" t="0" r="r" b="b"/>
                <a:pathLst>
                  <a:path w="60" h="50">
                    <a:moveTo>
                      <a:pt x="0" y="0"/>
                    </a:moveTo>
                    <a:lnTo>
                      <a:pt x="0" y="0"/>
                    </a:lnTo>
                    <a:lnTo>
                      <a:pt x="6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32" name="Freeform 1438"/>
              <p:cNvSpPr>
                <a:spLocks/>
              </p:cNvSpPr>
              <p:nvPr/>
            </p:nvSpPr>
            <p:spPr bwMode="auto">
              <a:xfrm>
                <a:off x="3268" y="2710"/>
                <a:ext cx="60" cy="14"/>
              </a:xfrm>
              <a:custGeom>
                <a:avLst/>
                <a:gdLst>
                  <a:gd name="T0" fmla="*/ 0 w 170"/>
                  <a:gd name="T1" fmla="*/ 0 h 40"/>
                  <a:gd name="T2" fmla="*/ 0 w 170"/>
                  <a:gd name="T3" fmla="*/ 0 h 40"/>
                  <a:gd name="T4" fmla="*/ 0 w 170"/>
                  <a:gd name="T5" fmla="*/ 0 h 40"/>
                  <a:gd name="T6" fmla="*/ 0 60000 65536"/>
                  <a:gd name="T7" fmla="*/ 0 60000 65536"/>
                  <a:gd name="T8" fmla="*/ 0 60000 65536"/>
                </a:gdLst>
                <a:ahLst/>
                <a:cxnLst>
                  <a:cxn ang="T6">
                    <a:pos x="T0" y="T1"/>
                  </a:cxn>
                  <a:cxn ang="T7">
                    <a:pos x="T2" y="T3"/>
                  </a:cxn>
                  <a:cxn ang="T8">
                    <a:pos x="T4" y="T5"/>
                  </a:cxn>
                </a:cxnLst>
                <a:rect l="0" t="0" r="r" b="b"/>
                <a:pathLst>
                  <a:path w="170" h="40">
                    <a:moveTo>
                      <a:pt x="0" y="0"/>
                    </a:moveTo>
                    <a:lnTo>
                      <a:pt x="0" y="0"/>
                    </a:lnTo>
                    <a:lnTo>
                      <a:pt x="17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33" name="Freeform 1439"/>
              <p:cNvSpPr>
                <a:spLocks/>
              </p:cNvSpPr>
              <p:nvPr/>
            </p:nvSpPr>
            <p:spPr bwMode="auto">
              <a:xfrm>
                <a:off x="3303" y="2826"/>
                <a:ext cx="21" cy="51"/>
              </a:xfrm>
              <a:custGeom>
                <a:avLst/>
                <a:gdLst>
                  <a:gd name="T0" fmla="*/ 0 w 60"/>
                  <a:gd name="T1" fmla="*/ 0 h 150"/>
                  <a:gd name="T2" fmla="*/ 0 w 60"/>
                  <a:gd name="T3" fmla="*/ 0 h 150"/>
                  <a:gd name="T4" fmla="*/ 0 w 60"/>
                  <a:gd name="T5" fmla="*/ 0 h 150"/>
                  <a:gd name="T6" fmla="*/ 0 60000 65536"/>
                  <a:gd name="T7" fmla="*/ 0 60000 65536"/>
                  <a:gd name="T8" fmla="*/ 0 60000 65536"/>
                </a:gdLst>
                <a:ahLst/>
                <a:cxnLst>
                  <a:cxn ang="T6">
                    <a:pos x="T0" y="T1"/>
                  </a:cxn>
                  <a:cxn ang="T7">
                    <a:pos x="T2" y="T3"/>
                  </a:cxn>
                  <a:cxn ang="T8">
                    <a:pos x="T4" y="T5"/>
                  </a:cxn>
                </a:cxnLst>
                <a:rect l="0" t="0" r="r" b="b"/>
                <a:pathLst>
                  <a:path w="60" h="150">
                    <a:moveTo>
                      <a:pt x="60" y="0"/>
                    </a:moveTo>
                    <a:lnTo>
                      <a:pt x="6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34" name="Freeform 1440"/>
              <p:cNvSpPr>
                <a:spLocks/>
              </p:cNvSpPr>
              <p:nvPr/>
            </p:nvSpPr>
            <p:spPr bwMode="auto">
              <a:xfrm>
                <a:off x="3324" y="2792"/>
                <a:ext cx="22" cy="34"/>
              </a:xfrm>
              <a:custGeom>
                <a:avLst/>
                <a:gdLst>
                  <a:gd name="T0" fmla="*/ 0 w 61"/>
                  <a:gd name="T1" fmla="*/ 0 h 100"/>
                  <a:gd name="T2" fmla="*/ 0 w 61"/>
                  <a:gd name="T3" fmla="*/ 0 h 100"/>
                  <a:gd name="T4" fmla="*/ 0 w 61"/>
                  <a:gd name="T5" fmla="*/ 0 h 100"/>
                  <a:gd name="T6" fmla="*/ 0 60000 65536"/>
                  <a:gd name="T7" fmla="*/ 0 60000 65536"/>
                  <a:gd name="T8" fmla="*/ 0 60000 65536"/>
                </a:gdLst>
                <a:ahLst/>
                <a:cxnLst>
                  <a:cxn ang="T6">
                    <a:pos x="T0" y="T1"/>
                  </a:cxn>
                  <a:cxn ang="T7">
                    <a:pos x="T2" y="T3"/>
                  </a:cxn>
                  <a:cxn ang="T8">
                    <a:pos x="T4" y="T5"/>
                  </a:cxn>
                </a:cxnLst>
                <a:rect l="0" t="0" r="r" b="b"/>
                <a:pathLst>
                  <a:path w="61" h="100">
                    <a:moveTo>
                      <a:pt x="61" y="0"/>
                    </a:moveTo>
                    <a:lnTo>
                      <a:pt x="61"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35" name="Freeform 1441"/>
              <p:cNvSpPr>
                <a:spLocks/>
              </p:cNvSpPr>
              <p:nvPr/>
            </p:nvSpPr>
            <p:spPr bwMode="auto">
              <a:xfrm>
                <a:off x="5244" y="3457"/>
                <a:ext cx="46" cy="13"/>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0" y="0"/>
                    </a:moveTo>
                    <a:lnTo>
                      <a:pt x="0" y="0"/>
                    </a:lnTo>
                    <a:lnTo>
                      <a:pt x="13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36" name="Freeform 1442"/>
              <p:cNvSpPr>
                <a:spLocks/>
              </p:cNvSpPr>
              <p:nvPr/>
            </p:nvSpPr>
            <p:spPr bwMode="auto">
              <a:xfrm>
                <a:off x="4507" y="2110"/>
                <a:ext cx="15" cy="27"/>
              </a:xfrm>
              <a:custGeom>
                <a:avLst/>
                <a:gdLst>
                  <a:gd name="T0" fmla="*/ 0 w 40"/>
                  <a:gd name="T1" fmla="*/ 0 h 80"/>
                  <a:gd name="T2" fmla="*/ 0 w 40"/>
                  <a:gd name="T3" fmla="*/ 0 h 80"/>
                  <a:gd name="T4" fmla="*/ 0 w 40"/>
                  <a:gd name="T5" fmla="*/ 0 h 80"/>
                  <a:gd name="T6" fmla="*/ 0 60000 65536"/>
                  <a:gd name="T7" fmla="*/ 0 60000 65536"/>
                  <a:gd name="T8" fmla="*/ 0 60000 65536"/>
                </a:gdLst>
                <a:ahLst/>
                <a:cxnLst>
                  <a:cxn ang="T6">
                    <a:pos x="T0" y="T1"/>
                  </a:cxn>
                  <a:cxn ang="T7">
                    <a:pos x="T2" y="T3"/>
                  </a:cxn>
                  <a:cxn ang="T8">
                    <a:pos x="T4" y="T5"/>
                  </a:cxn>
                </a:cxnLst>
                <a:rect l="0" t="0" r="r" b="b"/>
                <a:pathLst>
                  <a:path w="40" h="80">
                    <a:moveTo>
                      <a:pt x="40" y="80"/>
                    </a:moveTo>
                    <a:lnTo>
                      <a:pt x="4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37" name="Freeform 1443"/>
              <p:cNvSpPr>
                <a:spLocks/>
              </p:cNvSpPr>
              <p:nvPr/>
            </p:nvSpPr>
            <p:spPr bwMode="auto">
              <a:xfrm>
                <a:off x="4334" y="1800"/>
                <a:ext cx="57" cy="31"/>
              </a:xfrm>
              <a:custGeom>
                <a:avLst/>
                <a:gdLst>
                  <a:gd name="T0" fmla="*/ 0 w 160"/>
                  <a:gd name="T1" fmla="*/ 0 h 90"/>
                  <a:gd name="T2" fmla="*/ 0 w 160"/>
                  <a:gd name="T3" fmla="*/ 0 h 90"/>
                  <a:gd name="T4" fmla="*/ 0 w 160"/>
                  <a:gd name="T5" fmla="*/ 0 h 90"/>
                  <a:gd name="T6" fmla="*/ 0 60000 65536"/>
                  <a:gd name="T7" fmla="*/ 0 60000 65536"/>
                  <a:gd name="T8" fmla="*/ 0 60000 65536"/>
                </a:gdLst>
                <a:ahLst/>
                <a:cxnLst>
                  <a:cxn ang="T6">
                    <a:pos x="T0" y="T1"/>
                  </a:cxn>
                  <a:cxn ang="T7">
                    <a:pos x="T2" y="T3"/>
                  </a:cxn>
                  <a:cxn ang="T8">
                    <a:pos x="T4" y="T5"/>
                  </a:cxn>
                </a:cxnLst>
                <a:rect l="0" t="0" r="r" b="b"/>
                <a:pathLst>
                  <a:path w="160" h="90">
                    <a:moveTo>
                      <a:pt x="0" y="0"/>
                    </a:moveTo>
                    <a:lnTo>
                      <a:pt x="0" y="0"/>
                    </a:lnTo>
                    <a:lnTo>
                      <a:pt x="16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38" name="Freeform 1444"/>
              <p:cNvSpPr>
                <a:spLocks/>
              </p:cNvSpPr>
              <p:nvPr/>
            </p:nvSpPr>
            <p:spPr bwMode="auto">
              <a:xfrm>
                <a:off x="4334" y="1831"/>
                <a:ext cx="57" cy="102"/>
              </a:xfrm>
              <a:custGeom>
                <a:avLst/>
                <a:gdLst>
                  <a:gd name="T0" fmla="*/ 0 w 160"/>
                  <a:gd name="T1" fmla="*/ 0 h 300"/>
                  <a:gd name="T2" fmla="*/ 0 w 160"/>
                  <a:gd name="T3" fmla="*/ 0 h 300"/>
                  <a:gd name="T4" fmla="*/ 0 w 160"/>
                  <a:gd name="T5" fmla="*/ 0 h 300"/>
                  <a:gd name="T6" fmla="*/ 0 60000 65536"/>
                  <a:gd name="T7" fmla="*/ 0 60000 65536"/>
                  <a:gd name="T8" fmla="*/ 0 60000 65536"/>
                </a:gdLst>
                <a:ahLst/>
                <a:cxnLst>
                  <a:cxn ang="T6">
                    <a:pos x="T0" y="T1"/>
                  </a:cxn>
                  <a:cxn ang="T7">
                    <a:pos x="T2" y="T3"/>
                  </a:cxn>
                  <a:cxn ang="T8">
                    <a:pos x="T4" y="T5"/>
                  </a:cxn>
                </a:cxnLst>
                <a:rect l="0" t="0" r="r" b="b"/>
                <a:pathLst>
                  <a:path w="160" h="300">
                    <a:moveTo>
                      <a:pt x="0" y="300"/>
                    </a:moveTo>
                    <a:lnTo>
                      <a:pt x="0" y="30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39" name="Freeform 1445"/>
              <p:cNvSpPr>
                <a:spLocks/>
              </p:cNvSpPr>
              <p:nvPr/>
            </p:nvSpPr>
            <p:spPr bwMode="auto">
              <a:xfrm>
                <a:off x="4391" y="1803"/>
                <a:ext cx="60" cy="28"/>
              </a:xfrm>
              <a:custGeom>
                <a:avLst/>
                <a:gdLst>
                  <a:gd name="T0" fmla="*/ 0 w 170"/>
                  <a:gd name="T1" fmla="*/ 0 h 80"/>
                  <a:gd name="T2" fmla="*/ 0 w 170"/>
                  <a:gd name="T3" fmla="*/ 0 h 80"/>
                  <a:gd name="T4" fmla="*/ 0 w 170"/>
                  <a:gd name="T5" fmla="*/ 0 h 80"/>
                  <a:gd name="T6" fmla="*/ 0 60000 65536"/>
                  <a:gd name="T7" fmla="*/ 0 60000 65536"/>
                  <a:gd name="T8" fmla="*/ 0 60000 65536"/>
                </a:gdLst>
                <a:ahLst/>
                <a:cxnLst>
                  <a:cxn ang="T6">
                    <a:pos x="T0" y="T1"/>
                  </a:cxn>
                  <a:cxn ang="T7">
                    <a:pos x="T2" y="T3"/>
                  </a:cxn>
                  <a:cxn ang="T8">
                    <a:pos x="T4" y="T5"/>
                  </a:cxn>
                </a:cxnLst>
                <a:rect l="0" t="0" r="r" b="b"/>
                <a:pathLst>
                  <a:path w="170" h="80">
                    <a:moveTo>
                      <a:pt x="170" y="0"/>
                    </a:moveTo>
                    <a:lnTo>
                      <a:pt x="1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40" name="Freeform 1446"/>
              <p:cNvSpPr>
                <a:spLocks/>
              </p:cNvSpPr>
              <p:nvPr/>
            </p:nvSpPr>
            <p:spPr bwMode="auto">
              <a:xfrm>
                <a:off x="3664" y="1957"/>
                <a:ext cx="4" cy="44"/>
              </a:xfrm>
              <a:custGeom>
                <a:avLst/>
                <a:gdLst>
                  <a:gd name="T0" fmla="*/ 0 w 10"/>
                  <a:gd name="T1" fmla="*/ 0 h 130"/>
                  <a:gd name="T2" fmla="*/ 0 w 10"/>
                  <a:gd name="T3" fmla="*/ 0 h 130"/>
                  <a:gd name="T4" fmla="*/ 0 w 10"/>
                  <a:gd name="T5" fmla="*/ 0 h 130"/>
                  <a:gd name="T6" fmla="*/ 0 60000 65536"/>
                  <a:gd name="T7" fmla="*/ 0 60000 65536"/>
                  <a:gd name="T8" fmla="*/ 0 60000 65536"/>
                </a:gdLst>
                <a:ahLst/>
                <a:cxnLst>
                  <a:cxn ang="T6">
                    <a:pos x="T0" y="T1"/>
                  </a:cxn>
                  <a:cxn ang="T7">
                    <a:pos x="T2" y="T3"/>
                  </a:cxn>
                  <a:cxn ang="T8">
                    <a:pos x="T4" y="T5"/>
                  </a:cxn>
                </a:cxnLst>
                <a:rect l="0" t="0" r="r" b="b"/>
                <a:pathLst>
                  <a:path w="10" h="130">
                    <a:moveTo>
                      <a:pt x="10" y="130"/>
                    </a:moveTo>
                    <a:lnTo>
                      <a:pt x="1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41" name="Freeform 1447"/>
              <p:cNvSpPr>
                <a:spLocks/>
              </p:cNvSpPr>
              <p:nvPr/>
            </p:nvSpPr>
            <p:spPr bwMode="auto">
              <a:xfrm>
                <a:off x="4985" y="2393"/>
                <a:ext cx="26" cy="51"/>
              </a:xfrm>
              <a:custGeom>
                <a:avLst/>
                <a:gdLst>
                  <a:gd name="T0" fmla="*/ 0 w 71"/>
                  <a:gd name="T1" fmla="*/ 0 h 150"/>
                  <a:gd name="T2" fmla="*/ 0 w 71"/>
                  <a:gd name="T3" fmla="*/ 0 h 150"/>
                  <a:gd name="T4" fmla="*/ 0 w 71"/>
                  <a:gd name="T5" fmla="*/ 0 h 150"/>
                  <a:gd name="T6" fmla="*/ 0 60000 65536"/>
                  <a:gd name="T7" fmla="*/ 0 60000 65536"/>
                  <a:gd name="T8" fmla="*/ 0 60000 65536"/>
                </a:gdLst>
                <a:ahLst/>
                <a:cxnLst>
                  <a:cxn ang="T6">
                    <a:pos x="T0" y="T1"/>
                  </a:cxn>
                  <a:cxn ang="T7">
                    <a:pos x="T2" y="T3"/>
                  </a:cxn>
                  <a:cxn ang="T8">
                    <a:pos x="T4" y="T5"/>
                  </a:cxn>
                </a:cxnLst>
                <a:rect l="0" t="0" r="r" b="b"/>
                <a:pathLst>
                  <a:path w="71" h="150">
                    <a:moveTo>
                      <a:pt x="0" y="150"/>
                    </a:moveTo>
                    <a:lnTo>
                      <a:pt x="0" y="150"/>
                    </a:lnTo>
                    <a:lnTo>
                      <a:pt x="7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42" name="Freeform 1448"/>
              <p:cNvSpPr>
                <a:spLocks/>
              </p:cNvSpPr>
              <p:nvPr/>
            </p:nvSpPr>
            <p:spPr bwMode="auto">
              <a:xfrm>
                <a:off x="5467" y="2754"/>
                <a:ext cx="8" cy="48"/>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140"/>
                    </a:moveTo>
                    <a:lnTo>
                      <a:pt x="0" y="140"/>
                    </a:lnTo>
                    <a:lnTo>
                      <a:pt x="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43" name="Freeform 1449"/>
              <p:cNvSpPr>
                <a:spLocks/>
              </p:cNvSpPr>
              <p:nvPr/>
            </p:nvSpPr>
            <p:spPr bwMode="auto">
              <a:xfrm>
                <a:off x="4359" y="1970"/>
                <a:ext cx="32" cy="11"/>
              </a:xfrm>
              <a:custGeom>
                <a:avLst/>
                <a:gdLst>
                  <a:gd name="T0" fmla="*/ 0 w 90"/>
                  <a:gd name="T1" fmla="*/ 0 h 30"/>
                  <a:gd name="T2" fmla="*/ 0 w 90"/>
                  <a:gd name="T3" fmla="*/ 0 h 30"/>
                  <a:gd name="T4" fmla="*/ 0 w 90"/>
                  <a:gd name="T5" fmla="*/ 0 h 30"/>
                  <a:gd name="T6" fmla="*/ 0 60000 65536"/>
                  <a:gd name="T7" fmla="*/ 0 60000 65536"/>
                  <a:gd name="T8" fmla="*/ 0 60000 65536"/>
                </a:gdLst>
                <a:ahLst/>
                <a:cxnLst>
                  <a:cxn ang="T6">
                    <a:pos x="T0" y="T1"/>
                  </a:cxn>
                  <a:cxn ang="T7">
                    <a:pos x="T2" y="T3"/>
                  </a:cxn>
                  <a:cxn ang="T8">
                    <a:pos x="T4" y="T5"/>
                  </a:cxn>
                </a:cxnLst>
                <a:rect l="0" t="0" r="r" b="b"/>
                <a:pathLst>
                  <a:path w="90" h="30">
                    <a:moveTo>
                      <a:pt x="90" y="0"/>
                    </a:moveTo>
                    <a:lnTo>
                      <a:pt x="9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44" name="Freeform 1450"/>
              <p:cNvSpPr>
                <a:spLocks/>
              </p:cNvSpPr>
              <p:nvPr/>
            </p:nvSpPr>
            <p:spPr bwMode="auto">
              <a:xfrm>
                <a:off x="4330" y="1981"/>
                <a:ext cx="29" cy="13"/>
              </a:xfrm>
              <a:custGeom>
                <a:avLst/>
                <a:gdLst>
                  <a:gd name="T0" fmla="*/ 0 w 80"/>
                  <a:gd name="T1" fmla="*/ 0 h 40"/>
                  <a:gd name="T2" fmla="*/ 0 w 80"/>
                  <a:gd name="T3" fmla="*/ 0 h 40"/>
                  <a:gd name="T4" fmla="*/ 0 w 80"/>
                  <a:gd name="T5" fmla="*/ 0 h 40"/>
                  <a:gd name="T6" fmla="*/ 0 60000 65536"/>
                  <a:gd name="T7" fmla="*/ 0 60000 65536"/>
                  <a:gd name="T8" fmla="*/ 0 60000 65536"/>
                </a:gdLst>
                <a:ahLst/>
                <a:cxnLst>
                  <a:cxn ang="T6">
                    <a:pos x="T0" y="T1"/>
                  </a:cxn>
                  <a:cxn ang="T7">
                    <a:pos x="T2" y="T3"/>
                  </a:cxn>
                  <a:cxn ang="T8">
                    <a:pos x="T4" y="T5"/>
                  </a:cxn>
                </a:cxnLst>
                <a:rect l="0" t="0" r="r" b="b"/>
                <a:pathLst>
                  <a:path w="80" h="40">
                    <a:moveTo>
                      <a:pt x="0" y="40"/>
                    </a:moveTo>
                    <a:lnTo>
                      <a:pt x="0" y="4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45" name="Freeform 1451"/>
              <p:cNvSpPr>
                <a:spLocks/>
              </p:cNvSpPr>
              <p:nvPr/>
            </p:nvSpPr>
            <p:spPr bwMode="auto">
              <a:xfrm>
                <a:off x="3803" y="3174"/>
                <a:ext cx="17" cy="24"/>
              </a:xfrm>
              <a:custGeom>
                <a:avLst/>
                <a:gdLst>
                  <a:gd name="T0" fmla="*/ 0 w 50"/>
                  <a:gd name="T1" fmla="*/ 0 h 70"/>
                  <a:gd name="T2" fmla="*/ 0 w 50"/>
                  <a:gd name="T3" fmla="*/ 0 h 70"/>
                  <a:gd name="T4" fmla="*/ 0 w 50"/>
                  <a:gd name="T5" fmla="*/ 0 h 70"/>
                  <a:gd name="T6" fmla="*/ 0 60000 65536"/>
                  <a:gd name="T7" fmla="*/ 0 60000 65536"/>
                  <a:gd name="T8" fmla="*/ 0 60000 65536"/>
                </a:gdLst>
                <a:ahLst/>
                <a:cxnLst>
                  <a:cxn ang="T6">
                    <a:pos x="T0" y="T1"/>
                  </a:cxn>
                  <a:cxn ang="T7">
                    <a:pos x="T2" y="T3"/>
                  </a:cxn>
                  <a:cxn ang="T8">
                    <a:pos x="T4" y="T5"/>
                  </a:cxn>
                </a:cxnLst>
                <a:rect l="0" t="0" r="r" b="b"/>
                <a:pathLst>
                  <a:path w="50" h="70">
                    <a:moveTo>
                      <a:pt x="0" y="0"/>
                    </a:moveTo>
                    <a:lnTo>
                      <a:pt x="0" y="0"/>
                    </a:lnTo>
                    <a:lnTo>
                      <a:pt x="5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46" name="Freeform 1452"/>
              <p:cNvSpPr>
                <a:spLocks/>
              </p:cNvSpPr>
              <p:nvPr/>
            </p:nvSpPr>
            <p:spPr bwMode="auto">
              <a:xfrm>
                <a:off x="4500" y="1643"/>
                <a:ext cx="4"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10" y="150"/>
                    </a:moveTo>
                    <a:lnTo>
                      <a:pt x="1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47" name="Freeform 1453"/>
              <p:cNvSpPr>
                <a:spLocks/>
              </p:cNvSpPr>
              <p:nvPr/>
            </p:nvSpPr>
            <p:spPr bwMode="auto">
              <a:xfrm>
                <a:off x="4713" y="1663"/>
                <a:ext cx="39" cy="41"/>
              </a:xfrm>
              <a:custGeom>
                <a:avLst/>
                <a:gdLst>
                  <a:gd name="T0" fmla="*/ 0 w 110"/>
                  <a:gd name="T1" fmla="*/ 0 h 120"/>
                  <a:gd name="T2" fmla="*/ 0 w 110"/>
                  <a:gd name="T3" fmla="*/ 0 h 120"/>
                  <a:gd name="T4" fmla="*/ 0 w 110"/>
                  <a:gd name="T5" fmla="*/ 0 h 120"/>
                  <a:gd name="T6" fmla="*/ 0 60000 65536"/>
                  <a:gd name="T7" fmla="*/ 0 60000 65536"/>
                  <a:gd name="T8" fmla="*/ 0 60000 65536"/>
                </a:gdLst>
                <a:ahLst/>
                <a:cxnLst>
                  <a:cxn ang="T6">
                    <a:pos x="T0" y="T1"/>
                  </a:cxn>
                  <a:cxn ang="T7">
                    <a:pos x="T2" y="T3"/>
                  </a:cxn>
                  <a:cxn ang="T8">
                    <a:pos x="T4" y="T5"/>
                  </a:cxn>
                </a:cxnLst>
                <a:rect l="0" t="0" r="r" b="b"/>
                <a:pathLst>
                  <a:path w="110" h="120">
                    <a:moveTo>
                      <a:pt x="110" y="0"/>
                    </a:moveTo>
                    <a:lnTo>
                      <a:pt x="11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48" name="Freeform 1454"/>
              <p:cNvSpPr>
                <a:spLocks/>
              </p:cNvSpPr>
              <p:nvPr/>
            </p:nvSpPr>
            <p:spPr bwMode="auto">
              <a:xfrm>
                <a:off x="4713" y="1698"/>
                <a:ext cx="50" cy="6"/>
              </a:xfrm>
              <a:custGeom>
                <a:avLst/>
                <a:gdLst>
                  <a:gd name="T0" fmla="*/ 0 w 140"/>
                  <a:gd name="T1" fmla="*/ 0 h 20"/>
                  <a:gd name="T2" fmla="*/ 0 w 140"/>
                  <a:gd name="T3" fmla="*/ 0 h 20"/>
                  <a:gd name="T4" fmla="*/ 0 w 140"/>
                  <a:gd name="T5" fmla="*/ 0 h 20"/>
                  <a:gd name="T6" fmla="*/ 0 60000 65536"/>
                  <a:gd name="T7" fmla="*/ 0 60000 65536"/>
                  <a:gd name="T8" fmla="*/ 0 60000 65536"/>
                </a:gdLst>
                <a:ahLst/>
                <a:cxnLst>
                  <a:cxn ang="T6">
                    <a:pos x="T0" y="T1"/>
                  </a:cxn>
                  <a:cxn ang="T7">
                    <a:pos x="T2" y="T3"/>
                  </a:cxn>
                  <a:cxn ang="T8">
                    <a:pos x="T4" y="T5"/>
                  </a:cxn>
                </a:cxnLst>
                <a:rect l="0" t="0" r="r" b="b"/>
                <a:pathLst>
                  <a:path w="140" h="20">
                    <a:moveTo>
                      <a:pt x="140" y="0"/>
                    </a:moveTo>
                    <a:lnTo>
                      <a:pt x="140" y="0"/>
                    </a:lnTo>
                    <a:lnTo>
                      <a:pt x="0" y="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49" name="Freeform 1455"/>
              <p:cNvSpPr>
                <a:spLocks/>
              </p:cNvSpPr>
              <p:nvPr/>
            </p:nvSpPr>
            <p:spPr bwMode="auto">
              <a:xfrm>
                <a:off x="4656" y="1704"/>
                <a:ext cx="57" cy="14"/>
              </a:xfrm>
              <a:custGeom>
                <a:avLst/>
                <a:gdLst>
                  <a:gd name="T0" fmla="*/ 0 w 160"/>
                  <a:gd name="T1" fmla="*/ 0 h 40"/>
                  <a:gd name="T2" fmla="*/ 0 w 160"/>
                  <a:gd name="T3" fmla="*/ 0 h 40"/>
                  <a:gd name="T4" fmla="*/ 0 w 160"/>
                  <a:gd name="T5" fmla="*/ 0 h 40"/>
                  <a:gd name="T6" fmla="*/ 0 60000 65536"/>
                  <a:gd name="T7" fmla="*/ 0 60000 65536"/>
                  <a:gd name="T8" fmla="*/ 0 60000 65536"/>
                </a:gdLst>
                <a:ahLst/>
                <a:cxnLst>
                  <a:cxn ang="T6">
                    <a:pos x="T0" y="T1"/>
                  </a:cxn>
                  <a:cxn ang="T7">
                    <a:pos x="T2" y="T3"/>
                  </a:cxn>
                  <a:cxn ang="T8">
                    <a:pos x="T4" y="T5"/>
                  </a:cxn>
                </a:cxnLst>
                <a:rect l="0" t="0" r="r" b="b"/>
                <a:pathLst>
                  <a:path w="160" h="40">
                    <a:moveTo>
                      <a:pt x="0" y="40"/>
                    </a:moveTo>
                    <a:lnTo>
                      <a:pt x="0" y="4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50" name="Freeform 1456"/>
              <p:cNvSpPr>
                <a:spLocks/>
              </p:cNvSpPr>
              <p:nvPr/>
            </p:nvSpPr>
            <p:spPr bwMode="auto">
              <a:xfrm>
                <a:off x="5241" y="2956"/>
                <a:ext cx="17" cy="47"/>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0" y="0"/>
                    </a:moveTo>
                    <a:lnTo>
                      <a:pt x="0" y="0"/>
                    </a:lnTo>
                    <a:lnTo>
                      <a:pt x="5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51" name="Freeform 1457"/>
              <p:cNvSpPr>
                <a:spLocks/>
              </p:cNvSpPr>
              <p:nvPr/>
            </p:nvSpPr>
            <p:spPr bwMode="auto">
              <a:xfrm>
                <a:off x="4632" y="2079"/>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0" y="40"/>
                    </a:moveTo>
                    <a:lnTo>
                      <a:pt x="0" y="4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52" name="Freeform 1458"/>
              <p:cNvSpPr>
                <a:spLocks/>
              </p:cNvSpPr>
              <p:nvPr/>
            </p:nvSpPr>
            <p:spPr bwMode="auto">
              <a:xfrm>
                <a:off x="4334" y="2608"/>
                <a:ext cx="32" cy="24"/>
              </a:xfrm>
              <a:custGeom>
                <a:avLst/>
                <a:gdLst>
                  <a:gd name="T0" fmla="*/ 0 w 90"/>
                  <a:gd name="T1" fmla="*/ 0 h 70"/>
                  <a:gd name="T2" fmla="*/ 0 w 90"/>
                  <a:gd name="T3" fmla="*/ 0 h 70"/>
                  <a:gd name="T4" fmla="*/ 0 w 90"/>
                  <a:gd name="T5" fmla="*/ 0 h 70"/>
                  <a:gd name="T6" fmla="*/ 0 60000 65536"/>
                  <a:gd name="T7" fmla="*/ 0 60000 65536"/>
                  <a:gd name="T8" fmla="*/ 0 60000 65536"/>
                </a:gdLst>
                <a:ahLst/>
                <a:cxnLst>
                  <a:cxn ang="T6">
                    <a:pos x="T0" y="T1"/>
                  </a:cxn>
                  <a:cxn ang="T7">
                    <a:pos x="T2" y="T3"/>
                  </a:cxn>
                  <a:cxn ang="T8">
                    <a:pos x="T4" y="T5"/>
                  </a:cxn>
                </a:cxnLst>
                <a:rect l="0" t="0" r="r" b="b"/>
                <a:pathLst>
                  <a:path w="90" h="70">
                    <a:moveTo>
                      <a:pt x="90" y="70"/>
                    </a:moveTo>
                    <a:lnTo>
                      <a:pt x="9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53" name="Freeform 1459"/>
              <p:cNvSpPr>
                <a:spLocks/>
              </p:cNvSpPr>
              <p:nvPr/>
            </p:nvSpPr>
            <p:spPr bwMode="auto">
              <a:xfrm>
                <a:off x="4267" y="2608"/>
                <a:ext cx="67" cy="20"/>
              </a:xfrm>
              <a:custGeom>
                <a:avLst/>
                <a:gdLst>
                  <a:gd name="T0" fmla="*/ 0 w 190"/>
                  <a:gd name="T1" fmla="*/ 0 h 60"/>
                  <a:gd name="T2" fmla="*/ 0 w 190"/>
                  <a:gd name="T3" fmla="*/ 0 h 60"/>
                  <a:gd name="T4" fmla="*/ 0 w 190"/>
                  <a:gd name="T5" fmla="*/ 0 h 60"/>
                  <a:gd name="T6" fmla="*/ 0 60000 65536"/>
                  <a:gd name="T7" fmla="*/ 0 60000 65536"/>
                  <a:gd name="T8" fmla="*/ 0 60000 65536"/>
                </a:gdLst>
                <a:ahLst/>
                <a:cxnLst>
                  <a:cxn ang="T6">
                    <a:pos x="T0" y="T1"/>
                  </a:cxn>
                  <a:cxn ang="T7">
                    <a:pos x="T2" y="T3"/>
                  </a:cxn>
                  <a:cxn ang="T8">
                    <a:pos x="T4" y="T5"/>
                  </a:cxn>
                </a:cxnLst>
                <a:rect l="0" t="0" r="r" b="b"/>
                <a:pathLst>
                  <a:path w="190" h="60">
                    <a:moveTo>
                      <a:pt x="0" y="60"/>
                    </a:moveTo>
                    <a:lnTo>
                      <a:pt x="0" y="60"/>
                    </a:lnTo>
                    <a:lnTo>
                      <a:pt x="1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654" name="Freeform 1460"/>
              <p:cNvSpPr>
                <a:spLocks/>
              </p:cNvSpPr>
              <p:nvPr/>
            </p:nvSpPr>
            <p:spPr bwMode="auto">
              <a:xfrm>
                <a:off x="4334" y="2564"/>
                <a:ext cx="11" cy="44"/>
              </a:xfrm>
              <a:custGeom>
                <a:avLst/>
                <a:gdLst>
                  <a:gd name="T0" fmla="*/ 0 w 30"/>
                  <a:gd name="T1" fmla="*/ 0 h 130"/>
                  <a:gd name="T2" fmla="*/ 0 w 30"/>
                  <a:gd name="T3" fmla="*/ 0 h 130"/>
                  <a:gd name="T4" fmla="*/ 0 w 30"/>
                  <a:gd name="T5" fmla="*/ 0 h 130"/>
                  <a:gd name="T6" fmla="*/ 0 60000 65536"/>
                  <a:gd name="T7" fmla="*/ 0 60000 65536"/>
                  <a:gd name="T8" fmla="*/ 0 60000 65536"/>
                </a:gdLst>
                <a:ahLst/>
                <a:cxnLst>
                  <a:cxn ang="T6">
                    <a:pos x="T0" y="T1"/>
                  </a:cxn>
                  <a:cxn ang="T7">
                    <a:pos x="T2" y="T3"/>
                  </a:cxn>
                  <a:cxn ang="T8">
                    <a:pos x="T4" y="T5"/>
                  </a:cxn>
                </a:cxnLst>
                <a:rect l="0" t="0" r="r" b="b"/>
                <a:pathLst>
                  <a:path w="30" h="130">
                    <a:moveTo>
                      <a:pt x="30" y="0"/>
                    </a:moveTo>
                    <a:lnTo>
                      <a:pt x="3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grpSp>
        <p:grpSp>
          <p:nvGrpSpPr>
            <p:cNvPr id="220403" name="Group 1662"/>
            <p:cNvGrpSpPr>
              <a:grpSpLocks/>
            </p:cNvGrpSpPr>
            <p:nvPr/>
          </p:nvGrpSpPr>
          <p:grpSpPr bwMode="auto">
            <a:xfrm>
              <a:off x="3091" y="1449"/>
              <a:ext cx="2493" cy="2342"/>
              <a:chOff x="3091" y="1449"/>
              <a:chExt cx="2493" cy="2342"/>
            </a:xfrm>
          </p:grpSpPr>
          <p:sp>
            <p:nvSpPr>
              <p:cNvPr id="221255" name="Freeform 1462"/>
              <p:cNvSpPr>
                <a:spLocks/>
              </p:cNvSpPr>
              <p:nvPr/>
            </p:nvSpPr>
            <p:spPr bwMode="auto">
              <a:xfrm>
                <a:off x="4012" y="2458"/>
                <a:ext cx="56" cy="7"/>
              </a:xfrm>
              <a:custGeom>
                <a:avLst/>
                <a:gdLst>
                  <a:gd name="T0" fmla="*/ 0 w 160"/>
                  <a:gd name="T1" fmla="*/ 0 h 20"/>
                  <a:gd name="T2" fmla="*/ 0 w 160"/>
                  <a:gd name="T3" fmla="*/ 0 h 20"/>
                  <a:gd name="T4" fmla="*/ 0 w 160"/>
                  <a:gd name="T5" fmla="*/ 0 h 20"/>
                  <a:gd name="T6" fmla="*/ 0 60000 65536"/>
                  <a:gd name="T7" fmla="*/ 0 60000 65536"/>
                  <a:gd name="T8" fmla="*/ 0 60000 65536"/>
                </a:gdLst>
                <a:ahLst/>
                <a:cxnLst>
                  <a:cxn ang="T6">
                    <a:pos x="T0" y="T1"/>
                  </a:cxn>
                  <a:cxn ang="T7">
                    <a:pos x="T2" y="T3"/>
                  </a:cxn>
                  <a:cxn ang="T8">
                    <a:pos x="T4" y="T5"/>
                  </a:cxn>
                </a:cxnLst>
                <a:rect l="0" t="0" r="r" b="b"/>
                <a:pathLst>
                  <a:path w="160" h="20">
                    <a:moveTo>
                      <a:pt x="160" y="20"/>
                    </a:moveTo>
                    <a:lnTo>
                      <a:pt x="160" y="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56" name="Freeform 1463"/>
              <p:cNvSpPr>
                <a:spLocks/>
              </p:cNvSpPr>
              <p:nvPr/>
            </p:nvSpPr>
            <p:spPr bwMode="auto">
              <a:xfrm>
                <a:off x="4068" y="2369"/>
                <a:ext cx="18" cy="41"/>
              </a:xfrm>
              <a:custGeom>
                <a:avLst/>
                <a:gdLst>
                  <a:gd name="T0" fmla="*/ 0 w 50"/>
                  <a:gd name="T1" fmla="*/ 0 h 120"/>
                  <a:gd name="T2" fmla="*/ 0 w 50"/>
                  <a:gd name="T3" fmla="*/ 0 h 120"/>
                  <a:gd name="T4" fmla="*/ 0 w 50"/>
                  <a:gd name="T5" fmla="*/ 0 h 120"/>
                  <a:gd name="T6" fmla="*/ 0 60000 65536"/>
                  <a:gd name="T7" fmla="*/ 0 60000 65536"/>
                  <a:gd name="T8" fmla="*/ 0 60000 65536"/>
                </a:gdLst>
                <a:ahLst/>
                <a:cxnLst>
                  <a:cxn ang="T6">
                    <a:pos x="T0" y="T1"/>
                  </a:cxn>
                  <a:cxn ang="T7">
                    <a:pos x="T2" y="T3"/>
                  </a:cxn>
                  <a:cxn ang="T8">
                    <a:pos x="T4" y="T5"/>
                  </a:cxn>
                </a:cxnLst>
                <a:rect l="0" t="0" r="r" b="b"/>
                <a:pathLst>
                  <a:path w="50" h="120">
                    <a:moveTo>
                      <a:pt x="50" y="120"/>
                    </a:moveTo>
                    <a:lnTo>
                      <a:pt x="5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57" name="Freeform 1464"/>
              <p:cNvSpPr>
                <a:spLocks/>
              </p:cNvSpPr>
              <p:nvPr/>
            </p:nvSpPr>
            <p:spPr bwMode="auto">
              <a:xfrm>
                <a:off x="4228" y="2038"/>
                <a:ext cx="56" cy="11"/>
              </a:xfrm>
              <a:custGeom>
                <a:avLst/>
                <a:gdLst>
                  <a:gd name="T0" fmla="*/ 0 w 160"/>
                  <a:gd name="T1" fmla="*/ 0 h 30"/>
                  <a:gd name="T2" fmla="*/ 0 w 160"/>
                  <a:gd name="T3" fmla="*/ 0 h 30"/>
                  <a:gd name="T4" fmla="*/ 0 w 160"/>
                  <a:gd name="T5" fmla="*/ 0 h 30"/>
                  <a:gd name="T6" fmla="*/ 0 60000 65536"/>
                  <a:gd name="T7" fmla="*/ 0 60000 65536"/>
                  <a:gd name="T8" fmla="*/ 0 60000 65536"/>
                </a:gdLst>
                <a:ahLst/>
                <a:cxnLst>
                  <a:cxn ang="T6">
                    <a:pos x="T0" y="T1"/>
                  </a:cxn>
                  <a:cxn ang="T7">
                    <a:pos x="T2" y="T3"/>
                  </a:cxn>
                  <a:cxn ang="T8">
                    <a:pos x="T4" y="T5"/>
                  </a:cxn>
                </a:cxnLst>
                <a:rect l="0" t="0" r="r" b="b"/>
                <a:pathLst>
                  <a:path w="160" h="30">
                    <a:moveTo>
                      <a:pt x="0" y="0"/>
                    </a:moveTo>
                    <a:lnTo>
                      <a:pt x="0" y="0"/>
                    </a:lnTo>
                    <a:lnTo>
                      <a:pt x="16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58" name="Freeform 1465"/>
              <p:cNvSpPr>
                <a:spLocks/>
              </p:cNvSpPr>
              <p:nvPr/>
            </p:nvSpPr>
            <p:spPr bwMode="auto">
              <a:xfrm>
                <a:off x="4284" y="2049"/>
                <a:ext cx="50" cy="0"/>
              </a:xfrm>
              <a:custGeom>
                <a:avLst/>
                <a:gdLst>
                  <a:gd name="T0" fmla="*/ 0 w 140"/>
                  <a:gd name="T1" fmla="*/ 0 w 140"/>
                  <a:gd name="T2" fmla="*/ 0 w 140"/>
                  <a:gd name="T3" fmla="*/ 0 60000 65536"/>
                  <a:gd name="T4" fmla="*/ 0 60000 65536"/>
                  <a:gd name="T5" fmla="*/ 0 60000 65536"/>
                </a:gdLst>
                <a:ahLst/>
                <a:cxnLst>
                  <a:cxn ang="T3">
                    <a:pos x="T0" y="0"/>
                  </a:cxn>
                  <a:cxn ang="T4">
                    <a:pos x="T1" y="0"/>
                  </a:cxn>
                  <a:cxn ang="T5">
                    <a:pos x="T2" y="0"/>
                  </a:cxn>
                </a:cxnLst>
                <a:rect l="0" t="0" r="r" b="b"/>
                <a:pathLst>
                  <a:path w="140">
                    <a:moveTo>
                      <a:pt x="140" y="0"/>
                    </a:moveTo>
                    <a:lnTo>
                      <a:pt x="14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59" name="Freeform 1466"/>
              <p:cNvSpPr>
                <a:spLocks/>
              </p:cNvSpPr>
              <p:nvPr/>
            </p:nvSpPr>
            <p:spPr bwMode="auto">
              <a:xfrm>
                <a:off x="4253" y="2032"/>
                <a:ext cx="31" cy="17"/>
              </a:xfrm>
              <a:custGeom>
                <a:avLst/>
                <a:gdLst>
                  <a:gd name="T0" fmla="*/ 0 w 90"/>
                  <a:gd name="T1" fmla="*/ 0 h 50"/>
                  <a:gd name="T2" fmla="*/ 0 w 90"/>
                  <a:gd name="T3" fmla="*/ 0 h 50"/>
                  <a:gd name="T4" fmla="*/ 0 w 90"/>
                  <a:gd name="T5" fmla="*/ 0 h 50"/>
                  <a:gd name="T6" fmla="*/ 0 60000 65536"/>
                  <a:gd name="T7" fmla="*/ 0 60000 65536"/>
                  <a:gd name="T8" fmla="*/ 0 60000 65536"/>
                </a:gdLst>
                <a:ahLst/>
                <a:cxnLst>
                  <a:cxn ang="T6">
                    <a:pos x="T0" y="T1"/>
                  </a:cxn>
                  <a:cxn ang="T7">
                    <a:pos x="T2" y="T3"/>
                  </a:cxn>
                  <a:cxn ang="T8">
                    <a:pos x="T4" y="T5"/>
                  </a:cxn>
                </a:cxnLst>
                <a:rect l="0" t="0" r="r" b="b"/>
                <a:pathLst>
                  <a:path w="90" h="50">
                    <a:moveTo>
                      <a:pt x="0" y="0"/>
                    </a:moveTo>
                    <a:lnTo>
                      <a:pt x="0" y="0"/>
                    </a:lnTo>
                    <a:lnTo>
                      <a:pt x="9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60" name="Freeform 1467"/>
              <p:cNvSpPr>
                <a:spLocks/>
              </p:cNvSpPr>
              <p:nvPr/>
            </p:nvSpPr>
            <p:spPr bwMode="auto">
              <a:xfrm>
                <a:off x="3449" y="3702"/>
                <a:ext cx="46" cy="21"/>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130" y="0"/>
                    </a:moveTo>
                    <a:lnTo>
                      <a:pt x="13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61" name="Freeform 1468"/>
              <p:cNvSpPr>
                <a:spLocks/>
              </p:cNvSpPr>
              <p:nvPr/>
            </p:nvSpPr>
            <p:spPr bwMode="auto">
              <a:xfrm>
                <a:off x="4068" y="2465"/>
                <a:ext cx="53"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150" y="60"/>
                    </a:moveTo>
                    <a:lnTo>
                      <a:pt x="15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62" name="Freeform 1469"/>
              <p:cNvSpPr>
                <a:spLocks/>
              </p:cNvSpPr>
              <p:nvPr/>
            </p:nvSpPr>
            <p:spPr bwMode="auto">
              <a:xfrm>
                <a:off x="3091" y="2853"/>
                <a:ext cx="46" cy="14"/>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130" y="0"/>
                    </a:moveTo>
                    <a:lnTo>
                      <a:pt x="13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63" name="Freeform 1470"/>
              <p:cNvSpPr>
                <a:spLocks/>
              </p:cNvSpPr>
              <p:nvPr/>
            </p:nvSpPr>
            <p:spPr bwMode="auto">
              <a:xfrm>
                <a:off x="5057" y="3372"/>
                <a:ext cx="10" cy="47"/>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30" y="0"/>
                    </a:moveTo>
                    <a:lnTo>
                      <a:pt x="3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64" name="Freeform 1471"/>
              <p:cNvSpPr>
                <a:spLocks/>
              </p:cNvSpPr>
              <p:nvPr/>
            </p:nvSpPr>
            <p:spPr bwMode="auto">
              <a:xfrm>
                <a:off x="3565" y="1909"/>
                <a:ext cx="46" cy="27"/>
              </a:xfrm>
              <a:custGeom>
                <a:avLst/>
                <a:gdLst>
                  <a:gd name="T0" fmla="*/ 0 w 130"/>
                  <a:gd name="T1" fmla="*/ 0 h 80"/>
                  <a:gd name="T2" fmla="*/ 0 w 130"/>
                  <a:gd name="T3" fmla="*/ 0 h 80"/>
                  <a:gd name="T4" fmla="*/ 0 w 130"/>
                  <a:gd name="T5" fmla="*/ 0 h 80"/>
                  <a:gd name="T6" fmla="*/ 0 60000 65536"/>
                  <a:gd name="T7" fmla="*/ 0 60000 65536"/>
                  <a:gd name="T8" fmla="*/ 0 60000 65536"/>
                </a:gdLst>
                <a:ahLst/>
                <a:cxnLst>
                  <a:cxn ang="T6">
                    <a:pos x="T0" y="T1"/>
                  </a:cxn>
                  <a:cxn ang="T7">
                    <a:pos x="T2" y="T3"/>
                  </a:cxn>
                  <a:cxn ang="T8">
                    <a:pos x="T4" y="T5"/>
                  </a:cxn>
                </a:cxnLst>
                <a:rect l="0" t="0" r="r" b="b"/>
                <a:pathLst>
                  <a:path w="130" h="80">
                    <a:moveTo>
                      <a:pt x="130" y="0"/>
                    </a:moveTo>
                    <a:lnTo>
                      <a:pt x="13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65" name="Freeform 1472"/>
              <p:cNvSpPr>
                <a:spLocks/>
              </p:cNvSpPr>
              <p:nvPr/>
            </p:nvSpPr>
            <p:spPr bwMode="auto">
              <a:xfrm>
                <a:off x="5485" y="2850"/>
                <a:ext cx="39" cy="31"/>
              </a:xfrm>
              <a:custGeom>
                <a:avLst/>
                <a:gdLst>
                  <a:gd name="T0" fmla="*/ 0 w 110"/>
                  <a:gd name="T1" fmla="*/ 0 h 90"/>
                  <a:gd name="T2" fmla="*/ 0 w 110"/>
                  <a:gd name="T3" fmla="*/ 0 h 90"/>
                  <a:gd name="T4" fmla="*/ 0 w 110"/>
                  <a:gd name="T5" fmla="*/ 0 h 90"/>
                  <a:gd name="T6" fmla="*/ 0 60000 65536"/>
                  <a:gd name="T7" fmla="*/ 0 60000 65536"/>
                  <a:gd name="T8" fmla="*/ 0 60000 65536"/>
                </a:gdLst>
                <a:ahLst/>
                <a:cxnLst>
                  <a:cxn ang="T6">
                    <a:pos x="T0" y="T1"/>
                  </a:cxn>
                  <a:cxn ang="T7">
                    <a:pos x="T2" y="T3"/>
                  </a:cxn>
                  <a:cxn ang="T8">
                    <a:pos x="T4" y="T5"/>
                  </a:cxn>
                </a:cxnLst>
                <a:rect l="0" t="0" r="r" b="b"/>
                <a:pathLst>
                  <a:path w="110" h="90">
                    <a:moveTo>
                      <a:pt x="0" y="90"/>
                    </a:moveTo>
                    <a:lnTo>
                      <a:pt x="0" y="9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66" name="Freeform 1473"/>
              <p:cNvSpPr>
                <a:spLocks/>
              </p:cNvSpPr>
              <p:nvPr/>
            </p:nvSpPr>
            <p:spPr bwMode="auto">
              <a:xfrm>
                <a:off x="3753" y="3368"/>
                <a:ext cx="21" cy="41"/>
              </a:xfrm>
              <a:custGeom>
                <a:avLst/>
                <a:gdLst>
                  <a:gd name="T0" fmla="*/ 0 w 61"/>
                  <a:gd name="T1" fmla="*/ 0 h 120"/>
                  <a:gd name="T2" fmla="*/ 0 w 61"/>
                  <a:gd name="T3" fmla="*/ 0 h 120"/>
                  <a:gd name="T4" fmla="*/ 0 w 61"/>
                  <a:gd name="T5" fmla="*/ 0 h 120"/>
                  <a:gd name="T6" fmla="*/ 0 60000 65536"/>
                  <a:gd name="T7" fmla="*/ 0 60000 65536"/>
                  <a:gd name="T8" fmla="*/ 0 60000 65536"/>
                </a:gdLst>
                <a:ahLst/>
                <a:cxnLst>
                  <a:cxn ang="T6">
                    <a:pos x="T0" y="T1"/>
                  </a:cxn>
                  <a:cxn ang="T7">
                    <a:pos x="T2" y="T3"/>
                  </a:cxn>
                  <a:cxn ang="T8">
                    <a:pos x="T4" y="T5"/>
                  </a:cxn>
                </a:cxnLst>
                <a:rect l="0" t="0" r="r" b="b"/>
                <a:pathLst>
                  <a:path w="61" h="120">
                    <a:moveTo>
                      <a:pt x="0" y="0"/>
                    </a:moveTo>
                    <a:lnTo>
                      <a:pt x="0" y="0"/>
                    </a:lnTo>
                    <a:lnTo>
                      <a:pt x="61"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67" name="Freeform 1474"/>
              <p:cNvSpPr>
                <a:spLocks/>
              </p:cNvSpPr>
              <p:nvPr/>
            </p:nvSpPr>
            <p:spPr bwMode="auto">
              <a:xfrm>
                <a:off x="4309" y="1977"/>
                <a:ext cx="21" cy="17"/>
              </a:xfrm>
              <a:custGeom>
                <a:avLst/>
                <a:gdLst>
                  <a:gd name="T0" fmla="*/ 0 w 60"/>
                  <a:gd name="T1" fmla="*/ 0 h 50"/>
                  <a:gd name="T2" fmla="*/ 0 w 60"/>
                  <a:gd name="T3" fmla="*/ 0 h 50"/>
                  <a:gd name="T4" fmla="*/ 0 w 60"/>
                  <a:gd name="T5" fmla="*/ 0 h 50"/>
                  <a:gd name="T6" fmla="*/ 0 60000 65536"/>
                  <a:gd name="T7" fmla="*/ 0 60000 65536"/>
                  <a:gd name="T8" fmla="*/ 0 60000 65536"/>
                </a:gdLst>
                <a:ahLst/>
                <a:cxnLst>
                  <a:cxn ang="T6">
                    <a:pos x="T0" y="T1"/>
                  </a:cxn>
                  <a:cxn ang="T7">
                    <a:pos x="T2" y="T3"/>
                  </a:cxn>
                  <a:cxn ang="T8">
                    <a:pos x="T4" y="T5"/>
                  </a:cxn>
                </a:cxnLst>
                <a:rect l="0" t="0" r="r" b="b"/>
                <a:pathLst>
                  <a:path w="60" h="50">
                    <a:moveTo>
                      <a:pt x="60" y="50"/>
                    </a:moveTo>
                    <a:lnTo>
                      <a:pt x="6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68" name="Freeform 1475"/>
              <p:cNvSpPr>
                <a:spLocks/>
              </p:cNvSpPr>
              <p:nvPr/>
            </p:nvSpPr>
            <p:spPr bwMode="auto">
              <a:xfrm>
                <a:off x="4674" y="1582"/>
                <a:ext cx="28" cy="44"/>
              </a:xfrm>
              <a:custGeom>
                <a:avLst/>
                <a:gdLst>
                  <a:gd name="T0" fmla="*/ 0 w 80"/>
                  <a:gd name="T1" fmla="*/ 0 h 130"/>
                  <a:gd name="T2" fmla="*/ 0 w 80"/>
                  <a:gd name="T3" fmla="*/ 0 h 130"/>
                  <a:gd name="T4" fmla="*/ 0 w 80"/>
                  <a:gd name="T5" fmla="*/ 0 h 130"/>
                  <a:gd name="T6" fmla="*/ 0 60000 65536"/>
                  <a:gd name="T7" fmla="*/ 0 60000 65536"/>
                  <a:gd name="T8" fmla="*/ 0 60000 65536"/>
                </a:gdLst>
                <a:ahLst/>
                <a:cxnLst>
                  <a:cxn ang="T6">
                    <a:pos x="T0" y="T1"/>
                  </a:cxn>
                  <a:cxn ang="T7">
                    <a:pos x="T2" y="T3"/>
                  </a:cxn>
                  <a:cxn ang="T8">
                    <a:pos x="T4" y="T5"/>
                  </a:cxn>
                </a:cxnLst>
                <a:rect l="0" t="0" r="r" b="b"/>
                <a:pathLst>
                  <a:path w="80" h="130">
                    <a:moveTo>
                      <a:pt x="80" y="0"/>
                    </a:moveTo>
                    <a:lnTo>
                      <a:pt x="8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69" name="Freeform 1476"/>
              <p:cNvSpPr>
                <a:spLocks/>
              </p:cNvSpPr>
              <p:nvPr/>
            </p:nvSpPr>
            <p:spPr bwMode="auto">
              <a:xfrm>
                <a:off x="4649" y="1626"/>
                <a:ext cx="25" cy="55"/>
              </a:xfrm>
              <a:custGeom>
                <a:avLst/>
                <a:gdLst>
                  <a:gd name="T0" fmla="*/ 0 w 70"/>
                  <a:gd name="T1" fmla="*/ 0 h 160"/>
                  <a:gd name="T2" fmla="*/ 0 w 70"/>
                  <a:gd name="T3" fmla="*/ 0 h 160"/>
                  <a:gd name="T4" fmla="*/ 0 w 70"/>
                  <a:gd name="T5" fmla="*/ 0 h 160"/>
                  <a:gd name="T6" fmla="*/ 0 60000 65536"/>
                  <a:gd name="T7" fmla="*/ 0 60000 65536"/>
                  <a:gd name="T8" fmla="*/ 0 60000 65536"/>
                </a:gdLst>
                <a:ahLst/>
                <a:cxnLst>
                  <a:cxn ang="T6">
                    <a:pos x="T0" y="T1"/>
                  </a:cxn>
                  <a:cxn ang="T7">
                    <a:pos x="T2" y="T3"/>
                  </a:cxn>
                  <a:cxn ang="T8">
                    <a:pos x="T4" y="T5"/>
                  </a:cxn>
                </a:cxnLst>
                <a:rect l="0" t="0" r="r" b="b"/>
                <a:pathLst>
                  <a:path w="70" h="160">
                    <a:moveTo>
                      <a:pt x="0" y="160"/>
                    </a:moveTo>
                    <a:lnTo>
                      <a:pt x="0" y="16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70" name="Freeform 1477"/>
              <p:cNvSpPr>
                <a:spLocks/>
              </p:cNvSpPr>
              <p:nvPr/>
            </p:nvSpPr>
            <p:spPr bwMode="auto">
              <a:xfrm>
                <a:off x="5308" y="2956"/>
                <a:ext cx="28" cy="27"/>
              </a:xfrm>
              <a:custGeom>
                <a:avLst/>
                <a:gdLst>
                  <a:gd name="T0" fmla="*/ 0 w 80"/>
                  <a:gd name="T1" fmla="*/ 0 h 80"/>
                  <a:gd name="T2" fmla="*/ 0 w 80"/>
                  <a:gd name="T3" fmla="*/ 0 h 80"/>
                  <a:gd name="T4" fmla="*/ 0 w 80"/>
                  <a:gd name="T5" fmla="*/ 0 h 80"/>
                  <a:gd name="T6" fmla="*/ 0 60000 65536"/>
                  <a:gd name="T7" fmla="*/ 0 60000 65536"/>
                  <a:gd name="T8" fmla="*/ 0 60000 65536"/>
                </a:gdLst>
                <a:ahLst/>
                <a:cxnLst>
                  <a:cxn ang="T6">
                    <a:pos x="T0" y="T1"/>
                  </a:cxn>
                  <a:cxn ang="T7">
                    <a:pos x="T2" y="T3"/>
                  </a:cxn>
                  <a:cxn ang="T8">
                    <a:pos x="T4" y="T5"/>
                  </a:cxn>
                </a:cxnLst>
                <a:rect l="0" t="0" r="r" b="b"/>
                <a:pathLst>
                  <a:path w="80" h="80">
                    <a:moveTo>
                      <a:pt x="0" y="0"/>
                    </a:moveTo>
                    <a:lnTo>
                      <a:pt x="0" y="0"/>
                    </a:lnTo>
                    <a:lnTo>
                      <a:pt x="8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71" name="Freeform 1478"/>
              <p:cNvSpPr>
                <a:spLocks/>
              </p:cNvSpPr>
              <p:nvPr/>
            </p:nvSpPr>
            <p:spPr bwMode="auto">
              <a:xfrm>
                <a:off x="4699" y="1633"/>
                <a:ext cx="42" cy="34"/>
              </a:xfrm>
              <a:custGeom>
                <a:avLst/>
                <a:gdLst>
                  <a:gd name="T0" fmla="*/ 0 w 120"/>
                  <a:gd name="T1" fmla="*/ 0 h 100"/>
                  <a:gd name="T2" fmla="*/ 0 w 120"/>
                  <a:gd name="T3" fmla="*/ 0 h 100"/>
                  <a:gd name="T4" fmla="*/ 0 w 120"/>
                  <a:gd name="T5" fmla="*/ 0 h 100"/>
                  <a:gd name="T6" fmla="*/ 0 60000 65536"/>
                  <a:gd name="T7" fmla="*/ 0 60000 65536"/>
                  <a:gd name="T8" fmla="*/ 0 60000 65536"/>
                </a:gdLst>
                <a:ahLst/>
                <a:cxnLst>
                  <a:cxn ang="T6">
                    <a:pos x="T0" y="T1"/>
                  </a:cxn>
                  <a:cxn ang="T7">
                    <a:pos x="T2" y="T3"/>
                  </a:cxn>
                  <a:cxn ang="T8">
                    <a:pos x="T4" y="T5"/>
                  </a:cxn>
                </a:cxnLst>
                <a:rect l="0" t="0" r="r" b="b"/>
                <a:pathLst>
                  <a:path w="120" h="100">
                    <a:moveTo>
                      <a:pt x="0" y="100"/>
                    </a:moveTo>
                    <a:lnTo>
                      <a:pt x="0" y="10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72" name="Freeform 1479"/>
              <p:cNvSpPr>
                <a:spLocks/>
              </p:cNvSpPr>
              <p:nvPr/>
            </p:nvSpPr>
            <p:spPr bwMode="auto">
              <a:xfrm>
                <a:off x="5060" y="3522"/>
                <a:ext cx="43" cy="30"/>
              </a:xfrm>
              <a:custGeom>
                <a:avLst/>
                <a:gdLst>
                  <a:gd name="T0" fmla="*/ 0 w 120"/>
                  <a:gd name="T1" fmla="*/ 0 h 90"/>
                  <a:gd name="T2" fmla="*/ 0 w 120"/>
                  <a:gd name="T3" fmla="*/ 0 h 90"/>
                  <a:gd name="T4" fmla="*/ 0 w 120"/>
                  <a:gd name="T5" fmla="*/ 0 h 90"/>
                  <a:gd name="T6" fmla="*/ 0 60000 65536"/>
                  <a:gd name="T7" fmla="*/ 0 60000 65536"/>
                  <a:gd name="T8" fmla="*/ 0 60000 65536"/>
                </a:gdLst>
                <a:ahLst/>
                <a:cxnLst>
                  <a:cxn ang="T6">
                    <a:pos x="T0" y="T1"/>
                  </a:cxn>
                  <a:cxn ang="T7">
                    <a:pos x="T2" y="T3"/>
                  </a:cxn>
                  <a:cxn ang="T8">
                    <a:pos x="T4" y="T5"/>
                  </a:cxn>
                </a:cxnLst>
                <a:rect l="0" t="0" r="r" b="b"/>
                <a:pathLst>
                  <a:path w="120" h="90">
                    <a:moveTo>
                      <a:pt x="0" y="90"/>
                    </a:moveTo>
                    <a:lnTo>
                      <a:pt x="0" y="9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73" name="Freeform 1480"/>
              <p:cNvSpPr>
                <a:spLocks/>
              </p:cNvSpPr>
              <p:nvPr/>
            </p:nvSpPr>
            <p:spPr bwMode="auto">
              <a:xfrm>
                <a:off x="5092" y="3522"/>
                <a:ext cx="11" cy="34"/>
              </a:xfrm>
              <a:custGeom>
                <a:avLst/>
                <a:gdLst>
                  <a:gd name="T0" fmla="*/ 0 w 30"/>
                  <a:gd name="T1" fmla="*/ 0 h 100"/>
                  <a:gd name="T2" fmla="*/ 0 w 30"/>
                  <a:gd name="T3" fmla="*/ 0 h 100"/>
                  <a:gd name="T4" fmla="*/ 0 w 30"/>
                  <a:gd name="T5" fmla="*/ 0 h 100"/>
                  <a:gd name="T6" fmla="*/ 0 60000 65536"/>
                  <a:gd name="T7" fmla="*/ 0 60000 65536"/>
                  <a:gd name="T8" fmla="*/ 0 60000 65536"/>
                </a:gdLst>
                <a:ahLst/>
                <a:cxnLst>
                  <a:cxn ang="T6">
                    <a:pos x="T0" y="T1"/>
                  </a:cxn>
                  <a:cxn ang="T7">
                    <a:pos x="T2" y="T3"/>
                  </a:cxn>
                  <a:cxn ang="T8">
                    <a:pos x="T4" y="T5"/>
                  </a:cxn>
                </a:cxnLst>
                <a:rect l="0" t="0" r="r" b="b"/>
                <a:pathLst>
                  <a:path w="30" h="100">
                    <a:moveTo>
                      <a:pt x="0" y="100"/>
                    </a:moveTo>
                    <a:lnTo>
                      <a:pt x="0" y="100"/>
                    </a:lnTo>
                    <a:lnTo>
                      <a:pt x="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74" name="Freeform 1481"/>
              <p:cNvSpPr>
                <a:spLocks/>
              </p:cNvSpPr>
              <p:nvPr/>
            </p:nvSpPr>
            <p:spPr bwMode="auto">
              <a:xfrm>
                <a:off x="5103" y="3522"/>
                <a:ext cx="24" cy="51"/>
              </a:xfrm>
              <a:custGeom>
                <a:avLst/>
                <a:gdLst>
                  <a:gd name="T0" fmla="*/ 0 w 70"/>
                  <a:gd name="T1" fmla="*/ 0 h 150"/>
                  <a:gd name="T2" fmla="*/ 0 w 70"/>
                  <a:gd name="T3" fmla="*/ 0 h 150"/>
                  <a:gd name="T4" fmla="*/ 0 w 70"/>
                  <a:gd name="T5" fmla="*/ 0 h 150"/>
                  <a:gd name="T6" fmla="*/ 0 60000 65536"/>
                  <a:gd name="T7" fmla="*/ 0 60000 65536"/>
                  <a:gd name="T8" fmla="*/ 0 60000 65536"/>
                </a:gdLst>
                <a:ahLst/>
                <a:cxnLst>
                  <a:cxn ang="T6">
                    <a:pos x="T0" y="T1"/>
                  </a:cxn>
                  <a:cxn ang="T7">
                    <a:pos x="T2" y="T3"/>
                  </a:cxn>
                  <a:cxn ang="T8">
                    <a:pos x="T4" y="T5"/>
                  </a:cxn>
                </a:cxnLst>
                <a:rect l="0" t="0" r="r" b="b"/>
                <a:pathLst>
                  <a:path w="70" h="150">
                    <a:moveTo>
                      <a:pt x="70" y="150"/>
                    </a:moveTo>
                    <a:lnTo>
                      <a:pt x="7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75" name="Freeform 1482"/>
              <p:cNvSpPr>
                <a:spLocks/>
              </p:cNvSpPr>
              <p:nvPr/>
            </p:nvSpPr>
            <p:spPr bwMode="auto">
              <a:xfrm>
                <a:off x="5099" y="3467"/>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0"/>
                    </a:moveTo>
                    <a:lnTo>
                      <a:pt x="0" y="0"/>
                    </a:lnTo>
                    <a:lnTo>
                      <a:pt x="1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76" name="Freeform 1483"/>
              <p:cNvSpPr>
                <a:spLocks/>
              </p:cNvSpPr>
              <p:nvPr/>
            </p:nvSpPr>
            <p:spPr bwMode="auto">
              <a:xfrm>
                <a:off x="4458" y="1640"/>
                <a:ext cx="7" cy="44"/>
              </a:xfrm>
              <a:custGeom>
                <a:avLst/>
                <a:gdLst>
                  <a:gd name="T0" fmla="*/ 0 w 20"/>
                  <a:gd name="T1" fmla="*/ 0 h 130"/>
                  <a:gd name="T2" fmla="*/ 0 w 20"/>
                  <a:gd name="T3" fmla="*/ 0 h 130"/>
                  <a:gd name="T4" fmla="*/ 0 w 20"/>
                  <a:gd name="T5" fmla="*/ 0 h 130"/>
                  <a:gd name="T6" fmla="*/ 0 60000 65536"/>
                  <a:gd name="T7" fmla="*/ 0 60000 65536"/>
                  <a:gd name="T8" fmla="*/ 0 60000 65536"/>
                </a:gdLst>
                <a:ahLst/>
                <a:cxnLst>
                  <a:cxn ang="T6">
                    <a:pos x="T0" y="T1"/>
                  </a:cxn>
                  <a:cxn ang="T7">
                    <a:pos x="T2" y="T3"/>
                  </a:cxn>
                  <a:cxn ang="T8">
                    <a:pos x="T4" y="T5"/>
                  </a:cxn>
                </a:cxnLst>
                <a:rect l="0" t="0" r="r" b="b"/>
                <a:pathLst>
                  <a:path w="20" h="130">
                    <a:moveTo>
                      <a:pt x="0" y="0"/>
                    </a:moveTo>
                    <a:lnTo>
                      <a:pt x="0" y="0"/>
                    </a:lnTo>
                    <a:lnTo>
                      <a:pt x="2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77" name="Freeform 1484"/>
              <p:cNvSpPr>
                <a:spLocks/>
              </p:cNvSpPr>
              <p:nvPr/>
            </p:nvSpPr>
            <p:spPr bwMode="auto">
              <a:xfrm>
                <a:off x="4978" y="3372"/>
                <a:ext cx="18" cy="61"/>
              </a:xfrm>
              <a:custGeom>
                <a:avLst/>
                <a:gdLst>
                  <a:gd name="T0" fmla="*/ 0 w 50"/>
                  <a:gd name="T1" fmla="*/ 0 h 180"/>
                  <a:gd name="T2" fmla="*/ 0 w 50"/>
                  <a:gd name="T3" fmla="*/ 0 h 180"/>
                  <a:gd name="T4" fmla="*/ 0 w 50"/>
                  <a:gd name="T5" fmla="*/ 0 h 180"/>
                  <a:gd name="T6" fmla="*/ 0 60000 65536"/>
                  <a:gd name="T7" fmla="*/ 0 60000 65536"/>
                  <a:gd name="T8" fmla="*/ 0 60000 65536"/>
                </a:gdLst>
                <a:ahLst/>
                <a:cxnLst>
                  <a:cxn ang="T6">
                    <a:pos x="T0" y="T1"/>
                  </a:cxn>
                  <a:cxn ang="T7">
                    <a:pos x="T2" y="T3"/>
                  </a:cxn>
                  <a:cxn ang="T8">
                    <a:pos x="T4" y="T5"/>
                  </a:cxn>
                </a:cxnLst>
                <a:rect l="0" t="0" r="r" b="b"/>
                <a:pathLst>
                  <a:path w="50" h="180">
                    <a:moveTo>
                      <a:pt x="0" y="180"/>
                    </a:moveTo>
                    <a:lnTo>
                      <a:pt x="0" y="180"/>
                    </a:lnTo>
                    <a:lnTo>
                      <a:pt x="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78" name="Freeform 1485"/>
              <p:cNvSpPr>
                <a:spLocks/>
              </p:cNvSpPr>
              <p:nvPr/>
            </p:nvSpPr>
            <p:spPr bwMode="auto">
              <a:xfrm>
                <a:off x="4996" y="3324"/>
                <a:ext cx="11" cy="48"/>
              </a:xfrm>
              <a:custGeom>
                <a:avLst/>
                <a:gdLst>
                  <a:gd name="T0" fmla="*/ 0 w 31"/>
                  <a:gd name="T1" fmla="*/ 0 h 140"/>
                  <a:gd name="T2" fmla="*/ 0 w 31"/>
                  <a:gd name="T3" fmla="*/ 0 h 140"/>
                  <a:gd name="T4" fmla="*/ 0 w 31"/>
                  <a:gd name="T5" fmla="*/ 0 h 140"/>
                  <a:gd name="T6" fmla="*/ 0 60000 65536"/>
                  <a:gd name="T7" fmla="*/ 0 60000 65536"/>
                  <a:gd name="T8" fmla="*/ 0 60000 65536"/>
                </a:gdLst>
                <a:ahLst/>
                <a:cxnLst>
                  <a:cxn ang="T6">
                    <a:pos x="T0" y="T1"/>
                  </a:cxn>
                  <a:cxn ang="T7">
                    <a:pos x="T2" y="T3"/>
                  </a:cxn>
                  <a:cxn ang="T8">
                    <a:pos x="T4" y="T5"/>
                  </a:cxn>
                </a:cxnLst>
                <a:rect l="0" t="0" r="r" b="b"/>
                <a:pathLst>
                  <a:path w="31" h="140">
                    <a:moveTo>
                      <a:pt x="31" y="0"/>
                    </a:moveTo>
                    <a:lnTo>
                      <a:pt x="31"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79" name="Freeform 1486"/>
              <p:cNvSpPr>
                <a:spLocks/>
              </p:cNvSpPr>
              <p:nvPr/>
            </p:nvSpPr>
            <p:spPr bwMode="auto">
              <a:xfrm>
                <a:off x="3859" y="2216"/>
                <a:ext cx="43"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120" y="70"/>
                    </a:moveTo>
                    <a:lnTo>
                      <a:pt x="12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80" name="Freeform 1487"/>
              <p:cNvSpPr>
                <a:spLocks/>
              </p:cNvSpPr>
              <p:nvPr/>
            </p:nvSpPr>
            <p:spPr bwMode="auto">
              <a:xfrm>
                <a:off x="4415" y="1745"/>
                <a:ext cx="29" cy="34"/>
              </a:xfrm>
              <a:custGeom>
                <a:avLst/>
                <a:gdLst>
                  <a:gd name="T0" fmla="*/ 0 w 80"/>
                  <a:gd name="T1" fmla="*/ 0 h 100"/>
                  <a:gd name="T2" fmla="*/ 0 w 80"/>
                  <a:gd name="T3" fmla="*/ 0 h 100"/>
                  <a:gd name="T4" fmla="*/ 0 w 80"/>
                  <a:gd name="T5" fmla="*/ 0 h 100"/>
                  <a:gd name="T6" fmla="*/ 0 60000 65536"/>
                  <a:gd name="T7" fmla="*/ 0 60000 65536"/>
                  <a:gd name="T8" fmla="*/ 0 60000 65536"/>
                </a:gdLst>
                <a:ahLst/>
                <a:cxnLst>
                  <a:cxn ang="T6">
                    <a:pos x="T0" y="T1"/>
                  </a:cxn>
                  <a:cxn ang="T7">
                    <a:pos x="T2" y="T3"/>
                  </a:cxn>
                  <a:cxn ang="T8">
                    <a:pos x="T4" y="T5"/>
                  </a:cxn>
                </a:cxnLst>
                <a:rect l="0" t="0" r="r" b="b"/>
                <a:pathLst>
                  <a:path w="80" h="100">
                    <a:moveTo>
                      <a:pt x="80" y="100"/>
                    </a:moveTo>
                    <a:lnTo>
                      <a:pt x="8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81" name="Freeform 1488"/>
              <p:cNvSpPr>
                <a:spLocks/>
              </p:cNvSpPr>
              <p:nvPr/>
            </p:nvSpPr>
            <p:spPr bwMode="auto">
              <a:xfrm>
                <a:off x="3859" y="1640"/>
                <a:ext cx="15"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0" y="120"/>
                    </a:moveTo>
                    <a:lnTo>
                      <a:pt x="0" y="12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82" name="Freeform 1489"/>
              <p:cNvSpPr>
                <a:spLocks/>
              </p:cNvSpPr>
              <p:nvPr/>
            </p:nvSpPr>
            <p:spPr bwMode="auto">
              <a:xfrm>
                <a:off x="3537" y="1831"/>
                <a:ext cx="53" cy="10"/>
              </a:xfrm>
              <a:custGeom>
                <a:avLst/>
                <a:gdLst>
                  <a:gd name="T0" fmla="*/ 0 w 150"/>
                  <a:gd name="T1" fmla="*/ 0 h 30"/>
                  <a:gd name="T2" fmla="*/ 0 w 150"/>
                  <a:gd name="T3" fmla="*/ 0 h 30"/>
                  <a:gd name="T4" fmla="*/ 0 w 150"/>
                  <a:gd name="T5" fmla="*/ 0 h 30"/>
                  <a:gd name="T6" fmla="*/ 0 60000 65536"/>
                  <a:gd name="T7" fmla="*/ 0 60000 65536"/>
                  <a:gd name="T8" fmla="*/ 0 60000 65536"/>
                </a:gdLst>
                <a:ahLst/>
                <a:cxnLst>
                  <a:cxn ang="T6">
                    <a:pos x="T0" y="T1"/>
                  </a:cxn>
                  <a:cxn ang="T7">
                    <a:pos x="T2" y="T3"/>
                  </a:cxn>
                  <a:cxn ang="T8">
                    <a:pos x="T4" y="T5"/>
                  </a:cxn>
                </a:cxnLst>
                <a:rect l="0" t="0" r="r" b="b"/>
                <a:pathLst>
                  <a:path w="150" h="30">
                    <a:moveTo>
                      <a:pt x="150" y="0"/>
                    </a:moveTo>
                    <a:lnTo>
                      <a:pt x="15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83" name="Freeform 1490"/>
              <p:cNvSpPr>
                <a:spLocks/>
              </p:cNvSpPr>
              <p:nvPr/>
            </p:nvSpPr>
            <p:spPr bwMode="auto">
              <a:xfrm>
                <a:off x="5134" y="2898"/>
                <a:ext cx="50" cy="0"/>
              </a:xfrm>
              <a:custGeom>
                <a:avLst/>
                <a:gdLst>
                  <a:gd name="T0" fmla="*/ 0 w 140"/>
                  <a:gd name="T1" fmla="*/ 0 w 140"/>
                  <a:gd name="T2" fmla="*/ 0 w 140"/>
                  <a:gd name="T3" fmla="*/ 0 60000 65536"/>
                  <a:gd name="T4" fmla="*/ 0 60000 65536"/>
                  <a:gd name="T5" fmla="*/ 0 60000 65536"/>
                </a:gdLst>
                <a:ahLst/>
                <a:cxnLst>
                  <a:cxn ang="T3">
                    <a:pos x="T0" y="0"/>
                  </a:cxn>
                  <a:cxn ang="T4">
                    <a:pos x="T1" y="0"/>
                  </a:cxn>
                  <a:cxn ang="T5">
                    <a:pos x="T2" y="0"/>
                  </a:cxn>
                </a:cxnLst>
                <a:rect l="0" t="0" r="r" b="b"/>
                <a:pathLst>
                  <a:path w="140">
                    <a:moveTo>
                      <a:pt x="140" y="0"/>
                    </a:moveTo>
                    <a:lnTo>
                      <a:pt x="14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84" name="Freeform 1491"/>
              <p:cNvSpPr>
                <a:spLocks/>
              </p:cNvSpPr>
              <p:nvPr/>
            </p:nvSpPr>
            <p:spPr bwMode="auto">
              <a:xfrm>
                <a:off x="5085" y="2898"/>
                <a:ext cx="49" cy="24"/>
              </a:xfrm>
              <a:custGeom>
                <a:avLst/>
                <a:gdLst>
                  <a:gd name="T0" fmla="*/ 0 w 140"/>
                  <a:gd name="T1" fmla="*/ 0 h 70"/>
                  <a:gd name="T2" fmla="*/ 0 w 140"/>
                  <a:gd name="T3" fmla="*/ 0 h 70"/>
                  <a:gd name="T4" fmla="*/ 0 w 140"/>
                  <a:gd name="T5" fmla="*/ 0 h 70"/>
                  <a:gd name="T6" fmla="*/ 0 60000 65536"/>
                  <a:gd name="T7" fmla="*/ 0 60000 65536"/>
                  <a:gd name="T8" fmla="*/ 0 60000 65536"/>
                </a:gdLst>
                <a:ahLst/>
                <a:cxnLst>
                  <a:cxn ang="T6">
                    <a:pos x="T0" y="T1"/>
                  </a:cxn>
                  <a:cxn ang="T7">
                    <a:pos x="T2" y="T3"/>
                  </a:cxn>
                  <a:cxn ang="T8">
                    <a:pos x="T4" y="T5"/>
                  </a:cxn>
                </a:cxnLst>
                <a:rect l="0" t="0" r="r" b="b"/>
                <a:pathLst>
                  <a:path w="140" h="70">
                    <a:moveTo>
                      <a:pt x="0" y="70"/>
                    </a:moveTo>
                    <a:lnTo>
                      <a:pt x="0" y="7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85" name="Freeform 1492"/>
              <p:cNvSpPr>
                <a:spLocks/>
              </p:cNvSpPr>
              <p:nvPr/>
            </p:nvSpPr>
            <p:spPr bwMode="auto">
              <a:xfrm>
                <a:off x="4214" y="2533"/>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150" y="40"/>
                    </a:moveTo>
                    <a:lnTo>
                      <a:pt x="15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86" name="Freeform 1493"/>
              <p:cNvSpPr>
                <a:spLocks/>
              </p:cNvSpPr>
              <p:nvPr/>
            </p:nvSpPr>
            <p:spPr bwMode="auto">
              <a:xfrm>
                <a:off x="4461" y="2274"/>
                <a:ext cx="43" cy="10"/>
              </a:xfrm>
              <a:custGeom>
                <a:avLst/>
                <a:gdLst>
                  <a:gd name="T0" fmla="*/ 0 w 120"/>
                  <a:gd name="T1" fmla="*/ 0 h 30"/>
                  <a:gd name="T2" fmla="*/ 0 w 120"/>
                  <a:gd name="T3" fmla="*/ 0 h 30"/>
                  <a:gd name="T4" fmla="*/ 0 w 120"/>
                  <a:gd name="T5" fmla="*/ 0 h 30"/>
                  <a:gd name="T6" fmla="*/ 0 60000 65536"/>
                  <a:gd name="T7" fmla="*/ 0 60000 65536"/>
                  <a:gd name="T8" fmla="*/ 0 60000 65536"/>
                </a:gdLst>
                <a:ahLst/>
                <a:cxnLst>
                  <a:cxn ang="T6">
                    <a:pos x="T0" y="T1"/>
                  </a:cxn>
                  <a:cxn ang="T7">
                    <a:pos x="T2" y="T3"/>
                  </a:cxn>
                  <a:cxn ang="T8">
                    <a:pos x="T4" y="T5"/>
                  </a:cxn>
                </a:cxnLst>
                <a:rect l="0" t="0" r="r" b="b"/>
                <a:pathLst>
                  <a:path w="120" h="30">
                    <a:moveTo>
                      <a:pt x="0" y="30"/>
                    </a:moveTo>
                    <a:lnTo>
                      <a:pt x="0" y="3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87" name="Freeform 1494"/>
              <p:cNvSpPr>
                <a:spLocks/>
              </p:cNvSpPr>
              <p:nvPr/>
            </p:nvSpPr>
            <p:spPr bwMode="auto">
              <a:xfrm>
                <a:off x="4504" y="2257"/>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150" y="0"/>
                    </a:moveTo>
                    <a:lnTo>
                      <a:pt x="1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88" name="Freeform 1495"/>
              <p:cNvSpPr>
                <a:spLocks/>
              </p:cNvSpPr>
              <p:nvPr/>
            </p:nvSpPr>
            <p:spPr bwMode="auto">
              <a:xfrm>
                <a:off x="4702" y="1551"/>
                <a:ext cx="36" cy="31"/>
              </a:xfrm>
              <a:custGeom>
                <a:avLst/>
                <a:gdLst>
                  <a:gd name="T0" fmla="*/ 0 w 100"/>
                  <a:gd name="T1" fmla="*/ 0 h 90"/>
                  <a:gd name="T2" fmla="*/ 0 w 100"/>
                  <a:gd name="T3" fmla="*/ 0 h 90"/>
                  <a:gd name="T4" fmla="*/ 0 w 100"/>
                  <a:gd name="T5" fmla="*/ 0 h 90"/>
                  <a:gd name="T6" fmla="*/ 0 60000 65536"/>
                  <a:gd name="T7" fmla="*/ 0 60000 65536"/>
                  <a:gd name="T8" fmla="*/ 0 60000 65536"/>
                </a:gdLst>
                <a:ahLst/>
                <a:cxnLst>
                  <a:cxn ang="T6">
                    <a:pos x="T0" y="T1"/>
                  </a:cxn>
                  <a:cxn ang="T7">
                    <a:pos x="T2" y="T3"/>
                  </a:cxn>
                  <a:cxn ang="T8">
                    <a:pos x="T4" y="T5"/>
                  </a:cxn>
                </a:cxnLst>
                <a:rect l="0" t="0" r="r" b="b"/>
                <a:pathLst>
                  <a:path w="100" h="90">
                    <a:moveTo>
                      <a:pt x="0" y="90"/>
                    </a:moveTo>
                    <a:lnTo>
                      <a:pt x="0" y="9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89" name="Freeform 1496"/>
              <p:cNvSpPr>
                <a:spLocks/>
              </p:cNvSpPr>
              <p:nvPr/>
            </p:nvSpPr>
            <p:spPr bwMode="auto">
              <a:xfrm>
                <a:off x="4174" y="2645"/>
                <a:ext cx="68" cy="75"/>
              </a:xfrm>
              <a:custGeom>
                <a:avLst/>
                <a:gdLst>
                  <a:gd name="T0" fmla="*/ 0 w 191"/>
                  <a:gd name="T1" fmla="*/ 0 h 220"/>
                  <a:gd name="T2" fmla="*/ 0 w 191"/>
                  <a:gd name="T3" fmla="*/ 0 h 220"/>
                  <a:gd name="T4" fmla="*/ 0 w 191"/>
                  <a:gd name="T5" fmla="*/ 0 h 220"/>
                  <a:gd name="T6" fmla="*/ 0 60000 65536"/>
                  <a:gd name="T7" fmla="*/ 0 60000 65536"/>
                  <a:gd name="T8" fmla="*/ 0 60000 65536"/>
                </a:gdLst>
                <a:ahLst/>
                <a:cxnLst>
                  <a:cxn ang="T6">
                    <a:pos x="T0" y="T1"/>
                  </a:cxn>
                  <a:cxn ang="T7">
                    <a:pos x="T2" y="T3"/>
                  </a:cxn>
                  <a:cxn ang="T8">
                    <a:pos x="T4" y="T5"/>
                  </a:cxn>
                </a:cxnLst>
                <a:rect l="0" t="0" r="r" b="b"/>
                <a:pathLst>
                  <a:path w="191" h="220">
                    <a:moveTo>
                      <a:pt x="191" y="0"/>
                    </a:moveTo>
                    <a:lnTo>
                      <a:pt x="191" y="0"/>
                    </a:lnTo>
                    <a:lnTo>
                      <a:pt x="0" y="2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90" name="Freeform 1497"/>
              <p:cNvSpPr>
                <a:spLocks/>
              </p:cNvSpPr>
              <p:nvPr/>
            </p:nvSpPr>
            <p:spPr bwMode="auto">
              <a:xfrm>
                <a:off x="4267" y="2547"/>
                <a:ext cx="46" cy="10"/>
              </a:xfrm>
              <a:custGeom>
                <a:avLst/>
                <a:gdLst>
                  <a:gd name="T0" fmla="*/ 0 w 130"/>
                  <a:gd name="T1" fmla="*/ 0 h 30"/>
                  <a:gd name="T2" fmla="*/ 0 w 130"/>
                  <a:gd name="T3" fmla="*/ 0 h 30"/>
                  <a:gd name="T4" fmla="*/ 0 w 130"/>
                  <a:gd name="T5" fmla="*/ 0 h 30"/>
                  <a:gd name="T6" fmla="*/ 0 60000 65536"/>
                  <a:gd name="T7" fmla="*/ 0 60000 65536"/>
                  <a:gd name="T8" fmla="*/ 0 60000 65536"/>
                </a:gdLst>
                <a:ahLst/>
                <a:cxnLst>
                  <a:cxn ang="T6">
                    <a:pos x="T0" y="T1"/>
                  </a:cxn>
                  <a:cxn ang="T7">
                    <a:pos x="T2" y="T3"/>
                  </a:cxn>
                  <a:cxn ang="T8">
                    <a:pos x="T4" y="T5"/>
                  </a:cxn>
                </a:cxnLst>
                <a:rect l="0" t="0" r="r" b="b"/>
                <a:pathLst>
                  <a:path w="130" h="30">
                    <a:moveTo>
                      <a:pt x="130" y="30"/>
                    </a:moveTo>
                    <a:lnTo>
                      <a:pt x="13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91" name="Freeform 1498"/>
              <p:cNvSpPr>
                <a:spLocks/>
              </p:cNvSpPr>
              <p:nvPr/>
            </p:nvSpPr>
            <p:spPr bwMode="auto">
              <a:xfrm>
                <a:off x="4245" y="2519"/>
                <a:ext cx="22" cy="28"/>
              </a:xfrm>
              <a:custGeom>
                <a:avLst/>
                <a:gdLst>
                  <a:gd name="T0" fmla="*/ 0 w 60"/>
                  <a:gd name="T1" fmla="*/ 0 h 80"/>
                  <a:gd name="T2" fmla="*/ 0 w 60"/>
                  <a:gd name="T3" fmla="*/ 0 h 80"/>
                  <a:gd name="T4" fmla="*/ 0 w 60"/>
                  <a:gd name="T5" fmla="*/ 0 h 80"/>
                  <a:gd name="T6" fmla="*/ 0 60000 65536"/>
                  <a:gd name="T7" fmla="*/ 0 60000 65536"/>
                  <a:gd name="T8" fmla="*/ 0 60000 65536"/>
                </a:gdLst>
                <a:ahLst/>
                <a:cxnLst>
                  <a:cxn ang="T6">
                    <a:pos x="T0" y="T1"/>
                  </a:cxn>
                  <a:cxn ang="T7">
                    <a:pos x="T2" y="T3"/>
                  </a:cxn>
                  <a:cxn ang="T8">
                    <a:pos x="T4" y="T5"/>
                  </a:cxn>
                </a:cxnLst>
                <a:rect l="0" t="0" r="r" b="b"/>
                <a:pathLst>
                  <a:path w="60" h="80">
                    <a:moveTo>
                      <a:pt x="0" y="0"/>
                    </a:moveTo>
                    <a:lnTo>
                      <a:pt x="0" y="0"/>
                    </a:lnTo>
                    <a:lnTo>
                      <a:pt x="6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92" name="Freeform 1499"/>
              <p:cNvSpPr>
                <a:spLocks/>
              </p:cNvSpPr>
              <p:nvPr/>
            </p:nvSpPr>
            <p:spPr bwMode="auto">
              <a:xfrm>
                <a:off x="3200" y="3614"/>
                <a:ext cx="54" cy="41"/>
              </a:xfrm>
              <a:custGeom>
                <a:avLst/>
                <a:gdLst>
                  <a:gd name="T0" fmla="*/ 0 w 150"/>
                  <a:gd name="T1" fmla="*/ 0 h 120"/>
                  <a:gd name="T2" fmla="*/ 0 w 150"/>
                  <a:gd name="T3" fmla="*/ 0 h 120"/>
                  <a:gd name="T4" fmla="*/ 0 w 150"/>
                  <a:gd name="T5" fmla="*/ 0 h 120"/>
                  <a:gd name="T6" fmla="*/ 0 60000 65536"/>
                  <a:gd name="T7" fmla="*/ 0 60000 65536"/>
                  <a:gd name="T8" fmla="*/ 0 60000 65536"/>
                </a:gdLst>
                <a:ahLst/>
                <a:cxnLst>
                  <a:cxn ang="T6">
                    <a:pos x="T0" y="T1"/>
                  </a:cxn>
                  <a:cxn ang="T7">
                    <a:pos x="T2" y="T3"/>
                  </a:cxn>
                  <a:cxn ang="T8">
                    <a:pos x="T4" y="T5"/>
                  </a:cxn>
                </a:cxnLst>
                <a:rect l="0" t="0" r="r" b="b"/>
                <a:pathLst>
                  <a:path w="150" h="120">
                    <a:moveTo>
                      <a:pt x="150" y="0"/>
                    </a:moveTo>
                    <a:lnTo>
                      <a:pt x="15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93" name="Freeform 1500"/>
              <p:cNvSpPr>
                <a:spLocks/>
              </p:cNvSpPr>
              <p:nvPr/>
            </p:nvSpPr>
            <p:spPr bwMode="auto">
              <a:xfrm>
                <a:off x="3137" y="2836"/>
                <a:ext cx="46" cy="17"/>
              </a:xfrm>
              <a:custGeom>
                <a:avLst/>
                <a:gdLst>
                  <a:gd name="T0" fmla="*/ 0 w 130"/>
                  <a:gd name="T1" fmla="*/ 0 h 50"/>
                  <a:gd name="T2" fmla="*/ 0 w 130"/>
                  <a:gd name="T3" fmla="*/ 0 h 50"/>
                  <a:gd name="T4" fmla="*/ 0 w 130"/>
                  <a:gd name="T5" fmla="*/ 0 h 50"/>
                  <a:gd name="T6" fmla="*/ 0 60000 65536"/>
                  <a:gd name="T7" fmla="*/ 0 60000 65536"/>
                  <a:gd name="T8" fmla="*/ 0 60000 65536"/>
                </a:gdLst>
                <a:ahLst/>
                <a:cxnLst>
                  <a:cxn ang="T6">
                    <a:pos x="T0" y="T1"/>
                  </a:cxn>
                  <a:cxn ang="T7">
                    <a:pos x="T2" y="T3"/>
                  </a:cxn>
                  <a:cxn ang="T8">
                    <a:pos x="T4" y="T5"/>
                  </a:cxn>
                </a:cxnLst>
                <a:rect l="0" t="0" r="r" b="b"/>
                <a:pathLst>
                  <a:path w="130" h="50">
                    <a:moveTo>
                      <a:pt x="130" y="0"/>
                    </a:moveTo>
                    <a:lnTo>
                      <a:pt x="13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94" name="Freeform 1501"/>
              <p:cNvSpPr>
                <a:spLocks/>
              </p:cNvSpPr>
              <p:nvPr/>
            </p:nvSpPr>
            <p:spPr bwMode="auto">
              <a:xfrm>
                <a:off x="3392" y="2799"/>
                <a:ext cx="3" cy="54"/>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10" y="0"/>
                    </a:moveTo>
                    <a:lnTo>
                      <a:pt x="10" y="0"/>
                    </a:lnTo>
                    <a:lnTo>
                      <a:pt x="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95" name="Freeform 1502"/>
              <p:cNvSpPr>
                <a:spLocks/>
              </p:cNvSpPr>
              <p:nvPr/>
            </p:nvSpPr>
            <p:spPr bwMode="auto">
              <a:xfrm>
                <a:off x="4741" y="2543"/>
                <a:ext cx="7" cy="38"/>
              </a:xfrm>
              <a:custGeom>
                <a:avLst/>
                <a:gdLst>
                  <a:gd name="T0" fmla="*/ 0 w 20"/>
                  <a:gd name="T1" fmla="*/ 0 h 110"/>
                  <a:gd name="T2" fmla="*/ 0 w 20"/>
                  <a:gd name="T3" fmla="*/ 0 h 110"/>
                  <a:gd name="T4" fmla="*/ 0 w 20"/>
                  <a:gd name="T5" fmla="*/ 0 h 110"/>
                  <a:gd name="T6" fmla="*/ 0 60000 65536"/>
                  <a:gd name="T7" fmla="*/ 0 60000 65536"/>
                  <a:gd name="T8" fmla="*/ 0 60000 65536"/>
                </a:gdLst>
                <a:ahLst/>
                <a:cxnLst>
                  <a:cxn ang="T6">
                    <a:pos x="T0" y="T1"/>
                  </a:cxn>
                  <a:cxn ang="T7">
                    <a:pos x="T2" y="T3"/>
                  </a:cxn>
                  <a:cxn ang="T8">
                    <a:pos x="T4" y="T5"/>
                  </a:cxn>
                </a:cxnLst>
                <a:rect l="0" t="0" r="r" b="b"/>
                <a:pathLst>
                  <a:path w="20" h="110">
                    <a:moveTo>
                      <a:pt x="20" y="0"/>
                    </a:moveTo>
                    <a:lnTo>
                      <a:pt x="2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96" name="Freeform 1503"/>
              <p:cNvSpPr>
                <a:spLocks/>
              </p:cNvSpPr>
              <p:nvPr/>
            </p:nvSpPr>
            <p:spPr bwMode="auto">
              <a:xfrm>
                <a:off x="3782" y="1479"/>
                <a:ext cx="31" cy="38"/>
              </a:xfrm>
              <a:custGeom>
                <a:avLst/>
                <a:gdLst>
                  <a:gd name="T0" fmla="*/ 0 w 90"/>
                  <a:gd name="T1" fmla="*/ 0 h 110"/>
                  <a:gd name="T2" fmla="*/ 0 w 90"/>
                  <a:gd name="T3" fmla="*/ 0 h 110"/>
                  <a:gd name="T4" fmla="*/ 0 w 90"/>
                  <a:gd name="T5" fmla="*/ 0 h 110"/>
                  <a:gd name="T6" fmla="*/ 0 60000 65536"/>
                  <a:gd name="T7" fmla="*/ 0 60000 65536"/>
                  <a:gd name="T8" fmla="*/ 0 60000 65536"/>
                </a:gdLst>
                <a:ahLst/>
                <a:cxnLst>
                  <a:cxn ang="T6">
                    <a:pos x="T0" y="T1"/>
                  </a:cxn>
                  <a:cxn ang="T7">
                    <a:pos x="T2" y="T3"/>
                  </a:cxn>
                  <a:cxn ang="T8">
                    <a:pos x="T4" y="T5"/>
                  </a:cxn>
                </a:cxnLst>
                <a:rect l="0" t="0" r="r" b="b"/>
                <a:pathLst>
                  <a:path w="90" h="110">
                    <a:moveTo>
                      <a:pt x="90" y="110"/>
                    </a:moveTo>
                    <a:lnTo>
                      <a:pt x="9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97" name="Freeform 1504"/>
              <p:cNvSpPr>
                <a:spLocks/>
              </p:cNvSpPr>
              <p:nvPr/>
            </p:nvSpPr>
            <p:spPr bwMode="auto">
              <a:xfrm>
                <a:off x="3548" y="1987"/>
                <a:ext cx="39" cy="34"/>
              </a:xfrm>
              <a:custGeom>
                <a:avLst/>
                <a:gdLst>
                  <a:gd name="T0" fmla="*/ 0 w 110"/>
                  <a:gd name="T1" fmla="*/ 0 h 100"/>
                  <a:gd name="T2" fmla="*/ 0 w 110"/>
                  <a:gd name="T3" fmla="*/ 0 h 100"/>
                  <a:gd name="T4" fmla="*/ 0 w 110"/>
                  <a:gd name="T5" fmla="*/ 0 h 100"/>
                  <a:gd name="T6" fmla="*/ 0 60000 65536"/>
                  <a:gd name="T7" fmla="*/ 0 60000 65536"/>
                  <a:gd name="T8" fmla="*/ 0 60000 65536"/>
                </a:gdLst>
                <a:ahLst/>
                <a:cxnLst>
                  <a:cxn ang="T6">
                    <a:pos x="T0" y="T1"/>
                  </a:cxn>
                  <a:cxn ang="T7">
                    <a:pos x="T2" y="T3"/>
                  </a:cxn>
                  <a:cxn ang="T8">
                    <a:pos x="T4" y="T5"/>
                  </a:cxn>
                </a:cxnLst>
                <a:rect l="0" t="0" r="r" b="b"/>
                <a:pathLst>
                  <a:path w="110" h="100">
                    <a:moveTo>
                      <a:pt x="0" y="100"/>
                    </a:moveTo>
                    <a:lnTo>
                      <a:pt x="0" y="10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98" name="Freeform 1505"/>
              <p:cNvSpPr>
                <a:spLocks/>
              </p:cNvSpPr>
              <p:nvPr/>
            </p:nvSpPr>
            <p:spPr bwMode="auto">
              <a:xfrm>
                <a:off x="3587" y="1943"/>
                <a:ext cx="35" cy="44"/>
              </a:xfrm>
              <a:custGeom>
                <a:avLst/>
                <a:gdLst>
                  <a:gd name="T0" fmla="*/ 0 w 100"/>
                  <a:gd name="T1" fmla="*/ 0 h 130"/>
                  <a:gd name="T2" fmla="*/ 0 w 100"/>
                  <a:gd name="T3" fmla="*/ 0 h 130"/>
                  <a:gd name="T4" fmla="*/ 0 w 100"/>
                  <a:gd name="T5" fmla="*/ 0 h 130"/>
                  <a:gd name="T6" fmla="*/ 0 60000 65536"/>
                  <a:gd name="T7" fmla="*/ 0 60000 65536"/>
                  <a:gd name="T8" fmla="*/ 0 60000 65536"/>
                </a:gdLst>
                <a:ahLst/>
                <a:cxnLst>
                  <a:cxn ang="T6">
                    <a:pos x="T0" y="T1"/>
                  </a:cxn>
                  <a:cxn ang="T7">
                    <a:pos x="T2" y="T3"/>
                  </a:cxn>
                  <a:cxn ang="T8">
                    <a:pos x="T4" y="T5"/>
                  </a:cxn>
                </a:cxnLst>
                <a:rect l="0" t="0" r="r" b="b"/>
                <a:pathLst>
                  <a:path w="100" h="130">
                    <a:moveTo>
                      <a:pt x="100" y="0"/>
                    </a:moveTo>
                    <a:lnTo>
                      <a:pt x="10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99" name="Freeform 1506"/>
              <p:cNvSpPr>
                <a:spLocks/>
              </p:cNvSpPr>
              <p:nvPr/>
            </p:nvSpPr>
            <p:spPr bwMode="auto">
              <a:xfrm>
                <a:off x="4182" y="2025"/>
                <a:ext cx="46" cy="13"/>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0" y="0"/>
                    </a:moveTo>
                    <a:lnTo>
                      <a:pt x="0" y="0"/>
                    </a:lnTo>
                    <a:lnTo>
                      <a:pt x="13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00" name="Freeform 1507"/>
              <p:cNvSpPr>
                <a:spLocks/>
              </p:cNvSpPr>
              <p:nvPr/>
            </p:nvSpPr>
            <p:spPr bwMode="auto">
              <a:xfrm>
                <a:off x="3973" y="2400"/>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150" y="40"/>
                    </a:moveTo>
                    <a:lnTo>
                      <a:pt x="15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01" name="Freeform 1508"/>
              <p:cNvSpPr>
                <a:spLocks/>
              </p:cNvSpPr>
              <p:nvPr/>
            </p:nvSpPr>
            <p:spPr bwMode="auto">
              <a:xfrm>
                <a:off x="3820" y="1824"/>
                <a:ext cx="22" cy="24"/>
              </a:xfrm>
              <a:custGeom>
                <a:avLst/>
                <a:gdLst>
                  <a:gd name="T0" fmla="*/ 0 w 60"/>
                  <a:gd name="T1" fmla="*/ 0 h 70"/>
                  <a:gd name="T2" fmla="*/ 0 w 60"/>
                  <a:gd name="T3" fmla="*/ 0 h 70"/>
                  <a:gd name="T4" fmla="*/ 0 w 60"/>
                  <a:gd name="T5" fmla="*/ 0 h 70"/>
                  <a:gd name="T6" fmla="*/ 0 60000 65536"/>
                  <a:gd name="T7" fmla="*/ 0 60000 65536"/>
                  <a:gd name="T8" fmla="*/ 0 60000 65536"/>
                </a:gdLst>
                <a:ahLst/>
                <a:cxnLst>
                  <a:cxn ang="T6">
                    <a:pos x="T0" y="T1"/>
                  </a:cxn>
                  <a:cxn ang="T7">
                    <a:pos x="T2" y="T3"/>
                  </a:cxn>
                  <a:cxn ang="T8">
                    <a:pos x="T4" y="T5"/>
                  </a:cxn>
                </a:cxnLst>
                <a:rect l="0" t="0" r="r" b="b"/>
                <a:pathLst>
                  <a:path w="60" h="70">
                    <a:moveTo>
                      <a:pt x="60" y="0"/>
                    </a:moveTo>
                    <a:lnTo>
                      <a:pt x="6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02" name="Freeform 1509"/>
              <p:cNvSpPr>
                <a:spLocks/>
              </p:cNvSpPr>
              <p:nvPr/>
            </p:nvSpPr>
            <p:spPr bwMode="auto">
              <a:xfrm>
                <a:off x="3792" y="1820"/>
                <a:ext cx="28" cy="28"/>
              </a:xfrm>
              <a:custGeom>
                <a:avLst/>
                <a:gdLst>
                  <a:gd name="T0" fmla="*/ 0 w 80"/>
                  <a:gd name="T1" fmla="*/ 0 h 80"/>
                  <a:gd name="T2" fmla="*/ 0 w 80"/>
                  <a:gd name="T3" fmla="*/ 0 h 80"/>
                  <a:gd name="T4" fmla="*/ 0 w 80"/>
                  <a:gd name="T5" fmla="*/ 0 h 80"/>
                  <a:gd name="T6" fmla="*/ 0 60000 65536"/>
                  <a:gd name="T7" fmla="*/ 0 60000 65536"/>
                  <a:gd name="T8" fmla="*/ 0 60000 65536"/>
                </a:gdLst>
                <a:ahLst/>
                <a:cxnLst>
                  <a:cxn ang="T6">
                    <a:pos x="T0" y="T1"/>
                  </a:cxn>
                  <a:cxn ang="T7">
                    <a:pos x="T2" y="T3"/>
                  </a:cxn>
                  <a:cxn ang="T8">
                    <a:pos x="T4" y="T5"/>
                  </a:cxn>
                </a:cxnLst>
                <a:rect l="0" t="0" r="r" b="b"/>
                <a:pathLst>
                  <a:path w="80" h="80">
                    <a:moveTo>
                      <a:pt x="0" y="0"/>
                    </a:moveTo>
                    <a:lnTo>
                      <a:pt x="0" y="0"/>
                    </a:lnTo>
                    <a:lnTo>
                      <a:pt x="8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03" name="Freeform 1510"/>
              <p:cNvSpPr>
                <a:spLocks/>
              </p:cNvSpPr>
              <p:nvPr/>
            </p:nvSpPr>
            <p:spPr bwMode="auto">
              <a:xfrm>
                <a:off x="3820" y="1848"/>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90" y="100"/>
                    </a:moveTo>
                    <a:lnTo>
                      <a:pt x="9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04" name="Freeform 1511"/>
              <p:cNvSpPr>
                <a:spLocks/>
              </p:cNvSpPr>
              <p:nvPr/>
            </p:nvSpPr>
            <p:spPr bwMode="auto">
              <a:xfrm>
                <a:off x="5053" y="2120"/>
                <a:ext cx="46" cy="21"/>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0" y="60"/>
                    </a:moveTo>
                    <a:lnTo>
                      <a:pt x="0" y="6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05" name="Freeform 1512"/>
              <p:cNvSpPr>
                <a:spLocks/>
              </p:cNvSpPr>
              <p:nvPr/>
            </p:nvSpPr>
            <p:spPr bwMode="auto">
              <a:xfrm>
                <a:off x="5251" y="3228"/>
                <a:ext cx="39" cy="31"/>
              </a:xfrm>
              <a:custGeom>
                <a:avLst/>
                <a:gdLst>
                  <a:gd name="T0" fmla="*/ 0 w 110"/>
                  <a:gd name="T1" fmla="*/ 0 h 90"/>
                  <a:gd name="T2" fmla="*/ 0 w 110"/>
                  <a:gd name="T3" fmla="*/ 0 h 90"/>
                  <a:gd name="T4" fmla="*/ 0 w 110"/>
                  <a:gd name="T5" fmla="*/ 0 h 90"/>
                  <a:gd name="T6" fmla="*/ 0 60000 65536"/>
                  <a:gd name="T7" fmla="*/ 0 60000 65536"/>
                  <a:gd name="T8" fmla="*/ 0 60000 65536"/>
                </a:gdLst>
                <a:ahLst/>
                <a:cxnLst>
                  <a:cxn ang="T6">
                    <a:pos x="T0" y="T1"/>
                  </a:cxn>
                  <a:cxn ang="T7">
                    <a:pos x="T2" y="T3"/>
                  </a:cxn>
                  <a:cxn ang="T8">
                    <a:pos x="T4" y="T5"/>
                  </a:cxn>
                </a:cxnLst>
                <a:rect l="0" t="0" r="r" b="b"/>
                <a:pathLst>
                  <a:path w="110" h="90">
                    <a:moveTo>
                      <a:pt x="110" y="90"/>
                    </a:moveTo>
                    <a:lnTo>
                      <a:pt x="11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06" name="Freeform 1513"/>
              <p:cNvSpPr>
                <a:spLocks/>
              </p:cNvSpPr>
              <p:nvPr/>
            </p:nvSpPr>
            <p:spPr bwMode="auto">
              <a:xfrm>
                <a:off x="5209" y="3228"/>
                <a:ext cx="42" cy="0"/>
              </a:xfrm>
              <a:custGeom>
                <a:avLst/>
                <a:gdLst>
                  <a:gd name="T0" fmla="*/ 0 w 120"/>
                  <a:gd name="T1" fmla="*/ 0 w 120"/>
                  <a:gd name="T2" fmla="*/ 0 w 120"/>
                  <a:gd name="T3" fmla="*/ 0 60000 65536"/>
                  <a:gd name="T4" fmla="*/ 0 60000 65536"/>
                  <a:gd name="T5" fmla="*/ 0 60000 65536"/>
                </a:gdLst>
                <a:ahLst/>
                <a:cxnLst>
                  <a:cxn ang="T3">
                    <a:pos x="T0" y="0"/>
                  </a:cxn>
                  <a:cxn ang="T4">
                    <a:pos x="T1" y="0"/>
                  </a:cxn>
                  <a:cxn ang="T5">
                    <a:pos x="T2" y="0"/>
                  </a:cxn>
                </a:cxnLst>
                <a:rect l="0" t="0" r="r" b="b"/>
                <a:pathLst>
                  <a:path w="120">
                    <a:moveTo>
                      <a:pt x="0" y="0"/>
                    </a:moveTo>
                    <a:lnTo>
                      <a:pt x="0" y="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07" name="Freeform 1514"/>
              <p:cNvSpPr>
                <a:spLocks/>
              </p:cNvSpPr>
              <p:nvPr/>
            </p:nvSpPr>
            <p:spPr bwMode="auto">
              <a:xfrm>
                <a:off x="3618" y="3443"/>
                <a:ext cx="25" cy="41"/>
              </a:xfrm>
              <a:custGeom>
                <a:avLst/>
                <a:gdLst>
                  <a:gd name="T0" fmla="*/ 0 w 70"/>
                  <a:gd name="T1" fmla="*/ 0 h 120"/>
                  <a:gd name="T2" fmla="*/ 0 w 70"/>
                  <a:gd name="T3" fmla="*/ 0 h 120"/>
                  <a:gd name="T4" fmla="*/ 0 w 70"/>
                  <a:gd name="T5" fmla="*/ 0 h 120"/>
                  <a:gd name="T6" fmla="*/ 0 60000 65536"/>
                  <a:gd name="T7" fmla="*/ 0 60000 65536"/>
                  <a:gd name="T8" fmla="*/ 0 60000 65536"/>
                </a:gdLst>
                <a:ahLst/>
                <a:cxnLst>
                  <a:cxn ang="T6">
                    <a:pos x="T0" y="T1"/>
                  </a:cxn>
                  <a:cxn ang="T7">
                    <a:pos x="T2" y="T3"/>
                  </a:cxn>
                  <a:cxn ang="T8">
                    <a:pos x="T4" y="T5"/>
                  </a:cxn>
                </a:cxnLst>
                <a:rect l="0" t="0" r="r" b="b"/>
                <a:pathLst>
                  <a:path w="70" h="120">
                    <a:moveTo>
                      <a:pt x="0" y="0"/>
                    </a:moveTo>
                    <a:lnTo>
                      <a:pt x="0" y="0"/>
                    </a:lnTo>
                    <a:lnTo>
                      <a:pt x="7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08" name="Freeform 1515"/>
              <p:cNvSpPr>
                <a:spLocks/>
              </p:cNvSpPr>
              <p:nvPr/>
            </p:nvSpPr>
            <p:spPr bwMode="auto">
              <a:xfrm>
                <a:off x="3782" y="1663"/>
                <a:ext cx="7" cy="58"/>
              </a:xfrm>
              <a:custGeom>
                <a:avLst/>
                <a:gdLst>
                  <a:gd name="T0" fmla="*/ 0 w 20"/>
                  <a:gd name="T1" fmla="*/ 0 h 170"/>
                  <a:gd name="T2" fmla="*/ 0 w 20"/>
                  <a:gd name="T3" fmla="*/ 0 h 170"/>
                  <a:gd name="T4" fmla="*/ 0 w 20"/>
                  <a:gd name="T5" fmla="*/ 0 h 170"/>
                  <a:gd name="T6" fmla="*/ 0 60000 65536"/>
                  <a:gd name="T7" fmla="*/ 0 60000 65536"/>
                  <a:gd name="T8" fmla="*/ 0 60000 65536"/>
                </a:gdLst>
                <a:ahLst/>
                <a:cxnLst>
                  <a:cxn ang="T6">
                    <a:pos x="T0" y="T1"/>
                  </a:cxn>
                  <a:cxn ang="T7">
                    <a:pos x="T2" y="T3"/>
                  </a:cxn>
                  <a:cxn ang="T8">
                    <a:pos x="T4" y="T5"/>
                  </a:cxn>
                </a:cxnLst>
                <a:rect l="0" t="0" r="r" b="b"/>
                <a:pathLst>
                  <a:path w="20" h="170">
                    <a:moveTo>
                      <a:pt x="20" y="0"/>
                    </a:moveTo>
                    <a:lnTo>
                      <a:pt x="20" y="0"/>
                    </a:lnTo>
                    <a:lnTo>
                      <a:pt x="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09" name="Freeform 1516"/>
              <p:cNvSpPr>
                <a:spLocks/>
              </p:cNvSpPr>
              <p:nvPr/>
            </p:nvSpPr>
            <p:spPr bwMode="auto">
              <a:xfrm>
                <a:off x="3782" y="1708"/>
                <a:ext cx="38" cy="13"/>
              </a:xfrm>
              <a:custGeom>
                <a:avLst/>
                <a:gdLst>
                  <a:gd name="T0" fmla="*/ 0 w 110"/>
                  <a:gd name="T1" fmla="*/ 0 h 40"/>
                  <a:gd name="T2" fmla="*/ 0 w 110"/>
                  <a:gd name="T3" fmla="*/ 0 h 40"/>
                  <a:gd name="T4" fmla="*/ 0 w 110"/>
                  <a:gd name="T5" fmla="*/ 0 h 40"/>
                  <a:gd name="T6" fmla="*/ 0 60000 65536"/>
                  <a:gd name="T7" fmla="*/ 0 60000 65536"/>
                  <a:gd name="T8" fmla="*/ 0 60000 65536"/>
                </a:gdLst>
                <a:ahLst/>
                <a:cxnLst>
                  <a:cxn ang="T6">
                    <a:pos x="T0" y="T1"/>
                  </a:cxn>
                  <a:cxn ang="T7">
                    <a:pos x="T2" y="T3"/>
                  </a:cxn>
                  <a:cxn ang="T8">
                    <a:pos x="T4" y="T5"/>
                  </a:cxn>
                </a:cxnLst>
                <a:rect l="0" t="0" r="r" b="b"/>
                <a:pathLst>
                  <a:path w="110" h="40">
                    <a:moveTo>
                      <a:pt x="110" y="0"/>
                    </a:moveTo>
                    <a:lnTo>
                      <a:pt x="11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10" name="Freeform 1517"/>
              <p:cNvSpPr>
                <a:spLocks/>
              </p:cNvSpPr>
              <p:nvPr/>
            </p:nvSpPr>
            <p:spPr bwMode="auto">
              <a:xfrm>
                <a:off x="3764" y="1721"/>
                <a:ext cx="18" cy="55"/>
              </a:xfrm>
              <a:custGeom>
                <a:avLst/>
                <a:gdLst>
                  <a:gd name="T0" fmla="*/ 0 w 50"/>
                  <a:gd name="T1" fmla="*/ 0 h 160"/>
                  <a:gd name="T2" fmla="*/ 0 w 50"/>
                  <a:gd name="T3" fmla="*/ 0 h 160"/>
                  <a:gd name="T4" fmla="*/ 0 w 50"/>
                  <a:gd name="T5" fmla="*/ 0 h 160"/>
                  <a:gd name="T6" fmla="*/ 0 60000 65536"/>
                  <a:gd name="T7" fmla="*/ 0 60000 65536"/>
                  <a:gd name="T8" fmla="*/ 0 60000 65536"/>
                </a:gdLst>
                <a:ahLst/>
                <a:cxnLst>
                  <a:cxn ang="T6">
                    <a:pos x="T0" y="T1"/>
                  </a:cxn>
                  <a:cxn ang="T7">
                    <a:pos x="T2" y="T3"/>
                  </a:cxn>
                  <a:cxn ang="T8">
                    <a:pos x="T4" y="T5"/>
                  </a:cxn>
                </a:cxnLst>
                <a:rect l="0" t="0" r="r" b="b"/>
                <a:pathLst>
                  <a:path w="50" h="160">
                    <a:moveTo>
                      <a:pt x="0" y="160"/>
                    </a:moveTo>
                    <a:lnTo>
                      <a:pt x="0" y="160"/>
                    </a:lnTo>
                    <a:lnTo>
                      <a:pt x="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11" name="Freeform 1518"/>
              <p:cNvSpPr>
                <a:spLocks/>
              </p:cNvSpPr>
              <p:nvPr/>
            </p:nvSpPr>
            <p:spPr bwMode="auto">
              <a:xfrm>
                <a:off x="3937" y="1449"/>
                <a:ext cx="7" cy="47"/>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140"/>
                    </a:moveTo>
                    <a:lnTo>
                      <a:pt x="0" y="140"/>
                    </a:lnTo>
                    <a:lnTo>
                      <a:pt x="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12" name="Freeform 1519"/>
              <p:cNvSpPr>
                <a:spLocks/>
              </p:cNvSpPr>
              <p:nvPr/>
            </p:nvSpPr>
            <p:spPr bwMode="auto">
              <a:xfrm>
                <a:off x="5485" y="2881"/>
                <a:ext cx="32" cy="44"/>
              </a:xfrm>
              <a:custGeom>
                <a:avLst/>
                <a:gdLst>
                  <a:gd name="T0" fmla="*/ 0 w 90"/>
                  <a:gd name="T1" fmla="*/ 0 h 130"/>
                  <a:gd name="T2" fmla="*/ 0 w 90"/>
                  <a:gd name="T3" fmla="*/ 0 h 130"/>
                  <a:gd name="T4" fmla="*/ 0 w 90"/>
                  <a:gd name="T5" fmla="*/ 0 h 130"/>
                  <a:gd name="T6" fmla="*/ 0 60000 65536"/>
                  <a:gd name="T7" fmla="*/ 0 60000 65536"/>
                  <a:gd name="T8" fmla="*/ 0 60000 65536"/>
                </a:gdLst>
                <a:ahLst/>
                <a:cxnLst>
                  <a:cxn ang="T6">
                    <a:pos x="T0" y="T1"/>
                  </a:cxn>
                  <a:cxn ang="T7">
                    <a:pos x="T2" y="T3"/>
                  </a:cxn>
                  <a:cxn ang="T8">
                    <a:pos x="T4" y="T5"/>
                  </a:cxn>
                </a:cxnLst>
                <a:rect l="0" t="0" r="r" b="b"/>
                <a:pathLst>
                  <a:path w="90" h="130">
                    <a:moveTo>
                      <a:pt x="0" y="0"/>
                    </a:moveTo>
                    <a:lnTo>
                      <a:pt x="0" y="0"/>
                    </a:lnTo>
                    <a:lnTo>
                      <a:pt x="9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13" name="Freeform 1520"/>
              <p:cNvSpPr>
                <a:spLocks/>
              </p:cNvSpPr>
              <p:nvPr/>
            </p:nvSpPr>
            <p:spPr bwMode="auto">
              <a:xfrm>
                <a:off x="5517" y="2925"/>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110" y="80"/>
                    </a:moveTo>
                    <a:lnTo>
                      <a:pt x="11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14" name="Freeform 1521"/>
              <p:cNvSpPr>
                <a:spLocks/>
              </p:cNvSpPr>
              <p:nvPr/>
            </p:nvSpPr>
            <p:spPr bwMode="auto">
              <a:xfrm>
                <a:off x="3346" y="2792"/>
                <a:ext cx="18" cy="31"/>
              </a:xfrm>
              <a:custGeom>
                <a:avLst/>
                <a:gdLst>
                  <a:gd name="T0" fmla="*/ 0 w 50"/>
                  <a:gd name="T1" fmla="*/ 0 h 90"/>
                  <a:gd name="T2" fmla="*/ 0 w 50"/>
                  <a:gd name="T3" fmla="*/ 0 h 90"/>
                  <a:gd name="T4" fmla="*/ 0 w 50"/>
                  <a:gd name="T5" fmla="*/ 0 h 90"/>
                  <a:gd name="T6" fmla="*/ 0 60000 65536"/>
                  <a:gd name="T7" fmla="*/ 0 60000 65536"/>
                  <a:gd name="T8" fmla="*/ 0 60000 65536"/>
                </a:gdLst>
                <a:ahLst/>
                <a:cxnLst>
                  <a:cxn ang="T6">
                    <a:pos x="T0" y="T1"/>
                  </a:cxn>
                  <a:cxn ang="T7">
                    <a:pos x="T2" y="T3"/>
                  </a:cxn>
                  <a:cxn ang="T8">
                    <a:pos x="T4" y="T5"/>
                  </a:cxn>
                </a:cxnLst>
                <a:rect l="0" t="0" r="r" b="b"/>
                <a:pathLst>
                  <a:path w="50" h="90">
                    <a:moveTo>
                      <a:pt x="50" y="90"/>
                    </a:moveTo>
                    <a:lnTo>
                      <a:pt x="5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15" name="Freeform 1522"/>
              <p:cNvSpPr>
                <a:spLocks/>
              </p:cNvSpPr>
              <p:nvPr/>
            </p:nvSpPr>
            <p:spPr bwMode="auto">
              <a:xfrm>
                <a:off x="3292" y="2792"/>
                <a:ext cx="54" cy="20"/>
              </a:xfrm>
              <a:custGeom>
                <a:avLst/>
                <a:gdLst>
                  <a:gd name="T0" fmla="*/ 0 w 151"/>
                  <a:gd name="T1" fmla="*/ 0 h 60"/>
                  <a:gd name="T2" fmla="*/ 0 w 151"/>
                  <a:gd name="T3" fmla="*/ 0 h 60"/>
                  <a:gd name="T4" fmla="*/ 0 w 151"/>
                  <a:gd name="T5" fmla="*/ 0 h 60"/>
                  <a:gd name="T6" fmla="*/ 0 60000 65536"/>
                  <a:gd name="T7" fmla="*/ 0 60000 65536"/>
                  <a:gd name="T8" fmla="*/ 0 60000 65536"/>
                </a:gdLst>
                <a:ahLst/>
                <a:cxnLst>
                  <a:cxn ang="T6">
                    <a:pos x="T0" y="T1"/>
                  </a:cxn>
                  <a:cxn ang="T7">
                    <a:pos x="T2" y="T3"/>
                  </a:cxn>
                  <a:cxn ang="T8">
                    <a:pos x="T4" y="T5"/>
                  </a:cxn>
                </a:cxnLst>
                <a:rect l="0" t="0" r="r" b="b"/>
                <a:pathLst>
                  <a:path w="151" h="60">
                    <a:moveTo>
                      <a:pt x="0" y="60"/>
                    </a:moveTo>
                    <a:lnTo>
                      <a:pt x="0" y="60"/>
                    </a:lnTo>
                    <a:lnTo>
                      <a:pt x="15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16" name="Freeform 1523"/>
              <p:cNvSpPr>
                <a:spLocks/>
              </p:cNvSpPr>
              <p:nvPr/>
            </p:nvSpPr>
            <p:spPr bwMode="auto">
              <a:xfrm>
                <a:off x="3346" y="2792"/>
                <a:ext cx="3"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10" y="150"/>
                    </a:moveTo>
                    <a:lnTo>
                      <a:pt x="1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17" name="Freeform 1524"/>
              <p:cNvSpPr>
                <a:spLocks/>
              </p:cNvSpPr>
              <p:nvPr/>
            </p:nvSpPr>
            <p:spPr bwMode="auto">
              <a:xfrm>
                <a:off x="5510" y="2758"/>
                <a:ext cx="46" cy="20"/>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0" y="60"/>
                    </a:moveTo>
                    <a:lnTo>
                      <a:pt x="0" y="6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18" name="Freeform 1525"/>
              <p:cNvSpPr>
                <a:spLocks/>
              </p:cNvSpPr>
              <p:nvPr/>
            </p:nvSpPr>
            <p:spPr bwMode="auto">
              <a:xfrm>
                <a:off x="5234" y="2908"/>
                <a:ext cx="7" cy="48"/>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0"/>
                    </a:moveTo>
                    <a:lnTo>
                      <a:pt x="0" y="0"/>
                    </a:lnTo>
                    <a:lnTo>
                      <a:pt x="2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19" name="Freeform 1526"/>
              <p:cNvSpPr>
                <a:spLocks/>
              </p:cNvSpPr>
              <p:nvPr/>
            </p:nvSpPr>
            <p:spPr bwMode="auto">
              <a:xfrm>
                <a:off x="3410" y="3542"/>
                <a:ext cx="42" cy="17"/>
              </a:xfrm>
              <a:custGeom>
                <a:avLst/>
                <a:gdLst>
                  <a:gd name="T0" fmla="*/ 0 w 120"/>
                  <a:gd name="T1" fmla="*/ 0 h 50"/>
                  <a:gd name="T2" fmla="*/ 0 w 120"/>
                  <a:gd name="T3" fmla="*/ 0 h 50"/>
                  <a:gd name="T4" fmla="*/ 0 w 120"/>
                  <a:gd name="T5" fmla="*/ 0 h 50"/>
                  <a:gd name="T6" fmla="*/ 0 60000 65536"/>
                  <a:gd name="T7" fmla="*/ 0 60000 65536"/>
                  <a:gd name="T8" fmla="*/ 0 60000 65536"/>
                </a:gdLst>
                <a:ahLst/>
                <a:cxnLst>
                  <a:cxn ang="T6">
                    <a:pos x="T0" y="T1"/>
                  </a:cxn>
                  <a:cxn ang="T7">
                    <a:pos x="T2" y="T3"/>
                  </a:cxn>
                  <a:cxn ang="T8">
                    <a:pos x="T4" y="T5"/>
                  </a:cxn>
                </a:cxnLst>
                <a:rect l="0" t="0" r="r" b="b"/>
                <a:pathLst>
                  <a:path w="120" h="50">
                    <a:moveTo>
                      <a:pt x="120" y="50"/>
                    </a:moveTo>
                    <a:lnTo>
                      <a:pt x="12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20" name="Freeform 1527"/>
              <p:cNvSpPr>
                <a:spLocks/>
              </p:cNvSpPr>
              <p:nvPr/>
            </p:nvSpPr>
            <p:spPr bwMode="auto">
              <a:xfrm>
                <a:off x="3576" y="3443"/>
                <a:ext cx="42" cy="34"/>
              </a:xfrm>
              <a:custGeom>
                <a:avLst/>
                <a:gdLst>
                  <a:gd name="T0" fmla="*/ 0 w 120"/>
                  <a:gd name="T1" fmla="*/ 0 h 100"/>
                  <a:gd name="T2" fmla="*/ 0 w 120"/>
                  <a:gd name="T3" fmla="*/ 0 h 100"/>
                  <a:gd name="T4" fmla="*/ 0 w 120"/>
                  <a:gd name="T5" fmla="*/ 0 h 100"/>
                  <a:gd name="T6" fmla="*/ 0 60000 65536"/>
                  <a:gd name="T7" fmla="*/ 0 60000 65536"/>
                  <a:gd name="T8" fmla="*/ 0 60000 65536"/>
                </a:gdLst>
                <a:ahLst/>
                <a:cxnLst>
                  <a:cxn ang="T6">
                    <a:pos x="T0" y="T1"/>
                  </a:cxn>
                  <a:cxn ang="T7">
                    <a:pos x="T2" y="T3"/>
                  </a:cxn>
                  <a:cxn ang="T8">
                    <a:pos x="T4" y="T5"/>
                  </a:cxn>
                </a:cxnLst>
                <a:rect l="0" t="0" r="r" b="b"/>
                <a:pathLst>
                  <a:path w="120" h="100">
                    <a:moveTo>
                      <a:pt x="120" y="0"/>
                    </a:moveTo>
                    <a:lnTo>
                      <a:pt x="12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21" name="Freeform 1528"/>
              <p:cNvSpPr>
                <a:spLocks/>
              </p:cNvSpPr>
              <p:nvPr/>
            </p:nvSpPr>
            <p:spPr bwMode="auto">
              <a:xfrm>
                <a:off x="3548" y="3477"/>
                <a:ext cx="28" cy="41"/>
              </a:xfrm>
              <a:custGeom>
                <a:avLst/>
                <a:gdLst>
                  <a:gd name="T0" fmla="*/ 0 w 80"/>
                  <a:gd name="T1" fmla="*/ 0 h 120"/>
                  <a:gd name="T2" fmla="*/ 0 w 80"/>
                  <a:gd name="T3" fmla="*/ 0 h 120"/>
                  <a:gd name="T4" fmla="*/ 0 w 80"/>
                  <a:gd name="T5" fmla="*/ 0 h 120"/>
                  <a:gd name="T6" fmla="*/ 0 60000 65536"/>
                  <a:gd name="T7" fmla="*/ 0 60000 65536"/>
                  <a:gd name="T8" fmla="*/ 0 60000 65536"/>
                </a:gdLst>
                <a:ahLst/>
                <a:cxnLst>
                  <a:cxn ang="T6">
                    <a:pos x="T0" y="T1"/>
                  </a:cxn>
                  <a:cxn ang="T7">
                    <a:pos x="T2" y="T3"/>
                  </a:cxn>
                  <a:cxn ang="T8">
                    <a:pos x="T4" y="T5"/>
                  </a:cxn>
                </a:cxnLst>
                <a:rect l="0" t="0" r="r" b="b"/>
                <a:pathLst>
                  <a:path w="80" h="120">
                    <a:moveTo>
                      <a:pt x="0" y="120"/>
                    </a:moveTo>
                    <a:lnTo>
                      <a:pt x="0" y="12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22" name="Freeform 1529"/>
              <p:cNvSpPr>
                <a:spLocks/>
              </p:cNvSpPr>
              <p:nvPr/>
            </p:nvSpPr>
            <p:spPr bwMode="auto">
              <a:xfrm>
                <a:off x="4242" y="2628"/>
                <a:ext cx="25" cy="17"/>
              </a:xfrm>
              <a:custGeom>
                <a:avLst/>
                <a:gdLst>
                  <a:gd name="T0" fmla="*/ 0 w 70"/>
                  <a:gd name="T1" fmla="*/ 0 h 50"/>
                  <a:gd name="T2" fmla="*/ 0 w 70"/>
                  <a:gd name="T3" fmla="*/ 0 h 50"/>
                  <a:gd name="T4" fmla="*/ 0 w 70"/>
                  <a:gd name="T5" fmla="*/ 0 h 50"/>
                  <a:gd name="T6" fmla="*/ 0 60000 65536"/>
                  <a:gd name="T7" fmla="*/ 0 60000 65536"/>
                  <a:gd name="T8" fmla="*/ 0 60000 65536"/>
                </a:gdLst>
                <a:ahLst/>
                <a:cxnLst>
                  <a:cxn ang="T6">
                    <a:pos x="T0" y="T1"/>
                  </a:cxn>
                  <a:cxn ang="T7">
                    <a:pos x="T2" y="T3"/>
                  </a:cxn>
                  <a:cxn ang="T8">
                    <a:pos x="T4" y="T5"/>
                  </a:cxn>
                </a:cxnLst>
                <a:rect l="0" t="0" r="r" b="b"/>
                <a:pathLst>
                  <a:path w="70" h="50">
                    <a:moveTo>
                      <a:pt x="70" y="0"/>
                    </a:moveTo>
                    <a:lnTo>
                      <a:pt x="7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23" name="Freeform 1530"/>
              <p:cNvSpPr>
                <a:spLocks/>
              </p:cNvSpPr>
              <p:nvPr/>
            </p:nvSpPr>
            <p:spPr bwMode="auto">
              <a:xfrm>
                <a:off x="5467" y="2778"/>
                <a:ext cx="43"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0" y="70"/>
                    </a:moveTo>
                    <a:lnTo>
                      <a:pt x="0" y="7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24" name="Freeform 1531"/>
              <p:cNvSpPr>
                <a:spLocks/>
              </p:cNvSpPr>
              <p:nvPr/>
            </p:nvSpPr>
            <p:spPr bwMode="auto">
              <a:xfrm>
                <a:off x="3742" y="3116"/>
                <a:ext cx="22" cy="34"/>
              </a:xfrm>
              <a:custGeom>
                <a:avLst/>
                <a:gdLst>
                  <a:gd name="T0" fmla="*/ 0 w 61"/>
                  <a:gd name="T1" fmla="*/ 0 h 100"/>
                  <a:gd name="T2" fmla="*/ 0 w 61"/>
                  <a:gd name="T3" fmla="*/ 0 h 100"/>
                  <a:gd name="T4" fmla="*/ 0 w 61"/>
                  <a:gd name="T5" fmla="*/ 0 h 100"/>
                  <a:gd name="T6" fmla="*/ 0 60000 65536"/>
                  <a:gd name="T7" fmla="*/ 0 60000 65536"/>
                  <a:gd name="T8" fmla="*/ 0 60000 65536"/>
                </a:gdLst>
                <a:ahLst/>
                <a:cxnLst>
                  <a:cxn ang="T6">
                    <a:pos x="T0" y="T1"/>
                  </a:cxn>
                  <a:cxn ang="T7">
                    <a:pos x="T2" y="T3"/>
                  </a:cxn>
                  <a:cxn ang="T8">
                    <a:pos x="T4" y="T5"/>
                  </a:cxn>
                </a:cxnLst>
                <a:rect l="0" t="0" r="r" b="b"/>
                <a:pathLst>
                  <a:path w="61" h="100">
                    <a:moveTo>
                      <a:pt x="61" y="0"/>
                    </a:moveTo>
                    <a:lnTo>
                      <a:pt x="61"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25" name="Freeform 1532"/>
              <p:cNvSpPr>
                <a:spLocks/>
              </p:cNvSpPr>
              <p:nvPr/>
            </p:nvSpPr>
            <p:spPr bwMode="auto">
              <a:xfrm>
                <a:off x="3728" y="3150"/>
                <a:ext cx="14" cy="44"/>
              </a:xfrm>
              <a:custGeom>
                <a:avLst/>
                <a:gdLst>
                  <a:gd name="T0" fmla="*/ 0 w 40"/>
                  <a:gd name="T1" fmla="*/ 0 h 130"/>
                  <a:gd name="T2" fmla="*/ 0 w 40"/>
                  <a:gd name="T3" fmla="*/ 0 h 130"/>
                  <a:gd name="T4" fmla="*/ 0 w 40"/>
                  <a:gd name="T5" fmla="*/ 0 h 130"/>
                  <a:gd name="T6" fmla="*/ 0 60000 65536"/>
                  <a:gd name="T7" fmla="*/ 0 60000 65536"/>
                  <a:gd name="T8" fmla="*/ 0 60000 65536"/>
                </a:gdLst>
                <a:ahLst/>
                <a:cxnLst>
                  <a:cxn ang="T6">
                    <a:pos x="T0" y="T1"/>
                  </a:cxn>
                  <a:cxn ang="T7">
                    <a:pos x="T2" y="T3"/>
                  </a:cxn>
                  <a:cxn ang="T8">
                    <a:pos x="T4" y="T5"/>
                  </a:cxn>
                </a:cxnLst>
                <a:rect l="0" t="0" r="r" b="b"/>
                <a:pathLst>
                  <a:path w="40" h="130">
                    <a:moveTo>
                      <a:pt x="0" y="130"/>
                    </a:moveTo>
                    <a:lnTo>
                      <a:pt x="0" y="13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26" name="Freeform 1533"/>
              <p:cNvSpPr>
                <a:spLocks/>
              </p:cNvSpPr>
              <p:nvPr/>
            </p:nvSpPr>
            <p:spPr bwMode="auto">
              <a:xfrm>
                <a:off x="3700" y="3150"/>
                <a:ext cx="42" cy="20"/>
              </a:xfrm>
              <a:custGeom>
                <a:avLst/>
                <a:gdLst>
                  <a:gd name="T0" fmla="*/ 0 w 120"/>
                  <a:gd name="T1" fmla="*/ 0 h 60"/>
                  <a:gd name="T2" fmla="*/ 0 w 120"/>
                  <a:gd name="T3" fmla="*/ 0 h 60"/>
                  <a:gd name="T4" fmla="*/ 0 w 120"/>
                  <a:gd name="T5" fmla="*/ 0 h 60"/>
                  <a:gd name="T6" fmla="*/ 0 60000 65536"/>
                  <a:gd name="T7" fmla="*/ 0 60000 65536"/>
                  <a:gd name="T8" fmla="*/ 0 60000 65536"/>
                </a:gdLst>
                <a:ahLst/>
                <a:cxnLst>
                  <a:cxn ang="T6">
                    <a:pos x="T0" y="T1"/>
                  </a:cxn>
                  <a:cxn ang="T7">
                    <a:pos x="T2" y="T3"/>
                  </a:cxn>
                  <a:cxn ang="T8">
                    <a:pos x="T4" y="T5"/>
                  </a:cxn>
                </a:cxnLst>
                <a:rect l="0" t="0" r="r" b="b"/>
                <a:pathLst>
                  <a:path w="120" h="60">
                    <a:moveTo>
                      <a:pt x="0" y="60"/>
                    </a:moveTo>
                    <a:lnTo>
                      <a:pt x="0" y="6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27" name="Freeform 1534"/>
              <p:cNvSpPr>
                <a:spLocks/>
              </p:cNvSpPr>
              <p:nvPr/>
            </p:nvSpPr>
            <p:spPr bwMode="auto">
              <a:xfrm>
                <a:off x="3162" y="2727"/>
                <a:ext cx="53" cy="4"/>
              </a:xfrm>
              <a:custGeom>
                <a:avLst/>
                <a:gdLst>
                  <a:gd name="T0" fmla="*/ 0 w 150"/>
                  <a:gd name="T1" fmla="*/ 0 h 10"/>
                  <a:gd name="T2" fmla="*/ 0 w 150"/>
                  <a:gd name="T3" fmla="*/ 0 h 10"/>
                  <a:gd name="T4" fmla="*/ 0 w 150"/>
                  <a:gd name="T5" fmla="*/ 0 h 10"/>
                  <a:gd name="T6" fmla="*/ 0 60000 65536"/>
                  <a:gd name="T7" fmla="*/ 0 60000 65536"/>
                  <a:gd name="T8" fmla="*/ 0 60000 65536"/>
                </a:gdLst>
                <a:ahLst/>
                <a:cxnLst>
                  <a:cxn ang="T6">
                    <a:pos x="T0" y="T1"/>
                  </a:cxn>
                  <a:cxn ang="T7">
                    <a:pos x="T2" y="T3"/>
                  </a:cxn>
                  <a:cxn ang="T8">
                    <a:pos x="T4" y="T5"/>
                  </a:cxn>
                </a:cxnLst>
                <a:rect l="0" t="0" r="r" b="b"/>
                <a:pathLst>
                  <a:path w="150" h="10">
                    <a:moveTo>
                      <a:pt x="150" y="0"/>
                    </a:moveTo>
                    <a:lnTo>
                      <a:pt x="15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28" name="Freeform 1535"/>
              <p:cNvSpPr>
                <a:spLocks/>
              </p:cNvSpPr>
              <p:nvPr/>
            </p:nvSpPr>
            <p:spPr bwMode="auto">
              <a:xfrm>
                <a:off x="5485" y="2881"/>
                <a:ext cx="50" cy="3"/>
              </a:xfrm>
              <a:custGeom>
                <a:avLst/>
                <a:gdLst>
                  <a:gd name="T0" fmla="*/ 0 w 140"/>
                  <a:gd name="T1" fmla="*/ 0 h 10"/>
                  <a:gd name="T2" fmla="*/ 0 w 140"/>
                  <a:gd name="T3" fmla="*/ 0 h 10"/>
                  <a:gd name="T4" fmla="*/ 0 w 140"/>
                  <a:gd name="T5" fmla="*/ 0 h 10"/>
                  <a:gd name="T6" fmla="*/ 0 60000 65536"/>
                  <a:gd name="T7" fmla="*/ 0 60000 65536"/>
                  <a:gd name="T8" fmla="*/ 0 60000 65536"/>
                </a:gdLst>
                <a:ahLst/>
                <a:cxnLst>
                  <a:cxn ang="T6">
                    <a:pos x="T0" y="T1"/>
                  </a:cxn>
                  <a:cxn ang="T7">
                    <a:pos x="T2" y="T3"/>
                  </a:cxn>
                  <a:cxn ang="T8">
                    <a:pos x="T4" y="T5"/>
                  </a:cxn>
                </a:cxnLst>
                <a:rect l="0" t="0" r="r" b="b"/>
                <a:pathLst>
                  <a:path w="140" h="10">
                    <a:moveTo>
                      <a:pt x="140" y="10"/>
                    </a:moveTo>
                    <a:lnTo>
                      <a:pt x="140" y="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29" name="Freeform 1536"/>
              <p:cNvSpPr>
                <a:spLocks/>
              </p:cNvSpPr>
              <p:nvPr/>
            </p:nvSpPr>
            <p:spPr bwMode="auto">
              <a:xfrm>
                <a:off x="3640" y="1851"/>
                <a:ext cx="39" cy="3"/>
              </a:xfrm>
              <a:custGeom>
                <a:avLst/>
                <a:gdLst>
                  <a:gd name="T0" fmla="*/ 0 w 110"/>
                  <a:gd name="T1" fmla="*/ 0 h 10"/>
                  <a:gd name="T2" fmla="*/ 0 w 110"/>
                  <a:gd name="T3" fmla="*/ 0 h 10"/>
                  <a:gd name="T4" fmla="*/ 0 w 110"/>
                  <a:gd name="T5" fmla="*/ 0 h 10"/>
                  <a:gd name="T6" fmla="*/ 0 60000 65536"/>
                  <a:gd name="T7" fmla="*/ 0 60000 65536"/>
                  <a:gd name="T8" fmla="*/ 0 60000 65536"/>
                </a:gdLst>
                <a:ahLst/>
                <a:cxnLst>
                  <a:cxn ang="T6">
                    <a:pos x="T0" y="T1"/>
                  </a:cxn>
                  <a:cxn ang="T7">
                    <a:pos x="T2" y="T3"/>
                  </a:cxn>
                  <a:cxn ang="T8">
                    <a:pos x="T4" y="T5"/>
                  </a:cxn>
                </a:cxnLst>
                <a:rect l="0" t="0" r="r" b="b"/>
                <a:pathLst>
                  <a:path w="110" h="10">
                    <a:moveTo>
                      <a:pt x="110" y="0"/>
                    </a:moveTo>
                    <a:lnTo>
                      <a:pt x="11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30" name="Freeform 1537"/>
              <p:cNvSpPr>
                <a:spLocks/>
              </p:cNvSpPr>
              <p:nvPr/>
            </p:nvSpPr>
            <p:spPr bwMode="auto">
              <a:xfrm>
                <a:off x="4274" y="3361"/>
                <a:ext cx="3"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0" y="0"/>
                    </a:moveTo>
                    <a:lnTo>
                      <a:pt x="0" y="0"/>
                    </a:lnTo>
                    <a:lnTo>
                      <a:pt x="1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31" name="Freeform 1538"/>
              <p:cNvSpPr>
                <a:spLocks/>
              </p:cNvSpPr>
              <p:nvPr/>
            </p:nvSpPr>
            <p:spPr bwMode="auto">
              <a:xfrm>
                <a:off x="3813" y="1517"/>
                <a:ext cx="43" cy="51"/>
              </a:xfrm>
              <a:custGeom>
                <a:avLst/>
                <a:gdLst>
                  <a:gd name="T0" fmla="*/ 0 w 120"/>
                  <a:gd name="T1" fmla="*/ 0 h 150"/>
                  <a:gd name="T2" fmla="*/ 0 w 120"/>
                  <a:gd name="T3" fmla="*/ 0 h 150"/>
                  <a:gd name="T4" fmla="*/ 0 w 120"/>
                  <a:gd name="T5" fmla="*/ 0 h 150"/>
                  <a:gd name="T6" fmla="*/ 0 60000 65536"/>
                  <a:gd name="T7" fmla="*/ 0 60000 65536"/>
                  <a:gd name="T8" fmla="*/ 0 60000 65536"/>
                </a:gdLst>
                <a:ahLst/>
                <a:cxnLst>
                  <a:cxn ang="T6">
                    <a:pos x="T0" y="T1"/>
                  </a:cxn>
                  <a:cxn ang="T7">
                    <a:pos x="T2" y="T3"/>
                  </a:cxn>
                  <a:cxn ang="T8">
                    <a:pos x="T4" y="T5"/>
                  </a:cxn>
                </a:cxnLst>
                <a:rect l="0" t="0" r="r" b="b"/>
                <a:pathLst>
                  <a:path w="120" h="150">
                    <a:moveTo>
                      <a:pt x="120" y="150"/>
                    </a:moveTo>
                    <a:lnTo>
                      <a:pt x="12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32" name="Freeform 1539"/>
              <p:cNvSpPr>
                <a:spLocks/>
              </p:cNvSpPr>
              <p:nvPr/>
            </p:nvSpPr>
            <p:spPr bwMode="auto">
              <a:xfrm>
                <a:off x="3813" y="1493"/>
                <a:ext cx="36" cy="24"/>
              </a:xfrm>
              <a:custGeom>
                <a:avLst/>
                <a:gdLst>
                  <a:gd name="T0" fmla="*/ 0 w 100"/>
                  <a:gd name="T1" fmla="*/ 0 h 70"/>
                  <a:gd name="T2" fmla="*/ 0 w 100"/>
                  <a:gd name="T3" fmla="*/ 0 h 70"/>
                  <a:gd name="T4" fmla="*/ 0 w 100"/>
                  <a:gd name="T5" fmla="*/ 0 h 70"/>
                  <a:gd name="T6" fmla="*/ 0 60000 65536"/>
                  <a:gd name="T7" fmla="*/ 0 60000 65536"/>
                  <a:gd name="T8" fmla="*/ 0 60000 65536"/>
                </a:gdLst>
                <a:ahLst/>
                <a:cxnLst>
                  <a:cxn ang="T6">
                    <a:pos x="T0" y="T1"/>
                  </a:cxn>
                  <a:cxn ang="T7">
                    <a:pos x="T2" y="T3"/>
                  </a:cxn>
                  <a:cxn ang="T8">
                    <a:pos x="T4" y="T5"/>
                  </a:cxn>
                </a:cxnLst>
                <a:rect l="0" t="0" r="r" b="b"/>
                <a:pathLst>
                  <a:path w="100" h="70">
                    <a:moveTo>
                      <a:pt x="100" y="0"/>
                    </a:moveTo>
                    <a:lnTo>
                      <a:pt x="10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33" name="Freeform 1540"/>
              <p:cNvSpPr>
                <a:spLocks/>
              </p:cNvSpPr>
              <p:nvPr/>
            </p:nvSpPr>
            <p:spPr bwMode="auto">
              <a:xfrm>
                <a:off x="3275" y="2812"/>
                <a:ext cx="17" cy="45"/>
              </a:xfrm>
              <a:custGeom>
                <a:avLst/>
                <a:gdLst>
                  <a:gd name="T0" fmla="*/ 0 w 50"/>
                  <a:gd name="T1" fmla="*/ 0 h 130"/>
                  <a:gd name="T2" fmla="*/ 0 w 50"/>
                  <a:gd name="T3" fmla="*/ 0 h 130"/>
                  <a:gd name="T4" fmla="*/ 0 w 50"/>
                  <a:gd name="T5" fmla="*/ 0 h 130"/>
                  <a:gd name="T6" fmla="*/ 0 60000 65536"/>
                  <a:gd name="T7" fmla="*/ 0 60000 65536"/>
                  <a:gd name="T8" fmla="*/ 0 60000 65536"/>
                </a:gdLst>
                <a:ahLst/>
                <a:cxnLst>
                  <a:cxn ang="T6">
                    <a:pos x="T0" y="T1"/>
                  </a:cxn>
                  <a:cxn ang="T7">
                    <a:pos x="T2" y="T3"/>
                  </a:cxn>
                  <a:cxn ang="T8">
                    <a:pos x="T4" y="T5"/>
                  </a:cxn>
                </a:cxnLst>
                <a:rect l="0" t="0" r="r" b="b"/>
                <a:pathLst>
                  <a:path w="50" h="130">
                    <a:moveTo>
                      <a:pt x="50" y="0"/>
                    </a:moveTo>
                    <a:lnTo>
                      <a:pt x="5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34" name="Freeform 1541"/>
              <p:cNvSpPr>
                <a:spLocks/>
              </p:cNvSpPr>
              <p:nvPr/>
            </p:nvSpPr>
            <p:spPr bwMode="auto">
              <a:xfrm>
                <a:off x="5173" y="3317"/>
                <a:ext cx="25" cy="44"/>
              </a:xfrm>
              <a:custGeom>
                <a:avLst/>
                <a:gdLst>
                  <a:gd name="T0" fmla="*/ 0 w 70"/>
                  <a:gd name="T1" fmla="*/ 0 h 130"/>
                  <a:gd name="T2" fmla="*/ 0 w 70"/>
                  <a:gd name="T3" fmla="*/ 0 h 130"/>
                  <a:gd name="T4" fmla="*/ 0 w 70"/>
                  <a:gd name="T5" fmla="*/ 0 h 130"/>
                  <a:gd name="T6" fmla="*/ 0 60000 65536"/>
                  <a:gd name="T7" fmla="*/ 0 60000 65536"/>
                  <a:gd name="T8" fmla="*/ 0 60000 65536"/>
                </a:gdLst>
                <a:ahLst/>
                <a:cxnLst>
                  <a:cxn ang="T6">
                    <a:pos x="T0" y="T1"/>
                  </a:cxn>
                  <a:cxn ang="T7">
                    <a:pos x="T2" y="T3"/>
                  </a:cxn>
                  <a:cxn ang="T8">
                    <a:pos x="T4" y="T5"/>
                  </a:cxn>
                </a:cxnLst>
                <a:rect l="0" t="0" r="r" b="b"/>
                <a:pathLst>
                  <a:path w="70" h="130">
                    <a:moveTo>
                      <a:pt x="70" y="130"/>
                    </a:moveTo>
                    <a:lnTo>
                      <a:pt x="7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35" name="Freeform 1542"/>
              <p:cNvSpPr>
                <a:spLocks/>
              </p:cNvSpPr>
              <p:nvPr/>
            </p:nvSpPr>
            <p:spPr bwMode="auto">
              <a:xfrm>
                <a:off x="4143" y="2427"/>
                <a:ext cx="56" cy="21"/>
              </a:xfrm>
              <a:custGeom>
                <a:avLst/>
                <a:gdLst>
                  <a:gd name="T0" fmla="*/ 0 w 161"/>
                  <a:gd name="T1" fmla="*/ 0 h 60"/>
                  <a:gd name="T2" fmla="*/ 0 w 161"/>
                  <a:gd name="T3" fmla="*/ 0 h 60"/>
                  <a:gd name="T4" fmla="*/ 0 w 161"/>
                  <a:gd name="T5" fmla="*/ 0 h 60"/>
                  <a:gd name="T6" fmla="*/ 0 60000 65536"/>
                  <a:gd name="T7" fmla="*/ 0 60000 65536"/>
                  <a:gd name="T8" fmla="*/ 0 60000 65536"/>
                </a:gdLst>
                <a:ahLst/>
                <a:cxnLst>
                  <a:cxn ang="T6">
                    <a:pos x="T0" y="T1"/>
                  </a:cxn>
                  <a:cxn ang="T7">
                    <a:pos x="T2" y="T3"/>
                  </a:cxn>
                  <a:cxn ang="T8">
                    <a:pos x="T4" y="T5"/>
                  </a:cxn>
                </a:cxnLst>
                <a:rect l="0" t="0" r="r" b="b"/>
                <a:pathLst>
                  <a:path w="161" h="60">
                    <a:moveTo>
                      <a:pt x="0" y="0"/>
                    </a:moveTo>
                    <a:lnTo>
                      <a:pt x="0" y="0"/>
                    </a:lnTo>
                    <a:lnTo>
                      <a:pt x="161"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36" name="Freeform 1543"/>
              <p:cNvSpPr>
                <a:spLocks/>
              </p:cNvSpPr>
              <p:nvPr/>
            </p:nvSpPr>
            <p:spPr bwMode="auto">
              <a:xfrm>
                <a:off x="4199" y="2448"/>
                <a:ext cx="54"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150" y="60"/>
                    </a:moveTo>
                    <a:lnTo>
                      <a:pt x="15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37" name="Freeform 1544"/>
              <p:cNvSpPr>
                <a:spLocks/>
              </p:cNvSpPr>
              <p:nvPr/>
            </p:nvSpPr>
            <p:spPr bwMode="auto">
              <a:xfrm>
                <a:off x="5209" y="3228"/>
                <a:ext cx="21" cy="38"/>
              </a:xfrm>
              <a:custGeom>
                <a:avLst/>
                <a:gdLst>
                  <a:gd name="T0" fmla="*/ 0 w 60"/>
                  <a:gd name="T1" fmla="*/ 0 h 110"/>
                  <a:gd name="T2" fmla="*/ 0 w 60"/>
                  <a:gd name="T3" fmla="*/ 0 h 110"/>
                  <a:gd name="T4" fmla="*/ 0 w 60"/>
                  <a:gd name="T5" fmla="*/ 0 h 110"/>
                  <a:gd name="T6" fmla="*/ 0 60000 65536"/>
                  <a:gd name="T7" fmla="*/ 0 60000 65536"/>
                  <a:gd name="T8" fmla="*/ 0 60000 65536"/>
                </a:gdLst>
                <a:ahLst/>
                <a:cxnLst>
                  <a:cxn ang="T6">
                    <a:pos x="T0" y="T1"/>
                  </a:cxn>
                  <a:cxn ang="T7">
                    <a:pos x="T2" y="T3"/>
                  </a:cxn>
                  <a:cxn ang="T8">
                    <a:pos x="T4" y="T5"/>
                  </a:cxn>
                </a:cxnLst>
                <a:rect l="0" t="0" r="r" b="b"/>
                <a:pathLst>
                  <a:path w="60" h="110">
                    <a:moveTo>
                      <a:pt x="60" y="110"/>
                    </a:moveTo>
                    <a:lnTo>
                      <a:pt x="6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38" name="Freeform 1545"/>
              <p:cNvSpPr>
                <a:spLocks/>
              </p:cNvSpPr>
              <p:nvPr/>
            </p:nvSpPr>
            <p:spPr bwMode="auto">
              <a:xfrm>
                <a:off x="5180" y="3218"/>
                <a:ext cx="29" cy="10"/>
              </a:xfrm>
              <a:custGeom>
                <a:avLst/>
                <a:gdLst>
                  <a:gd name="T0" fmla="*/ 0 w 80"/>
                  <a:gd name="T1" fmla="*/ 0 h 30"/>
                  <a:gd name="T2" fmla="*/ 0 w 80"/>
                  <a:gd name="T3" fmla="*/ 0 h 30"/>
                  <a:gd name="T4" fmla="*/ 0 w 80"/>
                  <a:gd name="T5" fmla="*/ 0 h 30"/>
                  <a:gd name="T6" fmla="*/ 0 60000 65536"/>
                  <a:gd name="T7" fmla="*/ 0 60000 65536"/>
                  <a:gd name="T8" fmla="*/ 0 60000 65536"/>
                </a:gdLst>
                <a:ahLst/>
                <a:cxnLst>
                  <a:cxn ang="T6">
                    <a:pos x="T0" y="T1"/>
                  </a:cxn>
                  <a:cxn ang="T7">
                    <a:pos x="T2" y="T3"/>
                  </a:cxn>
                  <a:cxn ang="T8">
                    <a:pos x="T4" y="T5"/>
                  </a:cxn>
                </a:cxnLst>
                <a:rect l="0" t="0" r="r" b="b"/>
                <a:pathLst>
                  <a:path w="80" h="30">
                    <a:moveTo>
                      <a:pt x="0" y="0"/>
                    </a:moveTo>
                    <a:lnTo>
                      <a:pt x="0" y="0"/>
                    </a:lnTo>
                    <a:lnTo>
                      <a:pt x="8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39" name="Freeform 1546"/>
              <p:cNvSpPr>
                <a:spLocks/>
              </p:cNvSpPr>
              <p:nvPr/>
            </p:nvSpPr>
            <p:spPr bwMode="auto">
              <a:xfrm>
                <a:off x="3548" y="3518"/>
                <a:ext cx="28" cy="38"/>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0" y="0"/>
                    </a:moveTo>
                    <a:lnTo>
                      <a:pt x="0" y="0"/>
                    </a:lnTo>
                    <a:lnTo>
                      <a:pt x="8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40" name="Freeform 1547"/>
              <p:cNvSpPr>
                <a:spLocks/>
              </p:cNvSpPr>
              <p:nvPr/>
            </p:nvSpPr>
            <p:spPr bwMode="auto">
              <a:xfrm>
                <a:off x="3618" y="3406"/>
                <a:ext cx="36" cy="37"/>
              </a:xfrm>
              <a:custGeom>
                <a:avLst/>
                <a:gdLst>
                  <a:gd name="T0" fmla="*/ 0 w 100"/>
                  <a:gd name="T1" fmla="*/ 0 h 110"/>
                  <a:gd name="T2" fmla="*/ 0 w 100"/>
                  <a:gd name="T3" fmla="*/ 0 h 110"/>
                  <a:gd name="T4" fmla="*/ 0 w 100"/>
                  <a:gd name="T5" fmla="*/ 0 h 110"/>
                  <a:gd name="T6" fmla="*/ 0 60000 65536"/>
                  <a:gd name="T7" fmla="*/ 0 60000 65536"/>
                  <a:gd name="T8" fmla="*/ 0 60000 65536"/>
                </a:gdLst>
                <a:ahLst/>
                <a:cxnLst>
                  <a:cxn ang="T6">
                    <a:pos x="T0" y="T1"/>
                  </a:cxn>
                  <a:cxn ang="T7">
                    <a:pos x="T2" y="T3"/>
                  </a:cxn>
                  <a:cxn ang="T8">
                    <a:pos x="T4" y="T5"/>
                  </a:cxn>
                </a:cxnLst>
                <a:rect l="0" t="0" r="r" b="b"/>
                <a:pathLst>
                  <a:path w="100" h="110">
                    <a:moveTo>
                      <a:pt x="100" y="0"/>
                    </a:moveTo>
                    <a:lnTo>
                      <a:pt x="10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41" name="Freeform 1548"/>
              <p:cNvSpPr>
                <a:spLocks/>
              </p:cNvSpPr>
              <p:nvPr/>
            </p:nvSpPr>
            <p:spPr bwMode="auto">
              <a:xfrm>
                <a:off x="3725" y="3280"/>
                <a:ext cx="28" cy="47"/>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0" y="140"/>
                    </a:moveTo>
                    <a:lnTo>
                      <a:pt x="0" y="14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42" name="Freeform 1549"/>
              <p:cNvSpPr>
                <a:spLocks/>
              </p:cNvSpPr>
              <p:nvPr/>
            </p:nvSpPr>
            <p:spPr bwMode="auto">
              <a:xfrm>
                <a:off x="3753" y="3280"/>
                <a:ext cx="29" cy="37"/>
              </a:xfrm>
              <a:custGeom>
                <a:avLst/>
                <a:gdLst>
                  <a:gd name="T0" fmla="*/ 0 w 81"/>
                  <a:gd name="T1" fmla="*/ 0 h 110"/>
                  <a:gd name="T2" fmla="*/ 0 w 81"/>
                  <a:gd name="T3" fmla="*/ 0 h 110"/>
                  <a:gd name="T4" fmla="*/ 0 w 81"/>
                  <a:gd name="T5" fmla="*/ 0 h 110"/>
                  <a:gd name="T6" fmla="*/ 0 60000 65536"/>
                  <a:gd name="T7" fmla="*/ 0 60000 65536"/>
                  <a:gd name="T8" fmla="*/ 0 60000 65536"/>
                </a:gdLst>
                <a:ahLst/>
                <a:cxnLst>
                  <a:cxn ang="T6">
                    <a:pos x="T0" y="T1"/>
                  </a:cxn>
                  <a:cxn ang="T7">
                    <a:pos x="T2" y="T3"/>
                  </a:cxn>
                  <a:cxn ang="T8">
                    <a:pos x="T4" y="T5"/>
                  </a:cxn>
                </a:cxnLst>
                <a:rect l="0" t="0" r="r" b="b"/>
                <a:pathLst>
                  <a:path w="81" h="110">
                    <a:moveTo>
                      <a:pt x="81" y="110"/>
                    </a:moveTo>
                    <a:lnTo>
                      <a:pt x="81"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43" name="Freeform 1550"/>
              <p:cNvSpPr>
                <a:spLocks/>
              </p:cNvSpPr>
              <p:nvPr/>
            </p:nvSpPr>
            <p:spPr bwMode="auto">
              <a:xfrm>
                <a:off x="3753" y="3228"/>
                <a:ext cx="32" cy="52"/>
              </a:xfrm>
              <a:custGeom>
                <a:avLst/>
                <a:gdLst>
                  <a:gd name="T0" fmla="*/ 0 w 91"/>
                  <a:gd name="T1" fmla="*/ 0 h 150"/>
                  <a:gd name="T2" fmla="*/ 0 w 91"/>
                  <a:gd name="T3" fmla="*/ 0 h 150"/>
                  <a:gd name="T4" fmla="*/ 0 w 91"/>
                  <a:gd name="T5" fmla="*/ 0 h 150"/>
                  <a:gd name="T6" fmla="*/ 0 60000 65536"/>
                  <a:gd name="T7" fmla="*/ 0 60000 65536"/>
                  <a:gd name="T8" fmla="*/ 0 60000 65536"/>
                </a:gdLst>
                <a:ahLst/>
                <a:cxnLst>
                  <a:cxn ang="T6">
                    <a:pos x="T0" y="T1"/>
                  </a:cxn>
                  <a:cxn ang="T7">
                    <a:pos x="T2" y="T3"/>
                  </a:cxn>
                  <a:cxn ang="T8">
                    <a:pos x="T4" y="T5"/>
                  </a:cxn>
                </a:cxnLst>
                <a:rect l="0" t="0" r="r" b="b"/>
                <a:pathLst>
                  <a:path w="91" h="150">
                    <a:moveTo>
                      <a:pt x="91" y="0"/>
                    </a:moveTo>
                    <a:lnTo>
                      <a:pt x="91"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44" name="Freeform 1551"/>
              <p:cNvSpPr>
                <a:spLocks/>
              </p:cNvSpPr>
              <p:nvPr/>
            </p:nvSpPr>
            <p:spPr bwMode="auto">
              <a:xfrm>
                <a:off x="5180" y="3174"/>
                <a:ext cx="61" cy="44"/>
              </a:xfrm>
              <a:custGeom>
                <a:avLst/>
                <a:gdLst>
                  <a:gd name="T0" fmla="*/ 0 w 170"/>
                  <a:gd name="T1" fmla="*/ 0 h 130"/>
                  <a:gd name="T2" fmla="*/ 0 w 170"/>
                  <a:gd name="T3" fmla="*/ 0 h 130"/>
                  <a:gd name="T4" fmla="*/ 0 w 170"/>
                  <a:gd name="T5" fmla="*/ 0 h 130"/>
                  <a:gd name="T6" fmla="*/ 0 60000 65536"/>
                  <a:gd name="T7" fmla="*/ 0 60000 65536"/>
                  <a:gd name="T8" fmla="*/ 0 60000 65536"/>
                </a:gdLst>
                <a:ahLst/>
                <a:cxnLst>
                  <a:cxn ang="T6">
                    <a:pos x="T0" y="T1"/>
                  </a:cxn>
                  <a:cxn ang="T7">
                    <a:pos x="T2" y="T3"/>
                  </a:cxn>
                  <a:cxn ang="T8">
                    <a:pos x="T4" y="T5"/>
                  </a:cxn>
                </a:cxnLst>
                <a:rect l="0" t="0" r="r" b="b"/>
                <a:pathLst>
                  <a:path w="170" h="130">
                    <a:moveTo>
                      <a:pt x="0" y="130"/>
                    </a:moveTo>
                    <a:lnTo>
                      <a:pt x="0" y="130"/>
                    </a:lnTo>
                    <a:lnTo>
                      <a:pt x="1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45" name="Freeform 1552"/>
              <p:cNvSpPr>
                <a:spLocks/>
              </p:cNvSpPr>
              <p:nvPr/>
            </p:nvSpPr>
            <p:spPr bwMode="auto">
              <a:xfrm>
                <a:off x="5085" y="2922"/>
                <a:ext cx="156" cy="252"/>
              </a:xfrm>
              <a:custGeom>
                <a:avLst/>
                <a:gdLst>
                  <a:gd name="T0" fmla="*/ 0 w 440"/>
                  <a:gd name="T1" fmla="*/ 0 h 740"/>
                  <a:gd name="T2" fmla="*/ 0 w 440"/>
                  <a:gd name="T3" fmla="*/ 0 h 740"/>
                  <a:gd name="T4" fmla="*/ 0 w 440"/>
                  <a:gd name="T5" fmla="*/ 0 h 740"/>
                  <a:gd name="T6" fmla="*/ 0 60000 65536"/>
                  <a:gd name="T7" fmla="*/ 0 60000 65536"/>
                  <a:gd name="T8" fmla="*/ 0 60000 65536"/>
                </a:gdLst>
                <a:ahLst/>
                <a:cxnLst>
                  <a:cxn ang="T6">
                    <a:pos x="T0" y="T1"/>
                  </a:cxn>
                  <a:cxn ang="T7">
                    <a:pos x="T2" y="T3"/>
                  </a:cxn>
                  <a:cxn ang="T8">
                    <a:pos x="T4" y="T5"/>
                  </a:cxn>
                </a:cxnLst>
                <a:rect l="0" t="0" r="r" b="b"/>
                <a:pathLst>
                  <a:path w="440" h="740">
                    <a:moveTo>
                      <a:pt x="0" y="0"/>
                    </a:moveTo>
                    <a:lnTo>
                      <a:pt x="0" y="0"/>
                    </a:lnTo>
                    <a:lnTo>
                      <a:pt x="440" y="7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46" name="Freeform 1553"/>
              <p:cNvSpPr>
                <a:spLocks/>
              </p:cNvSpPr>
              <p:nvPr/>
            </p:nvSpPr>
            <p:spPr bwMode="auto">
              <a:xfrm>
                <a:off x="5099" y="3412"/>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160"/>
                    </a:moveTo>
                    <a:lnTo>
                      <a:pt x="0" y="160"/>
                    </a:lnTo>
                    <a:lnTo>
                      <a:pt x="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47" name="Freeform 1554"/>
              <p:cNvSpPr>
                <a:spLocks/>
              </p:cNvSpPr>
              <p:nvPr/>
            </p:nvSpPr>
            <p:spPr bwMode="auto">
              <a:xfrm>
                <a:off x="5103" y="3351"/>
                <a:ext cx="3" cy="61"/>
              </a:xfrm>
              <a:custGeom>
                <a:avLst/>
                <a:gdLst>
                  <a:gd name="T0" fmla="*/ 0 w 10"/>
                  <a:gd name="T1" fmla="*/ 0 h 180"/>
                  <a:gd name="T2" fmla="*/ 0 w 10"/>
                  <a:gd name="T3" fmla="*/ 0 h 180"/>
                  <a:gd name="T4" fmla="*/ 0 w 10"/>
                  <a:gd name="T5" fmla="*/ 0 h 180"/>
                  <a:gd name="T6" fmla="*/ 0 60000 65536"/>
                  <a:gd name="T7" fmla="*/ 0 60000 65536"/>
                  <a:gd name="T8" fmla="*/ 0 60000 65536"/>
                </a:gdLst>
                <a:ahLst/>
                <a:cxnLst>
                  <a:cxn ang="T6">
                    <a:pos x="T0" y="T1"/>
                  </a:cxn>
                  <a:cxn ang="T7">
                    <a:pos x="T2" y="T3"/>
                  </a:cxn>
                  <a:cxn ang="T8">
                    <a:pos x="T4" y="T5"/>
                  </a:cxn>
                </a:cxnLst>
                <a:rect l="0" t="0" r="r" b="b"/>
                <a:pathLst>
                  <a:path w="10" h="180">
                    <a:moveTo>
                      <a:pt x="10" y="0"/>
                    </a:moveTo>
                    <a:lnTo>
                      <a:pt x="10" y="0"/>
                    </a:lnTo>
                    <a:lnTo>
                      <a:pt x="0" y="1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48" name="Freeform 1555"/>
              <p:cNvSpPr>
                <a:spLocks/>
              </p:cNvSpPr>
              <p:nvPr/>
            </p:nvSpPr>
            <p:spPr bwMode="auto">
              <a:xfrm>
                <a:off x="4472" y="2137"/>
                <a:ext cx="50" cy="11"/>
              </a:xfrm>
              <a:custGeom>
                <a:avLst/>
                <a:gdLst>
                  <a:gd name="T0" fmla="*/ 0 w 140"/>
                  <a:gd name="T1" fmla="*/ 0 h 30"/>
                  <a:gd name="T2" fmla="*/ 0 w 140"/>
                  <a:gd name="T3" fmla="*/ 0 h 30"/>
                  <a:gd name="T4" fmla="*/ 0 w 140"/>
                  <a:gd name="T5" fmla="*/ 0 h 30"/>
                  <a:gd name="T6" fmla="*/ 0 60000 65536"/>
                  <a:gd name="T7" fmla="*/ 0 60000 65536"/>
                  <a:gd name="T8" fmla="*/ 0 60000 65536"/>
                </a:gdLst>
                <a:ahLst/>
                <a:cxnLst>
                  <a:cxn ang="T6">
                    <a:pos x="T0" y="T1"/>
                  </a:cxn>
                  <a:cxn ang="T7">
                    <a:pos x="T2" y="T3"/>
                  </a:cxn>
                  <a:cxn ang="T8">
                    <a:pos x="T4" y="T5"/>
                  </a:cxn>
                </a:cxnLst>
                <a:rect l="0" t="0" r="r" b="b"/>
                <a:pathLst>
                  <a:path w="140" h="30">
                    <a:moveTo>
                      <a:pt x="0" y="30"/>
                    </a:moveTo>
                    <a:lnTo>
                      <a:pt x="0" y="3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49" name="Freeform 1556"/>
              <p:cNvSpPr>
                <a:spLocks/>
              </p:cNvSpPr>
              <p:nvPr/>
            </p:nvSpPr>
            <p:spPr bwMode="auto">
              <a:xfrm>
                <a:off x="5372" y="2932"/>
                <a:ext cx="42" cy="17"/>
              </a:xfrm>
              <a:custGeom>
                <a:avLst/>
                <a:gdLst>
                  <a:gd name="T0" fmla="*/ 0 w 120"/>
                  <a:gd name="T1" fmla="*/ 0 h 50"/>
                  <a:gd name="T2" fmla="*/ 0 w 120"/>
                  <a:gd name="T3" fmla="*/ 0 h 50"/>
                  <a:gd name="T4" fmla="*/ 0 w 120"/>
                  <a:gd name="T5" fmla="*/ 0 h 50"/>
                  <a:gd name="T6" fmla="*/ 0 60000 65536"/>
                  <a:gd name="T7" fmla="*/ 0 60000 65536"/>
                  <a:gd name="T8" fmla="*/ 0 60000 65536"/>
                </a:gdLst>
                <a:ahLst/>
                <a:cxnLst>
                  <a:cxn ang="T6">
                    <a:pos x="T0" y="T1"/>
                  </a:cxn>
                  <a:cxn ang="T7">
                    <a:pos x="T2" y="T3"/>
                  </a:cxn>
                  <a:cxn ang="T8">
                    <a:pos x="T4" y="T5"/>
                  </a:cxn>
                </a:cxnLst>
                <a:rect l="0" t="0" r="r" b="b"/>
                <a:pathLst>
                  <a:path w="120" h="50">
                    <a:moveTo>
                      <a:pt x="0" y="0"/>
                    </a:moveTo>
                    <a:lnTo>
                      <a:pt x="0" y="0"/>
                    </a:lnTo>
                    <a:lnTo>
                      <a:pt x="12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50" name="Freeform 1557"/>
              <p:cNvSpPr>
                <a:spLocks/>
              </p:cNvSpPr>
              <p:nvPr/>
            </p:nvSpPr>
            <p:spPr bwMode="auto">
              <a:xfrm>
                <a:off x="3696" y="1878"/>
                <a:ext cx="7" cy="48"/>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20" y="0"/>
                    </a:moveTo>
                    <a:lnTo>
                      <a:pt x="2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51" name="Freeform 1558"/>
              <p:cNvSpPr>
                <a:spLocks/>
              </p:cNvSpPr>
              <p:nvPr/>
            </p:nvSpPr>
            <p:spPr bwMode="auto">
              <a:xfrm>
                <a:off x="4461" y="2206"/>
                <a:ext cx="11" cy="78"/>
              </a:xfrm>
              <a:custGeom>
                <a:avLst/>
                <a:gdLst>
                  <a:gd name="T0" fmla="*/ 0 w 30"/>
                  <a:gd name="T1" fmla="*/ 0 h 230"/>
                  <a:gd name="T2" fmla="*/ 0 w 30"/>
                  <a:gd name="T3" fmla="*/ 0 h 230"/>
                  <a:gd name="T4" fmla="*/ 0 w 30"/>
                  <a:gd name="T5" fmla="*/ 0 h 230"/>
                  <a:gd name="T6" fmla="*/ 0 60000 65536"/>
                  <a:gd name="T7" fmla="*/ 0 60000 65536"/>
                  <a:gd name="T8" fmla="*/ 0 60000 65536"/>
                </a:gdLst>
                <a:ahLst/>
                <a:cxnLst>
                  <a:cxn ang="T6">
                    <a:pos x="T0" y="T1"/>
                  </a:cxn>
                  <a:cxn ang="T7">
                    <a:pos x="T2" y="T3"/>
                  </a:cxn>
                  <a:cxn ang="T8">
                    <a:pos x="T4" y="T5"/>
                  </a:cxn>
                </a:cxnLst>
                <a:rect l="0" t="0" r="r" b="b"/>
                <a:pathLst>
                  <a:path w="30" h="230">
                    <a:moveTo>
                      <a:pt x="30" y="0"/>
                    </a:moveTo>
                    <a:lnTo>
                      <a:pt x="30" y="0"/>
                    </a:lnTo>
                    <a:lnTo>
                      <a:pt x="0" y="2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52" name="Freeform 1559"/>
              <p:cNvSpPr>
                <a:spLocks/>
              </p:cNvSpPr>
              <p:nvPr/>
            </p:nvSpPr>
            <p:spPr bwMode="auto">
              <a:xfrm>
                <a:off x="4348" y="2284"/>
                <a:ext cx="113" cy="160"/>
              </a:xfrm>
              <a:custGeom>
                <a:avLst/>
                <a:gdLst>
                  <a:gd name="T0" fmla="*/ 0 w 320"/>
                  <a:gd name="T1" fmla="*/ 0 h 470"/>
                  <a:gd name="T2" fmla="*/ 0 w 320"/>
                  <a:gd name="T3" fmla="*/ 0 h 470"/>
                  <a:gd name="T4" fmla="*/ 0 w 320"/>
                  <a:gd name="T5" fmla="*/ 0 h 470"/>
                  <a:gd name="T6" fmla="*/ 0 60000 65536"/>
                  <a:gd name="T7" fmla="*/ 0 60000 65536"/>
                  <a:gd name="T8" fmla="*/ 0 60000 65536"/>
                </a:gdLst>
                <a:ahLst/>
                <a:cxnLst>
                  <a:cxn ang="T6">
                    <a:pos x="T0" y="T1"/>
                  </a:cxn>
                  <a:cxn ang="T7">
                    <a:pos x="T2" y="T3"/>
                  </a:cxn>
                  <a:cxn ang="T8">
                    <a:pos x="T4" y="T5"/>
                  </a:cxn>
                </a:cxnLst>
                <a:rect l="0" t="0" r="r" b="b"/>
                <a:pathLst>
                  <a:path w="320" h="470">
                    <a:moveTo>
                      <a:pt x="0" y="470"/>
                    </a:moveTo>
                    <a:lnTo>
                      <a:pt x="0" y="470"/>
                    </a:lnTo>
                    <a:lnTo>
                      <a:pt x="3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53" name="Freeform 1560"/>
              <p:cNvSpPr>
                <a:spLocks/>
              </p:cNvSpPr>
              <p:nvPr/>
            </p:nvSpPr>
            <p:spPr bwMode="auto">
              <a:xfrm>
                <a:off x="3679" y="1803"/>
                <a:ext cx="31" cy="48"/>
              </a:xfrm>
              <a:custGeom>
                <a:avLst/>
                <a:gdLst>
                  <a:gd name="T0" fmla="*/ 0 w 90"/>
                  <a:gd name="T1" fmla="*/ 0 h 140"/>
                  <a:gd name="T2" fmla="*/ 0 w 90"/>
                  <a:gd name="T3" fmla="*/ 0 h 140"/>
                  <a:gd name="T4" fmla="*/ 0 w 90"/>
                  <a:gd name="T5" fmla="*/ 0 h 140"/>
                  <a:gd name="T6" fmla="*/ 0 60000 65536"/>
                  <a:gd name="T7" fmla="*/ 0 60000 65536"/>
                  <a:gd name="T8" fmla="*/ 0 60000 65536"/>
                </a:gdLst>
                <a:ahLst/>
                <a:cxnLst>
                  <a:cxn ang="T6">
                    <a:pos x="T0" y="T1"/>
                  </a:cxn>
                  <a:cxn ang="T7">
                    <a:pos x="T2" y="T3"/>
                  </a:cxn>
                  <a:cxn ang="T8">
                    <a:pos x="T4" y="T5"/>
                  </a:cxn>
                </a:cxnLst>
                <a:rect l="0" t="0" r="r" b="b"/>
                <a:pathLst>
                  <a:path w="90" h="140">
                    <a:moveTo>
                      <a:pt x="0" y="140"/>
                    </a:moveTo>
                    <a:lnTo>
                      <a:pt x="0" y="14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54" name="Freeform 1561"/>
              <p:cNvSpPr>
                <a:spLocks/>
              </p:cNvSpPr>
              <p:nvPr/>
            </p:nvSpPr>
            <p:spPr bwMode="auto">
              <a:xfrm>
                <a:off x="3710" y="1776"/>
                <a:ext cx="54" cy="27"/>
              </a:xfrm>
              <a:custGeom>
                <a:avLst/>
                <a:gdLst>
                  <a:gd name="T0" fmla="*/ 0 w 151"/>
                  <a:gd name="T1" fmla="*/ 0 h 80"/>
                  <a:gd name="T2" fmla="*/ 0 w 151"/>
                  <a:gd name="T3" fmla="*/ 0 h 80"/>
                  <a:gd name="T4" fmla="*/ 0 w 151"/>
                  <a:gd name="T5" fmla="*/ 0 h 80"/>
                  <a:gd name="T6" fmla="*/ 0 60000 65536"/>
                  <a:gd name="T7" fmla="*/ 0 60000 65536"/>
                  <a:gd name="T8" fmla="*/ 0 60000 65536"/>
                </a:gdLst>
                <a:ahLst/>
                <a:cxnLst>
                  <a:cxn ang="T6">
                    <a:pos x="T0" y="T1"/>
                  </a:cxn>
                  <a:cxn ang="T7">
                    <a:pos x="T2" y="T3"/>
                  </a:cxn>
                  <a:cxn ang="T8">
                    <a:pos x="T4" y="T5"/>
                  </a:cxn>
                </a:cxnLst>
                <a:rect l="0" t="0" r="r" b="b"/>
                <a:pathLst>
                  <a:path w="151" h="80">
                    <a:moveTo>
                      <a:pt x="151" y="0"/>
                    </a:moveTo>
                    <a:lnTo>
                      <a:pt x="151"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55" name="Freeform 1562"/>
              <p:cNvSpPr>
                <a:spLocks/>
              </p:cNvSpPr>
              <p:nvPr/>
            </p:nvSpPr>
            <p:spPr bwMode="auto">
              <a:xfrm>
                <a:off x="4419" y="1786"/>
                <a:ext cx="32" cy="17"/>
              </a:xfrm>
              <a:custGeom>
                <a:avLst/>
                <a:gdLst>
                  <a:gd name="T0" fmla="*/ 0 w 90"/>
                  <a:gd name="T1" fmla="*/ 0 h 50"/>
                  <a:gd name="T2" fmla="*/ 0 w 90"/>
                  <a:gd name="T3" fmla="*/ 0 h 50"/>
                  <a:gd name="T4" fmla="*/ 0 w 90"/>
                  <a:gd name="T5" fmla="*/ 0 h 50"/>
                  <a:gd name="T6" fmla="*/ 0 60000 65536"/>
                  <a:gd name="T7" fmla="*/ 0 60000 65536"/>
                  <a:gd name="T8" fmla="*/ 0 60000 65536"/>
                </a:gdLst>
                <a:ahLst/>
                <a:cxnLst>
                  <a:cxn ang="T6">
                    <a:pos x="T0" y="T1"/>
                  </a:cxn>
                  <a:cxn ang="T7">
                    <a:pos x="T2" y="T3"/>
                  </a:cxn>
                  <a:cxn ang="T8">
                    <a:pos x="T4" y="T5"/>
                  </a:cxn>
                </a:cxnLst>
                <a:rect l="0" t="0" r="r" b="b"/>
                <a:pathLst>
                  <a:path w="90" h="50">
                    <a:moveTo>
                      <a:pt x="90" y="50"/>
                    </a:moveTo>
                    <a:lnTo>
                      <a:pt x="9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56" name="Freeform 1563"/>
              <p:cNvSpPr>
                <a:spLocks/>
              </p:cNvSpPr>
              <p:nvPr/>
            </p:nvSpPr>
            <p:spPr bwMode="auto">
              <a:xfrm>
                <a:off x="5329" y="3014"/>
                <a:ext cx="32"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90" y="120"/>
                    </a:moveTo>
                    <a:lnTo>
                      <a:pt x="9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57" name="Freeform 1564"/>
              <p:cNvSpPr>
                <a:spLocks/>
              </p:cNvSpPr>
              <p:nvPr/>
            </p:nvSpPr>
            <p:spPr bwMode="auto">
              <a:xfrm>
                <a:off x="5308" y="2956"/>
                <a:ext cx="21" cy="58"/>
              </a:xfrm>
              <a:custGeom>
                <a:avLst/>
                <a:gdLst>
                  <a:gd name="T0" fmla="*/ 0 w 60"/>
                  <a:gd name="T1" fmla="*/ 0 h 170"/>
                  <a:gd name="T2" fmla="*/ 0 w 60"/>
                  <a:gd name="T3" fmla="*/ 0 h 170"/>
                  <a:gd name="T4" fmla="*/ 0 w 60"/>
                  <a:gd name="T5" fmla="*/ 0 h 170"/>
                  <a:gd name="T6" fmla="*/ 0 60000 65536"/>
                  <a:gd name="T7" fmla="*/ 0 60000 65536"/>
                  <a:gd name="T8" fmla="*/ 0 60000 65536"/>
                </a:gdLst>
                <a:ahLst/>
                <a:cxnLst>
                  <a:cxn ang="T6">
                    <a:pos x="T0" y="T1"/>
                  </a:cxn>
                  <a:cxn ang="T7">
                    <a:pos x="T2" y="T3"/>
                  </a:cxn>
                  <a:cxn ang="T8">
                    <a:pos x="T4" y="T5"/>
                  </a:cxn>
                </a:cxnLst>
                <a:rect l="0" t="0" r="r" b="b"/>
                <a:pathLst>
                  <a:path w="60" h="170">
                    <a:moveTo>
                      <a:pt x="0" y="0"/>
                    </a:moveTo>
                    <a:lnTo>
                      <a:pt x="0" y="0"/>
                    </a:lnTo>
                    <a:lnTo>
                      <a:pt x="6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58" name="Freeform 1565"/>
              <p:cNvSpPr>
                <a:spLocks/>
              </p:cNvSpPr>
              <p:nvPr/>
            </p:nvSpPr>
            <p:spPr bwMode="auto">
              <a:xfrm>
                <a:off x="4493" y="2737"/>
                <a:ext cx="29" cy="14"/>
              </a:xfrm>
              <a:custGeom>
                <a:avLst/>
                <a:gdLst>
                  <a:gd name="T0" fmla="*/ 0 w 80"/>
                  <a:gd name="T1" fmla="*/ 0 h 40"/>
                  <a:gd name="T2" fmla="*/ 0 w 80"/>
                  <a:gd name="T3" fmla="*/ 0 h 40"/>
                  <a:gd name="T4" fmla="*/ 0 w 80"/>
                  <a:gd name="T5" fmla="*/ 0 h 40"/>
                  <a:gd name="T6" fmla="*/ 0 60000 65536"/>
                  <a:gd name="T7" fmla="*/ 0 60000 65536"/>
                  <a:gd name="T8" fmla="*/ 0 60000 65536"/>
                </a:gdLst>
                <a:ahLst/>
                <a:cxnLst>
                  <a:cxn ang="T6">
                    <a:pos x="T0" y="T1"/>
                  </a:cxn>
                  <a:cxn ang="T7">
                    <a:pos x="T2" y="T3"/>
                  </a:cxn>
                  <a:cxn ang="T8">
                    <a:pos x="T4" y="T5"/>
                  </a:cxn>
                </a:cxnLst>
                <a:rect l="0" t="0" r="r" b="b"/>
                <a:pathLst>
                  <a:path w="80" h="40">
                    <a:moveTo>
                      <a:pt x="0" y="40"/>
                    </a:moveTo>
                    <a:lnTo>
                      <a:pt x="0" y="4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59" name="Freeform 1566"/>
              <p:cNvSpPr>
                <a:spLocks/>
              </p:cNvSpPr>
              <p:nvPr/>
            </p:nvSpPr>
            <p:spPr bwMode="auto">
              <a:xfrm>
                <a:off x="3523" y="3610"/>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0" y="0"/>
                    </a:moveTo>
                    <a:lnTo>
                      <a:pt x="0" y="0"/>
                    </a:lnTo>
                    <a:lnTo>
                      <a:pt x="9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60" name="Freeform 1567"/>
              <p:cNvSpPr>
                <a:spLocks/>
              </p:cNvSpPr>
              <p:nvPr/>
            </p:nvSpPr>
            <p:spPr bwMode="auto">
              <a:xfrm>
                <a:off x="3438" y="3559"/>
                <a:ext cx="14" cy="38"/>
              </a:xfrm>
              <a:custGeom>
                <a:avLst/>
                <a:gdLst>
                  <a:gd name="T0" fmla="*/ 0 w 40"/>
                  <a:gd name="T1" fmla="*/ 0 h 110"/>
                  <a:gd name="T2" fmla="*/ 0 w 40"/>
                  <a:gd name="T3" fmla="*/ 0 h 110"/>
                  <a:gd name="T4" fmla="*/ 0 w 40"/>
                  <a:gd name="T5" fmla="*/ 0 h 110"/>
                  <a:gd name="T6" fmla="*/ 0 60000 65536"/>
                  <a:gd name="T7" fmla="*/ 0 60000 65536"/>
                  <a:gd name="T8" fmla="*/ 0 60000 65536"/>
                </a:gdLst>
                <a:ahLst/>
                <a:cxnLst>
                  <a:cxn ang="T6">
                    <a:pos x="T0" y="T1"/>
                  </a:cxn>
                  <a:cxn ang="T7">
                    <a:pos x="T2" y="T3"/>
                  </a:cxn>
                  <a:cxn ang="T8">
                    <a:pos x="T4" y="T5"/>
                  </a:cxn>
                </a:cxnLst>
                <a:rect l="0" t="0" r="r" b="b"/>
                <a:pathLst>
                  <a:path w="40" h="110">
                    <a:moveTo>
                      <a:pt x="40" y="0"/>
                    </a:moveTo>
                    <a:lnTo>
                      <a:pt x="4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61" name="Freeform 1568"/>
              <p:cNvSpPr>
                <a:spLocks/>
              </p:cNvSpPr>
              <p:nvPr/>
            </p:nvSpPr>
            <p:spPr bwMode="auto">
              <a:xfrm>
                <a:off x="3441" y="2717"/>
                <a:ext cx="89" cy="14"/>
              </a:xfrm>
              <a:custGeom>
                <a:avLst/>
                <a:gdLst>
                  <a:gd name="T0" fmla="*/ 0 w 250"/>
                  <a:gd name="T1" fmla="*/ 0 h 40"/>
                  <a:gd name="T2" fmla="*/ 0 w 250"/>
                  <a:gd name="T3" fmla="*/ 0 h 40"/>
                  <a:gd name="T4" fmla="*/ 0 w 250"/>
                  <a:gd name="T5" fmla="*/ 0 h 40"/>
                  <a:gd name="T6" fmla="*/ 0 60000 65536"/>
                  <a:gd name="T7" fmla="*/ 0 60000 65536"/>
                  <a:gd name="T8" fmla="*/ 0 60000 65536"/>
                </a:gdLst>
                <a:ahLst/>
                <a:cxnLst>
                  <a:cxn ang="T6">
                    <a:pos x="T0" y="T1"/>
                  </a:cxn>
                  <a:cxn ang="T7">
                    <a:pos x="T2" y="T3"/>
                  </a:cxn>
                  <a:cxn ang="T8">
                    <a:pos x="T4" y="T5"/>
                  </a:cxn>
                </a:cxnLst>
                <a:rect l="0" t="0" r="r" b="b"/>
                <a:pathLst>
                  <a:path w="250" h="40">
                    <a:moveTo>
                      <a:pt x="250" y="0"/>
                    </a:moveTo>
                    <a:lnTo>
                      <a:pt x="25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62" name="Freeform 1569"/>
              <p:cNvSpPr>
                <a:spLocks/>
              </p:cNvSpPr>
              <p:nvPr/>
            </p:nvSpPr>
            <p:spPr bwMode="auto">
              <a:xfrm>
                <a:off x="3764" y="3089"/>
                <a:ext cx="42"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63" name="Freeform 1570"/>
              <p:cNvSpPr>
                <a:spLocks/>
              </p:cNvSpPr>
              <p:nvPr/>
            </p:nvSpPr>
            <p:spPr bwMode="auto">
              <a:xfrm>
                <a:off x="3654" y="3406"/>
                <a:ext cx="28" cy="37"/>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80" y="110"/>
                    </a:moveTo>
                    <a:lnTo>
                      <a:pt x="8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64" name="Freeform 1571"/>
              <p:cNvSpPr>
                <a:spLocks/>
              </p:cNvSpPr>
              <p:nvPr/>
            </p:nvSpPr>
            <p:spPr bwMode="auto">
              <a:xfrm>
                <a:off x="3654" y="3361"/>
                <a:ext cx="32" cy="45"/>
              </a:xfrm>
              <a:custGeom>
                <a:avLst/>
                <a:gdLst>
                  <a:gd name="T0" fmla="*/ 0 w 90"/>
                  <a:gd name="T1" fmla="*/ 0 h 130"/>
                  <a:gd name="T2" fmla="*/ 0 w 90"/>
                  <a:gd name="T3" fmla="*/ 0 h 130"/>
                  <a:gd name="T4" fmla="*/ 0 w 90"/>
                  <a:gd name="T5" fmla="*/ 0 h 130"/>
                  <a:gd name="T6" fmla="*/ 0 60000 65536"/>
                  <a:gd name="T7" fmla="*/ 0 60000 65536"/>
                  <a:gd name="T8" fmla="*/ 0 60000 65536"/>
                </a:gdLst>
                <a:ahLst/>
                <a:cxnLst>
                  <a:cxn ang="T6">
                    <a:pos x="T0" y="T1"/>
                  </a:cxn>
                  <a:cxn ang="T7">
                    <a:pos x="T2" y="T3"/>
                  </a:cxn>
                  <a:cxn ang="T8">
                    <a:pos x="T4" y="T5"/>
                  </a:cxn>
                </a:cxnLst>
                <a:rect l="0" t="0" r="r" b="b"/>
                <a:pathLst>
                  <a:path w="90" h="130">
                    <a:moveTo>
                      <a:pt x="90" y="0"/>
                    </a:moveTo>
                    <a:lnTo>
                      <a:pt x="9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65" name="Freeform 1572"/>
              <p:cNvSpPr>
                <a:spLocks/>
              </p:cNvSpPr>
              <p:nvPr/>
            </p:nvSpPr>
            <p:spPr bwMode="auto">
              <a:xfrm>
                <a:off x="4313" y="2557"/>
                <a:ext cx="32" cy="7"/>
              </a:xfrm>
              <a:custGeom>
                <a:avLst/>
                <a:gdLst>
                  <a:gd name="T0" fmla="*/ 0 w 90"/>
                  <a:gd name="T1" fmla="*/ 0 h 20"/>
                  <a:gd name="T2" fmla="*/ 0 w 90"/>
                  <a:gd name="T3" fmla="*/ 0 h 20"/>
                  <a:gd name="T4" fmla="*/ 0 w 90"/>
                  <a:gd name="T5" fmla="*/ 0 h 20"/>
                  <a:gd name="T6" fmla="*/ 0 60000 65536"/>
                  <a:gd name="T7" fmla="*/ 0 60000 65536"/>
                  <a:gd name="T8" fmla="*/ 0 60000 65536"/>
                </a:gdLst>
                <a:ahLst/>
                <a:cxnLst>
                  <a:cxn ang="T6">
                    <a:pos x="T0" y="T1"/>
                  </a:cxn>
                  <a:cxn ang="T7">
                    <a:pos x="T2" y="T3"/>
                  </a:cxn>
                  <a:cxn ang="T8">
                    <a:pos x="T4" y="T5"/>
                  </a:cxn>
                </a:cxnLst>
                <a:rect l="0" t="0" r="r" b="b"/>
                <a:pathLst>
                  <a:path w="90" h="20">
                    <a:moveTo>
                      <a:pt x="90" y="20"/>
                    </a:moveTo>
                    <a:lnTo>
                      <a:pt x="90" y="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66" name="Freeform 1573"/>
              <p:cNvSpPr>
                <a:spLocks/>
              </p:cNvSpPr>
              <p:nvPr/>
            </p:nvSpPr>
            <p:spPr bwMode="auto">
              <a:xfrm>
                <a:off x="4313" y="2529"/>
                <a:ext cx="7" cy="28"/>
              </a:xfrm>
              <a:custGeom>
                <a:avLst/>
                <a:gdLst>
                  <a:gd name="T0" fmla="*/ 0 w 20"/>
                  <a:gd name="T1" fmla="*/ 0 h 80"/>
                  <a:gd name="T2" fmla="*/ 0 w 20"/>
                  <a:gd name="T3" fmla="*/ 0 h 80"/>
                  <a:gd name="T4" fmla="*/ 0 w 20"/>
                  <a:gd name="T5" fmla="*/ 0 h 80"/>
                  <a:gd name="T6" fmla="*/ 0 60000 65536"/>
                  <a:gd name="T7" fmla="*/ 0 60000 65536"/>
                  <a:gd name="T8" fmla="*/ 0 60000 65536"/>
                </a:gdLst>
                <a:ahLst/>
                <a:cxnLst>
                  <a:cxn ang="T6">
                    <a:pos x="T0" y="T1"/>
                  </a:cxn>
                  <a:cxn ang="T7">
                    <a:pos x="T2" y="T3"/>
                  </a:cxn>
                  <a:cxn ang="T8">
                    <a:pos x="T4" y="T5"/>
                  </a:cxn>
                </a:cxnLst>
                <a:rect l="0" t="0" r="r" b="b"/>
                <a:pathLst>
                  <a:path w="20" h="80">
                    <a:moveTo>
                      <a:pt x="20" y="0"/>
                    </a:moveTo>
                    <a:lnTo>
                      <a:pt x="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67" name="Freeform 1574"/>
              <p:cNvSpPr>
                <a:spLocks/>
              </p:cNvSpPr>
              <p:nvPr/>
            </p:nvSpPr>
            <p:spPr bwMode="auto">
              <a:xfrm>
                <a:off x="4472" y="2148"/>
                <a:ext cx="0" cy="58"/>
              </a:xfrm>
              <a:custGeom>
                <a:avLst/>
                <a:gdLst>
                  <a:gd name="T0" fmla="*/ 0 h 170"/>
                  <a:gd name="T1" fmla="*/ 0 h 170"/>
                  <a:gd name="T2" fmla="*/ 0 h 170"/>
                  <a:gd name="T3" fmla="*/ 0 60000 65536"/>
                  <a:gd name="T4" fmla="*/ 0 60000 65536"/>
                  <a:gd name="T5" fmla="*/ 0 60000 65536"/>
                </a:gdLst>
                <a:ahLst/>
                <a:cxnLst>
                  <a:cxn ang="T3">
                    <a:pos x="0" y="T0"/>
                  </a:cxn>
                  <a:cxn ang="T4">
                    <a:pos x="0" y="T1"/>
                  </a:cxn>
                  <a:cxn ang="T5">
                    <a:pos x="0" y="T2"/>
                  </a:cxn>
                </a:cxnLst>
                <a:rect l="0" t="0" r="r" b="b"/>
                <a:pathLst>
                  <a:path h="170">
                    <a:moveTo>
                      <a:pt x="0" y="170"/>
                    </a:moveTo>
                    <a:lnTo>
                      <a:pt x="0" y="1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68" name="Freeform 1575"/>
              <p:cNvSpPr>
                <a:spLocks/>
              </p:cNvSpPr>
              <p:nvPr/>
            </p:nvSpPr>
            <p:spPr bwMode="auto">
              <a:xfrm>
                <a:off x="4334" y="2049"/>
                <a:ext cx="138" cy="99"/>
              </a:xfrm>
              <a:custGeom>
                <a:avLst/>
                <a:gdLst>
                  <a:gd name="T0" fmla="*/ 0 w 390"/>
                  <a:gd name="T1" fmla="*/ 0 h 290"/>
                  <a:gd name="T2" fmla="*/ 0 w 390"/>
                  <a:gd name="T3" fmla="*/ 0 h 290"/>
                  <a:gd name="T4" fmla="*/ 0 w 390"/>
                  <a:gd name="T5" fmla="*/ 0 h 290"/>
                  <a:gd name="T6" fmla="*/ 0 60000 65536"/>
                  <a:gd name="T7" fmla="*/ 0 60000 65536"/>
                  <a:gd name="T8" fmla="*/ 0 60000 65536"/>
                </a:gdLst>
                <a:ahLst/>
                <a:cxnLst>
                  <a:cxn ang="T6">
                    <a:pos x="T0" y="T1"/>
                  </a:cxn>
                  <a:cxn ang="T7">
                    <a:pos x="T2" y="T3"/>
                  </a:cxn>
                  <a:cxn ang="T8">
                    <a:pos x="T4" y="T5"/>
                  </a:cxn>
                </a:cxnLst>
                <a:rect l="0" t="0" r="r" b="b"/>
                <a:pathLst>
                  <a:path w="390" h="290">
                    <a:moveTo>
                      <a:pt x="0" y="0"/>
                    </a:moveTo>
                    <a:lnTo>
                      <a:pt x="0" y="0"/>
                    </a:lnTo>
                    <a:lnTo>
                      <a:pt x="390" y="2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69" name="Freeform 1576"/>
              <p:cNvSpPr>
                <a:spLocks/>
              </p:cNvSpPr>
              <p:nvPr/>
            </p:nvSpPr>
            <p:spPr bwMode="auto">
              <a:xfrm>
                <a:off x="4809" y="2383"/>
                <a:ext cx="56" cy="17"/>
              </a:xfrm>
              <a:custGeom>
                <a:avLst/>
                <a:gdLst>
                  <a:gd name="T0" fmla="*/ 0 w 160"/>
                  <a:gd name="T1" fmla="*/ 0 h 50"/>
                  <a:gd name="T2" fmla="*/ 0 w 160"/>
                  <a:gd name="T3" fmla="*/ 0 h 50"/>
                  <a:gd name="T4" fmla="*/ 0 w 160"/>
                  <a:gd name="T5" fmla="*/ 0 h 50"/>
                  <a:gd name="T6" fmla="*/ 0 60000 65536"/>
                  <a:gd name="T7" fmla="*/ 0 60000 65536"/>
                  <a:gd name="T8" fmla="*/ 0 60000 65536"/>
                </a:gdLst>
                <a:ahLst/>
                <a:cxnLst>
                  <a:cxn ang="T6">
                    <a:pos x="T0" y="T1"/>
                  </a:cxn>
                  <a:cxn ang="T7">
                    <a:pos x="T2" y="T3"/>
                  </a:cxn>
                  <a:cxn ang="T8">
                    <a:pos x="T4" y="T5"/>
                  </a:cxn>
                </a:cxnLst>
                <a:rect l="0" t="0" r="r" b="b"/>
                <a:pathLst>
                  <a:path w="160" h="50">
                    <a:moveTo>
                      <a:pt x="0" y="50"/>
                    </a:moveTo>
                    <a:lnTo>
                      <a:pt x="0" y="5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70" name="Freeform 1577"/>
              <p:cNvSpPr>
                <a:spLocks/>
              </p:cNvSpPr>
              <p:nvPr/>
            </p:nvSpPr>
            <p:spPr bwMode="auto">
              <a:xfrm>
                <a:off x="3820" y="1681"/>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0" y="80"/>
                    </a:moveTo>
                    <a:lnTo>
                      <a:pt x="0" y="8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71" name="Freeform 1578"/>
              <p:cNvSpPr>
                <a:spLocks/>
              </p:cNvSpPr>
              <p:nvPr/>
            </p:nvSpPr>
            <p:spPr bwMode="auto">
              <a:xfrm>
                <a:off x="3236" y="2710"/>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0" y="100"/>
                    </a:moveTo>
                    <a:lnTo>
                      <a:pt x="0" y="10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72" name="Freeform 1579"/>
              <p:cNvSpPr>
                <a:spLocks/>
              </p:cNvSpPr>
              <p:nvPr/>
            </p:nvSpPr>
            <p:spPr bwMode="auto">
              <a:xfrm>
                <a:off x="3215" y="2710"/>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0" y="50"/>
                    </a:moveTo>
                    <a:lnTo>
                      <a:pt x="0" y="5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73" name="Freeform 1580"/>
              <p:cNvSpPr>
                <a:spLocks/>
              </p:cNvSpPr>
              <p:nvPr/>
            </p:nvSpPr>
            <p:spPr bwMode="auto">
              <a:xfrm>
                <a:off x="3218" y="2679"/>
                <a:ext cx="50" cy="31"/>
              </a:xfrm>
              <a:custGeom>
                <a:avLst/>
                <a:gdLst>
                  <a:gd name="T0" fmla="*/ 0 w 140"/>
                  <a:gd name="T1" fmla="*/ 0 h 90"/>
                  <a:gd name="T2" fmla="*/ 0 w 140"/>
                  <a:gd name="T3" fmla="*/ 0 h 90"/>
                  <a:gd name="T4" fmla="*/ 0 w 140"/>
                  <a:gd name="T5" fmla="*/ 0 h 90"/>
                  <a:gd name="T6" fmla="*/ 0 60000 65536"/>
                  <a:gd name="T7" fmla="*/ 0 60000 65536"/>
                  <a:gd name="T8" fmla="*/ 0 60000 65536"/>
                </a:gdLst>
                <a:ahLst/>
                <a:cxnLst>
                  <a:cxn ang="T6">
                    <a:pos x="T0" y="T1"/>
                  </a:cxn>
                  <a:cxn ang="T7">
                    <a:pos x="T2" y="T3"/>
                  </a:cxn>
                  <a:cxn ang="T8">
                    <a:pos x="T4" y="T5"/>
                  </a:cxn>
                </a:cxnLst>
                <a:rect l="0" t="0" r="r" b="b"/>
                <a:pathLst>
                  <a:path w="140" h="90">
                    <a:moveTo>
                      <a:pt x="0" y="0"/>
                    </a:moveTo>
                    <a:lnTo>
                      <a:pt x="0" y="0"/>
                    </a:lnTo>
                    <a:lnTo>
                      <a:pt x="14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74" name="Freeform 1581"/>
              <p:cNvSpPr>
                <a:spLocks/>
              </p:cNvSpPr>
              <p:nvPr/>
            </p:nvSpPr>
            <p:spPr bwMode="auto">
              <a:xfrm>
                <a:off x="3590" y="1831"/>
                <a:ext cx="53" cy="0"/>
              </a:xfrm>
              <a:custGeom>
                <a:avLst/>
                <a:gdLst>
                  <a:gd name="T0" fmla="*/ 0 w 150"/>
                  <a:gd name="T1" fmla="*/ 0 w 150"/>
                  <a:gd name="T2" fmla="*/ 0 w 150"/>
                  <a:gd name="T3" fmla="*/ 0 60000 65536"/>
                  <a:gd name="T4" fmla="*/ 0 60000 65536"/>
                  <a:gd name="T5" fmla="*/ 0 60000 65536"/>
                </a:gdLst>
                <a:ahLst/>
                <a:cxnLst>
                  <a:cxn ang="T3">
                    <a:pos x="T0" y="0"/>
                  </a:cxn>
                  <a:cxn ang="T4">
                    <a:pos x="T1" y="0"/>
                  </a:cxn>
                  <a:cxn ang="T5">
                    <a:pos x="T2" y="0"/>
                  </a:cxn>
                </a:cxnLst>
                <a:rect l="0" t="0" r="r" b="b"/>
                <a:pathLst>
                  <a:path w="150">
                    <a:moveTo>
                      <a:pt x="150" y="0"/>
                    </a:moveTo>
                    <a:lnTo>
                      <a:pt x="15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75" name="Freeform 1582"/>
              <p:cNvSpPr>
                <a:spLocks/>
              </p:cNvSpPr>
              <p:nvPr/>
            </p:nvSpPr>
            <p:spPr bwMode="auto">
              <a:xfrm>
                <a:off x="3735" y="1776"/>
                <a:ext cx="29" cy="44"/>
              </a:xfrm>
              <a:custGeom>
                <a:avLst/>
                <a:gdLst>
                  <a:gd name="T0" fmla="*/ 0 w 81"/>
                  <a:gd name="T1" fmla="*/ 0 h 130"/>
                  <a:gd name="T2" fmla="*/ 0 w 81"/>
                  <a:gd name="T3" fmla="*/ 0 h 130"/>
                  <a:gd name="T4" fmla="*/ 0 w 81"/>
                  <a:gd name="T5" fmla="*/ 0 h 130"/>
                  <a:gd name="T6" fmla="*/ 0 60000 65536"/>
                  <a:gd name="T7" fmla="*/ 0 60000 65536"/>
                  <a:gd name="T8" fmla="*/ 0 60000 65536"/>
                </a:gdLst>
                <a:ahLst/>
                <a:cxnLst>
                  <a:cxn ang="T6">
                    <a:pos x="T0" y="T1"/>
                  </a:cxn>
                  <a:cxn ang="T7">
                    <a:pos x="T2" y="T3"/>
                  </a:cxn>
                  <a:cxn ang="T8">
                    <a:pos x="T4" y="T5"/>
                  </a:cxn>
                </a:cxnLst>
                <a:rect l="0" t="0" r="r" b="b"/>
                <a:pathLst>
                  <a:path w="81" h="130">
                    <a:moveTo>
                      <a:pt x="81" y="0"/>
                    </a:moveTo>
                    <a:lnTo>
                      <a:pt x="81"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76" name="Freeform 1583"/>
              <p:cNvSpPr>
                <a:spLocks/>
              </p:cNvSpPr>
              <p:nvPr/>
            </p:nvSpPr>
            <p:spPr bwMode="auto">
              <a:xfrm>
                <a:off x="4288" y="1984"/>
                <a:ext cx="42" cy="10"/>
              </a:xfrm>
              <a:custGeom>
                <a:avLst/>
                <a:gdLst>
                  <a:gd name="T0" fmla="*/ 0 w 120"/>
                  <a:gd name="T1" fmla="*/ 0 h 30"/>
                  <a:gd name="T2" fmla="*/ 0 w 120"/>
                  <a:gd name="T3" fmla="*/ 0 h 30"/>
                  <a:gd name="T4" fmla="*/ 0 w 120"/>
                  <a:gd name="T5" fmla="*/ 0 h 30"/>
                  <a:gd name="T6" fmla="*/ 0 60000 65536"/>
                  <a:gd name="T7" fmla="*/ 0 60000 65536"/>
                  <a:gd name="T8" fmla="*/ 0 60000 65536"/>
                </a:gdLst>
                <a:ahLst/>
                <a:cxnLst>
                  <a:cxn ang="T6">
                    <a:pos x="T0" y="T1"/>
                  </a:cxn>
                  <a:cxn ang="T7">
                    <a:pos x="T2" y="T3"/>
                  </a:cxn>
                  <a:cxn ang="T8">
                    <a:pos x="T4" y="T5"/>
                  </a:cxn>
                </a:cxnLst>
                <a:rect l="0" t="0" r="r" b="b"/>
                <a:pathLst>
                  <a:path w="120" h="30">
                    <a:moveTo>
                      <a:pt x="120" y="30"/>
                    </a:moveTo>
                    <a:lnTo>
                      <a:pt x="12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77" name="Freeform 1584"/>
              <p:cNvSpPr>
                <a:spLocks/>
              </p:cNvSpPr>
              <p:nvPr/>
            </p:nvSpPr>
            <p:spPr bwMode="auto">
              <a:xfrm>
                <a:off x="5184" y="2898"/>
                <a:ext cx="50" cy="10"/>
              </a:xfrm>
              <a:custGeom>
                <a:avLst/>
                <a:gdLst>
                  <a:gd name="T0" fmla="*/ 0 w 140"/>
                  <a:gd name="T1" fmla="*/ 0 h 30"/>
                  <a:gd name="T2" fmla="*/ 0 w 140"/>
                  <a:gd name="T3" fmla="*/ 0 h 30"/>
                  <a:gd name="T4" fmla="*/ 0 w 140"/>
                  <a:gd name="T5" fmla="*/ 0 h 30"/>
                  <a:gd name="T6" fmla="*/ 0 60000 65536"/>
                  <a:gd name="T7" fmla="*/ 0 60000 65536"/>
                  <a:gd name="T8" fmla="*/ 0 60000 65536"/>
                </a:gdLst>
                <a:ahLst/>
                <a:cxnLst>
                  <a:cxn ang="T6">
                    <a:pos x="T0" y="T1"/>
                  </a:cxn>
                  <a:cxn ang="T7">
                    <a:pos x="T2" y="T3"/>
                  </a:cxn>
                  <a:cxn ang="T8">
                    <a:pos x="T4" y="T5"/>
                  </a:cxn>
                </a:cxnLst>
                <a:rect l="0" t="0" r="r" b="b"/>
                <a:pathLst>
                  <a:path w="140" h="30">
                    <a:moveTo>
                      <a:pt x="0" y="0"/>
                    </a:moveTo>
                    <a:lnTo>
                      <a:pt x="0" y="0"/>
                    </a:lnTo>
                    <a:lnTo>
                      <a:pt x="14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78" name="Freeform 1585"/>
              <p:cNvSpPr>
                <a:spLocks/>
              </p:cNvSpPr>
              <p:nvPr/>
            </p:nvSpPr>
            <p:spPr bwMode="auto">
              <a:xfrm>
                <a:off x="3491" y="3750"/>
                <a:ext cx="14"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40" y="0"/>
                    </a:moveTo>
                    <a:lnTo>
                      <a:pt x="4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79" name="Freeform 1586"/>
              <p:cNvSpPr>
                <a:spLocks/>
              </p:cNvSpPr>
              <p:nvPr/>
            </p:nvSpPr>
            <p:spPr bwMode="auto">
              <a:xfrm>
                <a:off x="4086" y="2410"/>
                <a:ext cx="57" cy="17"/>
              </a:xfrm>
              <a:custGeom>
                <a:avLst/>
                <a:gdLst>
                  <a:gd name="T0" fmla="*/ 0 w 160"/>
                  <a:gd name="T1" fmla="*/ 0 h 50"/>
                  <a:gd name="T2" fmla="*/ 0 w 160"/>
                  <a:gd name="T3" fmla="*/ 0 h 50"/>
                  <a:gd name="T4" fmla="*/ 0 w 160"/>
                  <a:gd name="T5" fmla="*/ 0 h 50"/>
                  <a:gd name="T6" fmla="*/ 0 60000 65536"/>
                  <a:gd name="T7" fmla="*/ 0 60000 65536"/>
                  <a:gd name="T8" fmla="*/ 0 60000 65536"/>
                </a:gdLst>
                <a:ahLst/>
                <a:cxnLst>
                  <a:cxn ang="T6">
                    <a:pos x="T0" y="T1"/>
                  </a:cxn>
                  <a:cxn ang="T7">
                    <a:pos x="T2" y="T3"/>
                  </a:cxn>
                  <a:cxn ang="T8">
                    <a:pos x="T4" y="T5"/>
                  </a:cxn>
                </a:cxnLst>
                <a:rect l="0" t="0" r="r" b="b"/>
                <a:pathLst>
                  <a:path w="160" h="50">
                    <a:moveTo>
                      <a:pt x="0" y="0"/>
                    </a:moveTo>
                    <a:lnTo>
                      <a:pt x="0" y="0"/>
                    </a:lnTo>
                    <a:lnTo>
                      <a:pt x="16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80" name="Freeform 1587"/>
              <p:cNvSpPr>
                <a:spLocks/>
              </p:cNvSpPr>
              <p:nvPr/>
            </p:nvSpPr>
            <p:spPr bwMode="auto">
              <a:xfrm>
                <a:off x="4603" y="2799"/>
                <a:ext cx="78" cy="24"/>
              </a:xfrm>
              <a:custGeom>
                <a:avLst/>
                <a:gdLst>
                  <a:gd name="T0" fmla="*/ 0 w 220"/>
                  <a:gd name="T1" fmla="*/ 0 h 70"/>
                  <a:gd name="T2" fmla="*/ 0 w 220"/>
                  <a:gd name="T3" fmla="*/ 0 h 70"/>
                  <a:gd name="T4" fmla="*/ 0 w 220"/>
                  <a:gd name="T5" fmla="*/ 0 h 70"/>
                  <a:gd name="T6" fmla="*/ 0 60000 65536"/>
                  <a:gd name="T7" fmla="*/ 0 60000 65536"/>
                  <a:gd name="T8" fmla="*/ 0 60000 65536"/>
                </a:gdLst>
                <a:ahLst/>
                <a:cxnLst>
                  <a:cxn ang="T6">
                    <a:pos x="T0" y="T1"/>
                  </a:cxn>
                  <a:cxn ang="T7">
                    <a:pos x="T2" y="T3"/>
                  </a:cxn>
                  <a:cxn ang="T8">
                    <a:pos x="T4" y="T5"/>
                  </a:cxn>
                </a:cxnLst>
                <a:rect l="0" t="0" r="r" b="b"/>
                <a:pathLst>
                  <a:path w="220" h="70">
                    <a:moveTo>
                      <a:pt x="220" y="70"/>
                    </a:moveTo>
                    <a:lnTo>
                      <a:pt x="22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81" name="Freeform 1588"/>
              <p:cNvSpPr>
                <a:spLocks/>
              </p:cNvSpPr>
              <p:nvPr/>
            </p:nvSpPr>
            <p:spPr bwMode="auto">
              <a:xfrm>
                <a:off x="3512" y="2021"/>
                <a:ext cx="36" cy="31"/>
              </a:xfrm>
              <a:custGeom>
                <a:avLst/>
                <a:gdLst>
                  <a:gd name="T0" fmla="*/ 0 w 100"/>
                  <a:gd name="T1" fmla="*/ 0 h 90"/>
                  <a:gd name="T2" fmla="*/ 0 w 100"/>
                  <a:gd name="T3" fmla="*/ 0 h 90"/>
                  <a:gd name="T4" fmla="*/ 0 w 100"/>
                  <a:gd name="T5" fmla="*/ 0 h 90"/>
                  <a:gd name="T6" fmla="*/ 0 60000 65536"/>
                  <a:gd name="T7" fmla="*/ 0 60000 65536"/>
                  <a:gd name="T8" fmla="*/ 0 60000 65536"/>
                </a:gdLst>
                <a:ahLst/>
                <a:cxnLst>
                  <a:cxn ang="T6">
                    <a:pos x="T0" y="T1"/>
                  </a:cxn>
                  <a:cxn ang="T7">
                    <a:pos x="T2" y="T3"/>
                  </a:cxn>
                  <a:cxn ang="T8">
                    <a:pos x="T4" y="T5"/>
                  </a:cxn>
                </a:cxnLst>
                <a:rect l="0" t="0" r="r" b="b"/>
                <a:pathLst>
                  <a:path w="100" h="90">
                    <a:moveTo>
                      <a:pt x="0" y="90"/>
                    </a:moveTo>
                    <a:lnTo>
                      <a:pt x="0" y="9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82" name="Freeform 1589"/>
              <p:cNvSpPr>
                <a:spLocks/>
              </p:cNvSpPr>
              <p:nvPr/>
            </p:nvSpPr>
            <p:spPr bwMode="auto">
              <a:xfrm>
                <a:off x="4444" y="1779"/>
                <a:ext cx="7" cy="24"/>
              </a:xfrm>
              <a:custGeom>
                <a:avLst/>
                <a:gdLst>
                  <a:gd name="T0" fmla="*/ 0 w 20"/>
                  <a:gd name="T1" fmla="*/ 0 h 70"/>
                  <a:gd name="T2" fmla="*/ 0 w 20"/>
                  <a:gd name="T3" fmla="*/ 0 h 70"/>
                  <a:gd name="T4" fmla="*/ 0 w 20"/>
                  <a:gd name="T5" fmla="*/ 0 h 70"/>
                  <a:gd name="T6" fmla="*/ 0 60000 65536"/>
                  <a:gd name="T7" fmla="*/ 0 60000 65536"/>
                  <a:gd name="T8" fmla="*/ 0 60000 65536"/>
                </a:gdLst>
                <a:ahLst/>
                <a:cxnLst>
                  <a:cxn ang="T6">
                    <a:pos x="T0" y="T1"/>
                  </a:cxn>
                  <a:cxn ang="T7">
                    <a:pos x="T2" y="T3"/>
                  </a:cxn>
                  <a:cxn ang="T8">
                    <a:pos x="T4" y="T5"/>
                  </a:cxn>
                </a:cxnLst>
                <a:rect l="0" t="0" r="r" b="b"/>
                <a:pathLst>
                  <a:path w="20" h="70">
                    <a:moveTo>
                      <a:pt x="20" y="70"/>
                    </a:moveTo>
                    <a:lnTo>
                      <a:pt x="2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83" name="Freeform 1590"/>
              <p:cNvSpPr>
                <a:spLocks/>
              </p:cNvSpPr>
              <p:nvPr/>
            </p:nvSpPr>
            <p:spPr bwMode="auto">
              <a:xfrm>
                <a:off x="4593" y="1616"/>
                <a:ext cx="0" cy="58"/>
              </a:xfrm>
              <a:custGeom>
                <a:avLst/>
                <a:gdLst>
                  <a:gd name="T0" fmla="*/ 0 h 170"/>
                  <a:gd name="T1" fmla="*/ 0 h 170"/>
                  <a:gd name="T2" fmla="*/ 0 h 170"/>
                  <a:gd name="T3" fmla="*/ 0 60000 65536"/>
                  <a:gd name="T4" fmla="*/ 0 60000 65536"/>
                  <a:gd name="T5" fmla="*/ 0 60000 65536"/>
                </a:gdLst>
                <a:ahLst/>
                <a:cxnLst>
                  <a:cxn ang="T3">
                    <a:pos x="0" y="T0"/>
                  </a:cxn>
                  <a:cxn ang="T4">
                    <a:pos x="0" y="T1"/>
                  </a:cxn>
                  <a:cxn ang="T5">
                    <a:pos x="0" y="T2"/>
                  </a:cxn>
                </a:cxnLst>
                <a:rect l="0" t="0" r="r" b="b"/>
                <a:pathLst>
                  <a:path h="170">
                    <a:moveTo>
                      <a:pt x="0" y="0"/>
                    </a:moveTo>
                    <a:lnTo>
                      <a:pt x="0" y="0"/>
                    </a:lnTo>
                    <a:lnTo>
                      <a:pt x="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84" name="Freeform 1591"/>
              <p:cNvSpPr>
                <a:spLocks/>
              </p:cNvSpPr>
              <p:nvPr/>
            </p:nvSpPr>
            <p:spPr bwMode="auto">
              <a:xfrm>
                <a:off x="4649" y="1667"/>
                <a:ext cx="50" cy="14"/>
              </a:xfrm>
              <a:custGeom>
                <a:avLst/>
                <a:gdLst>
                  <a:gd name="T0" fmla="*/ 0 w 140"/>
                  <a:gd name="T1" fmla="*/ 0 h 40"/>
                  <a:gd name="T2" fmla="*/ 0 w 140"/>
                  <a:gd name="T3" fmla="*/ 0 h 40"/>
                  <a:gd name="T4" fmla="*/ 0 w 140"/>
                  <a:gd name="T5" fmla="*/ 0 h 40"/>
                  <a:gd name="T6" fmla="*/ 0 60000 65536"/>
                  <a:gd name="T7" fmla="*/ 0 60000 65536"/>
                  <a:gd name="T8" fmla="*/ 0 60000 65536"/>
                </a:gdLst>
                <a:ahLst/>
                <a:cxnLst>
                  <a:cxn ang="T6">
                    <a:pos x="T0" y="T1"/>
                  </a:cxn>
                  <a:cxn ang="T7">
                    <a:pos x="T2" y="T3"/>
                  </a:cxn>
                  <a:cxn ang="T8">
                    <a:pos x="T4" y="T5"/>
                  </a:cxn>
                </a:cxnLst>
                <a:rect l="0" t="0" r="r" b="b"/>
                <a:pathLst>
                  <a:path w="140" h="40">
                    <a:moveTo>
                      <a:pt x="0" y="40"/>
                    </a:moveTo>
                    <a:lnTo>
                      <a:pt x="0" y="4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85" name="Freeform 1592"/>
              <p:cNvSpPr>
                <a:spLocks/>
              </p:cNvSpPr>
              <p:nvPr/>
            </p:nvSpPr>
            <p:spPr bwMode="auto">
              <a:xfrm>
                <a:off x="5372" y="2932"/>
                <a:ext cx="28" cy="47"/>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0" y="0"/>
                    </a:moveTo>
                    <a:lnTo>
                      <a:pt x="0" y="0"/>
                    </a:lnTo>
                    <a:lnTo>
                      <a:pt x="8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86" name="Freeform 1593"/>
              <p:cNvSpPr>
                <a:spLocks/>
              </p:cNvSpPr>
              <p:nvPr/>
            </p:nvSpPr>
            <p:spPr bwMode="auto">
              <a:xfrm>
                <a:off x="3700" y="1776"/>
                <a:ext cx="64" cy="3"/>
              </a:xfrm>
              <a:custGeom>
                <a:avLst/>
                <a:gdLst>
                  <a:gd name="T0" fmla="*/ 0 w 181"/>
                  <a:gd name="T1" fmla="*/ 0 h 10"/>
                  <a:gd name="T2" fmla="*/ 0 w 181"/>
                  <a:gd name="T3" fmla="*/ 0 h 10"/>
                  <a:gd name="T4" fmla="*/ 0 w 181"/>
                  <a:gd name="T5" fmla="*/ 0 h 10"/>
                  <a:gd name="T6" fmla="*/ 0 60000 65536"/>
                  <a:gd name="T7" fmla="*/ 0 60000 65536"/>
                  <a:gd name="T8" fmla="*/ 0 60000 65536"/>
                </a:gdLst>
                <a:ahLst/>
                <a:cxnLst>
                  <a:cxn ang="T6">
                    <a:pos x="T0" y="T1"/>
                  </a:cxn>
                  <a:cxn ang="T7">
                    <a:pos x="T2" y="T3"/>
                  </a:cxn>
                  <a:cxn ang="T8">
                    <a:pos x="T4" y="T5"/>
                  </a:cxn>
                </a:cxnLst>
                <a:rect l="0" t="0" r="r" b="b"/>
                <a:pathLst>
                  <a:path w="181" h="10">
                    <a:moveTo>
                      <a:pt x="181" y="0"/>
                    </a:moveTo>
                    <a:lnTo>
                      <a:pt x="181"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87" name="Freeform 1594"/>
              <p:cNvSpPr>
                <a:spLocks/>
              </p:cNvSpPr>
              <p:nvPr/>
            </p:nvSpPr>
            <p:spPr bwMode="auto">
              <a:xfrm>
                <a:off x="5173" y="3361"/>
                <a:ext cx="25" cy="34"/>
              </a:xfrm>
              <a:custGeom>
                <a:avLst/>
                <a:gdLst>
                  <a:gd name="T0" fmla="*/ 0 w 70"/>
                  <a:gd name="T1" fmla="*/ 0 h 100"/>
                  <a:gd name="T2" fmla="*/ 0 w 70"/>
                  <a:gd name="T3" fmla="*/ 0 h 100"/>
                  <a:gd name="T4" fmla="*/ 0 w 70"/>
                  <a:gd name="T5" fmla="*/ 0 h 100"/>
                  <a:gd name="T6" fmla="*/ 0 60000 65536"/>
                  <a:gd name="T7" fmla="*/ 0 60000 65536"/>
                  <a:gd name="T8" fmla="*/ 0 60000 65536"/>
                </a:gdLst>
                <a:ahLst/>
                <a:cxnLst>
                  <a:cxn ang="T6">
                    <a:pos x="T0" y="T1"/>
                  </a:cxn>
                  <a:cxn ang="T7">
                    <a:pos x="T2" y="T3"/>
                  </a:cxn>
                  <a:cxn ang="T8">
                    <a:pos x="T4" y="T5"/>
                  </a:cxn>
                </a:cxnLst>
                <a:rect l="0" t="0" r="r" b="b"/>
                <a:pathLst>
                  <a:path w="70" h="100">
                    <a:moveTo>
                      <a:pt x="70" y="0"/>
                    </a:moveTo>
                    <a:lnTo>
                      <a:pt x="7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88" name="Freeform 1595"/>
              <p:cNvSpPr>
                <a:spLocks/>
              </p:cNvSpPr>
              <p:nvPr/>
            </p:nvSpPr>
            <p:spPr bwMode="auto">
              <a:xfrm>
                <a:off x="4366" y="2632"/>
                <a:ext cx="64" cy="99"/>
              </a:xfrm>
              <a:custGeom>
                <a:avLst/>
                <a:gdLst>
                  <a:gd name="T0" fmla="*/ 0 w 180"/>
                  <a:gd name="T1" fmla="*/ 0 h 290"/>
                  <a:gd name="T2" fmla="*/ 0 w 180"/>
                  <a:gd name="T3" fmla="*/ 0 h 290"/>
                  <a:gd name="T4" fmla="*/ 0 w 180"/>
                  <a:gd name="T5" fmla="*/ 0 h 290"/>
                  <a:gd name="T6" fmla="*/ 0 60000 65536"/>
                  <a:gd name="T7" fmla="*/ 0 60000 65536"/>
                  <a:gd name="T8" fmla="*/ 0 60000 65536"/>
                </a:gdLst>
                <a:ahLst/>
                <a:cxnLst>
                  <a:cxn ang="T6">
                    <a:pos x="T0" y="T1"/>
                  </a:cxn>
                  <a:cxn ang="T7">
                    <a:pos x="T2" y="T3"/>
                  </a:cxn>
                  <a:cxn ang="T8">
                    <a:pos x="T4" y="T5"/>
                  </a:cxn>
                </a:cxnLst>
                <a:rect l="0" t="0" r="r" b="b"/>
                <a:pathLst>
                  <a:path w="180" h="290">
                    <a:moveTo>
                      <a:pt x="180" y="290"/>
                    </a:moveTo>
                    <a:lnTo>
                      <a:pt x="180" y="2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89" name="Freeform 1596"/>
              <p:cNvSpPr>
                <a:spLocks/>
              </p:cNvSpPr>
              <p:nvPr/>
            </p:nvSpPr>
            <p:spPr bwMode="auto">
              <a:xfrm>
                <a:off x="5535" y="2884"/>
                <a:ext cx="49" cy="3"/>
              </a:xfrm>
              <a:custGeom>
                <a:avLst/>
                <a:gdLst>
                  <a:gd name="T0" fmla="*/ 0 w 140"/>
                  <a:gd name="T1" fmla="*/ 0 h 10"/>
                  <a:gd name="T2" fmla="*/ 0 w 140"/>
                  <a:gd name="T3" fmla="*/ 0 h 10"/>
                  <a:gd name="T4" fmla="*/ 0 w 140"/>
                  <a:gd name="T5" fmla="*/ 0 h 10"/>
                  <a:gd name="T6" fmla="*/ 0 60000 65536"/>
                  <a:gd name="T7" fmla="*/ 0 60000 65536"/>
                  <a:gd name="T8" fmla="*/ 0 60000 65536"/>
                </a:gdLst>
                <a:ahLst/>
                <a:cxnLst>
                  <a:cxn ang="T6">
                    <a:pos x="T0" y="T1"/>
                  </a:cxn>
                  <a:cxn ang="T7">
                    <a:pos x="T2" y="T3"/>
                  </a:cxn>
                  <a:cxn ang="T8">
                    <a:pos x="T4" y="T5"/>
                  </a:cxn>
                </a:cxnLst>
                <a:rect l="0" t="0" r="r" b="b"/>
                <a:pathLst>
                  <a:path w="140" h="10">
                    <a:moveTo>
                      <a:pt x="0" y="0"/>
                    </a:moveTo>
                    <a:lnTo>
                      <a:pt x="0" y="0"/>
                    </a:lnTo>
                    <a:lnTo>
                      <a:pt x="14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90" name="Freeform 1597"/>
              <p:cNvSpPr>
                <a:spLocks/>
              </p:cNvSpPr>
              <p:nvPr/>
            </p:nvSpPr>
            <p:spPr bwMode="auto">
              <a:xfrm>
                <a:off x="4557" y="2209"/>
                <a:ext cx="46" cy="48"/>
              </a:xfrm>
              <a:custGeom>
                <a:avLst/>
                <a:gdLst>
                  <a:gd name="T0" fmla="*/ 0 w 131"/>
                  <a:gd name="T1" fmla="*/ 0 h 140"/>
                  <a:gd name="T2" fmla="*/ 0 w 131"/>
                  <a:gd name="T3" fmla="*/ 0 h 140"/>
                  <a:gd name="T4" fmla="*/ 0 w 131"/>
                  <a:gd name="T5" fmla="*/ 0 h 140"/>
                  <a:gd name="T6" fmla="*/ 0 60000 65536"/>
                  <a:gd name="T7" fmla="*/ 0 60000 65536"/>
                  <a:gd name="T8" fmla="*/ 0 60000 65536"/>
                </a:gdLst>
                <a:ahLst/>
                <a:cxnLst>
                  <a:cxn ang="T6">
                    <a:pos x="T0" y="T1"/>
                  </a:cxn>
                  <a:cxn ang="T7">
                    <a:pos x="T2" y="T3"/>
                  </a:cxn>
                  <a:cxn ang="T8">
                    <a:pos x="T4" y="T5"/>
                  </a:cxn>
                </a:cxnLst>
                <a:rect l="0" t="0" r="r" b="b"/>
                <a:pathLst>
                  <a:path w="131" h="140">
                    <a:moveTo>
                      <a:pt x="0" y="140"/>
                    </a:moveTo>
                    <a:lnTo>
                      <a:pt x="0" y="140"/>
                    </a:lnTo>
                    <a:lnTo>
                      <a:pt x="1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91" name="Freeform 1598"/>
              <p:cNvSpPr>
                <a:spLocks/>
              </p:cNvSpPr>
              <p:nvPr/>
            </p:nvSpPr>
            <p:spPr bwMode="auto">
              <a:xfrm>
                <a:off x="3785" y="3174"/>
                <a:ext cx="18" cy="54"/>
              </a:xfrm>
              <a:custGeom>
                <a:avLst/>
                <a:gdLst>
                  <a:gd name="T0" fmla="*/ 0 w 50"/>
                  <a:gd name="T1" fmla="*/ 0 h 160"/>
                  <a:gd name="T2" fmla="*/ 0 w 50"/>
                  <a:gd name="T3" fmla="*/ 0 h 160"/>
                  <a:gd name="T4" fmla="*/ 0 w 50"/>
                  <a:gd name="T5" fmla="*/ 0 h 160"/>
                  <a:gd name="T6" fmla="*/ 0 60000 65536"/>
                  <a:gd name="T7" fmla="*/ 0 60000 65536"/>
                  <a:gd name="T8" fmla="*/ 0 60000 65536"/>
                </a:gdLst>
                <a:ahLst/>
                <a:cxnLst>
                  <a:cxn ang="T6">
                    <a:pos x="T0" y="T1"/>
                  </a:cxn>
                  <a:cxn ang="T7">
                    <a:pos x="T2" y="T3"/>
                  </a:cxn>
                  <a:cxn ang="T8">
                    <a:pos x="T4" y="T5"/>
                  </a:cxn>
                </a:cxnLst>
                <a:rect l="0" t="0" r="r" b="b"/>
                <a:pathLst>
                  <a:path w="50" h="160">
                    <a:moveTo>
                      <a:pt x="0" y="160"/>
                    </a:moveTo>
                    <a:lnTo>
                      <a:pt x="0" y="160"/>
                    </a:lnTo>
                    <a:lnTo>
                      <a:pt x="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92" name="Freeform 1599"/>
              <p:cNvSpPr>
                <a:spLocks/>
              </p:cNvSpPr>
              <p:nvPr/>
            </p:nvSpPr>
            <p:spPr bwMode="auto">
              <a:xfrm>
                <a:off x="3803" y="3089"/>
                <a:ext cx="3" cy="85"/>
              </a:xfrm>
              <a:custGeom>
                <a:avLst/>
                <a:gdLst>
                  <a:gd name="T0" fmla="*/ 0 w 10"/>
                  <a:gd name="T1" fmla="*/ 0 h 250"/>
                  <a:gd name="T2" fmla="*/ 0 w 10"/>
                  <a:gd name="T3" fmla="*/ 0 h 250"/>
                  <a:gd name="T4" fmla="*/ 0 w 10"/>
                  <a:gd name="T5" fmla="*/ 0 h 250"/>
                  <a:gd name="T6" fmla="*/ 0 60000 65536"/>
                  <a:gd name="T7" fmla="*/ 0 60000 65536"/>
                  <a:gd name="T8" fmla="*/ 0 60000 65536"/>
                </a:gdLst>
                <a:ahLst/>
                <a:cxnLst>
                  <a:cxn ang="T6">
                    <a:pos x="T0" y="T1"/>
                  </a:cxn>
                  <a:cxn ang="T7">
                    <a:pos x="T2" y="T3"/>
                  </a:cxn>
                  <a:cxn ang="T8">
                    <a:pos x="T4" y="T5"/>
                  </a:cxn>
                </a:cxnLst>
                <a:rect l="0" t="0" r="r" b="b"/>
                <a:pathLst>
                  <a:path w="10" h="250">
                    <a:moveTo>
                      <a:pt x="10" y="0"/>
                    </a:moveTo>
                    <a:lnTo>
                      <a:pt x="10" y="0"/>
                    </a:lnTo>
                    <a:lnTo>
                      <a:pt x="0" y="2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93" name="Freeform 1600"/>
              <p:cNvSpPr>
                <a:spLocks/>
              </p:cNvSpPr>
              <p:nvPr/>
            </p:nvSpPr>
            <p:spPr bwMode="auto">
              <a:xfrm>
                <a:off x="5159" y="3719"/>
                <a:ext cx="14"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0" y="0"/>
                    </a:moveTo>
                    <a:lnTo>
                      <a:pt x="0" y="0"/>
                    </a:lnTo>
                    <a:lnTo>
                      <a:pt x="4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94" name="Freeform 1601"/>
              <p:cNvSpPr>
                <a:spLocks/>
              </p:cNvSpPr>
              <p:nvPr/>
            </p:nvSpPr>
            <p:spPr bwMode="auto">
              <a:xfrm>
                <a:off x="4681" y="2809"/>
                <a:ext cx="71" cy="14"/>
              </a:xfrm>
              <a:custGeom>
                <a:avLst/>
                <a:gdLst>
                  <a:gd name="T0" fmla="*/ 0 w 200"/>
                  <a:gd name="T1" fmla="*/ 0 h 40"/>
                  <a:gd name="T2" fmla="*/ 0 w 200"/>
                  <a:gd name="T3" fmla="*/ 0 h 40"/>
                  <a:gd name="T4" fmla="*/ 0 w 200"/>
                  <a:gd name="T5" fmla="*/ 0 h 40"/>
                  <a:gd name="T6" fmla="*/ 0 60000 65536"/>
                  <a:gd name="T7" fmla="*/ 0 60000 65536"/>
                  <a:gd name="T8" fmla="*/ 0 60000 65536"/>
                </a:gdLst>
                <a:ahLst/>
                <a:cxnLst>
                  <a:cxn ang="T6">
                    <a:pos x="T0" y="T1"/>
                  </a:cxn>
                  <a:cxn ang="T7">
                    <a:pos x="T2" y="T3"/>
                  </a:cxn>
                  <a:cxn ang="T8">
                    <a:pos x="T4" y="T5"/>
                  </a:cxn>
                </a:cxnLst>
                <a:rect l="0" t="0" r="r" b="b"/>
                <a:pathLst>
                  <a:path w="200" h="40">
                    <a:moveTo>
                      <a:pt x="200" y="0"/>
                    </a:moveTo>
                    <a:lnTo>
                      <a:pt x="20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95" name="Freeform 1602"/>
              <p:cNvSpPr>
                <a:spLocks/>
              </p:cNvSpPr>
              <p:nvPr/>
            </p:nvSpPr>
            <p:spPr bwMode="auto">
              <a:xfrm>
                <a:off x="4656" y="2823"/>
                <a:ext cx="25" cy="41"/>
              </a:xfrm>
              <a:custGeom>
                <a:avLst/>
                <a:gdLst>
                  <a:gd name="T0" fmla="*/ 0 w 70"/>
                  <a:gd name="T1" fmla="*/ 0 h 120"/>
                  <a:gd name="T2" fmla="*/ 0 w 70"/>
                  <a:gd name="T3" fmla="*/ 0 h 120"/>
                  <a:gd name="T4" fmla="*/ 0 w 70"/>
                  <a:gd name="T5" fmla="*/ 0 h 120"/>
                  <a:gd name="T6" fmla="*/ 0 60000 65536"/>
                  <a:gd name="T7" fmla="*/ 0 60000 65536"/>
                  <a:gd name="T8" fmla="*/ 0 60000 65536"/>
                </a:gdLst>
                <a:ahLst/>
                <a:cxnLst>
                  <a:cxn ang="T6">
                    <a:pos x="T0" y="T1"/>
                  </a:cxn>
                  <a:cxn ang="T7">
                    <a:pos x="T2" y="T3"/>
                  </a:cxn>
                  <a:cxn ang="T8">
                    <a:pos x="T4" y="T5"/>
                  </a:cxn>
                </a:cxnLst>
                <a:rect l="0" t="0" r="r" b="b"/>
                <a:pathLst>
                  <a:path w="70" h="120">
                    <a:moveTo>
                      <a:pt x="0" y="120"/>
                    </a:moveTo>
                    <a:lnTo>
                      <a:pt x="0" y="12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96" name="Freeform 1603"/>
              <p:cNvSpPr>
                <a:spLocks/>
              </p:cNvSpPr>
              <p:nvPr/>
            </p:nvSpPr>
            <p:spPr bwMode="auto">
              <a:xfrm>
                <a:off x="3239" y="2812"/>
                <a:ext cx="53" cy="28"/>
              </a:xfrm>
              <a:custGeom>
                <a:avLst/>
                <a:gdLst>
                  <a:gd name="T0" fmla="*/ 0 w 150"/>
                  <a:gd name="T1" fmla="*/ 0 h 80"/>
                  <a:gd name="T2" fmla="*/ 0 w 150"/>
                  <a:gd name="T3" fmla="*/ 0 h 80"/>
                  <a:gd name="T4" fmla="*/ 0 w 150"/>
                  <a:gd name="T5" fmla="*/ 0 h 80"/>
                  <a:gd name="T6" fmla="*/ 0 60000 65536"/>
                  <a:gd name="T7" fmla="*/ 0 60000 65536"/>
                  <a:gd name="T8" fmla="*/ 0 60000 65536"/>
                </a:gdLst>
                <a:ahLst/>
                <a:cxnLst>
                  <a:cxn ang="T6">
                    <a:pos x="T0" y="T1"/>
                  </a:cxn>
                  <a:cxn ang="T7">
                    <a:pos x="T2" y="T3"/>
                  </a:cxn>
                  <a:cxn ang="T8">
                    <a:pos x="T4" y="T5"/>
                  </a:cxn>
                </a:cxnLst>
                <a:rect l="0" t="0" r="r" b="b"/>
                <a:pathLst>
                  <a:path w="150" h="80">
                    <a:moveTo>
                      <a:pt x="0" y="80"/>
                    </a:moveTo>
                    <a:lnTo>
                      <a:pt x="0" y="8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97" name="Freeform 1604"/>
              <p:cNvSpPr>
                <a:spLocks/>
              </p:cNvSpPr>
              <p:nvPr/>
            </p:nvSpPr>
            <p:spPr bwMode="auto">
              <a:xfrm>
                <a:off x="5134" y="3624"/>
                <a:ext cx="11" cy="48"/>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30" y="140"/>
                    </a:moveTo>
                    <a:lnTo>
                      <a:pt x="3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98" name="Freeform 1605"/>
              <p:cNvSpPr>
                <a:spLocks/>
              </p:cNvSpPr>
              <p:nvPr/>
            </p:nvSpPr>
            <p:spPr bwMode="auto">
              <a:xfrm>
                <a:off x="5127" y="3573"/>
                <a:ext cx="7" cy="51"/>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0" y="0"/>
                    </a:moveTo>
                    <a:lnTo>
                      <a:pt x="0" y="0"/>
                    </a:lnTo>
                    <a:lnTo>
                      <a:pt x="2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399" name="Freeform 1606"/>
              <p:cNvSpPr>
                <a:spLocks/>
              </p:cNvSpPr>
              <p:nvPr/>
            </p:nvSpPr>
            <p:spPr bwMode="auto">
              <a:xfrm>
                <a:off x="3505" y="1565"/>
                <a:ext cx="39" cy="37"/>
              </a:xfrm>
              <a:custGeom>
                <a:avLst/>
                <a:gdLst>
                  <a:gd name="T0" fmla="*/ 0 w 110"/>
                  <a:gd name="T1" fmla="*/ 0 h 110"/>
                  <a:gd name="T2" fmla="*/ 0 w 110"/>
                  <a:gd name="T3" fmla="*/ 0 h 110"/>
                  <a:gd name="T4" fmla="*/ 0 w 110"/>
                  <a:gd name="T5" fmla="*/ 0 h 110"/>
                  <a:gd name="T6" fmla="*/ 0 60000 65536"/>
                  <a:gd name="T7" fmla="*/ 0 60000 65536"/>
                  <a:gd name="T8" fmla="*/ 0 60000 65536"/>
                </a:gdLst>
                <a:ahLst/>
                <a:cxnLst>
                  <a:cxn ang="T6">
                    <a:pos x="T0" y="T1"/>
                  </a:cxn>
                  <a:cxn ang="T7">
                    <a:pos x="T2" y="T3"/>
                  </a:cxn>
                  <a:cxn ang="T8">
                    <a:pos x="T4" y="T5"/>
                  </a:cxn>
                </a:cxnLst>
                <a:rect l="0" t="0" r="r" b="b"/>
                <a:pathLst>
                  <a:path w="110" h="110">
                    <a:moveTo>
                      <a:pt x="0" y="0"/>
                    </a:moveTo>
                    <a:lnTo>
                      <a:pt x="0" y="0"/>
                    </a:lnTo>
                    <a:lnTo>
                      <a:pt x="11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00" name="Freeform 1607"/>
              <p:cNvSpPr>
                <a:spLocks/>
              </p:cNvSpPr>
              <p:nvPr/>
            </p:nvSpPr>
            <p:spPr bwMode="auto">
              <a:xfrm>
                <a:off x="3544" y="1602"/>
                <a:ext cx="205" cy="34"/>
              </a:xfrm>
              <a:custGeom>
                <a:avLst/>
                <a:gdLst>
                  <a:gd name="T0" fmla="*/ 0 w 580"/>
                  <a:gd name="T1" fmla="*/ 0 h 100"/>
                  <a:gd name="T2" fmla="*/ 0 w 580"/>
                  <a:gd name="T3" fmla="*/ 0 h 100"/>
                  <a:gd name="T4" fmla="*/ 0 w 580"/>
                  <a:gd name="T5" fmla="*/ 0 h 100"/>
                  <a:gd name="T6" fmla="*/ 0 60000 65536"/>
                  <a:gd name="T7" fmla="*/ 0 60000 65536"/>
                  <a:gd name="T8" fmla="*/ 0 60000 65536"/>
                </a:gdLst>
                <a:ahLst/>
                <a:cxnLst>
                  <a:cxn ang="T6">
                    <a:pos x="T0" y="T1"/>
                  </a:cxn>
                  <a:cxn ang="T7">
                    <a:pos x="T2" y="T3"/>
                  </a:cxn>
                  <a:cxn ang="T8">
                    <a:pos x="T4" y="T5"/>
                  </a:cxn>
                </a:cxnLst>
                <a:rect l="0" t="0" r="r" b="b"/>
                <a:pathLst>
                  <a:path w="580" h="100">
                    <a:moveTo>
                      <a:pt x="580" y="100"/>
                    </a:moveTo>
                    <a:lnTo>
                      <a:pt x="58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01" name="Freeform 1608"/>
              <p:cNvSpPr>
                <a:spLocks/>
              </p:cNvSpPr>
              <p:nvPr/>
            </p:nvSpPr>
            <p:spPr bwMode="auto">
              <a:xfrm>
                <a:off x="3509" y="3610"/>
                <a:ext cx="14" cy="48"/>
              </a:xfrm>
              <a:custGeom>
                <a:avLst/>
                <a:gdLst>
                  <a:gd name="T0" fmla="*/ 0 w 40"/>
                  <a:gd name="T1" fmla="*/ 0 h 140"/>
                  <a:gd name="T2" fmla="*/ 0 w 40"/>
                  <a:gd name="T3" fmla="*/ 0 h 140"/>
                  <a:gd name="T4" fmla="*/ 0 w 40"/>
                  <a:gd name="T5" fmla="*/ 0 h 140"/>
                  <a:gd name="T6" fmla="*/ 0 60000 65536"/>
                  <a:gd name="T7" fmla="*/ 0 60000 65536"/>
                  <a:gd name="T8" fmla="*/ 0 60000 65536"/>
                </a:gdLst>
                <a:ahLst/>
                <a:cxnLst>
                  <a:cxn ang="T6">
                    <a:pos x="T0" y="T1"/>
                  </a:cxn>
                  <a:cxn ang="T7">
                    <a:pos x="T2" y="T3"/>
                  </a:cxn>
                  <a:cxn ang="T8">
                    <a:pos x="T4" y="T5"/>
                  </a:cxn>
                </a:cxnLst>
                <a:rect l="0" t="0" r="r" b="b"/>
                <a:pathLst>
                  <a:path w="40" h="140">
                    <a:moveTo>
                      <a:pt x="0" y="140"/>
                    </a:moveTo>
                    <a:lnTo>
                      <a:pt x="0" y="14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02" name="Freeform 1609"/>
              <p:cNvSpPr>
                <a:spLocks/>
              </p:cNvSpPr>
              <p:nvPr/>
            </p:nvSpPr>
            <p:spPr bwMode="auto">
              <a:xfrm>
                <a:off x="4617" y="1626"/>
                <a:ext cx="29" cy="37"/>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0" y="110"/>
                    </a:moveTo>
                    <a:lnTo>
                      <a:pt x="0" y="11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03" name="Freeform 1610"/>
              <p:cNvSpPr>
                <a:spLocks/>
              </p:cNvSpPr>
              <p:nvPr/>
            </p:nvSpPr>
            <p:spPr bwMode="auto">
              <a:xfrm>
                <a:off x="3643" y="1831"/>
                <a:ext cx="36" cy="20"/>
              </a:xfrm>
              <a:custGeom>
                <a:avLst/>
                <a:gdLst>
                  <a:gd name="T0" fmla="*/ 0 w 100"/>
                  <a:gd name="T1" fmla="*/ 0 h 60"/>
                  <a:gd name="T2" fmla="*/ 0 w 100"/>
                  <a:gd name="T3" fmla="*/ 0 h 60"/>
                  <a:gd name="T4" fmla="*/ 0 w 100"/>
                  <a:gd name="T5" fmla="*/ 0 h 60"/>
                  <a:gd name="T6" fmla="*/ 0 60000 65536"/>
                  <a:gd name="T7" fmla="*/ 0 60000 65536"/>
                  <a:gd name="T8" fmla="*/ 0 60000 65536"/>
                </a:gdLst>
                <a:ahLst/>
                <a:cxnLst>
                  <a:cxn ang="T6">
                    <a:pos x="T0" y="T1"/>
                  </a:cxn>
                  <a:cxn ang="T7">
                    <a:pos x="T2" y="T3"/>
                  </a:cxn>
                  <a:cxn ang="T8">
                    <a:pos x="T4" y="T5"/>
                  </a:cxn>
                </a:cxnLst>
                <a:rect l="0" t="0" r="r" b="b"/>
                <a:pathLst>
                  <a:path w="100" h="60">
                    <a:moveTo>
                      <a:pt x="100" y="60"/>
                    </a:moveTo>
                    <a:lnTo>
                      <a:pt x="10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04" name="Freeform 1611"/>
              <p:cNvSpPr>
                <a:spLocks/>
              </p:cNvSpPr>
              <p:nvPr/>
            </p:nvSpPr>
            <p:spPr bwMode="auto">
              <a:xfrm>
                <a:off x="3902" y="2240"/>
                <a:ext cx="414" cy="191"/>
              </a:xfrm>
              <a:custGeom>
                <a:avLst/>
                <a:gdLst>
                  <a:gd name="T0" fmla="*/ 0 w 1171"/>
                  <a:gd name="T1" fmla="*/ 0 h 560"/>
                  <a:gd name="T2" fmla="*/ 0 w 1171"/>
                  <a:gd name="T3" fmla="*/ 0 h 560"/>
                  <a:gd name="T4" fmla="*/ 0 w 1171"/>
                  <a:gd name="T5" fmla="*/ 0 h 560"/>
                  <a:gd name="T6" fmla="*/ 0 60000 65536"/>
                  <a:gd name="T7" fmla="*/ 0 60000 65536"/>
                  <a:gd name="T8" fmla="*/ 0 60000 65536"/>
                </a:gdLst>
                <a:ahLst/>
                <a:cxnLst>
                  <a:cxn ang="T6">
                    <a:pos x="T0" y="T1"/>
                  </a:cxn>
                  <a:cxn ang="T7">
                    <a:pos x="T2" y="T3"/>
                  </a:cxn>
                  <a:cxn ang="T8">
                    <a:pos x="T4" y="T5"/>
                  </a:cxn>
                </a:cxnLst>
                <a:rect l="0" t="0" r="r" b="b"/>
                <a:pathLst>
                  <a:path w="1171" h="560">
                    <a:moveTo>
                      <a:pt x="1171" y="560"/>
                    </a:moveTo>
                    <a:lnTo>
                      <a:pt x="1171" y="5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05" name="Freeform 1612"/>
              <p:cNvSpPr>
                <a:spLocks/>
              </p:cNvSpPr>
              <p:nvPr/>
            </p:nvSpPr>
            <p:spPr bwMode="auto">
              <a:xfrm>
                <a:off x="5145" y="3672"/>
                <a:ext cx="14" cy="47"/>
              </a:xfrm>
              <a:custGeom>
                <a:avLst/>
                <a:gdLst>
                  <a:gd name="T0" fmla="*/ 0 w 40"/>
                  <a:gd name="T1" fmla="*/ 0 h 140"/>
                  <a:gd name="T2" fmla="*/ 0 w 40"/>
                  <a:gd name="T3" fmla="*/ 0 h 140"/>
                  <a:gd name="T4" fmla="*/ 0 w 40"/>
                  <a:gd name="T5" fmla="*/ 0 h 140"/>
                  <a:gd name="T6" fmla="*/ 0 60000 65536"/>
                  <a:gd name="T7" fmla="*/ 0 60000 65536"/>
                  <a:gd name="T8" fmla="*/ 0 60000 65536"/>
                </a:gdLst>
                <a:ahLst/>
                <a:cxnLst>
                  <a:cxn ang="T6">
                    <a:pos x="T0" y="T1"/>
                  </a:cxn>
                  <a:cxn ang="T7">
                    <a:pos x="T2" y="T3"/>
                  </a:cxn>
                  <a:cxn ang="T8">
                    <a:pos x="T4" y="T5"/>
                  </a:cxn>
                </a:cxnLst>
                <a:rect l="0" t="0" r="r" b="b"/>
                <a:pathLst>
                  <a:path w="40" h="140">
                    <a:moveTo>
                      <a:pt x="40" y="140"/>
                    </a:moveTo>
                    <a:lnTo>
                      <a:pt x="4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06" name="Freeform 1613"/>
              <p:cNvSpPr>
                <a:spLocks/>
              </p:cNvSpPr>
              <p:nvPr/>
            </p:nvSpPr>
            <p:spPr bwMode="auto">
              <a:xfrm>
                <a:off x="5145" y="3672"/>
                <a:ext cx="50" cy="17"/>
              </a:xfrm>
              <a:custGeom>
                <a:avLst/>
                <a:gdLst>
                  <a:gd name="T0" fmla="*/ 0 w 140"/>
                  <a:gd name="T1" fmla="*/ 0 h 50"/>
                  <a:gd name="T2" fmla="*/ 0 w 140"/>
                  <a:gd name="T3" fmla="*/ 0 h 50"/>
                  <a:gd name="T4" fmla="*/ 0 w 140"/>
                  <a:gd name="T5" fmla="*/ 0 h 50"/>
                  <a:gd name="T6" fmla="*/ 0 60000 65536"/>
                  <a:gd name="T7" fmla="*/ 0 60000 65536"/>
                  <a:gd name="T8" fmla="*/ 0 60000 65536"/>
                </a:gdLst>
                <a:ahLst/>
                <a:cxnLst>
                  <a:cxn ang="T6">
                    <a:pos x="T0" y="T1"/>
                  </a:cxn>
                  <a:cxn ang="T7">
                    <a:pos x="T2" y="T3"/>
                  </a:cxn>
                  <a:cxn ang="T8">
                    <a:pos x="T4" y="T5"/>
                  </a:cxn>
                </a:cxnLst>
                <a:rect l="0" t="0" r="r" b="b"/>
                <a:pathLst>
                  <a:path w="140" h="50">
                    <a:moveTo>
                      <a:pt x="140" y="50"/>
                    </a:moveTo>
                    <a:lnTo>
                      <a:pt x="14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07" name="Freeform 1614"/>
              <p:cNvSpPr>
                <a:spLocks/>
              </p:cNvSpPr>
              <p:nvPr/>
            </p:nvSpPr>
            <p:spPr bwMode="auto">
              <a:xfrm>
                <a:off x="3725" y="3327"/>
                <a:ext cx="28" cy="41"/>
              </a:xfrm>
              <a:custGeom>
                <a:avLst/>
                <a:gdLst>
                  <a:gd name="T0" fmla="*/ 0 w 80"/>
                  <a:gd name="T1" fmla="*/ 0 h 120"/>
                  <a:gd name="T2" fmla="*/ 0 w 80"/>
                  <a:gd name="T3" fmla="*/ 0 h 120"/>
                  <a:gd name="T4" fmla="*/ 0 w 80"/>
                  <a:gd name="T5" fmla="*/ 0 h 120"/>
                  <a:gd name="T6" fmla="*/ 0 60000 65536"/>
                  <a:gd name="T7" fmla="*/ 0 60000 65536"/>
                  <a:gd name="T8" fmla="*/ 0 60000 65536"/>
                </a:gdLst>
                <a:ahLst/>
                <a:cxnLst>
                  <a:cxn ang="T6">
                    <a:pos x="T0" y="T1"/>
                  </a:cxn>
                  <a:cxn ang="T7">
                    <a:pos x="T2" y="T3"/>
                  </a:cxn>
                  <a:cxn ang="T8">
                    <a:pos x="T4" y="T5"/>
                  </a:cxn>
                </a:cxnLst>
                <a:rect l="0" t="0" r="r" b="b"/>
                <a:pathLst>
                  <a:path w="80" h="120">
                    <a:moveTo>
                      <a:pt x="80" y="120"/>
                    </a:moveTo>
                    <a:lnTo>
                      <a:pt x="8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08" name="Freeform 1615"/>
              <p:cNvSpPr>
                <a:spLocks/>
              </p:cNvSpPr>
              <p:nvPr/>
            </p:nvSpPr>
            <p:spPr bwMode="auto">
              <a:xfrm>
                <a:off x="3686" y="3327"/>
                <a:ext cx="39" cy="34"/>
              </a:xfrm>
              <a:custGeom>
                <a:avLst/>
                <a:gdLst>
                  <a:gd name="T0" fmla="*/ 0 w 110"/>
                  <a:gd name="T1" fmla="*/ 0 h 100"/>
                  <a:gd name="T2" fmla="*/ 0 w 110"/>
                  <a:gd name="T3" fmla="*/ 0 h 100"/>
                  <a:gd name="T4" fmla="*/ 0 w 110"/>
                  <a:gd name="T5" fmla="*/ 0 h 100"/>
                  <a:gd name="T6" fmla="*/ 0 60000 65536"/>
                  <a:gd name="T7" fmla="*/ 0 60000 65536"/>
                  <a:gd name="T8" fmla="*/ 0 60000 65536"/>
                </a:gdLst>
                <a:ahLst/>
                <a:cxnLst>
                  <a:cxn ang="T6">
                    <a:pos x="T0" y="T1"/>
                  </a:cxn>
                  <a:cxn ang="T7">
                    <a:pos x="T2" y="T3"/>
                  </a:cxn>
                  <a:cxn ang="T8">
                    <a:pos x="T4" y="T5"/>
                  </a:cxn>
                </a:cxnLst>
                <a:rect l="0" t="0" r="r" b="b"/>
                <a:pathLst>
                  <a:path w="110" h="100">
                    <a:moveTo>
                      <a:pt x="0" y="100"/>
                    </a:moveTo>
                    <a:lnTo>
                      <a:pt x="0" y="10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09" name="Freeform 1616"/>
              <p:cNvSpPr>
                <a:spLocks/>
              </p:cNvSpPr>
              <p:nvPr/>
            </p:nvSpPr>
            <p:spPr bwMode="auto">
              <a:xfrm>
                <a:off x="4345" y="2526"/>
                <a:ext cx="35" cy="38"/>
              </a:xfrm>
              <a:custGeom>
                <a:avLst/>
                <a:gdLst>
                  <a:gd name="T0" fmla="*/ 0 w 100"/>
                  <a:gd name="T1" fmla="*/ 0 h 110"/>
                  <a:gd name="T2" fmla="*/ 0 w 100"/>
                  <a:gd name="T3" fmla="*/ 0 h 110"/>
                  <a:gd name="T4" fmla="*/ 0 w 100"/>
                  <a:gd name="T5" fmla="*/ 0 h 110"/>
                  <a:gd name="T6" fmla="*/ 0 60000 65536"/>
                  <a:gd name="T7" fmla="*/ 0 60000 65536"/>
                  <a:gd name="T8" fmla="*/ 0 60000 65536"/>
                </a:gdLst>
                <a:ahLst/>
                <a:cxnLst>
                  <a:cxn ang="T6">
                    <a:pos x="T0" y="T1"/>
                  </a:cxn>
                  <a:cxn ang="T7">
                    <a:pos x="T2" y="T3"/>
                  </a:cxn>
                  <a:cxn ang="T8">
                    <a:pos x="T4" y="T5"/>
                  </a:cxn>
                </a:cxnLst>
                <a:rect l="0" t="0" r="r" b="b"/>
                <a:pathLst>
                  <a:path w="100" h="110">
                    <a:moveTo>
                      <a:pt x="0" y="110"/>
                    </a:moveTo>
                    <a:lnTo>
                      <a:pt x="0" y="11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10" name="Freeform 1617"/>
              <p:cNvSpPr>
                <a:spLocks/>
              </p:cNvSpPr>
              <p:nvPr/>
            </p:nvSpPr>
            <p:spPr bwMode="auto">
              <a:xfrm>
                <a:off x="3495" y="3658"/>
                <a:ext cx="14" cy="44"/>
              </a:xfrm>
              <a:custGeom>
                <a:avLst/>
                <a:gdLst>
                  <a:gd name="T0" fmla="*/ 0 w 40"/>
                  <a:gd name="T1" fmla="*/ 0 h 130"/>
                  <a:gd name="T2" fmla="*/ 0 w 40"/>
                  <a:gd name="T3" fmla="*/ 0 h 130"/>
                  <a:gd name="T4" fmla="*/ 0 w 40"/>
                  <a:gd name="T5" fmla="*/ 0 h 130"/>
                  <a:gd name="T6" fmla="*/ 0 60000 65536"/>
                  <a:gd name="T7" fmla="*/ 0 60000 65536"/>
                  <a:gd name="T8" fmla="*/ 0 60000 65536"/>
                </a:gdLst>
                <a:ahLst/>
                <a:cxnLst>
                  <a:cxn ang="T6">
                    <a:pos x="T0" y="T1"/>
                  </a:cxn>
                  <a:cxn ang="T7">
                    <a:pos x="T2" y="T3"/>
                  </a:cxn>
                  <a:cxn ang="T8">
                    <a:pos x="T4" y="T5"/>
                  </a:cxn>
                </a:cxnLst>
                <a:rect l="0" t="0" r="r" b="b"/>
                <a:pathLst>
                  <a:path w="40" h="130">
                    <a:moveTo>
                      <a:pt x="0" y="130"/>
                    </a:moveTo>
                    <a:lnTo>
                      <a:pt x="0" y="13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11" name="Freeform 1618"/>
              <p:cNvSpPr>
                <a:spLocks/>
              </p:cNvSpPr>
              <p:nvPr/>
            </p:nvSpPr>
            <p:spPr bwMode="auto">
              <a:xfrm>
                <a:off x="3828" y="1568"/>
                <a:ext cx="28" cy="51"/>
              </a:xfrm>
              <a:custGeom>
                <a:avLst/>
                <a:gdLst>
                  <a:gd name="T0" fmla="*/ 0 w 80"/>
                  <a:gd name="T1" fmla="*/ 0 h 150"/>
                  <a:gd name="T2" fmla="*/ 0 w 80"/>
                  <a:gd name="T3" fmla="*/ 0 h 150"/>
                  <a:gd name="T4" fmla="*/ 0 w 80"/>
                  <a:gd name="T5" fmla="*/ 0 h 150"/>
                  <a:gd name="T6" fmla="*/ 0 60000 65536"/>
                  <a:gd name="T7" fmla="*/ 0 60000 65536"/>
                  <a:gd name="T8" fmla="*/ 0 60000 65536"/>
                </a:gdLst>
                <a:ahLst/>
                <a:cxnLst>
                  <a:cxn ang="T6">
                    <a:pos x="T0" y="T1"/>
                  </a:cxn>
                  <a:cxn ang="T7">
                    <a:pos x="T2" y="T3"/>
                  </a:cxn>
                  <a:cxn ang="T8">
                    <a:pos x="T4" y="T5"/>
                  </a:cxn>
                </a:cxnLst>
                <a:rect l="0" t="0" r="r" b="b"/>
                <a:pathLst>
                  <a:path w="80" h="150">
                    <a:moveTo>
                      <a:pt x="0" y="150"/>
                    </a:moveTo>
                    <a:lnTo>
                      <a:pt x="0" y="15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12" name="Freeform 1619"/>
              <p:cNvSpPr>
                <a:spLocks/>
              </p:cNvSpPr>
              <p:nvPr/>
            </p:nvSpPr>
            <p:spPr bwMode="auto">
              <a:xfrm>
                <a:off x="4497" y="3140"/>
                <a:ext cx="14" cy="68"/>
              </a:xfrm>
              <a:custGeom>
                <a:avLst/>
                <a:gdLst>
                  <a:gd name="T0" fmla="*/ 0 w 40"/>
                  <a:gd name="T1" fmla="*/ 0 h 200"/>
                  <a:gd name="T2" fmla="*/ 0 w 40"/>
                  <a:gd name="T3" fmla="*/ 0 h 200"/>
                  <a:gd name="T4" fmla="*/ 0 w 40"/>
                  <a:gd name="T5" fmla="*/ 0 h 200"/>
                  <a:gd name="T6" fmla="*/ 0 60000 65536"/>
                  <a:gd name="T7" fmla="*/ 0 60000 65536"/>
                  <a:gd name="T8" fmla="*/ 0 60000 65536"/>
                </a:gdLst>
                <a:ahLst/>
                <a:cxnLst>
                  <a:cxn ang="T6">
                    <a:pos x="T0" y="T1"/>
                  </a:cxn>
                  <a:cxn ang="T7">
                    <a:pos x="T2" y="T3"/>
                  </a:cxn>
                  <a:cxn ang="T8">
                    <a:pos x="T4" y="T5"/>
                  </a:cxn>
                </a:cxnLst>
                <a:rect l="0" t="0" r="r" b="b"/>
                <a:pathLst>
                  <a:path w="40" h="200">
                    <a:moveTo>
                      <a:pt x="40" y="200"/>
                    </a:moveTo>
                    <a:lnTo>
                      <a:pt x="40" y="2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13" name="Freeform 1620"/>
              <p:cNvSpPr>
                <a:spLocks/>
              </p:cNvSpPr>
              <p:nvPr/>
            </p:nvSpPr>
            <p:spPr bwMode="auto">
              <a:xfrm>
                <a:off x="3764" y="1776"/>
                <a:ext cx="28" cy="44"/>
              </a:xfrm>
              <a:custGeom>
                <a:avLst/>
                <a:gdLst>
                  <a:gd name="T0" fmla="*/ 0 w 80"/>
                  <a:gd name="T1" fmla="*/ 0 h 130"/>
                  <a:gd name="T2" fmla="*/ 0 w 80"/>
                  <a:gd name="T3" fmla="*/ 0 h 130"/>
                  <a:gd name="T4" fmla="*/ 0 w 80"/>
                  <a:gd name="T5" fmla="*/ 0 h 130"/>
                  <a:gd name="T6" fmla="*/ 0 60000 65536"/>
                  <a:gd name="T7" fmla="*/ 0 60000 65536"/>
                  <a:gd name="T8" fmla="*/ 0 60000 65536"/>
                </a:gdLst>
                <a:ahLst/>
                <a:cxnLst>
                  <a:cxn ang="T6">
                    <a:pos x="T0" y="T1"/>
                  </a:cxn>
                  <a:cxn ang="T7">
                    <a:pos x="T2" y="T3"/>
                  </a:cxn>
                  <a:cxn ang="T8">
                    <a:pos x="T4" y="T5"/>
                  </a:cxn>
                </a:cxnLst>
                <a:rect l="0" t="0" r="r" b="b"/>
                <a:pathLst>
                  <a:path w="80" h="130">
                    <a:moveTo>
                      <a:pt x="0" y="0"/>
                    </a:moveTo>
                    <a:lnTo>
                      <a:pt x="0" y="0"/>
                    </a:lnTo>
                    <a:lnTo>
                      <a:pt x="8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14" name="Freeform 1621"/>
              <p:cNvSpPr>
                <a:spLocks/>
              </p:cNvSpPr>
              <p:nvPr/>
            </p:nvSpPr>
            <p:spPr bwMode="auto">
              <a:xfrm>
                <a:off x="4731" y="2509"/>
                <a:ext cx="17" cy="34"/>
              </a:xfrm>
              <a:custGeom>
                <a:avLst/>
                <a:gdLst>
                  <a:gd name="T0" fmla="*/ 0 w 50"/>
                  <a:gd name="T1" fmla="*/ 0 h 100"/>
                  <a:gd name="T2" fmla="*/ 0 w 50"/>
                  <a:gd name="T3" fmla="*/ 0 h 100"/>
                  <a:gd name="T4" fmla="*/ 0 w 50"/>
                  <a:gd name="T5" fmla="*/ 0 h 100"/>
                  <a:gd name="T6" fmla="*/ 0 60000 65536"/>
                  <a:gd name="T7" fmla="*/ 0 60000 65536"/>
                  <a:gd name="T8" fmla="*/ 0 60000 65536"/>
                </a:gdLst>
                <a:ahLst/>
                <a:cxnLst>
                  <a:cxn ang="T6">
                    <a:pos x="T0" y="T1"/>
                  </a:cxn>
                  <a:cxn ang="T7">
                    <a:pos x="T2" y="T3"/>
                  </a:cxn>
                  <a:cxn ang="T8">
                    <a:pos x="T4" y="T5"/>
                  </a:cxn>
                </a:cxnLst>
                <a:rect l="0" t="0" r="r" b="b"/>
                <a:pathLst>
                  <a:path w="50" h="100">
                    <a:moveTo>
                      <a:pt x="50" y="100"/>
                    </a:moveTo>
                    <a:lnTo>
                      <a:pt x="5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15" name="Freeform 1622"/>
              <p:cNvSpPr>
                <a:spLocks/>
              </p:cNvSpPr>
              <p:nvPr/>
            </p:nvSpPr>
            <p:spPr bwMode="auto">
              <a:xfrm>
                <a:off x="4345" y="2564"/>
                <a:ext cx="14" cy="17"/>
              </a:xfrm>
              <a:custGeom>
                <a:avLst/>
                <a:gdLst>
                  <a:gd name="T0" fmla="*/ 0 w 40"/>
                  <a:gd name="T1" fmla="*/ 0 h 50"/>
                  <a:gd name="T2" fmla="*/ 0 w 40"/>
                  <a:gd name="T3" fmla="*/ 0 h 50"/>
                  <a:gd name="T4" fmla="*/ 0 w 40"/>
                  <a:gd name="T5" fmla="*/ 0 h 50"/>
                  <a:gd name="T6" fmla="*/ 0 60000 65536"/>
                  <a:gd name="T7" fmla="*/ 0 60000 65536"/>
                  <a:gd name="T8" fmla="*/ 0 60000 65536"/>
                </a:gdLst>
                <a:ahLst/>
                <a:cxnLst>
                  <a:cxn ang="T6">
                    <a:pos x="T0" y="T1"/>
                  </a:cxn>
                  <a:cxn ang="T7">
                    <a:pos x="T2" y="T3"/>
                  </a:cxn>
                  <a:cxn ang="T8">
                    <a:pos x="T4" y="T5"/>
                  </a:cxn>
                </a:cxnLst>
                <a:rect l="0" t="0" r="r" b="b"/>
                <a:pathLst>
                  <a:path w="40" h="50">
                    <a:moveTo>
                      <a:pt x="0" y="0"/>
                    </a:moveTo>
                    <a:lnTo>
                      <a:pt x="0" y="0"/>
                    </a:lnTo>
                    <a:lnTo>
                      <a:pt x="4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16" name="Freeform 1623"/>
              <p:cNvSpPr>
                <a:spLocks/>
              </p:cNvSpPr>
              <p:nvPr/>
            </p:nvSpPr>
            <p:spPr bwMode="auto">
              <a:xfrm>
                <a:off x="5343" y="2860"/>
                <a:ext cx="43" cy="31"/>
              </a:xfrm>
              <a:custGeom>
                <a:avLst/>
                <a:gdLst>
                  <a:gd name="T0" fmla="*/ 0 w 120"/>
                  <a:gd name="T1" fmla="*/ 0 h 90"/>
                  <a:gd name="T2" fmla="*/ 0 w 120"/>
                  <a:gd name="T3" fmla="*/ 0 h 90"/>
                  <a:gd name="T4" fmla="*/ 0 w 120"/>
                  <a:gd name="T5" fmla="*/ 0 h 90"/>
                  <a:gd name="T6" fmla="*/ 0 60000 65536"/>
                  <a:gd name="T7" fmla="*/ 0 60000 65536"/>
                  <a:gd name="T8" fmla="*/ 0 60000 65536"/>
                </a:gdLst>
                <a:ahLst/>
                <a:cxnLst>
                  <a:cxn ang="T6">
                    <a:pos x="T0" y="T1"/>
                  </a:cxn>
                  <a:cxn ang="T7">
                    <a:pos x="T2" y="T3"/>
                  </a:cxn>
                  <a:cxn ang="T8">
                    <a:pos x="T4" y="T5"/>
                  </a:cxn>
                </a:cxnLst>
                <a:rect l="0" t="0" r="r" b="b"/>
                <a:pathLst>
                  <a:path w="120" h="90">
                    <a:moveTo>
                      <a:pt x="0" y="90"/>
                    </a:moveTo>
                    <a:lnTo>
                      <a:pt x="0" y="9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17" name="Freeform 1624"/>
              <p:cNvSpPr>
                <a:spLocks/>
              </p:cNvSpPr>
              <p:nvPr/>
            </p:nvSpPr>
            <p:spPr bwMode="auto">
              <a:xfrm>
                <a:off x="4143" y="1800"/>
                <a:ext cx="191" cy="20"/>
              </a:xfrm>
              <a:custGeom>
                <a:avLst/>
                <a:gdLst>
                  <a:gd name="T0" fmla="*/ 0 w 541"/>
                  <a:gd name="T1" fmla="*/ 0 h 60"/>
                  <a:gd name="T2" fmla="*/ 0 w 541"/>
                  <a:gd name="T3" fmla="*/ 0 h 60"/>
                  <a:gd name="T4" fmla="*/ 0 w 541"/>
                  <a:gd name="T5" fmla="*/ 0 h 60"/>
                  <a:gd name="T6" fmla="*/ 0 60000 65536"/>
                  <a:gd name="T7" fmla="*/ 0 60000 65536"/>
                  <a:gd name="T8" fmla="*/ 0 60000 65536"/>
                </a:gdLst>
                <a:ahLst/>
                <a:cxnLst>
                  <a:cxn ang="T6">
                    <a:pos x="T0" y="T1"/>
                  </a:cxn>
                  <a:cxn ang="T7">
                    <a:pos x="T2" y="T3"/>
                  </a:cxn>
                  <a:cxn ang="T8">
                    <a:pos x="T4" y="T5"/>
                  </a:cxn>
                </a:cxnLst>
                <a:rect l="0" t="0" r="r" b="b"/>
                <a:pathLst>
                  <a:path w="541" h="60">
                    <a:moveTo>
                      <a:pt x="541" y="0"/>
                    </a:moveTo>
                    <a:lnTo>
                      <a:pt x="541"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18" name="Freeform 1625"/>
              <p:cNvSpPr>
                <a:spLocks/>
              </p:cNvSpPr>
              <p:nvPr/>
            </p:nvSpPr>
            <p:spPr bwMode="auto">
              <a:xfrm>
                <a:off x="4019" y="1820"/>
                <a:ext cx="124" cy="51"/>
              </a:xfrm>
              <a:custGeom>
                <a:avLst/>
                <a:gdLst>
                  <a:gd name="T0" fmla="*/ 0 w 350"/>
                  <a:gd name="T1" fmla="*/ 0 h 150"/>
                  <a:gd name="T2" fmla="*/ 0 w 350"/>
                  <a:gd name="T3" fmla="*/ 0 h 150"/>
                  <a:gd name="T4" fmla="*/ 0 w 350"/>
                  <a:gd name="T5" fmla="*/ 0 h 150"/>
                  <a:gd name="T6" fmla="*/ 0 60000 65536"/>
                  <a:gd name="T7" fmla="*/ 0 60000 65536"/>
                  <a:gd name="T8" fmla="*/ 0 60000 65536"/>
                </a:gdLst>
                <a:ahLst/>
                <a:cxnLst>
                  <a:cxn ang="T6">
                    <a:pos x="T0" y="T1"/>
                  </a:cxn>
                  <a:cxn ang="T7">
                    <a:pos x="T2" y="T3"/>
                  </a:cxn>
                  <a:cxn ang="T8">
                    <a:pos x="T4" y="T5"/>
                  </a:cxn>
                </a:cxnLst>
                <a:rect l="0" t="0" r="r" b="b"/>
                <a:pathLst>
                  <a:path w="350" h="150">
                    <a:moveTo>
                      <a:pt x="0" y="150"/>
                    </a:moveTo>
                    <a:lnTo>
                      <a:pt x="0" y="150"/>
                    </a:lnTo>
                    <a:lnTo>
                      <a:pt x="3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19" name="Freeform 1626"/>
              <p:cNvSpPr>
                <a:spLocks/>
              </p:cNvSpPr>
              <p:nvPr/>
            </p:nvSpPr>
            <p:spPr bwMode="auto">
              <a:xfrm>
                <a:off x="4267" y="3314"/>
                <a:ext cx="7" cy="47"/>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0"/>
                    </a:moveTo>
                    <a:lnTo>
                      <a:pt x="0" y="0"/>
                    </a:lnTo>
                    <a:lnTo>
                      <a:pt x="2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20" name="Freeform 1627"/>
              <p:cNvSpPr>
                <a:spLocks/>
              </p:cNvSpPr>
              <p:nvPr/>
            </p:nvSpPr>
            <p:spPr bwMode="auto">
              <a:xfrm>
                <a:off x="4752" y="2809"/>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110" y="80"/>
                    </a:moveTo>
                    <a:lnTo>
                      <a:pt x="11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21" name="Freeform 1628"/>
              <p:cNvSpPr>
                <a:spLocks/>
              </p:cNvSpPr>
              <p:nvPr/>
            </p:nvSpPr>
            <p:spPr bwMode="auto">
              <a:xfrm>
                <a:off x="3495" y="3702"/>
                <a:ext cx="10" cy="48"/>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0" y="0"/>
                    </a:moveTo>
                    <a:lnTo>
                      <a:pt x="0" y="0"/>
                    </a:lnTo>
                    <a:lnTo>
                      <a:pt x="3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22" name="Freeform 1629"/>
              <p:cNvSpPr>
                <a:spLocks/>
              </p:cNvSpPr>
              <p:nvPr/>
            </p:nvSpPr>
            <p:spPr bwMode="auto">
              <a:xfrm>
                <a:off x="5067" y="3324"/>
                <a:ext cx="11" cy="48"/>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30" y="0"/>
                    </a:moveTo>
                    <a:lnTo>
                      <a:pt x="3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23" name="Freeform 1630"/>
              <p:cNvSpPr>
                <a:spLocks/>
              </p:cNvSpPr>
              <p:nvPr/>
            </p:nvSpPr>
            <p:spPr bwMode="auto">
              <a:xfrm>
                <a:off x="4253" y="2468"/>
                <a:ext cx="53" cy="21"/>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0" y="0"/>
                    </a:moveTo>
                    <a:lnTo>
                      <a:pt x="0" y="0"/>
                    </a:lnTo>
                    <a:lnTo>
                      <a:pt x="15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24" name="Freeform 1631"/>
              <p:cNvSpPr>
                <a:spLocks/>
              </p:cNvSpPr>
              <p:nvPr/>
            </p:nvSpPr>
            <p:spPr bwMode="auto">
              <a:xfrm>
                <a:off x="4330" y="1994"/>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0"/>
                    </a:moveTo>
                    <a:lnTo>
                      <a:pt x="0" y="0"/>
                    </a:lnTo>
                    <a:lnTo>
                      <a:pt x="1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25" name="Freeform 1632"/>
              <p:cNvSpPr>
                <a:spLocks/>
              </p:cNvSpPr>
              <p:nvPr/>
            </p:nvSpPr>
            <p:spPr bwMode="auto">
              <a:xfrm>
                <a:off x="5343" y="2891"/>
                <a:ext cx="29" cy="41"/>
              </a:xfrm>
              <a:custGeom>
                <a:avLst/>
                <a:gdLst>
                  <a:gd name="T0" fmla="*/ 0 w 80"/>
                  <a:gd name="T1" fmla="*/ 0 h 120"/>
                  <a:gd name="T2" fmla="*/ 0 w 80"/>
                  <a:gd name="T3" fmla="*/ 0 h 120"/>
                  <a:gd name="T4" fmla="*/ 0 w 80"/>
                  <a:gd name="T5" fmla="*/ 0 h 120"/>
                  <a:gd name="T6" fmla="*/ 0 60000 65536"/>
                  <a:gd name="T7" fmla="*/ 0 60000 65536"/>
                  <a:gd name="T8" fmla="*/ 0 60000 65536"/>
                </a:gdLst>
                <a:ahLst/>
                <a:cxnLst>
                  <a:cxn ang="T6">
                    <a:pos x="T0" y="T1"/>
                  </a:cxn>
                  <a:cxn ang="T7">
                    <a:pos x="T2" y="T3"/>
                  </a:cxn>
                  <a:cxn ang="T8">
                    <a:pos x="T4" y="T5"/>
                  </a:cxn>
                </a:cxnLst>
                <a:rect l="0" t="0" r="r" b="b"/>
                <a:pathLst>
                  <a:path w="80" h="120">
                    <a:moveTo>
                      <a:pt x="0" y="0"/>
                    </a:moveTo>
                    <a:lnTo>
                      <a:pt x="0" y="0"/>
                    </a:lnTo>
                    <a:lnTo>
                      <a:pt x="8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26" name="Freeform 1633"/>
              <p:cNvSpPr>
                <a:spLocks/>
              </p:cNvSpPr>
              <p:nvPr/>
            </p:nvSpPr>
            <p:spPr bwMode="auto">
              <a:xfrm>
                <a:off x="3955" y="3044"/>
                <a:ext cx="7" cy="41"/>
              </a:xfrm>
              <a:custGeom>
                <a:avLst/>
                <a:gdLst>
                  <a:gd name="T0" fmla="*/ 0 w 20"/>
                  <a:gd name="T1" fmla="*/ 0 h 120"/>
                  <a:gd name="T2" fmla="*/ 0 w 20"/>
                  <a:gd name="T3" fmla="*/ 0 h 120"/>
                  <a:gd name="T4" fmla="*/ 0 w 20"/>
                  <a:gd name="T5" fmla="*/ 0 h 120"/>
                  <a:gd name="T6" fmla="*/ 0 60000 65536"/>
                  <a:gd name="T7" fmla="*/ 0 60000 65536"/>
                  <a:gd name="T8" fmla="*/ 0 60000 65536"/>
                </a:gdLst>
                <a:ahLst/>
                <a:cxnLst>
                  <a:cxn ang="T6">
                    <a:pos x="T0" y="T1"/>
                  </a:cxn>
                  <a:cxn ang="T7">
                    <a:pos x="T2" y="T3"/>
                  </a:cxn>
                  <a:cxn ang="T8">
                    <a:pos x="T4" y="T5"/>
                  </a:cxn>
                </a:cxnLst>
                <a:rect l="0" t="0" r="r" b="b"/>
                <a:pathLst>
                  <a:path w="20" h="120">
                    <a:moveTo>
                      <a:pt x="0" y="0"/>
                    </a:moveTo>
                    <a:lnTo>
                      <a:pt x="0" y="0"/>
                    </a:lnTo>
                    <a:lnTo>
                      <a:pt x="2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27" name="Freeform 1634"/>
              <p:cNvSpPr>
                <a:spLocks/>
              </p:cNvSpPr>
              <p:nvPr/>
            </p:nvSpPr>
            <p:spPr bwMode="auto">
              <a:xfrm>
                <a:off x="3169" y="2673"/>
                <a:ext cx="49" cy="6"/>
              </a:xfrm>
              <a:custGeom>
                <a:avLst/>
                <a:gdLst>
                  <a:gd name="T0" fmla="*/ 0 w 140"/>
                  <a:gd name="T1" fmla="*/ 0 h 20"/>
                  <a:gd name="T2" fmla="*/ 0 w 140"/>
                  <a:gd name="T3" fmla="*/ 0 h 20"/>
                  <a:gd name="T4" fmla="*/ 0 w 140"/>
                  <a:gd name="T5" fmla="*/ 0 h 20"/>
                  <a:gd name="T6" fmla="*/ 0 60000 65536"/>
                  <a:gd name="T7" fmla="*/ 0 60000 65536"/>
                  <a:gd name="T8" fmla="*/ 0 60000 65536"/>
                </a:gdLst>
                <a:ahLst/>
                <a:cxnLst>
                  <a:cxn ang="T6">
                    <a:pos x="T0" y="T1"/>
                  </a:cxn>
                  <a:cxn ang="T7">
                    <a:pos x="T2" y="T3"/>
                  </a:cxn>
                  <a:cxn ang="T8">
                    <a:pos x="T4" y="T5"/>
                  </a:cxn>
                </a:cxnLst>
                <a:rect l="0" t="0" r="r" b="b"/>
                <a:pathLst>
                  <a:path w="140" h="20">
                    <a:moveTo>
                      <a:pt x="0" y="0"/>
                    </a:moveTo>
                    <a:lnTo>
                      <a:pt x="0" y="0"/>
                    </a:lnTo>
                    <a:lnTo>
                      <a:pt x="140" y="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28" name="Freeform 1635"/>
              <p:cNvSpPr>
                <a:spLocks/>
              </p:cNvSpPr>
              <p:nvPr/>
            </p:nvSpPr>
            <p:spPr bwMode="auto">
              <a:xfrm>
                <a:off x="3937" y="3020"/>
                <a:ext cx="18" cy="24"/>
              </a:xfrm>
              <a:custGeom>
                <a:avLst/>
                <a:gdLst>
                  <a:gd name="T0" fmla="*/ 0 w 50"/>
                  <a:gd name="T1" fmla="*/ 0 h 70"/>
                  <a:gd name="T2" fmla="*/ 0 w 50"/>
                  <a:gd name="T3" fmla="*/ 0 h 70"/>
                  <a:gd name="T4" fmla="*/ 0 w 50"/>
                  <a:gd name="T5" fmla="*/ 0 h 70"/>
                  <a:gd name="T6" fmla="*/ 0 60000 65536"/>
                  <a:gd name="T7" fmla="*/ 0 60000 65536"/>
                  <a:gd name="T8" fmla="*/ 0 60000 65536"/>
                </a:gdLst>
                <a:ahLst/>
                <a:cxnLst>
                  <a:cxn ang="T6">
                    <a:pos x="T0" y="T1"/>
                  </a:cxn>
                  <a:cxn ang="T7">
                    <a:pos x="T2" y="T3"/>
                  </a:cxn>
                  <a:cxn ang="T8">
                    <a:pos x="T4" y="T5"/>
                  </a:cxn>
                </a:cxnLst>
                <a:rect l="0" t="0" r="r" b="b"/>
                <a:pathLst>
                  <a:path w="50" h="70">
                    <a:moveTo>
                      <a:pt x="50" y="70"/>
                    </a:moveTo>
                    <a:lnTo>
                      <a:pt x="5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29" name="Freeform 1636"/>
              <p:cNvSpPr>
                <a:spLocks/>
              </p:cNvSpPr>
              <p:nvPr/>
            </p:nvSpPr>
            <p:spPr bwMode="auto">
              <a:xfrm>
                <a:off x="3806" y="3020"/>
                <a:ext cx="131" cy="69"/>
              </a:xfrm>
              <a:custGeom>
                <a:avLst/>
                <a:gdLst>
                  <a:gd name="T0" fmla="*/ 0 w 370"/>
                  <a:gd name="T1" fmla="*/ 0 h 200"/>
                  <a:gd name="T2" fmla="*/ 0 w 370"/>
                  <a:gd name="T3" fmla="*/ 0 h 200"/>
                  <a:gd name="T4" fmla="*/ 0 w 370"/>
                  <a:gd name="T5" fmla="*/ 0 h 200"/>
                  <a:gd name="T6" fmla="*/ 0 60000 65536"/>
                  <a:gd name="T7" fmla="*/ 0 60000 65536"/>
                  <a:gd name="T8" fmla="*/ 0 60000 65536"/>
                </a:gdLst>
                <a:ahLst/>
                <a:cxnLst>
                  <a:cxn ang="T6">
                    <a:pos x="T0" y="T1"/>
                  </a:cxn>
                  <a:cxn ang="T7">
                    <a:pos x="T2" y="T3"/>
                  </a:cxn>
                  <a:cxn ang="T8">
                    <a:pos x="T4" y="T5"/>
                  </a:cxn>
                </a:cxnLst>
                <a:rect l="0" t="0" r="r" b="b"/>
                <a:pathLst>
                  <a:path w="370" h="200">
                    <a:moveTo>
                      <a:pt x="0" y="200"/>
                    </a:moveTo>
                    <a:lnTo>
                      <a:pt x="0" y="200"/>
                    </a:lnTo>
                    <a:lnTo>
                      <a:pt x="3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30" name="Freeform 1637"/>
              <p:cNvSpPr>
                <a:spLocks/>
              </p:cNvSpPr>
              <p:nvPr/>
            </p:nvSpPr>
            <p:spPr bwMode="auto">
              <a:xfrm>
                <a:off x="3679" y="1851"/>
                <a:ext cx="24" cy="27"/>
              </a:xfrm>
              <a:custGeom>
                <a:avLst/>
                <a:gdLst>
                  <a:gd name="T0" fmla="*/ 0 w 70"/>
                  <a:gd name="T1" fmla="*/ 0 h 80"/>
                  <a:gd name="T2" fmla="*/ 0 w 70"/>
                  <a:gd name="T3" fmla="*/ 0 h 80"/>
                  <a:gd name="T4" fmla="*/ 0 w 70"/>
                  <a:gd name="T5" fmla="*/ 0 h 80"/>
                  <a:gd name="T6" fmla="*/ 0 60000 65536"/>
                  <a:gd name="T7" fmla="*/ 0 60000 65536"/>
                  <a:gd name="T8" fmla="*/ 0 60000 65536"/>
                </a:gdLst>
                <a:ahLst/>
                <a:cxnLst>
                  <a:cxn ang="T6">
                    <a:pos x="T0" y="T1"/>
                  </a:cxn>
                  <a:cxn ang="T7">
                    <a:pos x="T2" y="T3"/>
                  </a:cxn>
                  <a:cxn ang="T8">
                    <a:pos x="T4" y="T5"/>
                  </a:cxn>
                </a:cxnLst>
                <a:rect l="0" t="0" r="r" b="b"/>
                <a:pathLst>
                  <a:path w="70" h="80">
                    <a:moveTo>
                      <a:pt x="0" y="0"/>
                    </a:moveTo>
                    <a:lnTo>
                      <a:pt x="0" y="0"/>
                    </a:lnTo>
                    <a:lnTo>
                      <a:pt x="7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31" name="Freeform 1638"/>
              <p:cNvSpPr>
                <a:spLocks/>
              </p:cNvSpPr>
              <p:nvPr/>
            </p:nvSpPr>
            <p:spPr bwMode="auto">
              <a:xfrm>
                <a:off x="3746" y="3228"/>
                <a:ext cx="39" cy="11"/>
              </a:xfrm>
              <a:custGeom>
                <a:avLst/>
                <a:gdLst>
                  <a:gd name="T0" fmla="*/ 0 w 111"/>
                  <a:gd name="T1" fmla="*/ 0 h 30"/>
                  <a:gd name="T2" fmla="*/ 0 w 111"/>
                  <a:gd name="T3" fmla="*/ 0 h 30"/>
                  <a:gd name="T4" fmla="*/ 0 w 111"/>
                  <a:gd name="T5" fmla="*/ 0 h 30"/>
                  <a:gd name="T6" fmla="*/ 0 60000 65536"/>
                  <a:gd name="T7" fmla="*/ 0 60000 65536"/>
                  <a:gd name="T8" fmla="*/ 0 60000 65536"/>
                </a:gdLst>
                <a:ahLst/>
                <a:cxnLst>
                  <a:cxn ang="T6">
                    <a:pos x="T0" y="T1"/>
                  </a:cxn>
                  <a:cxn ang="T7">
                    <a:pos x="T2" y="T3"/>
                  </a:cxn>
                  <a:cxn ang="T8">
                    <a:pos x="T4" y="T5"/>
                  </a:cxn>
                </a:cxnLst>
                <a:rect l="0" t="0" r="r" b="b"/>
                <a:pathLst>
                  <a:path w="111" h="30">
                    <a:moveTo>
                      <a:pt x="111" y="0"/>
                    </a:moveTo>
                    <a:lnTo>
                      <a:pt x="111"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32" name="Freeform 1639"/>
              <p:cNvSpPr>
                <a:spLocks/>
              </p:cNvSpPr>
              <p:nvPr/>
            </p:nvSpPr>
            <p:spPr bwMode="auto">
              <a:xfrm>
                <a:off x="4706" y="2543"/>
                <a:ext cx="42"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33" name="Freeform 1640"/>
              <p:cNvSpPr>
                <a:spLocks/>
              </p:cNvSpPr>
              <p:nvPr/>
            </p:nvSpPr>
            <p:spPr bwMode="auto">
              <a:xfrm>
                <a:off x="4504" y="1742"/>
                <a:ext cx="53" cy="27"/>
              </a:xfrm>
              <a:custGeom>
                <a:avLst/>
                <a:gdLst>
                  <a:gd name="T0" fmla="*/ 0 w 150"/>
                  <a:gd name="T1" fmla="*/ 0 h 80"/>
                  <a:gd name="T2" fmla="*/ 0 w 150"/>
                  <a:gd name="T3" fmla="*/ 0 h 80"/>
                  <a:gd name="T4" fmla="*/ 0 w 150"/>
                  <a:gd name="T5" fmla="*/ 0 h 80"/>
                  <a:gd name="T6" fmla="*/ 0 60000 65536"/>
                  <a:gd name="T7" fmla="*/ 0 60000 65536"/>
                  <a:gd name="T8" fmla="*/ 0 60000 65536"/>
                </a:gdLst>
                <a:ahLst/>
                <a:cxnLst>
                  <a:cxn ang="T6">
                    <a:pos x="T0" y="T1"/>
                  </a:cxn>
                  <a:cxn ang="T7">
                    <a:pos x="T2" y="T3"/>
                  </a:cxn>
                  <a:cxn ang="T8">
                    <a:pos x="T4" y="T5"/>
                  </a:cxn>
                </a:cxnLst>
                <a:rect l="0" t="0" r="r" b="b"/>
                <a:pathLst>
                  <a:path w="150" h="80">
                    <a:moveTo>
                      <a:pt x="0" y="80"/>
                    </a:moveTo>
                    <a:lnTo>
                      <a:pt x="0" y="8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34" name="Freeform 1641"/>
              <p:cNvSpPr>
                <a:spLocks/>
              </p:cNvSpPr>
              <p:nvPr/>
            </p:nvSpPr>
            <p:spPr bwMode="auto">
              <a:xfrm>
                <a:off x="5124" y="3218"/>
                <a:ext cx="56" cy="24"/>
              </a:xfrm>
              <a:custGeom>
                <a:avLst/>
                <a:gdLst>
                  <a:gd name="T0" fmla="*/ 0 w 160"/>
                  <a:gd name="T1" fmla="*/ 0 h 70"/>
                  <a:gd name="T2" fmla="*/ 0 w 160"/>
                  <a:gd name="T3" fmla="*/ 0 h 70"/>
                  <a:gd name="T4" fmla="*/ 0 w 160"/>
                  <a:gd name="T5" fmla="*/ 0 h 70"/>
                  <a:gd name="T6" fmla="*/ 0 60000 65536"/>
                  <a:gd name="T7" fmla="*/ 0 60000 65536"/>
                  <a:gd name="T8" fmla="*/ 0 60000 65536"/>
                </a:gdLst>
                <a:ahLst/>
                <a:cxnLst>
                  <a:cxn ang="T6">
                    <a:pos x="T0" y="T1"/>
                  </a:cxn>
                  <a:cxn ang="T7">
                    <a:pos x="T2" y="T3"/>
                  </a:cxn>
                  <a:cxn ang="T8">
                    <a:pos x="T4" y="T5"/>
                  </a:cxn>
                </a:cxnLst>
                <a:rect l="0" t="0" r="r" b="b"/>
                <a:pathLst>
                  <a:path w="160" h="70">
                    <a:moveTo>
                      <a:pt x="0" y="70"/>
                    </a:moveTo>
                    <a:lnTo>
                      <a:pt x="0" y="7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35" name="Freeform 1642"/>
              <p:cNvSpPr>
                <a:spLocks/>
              </p:cNvSpPr>
              <p:nvPr/>
            </p:nvSpPr>
            <p:spPr bwMode="auto">
              <a:xfrm>
                <a:off x="3183" y="2836"/>
                <a:ext cx="56" cy="4"/>
              </a:xfrm>
              <a:custGeom>
                <a:avLst/>
                <a:gdLst>
                  <a:gd name="T0" fmla="*/ 0 w 160"/>
                  <a:gd name="T1" fmla="*/ 0 h 10"/>
                  <a:gd name="T2" fmla="*/ 0 w 160"/>
                  <a:gd name="T3" fmla="*/ 0 h 10"/>
                  <a:gd name="T4" fmla="*/ 0 w 160"/>
                  <a:gd name="T5" fmla="*/ 0 h 10"/>
                  <a:gd name="T6" fmla="*/ 0 60000 65536"/>
                  <a:gd name="T7" fmla="*/ 0 60000 65536"/>
                  <a:gd name="T8" fmla="*/ 0 60000 65536"/>
                </a:gdLst>
                <a:ahLst/>
                <a:cxnLst>
                  <a:cxn ang="T6">
                    <a:pos x="T0" y="T1"/>
                  </a:cxn>
                  <a:cxn ang="T7">
                    <a:pos x="T2" y="T3"/>
                  </a:cxn>
                  <a:cxn ang="T8">
                    <a:pos x="T4" y="T5"/>
                  </a:cxn>
                </a:cxnLst>
                <a:rect l="0" t="0" r="r" b="b"/>
                <a:pathLst>
                  <a:path w="160" h="10">
                    <a:moveTo>
                      <a:pt x="0" y="0"/>
                    </a:moveTo>
                    <a:lnTo>
                      <a:pt x="0" y="0"/>
                    </a:lnTo>
                    <a:lnTo>
                      <a:pt x="16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36" name="Freeform 1643"/>
              <p:cNvSpPr>
                <a:spLocks/>
              </p:cNvSpPr>
              <p:nvPr/>
            </p:nvSpPr>
            <p:spPr bwMode="auto">
              <a:xfrm>
                <a:off x="4299" y="2731"/>
                <a:ext cx="131" cy="143"/>
              </a:xfrm>
              <a:custGeom>
                <a:avLst/>
                <a:gdLst>
                  <a:gd name="T0" fmla="*/ 0 w 370"/>
                  <a:gd name="T1" fmla="*/ 0 h 420"/>
                  <a:gd name="T2" fmla="*/ 0 w 370"/>
                  <a:gd name="T3" fmla="*/ 0 h 420"/>
                  <a:gd name="T4" fmla="*/ 0 w 370"/>
                  <a:gd name="T5" fmla="*/ 0 h 420"/>
                  <a:gd name="T6" fmla="*/ 0 60000 65536"/>
                  <a:gd name="T7" fmla="*/ 0 60000 65536"/>
                  <a:gd name="T8" fmla="*/ 0 60000 65536"/>
                </a:gdLst>
                <a:ahLst/>
                <a:cxnLst>
                  <a:cxn ang="T6">
                    <a:pos x="T0" y="T1"/>
                  </a:cxn>
                  <a:cxn ang="T7">
                    <a:pos x="T2" y="T3"/>
                  </a:cxn>
                  <a:cxn ang="T8">
                    <a:pos x="T4" y="T5"/>
                  </a:cxn>
                </a:cxnLst>
                <a:rect l="0" t="0" r="r" b="b"/>
                <a:pathLst>
                  <a:path w="370" h="420">
                    <a:moveTo>
                      <a:pt x="370" y="0"/>
                    </a:moveTo>
                    <a:lnTo>
                      <a:pt x="370" y="0"/>
                    </a:lnTo>
                    <a:lnTo>
                      <a:pt x="0" y="4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37" name="Freeform 1644"/>
              <p:cNvSpPr>
                <a:spLocks/>
              </p:cNvSpPr>
              <p:nvPr/>
            </p:nvSpPr>
            <p:spPr bwMode="auto">
              <a:xfrm>
                <a:off x="5000" y="3208"/>
                <a:ext cx="35" cy="14"/>
              </a:xfrm>
              <a:custGeom>
                <a:avLst/>
                <a:gdLst>
                  <a:gd name="T0" fmla="*/ 0 w 101"/>
                  <a:gd name="T1" fmla="*/ 0 h 40"/>
                  <a:gd name="T2" fmla="*/ 0 w 101"/>
                  <a:gd name="T3" fmla="*/ 0 h 40"/>
                  <a:gd name="T4" fmla="*/ 0 w 101"/>
                  <a:gd name="T5" fmla="*/ 0 h 40"/>
                  <a:gd name="T6" fmla="*/ 0 60000 65536"/>
                  <a:gd name="T7" fmla="*/ 0 60000 65536"/>
                  <a:gd name="T8" fmla="*/ 0 60000 65536"/>
                </a:gdLst>
                <a:ahLst/>
                <a:cxnLst>
                  <a:cxn ang="T6">
                    <a:pos x="T0" y="T1"/>
                  </a:cxn>
                  <a:cxn ang="T7">
                    <a:pos x="T2" y="T3"/>
                  </a:cxn>
                  <a:cxn ang="T8">
                    <a:pos x="T4" y="T5"/>
                  </a:cxn>
                </a:cxnLst>
                <a:rect l="0" t="0" r="r" b="b"/>
                <a:pathLst>
                  <a:path w="101" h="40">
                    <a:moveTo>
                      <a:pt x="0" y="0"/>
                    </a:moveTo>
                    <a:lnTo>
                      <a:pt x="0" y="0"/>
                    </a:lnTo>
                    <a:lnTo>
                      <a:pt x="101"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38" name="Freeform 1645"/>
              <p:cNvSpPr>
                <a:spLocks/>
              </p:cNvSpPr>
              <p:nvPr/>
            </p:nvSpPr>
            <p:spPr bwMode="auto">
              <a:xfrm>
                <a:off x="4348" y="2437"/>
                <a:ext cx="53" cy="7"/>
              </a:xfrm>
              <a:custGeom>
                <a:avLst/>
                <a:gdLst>
                  <a:gd name="T0" fmla="*/ 0 w 150"/>
                  <a:gd name="T1" fmla="*/ 0 h 20"/>
                  <a:gd name="T2" fmla="*/ 0 w 150"/>
                  <a:gd name="T3" fmla="*/ 0 h 20"/>
                  <a:gd name="T4" fmla="*/ 0 w 150"/>
                  <a:gd name="T5" fmla="*/ 0 h 20"/>
                  <a:gd name="T6" fmla="*/ 0 60000 65536"/>
                  <a:gd name="T7" fmla="*/ 0 60000 65536"/>
                  <a:gd name="T8" fmla="*/ 0 60000 65536"/>
                </a:gdLst>
                <a:ahLst/>
                <a:cxnLst>
                  <a:cxn ang="T6">
                    <a:pos x="T0" y="T1"/>
                  </a:cxn>
                  <a:cxn ang="T7">
                    <a:pos x="T2" y="T3"/>
                  </a:cxn>
                  <a:cxn ang="T8">
                    <a:pos x="T4" y="T5"/>
                  </a:cxn>
                </a:cxnLst>
                <a:rect l="0" t="0" r="r" b="b"/>
                <a:pathLst>
                  <a:path w="150" h="20">
                    <a:moveTo>
                      <a:pt x="0" y="20"/>
                    </a:moveTo>
                    <a:lnTo>
                      <a:pt x="0" y="2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39" name="Freeform 1646"/>
              <p:cNvSpPr>
                <a:spLocks/>
              </p:cNvSpPr>
              <p:nvPr/>
            </p:nvSpPr>
            <p:spPr bwMode="auto">
              <a:xfrm>
                <a:off x="3399" y="3559"/>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0" y="50"/>
                    </a:moveTo>
                    <a:lnTo>
                      <a:pt x="0" y="5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40" name="Freeform 1647"/>
              <p:cNvSpPr>
                <a:spLocks/>
              </p:cNvSpPr>
              <p:nvPr/>
            </p:nvSpPr>
            <p:spPr bwMode="auto">
              <a:xfrm>
                <a:off x="5103" y="3293"/>
                <a:ext cx="3" cy="58"/>
              </a:xfrm>
              <a:custGeom>
                <a:avLst/>
                <a:gdLst>
                  <a:gd name="T0" fmla="*/ 0 w 10"/>
                  <a:gd name="T1" fmla="*/ 0 h 170"/>
                  <a:gd name="T2" fmla="*/ 0 w 10"/>
                  <a:gd name="T3" fmla="*/ 0 h 170"/>
                  <a:gd name="T4" fmla="*/ 0 w 10"/>
                  <a:gd name="T5" fmla="*/ 0 h 170"/>
                  <a:gd name="T6" fmla="*/ 0 60000 65536"/>
                  <a:gd name="T7" fmla="*/ 0 60000 65536"/>
                  <a:gd name="T8" fmla="*/ 0 60000 65536"/>
                </a:gdLst>
                <a:ahLst/>
                <a:cxnLst>
                  <a:cxn ang="T6">
                    <a:pos x="T0" y="T1"/>
                  </a:cxn>
                  <a:cxn ang="T7">
                    <a:pos x="T2" y="T3"/>
                  </a:cxn>
                  <a:cxn ang="T8">
                    <a:pos x="T4" y="T5"/>
                  </a:cxn>
                </a:cxnLst>
                <a:rect l="0" t="0" r="r" b="b"/>
                <a:pathLst>
                  <a:path w="10" h="170">
                    <a:moveTo>
                      <a:pt x="0" y="0"/>
                    </a:moveTo>
                    <a:lnTo>
                      <a:pt x="0" y="0"/>
                    </a:lnTo>
                    <a:lnTo>
                      <a:pt x="1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41" name="Freeform 1648"/>
              <p:cNvSpPr>
                <a:spLocks/>
              </p:cNvSpPr>
              <p:nvPr/>
            </p:nvSpPr>
            <p:spPr bwMode="auto">
              <a:xfrm>
                <a:off x="4936" y="3116"/>
                <a:ext cx="46" cy="85"/>
              </a:xfrm>
              <a:custGeom>
                <a:avLst/>
                <a:gdLst>
                  <a:gd name="T0" fmla="*/ 0 w 130"/>
                  <a:gd name="T1" fmla="*/ 0 h 250"/>
                  <a:gd name="T2" fmla="*/ 0 w 130"/>
                  <a:gd name="T3" fmla="*/ 0 h 250"/>
                  <a:gd name="T4" fmla="*/ 0 w 130"/>
                  <a:gd name="T5" fmla="*/ 0 h 250"/>
                  <a:gd name="T6" fmla="*/ 0 60000 65536"/>
                  <a:gd name="T7" fmla="*/ 0 60000 65536"/>
                  <a:gd name="T8" fmla="*/ 0 60000 65536"/>
                </a:gdLst>
                <a:ahLst/>
                <a:cxnLst>
                  <a:cxn ang="T6">
                    <a:pos x="T0" y="T1"/>
                  </a:cxn>
                  <a:cxn ang="T7">
                    <a:pos x="T2" y="T3"/>
                  </a:cxn>
                  <a:cxn ang="T8">
                    <a:pos x="T4" y="T5"/>
                  </a:cxn>
                </a:cxnLst>
                <a:rect l="0" t="0" r="r" b="b"/>
                <a:pathLst>
                  <a:path w="130" h="250">
                    <a:moveTo>
                      <a:pt x="130" y="0"/>
                    </a:moveTo>
                    <a:lnTo>
                      <a:pt x="130" y="0"/>
                    </a:lnTo>
                    <a:lnTo>
                      <a:pt x="0" y="2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42" name="Freeform 1649"/>
              <p:cNvSpPr>
                <a:spLocks/>
              </p:cNvSpPr>
              <p:nvPr/>
            </p:nvSpPr>
            <p:spPr bwMode="auto">
              <a:xfrm>
                <a:off x="4748" y="2543"/>
                <a:ext cx="43" cy="17"/>
              </a:xfrm>
              <a:custGeom>
                <a:avLst/>
                <a:gdLst>
                  <a:gd name="T0" fmla="*/ 0 w 120"/>
                  <a:gd name="T1" fmla="*/ 0 h 50"/>
                  <a:gd name="T2" fmla="*/ 0 w 120"/>
                  <a:gd name="T3" fmla="*/ 0 h 50"/>
                  <a:gd name="T4" fmla="*/ 0 w 120"/>
                  <a:gd name="T5" fmla="*/ 0 h 50"/>
                  <a:gd name="T6" fmla="*/ 0 60000 65536"/>
                  <a:gd name="T7" fmla="*/ 0 60000 65536"/>
                  <a:gd name="T8" fmla="*/ 0 60000 65536"/>
                </a:gdLst>
                <a:ahLst/>
                <a:cxnLst>
                  <a:cxn ang="T6">
                    <a:pos x="T0" y="T1"/>
                  </a:cxn>
                  <a:cxn ang="T7">
                    <a:pos x="T2" y="T3"/>
                  </a:cxn>
                  <a:cxn ang="T8">
                    <a:pos x="T4" y="T5"/>
                  </a:cxn>
                </a:cxnLst>
                <a:rect l="0" t="0" r="r" b="b"/>
                <a:pathLst>
                  <a:path w="120" h="50">
                    <a:moveTo>
                      <a:pt x="0" y="0"/>
                    </a:moveTo>
                    <a:lnTo>
                      <a:pt x="0" y="0"/>
                    </a:lnTo>
                    <a:lnTo>
                      <a:pt x="12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43" name="Freeform 1650"/>
              <p:cNvSpPr>
                <a:spLocks/>
              </p:cNvSpPr>
              <p:nvPr/>
            </p:nvSpPr>
            <p:spPr bwMode="auto">
              <a:xfrm>
                <a:off x="4430" y="2731"/>
                <a:ext cx="63" cy="20"/>
              </a:xfrm>
              <a:custGeom>
                <a:avLst/>
                <a:gdLst>
                  <a:gd name="T0" fmla="*/ 0 w 180"/>
                  <a:gd name="T1" fmla="*/ 0 h 60"/>
                  <a:gd name="T2" fmla="*/ 0 w 180"/>
                  <a:gd name="T3" fmla="*/ 0 h 60"/>
                  <a:gd name="T4" fmla="*/ 0 w 180"/>
                  <a:gd name="T5" fmla="*/ 0 h 60"/>
                  <a:gd name="T6" fmla="*/ 0 60000 65536"/>
                  <a:gd name="T7" fmla="*/ 0 60000 65536"/>
                  <a:gd name="T8" fmla="*/ 0 60000 65536"/>
                </a:gdLst>
                <a:ahLst/>
                <a:cxnLst>
                  <a:cxn ang="T6">
                    <a:pos x="T0" y="T1"/>
                  </a:cxn>
                  <a:cxn ang="T7">
                    <a:pos x="T2" y="T3"/>
                  </a:cxn>
                  <a:cxn ang="T8">
                    <a:pos x="T4" y="T5"/>
                  </a:cxn>
                </a:cxnLst>
                <a:rect l="0" t="0" r="r" b="b"/>
                <a:pathLst>
                  <a:path w="180" h="60">
                    <a:moveTo>
                      <a:pt x="0" y="0"/>
                    </a:moveTo>
                    <a:lnTo>
                      <a:pt x="0" y="0"/>
                    </a:lnTo>
                    <a:lnTo>
                      <a:pt x="18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44" name="Freeform 1651"/>
              <p:cNvSpPr>
                <a:spLocks/>
              </p:cNvSpPr>
              <p:nvPr/>
            </p:nvSpPr>
            <p:spPr bwMode="auto">
              <a:xfrm>
                <a:off x="3810" y="1871"/>
                <a:ext cx="209" cy="35"/>
              </a:xfrm>
              <a:custGeom>
                <a:avLst/>
                <a:gdLst>
                  <a:gd name="T0" fmla="*/ 0 w 590"/>
                  <a:gd name="T1" fmla="*/ 0 h 100"/>
                  <a:gd name="T2" fmla="*/ 0 w 590"/>
                  <a:gd name="T3" fmla="*/ 0 h 100"/>
                  <a:gd name="T4" fmla="*/ 0 w 590"/>
                  <a:gd name="T5" fmla="*/ 0 h 100"/>
                  <a:gd name="T6" fmla="*/ 0 60000 65536"/>
                  <a:gd name="T7" fmla="*/ 0 60000 65536"/>
                  <a:gd name="T8" fmla="*/ 0 60000 65536"/>
                </a:gdLst>
                <a:ahLst/>
                <a:cxnLst>
                  <a:cxn ang="T6">
                    <a:pos x="T0" y="T1"/>
                  </a:cxn>
                  <a:cxn ang="T7">
                    <a:pos x="T2" y="T3"/>
                  </a:cxn>
                  <a:cxn ang="T8">
                    <a:pos x="T4" y="T5"/>
                  </a:cxn>
                </a:cxnLst>
                <a:rect l="0" t="0" r="r" b="b"/>
                <a:pathLst>
                  <a:path w="590" h="100">
                    <a:moveTo>
                      <a:pt x="590" y="0"/>
                    </a:moveTo>
                    <a:lnTo>
                      <a:pt x="59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45" name="Freeform 1652"/>
              <p:cNvSpPr>
                <a:spLocks/>
              </p:cNvSpPr>
              <p:nvPr/>
            </p:nvSpPr>
            <p:spPr bwMode="auto">
              <a:xfrm>
                <a:off x="3792" y="1752"/>
                <a:ext cx="28" cy="21"/>
              </a:xfrm>
              <a:custGeom>
                <a:avLst/>
                <a:gdLst>
                  <a:gd name="T0" fmla="*/ 0 w 80"/>
                  <a:gd name="T1" fmla="*/ 0 h 60"/>
                  <a:gd name="T2" fmla="*/ 0 w 80"/>
                  <a:gd name="T3" fmla="*/ 0 h 60"/>
                  <a:gd name="T4" fmla="*/ 0 w 80"/>
                  <a:gd name="T5" fmla="*/ 0 h 60"/>
                  <a:gd name="T6" fmla="*/ 0 60000 65536"/>
                  <a:gd name="T7" fmla="*/ 0 60000 65536"/>
                  <a:gd name="T8" fmla="*/ 0 60000 65536"/>
                </a:gdLst>
                <a:ahLst/>
                <a:cxnLst>
                  <a:cxn ang="T6">
                    <a:pos x="T0" y="T1"/>
                  </a:cxn>
                  <a:cxn ang="T7">
                    <a:pos x="T2" y="T3"/>
                  </a:cxn>
                  <a:cxn ang="T8">
                    <a:pos x="T4" y="T5"/>
                  </a:cxn>
                </a:cxnLst>
                <a:rect l="0" t="0" r="r" b="b"/>
                <a:pathLst>
                  <a:path w="80" h="60">
                    <a:moveTo>
                      <a:pt x="0" y="60"/>
                    </a:moveTo>
                    <a:lnTo>
                      <a:pt x="0" y="6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46" name="Freeform 1653"/>
              <p:cNvSpPr>
                <a:spLocks/>
              </p:cNvSpPr>
              <p:nvPr/>
            </p:nvSpPr>
            <p:spPr bwMode="auto">
              <a:xfrm>
                <a:off x="3254" y="3576"/>
                <a:ext cx="145" cy="38"/>
              </a:xfrm>
              <a:custGeom>
                <a:avLst/>
                <a:gdLst>
                  <a:gd name="T0" fmla="*/ 0 w 411"/>
                  <a:gd name="T1" fmla="*/ 0 h 110"/>
                  <a:gd name="T2" fmla="*/ 0 w 411"/>
                  <a:gd name="T3" fmla="*/ 0 h 110"/>
                  <a:gd name="T4" fmla="*/ 0 w 411"/>
                  <a:gd name="T5" fmla="*/ 0 h 110"/>
                  <a:gd name="T6" fmla="*/ 0 60000 65536"/>
                  <a:gd name="T7" fmla="*/ 0 60000 65536"/>
                  <a:gd name="T8" fmla="*/ 0 60000 65536"/>
                </a:gdLst>
                <a:ahLst/>
                <a:cxnLst>
                  <a:cxn ang="T6">
                    <a:pos x="T0" y="T1"/>
                  </a:cxn>
                  <a:cxn ang="T7">
                    <a:pos x="T2" y="T3"/>
                  </a:cxn>
                  <a:cxn ang="T8">
                    <a:pos x="T4" y="T5"/>
                  </a:cxn>
                </a:cxnLst>
                <a:rect l="0" t="0" r="r" b="b"/>
                <a:pathLst>
                  <a:path w="411" h="110">
                    <a:moveTo>
                      <a:pt x="411" y="0"/>
                    </a:moveTo>
                    <a:lnTo>
                      <a:pt x="411"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47" name="Freeform 1654"/>
              <p:cNvSpPr>
                <a:spLocks/>
              </p:cNvSpPr>
              <p:nvPr/>
            </p:nvSpPr>
            <p:spPr bwMode="auto">
              <a:xfrm>
                <a:off x="4302" y="2379"/>
                <a:ext cx="14" cy="52"/>
              </a:xfrm>
              <a:custGeom>
                <a:avLst/>
                <a:gdLst>
                  <a:gd name="T0" fmla="*/ 0 w 40"/>
                  <a:gd name="T1" fmla="*/ 0 h 150"/>
                  <a:gd name="T2" fmla="*/ 0 w 40"/>
                  <a:gd name="T3" fmla="*/ 0 h 150"/>
                  <a:gd name="T4" fmla="*/ 0 w 40"/>
                  <a:gd name="T5" fmla="*/ 0 h 150"/>
                  <a:gd name="T6" fmla="*/ 0 60000 65536"/>
                  <a:gd name="T7" fmla="*/ 0 60000 65536"/>
                  <a:gd name="T8" fmla="*/ 0 60000 65536"/>
                </a:gdLst>
                <a:ahLst/>
                <a:cxnLst>
                  <a:cxn ang="T6">
                    <a:pos x="T0" y="T1"/>
                  </a:cxn>
                  <a:cxn ang="T7">
                    <a:pos x="T2" y="T3"/>
                  </a:cxn>
                  <a:cxn ang="T8">
                    <a:pos x="T4" y="T5"/>
                  </a:cxn>
                </a:cxnLst>
                <a:rect l="0" t="0" r="r" b="b"/>
                <a:pathLst>
                  <a:path w="40" h="150">
                    <a:moveTo>
                      <a:pt x="40" y="150"/>
                    </a:moveTo>
                    <a:lnTo>
                      <a:pt x="4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48" name="Freeform 1655"/>
              <p:cNvSpPr>
                <a:spLocks/>
              </p:cNvSpPr>
              <p:nvPr/>
            </p:nvSpPr>
            <p:spPr bwMode="auto">
              <a:xfrm>
                <a:off x="4656" y="2864"/>
                <a:ext cx="92" cy="211"/>
              </a:xfrm>
              <a:custGeom>
                <a:avLst/>
                <a:gdLst>
                  <a:gd name="T0" fmla="*/ 0 w 260"/>
                  <a:gd name="T1" fmla="*/ 0 h 620"/>
                  <a:gd name="T2" fmla="*/ 0 w 260"/>
                  <a:gd name="T3" fmla="*/ 0 h 620"/>
                  <a:gd name="T4" fmla="*/ 0 w 260"/>
                  <a:gd name="T5" fmla="*/ 0 h 620"/>
                  <a:gd name="T6" fmla="*/ 0 60000 65536"/>
                  <a:gd name="T7" fmla="*/ 0 60000 65536"/>
                  <a:gd name="T8" fmla="*/ 0 60000 65536"/>
                </a:gdLst>
                <a:ahLst/>
                <a:cxnLst>
                  <a:cxn ang="T6">
                    <a:pos x="T0" y="T1"/>
                  </a:cxn>
                  <a:cxn ang="T7">
                    <a:pos x="T2" y="T3"/>
                  </a:cxn>
                  <a:cxn ang="T8">
                    <a:pos x="T4" y="T5"/>
                  </a:cxn>
                </a:cxnLst>
                <a:rect l="0" t="0" r="r" b="b"/>
                <a:pathLst>
                  <a:path w="260" h="620">
                    <a:moveTo>
                      <a:pt x="260" y="620"/>
                    </a:moveTo>
                    <a:lnTo>
                      <a:pt x="260" y="6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49" name="Freeform 1656"/>
              <p:cNvSpPr>
                <a:spLocks/>
              </p:cNvSpPr>
              <p:nvPr/>
            </p:nvSpPr>
            <p:spPr bwMode="auto">
              <a:xfrm>
                <a:off x="4635" y="2864"/>
                <a:ext cx="21" cy="40"/>
              </a:xfrm>
              <a:custGeom>
                <a:avLst/>
                <a:gdLst>
                  <a:gd name="T0" fmla="*/ 0 w 60"/>
                  <a:gd name="T1" fmla="*/ 0 h 120"/>
                  <a:gd name="T2" fmla="*/ 0 w 60"/>
                  <a:gd name="T3" fmla="*/ 0 h 120"/>
                  <a:gd name="T4" fmla="*/ 0 w 60"/>
                  <a:gd name="T5" fmla="*/ 0 h 120"/>
                  <a:gd name="T6" fmla="*/ 0 60000 65536"/>
                  <a:gd name="T7" fmla="*/ 0 60000 65536"/>
                  <a:gd name="T8" fmla="*/ 0 60000 65536"/>
                </a:gdLst>
                <a:ahLst/>
                <a:cxnLst>
                  <a:cxn ang="T6">
                    <a:pos x="T0" y="T1"/>
                  </a:cxn>
                  <a:cxn ang="T7">
                    <a:pos x="T2" y="T3"/>
                  </a:cxn>
                  <a:cxn ang="T8">
                    <a:pos x="T4" y="T5"/>
                  </a:cxn>
                </a:cxnLst>
                <a:rect l="0" t="0" r="r" b="b"/>
                <a:pathLst>
                  <a:path w="60" h="120">
                    <a:moveTo>
                      <a:pt x="0" y="120"/>
                    </a:moveTo>
                    <a:lnTo>
                      <a:pt x="0" y="120"/>
                    </a:lnTo>
                    <a:lnTo>
                      <a:pt x="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50" name="Freeform 1657"/>
              <p:cNvSpPr>
                <a:spLocks/>
              </p:cNvSpPr>
              <p:nvPr/>
            </p:nvSpPr>
            <p:spPr bwMode="auto">
              <a:xfrm>
                <a:off x="3622" y="2628"/>
                <a:ext cx="645" cy="79"/>
              </a:xfrm>
              <a:custGeom>
                <a:avLst/>
                <a:gdLst>
                  <a:gd name="T0" fmla="*/ 0 w 1822"/>
                  <a:gd name="T1" fmla="*/ 0 h 230"/>
                  <a:gd name="T2" fmla="*/ 0 w 1822"/>
                  <a:gd name="T3" fmla="*/ 0 h 230"/>
                  <a:gd name="T4" fmla="*/ 0 w 1822"/>
                  <a:gd name="T5" fmla="*/ 0 h 230"/>
                  <a:gd name="T6" fmla="*/ 0 60000 65536"/>
                  <a:gd name="T7" fmla="*/ 0 60000 65536"/>
                  <a:gd name="T8" fmla="*/ 0 60000 65536"/>
                </a:gdLst>
                <a:ahLst/>
                <a:cxnLst>
                  <a:cxn ang="T6">
                    <a:pos x="T0" y="T1"/>
                  </a:cxn>
                  <a:cxn ang="T7">
                    <a:pos x="T2" y="T3"/>
                  </a:cxn>
                  <a:cxn ang="T8">
                    <a:pos x="T4" y="T5"/>
                  </a:cxn>
                </a:cxnLst>
                <a:rect l="0" t="0" r="r" b="b"/>
                <a:pathLst>
                  <a:path w="1822" h="230">
                    <a:moveTo>
                      <a:pt x="0" y="230"/>
                    </a:moveTo>
                    <a:lnTo>
                      <a:pt x="0" y="230"/>
                    </a:lnTo>
                    <a:lnTo>
                      <a:pt x="1822"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51" name="Freeform 1658"/>
              <p:cNvSpPr>
                <a:spLocks/>
              </p:cNvSpPr>
              <p:nvPr/>
            </p:nvSpPr>
            <p:spPr bwMode="auto">
              <a:xfrm>
                <a:off x="4748" y="2543"/>
                <a:ext cx="25" cy="48"/>
              </a:xfrm>
              <a:custGeom>
                <a:avLst/>
                <a:gdLst>
                  <a:gd name="T0" fmla="*/ 0 w 70"/>
                  <a:gd name="T1" fmla="*/ 0 h 140"/>
                  <a:gd name="T2" fmla="*/ 0 w 70"/>
                  <a:gd name="T3" fmla="*/ 0 h 140"/>
                  <a:gd name="T4" fmla="*/ 0 w 70"/>
                  <a:gd name="T5" fmla="*/ 0 h 140"/>
                  <a:gd name="T6" fmla="*/ 0 60000 65536"/>
                  <a:gd name="T7" fmla="*/ 0 60000 65536"/>
                  <a:gd name="T8" fmla="*/ 0 60000 65536"/>
                </a:gdLst>
                <a:ahLst/>
                <a:cxnLst>
                  <a:cxn ang="T6">
                    <a:pos x="T0" y="T1"/>
                  </a:cxn>
                  <a:cxn ang="T7">
                    <a:pos x="T2" y="T3"/>
                  </a:cxn>
                  <a:cxn ang="T8">
                    <a:pos x="T4" y="T5"/>
                  </a:cxn>
                </a:cxnLst>
                <a:rect l="0" t="0" r="r" b="b"/>
                <a:pathLst>
                  <a:path w="70" h="140">
                    <a:moveTo>
                      <a:pt x="0" y="0"/>
                    </a:moveTo>
                    <a:lnTo>
                      <a:pt x="0" y="0"/>
                    </a:lnTo>
                    <a:lnTo>
                      <a:pt x="7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52" name="Freeform 1659"/>
              <p:cNvSpPr>
                <a:spLocks/>
              </p:cNvSpPr>
              <p:nvPr/>
            </p:nvSpPr>
            <p:spPr bwMode="auto">
              <a:xfrm>
                <a:off x="3789" y="1619"/>
                <a:ext cx="39" cy="44"/>
              </a:xfrm>
              <a:custGeom>
                <a:avLst/>
                <a:gdLst>
                  <a:gd name="T0" fmla="*/ 0 w 110"/>
                  <a:gd name="T1" fmla="*/ 0 h 130"/>
                  <a:gd name="T2" fmla="*/ 0 w 110"/>
                  <a:gd name="T3" fmla="*/ 0 h 130"/>
                  <a:gd name="T4" fmla="*/ 0 w 110"/>
                  <a:gd name="T5" fmla="*/ 0 h 130"/>
                  <a:gd name="T6" fmla="*/ 0 60000 65536"/>
                  <a:gd name="T7" fmla="*/ 0 60000 65536"/>
                  <a:gd name="T8" fmla="*/ 0 60000 65536"/>
                </a:gdLst>
                <a:ahLst/>
                <a:cxnLst>
                  <a:cxn ang="T6">
                    <a:pos x="T0" y="T1"/>
                  </a:cxn>
                  <a:cxn ang="T7">
                    <a:pos x="T2" y="T3"/>
                  </a:cxn>
                  <a:cxn ang="T8">
                    <a:pos x="T4" y="T5"/>
                  </a:cxn>
                </a:cxnLst>
                <a:rect l="0" t="0" r="r" b="b"/>
                <a:pathLst>
                  <a:path w="110" h="130">
                    <a:moveTo>
                      <a:pt x="0" y="130"/>
                    </a:moveTo>
                    <a:lnTo>
                      <a:pt x="0" y="13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53" name="Freeform 1660"/>
              <p:cNvSpPr>
                <a:spLocks/>
              </p:cNvSpPr>
              <p:nvPr/>
            </p:nvSpPr>
            <p:spPr bwMode="auto">
              <a:xfrm>
                <a:off x="3505" y="1513"/>
                <a:ext cx="7" cy="52"/>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20" y="0"/>
                    </a:moveTo>
                    <a:lnTo>
                      <a:pt x="2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454" name="Freeform 1661"/>
              <p:cNvSpPr>
                <a:spLocks/>
              </p:cNvSpPr>
              <p:nvPr/>
            </p:nvSpPr>
            <p:spPr bwMode="auto">
              <a:xfrm>
                <a:off x="3459" y="1541"/>
                <a:ext cx="46" cy="24"/>
              </a:xfrm>
              <a:custGeom>
                <a:avLst/>
                <a:gdLst>
                  <a:gd name="T0" fmla="*/ 0 w 130"/>
                  <a:gd name="T1" fmla="*/ 0 h 70"/>
                  <a:gd name="T2" fmla="*/ 0 w 130"/>
                  <a:gd name="T3" fmla="*/ 0 h 70"/>
                  <a:gd name="T4" fmla="*/ 0 w 130"/>
                  <a:gd name="T5" fmla="*/ 0 h 70"/>
                  <a:gd name="T6" fmla="*/ 0 60000 65536"/>
                  <a:gd name="T7" fmla="*/ 0 60000 65536"/>
                  <a:gd name="T8" fmla="*/ 0 60000 65536"/>
                </a:gdLst>
                <a:ahLst/>
                <a:cxnLst>
                  <a:cxn ang="T6">
                    <a:pos x="T0" y="T1"/>
                  </a:cxn>
                  <a:cxn ang="T7">
                    <a:pos x="T2" y="T3"/>
                  </a:cxn>
                  <a:cxn ang="T8">
                    <a:pos x="T4" y="T5"/>
                  </a:cxn>
                </a:cxnLst>
                <a:rect l="0" t="0" r="r" b="b"/>
                <a:pathLst>
                  <a:path w="130" h="70">
                    <a:moveTo>
                      <a:pt x="0" y="0"/>
                    </a:moveTo>
                    <a:lnTo>
                      <a:pt x="0" y="0"/>
                    </a:lnTo>
                    <a:lnTo>
                      <a:pt x="13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grpSp>
        <p:grpSp>
          <p:nvGrpSpPr>
            <p:cNvPr id="220404" name="Group 1863"/>
            <p:cNvGrpSpPr>
              <a:grpSpLocks/>
            </p:cNvGrpSpPr>
            <p:nvPr/>
          </p:nvGrpSpPr>
          <p:grpSpPr bwMode="auto">
            <a:xfrm>
              <a:off x="2968" y="1365"/>
              <a:ext cx="2735" cy="2463"/>
              <a:chOff x="2968" y="1365"/>
              <a:chExt cx="2735" cy="2463"/>
            </a:xfrm>
          </p:grpSpPr>
          <p:sp>
            <p:nvSpPr>
              <p:cNvPr id="221055" name="Freeform 1663"/>
              <p:cNvSpPr>
                <a:spLocks/>
              </p:cNvSpPr>
              <p:nvPr/>
            </p:nvSpPr>
            <p:spPr bwMode="auto">
              <a:xfrm>
                <a:off x="5000" y="3208"/>
                <a:ext cx="11" cy="61"/>
              </a:xfrm>
              <a:custGeom>
                <a:avLst/>
                <a:gdLst>
                  <a:gd name="T0" fmla="*/ 0 w 31"/>
                  <a:gd name="T1" fmla="*/ 0 h 180"/>
                  <a:gd name="T2" fmla="*/ 0 w 31"/>
                  <a:gd name="T3" fmla="*/ 0 h 180"/>
                  <a:gd name="T4" fmla="*/ 0 w 31"/>
                  <a:gd name="T5" fmla="*/ 0 h 180"/>
                  <a:gd name="T6" fmla="*/ 0 60000 65536"/>
                  <a:gd name="T7" fmla="*/ 0 60000 65536"/>
                  <a:gd name="T8" fmla="*/ 0 60000 65536"/>
                </a:gdLst>
                <a:ahLst/>
                <a:cxnLst>
                  <a:cxn ang="T6">
                    <a:pos x="T0" y="T1"/>
                  </a:cxn>
                  <a:cxn ang="T7">
                    <a:pos x="T2" y="T3"/>
                  </a:cxn>
                  <a:cxn ang="T8">
                    <a:pos x="T4" y="T5"/>
                  </a:cxn>
                </a:cxnLst>
                <a:rect l="0" t="0" r="r" b="b"/>
                <a:pathLst>
                  <a:path w="31" h="180">
                    <a:moveTo>
                      <a:pt x="0" y="0"/>
                    </a:moveTo>
                    <a:lnTo>
                      <a:pt x="0" y="0"/>
                    </a:lnTo>
                    <a:lnTo>
                      <a:pt x="31" y="1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56" name="Freeform 1664"/>
              <p:cNvSpPr>
                <a:spLocks/>
              </p:cNvSpPr>
              <p:nvPr/>
            </p:nvSpPr>
            <p:spPr bwMode="auto">
              <a:xfrm>
                <a:off x="5007" y="3269"/>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160"/>
                    </a:moveTo>
                    <a:lnTo>
                      <a:pt x="0" y="160"/>
                    </a:lnTo>
                    <a:lnTo>
                      <a:pt x="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57" name="Freeform 1665"/>
              <p:cNvSpPr>
                <a:spLocks/>
              </p:cNvSpPr>
              <p:nvPr/>
            </p:nvSpPr>
            <p:spPr bwMode="auto">
              <a:xfrm>
                <a:off x="4026" y="2410"/>
                <a:ext cx="60" cy="4"/>
              </a:xfrm>
              <a:custGeom>
                <a:avLst/>
                <a:gdLst>
                  <a:gd name="T0" fmla="*/ 0 w 170"/>
                  <a:gd name="T1" fmla="*/ 0 h 10"/>
                  <a:gd name="T2" fmla="*/ 0 w 170"/>
                  <a:gd name="T3" fmla="*/ 0 h 10"/>
                  <a:gd name="T4" fmla="*/ 0 w 170"/>
                  <a:gd name="T5" fmla="*/ 0 h 10"/>
                  <a:gd name="T6" fmla="*/ 0 60000 65536"/>
                  <a:gd name="T7" fmla="*/ 0 60000 65536"/>
                  <a:gd name="T8" fmla="*/ 0 60000 65536"/>
                </a:gdLst>
                <a:ahLst/>
                <a:cxnLst>
                  <a:cxn ang="T6">
                    <a:pos x="T0" y="T1"/>
                  </a:cxn>
                  <a:cxn ang="T7">
                    <a:pos x="T2" y="T3"/>
                  </a:cxn>
                  <a:cxn ang="T8">
                    <a:pos x="T4" y="T5"/>
                  </a:cxn>
                </a:cxnLst>
                <a:rect l="0" t="0" r="r" b="b"/>
                <a:pathLst>
                  <a:path w="170" h="10">
                    <a:moveTo>
                      <a:pt x="170" y="0"/>
                    </a:moveTo>
                    <a:lnTo>
                      <a:pt x="17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58" name="Freeform 1666"/>
              <p:cNvSpPr>
                <a:spLocks/>
              </p:cNvSpPr>
              <p:nvPr/>
            </p:nvSpPr>
            <p:spPr bwMode="auto">
              <a:xfrm>
                <a:off x="4975" y="3208"/>
                <a:ext cx="25" cy="31"/>
              </a:xfrm>
              <a:custGeom>
                <a:avLst/>
                <a:gdLst>
                  <a:gd name="T0" fmla="*/ 0 w 70"/>
                  <a:gd name="T1" fmla="*/ 0 h 90"/>
                  <a:gd name="T2" fmla="*/ 0 w 70"/>
                  <a:gd name="T3" fmla="*/ 0 h 90"/>
                  <a:gd name="T4" fmla="*/ 0 w 70"/>
                  <a:gd name="T5" fmla="*/ 0 h 90"/>
                  <a:gd name="T6" fmla="*/ 0 60000 65536"/>
                  <a:gd name="T7" fmla="*/ 0 60000 65536"/>
                  <a:gd name="T8" fmla="*/ 0 60000 65536"/>
                </a:gdLst>
                <a:ahLst/>
                <a:cxnLst>
                  <a:cxn ang="T6">
                    <a:pos x="T0" y="T1"/>
                  </a:cxn>
                  <a:cxn ang="T7">
                    <a:pos x="T2" y="T3"/>
                  </a:cxn>
                  <a:cxn ang="T8">
                    <a:pos x="T4" y="T5"/>
                  </a:cxn>
                </a:cxnLst>
                <a:rect l="0" t="0" r="r" b="b"/>
                <a:pathLst>
                  <a:path w="70" h="90">
                    <a:moveTo>
                      <a:pt x="0" y="90"/>
                    </a:moveTo>
                    <a:lnTo>
                      <a:pt x="0" y="9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59" name="Freeform 1667"/>
              <p:cNvSpPr>
                <a:spLocks/>
              </p:cNvSpPr>
              <p:nvPr/>
            </p:nvSpPr>
            <p:spPr bwMode="auto">
              <a:xfrm>
                <a:off x="4982" y="3116"/>
                <a:ext cx="18" cy="92"/>
              </a:xfrm>
              <a:custGeom>
                <a:avLst/>
                <a:gdLst>
                  <a:gd name="T0" fmla="*/ 0 w 50"/>
                  <a:gd name="T1" fmla="*/ 0 h 270"/>
                  <a:gd name="T2" fmla="*/ 0 w 50"/>
                  <a:gd name="T3" fmla="*/ 0 h 270"/>
                  <a:gd name="T4" fmla="*/ 0 w 50"/>
                  <a:gd name="T5" fmla="*/ 0 h 270"/>
                  <a:gd name="T6" fmla="*/ 0 60000 65536"/>
                  <a:gd name="T7" fmla="*/ 0 60000 65536"/>
                  <a:gd name="T8" fmla="*/ 0 60000 65536"/>
                </a:gdLst>
                <a:ahLst/>
                <a:cxnLst>
                  <a:cxn ang="T6">
                    <a:pos x="T0" y="T1"/>
                  </a:cxn>
                  <a:cxn ang="T7">
                    <a:pos x="T2" y="T3"/>
                  </a:cxn>
                  <a:cxn ang="T8">
                    <a:pos x="T4" y="T5"/>
                  </a:cxn>
                </a:cxnLst>
                <a:rect l="0" t="0" r="r" b="b"/>
                <a:pathLst>
                  <a:path w="50" h="270">
                    <a:moveTo>
                      <a:pt x="0" y="0"/>
                    </a:moveTo>
                    <a:lnTo>
                      <a:pt x="0" y="0"/>
                    </a:lnTo>
                    <a:lnTo>
                      <a:pt x="50" y="2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60" name="Freeform 1668"/>
              <p:cNvSpPr>
                <a:spLocks/>
              </p:cNvSpPr>
              <p:nvPr/>
            </p:nvSpPr>
            <p:spPr bwMode="auto">
              <a:xfrm>
                <a:off x="3764" y="1773"/>
                <a:ext cx="28" cy="3"/>
              </a:xfrm>
              <a:custGeom>
                <a:avLst/>
                <a:gdLst>
                  <a:gd name="T0" fmla="*/ 0 w 80"/>
                  <a:gd name="T1" fmla="*/ 0 h 10"/>
                  <a:gd name="T2" fmla="*/ 0 w 80"/>
                  <a:gd name="T3" fmla="*/ 0 h 10"/>
                  <a:gd name="T4" fmla="*/ 0 w 80"/>
                  <a:gd name="T5" fmla="*/ 0 h 10"/>
                  <a:gd name="T6" fmla="*/ 0 60000 65536"/>
                  <a:gd name="T7" fmla="*/ 0 60000 65536"/>
                  <a:gd name="T8" fmla="*/ 0 60000 65536"/>
                </a:gdLst>
                <a:ahLst/>
                <a:cxnLst>
                  <a:cxn ang="T6">
                    <a:pos x="T0" y="T1"/>
                  </a:cxn>
                  <a:cxn ang="T7">
                    <a:pos x="T2" y="T3"/>
                  </a:cxn>
                  <a:cxn ang="T8">
                    <a:pos x="T4" y="T5"/>
                  </a:cxn>
                </a:cxnLst>
                <a:rect l="0" t="0" r="r" b="b"/>
                <a:pathLst>
                  <a:path w="80" h="10">
                    <a:moveTo>
                      <a:pt x="0" y="10"/>
                    </a:moveTo>
                    <a:lnTo>
                      <a:pt x="0" y="1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61" name="Freeform 1669"/>
              <p:cNvSpPr>
                <a:spLocks/>
              </p:cNvSpPr>
              <p:nvPr/>
            </p:nvSpPr>
            <p:spPr bwMode="auto">
              <a:xfrm>
                <a:off x="4695" y="2175"/>
                <a:ext cx="53"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0" y="60"/>
                    </a:moveTo>
                    <a:lnTo>
                      <a:pt x="0" y="6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62" name="Freeform 1670"/>
              <p:cNvSpPr>
                <a:spLocks/>
              </p:cNvSpPr>
              <p:nvPr/>
            </p:nvSpPr>
            <p:spPr bwMode="auto">
              <a:xfrm>
                <a:off x="4748" y="2141"/>
                <a:ext cx="305" cy="34"/>
              </a:xfrm>
              <a:custGeom>
                <a:avLst/>
                <a:gdLst>
                  <a:gd name="T0" fmla="*/ 0 w 861"/>
                  <a:gd name="T1" fmla="*/ 0 h 100"/>
                  <a:gd name="T2" fmla="*/ 0 w 861"/>
                  <a:gd name="T3" fmla="*/ 0 h 100"/>
                  <a:gd name="T4" fmla="*/ 0 w 861"/>
                  <a:gd name="T5" fmla="*/ 0 h 100"/>
                  <a:gd name="T6" fmla="*/ 0 60000 65536"/>
                  <a:gd name="T7" fmla="*/ 0 60000 65536"/>
                  <a:gd name="T8" fmla="*/ 0 60000 65536"/>
                </a:gdLst>
                <a:ahLst/>
                <a:cxnLst>
                  <a:cxn ang="T6">
                    <a:pos x="T0" y="T1"/>
                  </a:cxn>
                  <a:cxn ang="T7">
                    <a:pos x="T2" y="T3"/>
                  </a:cxn>
                  <a:cxn ang="T8">
                    <a:pos x="T4" y="T5"/>
                  </a:cxn>
                </a:cxnLst>
                <a:rect l="0" t="0" r="r" b="b"/>
                <a:pathLst>
                  <a:path w="861" h="100">
                    <a:moveTo>
                      <a:pt x="861" y="0"/>
                    </a:moveTo>
                    <a:lnTo>
                      <a:pt x="861"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63" name="Freeform 1671"/>
              <p:cNvSpPr>
                <a:spLocks/>
              </p:cNvSpPr>
              <p:nvPr/>
            </p:nvSpPr>
            <p:spPr bwMode="auto">
              <a:xfrm>
                <a:off x="3505" y="1466"/>
                <a:ext cx="7" cy="47"/>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20" y="140"/>
                    </a:moveTo>
                    <a:lnTo>
                      <a:pt x="2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64" name="Freeform 1672"/>
              <p:cNvSpPr>
                <a:spLocks/>
              </p:cNvSpPr>
              <p:nvPr/>
            </p:nvSpPr>
            <p:spPr bwMode="auto">
              <a:xfrm>
                <a:off x="3785" y="3228"/>
                <a:ext cx="39" cy="34"/>
              </a:xfrm>
              <a:custGeom>
                <a:avLst/>
                <a:gdLst>
                  <a:gd name="T0" fmla="*/ 0 w 110"/>
                  <a:gd name="T1" fmla="*/ 0 h 100"/>
                  <a:gd name="T2" fmla="*/ 0 w 110"/>
                  <a:gd name="T3" fmla="*/ 0 h 100"/>
                  <a:gd name="T4" fmla="*/ 0 w 110"/>
                  <a:gd name="T5" fmla="*/ 0 h 100"/>
                  <a:gd name="T6" fmla="*/ 0 60000 65536"/>
                  <a:gd name="T7" fmla="*/ 0 60000 65536"/>
                  <a:gd name="T8" fmla="*/ 0 60000 65536"/>
                </a:gdLst>
                <a:ahLst/>
                <a:cxnLst>
                  <a:cxn ang="T6">
                    <a:pos x="T0" y="T1"/>
                  </a:cxn>
                  <a:cxn ang="T7">
                    <a:pos x="T2" y="T3"/>
                  </a:cxn>
                  <a:cxn ang="T8">
                    <a:pos x="T4" y="T5"/>
                  </a:cxn>
                </a:cxnLst>
                <a:rect l="0" t="0" r="r" b="b"/>
                <a:pathLst>
                  <a:path w="110" h="100">
                    <a:moveTo>
                      <a:pt x="0" y="0"/>
                    </a:moveTo>
                    <a:lnTo>
                      <a:pt x="0" y="0"/>
                    </a:lnTo>
                    <a:lnTo>
                      <a:pt x="11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65" name="Freeform 1673"/>
              <p:cNvSpPr>
                <a:spLocks/>
              </p:cNvSpPr>
              <p:nvPr/>
            </p:nvSpPr>
            <p:spPr bwMode="auto">
              <a:xfrm>
                <a:off x="3852" y="1871"/>
                <a:ext cx="167" cy="11"/>
              </a:xfrm>
              <a:custGeom>
                <a:avLst/>
                <a:gdLst>
                  <a:gd name="T0" fmla="*/ 0 w 470"/>
                  <a:gd name="T1" fmla="*/ 0 h 30"/>
                  <a:gd name="T2" fmla="*/ 0 w 470"/>
                  <a:gd name="T3" fmla="*/ 0 h 30"/>
                  <a:gd name="T4" fmla="*/ 0 w 470"/>
                  <a:gd name="T5" fmla="*/ 0 h 30"/>
                  <a:gd name="T6" fmla="*/ 0 60000 65536"/>
                  <a:gd name="T7" fmla="*/ 0 60000 65536"/>
                  <a:gd name="T8" fmla="*/ 0 60000 65536"/>
                </a:gdLst>
                <a:ahLst/>
                <a:cxnLst>
                  <a:cxn ang="T6">
                    <a:pos x="T0" y="T1"/>
                  </a:cxn>
                  <a:cxn ang="T7">
                    <a:pos x="T2" y="T3"/>
                  </a:cxn>
                  <a:cxn ang="T8">
                    <a:pos x="T4" y="T5"/>
                  </a:cxn>
                </a:cxnLst>
                <a:rect l="0" t="0" r="r" b="b"/>
                <a:pathLst>
                  <a:path w="470" h="30">
                    <a:moveTo>
                      <a:pt x="0" y="30"/>
                    </a:moveTo>
                    <a:lnTo>
                      <a:pt x="0" y="30"/>
                    </a:lnTo>
                    <a:lnTo>
                      <a:pt x="4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66" name="Freeform 1674"/>
              <p:cNvSpPr>
                <a:spLocks/>
              </p:cNvSpPr>
              <p:nvPr/>
            </p:nvSpPr>
            <p:spPr bwMode="auto">
              <a:xfrm>
                <a:off x="5078" y="3293"/>
                <a:ext cx="25" cy="31"/>
              </a:xfrm>
              <a:custGeom>
                <a:avLst/>
                <a:gdLst>
                  <a:gd name="T0" fmla="*/ 0 w 70"/>
                  <a:gd name="T1" fmla="*/ 0 h 90"/>
                  <a:gd name="T2" fmla="*/ 0 w 70"/>
                  <a:gd name="T3" fmla="*/ 0 h 90"/>
                  <a:gd name="T4" fmla="*/ 0 w 70"/>
                  <a:gd name="T5" fmla="*/ 0 h 90"/>
                  <a:gd name="T6" fmla="*/ 0 60000 65536"/>
                  <a:gd name="T7" fmla="*/ 0 60000 65536"/>
                  <a:gd name="T8" fmla="*/ 0 60000 65536"/>
                </a:gdLst>
                <a:ahLst/>
                <a:cxnLst>
                  <a:cxn ang="T6">
                    <a:pos x="T0" y="T1"/>
                  </a:cxn>
                  <a:cxn ang="T7">
                    <a:pos x="T2" y="T3"/>
                  </a:cxn>
                  <a:cxn ang="T8">
                    <a:pos x="T4" y="T5"/>
                  </a:cxn>
                </a:cxnLst>
                <a:rect l="0" t="0" r="r" b="b"/>
                <a:pathLst>
                  <a:path w="70" h="90">
                    <a:moveTo>
                      <a:pt x="70" y="0"/>
                    </a:moveTo>
                    <a:lnTo>
                      <a:pt x="70" y="0"/>
                    </a:lnTo>
                    <a:lnTo>
                      <a:pt x="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67" name="Freeform 1675"/>
              <p:cNvSpPr>
                <a:spLocks/>
              </p:cNvSpPr>
              <p:nvPr/>
            </p:nvSpPr>
            <p:spPr bwMode="auto">
              <a:xfrm>
                <a:off x="5103" y="3242"/>
                <a:ext cx="21" cy="51"/>
              </a:xfrm>
              <a:custGeom>
                <a:avLst/>
                <a:gdLst>
                  <a:gd name="T0" fmla="*/ 0 w 60"/>
                  <a:gd name="T1" fmla="*/ 0 h 150"/>
                  <a:gd name="T2" fmla="*/ 0 w 60"/>
                  <a:gd name="T3" fmla="*/ 0 h 150"/>
                  <a:gd name="T4" fmla="*/ 0 w 60"/>
                  <a:gd name="T5" fmla="*/ 0 h 150"/>
                  <a:gd name="T6" fmla="*/ 0 60000 65536"/>
                  <a:gd name="T7" fmla="*/ 0 60000 65536"/>
                  <a:gd name="T8" fmla="*/ 0 60000 65536"/>
                </a:gdLst>
                <a:ahLst/>
                <a:cxnLst>
                  <a:cxn ang="T6">
                    <a:pos x="T0" y="T1"/>
                  </a:cxn>
                  <a:cxn ang="T7">
                    <a:pos x="T2" y="T3"/>
                  </a:cxn>
                  <a:cxn ang="T8">
                    <a:pos x="T4" y="T5"/>
                  </a:cxn>
                </a:cxnLst>
                <a:rect l="0" t="0" r="r" b="b"/>
                <a:pathLst>
                  <a:path w="60" h="150">
                    <a:moveTo>
                      <a:pt x="60" y="0"/>
                    </a:moveTo>
                    <a:lnTo>
                      <a:pt x="6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68" name="Freeform 1676"/>
              <p:cNvSpPr>
                <a:spLocks/>
              </p:cNvSpPr>
              <p:nvPr/>
            </p:nvSpPr>
            <p:spPr bwMode="auto">
              <a:xfrm>
                <a:off x="3749" y="1636"/>
                <a:ext cx="40" cy="27"/>
              </a:xfrm>
              <a:custGeom>
                <a:avLst/>
                <a:gdLst>
                  <a:gd name="T0" fmla="*/ 0 w 111"/>
                  <a:gd name="T1" fmla="*/ 0 h 80"/>
                  <a:gd name="T2" fmla="*/ 0 w 111"/>
                  <a:gd name="T3" fmla="*/ 0 h 80"/>
                  <a:gd name="T4" fmla="*/ 0 w 111"/>
                  <a:gd name="T5" fmla="*/ 0 h 80"/>
                  <a:gd name="T6" fmla="*/ 0 60000 65536"/>
                  <a:gd name="T7" fmla="*/ 0 60000 65536"/>
                  <a:gd name="T8" fmla="*/ 0 60000 65536"/>
                </a:gdLst>
                <a:ahLst/>
                <a:cxnLst>
                  <a:cxn ang="T6">
                    <a:pos x="T0" y="T1"/>
                  </a:cxn>
                  <a:cxn ang="T7">
                    <a:pos x="T2" y="T3"/>
                  </a:cxn>
                  <a:cxn ang="T8">
                    <a:pos x="T4" y="T5"/>
                  </a:cxn>
                </a:cxnLst>
                <a:rect l="0" t="0" r="r" b="b"/>
                <a:pathLst>
                  <a:path w="111" h="80">
                    <a:moveTo>
                      <a:pt x="0" y="0"/>
                    </a:moveTo>
                    <a:lnTo>
                      <a:pt x="0" y="0"/>
                    </a:lnTo>
                    <a:lnTo>
                      <a:pt x="111"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69" name="Freeform 1677"/>
              <p:cNvSpPr>
                <a:spLocks/>
              </p:cNvSpPr>
              <p:nvPr/>
            </p:nvSpPr>
            <p:spPr bwMode="auto">
              <a:xfrm>
                <a:off x="3441" y="1493"/>
                <a:ext cx="18" cy="48"/>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70" name="Freeform 1678"/>
              <p:cNvSpPr>
                <a:spLocks/>
              </p:cNvSpPr>
              <p:nvPr/>
            </p:nvSpPr>
            <p:spPr bwMode="auto">
              <a:xfrm>
                <a:off x="3413" y="1527"/>
                <a:ext cx="46" cy="14"/>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130" y="40"/>
                    </a:moveTo>
                    <a:lnTo>
                      <a:pt x="13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71" name="Freeform 1679"/>
              <p:cNvSpPr>
                <a:spLocks/>
              </p:cNvSpPr>
              <p:nvPr/>
            </p:nvSpPr>
            <p:spPr bwMode="auto">
              <a:xfrm>
                <a:off x="4330" y="1933"/>
                <a:ext cx="4" cy="61"/>
              </a:xfrm>
              <a:custGeom>
                <a:avLst/>
                <a:gdLst>
                  <a:gd name="T0" fmla="*/ 0 w 10"/>
                  <a:gd name="T1" fmla="*/ 0 h 180"/>
                  <a:gd name="T2" fmla="*/ 0 w 10"/>
                  <a:gd name="T3" fmla="*/ 0 h 180"/>
                  <a:gd name="T4" fmla="*/ 0 w 10"/>
                  <a:gd name="T5" fmla="*/ 0 h 180"/>
                  <a:gd name="T6" fmla="*/ 0 60000 65536"/>
                  <a:gd name="T7" fmla="*/ 0 60000 65536"/>
                  <a:gd name="T8" fmla="*/ 0 60000 65536"/>
                </a:gdLst>
                <a:ahLst/>
                <a:cxnLst>
                  <a:cxn ang="T6">
                    <a:pos x="T0" y="T1"/>
                  </a:cxn>
                  <a:cxn ang="T7">
                    <a:pos x="T2" y="T3"/>
                  </a:cxn>
                  <a:cxn ang="T8">
                    <a:pos x="T4" y="T5"/>
                  </a:cxn>
                </a:cxnLst>
                <a:rect l="0" t="0" r="r" b="b"/>
                <a:pathLst>
                  <a:path w="10" h="180">
                    <a:moveTo>
                      <a:pt x="0" y="180"/>
                    </a:moveTo>
                    <a:lnTo>
                      <a:pt x="0" y="180"/>
                    </a:lnTo>
                    <a:lnTo>
                      <a:pt x="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72" name="Freeform 1680"/>
              <p:cNvSpPr>
                <a:spLocks/>
              </p:cNvSpPr>
              <p:nvPr/>
            </p:nvSpPr>
            <p:spPr bwMode="auto">
              <a:xfrm>
                <a:off x="3530" y="2707"/>
                <a:ext cx="92" cy="10"/>
              </a:xfrm>
              <a:custGeom>
                <a:avLst/>
                <a:gdLst>
                  <a:gd name="T0" fmla="*/ 0 w 260"/>
                  <a:gd name="T1" fmla="*/ 0 h 30"/>
                  <a:gd name="T2" fmla="*/ 0 w 260"/>
                  <a:gd name="T3" fmla="*/ 0 h 30"/>
                  <a:gd name="T4" fmla="*/ 0 w 260"/>
                  <a:gd name="T5" fmla="*/ 0 h 30"/>
                  <a:gd name="T6" fmla="*/ 0 60000 65536"/>
                  <a:gd name="T7" fmla="*/ 0 60000 65536"/>
                  <a:gd name="T8" fmla="*/ 0 60000 65536"/>
                </a:gdLst>
                <a:ahLst/>
                <a:cxnLst>
                  <a:cxn ang="T6">
                    <a:pos x="T0" y="T1"/>
                  </a:cxn>
                  <a:cxn ang="T7">
                    <a:pos x="T2" y="T3"/>
                  </a:cxn>
                  <a:cxn ang="T8">
                    <a:pos x="T4" y="T5"/>
                  </a:cxn>
                </a:cxnLst>
                <a:rect l="0" t="0" r="r" b="b"/>
                <a:pathLst>
                  <a:path w="260" h="30">
                    <a:moveTo>
                      <a:pt x="0" y="30"/>
                    </a:moveTo>
                    <a:lnTo>
                      <a:pt x="0" y="30"/>
                    </a:lnTo>
                    <a:lnTo>
                      <a:pt x="2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73" name="Freeform 1681"/>
              <p:cNvSpPr>
                <a:spLocks/>
              </p:cNvSpPr>
              <p:nvPr/>
            </p:nvSpPr>
            <p:spPr bwMode="auto">
              <a:xfrm>
                <a:off x="4451" y="1769"/>
                <a:ext cx="53" cy="34"/>
              </a:xfrm>
              <a:custGeom>
                <a:avLst/>
                <a:gdLst>
                  <a:gd name="T0" fmla="*/ 0 w 150"/>
                  <a:gd name="T1" fmla="*/ 0 h 100"/>
                  <a:gd name="T2" fmla="*/ 0 w 150"/>
                  <a:gd name="T3" fmla="*/ 0 h 100"/>
                  <a:gd name="T4" fmla="*/ 0 w 150"/>
                  <a:gd name="T5" fmla="*/ 0 h 100"/>
                  <a:gd name="T6" fmla="*/ 0 60000 65536"/>
                  <a:gd name="T7" fmla="*/ 0 60000 65536"/>
                  <a:gd name="T8" fmla="*/ 0 60000 65536"/>
                </a:gdLst>
                <a:ahLst/>
                <a:cxnLst>
                  <a:cxn ang="T6">
                    <a:pos x="T0" y="T1"/>
                  </a:cxn>
                  <a:cxn ang="T7">
                    <a:pos x="T2" y="T3"/>
                  </a:cxn>
                  <a:cxn ang="T8">
                    <a:pos x="T4" y="T5"/>
                  </a:cxn>
                </a:cxnLst>
                <a:rect l="0" t="0" r="r" b="b"/>
                <a:pathLst>
                  <a:path w="150" h="100">
                    <a:moveTo>
                      <a:pt x="150" y="0"/>
                    </a:moveTo>
                    <a:lnTo>
                      <a:pt x="15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74" name="Freeform 1682"/>
              <p:cNvSpPr>
                <a:spLocks/>
              </p:cNvSpPr>
              <p:nvPr/>
            </p:nvSpPr>
            <p:spPr bwMode="auto">
              <a:xfrm>
                <a:off x="4316" y="2431"/>
                <a:ext cx="32" cy="13"/>
              </a:xfrm>
              <a:custGeom>
                <a:avLst/>
                <a:gdLst>
                  <a:gd name="T0" fmla="*/ 0 w 90"/>
                  <a:gd name="T1" fmla="*/ 0 h 40"/>
                  <a:gd name="T2" fmla="*/ 0 w 90"/>
                  <a:gd name="T3" fmla="*/ 0 h 40"/>
                  <a:gd name="T4" fmla="*/ 0 w 90"/>
                  <a:gd name="T5" fmla="*/ 0 h 40"/>
                  <a:gd name="T6" fmla="*/ 0 60000 65536"/>
                  <a:gd name="T7" fmla="*/ 0 60000 65536"/>
                  <a:gd name="T8" fmla="*/ 0 60000 65536"/>
                </a:gdLst>
                <a:ahLst/>
                <a:cxnLst>
                  <a:cxn ang="T6">
                    <a:pos x="T0" y="T1"/>
                  </a:cxn>
                  <a:cxn ang="T7">
                    <a:pos x="T2" y="T3"/>
                  </a:cxn>
                  <a:cxn ang="T8">
                    <a:pos x="T4" y="T5"/>
                  </a:cxn>
                </a:cxnLst>
                <a:rect l="0" t="0" r="r" b="b"/>
                <a:pathLst>
                  <a:path w="90" h="40">
                    <a:moveTo>
                      <a:pt x="0" y="0"/>
                    </a:moveTo>
                    <a:lnTo>
                      <a:pt x="0" y="0"/>
                    </a:lnTo>
                    <a:lnTo>
                      <a:pt x="9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75" name="Freeform 1683"/>
              <p:cNvSpPr>
                <a:spLocks/>
              </p:cNvSpPr>
              <p:nvPr/>
            </p:nvSpPr>
            <p:spPr bwMode="auto">
              <a:xfrm>
                <a:off x="4791" y="2836"/>
                <a:ext cx="191" cy="280"/>
              </a:xfrm>
              <a:custGeom>
                <a:avLst/>
                <a:gdLst>
                  <a:gd name="T0" fmla="*/ 0 w 540"/>
                  <a:gd name="T1" fmla="*/ 0 h 820"/>
                  <a:gd name="T2" fmla="*/ 0 w 540"/>
                  <a:gd name="T3" fmla="*/ 0 h 820"/>
                  <a:gd name="T4" fmla="*/ 0 w 540"/>
                  <a:gd name="T5" fmla="*/ 0 h 820"/>
                  <a:gd name="T6" fmla="*/ 0 60000 65536"/>
                  <a:gd name="T7" fmla="*/ 0 60000 65536"/>
                  <a:gd name="T8" fmla="*/ 0 60000 65536"/>
                </a:gdLst>
                <a:ahLst/>
                <a:cxnLst>
                  <a:cxn ang="T6">
                    <a:pos x="T0" y="T1"/>
                  </a:cxn>
                  <a:cxn ang="T7">
                    <a:pos x="T2" y="T3"/>
                  </a:cxn>
                  <a:cxn ang="T8">
                    <a:pos x="T4" y="T5"/>
                  </a:cxn>
                </a:cxnLst>
                <a:rect l="0" t="0" r="r" b="b"/>
                <a:pathLst>
                  <a:path w="540" h="820">
                    <a:moveTo>
                      <a:pt x="540" y="820"/>
                    </a:moveTo>
                    <a:lnTo>
                      <a:pt x="540" y="8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76" name="Freeform 1684"/>
              <p:cNvSpPr>
                <a:spLocks/>
              </p:cNvSpPr>
              <p:nvPr/>
            </p:nvSpPr>
            <p:spPr bwMode="auto">
              <a:xfrm>
                <a:off x="3937" y="1469"/>
                <a:ext cx="43"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77" name="Freeform 1685"/>
              <p:cNvSpPr>
                <a:spLocks/>
              </p:cNvSpPr>
              <p:nvPr/>
            </p:nvSpPr>
            <p:spPr bwMode="auto">
              <a:xfrm>
                <a:off x="4982" y="3116"/>
                <a:ext cx="142" cy="126"/>
              </a:xfrm>
              <a:custGeom>
                <a:avLst/>
                <a:gdLst>
                  <a:gd name="T0" fmla="*/ 0 w 401"/>
                  <a:gd name="T1" fmla="*/ 0 h 370"/>
                  <a:gd name="T2" fmla="*/ 0 w 401"/>
                  <a:gd name="T3" fmla="*/ 0 h 370"/>
                  <a:gd name="T4" fmla="*/ 0 w 401"/>
                  <a:gd name="T5" fmla="*/ 0 h 370"/>
                  <a:gd name="T6" fmla="*/ 0 60000 65536"/>
                  <a:gd name="T7" fmla="*/ 0 60000 65536"/>
                  <a:gd name="T8" fmla="*/ 0 60000 65536"/>
                </a:gdLst>
                <a:ahLst/>
                <a:cxnLst>
                  <a:cxn ang="T6">
                    <a:pos x="T0" y="T1"/>
                  </a:cxn>
                  <a:cxn ang="T7">
                    <a:pos x="T2" y="T3"/>
                  </a:cxn>
                  <a:cxn ang="T8">
                    <a:pos x="T4" y="T5"/>
                  </a:cxn>
                </a:cxnLst>
                <a:rect l="0" t="0" r="r" b="b"/>
                <a:pathLst>
                  <a:path w="401" h="370">
                    <a:moveTo>
                      <a:pt x="0" y="0"/>
                    </a:moveTo>
                    <a:lnTo>
                      <a:pt x="0" y="0"/>
                    </a:lnTo>
                    <a:lnTo>
                      <a:pt x="401" y="3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78" name="Freeform 1686"/>
              <p:cNvSpPr>
                <a:spLocks/>
              </p:cNvSpPr>
              <p:nvPr/>
            </p:nvSpPr>
            <p:spPr bwMode="auto">
              <a:xfrm>
                <a:off x="3331" y="2843"/>
                <a:ext cx="18" cy="51"/>
              </a:xfrm>
              <a:custGeom>
                <a:avLst/>
                <a:gdLst>
                  <a:gd name="T0" fmla="*/ 0 w 51"/>
                  <a:gd name="T1" fmla="*/ 0 h 150"/>
                  <a:gd name="T2" fmla="*/ 0 w 51"/>
                  <a:gd name="T3" fmla="*/ 0 h 150"/>
                  <a:gd name="T4" fmla="*/ 0 w 51"/>
                  <a:gd name="T5" fmla="*/ 0 h 150"/>
                  <a:gd name="T6" fmla="*/ 0 60000 65536"/>
                  <a:gd name="T7" fmla="*/ 0 60000 65536"/>
                  <a:gd name="T8" fmla="*/ 0 60000 65536"/>
                </a:gdLst>
                <a:ahLst/>
                <a:cxnLst>
                  <a:cxn ang="T6">
                    <a:pos x="T0" y="T1"/>
                  </a:cxn>
                  <a:cxn ang="T7">
                    <a:pos x="T2" y="T3"/>
                  </a:cxn>
                  <a:cxn ang="T8">
                    <a:pos x="T4" y="T5"/>
                  </a:cxn>
                </a:cxnLst>
                <a:rect l="0" t="0" r="r" b="b"/>
                <a:pathLst>
                  <a:path w="51" h="150">
                    <a:moveTo>
                      <a:pt x="0" y="150"/>
                    </a:moveTo>
                    <a:lnTo>
                      <a:pt x="0" y="150"/>
                    </a:lnTo>
                    <a:lnTo>
                      <a:pt x="5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79" name="Freeform 1687"/>
              <p:cNvSpPr>
                <a:spLocks/>
              </p:cNvSpPr>
              <p:nvPr/>
            </p:nvSpPr>
            <p:spPr bwMode="auto">
              <a:xfrm>
                <a:off x="4688" y="2403"/>
                <a:ext cx="14" cy="28"/>
              </a:xfrm>
              <a:custGeom>
                <a:avLst/>
                <a:gdLst>
                  <a:gd name="T0" fmla="*/ 0 w 40"/>
                  <a:gd name="T1" fmla="*/ 0 h 80"/>
                  <a:gd name="T2" fmla="*/ 0 w 40"/>
                  <a:gd name="T3" fmla="*/ 0 h 80"/>
                  <a:gd name="T4" fmla="*/ 0 w 40"/>
                  <a:gd name="T5" fmla="*/ 0 h 80"/>
                  <a:gd name="T6" fmla="*/ 0 60000 65536"/>
                  <a:gd name="T7" fmla="*/ 0 60000 65536"/>
                  <a:gd name="T8" fmla="*/ 0 60000 65536"/>
                </a:gdLst>
                <a:ahLst/>
                <a:cxnLst>
                  <a:cxn ang="T6">
                    <a:pos x="T0" y="T1"/>
                  </a:cxn>
                  <a:cxn ang="T7">
                    <a:pos x="T2" y="T3"/>
                  </a:cxn>
                  <a:cxn ang="T8">
                    <a:pos x="T4" y="T5"/>
                  </a:cxn>
                </a:cxnLst>
                <a:rect l="0" t="0" r="r" b="b"/>
                <a:pathLst>
                  <a:path w="40" h="80">
                    <a:moveTo>
                      <a:pt x="0" y="0"/>
                    </a:moveTo>
                    <a:lnTo>
                      <a:pt x="0" y="0"/>
                    </a:lnTo>
                    <a:lnTo>
                      <a:pt x="4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80" name="Freeform 1688"/>
              <p:cNvSpPr>
                <a:spLocks/>
              </p:cNvSpPr>
              <p:nvPr/>
            </p:nvSpPr>
            <p:spPr bwMode="auto">
              <a:xfrm>
                <a:off x="5032" y="2434"/>
                <a:ext cx="67" cy="147"/>
              </a:xfrm>
              <a:custGeom>
                <a:avLst/>
                <a:gdLst>
                  <a:gd name="T0" fmla="*/ 0 w 190"/>
                  <a:gd name="T1" fmla="*/ 0 h 430"/>
                  <a:gd name="T2" fmla="*/ 0 w 190"/>
                  <a:gd name="T3" fmla="*/ 0 h 430"/>
                  <a:gd name="T4" fmla="*/ 0 w 190"/>
                  <a:gd name="T5" fmla="*/ 0 h 430"/>
                  <a:gd name="T6" fmla="*/ 0 60000 65536"/>
                  <a:gd name="T7" fmla="*/ 0 60000 65536"/>
                  <a:gd name="T8" fmla="*/ 0 60000 65536"/>
                </a:gdLst>
                <a:ahLst/>
                <a:cxnLst>
                  <a:cxn ang="T6">
                    <a:pos x="T0" y="T1"/>
                  </a:cxn>
                  <a:cxn ang="T7">
                    <a:pos x="T2" y="T3"/>
                  </a:cxn>
                  <a:cxn ang="T8">
                    <a:pos x="T4" y="T5"/>
                  </a:cxn>
                </a:cxnLst>
                <a:rect l="0" t="0" r="r" b="b"/>
                <a:pathLst>
                  <a:path w="190" h="430">
                    <a:moveTo>
                      <a:pt x="190" y="430"/>
                    </a:moveTo>
                    <a:lnTo>
                      <a:pt x="190" y="4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81" name="Freeform 1689"/>
              <p:cNvSpPr>
                <a:spLocks/>
              </p:cNvSpPr>
              <p:nvPr/>
            </p:nvSpPr>
            <p:spPr bwMode="auto">
              <a:xfrm>
                <a:off x="4731" y="2509"/>
                <a:ext cx="368" cy="72"/>
              </a:xfrm>
              <a:custGeom>
                <a:avLst/>
                <a:gdLst>
                  <a:gd name="T0" fmla="*/ 0 w 1041"/>
                  <a:gd name="T1" fmla="*/ 0 h 210"/>
                  <a:gd name="T2" fmla="*/ 0 w 1041"/>
                  <a:gd name="T3" fmla="*/ 0 h 210"/>
                  <a:gd name="T4" fmla="*/ 0 w 1041"/>
                  <a:gd name="T5" fmla="*/ 0 h 210"/>
                  <a:gd name="T6" fmla="*/ 0 60000 65536"/>
                  <a:gd name="T7" fmla="*/ 0 60000 65536"/>
                  <a:gd name="T8" fmla="*/ 0 60000 65536"/>
                </a:gdLst>
                <a:ahLst/>
                <a:cxnLst>
                  <a:cxn ang="T6">
                    <a:pos x="T0" y="T1"/>
                  </a:cxn>
                  <a:cxn ang="T7">
                    <a:pos x="T2" y="T3"/>
                  </a:cxn>
                  <a:cxn ang="T8">
                    <a:pos x="T4" y="T5"/>
                  </a:cxn>
                </a:cxnLst>
                <a:rect l="0" t="0" r="r" b="b"/>
                <a:pathLst>
                  <a:path w="1041" h="210">
                    <a:moveTo>
                      <a:pt x="1041" y="210"/>
                    </a:moveTo>
                    <a:lnTo>
                      <a:pt x="1041" y="2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82" name="Freeform 1690"/>
              <p:cNvSpPr>
                <a:spLocks/>
              </p:cNvSpPr>
              <p:nvPr/>
            </p:nvSpPr>
            <p:spPr bwMode="auto">
              <a:xfrm>
                <a:off x="5064" y="2454"/>
                <a:ext cx="35" cy="127"/>
              </a:xfrm>
              <a:custGeom>
                <a:avLst/>
                <a:gdLst>
                  <a:gd name="T0" fmla="*/ 0 w 100"/>
                  <a:gd name="T1" fmla="*/ 0 h 370"/>
                  <a:gd name="T2" fmla="*/ 0 w 100"/>
                  <a:gd name="T3" fmla="*/ 0 h 370"/>
                  <a:gd name="T4" fmla="*/ 0 w 100"/>
                  <a:gd name="T5" fmla="*/ 0 h 370"/>
                  <a:gd name="T6" fmla="*/ 0 60000 65536"/>
                  <a:gd name="T7" fmla="*/ 0 60000 65536"/>
                  <a:gd name="T8" fmla="*/ 0 60000 65536"/>
                </a:gdLst>
                <a:ahLst/>
                <a:cxnLst>
                  <a:cxn ang="T6">
                    <a:pos x="T0" y="T1"/>
                  </a:cxn>
                  <a:cxn ang="T7">
                    <a:pos x="T2" y="T3"/>
                  </a:cxn>
                  <a:cxn ang="T8">
                    <a:pos x="T4" y="T5"/>
                  </a:cxn>
                </a:cxnLst>
                <a:rect l="0" t="0" r="r" b="b"/>
                <a:pathLst>
                  <a:path w="100" h="370">
                    <a:moveTo>
                      <a:pt x="0" y="0"/>
                    </a:moveTo>
                    <a:lnTo>
                      <a:pt x="0" y="0"/>
                    </a:lnTo>
                    <a:lnTo>
                      <a:pt x="100" y="3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83" name="Freeform 1691"/>
              <p:cNvSpPr>
                <a:spLocks/>
              </p:cNvSpPr>
              <p:nvPr/>
            </p:nvSpPr>
            <p:spPr bwMode="auto">
              <a:xfrm>
                <a:off x="4985" y="2444"/>
                <a:ext cx="114" cy="137"/>
              </a:xfrm>
              <a:custGeom>
                <a:avLst/>
                <a:gdLst>
                  <a:gd name="T0" fmla="*/ 0 w 321"/>
                  <a:gd name="T1" fmla="*/ 0 h 400"/>
                  <a:gd name="T2" fmla="*/ 0 w 321"/>
                  <a:gd name="T3" fmla="*/ 0 h 400"/>
                  <a:gd name="T4" fmla="*/ 0 w 321"/>
                  <a:gd name="T5" fmla="*/ 0 h 400"/>
                  <a:gd name="T6" fmla="*/ 0 60000 65536"/>
                  <a:gd name="T7" fmla="*/ 0 60000 65536"/>
                  <a:gd name="T8" fmla="*/ 0 60000 65536"/>
                </a:gdLst>
                <a:ahLst/>
                <a:cxnLst>
                  <a:cxn ang="T6">
                    <a:pos x="T0" y="T1"/>
                  </a:cxn>
                  <a:cxn ang="T7">
                    <a:pos x="T2" y="T3"/>
                  </a:cxn>
                  <a:cxn ang="T8">
                    <a:pos x="T4" y="T5"/>
                  </a:cxn>
                </a:cxnLst>
                <a:rect l="0" t="0" r="r" b="b"/>
                <a:pathLst>
                  <a:path w="321" h="400">
                    <a:moveTo>
                      <a:pt x="321" y="400"/>
                    </a:moveTo>
                    <a:lnTo>
                      <a:pt x="321" y="4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84" name="Freeform 1692"/>
              <p:cNvSpPr>
                <a:spLocks noEditPoints="1"/>
              </p:cNvSpPr>
              <p:nvPr/>
            </p:nvSpPr>
            <p:spPr bwMode="auto">
              <a:xfrm>
                <a:off x="5500" y="3058"/>
                <a:ext cx="203" cy="44"/>
              </a:xfrm>
              <a:custGeom>
                <a:avLst/>
                <a:gdLst>
                  <a:gd name="T0" fmla="*/ 0 w 573"/>
                  <a:gd name="T1" fmla="*/ 0 h 127"/>
                  <a:gd name="T2" fmla="*/ 0 w 573"/>
                  <a:gd name="T3" fmla="*/ 0 h 127"/>
                  <a:gd name="T4" fmla="*/ 0 w 573"/>
                  <a:gd name="T5" fmla="*/ 0 h 127"/>
                  <a:gd name="T6" fmla="*/ 0 w 573"/>
                  <a:gd name="T7" fmla="*/ 0 h 127"/>
                  <a:gd name="T8" fmla="*/ 0 w 573"/>
                  <a:gd name="T9" fmla="*/ 0 h 127"/>
                  <a:gd name="T10" fmla="*/ 0 w 573"/>
                  <a:gd name="T11" fmla="*/ 0 h 127"/>
                  <a:gd name="T12" fmla="*/ 0 w 573"/>
                  <a:gd name="T13" fmla="*/ 0 h 127"/>
                  <a:gd name="T14" fmla="*/ 0 w 573"/>
                  <a:gd name="T15" fmla="*/ 0 h 127"/>
                  <a:gd name="T16" fmla="*/ 0 w 573"/>
                  <a:gd name="T17" fmla="*/ 0 h 127"/>
                  <a:gd name="T18" fmla="*/ 0 w 573"/>
                  <a:gd name="T19" fmla="*/ 0 h 127"/>
                  <a:gd name="T20" fmla="*/ 0 w 573"/>
                  <a:gd name="T21" fmla="*/ 0 h 127"/>
                  <a:gd name="T22" fmla="*/ 0 w 573"/>
                  <a:gd name="T23" fmla="*/ 0 h 127"/>
                  <a:gd name="T24" fmla="*/ 0 w 573"/>
                  <a:gd name="T25" fmla="*/ 0 h 127"/>
                  <a:gd name="T26" fmla="*/ 0 w 573"/>
                  <a:gd name="T27" fmla="*/ 0 h 127"/>
                  <a:gd name="T28" fmla="*/ 0 w 573"/>
                  <a:gd name="T29" fmla="*/ 0 h 127"/>
                  <a:gd name="T30" fmla="*/ 0 w 573"/>
                  <a:gd name="T31" fmla="*/ 0 h 127"/>
                  <a:gd name="T32" fmla="*/ 0 w 573"/>
                  <a:gd name="T33" fmla="*/ 0 h 127"/>
                  <a:gd name="T34" fmla="*/ 0 w 573"/>
                  <a:gd name="T35" fmla="*/ 0 h 127"/>
                  <a:gd name="T36" fmla="*/ 0 w 573"/>
                  <a:gd name="T37" fmla="*/ 0 h 127"/>
                  <a:gd name="T38" fmla="*/ 0 w 573"/>
                  <a:gd name="T39" fmla="*/ 0 h 127"/>
                  <a:gd name="T40" fmla="*/ 0 w 573"/>
                  <a:gd name="T41" fmla="*/ 0 h 127"/>
                  <a:gd name="T42" fmla="*/ 0 w 573"/>
                  <a:gd name="T43" fmla="*/ 0 h 127"/>
                  <a:gd name="T44" fmla="*/ 0 w 573"/>
                  <a:gd name="T45" fmla="*/ 0 h 127"/>
                  <a:gd name="T46" fmla="*/ 0 w 573"/>
                  <a:gd name="T47" fmla="*/ 0 h 127"/>
                  <a:gd name="T48" fmla="*/ 0 w 573"/>
                  <a:gd name="T49" fmla="*/ 0 h 127"/>
                  <a:gd name="T50" fmla="*/ 0 w 573"/>
                  <a:gd name="T51" fmla="*/ 0 h 127"/>
                  <a:gd name="T52" fmla="*/ 0 w 573"/>
                  <a:gd name="T53" fmla="*/ 0 h 127"/>
                  <a:gd name="T54" fmla="*/ 0 w 573"/>
                  <a:gd name="T55" fmla="*/ 0 h 127"/>
                  <a:gd name="T56" fmla="*/ 0 w 573"/>
                  <a:gd name="T57" fmla="*/ 0 h 127"/>
                  <a:gd name="T58" fmla="*/ 0 w 573"/>
                  <a:gd name="T59" fmla="*/ 0 h 127"/>
                  <a:gd name="T60" fmla="*/ 0 w 573"/>
                  <a:gd name="T61" fmla="*/ 0 h 127"/>
                  <a:gd name="T62" fmla="*/ 0 w 573"/>
                  <a:gd name="T63" fmla="*/ 0 h 127"/>
                  <a:gd name="T64" fmla="*/ 0 w 573"/>
                  <a:gd name="T65" fmla="*/ 0 h 127"/>
                  <a:gd name="T66" fmla="*/ 0 w 573"/>
                  <a:gd name="T67" fmla="*/ 0 h 127"/>
                  <a:gd name="T68" fmla="*/ 0 w 573"/>
                  <a:gd name="T69" fmla="*/ 0 h 127"/>
                  <a:gd name="T70" fmla="*/ 0 w 573"/>
                  <a:gd name="T71" fmla="*/ 0 h 127"/>
                  <a:gd name="T72" fmla="*/ 0 w 573"/>
                  <a:gd name="T73" fmla="*/ 0 h 127"/>
                  <a:gd name="T74" fmla="*/ 0 w 573"/>
                  <a:gd name="T75" fmla="*/ 0 h 127"/>
                  <a:gd name="T76" fmla="*/ 0 w 573"/>
                  <a:gd name="T77" fmla="*/ 0 h 12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73" h="127">
                    <a:moveTo>
                      <a:pt x="0" y="124"/>
                    </a:moveTo>
                    <a:lnTo>
                      <a:pt x="0" y="124"/>
                    </a:lnTo>
                    <a:lnTo>
                      <a:pt x="0" y="8"/>
                    </a:lnTo>
                    <a:lnTo>
                      <a:pt x="21" y="8"/>
                    </a:lnTo>
                    <a:lnTo>
                      <a:pt x="75" y="87"/>
                    </a:lnTo>
                    <a:lnTo>
                      <a:pt x="75" y="8"/>
                    </a:lnTo>
                    <a:lnTo>
                      <a:pt x="94" y="8"/>
                    </a:lnTo>
                    <a:lnTo>
                      <a:pt x="94" y="124"/>
                    </a:lnTo>
                    <a:lnTo>
                      <a:pt x="73" y="124"/>
                    </a:lnTo>
                    <a:lnTo>
                      <a:pt x="19" y="45"/>
                    </a:lnTo>
                    <a:lnTo>
                      <a:pt x="19" y="124"/>
                    </a:lnTo>
                    <a:lnTo>
                      <a:pt x="0" y="124"/>
                    </a:lnTo>
                    <a:close/>
                    <a:moveTo>
                      <a:pt x="123" y="124"/>
                    </a:moveTo>
                    <a:lnTo>
                      <a:pt x="123" y="124"/>
                    </a:lnTo>
                    <a:lnTo>
                      <a:pt x="123" y="8"/>
                    </a:lnTo>
                    <a:lnTo>
                      <a:pt x="146" y="8"/>
                    </a:lnTo>
                    <a:lnTo>
                      <a:pt x="146" y="64"/>
                    </a:lnTo>
                    <a:lnTo>
                      <a:pt x="190" y="8"/>
                    </a:lnTo>
                    <a:lnTo>
                      <a:pt x="210" y="8"/>
                    </a:lnTo>
                    <a:lnTo>
                      <a:pt x="170" y="60"/>
                    </a:lnTo>
                    <a:lnTo>
                      <a:pt x="220" y="124"/>
                    </a:lnTo>
                    <a:lnTo>
                      <a:pt x="190" y="124"/>
                    </a:lnTo>
                    <a:lnTo>
                      <a:pt x="146" y="67"/>
                    </a:lnTo>
                    <a:lnTo>
                      <a:pt x="146" y="124"/>
                    </a:lnTo>
                    <a:lnTo>
                      <a:pt x="123" y="124"/>
                    </a:lnTo>
                    <a:close/>
                    <a:moveTo>
                      <a:pt x="383" y="119"/>
                    </a:moveTo>
                    <a:lnTo>
                      <a:pt x="383" y="119"/>
                    </a:lnTo>
                    <a:cubicBezTo>
                      <a:pt x="366" y="127"/>
                      <a:pt x="343" y="127"/>
                      <a:pt x="343" y="127"/>
                    </a:cubicBezTo>
                    <a:cubicBezTo>
                      <a:pt x="314" y="127"/>
                      <a:pt x="298" y="111"/>
                      <a:pt x="298" y="111"/>
                    </a:cubicBezTo>
                    <a:cubicBezTo>
                      <a:pt x="282" y="95"/>
                      <a:pt x="282" y="66"/>
                      <a:pt x="282" y="66"/>
                    </a:cubicBezTo>
                    <a:cubicBezTo>
                      <a:pt x="282" y="37"/>
                      <a:pt x="298" y="21"/>
                      <a:pt x="298" y="21"/>
                    </a:cubicBezTo>
                    <a:cubicBezTo>
                      <a:pt x="314" y="5"/>
                      <a:pt x="344" y="5"/>
                      <a:pt x="344" y="5"/>
                    </a:cubicBezTo>
                    <a:cubicBezTo>
                      <a:pt x="363" y="5"/>
                      <a:pt x="382" y="10"/>
                      <a:pt x="382" y="10"/>
                    </a:cubicBezTo>
                    <a:lnTo>
                      <a:pt x="382" y="28"/>
                    </a:lnTo>
                    <a:cubicBezTo>
                      <a:pt x="360" y="21"/>
                      <a:pt x="346" y="21"/>
                      <a:pt x="346" y="21"/>
                    </a:cubicBezTo>
                    <a:cubicBezTo>
                      <a:pt x="328" y="21"/>
                      <a:pt x="318" y="33"/>
                      <a:pt x="318" y="33"/>
                    </a:cubicBezTo>
                    <a:cubicBezTo>
                      <a:pt x="308" y="44"/>
                      <a:pt x="308" y="66"/>
                      <a:pt x="308" y="66"/>
                    </a:cubicBezTo>
                    <a:cubicBezTo>
                      <a:pt x="308" y="87"/>
                      <a:pt x="319" y="98"/>
                      <a:pt x="319" y="98"/>
                    </a:cubicBezTo>
                    <a:cubicBezTo>
                      <a:pt x="329" y="110"/>
                      <a:pt x="348" y="110"/>
                      <a:pt x="348" y="110"/>
                    </a:cubicBezTo>
                    <a:cubicBezTo>
                      <a:pt x="365" y="110"/>
                      <a:pt x="383" y="101"/>
                      <a:pt x="383" y="101"/>
                    </a:cubicBezTo>
                    <a:lnTo>
                      <a:pt x="383" y="119"/>
                    </a:lnTo>
                    <a:close/>
                    <a:moveTo>
                      <a:pt x="474" y="121"/>
                    </a:moveTo>
                    <a:lnTo>
                      <a:pt x="474" y="121"/>
                    </a:lnTo>
                    <a:cubicBezTo>
                      <a:pt x="457" y="126"/>
                      <a:pt x="442" y="126"/>
                      <a:pt x="442" y="126"/>
                    </a:cubicBezTo>
                    <a:cubicBezTo>
                      <a:pt x="421" y="126"/>
                      <a:pt x="408" y="113"/>
                      <a:pt x="408" y="113"/>
                    </a:cubicBezTo>
                    <a:cubicBezTo>
                      <a:pt x="396" y="101"/>
                      <a:pt x="396" y="80"/>
                      <a:pt x="396" y="80"/>
                    </a:cubicBezTo>
                    <a:cubicBezTo>
                      <a:pt x="396" y="60"/>
                      <a:pt x="407" y="48"/>
                      <a:pt x="407" y="48"/>
                    </a:cubicBezTo>
                    <a:cubicBezTo>
                      <a:pt x="419" y="36"/>
                      <a:pt x="437" y="36"/>
                      <a:pt x="437" y="36"/>
                    </a:cubicBezTo>
                    <a:cubicBezTo>
                      <a:pt x="456" y="36"/>
                      <a:pt x="465" y="48"/>
                      <a:pt x="465" y="48"/>
                    </a:cubicBezTo>
                    <a:cubicBezTo>
                      <a:pt x="474" y="60"/>
                      <a:pt x="474" y="85"/>
                      <a:pt x="474" y="85"/>
                    </a:cubicBezTo>
                    <a:lnTo>
                      <a:pt x="420" y="85"/>
                    </a:lnTo>
                    <a:cubicBezTo>
                      <a:pt x="423" y="110"/>
                      <a:pt x="447" y="110"/>
                      <a:pt x="447" y="110"/>
                    </a:cubicBezTo>
                    <a:cubicBezTo>
                      <a:pt x="459" y="110"/>
                      <a:pt x="474" y="105"/>
                      <a:pt x="474" y="105"/>
                    </a:cubicBezTo>
                    <a:lnTo>
                      <a:pt x="474" y="121"/>
                    </a:lnTo>
                    <a:close/>
                    <a:moveTo>
                      <a:pt x="420" y="72"/>
                    </a:moveTo>
                    <a:lnTo>
                      <a:pt x="420" y="72"/>
                    </a:lnTo>
                    <a:lnTo>
                      <a:pt x="451" y="72"/>
                    </a:lnTo>
                    <a:cubicBezTo>
                      <a:pt x="451" y="50"/>
                      <a:pt x="437" y="50"/>
                      <a:pt x="437" y="50"/>
                    </a:cubicBezTo>
                    <a:cubicBezTo>
                      <a:pt x="422" y="50"/>
                      <a:pt x="420" y="72"/>
                      <a:pt x="420" y="72"/>
                    </a:cubicBezTo>
                    <a:close/>
                    <a:moveTo>
                      <a:pt x="497" y="124"/>
                    </a:moveTo>
                    <a:lnTo>
                      <a:pt x="497" y="124"/>
                    </a:lnTo>
                    <a:lnTo>
                      <a:pt x="497" y="0"/>
                    </a:lnTo>
                    <a:lnTo>
                      <a:pt x="521" y="0"/>
                    </a:lnTo>
                    <a:lnTo>
                      <a:pt x="521" y="124"/>
                    </a:lnTo>
                    <a:lnTo>
                      <a:pt x="497" y="124"/>
                    </a:lnTo>
                    <a:close/>
                    <a:moveTo>
                      <a:pt x="550" y="124"/>
                    </a:moveTo>
                    <a:lnTo>
                      <a:pt x="550" y="124"/>
                    </a:lnTo>
                    <a:lnTo>
                      <a:pt x="550" y="0"/>
                    </a:lnTo>
                    <a:lnTo>
                      <a:pt x="573" y="0"/>
                    </a:lnTo>
                    <a:lnTo>
                      <a:pt x="573" y="124"/>
                    </a:lnTo>
                    <a:lnTo>
                      <a:pt x="550"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85" name="Freeform 1693"/>
              <p:cNvSpPr>
                <a:spLocks noEditPoints="1"/>
              </p:cNvSpPr>
              <p:nvPr/>
            </p:nvSpPr>
            <p:spPr bwMode="auto">
              <a:xfrm>
                <a:off x="4955" y="3785"/>
                <a:ext cx="163" cy="43"/>
              </a:xfrm>
              <a:custGeom>
                <a:avLst/>
                <a:gdLst>
                  <a:gd name="T0" fmla="*/ 0 w 460"/>
                  <a:gd name="T1" fmla="*/ 0 h 126"/>
                  <a:gd name="T2" fmla="*/ 0 w 460"/>
                  <a:gd name="T3" fmla="*/ 0 h 126"/>
                  <a:gd name="T4" fmla="*/ 0 w 460"/>
                  <a:gd name="T5" fmla="*/ 0 h 126"/>
                  <a:gd name="T6" fmla="*/ 0 w 460"/>
                  <a:gd name="T7" fmla="*/ 0 h 126"/>
                  <a:gd name="T8" fmla="*/ 0 w 460"/>
                  <a:gd name="T9" fmla="*/ 0 h 126"/>
                  <a:gd name="T10" fmla="*/ 0 w 460"/>
                  <a:gd name="T11" fmla="*/ 0 h 126"/>
                  <a:gd name="T12" fmla="*/ 0 w 460"/>
                  <a:gd name="T13" fmla="*/ 0 h 126"/>
                  <a:gd name="T14" fmla="*/ 0 w 460"/>
                  <a:gd name="T15" fmla="*/ 0 h 126"/>
                  <a:gd name="T16" fmla="*/ 0 w 460"/>
                  <a:gd name="T17" fmla="*/ 0 h 126"/>
                  <a:gd name="T18" fmla="*/ 0 w 460"/>
                  <a:gd name="T19" fmla="*/ 0 h 126"/>
                  <a:gd name="T20" fmla="*/ 0 w 460"/>
                  <a:gd name="T21" fmla="*/ 0 h 126"/>
                  <a:gd name="T22" fmla="*/ 0 w 460"/>
                  <a:gd name="T23" fmla="*/ 0 h 126"/>
                  <a:gd name="T24" fmla="*/ 0 w 460"/>
                  <a:gd name="T25" fmla="*/ 0 h 126"/>
                  <a:gd name="T26" fmla="*/ 0 w 460"/>
                  <a:gd name="T27" fmla="*/ 0 h 126"/>
                  <a:gd name="T28" fmla="*/ 0 w 460"/>
                  <a:gd name="T29" fmla="*/ 0 h 126"/>
                  <a:gd name="T30" fmla="*/ 0 w 460"/>
                  <a:gd name="T31" fmla="*/ 0 h 126"/>
                  <a:gd name="T32" fmla="*/ 0 w 460"/>
                  <a:gd name="T33" fmla="*/ 0 h 126"/>
                  <a:gd name="T34" fmla="*/ 0 w 460"/>
                  <a:gd name="T35" fmla="*/ 0 h 126"/>
                  <a:gd name="T36" fmla="*/ 0 w 460"/>
                  <a:gd name="T37" fmla="*/ 0 h 126"/>
                  <a:gd name="T38" fmla="*/ 0 w 460"/>
                  <a:gd name="T39" fmla="*/ 0 h 126"/>
                  <a:gd name="T40" fmla="*/ 0 w 460"/>
                  <a:gd name="T41" fmla="*/ 0 h 126"/>
                  <a:gd name="T42" fmla="*/ 0 w 460"/>
                  <a:gd name="T43" fmla="*/ 0 h 126"/>
                  <a:gd name="T44" fmla="*/ 0 w 460"/>
                  <a:gd name="T45" fmla="*/ 0 h 126"/>
                  <a:gd name="T46" fmla="*/ 0 w 460"/>
                  <a:gd name="T47" fmla="*/ 0 h 126"/>
                  <a:gd name="T48" fmla="*/ 0 w 460"/>
                  <a:gd name="T49" fmla="*/ 0 h 126"/>
                  <a:gd name="T50" fmla="*/ 0 w 460"/>
                  <a:gd name="T51" fmla="*/ 0 h 126"/>
                  <a:gd name="T52" fmla="*/ 0 w 460"/>
                  <a:gd name="T53" fmla="*/ 0 h 126"/>
                  <a:gd name="T54" fmla="*/ 0 w 460"/>
                  <a:gd name="T55" fmla="*/ 0 h 126"/>
                  <a:gd name="T56" fmla="*/ 0 w 460"/>
                  <a:gd name="T57" fmla="*/ 0 h 126"/>
                  <a:gd name="T58" fmla="*/ 0 w 460"/>
                  <a:gd name="T59" fmla="*/ 0 h 126"/>
                  <a:gd name="T60" fmla="*/ 0 w 460"/>
                  <a:gd name="T61" fmla="*/ 0 h 126"/>
                  <a:gd name="T62" fmla="*/ 0 w 460"/>
                  <a:gd name="T63" fmla="*/ 0 h 126"/>
                  <a:gd name="T64" fmla="*/ 0 w 460"/>
                  <a:gd name="T65" fmla="*/ 0 h 126"/>
                  <a:gd name="T66" fmla="*/ 0 w 460"/>
                  <a:gd name="T67" fmla="*/ 0 h 126"/>
                  <a:gd name="T68" fmla="*/ 0 w 460"/>
                  <a:gd name="T69" fmla="*/ 0 h 126"/>
                  <a:gd name="T70" fmla="*/ 0 w 460"/>
                  <a:gd name="T71" fmla="*/ 0 h 126"/>
                  <a:gd name="T72" fmla="*/ 0 w 460"/>
                  <a:gd name="T73" fmla="*/ 0 h 126"/>
                  <a:gd name="T74" fmla="*/ 0 w 460"/>
                  <a:gd name="T75" fmla="*/ 0 h 126"/>
                  <a:gd name="T76" fmla="*/ 0 w 460"/>
                  <a:gd name="T77" fmla="*/ 0 h 126"/>
                  <a:gd name="T78" fmla="*/ 0 w 460"/>
                  <a:gd name="T79" fmla="*/ 0 h 126"/>
                  <a:gd name="T80" fmla="*/ 0 w 460"/>
                  <a:gd name="T81" fmla="*/ 0 h 126"/>
                  <a:gd name="T82" fmla="*/ 0 w 460"/>
                  <a:gd name="T83" fmla="*/ 0 h 126"/>
                  <a:gd name="T84" fmla="*/ 0 w 460"/>
                  <a:gd name="T85" fmla="*/ 0 h 126"/>
                  <a:gd name="T86" fmla="*/ 0 w 460"/>
                  <a:gd name="T87" fmla="*/ 0 h 126"/>
                  <a:gd name="T88" fmla="*/ 0 w 460"/>
                  <a:gd name="T89" fmla="*/ 0 h 126"/>
                  <a:gd name="T90" fmla="*/ 0 w 460"/>
                  <a:gd name="T91" fmla="*/ 0 h 126"/>
                  <a:gd name="T92" fmla="*/ 0 w 460"/>
                  <a:gd name="T93" fmla="*/ 0 h 126"/>
                  <a:gd name="T94" fmla="*/ 0 w 460"/>
                  <a:gd name="T95" fmla="*/ 0 h 126"/>
                  <a:gd name="T96" fmla="*/ 0 w 460"/>
                  <a:gd name="T97" fmla="*/ 0 h 126"/>
                  <a:gd name="T98" fmla="*/ 0 w 460"/>
                  <a:gd name="T99" fmla="*/ 0 h 126"/>
                  <a:gd name="T100" fmla="*/ 0 w 460"/>
                  <a:gd name="T101" fmla="*/ 0 h 126"/>
                  <a:gd name="T102" fmla="*/ 0 w 460"/>
                  <a:gd name="T103" fmla="*/ 0 h 126"/>
                  <a:gd name="T104" fmla="*/ 0 w 460"/>
                  <a:gd name="T105" fmla="*/ 0 h 126"/>
                  <a:gd name="T106" fmla="*/ 0 w 460"/>
                  <a:gd name="T107" fmla="*/ 0 h 126"/>
                  <a:gd name="T108" fmla="*/ 0 w 460"/>
                  <a:gd name="T109" fmla="*/ 0 h 126"/>
                  <a:gd name="T110" fmla="*/ 0 w 460"/>
                  <a:gd name="T111" fmla="*/ 0 h 126"/>
                  <a:gd name="T112" fmla="*/ 0 w 460"/>
                  <a:gd name="T113" fmla="*/ 0 h 126"/>
                  <a:gd name="T114" fmla="*/ 0 w 460"/>
                  <a:gd name="T115" fmla="*/ 0 h 126"/>
                  <a:gd name="T116" fmla="*/ 0 w 460"/>
                  <a:gd name="T117" fmla="*/ 0 h 126"/>
                  <a:gd name="T118" fmla="*/ 0 w 460"/>
                  <a:gd name="T119" fmla="*/ 0 h 126"/>
                  <a:gd name="T120" fmla="*/ 0 w 460"/>
                  <a:gd name="T121" fmla="*/ 0 h 126"/>
                  <a:gd name="T122" fmla="*/ 0 w 460"/>
                  <a:gd name="T123" fmla="*/ 0 h 1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60" h="126">
                    <a:moveTo>
                      <a:pt x="42" y="123"/>
                    </a:moveTo>
                    <a:lnTo>
                      <a:pt x="42" y="123"/>
                    </a:lnTo>
                    <a:lnTo>
                      <a:pt x="42" y="23"/>
                    </a:lnTo>
                    <a:lnTo>
                      <a:pt x="0" y="23"/>
                    </a:lnTo>
                    <a:lnTo>
                      <a:pt x="0" y="8"/>
                    </a:lnTo>
                    <a:lnTo>
                      <a:pt x="108" y="8"/>
                    </a:lnTo>
                    <a:lnTo>
                      <a:pt x="108" y="23"/>
                    </a:lnTo>
                    <a:lnTo>
                      <a:pt x="66" y="23"/>
                    </a:lnTo>
                    <a:lnTo>
                      <a:pt x="66" y="123"/>
                    </a:lnTo>
                    <a:lnTo>
                      <a:pt x="42" y="123"/>
                    </a:lnTo>
                    <a:close/>
                    <a:moveTo>
                      <a:pt x="270" y="119"/>
                    </a:moveTo>
                    <a:lnTo>
                      <a:pt x="270" y="119"/>
                    </a:lnTo>
                    <a:cubicBezTo>
                      <a:pt x="253" y="126"/>
                      <a:pt x="230" y="126"/>
                      <a:pt x="230" y="126"/>
                    </a:cubicBezTo>
                    <a:cubicBezTo>
                      <a:pt x="201" y="126"/>
                      <a:pt x="185" y="110"/>
                      <a:pt x="185" y="110"/>
                    </a:cubicBezTo>
                    <a:cubicBezTo>
                      <a:pt x="169" y="94"/>
                      <a:pt x="169" y="65"/>
                      <a:pt x="169" y="65"/>
                    </a:cubicBezTo>
                    <a:cubicBezTo>
                      <a:pt x="169" y="36"/>
                      <a:pt x="185" y="20"/>
                      <a:pt x="185" y="20"/>
                    </a:cubicBezTo>
                    <a:cubicBezTo>
                      <a:pt x="201" y="5"/>
                      <a:pt x="231" y="5"/>
                      <a:pt x="231" y="5"/>
                    </a:cubicBezTo>
                    <a:cubicBezTo>
                      <a:pt x="250" y="5"/>
                      <a:pt x="269" y="9"/>
                      <a:pt x="269" y="9"/>
                    </a:cubicBezTo>
                    <a:lnTo>
                      <a:pt x="269" y="28"/>
                    </a:lnTo>
                    <a:cubicBezTo>
                      <a:pt x="247" y="21"/>
                      <a:pt x="233" y="21"/>
                      <a:pt x="233" y="21"/>
                    </a:cubicBezTo>
                    <a:cubicBezTo>
                      <a:pt x="215" y="21"/>
                      <a:pt x="205" y="32"/>
                      <a:pt x="205" y="32"/>
                    </a:cubicBezTo>
                    <a:cubicBezTo>
                      <a:pt x="195" y="44"/>
                      <a:pt x="195" y="65"/>
                      <a:pt x="195" y="65"/>
                    </a:cubicBezTo>
                    <a:cubicBezTo>
                      <a:pt x="195" y="86"/>
                      <a:pt x="206" y="98"/>
                      <a:pt x="206" y="98"/>
                    </a:cubicBezTo>
                    <a:cubicBezTo>
                      <a:pt x="216" y="109"/>
                      <a:pt x="235" y="109"/>
                      <a:pt x="235" y="109"/>
                    </a:cubicBezTo>
                    <a:cubicBezTo>
                      <a:pt x="252" y="109"/>
                      <a:pt x="270" y="101"/>
                      <a:pt x="270" y="101"/>
                    </a:cubicBezTo>
                    <a:lnTo>
                      <a:pt x="270" y="119"/>
                    </a:lnTo>
                    <a:close/>
                    <a:moveTo>
                      <a:pt x="361" y="120"/>
                    </a:moveTo>
                    <a:lnTo>
                      <a:pt x="361" y="120"/>
                    </a:lnTo>
                    <a:cubicBezTo>
                      <a:pt x="344" y="125"/>
                      <a:pt x="329" y="125"/>
                      <a:pt x="329" y="125"/>
                    </a:cubicBezTo>
                    <a:cubicBezTo>
                      <a:pt x="308" y="125"/>
                      <a:pt x="295" y="113"/>
                      <a:pt x="295" y="113"/>
                    </a:cubicBezTo>
                    <a:cubicBezTo>
                      <a:pt x="283" y="101"/>
                      <a:pt x="283" y="80"/>
                      <a:pt x="283" y="80"/>
                    </a:cubicBezTo>
                    <a:cubicBezTo>
                      <a:pt x="283" y="60"/>
                      <a:pt x="294" y="48"/>
                      <a:pt x="294" y="48"/>
                    </a:cubicBezTo>
                    <a:cubicBezTo>
                      <a:pt x="306" y="35"/>
                      <a:pt x="324" y="35"/>
                      <a:pt x="324" y="35"/>
                    </a:cubicBezTo>
                    <a:cubicBezTo>
                      <a:pt x="343" y="35"/>
                      <a:pt x="352" y="47"/>
                      <a:pt x="352" y="47"/>
                    </a:cubicBezTo>
                    <a:cubicBezTo>
                      <a:pt x="361" y="59"/>
                      <a:pt x="361" y="85"/>
                      <a:pt x="361" y="85"/>
                    </a:cubicBezTo>
                    <a:lnTo>
                      <a:pt x="307" y="85"/>
                    </a:lnTo>
                    <a:cubicBezTo>
                      <a:pt x="310" y="109"/>
                      <a:pt x="334" y="109"/>
                      <a:pt x="334" y="109"/>
                    </a:cubicBezTo>
                    <a:cubicBezTo>
                      <a:pt x="346" y="109"/>
                      <a:pt x="361" y="104"/>
                      <a:pt x="361" y="104"/>
                    </a:cubicBezTo>
                    <a:lnTo>
                      <a:pt x="361" y="120"/>
                    </a:lnTo>
                    <a:close/>
                    <a:moveTo>
                      <a:pt x="307" y="72"/>
                    </a:moveTo>
                    <a:lnTo>
                      <a:pt x="307" y="72"/>
                    </a:lnTo>
                    <a:lnTo>
                      <a:pt x="338" y="72"/>
                    </a:lnTo>
                    <a:cubicBezTo>
                      <a:pt x="338" y="50"/>
                      <a:pt x="324" y="50"/>
                      <a:pt x="324" y="50"/>
                    </a:cubicBezTo>
                    <a:cubicBezTo>
                      <a:pt x="309" y="50"/>
                      <a:pt x="307" y="72"/>
                      <a:pt x="307" y="72"/>
                    </a:cubicBezTo>
                    <a:close/>
                    <a:moveTo>
                      <a:pt x="384" y="123"/>
                    </a:moveTo>
                    <a:lnTo>
                      <a:pt x="384" y="123"/>
                    </a:lnTo>
                    <a:lnTo>
                      <a:pt x="384" y="0"/>
                    </a:lnTo>
                    <a:lnTo>
                      <a:pt x="408" y="0"/>
                    </a:lnTo>
                    <a:lnTo>
                      <a:pt x="408" y="123"/>
                    </a:lnTo>
                    <a:lnTo>
                      <a:pt x="384" y="123"/>
                    </a:lnTo>
                    <a:close/>
                    <a:moveTo>
                      <a:pt x="437" y="123"/>
                    </a:moveTo>
                    <a:lnTo>
                      <a:pt x="437" y="123"/>
                    </a:lnTo>
                    <a:lnTo>
                      <a:pt x="437" y="0"/>
                    </a:lnTo>
                    <a:lnTo>
                      <a:pt x="460" y="0"/>
                    </a:lnTo>
                    <a:lnTo>
                      <a:pt x="460" y="123"/>
                    </a:lnTo>
                    <a:lnTo>
                      <a:pt x="437"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86" name="Freeform 1694"/>
              <p:cNvSpPr>
                <a:spLocks noEditPoints="1"/>
              </p:cNvSpPr>
              <p:nvPr/>
            </p:nvSpPr>
            <p:spPr bwMode="auto">
              <a:xfrm>
                <a:off x="2968" y="2548"/>
                <a:ext cx="377" cy="43"/>
              </a:xfrm>
              <a:custGeom>
                <a:avLst/>
                <a:gdLst>
                  <a:gd name="T0" fmla="*/ 0 w 1066"/>
                  <a:gd name="T1" fmla="*/ 0 h 126"/>
                  <a:gd name="T2" fmla="*/ 0 w 1066"/>
                  <a:gd name="T3" fmla="*/ 0 h 126"/>
                  <a:gd name="T4" fmla="*/ 0 w 1066"/>
                  <a:gd name="T5" fmla="*/ 0 h 126"/>
                  <a:gd name="T6" fmla="*/ 0 w 1066"/>
                  <a:gd name="T7" fmla="*/ 0 h 126"/>
                  <a:gd name="T8" fmla="*/ 0 w 1066"/>
                  <a:gd name="T9" fmla="*/ 0 h 126"/>
                  <a:gd name="T10" fmla="*/ 0 w 1066"/>
                  <a:gd name="T11" fmla="*/ 0 h 126"/>
                  <a:gd name="T12" fmla="*/ 0 w 1066"/>
                  <a:gd name="T13" fmla="*/ 0 h 126"/>
                  <a:gd name="T14" fmla="*/ 0 w 1066"/>
                  <a:gd name="T15" fmla="*/ 0 h 126"/>
                  <a:gd name="T16" fmla="*/ 0 w 1066"/>
                  <a:gd name="T17" fmla="*/ 0 h 126"/>
                  <a:gd name="T18" fmla="*/ 0 w 1066"/>
                  <a:gd name="T19" fmla="*/ 0 h 126"/>
                  <a:gd name="T20" fmla="*/ 0 w 1066"/>
                  <a:gd name="T21" fmla="*/ 0 h 126"/>
                  <a:gd name="T22" fmla="*/ 0 w 1066"/>
                  <a:gd name="T23" fmla="*/ 0 h 126"/>
                  <a:gd name="T24" fmla="*/ 0 w 1066"/>
                  <a:gd name="T25" fmla="*/ 0 h 126"/>
                  <a:gd name="T26" fmla="*/ 0 w 1066"/>
                  <a:gd name="T27" fmla="*/ 0 h 126"/>
                  <a:gd name="T28" fmla="*/ 0 w 1066"/>
                  <a:gd name="T29" fmla="*/ 0 h 126"/>
                  <a:gd name="T30" fmla="*/ 0 w 1066"/>
                  <a:gd name="T31" fmla="*/ 0 h 126"/>
                  <a:gd name="T32" fmla="*/ 0 w 1066"/>
                  <a:gd name="T33" fmla="*/ 0 h 126"/>
                  <a:gd name="T34" fmla="*/ 0 w 1066"/>
                  <a:gd name="T35" fmla="*/ 0 h 126"/>
                  <a:gd name="T36" fmla="*/ 0 w 1066"/>
                  <a:gd name="T37" fmla="*/ 0 h 126"/>
                  <a:gd name="T38" fmla="*/ 0 w 1066"/>
                  <a:gd name="T39" fmla="*/ 0 h 126"/>
                  <a:gd name="T40" fmla="*/ 0 w 1066"/>
                  <a:gd name="T41" fmla="*/ 0 h 126"/>
                  <a:gd name="T42" fmla="*/ 0 w 1066"/>
                  <a:gd name="T43" fmla="*/ 0 h 126"/>
                  <a:gd name="T44" fmla="*/ 0 w 1066"/>
                  <a:gd name="T45" fmla="*/ 0 h 126"/>
                  <a:gd name="T46" fmla="*/ 0 w 1066"/>
                  <a:gd name="T47" fmla="*/ 0 h 126"/>
                  <a:gd name="T48" fmla="*/ 0 w 1066"/>
                  <a:gd name="T49" fmla="*/ 0 h 126"/>
                  <a:gd name="T50" fmla="*/ 0 w 1066"/>
                  <a:gd name="T51" fmla="*/ 0 h 126"/>
                  <a:gd name="T52" fmla="*/ 0 w 1066"/>
                  <a:gd name="T53" fmla="*/ 0 h 126"/>
                  <a:gd name="T54" fmla="*/ 0 w 1066"/>
                  <a:gd name="T55" fmla="*/ 0 h 126"/>
                  <a:gd name="T56" fmla="*/ 0 w 1066"/>
                  <a:gd name="T57" fmla="*/ 0 h 126"/>
                  <a:gd name="T58" fmla="*/ 0 w 1066"/>
                  <a:gd name="T59" fmla="*/ 0 h 126"/>
                  <a:gd name="T60" fmla="*/ 0 w 1066"/>
                  <a:gd name="T61" fmla="*/ 0 h 126"/>
                  <a:gd name="T62" fmla="*/ 0 w 1066"/>
                  <a:gd name="T63" fmla="*/ 0 h 126"/>
                  <a:gd name="T64" fmla="*/ 0 w 1066"/>
                  <a:gd name="T65" fmla="*/ 0 h 126"/>
                  <a:gd name="T66" fmla="*/ 0 w 1066"/>
                  <a:gd name="T67" fmla="*/ 0 h 126"/>
                  <a:gd name="T68" fmla="*/ 0 w 1066"/>
                  <a:gd name="T69" fmla="*/ 0 h 126"/>
                  <a:gd name="T70" fmla="*/ 0 w 1066"/>
                  <a:gd name="T71" fmla="*/ 0 h 126"/>
                  <a:gd name="T72" fmla="*/ 0 w 1066"/>
                  <a:gd name="T73" fmla="*/ 0 h 126"/>
                  <a:gd name="T74" fmla="*/ 0 w 1066"/>
                  <a:gd name="T75" fmla="*/ 0 h 126"/>
                  <a:gd name="T76" fmla="*/ 0 w 1066"/>
                  <a:gd name="T77" fmla="*/ 0 h 126"/>
                  <a:gd name="T78" fmla="*/ 0 w 1066"/>
                  <a:gd name="T79" fmla="*/ 0 h 126"/>
                  <a:gd name="T80" fmla="*/ 0 w 1066"/>
                  <a:gd name="T81" fmla="*/ 0 h 126"/>
                  <a:gd name="T82" fmla="*/ 0 w 1066"/>
                  <a:gd name="T83" fmla="*/ 0 h 126"/>
                  <a:gd name="T84" fmla="*/ 0 w 1066"/>
                  <a:gd name="T85" fmla="*/ 0 h 126"/>
                  <a:gd name="T86" fmla="*/ 0 w 1066"/>
                  <a:gd name="T87" fmla="*/ 0 h 126"/>
                  <a:gd name="T88" fmla="*/ 0 w 1066"/>
                  <a:gd name="T89" fmla="*/ 0 h 126"/>
                  <a:gd name="T90" fmla="*/ 0 w 1066"/>
                  <a:gd name="T91" fmla="*/ 0 h 126"/>
                  <a:gd name="T92" fmla="*/ 0 w 1066"/>
                  <a:gd name="T93" fmla="*/ 0 h 126"/>
                  <a:gd name="T94" fmla="*/ 0 w 1066"/>
                  <a:gd name="T95" fmla="*/ 0 h 126"/>
                  <a:gd name="T96" fmla="*/ 0 w 1066"/>
                  <a:gd name="T97" fmla="*/ 0 h 1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66" h="126">
                    <a:moveTo>
                      <a:pt x="0" y="123"/>
                    </a:moveTo>
                    <a:lnTo>
                      <a:pt x="0" y="123"/>
                    </a:lnTo>
                    <a:lnTo>
                      <a:pt x="0" y="7"/>
                    </a:lnTo>
                    <a:lnTo>
                      <a:pt x="32" y="7"/>
                    </a:lnTo>
                    <a:lnTo>
                      <a:pt x="60" y="89"/>
                    </a:lnTo>
                    <a:lnTo>
                      <a:pt x="88" y="7"/>
                    </a:lnTo>
                    <a:lnTo>
                      <a:pt x="116" y="7"/>
                    </a:lnTo>
                    <a:lnTo>
                      <a:pt x="116" y="123"/>
                    </a:lnTo>
                    <a:lnTo>
                      <a:pt x="94" y="123"/>
                    </a:lnTo>
                    <a:lnTo>
                      <a:pt x="94" y="36"/>
                    </a:lnTo>
                    <a:lnTo>
                      <a:pt x="66" y="115"/>
                    </a:lnTo>
                    <a:lnTo>
                      <a:pt x="47" y="115"/>
                    </a:lnTo>
                    <a:lnTo>
                      <a:pt x="19" y="35"/>
                    </a:lnTo>
                    <a:lnTo>
                      <a:pt x="19" y="123"/>
                    </a:lnTo>
                    <a:lnTo>
                      <a:pt x="0" y="123"/>
                    </a:lnTo>
                    <a:close/>
                    <a:moveTo>
                      <a:pt x="187" y="114"/>
                    </a:moveTo>
                    <a:lnTo>
                      <a:pt x="187" y="114"/>
                    </a:lnTo>
                    <a:cubicBezTo>
                      <a:pt x="176" y="125"/>
                      <a:pt x="163" y="125"/>
                      <a:pt x="163" y="125"/>
                    </a:cubicBezTo>
                    <a:cubicBezTo>
                      <a:pt x="151" y="125"/>
                      <a:pt x="144" y="118"/>
                      <a:pt x="144" y="118"/>
                    </a:cubicBezTo>
                    <a:cubicBezTo>
                      <a:pt x="137" y="111"/>
                      <a:pt x="137" y="100"/>
                      <a:pt x="137" y="100"/>
                    </a:cubicBezTo>
                    <a:cubicBezTo>
                      <a:pt x="137" y="86"/>
                      <a:pt x="149" y="78"/>
                      <a:pt x="149" y="78"/>
                    </a:cubicBezTo>
                    <a:cubicBezTo>
                      <a:pt x="160" y="71"/>
                      <a:pt x="181" y="71"/>
                      <a:pt x="181" y="71"/>
                    </a:cubicBezTo>
                    <a:lnTo>
                      <a:pt x="187" y="71"/>
                    </a:lnTo>
                    <a:lnTo>
                      <a:pt x="187" y="63"/>
                    </a:lnTo>
                    <a:cubicBezTo>
                      <a:pt x="187" y="50"/>
                      <a:pt x="172" y="50"/>
                      <a:pt x="172" y="50"/>
                    </a:cubicBezTo>
                    <a:cubicBezTo>
                      <a:pt x="159" y="50"/>
                      <a:pt x="145" y="57"/>
                      <a:pt x="145" y="57"/>
                    </a:cubicBezTo>
                    <a:lnTo>
                      <a:pt x="145" y="41"/>
                    </a:lnTo>
                    <a:cubicBezTo>
                      <a:pt x="161" y="35"/>
                      <a:pt x="176" y="35"/>
                      <a:pt x="176" y="35"/>
                    </a:cubicBezTo>
                    <a:cubicBezTo>
                      <a:pt x="210" y="35"/>
                      <a:pt x="210" y="62"/>
                      <a:pt x="210" y="62"/>
                    </a:cubicBezTo>
                    <a:lnTo>
                      <a:pt x="210" y="100"/>
                    </a:lnTo>
                    <a:cubicBezTo>
                      <a:pt x="210" y="110"/>
                      <a:pt x="216" y="110"/>
                      <a:pt x="216" y="110"/>
                    </a:cubicBezTo>
                    <a:cubicBezTo>
                      <a:pt x="217" y="110"/>
                      <a:pt x="219" y="110"/>
                      <a:pt x="219" y="110"/>
                    </a:cubicBezTo>
                    <a:lnTo>
                      <a:pt x="220" y="123"/>
                    </a:lnTo>
                    <a:cubicBezTo>
                      <a:pt x="212" y="125"/>
                      <a:pt x="207" y="125"/>
                      <a:pt x="207" y="125"/>
                    </a:cubicBezTo>
                    <a:cubicBezTo>
                      <a:pt x="192" y="125"/>
                      <a:pt x="188" y="114"/>
                      <a:pt x="188" y="114"/>
                    </a:cubicBezTo>
                    <a:lnTo>
                      <a:pt x="187" y="114"/>
                    </a:lnTo>
                    <a:close/>
                    <a:moveTo>
                      <a:pt x="187" y="101"/>
                    </a:moveTo>
                    <a:lnTo>
                      <a:pt x="187" y="101"/>
                    </a:lnTo>
                    <a:lnTo>
                      <a:pt x="187" y="84"/>
                    </a:lnTo>
                    <a:lnTo>
                      <a:pt x="182" y="84"/>
                    </a:lnTo>
                    <a:cubicBezTo>
                      <a:pt x="159" y="84"/>
                      <a:pt x="159" y="98"/>
                      <a:pt x="159" y="98"/>
                    </a:cubicBezTo>
                    <a:cubicBezTo>
                      <a:pt x="159" y="103"/>
                      <a:pt x="163" y="106"/>
                      <a:pt x="163" y="106"/>
                    </a:cubicBezTo>
                    <a:cubicBezTo>
                      <a:pt x="166" y="109"/>
                      <a:pt x="171" y="109"/>
                      <a:pt x="171" y="109"/>
                    </a:cubicBezTo>
                    <a:cubicBezTo>
                      <a:pt x="179" y="109"/>
                      <a:pt x="187" y="101"/>
                      <a:pt x="187" y="101"/>
                    </a:cubicBezTo>
                    <a:close/>
                    <a:moveTo>
                      <a:pt x="284" y="123"/>
                    </a:moveTo>
                    <a:lnTo>
                      <a:pt x="284" y="123"/>
                    </a:lnTo>
                    <a:cubicBezTo>
                      <a:pt x="275" y="125"/>
                      <a:pt x="271" y="125"/>
                      <a:pt x="271" y="125"/>
                    </a:cubicBezTo>
                    <a:cubicBezTo>
                      <a:pt x="241" y="125"/>
                      <a:pt x="241" y="97"/>
                      <a:pt x="241" y="97"/>
                    </a:cubicBezTo>
                    <a:lnTo>
                      <a:pt x="241" y="52"/>
                    </a:lnTo>
                    <a:lnTo>
                      <a:pt x="231" y="52"/>
                    </a:lnTo>
                    <a:lnTo>
                      <a:pt x="231" y="37"/>
                    </a:lnTo>
                    <a:lnTo>
                      <a:pt x="241" y="37"/>
                    </a:lnTo>
                    <a:lnTo>
                      <a:pt x="241" y="23"/>
                    </a:lnTo>
                    <a:lnTo>
                      <a:pt x="264" y="20"/>
                    </a:lnTo>
                    <a:lnTo>
                      <a:pt x="264" y="37"/>
                    </a:lnTo>
                    <a:lnTo>
                      <a:pt x="282" y="37"/>
                    </a:lnTo>
                    <a:lnTo>
                      <a:pt x="282" y="52"/>
                    </a:lnTo>
                    <a:lnTo>
                      <a:pt x="264" y="52"/>
                    </a:lnTo>
                    <a:lnTo>
                      <a:pt x="264" y="94"/>
                    </a:lnTo>
                    <a:cubicBezTo>
                      <a:pt x="264" y="110"/>
                      <a:pt x="277" y="110"/>
                      <a:pt x="277" y="110"/>
                    </a:cubicBezTo>
                    <a:cubicBezTo>
                      <a:pt x="280" y="110"/>
                      <a:pt x="284" y="109"/>
                      <a:pt x="284" y="109"/>
                    </a:cubicBezTo>
                    <a:lnTo>
                      <a:pt x="284" y="123"/>
                    </a:lnTo>
                    <a:close/>
                    <a:moveTo>
                      <a:pt x="357" y="123"/>
                    </a:moveTo>
                    <a:lnTo>
                      <a:pt x="357" y="123"/>
                    </a:lnTo>
                    <a:lnTo>
                      <a:pt x="357" y="107"/>
                    </a:lnTo>
                    <a:cubicBezTo>
                      <a:pt x="346" y="125"/>
                      <a:pt x="328" y="125"/>
                      <a:pt x="328" y="125"/>
                    </a:cubicBezTo>
                    <a:cubicBezTo>
                      <a:pt x="317" y="125"/>
                      <a:pt x="310" y="118"/>
                      <a:pt x="310" y="118"/>
                    </a:cubicBezTo>
                    <a:cubicBezTo>
                      <a:pt x="303" y="110"/>
                      <a:pt x="303" y="98"/>
                      <a:pt x="303" y="98"/>
                    </a:cubicBezTo>
                    <a:lnTo>
                      <a:pt x="303" y="37"/>
                    </a:lnTo>
                    <a:lnTo>
                      <a:pt x="327" y="37"/>
                    </a:lnTo>
                    <a:lnTo>
                      <a:pt x="327" y="92"/>
                    </a:lnTo>
                    <a:cubicBezTo>
                      <a:pt x="327" y="107"/>
                      <a:pt x="336" y="107"/>
                      <a:pt x="336" y="107"/>
                    </a:cubicBezTo>
                    <a:cubicBezTo>
                      <a:pt x="347" y="107"/>
                      <a:pt x="357" y="91"/>
                      <a:pt x="357" y="91"/>
                    </a:cubicBezTo>
                    <a:lnTo>
                      <a:pt x="357" y="37"/>
                    </a:lnTo>
                    <a:lnTo>
                      <a:pt x="381" y="37"/>
                    </a:lnTo>
                    <a:lnTo>
                      <a:pt x="381" y="123"/>
                    </a:lnTo>
                    <a:lnTo>
                      <a:pt x="357" y="123"/>
                    </a:lnTo>
                    <a:close/>
                    <a:moveTo>
                      <a:pt x="410" y="123"/>
                    </a:moveTo>
                    <a:lnTo>
                      <a:pt x="410" y="123"/>
                    </a:lnTo>
                    <a:lnTo>
                      <a:pt x="410" y="37"/>
                    </a:lnTo>
                    <a:lnTo>
                      <a:pt x="433" y="37"/>
                    </a:lnTo>
                    <a:lnTo>
                      <a:pt x="433" y="53"/>
                    </a:lnTo>
                    <a:cubicBezTo>
                      <a:pt x="442" y="35"/>
                      <a:pt x="460" y="35"/>
                      <a:pt x="460" y="35"/>
                    </a:cubicBezTo>
                    <a:cubicBezTo>
                      <a:pt x="462" y="35"/>
                      <a:pt x="464" y="36"/>
                      <a:pt x="464" y="36"/>
                    </a:cubicBezTo>
                    <a:lnTo>
                      <a:pt x="464" y="56"/>
                    </a:lnTo>
                    <a:cubicBezTo>
                      <a:pt x="459" y="55"/>
                      <a:pt x="455" y="55"/>
                      <a:pt x="455" y="55"/>
                    </a:cubicBezTo>
                    <a:cubicBezTo>
                      <a:pt x="441" y="55"/>
                      <a:pt x="433" y="69"/>
                      <a:pt x="433" y="69"/>
                    </a:cubicBezTo>
                    <a:lnTo>
                      <a:pt x="433" y="123"/>
                    </a:lnTo>
                    <a:lnTo>
                      <a:pt x="410" y="123"/>
                    </a:lnTo>
                    <a:close/>
                    <a:moveTo>
                      <a:pt x="552" y="120"/>
                    </a:moveTo>
                    <a:lnTo>
                      <a:pt x="552" y="120"/>
                    </a:lnTo>
                    <a:cubicBezTo>
                      <a:pt x="536" y="125"/>
                      <a:pt x="521" y="125"/>
                      <a:pt x="521" y="125"/>
                    </a:cubicBezTo>
                    <a:cubicBezTo>
                      <a:pt x="499" y="125"/>
                      <a:pt x="487" y="113"/>
                      <a:pt x="487" y="113"/>
                    </a:cubicBezTo>
                    <a:cubicBezTo>
                      <a:pt x="475" y="101"/>
                      <a:pt x="475" y="80"/>
                      <a:pt x="475" y="80"/>
                    </a:cubicBezTo>
                    <a:cubicBezTo>
                      <a:pt x="475" y="60"/>
                      <a:pt x="486" y="47"/>
                      <a:pt x="486" y="47"/>
                    </a:cubicBezTo>
                    <a:cubicBezTo>
                      <a:pt x="497" y="35"/>
                      <a:pt x="516" y="35"/>
                      <a:pt x="516" y="35"/>
                    </a:cubicBezTo>
                    <a:cubicBezTo>
                      <a:pt x="535" y="35"/>
                      <a:pt x="544" y="47"/>
                      <a:pt x="544" y="47"/>
                    </a:cubicBezTo>
                    <a:cubicBezTo>
                      <a:pt x="552" y="59"/>
                      <a:pt x="552" y="85"/>
                      <a:pt x="552" y="85"/>
                    </a:cubicBezTo>
                    <a:lnTo>
                      <a:pt x="499" y="85"/>
                    </a:lnTo>
                    <a:cubicBezTo>
                      <a:pt x="501" y="109"/>
                      <a:pt x="526" y="109"/>
                      <a:pt x="526" y="109"/>
                    </a:cubicBezTo>
                    <a:cubicBezTo>
                      <a:pt x="538" y="109"/>
                      <a:pt x="552" y="104"/>
                      <a:pt x="552" y="104"/>
                    </a:cubicBezTo>
                    <a:lnTo>
                      <a:pt x="552" y="120"/>
                    </a:lnTo>
                    <a:close/>
                    <a:moveTo>
                      <a:pt x="499" y="72"/>
                    </a:moveTo>
                    <a:lnTo>
                      <a:pt x="499" y="72"/>
                    </a:lnTo>
                    <a:lnTo>
                      <a:pt x="529" y="72"/>
                    </a:lnTo>
                    <a:cubicBezTo>
                      <a:pt x="529" y="50"/>
                      <a:pt x="515" y="50"/>
                      <a:pt x="515" y="50"/>
                    </a:cubicBezTo>
                    <a:cubicBezTo>
                      <a:pt x="501" y="50"/>
                      <a:pt x="499" y="72"/>
                      <a:pt x="499" y="72"/>
                    </a:cubicBezTo>
                    <a:close/>
                    <a:moveTo>
                      <a:pt x="629" y="123"/>
                    </a:moveTo>
                    <a:lnTo>
                      <a:pt x="629" y="123"/>
                    </a:lnTo>
                    <a:lnTo>
                      <a:pt x="629" y="7"/>
                    </a:lnTo>
                    <a:lnTo>
                      <a:pt x="668" y="7"/>
                    </a:lnTo>
                    <a:cubicBezTo>
                      <a:pt x="686" y="7"/>
                      <a:pt x="695" y="14"/>
                      <a:pt x="695" y="14"/>
                    </a:cubicBezTo>
                    <a:cubicBezTo>
                      <a:pt x="704" y="21"/>
                      <a:pt x="704" y="33"/>
                      <a:pt x="704" y="33"/>
                    </a:cubicBezTo>
                    <a:cubicBezTo>
                      <a:pt x="704" y="54"/>
                      <a:pt x="676" y="63"/>
                      <a:pt x="676" y="63"/>
                    </a:cubicBezTo>
                    <a:cubicBezTo>
                      <a:pt x="709" y="71"/>
                      <a:pt x="709" y="95"/>
                      <a:pt x="709" y="95"/>
                    </a:cubicBezTo>
                    <a:cubicBezTo>
                      <a:pt x="709" y="108"/>
                      <a:pt x="699" y="116"/>
                      <a:pt x="699" y="116"/>
                    </a:cubicBezTo>
                    <a:cubicBezTo>
                      <a:pt x="690" y="123"/>
                      <a:pt x="672" y="123"/>
                      <a:pt x="672" y="123"/>
                    </a:cubicBezTo>
                    <a:lnTo>
                      <a:pt x="629" y="123"/>
                    </a:lnTo>
                    <a:close/>
                    <a:moveTo>
                      <a:pt x="652" y="56"/>
                    </a:moveTo>
                    <a:lnTo>
                      <a:pt x="652" y="56"/>
                    </a:lnTo>
                    <a:lnTo>
                      <a:pt x="657" y="56"/>
                    </a:lnTo>
                    <a:cubicBezTo>
                      <a:pt x="667" y="56"/>
                      <a:pt x="673" y="51"/>
                      <a:pt x="673" y="51"/>
                    </a:cubicBezTo>
                    <a:cubicBezTo>
                      <a:pt x="679" y="46"/>
                      <a:pt x="679" y="37"/>
                      <a:pt x="679" y="37"/>
                    </a:cubicBezTo>
                    <a:cubicBezTo>
                      <a:pt x="679" y="29"/>
                      <a:pt x="675" y="26"/>
                      <a:pt x="675" y="26"/>
                    </a:cubicBezTo>
                    <a:cubicBezTo>
                      <a:pt x="670" y="23"/>
                      <a:pt x="656" y="23"/>
                      <a:pt x="656" y="23"/>
                    </a:cubicBezTo>
                    <a:lnTo>
                      <a:pt x="652" y="23"/>
                    </a:lnTo>
                    <a:lnTo>
                      <a:pt x="652" y="56"/>
                    </a:lnTo>
                    <a:close/>
                    <a:moveTo>
                      <a:pt x="652" y="107"/>
                    </a:moveTo>
                    <a:lnTo>
                      <a:pt x="652" y="107"/>
                    </a:lnTo>
                    <a:lnTo>
                      <a:pt x="657" y="107"/>
                    </a:lnTo>
                    <a:cubicBezTo>
                      <a:pt x="672" y="107"/>
                      <a:pt x="678" y="103"/>
                      <a:pt x="678" y="103"/>
                    </a:cubicBezTo>
                    <a:cubicBezTo>
                      <a:pt x="683" y="100"/>
                      <a:pt x="683" y="92"/>
                      <a:pt x="683" y="92"/>
                    </a:cubicBezTo>
                    <a:cubicBezTo>
                      <a:pt x="683" y="83"/>
                      <a:pt x="676" y="77"/>
                      <a:pt x="676" y="77"/>
                    </a:cubicBezTo>
                    <a:cubicBezTo>
                      <a:pt x="668" y="71"/>
                      <a:pt x="656" y="71"/>
                      <a:pt x="656" y="71"/>
                    </a:cubicBezTo>
                    <a:lnTo>
                      <a:pt x="652" y="71"/>
                    </a:lnTo>
                    <a:lnTo>
                      <a:pt x="652" y="107"/>
                    </a:lnTo>
                    <a:close/>
                    <a:moveTo>
                      <a:pt x="876" y="118"/>
                    </a:moveTo>
                    <a:lnTo>
                      <a:pt x="876" y="118"/>
                    </a:lnTo>
                    <a:cubicBezTo>
                      <a:pt x="859" y="126"/>
                      <a:pt x="836" y="126"/>
                      <a:pt x="836" y="126"/>
                    </a:cubicBezTo>
                    <a:cubicBezTo>
                      <a:pt x="807" y="126"/>
                      <a:pt x="791" y="110"/>
                      <a:pt x="791" y="110"/>
                    </a:cubicBezTo>
                    <a:cubicBezTo>
                      <a:pt x="775" y="94"/>
                      <a:pt x="775" y="65"/>
                      <a:pt x="775" y="65"/>
                    </a:cubicBezTo>
                    <a:cubicBezTo>
                      <a:pt x="775" y="36"/>
                      <a:pt x="791" y="20"/>
                      <a:pt x="791" y="20"/>
                    </a:cubicBezTo>
                    <a:cubicBezTo>
                      <a:pt x="807" y="5"/>
                      <a:pt x="837" y="5"/>
                      <a:pt x="837" y="5"/>
                    </a:cubicBezTo>
                    <a:cubicBezTo>
                      <a:pt x="856" y="5"/>
                      <a:pt x="875" y="9"/>
                      <a:pt x="875" y="9"/>
                    </a:cubicBezTo>
                    <a:lnTo>
                      <a:pt x="875" y="28"/>
                    </a:lnTo>
                    <a:cubicBezTo>
                      <a:pt x="853" y="20"/>
                      <a:pt x="839" y="20"/>
                      <a:pt x="839" y="20"/>
                    </a:cubicBezTo>
                    <a:cubicBezTo>
                      <a:pt x="821" y="20"/>
                      <a:pt x="811" y="32"/>
                      <a:pt x="811" y="32"/>
                    </a:cubicBezTo>
                    <a:cubicBezTo>
                      <a:pt x="801" y="44"/>
                      <a:pt x="801" y="65"/>
                      <a:pt x="801" y="65"/>
                    </a:cubicBezTo>
                    <a:cubicBezTo>
                      <a:pt x="801" y="86"/>
                      <a:pt x="812" y="98"/>
                      <a:pt x="812" y="98"/>
                    </a:cubicBezTo>
                    <a:cubicBezTo>
                      <a:pt x="822" y="109"/>
                      <a:pt x="841" y="109"/>
                      <a:pt x="841" y="109"/>
                    </a:cubicBezTo>
                    <a:cubicBezTo>
                      <a:pt x="858" y="109"/>
                      <a:pt x="876" y="101"/>
                      <a:pt x="876" y="101"/>
                    </a:cubicBezTo>
                    <a:lnTo>
                      <a:pt x="876" y="118"/>
                    </a:lnTo>
                    <a:close/>
                    <a:moveTo>
                      <a:pt x="967" y="120"/>
                    </a:moveTo>
                    <a:lnTo>
                      <a:pt x="967" y="120"/>
                    </a:lnTo>
                    <a:cubicBezTo>
                      <a:pt x="950" y="125"/>
                      <a:pt x="935" y="125"/>
                      <a:pt x="935" y="125"/>
                    </a:cubicBezTo>
                    <a:cubicBezTo>
                      <a:pt x="914" y="125"/>
                      <a:pt x="901" y="113"/>
                      <a:pt x="901" y="113"/>
                    </a:cubicBezTo>
                    <a:cubicBezTo>
                      <a:pt x="889" y="101"/>
                      <a:pt x="889" y="80"/>
                      <a:pt x="889" y="80"/>
                    </a:cubicBezTo>
                    <a:cubicBezTo>
                      <a:pt x="889" y="60"/>
                      <a:pt x="900" y="47"/>
                      <a:pt x="900" y="47"/>
                    </a:cubicBezTo>
                    <a:cubicBezTo>
                      <a:pt x="912" y="35"/>
                      <a:pt x="930" y="35"/>
                      <a:pt x="930" y="35"/>
                    </a:cubicBezTo>
                    <a:cubicBezTo>
                      <a:pt x="949" y="35"/>
                      <a:pt x="958" y="47"/>
                      <a:pt x="958" y="47"/>
                    </a:cubicBezTo>
                    <a:cubicBezTo>
                      <a:pt x="967" y="59"/>
                      <a:pt x="967" y="85"/>
                      <a:pt x="967" y="85"/>
                    </a:cubicBezTo>
                    <a:lnTo>
                      <a:pt x="913" y="85"/>
                    </a:lnTo>
                    <a:cubicBezTo>
                      <a:pt x="916" y="109"/>
                      <a:pt x="940" y="109"/>
                      <a:pt x="940" y="109"/>
                    </a:cubicBezTo>
                    <a:cubicBezTo>
                      <a:pt x="952" y="109"/>
                      <a:pt x="967" y="104"/>
                      <a:pt x="967" y="104"/>
                    </a:cubicBezTo>
                    <a:lnTo>
                      <a:pt x="967" y="120"/>
                    </a:lnTo>
                    <a:close/>
                    <a:moveTo>
                      <a:pt x="913" y="72"/>
                    </a:moveTo>
                    <a:lnTo>
                      <a:pt x="913" y="72"/>
                    </a:lnTo>
                    <a:lnTo>
                      <a:pt x="944" y="72"/>
                    </a:lnTo>
                    <a:cubicBezTo>
                      <a:pt x="944" y="50"/>
                      <a:pt x="930" y="50"/>
                      <a:pt x="930" y="50"/>
                    </a:cubicBezTo>
                    <a:cubicBezTo>
                      <a:pt x="915" y="50"/>
                      <a:pt x="913" y="72"/>
                      <a:pt x="913" y="72"/>
                    </a:cubicBezTo>
                    <a:close/>
                    <a:moveTo>
                      <a:pt x="991" y="123"/>
                    </a:moveTo>
                    <a:lnTo>
                      <a:pt x="991" y="123"/>
                    </a:lnTo>
                    <a:lnTo>
                      <a:pt x="991" y="0"/>
                    </a:lnTo>
                    <a:lnTo>
                      <a:pt x="1014" y="0"/>
                    </a:lnTo>
                    <a:lnTo>
                      <a:pt x="1014" y="123"/>
                    </a:lnTo>
                    <a:lnTo>
                      <a:pt x="991" y="123"/>
                    </a:lnTo>
                    <a:close/>
                    <a:moveTo>
                      <a:pt x="1043" y="123"/>
                    </a:moveTo>
                    <a:lnTo>
                      <a:pt x="1043" y="123"/>
                    </a:lnTo>
                    <a:lnTo>
                      <a:pt x="1043" y="0"/>
                    </a:lnTo>
                    <a:lnTo>
                      <a:pt x="1066" y="0"/>
                    </a:lnTo>
                    <a:lnTo>
                      <a:pt x="1066" y="123"/>
                    </a:lnTo>
                    <a:lnTo>
                      <a:pt x="1043"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87" name="Freeform 1695"/>
              <p:cNvSpPr>
                <a:spLocks noEditPoints="1"/>
              </p:cNvSpPr>
              <p:nvPr/>
            </p:nvSpPr>
            <p:spPr bwMode="auto">
              <a:xfrm>
                <a:off x="3627" y="2629"/>
                <a:ext cx="176" cy="41"/>
              </a:xfrm>
              <a:custGeom>
                <a:avLst/>
                <a:gdLst>
                  <a:gd name="T0" fmla="*/ 0 w 496"/>
                  <a:gd name="T1" fmla="*/ 0 h 120"/>
                  <a:gd name="T2" fmla="*/ 0 w 496"/>
                  <a:gd name="T3" fmla="*/ 0 h 120"/>
                  <a:gd name="T4" fmla="*/ 0 w 496"/>
                  <a:gd name="T5" fmla="*/ 0 h 120"/>
                  <a:gd name="T6" fmla="*/ 0 w 496"/>
                  <a:gd name="T7" fmla="*/ 0 h 120"/>
                  <a:gd name="T8" fmla="*/ 0 w 496"/>
                  <a:gd name="T9" fmla="*/ 0 h 120"/>
                  <a:gd name="T10" fmla="*/ 0 w 496"/>
                  <a:gd name="T11" fmla="*/ 0 h 120"/>
                  <a:gd name="T12" fmla="*/ 0 w 496"/>
                  <a:gd name="T13" fmla="*/ 0 h 120"/>
                  <a:gd name="T14" fmla="*/ 0 w 496"/>
                  <a:gd name="T15" fmla="*/ 0 h 120"/>
                  <a:gd name="T16" fmla="*/ 0 w 496"/>
                  <a:gd name="T17" fmla="*/ 0 h 120"/>
                  <a:gd name="T18" fmla="*/ 0 w 496"/>
                  <a:gd name="T19" fmla="*/ 0 h 120"/>
                  <a:gd name="T20" fmla="*/ 0 w 496"/>
                  <a:gd name="T21" fmla="*/ 0 h 120"/>
                  <a:gd name="T22" fmla="*/ 0 w 496"/>
                  <a:gd name="T23" fmla="*/ 0 h 120"/>
                  <a:gd name="T24" fmla="*/ 0 w 496"/>
                  <a:gd name="T25" fmla="*/ 0 h 120"/>
                  <a:gd name="T26" fmla="*/ 0 w 496"/>
                  <a:gd name="T27" fmla="*/ 0 h 120"/>
                  <a:gd name="T28" fmla="*/ 0 w 496"/>
                  <a:gd name="T29" fmla="*/ 0 h 120"/>
                  <a:gd name="T30" fmla="*/ 0 w 496"/>
                  <a:gd name="T31" fmla="*/ 0 h 120"/>
                  <a:gd name="T32" fmla="*/ 0 w 496"/>
                  <a:gd name="T33" fmla="*/ 0 h 120"/>
                  <a:gd name="T34" fmla="*/ 0 w 496"/>
                  <a:gd name="T35" fmla="*/ 0 h 120"/>
                  <a:gd name="T36" fmla="*/ 0 w 496"/>
                  <a:gd name="T37" fmla="*/ 0 h 120"/>
                  <a:gd name="T38" fmla="*/ 0 w 496"/>
                  <a:gd name="T39" fmla="*/ 0 h 120"/>
                  <a:gd name="T40" fmla="*/ 0 w 496"/>
                  <a:gd name="T41" fmla="*/ 0 h 120"/>
                  <a:gd name="T42" fmla="*/ 0 w 496"/>
                  <a:gd name="T43" fmla="*/ 0 h 120"/>
                  <a:gd name="T44" fmla="*/ 0 w 496"/>
                  <a:gd name="T45" fmla="*/ 0 h 120"/>
                  <a:gd name="T46" fmla="*/ 0 w 496"/>
                  <a:gd name="T47" fmla="*/ 0 h 120"/>
                  <a:gd name="T48" fmla="*/ 0 w 496"/>
                  <a:gd name="T49" fmla="*/ 0 h 120"/>
                  <a:gd name="T50" fmla="*/ 0 w 496"/>
                  <a:gd name="T51" fmla="*/ 0 h 120"/>
                  <a:gd name="T52" fmla="*/ 0 w 496"/>
                  <a:gd name="T53" fmla="*/ 0 h 120"/>
                  <a:gd name="T54" fmla="*/ 0 w 496"/>
                  <a:gd name="T55" fmla="*/ 0 h 120"/>
                  <a:gd name="T56" fmla="*/ 0 w 496"/>
                  <a:gd name="T57" fmla="*/ 0 h 120"/>
                  <a:gd name="T58" fmla="*/ 0 w 496"/>
                  <a:gd name="T59" fmla="*/ 0 h 120"/>
                  <a:gd name="T60" fmla="*/ 0 w 496"/>
                  <a:gd name="T61" fmla="*/ 0 h 120"/>
                  <a:gd name="T62" fmla="*/ 0 w 496"/>
                  <a:gd name="T63" fmla="*/ 0 h 120"/>
                  <a:gd name="T64" fmla="*/ 0 w 496"/>
                  <a:gd name="T65" fmla="*/ 0 h 120"/>
                  <a:gd name="T66" fmla="*/ 0 w 496"/>
                  <a:gd name="T67" fmla="*/ 0 h 120"/>
                  <a:gd name="T68" fmla="*/ 0 w 496"/>
                  <a:gd name="T69" fmla="*/ 0 h 120"/>
                  <a:gd name="T70" fmla="*/ 0 w 496"/>
                  <a:gd name="T71" fmla="*/ 0 h 120"/>
                  <a:gd name="T72" fmla="*/ 0 w 496"/>
                  <a:gd name="T73" fmla="*/ 0 h 120"/>
                  <a:gd name="T74" fmla="*/ 0 w 496"/>
                  <a:gd name="T75" fmla="*/ 0 h 120"/>
                  <a:gd name="T76" fmla="*/ 0 w 496"/>
                  <a:gd name="T77" fmla="*/ 0 h 120"/>
                  <a:gd name="T78" fmla="*/ 0 w 496"/>
                  <a:gd name="T79" fmla="*/ 0 h 120"/>
                  <a:gd name="T80" fmla="*/ 0 w 496"/>
                  <a:gd name="T81" fmla="*/ 0 h 120"/>
                  <a:gd name="T82" fmla="*/ 0 w 496"/>
                  <a:gd name="T83" fmla="*/ 0 h 120"/>
                  <a:gd name="T84" fmla="*/ 0 w 496"/>
                  <a:gd name="T85" fmla="*/ 0 h 120"/>
                  <a:gd name="T86" fmla="*/ 0 w 496"/>
                  <a:gd name="T87" fmla="*/ 0 h 120"/>
                  <a:gd name="T88" fmla="*/ 0 w 496"/>
                  <a:gd name="T89" fmla="*/ 0 h 120"/>
                  <a:gd name="T90" fmla="*/ 0 w 496"/>
                  <a:gd name="T91" fmla="*/ 0 h 120"/>
                  <a:gd name="T92" fmla="*/ 0 w 496"/>
                  <a:gd name="T93" fmla="*/ 0 h 120"/>
                  <a:gd name="T94" fmla="*/ 0 w 496"/>
                  <a:gd name="T95" fmla="*/ 0 h 120"/>
                  <a:gd name="T96" fmla="*/ 0 w 496"/>
                  <a:gd name="T97" fmla="*/ 0 h 12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96" h="120">
                    <a:moveTo>
                      <a:pt x="0" y="119"/>
                    </a:moveTo>
                    <a:lnTo>
                      <a:pt x="0" y="119"/>
                    </a:lnTo>
                    <a:lnTo>
                      <a:pt x="0" y="3"/>
                    </a:lnTo>
                    <a:lnTo>
                      <a:pt x="40" y="3"/>
                    </a:lnTo>
                    <a:cubicBezTo>
                      <a:pt x="61" y="3"/>
                      <a:pt x="70" y="10"/>
                      <a:pt x="70" y="10"/>
                    </a:cubicBezTo>
                    <a:cubicBezTo>
                      <a:pt x="79" y="17"/>
                      <a:pt x="79" y="34"/>
                      <a:pt x="79" y="34"/>
                    </a:cubicBezTo>
                    <a:cubicBezTo>
                      <a:pt x="79" y="52"/>
                      <a:pt x="67" y="63"/>
                      <a:pt x="67" y="63"/>
                    </a:cubicBezTo>
                    <a:cubicBezTo>
                      <a:pt x="55" y="73"/>
                      <a:pt x="33" y="73"/>
                      <a:pt x="33" y="73"/>
                    </a:cubicBezTo>
                    <a:lnTo>
                      <a:pt x="23" y="73"/>
                    </a:lnTo>
                    <a:lnTo>
                      <a:pt x="23" y="119"/>
                    </a:lnTo>
                    <a:lnTo>
                      <a:pt x="0" y="119"/>
                    </a:lnTo>
                    <a:close/>
                    <a:moveTo>
                      <a:pt x="23" y="57"/>
                    </a:moveTo>
                    <a:lnTo>
                      <a:pt x="23" y="57"/>
                    </a:lnTo>
                    <a:lnTo>
                      <a:pt x="28" y="57"/>
                    </a:lnTo>
                    <a:cubicBezTo>
                      <a:pt x="40" y="57"/>
                      <a:pt x="47" y="52"/>
                      <a:pt x="47" y="52"/>
                    </a:cubicBezTo>
                    <a:cubicBezTo>
                      <a:pt x="55" y="46"/>
                      <a:pt x="55" y="36"/>
                      <a:pt x="55" y="36"/>
                    </a:cubicBezTo>
                    <a:cubicBezTo>
                      <a:pt x="55" y="19"/>
                      <a:pt x="33" y="19"/>
                      <a:pt x="33" y="19"/>
                    </a:cubicBezTo>
                    <a:lnTo>
                      <a:pt x="23" y="19"/>
                    </a:lnTo>
                    <a:lnTo>
                      <a:pt x="23" y="57"/>
                    </a:lnTo>
                    <a:close/>
                    <a:moveTo>
                      <a:pt x="98" y="119"/>
                    </a:moveTo>
                    <a:lnTo>
                      <a:pt x="98" y="119"/>
                    </a:lnTo>
                    <a:lnTo>
                      <a:pt x="98" y="33"/>
                    </a:lnTo>
                    <a:lnTo>
                      <a:pt x="121" y="33"/>
                    </a:lnTo>
                    <a:lnTo>
                      <a:pt x="121" y="49"/>
                    </a:lnTo>
                    <a:cubicBezTo>
                      <a:pt x="130" y="31"/>
                      <a:pt x="148" y="31"/>
                      <a:pt x="148" y="31"/>
                    </a:cubicBezTo>
                    <a:cubicBezTo>
                      <a:pt x="151" y="31"/>
                      <a:pt x="153" y="31"/>
                      <a:pt x="153" y="31"/>
                    </a:cubicBezTo>
                    <a:lnTo>
                      <a:pt x="153" y="52"/>
                    </a:lnTo>
                    <a:cubicBezTo>
                      <a:pt x="148" y="50"/>
                      <a:pt x="144" y="50"/>
                      <a:pt x="144" y="50"/>
                    </a:cubicBezTo>
                    <a:cubicBezTo>
                      <a:pt x="130" y="50"/>
                      <a:pt x="121" y="64"/>
                      <a:pt x="121" y="64"/>
                    </a:cubicBezTo>
                    <a:lnTo>
                      <a:pt x="121" y="119"/>
                    </a:lnTo>
                    <a:lnTo>
                      <a:pt x="98" y="119"/>
                    </a:lnTo>
                    <a:close/>
                    <a:moveTo>
                      <a:pt x="241" y="116"/>
                    </a:moveTo>
                    <a:lnTo>
                      <a:pt x="241" y="116"/>
                    </a:lnTo>
                    <a:cubicBezTo>
                      <a:pt x="224" y="120"/>
                      <a:pt x="209" y="120"/>
                      <a:pt x="209" y="120"/>
                    </a:cubicBezTo>
                    <a:cubicBezTo>
                      <a:pt x="188" y="120"/>
                      <a:pt x="175" y="108"/>
                      <a:pt x="175" y="108"/>
                    </a:cubicBezTo>
                    <a:cubicBezTo>
                      <a:pt x="163" y="96"/>
                      <a:pt x="163" y="75"/>
                      <a:pt x="163" y="75"/>
                    </a:cubicBezTo>
                    <a:cubicBezTo>
                      <a:pt x="163" y="55"/>
                      <a:pt x="174" y="43"/>
                      <a:pt x="174" y="43"/>
                    </a:cubicBezTo>
                    <a:cubicBezTo>
                      <a:pt x="186" y="31"/>
                      <a:pt x="204" y="31"/>
                      <a:pt x="204" y="31"/>
                    </a:cubicBezTo>
                    <a:cubicBezTo>
                      <a:pt x="223" y="31"/>
                      <a:pt x="232" y="43"/>
                      <a:pt x="232" y="43"/>
                    </a:cubicBezTo>
                    <a:cubicBezTo>
                      <a:pt x="241" y="54"/>
                      <a:pt x="241" y="80"/>
                      <a:pt x="241" y="80"/>
                    </a:cubicBezTo>
                    <a:lnTo>
                      <a:pt x="187" y="80"/>
                    </a:lnTo>
                    <a:cubicBezTo>
                      <a:pt x="190" y="105"/>
                      <a:pt x="214" y="105"/>
                      <a:pt x="214" y="105"/>
                    </a:cubicBezTo>
                    <a:cubicBezTo>
                      <a:pt x="226" y="105"/>
                      <a:pt x="241" y="99"/>
                      <a:pt x="241" y="99"/>
                    </a:cubicBezTo>
                    <a:lnTo>
                      <a:pt x="241" y="116"/>
                    </a:lnTo>
                    <a:close/>
                    <a:moveTo>
                      <a:pt x="187" y="67"/>
                    </a:moveTo>
                    <a:lnTo>
                      <a:pt x="187" y="67"/>
                    </a:lnTo>
                    <a:lnTo>
                      <a:pt x="218" y="67"/>
                    </a:lnTo>
                    <a:cubicBezTo>
                      <a:pt x="218" y="45"/>
                      <a:pt x="204" y="45"/>
                      <a:pt x="204" y="45"/>
                    </a:cubicBezTo>
                    <a:cubicBezTo>
                      <a:pt x="189" y="45"/>
                      <a:pt x="187" y="67"/>
                      <a:pt x="187" y="67"/>
                    </a:cubicBezTo>
                    <a:close/>
                    <a:moveTo>
                      <a:pt x="317" y="119"/>
                    </a:moveTo>
                    <a:lnTo>
                      <a:pt x="317" y="119"/>
                    </a:lnTo>
                    <a:lnTo>
                      <a:pt x="317" y="3"/>
                    </a:lnTo>
                    <a:lnTo>
                      <a:pt x="357" y="3"/>
                    </a:lnTo>
                    <a:cubicBezTo>
                      <a:pt x="374" y="3"/>
                      <a:pt x="383" y="9"/>
                      <a:pt x="383" y="9"/>
                    </a:cubicBezTo>
                    <a:cubicBezTo>
                      <a:pt x="392" y="16"/>
                      <a:pt x="392" y="29"/>
                      <a:pt x="392" y="29"/>
                    </a:cubicBezTo>
                    <a:cubicBezTo>
                      <a:pt x="392" y="49"/>
                      <a:pt x="365" y="58"/>
                      <a:pt x="365" y="58"/>
                    </a:cubicBezTo>
                    <a:cubicBezTo>
                      <a:pt x="397" y="66"/>
                      <a:pt x="397" y="90"/>
                      <a:pt x="397" y="90"/>
                    </a:cubicBezTo>
                    <a:cubicBezTo>
                      <a:pt x="397" y="104"/>
                      <a:pt x="387" y="111"/>
                      <a:pt x="387" y="111"/>
                    </a:cubicBezTo>
                    <a:cubicBezTo>
                      <a:pt x="378" y="119"/>
                      <a:pt x="360" y="119"/>
                      <a:pt x="360" y="119"/>
                    </a:cubicBezTo>
                    <a:lnTo>
                      <a:pt x="317" y="119"/>
                    </a:lnTo>
                    <a:close/>
                    <a:moveTo>
                      <a:pt x="340" y="51"/>
                    </a:moveTo>
                    <a:lnTo>
                      <a:pt x="340" y="51"/>
                    </a:lnTo>
                    <a:lnTo>
                      <a:pt x="346" y="51"/>
                    </a:lnTo>
                    <a:cubicBezTo>
                      <a:pt x="356" y="51"/>
                      <a:pt x="362" y="46"/>
                      <a:pt x="362" y="46"/>
                    </a:cubicBezTo>
                    <a:cubicBezTo>
                      <a:pt x="368" y="41"/>
                      <a:pt x="368" y="32"/>
                      <a:pt x="368" y="32"/>
                    </a:cubicBezTo>
                    <a:cubicBezTo>
                      <a:pt x="368" y="24"/>
                      <a:pt x="363" y="22"/>
                      <a:pt x="363" y="22"/>
                    </a:cubicBezTo>
                    <a:cubicBezTo>
                      <a:pt x="358" y="19"/>
                      <a:pt x="345" y="19"/>
                      <a:pt x="345" y="19"/>
                    </a:cubicBezTo>
                    <a:lnTo>
                      <a:pt x="340" y="19"/>
                    </a:lnTo>
                    <a:lnTo>
                      <a:pt x="340" y="51"/>
                    </a:lnTo>
                    <a:close/>
                    <a:moveTo>
                      <a:pt x="340" y="102"/>
                    </a:moveTo>
                    <a:lnTo>
                      <a:pt x="340" y="102"/>
                    </a:lnTo>
                    <a:lnTo>
                      <a:pt x="345" y="102"/>
                    </a:lnTo>
                    <a:cubicBezTo>
                      <a:pt x="360" y="102"/>
                      <a:pt x="366" y="99"/>
                      <a:pt x="366" y="99"/>
                    </a:cubicBezTo>
                    <a:cubicBezTo>
                      <a:pt x="372" y="96"/>
                      <a:pt x="372" y="87"/>
                      <a:pt x="372" y="87"/>
                    </a:cubicBezTo>
                    <a:cubicBezTo>
                      <a:pt x="372" y="78"/>
                      <a:pt x="364" y="72"/>
                      <a:pt x="364" y="72"/>
                    </a:cubicBezTo>
                    <a:cubicBezTo>
                      <a:pt x="356" y="66"/>
                      <a:pt x="345" y="66"/>
                      <a:pt x="345" y="66"/>
                    </a:cubicBezTo>
                    <a:lnTo>
                      <a:pt x="340" y="66"/>
                    </a:lnTo>
                    <a:lnTo>
                      <a:pt x="340" y="102"/>
                    </a:lnTo>
                    <a:close/>
                    <a:moveTo>
                      <a:pt x="426" y="119"/>
                    </a:moveTo>
                    <a:lnTo>
                      <a:pt x="426" y="119"/>
                    </a:lnTo>
                    <a:lnTo>
                      <a:pt x="426" y="105"/>
                    </a:lnTo>
                    <a:lnTo>
                      <a:pt x="449" y="105"/>
                    </a:lnTo>
                    <a:lnTo>
                      <a:pt x="449" y="20"/>
                    </a:lnTo>
                    <a:lnTo>
                      <a:pt x="426" y="25"/>
                    </a:lnTo>
                    <a:lnTo>
                      <a:pt x="426" y="12"/>
                    </a:lnTo>
                    <a:lnTo>
                      <a:pt x="473" y="0"/>
                    </a:lnTo>
                    <a:lnTo>
                      <a:pt x="473" y="105"/>
                    </a:lnTo>
                    <a:lnTo>
                      <a:pt x="496" y="105"/>
                    </a:lnTo>
                    <a:lnTo>
                      <a:pt x="496" y="119"/>
                    </a:lnTo>
                    <a:lnTo>
                      <a:pt x="426" y="119"/>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88" name="Freeform 1696"/>
              <p:cNvSpPr>
                <a:spLocks noEditPoints="1"/>
              </p:cNvSpPr>
              <p:nvPr/>
            </p:nvSpPr>
            <p:spPr bwMode="auto">
              <a:xfrm>
                <a:off x="3408" y="2608"/>
                <a:ext cx="174" cy="41"/>
              </a:xfrm>
              <a:custGeom>
                <a:avLst/>
                <a:gdLst>
                  <a:gd name="T0" fmla="*/ 0 w 493"/>
                  <a:gd name="T1" fmla="*/ 0 h 120"/>
                  <a:gd name="T2" fmla="*/ 0 w 493"/>
                  <a:gd name="T3" fmla="*/ 0 h 120"/>
                  <a:gd name="T4" fmla="*/ 0 w 493"/>
                  <a:gd name="T5" fmla="*/ 0 h 120"/>
                  <a:gd name="T6" fmla="*/ 0 w 493"/>
                  <a:gd name="T7" fmla="*/ 0 h 120"/>
                  <a:gd name="T8" fmla="*/ 0 w 493"/>
                  <a:gd name="T9" fmla="*/ 0 h 120"/>
                  <a:gd name="T10" fmla="*/ 0 w 493"/>
                  <a:gd name="T11" fmla="*/ 0 h 120"/>
                  <a:gd name="T12" fmla="*/ 0 w 493"/>
                  <a:gd name="T13" fmla="*/ 0 h 120"/>
                  <a:gd name="T14" fmla="*/ 0 w 493"/>
                  <a:gd name="T15" fmla="*/ 0 h 120"/>
                  <a:gd name="T16" fmla="*/ 0 w 493"/>
                  <a:gd name="T17" fmla="*/ 0 h 120"/>
                  <a:gd name="T18" fmla="*/ 0 w 493"/>
                  <a:gd name="T19" fmla="*/ 0 h 120"/>
                  <a:gd name="T20" fmla="*/ 0 w 493"/>
                  <a:gd name="T21" fmla="*/ 0 h 120"/>
                  <a:gd name="T22" fmla="*/ 0 w 493"/>
                  <a:gd name="T23" fmla="*/ 0 h 120"/>
                  <a:gd name="T24" fmla="*/ 0 w 493"/>
                  <a:gd name="T25" fmla="*/ 0 h 120"/>
                  <a:gd name="T26" fmla="*/ 0 w 493"/>
                  <a:gd name="T27" fmla="*/ 0 h 120"/>
                  <a:gd name="T28" fmla="*/ 0 w 493"/>
                  <a:gd name="T29" fmla="*/ 0 h 120"/>
                  <a:gd name="T30" fmla="*/ 0 w 493"/>
                  <a:gd name="T31" fmla="*/ 0 h 120"/>
                  <a:gd name="T32" fmla="*/ 0 w 493"/>
                  <a:gd name="T33" fmla="*/ 0 h 120"/>
                  <a:gd name="T34" fmla="*/ 0 w 493"/>
                  <a:gd name="T35" fmla="*/ 0 h 120"/>
                  <a:gd name="T36" fmla="*/ 0 w 493"/>
                  <a:gd name="T37" fmla="*/ 0 h 120"/>
                  <a:gd name="T38" fmla="*/ 0 w 493"/>
                  <a:gd name="T39" fmla="*/ 0 h 120"/>
                  <a:gd name="T40" fmla="*/ 0 w 493"/>
                  <a:gd name="T41" fmla="*/ 0 h 120"/>
                  <a:gd name="T42" fmla="*/ 0 w 493"/>
                  <a:gd name="T43" fmla="*/ 0 h 120"/>
                  <a:gd name="T44" fmla="*/ 0 w 493"/>
                  <a:gd name="T45" fmla="*/ 0 h 120"/>
                  <a:gd name="T46" fmla="*/ 0 w 493"/>
                  <a:gd name="T47" fmla="*/ 0 h 120"/>
                  <a:gd name="T48" fmla="*/ 0 w 493"/>
                  <a:gd name="T49" fmla="*/ 0 h 120"/>
                  <a:gd name="T50" fmla="*/ 0 w 493"/>
                  <a:gd name="T51" fmla="*/ 0 h 120"/>
                  <a:gd name="T52" fmla="*/ 0 w 493"/>
                  <a:gd name="T53" fmla="*/ 0 h 120"/>
                  <a:gd name="T54" fmla="*/ 0 w 493"/>
                  <a:gd name="T55" fmla="*/ 0 h 120"/>
                  <a:gd name="T56" fmla="*/ 0 w 493"/>
                  <a:gd name="T57" fmla="*/ 0 h 120"/>
                  <a:gd name="T58" fmla="*/ 0 w 493"/>
                  <a:gd name="T59" fmla="*/ 0 h 120"/>
                  <a:gd name="T60" fmla="*/ 0 w 493"/>
                  <a:gd name="T61" fmla="*/ 0 h 120"/>
                  <a:gd name="T62" fmla="*/ 0 w 493"/>
                  <a:gd name="T63" fmla="*/ 0 h 120"/>
                  <a:gd name="T64" fmla="*/ 0 w 493"/>
                  <a:gd name="T65" fmla="*/ 0 h 120"/>
                  <a:gd name="T66" fmla="*/ 0 w 493"/>
                  <a:gd name="T67" fmla="*/ 0 h 120"/>
                  <a:gd name="T68" fmla="*/ 0 w 493"/>
                  <a:gd name="T69" fmla="*/ 0 h 120"/>
                  <a:gd name="T70" fmla="*/ 0 w 493"/>
                  <a:gd name="T71" fmla="*/ 0 h 120"/>
                  <a:gd name="T72" fmla="*/ 0 w 493"/>
                  <a:gd name="T73" fmla="*/ 0 h 120"/>
                  <a:gd name="T74" fmla="*/ 0 w 493"/>
                  <a:gd name="T75" fmla="*/ 0 h 120"/>
                  <a:gd name="T76" fmla="*/ 0 w 493"/>
                  <a:gd name="T77" fmla="*/ 0 h 120"/>
                  <a:gd name="T78" fmla="*/ 0 w 493"/>
                  <a:gd name="T79" fmla="*/ 0 h 120"/>
                  <a:gd name="T80" fmla="*/ 0 w 493"/>
                  <a:gd name="T81" fmla="*/ 0 h 120"/>
                  <a:gd name="T82" fmla="*/ 0 w 493"/>
                  <a:gd name="T83" fmla="*/ 0 h 120"/>
                  <a:gd name="T84" fmla="*/ 0 w 493"/>
                  <a:gd name="T85" fmla="*/ 0 h 120"/>
                  <a:gd name="T86" fmla="*/ 0 w 493"/>
                  <a:gd name="T87" fmla="*/ 0 h 120"/>
                  <a:gd name="T88" fmla="*/ 0 w 493"/>
                  <a:gd name="T89" fmla="*/ 0 h 120"/>
                  <a:gd name="T90" fmla="*/ 0 w 493"/>
                  <a:gd name="T91" fmla="*/ 0 h 120"/>
                  <a:gd name="T92" fmla="*/ 0 w 493"/>
                  <a:gd name="T93" fmla="*/ 0 h 120"/>
                  <a:gd name="T94" fmla="*/ 0 w 493"/>
                  <a:gd name="T95" fmla="*/ 0 h 120"/>
                  <a:gd name="T96" fmla="*/ 0 w 493"/>
                  <a:gd name="T97" fmla="*/ 0 h 120"/>
                  <a:gd name="T98" fmla="*/ 0 w 493"/>
                  <a:gd name="T99" fmla="*/ 0 h 120"/>
                  <a:gd name="T100" fmla="*/ 0 w 493"/>
                  <a:gd name="T101" fmla="*/ 0 h 120"/>
                  <a:gd name="T102" fmla="*/ 0 w 493"/>
                  <a:gd name="T103" fmla="*/ 0 h 120"/>
                  <a:gd name="T104" fmla="*/ 0 w 493"/>
                  <a:gd name="T105" fmla="*/ 0 h 12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93" h="120">
                    <a:moveTo>
                      <a:pt x="0" y="119"/>
                    </a:moveTo>
                    <a:lnTo>
                      <a:pt x="0" y="119"/>
                    </a:lnTo>
                    <a:lnTo>
                      <a:pt x="0" y="3"/>
                    </a:lnTo>
                    <a:lnTo>
                      <a:pt x="40" y="3"/>
                    </a:lnTo>
                    <a:cubicBezTo>
                      <a:pt x="62" y="3"/>
                      <a:pt x="71" y="10"/>
                      <a:pt x="71" y="10"/>
                    </a:cubicBezTo>
                    <a:cubicBezTo>
                      <a:pt x="80" y="17"/>
                      <a:pt x="80" y="34"/>
                      <a:pt x="80" y="34"/>
                    </a:cubicBezTo>
                    <a:cubicBezTo>
                      <a:pt x="80" y="52"/>
                      <a:pt x="68" y="63"/>
                      <a:pt x="68" y="63"/>
                    </a:cubicBezTo>
                    <a:cubicBezTo>
                      <a:pt x="55" y="73"/>
                      <a:pt x="34" y="73"/>
                      <a:pt x="34" y="73"/>
                    </a:cubicBezTo>
                    <a:lnTo>
                      <a:pt x="24" y="73"/>
                    </a:lnTo>
                    <a:lnTo>
                      <a:pt x="24" y="119"/>
                    </a:lnTo>
                    <a:lnTo>
                      <a:pt x="0" y="119"/>
                    </a:lnTo>
                    <a:close/>
                    <a:moveTo>
                      <a:pt x="24" y="57"/>
                    </a:moveTo>
                    <a:lnTo>
                      <a:pt x="24" y="57"/>
                    </a:lnTo>
                    <a:lnTo>
                      <a:pt x="28" y="57"/>
                    </a:lnTo>
                    <a:cubicBezTo>
                      <a:pt x="41" y="57"/>
                      <a:pt x="48" y="52"/>
                      <a:pt x="48" y="52"/>
                    </a:cubicBezTo>
                    <a:cubicBezTo>
                      <a:pt x="55" y="46"/>
                      <a:pt x="55" y="36"/>
                      <a:pt x="55" y="36"/>
                    </a:cubicBezTo>
                    <a:cubicBezTo>
                      <a:pt x="55" y="19"/>
                      <a:pt x="33" y="19"/>
                      <a:pt x="33" y="19"/>
                    </a:cubicBezTo>
                    <a:lnTo>
                      <a:pt x="24" y="19"/>
                    </a:lnTo>
                    <a:lnTo>
                      <a:pt x="24" y="57"/>
                    </a:lnTo>
                    <a:close/>
                    <a:moveTo>
                      <a:pt x="98" y="119"/>
                    </a:moveTo>
                    <a:lnTo>
                      <a:pt x="98" y="119"/>
                    </a:lnTo>
                    <a:lnTo>
                      <a:pt x="98" y="33"/>
                    </a:lnTo>
                    <a:lnTo>
                      <a:pt x="121" y="33"/>
                    </a:lnTo>
                    <a:lnTo>
                      <a:pt x="121" y="49"/>
                    </a:lnTo>
                    <a:cubicBezTo>
                      <a:pt x="130" y="31"/>
                      <a:pt x="149" y="31"/>
                      <a:pt x="149" y="31"/>
                    </a:cubicBezTo>
                    <a:cubicBezTo>
                      <a:pt x="151" y="31"/>
                      <a:pt x="153" y="31"/>
                      <a:pt x="153" y="31"/>
                    </a:cubicBezTo>
                    <a:lnTo>
                      <a:pt x="153" y="52"/>
                    </a:lnTo>
                    <a:cubicBezTo>
                      <a:pt x="148" y="50"/>
                      <a:pt x="144" y="50"/>
                      <a:pt x="144" y="50"/>
                    </a:cubicBezTo>
                    <a:cubicBezTo>
                      <a:pt x="130" y="50"/>
                      <a:pt x="121" y="64"/>
                      <a:pt x="121" y="64"/>
                    </a:cubicBezTo>
                    <a:lnTo>
                      <a:pt x="121" y="119"/>
                    </a:lnTo>
                    <a:lnTo>
                      <a:pt x="98" y="119"/>
                    </a:lnTo>
                    <a:close/>
                    <a:moveTo>
                      <a:pt x="241" y="116"/>
                    </a:moveTo>
                    <a:lnTo>
                      <a:pt x="241" y="116"/>
                    </a:lnTo>
                    <a:cubicBezTo>
                      <a:pt x="225" y="120"/>
                      <a:pt x="210" y="120"/>
                      <a:pt x="210" y="120"/>
                    </a:cubicBezTo>
                    <a:cubicBezTo>
                      <a:pt x="188" y="120"/>
                      <a:pt x="176" y="108"/>
                      <a:pt x="176" y="108"/>
                    </a:cubicBezTo>
                    <a:cubicBezTo>
                      <a:pt x="163" y="96"/>
                      <a:pt x="163" y="75"/>
                      <a:pt x="163" y="75"/>
                    </a:cubicBezTo>
                    <a:cubicBezTo>
                      <a:pt x="163" y="55"/>
                      <a:pt x="175" y="43"/>
                      <a:pt x="175" y="43"/>
                    </a:cubicBezTo>
                    <a:cubicBezTo>
                      <a:pt x="186" y="31"/>
                      <a:pt x="205" y="31"/>
                      <a:pt x="205" y="31"/>
                    </a:cubicBezTo>
                    <a:cubicBezTo>
                      <a:pt x="224" y="31"/>
                      <a:pt x="232" y="43"/>
                      <a:pt x="232" y="43"/>
                    </a:cubicBezTo>
                    <a:cubicBezTo>
                      <a:pt x="241" y="54"/>
                      <a:pt x="241" y="80"/>
                      <a:pt x="241" y="80"/>
                    </a:cubicBezTo>
                    <a:lnTo>
                      <a:pt x="188" y="80"/>
                    </a:lnTo>
                    <a:cubicBezTo>
                      <a:pt x="190" y="105"/>
                      <a:pt x="215" y="105"/>
                      <a:pt x="215" y="105"/>
                    </a:cubicBezTo>
                    <a:cubicBezTo>
                      <a:pt x="226" y="105"/>
                      <a:pt x="241" y="99"/>
                      <a:pt x="241" y="99"/>
                    </a:cubicBezTo>
                    <a:lnTo>
                      <a:pt x="241" y="116"/>
                    </a:lnTo>
                    <a:close/>
                    <a:moveTo>
                      <a:pt x="187" y="67"/>
                    </a:moveTo>
                    <a:lnTo>
                      <a:pt x="187" y="67"/>
                    </a:lnTo>
                    <a:lnTo>
                      <a:pt x="218" y="67"/>
                    </a:lnTo>
                    <a:cubicBezTo>
                      <a:pt x="218" y="45"/>
                      <a:pt x="204" y="45"/>
                      <a:pt x="204" y="45"/>
                    </a:cubicBezTo>
                    <a:cubicBezTo>
                      <a:pt x="190" y="45"/>
                      <a:pt x="187" y="67"/>
                      <a:pt x="187" y="67"/>
                    </a:cubicBezTo>
                    <a:close/>
                    <a:moveTo>
                      <a:pt x="318" y="119"/>
                    </a:moveTo>
                    <a:lnTo>
                      <a:pt x="318" y="119"/>
                    </a:lnTo>
                    <a:lnTo>
                      <a:pt x="318" y="3"/>
                    </a:lnTo>
                    <a:lnTo>
                      <a:pt x="357" y="3"/>
                    </a:lnTo>
                    <a:cubicBezTo>
                      <a:pt x="375" y="3"/>
                      <a:pt x="384" y="9"/>
                      <a:pt x="384" y="9"/>
                    </a:cubicBezTo>
                    <a:cubicBezTo>
                      <a:pt x="393" y="16"/>
                      <a:pt x="393" y="29"/>
                      <a:pt x="393" y="29"/>
                    </a:cubicBezTo>
                    <a:cubicBezTo>
                      <a:pt x="393" y="49"/>
                      <a:pt x="365" y="58"/>
                      <a:pt x="365" y="58"/>
                    </a:cubicBezTo>
                    <a:cubicBezTo>
                      <a:pt x="397" y="66"/>
                      <a:pt x="397" y="90"/>
                      <a:pt x="397" y="90"/>
                    </a:cubicBezTo>
                    <a:cubicBezTo>
                      <a:pt x="397" y="104"/>
                      <a:pt x="388" y="111"/>
                      <a:pt x="388" y="111"/>
                    </a:cubicBezTo>
                    <a:cubicBezTo>
                      <a:pt x="378" y="119"/>
                      <a:pt x="361" y="119"/>
                      <a:pt x="361" y="119"/>
                    </a:cubicBezTo>
                    <a:lnTo>
                      <a:pt x="318" y="119"/>
                    </a:lnTo>
                    <a:close/>
                    <a:moveTo>
                      <a:pt x="340" y="51"/>
                    </a:moveTo>
                    <a:lnTo>
                      <a:pt x="340" y="51"/>
                    </a:lnTo>
                    <a:lnTo>
                      <a:pt x="346" y="51"/>
                    </a:lnTo>
                    <a:cubicBezTo>
                      <a:pt x="356" y="51"/>
                      <a:pt x="362" y="46"/>
                      <a:pt x="362" y="46"/>
                    </a:cubicBezTo>
                    <a:cubicBezTo>
                      <a:pt x="368" y="41"/>
                      <a:pt x="368" y="32"/>
                      <a:pt x="368" y="32"/>
                    </a:cubicBezTo>
                    <a:cubicBezTo>
                      <a:pt x="368" y="24"/>
                      <a:pt x="363" y="22"/>
                      <a:pt x="363" y="22"/>
                    </a:cubicBezTo>
                    <a:cubicBezTo>
                      <a:pt x="359" y="19"/>
                      <a:pt x="345" y="19"/>
                      <a:pt x="345" y="19"/>
                    </a:cubicBezTo>
                    <a:lnTo>
                      <a:pt x="340" y="19"/>
                    </a:lnTo>
                    <a:lnTo>
                      <a:pt x="340" y="51"/>
                    </a:lnTo>
                    <a:close/>
                    <a:moveTo>
                      <a:pt x="340" y="102"/>
                    </a:moveTo>
                    <a:lnTo>
                      <a:pt x="340" y="102"/>
                    </a:lnTo>
                    <a:lnTo>
                      <a:pt x="346" y="102"/>
                    </a:lnTo>
                    <a:cubicBezTo>
                      <a:pt x="361" y="102"/>
                      <a:pt x="366" y="99"/>
                      <a:pt x="366" y="99"/>
                    </a:cubicBezTo>
                    <a:cubicBezTo>
                      <a:pt x="372" y="96"/>
                      <a:pt x="372" y="87"/>
                      <a:pt x="372" y="87"/>
                    </a:cubicBezTo>
                    <a:cubicBezTo>
                      <a:pt x="372" y="78"/>
                      <a:pt x="365" y="72"/>
                      <a:pt x="365" y="72"/>
                    </a:cubicBezTo>
                    <a:cubicBezTo>
                      <a:pt x="357" y="66"/>
                      <a:pt x="345" y="66"/>
                      <a:pt x="345" y="66"/>
                    </a:cubicBezTo>
                    <a:lnTo>
                      <a:pt x="340" y="66"/>
                    </a:lnTo>
                    <a:lnTo>
                      <a:pt x="340" y="102"/>
                    </a:lnTo>
                    <a:close/>
                    <a:moveTo>
                      <a:pt x="416" y="119"/>
                    </a:moveTo>
                    <a:lnTo>
                      <a:pt x="416" y="119"/>
                    </a:lnTo>
                    <a:lnTo>
                      <a:pt x="416" y="100"/>
                    </a:lnTo>
                    <a:lnTo>
                      <a:pt x="417" y="99"/>
                    </a:lnTo>
                    <a:cubicBezTo>
                      <a:pt x="426" y="86"/>
                      <a:pt x="436" y="78"/>
                      <a:pt x="436" y="78"/>
                    </a:cubicBezTo>
                    <a:lnTo>
                      <a:pt x="445" y="69"/>
                    </a:lnTo>
                    <a:cubicBezTo>
                      <a:pt x="469" y="49"/>
                      <a:pt x="469" y="33"/>
                      <a:pt x="469" y="33"/>
                    </a:cubicBezTo>
                    <a:cubicBezTo>
                      <a:pt x="469" y="15"/>
                      <a:pt x="448" y="15"/>
                      <a:pt x="448" y="15"/>
                    </a:cubicBezTo>
                    <a:cubicBezTo>
                      <a:pt x="435" y="15"/>
                      <a:pt x="419" y="24"/>
                      <a:pt x="419" y="24"/>
                    </a:cubicBezTo>
                    <a:lnTo>
                      <a:pt x="419" y="7"/>
                    </a:lnTo>
                    <a:cubicBezTo>
                      <a:pt x="436" y="0"/>
                      <a:pt x="453" y="0"/>
                      <a:pt x="453" y="0"/>
                    </a:cubicBezTo>
                    <a:cubicBezTo>
                      <a:pt x="471" y="0"/>
                      <a:pt x="482" y="9"/>
                      <a:pt x="482" y="9"/>
                    </a:cubicBezTo>
                    <a:cubicBezTo>
                      <a:pt x="493" y="17"/>
                      <a:pt x="493" y="32"/>
                      <a:pt x="493" y="32"/>
                    </a:cubicBezTo>
                    <a:cubicBezTo>
                      <a:pt x="493" y="42"/>
                      <a:pt x="488" y="50"/>
                      <a:pt x="488" y="50"/>
                    </a:cubicBezTo>
                    <a:cubicBezTo>
                      <a:pt x="483" y="59"/>
                      <a:pt x="469" y="70"/>
                      <a:pt x="469" y="70"/>
                    </a:cubicBezTo>
                    <a:lnTo>
                      <a:pt x="461" y="76"/>
                    </a:lnTo>
                    <a:cubicBezTo>
                      <a:pt x="445" y="89"/>
                      <a:pt x="442" y="100"/>
                      <a:pt x="442" y="100"/>
                    </a:cubicBezTo>
                    <a:lnTo>
                      <a:pt x="493" y="100"/>
                    </a:lnTo>
                    <a:lnTo>
                      <a:pt x="493" y="119"/>
                    </a:lnTo>
                    <a:lnTo>
                      <a:pt x="416" y="119"/>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89" name="Freeform 1697"/>
              <p:cNvSpPr>
                <a:spLocks noEditPoints="1"/>
              </p:cNvSpPr>
              <p:nvPr/>
            </p:nvSpPr>
            <p:spPr bwMode="auto">
              <a:xfrm>
                <a:off x="3143" y="3349"/>
                <a:ext cx="352" cy="53"/>
              </a:xfrm>
              <a:custGeom>
                <a:avLst/>
                <a:gdLst>
                  <a:gd name="T0" fmla="*/ 0 w 995"/>
                  <a:gd name="T1" fmla="*/ 0 h 154"/>
                  <a:gd name="T2" fmla="*/ 0 w 995"/>
                  <a:gd name="T3" fmla="*/ 0 h 154"/>
                  <a:gd name="T4" fmla="*/ 0 w 995"/>
                  <a:gd name="T5" fmla="*/ 0 h 154"/>
                  <a:gd name="T6" fmla="*/ 0 w 995"/>
                  <a:gd name="T7" fmla="*/ 0 h 154"/>
                  <a:gd name="T8" fmla="*/ 0 w 995"/>
                  <a:gd name="T9" fmla="*/ 0 h 154"/>
                  <a:gd name="T10" fmla="*/ 0 w 995"/>
                  <a:gd name="T11" fmla="*/ 0 h 154"/>
                  <a:gd name="T12" fmla="*/ 0 w 995"/>
                  <a:gd name="T13" fmla="*/ 0 h 154"/>
                  <a:gd name="T14" fmla="*/ 0 w 995"/>
                  <a:gd name="T15" fmla="*/ 0 h 154"/>
                  <a:gd name="T16" fmla="*/ 0 w 995"/>
                  <a:gd name="T17" fmla="*/ 0 h 154"/>
                  <a:gd name="T18" fmla="*/ 0 w 995"/>
                  <a:gd name="T19" fmla="*/ 0 h 154"/>
                  <a:gd name="T20" fmla="*/ 0 w 995"/>
                  <a:gd name="T21" fmla="*/ 0 h 154"/>
                  <a:gd name="T22" fmla="*/ 0 w 995"/>
                  <a:gd name="T23" fmla="*/ 0 h 154"/>
                  <a:gd name="T24" fmla="*/ 0 w 995"/>
                  <a:gd name="T25" fmla="*/ 0 h 154"/>
                  <a:gd name="T26" fmla="*/ 0 w 995"/>
                  <a:gd name="T27" fmla="*/ 0 h 154"/>
                  <a:gd name="T28" fmla="*/ 0 w 995"/>
                  <a:gd name="T29" fmla="*/ 0 h 154"/>
                  <a:gd name="T30" fmla="*/ 0 w 995"/>
                  <a:gd name="T31" fmla="*/ 0 h 154"/>
                  <a:gd name="T32" fmla="*/ 0 w 995"/>
                  <a:gd name="T33" fmla="*/ 0 h 154"/>
                  <a:gd name="T34" fmla="*/ 0 w 995"/>
                  <a:gd name="T35" fmla="*/ 0 h 154"/>
                  <a:gd name="T36" fmla="*/ 0 w 995"/>
                  <a:gd name="T37" fmla="*/ 0 h 154"/>
                  <a:gd name="T38" fmla="*/ 0 w 995"/>
                  <a:gd name="T39" fmla="*/ 0 h 154"/>
                  <a:gd name="T40" fmla="*/ 0 w 995"/>
                  <a:gd name="T41" fmla="*/ 0 h 154"/>
                  <a:gd name="T42" fmla="*/ 0 w 995"/>
                  <a:gd name="T43" fmla="*/ 0 h 154"/>
                  <a:gd name="T44" fmla="*/ 0 w 995"/>
                  <a:gd name="T45" fmla="*/ 0 h 154"/>
                  <a:gd name="T46" fmla="*/ 0 w 995"/>
                  <a:gd name="T47" fmla="*/ 0 h 154"/>
                  <a:gd name="T48" fmla="*/ 0 w 995"/>
                  <a:gd name="T49" fmla="*/ 0 h 154"/>
                  <a:gd name="T50" fmla="*/ 0 w 995"/>
                  <a:gd name="T51" fmla="*/ 0 h 154"/>
                  <a:gd name="T52" fmla="*/ 0 w 995"/>
                  <a:gd name="T53" fmla="*/ 0 h 154"/>
                  <a:gd name="T54" fmla="*/ 0 w 995"/>
                  <a:gd name="T55" fmla="*/ 0 h 154"/>
                  <a:gd name="T56" fmla="*/ 0 w 995"/>
                  <a:gd name="T57" fmla="*/ 0 h 154"/>
                  <a:gd name="T58" fmla="*/ 0 w 995"/>
                  <a:gd name="T59" fmla="*/ 0 h 154"/>
                  <a:gd name="T60" fmla="*/ 0 w 995"/>
                  <a:gd name="T61" fmla="*/ 0 h 154"/>
                  <a:gd name="T62" fmla="*/ 0 w 995"/>
                  <a:gd name="T63" fmla="*/ 0 h 154"/>
                  <a:gd name="T64" fmla="*/ 0 w 995"/>
                  <a:gd name="T65" fmla="*/ 0 h 154"/>
                  <a:gd name="T66" fmla="*/ 0 w 995"/>
                  <a:gd name="T67" fmla="*/ 0 h 154"/>
                  <a:gd name="T68" fmla="*/ 0 w 995"/>
                  <a:gd name="T69" fmla="*/ 0 h 154"/>
                  <a:gd name="T70" fmla="*/ 0 w 995"/>
                  <a:gd name="T71" fmla="*/ 0 h 154"/>
                  <a:gd name="T72" fmla="*/ 0 w 995"/>
                  <a:gd name="T73" fmla="*/ 0 h 154"/>
                  <a:gd name="T74" fmla="*/ 0 w 995"/>
                  <a:gd name="T75" fmla="*/ 0 h 154"/>
                  <a:gd name="T76" fmla="*/ 0 w 995"/>
                  <a:gd name="T77" fmla="*/ 0 h 154"/>
                  <a:gd name="T78" fmla="*/ 0 w 995"/>
                  <a:gd name="T79" fmla="*/ 0 h 154"/>
                  <a:gd name="T80" fmla="*/ 0 w 995"/>
                  <a:gd name="T81" fmla="*/ 0 h 154"/>
                  <a:gd name="T82" fmla="*/ 0 w 995"/>
                  <a:gd name="T83" fmla="*/ 0 h 154"/>
                  <a:gd name="T84" fmla="*/ 0 w 995"/>
                  <a:gd name="T85" fmla="*/ 0 h 154"/>
                  <a:gd name="T86" fmla="*/ 0 w 995"/>
                  <a:gd name="T87" fmla="*/ 0 h 154"/>
                  <a:gd name="T88" fmla="*/ 0 w 995"/>
                  <a:gd name="T89" fmla="*/ 0 h 154"/>
                  <a:gd name="T90" fmla="*/ 0 w 995"/>
                  <a:gd name="T91" fmla="*/ 0 h 154"/>
                  <a:gd name="T92" fmla="*/ 0 w 995"/>
                  <a:gd name="T93" fmla="*/ 0 h 154"/>
                  <a:gd name="T94" fmla="*/ 0 w 995"/>
                  <a:gd name="T95" fmla="*/ 0 h 154"/>
                  <a:gd name="T96" fmla="*/ 0 w 995"/>
                  <a:gd name="T97" fmla="*/ 0 h 154"/>
                  <a:gd name="T98" fmla="*/ 0 w 995"/>
                  <a:gd name="T99" fmla="*/ 0 h 154"/>
                  <a:gd name="T100" fmla="*/ 0 w 995"/>
                  <a:gd name="T101" fmla="*/ 0 h 154"/>
                  <a:gd name="T102" fmla="*/ 0 w 995"/>
                  <a:gd name="T103" fmla="*/ 0 h 15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995" h="154">
                    <a:moveTo>
                      <a:pt x="0" y="123"/>
                    </a:moveTo>
                    <a:lnTo>
                      <a:pt x="0" y="123"/>
                    </a:lnTo>
                    <a:lnTo>
                      <a:pt x="0" y="8"/>
                    </a:lnTo>
                    <a:lnTo>
                      <a:pt x="73" y="8"/>
                    </a:lnTo>
                    <a:lnTo>
                      <a:pt x="73" y="23"/>
                    </a:lnTo>
                    <a:lnTo>
                      <a:pt x="25" y="23"/>
                    </a:lnTo>
                    <a:lnTo>
                      <a:pt x="25" y="56"/>
                    </a:lnTo>
                    <a:lnTo>
                      <a:pt x="64" y="56"/>
                    </a:lnTo>
                    <a:lnTo>
                      <a:pt x="64" y="71"/>
                    </a:lnTo>
                    <a:lnTo>
                      <a:pt x="25" y="71"/>
                    </a:lnTo>
                    <a:lnTo>
                      <a:pt x="25" y="107"/>
                    </a:lnTo>
                    <a:lnTo>
                      <a:pt x="76" y="107"/>
                    </a:lnTo>
                    <a:lnTo>
                      <a:pt x="76" y="123"/>
                    </a:lnTo>
                    <a:lnTo>
                      <a:pt x="0" y="123"/>
                    </a:lnTo>
                    <a:close/>
                    <a:moveTo>
                      <a:pt x="97" y="123"/>
                    </a:moveTo>
                    <a:lnTo>
                      <a:pt x="97" y="123"/>
                    </a:lnTo>
                    <a:lnTo>
                      <a:pt x="97" y="37"/>
                    </a:lnTo>
                    <a:lnTo>
                      <a:pt x="120" y="37"/>
                    </a:lnTo>
                    <a:lnTo>
                      <a:pt x="120" y="53"/>
                    </a:lnTo>
                    <a:cubicBezTo>
                      <a:pt x="129" y="35"/>
                      <a:pt x="147" y="35"/>
                      <a:pt x="147" y="35"/>
                    </a:cubicBezTo>
                    <a:cubicBezTo>
                      <a:pt x="149" y="35"/>
                      <a:pt x="151" y="36"/>
                      <a:pt x="151" y="36"/>
                    </a:cubicBezTo>
                    <a:lnTo>
                      <a:pt x="151" y="56"/>
                    </a:lnTo>
                    <a:cubicBezTo>
                      <a:pt x="146" y="55"/>
                      <a:pt x="142" y="55"/>
                      <a:pt x="142" y="55"/>
                    </a:cubicBezTo>
                    <a:cubicBezTo>
                      <a:pt x="128" y="55"/>
                      <a:pt x="120" y="69"/>
                      <a:pt x="120" y="69"/>
                    </a:cubicBezTo>
                    <a:lnTo>
                      <a:pt x="120" y="123"/>
                    </a:lnTo>
                    <a:lnTo>
                      <a:pt x="97" y="123"/>
                    </a:lnTo>
                    <a:close/>
                    <a:moveTo>
                      <a:pt x="170" y="154"/>
                    </a:moveTo>
                    <a:lnTo>
                      <a:pt x="170" y="154"/>
                    </a:lnTo>
                    <a:lnTo>
                      <a:pt x="189" y="123"/>
                    </a:lnTo>
                    <a:lnTo>
                      <a:pt x="157" y="37"/>
                    </a:lnTo>
                    <a:lnTo>
                      <a:pt x="182" y="37"/>
                    </a:lnTo>
                    <a:lnTo>
                      <a:pt x="203" y="95"/>
                    </a:lnTo>
                    <a:lnTo>
                      <a:pt x="229" y="37"/>
                    </a:lnTo>
                    <a:lnTo>
                      <a:pt x="246" y="37"/>
                    </a:lnTo>
                    <a:lnTo>
                      <a:pt x="193" y="154"/>
                    </a:lnTo>
                    <a:lnTo>
                      <a:pt x="170" y="154"/>
                    </a:lnTo>
                    <a:close/>
                    <a:moveTo>
                      <a:pt x="307" y="123"/>
                    </a:moveTo>
                    <a:lnTo>
                      <a:pt x="307" y="123"/>
                    </a:lnTo>
                    <a:cubicBezTo>
                      <a:pt x="299" y="125"/>
                      <a:pt x="294" y="125"/>
                      <a:pt x="294" y="125"/>
                    </a:cubicBezTo>
                    <a:cubicBezTo>
                      <a:pt x="264" y="125"/>
                      <a:pt x="264" y="97"/>
                      <a:pt x="264" y="97"/>
                    </a:cubicBezTo>
                    <a:lnTo>
                      <a:pt x="264" y="52"/>
                    </a:lnTo>
                    <a:lnTo>
                      <a:pt x="254" y="52"/>
                    </a:lnTo>
                    <a:lnTo>
                      <a:pt x="254" y="37"/>
                    </a:lnTo>
                    <a:lnTo>
                      <a:pt x="264" y="37"/>
                    </a:lnTo>
                    <a:lnTo>
                      <a:pt x="264" y="23"/>
                    </a:lnTo>
                    <a:lnTo>
                      <a:pt x="287" y="20"/>
                    </a:lnTo>
                    <a:lnTo>
                      <a:pt x="287" y="37"/>
                    </a:lnTo>
                    <a:lnTo>
                      <a:pt x="305" y="37"/>
                    </a:lnTo>
                    <a:lnTo>
                      <a:pt x="305" y="52"/>
                    </a:lnTo>
                    <a:lnTo>
                      <a:pt x="287" y="52"/>
                    </a:lnTo>
                    <a:lnTo>
                      <a:pt x="287" y="94"/>
                    </a:lnTo>
                    <a:cubicBezTo>
                      <a:pt x="287" y="110"/>
                      <a:pt x="300" y="110"/>
                      <a:pt x="300" y="110"/>
                    </a:cubicBezTo>
                    <a:cubicBezTo>
                      <a:pt x="303" y="110"/>
                      <a:pt x="307" y="109"/>
                      <a:pt x="307" y="109"/>
                    </a:cubicBezTo>
                    <a:lnTo>
                      <a:pt x="307" y="123"/>
                    </a:lnTo>
                    <a:close/>
                    <a:moveTo>
                      <a:pt x="328" y="123"/>
                    </a:moveTo>
                    <a:lnTo>
                      <a:pt x="328" y="123"/>
                    </a:lnTo>
                    <a:lnTo>
                      <a:pt x="328" y="0"/>
                    </a:lnTo>
                    <a:lnTo>
                      <a:pt x="351" y="0"/>
                    </a:lnTo>
                    <a:lnTo>
                      <a:pt x="351" y="53"/>
                    </a:lnTo>
                    <a:cubicBezTo>
                      <a:pt x="362" y="35"/>
                      <a:pt x="380" y="35"/>
                      <a:pt x="380" y="35"/>
                    </a:cubicBezTo>
                    <a:cubicBezTo>
                      <a:pt x="392" y="35"/>
                      <a:pt x="398" y="43"/>
                      <a:pt x="398" y="43"/>
                    </a:cubicBezTo>
                    <a:cubicBezTo>
                      <a:pt x="405" y="50"/>
                      <a:pt x="405" y="63"/>
                      <a:pt x="405" y="63"/>
                    </a:cubicBezTo>
                    <a:lnTo>
                      <a:pt x="405" y="123"/>
                    </a:lnTo>
                    <a:lnTo>
                      <a:pt x="382" y="123"/>
                    </a:lnTo>
                    <a:lnTo>
                      <a:pt x="382" y="68"/>
                    </a:lnTo>
                    <a:cubicBezTo>
                      <a:pt x="382" y="54"/>
                      <a:pt x="372" y="54"/>
                      <a:pt x="372" y="54"/>
                    </a:cubicBezTo>
                    <a:cubicBezTo>
                      <a:pt x="361" y="54"/>
                      <a:pt x="351" y="69"/>
                      <a:pt x="351" y="69"/>
                    </a:cubicBezTo>
                    <a:lnTo>
                      <a:pt x="351" y="123"/>
                    </a:lnTo>
                    <a:lnTo>
                      <a:pt x="328" y="123"/>
                    </a:lnTo>
                    <a:close/>
                    <a:moveTo>
                      <a:pt x="433" y="123"/>
                    </a:moveTo>
                    <a:lnTo>
                      <a:pt x="433" y="123"/>
                    </a:lnTo>
                    <a:lnTo>
                      <a:pt x="433" y="37"/>
                    </a:lnTo>
                    <a:lnTo>
                      <a:pt x="456" y="37"/>
                    </a:lnTo>
                    <a:lnTo>
                      <a:pt x="456" y="53"/>
                    </a:lnTo>
                    <a:cubicBezTo>
                      <a:pt x="465" y="35"/>
                      <a:pt x="483" y="35"/>
                      <a:pt x="483" y="35"/>
                    </a:cubicBezTo>
                    <a:cubicBezTo>
                      <a:pt x="486" y="35"/>
                      <a:pt x="488" y="36"/>
                      <a:pt x="488" y="36"/>
                    </a:cubicBezTo>
                    <a:lnTo>
                      <a:pt x="488" y="56"/>
                    </a:lnTo>
                    <a:cubicBezTo>
                      <a:pt x="483" y="55"/>
                      <a:pt x="478" y="55"/>
                      <a:pt x="478" y="55"/>
                    </a:cubicBezTo>
                    <a:cubicBezTo>
                      <a:pt x="465" y="55"/>
                      <a:pt x="456" y="69"/>
                      <a:pt x="456" y="69"/>
                    </a:cubicBezTo>
                    <a:lnTo>
                      <a:pt x="456" y="123"/>
                    </a:lnTo>
                    <a:lnTo>
                      <a:pt x="433" y="123"/>
                    </a:lnTo>
                    <a:close/>
                    <a:moveTo>
                      <a:pt x="542" y="125"/>
                    </a:moveTo>
                    <a:lnTo>
                      <a:pt x="542" y="125"/>
                    </a:lnTo>
                    <a:cubicBezTo>
                      <a:pt x="522" y="125"/>
                      <a:pt x="510" y="113"/>
                      <a:pt x="510" y="113"/>
                    </a:cubicBezTo>
                    <a:cubicBezTo>
                      <a:pt x="498" y="101"/>
                      <a:pt x="498" y="80"/>
                      <a:pt x="498" y="80"/>
                    </a:cubicBezTo>
                    <a:cubicBezTo>
                      <a:pt x="498" y="59"/>
                      <a:pt x="510" y="47"/>
                      <a:pt x="510" y="47"/>
                    </a:cubicBezTo>
                    <a:cubicBezTo>
                      <a:pt x="522" y="35"/>
                      <a:pt x="542" y="35"/>
                      <a:pt x="542" y="35"/>
                    </a:cubicBezTo>
                    <a:cubicBezTo>
                      <a:pt x="563" y="35"/>
                      <a:pt x="575" y="47"/>
                      <a:pt x="575" y="47"/>
                    </a:cubicBezTo>
                    <a:cubicBezTo>
                      <a:pt x="587" y="59"/>
                      <a:pt x="587" y="80"/>
                      <a:pt x="587" y="80"/>
                    </a:cubicBezTo>
                    <a:cubicBezTo>
                      <a:pt x="587" y="101"/>
                      <a:pt x="575" y="113"/>
                      <a:pt x="575" y="113"/>
                    </a:cubicBezTo>
                    <a:cubicBezTo>
                      <a:pt x="563" y="125"/>
                      <a:pt x="542" y="125"/>
                      <a:pt x="542" y="125"/>
                    </a:cubicBezTo>
                    <a:close/>
                    <a:moveTo>
                      <a:pt x="542" y="111"/>
                    </a:moveTo>
                    <a:lnTo>
                      <a:pt x="542" y="111"/>
                    </a:lnTo>
                    <a:cubicBezTo>
                      <a:pt x="562" y="111"/>
                      <a:pt x="562" y="80"/>
                      <a:pt x="562" y="80"/>
                    </a:cubicBezTo>
                    <a:cubicBezTo>
                      <a:pt x="562" y="66"/>
                      <a:pt x="557" y="58"/>
                      <a:pt x="557" y="58"/>
                    </a:cubicBezTo>
                    <a:cubicBezTo>
                      <a:pt x="551" y="50"/>
                      <a:pt x="542" y="50"/>
                      <a:pt x="542" y="50"/>
                    </a:cubicBezTo>
                    <a:cubicBezTo>
                      <a:pt x="533" y="50"/>
                      <a:pt x="528" y="58"/>
                      <a:pt x="528" y="58"/>
                    </a:cubicBezTo>
                    <a:cubicBezTo>
                      <a:pt x="523" y="66"/>
                      <a:pt x="523" y="80"/>
                      <a:pt x="523" y="80"/>
                    </a:cubicBezTo>
                    <a:cubicBezTo>
                      <a:pt x="523" y="94"/>
                      <a:pt x="528" y="102"/>
                      <a:pt x="528" y="102"/>
                    </a:cubicBezTo>
                    <a:cubicBezTo>
                      <a:pt x="533" y="111"/>
                      <a:pt x="542" y="111"/>
                      <a:pt x="542" y="111"/>
                    </a:cubicBezTo>
                    <a:close/>
                    <a:moveTo>
                      <a:pt x="608" y="123"/>
                    </a:moveTo>
                    <a:lnTo>
                      <a:pt x="608" y="123"/>
                    </a:lnTo>
                    <a:lnTo>
                      <a:pt x="608" y="0"/>
                    </a:lnTo>
                    <a:lnTo>
                      <a:pt x="631" y="0"/>
                    </a:lnTo>
                    <a:lnTo>
                      <a:pt x="631" y="53"/>
                    </a:lnTo>
                    <a:cubicBezTo>
                      <a:pt x="640" y="35"/>
                      <a:pt x="659" y="35"/>
                      <a:pt x="659" y="35"/>
                    </a:cubicBezTo>
                    <a:cubicBezTo>
                      <a:pt x="675" y="35"/>
                      <a:pt x="683" y="47"/>
                      <a:pt x="683" y="47"/>
                    </a:cubicBezTo>
                    <a:cubicBezTo>
                      <a:pt x="692" y="58"/>
                      <a:pt x="692" y="78"/>
                      <a:pt x="692" y="78"/>
                    </a:cubicBezTo>
                    <a:cubicBezTo>
                      <a:pt x="692" y="99"/>
                      <a:pt x="682" y="112"/>
                      <a:pt x="682" y="112"/>
                    </a:cubicBezTo>
                    <a:cubicBezTo>
                      <a:pt x="672" y="125"/>
                      <a:pt x="656" y="125"/>
                      <a:pt x="656" y="125"/>
                    </a:cubicBezTo>
                    <a:cubicBezTo>
                      <a:pt x="641" y="125"/>
                      <a:pt x="631" y="114"/>
                      <a:pt x="631" y="114"/>
                    </a:cubicBezTo>
                    <a:lnTo>
                      <a:pt x="627" y="123"/>
                    </a:lnTo>
                    <a:lnTo>
                      <a:pt x="608" y="123"/>
                    </a:lnTo>
                    <a:close/>
                    <a:moveTo>
                      <a:pt x="631" y="101"/>
                    </a:moveTo>
                    <a:lnTo>
                      <a:pt x="631" y="101"/>
                    </a:lnTo>
                    <a:cubicBezTo>
                      <a:pt x="639" y="110"/>
                      <a:pt x="649" y="110"/>
                      <a:pt x="649" y="110"/>
                    </a:cubicBezTo>
                    <a:cubicBezTo>
                      <a:pt x="658" y="110"/>
                      <a:pt x="663" y="102"/>
                      <a:pt x="663" y="102"/>
                    </a:cubicBezTo>
                    <a:cubicBezTo>
                      <a:pt x="668" y="94"/>
                      <a:pt x="668" y="80"/>
                      <a:pt x="668" y="80"/>
                    </a:cubicBezTo>
                    <a:cubicBezTo>
                      <a:pt x="668" y="53"/>
                      <a:pt x="651" y="53"/>
                      <a:pt x="651" y="53"/>
                    </a:cubicBezTo>
                    <a:cubicBezTo>
                      <a:pt x="640" y="53"/>
                      <a:pt x="631" y="67"/>
                      <a:pt x="631" y="67"/>
                    </a:cubicBezTo>
                    <a:lnTo>
                      <a:pt x="631" y="101"/>
                    </a:lnTo>
                    <a:close/>
                    <a:moveTo>
                      <a:pt x="714" y="123"/>
                    </a:moveTo>
                    <a:lnTo>
                      <a:pt x="714" y="123"/>
                    </a:lnTo>
                    <a:lnTo>
                      <a:pt x="714" y="0"/>
                    </a:lnTo>
                    <a:lnTo>
                      <a:pt x="737" y="0"/>
                    </a:lnTo>
                    <a:lnTo>
                      <a:pt x="737" y="123"/>
                    </a:lnTo>
                    <a:lnTo>
                      <a:pt x="714" y="123"/>
                    </a:lnTo>
                    <a:close/>
                    <a:moveTo>
                      <a:pt x="808" y="114"/>
                    </a:moveTo>
                    <a:lnTo>
                      <a:pt x="808" y="114"/>
                    </a:lnTo>
                    <a:cubicBezTo>
                      <a:pt x="797" y="125"/>
                      <a:pt x="783" y="125"/>
                      <a:pt x="783" y="125"/>
                    </a:cubicBezTo>
                    <a:cubicBezTo>
                      <a:pt x="772" y="125"/>
                      <a:pt x="765" y="118"/>
                      <a:pt x="765" y="118"/>
                    </a:cubicBezTo>
                    <a:cubicBezTo>
                      <a:pt x="758" y="111"/>
                      <a:pt x="758" y="100"/>
                      <a:pt x="758" y="100"/>
                    </a:cubicBezTo>
                    <a:cubicBezTo>
                      <a:pt x="758" y="86"/>
                      <a:pt x="769" y="78"/>
                      <a:pt x="769" y="78"/>
                    </a:cubicBezTo>
                    <a:cubicBezTo>
                      <a:pt x="781" y="71"/>
                      <a:pt x="802" y="71"/>
                      <a:pt x="802" y="71"/>
                    </a:cubicBezTo>
                    <a:lnTo>
                      <a:pt x="808" y="71"/>
                    </a:lnTo>
                    <a:lnTo>
                      <a:pt x="808" y="63"/>
                    </a:lnTo>
                    <a:cubicBezTo>
                      <a:pt x="808" y="50"/>
                      <a:pt x="793" y="50"/>
                      <a:pt x="793" y="50"/>
                    </a:cubicBezTo>
                    <a:cubicBezTo>
                      <a:pt x="779" y="50"/>
                      <a:pt x="766" y="57"/>
                      <a:pt x="766" y="57"/>
                    </a:cubicBezTo>
                    <a:lnTo>
                      <a:pt x="766" y="41"/>
                    </a:lnTo>
                    <a:cubicBezTo>
                      <a:pt x="781" y="35"/>
                      <a:pt x="797" y="35"/>
                      <a:pt x="797" y="35"/>
                    </a:cubicBezTo>
                    <a:cubicBezTo>
                      <a:pt x="830" y="35"/>
                      <a:pt x="830" y="62"/>
                      <a:pt x="830" y="62"/>
                    </a:cubicBezTo>
                    <a:lnTo>
                      <a:pt x="830" y="100"/>
                    </a:lnTo>
                    <a:cubicBezTo>
                      <a:pt x="830" y="110"/>
                      <a:pt x="837" y="110"/>
                      <a:pt x="837" y="110"/>
                    </a:cubicBezTo>
                    <a:cubicBezTo>
                      <a:pt x="838" y="110"/>
                      <a:pt x="840" y="110"/>
                      <a:pt x="840" y="110"/>
                    </a:cubicBezTo>
                    <a:lnTo>
                      <a:pt x="840" y="123"/>
                    </a:lnTo>
                    <a:cubicBezTo>
                      <a:pt x="833" y="125"/>
                      <a:pt x="827" y="125"/>
                      <a:pt x="827" y="125"/>
                    </a:cubicBezTo>
                    <a:cubicBezTo>
                      <a:pt x="813" y="125"/>
                      <a:pt x="809" y="114"/>
                      <a:pt x="809" y="114"/>
                    </a:cubicBezTo>
                    <a:lnTo>
                      <a:pt x="808" y="114"/>
                    </a:lnTo>
                    <a:close/>
                    <a:moveTo>
                      <a:pt x="808" y="101"/>
                    </a:moveTo>
                    <a:lnTo>
                      <a:pt x="808" y="101"/>
                    </a:lnTo>
                    <a:lnTo>
                      <a:pt x="808" y="84"/>
                    </a:lnTo>
                    <a:lnTo>
                      <a:pt x="803" y="84"/>
                    </a:lnTo>
                    <a:cubicBezTo>
                      <a:pt x="780" y="84"/>
                      <a:pt x="780" y="98"/>
                      <a:pt x="780" y="98"/>
                    </a:cubicBezTo>
                    <a:cubicBezTo>
                      <a:pt x="780" y="103"/>
                      <a:pt x="783" y="106"/>
                      <a:pt x="783" y="106"/>
                    </a:cubicBezTo>
                    <a:cubicBezTo>
                      <a:pt x="787" y="109"/>
                      <a:pt x="791" y="109"/>
                      <a:pt x="791" y="109"/>
                    </a:cubicBezTo>
                    <a:cubicBezTo>
                      <a:pt x="800" y="109"/>
                      <a:pt x="808" y="101"/>
                      <a:pt x="808" y="101"/>
                    </a:cubicBezTo>
                    <a:close/>
                    <a:moveTo>
                      <a:pt x="858" y="120"/>
                    </a:moveTo>
                    <a:lnTo>
                      <a:pt x="858" y="120"/>
                    </a:lnTo>
                    <a:lnTo>
                      <a:pt x="858" y="103"/>
                    </a:lnTo>
                    <a:cubicBezTo>
                      <a:pt x="875" y="111"/>
                      <a:pt x="887" y="111"/>
                      <a:pt x="887" y="111"/>
                    </a:cubicBezTo>
                    <a:cubicBezTo>
                      <a:pt x="902" y="111"/>
                      <a:pt x="902" y="101"/>
                      <a:pt x="902" y="101"/>
                    </a:cubicBezTo>
                    <a:cubicBezTo>
                      <a:pt x="902" y="95"/>
                      <a:pt x="890" y="90"/>
                      <a:pt x="890" y="90"/>
                    </a:cubicBezTo>
                    <a:lnTo>
                      <a:pt x="882" y="87"/>
                    </a:lnTo>
                    <a:cubicBezTo>
                      <a:pt x="869" y="82"/>
                      <a:pt x="864" y="76"/>
                      <a:pt x="864" y="76"/>
                    </a:cubicBezTo>
                    <a:cubicBezTo>
                      <a:pt x="858" y="70"/>
                      <a:pt x="858" y="61"/>
                      <a:pt x="858" y="61"/>
                    </a:cubicBezTo>
                    <a:cubicBezTo>
                      <a:pt x="858" y="49"/>
                      <a:pt x="868" y="42"/>
                      <a:pt x="868" y="42"/>
                    </a:cubicBezTo>
                    <a:cubicBezTo>
                      <a:pt x="877" y="35"/>
                      <a:pt x="894" y="35"/>
                      <a:pt x="894" y="35"/>
                    </a:cubicBezTo>
                    <a:cubicBezTo>
                      <a:pt x="904" y="35"/>
                      <a:pt x="919" y="38"/>
                      <a:pt x="919" y="38"/>
                    </a:cubicBezTo>
                    <a:lnTo>
                      <a:pt x="919" y="55"/>
                    </a:lnTo>
                    <a:cubicBezTo>
                      <a:pt x="905" y="50"/>
                      <a:pt x="896" y="50"/>
                      <a:pt x="896" y="50"/>
                    </a:cubicBezTo>
                    <a:cubicBezTo>
                      <a:pt x="881" y="50"/>
                      <a:pt x="881" y="59"/>
                      <a:pt x="881" y="59"/>
                    </a:cubicBezTo>
                    <a:cubicBezTo>
                      <a:pt x="881" y="65"/>
                      <a:pt x="892" y="69"/>
                      <a:pt x="892" y="69"/>
                    </a:cubicBezTo>
                    <a:lnTo>
                      <a:pt x="899" y="71"/>
                    </a:lnTo>
                    <a:cubicBezTo>
                      <a:pt x="914" y="77"/>
                      <a:pt x="920" y="83"/>
                      <a:pt x="920" y="83"/>
                    </a:cubicBezTo>
                    <a:cubicBezTo>
                      <a:pt x="925" y="89"/>
                      <a:pt x="925" y="98"/>
                      <a:pt x="925" y="98"/>
                    </a:cubicBezTo>
                    <a:cubicBezTo>
                      <a:pt x="925" y="110"/>
                      <a:pt x="915" y="118"/>
                      <a:pt x="915" y="118"/>
                    </a:cubicBezTo>
                    <a:cubicBezTo>
                      <a:pt x="905" y="125"/>
                      <a:pt x="889" y="125"/>
                      <a:pt x="889" y="125"/>
                    </a:cubicBezTo>
                    <a:cubicBezTo>
                      <a:pt x="874" y="125"/>
                      <a:pt x="858" y="120"/>
                      <a:pt x="858" y="120"/>
                    </a:cubicBezTo>
                    <a:close/>
                    <a:moveTo>
                      <a:pt x="995" y="123"/>
                    </a:moveTo>
                    <a:lnTo>
                      <a:pt x="995" y="123"/>
                    </a:lnTo>
                    <a:cubicBezTo>
                      <a:pt x="987" y="125"/>
                      <a:pt x="982" y="125"/>
                      <a:pt x="982" y="125"/>
                    </a:cubicBezTo>
                    <a:cubicBezTo>
                      <a:pt x="952" y="125"/>
                      <a:pt x="952" y="97"/>
                      <a:pt x="952" y="97"/>
                    </a:cubicBezTo>
                    <a:lnTo>
                      <a:pt x="952" y="52"/>
                    </a:lnTo>
                    <a:lnTo>
                      <a:pt x="942" y="52"/>
                    </a:lnTo>
                    <a:lnTo>
                      <a:pt x="942" y="37"/>
                    </a:lnTo>
                    <a:lnTo>
                      <a:pt x="952" y="37"/>
                    </a:lnTo>
                    <a:lnTo>
                      <a:pt x="952" y="23"/>
                    </a:lnTo>
                    <a:lnTo>
                      <a:pt x="975" y="20"/>
                    </a:lnTo>
                    <a:lnTo>
                      <a:pt x="975" y="37"/>
                    </a:lnTo>
                    <a:lnTo>
                      <a:pt x="993" y="37"/>
                    </a:lnTo>
                    <a:lnTo>
                      <a:pt x="993" y="52"/>
                    </a:lnTo>
                    <a:lnTo>
                      <a:pt x="975" y="52"/>
                    </a:lnTo>
                    <a:lnTo>
                      <a:pt x="975" y="94"/>
                    </a:lnTo>
                    <a:cubicBezTo>
                      <a:pt x="975" y="110"/>
                      <a:pt x="988" y="110"/>
                      <a:pt x="988" y="110"/>
                    </a:cubicBezTo>
                    <a:cubicBezTo>
                      <a:pt x="991" y="110"/>
                      <a:pt x="995" y="109"/>
                      <a:pt x="995" y="109"/>
                    </a:cubicBezTo>
                    <a:lnTo>
                      <a:pt x="995"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90" name="Freeform 1698"/>
              <p:cNvSpPr>
                <a:spLocks noEditPoints="1"/>
              </p:cNvSpPr>
              <p:nvPr/>
            </p:nvSpPr>
            <p:spPr bwMode="auto">
              <a:xfrm>
                <a:off x="3575" y="2878"/>
                <a:ext cx="448" cy="53"/>
              </a:xfrm>
              <a:custGeom>
                <a:avLst/>
                <a:gdLst>
                  <a:gd name="T0" fmla="*/ 0 w 1265"/>
                  <a:gd name="T1" fmla="*/ 0 h 155"/>
                  <a:gd name="T2" fmla="*/ 0 w 1265"/>
                  <a:gd name="T3" fmla="*/ 0 h 155"/>
                  <a:gd name="T4" fmla="*/ 0 w 1265"/>
                  <a:gd name="T5" fmla="*/ 0 h 155"/>
                  <a:gd name="T6" fmla="*/ 0 w 1265"/>
                  <a:gd name="T7" fmla="*/ 0 h 155"/>
                  <a:gd name="T8" fmla="*/ 0 w 1265"/>
                  <a:gd name="T9" fmla="*/ 0 h 155"/>
                  <a:gd name="T10" fmla="*/ 0 w 1265"/>
                  <a:gd name="T11" fmla="*/ 0 h 155"/>
                  <a:gd name="T12" fmla="*/ 0 w 1265"/>
                  <a:gd name="T13" fmla="*/ 0 h 155"/>
                  <a:gd name="T14" fmla="*/ 0 w 1265"/>
                  <a:gd name="T15" fmla="*/ 0 h 155"/>
                  <a:gd name="T16" fmla="*/ 0 w 1265"/>
                  <a:gd name="T17" fmla="*/ 0 h 155"/>
                  <a:gd name="T18" fmla="*/ 0 w 1265"/>
                  <a:gd name="T19" fmla="*/ 0 h 155"/>
                  <a:gd name="T20" fmla="*/ 0 w 1265"/>
                  <a:gd name="T21" fmla="*/ 0 h 155"/>
                  <a:gd name="T22" fmla="*/ 0 w 1265"/>
                  <a:gd name="T23" fmla="*/ 0 h 155"/>
                  <a:gd name="T24" fmla="*/ 0 w 1265"/>
                  <a:gd name="T25" fmla="*/ 0 h 155"/>
                  <a:gd name="T26" fmla="*/ 0 w 1265"/>
                  <a:gd name="T27" fmla="*/ 0 h 155"/>
                  <a:gd name="T28" fmla="*/ 0 w 1265"/>
                  <a:gd name="T29" fmla="*/ 0 h 155"/>
                  <a:gd name="T30" fmla="*/ 0 w 1265"/>
                  <a:gd name="T31" fmla="*/ 0 h 155"/>
                  <a:gd name="T32" fmla="*/ 0 w 1265"/>
                  <a:gd name="T33" fmla="*/ 0 h 155"/>
                  <a:gd name="T34" fmla="*/ 0 w 1265"/>
                  <a:gd name="T35" fmla="*/ 0 h 155"/>
                  <a:gd name="T36" fmla="*/ 0 w 1265"/>
                  <a:gd name="T37" fmla="*/ 0 h 155"/>
                  <a:gd name="T38" fmla="*/ 0 w 1265"/>
                  <a:gd name="T39" fmla="*/ 0 h 155"/>
                  <a:gd name="T40" fmla="*/ 0 w 1265"/>
                  <a:gd name="T41" fmla="*/ 0 h 155"/>
                  <a:gd name="T42" fmla="*/ 0 w 1265"/>
                  <a:gd name="T43" fmla="*/ 0 h 155"/>
                  <a:gd name="T44" fmla="*/ 0 w 1265"/>
                  <a:gd name="T45" fmla="*/ 0 h 155"/>
                  <a:gd name="T46" fmla="*/ 0 w 1265"/>
                  <a:gd name="T47" fmla="*/ 0 h 155"/>
                  <a:gd name="T48" fmla="*/ 0 w 1265"/>
                  <a:gd name="T49" fmla="*/ 0 h 155"/>
                  <a:gd name="T50" fmla="*/ 0 w 1265"/>
                  <a:gd name="T51" fmla="*/ 0 h 155"/>
                  <a:gd name="T52" fmla="*/ 0 w 1265"/>
                  <a:gd name="T53" fmla="*/ 0 h 155"/>
                  <a:gd name="T54" fmla="*/ 0 w 1265"/>
                  <a:gd name="T55" fmla="*/ 0 h 155"/>
                  <a:gd name="T56" fmla="*/ 0 w 1265"/>
                  <a:gd name="T57" fmla="*/ 0 h 155"/>
                  <a:gd name="T58" fmla="*/ 0 w 1265"/>
                  <a:gd name="T59" fmla="*/ 0 h 155"/>
                  <a:gd name="T60" fmla="*/ 0 w 1265"/>
                  <a:gd name="T61" fmla="*/ 0 h 155"/>
                  <a:gd name="T62" fmla="*/ 0 w 1265"/>
                  <a:gd name="T63" fmla="*/ 0 h 155"/>
                  <a:gd name="T64" fmla="*/ 0 w 1265"/>
                  <a:gd name="T65" fmla="*/ 0 h 155"/>
                  <a:gd name="T66" fmla="*/ 0 w 1265"/>
                  <a:gd name="T67" fmla="*/ 0 h 155"/>
                  <a:gd name="T68" fmla="*/ 0 w 1265"/>
                  <a:gd name="T69" fmla="*/ 0 h 155"/>
                  <a:gd name="T70" fmla="*/ 0 w 1265"/>
                  <a:gd name="T71" fmla="*/ 0 h 155"/>
                  <a:gd name="T72" fmla="*/ 0 w 1265"/>
                  <a:gd name="T73" fmla="*/ 0 h 155"/>
                  <a:gd name="T74" fmla="*/ 0 w 1265"/>
                  <a:gd name="T75" fmla="*/ 0 h 155"/>
                  <a:gd name="T76" fmla="*/ 0 w 1265"/>
                  <a:gd name="T77" fmla="*/ 0 h 155"/>
                  <a:gd name="T78" fmla="*/ 0 w 1265"/>
                  <a:gd name="T79" fmla="*/ 0 h 155"/>
                  <a:gd name="T80" fmla="*/ 0 w 1265"/>
                  <a:gd name="T81" fmla="*/ 0 h 155"/>
                  <a:gd name="T82" fmla="*/ 0 w 1265"/>
                  <a:gd name="T83" fmla="*/ 0 h 155"/>
                  <a:gd name="T84" fmla="*/ 0 w 1265"/>
                  <a:gd name="T85" fmla="*/ 0 h 155"/>
                  <a:gd name="T86" fmla="*/ 0 w 1265"/>
                  <a:gd name="T87" fmla="*/ 0 h 155"/>
                  <a:gd name="T88" fmla="*/ 0 w 1265"/>
                  <a:gd name="T89" fmla="*/ 0 h 155"/>
                  <a:gd name="T90" fmla="*/ 0 w 1265"/>
                  <a:gd name="T91" fmla="*/ 0 h 155"/>
                  <a:gd name="T92" fmla="*/ 0 w 1265"/>
                  <a:gd name="T93" fmla="*/ 0 h 155"/>
                  <a:gd name="T94" fmla="*/ 0 w 1265"/>
                  <a:gd name="T95" fmla="*/ 0 h 155"/>
                  <a:gd name="T96" fmla="*/ 0 w 1265"/>
                  <a:gd name="T97" fmla="*/ 0 h 155"/>
                  <a:gd name="T98" fmla="*/ 0 w 1265"/>
                  <a:gd name="T99" fmla="*/ 0 h 155"/>
                  <a:gd name="T100" fmla="*/ 0 w 1265"/>
                  <a:gd name="T101" fmla="*/ 0 h 155"/>
                  <a:gd name="T102" fmla="*/ 0 w 1265"/>
                  <a:gd name="T103" fmla="*/ 0 h 155"/>
                  <a:gd name="T104" fmla="*/ 0 w 1265"/>
                  <a:gd name="T105" fmla="*/ 0 h 155"/>
                  <a:gd name="T106" fmla="*/ 0 w 1265"/>
                  <a:gd name="T107" fmla="*/ 0 h 15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65" h="155">
                    <a:moveTo>
                      <a:pt x="0" y="124"/>
                    </a:moveTo>
                    <a:lnTo>
                      <a:pt x="0" y="124"/>
                    </a:lnTo>
                    <a:lnTo>
                      <a:pt x="0" y="8"/>
                    </a:lnTo>
                    <a:lnTo>
                      <a:pt x="40" y="8"/>
                    </a:lnTo>
                    <a:cubicBezTo>
                      <a:pt x="61" y="8"/>
                      <a:pt x="70" y="15"/>
                      <a:pt x="70" y="15"/>
                    </a:cubicBezTo>
                    <a:cubicBezTo>
                      <a:pt x="79" y="22"/>
                      <a:pt x="79" y="39"/>
                      <a:pt x="79" y="39"/>
                    </a:cubicBezTo>
                    <a:cubicBezTo>
                      <a:pt x="79" y="58"/>
                      <a:pt x="67" y="68"/>
                      <a:pt x="67" y="68"/>
                    </a:cubicBezTo>
                    <a:cubicBezTo>
                      <a:pt x="55" y="78"/>
                      <a:pt x="34" y="78"/>
                      <a:pt x="34" y="78"/>
                    </a:cubicBezTo>
                    <a:lnTo>
                      <a:pt x="24" y="78"/>
                    </a:lnTo>
                    <a:lnTo>
                      <a:pt x="24" y="124"/>
                    </a:lnTo>
                    <a:lnTo>
                      <a:pt x="0" y="124"/>
                    </a:lnTo>
                    <a:close/>
                    <a:moveTo>
                      <a:pt x="24" y="63"/>
                    </a:moveTo>
                    <a:lnTo>
                      <a:pt x="24" y="63"/>
                    </a:lnTo>
                    <a:lnTo>
                      <a:pt x="28" y="63"/>
                    </a:lnTo>
                    <a:cubicBezTo>
                      <a:pt x="41" y="63"/>
                      <a:pt x="48" y="57"/>
                      <a:pt x="48" y="57"/>
                    </a:cubicBezTo>
                    <a:cubicBezTo>
                      <a:pt x="55" y="51"/>
                      <a:pt x="55" y="41"/>
                      <a:pt x="55" y="41"/>
                    </a:cubicBezTo>
                    <a:cubicBezTo>
                      <a:pt x="55" y="24"/>
                      <a:pt x="33" y="24"/>
                      <a:pt x="33" y="24"/>
                    </a:cubicBezTo>
                    <a:lnTo>
                      <a:pt x="24" y="24"/>
                    </a:lnTo>
                    <a:lnTo>
                      <a:pt x="24" y="63"/>
                    </a:lnTo>
                    <a:close/>
                    <a:moveTo>
                      <a:pt x="98" y="124"/>
                    </a:moveTo>
                    <a:lnTo>
                      <a:pt x="98" y="124"/>
                    </a:lnTo>
                    <a:lnTo>
                      <a:pt x="98" y="38"/>
                    </a:lnTo>
                    <a:lnTo>
                      <a:pt x="121" y="38"/>
                    </a:lnTo>
                    <a:lnTo>
                      <a:pt x="121" y="54"/>
                    </a:lnTo>
                    <a:cubicBezTo>
                      <a:pt x="130" y="36"/>
                      <a:pt x="149" y="36"/>
                      <a:pt x="149" y="36"/>
                    </a:cubicBezTo>
                    <a:cubicBezTo>
                      <a:pt x="151" y="36"/>
                      <a:pt x="153" y="36"/>
                      <a:pt x="153" y="36"/>
                    </a:cubicBezTo>
                    <a:lnTo>
                      <a:pt x="153" y="57"/>
                    </a:lnTo>
                    <a:cubicBezTo>
                      <a:pt x="148" y="55"/>
                      <a:pt x="144" y="55"/>
                      <a:pt x="144" y="55"/>
                    </a:cubicBezTo>
                    <a:cubicBezTo>
                      <a:pt x="130" y="55"/>
                      <a:pt x="121" y="69"/>
                      <a:pt x="121" y="69"/>
                    </a:cubicBezTo>
                    <a:lnTo>
                      <a:pt x="121" y="124"/>
                    </a:lnTo>
                    <a:lnTo>
                      <a:pt x="98" y="124"/>
                    </a:lnTo>
                    <a:close/>
                    <a:moveTo>
                      <a:pt x="207" y="126"/>
                    </a:moveTo>
                    <a:lnTo>
                      <a:pt x="207" y="126"/>
                    </a:lnTo>
                    <a:cubicBezTo>
                      <a:pt x="187" y="126"/>
                      <a:pt x="175" y="114"/>
                      <a:pt x="175" y="114"/>
                    </a:cubicBezTo>
                    <a:cubicBezTo>
                      <a:pt x="163" y="101"/>
                      <a:pt x="163" y="81"/>
                      <a:pt x="163" y="81"/>
                    </a:cubicBezTo>
                    <a:cubicBezTo>
                      <a:pt x="163" y="60"/>
                      <a:pt x="175" y="48"/>
                      <a:pt x="175" y="48"/>
                    </a:cubicBezTo>
                    <a:cubicBezTo>
                      <a:pt x="187" y="36"/>
                      <a:pt x="207" y="36"/>
                      <a:pt x="207" y="36"/>
                    </a:cubicBezTo>
                    <a:cubicBezTo>
                      <a:pt x="228" y="36"/>
                      <a:pt x="240" y="48"/>
                      <a:pt x="240" y="48"/>
                    </a:cubicBezTo>
                    <a:cubicBezTo>
                      <a:pt x="252" y="60"/>
                      <a:pt x="252" y="81"/>
                      <a:pt x="252" y="81"/>
                    </a:cubicBezTo>
                    <a:cubicBezTo>
                      <a:pt x="252" y="102"/>
                      <a:pt x="240" y="114"/>
                      <a:pt x="240" y="114"/>
                    </a:cubicBezTo>
                    <a:cubicBezTo>
                      <a:pt x="228" y="126"/>
                      <a:pt x="207" y="126"/>
                      <a:pt x="207" y="126"/>
                    </a:cubicBezTo>
                    <a:close/>
                    <a:moveTo>
                      <a:pt x="207" y="111"/>
                    </a:moveTo>
                    <a:lnTo>
                      <a:pt x="207" y="111"/>
                    </a:lnTo>
                    <a:cubicBezTo>
                      <a:pt x="227" y="111"/>
                      <a:pt x="227" y="81"/>
                      <a:pt x="227" y="81"/>
                    </a:cubicBezTo>
                    <a:cubicBezTo>
                      <a:pt x="227" y="67"/>
                      <a:pt x="222" y="59"/>
                      <a:pt x="222" y="59"/>
                    </a:cubicBezTo>
                    <a:cubicBezTo>
                      <a:pt x="217" y="50"/>
                      <a:pt x="207" y="50"/>
                      <a:pt x="207" y="50"/>
                    </a:cubicBezTo>
                    <a:cubicBezTo>
                      <a:pt x="198" y="50"/>
                      <a:pt x="193" y="59"/>
                      <a:pt x="193" y="59"/>
                    </a:cubicBezTo>
                    <a:cubicBezTo>
                      <a:pt x="188" y="67"/>
                      <a:pt x="188" y="81"/>
                      <a:pt x="188" y="81"/>
                    </a:cubicBezTo>
                    <a:cubicBezTo>
                      <a:pt x="188" y="95"/>
                      <a:pt x="193" y="103"/>
                      <a:pt x="193" y="103"/>
                    </a:cubicBezTo>
                    <a:cubicBezTo>
                      <a:pt x="198" y="111"/>
                      <a:pt x="207" y="111"/>
                      <a:pt x="207" y="111"/>
                    </a:cubicBezTo>
                    <a:close/>
                    <a:moveTo>
                      <a:pt x="343" y="121"/>
                    </a:moveTo>
                    <a:lnTo>
                      <a:pt x="343" y="121"/>
                    </a:lnTo>
                    <a:cubicBezTo>
                      <a:pt x="327" y="126"/>
                      <a:pt x="312" y="126"/>
                      <a:pt x="312" y="126"/>
                    </a:cubicBezTo>
                    <a:cubicBezTo>
                      <a:pt x="290" y="126"/>
                      <a:pt x="278" y="114"/>
                      <a:pt x="278" y="114"/>
                    </a:cubicBezTo>
                    <a:cubicBezTo>
                      <a:pt x="265" y="101"/>
                      <a:pt x="265" y="80"/>
                      <a:pt x="265" y="80"/>
                    </a:cubicBezTo>
                    <a:cubicBezTo>
                      <a:pt x="265" y="60"/>
                      <a:pt x="277" y="48"/>
                      <a:pt x="277" y="48"/>
                    </a:cubicBezTo>
                    <a:cubicBezTo>
                      <a:pt x="288" y="36"/>
                      <a:pt x="307" y="36"/>
                      <a:pt x="307" y="36"/>
                    </a:cubicBezTo>
                    <a:cubicBezTo>
                      <a:pt x="326" y="36"/>
                      <a:pt x="334" y="48"/>
                      <a:pt x="334" y="48"/>
                    </a:cubicBezTo>
                    <a:cubicBezTo>
                      <a:pt x="343" y="60"/>
                      <a:pt x="343" y="85"/>
                      <a:pt x="343" y="85"/>
                    </a:cubicBezTo>
                    <a:lnTo>
                      <a:pt x="290" y="85"/>
                    </a:lnTo>
                    <a:cubicBezTo>
                      <a:pt x="292" y="110"/>
                      <a:pt x="317" y="110"/>
                      <a:pt x="317" y="110"/>
                    </a:cubicBezTo>
                    <a:cubicBezTo>
                      <a:pt x="328" y="110"/>
                      <a:pt x="343" y="105"/>
                      <a:pt x="343" y="105"/>
                    </a:cubicBezTo>
                    <a:lnTo>
                      <a:pt x="343" y="121"/>
                    </a:lnTo>
                    <a:close/>
                    <a:moveTo>
                      <a:pt x="289" y="72"/>
                    </a:moveTo>
                    <a:lnTo>
                      <a:pt x="289" y="72"/>
                    </a:lnTo>
                    <a:lnTo>
                      <a:pt x="320" y="72"/>
                    </a:lnTo>
                    <a:cubicBezTo>
                      <a:pt x="320" y="50"/>
                      <a:pt x="306" y="50"/>
                      <a:pt x="306" y="50"/>
                    </a:cubicBezTo>
                    <a:cubicBezTo>
                      <a:pt x="292" y="50"/>
                      <a:pt x="289" y="72"/>
                      <a:pt x="289" y="72"/>
                    </a:cubicBezTo>
                    <a:close/>
                    <a:moveTo>
                      <a:pt x="367" y="124"/>
                    </a:moveTo>
                    <a:lnTo>
                      <a:pt x="367" y="124"/>
                    </a:lnTo>
                    <a:lnTo>
                      <a:pt x="367" y="38"/>
                    </a:lnTo>
                    <a:lnTo>
                      <a:pt x="390" y="38"/>
                    </a:lnTo>
                    <a:lnTo>
                      <a:pt x="390" y="54"/>
                    </a:lnTo>
                    <a:cubicBezTo>
                      <a:pt x="399" y="36"/>
                      <a:pt x="418" y="36"/>
                      <a:pt x="418" y="36"/>
                    </a:cubicBezTo>
                    <a:cubicBezTo>
                      <a:pt x="420" y="36"/>
                      <a:pt x="422" y="36"/>
                      <a:pt x="422" y="36"/>
                    </a:cubicBezTo>
                    <a:lnTo>
                      <a:pt x="422" y="57"/>
                    </a:lnTo>
                    <a:cubicBezTo>
                      <a:pt x="417" y="55"/>
                      <a:pt x="413" y="55"/>
                      <a:pt x="413" y="55"/>
                    </a:cubicBezTo>
                    <a:cubicBezTo>
                      <a:pt x="399" y="55"/>
                      <a:pt x="390" y="69"/>
                      <a:pt x="390" y="69"/>
                    </a:cubicBezTo>
                    <a:lnTo>
                      <a:pt x="390" y="124"/>
                    </a:lnTo>
                    <a:lnTo>
                      <a:pt x="367" y="124"/>
                    </a:lnTo>
                    <a:close/>
                    <a:moveTo>
                      <a:pt x="440" y="155"/>
                    </a:moveTo>
                    <a:lnTo>
                      <a:pt x="440" y="155"/>
                    </a:lnTo>
                    <a:lnTo>
                      <a:pt x="460" y="124"/>
                    </a:lnTo>
                    <a:lnTo>
                      <a:pt x="428" y="38"/>
                    </a:lnTo>
                    <a:lnTo>
                      <a:pt x="453" y="38"/>
                    </a:lnTo>
                    <a:lnTo>
                      <a:pt x="474" y="95"/>
                    </a:lnTo>
                    <a:lnTo>
                      <a:pt x="499" y="38"/>
                    </a:lnTo>
                    <a:lnTo>
                      <a:pt x="517" y="38"/>
                    </a:lnTo>
                    <a:lnTo>
                      <a:pt x="464" y="155"/>
                    </a:lnTo>
                    <a:lnTo>
                      <a:pt x="440" y="155"/>
                    </a:lnTo>
                    <a:close/>
                    <a:moveTo>
                      <a:pt x="577" y="123"/>
                    </a:moveTo>
                    <a:lnTo>
                      <a:pt x="577" y="123"/>
                    </a:lnTo>
                    <a:cubicBezTo>
                      <a:pt x="569" y="126"/>
                      <a:pt x="564" y="126"/>
                      <a:pt x="564" y="126"/>
                    </a:cubicBezTo>
                    <a:cubicBezTo>
                      <a:pt x="534" y="126"/>
                      <a:pt x="534" y="98"/>
                      <a:pt x="534" y="98"/>
                    </a:cubicBezTo>
                    <a:lnTo>
                      <a:pt x="534" y="52"/>
                    </a:lnTo>
                    <a:lnTo>
                      <a:pt x="525" y="52"/>
                    </a:lnTo>
                    <a:lnTo>
                      <a:pt x="525" y="38"/>
                    </a:lnTo>
                    <a:lnTo>
                      <a:pt x="534" y="38"/>
                    </a:lnTo>
                    <a:lnTo>
                      <a:pt x="534" y="23"/>
                    </a:lnTo>
                    <a:lnTo>
                      <a:pt x="557" y="21"/>
                    </a:lnTo>
                    <a:lnTo>
                      <a:pt x="557" y="38"/>
                    </a:lnTo>
                    <a:lnTo>
                      <a:pt x="576" y="38"/>
                    </a:lnTo>
                    <a:lnTo>
                      <a:pt x="576" y="52"/>
                    </a:lnTo>
                    <a:lnTo>
                      <a:pt x="557" y="52"/>
                    </a:lnTo>
                    <a:lnTo>
                      <a:pt x="557" y="95"/>
                    </a:lnTo>
                    <a:cubicBezTo>
                      <a:pt x="557" y="110"/>
                      <a:pt x="570" y="110"/>
                      <a:pt x="570" y="110"/>
                    </a:cubicBezTo>
                    <a:cubicBezTo>
                      <a:pt x="573" y="110"/>
                      <a:pt x="577" y="109"/>
                      <a:pt x="577" y="109"/>
                    </a:cubicBezTo>
                    <a:lnTo>
                      <a:pt x="577" y="123"/>
                    </a:lnTo>
                    <a:close/>
                    <a:moveTo>
                      <a:pt x="598" y="124"/>
                    </a:moveTo>
                    <a:lnTo>
                      <a:pt x="598" y="124"/>
                    </a:lnTo>
                    <a:lnTo>
                      <a:pt x="598" y="0"/>
                    </a:lnTo>
                    <a:lnTo>
                      <a:pt x="621" y="0"/>
                    </a:lnTo>
                    <a:lnTo>
                      <a:pt x="621" y="54"/>
                    </a:lnTo>
                    <a:cubicBezTo>
                      <a:pt x="633" y="36"/>
                      <a:pt x="650" y="36"/>
                      <a:pt x="650" y="36"/>
                    </a:cubicBezTo>
                    <a:cubicBezTo>
                      <a:pt x="662" y="36"/>
                      <a:pt x="669" y="43"/>
                      <a:pt x="669" y="43"/>
                    </a:cubicBezTo>
                    <a:cubicBezTo>
                      <a:pt x="675" y="51"/>
                      <a:pt x="675" y="63"/>
                      <a:pt x="675" y="63"/>
                    </a:cubicBezTo>
                    <a:lnTo>
                      <a:pt x="675" y="124"/>
                    </a:lnTo>
                    <a:lnTo>
                      <a:pt x="652" y="124"/>
                    </a:lnTo>
                    <a:lnTo>
                      <a:pt x="652" y="69"/>
                    </a:lnTo>
                    <a:cubicBezTo>
                      <a:pt x="652" y="54"/>
                      <a:pt x="642" y="54"/>
                      <a:pt x="642" y="54"/>
                    </a:cubicBezTo>
                    <a:cubicBezTo>
                      <a:pt x="631" y="54"/>
                      <a:pt x="621" y="70"/>
                      <a:pt x="621" y="70"/>
                    </a:cubicBezTo>
                    <a:lnTo>
                      <a:pt x="621" y="124"/>
                    </a:lnTo>
                    <a:lnTo>
                      <a:pt x="598" y="124"/>
                    </a:lnTo>
                    <a:close/>
                    <a:moveTo>
                      <a:pt x="703" y="124"/>
                    </a:moveTo>
                    <a:lnTo>
                      <a:pt x="703" y="124"/>
                    </a:lnTo>
                    <a:lnTo>
                      <a:pt x="703" y="38"/>
                    </a:lnTo>
                    <a:lnTo>
                      <a:pt x="726" y="38"/>
                    </a:lnTo>
                    <a:lnTo>
                      <a:pt x="726" y="54"/>
                    </a:lnTo>
                    <a:cubicBezTo>
                      <a:pt x="735" y="36"/>
                      <a:pt x="754" y="36"/>
                      <a:pt x="754" y="36"/>
                    </a:cubicBezTo>
                    <a:cubicBezTo>
                      <a:pt x="756" y="36"/>
                      <a:pt x="758" y="36"/>
                      <a:pt x="758" y="36"/>
                    </a:cubicBezTo>
                    <a:lnTo>
                      <a:pt x="758" y="57"/>
                    </a:lnTo>
                    <a:cubicBezTo>
                      <a:pt x="753" y="55"/>
                      <a:pt x="749" y="55"/>
                      <a:pt x="749" y="55"/>
                    </a:cubicBezTo>
                    <a:cubicBezTo>
                      <a:pt x="735" y="55"/>
                      <a:pt x="726" y="69"/>
                      <a:pt x="726" y="69"/>
                    </a:cubicBezTo>
                    <a:lnTo>
                      <a:pt x="726" y="124"/>
                    </a:lnTo>
                    <a:lnTo>
                      <a:pt x="703" y="124"/>
                    </a:lnTo>
                    <a:close/>
                    <a:moveTo>
                      <a:pt x="812" y="126"/>
                    </a:moveTo>
                    <a:lnTo>
                      <a:pt x="812" y="126"/>
                    </a:lnTo>
                    <a:cubicBezTo>
                      <a:pt x="792" y="126"/>
                      <a:pt x="780" y="114"/>
                      <a:pt x="780" y="114"/>
                    </a:cubicBezTo>
                    <a:cubicBezTo>
                      <a:pt x="768" y="101"/>
                      <a:pt x="768" y="81"/>
                      <a:pt x="768" y="81"/>
                    </a:cubicBezTo>
                    <a:cubicBezTo>
                      <a:pt x="768" y="60"/>
                      <a:pt x="780" y="48"/>
                      <a:pt x="780" y="48"/>
                    </a:cubicBezTo>
                    <a:cubicBezTo>
                      <a:pt x="792" y="36"/>
                      <a:pt x="813" y="36"/>
                      <a:pt x="813" y="36"/>
                    </a:cubicBezTo>
                    <a:cubicBezTo>
                      <a:pt x="833" y="36"/>
                      <a:pt x="845" y="48"/>
                      <a:pt x="845" y="48"/>
                    </a:cubicBezTo>
                    <a:cubicBezTo>
                      <a:pt x="857" y="60"/>
                      <a:pt x="857" y="81"/>
                      <a:pt x="857" y="81"/>
                    </a:cubicBezTo>
                    <a:cubicBezTo>
                      <a:pt x="857" y="102"/>
                      <a:pt x="845" y="114"/>
                      <a:pt x="845" y="114"/>
                    </a:cubicBezTo>
                    <a:cubicBezTo>
                      <a:pt x="833" y="126"/>
                      <a:pt x="812" y="126"/>
                      <a:pt x="812" y="126"/>
                    </a:cubicBezTo>
                    <a:close/>
                    <a:moveTo>
                      <a:pt x="812" y="111"/>
                    </a:moveTo>
                    <a:lnTo>
                      <a:pt x="812" y="111"/>
                    </a:lnTo>
                    <a:cubicBezTo>
                      <a:pt x="832" y="111"/>
                      <a:pt x="832" y="81"/>
                      <a:pt x="832" y="81"/>
                    </a:cubicBezTo>
                    <a:cubicBezTo>
                      <a:pt x="832" y="67"/>
                      <a:pt x="827" y="59"/>
                      <a:pt x="827" y="59"/>
                    </a:cubicBezTo>
                    <a:cubicBezTo>
                      <a:pt x="822" y="50"/>
                      <a:pt x="813" y="50"/>
                      <a:pt x="813" y="50"/>
                    </a:cubicBezTo>
                    <a:cubicBezTo>
                      <a:pt x="803" y="50"/>
                      <a:pt x="798" y="59"/>
                      <a:pt x="798" y="59"/>
                    </a:cubicBezTo>
                    <a:cubicBezTo>
                      <a:pt x="793" y="67"/>
                      <a:pt x="793" y="81"/>
                      <a:pt x="793" y="81"/>
                    </a:cubicBezTo>
                    <a:cubicBezTo>
                      <a:pt x="793" y="95"/>
                      <a:pt x="798" y="103"/>
                      <a:pt x="798" y="103"/>
                    </a:cubicBezTo>
                    <a:cubicBezTo>
                      <a:pt x="803" y="111"/>
                      <a:pt x="812" y="111"/>
                      <a:pt x="812" y="111"/>
                    </a:cubicBezTo>
                    <a:close/>
                    <a:moveTo>
                      <a:pt x="878" y="124"/>
                    </a:moveTo>
                    <a:lnTo>
                      <a:pt x="878" y="124"/>
                    </a:lnTo>
                    <a:lnTo>
                      <a:pt x="878" y="0"/>
                    </a:lnTo>
                    <a:lnTo>
                      <a:pt x="901" y="0"/>
                    </a:lnTo>
                    <a:lnTo>
                      <a:pt x="901" y="54"/>
                    </a:lnTo>
                    <a:cubicBezTo>
                      <a:pt x="910" y="36"/>
                      <a:pt x="929" y="36"/>
                      <a:pt x="929" y="36"/>
                    </a:cubicBezTo>
                    <a:cubicBezTo>
                      <a:pt x="945" y="36"/>
                      <a:pt x="954" y="47"/>
                      <a:pt x="954" y="47"/>
                    </a:cubicBezTo>
                    <a:cubicBezTo>
                      <a:pt x="963" y="59"/>
                      <a:pt x="963" y="78"/>
                      <a:pt x="963" y="78"/>
                    </a:cubicBezTo>
                    <a:cubicBezTo>
                      <a:pt x="963" y="100"/>
                      <a:pt x="953" y="113"/>
                      <a:pt x="953" y="113"/>
                    </a:cubicBezTo>
                    <a:cubicBezTo>
                      <a:pt x="943" y="126"/>
                      <a:pt x="926" y="126"/>
                      <a:pt x="926" y="126"/>
                    </a:cubicBezTo>
                    <a:cubicBezTo>
                      <a:pt x="912" y="126"/>
                      <a:pt x="901" y="115"/>
                      <a:pt x="901" y="115"/>
                    </a:cubicBezTo>
                    <a:lnTo>
                      <a:pt x="897" y="124"/>
                    </a:lnTo>
                    <a:lnTo>
                      <a:pt x="878" y="124"/>
                    </a:lnTo>
                    <a:close/>
                    <a:moveTo>
                      <a:pt x="901" y="101"/>
                    </a:moveTo>
                    <a:lnTo>
                      <a:pt x="901" y="101"/>
                    </a:lnTo>
                    <a:cubicBezTo>
                      <a:pt x="910" y="111"/>
                      <a:pt x="919" y="111"/>
                      <a:pt x="919" y="111"/>
                    </a:cubicBezTo>
                    <a:cubicBezTo>
                      <a:pt x="928" y="111"/>
                      <a:pt x="933" y="102"/>
                      <a:pt x="933" y="102"/>
                    </a:cubicBezTo>
                    <a:cubicBezTo>
                      <a:pt x="938" y="94"/>
                      <a:pt x="938" y="80"/>
                      <a:pt x="938" y="80"/>
                    </a:cubicBezTo>
                    <a:cubicBezTo>
                      <a:pt x="938" y="54"/>
                      <a:pt x="921" y="54"/>
                      <a:pt x="921" y="54"/>
                    </a:cubicBezTo>
                    <a:cubicBezTo>
                      <a:pt x="911" y="54"/>
                      <a:pt x="901" y="67"/>
                      <a:pt x="901" y="67"/>
                    </a:cubicBezTo>
                    <a:lnTo>
                      <a:pt x="901" y="101"/>
                    </a:lnTo>
                    <a:close/>
                    <a:moveTo>
                      <a:pt x="984" y="124"/>
                    </a:moveTo>
                    <a:lnTo>
                      <a:pt x="984" y="124"/>
                    </a:lnTo>
                    <a:lnTo>
                      <a:pt x="984" y="0"/>
                    </a:lnTo>
                    <a:lnTo>
                      <a:pt x="1008" y="0"/>
                    </a:lnTo>
                    <a:lnTo>
                      <a:pt x="1008" y="124"/>
                    </a:lnTo>
                    <a:lnTo>
                      <a:pt x="984" y="124"/>
                    </a:lnTo>
                    <a:close/>
                    <a:moveTo>
                      <a:pt x="1079" y="115"/>
                    </a:moveTo>
                    <a:lnTo>
                      <a:pt x="1079" y="115"/>
                    </a:lnTo>
                    <a:cubicBezTo>
                      <a:pt x="1067" y="126"/>
                      <a:pt x="1054" y="126"/>
                      <a:pt x="1054" y="126"/>
                    </a:cubicBezTo>
                    <a:cubicBezTo>
                      <a:pt x="1042" y="126"/>
                      <a:pt x="1035" y="119"/>
                      <a:pt x="1035" y="119"/>
                    </a:cubicBezTo>
                    <a:cubicBezTo>
                      <a:pt x="1028" y="112"/>
                      <a:pt x="1028" y="101"/>
                      <a:pt x="1028" y="101"/>
                    </a:cubicBezTo>
                    <a:cubicBezTo>
                      <a:pt x="1028" y="87"/>
                      <a:pt x="1040" y="79"/>
                      <a:pt x="1040" y="79"/>
                    </a:cubicBezTo>
                    <a:cubicBezTo>
                      <a:pt x="1051" y="71"/>
                      <a:pt x="1072" y="71"/>
                      <a:pt x="1072" y="71"/>
                    </a:cubicBezTo>
                    <a:lnTo>
                      <a:pt x="1079" y="71"/>
                    </a:lnTo>
                    <a:lnTo>
                      <a:pt x="1079" y="64"/>
                    </a:lnTo>
                    <a:cubicBezTo>
                      <a:pt x="1079" y="50"/>
                      <a:pt x="1063" y="50"/>
                      <a:pt x="1063" y="50"/>
                    </a:cubicBezTo>
                    <a:cubicBezTo>
                      <a:pt x="1050" y="50"/>
                      <a:pt x="1036" y="58"/>
                      <a:pt x="1036" y="58"/>
                    </a:cubicBezTo>
                    <a:lnTo>
                      <a:pt x="1036" y="42"/>
                    </a:lnTo>
                    <a:cubicBezTo>
                      <a:pt x="1052" y="36"/>
                      <a:pt x="1067" y="36"/>
                      <a:pt x="1067" y="36"/>
                    </a:cubicBezTo>
                    <a:cubicBezTo>
                      <a:pt x="1101" y="36"/>
                      <a:pt x="1101" y="63"/>
                      <a:pt x="1101" y="63"/>
                    </a:cubicBezTo>
                    <a:lnTo>
                      <a:pt x="1101" y="101"/>
                    </a:lnTo>
                    <a:cubicBezTo>
                      <a:pt x="1101" y="111"/>
                      <a:pt x="1107" y="111"/>
                      <a:pt x="1107" y="111"/>
                    </a:cubicBezTo>
                    <a:cubicBezTo>
                      <a:pt x="1108" y="111"/>
                      <a:pt x="1110" y="111"/>
                      <a:pt x="1110" y="111"/>
                    </a:cubicBezTo>
                    <a:lnTo>
                      <a:pt x="1111" y="123"/>
                    </a:lnTo>
                    <a:cubicBezTo>
                      <a:pt x="1103" y="126"/>
                      <a:pt x="1098" y="126"/>
                      <a:pt x="1098" y="126"/>
                    </a:cubicBezTo>
                    <a:cubicBezTo>
                      <a:pt x="1084" y="126"/>
                      <a:pt x="1080" y="115"/>
                      <a:pt x="1080" y="115"/>
                    </a:cubicBezTo>
                    <a:lnTo>
                      <a:pt x="1079" y="115"/>
                    </a:lnTo>
                    <a:close/>
                    <a:moveTo>
                      <a:pt x="1079" y="102"/>
                    </a:moveTo>
                    <a:lnTo>
                      <a:pt x="1079" y="102"/>
                    </a:lnTo>
                    <a:lnTo>
                      <a:pt x="1079" y="85"/>
                    </a:lnTo>
                    <a:lnTo>
                      <a:pt x="1073" y="85"/>
                    </a:lnTo>
                    <a:cubicBezTo>
                      <a:pt x="1051" y="85"/>
                      <a:pt x="1051" y="99"/>
                      <a:pt x="1051" y="99"/>
                    </a:cubicBezTo>
                    <a:cubicBezTo>
                      <a:pt x="1051" y="103"/>
                      <a:pt x="1054" y="107"/>
                      <a:pt x="1054" y="107"/>
                    </a:cubicBezTo>
                    <a:cubicBezTo>
                      <a:pt x="1057" y="110"/>
                      <a:pt x="1062" y="110"/>
                      <a:pt x="1062" y="110"/>
                    </a:cubicBezTo>
                    <a:cubicBezTo>
                      <a:pt x="1070" y="110"/>
                      <a:pt x="1079" y="102"/>
                      <a:pt x="1079" y="102"/>
                    </a:cubicBezTo>
                    <a:close/>
                    <a:moveTo>
                      <a:pt x="1128" y="121"/>
                    </a:moveTo>
                    <a:lnTo>
                      <a:pt x="1128" y="121"/>
                    </a:lnTo>
                    <a:lnTo>
                      <a:pt x="1128" y="104"/>
                    </a:lnTo>
                    <a:cubicBezTo>
                      <a:pt x="1146" y="111"/>
                      <a:pt x="1158" y="111"/>
                      <a:pt x="1158" y="111"/>
                    </a:cubicBezTo>
                    <a:cubicBezTo>
                      <a:pt x="1172" y="111"/>
                      <a:pt x="1172" y="102"/>
                      <a:pt x="1172" y="102"/>
                    </a:cubicBezTo>
                    <a:cubicBezTo>
                      <a:pt x="1172" y="95"/>
                      <a:pt x="1160" y="91"/>
                      <a:pt x="1160" y="91"/>
                    </a:cubicBezTo>
                    <a:lnTo>
                      <a:pt x="1152" y="87"/>
                    </a:lnTo>
                    <a:cubicBezTo>
                      <a:pt x="1140" y="82"/>
                      <a:pt x="1134" y="76"/>
                      <a:pt x="1134" y="76"/>
                    </a:cubicBezTo>
                    <a:cubicBezTo>
                      <a:pt x="1129" y="70"/>
                      <a:pt x="1129" y="62"/>
                      <a:pt x="1129" y="62"/>
                    </a:cubicBezTo>
                    <a:cubicBezTo>
                      <a:pt x="1129" y="50"/>
                      <a:pt x="1138" y="43"/>
                      <a:pt x="1138" y="43"/>
                    </a:cubicBezTo>
                    <a:cubicBezTo>
                      <a:pt x="1147" y="36"/>
                      <a:pt x="1164" y="36"/>
                      <a:pt x="1164" y="36"/>
                    </a:cubicBezTo>
                    <a:cubicBezTo>
                      <a:pt x="1175" y="36"/>
                      <a:pt x="1189" y="39"/>
                      <a:pt x="1189" y="39"/>
                    </a:cubicBezTo>
                    <a:lnTo>
                      <a:pt x="1189" y="55"/>
                    </a:lnTo>
                    <a:cubicBezTo>
                      <a:pt x="1175" y="50"/>
                      <a:pt x="1166" y="50"/>
                      <a:pt x="1166" y="50"/>
                    </a:cubicBezTo>
                    <a:cubicBezTo>
                      <a:pt x="1152" y="50"/>
                      <a:pt x="1152" y="59"/>
                      <a:pt x="1152" y="59"/>
                    </a:cubicBezTo>
                    <a:cubicBezTo>
                      <a:pt x="1152" y="65"/>
                      <a:pt x="1162" y="69"/>
                      <a:pt x="1162" y="69"/>
                    </a:cubicBezTo>
                    <a:lnTo>
                      <a:pt x="1169" y="72"/>
                    </a:lnTo>
                    <a:cubicBezTo>
                      <a:pt x="1184" y="78"/>
                      <a:pt x="1190" y="83"/>
                      <a:pt x="1190" y="83"/>
                    </a:cubicBezTo>
                    <a:cubicBezTo>
                      <a:pt x="1196" y="89"/>
                      <a:pt x="1196" y="98"/>
                      <a:pt x="1196" y="98"/>
                    </a:cubicBezTo>
                    <a:cubicBezTo>
                      <a:pt x="1196" y="111"/>
                      <a:pt x="1186" y="118"/>
                      <a:pt x="1186" y="118"/>
                    </a:cubicBezTo>
                    <a:cubicBezTo>
                      <a:pt x="1176" y="126"/>
                      <a:pt x="1160" y="126"/>
                      <a:pt x="1160" y="126"/>
                    </a:cubicBezTo>
                    <a:cubicBezTo>
                      <a:pt x="1144" y="126"/>
                      <a:pt x="1128" y="121"/>
                      <a:pt x="1128" y="121"/>
                    </a:cubicBezTo>
                    <a:close/>
                    <a:moveTo>
                      <a:pt x="1265" y="123"/>
                    </a:moveTo>
                    <a:lnTo>
                      <a:pt x="1265" y="123"/>
                    </a:lnTo>
                    <a:cubicBezTo>
                      <a:pt x="1257" y="126"/>
                      <a:pt x="1252" y="126"/>
                      <a:pt x="1252" y="126"/>
                    </a:cubicBezTo>
                    <a:cubicBezTo>
                      <a:pt x="1222" y="126"/>
                      <a:pt x="1222" y="98"/>
                      <a:pt x="1222" y="98"/>
                    </a:cubicBezTo>
                    <a:lnTo>
                      <a:pt x="1222" y="52"/>
                    </a:lnTo>
                    <a:lnTo>
                      <a:pt x="1213" y="52"/>
                    </a:lnTo>
                    <a:lnTo>
                      <a:pt x="1213" y="38"/>
                    </a:lnTo>
                    <a:lnTo>
                      <a:pt x="1222" y="38"/>
                    </a:lnTo>
                    <a:lnTo>
                      <a:pt x="1222" y="23"/>
                    </a:lnTo>
                    <a:lnTo>
                      <a:pt x="1245" y="21"/>
                    </a:lnTo>
                    <a:lnTo>
                      <a:pt x="1245" y="38"/>
                    </a:lnTo>
                    <a:lnTo>
                      <a:pt x="1264" y="38"/>
                    </a:lnTo>
                    <a:lnTo>
                      <a:pt x="1264" y="52"/>
                    </a:lnTo>
                    <a:lnTo>
                      <a:pt x="1245" y="52"/>
                    </a:lnTo>
                    <a:lnTo>
                      <a:pt x="1245" y="95"/>
                    </a:lnTo>
                    <a:cubicBezTo>
                      <a:pt x="1245" y="110"/>
                      <a:pt x="1258" y="110"/>
                      <a:pt x="1258" y="110"/>
                    </a:cubicBezTo>
                    <a:cubicBezTo>
                      <a:pt x="1261" y="110"/>
                      <a:pt x="1265" y="109"/>
                      <a:pt x="1265" y="109"/>
                    </a:cubicBezTo>
                    <a:lnTo>
                      <a:pt x="1265"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91" name="Freeform 1699"/>
              <p:cNvSpPr>
                <a:spLocks noEditPoints="1"/>
              </p:cNvSpPr>
              <p:nvPr/>
            </p:nvSpPr>
            <p:spPr bwMode="auto">
              <a:xfrm>
                <a:off x="5221" y="2567"/>
                <a:ext cx="109" cy="42"/>
              </a:xfrm>
              <a:custGeom>
                <a:avLst/>
                <a:gdLst>
                  <a:gd name="T0" fmla="*/ 0 w 310"/>
                  <a:gd name="T1" fmla="*/ 0 h 121"/>
                  <a:gd name="T2" fmla="*/ 0 w 310"/>
                  <a:gd name="T3" fmla="*/ 0 h 121"/>
                  <a:gd name="T4" fmla="*/ 0 w 310"/>
                  <a:gd name="T5" fmla="*/ 0 h 121"/>
                  <a:gd name="T6" fmla="*/ 0 w 310"/>
                  <a:gd name="T7" fmla="*/ 0 h 121"/>
                  <a:gd name="T8" fmla="*/ 0 w 310"/>
                  <a:gd name="T9" fmla="*/ 0 h 121"/>
                  <a:gd name="T10" fmla="*/ 0 w 310"/>
                  <a:gd name="T11" fmla="*/ 0 h 121"/>
                  <a:gd name="T12" fmla="*/ 0 w 310"/>
                  <a:gd name="T13" fmla="*/ 0 h 121"/>
                  <a:gd name="T14" fmla="*/ 0 w 310"/>
                  <a:gd name="T15" fmla="*/ 0 h 121"/>
                  <a:gd name="T16" fmla="*/ 0 w 310"/>
                  <a:gd name="T17" fmla="*/ 0 h 121"/>
                  <a:gd name="T18" fmla="*/ 0 w 310"/>
                  <a:gd name="T19" fmla="*/ 0 h 121"/>
                  <a:gd name="T20" fmla="*/ 0 w 310"/>
                  <a:gd name="T21" fmla="*/ 0 h 121"/>
                  <a:gd name="T22" fmla="*/ 0 w 310"/>
                  <a:gd name="T23" fmla="*/ 0 h 121"/>
                  <a:gd name="T24" fmla="*/ 0 w 310"/>
                  <a:gd name="T25" fmla="*/ 0 h 121"/>
                  <a:gd name="T26" fmla="*/ 0 w 310"/>
                  <a:gd name="T27" fmla="*/ 0 h 121"/>
                  <a:gd name="T28" fmla="*/ 0 w 310"/>
                  <a:gd name="T29" fmla="*/ 0 h 121"/>
                  <a:gd name="T30" fmla="*/ 0 w 310"/>
                  <a:gd name="T31" fmla="*/ 0 h 121"/>
                  <a:gd name="T32" fmla="*/ 0 w 310"/>
                  <a:gd name="T33" fmla="*/ 0 h 121"/>
                  <a:gd name="T34" fmla="*/ 0 w 310"/>
                  <a:gd name="T35" fmla="*/ 0 h 121"/>
                  <a:gd name="T36" fmla="*/ 0 w 310"/>
                  <a:gd name="T37" fmla="*/ 0 h 121"/>
                  <a:gd name="T38" fmla="*/ 0 w 310"/>
                  <a:gd name="T39" fmla="*/ 0 h 121"/>
                  <a:gd name="T40" fmla="*/ 0 w 310"/>
                  <a:gd name="T41" fmla="*/ 0 h 121"/>
                  <a:gd name="T42" fmla="*/ 0 w 310"/>
                  <a:gd name="T43" fmla="*/ 0 h 121"/>
                  <a:gd name="T44" fmla="*/ 0 w 310"/>
                  <a:gd name="T45" fmla="*/ 0 h 121"/>
                  <a:gd name="T46" fmla="*/ 0 w 310"/>
                  <a:gd name="T47" fmla="*/ 0 h 121"/>
                  <a:gd name="T48" fmla="*/ 0 w 310"/>
                  <a:gd name="T49" fmla="*/ 0 h 121"/>
                  <a:gd name="T50" fmla="*/ 0 w 310"/>
                  <a:gd name="T51" fmla="*/ 0 h 121"/>
                  <a:gd name="T52" fmla="*/ 0 w 310"/>
                  <a:gd name="T53" fmla="*/ 0 h 121"/>
                  <a:gd name="T54" fmla="*/ 0 w 310"/>
                  <a:gd name="T55" fmla="*/ 0 h 121"/>
                  <a:gd name="T56" fmla="*/ 0 w 310"/>
                  <a:gd name="T57" fmla="*/ 0 h 121"/>
                  <a:gd name="T58" fmla="*/ 0 w 310"/>
                  <a:gd name="T59" fmla="*/ 0 h 121"/>
                  <a:gd name="T60" fmla="*/ 0 w 310"/>
                  <a:gd name="T61" fmla="*/ 0 h 121"/>
                  <a:gd name="T62" fmla="*/ 0 w 310"/>
                  <a:gd name="T63" fmla="*/ 0 h 121"/>
                  <a:gd name="T64" fmla="*/ 0 w 310"/>
                  <a:gd name="T65" fmla="*/ 0 h 121"/>
                  <a:gd name="T66" fmla="*/ 0 w 310"/>
                  <a:gd name="T67" fmla="*/ 0 h 121"/>
                  <a:gd name="T68" fmla="*/ 0 w 310"/>
                  <a:gd name="T69" fmla="*/ 0 h 121"/>
                  <a:gd name="T70" fmla="*/ 0 w 310"/>
                  <a:gd name="T71" fmla="*/ 0 h 121"/>
                  <a:gd name="T72" fmla="*/ 0 w 310"/>
                  <a:gd name="T73" fmla="*/ 0 h 121"/>
                  <a:gd name="T74" fmla="*/ 0 w 310"/>
                  <a:gd name="T75" fmla="*/ 0 h 121"/>
                  <a:gd name="T76" fmla="*/ 0 w 310"/>
                  <a:gd name="T77" fmla="*/ 0 h 121"/>
                  <a:gd name="T78" fmla="*/ 0 w 310"/>
                  <a:gd name="T79" fmla="*/ 0 h 121"/>
                  <a:gd name="T80" fmla="*/ 0 w 310"/>
                  <a:gd name="T81" fmla="*/ 0 h 121"/>
                  <a:gd name="T82" fmla="*/ 0 w 310"/>
                  <a:gd name="T83" fmla="*/ 0 h 121"/>
                  <a:gd name="T84" fmla="*/ 0 w 310"/>
                  <a:gd name="T85" fmla="*/ 0 h 121"/>
                  <a:gd name="T86" fmla="*/ 0 w 310"/>
                  <a:gd name="T87" fmla="*/ 0 h 121"/>
                  <a:gd name="T88" fmla="*/ 0 w 310"/>
                  <a:gd name="T89" fmla="*/ 0 h 121"/>
                  <a:gd name="T90" fmla="*/ 0 w 310"/>
                  <a:gd name="T91" fmla="*/ 0 h 121"/>
                  <a:gd name="T92" fmla="*/ 0 w 310"/>
                  <a:gd name="T93" fmla="*/ 0 h 121"/>
                  <a:gd name="T94" fmla="*/ 0 w 310"/>
                  <a:gd name="T95" fmla="*/ 0 h 121"/>
                  <a:gd name="T96" fmla="*/ 0 w 310"/>
                  <a:gd name="T97" fmla="*/ 0 h 121"/>
                  <a:gd name="T98" fmla="*/ 0 w 310"/>
                  <a:gd name="T99" fmla="*/ 0 h 121"/>
                  <a:gd name="T100" fmla="*/ 0 w 310"/>
                  <a:gd name="T101" fmla="*/ 0 h 121"/>
                  <a:gd name="T102" fmla="*/ 0 w 310"/>
                  <a:gd name="T103" fmla="*/ 0 h 121"/>
                  <a:gd name="T104" fmla="*/ 0 w 310"/>
                  <a:gd name="T105" fmla="*/ 0 h 121"/>
                  <a:gd name="T106" fmla="*/ 0 w 310"/>
                  <a:gd name="T107" fmla="*/ 0 h 121"/>
                  <a:gd name="T108" fmla="*/ 0 w 310"/>
                  <a:gd name="T109" fmla="*/ 0 h 121"/>
                  <a:gd name="T110" fmla="*/ 0 w 310"/>
                  <a:gd name="T111" fmla="*/ 0 h 121"/>
                  <a:gd name="T112" fmla="*/ 0 w 310"/>
                  <a:gd name="T113" fmla="*/ 0 h 121"/>
                  <a:gd name="T114" fmla="*/ 0 w 310"/>
                  <a:gd name="T115" fmla="*/ 0 h 121"/>
                  <a:gd name="T116" fmla="*/ 0 w 310"/>
                  <a:gd name="T117" fmla="*/ 0 h 1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10" h="121">
                    <a:moveTo>
                      <a:pt x="0" y="119"/>
                    </a:moveTo>
                    <a:lnTo>
                      <a:pt x="0" y="119"/>
                    </a:lnTo>
                    <a:lnTo>
                      <a:pt x="0" y="3"/>
                    </a:lnTo>
                    <a:lnTo>
                      <a:pt x="25" y="3"/>
                    </a:lnTo>
                    <a:lnTo>
                      <a:pt x="25" y="50"/>
                    </a:lnTo>
                    <a:lnTo>
                      <a:pt x="72" y="50"/>
                    </a:lnTo>
                    <a:lnTo>
                      <a:pt x="72" y="3"/>
                    </a:lnTo>
                    <a:lnTo>
                      <a:pt x="97" y="3"/>
                    </a:lnTo>
                    <a:lnTo>
                      <a:pt x="97" y="119"/>
                    </a:lnTo>
                    <a:lnTo>
                      <a:pt x="72" y="119"/>
                    </a:lnTo>
                    <a:lnTo>
                      <a:pt x="72" y="66"/>
                    </a:lnTo>
                    <a:lnTo>
                      <a:pt x="25" y="66"/>
                    </a:lnTo>
                    <a:lnTo>
                      <a:pt x="25" y="119"/>
                    </a:lnTo>
                    <a:lnTo>
                      <a:pt x="0" y="119"/>
                    </a:lnTo>
                    <a:close/>
                    <a:moveTo>
                      <a:pt x="119" y="117"/>
                    </a:moveTo>
                    <a:lnTo>
                      <a:pt x="119" y="117"/>
                    </a:lnTo>
                    <a:lnTo>
                      <a:pt x="119" y="98"/>
                    </a:lnTo>
                    <a:cubicBezTo>
                      <a:pt x="138" y="105"/>
                      <a:pt x="151" y="105"/>
                      <a:pt x="151" y="105"/>
                    </a:cubicBezTo>
                    <a:cubicBezTo>
                      <a:pt x="160" y="105"/>
                      <a:pt x="166" y="101"/>
                      <a:pt x="166" y="101"/>
                    </a:cubicBezTo>
                    <a:cubicBezTo>
                      <a:pt x="171" y="97"/>
                      <a:pt x="171" y="90"/>
                      <a:pt x="171" y="90"/>
                    </a:cubicBezTo>
                    <a:cubicBezTo>
                      <a:pt x="171" y="84"/>
                      <a:pt x="168" y="81"/>
                      <a:pt x="168" y="81"/>
                    </a:cubicBezTo>
                    <a:cubicBezTo>
                      <a:pt x="164" y="77"/>
                      <a:pt x="155" y="71"/>
                      <a:pt x="155" y="71"/>
                    </a:cubicBezTo>
                    <a:lnTo>
                      <a:pt x="147" y="67"/>
                    </a:lnTo>
                    <a:cubicBezTo>
                      <a:pt x="132" y="58"/>
                      <a:pt x="125" y="50"/>
                      <a:pt x="125" y="50"/>
                    </a:cubicBezTo>
                    <a:cubicBezTo>
                      <a:pt x="119" y="42"/>
                      <a:pt x="119" y="32"/>
                      <a:pt x="119" y="32"/>
                    </a:cubicBezTo>
                    <a:cubicBezTo>
                      <a:pt x="119" y="17"/>
                      <a:pt x="129" y="9"/>
                      <a:pt x="129" y="9"/>
                    </a:cubicBezTo>
                    <a:cubicBezTo>
                      <a:pt x="140" y="0"/>
                      <a:pt x="157" y="0"/>
                      <a:pt x="157" y="0"/>
                    </a:cubicBezTo>
                    <a:cubicBezTo>
                      <a:pt x="171" y="0"/>
                      <a:pt x="188" y="4"/>
                      <a:pt x="188" y="4"/>
                    </a:cubicBezTo>
                    <a:lnTo>
                      <a:pt x="188" y="22"/>
                    </a:lnTo>
                    <a:cubicBezTo>
                      <a:pt x="170" y="16"/>
                      <a:pt x="160" y="16"/>
                      <a:pt x="160" y="16"/>
                    </a:cubicBezTo>
                    <a:cubicBezTo>
                      <a:pt x="152" y="16"/>
                      <a:pt x="147" y="19"/>
                      <a:pt x="147" y="19"/>
                    </a:cubicBezTo>
                    <a:cubicBezTo>
                      <a:pt x="143" y="23"/>
                      <a:pt x="143" y="29"/>
                      <a:pt x="143" y="29"/>
                    </a:cubicBezTo>
                    <a:cubicBezTo>
                      <a:pt x="143" y="34"/>
                      <a:pt x="146" y="37"/>
                      <a:pt x="146" y="37"/>
                    </a:cubicBezTo>
                    <a:cubicBezTo>
                      <a:pt x="149" y="41"/>
                      <a:pt x="159" y="46"/>
                      <a:pt x="159" y="46"/>
                    </a:cubicBezTo>
                    <a:lnTo>
                      <a:pt x="167" y="51"/>
                    </a:lnTo>
                    <a:cubicBezTo>
                      <a:pt x="184" y="60"/>
                      <a:pt x="190" y="68"/>
                      <a:pt x="190" y="68"/>
                    </a:cubicBezTo>
                    <a:cubicBezTo>
                      <a:pt x="196" y="76"/>
                      <a:pt x="196" y="87"/>
                      <a:pt x="196" y="87"/>
                    </a:cubicBezTo>
                    <a:cubicBezTo>
                      <a:pt x="196" y="103"/>
                      <a:pt x="184" y="112"/>
                      <a:pt x="184" y="112"/>
                    </a:cubicBezTo>
                    <a:cubicBezTo>
                      <a:pt x="172" y="121"/>
                      <a:pt x="151" y="121"/>
                      <a:pt x="151" y="121"/>
                    </a:cubicBezTo>
                    <a:cubicBezTo>
                      <a:pt x="137" y="121"/>
                      <a:pt x="119" y="117"/>
                      <a:pt x="119" y="117"/>
                    </a:cubicBezTo>
                    <a:close/>
                    <a:moveTo>
                      <a:pt x="310" y="114"/>
                    </a:moveTo>
                    <a:lnTo>
                      <a:pt x="310" y="114"/>
                    </a:lnTo>
                    <a:cubicBezTo>
                      <a:pt x="293" y="121"/>
                      <a:pt x="270" y="121"/>
                      <a:pt x="270" y="121"/>
                    </a:cubicBezTo>
                    <a:cubicBezTo>
                      <a:pt x="241" y="121"/>
                      <a:pt x="226" y="105"/>
                      <a:pt x="226" y="105"/>
                    </a:cubicBezTo>
                    <a:cubicBezTo>
                      <a:pt x="210" y="89"/>
                      <a:pt x="210" y="61"/>
                      <a:pt x="210" y="61"/>
                    </a:cubicBezTo>
                    <a:cubicBezTo>
                      <a:pt x="210" y="31"/>
                      <a:pt x="226" y="16"/>
                      <a:pt x="226" y="16"/>
                    </a:cubicBezTo>
                    <a:cubicBezTo>
                      <a:pt x="242" y="0"/>
                      <a:pt x="271" y="0"/>
                      <a:pt x="271" y="0"/>
                    </a:cubicBezTo>
                    <a:cubicBezTo>
                      <a:pt x="290" y="0"/>
                      <a:pt x="309" y="4"/>
                      <a:pt x="309" y="4"/>
                    </a:cubicBezTo>
                    <a:lnTo>
                      <a:pt x="309" y="23"/>
                    </a:lnTo>
                    <a:cubicBezTo>
                      <a:pt x="288" y="16"/>
                      <a:pt x="273" y="16"/>
                      <a:pt x="273" y="16"/>
                    </a:cubicBezTo>
                    <a:cubicBezTo>
                      <a:pt x="255" y="16"/>
                      <a:pt x="245" y="27"/>
                      <a:pt x="245" y="27"/>
                    </a:cubicBezTo>
                    <a:cubicBezTo>
                      <a:pt x="235" y="39"/>
                      <a:pt x="235" y="60"/>
                      <a:pt x="235" y="60"/>
                    </a:cubicBezTo>
                    <a:cubicBezTo>
                      <a:pt x="235" y="81"/>
                      <a:pt x="246" y="93"/>
                      <a:pt x="246" y="93"/>
                    </a:cubicBezTo>
                    <a:cubicBezTo>
                      <a:pt x="257" y="105"/>
                      <a:pt x="276" y="105"/>
                      <a:pt x="276" y="105"/>
                    </a:cubicBezTo>
                    <a:cubicBezTo>
                      <a:pt x="293" y="105"/>
                      <a:pt x="310" y="96"/>
                      <a:pt x="310" y="96"/>
                    </a:cubicBezTo>
                    <a:lnTo>
                      <a:pt x="310" y="11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92" name="Freeform 1700"/>
              <p:cNvSpPr>
                <a:spLocks noEditPoints="1"/>
              </p:cNvSpPr>
              <p:nvPr/>
            </p:nvSpPr>
            <p:spPr bwMode="auto">
              <a:xfrm>
                <a:off x="4804" y="2257"/>
                <a:ext cx="302" cy="52"/>
              </a:xfrm>
              <a:custGeom>
                <a:avLst/>
                <a:gdLst>
                  <a:gd name="T0" fmla="*/ 0 w 852"/>
                  <a:gd name="T1" fmla="*/ 0 h 152"/>
                  <a:gd name="T2" fmla="*/ 0 w 852"/>
                  <a:gd name="T3" fmla="*/ 0 h 152"/>
                  <a:gd name="T4" fmla="*/ 0 w 852"/>
                  <a:gd name="T5" fmla="*/ 0 h 152"/>
                  <a:gd name="T6" fmla="*/ 0 w 852"/>
                  <a:gd name="T7" fmla="*/ 0 h 152"/>
                  <a:gd name="T8" fmla="*/ 0 w 852"/>
                  <a:gd name="T9" fmla="*/ 0 h 152"/>
                  <a:gd name="T10" fmla="*/ 0 w 852"/>
                  <a:gd name="T11" fmla="*/ 0 h 152"/>
                  <a:gd name="T12" fmla="*/ 0 w 852"/>
                  <a:gd name="T13" fmla="*/ 0 h 152"/>
                  <a:gd name="T14" fmla="*/ 0 w 852"/>
                  <a:gd name="T15" fmla="*/ 0 h 152"/>
                  <a:gd name="T16" fmla="*/ 0 w 852"/>
                  <a:gd name="T17" fmla="*/ 0 h 152"/>
                  <a:gd name="T18" fmla="*/ 0 w 852"/>
                  <a:gd name="T19" fmla="*/ 0 h 152"/>
                  <a:gd name="T20" fmla="*/ 0 w 852"/>
                  <a:gd name="T21" fmla="*/ 0 h 152"/>
                  <a:gd name="T22" fmla="*/ 0 w 852"/>
                  <a:gd name="T23" fmla="*/ 0 h 152"/>
                  <a:gd name="T24" fmla="*/ 0 w 852"/>
                  <a:gd name="T25" fmla="*/ 0 h 152"/>
                  <a:gd name="T26" fmla="*/ 0 w 852"/>
                  <a:gd name="T27" fmla="*/ 0 h 152"/>
                  <a:gd name="T28" fmla="*/ 0 w 852"/>
                  <a:gd name="T29" fmla="*/ 0 h 152"/>
                  <a:gd name="T30" fmla="*/ 0 w 852"/>
                  <a:gd name="T31" fmla="*/ 0 h 152"/>
                  <a:gd name="T32" fmla="*/ 0 w 852"/>
                  <a:gd name="T33" fmla="*/ 0 h 152"/>
                  <a:gd name="T34" fmla="*/ 0 w 852"/>
                  <a:gd name="T35" fmla="*/ 0 h 152"/>
                  <a:gd name="T36" fmla="*/ 0 w 852"/>
                  <a:gd name="T37" fmla="*/ 0 h 152"/>
                  <a:gd name="T38" fmla="*/ 0 w 852"/>
                  <a:gd name="T39" fmla="*/ 0 h 152"/>
                  <a:gd name="T40" fmla="*/ 0 w 852"/>
                  <a:gd name="T41" fmla="*/ 0 h 152"/>
                  <a:gd name="T42" fmla="*/ 0 w 852"/>
                  <a:gd name="T43" fmla="*/ 0 h 152"/>
                  <a:gd name="T44" fmla="*/ 0 w 852"/>
                  <a:gd name="T45" fmla="*/ 0 h 152"/>
                  <a:gd name="T46" fmla="*/ 0 w 852"/>
                  <a:gd name="T47" fmla="*/ 0 h 152"/>
                  <a:gd name="T48" fmla="*/ 0 w 852"/>
                  <a:gd name="T49" fmla="*/ 0 h 152"/>
                  <a:gd name="T50" fmla="*/ 0 w 852"/>
                  <a:gd name="T51" fmla="*/ 0 h 152"/>
                  <a:gd name="T52" fmla="*/ 0 w 852"/>
                  <a:gd name="T53" fmla="*/ 0 h 152"/>
                  <a:gd name="T54" fmla="*/ 0 w 852"/>
                  <a:gd name="T55" fmla="*/ 0 h 152"/>
                  <a:gd name="T56" fmla="*/ 0 w 852"/>
                  <a:gd name="T57" fmla="*/ 0 h 152"/>
                  <a:gd name="T58" fmla="*/ 0 w 852"/>
                  <a:gd name="T59" fmla="*/ 0 h 152"/>
                  <a:gd name="T60" fmla="*/ 0 w 852"/>
                  <a:gd name="T61" fmla="*/ 0 h 152"/>
                  <a:gd name="T62" fmla="*/ 0 w 852"/>
                  <a:gd name="T63" fmla="*/ 0 h 152"/>
                  <a:gd name="T64" fmla="*/ 0 w 852"/>
                  <a:gd name="T65" fmla="*/ 0 h 152"/>
                  <a:gd name="T66" fmla="*/ 0 w 852"/>
                  <a:gd name="T67" fmla="*/ 0 h 152"/>
                  <a:gd name="T68" fmla="*/ 0 w 852"/>
                  <a:gd name="T69" fmla="*/ 0 h 152"/>
                  <a:gd name="T70" fmla="*/ 0 w 852"/>
                  <a:gd name="T71" fmla="*/ 0 h 152"/>
                  <a:gd name="T72" fmla="*/ 0 w 852"/>
                  <a:gd name="T73" fmla="*/ 0 h 152"/>
                  <a:gd name="T74" fmla="*/ 0 w 852"/>
                  <a:gd name="T75" fmla="*/ 0 h 152"/>
                  <a:gd name="T76" fmla="*/ 0 w 852"/>
                  <a:gd name="T77" fmla="*/ 0 h 152"/>
                  <a:gd name="T78" fmla="*/ 0 w 852"/>
                  <a:gd name="T79" fmla="*/ 0 h 152"/>
                  <a:gd name="T80" fmla="*/ 0 w 852"/>
                  <a:gd name="T81" fmla="*/ 0 h 152"/>
                  <a:gd name="T82" fmla="*/ 0 w 852"/>
                  <a:gd name="T83" fmla="*/ 0 h 152"/>
                  <a:gd name="T84" fmla="*/ 0 w 852"/>
                  <a:gd name="T85" fmla="*/ 0 h 152"/>
                  <a:gd name="T86" fmla="*/ 0 w 852"/>
                  <a:gd name="T87" fmla="*/ 0 h 152"/>
                  <a:gd name="T88" fmla="*/ 0 w 852"/>
                  <a:gd name="T89" fmla="*/ 0 h 152"/>
                  <a:gd name="T90" fmla="*/ 0 w 852"/>
                  <a:gd name="T91" fmla="*/ 0 h 152"/>
                  <a:gd name="T92" fmla="*/ 0 w 852"/>
                  <a:gd name="T93" fmla="*/ 0 h 152"/>
                  <a:gd name="T94" fmla="*/ 0 w 852"/>
                  <a:gd name="T95" fmla="*/ 0 h 152"/>
                  <a:gd name="T96" fmla="*/ 0 w 852"/>
                  <a:gd name="T97" fmla="*/ 0 h 152"/>
                  <a:gd name="T98" fmla="*/ 0 w 852"/>
                  <a:gd name="T99" fmla="*/ 0 h 152"/>
                  <a:gd name="T100" fmla="*/ 0 w 852"/>
                  <a:gd name="T101" fmla="*/ 0 h 152"/>
                  <a:gd name="T102" fmla="*/ 0 w 852"/>
                  <a:gd name="T103" fmla="*/ 0 h 152"/>
                  <a:gd name="T104" fmla="*/ 0 w 852"/>
                  <a:gd name="T105" fmla="*/ 0 h 152"/>
                  <a:gd name="T106" fmla="*/ 0 w 852"/>
                  <a:gd name="T107" fmla="*/ 0 h 152"/>
                  <a:gd name="T108" fmla="*/ 0 w 852"/>
                  <a:gd name="T109" fmla="*/ 0 h 152"/>
                  <a:gd name="T110" fmla="*/ 0 w 852"/>
                  <a:gd name="T111" fmla="*/ 0 h 152"/>
                  <a:gd name="T112" fmla="*/ 0 w 852"/>
                  <a:gd name="T113" fmla="*/ 0 h 152"/>
                  <a:gd name="T114" fmla="*/ 0 w 852"/>
                  <a:gd name="T115" fmla="*/ 0 h 152"/>
                  <a:gd name="T116" fmla="*/ 0 w 852"/>
                  <a:gd name="T117" fmla="*/ 0 h 152"/>
                  <a:gd name="T118" fmla="*/ 0 w 852"/>
                  <a:gd name="T119" fmla="*/ 0 h 152"/>
                  <a:gd name="T120" fmla="*/ 0 w 852"/>
                  <a:gd name="T121" fmla="*/ 0 h 152"/>
                  <a:gd name="T122" fmla="*/ 0 w 852"/>
                  <a:gd name="T123" fmla="*/ 0 h 15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852" h="152">
                    <a:moveTo>
                      <a:pt x="0" y="119"/>
                    </a:moveTo>
                    <a:lnTo>
                      <a:pt x="0" y="119"/>
                    </a:lnTo>
                    <a:lnTo>
                      <a:pt x="0" y="3"/>
                    </a:lnTo>
                    <a:lnTo>
                      <a:pt x="41" y="3"/>
                    </a:lnTo>
                    <a:cubicBezTo>
                      <a:pt x="62" y="3"/>
                      <a:pt x="71" y="11"/>
                      <a:pt x="71" y="11"/>
                    </a:cubicBezTo>
                    <a:cubicBezTo>
                      <a:pt x="80" y="18"/>
                      <a:pt x="80" y="34"/>
                      <a:pt x="80" y="34"/>
                    </a:cubicBezTo>
                    <a:cubicBezTo>
                      <a:pt x="80" y="53"/>
                      <a:pt x="68" y="63"/>
                      <a:pt x="68" y="63"/>
                    </a:cubicBezTo>
                    <a:cubicBezTo>
                      <a:pt x="56" y="74"/>
                      <a:pt x="34" y="74"/>
                      <a:pt x="34" y="74"/>
                    </a:cubicBezTo>
                    <a:lnTo>
                      <a:pt x="24" y="74"/>
                    </a:lnTo>
                    <a:lnTo>
                      <a:pt x="24" y="119"/>
                    </a:lnTo>
                    <a:lnTo>
                      <a:pt x="0" y="119"/>
                    </a:lnTo>
                    <a:close/>
                    <a:moveTo>
                      <a:pt x="24" y="58"/>
                    </a:moveTo>
                    <a:lnTo>
                      <a:pt x="24" y="58"/>
                    </a:lnTo>
                    <a:lnTo>
                      <a:pt x="29" y="58"/>
                    </a:lnTo>
                    <a:cubicBezTo>
                      <a:pt x="41" y="58"/>
                      <a:pt x="48" y="52"/>
                      <a:pt x="48" y="52"/>
                    </a:cubicBezTo>
                    <a:cubicBezTo>
                      <a:pt x="55" y="46"/>
                      <a:pt x="55" y="37"/>
                      <a:pt x="55" y="37"/>
                    </a:cubicBezTo>
                    <a:cubicBezTo>
                      <a:pt x="55" y="19"/>
                      <a:pt x="33" y="19"/>
                      <a:pt x="33" y="19"/>
                    </a:cubicBezTo>
                    <a:lnTo>
                      <a:pt x="24" y="19"/>
                    </a:lnTo>
                    <a:lnTo>
                      <a:pt x="24" y="58"/>
                    </a:lnTo>
                    <a:close/>
                    <a:moveTo>
                      <a:pt x="99" y="119"/>
                    </a:moveTo>
                    <a:lnTo>
                      <a:pt x="99" y="119"/>
                    </a:lnTo>
                    <a:lnTo>
                      <a:pt x="99" y="33"/>
                    </a:lnTo>
                    <a:lnTo>
                      <a:pt x="122" y="33"/>
                    </a:lnTo>
                    <a:lnTo>
                      <a:pt x="122" y="49"/>
                    </a:lnTo>
                    <a:cubicBezTo>
                      <a:pt x="131" y="31"/>
                      <a:pt x="149" y="31"/>
                      <a:pt x="149" y="31"/>
                    </a:cubicBezTo>
                    <a:cubicBezTo>
                      <a:pt x="151" y="31"/>
                      <a:pt x="153" y="32"/>
                      <a:pt x="153" y="32"/>
                    </a:cubicBezTo>
                    <a:lnTo>
                      <a:pt x="153" y="52"/>
                    </a:lnTo>
                    <a:cubicBezTo>
                      <a:pt x="149" y="51"/>
                      <a:pt x="144" y="51"/>
                      <a:pt x="144" y="51"/>
                    </a:cubicBezTo>
                    <a:cubicBezTo>
                      <a:pt x="131" y="51"/>
                      <a:pt x="122" y="65"/>
                      <a:pt x="122" y="65"/>
                    </a:cubicBezTo>
                    <a:lnTo>
                      <a:pt x="122" y="119"/>
                    </a:lnTo>
                    <a:lnTo>
                      <a:pt x="99" y="119"/>
                    </a:lnTo>
                    <a:close/>
                    <a:moveTo>
                      <a:pt x="208" y="121"/>
                    </a:moveTo>
                    <a:lnTo>
                      <a:pt x="208" y="121"/>
                    </a:lnTo>
                    <a:cubicBezTo>
                      <a:pt x="187" y="121"/>
                      <a:pt x="176" y="109"/>
                      <a:pt x="176" y="109"/>
                    </a:cubicBezTo>
                    <a:cubicBezTo>
                      <a:pt x="164" y="97"/>
                      <a:pt x="164" y="76"/>
                      <a:pt x="164" y="76"/>
                    </a:cubicBezTo>
                    <a:cubicBezTo>
                      <a:pt x="164" y="55"/>
                      <a:pt x="176" y="43"/>
                      <a:pt x="176" y="43"/>
                    </a:cubicBezTo>
                    <a:cubicBezTo>
                      <a:pt x="188" y="31"/>
                      <a:pt x="208" y="31"/>
                      <a:pt x="208" y="31"/>
                    </a:cubicBezTo>
                    <a:cubicBezTo>
                      <a:pt x="229" y="31"/>
                      <a:pt x="241" y="43"/>
                      <a:pt x="241" y="43"/>
                    </a:cubicBezTo>
                    <a:cubicBezTo>
                      <a:pt x="253" y="55"/>
                      <a:pt x="253" y="76"/>
                      <a:pt x="253" y="76"/>
                    </a:cubicBezTo>
                    <a:cubicBezTo>
                      <a:pt x="253" y="97"/>
                      <a:pt x="241" y="109"/>
                      <a:pt x="241" y="109"/>
                    </a:cubicBezTo>
                    <a:cubicBezTo>
                      <a:pt x="229" y="121"/>
                      <a:pt x="208" y="121"/>
                      <a:pt x="208" y="121"/>
                    </a:cubicBezTo>
                    <a:close/>
                    <a:moveTo>
                      <a:pt x="208" y="107"/>
                    </a:moveTo>
                    <a:lnTo>
                      <a:pt x="208" y="107"/>
                    </a:lnTo>
                    <a:cubicBezTo>
                      <a:pt x="228" y="107"/>
                      <a:pt x="228" y="76"/>
                      <a:pt x="228" y="76"/>
                    </a:cubicBezTo>
                    <a:cubicBezTo>
                      <a:pt x="228" y="62"/>
                      <a:pt x="223" y="54"/>
                      <a:pt x="223" y="54"/>
                    </a:cubicBezTo>
                    <a:cubicBezTo>
                      <a:pt x="217" y="46"/>
                      <a:pt x="208" y="46"/>
                      <a:pt x="208" y="46"/>
                    </a:cubicBezTo>
                    <a:cubicBezTo>
                      <a:pt x="199" y="46"/>
                      <a:pt x="194" y="54"/>
                      <a:pt x="194" y="54"/>
                    </a:cubicBezTo>
                    <a:cubicBezTo>
                      <a:pt x="188" y="62"/>
                      <a:pt x="188" y="76"/>
                      <a:pt x="188" y="76"/>
                    </a:cubicBezTo>
                    <a:cubicBezTo>
                      <a:pt x="188" y="90"/>
                      <a:pt x="194" y="98"/>
                      <a:pt x="194" y="98"/>
                    </a:cubicBezTo>
                    <a:cubicBezTo>
                      <a:pt x="199" y="107"/>
                      <a:pt x="208" y="107"/>
                      <a:pt x="208" y="107"/>
                    </a:cubicBezTo>
                    <a:close/>
                    <a:moveTo>
                      <a:pt x="274" y="146"/>
                    </a:moveTo>
                    <a:lnTo>
                      <a:pt x="274" y="146"/>
                    </a:lnTo>
                    <a:lnTo>
                      <a:pt x="276" y="129"/>
                    </a:lnTo>
                    <a:cubicBezTo>
                      <a:pt x="291" y="136"/>
                      <a:pt x="304" y="136"/>
                      <a:pt x="304" y="136"/>
                    </a:cubicBezTo>
                    <a:cubicBezTo>
                      <a:pt x="316" y="136"/>
                      <a:pt x="322" y="130"/>
                      <a:pt x="322" y="130"/>
                    </a:cubicBezTo>
                    <a:cubicBezTo>
                      <a:pt x="328" y="125"/>
                      <a:pt x="328" y="112"/>
                      <a:pt x="328" y="112"/>
                    </a:cubicBezTo>
                    <a:lnTo>
                      <a:pt x="328" y="101"/>
                    </a:lnTo>
                    <a:cubicBezTo>
                      <a:pt x="319" y="119"/>
                      <a:pt x="300" y="119"/>
                      <a:pt x="300" y="119"/>
                    </a:cubicBezTo>
                    <a:cubicBezTo>
                      <a:pt x="285" y="119"/>
                      <a:pt x="276" y="108"/>
                      <a:pt x="276" y="108"/>
                    </a:cubicBezTo>
                    <a:cubicBezTo>
                      <a:pt x="267" y="96"/>
                      <a:pt x="267" y="77"/>
                      <a:pt x="267" y="77"/>
                    </a:cubicBezTo>
                    <a:cubicBezTo>
                      <a:pt x="267" y="56"/>
                      <a:pt x="277" y="44"/>
                      <a:pt x="277" y="44"/>
                    </a:cubicBezTo>
                    <a:cubicBezTo>
                      <a:pt x="287" y="31"/>
                      <a:pt x="303" y="31"/>
                      <a:pt x="303" y="31"/>
                    </a:cubicBezTo>
                    <a:cubicBezTo>
                      <a:pt x="317" y="31"/>
                      <a:pt x="328" y="42"/>
                      <a:pt x="328" y="42"/>
                    </a:cubicBezTo>
                    <a:lnTo>
                      <a:pt x="330" y="33"/>
                    </a:lnTo>
                    <a:lnTo>
                      <a:pt x="351" y="33"/>
                    </a:lnTo>
                    <a:lnTo>
                      <a:pt x="351" y="99"/>
                    </a:lnTo>
                    <a:cubicBezTo>
                      <a:pt x="351" y="118"/>
                      <a:pt x="349" y="127"/>
                      <a:pt x="349" y="127"/>
                    </a:cubicBezTo>
                    <a:cubicBezTo>
                      <a:pt x="346" y="136"/>
                      <a:pt x="339" y="142"/>
                      <a:pt x="339" y="142"/>
                    </a:cubicBezTo>
                    <a:cubicBezTo>
                      <a:pt x="328" y="152"/>
                      <a:pt x="307" y="152"/>
                      <a:pt x="307" y="152"/>
                    </a:cubicBezTo>
                    <a:cubicBezTo>
                      <a:pt x="292" y="152"/>
                      <a:pt x="274" y="146"/>
                      <a:pt x="274" y="146"/>
                    </a:cubicBezTo>
                    <a:close/>
                    <a:moveTo>
                      <a:pt x="328" y="87"/>
                    </a:moveTo>
                    <a:lnTo>
                      <a:pt x="328" y="87"/>
                    </a:lnTo>
                    <a:lnTo>
                      <a:pt x="328" y="56"/>
                    </a:lnTo>
                    <a:cubicBezTo>
                      <a:pt x="319" y="46"/>
                      <a:pt x="310" y="46"/>
                      <a:pt x="310" y="46"/>
                    </a:cubicBezTo>
                    <a:cubicBezTo>
                      <a:pt x="302" y="46"/>
                      <a:pt x="296" y="54"/>
                      <a:pt x="296" y="54"/>
                    </a:cubicBezTo>
                    <a:cubicBezTo>
                      <a:pt x="291" y="62"/>
                      <a:pt x="291" y="75"/>
                      <a:pt x="291" y="75"/>
                    </a:cubicBezTo>
                    <a:cubicBezTo>
                      <a:pt x="291" y="101"/>
                      <a:pt x="307" y="101"/>
                      <a:pt x="307" y="101"/>
                    </a:cubicBezTo>
                    <a:cubicBezTo>
                      <a:pt x="319" y="101"/>
                      <a:pt x="328" y="87"/>
                      <a:pt x="328" y="87"/>
                    </a:cubicBezTo>
                    <a:close/>
                    <a:moveTo>
                      <a:pt x="449" y="116"/>
                    </a:moveTo>
                    <a:lnTo>
                      <a:pt x="449" y="116"/>
                    </a:lnTo>
                    <a:cubicBezTo>
                      <a:pt x="433" y="121"/>
                      <a:pt x="418" y="121"/>
                      <a:pt x="418" y="121"/>
                    </a:cubicBezTo>
                    <a:cubicBezTo>
                      <a:pt x="397" y="121"/>
                      <a:pt x="384" y="109"/>
                      <a:pt x="384" y="109"/>
                    </a:cubicBezTo>
                    <a:cubicBezTo>
                      <a:pt x="372" y="97"/>
                      <a:pt x="372" y="76"/>
                      <a:pt x="372" y="76"/>
                    </a:cubicBezTo>
                    <a:cubicBezTo>
                      <a:pt x="372" y="56"/>
                      <a:pt x="383" y="44"/>
                      <a:pt x="383" y="44"/>
                    </a:cubicBezTo>
                    <a:cubicBezTo>
                      <a:pt x="394" y="31"/>
                      <a:pt x="413" y="31"/>
                      <a:pt x="413" y="31"/>
                    </a:cubicBezTo>
                    <a:cubicBezTo>
                      <a:pt x="432" y="31"/>
                      <a:pt x="441" y="43"/>
                      <a:pt x="441" y="43"/>
                    </a:cubicBezTo>
                    <a:cubicBezTo>
                      <a:pt x="449" y="55"/>
                      <a:pt x="449" y="81"/>
                      <a:pt x="449" y="81"/>
                    </a:cubicBezTo>
                    <a:lnTo>
                      <a:pt x="396" y="81"/>
                    </a:lnTo>
                    <a:cubicBezTo>
                      <a:pt x="398" y="105"/>
                      <a:pt x="423" y="105"/>
                      <a:pt x="423" y="105"/>
                    </a:cubicBezTo>
                    <a:cubicBezTo>
                      <a:pt x="435" y="105"/>
                      <a:pt x="449" y="100"/>
                      <a:pt x="449" y="100"/>
                    </a:cubicBezTo>
                    <a:lnTo>
                      <a:pt x="449" y="116"/>
                    </a:lnTo>
                    <a:close/>
                    <a:moveTo>
                      <a:pt x="396" y="68"/>
                    </a:moveTo>
                    <a:lnTo>
                      <a:pt x="396" y="68"/>
                    </a:lnTo>
                    <a:lnTo>
                      <a:pt x="427" y="68"/>
                    </a:lnTo>
                    <a:cubicBezTo>
                      <a:pt x="427" y="46"/>
                      <a:pt x="412" y="46"/>
                      <a:pt x="412" y="46"/>
                    </a:cubicBezTo>
                    <a:cubicBezTo>
                      <a:pt x="398" y="46"/>
                      <a:pt x="396" y="68"/>
                      <a:pt x="396" y="68"/>
                    </a:cubicBezTo>
                    <a:close/>
                    <a:moveTo>
                      <a:pt x="473" y="119"/>
                    </a:moveTo>
                    <a:lnTo>
                      <a:pt x="473" y="119"/>
                    </a:lnTo>
                    <a:lnTo>
                      <a:pt x="473" y="33"/>
                    </a:lnTo>
                    <a:lnTo>
                      <a:pt x="496" y="33"/>
                    </a:lnTo>
                    <a:lnTo>
                      <a:pt x="496" y="49"/>
                    </a:lnTo>
                    <a:cubicBezTo>
                      <a:pt x="508" y="31"/>
                      <a:pt x="526" y="31"/>
                      <a:pt x="526" y="31"/>
                    </a:cubicBezTo>
                    <a:cubicBezTo>
                      <a:pt x="537" y="31"/>
                      <a:pt x="544" y="39"/>
                      <a:pt x="544" y="39"/>
                    </a:cubicBezTo>
                    <a:cubicBezTo>
                      <a:pt x="550" y="46"/>
                      <a:pt x="550" y="58"/>
                      <a:pt x="550" y="58"/>
                    </a:cubicBezTo>
                    <a:lnTo>
                      <a:pt x="550" y="119"/>
                    </a:lnTo>
                    <a:lnTo>
                      <a:pt x="527" y="119"/>
                    </a:lnTo>
                    <a:lnTo>
                      <a:pt x="527" y="64"/>
                    </a:lnTo>
                    <a:cubicBezTo>
                      <a:pt x="527" y="50"/>
                      <a:pt x="518" y="50"/>
                      <a:pt x="518" y="50"/>
                    </a:cubicBezTo>
                    <a:cubicBezTo>
                      <a:pt x="507" y="50"/>
                      <a:pt x="496" y="65"/>
                      <a:pt x="496" y="65"/>
                    </a:cubicBezTo>
                    <a:lnTo>
                      <a:pt x="496" y="119"/>
                    </a:lnTo>
                    <a:lnTo>
                      <a:pt x="473" y="119"/>
                    </a:lnTo>
                    <a:close/>
                    <a:moveTo>
                      <a:pt x="578" y="119"/>
                    </a:moveTo>
                    <a:lnTo>
                      <a:pt x="578" y="119"/>
                    </a:lnTo>
                    <a:lnTo>
                      <a:pt x="578" y="33"/>
                    </a:lnTo>
                    <a:lnTo>
                      <a:pt x="602" y="33"/>
                    </a:lnTo>
                    <a:lnTo>
                      <a:pt x="602" y="119"/>
                    </a:lnTo>
                    <a:lnTo>
                      <a:pt x="578" y="119"/>
                    </a:lnTo>
                    <a:close/>
                    <a:moveTo>
                      <a:pt x="578" y="19"/>
                    </a:moveTo>
                    <a:lnTo>
                      <a:pt x="578" y="19"/>
                    </a:lnTo>
                    <a:lnTo>
                      <a:pt x="578" y="0"/>
                    </a:lnTo>
                    <a:lnTo>
                      <a:pt x="602" y="0"/>
                    </a:lnTo>
                    <a:lnTo>
                      <a:pt x="602" y="19"/>
                    </a:lnTo>
                    <a:lnTo>
                      <a:pt x="578" y="19"/>
                    </a:lnTo>
                    <a:close/>
                    <a:moveTo>
                      <a:pt x="675" y="119"/>
                    </a:moveTo>
                    <a:lnTo>
                      <a:pt x="675" y="119"/>
                    </a:lnTo>
                    <a:cubicBezTo>
                      <a:pt x="666" y="121"/>
                      <a:pt x="662" y="121"/>
                      <a:pt x="662" y="121"/>
                    </a:cubicBezTo>
                    <a:cubicBezTo>
                      <a:pt x="632" y="121"/>
                      <a:pt x="632" y="93"/>
                      <a:pt x="632" y="93"/>
                    </a:cubicBezTo>
                    <a:lnTo>
                      <a:pt x="632" y="48"/>
                    </a:lnTo>
                    <a:lnTo>
                      <a:pt x="622" y="48"/>
                    </a:lnTo>
                    <a:lnTo>
                      <a:pt x="622" y="33"/>
                    </a:lnTo>
                    <a:lnTo>
                      <a:pt x="632" y="33"/>
                    </a:lnTo>
                    <a:lnTo>
                      <a:pt x="632" y="19"/>
                    </a:lnTo>
                    <a:lnTo>
                      <a:pt x="655" y="16"/>
                    </a:lnTo>
                    <a:lnTo>
                      <a:pt x="655" y="33"/>
                    </a:lnTo>
                    <a:lnTo>
                      <a:pt x="673" y="33"/>
                    </a:lnTo>
                    <a:lnTo>
                      <a:pt x="673" y="48"/>
                    </a:lnTo>
                    <a:lnTo>
                      <a:pt x="655" y="48"/>
                    </a:lnTo>
                    <a:lnTo>
                      <a:pt x="655" y="90"/>
                    </a:lnTo>
                    <a:cubicBezTo>
                      <a:pt x="655" y="106"/>
                      <a:pt x="668" y="106"/>
                      <a:pt x="668" y="106"/>
                    </a:cubicBezTo>
                    <a:cubicBezTo>
                      <a:pt x="671" y="106"/>
                      <a:pt x="675" y="105"/>
                      <a:pt x="675" y="105"/>
                    </a:cubicBezTo>
                    <a:lnTo>
                      <a:pt x="675" y="119"/>
                    </a:lnTo>
                    <a:close/>
                    <a:moveTo>
                      <a:pt x="731" y="121"/>
                    </a:moveTo>
                    <a:lnTo>
                      <a:pt x="731" y="121"/>
                    </a:lnTo>
                    <a:cubicBezTo>
                      <a:pt x="711" y="121"/>
                      <a:pt x="699" y="109"/>
                      <a:pt x="699" y="109"/>
                    </a:cubicBezTo>
                    <a:cubicBezTo>
                      <a:pt x="688" y="97"/>
                      <a:pt x="688" y="76"/>
                      <a:pt x="688" y="76"/>
                    </a:cubicBezTo>
                    <a:cubicBezTo>
                      <a:pt x="688" y="55"/>
                      <a:pt x="700" y="43"/>
                      <a:pt x="700" y="43"/>
                    </a:cubicBezTo>
                    <a:cubicBezTo>
                      <a:pt x="711" y="31"/>
                      <a:pt x="732" y="31"/>
                      <a:pt x="732" y="31"/>
                    </a:cubicBezTo>
                    <a:cubicBezTo>
                      <a:pt x="753" y="31"/>
                      <a:pt x="764" y="43"/>
                      <a:pt x="764" y="43"/>
                    </a:cubicBezTo>
                    <a:cubicBezTo>
                      <a:pt x="776" y="55"/>
                      <a:pt x="776" y="76"/>
                      <a:pt x="776" y="76"/>
                    </a:cubicBezTo>
                    <a:cubicBezTo>
                      <a:pt x="776" y="97"/>
                      <a:pt x="764" y="109"/>
                      <a:pt x="764" y="109"/>
                    </a:cubicBezTo>
                    <a:cubicBezTo>
                      <a:pt x="752" y="121"/>
                      <a:pt x="731" y="121"/>
                      <a:pt x="731" y="121"/>
                    </a:cubicBezTo>
                    <a:close/>
                    <a:moveTo>
                      <a:pt x="732" y="107"/>
                    </a:moveTo>
                    <a:lnTo>
                      <a:pt x="732" y="107"/>
                    </a:lnTo>
                    <a:cubicBezTo>
                      <a:pt x="752" y="107"/>
                      <a:pt x="752" y="76"/>
                      <a:pt x="752" y="76"/>
                    </a:cubicBezTo>
                    <a:cubicBezTo>
                      <a:pt x="752" y="62"/>
                      <a:pt x="746" y="54"/>
                      <a:pt x="746" y="54"/>
                    </a:cubicBezTo>
                    <a:cubicBezTo>
                      <a:pt x="741" y="46"/>
                      <a:pt x="732" y="46"/>
                      <a:pt x="732" y="46"/>
                    </a:cubicBezTo>
                    <a:cubicBezTo>
                      <a:pt x="723" y="46"/>
                      <a:pt x="718" y="54"/>
                      <a:pt x="718" y="54"/>
                    </a:cubicBezTo>
                    <a:cubicBezTo>
                      <a:pt x="712" y="62"/>
                      <a:pt x="712" y="76"/>
                      <a:pt x="712" y="76"/>
                    </a:cubicBezTo>
                    <a:cubicBezTo>
                      <a:pt x="712" y="90"/>
                      <a:pt x="718" y="98"/>
                      <a:pt x="718" y="98"/>
                    </a:cubicBezTo>
                    <a:cubicBezTo>
                      <a:pt x="723" y="107"/>
                      <a:pt x="732" y="107"/>
                      <a:pt x="732" y="107"/>
                    </a:cubicBezTo>
                    <a:close/>
                    <a:moveTo>
                      <a:pt x="798" y="119"/>
                    </a:moveTo>
                    <a:lnTo>
                      <a:pt x="798" y="119"/>
                    </a:lnTo>
                    <a:lnTo>
                      <a:pt x="798" y="33"/>
                    </a:lnTo>
                    <a:lnTo>
                      <a:pt x="821" y="33"/>
                    </a:lnTo>
                    <a:lnTo>
                      <a:pt x="821" y="49"/>
                    </a:lnTo>
                    <a:cubicBezTo>
                      <a:pt x="830" y="31"/>
                      <a:pt x="848" y="31"/>
                      <a:pt x="848" y="31"/>
                    </a:cubicBezTo>
                    <a:cubicBezTo>
                      <a:pt x="850" y="31"/>
                      <a:pt x="852" y="32"/>
                      <a:pt x="852" y="32"/>
                    </a:cubicBezTo>
                    <a:lnTo>
                      <a:pt x="852" y="52"/>
                    </a:lnTo>
                    <a:cubicBezTo>
                      <a:pt x="848" y="51"/>
                      <a:pt x="843" y="51"/>
                      <a:pt x="843" y="51"/>
                    </a:cubicBezTo>
                    <a:cubicBezTo>
                      <a:pt x="829" y="51"/>
                      <a:pt x="821" y="65"/>
                      <a:pt x="821" y="65"/>
                    </a:cubicBezTo>
                    <a:lnTo>
                      <a:pt x="821" y="119"/>
                    </a:lnTo>
                    <a:lnTo>
                      <a:pt x="798" y="119"/>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93" name="Freeform 1701"/>
              <p:cNvSpPr>
                <a:spLocks noEditPoints="1"/>
              </p:cNvSpPr>
              <p:nvPr/>
            </p:nvSpPr>
            <p:spPr bwMode="auto">
              <a:xfrm>
                <a:off x="4093" y="3574"/>
                <a:ext cx="239" cy="52"/>
              </a:xfrm>
              <a:custGeom>
                <a:avLst/>
                <a:gdLst>
                  <a:gd name="T0" fmla="*/ 0 w 675"/>
                  <a:gd name="T1" fmla="*/ 0 h 154"/>
                  <a:gd name="T2" fmla="*/ 0 w 675"/>
                  <a:gd name="T3" fmla="*/ 0 h 154"/>
                  <a:gd name="T4" fmla="*/ 0 w 675"/>
                  <a:gd name="T5" fmla="*/ 0 h 154"/>
                  <a:gd name="T6" fmla="*/ 0 w 675"/>
                  <a:gd name="T7" fmla="*/ 0 h 154"/>
                  <a:gd name="T8" fmla="*/ 0 w 675"/>
                  <a:gd name="T9" fmla="*/ 0 h 154"/>
                  <a:gd name="T10" fmla="*/ 0 w 675"/>
                  <a:gd name="T11" fmla="*/ 0 h 154"/>
                  <a:gd name="T12" fmla="*/ 0 w 675"/>
                  <a:gd name="T13" fmla="*/ 0 h 154"/>
                  <a:gd name="T14" fmla="*/ 0 w 675"/>
                  <a:gd name="T15" fmla="*/ 0 h 154"/>
                  <a:gd name="T16" fmla="*/ 0 w 675"/>
                  <a:gd name="T17" fmla="*/ 0 h 154"/>
                  <a:gd name="T18" fmla="*/ 0 w 675"/>
                  <a:gd name="T19" fmla="*/ 0 h 154"/>
                  <a:gd name="T20" fmla="*/ 0 w 675"/>
                  <a:gd name="T21" fmla="*/ 0 h 154"/>
                  <a:gd name="T22" fmla="*/ 0 w 675"/>
                  <a:gd name="T23" fmla="*/ 0 h 154"/>
                  <a:gd name="T24" fmla="*/ 0 w 675"/>
                  <a:gd name="T25" fmla="*/ 0 h 154"/>
                  <a:gd name="T26" fmla="*/ 0 w 675"/>
                  <a:gd name="T27" fmla="*/ 0 h 154"/>
                  <a:gd name="T28" fmla="*/ 0 w 675"/>
                  <a:gd name="T29" fmla="*/ 0 h 154"/>
                  <a:gd name="T30" fmla="*/ 0 w 675"/>
                  <a:gd name="T31" fmla="*/ 0 h 154"/>
                  <a:gd name="T32" fmla="*/ 0 w 675"/>
                  <a:gd name="T33" fmla="*/ 0 h 154"/>
                  <a:gd name="T34" fmla="*/ 0 w 675"/>
                  <a:gd name="T35" fmla="*/ 0 h 154"/>
                  <a:gd name="T36" fmla="*/ 0 w 675"/>
                  <a:gd name="T37" fmla="*/ 0 h 154"/>
                  <a:gd name="T38" fmla="*/ 0 w 675"/>
                  <a:gd name="T39" fmla="*/ 0 h 154"/>
                  <a:gd name="T40" fmla="*/ 0 w 675"/>
                  <a:gd name="T41" fmla="*/ 0 h 154"/>
                  <a:gd name="T42" fmla="*/ 0 w 675"/>
                  <a:gd name="T43" fmla="*/ 0 h 154"/>
                  <a:gd name="T44" fmla="*/ 0 w 675"/>
                  <a:gd name="T45" fmla="*/ 0 h 154"/>
                  <a:gd name="T46" fmla="*/ 0 w 675"/>
                  <a:gd name="T47" fmla="*/ 0 h 154"/>
                  <a:gd name="T48" fmla="*/ 0 w 675"/>
                  <a:gd name="T49" fmla="*/ 0 h 154"/>
                  <a:gd name="T50" fmla="*/ 0 w 675"/>
                  <a:gd name="T51" fmla="*/ 0 h 154"/>
                  <a:gd name="T52" fmla="*/ 0 w 675"/>
                  <a:gd name="T53" fmla="*/ 0 h 154"/>
                  <a:gd name="T54" fmla="*/ 0 w 675"/>
                  <a:gd name="T55" fmla="*/ 0 h 154"/>
                  <a:gd name="T56" fmla="*/ 0 w 675"/>
                  <a:gd name="T57" fmla="*/ 0 h 154"/>
                  <a:gd name="T58" fmla="*/ 0 w 675"/>
                  <a:gd name="T59" fmla="*/ 0 h 154"/>
                  <a:gd name="T60" fmla="*/ 0 w 675"/>
                  <a:gd name="T61" fmla="*/ 0 h 154"/>
                  <a:gd name="T62" fmla="*/ 0 w 675"/>
                  <a:gd name="T63" fmla="*/ 0 h 154"/>
                  <a:gd name="T64" fmla="*/ 0 w 675"/>
                  <a:gd name="T65" fmla="*/ 0 h 154"/>
                  <a:gd name="T66" fmla="*/ 0 w 675"/>
                  <a:gd name="T67" fmla="*/ 0 h 154"/>
                  <a:gd name="T68" fmla="*/ 0 w 675"/>
                  <a:gd name="T69" fmla="*/ 0 h 154"/>
                  <a:gd name="T70" fmla="*/ 0 w 675"/>
                  <a:gd name="T71" fmla="*/ 0 h 154"/>
                  <a:gd name="T72" fmla="*/ 0 w 675"/>
                  <a:gd name="T73" fmla="*/ 0 h 154"/>
                  <a:gd name="T74" fmla="*/ 0 w 675"/>
                  <a:gd name="T75" fmla="*/ 0 h 154"/>
                  <a:gd name="T76" fmla="*/ 0 w 675"/>
                  <a:gd name="T77" fmla="*/ 0 h 154"/>
                  <a:gd name="T78" fmla="*/ 0 w 675"/>
                  <a:gd name="T79" fmla="*/ 0 h 154"/>
                  <a:gd name="T80" fmla="*/ 0 w 675"/>
                  <a:gd name="T81" fmla="*/ 0 h 154"/>
                  <a:gd name="T82" fmla="*/ 0 w 675"/>
                  <a:gd name="T83" fmla="*/ 0 h 154"/>
                  <a:gd name="T84" fmla="*/ 0 w 675"/>
                  <a:gd name="T85" fmla="*/ 0 h 154"/>
                  <a:gd name="T86" fmla="*/ 0 w 675"/>
                  <a:gd name="T87" fmla="*/ 0 h 154"/>
                  <a:gd name="T88" fmla="*/ 0 w 675"/>
                  <a:gd name="T89" fmla="*/ 0 h 154"/>
                  <a:gd name="T90" fmla="*/ 0 w 675"/>
                  <a:gd name="T91" fmla="*/ 0 h 154"/>
                  <a:gd name="T92" fmla="*/ 0 w 675"/>
                  <a:gd name="T93" fmla="*/ 0 h 154"/>
                  <a:gd name="T94" fmla="*/ 0 w 675"/>
                  <a:gd name="T95" fmla="*/ 0 h 154"/>
                  <a:gd name="T96" fmla="*/ 0 w 675"/>
                  <a:gd name="T97" fmla="*/ 0 h 154"/>
                  <a:gd name="T98" fmla="*/ 0 w 675"/>
                  <a:gd name="T99" fmla="*/ 0 h 154"/>
                  <a:gd name="T100" fmla="*/ 0 w 675"/>
                  <a:gd name="T101" fmla="*/ 0 h 154"/>
                  <a:gd name="T102" fmla="*/ 0 w 675"/>
                  <a:gd name="T103" fmla="*/ 0 h 154"/>
                  <a:gd name="T104" fmla="*/ 0 w 675"/>
                  <a:gd name="T105" fmla="*/ 0 h 154"/>
                  <a:gd name="T106" fmla="*/ 0 w 675"/>
                  <a:gd name="T107" fmla="*/ 0 h 154"/>
                  <a:gd name="T108" fmla="*/ 0 w 675"/>
                  <a:gd name="T109" fmla="*/ 0 h 15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675" h="154">
                    <a:moveTo>
                      <a:pt x="0" y="123"/>
                    </a:moveTo>
                    <a:lnTo>
                      <a:pt x="0" y="123"/>
                    </a:lnTo>
                    <a:lnTo>
                      <a:pt x="0" y="7"/>
                    </a:lnTo>
                    <a:lnTo>
                      <a:pt x="40" y="7"/>
                    </a:lnTo>
                    <a:cubicBezTo>
                      <a:pt x="57" y="7"/>
                      <a:pt x="66" y="14"/>
                      <a:pt x="66" y="14"/>
                    </a:cubicBezTo>
                    <a:cubicBezTo>
                      <a:pt x="75" y="21"/>
                      <a:pt x="75" y="33"/>
                      <a:pt x="75" y="33"/>
                    </a:cubicBezTo>
                    <a:cubicBezTo>
                      <a:pt x="75" y="54"/>
                      <a:pt x="48" y="63"/>
                      <a:pt x="48" y="63"/>
                    </a:cubicBezTo>
                    <a:cubicBezTo>
                      <a:pt x="80" y="71"/>
                      <a:pt x="80" y="94"/>
                      <a:pt x="80" y="94"/>
                    </a:cubicBezTo>
                    <a:cubicBezTo>
                      <a:pt x="80" y="108"/>
                      <a:pt x="71" y="116"/>
                      <a:pt x="71" y="116"/>
                    </a:cubicBezTo>
                    <a:cubicBezTo>
                      <a:pt x="61" y="123"/>
                      <a:pt x="43" y="123"/>
                      <a:pt x="43" y="123"/>
                    </a:cubicBezTo>
                    <a:lnTo>
                      <a:pt x="0" y="123"/>
                    </a:lnTo>
                    <a:close/>
                    <a:moveTo>
                      <a:pt x="23" y="56"/>
                    </a:moveTo>
                    <a:lnTo>
                      <a:pt x="23" y="56"/>
                    </a:lnTo>
                    <a:lnTo>
                      <a:pt x="29" y="56"/>
                    </a:lnTo>
                    <a:cubicBezTo>
                      <a:pt x="39" y="56"/>
                      <a:pt x="45" y="51"/>
                      <a:pt x="45" y="51"/>
                    </a:cubicBezTo>
                    <a:cubicBezTo>
                      <a:pt x="51" y="46"/>
                      <a:pt x="51" y="37"/>
                      <a:pt x="51" y="37"/>
                    </a:cubicBezTo>
                    <a:cubicBezTo>
                      <a:pt x="51" y="29"/>
                      <a:pt x="46" y="26"/>
                      <a:pt x="46" y="26"/>
                    </a:cubicBezTo>
                    <a:cubicBezTo>
                      <a:pt x="41" y="23"/>
                      <a:pt x="28" y="23"/>
                      <a:pt x="28" y="23"/>
                    </a:cubicBezTo>
                    <a:lnTo>
                      <a:pt x="23" y="23"/>
                    </a:lnTo>
                    <a:lnTo>
                      <a:pt x="23" y="56"/>
                    </a:lnTo>
                    <a:close/>
                    <a:moveTo>
                      <a:pt x="23" y="107"/>
                    </a:moveTo>
                    <a:lnTo>
                      <a:pt x="23" y="107"/>
                    </a:lnTo>
                    <a:lnTo>
                      <a:pt x="28" y="107"/>
                    </a:lnTo>
                    <a:cubicBezTo>
                      <a:pt x="43" y="107"/>
                      <a:pt x="49" y="103"/>
                      <a:pt x="49" y="103"/>
                    </a:cubicBezTo>
                    <a:cubicBezTo>
                      <a:pt x="55" y="100"/>
                      <a:pt x="55" y="91"/>
                      <a:pt x="55" y="91"/>
                    </a:cubicBezTo>
                    <a:cubicBezTo>
                      <a:pt x="55" y="83"/>
                      <a:pt x="47" y="77"/>
                      <a:pt x="47" y="77"/>
                    </a:cubicBezTo>
                    <a:cubicBezTo>
                      <a:pt x="39" y="71"/>
                      <a:pt x="28" y="71"/>
                      <a:pt x="28" y="71"/>
                    </a:cubicBezTo>
                    <a:lnTo>
                      <a:pt x="23" y="71"/>
                    </a:lnTo>
                    <a:lnTo>
                      <a:pt x="23" y="107"/>
                    </a:lnTo>
                    <a:close/>
                    <a:moveTo>
                      <a:pt x="143" y="114"/>
                    </a:moveTo>
                    <a:lnTo>
                      <a:pt x="143" y="114"/>
                    </a:lnTo>
                    <a:cubicBezTo>
                      <a:pt x="132" y="125"/>
                      <a:pt x="118" y="125"/>
                      <a:pt x="118" y="125"/>
                    </a:cubicBezTo>
                    <a:cubicBezTo>
                      <a:pt x="107" y="125"/>
                      <a:pt x="100" y="118"/>
                      <a:pt x="100" y="118"/>
                    </a:cubicBezTo>
                    <a:cubicBezTo>
                      <a:pt x="93" y="111"/>
                      <a:pt x="93" y="100"/>
                      <a:pt x="93" y="100"/>
                    </a:cubicBezTo>
                    <a:cubicBezTo>
                      <a:pt x="93" y="86"/>
                      <a:pt x="105" y="78"/>
                      <a:pt x="105" y="78"/>
                    </a:cubicBezTo>
                    <a:cubicBezTo>
                      <a:pt x="116" y="71"/>
                      <a:pt x="137" y="71"/>
                      <a:pt x="137" y="71"/>
                    </a:cubicBezTo>
                    <a:lnTo>
                      <a:pt x="143" y="71"/>
                    </a:lnTo>
                    <a:lnTo>
                      <a:pt x="143" y="63"/>
                    </a:lnTo>
                    <a:cubicBezTo>
                      <a:pt x="143" y="49"/>
                      <a:pt x="128" y="49"/>
                      <a:pt x="128" y="49"/>
                    </a:cubicBezTo>
                    <a:cubicBezTo>
                      <a:pt x="115" y="49"/>
                      <a:pt x="101" y="57"/>
                      <a:pt x="101" y="57"/>
                    </a:cubicBezTo>
                    <a:lnTo>
                      <a:pt x="101" y="41"/>
                    </a:lnTo>
                    <a:cubicBezTo>
                      <a:pt x="116" y="35"/>
                      <a:pt x="132" y="35"/>
                      <a:pt x="132" y="35"/>
                    </a:cubicBezTo>
                    <a:cubicBezTo>
                      <a:pt x="166" y="35"/>
                      <a:pt x="166" y="62"/>
                      <a:pt x="166" y="62"/>
                    </a:cubicBezTo>
                    <a:lnTo>
                      <a:pt x="166" y="100"/>
                    </a:lnTo>
                    <a:cubicBezTo>
                      <a:pt x="166" y="110"/>
                      <a:pt x="172" y="110"/>
                      <a:pt x="172" y="110"/>
                    </a:cubicBezTo>
                    <a:cubicBezTo>
                      <a:pt x="173" y="110"/>
                      <a:pt x="175" y="110"/>
                      <a:pt x="175" y="110"/>
                    </a:cubicBezTo>
                    <a:lnTo>
                      <a:pt x="176" y="123"/>
                    </a:lnTo>
                    <a:cubicBezTo>
                      <a:pt x="168" y="125"/>
                      <a:pt x="163" y="125"/>
                      <a:pt x="163" y="125"/>
                    </a:cubicBezTo>
                    <a:cubicBezTo>
                      <a:pt x="148" y="125"/>
                      <a:pt x="144" y="114"/>
                      <a:pt x="144" y="114"/>
                    </a:cubicBezTo>
                    <a:lnTo>
                      <a:pt x="143" y="114"/>
                    </a:lnTo>
                    <a:close/>
                    <a:moveTo>
                      <a:pt x="143" y="101"/>
                    </a:moveTo>
                    <a:lnTo>
                      <a:pt x="143" y="101"/>
                    </a:lnTo>
                    <a:lnTo>
                      <a:pt x="143" y="84"/>
                    </a:lnTo>
                    <a:lnTo>
                      <a:pt x="138" y="84"/>
                    </a:lnTo>
                    <a:cubicBezTo>
                      <a:pt x="115" y="84"/>
                      <a:pt x="115" y="98"/>
                      <a:pt x="115" y="98"/>
                    </a:cubicBezTo>
                    <a:cubicBezTo>
                      <a:pt x="115" y="103"/>
                      <a:pt x="119" y="106"/>
                      <a:pt x="119" y="106"/>
                    </a:cubicBezTo>
                    <a:cubicBezTo>
                      <a:pt x="122" y="109"/>
                      <a:pt x="127" y="109"/>
                      <a:pt x="127" y="109"/>
                    </a:cubicBezTo>
                    <a:cubicBezTo>
                      <a:pt x="135" y="109"/>
                      <a:pt x="143" y="101"/>
                      <a:pt x="143" y="101"/>
                    </a:cubicBezTo>
                    <a:close/>
                    <a:moveTo>
                      <a:pt x="193" y="120"/>
                    </a:moveTo>
                    <a:lnTo>
                      <a:pt x="193" y="120"/>
                    </a:lnTo>
                    <a:lnTo>
                      <a:pt x="193" y="103"/>
                    </a:lnTo>
                    <a:cubicBezTo>
                      <a:pt x="210" y="111"/>
                      <a:pt x="222" y="111"/>
                      <a:pt x="222" y="111"/>
                    </a:cubicBezTo>
                    <a:cubicBezTo>
                      <a:pt x="237" y="111"/>
                      <a:pt x="237" y="101"/>
                      <a:pt x="237" y="101"/>
                    </a:cubicBezTo>
                    <a:cubicBezTo>
                      <a:pt x="237" y="95"/>
                      <a:pt x="225" y="90"/>
                      <a:pt x="225" y="90"/>
                    </a:cubicBezTo>
                    <a:lnTo>
                      <a:pt x="217" y="87"/>
                    </a:lnTo>
                    <a:cubicBezTo>
                      <a:pt x="204" y="82"/>
                      <a:pt x="199" y="76"/>
                      <a:pt x="199" y="76"/>
                    </a:cubicBezTo>
                    <a:cubicBezTo>
                      <a:pt x="194" y="70"/>
                      <a:pt x="194" y="61"/>
                      <a:pt x="194" y="61"/>
                    </a:cubicBezTo>
                    <a:cubicBezTo>
                      <a:pt x="194" y="49"/>
                      <a:pt x="203" y="42"/>
                      <a:pt x="203" y="42"/>
                    </a:cubicBezTo>
                    <a:cubicBezTo>
                      <a:pt x="212" y="35"/>
                      <a:pt x="229" y="35"/>
                      <a:pt x="229" y="35"/>
                    </a:cubicBezTo>
                    <a:cubicBezTo>
                      <a:pt x="239" y="35"/>
                      <a:pt x="254" y="38"/>
                      <a:pt x="254" y="38"/>
                    </a:cubicBezTo>
                    <a:lnTo>
                      <a:pt x="254" y="55"/>
                    </a:lnTo>
                    <a:cubicBezTo>
                      <a:pt x="240" y="50"/>
                      <a:pt x="231" y="50"/>
                      <a:pt x="231" y="50"/>
                    </a:cubicBezTo>
                    <a:cubicBezTo>
                      <a:pt x="216" y="50"/>
                      <a:pt x="216" y="59"/>
                      <a:pt x="216" y="59"/>
                    </a:cubicBezTo>
                    <a:cubicBezTo>
                      <a:pt x="216" y="64"/>
                      <a:pt x="227" y="69"/>
                      <a:pt x="227" y="69"/>
                    </a:cubicBezTo>
                    <a:lnTo>
                      <a:pt x="234" y="71"/>
                    </a:lnTo>
                    <a:cubicBezTo>
                      <a:pt x="249" y="77"/>
                      <a:pt x="255" y="83"/>
                      <a:pt x="255" y="83"/>
                    </a:cubicBezTo>
                    <a:cubicBezTo>
                      <a:pt x="261" y="89"/>
                      <a:pt x="261" y="98"/>
                      <a:pt x="261" y="98"/>
                    </a:cubicBezTo>
                    <a:cubicBezTo>
                      <a:pt x="261" y="110"/>
                      <a:pt x="251" y="117"/>
                      <a:pt x="251" y="117"/>
                    </a:cubicBezTo>
                    <a:cubicBezTo>
                      <a:pt x="240" y="125"/>
                      <a:pt x="224" y="125"/>
                      <a:pt x="224" y="125"/>
                    </a:cubicBezTo>
                    <a:cubicBezTo>
                      <a:pt x="209" y="125"/>
                      <a:pt x="193" y="120"/>
                      <a:pt x="193" y="120"/>
                    </a:cubicBezTo>
                    <a:close/>
                    <a:moveTo>
                      <a:pt x="322" y="125"/>
                    </a:moveTo>
                    <a:lnTo>
                      <a:pt x="322" y="125"/>
                    </a:lnTo>
                    <a:cubicBezTo>
                      <a:pt x="302" y="125"/>
                      <a:pt x="290" y="113"/>
                      <a:pt x="290" y="113"/>
                    </a:cubicBezTo>
                    <a:cubicBezTo>
                      <a:pt x="278" y="101"/>
                      <a:pt x="278" y="80"/>
                      <a:pt x="278" y="80"/>
                    </a:cubicBezTo>
                    <a:cubicBezTo>
                      <a:pt x="278" y="59"/>
                      <a:pt x="290" y="47"/>
                      <a:pt x="290" y="47"/>
                    </a:cubicBezTo>
                    <a:cubicBezTo>
                      <a:pt x="302" y="35"/>
                      <a:pt x="323" y="35"/>
                      <a:pt x="323" y="35"/>
                    </a:cubicBezTo>
                    <a:cubicBezTo>
                      <a:pt x="343" y="35"/>
                      <a:pt x="355" y="47"/>
                      <a:pt x="355" y="47"/>
                    </a:cubicBezTo>
                    <a:cubicBezTo>
                      <a:pt x="367" y="59"/>
                      <a:pt x="367" y="80"/>
                      <a:pt x="367" y="80"/>
                    </a:cubicBezTo>
                    <a:cubicBezTo>
                      <a:pt x="367" y="101"/>
                      <a:pt x="355" y="113"/>
                      <a:pt x="355" y="113"/>
                    </a:cubicBezTo>
                    <a:cubicBezTo>
                      <a:pt x="343" y="125"/>
                      <a:pt x="322" y="125"/>
                      <a:pt x="322" y="125"/>
                    </a:cubicBezTo>
                    <a:close/>
                    <a:moveTo>
                      <a:pt x="322" y="111"/>
                    </a:moveTo>
                    <a:lnTo>
                      <a:pt x="322" y="111"/>
                    </a:lnTo>
                    <a:cubicBezTo>
                      <a:pt x="342" y="111"/>
                      <a:pt x="342" y="80"/>
                      <a:pt x="342" y="80"/>
                    </a:cubicBezTo>
                    <a:cubicBezTo>
                      <a:pt x="342" y="66"/>
                      <a:pt x="337" y="58"/>
                      <a:pt x="337" y="58"/>
                    </a:cubicBezTo>
                    <a:cubicBezTo>
                      <a:pt x="332" y="50"/>
                      <a:pt x="323" y="50"/>
                      <a:pt x="323" y="50"/>
                    </a:cubicBezTo>
                    <a:cubicBezTo>
                      <a:pt x="313" y="50"/>
                      <a:pt x="308" y="58"/>
                      <a:pt x="308" y="58"/>
                    </a:cubicBezTo>
                    <a:cubicBezTo>
                      <a:pt x="303" y="66"/>
                      <a:pt x="303" y="80"/>
                      <a:pt x="303" y="80"/>
                    </a:cubicBezTo>
                    <a:cubicBezTo>
                      <a:pt x="303" y="94"/>
                      <a:pt x="308" y="102"/>
                      <a:pt x="308" y="102"/>
                    </a:cubicBezTo>
                    <a:cubicBezTo>
                      <a:pt x="313" y="111"/>
                      <a:pt x="322" y="111"/>
                      <a:pt x="322" y="111"/>
                    </a:cubicBezTo>
                    <a:close/>
                    <a:moveTo>
                      <a:pt x="388" y="154"/>
                    </a:moveTo>
                    <a:lnTo>
                      <a:pt x="388" y="154"/>
                    </a:lnTo>
                    <a:lnTo>
                      <a:pt x="388" y="37"/>
                    </a:lnTo>
                    <a:lnTo>
                      <a:pt x="411" y="37"/>
                    </a:lnTo>
                    <a:lnTo>
                      <a:pt x="411" y="53"/>
                    </a:lnTo>
                    <a:cubicBezTo>
                      <a:pt x="420" y="35"/>
                      <a:pt x="439" y="35"/>
                      <a:pt x="439" y="35"/>
                    </a:cubicBezTo>
                    <a:cubicBezTo>
                      <a:pt x="455" y="35"/>
                      <a:pt x="464" y="47"/>
                      <a:pt x="464" y="47"/>
                    </a:cubicBezTo>
                    <a:cubicBezTo>
                      <a:pt x="473" y="58"/>
                      <a:pt x="473" y="78"/>
                      <a:pt x="473" y="78"/>
                    </a:cubicBezTo>
                    <a:cubicBezTo>
                      <a:pt x="473" y="99"/>
                      <a:pt x="463" y="112"/>
                      <a:pt x="463" y="112"/>
                    </a:cubicBezTo>
                    <a:cubicBezTo>
                      <a:pt x="453" y="125"/>
                      <a:pt x="436" y="125"/>
                      <a:pt x="436" y="125"/>
                    </a:cubicBezTo>
                    <a:cubicBezTo>
                      <a:pt x="422" y="125"/>
                      <a:pt x="411" y="114"/>
                      <a:pt x="411" y="114"/>
                    </a:cubicBezTo>
                    <a:lnTo>
                      <a:pt x="411" y="154"/>
                    </a:lnTo>
                    <a:lnTo>
                      <a:pt x="388" y="154"/>
                    </a:lnTo>
                    <a:close/>
                    <a:moveTo>
                      <a:pt x="411" y="101"/>
                    </a:moveTo>
                    <a:lnTo>
                      <a:pt x="411" y="101"/>
                    </a:lnTo>
                    <a:cubicBezTo>
                      <a:pt x="420" y="110"/>
                      <a:pt x="429" y="110"/>
                      <a:pt x="429" y="110"/>
                    </a:cubicBezTo>
                    <a:cubicBezTo>
                      <a:pt x="438" y="110"/>
                      <a:pt x="443" y="102"/>
                      <a:pt x="443" y="102"/>
                    </a:cubicBezTo>
                    <a:cubicBezTo>
                      <a:pt x="448" y="93"/>
                      <a:pt x="448" y="80"/>
                      <a:pt x="448" y="80"/>
                    </a:cubicBezTo>
                    <a:cubicBezTo>
                      <a:pt x="448" y="53"/>
                      <a:pt x="431" y="53"/>
                      <a:pt x="431" y="53"/>
                    </a:cubicBezTo>
                    <a:cubicBezTo>
                      <a:pt x="421" y="53"/>
                      <a:pt x="411" y="67"/>
                      <a:pt x="411" y="67"/>
                    </a:cubicBezTo>
                    <a:lnTo>
                      <a:pt x="411" y="101"/>
                    </a:lnTo>
                    <a:close/>
                    <a:moveTo>
                      <a:pt x="494" y="123"/>
                    </a:moveTo>
                    <a:lnTo>
                      <a:pt x="494" y="123"/>
                    </a:lnTo>
                    <a:lnTo>
                      <a:pt x="494" y="0"/>
                    </a:lnTo>
                    <a:lnTo>
                      <a:pt x="517" y="0"/>
                    </a:lnTo>
                    <a:lnTo>
                      <a:pt x="517" y="53"/>
                    </a:lnTo>
                    <a:cubicBezTo>
                      <a:pt x="529" y="35"/>
                      <a:pt x="547" y="35"/>
                      <a:pt x="547" y="35"/>
                    </a:cubicBezTo>
                    <a:cubicBezTo>
                      <a:pt x="558" y="35"/>
                      <a:pt x="565" y="43"/>
                      <a:pt x="565" y="43"/>
                    </a:cubicBezTo>
                    <a:cubicBezTo>
                      <a:pt x="571" y="50"/>
                      <a:pt x="571" y="62"/>
                      <a:pt x="571" y="62"/>
                    </a:cubicBezTo>
                    <a:lnTo>
                      <a:pt x="571" y="123"/>
                    </a:lnTo>
                    <a:lnTo>
                      <a:pt x="548" y="123"/>
                    </a:lnTo>
                    <a:lnTo>
                      <a:pt x="548" y="68"/>
                    </a:lnTo>
                    <a:cubicBezTo>
                      <a:pt x="548" y="53"/>
                      <a:pt x="539" y="53"/>
                      <a:pt x="539" y="53"/>
                    </a:cubicBezTo>
                    <a:cubicBezTo>
                      <a:pt x="528" y="53"/>
                      <a:pt x="517" y="69"/>
                      <a:pt x="517" y="69"/>
                    </a:cubicBezTo>
                    <a:lnTo>
                      <a:pt x="517" y="123"/>
                    </a:lnTo>
                    <a:lnTo>
                      <a:pt x="494" y="123"/>
                    </a:lnTo>
                    <a:close/>
                    <a:moveTo>
                      <a:pt x="599" y="123"/>
                    </a:moveTo>
                    <a:lnTo>
                      <a:pt x="599" y="123"/>
                    </a:lnTo>
                    <a:lnTo>
                      <a:pt x="599" y="37"/>
                    </a:lnTo>
                    <a:lnTo>
                      <a:pt x="623" y="37"/>
                    </a:lnTo>
                    <a:lnTo>
                      <a:pt x="623" y="123"/>
                    </a:lnTo>
                    <a:lnTo>
                      <a:pt x="599" y="123"/>
                    </a:lnTo>
                    <a:close/>
                    <a:moveTo>
                      <a:pt x="599" y="23"/>
                    </a:moveTo>
                    <a:lnTo>
                      <a:pt x="599" y="23"/>
                    </a:lnTo>
                    <a:lnTo>
                      <a:pt x="599" y="3"/>
                    </a:lnTo>
                    <a:lnTo>
                      <a:pt x="623" y="3"/>
                    </a:lnTo>
                    <a:lnTo>
                      <a:pt x="623" y="23"/>
                    </a:lnTo>
                    <a:lnTo>
                      <a:pt x="599" y="23"/>
                    </a:lnTo>
                    <a:close/>
                    <a:moveTo>
                      <a:pt x="652" y="123"/>
                    </a:moveTo>
                    <a:lnTo>
                      <a:pt x="652" y="123"/>
                    </a:lnTo>
                    <a:lnTo>
                      <a:pt x="652" y="0"/>
                    </a:lnTo>
                    <a:lnTo>
                      <a:pt x="675" y="0"/>
                    </a:lnTo>
                    <a:lnTo>
                      <a:pt x="675" y="123"/>
                    </a:lnTo>
                    <a:lnTo>
                      <a:pt x="652"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94" name="Freeform 1702"/>
              <p:cNvSpPr>
                <a:spLocks noEditPoints="1"/>
              </p:cNvSpPr>
              <p:nvPr/>
            </p:nvSpPr>
            <p:spPr bwMode="auto">
              <a:xfrm>
                <a:off x="3680" y="2191"/>
                <a:ext cx="116" cy="50"/>
              </a:xfrm>
              <a:custGeom>
                <a:avLst/>
                <a:gdLst>
                  <a:gd name="T0" fmla="*/ 0 w 326"/>
                  <a:gd name="T1" fmla="*/ 0 h 149"/>
                  <a:gd name="T2" fmla="*/ 0 w 326"/>
                  <a:gd name="T3" fmla="*/ 0 h 149"/>
                  <a:gd name="T4" fmla="*/ 0 w 326"/>
                  <a:gd name="T5" fmla="*/ 0 h 149"/>
                  <a:gd name="T6" fmla="*/ 0 w 326"/>
                  <a:gd name="T7" fmla="*/ 0 h 149"/>
                  <a:gd name="T8" fmla="*/ 0 w 326"/>
                  <a:gd name="T9" fmla="*/ 0 h 149"/>
                  <a:gd name="T10" fmla="*/ 0 w 326"/>
                  <a:gd name="T11" fmla="*/ 0 h 149"/>
                  <a:gd name="T12" fmla="*/ 0 w 326"/>
                  <a:gd name="T13" fmla="*/ 0 h 149"/>
                  <a:gd name="T14" fmla="*/ 0 w 326"/>
                  <a:gd name="T15" fmla="*/ 0 h 149"/>
                  <a:gd name="T16" fmla="*/ 0 w 326"/>
                  <a:gd name="T17" fmla="*/ 0 h 149"/>
                  <a:gd name="T18" fmla="*/ 0 w 326"/>
                  <a:gd name="T19" fmla="*/ 0 h 149"/>
                  <a:gd name="T20" fmla="*/ 0 w 326"/>
                  <a:gd name="T21" fmla="*/ 0 h 149"/>
                  <a:gd name="T22" fmla="*/ 0 w 326"/>
                  <a:gd name="T23" fmla="*/ 0 h 149"/>
                  <a:gd name="T24" fmla="*/ 0 w 326"/>
                  <a:gd name="T25" fmla="*/ 0 h 149"/>
                  <a:gd name="T26" fmla="*/ 0 w 326"/>
                  <a:gd name="T27" fmla="*/ 0 h 149"/>
                  <a:gd name="T28" fmla="*/ 0 w 326"/>
                  <a:gd name="T29" fmla="*/ 0 h 149"/>
                  <a:gd name="T30" fmla="*/ 0 w 326"/>
                  <a:gd name="T31" fmla="*/ 0 h 149"/>
                  <a:gd name="T32" fmla="*/ 0 w 326"/>
                  <a:gd name="T33" fmla="*/ 0 h 149"/>
                  <a:gd name="T34" fmla="*/ 0 w 326"/>
                  <a:gd name="T35" fmla="*/ 0 h 149"/>
                  <a:gd name="T36" fmla="*/ 0 w 326"/>
                  <a:gd name="T37" fmla="*/ 0 h 149"/>
                  <a:gd name="T38" fmla="*/ 0 w 326"/>
                  <a:gd name="T39" fmla="*/ 0 h 149"/>
                  <a:gd name="T40" fmla="*/ 0 w 326"/>
                  <a:gd name="T41" fmla="*/ 0 h 149"/>
                  <a:gd name="T42" fmla="*/ 0 w 326"/>
                  <a:gd name="T43" fmla="*/ 0 h 149"/>
                  <a:gd name="T44" fmla="*/ 0 w 326"/>
                  <a:gd name="T45" fmla="*/ 0 h 149"/>
                  <a:gd name="T46" fmla="*/ 0 w 326"/>
                  <a:gd name="T47" fmla="*/ 0 h 149"/>
                  <a:gd name="T48" fmla="*/ 0 w 326"/>
                  <a:gd name="T49" fmla="*/ 0 h 149"/>
                  <a:gd name="T50" fmla="*/ 0 w 326"/>
                  <a:gd name="T51" fmla="*/ 0 h 149"/>
                  <a:gd name="T52" fmla="*/ 0 w 326"/>
                  <a:gd name="T53" fmla="*/ 0 h 149"/>
                  <a:gd name="T54" fmla="*/ 0 w 326"/>
                  <a:gd name="T55" fmla="*/ 0 h 149"/>
                  <a:gd name="T56" fmla="*/ 0 w 326"/>
                  <a:gd name="T57" fmla="*/ 0 h 149"/>
                  <a:gd name="T58" fmla="*/ 0 w 326"/>
                  <a:gd name="T59" fmla="*/ 0 h 149"/>
                  <a:gd name="T60" fmla="*/ 0 w 326"/>
                  <a:gd name="T61" fmla="*/ 0 h 149"/>
                  <a:gd name="T62" fmla="*/ 0 w 326"/>
                  <a:gd name="T63" fmla="*/ 0 h 149"/>
                  <a:gd name="T64" fmla="*/ 0 w 326"/>
                  <a:gd name="T65" fmla="*/ 0 h 149"/>
                  <a:gd name="T66" fmla="*/ 0 w 326"/>
                  <a:gd name="T67" fmla="*/ 0 h 149"/>
                  <a:gd name="T68" fmla="*/ 0 w 326"/>
                  <a:gd name="T69" fmla="*/ 0 h 149"/>
                  <a:gd name="T70" fmla="*/ 0 w 326"/>
                  <a:gd name="T71" fmla="*/ 0 h 149"/>
                  <a:gd name="T72" fmla="*/ 0 w 326"/>
                  <a:gd name="T73" fmla="*/ 0 h 149"/>
                  <a:gd name="T74" fmla="*/ 0 w 326"/>
                  <a:gd name="T75" fmla="*/ 0 h 149"/>
                  <a:gd name="T76" fmla="*/ 0 w 326"/>
                  <a:gd name="T77" fmla="*/ 0 h 149"/>
                  <a:gd name="T78" fmla="*/ 0 w 326"/>
                  <a:gd name="T79" fmla="*/ 0 h 149"/>
                  <a:gd name="T80" fmla="*/ 0 w 326"/>
                  <a:gd name="T81" fmla="*/ 0 h 149"/>
                  <a:gd name="T82" fmla="*/ 0 w 326"/>
                  <a:gd name="T83" fmla="*/ 0 h 149"/>
                  <a:gd name="T84" fmla="*/ 0 w 326"/>
                  <a:gd name="T85" fmla="*/ 0 h 149"/>
                  <a:gd name="T86" fmla="*/ 0 w 326"/>
                  <a:gd name="T87" fmla="*/ 0 h 149"/>
                  <a:gd name="T88" fmla="*/ 0 w 326"/>
                  <a:gd name="T89" fmla="*/ 0 h 149"/>
                  <a:gd name="T90" fmla="*/ 0 w 326"/>
                  <a:gd name="T91" fmla="*/ 0 h 149"/>
                  <a:gd name="T92" fmla="*/ 0 w 326"/>
                  <a:gd name="T93" fmla="*/ 0 h 149"/>
                  <a:gd name="T94" fmla="*/ 0 w 326"/>
                  <a:gd name="T95" fmla="*/ 0 h 149"/>
                  <a:gd name="T96" fmla="*/ 0 w 326"/>
                  <a:gd name="T97" fmla="*/ 0 h 149"/>
                  <a:gd name="T98" fmla="*/ 0 w 326"/>
                  <a:gd name="T99" fmla="*/ 0 h 149"/>
                  <a:gd name="T100" fmla="*/ 0 w 326"/>
                  <a:gd name="T101" fmla="*/ 0 h 149"/>
                  <a:gd name="T102" fmla="*/ 0 w 326"/>
                  <a:gd name="T103" fmla="*/ 0 h 149"/>
                  <a:gd name="T104" fmla="*/ 0 w 326"/>
                  <a:gd name="T105" fmla="*/ 0 h 149"/>
                  <a:gd name="T106" fmla="*/ 0 w 326"/>
                  <a:gd name="T107" fmla="*/ 0 h 149"/>
                  <a:gd name="T108" fmla="*/ 0 w 326"/>
                  <a:gd name="T109" fmla="*/ 0 h 149"/>
                  <a:gd name="T110" fmla="*/ 0 w 326"/>
                  <a:gd name="T111" fmla="*/ 0 h 149"/>
                  <a:gd name="T112" fmla="*/ 0 w 326"/>
                  <a:gd name="T113" fmla="*/ 0 h 149"/>
                  <a:gd name="T114" fmla="*/ 0 w 326"/>
                  <a:gd name="T115" fmla="*/ 0 h 149"/>
                  <a:gd name="T116" fmla="*/ 0 w 326"/>
                  <a:gd name="T117" fmla="*/ 0 h 149"/>
                  <a:gd name="T118" fmla="*/ 0 w 326"/>
                  <a:gd name="T119" fmla="*/ 0 h 149"/>
                  <a:gd name="T120" fmla="*/ 0 w 326"/>
                  <a:gd name="T121" fmla="*/ 0 h 14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26" h="149">
                    <a:moveTo>
                      <a:pt x="0" y="149"/>
                    </a:moveTo>
                    <a:lnTo>
                      <a:pt x="0" y="149"/>
                    </a:lnTo>
                    <a:lnTo>
                      <a:pt x="0" y="33"/>
                    </a:lnTo>
                    <a:lnTo>
                      <a:pt x="23" y="33"/>
                    </a:lnTo>
                    <a:lnTo>
                      <a:pt x="23" y="49"/>
                    </a:lnTo>
                    <a:cubicBezTo>
                      <a:pt x="32" y="31"/>
                      <a:pt x="51" y="31"/>
                      <a:pt x="51" y="31"/>
                    </a:cubicBezTo>
                    <a:cubicBezTo>
                      <a:pt x="66" y="31"/>
                      <a:pt x="75" y="42"/>
                      <a:pt x="75" y="42"/>
                    </a:cubicBezTo>
                    <a:cubicBezTo>
                      <a:pt x="84" y="53"/>
                      <a:pt x="84" y="73"/>
                      <a:pt x="84" y="73"/>
                    </a:cubicBezTo>
                    <a:cubicBezTo>
                      <a:pt x="84" y="95"/>
                      <a:pt x="74" y="108"/>
                      <a:pt x="74" y="108"/>
                    </a:cubicBezTo>
                    <a:cubicBezTo>
                      <a:pt x="64" y="120"/>
                      <a:pt x="47" y="120"/>
                      <a:pt x="47" y="120"/>
                    </a:cubicBezTo>
                    <a:cubicBezTo>
                      <a:pt x="34" y="120"/>
                      <a:pt x="23" y="110"/>
                      <a:pt x="23" y="110"/>
                    </a:cubicBezTo>
                    <a:lnTo>
                      <a:pt x="23" y="149"/>
                    </a:lnTo>
                    <a:lnTo>
                      <a:pt x="0" y="149"/>
                    </a:lnTo>
                    <a:close/>
                    <a:moveTo>
                      <a:pt x="23" y="96"/>
                    </a:moveTo>
                    <a:lnTo>
                      <a:pt x="23" y="96"/>
                    </a:lnTo>
                    <a:cubicBezTo>
                      <a:pt x="31" y="105"/>
                      <a:pt x="41" y="105"/>
                      <a:pt x="41" y="105"/>
                    </a:cubicBezTo>
                    <a:cubicBezTo>
                      <a:pt x="49" y="105"/>
                      <a:pt x="54" y="97"/>
                      <a:pt x="54" y="97"/>
                    </a:cubicBezTo>
                    <a:cubicBezTo>
                      <a:pt x="60" y="89"/>
                      <a:pt x="60" y="75"/>
                      <a:pt x="60" y="75"/>
                    </a:cubicBezTo>
                    <a:cubicBezTo>
                      <a:pt x="60" y="49"/>
                      <a:pt x="43" y="49"/>
                      <a:pt x="43" y="49"/>
                    </a:cubicBezTo>
                    <a:cubicBezTo>
                      <a:pt x="32" y="49"/>
                      <a:pt x="23" y="62"/>
                      <a:pt x="23" y="62"/>
                    </a:cubicBezTo>
                    <a:lnTo>
                      <a:pt x="23" y="96"/>
                    </a:lnTo>
                    <a:close/>
                    <a:moveTo>
                      <a:pt x="106" y="119"/>
                    </a:moveTo>
                    <a:lnTo>
                      <a:pt x="106" y="119"/>
                    </a:lnTo>
                    <a:lnTo>
                      <a:pt x="106" y="3"/>
                    </a:lnTo>
                    <a:lnTo>
                      <a:pt x="156" y="3"/>
                    </a:lnTo>
                    <a:cubicBezTo>
                      <a:pt x="183" y="3"/>
                      <a:pt x="197" y="17"/>
                      <a:pt x="197" y="17"/>
                    </a:cubicBezTo>
                    <a:cubicBezTo>
                      <a:pt x="211" y="31"/>
                      <a:pt x="211" y="58"/>
                      <a:pt x="211" y="58"/>
                    </a:cubicBezTo>
                    <a:cubicBezTo>
                      <a:pt x="211" y="87"/>
                      <a:pt x="196" y="103"/>
                      <a:pt x="196" y="103"/>
                    </a:cubicBezTo>
                    <a:cubicBezTo>
                      <a:pt x="181" y="119"/>
                      <a:pt x="154" y="119"/>
                      <a:pt x="154" y="119"/>
                    </a:cubicBezTo>
                    <a:lnTo>
                      <a:pt x="106" y="119"/>
                    </a:lnTo>
                    <a:close/>
                    <a:moveTo>
                      <a:pt x="130" y="102"/>
                    </a:moveTo>
                    <a:lnTo>
                      <a:pt x="130" y="102"/>
                    </a:lnTo>
                    <a:lnTo>
                      <a:pt x="148" y="102"/>
                    </a:lnTo>
                    <a:cubicBezTo>
                      <a:pt x="167" y="102"/>
                      <a:pt x="176" y="92"/>
                      <a:pt x="176" y="92"/>
                    </a:cubicBezTo>
                    <a:cubicBezTo>
                      <a:pt x="186" y="81"/>
                      <a:pt x="186" y="60"/>
                      <a:pt x="186" y="60"/>
                    </a:cubicBezTo>
                    <a:cubicBezTo>
                      <a:pt x="186" y="43"/>
                      <a:pt x="178" y="32"/>
                      <a:pt x="178" y="32"/>
                    </a:cubicBezTo>
                    <a:cubicBezTo>
                      <a:pt x="173" y="24"/>
                      <a:pt x="166" y="22"/>
                      <a:pt x="166" y="22"/>
                    </a:cubicBezTo>
                    <a:cubicBezTo>
                      <a:pt x="158" y="19"/>
                      <a:pt x="145" y="19"/>
                      <a:pt x="145" y="19"/>
                    </a:cubicBezTo>
                    <a:lnTo>
                      <a:pt x="130" y="19"/>
                    </a:lnTo>
                    <a:lnTo>
                      <a:pt x="130" y="102"/>
                    </a:lnTo>
                    <a:close/>
                    <a:moveTo>
                      <a:pt x="326" y="114"/>
                    </a:moveTo>
                    <a:lnTo>
                      <a:pt x="326" y="114"/>
                    </a:lnTo>
                    <a:cubicBezTo>
                      <a:pt x="309" y="121"/>
                      <a:pt x="286" y="121"/>
                      <a:pt x="286" y="121"/>
                    </a:cubicBezTo>
                    <a:cubicBezTo>
                      <a:pt x="257" y="121"/>
                      <a:pt x="242" y="105"/>
                      <a:pt x="242" y="105"/>
                    </a:cubicBezTo>
                    <a:cubicBezTo>
                      <a:pt x="226" y="89"/>
                      <a:pt x="226" y="61"/>
                      <a:pt x="226" y="61"/>
                    </a:cubicBezTo>
                    <a:cubicBezTo>
                      <a:pt x="226" y="31"/>
                      <a:pt x="242" y="16"/>
                      <a:pt x="242" y="16"/>
                    </a:cubicBezTo>
                    <a:cubicBezTo>
                      <a:pt x="258" y="0"/>
                      <a:pt x="287" y="0"/>
                      <a:pt x="287" y="0"/>
                    </a:cubicBezTo>
                    <a:cubicBezTo>
                      <a:pt x="306" y="0"/>
                      <a:pt x="325" y="4"/>
                      <a:pt x="325" y="4"/>
                    </a:cubicBezTo>
                    <a:lnTo>
                      <a:pt x="325" y="23"/>
                    </a:lnTo>
                    <a:cubicBezTo>
                      <a:pt x="304" y="16"/>
                      <a:pt x="289" y="16"/>
                      <a:pt x="289" y="16"/>
                    </a:cubicBezTo>
                    <a:cubicBezTo>
                      <a:pt x="271" y="16"/>
                      <a:pt x="261" y="27"/>
                      <a:pt x="261" y="27"/>
                    </a:cubicBezTo>
                    <a:cubicBezTo>
                      <a:pt x="251" y="39"/>
                      <a:pt x="251" y="60"/>
                      <a:pt x="251" y="60"/>
                    </a:cubicBezTo>
                    <a:cubicBezTo>
                      <a:pt x="251" y="81"/>
                      <a:pt x="262" y="93"/>
                      <a:pt x="262" y="93"/>
                    </a:cubicBezTo>
                    <a:cubicBezTo>
                      <a:pt x="273" y="105"/>
                      <a:pt x="292" y="105"/>
                      <a:pt x="292" y="105"/>
                    </a:cubicBezTo>
                    <a:cubicBezTo>
                      <a:pt x="309" y="105"/>
                      <a:pt x="326" y="96"/>
                      <a:pt x="326" y="96"/>
                    </a:cubicBezTo>
                    <a:lnTo>
                      <a:pt x="326" y="11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95" name="Freeform 1703"/>
              <p:cNvSpPr>
                <a:spLocks noEditPoints="1"/>
              </p:cNvSpPr>
              <p:nvPr/>
            </p:nvSpPr>
            <p:spPr bwMode="auto">
              <a:xfrm>
                <a:off x="4457" y="1440"/>
                <a:ext cx="499" cy="51"/>
              </a:xfrm>
              <a:custGeom>
                <a:avLst/>
                <a:gdLst>
                  <a:gd name="T0" fmla="*/ 0 w 1408"/>
                  <a:gd name="T1" fmla="*/ 0 h 149"/>
                  <a:gd name="T2" fmla="*/ 0 w 1408"/>
                  <a:gd name="T3" fmla="*/ 0 h 149"/>
                  <a:gd name="T4" fmla="*/ 0 w 1408"/>
                  <a:gd name="T5" fmla="*/ 0 h 149"/>
                  <a:gd name="T6" fmla="*/ 0 w 1408"/>
                  <a:gd name="T7" fmla="*/ 0 h 149"/>
                  <a:gd name="T8" fmla="*/ 0 w 1408"/>
                  <a:gd name="T9" fmla="*/ 0 h 149"/>
                  <a:gd name="T10" fmla="*/ 0 w 1408"/>
                  <a:gd name="T11" fmla="*/ 0 h 149"/>
                  <a:gd name="T12" fmla="*/ 0 w 1408"/>
                  <a:gd name="T13" fmla="*/ 0 h 149"/>
                  <a:gd name="T14" fmla="*/ 0 w 1408"/>
                  <a:gd name="T15" fmla="*/ 0 h 149"/>
                  <a:gd name="T16" fmla="*/ 0 w 1408"/>
                  <a:gd name="T17" fmla="*/ 0 h 149"/>
                  <a:gd name="T18" fmla="*/ 0 w 1408"/>
                  <a:gd name="T19" fmla="*/ 0 h 149"/>
                  <a:gd name="T20" fmla="*/ 0 w 1408"/>
                  <a:gd name="T21" fmla="*/ 0 h 149"/>
                  <a:gd name="T22" fmla="*/ 0 w 1408"/>
                  <a:gd name="T23" fmla="*/ 0 h 149"/>
                  <a:gd name="T24" fmla="*/ 0 w 1408"/>
                  <a:gd name="T25" fmla="*/ 0 h 149"/>
                  <a:gd name="T26" fmla="*/ 0 w 1408"/>
                  <a:gd name="T27" fmla="*/ 0 h 149"/>
                  <a:gd name="T28" fmla="*/ 0 w 1408"/>
                  <a:gd name="T29" fmla="*/ 0 h 149"/>
                  <a:gd name="T30" fmla="*/ 0 w 1408"/>
                  <a:gd name="T31" fmla="*/ 0 h 149"/>
                  <a:gd name="T32" fmla="*/ 0 w 1408"/>
                  <a:gd name="T33" fmla="*/ 0 h 149"/>
                  <a:gd name="T34" fmla="*/ 0 w 1408"/>
                  <a:gd name="T35" fmla="*/ 0 h 149"/>
                  <a:gd name="T36" fmla="*/ 0 w 1408"/>
                  <a:gd name="T37" fmla="*/ 0 h 149"/>
                  <a:gd name="T38" fmla="*/ 0 w 1408"/>
                  <a:gd name="T39" fmla="*/ 0 h 149"/>
                  <a:gd name="T40" fmla="*/ 0 w 1408"/>
                  <a:gd name="T41" fmla="*/ 0 h 149"/>
                  <a:gd name="T42" fmla="*/ 0 w 1408"/>
                  <a:gd name="T43" fmla="*/ 0 h 149"/>
                  <a:gd name="T44" fmla="*/ 0 w 1408"/>
                  <a:gd name="T45" fmla="*/ 0 h 149"/>
                  <a:gd name="T46" fmla="*/ 0 w 1408"/>
                  <a:gd name="T47" fmla="*/ 0 h 149"/>
                  <a:gd name="T48" fmla="*/ 0 w 1408"/>
                  <a:gd name="T49" fmla="*/ 0 h 149"/>
                  <a:gd name="T50" fmla="*/ 0 w 1408"/>
                  <a:gd name="T51" fmla="*/ 0 h 149"/>
                  <a:gd name="T52" fmla="*/ 0 w 1408"/>
                  <a:gd name="T53" fmla="*/ 0 h 149"/>
                  <a:gd name="T54" fmla="*/ 0 w 1408"/>
                  <a:gd name="T55" fmla="*/ 0 h 149"/>
                  <a:gd name="T56" fmla="*/ 0 w 1408"/>
                  <a:gd name="T57" fmla="*/ 0 h 149"/>
                  <a:gd name="T58" fmla="*/ 0 w 1408"/>
                  <a:gd name="T59" fmla="*/ 0 h 149"/>
                  <a:gd name="T60" fmla="*/ 0 w 1408"/>
                  <a:gd name="T61" fmla="*/ 0 h 149"/>
                  <a:gd name="T62" fmla="*/ 0 w 1408"/>
                  <a:gd name="T63" fmla="*/ 0 h 149"/>
                  <a:gd name="T64" fmla="*/ 0 w 1408"/>
                  <a:gd name="T65" fmla="*/ 0 h 149"/>
                  <a:gd name="T66" fmla="*/ 0 w 1408"/>
                  <a:gd name="T67" fmla="*/ 0 h 149"/>
                  <a:gd name="T68" fmla="*/ 0 w 1408"/>
                  <a:gd name="T69" fmla="*/ 0 h 149"/>
                  <a:gd name="T70" fmla="*/ 0 w 1408"/>
                  <a:gd name="T71" fmla="*/ 0 h 149"/>
                  <a:gd name="T72" fmla="*/ 0 w 1408"/>
                  <a:gd name="T73" fmla="*/ 0 h 149"/>
                  <a:gd name="T74" fmla="*/ 0 w 1408"/>
                  <a:gd name="T75" fmla="*/ 0 h 149"/>
                  <a:gd name="T76" fmla="*/ 0 w 1408"/>
                  <a:gd name="T77" fmla="*/ 0 h 149"/>
                  <a:gd name="T78" fmla="*/ 0 w 1408"/>
                  <a:gd name="T79" fmla="*/ 0 h 149"/>
                  <a:gd name="T80" fmla="*/ 0 w 1408"/>
                  <a:gd name="T81" fmla="*/ 0 h 149"/>
                  <a:gd name="T82" fmla="*/ 0 w 1408"/>
                  <a:gd name="T83" fmla="*/ 0 h 149"/>
                  <a:gd name="T84" fmla="*/ 0 w 1408"/>
                  <a:gd name="T85" fmla="*/ 0 h 149"/>
                  <a:gd name="T86" fmla="*/ 0 w 1408"/>
                  <a:gd name="T87" fmla="*/ 0 h 149"/>
                  <a:gd name="T88" fmla="*/ 0 w 1408"/>
                  <a:gd name="T89" fmla="*/ 0 h 149"/>
                  <a:gd name="T90" fmla="*/ 0 w 1408"/>
                  <a:gd name="T91" fmla="*/ 0 h 149"/>
                  <a:gd name="T92" fmla="*/ 0 w 1408"/>
                  <a:gd name="T93" fmla="*/ 0 h 149"/>
                  <a:gd name="T94" fmla="*/ 0 w 1408"/>
                  <a:gd name="T95" fmla="*/ 0 h 149"/>
                  <a:gd name="T96" fmla="*/ 0 w 1408"/>
                  <a:gd name="T97" fmla="*/ 0 h 149"/>
                  <a:gd name="T98" fmla="*/ 0 w 1408"/>
                  <a:gd name="T99" fmla="*/ 0 h 149"/>
                  <a:gd name="T100" fmla="*/ 0 w 1408"/>
                  <a:gd name="T101" fmla="*/ 0 h 149"/>
                  <a:gd name="T102" fmla="*/ 0 w 1408"/>
                  <a:gd name="T103" fmla="*/ 0 h 149"/>
                  <a:gd name="T104" fmla="*/ 0 w 1408"/>
                  <a:gd name="T105" fmla="*/ 0 h 149"/>
                  <a:gd name="T106" fmla="*/ 0 w 1408"/>
                  <a:gd name="T107" fmla="*/ 0 h 149"/>
                  <a:gd name="T108" fmla="*/ 0 w 1408"/>
                  <a:gd name="T109" fmla="*/ 0 h 149"/>
                  <a:gd name="T110" fmla="*/ 0 w 1408"/>
                  <a:gd name="T111" fmla="*/ 0 h 14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08" h="149">
                    <a:moveTo>
                      <a:pt x="101" y="113"/>
                    </a:moveTo>
                    <a:lnTo>
                      <a:pt x="101" y="113"/>
                    </a:lnTo>
                    <a:cubicBezTo>
                      <a:pt x="84" y="121"/>
                      <a:pt x="61" y="121"/>
                      <a:pt x="61" y="121"/>
                    </a:cubicBezTo>
                    <a:cubicBezTo>
                      <a:pt x="32" y="121"/>
                      <a:pt x="16" y="105"/>
                      <a:pt x="16" y="105"/>
                    </a:cubicBezTo>
                    <a:cubicBezTo>
                      <a:pt x="0" y="89"/>
                      <a:pt x="0" y="60"/>
                      <a:pt x="0" y="60"/>
                    </a:cubicBezTo>
                    <a:cubicBezTo>
                      <a:pt x="0" y="31"/>
                      <a:pt x="16" y="15"/>
                      <a:pt x="16" y="15"/>
                    </a:cubicBezTo>
                    <a:cubicBezTo>
                      <a:pt x="32" y="0"/>
                      <a:pt x="62" y="0"/>
                      <a:pt x="62" y="0"/>
                    </a:cubicBezTo>
                    <a:cubicBezTo>
                      <a:pt x="81" y="0"/>
                      <a:pt x="100" y="4"/>
                      <a:pt x="100" y="4"/>
                    </a:cubicBezTo>
                    <a:lnTo>
                      <a:pt x="100" y="23"/>
                    </a:lnTo>
                    <a:cubicBezTo>
                      <a:pt x="78" y="15"/>
                      <a:pt x="64" y="15"/>
                      <a:pt x="64" y="15"/>
                    </a:cubicBezTo>
                    <a:cubicBezTo>
                      <a:pt x="46" y="15"/>
                      <a:pt x="36" y="27"/>
                      <a:pt x="36" y="27"/>
                    </a:cubicBezTo>
                    <a:cubicBezTo>
                      <a:pt x="26" y="39"/>
                      <a:pt x="26" y="60"/>
                      <a:pt x="26" y="60"/>
                    </a:cubicBezTo>
                    <a:cubicBezTo>
                      <a:pt x="26" y="81"/>
                      <a:pt x="37" y="93"/>
                      <a:pt x="37" y="93"/>
                    </a:cubicBezTo>
                    <a:cubicBezTo>
                      <a:pt x="47" y="104"/>
                      <a:pt x="66" y="104"/>
                      <a:pt x="66" y="104"/>
                    </a:cubicBezTo>
                    <a:cubicBezTo>
                      <a:pt x="83" y="104"/>
                      <a:pt x="101" y="96"/>
                      <a:pt x="101" y="96"/>
                    </a:cubicBezTo>
                    <a:lnTo>
                      <a:pt x="101" y="113"/>
                    </a:lnTo>
                    <a:close/>
                    <a:moveTo>
                      <a:pt x="122" y="118"/>
                    </a:moveTo>
                    <a:lnTo>
                      <a:pt x="122" y="118"/>
                    </a:lnTo>
                    <a:lnTo>
                      <a:pt x="122" y="2"/>
                    </a:lnTo>
                    <a:lnTo>
                      <a:pt x="171" y="2"/>
                    </a:lnTo>
                    <a:cubicBezTo>
                      <a:pt x="198" y="2"/>
                      <a:pt x="213" y="17"/>
                      <a:pt x="213" y="17"/>
                    </a:cubicBezTo>
                    <a:cubicBezTo>
                      <a:pt x="227" y="31"/>
                      <a:pt x="227" y="58"/>
                      <a:pt x="227" y="58"/>
                    </a:cubicBezTo>
                    <a:cubicBezTo>
                      <a:pt x="227" y="86"/>
                      <a:pt x="212" y="102"/>
                      <a:pt x="212" y="102"/>
                    </a:cubicBezTo>
                    <a:cubicBezTo>
                      <a:pt x="197" y="118"/>
                      <a:pt x="169" y="118"/>
                      <a:pt x="169" y="118"/>
                    </a:cubicBezTo>
                    <a:lnTo>
                      <a:pt x="122" y="118"/>
                    </a:lnTo>
                    <a:close/>
                    <a:moveTo>
                      <a:pt x="146" y="102"/>
                    </a:moveTo>
                    <a:lnTo>
                      <a:pt x="146" y="102"/>
                    </a:lnTo>
                    <a:lnTo>
                      <a:pt x="164" y="102"/>
                    </a:lnTo>
                    <a:cubicBezTo>
                      <a:pt x="183" y="102"/>
                      <a:pt x="192" y="91"/>
                      <a:pt x="192" y="91"/>
                    </a:cubicBezTo>
                    <a:cubicBezTo>
                      <a:pt x="201" y="81"/>
                      <a:pt x="201" y="59"/>
                      <a:pt x="201" y="59"/>
                    </a:cubicBezTo>
                    <a:cubicBezTo>
                      <a:pt x="201" y="43"/>
                      <a:pt x="194" y="32"/>
                      <a:pt x="194" y="32"/>
                    </a:cubicBezTo>
                    <a:cubicBezTo>
                      <a:pt x="189" y="24"/>
                      <a:pt x="181" y="21"/>
                      <a:pt x="181" y="21"/>
                    </a:cubicBezTo>
                    <a:cubicBezTo>
                      <a:pt x="174" y="18"/>
                      <a:pt x="160" y="18"/>
                      <a:pt x="160" y="18"/>
                    </a:cubicBezTo>
                    <a:lnTo>
                      <a:pt x="146" y="18"/>
                    </a:lnTo>
                    <a:lnTo>
                      <a:pt x="146" y="102"/>
                    </a:lnTo>
                    <a:close/>
                    <a:moveTo>
                      <a:pt x="257" y="118"/>
                    </a:moveTo>
                    <a:lnTo>
                      <a:pt x="257" y="118"/>
                    </a:lnTo>
                    <a:lnTo>
                      <a:pt x="257" y="105"/>
                    </a:lnTo>
                    <a:lnTo>
                      <a:pt x="280" y="105"/>
                    </a:lnTo>
                    <a:lnTo>
                      <a:pt x="280" y="19"/>
                    </a:lnTo>
                    <a:lnTo>
                      <a:pt x="257" y="25"/>
                    </a:lnTo>
                    <a:lnTo>
                      <a:pt x="257" y="11"/>
                    </a:lnTo>
                    <a:lnTo>
                      <a:pt x="303" y="0"/>
                    </a:lnTo>
                    <a:lnTo>
                      <a:pt x="303" y="105"/>
                    </a:lnTo>
                    <a:lnTo>
                      <a:pt x="326" y="105"/>
                    </a:lnTo>
                    <a:lnTo>
                      <a:pt x="326" y="118"/>
                    </a:lnTo>
                    <a:lnTo>
                      <a:pt x="257" y="118"/>
                    </a:lnTo>
                    <a:close/>
                    <a:moveTo>
                      <a:pt x="401" y="118"/>
                    </a:moveTo>
                    <a:lnTo>
                      <a:pt x="401" y="118"/>
                    </a:lnTo>
                    <a:lnTo>
                      <a:pt x="401" y="87"/>
                    </a:lnTo>
                    <a:lnTo>
                      <a:pt x="347" y="87"/>
                    </a:lnTo>
                    <a:lnTo>
                      <a:pt x="347" y="70"/>
                    </a:lnTo>
                    <a:lnTo>
                      <a:pt x="400" y="2"/>
                    </a:lnTo>
                    <a:lnTo>
                      <a:pt x="422" y="2"/>
                    </a:lnTo>
                    <a:lnTo>
                      <a:pt x="422" y="70"/>
                    </a:lnTo>
                    <a:lnTo>
                      <a:pt x="435" y="70"/>
                    </a:lnTo>
                    <a:lnTo>
                      <a:pt x="435" y="87"/>
                    </a:lnTo>
                    <a:lnTo>
                      <a:pt x="422" y="87"/>
                    </a:lnTo>
                    <a:lnTo>
                      <a:pt x="422" y="118"/>
                    </a:lnTo>
                    <a:lnTo>
                      <a:pt x="401" y="118"/>
                    </a:lnTo>
                    <a:close/>
                    <a:moveTo>
                      <a:pt x="366" y="70"/>
                    </a:moveTo>
                    <a:lnTo>
                      <a:pt x="366" y="70"/>
                    </a:lnTo>
                    <a:lnTo>
                      <a:pt x="402" y="70"/>
                    </a:lnTo>
                    <a:lnTo>
                      <a:pt x="402" y="25"/>
                    </a:lnTo>
                    <a:lnTo>
                      <a:pt x="366" y="70"/>
                    </a:lnTo>
                    <a:close/>
                    <a:moveTo>
                      <a:pt x="502" y="118"/>
                    </a:moveTo>
                    <a:lnTo>
                      <a:pt x="502" y="118"/>
                    </a:lnTo>
                    <a:lnTo>
                      <a:pt x="502" y="79"/>
                    </a:lnTo>
                    <a:lnTo>
                      <a:pt x="463" y="79"/>
                    </a:lnTo>
                    <a:lnTo>
                      <a:pt x="463" y="65"/>
                    </a:lnTo>
                    <a:lnTo>
                      <a:pt x="502" y="65"/>
                    </a:lnTo>
                    <a:lnTo>
                      <a:pt x="502" y="26"/>
                    </a:lnTo>
                    <a:lnTo>
                      <a:pt x="516" y="26"/>
                    </a:lnTo>
                    <a:lnTo>
                      <a:pt x="516" y="65"/>
                    </a:lnTo>
                    <a:lnTo>
                      <a:pt x="555" y="65"/>
                    </a:lnTo>
                    <a:lnTo>
                      <a:pt x="555" y="79"/>
                    </a:lnTo>
                    <a:lnTo>
                      <a:pt x="516" y="79"/>
                    </a:lnTo>
                    <a:lnTo>
                      <a:pt x="516" y="118"/>
                    </a:lnTo>
                    <a:lnTo>
                      <a:pt x="502" y="118"/>
                    </a:lnTo>
                    <a:close/>
                    <a:moveTo>
                      <a:pt x="640" y="118"/>
                    </a:moveTo>
                    <a:lnTo>
                      <a:pt x="640" y="118"/>
                    </a:lnTo>
                    <a:lnTo>
                      <a:pt x="640" y="2"/>
                    </a:lnTo>
                    <a:lnTo>
                      <a:pt x="672" y="2"/>
                    </a:lnTo>
                    <a:lnTo>
                      <a:pt x="700" y="84"/>
                    </a:lnTo>
                    <a:lnTo>
                      <a:pt x="728" y="2"/>
                    </a:lnTo>
                    <a:lnTo>
                      <a:pt x="756" y="2"/>
                    </a:lnTo>
                    <a:lnTo>
                      <a:pt x="756" y="118"/>
                    </a:lnTo>
                    <a:lnTo>
                      <a:pt x="734" y="118"/>
                    </a:lnTo>
                    <a:lnTo>
                      <a:pt x="734" y="31"/>
                    </a:lnTo>
                    <a:lnTo>
                      <a:pt x="706" y="110"/>
                    </a:lnTo>
                    <a:lnTo>
                      <a:pt x="687" y="110"/>
                    </a:lnTo>
                    <a:lnTo>
                      <a:pt x="659" y="30"/>
                    </a:lnTo>
                    <a:lnTo>
                      <a:pt x="659" y="118"/>
                    </a:lnTo>
                    <a:lnTo>
                      <a:pt x="640" y="118"/>
                    </a:lnTo>
                    <a:close/>
                    <a:moveTo>
                      <a:pt x="821" y="120"/>
                    </a:moveTo>
                    <a:lnTo>
                      <a:pt x="821" y="120"/>
                    </a:lnTo>
                    <a:cubicBezTo>
                      <a:pt x="801" y="120"/>
                      <a:pt x="789" y="108"/>
                      <a:pt x="789" y="108"/>
                    </a:cubicBezTo>
                    <a:cubicBezTo>
                      <a:pt x="778" y="96"/>
                      <a:pt x="778" y="75"/>
                      <a:pt x="778" y="75"/>
                    </a:cubicBezTo>
                    <a:cubicBezTo>
                      <a:pt x="778" y="54"/>
                      <a:pt x="790" y="42"/>
                      <a:pt x="790" y="42"/>
                    </a:cubicBezTo>
                    <a:cubicBezTo>
                      <a:pt x="801" y="30"/>
                      <a:pt x="822" y="30"/>
                      <a:pt x="822" y="30"/>
                    </a:cubicBezTo>
                    <a:cubicBezTo>
                      <a:pt x="843" y="30"/>
                      <a:pt x="854" y="42"/>
                      <a:pt x="854" y="42"/>
                    </a:cubicBezTo>
                    <a:cubicBezTo>
                      <a:pt x="866" y="54"/>
                      <a:pt x="866" y="75"/>
                      <a:pt x="866" y="75"/>
                    </a:cubicBezTo>
                    <a:cubicBezTo>
                      <a:pt x="866" y="96"/>
                      <a:pt x="854" y="108"/>
                      <a:pt x="854" y="108"/>
                    </a:cubicBezTo>
                    <a:cubicBezTo>
                      <a:pt x="842" y="120"/>
                      <a:pt x="821" y="120"/>
                      <a:pt x="821" y="120"/>
                    </a:cubicBezTo>
                    <a:close/>
                    <a:moveTo>
                      <a:pt x="822" y="106"/>
                    </a:moveTo>
                    <a:lnTo>
                      <a:pt x="822" y="106"/>
                    </a:lnTo>
                    <a:cubicBezTo>
                      <a:pt x="842" y="106"/>
                      <a:pt x="842" y="75"/>
                      <a:pt x="842" y="75"/>
                    </a:cubicBezTo>
                    <a:cubicBezTo>
                      <a:pt x="842" y="61"/>
                      <a:pt x="836" y="53"/>
                      <a:pt x="836" y="53"/>
                    </a:cubicBezTo>
                    <a:cubicBezTo>
                      <a:pt x="831" y="45"/>
                      <a:pt x="822" y="45"/>
                      <a:pt x="822" y="45"/>
                    </a:cubicBezTo>
                    <a:cubicBezTo>
                      <a:pt x="813" y="45"/>
                      <a:pt x="808" y="53"/>
                      <a:pt x="808" y="53"/>
                    </a:cubicBezTo>
                    <a:cubicBezTo>
                      <a:pt x="802" y="61"/>
                      <a:pt x="802" y="75"/>
                      <a:pt x="802" y="75"/>
                    </a:cubicBezTo>
                    <a:cubicBezTo>
                      <a:pt x="802" y="89"/>
                      <a:pt x="808" y="97"/>
                      <a:pt x="808" y="97"/>
                    </a:cubicBezTo>
                    <a:cubicBezTo>
                      <a:pt x="813" y="106"/>
                      <a:pt x="822" y="106"/>
                      <a:pt x="822" y="106"/>
                    </a:cubicBezTo>
                    <a:close/>
                    <a:moveTo>
                      <a:pt x="888" y="118"/>
                    </a:moveTo>
                    <a:lnTo>
                      <a:pt x="888" y="118"/>
                    </a:lnTo>
                    <a:lnTo>
                      <a:pt x="888" y="32"/>
                    </a:lnTo>
                    <a:lnTo>
                      <a:pt x="911" y="32"/>
                    </a:lnTo>
                    <a:lnTo>
                      <a:pt x="911" y="48"/>
                    </a:lnTo>
                    <a:cubicBezTo>
                      <a:pt x="922" y="30"/>
                      <a:pt x="940" y="30"/>
                      <a:pt x="940" y="30"/>
                    </a:cubicBezTo>
                    <a:cubicBezTo>
                      <a:pt x="952" y="30"/>
                      <a:pt x="958" y="38"/>
                      <a:pt x="958" y="38"/>
                    </a:cubicBezTo>
                    <a:cubicBezTo>
                      <a:pt x="965" y="45"/>
                      <a:pt x="965" y="57"/>
                      <a:pt x="965" y="57"/>
                    </a:cubicBezTo>
                    <a:lnTo>
                      <a:pt x="965" y="118"/>
                    </a:lnTo>
                    <a:lnTo>
                      <a:pt x="942" y="118"/>
                    </a:lnTo>
                    <a:lnTo>
                      <a:pt x="942" y="63"/>
                    </a:lnTo>
                    <a:cubicBezTo>
                      <a:pt x="942" y="49"/>
                      <a:pt x="932" y="49"/>
                      <a:pt x="932" y="49"/>
                    </a:cubicBezTo>
                    <a:cubicBezTo>
                      <a:pt x="921" y="49"/>
                      <a:pt x="911" y="64"/>
                      <a:pt x="911" y="64"/>
                    </a:cubicBezTo>
                    <a:lnTo>
                      <a:pt x="911" y="118"/>
                    </a:lnTo>
                    <a:lnTo>
                      <a:pt x="888" y="118"/>
                    </a:lnTo>
                    <a:close/>
                    <a:moveTo>
                      <a:pt x="1029" y="120"/>
                    </a:moveTo>
                    <a:lnTo>
                      <a:pt x="1029" y="120"/>
                    </a:lnTo>
                    <a:cubicBezTo>
                      <a:pt x="1009" y="120"/>
                      <a:pt x="997" y="108"/>
                      <a:pt x="997" y="108"/>
                    </a:cubicBezTo>
                    <a:cubicBezTo>
                      <a:pt x="985" y="96"/>
                      <a:pt x="985" y="75"/>
                      <a:pt x="985" y="75"/>
                    </a:cubicBezTo>
                    <a:cubicBezTo>
                      <a:pt x="985" y="54"/>
                      <a:pt x="997" y="42"/>
                      <a:pt x="997" y="42"/>
                    </a:cubicBezTo>
                    <a:cubicBezTo>
                      <a:pt x="1009" y="30"/>
                      <a:pt x="1029" y="30"/>
                      <a:pt x="1029" y="30"/>
                    </a:cubicBezTo>
                    <a:cubicBezTo>
                      <a:pt x="1050" y="30"/>
                      <a:pt x="1062" y="42"/>
                      <a:pt x="1062" y="42"/>
                    </a:cubicBezTo>
                    <a:cubicBezTo>
                      <a:pt x="1074" y="54"/>
                      <a:pt x="1074" y="75"/>
                      <a:pt x="1074" y="75"/>
                    </a:cubicBezTo>
                    <a:cubicBezTo>
                      <a:pt x="1074" y="96"/>
                      <a:pt x="1062" y="108"/>
                      <a:pt x="1062" y="108"/>
                    </a:cubicBezTo>
                    <a:cubicBezTo>
                      <a:pt x="1050" y="120"/>
                      <a:pt x="1029" y="120"/>
                      <a:pt x="1029" y="120"/>
                    </a:cubicBezTo>
                    <a:close/>
                    <a:moveTo>
                      <a:pt x="1029" y="106"/>
                    </a:moveTo>
                    <a:lnTo>
                      <a:pt x="1029" y="106"/>
                    </a:lnTo>
                    <a:cubicBezTo>
                      <a:pt x="1049" y="106"/>
                      <a:pt x="1049" y="75"/>
                      <a:pt x="1049" y="75"/>
                    </a:cubicBezTo>
                    <a:cubicBezTo>
                      <a:pt x="1049" y="61"/>
                      <a:pt x="1044" y="53"/>
                      <a:pt x="1044" y="53"/>
                    </a:cubicBezTo>
                    <a:cubicBezTo>
                      <a:pt x="1039" y="45"/>
                      <a:pt x="1029" y="45"/>
                      <a:pt x="1029" y="45"/>
                    </a:cubicBezTo>
                    <a:cubicBezTo>
                      <a:pt x="1020" y="45"/>
                      <a:pt x="1015" y="53"/>
                      <a:pt x="1015" y="53"/>
                    </a:cubicBezTo>
                    <a:cubicBezTo>
                      <a:pt x="1010" y="61"/>
                      <a:pt x="1010" y="75"/>
                      <a:pt x="1010" y="75"/>
                    </a:cubicBezTo>
                    <a:cubicBezTo>
                      <a:pt x="1010" y="89"/>
                      <a:pt x="1015" y="97"/>
                      <a:pt x="1015" y="97"/>
                    </a:cubicBezTo>
                    <a:cubicBezTo>
                      <a:pt x="1020" y="106"/>
                      <a:pt x="1029" y="106"/>
                      <a:pt x="1029" y="106"/>
                    </a:cubicBezTo>
                    <a:close/>
                    <a:moveTo>
                      <a:pt x="1158" y="116"/>
                    </a:moveTo>
                    <a:lnTo>
                      <a:pt x="1158" y="116"/>
                    </a:lnTo>
                    <a:cubicBezTo>
                      <a:pt x="1144" y="120"/>
                      <a:pt x="1132" y="120"/>
                      <a:pt x="1132" y="120"/>
                    </a:cubicBezTo>
                    <a:cubicBezTo>
                      <a:pt x="1111" y="120"/>
                      <a:pt x="1099" y="108"/>
                      <a:pt x="1099" y="108"/>
                    </a:cubicBezTo>
                    <a:cubicBezTo>
                      <a:pt x="1087" y="96"/>
                      <a:pt x="1087" y="75"/>
                      <a:pt x="1087" y="75"/>
                    </a:cubicBezTo>
                    <a:cubicBezTo>
                      <a:pt x="1087" y="54"/>
                      <a:pt x="1100" y="42"/>
                      <a:pt x="1100" y="42"/>
                    </a:cubicBezTo>
                    <a:cubicBezTo>
                      <a:pt x="1112" y="30"/>
                      <a:pt x="1134" y="30"/>
                      <a:pt x="1134" y="30"/>
                    </a:cubicBezTo>
                    <a:cubicBezTo>
                      <a:pt x="1144" y="30"/>
                      <a:pt x="1158" y="34"/>
                      <a:pt x="1158" y="34"/>
                    </a:cubicBezTo>
                    <a:lnTo>
                      <a:pt x="1158" y="50"/>
                    </a:lnTo>
                    <a:cubicBezTo>
                      <a:pt x="1143" y="46"/>
                      <a:pt x="1135" y="46"/>
                      <a:pt x="1135" y="46"/>
                    </a:cubicBezTo>
                    <a:cubicBezTo>
                      <a:pt x="1125" y="46"/>
                      <a:pt x="1118" y="54"/>
                      <a:pt x="1118" y="54"/>
                    </a:cubicBezTo>
                    <a:cubicBezTo>
                      <a:pt x="1112" y="62"/>
                      <a:pt x="1112" y="75"/>
                      <a:pt x="1112" y="75"/>
                    </a:cubicBezTo>
                    <a:cubicBezTo>
                      <a:pt x="1112" y="88"/>
                      <a:pt x="1119" y="97"/>
                      <a:pt x="1119" y="97"/>
                    </a:cubicBezTo>
                    <a:cubicBezTo>
                      <a:pt x="1126" y="105"/>
                      <a:pt x="1137" y="105"/>
                      <a:pt x="1137" y="105"/>
                    </a:cubicBezTo>
                    <a:cubicBezTo>
                      <a:pt x="1147" y="105"/>
                      <a:pt x="1158" y="100"/>
                      <a:pt x="1158" y="100"/>
                    </a:cubicBezTo>
                    <a:lnTo>
                      <a:pt x="1158" y="116"/>
                    </a:lnTo>
                    <a:close/>
                    <a:moveTo>
                      <a:pt x="1181" y="149"/>
                    </a:moveTo>
                    <a:lnTo>
                      <a:pt x="1181" y="149"/>
                    </a:lnTo>
                    <a:lnTo>
                      <a:pt x="1200" y="118"/>
                    </a:lnTo>
                    <a:lnTo>
                      <a:pt x="1168" y="32"/>
                    </a:lnTo>
                    <a:lnTo>
                      <a:pt x="1193" y="32"/>
                    </a:lnTo>
                    <a:lnTo>
                      <a:pt x="1214" y="90"/>
                    </a:lnTo>
                    <a:lnTo>
                      <a:pt x="1240" y="32"/>
                    </a:lnTo>
                    <a:lnTo>
                      <a:pt x="1257" y="32"/>
                    </a:lnTo>
                    <a:lnTo>
                      <a:pt x="1204" y="149"/>
                    </a:lnTo>
                    <a:lnTo>
                      <a:pt x="1181" y="149"/>
                    </a:lnTo>
                    <a:close/>
                    <a:moveTo>
                      <a:pt x="1318" y="118"/>
                    </a:moveTo>
                    <a:lnTo>
                      <a:pt x="1318" y="118"/>
                    </a:lnTo>
                    <a:cubicBezTo>
                      <a:pt x="1310" y="120"/>
                      <a:pt x="1305" y="120"/>
                      <a:pt x="1305" y="120"/>
                    </a:cubicBezTo>
                    <a:cubicBezTo>
                      <a:pt x="1275" y="120"/>
                      <a:pt x="1275" y="92"/>
                      <a:pt x="1275" y="92"/>
                    </a:cubicBezTo>
                    <a:lnTo>
                      <a:pt x="1275" y="47"/>
                    </a:lnTo>
                    <a:lnTo>
                      <a:pt x="1265" y="47"/>
                    </a:lnTo>
                    <a:lnTo>
                      <a:pt x="1265" y="32"/>
                    </a:lnTo>
                    <a:lnTo>
                      <a:pt x="1275" y="32"/>
                    </a:lnTo>
                    <a:lnTo>
                      <a:pt x="1275" y="18"/>
                    </a:lnTo>
                    <a:lnTo>
                      <a:pt x="1298" y="15"/>
                    </a:lnTo>
                    <a:lnTo>
                      <a:pt x="1298" y="32"/>
                    </a:lnTo>
                    <a:lnTo>
                      <a:pt x="1316" y="32"/>
                    </a:lnTo>
                    <a:lnTo>
                      <a:pt x="1316" y="47"/>
                    </a:lnTo>
                    <a:lnTo>
                      <a:pt x="1298" y="47"/>
                    </a:lnTo>
                    <a:lnTo>
                      <a:pt x="1298" y="89"/>
                    </a:lnTo>
                    <a:cubicBezTo>
                      <a:pt x="1298" y="105"/>
                      <a:pt x="1311" y="105"/>
                      <a:pt x="1311" y="105"/>
                    </a:cubicBezTo>
                    <a:cubicBezTo>
                      <a:pt x="1314" y="105"/>
                      <a:pt x="1318" y="104"/>
                      <a:pt x="1318" y="104"/>
                    </a:cubicBezTo>
                    <a:lnTo>
                      <a:pt x="1318" y="118"/>
                    </a:lnTo>
                    <a:close/>
                    <a:moveTo>
                      <a:pt x="1408" y="115"/>
                    </a:moveTo>
                    <a:lnTo>
                      <a:pt x="1408" y="115"/>
                    </a:lnTo>
                    <a:cubicBezTo>
                      <a:pt x="1392" y="120"/>
                      <a:pt x="1377" y="120"/>
                      <a:pt x="1377" y="120"/>
                    </a:cubicBezTo>
                    <a:cubicBezTo>
                      <a:pt x="1356" y="120"/>
                      <a:pt x="1343" y="108"/>
                      <a:pt x="1343" y="108"/>
                    </a:cubicBezTo>
                    <a:cubicBezTo>
                      <a:pt x="1331" y="96"/>
                      <a:pt x="1331" y="75"/>
                      <a:pt x="1331" y="75"/>
                    </a:cubicBezTo>
                    <a:cubicBezTo>
                      <a:pt x="1331" y="55"/>
                      <a:pt x="1342" y="43"/>
                      <a:pt x="1342" y="43"/>
                    </a:cubicBezTo>
                    <a:cubicBezTo>
                      <a:pt x="1354" y="30"/>
                      <a:pt x="1372" y="30"/>
                      <a:pt x="1372" y="30"/>
                    </a:cubicBezTo>
                    <a:cubicBezTo>
                      <a:pt x="1391" y="30"/>
                      <a:pt x="1400" y="42"/>
                      <a:pt x="1400" y="42"/>
                    </a:cubicBezTo>
                    <a:cubicBezTo>
                      <a:pt x="1408" y="54"/>
                      <a:pt x="1408" y="80"/>
                      <a:pt x="1408" y="80"/>
                    </a:cubicBezTo>
                    <a:lnTo>
                      <a:pt x="1355" y="80"/>
                    </a:lnTo>
                    <a:cubicBezTo>
                      <a:pt x="1358" y="104"/>
                      <a:pt x="1382" y="104"/>
                      <a:pt x="1382" y="104"/>
                    </a:cubicBezTo>
                    <a:cubicBezTo>
                      <a:pt x="1394" y="104"/>
                      <a:pt x="1408" y="99"/>
                      <a:pt x="1408" y="99"/>
                    </a:cubicBezTo>
                    <a:lnTo>
                      <a:pt x="1408" y="115"/>
                    </a:lnTo>
                    <a:close/>
                    <a:moveTo>
                      <a:pt x="1355" y="67"/>
                    </a:moveTo>
                    <a:lnTo>
                      <a:pt x="1355" y="67"/>
                    </a:lnTo>
                    <a:lnTo>
                      <a:pt x="1386" y="67"/>
                    </a:lnTo>
                    <a:cubicBezTo>
                      <a:pt x="1386" y="45"/>
                      <a:pt x="1372" y="45"/>
                      <a:pt x="1372" y="45"/>
                    </a:cubicBezTo>
                    <a:cubicBezTo>
                      <a:pt x="1357" y="45"/>
                      <a:pt x="1355" y="67"/>
                      <a:pt x="1355" y="67"/>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96" name="Freeform 1704"/>
              <p:cNvSpPr>
                <a:spLocks noEditPoints="1"/>
              </p:cNvSpPr>
              <p:nvPr/>
            </p:nvSpPr>
            <p:spPr bwMode="auto">
              <a:xfrm>
                <a:off x="4417" y="1887"/>
                <a:ext cx="557" cy="52"/>
              </a:xfrm>
              <a:custGeom>
                <a:avLst/>
                <a:gdLst>
                  <a:gd name="T0" fmla="*/ 0 w 1574"/>
                  <a:gd name="T1" fmla="*/ 0 h 154"/>
                  <a:gd name="T2" fmla="*/ 0 w 1574"/>
                  <a:gd name="T3" fmla="*/ 0 h 154"/>
                  <a:gd name="T4" fmla="*/ 0 w 1574"/>
                  <a:gd name="T5" fmla="*/ 0 h 154"/>
                  <a:gd name="T6" fmla="*/ 0 w 1574"/>
                  <a:gd name="T7" fmla="*/ 0 h 154"/>
                  <a:gd name="T8" fmla="*/ 0 w 1574"/>
                  <a:gd name="T9" fmla="*/ 0 h 154"/>
                  <a:gd name="T10" fmla="*/ 0 w 1574"/>
                  <a:gd name="T11" fmla="*/ 0 h 154"/>
                  <a:gd name="T12" fmla="*/ 0 w 1574"/>
                  <a:gd name="T13" fmla="*/ 0 h 154"/>
                  <a:gd name="T14" fmla="*/ 0 w 1574"/>
                  <a:gd name="T15" fmla="*/ 0 h 154"/>
                  <a:gd name="T16" fmla="*/ 0 w 1574"/>
                  <a:gd name="T17" fmla="*/ 0 h 154"/>
                  <a:gd name="T18" fmla="*/ 0 w 1574"/>
                  <a:gd name="T19" fmla="*/ 0 h 154"/>
                  <a:gd name="T20" fmla="*/ 0 w 1574"/>
                  <a:gd name="T21" fmla="*/ 0 h 154"/>
                  <a:gd name="T22" fmla="*/ 0 w 1574"/>
                  <a:gd name="T23" fmla="*/ 0 h 154"/>
                  <a:gd name="T24" fmla="*/ 0 w 1574"/>
                  <a:gd name="T25" fmla="*/ 0 h 154"/>
                  <a:gd name="T26" fmla="*/ 0 w 1574"/>
                  <a:gd name="T27" fmla="*/ 0 h 154"/>
                  <a:gd name="T28" fmla="*/ 0 w 1574"/>
                  <a:gd name="T29" fmla="*/ 0 h 154"/>
                  <a:gd name="T30" fmla="*/ 0 w 1574"/>
                  <a:gd name="T31" fmla="*/ 0 h 154"/>
                  <a:gd name="T32" fmla="*/ 0 w 1574"/>
                  <a:gd name="T33" fmla="*/ 0 h 154"/>
                  <a:gd name="T34" fmla="*/ 0 w 1574"/>
                  <a:gd name="T35" fmla="*/ 0 h 154"/>
                  <a:gd name="T36" fmla="*/ 0 w 1574"/>
                  <a:gd name="T37" fmla="*/ 0 h 154"/>
                  <a:gd name="T38" fmla="*/ 0 w 1574"/>
                  <a:gd name="T39" fmla="*/ 0 h 154"/>
                  <a:gd name="T40" fmla="*/ 0 w 1574"/>
                  <a:gd name="T41" fmla="*/ 0 h 154"/>
                  <a:gd name="T42" fmla="*/ 0 w 1574"/>
                  <a:gd name="T43" fmla="*/ 0 h 154"/>
                  <a:gd name="T44" fmla="*/ 0 w 1574"/>
                  <a:gd name="T45" fmla="*/ 0 h 154"/>
                  <a:gd name="T46" fmla="*/ 0 w 1574"/>
                  <a:gd name="T47" fmla="*/ 0 h 154"/>
                  <a:gd name="T48" fmla="*/ 0 w 1574"/>
                  <a:gd name="T49" fmla="*/ 0 h 154"/>
                  <a:gd name="T50" fmla="*/ 0 w 1574"/>
                  <a:gd name="T51" fmla="*/ 0 h 154"/>
                  <a:gd name="T52" fmla="*/ 0 w 1574"/>
                  <a:gd name="T53" fmla="*/ 0 h 154"/>
                  <a:gd name="T54" fmla="*/ 0 w 1574"/>
                  <a:gd name="T55" fmla="*/ 0 h 154"/>
                  <a:gd name="T56" fmla="*/ 0 w 1574"/>
                  <a:gd name="T57" fmla="*/ 0 h 154"/>
                  <a:gd name="T58" fmla="*/ 0 w 1574"/>
                  <a:gd name="T59" fmla="*/ 0 h 154"/>
                  <a:gd name="T60" fmla="*/ 0 w 1574"/>
                  <a:gd name="T61" fmla="*/ 0 h 154"/>
                  <a:gd name="T62" fmla="*/ 0 w 1574"/>
                  <a:gd name="T63" fmla="*/ 0 h 154"/>
                  <a:gd name="T64" fmla="*/ 0 w 1574"/>
                  <a:gd name="T65" fmla="*/ 0 h 154"/>
                  <a:gd name="T66" fmla="*/ 0 w 1574"/>
                  <a:gd name="T67" fmla="*/ 0 h 154"/>
                  <a:gd name="T68" fmla="*/ 0 w 1574"/>
                  <a:gd name="T69" fmla="*/ 0 h 154"/>
                  <a:gd name="T70" fmla="*/ 0 w 1574"/>
                  <a:gd name="T71" fmla="*/ 0 h 154"/>
                  <a:gd name="T72" fmla="*/ 0 w 1574"/>
                  <a:gd name="T73" fmla="*/ 0 h 154"/>
                  <a:gd name="T74" fmla="*/ 0 w 1574"/>
                  <a:gd name="T75" fmla="*/ 0 h 154"/>
                  <a:gd name="T76" fmla="*/ 0 w 1574"/>
                  <a:gd name="T77" fmla="*/ 0 h 154"/>
                  <a:gd name="T78" fmla="*/ 0 w 1574"/>
                  <a:gd name="T79" fmla="*/ 0 h 154"/>
                  <a:gd name="T80" fmla="*/ 0 w 1574"/>
                  <a:gd name="T81" fmla="*/ 0 h 154"/>
                  <a:gd name="T82" fmla="*/ 0 w 1574"/>
                  <a:gd name="T83" fmla="*/ 0 h 154"/>
                  <a:gd name="T84" fmla="*/ 0 w 1574"/>
                  <a:gd name="T85" fmla="*/ 0 h 154"/>
                  <a:gd name="T86" fmla="*/ 0 w 1574"/>
                  <a:gd name="T87" fmla="*/ 0 h 154"/>
                  <a:gd name="T88" fmla="*/ 0 w 1574"/>
                  <a:gd name="T89" fmla="*/ 0 h 154"/>
                  <a:gd name="T90" fmla="*/ 0 w 1574"/>
                  <a:gd name="T91" fmla="*/ 0 h 154"/>
                  <a:gd name="T92" fmla="*/ 0 w 1574"/>
                  <a:gd name="T93" fmla="*/ 0 h 154"/>
                  <a:gd name="T94" fmla="*/ 0 w 1574"/>
                  <a:gd name="T95" fmla="*/ 0 h 154"/>
                  <a:gd name="T96" fmla="*/ 0 w 1574"/>
                  <a:gd name="T97" fmla="*/ 0 h 154"/>
                  <a:gd name="T98" fmla="*/ 0 w 1574"/>
                  <a:gd name="T99" fmla="*/ 0 h 154"/>
                  <a:gd name="T100" fmla="*/ 0 w 1574"/>
                  <a:gd name="T101" fmla="*/ 0 h 1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574" h="154">
                    <a:moveTo>
                      <a:pt x="101" y="119"/>
                    </a:moveTo>
                    <a:lnTo>
                      <a:pt x="101" y="119"/>
                    </a:lnTo>
                    <a:cubicBezTo>
                      <a:pt x="84" y="127"/>
                      <a:pt x="61" y="127"/>
                      <a:pt x="61" y="127"/>
                    </a:cubicBezTo>
                    <a:cubicBezTo>
                      <a:pt x="32" y="127"/>
                      <a:pt x="16" y="110"/>
                      <a:pt x="16" y="110"/>
                    </a:cubicBezTo>
                    <a:cubicBezTo>
                      <a:pt x="0" y="94"/>
                      <a:pt x="0" y="66"/>
                      <a:pt x="0" y="66"/>
                    </a:cubicBezTo>
                    <a:cubicBezTo>
                      <a:pt x="0" y="37"/>
                      <a:pt x="16" y="21"/>
                      <a:pt x="16" y="21"/>
                    </a:cubicBezTo>
                    <a:cubicBezTo>
                      <a:pt x="32" y="5"/>
                      <a:pt x="62" y="5"/>
                      <a:pt x="62" y="5"/>
                    </a:cubicBezTo>
                    <a:cubicBezTo>
                      <a:pt x="81" y="5"/>
                      <a:pt x="100" y="10"/>
                      <a:pt x="100" y="10"/>
                    </a:cubicBezTo>
                    <a:lnTo>
                      <a:pt x="100" y="28"/>
                    </a:lnTo>
                    <a:cubicBezTo>
                      <a:pt x="78" y="21"/>
                      <a:pt x="64" y="21"/>
                      <a:pt x="64" y="21"/>
                    </a:cubicBezTo>
                    <a:cubicBezTo>
                      <a:pt x="46" y="21"/>
                      <a:pt x="36" y="33"/>
                      <a:pt x="36" y="33"/>
                    </a:cubicBezTo>
                    <a:cubicBezTo>
                      <a:pt x="26" y="44"/>
                      <a:pt x="26" y="65"/>
                      <a:pt x="26" y="65"/>
                    </a:cubicBezTo>
                    <a:cubicBezTo>
                      <a:pt x="26" y="86"/>
                      <a:pt x="37" y="98"/>
                      <a:pt x="37" y="98"/>
                    </a:cubicBezTo>
                    <a:cubicBezTo>
                      <a:pt x="47" y="110"/>
                      <a:pt x="66" y="110"/>
                      <a:pt x="66" y="110"/>
                    </a:cubicBezTo>
                    <a:cubicBezTo>
                      <a:pt x="83" y="110"/>
                      <a:pt x="101" y="101"/>
                      <a:pt x="101" y="101"/>
                    </a:cubicBezTo>
                    <a:lnTo>
                      <a:pt x="101" y="119"/>
                    </a:lnTo>
                    <a:close/>
                    <a:moveTo>
                      <a:pt x="122" y="124"/>
                    </a:moveTo>
                    <a:lnTo>
                      <a:pt x="122" y="124"/>
                    </a:lnTo>
                    <a:lnTo>
                      <a:pt x="122" y="8"/>
                    </a:lnTo>
                    <a:lnTo>
                      <a:pt x="172" y="8"/>
                    </a:lnTo>
                    <a:cubicBezTo>
                      <a:pt x="198" y="8"/>
                      <a:pt x="213" y="22"/>
                      <a:pt x="213" y="22"/>
                    </a:cubicBezTo>
                    <a:cubicBezTo>
                      <a:pt x="227" y="36"/>
                      <a:pt x="227" y="63"/>
                      <a:pt x="227" y="63"/>
                    </a:cubicBezTo>
                    <a:cubicBezTo>
                      <a:pt x="227" y="92"/>
                      <a:pt x="212" y="108"/>
                      <a:pt x="212" y="108"/>
                    </a:cubicBezTo>
                    <a:cubicBezTo>
                      <a:pt x="197" y="124"/>
                      <a:pt x="169" y="124"/>
                      <a:pt x="169" y="124"/>
                    </a:cubicBezTo>
                    <a:lnTo>
                      <a:pt x="122" y="124"/>
                    </a:lnTo>
                    <a:close/>
                    <a:moveTo>
                      <a:pt x="146" y="107"/>
                    </a:moveTo>
                    <a:lnTo>
                      <a:pt x="146" y="107"/>
                    </a:lnTo>
                    <a:lnTo>
                      <a:pt x="164" y="107"/>
                    </a:lnTo>
                    <a:cubicBezTo>
                      <a:pt x="183" y="107"/>
                      <a:pt x="192" y="97"/>
                      <a:pt x="192" y="97"/>
                    </a:cubicBezTo>
                    <a:cubicBezTo>
                      <a:pt x="201" y="86"/>
                      <a:pt x="201" y="65"/>
                      <a:pt x="201" y="65"/>
                    </a:cubicBezTo>
                    <a:cubicBezTo>
                      <a:pt x="201" y="48"/>
                      <a:pt x="194" y="37"/>
                      <a:pt x="194" y="37"/>
                    </a:cubicBezTo>
                    <a:cubicBezTo>
                      <a:pt x="189" y="30"/>
                      <a:pt x="182" y="27"/>
                      <a:pt x="182" y="27"/>
                    </a:cubicBezTo>
                    <a:cubicBezTo>
                      <a:pt x="174" y="24"/>
                      <a:pt x="160" y="24"/>
                      <a:pt x="160" y="24"/>
                    </a:cubicBezTo>
                    <a:lnTo>
                      <a:pt x="146" y="24"/>
                    </a:lnTo>
                    <a:lnTo>
                      <a:pt x="146" y="107"/>
                    </a:lnTo>
                    <a:close/>
                    <a:moveTo>
                      <a:pt x="257" y="124"/>
                    </a:moveTo>
                    <a:lnTo>
                      <a:pt x="257" y="124"/>
                    </a:lnTo>
                    <a:lnTo>
                      <a:pt x="257" y="110"/>
                    </a:lnTo>
                    <a:lnTo>
                      <a:pt x="280" y="110"/>
                    </a:lnTo>
                    <a:lnTo>
                      <a:pt x="280" y="25"/>
                    </a:lnTo>
                    <a:lnTo>
                      <a:pt x="257" y="31"/>
                    </a:lnTo>
                    <a:lnTo>
                      <a:pt x="257" y="17"/>
                    </a:lnTo>
                    <a:lnTo>
                      <a:pt x="303" y="5"/>
                    </a:lnTo>
                    <a:lnTo>
                      <a:pt x="303" y="110"/>
                    </a:lnTo>
                    <a:lnTo>
                      <a:pt x="326" y="110"/>
                    </a:lnTo>
                    <a:lnTo>
                      <a:pt x="326" y="124"/>
                    </a:lnTo>
                    <a:lnTo>
                      <a:pt x="257" y="124"/>
                    </a:lnTo>
                    <a:close/>
                    <a:moveTo>
                      <a:pt x="401" y="124"/>
                    </a:moveTo>
                    <a:lnTo>
                      <a:pt x="401" y="124"/>
                    </a:lnTo>
                    <a:lnTo>
                      <a:pt x="401" y="93"/>
                    </a:lnTo>
                    <a:lnTo>
                      <a:pt x="347" y="93"/>
                    </a:lnTo>
                    <a:lnTo>
                      <a:pt x="347" y="75"/>
                    </a:lnTo>
                    <a:lnTo>
                      <a:pt x="400" y="8"/>
                    </a:lnTo>
                    <a:lnTo>
                      <a:pt x="422" y="8"/>
                    </a:lnTo>
                    <a:lnTo>
                      <a:pt x="422" y="75"/>
                    </a:lnTo>
                    <a:lnTo>
                      <a:pt x="435" y="75"/>
                    </a:lnTo>
                    <a:lnTo>
                      <a:pt x="435" y="93"/>
                    </a:lnTo>
                    <a:lnTo>
                      <a:pt x="422" y="93"/>
                    </a:lnTo>
                    <a:lnTo>
                      <a:pt x="422" y="124"/>
                    </a:lnTo>
                    <a:lnTo>
                      <a:pt x="401" y="124"/>
                    </a:lnTo>
                    <a:close/>
                    <a:moveTo>
                      <a:pt x="366" y="75"/>
                    </a:moveTo>
                    <a:lnTo>
                      <a:pt x="366" y="75"/>
                    </a:lnTo>
                    <a:lnTo>
                      <a:pt x="402" y="75"/>
                    </a:lnTo>
                    <a:lnTo>
                      <a:pt x="402" y="30"/>
                    </a:lnTo>
                    <a:lnTo>
                      <a:pt x="366" y="75"/>
                    </a:lnTo>
                    <a:close/>
                    <a:moveTo>
                      <a:pt x="460" y="124"/>
                    </a:moveTo>
                    <a:lnTo>
                      <a:pt x="460" y="124"/>
                    </a:lnTo>
                    <a:lnTo>
                      <a:pt x="460" y="0"/>
                    </a:lnTo>
                    <a:lnTo>
                      <a:pt x="483" y="0"/>
                    </a:lnTo>
                    <a:lnTo>
                      <a:pt x="483" y="124"/>
                    </a:lnTo>
                    <a:lnTo>
                      <a:pt x="460" y="124"/>
                    </a:lnTo>
                    <a:close/>
                    <a:moveTo>
                      <a:pt x="548" y="126"/>
                    </a:moveTo>
                    <a:lnTo>
                      <a:pt x="548" y="126"/>
                    </a:lnTo>
                    <a:cubicBezTo>
                      <a:pt x="528" y="126"/>
                      <a:pt x="516" y="113"/>
                      <a:pt x="516" y="113"/>
                    </a:cubicBezTo>
                    <a:cubicBezTo>
                      <a:pt x="504" y="101"/>
                      <a:pt x="504" y="81"/>
                      <a:pt x="504" y="81"/>
                    </a:cubicBezTo>
                    <a:cubicBezTo>
                      <a:pt x="504" y="60"/>
                      <a:pt x="516" y="48"/>
                      <a:pt x="516" y="48"/>
                    </a:cubicBezTo>
                    <a:cubicBezTo>
                      <a:pt x="528" y="36"/>
                      <a:pt x="549" y="36"/>
                      <a:pt x="549" y="36"/>
                    </a:cubicBezTo>
                    <a:cubicBezTo>
                      <a:pt x="569" y="36"/>
                      <a:pt x="581" y="48"/>
                      <a:pt x="581" y="48"/>
                    </a:cubicBezTo>
                    <a:cubicBezTo>
                      <a:pt x="593" y="60"/>
                      <a:pt x="593" y="81"/>
                      <a:pt x="593" y="81"/>
                    </a:cubicBezTo>
                    <a:cubicBezTo>
                      <a:pt x="593" y="102"/>
                      <a:pt x="581" y="114"/>
                      <a:pt x="581" y="114"/>
                    </a:cubicBezTo>
                    <a:cubicBezTo>
                      <a:pt x="569" y="126"/>
                      <a:pt x="548" y="126"/>
                      <a:pt x="548" y="126"/>
                    </a:cubicBezTo>
                    <a:close/>
                    <a:moveTo>
                      <a:pt x="549" y="111"/>
                    </a:moveTo>
                    <a:lnTo>
                      <a:pt x="549" y="111"/>
                    </a:lnTo>
                    <a:cubicBezTo>
                      <a:pt x="568" y="111"/>
                      <a:pt x="568" y="81"/>
                      <a:pt x="568" y="81"/>
                    </a:cubicBezTo>
                    <a:cubicBezTo>
                      <a:pt x="568" y="67"/>
                      <a:pt x="563" y="58"/>
                      <a:pt x="563" y="58"/>
                    </a:cubicBezTo>
                    <a:cubicBezTo>
                      <a:pt x="558" y="50"/>
                      <a:pt x="549" y="50"/>
                      <a:pt x="549" y="50"/>
                    </a:cubicBezTo>
                    <a:cubicBezTo>
                      <a:pt x="539" y="50"/>
                      <a:pt x="534" y="58"/>
                      <a:pt x="534" y="58"/>
                    </a:cubicBezTo>
                    <a:cubicBezTo>
                      <a:pt x="529" y="67"/>
                      <a:pt x="529" y="81"/>
                      <a:pt x="529" y="81"/>
                    </a:cubicBezTo>
                    <a:cubicBezTo>
                      <a:pt x="529" y="95"/>
                      <a:pt x="534" y="103"/>
                      <a:pt x="534" y="103"/>
                    </a:cubicBezTo>
                    <a:cubicBezTo>
                      <a:pt x="539" y="111"/>
                      <a:pt x="549" y="111"/>
                      <a:pt x="549" y="111"/>
                    </a:cubicBezTo>
                    <a:close/>
                    <a:moveTo>
                      <a:pt x="630" y="124"/>
                    </a:moveTo>
                    <a:lnTo>
                      <a:pt x="630" y="124"/>
                    </a:lnTo>
                    <a:lnTo>
                      <a:pt x="606" y="38"/>
                    </a:lnTo>
                    <a:lnTo>
                      <a:pt x="627" y="38"/>
                    </a:lnTo>
                    <a:lnTo>
                      <a:pt x="644" y="98"/>
                    </a:lnTo>
                    <a:lnTo>
                      <a:pt x="662" y="38"/>
                    </a:lnTo>
                    <a:lnTo>
                      <a:pt x="682" y="38"/>
                    </a:lnTo>
                    <a:lnTo>
                      <a:pt x="698" y="98"/>
                    </a:lnTo>
                    <a:lnTo>
                      <a:pt x="716" y="38"/>
                    </a:lnTo>
                    <a:lnTo>
                      <a:pt x="733" y="38"/>
                    </a:lnTo>
                    <a:lnTo>
                      <a:pt x="707" y="124"/>
                    </a:lnTo>
                    <a:lnTo>
                      <a:pt x="685" y="124"/>
                    </a:lnTo>
                    <a:lnTo>
                      <a:pt x="669" y="65"/>
                    </a:lnTo>
                    <a:lnTo>
                      <a:pt x="652" y="124"/>
                    </a:lnTo>
                    <a:lnTo>
                      <a:pt x="630" y="124"/>
                    </a:lnTo>
                    <a:close/>
                    <a:moveTo>
                      <a:pt x="805" y="124"/>
                    </a:moveTo>
                    <a:lnTo>
                      <a:pt x="805" y="124"/>
                    </a:lnTo>
                    <a:lnTo>
                      <a:pt x="805" y="8"/>
                    </a:lnTo>
                    <a:lnTo>
                      <a:pt x="837" y="8"/>
                    </a:lnTo>
                    <a:lnTo>
                      <a:pt x="865" y="89"/>
                    </a:lnTo>
                    <a:lnTo>
                      <a:pt x="894" y="8"/>
                    </a:lnTo>
                    <a:lnTo>
                      <a:pt x="922" y="8"/>
                    </a:lnTo>
                    <a:lnTo>
                      <a:pt x="922" y="124"/>
                    </a:lnTo>
                    <a:lnTo>
                      <a:pt x="899" y="124"/>
                    </a:lnTo>
                    <a:lnTo>
                      <a:pt x="899" y="36"/>
                    </a:lnTo>
                    <a:lnTo>
                      <a:pt x="871" y="116"/>
                    </a:lnTo>
                    <a:lnTo>
                      <a:pt x="852" y="116"/>
                    </a:lnTo>
                    <a:lnTo>
                      <a:pt x="824" y="35"/>
                    </a:lnTo>
                    <a:lnTo>
                      <a:pt x="824" y="124"/>
                    </a:lnTo>
                    <a:lnTo>
                      <a:pt x="805" y="124"/>
                    </a:lnTo>
                    <a:close/>
                    <a:moveTo>
                      <a:pt x="987" y="126"/>
                    </a:moveTo>
                    <a:lnTo>
                      <a:pt x="987" y="126"/>
                    </a:lnTo>
                    <a:cubicBezTo>
                      <a:pt x="967" y="126"/>
                      <a:pt x="955" y="113"/>
                      <a:pt x="955" y="113"/>
                    </a:cubicBezTo>
                    <a:cubicBezTo>
                      <a:pt x="943" y="101"/>
                      <a:pt x="943" y="81"/>
                      <a:pt x="943" y="81"/>
                    </a:cubicBezTo>
                    <a:cubicBezTo>
                      <a:pt x="943" y="60"/>
                      <a:pt x="955" y="48"/>
                      <a:pt x="955" y="48"/>
                    </a:cubicBezTo>
                    <a:cubicBezTo>
                      <a:pt x="967" y="36"/>
                      <a:pt x="987" y="36"/>
                      <a:pt x="987" y="36"/>
                    </a:cubicBezTo>
                    <a:cubicBezTo>
                      <a:pt x="1008" y="36"/>
                      <a:pt x="1020" y="48"/>
                      <a:pt x="1020" y="48"/>
                    </a:cubicBezTo>
                    <a:cubicBezTo>
                      <a:pt x="1032" y="60"/>
                      <a:pt x="1032" y="81"/>
                      <a:pt x="1032" y="81"/>
                    </a:cubicBezTo>
                    <a:cubicBezTo>
                      <a:pt x="1032" y="102"/>
                      <a:pt x="1020" y="114"/>
                      <a:pt x="1020" y="114"/>
                    </a:cubicBezTo>
                    <a:cubicBezTo>
                      <a:pt x="1008" y="126"/>
                      <a:pt x="987" y="126"/>
                      <a:pt x="987" y="126"/>
                    </a:cubicBezTo>
                    <a:close/>
                    <a:moveTo>
                      <a:pt x="987" y="111"/>
                    </a:moveTo>
                    <a:lnTo>
                      <a:pt x="987" y="111"/>
                    </a:lnTo>
                    <a:cubicBezTo>
                      <a:pt x="1007" y="111"/>
                      <a:pt x="1007" y="81"/>
                      <a:pt x="1007" y="81"/>
                    </a:cubicBezTo>
                    <a:cubicBezTo>
                      <a:pt x="1007" y="67"/>
                      <a:pt x="1002" y="58"/>
                      <a:pt x="1002" y="58"/>
                    </a:cubicBezTo>
                    <a:cubicBezTo>
                      <a:pt x="996" y="50"/>
                      <a:pt x="987" y="50"/>
                      <a:pt x="987" y="50"/>
                    </a:cubicBezTo>
                    <a:cubicBezTo>
                      <a:pt x="978" y="50"/>
                      <a:pt x="973" y="58"/>
                      <a:pt x="973" y="58"/>
                    </a:cubicBezTo>
                    <a:cubicBezTo>
                      <a:pt x="968" y="67"/>
                      <a:pt x="968" y="81"/>
                      <a:pt x="968" y="81"/>
                    </a:cubicBezTo>
                    <a:cubicBezTo>
                      <a:pt x="968" y="95"/>
                      <a:pt x="973" y="103"/>
                      <a:pt x="973" y="103"/>
                    </a:cubicBezTo>
                    <a:cubicBezTo>
                      <a:pt x="978" y="111"/>
                      <a:pt x="987" y="111"/>
                      <a:pt x="987" y="111"/>
                    </a:cubicBezTo>
                    <a:close/>
                    <a:moveTo>
                      <a:pt x="1053" y="124"/>
                    </a:moveTo>
                    <a:lnTo>
                      <a:pt x="1053" y="124"/>
                    </a:lnTo>
                    <a:lnTo>
                      <a:pt x="1053" y="38"/>
                    </a:lnTo>
                    <a:lnTo>
                      <a:pt x="1076" y="38"/>
                    </a:lnTo>
                    <a:lnTo>
                      <a:pt x="1076" y="54"/>
                    </a:lnTo>
                    <a:cubicBezTo>
                      <a:pt x="1087" y="36"/>
                      <a:pt x="1105" y="36"/>
                      <a:pt x="1105" y="36"/>
                    </a:cubicBezTo>
                    <a:cubicBezTo>
                      <a:pt x="1117" y="36"/>
                      <a:pt x="1123" y="43"/>
                      <a:pt x="1123" y="43"/>
                    </a:cubicBezTo>
                    <a:cubicBezTo>
                      <a:pt x="1130" y="50"/>
                      <a:pt x="1130" y="63"/>
                      <a:pt x="1130" y="63"/>
                    </a:cubicBezTo>
                    <a:lnTo>
                      <a:pt x="1130" y="124"/>
                    </a:lnTo>
                    <a:lnTo>
                      <a:pt x="1107" y="124"/>
                    </a:lnTo>
                    <a:lnTo>
                      <a:pt x="1107" y="69"/>
                    </a:lnTo>
                    <a:cubicBezTo>
                      <a:pt x="1107" y="54"/>
                      <a:pt x="1097" y="54"/>
                      <a:pt x="1097" y="54"/>
                    </a:cubicBezTo>
                    <a:cubicBezTo>
                      <a:pt x="1086" y="54"/>
                      <a:pt x="1076" y="70"/>
                      <a:pt x="1076" y="70"/>
                    </a:cubicBezTo>
                    <a:lnTo>
                      <a:pt x="1076" y="124"/>
                    </a:lnTo>
                    <a:lnTo>
                      <a:pt x="1053" y="124"/>
                    </a:lnTo>
                    <a:close/>
                    <a:moveTo>
                      <a:pt x="1194" y="126"/>
                    </a:moveTo>
                    <a:lnTo>
                      <a:pt x="1194" y="126"/>
                    </a:lnTo>
                    <a:cubicBezTo>
                      <a:pt x="1174" y="126"/>
                      <a:pt x="1162" y="113"/>
                      <a:pt x="1162" y="113"/>
                    </a:cubicBezTo>
                    <a:cubicBezTo>
                      <a:pt x="1150" y="101"/>
                      <a:pt x="1150" y="81"/>
                      <a:pt x="1150" y="81"/>
                    </a:cubicBezTo>
                    <a:cubicBezTo>
                      <a:pt x="1150" y="60"/>
                      <a:pt x="1162" y="48"/>
                      <a:pt x="1162" y="48"/>
                    </a:cubicBezTo>
                    <a:cubicBezTo>
                      <a:pt x="1174" y="36"/>
                      <a:pt x="1195" y="36"/>
                      <a:pt x="1195" y="36"/>
                    </a:cubicBezTo>
                    <a:cubicBezTo>
                      <a:pt x="1215" y="36"/>
                      <a:pt x="1227" y="48"/>
                      <a:pt x="1227" y="48"/>
                    </a:cubicBezTo>
                    <a:cubicBezTo>
                      <a:pt x="1239" y="60"/>
                      <a:pt x="1239" y="81"/>
                      <a:pt x="1239" y="81"/>
                    </a:cubicBezTo>
                    <a:cubicBezTo>
                      <a:pt x="1239" y="102"/>
                      <a:pt x="1227" y="114"/>
                      <a:pt x="1227" y="114"/>
                    </a:cubicBezTo>
                    <a:cubicBezTo>
                      <a:pt x="1215" y="126"/>
                      <a:pt x="1194" y="126"/>
                      <a:pt x="1194" y="126"/>
                    </a:cubicBezTo>
                    <a:close/>
                    <a:moveTo>
                      <a:pt x="1195" y="111"/>
                    </a:moveTo>
                    <a:lnTo>
                      <a:pt x="1195" y="111"/>
                    </a:lnTo>
                    <a:cubicBezTo>
                      <a:pt x="1214" y="111"/>
                      <a:pt x="1214" y="81"/>
                      <a:pt x="1214" y="81"/>
                    </a:cubicBezTo>
                    <a:cubicBezTo>
                      <a:pt x="1214" y="67"/>
                      <a:pt x="1209" y="58"/>
                      <a:pt x="1209" y="58"/>
                    </a:cubicBezTo>
                    <a:cubicBezTo>
                      <a:pt x="1204" y="50"/>
                      <a:pt x="1195" y="50"/>
                      <a:pt x="1195" y="50"/>
                    </a:cubicBezTo>
                    <a:cubicBezTo>
                      <a:pt x="1186" y="50"/>
                      <a:pt x="1180" y="58"/>
                      <a:pt x="1180" y="58"/>
                    </a:cubicBezTo>
                    <a:cubicBezTo>
                      <a:pt x="1175" y="67"/>
                      <a:pt x="1175" y="81"/>
                      <a:pt x="1175" y="81"/>
                    </a:cubicBezTo>
                    <a:cubicBezTo>
                      <a:pt x="1175" y="95"/>
                      <a:pt x="1180" y="103"/>
                      <a:pt x="1180" y="103"/>
                    </a:cubicBezTo>
                    <a:cubicBezTo>
                      <a:pt x="1185" y="111"/>
                      <a:pt x="1195" y="111"/>
                      <a:pt x="1195" y="111"/>
                    </a:cubicBezTo>
                    <a:close/>
                    <a:moveTo>
                      <a:pt x="1324" y="122"/>
                    </a:moveTo>
                    <a:lnTo>
                      <a:pt x="1324" y="122"/>
                    </a:lnTo>
                    <a:cubicBezTo>
                      <a:pt x="1309" y="126"/>
                      <a:pt x="1297" y="126"/>
                      <a:pt x="1297" y="126"/>
                    </a:cubicBezTo>
                    <a:cubicBezTo>
                      <a:pt x="1276" y="126"/>
                      <a:pt x="1265" y="113"/>
                      <a:pt x="1265" y="113"/>
                    </a:cubicBezTo>
                    <a:cubicBezTo>
                      <a:pt x="1253" y="101"/>
                      <a:pt x="1253" y="81"/>
                      <a:pt x="1253" y="81"/>
                    </a:cubicBezTo>
                    <a:cubicBezTo>
                      <a:pt x="1253" y="60"/>
                      <a:pt x="1265" y="48"/>
                      <a:pt x="1265" y="48"/>
                    </a:cubicBezTo>
                    <a:cubicBezTo>
                      <a:pt x="1277" y="36"/>
                      <a:pt x="1299" y="36"/>
                      <a:pt x="1299" y="36"/>
                    </a:cubicBezTo>
                    <a:cubicBezTo>
                      <a:pt x="1309" y="36"/>
                      <a:pt x="1323" y="39"/>
                      <a:pt x="1323" y="39"/>
                    </a:cubicBezTo>
                    <a:lnTo>
                      <a:pt x="1323" y="56"/>
                    </a:lnTo>
                    <a:cubicBezTo>
                      <a:pt x="1309" y="51"/>
                      <a:pt x="1300" y="51"/>
                      <a:pt x="1300" y="51"/>
                    </a:cubicBezTo>
                    <a:cubicBezTo>
                      <a:pt x="1290" y="51"/>
                      <a:pt x="1283" y="59"/>
                      <a:pt x="1283" y="59"/>
                    </a:cubicBezTo>
                    <a:cubicBezTo>
                      <a:pt x="1277" y="67"/>
                      <a:pt x="1277" y="80"/>
                      <a:pt x="1277" y="80"/>
                    </a:cubicBezTo>
                    <a:cubicBezTo>
                      <a:pt x="1277" y="94"/>
                      <a:pt x="1284" y="102"/>
                      <a:pt x="1284" y="102"/>
                    </a:cubicBezTo>
                    <a:cubicBezTo>
                      <a:pt x="1291" y="110"/>
                      <a:pt x="1302" y="110"/>
                      <a:pt x="1302" y="110"/>
                    </a:cubicBezTo>
                    <a:cubicBezTo>
                      <a:pt x="1313" y="110"/>
                      <a:pt x="1324" y="106"/>
                      <a:pt x="1324" y="106"/>
                    </a:cubicBezTo>
                    <a:lnTo>
                      <a:pt x="1324" y="122"/>
                    </a:lnTo>
                    <a:close/>
                    <a:moveTo>
                      <a:pt x="1346" y="154"/>
                    </a:moveTo>
                    <a:lnTo>
                      <a:pt x="1346" y="154"/>
                    </a:lnTo>
                    <a:lnTo>
                      <a:pt x="1365" y="124"/>
                    </a:lnTo>
                    <a:lnTo>
                      <a:pt x="1334" y="38"/>
                    </a:lnTo>
                    <a:lnTo>
                      <a:pt x="1358" y="38"/>
                    </a:lnTo>
                    <a:lnTo>
                      <a:pt x="1380" y="95"/>
                    </a:lnTo>
                    <a:lnTo>
                      <a:pt x="1405" y="38"/>
                    </a:lnTo>
                    <a:lnTo>
                      <a:pt x="1423" y="38"/>
                    </a:lnTo>
                    <a:lnTo>
                      <a:pt x="1370" y="154"/>
                    </a:lnTo>
                    <a:lnTo>
                      <a:pt x="1346" y="154"/>
                    </a:lnTo>
                    <a:close/>
                    <a:moveTo>
                      <a:pt x="1483" y="123"/>
                    </a:moveTo>
                    <a:lnTo>
                      <a:pt x="1483" y="123"/>
                    </a:lnTo>
                    <a:cubicBezTo>
                      <a:pt x="1475" y="126"/>
                      <a:pt x="1470" y="126"/>
                      <a:pt x="1470" y="126"/>
                    </a:cubicBezTo>
                    <a:cubicBezTo>
                      <a:pt x="1440" y="126"/>
                      <a:pt x="1440" y="97"/>
                      <a:pt x="1440" y="97"/>
                    </a:cubicBezTo>
                    <a:lnTo>
                      <a:pt x="1440" y="52"/>
                    </a:lnTo>
                    <a:lnTo>
                      <a:pt x="1430" y="52"/>
                    </a:lnTo>
                    <a:lnTo>
                      <a:pt x="1430" y="38"/>
                    </a:lnTo>
                    <a:lnTo>
                      <a:pt x="1440" y="38"/>
                    </a:lnTo>
                    <a:lnTo>
                      <a:pt x="1440" y="23"/>
                    </a:lnTo>
                    <a:lnTo>
                      <a:pt x="1463" y="21"/>
                    </a:lnTo>
                    <a:lnTo>
                      <a:pt x="1463" y="38"/>
                    </a:lnTo>
                    <a:lnTo>
                      <a:pt x="1482" y="38"/>
                    </a:lnTo>
                    <a:lnTo>
                      <a:pt x="1482" y="52"/>
                    </a:lnTo>
                    <a:lnTo>
                      <a:pt x="1463" y="52"/>
                    </a:lnTo>
                    <a:lnTo>
                      <a:pt x="1463" y="94"/>
                    </a:lnTo>
                    <a:cubicBezTo>
                      <a:pt x="1463" y="110"/>
                      <a:pt x="1476" y="110"/>
                      <a:pt x="1476" y="110"/>
                    </a:cubicBezTo>
                    <a:cubicBezTo>
                      <a:pt x="1479" y="110"/>
                      <a:pt x="1483" y="109"/>
                      <a:pt x="1483" y="109"/>
                    </a:cubicBezTo>
                    <a:lnTo>
                      <a:pt x="1483" y="123"/>
                    </a:lnTo>
                    <a:close/>
                    <a:moveTo>
                      <a:pt x="1574" y="121"/>
                    </a:moveTo>
                    <a:lnTo>
                      <a:pt x="1574" y="121"/>
                    </a:lnTo>
                    <a:cubicBezTo>
                      <a:pt x="1557" y="126"/>
                      <a:pt x="1542" y="126"/>
                      <a:pt x="1542" y="126"/>
                    </a:cubicBezTo>
                    <a:cubicBezTo>
                      <a:pt x="1521" y="126"/>
                      <a:pt x="1509" y="113"/>
                      <a:pt x="1509" y="113"/>
                    </a:cubicBezTo>
                    <a:cubicBezTo>
                      <a:pt x="1496" y="101"/>
                      <a:pt x="1496" y="80"/>
                      <a:pt x="1496" y="80"/>
                    </a:cubicBezTo>
                    <a:cubicBezTo>
                      <a:pt x="1496" y="60"/>
                      <a:pt x="1507" y="48"/>
                      <a:pt x="1507" y="48"/>
                    </a:cubicBezTo>
                    <a:cubicBezTo>
                      <a:pt x="1519" y="36"/>
                      <a:pt x="1538" y="36"/>
                      <a:pt x="1538" y="36"/>
                    </a:cubicBezTo>
                    <a:cubicBezTo>
                      <a:pt x="1556" y="36"/>
                      <a:pt x="1565" y="48"/>
                      <a:pt x="1565" y="48"/>
                    </a:cubicBezTo>
                    <a:cubicBezTo>
                      <a:pt x="1574" y="60"/>
                      <a:pt x="1574" y="85"/>
                      <a:pt x="1574" y="85"/>
                    </a:cubicBezTo>
                    <a:lnTo>
                      <a:pt x="1520" y="85"/>
                    </a:lnTo>
                    <a:cubicBezTo>
                      <a:pt x="1523" y="110"/>
                      <a:pt x="1547" y="110"/>
                      <a:pt x="1547" y="110"/>
                    </a:cubicBezTo>
                    <a:cubicBezTo>
                      <a:pt x="1559" y="110"/>
                      <a:pt x="1574" y="104"/>
                      <a:pt x="1574" y="104"/>
                    </a:cubicBezTo>
                    <a:lnTo>
                      <a:pt x="1574" y="121"/>
                    </a:lnTo>
                    <a:close/>
                    <a:moveTo>
                      <a:pt x="1520" y="72"/>
                    </a:moveTo>
                    <a:lnTo>
                      <a:pt x="1520" y="72"/>
                    </a:lnTo>
                    <a:lnTo>
                      <a:pt x="1551" y="72"/>
                    </a:lnTo>
                    <a:cubicBezTo>
                      <a:pt x="1551" y="50"/>
                      <a:pt x="1537" y="50"/>
                      <a:pt x="1537" y="50"/>
                    </a:cubicBezTo>
                    <a:cubicBezTo>
                      <a:pt x="1522" y="50"/>
                      <a:pt x="1520" y="72"/>
                      <a:pt x="1520"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97" name="Freeform 1705"/>
              <p:cNvSpPr>
                <a:spLocks noEditPoints="1"/>
              </p:cNvSpPr>
              <p:nvPr/>
            </p:nvSpPr>
            <p:spPr bwMode="auto">
              <a:xfrm>
                <a:off x="4743" y="1972"/>
                <a:ext cx="372" cy="49"/>
              </a:xfrm>
              <a:custGeom>
                <a:avLst/>
                <a:gdLst>
                  <a:gd name="T0" fmla="*/ 0 w 1051"/>
                  <a:gd name="T1" fmla="*/ 0 h 146"/>
                  <a:gd name="T2" fmla="*/ 0 w 1051"/>
                  <a:gd name="T3" fmla="*/ 0 h 146"/>
                  <a:gd name="T4" fmla="*/ 0 w 1051"/>
                  <a:gd name="T5" fmla="*/ 0 h 146"/>
                  <a:gd name="T6" fmla="*/ 0 w 1051"/>
                  <a:gd name="T7" fmla="*/ 0 h 146"/>
                  <a:gd name="T8" fmla="*/ 0 w 1051"/>
                  <a:gd name="T9" fmla="*/ 0 h 146"/>
                  <a:gd name="T10" fmla="*/ 0 w 1051"/>
                  <a:gd name="T11" fmla="*/ 0 h 146"/>
                  <a:gd name="T12" fmla="*/ 0 w 1051"/>
                  <a:gd name="T13" fmla="*/ 0 h 146"/>
                  <a:gd name="T14" fmla="*/ 0 w 1051"/>
                  <a:gd name="T15" fmla="*/ 0 h 146"/>
                  <a:gd name="T16" fmla="*/ 0 w 1051"/>
                  <a:gd name="T17" fmla="*/ 0 h 146"/>
                  <a:gd name="T18" fmla="*/ 0 w 1051"/>
                  <a:gd name="T19" fmla="*/ 0 h 146"/>
                  <a:gd name="T20" fmla="*/ 0 w 1051"/>
                  <a:gd name="T21" fmla="*/ 0 h 146"/>
                  <a:gd name="T22" fmla="*/ 0 w 1051"/>
                  <a:gd name="T23" fmla="*/ 0 h 146"/>
                  <a:gd name="T24" fmla="*/ 0 w 1051"/>
                  <a:gd name="T25" fmla="*/ 0 h 146"/>
                  <a:gd name="T26" fmla="*/ 0 w 1051"/>
                  <a:gd name="T27" fmla="*/ 0 h 146"/>
                  <a:gd name="T28" fmla="*/ 0 w 1051"/>
                  <a:gd name="T29" fmla="*/ 0 h 146"/>
                  <a:gd name="T30" fmla="*/ 0 w 1051"/>
                  <a:gd name="T31" fmla="*/ 0 h 146"/>
                  <a:gd name="T32" fmla="*/ 0 w 1051"/>
                  <a:gd name="T33" fmla="*/ 0 h 146"/>
                  <a:gd name="T34" fmla="*/ 0 w 1051"/>
                  <a:gd name="T35" fmla="*/ 0 h 146"/>
                  <a:gd name="T36" fmla="*/ 0 w 1051"/>
                  <a:gd name="T37" fmla="*/ 0 h 146"/>
                  <a:gd name="T38" fmla="*/ 0 w 1051"/>
                  <a:gd name="T39" fmla="*/ 0 h 146"/>
                  <a:gd name="T40" fmla="*/ 0 w 1051"/>
                  <a:gd name="T41" fmla="*/ 0 h 146"/>
                  <a:gd name="T42" fmla="*/ 0 w 1051"/>
                  <a:gd name="T43" fmla="*/ 0 h 146"/>
                  <a:gd name="T44" fmla="*/ 0 w 1051"/>
                  <a:gd name="T45" fmla="*/ 0 h 146"/>
                  <a:gd name="T46" fmla="*/ 0 w 1051"/>
                  <a:gd name="T47" fmla="*/ 0 h 146"/>
                  <a:gd name="T48" fmla="*/ 0 w 1051"/>
                  <a:gd name="T49" fmla="*/ 0 h 146"/>
                  <a:gd name="T50" fmla="*/ 0 w 1051"/>
                  <a:gd name="T51" fmla="*/ 0 h 146"/>
                  <a:gd name="T52" fmla="*/ 0 w 1051"/>
                  <a:gd name="T53" fmla="*/ 0 h 146"/>
                  <a:gd name="T54" fmla="*/ 0 w 1051"/>
                  <a:gd name="T55" fmla="*/ 0 h 146"/>
                  <a:gd name="T56" fmla="*/ 0 w 1051"/>
                  <a:gd name="T57" fmla="*/ 0 h 146"/>
                  <a:gd name="T58" fmla="*/ 0 w 1051"/>
                  <a:gd name="T59" fmla="*/ 0 h 146"/>
                  <a:gd name="T60" fmla="*/ 0 w 1051"/>
                  <a:gd name="T61" fmla="*/ 0 h 146"/>
                  <a:gd name="T62" fmla="*/ 0 w 1051"/>
                  <a:gd name="T63" fmla="*/ 0 h 146"/>
                  <a:gd name="T64" fmla="*/ 0 w 1051"/>
                  <a:gd name="T65" fmla="*/ 0 h 146"/>
                  <a:gd name="T66" fmla="*/ 0 w 1051"/>
                  <a:gd name="T67" fmla="*/ 0 h 146"/>
                  <a:gd name="T68" fmla="*/ 0 w 1051"/>
                  <a:gd name="T69" fmla="*/ 0 h 146"/>
                  <a:gd name="T70" fmla="*/ 0 w 1051"/>
                  <a:gd name="T71" fmla="*/ 0 h 146"/>
                  <a:gd name="T72" fmla="*/ 0 w 1051"/>
                  <a:gd name="T73" fmla="*/ 0 h 146"/>
                  <a:gd name="T74" fmla="*/ 0 w 1051"/>
                  <a:gd name="T75" fmla="*/ 0 h 146"/>
                  <a:gd name="T76" fmla="*/ 0 w 1051"/>
                  <a:gd name="T77" fmla="*/ 0 h 146"/>
                  <a:gd name="T78" fmla="*/ 0 w 1051"/>
                  <a:gd name="T79" fmla="*/ 0 h 146"/>
                  <a:gd name="T80" fmla="*/ 0 w 1051"/>
                  <a:gd name="T81" fmla="*/ 0 h 146"/>
                  <a:gd name="T82" fmla="*/ 0 w 1051"/>
                  <a:gd name="T83" fmla="*/ 0 h 146"/>
                  <a:gd name="T84" fmla="*/ 0 w 1051"/>
                  <a:gd name="T85" fmla="*/ 0 h 146"/>
                  <a:gd name="T86" fmla="*/ 0 w 1051"/>
                  <a:gd name="T87" fmla="*/ 0 h 146"/>
                  <a:gd name="T88" fmla="*/ 0 w 1051"/>
                  <a:gd name="T89" fmla="*/ 0 h 146"/>
                  <a:gd name="T90" fmla="*/ 0 w 1051"/>
                  <a:gd name="T91" fmla="*/ 0 h 146"/>
                  <a:gd name="T92" fmla="*/ 0 w 1051"/>
                  <a:gd name="T93" fmla="*/ 0 h 146"/>
                  <a:gd name="T94" fmla="*/ 0 w 1051"/>
                  <a:gd name="T95" fmla="*/ 0 h 146"/>
                  <a:gd name="T96" fmla="*/ 0 w 1051"/>
                  <a:gd name="T97" fmla="*/ 0 h 146"/>
                  <a:gd name="T98" fmla="*/ 0 w 1051"/>
                  <a:gd name="T99" fmla="*/ 0 h 1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051" h="146">
                    <a:moveTo>
                      <a:pt x="0" y="115"/>
                    </a:moveTo>
                    <a:lnTo>
                      <a:pt x="0" y="115"/>
                    </a:lnTo>
                    <a:lnTo>
                      <a:pt x="0" y="0"/>
                    </a:lnTo>
                    <a:lnTo>
                      <a:pt x="40" y="0"/>
                    </a:lnTo>
                    <a:cubicBezTo>
                      <a:pt x="61" y="0"/>
                      <a:pt x="70" y="7"/>
                      <a:pt x="70" y="7"/>
                    </a:cubicBezTo>
                    <a:cubicBezTo>
                      <a:pt x="79" y="14"/>
                      <a:pt x="79" y="30"/>
                      <a:pt x="79" y="30"/>
                    </a:cubicBezTo>
                    <a:cubicBezTo>
                      <a:pt x="79" y="49"/>
                      <a:pt x="67" y="59"/>
                      <a:pt x="67" y="59"/>
                    </a:cubicBezTo>
                    <a:cubicBezTo>
                      <a:pt x="55" y="70"/>
                      <a:pt x="33" y="70"/>
                      <a:pt x="33" y="70"/>
                    </a:cubicBezTo>
                    <a:lnTo>
                      <a:pt x="23" y="70"/>
                    </a:lnTo>
                    <a:lnTo>
                      <a:pt x="23" y="115"/>
                    </a:lnTo>
                    <a:lnTo>
                      <a:pt x="0" y="115"/>
                    </a:lnTo>
                    <a:close/>
                    <a:moveTo>
                      <a:pt x="23" y="54"/>
                    </a:moveTo>
                    <a:lnTo>
                      <a:pt x="23" y="54"/>
                    </a:lnTo>
                    <a:lnTo>
                      <a:pt x="28" y="54"/>
                    </a:lnTo>
                    <a:cubicBezTo>
                      <a:pt x="40" y="54"/>
                      <a:pt x="48" y="48"/>
                      <a:pt x="48" y="48"/>
                    </a:cubicBezTo>
                    <a:cubicBezTo>
                      <a:pt x="55" y="43"/>
                      <a:pt x="55" y="33"/>
                      <a:pt x="55" y="33"/>
                    </a:cubicBezTo>
                    <a:cubicBezTo>
                      <a:pt x="55" y="15"/>
                      <a:pt x="33" y="15"/>
                      <a:pt x="33" y="15"/>
                    </a:cubicBezTo>
                    <a:lnTo>
                      <a:pt x="23" y="15"/>
                    </a:lnTo>
                    <a:lnTo>
                      <a:pt x="23" y="54"/>
                    </a:lnTo>
                    <a:close/>
                    <a:moveTo>
                      <a:pt x="98" y="115"/>
                    </a:moveTo>
                    <a:lnTo>
                      <a:pt x="98" y="115"/>
                    </a:lnTo>
                    <a:lnTo>
                      <a:pt x="98" y="29"/>
                    </a:lnTo>
                    <a:lnTo>
                      <a:pt x="121" y="29"/>
                    </a:lnTo>
                    <a:lnTo>
                      <a:pt x="121" y="46"/>
                    </a:lnTo>
                    <a:cubicBezTo>
                      <a:pt x="130" y="27"/>
                      <a:pt x="149" y="27"/>
                      <a:pt x="149" y="27"/>
                    </a:cubicBezTo>
                    <a:cubicBezTo>
                      <a:pt x="151" y="27"/>
                      <a:pt x="153" y="28"/>
                      <a:pt x="153" y="28"/>
                    </a:cubicBezTo>
                    <a:lnTo>
                      <a:pt x="153" y="49"/>
                    </a:lnTo>
                    <a:cubicBezTo>
                      <a:pt x="148" y="47"/>
                      <a:pt x="144" y="47"/>
                      <a:pt x="144" y="47"/>
                    </a:cubicBezTo>
                    <a:cubicBezTo>
                      <a:pt x="130" y="47"/>
                      <a:pt x="121" y="61"/>
                      <a:pt x="121" y="61"/>
                    </a:cubicBezTo>
                    <a:lnTo>
                      <a:pt x="121" y="115"/>
                    </a:lnTo>
                    <a:lnTo>
                      <a:pt x="98" y="115"/>
                    </a:lnTo>
                    <a:close/>
                    <a:moveTo>
                      <a:pt x="207" y="117"/>
                    </a:moveTo>
                    <a:lnTo>
                      <a:pt x="207" y="117"/>
                    </a:lnTo>
                    <a:cubicBezTo>
                      <a:pt x="187" y="117"/>
                      <a:pt x="175" y="105"/>
                      <a:pt x="175" y="105"/>
                    </a:cubicBezTo>
                    <a:cubicBezTo>
                      <a:pt x="163" y="93"/>
                      <a:pt x="163" y="72"/>
                      <a:pt x="163" y="72"/>
                    </a:cubicBezTo>
                    <a:cubicBezTo>
                      <a:pt x="163" y="52"/>
                      <a:pt x="175" y="39"/>
                      <a:pt x="175" y="39"/>
                    </a:cubicBezTo>
                    <a:cubicBezTo>
                      <a:pt x="187" y="27"/>
                      <a:pt x="207" y="27"/>
                      <a:pt x="207" y="27"/>
                    </a:cubicBezTo>
                    <a:cubicBezTo>
                      <a:pt x="228" y="27"/>
                      <a:pt x="240" y="39"/>
                      <a:pt x="240" y="39"/>
                    </a:cubicBezTo>
                    <a:cubicBezTo>
                      <a:pt x="252" y="52"/>
                      <a:pt x="252" y="72"/>
                      <a:pt x="252" y="72"/>
                    </a:cubicBezTo>
                    <a:cubicBezTo>
                      <a:pt x="252" y="93"/>
                      <a:pt x="240" y="105"/>
                      <a:pt x="240" y="105"/>
                    </a:cubicBezTo>
                    <a:cubicBezTo>
                      <a:pt x="228" y="117"/>
                      <a:pt x="207" y="117"/>
                      <a:pt x="207" y="117"/>
                    </a:cubicBezTo>
                    <a:close/>
                    <a:moveTo>
                      <a:pt x="207" y="103"/>
                    </a:moveTo>
                    <a:lnTo>
                      <a:pt x="207" y="103"/>
                    </a:lnTo>
                    <a:cubicBezTo>
                      <a:pt x="227" y="103"/>
                      <a:pt x="227" y="72"/>
                      <a:pt x="227" y="72"/>
                    </a:cubicBezTo>
                    <a:cubicBezTo>
                      <a:pt x="227" y="58"/>
                      <a:pt x="222" y="50"/>
                      <a:pt x="222" y="50"/>
                    </a:cubicBezTo>
                    <a:cubicBezTo>
                      <a:pt x="217" y="42"/>
                      <a:pt x="207" y="42"/>
                      <a:pt x="207" y="42"/>
                    </a:cubicBezTo>
                    <a:cubicBezTo>
                      <a:pt x="198" y="42"/>
                      <a:pt x="193" y="50"/>
                      <a:pt x="193" y="50"/>
                    </a:cubicBezTo>
                    <a:cubicBezTo>
                      <a:pt x="188" y="58"/>
                      <a:pt x="188" y="72"/>
                      <a:pt x="188" y="72"/>
                    </a:cubicBezTo>
                    <a:cubicBezTo>
                      <a:pt x="188" y="86"/>
                      <a:pt x="193" y="95"/>
                      <a:pt x="193" y="95"/>
                    </a:cubicBezTo>
                    <a:cubicBezTo>
                      <a:pt x="198" y="103"/>
                      <a:pt x="207" y="103"/>
                      <a:pt x="207" y="103"/>
                    </a:cubicBezTo>
                    <a:close/>
                    <a:moveTo>
                      <a:pt x="273" y="115"/>
                    </a:moveTo>
                    <a:lnTo>
                      <a:pt x="273" y="115"/>
                    </a:lnTo>
                    <a:lnTo>
                      <a:pt x="273" y="29"/>
                    </a:lnTo>
                    <a:lnTo>
                      <a:pt x="295" y="29"/>
                    </a:lnTo>
                    <a:lnTo>
                      <a:pt x="295" y="46"/>
                    </a:lnTo>
                    <a:cubicBezTo>
                      <a:pt x="305" y="27"/>
                      <a:pt x="324" y="27"/>
                      <a:pt x="324" y="27"/>
                    </a:cubicBezTo>
                    <a:cubicBezTo>
                      <a:pt x="334" y="27"/>
                      <a:pt x="340" y="32"/>
                      <a:pt x="340" y="32"/>
                    </a:cubicBezTo>
                    <a:cubicBezTo>
                      <a:pt x="346" y="37"/>
                      <a:pt x="348" y="46"/>
                      <a:pt x="348" y="46"/>
                    </a:cubicBezTo>
                    <a:cubicBezTo>
                      <a:pt x="360" y="27"/>
                      <a:pt x="377" y="27"/>
                      <a:pt x="377" y="27"/>
                    </a:cubicBezTo>
                    <a:cubicBezTo>
                      <a:pt x="400" y="27"/>
                      <a:pt x="400" y="53"/>
                      <a:pt x="400" y="53"/>
                    </a:cubicBezTo>
                    <a:lnTo>
                      <a:pt x="400" y="115"/>
                    </a:lnTo>
                    <a:lnTo>
                      <a:pt x="378" y="115"/>
                    </a:lnTo>
                    <a:lnTo>
                      <a:pt x="378" y="61"/>
                    </a:lnTo>
                    <a:cubicBezTo>
                      <a:pt x="378" y="46"/>
                      <a:pt x="368" y="46"/>
                      <a:pt x="368" y="46"/>
                    </a:cubicBezTo>
                    <a:cubicBezTo>
                      <a:pt x="358" y="46"/>
                      <a:pt x="348" y="61"/>
                      <a:pt x="348" y="61"/>
                    </a:cubicBezTo>
                    <a:lnTo>
                      <a:pt x="348" y="115"/>
                    </a:lnTo>
                    <a:lnTo>
                      <a:pt x="326" y="115"/>
                    </a:lnTo>
                    <a:lnTo>
                      <a:pt x="326" y="61"/>
                    </a:lnTo>
                    <a:cubicBezTo>
                      <a:pt x="326" y="46"/>
                      <a:pt x="315" y="46"/>
                      <a:pt x="315" y="46"/>
                    </a:cubicBezTo>
                    <a:cubicBezTo>
                      <a:pt x="305" y="46"/>
                      <a:pt x="295" y="61"/>
                      <a:pt x="295" y="61"/>
                    </a:cubicBezTo>
                    <a:lnTo>
                      <a:pt x="295" y="115"/>
                    </a:lnTo>
                    <a:lnTo>
                      <a:pt x="273" y="115"/>
                    </a:lnTo>
                    <a:close/>
                    <a:moveTo>
                      <a:pt x="464" y="117"/>
                    </a:moveTo>
                    <a:lnTo>
                      <a:pt x="464" y="117"/>
                    </a:lnTo>
                    <a:cubicBezTo>
                      <a:pt x="444" y="117"/>
                      <a:pt x="432" y="105"/>
                      <a:pt x="432" y="105"/>
                    </a:cubicBezTo>
                    <a:cubicBezTo>
                      <a:pt x="421" y="93"/>
                      <a:pt x="421" y="72"/>
                      <a:pt x="421" y="72"/>
                    </a:cubicBezTo>
                    <a:cubicBezTo>
                      <a:pt x="421" y="52"/>
                      <a:pt x="433" y="39"/>
                      <a:pt x="433" y="39"/>
                    </a:cubicBezTo>
                    <a:cubicBezTo>
                      <a:pt x="444" y="27"/>
                      <a:pt x="465" y="27"/>
                      <a:pt x="465" y="27"/>
                    </a:cubicBezTo>
                    <a:cubicBezTo>
                      <a:pt x="485" y="27"/>
                      <a:pt x="497" y="39"/>
                      <a:pt x="497" y="39"/>
                    </a:cubicBezTo>
                    <a:cubicBezTo>
                      <a:pt x="509" y="52"/>
                      <a:pt x="509" y="72"/>
                      <a:pt x="509" y="72"/>
                    </a:cubicBezTo>
                    <a:cubicBezTo>
                      <a:pt x="509" y="93"/>
                      <a:pt x="497" y="105"/>
                      <a:pt x="497" y="105"/>
                    </a:cubicBezTo>
                    <a:cubicBezTo>
                      <a:pt x="485" y="117"/>
                      <a:pt x="464" y="117"/>
                      <a:pt x="464" y="117"/>
                    </a:cubicBezTo>
                    <a:close/>
                    <a:moveTo>
                      <a:pt x="465" y="103"/>
                    </a:moveTo>
                    <a:lnTo>
                      <a:pt x="465" y="103"/>
                    </a:lnTo>
                    <a:cubicBezTo>
                      <a:pt x="485" y="103"/>
                      <a:pt x="485" y="72"/>
                      <a:pt x="485" y="72"/>
                    </a:cubicBezTo>
                    <a:cubicBezTo>
                      <a:pt x="485" y="58"/>
                      <a:pt x="479" y="50"/>
                      <a:pt x="479" y="50"/>
                    </a:cubicBezTo>
                    <a:cubicBezTo>
                      <a:pt x="474" y="42"/>
                      <a:pt x="465" y="42"/>
                      <a:pt x="465" y="42"/>
                    </a:cubicBezTo>
                    <a:cubicBezTo>
                      <a:pt x="456" y="42"/>
                      <a:pt x="451" y="50"/>
                      <a:pt x="451" y="50"/>
                    </a:cubicBezTo>
                    <a:cubicBezTo>
                      <a:pt x="445" y="58"/>
                      <a:pt x="445" y="72"/>
                      <a:pt x="445" y="72"/>
                    </a:cubicBezTo>
                    <a:cubicBezTo>
                      <a:pt x="445" y="86"/>
                      <a:pt x="450" y="95"/>
                      <a:pt x="450" y="95"/>
                    </a:cubicBezTo>
                    <a:cubicBezTo>
                      <a:pt x="456" y="103"/>
                      <a:pt x="465" y="103"/>
                      <a:pt x="465" y="103"/>
                    </a:cubicBezTo>
                    <a:close/>
                    <a:moveTo>
                      <a:pt x="531" y="115"/>
                    </a:moveTo>
                    <a:lnTo>
                      <a:pt x="531" y="115"/>
                    </a:lnTo>
                    <a:lnTo>
                      <a:pt x="531" y="29"/>
                    </a:lnTo>
                    <a:lnTo>
                      <a:pt x="554" y="29"/>
                    </a:lnTo>
                    <a:lnTo>
                      <a:pt x="554" y="46"/>
                    </a:lnTo>
                    <a:cubicBezTo>
                      <a:pt x="565" y="27"/>
                      <a:pt x="583" y="27"/>
                      <a:pt x="583" y="27"/>
                    </a:cubicBezTo>
                    <a:cubicBezTo>
                      <a:pt x="594" y="27"/>
                      <a:pt x="601" y="35"/>
                      <a:pt x="601" y="35"/>
                    </a:cubicBezTo>
                    <a:cubicBezTo>
                      <a:pt x="608" y="42"/>
                      <a:pt x="608" y="55"/>
                      <a:pt x="608" y="55"/>
                    </a:cubicBezTo>
                    <a:lnTo>
                      <a:pt x="608" y="115"/>
                    </a:lnTo>
                    <a:lnTo>
                      <a:pt x="585" y="115"/>
                    </a:lnTo>
                    <a:lnTo>
                      <a:pt x="585" y="60"/>
                    </a:lnTo>
                    <a:cubicBezTo>
                      <a:pt x="585" y="46"/>
                      <a:pt x="575" y="46"/>
                      <a:pt x="575" y="46"/>
                    </a:cubicBezTo>
                    <a:cubicBezTo>
                      <a:pt x="564" y="46"/>
                      <a:pt x="554" y="61"/>
                      <a:pt x="554" y="61"/>
                    </a:cubicBezTo>
                    <a:lnTo>
                      <a:pt x="554" y="115"/>
                    </a:lnTo>
                    <a:lnTo>
                      <a:pt x="531" y="115"/>
                    </a:lnTo>
                    <a:close/>
                    <a:moveTo>
                      <a:pt x="672" y="117"/>
                    </a:moveTo>
                    <a:lnTo>
                      <a:pt x="672" y="117"/>
                    </a:lnTo>
                    <a:cubicBezTo>
                      <a:pt x="652" y="117"/>
                      <a:pt x="640" y="105"/>
                      <a:pt x="640" y="105"/>
                    </a:cubicBezTo>
                    <a:cubicBezTo>
                      <a:pt x="628" y="93"/>
                      <a:pt x="628" y="72"/>
                      <a:pt x="628" y="72"/>
                    </a:cubicBezTo>
                    <a:cubicBezTo>
                      <a:pt x="628" y="52"/>
                      <a:pt x="640" y="39"/>
                      <a:pt x="640" y="39"/>
                    </a:cubicBezTo>
                    <a:cubicBezTo>
                      <a:pt x="652" y="27"/>
                      <a:pt x="672" y="27"/>
                      <a:pt x="672" y="27"/>
                    </a:cubicBezTo>
                    <a:cubicBezTo>
                      <a:pt x="693" y="27"/>
                      <a:pt x="705" y="39"/>
                      <a:pt x="705" y="39"/>
                    </a:cubicBezTo>
                    <a:cubicBezTo>
                      <a:pt x="717" y="52"/>
                      <a:pt x="717" y="72"/>
                      <a:pt x="717" y="72"/>
                    </a:cubicBezTo>
                    <a:cubicBezTo>
                      <a:pt x="717" y="93"/>
                      <a:pt x="705" y="105"/>
                      <a:pt x="705" y="105"/>
                    </a:cubicBezTo>
                    <a:cubicBezTo>
                      <a:pt x="693" y="117"/>
                      <a:pt x="672" y="117"/>
                      <a:pt x="672" y="117"/>
                    </a:cubicBezTo>
                    <a:close/>
                    <a:moveTo>
                      <a:pt x="672" y="103"/>
                    </a:moveTo>
                    <a:lnTo>
                      <a:pt x="672" y="103"/>
                    </a:lnTo>
                    <a:cubicBezTo>
                      <a:pt x="692" y="103"/>
                      <a:pt x="692" y="72"/>
                      <a:pt x="692" y="72"/>
                    </a:cubicBezTo>
                    <a:cubicBezTo>
                      <a:pt x="692" y="58"/>
                      <a:pt x="687" y="50"/>
                      <a:pt x="687" y="50"/>
                    </a:cubicBezTo>
                    <a:cubicBezTo>
                      <a:pt x="682" y="42"/>
                      <a:pt x="672" y="42"/>
                      <a:pt x="672" y="42"/>
                    </a:cubicBezTo>
                    <a:cubicBezTo>
                      <a:pt x="663" y="42"/>
                      <a:pt x="658" y="50"/>
                      <a:pt x="658" y="50"/>
                    </a:cubicBezTo>
                    <a:cubicBezTo>
                      <a:pt x="653" y="58"/>
                      <a:pt x="653" y="72"/>
                      <a:pt x="653" y="72"/>
                    </a:cubicBezTo>
                    <a:cubicBezTo>
                      <a:pt x="653" y="86"/>
                      <a:pt x="658" y="95"/>
                      <a:pt x="658" y="95"/>
                    </a:cubicBezTo>
                    <a:cubicBezTo>
                      <a:pt x="663" y="103"/>
                      <a:pt x="672" y="103"/>
                      <a:pt x="672" y="103"/>
                    </a:cubicBezTo>
                    <a:close/>
                    <a:moveTo>
                      <a:pt x="801" y="113"/>
                    </a:moveTo>
                    <a:lnTo>
                      <a:pt x="801" y="113"/>
                    </a:lnTo>
                    <a:cubicBezTo>
                      <a:pt x="787" y="117"/>
                      <a:pt x="775" y="117"/>
                      <a:pt x="775" y="117"/>
                    </a:cubicBezTo>
                    <a:cubicBezTo>
                      <a:pt x="754" y="117"/>
                      <a:pt x="742" y="105"/>
                      <a:pt x="742" y="105"/>
                    </a:cubicBezTo>
                    <a:cubicBezTo>
                      <a:pt x="730" y="93"/>
                      <a:pt x="730" y="72"/>
                      <a:pt x="730" y="72"/>
                    </a:cubicBezTo>
                    <a:cubicBezTo>
                      <a:pt x="730" y="51"/>
                      <a:pt x="743" y="39"/>
                      <a:pt x="743" y="39"/>
                    </a:cubicBezTo>
                    <a:cubicBezTo>
                      <a:pt x="755" y="27"/>
                      <a:pt x="777" y="27"/>
                      <a:pt x="777" y="27"/>
                    </a:cubicBezTo>
                    <a:cubicBezTo>
                      <a:pt x="787" y="27"/>
                      <a:pt x="801" y="31"/>
                      <a:pt x="801" y="31"/>
                    </a:cubicBezTo>
                    <a:lnTo>
                      <a:pt x="801" y="48"/>
                    </a:lnTo>
                    <a:cubicBezTo>
                      <a:pt x="786" y="43"/>
                      <a:pt x="778" y="43"/>
                      <a:pt x="778" y="43"/>
                    </a:cubicBezTo>
                    <a:cubicBezTo>
                      <a:pt x="768" y="43"/>
                      <a:pt x="761" y="51"/>
                      <a:pt x="761" y="51"/>
                    </a:cubicBezTo>
                    <a:cubicBezTo>
                      <a:pt x="755" y="59"/>
                      <a:pt x="755" y="72"/>
                      <a:pt x="755" y="72"/>
                    </a:cubicBezTo>
                    <a:cubicBezTo>
                      <a:pt x="755" y="86"/>
                      <a:pt x="762" y="94"/>
                      <a:pt x="762" y="94"/>
                    </a:cubicBezTo>
                    <a:cubicBezTo>
                      <a:pt x="769" y="102"/>
                      <a:pt x="780" y="102"/>
                      <a:pt x="780" y="102"/>
                    </a:cubicBezTo>
                    <a:cubicBezTo>
                      <a:pt x="790" y="102"/>
                      <a:pt x="801" y="97"/>
                      <a:pt x="801" y="97"/>
                    </a:cubicBezTo>
                    <a:lnTo>
                      <a:pt x="801" y="113"/>
                    </a:lnTo>
                    <a:close/>
                    <a:moveTo>
                      <a:pt x="824" y="146"/>
                    </a:moveTo>
                    <a:lnTo>
                      <a:pt x="824" y="146"/>
                    </a:lnTo>
                    <a:lnTo>
                      <a:pt x="843" y="115"/>
                    </a:lnTo>
                    <a:lnTo>
                      <a:pt x="811" y="29"/>
                    </a:lnTo>
                    <a:lnTo>
                      <a:pt x="836" y="29"/>
                    </a:lnTo>
                    <a:lnTo>
                      <a:pt x="857" y="87"/>
                    </a:lnTo>
                    <a:lnTo>
                      <a:pt x="883" y="29"/>
                    </a:lnTo>
                    <a:lnTo>
                      <a:pt x="900" y="29"/>
                    </a:lnTo>
                    <a:lnTo>
                      <a:pt x="847" y="146"/>
                    </a:lnTo>
                    <a:lnTo>
                      <a:pt x="824" y="146"/>
                    </a:lnTo>
                    <a:close/>
                    <a:moveTo>
                      <a:pt x="961" y="115"/>
                    </a:moveTo>
                    <a:lnTo>
                      <a:pt x="961" y="115"/>
                    </a:lnTo>
                    <a:cubicBezTo>
                      <a:pt x="953" y="117"/>
                      <a:pt x="948" y="117"/>
                      <a:pt x="948" y="117"/>
                    </a:cubicBezTo>
                    <a:cubicBezTo>
                      <a:pt x="918" y="117"/>
                      <a:pt x="918" y="89"/>
                      <a:pt x="918" y="89"/>
                    </a:cubicBezTo>
                    <a:lnTo>
                      <a:pt x="918" y="44"/>
                    </a:lnTo>
                    <a:lnTo>
                      <a:pt x="908" y="44"/>
                    </a:lnTo>
                    <a:lnTo>
                      <a:pt x="908" y="29"/>
                    </a:lnTo>
                    <a:lnTo>
                      <a:pt x="918" y="29"/>
                    </a:lnTo>
                    <a:lnTo>
                      <a:pt x="918" y="15"/>
                    </a:lnTo>
                    <a:lnTo>
                      <a:pt x="941" y="12"/>
                    </a:lnTo>
                    <a:lnTo>
                      <a:pt x="941" y="29"/>
                    </a:lnTo>
                    <a:lnTo>
                      <a:pt x="959" y="29"/>
                    </a:lnTo>
                    <a:lnTo>
                      <a:pt x="959" y="44"/>
                    </a:lnTo>
                    <a:lnTo>
                      <a:pt x="941" y="44"/>
                    </a:lnTo>
                    <a:lnTo>
                      <a:pt x="941" y="86"/>
                    </a:lnTo>
                    <a:cubicBezTo>
                      <a:pt x="941" y="102"/>
                      <a:pt x="954" y="102"/>
                      <a:pt x="954" y="102"/>
                    </a:cubicBezTo>
                    <a:cubicBezTo>
                      <a:pt x="957" y="102"/>
                      <a:pt x="961" y="101"/>
                      <a:pt x="961" y="101"/>
                    </a:cubicBezTo>
                    <a:lnTo>
                      <a:pt x="961" y="115"/>
                    </a:lnTo>
                    <a:close/>
                    <a:moveTo>
                      <a:pt x="1051" y="112"/>
                    </a:moveTo>
                    <a:lnTo>
                      <a:pt x="1051" y="112"/>
                    </a:lnTo>
                    <a:cubicBezTo>
                      <a:pt x="1035" y="117"/>
                      <a:pt x="1020" y="117"/>
                      <a:pt x="1020" y="117"/>
                    </a:cubicBezTo>
                    <a:cubicBezTo>
                      <a:pt x="999" y="117"/>
                      <a:pt x="986" y="105"/>
                      <a:pt x="986" y="105"/>
                    </a:cubicBezTo>
                    <a:cubicBezTo>
                      <a:pt x="974" y="93"/>
                      <a:pt x="974" y="72"/>
                      <a:pt x="974" y="72"/>
                    </a:cubicBezTo>
                    <a:cubicBezTo>
                      <a:pt x="974" y="52"/>
                      <a:pt x="985" y="40"/>
                      <a:pt x="985" y="40"/>
                    </a:cubicBezTo>
                    <a:cubicBezTo>
                      <a:pt x="997" y="27"/>
                      <a:pt x="1015" y="27"/>
                      <a:pt x="1015" y="27"/>
                    </a:cubicBezTo>
                    <a:cubicBezTo>
                      <a:pt x="1034" y="27"/>
                      <a:pt x="1043" y="39"/>
                      <a:pt x="1043" y="39"/>
                    </a:cubicBezTo>
                    <a:cubicBezTo>
                      <a:pt x="1051" y="51"/>
                      <a:pt x="1051" y="77"/>
                      <a:pt x="1051" y="77"/>
                    </a:cubicBezTo>
                    <a:lnTo>
                      <a:pt x="998" y="77"/>
                    </a:lnTo>
                    <a:cubicBezTo>
                      <a:pt x="1001" y="101"/>
                      <a:pt x="1025" y="101"/>
                      <a:pt x="1025" y="101"/>
                    </a:cubicBezTo>
                    <a:cubicBezTo>
                      <a:pt x="1037" y="101"/>
                      <a:pt x="1051" y="96"/>
                      <a:pt x="1051" y="96"/>
                    </a:cubicBezTo>
                    <a:lnTo>
                      <a:pt x="1051" y="112"/>
                    </a:lnTo>
                    <a:close/>
                    <a:moveTo>
                      <a:pt x="998" y="64"/>
                    </a:moveTo>
                    <a:lnTo>
                      <a:pt x="998" y="64"/>
                    </a:lnTo>
                    <a:lnTo>
                      <a:pt x="1029" y="64"/>
                    </a:lnTo>
                    <a:cubicBezTo>
                      <a:pt x="1029" y="42"/>
                      <a:pt x="1015" y="42"/>
                      <a:pt x="1015" y="42"/>
                    </a:cubicBezTo>
                    <a:cubicBezTo>
                      <a:pt x="1000" y="42"/>
                      <a:pt x="998" y="64"/>
                      <a:pt x="998" y="64"/>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98" name="Freeform 1706"/>
              <p:cNvSpPr>
                <a:spLocks noEditPoints="1"/>
              </p:cNvSpPr>
              <p:nvPr/>
            </p:nvSpPr>
            <p:spPr bwMode="auto">
              <a:xfrm>
                <a:off x="3282" y="1365"/>
                <a:ext cx="427" cy="53"/>
              </a:xfrm>
              <a:custGeom>
                <a:avLst/>
                <a:gdLst>
                  <a:gd name="T0" fmla="*/ 0 w 1208"/>
                  <a:gd name="T1" fmla="*/ 0 h 155"/>
                  <a:gd name="T2" fmla="*/ 0 w 1208"/>
                  <a:gd name="T3" fmla="*/ 0 h 155"/>
                  <a:gd name="T4" fmla="*/ 0 w 1208"/>
                  <a:gd name="T5" fmla="*/ 0 h 155"/>
                  <a:gd name="T6" fmla="*/ 0 w 1208"/>
                  <a:gd name="T7" fmla="*/ 0 h 155"/>
                  <a:gd name="T8" fmla="*/ 0 w 1208"/>
                  <a:gd name="T9" fmla="*/ 0 h 155"/>
                  <a:gd name="T10" fmla="*/ 0 w 1208"/>
                  <a:gd name="T11" fmla="*/ 0 h 155"/>
                  <a:gd name="T12" fmla="*/ 0 w 1208"/>
                  <a:gd name="T13" fmla="*/ 0 h 155"/>
                  <a:gd name="T14" fmla="*/ 0 w 1208"/>
                  <a:gd name="T15" fmla="*/ 0 h 155"/>
                  <a:gd name="T16" fmla="*/ 0 w 1208"/>
                  <a:gd name="T17" fmla="*/ 0 h 155"/>
                  <a:gd name="T18" fmla="*/ 0 w 1208"/>
                  <a:gd name="T19" fmla="*/ 0 h 155"/>
                  <a:gd name="T20" fmla="*/ 0 w 1208"/>
                  <a:gd name="T21" fmla="*/ 0 h 155"/>
                  <a:gd name="T22" fmla="*/ 0 w 1208"/>
                  <a:gd name="T23" fmla="*/ 0 h 155"/>
                  <a:gd name="T24" fmla="*/ 0 w 1208"/>
                  <a:gd name="T25" fmla="*/ 0 h 155"/>
                  <a:gd name="T26" fmla="*/ 0 w 1208"/>
                  <a:gd name="T27" fmla="*/ 0 h 155"/>
                  <a:gd name="T28" fmla="*/ 0 w 1208"/>
                  <a:gd name="T29" fmla="*/ 0 h 155"/>
                  <a:gd name="T30" fmla="*/ 0 w 1208"/>
                  <a:gd name="T31" fmla="*/ 0 h 155"/>
                  <a:gd name="T32" fmla="*/ 0 w 1208"/>
                  <a:gd name="T33" fmla="*/ 0 h 155"/>
                  <a:gd name="T34" fmla="*/ 0 w 1208"/>
                  <a:gd name="T35" fmla="*/ 0 h 155"/>
                  <a:gd name="T36" fmla="*/ 0 w 1208"/>
                  <a:gd name="T37" fmla="*/ 0 h 155"/>
                  <a:gd name="T38" fmla="*/ 0 w 1208"/>
                  <a:gd name="T39" fmla="*/ 0 h 155"/>
                  <a:gd name="T40" fmla="*/ 0 w 1208"/>
                  <a:gd name="T41" fmla="*/ 0 h 155"/>
                  <a:gd name="T42" fmla="*/ 0 w 1208"/>
                  <a:gd name="T43" fmla="*/ 0 h 155"/>
                  <a:gd name="T44" fmla="*/ 0 w 1208"/>
                  <a:gd name="T45" fmla="*/ 0 h 155"/>
                  <a:gd name="T46" fmla="*/ 0 w 1208"/>
                  <a:gd name="T47" fmla="*/ 0 h 155"/>
                  <a:gd name="T48" fmla="*/ 0 w 1208"/>
                  <a:gd name="T49" fmla="*/ 0 h 155"/>
                  <a:gd name="T50" fmla="*/ 0 w 1208"/>
                  <a:gd name="T51" fmla="*/ 0 h 155"/>
                  <a:gd name="T52" fmla="*/ 0 w 1208"/>
                  <a:gd name="T53" fmla="*/ 0 h 155"/>
                  <a:gd name="T54" fmla="*/ 0 w 1208"/>
                  <a:gd name="T55" fmla="*/ 0 h 155"/>
                  <a:gd name="T56" fmla="*/ 0 w 1208"/>
                  <a:gd name="T57" fmla="*/ 0 h 155"/>
                  <a:gd name="T58" fmla="*/ 0 w 1208"/>
                  <a:gd name="T59" fmla="*/ 0 h 155"/>
                  <a:gd name="T60" fmla="*/ 0 w 1208"/>
                  <a:gd name="T61" fmla="*/ 0 h 155"/>
                  <a:gd name="T62" fmla="*/ 0 w 1208"/>
                  <a:gd name="T63" fmla="*/ 0 h 155"/>
                  <a:gd name="T64" fmla="*/ 0 w 1208"/>
                  <a:gd name="T65" fmla="*/ 0 h 155"/>
                  <a:gd name="T66" fmla="*/ 0 w 1208"/>
                  <a:gd name="T67" fmla="*/ 0 h 155"/>
                  <a:gd name="T68" fmla="*/ 0 w 1208"/>
                  <a:gd name="T69" fmla="*/ 0 h 155"/>
                  <a:gd name="T70" fmla="*/ 0 w 1208"/>
                  <a:gd name="T71" fmla="*/ 0 h 155"/>
                  <a:gd name="T72" fmla="*/ 0 w 1208"/>
                  <a:gd name="T73" fmla="*/ 0 h 155"/>
                  <a:gd name="T74" fmla="*/ 0 w 1208"/>
                  <a:gd name="T75" fmla="*/ 0 h 155"/>
                  <a:gd name="T76" fmla="*/ 0 w 1208"/>
                  <a:gd name="T77" fmla="*/ 0 h 155"/>
                  <a:gd name="T78" fmla="*/ 0 w 1208"/>
                  <a:gd name="T79" fmla="*/ 0 h 155"/>
                  <a:gd name="T80" fmla="*/ 0 w 1208"/>
                  <a:gd name="T81" fmla="*/ 0 h 155"/>
                  <a:gd name="T82" fmla="*/ 0 w 1208"/>
                  <a:gd name="T83" fmla="*/ 0 h 155"/>
                  <a:gd name="T84" fmla="*/ 0 w 1208"/>
                  <a:gd name="T85" fmla="*/ 0 h 155"/>
                  <a:gd name="T86" fmla="*/ 0 w 1208"/>
                  <a:gd name="T87" fmla="*/ 0 h 155"/>
                  <a:gd name="T88" fmla="*/ 0 w 1208"/>
                  <a:gd name="T89" fmla="*/ 0 h 155"/>
                  <a:gd name="T90" fmla="*/ 0 w 1208"/>
                  <a:gd name="T91" fmla="*/ 0 h 155"/>
                  <a:gd name="T92" fmla="*/ 0 w 1208"/>
                  <a:gd name="T93" fmla="*/ 0 h 155"/>
                  <a:gd name="T94" fmla="*/ 0 w 1208"/>
                  <a:gd name="T95" fmla="*/ 0 h 155"/>
                  <a:gd name="T96" fmla="*/ 0 w 1208"/>
                  <a:gd name="T97" fmla="*/ 0 h 155"/>
                  <a:gd name="T98" fmla="*/ 0 w 1208"/>
                  <a:gd name="T99" fmla="*/ 0 h 155"/>
                  <a:gd name="T100" fmla="*/ 0 w 1208"/>
                  <a:gd name="T101" fmla="*/ 0 h 155"/>
                  <a:gd name="T102" fmla="*/ 0 w 1208"/>
                  <a:gd name="T103" fmla="*/ 0 h 155"/>
                  <a:gd name="T104" fmla="*/ 0 w 1208"/>
                  <a:gd name="T105" fmla="*/ 0 h 155"/>
                  <a:gd name="T106" fmla="*/ 0 w 1208"/>
                  <a:gd name="T107" fmla="*/ 0 h 155"/>
                  <a:gd name="T108" fmla="*/ 0 w 1208"/>
                  <a:gd name="T109" fmla="*/ 0 h 155"/>
                  <a:gd name="T110" fmla="*/ 0 w 1208"/>
                  <a:gd name="T111" fmla="*/ 0 h 155"/>
                  <a:gd name="T112" fmla="*/ 0 w 1208"/>
                  <a:gd name="T113" fmla="*/ 0 h 155"/>
                  <a:gd name="T114" fmla="*/ 0 w 1208"/>
                  <a:gd name="T115" fmla="*/ 0 h 1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08" h="155">
                    <a:moveTo>
                      <a:pt x="0" y="124"/>
                    </a:moveTo>
                    <a:lnTo>
                      <a:pt x="0" y="124"/>
                    </a:lnTo>
                    <a:lnTo>
                      <a:pt x="0" y="8"/>
                    </a:lnTo>
                    <a:lnTo>
                      <a:pt x="31" y="8"/>
                    </a:lnTo>
                    <a:lnTo>
                      <a:pt x="59" y="89"/>
                    </a:lnTo>
                    <a:lnTo>
                      <a:pt x="88" y="8"/>
                    </a:lnTo>
                    <a:lnTo>
                      <a:pt x="116" y="8"/>
                    </a:lnTo>
                    <a:lnTo>
                      <a:pt x="116" y="124"/>
                    </a:lnTo>
                    <a:lnTo>
                      <a:pt x="94" y="124"/>
                    </a:lnTo>
                    <a:lnTo>
                      <a:pt x="94" y="37"/>
                    </a:lnTo>
                    <a:lnTo>
                      <a:pt x="66" y="116"/>
                    </a:lnTo>
                    <a:lnTo>
                      <a:pt x="46" y="116"/>
                    </a:lnTo>
                    <a:lnTo>
                      <a:pt x="19" y="35"/>
                    </a:lnTo>
                    <a:lnTo>
                      <a:pt x="19" y="124"/>
                    </a:lnTo>
                    <a:lnTo>
                      <a:pt x="0" y="124"/>
                    </a:lnTo>
                    <a:close/>
                    <a:moveTo>
                      <a:pt x="215" y="121"/>
                    </a:moveTo>
                    <a:lnTo>
                      <a:pt x="215" y="121"/>
                    </a:lnTo>
                    <a:cubicBezTo>
                      <a:pt x="198" y="126"/>
                      <a:pt x="184" y="126"/>
                      <a:pt x="184" y="126"/>
                    </a:cubicBezTo>
                    <a:cubicBezTo>
                      <a:pt x="162" y="126"/>
                      <a:pt x="150" y="114"/>
                      <a:pt x="150" y="114"/>
                    </a:cubicBezTo>
                    <a:cubicBezTo>
                      <a:pt x="137" y="101"/>
                      <a:pt x="137" y="80"/>
                      <a:pt x="137" y="80"/>
                    </a:cubicBezTo>
                    <a:cubicBezTo>
                      <a:pt x="137" y="60"/>
                      <a:pt x="149" y="48"/>
                      <a:pt x="149" y="48"/>
                    </a:cubicBezTo>
                    <a:cubicBezTo>
                      <a:pt x="160" y="36"/>
                      <a:pt x="179" y="36"/>
                      <a:pt x="179" y="36"/>
                    </a:cubicBezTo>
                    <a:cubicBezTo>
                      <a:pt x="197" y="36"/>
                      <a:pt x="206" y="48"/>
                      <a:pt x="206" y="48"/>
                    </a:cubicBezTo>
                    <a:cubicBezTo>
                      <a:pt x="215" y="60"/>
                      <a:pt x="215" y="86"/>
                      <a:pt x="215" y="86"/>
                    </a:cubicBezTo>
                    <a:lnTo>
                      <a:pt x="162" y="86"/>
                    </a:lnTo>
                    <a:cubicBezTo>
                      <a:pt x="164" y="110"/>
                      <a:pt x="189" y="110"/>
                      <a:pt x="189" y="110"/>
                    </a:cubicBezTo>
                    <a:cubicBezTo>
                      <a:pt x="200" y="110"/>
                      <a:pt x="215" y="105"/>
                      <a:pt x="215" y="105"/>
                    </a:cubicBezTo>
                    <a:lnTo>
                      <a:pt x="215" y="121"/>
                    </a:lnTo>
                    <a:close/>
                    <a:moveTo>
                      <a:pt x="161" y="72"/>
                    </a:moveTo>
                    <a:lnTo>
                      <a:pt x="161" y="72"/>
                    </a:lnTo>
                    <a:lnTo>
                      <a:pt x="192" y="72"/>
                    </a:lnTo>
                    <a:cubicBezTo>
                      <a:pt x="192" y="51"/>
                      <a:pt x="178" y="51"/>
                      <a:pt x="178" y="51"/>
                    </a:cubicBezTo>
                    <a:cubicBezTo>
                      <a:pt x="164" y="51"/>
                      <a:pt x="161" y="72"/>
                      <a:pt x="161" y="72"/>
                    </a:cubicBezTo>
                    <a:close/>
                    <a:moveTo>
                      <a:pt x="283" y="123"/>
                    </a:moveTo>
                    <a:lnTo>
                      <a:pt x="283" y="123"/>
                    </a:lnTo>
                    <a:cubicBezTo>
                      <a:pt x="275" y="126"/>
                      <a:pt x="270" y="126"/>
                      <a:pt x="270" y="126"/>
                    </a:cubicBezTo>
                    <a:cubicBezTo>
                      <a:pt x="240" y="126"/>
                      <a:pt x="240" y="98"/>
                      <a:pt x="240" y="98"/>
                    </a:cubicBezTo>
                    <a:lnTo>
                      <a:pt x="240" y="52"/>
                    </a:lnTo>
                    <a:lnTo>
                      <a:pt x="230" y="52"/>
                    </a:lnTo>
                    <a:lnTo>
                      <a:pt x="230" y="38"/>
                    </a:lnTo>
                    <a:lnTo>
                      <a:pt x="240" y="38"/>
                    </a:lnTo>
                    <a:lnTo>
                      <a:pt x="240" y="24"/>
                    </a:lnTo>
                    <a:lnTo>
                      <a:pt x="263" y="21"/>
                    </a:lnTo>
                    <a:lnTo>
                      <a:pt x="263" y="38"/>
                    </a:lnTo>
                    <a:lnTo>
                      <a:pt x="281" y="38"/>
                    </a:lnTo>
                    <a:lnTo>
                      <a:pt x="281" y="52"/>
                    </a:lnTo>
                    <a:lnTo>
                      <a:pt x="263" y="52"/>
                    </a:lnTo>
                    <a:lnTo>
                      <a:pt x="263" y="95"/>
                    </a:lnTo>
                    <a:cubicBezTo>
                      <a:pt x="263" y="110"/>
                      <a:pt x="276" y="110"/>
                      <a:pt x="276" y="110"/>
                    </a:cubicBezTo>
                    <a:cubicBezTo>
                      <a:pt x="279" y="110"/>
                      <a:pt x="283" y="109"/>
                      <a:pt x="283" y="109"/>
                    </a:cubicBezTo>
                    <a:lnTo>
                      <a:pt x="283" y="123"/>
                    </a:lnTo>
                    <a:close/>
                    <a:moveTo>
                      <a:pt x="346" y="115"/>
                    </a:moveTo>
                    <a:lnTo>
                      <a:pt x="346" y="115"/>
                    </a:lnTo>
                    <a:cubicBezTo>
                      <a:pt x="334" y="126"/>
                      <a:pt x="321" y="126"/>
                      <a:pt x="321" y="126"/>
                    </a:cubicBezTo>
                    <a:cubicBezTo>
                      <a:pt x="310" y="126"/>
                      <a:pt x="303" y="119"/>
                      <a:pt x="303" y="119"/>
                    </a:cubicBezTo>
                    <a:cubicBezTo>
                      <a:pt x="296" y="112"/>
                      <a:pt x="296" y="101"/>
                      <a:pt x="296" y="101"/>
                    </a:cubicBezTo>
                    <a:cubicBezTo>
                      <a:pt x="296" y="87"/>
                      <a:pt x="307" y="79"/>
                      <a:pt x="307" y="79"/>
                    </a:cubicBezTo>
                    <a:cubicBezTo>
                      <a:pt x="318" y="71"/>
                      <a:pt x="340" y="71"/>
                      <a:pt x="340" y="71"/>
                    </a:cubicBezTo>
                    <a:lnTo>
                      <a:pt x="346" y="71"/>
                    </a:lnTo>
                    <a:lnTo>
                      <a:pt x="346" y="64"/>
                    </a:lnTo>
                    <a:cubicBezTo>
                      <a:pt x="346" y="50"/>
                      <a:pt x="330" y="50"/>
                      <a:pt x="330" y="50"/>
                    </a:cubicBezTo>
                    <a:cubicBezTo>
                      <a:pt x="317" y="50"/>
                      <a:pt x="303" y="58"/>
                      <a:pt x="303" y="58"/>
                    </a:cubicBezTo>
                    <a:lnTo>
                      <a:pt x="303" y="42"/>
                    </a:lnTo>
                    <a:cubicBezTo>
                      <a:pt x="319" y="36"/>
                      <a:pt x="334" y="36"/>
                      <a:pt x="334" y="36"/>
                    </a:cubicBezTo>
                    <a:cubicBezTo>
                      <a:pt x="368" y="36"/>
                      <a:pt x="368" y="63"/>
                      <a:pt x="368" y="63"/>
                    </a:cubicBezTo>
                    <a:lnTo>
                      <a:pt x="368" y="101"/>
                    </a:lnTo>
                    <a:cubicBezTo>
                      <a:pt x="368" y="111"/>
                      <a:pt x="374" y="111"/>
                      <a:pt x="374" y="111"/>
                    </a:cubicBezTo>
                    <a:cubicBezTo>
                      <a:pt x="376" y="111"/>
                      <a:pt x="377" y="111"/>
                      <a:pt x="377" y="111"/>
                    </a:cubicBezTo>
                    <a:lnTo>
                      <a:pt x="378" y="124"/>
                    </a:lnTo>
                    <a:cubicBezTo>
                      <a:pt x="371" y="126"/>
                      <a:pt x="365" y="126"/>
                      <a:pt x="365" y="126"/>
                    </a:cubicBezTo>
                    <a:cubicBezTo>
                      <a:pt x="351" y="126"/>
                      <a:pt x="347" y="115"/>
                      <a:pt x="347" y="115"/>
                    </a:cubicBezTo>
                    <a:lnTo>
                      <a:pt x="346" y="115"/>
                    </a:lnTo>
                    <a:close/>
                    <a:moveTo>
                      <a:pt x="346" y="102"/>
                    </a:moveTo>
                    <a:lnTo>
                      <a:pt x="346" y="102"/>
                    </a:lnTo>
                    <a:lnTo>
                      <a:pt x="346" y="85"/>
                    </a:lnTo>
                    <a:lnTo>
                      <a:pt x="340" y="85"/>
                    </a:lnTo>
                    <a:cubicBezTo>
                      <a:pt x="318" y="85"/>
                      <a:pt x="318" y="99"/>
                      <a:pt x="318" y="99"/>
                    </a:cubicBezTo>
                    <a:cubicBezTo>
                      <a:pt x="318" y="104"/>
                      <a:pt x="321" y="107"/>
                      <a:pt x="321" y="107"/>
                    </a:cubicBezTo>
                    <a:cubicBezTo>
                      <a:pt x="324" y="110"/>
                      <a:pt x="329" y="110"/>
                      <a:pt x="329" y="110"/>
                    </a:cubicBezTo>
                    <a:cubicBezTo>
                      <a:pt x="337" y="110"/>
                      <a:pt x="346" y="102"/>
                      <a:pt x="346" y="102"/>
                    </a:cubicBezTo>
                    <a:close/>
                    <a:moveTo>
                      <a:pt x="398" y="124"/>
                    </a:moveTo>
                    <a:lnTo>
                      <a:pt x="398" y="124"/>
                    </a:lnTo>
                    <a:lnTo>
                      <a:pt x="398" y="38"/>
                    </a:lnTo>
                    <a:lnTo>
                      <a:pt x="420" y="38"/>
                    </a:lnTo>
                    <a:lnTo>
                      <a:pt x="420" y="54"/>
                    </a:lnTo>
                    <a:cubicBezTo>
                      <a:pt x="430" y="36"/>
                      <a:pt x="449" y="36"/>
                      <a:pt x="449" y="36"/>
                    </a:cubicBezTo>
                    <a:cubicBezTo>
                      <a:pt x="459" y="36"/>
                      <a:pt x="465" y="41"/>
                      <a:pt x="465" y="41"/>
                    </a:cubicBezTo>
                    <a:cubicBezTo>
                      <a:pt x="471" y="46"/>
                      <a:pt x="473" y="54"/>
                      <a:pt x="473" y="54"/>
                    </a:cubicBezTo>
                    <a:cubicBezTo>
                      <a:pt x="485" y="36"/>
                      <a:pt x="502" y="36"/>
                      <a:pt x="502" y="36"/>
                    </a:cubicBezTo>
                    <a:cubicBezTo>
                      <a:pt x="525" y="36"/>
                      <a:pt x="525" y="62"/>
                      <a:pt x="525" y="62"/>
                    </a:cubicBezTo>
                    <a:lnTo>
                      <a:pt x="525" y="124"/>
                    </a:lnTo>
                    <a:lnTo>
                      <a:pt x="503" y="124"/>
                    </a:lnTo>
                    <a:lnTo>
                      <a:pt x="503" y="70"/>
                    </a:lnTo>
                    <a:cubicBezTo>
                      <a:pt x="503" y="54"/>
                      <a:pt x="493" y="54"/>
                      <a:pt x="493" y="54"/>
                    </a:cubicBezTo>
                    <a:cubicBezTo>
                      <a:pt x="482" y="54"/>
                      <a:pt x="473" y="69"/>
                      <a:pt x="473" y="69"/>
                    </a:cubicBezTo>
                    <a:lnTo>
                      <a:pt x="473" y="124"/>
                    </a:lnTo>
                    <a:lnTo>
                      <a:pt x="450" y="124"/>
                    </a:lnTo>
                    <a:lnTo>
                      <a:pt x="450" y="70"/>
                    </a:lnTo>
                    <a:cubicBezTo>
                      <a:pt x="450" y="54"/>
                      <a:pt x="440" y="54"/>
                      <a:pt x="440" y="54"/>
                    </a:cubicBezTo>
                    <a:cubicBezTo>
                      <a:pt x="430" y="54"/>
                      <a:pt x="420" y="69"/>
                      <a:pt x="420" y="69"/>
                    </a:cubicBezTo>
                    <a:lnTo>
                      <a:pt x="420" y="124"/>
                    </a:lnTo>
                    <a:lnTo>
                      <a:pt x="398" y="124"/>
                    </a:lnTo>
                    <a:close/>
                    <a:moveTo>
                      <a:pt x="553" y="155"/>
                    </a:moveTo>
                    <a:lnTo>
                      <a:pt x="553" y="155"/>
                    </a:lnTo>
                    <a:lnTo>
                      <a:pt x="573" y="124"/>
                    </a:lnTo>
                    <a:lnTo>
                      <a:pt x="541" y="38"/>
                    </a:lnTo>
                    <a:lnTo>
                      <a:pt x="566" y="38"/>
                    </a:lnTo>
                    <a:lnTo>
                      <a:pt x="587" y="95"/>
                    </a:lnTo>
                    <a:lnTo>
                      <a:pt x="612" y="38"/>
                    </a:lnTo>
                    <a:lnTo>
                      <a:pt x="630" y="38"/>
                    </a:lnTo>
                    <a:lnTo>
                      <a:pt x="577" y="155"/>
                    </a:lnTo>
                    <a:lnTo>
                      <a:pt x="553" y="155"/>
                    </a:lnTo>
                    <a:close/>
                    <a:moveTo>
                      <a:pt x="716" y="121"/>
                    </a:moveTo>
                    <a:lnTo>
                      <a:pt x="716" y="121"/>
                    </a:lnTo>
                    <a:cubicBezTo>
                      <a:pt x="700" y="126"/>
                      <a:pt x="685" y="126"/>
                      <a:pt x="685" y="126"/>
                    </a:cubicBezTo>
                    <a:cubicBezTo>
                      <a:pt x="664" y="126"/>
                      <a:pt x="651" y="114"/>
                      <a:pt x="651" y="114"/>
                    </a:cubicBezTo>
                    <a:cubicBezTo>
                      <a:pt x="639" y="101"/>
                      <a:pt x="639" y="80"/>
                      <a:pt x="639" y="80"/>
                    </a:cubicBezTo>
                    <a:cubicBezTo>
                      <a:pt x="639" y="60"/>
                      <a:pt x="650" y="48"/>
                      <a:pt x="650" y="48"/>
                    </a:cubicBezTo>
                    <a:cubicBezTo>
                      <a:pt x="661" y="36"/>
                      <a:pt x="680" y="36"/>
                      <a:pt x="680" y="36"/>
                    </a:cubicBezTo>
                    <a:cubicBezTo>
                      <a:pt x="699" y="36"/>
                      <a:pt x="708" y="48"/>
                      <a:pt x="708" y="48"/>
                    </a:cubicBezTo>
                    <a:cubicBezTo>
                      <a:pt x="716" y="60"/>
                      <a:pt x="716" y="86"/>
                      <a:pt x="716" y="86"/>
                    </a:cubicBezTo>
                    <a:lnTo>
                      <a:pt x="663" y="86"/>
                    </a:lnTo>
                    <a:cubicBezTo>
                      <a:pt x="665" y="110"/>
                      <a:pt x="690" y="110"/>
                      <a:pt x="690" y="110"/>
                    </a:cubicBezTo>
                    <a:cubicBezTo>
                      <a:pt x="702" y="110"/>
                      <a:pt x="716" y="105"/>
                      <a:pt x="716" y="105"/>
                    </a:cubicBezTo>
                    <a:lnTo>
                      <a:pt x="716" y="121"/>
                    </a:lnTo>
                    <a:close/>
                    <a:moveTo>
                      <a:pt x="663" y="72"/>
                    </a:moveTo>
                    <a:lnTo>
                      <a:pt x="663" y="72"/>
                    </a:lnTo>
                    <a:lnTo>
                      <a:pt x="694" y="72"/>
                    </a:lnTo>
                    <a:cubicBezTo>
                      <a:pt x="694" y="51"/>
                      <a:pt x="679" y="51"/>
                      <a:pt x="679" y="51"/>
                    </a:cubicBezTo>
                    <a:cubicBezTo>
                      <a:pt x="665" y="51"/>
                      <a:pt x="663" y="72"/>
                      <a:pt x="663" y="72"/>
                    </a:cubicBezTo>
                    <a:close/>
                    <a:moveTo>
                      <a:pt x="740" y="124"/>
                    </a:moveTo>
                    <a:lnTo>
                      <a:pt x="740" y="124"/>
                    </a:lnTo>
                    <a:lnTo>
                      <a:pt x="740" y="0"/>
                    </a:lnTo>
                    <a:lnTo>
                      <a:pt x="763" y="0"/>
                    </a:lnTo>
                    <a:lnTo>
                      <a:pt x="763" y="124"/>
                    </a:lnTo>
                    <a:lnTo>
                      <a:pt x="740" y="124"/>
                    </a:lnTo>
                    <a:close/>
                    <a:moveTo>
                      <a:pt x="828" y="126"/>
                    </a:moveTo>
                    <a:lnTo>
                      <a:pt x="828" y="126"/>
                    </a:lnTo>
                    <a:cubicBezTo>
                      <a:pt x="808" y="126"/>
                      <a:pt x="796" y="114"/>
                      <a:pt x="796" y="114"/>
                    </a:cubicBezTo>
                    <a:cubicBezTo>
                      <a:pt x="785" y="101"/>
                      <a:pt x="785" y="81"/>
                      <a:pt x="785" y="81"/>
                    </a:cubicBezTo>
                    <a:cubicBezTo>
                      <a:pt x="785" y="60"/>
                      <a:pt x="797" y="48"/>
                      <a:pt x="797" y="48"/>
                    </a:cubicBezTo>
                    <a:cubicBezTo>
                      <a:pt x="808" y="36"/>
                      <a:pt x="829" y="36"/>
                      <a:pt x="829" y="36"/>
                    </a:cubicBezTo>
                    <a:cubicBezTo>
                      <a:pt x="850" y="36"/>
                      <a:pt x="861" y="48"/>
                      <a:pt x="861" y="48"/>
                    </a:cubicBezTo>
                    <a:cubicBezTo>
                      <a:pt x="873" y="60"/>
                      <a:pt x="873" y="81"/>
                      <a:pt x="873" y="81"/>
                    </a:cubicBezTo>
                    <a:cubicBezTo>
                      <a:pt x="873" y="102"/>
                      <a:pt x="861" y="114"/>
                      <a:pt x="861" y="114"/>
                    </a:cubicBezTo>
                    <a:cubicBezTo>
                      <a:pt x="849" y="126"/>
                      <a:pt x="828" y="126"/>
                      <a:pt x="828" y="126"/>
                    </a:cubicBezTo>
                    <a:close/>
                    <a:moveTo>
                      <a:pt x="829" y="111"/>
                    </a:moveTo>
                    <a:lnTo>
                      <a:pt x="829" y="111"/>
                    </a:lnTo>
                    <a:cubicBezTo>
                      <a:pt x="849" y="111"/>
                      <a:pt x="849" y="81"/>
                      <a:pt x="849" y="81"/>
                    </a:cubicBezTo>
                    <a:cubicBezTo>
                      <a:pt x="849" y="67"/>
                      <a:pt x="843" y="59"/>
                      <a:pt x="843" y="59"/>
                    </a:cubicBezTo>
                    <a:cubicBezTo>
                      <a:pt x="838" y="51"/>
                      <a:pt x="829" y="51"/>
                      <a:pt x="829" y="51"/>
                    </a:cubicBezTo>
                    <a:cubicBezTo>
                      <a:pt x="820" y="51"/>
                      <a:pt x="815" y="59"/>
                      <a:pt x="815" y="59"/>
                    </a:cubicBezTo>
                    <a:cubicBezTo>
                      <a:pt x="809" y="67"/>
                      <a:pt x="809" y="81"/>
                      <a:pt x="809" y="81"/>
                    </a:cubicBezTo>
                    <a:cubicBezTo>
                      <a:pt x="809" y="95"/>
                      <a:pt x="815" y="103"/>
                      <a:pt x="815" y="103"/>
                    </a:cubicBezTo>
                    <a:cubicBezTo>
                      <a:pt x="820" y="111"/>
                      <a:pt x="829" y="111"/>
                      <a:pt x="829" y="111"/>
                    </a:cubicBezTo>
                    <a:close/>
                    <a:moveTo>
                      <a:pt x="958" y="122"/>
                    </a:moveTo>
                    <a:lnTo>
                      <a:pt x="958" y="122"/>
                    </a:lnTo>
                    <a:cubicBezTo>
                      <a:pt x="944" y="126"/>
                      <a:pt x="931" y="126"/>
                      <a:pt x="931" y="126"/>
                    </a:cubicBezTo>
                    <a:cubicBezTo>
                      <a:pt x="911" y="126"/>
                      <a:pt x="899" y="114"/>
                      <a:pt x="899" y="114"/>
                    </a:cubicBezTo>
                    <a:cubicBezTo>
                      <a:pt x="887" y="102"/>
                      <a:pt x="887" y="81"/>
                      <a:pt x="887" y="81"/>
                    </a:cubicBezTo>
                    <a:cubicBezTo>
                      <a:pt x="887" y="60"/>
                      <a:pt x="899" y="48"/>
                      <a:pt x="899" y="48"/>
                    </a:cubicBezTo>
                    <a:cubicBezTo>
                      <a:pt x="911" y="36"/>
                      <a:pt x="933" y="36"/>
                      <a:pt x="933" y="36"/>
                    </a:cubicBezTo>
                    <a:cubicBezTo>
                      <a:pt x="944" y="36"/>
                      <a:pt x="957" y="39"/>
                      <a:pt x="957" y="39"/>
                    </a:cubicBezTo>
                    <a:lnTo>
                      <a:pt x="957" y="56"/>
                    </a:lnTo>
                    <a:cubicBezTo>
                      <a:pt x="943" y="52"/>
                      <a:pt x="935" y="52"/>
                      <a:pt x="935" y="52"/>
                    </a:cubicBezTo>
                    <a:cubicBezTo>
                      <a:pt x="924" y="52"/>
                      <a:pt x="918" y="59"/>
                      <a:pt x="918" y="59"/>
                    </a:cubicBezTo>
                    <a:cubicBezTo>
                      <a:pt x="911" y="67"/>
                      <a:pt x="911" y="81"/>
                      <a:pt x="911" y="81"/>
                    </a:cubicBezTo>
                    <a:cubicBezTo>
                      <a:pt x="911" y="94"/>
                      <a:pt x="918" y="102"/>
                      <a:pt x="918" y="102"/>
                    </a:cubicBezTo>
                    <a:cubicBezTo>
                      <a:pt x="925" y="110"/>
                      <a:pt x="937" y="110"/>
                      <a:pt x="937" y="110"/>
                    </a:cubicBezTo>
                    <a:cubicBezTo>
                      <a:pt x="947" y="110"/>
                      <a:pt x="958" y="106"/>
                      <a:pt x="958" y="106"/>
                    </a:cubicBezTo>
                    <a:lnTo>
                      <a:pt x="958" y="122"/>
                    </a:lnTo>
                    <a:close/>
                    <a:moveTo>
                      <a:pt x="980" y="155"/>
                    </a:moveTo>
                    <a:lnTo>
                      <a:pt x="980" y="155"/>
                    </a:lnTo>
                    <a:lnTo>
                      <a:pt x="1000" y="124"/>
                    </a:lnTo>
                    <a:lnTo>
                      <a:pt x="968" y="38"/>
                    </a:lnTo>
                    <a:lnTo>
                      <a:pt x="993" y="38"/>
                    </a:lnTo>
                    <a:lnTo>
                      <a:pt x="1014" y="95"/>
                    </a:lnTo>
                    <a:lnTo>
                      <a:pt x="1039" y="38"/>
                    </a:lnTo>
                    <a:lnTo>
                      <a:pt x="1057" y="38"/>
                    </a:lnTo>
                    <a:lnTo>
                      <a:pt x="1004" y="155"/>
                    </a:lnTo>
                    <a:lnTo>
                      <a:pt x="980" y="155"/>
                    </a:lnTo>
                    <a:close/>
                    <a:moveTo>
                      <a:pt x="1117" y="123"/>
                    </a:moveTo>
                    <a:lnTo>
                      <a:pt x="1117" y="123"/>
                    </a:lnTo>
                    <a:cubicBezTo>
                      <a:pt x="1109" y="126"/>
                      <a:pt x="1104" y="126"/>
                      <a:pt x="1104" y="126"/>
                    </a:cubicBezTo>
                    <a:cubicBezTo>
                      <a:pt x="1074" y="126"/>
                      <a:pt x="1074" y="98"/>
                      <a:pt x="1074" y="98"/>
                    </a:cubicBezTo>
                    <a:lnTo>
                      <a:pt x="1074" y="52"/>
                    </a:lnTo>
                    <a:lnTo>
                      <a:pt x="1065" y="52"/>
                    </a:lnTo>
                    <a:lnTo>
                      <a:pt x="1065" y="38"/>
                    </a:lnTo>
                    <a:lnTo>
                      <a:pt x="1074" y="38"/>
                    </a:lnTo>
                    <a:lnTo>
                      <a:pt x="1074" y="24"/>
                    </a:lnTo>
                    <a:lnTo>
                      <a:pt x="1097" y="21"/>
                    </a:lnTo>
                    <a:lnTo>
                      <a:pt x="1097" y="38"/>
                    </a:lnTo>
                    <a:lnTo>
                      <a:pt x="1116" y="38"/>
                    </a:lnTo>
                    <a:lnTo>
                      <a:pt x="1116" y="52"/>
                    </a:lnTo>
                    <a:lnTo>
                      <a:pt x="1097" y="52"/>
                    </a:lnTo>
                    <a:lnTo>
                      <a:pt x="1097" y="95"/>
                    </a:lnTo>
                    <a:cubicBezTo>
                      <a:pt x="1097" y="110"/>
                      <a:pt x="1110" y="110"/>
                      <a:pt x="1110" y="110"/>
                    </a:cubicBezTo>
                    <a:cubicBezTo>
                      <a:pt x="1113" y="110"/>
                      <a:pt x="1117" y="109"/>
                      <a:pt x="1117" y="109"/>
                    </a:cubicBezTo>
                    <a:lnTo>
                      <a:pt x="1117" y="123"/>
                    </a:lnTo>
                    <a:close/>
                    <a:moveTo>
                      <a:pt x="1208" y="121"/>
                    </a:moveTo>
                    <a:lnTo>
                      <a:pt x="1208" y="121"/>
                    </a:lnTo>
                    <a:cubicBezTo>
                      <a:pt x="1192" y="126"/>
                      <a:pt x="1177" y="126"/>
                      <a:pt x="1177" y="126"/>
                    </a:cubicBezTo>
                    <a:cubicBezTo>
                      <a:pt x="1155" y="126"/>
                      <a:pt x="1143" y="114"/>
                      <a:pt x="1143" y="114"/>
                    </a:cubicBezTo>
                    <a:cubicBezTo>
                      <a:pt x="1130" y="101"/>
                      <a:pt x="1130" y="80"/>
                      <a:pt x="1130" y="80"/>
                    </a:cubicBezTo>
                    <a:cubicBezTo>
                      <a:pt x="1130" y="60"/>
                      <a:pt x="1142" y="48"/>
                      <a:pt x="1142" y="48"/>
                    </a:cubicBezTo>
                    <a:cubicBezTo>
                      <a:pt x="1153" y="36"/>
                      <a:pt x="1172" y="36"/>
                      <a:pt x="1172" y="36"/>
                    </a:cubicBezTo>
                    <a:cubicBezTo>
                      <a:pt x="1191" y="36"/>
                      <a:pt x="1199" y="48"/>
                      <a:pt x="1199" y="48"/>
                    </a:cubicBezTo>
                    <a:cubicBezTo>
                      <a:pt x="1208" y="60"/>
                      <a:pt x="1208" y="86"/>
                      <a:pt x="1208" y="86"/>
                    </a:cubicBezTo>
                    <a:lnTo>
                      <a:pt x="1155" y="86"/>
                    </a:lnTo>
                    <a:cubicBezTo>
                      <a:pt x="1157" y="110"/>
                      <a:pt x="1182" y="110"/>
                      <a:pt x="1182" y="110"/>
                    </a:cubicBezTo>
                    <a:cubicBezTo>
                      <a:pt x="1193" y="110"/>
                      <a:pt x="1208" y="105"/>
                      <a:pt x="1208" y="105"/>
                    </a:cubicBezTo>
                    <a:lnTo>
                      <a:pt x="1208" y="121"/>
                    </a:lnTo>
                    <a:close/>
                    <a:moveTo>
                      <a:pt x="1154" y="72"/>
                    </a:moveTo>
                    <a:lnTo>
                      <a:pt x="1154" y="72"/>
                    </a:lnTo>
                    <a:lnTo>
                      <a:pt x="1185" y="72"/>
                    </a:lnTo>
                    <a:cubicBezTo>
                      <a:pt x="1185" y="51"/>
                      <a:pt x="1171" y="51"/>
                      <a:pt x="1171" y="51"/>
                    </a:cubicBezTo>
                    <a:cubicBezTo>
                      <a:pt x="1157" y="51"/>
                      <a:pt x="1154" y="72"/>
                      <a:pt x="1154"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99" name="Freeform 1707"/>
              <p:cNvSpPr>
                <a:spLocks noEditPoints="1"/>
              </p:cNvSpPr>
              <p:nvPr/>
            </p:nvSpPr>
            <p:spPr bwMode="auto">
              <a:xfrm>
                <a:off x="3472" y="2401"/>
                <a:ext cx="502" cy="53"/>
              </a:xfrm>
              <a:custGeom>
                <a:avLst/>
                <a:gdLst>
                  <a:gd name="T0" fmla="*/ 0 w 1420"/>
                  <a:gd name="T1" fmla="*/ 0 h 155"/>
                  <a:gd name="T2" fmla="*/ 0 w 1420"/>
                  <a:gd name="T3" fmla="*/ 0 h 155"/>
                  <a:gd name="T4" fmla="*/ 0 w 1420"/>
                  <a:gd name="T5" fmla="*/ 0 h 155"/>
                  <a:gd name="T6" fmla="*/ 0 w 1420"/>
                  <a:gd name="T7" fmla="*/ 0 h 155"/>
                  <a:gd name="T8" fmla="*/ 0 w 1420"/>
                  <a:gd name="T9" fmla="*/ 0 h 155"/>
                  <a:gd name="T10" fmla="*/ 0 w 1420"/>
                  <a:gd name="T11" fmla="*/ 0 h 155"/>
                  <a:gd name="T12" fmla="*/ 0 w 1420"/>
                  <a:gd name="T13" fmla="*/ 0 h 155"/>
                  <a:gd name="T14" fmla="*/ 0 w 1420"/>
                  <a:gd name="T15" fmla="*/ 0 h 155"/>
                  <a:gd name="T16" fmla="*/ 0 w 1420"/>
                  <a:gd name="T17" fmla="*/ 0 h 155"/>
                  <a:gd name="T18" fmla="*/ 0 w 1420"/>
                  <a:gd name="T19" fmla="*/ 0 h 155"/>
                  <a:gd name="T20" fmla="*/ 0 w 1420"/>
                  <a:gd name="T21" fmla="*/ 0 h 155"/>
                  <a:gd name="T22" fmla="*/ 0 w 1420"/>
                  <a:gd name="T23" fmla="*/ 0 h 155"/>
                  <a:gd name="T24" fmla="*/ 0 w 1420"/>
                  <a:gd name="T25" fmla="*/ 0 h 155"/>
                  <a:gd name="T26" fmla="*/ 0 w 1420"/>
                  <a:gd name="T27" fmla="*/ 0 h 155"/>
                  <a:gd name="T28" fmla="*/ 0 w 1420"/>
                  <a:gd name="T29" fmla="*/ 0 h 155"/>
                  <a:gd name="T30" fmla="*/ 0 w 1420"/>
                  <a:gd name="T31" fmla="*/ 0 h 155"/>
                  <a:gd name="T32" fmla="*/ 0 w 1420"/>
                  <a:gd name="T33" fmla="*/ 0 h 155"/>
                  <a:gd name="T34" fmla="*/ 0 w 1420"/>
                  <a:gd name="T35" fmla="*/ 0 h 155"/>
                  <a:gd name="T36" fmla="*/ 0 w 1420"/>
                  <a:gd name="T37" fmla="*/ 0 h 155"/>
                  <a:gd name="T38" fmla="*/ 0 w 1420"/>
                  <a:gd name="T39" fmla="*/ 0 h 155"/>
                  <a:gd name="T40" fmla="*/ 0 w 1420"/>
                  <a:gd name="T41" fmla="*/ 0 h 155"/>
                  <a:gd name="T42" fmla="*/ 0 w 1420"/>
                  <a:gd name="T43" fmla="*/ 0 h 155"/>
                  <a:gd name="T44" fmla="*/ 0 w 1420"/>
                  <a:gd name="T45" fmla="*/ 0 h 155"/>
                  <a:gd name="T46" fmla="*/ 0 w 1420"/>
                  <a:gd name="T47" fmla="*/ 0 h 155"/>
                  <a:gd name="T48" fmla="*/ 0 w 1420"/>
                  <a:gd name="T49" fmla="*/ 0 h 155"/>
                  <a:gd name="T50" fmla="*/ 0 w 1420"/>
                  <a:gd name="T51" fmla="*/ 0 h 155"/>
                  <a:gd name="T52" fmla="*/ 0 w 1420"/>
                  <a:gd name="T53" fmla="*/ 0 h 155"/>
                  <a:gd name="T54" fmla="*/ 0 w 1420"/>
                  <a:gd name="T55" fmla="*/ 0 h 155"/>
                  <a:gd name="T56" fmla="*/ 0 w 1420"/>
                  <a:gd name="T57" fmla="*/ 0 h 155"/>
                  <a:gd name="T58" fmla="*/ 0 w 1420"/>
                  <a:gd name="T59" fmla="*/ 0 h 155"/>
                  <a:gd name="T60" fmla="*/ 0 w 1420"/>
                  <a:gd name="T61" fmla="*/ 0 h 155"/>
                  <a:gd name="T62" fmla="*/ 0 w 1420"/>
                  <a:gd name="T63" fmla="*/ 0 h 155"/>
                  <a:gd name="T64" fmla="*/ 0 w 1420"/>
                  <a:gd name="T65" fmla="*/ 0 h 155"/>
                  <a:gd name="T66" fmla="*/ 0 w 1420"/>
                  <a:gd name="T67" fmla="*/ 0 h 155"/>
                  <a:gd name="T68" fmla="*/ 0 w 1420"/>
                  <a:gd name="T69" fmla="*/ 0 h 155"/>
                  <a:gd name="T70" fmla="*/ 0 w 1420"/>
                  <a:gd name="T71" fmla="*/ 0 h 155"/>
                  <a:gd name="T72" fmla="*/ 0 w 1420"/>
                  <a:gd name="T73" fmla="*/ 0 h 155"/>
                  <a:gd name="T74" fmla="*/ 0 w 1420"/>
                  <a:gd name="T75" fmla="*/ 0 h 155"/>
                  <a:gd name="T76" fmla="*/ 0 w 1420"/>
                  <a:gd name="T77" fmla="*/ 0 h 155"/>
                  <a:gd name="T78" fmla="*/ 0 w 1420"/>
                  <a:gd name="T79" fmla="*/ 0 h 155"/>
                  <a:gd name="T80" fmla="*/ 0 w 1420"/>
                  <a:gd name="T81" fmla="*/ 0 h 155"/>
                  <a:gd name="T82" fmla="*/ 0 w 1420"/>
                  <a:gd name="T83" fmla="*/ 0 h 155"/>
                  <a:gd name="T84" fmla="*/ 0 w 1420"/>
                  <a:gd name="T85" fmla="*/ 0 h 155"/>
                  <a:gd name="T86" fmla="*/ 0 w 1420"/>
                  <a:gd name="T87" fmla="*/ 0 h 155"/>
                  <a:gd name="T88" fmla="*/ 0 w 1420"/>
                  <a:gd name="T89" fmla="*/ 0 h 155"/>
                  <a:gd name="T90" fmla="*/ 0 w 1420"/>
                  <a:gd name="T91" fmla="*/ 0 h 155"/>
                  <a:gd name="T92" fmla="*/ 0 w 1420"/>
                  <a:gd name="T93" fmla="*/ 0 h 155"/>
                  <a:gd name="T94" fmla="*/ 0 w 1420"/>
                  <a:gd name="T95" fmla="*/ 0 h 155"/>
                  <a:gd name="T96" fmla="*/ 0 w 1420"/>
                  <a:gd name="T97" fmla="*/ 0 h 155"/>
                  <a:gd name="T98" fmla="*/ 0 w 1420"/>
                  <a:gd name="T99" fmla="*/ 0 h 155"/>
                  <a:gd name="T100" fmla="*/ 0 w 1420"/>
                  <a:gd name="T101" fmla="*/ 0 h 1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420" h="155">
                    <a:moveTo>
                      <a:pt x="0" y="124"/>
                    </a:moveTo>
                    <a:lnTo>
                      <a:pt x="0" y="124"/>
                    </a:lnTo>
                    <a:lnTo>
                      <a:pt x="0" y="8"/>
                    </a:lnTo>
                    <a:lnTo>
                      <a:pt x="32" y="8"/>
                    </a:lnTo>
                    <a:lnTo>
                      <a:pt x="60" y="90"/>
                    </a:lnTo>
                    <a:lnTo>
                      <a:pt x="88" y="8"/>
                    </a:lnTo>
                    <a:lnTo>
                      <a:pt x="116" y="8"/>
                    </a:lnTo>
                    <a:lnTo>
                      <a:pt x="116" y="124"/>
                    </a:lnTo>
                    <a:lnTo>
                      <a:pt x="94" y="124"/>
                    </a:lnTo>
                    <a:lnTo>
                      <a:pt x="94" y="37"/>
                    </a:lnTo>
                    <a:lnTo>
                      <a:pt x="66" y="116"/>
                    </a:lnTo>
                    <a:lnTo>
                      <a:pt x="47" y="116"/>
                    </a:lnTo>
                    <a:lnTo>
                      <a:pt x="19" y="35"/>
                    </a:lnTo>
                    <a:lnTo>
                      <a:pt x="19" y="124"/>
                    </a:lnTo>
                    <a:lnTo>
                      <a:pt x="0" y="124"/>
                    </a:lnTo>
                    <a:close/>
                    <a:moveTo>
                      <a:pt x="146" y="155"/>
                    </a:moveTo>
                    <a:lnTo>
                      <a:pt x="146" y="155"/>
                    </a:lnTo>
                    <a:lnTo>
                      <a:pt x="165" y="124"/>
                    </a:lnTo>
                    <a:lnTo>
                      <a:pt x="133" y="38"/>
                    </a:lnTo>
                    <a:lnTo>
                      <a:pt x="158" y="38"/>
                    </a:lnTo>
                    <a:lnTo>
                      <a:pt x="179" y="95"/>
                    </a:lnTo>
                    <a:lnTo>
                      <a:pt x="205" y="38"/>
                    </a:lnTo>
                    <a:lnTo>
                      <a:pt x="222" y="38"/>
                    </a:lnTo>
                    <a:lnTo>
                      <a:pt x="169" y="155"/>
                    </a:lnTo>
                    <a:lnTo>
                      <a:pt x="146" y="155"/>
                    </a:lnTo>
                    <a:close/>
                    <a:moveTo>
                      <a:pt x="309" y="121"/>
                    </a:moveTo>
                    <a:lnTo>
                      <a:pt x="309" y="121"/>
                    </a:lnTo>
                    <a:cubicBezTo>
                      <a:pt x="292" y="126"/>
                      <a:pt x="277" y="126"/>
                      <a:pt x="277" y="126"/>
                    </a:cubicBezTo>
                    <a:cubicBezTo>
                      <a:pt x="256" y="126"/>
                      <a:pt x="243" y="114"/>
                      <a:pt x="243" y="114"/>
                    </a:cubicBezTo>
                    <a:cubicBezTo>
                      <a:pt x="231" y="101"/>
                      <a:pt x="231" y="80"/>
                      <a:pt x="231" y="80"/>
                    </a:cubicBezTo>
                    <a:cubicBezTo>
                      <a:pt x="231" y="60"/>
                      <a:pt x="242" y="48"/>
                      <a:pt x="242" y="48"/>
                    </a:cubicBezTo>
                    <a:cubicBezTo>
                      <a:pt x="254" y="36"/>
                      <a:pt x="272" y="36"/>
                      <a:pt x="272" y="36"/>
                    </a:cubicBezTo>
                    <a:cubicBezTo>
                      <a:pt x="291" y="36"/>
                      <a:pt x="300" y="48"/>
                      <a:pt x="300" y="48"/>
                    </a:cubicBezTo>
                    <a:cubicBezTo>
                      <a:pt x="309" y="60"/>
                      <a:pt x="309" y="86"/>
                      <a:pt x="309" y="86"/>
                    </a:cubicBezTo>
                    <a:lnTo>
                      <a:pt x="255" y="86"/>
                    </a:lnTo>
                    <a:cubicBezTo>
                      <a:pt x="258" y="110"/>
                      <a:pt x="282" y="110"/>
                      <a:pt x="282" y="110"/>
                    </a:cubicBezTo>
                    <a:cubicBezTo>
                      <a:pt x="294" y="110"/>
                      <a:pt x="309" y="105"/>
                      <a:pt x="309" y="105"/>
                    </a:cubicBezTo>
                    <a:lnTo>
                      <a:pt x="309" y="121"/>
                    </a:lnTo>
                    <a:close/>
                    <a:moveTo>
                      <a:pt x="255" y="72"/>
                    </a:moveTo>
                    <a:lnTo>
                      <a:pt x="255" y="72"/>
                    </a:lnTo>
                    <a:lnTo>
                      <a:pt x="286" y="72"/>
                    </a:lnTo>
                    <a:cubicBezTo>
                      <a:pt x="286" y="51"/>
                      <a:pt x="272" y="51"/>
                      <a:pt x="272" y="51"/>
                    </a:cubicBezTo>
                    <a:cubicBezTo>
                      <a:pt x="257" y="51"/>
                      <a:pt x="255" y="72"/>
                      <a:pt x="255" y="72"/>
                    </a:cubicBezTo>
                    <a:close/>
                    <a:moveTo>
                      <a:pt x="332" y="124"/>
                    </a:moveTo>
                    <a:lnTo>
                      <a:pt x="332" y="124"/>
                    </a:lnTo>
                    <a:lnTo>
                      <a:pt x="332" y="0"/>
                    </a:lnTo>
                    <a:lnTo>
                      <a:pt x="356" y="0"/>
                    </a:lnTo>
                    <a:lnTo>
                      <a:pt x="356" y="124"/>
                    </a:lnTo>
                    <a:lnTo>
                      <a:pt x="332" y="124"/>
                    </a:lnTo>
                    <a:close/>
                    <a:moveTo>
                      <a:pt x="421" y="126"/>
                    </a:moveTo>
                    <a:lnTo>
                      <a:pt x="421" y="126"/>
                    </a:lnTo>
                    <a:cubicBezTo>
                      <a:pt x="400" y="126"/>
                      <a:pt x="389" y="114"/>
                      <a:pt x="389" y="114"/>
                    </a:cubicBezTo>
                    <a:cubicBezTo>
                      <a:pt x="377" y="102"/>
                      <a:pt x="377" y="81"/>
                      <a:pt x="377" y="81"/>
                    </a:cubicBezTo>
                    <a:cubicBezTo>
                      <a:pt x="377" y="60"/>
                      <a:pt x="389" y="48"/>
                      <a:pt x="389" y="48"/>
                    </a:cubicBezTo>
                    <a:cubicBezTo>
                      <a:pt x="401" y="36"/>
                      <a:pt x="421" y="36"/>
                      <a:pt x="421" y="36"/>
                    </a:cubicBezTo>
                    <a:cubicBezTo>
                      <a:pt x="442" y="36"/>
                      <a:pt x="454" y="48"/>
                      <a:pt x="454" y="48"/>
                    </a:cubicBezTo>
                    <a:cubicBezTo>
                      <a:pt x="466" y="60"/>
                      <a:pt x="466" y="81"/>
                      <a:pt x="466" y="81"/>
                    </a:cubicBezTo>
                    <a:cubicBezTo>
                      <a:pt x="466" y="102"/>
                      <a:pt x="454" y="114"/>
                      <a:pt x="454" y="114"/>
                    </a:cubicBezTo>
                    <a:cubicBezTo>
                      <a:pt x="442" y="126"/>
                      <a:pt x="421" y="126"/>
                      <a:pt x="421" y="126"/>
                    </a:cubicBezTo>
                    <a:close/>
                    <a:moveTo>
                      <a:pt x="421" y="111"/>
                    </a:moveTo>
                    <a:lnTo>
                      <a:pt x="421" y="111"/>
                    </a:lnTo>
                    <a:cubicBezTo>
                      <a:pt x="441" y="111"/>
                      <a:pt x="441" y="81"/>
                      <a:pt x="441" y="81"/>
                    </a:cubicBezTo>
                    <a:cubicBezTo>
                      <a:pt x="441" y="67"/>
                      <a:pt x="436" y="59"/>
                      <a:pt x="436" y="59"/>
                    </a:cubicBezTo>
                    <a:cubicBezTo>
                      <a:pt x="430" y="51"/>
                      <a:pt x="421" y="51"/>
                      <a:pt x="421" y="51"/>
                    </a:cubicBezTo>
                    <a:cubicBezTo>
                      <a:pt x="412" y="51"/>
                      <a:pt x="407" y="59"/>
                      <a:pt x="407" y="59"/>
                    </a:cubicBezTo>
                    <a:cubicBezTo>
                      <a:pt x="401" y="67"/>
                      <a:pt x="401" y="81"/>
                      <a:pt x="401" y="81"/>
                    </a:cubicBezTo>
                    <a:cubicBezTo>
                      <a:pt x="401" y="95"/>
                      <a:pt x="407" y="103"/>
                      <a:pt x="407" y="103"/>
                    </a:cubicBezTo>
                    <a:cubicBezTo>
                      <a:pt x="412" y="111"/>
                      <a:pt x="421" y="111"/>
                      <a:pt x="421" y="111"/>
                    </a:cubicBezTo>
                    <a:close/>
                    <a:moveTo>
                      <a:pt x="490" y="147"/>
                    </a:moveTo>
                    <a:lnTo>
                      <a:pt x="490" y="147"/>
                    </a:lnTo>
                    <a:lnTo>
                      <a:pt x="531" y="8"/>
                    </a:lnTo>
                    <a:lnTo>
                      <a:pt x="545" y="8"/>
                    </a:lnTo>
                    <a:lnTo>
                      <a:pt x="504" y="147"/>
                    </a:lnTo>
                    <a:lnTo>
                      <a:pt x="490" y="147"/>
                    </a:lnTo>
                    <a:close/>
                    <a:moveTo>
                      <a:pt x="577" y="124"/>
                    </a:moveTo>
                    <a:lnTo>
                      <a:pt x="577" y="124"/>
                    </a:lnTo>
                    <a:lnTo>
                      <a:pt x="577" y="8"/>
                    </a:lnTo>
                    <a:lnTo>
                      <a:pt x="609" y="8"/>
                    </a:lnTo>
                    <a:lnTo>
                      <a:pt x="637" y="90"/>
                    </a:lnTo>
                    <a:lnTo>
                      <a:pt x="666" y="8"/>
                    </a:lnTo>
                    <a:lnTo>
                      <a:pt x="694" y="8"/>
                    </a:lnTo>
                    <a:lnTo>
                      <a:pt x="694" y="124"/>
                    </a:lnTo>
                    <a:lnTo>
                      <a:pt x="672" y="124"/>
                    </a:lnTo>
                    <a:lnTo>
                      <a:pt x="672" y="37"/>
                    </a:lnTo>
                    <a:lnTo>
                      <a:pt x="643" y="116"/>
                    </a:lnTo>
                    <a:lnTo>
                      <a:pt x="624" y="116"/>
                    </a:lnTo>
                    <a:lnTo>
                      <a:pt x="596" y="35"/>
                    </a:lnTo>
                    <a:lnTo>
                      <a:pt x="596" y="124"/>
                    </a:lnTo>
                    <a:lnTo>
                      <a:pt x="577" y="124"/>
                    </a:lnTo>
                    <a:close/>
                    <a:moveTo>
                      <a:pt x="759" y="126"/>
                    </a:moveTo>
                    <a:lnTo>
                      <a:pt x="759" y="126"/>
                    </a:lnTo>
                    <a:cubicBezTo>
                      <a:pt x="739" y="126"/>
                      <a:pt x="727" y="114"/>
                      <a:pt x="727" y="114"/>
                    </a:cubicBezTo>
                    <a:cubicBezTo>
                      <a:pt x="715" y="102"/>
                      <a:pt x="715" y="81"/>
                      <a:pt x="715" y="81"/>
                    </a:cubicBezTo>
                    <a:cubicBezTo>
                      <a:pt x="715" y="60"/>
                      <a:pt x="727" y="48"/>
                      <a:pt x="727" y="48"/>
                    </a:cubicBezTo>
                    <a:cubicBezTo>
                      <a:pt x="739" y="36"/>
                      <a:pt x="759" y="36"/>
                      <a:pt x="759" y="36"/>
                    </a:cubicBezTo>
                    <a:cubicBezTo>
                      <a:pt x="780" y="36"/>
                      <a:pt x="792" y="48"/>
                      <a:pt x="792" y="48"/>
                    </a:cubicBezTo>
                    <a:cubicBezTo>
                      <a:pt x="804" y="60"/>
                      <a:pt x="804" y="81"/>
                      <a:pt x="804" y="81"/>
                    </a:cubicBezTo>
                    <a:cubicBezTo>
                      <a:pt x="804" y="102"/>
                      <a:pt x="792" y="114"/>
                      <a:pt x="792" y="114"/>
                    </a:cubicBezTo>
                    <a:cubicBezTo>
                      <a:pt x="780" y="126"/>
                      <a:pt x="759" y="126"/>
                      <a:pt x="759" y="126"/>
                    </a:cubicBezTo>
                    <a:close/>
                    <a:moveTo>
                      <a:pt x="759" y="111"/>
                    </a:moveTo>
                    <a:lnTo>
                      <a:pt x="759" y="111"/>
                    </a:lnTo>
                    <a:cubicBezTo>
                      <a:pt x="779" y="111"/>
                      <a:pt x="779" y="81"/>
                      <a:pt x="779" y="81"/>
                    </a:cubicBezTo>
                    <a:cubicBezTo>
                      <a:pt x="779" y="67"/>
                      <a:pt x="774" y="59"/>
                      <a:pt x="774" y="59"/>
                    </a:cubicBezTo>
                    <a:cubicBezTo>
                      <a:pt x="769" y="51"/>
                      <a:pt x="759" y="51"/>
                      <a:pt x="759" y="51"/>
                    </a:cubicBezTo>
                    <a:cubicBezTo>
                      <a:pt x="750" y="51"/>
                      <a:pt x="745" y="59"/>
                      <a:pt x="745" y="59"/>
                    </a:cubicBezTo>
                    <a:cubicBezTo>
                      <a:pt x="740" y="67"/>
                      <a:pt x="740" y="81"/>
                      <a:pt x="740" y="81"/>
                    </a:cubicBezTo>
                    <a:cubicBezTo>
                      <a:pt x="740" y="95"/>
                      <a:pt x="745" y="103"/>
                      <a:pt x="745" y="103"/>
                    </a:cubicBezTo>
                    <a:cubicBezTo>
                      <a:pt x="750" y="111"/>
                      <a:pt x="759" y="111"/>
                      <a:pt x="759" y="111"/>
                    </a:cubicBezTo>
                    <a:close/>
                    <a:moveTo>
                      <a:pt x="825" y="124"/>
                    </a:moveTo>
                    <a:lnTo>
                      <a:pt x="825" y="124"/>
                    </a:lnTo>
                    <a:lnTo>
                      <a:pt x="825" y="38"/>
                    </a:lnTo>
                    <a:lnTo>
                      <a:pt x="848" y="38"/>
                    </a:lnTo>
                    <a:lnTo>
                      <a:pt x="848" y="54"/>
                    </a:lnTo>
                    <a:cubicBezTo>
                      <a:pt x="859" y="36"/>
                      <a:pt x="877" y="36"/>
                      <a:pt x="877" y="36"/>
                    </a:cubicBezTo>
                    <a:cubicBezTo>
                      <a:pt x="889" y="36"/>
                      <a:pt x="895" y="43"/>
                      <a:pt x="895" y="43"/>
                    </a:cubicBezTo>
                    <a:cubicBezTo>
                      <a:pt x="902" y="51"/>
                      <a:pt x="902" y="63"/>
                      <a:pt x="902" y="63"/>
                    </a:cubicBezTo>
                    <a:lnTo>
                      <a:pt x="902" y="124"/>
                    </a:lnTo>
                    <a:lnTo>
                      <a:pt x="879" y="124"/>
                    </a:lnTo>
                    <a:lnTo>
                      <a:pt x="879" y="69"/>
                    </a:lnTo>
                    <a:cubicBezTo>
                      <a:pt x="879" y="54"/>
                      <a:pt x="869" y="54"/>
                      <a:pt x="869" y="54"/>
                    </a:cubicBezTo>
                    <a:cubicBezTo>
                      <a:pt x="858" y="54"/>
                      <a:pt x="848" y="70"/>
                      <a:pt x="848" y="70"/>
                    </a:cubicBezTo>
                    <a:lnTo>
                      <a:pt x="848" y="124"/>
                    </a:lnTo>
                    <a:lnTo>
                      <a:pt x="825" y="124"/>
                    </a:lnTo>
                    <a:close/>
                    <a:moveTo>
                      <a:pt x="966" y="126"/>
                    </a:moveTo>
                    <a:lnTo>
                      <a:pt x="966" y="126"/>
                    </a:lnTo>
                    <a:cubicBezTo>
                      <a:pt x="946" y="126"/>
                      <a:pt x="934" y="114"/>
                      <a:pt x="934" y="114"/>
                    </a:cubicBezTo>
                    <a:cubicBezTo>
                      <a:pt x="922" y="102"/>
                      <a:pt x="922" y="81"/>
                      <a:pt x="922" y="81"/>
                    </a:cubicBezTo>
                    <a:cubicBezTo>
                      <a:pt x="922" y="60"/>
                      <a:pt x="934" y="48"/>
                      <a:pt x="934" y="48"/>
                    </a:cubicBezTo>
                    <a:cubicBezTo>
                      <a:pt x="946" y="36"/>
                      <a:pt x="967" y="36"/>
                      <a:pt x="967" y="36"/>
                    </a:cubicBezTo>
                    <a:cubicBezTo>
                      <a:pt x="987" y="36"/>
                      <a:pt x="999" y="48"/>
                      <a:pt x="999" y="48"/>
                    </a:cubicBezTo>
                    <a:cubicBezTo>
                      <a:pt x="1011" y="60"/>
                      <a:pt x="1011" y="81"/>
                      <a:pt x="1011" y="81"/>
                    </a:cubicBezTo>
                    <a:cubicBezTo>
                      <a:pt x="1011" y="102"/>
                      <a:pt x="999" y="114"/>
                      <a:pt x="999" y="114"/>
                    </a:cubicBezTo>
                    <a:cubicBezTo>
                      <a:pt x="987" y="126"/>
                      <a:pt x="966" y="126"/>
                      <a:pt x="966" y="126"/>
                    </a:cubicBezTo>
                    <a:close/>
                    <a:moveTo>
                      <a:pt x="967" y="111"/>
                    </a:moveTo>
                    <a:lnTo>
                      <a:pt x="967" y="111"/>
                    </a:lnTo>
                    <a:cubicBezTo>
                      <a:pt x="986" y="111"/>
                      <a:pt x="986" y="81"/>
                      <a:pt x="986" y="81"/>
                    </a:cubicBezTo>
                    <a:cubicBezTo>
                      <a:pt x="986" y="67"/>
                      <a:pt x="981" y="59"/>
                      <a:pt x="981" y="59"/>
                    </a:cubicBezTo>
                    <a:cubicBezTo>
                      <a:pt x="976" y="51"/>
                      <a:pt x="967" y="51"/>
                      <a:pt x="967" y="51"/>
                    </a:cubicBezTo>
                    <a:cubicBezTo>
                      <a:pt x="958" y="51"/>
                      <a:pt x="952" y="59"/>
                      <a:pt x="952" y="59"/>
                    </a:cubicBezTo>
                    <a:cubicBezTo>
                      <a:pt x="947" y="67"/>
                      <a:pt x="947" y="81"/>
                      <a:pt x="947" y="81"/>
                    </a:cubicBezTo>
                    <a:cubicBezTo>
                      <a:pt x="947" y="95"/>
                      <a:pt x="952" y="103"/>
                      <a:pt x="952" y="103"/>
                    </a:cubicBezTo>
                    <a:cubicBezTo>
                      <a:pt x="958" y="111"/>
                      <a:pt x="967" y="111"/>
                      <a:pt x="967" y="111"/>
                    </a:cubicBezTo>
                    <a:close/>
                    <a:moveTo>
                      <a:pt x="1032" y="124"/>
                    </a:moveTo>
                    <a:lnTo>
                      <a:pt x="1032" y="124"/>
                    </a:lnTo>
                    <a:lnTo>
                      <a:pt x="1032" y="0"/>
                    </a:lnTo>
                    <a:lnTo>
                      <a:pt x="1056" y="0"/>
                    </a:lnTo>
                    <a:lnTo>
                      <a:pt x="1056" y="54"/>
                    </a:lnTo>
                    <a:cubicBezTo>
                      <a:pt x="1064" y="36"/>
                      <a:pt x="1084" y="36"/>
                      <a:pt x="1084" y="36"/>
                    </a:cubicBezTo>
                    <a:cubicBezTo>
                      <a:pt x="1099" y="36"/>
                      <a:pt x="1108" y="47"/>
                      <a:pt x="1108" y="47"/>
                    </a:cubicBezTo>
                    <a:cubicBezTo>
                      <a:pt x="1117" y="59"/>
                      <a:pt x="1117" y="79"/>
                      <a:pt x="1117" y="79"/>
                    </a:cubicBezTo>
                    <a:cubicBezTo>
                      <a:pt x="1117" y="100"/>
                      <a:pt x="1107" y="113"/>
                      <a:pt x="1107" y="113"/>
                    </a:cubicBezTo>
                    <a:cubicBezTo>
                      <a:pt x="1097" y="126"/>
                      <a:pt x="1080" y="126"/>
                      <a:pt x="1080" y="126"/>
                    </a:cubicBezTo>
                    <a:cubicBezTo>
                      <a:pt x="1066" y="126"/>
                      <a:pt x="1056" y="115"/>
                      <a:pt x="1056" y="115"/>
                    </a:cubicBezTo>
                    <a:lnTo>
                      <a:pt x="1051" y="124"/>
                    </a:lnTo>
                    <a:lnTo>
                      <a:pt x="1032" y="124"/>
                    </a:lnTo>
                    <a:close/>
                    <a:moveTo>
                      <a:pt x="1056" y="101"/>
                    </a:moveTo>
                    <a:lnTo>
                      <a:pt x="1056" y="101"/>
                    </a:lnTo>
                    <a:cubicBezTo>
                      <a:pt x="1064" y="111"/>
                      <a:pt x="1074" y="111"/>
                      <a:pt x="1074" y="111"/>
                    </a:cubicBezTo>
                    <a:cubicBezTo>
                      <a:pt x="1082" y="111"/>
                      <a:pt x="1087" y="103"/>
                      <a:pt x="1087" y="103"/>
                    </a:cubicBezTo>
                    <a:cubicBezTo>
                      <a:pt x="1092" y="94"/>
                      <a:pt x="1092" y="81"/>
                      <a:pt x="1092" y="81"/>
                    </a:cubicBezTo>
                    <a:cubicBezTo>
                      <a:pt x="1092" y="54"/>
                      <a:pt x="1075" y="54"/>
                      <a:pt x="1075" y="54"/>
                    </a:cubicBezTo>
                    <a:cubicBezTo>
                      <a:pt x="1065" y="54"/>
                      <a:pt x="1056" y="67"/>
                      <a:pt x="1056" y="67"/>
                    </a:cubicBezTo>
                    <a:lnTo>
                      <a:pt x="1056" y="101"/>
                    </a:lnTo>
                    <a:close/>
                    <a:moveTo>
                      <a:pt x="1139" y="124"/>
                    </a:moveTo>
                    <a:lnTo>
                      <a:pt x="1139" y="124"/>
                    </a:lnTo>
                    <a:lnTo>
                      <a:pt x="1139" y="0"/>
                    </a:lnTo>
                    <a:lnTo>
                      <a:pt x="1162" y="0"/>
                    </a:lnTo>
                    <a:lnTo>
                      <a:pt x="1162" y="124"/>
                    </a:lnTo>
                    <a:lnTo>
                      <a:pt x="1139" y="124"/>
                    </a:lnTo>
                    <a:close/>
                    <a:moveTo>
                      <a:pt x="1233" y="115"/>
                    </a:moveTo>
                    <a:lnTo>
                      <a:pt x="1233" y="115"/>
                    </a:lnTo>
                    <a:cubicBezTo>
                      <a:pt x="1221" y="126"/>
                      <a:pt x="1208" y="126"/>
                      <a:pt x="1208" y="126"/>
                    </a:cubicBezTo>
                    <a:cubicBezTo>
                      <a:pt x="1197" y="126"/>
                      <a:pt x="1190" y="119"/>
                      <a:pt x="1190" y="119"/>
                    </a:cubicBezTo>
                    <a:cubicBezTo>
                      <a:pt x="1183" y="112"/>
                      <a:pt x="1183" y="101"/>
                      <a:pt x="1183" y="101"/>
                    </a:cubicBezTo>
                    <a:cubicBezTo>
                      <a:pt x="1183" y="87"/>
                      <a:pt x="1194" y="79"/>
                      <a:pt x="1194" y="79"/>
                    </a:cubicBezTo>
                    <a:cubicBezTo>
                      <a:pt x="1205" y="72"/>
                      <a:pt x="1226" y="72"/>
                      <a:pt x="1226" y="72"/>
                    </a:cubicBezTo>
                    <a:lnTo>
                      <a:pt x="1233" y="72"/>
                    </a:lnTo>
                    <a:lnTo>
                      <a:pt x="1233" y="64"/>
                    </a:lnTo>
                    <a:cubicBezTo>
                      <a:pt x="1233" y="50"/>
                      <a:pt x="1217" y="50"/>
                      <a:pt x="1217" y="50"/>
                    </a:cubicBezTo>
                    <a:cubicBezTo>
                      <a:pt x="1204" y="50"/>
                      <a:pt x="1190" y="58"/>
                      <a:pt x="1190" y="58"/>
                    </a:cubicBezTo>
                    <a:lnTo>
                      <a:pt x="1190" y="42"/>
                    </a:lnTo>
                    <a:cubicBezTo>
                      <a:pt x="1206" y="36"/>
                      <a:pt x="1221" y="36"/>
                      <a:pt x="1221" y="36"/>
                    </a:cubicBezTo>
                    <a:cubicBezTo>
                      <a:pt x="1255" y="36"/>
                      <a:pt x="1255" y="63"/>
                      <a:pt x="1255" y="63"/>
                    </a:cubicBezTo>
                    <a:lnTo>
                      <a:pt x="1255" y="101"/>
                    </a:lnTo>
                    <a:cubicBezTo>
                      <a:pt x="1255" y="111"/>
                      <a:pt x="1261" y="111"/>
                      <a:pt x="1261" y="111"/>
                    </a:cubicBezTo>
                    <a:cubicBezTo>
                      <a:pt x="1263" y="111"/>
                      <a:pt x="1264" y="111"/>
                      <a:pt x="1264" y="111"/>
                    </a:cubicBezTo>
                    <a:lnTo>
                      <a:pt x="1265" y="124"/>
                    </a:lnTo>
                    <a:cubicBezTo>
                      <a:pt x="1258" y="126"/>
                      <a:pt x="1252" y="126"/>
                      <a:pt x="1252" y="126"/>
                    </a:cubicBezTo>
                    <a:cubicBezTo>
                      <a:pt x="1238" y="126"/>
                      <a:pt x="1234" y="115"/>
                      <a:pt x="1234" y="115"/>
                    </a:cubicBezTo>
                    <a:lnTo>
                      <a:pt x="1233" y="115"/>
                    </a:lnTo>
                    <a:close/>
                    <a:moveTo>
                      <a:pt x="1233" y="102"/>
                    </a:moveTo>
                    <a:lnTo>
                      <a:pt x="1233" y="102"/>
                    </a:lnTo>
                    <a:lnTo>
                      <a:pt x="1233" y="85"/>
                    </a:lnTo>
                    <a:lnTo>
                      <a:pt x="1227" y="85"/>
                    </a:lnTo>
                    <a:cubicBezTo>
                      <a:pt x="1205" y="85"/>
                      <a:pt x="1205" y="99"/>
                      <a:pt x="1205" y="99"/>
                    </a:cubicBezTo>
                    <a:cubicBezTo>
                      <a:pt x="1205" y="104"/>
                      <a:pt x="1208" y="107"/>
                      <a:pt x="1208" y="107"/>
                    </a:cubicBezTo>
                    <a:cubicBezTo>
                      <a:pt x="1211" y="110"/>
                      <a:pt x="1216" y="110"/>
                      <a:pt x="1216" y="110"/>
                    </a:cubicBezTo>
                    <a:cubicBezTo>
                      <a:pt x="1224" y="110"/>
                      <a:pt x="1233" y="102"/>
                      <a:pt x="1233" y="102"/>
                    </a:cubicBezTo>
                    <a:close/>
                    <a:moveTo>
                      <a:pt x="1282" y="121"/>
                    </a:moveTo>
                    <a:lnTo>
                      <a:pt x="1282" y="121"/>
                    </a:lnTo>
                    <a:lnTo>
                      <a:pt x="1282" y="104"/>
                    </a:lnTo>
                    <a:cubicBezTo>
                      <a:pt x="1300" y="111"/>
                      <a:pt x="1312" y="111"/>
                      <a:pt x="1312" y="111"/>
                    </a:cubicBezTo>
                    <a:cubicBezTo>
                      <a:pt x="1326" y="111"/>
                      <a:pt x="1326" y="102"/>
                      <a:pt x="1326" y="102"/>
                    </a:cubicBezTo>
                    <a:cubicBezTo>
                      <a:pt x="1326" y="95"/>
                      <a:pt x="1314" y="91"/>
                      <a:pt x="1314" y="91"/>
                    </a:cubicBezTo>
                    <a:lnTo>
                      <a:pt x="1307" y="88"/>
                    </a:lnTo>
                    <a:cubicBezTo>
                      <a:pt x="1294" y="82"/>
                      <a:pt x="1288" y="77"/>
                      <a:pt x="1288" y="77"/>
                    </a:cubicBezTo>
                    <a:cubicBezTo>
                      <a:pt x="1283" y="71"/>
                      <a:pt x="1283" y="62"/>
                      <a:pt x="1283" y="62"/>
                    </a:cubicBezTo>
                    <a:cubicBezTo>
                      <a:pt x="1283" y="50"/>
                      <a:pt x="1292" y="43"/>
                      <a:pt x="1292" y="43"/>
                    </a:cubicBezTo>
                    <a:cubicBezTo>
                      <a:pt x="1301" y="36"/>
                      <a:pt x="1318" y="36"/>
                      <a:pt x="1318" y="36"/>
                    </a:cubicBezTo>
                    <a:cubicBezTo>
                      <a:pt x="1329" y="36"/>
                      <a:pt x="1343" y="39"/>
                      <a:pt x="1343" y="39"/>
                    </a:cubicBezTo>
                    <a:lnTo>
                      <a:pt x="1343" y="55"/>
                    </a:lnTo>
                    <a:cubicBezTo>
                      <a:pt x="1329" y="51"/>
                      <a:pt x="1320" y="51"/>
                      <a:pt x="1320" y="51"/>
                    </a:cubicBezTo>
                    <a:cubicBezTo>
                      <a:pt x="1306" y="51"/>
                      <a:pt x="1306" y="59"/>
                      <a:pt x="1306" y="59"/>
                    </a:cubicBezTo>
                    <a:cubicBezTo>
                      <a:pt x="1306" y="65"/>
                      <a:pt x="1316" y="69"/>
                      <a:pt x="1316" y="69"/>
                    </a:cubicBezTo>
                    <a:lnTo>
                      <a:pt x="1323" y="72"/>
                    </a:lnTo>
                    <a:cubicBezTo>
                      <a:pt x="1338" y="78"/>
                      <a:pt x="1344" y="84"/>
                      <a:pt x="1344" y="84"/>
                    </a:cubicBezTo>
                    <a:cubicBezTo>
                      <a:pt x="1350" y="89"/>
                      <a:pt x="1350" y="99"/>
                      <a:pt x="1350" y="99"/>
                    </a:cubicBezTo>
                    <a:cubicBezTo>
                      <a:pt x="1350" y="111"/>
                      <a:pt x="1340" y="118"/>
                      <a:pt x="1340" y="118"/>
                    </a:cubicBezTo>
                    <a:cubicBezTo>
                      <a:pt x="1330" y="126"/>
                      <a:pt x="1314" y="126"/>
                      <a:pt x="1314" y="126"/>
                    </a:cubicBezTo>
                    <a:cubicBezTo>
                      <a:pt x="1298" y="126"/>
                      <a:pt x="1282" y="121"/>
                      <a:pt x="1282" y="121"/>
                    </a:cubicBezTo>
                    <a:close/>
                    <a:moveTo>
                      <a:pt x="1420" y="123"/>
                    </a:moveTo>
                    <a:lnTo>
                      <a:pt x="1420" y="123"/>
                    </a:lnTo>
                    <a:cubicBezTo>
                      <a:pt x="1411" y="126"/>
                      <a:pt x="1406" y="126"/>
                      <a:pt x="1406" y="126"/>
                    </a:cubicBezTo>
                    <a:cubicBezTo>
                      <a:pt x="1376" y="126"/>
                      <a:pt x="1376" y="98"/>
                      <a:pt x="1376" y="98"/>
                    </a:cubicBezTo>
                    <a:lnTo>
                      <a:pt x="1376" y="52"/>
                    </a:lnTo>
                    <a:lnTo>
                      <a:pt x="1367" y="52"/>
                    </a:lnTo>
                    <a:lnTo>
                      <a:pt x="1367" y="38"/>
                    </a:lnTo>
                    <a:lnTo>
                      <a:pt x="1376" y="38"/>
                    </a:lnTo>
                    <a:lnTo>
                      <a:pt x="1376" y="24"/>
                    </a:lnTo>
                    <a:lnTo>
                      <a:pt x="1400" y="21"/>
                    </a:lnTo>
                    <a:lnTo>
                      <a:pt x="1400" y="38"/>
                    </a:lnTo>
                    <a:lnTo>
                      <a:pt x="1418" y="38"/>
                    </a:lnTo>
                    <a:lnTo>
                      <a:pt x="1418" y="52"/>
                    </a:lnTo>
                    <a:lnTo>
                      <a:pt x="1400" y="52"/>
                    </a:lnTo>
                    <a:lnTo>
                      <a:pt x="1400" y="95"/>
                    </a:lnTo>
                    <a:cubicBezTo>
                      <a:pt x="1400" y="110"/>
                      <a:pt x="1412" y="110"/>
                      <a:pt x="1412" y="110"/>
                    </a:cubicBezTo>
                    <a:cubicBezTo>
                      <a:pt x="1415" y="110"/>
                      <a:pt x="1420" y="109"/>
                      <a:pt x="1420" y="109"/>
                    </a:cubicBezTo>
                    <a:lnTo>
                      <a:pt x="1420"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00" name="Freeform 1708"/>
              <p:cNvSpPr>
                <a:spLocks noEditPoints="1"/>
              </p:cNvSpPr>
              <p:nvPr/>
            </p:nvSpPr>
            <p:spPr bwMode="auto">
              <a:xfrm>
                <a:off x="4488" y="2647"/>
                <a:ext cx="384" cy="53"/>
              </a:xfrm>
              <a:custGeom>
                <a:avLst/>
                <a:gdLst>
                  <a:gd name="T0" fmla="*/ 0 w 1084"/>
                  <a:gd name="T1" fmla="*/ 0 h 154"/>
                  <a:gd name="T2" fmla="*/ 0 w 1084"/>
                  <a:gd name="T3" fmla="*/ 0 h 154"/>
                  <a:gd name="T4" fmla="*/ 0 w 1084"/>
                  <a:gd name="T5" fmla="*/ 0 h 154"/>
                  <a:gd name="T6" fmla="*/ 0 w 1084"/>
                  <a:gd name="T7" fmla="*/ 0 h 154"/>
                  <a:gd name="T8" fmla="*/ 0 w 1084"/>
                  <a:gd name="T9" fmla="*/ 0 h 154"/>
                  <a:gd name="T10" fmla="*/ 0 w 1084"/>
                  <a:gd name="T11" fmla="*/ 0 h 154"/>
                  <a:gd name="T12" fmla="*/ 0 w 1084"/>
                  <a:gd name="T13" fmla="*/ 0 h 154"/>
                  <a:gd name="T14" fmla="*/ 0 w 1084"/>
                  <a:gd name="T15" fmla="*/ 0 h 154"/>
                  <a:gd name="T16" fmla="*/ 0 w 1084"/>
                  <a:gd name="T17" fmla="*/ 0 h 154"/>
                  <a:gd name="T18" fmla="*/ 0 w 1084"/>
                  <a:gd name="T19" fmla="*/ 0 h 154"/>
                  <a:gd name="T20" fmla="*/ 0 w 1084"/>
                  <a:gd name="T21" fmla="*/ 0 h 154"/>
                  <a:gd name="T22" fmla="*/ 0 w 1084"/>
                  <a:gd name="T23" fmla="*/ 0 h 154"/>
                  <a:gd name="T24" fmla="*/ 0 w 1084"/>
                  <a:gd name="T25" fmla="*/ 0 h 154"/>
                  <a:gd name="T26" fmla="*/ 0 w 1084"/>
                  <a:gd name="T27" fmla="*/ 0 h 154"/>
                  <a:gd name="T28" fmla="*/ 0 w 1084"/>
                  <a:gd name="T29" fmla="*/ 0 h 154"/>
                  <a:gd name="T30" fmla="*/ 0 w 1084"/>
                  <a:gd name="T31" fmla="*/ 0 h 154"/>
                  <a:gd name="T32" fmla="*/ 0 w 1084"/>
                  <a:gd name="T33" fmla="*/ 0 h 154"/>
                  <a:gd name="T34" fmla="*/ 0 w 1084"/>
                  <a:gd name="T35" fmla="*/ 0 h 154"/>
                  <a:gd name="T36" fmla="*/ 0 w 1084"/>
                  <a:gd name="T37" fmla="*/ 0 h 154"/>
                  <a:gd name="T38" fmla="*/ 0 w 1084"/>
                  <a:gd name="T39" fmla="*/ 0 h 154"/>
                  <a:gd name="T40" fmla="*/ 0 w 1084"/>
                  <a:gd name="T41" fmla="*/ 0 h 154"/>
                  <a:gd name="T42" fmla="*/ 0 w 1084"/>
                  <a:gd name="T43" fmla="*/ 0 h 154"/>
                  <a:gd name="T44" fmla="*/ 0 w 1084"/>
                  <a:gd name="T45" fmla="*/ 0 h 154"/>
                  <a:gd name="T46" fmla="*/ 0 w 1084"/>
                  <a:gd name="T47" fmla="*/ 0 h 154"/>
                  <a:gd name="T48" fmla="*/ 0 w 1084"/>
                  <a:gd name="T49" fmla="*/ 0 h 154"/>
                  <a:gd name="T50" fmla="*/ 0 w 1084"/>
                  <a:gd name="T51" fmla="*/ 0 h 154"/>
                  <a:gd name="T52" fmla="*/ 0 w 1084"/>
                  <a:gd name="T53" fmla="*/ 0 h 154"/>
                  <a:gd name="T54" fmla="*/ 0 w 1084"/>
                  <a:gd name="T55" fmla="*/ 0 h 154"/>
                  <a:gd name="T56" fmla="*/ 0 w 1084"/>
                  <a:gd name="T57" fmla="*/ 0 h 154"/>
                  <a:gd name="T58" fmla="*/ 0 w 1084"/>
                  <a:gd name="T59" fmla="*/ 0 h 154"/>
                  <a:gd name="T60" fmla="*/ 0 w 1084"/>
                  <a:gd name="T61" fmla="*/ 0 h 154"/>
                  <a:gd name="T62" fmla="*/ 0 w 1084"/>
                  <a:gd name="T63" fmla="*/ 0 h 154"/>
                  <a:gd name="T64" fmla="*/ 0 w 1084"/>
                  <a:gd name="T65" fmla="*/ 0 h 154"/>
                  <a:gd name="T66" fmla="*/ 0 w 1084"/>
                  <a:gd name="T67" fmla="*/ 0 h 154"/>
                  <a:gd name="T68" fmla="*/ 0 w 1084"/>
                  <a:gd name="T69" fmla="*/ 0 h 154"/>
                  <a:gd name="T70" fmla="*/ 0 w 1084"/>
                  <a:gd name="T71" fmla="*/ 0 h 154"/>
                  <a:gd name="T72" fmla="*/ 0 w 1084"/>
                  <a:gd name="T73" fmla="*/ 0 h 154"/>
                  <a:gd name="T74" fmla="*/ 0 w 1084"/>
                  <a:gd name="T75" fmla="*/ 0 h 154"/>
                  <a:gd name="T76" fmla="*/ 0 w 1084"/>
                  <a:gd name="T77" fmla="*/ 0 h 154"/>
                  <a:gd name="T78" fmla="*/ 0 w 1084"/>
                  <a:gd name="T79" fmla="*/ 0 h 154"/>
                  <a:gd name="T80" fmla="*/ 0 w 1084"/>
                  <a:gd name="T81" fmla="*/ 0 h 154"/>
                  <a:gd name="T82" fmla="*/ 0 w 1084"/>
                  <a:gd name="T83" fmla="*/ 0 h 154"/>
                  <a:gd name="T84" fmla="*/ 0 w 1084"/>
                  <a:gd name="T85" fmla="*/ 0 h 154"/>
                  <a:gd name="T86" fmla="*/ 0 w 1084"/>
                  <a:gd name="T87" fmla="*/ 0 h 154"/>
                  <a:gd name="T88" fmla="*/ 0 w 1084"/>
                  <a:gd name="T89" fmla="*/ 0 h 154"/>
                  <a:gd name="T90" fmla="*/ 0 w 1084"/>
                  <a:gd name="T91" fmla="*/ 0 h 154"/>
                  <a:gd name="T92" fmla="*/ 0 w 1084"/>
                  <a:gd name="T93" fmla="*/ 0 h 154"/>
                  <a:gd name="T94" fmla="*/ 0 w 1084"/>
                  <a:gd name="T95" fmla="*/ 0 h 154"/>
                  <a:gd name="T96" fmla="*/ 0 w 1084"/>
                  <a:gd name="T97" fmla="*/ 0 h 154"/>
                  <a:gd name="T98" fmla="*/ 0 w 1084"/>
                  <a:gd name="T99" fmla="*/ 0 h 154"/>
                  <a:gd name="T100" fmla="*/ 0 w 1084"/>
                  <a:gd name="T101" fmla="*/ 0 h 1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084" h="154">
                    <a:moveTo>
                      <a:pt x="0" y="123"/>
                    </a:moveTo>
                    <a:lnTo>
                      <a:pt x="0" y="123"/>
                    </a:lnTo>
                    <a:lnTo>
                      <a:pt x="0" y="8"/>
                    </a:lnTo>
                    <a:lnTo>
                      <a:pt x="41" y="8"/>
                    </a:lnTo>
                    <a:cubicBezTo>
                      <a:pt x="62" y="8"/>
                      <a:pt x="71" y="15"/>
                      <a:pt x="71" y="15"/>
                    </a:cubicBezTo>
                    <a:cubicBezTo>
                      <a:pt x="80" y="22"/>
                      <a:pt x="80" y="38"/>
                      <a:pt x="80" y="38"/>
                    </a:cubicBezTo>
                    <a:cubicBezTo>
                      <a:pt x="80" y="57"/>
                      <a:pt x="68" y="68"/>
                      <a:pt x="68" y="68"/>
                    </a:cubicBezTo>
                    <a:cubicBezTo>
                      <a:pt x="56" y="78"/>
                      <a:pt x="34" y="78"/>
                      <a:pt x="34" y="78"/>
                    </a:cubicBezTo>
                    <a:lnTo>
                      <a:pt x="24" y="78"/>
                    </a:lnTo>
                    <a:lnTo>
                      <a:pt x="24" y="123"/>
                    </a:lnTo>
                    <a:lnTo>
                      <a:pt x="0" y="123"/>
                    </a:lnTo>
                    <a:close/>
                    <a:moveTo>
                      <a:pt x="24" y="62"/>
                    </a:moveTo>
                    <a:lnTo>
                      <a:pt x="24" y="62"/>
                    </a:lnTo>
                    <a:lnTo>
                      <a:pt x="29" y="62"/>
                    </a:lnTo>
                    <a:cubicBezTo>
                      <a:pt x="41" y="62"/>
                      <a:pt x="48" y="56"/>
                      <a:pt x="48" y="56"/>
                    </a:cubicBezTo>
                    <a:cubicBezTo>
                      <a:pt x="55" y="51"/>
                      <a:pt x="55" y="41"/>
                      <a:pt x="55" y="41"/>
                    </a:cubicBezTo>
                    <a:cubicBezTo>
                      <a:pt x="55" y="23"/>
                      <a:pt x="33" y="23"/>
                      <a:pt x="33" y="23"/>
                    </a:cubicBezTo>
                    <a:lnTo>
                      <a:pt x="24" y="23"/>
                    </a:lnTo>
                    <a:lnTo>
                      <a:pt x="24" y="62"/>
                    </a:lnTo>
                    <a:close/>
                    <a:moveTo>
                      <a:pt x="99" y="123"/>
                    </a:moveTo>
                    <a:lnTo>
                      <a:pt x="99" y="123"/>
                    </a:lnTo>
                    <a:lnTo>
                      <a:pt x="99" y="37"/>
                    </a:lnTo>
                    <a:lnTo>
                      <a:pt x="122" y="37"/>
                    </a:lnTo>
                    <a:lnTo>
                      <a:pt x="122" y="54"/>
                    </a:lnTo>
                    <a:cubicBezTo>
                      <a:pt x="131" y="35"/>
                      <a:pt x="149" y="35"/>
                      <a:pt x="149" y="35"/>
                    </a:cubicBezTo>
                    <a:cubicBezTo>
                      <a:pt x="151" y="35"/>
                      <a:pt x="153" y="36"/>
                      <a:pt x="153" y="36"/>
                    </a:cubicBezTo>
                    <a:lnTo>
                      <a:pt x="153" y="57"/>
                    </a:lnTo>
                    <a:cubicBezTo>
                      <a:pt x="149" y="55"/>
                      <a:pt x="144" y="55"/>
                      <a:pt x="144" y="55"/>
                    </a:cubicBezTo>
                    <a:cubicBezTo>
                      <a:pt x="130" y="55"/>
                      <a:pt x="122" y="69"/>
                      <a:pt x="122" y="69"/>
                    </a:cubicBezTo>
                    <a:lnTo>
                      <a:pt x="122" y="123"/>
                    </a:lnTo>
                    <a:lnTo>
                      <a:pt x="99" y="123"/>
                    </a:lnTo>
                    <a:close/>
                    <a:moveTo>
                      <a:pt x="208" y="125"/>
                    </a:moveTo>
                    <a:lnTo>
                      <a:pt x="208" y="125"/>
                    </a:lnTo>
                    <a:cubicBezTo>
                      <a:pt x="187" y="125"/>
                      <a:pt x="176" y="113"/>
                      <a:pt x="176" y="113"/>
                    </a:cubicBezTo>
                    <a:cubicBezTo>
                      <a:pt x="164" y="101"/>
                      <a:pt x="164" y="80"/>
                      <a:pt x="164" y="80"/>
                    </a:cubicBezTo>
                    <a:cubicBezTo>
                      <a:pt x="164" y="60"/>
                      <a:pt x="176" y="48"/>
                      <a:pt x="176" y="48"/>
                    </a:cubicBezTo>
                    <a:cubicBezTo>
                      <a:pt x="188" y="35"/>
                      <a:pt x="208" y="35"/>
                      <a:pt x="208" y="35"/>
                    </a:cubicBezTo>
                    <a:cubicBezTo>
                      <a:pt x="229" y="35"/>
                      <a:pt x="241" y="48"/>
                      <a:pt x="241" y="48"/>
                    </a:cubicBezTo>
                    <a:cubicBezTo>
                      <a:pt x="252" y="60"/>
                      <a:pt x="252" y="80"/>
                      <a:pt x="252" y="80"/>
                    </a:cubicBezTo>
                    <a:cubicBezTo>
                      <a:pt x="252" y="101"/>
                      <a:pt x="241" y="113"/>
                      <a:pt x="241" y="113"/>
                    </a:cubicBezTo>
                    <a:cubicBezTo>
                      <a:pt x="229" y="125"/>
                      <a:pt x="208" y="125"/>
                      <a:pt x="208" y="125"/>
                    </a:cubicBezTo>
                    <a:close/>
                    <a:moveTo>
                      <a:pt x="208" y="111"/>
                    </a:moveTo>
                    <a:lnTo>
                      <a:pt x="208" y="111"/>
                    </a:lnTo>
                    <a:cubicBezTo>
                      <a:pt x="228" y="111"/>
                      <a:pt x="228" y="80"/>
                      <a:pt x="228" y="80"/>
                    </a:cubicBezTo>
                    <a:cubicBezTo>
                      <a:pt x="228" y="66"/>
                      <a:pt x="223" y="58"/>
                      <a:pt x="223" y="58"/>
                    </a:cubicBezTo>
                    <a:cubicBezTo>
                      <a:pt x="217" y="50"/>
                      <a:pt x="208" y="50"/>
                      <a:pt x="208" y="50"/>
                    </a:cubicBezTo>
                    <a:cubicBezTo>
                      <a:pt x="199" y="50"/>
                      <a:pt x="194" y="58"/>
                      <a:pt x="194" y="58"/>
                    </a:cubicBezTo>
                    <a:cubicBezTo>
                      <a:pt x="188" y="66"/>
                      <a:pt x="188" y="80"/>
                      <a:pt x="188" y="80"/>
                    </a:cubicBezTo>
                    <a:cubicBezTo>
                      <a:pt x="188" y="94"/>
                      <a:pt x="194" y="103"/>
                      <a:pt x="194" y="103"/>
                    </a:cubicBezTo>
                    <a:cubicBezTo>
                      <a:pt x="199" y="111"/>
                      <a:pt x="208" y="111"/>
                      <a:pt x="208" y="111"/>
                    </a:cubicBezTo>
                    <a:close/>
                    <a:moveTo>
                      <a:pt x="274" y="123"/>
                    </a:moveTo>
                    <a:lnTo>
                      <a:pt x="274" y="123"/>
                    </a:lnTo>
                    <a:lnTo>
                      <a:pt x="274" y="37"/>
                    </a:lnTo>
                    <a:lnTo>
                      <a:pt x="296" y="37"/>
                    </a:lnTo>
                    <a:lnTo>
                      <a:pt x="296" y="54"/>
                    </a:lnTo>
                    <a:cubicBezTo>
                      <a:pt x="306" y="35"/>
                      <a:pt x="325" y="35"/>
                      <a:pt x="325" y="35"/>
                    </a:cubicBezTo>
                    <a:cubicBezTo>
                      <a:pt x="335" y="35"/>
                      <a:pt x="341" y="40"/>
                      <a:pt x="341" y="40"/>
                    </a:cubicBezTo>
                    <a:cubicBezTo>
                      <a:pt x="347" y="45"/>
                      <a:pt x="349" y="54"/>
                      <a:pt x="349" y="54"/>
                    </a:cubicBezTo>
                    <a:cubicBezTo>
                      <a:pt x="361" y="35"/>
                      <a:pt x="378" y="35"/>
                      <a:pt x="378" y="35"/>
                    </a:cubicBezTo>
                    <a:cubicBezTo>
                      <a:pt x="401" y="35"/>
                      <a:pt x="401" y="61"/>
                      <a:pt x="401" y="61"/>
                    </a:cubicBezTo>
                    <a:lnTo>
                      <a:pt x="401" y="123"/>
                    </a:lnTo>
                    <a:lnTo>
                      <a:pt x="379" y="123"/>
                    </a:lnTo>
                    <a:lnTo>
                      <a:pt x="379" y="69"/>
                    </a:lnTo>
                    <a:cubicBezTo>
                      <a:pt x="379" y="54"/>
                      <a:pt x="369" y="54"/>
                      <a:pt x="369" y="54"/>
                    </a:cubicBezTo>
                    <a:cubicBezTo>
                      <a:pt x="358" y="54"/>
                      <a:pt x="349" y="69"/>
                      <a:pt x="349" y="69"/>
                    </a:cubicBezTo>
                    <a:lnTo>
                      <a:pt x="349" y="123"/>
                    </a:lnTo>
                    <a:lnTo>
                      <a:pt x="326" y="123"/>
                    </a:lnTo>
                    <a:lnTo>
                      <a:pt x="326" y="69"/>
                    </a:lnTo>
                    <a:cubicBezTo>
                      <a:pt x="326" y="54"/>
                      <a:pt x="316" y="54"/>
                      <a:pt x="316" y="54"/>
                    </a:cubicBezTo>
                    <a:cubicBezTo>
                      <a:pt x="306" y="54"/>
                      <a:pt x="296" y="69"/>
                      <a:pt x="296" y="69"/>
                    </a:cubicBezTo>
                    <a:lnTo>
                      <a:pt x="296" y="123"/>
                    </a:lnTo>
                    <a:lnTo>
                      <a:pt x="274" y="123"/>
                    </a:lnTo>
                    <a:close/>
                    <a:moveTo>
                      <a:pt x="429" y="154"/>
                    </a:moveTo>
                    <a:lnTo>
                      <a:pt x="429" y="154"/>
                    </a:lnTo>
                    <a:lnTo>
                      <a:pt x="449" y="123"/>
                    </a:lnTo>
                    <a:lnTo>
                      <a:pt x="417" y="37"/>
                    </a:lnTo>
                    <a:lnTo>
                      <a:pt x="442" y="37"/>
                    </a:lnTo>
                    <a:lnTo>
                      <a:pt x="463" y="95"/>
                    </a:lnTo>
                    <a:lnTo>
                      <a:pt x="488" y="37"/>
                    </a:lnTo>
                    <a:lnTo>
                      <a:pt x="506" y="37"/>
                    </a:lnTo>
                    <a:lnTo>
                      <a:pt x="453" y="154"/>
                    </a:lnTo>
                    <a:lnTo>
                      <a:pt x="429" y="154"/>
                    </a:lnTo>
                    <a:close/>
                    <a:moveTo>
                      <a:pt x="592" y="120"/>
                    </a:moveTo>
                    <a:lnTo>
                      <a:pt x="592" y="120"/>
                    </a:lnTo>
                    <a:cubicBezTo>
                      <a:pt x="576" y="125"/>
                      <a:pt x="561" y="125"/>
                      <a:pt x="561" y="125"/>
                    </a:cubicBezTo>
                    <a:cubicBezTo>
                      <a:pt x="540" y="125"/>
                      <a:pt x="527" y="113"/>
                      <a:pt x="527" y="113"/>
                    </a:cubicBezTo>
                    <a:cubicBezTo>
                      <a:pt x="515" y="101"/>
                      <a:pt x="515" y="80"/>
                      <a:pt x="515" y="80"/>
                    </a:cubicBezTo>
                    <a:cubicBezTo>
                      <a:pt x="515" y="60"/>
                      <a:pt x="526" y="48"/>
                      <a:pt x="526" y="48"/>
                    </a:cubicBezTo>
                    <a:cubicBezTo>
                      <a:pt x="537" y="35"/>
                      <a:pt x="556" y="35"/>
                      <a:pt x="556" y="35"/>
                    </a:cubicBezTo>
                    <a:cubicBezTo>
                      <a:pt x="575" y="35"/>
                      <a:pt x="584" y="47"/>
                      <a:pt x="584" y="47"/>
                    </a:cubicBezTo>
                    <a:cubicBezTo>
                      <a:pt x="592" y="59"/>
                      <a:pt x="592" y="85"/>
                      <a:pt x="592" y="85"/>
                    </a:cubicBezTo>
                    <a:lnTo>
                      <a:pt x="539" y="85"/>
                    </a:lnTo>
                    <a:cubicBezTo>
                      <a:pt x="541" y="110"/>
                      <a:pt x="566" y="110"/>
                      <a:pt x="566" y="110"/>
                    </a:cubicBezTo>
                    <a:cubicBezTo>
                      <a:pt x="578" y="110"/>
                      <a:pt x="592" y="104"/>
                      <a:pt x="592" y="104"/>
                    </a:cubicBezTo>
                    <a:lnTo>
                      <a:pt x="592" y="120"/>
                    </a:lnTo>
                    <a:close/>
                    <a:moveTo>
                      <a:pt x="539" y="72"/>
                    </a:moveTo>
                    <a:lnTo>
                      <a:pt x="539" y="72"/>
                    </a:lnTo>
                    <a:lnTo>
                      <a:pt x="570" y="72"/>
                    </a:lnTo>
                    <a:cubicBezTo>
                      <a:pt x="570" y="50"/>
                      <a:pt x="555" y="50"/>
                      <a:pt x="555" y="50"/>
                    </a:cubicBezTo>
                    <a:cubicBezTo>
                      <a:pt x="541" y="50"/>
                      <a:pt x="539" y="72"/>
                      <a:pt x="539" y="72"/>
                    </a:cubicBezTo>
                    <a:close/>
                    <a:moveTo>
                      <a:pt x="616" y="123"/>
                    </a:moveTo>
                    <a:lnTo>
                      <a:pt x="616" y="123"/>
                    </a:lnTo>
                    <a:lnTo>
                      <a:pt x="616" y="0"/>
                    </a:lnTo>
                    <a:lnTo>
                      <a:pt x="639" y="0"/>
                    </a:lnTo>
                    <a:lnTo>
                      <a:pt x="639" y="123"/>
                    </a:lnTo>
                    <a:lnTo>
                      <a:pt x="616" y="123"/>
                    </a:lnTo>
                    <a:close/>
                    <a:moveTo>
                      <a:pt x="704" y="125"/>
                    </a:moveTo>
                    <a:lnTo>
                      <a:pt x="704" y="125"/>
                    </a:lnTo>
                    <a:cubicBezTo>
                      <a:pt x="684" y="125"/>
                      <a:pt x="672" y="113"/>
                      <a:pt x="672" y="113"/>
                    </a:cubicBezTo>
                    <a:cubicBezTo>
                      <a:pt x="661" y="101"/>
                      <a:pt x="661" y="80"/>
                      <a:pt x="661" y="80"/>
                    </a:cubicBezTo>
                    <a:cubicBezTo>
                      <a:pt x="661" y="60"/>
                      <a:pt x="672" y="48"/>
                      <a:pt x="672" y="48"/>
                    </a:cubicBezTo>
                    <a:cubicBezTo>
                      <a:pt x="684" y="35"/>
                      <a:pt x="705" y="35"/>
                      <a:pt x="705" y="35"/>
                    </a:cubicBezTo>
                    <a:cubicBezTo>
                      <a:pt x="725" y="35"/>
                      <a:pt x="737" y="48"/>
                      <a:pt x="737" y="48"/>
                    </a:cubicBezTo>
                    <a:cubicBezTo>
                      <a:pt x="749" y="60"/>
                      <a:pt x="749" y="80"/>
                      <a:pt x="749" y="80"/>
                    </a:cubicBezTo>
                    <a:cubicBezTo>
                      <a:pt x="749" y="101"/>
                      <a:pt x="737" y="113"/>
                      <a:pt x="737" y="113"/>
                    </a:cubicBezTo>
                    <a:cubicBezTo>
                      <a:pt x="725" y="125"/>
                      <a:pt x="704" y="125"/>
                      <a:pt x="704" y="125"/>
                    </a:cubicBezTo>
                    <a:close/>
                    <a:moveTo>
                      <a:pt x="705" y="111"/>
                    </a:moveTo>
                    <a:lnTo>
                      <a:pt x="705" y="111"/>
                    </a:lnTo>
                    <a:cubicBezTo>
                      <a:pt x="725" y="111"/>
                      <a:pt x="725" y="80"/>
                      <a:pt x="725" y="80"/>
                    </a:cubicBezTo>
                    <a:cubicBezTo>
                      <a:pt x="725" y="66"/>
                      <a:pt x="719" y="58"/>
                      <a:pt x="719" y="58"/>
                    </a:cubicBezTo>
                    <a:cubicBezTo>
                      <a:pt x="714" y="50"/>
                      <a:pt x="705" y="50"/>
                      <a:pt x="705" y="50"/>
                    </a:cubicBezTo>
                    <a:cubicBezTo>
                      <a:pt x="696" y="50"/>
                      <a:pt x="690" y="58"/>
                      <a:pt x="690" y="58"/>
                    </a:cubicBezTo>
                    <a:cubicBezTo>
                      <a:pt x="685" y="66"/>
                      <a:pt x="685" y="80"/>
                      <a:pt x="685" y="80"/>
                    </a:cubicBezTo>
                    <a:cubicBezTo>
                      <a:pt x="685" y="94"/>
                      <a:pt x="690" y="103"/>
                      <a:pt x="690" y="103"/>
                    </a:cubicBezTo>
                    <a:cubicBezTo>
                      <a:pt x="696" y="111"/>
                      <a:pt x="705" y="111"/>
                      <a:pt x="705" y="111"/>
                    </a:cubicBezTo>
                    <a:close/>
                    <a:moveTo>
                      <a:pt x="834" y="121"/>
                    </a:moveTo>
                    <a:lnTo>
                      <a:pt x="834" y="121"/>
                    </a:lnTo>
                    <a:cubicBezTo>
                      <a:pt x="820" y="125"/>
                      <a:pt x="807" y="125"/>
                      <a:pt x="807" y="125"/>
                    </a:cubicBezTo>
                    <a:cubicBezTo>
                      <a:pt x="787" y="125"/>
                      <a:pt x="775" y="113"/>
                      <a:pt x="775" y="113"/>
                    </a:cubicBezTo>
                    <a:cubicBezTo>
                      <a:pt x="763" y="101"/>
                      <a:pt x="763" y="80"/>
                      <a:pt x="763" y="80"/>
                    </a:cubicBezTo>
                    <a:cubicBezTo>
                      <a:pt x="763" y="59"/>
                      <a:pt x="775" y="47"/>
                      <a:pt x="775" y="47"/>
                    </a:cubicBezTo>
                    <a:cubicBezTo>
                      <a:pt x="787" y="35"/>
                      <a:pt x="809" y="35"/>
                      <a:pt x="809" y="35"/>
                    </a:cubicBezTo>
                    <a:cubicBezTo>
                      <a:pt x="820" y="35"/>
                      <a:pt x="833" y="39"/>
                      <a:pt x="833" y="39"/>
                    </a:cubicBezTo>
                    <a:lnTo>
                      <a:pt x="833" y="56"/>
                    </a:lnTo>
                    <a:cubicBezTo>
                      <a:pt x="819" y="51"/>
                      <a:pt x="810" y="51"/>
                      <a:pt x="810" y="51"/>
                    </a:cubicBezTo>
                    <a:cubicBezTo>
                      <a:pt x="800" y="51"/>
                      <a:pt x="794" y="59"/>
                      <a:pt x="794" y="59"/>
                    </a:cubicBezTo>
                    <a:cubicBezTo>
                      <a:pt x="787" y="67"/>
                      <a:pt x="787" y="80"/>
                      <a:pt x="787" y="80"/>
                    </a:cubicBezTo>
                    <a:cubicBezTo>
                      <a:pt x="787" y="94"/>
                      <a:pt x="794" y="102"/>
                      <a:pt x="794" y="102"/>
                    </a:cubicBezTo>
                    <a:cubicBezTo>
                      <a:pt x="801" y="110"/>
                      <a:pt x="813" y="110"/>
                      <a:pt x="813" y="110"/>
                    </a:cubicBezTo>
                    <a:cubicBezTo>
                      <a:pt x="823" y="110"/>
                      <a:pt x="834" y="105"/>
                      <a:pt x="834" y="105"/>
                    </a:cubicBezTo>
                    <a:lnTo>
                      <a:pt x="834" y="121"/>
                    </a:lnTo>
                    <a:close/>
                    <a:moveTo>
                      <a:pt x="856" y="154"/>
                    </a:moveTo>
                    <a:lnTo>
                      <a:pt x="856" y="154"/>
                    </a:lnTo>
                    <a:lnTo>
                      <a:pt x="876" y="123"/>
                    </a:lnTo>
                    <a:lnTo>
                      <a:pt x="844" y="37"/>
                    </a:lnTo>
                    <a:lnTo>
                      <a:pt x="869" y="37"/>
                    </a:lnTo>
                    <a:lnTo>
                      <a:pt x="890" y="95"/>
                    </a:lnTo>
                    <a:lnTo>
                      <a:pt x="915" y="37"/>
                    </a:lnTo>
                    <a:lnTo>
                      <a:pt x="933" y="37"/>
                    </a:lnTo>
                    <a:lnTo>
                      <a:pt x="880" y="154"/>
                    </a:lnTo>
                    <a:lnTo>
                      <a:pt x="856" y="154"/>
                    </a:lnTo>
                    <a:close/>
                    <a:moveTo>
                      <a:pt x="993" y="123"/>
                    </a:moveTo>
                    <a:lnTo>
                      <a:pt x="993" y="123"/>
                    </a:lnTo>
                    <a:cubicBezTo>
                      <a:pt x="985" y="125"/>
                      <a:pt x="980" y="125"/>
                      <a:pt x="980" y="125"/>
                    </a:cubicBezTo>
                    <a:cubicBezTo>
                      <a:pt x="950" y="125"/>
                      <a:pt x="950" y="97"/>
                      <a:pt x="950" y="97"/>
                    </a:cubicBezTo>
                    <a:lnTo>
                      <a:pt x="950" y="52"/>
                    </a:lnTo>
                    <a:lnTo>
                      <a:pt x="941" y="52"/>
                    </a:lnTo>
                    <a:lnTo>
                      <a:pt x="941" y="37"/>
                    </a:lnTo>
                    <a:lnTo>
                      <a:pt x="950" y="37"/>
                    </a:lnTo>
                    <a:lnTo>
                      <a:pt x="950" y="23"/>
                    </a:lnTo>
                    <a:lnTo>
                      <a:pt x="973" y="20"/>
                    </a:lnTo>
                    <a:lnTo>
                      <a:pt x="973" y="37"/>
                    </a:lnTo>
                    <a:lnTo>
                      <a:pt x="992" y="37"/>
                    </a:lnTo>
                    <a:lnTo>
                      <a:pt x="992" y="52"/>
                    </a:lnTo>
                    <a:lnTo>
                      <a:pt x="973" y="52"/>
                    </a:lnTo>
                    <a:lnTo>
                      <a:pt x="973" y="94"/>
                    </a:lnTo>
                    <a:cubicBezTo>
                      <a:pt x="973" y="110"/>
                      <a:pt x="986" y="110"/>
                      <a:pt x="986" y="110"/>
                    </a:cubicBezTo>
                    <a:cubicBezTo>
                      <a:pt x="989" y="110"/>
                      <a:pt x="993" y="109"/>
                      <a:pt x="993" y="109"/>
                    </a:cubicBezTo>
                    <a:lnTo>
                      <a:pt x="993" y="123"/>
                    </a:lnTo>
                    <a:close/>
                    <a:moveTo>
                      <a:pt x="1084" y="120"/>
                    </a:moveTo>
                    <a:lnTo>
                      <a:pt x="1084" y="120"/>
                    </a:lnTo>
                    <a:cubicBezTo>
                      <a:pt x="1067" y="125"/>
                      <a:pt x="1053" y="125"/>
                      <a:pt x="1053" y="125"/>
                    </a:cubicBezTo>
                    <a:cubicBezTo>
                      <a:pt x="1031" y="125"/>
                      <a:pt x="1019" y="113"/>
                      <a:pt x="1019" y="113"/>
                    </a:cubicBezTo>
                    <a:cubicBezTo>
                      <a:pt x="1006" y="101"/>
                      <a:pt x="1006" y="80"/>
                      <a:pt x="1006" y="80"/>
                    </a:cubicBezTo>
                    <a:cubicBezTo>
                      <a:pt x="1006" y="60"/>
                      <a:pt x="1018" y="48"/>
                      <a:pt x="1018" y="48"/>
                    </a:cubicBezTo>
                    <a:cubicBezTo>
                      <a:pt x="1029" y="35"/>
                      <a:pt x="1048" y="35"/>
                      <a:pt x="1048" y="35"/>
                    </a:cubicBezTo>
                    <a:cubicBezTo>
                      <a:pt x="1067" y="35"/>
                      <a:pt x="1075" y="47"/>
                      <a:pt x="1075" y="47"/>
                    </a:cubicBezTo>
                    <a:cubicBezTo>
                      <a:pt x="1084" y="59"/>
                      <a:pt x="1084" y="85"/>
                      <a:pt x="1084" y="85"/>
                    </a:cubicBezTo>
                    <a:lnTo>
                      <a:pt x="1031" y="85"/>
                    </a:lnTo>
                    <a:cubicBezTo>
                      <a:pt x="1033" y="110"/>
                      <a:pt x="1058" y="110"/>
                      <a:pt x="1058" y="110"/>
                    </a:cubicBezTo>
                    <a:cubicBezTo>
                      <a:pt x="1069" y="110"/>
                      <a:pt x="1084" y="104"/>
                      <a:pt x="1084" y="104"/>
                    </a:cubicBezTo>
                    <a:lnTo>
                      <a:pt x="1084" y="120"/>
                    </a:lnTo>
                    <a:close/>
                    <a:moveTo>
                      <a:pt x="1030" y="72"/>
                    </a:moveTo>
                    <a:lnTo>
                      <a:pt x="1030" y="72"/>
                    </a:lnTo>
                    <a:lnTo>
                      <a:pt x="1061" y="72"/>
                    </a:lnTo>
                    <a:cubicBezTo>
                      <a:pt x="1061" y="50"/>
                      <a:pt x="1047" y="50"/>
                      <a:pt x="1047" y="50"/>
                    </a:cubicBezTo>
                    <a:cubicBezTo>
                      <a:pt x="1033" y="50"/>
                      <a:pt x="1030" y="72"/>
                      <a:pt x="1030"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01" name="Freeform 1709"/>
              <p:cNvSpPr>
                <a:spLocks noEditPoints="1"/>
              </p:cNvSpPr>
              <p:nvPr/>
            </p:nvSpPr>
            <p:spPr bwMode="auto">
              <a:xfrm>
                <a:off x="4109" y="2927"/>
                <a:ext cx="511" cy="52"/>
              </a:xfrm>
              <a:custGeom>
                <a:avLst/>
                <a:gdLst>
                  <a:gd name="T0" fmla="*/ 0 w 1445"/>
                  <a:gd name="T1" fmla="*/ 0 h 154"/>
                  <a:gd name="T2" fmla="*/ 0 w 1445"/>
                  <a:gd name="T3" fmla="*/ 0 h 154"/>
                  <a:gd name="T4" fmla="*/ 0 w 1445"/>
                  <a:gd name="T5" fmla="*/ 0 h 154"/>
                  <a:gd name="T6" fmla="*/ 0 w 1445"/>
                  <a:gd name="T7" fmla="*/ 0 h 154"/>
                  <a:gd name="T8" fmla="*/ 0 w 1445"/>
                  <a:gd name="T9" fmla="*/ 0 h 154"/>
                  <a:gd name="T10" fmla="*/ 0 w 1445"/>
                  <a:gd name="T11" fmla="*/ 0 h 154"/>
                  <a:gd name="T12" fmla="*/ 0 w 1445"/>
                  <a:gd name="T13" fmla="*/ 0 h 154"/>
                  <a:gd name="T14" fmla="*/ 0 w 1445"/>
                  <a:gd name="T15" fmla="*/ 0 h 154"/>
                  <a:gd name="T16" fmla="*/ 0 w 1445"/>
                  <a:gd name="T17" fmla="*/ 0 h 154"/>
                  <a:gd name="T18" fmla="*/ 0 w 1445"/>
                  <a:gd name="T19" fmla="*/ 0 h 154"/>
                  <a:gd name="T20" fmla="*/ 0 w 1445"/>
                  <a:gd name="T21" fmla="*/ 0 h 154"/>
                  <a:gd name="T22" fmla="*/ 0 w 1445"/>
                  <a:gd name="T23" fmla="*/ 0 h 154"/>
                  <a:gd name="T24" fmla="*/ 0 w 1445"/>
                  <a:gd name="T25" fmla="*/ 0 h 154"/>
                  <a:gd name="T26" fmla="*/ 0 w 1445"/>
                  <a:gd name="T27" fmla="*/ 0 h 154"/>
                  <a:gd name="T28" fmla="*/ 0 w 1445"/>
                  <a:gd name="T29" fmla="*/ 0 h 154"/>
                  <a:gd name="T30" fmla="*/ 0 w 1445"/>
                  <a:gd name="T31" fmla="*/ 0 h 154"/>
                  <a:gd name="T32" fmla="*/ 0 w 1445"/>
                  <a:gd name="T33" fmla="*/ 0 h 154"/>
                  <a:gd name="T34" fmla="*/ 0 w 1445"/>
                  <a:gd name="T35" fmla="*/ 0 h 154"/>
                  <a:gd name="T36" fmla="*/ 0 w 1445"/>
                  <a:gd name="T37" fmla="*/ 0 h 154"/>
                  <a:gd name="T38" fmla="*/ 0 w 1445"/>
                  <a:gd name="T39" fmla="*/ 0 h 154"/>
                  <a:gd name="T40" fmla="*/ 0 w 1445"/>
                  <a:gd name="T41" fmla="*/ 0 h 154"/>
                  <a:gd name="T42" fmla="*/ 0 w 1445"/>
                  <a:gd name="T43" fmla="*/ 0 h 154"/>
                  <a:gd name="T44" fmla="*/ 0 w 1445"/>
                  <a:gd name="T45" fmla="*/ 0 h 154"/>
                  <a:gd name="T46" fmla="*/ 0 w 1445"/>
                  <a:gd name="T47" fmla="*/ 0 h 154"/>
                  <a:gd name="T48" fmla="*/ 0 w 1445"/>
                  <a:gd name="T49" fmla="*/ 0 h 154"/>
                  <a:gd name="T50" fmla="*/ 0 w 1445"/>
                  <a:gd name="T51" fmla="*/ 0 h 154"/>
                  <a:gd name="T52" fmla="*/ 0 w 1445"/>
                  <a:gd name="T53" fmla="*/ 0 h 154"/>
                  <a:gd name="T54" fmla="*/ 0 w 1445"/>
                  <a:gd name="T55" fmla="*/ 0 h 154"/>
                  <a:gd name="T56" fmla="*/ 0 w 1445"/>
                  <a:gd name="T57" fmla="*/ 0 h 154"/>
                  <a:gd name="T58" fmla="*/ 0 w 1445"/>
                  <a:gd name="T59" fmla="*/ 0 h 154"/>
                  <a:gd name="T60" fmla="*/ 0 w 1445"/>
                  <a:gd name="T61" fmla="*/ 0 h 154"/>
                  <a:gd name="T62" fmla="*/ 0 w 1445"/>
                  <a:gd name="T63" fmla="*/ 0 h 154"/>
                  <a:gd name="T64" fmla="*/ 0 w 1445"/>
                  <a:gd name="T65" fmla="*/ 0 h 154"/>
                  <a:gd name="T66" fmla="*/ 0 w 1445"/>
                  <a:gd name="T67" fmla="*/ 0 h 154"/>
                  <a:gd name="T68" fmla="*/ 0 w 1445"/>
                  <a:gd name="T69" fmla="*/ 0 h 154"/>
                  <a:gd name="T70" fmla="*/ 0 w 1445"/>
                  <a:gd name="T71" fmla="*/ 0 h 154"/>
                  <a:gd name="T72" fmla="*/ 0 w 1445"/>
                  <a:gd name="T73" fmla="*/ 0 h 154"/>
                  <a:gd name="T74" fmla="*/ 0 w 1445"/>
                  <a:gd name="T75" fmla="*/ 0 h 154"/>
                  <a:gd name="T76" fmla="*/ 0 w 1445"/>
                  <a:gd name="T77" fmla="*/ 0 h 154"/>
                  <a:gd name="T78" fmla="*/ 0 w 1445"/>
                  <a:gd name="T79" fmla="*/ 0 h 154"/>
                  <a:gd name="T80" fmla="*/ 0 w 1445"/>
                  <a:gd name="T81" fmla="*/ 0 h 154"/>
                  <a:gd name="T82" fmla="*/ 0 w 1445"/>
                  <a:gd name="T83" fmla="*/ 0 h 154"/>
                  <a:gd name="T84" fmla="*/ 0 w 1445"/>
                  <a:gd name="T85" fmla="*/ 0 h 154"/>
                  <a:gd name="T86" fmla="*/ 0 w 1445"/>
                  <a:gd name="T87" fmla="*/ 0 h 154"/>
                  <a:gd name="T88" fmla="*/ 0 w 1445"/>
                  <a:gd name="T89" fmla="*/ 0 h 154"/>
                  <a:gd name="T90" fmla="*/ 0 w 1445"/>
                  <a:gd name="T91" fmla="*/ 0 h 154"/>
                  <a:gd name="T92" fmla="*/ 0 w 1445"/>
                  <a:gd name="T93" fmla="*/ 0 h 154"/>
                  <a:gd name="T94" fmla="*/ 0 w 1445"/>
                  <a:gd name="T95" fmla="*/ 0 h 154"/>
                  <a:gd name="T96" fmla="*/ 0 w 1445"/>
                  <a:gd name="T97" fmla="*/ 0 h 154"/>
                  <a:gd name="T98" fmla="*/ 0 w 1445"/>
                  <a:gd name="T99" fmla="*/ 0 h 154"/>
                  <a:gd name="T100" fmla="*/ 0 w 1445"/>
                  <a:gd name="T101" fmla="*/ 0 h 154"/>
                  <a:gd name="T102" fmla="*/ 0 w 1445"/>
                  <a:gd name="T103" fmla="*/ 0 h 154"/>
                  <a:gd name="T104" fmla="*/ 0 w 1445"/>
                  <a:gd name="T105" fmla="*/ 0 h 154"/>
                  <a:gd name="T106" fmla="*/ 0 w 1445"/>
                  <a:gd name="T107" fmla="*/ 0 h 154"/>
                  <a:gd name="T108" fmla="*/ 0 w 1445"/>
                  <a:gd name="T109" fmla="*/ 0 h 154"/>
                  <a:gd name="T110" fmla="*/ 0 w 1445"/>
                  <a:gd name="T111" fmla="*/ 0 h 154"/>
                  <a:gd name="T112" fmla="*/ 0 w 1445"/>
                  <a:gd name="T113" fmla="*/ 0 h 154"/>
                  <a:gd name="T114" fmla="*/ 0 w 1445"/>
                  <a:gd name="T115" fmla="*/ 0 h 154"/>
                  <a:gd name="T116" fmla="*/ 0 w 1445"/>
                  <a:gd name="T117" fmla="*/ 0 h 154"/>
                  <a:gd name="T118" fmla="*/ 0 w 1445"/>
                  <a:gd name="T119" fmla="*/ 0 h 154"/>
                  <a:gd name="T120" fmla="*/ 0 w 1445"/>
                  <a:gd name="T121" fmla="*/ 0 h 154"/>
                  <a:gd name="T122" fmla="*/ 0 w 1445"/>
                  <a:gd name="T123" fmla="*/ 0 h 1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445" h="154">
                    <a:moveTo>
                      <a:pt x="0" y="124"/>
                    </a:moveTo>
                    <a:lnTo>
                      <a:pt x="0" y="124"/>
                    </a:lnTo>
                    <a:lnTo>
                      <a:pt x="0" y="8"/>
                    </a:lnTo>
                    <a:lnTo>
                      <a:pt x="40" y="8"/>
                    </a:lnTo>
                    <a:cubicBezTo>
                      <a:pt x="61" y="8"/>
                      <a:pt x="70" y="15"/>
                      <a:pt x="70" y="15"/>
                    </a:cubicBezTo>
                    <a:cubicBezTo>
                      <a:pt x="79" y="22"/>
                      <a:pt x="79" y="39"/>
                      <a:pt x="79" y="39"/>
                    </a:cubicBezTo>
                    <a:cubicBezTo>
                      <a:pt x="79" y="57"/>
                      <a:pt x="67" y="68"/>
                      <a:pt x="67" y="68"/>
                    </a:cubicBezTo>
                    <a:cubicBezTo>
                      <a:pt x="55" y="78"/>
                      <a:pt x="33" y="78"/>
                      <a:pt x="33" y="78"/>
                    </a:cubicBezTo>
                    <a:lnTo>
                      <a:pt x="23" y="78"/>
                    </a:lnTo>
                    <a:lnTo>
                      <a:pt x="23" y="124"/>
                    </a:lnTo>
                    <a:lnTo>
                      <a:pt x="0" y="124"/>
                    </a:lnTo>
                    <a:close/>
                    <a:moveTo>
                      <a:pt x="23" y="62"/>
                    </a:moveTo>
                    <a:lnTo>
                      <a:pt x="23" y="62"/>
                    </a:lnTo>
                    <a:lnTo>
                      <a:pt x="28" y="62"/>
                    </a:lnTo>
                    <a:cubicBezTo>
                      <a:pt x="40" y="62"/>
                      <a:pt x="48" y="57"/>
                      <a:pt x="48" y="57"/>
                    </a:cubicBezTo>
                    <a:cubicBezTo>
                      <a:pt x="55" y="51"/>
                      <a:pt x="55" y="41"/>
                      <a:pt x="55" y="41"/>
                    </a:cubicBezTo>
                    <a:cubicBezTo>
                      <a:pt x="55" y="24"/>
                      <a:pt x="33" y="24"/>
                      <a:pt x="33" y="24"/>
                    </a:cubicBezTo>
                    <a:lnTo>
                      <a:pt x="23" y="24"/>
                    </a:lnTo>
                    <a:lnTo>
                      <a:pt x="23" y="62"/>
                    </a:lnTo>
                    <a:close/>
                    <a:moveTo>
                      <a:pt x="98" y="124"/>
                    </a:moveTo>
                    <a:lnTo>
                      <a:pt x="98" y="124"/>
                    </a:lnTo>
                    <a:lnTo>
                      <a:pt x="98" y="0"/>
                    </a:lnTo>
                    <a:lnTo>
                      <a:pt x="121" y="0"/>
                    </a:lnTo>
                    <a:lnTo>
                      <a:pt x="121" y="124"/>
                    </a:lnTo>
                    <a:lnTo>
                      <a:pt x="98" y="124"/>
                    </a:lnTo>
                    <a:close/>
                    <a:moveTo>
                      <a:pt x="194" y="123"/>
                    </a:moveTo>
                    <a:lnTo>
                      <a:pt x="194" y="123"/>
                    </a:lnTo>
                    <a:cubicBezTo>
                      <a:pt x="186" y="125"/>
                      <a:pt x="181" y="125"/>
                      <a:pt x="181" y="125"/>
                    </a:cubicBezTo>
                    <a:cubicBezTo>
                      <a:pt x="151" y="125"/>
                      <a:pt x="151" y="97"/>
                      <a:pt x="151" y="97"/>
                    </a:cubicBezTo>
                    <a:lnTo>
                      <a:pt x="151" y="52"/>
                    </a:lnTo>
                    <a:lnTo>
                      <a:pt x="142" y="52"/>
                    </a:lnTo>
                    <a:lnTo>
                      <a:pt x="142" y="38"/>
                    </a:lnTo>
                    <a:lnTo>
                      <a:pt x="151" y="38"/>
                    </a:lnTo>
                    <a:lnTo>
                      <a:pt x="151" y="23"/>
                    </a:lnTo>
                    <a:lnTo>
                      <a:pt x="174" y="21"/>
                    </a:lnTo>
                    <a:lnTo>
                      <a:pt x="174" y="38"/>
                    </a:lnTo>
                    <a:lnTo>
                      <a:pt x="193" y="38"/>
                    </a:lnTo>
                    <a:lnTo>
                      <a:pt x="193" y="52"/>
                    </a:lnTo>
                    <a:lnTo>
                      <a:pt x="174" y="52"/>
                    </a:lnTo>
                    <a:lnTo>
                      <a:pt x="174" y="94"/>
                    </a:lnTo>
                    <a:cubicBezTo>
                      <a:pt x="174" y="110"/>
                      <a:pt x="187" y="110"/>
                      <a:pt x="187" y="110"/>
                    </a:cubicBezTo>
                    <a:cubicBezTo>
                      <a:pt x="190" y="110"/>
                      <a:pt x="194" y="109"/>
                      <a:pt x="194" y="109"/>
                    </a:cubicBezTo>
                    <a:lnTo>
                      <a:pt x="194" y="123"/>
                    </a:lnTo>
                    <a:close/>
                    <a:moveTo>
                      <a:pt x="271" y="147"/>
                    </a:moveTo>
                    <a:lnTo>
                      <a:pt x="271" y="147"/>
                    </a:lnTo>
                    <a:lnTo>
                      <a:pt x="312" y="8"/>
                    </a:lnTo>
                    <a:lnTo>
                      <a:pt x="326" y="8"/>
                    </a:lnTo>
                    <a:lnTo>
                      <a:pt x="285" y="147"/>
                    </a:lnTo>
                    <a:lnTo>
                      <a:pt x="271" y="147"/>
                    </a:lnTo>
                    <a:close/>
                    <a:moveTo>
                      <a:pt x="453" y="114"/>
                    </a:moveTo>
                    <a:lnTo>
                      <a:pt x="453" y="114"/>
                    </a:lnTo>
                    <a:cubicBezTo>
                      <a:pt x="442" y="125"/>
                      <a:pt x="428" y="125"/>
                      <a:pt x="428" y="125"/>
                    </a:cubicBezTo>
                    <a:cubicBezTo>
                      <a:pt x="417" y="125"/>
                      <a:pt x="410" y="119"/>
                      <a:pt x="410" y="119"/>
                    </a:cubicBezTo>
                    <a:cubicBezTo>
                      <a:pt x="403" y="112"/>
                      <a:pt x="403" y="101"/>
                      <a:pt x="403" y="101"/>
                    </a:cubicBezTo>
                    <a:cubicBezTo>
                      <a:pt x="403" y="87"/>
                      <a:pt x="414" y="79"/>
                      <a:pt x="414" y="79"/>
                    </a:cubicBezTo>
                    <a:cubicBezTo>
                      <a:pt x="426" y="71"/>
                      <a:pt x="447" y="71"/>
                      <a:pt x="447" y="71"/>
                    </a:cubicBezTo>
                    <a:lnTo>
                      <a:pt x="453" y="71"/>
                    </a:lnTo>
                    <a:lnTo>
                      <a:pt x="453" y="63"/>
                    </a:lnTo>
                    <a:cubicBezTo>
                      <a:pt x="453" y="50"/>
                      <a:pt x="438" y="50"/>
                      <a:pt x="438" y="50"/>
                    </a:cubicBezTo>
                    <a:cubicBezTo>
                      <a:pt x="424" y="50"/>
                      <a:pt x="411" y="58"/>
                      <a:pt x="411" y="58"/>
                    </a:cubicBezTo>
                    <a:lnTo>
                      <a:pt x="411" y="42"/>
                    </a:lnTo>
                    <a:cubicBezTo>
                      <a:pt x="426" y="36"/>
                      <a:pt x="442" y="36"/>
                      <a:pt x="442" y="36"/>
                    </a:cubicBezTo>
                    <a:cubicBezTo>
                      <a:pt x="475" y="36"/>
                      <a:pt x="475" y="63"/>
                      <a:pt x="475" y="63"/>
                    </a:cubicBezTo>
                    <a:lnTo>
                      <a:pt x="475" y="101"/>
                    </a:lnTo>
                    <a:cubicBezTo>
                      <a:pt x="475" y="111"/>
                      <a:pt x="482" y="111"/>
                      <a:pt x="482" y="111"/>
                    </a:cubicBezTo>
                    <a:cubicBezTo>
                      <a:pt x="483" y="111"/>
                      <a:pt x="485" y="110"/>
                      <a:pt x="485" y="110"/>
                    </a:cubicBezTo>
                    <a:lnTo>
                      <a:pt x="485" y="123"/>
                    </a:lnTo>
                    <a:cubicBezTo>
                      <a:pt x="478" y="125"/>
                      <a:pt x="472" y="125"/>
                      <a:pt x="472" y="125"/>
                    </a:cubicBezTo>
                    <a:cubicBezTo>
                      <a:pt x="458" y="125"/>
                      <a:pt x="454" y="114"/>
                      <a:pt x="454" y="114"/>
                    </a:cubicBezTo>
                    <a:lnTo>
                      <a:pt x="453" y="114"/>
                    </a:lnTo>
                    <a:close/>
                    <a:moveTo>
                      <a:pt x="453" y="102"/>
                    </a:moveTo>
                    <a:lnTo>
                      <a:pt x="453" y="102"/>
                    </a:lnTo>
                    <a:lnTo>
                      <a:pt x="453" y="84"/>
                    </a:lnTo>
                    <a:lnTo>
                      <a:pt x="448" y="84"/>
                    </a:lnTo>
                    <a:cubicBezTo>
                      <a:pt x="425" y="84"/>
                      <a:pt x="425" y="99"/>
                      <a:pt x="425" y="99"/>
                    </a:cubicBezTo>
                    <a:cubicBezTo>
                      <a:pt x="425" y="103"/>
                      <a:pt x="428" y="106"/>
                      <a:pt x="428" y="106"/>
                    </a:cubicBezTo>
                    <a:cubicBezTo>
                      <a:pt x="432" y="110"/>
                      <a:pt x="436" y="110"/>
                      <a:pt x="436" y="110"/>
                    </a:cubicBezTo>
                    <a:cubicBezTo>
                      <a:pt x="445" y="110"/>
                      <a:pt x="453" y="102"/>
                      <a:pt x="453" y="102"/>
                    </a:cubicBezTo>
                    <a:close/>
                    <a:moveTo>
                      <a:pt x="550" y="123"/>
                    </a:moveTo>
                    <a:lnTo>
                      <a:pt x="550" y="123"/>
                    </a:lnTo>
                    <a:cubicBezTo>
                      <a:pt x="541" y="125"/>
                      <a:pt x="536" y="125"/>
                      <a:pt x="536" y="125"/>
                    </a:cubicBezTo>
                    <a:cubicBezTo>
                      <a:pt x="506" y="125"/>
                      <a:pt x="506" y="97"/>
                      <a:pt x="506" y="97"/>
                    </a:cubicBezTo>
                    <a:lnTo>
                      <a:pt x="506" y="52"/>
                    </a:lnTo>
                    <a:lnTo>
                      <a:pt x="497" y="52"/>
                    </a:lnTo>
                    <a:lnTo>
                      <a:pt x="497" y="38"/>
                    </a:lnTo>
                    <a:lnTo>
                      <a:pt x="506" y="38"/>
                    </a:lnTo>
                    <a:lnTo>
                      <a:pt x="506" y="23"/>
                    </a:lnTo>
                    <a:lnTo>
                      <a:pt x="529" y="21"/>
                    </a:lnTo>
                    <a:lnTo>
                      <a:pt x="529" y="38"/>
                    </a:lnTo>
                    <a:lnTo>
                      <a:pt x="548" y="38"/>
                    </a:lnTo>
                    <a:lnTo>
                      <a:pt x="548" y="52"/>
                    </a:lnTo>
                    <a:lnTo>
                      <a:pt x="529" y="52"/>
                    </a:lnTo>
                    <a:lnTo>
                      <a:pt x="529" y="94"/>
                    </a:lnTo>
                    <a:cubicBezTo>
                      <a:pt x="529" y="110"/>
                      <a:pt x="542" y="110"/>
                      <a:pt x="542" y="110"/>
                    </a:cubicBezTo>
                    <a:cubicBezTo>
                      <a:pt x="545" y="110"/>
                      <a:pt x="550" y="109"/>
                      <a:pt x="550" y="109"/>
                    </a:cubicBezTo>
                    <a:lnTo>
                      <a:pt x="550" y="123"/>
                    </a:lnTo>
                    <a:close/>
                    <a:moveTo>
                      <a:pt x="570" y="154"/>
                    </a:moveTo>
                    <a:lnTo>
                      <a:pt x="570" y="154"/>
                    </a:lnTo>
                    <a:lnTo>
                      <a:pt x="590" y="124"/>
                    </a:lnTo>
                    <a:lnTo>
                      <a:pt x="558" y="38"/>
                    </a:lnTo>
                    <a:lnTo>
                      <a:pt x="583" y="38"/>
                    </a:lnTo>
                    <a:lnTo>
                      <a:pt x="604" y="95"/>
                    </a:lnTo>
                    <a:lnTo>
                      <a:pt x="629" y="38"/>
                    </a:lnTo>
                    <a:lnTo>
                      <a:pt x="647" y="38"/>
                    </a:lnTo>
                    <a:lnTo>
                      <a:pt x="594" y="154"/>
                    </a:lnTo>
                    <a:lnTo>
                      <a:pt x="570" y="154"/>
                    </a:lnTo>
                    <a:close/>
                    <a:moveTo>
                      <a:pt x="664" y="154"/>
                    </a:moveTo>
                    <a:lnTo>
                      <a:pt x="664" y="154"/>
                    </a:lnTo>
                    <a:lnTo>
                      <a:pt x="664" y="38"/>
                    </a:lnTo>
                    <a:lnTo>
                      <a:pt x="687" y="38"/>
                    </a:lnTo>
                    <a:lnTo>
                      <a:pt x="687" y="54"/>
                    </a:lnTo>
                    <a:cubicBezTo>
                      <a:pt x="696" y="36"/>
                      <a:pt x="715" y="36"/>
                      <a:pt x="715" y="36"/>
                    </a:cubicBezTo>
                    <a:cubicBezTo>
                      <a:pt x="730" y="36"/>
                      <a:pt x="739" y="47"/>
                      <a:pt x="739" y="47"/>
                    </a:cubicBezTo>
                    <a:cubicBezTo>
                      <a:pt x="748" y="58"/>
                      <a:pt x="748" y="78"/>
                      <a:pt x="748" y="78"/>
                    </a:cubicBezTo>
                    <a:cubicBezTo>
                      <a:pt x="748" y="100"/>
                      <a:pt x="738" y="113"/>
                      <a:pt x="738" y="113"/>
                    </a:cubicBezTo>
                    <a:cubicBezTo>
                      <a:pt x="728" y="125"/>
                      <a:pt x="711" y="125"/>
                      <a:pt x="711" y="125"/>
                    </a:cubicBezTo>
                    <a:cubicBezTo>
                      <a:pt x="698" y="125"/>
                      <a:pt x="687" y="115"/>
                      <a:pt x="687" y="115"/>
                    </a:cubicBezTo>
                    <a:lnTo>
                      <a:pt x="687" y="154"/>
                    </a:lnTo>
                    <a:lnTo>
                      <a:pt x="664" y="154"/>
                    </a:lnTo>
                    <a:close/>
                    <a:moveTo>
                      <a:pt x="687" y="101"/>
                    </a:moveTo>
                    <a:lnTo>
                      <a:pt x="687" y="101"/>
                    </a:lnTo>
                    <a:cubicBezTo>
                      <a:pt x="695" y="110"/>
                      <a:pt x="705" y="110"/>
                      <a:pt x="705" y="110"/>
                    </a:cubicBezTo>
                    <a:cubicBezTo>
                      <a:pt x="713" y="110"/>
                      <a:pt x="718" y="102"/>
                      <a:pt x="718" y="102"/>
                    </a:cubicBezTo>
                    <a:cubicBezTo>
                      <a:pt x="723" y="94"/>
                      <a:pt x="723" y="80"/>
                      <a:pt x="723" y="80"/>
                    </a:cubicBezTo>
                    <a:cubicBezTo>
                      <a:pt x="723" y="54"/>
                      <a:pt x="706" y="54"/>
                      <a:pt x="706" y="54"/>
                    </a:cubicBezTo>
                    <a:cubicBezTo>
                      <a:pt x="696" y="54"/>
                      <a:pt x="687" y="67"/>
                      <a:pt x="687" y="67"/>
                    </a:cubicBezTo>
                    <a:lnTo>
                      <a:pt x="687" y="101"/>
                    </a:lnTo>
                    <a:close/>
                    <a:moveTo>
                      <a:pt x="770" y="124"/>
                    </a:moveTo>
                    <a:lnTo>
                      <a:pt x="770" y="124"/>
                    </a:lnTo>
                    <a:lnTo>
                      <a:pt x="770" y="38"/>
                    </a:lnTo>
                    <a:lnTo>
                      <a:pt x="793" y="38"/>
                    </a:lnTo>
                    <a:lnTo>
                      <a:pt x="793" y="124"/>
                    </a:lnTo>
                    <a:lnTo>
                      <a:pt x="770" y="124"/>
                    </a:lnTo>
                    <a:close/>
                    <a:moveTo>
                      <a:pt x="770" y="23"/>
                    </a:moveTo>
                    <a:lnTo>
                      <a:pt x="770" y="23"/>
                    </a:lnTo>
                    <a:lnTo>
                      <a:pt x="770" y="4"/>
                    </a:lnTo>
                    <a:lnTo>
                      <a:pt x="793" y="4"/>
                    </a:lnTo>
                    <a:lnTo>
                      <a:pt x="793" y="23"/>
                    </a:lnTo>
                    <a:lnTo>
                      <a:pt x="770" y="23"/>
                    </a:lnTo>
                    <a:close/>
                    <a:moveTo>
                      <a:pt x="885" y="122"/>
                    </a:moveTo>
                    <a:lnTo>
                      <a:pt x="885" y="122"/>
                    </a:lnTo>
                    <a:cubicBezTo>
                      <a:pt x="871" y="125"/>
                      <a:pt x="858" y="125"/>
                      <a:pt x="858" y="125"/>
                    </a:cubicBezTo>
                    <a:cubicBezTo>
                      <a:pt x="838" y="125"/>
                      <a:pt x="826" y="113"/>
                      <a:pt x="826" y="113"/>
                    </a:cubicBezTo>
                    <a:cubicBezTo>
                      <a:pt x="814" y="101"/>
                      <a:pt x="814" y="81"/>
                      <a:pt x="814" y="81"/>
                    </a:cubicBezTo>
                    <a:cubicBezTo>
                      <a:pt x="814" y="59"/>
                      <a:pt x="826" y="48"/>
                      <a:pt x="826" y="48"/>
                    </a:cubicBezTo>
                    <a:cubicBezTo>
                      <a:pt x="838" y="36"/>
                      <a:pt x="860" y="36"/>
                      <a:pt x="860" y="36"/>
                    </a:cubicBezTo>
                    <a:cubicBezTo>
                      <a:pt x="871" y="36"/>
                      <a:pt x="884" y="39"/>
                      <a:pt x="884" y="39"/>
                    </a:cubicBezTo>
                    <a:lnTo>
                      <a:pt x="884" y="56"/>
                    </a:lnTo>
                    <a:cubicBezTo>
                      <a:pt x="870" y="51"/>
                      <a:pt x="862" y="51"/>
                      <a:pt x="862" y="51"/>
                    </a:cubicBezTo>
                    <a:cubicBezTo>
                      <a:pt x="851" y="51"/>
                      <a:pt x="845" y="59"/>
                      <a:pt x="845" y="59"/>
                    </a:cubicBezTo>
                    <a:cubicBezTo>
                      <a:pt x="838" y="67"/>
                      <a:pt x="838" y="80"/>
                      <a:pt x="838" y="80"/>
                    </a:cubicBezTo>
                    <a:cubicBezTo>
                      <a:pt x="838" y="94"/>
                      <a:pt x="845" y="102"/>
                      <a:pt x="845" y="102"/>
                    </a:cubicBezTo>
                    <a:cubicBezTo>
                      <a:pt x="852" y="110"/>
                      <a:pt x="864" y="110"/>
                      <a:pt x="864" y="110"/>
                    </a:cubicBezTo>
                    <a:cubicBezTo>
                      <a:pt x="874" y="110"/>
                      <a:pt x="885" y="106"/>
                      <a:pt x="885" y="106"/>
                    </a:cubicBezTo>
                    <a:lnTo>
                      <a:pt x="885" y="122"/>
                    </a:lnTo>
                    <a:close/>
                    <a:moveTo>
                      <a:pt x="949" y="114"/>
                    </a:moveTo>
                    <a:lnTo>
                      <a:pt x="949" y="114"/>
                    </a:lnTo>
                    <a:cubicBezTo>
                      <a:pt x="937" y="125"/>
                      <a:pt x="924" y="125"/>
                      <a:pt x="924" y="125"/>
                    </a:cubicBezTo>
                    <a:cubicBezTo>
                      <a:pt x="913" y="125"/>
                      <a:pt x="906" y="119"/>
                      <a:pt x="906" y="119"/>
                    </a:cubicBezTo>
                    <a:cubicBezTo>
                      <a:pt x="899" y="112"/>
                      <a:pt x="899" y="101"/>
                      <a:pt x="899" y="101"/>
                    </a:cubicBezTo>
                    <a:cubicBezTo>
                      <a:pt x="899" y="87"/>
                      <a:pt x="910" y="79"/>
                      <a:pt x="910" y="79"/>
                    </a:cubicBezTo>
                    <a:cubicBezTo>
                      <a:pt x="922" y="71"/>
                      <a:pt x="943" y="71"/>
                      <a:pt x="943" y="71"/>
                    </a:cubicBezTo>
                    <a:lnTo>
                      <a:pt x="949" y="71"/>
                    </a:lnTo>
                    <a:lnTo>
                      <a:pt x="949" y="63"/>
                    </a:lnTo>
                    <a:cubicBezTo>
                      <a:pt x="949" y="50"/>
                      <a:pt x="934" y="50"/>
                      <a:pt x="934" y="50"/>
                    </a:cubicBezTo>
                    <a:cubicBezTo>
                      <a:pt x="920" y="50"/>
                      <a:pt x="906" y="58"/>
                      <a:pt x="906" y="58"/>
                    </a:cubicBezTo>
                    <a:lnTo>
                      <a:pt x="906" y="42"/>
                    </a:lnTo>
                    <a:cubicBezTo>
                      <a:pt x="922" y="36"/>
                      <a:pt x="937" y="36"/>
                      <a:pt x="937" y="36"/>
                    </a:cubicBezTo>
                    <a:cubicBezTo>
                      <a:pt x="971" y="36"/>
                      <a:pt x="971" y="63"/>
                      <a:pt x="971" y="63"/>
                    </a:cubicBezTo>
                    <a:lnTo>
                      <a:pt x="971" y="101"/>
                    </a:lnTo>
                    <a:cubicBezTo>
                      <a:pt x="971" y="111"/>
                      <a:pt x="978" y="111"/>
                      <a:pt x="978" y="111"/>
                    </a:cubicBezTo>
                    <a:cubicBezTo>
                      <a:pt x="979" y="111"/>
                      <a:pt x="981" y="110"/>
                      <a:pt x="981" y="110"/>
                    </a:cubicBezTo>
                    <a:lnTo>
                      <a:pt x="981" y="123"/>
                    </a:lnTo>
                    <a:cubicBezTo>
                      <a:pt x="974" y="125"/>
                      <a:pt x="968" y="125"/>
                      <a:pt x="968" y="125"/>
                    </a:cubicBezTo>
                    <a:cubicBezTo>
                      <a:pt x="954" y="125"/>
                      <a:pt x="950" y="114"/>
                      <a:pt x="950" y="114"/>
                    </a:cubicBezTo>
                    <a:lnTo>
                      <a:pt x="949" y="114"/>
                    </a:lnTo>
                    <a:close/>
                    <a:moveTo>
                      <a:pt x="949" y="102"/>
                    </a:moveTo>
                    <a:lnTo>
                      <a:pt x="949" y="102"/>
                    </a:lnTo>
                    <a:lnTo>
                      <a:pt x="949" y="84"/>
                    </a:lnTo>
                    <a:lnTo>
                      <a:pt x="944" y="84"/>
                    </a:lnTo>
                    <a:cubicBezTo>
                      <a:pt x="921" y="84"/>
                      <a:pt x="921" y="99"/>
                      <a:pt x="921" y="99"/>
                    </a:cubicBezTo>
                    <a:cubicBezTo>
                      <a:pt x="921" y="103"/>
                      <a:pt x="924" y="106"/>
                      <a:pt x="924" y="106"/>
                    </a:cubicBezTo>
                    <a:cubicBezTo>
                      <a:pt x="928" y="110"/>
                      <a:pt x="932" y="110"/>
                      <a:pt x="932" y="110"/>
                    </a:cubicBezTo>
                    <a:cubicBezTo>
                      <a:pt x="940" y="110"/>
                      <a:pt x="949" y="102"/>
                      <a:pt x="949" y="102"/>
                    </a:cubicBezTo>
                    <a:close/>
                    <a:moveTo>
                      <a:pt x="1001" y="124"/>
                    </a:moveTo>
                    <a:lnTo>
                      <a:pt x="1001" y="124"/>
                    </a:lnTo>
                    <a:lnTo>
                      <a:pt x="1001" y="0"/>
                    </a:lnTo>
                    <a:lnTo>
                      <a:pt x="1024" y="0"/>
                    </a:lnTo>
                    <a:lnTo>
                      <a:pt x="1024" y="124"/>
                    </a:lnTo>
                    <a:lnTo>
                      <a:pt x="1001" y="124"/>
                    </a:lnTo>
                    <a:close/>
                    <a:moveTo>
                      <a:pt x="1093" y="124"/>
                    </a:moveTo>
                    <a:lnTo>
                      <a:pt x="1093" y="124"/>
                    </a:lnTo>
                    <a:lnTo>
                      <a:pt x="1138" y="8"/>
                    </a:lnTo>
                    <a:lnTo>
                      <a:pt x="1162" y="8"/>
                    </a:lnTo>
                    <a:lnTo>
                      <a:pt x="1207" y="124"/>
                    </a:lnTo>
                    <a:lnTo>
                      <a:pt x="1183" y="124"/>
                    </a:lnTo>
                    <a:lnTo>
                      <a:pt x="1171" y="93"/>
                    </a:lnTo>
                    <a:lnTo>
                      <a:pt x="1123" y="93"/>
                    </a:lnTo>
                    <a:lnTo>
                      <a:pt x="1111" y="124"/>
                    </a:lnTo>
                    <a:lnTo>
                      <a:pt x="1093" y="124"/>
                    </a:lnTo>
                    <a:close/>
                    <a:moveTo>
                      <a:pt x="1129" y="77"/>
                    </a:moveTo>
                    <a:lnTo>
                      <a:pt x="1129" y="77"/>
                    </a:lnTo>
                    <a:lnTo>
                      <a:pt x="1165" y="77"/>
                    </a:lnTo>
                    <a:lnTo>
                      <a:pt x="1147" y="31"/>
                    </a:lnTo>
                    <a:lnTo>
                      <a:pt x="1129" y="77"/>
                    </a:lnTo>
                    <a:close/>
                    <a:moveTo>
                      <a:pt x="1224" y="124"/>
                    </a:moveTo>
                    <a:lnTo>
                      <a:pt x="1224" y="124"/>
                    </a:lnTo>
                    <a:lnTo>
                      <a:pt x="1224" y="8"/>
                    </a:lnTo>
                    <a:lnTo>
                      <a:pt x="1256" y="8"/>
                    </a:lnTo>
                    <a:lnTo>
                      <a:pt x="1284" y="89"/>
                    </a:lnTo>
                    <a:lnTo>
                      <a:pt x="1312" y="8"/>
                    </a:lnTo>
                    <a:lnTo>
                      <a:pt x="1340" y="8"/>
                    </a:lnTo>
                    <a:lnTo>
                      <a:pt x="1340" y="124"/>
                    </a:lnTo>
                    <a:lnTo>
                      <a:pt x="1318" y="124"/>
                    </a:lnTo>
                    <a:lnTo>
                      <a:pt x="1318" y="36"/>
                    </a:lnTo>
                    <a:lnTo>
                      <a:pt x="1290" y="116"/>
                    </a:lnTo>
                    <a:lnTo>
                      <a:pt x="1270" y="116"/>
                    </a:lnTo>
                    <a:lnTo>
                      <a:pt x="1243" y="35"/>
                    </a:lnTo>
                    <a:lnTo>
                      <a:pt x="1243" y="124"/>
                    </a:lnTo>
                    <a:lnTo>
                      <a:pt x="1224" y="124"/>
                    </a:lnTo>
                    <a:close/>
                    <a:moveTo>
                      <a:pt x="1369" y="124"/>
                    </a:moveTo>
                    <a:lnTo>
                      <a:pt x="1369" y="124"/>
                    </a:lnTo>
                    <a:lnTo>
                      <a:pt x="1369" y="8"/>
                    </a:lnTo>
                    <a:lnTo>
                      <a:pt x="1393" y="8"/>
                    </a:lnTo>
                    <a:lnTo>
                      <a:pt x="1393" y="107"/>
                    </a:lnTo>
                    <a:lnTo>
                      <a:pt x="1445" y="107"/>
                    </a:lnTo>
                    <a:lnTo>
                      <a:pt x="1445" y="124"/>
                    </a:lnTo>
                    <a:lnTo>
                      <a:pt x="1369"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02" name="Freeform 1710"/>
              <p:cNvSpPr>
                <a:spLocks noEditPoints="1"/>
              </p:cNvSpPr>
              <p:nvPr/>
            </p:nvSpPr>
            <p:spPr bwMode="auto">
              <a:xfrm>
                <a:off x="4552" y="3121"/>
                <a:ext cx="325" cy="43"/>
              </a:xfrm>
              <a:custGeom>
                <a:avLst/>
                <a:gdLst>
                  <a:gd name="T0" fmla="*/ 0 w 920"/>
                  <a:gd name="T1" fmla="*/ 0 h 126"/>
                  <a:gd name="T2" fmla="*/ 0 w 920"/>
                  <a:gd name="T3" fmla="*/ 0 h 126"/>
                  <a:gd name="T4" fmla="*/ 0 w 920"/>
                  <a:gd name="T5" fmla="*/ 0 h 126"/>
                  <a:gd name="T6" fmla="*/ 0 w 920"/>
                  <a:gd name="T7" fmla="*/ 0 h 126"/>
                  <a:gd name="T8" fmla="*/ 0 w 920"/>
                  <a:gd name="T9" fmla="*/ 0 h 126"/>
                  <a:gd name="T10" fmla="*/ 0 w 920"/>
                  <a:gd name="T11" fmla="*/ 0 h 126"/>
                  <a:gd name="T12" fmla="*/ 0 w 920"/>
                  <a:gd name="T13" fmla="*/ 0 h 126"/>
                  <a:gd name="T14" fmla="*/ 0 w 920"/>
                  <a:gd name="T15" fmla="*/ 0 h 126"/>
                  <a:gd name="T16" fmla="*/ 0 w 920"/>
                  <a:gd name="T17" fmla="*/ 0 h 126"/>
                  <a:gd name="T18" fmla="*/ 0 w 920"/>
                  <a:gd name="T19" fmla="*/ 0 h 126"/>
                  <a:gd name="T20" fmla="*/ 0 w 920"/>
                  <a:gd name="T21" fmla="*/ 0 h 126"/>
                  <a:gd name="T22" fmla="*/ 0 w 920"/>
                  <a:gd name="T23" fmla="*/ 0 h 126"/>
                  <a:gd name="T24" fmla="*/ 0 w 920"/>
                  <a:gd name="T25" fmla="*/ 0 h 126"/>
                  <a:gd name="T26" fmla="*/ 0 w 920"/>
                  <a:gd name="T27" fmla="*/ 0 h 126"/>
                  <a:gd name="T28" fmla="*/ 0 w 920"/>
                  <a:gd name="T29" fmla="*/ 0 h 126"/>
                  <a:gd name="T30" fmla="*/ 0 w 920"/>
                  <a:gd name="T31" fmla="*/ 0 h 126"/>
                  <a:gd name="T32" fmla="*/ 0 w 920"/>
                  <a:gd name="T33" fmla="*/ 0 h 126"/>
                  <a:gd name="T34" fmla="*/ 0 w 920"/>
                  <a:gd name="T35" fmla="*/ 0 h 126"/>
                  <a:gd name="T36" fmla="*/ 0 w 920"/>
                  <a:gd name="T37" fmla="*/ 0 h 126"/>
                  <a:gd name="T38" fmla="*/ 0 w 920"/>
                  <a:gd name="T39" fmla="*/ 0 h 126"/>
                  <a:gd name="T40" fmla="*/ 0 w 920"/>
                  <a:gd name="T41" fmla="*/ 0 h 126"/>
                  <a:gd name="T42" fmla="*/ 0 w 920"/>
                  <a:gd name="T43" fmla="*/ 0 h 126"/>
                  <a:gd name="T44" fmla="*/ 0 w 920"/>
                  <a:gd name="T45" fmla="*/ 0 h 126"/>
                  <a:gd name="T46" fmla="*/ 0 w 920"/>
                  <a:gd name="T47" fmla="*/ 0 h 126"/>
                  <a:gd name="T48" fmla="*/ 0 w 920"/>
                  <a:gd name="T49" fmla="*/ 0 h 126"/>
                  <a:gd name="T50" fmla="*/ 0 w 920"/>
                  <a:gd name="T51" fmla="*/ 0 h 126"/>
                  <a:gd name="T52" fmla="*/ 0 w 920"/>
                  <a:gd name="T53" fmla="*/ 0 h 126"/>
                  <a:gd name="T54" fmla="*/ 0 w 920"/>
                  <a:gd name="T55" fmla="*/ 0 h 126"/>
                  <a:gd name="T56" fmla="*/ 0 w 920"/>
                  <a:gd name="T57" fmla="*/ 0 h 126"/>
                  <a:gd name="T58" fmla="*/ 0 w 920"/>
                  <a:gd name="T59" fmla="*/ 0 h 126"/>
                  <a:gd name="T60" fmla="*/ 0 w 920"/>
                  <a:gd name="T61" fmla="*/ 0 h 126"/>
                  <a:gd name="T62" fmla="*/ 0 w 920"/>
                  <a:gd name="T63" fmla="*/ 0 h 126"/>
                  <a:gd name="T64" fmla="*/ 0 w 920"/>
                  <a:gd name="T65" fmla="*/ 0 h 126"/>
                  <a:gd name="T66" fmla="*/ 0 w 920"/>
                  <a:gd name="T67" fmla="*/ 0 h 126"/>
                  <a:gd name="T68" fmla="*/ 0 w 920"/>
                  <a:gd name="T69" fmla="*/ 0 h 126"/>
                  <a:gd name="T70" fmla="*/ 0 w 920"/>
                  <a:gd name="T71" fmla="*/ 0 h 126"/>
                  <a:gd name="T72" fmla="*/ 0 w 920"/>
                  <a:gd name="T73" fmla="*/ 0 h 126"/>
                  <a:gd name="T74" fmla="*/ 0 w 920"/>
                  <a:gd name="T75" fmla="*/ 0 h 126"/>
                  <a:gd name="T76" fmla="*/ 0 w 920"/>
                  <a:gd name="T77" fmla="*/ 0 h 126"/>
                  <a:gd name="T78" fmla="*/ 0 w 920"/>
                  <a:gd name="T79" fmla="*/ 0 h 126"/>
                  <a:gd name="T80" fmla="*/ 0 w 920"/>
                  <a:gd name="T81" fmla="*/ 0 h 126"/>
                  <a:gd name="T82" fmla="*/ 0 w 920"/>
                  <a:gd name="T83" fmla="*/ 0 h 126"/>
                  <a:gd name="T84" fmla="*/ 0 w 920"/>
                  <a:gd name="T85" fmla="*/ 0 h 126"/>
                  <a:gd name="T86" fmla="*/ 0 w 920"/>
                  <a:gd name="T87" fmla="*/ 0 h 126"/>
                  <a:gd name="T88" fmla="*/ 0 w 920"/>
                  <a:gd name="T89" fmla="*/ 0 h 126"/>
                  <a:gd name="T90" fmla="*/ 0 w 920"/>
                  <a:gd name="T91" fmla="*/ 0 h 126"/>
                  <a:gd name="T92" fmla="*/ 0 w 920"/>
                  <a:gd name="T93" fmla="*/ 0 h 126"/>
                  <a:gd name="T94" fmla="*/ 0 w 920"/>
                  <a:gd name="T95" fmla="*/ 0 h 126"/>
                  <a:gd name="T96" fmla="*/ 0 w 920"/>
                  <a:gd name="T97" fmla="*/ 0 h 126"/>
                  <a:gd name="T98" fmla="*/ 0 w 920"/>
                  <a:gd name="T99" fmla="*/ 0 h 126"/>
                  <a:gd name="T100" fmla="*/ 0 w 920"/>
                  <a:gd name="T101" fmla="*/ 0 h 126"/>
                  <a:gd name="T102" fmla="*/ 0 w 920"/>
                  <a:gd name="T103" fmla="*/ 0 h 126"/>
                  <a:gd name="T104" fmla="*/ 0 w 920"/>
                  <a:gd name="T105" fmla="*/ 0 h 126"/>
                  <a:gd name="T106" fmla="*/ 0 w 920"/>
                  <a:gd name="T107" fmla="*/ 0 h 126"/>
                  <a:gd name="T108" fmla="*/ 0 w 920"/>
                  <a:gd name="T109" fmla="*/ 0 h 126"/>
                  <a:gd name="T110" fmla="*/ 0 w 920"/>
                  <a:gd name="T111" fmla="*/ 0 h 126"/>
                  <a:gd name="T112" fmla="*/ 0 w 920"/>
                  <a:gd name="T113" fmla="*/ 0 h 126"/>
                  <a:gd name="T114" fmla="*/ 0 w 920"/>
                  <a:gd name="T115" fmla="*/ 0 h 126"/>
                  <a:gd name="T116" fmla="*/ 0 w 920"/>
                  <a:gd name="T117" fmla="*/ 0 h 126"/>
                  <a:gd name="T118" fmla="*/ 0 w 920"/>
                  <a:gd name="T119" fmla="*/ 0 h 126"/>
                  <a:gd name="T120" fmla="*/ 0 w 920"/>
                  <a:gd name="T121" fmla="*/ 0 h 126"/>
                  <a:gd name="T122" fmla="*/ 0 w 920"/>
                  <a:gd name="T123" fmla="*/ 0 h 1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20" h="126">
                    <a:moveTo>
                      <a:pt x="0" y="124"/>
                    </a:moveTo>
                    <a:lnTo>
                      <a:pt x="0" y="124"/>
                    </a:lnTo>
                    <a:lnTo>
                      <a:pt x="0" y="8"/>
                    </a:lnTo>
                    <a:lnTo>
                      <a:pt x="40" y="8"/>
                    </a:lnTo>
                    <a:cubicBezTo>
                      <a:pt x="61" y="8"/>
                      <a:pt x="70" y="15"/>
                      <a:pt x="70" y="15"/>
                    </a:cubicBezTo>
                    <a:cubicBezTo>
                      <a:pt x="79" y="22"/>
                      <a:pt x="79" y="39"/>
                      <a:pt x="79" y="39"/>
                    </a:cubicBezTo>
                    <a:cubicBezTo>
                      <a:pt x="79" y="57"/>
                      <a:pt x="67" y="68"/>
                      <a:pt x="67" y="68"/>
                    </a:cubicBezTo>
                    <a:cubicBezTo>
                      <a:pt x="55" y="78"/>
                      <a:pt x="34" y="78"/>
                      <a:pt x="34" y="78"/>
                    </a:cubicBezTo>
                    <a:lnTo>
                      <a:pt x="23" y="78"/>
                    </a:lnTo>
                    <a:lnTo>
                      <a:pt x="23" y="124"/>
                    </a:lnTo>
                    <a:lnTo>
                      <a:pt x="0" y="124"/>
                    </a:lnTo>
                    <a:close/>
                    <a:moveTo>
                      <a:pt x="23" y="62"/>
                    </a:moveTo>
                    <a:lnTo>
                      <a:pt x="23" y="62"/>
                    </a:lnTo>
                    <a:lnTo>
                      <a:pt x="28" y="62"/>
                    </a:lnTo>
                    <a:cubicBezTo>
                      <a:pt x="41" y="62"/>
                      <a:pt x="48" y="57"/>
                      <a:pt x="48" y="57"/>
                    </a:cubicBezTo>
                    <a:cubicBezTo>
                      <a:pt x="55" y="51"/>
                      <a:pt x="55" y="41"/>
                      <a:pt x="55" y="41"/>
                    </a:cubicBezTo>
                    <a:cubicBezTo>
                      <a:pt x="55" y="24"/>
                      <a:pt x="33" y="24"/>
                      <a:pt x="33" y="24"/>
                    </a:cubicBezTo>
                    <a:lnTo>
                      <a:pt x="23" y="24"/>
                    </a:lnTo>
                    <a:lnTo>
                      <a:pt x="23" y="62"/>
                    </a:lnTo>
                    <a:close/>
                    <a:moveTo>
                      <a:pt x="98" y="124"/>
                    </a:moveTo>
                    <a:lnTo>
                      <a:pt x="98" y="124"/>
                    </a:lnTo>
                    <a:lnTo>
                      <a:pt x="98" y="0"/>
                    </a:lnTo>
                    <a:lnTo>
                      <a:pt x="121" y="0"/>
                    </a:lnTo>
                    <a:lnTo>
                      <a:pt x="121" y="124"/>
                    </a:lnTo>
                    <a:lnTo>
                      <a:pt x="98" y="124"/>
                    </a:lnTo>
                    <a:close/>
                    <a:moveTo>
                      <a:pt x="192" y="114"/>
                    </a:moveTo>
                    <a:lnTo>
                      <a:pt x="192" y="114"/>
                    </a:lnTo>
                    <a:cubicBezTo>
                      <a:pt x="181" y="125"/>
                      <a:pt x="167" y="125"/>
                      <a:pt x="167" y="125"/>
                    </a:cubicBezTo>
                    <a:cubicBezTo>
                      <a:pt x="156" y="125"/>
                      <a:pt x="149" y="119"/>
                      <a:pt x="149" y="119"/>
                    </a:cubicBezTo>
                    <a:cubicBezTo>
                      <a:pt x="142" y="112"/>
                      <a:pt x="142" y="101"/>
                      <a:pt x="142" y="101"/>
                    </a:cubicBezTo>
                    <a:cubicBezTo>
                      <a:pt x="142" y="87"/>
                      <a:pt x="153" y="79"/>
                      <a:pt x="153" y="79"/>
                    </a:cubicBezTo>
                    <a:cubicBezTo>
                      <a:pt x="165" y="71"/>
                      <a:pt x="186" y="71"/>
                      <a:pt x="186" y="71"/>
                    </a:cubicBezTo>
                    <a:lnTo>
                      <a:pt x="192" y="71"/>
                    </a:lnTo>
                    <a:lnTo>
                      <a:pt x="192" y="63"/>
                    </a:lnTo>
                    <a:cubicBezTo>
                      <a:pt x="192" y="50"/>
                      <a:pt x="177" y="50"/>
                      <a:pt x="177" y="50"/>
                    </a:cubicBezTo>
                    <a:cubicBezTo>
                      <a:pt x="163" y="50"/>
                      <a:pt x="150" y="58"/>
                      <a:pt x="150" y="58"/>
                    </a:cubicBezTo>
                    <a:lnTo>
                      <a:pt x="150" y="42"/>
                    </a:lnTo>
                    <a:cubicBezTo>
                      <a:pt x="165" y="36"/>
                      <a:pt x="181" y="36"/>
                      <a:pt x="181" y="36"/>
                    </a:cubicBezTo>
                    <a:cubicBezTo>
                      <a:pt x="214" y="36"/>
                      <a:pt x="214" y="63"/>
                      <a:pt x="214" y="63"/>
                    </a:cubicBezTo>
                    <a:lnTo>
                      <a:pt x="214" y="101"/>
                    </a:lnTo>
                    <a:cubicBezTo>
                      <a:pt x="214" y="111"/>
                      <a:pt x="221" y="111"/>
                      <a:pt x="221" y="111"/>
                    </a:cubicBezTo>
                    <a:cubicBezTo>
                      <a:pt x="222" y="111"/>
                      <a:pt x="224" y="110"/>
                      <a:pt x="224" y="110"/>
                    </a:cubicBezTo>
                    <a:lnTo>
                      <a:pt x="225" y="123"/>
                    </a:lnTo>
                    <a:cubicBezTo>
                      <a:pt x="217" y="125"/>
                      <a:pt x="212" y="125"/>
                      <a:pt x="212" y="125"/>
                    </a:cubicBezTo>
                    <a:cubicBezTo>
                      <a:pt x="197" y="125"/>
                      <a:pt x="193" y="114"/>
                      <a:pt x="193" y="114"/>
                    </a:cubicBezTo>
                    <a:lnTo>
                      <a:pt x="192" y="114"/>
                    </a:lnTo>
                    <a:close/>
                    <a:moveTo>
                      <a:pt x="192" y="102"/>
                    </a:moveTo>
                    <a:lnTo>
                      <a:pt x="192" y="102"/>
                    </a:lnTo>
                    <a:lnTo>
                      <a:pt x="192" y="84"/>
                    </a:lnTo>
                    <a:lnTo>
                      <a:pt x="187" y="84"/>
                    </a:lnTo>
                    <a:cubicBezTo>
                      <a:pt x="164" y="84"/>
                      <a:pt x="164" y="99"/>
                      <a:pt x="164" y="99"/>
                    </a:cubicBezTo>
                    <a:cubicBezTo>
                      <a:pt x="164" y="103"/>
                      <a:pt x="168" y="106"/>
                      <a:pt x="168" y="106"/>
                    </a:cubicBezTo>
                    <a:cubicBezTo>
                      <a:pt x="171" y="110"/>
                      <a:pt x="176" y="110"/>
                      <a:pt x="176" y="110"/>
                    </a:cubicBezTo>
                    <a:cubicBezTo>
                      <a:pt x="184" y="110"/>
                      <a:pt x="192" y="102"/>
                      <a:pt x="192" y="102"/>
                    </a:cubicBezTo>
                    <a:close/>
                    <a:moveTo>
                      <a:pt x="242" y="121"/>
                    </a:moveTo>
                    <a:lnTo>
                      <a:pt x="242" y="121"/>
                    </a:lnTo>
                    <a:lnTo>
                      <a:pt x="242" y="104"/>
                    </a:lnTo>
                    <a:cubicBezTo>
                      <a:pt x="259" y="111"/>
                      <a:pt x="271" y="111"/>
                      <a:pt x="271" y="111"/>
                    </a:cubicBezTo>
                    <a:cubicBezTo>
                      <a:pt x="286" y="111"/>
                      <a:pt x="286" y="101"/>
                      <a:pt x="286" y="101"/>
                    </a:cubicBezTo>
                    <a:cubicBezTo>
                      <a:pt x="286" y="95"/>
                      <a:pt x="274" y="90"/>
                      <a:pt x="274" y="90"/>
                    </a:cubicBezTo>
                    <a:lnTo>
                      <a:pt x="266" y="87"/>
                    </a:lnTo>
                    <a:cubicBezTo>
                      <a:pt x="253" y="82"/>
                      <a:pt x="248" y="76"/>
                      <a:pt x="248" y="76"/>
                    </a:cubicBezTo>
                    <a:cubicBezTo>
                      <a:pt x="242" y="70"/>
                      <a:pt x="242" y="61"/>
                      <a:pt x="242" y="61"/>
                    </a:cubicBezTo>
                    <a:cubicBezTo>
                      <a:pt x="242" y="49"/>
                      <a:pt x="252" y="43"/>
                      <a:pt x="252" y="43"/>
                    </a:cubicBezTo>
                    <a:cubicBezTo>
                      <a:pt x="261" y="36"/>
                      <a:pt x="278" y="36"/>
                      <a:pt x="278" y="36"/>
                    </a:cubicBezTo>
                    <a:cubicBezTo>
                      <a:pt x="288" y="36"/>
                      <a:pt x="303" y="39"/>
                      <a:pt x="303" y="39"/>
                    </a:cubicBezTo>
                    <a:lnTo>
                      <a:pt x="303" y="55"/>
                    </a:lnTo>
                    <a:cubicBezTo>
                      <a:pt x="289" y="50"/>
                      <a:pt x="280" y="50"/>
                      <a:pt x="280" y="50"/>
                    </a:cubicBezTo>
                    <a:cubicBezTo>
                      <a:pt x="265" y="50"/>
                      <a:pt x="265" y="59"/>
                      <a:pt x="265" y="59"/>
                    </a:cubicBezTo>
                    <a:cubicBezTo>
                      <a:pt x="265" y="65"/>
                      <a:pt x="276" y="69"/>
                      <a:pt x="276" y="69"/>
                    </a:cubicBezTo>
                    <a:lnTo>
                      <a:pt x="283" y="72"/>
                    </a:lnTo>
                    <a:cubicBezTo>
                      <a:pt x="298" y="77"/>
                      <a:pt x="304" y="83"/>
                      <a:pt x="304" y="83"/>
                    </a:cubicBezTo>
                    <a:cubicBezTo>
                      <a:pt x="310" y="89"/>
                      <a:pt x="310" y="98"/>
                      <a:pt x="310" y="98"/>
                    </a:cubicBezTo>
                    <a:cubicBezTo>
                      <a:pt x="310" y="110"/>
                      <a:pt x="299" y="118"/>
                      <a:pt x="299" y="118"/>
                    </a:cubicBezTo>
                    <a:cubicBezTo>
                      <a:pt x="289" y="125"/>
                      <a:pt x="273" y="125"/>
                      <a:pt x="273" y="125"/>
                    </a:cubicBezTo>
                    <a:cubicBezTo>
                      <a:pt x="258" y="125"/>
                      <a:pt x="242" y="121"/>
                      <a:pt x="242" y="121"/>
                    </a:cubicBezTo>
                    <a:close/>
                    <a:moveTo>
                      <a:pt x="335" y="124"/>
                    </a:moveTo>
                    <a:lnTo>
                      <a:pt x="335" y="124"/>
                    </a:lnTo>
                    <a:lnTo>
                      <a:pt x="335" y="38"/>
                    </a:lnTo>
                    <a:lnTo>
                      <a:pt x="357" y="38"/>
                    </a:lnTo>
                    <a:lnTo>
                      <a:pt x="357" y="54"/>
                    </a:lnTo>
                    <a:cubicBezTo>
                      <a:pt x="367" y="36"/>
                      <a:pt x="386" y="36"/>
                      <a:pt x="386" y="36"/>
                    </a:cubicBezTo>
                    <a:cubicBezTo>
                      <a:pt x="396" y="36"/>
                      <a:pt x="402" y="41"/>
                      <a:pt x="402" y="41"/>
                    </a:cubicBezTo>
                    <a:cubicBezTo>
                      <a:pt x="408" y="45"/>
                      <a:pt x="410" y="54"/>
                      <a:pt x="410" y="54"/>
                    </a:cubicBezTo>
                    <a:cubicBezTo>
                      <a:pt x="422" y="36"/>
                      <a:pt x="439" y="36"/>
                      <a:pt x="439" y="36"/>
                    </a:cubicBezTo>
                    <a:cubicBezTo>
                      <a:pt x="462" y="36"/>
                      <a:pt x="462" y="62"/>
                      <a:pt x="462" y="62"/>
                    </a:cubicBezTo>
                    <a:lnTo>
                      <a:pt x="462" y="124"/>
                    </a:lnTo>
                    <a:lnTo>
                      <a:pt x="440" y="124"/>
                    </a:lnTo>
                    <a:lnTo>
                      <a:pt x="440" y="69"/>
                    </a:lnTo>
                    <a:cubicBezTo>
                      <a:pt x="440" y="54"/>
                      <a:pt x="430" y="54"/>
                      <a:pt x="430" y="54"/>
                    </a:cubicBezTo>
                    <a:cubicBezTo>
                      <a:pt x="419" y="54"/>
                      <a:pt x="410" y="69"/>
                      <a:pt x="410" y="69"/>
                    </a:cubicBezTo>
                    <a:lnTo>
                      <a:pt x="410" y="124"/>
                    </a:lnTo>
                    <a:lnTo>
                      <a:pt x="387" y="124"/>
                    </a:lnTo>
                    <a:lnTo>
                      <a:pt x="387" y="69"/>
                    </a:lnTo>
                    <a:cubicBezTo>
                      <a:pt x="387" y="54"/>
                      <a:pt x="377" y="54"/>
                      <a:pt x="377" y="54"/>
                    </a:cubicBezTo>
                    <a:cubicBezTo>
                      <a:pt x="367" y="54"/>
                      <a:pt x="357" y="69"/>
                      <a:pt x="357" y="69"/>
                    </a:cubicBezTo>
                    <a:lnTo>
                      <a:pt x="357" y="124"/>
                    </a:lnTo>
                    <a:lnTo>
                      <a:pt x="335" y="124"/>
                    </a:lnTo>
                    <a:close/>
                    <a:moveTo>
                      <a:pt x="532" y="114"/>
                    </a:moveTo>
                    <a:lnTo>
                      <a:pt x="532" y="114"/>
                    </a:lnTo>
                    <a:cubicBezTo>
                      <a:pt x="521" y="125"/>
                      <a:pt x="507" y="125"/>
                      <a:pt x="507" y="125"/>
                    </a:cubicBezTo>
                    <a:cubicBezTo>
                      <a:pt x="496" y="125"/>
                      <a:pt x="489" y="119"/>
                      <a:pt x="489" y="119"/>
                    </a:cubicBezTo>
                    <a:cubicBezTo>
                      <a:pt x="482" y="112"/>
                      <a:pt x="482" y="101"/>
                      <a:pt x="482" y="101"/>
                    </a:cubicBezTo>
                    <a:cubicBezTo>
                      <a:pt x="482" y="87"/>
                      <a:pt x="493" y="79"/>
                      <a:pt x="493" y="79"/>
                    </a:cubicBezTo>
                    <a:cubicBezTo>
                      <a:pt x="505" y="71"/>
                      <a:pt x="526" y="71"/>
                      <a:pt x="526" y="71"/>
                    </a:cubicBezTo>
                    <a:lnTo>
                      <a:pt x="532" y="71"/>
                    </a:lnTo>
                    <a:lnTo>
                      <a:pt x="532" y="63"/>
                    </a:lnTo>
                    <a:cubicBezTo>
                      <a:pt x="532" y="50"/>
                      <a:pt x="517" y="50"/>
                      <a:pt x="517" y="50"/>
                    </a:cubicBezTo>
                    <a:cubicBezTo>
                      <a:pt x="503" y="50"/>
                      <a:pt x="490" y="58"/>
                      <a:pt x="490" y="58"/>
                    </a:cubicBezTo>
                    <a:lnTo>
                      <a:pt x="490" y="42"/>
                    </a:lnTo>
                    <a:cubicBezTo>
                      <a:pt x="505" y="36"/>
                      <a:pt x="521" y="36"/>
                      <a:pt x="521" y="36"/>
                    </a:cubicBezTo>
                    <a:cubicBezTo>
                      <a:pt x="554" y="36"/>
                      <a:pt x="554" y="63"/>
                      <a:pt x="554" y="63"/>
                    </a:cubicBezTo>
                    <a:lnTo>
                      <a:pt x="554" y="101"/>
                    </a:lnTo>
                    <a:cubicBezTo>
                      <a:pt x="554" y="111"/>
                      <a:pt x="561" y="111"/>
                      <a:pt x="561" y="111"/>
                    </a:cubicBezTo>
                    <a:cubicBezTo>
                      <a:pt x="562" y="111"/>
                      <a:pt x="564" y="110"/>
                      <a:pt x="564" y="110"/>
                    </a:cubicBezTo>
                    <a:lnTo>
                      <a:pt x="564" y="123"/>
                    </a:lnTo>
                    <a:cubicBezTo>
                      <a:pt x="557" y="125"/>
                      <a:pt x="552" y="125"/>
                      <a:pt x="552" y="125"/>
                    </a:cubicBezTo>
                    <a:cubicBezTo>
                      <a:pt x="537" y="125"/>
                      <a:pt x="533" y="114"/>
                      <a:pt x="533" y="114"/>
                    </a:cubicBezTo>
                    <a:lnTo>
                      <a:pt x="532" y="114"/>
                    </a:lnTo>
                    <a:close/>
                    <a:moveTo>
                      <a:pt x="532" y="102"/>
                    </a:moveTo>
                    <a:lnTo>
                      <a:pt x="532" y="102"/>
                    </a:lnTo>
                    <a:lnTo>
                      <a:pt x="532" y="84"/>
                    </a:lnTo>
                    <a:lnTo>
                      <a:pt x="527" y="84"/>
                    </a:lnTo>
                    <a:cubicBezTo>
                      <a:pt x="504" y="84"/>
                      <a:pt x="504" y="99"/>
                      <a:pt x="504" y="99"/>
                    </a:cubicBezTo>
                    <a:cubicBezTo>
                      <a:pt x="504" y="103"/>
                      <a:pt x="508" y="106"/>
                      <a:pt x="508" y="106"/>
                    </a:cubicBezTo>
                    <a:cubicBezTo>
                      <a:pt x="511" y="110"/>
                      <a:pt x="516" y="110"/>
                      <a:pt x="516" y="110"/>
                    </a:cubicBezTo>
                    <a:cubicBezTo>
                      <a:pt x="524" y="110"/>
                      <a:pt x="532" y="102"/>
                      <a:pt x="532" y="102"/>
                    </a:cubicBezTo>
                    <a:close/>
                    <a:moveTo>
                      <a:pt x="730" y="119"/>
                    </a:moveTo>
                    <a:lnTo>
                      <a:pt x="730" y="119"/>
                    </a:lnTo>
                    <a:cubicBezTo>
                      <a:pt x="713" y="126"/>
                      <a:pt x="690" y="126"/>
                      <a:pt x="690" y="126"/>
                    </a:cubicBezTo>
                    <a:cubicBezTo>
                      <a:pt x="662" y="126"/>
                      <a:pt x="646" y="110"/>
                      <a:pt x="646" y="110"/>
                    </a:cubicBezTo>
                    <a:cubicBezTo>
                      <a:pt x="630" y="94"/>
                      <a:pt x="630" y="66"/>
                      <a:pt x="630" y="66"/>
                    </a:cubicBezTo>
                    <a:cubicBezTo>
                      <a:pt x="630" y="36"/>
                      <a:pt x="646" y="21"/>
                      <a:pt x="646" y="21"/>
                    </a:cubicBezTo>
                    <a:cubicBezTo>
                      <a:pt x="662" y="5"/>
                      <a:pt x="691" y="5"/>
                      <a:pt x="691" y="5"/>
                    </a:cubicBezTo>
                    <a:cubicBezTo>
                      <a:pt x="710" y="5"/>
                      <a:pt x="729" y="9"/>
                      <a:pt x="729" y="9"/>
                    </a:cubicBezTo>
                    <a:lnTo>
                      <a:pt x="729" y="28"/>
                    </a:lnTo>
                    <a:cubicBezTo>
                      <a:pt x="708" y="21"/>
                      <a:pt x="694" y="21"/>
                      <a:pt x="694" y="21"/>
                    </a:cubicBezTo>
                    <a:cubicBezTo>
                      <a:pt x="675" y="21"/>
                      <a:pt x="665" y="32"/>
                      <a:pt x="665" y="32"/>
                    </a:cubicBezTo>
                    <a:cubicBezTo>
                      <a:pt x="655" y="44"/>
                      <a:pt x="655" y="65"/>
                      <a:pt x="655" y="65"/>
                    </a:cubicBezTo>
                    <a:cubicBezTo>
                      <a:pt x="655" y="86"/>
                      <a:pt x="666" y="98"/>
                      <a:pt x="666" y="98"/>
                    </a:cubicBezTo>
                    <a:cubicBezTo>
                      <a:pt x="677" y="110"/>
                      <a:pt x="696" y="110"/>
                      <a:pt x="696" y="110"/>
                    </a:cubicBezTo>
                    <a:cubicBezTo>
                      <a:pt x="713" y="110"/>
                      <a:pt x="730" y="101"/>
                      <a:pt x="730" y="101"/>
                    </a:cubicBezTo>
                    <a:lnTo>
                      <a:pt x="730" y="119"/>
                    </a:lnTo>
                    <a:close/>
                    <a:moveTo>
                      <a:pt x="821" y="121"/>
                    </a:moveTo>
                    <a:lnTo>
                      <a:pt x="821" y="121"/>
                    </a:lnTo>
                    <a:cubicBezTo>
                      <a:pt x="805" y="125"/>
                      <a:pt x="790" y="125"/>
                      <a:pt x="790" y="125"/>
                    </a:cubicBezTo>
                    <a:cubicBezTo>
                      <a:pt x="768" y="125"/>
                      <a:pt x="756" y="113"/>
                      <a:pt x="756" y="113"/>
                    </a:cubicBezTo>
                    <a:cubicBezTo>
                      <a:pt x="743" y="101"/>
                      <a:pt x="743" y="80"/>
                      <a:pt x="743" y="80"/>
                    </a:cubicBezTo>
                    <a:cubicBezTo>
                      <a:pt x="743" y="60"/>
                      <a:pt x="755" y="48"/>
                      <a:pt x="755" y="48"/>
                    </a:cubicBezTo>
                    <a:cubicBezTo>
                      <a:pt x="766" y="36"/>
                      <a:pt x="785" y="36"/>
                      <a:pt x="785" y="36"/>
                    </a:cubicBezTo>
                    <a:cubicBezTo>
                      <a:pt x="804" y="36"/>
                      <a:pt x="812" y="48"/>
                      <a:pt x="812" y="48"/>
                    </a:cubicBezTo>
                    <a:cubicBezTo>
                      <a:pt x="821" y="59"/>
                      <a:pt x="821" y="85"/>
                      <a:pt x="821" y="85"/>
                    </a:cubicBezTo>
                    <a:lnTo>
                      <a:pt x="768" y="85"/>
                    </a:lnTo>
                    <a:cubicBezTo>
                      <a:pt x="770" y="110"/>
                      <a:pt x="795" y="110"/>
                      <a:pt x="795" y="110"/>
                    </a:cubicBezTo>
                    <a:cubicBezTo>
                      <a:pt x="806" y="110"/>
                      <a:pt x="821" y="104"/>
                      <a:pt x="821" y="104"/>
                    </a:cubicBezTo>
                    <a:lnTo>
                      <a:pt x="821" y="121"/>
                    </a:lnTo>
                    <a:close/>
                    <a:moveTo>
                      <a:pt x="767" y="72"/>
                    </a:moveTo>
                    <a:lnTo>
                      <a:pt x="767" y="72"/>
                    </a:lnTo>
                    <a:lnTo>
                      <a:pt x="798" y="72"/>
                    </a:lnTo>
                    <a:cubicBezTo>
                      <a:pt x="798" y="50"/>
                      <a:pt x="784" y="50"/>
                      <a:pt x="784" y="50"/>
                    </a:cubicBezTo>
                    <a:cubicBezTo>
                      <a:pt x="770" y="50"/>
                      <a:pt x="767" y="72"/>
                      <a:pt x="767" y="72"/>
                    </a:cubicBezTo>
                    <a:close/>
                    <a:moveTo>
                      <a:pt x="845" y="124"/>
                    </a:moveTo>
                    <a:lnTo>
                      <a:pt x="845" y="124"/>
                    </a:lnTo>
                    <a:lnTo>
                      <a:pt x="845" y="0"/>
                    </a:lnTo>
                    <a:lnTo>
                      <a:pt x="868" y="0"/>
                    </a:lnTo>
                    <a:lnTo>
                      <a:pt x="868" y="124"/>
                    </a:lnTo>
                    <a:lnTo>
                      <a:pt x="845" y="124"/>
                    </a:lnTo>
                    <a:close/>
                    <a:moveTo>
                      <a:pt x="897" y="124"/>
                    </a:moveTo>
                    <a:lnTo>
                      <a:pt x="897" y="124"/>
                    </a:lnTo>
                    <a:lnTo>
                      <a:pt x="897" y="0"/>
                    </a:lnTo>
                    <a:lnTo>
                      <a:pt x="920" y="0"/>
                    </a:lnTo>
                    <a:lnTo>
                      <a:pt x="920" y="124"/>
                    </a:lnTo>
                    <a:lnTo>
                      <a:pt x="897"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03" name="Freeform 1711"/>
              <p:cNvSpPr>
                <a:spLocks noEditPoints="1"/>
              </p:cNvSpPr>
              <p:nvPr/>
            </p:nvSpPr>
            <p:spPr bwMode="auto">
              <a:xfrm>
                <a:off x="5141" y="2139"/>
                <a:ext cx="388" cy="43"/>
              </a:xfrm>
              <a:custGeom>
                <a:avLst/>
                <a:gdLst>
                  <a:gd name="T0" fmla="*/ 0 w 1095"/>
                  <a:gd name="T1" fmla="*/ 0 h 126"/>
                  <a:gd name="T2" fmla="*/ 0 w 1095"/>
                  <a:gd name="T3" fmla="*/ 0 h 126"/>
                  <a:gd name="T4" fmla="*/ 0 w 1095"/>
                  <a:gd name="T5" fmla="*/ 0 h 126"/>
                  <a:gd name="T6" fmla="*/ 0 w 1095"/>
                  <a:gd name="T7" fmla="*/ 0 h 126"/>
                  <a:gd name="T8" fmla="*/ 0 w 1095"/>
                  <a:gd name="T9" fmla="*/ 0 h 126"/>
                  <a:gd name="T10" fmla="*/ 0 w 1095"/>
                  <a:gd name="T11" fmla="*/ 0 h 126"/>
                  <a:gd name="T12" fmla="*/ 0 w 1095"/>
                  <a:gd name="T13" fmla="*/ 0 h 126"/>
                  <a:gd name="T14" fmla="*/ 0 w 1095"/>
                  <a:gd name="T15" fmla="*/ 0 h 126"/>
                  <a:gd name="T16" fmla="*/ 0 w 1095"/>
                  <a:gd name="T17" fmla="*/ 0 h 126"/>
                  <a:gd name="T18" fmla="*/ 0 w 1095"/>
                  <a:gd name="T19" fmla="*/ 0 h 126"/>
                  <a:gd name="T20" fmla="*/ 0 w 1095"/>
                  <a:gd name="T21" fmla="*/ 0 h 126"/>
                  <a:gd name="T22" fmla="*/ 0 w 1095"/>
                  <a:gd name="T23" fmla="*/ 0 h 126"/>
                  <a:gd name="T24" fmla="*/ 0 w 1095"/>
                  <a:gd name="T25" fmla="*/ 0 h 126"/>
                  <a:gd name="T26" fmla="*/ 0 w 1095"/>
                  <a:gd name="T27" fmla="*/ 0 h 126"/>
                  <a:gd name="T28" fmla="*/ 0 w 1095"/>
                  <a:gd name="T29" fmla="*/ 0 h 126"/>
                  <a:gd name="T30" fmla="*/ 0 w 1095"/>
                  <a:gd name="T31" fmla="*/ 0 h 126"/>
                  <a:gd name="T32" fmla="*/ 0 w 1095"/>
                  <a:gd name="T33" fmla="*/ 0 h 126"/>
                  <a:gd name="T34" fmla="*/ 0 w 1095"/>
                  <a:gd name="T35" fmla="*/ 0 h 126"/>
                  <a:gd name="T36" fmla="*/ 0 w 1095"/>
                  <a:gd name="T37" fmla="*/ 0 h 126"/>
                  <a:gd name="T38" fmla="*/ 0 w 1095"/>
                  <a:gd name="T39" fmla="*/ 0 h 126"/>
                  <a:gd name="T40" fmla="*/ 0 w 1095"/>
                  <a:gd name="T41" fmla="*/ 0 h 126"/>
                  <a:gd name="T42" fmla="*/ 0 w 1095"/>
                  <a:gd name="T43" fmla="*/ 0 h 126"/>
                  <a:gd name="T44" fmla="*/ 0 w 1095"/>
                  <a:gd name="T45" fmla="*/ 0 h 126"/>
                  <a:gd name="T46" fmla="*/ 0 w 1095"/>
                  <a:gd name="T47" fmla="*/ 0 h 126"/>
                  <a:gd name="T48" fmla="*/ 0 w 1095"/>
                  <a:gd name="T49" fmla="*/ 0 h 126"/>
                  <a:gd name="T50" fmla="*/ 0 w 1095"/>
                  <a:gd name="T51" fmla="*/ 0 h 126"/>
                  <a:gd name="T52" fmla="*/ 0 w 1095"/>
                  <a:gd name="T53" fmla="*/ 0 h 126"/>
                  <a:gd name="T54" fmla="*/ 0 w 1095"/>
                  <a:gd name="T55" fmla="*/ 0 h 126"/>
                  <a:gd name="T56" fmla="*/ 0 w 1095"/>
                  <a:gd name="T57" fmla="*/ 0 h 126"/>
                  <a:gd name="T58" fmla="*/ 0 w 1095"/>
                  <a:gd name="T59" fmla="*/ 0 h 126"/>
                  <a:gd name="T60" fmla="*/ 0 w 1095"/>
                  <a:gd name="T61" fmla="*/ 0 h 126"/>
                  <a:gd name="T62" fmla="*/ 0 w 1095"/>
                  <a:gd name="T63" fmla="*/ 0 h 126"/>
                  <a:gd name="T64" fmla="*/ 0 w 1095"/>
                  <a:gd name="T65" fmla="*/ 0 h 126"/>
                  <a:gd name="T66" fmla="*/ 0 w 1095"/>
                  <a:gd name="T67" fmla="*/ 0 h 126"/>
                  <a:gd name="T68" fmla="*/ 0 w 1095"/>
                  <a:gd name="T69" fmla="*/ 0 h 126"/>
                  <a:gd name="T70" fmla="*/ 0 w 1095"/>
                  <a:gd name="T71" fmla="*/ 0 h 126"/>
                  <a:gd name="T72" fmla="*/ 0 w 1095"/>
                  <a:gd name="T73" fmla="*/ 0 h 126"/>
                  <a:gd name="T74" fmla="*/ 0 w 1095"/>
                  <a:gd name="T75" fmla="*/ 0 h 126"/>
                  <a:gd name="T76" fmla="*/ 0 w 1095"/>
                  <a:gd name="T77" fmla="*/ 0 h 126"/>
                  <a:gd name="T78" fmla="*/ 0 w 1095"/>
                  <a:gd name="T79" fmla="*/ 0 h 126"/>
                  <a:gd name="T80" fmla="*/ 0 w 1095"/>
                  <a:gd name="T81" fmla="*/ 0 h 126"/>
                  <a:gd name="T82" fmla="*/ 0 w 1095"/>
                  <a:gd name="T83" fmla="*/ 0 h 126"/>
                  <a:gd name="T84" fmla="*/ 0 w 1095"/>
                  <a:gd name="T85" fmla="*/ 0 h 126"/>
                  <a:gd name="T86" fmla="*/ 0 w 1095"/>
                  <a:gd name="T87" fmla="*/ 0 h 126"/>
                  <a:gd name="T88" fmla="*/ 0 w 1095"/>
                  <a:gd name="T89" fmla="*/ 0 h 126"/>
                  <a:gd name="T90" fmla="*/ 0 w 1095"/>
                  <a:gd name="T91" fmla="*/ 0 h 126"/>
                  <a:gd name="T92" fmla="*/ 0 w 1095"/>
                  <a:gd name="T93" fmla="*/ 0 h 126"/>
                  <a:gd name="T94" fmla="*/ 0 w 1095"/>
                  <a:gd name="T95" fmla="*/ 0 h 126"/>
                  <a:gd name="T96" fmla="*/ 0 w 1095"/>
                  <a:gd name="T97" fmla="*/ 0 h 126"/>
                  <a:gd name="T98" fmla="*/ 0 w 1095"/>
                  <a:gd name="T99" fmla="*/ 0 h 126"/>
                  <a:gd name="T100" fmla="*/ 0 w 1095"/>
                  <a:gd name="T101" fmla="*/ 0 h 126"/>
                  <a:gd name="T102" fmla="*/ 0 w 1095"/>
                  <a:gd name="T103" fmla="*/ 0 h 12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095" h="126">
                    <a:moveTo>
                      <a:pt x="0" y="124"/>
                    </a:moveTo>
                    <a:lnTo>
                      <a:pt x="0" y="124"/>
                    </a:lnTo>
                    <a:lnTo>
                      <a:pt x="0" y="8"/>
                    </a:lnTo>
                    <a:lnTo>
                      <a:pt x="50" y="8"/>
                    </a:lnTo>
                    <a:cubicBezTo>
                      <a:pt x="77" y="8"/>
                      <a:pt x="91" y="22"/>
                      <a:pt x="91" y="22"/>
                    </a:cubicBezTo>
                    <a:cubicBezTo>
                      <a:pt x="106" y="36"/>
                      <a:pt x="106" y="63"/>
                      <a:pt x="106" y="63"/>
                    </a:cubicBezTo>
                    <a:cubicBezTo>
                      <a:pt x="106" y="92"/>
                      <a:pt x="90" y="108"/>
                      <a:pt x="90" y="108"/>
                    </a:cubicBezTo>
                    <a:cubicBezTo>
                      <a:pt x="75" y="124"/>
                      <a:pt x="48" y="124"/>
                      <a:pt x="48" y="124"/>
                    </a:cubicBezTo>
                    <a:lnTo>
                      <a:pt x="0" y="124"/>
                    </a:lnTo>
                    <a:close/>
                    <a:moveTo>
                      <a:pt x="24" y="107"/>
                    </a:moveTo>
                    <a:lnTo>
                      <a:pt x="24" y="107"/>
                    </a:lnTo>
                    <a:lnTo>
                      <a:pt x="42" y="107"/>
                    </a:lnTo>
                    <a:cubicBezTo>
                      <a:pt x="61" y="107"/>
                      <a:pt x="71" y="97"/>
                      <a:pt x="71" y="97"/>
                    </a:cubicBezTo>
                    <a:cubicBezTo>
                      <a:pt x="80" y="86"/>
                      <a:pt x="80" y="65"/>
                      <a:pt x="80" y="65"/>
                    </a:cubicBezTo>
                    <a:cubicBezTo>
                      <a:pt x="80" y="48"/>
                      <a:pt x="73" y="37"/>
                      <a:pt x="73" y="37"/>
                    </a:cubicBezTo>
                    <a:cubicBezTo>
                      <a:pt x="67" y="29"/>
                      <a:pt x="60" y="27"/>
                      <a:pt x="60" y="27"/>
                    </a:cubicBezTo>
                    <a:cubicBezTo>
                      <a:pt x="53" y="24"/>
                      <a:pt x="39" y="24"/>
                      <a:pt x="39" y="24"/>
                    </a:cubicBezTo>
                    <a:lnTo>
                      <a:pt x="24" y="24"/>
                    </a:lnTo>
                    <a:lnTo>
                      <a:pt x="24" y="107"/>
                    </a:lnTo>
                    <a:close/>
                    <a:moveTo>
                      <a:pt x="197" y="121"/>
                    </a:moveTo>
                    <a:lnTo>
                      <a:pt x="197" y="121"/>
                    </a:lnTo>
                    <a:cubicBezTo>
                      <a:pt x="181" y="125"/>
                      <a:pt x="166" y="125"/>
                      <a:pt x="166" y="125"/>
                    </a:cubicBezTo>
                    <a:cubicBezTo>
                      <a:pt x="144" y="125"/>
                      <a:pt x="132" y="113"/>
                      <a:pt x="132" y="113"/>
                    </a:cubicBezTo>
                    <a:cubicBezTo>
                      <a:pt x="120" y="101"/>
                      <a:pt x="120" y="80"/>
                      <a:pt x="120" y="80"/>
                    </a:cubicBezTo>
                    <a:cubicBezTo>
                      <a:pt x="120" y="60"/>
                      <a:pt x="131" y="48"/>
                      <a:pt x="131" y="48"/>
                    </a:cubicBezTo>
                    <a:cubicBezTo>
                      <a:pt x="142" y="36"/>
                      <a:pt x="161" y="36"/>
                      <a:pt x="161" y="36"/>
                    </a:cubicBezTo>
                    <a:cubicBezTo>
                      <a:pt x="180" y="36"/>
                      <a:pt x="189" y="48"/>
                      <a:pt x="189" y="48"/>
                    </a:cubicBezTo>
                    <a:cubicBezTo>
                      <a:pt x="197" y="59"/>
                      <a:pt x="197" y="85"/>
                      <a:pt x="197" y="85"/>
                    </a:cubicBezTo>
                    <a:lnTo>
                      <a:pt x="144" y="85"/>
                    </a:lnTo>
                    <a:cubicBezTo>
                      <a:pt x="146" y="110"/>
                      <a:pt x="171" y="110"/>
                      <a:pt x="171" y="110"/>
                    </a:cubicBezTo>
                    <a:cubicBezTo>
                      <a:pt x="183" y="110"/>
                      <a:pt x="197" y="104"/>
                      <a:pt x="197" y="104"/>
                    </a:cubicBezTo>
                    <a:lnTo>
                      <a:pt x="197" y="121"/>
                    </a:lnTo>
                    <a:close/>
                    <a:moveTo>
                      <a:pt x="144" y="72"/>
                    </a:moveTo>
                    <a:lnTo>
                      <a:pt x="144" y="72"/>
                    </a:lnTo>
                    <a:lnTo>
                      <a:pt x="174" y="72"/>
                    </a:lnTo>
                    <a:cubicBezTo>
                      <a:pt x="174" y="50"/>
                      <a:pt x="160" y="50"/>
                      <a:pt x="160" y="50"/>
                    </a:cubicBezTo>
                    <a:cubicBezTo>
                      <a:pt x="146" y="50"/>
                      <a:pt x="144" y="72"/>
                      <a:pt x="144" y="72"/>
                    </a:cubicBezTo>
                    <a:close/>
                    <a:moveTo>
                      <a:pt x="221" y="124"/>
                    </a:moveTo>
                    <a:lnTo>
                      <a:pt x="221" y="124"/>
                    </a:lnTo>
                    <a:lnTo>
                      <a:pt x="221" y="38"/>
                    </a:lnTo>
                    <a:lnTo>
                      <a:pt x="244" y="38"/>
                    </a:lnTo>
                    <a:lnTo>
                      <a:pt x="244" y="54"/>
                    </a:lnTo>
                    <a:cubicBezTo>
                      <a:pt x="256" y="36"/>
                      <a:pt x="274" y="36"/>
                      <a:pt x="274" y="36"/>
                    </a:cubicBezTo>
                    <a:cubicBezTo>
                      <a:pt x="285" y="36"/>
                      <a:pt x="292" y="43"/>
                      <a:pt x="292" y="43"/>
                    </a:cubicBezTo>
                    <a:cubicBezTo>
                      <a:pt x="298" y="50"/>
                      <a:pt x="298" y="63"/>
                      <a:pt x="298" y="63"/>
                    </a:cubicBezTo>
                    <a:lnTo>
                      <a:pt x="298" y="124"/>
                    </a:lnTo>
                    <a:lnTo>
                      <a:pt x="275" y="124"/>
                    </a:lnTo>
                    <a:lnTo>
                      <a:pt x="275" y="69"/>
                    </a:lnTo>
                    <a:cubicBezTo>
                      <a:pt x="275" y="54"/>
                      <a:pt x="265" y="54"/>
                      <a:pt x="265" y="54"/>
                    </a:cubicBezTo>
                    <a:cubicBezTo>
                      <a:pt x="254" y="54"/>
                      <a:pt x="244" y="69"/>
                      <a:pt x="244" y="69"/>
                    </a:cubicBezTo>
                    <a:lnTo>
                      <a:pt x="244" y="124"/>
                    </a:lnTo>
                    <a:lnTo>
                      <a:pt x="221" y="124"/>
                    </a:lnTo>
                    <a:close/>
                    <a:moveTo>
                      <a:pt x="380" y="124"/>
                    </a:moveTo>
                    <a:lnTo>
                      <a:pt x="380" y="124"/>
                    </a:lnTo>
                    <a:lnTo>
                      <a:pt x="380" y="107"/>
                    </a:lnTo>
                    <a:cubicBezTo>
                      <a:pt x="371" y="125"/>
                      <a:pt x="352" y="125"/>
                      <a:pt x="352" y="125"/>
                    </a:cubicBezTo>
                    <a:cubicBezTo>
                      <a:pt x="337" y="125"/>
                      <a:pt x="328" y="114"/>
                      <a:pt x="328" y="114"/>
                    </a:cubicBezTo>
                    <a:cubicBezTo>
                      <a:pt x="319" y="103"/>
                      <a:pt x="319" y="83"/>
                      <a:pt x="319" y="83"/>
                    </a:cubicBezTo>
                    <a:cubicBezTo>
                      <a:pt x="319" y="61"/>
                      <a:pt x="329" y="49"/>
                      <a:pt x="329" y="49"/>
                    </a:cubicBezTo>
                    <a:cubicBezTo>
                      <a:pt x="339" y="36"/>
                      <a:pt x="356" y="36"/>
                      <a:pt x="356" y="36"/>
                    </a:cubicBezTo>
                    <a:cubicBezTo>
                      <a:pt x="369" y="36"/>
                      <a:pt x="380" y="46"/>
                      <a:pt x="380" y="46"/>
                    </a:cubicBezTo>
                    <a:lnTo>
                      <a:pt x="380" y="0"/>
                    </a:lnTo>
                    <a:lnTo>
                      <a:pt x="404" y="0"/>
                    </a:lnTo>
                    <a:lnTo>
                      <a:pt x="404" y="124"/>
                    </a:lnTo>
                    <a:lnTo>
                      <a:pt x="380" y="124"/>
                    </a:lnTo>
                    <a:close/>
                    <a:moveTo>
                      <a:pt x="380" y="60"/>
                    </a:moveTo>
                    <a:lnTo>
                      <a:pt x="380" y="60"/>
                    </a:lnTo>
                    <a:cubicBezTo>
                      <a:pt x="372" y="51"/>
                      <a:pt x="362" y="51"/>
                      <a:pt x="362" y="51"/>
                    </a:cubicBezTo>
                    <a:cubicBezTo>
                      <a:pt x="354" y="51"/>
                      <a:pt x="349" y="59"/>
                      <a:pt x="349" y="59"/>
                    </a:cubicBezTo>
                    <a:cubicBezTo>
                      <a:pt x="344" y="67"/>
                      <a:pt x="344" y="81"/>
                      <a:pt x="344" y="81"/>
                    </a:cubicBezTo>
                    <a:cubicBezTo>
                      <a:pt x="344" y="107"/>
                      <a:pt x="361" y="107"/>
                      <a:pt x="361" y="107"/>
                    </a:cubicBezTo>
                    <a:cubicBezTo>
                      <a:pt x="371" y="107"/>
                      <a:pt x="380" y="94"/>
                      <a:pt x="380" y="94"/>
                    </a:cubicBezTo>
                    <a:lnTo>
                      <a:pt x="380" y="60"/>
                    </a:lnTo>
                    <a:close/>
                    <a:moveTo>
                      <a:pt x="432" y="124"/>
                    </a:moveTo>
                    <a:lnTo>
                      <a:pt x="432" y="124"/>
                    </a:lnTo>
                    <a:lnTo>
                      <a:pt x="432" y="38"/>
                    </a:lnTo>
                    <a:lnTo>
                      <a:pt x="456" y="38"/>
                    </a:lnTo>
                    <a:lnTo>
                      <a:pt x="456" y="54"/>
                    </a:lnTo>
                    <a:cubicBezTo>
                      <a:pt x="465" y="36"/>
                      <a:pt x="483" y="36"/>
                      <a:pt x="483" y="36"/>
                    </a:cubicBezTo>
                    <a:cubicBezTo>
                      <a:pt x="485" y="36"/>
                      <a:pt x="487" y="36"/>
                      <a:pt x="487" y="36"/>
                    </a:cubicBezTo>
                    <a:lnTo>
                      <a:pt x="487" y="57"/>
                    </a:lnTo>
                    <a:cubicBezTo>
                      <a:pt x="482" y="55"/>
                      <a:pt x="478" y="55"/>
                      <a:pt x="478" y="55"/>
                    </a:cubicBezTo>
                    <a:cubicBezTo>
                      <a:pt x="464" y="55"/>
                      <a:pt x="456" y="69"/>
                      <a:pt x="456" y="69"/>
                    </a:cubicBezTo>
                    <a:lnTo>
                      <a:pt x="456" y="124"/>
                    </a:lnTo>
                    <a:lnTo>
                      <a:pt x="432" y="124"/>
                    </a:lnTo>
                    <a:close/>
                    <a:moveTo>
                      <a:pt x="505" y="124"/>
                    </a:moveTo>
                    <a:lnTo>
                      <a:pt x="505" y="124"/>
                    </a:lnTo>
                    <a:lnTo>
                      <a:pt x="505" y="38"/>
                    </a:lnTo>
                    <a:lnTo>
                      <a:pt x="528" y="38"/>
                    </a:lnTo>
                    <a:lnTo>
                      <a:pt x="528" y="124"/>
                    </a:lnTo>
                    <a:lnTo>
                      <a:pt x="505" y="124"/>
                    </a:lnTo>
                    <a:close/>
                    <a:moveTo>
                      <a:pt x="505" y="23"/>
                    </a:moveTo>
                    <a:lnTo>
                      <a:pt x="505" y="23"/>
                    </a:lnTo>
                    <a:lnTo>
                      <a:pt x="505" y="4"/>
                    </a:lnTo>
                    <a:lnTo>
                      <a:pt x="528" y="4"/>
                    </a:lnTo>
                    <a:lnTo>
                      <a:pt x="528" y="23"/>
                    </a:lnTo>
                    <a:lnTo>
                      <a:pt x="505" y="23"/>
                    </a:lnTo>
                    <a:close/>
                    <a:moveTo>
                      <a:pt x="602" y="123"/>
                    </a:moveTo>
                    <a:lnTo>
                      <a:pt x="602" y="123"/>
                    </a:lnTo>
                    <a:cubicBezTo>
                      <a:pt x="593" y="125"/>
                      <a:pt x="588" y="125"/>
                      <a:pt x="588" y="125"/>
                    </a:cubicBezTo>
                    <a:cubicBezTo>
                      <a:pt x="558" y="125"/>
                      <a:pt x="558" y="97"/>
                      <a:pt x="558" y="97"/>
                    </a:cubicBezTo>
                    <a:lnTo>
                      <a:pt x="558" y="52"/>
                    </a:lnTo>
                    <a:lnTo>
                      <a:pt x="549" y="52"/>
                    </a:lnTo>
                    <a:lnTo>
                      <a:pt x="549" y="38"/>
                    </a:lnTo>
                    <a:lnTo>
                      <a:pt x="558" y="38"/>
                    </a:lnTo>
                    <a:lnTo>
                      <a:pt x="558" y="23"/>
                    </a:lnTo>
                    <a:lnTo>
                      <a:pt x="582" y="21"/>
                    </a:lnTo>
                    <a:lnTo>
                      <a:pt x="582" y="38"/>
                    </a:lnTo>
                    <a:lnTo>
                      <a:pt x="600" y="38"/>
                    </a:lnTo>
                    <a:lnTo>
                      <a:pt x="600" y="52"/>
                    </a:lnTo>
                    <a:lnTo>
                      <a:pt x="582" y="52"/>
                    </a:lnTo>
                    <a:lnTo>
                      <a:pt x="582" y="94"/>
                    </a:lnTo>
                    <a:cubicBezTo>
                      <a:pt x="582" y="110"/>
                      <a:pt x="594" y="110"/>
                      <a:pt x="594" y="110"/>
                    </a:cubicBezTo>
                    <a:cubicBezTo>
                      <a:pt x="597" y="110"/>
                      <a:pt x="602" y="109"/>
                      <a:pt x="602" y="109"/>
                    </a:cubicBezTo>
                    <a:lnTo>
                      <a:pt x="602" y="123"/>
                    </a:lnTo>
                    <a:close/>
                    <a:moveTo>
                      <a:pt x="622" y="124"/>
                    </a:moveTo>
                    <a:lnTo>
                      <a:pt x="622" y="124"/>
                    </a:lnTo>
                    <a:lnTo>
                      <a:pt x="622" y="38"/>
                    </a:lnTo>
                    <a:lnTo>
                      <a:pt x="645" y="38"/>
                    </a:lnTo>
                    <a:lnTo>
                      <a:pt x="645" y="124"/>
                    </a:lnTo>
                    <a:lnTo>
                      <a:pt x="622" y="124"/>
                    </a:lnTo>
                    <a:close/>
                    <a:moveTo>
                      <a:pt x="622" y="23"/>
                    </a:moveTo>
                    <a:lnTo>
                      <a:pt x="622" y="23"/>
                    </a:lnTo>
                    <a:lnTo>
                      <a:pt x="622" y="4"/>
                    </a:lnTo>
                    <a:lnTo>
                      <a:pt x="645" y="4"/>
                    </a:lnTo>
                    <a:lnTo>
                      <a:pt x="645" y="23"/>
                    </a:lnTo>
                    <a:lnTo>
                      <a:pt x="622" y="23"/>
                    </a:lnTo>
                    <a:close/>
                    <a:moveTo>
                      <a:pt x="738" y="122"/>
                    </a:moveTo>
                    <a:lnTo>
                      <a:pt x="738" y="122"/>
                    </a:lnTo>
                    <a:cubicBezTo>
                      <a:pt x="723" y="125"/>
                      <a:pt x="711" y="125"/>
                      <a:pt x="711" y="125"/>
                    </a:cubicBezTo>
                    <a:cubicBezTo>
                      <a:pt x="690" y="125"/>
                      <a:pt x="678" y="113"/>
                      <a:pt x="678" y="113"/>
                    </a:cubicBezTo>
                    <a:cubicBezTo>
                      <a:pt x="666" y="101"/>
                      <a:pt x="666" y="81"/>
                      <a:pt x="666" y="81"/>
                    </a:cubicBezTo>
                    <a:cubicBezTo>
                      <a:pt x="666" y="59"/>
                      <a:pt x="679" y="48"/>
                      <a:pt x="679" y="48"/>
                    </a:cubicBezTo>
                    <a:cubicBezTo>
                      <a:pt x="691" y="36"/>
                      <a:pt x="713" y="36"/>
                      <a:pt x="713" y="36"/>
                    </a:cubicBezTo>
                    <a:cubicBezTo>
                      <a:pt x="723" y="36"/>
                      <a:pt x="737" y="39"/>
                      <a:pt x="737" y="39"/>
                    </a:cubicBezTo>
                    <a:lnTo>
                      <a:pt x="737" y="56"/>
                    </a:lnTo>
                    <a:cubicBezTo>
                      <a:pt x="723" y="51"/>
                      <a:pt x="714" y="51"/>
                      <a:pt x="714" y="51"/>
                    </a:cubicBezTo>
                    <a:cubicBezTo>
                      <a:pt x="704" y="51"/>
                      <a:pt x="697" y="59"/>
                      <a:pt x="697" y="59"/>
                    </a:cubicBezTo>
                    <a:cubicBezTo>
                      <a:pt x="691" y="67"/>
                      <a:pt x="691" y="80"/>
                      <a:pt x="691" y="80"/>
                    </a:cubicBezTo>
                    <a:cubicBezTo>
                      <a:pt x="691" y="94"/>
                      <a:pt x="698" y="102"/>
                      <a:pt x="698" y="102"/>
                    </a:cubicBezTo>
                    <a:cubicBezTo>
                      <a:pt x="705" y="110"/>
                      <a:pt x="716" y="110"/>
                      <a:pt x="716" y="110"/>
                    </a:cubicBezTo>
                    <a:cubicBezTo>
                      <a:pt x="727" y="110"/>
                      <a:pt x="738" y="106"/>
                      <a:pt x="738" y="106"/>
                    </a:cubicBezTo>
                    <a:lnTo>
                      <a:pt x="738" y="122"/>
                    </a:lnTo>
                    <a:close/>
                    <a:moveTo>
                      <a:pt x="905" y="119"/>
                    </a:moveTo>
                    <a:lnTo>
                      <a:pt x="905" y="119"/>
                    </a:lnTo>
                    <a:cubicBezTo>
                      <a:pt x="889" y="126"/>
                      <a:pt x="865" y="126"/>
                      <a:pt x="865" y="126"/>
                    </a:cubicBezTo>
                    <a:cubicBezTo>
                      <a:pt x="837" y="126"/>
                      <a:pt x="821" y="110"/>
                      <a:pt x="821" y="110"/>
                    </a:cubicBezTo>
                    <a:cubicBezTo>
                      <a:pt x="805" y="94"/>
                      <a:pt x="805" y="66"/>
                      <a:pt x="805" y="66"/>
                    </a:cubicBezTo>
                    <a:cubicBezTo>
                      <a:pt x="805" y="36"/>
                      <a:pt x="821" y="21"/>
                      <a:pt x="821" y="21"/>
                    </a:cubicBezTo>
                    <a:cubicBezTo>
                      <a:pt x="837" y="5"/>
                      <a:pt x="867" y="5"/>
                      <a:pt x="867" y="5"/>
                    </a:cubicBezTo>
                    <a:cubicBezTo>
                      <a:pt x="886" y="5"/>
                      <a:pt x="904" y="9"/>
                      <a:pt x="904" y="9"/>
                    </a:cubicBezTo>
                    <a:lnTo>
                      <a:pt x="904" y="28"/>
                    </a:lnTo>
                    <a:cubicBezTo>
                      <a:pt x="883" y="21"/>
                      <a:pt x="869" y="21"/>
                      <a:pt x="869" y="21"/>
                    </a:cubicBezTo>
                    <a:cubicBezTo>
                      <a:pt x="850" y="21"/>
                      <a:pt x="841" y="32"/>
                      <a:pt x="841" y="32"/>
                    </a:cubicBezTo>
                    <a:cubicBezTo>
                      <a:pt x="831" y="44"/>
                      <a:pt x="831" y="65"/>
                      <a:pt x="831" y="65"/>
                    </a:cubicBezTo>
                    <a:cubicBezTo>
                      <a:pt x="831" y="86"/>
                      <a:pt x="841" y="98"/>
                      <a:pt x="841" y="98"/>
                    </a:cubicBezTo>
                    <a:cubicBezTo>
                      <a:pt x="852" y="110"/>
                      <a:pt x="871" y="110"/>
                      <a:pt x="871" y="110"/>
                    </a:cubicBezTo>
                    <a:cubicBezTo>
                      <a:pt x="888" y="110"/>
                      <a:pt x="905" y="101"/>
                      <a:pt x="905" y="101"/>
                    </a:cubicBezTo>
                    <a:lnTo>
                      <a:pt x="905" y="119"/>
                    </a:lnTo>
                    <a:close/>
                    <a:moveTo>
                      <a:pt x="996" y="121"/>
                    </a:moveTo>
                    <a:lnTo>
                      <a:pt x="996" y="121"/>
                    </a:lnTo>
                    <a:cubicBezTo>
                      <a:pt x="980" y="125"/>
                      <a:pt x="965" y="125"/>
                      <a:pt x="965" y="125"/>
                    </a:cubicBezTo>
                    <a:cubicBezTo>
                      <a:pt x="943" y="125"/>
                      <a:pt x="931" y="113"/>
                      <a:pt x="931" y="113"/>
                    </a:cubicBezTo>
                    <a:cubicBezTo>
                      <a:pt x="919" y="101"/>
                      <a:pt x="919" y="80"/>
                      <a:pt x="919" y="80"/>
                    </a:cubicBezTo>
                    <a:cubicBezTo>
                      <a:pt x="919" y="60"/>
                      <a:pt x="930" y="48"/>
                      <a:pt x="930" y="48"/>
                    </a:cubicBezTo>
                    <a:cubicBezTo>
                      <a:pt x="941" y="36"/>
                      <a:pt x="960" y="36"/>
                      <a:pt x="960" y="36"/>
                    </a:cubicBezTo>
                    <a:cubicBezTo>
                      <a:pt x="979" y="36"/>
                      <a:pt x="988" y="48"/>
                      <a:pt x="988" y="48"/>
                    </a:cubicBezTo>
                    <a:cubicBezTo>
                      <a:pt x="996" y="59"/>
                      <a:pt x="996" y="85"/>
                      <a:pt x="996" y="85"/>
                    </a:cubicBezTo>
                    <a:lnTo>
                      <a:pt x="943" y="85"/>
                    </a:lnTo>
                    <a:cubicBezTo>
                      <a:pt x="945" y="110"/>
                      <a:pt x="970" y="110"/>
                      <a:pt x="970" y="110"/>
                    </a:cubicBezTo>
                    <a:cubicBezTo>
                      <a:pt x="982" y="110"/>
                      <a:pt x="996" y="104"/>
                      <a:pt x="996" y="104"/>
                    </a:cubicBezTo>
                    <a:lnTo>
                      <a:pt x="996" y="121"/>
                    </a:lnTo>
                    <a:close/>
                    <a:moveTo>
                      <a:pt x="943" y="72"/>
                    </a:moveTo>
                    <a:lnTo>
                      <a:pt x="943" y="72"/>
                    </a:lnTo>
                    <a:lnTo>
                      <a:pt x="973" y="72"/>
                    </a:lnTo>
                    <a:cubicBezTo>
                      <a:pt x="973" y="50"/>
                      <a:pt x="959" y="50"/>
                      <a:pt x="959" y="50"/>
                    </a:cubicBezTo>
                    <a:cubicBezTo>
                      <a:pt x="945" y="50"/>
                      <a:pt x="943" y="72"/>
                      <a:pt x="943" y="72"/>
                    </a:cubicBezTo>
                    <a:close/>
                    <a:moveTo>
                      <a:pt x="1020" y="124"/>
                    </a:moveTo>
                    <a:lnTo>
                      <a:pt x="1020" y="124"/>
                    </a:lnTo>
                    <a:lnTo>
                      <a:pt x="1020" y="0"/>
                    </a:lnTo>
                    <a:lnTo>
                      <a:pt x="1043" y="0"/>
                    </a:lnTo>
                    <a:lnTo>
                      <a:pt x="1043" y="124"/>
                    </a:lnTo>
                    <a:lnTo>
                      <a:pt x="1020" y="124"/>
                    </a:lnTo>
                    <a:close/>
                    <a:moveTo>
                      <a:pt x="1072" y="124"/>
                    </a:moveTo>
                    <a:lnTo>
                      <a:pt x="1072" y="124"/>
                    </a:lnTo>
                    <a:lnTo>
                      <a:pt x="1072" y="0"/>
                    </a:lnTo>
                    <a:lnTo>
                      <a:pt x="1095" y="0"/>
                    </a:lnTo>
                    <a:lnTo>
                      <a:pt x="1095" y="124"/>
                    </a:lnTo>
                    <a:lnTo>
                      <a:pt x="1072"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04" name="Freeform 1712"/>
              <p:cNvSpPr>
                <a:spLocks noEditPoints="1"/>
              </p:cNvSpPr>
              <p:nvPr/>
            </p:nvSpPr>
            <p:spPr bwMode="auto">
              <a:xfrm>
                <a:off x="3060" y="2104"/>
                <a:ext cx="563" cy="52"/>
              </a:xfrm>
              <a:custGeom>
                <a:avLst/>
                <a:gdLst>
                  <a:gd name="T0" fmla="*/ 0 w 1593"/>
                  <a:gd name="T1" fmla="*/ 0 h 154"/>
                  <a:gd name="T2" fmla="*/ 0 w 1593"/>
                  <a:gd name="T3" fmla="*/ 0 h 154"/>
                  <a:gd name="T4" fmla="*/ 0 w 1593"/>
                  <a:gd name="T5" fmla="*/ 0 h 154"/>
                  <a:gd name="T6" fmla="*/ 0 w 1593"/>
                  <a:gd name="T7" fmla="*/ 0 h 154"/>
                  <a:gd name="T8" fmla="*/ 0 w 1593"/>
                  <a:gd name="T9" fmla="*/ 0 h 154"/>
                  <a:gd name="T10" fmla="*/ 0 w 1593"/>
                  <a:gd name="T11" fmla="*/ 0 h 154"/>
                  <a:gd name="T12" fmla="*/ 0 w 1593"/>
                  <a:gd name="T13" fmla="*/ 0 h 154"/>
                  <a:gd name="T14" fmla="*/ 0 w 1593"/>
                  <a:gd name="T15" fmla="*/ 0 h 154"/>
                  <a:gd name="T16" fmla="*/ 0 w 1593"/>
                  <a:gd name="T17" fmla="*/ 0 h 154"/>
                  <a:gd name="T18" fmla="*/ 0 w 1593"/>
                  <a:gd name="T19" fmla="*/ 0 h 154"/>
                  <a:gd name="T20" fmla="*/ 0 w 1593"/>
                  <a:gd name="T21" fmla="*/ 0 h 154"/>
                  <a:gd name="T22" fmla="*/ 0 w 1593"/>
                  <a:gd name="T23" fmla="*/ 0 h 154"/>
                  <a:gd name="T24" fmla="*/ 0 w 1593"/>
                  <a:gd name="T25" fmla="*/ 0 h 154"/>
                  <a:gd name="T26" fmla="*/ 0 w 1593"/>
                  <a:gd name="T27" fmla="*/ 0 h 154"/>
                  <a:gd name="T28" fmla="*/ 0 w 1593"/>
                  <a:gd name="T29" fmla="*/ 0 h 154"/>
                  <a:gd name="T30" fmla="*/ 0 w 1593"/>
                  <a:gd name="T31" fmla="*/ 0 h 154"/>
                  <a:gd name="T32" fmla="*/ 0 w 1593"/>
                  <a:gd name="T33" fmla="*/ 0 h 154"/>
                  <a:gd name="T34" fmla="*/ 0 w 1593"/>
                  <a:gd name="T35" fmla="*/ 0 h 154"/>
                  <a:gd name="T36" fmla="*/ 0 w 1593"/>
                  <a:gd name="T37" fmla="*/ 0 h 154"/>
                  <a:gd name="T38" fmla="*/ 0 w 1593"/>
                  <a:gd name="T39" fmla="*/ 0 h 154"/>
                  <a:gd name="T40" fmla="*/ 0 w 1593"/>
                  <a:gd name="T41" fmla="*/ 0 h 154"/>
                  <a:gd name="T42" fmla="*/ 0 w 1593"/>
                  <a:gd name="T43" fmla="*/ 0 h 154"/>
                  <a:gd name="T44" fmla="*/ 0 w 1593"/>
                  <a:gd name="T45" fmla="*/ 0 h 154"/>
                  <a:gd name="T46" fmla="*/ 0 w 1593"/>
                  <a:gd name="T47" fmla="*/ 0 h 154"/>
                  <a:gd name="T48" fmla="*/ 0 w 1593"/>
                  <a:gd name="T49" fmla="*/ 0 h 154"/>
                  <a:gd name="T50" fmla="*/ 0 w 1593"/>
                  <a:gd name="T51" fmla="*/ 0 h 154"/>
                  <a:gd name="T52" fmla="*/ 0 w 1593"/>
                  <a:gd name="T53" fmla="*/ 0 h 154"/>
                  <a:gd name="T54" fmla="*/ 0 w 1593"/>
                  <a:gd name="T55" fmla="*/ 0 h 154"/>
                  <a:gd name="T56" fmla="*/ 0 w 1593"/>
                  <a:gd name="T57" fmla="*/ 0 h 154"/>
                  <a:gd name="T58" fmla="*/ 0 w 1593"/>
                  <a:gd name="T59" fmla="*/ 0 h 154"/>
                  <a:gd name="T60" fmla="*/ 0 w 1593"/>
                  <a:gd name="T61" fmla="*/ 0 h 154"/>
                  <a:gd name="T62" fmla="*/ 0 w 1593"/>
                  <a:gd name="T63" fmla="*/ 0 h 154"/>
                  <a:gd name="T64" fmla="*/ 0 w 1593"/>
                  <a:gd name="T65" fmla="*/ 0 h 154"/>
                  <a:gd name="T66" fmla="*/ 0 w 1593"/>
                  <a:gd name="T67" fmla="*/ 0 h 154"/>
                  <a:gd name="T68" fmla="*/ 0 w 1593"/>
                  <a:gd name="T69" fmla="*/ 0 h 154"/>
                  <a:gd name="T70" fmla="*/ 0 w 1593"/>
                  <a:gd name="T71" fmla="*/ 0 h 154"/>
                  <a:gd name="T72" fmla="*/ 0 w 1593"/>
                  <a:gd name="T73" fmla="*/ 0 h 154"/>
                  <a:gd name="T74" fmla="*/ 0 w 1593"/>
                  <a:gd name="T75" fmla="*/ 0 h 154"/>
                  <a:gd name="T76" fmla="*/ 0 w 1593"/>
                  <a:gd name="T77" fmla="*/ 0 h 154"/>
                  <a:gd name="T78" fmla="*/ 0 w 1593"/>
                  <a:gd name="T79" fmla="*/ 0 h 154"/>
                  <a:gd name="T80" fmla="*/ 0 w 1593"/>
                  <a:gd name="T81" fmla="*/ 0 h 154"/>
                  <a:gd name="T82" fmla="*/ 0 w 1593"/>
                  <a:gd name="T83" fmla="*/ 0 h 154"/>
                  <a:gd name="T84" fmla="*/ 0 w 1593"/>
                  <a:gd name="T85" fmla="*/ 0 h 154"/>
                  <a:gd name="T86" fmla="*/ 0 w 1593"/>
                  <a:gd name="T87" fmla="*/ 0 h 154"/>
                  <a:gd name="T88" fmla="*/ 0 w 1593"/>
                  <a:gd name="T89" fmla="*/ 0 h 154"/>
                  <a:gd name="T90" fmla="*/ 0 w 1593"/>
                  <a:gd name="T91" fmla="*/ 0 h 154"/>
                  <a:gd name="T92" fmla="*/ 0 w 1593"/>
                  <a:gd name="T93" fmla="*/ 0 h 154"/>
                  <a:gd name="T94" fmla="*/ 0 w 1593"/>
                  <a:gd name="T95" fmla="*/ 0 h 154"/>
                  <a:gd name="T96" fmla="*/ 0 w 1593"/>
                  <a:gd name="T97" fmla="*/ 0 h 154"/>
                  <a:gd name="T98" fmla="*/ 0 w 1593"/>
                  <a:gd name="T99" fmla="*/ 0 h 154"/>
                  <a:gd name="T100" fmla="*/ 0 w 1593"/>
                  <a:gd name="T101" fmla="*/ 0 h 154"/>
                  <a:gd name="T102" fmla="*/ 0 w 1593"/>
                  <a:gd name="T103" fmla="*/ 0 h 154"/>
                  <a:gd name="T104" fmla="*/ 0 w 1593"/>
                  <a:gd name="T105" fmla="*/ 0 h 154"/>
                  <a:gd name="T106" fmla="*/ 0 w 1593"/>
                  <a:gd name="T107" fmla="*/ 0 h 154"/>
                  <a:gd name="T108" fmla="*/ 0 w 1593"/>
                  <a:gd name="T109" fmla="*/ 0 h 154"/>
                  <a:gd name="T110" fmla="*/ 0 w 1593"/>
                  <a:gd name="T111" fmla="*/ 0 h 154"/>
                  <a:gd name="T112" fmla="*/ 0 w 1593"/>
                  <a:gd name="T113" fmla="*/ 0 h 154"/>
                  <a:gd name="T114" fmla="*/ 0 w 1593"/>
                  <a:gd name="T115" fmla="*/ 0 h 154"/>
                  <a:gd name="T116" fmla="*/ 0 w 1593"/>
                  <a:gd name="T117" fmla="*/ 0 h 154"/>
                  <a:gd name="T118" fmla="*/ 0 w 1593"/>
                  <a:gd name="T119" fmla="*/ 0 h 154"/>
                  <a:gd name="T120" fmla="*/ 0 w 1593"/>
                  <a:gd name="T121" fmla="*/ 0 h 15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593" h="154">
                    <a:moveTo>
                      <a:pt x="0" y="124"/>
                    </a:moveTo>
                    <a:lnTo>
                      <a:pt x="0" y="124"/>
                    </a:lnTo>
                    <a:lnTo>
                      <a:pt x="0" y="8"/>
                    </a:lnTo>
                    <a:lnTo>
                      <a:pt x="32" y="8"/>
                    </a:lnTo>
                    <a:lnTo>
                      <a:pt x="60" y="89"/>
                    </a:lnTo>
                    <a:lnTo>
                      <a:pt x="88" y="8"/>
                    </a:lnTo>
                    <a:lnTo>
                      <a:pt x="116" y="8"/>
                    </a:lnTo>
                    <a:lnTo>
                      <a:pt x="116" y="124"/>
                    </a:lnTo>
                    <a:lnTo>
                      <a:pt x="94" y="124"/>
                    </a:lnTo>
                    <a:lnTo>
                      <a:pt x="94" y="36"/>
                    </a:lnTo>
                    <a:lnTo>
                      <a:pt x="66" y="116"/>
                    </a:lnTo>
                    <a:lnTo>
                      <a:pt x="46" y="116"/>
                    </a:lnTo>
                    <a:lnTo>
                      <a:pt x="19" y="35"/>
                    </a:lnTo>
                    <a:lnTo>
                      <a:pt x="19" y="124"/>
                    </a:lnTo>
                    <a:lnTo>
                      <a:pt x="0" y="124"/>
                    </a:lnTo>
                    <a:close/>
                    <a:moveTo>
                      <a:pt x="187" y="114"/>
                    </a:moveTo>
                    <a:lnTo>
                      <a:pt x="187" y="114"/>
                    </a:lnTo>
                    <a:cubicBezTo>
                      <a:pt x="176" y="125"/>
                      <a:pt x="162" y="125"/>
                      <a:pt x="162" y="125"/>
                    </a:cubicBezTo>
                    <a:cubicBezTo>
                      <a:pt x="151" y="125"/>
                      <a:pt x="144" y="119"/>
                      <a:pt x="144" y="119"/>
                    </a:cubicBezTo>
                    <a:cubicBezTo>
                      <a:pt x="137" y="112"/>
                      <a:pt x="137" y="101"/>
                      <a:pt x="137" y="101"/>
                    </a:cubicBezTo>
                    <a:cubicBezTo>
                      <a:pt x="137" y="87"/>
                      <a:pt x="148" y="79"/>
                      <a:pt x="148" y="79"/>
                    </a:cubicBezTo>
                    <a:cubicBezTo>
                      <a:pt x="160" y="71"/>
                      <a:pt x="181" y="71"/>
                      <a:pt x="181" y="71"/>
                    </a:cubicBezTo>
                    <a:lnTo>
                      <a:pt x="187" y="71"/>
                    </a:lnTo>
                    <a:lnTo>
                      <a:pt x="187" y="63"/>
                    </a:lnTo>
                    <a:cubicBezTo>
                      <a:pt x="187" y="50"/>
                      <a:pt x="172" y="50"/>
                      <a:pt x="172" y="50"/>
                    </a:cubicBezTo>
                    <a:cubicBezTo>
                      <a:pt x="158" y="50"/>
                      <a:pt x="145" y="58"/>
                      <a:pt x="145" y="58"/>
                    </a:cubicBezTo>
                    <a:lnTo>
                      <a:pt x="145" y="42"/>
                    </a:lnTo>
                    <a:cubicBezTo>
                      <a:pt x="160" y="36"/>
                      <a:pt x="176" y="36"/>
                      <a:pt x="176" y="36"/>
                    </a:cubicBezTo>
                    <a:cubicBezTo>
                      <a:pt x="209" y="36"/>
                      <a:pt x="209" y="63"/>
                      <a:pt x="209" y="63"/>
                    </a:cubicBezTo>
                    <a:lnTo>
                      <a:pt x="209" y="101"/>
                    </a:lnTo>
                    <a:cubicBezTo>
                      <a:pt x="209" y="111"/>
                      <a:pt x="216" y="111"/>
                      <a:pt x="216" y="111"/>
                    </a:cubicBezTo>
                    <a:cubicBezTo>
                      <a:pt x="217" y="111"/>
                      <a:pt x="219" y="110"/>
                      <a:pt x="219" y="110"/>
                    </a:cubicBezTo>
                    <a:lnTo>
                      <a:pt x="219" y="123"/>
                    </a:lnTo>
                    <a:cubicBezTo>
                      <a:pt x="212" y="125"/>
                      <a:pt x="207" y="125"/>
                      <a:pt x="207" y="125"/>
                    </a:cubicBezTo>
                    <a:cubicBezTo>
                      <a:pt x="192" y="125"/>
                      <a:pt x="188" y="114"/>
                      <a:pt x="188" y="114"/>
                    </a:cubicBezTo>
                    <a:lnTo>
                      <a:pt x="187" y="114"/>
                    </a:lnTo>
                    <a:close/>
                    <a:moveTo>
                      <a:pt x="187" y="102"/>
                    </a:moveTo>
                    <a:lnTo>
                      <a:pt x="187" y="102"/>
                    </a:lnTo>
                    <a:lnTo>
                      <a:pt x="187" y="84"/>
                    </a:lnTo>
                    <a:lnTo>
                      <a:pt x="182" y="84"/>
                    </a:lnTo>
                    <a:cubicBezTo>
                      <a:pt x="159" y="84"/>
                      <a:pt x="159" y="99"/>
                      <a:pt x="159" y="99"/>
                    </a:cubicBezTo>
                    <a:cubicBezTo>
                      <a:pt x="159" y="103"/>
                      <a:pt x="163" y="106"/>
                      <a:pt x="163" y="106"/>
                    </a:cubicBezTo>
                    <a:cubicBezTo>
                      <a:pt x="166" y="110"/>
                      <a:pt x="171" y="110"/>
                      <a:pt x="171" y="110"/>
                    </a:cubicBezTo>
                    <a:cubicBezTo>
                      <a:pt x="179" y="110"/>
                      <a:pt x="187" y="102"/>
                      <a:pt x="187" y="102"/>
                    </a:cubicBezTo>
                    <a:close/>
                    <a:moveTo>
                      <a:pt x="284" y="123"/>
                    </a:moveTo>
                    <a:lnTo>
                      <a:pt x="284" y="123"/>
                    </a:lnTo>
                    <a:cubicBezTo>
                      <a:pt x="275" y="125"/>
                      <a:pt x="270" y="125"/>
                      <a:pt x="270" y="125"/>
                    </a:cubicBezTo>
                    <a:cubicBezTo>
                      <a:pt x="240" y="125"/>
                      <a:pt x="240" y="97"/>
                      <a:pt x="240" y="97"/>
                    </a:cubicBezTo>
                    <a:lnTo>
                      <a:pt x="240" y="52"/>
                    </a:lnTo>
                    <a:lnTo>
                      <a:pt x="231" y="52"/>
                    </a:lnTo>
                    <a:lnTo>
                      <a:pt x="231" y="38"/>
                    </a:lnTo>
                    <a:lnTo>
                      <a:pt x="240" y="38"/>
                    </a:lnTo>
                    <a:lnTo>
                      <a:pt x="240" y="23"/>
                    </a:lnTo>
                    <a:lnTo>
                      <a:pt x="264" y="21"/>
                    </a:lnTo>
                    <a:lnTo>
                      <a:pt x="264" y="38"/>
                    </a:lnTo>
                    <a:lnTo>
                      <a:pt x="282" y="38"/>
                    </a:lnTo>
                    <a:lnTo>
                      <a:pt x="282" y="52"/>
                    </a:lnTo>
                    <a:lnTo>
                      <a:pt x="264" y="52"/>
                    </a:lnTo>
                    <a:lnTo>
                      <a:pt x="264" y="94"/>
                    </a:lnTo>
                    <a:cubicBezTo>
                      <a:pt x="264" y="110"/>
                      <a:pt x="276" y="110"/>
                      <a:pt x="276" y="110"/>
                    </a:cubicBezTo>
                    <a:cubicBezTo>
                      <a:pt x="279" y="110"/>
                      <a:pt x="284" y="109"/>
                      <a:pt x="284" y="109"/>
                    </a:cubicBezTo>
                    <a:lnTo>
                      <a:pt x="284" y="123"/>
                    </a:lnTo>
                    <a:close/>
                    <a:moveTo>
                      <a:pt x="357" y="124"/>
                    </a:moveTo>
                    <a:lnTo>
                      <a:pt x="357" y="124"/>
                    </a:lnTo>
                    <a:lnTo>
                      <a:pt x="357" y="107"/>
                    </a:lnTo>
                    <a:cubicBezTo>
                      <a:pt x="346" y="125"/>
                      <a:pt x="328" y="125"/>
                      <a:pt x="328" y="125"/>
                    </a:cubicBezTo>
                    <a:cubicBezTo>
                      <a:pt x="317" y="125"/>
                      <a:pt x="310" y="118"/>
                      <a:pt x="310" y="118"/>
                    </a:cubicBezTo>
                    <a:cubicBezTo>
                      <a:pt x="303" y="111"/>
                      <a:pt x="303" y="98"/>
                      <a:pt x="303" y="98"/>
                    </a:cubicBezTo>
                    <a:lnTo>
                      <a:pt x="303" y="38"/>
                    </a:lnTo>
                    <a:lnTo>
                      <a:pt x="326" y="38"/>
                    </a:lnTo>
                    <a:lnTo>
                      <a:pt x="326" y="93"/>
                    </a:lnTo>
                    <a:cubicBezTo>
                      <a:pt x="326" y="107"/>
                      <a:pt x="336" y="107"/>
                      <a:pt x="336" y="107"/>
                    </a:cubicBezTo>
                    <a:cubicBezTo>
                      <a:pt x="347" y="107"/>
                      <a:pt x="357" y="92"/>
                      <a:pt x="357" y="92"/>
                    </a:cubicBezTo>
                    <a:lnTo>
                      <a:pt x="357" y="38"/>
                    </a:lnTo>
                    <a:lnTo>
                      <a:pt x="380" y="38"/>
                    </a:lnTo>
                    <a:lnTo>
                      <a:pt x="380" y="124"/>
                    </a:lnTo>
                    <a:lnTo>
                      <a:pt x="357" y="124"/>
                    </a:lnTo>
                    <a:close/>
                    <a:moveTo>
                      <a:pt x="409" y="124"/>
                    </a:moveTo>
                    <a:lnTo>
                      <a:pt x="409" y="124"/>
                    </a:lnTo>
                    <a:lnTo>
                      <a:pt x="409" y="38"/>
                    </a:lnTo>
                    <a:lnTo>
                      <a:pt x="433" y="38"/>
                    </a:lnTo>
                    <a:lnTo>
                      <a:pt x="433" y="54"/>
                    </a:lnTo>
                    <a:cubicBezTo>
                      <a:pt x="441" y="36"/>
                      <a:pt x="460" y="36"/>
                      <a:pt x="460" y="36"/>
                    </a:cubicBezTo>
                    <a:cubicBezTo>
                      <a:pt x="462" y="36"/>
                      <a:pt x="464" y="36"/>
                      <a:pt x="464" y="36"/>
                    </a:cubicBezTo>
                    <a:lnTo>
                      <a:pt x="464" y="57"/>
                    </a:lnTo>
                    <a:cubicBezTo>
                      <a:pt x="459" y="55"/>
                      <a:pt x="455" y="55"/>
                      <a:pt x="455" y="55"/>
                    </a:cubicBezTo>
                    <a:cubicBezTo>
                      <a:pt x="441" y="55"/>
                      <a:pt x="433" y="69"/>
                      <a:pt x="433" y="69"/>
                    </a:cubicBezTo>
                    <a:lnTo>
                      <a:pt x="433" y="124"/>
                    </a:lnTo>
                    <a:lnTo>
                      <a:pt x="409" y="124"/>
                    </a:lnTo>
                    <a:close/>
                    <a:moveTo>
                      <a:pt x="552" y="121"/>
                    </a:moveTo>
                    <a:lnTo>
                      <a:pt x="552" y="121"/>
                    </a:lnTo>
                    <a:cubicBezTo>
                      <a:pt x="536" y="125"/>
                      <a:pt x="521" y="125"/>
                      <a:pt x="521" y="125"/>
                    </a:cubicBezTo>
                    <a:cubicBezTo>
                      <a:pt x="499" y="125"/>
                      <a:pt x="487" y="113"/>
                      <a:pt x="487" y="113"/>
                    </a:cubicBezTo>
                    <a:cubicBezTo>
                      <a:pt x="474" y="101"/>
                      <a:pt x="474" y="80"/>
                      <a:pt x="474" y="80"/>
                    </a:cubicBezTo>
                    <a:cubicBezTo>
                      <a:pt x="474" y="60"/>
                      <a:pt x="486" y="48"/>
                      <a:pt x="486" y="48"/>
                    </a:cubicBezTo>
                    <a:cubicBezTo>
                      <a:pt x="497" y="36"/>
                      <a:pt x="516" y="36"/>
                      <a:pt x="516" y="36"/>
                    </a:cubicBezTo>
                    <a:cubicBezTo>
                      <a:pt x="535" y="36"/>
                      <a:pt x="543" y="48"/>
                      <a:pt x="543" y="48"/>
                    </a:cubicBezTo>
                    <a:cubicBezTo>
                      <a:pt x="552" y="59"/>
                      <a:pt x="552" y="85"/>
                      <a:pt x="552" y="85"/>
                    </a:cubicBezTo>
                    <a:lnTo>
                      <a:pt x="499" y="85"/>
                    </a:lnTo>
                    <a:cubicBezTo>
                      <a:pt x="501" y="110"/>
                      <a:pt x="526" y="110"/>
                      <a:pt x="526" y="110"/>
                    </a:cubicBezTo>
                    <a:cubicBezTo>
                      <a:pt x="537" y="110"/>
                      <a:pt x="552" y="104"/>
                      <a:pt x="552" y="104"/>
                    </a:cubicBezTo>
                    <a:lnTo>
                      <a:pt x="552" y="121"/>
                    </a:lnTo>
                    <a:close/>
                    <a:moveTo>
                      <a:pt x="498" y="72"/>
                    </a:moveTo>
                    <a:lnTo>
                      <a:pt x="498" y="72"/>
                    </a:lnTo>
                    <a:lnTo>
                      <a:pt x="529" y="72"/>
                    </a:lnTo>
                    <a:cubicBezTo>
                      <a:pt x="529" y="50"/>
                      <a:pt x="515" y="50"/>
                      <a:pt x="515" y="50"/>
                    </a:cubicBezTo>
                    <a:cubicBezTo>
                      <a:pt x="501" y="50"/>
                      <a:pt x="498" y="72"/>
                      <a:pt x="498" y="72"/>
                    </a:cubicBezTo>
                    <a:close/>
                    <a:moveTo>
                      <a:pt x="721" y="121"/>
                    </a:moveTo>
                    <a:lnTo>
                      <a:pt x="721" y="121"/>
                    </a:lnTo>
                    <a:cubicBezTo>
                      <a:pt x="699" y="126"/>
                      <a:pt x="684" y="126"/>
                      <a:pt x="684" y="126"/>
                    </a:cubicBezTo>
                    <a:cubicBezTo>
                      <a:pt x="654" y="126"/>
                      <a:pt x="638" y="111"/>
                      <a:pt x="638" y="111"/>
                    </a:cubicBezTo>
                    <a:cubicBezTo>
                      <a:pt x="622" y="95"/>
                      <a:pt x="622" y="66"/>
                      <a:pt x="622" y="66"/>
                    </a:cubicBezTo>
                    <a:cubicBezTo>
                      <a:pt x="622" y="36"/>
                      <a:pt x="638" y="21"/>
                      <a:pt x="638" y="21"/>
                    </a:cubicBezTo>
                    <a:cubicBezTo>
                      <a:pt x="654" y="5"/>
                      <a:pt x="683" y="5"/>
                      <a:pt x="683" y="5"/>
                    </a:cubicBezTo>
                    <a:cubicBezTo>
                      <a:pt x="702" y="5"/>
                      <a:pt x="721" y="9"/>
                      <a:pt x="721" y="9"/>
                    </a:cubicBezTo>
                    <a:lnTo>
                      <a:pt x="721" y="28"/>
                    </a:lnTo>
                    <a:cubicBezTo>
                      <a:pt x="699" y="21"/>
                      <a:pt x="686" y="21"/>
                      <a:pt x="686" y="21"/>
                    </a:cubicBezTo>
                    <a:cubicBezTo>
                      <a:pt x="667" y="21"/>
                      <a:pt x="657" y="33"/>
                      <a:pt x="657" y="33"/>
                    </a:cubicBezTo>
                    <a:cubicBezTo>
                      <a:pt x="647" y="44"/>
                      <a:pt x="647" y="66"/>
                      <a:pt x="647" y="66"/>
                    </a:cubicBezTo>
                    <a:cubicBezTo>
                      <a:pt x="647" y="87"/>
                      <a:pt x="658" y="98"/>
                      <a:pt x="658" y="98"/>
                    </a:cubicBezTo>
                    <a:cubicBezTo>
                      <a:pt x="669" y="110"/>
                      <a:pt x="687" y="110"/>
                      <a:pt x="687" y="110"/>
                    </a:cubicBezTo>
                    <a:cubicBezTo>
                      <a:pt x="692" y="110"/>
                      <a:pt x="697" y="109"/>
                      <a:pt x="697" y="109"/>
                    </a:cubicBezTo>
                    <a:lnTo>
                      <a:pt x="697" y="71"/>
                    </a:lnTo>
                    <a:lnTo>
                      <a:pt x="721" y="71"/>
                    </a:lnTo>
                    <a:lnTo>
                      <a:pt x="721" y="121"/>
                    </a:lnTo>
                    <a:close/>
                    <a:moveTo>
                      <a:pt x="748" y="124"/>
                    </a:moveTo>
                    <a:lnTo>
                      <a:pt x="748" y="124"/>
                    </a:lnTo>
                    <a:lnTo>
                      <a:pt x="748" y="38"/>
                    </a:lnTo>
                    <a:lnTo>
                      <a:pt x="771" y="38"/>
                    </a:lnTo>
                    <a:lnTo>
                      <a:pt x="771" y="54"/>
                    </a:lnTo>
                    <a:cubicBezTo>
                      <a:pt x="780" y="36"/>
                      <a:pt x="799" y="36"/>
                      <a:pt x="799" y="36"/>
                    </a:cubicBezTo>
                    <a:cubicBezTo>
                      <a:pt x="801" y="36"/>
                      <a:pt x="803" y="36"/>
                      <a:pt x="803" y="36"/>
                    </a:cubicBezTo>
                    <a:lnTo>
                      <a:pt x="803" y="57"/>
                    </a:lnTo>
                    <a:cubicBezTo>
                      <a:pt x="798" y="55"/>
                      <a:pt x="794" y="55"/>
                      <a:pt x="794" y="55"/>
                    </a:cubicBezTo>
                    <a:cubicBezTo>
                      <a:pt x="780" y="55"/>
                      <a:pt x="771" y="69"/>
                      <a:pt x="771" y="69"/>
                    </a:cubicBezTo>
                    <a:lnTo>
                      <a:pt x="771" y="124"/>
                    </a:lnTo>
                    <a:lnTo>
                      <a:pt x="748" y="124"/>
                    </a:lnTo>
                    <a:close/>
                    <a:moveTo>
                      <a:pt x="863" y="114"/>
                    </a:moveTo>
                    <a:lnTo>
                      <a:pt x="863" y="114"/>
                    </a:lnTo>
                    <a:cubicBezTo>
                      <a:pt x="851" y="125"/>
                      <a:pt x="838" y="125"/>
                      <a:pt x="838" y="125"/>
                    </a:cubicBezTo>
                    <a:cubicBezTo>
                      <a:pt x="827" y="125"/>
                      <a:pt x="820" y="119"/>
                      <a:pt x="820" y="119"/>
                    </a:cubicBezTo>
                    <a:cubicBezTo>
                      <a:pt x="813" y="112"/>
                      <a:pt x="813" y="101"/>
                      <a:pt x="813" y="101"/>
                    </a:cubicBezTo>
                    <a:cubicBezTo>
                      <a:pt x="813" y="87"/>
                      <a:pt x="824" y="79"/>
                      <a:pt x="824" y="79"/>
                    </a:cubicBezTo>
                    <a:cubicBezTo>
                      <a:pt x="836" y="71"/>
                      <a:pt x="857" y="71"/>
                      <a:pt x="857" y="71"/>
                    </a:cubicBezTo>
                    <a:lnTo>
                      <a:pt x="863" y="71"/>
                    </a:lnTo>
                    <a:lnTo>
                      <a:pt x="863" y="63"/>
                    </a:lnTo>
                    <a:cubicBezTo>
                      <a:pt x="863" y="50"/>
                      <a:pt x="848" y="50"/>
                      <a:pt x="848" y="50"/>
                    </a:cubicBezTo>
                    <a:cubicBezTo>
                      <a:pt x="834" y="50"/>
                      <a:pt x="820" y="58"/>
                      <a:pt x="820" y="58"/>
                    </a:cubicBezTo>
                    <a:lnTo>
                      <a:pt x="820" y="42"/>
                    </a:lnTo>
                    <a:cubicBezTo>
                      <a:pt x="836" y="36"/>
                      <a:pt x="852" y="36"/>
                      <a:pt x="852" y="36"/>
                    </a:cubicBezTo>
                    <a:cubicBezTo>
                      <a:pt x="885" y="36"/>
                      <a:pt x="885" y="63"/>
                      <a:pt x="885" y="63"/>
                    </a:cubicBezTo>
                    <a:lnTo>
                      <a:pt x="885" y="101"/>
                    </a:lnTo>
                    <a:cubicBezTo>
                      <a:pt x="885" y="111"/>
                      <a:pt x="892" y="111"/>
                      <a:pt x="892" y="111"/>
                    </a:cubicBezTo>
                    <a:cubicBezTo>
                      <a:pt x="893" y="111"/>
                      <a:pt x="895" y="110"/>
                      <a:pt x="895" y="110"/>
                    </a:cubicBezTo>
                    <a:lnTo>
                      <a:pt x="895" y="123"/>
                    </a:lnTo>
                    <a:cubicBezTo>
                      <a:pt x="888" y="125"/>
                      <a:pt x="882" y="125"/>
                      <a:pt x="882" y="125"/>
                    </a:cubicBezTo>
                    <a:cubicBezTo>
                      <a:pt x="868" y="125"/>
                      <a:pt x="864" y="114"/>
                      <a:pt x="864" y="114"/>
                    </a:cubicBezTo>
                    <a:lnTo>
                      <a:pt x="863" y="114"/>
                    </a:lnTo>
                    <a:close/>
                    <a:moveTo>
                      <a:pt x="863" y="102"/>
                    </a:moveTo>
                    <a:lnTo>
                      <a:pt x="863" y="102"/>
                    </a:lnTo>
                    <a:lnTo>
                      <a:pt x="863" y="84"/>
                    </a:lnTo>
                    <a:lnTo>
                      <a:pt x="858" y="84"/>
                    </a:lnTo>
                    <a:cubicBezTo>
                      <a:pt x="835" y="84"/>
                      <a:pt x="835" y="99"/>
                      <a:pt x="835" y="99"/>
                    </a:cubicBezTo>
                    <a:cubicBezTo>
                      <a:pt x="835" y="103"/>
                      <a:pt x="838" y="106"/>
                      <a:pt x="838" y="106"/>
                    </a:cubicBezTo>
                    <a:cubicBezTo>
                      <a:pt x="842" y="110"/>
                      <a:pt x="846" y="110"/>
                      <a:pt x="846" y="110"/>
                    </a:cubicBezTo>
                    <a:cubicBezTo>
                      <a:pt x="854" y="110"/>
                      <a:pt x="863" y="102"/>
                      <a:pt x="863" y="102"/>
                    </a:cubicBezTo>
                    <a:close/>
                    <a:moveTo>
                      <a:pt x="915" y="124"/>
                    </a:moveTo>
                    <a:lnTo>
                      <a:pt x="915" y="124"/>
                    </a:lnTo>
                    <a:lnTo>
                      <a:pt x="915" y="38"/>
                    </a:lnTo>
                    <a:lnTo>
                      <a:pt x="938" y="38"/>
                    </a:lnTo>
                    <a:lnTo>
                      <a:pt x="938" y="54"/>
                    </a:lnTo>
                    <a:cubicBezTo>
                      <a:pt x="950" y="36"/>
                      <a:pt x="967" y="36"/>
                      <a:pt x="967" y="36"/>
                    </a:cubicBezTo>
                    <a:cubicBezTo>
                      <a:pt x="979" y="36"/>
                      <a:pt x="986" y="43"/>
                      <a:pt x="986" y="43"/>
                    </a:cubicBezTo>
                    <a:cubicBezTo>
                      <a:pt x="992" y="50"/>
                      <a:pt x="992" y="63"/>
                      <a:pt x="992" y="63"/>
                    </a:cubicBezTo>
                    <a:lnTo>
                      <a:pt x="992" y="124"/>
                    </a:lnTo>
                    <a:lnTo>
                      <a:pt x="969" y="124"/>
                    </a:lnTo>
                    <a:lnTo>
                      <a:pt x="969" y="69"/>
                    </a:lnTo>
                    <a:cubicBezTo>
                      <a:pt x="969" y="54"/>
                      <a:pt x="959" y="54"/>
                      <a:pt x="959" y="54"/>
                    </a:cubicBezTo>
                    <a:cubicBezTo>
                      <a:pt x="948" y="54"/>
                      <a:pt x="938" y="69"/>
                      <a:pt x="938" y="69"/>
                    </a:cubicBezTo>
                    <a:lnTo>
                      <a:pt x="938" y="124"/>
                    </a:lnTo>
                    <a:lnTo>
                      <a:pt x="915" y="124"/>
                    </a:lnTo>
                    <a:close/>
                    <a:moveTo>
                      <a:pt x="1073" y="124"/>
                    </a:moveTo>
                    <a:lnTo>
                      <a:pt x="1073" y="124"/>
                    </a:lnTo>
                    <a:lnTo>
                      <a:pt x="1073" y="107"/>
                    </a:lnTo>
                    <a:cubicBezTo>
                      <a:pt x="1062" y="125"/>
                      <a:pt x="1044" y="125"/>
                      <a:pt x="1044" y="125"/>
                    </a:cubicBezTo>
                    <a:cubicBezTo>
                      <a:pt x="1033" y="125"/>
                      <a:pt x="1026" y="118"/>
                      <a:pt x="1026" y="118"/>
                    </a:cubicBezTo>
                    <a:cubicBezTo>
                      <a:pt x="1019" y="111"/>
                      <a:pt x="1019" y="98"/>
                      <a:pt x="1019" y="98"/>
                    </a:cubicBezTo>
                    <a:lnTo>
                      <a:pt x="1019" y="38"/>
                    </a:lnTo>
                    <a:lnTo>
                      <a:pt x="1042" y="38"/>
                    </a:lnTo>
                    <a:lnTo>
                      <a:pt x="1042" y="93"/>
                    </a:lnTo>
                    <a:cubicBezTo>
                      <a:pt x="1042" y="107"/>
                      <a:pt x="1052" y="107"/>
                      <a:pt x="1052" y="107"/>
                    </a:cubicBezTo>
                    <a:cubicBezTo>
                      <a:pt x="1063" y="107"/>
                      <a:pt x="1073" y="92"/>
                      <a:pt x="1073" y="92"/>
                    </a:cubicBezTo>
                    <a:lnTo>
                      <a:pt x="1073" y="38"/>
                    </a:lnTo>
                    <a:lnTo>
                      <a:pt x="1096" y="38"/>
                    </a:lnTo>
                    <a:lnTo>
                      <a:pt x="1096" y="124"/>
                    </a:lnTo>
                    <a:lnTo>
                      <a:pt x="1073" y="124"/>
                    </a:lnTo>
                    <a:close/>
                    <a:moveTo>
                      <a:pt x="1125" y="124"/>
                    </a:moveTo>
                    <a:lnTo>
                      <a:pt x="1125" y="124"/>
                    </a:lnTo>
                    <a:lnTo>
                      <a:pt x="1125" y="0"/>
                    </a:lnTo>
                    <a:lnTo>
                      <a:pt x="1149" y="0"/>
                    </a:lnTo>
                    <a:lnTo>
                      <a:pt x="1149" y="124"/>
                    </a:lnTo>
                    <a:lnTo>
                      <a:pt x="1125" y="124"/>
                    </a:lnTo>
                    <a:close/>
                    <a:moveTo>
                      <a:pt x="1214" y="125"/>
                    </a:moveTo>
                    <a:lnTo>
                      <a:pt x="1214" y="125"/>
                    </a:lnTo>
                    <a:cubicBezTo>
                      <a:pt x="1193" y="125"/>
                      <a:pt x="1182" y="113"/>
                      <a:pt x="1182" y="113"/>
                    </a:cubicBezTo>
                    <a:cubicBezTo>
                      <a:pt x="1170" y="101"/>
                      <a:pt x="1170" y="81"/>
                      <a:pt x="1170" y="81"/>
                    </a:cubicBezTo>
                    <a:cubicBezTo>
                      <a:pt x="1170" y="60"/>
                      <a:pt x="1182" y="48"/>
                      <a:pt x="1182" y="48"/>
                    </a:cubicBezTo>
                    <a:cubicBezTo>
                      <a:pt x="1194" y="36"/>
                      <a:pt x="1214" y="36"/>
                      <a:pt x="1214" y="36"/>
                    </a:cubicBezTo>
                    <a:cubicBezTo>
                      <a:pt x="1235" y="36"/>
                      <a:pt x="1247" y="48"/>
                      <a:pt x="1247" y="48"/>
                    </a:cubicBezTo>
                    <a:cubicBezTo>
                      <a:pt x="1259" y="60"/>
                      <a:pt x="1259" y="80"/>
                      <a:pt x="1259" y="80"/>
                    </a:cubicBezTo>
                    <a:cubicBezTo>
                      <a:pt x="1259" y="102"/>
                      <a:pt x="1247" y="114"/>
                      <a:pt x="1247" y="114"/>
                    </a:cubicBezTo>
                    <a:cubicBezTo>
                      <a:pt x="1235" y="125"/>
                      <a:pt x="1214" y="125"/>
                      <a:pt x="1214" y="125"/>
                    </a:cubicBezTo>
                    <a:close/>
                    <a:moveTo>
                      <a:pt x="1214" y="111"/>
                    </a:moveTo>
                    <a:lnTo>
                      <a:pt x="1214" y="111"/>
                    </a:lnTo>
                    <a:cubicBezTo>
                      <a:pt x="1234" y="111"/>
                      <a:pt x="1234" y="80"/>
                      <a:pt x="1234" y="80"/>
                    </a:cubicBezTo>
                    <a:cubicBezTo>
                      <a:pt x="1234" y="66"/>
                      <a:pt x="1229" y="58"/>
                      <a:pt x="1229" y="58"/>
                    </a:cubicBezTo>
                    <a:cubicBezTo>
                      <a:pt x="1223" y="50"/>
                      <a:pt x="1214" y="50"/>
                      <a:pt x="1214" y="50"/>
                    </a:cubicBezTo>
                    <a:cubicBezTo>
                      <a:pt x="1205" y="50"/>
                      <a:pt x="1200" y="58"/>
                      <a:pt x="1200" y="58"/>
                    </a:cubicBezTo>
                    <a:cubicBezTo>
                      <a:pt x="1194" y="66"/>
                      <a:pt x="1194" y="81"/>
                      <a:pt x="1194" y="81"/>
                    </a:cubicBezTo>
                    <a:cubicBezTo>
                      <a:pt x="1194" y="95"/>
                      <a:pt x="1200" y="103"/>
                      <a:pt x="1200" y="103"/>
                    </a:cubicBezTo>
                    <a:cubicBezTo>
                      <a:pt x="1205" y="111"/>
                      <a:pt x="1214" y="111"/>
                      <a:pt x="1214" y="111"/>
                    </a:cubicBezTo>
                    <a:close/>
                    <a:moveTo>
                      <a:pt x="1343" y="122"/>
                    </a:moveTo>
                    <a:lnTo>
                      <a:pt x="1343" y="122"/>
                    </a:lnTo>
                    <a:cubicBezTo>
                      <a:pt x="1329" y="125"/>
                      <a:pt x="1316" y="125"/>
                      <a:pt x="1316" y="125"/>
                    </a:cubicBezTo>
                    <a:cubicBezTo>
                      <a:pt x="1296" y="125"/>
                      <a:pt x="1284" y="113"/>
                      <a:pt x="1284" y="113"/>
                    </a:cubicBezTo>
                    <a:cubicBezTo>
                      <a:pt x="1272" y="101"/>
                      <a:pt x="1272" y="81"/>
                      <a:pt x="1272" y="81"/>
                    </a:cubicBezTo>
                    <a:cubicBezTo>
                      <a:pt x="1272" y="59"/>
                      <a:pt x="1284" y="48"/>
                      <a:pt x="1284" y="48"/>
                    </a:cubicBezTo>
                    <a:cubicBezTo>
                      <a:pt x="1297" y="36"/>
                      <a:pt x="1318" y="36"/>
                      <a:pt x="1318" y="36"/>
                    </a:cubicBezTo>
                    <a:cubicBezTo>
                      <a:pt x="1329" y="36"/>
                      <a:pt x="1342" y="39"/>
                      <a:pt x="1342" y="39"/>
                    </a:cubicBezTo>
                    <a:lnTo>
                      <a:pt x="1342" y="56"/>
                    </a:lnTo>
                    <a:cubicBezTo>
                      <a:pt x="1328" y="51"/>
                      <a:pt x="1320" y="51"/>
                      <a:pt x="1320" y="51"/>
                    </a:cubicBezTo>
                    <a:cubicBezTo>
                      <a:pt x="1309" y="51"/>
                      <a:pt x="1303" y="59"/>
                      <a:pt x="1303" y="59"/>
                    </a:cubicBezTo>
                    <a:cubicBezTo>
                      <a:pt x="1297" y="67"/>
                      <a:pt x="1297" y="80"/>
                      <a:pt x="1297" y="80"/>
                    </a:cubicBezTo>
                    <a:cubicBezTo>
                      <a:pt x="1297" y="94"/>
                      <a:pt x="1303" y="102"/>
                      <a:pt x="1303" y="102"/>
                    </a:cubicBezTo>
                    <a:cubicBezTo>
                      <a:pt x="1310" y="110"/>
                      <a:pt x="1322" y="110"/>
                      <a:pt x="1322" y="110"/>
                    </a:cubicBezTo>
                    <a:cubicBezTo>
                      <a:pt x="1332" y="110"/>
                      <a:pt x="1343" y="106"/>
                      <a:pt x="1343" y="106"/>
                    </a:cubicBezTo>
                    <a:lnTo>
                      <a:pt x="1343" y="122"/>
                    </a:lnTo>
                    <a:close/>
                    <a:moveTo>
                      <a:pt x="1365" y="154"/>
                    </a:moveTo>
                    <a:lnTo>
                      <a:pt x="1365" y="154"/>
                    </a:lnTo>
                    <a:lnTo>
                      <a:pt x="1385" y="124"/>
                    </a:lnTo>
                    <a:lnTo>
                      <a:pt x="1353" y="38"/>
                    </a:lnTo>
                    <a:lnTo>
                      <a:pt x="1378" y="38"/>
                    </a:lnTo>
                    <a:lnTo>
                      <a:pt x="1399" y="95"/>
                    </a:lnTo>
                    <a:lnTo>
                      <a:pt x="1424" y="38"/>
                    </a:lnTo>
                    <a:lnTo>
                      <a:pt x="1442" y="38"/>
                    </a:lnTo>
                    <a:lnTo>
                      <a:pt x="1389" y="154"/>
                    </a:lnTo>
                    <a:lnTo>
                      <a:pt x="1365" y="154"/>
                    </a:lnTo>
                    <a:close/>
                    <a:moveTo>
                      <a:pt x="1503" y="123"/>
                    </a:moveTo>
                    <a:lnTo>
                      <a:pt x="1503" y="123"/>
                    </a:lnTo>
                    <a:cubicBezTo>
                      <a:pt x="1494" y="125"/>
                      <a:pt x="1490" y="125"/>
                      <a:pt x="1490" y="125"/>
                    </a:cubicBezTo>
                    <a:cubicBezTo>
                      <a:pt x="1459" y="125"/>
                      <a:pt x="1459" y="97"/>
                      <a:pt x="1459" y="97"/>
                    </a:cubicBezTo>
                    <a:lnTo>
                      <a:pt x="1459" y="52"/>
                    </a:lnTo>
                    <a:lnTo>
                      <a:pt x="1450" y="52"/>
                    </a:lnTo>
                    <a:lnTo>
                      <a:pt x="1450" y="38"/>
                    </a:lnTo>
                    <a:lnTo>
                      <a:pt x="1459" y="38"/>
                    </a:lnTo>
                    <a:lnTo>
                      <a:pt x="1459" y="23"/>
                    </a:lnTo>
                    <a:lnTo>
                      <a:pt x="1483" y="21"/>
                    </a:lnTo>
                    <a:lnTo>
                      <a:pt x="1483" y="38"/>
                    </a:lnTo>
                    <a:lnTo>
                      <a:pt x="1501" y="38"/>
                    </a:lnTo>
                    <a:lnTo>
                      <a:pt x="1501" y="52"/>
                    </a:lnTo>
                    <a:lnTo>
                      <a:pt x="1483" y="52"/>
                    </a:lnTo>
                    <a:lnTo>
                      <a:pt x="1483" y="94"/>
                    </a:lnTo>
                    <a:cubicBezTo>
                      <a:pt x="1483" y="110"/>
                      <a:pt x="1495" y="110"/>
                      <a:pt x="1495" y="110"/>
                    </a:cubicBezTo>
                    <a:cubicBezTo>
                      <a:pt x="1498" y="110"/>
                      <a:pt x="1503" y="109"/>
                      <a:pt x="1503" y="109"/>
                    </a:cubicBezTo>
                    <a:lnTo>
                      <a:pt x="1503" y="123"/>
                    </a:lnTo>
                    <a:close/>
                    <a:moveTo>
                      <a:pt x="1593" y="121"/>
                    </a:moveTo>
                    <a:lnTo>
                      <a:pt x="1593" y="121"/>
                    </a:lnTo>
                    <a:cubicBezTo>
                      <a:pt x="1577" y="125"/>
                      <a:pt x="1562" y="125"/>
                      <a:pt x="1562" y="125"/>
                    </a:cubicBezTo>
                    <a:cubicBezTo>
                      <a:pt x="1540" y="125"/>
                      <a:pt x="1528" y="113"/>
                      <a:pt x="1528" y="113"/>
                    </a:cubicBezTo>
                    <a:cubicBezTo>
                      <a:pt x="1516" y="101"/>
                      <a:pt x="1516" y="80"/>
                      <a:pt x="1516" y="80"/>
                    </a:cubicBezTo>
                    <a:cubicBezTo>
                      <a:pt x="1516" y="60"/>
                      <a:pt x="1527" y="48"/>
                      <a:pt x="1527" y="48"/>
                    </a:cubicBezTo>
                    <a:cubicBezTo>
                      <a:pt x="1538" y="36"/>
                      <a:pt x="1557" y="36"/>
                      <a:pt x="1557" y="36"/>
                    </a:cubicBezTo>
                    <a:cubicBezTo>
                      <a:pt x="1576" y="36"/>
                      <a:pt x="1585" y="48"/>
                      <a:pt x="1585" y="48"/>
                    </a:cubicBezTo>
                    <a:cubicBezTo>
                      <a:pt x="1593" y="59"/>
                      <a:pt x="1593" y="85"/>
                      <a:pt x="1593" y="85"/>
                    </a:cubicBezTo>
                    <a:lnTo>
                      <a:pt x="1540" y="85"/>
                    </a:lnTo>
                    <a:cubicBezTo>
                      <a:pt x="1542" y="110"/>
                      <a:pt x="1567" y="110"/>
                      <a:pt x="1567" y="110"/>
                    </a:cubicBezTo>
                    <a:cubicBezTo>
                      <a:pt x="1579" y="110"/>
                      <a:pt x="1593" y="104"/>
                      <a:pt x="1593" y="104"/>
                    </a:cubicBezTo>
                    <a:lnTo>
                      <a:pt x="1593" y="121"/>
                    </a:lnTo>
                    <a:close/>
                    <a:moveTo>
                      <a:pt x="1540" y="72"/>
                    </a:moveTo>
                    <a:lnTo>
                      <a:pt x="1540" y="72"/>
                    </a:lnTo>
                    <a:lnTo>
                      <a:pt x="1570" y="72"/>
                    </a:lnTo>
                    <a:cubicBezTo>
                      <a:pt x="1570" y="50"/>
                      <a:pt x="1556" y="50"/>
                      <a:pt x="1556" y="50"/>
                    </a:cubicBezTo>
                    <a:cubicBezTo>
                      <a:pt x="1542" y="50"/>
                      <a:pt x="1540" y="72"/>
                      <a:pt x="1540"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05" name="Freeform 1713"/>
              <p:cNvSpPr>
                <a:spLocks noEditPoints="1"/>
              </p:cNvSpPr>
              <p:nvPr/>
            </p:nvSpPr>
            <p:spPr bwMode="auto">
              <a:xfrm>
                <a:off x="5101" y="2368"/>
                <a:ext cx="114" cy="40"/>
              </a:xfrm>
              <a:custGeom>
                <a:avLst/>
                <a:gdLst>
                  <a:gd name="T0" fmla="*/ 0 w 323"/>
                  <a:gd name="T1" fmla="*/ 0 h 116"/>
                  <a:gd name="T2" fmla="*/ 0 w 323"/>
                  <a:gd name="T3" fmla="*/ 0 h 116"/>
                  <a:gd name="T4" fmla="*/ 0 w 323"/>
                  <a:gd name="T5" fmla="*/ 0 h 116"/>
                  <a:gd name="T6" fmla="*/ 0 w 323"/>
                  <a:gd name="T7" fmla="*/ 0 h 116"/>
                  <a:gd name="T8" fmla="*/ 0 w 323"/>
                  <a:gd name="T9" fmla="*/ 0 h 116"/>
                  <a:gd name="T10" fmla="*/ 0 w 323"/>
                  <a:gd name="T11" fmla="*/ 0 h 116"/>
                  <a:gd name="T12" fmla="*/ 0 w 323"/>
                  <a:gd name="T13" fmla="*/ 0 h 116"/>
                  <a:gd name="T14" fmla="*/ 0 w 323"/>
                  <a:gd name="T15" fmla="*/ 0 h 116"/>
                  <a:gd name="T16" fmla="*/ 0 w 323"/>
                  <a:gd name="T17" fmla="*/ 0 h 116"/>
                  <a:gd name="T18" fmla="*/ 0 w 323"/>
                  <a:gd name="T19" fmla="*/ 0 h 116"/>
                  <a:gd name="T20" fmla="*/ 0 w 323"/>
                  <a:gd name="T21" fmla="*/ 0 h 116"/>
                  <a:gd name="T22" fmla="*/ 0 w 323"/>
                  <a:gd name="T23" fmla="*/ 0 h 116"/>
                  <a:gd name="T24" fmla="*/ 0 w 323"/>
                  <a:gd name="T25" fmla="*/ 0 h 116"/>
                  <a:gd name="T26" fmla="*/ 0 w 323"/>
                  <a:gd name="T27" fmla="*/ 0 h 116"/>
                  <a:gd name="T28" fmla="*/ 0 w 323"/>
                  <a:gd name="T29" fmla="*/ 0 h 116"/>
                  <a:gd name="T30" fmla="*/ 0 w 323"/>
                  <a:gd name="T31" fmla="*/ 0 h 116"/>
                  <a:gd name="T32" fmla="*/ 0 w 323"/>
                  <a:gd name="T33" fmla="*/ 0 h 116"/>
                  <a:gd name="T34" fmla="*/ 0 w 323"/>
                  <a:gd name="T35" fmla="*/ 0 h 116"/>
                  <a:gd name="T36" fmla="*/ 0 w 323"/>
                  <a:gd name="T37" fmla="*/ 0 h 116"/>
                  <a:gd name="T38" fmla="*/ 0 w 323"/>
                  <a:gd name="T39" fmla="*/ 0 h 116"/>
                  <a:gd name="T40" fmla="*/ 0 w 323"/>
                  <a:gd name="T41" fmla="*/ 0 h 116"/>
                  <a:gd name="T42" fmla="*/ 0 w 323"/>
                  <a:gd name="T43" fmla="*/ 0 h 116"/>
                  <a:gd name="T44" fmla="*/ 0 w 323"/>
                  <a:gd name="T45" fmla="*/ 0 h 116"/>
                  <a:gd name="T46" fmla="*/ 0 w 323"/>
                  <a:gd name="T47" fmla="*/ 0 h 116"/>
                  <a:gd name="T48" fmla="*/ 0 w 323"/>
                  <a:gd name="T49" fmla="*/ 0 h 116"/>
                  <a:gd name="T50" fmla="*/ 0 w 323"/>
                  <a:gd name="T51" fmla="*/ 0 h 116"/>
                  <a:gd name="T52" fmla="*/ 0 w 323"/>
                  <a:gd name="T53" fmla="*/ 0 h 116"/>
                  <a:gd name="T54" fmla="*/ 0 w 323"/>
                  <a:gd name="T55" fmla="*/ 0 h 116"/>
                  <a:gd name="T56" fmla="*/ 0 w 323"/>
                  <a:gd name="T57" fmla="*/ 0 h 116"/>
                  <a:gd name="T58" fmla="*/ 0 w 323"/>
                  <a:gd name="T59" fmla="*/ 0 h 116"/>
                  <a:gd name="T60" fmla="*/ 0 w 323"/>
                  <a:gd name="T61" fmla="*/ 0 h 116"/>
                  <a:gd name="T62" fmla="*/ 0 w 323"/>
                  <a:gd name="T63" fmla="*/ 0 h 116"/>
                  <a:gd name="T64" fmla="*/ 0 w 323"/>
                  <a:gd name="T65" fmla="*/ 0 h 116"/>
                  <a:gd name="T66" fmla="*/ 0 w 323"/>
                  <a:gd name="T67" fmla="*/ 0 h 116"/>
                  <a:gd name="T68" fmla="*/ 0 w 323"/>
                  <a:gd name="T69" fmla="*/ 0 h 116"/>
                  <a:gd name="T70" fmla="*/ 0 w 323"/>
                  <a:gd name="T71" fmla="*/ 0 h 116"/>
                  <a:gd name="T72" fmla="*/ 0 w 323"/>
                  <a:gd name="T73" fmla="*/ 0 h 116"/>
                  <a:gd name="T74" fmla="*/ 0 w 323"/>
                  <a:gd name="T75" fmla="*/ 0 h 116"/>
                  <a:gd name="T76" fmla="*/ 0 w 323"/>
                  <a:gd name="T77" fmla="*/ 0 h 116"/>
                  <a:gd name="T78" fmla="*/ 0 w 323"/>
                  <a:gd name="T79" fmla="*/ 0 h 116"/>
                  <a:gd name="T80" fmla="*/ 0 w 323"/>
                  <a:gd name="T81" fmla="*/ 0 h 116"/>
                  <a:gd name="T82" fmla="*/ 0 w 323"/>
                  <a:gd name="T83" fmla="*/ 0 h 116"/>
                  <a:gd name="T84" fmla="*/ 0 w 323"/>
                  <a:gd name="T85" fmla="*/ 0 h 116"/>
                  <a:gd name="T86" fmla="*/ 0 w 323"/>
                  <a:gd name="T87" fmla="*/ 0 h 116"/>
                  <a:gd name="T88" fmla="*/ 0 w 323"/>
                  <a:gd name="T89" fmla="*/ 0 h 116"/>
                  <a:gd name="T90" fmla="*/ 0 w 323"/>
                  <a:gd name="T91" fmla="*/ 0 h 116"/>
                  <a:gd name="T92" fmla="*/ 0 w 323"/>
                  <a:gd name="T93" fmla="*/ 0 h 116"/>
                  <a:gd name="T94" fmla="*/ 0 w 323"/>
                  <a:gd name="T95" fmla="*/ 0 h 116"/>
                  <a:gd name="T96" fmla="*/ 0 w 323"/>
                  <a:gd name="T97" fmla="*/ 0 h 116"/>
                  <a:gd name="T98" fmla="*/ 0 w 323"/>
                  <a:gd name="T99" fmla="*/ 0 h 116"/>
                  <a:gd name="T100" fmla="*/ 0 w 323"/>
                  <a:gd name="T101" fmla="*/ 0 h 116"/>
                  <a:gd name="T102" fmla="*/ 0 w 323"/>
                  <a:gd name="T103" fmla="*/ 0 h 116"/>
                  <a:gd name="T104" fmla="*/ 0 w 323"/>
                  <a:gd name="T105" fmla="*/ 0 h 116"/>
                  <a:gd name="T106" fmla="*/ 0 w 323"/>
                  <a:gd name="T107" fmla="*/ 0 h 116"/>
                  <a:gd name="T108" fmla="*/ 0 w 323"/>
                  <a:gd name="T109" fmla="*/ 0 h 116"/>
                  <a:gd name="T110" fmla="*/ 0 w 323"/>
                  <a:gd name="T111" fmla="*/ 0 h 116"/>
                  <a:gd name="T112" fmla="*/ 0 w 323"/>
                  <a:gd name="T113" fmla="*/ 0 h 116"/>
                  <a:gd name="T114" fmla="*/ 0 w 323"/>
                  <a:gd name="T115" fmla="*/ 0 h 11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23" h="116">
                    <a:moveTo>
                      <a:pt x="0" y="116"/>
                    </a:moveTo>
                    <a:lnTo>
                      <a:pt x="0" y="116"/>
                    </a:lnTo>
                    <a:lnTo>
                      <a:pt x="0" y="0"/>
                    </a:lnTo>
                    <a:lnTo>
                      <a:pt x="32" y="0"/>
                    </a:lnTo>
                    <a:lnTo>
                      <a:pt x="60" y="81"/>
                    </a:lnTo>
                    <a:lnTo>
                      <a:pt x="88" y="0"/>
                    </a:lnTo>
                    <a:lnTo>
                      <a:pt x="116" y="0"/>
                    </a:lnTo>
                    <a:lnTo>
                      <a:pt x="116" y="116"/>
                    </a:lnTo>
                    <a:lnTo>
                      <a:pt x="94" y="116"/>
                    </a:lnTo>
                    <a:lnTo>
                      <a:pt x="94" y="28"/>
                    </a:lnTo>
                    <a:lnTo>
                      <a:pt x="66" y="108"/>
                    </a:lnTo>
                    <a:lnTo>
                      <a:pt x="47" y="108"/>
                    </a:lnTo>
                    <a:lnTo>
                      <a:pt x="19" y="27"/>
                    </a:lnTo>
                    <a:lnTo>
                      <a:pt x="19" y="116"/>
                    </a:lnTo>
                    <a:lnTo>
                      <a:pt x="0" y="116"/>
                    </a:lnTo>
                    <a:close/>
                    <a:moveTo>
                      <a:pt x="145" y="116"/>
                    </a:moveTo>
                    <a:lnTo>
                      <a:pt x="145" y="116"/>
                    </a:lnTo>
                    <a:lnTo>
                      <a:pt x="145" y="0"/>
                    </a:lnTo>
                    <a:lnTo>
                      <a:pt x="186" y="0"/>
                    </a:lnTo>
                    <a:cubicBezTo>
                      <a:pt x="207" y="0"/>
                      <a:pt x="216" y="7"/>
                      <a:pt x="216" y="7"/>
                    </a:cubicBezTo>
                    <a:cubicBezTo>
                      <a:pt x="225" y="14"/>
                      <a:pt x="225" y="31"/>
                      <a:pt x="225" y="31"/>
                    </a:cubicBezTo>
                    <a:cubicBezTo>
                      <a:pt x="225" y="49"/>
                      <a:pt x="213" y="60"/>
                      <a:pt x="213" y="60"/>
                    </a:cubicBezTo>
                    <a:cubicBezTo>
                      <a:pt x="201" y="70"/>
                      <a:pt x="179" y="70"/>
                      <a:pt x="179" y="70"/>
                    </a:cubicBezTo>
                    <a:lnTo>
                      <a:pt x="169" y="70"/>
                    </a:lnTo>
                    <a:lnTo>
                      <a:pt x="169" y="116"/>
                    </a:lnTo>
                    <a:lnTo>
                      <a:pt x="145" y="116"/>
                    </a:lnTo>
                    <a:close/>
                    <a:moveTo>
                      <a:pt x="169" y="54"/>
                    </a:moveTo>
                    <a:lnTo>
                      <a:pt x="169" y="54"/>
                    </a:lnTo>
                    <a:lnTo>
                      <a:pt x="174" y="54"/>
                    </a:lnTo>
                    <a:cubicBezTo>
                      <a:pt x="186" y="54"/>
                      <a:pt x="193" y="49"/>
                      <a:pt x="193" y="49"/>
                    </a:cubicBezTo>
                    <a:cubicBezTo>
                      <a:pt x="200" y="43"/>
                      <a:pt x="200" y="33"/>
                      <a:pt x="200" y="33"/>
                    </a:cubicBezTo>
                    <a:cubicBezTo>
                      <a:pt x="200" y="16"/>
                      <a:pt x="178" y="16"/>
                      <a:pt x="178" y="16"/>
                    </a:cubicBezTo>
                    <a:lnTo>
                      <a:pt x="169" y="16"/>
                    </a:lnTo>
                    <a:lnTo>
                      <a:pt x="169" y="54"/>
                    </a:lnTo>
                    <a:close/>
                    <a:moveTo>
                      <a:pt x="244" y="116"/>
                    </a:moveTo>
                    <a:lnTo>
                      <a:pt x="244" y="116"/>
                    </a:lnTo>
                    <a:lnTo>
                      <a:pt x="244" y="0"/>
                    </a:lnTo>
                    <a:lnTo>
                      <a:pt x="284" y="0"/>
                    </a:lnTo>
                    <a:cubicBezTo>
                      <a:pt x="305" y="0"/>
                      <a:pt x="314" y="7"/>
                      <a:pt x="314" y="7"/>
                    </a:cubicBezTo>
                    <a:cubicBezTo>
                      <a:pt x="323" y="14"/>
                      <a:pt x="323" y="31"/>
                      <a:pt x="323" y="31"/>
                    </a:cubicBezTo>
                    <a:cubicBezTo>
                      <a:pt x="323" y="49"/>
                      <a:pt x="311" y="60"/>
                      <a:pt x="311" y="60"/>
                    </a:cubicBezTo>
                    <a:cubicBezTo>
                      <a:pt x="299" y="70"/>
                      <a:pt x="277" y="70"/>
                      <a:pt x="277" y="70"/>
                    </a:cubicBezTo>
                    <a:lnTo>
                      <a:pt x="267" y="70"/>
                    </a:lnTo>
                    <a:lnTo>
                      <a:pt x="267" y="116"/>
                    </a:lnTo>
                    <a:lnTo>
                      <a:pt x="244" y="116"/>
                    </a:lnTo>
                    <a:close/>
                    <a:moveTo>
                      <a:pt x="267" y="54"/>
                    </a:moveTo>
                    <a:lnTo>
                      <a:pt x="267" y="54"/>
                    </a:lnTo>
                    <a:lnTo>
                      <a:pt x="272" y="54"/>
                    </a:lnTo>
                    <a:cubicBezTo>
                      <a:pt x="284" y="54"/>
                      <a:pt x="291" y="49"/>
                      <a:pt x="291" y="49"/>
                    </a:cubicBezTo>
                    <a:cubicBezTo>
                      <a:pt x="299" y="43"/>
                      <a:pt x="299" y="33"/>
                      <a:pt x="299" y="33"/>
                    </a:cubicBezTo>
                    <a:cubicBezTo>
                      <a:pt x="299" y="16"/>
                      <a:pt x="277" y="16"/>
                      <a:pt x="277" y="16"/>
                    </a:cubicBezTo>
                    <a:lnTo>
                      <a:pt x="267" y="16"/>
                    </a:lnTo>
                    <a:lnTo>
                      <a:pt x="267" y="5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06" name="Freeform 1714"/>
              <p:cNvSpPr>
                <a:spLocks/>
              </p:cNvSpPr>
              <p:nvPr/>
            </p:nvSpPr>
            <p:spPr bwMode="auto">
              <a:xfrm>
                <a:off x="3933" y="2962"/>
                <a:ext cx="29" cy="28"/>
              </a:xfrm>
              <a:custGeom>
                <a:avLst/>
                <a:gdLst>
                  <a:gd name="T0" fmla="*/ 0 w 82"/>
                  <a:gd name="T1" fmla="*/ 0 h 81"/>
                  <a:gd name="T2" fmla="*/ 0 w 82"/>
                  <a:gd name="T3" fmla="*/ 0 h 81"/>
                  <a:gd name="T4" fmla="*/ 0 w 82"/>
                  <a:gd name="T5" fmla="*/ 0 h 81"/>
                  <a:gd name="T6" fmla="*/ 0 w 82"/>
                  <a:gd name="T7" fmla="*/ 0 h 81"/>
                  <a:gd name="T8" fmla="*/ 0 w 82"/>
                  <a:gd name="T9" fmla="*/ 0 h 81"/>
                  <a:gd name="T10" fmla="*/ 0 w 82"/>
                  <a:gd name="T11" fmla="*/ 0 h 81"/>
                  <a:gd name="T12" fmla="*/ 0 w 82"/>
                  <a:gd name="T13" fmla="*/ 0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81">
                    <a:moveTo>
                      <a:pt x="82" y="41"/>
                    </a:moveTo>
                    <a:lnTo>
                      <a:pt x="82" y="41"/>
                    </a:lnTo>
                    <a:cubicBezTo>
                      <a:pt x="82" y="63"/>
                      <a:pt x="63" y="81"/>
                      <a:pt x="41" y="81"/>
                    </a:cubicBezTo>
                    <a:cubicBezTo>
                      <a:pt x="19" y="81"/>
                      <a:pt x="0" y="63"/>
                      <a:pt x="0" y="41"/>
                    </a:cubicBezTo>
                    <a:cubicBezTo>
                      <a:pt x="0" y="18"/>
                      <a:pt x="19" y="0"/>
                      <a:pt x="41" y="0"/>
                    </a:cubicBezTo>
                    <a:cubicBezTo>
                      <a:pt x="63" y="0"/>
                      <a:pt x="82" y="18"/>
                      <a:pt x="82" y="4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1107" name="Freeform 1715"/>
              <p:cNvSpPr>
                <a:spLocks/>
              </p:cNvSpPr>
              <p:nvPr/>
            </p:nvSpPr>
            <p:spPr bwMode="auto">
              <a:xfrm>
                <a:off x="3933" y="2962"/>
                <a:ext cx="29" cy="28"/>
              </a:xfrm>
              <a:custGeom>
                <a:avLst/>
                <a:gdLst>
                  <a:gd name="T0" fmla="*/ 0 w 82"/>
                  <a:gd name="T1" fmla="*/ 0 h 81"/>
                  <a:gd name="T2" fmla="*/ 0 w 82"/>
                  <a:gd name="T3" fmla="*/ 0 h 81"/>
                  <a:gd name="T4" fmla="*/ 0 w 82"/>
                  <a:gd name="T5" fmla="*/ 0 h 81"/>
                  <a:gd name="T6" fmla="*/ 0 w 82"/>
                  <a:gd name="T7" fmla="*/ 0 h 81"/>
                  <a:gd name="T8" fmla="*/ 0 w 82"/>
                  <a:gd name="T9" fmla="*/ 0 h 81"/>
                  <a:gd name="T10" fmla="*/ 0 w 82"/>
                  <a:gd name="T11" fmla="*/ 0 h 81"/>
                  <a:gd name="T12" fmla="*/ 0 w 82"/>
                  <a:gd name="T13" fmla="*/ 0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81">
                    <a:moveTo>
                      <a:pt x="82" y="41"/>
                    </a:moveTo>
                    <a:lnTo>
                      <a:pt x="82" y="41"/>
                    </a:lnTo>
                    <a:cubicBezTo>
                      <a:pt x="82" y="63"/>
                      <a:pt x="63" y="81"/>
                      <a:pt x="41" y="81"/>
                    </a:cubicBezTo>
                    <a:cubicBezTo>
                      <a:pt x="19" y="81"/>
                      <a:pt x="0" y="63"/>
                      <a:pt x="0" y="41"/>
                    </a:cubicBezTo>
                    <a:cubicBezTo>
                      <a:pt x="0" y="18"/>
                      <a:pt x="19" y="0"/>
                      <a:pt x="41" y="0"/>
                    </a:cubicBezTo>
                    <a:cubicBezTo>
                      <a:pt x="63" y="0"/>
                      <a:pt x="82" y="18"/>
                      <a:pt x="82" y="4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08" name="Freeform 1716"/>
              <p:cNvSpPr>
                <a:spLocks/>
              </p:cNvSpPr>
              <p:nvPr/>
            </p:nvSpPr>
            <p:spPr bwMode="auto">
              <a:xfrm>
                <a:off x="3842" y="31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09" name="Freeform 1717"/>
              <p:cNvSpPr>
                <a:spLocks/>
              </p:cNvSpPr>
              <p:nvPr/>
            </p:nvSpPr>
            <p:spPr bwMode="auto">
              <a:xfrm>
                <a:off x="3842" y="31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10" name="Freeform 1718"/>
              <p:cNvSpPr>
                <a:spLocks/>
              </p:cNvSpPr>
              <p:nvPr/>
            </p:nvSpPr>
            <p:spPr bwMode="auto">
              <a:xfrm>
                <a:off x="4609" y="2477"/>
                <a:ext cx="59" cy="57"/>
              </a:xfrm>
              <a:custGeom>
                <a:avLst/>
                <a:gdLst>
                  <a:gd name="T0" fmla="*/ 0 w 169"/>
                  <a:gd name="T1" fmla="*/ 0 h 169"/>
                  <a:gd name="T2" fmla="*/ 0 w 169"/>
                  <a:gd name="T3" fmla="*/ 0 h 169"/>
                  <a:gd name="T4" fmla="*/ 0 w 169"/>
                  <a:gd name="T5" fmla="*/ 0 h 169"/>
                  <a:gd name="T6" fmla="*/ 0 w 169"/>
                  <a:gd name="T7" fmla="*/ 0 h 169"/>
                  <a:gd name="T8" fmla="*/ 0 w 169"/>
                  <a:gd name="T9" fmla="*/ 0 h 169"/>
                  <a:gd name="T10" fmla="*/ 0 w 169"/>
                  <a:gd name="T11" fmla="*/ 0 h 169"/>
                  <a:gd name="T12" fmla="*/ 0 w 169"/>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9" h="169">
                    <a:moveTo>
                      <a:pt x="169" y="85"/>
                    </a:moveTo>
                    <a:lnTo>
                      <a:pt x="169" y="85"/>
                    </a:lnTo>
                    <a:cubicBezTo>
                      <a:pt x="169" y="131"/>
                      <a:pt x="131" y="169"/>
                      <a:pt x="85" y="169"/>
                    </a:cubicBezTo>
                    <a:cubicBezTo>
                      <a:pt x="38" y="169"/>
                      <a:pt x="0" y="131"/>
                      <a:pt x="0" y="85"/>
                    </a:cubicBezTo>
                    <a:cubicBezTo>
                      <a:pt x="0" y="38"/>
                      <a:pt x="38" y="0"/>
                      <a:pt x="85" y="0"/>
                    </a:cubicBezTo>
                    <a:cubicBezTo>
                      <a:pt x="131" y="0"/>
                      <a:pt x="169" y="38"/>
                      <a:pt x="169" y="85"/>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1111" name="Freeform 1719"/>
              <p:cNvSpPr>
                <a:spLocks/>
              </p:cNvSpPr>
              <p:nvPr/>
            </p:nvSpPr>
            <p:spPr bwMode="auto">
              <a:xfrm>
                <a:off x="4609" y="2477"/>
                <a:ext cx="59" cy="57"/>
              </a:xfrm>
              <a:custGeom>
                <a:avLst/>
                <a:gdLst>
                  <a:gd name="T0" fmla="*/ 0 w 169"/>
                  <a:gd name="T1" fmla="*/ 0 h 169"/>
                  <a:gd name="T2" fmla="*/ 0 w 169"/>
                  <a:gd name="T3" fmla="*/ 0 h 169"/>
                  <a:gd name="T4" fmla="*/ 0 w 169"/>
                  <a:gd name="T5" fmla="*/ 0 h 169"/>
                  <a:gd name="T6" fmla="*/ 0 w 169"/>
                  <a:gd name="T7" fmla="*/ 0 h 169"/>
                  <a:gd name="T8" fmla="*/ 0 w 169"/>
                  <a:gd name="T9" fmla="*/ 0 h 169"/>
                  <a:gd name="T10" fmla="*/ 0 w 169"/>
                  <a:gd name="T11" fmla="*/ 0 h 169"/>
                  <a:gd name="T12" fmla="*/ 0 w 169"/>
                  <a:gd name="T13" fmla="*/ 0 h 1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9" h="169">
                    <a:moveTo>
                      <a:pt x="169" y="85"/>
                    </a:moveTo>
                    <a:lnTo>
                      <a:pt x="169" y="85"/>
                    </a:lnTo>
                    <a:cubicBezTo>
                      <a:pt x="169" y="131"/>
                      <a:pt x="131" y="169"/>
                      <a:pt x="85" y="169"/>
                    </a:cubicBezTo>
                    <a:cubicBezTo>
                      <a:pt x="38" y="169"/>
                      <a:pt x="0" y="131"/>
                      <a:pt x="0" y="85"/>
                    </a:cubicBezTo>
                    <a:cubicBezTo>
                      <a:pt x="0" y="38"/>
                      <a:pt x="38" y="0"/>
                      <a:pt x="85" y="0"/>
                    </a:cubicBezTo>
                    <a:cubicBezTo>
                      <a:pt x="131" y="0"/>
                      <a:pt x="169" y="38"/>
                      <a:pt x="169" y="8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12" name="Freeform 1720"/>
              <p:cNvSpPr>
                <a:spLocks/>
              </p:cNvSpPr>
              <p:nvPr/>
            </p:nvSpPr>
            <p:spPr bwMode="auto">
              <a:xfrm>
                <a:off x="3983" y="249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13" name="Freeform 1721"/>
              <p:cNvSpPr>
                <a:spLocks/>
              </p:cNvSpPr>
              <p:nvPr/>
            </p:nvSpPr>
            <p:spPr bwMode="auto">
              <a:xfrm>
                <a:off x="3983" y="249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14" name="Freeform 1722"/>
              <p:cNvSpPr>
                <a:spLocks/>
              </p:cNvSpPr>
              <p:nvPr/>
            </p:nvSpPr>
            <p:spPr bwMode="auto">
              <a:xfrm>
                <a:off x="4560" y="2106"/>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2E3192"/>
              </a:solidFill>
              <a:ln w="0">
                <a:solidFill>
                  <a:srgbClr val="000000"/>
                </a:solidFill>
                <a:prstDash val="solid"/>
                <a:round/>
                <a:headEnd/>
                <a:tailEnd/>
              </a:ln>
            </p:spPr>
            <p:txBody>
              <a:bodyPr/>
              <a:lstStyle/>
              <a:p>
                <a:endParaRPr lang="en-US">
                  <a:solidFill>
                    <a:srgbClr val="FFFFFF"/>
                  </a:solidFill>
                </a:endParaRPr>
              </a:p>
            </p:txBody>
          </p:sp>
          <p:sp>
            <p:nvSpPr>
              <p:cNvPr id="221115" name="Freeform 1723"/>
              <p:cNvSpPr>
                <a:spLocks/>
              </p:cNvSpPr>
              <p:nvPr/>
            </p:nvSpPr>
            <p:spPr bwMode="auto">
              <a:xfrm>
                <a:off x="4560" y="2106"/>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16" name="Freeform 1724"/>
              <p:cNvSpPr>
                <a:spLocks/>
              </p:cNvSpPr>
              <p:nvPr/>
            </p:nvSpPr>
            <p:spPr bwMode="auto">
              <a:xfrm>
                <a:off x="3647" y="1892"/>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58C035"/>
              </a:solidFill>
              <a:ln w="0">
                <a:solidFill>
                  <a:srgbClr val="000000"/>
                </a:solidFill>
                <a:prstDash val="solid"/>
                <a:round/>
                <a:headEnd/>
                <a:tailEnd/>
              </a:ln>
            </p:spPr>
            <p:txBody>
              <a:bodyPr/>
              <a:lstStyle/>
              <a:p>
                <a:endParaRPr lang="en-US">
                  <a:solidFill>
                    <a:srgbClr val="FFFFFF"/>
                  </a:solidFill>
                </a:endParaRPr>
              </a:p>
            </p:txBody>
          </p:sp>
          <p:sp>
            <p:nvSpPr>
              <p:cNvPr id="221117" name="Freeform 1725"/>
              <p:cNvSpPr>
                <a:spLocks/>
              </p:cNvSpPr>
              <p:nvPr/>
            </p:nvSpPr>
            <p:spPr bwMode="auto">
              <a:xfrm>
                <a:off x="3647" y="1892"/>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18" name="Freeform 1726"/>
              <p:cNvSpPr>
                <a:spLocks/>
              </p:cNvSpPr>
              <p:nvPr/>
            </p:nvSpPr>
            <p:spPr bwMode="auto">
              <a:xfrm>
                <a:off x="3487" y="1923"/>
                <a:ext cx="8"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19" name="Freeform 1727"/>
              <p:cNvSpPr>
                <a:spLocks/>
              </p:cNvSpPr>
              <p:nvPr/>
            </p:nvSpPr>
            <p:spPr bwMode="auto">
              <a:xfrm>
                <a:off x="3487" y="1923"/>
                <a:ext cx="8"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20" name="Freeform 1728"/>
              <p:cNvSpPr>
                <a:spLocks/>
              </p:cNvSpPr>
              <p:nvPr/>
            </p:nvSpPr>
            <p:spPr bwMode="auto">
              <a:xfrm>
                <a:off x="4500" y="223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DD808"/>
              </a:solidFill>
              <a:ln w="0">
                <a:solidFill>
                  <a:srgbClr val="000000"/>
                </a:solidFill>
                <a:prstDash val="solid"/>
                <a:round/>
                <a:headEnd/>
                <a:tailEnd/>
              </a:ln>
            </p:spPr>
            <p:txBody>
              <a:bodyPr/>
              <a:lstStyle/>
              <a:p>
                <a:endParaRPr lang="en-US">
                  <a:solidFill>
                    <a:srgbClr val="FFFFFF"/>
                  </a:solidFill>
                </a:endParaRPr>
              </a:p>
            </p:txBody>
          </p:sp>
          <p:sp>
            <p:nvSpPr>
              <p:cNvPr id="221121" name="Freeform 1729"/>
              <p:cNvSpPr>
                <a:spLocks/>
              </p:cNvSpPr>
              <p:nvPr/>
            </p:nvSpPr>
            <p:spPr bwMode="auto">
              <a:xfrm>
                <a:off x="4500" y="223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22" name="Freeform 1730"/>
              <p:cNvSpPr>
                <a:spLocks/>
              </p:cNvSpPr>
              <p:nvPr/>
            </p:nvSpPr>
            <p:spPr bwMode="auto">
              <a:xfrm>
                <a:off x="4600" y="211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C6E112"/>
              </a:solidFill>
              <a:ln w="0">
                <a:solidFill>
                  <a:srgbClr val="000000"/>
                </a:solidFill>
                <a:prstDash val="solid"/>
                <a:round/>
                <a:headEnd/>
                <a:tailEnd/>
              </a:ln>
            </p:spPr>
            <p:txBody>
              <a:bodyPr/>
              <a:lstStyle/>
              <a:p>
                <a:endParaRPr lang="en-US">
                  <a:solidFill>
                    <a:srgbClr val="FFFFFF"/>
                  </a:solidFill>
                </a:endParaRPr>
              </a:p>
            </p:txBody>
          </p:sp>
          <p:sp>
            <p:nvSpPr>
              <p:cNvPr id="221123" name="Freeform 1731"/>
              <p:cNvSpPr>
                <a:spLocks/>
              </p:cNvSpPr>
              <p:nvPr/>
            </p:nvSpPr>
            <p:spPr bwMode="auto">
              <a:xfrm>
                <a:off x="4600" y="211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24" name="Freeform 1732"/>
              <p:cNvSpPr>
                <a:spLocks/>
              </p:cNvSpPr>
              <p:nvPr/>
            </p:nvSpPr>
            <p:spPr bwMode="auto">
              <a:xfrm>
                <a:off x="3831" y="313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25" name="Freeform 1733"/>
              <p:cNvSpPr>
                <a:spLocks/>
              </p:cNvSpPr>
              <p:nvPr/>
            </p:nvSpPr>
            <p:spPr bwMode="auto">
              <a:xfrm>
                <a:off x="3831" y="313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26" name="Freeform 1734"/>
              <p:cNvSpPr>
                <a:spLocks/>
              </p:cNvSpPr>
              <p:nvPr/>
            </p:nvSpPr>
            <p:spPr bwMode="auto">
              <a:xfrm>
                <a:off x="4727" y="205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27" name="Freeform 1735"/>
              <p:cNvSpPr>
                <a:spLocks/>
              </p:cNvSpPr>
              <p:nvPr/>
            </p:nvSpPr>
            <p:spPr bwMode="auto">
              <a:xfrm>
                <a:off x="4727" y="205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28" name="Freeform 1736"/>
              <p:cNvSpPr>
                <a:spLocks/>
              </p:cNvSpPr>
              <p:nvPr/>
            </p:nvSpPr>
            <p:spPr bwMode="auto">
              <a:xfrm>
                <a:off x="3367" y="274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14AC4B"/>
              </a:solidFill>
              <a:ln w="0">
                <a:solidFill>
                  <a:srgbClr val="000000"/>
                </a:solidFill>
                <a:prstDash val="solid"/>
                <a:round/>
                <a:headEnd/>
                <a:tailEnd/>
              </a:ln>
            </p:spPr>
            <p:txBody>
              <a:bodyPr/>
              <a:lstStyle/>
              <a:p>
                <a:endParaRPr lang="en-US">
                  <a:solidFill>
                    <a:srgbClr val="FFFFFF"/>
                  </a:solidFill>
                </a:endParaRPr>
              </a:p>
            </p:txBody>
          </p:sp>
          <p:sp>
            <p:nvSpPr>
              <p:cNvPr id="221129" name="Freeform 1737"/>
              <p:cNvSpPr>
                <a:spLocks/>
              </p:cNvSpPr>
              <p:nvPr/>
            </p:nvSpPr>
            <p:spPr bwMode="auto">
              <a:xfrm>
                <a:off x="3367" y="274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30" name="Freeform 1738"/>
              <p:cNvSpPr>
                <a:spLocks/>
              </p:cNvSpPr>
              <p:nvPr/>
            </p:nvSpPr>
            <p:spPr bwMode="auto">
              <a:xfrm>
                <a:off x="3324" y="268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31" name="Freeform 1739"/>
              <p:cNvSpPr>
                <a:spLocks/>
              </p:cNvSpPr>
              <p:nvPr/>
            </p:nvSpPr>
            <p:spPr bwMode="auto">
              <a:xfrm>
                <a:off x="3324" y="268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32" name="Freeform 1740"/>
              <p:cNvSpPr>
                <a:spLocks/>
              </p:cNvSpPr>
              <p:nvPr/>
            </p:nvSpPr>
            <p:spPr bwMode="auto">
              <a:xfrm>
                <a:off x="4206" y="247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33" name="Freeform 1741"/>
              <p:cNvSpPr>
                <a:spLocks/>
              </p:cNvSpPr>
              <p:nvPr/>
            </p:nvSpPr>
            <p:spPr bwMode="auto">
              <a:xfrm>
                <a:off x="4206" y="247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34" name="Freeform 1742"/>
              <p:cNvSpPr>
                <a:spLocks/>
              </p:cNvSpPr>
              <p:nvPr/>
            </p:nvSpPr>
            <p:spPr bwMode="auto">
              <a:xfrm>
                <a:off x="4326" y="2484"/>
                <a:ext cx="37" cy="36"/>
              </a:xfrm>
              <a:custGeom>
                <a:avLst/>
                <a:gdLst>
                  <a:gd name="T0" fmla="*/ 0 w 106"/>
                  <a:gd name="T1" fmla="*/ 0 h 107"/>
                  <a:gd name="T2" fmla="*/ 0 w 106"/>
                  <a:gd name="T3" fmla="*/ 0 h 107"/>
                  <a:gd name="T4" fmla="*/ 0 w 106"/>
                  <a:gd name="T5" fmla="*/ 0 h 107"/>
                  <a:gd name="T6" fmla="*/ 0 w 106"/>
                  <a:gd name="T7" fmla="*/ 0 h 107"/>
                  <a:gd name="T8" fmla="*/ 0 w 106"/>
                  <a:gd name="T9" fmla="*/ 0 h 107"/>
                  <a:gd name="T10" fmla="*/ 0 w 106"/>
                  <a:gd name="T11" fmla="*/ 0 h 107"/>
                  <a:gd name="T12" fmla="*/ 0 w 106"/>
                  <a:gd name="T13" fmla="*/ 0 h 10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6" h="107">
                    <a:moveTo>
                      <a:pt x="106" y="54"/>
                    </a:moveTo>
                    <a:lnTo>
                      <a:pt x="106" y="54"/>
                    </a:lnTo>
                    <a:cubicBezTo>
                      <a:pt x="106" y="83"/>
                      <a:pt x="82" y="107"/>
                      <a:pt x="53" y="107"/>
                    </a:cubicBezTo>
                    <a:cubicBezTo>
                      <a:pt x="23" y="107"/>
                      <a:pt x="0" y="83"/>
                      <a:pt x="0" y="54"/>
                    </a:cubicBezTo>
                    <a:cubicBezTo>
                      <a:pt x="0" y="24"/>
                      <a:pt x="23" y="0"/>
                      <a:pt x="53" y="0"/>
                    </a:cubicBezTo>
                    <a:cubicBezTo>
                      <a:pt x="82" y="0"/>
                      <a:pt x="106" y="24"/>
                      <a:pt x="106" y="54"/>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1135" name="Freeform 1743"/>
              <p:cNvSpPr>
                <a:spLocks/>
              </p:cNvSpPr>
              <p:nvPr/>
            </p:nvSpPr>
            <p:spPr bwMode="auto">
              <a:xfrm>
                <a:off x="4326" y="2484"/>
                <a:ext cx="37" cy="36"/>
              </a:xfrm>
              <a:custGeom>
                <a:avLst/>
                <a:gdLst>
                  <a:gd name="T0" fmla="*/ 0 w 106"/>
                  <a:gd name="T1" fmla="*/ 0 h 107"/>
                  <a:gd name="T2" fmla="*/ 0 w 106"/>
                  <a:gd name="T3" fmla="*/ 0 h 107"/>
                  <a:gd name="T4" fmla="*/ 0 w 106"/>
                  <a:gd name="T5" fmla="*/ 0 h 107"/>
                  <a:gd name="T6" fmla="*/ 0 w 106"/>
                  <a:gd name="T7" fmla="*/ 0 h 107"/>
                  <a:gd name="T8" fmla="*/ 0 w 106"/>
                  <a:gd name="T9" fmla="*/ 0 h 107"/>
                  <a:gd name="T10" fmla="*/ 0 w 106"/>
                  <a:gd name="T11" fmla="*/ 0 h 107"/>
                  <a:gd name="T12" fmla="*/ 0 w 106"/>
                  <a:gd name="T13" fmla="*/ 0 h 10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6" h="107">
                    <a:moveTo>
                      <a:pt x="106" y="54"/>
                    </a:moveTo>
                    <a:lnTo>
                      <a:pt x="106" y="54"/>
                    </a:lnTo>
                    <a:cubicBezTo>
                      <a:pt x="106" y="83"/>
                      <a:pt x="82" y="107"/>
                      <a:pt x="53" y="107"/>
                    </a:cubicBezTo>
                    <a:cubicBezTo>
                      <a:pt x="23" y="107"/>
                      <a:pt x="0" y="83"/>
                      <a:pt x="0" y="54"/>
                    </a:cubicBezTo>
                    <a:cubicBezTo>
                      <a:pt x="0" y="24"/>
                      <a:pt x="23" y="0"/>
                      <a:pt x="53" y="0"/>
                    </a:cubicBezTo>
                    <a:cubicBezTo>
                      <a:pt x="82" y="0"/>
                      <a:pt x="106" y="24"/>
                      <a:pt x="106" y="5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36" name="Freeform 1744"/>
              <p:cNvSpPr>
                <a:spLocks/>
              </p:cNvSpPr>
              <p:nvPr/>
            </p:nvSpPr>
            <p:spPr bwMode="auto">
              <a:xfrm>
                <a:off x="4433" y="22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37" name="Freeform 1745"/>
              <p:cNvSpPr>
                <a:spLocks/>
              </p:cNvSpPr>
              <p:nvPr/>
            </p:nvSpPr>
            <p:spPr bwMode="auto">
              <a:xfrm>
                <a:off x="4433" y="22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38" name="Freeform 1746"/>
              <p:cNvSpPr>
                <a:spLocks/>
              </p:cNvSpPr>
              <p:nvPr/>
            </p:nvSpPr>
            <p:spPr bwMode="auto">
              <a:xfrm>
                <a:off x="5280" y="28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704"/>
              </a:solidFill>
              <a:ln w="0">
                <a:solidFill>
                  <a:srgbClr val="000000"/>
                </a:solidFill>
                <a:prstDash val="solid"/>
                <a:round/>
                <a:headEnd/>
                <a:tailEnd/>
              </a:ln>
            </p:spPr>
            <p:txBody>
              <a:bodyPr/>
              <a:lstStyle/>
              <a:p>
                <a:endParaRPr lang="en-US">
                  <a:solidFill>
                    <a:srgbClr val="FFFFFF"/>
                  </a:solidFill>
                </a:endParaRPr>
              </a:p>
            </p:txBody>
          </p:sp>
          <p:sp>
            <p:nvSpPr>
              <p:cNvPr id="221139" name="Freeform 1747"/>
              <p:cNvSpPr>
                <a:spLocks/>
              </p:cNvSpPr>
              <p:nvPr/>
            </p:nvSpPr>
            <p:spPr bwMode="auto">
              <a:xfrm>
                <a:off x="5280" y="28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40" name="Freeform 1748"/>
              <p:cNvSpPr>
                <a:spLocks/>
              </p:cNvSpPr>
              <p:nvPr/>
            </p:nvSpPr>
            <p:spPr bwMode="auto">
              <a:xfrm>
                <a:off x="3261" y="264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41" name="Freeform 1749"/>
              <p:cNvSpPr>
                <a:spLocks/>
              </p:cNvSpPr>
              <p:nvPr/>
            </p:nvSpPr>
            <p:spPr bwMode="auto">
              <a:xfrm>
                <a:off x="3261" y="264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42" name="Freeform 1750"/>
              <p:cNvSpPr>
                <a:spLocks/>
              </p:cNvSpPr>
              <p:nvPr/>
            </p:nvSpPr>
            <p:spPr bwMode="auto">
              <a:xfrm>
                <a:off x="4529" y="2073"/>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43" name="Freeform 1751"/>
              <p:cNvSpPr>
                <a:spLocks/>
              </p:cNvSpPr>
              <p:nvPr/>
            </p:nvSpPr>
            <p:spPr bwMode="auto">
              <a:xfrm>
                <a:off x="4529" y="2073"/>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44" name="Freeform 1752"/>
              <p:cNvSpPr>
                <a:spLocks/>
              </p:cNvSpPr>
              <p:nvPr/>
            </p:nvSpPr>
            <p:spPr bwMode="auto">
              <a:xfrm>
                <a:off x="3392" y="2731"/>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45" name="Freeform 1753"/>
              <p:cNvSpPr>
                <a:spLocks/>
              </p:cNvSpPr>
              <p:nvPr/>
            </p:nvSpPr>
            <p:spPr bwMode="auto">
              <a:xfrm>
                <a:off x="3392" y="2731"/>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46" name="Freeform 1754"/>
              <p:cNvSpPr>
                <a:spLocks/>
              </p:cNvSpPr>
              <p:nvPr/>
            </p:nvSpPr>
            <p:spPr bwMode="auto">
              <a:xfrm>
                <a:off x="5216" y="33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87CE26"/>
              </a:solidFill>
              <a:ln w="0">
                <a:solidFill>
                  <a:srgbClr val="000000"/>
                </a:solidFill>
                <a:prstDash val="solid"/>
                <a:round/>
                <a:headEnd/>
                <a:tailEnd/>
              </a:ln>
            </p:spPr>
            <p:txBody>
              <a:bodyPr/>
              <a:lstStyle/>
              <a:p>
                <a:endParaRPr lang="en-US">
                  <a:solidFill>
                    <a:srgbClr val="FFFFFF"/>
                  </a:solidFill>
                </a:endParaRPr>
              </a:p>
            </p:txBody>
          </p:sp>
          <p:sp>
            <p:nvSpPr>
              <p:cNvPr id="221147" name="Freeform 1755"/>
              <p:cNvSpPr>
                <a:spLocks/>
              </p:cNvSpPr>
              <p:nvPr/>
            </p:nvSpPr>
            <p:spPr bwMode="auto">
              <a:xfrm>
                <a:off x="5216" y="33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48" name="Freeform 1756"/>
              <p:cNvSpPr>
                <a:spLocks/>
              </p:cNvSpPr>
              <p:nvPr/>
            </p:nvSpPr>
            <p:spPr bwMode="auto">
              <a:xfrm>
                <a:off x="3371" y="27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039E56"/>
              </a:solidFill>
              <a:ln w="0">
                <a:solidFill>
                  <a:srgbClr val="000000"/>
                </a:solidFill>
                <a:prstDash val="solid"/>
                <a:round/>
                <a:headEnd/>
                <a:tailEnd/>
              </a:ln>
            </p:spPr>
            <p:txBody>
              <a:bodyPr/>
              <a:lstStyle/>
              <a:p>
                <a:endParaRPr lang="en-US">
                  <a:solidFill>
                    <a:srgbClr val="FFFFFF"/>
                  </a:solidFill>
                </a:endParaRPr>
              </a:p>
            </p:txBody>
          </p:sp>
          <p:sp>
            <p:nvSpPr>
              <p:cNvPr id="221149" name="Freeform 1757"/>
              <p:cNvSpPr>
                <a:spLocks/>
              </p:cNvSpPr>
              <p:nvPr/>
            </p:nvSpPr>
            <p:spPr bwMode="auto">
              <a:xfrm>
                <a:off x="3371" y="27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50" name="Freeform 1758"/>
              <p:cNvSpPr>
                <a:spLocks/>
              </p:cNvSpPr>
              <p:nvPr/>
            </p:nvSpPr>
            <p:spPr bwMode="auto">
              <a:xfrm>
                <a:off x="3388" y="2772"/>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51" name="Freeform 1759"/>
              <p:cNvSpPr>
                <a:spLocks/>
              </p:cNvSpPr>
              <p:nvPr/>
            </p:nvSpPr>
            <p:spPr bwMode="auto">
              <a:xfrm>
                <a:off x="3388" y="2772"/>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52" name="Freeform 1760"/>
              <p:cNvSpPr>
                <a:spLocks/>
              </p:cNvSpPr>
              <p:nvPr/>
            </p:nvSpPr>
            <p:spPr bwMode="auto">
              <a:xfrm>
                <a:off x="5134" y="292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ACD91A"/>
              </a:solidFill>
              <a:ln w="0">
                <a:solidFill>
                  <a:srgbClr val="000000"/>
                </a:solidFill>
                <a:prstDash val="solid"/>
                <a:round/>
                <a:headEnd/>
                <a:tailEnd/>
              </a:ln>
            </p:spPr>
            <p:txBody>
              <a:bodyPr/>
              <a:lstStyle/>
              <a:p>
                <a:endParaRPr lang="en-US">
                  <a:solidFill>
                    <a:srgbClr val="FFFFFF"/>
                  </a:solidFill>
                </a:endParaRPr>
              </a:p>
            </p:txBody>
          </p:sp>
          <p:sp>
            <p:nvSpPr>
              <p:cNvPr id="221153" name="Freeform 1761"/>
              <p:cNvSpPr>
                <a:spLocks/>
              </p:cNvSpPr>
              <p:nvPr/>
            </p:nvSpPr>
            <p:spPr bwMode="auto">
              <a:xfrm>
                <a:off x="5134" y="292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54" name="Freeform 1762"/>
              <p:cNvSpPr>
                <a:spLocks/>
              </p:cNvSpPr>
              <p:nvPr/>
            </p:nvSpPr>
            <p:spPr bwMode="auto">
              <a:xfrm>
                <a:off x="4568" y="2073"/>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55" name="Freeform 1763"/>
              <p:cNvSpPr>
                <a:spLocks/>
              </p:cNvSpPr>
              <p:nvPr/>
            </p:nvSpPr>
            <p:spPr bwMode="auto">
              <a:xfrm>
                <a:off x="4568" y="2073"/>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56" name="Freeform 1764"/>
              <p:cNvSpPr>
                <a:spLocks/>
              </p:cNvSpPr>
              <p:nvPr/>
            </p:nvSpPr>
            <p:spPr bwMode="auto">
              <a:xfrm>
                <a:off x="3243" y="2772"/>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57" name="Freeform 1765"/>
              <p:cNvSpPr>
                <a:spLocks/>
              </p:cNvSpPr>
              <p:nvPr/>
            </p:nvSpPr>
            <p:spPr bwMode="auto">
              <a:xfrm>
                <a:off x="3243" y="2772"/>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58" name="Freeform 1766"/>
              <p:cNvSpPr>
                <a:spLocks/>
              </p:cNvSpPr>
              <p:nvPr/>
            </p:nvSpPr>
            <p:spPr bwMode="auto">
              <a:xfrm>
                <a:off x="3983" y="3072"/>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59" name="Freeform 1767"/>
              <p:cNvSpPr>
                <a:spLocks/>
              </p:cNvSpPr>
              <p:nvPr/>
            </p:nvSpPr>
            <p:spPr bwMode="auto">
              <a:xfrm>
                <a:off x="3983" y="3072"/>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60" name="Freeform 1768"/>
              <p:cNvSpPr>
                <a:spLocks/>
              </p:cNvSpPr>
              <p:nvPr/>
            </p:nvSpPr>
            <p:spPr bwMode="auto">
              <a:xfrm>
                <a:off x="3629" y="19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61" name="Freeform 1769"/>
              <p:cNvSpPr>
                <a:spLocks/>
              </p:cNvSpPr>
              <p:nvPr/>
            </p:nvSpPr>
            <p:spPr bwMode="auto">
              <a:xfrm>
                <a:off x="3629" y="19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62" name="Freeform 1770"/>
              <p:cNvSpPr>
                <a:spLocks/>
              </p:cNvSpPr>
              <p:nvPr/>
            </p:nvSpPr>
            <p:spPr bwMode="auto">
              <a:xfrm>
                <a:off x="4139" y="2503"/>
                <a:ext cx="35" cy="33"/>
              </a:xfrm>
              <a:custGeom>
                <a:avLst/>
                <a:gdLst>
                  <a:gd name="T0" fmla="*/ 0 w 98"/>
                  <a:gd name="T1" fmla="*/ 0 h 97"/>
                  <a:gd name="T2" fmla="*/ 0 w 98"/>
                  <a:gd name="T3" fmla="*/ 0 h 97"/>
                  <a:gd name="T4" fmla="*/ 0 w 98"/>
                  <a:gd name="T5" fmla="*/ 0 h 97"/>
                  <a:gd name="T6" fmla="*/ 0 w 98"/>
                  <a:gd name="T7" fmla="*/ 0 h 97"/>
                  <a:gd name="T8" fmla="*/ 0 w 98"/>
                  <a:gd name="T9" fmla="*/ 0 h 97"/>
                  <a:gd name="T10" fmla="*/ 0 w 98"/>
                  <a:gd name="T11" fmla="*/ 0 h 97"/>
                  <a:gd name="T12" fmla="*/ 0 w 98"/>
                  <a:gd name="T13" fmla="*/ 0 h 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 h="97">
                    <a:moveTo>
                      <a:pt x="98" y="49"/>
                    </a:moveTo>
                    <a:lnTo>
                      <a:pt x="98" y="49"/>
                    </a:lnTo>
                    <a:cubicBezTo>
                      <a:pt x="98" y="76"/>
                      <a:pt x="77" y="97"/>
                      <a:pt x="49" y="97"/>
                    </a:cubicBezTo>
                    <a:cubicBezTo>
                      <a:pt x="22" y="97"/>
                      <a:pt x="0" y="76"/>
                      <a:pt x="0" y="49"/>
                    </a:cubicBezTo>
                    <a:cubicBezTo>
                      <a:pt x="0" y="21"/>
                      <a:pt x="22" y="0"/>
                      <a:pt x="49" y="0"/>
                    </a:cubicBezTo>
                    <a:cubicBezTo>
                      <a:pt x="77" y="0"/>
                      <a:pt x="98" y="21"/>
                      <a:pt x="98" y="49"/>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1163" name="Freeform 1771"/>
              <p:cNvSpPr>
                <a:spLocks/>
              </p:cNvSpPr>
              <p:nvPr/>
            </p:nvSpPr>
            <p:spPr bwMode="auto">
              <a:xfrm>
                <a:off x="4139" y="2503"/>
                <a:ext cx="35" cy="33"/>
              </a:xfrm>
              <a:custGeom>
                <a:avLst/>
                <a:gdLst>
                  <a:gd name="T0" fmla="*/ 0 w 98"/>
                  <a:gd name="T1" fmla="*/ 0 h 97"/>
                  <a:gd name="T2" fmla="*/ 0 w 98"/>
                  <a:gd name="T3" fmla="*/ 0 h 97"/>
                  <a:gd name="T4" fmla="*/ 0 w 98"/>
                  <a:gd name="T5" fmla="*/ 0 h 97"/>
                  <a:gd name="T6" fmla="*/ 0 w 98"/>
                  <a:gd name="T7" fmla="*/ 0 h 97"/>
                  <a:gd name="T8" fmla="*/ 0 w 98"/>
                  <a:gd name="T9" fmla="*/ 0 h 97"/>
                  <a:gd name="T10" fmla="*/ 0 w 98"/>
                  <a:gd name="T11" fmla="*/ 0 h 97"/>
                  <a:gd name="T12" fmla="*/ 0 w 98"/>
                  <a:gd name="T13" fmla="*/ 0 h 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 h="97">
                    <a:moveTo>
                      <a:pt x="98" y="49"/>
                    </a:moveTo>
                    <a:lnTo>
                      <a:pt x="98" y="49"/>
                    </a:lnTo>
                    <a:cubicBezTo>
                      <a:pt x="98" y="76"/>
                      <a:pt x="77" y="97"/>
                      <a:pt x="49" y="97"/>
                    </a:cubicBezTo>
                    <a:cubicBezTo>
                      <a:pt x="22" y="97"/>
                      <a:pt x="0" y="76"/>
                      <a:pt x="0" y="49"/>
                    </a:cubicBezTo>
                    <a:cubicBezTo>
                      <a:pt x="0" y="21"/>
                      <a:pt x="22" y="0"/>
                      <a:pt x="49" y="0"/>
                    </a:cubicBezTo>
                    <a:cubicBezTo>
                      <a:pt x="77" y="0"/>
                      <a:pt x="98" y="21"/>
                      <a:pt x="98" y="49"/>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64" name="Freeform 1772"/>
              <p:cNvSpPr>
                <a:spLocks/>
              </p:cNvSpPr>
              <p:nvPr/>
            </p:nvSpPr>
            <p:spPr bwMode="auto">
              <a:xfrm>
                <a:off x="4840" y="234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65" name="Freeform 1773"/>
              <p:cNvSpPr>
                <a:spLocks/>
              </p:cNvSpPr>
              <p:nvPr/>
            </p:nvSpPr>
            <p:spPr bwMode="auto">
              <a:xfrm>
                <a:off x="4840" y="234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66" name="Freeform 1774"/>
              <p:cNvSpPr>
                <a:spLocks/>
              </p:cNvSpPr>
              <p:nvPr/>
            </p:nvSpPr>
            <p:spPr bwMode="auto">
              <a:xfrm>
                <a:off x="3218" y="28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6CE26"/>
              </a:solidFill>
              <a:ln w="0">
                <a:solidFill>
                  <a:srgbClr val="000000"/>
                </a:solidFill>
                <a:prstDash val="solid"/>
                <a:round/>
                <a:headEnd/>
                <a:tailEnd/>
              </a:ln>
            </p:spPr>
            <p:txBody>
              <a:bodyPr/>
              <a:lstStyle/>
              <a:p>
                <a:endParaRPr lang="en-US">
                  <a:solidFill>
                    <a:srgbClr val="FFFFFF"/>
                  </a:solidFill>
                </a:endParaRPr>
              </a:p>
            </p:txBody>
          </p:sp>
          <p:sp>
            <p:nvSpPr>
              <p:cNvPr id="221167" name="Freeform 1775"/>
              <p:cNvSpPr>
                <a:spLocks/>
              </p:cNvSpPr>
              <p:nvPr/>
            </p:nvSpPr>
            <p:spPr bwMode="auto">
              <a:xfrm>
                <a:off x="3218" y="28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68" name="Freeform 1776"/>
              <p:cNvSpPr>
                <a:spLocks/>
              </p:cNvSpPr>
              <p:nvPr/>
            </p:nvSpPr>
            <p:spPr bwMode="auto">
              <a:xfrm>
                <a:off x="5248" y="3505"/>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69" name="Freeform 1777"/>
              <p:cNvSpPr>
                <a:spLocks/>
              </p:cNvSpPr>
              <p:nvPr/>
            </p:nvSpPr>
            <p:spPr bwMode="auto">
              <a:xfrm>
                <a:off x="5248" y="3505"/>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70" name="Freeform 1778"/>
              <p:cNvSpPr>
                <a:spLocks/>
              </p:cNvSpPr>
              <p:nvPr/>
            </p:nvSpPr>
            <p:spPr bwMode="auto">
              <a:xfrm>
                <a:off x="4412" y="280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46B20"/>
              </a:solidFill>
              <a:ln w="0">
                <a:solidFill>
                  <a:srgbClr val="000000"/>
                </a:solidFill>
                <a:prstDash val="solid"/>
                <a:round/>
                <a:headEnd/>
                <a:tailEnd/>
              </a:ln>
            </p:spPr>
            <p:txBody>
              <a:bodyPr/>
              <a:lstStyle/>
              <a:p>
                <a:endParaRPr lang="en-US">
                  <a:solidFill>
                    <a:srgbClr val="FFFFFF"/>
                  </a:solidFill>
                </a:endParaRPr>
              </a:p>
            </p:txBody>
          </p:sp>
          <p:sp>
            <p:nvSpPr>
              <p:cNvPr id="221171" name="Freeform 1779"/>
              <p:cNvSpPr>
                <a:spLocks/>
              </p:cNvSpPr>
              <p:nvPr/>
            </p:nvSpPr>
            <p:spPr bwMode="auto">
              <a:xfrm>
                <a:off x="4412" y="280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72" name="Freeform 1780"/>
              <p:cNvSpPr>
                <a:spLocks/>
              </p:cNvSpPr>
              <p:nvPr/>
            </p:nvSpPr>
            <p:spPr bwMode="auto">
              <a:xfrm>
                <a:off x="4646" y="20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B6DC17"/>
              </a:solidFill>
              <a:ln w="0">
                <a:solidFill>
                  <a:srgbClr val="000000"/>
                </a:solidFill>
                <a:prstDash val="solid"/>
                <a:round/>
                <a:headEnd/>
                <a:tailEnd/>
              </a:ln>
            </p:spPr>
            <p:txBody>
              <a:bodyPr/>
              <a:lstStyle/>
              <a:p>
                <a:endParaRPr lang="en-US">
                  <a:solidFill>
                    <a:srgbClr val="FFFFFF"/>
                  </a:solidFill>
                </a:endParaRPr>
              </a:p>
            </p:txBody>
          </p:sp>
          <p:sp>
            <p:nvSpPr>
              <p:cNvPr id="221173" name="Freeform 1781"/>
              <p:cNvSpPr>
                <a:spLocks/>
              </p:cNvSpPr>
              <p:nvPr/>
            </p:nvSpPr>
            <p:spPr bwMode="auto">
              <a:xfrm>
                <a:off x="4646" y="20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74" name="Freeform 1782"/>
              <p:cNvSpPr>
                <a:spLocks/>
              </p:cNvSpPr>
              <p:nvPr/>
            </p:nvSpPr>
            <p:spPr bwMode="auto">
              <a:xfrm>
                <a:off x="3583" y="186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75" name="Freeform 1783"/>
              <p:cNvSpPr>
                <a:spLocks/>
              </p:cNvSpPr>
              <p:nvPr/>
            </p:nvSpPr>
            <p:spPr bwMode="auto">
              <a:xfrm>
                <a:off x="3583" y="186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76" name="Freeform 1784"/>
              <p:cNvSpPr>
                <a:spLocks/>
              </p:cNvSpPr>
              <p:nvPr/>
            </p:nvSpPr>
            <p:spPr bwMode="auto">
              <a:xfrm>
                <a:off x="4267" y="346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77" name="Freeform 1785"/>
              <p:cNvSpPr>
                <a:spLocks/>
              </p:cNvSpPr>
              <p:nvPr/>
            </p:nvSpPr>
            <p:spPr bwMode="auto">
              <a:xfrm>
                <a:off x="4267" y="346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78" name="Freeform 1786"/>
              <p:cNvSpPr>
                <a:spLocks/>
              </p:cNvSpPr>
              <p:nvPr/>
            </p:nvSpPr>
            <p:spPr bwMode="auto">
              <a:xfrm>
                <a:off x="3346" y="28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37B640"/>
              </a:solidFill>
              <a:ln w="0">
                <a:solidFill>
                  <a:srgbClr val="000000"/>
                </a:solidFill>
                <a:prstDash val="solid"/>
                <a:round/>
                <a:headEnd/>
                <a:tailEnd/>
              </a:ln>
            </p:spPr>
            <p:txBody>
              <a:bodyPr/>
              <a:lstStyle/>
              <a:p>
                <a:endParaRPr lang="en-US">
                  <a:solidFill>
                    <a:srgbClr val="FFFFFF"/>
                  </a:solidFill>
                </a:endParaRPr>
              </a:p>
            </p:txBody>
          </p:sp>
          <p:sp>
            <p:nvSpPr>
              <p:cNvPr id="221179" name="Freeform 1787"/>
              <p:cNvSpPr>
                <a:spLocks/>
              </p:cNvSpPr>
              <p:nvPr/>
            </p:nvSpPr>
            <p:spPr bwMode="auto">
              <a:xfrm>
                <a:off x="3346" y="28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80" name="Freeform 1788"/>
              <p:cNvSpPr>
                <a:spLocks/>
              </p:cNvSpPr>
              <p:nvPr/>
            </p:nvSpPr>
            <p:spPr bwMode="auto">
              <a:xfrm>
                <a:off x="3796" y="325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81" name="Freeform 1789"/>
              <p:cNvSpPr>
                <a:spLocks/>
              </p:cNvSpPr>
              <p:nvPr/>
            </p:nvSpPr>
            <p:spPr bwMode="auto">
              <a:xfrm>
                <a:off x="3796" y="325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82" name="Freeform 1790"/>
              <p:cNvSpPr>
                <a:spLocks/>
              </p:cNvSpPr>
              <p:nvPr/>
            </p:nvSpPr>
            <p:spPr bwMode="auto">
              <a:xfrm>
                <a:off x="4262" y="2580"/>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1" y="65"/>
                      <a:pt x="33" y="65"/>
                    </a:cubicBezTo>
                    <a:cubicBezTo>
                      <a:pt x="15" y="65"/>
                      <a:pt x="0" y="50"/>
                      <a:pt x="0" y="33"/>
                    </a:cubicBezTo>
                    <a:cubicBezTo>
                      <a:pt x="0" y="15"/>
                      <a:pt x="15" y="0"/>
                      <a:pt x="33" y="0"/>
                    </a:cubicBezTo>
                    <a:cubicBezTo>
                      <a:pt x="51" y="0"/>
                      <a:pt x="65" y="15"/>
                      <a:pt x="65" y="33"/>
                    </a:cubicBezTo>
                    <a:close/>
                  </a:path>
                </a:pathLst>
              </a:custGeom>
              <a:solidFill>
                <a:srgbClr val="F6881F"/>
              </a:solidFill>
              <a:ln w="0">
                <a:solidFill>
                  <a:srgbClr val="000000"/>
                </a:solidFill>
                <a:prstDash val="solid"/>
                <a:round/>
                <a:headEnd/>
                <a:tailEnd/>
              </a:ln>
            </p:spPr>
            <p:txBody>
              <a:bodyPr/>
              <a:lstStyle/>
              <a:p>
                <a:endParaRPr lang="en-US">
                  <a:solidFill>
                    <a:srgbClr val="FFFFFF"/>
                  </a:solidFill>
                </a:endParaRPr>
              </a:p>
            </p:txBody>
          </p:sp>
          <p:sp>
            <p:nvSpPr>
              <p:cNvPr id="221183" name="Freeform 1791"/>
              <p:cNvSpPr>
                <a:spLocks/>
              </p:cNvSpPr>
              <p:nvPr/>
            </p:nvSpPr>
            <p:spPr bwMode="auto">
              <a:xfrm>
                <a:off x="4262" y="2580"/>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1" y="65"/>
                      <a:pt x="33" y="65"/>
                    </a:cubicBezTo>
                    <a:cubicBezTo>
                      <a:pt x="15" y="65"/>
                      <a:pt x="0" y="50"/>
                      <a:pt x="0" y="33"/>
                    </a:cubicBezTo>
                    <a:cubicBezTo>
                      <a:pt x="0" y="15"/>
                      <a:pt x="15" y="0"/>
                      <a:pt x="33" y="0"/>
                    </a:cubicBezTo>
                    <a:cubicBezTo>
                      <a:pt x="51" y="0"/>
                      <a:pt x="65" y="15"/>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84" name="Freeform 1792"/>
              <p:cNvSpPr>
                <a:spLocks/>
              </p:cNvSpPr>
              <p:nvPr/>
            </p:nvSpPr>
            <p:spPr bwMode="auto">
              <a:xfrm>
                <a:off x="3530" y="1895"/>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85" name="Freeform 1793"/>
              <p:cNvSpPr>
                <a:spLocks/>
              </p:cNvSpPr>
              <p:nvPr/>
            </p:nvSpPr>
            <p:spPr bwMode="auto">
              <a:xfrm>
                <a:off x="3530" y="1895"/>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86" name="Freeform 1794"/>
              <p:cNvSpPr>
                <a:spLocks/>
              </p:cNvSpPr>
              <p:nvPr/>
            </p:nvSpPr>
            <p:spPr bwMode="auto">
              <a:xfrm>
                <a:off x="4188" y="2577"/>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30B442"/>
              </a:solidFill>
              <a:ln w="0">
                <a:solidFill>
                  <a:srgbClr val="000000"/>
                </a:solidFill>
                <a:prstDash val="solid"/>
                <a:round/>
                <a:headEnd/>
                <a:tailEnd/>
              </a:ln>
            </p:spPr>
            <p:txBody>
              <a:bodyPr/>
              <a:lstStyle/>
              <a:p>
                <a:endParaRPr lang="en-US">
                  <a:solidFill>
                    <a:srgbClr val="FFFFFF"/>
                  </a:solidFill>
                </a:endParaRPr>
              </a:p>
            </p:txBody>
          </p:sp>
          <p:sp>
            <p:nvSpPr>
              <p:cNvPr id="221187" name="Freeform 1795"/>
              <p:cNvSpPr>
                <a:spLocks/>
              </p:cNvSpPr>
              <p:nvPr/>
            </p:nvSpPr>
            <p:spPr bwMode="auto">
              <a:xfrm>
                <a:off x="4188" y="2577"/>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88" name="Freeform 1796"/>
              <p:cNvSpPr>
                <a:spLocks/>
              </p:cNvSpPr>
              <p:nvPr/>
            </p:nvSpPr>
            <p:spPr bwMode="auto">
              <a:xfrm>
                <a:off x="4270" y="351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89" name="Freeform 1797"/>
              <p:cNvSpPr>
                <a:spLocks/>
              </p:cNvSpPr>
              <p:nvPr/>
            </p:nvSpPr>
            <p:spPr bwMode="auto">
              <a:xfrm>
                <a:off x="4270" y="351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90" name="Freeform 1798"/>
              <p:cNvSpPr>
                <a:spLocks/>
              </p:cNvSpPr>
              <p:nvPr/>
            </p:nvSpPr>
            <p:spPr bwMode="auto">
              <a:xfrm>
                <a:off x="3898" y="302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91" name="Freeform 1799"/>
              <p:cNvSpPr>
                <a:spLocks/>
              </p:cNvSpPr>
              <p:nvPr/>
            </p:nvSpPr>
            <p:spPr bwMode="auto">
              <a:xfrm>
                <a:off x="3898" y="302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92" name="Freeform 1800"/>
              <p:cNvSpPr>
                <a:spLocks/>
              </p:cNvSpPr>
              <p:nvPr/>
            </p:nvSpPr>
            <p:spPr bwMode="auto">
              <a:xfrm>
                <a:off x="4479" y="172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7951E"/>
              </a:solidFill>
              <a:ln w="0">
                <a:solidFill>
                  <a:srgbClr val="000000"/>
                </a:solidFill>
                <a:prstDash val="solid"/>
                <a:round/>
                <a:headEnd/>
                <a:tailEnd/>
              </a:ln>
            </p:spPr>
            <p:txBody>
              <a:bodyPr/>
              <a:lstStyle/>
              <a:p>
                <a:endParaRPr lang="en-US">
                  <a:solidFill>
                    <a:srgbClr val="FFFFFF"/>
                  </a:solidFill>
                </a:endParaRPr>
              </a:p>
            </p:txBody>
          </p:sp>
          <p:sp>
            <p:nvSpPr>
              <p:cNvPr id="221193" name="Freeform 1801"/>
              <p:cNvSpPr>
                <a:spLocks/>
              </p:cNvSpPr>
              <p:nvPr/>
            </p:nvSpPr>
            <p:spPr bwMode="auto">
              <a:xfrm>
                <a:off x="4479" y="172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94" name="Freeform 1802"/>
              <p:cNvSpPr>
                <a:spLocks/>
              </p:cNvSpPr>
              <p:nvPr/>
            </p:nvSpPr>
            <p:spPr bwMode="auto">
              <a:xfrm>
                <a:off x="4571" y="166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195" name="Freeform 1803"/>
              <p:cNvSpPr>
                <a:spLocks/>
              </p:cNvSpPr>
              <p:nvPr/>
            </p:nvSpPr>
            <p:spPr bwMode="auto">
              <a:xfrm>
                <a:off x="4571" y="166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96" name="Freeform 1804"/>
              <p:cNvSpPr>
                <a:spLocks/>
              </p:cNvSpPr>
              <p:nvPr/>
            </p:nvSpPr>
            <p:spPr bwMode="auto">
              <a:xfrm>
                <a:off x="4036" y="2383"/>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2E3192"/>
              </a:solidFill>
              <a:ln w="0">
                <a:solidFill>
                  <a:srgbClr val="000000"/>
                </a:solidFill>
                <a:prstDash val="solid"/>
                <a:round/>
                <a:headEnd/>
                <a:tailEnd/>
              </a:ln>
            </p:spPr>
            <p:txBody>
              <a:bodyPr/>
              <a:lstStyle/>
              <a:p>
                <a:endParaRPr lang="en-US">
                  <a:solidFill>
                    <a:srgbClr val="FFFFFF"/>
                  </a:solidFill>
                </a:endParaRPr>
              </a:p>
            </p:txBody>
          </p:sp>
          <p:sp>
            <p:nvSpPr>
              <p:cNvPr id="221197" name="Freeform 1805"/>
              <p:cNvSpPr>
                <a:spLocks/>
              </p:cNvSpPr>
              <p:nvPr/>
            </p:nvSpPr>
            <p:spPr bwMode="auto">
              <a:xfrm>
                <a:off x="4036" y="2383"/>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198" name="Freeform 1806"/>
              <p:cNvSpPr>
                <a:spLocks/>
              </p:cNvSpPr>
              <p:nvPr/>
            </p:nvSpPr>
            <p:spPr bwMode="auto">
              <a:xfrm>
                <a:off x="4295" y="257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221199" name="Freeform 1807"/>
              <p:cNvSpPr>
                <a:spLocks/>
              </p:cNvSpPr>
              <p:nvPr/>
            </p:nvSpPr>
            <p:spPr bwMode="auto">
              <a:xfrm>
                <a:off x="4295" y="257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00" name="Freeform 1808"/>
              <p:cNvSpPr>
                <a:spLocks/>
              </p:cNvSpPr>
              <p:nvPr/>
            </p:nvSpPr>
            <p:spPr bwMode="auto">
              <a:xfrm>
                <a:off x="3895" y="153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5FC233"/>
              </a:solidFill>
              <a:ln w="0">
                <a:solidFill>
                  <a:srgbClr val="000000"/>
                </a:solidFill>
                <a:prstDash val="solid"/>
                <a:round/>
                <a:headEnd/>
                <a:tailEnd/>
              </a:ln>
            </p:spPr>
            <p:txBody>
              <a:bodyPr/>
              <a:lstStyle/>
              <a:p>
                <a:endParaRPr lang="en-US">
                  <a:solidFill>
                    <a:srgbClr val="FFFFFF"/>
                  </a:solidFill>
                </a:endParaRPr>
              </a:p>
            </p:txBody>
          </p:sp>
          <p:sp>
            <p:nvSpPr>
              <p:cNvPr id="221201" name="Freeform 1809"/>
              <p:cNvSpPr>
                <a:spLocks/>
              </p:cNvSpPr>
              <p:nvPr/>
            </p:nvSpPr>
            <p:spPr bwMode="auto">
              <a:xfrm>
                <a:off x="3895" y="153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02" name="Freeform 1810"/>
              <p:cNvSpPr>
                <a:spLocks/>
              </p:cNvSpPr>
              <p:nvPr/>
            </p:nvSpPr>
            <p:spPr bwMode="auto">
              <a:xfrm>
                <a:off x="3817" y="145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56C036"/>
              </a:solidFill>
              <a:ln w="0">
                <a:solidFill>
                  <a:srgbClr val="000000"/>
                </a:solidFill>
                <a:prstDash val="solid"/>
                <a:round/>
                <a:headEnd/>
                <a:tailEnd/>
              </a:ln>
            </p:spPr>
            <p:txBody>
              <a:bodyPr/>
              <a:lstStyle/>
              <a:p>
                <a:endParaRPr lang="en-US">
                  <a:solidFill>
                    <a:srgbClr val="FFFFFF"/>
                  </a:solidFill>
                </a:endParaRPr>
              </a:p>
            </p:txBody>
          </p:sp>
          <p:sp>
            <p:nvSpPr>
              <p:cNvPr id="221203" name="Freeform 1811"/>
              <p:cNvSpPr>
                <a:spLocks/>
              </p:cNvSpPr>
              <p:nvPr/>
            </p:nvSpPr>
            <p:spPr bwMode="auto">
              <a:xfrm>
                <a:off x="3817" y="145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04" name="Freeform 1812"/>
              <p:cNvSpPr>
                <a:spLocks/>
              </p:cNvSpPr>
              <p:nvPr/>
            </p:nvSpPr>
            <p:spPr bwMode="auto">
              <a:xfrm>
                <a:off x="3218" y="26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77CA2B"/>
              </a:solidFill>
              <a:ln w="0">
                <a:solidFill>
                  <a:srgbClr val="000000"/>
                </a:solidFill>
                <a:prstDash val="solid"/>
                <a:round/>
                <a:headEnd/>
                <a:tailEnd/>
              </a:ln>
            </p:spPr>
            <p:txBody>
              <a:bodyPr/>
              <a:lstStyle/>
              <a:p>
                <a:endParaRPr lang="en-US">
                  <a:solidFill>
                    <a:srgbClr val="FFFFFF"/>
                  </a:solidFill>
                </a:endParaRPr>
              </a:p>
            </p:txBody>
          </p:sp>
          <p:sp>
            <p:nvSpPr>
              <p:cNvPr id="221205" name="Freeform 1813"/>
              <p:cNvSpPr>
                <a:spLocks/>
              </p:cNvSpPr>
              <p:nvPr/>
            </p:nvSpPr>
            <p:spPr bwMode="auto">
              <a:xfrm>
                <a:off x="3218" y="26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06" name="Freeform 1814"/>
              <p:cNvSpPr>
                <a:spLocks/>
              </p:cNvSpPr>
              <p:nvPr/>
            </p:nvSpPr>
            <p:spPr bwMode="auto">
              <a:xfrm>
                <a:off x="4178" y="2519"/>
                <a:ext cx="36" cy="35"/>
              </a:xfrm>
              <a:custGeom>
                <a:avLst/>
                <a:gdLst>
                  <a:gd name="T0" fmla="*/ 0 w 103"/>
                  <a:gd name="T1" fmla="*/ 0 h 103"/>
                  <a:gd name="T2" fmla="*/ 0 w 103"/>
                  <a:gd name="T3" fmla="*/ 0 h 103"/>
                  <a:gd name="T4" fmla="*/ 0 w 103"/>
                  <a:gd name="T5" fmla="*/ 0 h 103"/>
                  <a:gd name="T6" fmla="*/ 0 w 103"/>
                  <a:gd name="T7" fmla="*/ 0 h 103"/>
                  <a:gd name="T8" fmla="*/ 0 w 103"/>
                  <a:gd name="T9" fmla="*/ 0 h 103"/>
                  <a:gd name="T10" fmla="*/ 0 w 103"/>
                  <a:gd name="T11" fmla="*/ 0 h 103"/>
                  <a:gd name="T12" fmla="*/ 0 w 103"/>
                  <a:gd name="T13" fmla="*/ 0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3" h="103">
                    <a:moveTo>
                      <a:pt x="103" y="52"/>
                    </a:moveTo>
                    <a:lnTo>
                      <a:pt x="103" y="52"/>
                    </a:lnTo>
                    <a:cubicBezTo>
                      <a:pt x="103" y="80"/>
                      <a:pt x="80" y="103"/>
                      <a:pt x="52" y="103"/>
                    </a:cubicBezTo>
                    <a:cubicBezTo>
                      <a:pt x="23" y="103"/>
                      <a:pt x="0" y="80"/>
                      <a:pt x="0" y="52"/>
                    </a:cubicBezTo>
                    <a:cubicBezTo>
                      <a:pt x="0" y="23"/>
                      <a:pt x="23" y="0"/>
                      <a:pt x="52" y="0"/>
                    </a:cubicBezTo>
                    <a:cubicBezTo>
                      <a:pt x="80" y="0"/>
                      <a:pt x="103" y="23"/>
                      <a:pt x="103" y="52"/>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1207" name="Freeform 1815"/>
              <p:cNvSpPr>
                <a:spLocks/>
              </p:cNvSpPr>
              <p:nvPr/>
            </p:nvSpPr>
            <p:spPr bwMode="auto">
              <a:xfrm>
                <a:off x="4178" y="2519"/>
                <a:ext cx="36" cy="35"/>
              </a:xfrm>
              <a:custGeom>
                <a:avLst/>
                <a:gdLst>
                  <a:gd name="T0" fmla="*/ 0 w 103"/>
                  <a:gd name="T1" fmla="*/ 0 h 103"/>
                  <a:gd name="T2" fmla="*/ 0 w 103"/>
                  <a:gd name="T3" fmla="*/ 0 h 103"/>
                  <a:gd name="T4" fmla="*/ 0 w 103"/>
                  <a:gd name="T5" fmla="*/ 0 h 103"/>
                  <a:gd name="T6" fmla="*/ 0 w 103"/>
                  <a:gd name="T7" fmla="*/ 0 h 103"/>
                  <a:gd name="T8" fmla="*/ 0 w 103"/>
                  <a:gd name="T9" fmla="*/ 0 h 103"/>
                  <a:gd name="T10" fmla="*/ 0 w 103"/>
                  <a:gd name="T11" fmla="*/ 0 h 103"/>
                  <a:gd name="T12" fmla="*/ 0 w 103"/>
                  <a:gd name="T13" fmla="*/ 0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3" h="103">
                    <a:moveTo>
                      <a:pt x="103" y="52"/>
                    </a:moveTo>
                    <a:lnTo>
                      <a:pt x="103" y="52"/>
                    </a:lnTo>
                    <a:cubicBezTo>
                      <a:pt x="103" y="80"/>
                      <a:pt x="80" y="103"/>
                      <a:pt x="52" y="103"/>
                    </a:cubicBezTo>
                    <a:cubicBezTo>
                      <a:pt x="23" y="103"/>
                      <a:pt x="0" y="80"/>
                      <a:pt x="0" y="52"/>
                    </a:cubicBezTo>
                    <a:cubicBezTo>
                      <a:pt x="0" y="23"/>
                      <a:pt x="23" y="0"/>
                      <a:pt x="52" y="0"/>
                    </a:cubicBezTo>
                    <a:cubicBezTo>
                      <a:pt x="80" y="0"/>
                      <a:pt x="103" y="23"/>
                      <a:pt x="103" y="5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08" name="Freeform 1816"/>
              <p:cNvSpPr>
                <a:spLocks/>
              </p:cNvSpPr>
              <p:nvPr/>
            </p:nvSpPr>
            <p:spPr bwMode="auto">
              <a:xfrm>
                <a:off x="4724" y="237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1209" name="Freeform 1817"/>
              <p:cNvSpPr>
                <a:spLocks/>
              </p:cNvSpPr>
              <p:nvPr/>
            </p:nvSpPr>
            <p:spPr bwMode="auto">
              <a:xfrm>
                <a:off x="4724" y="237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10" name="Freeform 1818"/>
              <p:cNvSpPr>
                <a:spLocks/>
              </p:cNvSpPr>
              <p:nvPr/>
            </p:nvSpPr>
            <p:spPr bwMode="auto">
              <a:xfrm>
                <a:off x="3357" y="27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0A8B60"/>
              </a:solidFill>
              <a:ln w="0">
                <a:solidFill>
                  <a:srgbClr val="000000"/>
                </a:solidFill>
                <a:prstDash val="solid"/>
                <a:round/>
                <a:headEnd/>
                <a:tailEnd/>
              </a:ln>
            </p:spPr>
            <p:txBody>
              <a:bodyPr/>
              <a:lstStyle/>
              <a:p>
                <a:endParaRPr lang="en-US">
                  <a:solidFill>
                    <a:srgbClr val="FFFFFF"/>
                  </a:solidFill>
                </a:endParaRPr>
              </a:p>
            </p:txBody>
          </p:sp>
          <p:sp>
            <p:nvSpPr>
              <p:cNvPr id="221211" name="Freeform 1819"/>
              <p:cNvSpPr>
                <a:spLocks/>
              </p:cNvSpPr>
              <p:nvPr/>
            </p:nvSpPr>
            <p:spPr bwMode="auto">
              <a:xfrm>
                <a:off x="3357" y="27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12" name="Freeform 1820"/>
              <p:cNvSpPr>
                <a:spLocks/>
              </p:cNvSpPr>
              <p:nvPr/>
            </p:nvSpPr>
            <p:spPr bwMode="auto">
              <a:xfrm>
                <a:off x="3760" y="142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213" name="Freeform 1821"/>
              <p:cNvSpPr>
                <a:spLocks/>
              </p:cNvSpPr>
              <p:nvPr/>
            </p:nvSpPr>
            <p:spPr bwMode="auto">
              <a:xfrm>
                <a:off x="3760" y="142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14" name="Freeform 1822"/>
              <p:cNvSpPr>
                <a:spLocks/>
              </p:cNvSpPr>
              <p:nvPr/>
            </p:nvSpPr>
            <p:spPr bwMode="auto">
              <a:xfrm>
                <a:off x="5294" y="357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63C332"/>
              </a:solidFill>
              <a:ln w="0">
                <a:solidFill>
                  <a:srgbClr val="000000"/>
                </a:solidFill>
                <a:prstDash val="solid"/>
                <a:round/>
                <a:headEnd/>
                <a:tailEnd/>
              </a:ln>
            </p:spPr>
            <p:txBody>
              <a:bodyPr/>
              <a:lstStyle/>
              <a:p>
                <a:endParaRPr lang="en-US">
                  <a:solidFill>
                    <a:srgbClr val="FFFFFF"/>
                  </a:solidFill>
                </a:endParaRPr>
              </a:p>
            </p:txBody>
          </p:sp>
          <p:sp>
            <p:nvSpPr>
              <p:cNvPr id="221215" name="Freeform 1823"/>
              <p:cNvSpPr>
                <a:spLocks/>
              </p:cNvSpPr>
              <p:nvPr/>
            </p:nvSpPr>
            <p:spPr bwMode="auto">
              <a:xfrm>
                <a:off x="5294" y="357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16" name="Freeform 1824"/>
              <p:cNvSpPr>
                <a:spLocks/>
              </p:cNvSpPr>
              <p:nvPr/>
            </p:nvSpPr>
            <p:spPr bwMode="auto">
              <a:xfrm>
                <a:off x="4422" y="259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1EE04"/>
              </a:solidFill>
              <a:ln w="0">
                <a:solidFill>
                  <a:srgbClr val="000000"/>
                </a:solidFill>
                <a:prstDash val="solid"/>
                <a:round/>
                <a:headEnd/>
                <a:tailEnd/>
              </a:ln>
            </p:spPr>
            <p:txBody>
              <a:bodyPr/>
              <a:lstStyle/>
              <a:p>
                <a:endParaRPr lang="en-US">
                  <a:solidFill>
                    <a:srgbClr val="FFFFFF"/>
                  </a:solidFill>
                </a:endParaRPr>
              </a:p>
            </p:txBody>
          </p:sp>
          <p:sp>
            <p:nvSpPr>
              <p:cNvPr id="221217" name="Freeform 1825"/>
              <p:cNvSpPr>
                <a:spLocks/>
              </p:cNvSpPr>
              <p:nvPr/>
            </p:nvSpPr>
            <p:spPr bwMode="auto">
              <a:xfrm>
                <a:off x="4422" y="259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18" name="Freeform 1826"/>
              <p:cNvSpPr>
                <a:spLocks/>
              </p:cNvSpPr>
              <p:nvPr/>
            </p:nvSpPr>
            <p:spPr bwMode="auto">
              <a:xfrm>
                <a:off x="4384" y="17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4" y="20"/>
                      <a:pt x="0" y="15"/>
                      <a:pt x="0" y="10"/>
                    </a:cubicBezTo>
                    <a:cubicBezTo>
                      <a:pt x="0" y="4"/>
                      <a:pt x="4"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219" name="Freeform 1827"/>
              <p:cNvSpPr>
                <a:spLocks/>
              </p:cNvSpPr>
              <p:nvPr/>
            </p:nvSpPr>
            <p:spPr bwMode="auto">
              <a:xfrm>
                <a:off x="4384" y="17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4" y="20"/>
                      <a:pt x="0" y="15"/>
                      <a:pt x="0" y="10"/>
                    </a:cubicBezTo>
                    <a:cubicBezTo>
                      <a:pt x="0" y="4"/>
                      <a:pt x="4"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20" name="Freeform 1828"/>
              <p:cNvSpPr>
                <a:spLocks/>
              </p:cNvSpPr>
              <p:nvPr/>
            </p:nvSpPr>
            <p:spPr bwMode="auto">
              <a:xfrm>
                <a:off x="3718" y="191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221" name="Freeform 1829"/>
              <p:cNvSpPr>
                <a:spLocks/>
              </p:cNvSpPr>
              <p:nvPr/>
            </p:nvSpPr>
            <p:spPr bwMode="auto">
              <a:xfrm>
                <a:off x="3718" y="191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22" name="Freeform 1830"/>
              <p:cNvSpPr>
                <a:spLocks/>
              </p:cNvSpPr>
              <p:nvPr/>
            </p:nvSpPr>
            <p:spPr bwMode="auto">
              <a:xfrm>
                <a:off x="3197" y="28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ABD91B"/>
              </a:solidFill>
              <a:ln w="0">
                <a:solidFill>
                  <a:srgbClr val="000000"/>
                </a:solidFill>
                <a:prstDash val="solid"/>
                <a:round/>
                <a:headEnd/>
                <a:tailEnd/>
              </a:ln>
            </p:spPr>
            <p:txBody>
              <a:bodyPr/>
              <a:lstStyle/>
              <a:p>
                <a:endParaRPr lang="en-US">
                  <a:solidFill>
                    <a:srgbClr val="FFFFFF"/>
                  </a:solidFill>
                </a:endParaRPr>
              </a:p>
            </p:txBody>
          </p:sp>
          <p:sp>
            <p:nvSpPr>
              <p:cNvPr id="221223" name="Freeform 1831"/>
              <p:cNvSpPr>
                <a:spLocks/>
              </p:cNvSpPr>
              <p:nvPr/>
            </p:nvSpPr>
            <p:spPr bwMode="auto">
              <a:xfrm>
                <a:off x="3197" y="28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24" name="Freeform 1832"/>
              <p:cNvSpPr>
                <a:spLocks/>
              </p:cNvSpPr>
              <p:nvPr/>
            </p:nvSpPr>
            <p:spPr bwMode="auto">
              <a:xfrm>
                <a:off x="3243" y="266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225" name="Freeform 1833"/>
              <p:cNvSpPr>
                <a:spLocks/>
              </p:cNvSpPr>
              <p:nvPr/>
            </p:nvSpPr>
            <p:spPr bwMode="auto">
              <a:xfrm>
                <a:off x="3243" y="266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26" name="Freeform 1834"/>
              <p:cNvSpPr>
                <a:spLocks/>
              </p:cNvSpPr>
              <p:nvPr/>
            </p:nvSpPr>
            <p:spPr bwMode="auto">
              <a:xfrm>
                <a:off x="4426" y="21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6EC72E"/>
              </a:solidFill>
              <a:ln w="0">
                <a:solidFill>
                  <a:srgbClr val="000000"/>
                </a:solidFill>
                <a:prstDash val="solid"/>
                <a:round/>
                <a:headEnd/>
                <a:tailEnd/>
              </a:ln>
            </p:spPr>
            <p:txBody>
              <a:bodyPr/>
              <a:lstStyle/>
              <a:p>
                <a:endParaRPr lang="en-US">
                  <a:solidFill>
                    <a:srgbClr val="FFFFFF"/>
                  </a:solidFill>
                </a:endParaRPr>
              </a:p>
            </p:txBody>
          </p:sp>
          <p:sp>
            <p:nvSpPr>
              <p:cNvPr id="221227" name="Freeform 1835"/>
              <p:cNvSpPr>
                <a:spLocks/>
              </p:cNvSpPr>
              <p:nvPr/>
            </p:nvSpPr>
            <p:spPr bwMode="auto">
              <a:xfrm>
                <a:off x="4426" y="21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28" name="Freeform 1836"/>
              <p:cNvSpPr>
                <a:spLocks/>
              </p:cNvSpPr>
              <p:nvPr/>
            </p:nvSpPr>
            <p:spPr bwMode="auto">
              <a:xfrm>
                <a:off x="5195"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1229" name="Freeform 1837"/>
              <p:cNvSpPr>
                <a:spLocks/>
              </p:cNvSpPr>
              <p:nvPr/>
            </p:nvSpPr>
            <p:spPr bwMode="auto">
              <a:xfrm>
                <a:off x="5195"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30" name="Freeform 1838"/>
              <p:cNvSpPr>
                <a:spLocks/>
              </p:cNvSpPr>
              <p:nvPr/>
            </p:nvSpPr>
            <p:spPr bwMode="auto">
              <a:xfrm>
                <a:off x="3845" y="13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231" name="Freeform 1839"/>
              <p:cNvSpPr>
                <a:spLocks/>
              </p:cNvSpPr>
              <p:nvPr/>
            </p:nvSpPr>
            <p:spPr bwMode="auto">
              <a:xfrm>
                <a:off x="3845" y="13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32" name="Freeform 1840"/>
              <p:cNvSpPr>
                <a:spLocks/>
              </p:cNvSpPr>
              <p:nvPr/>
            </p:nvSpPr>
            <p:spPr bwMode="auto">
              <a:xfrm>
                <a:off x="4539" y="2764"/>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BBD11"/>
              </a:solidFill>
              <a:ln w="0">
                <a:solidFill>
                  <a:srgbClr val="000000"/>
                </a:solidFill>
                <a:prstDash val="solid"/>
                <a:round/>
                <a:headEnd/>
                <a:tailEnd/>
              </a:ln>
            </p:spPr>
            <p:txBody>
              <a:bodyPr/>
              <a:lstStyle/>
              <a:p>
                <a:endParaRPr lang="en-US">
                  <a:solidFill>
                    <a:srgbClr val="FFFFFF"/>
                  </a:solidFill>
                </a:endParaRPr>
              </a:p>
            </p:txBody>
          </p:sp>
          <p:sp>
            <p:nvSpPr>
              <p:cNvPr id="221233" name="Freeform 1841"/>
              <p:cNvSpPr>
                <a:spLocks/>
              </p:cNvSpPr>
              <p:nvPr/>
            </p:nvSpPr>
            <p:spPr bwMode="auto">
              <a:xfrm>
                <a:off x="4539" y="2764"/>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34" name="Freeform 1842"/>
              <p:cNvSpPr>
                <a:spLocks/>
              </p:cNvSpPr>
              <p:nvPr/>
            </p:nvSpPr>
            <p:spPr bwMode="auto">
              <a:xfrm>
                <a:off x="3891" y="16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43BA3C"/>
              </a:solidFill>
              <a:ln w="0">
                <a:solidFill>
                  <a:srgbClr val="000000"/>
                </a:solidFill>
                <a:prstDash val="solid"/>
                <a:round/>
                <a:headEnd/>
                <a:tailEnd/>
              </a:ln>
            </p:spPr>
            <p:txBody>
              <a:bodyPr/>
              <a:lstStyle/>
              <a:p>
                <a:endParaRPr lang="en-US">
                  <a:solidFill>
                    <a:srgbClr val="FFFFFF"/>
                  </a:solidFill>
                </a:endParaRPr>
              </a:p>
            </p:txBody>
          </p:sp>
          <p:sp>
            <p:nvSpPr>
              <p:cNvPr id="221235" name="Freeform 1843"/>
              <p:cNvSpPr>
                <a:spLocks/>
              </p:cNvSpPr>
              <p:nvPr/>
            </p:nvSpPr>
            <p:spPr bwMode="auto">
              <a:xfrm>
                <a:off x="3891" y="16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36" name="Freeform 1844"/>
              <p:cNvSpPr>
                <a:spLocks/>
              </p:cNvSpPr>
              <p:nvPr/>
            </p:nvSpPr>
            <p:spPr bwMode="auto">
              <a:xfrm>
                <a:off x="4628" y="220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1237" name="Freeform 1845"/>
              <p:cNvSpPr>
                <a:spLocks/>
              </p:cNvSpPr>
              <p:nvPr/>
            </p:nvSpPr>
            <p:spPr bwMode="auto">
              <a:xfrm>
                <a:off x="4628" y="220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38" name="Freeform 1846"/>
              <p:cNvSpPr>
                <a:spLocks/>
              </p:cNvSpPr>
              <p:nvPr/>
            </p:nvSpPr>
            <p:spPr bwMode="auto">
              <a:xfrm>
                <a:off x="4242" y="19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239" name="Freeform 1847"/>
              <p:cNvSpPr>
                <a:spLocks/>
              </p:cNvSpPr>
              <p:nvPr/>
            </p:nvSpPr>
            <p:spPr bwMode="auto">
              <a:xfrm>
                <a:off x="4242" y="19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40" name="Freeform 1848"/>
              <p:cNvSpPr>
                <a:spLocks/>
              </p:cNvSpPr>
              <p:nvPr/>
            </p:nvSpPr>
            <p:spPr bwMode="auto">
              <a:xfrm>
                <a:off x="4755" y="2349"/>
                <a:ext cx="8"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241" name="Freeform 1849"/>
              <p:cNvSpPr>
                <a:spLocks/>
              </p:cNvSpPr>
              <p:nvPr/>
            </p:nvSpPr>
            <p:spPr bwMode="auto">
              <a:xfrm>
                <a:off x="4755" y="2349"/>
                <a:ext cx="8"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42" name="Freeform 1850"/>
              <p:cNvSpPr>
                <a:spLocks/>
              </p:cNvSpPr>
              <p:nvPr/>
            </p:nvSpPr>
            <p:spPr bwMode="auto">
              <a:xfrm>
                <a:off x="4472" y="308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243" name="Freeform 1851"/>
              <p:cNvSpPr>
                <a:spLocks/>
              </p:cNvSpPr>
              <p:nvPr/>
            </p:nvSpPr>
            <p:spPr bwMode="auto">
              <a:xfrm>
                <a:off x="4472" y="308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44" name="Freeform 1852"/>
              <p:cNvSpPr>
                <a:spLocks/>
              </p:cNvSpPr>
              <p:nvPr/>
            </p:nvSpPr>
            <p:spPr bwMode="auto">
              <a:xfrm>
                <a:off x="5138" y="32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7FCC29"/>
              </a:solidFill>
              <a:ln w="0">
                <a:solidFill>
                  <a:srgbClr val="000000"/>
                </a:solidFill>
                <a:prstDash val="solid"/>
                <a:round/>
                <a:headEnd/>
                <a:tailEnd/>
              </a:ln>
            </p:spPr>
            <p:txBody>
              <a:bodyPr/>
              <a:lstStyle/>
              <a:p>
                <a:endParaRPr lang="en-US">
                  <a:solidFill>
                    <a:srgbClr val="FFFFFF"/>
                  </a:solidFill>
                </a:endParaRPr>
              </a:p>
            </p:txBody>
          </p:sp>
          <p:sp>
            <p:nvSpPr>
              <p:cNvPr id="221245" name="Freeform 1853"/>
              <p:cNvSpPr>
                <a:spLocks/>
              </p:cNvSpPr>
              <p:nvPr/>
            </p:nvSpPr>
            <p:spPr bwMode="auto">
              <a:xfrm>
                <a:off x="5138" y="32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46" name="Freeform 1854"/>
              <p:cNvSpPr>
                <a:spLocks/>
              </p:cNvSpPr>
              <p:nvPr/>
            </p:nvSpPr>
            <p:spPr bwMode="auto">
              <a:xfrm>
                <a:off x="4681" y="249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247" name="Freeform 1855"/>
              <p:cNvSpPr>
                <a:spLocks/>
              </p:cNvSpPr>
              <p:nvPr/>
            </p:nvSpPr>
            <p:spPr bwMode="auto">
              <a:xfrm>
                <a:off x="4681" y="249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48" name="Freeform 1856"/>
              <p:cNvSpPr>
                <a:spLocks/>
              </p:cNvSpPr>
              <p:nvPr/>
            </p:nvSpPr>
            <p:spPr bwMode="auto">
              <a:xfrm>
                <a:off x="5103" y="369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A6D71C"/>
              </a:solidFill>
              <a:ln w="0">
                <a:solidFill>
                  <a:srgbClr val="000000"/>
                </a:solidFill>
                <a:prstDash val="solid"/>
                <a:round/>
                <a:headEnd/>
                <a:tailEnd/>
              </a:ln>
            </p:spPr>
            <p:txBody>
              <a:bodyPr/>
              <a:lstStyle/>
              <a:p>
                <a:endParaRPr lang="en-US">
                  <a:solidFill>
                    <a:srgbClr val="FFFFFF"/>
                  </a:solidFill>
                </a:endParaRPr>
              </a:p>
            </p:txBody>
          </p:sp>
          <p:sp>
            <p:nvSpPr>
              <p:cNvPr id="221249" name="Freeform 1857"/>
              <p:cNvSpPr>
                <a:spLocks/>
              </p:cNvSpPr>
              <p:nvPr/>
            </p:nvSpPr>
            <p:spPr bwMode="auto">
              <a:xfrm>
                <a:off x="5103" y="369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50" name="Freeform 1858"/>
              <p:cNvSpPr>
                <a:spLocks/>
              </p:cNvSpPr>
              <p:nvPr/>
            </p:nvSpPr>
            <p:spPr bwMode="auto">
              <a:xfrm>
                <a:off x="3378" y="289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FF001"/>
              </a:solidFill>
              <a:ln w="0">
                <a:solidFill>
                  <a:srgbClr val="000000"/>
                </a:solidFill>
                <a:prstDash val="solid"/>
                <a:round/>
                <a:headEnd/>
                <a:tailEnd/>
              </a:ln>
            </p:spPr>
            <p:txBody>
              <a:bodyPr/>
              <a:lstStyle/>
              <a:p>
                <a:endParaRPr lang="en-US">
                  <a:solidFill>
                    <a:srgbClr val="FFFFFF"/>
                  </a:solidFill>
                </a:endParaRPr>
              </a:p>
            </p:txBody>
          </p:sp>
          <p:sp>
            <p:nvSpPr>
              <p:cNvPr id="221251" name="Freeform 1859"/>
              <p:cNvSpPr>
                <a:spLocks/>
              </p:cNvSpPr>
              <p:nvPr/>
            </p:nvSpPr>
            <p:spPr bwMode="auto">
              <a:xfrm>
                <a:off x="3378" y="289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52" name="Freeform 1860"/>
              <p:cNvSpPr>
                <a:spLocks/>
              </p:cNvSpPr>
              <p:nvPr/>
            </p:nvSpPr>
            <p:spPr bwMode="auto">
              <a:xfrm>
                <a:off x="4359" y="25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CEE310"/>
              </a:solidFill>
              <a:ln w="0">
                <a:solidFill>
                  <a:srgbClr val="000000"/>
                </a:solidFill>
                <a:prstDash val="solid"/>
                <a:round/>
                <a:headEnd/>
                <a:tailEnd/>
              </a:ln>
            </p:spPr>
            <p:txBody>
              <a:bodyPr/>
              <a:lstStyle/>
              <a:p>
                <a:endParaRPr lang="en-US">
                  <a:solidFill>
                    <a:srgbClr val="FFFFFF"/>
                  </a:solidFill>
                </a:endParaRPr>
              </a:p>
            </p:txBody>
          </p:sp>
          <p:sp>
            <p:nvSpPr>
              <p:cNvPr id="221253" name="Freeform 1861"/>
              <p:cNvSpPr>
                <a:spLocks/>
              </p:cNvSpPr>
              <p:nvPr/>
            </p:nvSpPr>
            <p:spPr bwMode="auto">
              <a:xfrm>
                <a:off x="4359" y="25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254" name="Freeform 1862"/>
              <p:cNvSpPr>
                <a:spLocks/>
              </p:cNvSpPr>
              <p:nvPr/>
            </p:nvSpPr>
            <p:spPr bwMode="auto">
              <a:xfrm>
                <a:off x="4230" y="2563"/>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1" y="65"/>
                      <a:pt x="33" y="65"/>
                    </a:cubicBezTo>
                    <a:cubicBezTo>
                      <a:pt x="15" y="65"/>
                      <a:pt x="0" y="50"/>
                      <a:pt x="0" y="33"/>
                    </a:cubicBezTo>
                    <a:cubicBezTo>
                      <a:pt x="0" y="15"/>
                      <a:pt x="15" y="0"/>
                      <a:pt x="33" y="0"/>
                    </a:cubicBezTo>
                    <a:cubicBezTo>
                      <a:pt x="51" y="0"/>
                      <a:pt x="65" y="15"/>
                      <a:pt x="65" y="33"/>
                    </a:cubicBezTo>
                    <a:close/>
                  </a:path>
                </a:pathLst>
              </a:custGeom>
              <a:solidFill>
                <a:srgbClr val="059A57"/>
              </a:solidFill>
              <a:ln w="0">
                <a:solidFill>
                  <a:srgbClr val="000000"/>
                </a:solidFill>
                <a:prstDash val="solid"/>
                <a:round/>
                <a:headEnd/>
                <a:tailEnd/>
              </a:ln>
            </p:spPr>
            <p:txBody>
              <a:bodyPr/>
              <a:lstStyle/>
              <a:p>
                <a:endParaRPr lang="en-US">
                  <a:solidFill>
                    <a:srgbClr val="FFFFFF"/>
                  </a:solidFill>
                </a:endParaRPr>
              </a:p>
            </p:txBody>
          </p:sp>
        </p:grpSp>
        <p:grpSp>
          <p:nvGrpSpPr>
            <p:cNvPr id="220405" name="Group 2064"/>
            <p:cNvGrpSpPr>
              <a:grpSpLocks/>
            </p:cNvGrpSpPr>
            <p:nvPr/>
          </p:nvGrpSpPr>
          <p:grpSpPr bwMode="auto">
            <a:xfrm>
              <a:off x="3080" y="1445"/>
              <a:ext cx="2487" cy="2288"/>
              <a:chOff x="3080" y="1445"/>
              <a:chExt cx="2487" cy="2288"/>
            </a:xfrm>
          </p:grpSpPr>
          <p:sp>
            <p:nvSpPr>
              <p:cNvPr id="220855" name="Freeform 1864"/>
              <p:cNvSpPr>
                <a:spLocks/>
              </p:cNvSpPr>
              <p:nvPr/>
            </p:nvSpPr>
            <p:spPr bwMode="auto">
              <a:xfrm>
                <a:off x="4230" y="2563"/>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1" y="65"/>
                      <a:pt x="33" y="65"/>
                    </a:cubicBezTo>
                    <a:cubicBezTo>
                      <a:pt x="15" y="65"/>
                      <a:pt x="0" y="50"/>
                      <a:pt x="0" y="33"/>
                    </a:cubicBezTo>
                    <a:cubicBezTo>
                      <a:pt x="0" y="15"/>
                      <a:pt x="15" y="0"/>
                      <a:pt x="33" y="0"/>
                    </a:cubicBezTo>
                    <a:cubicBezTo>
                      <a:pt x="51" y="0"/>
                      <a:pt x="65" y="15"/>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56" name="Freeform 1865"/>
              <p:cNvSpPr>
                <a:spLocks/>
              </p:cNvSpPr>
              <p:nvPr/>
            </p:nvSpPr>
            <p:spPr bwMode="auto">
              <a:xfrm>
                <a:off x="5428" y="283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0C82D"/>
              </a:solidFill>
              <a:ln w="0">
                <a:solidFill>
                  <a:srgbClr val="000000"/>
                </a:solidFill>
                <a:prstDash val="solid"/>
                <a:round/>
                <a:headEnd/>
                <a:tailEnd/>
              </a:ln>
            </p:spPr>
            <p:txBody>
              <a:bodyPr/>
              <a:lstStyle/>
              <a:p>
                <a:endParaRPr lang="en-US">
                  <a:solidFill>
                    <a:srgbClr val="FFFFFF"/>
                  </a:solidFill>
                </a:endParaRPr>
              </a:p>
            </p:txBody>
          </p:sp>
          <p:sp>
            <p:nvSpPr>
              <p:cNvPr id="220857" name="Freeform 1866"/>
              <p:cNvSpPr>
                <a:spLocks/>
              </p:cNvSpPr>
              <p:nvPr/>
            </p:nvSpPr>
            <p:spPr bwMode="auto">
              <a:xfrm>
                <a:off x="5428" y="283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58" name="Freeform 1867"/>
              <p:cNvSpPr>
                <a:spLocks/>
              </p:cNvSpPr>
              <p:nvPr/>
            </p:nvSpPr>
            <p:spPr bwMode="auto">
              <a:xfrm>
                <a:off x="3760" y="160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859" name="Freeform 1868"/>
              <p:cNvSpPr>
                <a:spLocks/>
              </p:cNvSpPr>
              <p:nvPr/>
            </p:nvSpPr>
            <p:spPr bwMode="auto">
              <a:xfrm>
                <a:off x="3760" y="160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60" name="Freeform 1869"/>
              <p:cNvSpPr>
                <a:spLocks/>
              </p:cNvSpPr>
              <p:nvPr/>
            </p:nvSpPr>
            <p:spPr bwMode="auto">
              <a:xfrm>
                <a:off x="4097"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EF2E23"/>
              </a:solidFill>
              <a:ln w="0">
                <a:solidFill>
                  <a:srgbClr val="000000"/>
                </a:solidFill>
                <a:prstDash val="solid"/>
                <a:round/>
                <a:headEnd/>
                <a:tailEnd/>
              </a:ln>
            </p:spPr>
            <p:txBody>
              <a:bodyPr/>
              <a:lstStyle/>
              <a:p>
                <a:endParaRPr lang="en-US">
                  <a:solidFill>
                    <a:srgbClr val="FFFFFF"/>
                  </a:solidFill>
                </a:endParaRPr>
              </a:p>
            </p:txBody>
          </p:sp>
          <p:sp>
            <p:nvSpPr>
              <p:cNvPr id="220861" name="Freeform 1870"/>
              <p:cNvSpPr>
                <a:spLocks/>
              </p:cNvSpPr>
              <p:nvPr/>
            </p:nvSpPr>
            <p:spPr bwMode="auto">
              <a:xfrm>
                <a:off x="4097"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62" name="Freeform 1871"/>
              <p:cNvSpPr>
                <a:spLocks/>
              </p:cNvSpPr>
              <p:nvPr/>
            </p:nvSpPr>
            <p:spPr bwMode="auto">
              <a:xfrm>
                <a:off x="4058" y="2492"/>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863" name="Freeform 1872"/>
              <p:cNvSpPr>
                <a:spLocks/>
              </p:cNvSpPr>
              <p:nvPr/>
            </p:nvSpPr>
            <p:spPr bwMode="auto">
              <a:xfrm>
                <a:off x="4058" y="2492"/>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64" name="Freeform 1873"/>
              <p:cNvSpPr>
                <a:spLocks/>
              </p:cNvSpPr>
              <p:nvPr/>
            </p:nvSpPr>
            <p:spPr bwMode="auto">
              <a:xfrm>
                <a:off x="5311" y="341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ACF25"/>
              </a:solidFill>
              <a:ln w="0">
                <a:solidFill>
                  <a:srgbClr val="000000"/>
                </a:solidFill>
                <a:prstDash val="solid"/>
                <a:round/>
                <a:headEnd/>
                <a:tailEnd/>
              </a:ln>
            </p:spPr>
            <p:txBody>
              <a:bodyPr/>
              <a:lstStyle/>
              <a:p>
                <a:endParaRPr lang="en-US">
                  <a:solidFill>
                    <a:srgbClr val="FFFFFF"/>
                  </a:solidFill>
                </a:endParaRPr>
              </a:p>
            </p:txBody>
          </p:sp>
          <p:sp>
            <p:nvSpPr>
              <p:cNvPr id="220865" name="Freeform 1874"/>
              <p:cNvSpPr>
                <a:spLocks/>
              </p:cNvSpPr>
              <p:nvPr/>
            </p:nvSpPr>
            <p:spPr bwMode="auto">
              <a:xfrm>
                <a:off x="5311" y="341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66" name="Freeform 1875"/>
              <p:cNvSpPr>
                <a:spLocks/>
              </p:cNvSpPr>
              <p:nvPr/>
            </p:nvSpPr>
            <p:spPr bwMode="auto">
              <a:xfrm>
                <a:off x="3944" y="153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867" name="Freeform 1876"/>
              <p:cNvSpPr>
                <a:spLocks/>
              </p:cNvSpPr>
              <p:nvPr/>
            </p:nvSpPr>
            <p:spPr bwMode="auto">
              <a:xfrm>
                <a:off x="3944" y="153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68" name="Freeform 1877"/>
              <p:cNvSpPr>
                <a:spLocks/>
              </p:cNvSpPr>
              <p:nvPr/>
            </p:nvSpPr>
            <p:spPr bwMode="auto">
              <a:xfrm>
                <a:off x="4738" y="24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869" name="Freeform 1878"/>
              <p:cNvSpPr>
                <a:spLocks/>
              </p:cNvSpPr>
              <p:nvPr/>
            </p:nvSpPr>
            <p:spPr bwMode="auto">
              <a:xfrm>
                <a:off x="4738" y="24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70" name="Freeform 1879"/>
              <p:cNvSpPr>
                <a:spLocks/>
              </p:cNvSpPr>
              <p:nvPr/>
            </p:nvSpPr>
            <p:spPr bwMode="auto">
              <a:xfrm>
                <a:off x="4592" y="1694"/>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47520"/>
              </a:solidFill>
              <a:ln w="0">
                <a:solidFill>
                  <a:srgbClr val="000000"/>
                </a:solidFill>
                <a:prstDash val="solid"/>
                <a:round/>
                <a:headEnd/>
                <a:tailEnd/>
              </a:ln>
            </p:spPr>
            <p:txBody>
              <a:bodyPr/>
              <a:lstStyle/>
              <a:p>
                <a:endParaRPr lang="en-US">
                  <a:solidFill>
                    <a:srgbClr val="FFFFFF"/>
                  </a:solidFill>
                </a:endParaRPr>
              </a:p>
            </p:txBody>
          </p:sp>
          <p:sp>
            <p:nvSpPr>
              <p:cNvPr id="220871" name="Freeform 1880"/>
              <p:cNvSpPr>
                <a:spLocks/>
              </p:cNvSpPr>
              <p:nvPr/>
            </p:nvSpPr>
            <p:spPr bwMode="auto">
              <a:xfrm>
                <a:off x="4592" y="1694"/>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72" name="Freeform 1881"/>
              <p:cNvSpPr>
                <a:spLocks/>
              </p:cNvSpPr>
              <p:nvPr/>
            </p:nvSpPr>
            <p:spPr bwMode="auto">
              <a:xfrm>
                <a:off x="3572" y="153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873" name="Freeform 1882"/>
              <p:cNvSpPr>
                <a:spLocks/>
              </p:cNvSpPr>
              <p:nvPr/>
            </p:nvSpPr>
            <p:spPr bwMode="auto">
              <a:xfrm>
                <a:off x="3572" y="153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74" name="Freeform 1883"/>
              <p:cNvSpPr>
                <a:spLocks/>
              </p:cNvSpPr>
              <p:nvPr/>
            </p:nvSpPr>
            <p:spPr bwMode="auto">
              <a:xfrm>
                <a:off x="3285" y="274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2E3192"/>
              </a:solidFill>
              <a:ln w="0">
                <a:solidFill>
                  <a:srgbClr val="000000"/>
                </a:solidFill>
                <a:prstDash val="solid"/>
                <a:round/>
                <a:headEnd/>
                <a:tailEnd/>
              </a:ln>
            </p:spPr>
            <p:txBody>
              <a:bodyPr/>
              <a:lstStyle/>
              <a:p>
                <a:endParaRPr lang="en-US">
                  <a:solidFill>
                    <a:srgbClr val="FFFFFF"/>
                  </a:solidFill>
                </a:endParaRPr>
              </a:p>
            </p:txBody>
          </p:sp>
          <p:sp>
            <p:nvSpPr>
              <p:cNvPr id="220875" name="Freeform 1884"/>
              <p:cNvSpPr>
                <a:spLocks/>
              </p:cNvSpPr>
              <p:nvPr/>
            </p:nvSpPr>
            <p:spPr bwMode="auto">
              <a:xfrm>
                <a:off x="3285" y="274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76" name="Freeform 1885"/>
              <p:cNvSpPr>
                <a:spLocks/>
              </p:cNvSpPr>
              <p:nvPr/>
            </p:nvSpPr>
            <p:spPr bwMode="auto">
              <a:xfrm>
                <a:off x="4607" y="15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A7D81C"/>
              </a:solidFill>
              <a:ln w="0">
                <a:solidFill>
                  <a:srgbClr val="000000"/>
                </a:solidFill>
                <a:prstDash val="solid"/>
                <a:round/>
                <a:headEnd/>
                <a:tailEnd/>
              </a:ln>
            </p:spPr>
            <p:txBody>
              <a:bodyPr/>
              <a:lstStyle/>
              <a:p>
                <a:endParaRPr lang="en-US">
                  <a:solidFill>
                    <a:srgbClr val="FFFFFF"/>
                  </a:solidFill>
                </a:endParaRPr>
              </a:p>
            </p:txBody>
          </p:sp>
          <p:sp>
            <p:nvSpPr>
              <p:cNvPr id="220877" name="Freeform 1886"/>
              <p:cNvSpPr>
                <a:spLocks/>
              </p:cNvSpPr>
              <p:nvPr/>
            </p:nvSpPr>
            <p:spPr bwMode="auto">
              <a:xfrm>
                <a:off x="4607" y="15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78" name="Freeform 1887"/>
              <p:cNvSpPr>
                <a:spLocks/>
              </p:cNvSpPr>
              <p:nvPr/>
            </p:nvSpPr>
            <p:spPr bwMode="auto">
              <a:xfrm>
                <a:off x="4040"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220879" name="Freeform 1888"/>
              <p:cNvSpPr>
                <a:spLocks/>
              </p:cNvSpPr>
              <p:nvPr/>
            </p:nvSpPr>
            <p:spPr bwMode="auto">
              <a:xfrm>
                <a:off x="4040"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80" name="Freeform 1889"/>
              <p:cNvSpPr>
                <a:spLocks/>
              </p:cNvSpPr>
              <p:nvPr/>
            </p:nvSpPr>
            <p:spPr bwMode="auto">
              <a:xfrm>
                <a:off x="3498" y="35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A0D61E"/>
              </a:solidFill>
              <a:ln w="0">
                <a:solidFill>
                  <a:srgbClr val="000000"/>
                </a:solidFill>
                <a:prstDash val="solid"/>
                <a:round/>
                <a:headEnd/>
                <a:tailEnd/>
              </a:ln>
            </p:spPr>
            <p:txBody>
              <a:bodyPr/>
              <a:lstStyle/>
              <a:p>
                <a:endParaRPr lang="en-US">
                  <a:solidFill>
                    <a:srgbClr val="FFFFFF"/>
                  </a:solidFill>
                </a:endParaRPr>
              </a:p>
            </p:txBody>
          </p:sp>
          <p:sp>
            <p:nvSpPr>
              <p:cNvPr id="220881" name="Freeform 1890"/>
              <p:cNvSpPr>
                <a:spLocks/>
              </p:cNvSpPr>
              <p:nvPr/>
            </p:nvSpPr>
            <p:spPr bwMode="auto">
              <a:xfrm>
                <a:off x="3498" y="35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82" name="Freeform 1891"/>
              <p:cNvSpPr>
                <a:spLocks/>
              </p:cNvSpPr>
              <p:nvPr/>
            </p:nvSpPr>
            <p:spPr bwMode="auto">
              <a:xfrm>
                <a:off x="4299"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02A253"/>
              </a:solidFill>
              <a:ln w="0">
                <a:solidFill>
                  <a:srgbClr val="000000"/>
                </a:solidFill>
                <a:prstDash val="solid"/>
                <a:round/>
                <a:headEnd/>
                <a:tailEnd/>
              </a:ln>
            </p:spPr>
            <p:txBody>
              <a:bodyPr/>
              <a:lstStyle/>
              <a:p>
                <a:endParaRPr lang="en-US">
                  <a:solidFill>
                    <a:srgbClr val="FFFFFF"/>
                  </a:solidFill>
                </a:endParaRPr>
              </a:p>
            </p:txBody>
          </p:sp>
          <p:sp>
            <p:nvSpPr>
              <p:cNvPr id="220883" name="Freeform 1892"/>
              <p:cNvSpPr>
                <a:spLocks/>
              </p:cNvSpPr>
              <p:nvPr/>
            </p:nvSpPr>
            <p:spPr bwMode="auto">
              <a:xfrm>
                <a:off x="4299"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84" name="Freeform 1893"/>
              <p:cNvSpPr>
                <a:spLocks/>
              </p:cNvSpPr>
              <p:nvPr/>
            </p:nvSpPr>
            <p:spPr bwMode="auto">
              <a:xfrm>
                <a:off x="4125" y="200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885" name="Freeform 1894"/>
              <p:cNvSpPr>
                <a:spLocks/>
              </p:cNvSpPr>
              <p:nvPr/>
            </p:nvSpPr>
            <p:spPr bwMode="auto">
              <a:xfrm>
                <a:off x="4125" y="200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86" name="Freeform 1895"/>
              <p:cNvSpPr>
                <a:spLocks/>
              </p:cNvSpPr>
              <p:nvPr/>
            </p:nvSpPr>
            <p:spPr bwMode="auto">
              <a:xfrm>
                <a:off x="3317" y="27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29B244"/>
              </a:solidFill>
              <a:ln w="0">
                <a:solidFill>
                  <a:srgbClr val="000000"/>
                </a:solidFill>
                <a:prstDash val="solid"/>
                <a:round/>
                <a:headEnd/>
                <a:tailEnd/>
              </a:ln>
            </p:spPr>
            <p:txBody>
              <a:bodyPr/>
              <a:lstStyle/>
              <a:p>
                <a:endParaRPr lang="en-US">
                  <a:solidFill>
                    <a:srgbClr val="FFFFFF"/>
                  </a:solidFill>
                </a:endParaRPr>
              </a:p>
            </p:txBody>
          </p:sp>
          <p:sp>
            <p:nvSpPr>
              <p:cNvPr id="220887" name="Freeform 1896"/>
              <p:cNvSpPr>
                <a:spLocks/>
              </p:cNvSpPr>
              <p:nvPr/>
            </p:nvSpPr>
            <p:spPr bwMode="auto">
              <a:xfrm>
                <a:off x="3317" y="27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88" name="Freeform 1897"/>
              <p:cNvSpPr>
                <a:spLocks/>
              </p:cNvSpPr>
              <p:nvPr/>
            </p:nvSpPr>
            <p:spPr bwMode="auto">
              <a:xfrm>
                <a:off x="3292" y="2867"/>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35B640"/>
              </a:solidFill>
              <a:ln w="0">
                <a:solidFill>
                  <a:srgbClr val="000000"/>
                </a:solidFill>
                <a:prstDash val="solid"/>
                <a:round/>
                <a:headEnd/>
                <a:tailEnd/>
              </a:ln>
            </p:spPr>
            <p:txBody>
              <a:bodyPr/>
              <a:lstStyle/>
              <a:p>
                <a:endParaRPr lang="en-US">
                  <a:solidFill>
                    <a:srgbClr val="FFFFFF"/>
                  </a:solidFill>
                </a:endParaRPr>
              </a:p>
            </p:txBody>
          </p:sp>
          <p:sp>
            <p:nvSpPr>
              <p:cNvPr id="220889" name="Freeform 1898"/>
              <p:cNvSpPr>
                <a:spLocks/>
              </p:cNvSpPr>
              <p:nvPr/>
            </p:nvSpPr>
            <p:spPr bwMode="auto">
              <a:xfrm>
                <a:off x="3292" y="2867"/>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90" name="Freeform 1899"/>
              <p:cNvSpPr>
                <a:spLocks/>
              </p:cNvSpPr>
              <p:nvPr/>
            </p:nvSpPr>
            <p:spPr bwMode="auto">
              <a:xfrm>
                <a:off x="4454" y="170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891" name="Freeform 1900"/>
              <p:cNvSpPr>
                <a:spLocks/>
              </p:cNvSpPr>
              <p:nvPr/>
            </p:nvSpPr>
            <p:spPr bwMode="auto">
              <a:xfrm>
                <a:off x="4454" y="170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92" name="Freeform 1901"/>
              <p:cNvSpPr>
                <a:spLocks/>
              </p:cNvSpPr>
              <p:nvPr/>
            </p:nvSpPr>
            <p:spPr bwMode="auto">
              <a:xfrm>
                <a:off x="3314" y="2816"/>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3EB83D"/>
              </a:solidFill>
              <a:ln w="0">
                <a:solidFill>
                  <a:srgbClr val="000000"/>
                </a:solidFill>
                <a:prstDash val="solid"/>
                <a:round/>
                <a:headEnd/>
                <a:tailEnd/>
              </a:ln>
            </p:spPr>
            <p:txBody>
              <a:bodyPr/>
              <a:lstStyle/>
              <a:p>
                <a:endParaRPr lang="en-US">
                  <a:solidFill>
                    <a:srgbClr val="FFFFFF"/>
                  </a:solidFill>
                </a:endParaRPr>
              </a:p>
            </p:txBody>
          </p:sp>
          <p:sp>
            <p:nvSpPr>
              <p:cNvPr id="220893" name="Freeform 1902"/>
              <p:cNvSpPr>
                <a:spLocks/>
              </p:cNvSpPr>
              <p:nvPr/>
            </p:nvSpPr>
            <p:spPr bwMode="auto">
              <a:xfrm>
                <a:off x="3314" y="2816"/>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94" name="Freeform 1903"/>
              <p:cNvSpPr>
                <a:spLocks/>
              </p:cNvSpPr>
              <p:nvPr/>
            </p:nvSpPr>
            <p:spPr bwMode="auto">
              <a:xfrm>
                <a:off x="4773" y="238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895" name="Freeform 1904"/>
              <p:cNvSpPr>
                <a:spLocks/>
              </p:cNvSpPr>
              <p:nvPr/>
            </p:nvSpPr>
            <p:spPr bwMode="auto">
              <a:xfrm>
                <a:off x="4773" y="238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96" name="Freeform 1905"/>
              <p:cNvSpPr>
                <a:spLocks/>
              </p:cNvSpPr>
              <p:nvPr/>
            </p:nvSpPr>
            <p:spPr bwMode="auto">
              <a:xfrm>
                <a:off x="4727" y="23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897" name="Freeform 1906"/>
              <p:cNvSpPr>
                <a:spLocks/>
              </p:cNvSpPr>
              <p:nvPr/>
            </p:nvSpPr>
            <p:spPr bwMode="auto">
              <a:xfrm>
                <a:off x="4727" y="23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98" name="Freeform 1907"/>
              <p:cNvSpPr>
                <a:spLocks/>
              </p:cNvSpPr>
              <p:nvPr/>
            </p:nvSpPr>
            <p:spPr bwMode="auto">
              <a:xfrm>
                <a:off x="4543" y="279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AAD91B"/>
              </a:solidFill>
              <a:ln w="0">
                <a:solidFill>
                  <a:srgbClr val="000000"/>
                </a:solidFill>
                <a:prstDash val="solid"/>
                <a:round/>
                <a:headEnd/>
                <a:tailEnd/>
              </a:ln>
            </p:spPr>
            <p:txBody>
              <a:bodyPr/>
              <a:lstStyle/>
              <a:p>
                <a:endParaRPr lang="en-US">
                  <a:solidFill>
                    <a:srgbClr val="FFFFFF"/>
                  </a:solidFill>
                </a:endParaRPr>
              </a:p>
            </p:txBody>
          </p:sp>
          <p:sp>
            <p:nvSpPr>
              <p:cNvPr id="220899" name="Freeform 1908"/>
              <p:cNvSpPr>
                <a:spLocks/>
              </p:cNvSpPr>
              <p:nvPr/>
            </p:nvSpPr>
            <p:spPr bwMode="auto">
              <a:xfrm>
                <a:off x="4543" y="279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00" name="Freeform 1909"/>
              <p:cNvSpPr>
                <a:spLocks/>
              </p:cNvSpPr>
              <p:nvPr/>
            </p:nvSpPr>
            <p:spPr bwMode="auto">
              <a:xfrm>
                <a:off x="5280" y="34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6CC62F"/>
              </a:solidFill>
              <a:ln w="0">
                <a:solidFill>
                  <a:srgbClr val="000000"/>
                </a:solidFill>
                <a:prstDash val="solid"/>
                <a:round/>
                <a:headEnd/>
                <a:tailEnd/>
              </a:ln>
            </p:spPr>
            <p:txBody>
              <a:bodyPr/>
              <a:lstStyle/>
              <a:p>
                <a:endParaRPr lang="en-US">
                  <a:solidFill>
                    <a:srgbClr val="FFFFFF"/>
                  </a:solidFill>
                </a:endParaRPr>
              </a:p>
            </p:txBody>
          </p:sp>
          <p:sp>
            <p:nvSpPr>
              <p:cNvPr id="220901" name="Freeform 1910"/>
              <p:cNvSpPr>
                <a:spLocks/>
              </p:cNvSpPr>
              <p:nvPr/>
            </p:nvSpPr>
            <p:spPr bwMode="auto">
              <a:xfrm>
                <a:off x="5280" y="34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02" name="Freeform 1911"/>
              <p:cNvSpPr>
                <a:spLocks/>
              </p:cNvSpPr>
              <p:nvPr/>
            </p:nvSpPr>
            <p:spPr bwMode="auto">
              <a:xfrm>
                <a:off x="4497" y="210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903" name="Freeform 1912"/>
              <p:cNvSpPr>
                <a:spLocks/>
              </p:cNvSpPr>
              <p:nvPr/>
            </p:nvSpPr>
            <p:spPr bwMode="auto">
              <a:xfrm>
                <a:off x="4497" y="210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04" name="Freeform 1913"/>
              <p:cNvSpPr>
                <a:spLocks/>
              </p:cNvSpPr>
              <p:nvPr/>
            </p:nvSpPr>
            <p:spPr bwMode="auto">
              <a:xfrm>
                <a:off x="4380" y="182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62C332"/>
              </a:solidFill>
              <a:ln w="0">
                <a:solidFill>
                  <a:srgbClr val="000000"/>
                </a:solidFill>
                <a:prstDash val="solid"/>
                <a:round/>
                <a:headEnd/>
                <a:tailEnd/>
              </a:ln>
            </p:spPr>
            <p:txBody>
              <a:bodyPr/>
              <a:lstStyle/>
              <a:p>
                <a:endParaRPr lang="en-US">
                  <a:solidFill>
                    <a:srgbClr val="FFFFFF"/>
                  </a:solidFill>
                </a:endParaRPr>
              </a:p>
            </p:txBody>
          </p:sp>
          <p:sp>
            <p:nvSpPr>
              <p:cNvPr id="220905" name="Freeform 1914"/>
              <p:cNvSpPr>
                <a:spLocks/>
              </p:cNvSpPr>
              <p:nvPr/>
            </p:nvSpPr>
            <p:spPr bwMode="auto">
              <a:xfrm>
                <a:off x="4380" y="182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06" name="Freeform 1915"/>
              <p:cNvSpPr>
                <a:spLocks/>
              </p:cNvSpPr>
              <p:nvPr/>
            </p:nvSpPr>
            <p:spPr bwMode="auto">
              <a:xfrm>
                <a:off x="4575" y="274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38B73F"/>
              </a:solidFill>
              <a:ln w="0">
                <a:solidFill>
                  <a:srgbClr val="000000"/>
                </a:solidFill>
                <a:prstDash val="solid"/>
                <a:round/>
                <a:headEnd/>
                <a:tailEnd/>
              </a:ln>
            </p:spPr>
            <p:txBody>
              <a:bodyPr/>
              <a:lstStyle/>
              <a:p>
                <a:endParaRPr lang="en-US">
                  <a:solidFill>
                    <a:srgbClr val="FFFFFF"/>
                  </a:solidFill>
                </a:endParaRPr>
              </a:p>
            </p:txBody>
          </p:sp>
          <p:sp>
            <p:nvSpPr>
              <p:cNvPr id="220907" name="Freeform 1916"/>
              <p:cNvSpPr>
                <a:spLocks/>
              </p:cNvSpPr>
              <p:nvPr/>
            </p:nvSpPr>
            <p:spPr bwMode="auto">
              <a:xfrm>
                <a:off x="4575" y="274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08" name="Freeform 1917"/>
              <p:cNvSpPr>
                <a:spLocks/>
              </p:cNvSpPr>
              <p:nvPr/>
            </p:nvSpPr>
            <p:spPr bwMode="auto">
              <a:xfrm>
                <a:off x="3654" y="19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61C332"/>
              </a:solidFill>
              <a:ln w="0">
                <a:solidFill>
                  <a:srgbClr val="000000"/>
                </a:solidFill>
                <a:prstDash val="solid"/>
                <a:round/>
                <a:headEnd/>
                <a:tailEnd/>
              </a:ln>
            </p:spPr>
            <p:txBody>
              <a:bodyPr/>
              <a:lstStyle/>
              <a:p>
                <a:endParaRPr lang="en-US">
                  <a:solidFill>
                    <a:srgbClr val="FFFFFF"/>
                  </a:solidFill>
                </a:endParaRPr>
              </a:p>
            </p:txBody>
          </p:sp>
          <p:sp>
            <p:nvSpPr>
              <p:cNvPr id="220909" name="Freeform 1918"/>
              <p:cNvSpPr>
                <a:spLocks/>
              </p:cNvSpPr>
              <p:nvPr/>
            </p:nvSpPr>
            <p:spPr bwMode="auto">
              <a:xfrm>
                <a:off x="3654" y="19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10" name="Freeform 1919"/>
              <p:cNvSpPr>
                <a:spLocks/>
              </p:cNvSpPr>
              <p:nvPr/>
            </p:nvSpPr>
            <p:spPr bwMode="auto">
              <a:xfrm>
                <a:off x="5007" y="239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911" name="Freeform 1920"/>
              <p:cNvSpPr>
                <a:spLocks/>
              </p:cNvSpPr>
              <p:nvPr/>
            </p:nvSpPr>
            <p:spPr bwMode="auto">
              <a:xfrm>
                <a:off x="5007" y="239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12" name="Freeform 1921"/>
              <p:cNvSpPr>
                <a:spLocks/>
              </p:cNvSpPr>
              <p:nvPr/>
            </p:nvSpPr>
            <p:spPr bwMode="auto">
              <a:xfrm>
                <a:off x="5464" y="27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9BD420"/>
              </a:solidFill>
              <a:ln w="0">
                <a:solidFill>
                  <a:srgbClr val="000000"/>
                </a:solidFill>
                <a:prstDash val="solid"/>
                <a:round/>
                <a:headEnd/>
                <a:tailEnd/>
              </a:ln>
            </p:spPr>
            <p:txBody>
              <a:bodyPr/>
              <a:lstStyle/>
              <a:p>
                <a:endParaRPr lang="en-US">
                  <a:solidFill>
                    <a:srgbClr val="FFFFFF"/>
                  </a:solidFill>
                </a:endParaRPr>
              </a:p>
            </p:txBody>
          </p:sp>
          <p:sp>
            <p:nvSpPr>
              <p:cNvPr id="220913" name="Freeform 1922"/>
              <p:cNvSpPr>
                <a:spLocks/>
              </p:cNvSpPr>
              <p:nvPr/>
            </p:nvSpPr>
            <p:spPr bwMode="auto">
              <a:xfrm>
                <a:off x="5464" y="27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14" name="Freeform 1923"/>
              <p:cNvSpPr>
                <a:spLocks/>
              </p:cNvSpPr>
              <p:nvPr/>
            </p:nvSpPr>
            <p:spPr bwMode="auto">
              <a:xfrm>
                <a:off x="4355" y="197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915" name="Freeform 1924"/>
              <p:cNvSpPr>
                <a:spLocks/>
              </p:cNvSpPr>
              <p:nvPr/>
            </p:nvSpPr>
            <p:spPr bwMode="auto">
              <a:xfrm>
                <a:off x="4355" y="197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16" name="Freeform 1925"/>
              <p:cNvSpPr>
                <a:spLocks/>
              </p:cNvSpPr>
              <p:nvPr/>
            </p:nvSpPr>
            <p:spPr bwMode="auto">
              <a:xfrm>
                <a:off x="3810" y="318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DCB29"/>
              </a:solidFill>
              <a:ln w="0">
                <a:solidFill>
                  <a:srgbClr val="000000"/>
                </a:solidFill>
                <a:prstDash val="solid"/>
                <a:round/>
                <a:headEnd/>
                <a:tailEnd/>
              </a:ln>
            </p:spPr>
            <p:txBody>
              <a:bodyPr/>
              <a:lstStyle/>
              <a:p>
                <a:endParaRPr lang="en-US">
                  <a:solidFill>
                    <a:srgbClr val="FFFFFF"/>
                  </a:solidFill>
                </a:endParaRPr>
              </a:p>
            </p:txBody>
          </p:sp>
          <p:sp>
            <p:nvSpPr>
              <p:cNvPr id="220917" name="Freeform 1926"/>
              <p:cNvSpPr>
                <a:spLocks/>
              </p:cNvSpPr>
              <p:nvPr/>
            </p:nvSpPr>
            <p:spPr bwMode="auto">
              <a:xfrm>
                <a:off x="3810" y="318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18" name="Freeform 1927"/>
              <p:cNvSpPr>
                <a:spLocks/>
              </p:cNvSpPr>
              <p:nvPr/>
            </p:nvSpPr>
            <p:spPr bwMode="auto">
              <a:xfrm>
                <a:off x="4497" y="164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919" name="Freeform 1928"/>
              <p:cNvSpPr>
                <a:spLocks/>
              </p:cNvSpPr>
              <p:nvPr/>
            </p:nvSpPr>
            <p:spPr bwMode="auto">
              <a:xfrm>
                <a:off x="4497" y="164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20" name="Freeform 1929"/>
              <p:cNvSpPr>
                <a:spLocks/>
              </p:cNvSpPr>
              <p:nvPr/>
            </p:nvSpPr>
            <p:spPr bwMode="auto">
              <a:xfrm>
                <a:off x="4702" y="169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BADD16"/>
              </a:solidFill>
              <a:ln w="0">
                <a:solidFill>
                  <a:srgbClr val="000000"/>
                </a:solidFill>
                <a:prstDash val="solid"/>
                <a:round/>
                <a:headEnd/>
                <a:tailEnd/>
              </a:ln>
            </p:spPr>
            <p:txBody>
              <a:bodyPr/>
              <a:lstStyle/>
              <a:p>
                <a:endParaRPr lang="en-US">
                  <a:solidFill>
                    <a:srgbClr val="FFFFFF"/>
                  </a:solidFill>
                </a:endParaRPr>
              </a:p>
            </p:txBody>
          </p:sp>
          <p:sp>
            <p:nvSpPr>
              <p:cNvPr id="220921" name="Freeform 1930"/>
              <p:cNvSpPr>
                <a:spLocks/>
              </p:cNvSpPr>
              <p:nvPr/>
            </p:nvSpPr>
            <p:spPr bwMode="auto">
              <a:xfrm>
                <a:off x="4702" y="169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22" name="Freeform 1931"/>
              <p:cNvSpPr>
                <a:spLocks/>
              </p:cNvSpPr>
              <p:nvPr/>
            </p:nvSpPr>
            <p:spPr bwMode="auto">
              <a:xfrm>
                <a:off x="5248" y="299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72C82D"/>
              </a:solidFill>
              <a:ln w="0">
                <a:solidFill>
                  <a:srgbClr val="000000"/>
                </a:solidFill>
                <a:prstDash val="solid"/>
                <a:round/>
                <a:headEnd/>
                <a:tailEnd/>
              </a:ln>
            </p:spPr>
            <p:txBody>
              <a:bodyPr/>
              <a:lstStyle/>
              <a:p>
                <a:endParaRPr lang="en-US">
                  <a:solidFill>
                    <a:srgbClr val="FFFFFF"/>
                  </a:solidFill>
                </a:endParaRPr>
              </a:p>
            </p:txBody>
          </p:sp>
          <p:sp>
            <p:nvSpPr>
              <p:cNvPr id="220923" name="Freeform 1932"/>
              <p:cNvSpPr>
                <a:spLocks/>
              </p:cNvSpPr>
              <p:nvPr/>
            </p:nvSpPr>
            <p:spPr bwMode="auto">
              <a:xfrm>
                <a:off x="5248" y="299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24" name="Freeform 1933"/>
              <p:cNvSpPr>
                <a:spLocks/>
              </p:cNvSpPr>
              <p:nvPr/>
            </p:nvSpPr>
            <p:spPr bwMode="auto">
              <a:xfrm>
                <a:off x="4681" y="207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925" name="Freeform 1934"/>
              <p:cNvSpPr>
                <a:spLocks/>
              </p:cNvSpPr>
              <p:nvPr/>
            </p:nvSpPr>
            <p:spPr bwMode="auto">
              <a:xfrm>
                <a:off x="4681" y="207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26" name="Freeform 1935"/>
              <p:cNvSpPr>
                <a:spLocks/>
              </p:cNvSpPr>
              <p:nvPr/>
            </p:nvSpPr>
            <p:spPr bwMode="auto">
              <a:xfrm>
                <a:off x="4321" y="2596"/>
                <a:ext cx="25"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6" y="71"/>
                      <a:pt x="36" y="71"/>
                    </a:cubicBezTo>
                    <a:cubicBezTo>
                      <a:pt x="16" y="71"/>
                      <a:pt x="0" y="55"/>
                      <a:pt x="0" y="36"/>
                    </a:cubicBezTo>
                    <a:cubicBezTo>
                      <a:pt x="0" y="16"/>
                      <a:pt x="16" y="0"/>
                      <a:pt x="36" y="0"/>
                    </a:cubicBezTo>
                    <a:cubicBezTo>
                      <a:pt x="56" y="0"/>
                      <a:pt x="71" y="16"/>
                      <a:pt x="71" y="36"/>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927" name="Freeform 1936"/>
              <p:cNvSpPr>
                <a:spLocks/>
              </p:cNvSpPr>
              <p:nvPr/>
            </p:nvSpPr>
            <p:spPr bwMode="auto">
              <a:xfrm>
                <a:off x="4321" y="2596"/>
                <a:ext cx="25"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6" y="71"/>
                      <a:pt x="36" y="71"/>
                    </a:cubicBezTo>
                    <a:cubicBezTo>
                      <a:pt x="16" y="71"/>
                      <a:pt x="0" y="55"/>
                      <a:pt x="0" y="36"/>
                    </a:cubicBezTo>
                    <a:cubicBezTo>
                      <a:pt x="0" y="16"/>
                      <a:pt x="16" y="0"/>
                      <a:pt x="36" y="0"/>
                    </a:cubicBezTo>
                    <a:cubicBezTo>
                      <a:pt x="56" y="0"/>
                      <a:pt x="71" y="16"/>
                      <a:pt x="71"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28" name="Freeform 1937"/>
              <p:cNvSpPr>
                <a:spLocks/>
              </p:cNvSpPr>
              <p:nvPr/>
            </p:nvSpPr>
            <p:spPr bwMode="auto">
              <a:xfrm>
                <a:off x="4500" y="169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929" name="Freeform 1938"/>
              <p:cNvSpPr>
                <a:spLocks/>
              </p:cNvSpPr>
              <p:nvPr/>
            </p:nvSpPr>
            <p:spPr bwMode="auto">
              <a:xfrm>
                <a:off x="4500" y="169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30" name="Freeform 1939"/>
              <p:cNvSpPr>
                <a:spLocks/>
              </p:cNvSpPr>
              <p:nvPr/>
            </p:nvSpPr>
            <p:spPr bwMode="auto">
              <a:xfrm>
                <a:off x="4001" y="244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35F21"/>
              </a:solidFill>
              <a:ln w="0">
                <a:solidFill>
                  <a:srgbClr val="000000"/>
                </a:solidFill>
                <a:prstDash val="solid"/>
                <a:round/>
                <a:headEnd/>
                <a:tailEnd/>
              </a:ln>
            </p:spPr>
            <p:txBody>
              <a:bodyPr/>
              <a:lstStyle/>
              <a:p>
                <a:endParaRPr lang="en-US">
                  <a:solidFill>
                    <a:srgbClr val="FFFFFF"/>
                  </a:solidFill>
                </a:endParaRPr>
              </a:p>
            </p:txBody>
          </p:sp>
          <p:sp>
            <p:nvSpPr>
              <p:cNvPr id="220931" name="Freeform 1940"/>
              <p:cNvSpPr>
                <a:spLocks/>
              </p:cNvSpPr>
              <p:nvPr/>
            </p:nvSpPr>
            <p:spPr bwMode="auto">
              <a:xfrm>
                <a:off x="4001" y="244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32" name="Freeform 1941"/>
              <p:cNvSpPr>
                <a:spLocks/>
              </p:cNvSpPr>
              <p:nvPr/>
            </p:nvSpPr>
            <p:spPr bwMode="auto">
              <a:xfrm>
                <a:off x="4058" y="2359"/>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933" name="Freeform 1942"/>
              <p:cNvSpPr>
                <a:spLocks/>
              </p:cNvSpPr>
              <p:nvPr/>
            </p:nvSpPr>
            <p:spPr bwMode="auto">
              <a:xfrm>
                <a:off x="4058" y="2359"/>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34" name="Freeform 1943"/>
              <p:cNvSpPr>
                <a:spLocks/>
              </p:cNvSpPr>
              <p:nvPr/>
            </p:nvSpPr>
            <p:spPr bwMode="auto">
              <a:xfrm>
                <a:off x="4274" y="203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89E1B"/>
              </a:solidFill>
              <a:ln w="0">
                <a:solidFill>
                  <a:srgbClr val="000000"/>
                </a:solidFill>
                <a:prstDash val="solid"/>
                <a:round/>
                <a:headEnd/>
                <a:tailEnd/>
              </a:ln>
            </p:spPr>
            <p:txBody>
              <a:bodyPr/>
              <a:lstStyle/>
              <a:p>
                <a:endParaRPr lang="en-US">
                  <a:solidFill>
                    <a:srgbClr val="FFFFFF"/>
                  </a:solidFill>
                </a:endParaRPr>
              </a:p>
            </p:txBody>
          </p:sp>
          <p:sp>
            <p:nvSpPr>
              <p:cNvPr id="220935" name="Freeform 1944"/>
              <p:cNvSpPr>
                <a:spLocks/>
              </p:cNvSpPr>
              <p:nvPr/>
            </p:nvSpPr>
            <p:spPr bwMode="auto">
              <a:xfrm>
                <a:off x="4274" y="203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36" name="Freeform 1945"/>
              <p:cNvSpPr>
                <a:spLocks/>
              </p:cNvSpPr>
              <p:nvPr/>
            </p:nvSpPr>
            <p:spPr bwMode="auto">
              <a:xfrm>
                <a:off x="3438" y="371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5FC233"/>
              </a:solidFill>
              <a:ln w="0">
                <a:solidFill>
                  <a:srgbClr val="000000"/>
                </a:solidFill>
                <a:prstDash val="solid"/>
                <a:round/>
                <a:headEnd/>
                <a:tailEnd/>
              </a:ln>
            </p:spPr>
            <p:txBody>
              <a:bodyPr/>
              <a:lstStyle/>
              <a:p>
                <a:endParaRPr lang="en-US">
                  <a:solidFill>
                    <a:srgbClr val="FFFFFF"/>
                  </a:solidFill>
                </a:endParaRPr>
              </a:p>
            </p:txBody>
          </p:sp>
          <p:sp>
            <p:nvSpPr>
              <p:cNvPr id="220937" name="Freeform 1946"/>
              <p:cNvSpPr>
                <a:spLocks/>
              </p:cNvSpPr>
              <p:nvPr/>
            </p:nvSpPr>
            <p:spPr bwMode="auto">
              <a:xfrm>
                <a:off x="3438" y="371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38" name="Freeform 1947"/>
              <p:cNvSpPr>
                <a:spLocks/>
              </p:cNvSpPr>
              <p:nvPr/>
            </p:nvSpPr>
            <p:spPr bwMode="auto">
              <a:xfrm>
                <a:off x="4058" y="245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7961D"/>
              </a:solidFill>
              <a:ln w="0">
                <a:solidFill>
                  <a:srgbClr val="000000"/>
                </a:solidFill>
                <a:prstDash val="solid"/>
                <a:round/>
                <a:headEnd/>
                <a:tailEnd/>
              </a:ln>
            </p:spPr>
            <p:txBody>
              <a:bodyPr/>
              <a:lstStyle/>
              <a:p>
                <a:endParaRPr lang="en-US">
                  <a:solidFill>
                    <a:srgbClr val="FFFFFF"/>
                  </a:solidFill>
                </a:endParaRPr>
              </a:p>
            </p:txBody>
          </p:sp>
          <p:sp>
            <p:nvSpPr>
              <p:cNvPr id="220939" name="Freeform 1948"/>
              <p:cNvSpPr>
                <a:spLocks/>
              </p:cNvSpPr>
              <p:nvPr/>
            </p:nvSpPr>
            <p:spPr bwMode="auto">
              <a:xfrm>
                <a:off x="4058" y="245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40" name="Freeform 1949"/>
              <p:cNvSpPr>
                <a:spLocks/>
              </p:cNvSpPr>
              <p:nvPr/>
            </p:nvSpPr>
            <p:spPr bwMode="auto">
              <a:xfrm>
                <a:off x="3080" y="28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27B145"/>
              </a:solidFill>
              <a:ln w="0">
                <a:solidFill>
                  <a:srgbClr val="000000"/>
                </a:solidFill>
                <a:prstDash val="solid"/>
                <a:round/>
                <a:headEnd/>
                <a:tailEnd/>
              </a:ln>
            </p:spPr>
            <p:txBody>
              <a:bodyPr/>
              <a:lstStyle/>
              <a:p>
                <a:endParaRPr lang="en-US">
                  <a:solidFill>
                    <a:srgbClr val="FFFFFF"/>
                  </a:solidFill>
                </a:endParaRPr>
              </a:p>
            </p:txBody>
          </p:sp>
          <p:sp>
            <p:nvSpPr>
              <p:cNvPr id="220941" name="Freeform 1950"/>
              <p:cNvSpPr>
                <a:spLocks/>
              </p:cNvSpPr>
              <p:nvPr/>
            </p:nvSpPr>
            <p:spPr bwMode="auto">
              <a:xfrm>
                <a:off x="3080" y="28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42" name="Freeform 1951"/>
              <p:cNvSpPr>
                <a:spLocks/>
              </p:cNvSpPr>
              <p:nvPr/>
            </p:nvSpPr>
            <p:spPr bwMode="auto">
              <a:xfrm>
                <a:off x="4748" y="166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943" name="Freeform 1952"/>
              <p:cNvSpPr>
                <a:spLocks/>
              </p:cNvSpPr>
              <p:nvPr/>
            </p:nvSpPr>
            <p:spPr bwMode="auto">
              <a:xfrm>
                <a:off x="4748" y="166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44" name="Freeform 1953"/>
              <p:cNvSpPr>
                <a:spLocks/>
              </p:cNvSpPr>
              <p:nvPr/>
            </p:nvSpPr>
            <p:spPr bwMode="auto">
              <a:xfrm>
                <a:off x="5046" y="340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solidFill>
                <a:srgbClr val="61C332"/>
              </a:solidFill>
              <a:ln w="0">
                <a:solidFill>
                  <a:srgbClr val="000000"/>
                </a:solidFill>
                <a:prstDash val="solid"/>
                <a:round/>
                <a:headEnd/>
                <a:tailEnd/>
              </a:ln>
            </p:spPr>
            <p:txBody>
              <a:bodyPr/>
              <a:lstStyle/>
              <a:p>
                <a:endParaRPr lang="en-US">
                  <a:solidFill>
                    <a:srgbClr val="FFFFFF"/>
                  </a:solidFill>
                </a:endParaRPr>
              </a:p>
            </p:txBody>
          </p:sp>
          <p:sp>
            <p:nvSpPr>
              <p:cNvPr id="220945" name="Freeform 1954"/>
              <p:cNvSpPr>
                <a:spLocks/>
              </p:cNvSpPr>
              <p:nvPr/>
            </p:nvSpPr>
            <p:spPr bwMode="auto">
              <a:xfrm>
                <a:off x="5046" y="340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46" name="Freeform 1955"/>
              <p:cNvSpPr>
                <a:spLocks/>
              </p:cNvSpPr>
              <p:nvPr/>
            </p:nvSpPr>
            <p:spPr bwMode="auto">
              <a:xfrm>
                <a:off x="3555" y="1926"/>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22B046"/>
              </a:solidFill>
              <a:ln w="0">
                <a:solidFill>
                  <a:srgbClr val="000000"/>
                </a:solidFill>
                <a:prstDash val="solid"/>
                <a:round/>
                <a:headEnd/>
                <a:tailEnd/>
              </a:ln>
            </p:spPr>
            <p:txBody>
              <a:bodyPr/>
              <a:lstStyle/>
              <a:p>
                <a:endParaRPr lang="en-US">
                  <a:solidFill>
                    <a:srgbClr val="FFFFFF"/>
                  </a:solidFill>
                </a:endParaRPr>
              </a:p>
            </p:txBody>
          </p:sp>
          <p:sp>
            <p:nvSpPr>
              <p:cNvPr id="220947" name="Freeform 1956"/>
              <p:cNvSpPr>
                <a:spLocks/>
              </p:cNvSpPr>
              <p:nvPr/>
            </p:nvSpPr>
            <p:spPr bwMode="auto">
              <a:xfrm>
                <a:off x="3555" y="1926"/>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48" name="Freeform 1957"/>
              <p:cNvSpPr>
                <a:spLocks/>
              </p:cNvSpPr>
              <p:nvPr/>
            </p:nvSpPr>
            <p:spPr bwMode="auto">
              <a:xfrm>
                <a:off x="5513" y="2839"/>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CDE310"/>
              </a:solidFill>
              <a:ln w="0">
                <a:solidFill>
                  <a:srgbClr val="000000"/>
                </a:solidFill>
                <a:prstDash val="solid"/>
                <a:round/>
                <a:headEnd/>
                <a:tailEnd/>
              </a:ln>
            </p:spPr>
            <p:txBody>
              <a:bodyPr/>
              <a:lstStyle/>
              <a:p>
                <a:endParaRPr lang="en-US">
                  <a:solidFill>
                    <a:srgbClr val="FFFFFF"/>
                  </a:solidFill>
                </a:endParaRPr>
              </a:p>
            </p:txBody>
          </p:sp>
          <p:sp>
            <p:nvSpPr>
              <p:cNvPr id="220949" name="Freeform 1958"/>
              <p:cNvSpPr>
                <a:spLocks/>
              </p:cNvSpPr>
              <p:nvPr/>
            </p:nvSpPr>
            <p:spPr bwMode="auto">
              <a:xfrm>
                <a:off x="5513" y="2839"/>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50" name="Freeform 1959"/>
              <p:cNvSpPr>
                <a:spLocks/>
              </p:cNvSpPr>
              <p:nvPr/>
            </p:nvSpPr>
            <p:spPr bwMode="auto">
              <a:xfrm>
                <a:off x="3764" y="339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97D321"/>
              </a:solidFill>
              <a:ln w="0">
                <a:solidFill>
                  <a:srgbClr val="000000"/>
                </a:solidFill>
                <a:prstDash val="solid"/>
                <a:round/>
                <a:headEnd/>
                <a:tailEnd/>
              </a:ln>
            </p:spPr>
            <p:txBody>
              <a:bodyPr/>
              <a:lstStyle/>
              <a:p>
                <a:endParaRPr lang="en-US">
                  <a:solidFill>
                    <a:srgbClr val="FFFFFF"/>
                  </a:solidFill>
                </a:endParaRPr>
              </a:p>
            </p:txBody>
          </p:sp>
          <p:sp>
            <p:nvSpPr>
              <p:cNvPr id="220951" name="Freeform 1960"/>
              <p:cNvSpPr>
                <a:spLocks/>
              </p:cNvSpPr>
              <p:nvPr/>
            </p:nvSpPr>
            <p:spPr bwMode="auto">
              <a:xfrm>
                <a:off x="3764" y="339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52" name="Freeform 1961"/>
              <p:cNvSpPr>
                <a:spLocks/>
              </p:cNvSpPr>
              <p:nvPr/>
            </p:nvSpPr>
            <p:spPr bwMode="auto">
              <a:xfrm>
                <a:off x="3664" y="1998"/>
                <a:ext cx="8"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953" name="Freeform 1962"/>
              <p:cNvSpPr>
                <a:spLocks/>
              </p:cNvSpPr>
              <p:nvPr/>
            </p:nvSpPr>
            <p:spPr bwMode="auto">
              <a:xfrm>
                <a:off x="3664" y="1998"/>
                <a:ext cx="8"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54" name="Freeform 1963"/>
              <p:cNvSpPr>
                <a:spLocks/>
              </p:cNvSpPr>
              <p:nvPr/>
            </p:nvSpPr>
            <p:spPr bwMode="auto">
              <a:xfrm>
                <a:off x="4306" y="197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955" name="Freeform 1964"/>
              <p:cNvSpPr>
                <a:spLocks/>
              </p:cNvSpPr>
              <p:nvPr/>
            </p:nvSpPr>
            <p:spPr bwMode="auto">
              <a:xfrm>
                <a:off x="4306" y="197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56" name="Freeform 1965"/>
              <p:cNvSpPr>
                <a:spLocks/>
              </p:cNvSpPr>
              <p:nvPr/>
            </p:nvSpPr>
            <p:spPr bwMode="auto">
              <a:xfrm>
                <a:off x="4663" y="161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58C035"/>
              </a:solidFill>
              <a:ln w="0">
                <a:solidFill>
                  <a:srgbClr val="000000"/>
                </a:solidFill>
                <a:prstDash val="solid"/>
                <a:round/>
                <a:headEnd/>
                <a:tailEnd/>
              </a:ln>
            </p:spPr>
            <p:txBody>
              <a:bodyPr/>
              <a:lstStyle/>
              <a:p>
                <a:endParaRPr lang="en-US">
                  <a:solidFill>
                    <a:srgbClr val="FFFFFF"/>
                  </a:solidFill>
                </a:endParaRPr>
              </a:p>
            </p:txBody>
          </p:sp>
          <p:sp>
            <p:nvSpPr>
              <p:cNvPr id="220957" name="Freeform 1966"/>
              <p:cNvSpPr>
                <a:spLocks/>
              </p:cNvSpPr>
              <p:nvPr/>
            </p:nvSpPr>
            <p:spPr bwMode="auto">
              <a:xfrm>
                <a:off x="4663" y="161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58" name="Freeform 1967"/>
              <p:cNvSpPr>
                <a:spLocks/>
              </p:cNvSpPr>
              <p:nvPr/>
            </p:nvSpPr>
            <p:spPr bwMode="auto">
              <a:xfrm>
                <a:off x="5326" y="297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220959" name="Freeform 1968"/>
              <p:cNvSpPr>
                <a:spLocks/>
              </p:cNvSpPr>
              <p:nvPr/>
            </p:nvSpPr>
            <p:spPr bwMode="auto">
              <a:xfrm>
                <a:off x="5326" y="297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60" name="Freeform 1969"/>
              <p:cNvSpPr>
                <a:spLocks/>
              </p:cNvSpPr>
              <p:nvPr/>
            </p:nvSpPr>
            <p:spPr bwMode="auto">
              <a:xfrm>
                <a:off x="4738" y="162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961" name="Freeform 1970"/>
              <p:cNvSpPr>
                <a:spLocks/>
              </p:cNvSpPr>
              <p:nvPr/>
            </p:nvSpPr>
            <p:spPr bwMode="auto">
              <a:xfrm>
                <a:off x="4738" y="162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62" name="Freeform 1971"/>
              <p:cNvSpPr>
                <a:spLocks/>
              </p:cNvSpPr>
              <p:nvPr/>
            </p:nvSpPr>
            <p:spPr bwMode="auto">
              <a:xfrm>
                <a:off x="5092" y="351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220963" name="Freeform 1972"/>
              <p:cNvSpPr>
                <a:spLocks/>
              </p:cNvSpPr>
              <p:nvPr/>
            </p:nvSpPr>
            <p:spPr bwMode="auto">
              <a:xfrm>
                <a:off x="5092" y="351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64" name="Freeform 1973"/>
              <p:cNvSpPr>
                <a:spLocks/>
              </p:cNvSpPr>
              <p:nvPr/>
            </p:nvSpPr>
            <p:spPr bwMode="auto">
              <a:xfrm>
                <a:off x="4461" y="1681"/>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965" name="Freeform 1974"/>
              <p:cNvSpPr>
                <a:spLocks/>
              </p:cNvSpPr>
              <p:nvPr/>
            </p:nvSpPr>
            <p:spPr bwMode="auto">
              <a:xfrm>
                <a:off x="4461" y="1681"/>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66" name="Freeform 1975"/>
              <p:cNvSpPr>
                <a:spLocks/>
              </p:cNvSpPr>
              <p:nvPr/>
            </p:nvSpPr>
            <p:spPr bwMode="auto">
              <a:xfrm>
                <a:off x="4985"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7DCB29"/>
              </a:solidFill>
              <a:ln w="0">
                <a:solidFill>
                  <a:srgbClr val="000000"/>
                </a:solidFill>
                <a:prstDash val="solid"/>
                <a:round/>
                <a:headEnd/>
                <a:tailEnd/>
              </a:ln>
            </p:spPr>
            <p:txBody>
              <a:bodyPr/>
              <a:lstStyle/>
              <a:p>
                <a:endParaRPr lang="en-US">
                  <a:solidFill>
                    <a:srgbClr val="FFFFFF"/>
                  </a:solidFill>
                </a:endParaRPr>
              </a:p>
            </p:txBody>
          </p:sp>
          <p:sp>
            <p:nvSpPr>
              <p:cNvPr id="220967" name="Freeform 1976"/>
              <p:cNvSpPr>
                <a:spLocks/>
              </p:cNvSpPr>
              <p:nvPr/>
            </p:nvSpPr>
            <p:spPr bwMode="auto">
              <a:xfrm>
                <a:off x="4985"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68" name="Freeform 1977"/>
              <p:cNvSpPr>
                <a:spLocks/>
              </p:cNvSpPr>
              <p:nvPr/>
            </p:nvSpPr>
            <p:spPr bwMode="auto">
              <a:xfrm>
                <a:off x="3833" y="2190"/>
                <a:ext cx="53" cy="51"/>
              </a:xfrm>
              <a:custGeom>
                <a:avLst/>
                <a:gdLst>
                  <a:gd name="T0" fmla="*/ 0 w 152"/>
                  <a:gd name="T1" fmla="*/ 0 h 151"/>
                  <a:gd name="T2" fmla="*/ 0 w 152"/>
                  <a:gd name="T3" fmla="*/ 0 h 151"/>
                  <a:gd name="T4" fmla="*/ 0 w 152"/>
                  <a:gd name="T5" fmla="*/ 0 h 151"/>
                  <a:gd name="T6" fmla="*/ 0 w 152"/>
                  <a:gd name="T7" fmla="*/ 0 h 151"/>
                  <a:gd name="T8" fmla="*/ 0 w 152"/>
                  <a:gd name="T9" fmla="*/ 0 h 151"/>
                  <a:gd name="T10" fmla="*/ 0 w 152"/>
                  <a:gd name="T11" fmla="*/ 0 h 151"/>
                  <a:gd name="T12" fmla="*/ 0 w 152"/>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2" h="151">
                    <a:moveTo>
                      <a:pt x="152" y="76"/>
                    </a:moveTo>
                    <a:lnTo>
                      <a:pt x="152" y="76"/>
                    </a:lnTo>
                    <a:cubicBezTo>
                      <a:pt x="152" y="117"/>
                      <a:pt x="118" y="151"/>
                      <a:pt x="76" y="151"/>
                    </a:cubicBezTo>
                    <a:cubicBezTo>
                      <a:pt x="34" y="151"/>
                      <a:pt x="0" y="117"/>
                      <a:pt x="0" y="76"/>
                    </a:cubicBezTo>
                    <a:cubicBezTo>
                      <a:pt x="0" y="34"/>
                      <a:pt x="34" y="0"/>
                      <a:pt x="76" y="0"/>
                    </a:cubicBezTo>
                    <a:cubicBezTo>
                      <a:pt x="118" y="0"/>
                      <a:pt x="152" y="34"/>
                      <a:pt x="152" y="76"/>
                    </a:cubicBezTo>
                    <a:close/>
                  </a:path>
                </a:pathLst>
              </a:custGeom>
              <a:solidFill>
                <a:srgbClr val="069759"/>
              </a:solidFill>
              <a:ln w="0">
                <a:solidFill>
                  <a:srgbClr val="000000"/>
                </a:solidFill>
                <a:prstDash val="solid"/>
                <a:round/>
                <a:headEnd/>
                <a:tailEnd/>
              </a:ln>
            </p:spPr>
            <p:txBody>
              <a:bodyPr/>
              <a:lstStyle/>
              <a:p>
                <a:endParaRPr lang="en-US">
                  <a:solidFill>
                    <a:srgbClr val="FFFFFF"/>
                  </a:solidFill>
                </a:endParaRPr>
              </a:p>
            </p:txBody>
          </p:sp>
          <p:sp>
            <p:nvSpPr>
              <p:cNvPr id="220969" name="Freeform 1978"/>
              <p:cNvSpPr>
                <a:spLocks/>
              </p:cNvSpPr>
              <p:nvPr/>
            </p:nvSpPr>
            <p:spPr bwMode="auto">
              <a:xfrm>
                <a:off x="3833" y="2190"/>
                <a:ext cx="53" cy="51"/>
              </a:xfrm>
              <a:custGeom>
                <a:avLst/>
                <a:gdLst>
                  <a:gd name="T0" fmla="*/ 0 w 152"/>
                  <a:gd name="T1" fmla="*/ 0 h 151"/>
                  <a:gd name="T2" fmla="*/ 0 w 152"/>
                  <a:gd name="T3" fmla="*/ 0 h 151"/>
                  <a:gd name="T4" fmla="*/ 0 w 152"/>
                  <a:gd name="T5" fmla="*/ 0 h 151"/>
                  <a:gd name="T6" fmla="*/ 0 w 152"/>
                  <a:gd name="T7" fmla="*/ 0 h 151"/>
                  <a:gd name="T8" fmla="*/ 0 w 152"/>
                  <a:gd name="T9" fmla="*/ 0 h 151"/>
                  <a:gd name="T10" fmla="*/ 0 w 152"/>
                  <a:gd name="T11" fmla="*/ 0 h 151"/>
                  <a:gd name="T12" fmla="*/ 0 w 152"/>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2" h="151">
                    <a:moveTo>
                      <a:pt x="152" y="76"/>
                    </a:moveTo>
                    <a:lnTo>
                      <a:pt x="152" y="76"/>
                    </a:lnTo>
                    <a:cubicBezTo>
                      <a:pt x="152" y="117"/>
                      <a:pt x="118" y="151"/>
                      <a:pt x="76" y="151"/>
                    </a:cubicBezTo>
                    <a:cubicBezTo>
                      <a:pt x="34" y="151"/>
                      <a:pt x="0" y="117"/>
                      <a:pt x="0" y="76"/>
                    </a:cubicBezTo>
                    <a:cubicBezTo>
                      <a:pt x="0" y="34"/>
                      <a:pt x="34" y="0"/>
                      <a:pt x="76" y="0"/>
                    </a:cubicBezTo>
                    <a:cubicBezTo>
                      <a:pt x="118" y="0"/>
                      <a:pt x="152" y="34"/>
                      <a:pt x="152" y="7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70" name="Freeform 1979"/>
              <p:cNvSpPr>
                <a:spLocks/>
              </p:cNvSpPr>
              <p:nvPr/>
            </p:nvSpPr>
            <p:spPr bwMode="auto">
              <a:xfrm>
                <a:off x="4791" y="235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4" y="20"/>
                      <a:pt x="0" y="15"/>
                      <a:pt x="0" y="10"/>
                    </a:cubicBezTo>
                    <a:cubicBezTo>
                      <a:pt x="0" y="4"/>
                      <a:pt x="4"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971" name="Freeform 1980"/>
              <p:cNvSpPr>
                <a:spLocks/>
              </p:cNvSpPr>
              <p:nvPr/>
            </p:nvSpPr>
            <p:spPr bwMode="auto">
              <a:xfrm>
                <a:off x="4791" y="235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4" y="20"/>
                      <a:pt x="0" y="15"/>
                      <a:pt x="0" y="10"/>
                    </a:cubicBezTo>
                    <a:cubicBezTo>
                      <a:pt x="0" y="4"/>
                      <a:pt x="4"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72" name="Freeform 1981"/>
              <p:cNvSpPr>
                <a:spLocks/>
              </p:cNvSpPr>
              <p:nvPr/>
            </p:nvSpPr>
            <p:spPr bwMode="auto">
              <a:xfrm>
                <a:off x="4968" y="342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85CE27"/>
              </a:solidFill>
              <a:ln w="0">
                <a:solidFill>
                  <a:srgbClr val="000000"/>
                </a:solidFill>
                <a:prstDash val="solid"/>
                <a:round/>
                <a:headEnd/>
                <a:tailEnd/>
              </a:ln>
            </p:spPr>
            <p:txBody>
              <a:bodyPr/>
              <a:lstStyle/>
              <a:p>
                <a:endParaRPr lang="en-US">
                  <a:solidFill>
                    <a:srgbClr val="FFFFFF"/>
                  </a:solidFill>
                </a:endParaRPr>
              </a:p>
            </p:txBody>
          </p:sp>
          <p:sp>
            <p:nvSpPr>
              <p:cNvPr id="220973" name="Freeform 1982"/>
              <p:cNvSpPr>
                <a:spLocks/>
              </p:cNvSpPr>
              <p:nvPr/>
            </p:nvSpPr>
            <p:spPr bwMode="auto">
              <a:xfrm>
                <a:off x="4968" y="342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74" name="Freeform 1983"/>
              <p:cNvSpPr>
                <a:spLocks/>
              </p:cNvSpPr>
              <p:nvPr/>
            </p:nvSpPr>
            <p:spPr bwMode="auto">
              <a:xfrm>
                <a:off x="4405" y="173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FED02"/>
              </a:solidFill>
              <a:ln w="0">
                <a:solidFill>
                  <a:srgbClr val="000000"/>
                </a:solidFill>
                <a:prstDash val="solid"/>
                <a:round/>
                <a:headEnd/>
                <a:tailEnd/>
              </a:ln>
            </p:spPr>
            <p:txBody>
              <a:bodyPr/>
              <a:lstStyle/>
              <a:p>
                <a:endParaRPr lang="en-US">
                  <a:solidFill>
                    <a:srgbClr val="FFFFFF"/>
                  </a:solidFill>
                </a:endParaRPr>
              </a:p>
            </p:txBody>
          </p:sp>
          <p:sp>
            <p:nvSpPr>
              <p:cNvPr id="220975" name="Freeform 1984"/>
              <p:cNvSpPr>
                <a:spLocks/>
              </p:cNvSpPr>
              <p:nvPr/>
            </p:nvSpPr>
            <p:spPr bwMode="auto">
              <a:xfrm>
                <a:off x="4405" y="173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76" name="Freeform 1985"/>
              <p:cNvSpPr>
                <a:spLocks/>
              </p:cNvSpPr>
              <p:nvPr/>
            </p:nvSpPr>
            <p:spPr bwMode="auto">
              <a:xfrm>
                <a:off x="3863" y="16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76C92C"/>
              </a:solidFill>
              <a:ln w="0">
                <a:solidFill>
                  <a:srgbClr val="000000"/>
                </a:solidFill>
                <a:prstDash val="solid"/>
                <a:round/>
                <a:headEnd/>
                <a:tailEnd/>
              </a:ln>
            </p:spPr>
            <p:txBody>
              <a:bodyPr/>
              <a:lstStyle/>
              <a:p>
                <a:endParaRPr lang="en-US">
                  <a:solidFill>
                    <a:srgbClr val="FFFFFF"/>
                  </a:solidFill>
                </a:endParaRPr>
              </a:p>
            </p:txBody>
          </p:sp>
          <p:sp>
            <p:nvSpPr>
              <p:cNvPr id="220977" name="Freeform 1986"/>
              <p:cNvSpPr>
                <a:spLocks/>
              </p:cNvSpPr>
              <p:nvPr/>
            </p:nvSpPr>
            <p:spPr bwMode="auto">
              <a:xfrm>
                <a:off x="3863" y="16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78" name="Freeform 1987"/>
              <p:cNvSpPr>
                <a:spLocks/>
              </p:cNvSpPr>
              <p:nvPr/>
            </p:nvSpPr>
            <p:spPr bwMode="auto">
              <a:xfrm>
                <a:off x="3533" y="1837"/>
                <a:ext cx="8"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979" name="Freeform 1988"/>
              <p:cNvSpPr>
                <a:spLocks/>
              </p:cNvSpPr>
              <p:nvPr/>
            </p:nvSpPr>
            <p:spPr bwMode="auto">
              <a:xfrm>
                <a:off x="3533" y="1837"/>
                <a:ext cx="8"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80" name="Freeform 1989"/>
              <p:cNvSpPr>
                <a:spLocks/>
              </p:cNvSpPr>
              <p:nvPr/>
            </p:nvSpPr>
            <p:spPr bwMode="auto">
              <a:xfrm>
                <a:off x="5124" y="28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7DCB29"/>
              </a:solidFill>
              <a:ln w="0">
                <a:solidFill>
                  <a:srgbClr val="000000"/>
                </a:solidFill>
                <a:prstDash val="solid"/>
                <a:round/>
                <a:headEnd/>
                <a:tailEnd/>
              </a:ln>
            </p:spPr>
            <p:txBody>
              <a:bodyPr/>
              <a:lstStyle/>
              <a:p>
                <a:endParaRPr lang="en-US">
                  <a:solidFill>
                    <a:srgbClr val="FFFFFF"/>
                  </a:solidFill>
                </a:endParaRPr>
              </a:p>
            </p:txBody>
          </p:sp>
          <p:sp>
            <p:nvSpPr>
              <p:cNvPr id="220981" name="Freeform 1990"/>
              <p:cNvSpPr>
                <a:spLocks/>
              </p:cNvSpPr>
              <p:nvPr/>
            </p:nvSpPr>
            <p:spPr bwMode="auto">
              <a:xfrm>
                <a:off x="5124" y="28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82" name="Freeform 1991"/>
              <p:cNvSpPr>
                <a:spLocks/>
              </p:cNvSpPr>
              <p:nvPr/>
            </p:nvSpPr>
            <p:spPr bwMode="auto">
              <a:xfrm>
                <a:off x="4203" y="252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983" name="Freeform 1992"/>
              <p:cNvSpPr>
                <a:spLocks/>
              </p:cNvSpPr>
              <p:nvPr/>
            </p:nvSpPr>
            <p:spPr bwMode="auto">
              <a:xfrm>
                <a:off x="4203" y="252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84" name="Freeform 1993"/>
              <p:cNvSpPr>
                <a:spLocks/>
              </p:cNvSpPr>
              <p:nvPr/>
            </p:nvSpPr>
            <p:spPr bwMode="auto">
              <a:xfrm>
                <a:off x="4493" y="22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57D1F"/>
              </a:solidFill>
              <a:ln w="0">
                <a:solidFill>
                  <a:srgbClr val="000000"/>
                </a:solidFill>
                <a:prstDash val="solid"/>
                <a:round/>
                <a:headEnd/>
                <a:tailEnd/>
              </a:ln>
            </p:spPr>
            <p:txBody>
              <a:bodyPr/>
              <a:lstStyle/>
              <a:p>
                <a:endParaRPr lang="en-US">
                  <a:solidFill>
                    <a:srgbClr val="FFFFFF"/>
                  </a:solidFill>
                </a:endParaRPr>
              </a:p>
            </p:txBody>
          </p:sp>
          <p:sp>
            <p:nvSpPr>
              <p:cNvPr id="220985" name="Freeform 1994"/>
              <p:cNvSpPr>
                <a:spLocks/>
              </p:cNvSpPr>
              <p:nvPr/>
            </p:nvSpPr>
            <p:spPr bwMode="auto">
              <a:xfrm>
                <a:off x="4493" y="22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86" name="Freeform 1995"/>
              <p:cNvSpPr>
                <a:spLocks/>
              </p:cNvSpPr>
              <p:nvPr/>
            </p:nvSpPr>
            <p:spPr bwMode="auto">
              <a:xfrm>
                <a:off x="4734" y="1548"/>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987" name="Freeform 1996"/>
              <p:cNvSpPr>
                <a:spLocks/>
              </p:cNvSpPr>
              <p:nvPr/>
            </p:nvSpPr>
            <p:spPr bwMode="auto">
              <a:xfrm>
                <a:off x="4734" y="1548"/>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88" name="Freeform 1997"/>
              <p:cNvSpPr>
                <a:spLocks/>
              </p:cNvSpPr>
              <p:nvPr/>
            </p:nvSpPr>
            <p:spPr bwMode="auto">
              <a:xfrm>
                <a:off x="4164" y="27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E9EC07"/>
              </a:solidFill>
              <a:ln w="0">
                <a:solidFill>
                  <a:srgbClr val="000000"/>
                </a:solidFill>
                <a:prstDash val="solid"/>
                <a:round/>
                <a:headEnd/>
                <a:tailEnd/>
              </a:ln>
            </p:spPr>
            <p:txBody>
              <a:bodyPr/>
              <a:lstStyle/>
              <a:p>
                <a:endParaRPr lang="en-US">
                  <a:solidFill>
                    <a:srgbClr val="FFFFFF"/>
                  </a:solidFill>
                </a:endParaRPr>
              </a:p>
            </p:txBody>
          </p:sp>
          <p:sp>
            <p:nvSpPr>
              <p:cNvPr id="220989" name="Freeform 1998"/>
              <p:cNvSpPr>
                <a:spLocks/>
              </p:cNvSpPr>
              <p:nvPr/>
            </p:nvSpPr>
            <p:spPr bwMode="auto">
              <a:xfrm>
                <a:off x="4164" y="27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90" name="Freeform 1999"/>
              <p:cNvSpPr>
                <a:spLocks/>
              </p:cNvSpPr>
              <p:nvPr/>
            </p:nvSpPr>
            <p:spPr bwMode="auto">
              <a:xfrm>
                <a:off x="4253" y="2533"/>
                <a:ext cx="27" cy="26"/>
              </a:xfrm>
              <a:custGeom>
                <a:avLst/>
                <a:gdLst>
                  <a:gd name="T0" fmla="*/ 0 w 76"/>
                  <a:gd name="T1" fmla="*/ 0 h 77"/>
                  <a:gd name="T2" fmla="*/ 0 w 76"/>
                  <a:gd name="T3" fmla="*/ 0 h 77"/>
                  <a:gd name="T4" fmla="*/ 0 w 76"/>
                  <a:gd name="T5" fmla="*/ 0 h 77"/>
                  <a:gd name="T6" fmla="*/ 0 w 76"/>
                  <a:gd name="T7" fmla="*/ 0 h 77"/>
                  <a:gd name="T8" fmla="*/ 0 w 76"/>
                  <a:gd name="T9" fmla="*/ 0 h 77"/>
                  <a:gd name="T10" fmla="*/ 0 w 76"/>
                  <a:gd name="T11" fmla="*/ 0 h 77"/>
                  <a:gd name="T12" fmla="*/ 0 w 76"/>
                  <a:gd name="T13" fmla="*/ 0 h 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77">
                    <a:moveTo>
                      <a:pt x="76" y="39"/>
                    </a:moveTo>
                    <a:lnTo>
                      <a:pt x="76" y="39"/>
                    </a:lnTo>
                    <a:cubicBezTo>
                      <a:pt x="76" y="60"/>
                      <a:pt x="59" y="77"/>
                      <a:pt x="38" y="77"/>
                    </a:cubicBezTo>
                    <a:cubicBezTo>
                      <a:pt x="17" y="77"/>
                      <a:pt x="0" y="60"/>
                      <a:pt x="0" y="39"/>
                    </a:cubicBezTo>
                    <a:cubicBezTo>
                      <a:pt x="0" y="17"/>
                      <a:pt x="17" y="0"/>
                      <a:pt x="38" y="0"/>
                    </a:cubicBezTo>
                    <a:cubicBezTo>
                      <a:pt x="59" y="0"/>
                      <a:pt x="76" y="17"/>
                      <a:pt x="76" y="39"/>
                    </a:cubicBezTo>
                    <a:close/>
                  </a:path>
                </a:pathLst>
              </a:custGeom>
              <a:solidFill>
                <a:srgbClr val="C4E013"/>
              </a:solidFill>
              <a:ln w="0">
                <a:solidFill>
                  <a:srgbClr val="000000"/>
                </a:solidFill>
                <a:prstDash val="solid"/>
                <a:round/>
                <a:headEnd/>
                <a:tailEnd/>
              </a:ln>
            </p:spPr>
            <p:txBody>
              <a:bodyPr/>
              <a:lstStyle/>
              <a:p>
                <a:endParaRPr lang="en-US">
                  <a:solidFill>
                    <a:srgbClr val="FFFFFF"/>
                  </a:solidFill>
                </a:endParaRPr>
              </a:p>
            </p:txBody>
          </p:sp>
          <p:sp>
            <p:nvSpPr>
              <p:cNvPr id="220991" name="Freeform 2000"/>
              <p:cNvSpPr>
                <a:spLocks/>
              </p:cNvSpPr>
              <p:nvPr/>
            </p:nvSpPr>
            <p:spPr bwMode="auto">
              <a:xfrm>
                <a:off x="4253" y="2533"/>
                <a:ext cx="27" cy="26"/>
              </a:xfrm>
              <a:custGeom>
                <a:avLst/>
                <a:gdLst>
                  <a:gd name="T0" fmla="*/ 0 w 76"/>
                  <a:gd name="T1" fmla="*/ 0 h 77"/>
                  <a:gd name="T2" fmla="*/ 0 w 76"/>
                  <a:gd name="T3" fmla="*/ 0 h 77"/>
                  <a:gd name="T4" fmla="*/ 0 w 76"/>
                  <a:gd name="T5" fmla="*/ 0 h 77"/>
                  <a:gd name="T6" fmla="*/ 0 w 76"/>
                  <a:gd name="T7" fmla="*/ 0 h 77"/>
                  <a:gd name="T8" fmla="*/ 0 w 76"/>
                  <a:gd name="T9" fmla="*/ 0 h 77"/>
                  <a:gd name="T10" fmla="*/ 0 w 76"/>
                  <a:gd name="T11" fmla="*/ 0 h 77"/>
                  <a:gd name="T12" fmla="*/ 0 w 76"/>
                  <a:gd name="T13" fmla="*/ 0 h 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77">
                    <a:moveTo>
                      <a:pt x="76" y="39"/>
                    </a:moveTo>
                    <a:lnTo>
                      <a:pt x="76" y="39"/>
                    </a:lnTo>
                    <a:cubicBezTo>
                      <a:pt x="76" y="60"/>
                      <a:pt x="59" y="77"/>
                      <a:pt x="38" y="77"/>
                    </a:cubicBezTo>
                    <a:cubicBezTo>
                      <a:pt x="17" y="77"/>
                      <a:pt x="0" y="60"/>
                      <a:pt x="0" y="39"/>
                    </a:cubicBezTo>
                    <a:cubicBezTo>
                      <a:pt x="0" y="17"/>
                      <a:pt x="17" y="0"/>
                      <a:pt x="38" y="0"/>
                    </a:cubicBezTo>
                    <a:cubicBezTo>
                      <a:pt x="59" y="0"/>
                      <a:pt x="76" y="17"/>
                      <a:pt x="76" y="39"/>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92" name="Freeform 2001"/>
              <p:cNvSpPr>
                <a:spLocks/>
              </p:cNvSpPr>
              <p:nvPr/>
            </p:nvSpPr>
            <p:spPr bwMode="auto">
              <a:xfrm>
                <a:off x="3197" y="365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993" name="Freeform 2002"/>
              <p:cNvSpPr>
                <a:spLocks/>
              </p:cNvSpPr>
              <p:nvPr/>
            </p:nvSpPr>
            <p:spPr bwMode="auto">
              <a:xfrm>
                <a:off x="3197" y="365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94" name="Freeform 2003"/>
              <p:cNvSpPr>
                <a:spLocks/>
              </p:cNvSpPr>
              <p:nvPr/>
            </p:nvSpPr>
            <p:spPr bwMode="auto">
              <a:xfrm>
                <a:off x="3126" y="284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3AB73F"/>
              </a:solidFill>
              <a:ln w="0">
                <a:solidFill>
                  <a:srgbClr val="000000"/>
                </a:solidFill>
                <a:prstDash val="solid"/>
                <a:round/>
                <a:headEnd/>
                <a:tailEnd/>
              </a:ln>
            </p:spPr>
            <p:txBody>
              <a:bodyPr/>
              <a:lstStyle/>
              <a:p>
                <a:endParaRPr lang="en-US">
                  <a:solidFill>
                    <a:srgbClr val="FFFFFF"/>
                  </a:solidFill>
                </a:endParaRPr>
              </a:p>
            </p:txBody>
          </p:sp>
          <p:sp>
            <p:nvSpPr>
              <p:cNvPr id="220995" name="Freeform 2004"/>
              <p:cNvSpPr>
                <a:spLocks/>
              </p:cNvSpPr>
              <p:nvPr/>
            </p:nvSpPr>
            <p:spPr bwMode="auto">
              <a:xfrm>
                <a:off x="3126" y="284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96" name="Freeform 2005"/>
              <p:cNvSpPr>
                <a:spLocks/>
              </p:cNvSpPr>
              <p:nvPr/>
            </p:nvSpPr>
            <p:spPr bwMode="auto">
              <a:xfrm>
                <a:off x="3381" y="284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46BB3B"/>
              </a:solidFill>
              <a:ln w="0">
                <a:solidFill>
                  <a:srgbClr val="000000"/>
                </a:solidFill>
                <a:prstDash val="solid"/>
                <a:round/>
                <a:headEnd/>
                <a:tailEnd/>
              </a:ln>
            </p:spPr>
            <p:txBody>
              <a:bodyPr/>
              <a:lstStyle/>
              <a:p>
                <a:endParaRPr lang="en-US">
                  <a:solidFill>
                    <a:srgbClr val="FFFFFF"/>
                  </a:solidFill>
                </a:endParaRPr>
              </a:p>
            </p:txBody>
          </p:sp>
          <p:sp>
            <p:nvSpPr>
              <p:cNvPr id="220997" name="Freeform 2006"/>
              <p:cNvSpPr>
                <a:spLocks/>
              </p:cNvSpPr>
              <p:nvPr/>
            </p:nvSpPr>
            <p:spPr bwMode="auto">
              <a:xfrm>
                <a:off x="3381" y="284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998" name="Freeform 2007"/>
              <p:cNvSpPr>
                <a:spLocks/>
              </p:cNvSpPr>
              <p:nvPr/>
            </p:nvSpPr>
            <p:spPr bwMode="auto">
              <a:xfrm>
                <a:off x="4731" y="25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36A20"/>
              </a:solidFill>
              <a:ln w="0">
                <a:solidFill>
                  <a:srgbClr val="000000"/>
                </a:solidFill>
                <a:prstDash val="solid"/>
                <a:round/>
                <a:headEnd/>
                <a:tailEnd/>
              </a:ln>
            </p:spPr>
            <p:txBody>
              <a:bodyPr/>
              <a:lstStyle/>
              <a:p>
                <a:endParaRPr lang="en-US">
                  <a:solidFill>
                    <a:srgbClr val="FFFFFF"/>
                  </a:solidFill>
                </a:endParaRPr>
              </a:p>
            </p:txBody>
          </p:sp>
          <p:sp>
            <p:nvSpPr>
              <p:cNvPr id="220999" name="Freeform 2008"/>
              <p:cNvSpPr>
                <a:spLocks/>
              </p:cNvSpPr>
              <p:nvPr/>
            </p:nvSpPr>
            <p:spPr bwMode="auto">
              <a:xfrm>
                <a:off x="4731" y="25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00" name="Freeform 2009"/>
              <p:cNvSpPr>
                <a:spLocks/>
              </p:cNvSpPr>
              <p:nvPr/>
            </p:nvSpPr>
            <p:spPr bwMode="auto">
              <a:xfrm>
                <a:off x="3771" y="146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C9E211"/>
              </a:solidFill>
              <a:ln w="0">
                <a:solidFill>
                  <a:srgbClr val="000000"/>
                </a:solidFill>
                <a:prstDash val="solid"/>
                <a:round/>
                <a:headEnd/>
                <a:tailEnd/>
              </a:ln>
            </p:spPr>
            <p:txBody>
              <a:bodyPr/>
              <a:lstStyle/>
              <a:p>
                <a:endParaRPr lang="en-US">
                  <a:solidFill>
                    <a:srgbClr val="FFFFFF"/>
                  </a:solidFill>
                </a:endParaRPr>
              </a:p>
            </p:txBody>
          </p:sp>
          <p:sp>
            <p:nvSpPr>
              <p:cNvPr id="221001" name="Freeform 2010"/>
              <p:cNvSpPr>
                <a:spLocks/>
              </p:cNvSpPr>
              <p:nvPr/>
            </p:nvSpPr>
            <p:spPr bwMode="auto">
              <a:xfrm>
                <a:off x="3771" y="146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02" name="Freeform 2011"/>
              <p:cNvSpPr>
                <a:spLocks/>
              </p:cNvSpPr>
              <p:nvPr/>
            </p:nvSpPr>
            <p:spPr bwMode="auto">
              <a:xfrm>
                <a:off x="3576" y="197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57C035"/>
              </a:solidFill>
              <a:ln w="0">
                <a:solidFill>
                  <a:srgbClr val="000000"/>
                </a:solidFill>
                <a:prstDash val="solid"/>
                <a:round/>
                <a:headEnd/>
                <a:tailEnd/>
              </a:ln>
            </p:spPr>
            <p:txBody>
              <a:bodyPr/>
              <a:lstStyle/>
              <a:p>
                <a:endParaRPr lang="en-US">
                  <a:solidFill>
                    <a:srgbClr val="FFFFFF"/>
                  </a:solidFill>
                </a:endParaRPr>
              </a:p>
            </p:txBody>
          </p:sp>
          <p:sp>
            <p:nvSpPr>
              <p:cNvPr id="221003" name="Freeform 2012"/>
              <p:cNvSpPr>
                <a:spLocks/>
              </p:cNvSpPr>
              <p:nvPr/>
            </p:nvSpPr>
            <p:spPr bwMode="auto">
              <a:xfrm>
                <a:off x="3576" y="197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04" name="Freeform 2013"/>
              <p:cNvSpPr>
                <a:spLocks/>
              </p:cNvSpPr>
              <p:nvPr/>
            </p:nvSpPr>
            <p:spPr bwMode="auto">
              <a:xfrm>
                <a:off x="4380" y="19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059859"/>
              </a:solidFill>
              <a:ln w="0">
                <a:solidFill>
                  <a:srgbClr val="000000"/>
                </a:solidFill>
                <a:prstDash val="solid"/>
                <a:round/>
                <a:headEnd/>
                <a:tailEnd/>
              </a:ln>
            </p:spPr>
            <p:txBody>
              <a:bodyPr/>
              <a:lstStyle/>
              <a:p>
                <a:endParaRPr lang="en-US">
                  <a:solidFill>
                    <a:srgbClr val="FFFFFF"/>
                  </a:solidFill>
                </a:endParaRPr>
              </a:p>
            </p:txBody>
          </p:sp>
          <p:sp>
            <p:nvSpPr>
              <p:cNvPr id="221005" name="Freeform 2014"/>
              <p:cNvSpPr>
                <a:spLocks/>
              </p:cNvSpPr>
              <p:nvPr/>
            </p:nvSpPr>
            <p:spPr bwMode="auto">
              <a:xfrm>
                <a:off x="4380" y="19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06" name="Freeform 2015"/>
              <p:cNvSpPr>
                <a:spLocks/>
              </p:cNvSpPr>
              <p:nvPr/>
            </p:nvSpPr>
            <p:spPr bwMode="auto">
              <a:xfrm>
                <a:off x="5021" y="242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BC010"/>
              </a:solidFill>
              <a:ln w="0">
                <a:solidFill>
                  <a:srgbClr val="000000"/>
                </a:solidFill>
                <a:prstDash val="solid"/>
                <a:round/>
                <a:headEnd/>
                <a:tailEnd/>
              </a:ln>
            </p:spPr>
            <p:txBody>
              <a:bodyPr/>
              <a:lstStyle/>
              <a:p>
                <a:endParaRPr lang="en-US">
                  <a:solidFill>
                    <a:srgbClr val="FFFFFF"/>
                  </a:solidFill>
                </a:endParaRPr>
              </a:p>
            </p:txBody>
          </p:sp>
          <p:sp>
            <p:nvSpPr>
              <p:cNvPr id="221007" name="Freeform 2016"/>
              <p:cNvSpPr>
                <a:spLocks/>
              </p:cNvSpPr>
              <p:nvPr/>
            </p:nvSpPr>
            <p:spPr bwMode="auto">
              <a:xfrm>
                <a:off x="5021" y="242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08" name="Freeform 2017"/>
              <p:cNvSpPr>
                <a:spLocks/>
              </p:cNvSpPr>
              <p:nvPr/>
            </p:nvSpPr>
            <p:spPr bwMode="auto">
              <a:xfrm>
                <a:off x="4217" y="202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9A718"/>
              </a:solidFill>
              <a:ln w="0">
                <a:solidFill>
                  <a:srgbClr val="000000"/>
                </a:solidFill>
                <a:prstDash val="solid"/>
                <a:round/>
                <a:headEnd/>
                <a:tailEnd/>
              </a:ln>
            </p:spPr>
            <p:txBody>
              <a:bodyPr/>
              <a:lstStyle/>
              <a:p>
                <a:endParaRPr lang="en-US">
                  <a:solidFill>
                    <a:srgbClr val="FFFFFF"/>
                  </a:solidFill>
                </a:endParaRPr>
              </a:p>
            </p:txBody>
          </p:sp>
          <p:sp>
            <p:nvSpPr>
              <p:cNvPr id="221009" name="Freeform 2018"/>
              <p:cNvSpPr>
                <a:spLocks/>
              </p:cNvSpPr>
              <p:nvPr/>
            </p:nvSpPr>
            <p:spPr bwMode="auto">
              <a:xfrm>
                <a:off x="4217" y="202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10" name="Freeform 2019"/>
              <p:cNvSpPr>
                <a:spLocks/>
              </p:cNvSpPr>
              <p:nvPr/>
            </p:nvSpPr>
            <p:spPr bwMode="auto">
              <a:xfrm>
                <a:off x="3962" y="238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1011" name="Freeform 2020"/>
              <p:cNvSpPr>
                <a:spLocks/>
              </p:cNvSpPr>
              <p:nvPr/>
            </p:nvSpPr>
            <p:spPr bwMode="auto">
              <a:xfrm>
                <a:off x="3962" y="238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12" name="Freeform 2021"/>
              <p:cNvSpPr>
                <a:spLocks/>
              </p:cNvSpPr>
              <p:nvPr/>
            </p:nvSpPr>
            <p:spPr bwMode="auto">
              <a:xfrm>
                <a:off x="3810" y="183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0C72D"/>
              </a:solidFill>
              <a:ln w="0">
                <a:solidFill>
                  <a:srgbClr val="000000"/>
                </a:solidFill>
                <a:prstDash val="solid"/>
                <a:round/>
                <a:headEnd/>
                <a:tailEnd/>
              </a:ln>
            </p:spPr>
            <p:txBody>
              <a:bodyPr/>
              <a:lstStyle/>
              <a:p>
                <a:endParaRPr lang="en-US">
                  <a:solidFill>
                    <a:srgbClr val="FFFFFF"/>
                  </a:solidFill>
                </a:endParaRPr>
              </a:p>
            </p:txBody>
          </p:sp>
          <p:sp>
            <p:nvSpPr>
              <p:cNvPr id="221013" name="Freeform 2022"/>
              <p:cNvSpPr>
                <a:spLocks/>
              </p:cNvSpPr>
              <p:nvPr/>
            </p:nvSpPr>
            <p:spPr bwMode="auto">
              <a:xfrm>
                <a:off x="3810" y="183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14" name="Freeform 2023"/>
              <p:cNvSpPr>
                <a:spLocks/>
              </p:cNvSpPr>
              <p:nvPr/>
            </p:nvSpPr>
            <p:spPr bwMode="auto">
              <a:xfrm>
                <a:off x="5088" y="211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BC50E"/>
              </a:solidFill>
              <a:ln w="0">
                <a:solidFill>
                  <a:srgbClr val="000000"/>
                </a:solidFill>
                <a:prstDash val="solid"/>
                <a:round/>
                <a:headEnd/>
                <a:tailEnd/>
              </a:ln>
            </p:spPr>
            <p:txBody>
              <a:bodyPr/>
              <a:lstStyle/>
              <a:p>
                <a:endParaRPr lang="en-US">
                  <a:solidFill>
                    <a:srgbClr val="FFFFFF"/>
                  </a:solidFill>
                </a:endParaRPr>
              </a:p>
            </p:txBody>
          </p:sp>
          <p:sp>
            <p:nvSpPr>
              <p:cNvPr id="221015" name="Freeform 2024"/>
              <p:cNvSpPr>
                <a:spLocks/>
              </p:cNvSpPr>
              <p:nvPr/>
            </p:nvSpPr>
            <p:spPr bwMode="auto">
              <a:xfrm>
                <a:off x="5088" y="211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16" name="Freeform 2025"/>
              <p:cNvSpPr>
                <a:spLocks/>
              </p:cNvSpPr>
              <p:nvPr/>
            </p:nvSpPr>
            <p:spPr bwMode="auto">
              <a:xfrm>
                <a:off x="5241"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9CF26"/>
              </a:solidFill>
              <a:ln w="0">
                <a:solidFill>
                  <a:srgbClr val="000000"/>
                </a:solidFill>
                <a:prstDash val="solid"/>
                <a:round/>
                <a:headEnd/>
                <a:tailEnd/>
              </a:ln>
            </p:spPr>
            <p:txBody>
              <a:bodyPr/>
              <a:lstStyle/>
              <a:p>
                <a:endParaRPr lang="en-US">
                  <a:solidFill>
                    <a:srgbClr val="FFFFFF"/>
                  </a:solidFill>
                </a:endParaRPr>
              </a:p>
            </p:txBody>
          </p:sp>
          <p:sp>
            <p:nvSpPr>
              <p:cNvPr id="221017" name="Freeform 2026"/>
              <p:cNvSpPr>
                <a:spLocks/>
              </p:cNvSpPr>
              <p:nvPr/>
            </p:nvSpPr>
            <p:spPr bwMode="auto">
              <a:xfrm>
                <a:off x="5241"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18" name="Freeform 2027"/>
              <p:cNvSpPr>
                <a:spLocks/>
              </p:cNvSpPr>
              <p:nvPr/>
            </p:nvSpPr>
            <p:spPr bwMode="auto">
              <a:xfrm>
                <a:off x="3633" y="347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58C035"/>
              </a:solidFill>
              <a:ln w="0">
                <a:solidFill>
                  <a:srgbClr val="000000"/>
                </a:solidFill>
                <a:prstDash val="solid"/>
                <a:round/>
                <a:headEnd/>
                <a:tailEnd/>
              </a:ln>
            </p:spPr>
            <p:txBody>
              <a:bodyPr/>
              <a:lstStyle/>
              <a:p>
                <a:endParaRPr lang="en-US">
                  <a:solidFill>
                    <a:srgbClr val="FFFFFF"/>
                  </a:solidFill>
                </a:endParaRPr>
              </a:p>
            </p:txBody>
          </p:sp>
          <p:sp>
            <p:nvSpPr>
              <p:cNvPr id="221019" name="Freeform 2028"/>
              <p:cNvSpPr>
                <a:spLocks/>
              </p:cNvSpPr>
              <p:nvPr/>
            </p:nvSpPr>
            <p:spPr bwMode="auto">
              <a:xfrm>
                <a:off x="3633" y="347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20" name="Freeform 2029"/>
              <p:cNvSpPr>
                <a:spLocks/>
              </p:cNvSpPr>
              <p:nvPr/>
            </p:nvSpPr>
            <p:spPr bwMode="auto">
              <a:xfrm>
                <a:off x="3771" y="171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FCC29"/>
              </a:solidFill>
              <a:ln w="0">
                <a:solidFill>
                  <a:srgbClr val="000000"/>
                </a:solidFill>
                <a:prstDash val="solid"/>
                <a:round/>
                <a:headEnd/>
                <a:tailEnd/>
              </a:ln>
            </p:spPr>
            <p:txBody>
              <a:bodyPr/>
              <a:lstStyle/>
              <a:p>
                <a:endParaRPr lang="en-US">
                  <a:solidFill>
                    <a:srgbClr val="FFFFFF"/>
                  </a:solidFill>
                </a:endParaRPr>
              </a:p>
            </p:txBody>
          </p:sp>
          <p:sp>
            <p:nvSpPr>
              <p:cNvPr id="221021" name="Freeform 2030"/>
              <p:cNvSpPr>
                <a:spLocks/>
              </p:cNvSpPr>
              <p:nvPr/>
            </p:nvSpPr>
            <p:spPr bwMode="auto">
              <a:xfrm>
                <a:off x="3771" y="171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22" name="Freeform 2031"/>
              <p:cNvSpPr>
                <a:spLocks/>
              </p:cNvSpPr>
              <p:nvPr/>
            </p:nvSpPr>
            <p:spPr bwMode="auto">
              <a:xfrm>
                <a:off x="5280" y="28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221023" name="Freeform 2032"/>
              <p:cNvSpPr>
                <a:spLocks/>
              </p:cNvSpPr>
              <p:nvPr/>
            </p:nvSpPr>
            <p:spPr bwMode="auto">
              <a:xfrm>
                <a:off x="5280" y="28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24" name="Freeform 2033"/>
              <p:cNvSpPr>
                <a:spLocks/>
              </p:cNvSpPr>
              <p:nvPr/>
            </p:nvSpPr>
            <p:spPr bwMode="auto">
              <a:xfrm>
                <a:off x="4444" y="283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A8D81C"/>
              </a:solidFill>
              <a:ln w="0">
                <a:solidFill>
                  <a:srgbClr val="000000"/>
                </a:solidFill>
                <a:prstDash val="solid"/>
                <a:round/>
                <a:headEnd/>
                <a:tailEnd/>
              </a:ln>
            </p:spPr>
            <p:txBody>
              <a:bodyPr/>
              <a:lstStyle/>
              <a:p>
                <a:endParaRPr lang="en-US">
                  <a:solidFill>
                    <a:srgbClr val="FFFFFF"/>
                  </a:solidFill>
                </a:endParaRPr>
              </a:p>
            </p:txBody>
          </p:sp>
          <p:sp>
            <p:nvSpPr>
              <p:cNvPr id="221025" name="Freeform 2034"/>
              <p:cNvSpPr>
                <a:spLocks/>
              </p:cNvSpPr>
              <p:nvPr/>
            </p:nvSpPr>
            <p:spPr bwMode="auto">
              <a:xfrm>
                <a:off x="4444" y="283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26" name="Freeform 2035"/>
              <p:cNvSpPr>
                <a:spLocks/>
              </p:cNvSpPr>
              <p:nvPr/>
            </p:nvSpPr>
            <p:spPr bwMode="auto">
              <a:xfrm>
                <a:off x="3941" y="1445"/>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27" name="Freeform 2036"/>
              <p:cNvSpPr>
                <a:spLocks/>
              </p:cNvSpPr>
              <p:nvPr/>
            </p:nvSpPr>
            <p:spPr bwMode="auto">
              <a:xfrm>
                <a:off x="3941" y="1445"/>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28" name="Freeform 2037"/>
              <p:cNvSpPr>
                <a:spLocks/>
              </p:cNvSpPr>
              <p:nvPr/>
            </p:nvSpPr>
            <p:spPr bwMode="auto">
              <a:xfrm>
                <a:off x="5506" y="291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77C92B"/>
              </a:solidFill>
              <a:ln w="0">
                <a:solidFill>
                  <a:srgbClr val="000000"/>
                </a:solidFill>
                <a:prstDash val="solid"/>
                <a:round/>
                <a:headEnd/>
                <a:tailEnd/>
              </a:ln>
            </p:spPr>
            <p:txBody>
              <a:bodyPr/>
              <a:lstStyle/>
              <a:p>
                <a:endParaRPr lang="en-US">
                  <a:solidFill>
                    <a:srgbClr val="FFFFFF"/>
                  </a:solidFill>
                </a:endParaRPr>
              </a:p>
            </p:txBody>
          </p:sp>
          <p:sp>
            <p:nvSpPr>
              <p:cNvPr id="221029" name="Freeform 2038"/>
              <p:cNvSpPr>
                <a:spLocks/>
              </p:cNvSpPr>
              <p:nvPr/>
            </p:nvSpPr>
            <p:spPr bwMode="auto">
              <a:xfrm>
                <a:off x="5506" y="291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30" name="Freeform 2039"/>
              <p:cNvSpPr>
                <a:spLocks/>
              </p:cNvSpPr>
              <p:nvPr/>
            </p:nvSpPr>
            <p:spPr bwMode="auto">
              <a:xfrm>
                <a:off x="3335" y="278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36B640"/>
              </a:solidFill>
              <a:ln w="0">
                <a:solidFill>
                  <a:srgbClr val="000000"/>
                </a:solidFill>
                <a:prstDash val="solid"/>
                <a:round/>
                <a:headEnd/>
                <a:tailEnd/>
              </a:ln>
            </p:spPr>
            <p:txBody>
              <a:bodyPr/>
              <a:lstStyle/>
              <a:p>
                <a:endParaRPr lang="en-US">
                  <a:solidFill>
                    <a:srgbClr val="FFFFFF"/>
                  </a:solidFill>
                </a:endParaRPr>
              </a:p>
            </p:txBody>
          </p:sp>
          <p:sp>
            <p:nvSpPr>
              <p:cNvPr id="221031" name="Freeform 2040"/>
              <p:cNvSpPr>
                <a:spLocks/>
              </p:cNvSpPr>
              <p:nvPr/>
            </p:nvSpPr>
            <p:spPr bwMode="auto">
              <a:xfrm>
                <a:off x="3335" y="278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32" name="Freeform 2041"/>
              <p:cNvSpPr>
                <a:spLocks/>
              </p:cNvSpPr>
              <p:nvPr/>
            </p:nvSpPr>
            <p:spPr bwMode="auto">
              <a:xfrm>
                <a:off x="5545" y="274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70C72E"/>
              </a:solidFill>
              <a:ln w="0">
                <a:solidFill>
                  <a:srgbClr val="000000"/>
                </a:solidFill>
                <a:prstDash val="solid"/>
                <a:round/>
                <a:headEnd/>
                <a:tailEnd/>
              </a:ln>
            </p:spPr>
            <p:txBody>
              <a:bodyPr/>
              <a:lstStyle/>
              <a:p>
                <a:endParaRPr lang="en-US">
                  <a:solidFill>
                    <a:srgbClr val="FFFFFF"/>
                  </a:solidFill>
                </a:endParaRPr>
              </a:p>
            </p:txBody>
          </p:sp>
          <p:sp>
            <p:nvSpPr>
              <p:cNvPr id="221033" name="Freeform 2042"/>
              <p:cNvSpPr>
                <a:spLocks/>
              </p:cNvSpPr>
              <p:nvPr/>
            </p:nvSpPr>
            <p:spPr bwMode="auto">
              <a:xfrm>
                <a:off x="5545" y="274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34" name="Freeform 2043"/>
              <p:cNvSpPr>
                <a:spLocks/>
              </p:cNvSpPr>
              <p:nvPr/>
            </p:nvSpPr>
            <p:spPr bwMode="auto">
              <a:xfrm>
                <a:off x="5050" y="354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96D322"/>
              </a:solidFill>
              <a:ln w="0">
                <a:solidFill>
                  <a:srgbClr val="000000"/>
                </a:solidFill>
                <a:prstDash val="solid"/>
                <a:round/>
                <a:headEnd/>
                <a:tailEnd/>
              </a:ln>
            </p:spPr>
            <p:txBody>
              <a:bodyPr/>
              <a:lstStyle/>
              <a:p>
                <a:endParaRPr lang="en-US">
                  <a:solidFill>
                    <a:srgbClr val="FFFFFF"/>
                  </a:solidFill>
                </a:endParaRPr>
              </a:p>
            </p:txBody>
          </p:sp>
          <p:sp>
            <p:nvSpPr>
              <p:cNvPr id="221035" name="Freeform 2044"/>
              <p:cNvSpPr>
                <a:spLocks/>
              </p:cNvSpPr>
              <p:nvPr/>
            </p:nvSpPr>
            <p:spPr bwMode="auto">
              <a:xfrm>
                <a:off x="5050" y="354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36" name="Freeform 2045"/>
              <p:cNvSpPr>
                <a:spLocks/>
              </p:cNvSpPr>
              <p:nvPr/>
            </p:nvSpPr>
            <p:spPr bwMode="auto">
              <a:xfrm>
                <a:off x="5280" y="324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9CA2B"/>
              </a:solidFill>
              <a:ln w="0">
                <a:solidFill>
                  <a:srgbClr val="000000"/>
                </a:solidFill>
                <a:prstDash val="solid"/>
                <a:round/>
                <a:headEnd/>
                <a:tailEnd/>
              </a:ln>
            </p:spPr>
            <p:txBody>
              <a:bodyPr/>
              <a:lstStyle/>
              <a:p>
                <a:endParaRPr lang="en-US">
                  <a:solidFill>
                    <a:srgbClr val="FFFFFF"/>
                  </a:solidFill>
                </a:endParaRPr>
              </a:p>
            </p:txBody>
          </p:sp>
          <p:sp>
            <p:nvSpPr>
              <p:cNvPr id="221037" name="Freeform 2046"/>
              <p:cNvSpPr>
                <a:spLocks/>
              </p:cNvSpPr>
              <p:nvPr/>
            </p:nvSpPr>
            <p:spPr bwMode="auto">
              <a:xfrm>
                <a:off x="5280" y="324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38" name="Freeform 2047"/>
              <p:cNvSpPr>
                <a:spLocks/>
              </p:cNvSpPr>
              <p:nvPr/>
            </p:nvSpPr>
            <p:spPr bwMode="auto">
              <a:xfrm>
                <a:off x="4699" y="157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39" name="Freeform 2048"/>
              <p:cNvSpPr>
                <a:spLocks/>
              </p:cNvSpPr>
              <p:nvPr/>
            </p:nvSpPr>
            <p:spPr bwMode="auto">
              <a:xfrm>
                <a:off x="4699" y="157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40" name="Freeform 2049"/>
              <p:cNvSpPr>
                <a:spLocks/>
              </p:cNvSpPr>
              <p:nvPr/>
            </p:nvSpPr>
            <p:spPr bwMode="auto">
              <a:xfrm>
                <a:off x="5230" y="29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61C332"/>
              </a:solidFill>
              <a:ln w="0">
                <a:solidFill>
                  <a:srgbClr val="000000"/>
                </a:solidFill>
                <a:prstDash val="solid"/>
                <a:round/>
                <a:headEnd/>
                <a:tailEnd/>
              </a:ln>
            </p:spPr>
            <p:txBody>
              <a:bodyPr/>
              <a:lstStyle/>
              <a:p>
                <a:endParaRPr lang="en-US">
                  <a:solidFill>
                    <a:srgbClr val="FFFFFF"/>
                  </a:solidFill>
                </a:endParaRPr>
              </a:p>
            </p:txBody>
          </p:sp>
          <p:sp>
            <p:nvSpPr>
              <p:cNvPr id="221041" name="Freeform 2050"/>
              <p:cNvSpPr>
                <a:spLocks/>
              </p:cNvSpPr>
              <p:nvPr/>
            </p:nvSpPr>
            <p:spPr bwMode="auto">
              <a:xfrm>
                <a:off x="5230" y="29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42" name="Freeform 2051"/>
              <p:cNvSpPr>
                <a:spLocks/>
              </p:cNvSpPr>
              <p:nvPr/>
            </p:nvSpPr>
            <p:spPr bwMode="auto">
              <a:xfrm>
                <a:off x="3406" y="3539"/>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43" name="Freeform 2052"/>
              <p:cNvSpPr>
                <a:spLocks/>
              </p:cNvSpPr>
              <p:nvPr/>
            </p:nvSpPr>
            <p:spPr bwMode="auto">
              <a:xfrm>
                <a:off x="3406" y="3539"/>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44" name="Freeform 2053"/>
              <p:cNvSpPr>
                <a:spLocks/>
              </p:cNvSpPr>
              <p:nvPr/>
            </p:nvSpPr>
            <p:spPr bwMode="auto">
              <a:xfrm>
                <a:off x="3565" y="346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7CE26"/>
              </a:solidFill>
              <a:ln w="0">
                <a:solidFill>
                  <a:srgbClr val="000000"/>
                </a:solidFill>
                <a:prstDash val="solid"/>
                <a:round/>
                <a:headEnd/>
                <a:tailEnd/>
              </a:ln>
            </p:spPr>
            <p:txBody>
              <a:bodyPr/>
              <a:lstStyle/>
              <a:p>
                <a:endParaRPr lang="en-US">
                  <a:solidFill>
                    <a:srgbClr val="FFFFFF"/>
                  </a:solidFill>
                </a:endParaRPr>
              </a:p>
            </p:txBody>
          </p:sp>
          <p:sp>
            <p:nvSpPr>
              <p:cNvPr id="221045" name="Freeform 2054"/>
              <p:cNvSpPr>
                <a:spLocks/>
              </p:cNvSpPr>
              <p:nvPr/>
            </p:nvSpPr>
            <p:spPr bwMode="auto">
              <a:xfrm>
                <a:off x="3565" y="346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46" name="Freeform 2055"/>
              <p:cNvSpPr>
                <a:spLocks/>
              </p:cNvSpPr>
              <p:nvPr/>
            </p:nvSpPr>
            <p:spPr bwMode="auto">
              <a:xfrm>
                <a:off x="4614" y="172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5781F"/>
              </a:solidFill>
              <a:ln w="0">
                <a:solidFill>
                  <a:srgbClr val="000000"/>
                </a:solidFill>
                <a:prstDash val="solid"/>
                <a:round/>
                <a:headEnd/>
                <a:tailEnd/>
              </a:ln>
            </p:spPr>
            <p:txBody>
              <a:bodyPr/>
              <a:lstStyle/>
              <a:p>
                <a:endParaRPr lang="en-US">
                  <a:solidFill>
                    <a:srgbClr val="FFFFFF"/>
                  </a:solidFill>
                </a:endParaRPr>
              </a:p>
            </p:txBody>
          </p:sp>
          <p:sp>
            <p:nvSpPr>
              <p:cNvPr id="221047" name="Freeform 2056"/>
              <p:cNvSpPr>
                <a:spLocks/>
              </p:cNvSpPr>
              <p:nvPr/>
            </p:nvSpPr>
            <p:spPr bwMode="auto">
              <a:xfrm>
                <a:off x="4614" y="172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48" name="Freeform 2057"/>
              <p:cNvSpPr>
                <a:spLocks/>
              </p:cNvSpPr>
              <p:nvPr/>
            </p:nvSpPr>
            <p:spPr bwMode="auto">
              <a:xfrm>
                <a:off x="4759" y="16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1049" name="Freeform 2058"/>
              <p:cNvSpPr>
                <a:spLocks/>
              </p:cNvSpPr>
              <p:nvPr/>
            </p:nvSpPr>
            <p:spPr bwMode="auto">
              <a:xfrm>
                <a:off x="4759" y="16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50" name="Freeform 2059"/>
              <p:cNvSpPr>
                <a:spLocks/>
              </p:cNvSpPr>
              <p:nvPr/>
            </p:nvSpPr>
            <p:spPr bwMode="auto">
              <a:xfrm>
                <a:off x="4231" y="263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DD509"/>
              </a:solidFill>
              <a:ln w="0">
                <a:solidFill>
                  <a:srgbClr val="000000"/>
                </a:solidFill>
                <a:prstDash val="solid"/>
                <a:round/>
                <a:headEnd/>
                <a:tailEnd/>
              </a:ln>
            </p:spPr>
            <p:txBody>
              <a:bodyPr/>
              <a:lstStyle/>
              <a:p>
                <a:endParaRPr lang="en-US">
                  <a:solidFill>
                    <a:srgbClr val="FFFFFF"/>
                  </a:solidFill>
                </a:endParaRPr>
              </a:p>
            </p:txBody>
          </p:sp>
          <p:sp>
            <p:nvSpPr>
              <p:cNvPr id="221051" name="Freeform 2060"/>
              <p:cNvSpPr>
                <a:spLocks/>
              </p:cNvSpPr>
              <p:nvPr/>
            </p:nvSpPr>
            <p:spPr bwMode="auto">
              <a:xfrm>
                <a:off x="4231" y="263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52" name="Freeform 2061"/>
              <p:cNvSpPr>
                <a:spLocks/>
              </p:cNvSpPr>
              <p:nvPr/>
            </p:nvSpPr>
            <p:spPr bwMode="auto">
              <a:xfrm>
                <a:off x="5499" y="276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99D321"/>
              </a:solidFill>
              <a:ln w="0">
                <a:solidFill>
                  <a:srgbClr val="000000"/>
                </a:solidFill>
                <a:prstDash val="solid"/>
                <a:round/>
                <a:headEnd/>
                <a:tailEnd/>
              </a:ln>
            </p:spPr>
            <p:txBody>
              <a:bodyPr/>
              <a:lstStyle/>
              <a:p>
                <a:endParaRPr lang="en-US">
                  <a:solidFill>
                    <a:srgbClr val="FFFFFF"/>
                  </a:solidFill>
                </a:endParaRPr>
              </a:p>
            </p:txBody>
          </p:sp>
          <p:sp>
            <p:nvSpPr>
              <p:cNvPr id="221053" name="Freeform 2062"/>
              <p:cNvSpPr>
                <a:spLocks/>
              </p:cNvSpPr>
              <p:nvPr/>
            </p:nvSpPr>
            <p:spPr bwMode="auto">
              <a:xfrm>
                <a:off x="5499" y="276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1054" name="Freeform 2063"/>
              <p:cNvSpPr>
                <a:spLocks/>
              </p:cNvSpPr>
              <p:nvPr/>
            </p:nvSpPr>
            <p:spPr bwMode="auto">
              <a:xfrm>
                <a:off x="3739" y="3147"/>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grpSp>
        <p:grpSp>
          <p:nvGrpSpPr>
            <p:cNvPr id="220406" name="Group 2265"/>
            <p:cNvGrpSpPr>
              <a:grpSpLocks/>
            </p:cNvGrpSpPr>
            <p:nvPr/>
          </p:nvGrpSpPr>
          <p:grpSpPr bwMode="auto">
            <a:xfrm>
              <a:off x="3151" y="1404"/>
              <a:ext cx="2444" cy="2397"/>
              <a:chOff x="3151" y="1404"/>
              <a:chExt cx="2444" cy="2397"/>
            </a:xfrm>
          </p:grpSpPr>
          <p:sp>
            <p:nvSpPr>
              <p:cNvPr id="220655" name="Freeform 2065"/>
              <p:cNvSpPr>
                <a:spLocks/>
              </p:cNvSpPr>
              <p:nvPr/>
            </p:nvSpPr>
            <p:spPr bwMode="auto">
              <a:xfrm>
                <a:off x="3739" y="3147"/>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56" name="Freeform 2066"/>
              <p:cNvSpPr>
                <a:spLocks/>
              </p:cNvSpPr>
              <p:nvPr/>
            </p:nvSpPr>
            <p:spPr bwMode="auto">
              <a:xfrm>
                <a:off x="5265" y="339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6FC72E"/>
              </a:solidFill>
              <a:ln w="0">
                <a:solidFill>
                  <a:srgbClr val="000000"/>
                </a:solidFill>
                <a:prstDash val="solid"/>
                <a:round/>
                <a:headEnd/>
                <a:tailEnd/>
              </a:ln>
            </p:spPr>
            <p:txBody>
              <a:bodyPr/>
              <a:lstStyle/>
              <a:p>
                <a:endParaRPr lang="en-US">
                  <a:solidFill>
                    <a:srgbClr val="FFFFFF"/>
                  </a:solidFill>
                </a:endParaRPr>
              </a:p>
            </p:txBody>
          </p:sp>
          <p:sp>
            <p:nvSpPr>
              <p:cNvPr id="220657" name="Freeform 2067"/>
              <p:cNvSpPr>
                <a:spLocks/>
              </p:cNvSpPr>
              <p:nvPr/>
            </p:nvSpPr>
            <p:spPr bwMode="auto">
              <a:xfrm>
                <a:off x="5265" y="339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58" name="Freeform 2068"/>
              <p:cNvSpPr>
                <a:spLocks/>
              </p:cNvSpPr>
              <p:nvPr/>
            </p:nvSpPr>
            <p:spPr bwMode="auto">
              <a:xfrm>
                <a:off x="3151" y="272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07945B"/>
              </a:solidFill>
              <a:ln w="0">
                <a:solidFill>
                  <a:srgbClr val="000000"/>
                </a:solidFill>
                <a:prstDash val="solid"/>
                <a:round/>
                <a:headEnd/>
                <a:tailEnd/>
              </a:ln>
            </p:spPr>
            <p:txBody>
              <a:bodyPr/>
              <a:lstStyle/>
              <a:p>
                <a:endParaRPr lang="en-US">
                  <a:solidFill>
                    <a:srgbClr val="FFFFFF"/>
                  </a:solidFill>
                </a:endParaRPr>
              </a:p>
            </p:txBody>
          </p:sp>
          <p:sp>
            <p:nvSpPr>
              <p:cNvPr id="220659" name="Freeform 2069"/>
              <p:cNvSpPr>
                <a:spLocks/>
              </p:cNvSpPr>
              <p:nvPr/>
            </p:nvSpPr>
            <p:spPr bwMode="auto">
              <a:xfrm>
                <a:off x="3151" y="272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60" name="Freeform 2070"/>
              <p:cNvSpPr>
                <a:spLocks/>
              </p:cNvSpPr>
              <p:nvPr/>
            </p:nvSpPr>
            <p:spPr bwMode="auto">
              <a:xfrm>
                <a:off x="5475" y="28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220661" name="Freeform 2071"/>
              <p:cNvSpPr>
                <a:spLocks/>
              </p:cNvSpPr>
              <p:nvPr/>
            </p:nvSpPr>
            <p:spPr bwMode="auto">
              <a:xfrm>
                <a:off x="5475" y="28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62" name="Freeform 2072"/>
              <p:cNvSpPr>
                <a:spLocks/>
              </p:cNvSpPr>
              <p:nvPr/>
            </p:nvSpPr>
            <p:spPr bwMode="auto">
              <a:xfrm>
                <a:off x="3629" y="18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6DC72E"/>
              </a:solidFill>
              <a:ln w="0">
                <a:solidFill>
                  <a:srgbClr val="000000"/>
                </a:solidFill>
                <a:prstDash val="solid"/>
                <a:round/>
                <a:headEnd/>
                <a:tailEnd/>
              </a:ln>
            </p:spPr>
            <p:txBody>
              <a:bodyPr/>
              <a:lstStyle/>
              <a:p>
                <a:endParaRPr lang="en-US">
                  <a:solidFill>
                    <a:srgbClr val="FFFFFF"/>
                  </a:solidFill>
                </a:endParaRPr>
              </a:p>
            </p:txBody>
          </p:sp>
          <p:sp>
            <p:nvSpPr>
              <p:cNvPr id="220663" name="Freeform 2073"/>
              <p:cNvSpPr>
                <a:spLocks/>
              </p:cNvSpPr>
              <p:nvPr/>
            </p:nvSpPr>
            <p:spPr bwMode="auto">
              <a:xfrm>
                <a:off x="3629" y="18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64" name="Freeform 2074"/>
              <p:cNvSpPr>
                <a:spLocks/>
              </p:cNvSpPr>
              <p:nvPr/>
            </p:nvSpPr>
            <p:spPr bwMode="auto">
              <a:xfrm>
                <a:off x="4266" y="340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2E3192"/>
              </a:solidFill>
              <a:ln w="0">
                <a:solidFill>
                  <a:srgbClr val="000000"/>
                </a:solidFill>
                <a:prstDash val="solid"/>
                <a:round/>
                <a:headEnd/>
                <a:tailEnd/>
              </a:ln>
            </p:spPr>
            <p:txBody>
              <a:bodyPr/>
              <a:lstStyle/>
              <a:p>
                <a:endParaRPr lang="en-US">
                  <a:solidFill>
                    <a:srgbClr val="FFFFFF"/>
                  </a:solidFill>
                </a:endParaRPr>
              </a:p>
            </p:txBody>
          </p:sp>
          <p:sp>
            <p:nvSpPr>
              <p:cNvPr id="220665" name="Freeform 2075"/>
              <p:cNvSpPr>
                <a:spLocks/>
              </p:cNvSpPr>
              <p:nvPr/>
            </p:nvSpPr>
            <p:spPr bwMode="auto">
              <a:xfrm>
                <a:off x="4266" y="340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66" name="Freeform 2076"/>
              <p:cNvSpPr>
                <a:spLocks/>
              </p:cNvSpPr>
              <p:nvPr/>
            </p:nvSpPr>
            <p:spPr bwMode="auto">
              <a:xfrm>
                <a:off x="3831" y="181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C5E112"/>
              </a:solidFill>
              <a:ln w="0">
                <a:solidFill>
                  <a:srgbClr val="000000"/>
                </a:solidFill>
                <a:prstDash val="solid"/>
                <a:round/>
                <a:headEnd/>
                <a:tailEnd/>
              </a:ln>
            </p:spPr>
            <p:txBody>
              <a:bodyPr/>
              <a:lstStyle/>
              <a:p>
                <a:endParaRPr lang="en-US">
                  <a:solidFill>
                    <a:srgbClr val="FFFFFF"/>
                  </a:solidFill>
                </a:endParaRPr>
              </a:p>
            </p:txBody>
          </p:sp>
          <p:sp>
            <p:nvSpPr>
              <p:cNvPr id="220667" name="Freeform 2077"/>
              <p:cNvSpPr>
                <a:spLocks/>
              </p:cNvSpPr>
              <p:nvPr/>
            </p:nvSpPr>
            <p:spPr bwMode="auto">
              <a:xfrm>
                <a:off x="3831" y="181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68" name="Freeform 2078"/>
              <p:cNvSpPr>
                <a:spLocks/>
              </p:cNvSpPr>
              <p:nvPr/>
            </p:nvSpPr>
            <p:spPr bwMode="auto">
              <a:xfrm>
                <a:off x="5545" y="29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95D322"/>
              </a:solidFill>
              <a:ln w="0">
                <a:solidFill>
                  <a:srgbClr val="000000"/>
                </a:solidFill>
                <a:prstDash val="solid"/>
                <a:round/>
                <a:headEnd/>
                <a:tailEnd/>
              </a:ln>
            </p:spPr>
            <p:txBody>
              <a:bodyPr/>
              <a:lstStyle/>
              <a:p>
                <a:endParaRPr lang="en-US">
                  <a:solidFill>
                    <a:srgbClr val="FFFFFF"/>
                  </a:solidFill>
                </a:endParaRPr>
              </a:p>
            </p:txBody>
          </p:sp>
          <p:sp>
            <p:nvSpPr>
              <p:cNvPr id="220669" name="Freeform 2079"/>
              <p:cNvSpPr>
                <a:spLocks/>
              </p:cNvSpPr>
              <p:nvPr/>
            </p:nvSpPr>
            <p:spPr bwMode="auto">
              <a:xfrm>
                <a:off x="5545" y="29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70" name="Freeform 2080"/>
              <p:cNvSpPr>
                <a:spLocks/>
              </p:cNvSpPr>
              <p:nvPr/>
            </p:nvSpPr>
            <p:spPr bwMode="auto">
              <a:xfrm>
                <a:off x="3803" y="150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5AC134"/>
              </a:solidFill>
              <a:ln w="0">
                <a:solidFill>
                  <a:srgbClr val="000000"/>
                </a:solidFill>
                <a:prstDash val="solid"/>
                <a:round/>
                <a:headEnd/>
                <a:tailEnd/>
              </a:ln>
            </p:spPr>
            <p:txBody>
              <a:bodyPr/>
              <a:lstStyle/>
              <a:p>
                <a:endParaRPr lang="en-US">
                  <a:solidFill>
                    <a:srgbClr val="FFFFFF"/>
                  </a:solidFill>
                </a:endParaRPr>
              </a:p>
            </p:txBody>
          </p:sp>
          <p:sp>
            <p:nvSpPr>
              <p:cNvPr id="220671" name="Freeform 2081"/>
              <p:cNvSpPr>
                <a:spLocks/>
              </p:cNvSpPr>
              <p:nvPr/>
            </p:nvSpPr>
            <p:spPr bwMode="auto">
              <a:xfrm>
                <a:off x="3803" y="150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72" name="Freeform 2082"/>
              <p:cNvSpPr>
                <a:spLocks/>
              </p:cNvSpPr>
              <p:nvPr/>
            </p:nvSpPr>
            <p:spPr bwMode="auto">
              <a:xfrm>
                <a:off x="3264" y="28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47BB3A"/>
              </a:solidFill>
              <a:ln w="0">
                <a:solidFill>
                  <a:srgbClr val="000000"/>
                </a:solidFill>
                <a:prstDash val="solid"/>
                <a:round/>
                <a:headEnd/>
                <a:tailEnd/>
              </a:ln>
            </p:spPr>
            <p:txBody>
              <a:bodyPr/>
              <a:lstStyle/>
              <a:p>
                <a:endParaRPr lang="en-US">
                  <a:solidFill>
                    <a:srgbClr val="FFFFFF"/>
                  </a:solidFill>
                </a:endParaRPr>
              </a:p>
            </p:txBody>
          </p:sp>
          <p:sp>
            <p:nvSpPr>
              <p:cNvPr id="220673" name="Freeform 2083"/>
              <p:cNvSpPr>
                <a:spLocks/>
              </p:cNvSpPr>
              <p:nvPr/>
            </p:nvSpPr>
            <p:spPr bwMode="auto">
              <a:xfrm>
                <a:off x="3264" y="28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74" name="Freeform 2084"/>
              <p:cNvSpPr>
                <a:spLocks/>
              </p:cNvSpPr>
              <p:nvPr/>
            </p:nvSpPr>
            <p:spPr bwMode="auto">
              <a:xfrm>
                <a:off x="5163" y="330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77CA2B"/>
              </a:solidFill>
              <a:ln w="0">
                <a:solidFill>
                  <a:srgbClr val="000000"/>
                </a:solidFill>
                <a:prstDash val="solid"/>
                <a:round/>
                <a:headEnd/>
                <a:tailEnd/>
              </a:ln>
            </p:spPr>
            <p:txBody>
              <a:bodyPr/>
              <a:lstStyle/>
              <a:p>
                <a:endParaRPr lang="en-US">
                  <a:solidFill>
                    <a:srgbClr val="FFFFFF"/>
                  </a:solidFill>
                </a:endParaRPr>
              </a:p>
            </p:txBody>
          </p:sp>
          <p:sp>
            <p:nvSpPr>
              <p:cNvPr id="220675" name="Freeform 2085"/>
              <p:cNvSpPr>
                <a:spLocks/>
              </p:cNvSpPr>
              <p:nvPr/>
            </p:nvSpPr>
            <p:spPr bwMode="auto">
              <a:xfrm>
                <a:off x="5163" y="330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76" name="Freeform 2086"/>
              <p:cNvSpPr>
                <a:spLocks/>
              </p:cNvSpPr>
              <p:nvPr/>
            </p:nvSpPr>
            <p:spPr bwMode="auto">
              <a:xfrm>
                <a:off x="3296" y="266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68C530"/>
              </a:solidFill>
              <a:ln w="0">
                <a:solidFill>
                  <a:srgbClr val="000000"/>
                </a:solidFill>
                <a:prstDash val="solid"/>
                <a:round/>
                <a:headEnd/>
                <a:tailEnd/>
              </a:ln>
            </p:spPr>
            <p:txBody>
              <a:bodyPr/>
              <a:lstStyle/>
              <a:p>
                <a:endParaRPr lang="en-US">
                  <a:solidFill>
                    <a:srgbClr val="FFFFFF"/>
                  </a:solidFill>
                </a:endParaRPr>
              </a:p>
            </p:txBody>
          </p:sp>
          <p:sp>
            <p:nvSpPr>
              <p:cNvPr id="220677" name="Freeform 2087"/>
              <p:cNvSpPr>
                <a:spLocks/>
              </p:cNvSpPr>
              <p:nvPr/>
            </p:nvSpPr>
            <p:spPr bwMode="auto">
              <a:xfrm>
                <a:off x="3296" y="266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78" name="Freeform 2088"/>
              <p:cNvSpPr>
                <a:spLocks/>
              </p:cNvSpPr>
              <p:nvPr/>
            </p:nvSpPr>
            <p:spPr bwMode="auto">
              <a:xfrm>
                <a:off x="4179" y="2428"/>
                <a:ext cx="41" cy="39"/>
              </a:xfrm>
              <a:custGeom>
                <a:avLst/>
                <a:gdLst>
                  <a:gd name="T0" fmla="*/ 0 w 116"/>
                  <a:gd name="T1" fmla="*/ 0 h 115"/>
                  <a:gd name="T2" fmla="*/ 0 w 116"/>
                  <a:gd name="T3" fmla="*/ 0 h 115"/>
                  <a:gd name="T4" fmla="*/ 0 w 116"/>
                  <a:gd name="T5" fmla="*/ 0 h 115"/>
                  <a:gd name="T6" fmla="*/ 0 w 116"/>
                  <a:gd name="T7" fmla="*/ 0 h 115"/>
                  <a:gd name="T8" fmla="*/ 0 w 116"/>
                  <a:gd name="T9" fmla="*/ 0 h 115"/>
                  <a:gd name="T10" fmla="*/ 0 w 116"/>
                  <a:gd name="T11" fmla="*/ 0 h 115"/>
                  <a:gd name="T12" fmla="*/ 0 w 116"/>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6" h="115">
                    <a:moveTo>
                      <a:pt x="116" y="58"/>
                    </a:moveTo>
                    <a:lnTo>
                      <a:pt x="116" y="58"/>
                    </a:lnTo>
                    <a:cubicBezTo>
                      <a:pt x="116" y="89"/>
                      <a:pt x="90" y="115"/>
                      <a:pt x="58" y="115"/>
                    </a:cubicBezTo>
                    <a:cubicBezTo>
                      <a:pt x="26" y="115"/>
                      <a:pt x="0" y="89"/>
                      <a:pt x="0" y="58"/>
                    </a:cubicBezTo>
                    <a:cubicBezTo>
                      <a:pt x="0" y="26"/>
                      <a:pt x="26" y="0"/>
                      <a:pt x="58" y="0"/>
                    </a:cubicBezTo>
                    <a:cubicBezTo>
                      <a:pt x="90" y="0"/>
                      <a:pt x="116" y="26"/>
                      <a:pt x="116" y="58"/>
                    </a:cubicBezTo>
                    <a:close/>
                  </a:path>
                </a:pathLst>
              </a:custGeom>
              <a:solidFill>
                <a:srgbClr val="F6871F"/>
              </a:solidFill>
              <a:ln w="0">
                <a:solidFill>
                  <a:srgbClr val="000000"/>
                </a:solidFill>
                <a:prstDash val="solid"/>
                <a:round/>
                <a:headEnd/>
                <a:tailEnd/>
              </a:ln>
            </p:spPr>
            <p:txBody>
              <a:bodyPr/>
              <a:lstStyle/>
              <a:p>
                <a:endParaRPr lang="en-US">
                  <a:solidFill>
                    <a:srgbClr val="FFFFFF"/>
                  </a:solidFill>
                </a:endParaRPr>
              </a:p>
            </p:txBody>
          </p:sp>
          <p:sp>
            <p:nvSpPr>
              <p:cNvPr id="220679" name="Freeform 2089"/>
              <p:cNvSpPr>
                <a:spLocks/>
              </p:cNvSpPr>
              <p:nvPr/>
            </p:nvSpPr>
            <p:spPr bwMode="auto">
              <a:xfrm>
                <a:off x="4179" y="2428"/>
                <a:ext cx="41" cy="39"/>
              </a:xfrm>
              <a:custGeom>
                <a:avLst/>
                <a:gdLst>
                  <a:gd name="T0" fmla="*/ 0 w 116"/>
                  <a:gd name="T1" fmla="*/ 0 h 115"/>
                  <a:gd name="T2" fmla="*/ 0 w 116"/>
                  <a:gd name="T3" fmla="*/ 0 h 115"/>
                  <a:gd name="T4" fmla="*/ 0 w 116"/>
                  <a:gd name="T5" fmla="*/ 0 h 115"/>
                  <a:gd name="T6" fmla="*/ 0 w 116"/>
                  <a:gd name="T7" fmla="*/ 0 h 115"/>
                  <a:gd name="T8" fmla="*/ 0 w 116"/>
                  <a:gd name="T9" fmla="*/ 0 h 115"/>
                  <a:gd name="T10" fmla="*/ 0 w 116"/>
                  <a:gd name="T11" fmla="*/ 0 h 115"/>
                  <a:gd name="T12" fmla="*/ 0 w 116"/>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6" h="115">
                    <a:moveTo>
                      <a:pt x="116" y="58"/>
                    </a:moveTo>
                    <a:lnTo>
                      <a:pt x="116" y="58"/>
                    </a:lnTo>
                    <a:cubicBezTo>
                      <a:pt x="116" y="89"/>
                      <a:pt x="90" y="115"/>
                      <a:pt x="58" y="115"/>
                    </a:cubicBezTo>
                    <a:cubicBezTo>
                      <a:pt x="26" y="115"/>
                      <a:pt x="0" y="89"/>
                      <a:pt x="0" y="58"/>
                    </a:cubicBezTo>
                    <a:cubicBezTo>
                      <a:pt x="0" y="26"/>
                      <a:pt x="26" y="0"/>
                      <a:pt x="58" y="0"/>
                    </a:cubicBezTo>
                    <a:cubicBezTo>
                      <a:pt x="90" y="0"/>
                      <a:pt x="116" y="26"/>
                      <a:pt x="116" y="5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80" name="Freeform 2090"/>
              <p:cNvSpPr>
                <a:spLocks/>
              </p:cNvSpPr>
              <p:nvPr/>
            </p:nvSpPr>
            <p:spPr bwMode="auto">
              <a:xfrm>
                <a:off x="5198"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DD024"/>
              </a:solidFill>
              <a:ln w="0">
                <a:solidFill>
                  <a:srgbClr val="000000"/>
                </a:solidFill>
                <a:prstDash val="solid"/>
                <a:round/>
                <a:headEnd/>
                <a:tailEnd/>
              </a:ln>
            </p:spPr>
            <p:txBody>
              <a:bodyPr/>
              <a:lstStyle/>
              <a:p>
                <a:endParaRPr lang="en-US">
                  <a:solidFill>
                    <a:srgbClr val="FFFFFF"/>
                  </a:solidFill>
                </a:endParaRPr>
              </a:p>
            </p:txBody>
          </p:sp>
          <p:sp>
            <p:nvSpPr>
              <p:cNvPr id="220681" name="Freeform 2091"/>
              <p:cNvSpPr>
                <a:spLocks/>
              </p:cNvSpPr>
              <p:nvPr/>
            </p:nvSpPr>
            <p:spPr bwMode="auto">
              <a:xfrm>
                <a:off x="5198"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82" name="Freeform 2092"/>
              <p:cNvSpPr>
                <a:spLocks/>
              </p:cNvSpPr>
              <p:nvPr/>
            </p:nvSpPr>
            <p:spPr bwMode="auto">
              <a:xfrm>
                <a:off x="3565" y="354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A1D61E"/>
              </a:solidFill>
              <a:ln w="0">
                <a:solidFill>
                  <a:srgbClr val="000000"/>
                </a:solidFill>
                <a:prstDash val="solid"/>
                <a:round/>
                <a:headEnd/>
                <a:tailEnd/>
              </a:ln>
            </p:spPr>
            <p:txBody>
              <a:bodyPr/>
              <a:lstStyle/>
              <a:p>
                <a:endParaRPr lang="en-US">
                  <a:solidFill>
                    <a:srgbClr val="FFFFFF"/>
                  </a:solidFill>
                </a:endParaRPr>
              </a:p>
            </p:txBody>
          </p:sp>
          <p:sp>
            <p:nvSpPr>
              <p:cNvPr id="220683" name="Freeform 2093"/>
              <p:cNvSpPr>
                <a:spLocks/>
              </p:cNvSpPr>
              <p:nvPr/>
            </p:nvSpPr>
            <p:spPr bwMode="auto">
              <a:xfrm>
                <a:off x="3565" y="354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84" name="Freeform 2094"/>
              <p:cNvSpPr>
                <a:spLocks/>
              </p:cNvSpPr>
              <p:nvPr/>
            </p:nvSpPr>
            <p:spPr bwMode="auto">
              <a:xfrm>
                <a:off x="3608" y="343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94D222"/>
              </a:solidFill>
              <a:ln w="0">
                <a:solidFill>
                  <a:srgbClr val="000000"/>
                </a:solidFill>
                <a:prstDash val="solid"/>
                <a:round/>
                <a:headEnd/>
                <a:tailEnd/>
              </a:ln>
            </p:spPr>
            <p:txBody>
              <a:bodyPr/>
              <a:lstStyle/>
              <a:p>
                <a:endParaRPr lang="en-US">
                  <a:solidFill>
                    <a:srgbClr val="FFFFFF"/>
                  </a:solidFill>
                </a:endParaRPr>
              </a:p>
            </p:txBody>
          </p:sp>
          <p:sp>
            <p:nvSpPr>
              <p:cNvPr id="220685" name="Freeform 2095"/>
              <p:cNvSpPr>
                <a:spLocks/>
              </p:cNvSpPr>
              <p:nvPr/>
            </p:nvSpPr>
            <p:spPr bwMode="auto">
              <a:xfrm>
                <a:off x="3608" y="343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86" name="Freeform 2096"/>
              <p:cNvSpPr>
                <a:spLocks/>
              </p:cNvSpPr>
              <p:nvPr/>
            </p:nvSpPr>
            <p:spPr bwMode="auto">
              <a:xfrm>
                <a:off x="3742" y="326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7FCC29"/>
              </a:solidFill>
              <a:ln w="0">
                <a:solidFill>
                  <a:srgbClr val="000000"/>
                </a:solidFill>
                <a:prstDash val="solid"/>
                <a:round/>
                <a:headEnd/>
                <a:tailEnd/>
              </a:ln>
            </p:spPr>
            <p:txBody>
              <a:bodyPr/>
              <a:lstStyle/>
              <a:p>
                <a:endParaRPr lang="en-US">
                  <a:solidFill>
                    <a:srgbClr val="FFFFFF"/>
                  </a:solidFill>
                </a:endParaRPr>
              </a:p>
            </p:txBody>
          </p:sp>
          <p:sp>
            <p:nvSpPr>
              <p:cNvPr id="220687" name="Freeform 2097"/>
              <p:cNvSpPr>
                <a:spLocks/>
              </p:cNvSpPr>
              <p:nvPr/>
            </p:nvSpPr>
            <p:spPr bwMode="auto">
              <a:xfrm>
                <a:off x="3742" y="326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88" name="Freeform 2098"/>
              <p:cNvSpPr>
                <a:spLocks/>
              </p:cNvSpPr>
              <p:nvPr/>
            </p:nvSpPr>
            <p:spPr bwMode="auto">
              <a:xfrm>
                <a:off x="5219" y="325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6CC62F"/>
              </a:solidFill>
              <a:ln w="0">
                <a:solidFill>
                  <a:srgbClr val="000000"/>
                </a:solidFill>
                <a:prstDash val="solid"/>
                <a:round/>
                <a:headEnd/>
                <a:tailEnd/>
              </a:ln>
            </p:spPr>
            <p:txBody>
              <a:bodyPr/>
              <a:lstStyle/>
              <a:p>
                <a:endParaRPr lang="en-US">
                  <a:solidFill>
                    <a:srgbClr val="FFFFFF"/>
                  </a:solidFill>
                </a:endParaRPr>
              </a:p>
            </p:txBody>
          </p:sp>
          <p:sp>
            <p:nvSpPr>
              <p:cNvPr id="220689" name="Freeform 2099"/>
              <p:cNvSpPr>
                <a:spLocks/>
              </p:cNvSpPr>
              <p:nvPr/>
            </p:nvSpPr>
            <p:spPr bwMode="auto">
              <a:xfrm>
                <a:off x="5219" y="325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90" name="Freeform 2100"/>
              <p:cNvSpPr>
                <a:spLocks/>
              </p:cNvSpPr>
              <p:nvPr/>
            </p:nvSpPr>
            <p:spPr bwMode="auto">
              <a:xfrm>
                <a:off x="3385" y="278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29B244"/>
              </a:solidFill>
              <a:ln w="0">
                <a:solidFill>
                  <a:srgbClr val="000000"/>
                </a:solidFill>
                <a:prstDash val="solid"/>
                <a:round/>
                <a:headEnd/>
                <a:tailEnd/>
              </a:ln>
            </p:spPr>
            <p:txBody>
              <a:bodyPr/>
              <a:lstStyle/>
              <a:p>
                <a:endParaRPr lang="en-US">
                  <a:solidFill>
                    <a:srgbClr val="FFFFFF"/>
                  </a:solidFill>
                </a:endParaRPr>
              </a:p>
            </p:txBody>
          </p:sp>
          <p:sp>
            <p:nvSpPr>
              <p:cNvPr id="220691" name="Freeform 2101"/>
              <p:cNvSpPr>
                <a:spLocks/>
              </p:cNvSpPr>
              <p:nvPr/>
            </p:nvSpPr>
            <p:spPr bwMode="auto">
              <a:xfrm>
                <a:off x="3385" y="278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92" name="Freeform 2102"/>
              <p:cNvSpPr>
                <a:spLocks/>
              </p:cNvSpPr>
              <p:nvPr/>
            </p:nvSpPr>
            <p:spPr bwMode="auto">
              <a:xfrm>
                <a:off x="5230" y="31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6CE26"/>
              </a:solidFill>
              <a:ln w="0">
                <a:solidFill>
                  <a:srgbClr val="000000"/>
                </a:solidFill>
                <a:prstDash val="solid"/>
                <a:round/>
                <a:headEnd/>
                <a:tailEnd/>
              </a:ln>
            </p:spPr>
            <p:txBody>
              <a:bodyPr/>
              <a:lstStyle/>
              <a:p>
                <a:endParaRPr lang="en-US">
                  <a:solidFill>
                    <a:srgbClr val="FFFFFF"/>
                  </a:solidFill>
                </a:endParaRPr>
              </a:p>
            </p:txBody>
          </p:sp>
          <p:sp>
            <p:nvSpPr>
              <p:cNvPr id="220693" name="Freeform 2103"/>
              <p:cNvSpPr>
                <a:spLocks/>
              </p:cNvSpPr>
              <p:nvPr/>
            </p:nvSpPr>
            <p:spPr bwMode="auto">
              <a:xfrm>
                <a:off x="5230" y="31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94" name="Freeform 2104"/>
              <p:cNvSpPr>
                <a:spLocks/>
              </p:cNvSpPr>
              <p:nvPr/>
            </p:nvSpPr>
            <p:spPr bwMode="auto">
              <a:xfrm>
                <a:off x="5234" y="34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54BF36"/>
              </a:solidFill>
              <a:ln w="0">
                <a:solidFill>
                  <a:srgbClr val="000000"/>
                </a:solidFill>
                <a:prstDash val="solid"/>
                <a:round/>
                <a:headEnd/>
                <a:tailEnd/>
              </a:ln>
            </p:spPr>
            <p:txBody>
              <a:bodyPr/>
              <a:lstStyle/>
              <a:p>
                <a:endParaRPr lang="en-US">
                  <a:solidFill>
                    <a:srgbClr val="FFFFFF"/>
                  </a:solidFill>
                </a:endParaRPr>
              </a:p>
            </p:txBody>
          </p:sp>
          <p:sp>
            <p:nvSpPr>
              <p:cNvPr id="220695" name="Freeform 2105"/>
              <p:cNvSpPr>
                <a:spLocks/>
              </p:cNvSpPr>
              <p:nvPr/>
            </p:nvSpPr>
            <p:spPr bwMode="auto">
              <a:xfrm>
                <a:off x="5234" y="34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96" name="Freeform 2106"/>
              <p:cNvSpPr>
                <a:spLocks/>
              </p:cNvSpPr>
              <p:nvPr/>
            </p:nvSpPr>
            <p:spPr bwMode="auto">
              <a:xfrm>
                <a:off x="3296" y="269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02A154"/>
              </a:solidFill>
              <a:ln w="0">
                <a:solidFill>
                  <a:srgbClr val="000000"/>
                </a:solidFill>
                <a:prstDash val="solid"/>
                <a:round/>
                <a:headEnd/>
                <a:tailEnd/>
              </a:ln>
            </p:spPr>
            <p:txBody>
              <a:bodyPr/>
              <a:lstStyle/>
              <a:p>
                <a:endParaRPr lang="en-US">
                  <a:solidFill>
                    <a:srgbClr val="FFFFFF"/>
                  </a:solidFill>
                </a:endParaRPr>
              </a:p>
            </p:txBody>
          </p:sp>
          <p:sp>
            <p:nvSpPr>
              <p:cNvPr id="220697" name="Freeform 2107"/>
              <p:cNvSpPr>
                <a:spLocks/>
              </p:cNvSpPr>
              <p:nvPr/>
            </p:nvSpPr>
            <p:spPr bwMode="auto">
              <a:xfrm>
                <a:off x="3296" y="269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98" name="Freeform 2108"/>
              <p:cNvSpPr>
                <a:spLocks/>
              </p:cNvSpPr>
              <p:nvPr/>
            </p:nvSpPr>
            <p:spPr bwMode="auto">
              <a:xfrm>
                <a:off x="5092" y="340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8CD025"/>
              </a:solidFill>
              <a:ln w="0">
                <a:solidFill>
                  <a:srgbClr val="000000"/>
                </a:solidFill>
                <a:prstDash val="solid"/>
                <a:round/>
                <a:headEnd/>
                <a:tailEnd/>
              </a:ln>
            </p:spPr>
            <p:txBody>
              <a:bodyPr/>
              <a:lstStyle/>
              <a:p>
                <a:endParaRPr lang="en-US">
                  <a:solidFill>
                    <a:srgbClr val="FFFFFF"/>
                  </a:solidFill>
                </a:endParaRPr>
              </a:p>
            </p:txBody>
          </p:sp>
          <p:sp>
            <p:nvSpPr>
              <p:cNvPr id="220699" name="Freeform 2109"/>
              <p:cNvSpPr>
                <a:spLocks/>
              </p:cNvSpPr>
              <p:nvPr/>
            </p:nvSpPr>
            <p:spPr bwMode="auto">
              <a:xfrm>
                <a:off x="5092" y="340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00" name="Freeform 2110"/>
              <p:cNvSpPr>
                <a:spLocks/>
              </p:cNvSpPr>
              <p:nvPr/>
            </p:nvSpPr>
            <p:spPr bwMode="auto">
              <a:xfrm>
                <a:off x="4511" y="212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701" name="Freeform 2111"/>
              <p:cNvSpPr>
                <a:spLocks/>
              </p:cNvSpPr>
              <p:nvPr/>
            </p:nvSpPr>
            <p:spPr bwMode="auto">
              <a:xfrm>
                <a:off x="4511" y="212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02" name="Freeform 2112"/>
              <p:cNvSpPr>
                <a:spLocks/>
              </p:cNvSpPr>
              <p:nvPr/>
            </p:nvSpPr>
            <p:spPr bwMode="auto">
              <a:xfrm>
                <a:off x="5403" y="293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6CC62F"/>
              </a:solidFill>
              <a:ln w="0">
                <a:solidFill>
                  <a:srgbClr val="000000"/>
                </a:solidFill>
                <a:prstDash val="solid"/>
                <a:round/>
                <a:headEnd/>
                <a:tailEnd/>
              </a:ln>
            </p:spPr>
            <p:txBody>
              <a:bodyPr/>
              <a:lstStyle/>
              <a:p>
                <a:endParaRPr lang="en-US">
                  <a:solidFill>
                    <a:srgbClr val="FFFFFF"/>
                  </a:solidFill>
                </a:endParaRPr>
              </a:p>
            </p:txBody>
          </p:sp>
          <p:sp>
            <p:nvSpPr>
              <p:cNvPr id="220703" name="Freeform 2113"/>
              <p:cNvSpPr>
                <a:spLocks/>
              </p:cNvSpPr>
              <p:nvPr/>
            </p:nvSpPr>
            <p:spPr bwMode="auto">
              <a:xfrm>
                <a:off x="5403" y="293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04" name="Freeform 2114"/>
              <p:cNvSpPr>
                <a:spLocks/>
              </p:cNvSpPr>
              <p:nvPr/>
            </p:nvSpPr>
            <p:spPr bwMode="auto">
              <a:xfrm>
                <a:off x="3686" y="191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71C82D"/>
              </a:solidFill>
              <a:ln w="0">
                <a:solidFill>
                  <a:srgbClr val="000000"/>
                </a:solidFill>
                <a:prstDash val="solid"/>
                <a:round/>
                <a:headEnd/>
                <a:tailEnd/>
              </a:ln>
            </p:spPr>
            <p:txBody>
              <a:bodyPr/>
              <a:lstStyle/>
              <a:p>
                <a:endParaRPr lang="en-US">
                  <a:solidFill>
                    <a:srgbClr val="FFFFFF"/>
                  </a:solidFill>
                </a:endParaRPr>
              </a:p>
            </p:txBody>
          </p:sp>
          <p:sp>
            <p:nvSpPr>
              <p:cNvPr id="220705" name="Freeform 2115"/>
              <p:cNvSpPr>
                <a:spLocks/>
              </p:cNvSpPr>
              <p:nvPr/>
            </p:nvSpPr>
            <p:spPr bwMode="auto">
              <a:xfrm>
                <a:off x="3686" y="191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06" name="Freeform 2116"/>
              <p:cNvSpPr>
                <a:spLocks/>
              </p:cNvSpPr>
              <p:nvPr/>
            </p:nvSpPr>
            <p:spPr bwMode="auto">
              <a:xfrm>
                <a:off x="4451" y="227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47620"/>
              </a:solidFill>
              <a:ln w="0">
                <a:solidFill>
                  <a:srgbClr val="000000"/>
                </a:solidFill>
                <a:prstDash val="solid"/>
                <a:round/>
                <a:headEnd/>
                <a:tailEnd/>
              </a:ln>
            </p:spPr>
            <p:txBody>
              <a:bodyPr/>
              <a:lstStyle/>
              <a:p>
                <a:endParaRPr lang="en-US">
                  <a:solidFill>
                    <a:srgbClr val="FFFFFF"/>
                  </a:solidFill>
                </a:endParaRPr>
              </a:p>
            </p:txBody>
          </p:sp>
          <p:sp>
            <p:nvSpPr>
              <p:cNvPr id="220707" name="Freeform 2117"/>
              <p:cNvSpPr>
                <a:spLocks/>
              </p:cNvSpPr>
              <p:nvPr/>
            </p:nvSpPr>
            <p:spPr bwMode="auto">
              <a:xfrm>
                <a:off x="4451" y="227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08" name="Freeform 2118"/>
              <p:cNvSpPr>
                <a:spLocks/>
              </p:cNvSpPr>
              <p:nvPr/>
            </p:nvSpPr>
            <p:spPr bwMode="auto">
              <a:xfrm>
                <a:off x="3700" y="179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5CE27"/>
              </a:solidFill>
              <a:ln w="0">
                <a:solidFill>
                  <a:srgbClr val="000000"/>
                </a:solidFill>
                <a:prstDash val="solid"/>
                <a:round/>
                <a:headEnd/>
                <a:tailEnd/>
              </a:ln>
            </p:spPr>
            <p:txBody>
              <a:bodyPr/>
              <a:lstStyle/>
              <a:p>
                <a:endParaRPr lang="en-US">
                  <a:solidFill>
                    <a:srgbClr val="FFFFFF"/>
                  </a:solidFill>
                </a:endParaRPr>
              </a:p>
            </p:txBody>
          </p:sp>
          <p:sp>
            <p:nvSpPr>
              <p:cNvPr id="220709" name="Freeform 2119"/>
              <p:cNvSpPr>
                <a:spLocks/>
              </p:cNvSpPr>
              <p:nvPr/>
            </p:nvSpPr>
            <p:spPr bwMode="auto">
              <a:xfrm>
                <a:off x="3700" y="179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10" name="Freeform 2120"/>
              <p:cNvSpPr>
                <a:spLocks/>
              </p:cNvSpPr>
              <p:nvPr/>
            </p:nvSpPr>
            <p:spPr bwMode="auto">
              <a:xfrm>
                <a:off x="4408" y="1776"/>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9AD16"/>
              </a:solidFill>
              <a:ln w="0">
                <a:solidFill>
                  <a:srgbClr val="000000"/>
                </a:solidFill>
                <a:prstDash val="solid"/>
                <a:round/>
                <a:headEnd/>
                <a:tailEnd/>
              </a:ln>
            </p:spPr>
            <p:txBody>
              <a:bodyPr/>
              <a:lstStyle/>
              <a:p>
                <a:endParaRPr lang="en-US">
                  <a:solidFill>
                    <a:srgbClr val="FFFFFF"/>
                  </a:solidFill>
                </a:endParaRPr>
              </a:p>
            </p:txBody>
          </p:sp>
          <p:sp>
            <p:nvSpPr>
              <p:cNvPr id="220711" name="Freeform 2121"/>
              <p:cNvSpPr>
                <a:spLocks/>
              </p:cNvSpPr>
              <p:nvPr/>
            </p:nvSpPr>
            <p:spPr bwMode="auto">
              <a:xfrm>
                <a:off x="4408" y="1776"/>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12" name="Freeform 2122"/>
              <p:cNvSpPr>
                <a:spLocks/>
              </p:cNvSpPr>
              <p:nvPr/>
            </p:nvSpPr>
            <p:spPr bwMode="auto">
              <a:xfrm>
                <a:off x="5318" y="300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64C431"/>
              </a:solidFill>
              <a:ln w="0">
                <a:solidFill>
                  <a:srgbClr val="000000"/>
                </a:solidFill>
                <a:prstDash val="solid"/>
                <a:round/>
                <a:headEnd/>
                <a:tailEnd/>
              </a:ln>
            </p:spPr>
            <p:txBody>
              <a:bodyPr/>
              <a:lstStyle/>
              <a:p>
                <a:endParaRPr lang="en-US">
                  <a:solidFill>
                    <a:srgbClr val="FFFFFF"/>
                  </a:solidFill>
                </a:endParaRPr>
              </a:p>
            </p:txBody>
          </p:sp>
          <p:sp>
            <p:nvSpPr>
              <p:cNvPr id="220713" name="Freeform 2123"/>
              <p:cNvSpPr>
                <a:spLocks/>
              </p:cNvSpPr>
              <p:nvPr/>
            </p:nvSpPr>
            <p:spPr bwMode="auto">
              <a:xfrm>
                <a:off x="5318" y="300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14" name="Freeform 2124"/>
              <p:cNvSpPr>
                <a:spLocks/>
              </p:cNvSpPr>
              <p:nvPr/>
            </p:nvSpPr>
            <p:spPr bwMode="auto">
              <a:xfrm>
                <a:off x="4511" y="272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7951E"/>
              </a:solidFill>
              <a:ln w="0">
                <a:solidFill>
                  <a:srgbClr val="000000"/>
                </a:solidFill>
                <a:prstDash val="solid"/>
                <a:round/>
                <a:headEnd/>
                <a:tailEnd/>
              </a:ln>
            </p:spPr>
            <p:txBody>
              <a:bodyPr/>
              <a:lstStyle/>
              <a:p>
                <a:endParaRPr lang="en-US">
                  <a:solidFill>
                    <a:srgbClr val="FFFFFF"/>
                  </a:solidFill>
                </a:endParaRPr>
              </a:p>
            </p:txBody>
          </p:sp>
          <p:sp>
            <p:nvSpPr>
              <p:cNvPr id="220715" name="Freeform 2125"/>
              <p:cNvSpPr>
                <a:spLocks/>
              </p:cNvSpPr>
              <p:nvPr/>
            </p:nvSpPr>
            <p:spPr bwMode="auto">
              <a:xfrm>
                <a:off x="4511" y="272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16" name="Freeform 2126"/>
              <p:cNvSpPr>
                <a:spLocks/>
              </p:cNvSpPr>
              <p:nvPr/>
            </p:nvSpPr>
            <p:spPr bwMode="auto">
              <a:xfrm>
                <a:off x="3544" y="363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77C92B"/>
              </a:solidFill>
              <a:ln w="0">
                <a:solidFill>
                  <a:srgbClr val="000000"/>
                </a:solidFill>
                <a:prstDash val="solid"/>
                <a:round/>
                <a:headEnd/>
                <a:tailEnd/>
              </a:ln>
            </p:spPr>
            <p:txBody>
              <a:bodyPr/>
              <a:lstStyle/>
              <a:p>
                <a:endParaRPr lang="en-US">
                  <a:solidFill>
                    <a:srgbClr val="FFFFFF"/>
                  </a:solidFill>
                </a:endParaRPr>
              </a:p>
            </p:txBody>
          </p:sp>
          <p:sp>
            <p:nvSpPr>
              <p:cNvPr id="220717" name="Freeform 2127"/>
              <p:cNvSpPr>
                <a:spLocks/>
              </p:cNvSpPr>
              <p:nvPr/>
            </p:nvSpPr>
            <p:spPr bwMode="auto">
              <a:xfrm>
                <a:off x="3544" y="363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18" name="Freeform 2128"/>
              <p:cNvSpPr>
                <a:spLocks/>
              </p:cNvSpPr>
              <p:nvPr/>
            </p:nvSpPr>
            <p:spPr bwMode="auto">
              <a:xfrm>
                <a:off x="3427" y="358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61C332"/>
              </a:solidFill>
              <a:ln w="0">
                <a:solidFill>
                  <a:srgbClr val="000000"/>
                </a:solidFill>
                <a:prstDash val="solid"/>
                <a:round/>
                <a:headEnd/>
                <a:tailEnd/>
              </a:ln>
            </p:spPr>
            <p:txBody>
              <a:bodyPr/>
              <a:lstStyle/>
              <a:p>
                <a:endParaRPr lang="en-US">
                  <a:solidFill>
                    <a:srgbClr val="FFFFFF"/>
                  </a:solidFill>
                </a:endParaRPr>
              </a:p>
            </p:txBody>
          </p:sp>
          <p:sp>
            <p:nvSpPr>
              <p:cNvPr id="220719" name="Freeform 2129"/>
              <p:cNvSpPr>
                <a:spLocks/>
              </p:cNvSpPr>
              <p:nvPr/>
            </p:nvSpPr>
            <p:spPr bwMode="auto">
              <a:xfrm>
                <a:off x="3427" y="358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20" name="Freeform 2130"/>
              <p:cNvSpPr>
                <a:spLocks/>
              </p:cNvSpPr>
              <p:nvPr/>
            </p:nvSpPr>
            <p:spPr bwMode="auto">
              <a:xfrm>
                <a:off x="5287" y="28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BD025"/>
              </a:solidFill>
              <a:ln w="0">
                <a:solidFill>
                  <a:srgbClr val="000000"/>
                </a:solidFill>
                <a:prstDash val="solid"/>
                <a:round/>
                <a:headEnd/>
                <a:tailEnd/>
              </a:ln>
            </p:spPr>
            <p:txBody>
              <a:bodyPr/>
              <a:lstStyle/>
              <a:p>
                <a:endParaRPr lang="en-US">
                  <a:solidFill>
                    <a:srgbClr val="FFFFFF"/>
                  </a:solidFill>
                </a:endParaRPr>
              </a:p>
            </p:txBody>
          </p:sp>
          <p:sp>
            <p:nvSpPr>
              <p:cNvPr id="220721" name="Freeform 2131"/>
              <p:cNvSpPr>
                <a:spLocks/>
              </p:cNvSpPr>
              <p:nvPr/>
            </p:nvSpPr>
            <p:spPr bwMode="auto">
              <a:xfrm>
                <a:off x="5287" y="28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22" name="Freeform 2132"/>
              <p:cNvSpPr>
                <a:spLocks/>
              </p:cNvSpPr>
              <p:nvPr/>
            </p:nvSpPr>
            <p:spPr bwMode="auto">
              <a:xfrm>
                <a:off x="3431" y="272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85CE27"/>
              </a:solidFill>
              <a:ln w="0">
                <a:solidFill>
                  <a:srgbClr val="000000"/>
                </a:solidFill>
                <a:prstDash val="solid"/>
                <a:round/>
                <a:headEnd/>
                <a:tailEnd/>
              </a:ln>
            </p:spPr>
            <p:txBody>
              <a:bodyPr/>
              <a:lstStyle/>
              <a:p>
                <a:endParaRPr lang="en-US">
                  <a:solidFill>
                    <a:srgbClr val="FFFFFF"/>
                  </a:solidFill>
                </a:endParaRPr>
              </a:p>
            </p:txBody>
          </p:sp>
          <p:sp>
            <p:nvSpPr>
              <p:cNvPr id="220723" name="Freeform 2133"/>
              <p:cNvSpPr>
                <a:spLocks/>
              </p:cNvSpPr>
              <p:nvPr/>
            </p:nvSpPr>
            <p:spPr bwMode="auto">
              <a:xfrm>
                <a:off x="3431" y="272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24" name="Freeform 2134"/>
              <p:cNvSpPr>
                <a:spLocks/>
              </p:cNvSpPr>
              <p:nvPr/>
            </p:nvSpPr>
            <p:spPr bwMode="auto">
              <a:xfrm>
                <a:off x="3760" y="311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725" name="Freeform 2135"/>
              <p:cNvSpPr>
                <a:spLocks/>
              </p:cNvSpPr>
              <p:nvPr/>
            </p:nvSpPr>
            <p:spPr bwMode="auto">
              <a:xfrm>
                <a:off x="3760" y="311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26" name="Freeform 2136"/>
              <p:cNvSpPr>
                <a:spLocks/>
              </p:cNvSpPr>
              <p:nvPr/>
            </p:nvSpPr>
            <p:spPr bwMode="auto">
              <a:xfrm>
                <a:off x="5350" y="304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9CD51F"/>
              </a:solidFill>
              <a:ln w="0">
                <a:solidFill>
                  <a:srgbClr val="000000"/>
                </a:solidFill>
                <a:prstDash val="solid"/>
                <a:round/>
                <a:headEnd/>
                <a:tailEnd/>
              </a:ln>
            </p:spPr>
            <p:txBody>
              <a:bodyPr/>
              <a:lstStyle/>
              <a:p>
                <a:endParaRPr lang="en-US">
                  <a:solidFill>
                    <a:srgbClr val="FFFFFF"/>
                  </a:solidFill>
                </a:endParaRPr>
              </a:p>
            </p:txBody>
          </p:sp>
          <p:sp>
            <p:nvSpPr>
              <p:cNvPr id="220727" name="Freeform 2137"/>
              <p:cNvSpPr>
                <a:spLocks/>
              </p:cNvSpPr>
              <p:nvPr/>
            </p:nvSpPr>
            <p:spPr bwMode="auto">
              <a:xfrm>
                <a:off x="5350" y="304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28" name="Freeform 2138"/>
              <p:cNvSpPr>
                <a:spLocks/>
              </p:cNvSpPr>
              <p:nvPr/>
            </p:nvSpPr>
            <p:spPr bwMode="auto">
              <a:xfrm>
                <a:off x="3643" y="33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75C92C"/>
              </a:solidFill>
              <a:ln w="0">
                <a:solidFill>
                  <a:srgbClr val="000000"/>
                </a:solidFill>
                <a:prstDash val="solid"/>
                <a:round/>
                <a:headEnd/>
                <a:tailEnd/>
              </a:ln>
            </p:spPr>
            <p:txBody>
              <a:bodyPr/>
              <a:lstStyle/>
              <a:p>
                <a:endParaRPr lang="en-US">
                  <a:solidFill>
                    <a:srgbClr val="FFFFFF"/>
                  </a:solidFill>
                </a:endParaRPr>
              </a:p>
            </p:txBody>
          </p:sp>
          <p:sp>
            <p:nvSpPr>
              <p:cNvPr id="220729" name="Freeform 2139"/>
              <p:cNvSpPr>
                <a:spLocks/>
              </p:cNvSpPr>
              <p:nvPr/>
            </p:nvSpPr>
            <p:spPr bwMode="auto">
              <a:xfrm>
                <a:off x="3643" y="33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30" name="Freeform 2140"/>
              <p:cNvSpPr>
                <a:spLocks/>
              </p:cNvSpPr>
              <p:nvPr/>
            </p:nvSpPr>
            <p:spPr bwMode="auto">
              <a:xfrm>
                <a:off x="4109" y="2473"/>
                <a:ext cx="25" cy="24"/>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7" y="71"/>
                      <a:pt x="0" y="55"/>
                      <a:pt x="0" y="36"/>
                    </a:cubicBezTo>
                    <a:cubicBezTo>
                      <a:pt x="0" y="16"/>
                      <a:pt x="17" y="0"/>
                      <a:pt x="36" y="0"/>
                    </a:cubicBezTo>
                    <a:cubicBezTo>
                      <a:pt x="56" y="0"/>
                      <a:pt x="72" y="16"/>
                      <a:pt x="72" y="36"/>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731" name="Freeform 2141"/>
              <p:cNvSpPr>
                <a:spLocks/>
              </p:cNvSpPr>
              <p:nvPr/>
            </p:nvSpPr>
            <p:spPr bwMode="auto">
              <a:xfrm>
                <a:off x="4109" y="2473"/>
                <a:ext cx="25" cy="24"/>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7" y="71"/>
                      <a:pt x="0" y="55"/>
                      <a:pt x="0" y="36"/>
                    </a:cubicBezTo>
                    <a:cubicBezTo>
                      <a:pt x="0" y="16"/>
                      <a:pt x="17" y="0"/>
                      <a:pt x="36" y="0"/>
                    </a:cubicBezTo>
                    <a:cubicBezTo>
                      <a:pt x="56" y="0"/>
                      <a:pt x="72" y="16"/>
                      <a:pt x="72"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32" name="Freeform 2142"/>
              <p:cNvSpPr>
                <a:spLocks/>
              </p:cNvSpPr>
              <p:nvPr/>
            </p:nvSpPr>
            <p:spPr bwMode="auto">
              <a:xfrm>
                <a:off x="4295" y="2540"/>
                <a:ext cx="35" cy="33"/>
              </a:xfrm>
              <a:custGeom>
                <a:avLst/>
                <a:gdLst>
                  <a:gd name="T0" fmla="*/ 0 w 100"/>
                  <a:gd name="T1" fmla="*/ 0 h 99"/>
                  <a:gd name="T2" fmla="*/ 0 w 100"/>
                  <a:gd name="T3" fmla="*/ 0 h 99"/>
                  <a:gd name="T4" fmla="*/ 0 w 100"/>
                  <a:gd name="T5" fmla="*/ 0 h 99"/>
                  <a:gd name="T6" fmla="*/ 0 w 100"/>
                  <a:gd name="T7" fmla="*/ 0 h 99"/>
                  <a:gd name="T8" fmla="*/ 0 w 100"/>
                  <a:gd name="T9" fmla="*/ 0 h 99"/>
                  <a:gd name="T10" fmla="*/ 0 w 100"/>
                  <a:gd name="T11" fmla="*/ 0 h 99"/>
                  <a:gd name="T12" fmla="*/ 0 w 100"/>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 h="99">
                    <a:moveTo>
                      <a:pt x="100" y="50"/>
                    </a:moveTo>
                    <a:lnTo>
                      <a:pt x="100" y="50"/>
                    </a:lnTo>
                    <a:cubicBezTo>
                      <a:pt x="100" y="77"/>
                      <a:pt x="77" y="99"/>
                      <a:pt x="50" y="99"/>
                    </a:cubicBezTo>
                    <a:cubicBezTo>
                      <a:pt x="22" y="99"/>
                      <a:pt x="0" y="77"/>
                      <a:pt x="0" y="50"/>
                    </a:cubicBezTo>
                    <a:cubicBezTo>
                      <a:pt x="0" y="22"/>
                      <a:pt x="22" y="0"/>
                      <a:pt x="50" y="0"/>
                    </a:cubicBezTo>
                    <a:cubicBezTo>
                      <a:pt x="77" y="0"/>
                      <a:pt x="100" y="22"/>
                      <a:pt x="100" y="50"/>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733" name="Freeform 2143"/>
              <p:cNvSpPr>
                <a:spLocks/>
              </p:cNvSpPr>
              <p:nvPr/>
            </p:nvSpPr>
            <p:spPr bwMode="auto">
              <a:xfrm>
                <a:off x="4295" y="2540"/>
                <a:ext cx="35" cy="33"/>
              </a:xfrm>
              <a:custGeom>
                <a:avLst/>
                <a:gdLst>
                  <a:gd name="T0" fmla="*/ 0 w 100"/>
                  <a:gd name="T1" fmla="*/ 0 h 99"/>
                  <a:gd name="T2" fmla="*/ 0 w 100"/>
                  <a:gd name="T3" fmla="*/ 0 h 99"/>
                  <a:gd name="T4" fmla="*/ 0 w 100"/>
                  <a:gd name="T5" fmla="*/ 0 h 99"/>
                  <a:gd name="T6" fmla="*/ 0 w 100"/>
                  <a:gd name="T7" fmla="*/ 0 h 99"/>
                  <a:gd name="T8" fmla="*/ 0 w 100"/>
                  <a:gd name="T9" fmla="*/ 0 h 99"/>
                  <a:gd name="T10" fmla="*/ 0 w 100"/>
                  <a:gd name="T11" fmla="*/ 0 h 99"/>
                  <a:gd name="T12" fmla="*/ 0 w 100"/>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 h="99">
                    <a:moveTo>
                      <a:pt x="100" y="50"/>
                    </a:moveTo>
                    <a:lnTo>
                      <a:pt x="100" y="50"/>
                    </a:lnTo>
                    <a:cubicBezTo>
                      <a:pt x="100" y="77"/>
                      <a:pt x="77" y="99"/>
                      <a:pt x="50" y="99"/>
                    </a:cubicBezTo>
                    <a:cubicBezTo>
                      <a:pt x="22" y="99"/>
                      <a:pt x="0" y="77"/>
                      <a:pt x="0" y="50"/>
                    </a:cubicBezTo>
                    <a:cubicBezTo>
                      <a:pt x="0" y="22"/>
                      <a:pt x="22" y="0"/>
                      <a:pt x="50" y="0"/>
                    </a:cubicBezTo>
                    <a:cubicBezTo>
                      <a:pt x="77" y="0"/>
                      <a:pt x="100" y="22"/>
                      <a:pt x="100" y="5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34" name="Freeform 2144"/>
              <p:cNvSpPr>
                <a:spLocks/>
              </p:cNvSpPr>
              <p:nvPr/>
            </p:nvSpPr>
            <p:spPr bwMode="auto">
              <a:xfrm>
                <a:off x="4461" y="213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CCB0D"/>
              </a:solidFill>
              <a:ln w="0">
                <a:solidFill>
                  <a:srgbClr val="000000"/>
                </a:solidFill>
                <a:prstDash val="solid"/>
                <a:round/>
                <a:headEnd/>
                <a:tailEnd/>
              </a:ln>
            </p:spPr>
            <p:txBody>
              <a:bodyPr/>
              <a:lstStyle/>
              <a:p>
                <a:endParaRPr lang="en-US">
                  <a:solidFill>
                    <a:srgbClr val="FFFFFF"/>
                  </a:solidFill>
                </a:endParaRPr>
              </a:p>
            </p:txBody>
          </p:sp>
          <p:sp>
            <p:nvSpPr>
              <p:cNvPr id="220735" name="Freeform 2145"/>
              <p:cNvSpPr>
                <a:spLocks/>
              </p:cNvSpPr>
              <p:nvPr/>
            </p:nvSpPr>
            <p:spPr bwMode="auto">
              <a:xfrm>
                <a:off x="4461" y="213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36" name="Freeform 2146"/>
              <p:cNvSpPr>
                <a:spLocks/>
              </p:cNvSpPr>
              <p:nvPr/>
            </p:nvSpPr>
            <p:spPr bwMode="auto">
              <a:xfrm>
                <a:off x="4862" y="237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737" name="Freeform 2147"/>
              <p:cNvSpPr>
                <a:spLocks/>
              </p:cNvSpPr>
              <p:nvPr/>
            </p:nvSpPr>
            <p:spPr bwMode="auto">
              <a:xfrm>
                <a:off x="4862" y="237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38" name="Freeform 2148"/>
              <p:cNvSpPr>
                <a:spLocks/>
              </p:cNvSpPr>
              <p:nvPr/>
            </p:nvSpPr>
            <p:spPr bwMode="auto">
              <a:xfrm>
                <a:off x="3849" y="16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6EC72E"/>
              </a:solidFill>
              <a:ln w="0">
                <a:solidFill>
                  <a:srgbClr val="000000"/>
                </a:solidFill>
                <a:prstDash val="solid"/>
                <a:round/>
                <a:headEnd/>
                <a:tailEnd/>
              </a:ln>
            </p:spPr>
            <p:txBody>
              <a:bodyPr/>
              <a:lstStyle/>
              <a:p>
                <a:endParaRPr lang="en-US">
                  <a:solidFill>
                    <a:srgbClr val="FFFFFF"/>
                  </a:solidFill>
                </a:endParaRPr>
              </a:p>
            </p:txBody>
          </p:sp>
          <p:sp>
            <p:nvSpPr>
              <p:cNvPr id="220739" name="Freeform 2149"/>
              <p:cNvSpPr>
                <a:spLocks/>
              </p:cNvSpPr>
              <p:nvPr/>
            </p:nvSpPr>
            <p:spPr bwMode="auto">
              <a:xfrm>
                <a:off x="3849" y="16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40" name="Freeform 2150"/>
              <p:cNvSpPr>
                <a:spLocks/>
              </p:cNvSpPr>
              <p:nvPr/>
            </p:nvSpPr>
            <p:spPr bwMode="auto">
              <a:xfrm>
                <a:off x="3257" y="270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4CBD39"/>
              </a:solidFill>
              <a:ln w="0">
                <a:solidFill>
                  <a:srgbClr val="000000"/>
                </a:solidFill>
                <a:prstDash val="solid"/>
                <a:round/>
                <a:headEnd/>
                <a:tailEnd/>
              </a:ln>
            </p:spPr>
            <p:txBody>
              <a:bodyPr/>
              <a:lstStyle/>
              <a:p>
                <a:endParaRPr lang="en-US">
                  <a:solidFill>
                    <a:srgbClr val="FFFFFF"/>
                  </a:solidFill>
                </a:endParaRPr>
              </a:p>
            </p:txBody>
          </p:sp>
          <p:sp>
            <p:nvSpPr>
              <p:cNvPr id="220741" name="Freeform 2151"/>
              <p:cNvSpPr>
                <a:spLocks/>
              </p:cNvSpPr>
              <p:nvPr/>
            </p:nvSpPr>
            <p:spPr bwMode="auto">
              <a:xfrm>
                <a:off x="3257" y="270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42" name="Freeform 2152"/>
              <p:cNvSpPr>
                <a:spLocks/>
              </p:cNvSpPr>
              <p:nvPr/>
            </p:nvSpPr>
            <p:spPr bwMode="auto">
              <a:xfrm>
                <a:off x="3579" y="182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3AB73F"/>
              </a:solidFill>
              <a:ln w="0">
                <a:solidFill>
                  <a:srgbClr val="000000"/>
                </a:solidFill>
                <a:prstDash val="solid"/>
                <a:round/>
                <a:headEnd/>
                <a:tailEnd/>
              </a:ln>
            </p:spPr>
            <p:txBody>
              <a:bodyPr/>
              <a:lstStyle/>
              <a:p>
                <a:endParaRPr lang="en-US">
                  <a:solidFill>
                    <a:srgbClr val="FFFFFF"/>
                  </a:solidFill>
                </a:endParaRPr>
              </a:p>
            </p:txBody>
          </p:sp>
          <p:sp>
            <p:nvSpPr>
              <p:cNvPr id="220743" name="Freeform 2153"/>
              <p:cNvSpPr>
                <a:spLocks/>
              </p:cNvSpPr>
              <p:nvPr/>
            </p:nvSpPr>
            <p:spPr bwMode="auto">
              <a:xfrm>
                <a:off x="3579" y="182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44" name="Freeform 2154"/>
              <p:cNvSpPr>
                <a:spLocks/>
              </p:cNvSpPr>
              <p:nvPr/>
            </p:nvSpPr>
            <p:spPr bwMode="auto">
              <a:xfrm>
                <a:off x="3725" y="18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65C431"/>
              </a:solidFill>
              <a:ln w="0">
                <a:solidFill>
                  <a:srgbClr val="000000"/>
                </a:solidFill>
                <a:prstDash val="solid"/>
                <a:round/>
                <a:headEnd/>
                <a:tailEnd/>
              </a:ln>
            </p:spPr>
            <p:txBody>
              <a:bodyPr/>
              <a:lstStyle/>
              <a:p>
                <a:endParaRPr lang="en-US">
                  <a:solidFill>
                    <a:srgbClr val="FFFFFF"/>
                  </a:solidFill>
                </a:endParaRPr>
              </a:p>
            </p:txBody>
          </p:sp>
          <p:sp>
            <p:nvSpPr>
              <p:cNvPr id="220745" name="Freeform 2155"/>
              <p:cNvSpPr>
                <a:spLocks/>
              </p:cNvSpPr>
              <p:nvPr/>
            </p:nvSpPr>
            <p:spPr bwMode="auto">
              <a:xfrm>
                <a:off x="3725" y="18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46" name="Freeform 2156"/>
              <p:cNvSpPr>
                <a:spLocks/>
              </p:cNvSpPr>
              <p:nvPr/>
            </p:nvSpPr>
            <p:spPr bwMode="auto">
              <a:xfrm>
                <a:off x="4277" y="197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35F21"/>
              </a:solidFill>
              <a:ln w="0">
                <a:solidFill>
                  <a:srgbClr val="000000"/>
                </a:solidFill>
                <a:prstDash val="solid"/>
                <a:round/>
                <a:headEnd/>
                <a:tailEnd/>
              </a:ln>
            </p:spPr>
            <p:txBody>
              <a:bodyPr/>
              <a:lstStyle/>
              <a:p>
                <a:endParaRPr lang="en-US">
                  <a:solidFill>
                    <a:srgbClr val="FFFFFF"/>
                  </a:solidFill>
                </a:endParaRPr>
              </a:p>
            </p:txBody>
          </p:sp>
          <p:sp>
            <p:nvSpPr>
              <p:cNvPr id="220747" name="Freeform 2157"/>
              <p:cNvSpPr>
                <a:spLocks/>
              </p:cNvSpPr>
              <p:nvPr/>
            </p:nvSpPr>
            <p:spPr bwMode="auto">
              <a:xfrm>
                <a:off x="4277" y="197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48" name="Freeform 2158"/>
              <p:cNvSpPr>
                <a:spLocks/>
              </p:cNvSpPr>
              <p:nvPr/>
            </p:nvSpPr>
            <p:spPr bwMode="auto">
              <a:xfrm>
                <a:off x="3537" y="350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A1D61E"/>
              </a:solidFill>
              <a:ln w="0">
                <a:solidFill>
                  <a:srgbClr val="000000"/>
                </a:solidFill>
                <a:prstDash val="solid"/>
                <a:round/>
                <a:headEnd/>
                <a:tailEnd/>
              </a:ln>
            </p:spPr>
            <p:txBody>
              <a:bodyPr/>
              <a:lstStyle/>
              <a:p>
                <a:endParaRPr lang="en-US">
                  <a:solidFill>
                    <a:srgbClr val="FFFFFF"/>
                  </a:solidFill>
                </a:endParaRPr>
              </a:p>
            </p:txBody>
          </p:sp>
          <p:sp>
            <p:nvSpPr>
              <p:cNvPr id="220749" name="Freeform 2159"/>
              <p:cNvSpPr>
                <a:spLocks/>
              </p:cNvSpPr>
              <p:nvPr/>
            </p:nvSpPr>
            <p:spPr bwMode="auto">
              <a:xfrm>
                <a:off x="3537" y="350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50" name="Freeform 2160"/>
              <p:cNvSpPr>
                <a:spLocks/>
              </p:cNvSpPr>
              <p:nvPr/>
            </p:nvSpPr>
            <p:spPr bwMode="auto">
              <a:xfrm>
                <a:off x="5223" y="28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96D321"/>
              </a:solidFill>
              <a:ln w="0">
                <a:solidFill>
                  <a:srgbClr val="000000"/>
                </a:solidFill>
                <a:prstDash val="solid"/>
                <a:round/>
                <a:headEnd/>
                <a:tailEnd/>
              </a:ln>
            </p:spPr>
            <p:txBody>
              <a:bodyPr/>
              <a:lstStyle/>
              <a:p>
                <a:endParaRPr lang="en-US">
                  <a:solidFill>
                    <a:srgbClr val="FFFFFF"/>
                  </a:solidFill>
                </a:endParaRPr>
              </a:p>
            </p:txBody>
          </p:sp>
          <p:sp>
            <p:nvSpPr>
              <p:cNvPr id="220751" name="Freeform 2161"/>
              <p:cNvSpPr>
                <a:spLocks/>
              </p:cNvSpPr>
              <p:nvPr/>
            </p:nvSpPr>
            <p:spPr bwMode="auto">
              <a:xfrm>
                <a:off x="5223" y="28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52" name="Freeform 2162"/>
              <p:cNvSpPr>
                <a:spLocks/>
              </p:cNvSpPr>
              <p:nvPr/>
            </p:nvSpPr>
            <p:spPr bwMode="auto">
              <a:xfrm>
                <a:off x="3601" y="189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45BB3B"/>
              </a:solidFill>
              <a:ln w="0">
                <a:solidFill>
                  <a:srgbClr val="000000"/>
                </a:solidFill>
                <a:prstDash val="solid"/>
                <a:round/>
                <a:headEnd/>
                <a:tailEnd/>
              </a:ln>
            </p:spPr>
            <p:txBody>
              <a:bodyPr/>
              <a:lstStyle/>
              <a:p>
                <a:endParaRPr lang="en-US">
                  <a:solidFill>
                    <a:srgbClr val="FFFFFF"/>
                  </a:solidFill>
                </a:endParaRPr>
              </a:p>
            </p:txBody>
          </p:sp>
          <p:sp>
            <p:nvSpPr>
              <p:cNvPr id="220753" name="Freeform 2163"/>
              <p:cNvSpPr>
                <a:spLocks/>
              </p:cNvSpPr>
              <p:nvPr/>
            </p:nvSpPr>
            <p:spPr bwMode="auto">
              <a:xfrm>
                <a:off x="3601" y="189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54" name="Freeform 2164"/>
              <p:cNvSpPr>
                <a:spLocks/>
              </p:cNvSpPr>
              <p:nvPr/>
            </p:nvSpPr>
            <p:spPr bwMode="auto">
              <a:xfrm>
                <a:off x="3480" y="378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6EC72E"/>
              </a:solidFill>
              <a:ln w="0">
                <a:solidFill>
                  <a:srgbClr val="000000"/>
                </a:solidFill>
                <a:prstDash val="solid"/>
                <a:round/>
                <a:headEnd/>
                <a:tailEnd/>
              </a:ln>
            </p:spPr>
            <p:txBody>
              <a:bodyPr/>
              <a:lstStyle/>
              <a:p>
                <a:endParaRPr lang="en-US">
                  <a:solidFill>
                    <a:srgbClr val="FFFFFF"/>
                  </a:solidFill>
                </a:endParaRPr>
              </a:p>
            </p:txBody>
          </p:sp>
          <p:sp>
            <p:nvSpPr>
              <p:cNvPr id="220755" name="Freeform 2165"/>
              <p:cNvSpPr>
                <a:spLocks/>
              </p:cNvSpPr>
              <p:nvPr/>
            </p:nvSpPr>
            <p:spPr bwMode="auto">
              <a:xfrm>
                <a:off x="3480" y="378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56" name="Freeform 2166"/>
              <p:cNvSpPr>
                <a:spLocks/>
              </p:cNvSpPr>
              <p:nvPr/>
            </p:nvSpPr>
            <p:spPr bwMode="auto">
              <a:xfrm>
                <a:off x="4123" y="2408"/>
                <a:ext cx="40" cy="38"/>
              </a:xfrm>
              <a:custGeom>
                <a:avLst/>
                <a:gdLst>
                  <a:gd name="T0" fmla="*/ 0 w 113"/>
                  <a:gd name="T1" fmla="*/ 0 h 113"/>
                  <a:gd name="T2" fmla="*/ 0 w 113"/>
                  <a:gd name="T3" fmla="*/ 0 h 113"/>
                  <a:gd name="T4" fmla="*/ 0 w 113"/>
                  <a:gd name="T5" fmla="*/ 0 h 113"/>
                  <a:gd name="T6" fmla="*/ 0 w 113"/>
                  <a:gd name="T7" fmla="*/ 0 h 113"/>
                  <a:gd name="T8" fmla="*/ 0 w 113"/>
                  <a:gd name="T9" fmla="*/ 0 h 113"/>
                  <a:gd name="T10" fmla="*/ 0 w 113"/>
                  <a:gd name="T11" fmla="*/ 0 h 113"/>
                  <a:gd name="T12" fmla="*/ 0 w 113"/>
                  <a:gd name="T13" fmla="*/ 0 h 1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3" h="113">
                    <a:moveTo>
                      <a:pt x="113" y="57"/>
                    </a:moveTo>
                    <a:lnTo>
                      <a:pt x="113" y="57"/>
                    </a:lnTo>
                    <a:cubicBezTo>
                      <a:pt x="113" y="87"/>
                      <a:pt x="87" y="113"/>
                      <a:pt x="56" y="113"/>
                    </a:cubicBezTo>
                    <a:cubicBezTo>
                      <a:pt x="25" y="113"/>
                      <a:pt x="0" y="87"/>
                      <a:pt x="0" y="57"/>
                    </a:cubicBezTo>
                    <a:cubicBezTo>
                      <a:pt x="0" y="26"/>
                      <a:pt x="25" y="0"/>
                      <a:pt x="56" y="0"/>
                    </a:cubicBezTo>
                    <a:cubicBezTo>
                      <a:pt x="87" y="0"/>
                      <a:pt x="113" y="26"/>
                      <a:pt x="113" y="57"/>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757" name="Freeform 2167"/>
              <p:cNvSpPr>
                <a:spLocks/>
              </p:cNvSpPr>
              <p:nvPr/>
            </p:nvSpPr>
            <p:spPr bwMode="auto">
              <a:xfrm>
                <a:off x="4123" y="2408"/>
                <a:ext cx="40" cy="38"/>
              </a:xfrm>
              <a:custGeom>
                <a:avLst/>
                <a:gdLst>
                  <a:gd name="T0" fmla="*/ 0 w 113"/>
                  <a:gd name="T1" fmla="*/ 0 h 113"/>
                  <a:gd name="T2" fmla="*/ 0 w 113"/>
                  <a:gd name="T3" fmla="*/ 0 h 113"/>
                  <a:gd name="T4" fmla="*/ 0 w 113"/>
                  <a:gd name="T5" fmla="*/ 0 h 113"/>
                  <a:gd name="T6" fmla="*/ 0 w 113"/>
                  <a:gd name="T7" fmla="*/ 0 h 113"/>
                  <a:gd name="T8" fmla="*/ 0 w 113"/>
                  <a:gd name="T9" fmla="*/ 0 h 113"/>
                  <a:gd name="T10" fmla="*/ 0 w 113"/>
                  <a:gd name="T11" fmla="*/ 0 h 113"/>
                  <a:gd name="T12" fmla="*/ 0 w 113"/>
                  <a:gd name="T13" fmla="*/ 0 h 1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3" h="113">
                    <a:moveTo>
                      <a:pt x="113" y="57"/>
                    </a:moveTo>
                    <a:lnTo>
                      <a:pt x="113" y="57"/>
                    </a:lnTo>
                    <a:cubicBezTo>
                      <a:pt x="113" y="87"/>
                      <a:pt x="87" y="113"/>
                      <a:pt x="56" y="113"/>
                    </a:cubicBezTo>
                    <a:cubicBezTo>
                      <a:pt x="25" y="113"/>
                      <a:pt x="0" y="87"/>
                      <a:pt x="0" y="57"/>
                    </a:cubicBezTo>
                    <a:cubicBezTo>
                      <a:pt x="0" y="26"/>
                      <a:pt x="25" y="0"/>
                      <a:pt x="56" y="0"/>
                    </a:cubicBezTo>
                    <a:cubicBezTo>
                      <a:pt x="87" y="0"/>
                      <a:pt x="113" y="26"/>
                      <a:pt x="113" y="5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58" name="Freeform 2168"/>
              <p:cNvSpPr>
                <a:spLocks/>
              </p:cNvSpPr>
              <p:nvPr/>
            </p:nvSpPr>
            <p:spPr bwMode="auto">
              <a:xfrm>
                <a:off x="3225" y="273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A9D81B"/>
              </a:solidFill>
              <a:ln w="0">
                <a:solidFill>
                  <a:srgbClr val="000000"/>
                </a:solidFill>
                <a:prstDash val="solid"/>
                <a:round/>
                <a:headEnd/>
                <a:tailEnd/>
              </a:ln>
            </p:spPr>
            <p:txBody>
              <a:bodyPr/>
              <a:lstStyle/>
              <a:p>
                <a:endParaRPr lang="en-US">
                  <a:solidFill>
                    <a:srgbClr val="FFFFFF"/>
                  </a:solidFill>
                </a:endParaRPr>
              </a:p>
            </p:txBody>
          </p:sp>
          <p:sp>
            <p:nvSpPr>
              <p:cNvPr id="220759" name="Freeform 2169"/>
              <p:cNvSpPr>
                <a:spLocks/>
              </p:cNvSpPr>
              <p:nvPr/>
            </p:nvSpPr>
            <p:spPr bwMode="auto">
              <a:xfrm>
                <a:off x="3225" y="273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60" name="Freeform 2170"/>
              <p:cNvSpPr>
                <a:spLocks/>
              </p:cNvSpPr>
              <p:nvPr/>
            </p:nvSpPr>
            <p:spPr bwMode="auto">
              <a:xfrm>
                <a:off x="4230" y="2505"/>
                <a:ext cx="31" cy="29"/>
              </a:xfrm>
              <a:custGeom>
                <a:avLst/>
                <a:gdLst>
                  <a:gd name="T0" fmla="*/ 0 w 86"/>
                  <a:gd name="T1" fmla="*/ 0 h 85"/>
                  <a:gd name="T2" fmla="*/ 0 w 86"/>
                  <a:gd name="T3" fmla="*/ 0 h 85"/>
                  <a:gd name="T4" fmla="*/ 0 w 86"/>
                  <a:gd name="T5" fmla="*/ 0 h 85"/>
                  <a:gd name="T6" fmla="*/ 0 w 86"/>
                  <a:gd name="T7" fmla="*/ 0 h 85"/>
                  <a:gd name="T8" fmla="*/ 0 w 86"/>
                  <a:gd name="T9" fmla="*/ 0 h 85"/>
                  <a:gd name="T10" fmla="*/ 0 w 86"/>
                  <a:gd name="T11" fmla="*/ 0 h 85"/>
                  <a:gd name="T12" fmla="*/ 0 w 86"/>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 h="85">
                    <a:moveTo>
                      <a:pt x="86" y="43"/>
                    </a:moveTo>
                    <a:lnTo>
                      <a:pt x="86" y="43"/>
                    </a:lnTo>
                    <a:cubicBezTo>
                      <a:pt x="86" y="66"/>
                      <a:pt x="66" y="85"/>
                      <a:pt x="43" y="85"/>
                    </a:cubicBezTo>
                    <a:cubicBezTo>
                      <a:pt x="19" y="85"/>
                      <a:pt x="0" y="66"/>
                      <a:pt x="0" y="43"/>
                    </a:cubicBezTo>
                    <a:cubicBezTo>
                      <a:pt x="0" y="19"/>
                      <a:pt x="19" y="0"/>
                      <a:pt x="43" y="0"/>
                    </a:cubicBezTo>
                    <a:cubicBezTo>
                      <a:pt x="66" y="0"/>
                      <a:pt x="86" y="19"/>
                      <a:pt x="86" y="43"/>
                    </a:cubicBezTo>
                    <a:close/>
                  </a:path>
                </a:pathLst>
              </a:custGeom>
              <a:solidFill>
                <a:srgbClr val="F14B22"/>
              </a:solidFill>
              <a:ln w="0">
                <a:solidFill>
                  <a:srgbClr val="000000"/>
                </a:solidFill>
                <a:prstDash val="solid"/>
                <a:round/>
                <a:headEnd/>
                <a:tailEnd/>
              </a:ln>
            </p:spPr>
            <p:txBody>
              <a:bodyPr/>
              <a:lstStyle/>
              <a:p>
                <a:endParaRPr lang="en-US">
                  <a:solidFill>
                    <a:srgbClr val="FFFFFF"/>
                  </a:solidFill>
                </a:endParaRPr>
              </a:p>
            </p:txBody>
          </p:sp>
          <p:sp>
            <p:nvSpPr>
              <p:cNvPr id="220761" name="Freeform 2171"/>
              <p:cNvSpPr>
                <a:spLocks/>
              </p:cNvSpPr>
              <p:nvPr/>
            </p:nvSpPr>
            <p:spPr bwMode="auto">
              <a:xfrm>
                <a:off x="4230" y="2505"/>
                <a:ext cx="31" cy="29"/>
              </a:xfrm>
              <a:custGeom>
                <a:avLst/>
                <a:gdLst>
                  <a:gd name="T0" fmla="*/ 0 w 86"/>
                  <a:gd name="T1" fmla="*/ 0 h 85"/>
                  <a:gd name="T2" fmla="*/ 0 w 86"/>
                  <a:gd name="T3" fmla="*/ 0 h 85"/>
                  <a:gd name="T4" fmla="*/ 0 w 86"/>
                  <a:gd name="T5" fmla="*/ 0 h 85"/>
                  <a:gd name="T6" fmla="*/ 0 w 86"/>
                  <a:gd name="T7" fmla="*/ 0 h 85"/>
                  <a:gd name="T8" fmla="*/ 0 w 86"/>
                  <a:gd name="T9" fmla="*/ 0 h 85"/>
                  <a:gd name="T10" fmla="*/ 0 w 86"/>
                  <a:gd name="T11" fmla="*/ 0 h 85"/>
                  <a:gd name="T12" fmla="*/ 0 w 86"/>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 h="85">
                    <a:moveTo>
                      <a:pt x="86" y="43"/>
                    </a:moveTo>
                    <a:lnTo>
                      <a:pt x="86" y="43"/>
                    </a:lnTo>
                    <a:cubicBezTo>
                      <a:pt x="86" y="66"/>
                      <a:pt x="66" y="85"/>
                      <a:pt x="43" y="85"/>
                    </a:cubicBezTo>
                    <a:cubicBezTo>
                      <a:pt x="19" y="85"/>
                      <a:pt x="0" y="66"/>
                      <a:pt x="0" y="43"/>
                    </a:cubicBezTo>
                    <a:cubicBezTo>
                      <a:pt x="0" y="19"/>
                      <a:pt x="19" y="0"/>
                      <a:pt x="43" y="0"/>
                    </a:cubicBezTo>
                    <a:cubicBezTo>
                      <a:pt x="66" y="0"/>
                      <a:pt x="86" y="19"/>
                      <a:pt x="86" y="4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62" name="Freeform 2172"/>
              <p:cNvSpPr>
                <a:spLocks/>
              </p:cNvSpPr>
              <p:nvPr/>
            </p:nvSpPr>
            <p:spPr bwMode="auto">
              <a:xfrm>
                <a:off x="4592" y="278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3EE04"/>
              </a:solidFill>
              <a:ln w="0">
                <a:solidFill>
                  <a:srgbClr val="000000"/>
                </a:solidFill>
                <a:prstDash val="solid"/>
                <a:round/>
                <a:headEnd/>
                <a:tailEnd/>
              </a:ln>
            </p:spPr>
            <p:txBody>
              <a:bodyPr/>
              <a:lstStyle/>
              <a:p>
                <a:endParaRPr lang="en-US">
                  <a:solidFill>
                    <a:srgbClr val="FFFFFF"/>
                  </a:solidFill>
                </a:endParaRPr>
              </a:p>
            </p:txBody>
          </p:sp>
          <p:sp>
            <p:nvSpPr>
              <p:cNvPr id="220763" name="Freeform 2173"/>
              <p:cNvSpPr>
                <a:spLocks/>
              </p:cNvSpPr>
              <p:nvPr/>
            </p:nvSpPr>
            <p:spPr bwMode="auto">
              <a:xfrm>
                <a:off x="4592" y="278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64" name="Freeform 2174"/>
              <p:cNvSpPr>
                <a:spLocks/>
              </p:cNvSpPr>
              <p:nvPr/>
            </p:nvSpPr>
            <p:spPr bwMode="auto">
              <a:xfrm>
                <a:off x="3544" y="201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4" y="20"/>
                      <a:pt x="0" y="15"/>
                      <a:pt x="0" y="10"/>
                    </a:cubicBezTo>
                    <a:cubicBezTo>
                      <a:pt x="0" y="4"/>
                      <a:pt x="4"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765" name="Freeform 2175"/>
              <p:cNvSpPr>
                <a:spLocks/>
              </p:cNvSpPr>
              <p:nvPr/>
            </p:nvSpPr>
            <p:spPr bwMode="auto">
              <a:xfrm>
                <a:off x="3544" y="201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4" y="20"/>
                      <a:pt x="0" y="15"/>
                      <a:pt x="0" y="10"/>
                    </a:cubicBezTo>
                    <a:cubicBezTo>
                      <a:pt x="0" y="4"/>
                      <a:pt x="4"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66" name="Freeform 2176"/>
              <p:cNvSpPr>
                <a:spLocks/>
              </p:cNvSpPr>
              <p:nvPr/>
            </p:nvSpPr>
            <p:spPr bwMode="auto">
              <a:xfrm>
                <a:off x="3828" y="140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84CD27"/>
              </a:solidFill>
              <a:ln w="0">
                <a:solidFill>
                  <a:srgbClr val="000000"/>
                </a:solidFill>
                <a:prstDash val="solid"/>
                <a:round/>
                <a:headEnd/>
                <a:tailEnd/>
              </a:ln>
            </p:spPr>
            <p:txBody>
              <a:bodyPr/>
              <a:lstStyle/>
              <a:p>
                <a:endParaRPr lang="en-US">
                  <a:solidFill>
                    <a:srgbClr val="FFFFFF"/>
                  </a:solidFill>
                </a:endParaRPr>
              </a:p>
            </p:txBody>
          </p:sp>
          <p:sp>
            <p:nvSpPr>
              <p:cNvPr id="220767" name="Freeform 2177"/>
              <p:cNvSpPr>
                <a:spLocks/>
              </p:cNvSpPr>
              <p:nvPr/>
            </p:nvSpPr>
            <p:spPr bwMode="auto">
              <a:xfrm>
                <a:off x="3828" y="140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68" name="Freeform 2178"/>
              <p:cNvSpPr>
                <a:spLocks/>
              </p:cNvSpPr>
              <p:nvPr/>
            </p:nvSpPr>
            <p:spPr bwMode="auto">
              <a:xfrm>
                <a:off x="4440" y="177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769" name="Freeform 2179"/>
              <p:cNvSpPr>
                <a:spLocks/>
              </p:cNvSpPr>
              <p:nvPr/>
            </p:nvSpPr>
            <p:spPr bwMode="auto">
              <a:xfrm>
                <a:off x="4440" y="177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70" name="Freeform 2180"/>
              <p:cNvSpPr>
                <a:spLocks/>
              </p:cNvSpPr>
              <p:nvPr/>
            </p:nvSpPr>
            <p:spPr bwMode="auto">
              <a:xfrm>
                <a:off x="4582" y="166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14822"/>
              </a:solidFill>
              <a:ln w="0">
                <a:solidFill>
                  <a:srgbClr val="000000"/>
                </a:solidFill>
                <a:prstDash val="solid"/>
                <a:round/>
                <a:headEnd/>
                <a:tailEnd/>
              </a:ln>
            </p:spPr>
            <p:txBody>
              <a:bodyPr/>
              <a:lstStyle/>
              <a:p>
                <a:endParaRPr lang="en-US">
                  <a:solidFill>
                    <a:srgbClr val="FFFFFF"/>
                  </a:solidFill>
                </a:endParaRPr>
              </a:p>
            </p:txBody>
          </p:sp>
          <p:sp>
            <p:nvSpPr>
              <p:cNvPr id="220771" name="Freeform 2181"/>
              <p:cNvSpPr>
                <a:spLocks/>
              </p:cNvSpPr>
              <p:nvPr/>
            </p:nvSpPr>
            <p:spPr bwMode="auto">
              <a:xfrm>
                <a:off x="4582" y="166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72" name="Freeform 2182"/>
              <p:cNvSpPr>
                <a:spLocks/>
              </p:cNvSpPr>
              <p:nvPr/>
            </p:nvSpPr>
            <p:spPr bwMode="auto">
              <a:xfrm>
                <a:off x="4688" y="16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BADD16"/>
              </a:solidFill>
              <a:ln w="0">
                <a:solidFill>
                  <a:srgbClr val="000000"/>
                </a:solidFill>
                <a:prstDash val="solid"/>
                <a:round/>
                <a:headEnd/>
                <a:tailEnd/>
              </a:ln>
            </p:spPr>
            <p:txBody>
              <a:bodyPr/>
              <a:lstStyle/>
              <a:p>
                <a:endParaRPr lang="en-US">
                  <a:solidFill>
                    <a:srgbClr val="FFFFFF"/>
                  </a:solidFill>
                </a:endParaRPr>
              </a:p>
            </p:txBody>
          </p:sp>
          <p:sp>
            <p:nvSpPr>
              <p:cNvPr id="220773" name="Freeform 2183"/>
              <p:cNvSpPr>
                <a:spLocks/>
              </p:cNvSpPr>
              <p:nvPr/>
            </p:nvSpPr>
            <p:spPr bwMode="auto">
              <a:xfrm>
                <a:off x="4688" y="16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74" name="Freeform 2184"/>
              <p:cNvSpPr>
                <a:spLocks/>
              </p:cNvSpPr>
              <p:nvPr/>
            </p:nvSpPr>
            <p:spPr bwMode="auto">
              <a:xfrm>
                <a:off x="5389" y="296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78CA2B"/>
              </a:solidFill>
              <a:ln w="0">
                <a:solidFill>
                  <a:srgbClr val="000000"/>
                </a:solidFill>
                <a:prstDash val="solid"/>
                <a:round/>
                <a:headEnd/>
                <a:tailEnd/>
              </a:ln>
            </p:spPr>
            <p:txBody>
              <a:bodyPr/>
              <a:lstStyle/>
              <a:p>
                <a:endParaRPr lang="en-US">
                  <a:solidFill>
                    <a:srgbClr val="FFFFFF"/>
                  </a:solidFill>
                </a:endParaRPr>
              </a:p>
            </p:txBody>
          </p:sp>
          <p:sp>
            <p:nvSpPr>
              <p:cNvPr id="220775" name="Freeform 2185"/>
              <p:cNvSpPr>
                <a:spLocks/>
              </p:cNvSpPr>
              <p:nvPr/>
            </p:nvSpPr>
            <p:spPr bwMode="auto">
              <a:xfrm>
                <a:off x="5389" y="296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76" name="Freeform 2186"/>
              <p:cNvSpPr>
                <a:spLocks/>
              </p:cNvSpPr>
              <p:nvPr/>
            </p:nvSpPr>
            <p:spPr bwMode="auto">
              <a:xfrm>
                <a:off x="4461" y="219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220777" name="Freeform 2187"/>
              <p:cNvSpPr>
                <a:spLocks/>
              </p:cNvSpPr>
              <p:nvPr/>
            </p:nvSpPr>
            <p:spPr bwMode="auto">
              <a:xfrm>
                <a:off x="4461" y="219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78" name="Freeform 2188"/>
              <p:cNvSpPr>
                <a:spLocks/>
              </p:cNvSpPr>
              <p:nvPr/>
            </p:nvSpPr>
            <p:spPr bwMode="auto">
              <a:xfrm>
                <a:off x="3689" y="176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7ACA2A"/>
              </a:solidFill>
              <a:ln w="0">
                <a:solidFill>
                  <a:srgbClr val="000000"/>
                </a:solidFill>
                <a:prstDash val="solid"/>
                <a:round/>
                <a:headEnd/>
                <a:tailEnd/>
              </a:ln>
            </p:spPr>
            <p:txBody>
              <a:bodyPr/>
              <a:lstStyle/>
              <a:p>
                <a:endParaRPr lang="en-US">
                  <a:solidFill>
                    <a:srgbClr val="FFFFFF"/>
                  </a:solidFill>
                </a:endParaRPr>
              </a:p>
            </p:txBody>
          </p:sp>
          <p:sp>
            <p:nvSpPr>
              <p:cNvPr id="220779" name="Freeform 2189"/>
              <p:cNvSpPr>
                <a:spLocks/>
              </p:cNvSpPr>
              <p:nvPr/>
            </p:nvSpPr>
            <p:spPr bwMode="auto">
              <a:xfrm>
                <a:off x="3689" y="176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80" name="Freeform 2190"/>
              <p:cNvSpPr>
                <a:spLocks/>
              </p:cNvSpPr>
              <p:nvPr/>
            </p:nvSpPr>
            <p:spPr bwMode="auto">
              <a:xfrm>
                <a:off x="5265" y="353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BCDE15"/>
              </a:solidFill>
              <a:ln w="0">
                <a:solidFill>
                  <a:srgbClr val="000000"/>
                </a:solidFill>
                <a:prstDash val="solid"/>
                <a:round/>
                <a:headEnd/>
                <a:tailEnd/>
              </a:ln>
            </p:spPr>
            <p:txBody>
              <a:bodyPr/>
              <a:lstStyle/>
              <a:p>
                <a:endParaRPr lang="en-US">
                  <a:solidFill>
                    <a:srgbClr val="FFFFFF"/>
                  </a:solidFill>
                </a:endParaRPr>
              </a:p>
            </p:txBody>
          </p:sp>
          <p:sp>
            <p:nvSpPr>
              <p:cNvPr id="220781" name="Freeform 2191"/>
              <p:cNvSpPr>
                <a:spLocks/>
              </p:cNvSpPr>
              <p:nvPr/>
            </p:nvSpPr>
            <p:spPr bwMode="auto">
              <a:xfrm>
                <a:off x="5265" y="353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82" name="Freeform 2192"/>
              <p:cNvSpPr>
                <a:spLocks/>
              </p:cNvSpPr>
              <p:nvPr/>
            </p:nvSpPr>
            <p:spPr bwMode="auto">
              <a:xfrm>
                <a:off x="5163" y="33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5CC234"/>
              </a:solidFill>
              <a:ln w="0">
                <a:solidFill>
                  <a:srgbClr val="000000"/>
                </a:solidFill>
                <a:prstDash val="solid"/>
                <a:round/>
                <a:headEnd/>
                <a:tailEnd/>
              </a:ln>
            </p:spPr>
            <p:txBody>
              <a:bodyPr/>
              <a:lstStyle/>
              <a:p>
                <a:endParaRPr lang="en-US">
                  <a:solidFill>
                    <a:srgbClr val="FFFFFF"/>
                  </a:solidFill>
                </a:endParaRPr>
              </a:p>
            </p:txBody>
          </p:sp>
          <p:sp>
            <p:nvSpPr>
              <p:cNvPr id="220783" name="Freeform 2193"/>
              <p:cNvSpPr>
                <a:spLocks/>
              </p:cNvSpPr>
              <p:nvPr/>
            </p:nvSpPr>
            <p:spPr bwMode="auto">
              <a:xfrm>
                <a:off x="5163" y="33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84" name="Freeform 2194"/>
              <p:cNvSpPr>
                <a:spLocks/>
              </p:cNvSpPr>
              <p:nvPr/>
            </p:nvSpPr>
            <p:spPr bwMode="auto">
              <a:xfrm>
                <a:off x="3353" y="281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220785" name="Freeform 2195"/>
              <p:cNvSpPr>
                <a:spLocks/>
              </p:cNvSpPr>
              <p:nvPr/>
            </p:nvSpPr>
            <p:spPr bwMode="auto">
              <a:xfrm>
                <a:off x="3353" y="281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86" name="Freeform 2196"/>
              <p:cNvSpPr>
                <a:spLocks/>
              </p:cNvSpPr>
              <p:nvPr/>
            </p:nvSpPr>
            <p:spPr bwMode="auto">
              <a:xfrm>
                <a:off x="4355" y="262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787" name="Freeform 2197"/>
              <p:cNvSpPr>
                <a:spLocks/>
              </p:cNvSpPr>
              <p:nvPr/>
            </p:nvSpPr>
            <p:spPr bwMode="auto">
              <a:xfrm>
                <a:off x="4355" y="262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88" name="Freeform 2198"/>
              <p:cNvSpPr>
                <a:spLocks/>
              </p:cNvSpPr>
              <p:nvPr/>
            </p:nvSpPr>
            <p:spPr bwMode="auto">
              <a:xfrm>
                <a:off x="5574" y="287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3CD27"/>
              </a:solidFill>
              <a:ln w="0">
                <a:solidFill>
                  <a:srgbClr val="000000"/>
                </a:solidFill>
                <a:prstDash val="solid"/>
                <a:round/>
                <a:headEnd/>
                <a:tailEnd/>
              </a:ln>
            </p:spPr>
            <p:txBody>
              <a:bodyPr/>
              <a:lstStyle/>
              <a:p>
                <a:endParaRPr lang="en-US">
                  <a:solidFill>
                    <a:srgbClr val="FFFFFF"/>
                  </a:solidFill>
                </a:endParaRPr>
              </a:p>
            </p:txBody>
          </p:sp>
          <p:sp>
            <p:nvSpPr>
              <p:cNvPr id="220789" name="Freeform 2199"/>
              <p:cNvSpPr>
                <a:spLocks/>
              </p:cNvSpPr>
              <p:nvPr/>
            </p:nvSpPr>
            <p:spPr bwMode="auto">
              <a:xfrm>
                <a:off x="5574" y="287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90" name="Freeform 2200"/>
              <p:cNvSpPr>
                <a:spLocks/>
              </p:cNvSpPr>
              <p:nvPr/>
            </p:nvSpPr>
            <p:spPr bwMode="auto">
              <a:xfrm>
                <a:off x="3204" y="27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0A8C5F"/>
              </a:solidFill>
              <a:ln w="0">
                <a:solidFill>
                  <a:srgbClr val="000000"/>
                </a:solidFill>
                <a:prstDash val="solid"/>
                <a:round/>
                <a:headEnd/>
                <a:tailEnd/>
              </a:ln>
            </p:spPr>
            <p:txBody>
              <a:bodyPr/>
              <a:lstStyle/>
              <a:p>
                <a:endParaRPr lang="en-US">
                  <a:solidFill>
                    <a:srgbClr val="FFFFFF"/>
                  </a:solidFill>
                </a:endParaRPr>
              </a:p>
            </p:txBody>
          </p:sp>
          <p:sp>
            <p:nvSpPr>
              <p:cNvPr id="220791" name="Freeform 2201"/>
              <p:cNvSpPr>
                <a:spLocks/>
              </p:cNvSpPr>
              <p:nvPr/>
            </p:nvSpPr>
            <p:spPr bwMode="auto">
              <a:xfrm>
                <a:off x="3204" y="27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92" name="Freeform 2202"/>
              <p:cNvSpPr>
                <a:spLocks/>
              </p:cNvSpPr>
              <p:nvPr/>
            </p:nvSpPr>
            <p:spPr bwMode="auto">
              <a:xfrm>
                <a:off x="4592" y="219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793" name="Freeform 2203"/>
              <p:cNvSpPr>
                <a:spLocks/>
              </p:cNvSpPr>
              <p:nvPr/>
            </p:nvSpPr>
            <p:spPr bwMode="auto">
              <a:xfrm>
                <a:off x="4592" y="219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94" name="Freeform 2204"/>
              <p:cNvSpPr>
                <a:spLocks/>
              </p:cNvSpPr>
              <p:nvPr/>
            </p:nvSpPr>
            <p:spPr bwMode="auto">
              <a:xfrm>
                <a:off x="3792" y="31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50BE38"/>
              </a:solidFill>
              <a:ln w="0">
                <a:solidFill>
                  <a:srgbClr val="000000"/>
                </a:solidFill>
                <a:prstDash val="solid"/>
                <a:round/>
                <a:headEnd/>
                <a:tailEnd/>
              </a:ln>
            </p:spPr>
            <p:txBody>
              <a:bodyPr/>
              <a:lstStyle/>
              <a:p>
                <a:endParaRPr lang="en-US">
                  <a:solidFill>
                    <a:srgbClr val="FFFFFF"/>
                  </a:solidFill>
                </a:endParaRPr>
              </a:p>
            </p:txBody>
          </p:sp>
          <p:sp>
            <p:nvSpPr>
              <p:cNvPr id="220795" name="Freeform 2205"/>
              <p:cNvSpPr>
                <a:spLocks/>
              </p:cNvSpPr>
              <p:nvPr/>
            </p:nvSpPr>
            <p:spPr bwMode="auto">
              <a:xfrm>
                <a:off x="3792" y="31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96" name="Freeform 2206"/>
              <p:cNvSpPr>
                <a:spLocks/>
              </p:cNvSpPr>
              <p:nvPr/>
            </p:nvSpPr>
            <p:spPr bwMode="auto">
              <a:xfrm>
                <a:off x="5163" y="375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220797" name="Freeform 2207"/>
              <p:cNvSpPr>
                <a:spLocks/>
              </p:cNvSpPr>
              <p:nvPr/>
            </p:nvSpPr>
            <p:spPr bwMode="auto">
              <a:xfrm>
                <a:off x="5163" y="375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798" name="Freeform 2208"/>
              <p:cNvSpPr>
                <a:spLocks/>
              </p:cNvSpPr>
              <p:nvPr/>
            </p:nvSpPr>
            <p:spPr bwMode="auto">
              <a:xfrm>
                <a:off x="4670" y="281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97D321"/>
              </a:solidFill>
              <a:ln w="0">
                <a:solidFill>
                  <a:srgbClr val="000000"/>
                </a:solidFill>
                <a:prstDash val="solid"/>
                <a:round/>
                <a:headEnd/>
                <a:tailEnd/>
              </a:ln>
            </p:spPr>
            <p:txBody>
              <a:bodyPr/>
              <a:lstStyle/>
              <a:p>
                <a:endParaRPr lang="en-US">
                  <a:solidFill>
                    <a:srgbClr val="FFFFFF"/>
                  </a:solidFill>
                </a:endParaRPr>
              </a:p>
            </p:txBody>
          </p:sp>
          <p:sp>
            <p:nvSpPr>
              <p:cNvPr id="220799" name="Freeform 2209"/>
              <p:cNvSpPr>
                <a:spLocks/>
              </p:cNvSpPr>
              <p:nvPr/>
            </p:nvSpPr>
            <p:spPr bwMode="auto">
              <a:xfrm>
                <a:off x="4670" y="281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00" name="Freeform 2210"/>
              <p:cNvSpPr>
                <a:spLocks/>
              </p:cNvSpPr>
              <p:nvPr/>
            </p:nvSpPr>
            <p:spPr bwMode="auto">
              <a:xfrm>
                <a:off x="3611" y="193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73C82C"/>
              </a:solidFill>
              <a:ln w="0">
                <a:solidFill>
                  <a:srgbClr val="000000"/>
                </a:solidFill>
                <a:prstDash val="solid"/>
                <a:round/>
                <a:headEnd/>
                <a:tailEnd/>
              </a:ln>
            </p:spPr>
            <p:txBody>
              <a:bodyPr/>
              <a:lstStyle/>
              <a:p>
                <a:endParaRPr lang="en-US">
                  <a:solidFill>
                    <a:srgbClr val="FFFFFF"/>
                  </a:solidFill>
                </a:endParaRPr>
              </a:p>
            </p:txBody>
          </p:sp>
          <p:sp>
            <p:nvSpPr>
              <p:cNvPr id="220801" name="Freeform 2211"/>
              <p:cNvSpPr>
                <a:spLocks/>
              </p:cNvSpPr>
              <p:nvPr/>
            </p:nvSpPr>
            <p:spPr bwMode="auto">
              <a:xfrm>
                <a:off x="3611" y="193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02" name="Freeform 2212"/>
              <p:cNvSpPr>
                <a:spLocks/>
              </p:cNvSpPr>
              <p:nvPr/>
            </p:nvSpPr>
            <p:spPr bwMode="auto">
              <a:xfrm>
                <a:off x="5524" y="287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6AC52F"/>
              </a:solidFill>
              <a:ln w="0">
                <a:solidFill>
                  <a:srgbClr val="000000"/>
                </a:solidFill>
                <a:prstDash val="solid"/>
                <a:round/>
                <a:headEnd/>
                <a:tailEnd/>
              </a:ln>
            </p:spPr>
            <p:txBody>
              <a:bodyPr/>
              <a:lstStyle/>
              <a:p>
                <a:endParaRPr lang="en-US">
                  <a:solidFill>
                    <a:srgbClr val="FFFFFF"/>
                  </a:solidFill>
                </a:endParaRPr>
              </a:p>
            </p:txBody>
          </p:sp>
          <p:sp>
            <p:nvSpPr>
              <p:cNvPr id="220803" name="Freeform 2213"/>
              <p:cNvSpPr>
                <a:spLocks/>
              </p:cNvSpPr>
              <p:nvPr/>
            </p:nvSpPr>
            <p:spPr bwMode="auto">
              <a:xfrm>
                <a:off x="5524" y="287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04" name="Freeform 2214"/>
              <p:cNvSpPr>
                <a:spLocks/>
              </p:cNvSpPr>
              <p:nvPr/>
            </p:nvSpPr>
            <p:spPr bwMode="auto">
              <a:xfrm>
                <a:off x="5173" y="288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1CC28"/>
              </a:solidFill>
              <a:ln w="0">
                <a:solidFill>
                  <a:srgbClr val="000000"/>
                </a:solidFill>
                <a:prstDash val="solid"/>
                <a:round/>
                <a:headEnd/>
                <a:tailEnd/>
              </a:ln>
            </p:spPr>
            <p:txBody>
              <a:bodyPr/>
              <a:lstStyle/>
              <a:p>
                <a:endParaRPr lang="en-US">
                  <a:solidFill>
                    <a:srgbClr val="FFFFFF"/>
                  </a:solidFill>
                </a:endParaRPr>
              </a:p>
            </p:txBody>
          </p:sp>
          <p:sp>
            <p:nvSpPr>
              <p:cNvPr id="220805" name="Freeform 2215"/>
              <p:cNvSpPr>
                <a:spLocks/>
              </p:cNvSpPr>
              <p:nvPr/>
            </p:nvSpPr>
            <p:spPr bwMode="auto">
              <a:xfrm>
                <a:off x="5173" y="288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06" name="Freeform 2216"/>
              <p:cNvSpPr>
                <a:spLocks/>
              </p:cNvSpPr>
              <p:nvPr/>
            </p:nvSpPr>
            <p:spPr bwMode="auto">
              <a:xfrm>
                <a:off x="4628" y="209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807" name="Freeform 2217"/>
              <p:cNvSpPr>
                <a:spLocks/>
              </p:cNvSpPr>
              <p:nvPr/>
            </p:nvSpPr>
            <p:spPr bwMode="auto">
              <a:xfrm>
                <a:off x="4628" y="209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08" name="Freeform 2218"/>
              <p:cNvSpPr>
                <a:spLocks/>
              </p:cNvSpPr>
              <p:nvPr/>
            </p:nvSpPr>
            <p:spPr bwMode="auto">
              <a:xfrm>
                <a:off x="3282" y="280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4EBD38"/>
              </a:solidFill>
              <a:ln w="0">
                <a:solidFill>
                  <a:srgbClr val="000000"/>
                </a:solidFill>
                <a:prstDash val="solid"/>
                <a:round/>
                <a:headEnd/>
                <a:tailEnd/>
              </a:ln>
            </p:spPr>
            <p:txBody>
              <a:bodyPr/>
              <a:lstStyle/>
              <a:p>
                <a:endParaRPr lang="en-US">
                  <a:solidFill>
                    <a:srgbClr val="FFFFFF"/>
                  </a:solidFill>
                </a:endParaRPr>
              </a:p>
            </p:txBody>
          </p:sp>
          <p:sp>
            <p:nvSpPr>
              <p:cNvPr id="220809" name="Freeform 2219"/>
              <p:cNvSpPr>
                <a:spLocks/>
              </p:cNvSpPr>
              <p:nvPr/>
            </p:nvSpPr>
            <p:spPr bwMode="auto">
              <a:xfrm>
                <a:off x="3282" y="280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10" name="Freeform 2220"/>
              <p:cNvSpPr>
                <a:spLocks/>
              </p:cNvSpPr>
              <p:nvPr/>
            </p:nvSpPr>
            <p:spPr bwMode="auto">
              <a:xfrm>
                <a:off x="5123" y="36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77CA2B"/>
              </a:solidFill>
              <a:ln w="0">
                <a:solidFill>
                  <a:srgbClr val="000000"/>
                </a:solidFill>
                <a:prstDash val="solid"/>
                <a:round/>
                <a:headEnd/>
                <a:tailEnd/>
              </a:ln>
            </p:spPr>
            <p:txBody>
              <a:bodyPr/>
              <a:lstStyle/>
              <a:p>
                <a:endParaRPr lang="en-US">
                  <a:solidFill>
                    <a:srgbClr val="FFFFFF"/>
                  </a:solidFill>
                </a:endParaRPr>
              </a:p>
            </p:txBody>
          </p:sp>
          <p:sp>
            <p:nvSpPr>
              <p:cNvPr id="220811" name="Freeform 2221"/>
              <p:cNvSpPr>
                <a:spLocks/>
              </p:cNvSpPr>
              <p:nvPr/>
            </p:nvSpPr>
            <p:spPr bwMode="auto">
              <a:xfrm>
                <a:off x="5123" y="36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12" name="Freeform 2222"/>
              <p:cNvSpPr>
                <a:spLocks/>
              </p:cNvSpPr>
              <p:nvPr/>
            </p:nvSpPr>
            <p:spPr bwMode="auto">
              <a:xfrm>
                <a:off x="3533" y="159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6CC62F"/>
              </a:solidFill>
              <a:ln w="0">
                <a:solidFill>
                  <a:srgbClr val="000000"/>
                </a:solidFill>
                <a:prstDash val="solid"/>
                <a:round/>
                <a:headEnd/>
                <a:tailEnd/>
              </a:ln>
            </p:spPr>
            <p:txBody>
              <a:bodyPr/>
              <a:lstStyle/>
              <a:p>
                <a:endParaRPr lang="en-US">
                  <a:solidFill>
                    <a:srgbClr val="FFFFFF"/>
                  </a:solidFill>
                </a:endParaRPr>
              </a:p>
            </p:txBody>
          </p:sp>
          <p:sp>
            <p:nvSpPr>
              <p:cNvPr id="220813" name="Freeform 2223"/>
              <p:cNvSpPr>
                <a:spLocks/>
              </p:cNvSpPr>
              <p:nvPr/>
            </p:nvSpPr>
            <p:spPr bwMode="auto">
              <a:xfrm>
                <a:off x="3533" y="159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14" name="Freeform 2224"/>
              <p:cNvSpPr>
                <a:spLocks/>
              </p:cNvSpPr>
              <p:nvPr/>
            </p:nvSpPr>
            <p:spPr bwMode="auto">
              <a:xfrm>
                <a:off x="3519" y="360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815" name="Freeform 2225"/>
              <p:cNvSpPr>
                <a:spLocks/>
              </p:cNvSpPr>
              <p:nvPr/>
            </p:nvSpPr>
            <p:spPr bwMode="auto">
              <a:xfrm>
                <a:off x="3519" y="360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16" name="Freeform 2226"/>
              <p:cNvSpPr>
                <a:spLocks/>
              </p:cNvSpPr>
              <p:nvPr/>
            </p:nvSpPr>
            <p:spPr bwMode="auto">
              <a:xfrm>
                <a:off x="4600" y="2015"/>
                <a:ext cx="28" cy="27"/>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79">
                    <a:moveTo>
                      <a:pt x="79" y="40"/>
                    </a:moveTo>
                    <a:lnTo>
                      <a:pt x="79" y="40"/>
                    </a:lnTo>
                    <a:cubicBezTo>
                      <a:pt x="79" y="61"/>
                      <a:pt x="61" y="79"/>
                      <a:pt x="40" y="79"/>
                    </a:cubicBezTo>
                    <a:cubicBezTo>
                      <a:pt x="18" y="79"/>
                      <a:pt x="0" y="61"/>
                      <a:pt x="0" y="40"/>
                    </a:cubicBezTo>
                    <a:cubicBezTo>
                      <a:pt x="0" y="18"/>
                      <a:pt x="18" y="0"/>
                      <a:pt x="40" y="0"/>
                    </a:cubicBezTo>
                    <a:cubicBezTo>
                      <a:pt x="61" y="0"/>
                      <a:pt x="79" y="18"/>
                      <a:pt x="79" y="40"/>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817" name="Freeform 2227"/>
              <p:cNvSpPr>
                <a:spLocks/>
              </p:cNvSpPr>
              <p:nvPr/>
            </p:nvSpPr>
            <p:spPr bwMode="auto">
              <a:xfrm>
                <a:off x="4600" y="2015"/>
                <a:ext cx="28" cy="27"/>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79">
                    <a:moveTo>
                      <a:pt x="79" y="40"/>
                    </a:moveTo>
                    <a:lnTo>
                      <a:pt x="79" y="40"/>
                    </a:lnTo>
                    <a:cubicBezTo>
                      <a:pt x="79" y="61"/>
                      <a:pt x="61" y="79"/>
                      <a:pt x="40" y="79"/>
                    </a:cubicBezTo>
                    <a:cubicBezTo>
                      <a:pt x="18" y="79"/>
                      <a:pt x="0" y="61"/>
                      <a:pt x="0" y="40"/>
                    </a:cubicBezTo>
                    <a:cubicBezTo>
                      <a:pt x="0" y="18"/>
                      <a:pt x="18" y="0"/>
                      <a:pt x="40" y="0"/>
                    </a:cubicBezTo>
                    <a:cubicBezTo>
                      <a:pt x="61" y="0"/>
                      <a:pt x="79" y="18"/>
                      <a:pt x="79" y="4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18" name="Freeform 2228"/>
              <p:cNvSpPr>
                <a:spLocks/>
              </p:cNvSpPr>
              <p:nvPr/>
            </p:nvSpPr>
            <p:spPr bwMode="auto">
              <a:xfrm>
                <a:off x="3718" y="318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819" name="Freeform 2229"/>
              <p:cNvSpPr>
                <a:spLocks/>
              </p:cNvSpPr>
              <p:nvPr/>
            </p:nvSpPr>
            <p:spPr bwMode="auto">
              <a:xfrm>
                <a:off x="3718" y="318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20" name="Freeform 2230"/>
              <p:cNvSpPr>
                <a:spLocks/>
              </p:cNvSpPr>
              <p:nvPr/>
            </p:nvSpPr>
            <p:spPr bwMode="auto">
              <a:xfrm>
                <a:off x="4635" y="161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4EF04"/>
              </a:solidFill>
              <a:ln w="0">
                <a:solidFill>
                  <a:srgbClr val="000000"/>
                </a:solidFill>
                <a:prstDash val="solid"/>
                <a:round/>
                <a:headEnd/>
                <a:tailEnd/>
              </a:ln>
            </p:spPr>
            <p:txBody>
              <a:bodyPr/>
              <a:lstStyle/>
              <a:p>
                <a:endParaRPr lang="en-US">
                  <a:solidFill>
                    <a:srgbClr val="FFFFFF"/>
                  </a:solidFill>
                </a:endParaRPr>
              </a:p>
            </p:txBody>
          </p:sp>
          <p:sp>
            <p:nvSpPr>
              <p:cNvPr id="220821" name="Freeform 2231"/>
              <p:cNvSpPr>
                <a:spLocks/>
              </p:cNvSpPr>
              <p:nvPr/>
            </p:nvSpPr>
            <p:spPr bwMode="auto">
              <a:xfrm>
                <a:off x="4635" y="161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22" name="Freeform 2232"/>
              <p:cNvSpPr>
                <a:spLocks/>
              </p:cNvSpPr>
              <p:nvPr/>
            </p:nvSpPr>
            <p:spPr bwMode="auto">
              <a:xfrm>
                <a:off x="3640" y="182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823" name="Freeform 2233"/>
              <p:cNvSpPr>
                <a:spLocks/>
              </p:cNvSpPr>
              <p:nvPr/>
            </p:nvSpPr>
            <p:spPr bwMode="auto">
              <a:xfrm>
                <a:off x="3640" y="182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24" name="Freeform 2234"/>
              <p:cNvSpPr>
                <a:spLocks/>
              </p:cNvSpPr>
              <p:nvPr/>
            </p:nvSpPr>
            <p:spPr bwMode="auto">
              <a:xfrm>
                <a:off x="3891" y="222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2E3192"/>
              </a:solidFill>
              <a:ln w="0">
                <a:solidFill>
                  <a:srgbClr val="000000"/>
                </a:solidFill>
                <a:prstDash val="solid"/>
                <a:round/>
                <a:headEnd/>
                <a:tailEnd/>
              </a:ln>
            </p:spPr>
            <p:txBody>
              <a:bodyPr/>
              <a:lstStyle/>
              <a:p>
                <a:endParaRPr lang="en-US">
                  <a:solidFill>
                    <a:srgbClr val="FFFFFF"/>
                  </a:solidFill>
                </a:endParaRPr>
              </a:p>
            </p:txBody>
          </p:sp>
          <p:sp>
            <p:nvSpPr>
              <p:cNvPr id="220825" name="Freeform 2235"/>
              <p:cNvSpPr>
                <a:spLocks/>
              </p:cNvSpPr>
              <p:nvPr/>
            </p:nvSpPr>
            <p:spPr bwMode="auto">
              <a:xfrm>
                <a:off x="3891" y="222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26" name="Freeform 2236"/>
              <p:cNvSpPr>
                <a:spLocks/>
              </p:cNvSpPr>
              <p:nvPr/>
            </p:nvSpPr>
            <p:spPr bwMode="auto">
              <a:xfrm>
                <a:off x="5134" y="3661"/>
                <a:ext cx="22" cy="21"/>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220827" name="Freeform 2237"/>
              <p:cNvSpPr>
                <a:spLocks/>
              </p:cNvSpPr>
              <p:nvPr/>
            </p:nvSpPr>
            <p:spPr bwMode="auto">
              <a:xfrm>
                <a:off x="5134" y="3661"/>
                <a:ext cx="22" cy="21"/>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28" name="Freeform 2238"/>
              <p:cNvSpPr>
                <a:spLocks/>
              </p:cNvSpPr>
              <p:nvPr/>
            </p:nvSpPr>
            <p:spPr bwMode="auto">
              <a:xfrm>
                <a:off x="3714" y="33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3CD28"/>
              </a:solidFill>
              <a:ln w="0">
                <a:solidFill>
                  <a:srgbClr val="000000"/>
                </a:solidFill>
                <a:prstDash val="solid"/>
                <a:round/>
                <a:headEnd/>
                <a:tailEnd/>
              </a:ln>
            </p:spPr>
            <p:txBody>
              <a:bodyPr/>
              <a:lstStyle/>
              <a:p>
                <a:endParaRPr lang="en-US">
                  <a:solidFill>
                    <a:srgbClr val="FFFFFF"/>
                  </a:solidFill>
                </a:endParaRPr>
              </a:p>
            </p:txBody>
          </p:sp>
          <p:sp>
            <p:nvSpPr>
              <p:cNvPr id="220829" name="Freeform 2239"/>
              <p:cNvSpPr>
                <a:spLocks/>
              </p:cNvSpPr>
              <p:nvPr/>
            </p:nvSpPr>
            <p:spPr bwMode="auto">
              <a:xfrm>
                <a:off x="3714" y="33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30" name="Freeform 2240"/>
              <p:cNvSpPr>
                <a:spLocks/>
              </p:cNvSpPr>
              <p:nvPr/>
            </p:nvSpPr>
            <p:spPr bwMode="auto">
              <a:xfrm>
                <a:off x="3509" y="20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831" name="Freeform 2241"/>
              <p:cNvSpPr>
                <a:spLocks/>
              </p:cNvSpPr>
              <p:nvPr/>
            </p:nvSpPr>
            <p:spPr bwMode="auto">
              <a:xfrm>
                <a:off x="3509" y="20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32" name="Freeform 2242"/>
              <p:cNvSpPr>
                <a:spLocks/>
              </p:cNvSpPr>
              <p:nvPr/>
            </p:nvSpPr>
            <p:spPr bwMode="auto">
              <a:xfrm>
                <a:off x="4368" y="2514"/>
                <a:ext cx="24" cy="24"/>
              </a:xfrm>
              <a:custGeom>
                <a:avLst/>
                <a:gdLst>
                  <a:gd name="T0" fmla="*/ 0 w 70"/>
                  <a:gd name="T1" fmla="*/ 0 h 69"/>
                  <a:gd name="T2" fmla="*/ 0 w 70"/>
                  <a:gd name="T3" fmla="*/ 0 h 69"/>
                  <a:gd name="T4" fmla="*/ 0 w 70"/>
                  <a:gd name="T5" fmla="*/ 0 h 69"/>
                  <a:gd name="T6" fmla="*/ 0 w 70"/>
                  <a:gd name="T7" fmla="*/ 0 h 69"/>
                  <a:gd name="T8" fmla="*/ 0 w 70"/>
                  <a:gd name="T9" fmla="*/ 0 h 69"/>
                  <a:gd name="T10" fmla="*/ 0 w 70"/>
                  <a:gd name="T11" fmla="*/ 0 h 69"/>
                  <a:gd name="T12" fmla="*/ 0 w 70"/>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69">
                    <a:moveTo>
                      <a:pt x="70" y="35"/>
                    </a:moveTo>
                    <a:lnTo>
                      <a:pt x="70" y="35"/>
                    </a:lnTo>
                    <a:cubicBezTo>
                      <a:pt x="70" y="54"/>
                      <a:pt x="54" y="69"/>
                      <a:pt x="35" y="69"/>
                    </a:cubicBezTo>
                    <a:cubicBezTo>
                      <a:pt x="16" y="69"/>
                      <a:pt x="0" y="54"/>
                      <a:pt x="0" y="35"/>
                    </a:cubicBezTo>
                    <a:cubicBezTo>
                      <a:pt x="0" y="15"/>
                      <a:pt x="16" y="0"/>
                      <a:pt x="35" y="0"/>
                    </a:cubicBezTo>
                    <a:cubicBezTo>
                      <a:pt x="54" y="0"/>
                      <a:pt x="70" y="15"/>
                      <a:pt x="70" y="35"/>
                    </a:cubicBezTo>
                    <a:close/>
                  </a:path>
                </a:pathLst>
              </a:custGeom>
              <a:solidFill>
                <a:srgbClr val="2E3192"/>
              </a:solidFill>
              <a:ln w="0">
                <a:solidFill>
                  <a:srgbClr val="000000"/>
                </a:solidFill>
                <a:prstDash val="solid"/>
                <a:round/>
                <a:headEnd/>
                <a:tailEnd/>
              </a:ln>
            </p:spPr>
            <p:txBody>
              <a:bodyPr/>
              <a:lstStyle/>
              <a:p>
                <a:endParaRPr lang="en-US">
                  <a:solidFill>
                    <a:srgbClr val="FFFFFF"/>
                  </a:solidFill>
                </a:endParaRPr>
              </a:p>
            </p:txBody>
          </p:sp>
          <p:sp>
            <p:nvSpPr>
              <p:cNvPr id="220833" name="Freeform 2243"/>
              <p:cNvSpPr>
                <a:spLocks/>
              </p:cNvSpPr>
              <p:nvPr/>
            </p:nvSpPr>
            <p:spPr bwMode="auto">
              <a:xfrm>
                <a:off x="4368" y="2514"/>
                <a:ext cx="24" cy="24"/>
              </a:xfrm>
              <a:custGeom>
                <a:avLst/>
                <a:gdLst>
                  <a:gd name="T0" fmla="*/ 0 w 70"/>
                  <a:gd name="T1" fmla="*/ 0 h 69"/>
                  <a:gd name="T2" fmla="*/ 0 w 70"/>
                  <a:gd name="T3" fmla="*/ 0 h 69"/>
                  <a:gd name="T4" fmla="*/ 0 w 70"/>
                  <a:gd name="T5" fmla="*/ 0 h 69"/>
                  <a:gd name="T6" fmla="*/ 0 w 70"/>
                  <a:gd name="T7" fmla="*/ 0 h 69"/>
                  <a:gd name="T8" fmla="*/ 0 w 70"/>
                  <a:gd name="T9" fmla="*/ 0 h 69"/>
                  <a:gd name="T10" fmla="*/ 0 w 70"/>
                  <a:gd name="T11" fmla="*/ 0 h 69"/>
                  <a:gd name="T12" fmla="*/ 0 w 70"/>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69">
                    <a:moveTo>
                      <a:pt x="70" y="35"/>
                    </a:moveTo>
                    <a:lnTo>
                      <a:pt x="70" y="35"/>
                    </a:lnTo>
                    <a:cubicBezTo>
                      <a:pt x="70" y="54"/>
                      <a:pt x="54" y="69"/>
                      <a:pt x="35" y="69"/>
                    </a:cubicBezTo>
                    <a:cubicBezTo>
                      <a:pt x="16" y="69"/>
                      <a:pt x="0" y="54"/>
                      <a:pt x="0" y="35"/>
                    </a:cubicBezTo>
                    <a:cubicBezTo>
                      <a:pt x="0" y="15"/>
                      <a:pt x="16" y="0"/>
                      <a:pt x="35" y="0"/>
                    </a:cubicBezTo>
                    <a:cubicBezTo>
                      <a:pt x="54" y="0"/>
                      <a:pt x="70" y="15"/>
                      <a:pt x="70"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34" name="Freeform 2244"/>
              <p:cNvSpPr>
                <a:spLocks/>
              </p:cNvSpPr>
              <p:nvPr/>
            </p:nvSpPr>
            <p:spPr bwMode="auto">
              <a:xfrm>
                <a:off x="3498" y="364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7FCC29"/>
              </a:solidFill>
              <a:ln w="0">
                <a:solidFill>
                  <a:srgbClr val="000000"/>
                </a:solidFill>
                <a:prstDash val="solid"/>
                <a:round/>
                <a:headEnd/>
                <a:tailEnd/>
              </a:ln>
            </p:spPr>
            <p:txBody>
              <a:bodyPr/>
              <a:lstStyle/>
              <a:p>
                <a:endParaRPr lang="en-US">
                  <a:solidFill>
                    <a:srgbClr val="FFFFFF"/>
                  </a:solidFill>
                </a:endParaRPr>
              </a:p>
            </p:txBody>
          </p:sp>
          <p:sp>
            <p:nvSpPr>
              <p:cNvPr id="220835" name="Freeform 2245"/>
              <p:cNvSpPr>
                <a:spLocks/>
              </p:cNvSpPr>
              <p:nvPr/>
            </p:nvSpPr>
            <p:spPr bwMode="auto">
              <a:xfrm>
                <a:off x="3498" y="364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36" name="Freeform 2246"/>
              <p:cNvSpPr>
                <a:spLocks/>
              </p:cNvSpPr>
              <p:nvPr/>
            </p:nvSpPr>
            <p:spPr bwMode="auto">
              <a:xfrm>
                <a:off x="3845" y="155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6DC62E"/>
              </a:solidFill>
              <a:ln w="0">
                <a:solidFill>
                  <a:srgbClr val="000000"/>
                </a:solidFill>
                <a:prstDash val="solid"/>
                <a:round/>
                <a:headEnd/>
                <a:tailEnd/>
              </a:ln>
            </p:spPr>
            <p:txBody>
              <a:bodyPr/>
              <a:lstStyle/>
              <a:p>
                <a:endParaRPr lang="en-US">
                  <a:solidFill>
                    <a:srgbClr val="FFFFFF"/>
                  </a:solidFill>
                </a:endParaRPr>
              </a:p>
            </p:txBody>
          </p:sp>
          <p:sp>
            <p:nvSpPr>
              <p:cNvPr id="220837" name="Freeform 2247"/>
              <p:cNvSpPr>
                <a:spLocks/>
              </p:cNvSpPr>
              <p:nvPr/>
            </p:nvSpPr>
            <p:spPr bwMode="auto">
              <a:xfrm>
                <a:off x="3845" y="155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38" name="Freeform 2248"/>
              <p:cNvSpPr>
                <a:spLocks/>
              </p:cNvSpPr>
              <p:nvPr/>
            </p:nvSpPr>
            <p:spPr bwMode="auto">
              <a:xfrm>
                <a:off x="3838" y="148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65C431"/>
              </a:solidFill>
              <a:ln w="0">
                <a:solidFill>
                  <a:srgbClr val="000000"/>
                </a:solidFill>
                <a:prstDash val="solid"/>
                <a:round/>
                <a:headEnd/>
                <a:tailEnd/>
              </a:ln>
            </p:spPr>
            <p:txBody>
              <a:bodyPr/>
              <a:lstStyle/>
              <a:p>
                <a:endParaRPr lang="en-US">
                  <a:solidFill>
                    <a:srgbClr val="FFFFFF"/>
                  </a:solidFill>
                </a:endParaRPr>
              </a:p>
            </p:txBody>
          </p:sp>
          <p:sp>
            <p:nvSpPr>
              <p:cNvPr id="220839" name="Freeform 2249"/>
              <p:cNvSpPr>
                <a:spLocks/>
              </p:cNvSpPr>
              <p:nvPr/>
            </p:nvSpPr>
            <p:spPr bwMode="auto">
              <a:xfrm>
                <a:off x="3838" y="148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40" name="Freeform 2250"/>
              <p:cNvSpPr>
                <a:spLocks/>
              </p:cNvSpPr>
              <p:nvPr/>
            </p:nvSpPr>
            <p:spPr bwMode="auto">
              <a:xfrm>
                <a:off x="4486" y="31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AB513"/>
              </a:solidFill>
              <a:ln w="0">
                <a:solidFill>
                  <a:srgbClr val="000000"/>
                </a:solidFill>
                <a:prstDash val="solid"/>
                <a:round/>
                <a:headEnd/>
                <a:tailEnd/>
              </a:ln>
            </p:spPr>
            <p:txBody>
              <a:bodyPr/>
              <a:lstStyle/>
              <a:p>
                <a:endParaRPr lang="en-US">
                  <a:solidFill>
                    <a:srgbClr val="FFFFFF"/>
                  </a:solidFill>
                </a:endParaRPr>
              </a:p>
            </p:txBody>
          </p:sp>
          <p:sp>
            <p:nvSpPr>
              <p:cNvPr id="220841" name="Freeform 2251"/>
              <p:cNvSpPr>
                <a:spLocks/>
              </p:cNvSpPr>
              <p:nvPr/>
            </p:nvSpPr>
            <p:spPr bwMode="auto">
              <a:xfrm>
                <a:off x="4486" y="31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42" name="Freeform 2252"/>
              <p:cNvSpPr>
                <a:spLocks/>
              </p:cNvSpPr>
              <p:nvPr/>
            </p:nvSpPr>
            <p:spPr bwMode="auto">
              <a:xfrm>
                <a:off x="3781" y="181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8CA2B"/>
              </a:solidFill>
              <a:ln w="0">
                <a:solidFill>
                  <a:srgbClr val="000000"/>
                </a:solidFill>
                <a:prstDash val="solid"/>
                <a:round/>
                <a:headEnd/>
                <a:tailEnd/>
              </a:ln>
            </p:spPr>
            <p:txBody>
              <a:bodyPr/>
              <a:lstStyle/>
              <a:p>
                <a:endParaRPr lang="en-US">
                  <a:solidFill>
                    <a:srgbClr val="FFFFFF"/>
                  </a:solidFill>
                </a:endParaRPr>
              </a:p>
            </p:txBody>
          </p:sp>
          <p:sp>
            <p:nvSpPr>
              <p:cNvPr id="220843" name="Freeform 2253"/>
              <p:cNvSpPr>
                <a:spLocks/>
              </p:cNvSpPr>
              <p:nvPr/>
            </p:nvSpPr>
            <p:spPr bwMode="auto">
              <a:xfrm>
                <a:off x="3781" y="181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44" name="Freeform 2254"/>
              <p:cNvSpPr>
                <a:spLocks/>
              </p:cNvSpPr>
              <p:nvPr/>
            </p:nvSpPr>
            <p:spPr bwMode="auto">
              <a:xfrm>
                <a:off x="4720" y="249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845" name="Freeform 2255"/>
              <p:cNvSpPr>
                <a:spLocks/>
              </p:cNvSpPr>
              <p:nvPr/>
            </p:nvSpPr>
            <p:spPr bwMode="auto">
              <a:xfrm>
                <a:off x="4720" y="249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46" name="Freeform 2256"/>
              <p:cNvSpPr>
                <a:spLocks/>
              </p:cNvSpPr>
              <p:nvPr/>
            </p:nvSpPr>
            <p:spPr bwMode="auto">
              <a:xfrm>
                <a:off x="5081" y="354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8CA2B"/>
              </a:solidFill>
              <a:ln w="0">
                <a:solidFill>
                  <a:srgbClr val="000000"/>
                </a:solidFill>
                <a:prstDash val="solid"/>
                <a:round/>
                <a:headEnd/>
                <a:tailEnd/>
              </a:ln>
            </p:spPr>
            <p:txBody>
              <a:bodyPr/>
              <a:lstStyle/>
              <a:p>
                <a:endParaRPr lang="en-US">
                  <a:solidFill>
                    <a:srgbClr val="FFFFFF"/>
                  </a:solidFill>
                </a:endParaRPr>
              </a:p>
            </p:txBody>
          </p:sp>
          <p:sp>
            <p:nvSpPr>
              <p:cNvPr id="220847" name="Freeform 2257"/>
              <p:cNvSpPr>
                <a:spLocks/>
              </p:cNvSpPr>
              <p:nvPr/>
            </p:nvSpPr>
            <p:spPr bwMode="auto">
              <a:xfrm>
                <a:off x="5081" y="354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48" name="Freeform 2258"/>
              <p:cNvSpPr>
                <a:spLocks/>
              </p:cNvSpPr>
              <p:nvPr/>
            </p:nvSpPr>
            <p:spPr bwMode="auto">
              <a:xfrm>
                <a:off x="4346" y="2568"/>
                <a:ext cx="25" cy="25"/>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6" y="71"/>
                      <a:pt x="0" y="55"/>
                      <a:pt x="0" y="36"/>
                    </a:cubicBezTo>
                    <a:cubicBezTo>
                      <a:pt x="0" y="16"/>
                      <a:pt x="16" y="0"/>
                      <a:pt x="36" y="0"/>
                    </a:cubicBezTo>
                    <a:cubicBezTo>
                      <a:pt x="56" y="0"/>
                      <a:pt x="72" y="16"/>
                      <a:pt x="72" y="36"/>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849" name="Freeform 2259"/>
              <p:cNvSpPr>
                <a:spLocks/>
              </p:cNvSpPr>
              <p:nvPr/>
            </p:nvSpPr>
            <p:spPr bwMode="auto">
              <a:xfrm>
                <a:off x="4346" y="2568"/>
                <a:ext cx="25" cy="25"/>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6" y="71"/>
                      <a:pt x="0" y="55"/>
                      <a:pt x="0" y="36"/>
                    </a:cubicBezTo>
                    <a:cubicBezTo>
                      <a:pt x="0" y="16"/>
                      <a:pt x="16" y="0"/>
                      <a:pt x="36" y="0"/>
                    </a:cubicBezTo>
                    <a:cubicBezTo>
                      <a:pt x="56" y="0"/>
                      <a:pt x="72" y="16"/>
                      <a:pt x="72"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50" name="Freeform 2260"/>
              <p:cNvSpPr>
                <a:spLocks/>
              </p:cNvSpPr>
              <p:nvPr/>
            </p:nvSpPr>
            <p:spPr bwMode="auto">
              <a:xfrm>
                <a:off x="5117" y="35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77C92B"/>
              </a:solidFill>
              <a:ln w="0">
                <a:solidFill>
                  <a:srgbClr val="000000"/>
                </a:solidFill>
                <a:prstDash val="solid"/>
                <a:round/>
                <a:headEnd/>
                <a:tailEnd/>
              </a:ln>
            </p:spPr>
            <p:txBody>
              <a:bodyPr/>
              <a:lstStyle/>
              <a:p>
                <a:endParaRPr lang="en-US">
                  <a:solidFill>
                    <a:srgbClr val="FFFFFF"/>
                  </a:solidFill>
                </a:endParaRPr>
              </a:p>
            </p:txBody>
          </p:sp>
          <p:sp>
            <p:nvSpPr>
              <p:cNvPr id="220851" name="Freeform 2261"/>
              <p:cNvSpPr>
                <a:spLocks/>
              </p:cNvSpPr>
              <p:nvPr/>
            </p:nvSpPr>
            <p:spPr bwMode="auto">
              <a:xfrm>
                <a:off x="5117" y="35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52" name="Freeform 2262"/>
              <p:cNvSpPr>
                <a:spLocks/>
              </p:cNvSpPr>
              <p:nvPr/>
            </p:nvSpPr>
            <p:spPr bwMode="auto">
              <a:xfrm>
                <a:off x="5375" y="285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220853" name="Freeform 2263"/>
              <p:cNvSpPr>
                <a:spLocks/>
              </p:cNvSpPr>
              <p:nvPr/>
            </p:nvSpPr>
            <p:spPr bwMode="auto">
              <a:xfrm>
                <a:off x="5375" y="285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854" name="Freeform 2264"/>
              <p:cNvSpPr>
                <a:spLocks/>
              </p:cNvSpPr>
              <p:nvPr/>
            </p:nvSpPr>
            <p:spPr bwMode="auto">
              <a:xfrm>
                <a:off x="4132" y="18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FED02"/>
              </a:solidFill>
              <a:ln w="0">
                <a:solidFill>
                  <a:srgbClr val="000000"/>
                </a:solidFill>
                <a:prstDash val="solid"/>
                <a:round/>
                <a:headEnd/>
                <a:tailEnd/>
              </a:ln>
            </p:spPr>
            <p:txBody>
              <a:bodyPr/>
              <a:lstStyle/>
              <a:p>
                <a:endParaRPr lang="en-US">
                  <a:solidFill>
                    <a:srgbClr val="FFFFFF"/>
                  </a:solidFill>
                </a:endParaRPr>
              </a:p>
            </p:txBody>
          </p:sp>
        </p:grpSp>
        <p:grpSp>
          <p:nvGrpSpPr>
            <p:cNvPr id="220407" name="Group 2466"/>
            <p:cNvGrpSpPr>
              <a:grpSpLocks/>
            </p:cNvGrpSpPr>
            <p:nvPr/>
          </p:nvGrpSpPr>
          <p:grpSpPr bwMode="auto">
            <a:xfrm>
              <a:off x="3158" y="1455"/>
              <a:ext cx="2320" cy="2305"/>
              <a:chOff x="3158" y="1455"/>
              <a:chExt cx="2320" cy="2305"/>
            </a:xfrm>
          </p:grpSpPr>
          <p:sp>
            <p:nvSpPr>
              <p:cNvPr id="220455" name="Freeform 2266"/>
              <p:cNvSpPr>
                <a:spLocks/>
              </p:cNvSpPr>
              <p:nvPr/>
            </p:nvSpPr>
            <p:spPr bwMode="auto">
              <a:xfrm>
                <a:off x="4132" y="18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56" name="Freeform 2267"/>
              <p:cNvSpPr>
                <a:spLocks/>
              </p:cNvSpPr>
              <p:nvPr/>
            </p:nvSpPr>
            <p:spPr bwMode="auto">
              <a:xfrm>
                <a:off x="4263" y="335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51BE37"/>
              </a:solidFill>
              <a:ln w="0">
                <a:solidFill>
                  <a:srgbClr val="000000"/>
                </a:solidFill>
                <a:prstDash val="solid"/>
                <a:round/>
                <a:headEnd/>
                <a:tailEnd/>
              </a:ln>
            </p:spPr>
            <p:txBody>
              <a:bodyPr/>
              <a:lstStyle/>
              <a:p>
                <a:endParaRPr lang="en-US">
                  <a:solidFill>
                    <a:srgbClr val="FFFFFF"/>
                  </a:solidFill>
                </a:endParaRPr>
              </a:p>
            </p:txBody>
          </p:sp>
          <p:sp>
            <p:nvSpPr>
              <p:cNvPr id="220457" name="Freeform 2268"/>
              <p:cNvSpPr>
                <a:spLocks/>
              </p:cNvSpPr>
              <p:nvPr/>
            </p:nvSpPr>
            <p:spPr bwMode="auto">
              <a:xfrm>
                <a:off x="4263" y="335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58" name="Freeform 2269"/>
              <p:cNvSpPr>
                <a:spLocks/>
              </p:cNvSpPr>
              <p:nvPr/>
            </p:nvSpPr>
            <p:spPr bwMode="auto">
              <a:xfrm>
                <a:off x="4741" y="279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5C92C"/>
              </a:solidFill>
              <a:ln w="0">
                <a:solidFill>
                  <a:srgbClr val="000000"/>
                </a:solidFill>
                <a:prstDash val="solid"/>
                <a:round/>
                <a:headEnd/>
                <a:tailEnd/>
              </a:ln>
            </p:spPr>
            <p:txBody>
              <a:bodyPr/>
              <a:lstStyle/>
              <a:p>
                <a:endParaRPr lang="en-US">
                  <a:solidFill>
                    <a:srgbClr val="FFFFFF"/>
                  </a:solidFill>
                </a:endParaRPr>
              </a:p>
            </p:txBody>
          </p:sp>
          <p:sp>
            <p:nvSpPr>
              <p:cNvPr id="220459" name="Freeform 2270"/>
              <p:cNvSpPr>
                <a:spLocks/>
              </p:cNvSpPr>
              <p:nvPr/>
            </p:nvSpPr>
            <p:spPr bwMode="auto">
              <a:xfrm>
                <a:off x="4741" y="279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60" name="Freeform 2271"/>
              <p:cNvSpPr>
                <a:spLocks/>
              </p:cNvSpPr>
              <p:nvPr/>
            </p:nvSpPr>
            <p:spPr bwMode="auto">
              <a:xfrm>
                <a:off x="3495" y="373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ACA2A"/>
              </a:solidFill>
              <a:ln w="0">
                <a:solidFill>
                  <a:srgbClr val="000000"/>
                </a:solidFill>
                <a:prstDash val="solid"/>
                <a:round/>
                <a:headEnd/>
                <a:tailEnd/>
              </a:ln>
            </p:spPr>
            <p:txBody>
              <a:bodyPr/>
              <a:lstStyle/>
              <a:p>
                <a:endParaRPr lang="en-US">
                  <a:solidFill>
                    <a:srgbClr val="FFFFFF"/>
                  </a:solidFill>
                </a:endParaRPr>
              </a:p>
            </p:txBody>
          </p:sp>
          <p:sp>
            <p:nvSpPr>
              <p:cNvPr id="220461" name="Freeform 2272"/>
              <p:cNvSpPr>
                <a:spLocks/>
              </p:cNvSpPr>
              <p:nvPr/>
            </p:nvSpPr>
            <p:spPr bwMode="auto">
              <a:xfrm>
                <a:off x="3495" y="373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62" name="Freeform 2273"/>
              <p:cNvSpPr>
                <a:spLocks/>
              </p:cNvSpPr>
              <p:nvPr/>
            </p:nvSpPr>
            <p:spPr bwMode="auto">
              <a:xfrm>
                <a:off x="5056"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DCB29"/>
              </a:solidFill>
              <a:ln w="0">
                <a:solidFill>
                  <a:srgbClr val="000000"/>
                </a:solidFill>
                <a:prstDash val="solid"/>
                <a:round/>
                <a:headEnd/>
                <a:tailEnd/>
              </a:ln>
            </p:spPr>
            <p:txBody>
              <a:bodyPr/>
              <a:lstStyle/>
              <a:p>
                <a:endParaRPr lang="en-US">
                  <a:solidFill>
                    <a:srgbClr val="FFFFFF"/>
                  </a:solidFill>
                </a:endParaRPr>
              </a:p>
            </p:txBody>
          </p:sp>
          <p:sp>
            <p:nvSpPr>
              <p:cNvPr id="220463" name="Freeform 2274"/>
              <p:cNvSpPr>
                <a:spLocks/>
              </p:cNvSpPr>
              <p:nvPr/>
            </p:nvSpPr>
            <p:spPr bwMode="auto">
              <a:xfrm>
                <a:off x="5056"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64" name="Freeform 2275"/>
              <p:cNvSpPr>
                <a:spLocks/>
              </p:cNvSpPr>
              <p:nvPr/>
            </p:nvSpPr>
            <p:spPr bwMode="auto">
              <a:xfrm>
                <a:off x="4283" y="2467"/>
                <a:ext cx="45" cy="43"/>
              </a:xfrm>
              <a:custGeom>
                <a:avLst/>
                <a:gdLst>
                  <a:gd name="T0" fmla="*/ 0 w 127"/>
                  <a:gd name="T1" fmla="*/ 0 h 127"/>
                  <a:gd name="T2" fmla="*/ 0 w 127"/>
                  <a:gd name="T3" fmla="*/ 0 h 127"/>
                  <a:gd name="T4" fmla="*/ 0 w 127"/>
                  <a:gd name="T5" fmla="*/ 0 h 127"/>
                  <a:gd name="T6" fmla="*/ 0 w 127"/>
                  <a:gd name="T7" fmla="*/ 0 h 127"/>
                  <a:gd name="T8" fmla="*/ 0 w 127"/>
                  <a:gd name="T9" fmla="*/ 0 h 127"/>
                  <a:gd name="T10" fmla="*/ 0 w 127"/>
                  <a:gd name="T11" fmla="*/ 0 h 127"/>
                  <a:gd name="T12" fmla="*/ 0 w 127"/>
                  <a:gd name="T13" fmla="*/ 0 h 1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27">
                    <a:moveTo>
                      <a:pt x="127" y="64"/>
                    </a:moveTo>
                    <a:lnTo>
                      <a:pt x="127" y="64"/>
                    </a:lnTo>
                    <a:cubicBezTo>
                      <a:pt x="127" y="99"/>
                      <a:pt x="99" y="127"/>
                      <a:pt x="64" y="127"/>
                    </a:cubicBezTo>
                    <a:cubicBezTo>
                      <a:pt x="29" y="127"/>
                      <a:pt x="0" y="99"/>
                      <a:pt x="0" y="64"/>
                    </a:cubicBezTo>
                    <a:cubicBezTo>
                      <a:pt x="0" y="28"/>
                      <a:pt x="29" y="0"/>
                      <a:pt x="64" y="0"/>
                    </a:cubicBezTo>
                    <a:cubicBezTo>
                      <a:pt x="99" y="0"/>
                      <a:pt x="127" y="28"/>
                      <a:pt x="127" y="64"/>
                    </a:cubicBezTo>
                    <a:close/>
                  </a:path>
                </a:pathLst>
              </a:custGeom>
              <a:solidFill>
                <a:srgbClr val="F46F20"/>
              </a:solidFill>
              <a:ln w="0">
                <a:solidFill>
                  <a:srgbClr val="000000"/>
                </a:solidFill>
                <a:prstDash val="solid"/>
                <a:round/>
                <a:headEnd/>
                <a:tailEnd/>
              </a:ln>
            </p:spPr>
            <p:txBody>
              <a:bodyPr/>
              <a:lstStyle/>
              <a:p>
                <a:endParaRPr lang="en-US">
                  <a:solidFill>
                    <a:srgbClr val="FFFFFF"/>
                  </a:solidFill>
                </a:endParaRPr>
              </a:p>
            </p:txBody>
          </p:sp>
          <p:sp>
            <p:nvSpPr>
              <p:cNvPr id="220465" name="Freeform 2276"/>
              <p:cNvSpPr>
                <a:spLocks/>
              </p:cNvSpPr>
              <p:nvPr/>
            </p:nvSpPr>
            <p:spPr bwMode="auto">
              <a:xfrm>
                <a:off x="4283" y="2467"/>
                <a:ext cx="45" cy="43"/>
              </a:xfrm>
              <a:custGeom>
                <a:avLst/>
                <a:gdLst>
                  <a:gd name="T0" fmla="*/ 0 w 127"/>
                  <a:gd name="T1" fmla="*/ 0 h 127"/>
                  <a:gd name="T2" fmla="*/ 0 w 127"/>
                  <a:gd name="T3" fmla="*/ 0 h 127"/>
                  <a:gd name="T4" fmla="*/ 0 w 127"/>
                  <a:gd name="T5" fmla="*/ 0 h 127"/>
                  <a:gd name="T6" fmla="*/ 0 w 127"/>
                  <a:gd name="T7" fmla="*/ 0 h 127"/>
                  <a:gd name="T8" fmla="*/ 0 w 127"/>
                  <a:gd name="T9" fmla="*/ 0 h 127"/>
                  <a:gd name="T10" fmla="*/ 0 w 127"/>
                  <a:gd name="T11" fmla="*/ 0 h 127"/>
                  <a:gd name="T12" fmla="*/ 0 w 127"/>
                  <a:gd name="T13" fmla="*/ 0 h 1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27">
                    <a:moveTo>
                      <a:pt x="127" y="64"/>
                    </a:moveTo>
                    <a:lnTo>
                      <a:pt x="127" y="64"/>
                    </a:lnTo>
                    <a:cubicBezTo>
                      <a:pt x="127" y="99"/>
                      <a:pt x="99" y="127"/>
                      <a:pt x="64" y="127"/>
                    </a:cubicBezTo>
                    <a:cubicBezTo>
                      <a:pt x="29" y="127"/>
                      <a:pt x="0" y="99"/>
                      <a:pt x="0" y="64"/>
                    </a:cubicBezTo>
                    <a:cubicBezTo>
                      <a:pt x="0" y="28"/>
                      <a:pt x="29" y="0"/>
                      <a:pt x="64" y="0"/>
                    </a:cubicBezTo>
                    <a:cubicBezTo>
                      <a:pt x="99" y="0"/>
                      <a:pt x="127" y="28"/>
                      <a:pt x="127" y="6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66" name="Freeform 2277"/>
              <p:cNvSpPr>
                <a:spLocks/>
              </p:cNvSpPr>
              <p:nvPr/>
            </p:nvSpPr>
            <p:spPr bwMode="auto">
              <a:xfrm>
                <a:off x="4323" y="203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6831F"/>
              </a:solidFill>
              <a:ln w="0">
                <a:solidFill>
                  <a:srgbClr val="000000"/>
                </a:solidFill>
                <a:prstDash val="solid"/>
                <a:round/>
                <a:headEnd/>
                <a:tailEnd/>
              </a:ln>
            </p:spPr>
            <p:txBody>
              <a:bodyPr/>
              <a:lstStyle/>
              <a:p>
                <a:endParaRPr lang="en-US">
                  <a:solidFill>
                    <a:srgbClr val="FFFFFF"/>
                  </a:solidFill>
                </a:endParaRPr>
              </a:p>
            </p:txBody>
          </p:sp>
          <p:sp>
            <p:nvSpPr>
              <p:cNvPr id="220467" name="Freeform 2278"/>
              <p:cNvSpPr>
                <a:spLocks/>
              </p:cNvSpPr>
              <p:nvPr/>
            </p:nvSpPr>
            <p:spPr bwMode="auto">
              <a:xfrm>
                <a:off x="4323" y="203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68" name="Freeform 2279"/>
              <p:cNvSpPr>
                <a:spLocks/>
              </p:cNvSpPr>
              <p:nvPr/>
            </p:nvSpPr>
            <p:spPr bwMode="auto">
              <a:xfrm>
                <a:off x="3395" y="275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2BB343"/>
              </a:solidFill>
              <a:ln w="0">
                <a:solidFill>
                  <a:srgbClr val="000000"/>
                </a:solidFill>
                <a:prstDash val="solid"/>
                <a:round/>
                <a:headEnd/>
                <a:tailEnd/>
              </a:ln>
            </p:spPr>
            <p:txBody>
              <a:bodyPr/>
              <a:lstStyle/>
              <a:p>
                <a:endParaRPr lang="en-US">
                  <a:solidFill>
                    <a:srgbClr val="FFFFFF"/>
                  </a:solidFill>
                </a:endParaRPr>
              </a:p>
            </p:txBody>
          </p:sp>
          <p:sp>
            <p:nvSpPr>
              <p:cNvPr id="220469" name="Freeform 2280"/>
              <p:cNvSpPr>
                <a:spLocks/>
              </p:cNvSpPr>
              <p:nvPr/>
            </p:nvSpPr>
            <p:spPr bwMode="auto">
              <a:xfrm>
                <a:off x="3395" y="275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70" name="Freeform 2281"/>
              <p:cNvSpPr>
                <a:spLocks/>
              </p:cNvSpPr>
              <p:nvPr/>
            </p:nvSpPr>
            <p:spPr bwMode="auto">
              <a:xfrm>
                <a:off x="4582" y="16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FF100"/>
              </a:solidFill>
              <a:ln w="0">
                <a:solidFill>
                  <a:srgbClr val="000000"/>
                </a:solidFill>
                <a:prstDash val="solid"/>
                <a:round/>
                <a:headEnd/>
                <a:tailEnd/>
              </a:ln>
            </p:spPr>
            <p:txBody>
              <a:bodyPr/>
              <a:lstStyle/>
              <a:p>
                <a:endParaRPr lang="en-US">
                  <a:solidFill>
                    <a:srgbClr val="FFFFFF"/>
                  </a:solidFill>
                </a:endParaRPr>
              </a:p>
            </p:txBody>
          </p:sp>
          <p:sp>
            <p:nvSpPr>
              <p:cNvPr id="220471" name="Freeform 2282"/>
              <p:cNvSpPr>
                <a:spLocks/>
              </p:cNvSpPr>
              <p:nvPr/>
            </p:nvSpPr>
            <p:spPr bwMode="auto">
              <a:xfrm>
                <a:off x="4582" y="16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72" name="Freeform 2283"/>
              <p:cNvSpPr>
                <a:spLocks/>
              </p:cNvSpPr>
              <p:nvPr/>
            </p:nvSpPr>
            <p:spPr bwMode="auto">
              <a:xfrm>
                <a:off x="5088" y="345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220473" name="Freeform 2284"/>
              <p:cNvSpPr>
                <a:spLocks/>
              </p:cNvSpPr>
              <p:nvPr/>
            </p:nvSpPr>
            <p:spPr bwMode="auto">
              <a:xfrm>
                <a:off x="5088" y="345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74" name="Freeform 2285"/>
              <p:cNvSpPr>
                <a:spLocks/>
              </p:cNvSpPr>
              <p:nvPr/>
            </p:nvSpPr>
            <p:spPr bwMode="auto">
              <a:xfrm>
                <a:off x="3689" y="31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EE2E23"/>
              </a:solidFill>
              <a:ln w="0">
                <a:solidFill>
                  <a:srgbClr val="000000"/>
                </a:solidFill>
                <a:prstDash val="solid"/>
                <a:round/>
                <a:headEnd/>
                <a:tailEnd/>
              </a:ln>
            </p:spPr>
            <p:txBody>
              <a:bodyPr/>
              <a:lstStyle/>
              <a:p>
                <a:endParaRPr lang="en-US">
                  <a:solidFill>
                    <a:srgbClr val="FFFFFF"/>
                  </a:solidFill>
                </a:endParaRPr>
              </a:p>
            </p:txBody>
          </p:sp>
          <p:sp>
            <p:nvSpPr>
              <p:cNvPr id="220475" name="Freeform 2286"/>
              <p:cNvSpPr>
                <a:spLocks/>
              </p:cNvSpPr>
              <p:nvPr/>
            </p:nvSpPr>
            <p:spPr bwMode="auto">
              <a:xfrm>
                <a:off x="3689" y="31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76" name="Freeform 2287"/>
              <p:cNvSpPr>
                <a:spLocks/>
              </p:cNvSpPr>
              <p:nvPr/>
            </p:nvSpPr>
            <p:spPr bwMode="auto">
              <a:xfrm>
                <a:off x="5361" y="292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88CF26"/>
              </a:solidFill>
              <a:ln w="0">
                <a:solidFill>
                  <a:srgbClr val="000000"/>
                </a:solidFill>
                <a:prstDash val="solid"/>
                <a:round/>
                <a:headEnd/>
                <a:tailEnd/>
              </a:ln>
            </p:spPr>
            <p:txBody>
              <a:bodyPr/>
              <a:lstStyle/>
              <a:p>
                <a:endParaRPr lang="en-US">
                  <a:solidFill>
                    <a:srgbClr val="FFFFFF"/>
                  </a:solidFill>
                </a:endParaRPr>
              </a:p>
            </p:txBody>
          </p:sp>
          <p:sp>
            <p:nvSpPr>
              <p:cNvPr id="220477" name="Freeform 2288"/>
              <p:cNvSpPr>
                <a:spLocks/>
              </p:cNvSpPr>
              <p:nvPr/>
            </p:nvSpPr>
            <p:spPr bwMode="auto">
              <a:xfrm>
                <a:off x="5361" y="292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78" name="Freeform 2289"/>
              <p:cNvSpPr>
                <a:spLocks/>
              </p:cNvSpPr>
              <p:nvPr/>
            </p:nvSpPr>
            <p:spPr bwMode="auto">
              <a:xfrm>
                <a:off x="3951" y="3075"/>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FED02"/>
              </a:solidFill>
              <a:ln w="0">
                <a:solidFill>
                  <a:srgbClr val="000000"/>
                </a:solidFill>
                <a:prstDash val="solid"/>
                <a:round/>
                <a:headEnd/>
                <a:tailEnd/>
              </a:ln>
            </p:spPr>
            <p:txBody>
              <a:bodyPr/>
              <a:lstStyle/>
              <a:p>
                <a:endParaRPr lang="en-US">
                  <a:solidFill>
                    <a:srgbClr val="FFFFFF"/>
                  </a:solidFill>
                </a:endParaRPr>
              </a:p>
            </p:txBody>
          </p:sp>
          <p:sp>
            <p:nvSpPr>
              <p:cNvPr id="220479" name="Freeform 2290"/>
              <p:cNvSpPr>
                <a:spLocks/>
              </p:cNvSpPr>
              <p:nvPr/>
            </p:nvSpPr>
            <p:spPr bwMode="auto">
              <a:xfrm>
                <a:off x="3951" y="3075"/>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80" name="Freeform 2291"/>
              <p:cNvSpPr>
                <a:spLocks/>
              </p:cNvSpPr>
              <p:nvPr/>
            </p:nvSpPr>
            <p:spPr bwMode="auto">
              <a:xfrm>
                <a:off x="3208" y="266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5DC233"/>
              </a:solidFill>
              <a:ln w="0">
                <a:solidFill>
                  <a:srgbClr val="000000"/>
                </a:solidFill>
                <a:prstDash val="solid"/>
                <a:round/>
                <a:headEnd/>
                <a:tailEnd/>
              </a:ln>
            </p:spPr>
            <p:txBody>
              <a:bodyPr/>
              <a:lstStyle/>
              <a:p>
                <a:endParaRPr lang="en-US">
                  <a:solidFill>
                    <a:srgbClr val="FFFFFF"/>
                  </a:solidFill>
                </a:endParaRPr>
              </a:p>
            </p:txBody>
          </p:sp>
          <p:sp>
            <p:nvSpPr>
              <p:cNvPr id="220481" name="Freeform 2292"/>
              <p:cNvSpPr>
                <a:spLocks/>
              </p:cNvSpPr>
              <p:nvPr/>
            </p:nvSpPr>
            <p:spPr bwMode="auto">
              <a:xfrm>
                <a:off x="3208" y="266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82" name="Freeform 2293"/>
              <p:cNvSpPr>
                <a:spLocks/>
              </p:cNvSpPr>
              <p:nvPr/>
            </p:nvSpPr>
            <p:spPr bwMode="auto">
              <a:xfrm>
                <a:off x="3927" y="301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BC60E"/>
              </a:solidFill>
              <a:ln w="0">
                <a:solidFill>
                  <a:srgbClr val="000000"/>
                </a:solidFill>
                <a:prstDash val="solid"/>
                <a:round/>
                <a:headEnd/>
                <a:tailEnd/>
              </a:ln>
            </p:spPr>
            <p:txBody>
              <a:bodyPr/>
              <a:lstStyle/>
              <a:p>
                <a:endParaRPr lang="en-US">
                  <a:solidFill>
                    <a:srgbClr val="FFFFFF"/>
                  </a:solidFill>
                </a:endParaRPr>
              </a:p>
            </p:txBody>
          </p:sp>
          <p:sp>
            <p:nvSpPr>
              <p:cNvPr id="220483" name="Freeform 2294"/>
              <p:cNvSpPr>
                <a:spLocks/>
              </p:cNvSpPr>
              <p:nvPr/>
            </p:nvSpPr>
            <p:spPr bwMode="auto">
              <a:xfrm>
                <a:off x="3927" y="301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84" name="Freeform 2295"/>
              <p:cNvSpPr>
                <a:spLocks/>
              </p:cNvSpPr>
              <p:nvPr/>
            </p:nvSpPr>
            <p:spPr bwMode="auto">
              <a:xfrm>
                <a:off x="3693" y="186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7FCC29"/>
              </a:solidFill>
              <a:ln w="0">
                <a:solidFill>
                  <a:srgbClr val="000000"/>
                </a:solidFill>
                <a:prstDash val="solid"/>
                <a:round/>
                <a:headEnd/>
                <a:tailEnd/>
              </a:ln>
            </p:spPr>
            <p:txBody>
              <a:bodyPr/>
              <a:lstStyle/>
              <a:p>
                <a:endParaRPr lang="en-US">
                  <a:solidFill>
                    <a:srgbClr val="FFFFFF"/>
                  </a:solidFill>
                </a:endParaRPr>
              </a:p>
            </p:txBody>
          </p:sp>
          <p:sp>
            <p:nvSpPr>
              <p:cNvPr id="220485" name="Freeform 2296"/>
              <p:cNvSpPr>
                <a:spLocks/>
              </p:cNvSpPr>
              <p:nvPr/>
            </p:nvSpPr>
            <p:spPr bwMode="auto">
              <a:xfrm>
                <a:off x="3693" y="186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86" name="Freeform 2297"/>
              <p:cNvSpPr>
                <a:spLocks/>
              </p:cNvSpPr>
              <p:nvPr/>
            </p:nvSpPr>
            <p:spPr bwMode="auto">
              <a:xfrm>
                <a:off x="5188" y="335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FCC29"/>
              </a:solidFill>
              <a:ln w="0">
                <a:solidFill>
                  <a:srgbClr val="000000"/>
                </a:solidFill>
                <a:prstDash val="solid"/>
                <a:round/>
                <a:headEnd/>
                <a:tailEnd/>
              </a:ln>
            </p:spPr>
            <p:txBody>
              <a:bodyPr/>
              <a:lstStyle/>
              <a:p>
                <a:endParaRPr lang="en-US">
                  <a:solidFill>
                    <a:srgbClr val="FFFFFF"/>
                  </a:solidFill>
                </a:endParaRPr>
              </a:p>
            </p:txBody>
          </p:sp>
          <p:sp>
            <p:nvSpPr>
              <p:cNvPr id="220487" name="Freeform 2298"/>
              <p:cNvSpPr>
                <a:spLocks/>
              </p:cNvSpPr>
              <p:nvPr/>
            </p:nvSpPr>
            <p:spPr bwMode="auto">
              <a:xfrm>
                <a:off x="5188" y="335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88" name="Freeform 2299"/>
              <p:cNvSpPr>
                <a:spLocks/>
              </p:cNvSpPr>
              <p:nvPr/>
            </p:nvSpPr>
            <p:spPr bwMode="auto">
              <a:xfrm>
                <a:off x="3735" y="322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6CC62F"/>
              </a:solidFill>
              <a:ln w="0">
                <a:solidFill>
                  <a:srgbClr val="000000"/>
                </a:solidFill>
                <a:prstDash val="solid"/>
                <a:round/>
                <a:headEnd/>
                <a:tailEnd/>
              </a:ln>
            </p:spPr>
            <p:txBody>
              <a:bodyPr/>
              <a:lstStyle/>
              <a:p>
                <a:endParaRPr lang="en-US">
                  <a:solidFill>
                    <a:srgbClr val="FFFFFF"/>
                  </a:solidFill>
                </a:endParaRPr>
              </a:p>
            </p:txBody>
          </p:sp>
          <p:sp>
            <p:nvSpPr>
              <p:cNvPr id="220489" name="Freeform 2300"/>
              <p:cNvSpPr>
                <a:spLocks/>
              </p:cNvSpPr>
              <p:nvPr/>
            </p:nvSpPr>
            <p:spPr bwMode="auto">
              <a:xfrm>
                <a:off x="3735" y="322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90" name="Freeform 2301"/>
              <p:cNvSpPr>
                <a:spLocks/>
              </p:cNvSpPr>
              <p:nvPr/>
            </p:nvSpPr>
            <p:spPr bwMode="auto">
              <a:xfrm>
                <a:off x="3742" y="3358"/>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7FCC29"/>
              </a:solidFill>
              <a:ln w="0">
                <a:solidFill>
                  <a:srgbClr val="000000"/>
                </a:solidFill>
                <a:prstDash val="solid"/>
                <a:round/>
                <a:headEnd/>
                <a:tailEnd/>
              </a:ln>
            </p:spPr>
            <p:txBody>
              <a:bodyPr/>
              <a:lstStyle/>
              <a:p>
                <a:endParaRPr lang="en-US">
                  <a:solidFill>
                    <a:srgbClr val="FFFFFF"/>
                  </a:solidFill>
                </a:endParaRPr>
              </a:p>
            </p:txBody>
          </p:sp>
          <p:sp>
            <p:nvSpPr>
              <p:cNvPr id="220491" name="Freeform 2302"/>
              <p:cNvSpPr>
                <a:spLocks/>
              </p:cNvSpPr>
              <p:nvPr/>
            </p:nvSpPr>
            <p:spPr bwMode="auto">
              <a:xfrm>
                <a:off x="3742" y="3358"/>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92" name="Freeform 2303"/>
              <p:cNvSpPr>
                <a:spLocks/>
              </p:cNvSpPr>
              <p:nvPr/>
            </p:nvSpPr>
            <p:spPr bwMode="auto">
              <a:xfrm>
                <a:off x="4695" y="256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47020"/>
              </a:solidFill>
              <a:ln w="0">
                <a:solidFill>
                  <a:srgbClr val="000000"/>
                </a:solidFill>
                <a:prstDash val="solid"/>
                <a:round/>
                <a:headEnd/>
                <a:tailEnd/>
              </a:ln>
            </p:spPr>
            <p:txBody>
              <a:bodyPr/>
              <a:lstStyle/>
              <a:p>
                <a:endParaRPr lang="en-US">
                  <a:solidFill>
                    <a:srgbClr val="FFFFFF"/>
                  </a:solidFill>
                </a:endParaRPr>
              </a:p>
            </p:txBody>
          </p:sp>
          <p:sp>
            <p:nvSpPr>
              <p:cNvPr id="220493" name="Freeform 2304"/>
              <p:cNvSpPr>
                <a:spLocks/>
              </p:cNvSpPr>
              <p:nvPr/>
            </p:nvSpPr>
            <p:spPr bwMode="auto">
              <a:xfrm>
                <a:off x="4695" y="256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94" name="Freeform 2305"/>
              <p:cNvSpPr>
                <a:spLocks/>
              </p:cNvSpPr>
              <p:nvPr/>
            </p:nvSpPr>
            <p:spPr bwMode="auto">
              <a:xfrm>
                <a:off x="4553" y="173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495" name="Freeform 2306"/>
              <p:cNvSpPr>
                <a:spLocks/>
              </p:cNvSpPr>
              <p:nvPr/>
            </p:nvSpPr>
            <p:spPr bwMode="auto">
              <a:xfrm>
                <a:off x="4553" y="173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96" name="Freeform 2307"/>
              <p:cNvSpPr>
                <a:spLocks/>
              </p:cNvSpPr>
              <p:nvPr/>
            </p:nvSpPr>
            <p:spPr bwMode="auto">
              <a:xfrm>
                <a:off x="5170" y="320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5CE27"/>
              </a:solidFill>
              <a:ln w="0">
                <a:solidFill>
                  <a:srgbClr val="000000"/>
                </a:solidFill>
                <a:prstDash val="solid"/>
                <a:round/>
                <a:headEnd/>
                <a:tailEnd/>
              </a:ln>
            </p:spPr>
            <p:txBody>
              <a:bodyPr/>
              <a:lstStyle/>
              <a:p>
                <a:endParaRPr lang="en-US">
                  <a:solidFill>
                    <a:srgbClr val="FFFFFF"/>
                  </a:solidFill>
                </a:endParaRPr>
              </a:p>
            </p:txBody>
          </p:sp>
          <p:sp>
            <p:nvSpPr>
              <p:cNvPr id="220497" name="Freeform 2308"/>
              <p:cNvSpPr>
                <a:spLocks/>
              </p:cNvSpPr>
              <p:nvPr/>
            </p:nvSpPr>
            <p:spPr bwMode="auto">
              <a:xfrm>
                <a:off x="5170" y="320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98" name="Freeform 2309"/>
              <p:cNvSpPr>
                <a:spLocks/>
              </p:cNvSpPr>
              <p:nvPr/>
            </p:nvSpPr>
            <p:spPr bwMode="auto">
              <a:xfrm>
                <a:off x="3229" y="28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5AC134"/>
              </a:solidFill>
              <a:ln w="0">
                <a:solidFill>
                  <a:srgbClr val="000000"/>
                </a:solidFill>
                <a:prstDash val="solid"/>
                <a:round/>
                <a:headEnd/>
                <a:tailEnd/>
              </a:ln>
            </p:spPr>
            <p:txBody>
              <a:bodyPr/>
              <a:lstStyle/>
              <a:p>
                <a:endParaRPr lang="en-US">
                  <a:solidFill>
                    <a:srgbClr val="FFFFFF"/>
                  </a:solidFill>
                </a:endParaRPr>
              </a:p>
            </p:txBody>
          </p:sp>
          <p:sp>
            <p:nvSpPr>
              <p:cNvPr id="220499" name="Freeform 2310"/>
              <p:cNvSpPr>
                <a:spLocks/>
              </p:cNvSpPr>
              <p:nvPr/>
            </p:nvSpPr>
            <p:spPr bwMode="auto">
              <a:xfrm>
                <a:off x="3229" y="28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00" name="Freeform 2311"/>
              <p:cNvSpPr>
                <a:spLocks/>
              </p:cNvSpPr>
              <p:nvPr/>
            </p:nvSpPr>
            <p:spPr bwMode="auto">
              <a:xfrm>
                <a:off x="4287" y="2863"/>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501" name="Freeform 2312"/>
              <p:cNvSpPr>
                <a:spLocks/>
              </p:cNvSpPr>
              <p:nvPr/>
            </p:nvSpPr>
            <p:spPr bwMode="auto">
              <a:xfrm>
                <a:off x="4287" y="2863"/>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02" name="Freeform 2313"/>
              <p:cNvSpPr>
                <a:spLocks/>
              </p:cNvSpPr>
              <p:nvPr/>
            </p:nvSpPr>
            <p:spPr bwMode="auto">
              <a:xfrm>
                <a:off x="5148" y="3708"/>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7DCB29"/>
              </a:solidFill>
              <a:ln w="0">
                <a:solidFill>
                  <a:srgbClr val="000000"/>
                </a:solidFill>
                <a:prstDash val="solid"/>
                <a:round/>
                <a:headEnd/>
                <a:tailEnd/>
              </a:ln>
            </p:spPr>
            <p:txBody>
              <a:bodyPr/>
              <a:lstStyle/>
              <a:p>
                <a:endParaRPr lang="en-US">
                  <a:solidFill>
                    <a:srgbClr val="FFFFFF"/>
                  </a:solidFill>
                </a:endParaRPr>
              </a:p>
            </p:txBody>
          </p:sp>
          <p:sp>
            <p:nvSpPr>
              <p:cNvPr id="220503" name="Freeform 2314"/>
              <p:cNvSpPr>
                <a:spLocks/>
              </p:cNvSpPr>
              <p:nvPr/>
            </p:nvSpPr>
            <p:spPr bwMode="auto">
              <a:xfrm>
                <a:off x="5148" y="3708"/>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04" name="Freeform 2315"/>
              <p:cNvSpPr>
                <a:spLocks/>
              </p:cNvSpPr>
              <p:nvPr/>
            </p:nvSpPr>
            <p:spPr bwMode="auto">
              <a:xfrm>
                <a:off x="5024" y="321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83CD27"/>
              </a:solidFill>
              <a:ln w="0">
                <a:solidFill>
                  <a:srgbClr val="000000"/>
                </a:solidFill>
                <a:prstDash val="solid"/>
                <a:round/>
                <a:headEnd/>
                <a:tailEnd/>
              </a:ln>
            </p:spPr>
            <p:txBody>
              <a:bodyPr/>
              <a:lstStyle/>
              <a:p>
                <a:endParaRPr lang="en-US">
                  <a:solidFill>
                    <a:srgbClr val="FFFFFF"/>
                  </a:solidFill>
                </a:endParaRPr>
              </a:p>
            </p:txBody>
          </p:sp>
          <p:sp>
            <p:nvSpPr>
              <p:cNvPr id="220505" name="Freeform 2316"/>
              <p:cNvSpPr>
                <a:spLocks/>
              </p:cNvSpPr>
              <p:nvPr/>
            </p:nvSpPr>
            <p:spPr bwMode="auto">
              <a:xfrm>
                <a:off x="5024" y="321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06" name="Freeform 2317"/>
              <p:cNvSpPr>
                <a:spLocks/>
              </p:cNvSpPr>
              <p:nvPr/>
            </p:nvSpPr>
            <p:spPr bwMode="auto">
              <a:xfrm>
                <a:off x="5456" y="2792"/>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6C92B"/>
              </a:solidFill>
              <a:ln w="0">
                <a:solidFill>
                  <a:srgbClr val="000000"/>
                </a:solidFill>
                <a:prstDash val="solid"/>
                <a:round/>
                <a:headEnd/>
                <a:tailEnd/>
              </a:ln>
            </p:spPr>
            <p:txBody>
              <a:bodyPr/>
              <a:lstStyle/>
              <a:p>
                <a:endParaRPr lang="en-US">
                  <a:solidFill>
                    <a:srgbClr val="FFFFFF"/>
                  </a:solidFill>
                </a:endParaRPr>
              </a:p>
            </p:txBody>
          </p:sp>
          <p:sp>
            <p:nvSpPr>
              <p:cNvPr id="220507" name="Freeform 2318"/>
              <p:cNvSpPr>
                <a:spLocks/>
              </p:cNvSpPr>
              <p:nvPr/>
            </p:nvSpPr>
            <p:spPr bwMode="auto">
              <a:xfrm>
                <a:off x="5456" y="2792"/>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08" name="Freeform 2319"/>
              <p:cNvSpPr>
                <a:spLocks/>
              </p:cNvSpPr>
              <p:nvPr/>
            </p:nvSpPr>
            <p:spPr bwMode="auto">
              <a:xfrm>
                <a:off x="4391" y="242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25921"/>
              </a:solidFill>
              <a:ln w="0">
                <a:solidFill>
                  <a:srgbClr val="000000"/>
                </a:solidFill>
                <a:prstDash val="solid"/>
                <a:round/>
                <a:headEnd/>
                <a:tailEnd/>
              </a:ln>
            </p:spPr>
            <p:txBody>
              <a:bodyPr/>
              <a:lstStyle/>
              <a:p>
                <a:endParaRPr lang="en-US">
                  <a:solidFill>
                    <a:srgbClr val="FFFFFF"/>
                  </a:solidFill>
                </a:endParaRPr>
              </a:p>
            </p:txBody>
          </p:sp>
          <p:sp>
            <p:nvSpPr>
              <p:cNvPr id="220509" name="Freeform 2320"/>
              <p:cNvSpPr>
                <a:spLocks/>
              </p:cNvSpPr>
              <p:nvPr/>
            </p:nvSpPr>
            <p:spPr bwMode="auto">
              <a:xfrm>
                <a:off x="4391" y="242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10" name="Freeform 2321"/>
              <p:cNvSpPr>
                <a:spLocks/>
              </p:cNvSpPr>
              <p:nvPr/>
            </p:nvSpPr>
            <p:spPr bwMode="auto">
              <a:xfrm>
                <a:off x="3441" y="3549"/>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7FCC29"/>
              </a:solidFill>
              <a:ln w="0">
                <a:solidFill>
                  <a:srgbClr val="000000"/>
                </a:solidFill>
                <a:prstDash val="solid"/>
                <a:round/>
                <a:headEnd/>
                <a:tailEnd/>
              </a:ln>
            </p:spPr>
            <p:txBody>
              <a:bodyPr/>
              <a:lstStyle/>
              <a:p>
                <a:endParaRPr lang="en-US">
                  <a:solidFill>
                    <a:srgbClr val="FFFFFF"/>
                  </a:solidFill>
                </a:endParaRPr>
              </a:p>
            </p:txBody>
          </p:sp>
          <p:sp>
            <p:nvSpPr>
              <p:cNvPr id="220511" name="Freeform 2322"/>
              <p:cNvSpPr>
                <a:spLocks/>
              </p:cNvSpPr>
              <p:nvPr/>
            </p:nvSpPr>
            <p:spPr bwMode="auto">
              <a:xfrm>
                <a:off x="3441" y="3549"/>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12" name="Freeform 2323"/>
              <p:cNvSpPr>
                <a:spLocks/>
              </p:cNvSpPr>
              <p:nvPr/>
            </p:nvSpPr>
            <p:spPr bwMode="auto">
              <a:xfrm>
                <a:off x="5124" y="32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7DCB29"/>
              </a:solidFill>
              <a:ln w="0">
                <a:solidFill>
                  <a:srgbClr val="000000"/>
                </a:solidFill>
                <a:prstDash val="solid"/>
                <a:round/>
                <a:headEnd/>
                <a:tailEnd/>
              </a:ln>
            </p:spPr>
            <p:txBody>
              <a:bodyPr/>
              <a:lstStyle/>
              <a:p>
                <a:endParaRPr lang="en-US">
                  <a:solidFill>
                    <a:srgbClr val="FFFFFF"/>
                  </a:solidFill>
                </a:endParaRPr>
              </a:p>
            </p:txBody>
          </p:sp>
          <p:sp>
            <p:nvSpPr>
              <p:cNvPr id="220513" name="Freeform 2324"/>
              <p:cNvSpPr>
                <a:spLocks/>
              </p:cNvSpPr>
              <p:nvPr/>
            </p:nvSpPr>
            <p:spPr bwMode="auto">
              <a:xfrm>
                <a:off x="5124" y="32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14" name="Freeform 2325"/>
              <p:cNvSpPr>
                <a:spLocks/>
              </p:cNvSpPr>
              <p:nvPr/>
            </p:nvSpPr>
            <p:spPr bwMode="auto">
              <a:xfrm>
                <a:off x="5425" y="28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ACA2A"/>
              </a:solidFill>
              <a:ln w="0">
                <a:solidFill>
                  <a:srgbClr val="000000"/>
                </a:solidFill>
                <a:prstDash val="solid"/>
                <a:round/>
                <a:headEnd/>
                <a:tailEnd/>
              </a:ln>
            </p:spPr>
            <p:txBody>
              <a:bodyPr/>
              <a:lstStyle/>
              <a:p>
                <a:endParaRPr lang="en-US">
                  <a:solidFill>
                    <a:srgbClr val="FFFFFF"/>
                  </a:solidFill>
                </a:endParaRPr>
              </a:p>
            </p:txBody>
          </p:sp>
          <p:sp>
            <p:nvSpPr>
              <p:cNvPr id="220515" name="Freeform 2326"/>
              <p:cNvSpPr>
                <a:spLocks/>
              </p:cNvSpPr>
              <p:nvPr/>
            </p:nvSpPr>
            <p:spPr bwMode="auto">
              <a:xfrm>
                <a:off x="5425" y="28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16" name="Freeform 2327"/>
              <p:cNvSpPr>
                <a:spLocks/>
              </p:cNvSpPr>
              <p:nvPr/>
            </p:nvSpPr>
            <p:spPr bwMode="auto">
              <a:xfrm>
                <a:off x="5096" y="334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solidFill>
                <a:srgbClr val="77CA2B"/>
              </a:solidFill>
              <a:ln w="0">
                <a:solidFill>
                  <a:srgbClr val="000000"/>
                </a:solidFill>
                <a:prstDash val="solid"/>
                <a:round/>
                <a:headEnd/>
                <a:tailEnd/>
              </a:ln>
            </p:spPr>
            <p:txBody>
              <a:bodyPr/>
              <a:lstStyle/>
              <a:p>
                <a:endParaRPr lang="en-US">
                  <a:solidFill>
                    <a:srgbClr val="FFFFFF"/>
                  </a:solidFill>
                </a:endParaRPr>
              </a:p>
            </p:txBody>
          </p:sp>
          <p:sp>
            <p:nvSpPr>
              <p:cNvPr id="220517" name="Freeform 2328"/>
              <p:cNvSpPr>
                <a:spLocks/>
              </p:cNvSpPr>
              <p:nvPr/>
            </p:nvSpPr>
            <p:spPr bwMode="auto">
              <a:xfrm>
                <a:off x="5096" y="334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18" name="Freeform 2329"/>
              <p:cNvSpPr>
                <a:spLocks/>
              </p:cNvSpPr>
              <p:nvPr/>
            </p:nvSpPr>
            <p:spPr bwMode="auto">
              <a:xfrm>
                <a:off x="4959" y="2418"/>
                <a:ext cx="53" cy="52"/>
              </a:xfrm>
              <a:custGeom>
                <a:avLst/>
                <a:gdLst>
                  <a:gd name="T0" fmla="*/ 0 w 151"/>
                  <a:gd name="T1" fmla="*/ 0 h 151"/>
                  <a:gd name="T2" fmla="*/ 0 w 151"/>
                  <a:gd name="T3" fmla="*/ 0 h 151"/>
                  <a:gd name="T4" fmla="*/ 0 w 151"/>
                  <a:gd name="T5" fmla="*/ 0 h 151"/>
                  <a:gd name="T6" fmla="*/ 0 w 151"/>
                  <a:gd name="T7" fmla="*/ 0 h 151"/>
                  <a:gd name="T8" fmla="*/ 0 w 151"/>
                  <a:gd name="T9" fmla="*/ 0 h 151"/>
                  <a:gd name="T10" fmla="*/ 0 w 151"/>
                  <a:gd name="T11" fmla="*/ 0 h 151"/>
                  <a:gd name="T12" fmla="*/ 0 w 151"/>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1" h="151">
                    <a:moveTo>
                      <a:pt x="151" y="76"/>
                    </a:moveTo>
                    <a:lnTo>
                      <a:pt x="151" y="76"/>
                    </a:lnTo>
                    <a:cubicBezTo>
                      <a:pt x="151" y="117"/>
                      <a:pt x="117" y="151"/>
                      <a:pt x="75" y="151"/>
                    </a:cubicBezTo>
                    <a:cubicBezTo>
                      <a:pt x="34" y="151"/>
                      <a:pt x="0" y="117"/>
                      <a:pt x="0" y="76"/>
                    </a:cubicBezTo>
                    <a:cubicBezTo>
                      <a:pt x="0" y="34"/>
                      <a:pt x="34" y="0"/>
                      <a:pt x="75" y="0"/>
                    </a:cubicBezTo>
                    <a:cubicBezTo>
                      <a:pt x="117" y="0"/>
                      <a:pt x="151" y="34"/>
                      <a:pt x="151" y="76"/>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519" name="Freeform 2330"/>
              <p:cNvSpPr>
                <a:spLocks/>
              </p:cNvSpPr>
              <p:nvPr/>
            </p:nvSpPr>
            <p:spPr bwMode="auto">
              <a:xfrm>
                <a:off x="4959" y="2418"/>
                <a:ext cx="53" cy="52"/>
              </a:xfrm>
              <a:custGeom>
                <a:avLst/>
                <a:gdLst>
                  <a:gd name="T0" fmla="*/ 0 w 151"/>
                  <a:gd name="T1" fmla="*/ 0 h 151"/>
                  <a:gd name="T2" fmla="*/ 0 w 151"/>
                  <a:gd name="T3" fmla="*/ 0 h 151"/>
                  <a:gd name="T4" fmla="*/ 0 w 151"/>
                  <a:gd name="T5" fmla="*/ 0 h 151"/>
                  <a:gd name="T6" fmla="*/ 0 w 151"/>
                  <a:gd name="T7" fmla="*/ 0 h 151"/>
                  <a:gd name="T8" fmla="*/ 0 w 151"/>
                  <a:gd name="T9" fmla="*/ 0 h 151"/>
                  <a:gd name="T10" fmla="*/ 0 w 151"/>
                  <a:gd name="T11" fmla="*/ 0 h 151"/>
                  <a:gd name="T12" fmla="*/ 0 w 151"/>
                  <a:gd name="T13" fmla="*/ 0 h 1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1" h="151">
                    <a:moveTo>
                      <a:pt x="151" y="76"/>
                    </a:moveTo>
                    <a:lnTo>
                      <a:pt x="151" y="76"/>
                    </a:lnTo>
                    <a:cubicBezTo>
                      <a:pt x="151" y="117"/>
                      <a:pt x="117" y="151"/>
                      <a:pt x="75" y="151"/>
                    </a:cubicBezTo>
                    <a:cubicBezTo>
                      <a:pt x="34" y="151"/>
                      <a:pt x="0" y="117"/>
                      <a:pt x="0" y="76"/>
                    </a:cubicBezTo>
                    <a:cubicBezTo>
                      <a:pt x="0" y="34"/>
                      <a:pt x="34" y="0"/>
                      <a:pt x="75" y="0"/>
                    </a:cubicBezTo>
                    <a:cubicBezTo>
                      <a:pt x="117" y="0"/>
                      <a:pt x="151" y="34"/>
                      <a:pt x="151" y="7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20" name="Freeform 2331"/>
              <p:cNvSpPr>
                <a:spLocks/>
              </p:cNvSpPr>
              <p:nvPr/>
            </p:nvSpPr>
            <p:spPr bwMode="auto">
              <a:xfrm>
                <a:off x="4560" y="159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04422"/>
              </a:solidFill>
              <a:ln w="0">
                <a:solidFill>
                  <a:srgbClr val="000000"/>
                </a:solidFill>
                <a:prstDash val="solid"/>
                <a:round/>
                <a:headEnd/>
                <a:tailEnd/>
              </a:ln>
            </p:spPr>
            <p:txBody>
              <a:bodyPr/>
              <a:lstStyle/>
              <a:p>
                <a:endParaRPr lang="en-US">
                  <a:solidFill>
                    <a:srgbClr val="FFFFFF"/>
                  </a:solidFill>
                </a:endParaRPr>
              </a:p>
            </p:txBody>
          </p:sp>
          <p:sp>
            <p:nvSpPr>
              <p:cNvPr id="220521" name="Freeform 2332"/>
              <p:cNvSpPr>
                <a:spLocks/>
              </p:cNvSpPr>
              <p:nvPr/>
            </p:nvSpPr>
            <p:spPr bwMode="auto">
              <a:xfrm>
                <a:off x="4560" y="159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22" name="Freeform 2333"/>
              <p:cNvSpPr>
                <a:spLocks/>
              </p:cNvSpPr>
              <p:nvPr/>
            </p:nvSpPr>
            <p:spPr bwMode="auto">
              <a:xfrm>
                <a:off x="4323" y="1789"/>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F3923"/>
              </a:solidFill>
              <a:ln w="0">
                <a:solidFill>
                  <a:srgbClr val="000000"/>
                </a:solidFill>
                <a:prstDash val="solid"/>
                <a:round/>
                <a:headEnd/>
                <a:tailEnd/>
              </a:ln>
            </p:spPr>
            <p:txBody>
              <a:bodyPr/>
              <a:lstStyle/>
              <a:p>
                <a:endParaRPr lang="en-US">
                  <a:solidFill>
                    <a:srgbClr val="FFFFFF"/>
                  </a:solidFill>
                </a:endParaRPr>
              </a:p>
            </p:txBody>
          </p:sp>
          <p:sp>
            <p:nvSpPr>
              <p:cNvPr id="220523" name="Freeform 2334"/>
              <p:cNvSpPr>
                <a:spLocks/>
              </p:cNvSpPr>
              <p:nvPr/>
            </p:nvSpPr>
            <p:spPr bwMode="auto">
              <a:xfrm>
                <a:off x="4323" y="1789"/>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24" name="Freeform 2335"/>
              <p:cNvSpPr>
                <a:spLocks/>
              </p:cNvSpPr>
              <p:nvPr/>
            </p:nvSpPr>
            <p:spPr bwMode="auto">
              <a:xfrm>
                <a:off x="4925" y="3191"/>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7DCB29"/>
              </a:solidFill>
              <a:ln w="0">
                <a:solidFill>
                  <a:srgbClr val="000000"/>
                </a:solidFill>
                <a:prstDash val="solid"/>
                <a:round/>
                <a:headEnd/>
                <a:tailEnd/>
              </a:ln>
            </p:spPr>
            <p:txBody>
              <a:bodyPr/>
              <a:lstStyle/>
              <a:p>
                <a:endParaRPr lang="en-US">
                  <a:solidFill>
                    <a:srgbClr val="FFFFFF"/>
                  </a:solidFill>
                </a:endParaRPr>
              </a:p>
            </p:txBody>
          </p:sp>
          <p:sp>
            <p:nvSpPr>
              <p:cNvPr id="220525" name="Freeform 2336"/>
              <p:cNvSpPr>
                <a:spLocks/>
              </p:cNvSpPr>
              <p:nvPr/>
            </p:nvSpPr>
            <p:spPr bwMode="auto">
              <a:xfrm>
                <a:off x="4925" y="3191"/>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26" name="Freeform 2337"/>
              <p:cNvSpPr>
                <a:spLocks/>
              </p:cNvSpPr>
              <p:nvPr/>
            </p:nvSpPr>
            <p:spPr bwMode="auto">
              <a:xfrm>
                <a:off x="5184" y="367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220527" name="Freeform 2338"/>
              <p:cNvSpPr>
                <a:spLocks/>
              </p:cNvSpPr>
              <p:nvPr/>
            </p:nvSpPr>
            <p:spPr bwMode="auto">
              <a:xfrm>
                <a:off x="5184" y="367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28" name="Freeform 2339"/>
              <p:cNvSpPr>
                <a:spLocks/>
              </p:cNvSpPr>
              <p:nvPr/>
            </p:nvSpPr>
            <p:spPr bwMode="auto">
              <a:xfrm>
                <a:off x="4780" y="2550"/>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529" name="Freeform 2340"/>
              <p:cNvSpPr>
                <a:spLocks/>
              </p:cNvSpPr>
              <p:nvPr/>
            </p:nvSpPr>
            <p:spPr bwMode="auto">
              <a:xfrm>
                <a:off x="4780" y="2550"/>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30" name="Freeform 2341"/>
              <p:cNvSpPr>
                <a:spLocks/>
              </p:cNvSpPr>
              <p:nvPr/>
            </p:nvSpPr>
            <p:spPr bwMode="auto">
              <a:xfrm>
                <a:off x="4482" y="2740"/>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F25821"/>
              </a:solidFill>
              <a:ln w="0">
                <a:solidFill>
                  <a:srgbClr val="000000"/>
                </a:solidFill>
                <a:prstDash val="solid"/>
                <a:round/>
                <a:headEnd/>
                <a:tailEnd/>
              </a:ln>
            </p:spPr>
            <p:txBody>
              <a:bodyPr/>
              <a:lstStyle/>
              <a:p>
                <a:endParaRPr lang="en-US">
                  <a:solidFill>
                    <a:srgbClr val="FFFFFF"/>
                  </a:solidFill>
                </a:endParaRPr>
              </a:p>
            </p:txBody>
          </p:sp>
          <p:sp>
            <p:nvSpPr>
              <p:cNvPr id="220531" name="Freeform 2342"/>
              <p:cNvSpPr>
                <a:spLocks/>
              </p:cNvSpPr>
              <p:nvPr/>
            </p:nvSpPr>
            <p:spPr bwMode="auto">
              <a:xfrm>
                <a:off x="4482" y="2740"/>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32" name="Freeform 2343"/>
              <p:cNvSpPr>
                <a:spLocks/>
              </p:cNvSpPr>
              <p:nvPr/>
            </p:nvSpPr>
            <p:spPr bwMode="auto">
              <a:xfrm>
                <a:off x="4780" y="24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533" name="Freeform 2344"/>
              <p:cNvSpPr>
                <a:spLocks/>
              </p:cNvSpPr>
              <p:nvPr/>
            </p:nvSpPr>
            <p:spPr bwMode="auto">
              <a:xfrm>
                <a:off x="4780" y="24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34" name="Freeform 2345"/>
              <p:cNvSpPr>
                <a:spLocks/>
              </p:cNvSpPr>
              <p:nvPr/>
            </p:nvSpPr>
            <p:spPr bwMode="auto">
              <a:xfrm>
                <a:off x="4607" y="165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CCD0C"/>
              </a:solidFill>
              <a:ln w="0">
                <a:solidFill>
                  <a:srgbClr val="000000"/>
                </a:solidFill>
                <a:prstDash val="solid"/>
                <a:round/>
                <a:headEnd/>
                <a:tailEnd/>
              </a:ln>
            </p:spPr>
            <p:txBody>
              <a:bodyPr/>
              <a:lstStyle/>
              <a:p>
                <a:endParaRPr lang="en-US">
                  <a:solidFill>
                    <a:srgbClr val="FFFFFF"/>
                  </a:solidFill>
                </a:endParaRPr>
              </a:p>
            </p:txBody>
          </p:sp>
          <p:sp>
            <p:nvSpPr>
              <p:cNvPr id="220535" name="Freeform 2346"/>
              <p:cNvSpPr>
                <a:spLocks/>
              </p:cNvSpPr>
              <p:nvPr/>
            </p:nvSpPr>
            <p:spPr bwMode="auto">
              <a:xfrm>
                <a:off x="4607" y="165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36" name="Freeform 2347"/>
              <p:cNvSpPr>
                <a:spLocks/>
              </p:cNvSpPr>
              <p:nvPr/>
            </p:nvSpPr>
            <p:spPr bwMode="auto">
              <a:xfrm>
                <a:off x="3799" y="189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6C92C"/>
              </a:solidFill>
              <a:ln w="0">
                <a:solidFill>
                  <a:srgbClr val="000000"/>
                </a:solidFill>
                <a:prstDash val="solid"/>
                <a:round/>
                <a:headEnd/>
                <a:tailEnd/>
              </a:ln>
            </p:spPr>
            <p:txBody>
              <a:bodyPr/>
              <a:lstStyle/>
              <a:p>
                <a:endParaRPr lang="en-US">
                  <a:solidFill>
                    <a:srgbClr val="FFFFFF"/>
                  </a:solidFill>
                </a:endParaRPr>
              </a:p>
            </p:txBody>
          </p:sp>
          <p:sp>
            <p:nvSpPr>
              <p:cNvPr id="220537" name="Freeform 2348"/>
              <p:cNvSpPr>
                <a:spLocks/>
              </p:cNvSpPr>
              <p:nvPr/>
            </p:nvSpPr>
            <p:spPr bwMode="auto">
              <a:xfrm>
                <a:off x="3799" y="189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38" name="Freeform 2349"/>
              <p:cNvSpPr>
                <a:spLocks/>
              </p:cNvSpPr>
              <p:nvPr/>
            </p:nvSpPr>
            <p:spPr bwMode="auto">
              <a:xfrm>
                <a:off x="3158" y="26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220539" name="Freeform 2350"/>
              <p:cNvSpPr>
                <a:spLocks/>
              </p:cNvSpPr>
              <p:nvPr/>
            </p:nvSpPr>
            <p:spPr bwMode="auto">
              <a:xfrm>
                <a:off x="3158" y="26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40" name="Freeform 2351"/>
              <p:cNvSpPr>
                <a:spLocks/>
              </p:cNvSpPr>
              <p:nvPr/>
            </p:nvSpPr>
            <p:spPr bwMode="auto">
              <a:xfrm>
                <a:off x="4256" y="33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1F577D"/>
              </a:solidFill>
              <a:ln w="0">
                <a:solidFill>
                  <a:srgbClr val="000000"/>
                </a:solidFill>
                <a:prstDash val="solid"/>
                <a:round/>
                <a:headEnd/>
                <a:tailEnd/>
              </a:ln>
            </p:spPr>
            <p:txBody>
              <a:bodyPr/>
              <a:lstStyle/>
              <a:p>
                <a:endParaRPr lang="en-US">
                  <a:solidFill>
                    <a:srgbClr val="FFFFFF"/>
                  </a:solidFill>
                </a:endParaRPr>
              </a:p>
            </p:txBody>
          </p:sp>
          <p:sp>
            <p:nvSpPr>
              <p:cNvPr id="220541" name="Freeform 2352"/>
              <p:cNvSpPr>
                <a:spLocks/>
              </p:cNvSpPr>
              <p:nvPr/>
            </p:nvSpPr>
            <p:spPr bwMode="auto">
              <a:xfrm>
                <a:off x="4256" y="33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42" name="Freeform 2353"/>
              <p:cNvSpPr>
                <a:spLocks/>
              </p:cNvSpPr>
              <p:nvPr/>
            </p:nvSpPr>
            <p:spPr bwMode="auto">
              <a:xfrm>
                <a:off x="3672" y="34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79CA2A"/>
              </a:solidFill>
              <a:ln w="0">
                <a:solidFill>
                  <a:srgbClr val="000000"/>
                </a:solidFill>
                <a:prstDash val="solid"/>
                <a:round/>
                <a:headEnd/>
                <a:tailEnd/>
              </a:ln>
            </p:spPr>
            <p:txBody>
              <a:bodyPr/>
              <a:lstStyle/>
              <a:p>
                <a:endParaRPr lang="en-US">
                  <a:solidFill>
                    <a:srgbClr val="FFFFFF"/>
                  </a:solidFill>
                </a:endParaRPr>
              </a:p>
            </p:txBody>
          </p:sp>
          <p:sp>
            <p:nvSpPr>
              <p:cNvPr id="220543" name="Freeform 2354"/>
              <p:cNvSpPr>
                <a:spLocks/>
              </p:cNvSpPr>
              <p:nvPr/>
            </p:nvSpPr>
            <p:spPr bwMode="auto">
              <a:xfrm>
                <a:off x="3672" y="34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44" name="Freeform 2355"/>
              <p:cNvSpPr>
                <a:spLocks/>
              </p:cNvSpPr>
              <p:nvPr/>
            </p:nvSpPr>
            <p:spPr bwMode="auto">
              <a:xfrm>
                <a:off x="3810" y="1742"/>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81CD28"/>
              </a:solidFill>
              <a:ln w="0">
                <a:solidFill>
                  <a:srgbClr val="000000"/>
                </a:solidFill>
                <a:prstDash val="solid"/>
                <a:round/>
                <a:headEnd/>
                <a:tailEnd/>
              </a:ln>
            </p:spPr>
            <p:txBody>
              <a:bodyPr/>
              <a:lstStyle/>
              <a:p>
                <a:endParaRPr lang="en-US">
                  <a:solidFill>
                    <a:srgbClr val="FFFFFF"/>
                  </a:solidFill>
                </a:endParaRPr>
              </a:p>
            </p:txBody>
          </p:sp>
          <p:sp>
            <p:nvSpPr>
              <p:cNvPr id="220545" name="Freeform 2356"/>
              <p:cNvSpPr>
                <a:spLocks/>
              </p:cNvSpPr>
              <p:nvPr/>
            </p:nvSpPr>
            <p:spPr bwMode="auto">
              <a:xfrm>
                <a:off x="3810" y="1742"/>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46" name="Freeform 2357"/>
              <p:cNvSpPr>
                <a:spLocks/>
              </p:cNvSpPr>
              <p:nvPr/>
            </p:nvSpPr>
            <p:spPr bwMode="auto">
              <a:xfrm>
                <a:off x="3243" y="360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CAE211"/>
              </a:solidFill>
              <a:ln w="0">
                <a:solidFill>
                  <a:srgbClr val="000000"/>
                </a:solidFill>
                <a:prstDash val="solid"/>
                <a:round/>
                <a:headEnd/>
                <a:tailEnd/>
              </a:ln>
            </p:spPr>
            <p:txBody>
              <a:bodyPr/>
              <a:lstStyle/>
              <a:p>
                <a:endParaRPr lang="en-US">
                  <a:solidFill>
                    <a:srgbClr val="FFFFFF"/>
                  </a:solidFill>
                </a:endParaRPr>
              </a:p>
            </p:txBody>
          </p:sp>
          <p:sp>
            <p:nvSpPr>
              <p:cNvPr id="220547" name="Freeform 2358"/>
              <p:cNvSpPr>
                <a:spLocks/>
              </p:cNvSpPr>
              <p:nvPr/>
            </p:nvSpPr>
            <p:spPr bwMode="auto">
              <a:xfrm>
                <a:off x="3243" y="360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48" name="Freeform 2359"/>
              <p:cNvSpPr>
                <a:spLocks/>
              </p:cNvSpPr>
              <p:nvPr/>
            </p:nvSpPr>
            <p:spPr bwMode="auto">
              <a:xfrm>
                <a:off x="4418" y="2719"/>
                <a:ext cx="23" cy="23"/>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solidFill>
                <a:srgbClr val="F36221"/>
              </a:solidFill>
              <a:ln w="0">
                <a:solidFill>
                  <a:srgbClr val="000000"/>
                </a:solidFill>
                <a:prstDash val="solid"/>
                <a:round/>
                <a:headEnd/>
                <a:tailEnd/>
              </a:ln>
            </p:spPr>
            <p:txBody>
              <a:bodyPr/>
              <a:lstStyle/>
              <a:p>
                <a:endParaRPr lang="en-US">
                  <a:solidFill>
                    <a:srgbClr val="FFFFFF"/>
                  </a:solidFill>
                </a:endParaRPr>
              </a:p>
            </p:txBody>
          </p:sp>
          <p:sp>
            <p:nvSpPr>
              <p:cNvPr id="220549" name="Freeform 2360"/>
              <p:cNvSpPr>
                <a:spLocks/>
              </p:cNvSpPr>
              <p:nvPr/>
            </p:nvSpPr>
            <p:spPr bwMode="auto">
              <a:xfrm>
                <a:off x="4418" y="2719"/>
                <a:ext cx="23" cy="23"/>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50" name="Freeform 2361"/>
              <p:cNvSpPr>
                <a:spLocks/>
              </p:cNvSpPr>
              <p:nvPr/>
            </p:nvSpPr>
            <p:spPr bwMode="auto">
              <a:xfrm>
                <a:off x="4290" y="2368"/>
                <a:ext cx="24"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551" name="Freeform 2362"/>
              <p:cNvSpPr>
                <a:spLocks/>
              </p:cNvSpPr>
              <p:nvPr/>
            </p:nvSpPr>
            <p:spPr bwMode="auto">
              <a:xfrm>
                <a:off x="4290" y="2368"/>
                <a:ext cx="24"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52" name="Freeform 2363"/>
              <p:cNvSpPr>
                <a:spLocks/>
              </p:cNvSpPr>
              <p:nvPr/>
            </p:nvSpPr>
            <p:spPr bwMode="auto">
              <a:xfrm>
                <a:off x="4645" y="2853"/>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B9DD16"/>
              </a:solidFill>
              <a:ln w="0">
                <a:solidFill>
                  <a:srgbClr val="000000"/>
                </a:solidFill>
                <a:prstDash val="solid"/>
                <a:round/>
                <a:headEnd/>
                <a:tailEnd/>
              </a:ln>
            </p:spPr>
            <p:txBody>
              <a:bodyPr/>
              <a:lstStyle/>
              <a:p>
                <a:endParaRPr lang="en-US">
                  <a:solidFill>
                    <a:srgbClr val="FFFFFF"/>
                  </a:solidFill>
                </a:endParaRPr>
              </a:p>
            </p:txBody>
          </p:sp>
          <p:sp>
            <p:nvSpPr>
              <p:cNvPr id="220553" name="Freeform 2364"/>
              <p:cNvSpPr>
                <a:spLocks/>
              </p:cNvSpPr>
              <p:nvPr/>
            </p:nvSpPr>
            <p:spPr bwMode="auto">
              <a:xfrm>
                <a:off x="4645" y="2853"/>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54" name="Freeform 2365"/>
              <p:cNvSpPr>
                <a:spLocks/>
              </p:cNvSpPr>
              <p:nvPr/>
            </p:nvSpPr>
            <p:spPr bwMode="auto">
              <a:xfrm>
                <a:off x="3668" y="184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51BE37"/>
              </a:solidFill>
              <a:ln w="0">
                <a:solidFill>
                  <a:srgbClr val="000000"/>
                </a:solidFill>
                <a:prstDash val="solid"/>
                <a:round/>
                <a:headEnd/>
                <a:tailEnd/>
              </a:ln>
            </p:spPr>
            <p:txBody>
              <a:bodyPr/>
              <a:lstStyle/>
              <a:p>
                <a:endParaRPr lang="en-US">
                  <a:solidFill>
                    <a:srgbClr val="FFFFFF"/>
                  </a:solidFill>
                </a:endParaRPr>
              </a:p>
            </p:txBody>
          </p:sp>
          <p:sp>
            <p:nvSpPr>
              <p:cNvPr id="220555" name="Freeform 2366"/>
              <p:cNvSpPr>
                <a:spLocks/>
              </p:cNvSpPr>
              <p:nvPr/>
            </p:nvSpPr>
            <p:spPr bwMode="auto">
              <a:xfrm>
                <a:off x="3668" y="184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56" name="Freeform 2367"/>
              <p:cNvSpPr>
                <a:spLocks/>
              </p:cNvSpPr>
              <p:nvPr/>
            </p:nvSpPr>
            <p:spPr bwMode="auto">
              <a:xfrm>
                <a:off x="4255" y="2617"/>
                <a:ext cx="23"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557" name="Freeform 2368"/>
              <p:cNvSpPr>
                <a:spLocks/>
              </p:cNvSpPr>
              <p:nvPr/>
            </p:nvSpPr>
            <p:spPr bwMode="auto">
              <a:xfrm>
                <a:off x="4255" y="2617"/>
                <a:ext cx="23"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58" name="Freeform 2369"/>
              <p:cNvSpPr>
                <a:spLocks/>
              </p:cNvSpPr>
              <p:nvPr/>
            </p:nvSpPr>
            <p:spPr bwMode="auto">
              <a:xfrm>
                <a:off x="4761" y="2579"/>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559" name="Freeform 2370"/>
              <p:cNvSpPr>
                <a:spLocks/>
              </p:cNvSpPr>
              <p:nvPr/>
            </p:nvSpPr>
            <p:spPr bwMode="auto">
              <a:xfrm>
                <a:off x="4761" y="2579"/>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60" name="Freeform 2371"/>
              <p:cNvSpPr>
                <a:spLocks/>
              </p:cNvSpPr>
              <p:nvPr/>
            </p:nvSpPr>
            <p:spPr bwMode="auto">
              <a:xfrm>
                <a:off x="4295" y="2516"/>
                <a:ext cx="99" cy="95"/>
              </a:xfrm>
              <a:custGeom>
                <a:avLst/>
                <a:gdLst>
                  <a:gd name="T0" fmla="*/ 0 w 280"/>
                  <a:gd name="T1" fmla="*/ 0 h 280"/>
                  <a:gd name="T2" fmla="*/ 0 w 280"/>
                  <a:gd name="T3" fmla="*/ 0 h 280"/>
                  <a:gd name="T4" fmla="*/ 0 w 280"/>
                  <a:gd name="T5" fmla="*/ 0 h 280"/>
                  <a:gd name="T6" fmla="*/ 0 w 280"/>
                  <a:gd name="T7" fmla="*/ 0 h 280"/>
                  <a:gd name="T8" fmla="*/ 0 w 280"/>
                  <a:gd name="T9" fmla="*/ 0 h 280"/>
                  <a:gd name="T10" fmla="*/ 0 w 280"/>
                  <a:gd name="T11" fmla="*/ 0 h 280"/>
                  <a:gd name="T12" fmla="*/ 0 w 280"/>
                  <a:gd name="T13" fmla="*/ 0 h 2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0" h="280">
                    <a:moveTo>
                      <a:pt x="280" y="140"/>
                    </a:moveTo>
                    <a:lnTo>
                      <a:pt x="280" y="140"/>
                    </a:lnTo>
                    <a:cubicBezTo>
                      <a:pt x="280" y="217"/>
                      <a:pt x="217" y="280"/>
                      <a:pt x="140" y="280"/>
                    </a:cubicBezTo>
                    <a:cubicBezTo>
                      <a:pt x="63" y="280"/>
                      <a:pt x="0" y="217"/>
                      <a:pt x="0" y="140"/>
                    </a:cubicBezTo>
                    <a:cubicBezTo>
                      <a:pt x="0" y="62"/>
                      <a:pt x="63" y="0"/>
                      <a:pt x="140" y="0"/>
                    </a:cubicBezTo>
                    <a:cubicBezTo>
                      <a:pt x="217" y="0"/>
                      <a:pt x="280" y="62"/>
                      <a:pt x="280" y="140"/>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561" name="Freeform 2372"/>
              <p:cNvSpPr>
                <a:spLocks/>
              </p:cNvSpPr>
              <p:nvPr/>
            </p:nvSpPr>
            <p:spPr bwMode="auto">
              <a:xfrm>
                <a:off x="4295" y="2516"/>
                <a:ext cx="99" cy="95"/>
              </a:xfrm>
              <a:custGeom>
                <a:avLst/>
                <a:gdLst>
                  <a:gd name="T0" fmla="*/ 0 w 280"/>
                  <a:gd name="T1" fmla="*/ 0 h 280"/>
                  <a:gd name="T2" fmla="*/ 0 w 280"/>
                  <a:gd name="T3" fmla="*/ 0 h 280"/>
                  <a:gd name="T4" fmla="*/ 0 w 280"/>
                  <a:gd name="T5" fmla="*/ 0 h 280"/>
                  <a:gd name="T6" fmla="*/ 0 w 280"/>
                  <a:gd name="T7" fmla="*/ 0 h 280"/>
                  <a:gd name="T8" fmla="*/ 0 w 280"/>
                  <a:gd name="T9" fmla="*/ 0 h 280"/>
                  <a:gd name="T10" fmla="*/ 0 w 280"/>
                  <a:gd name="T11" fmla="*/ 0 h 280"/>
                  <a:gd name="T12" fmla="*/ 0 w 280"/>
                  <a:gd name="T13" fmla="*/ 0 h 2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0" h="280">
                    <a:moveTo>
                      <a:pt x="280" y="140"/>
                    </a:moveTo>
                    <a:lnTo>
                      <a:pt x="280" y="140"/>
                    </a:lnTo>
                    <a:cubicBezTo>
                      <a:pt x="280" y="217"/>
                      <a:pt x="217" y="280"/>
                      <a:pt x="140" y="280"/>
                    </a:cubicBezTo>
                    <a:cubicBezTo>
                      <a:pt x="63" y="280"/>
                      <a:pt x="0" y="217"/>
                      <a:pt x="0" y="140"/>
                    </a:cubicBezTo>
                    <a:cubicBezTo>
                      <a:pt x="0" y="62"/>
                      <a:pt x="63" y="0"/>
                      <a:pt x="140" y="0"/>
                    </a:cubicBezTo>
                    <a:cubicBezTo>
                      <a:pt x="217" y="0"/>
                      <a:pt x="280" y="62"/>
                      <a:pt x="280" y="14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62" name="Freeform 2373"/>
              <p:cNvSpPr>
                <a:spLocks/>
              </p:cNvSpPr>
              <p:nvPr/>
            </p:nvSpPr>
            <p:spPr bwMode="auto">
              <a:xfrm>
                <a:off x="3944" y="303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AEDA1A"/>
              </a:solidFill>
              <a:ln w="0">
                <a:solidFill>
                  <a:srgbClr val="000000"/>
                </a:solidFill>
                <a:prstDash val="solid"/>
                <a:round/>
                <a:headEnd/>
                <a:tailEnd/>
              </a:ln>
            </p:spPr>
            <p:txBody>
              <a:bodyPr/>
              <a:lstStyle/>
              <a:p>
                <a:endParaRPr lang="en-US">
                  <a:solidFill>
                    <a:srgbClr val="FFFFFF"/>
                  </a:solidFill>
                </a:endParaRPr>
              </a:p>
            </p:txBody>
          </p:sp>
          <p:sp>
            <p:nvSpPr>
              <p:cNvPr id="220563" name="Freeform 2374"/>
              <p:cNvSpPr>
                <a:spLocks/>
              </p:cNvSpPr>
              <p:nvPr/>
            </p:nvSpPr>
            <p:spPr bwMode="auto">
              <a:xfrm>
                <a:off x="3944" y="303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64" name="Freeform 2375"/>
              <p:cNvSpPr>
                <a:spLocks/>
              </p:cNvSpPr>
              <p:nvPr/>
            </p:nvSpPr>
            <p:spPr bwMode="auto">
              <a:xfrm>
                <a:off x="3817" y="1609"/>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220565" name="Freeform 2376"/>
              <p:cNvSpPr>
                <a:spLocks/>
              </p:cNvSpPr>
              <p:nvPr/>
            </p:nvSpPr>
            <p:spPr bwMode="auto">
              <a:xfrm>
                <a:off x="3817" y="1609"/>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66" name="Freeform 2377"/>
              <p:cNvSpPr>
                <a:spLocks/>
              </p:cNvSpPr>
              <p:nvPr/>
            </p:nvSpPr>
            <p:spPr bwMode="auto">
              <a:xfrm>
                <a:off x="5333" y="288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220567" name="Freeform 2378"/>
              <p:cNvSpPr>
                <a:spLocks/>
              </p:cNvSpPr>
              <p:nvPr/>
            </p:nvSpPr>
            <p:spPr bwMode="auto">
              <a:xfrm>
                <a:off x="5333" y="288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68" name="Freeform 2379"/>
              <p:cNvSpPr>
                <a:spLocks/>
              </p:cNvSpPr>
              <p:nvPr/>
            </p:nvSpPr>
            <p:spPr bwMode="auto">
              <a:xfrm>
                <a:off x="4500" y="319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1A6476"/>
              </a:solidFill>
              <a:ln w="0">
                <a:solidFill>
                  <a:srgbClr val="000000"/>
                </a:solidFill>
                <a:prstDash val="solid"/>
                <a:round/>
                <a:headEnd/>
                <a:tailEnd/>
              </a:ln>
            </p:spPr>
            <p:txBody>
              <a:bodyPr/>
              <a:lstStyle/>
              <a:p>
                <a:endParaRPr lang="en-US">
                  <a:solidFill>
                    <a:srgbClr val="FFFFFF"/>
                  </a:solidFill>
                </a:endParaRPr>
              </a:p>
            </p:txBody>
          </p:sp>
          <p:sp>
            <p:nvSpPr>
              <p:cNvPr id="220569" name="Freeform 2380"/>
              <p:cNvSpPr>
                <a:spLocks/>
              </p:cNvSpPr>
              <p:nvPr/>
            </p:nvSpPr>
            <p:spPr bwMode="auto">
              <a:xfrm>
                <a:off x="4500" y="319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70" name="Freeform 2381"/>
              <p:cNvSpPr>
                <a:spLocks/>
              </p:cNvSpPr>
              <p:nvPr/>
            </p:nvSpPr>
            <p:spPr bwMode="auto">
              <a:xfrm>
                <a:off x="4215" y="2432"/>
                <a:ext cx="75" cy="72"/>
              </a:xfrm>
              <a:custGeom>
                <a:avLst/>
                <a:gdLst>
                  <a:gd name="T0" fmla="*/ 0 w 210"/>
                  <a:gd name="T1" fmla="*/ 0 h 209"/>
                  <a:gd name="T2" fmla="*/ 0 w 210"/>
                  <a:gd name="T3" fmla="*/ 0 h 209"/>
                  <a:gd name="T4" fmla="*/ 0 w 210"/>
                  <a:gd name="T5" fmla="*/ 0 h 209"/>
                  <a:gd name="T6" fmla="*/ 0 w 210"/>
                  <a:gd name="T7" fmla="*/ 0 h 209"/>
                  <a:gd name="T8" fmla="*/ 0 w 210"/>
                  <a:gd name="T9" fmla="*/ 0 h 209"/>
                  <a:gd name="T10" fmla="*/ 0 w 210"/>
                  <a:gd name="T11" fmla="*/ 0 h 209"/>
                  <a:gd name="T12" fmla="*/ 0 w 210"/>
                  <a:gd name="T13" fmla="*/ 0 h 20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0" h="209">
                    <a:moveTo>
                      <a:pt x="210" y="105"/>
                    </a:moveTo>
                    <a:lnTo>
                      <a:pt x="210" y="105"/>
                    </a:lnTo>
                    <a:cubicBezTo>
                      <a:pt x="210" y="162"/>
                      <a:pt x="163" y="209"/>
                      <a:pt x="105" y="209"/>
                    </a:cubicBezTo>
                    <a:cubicBezTo>
                      <a:pt x="47" y="209"/>
                      <a:pt x="0" y="162"/>
                      <a:pt x="0" y="105"/>
                    </a:cubicBezTo>
                    <a:cubicBezTo>
                      <a:pt x="0" y="47"/>
                      <a:pt x="47" y="0"/>
                      <a:pt x="105" y="0"/>
                    </a:cubicBezTo>
                    <a:cubicBezTo>
                      <a:pt x="163" y="0"/>
                      <a:pt x="210" y="47"/>
                      <a:pt x="210" y="105"/>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571" name="Freeform 2382"/>
              <p:cNvSpPr>
                <a:spLocks/>
              </p:cNvSpPr>
              <p:nvPr/>
            </p:nvSpPr>
            <p:spPr bwMode="auto">
              <a:xfrm>
                <a:off x="4215" y="2432"/>
                <a:ext cx="75" cy="72"/>
              </a:xfrm>
              <a:custGeom>
                <a:avLst/>
                <a:gdLst>
                  <a:gd name="T0" fmla="*/ 0 w 210"/>
                  <a:gd name="T1" fmla="*/ 0 h 209"/>
                  <a:gd name="T2" fmla="*/ 0 w 210"/>
                  <a:gd name="T3" fmla="*/ 0 h 209"/>
                  <a:gd name="T4" fmla="*/ 0 w 210"/>
                  <a:gd name="T5" fmla="*/ 0 h 209"/>
                  <a:gd name="T6" fmla="*/ 0 w 210"/>
                  <a:gd name="T7" fmla="*/ 0 h 209"/>
                  <a:gd name="T8" fmla="*/ 0 w 210"/>
                  <a:gd name="T9" fmla="*/ 0 h 209"/>
                  <a:gd name="T10" fmla="*/ 0 w 210"/>
                  <a:gd name="T11" fmla="*/ 0 h 209"/>
                  <a:gd name="T12" fmla="*/ 0 w 210"/>
                  <a:gd name="T13" fmla="*/ 0 h 20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0" h="209">
                    <a:moveTo>
                      <a:pt x="210" y="105"/>
                    </a:moveTo>
                    <a:lnTo>
                      <a:pt x="210" y="105"/>
                    </a:lnTo>
                    <a:cubicBezTo>
                      <a:pt x="210" y="162"/>
                      <a:pt x="163" y="209"/>
                      <a:pt x="105" y="209"/>
                    </a:cubicBezTo>
                    <a:cubicBezTo>
                      <a:pt x="47" y="209"/>
                      <a:pt x="0" y="162"/>
                      <a:pt x="0" y="105"/>
                    </a:cubicBezTo>
                    <a:cubicBezTo>
                      <a:pt x="0" y="47"/>
                      <a:pt x="47" y="0"/>
                      <a:pt x="105" y="0"/>
                    </a:cubicBezTo>
                    <a:cubicBezTo>
                      <a:pt x="163" y="0"/>
                      <a:pt x="210" y="47"/>
                      <a:pt x="210" y="10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72" name="Freeform 2383"/>
              <p:cNvSpPr>
                <a:spLocks/>
              </p:cNvSpPr>
              <p:nvPr/>
            </p:nvSpPr>
            <p:spPr bwMode="auto">
              <a:xfrm>
                <a:off x="5053" y="24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D2024"/>
              </a:solidFill>
              <a:ln w="0">
                <a:solidFill>
                  <a:srgbClr val="000000"/>
                </a:solidFill>
                <a:prstDash val="solid"/>
                <a:round/>
                <a:headEnd/>
                <a:tailEnd/>
              </a:ln>
            </p:spPr>
            <p:txBody>
              <a:bodyPr/>
              <a:lstStyle/>
              <a:p>
                <a:endParaRPr lang="en-US">
                  <a:solidFill>
                    <a:srgbClr val="FFFFFF"/>
                  </a:solidFill>
                </a:endParaRPr>
              </a:p>
            </p:txBody>
          </p:sp>
          <p:sp>
            <p:nvSpPr>
              <p:cNvPr id="220573" name="Freeform 2384"/>
              <p:cNvSpPr>
                <a:spLocks/>
              </p:cNvSpPr>
              <p:nvPr/>
            </p:nvSpPr>
            <p:spPr bwMode="auto">
              <a:xfrm>
                <a:off x="5053" y="24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74" name="Freeform 2385"/>
              <p:cNvSpPr>
                <a:spLocks/>
              </p:cNvSpPr>
              <p:nvPr/>
            </p:nvSpPr>
            <p:spPr bwMode="auto">
              <a:xfrm>
                <a:off x="3495" y="155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1C82D"/>
              </a:solidFill>
              <a:ln w="0">
                <a:solidFill>
                  <a:srgbClr val="000000"/>
                </a:solidFill>
                <a:prstDash val="solid"/>
                <a:round/>
                <a:headEnd/>
                <a:tailEnd/>
              </a:ln>
            </p:spPr>
            <p:txBody>
              <a:bodyPr/>
              <a:lstStyle/>
              <a:p>
                <a:endParaRPr lang="en-US">
                  <a:solidFill>
                    <a:srgbClr val="FFFFFF"/>
                  </a:solidFill>
                </a:endParaRPr>
              </a:p>
            </p:txBody>
          </p:sp>
          <p:sp>
            <p:nvSpPr>
              <p:cNvPr id="220575" name="Freeform 2386"/>
              <p:cNvSpPr>
                <a:spLocks/>
              </p:cNvSpPr>
              <p:nvPr/>
            </p:nvSpPr>
            <p:spPr bwMode="auto">
              <a:xfrm>
                <a:off x="3495" y="155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76" name="Freeform 2387"/>
              <p:cNvSpPr>
                <a:spLocks/>
              </p:cNvSpPr>
              <p:nvPr/>
            </p:nvSpPr>
            <p:spPr bwMode="auto">
              <a:xfrm>
                <a:off x="5000" y="325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5C92C"/>
              </a:solidFill>
              <a:ln w="0">
                <a:solidFill>
                  <a:srgbClr val="000000"/>
                </a:solidFill>
                <a:prstDash val="solid"/>
                <a:round/>
                <a:headEnd/>
                <a:tailEnd/>
              </a:ln>
            </p:spPr>
            <p:txBody>
              <a:bodyPr/>
              <a:lstStyle/>
              <a:p>
                <a:endParaRPr lang="en-US">
                  <a:solidFill>
                    <a:srgbClr val="FFFFFF"/>
                  </a:solidFill>
                </a:endParaRPr>
              </a:p>
            </p:txBody>
          </p:sp>
          <p:sp>
            <p:nvSpPr>
              <p:cNvPr id="220577" name="Freeform 2388"/>
              <p:cNvSpPr>
                <a:spLocks/>
              </p:cNvSpPr>
              <p:nvPr/>
            </p:nvSpPr>
            <p:spPr bwMode="auto">
              <a:xfrm>
                <a:off x="5000" y="325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78" name="Freeform 2389"/>
              <p:cNvSpPr>
                <a:spLocks/>
              </p:cNvSpPr>
              <p:nvPr/>
            </p:nvSpPr>
            <p:spPr bwMode="auto">
              <a:xfrm>
                <a:off x="4009" y="2397"/>
                <a:ext cx="34" cy="33"/>
              </a:xfrm>
              <a:custGeom>
                <a:avLst/>
                <a:gdLst>
                  <a:gd name="T0" fmla="*/ 0 w 97"/>
                  <a:gd name="T1" fmla="*/ 0 h 97"/>
                  <a:gd name="T2" fmla="*/ 0 w 97"/>
                  <a:gd name="T3" fmla="*/ 0 h 97"/>
                  <a:gd name="T4" fmla="*/ 0 w 97"/>
                  <a:gd name="T5" fmla="*/ 0 h 97"/>
                  <a:gd name="T6" fmla="*/ 0 w 97"/>
                  <a:gd name="T7" fmla="*/ 0 h 97"/>
                  <a:gd name="T8" fmla="*/ 0 w 97"/>
                  <a:gd name="T9" fmla="*/ 0 h 97"/>
                  <a:gd name="T10" fmla="*/ 0 w 97"/>
                  <a:gd name="T11" fmla="*/ 0 h 97"/>
                  <a:gd name="T12" fmla="*/ 0 w 97"/>
                  <a:gd name="T13" fmla="*/ 0 h 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 h="97">
                    <a:moveTo>
                      <a:pt x="97" y="49"/>
                    </a:moveTo>
                    <a:lnTo>
                      <a:pt x="97" y="49"/>
                    </a:lnTo>
                    <a:cubicBezTo>
                      <a:pt x="97" y="75"/>
                      <a:pt x="75" y="97"/>
                      <a:pt x="48" y="97"/>
                    </a:cubicBezTo>
                    <a:cubicBezTo>
                      <a:pt x="21" y="97"/>
                      <a:pt x="0" y="75"/>
                      <a:pt x="0" y="49"/>
                    </a:cubicBezTo>
                    <a:cubicBezTo>
                      <a:pt x="0" y="22"/>
                      <a:pt x="21" y="0"/>
                      <a:pt x="48" y="0"/>
                    </a:cubicBezTo>
                    <a:cubicBezTo>
                      <a:pt x="75" y="0"/>
                      <a:pt x="97" y="22"/>
                      <a:pt x="97" y="49"/>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579" name="Freeform 2390"/>
              <p:cNvSpPr>
                <a:spLocks/>
              </p:cNvSpPr>
              <p:nvPr/>
            </p:nvSpPr>
            <p:spPr bwMode="auto">
              <a:xfrm>
                <a:off x="4009" y="2397"/>
                <a:ext cx="34" cy="33"/>
              </a:xfrm>
              <a:custGeom>
                <a:avLst/>
                <a:gdLst>
                  <a:gd name="T0" fmla="*/ 0 w 97"/>
                  <a:gd name="T1" fmla="*/ 0 h 97"/>
                  <a:gd name="T2" fmla="*/ 0 w 97"/>
                  <a:gd name="T3" fmla="*/ 0 h 97"/>
                  <a:gd name="T4" fmla="*/ 0 w 97"/>
                  <a:gd name="T5" fmla="*/ 0 h 97"/>
                  <a:gd name="T6" fmla="*/ 0 w 97"/>
                  <a:gd name="T7" fmla="*/ 0 h 97"/>
                  <a:gd name="T8" fmla="*/ 0 w 97"/>
                  <a:gd name="T9" fmla="*/ 0 h 97"/>
                  <a:gd name="T10" fmla="*/ 0 w 97"/>
                  <a:gd name="T11" fmla="*/ 0 h 97"/>
                  <a:gd name="T12" fmla="*/ 0 w 97"/>
                  <a:gd name="T13" fmla="*/ 0 h 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 h="97">
                    <a:moveTo>
                      <a:pt x="97" y="49"/>
                    </a:moveTo>
                    <a:lnTo>
                      <a:pt x="97" y="49"/>
                    </a:lnTo>
                    <a:cubicBezTo>
                      <a:pt x="97" y="75"/>
                      <a:pt x="75" y="97"/>
                      <a:pt x="48" y="97"/>
                    </a:cubicBezTo>
                    <a:cubicBezTo>
                      <a:pt x="21" y="97"/>
                      <a:pt x="0" y="75"/>
                      <a:pt x="0" y="49"/>
                    </a:cubicBezTo>
                    <a:cubicBezTo>
                      <a:pt x="0" y="22"/>
                      <a:pt x="21" y="0"/>
                      <a:pt x="48" y="0"/>
                    </a:cubicBezTo>
                    <a:cubicBezTo>
                      <a:pt x="75" y="0"/>
                      <a:pt x="97" y="22"/>
                      <a:pt x="97" y="49"/>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80" name="Freeform 2391"/>
              <p:cNvSpPr>
                <a:spLocks/>
              </p:cNvSpPr>
              <p:nvPr/>
            </p:nvSpPr>
            <p:spPr bwMode="auto">
              <a:xfrm>
                <a:off x="4989" y="3197"/>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9" y="61"/>
                      <a:pt x="31" y="61"/>
                    </a:cubicBezTo>
                    <a:cubicBezTo>
                      <a:pt x="14" y="61"/>
                      <a:pt x="0" y="48"/>
                      <a:pt x="0" y="31"/>
                    </a:cubicBezTo>
                    <a:cubicBezTo>
                      <a:pt x="0" y="13"/>
                      <a:pt x="14" y="0"/>
                      <a:pt x="31" y="0"/>
                    </a:cubicBezTo>
                    <a:cubicBezTo>
                      <a:pt x="49" y="0"/>
                      <a:pt x="62" y="13"/>
                      <a:pt x="62" y="31"/>
                    </a:cubicBezTo>
                    <a:close/>
                  </a:path>
                </a:pathLst>
              </a:custGeom>
              <a:solidFill>
                <a:srgbClr val="7DCB29"/>
              </a:solidFill>
              <a:ln w="0">
                <a:solidFill>
                  <a:srgbClr val="000000"/>
                </a:solidFill>
                <a:prstDash val="solid"/>
                <a:round/>
                <a:headEnd/>
                <a:tailEnd/>
              </a:ln>
            </p:spPr>
            <p:txBody>
              <a:bodyPr/>
              <a:lstStyle/>
              <a:p>
                <a:endParaRPr lang="en-US">
                  <a:solidFill>
                    <a:srgbClr val="FFFFFF"/>
                  </a:solidFill>
                </a:endParaRPr>
              </a:p>
            </p:txBody>
          </p:sp>
          <p:sp>
            <p:nvSpPr>
              <p:cNvPr id="220581" name="Freeform 2392"/>
              <p:cNvSpPr>
                <a:spLocks/>
              </p:cNvSpPr>
              <p:nvPr/>
            </p:nvSpPr>
            <p:spPr bwMode="auto">
              <a:xfrm>
                <a:off x="4989" y="3197"/>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9" y="61"/>
                      <a:pt x="31" y="61"/>
                    </a:cubicBezTo>
                    <a:cubicBezTo>
                      <a:pt x="14" y="61"/>
                      <a:pt x="0" y="48"/>
                      <a:pt x="0" y="31"/>
                    </a:cubicBezTo>
                    <a:cubicBezTo>
                      <a:pt x="0" y="13"/>
                      <a:pt x="14" y="0"/>
                      <a:pt x="31" y="0"/>
                    </a:cubicBezTo>
                    <a:cubicBezTo>
                      <a:pt x="49"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82" name="Freeform 2393"/>
              <p:cNvSpPr>
                <a:spLocks/>
              </p:cNvSpPr>
              <p:nvPr/>
            </p:nvSpPr>
            <p:spPr bwMode="auto">
              <a:xfrm>
                <a:off x="3781" y="176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ACA2A"/>
              </a:solidFill>
              <a:ln w="0">
                <a:solidFill>
                  <a:srgbClr val="000000"/>
                </a:solidFill>
                <a:prstDash val="solid"/>
                <a:round/>
                <a:headEnd/>
                <a:tailEnd/>
              </a:ln>
            </p:spPr>
            <p:txBody>
              <a:bodyPr/>
              <a:lstStyle/>
              <a:p>
                <a:endParaRPr lang="en-US">
                  <a:solidFill>
                    <a:srgbClr val="FFFFFF"/>
                  </a:solidFill>
                </a:endParaRPr>
              </a:p>
            </p:txBody>
          </p:sp>
          <p:sp>
            <p:nvSpPr>
              <p:cNvPr id="220583" name="Freeform 2394"/>
              <p:cNvSpPr>
                <a:spLocks/>
              </p:cNvSpPr>
              <p:nvPr/>
            </p:nvSpPr>
            <p:spPr bwMode="auto">
              <a:xfrm>
                <a:off x="3781" y="176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84" name="Freeform 2395"/>
              <p:cNvSpPr>
                <a:spLocks/>
              </p:cNvSpPr>
              <p:nvPr/>
            </p:nvSpPr>
            <p:spPr bwMode="auto">
              <a:xfrm>
                <a:off x="4738" y="21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220585" name="Freeform 2396"/>
              <p:cNvSpPr>
                <a:spLocks/>
              </p:cNvSpPr>
              <p:nvPr/>
            </p:nvSpPr>
            <p:spPr bwMode="auto">
              <a:xfrm>
                <a:off x="4738" y="21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86" name="Freeform 2397"/>
              <p:cNvSpPr>
                <a:spLocks/>
              </p:cNvSpPr>
              <p:nvPr/>
            </p:nvSpPr>
            <p:spPr bwMode="auto">
              <a:xfrm>
                <a:off x="3495" y="145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2C82D"/>
              </a:solidFill>
              <a:ln w="0">
                <a:solidFill>
                  <a:srgbClr val="000000"/>
                </a:solidFill>
                <a:prstDash val="solid"/>
                <a:round/>
                <a:headEnd/>
                <a:tailEnd/>
              </a:ln>
            </p:spPr>
            <p:txBody>
              <a:bodyPr/>
              <a:lstStyle/>
              <a:p>
                <a:endParaRPr lang="en-US">
                  <a:solidFill>
                    <a:srgbClr val="FFFFFF"/>
                  </a:solidFill>
                </a:endParaRPr>
              </a:p>
            </p:txBody>
          </p:sp>
          <p:sp>
            <p:nvSpPr>
              <p:cNvPr id="220587" name="Freeform 2398"/>
              <p:cNvSpPr>
                <a:spLocks/>
              </p:cNvSpPr>
              <p:nvPr/>
            </p:nvSpPr>
            <p:spPr bwMode="auto">
              <a:xfrm>
                <a:off x="3495" y="145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88" name="Freeform 2399"/>
              <p:cNvSpPr>
                <a:spLocks/>
              </p:cNvSpPr>
              <p:nvPr/>
            </p:nvSpPr>
            <p:spPr bwMode="auto">
              <a:xfrm>
                <a:off x="3813" y="325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99D420"/>
              </a:solidFill>
              <a:ln w="0">
                <a:solidFill>
                  <a:srgbClr val="000000"/>
                </a:solidFill>
                <a:prstDash val="solid"/>
                <a:round/>
                <a:headEnd/>
                <a:tailEnd/>
              </a:ln>
            </p:spPr>
            <p:txBody>
              <a:bodyPr/>
              <a:lstStyle/>
              <a:p>
                <a:endParaRPr lang="en-US">
                  <a:solidFill>
                    <a:srgbClr val="FFFFFF"/>
                  </a:solidFill>
                </a:endParaRPr>
              </a:p>
            </p:txBody>
          </p:sp>
          <p:sp>
            <p:nvSpPr>
              <p:cNvPr id="220589" name="Freeform 2400"/>
              <p:cNvSpPr>
                <a:spLocks/>
              </p:cNvSpPr>
              <p:nvPr/>
            </p:nvSpPr>
            <p:spPr bwMode="auto">
              <a:xfrm>
                <a:off x="3813" y="325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90" name="Freeform 2401"/>
              <p:cNvSpPr>
                <a:spLocks/>
              </p:cNvSpPr>
              <p:nvPr/>
            </p:nvSpPr>
            <p:spPr bwMode="auto">
              <a:xfrm>
                <a:off x="4008" y="186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7CE26"/>
              </a:solidFill>
              <a:ln w="0">
                <a:solidFill>
                  <a:srgbClr val="000000"/>
                </a:solidFill>
                <a:prstDash val="solid"/>
                <a:round/>
                <a:headEnd/>
                <a:tailEnd/>
              </a:ln>
            </p:spPr>
            <p:txBody>
              <a:bodyPr/>
              <a:lstStyle/>
              <a:p>
                <a:endParaRPr lang="en-US">
                  <a:solidFill>
                    <a:srgbClr val="FFFFFF"/>
                  </a:solidFill>
                </a:endParaRPr>
              </a:p>
            </p:txBody>
          </p:sp>
          <p:sp>
            <p:nvSpPr>
              <p:cNvPr id="220591" name="Freeform 2402"/>
              <p:cNvSpPr>
                <a:spLocks/>
              </p:cNvSpPr>
              <p:nvPr/>
            </p:nvSpPr>
            <p:spPr bwMode="auto">
              <a:xfrm>
                <a:off x="4008" y="186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92" name="Freeform 2403"/>
              <p:cNvSpPr>
                <a:spLocks/>
              </p:cNvSpPr>
              <p:nvPr/>
            </p:nvSpPr>
            <p:spPr bwMode="auto">
              <a:xfrm>
                <a:off x="4684" y="218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593" name="Freeform 2404"/>
              <p:cNvSpPr>
                <a:spLocks/>
              </p:cNvSpPr>
              <p:nvPr/>
            </p:nvSpPr>
            <p:spPr bwMode="auto">
              <a:xfrm>
                <a:off x="4684" y="218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94" name="Freeform 2405"/>
              <p:cNvSpPr>
                <a:spLocks/>
              </p:cNvSpPr>
              <p:nvPr/>
            </p:nvSpPr>
            <p:spPr bwMode="auto">
              <a:xfrm>
                <a:off x="4738" y="30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A0D61E"/>
              </a:solidFill>
              <a:ln w="0">
                <a:solidFill>
                  <a:srgbClr val="000000"/>
                </a:solidFill>
                <a:prstDash val="solid"/>
                <a:round/>
                <a:headEnd/>
                <a:tailEnd/>
              </a:ln>
            </p:spPr>
            <p:txBody>
              <a:bodyPr/>
              <a:lstStyle/>
              <a:p>
                <a:endParaRPr lang="en-US">
                  <a:solidFill>
                    <a:srgbClr val="FFFFFF"/>
                  </a:solidFill>
                </a:endParaRPr>
              </a:p>
            </p:txBody>
          </p:sp>
          <p:sp>
            <p:nvSpPr>
              <p:cNvPr id="220595" name="Freeform 2406"/>
              <p:cNvSpPr>
                <a:spLocks/>
              </p:cNvSpPr>
              <p:nvPr/>
            </p:nvSpPr>
            <p:spPr bwMode="auto">
              <a:xfrm>
                <a:off x="4738" y="30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96" name="Freeform 2407"/>
              <p:cNvSpPr>
                <a:spLocks/>
              </p:cNvSpPr>
              <p:nvPr/>
            </p:nvSpPr>
            <p:spPr bwMode="auto">
              <a:xfrm>
                <a:off x="5067" y="331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1" y="61"/>
                    </a:cubicBezTo>
                    <a:cubicBezTo>
                      <a:pt x="14" y="61"/>
                      <a:pt x="0" y="47"/>
                      <a:pt x="0" y="30"/>
                    </a:cubicBezTo>
                    <a:cubicBezTo>
                      <a:pt x="0" y="14"/>
                      <a:pt x="14" y="0"/>
                      <a:pt x="31" y="0"/>
                    </a:cubicBezTo>
                    <a:cubicBezTo>
                      <a:pt x="47" y="0"/>
                      <a:pt x="61" y="14"/>
                      <a:pt x="61" y="30"/>
                    </a:cubicBezTo>
                    <a:close/>
                  </a:path>
                </a:pathLst>
              </a:custGeom>
              <a:solidFill>
                <a:srgbClr val="76C92B"/>
              </a:solidFill>
              <a:ln w="0">
                <a:solidFill>
                  <a:srgbClr val="000000"/>
                </a:solidFill>
                <a:prstDash val="solid"/>
                <a:round/>
                <a:headEnd/>
                <a:tailEnd/>
              </a:ln>
            </p:spPr>
            <p:txBody>
              <a:bodyPr/>
              <a:lstStyle/>
              <a:p>
                <a:endParaRPr lang="en-US">
                  <a:solidFill>
                    <a:srgbClr val="FFFFFF"/>
                  </a:solidFill>
                </a:endParaRPr>
              </a:p>
            </p:txBody>
          </p:sp>
          <p:sp>
            <p:nvSpPr>
              <p:cNvPr id="220597" name="Freeform 2408"/>
              <p:cNvSpPr>
                <a:spLocks/>
              </p:cNvSpPr>
              <p:nvPr/>
            </p:nvSpPr>
            <p:spPr bwMode="auto">
              <a:xfrm>
                <a:off x="5067" y="331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1" y="61"/>
                    </a:cubicBezTo>
                    <a:cubicBezTo>
                      <a:pt x="14" y="61"/>
                      <a:pt x="0" y="47"/>
                      <a:pt x="0" y="30"/>
                    </a:cubicBezTo>
                    <a:cubicBezTo>
                      <a:pt x="0" y="14"/>
                      <a:pt x="14" y="0"/>
                      <a:pt x="31" y="0"/>
                    </a:cubicBezTo>
                    <a:cubicBezTo>
                      <a:pt x="47"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598" name="Freeform 2409"/>
              <p:cNvSpPr>
                <a:spLocks/>
              </p:cNvSpPr>
              <p:nvPr/>
            </p:nvSpPr>
            <p:spPr bwMode="auto">
              <a:xfrm>
                <a:off x="4308" y="2518"/>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599" name="Freeform 2410"/>
              <p:cNvSpPr>
                <a:spLocks/>
              </p:cNvSpPr>
              <p:nvPr/>
            </p:nvSpPr>
            <p:spPr bwMode="auto">
              <a:xfrm>
                <a:off x="4308" y="2518"/>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00" name="Freeform 2411"/>
              <p:cNvSpPr>
                <a:spLocks/>
              </p:cNvSpPr>
              <p:nvPr/>
            </p:nvSpPr>
            <p:spPr bwMode="auto">
              <a:xfrm>
                <a:off x="5092" y="328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220601" name="Freeform 2412"/>
              <p:cNvSpPr>
                <a:spLocks/>
              </p:cNvSpPr>
              <p:nvPr/>
            </p:nvSpPr>
            <p:spPr bwMode="auto">
              <a:xfrm>
                <a:off x="5092" y="328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02" name="Freeform 2413"/>
              <p:cNvSpPr>
                <a:spLocks/>
              </p:cNvSpPr>
              <p:nvPr/>
            </p:nvSpPr>
            <p:spPr bwMode="auto">
              <a:xfrm>
                <a:off x="3778" y="165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66C431"/>
              </a:solidFill>
              <a:ln w="0">
                <a:solidFill>
                  <a:srgbClr val="000000"/>
                </a:solidFill>
                <a:prstDash val="solid"/>
                <a:round/>
                <a:headEnd/>
                <a:tailEnd/>
              </a:ln>
            </p:spPr>
            <p:txBody>
              <a:bodyPr/>
              <a:lstStyle/>
              <a:p>
                <a:endParaRPr lang="en-US">
                  <a:solidFill>
                    <a:srgbClr val="FFFFFF"/>
                  </a:solidFill>
                </a:endParaRPr>
              </a:p>
            </p:txBody>
          </p:sp>
          <p:sp>
            <p:nvSpPr>
              <p:cNvPr id="220603" name="Freeform 2414"/>
              <p:cNvSpPr>
                <a:spLocks/>
              </p:cNvSpPr>
              <p:nvPr/>
            </p:nvSpPr>
            <p:spPr bwMode="auto">
              <a:xfrm>
                <a:off x="3778" y="165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04" name="Freeform 2415"/>
              <p:cNvSpPr>
                <a:spLocks/>
              </p:cNvSpPr>
              <p:nvPr/>
            </p:nvSpPr>
            <p:spPr bwMode="auto">
              <a:xfrm>
                <a:off x="4373" y="21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605" name="Freeform 2416"/>
              <p:cNvSpPr>
                <a:spLocks/>
              </p:cNvSpPr>
              <p:nvPr/>
            </p:nvSpPr>
            <p:spPr bwMode="auto">
              <a:xfrm>
                <a:off x="4373" y="21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06" name="Freeform 2417"/>
              <p:cNvSpPr>
                <a:spLocks/>
              </p:cNvSpPr>
              <p:nvPr/>
            </p:nvSpPr>
            <p:spPr bwMode="auto">
              <a:xfrm>
                <a:off x="3484" y="369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220607" name="Freeform 2418"/>
              <p:cNvSpPr>
                <a:spLocks/>
              </p:cNvSpPr>
              <p:nvPr/>
            </p:nvSpPr>
            <p:spPr bwMode="auto">
              <a:xfrm>
                <a:off x="3484" y="369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08" name="Freeform 2419"/>
              <p:cNvSpPr>
                <a:spLocks/>
              </p:cNvSpPr>
              <p:nvPr/>
            </p:nvSpPr>
            <p:spPr bwMode="auto">
              <a:xfrm>
                <a:off x="3172" y="282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5EC233"/>
              </a:solidFill>
              <a:ln w="0">
                <a:solidFill>
                  <a:srgbClr val="000000"/>
                </a:solidFill>
                <a:prstDash val="solid"/>
                <a:round/>
                <a:headEnd/>
                <a:tailEnd/>
              </a:ln>
            </p:spPr>
            <p:txBody>
              <a:bodyPr/>
              <a:lstStyle/>
              <a:p>
                <a:endParaRPr lang="en-US">
                  <a:solidFill>
                    <a:srgbClr val="FFFFFF"/>
                  </a:solidFill>
                </a:endParaRPr>
              </a:p>
            </p:txBody>
          </p:sp>
          <p:sp>
            <p:nvSpPr>
              <p:cNvPr id="220609" name="Freeform 2420"/>
              <p:cNvSpPr>
                <a:spLocks/>
              </p:cNvSpPr>
              <p:nvPr/>
            </p:nvSpPr>
            <p:spPr bwMode="auto">
              <a:xfrm>
                <a:off x="3172" y="282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10" name="Freeform 2421"/>
              <p:cNvSpPr>
                <a:spLocks/>
              </p:cNvSpPr>
              <p:nvPr/>
            </p:nvSpPr>
            <p:spPr bwMode="auto">
              <a:xfrm>
                <a:off x="3431" y="148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93D222"/>
              </a:solidFill>
              <a:ln w="0">
                <a:solidFill>
                  <a:srgbClr val="000000"/>
                </a:solidFill>
                <a:prstDash val="solid"/>
                <a:round/>
                <a:headEnd/>
                <a:tailEnd/>
              </a:ln>
            </p:spPr>
            <p:txBody>
              <a:bodyPr/>
              <a:lstStyle/>
              <a:p>
                <a:endParaRPr lang="en-US">
                  <a:solidFill>
                    <a:srgbClr val="FFFFFF"/>
                  </a:solidFill>
                </a:endParaRPr>
              </a:p>
            </p:txBody>
          </p:sp>
          <p:sp>
            <p:nvSpPr>
              <p:cNvPr id="220611" name="Freeform 2422"/>
              <p:cNvSpPr>
                <a:spLocks/>
              </p:cNvSpPr>
              <p:nvPr/>
            </p:nvSpPr>
            <p:spPr bwMode="auto">
              <a:xfrm>
                <a:off x="3431" y="148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12" name="Freeform 2423"/>
              <p:cNvSpPr>
                <a:spLocks/>
              </p:cNvSpPr>
              <p:nvPr/>
            </p:nvSpPr>
            <p:spPr bwMode="auto">
              <a:xfrm>
                <a:off x="4996" y="33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ACA2A"/>
              </a:solidFill>
              <a:ln w="0">
                <a:solidFill>
                  <a:srgbClr val="000000"/>
                </a:solidFill>
                <a:prstDash val="solid"/>
                <a:round/>
                <a:headEnd/>
                <a:tailEnd/>
              </a:ln>
            </p:spPr>
            <p:txBody>
              <a:bodyPr/>
              <a:lstStyle/>
              <a:p>
                <a:endParaRPr lang="en-US">
                  <a:solidFill>
                    <a:srgbClr val="FFFFFF"/>
                  </a:solidFill>
                </a:endParaRPr>
              </a:p>
            </p:txBody>
          </p:sp>
          <p:sp>
            <p:nvSpPr>
              <p:cNvPr id="220613" name="Freeform 2424"/>
              <p:cNvSpPr>
                <a:spLocks/>
              </p:cNvSpPr>
              <p:nvPr/>
            </p:nvSpPr>
            <p:spPr bwMode="auto">
              <a:xfrm>
                <a:off x="4996" y="33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14" name="Freeform 2425"/>
              <p:cNvSpPr>
                <a:spLocks/>
              </p:cNvSpPr>
              <p:nvPr/>
            </p:nvSpPr>
            <p:spPr bwMode="auto">
              <a:xfrm>
                <a:off x="3402" y="1517"/>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8ED024"/>
              </a:solidFill>
              <a:ln w="0">
                <a:solidFill>
                  <a:srgbClr val="000000"/>
                </a:solidFill>
                <a:prstDash val="solid"/>
                <a:round/>
                <a:headEnd/>
                <a:tailEnd/>
              </a:ln>
            </p:spPr>
            <p:txBody>
              <a:bodyPr/>
              <a:lstStyle/>
              <a:p>
                <a:endParaRPr lang="en-US">
                  <a:solidFill>
                    <a:srgbClr val="FFFFFF"/>
                  </a:solidFill>
                </a:endParaRPr>
              </a:p>
            </p:txBody>
          </p:sp>
          <p:sp>
            <p:nvSpPr>
              <p:cNvPr id="220615" name="Freeform 2426"/>
              <p:cNvSpPr>
                <a:spLocks/>
              </p:cNvSpPr>
              <p:nvPr/>
            </p:nvSpPr>
            <p:spPr bwMode="auto">
              <a:xfrm>
                <a:off x="3402" y="1517"/>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16" name="Freeform 2427"/>
              <p:cNvSpPr>
                <a:spLocks/>
              </p:cNvSpPr>
              <p:nvPr/>
            </p:nvSpPr>
            <p:spPr bwMode="auto">
              <a:xfrm>
                <a:off x="4323" y="192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220617" name="Freeform 2428"/>
              <p:cNvSpPr>
                <a:spLocks/>
              </p:cNvSpPr>
              <p:nvPr/>
            </p:nvSpPr>
            <p:spPr bwMode="auto">
              <a:xfrm>
                <a:off x="4323" y="192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18" name="Freeform 2429"/>
              <p:cNvSpPr>
                <a:spLocks/>
              </p:cNvSpPr>
              <p:nvPr/>
            </p:nvSpPr>
            <p:spPr bwMode="auto">
              <a:xfrm>
                <a:off x="3771" y="3306"/>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68C530"/>
              </a:solidFill>
              <a:ln w="0">
                <a:solidFill>
                  <a:srgbClr val="000000"/>
                </a:solidFill>
                <a:prstDash val="solid"/>
                <a:round/>
                <a:headEnd/>
                <a:tailEnd/>
              </a:ln>
            </p:spPr>
            <p:txBody>
              <a:bodyPr/>
              <a:lstStyle/>
              <a:p>
                <a:endParaRPr lang="en-US">
                  <a:solidFill>
                    <a:srgbClr val="FFFFFF"/>
                  </a:solidFill>
                </a:endParaRPr>
              </a:p>
            </p:txBody>
          </p:sp>
          <p:sp>
            <p:nvSpPr>
              <p:cNvPr id="220619" name="Freeform 2430"/>
              <p:cNvSpPr>
                <a:spLocks/>
              </p:cNvSpPr>
              <p:nvPr/>
            </p:nvSpPr>
            <p:spPr bwMode="auto">
              <a:xfrm>
                <a:off x="3771" y="3306"/>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20" name="Freeform 2431"/>
              <p:cNvSpPr>
                <a:spLocks/>
              </p:cNvSpPr>
              <p:nvPr/>
            </p:nvSpPr>
            <p:spPr bwMode="auto">
              <a:xfrm>
                <a:off x="4546" y="224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621" name="Freeform 2432"/>
              <p:cNvSpPr>
                <a:spLocks/>
              </p:cNvSpPr>
              <p:nvPr/>
            </p:nvSpPr>
            <p:spPr bwMode="auto">
              <a:xfrm>
                <a:off x="4546" y="224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22" name="Freeform 2433"/>
              <p:cNvSpPr>
                <a:spLocks/>
              </p:cNvSpPr>
              <p:nvPr/>
            </p:nvSpPr>
            <p:spPr bwMode="auto">
              <a:xfrm>
                <a:off x="4071" y="2395"/>
                <a:ext cx="30" cy="29"/>
              </a:xfrm>
              <a:custGeom>
                <a:avLst/>
                <a:gdLst>
                  <a:gd name="T0" fmla="*/ 0 w 86"/>
                  <a:gd name="T1" fmla="*/ 0 h 85"/>
                  <a:gd name="T2" fmla="*/ 0 w 86"/>
                  <a:gd name="T3" fmla="*/ 0 h 85"/>
                  <a:gd name="T4" fmla="*/ 0 w 86"/>
                  <a:gd name="T5" fmla="*/ 0 h 85"/>
                  <a:gd name="T6" fmla="*/ 0 w 86"/>
                  <a:gd name="T7" fmla="*/ 0 h 85"/>
                  <a:gd name="T8" fmla="*/ 0 w 86"/>
                  <a:gd name="T9" fmla="*/ 0 h 85"/>
                  <a:gd name="T10" fmla="*/ 0 w 86"/>
                  <a:gd name="T11" fmla="*/ 0 h 85"/>
                  <a:gd name="T12" fmla="*/ 0 w 86"/>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 h="85">
                    <a:moveTo>
                      <a:pt x="86" y="43"/>
                    </a:moveTo>
                    <a:lnTo>
                      <a:pt x="86" y="43"/>
                    </a:lnTo>
                    <a:cubicBezTo>
                      <a:pt x="86" y="66"/>
                      <a:pt x="67" y="85"/>
                      <a:pt x="43" y="85"/>
                    </a:cubicBezTo>
                    <a:cubicBezTo>
                      <a:pt x="20" y="85"/>
                      <a:pt x="0" y="66"/>
                      <a:pt x="0" y="43"/>
                    </a:cubicBezTo>
                    <a:cubicBezTo>
                      <a:pt x="0" y="19"/>
                      <a:pt x="20" y="0"/>
                      <a:pt x="43" y="0"/>
                    </a:cubicBezTo>
                    <a:cubicBezTo>
                      <a:pt x="67" y="0"/>
                      <a:pt x="86" y="19"/>
                      <a:pt x="86" y="43"/>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623" name="Freeform 2434"/>
              <p:cNvSpPr>
                <a:spLocks/>
              </p:cNvSpPr>
              <p:nvPr/>
            </p:nvSpPr>
            <p:spPr bwMode="auto">
              <a:xfrm>
                <a:off x="4071" y="2395"/>
                <a:ext cx="30" cy="29"/>
              </a:xfrm>
              <a:custGeom>
                <a:avLst/>
                <a:gdLst>
                  <a:gd name="T0" fmla="*/ 0 w 86"/>
                  <a:gd name="T1" fmla="*/ 0 h 85"/>
                  <a:gd name="T2" fmla="*/ 0 w 86"/>
                  <a:gd name="T3" fmla="*/ 0 h 85"/>
                  <a:gd name="T4" fmla="*/ 0 w 86"/>
                  <a:gd name="T5" fmla="*/ 0 h 85"/>
                  <a:gd name="T6" fmla="*/ 0 w 86"/>
                  <a:gd name="T7" fmla="*/ 0 h 85"/>
                  <a:gd name="T8" fmla="*/ 0 w 86"/>
                  <a:gd name="T9" fmla="*/ 0 h 85"/>
                  <a:gd name="T10" fmla="*/ 0 w 86"/>
                  <a:gd name="T11" fmla="*/ 0 h 85"/>
                  <a:gd name="T12" fmla="*/ 0 w 86"/>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 h="85">
                    <a:moveTo>
                      <a:pt x="86" y="43"/>
                    </a:moveTo>
                    <a:lnTo>
                      <a:pt x="86" y="43"/>
                    </a:lnTo>
                    <a:cubicBezTo>
                      <a:pt x="86" y="66"/>
                      <a:pt x="67" y="85"/>
                      <a:pt x="43" y="85"/>
                    </a:cubicBezTo>
                    <a:cubicBezTo>
                      <a:pt x="20" y="85"/>
                      <a:pt x="0" y="66"/>
                      <a:pt x="0" y="43"/>
                    </a:cubicBezTo>
                    <a:cubicBezTo>
                      <a:pt x="0" y="19"/>
                      <a:pt x="20" y="0"/>
                      <a:pt x="43" y="0"/>
                    </a:cubicBezTo>
                    <a:cubicBezTo>
                      <a:pt x="67" y="0"/>
                      <a:pt x="86" y="19"/>
                      <a:pt x="86" y="4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24" name="Freeform 2435"/>
              <p:cNvSpPr>
                <a:spLocks/>
              </p:cNvSpPr>
              <p:nvPr/>
            </p:nvSpPr>
            <p:spPr bwMode="auto">
              <a:xfrm>
                <a:off x="3502" y="15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8CA2B"/>
              </a:solidFill>
              <a:ln w="0">
                <a:solidFill>
                  <a:srgbClr val="000000"/>
                </a:solidFill>
                <a:prstDash val="solid"/>
                <a:round/>
                <a:headEnd/>
                <a:tailEnd/>
              </a:ln>
            </p:spPr>
            <p:txBody>
              <a:bodyPr/>
              <a:lstStyle/>
              <a:p>
                <a:endParaRPr lang="en-US">
                  <a:solidFill>
                    <a:srgbClr val="FFFFFF"/>
                  </a:solidFill>
                </a:endParaRPr>
              </a:p>
            </p:txBody>
          </p:sp>
          <p:sp>
            <p:nvSpPr>
              <p:cNvPr id="220625" name="Freeform 2436"/>
              <p:cNvSpPr>
                <a:spLocks/>
              </p:cNvSpPr>
              <p:nvPr/>
            </p:nvSpPr>
            <p:spPr bwMode="auto">
              <a:xfrm>
                <a:off x="3502" y="15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26" name="Freeform 2437"/>
              <p:cNvSpPr>
                <a:spLocks/>
              </p:cNvSpPr>
              <p:nvPr/>
            </p:nvSpPr>
            <p:spPr bwMode="auto">
              <a:xfrm>
                <a:off x="3608" y="2693"/>
                <a:ext cx="28" cy="27"/>
              </a:xfrm>
              <a:custGeom>
                <a:avLst/>
                <a:gdLst>
                  <a:gd name="T0" fmla="*/ 0 w 80"/>
                  <a:gd name="T1" fmla="*/ 0 h 79"/>
                  <a:gd name="T2" fmla="*/ 0 w 80"/>
                  <a:gd name="T3" fmla="*/ 0 h 79"/>
                  <a:gd name="T4" fmla="*/ 0 w 80"/>
                  <a:gd name="T5" fmla="*/ 0 h 79"/>
                  <a:gd name="T6" fmla="*/ 0 w 80"/>
                  <a:gd name="T7" fmla="*/ 0 h 79"/>
                  <a:gd name="T8" fmla="*/ 0 w 80"/>
                  <a:gd name="T9" fmla="*/ 0 h 79"/>
                  <a:gd name="T10" fmla="*/ 0 w 80"/>
                  <a:gd name="T11" fmla="*/ 0 h 79"/>
                  <a:gd name="T12" fmla="*/ 0 w 80"/>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79">
                    <a:moveTo>
                      <a:pt x="80" y="40"/>
                    </a:moveTo>
                    <a:lnTo>
                      <a:pt x="80" y="40"/>
                    </a:lnTo>
                    <a:cubicBezTo>
                      <a:pt x="80" y="61"/>
                      <a:pt x="62" y="79"/>
                      <a:pt x="40" y="79"/>
                    </a:cubicBezTo>
                    <a:cubicBezTo>
                      <a:pt x="18" y="79"/>
                      <a:pt x="0" y="61"/>
                      <a:pt x="0" y="40"/>
                    </a:cubicBezTo>
                    <a:cubicBezTo>
                      <a:pt x="0" y="18"/>
                      <a:pt x="18" y="0"/>
                      <a:pt x="40" y="0"/>
                    </a:cubicBezTo>
                    <a:cubicBezTo>
                      <a:pt x="62" y="0"/>
                      <a:pt x="80" y="18"/>
                      <a:pt x="80" y="40"/>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627" name="Freeform 2438"/>
              <p:cNvSpPr>
                <a:spLocks/>
              </p:cNvSpPr>
              <p:nvPr/>
            </p:nvSpPr>
            <p:spPr bwMode="auto">
              <a:xfrm>
                <a:off x="3608" y="2693"/>
                <a:ext cx="28" cy="27"/>
              </a:xfrm>
              <a:custGeom>
                <a:avLst/>
                <a:gdLst>
                  <a:gd name="T0" fmla="*/ 0 w 80"/>
                  <a:gd name="T1" fmla="*/ 0 h 79"/>
                  <a:gd name="T2" fmla="*/ 0 w 80"/>
                  <a:gd name="T3" fmla="*/ 0 h 79"/>
                  <a:gd name="T4" fmla="*/ 0 w 80"/>
                  <a:gd name="T5" fmla="*/ 0 h 79"/>
                  <a:gd name="T6" fmla="*/ 0 w 80"/>
                  <a:gd name="T7" fmla="*/ 0 h 79"/>
                  <a:gd name="T8" fmla="*/ 0 w 80"/>
                  <a:gd name="T9" fmla="*/ 0 h 79"/>
                  <a:gd name="T10" fmla="*/ 0 w 80"/>
                  <a:gd name="T11" fmla="*/ 0 h 79"/>
                  <a:gd name="T12" fmla="*/ 0 w 80"/>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79">
                    <a:moveTo>
                      <a:pt x="80" y="40"/>
                    </a:moveTo>
                    <a:lnTo>
                      <a:pt x="80" y="40"/>
                    </a:lnTo>
                    <a:cubicBezTo>
                      <a:pt x="80" y="61"/>
                      <a:pt x="62" y="79"/>
                      <a:pt x="40" y="79"/>
                    </a:cubicBezTo>
                    <a:cubicBezTo>
                      <a:pt x="18" y="79"/>
                      <a:pt x="0" y="61"/>
                      <a:pt x="0" y="40"/>
                    </a:cubicBezTo>
                    <a:cubicBezTo>
                      <a:pt x="0" y="18"/>
                      <a:pt x="18" y="0"/>
                      <a:pt x="40" y="0"/>
                    </a:cubicBezTo>
                    <a:cubicBezTo>
                      <a:pt x="62" y="0"/>
                      <a:pt x="80" y="18"/>
                      <a:pt x="80" y="4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28" name="Freeform 2439"/>
              <p:cNvSpPr>
                <a:spLocks/>
              </p:cNvSpPr>
              <p:nvPr/>
            </p:nvSpPr>
            <p:spPr bwMode="auto">
              <a:xfrm>
                <a:off x="4440" y="179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FD024"/>
              </a:solidFill>
              <a:ln w="0">
                <a:solidFill>
                  <a:srgbClr val="000000"/>
                </a:solidFill>
                <a:prstDash val="solid"/>
                <a:round/>
                <a:headEnd/>
                <a:tailEnd/>
              </a:ln>
            </p:spPr>
            <p:txBody>
              <a:bodyPr/>
              <a:lstStyle/>
              <a:p>
                <a:endParaRPr lang="en-US">
                  <a:solidFill>
                    <a:srgbClr val="FFFFFF"/>
                  </a:solidFill>
                </a:endParaRPr>
              </a:p>
            </p:txBody>
          </p:sp>
          <p:sp>
            <p:nvSpPr>
              <p:cNvPr id="220629" name="Freeform 2440"/>
              <p:cNvSpPr>
                <a:spLocks/>
              </p:cNvSpPr>
              <p:nvPr/>
            </p:nvSpPr>
            <p:spPr bwMode="auto">
              <a:xfrm>
                <a:off x="4440" y="179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30" name="Freeform 2441"/>
              <p:cNvSpPr>
                <a:spLocks/>
              </p:cNvSpPr>
              <p:nvPr/>
            </p:nvSpPr>
            <p:spPr bwMode="auto">
              <a:xfrm>
                <a:off x="3739" y="1626"/>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69C530"/>
              </a:solidFill>
              <a:ln w="0">
                <a:solidFill>
                  <a:srgbClr val="000000"/>
                </a:solidFill>
                <a:prstDash val="solid"/>
                <a:round/>
                <a:headEnd/>
                <a:tailEnd/>
              </a:ln>
            </p:spPr>
            <p:txBody>
              <a:bodyPr/>
              <a:lstStyle/>
              <a:p>
                <a:endParaRPr lang="en-US">
                  <a:solidFill>
                    <a:srgbClr val="FFFFFF"/>
                  </a:solidFill>
                </a:endParaRPr>
              </a:p>
            </p:txBody>
          </p:sp>
          <p:sp>
            <p:nvSpPr>
              <p:cNvPr id="220631" name="Freeform 2442"/>
              <p:cNvSpPr>
                <a:spLocks/>
              </p:cNvSpPr>
              <p:nvPr/>
            </p:nvSpPr>
            <p:spPr bwMode="auto">
              <a:xfrm>
                <a:off x="3739" y="1626"/>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32" name="Freeform 2443"/>
              <p:cNvSpPr>
                <a:spLocks/>
              </p:cNvSpPr>
              <p:nvPr/>
            </p:nvSpPr>
            <p:spPr bwMode="auto">
              <a:xfrm>
                <a:off x="3841" y="187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6FC72E"/>
              </a:solidFill>
              <a:ln w="0">
                <a:solidFill>
                  <a:srgbClr val="000000"/>
                </a:solidFill>
                <a:prstDash val="solid"/>
                <a:round/>
                <a:headEnd/>
                <a:tailEnd/>
              </a:ln>
            </p:spPr>
            <p:txBody>
              <a:bodyPr/>
              <a:lstStyle/>
              <a:p>
                <a:endParaRPr lang="en-US">
                  <a:solidFill>
                    <a:srgbClr val="FFFFFF"/>
                  </a:solidFill>
                </a:endParaRPr>
              </a:p>
            </p:txBody>
          </p:sp>
          <p:sp>
            <p:nvSpPr>
              <p:cNvPr id="220633" name="Freeform 2444"/>
              <p:cNvSpPr>
                <a:spLocks/>
              </p:cNvSpPr>
              <p:nvPr/>
            </p:nvSpPr>
            <p:spPr bwMode="auto">
              <a:xfrm>
                <a:off x="3841" y="187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34" name="Freeform 2445"/>
              <p:cNvSpPr>
                <a:spLocks/>
              </p:cNvSpPr>
              <p:nvPr/>
            </p:nvSpPr>
            <p:spPr bwMode="auto">
              <a:xfrm>
                <a:off x="4242" y="202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03D22"/>
              </a:solidFill>
              <a:ln w="0">
                <a:solidFill>
                  <a:srgbClr val="000000"/>
                </a:solidFill>
                <a:prstDash val="solid"/>
                <a:round/>
                <a:headEnd/>
                <a:tailEnd/>
              </a:ln>
            </p:spPr>
            <p:txBody>
              <a:bodyPr/>
              <a:lstStyle/>
              <a:p>
                <a:endParaRPr lang="en-US">
                  <a:solidFill>
                    <a:srgbClr val="FFFFFF"/>
                  </a:solidFill>
                </a:endParaRPr>
              </a:p>
            </p:txBody>
          </p:sp>
          <p:sp>
            <p:nvSpPr>
              <p:cNvPr id="220635" name="Freeform 2446"/>
              <p:cNvSpPr>
                <a:spLocks/>
              </p:cNvSpPr>
              <p:nvPr/>
            </p:nvSpPr>
            <p:spPr bwMode="auto">
              <a:xfrm>
                <a:off x="4242" y="202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36" name="Freeform 2447"/>
              <p:cNvSpPr>
                <a:spLocks/>
              </p:cNvSpPr>
              <p:nvPr/>
            </p:nvSpPr>
            <p:spPr bwMode="auto">
              <a:xfrm>
                <a:off x="4336" y="2433"/>
                <a:ext cx="24" cy="22"/>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637" name="Freeform 2448"/>
              <p:cNvSpPr>
                <a:spLocks/>
              </p:cNvSpPr>
              <p:nvPr/>
            </p:nvSpPr>
            <p:spPr bwMode="auto">
              <a:xfrm>
                <a:off x="4336" y="2433"/>
                <a:ext cx="24" cy="22"/>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38" name="Freeform 2449"/>
              <p:cNvSpPr>
                <a:spLocks/>
              </p:cNvSpPr>
              <p:nvPr/>
            </p:nvSpPr>
            <p:spPr bwMode="auto">
              <a:xfrm>
                <a:off x="4780" y="282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220639" name="Freeform 2450"/>
              <p:cNvSpPr>
                <a:spLocks/>
              </p:cNvSpPr>
              <p:nvPr/>
            </p:nvSpPr>
            <p:spPr bwMode="auto">
              <a:xfrm>
                <a:off x="4780" y="282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40" name="Freeform 2451"/>
              <p:cNvSpPr>
                <a:spLocks/>
              </p:cNvSpPr>
              <p:nvPr/>
            </p:nvSpPr>
            <p:spPr bwMode="auto">
              <a:xfrm>
                <a:off x="3927" y="148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220641" name="Freeform 2452"/>
              <p:cNvSpPr>
                <a:spLocks/>
              </p:cNvSpPr>
              <p:nvPr/>
            </p:nvSpPr>
            <p:spPr bwMode="auto">
              <a:xfrm>
                <a:off x="3927" y="148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42" name="Freeform 2453"/>
              <p:cNvSpPr>
                <a:spLocks/>
              </p:cNvSpPr>
              <p:nvPr/>
            </p:nvSpPr>
            <p:spPr bwMode="auto">
              <a:xfrm>
                <a:off x="4493" y="175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643" name="Freeform 2454"/>
              <p:cNvSpPr>
                <a:spLocks/>
              </p:cNvSpPr>
              <p:nvPr/>
            </p:nvSpPr>
            <p:spPr bwMode="auto">
              <a:xfrm>
                <a:off x="4493" y="175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44" name="Freeform 2455"/>
              <p:cNvSpPr>
                <a:spLocks/>
              </p:cNvSpPr>
              <p:nvPr/>
            </p:nvSpPr>
            <p:spPr bwMode="auto">
              <a:xfrm>
                <a:off x="4798" y="23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645" name="Freeform 2456"/>
              <p:cNvSpPr>
                <a:spLocks/>
              </p:cNvSpPr>
              <p:nvPr/>
            </p:nvSpPr>
            <p:spPr bwMode="auto">
              <a:xfrm>
                <a:off x="4798" y="23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46" name="Freeform 2457"/>
              <p:cNvSpPr>
                <a:spLocks/>
              </p:cNvSpPr>
              <p:nvPr/>
            </p:nvSpPr>
            <p:spPr bwMode="auto">
              <a:xfrm>
                <a:off x="4305" y="2419"/>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647" name="Freeform 2458"/>
              <p:cNvSpPr>
                <a:spLocks/>
              </p:cNvSpPr>
              <p:nvPr/>
            </p:nvSpPr>
            <p:spPr bwMode="auto">
              <a:xfrm>
                <a:off x="4305" y="2419"/>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48" name="Freeform 2459"/>
              <p:cNvSpPr>
                <a:spLocks/>
              </p:cNvSpPr>
              <p:nvPr/>
            </p:nvSpPr>
            <p:spPr bwMode="auto">
              <a:xfrm>
                <a:off x="4737" y="2532"/>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649" name="Freeform 2460"/>
              <p:cNvSpPr>
                <a:spLocks/>
              </p:cNvSpPr>
              <p:nvPr/>
            </p:nvSpPr>
            <p:spPr bwMode="auto">
              <a:xfrm>
                <a:off x="4737" y="2532"/>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50" name="Freeform 2461"/>
              <p:cNvSpPr>
                <a:spLocks/>
              </p:cNvSpPr>
              <p:nvPr/>
            </p:nvSpPr>
            <p:spPr bwMode="auto">
              <a:xfrm>
                <a:off x="4622" y="2892"/>
                <a:ext cx="26" cy="25"/>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6"/>
                      <a:pt x="57" y="73"/>
                      <a:pt x="37" y="73"/>
                    </a:cubicBezTo>
                    <a:cubicBezTo>
                      <a:pt x="17" y="73"/>
                      <a:pt x="0" y="56"/>
                      <a:pt x="0" y="37"/>
                    </a:cubicBezTo>
                    <a:cubicBezTo>
                      <a:pt x="0" y="17"/>
                      <a:pt x="17" y="0"/>
                      <a:pt x="37" y="0"/>
                    </a:cubicBezTo>
                    <a:cubicBezTo>
                      <a:pt x="57" y="0"/>
                      <a:pt x="73" y="17"/>
                      <a:pt x="73" y="37"/>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651" name="Freeform 2462"/>
              <p:cNvSpPr>
                <a:spLocks/>
              </p:cNvSpPr>
              <p:nvPr/>
            </p:nvSpPr>
            <p:spPr bwMode="auto">
              <a:xfrm>
                <a:off x="4622" y="2892"/>
                <a:ext cx="26" cy="25"/>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6"/>
                      <a:pt x="57" y="73"/>
                      <a:pt x="37" y="73"/>
                    </a:cubicBezTo>
                    <a:cubicBezTo>
                      <a:pt x="17" y="73"/>
                      <a:pt x="0" y="56"/>
                      <a:pt x="0" y="37"/>
                    </a:cubicBezTo>
                    <a:cubicBezTo>
                      <a:pt x="0" y="17"/>
                      <a:pt x="17" y="0"/>
                      <a:pt x="37" y="0"/>
                    </a:cubicBezTo>
                    <a:cubicBezTo>
                      <a:pt x="57" y="0"/>
                      <a:pt x="73" y="17"/>
                      <a:pt x="73"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52" name="Freeform 2463"/>
              <p:cNvSpPr>
                <a:spLocks/>
              </p:cNvSpPr>
              <p:nvPr/>
            </p:nvSpPr>
            <p:spPr bwMode="auto">
              <a:xfrm>
                <a:off x="3774" y="321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3C82C"/>
              </a:solidFill>
              <a:ln w="0">
                <a:solidFill>
                  <a:srgbClr val="000000"/>
                </a:solidFill>
                <a:prstDash val="solid"/>
                <a:round/>
                <a:headEnd/>
                <a:tailEnd/>
              </a:ln>
            </p:spPr>
            <p:txBody>
              <a:bodyPr/>
              <a:lstStyle/>
              <a:p>
                <a:endParaRPr lang="en-US">
                  <a:solidFill>
                    <a:srgbClr val="FFFFFF"/>
                  </a:solidFill>
                </a:endParaRPr>
              </a:p>
            </p:txBody>
          </p:sp>
          <p:sp>
            <p:nvSpPr>
              <p:cNvPr id="220653" name="Freeform 2464"/>
              <p:cNvSpPr>
                <a:spLocks/>
              </p:cNvSpPr>
              <p:nvPr/>
            </p:nvSpPr>
            <p:spPr bwMode="auto">
              <a:xfrm>
                <a:off x="3774" y="321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654" name="Freeform 2465"/>
              <p:cNvSpPr>
                <a:spLocks/>
              </p:cNvSpPr>
              <p:nvPr/>
            </p:nvSpPr>
            <p:spPr bwMode="auto">
              <a:xfrm>
                <a:off x="5113" y="323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85CE27"/>
              </a:solidFill>
              <a:ln w="0">
                <a:solidFill>
                  <a:srgbClr val="000000"/>
                </a:solidFill>
                <a:prstDash val="solid"/>
                <a:round/>
                <a:headEnd/>
                <a:tailEnd/>
              </a:ln>
            </p:spPr>
            <p:txBody>
              <a:bodyPr/>
              <a:lstStyle/>
              <a:p>
                <a:endParaRPr lang="en-US">
                  <a:solidFill>
                    <a:srgbClr val="FFFFFF"/>
                  </a:solidFill>
                </a:endParaRPr>
              </a:p>
            </p:txBody>
          </p:sp>
        </p:grpSp>
        <p:sp>
          <p:nvSpPr>
            <p:cNvPr id="220408" name="Freeform 2467"/>
            <p:cNvSpPr>
              <a:spLocks/>
            </p:cNvSpPr>
            <p:nvPr/>
          </p:nvSpPr>
          <p:spPr bwMode="auto">
            <a:xfrm>
              <a:off x="5113" y="323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09" name="Freeform 2468"/>
            <p:cNvSpPr>
              <a:spLocks/>
            </p:cNvSpPr>
            <p:nvPr/>
          </p:nvSpPr>
          <p:spPr bwMode="auto">
            <a:xfrm>
              <a:off x="3675" y="335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81CD28"/>
            </a:solidFill>
            <a:ln w="0">
              <a:solidFill>
                <a:srgbClr val="000000"/>
              </a:solidFill>
              <a:prstDash val="solid"/>
              <a:round/>
              <a:headEnd/>
              <a:tailEnd/>
            </a:ln>
          </p:spPr>
          <p:txBody>
            <a:bodyPr/>
            <a:lstStyle/>
            <a:p>
              <a:endParaRPr lang="en-US">
                <a:solidFill>
                  <a:srgbClr val="FFFFFF"/>
                </a:solidFill>
              </a:endParaRPr>
            </a:p>
          </p:txBody>
        </p:sp>
        <p:sp>
          <p:nvSpPr>
            <p:cNvPr id="220410" name="Freeform 2469"/>
            <p:cNvSpPr>
              <a:spLocks/>
            </p:cNvSpPr>
            <p:nvPr/>
          </p:nvSpPr>
          <p:spPr bwMode="auto">
            <a:xfrm>
              <a:off x="3675" y="335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11" name="Freeform 2470"/>
            <p:cNvSpPr>
              <a:spLocks/>
            </p:cNvSpPr>
            <p:nvPr/>
          </p:nvSpPr>
          <p:spPr bwMode="auto">
            <a:xfrm>
              <a:off x="3969" y="145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220412" name="Freeform 2471"/>
            <p:cNvSpPr>
              <a:spLocks/>
            </p:cNvSpPr>
            <p:nvPr/>
          </p:nvSpPr>
          <p:spPr bwMode="auto">
            <a:xfrm>
              <a:off x="3969" y="145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13" name="Freeform 2472"/>
            <p:cNvSpPr>
              <a:spLocks/>
            </p:cNvSpPr>
            <p:nvPr/>
          </p:nvSpPr>
          <p:spPr bwMode="auto">
            <a:xfrm>
              <a:off x="4964" y="322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73C82C"/>
            </a:solidFill>
            <a:ln w="0">
              <a:solidFill>
                <a:srgbClr val="000000"/>
              </a:solidFill>
              <a:prstDash val="solid"/>
              <a:round/>
              <a:headEnd/>
              <a:tailEnd/>
            </a:ln>
          </p:spPr>
          <p:txBody>
            <a:bodyPr/>
            <a:lstStyle/>
            <a:p>
              <a:endParaRPr lang="en-US">
                <a:solidFill>
                  <a:srgbClr val="FFFFFF"/>
                </a:solidFill>
              </a:endParaRPr>
            </a:p>
          </p:txBody>
        </p:sp>
        <p:sp>
          <p:nvSpPr>
            <p:cNvPr id="220414" name="Freeform 2473"/>
            <p:cNvSpPr>
              <a:spLocks/>
            </p:cNvSpPr>
            <p:nvPr/>
          </p:nvSpPr>
          <p:spPr bwMode="auto">
            <a:xfrm>
              <a:off x="4964" y="322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15" name="Freeform 2474"/>
            <p:cNvSpPr>
              <a:spLocks/>
            </p:cNvSpPr>
            <p:nvPr/>
          </p:nvSpPr>
          <p:spPr bwMode="auto">
            <a:xfrm>
              <a:off x="5042" y="213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FF001"/>
            </a:solidFill>
            <a:ln w="0">
              <a:solidFill>
                <a:srgbClr val="000000"/>
              </a:solidFill>
              <a:prstDash val="solid"/>
              <a:round/>
              <a:headEnd/>
              <a:tailEnd/>
            </a:ln>
          </p:spPr>
          <p:txBody>
            <a:bodyPr/>
            <a:lstStyle/>
            <a:p>
              <a:endParaRPr lang="en-US">
                <a:solidFill>
                  <a:srgbClr val="FFFFFF"/>
                </a:solidFill>
              </a:endParaRPr>
            </a:p>
          </p:txBody>
        </p:sp>
        <p:sp>
          <p:nvSpPr>
            <p:cNvPr id="220416" name="Freeform 2475"/>
            <p:cNvSpPr>
              <a:spLocks/>
            </p:cNvSpPr>
            <p:nvPr/>
          </p:nvSpPr>
          <p:spPr bwMode="auto">
            <a:xfrm>
              <a:off x="5042" y="213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17" name="Freeform 2476"/>
            <p:cNvSpPr>
              <a:spLocks/>
            </p:cNvSpPr>
            <p:nvPr/>
          </p:nvSpPr>
          <p:spPr bwMode="auto">
            <a:xfrm>
              <a:off x="4646" y="170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DE006"/>
            </a:solidFill>
            <a:ln w="0">
              <a:solidFill>
                <a:srgbClr val="000000"/>
              </a:solidFill>
              <a:prstDash val="solid"/>
              <a:round/>
              <a:headEnd/>
              <a:tailEnd/>
            </a:ln>
          </p:spPr>
          <p:txBody>
            <a:bodyPr/>
            <a:lstStyle/>
            <a:p>
              <a:endParaRPr lang="en-US">
                <a:solidFill>
                  <a:srgbClr val="FFFFFF"/>
                </a:solidFill>
              </a:endParaRPr>
            </a:p>
          </p:txBody>
        </p:sp>
        <p:sp>
          <p:nvSpPr>
            <p:cNvPr id="220418" name="Freeform 2477"/>
            <p:cNvSpPr>
              <a:spLocks/>
            </p:cNvSpPr>
            <p:nvPr/>
          </p:nvSpPr>
          <p:spPr bwMode="auto">
            <a:xfrm>
              <a:off x="4646" y="170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19" name="Freeform 2478"/>
            <p:cNvSpPr>
              <a:spLocks/>
            </p:cNvSpPr>
            <p:nvPr/>
          </p:nvSpPr>
          <p:spPr bwMode="auto">
            <a:xfrm>
              <a:off x="3810" y="16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6EC72E"/>
            </a:solidFill>
            <a:ln w="0">
              <a:solidFill>
                <a:srgbClr val="000000"/>
              </a:solidFill>
              <a:prstDash val="solid"/>
              <a:round/>
              <a:headEnd/>
              <a:tailEnd/>
            </a:ln>
          </p:spPr>
          <p:txBody>
            <a:bodyPr/>
            <a:lstStyle/>
            <a:p>
              <a:endParaRPr lang="en-US">
                <a:solidFill>
                  <a:srgbClr val="FFFFFF"/>
                </a:solidFill>
              </a:endParaRPr>
            </a:p>
          </p:txBody>
        </p:sp>
        <p:sp>
          <p:nvSpPr>
            <p:cNvPr id="220420" name="Freeform 2479"/>
            <p:cNvSpPr>
              <a:spLocks/>
            </p:cNvSpPr>
            <p:nvPr/>
          </p:nvSpPr>
          <p:spPr bwMode="auto">
            <a:xfrm>
              <a:off x="3810" y="16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21" name="Freeform 2480"/>
            <p:cNvSpPr>
              <a:spLocks/>
            </p:cNvSpPr>
            <p:nvPr/>
          </p:nvSpPr>
          <p:spPr bwMode="auto">
            <a:xfrm>
              <a:off x="5074" y="291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78CA2B"/>
            </a:solidFill>
            <a:ln w="0">
              <a:solidFill>
                <a:srgbClr val="000000"/>
              </a:solidFill>
              <a:prstDash val="solid"/>
              <a:round/>
              <a:headEnd/>
              <a:tailEnd/>
            </a:ln>
          </p:spPr>
          <p:txBody>
            <a:bodyPr/>
            <a:lstStyle/>
            <a:p>
              <a:endParaRPr lang="en-US">
                <a:solidFill>
                  <a:srgbClr val="FFFFFF"/>
                </a:solidFill>
              </a:endParaRPr>
            </a:p>
          </p:txBody>
        </p:sp>
        <p:sp>
          <p:nvSpPr>
            <p:cNvPr id="220422" name="Freeform 2481"/>
            <p:cNvSpPr>
              <a:spLocks/>
            </p:cNvSpPr>
            <p:nvPr/>
          </p:nvSpPr>
          <p:spPr bwMode="auto">
            <a:xfrm>
              <a:off x="5074" y="291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23" name="Freeform 2482"/>
            <p:cNvSpPr>
              <a:spLocks/>
            </p:cNvSpPr>
            <p:nvPr/>
          </p:nvSpPr>
          <p:spPr bwMode="auto">
            <a:xfrm>
              <a:off x="4639" y="16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B4DC18"/>
            </a:solidFill>
            <a:ln w="0">
              <a:solidFill>
                <a:srgbClr val="000000"/>
              </a:solidFill>
              <a:prstDash val="solid"/>
              <a:round/>
              <a:headEnd/>
              <a:tailEnd/>
            </a:ln>
          </p:spPr>
          <p:txBody>
            <a:bodyPr/>
            <a:lstStyle/>
            <a:p>
              <a:endParaRPr lang="en-US">
                <a:solidFill>
                  <a:srgbClr val="FFFFFF"/>
                </a:solidFill>
              </a:endParaRPr>
            </a:p>
          </p:txBody>
        </p:sp>
        <p:sp>
          <p:nvSpPr>
            <p:cNvPr id="220424" name="Freeform 2483"/>
            <p:cNvSpPr>
              <a:spLocks/>
            </p:cNvSpPr>
            <p:nvPr/>
          </p:nvSpPr>
          <p:spPr bwMode="auto">
            <a:xfrm>
              <a:off x="4639" y="16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25" name="Freeform 2484"/>
            <p:cNvSpPr>
              <a:spLocks/>
            </p:cNvSpPr>
            <p:nvPr/>
          </p:nvSpPr>
          <p:spPr bwMode="auto">
            <a:xfrm>
              <a:off x="3519" y="270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DDC07"/>
            </a:solidFill>
            <a:ln w="0">
              <a:solidFill>
                <a:srgbClr val="000000"/>
              </a:solidFill>
              <a:prstDash val="solid"/>
              <a:round/>
              <a:headEnd/>
              <a:tailEnd/>
            </a:ln>
          </p:spPr>
          <p:txBody>
            <a:bodyPr/>
            <a:lstStyle/>
            <a:p>
              <a:endParaRPr lang="en-US">
                <a:solidFill>
                  <a:srgbClr val="FFFFFF"/>
                </a:solidFill>
              </a:endParaRPr>
            </a:p>
          </p:txBody>
        </p:sp>
        <p:sp>
          <p:nvSpPr>
            <p:cNvPr id="220426" name="Freeform 2485"/>
            <p:cNvSpPr>
              <a:spLocks/>
            </p:cNvSpPr>
            <p:nvPr/>
          </p:nvSpPr>
          <p:spPr bwMode="auto">
            <a:xfrm>
              <a:off x="3519" y="270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27" name="Freeform 2486"/>
            <p:cNvSpPr>
              <a:spLocks/>
            </p:cNvSpPr>
            <p:nvPr/>
          </p:nvSpPr>
          <p:spPr bwMode="auto">
            <a:xfrm>
              <a:off x="4971" y="310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0" y="61"/>
                  </a:cubicBezTo>
                  <a:cubicBezTo>
                    <a:pt x="14" y="61"/>
                    <a:pt x="0" y="47"/>
                    <a:pt x="0" y="30"/>
                  </a:cubicBezTo>
                  <a:cubicBezTo>
                    <a:pt x="0" y="14"/>
                    <a:pt x="14" y="0"/>
                    <a:pt x="30" y="0"/>
                  </a:cubicBezTo>
                  <a:cubicBezTo>
                    <a:pt x="47" y="0"/>
                    <a:pt x="61" y="14"/>
                    <a:pt x="61" y="30"/>
                  </a:cubicBezTo>
                  <a:close/>
                </a:path>
              </a:pathLst>
            </a:custGeom>
            <a:solidFill>
              <a:srgbClr val="7ECC29"/>
            </a:solidFill>
            <a:ln w="0">
              <a:solidFill>
                <a:srgbClr val="000000"/>
              </a:solidFill>
              <a:prstDash val="solid"/>
              <a:round/>
              <a:headEnd/>
              <a:tailEnd/>
            </a:ln>
          </p:spPr>
          <p:txBody>
            <a:bodyPr/>
            <a:lstStyle/>
            <a:p>
              <a:endParaRPr lang="en-US">
                <a:solidFill>
                  <a:srgbClr val="FFFFFF"/>
                </a:solidFill>
              </a:endParaRPr>
            </a:p>
          </p:txBody>
        </p:sp>
        <p:sp>
          <p:nvSpPr>
            <p:cNvPr id="220428" name="Freeform 2487"/>
            <p:cNvSpPr>
              <a:spLocks/>
            </p:cNvSpPr>
            <p:nvPr/>
          </p:nvSpPr>
          <p:spPr bwMode="auto">
            <a:xfrm>
              <a:off x="4971" y="310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0" y="61"/>
                  </a:cubicBezTo>
                  <a:cubicBezTo>
                    <a:pt x="14" y="61"/>
                    <a:pt x="0" y="47"/>
                    <a:pt x="0" y="30"/>
                  </a:cubicBezTo>
                  <a:cubicBezTo>
                    <a:pt x="0" y="14"/>
                    <a:pt x="14" y="0"/>
                    <a:pt x="30" y="0"/>
                  </a:cubicBezTo>
                  <a:cubicBezTo>
                    <a:pt x="47"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29" name="Freeform 2488"/>
            <p:cNvSpPr>
              <a:spLocks/>
            </p:cNvSpPr>
            <p:nvPr/>
          </p:nvSpPr>
          <p:spPr bwMode="auto">
            <a:xfrm>
              <a:off x="3339" y="28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3AB73F"/>
            </a:solidFill>
            <a:ln w="0">
              <a:solidFill>
                <a:srgbClr val="000000"/>
              </a:solidFill>
              <a:prstDash val="solid"/>
              <a:round/>
              <a:headEnd/>
              <a:tailEnd/>
            </a:ln>
          </p:spPr>
          <p:txBody>
            <a:bodyPr/>
            <a:lstStyle/>
            <a:p>
              <a:endParaRPr lang="en-US">
                <a:solidFill>
                  <a:srgbClr val="FFFFFF"/>
                </a:solidFill>
              </a:endParaRPr>
            </a:p>
          </p:txBody>
        </p:sp>
        <p:sp>
          <p:nvSpPr>
            <p:cNvPr id="220430" name="Freeform 2489"/>
            <p:cNvSpPr>
              <a:spLocks/>
            </p:cNvSpPr>
            <p:nvPr/>
          </p:nvSpPr>
          <p:spPr bwMode="auto">
            <a:xfrm>
              <a:off x="3339" y="28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31" name="Freeform 2490"/>
            <p:cNvSpPr>
              <a:spLocks/>
            </p:cNvSpPr>
            <p:nvPr/>
          </p:nvSpPr>
          <p:spPr bwMode="auto">
            <a:xfrm>
              <a:off x="4690" y="2419"/>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432" name="Freeform 2491"/>
            <p:cNvSpPr>
              <a:spLocks/>
            </p:cNvSpPr>
            <p:nvPr/>
          </p:nvSpPr>
          <p:spPr bwMode="auto">
            <a:xfrm>
              <a:off x="4690" y="2419"/>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33" name="Freeform 2492"/>
            <p:cNvSpPr>
              <a:spLocks/>
            </p:cNvSpPr>
            <p:nvPr/>
          </p:nvSpPr>
          <p:spPr bwMode="auto">
            <a:xfrm>
              <a:off x="4320" y="19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03A22"/>
            </a:solidFill>
            <a:ln w="0">
              <a:solidFill>
                <a:srgbClr val="000000"/>
              </a:solidFill>
              <a:prstDash val="solid"/>
              <a:round/>
              <a:headEnd/>
              <a:tailEnd/>
            </a:ln>
          </p:spPr>
          <p:txBody>
            <a:bodyPr/>
            <a:lstStyle/>
            <a:p>
              <a:endParaRPr lang="en-US">
                <a:solidFill>
                  <a:srgbClr val="FFFFFF"/>
                </a:solidFill>
              </a:endParaRPr>
            </a:p>
          </p:txBody>
        </p:sp>
        <p:sp>
          <p:nvSpPr>
            <p:cNvPr id="220434" name="Freeform 2493"/>
            <p:cNvSpPr>
              <a:spLocks/>
            </p:cNvSpPr>
            <p:nvPr/>
          </p:nvSpPr>
          <p:spPr bwMode="auto">
            <a:xfrm>
              <a:off x="4320" y="19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35" name="Freeform 2494"/>
            <p:cNvSpPr>
              <a:spLocks/>
            </p:cNvSpPr>
            <p:nvPr/>
          </p:nvSpPr>
          <p:spPr bwMode="auto">
            <a:xfrm>
              <a:off x="4447" y="16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9AE16"/>
            </a:solidFill>
            <a:ln w="0">
              <a:solidFill>
                <a:srgbClr val="000000"/>
              </a:solidFill>
              <a:prstDash val="solid"/>
              <a:round/>
              <a:headEnd/>
              <a:tailEnd/>
            </a:ln>
          </p:spPr>
          <p:txBody>
            <a:bodyPr/>
            <a:lstStyle/>
            <a:p>
              <a:endParaRPr lang="en-US">
                <a:solidFill>
                  <a:srgbClr val="FFFFFF"/>
                </a:solidFill>
              </a:endParaRPr>
            </a:p>
          </p:txBody>
        </p:sp>
        <p:sp>
          <p:nvSpPr>
            <p:cNvPr id="220436" name="Freeform 2495"/>
            <p:cNvSpPr>
              <a:spLocks/>
            </p:cNvSpPr>
            <p:nvPr/>
          </p:nvSpPr>
          <p:spPr bwMode="auto">
            <a:xfrm>
              <a:off x="4447" y="162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37" name="Freeform 2496"/>
            <p:cNvSpPr>
              <a:spLocks/>
            </p:cNvSpPr>
            <p:nvPr/>
          </p:nvSpPr>
          <p:spPr bwMode="auto">
            <a:xfrm>
              <a:off x="3321" y="2884"/>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3AB73F"/>
            </a:solidFill>
            <a:ln w="0">
              <a:solidFill>
                <a:srgbClr val="000000"/>
              </a:solidFill>
              <a:prstDash val="solid"/>
              <a:round/>
              <a:headEnd/>
              <a:tailEnd/>
            </a:ln>
          </p:spPr>
          <p:txBody>
            <a:bodyPr/>
            <a:lstStyle/>
            <a:p>
              <a:endParaRPr lang="en-US">
                <a:solidFill>
                  <a:srgbClr val="FFFFFF"/>
                </a:solidFill>
              </a:endParaRPr>
            </a:p>
          </p:txBody>
        </p:sp>
        <p:sp>
          <p:nvSpPr>
            <p:cNvPr id="220438" name="Freeform 2497"/>
            <p:cNvSpPr>
              <a:spLocks/>
            </p:cNvSpPr>
            <p:nvPr/>
          </p:nvSpPr>
          <p:spPr bwMode="auto">
            <a:xfrm>
              <a:off x="3321" y="2884"/>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39" name="Freeform 2498"/>
            <p:cNvSpPr>
              <a:spLocks/>
            </p:cNvSpPr>
            <p:nvPr/>
          </p:nvSpPr>
          <p:spPr bwMode="auto">
            <a:xfrm>
              <a:off x="3753" y="176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FCC29"/>
            </a:solidFill>
            <a:ln w="0">
              <a:solidFill>
                <a:srgbClr val="000000"/>
              </a:solidFill>
              <a:prstDash val="solid"/>
              <a:round/>
              <a:headEnd/>
              <a:tailEnd/>
            </a:ln>
          </p:spPr>
          <p:txBody>
            <a:bodyPr/>
            <a:lstStyle/>
            <a:p>
              <a:endParaRPr lang="en-US">
                <a:solidFill>
                  <a:srgbClr val="FFFFFF"/>
                </a:solidFill>
              </a:endParaRPr>
            </a:p>
          </p:txBody>
        </p:sp>
        <p:sp>
          <p:nvSpPr>
            <p:cNvPr id="220440" name="Freeform 2499"/>
            <p:cNvSpPr>
              <a:spLocks/>
            </p:cNvSpPr>
            <p:nvPr/>
          </p:nvSpPr>
          <p:spPr bwMode="auto">
            <a:xfrm>
              <a:off x="3753" y="176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41" name="Freeform 2500"/>
            <p:cNvSpPr>
              <a:spLocks/>
            </p:cNvSpPr>
            <p:nvPr/>
          </p:nvSpPr>
          <p:spPr bwMode="auto">
            <a:xfrm>
              <a:off x="3449" y="153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88CF26"/>
            </a:solidFill>
            <a:ln w="0">
              <a:solidFill>
                <a:srgbClr val="000000"/>
              </a:solidFill>
              <a:prstDash val="solid"/>
              <a:round/>
              <a:headEnd/>
              <a:tailEnd/>
            </a:ln>
          </p:spPr>
          <p:txBody>
            <a:bodyPr/>
            <a:lstStyle/>
            <a:p>
              <a:endParaRPr lang="en-US">
                <a:solidFill>
                  <a:srgbClr val="FFFFFF"/>
                </a:solidFill>
              </a:endParaRPr>
            </a:p>
          </p:txBody>
        </p:sp>
        <p:sp>
          <p:nvSpPr>
            <p:cNvPr id="220442" name="Freeform 2501"/>
            <p:cNvSpPr>
              <a:spLocks/>
            </p:cNvSpPr>
            <p:nvPr/>
          </p:nvSpPr>
          <p:spPr bwMode="auto">
            <a:xfrm>
              <a:off x="3449" y="153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43" name="Freeform 2502"/>
            <p:cNvSpPr>
              <a:spLocks/>
            </p:cNvSpPr>
            <p:nvPr/>
          </p:nvSpPr>
          <p:spPr bwMode="auto">
            <a:xfrm>
              <a:off x="4677" y="239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EE2A23"/>
            </a:solidFill>
            <a:ln w="0">
              <a:solidFill>
                <a:srgbClr val="000000"/>
              </a:solidFill>
              <a:prstDash val="solid"/>
              <a:round/>
              <a:headEnd/>
              <a:tailEnd/>
            </a:ln>
          </p:spPr>
          <p:txBody>
            <a:bodyPr/>
            <a:lstStyle/>
            <a:p>
              <a:endParaRPr lang="en-US">
                <a:solidFill>
                  <a:srgbClr val="FFFFFF"/>
                </a:solidFill>
              </a:endParaRPr>
            </a:p>
          </p:txBody>
        </p:sp>
        <p:sp>
          <p:nvSpPr>
            <p:cNvPr id="220444" name="Freeform 2503"/>
            <p:cNvSpPr>
              <a:spLocks/>
            </p:cNvSpPr>
            <p:nvPr/>
          </p:nvSpPr>
          <p:spPr bwMode="auto">
            <a:xfrm>
              <a:off x="4677" y="239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45" name="Freeform 2504"/>
            <p:cNvSpPr>
              <a:spLocks/>
            </p:cNvSpPr>
            <p:nvPr/>
          </p:nvSpPr>
          <p:spPr bwMode="auto">
            <a:xfrm>
              <a:off x="3388" y="3566"/>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85CE27"/>
            </a:solidFill>
            <a:ln w="0">
              <a:solidFill>
                <a:srgbClr val="000000"/>
              </a:solidFill>
              <a:prstDash val="solid"/>
              <a:round/>
              <a:headEnd/>
              <a:tailEnd/>
            </a:ln>
          </p:spPr>
          <p:txBody>
            <a:bodyPr/>
            <a:lstStyle/>
            <a:p>
              <a:endParaRPr lang="en-US">
                <a:solidFill>
                  <a:srgbClr val="FFFFFF"/>
                </a:solidFill>
              </a:endParaRPr>
            </a:p>
          </p:txBody>
        </p:sp>
        <p:sp>
          <p:nvSpPr>
            <p:cNvPr id="220446" name="Freeform 2505"/>
            <p:cNvSpPr>
              <a:spLocks/>
            </p:cNvSpPr>
            <p:nvPr/>
          </p:nvSpPr>
          <p:spPr bwMode="auto">
            <a:xfrm>
              <a:off x="3388" y="3566"/>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47" name="Freeform 2506"/>
            <p:cNvSpPr>
              <a:spLocks/>
            </p:cNvSpPr>
            <p:nvPr/>
          </p:nvSpPr>
          <p:spPr bwMode="auto">
            <a:xfrm>
              <a:off x="4171" y="201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220448" name="Freeform 2507"/>
            <p:cNvSpPr>
              <a:spLocks/>
            </p:cNvSpPr>
            <p:nvPr/>
          </p:nvSpPr>
          <p:spPr bwMode="auto">
            <a:xfrm>
              <a:off x="4171" y="201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49" name="Freeform 2508"/>
            <p:cNvSpPr>
              <a:spLocks/>
            </p:cNvSpPr>
            <p:nvPr/>
          </p:nvSpPr>
          <p:spPr bwMode="auto">
            <a:xfrm>
              <a:off x="5297" y="29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4CD27"/>
            </a:solidFill>
            <a:ln w="0">
              <a:solidFill>
                <a:srgbClr val="000000"/>
              </a:solidFill>
              <a:prstDash val="solid"/>
              <a:round/>
              <a:headEnd/>
              <a:tailEnd/>
            </a:ln>
          </p:spPr>
          <p:txBody>
            <a:bodyPr/>
            <a:lstStyle/>
            <a:p>
              <a:endParaRPr lang="en-US">
                <a:solidFill>
                  <a:srgbClr val="FFFFFF"/>
                </a:solidFill>
              </a:endParaRPr>
            </a:p>
          </p:txBody>
        </p:sp>
        <p:sp>
          <p:nvSpPr>
            <p:cNvPr id="220450" name="Freeform 2509"/>
            <p:cNvSpPr>
              <a:spLocks/>
            </p:cNvSpPr>
            <p:nvPr/>
          </p:nvSpPr>
          <p:spPr bwMode="auto">
            <a:xfrm>
              <a:off x="5297" y="29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51" name="Freeform 2510"/>
            <p:cNvSpPr>
              <a:spLocks/>
            </p:cNvSpPr>
            <p:nvPr/>
          </p:nvSpPr>
          <p:spPr bwMode="auto">
            <a:xfrm>
              <a:off x="3796" y="307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solidFill>
              <a:srgbClr val="A9D81B"/>
            </a:solidFill>
            <a:ln w="0">
              <a:solidFill>
                <a:srgbClr val="000000"/>
              </a:solidFill>
              <a:prstDash val="solid"/>
              <a:round/>
              <a:headEnd/>
              <a:tailEnd/>
            </a:ln>
          </p:spPr>
          <p:txBody>
            <a:bodyPr/>
            <a:lstStyle/>
            <a:p>
              <a:endParaRPr lang="en-US">
                <a:solidFill>
                  <a:srgbClr val="FFFFFF"/>
                </a:solidFill>
              </a:endParaRPr>
            </a:p>
          </p:txBody>
        </p:sp>
        <p:sp>
          <p:nvSpPr>
            <p:cNvPr id="220452" name="Freeform 2511"/>
            <p:cNvSpPr>
              <a:spLocks/>
            </p:cNvSpPr>
            <p:nvPr/>
          </p:nvSpPr>
          <p:spPr bwMode="auto">
            <a:xfrm>
              <a:off x="3796" y="307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53" name="Freeform 2512"/>
            <p:cNvSpPr>
              <a:spLocks/>
            </p:cNvSpPr>
            <p:nvPr/>
          </p:nvSpPr>
          <p:spPr bwMode="auto">
            <a:xfrm>
              <a:off x="5087" y="2569"/>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454" name="Freeform 2513"/>
            <p:cNvSpPr>
              <a:spLocks/>
            </p:cNvSpPr>
            <p:nvPr/>
          </p:nvSpPr>
          <p:spPr bwMode="auto">
            <a:xfrm>
              <a:off x="5087" y="2569"/>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grpSp>
      <p:grpSp>
        <p:nvGrpSpPr>
          <p:cNvPr id="78850" name="Group 4"/>
          <p:cNvGrpSpPr>
            <a:grpSpLocks noChangeAspect="1"/>
          </p:cNvGrpSpPr>
          <p:nvPr/>
        </p:nvGrpSpPr>
        <p:grpSpPr bwMode="auto">
          <a:xfrm>
            <a:off x="155575" y="1801813"/>
            <a:ext cx="4389438" cy="4389437"/>
            <a:chOff x="98" y="1135"/>
            <a:chExt cx="2765" cy="2765"/>
          </a:xfrm>
        </p:grpSpPr>
        <p:sp>
          <p:nvSpPr>
            <p:cNvPr id="78859" name="AutoShape 3"/>
            <p:cNvSpPr>
              <a:spLocks noChangeAspect="1" noChangeArrowheads="1" noTextEdit="1"/>
            </p:cNvSpPr>
            <p:nvPr/>
          </p:nvSpPr>
          <p:spPr bwMode="auto">
            <a:xfrm>
              <a:off x="98" y="1135"/>
              <a:ext cx="2765" cy="27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solidFill>
                  <a:srgbClr val="FFFFFF"/>
                </a:solidFill>
              </a:endParaRPr>
            </a:p>
          </p:txBody>
        </p:sp>
        <p:grpSp>
          <p:nvGrpSpPr>
            <p:cNvPr id="78860" name="Group 205"/>
            <p:cNvGrpSpPr>
              <a:grpSpLocks/>
            </p:cNvGrpSpPr>
            <p:nvPr/>
          </p:nvGrpSpPr>
          <p:grpSpPr bwMode="auto">
            <a:xfrm>
              <a:off x="98" y="1132"/>
              <a:ext cx="2769" cy="2768"/>
              <a:chOff x="98" y="1132"/>
              <a:chExt cx="2769" cy="2768"/>
            </a:xfrm>
          </p:grpSpPr>
          <p:sp>
            <p:nvSpPr>
              <p:cNvPr id="220201" name="Freeform 5"/>
              <p:cNvSpPr>
                <a:spLocks/>
              </p:cNvSpPr>
              <p:nvPr/>
            </p:nvSpPr>
            <p:spPr bwMode="auto">
              <a:xfrm>
                <a:off x="98" y="1132"/>
                <a:ext cx="2769" cy="2768"/>
              </a:xfrm>
              <a:custGeom>
                <a:avLst/>
                <a:gdLst>
                  <a:gd name="T0" fmla="*/ 0 w 7826"/>
                  <a:gd name="T1" fmla="*/ 0 h 8119"/>
                  <a:gd name="T2" fmla="*/ 0 w 7826"/>
                  <a:gd name="T3" fmla="*/ 0 h 8119"/>
                  <a:gd name="T4" fmla="*/ 1 w 7826"/>
                  <a:gd name="T5" fmla="*/ 0 h 8119"/>
                  <a:gd name="T6" fmla="*/ 1 w 7826"/>
                  <a:gd name="T7" fmla="*/ 0 h 8119"/>
                  <a:gd name="T8" fmla="*/ 0 w 7826"/>
                  <a:gd name="T9" fmla="*/ 0 h 8119"/>
                  <a:gd name="T10" fmla="*/ 0 w 7826"/>
                  <a:gd name="T11" fmla="*/ 0 h 8119"/>
                  <a:gd name="T12" fmla="*/ 0 w 7826"/>
                  <a:gd name="T13" fmla="*/ 0 h 81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26" h="8119">
                    <a:moveTo>
                      <a:pt x="0" y="0"/>
                    </a:moveTo>
                    <a:lnTo>
                      <a:pt x="0" y="0"/>
                    </a:lnTo>
                    <a:lnTo>
                      <a:pt x="7826" y="0"/>
                    </a:lnTo>
                    <a:lnTo>
                      <a:pt x="7826" y="8119"/>
                    </a:lnTo>
                    <a:lnTo>
                      <a:pt x="0" y="8119"/>
                    </a:lnTo>
                    <a:lnTo>
                      <a:pt x="0" y="0"/>
                    </a:lnTo>
                    <a:close/>
                  </a:path>
                </a:pathLst>
              </a:custGeom>
              <a:solidFill>
                <a:srgbClr val="FFFFFF"/>
              </a:solidFill>
              <a:ln w="0">
                <a:solidFill>
                  <a:srgbClr val="000000"/>
                </a:solidFill>
                <a:prstDash val="solid"/>
                <a:round/>
                <a:headEnd/>
                <a:tailEnd/>
              </a:ln>
            </p:spPr>
            <p:txBody>
              <a:bodyPr/>
              <a:lstStyle/>
              <a:p>
                <a:endParaRPr lang="en-US">
                  <a:solidFill>
                    <a:srgbClr val="FFFFFF"/>
                  </a:solidFill>
                </a:endParaRPr>
              </a:p>
            </p:txBody>
          </p:sp>
          <p:sp>
            <p:nvSpPr>
              <p:cNvPr id="220202" name="Freeform 6"/>
              <p:cNvSpPr>
                <a:spLocks/>
              </p:cNvSpPr>
              <p:nvPr/>
            </p:nvSpPr>
            <p:spPr bwMode="auto">
              <a:xfrm>
                <a:off x="144" y="1155"/>
                <a:ext cx="21" cy="21"/>
              </a:xfrm>
              <a:custGeom>
                <a:avLst/>
                <a:gdLst>
                  <a:gd name="T0" fmla="*/ 0 w 60"/>
                  <a:gd name="T1" fmla="*/ 0 h 60"/>
                  <a:gd name="T2" fmla="*/ 0 w 60"/>
                  <a:gd name="T3" fmla="*/ 0 h 60"/>
                  <a:gd name="T4" fmla="*/ 0 w 60"/>
                  <a:gd name="T5" fmla="*/ 0 h 60"/>
                  <a:gd name="T6" fmla="*/ 0 w 60"/>
                  <a:gd name="T7" fmla="*/ 0 h 60"/>
                  <a:gd name="T8" fmla="*/ 0 w 60"/>
                  <a:gd name="T9" fmla="*/ 0 h 60"/>
                  <a:gd name="T10" fmla="*/ 0 w 60"/>
                  <a:gd name="T11" fmla="*/ 0 h 60"/>
                  <a:gd name="T12" fmla="*/ 0 w 60"/>
                  <a:gd name="T13" fmla="*/ 0 h 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0">
                    <a:moveTo>
                      <a:pt x="60" y="30"/>
                    </a:moveTo>
                    <a:lnTo>
                      <a:pt x="60" y="30"/>
                    </a:lnTo>
                    <a:cubicBezTo>
                      <a:pt x="60" y="46"/>
                      <a:pt x="46" y="60"/>
                      <a:pt x="30" y="60"/>
                    </a:cubicBezTo>
                    <a:cubicBezTo>
                      <a:pt x="13" y="60"/>
                      <a:pt x="0" y="46"/>
                      <a:pt x="0" y="30"/>
                    </a:cubicBezTo>
                    <a:cubicBezTo>
                      <a:pt x="0" y="13"/>
                      <a:pt x="13" y="0"/>
                      <a:pt x="30" y="0"/>
                    </a:cubicBezTo>
                    <a:cubicBezTo>
                      <a:pt x="46" y="0"/>
                      <a:pt x="60" y="13"/>
                      <a:pt x="60" y="3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203" name="Freeform 7"/>
              <p:cNvSpPr>
                <a:spLocks/>
              </p:cNvSpPr>
              <p:nvPr/>
            </p:nvSpPr>
            <p:spPr bwMode="auto">
              <a:xfrm>
                <a:off x="105" y="1183"/>
                <a:ext cx="99" cy="95"/>
              </a:xfrm>
              <a:custGeom>
                <a:avLst/>
                <a:gdLst>
                  <a:gd name="T0" fmla="*/ 0 w 280"/>
                  <a:gd name="T1" fmla="*/ 0 h 280"/>
                  <a:gd name="T2" fmla="*/ 0 w 280"/>
                  <a:gd name="T3" fmla="*/ 0 h 280"/>
                  <a:gd name="T4" fmla="*/ 0 w 280"/>
                  <a:gd name="T5" fmla="*/ 0 h 280"/>
                  <a:gd name="T6" fmla="*/ 0 w 280"/>
                  <a:gd name="T7" fmla="*/ 0 h 280"/>
                  <a:gd name="T8" fmla="*/ 0 w 280"/>
                  <a:gd name="T9" fmla="*/ 0 h 280"/>
                  <a:gd name="T10" fmla="*/ 0 w 280"/>
                  <a:gd name="T11" fmla="*/ 0 h 280"/>
                  <a:gd name="T12" fmla="*/ 0 w 280"/>
                  <a:gd name="T13" fmla="*/ 0 h 2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0" h="280">
                    <a:moveTo>
                      <a:pt x="280" y="140"/>
                    </a:moveTo>
                    <a:lnTo>
                      <a:pt x="280" y="140"/>
                    </a:lnTo>
                    <a:cubicBezTo>
                      <a:pt x="280" y="217"/>
                      <a:pt x="217" y="280"/>
                      <a:pt x="140" y="280"/>
                    </a:cubicBezTo>
                    <a:cubicBezTo>
                      <a:pt x="62" y="280"/>
                      <a:pt x="0" y="217"/>
                      <a:pt x="0" y="140"/>
                    </a:cubicBezTo>
                    <a:cubicBezTo>
                      <a:pt x="0" y="62"/>
                      <a:pt x="62" y="0"/>
                      <a:pt x="140" y="0"/>
                    </a:cubicBezTo>
                    <a:cubicBezTo>
                      <a:pt x="217" y="0"/>
                      <a:pt x="280" y="62"/>
                      <a:pt x="280" y="14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204" name="Freeform 8"/>
              <p:cNvSpPr>
                <a:spLocks noEditPoints="1"/>
              </p:cNvSpPr>
              <p:nvPr/>
            </p:nvSpPr>
            <p:spPr bwMode="auto">
              <a:xfrm>
                <a:off x="217" y="1151"/>
                <a:ext cx="83" cy="27"/>
              </a:xfrm>
              <a:custGeom>
                <a:avLst/>
                <a:gdLst>
                  <a:gd name="T0" fmla="*/ 0 w 235"/>
                  <a:gd name="T1" fmla="*/ 0 h 79"/>
                  <a:gd name="T2" fmla="*/ 0 w 235"/>
                  <a:gd name="T3" fmla="*/ 0 h 79"/>
                  <a:gd name="T4" fmla="*/ 0 w 235"/>
                  <a:gd name="T5" fmla="*/ 0 h 79"/>
                  <a:gd name="T6" fmla="*/ 0 w 235"/>
                  <a:gd name="T7" fmla="*/ 0 h 79"/>
                  <a:gd name="T8" fmla="*/ 0 w 235"/>
                  <a:gd name="T9" fmla="*/ 0 h 79"/>
                  <a:gd name="T10" fmla="*/ 0 w 235"/>
                  <a:gd name="T11" fmla="*/ 0 h 79"/>
                  <a:gd name="T12" fmla="*/ 0 w 235"/>
                  <a:gd name="T13" fmla="*/ 0 h 79"/>
                  <a:gd name="T14" fmla="*/ 0 w 235"/>
                  <a:gd name="T15" fmla="*/ 0 h 79"/>
                  <a:gd name="T16" fmla="*/ 0 w 235"/>
                  <a:gd name="T17" fmla="*/ 0 h 79"/>
                  <a:gd name="T18" fmla="*/ 0 w 235"/>
                  <a:gd name="T19" fmla="*/ 0 h 79"/>
                  <a:gd name="T20" fmla="*/ 0 w 235"/>
                  <a:gd name="T21" fmla="*/ 0 h 79"/>
                  <a:gd name="T22" fmla="*/ 0 w 235"/>
                  <a:gd name="T23" fmla="*/ 0 h 79"/>
                  <a:gd name="T24" fmla="*/ 0 w 235"/>
                  <a:gd name="T25" fmla="*/ 0 h 79"/>
                  <a:gd name="T26" fmla="*/ 0 w 235"/>
                  <a:gd name="T27" fmla="*/ 0 h 79"/>
                  <a:gd name="T28" fmla="*/ 0 w 235"/>
                  <a:gd name="T29" fmla="*/ 0 h 79"/>
                  <a:gd name="T30" fmla="*/ 0 w 235"/>
                  <a:gd name="T31" fmla="*/ 0 h 79"/>
                  <a:gd name="T32" fmla="*/ 0 w 235"/>
                  <a:gd name="T33" fmla="*/ 0 h 79"/>
                  <a:gd name="T34" fmla="*/ 0 w 235"/>
                  <a:gd name="T35" fmla="*/ 0 h 79"/>
                  <a:gd name="T36" fmla="*/ 0 w 235"/>
                  <a:gd name="T37" fmla="*/ 0 h 79"/>
                  <a:gd name="T38" fmla="*/ 0 w 235"/>
                  <a:gd name="T39" fmla="*/ 0 h 79"/>
                  <a:gd name="T40" fmla="*/ 0 w 235"/>
                  <a:gd name="T41" fmla="*/ 0 h 79"/>
                  <a:gd name="T42" fmla="*/ 0 w 235"/>
                  <a:gd name="T43" fmla="*/ 0 h 79"/>
                  <a:gd name="T44" fmla="*/ 0 w 235"/>
                  <a:gd name="T45" fmla="*/ 0 h 79"/>
                  <a:gd name="T46" fmla="*/ 0 w 235"/>
                  <a:gd name="T47" fmla="*/ 0 h 79"/>
                  <a:gd name="T48" fmla="*/ 0 w 235"/>
                  <a:gd name="T49" fmla="*/ 0 h 79"/>
                  <a:gd name="T50" fmla="*/ 0 w 235"/>
                  <a:gd name="T51" fmla="*/ 0 h 79"/>
                  <a:gd name="T52" fmla="*/ 0 w 235"/>
                  <a:gd name="T53" fmla="*/ 0 h 79"/>
                  <a:gd name="T54" fmla="*/ 0 w 235"/>
                  <a:gd name="T55" fmla="*/ 0 h 79"/>
                  <a:gd name="T56" fmla="*/ 0 w 235"/>
                  <a:gd name="T57" fmla="*/ 0 h 79"/>
                  <a:gd name="T58" fmla="*/ 0 w 235"/>
                  <a:gd name="T59" fmla="*/ 0 h 79"/>
                  <a:gd name="T60" fmla="*/ 0 w 235"/>
                  <a:gd name="T61" fmla="*/ 0 h 79"/>
                  <a:gd name="T62" fmla="*/ 0 w 235"/>
                  <a:gd name="T63" fmla="*/ 0 h 7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5" h="79">
                    <a:moveTo>
                      <a:pt x="0" y="78"/>
                    </a:moveTo>
                    <a:lnTo>
                      <a:pt x="0" y="78"/>
                    </a:lnTo>
                    <a:lnTo>
                      <a:pt x="0" y="70"/>
                    </a:lnTo>
                    <a:lnTo>
                      <a:pt x="14" y="70"/>
                    </a:lnTo>
                    <a:lnTo>
                      <a:pt x="14" y="13"/>
                    </a:lnTo>
                    <a:lnTo>
                      <a:pt x="0" y="17"/>
                    </a:lnTo>
                    <a:lnTo>
                      <a:pt x="0" y="9"/>
                    </a:lnTo>
                    <a:lnTo>
                      <a:pt x="24" y="3"/>
                    </a:lnTo>
                    <a:lnTo>
                      <a:pt x="24" y="70"/>
                    </a:lnTo>
                    <a:lnTo>
                      <a:pt x="38" y="70"/>
                    </a:lnTo>
                    <a:lnTo>
                      <a:pt x="38" y="78"/>
                    </a:lnTo>
                    <a:lnTo>
                      <a:pt x="0" y="78"/>
                    </a:lnTo>
                    <a:close/>
                    <a:moveTo>
                      <a:pt x="110" y="79"/>
                    </a:moveTo>
                    <a:lnTo>
                      <a:pt x="110" y="79"/>
                    </a:lnTo>
                    <a:cubicBezTo>
                      <a:pt x="99" y="79"/>
                      <a:pt x="92" y="71"/>
                      <a:pt x="92" y="71"/>
                    </a:cubicBezTo>
                    <a:cubicBezTo>
                      <a:pt x="85" y="63"/>
                      <a:pt x="85" y="51"/>
                      <a:pt x="85" y="51"/>
                    </a:cubicBezTo>
                    <a:cubicBezTo>
                      <a:pt x="85" y="38"/>
                      <a:pt x="92" y="31"/>
                      <a:pt x="92" y="31"/>
                    </a:cubicBezTo>
                    <a:cubicBezTo>
                      <a:pt x="99" y="23"/>
                      <a:pt x="112" y="23"/>
                      <a:pt x="112" y="23"/>
                    </a:cubicBezTo>
                    <a:cubicBezTo>
                      <a:pt x="118" y="23"/>
                      <a:pt x="126" y="25"/>
                      <a:pt x="126" y="25"/>
                    </a:cubicBezTo>
                    <a:lnTo>
                      <a:pt x="126" y="33"/>
                    </a:lnTo>
                    <a:cubicBezTo>
                      <a:pt x="117" y="31"/>
                      <a:pt x="112" y="31"/>
                      <a:pt x="112" y="31"/>
                    </a:cubicBezTo>
                    <a:cubicBezTo>
                      <a:pt x="105" y="31"/>
                      <a:pt x="100" y="36"/>
                      <a:pt x="100" y="36"/>
                    </a:cubicBezTo>
                    <a:cubicBezTo>
                      <a:pt x="96" y="42"/>
                      <a:pt x="96" y="51"/>
                      <a:pt x="96" y="51"/>
                    </a:cubicBezTo>
                    <a:cubicBezTo>
                      <a:pt x="96" y="60"/>
                      <a:pt x="101" y="65"/>
                      <a:pt x="101" y="65"/>
                    </a:cubicBezTo>
                    <a:cubicBezTo>
                      <a:pt x="105" y="71"/>
                      <a:pt x="113" y="71"/>
                      <a:pt x="113" y="71"/>
                    </a:cubicBezTo>
                    <a:cubicBezTo>
                      <a:pt x="119" y="71"/>
                      <a:pt x="126" y="68"/>
                      <a:pt x="126" y="68"/>
                    </a:cubicBezTo>
                    <a:lnTo>
                      <a:pt x="126" y="76"/>
                    </a:lnTo>
                    <a:cubicBezTo>
                      <a:pt x="117" y="79"/>
                      <a:pt x="110" y="79"/>
                      <a:pt x="110" y="79"/>
                    </a:cubicBezTo>
                    <a:close/>
                    <a:moveTo>
                      <a:pt x="180" y="76"/>
                    </a:moveTo>
                    <a:lnTo>
                      <a:pt x="180" y="76"/>
                    </a:lnTo>
                    <a:cubicBezTo>
                      <a:pt x="170" y="79"/>
                      <a:pt x="163" y="79"/>
                      <a:pt x="163" y="79"/>
                    </a:cubicBezTo>
                    <a:cubicBezTo>
                      <a:pt x="151" y="79"/>
                      <a:pt x="144" y="71"/>
                      <a:pt x="144" y="71"/>
                    </a:cubicBezTo>
                    <a:cubicBezTo>
                      <a:pt x="136" y="63"/>
                      <a:pt x="136" y="51"/>
                      <a:pt x="136" y="51"/>
                    </a:cubicBezTo>
                    <a:cubicBezTo>
                      <a:pt x="136" y="39"/>
                      <a:pt x="143" y="31"/>
                      <a:pt x="143" y="31"/>
                    </a:cubicBezTo>
                    <a:cubicBezTo>
                      <a:pt x="149" y="23"/>
                      <a:pt x="160" y="23"/>
                      <a:pt x="160" y="23"/>
                    </a:cubicBezTo>
                    <a:cubicBezTo>
                      <a:pt x="169" y="23"/>
                      <a:pt x="175" y="30"/>
                      <a:pt x="175" y="30"/>
                    </a:cubicBezTo>
                    <a:cubicBezTo>
                      <a:pt x="180" y="37"/>
                      <a:pt x="180" y="50"/>
                      <a:pt x="180" y="50"/>
                    </a:cubicBezTo>
                    <a:lnTo>
                      <a:pt x="180" y="53"/>
                    </a:lnTo>
                    <a:lnTo>
                      <a:pt x="146" y="53"/>
                    </a:lnTo>
                    <a:cubicBezTo>
                      <a:pt x="148" y="71"/>
                      <a:pt x="165" y="71"/>
                      <a:pt x="165" y="71"/>
                    </a:cubicBezTo>
                    <a:cubicBezTo>
                      <a:pt x="171" y="71"/>
                      <a:pt x="180" y="68"/>
                      <a:pt x="180" y="68"/>
                    </a:cubicBezTo>
                    <a:lnTo>
                      <a:pt x="180" y="76"/>
                    </a:lnTo>
                    <a:close/>
                    <a:moveTo>
                      <a:pt x="147" y="45"/>
                    </a:moveTo>
                    <a:lnTo>
                      <a:pt x="147" y="45"/>
                    </a:lnTo>
                    <a:lnTo>
                      <a:pt x="170" y="45"/>
                    </a:lnTo>
                    <a:cubicBezTo>
                      <a:pt x="170" y="30"/>
                      <a:pt x="159" y="30"/>
                      <a:pt x="159" y="30"/>
                    </a:cubicBezTo>
                    <a:cubicBezTo>
                      <a:pt x="148" y="30"/>
                      <a:pt x="147" y="45"/>
                      <a:pt x="147" y="45"/>
                    </a:cubicBezTo>
                    <a:close/>
                    <a:moveTo>
                      <a:pt x="196" y="78"/>
                    </a:moveTo>
                    <a:lnTo>
                      <a:pt x="196" y="78"/>
                    </a:lnTo>
                    <a:lnTo>
                      <a:pt x="196" y="0"/>
                    </a:lnTo>
                    <a:lnTo>
                      <a:pt x="206" y="0"/>
                    </a:lnTo>
                    <a:lnTo>
                      <a:pt x="206" y="78"/>
                    </a:lnTo>
                    <a:lnTo>
                      <a:pt x="196" y="78"/>
                    </a:lnTo>
                    <a:close/>
                    <a:moveTo>
                      <a:pt x="225" y="78"/>
                    </a:moveTo>
                    <a:lnTo>
                      <a:pt x="225" y="78"/>
                    </a:lnTo>
                    <a:lnTo>
                      <a:pt x="225" y="0"/>
                    </a:lnTo>
                    <a:lnTo>
                      <a:pt x="235" y="0"/>
                    </a:lnTo>
                    <a:lnTo>
                      <a:pt x="235" y="78"/>
                    </a:lnTo>
                    <a:lnTo>
                      <a:pt x="225" y="78"/>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205" name="Freeform 9"/>
              <p:cNvSpPr>
                <a:spLocks noEditPoints="1"/>
              </p:cNvSpPr>
              <p:nvPr/>
            </p:nvSpPr>
            <p:spPr bwMode="auto">
              <a:xfrm>
                <a:off x="214" y="1216"/>
                <a:ext cx="205" cy="32"/>
              </a:xfrm>
              <a:custGeom>
                <a:avLst/>
                <a:gdLst>
                  <a:gd name="T0" fmla="*/ 0 w 580"/>
                  <a:gd name="T1" fmla="*/ 0 h 93"/>
                  <a:gd name="T2" fmla="*/ 0 w 580"/>
                  <a:gd name="T3" fmla="*/ 0 h 93"/>
                  <a:gd name="T4" fmla="*/ 0 w 580"/>
                  <a:gd name="T5" fmla="*/ 0 h 93"/>
                  <a:gd name="T6" fmla="*/ 0 w 580"/>
                  <a:gd name="T7" fmla="*/ 0 h 93"/>
                  <a:gd name="T8" fmla="*/ 0 w 580"/>
                  <a:gd name="T9" fmla="*/ 0 h 93"/>
                  <a:gd name="T10" fmla="*/ 0 w 580"/>
                  <a:gd name="T11" fmla="*/ 0 h 93"/>
                  <a:gd name="T12" fmla="*/ 0 w 580"/>
                  <a:gd name="T13" fmla="*/ 0 h 93"/>
                  <a:gd name="T14" fmla="*/ 0 w 580"/>
                  <a:gd name="T15" fmla="*/ 0 h 93"/>
                  <a:gd name="T16" fmla="*/ 0 w 580"/>
                  <a:gd name="T17" fmla="*/ 0 h 93"/>
                  <a:gd name="T18" fmla="*/ 0 w 580"/>
                  <a:gd name="T19" fmla="*/ 0 h 93"/>
                  <a:gd name="T20" fmla="*/ 0 w 580"/>
                  <a:gd name="T21" fmla="*/ 0 h 93"/>
                  <a:gd name="T22" fmla="*/ 0 w 580"/>
                  <a:gd name="T23" fmla="*/ 0 h 93"/>
                  <a:gd name="T24" fmla="*/ 0 w 580"/>
                  <a:gd name="T25" fmla="*/ 0 h 93"/>
                  <a:gd name="T26" fmla="*/ 0 w 580"/>
                  <a:gd name="T27" fmla="*/ 0 h 93"/>
                  <a:gd name="T28" fmla="*/ 0 w 580"/>
                  <a:gd name="T29" fmla="*/ 0 h 93"/>
                  <a:gd name="T30" fmla="*/ 0 w 580"/>
                  <a:gd name="T31" fmla="*/ 0 h 93"/>
                  <a:gd name="T32" fmla="*/ 0 w 580"/>
                  <a:gd name="T33" fmla="*/ 0 h 93"/>
                  <a:gd name="T34" fmla="*/ 0 w 580"/>
                  <a:gd name="T35" fmla="*/ 0 h 93"/>
                  <a:gd name="T36" fmla="*/ 0 w 580"/>
                  <a:gd name="T37" fmla="*/ 0 h 93"/>
                  <a:gd name="T38" fmla="*/ 0 w 580"/>
                  <a:gd name="T39" fmla="*/ 0 h 93"/>
                  <a:gd name="T40" fmla="*/ 0 w 580"/>
                  <a:gd name="T41" fmla="*/ 0 h 93"/>
                  <a:gd name="T42" fmla="*/ 0 w 580"/>
                  <a:gd name="T43" fmla="*/ 0 h 93"/>
                  <a:gd name="T44" fmla="*/ 0 w 580"/>
                  <a:gd name="T45" fmla="*/ 0 h 93"/>
                  <a:gd name="T46" fmla="*/ 0 w 580"/>
                  <a:gd name="T47" fmla="*/ 0 h 93"/>
                  <a:gd name="T48" fmla="*/ 0 w 580"/>
                  <a:gd name="T49" fmla="*/ 0 h 93"/>
                  <a:gd name="T50" fmla="*/ 0 w 580"/>
                  <a:gd name="T51" fmla="*/ 0 h 93"/>
                  <a:gd name="T52" fmla="*/ 0 w 580"/>
                  <a:gd name="T53" fmla="*/ 0 h 93"/>
                  <a:gd name="T54" fmla="*/ 0 w 580"/>
                  <a:gd name="T55" fmla="*/ 0 h 93"/>
                  <a:gd name="T56" fmla="*/ 0 w 580"/>
                  <a:gd name="T57" fmla="*/ 0 h 93"/>
                  <a:gd name="T58" fmla="*/ 0 w 580"/>
                  <a:gd name="T59" fmla="*/ 0 h 93"/>
                  <a:gd name="T60" fmla="*/ 0 w 580"/>
                  <a:gd name="T61" fmla="*/ 0 h 93"/>
                  <a:gd name="T62" fmla="*/ 0 w 580"/>
                  <a:gd name="T63" fmla="*/ 0 h 93"/>
                  <a:gd name="T64" fmla="*/ 0 w 580"/>
                  <a:gd name="T65" fmla="*/ 0 h 93"/>
                  <a:gd name="T66" fmla="*/ 0 w 580"/>
                  <a:gd name="T67" fmla="*/ 0 h 93"/>
                  <a:gd name="T68" fmla="*/ 0 w 580"/>
                  <a:gd name="T69" fmla="*/ 0 h 93"/>
                  <a:gd name="T70" fmla="*/ 0 w 580"/>
                  <a:gd name="T71" fmla="*/ 0 h 93"/>
                  <a:gd name="T72" fmla="*/ 0 w 580"/>
                  <a:gd name="T73" fmla="*/ 0 h 93"/>
                  <a:gd name="T74" fmla="*/ 0 w 580"/>
                  <a:gd name="T75" fmla="*/ 0 h 93"/>
                  <a:gd name="T76" fmla="*/ 0 w 580"/>
                  <a:gd name="T77" fmla="*/ 0 h 93"/>
                  <a:gd name="T78" fmla="*/ 0 w 580"/>
                  <a:gd name="T79" fmla="*/ 0 h 93"/>
                  <a:gd name="T80" fmla="*/ 0 w 580"/>
                  <a:gd name="T81" fmla="*/ 0 h 93"/>
                  <a:gd name="T82" fmla="*/ 0 w 580"/>
                  <a:gd name="T83" fmla="*/ 0 h 93"/>
                  <a:gd name="T84" fmla="*/ 0 w 580"/>
                  <a:gd name="T85" fmla="*/ 0 h 93"/>
                  <a:gd name="T86" fmla="*/ 0 w 580"/>
                  <a:gd name="T87" fmla="*/ 0 h 93"/>
                  <a:gd name="T88" fmla="*/ 0 w 580"/>
                  <a:gd name="T89" fmla="*/ 0 h 93"/>
                  <a:gd name="T90" fmla="*/ 0 w 580"/>
                  <a:gd name="T91" fmla="*/ 0 h 93"/>
                  <a:gd name="T92" fmla="*/ 0 w 580"/>
                  <a:gd name="T93" fmla="*/ 0 h 93"/>
                  <a:gd name="T94" fmla="*/ 0 w 580"/>
                  <a:gd name="T95" fmla="*/ 0 h 93"/>
                  <a:gd name="T96" fmla="*/ 0 w 580"/>
                  <a:gd name="T97" fmla="*/ 0 h 93"/>
                  <a:gd name="T98" fmla="*/ 0 w 580"/>
                  <a:gd name="T99" fmla="*/ 0 h 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80" h="93">
                    <a:moveTo>
                      <a:pt x="0" y="78"/>
                    </a:moveTo>
                    <a:lnTo>
                      <a:pt x="0" y="78"/>
                    </a:lnTo>
                    <a:lnTo>
                      <a:pt x="0" y="69"/>
                    </a:lnTo>
                    <a:cubicBezTo>
                      <a:pt x="4" y="59"/>
                      <a:pt x="17" y="48"/>
                      <a:pt x="17" y="48"/>
                    </a:cubicBezTo>
                    <a:lnTo>
                      <a:pt x="23" y="43"/>
                    </a:lnTo>
                    <a:cubicBezTo>
                      <a:pt x="33" y="33"/>
                      <a:pt x="33" y="24"/>
                      <a:pt x="33" y="24"/>
                    </a:cubicBezTo>
                    <a:cubicBezTo>
                      <a:pt x="33" y="18"/>
                      <a:pt x="30" y="14"/>
                      <a:pt x="30" y="14"/>
                    </a:cubicBezTo>
                    <a:cubicBezTo>
                      <a:pt x="26" y="11"/>
                      <a:pt x="20" y="11"/>
                      <a:pt x="20" y="11"/>
                    </a:cubicBezTo>
                    <a:cubicBezTo>
                      <a:pt x="12" y="11"/>
                      <a:pt x="2" y="16"/>
                      <a:pt x="2" y="16"/>
                    </a:cubicBezTo>
                    <a:lnTo>
                      <a:pt x="2" y="8"/>
                    </a:lnTo>
                    <a:cubicBezTo>
                      <a:pt x="12" y="3"/>
                      <a:pt x="21" y="3"/>
                      <a:pt x="21" y="3"/>
                    </a:cubicBezTo>
                    <a:cubicBezTo>
                      <a:pt x="31" y="3"/>
                      <a:pt x="37" y="9"/>
                      <a:pt x="37" y="9"/>
                    </a:cubicBezTo>
                    <a:cubicBezTo>
                      <a:pt x="43" y="14"/>
                      <a:pt x="43" y="23"/>
                      <a:pt x="43" y="23"/>
                    </a:cubicBezTo>
                    <a:cubicBezTo>
                      <a:pt x="43" y="30"/>
                      <a:pt x="40" y="35"/>
                      <a:pt x="40" y="35"/>
                    </a:cubicBezTo>
                    <a:cubicBezTo>
                      <a:pt x="37" y="40"/>
                      <a:pt x="29" y="47"/>
                      <a:pt x="29" y="47"/>
                    </a:cubicBezTo>
                    <a:lnTo>
                      <a:pt x="25" y="50"/>
                    </a:lnTo>
                    <a:cubicBezTo>
                      <a:pt x="14" y="60"/>
                      <a:pt x="12" y="69"/>
                      <a:pt x="12" y="69"/>
                    </a:cubicBezTo>
                    <a:lnTo>
                      <a:pt x="43" y="69"/>
                    </a:lnTo>
                    <a:lnTo>
                      <a:pt x="43" y="78"/>
                    </a:lnTo>
                    <a:lnTo>
                      <a:pt x="0" y="78"/>
                    </a:lnTo>
                    <a:close/>
                    <a:moveTo>
                      <a:pt x="67" y="78"/>
                    </a:moveTo>
                    <a:lnTo>
                      <a:pt x="67" y="78"/>
                    </a:lnTo>
                    <a:lnTo>
                      <a:pt x="67" y="69"/>
                    </a:lnTo>
                    <a:cubicBezTo>
                      <a:pt x="74" y="72"/>
                      <a:pt x="81" y="72"/>
                      <a:pt x="81" y="72"/>
                    </a:cubicBezTo>
                    <a:cubicBezTo>
                      <a:pt x="88" y="72"/>
                      <a:pt x="92" y="68"/>
                      <a:pt x="92" y="68"/>
                    </a:cubicBezTo>
                    <a:cubicBezTo>
                      <a:pt x="96" y="64"/>
                      <a:pt x="96" y="56"/>
                      <a:pt x="96" y="56"/>
                    </a:cubicBezTo>
                    <a:cubicBezTo>
                      <a:pt x="96" y="40"/>
                      <a:pt x="74" y="40"/>
                      <a:pt x="74" y="40"/>
                    </a:cubicBezTo>
                    <a:cubicBezTo>
                      <a:pt x="71" y="40"/>
                      <a:pt x="68" y="40"/>
                      <a:pt x="68" y="40"/>
                    </a:cubicBezTo>
                    <a:lnTo>
                      <a:pt x="68" y="5"/>
                    </a:lnTo>
                    <a:lnTo>
                      <a:pt x="105" y="5"/>
                    </a:lnTo>
                    <a:lnTo>
                      <a:pt x="105" y="14"/>
                    </a:lnTo>
                    <a:lnTo>
                      <a:pt x="77" y="14"/>
                    </a:lnTo>
                    <a:lnTo>
                      <a:pt x="77" y="33"/>
                    </a:lnTo>
                    <a:cubicBezTo>
                      <a:pt x="91" y="33"/>
                      <a:pt x="99" y="39"/>
                      <a:pt x="99" y="39"/>
                    </a:cubicBezTo>
                    <a:cubicBezTo>
                      <a:pt x="106" y="45"/>
                      <a:pt x="106" y="57"/>
                      <a:pt x="106" y="57"/>
                    </a:cubicBezTo>
                    <a:cubicBezTo>
                      <a:pt x="106" y="67"/>
                      <a:pt x="99" y="73"/>
                      <a:pt x="99" y="73"/>
                    </a:cubicBezTo>
                    <a:cubicBezTo>
                      <a:pt x="92" y="79"/>
                      <a:pt x="80" y="79"/>
                      <a:pt x="80" y="79"/>
                    </a:cubicBezTo>
                    <a:cubicBezTo>
                      <a:pt x="74" y="79"/>
                      <a:pt x="67" y="78"/>
                      <a:pt x="67" y="78"/>
                    </a:cubicBezTo>
                    <a:close/>
                    <a:moveTo>
                      <a:pt x="128" y="93"/>
                    </a:moveTo>
                    <a:lnTo>
                      <a:pt x="128" y="93"/>
                    </a:lnTo>
                    <a:lnTo>
                      <a:pt x="128" y="90"/>
                    </a:lnTo>
                    <a:cubicBezTo>
                      <a:pt x="133" y="88"/>
                      <a:pt x="133" y="78"/>
                      <a:pt x="133" y="78"/>
                    </a:cubicBezTo>
                    <a:lnTo>
                      <a:pt x="128" y="78"/>
                    </a:lnTo>
                    <a:lnTo>
                      <a:pt x="128" y="65"/>
                    </a:lnTo>
                    <a:lnTo>
                      <a:pt x="140" y="65"/>
                    </a:lnTo>
                    <a:lnTo>
                      <a:pt x="140" y="76"/>
                    </a:lnTo>
                    <a:cubicBezTo>
                      <a:pt x="140" y="92"/>
                      <a:pt x="128" y="93"/>
                      <a:pt x="128" y="93"/>
                    </a:cubicBezTo>
                    <a:close/>
                    <a:moveTo>
                      <a:pt x="173" y="38"/>
                    </a:moveTo>
                    <a:lnTo>
                      <a:pt x="173" y="38"/>
                    </a:lnTo>
                    <a:cubicBezTo>
                      <a:pt x="162" y="31"/>
                      <a:pt x="162" y="22"/>
                      <a:pt x="162" y="22"/>
                    </a:cubicBezTo>
                    <a:cubicBezTo>
                      <a:pt x="162" y="14"/>
                      <a:pt x="168" y="9"/>
                      <a:pt x="168" y="9"/>
                    </a:cubicBezTo>
                    <a:cubicBezTo>
                      <a:pt x="174" y="3"/>
                      <a:pt x="184" y="3"/>
                      <a:pt x="184" y="3"/>
                    </a:cubicBezTo>
                    <a:cubicBezTo>
                      <a:pt x="193" y="3"/>
                      <a:pt x="199" y="8"/>
                      <a:pt x="199" y="8"/>
                    </a:cubicBezTo>
                    <a:cubicBezTo>
                      <a:pt x="204" y="12"/>
                      <a:pt x="204" y="19"/>
                      <a:pt x="204" y="19"/>
                    </a:cubicBezTo>
                    <a:cubicBezTo>
                      <a:pt x="204" y="29"/>
                      <a:pt x="191" y="38"/>
                      <a:pt x="191" y="38"/>
                    </a:cubicBezTo>
                    <a:cubicBezTo>
                      <a:pt x="207" y="46"/>
                      <a:pt x="207" y="59"/>
                      <a:pt x="207" y="59"/>
                    </a:cubicBezTo>
                    <a:cubicBezTo>
                      <a:pt x="207" y="68"/>
                      <a:pt x="200" y="74"/>
                      <a:pt x="200" y="74"/>
                    </a:cubicBezTo>
                    <a:cubicBezTo>
                      <a:pt x="193" y="79"/>
                      <a:pt x="182" y="79"/>
                      <a:pt x="182" y="79"/>
                    </a:cubicBezTo>
                    <a:cubicBezTo>
                      <a:pt x="172" y="79"/>
                      <a:pt x="165" y="74"/>
                      <a:pt x="165" y="74"/>
                    </a:cubicBezTo>
                    <a:cubicBezTo>
                      <a:pt x="159" y="69"/>
                      <a:pt x="159" y="60"/>
                      <a:pt x="159" y="60"/>
                    </a:cubicBezTo>
                    <a:cubicBezTo>
                      <a:pt x="159" y="47"/>
                      <a:pt x="173" y="38"/>
                      <a:pt x="173" y="38"/>
                    </a:cubicBezTo>
                    <a:close/>
                    <a:moveTo>
                      <a:pt x="185" y="35"/>
                    </a:moveTo>
                    <a:lnTo>
                      <a:pt x="185" y="35"/>
                    </a:lnTo>
                    <a:cubicBezTo>
                      <a:pt x="195" y="28"/>
                      <a:pt x="195" y="20"/>
                      <a:pt x="195" y="20"/>
                    </a:cubicBezTo>
                    <a:cubicBezTo>
                      <a:pt x="195" y="16"/>
                      <a:pt x="192" y="13"/>
                      <a:pt x="192" y="13"/>
                    </a:cubicBezTo>
                    <a:cubicBezTo>
                      <a:pt x="189" y="11"/>
                      <a:pt x="183" y="11"/>
                      <a:pt x="183" y="11"/>
                    </a:cubicBezTo>
                    <a:cubicBezTo>
                      <a:pt x="178" y="11"/>
                      <a:pt x="175" y="13"/>
                      <a:pt x="175" y="13"/>
                    </a:cubicBezTo>
                    <a:cubicBezTo>
                      <a:pt x="171" y="16"/>
                      <a:pt x="171" y="20"/>
                      <a:pt x="171" y="20"/>
                    </a:cubicBezTo>
                    <a:cubicBezTo>
                      <a:pt x="171" y="24"/>
                      <a:pt x="174" y="27"/>
                      <a:pt x="174" y="27"/>
                    </a:cubicBezTo>
                    <a:cubicBezTo>
                      <a:pt x="177" y="30"/>
                      <a:pt x="185" y="35"/>
                      <a:pt x="185" y="35"/>
                    </a:cubicBezTo>
                    <a:close/>
                    <a:moveTo>
                      <a:pt x="178" y="42"/>
                    </a:moveTo>
                    <a:lnTo>
                      <a:pt x="178" y="42"/>
                    </a:lnTo>
                    <a:cubicBezTo>
                      <a:pt x="172" y="47"/>
                      <a:pt x="170" y="50"/>
                      <a:pt x="170" y="50"/>
                    </a:cubicBezTo>
                    <a:cubicBezTo>
                      <a:pt x="168" y="53"/>
                      <a:pt x="168" y="58"/>
                      <a:pt x="168" y="58"/>
                    </a:cubicBezTo>
                    <a:cubicBezTo>
                      <a:pt x="168" y="64"/>
                      <a:pt x="172" y="68"/>
                      <a:pt x="172" y="68"/>
                    </a:cubicBezTo>
                    <a:cubicBezTo>
                      <a:pt x="176" y="72"/>
                      <a:pt x="183" y="72"/>
                      <a:pt x="183" y="72"/>
                    </a:cubicBezTo>
                    <a:cubicBezTo>
                      <a:pt x="189" y="72"/>
                      <a:pt x="193" y="69"/>
                      <a:pt x="193" y="69"/>
                    </a:cubicBezTo>
                    <a:cubicBezTo>
                      <a:pt x="197" y="66"/>
                      <a:pt x="197" y="60"/>
                      <a:pt x="197" y="60"/>
                    </a:cubicBezTo>
                    <a:cubicBezTo>
                      <a:pt x="197" y="56"/>
                      <a:pt x="195" y="53"/>
                      <a:pt x="195" y="53"/>
                    </a:cubicBezTo>
                    <a:cubicBezTo>
                      <a:pt x="192" y="50"/>
                      <a:pt x="185" y="46"/>
                      <a:pt x="185" y="46"/>
                    </a:cubicBezTo>
                    <a:lnTo>
                      <a:pt x="178" y="42"/>
                    </a:lnTo>
                    <a:close/>
                    <a:moveTo>
                      <a:pt x="245" y="79"/>
                    </a:moveTo>
                    <a:lnTo>
                      <a:pt x="245" y="79"/>
                    </a:lnTo>
                    <a:cubicBezTo>
                      <a:pt x="233" y="79"/>
                      <a:pt x="227" y="69"/>
                      <a:pt x="227" y="69"/>
                    </a:cubicBezTo>
                    <a:cubicBezTo>
                      <a:pt x="220" y="58"/>
                      <a:pt x="220" y="41"/>
                      <a:pt x="220" y="41"/>
                    </a:cubicBezTo>
                    <a:cubicBezTo>
                      <a:pt x="220" y="24"/>
                      <a:pt x="227" y="14"/>
                      <a:pt x="227" y="14"/>
                    </a:cubicBezTo>
                    <a:cubicBezTo>
                      <a:pt x="234" y="3"/>
                      <a:pt x="245" y="3"/>
                      <a:pt x="245" y="3"/>
                    </a:cubicBezTo>
                    <a:cubicBezTo>
                      <a:pt x="256" y="3"/>
                      <a:pt x="263" y="14"/>
                      <a:pt x="263" y="14"/>
                    </a:cubicBezTo>
                    <a:cubicBezTo>
                      <a:pt x="270" y="24"/>
                      <a:pt x="270" y="41"/>
                      <a:pt x="270" y="41"/>
                    </a:cubicBezTo>
                    <a:cubicBezTo>
                      <a:pt x="270" y="59"/>
                      <a:pt x="263" y="69"/>
                      <a:pt x="263" y="69"/>
                    </a:cubicBezTo>
                    <a:cubicBezTo>
                      <a:pt x="256" y="79"/>
                      <a:pt x="245" y="79"/>
                      <a:pt x="245" y="79"/>
                    </a:cubicBezTo>
                    <a:close/>
                    <a:moveTo>
                      <a:pt x="245" y="72"/>
                    </a:moveTo>
                    <a:lnTo>
                      <a:pt x="245" y="72"/>
                    </a:lnTo>
                    <a:cubicBezTo>
                      <a:pt x="260" y="72"/>
                      <a:pt x="260" y="41"/>
                      <a:pt x="260" y="41"/>
                    </a:cubicBezTo>
                    <a:cubicBezTo>
                      <a:pt x="260" y="11"/>
                      <a:pt x="245" y="11"/>
                      <a:pt x="245" y="11"/>
                    </a:cubicBezTo>
                    <a:cubicBezTo>
                      <a:pt x="230" y="11"/>
                      <a:pt x="230" y="41"/>
                      <a:pt x="230" y="41"/>
                    </a:cubicBezTo>
                    <a:cubicBezTo>
                      <a:pt x="230" y="72"/>
                      <a:pt x="245" y="72"/>
                      <a:pt x="245" y="72"/>
                    </a:cubicBezTo>
                    <a:close/>
                    <a:moveTo>
                      <a:pt x="314" y="78"/>
                    </a:moveTo>
                    <a:lnTo>
                      <a:pt x="314" y="78"/>
                    </a:lnTo>
                    <a:lnTo>
                      <a:pt x="314" y="57"/>
                    </a:lnTo>
                    <a:lnTo>
                      <a:pt x="282" y="57"/>
                    </a:lnTo>
                    <a:lnTo>
                      <a:pt x="282" y="50"/>
                    </a:lnTo>
                    <a:lnTo>
                      <a:pt x="314" y="5"/>
                    </a:lnTo>
                    <a:lnTo>
                      <a:pt x="323" y="5"/>
                    </a:lnTo>
                    <a:lnTo>
                      <a:pt x="323" y="49"/>
                    </a:lnTo>
                    <a:lnTo>
                      <a:pt x="333" y="49"/>
                    </a:lnTo>
                    <a:lnTo>
                      <a:pt x="333" y="57"/>
                    </a:lnTo>
                    <a:lnTo>
                      <a:pt x="323" y="57"/>
                    </a:lnTo>
                    <a:lnTo>
                      <a:pt x="323" y="78"/>
                    </a:lnTo>
                    <a:lnTo>
                      <a:pt x="314" y="78"/>
                    </a:lnTo>
                    <a:close/>
                    <a:moveTo>
                      <a:pt x="291" y="49"/>
                    </a:moveTo>
                    <a:lnTo>
                      <a:pt x="291" y="49"/>
                    </a:lnTo>
                    <a:lnTo>
                      <a:pt x="315" y="49"/>
                    </a:lnTo>
                    <a:lnTo>
                      <a:pt x="315" y="17"/>
                    </a:lnTo>
                    <a:lnTo>
                      <a:pt x="291" y="49"/>
                    </a:lnTo>
                    <a:close/>
                    <a:moveTo>
                      <a:pt x="402" y="79"/>
                    </a:moveTo>
                    <a:lnTo>
                      <a:pt x="402" y="79"/>
                    </a:lnTo>
                    <a:cubicBezTo>
                      <a:pt x="391" y="79"/>
                      <a:pt x="384" y="71"/>
                      <a:pt x="384" y="71"/>
                    </a:cubicBezTo>
                    <a:cubicBezTo>
                      <a:pt x="377" y="63"/>
                      <a:pt x="377" y="51"/>
                      <a:pt x="377" y="51"/>
                    </a:cubicBezTo>
                    <a:cubicBezTo>
                      <a:pt x="377" y="38"/>
                      <a:pt x="384" y="31"/>
                      <a:pt x="384" y="31"/>
                    </a:cubicBezTo>
                    <a:cubicBezTo>
                      <a:pt x="391" y="23"/>
                      <a:pt x="404" y="23"/>
                      <a:pt x="404" y="23"/>
                    </a:cubicBezTo>
                    <a:cubicBezTo>
                      <a:pt x="410" y="23"/>
                      <a:pt x="417" y="25"/>
                      <a:pt x="417" y="25"/>
                    </a:cubicBezTo>
                    <a:lnTo>
                      <a:pt x="417" y="33"/>
                    </a:lnTo>
                    <a:cubicBezTo>
                      <a:pt x="409" y="31"/>
                      <a:pt x="404" y="31"/>
                      <a:pt x="404" y="31"/>
                    </a:cubicBezTo>
                    <a:cubicBezTo>
                      <a:pt x="397" y="31"/>
                      <a:pt x="392" y="36"/>
                      <a:pt x="392" y="36"/>
                    </a:cubicBezTo>
                    <a:cubicBezTo>
                      <a:pt x="388" y="42"/>
                      <a:pt x="388" y="51"/>
                      <a:pt x="388" y="51"/>
                    </a:cubicBezTo>
                    <a:cubicBezTo>
                      <a:pt x="388" y="60"/>
                      <a:pt x="392" y="65"/>
                      <a:pt x="392" y="65"/>
                    </a:cubicBezTo>
                    <a:cubicBezTo>
                      <a:pt x="397" y="71"/>
                      <a:pt x="404" y="71"/>
                      <a:pt x="404" y="71"/>
                    </a:cubicBezTo>
                    <a:cubicBezTo>
                      <a:pt x="411" y="71"/>
                      <a:pt x="418" y="68"/>
                      <a:pt x="418" y="68"/>
                    </a:cubicBezTo>
                    <a:lnTo>
                      <a:pt x="418" y="76"/>
                    </a:lnTo>
                    <a:cubicBezTo>
                      <a:pt x="409" y="79"/>
                      <a:pt x="402" y="79"/>
                      <a:pt x="402" y="79"/>
                    </a:cubicBezTo>
                    <a:close/>
                    <a:moveTo>
                      <a:pt x="471" y="76"/>
                    </a:moveTo>
                    <a:lnTo>
                      <a:pt x="471" y="76"/>
                    </a:lnTo>
                    <a:cubicBezTo>
                      <a:pt x="462" y="79"/>
                      <a:pt x="455" y="79"/>
                      <a:pt x="455" y="79"/>
                    </a:cubicBezTo>
                    <a:cubicBezTo>
                      <a:pt x="443" y="79"/>
                      <a:pt x="436" y="71"/>
                      <a:pt x="436" y="71"/>
                    </a:cubicBezTo>
                    <a:cubicBezTo>
                      <a:pt x="428" y="63"/>
                      <a:pt x="428" y="51"/>
                      <a:pt x="428" y="51"/>
                    </a:cubicBezTo>
                    <a:cubicBezTo>
                      <a:pt x="428" y="39"/>
                      <a:pt x="435" y="31"/>
                      <a:pt x="435" y="31"/>
                    </a:cubicBezTo>
                    <a:cubicBezTo>
                      <a:pt x="441" y="23"/>
                      <a:pt x="451" y="23"/>
                      <a:pt x="451" y="23"/>
                    </a:cubicBezTo>
                    <a:cubicBezTo>
                      <a:pt x="461" y="23"/>
                      <a:pt x="466" y="30"/>
                      <a:pt x="466" y="30"/>
                    </a:cubicBezTo>
                    <a:cubicBezTo>
                      <a:pt x="472" y="37"/>
                      <a:pt x="472" y="50"/>
                      <a:pt x="472" y="50"/>
                    </a:cubicBezTo>
                    <a:lnTo>
                      <a:pt x="472" y="53"/>
                    </a:lnTo>
                    <a:lnTo>
                      <a:pt x="438" y="53"/>
                    </a:lnTo>
                    <a:cubicBezTo>
                      <a:pt x="440" y="71"/>
                      <a:pt x="457" y="71"/>
                      <a:pt x="457" y="71"/>
                    </a:cubicBezTo>
                    <a:cubicBezTo>
                      <a:pt x="463" y="71"/>
                      <a:pt x="471" y="68"/>
                      <a:pt x="471" y="68"/>
                    </a:cubicBezTo>
                    <a:lnTo>
                      <a:pt x="471" y="76"/>
                    </a:lnTo>
                    <a:close/>
                    <a:moveTo>
                      <a:pt x="439" y="45"/>
                    </a:moveTo>
                    <a:lnTo>
                      <a:pt x="439" y="45"/>
                    </a:lnTo>
                    <a:lnTo>
                      <a:pt x="462" y="45"/>
                    </a:lnTo>
                    <a:cubicBezTo>
                      <a:pt x="462" y="30"/>
                      <a:pt x="451" y="30"/>
                      <a:pt x="451" y="30"/>
                    </a:cubicBezTo>
                    <a:cubicBezTo>
                      <a:pt x="440" y="30"/>
                      <a:pt x="439" y="45"/>
                      <a:pt x="439" y="45"/>
                    </a:cubicBezTo>
                    <a:close/>
                    <a:moveTo>
                      <a:pt x="488" y="78"/>
                    </a:moveTo>
                    <a:lnTo>
                      <a:pt x="488" y="78"/>
                    </a:lnTo>
                    <a:lnTo>
                      <a:pt x="488" y="0"/>
                    </a:lnTo>
                    <a:lnTo>
                      <a:pt x="498" y="0"/>
                    </a:lnTo>
                    <a:lnTo>
                      <a:pt x="498" y="78"/>
                    </a:lnTo>
                    <a:lnTo>
                      <a:pt x="488" y="78"/>
                    </a:lnTo>
                    <a:close/>
                    <a:moveTo>
                      <a:pt x="517" y="78"/>
                    </a:moveTo>
                    <a:lnTo>
                      <a:pt x="517" y="78"/>
                    </a:lnTo>
                    <a:lnTo>
                      <a:pt x="517" y="0"/>
                    </a:lnTo>
                    <a:lnTo>
                      <a:pt x="527" y="0"/>
                    </a:lnTo>
                    <a:lnTo>
                      <a:pt x="527" y="78"/>
                    </a:lnTo>
                    <a:lnTo>
                      <a:pt x="517" y="78"/>
                    </a:lnTo>
                    <a:close/>
                    <a:moveTo>
                      <a:pt x="560" y="79"/>
                    </a:moveTo>
                    <a:lnTo>
                      <a:pt x="560" y="79"/>
                    </a:lnTo>
                    <a:cubicBezTo>
                      <a:pt x="554" y="79"/>
                      <a:pt x="544" y="76"/>
                      <a:pt x="544" y="76"/>
                    </a:cubicBezTo>
                    <a:lnTo>
                      <a:pt x="544" y="67"/>
                    </a:lnTo>
                    <a:cubicBezTo>
                      <a:pt x="554" y="71"/>
                      <a:pt x="561" y="71"/>
                      <a:pt x="561" y="71"/>
                    </a:cubicBezTo>
                    <a:cubicBezTo>
                      <a:pt x="565" y="71"/>
                      <a:pt x="567" y="69"/>
                      <a:pt x="567" y="69"/>
                    </a:cubicBezTo>
                    <a:cubicBezTo>
                      <a:pt x="570" y="67"/>
                      <a:pt x="570" y="64"/>
                      <a:pt x="570" y="64"/>
                    </a:cubicBezTo>
                    <a:cubicBezTo>
                      <a:pt x="570" y="59"/>
                      <a:pt x="562" y="55"/>
                      <a:pt x="562" y="55"/>
                    </a:cubicBezTo>
                    <a:lnTo>
                      <a:pt x="557" y="53"/>
                    </a:lnTo>
                    <a:cubicBezTo>
                      <a:pt x="544" y="48"/>
                      <a:pt x="544" y="38"/>
                      <a:pt x="544" y="38"/>
                    </a:cubicBezTo>
                    <a:cubicBezTo>
                      <a:pt x="544" y="31"/>
                      <a:pt x="549" y="27"/>
                      <a:pt x="549" y="27"/>
                    </a:cubicBezTo>
                    <a:cubicBezTo>
                      <a:pt x="554" y="23"/>
                      <a:pt x="563" y="23"/>
                      <a:pt x="563" y="23"/>
                    </a:cubicBezTo>
                    <a:cubicBezTo>
                      <a:pt x="567" y="23"/>
                      <a:pt x="574" y="25"/>
                      <a:pt x="574" y="25"/>
                    </a:cubicBezTo>
                    <a:lnTo>
                      <a:pt x="576" y="25"/>
                    </a:lnTo>
                    <a:lnTo>
                      <a:pt x="576" y="33"/>
                    </a:lnTo>
                    <a:cubicBezTo>
                      <a:pt x="568" y="31"/>
                      <a:pt x="563" y="31"/>
                      <a:pt x="563" y="31"/>
                    </a:cubicBezTo>
                    <a:cubicBezTo>
                      <a:pt x="554" y="31"/>
                      <a:pt x="554" y="37"/>
                      <a:pt x="554" y="37"/>
                    </a:cubicBezTo>
                    <a:cubicBezTo>
                      <a:pt x="554" y="42"/>
                      <a:pt x="561" y="45"/>
                      <a:pt x="561" y="45"/>
                    </a:cubicBezTo>
                    <a:lnTo>
                      <a:pt x="565" y="47"/>
                    </a:lnTo>
                    <a:cubicBezTo>
                      <a:pt x="573" y="50"/>
                      <a:pt x="577" y="54"/>
                      <a:pt x="577" y="54"/>
                    </a:cubicBezTo>
                    <a:cubicBezTo>
                      <a:pt x="580" y="57"/>
                      <a:pt x="580" y="63"/>
                      <a:pt x="580" y="63"/>
                    </a:cubicBezTo>
                    <a:cubicBezTo>
                      <a:pt x="580" y="70"/>
                      <a:pt x="574" y="74"/>
                      <a:pt x="574" y="74"/>
                    </a:cubicBezTo>
                    <a:cubicBezTo>
                      <a:pt x="569" y="79"/>
                      <a:pt x="560" y="79"/>
                      <a:pt x="560" y="79"/>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206" name="Freeform 10"/>
              <p:cNvSpPr>
                <a:spLocks/>
              </p:cNvSpPr>
              <p:nvPr/>
            </p:nvSpPr>
            <p:spPr bwMode="auto">
              <a:xfrm>
                <a:off x="137" y="1295"/>
                <a:ext cx="35" cy="0"/>
              </a:xfrm>
              <a:custGeom>
                <a:avLst/>
                <a:gdLst>
                  <a:gd name="T0" fmla="*/ 0 w 100"/>
                  <a:gd name="T1" fmla="*/ 1 h 1"/>
                  <a:gd name="T2" fmla="*/ 0 w 100"/>
                  <a:gd name="T3" fmla="*/ 0 h 1"/>
                  <a:gd name="T4" fmla="*/ 0 w 100"/>
                  <a:gd name="T5" fmla="*/ 0 h 1"/>
                  <a:gd name="T6" fmla="*/ 0 w 100"/>
                  <a:gd name="T7" fmla="*/ 1 h 1"/>
                  <a:gd name="T8" fmla="*/ 0 w 100"/>
                  <a:gd name="T9" fmla="*/ 1 h 1"/>
                  <a:gd name="T10" fmla="*/ 0 w 100"/>
                  <a:gd name="T11" fmla="*/ 1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1">
                    <a:moveTo>
                      <a:pt x="0" y="1"/>
                    </a:moveTo>
                    <a:lnTo>
                      <a:pt x="0" y="0"/>
                    </a:lnTo>
                    <a:lnTo>
                      <a:pt x="100" y="0"/>
                    </a:lnTo>
                    <a:lnTo>
                      <a:pt x="100" y="1"/>
                    </a:lnTo>
                    <a:lnTo>
                      <a:pt x="0" y="1"/>
                    </a:lnTo>
                    <a:close/>
                  </a:path>
                </a:pathLst>
              </a:custGeom>
              <a:solidFill>
                <a:srgbClr val="2D3191"/>
              </a:solidFill>
              <a:ln w="0">
                <a:solidFill>
                  <a:srgbClr val="000000"/>
                </a:solidFill>
                <a:prstDash val="solid"/>
                <a:round/>
                <a:headEnd/>
                <a:tailEnd/>
              </a:ln>
            </p:spPr>
            <p:txBody>
              <a:bodyPr/>
              <a:lstStyle/>
              <a:p>
                <a:endParaRPr lang="en-US">
                  <a:solidFill>
                    <a:srgbClr val="FFFFFF"/>
                  </a:solidFill>
                </a:endParaRPr>
              </a:p>
            </p:txBody>
          </p:sp>
          <p:sp>
            <p:nvSpPr>
              <p:cNvPr id="220207" name="Freeform 11"/>
              <p:cNvSpPr>
                <a:spLocks/>
              </p:cNvSpPr>
              <p:nvPr/>
            </p:nvSpPr>
            <p:spPr bwMode="auto">
              <a:xfrm>
                <a:off x="137" y="1568"/>
                <a:ext cx="35" cy="0"/>
              </a:xfrm>
              <a:custGeom>
                <a:avLst/>
                <a:gdLst>
                  <a:gd name="T0" fmla="*/ 0 w 100"/>
                  <a:gd name="T1" fmla="*/ 0 w 100"/>
                  <a:gd name="T2" fmla="*/ 0 w 100"/>
                  <a:gd name="T3" fmla="*/ 0 w 100"/>
                  <a:gd name="T4" fmla="*/ 0 w 100"/>
                  <a:gd name="T5" fmla="*/ 0 w 100"/>
                  <a:gd name="T6" fmla="*/ 0 60000 65536"/>
                  <a:gd name="T7" fmla="*/ 0 60000 65536"/>
                  <a:gd name="T8" fmla="*/ 0 60000 65536"/>
                  <a:gd name="T9" fmla="*/ 0 60000 65536"/>
                  <a:gd name="T10" fmla="*/ 0 60000 65536"/>
                  <a:gd name="T11" fmla="*/ 0 60000 65536"/>
                </a:gdLst>
                <a:ahLst/>
                <a:cxnLst>
                  <a:cxn ang="T6">
                    <a:pos x="T0" y="0"/>
                  </a:cxn>
                  <a:cxn ang="T7">
                    <a:pos x="T1" y="0"/>
                  </a:cxn>
                  <a:cxn ang="T8">
                    <a:pos x="T2" y="0"/>
                  </a:cxn>
                  <a:cxn ang="T9">
                    <a:pos x="T3" y="0"/>
                  </a:cxn>
                  <a:cxn ang="T10">
                    <a:pos x="T4" y="0"/>
                  </a:cxn>
                  <a:cxn ang="T11">
                    <a:pos x="T5" y="0"/>
                  </a:cxn>
                </a:cxnLst>
                <a:rect l="0" t="0" r="r" b="b"/>
                <a:pathLst>
                  <a:path w="100">
                    <a:moveTo>
                      <a:pt x="0" y="0"/>
                    </a:moveTo>
                    <a:lnTo>
                      <a:pt x="0" y="0"/>
                    </a:lnTo>
                    <a:lnTo>
                      <a:pt x="100" y="0"/>
                    </a:lnTo>
                    <a:lnTo>
                      <a:pt x="0" y="0"/>
                    </a:lnTo>
                    <a:close/>
                  </a:path>
                </a:pathLst>
              </a:custGeom>
              <a:solidFill>
                <a:srgbClr val="ED1C23"/>
              </a:solidFill>
              <a:ln w="0">
                <a:solidFill>
                  <a:srgbClr val="000000"/>
                </a:solidFill>
                <a:prstDash val="solid"/>
                <a:round/>
                <a:headEnd/>
                <a:tailEnd/>
              </a:ln>
            </p:spPr>
            <p:txBody>
              <a:bodyPr/>
              <a:lstStyle/>
              <a:p>
                <a:endParaRPr lang="en-US">
                  <a:solidFill>
                    <a:srgbClr val="FFFFFF"/>
                  </a:solidFill>
                </a:endParaRPr>
              </a:p>
            </p:txBody>
          </p:sp>
          <p:sp>
            <p:nvSpPr>
              <p:cNvPr id="220208" name="Freeform 12"/>
              <p:cNvSpPr>
                <a:spLocks noEditPoints="1"/>
              </p:cNvSpPr>
              <p:nvPr/>
            </p:nvSpPr>
            <p:spPr bwMode="auto">
              <a:xfrm>
                <a:off x="207" y="1299"/>
                <a:ext cx="94" cy="26"/>
              </a:xfrm>
              <a:custGeom>
                <a:avLst/>
                <a:gdLst>
                  <a:gd name="T0" fmla="*/ 0 w 266"/>
                  <a:gd name="T1" fmla="*/ 0 h 76"/>
                  <a:gd name="T2" fmla="*/ 0 w 266"/>
                  <a:gd name="T3" fmla="*/ 0 h 76"/>
                  <a:gd name="T4" fmla="*/ 0 w 266"/>
                  <a:gd name="T5" fmla="*/ 0 h 76"/>
                  <a:gd name="T6" fmla="*/ 0 w 266"/>
                  <a:gd name="T7" fmla="*/ 0 h 76"/>
                  <a:gd name="T8" fmla="*/ 0 w 266"/>
                  <a:gd name="T9" fmla="*/ 0 h 76"/>
                  <a:gd name="T10" fmla="*/ 0 w 266"/>
                  <a:gd name="T11" fmla="*/ 0 h 76"/>
                  <a:gd name="T12" fmla="*/ 0 w 266"/>
                  <a:gd name="T13" fmla="*/ 0 h 76"/>
                  <a:gd name="T14" fmla="*/ 0 w 266"/>
                  <a:gd name="T15" fmla="*/ 0 h 76"/>
                  <a:gd name="T16" fmla="*/ 0 w 266"/>
                  <a:gd name="T17" fmla="*/ 0 h 76"/>
                  <a:gd name="T18" fmla="*/ 0 w 266"/>
                  <a:gd name="T19" fmla="*/ 0 h 76"/>
                  <a:gd name="T20" fmla="*/ 0 w 266"/>
                  <a:gd name="T21" fmla="*/ 0 h 76"/>
                  <a:gd name="T22" fmla="*/ 0 w 266"/>
                  <a:gd name="T23" fmla="*/ 0 h 76"/>
                  <a:gd name="T24" fmla="*/ 0 w 266"/>
                  <a:gd name="T25" fmla="*/ 0 h 76"/>
                  <a:gd name="T26" fmla="*/ 0 w 266"/>
                  <a:gd name="T27" fmla="*/ 0 h 76"/>
                  <a:gd name="T28" fmla="*/ 0 w 266"/>
                  <a:gd name="T29" fmla="*/ 0 h 76"/>
                  <a:gd name="T30" fmla="*/ 0 w 266"/>
                  <a:gd name="T31" fmla="*/ 0 h 76"/>
                  <a:gd name="T32" fmla="*/ 0 w 266"/>
                  <a:gd name="T33" fmla="*/ 0 h 76"/>
                  <a:gd name="T34" fmla="*/ 0 w 266"/>
                  <a:gd name="T35" fmla="*/ 0 h 76"/>
                  <a:gd name="T36" fmla="*/ 0 w 266"/>
                  <a:gd name="T37" fmla="*/ 0 h 76"/>
                  <a:gd name="T38" fmla="*/ 0 w 266"/>
                  <a:gd name="T39" fmla="*/ 0 h 76"/>
                  <a:gd name="T40" fmla="*/ 0 w 266"/>
                  <a:gd name="T41" fmla="*/ 0 h 76"/>
                  <a:gd name="T42" fmla="*/ 0 w 266"/>
                  <a:gd name="T43" fmla="*/ 0 h 76"/>
                  <a:gd name="T44" fmla="*/ 0 w 266"/>
                  <a:gd name="T45" fmla="*/ 0 h 76"/>
                  <a:gd name="T46" fmla="*/ 0 w 266"/>
                  <a:gd name="T47" fmla="*/ 0 h 76"/>
                  <a:gd name="T48" fmla="*/ 0 w 266"/>
                  <a:gd name="T49" fmla="*/ 0 h 76"/>
                  <a:gd name="T50" fmla="*/ 0 w 266"/>
                  <a:gd name="T51" fmla="*/ 0 h 76"/>
                  <a:gd name="T52" fmla="*/ 0 w 266"/>
                  <a:gd name="T53" fmla="*/ 0 h 76"/>
                  <a:gd name="T54" fmla="*/ 0 w 266"/>
                  <a:gd name="T55" fmla="*/ 0 h 76"/>
                  <a:gd name="T56" fmla="*/ 0 w 266"/>
                  <a:gd name="T57" fmla="*/ 0 h 76"/>
                  <a:gd name="T58" fmla="*/ 0 w 266"/>
                  <a:gd name="T59" fmla="*/ 0 h 76"/>
                  <a:gd name="T60" fmla="*/ 0 w 266"/>
                  <a:gd name="T61" fmla="*/ 0 h 76"/>
                  <a:gd name="T62" fmla="*/ 0 w 266"/>
                  <a:gd name="T63" fmla="*/ 0 h 76"/>
                  <a:gd name="T64" fmla="*/ 0 w 266"/>
                  <a:gd name="T65" fmla="*/ 0 h 76"/>
                  <a:gd name="T66" fmla="*/ 0 w 266"/>
                  <a:gd name="T67" fmla="*/ 0 h 76"/>
                  <a:gd name="T68" fmla="*/ 0 w 266"/>
                  <a:gd name="T69" fmla="*/ 0 h 76"/>
                  <a:gd name="T70" fmla="*/ 0 w 266"/>
                  <a:gd name="T71" fmla="*/ 0 h 76"/>
                  <a:gd name="T72" fmla="*/ 0 w 266"/>
                  <a:gd name="T73" fmla="*/ 0 h 76"/>
                  <a:gd name="T74" fmla="*/ 0 w 266"/>
                  <a:gd name="T75" fmla="*/ 0 h 76"/>
                  <a:gd name="T76" fmla="*/ 0 w 266"/>
                  <a:gd name="T77" fmla="*/ 0 h 76"/>
                  <a:gd name="T78" fmla="*/ 0 w 266"/>
                  <a:gd name="T79" fmla="*/ 0 h 76"/>
                  <a:gd name="T80" fmla="*/ 0 w 266"/>
                  <a:gd name="T81" fmla="*/ 0 h 76"/>
                  <a:gd name="T82" fmla="*/ 0 w 266"/>
                  <a:gd name="T83" fmla="*/ 0 h 76"/>
                  <a:gd name="T84" fmla="*/ 0 w 266"/>
                  <a:gd name="T85" fmla="*/ 0 h 76"/>
                  <a:gd name="T86" fmla="*/ 0 w 266"/>
                  <a:gd name="T87" fmla="*/ 0 h 76"/>
                  <a:gd name="T88" fmla="*/ 0 w 266"/>
                  <a:gd name="T89" fmla="*/ 0 h 76"/>
                  <a:gd name="T90" fmla="*/ 0 w 266"/>
                  <a:gd name="T91" fmla="*/ 0 h 76"/>
                  <a:gd name="T92" fmla="*/ 0 w 266"/>
                  <a:gd name="T93" fmla="*/ 0 h 76"/>
                  <a:gd name="T94" fmla="*/ 0 w 266"/>
                  <a:gd name="T95" fmla="*/ 0 h 76"/>
                  <a:gd name="T96" fmla="*/ 0 w 266"/>
                  <a:gd name="T97" fmla="*/ 0 h 76"/>
                  <a:gd name="T98" fmla="*/ 0 w 266"/>
                  <a:gd name="T99" fmla="*/ 0 h 76"/>
                  <a:gd name="T100" fmla="*/ 0 w 266"/>
                  <a:gd name="T101" fmla="*/ 0 h 76"/>
                  <a:gd name="T102" fmla="*/ 0 w 266"/>
                  <a:gd name="T103" fmla="*/ 0 h 76"/>
                  <a:gd name="T104" fmla="*/ 0 w 266"/>
                  <a:gd name="T105" fmla="*/ 0 h 76"/>
                  <a:gd name="T106" fmla="*/ 0 w 266"/>
                  <a:gd name="T107" fmla="*/ 0 h 76"/>
                  <a:gd name="T108" fmla="*/ 0 w 266"/>
                  <a:gd name="T109" fmla="*/ 0 h 76"/>
                  <a:gd name="T110" fmla="*/ 0 w 266"/>
                  <a:gd name="T111" fmla="*/ 0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66" h="76">
                    <a:moveTo>
                      <a:pt x="0" y="49"/>
                    </a:moveTo>
                    <a:lnTo>
                      <a:pt x="0" y="49"/>
                    </a:lnTo>
                    <a:lnTo>
                      <a:pt x="0" y="42"/>
                    </a:lnTo>
                    <a:lnTo>
                      <a:pt x="43" y="42"/>
                    </a:lnTo>
                    <a:lnTo>
                      <a:pt x="43" y="49"/>
                    </a:lnTo>
                    <a:lnTo>
                      <a:pt x="0" y="49"/>
                    </a:lnTo>
                    <a:close/>
                    <a:moveTo>
                      <a:pt x="82" y="76"/>
                    </a:moveTo>
                    <a:lnTo>
                      <a:pt x="82" y="76"/>
                    </a:lnTo>
                    <a:cubicBezTo>
                      <a:pt x="71" y="76"/>
                      <a:pt x="64" y="66"/>
                      <a:pt x="64" y="66"/>
                    </a:cubicBezTo>
                    <a:cubicBezTo>
                      <a:pt x="57" y="55"/>
                      <a:pt x="57" y="38"/>
                      <a:pt x="57" y="38"/>
                    </a:cubicBezTo>
                    <a:cubicBezTo>
                      <a:pt x="57" y="21"/>
                      <a:pt x="64" y="11"/>
                      <a:pt x="64" y="11"/>
                    </a:cubicBezTo>
                    <a:cubicBezTo>
                      <a:pt x="71" y="0"/>
                      <a:pt x="82" y="0"/>
                      <a:pt x="82" y="0"/>
                    </a:cubicBezTo>
                    <a:cubicBezTo>
                      <a:pt x="94" y="0"/>
                      <a:pt x="101" y="11"/>
                      <a:pt x="101" y="11"/>
                    </a:cubicBezTo>
                    <a:cubicBezTo>
                      <a:pt x="108" y="21"/>
                      <a:pt x="108" y="38"/>
                      <a:pt x="108" y="38"/>
                    </a:cubicBezTo>
                    <a:cubicBezTo>
                      <a:pt x="108" y="56"/>
                      <a:pt x="101" y="66"/>
                      <a:pt x="101" y="66"/>
                    </a:cubicBezTo>
                    <a:cubicBezTo>
                      <a:pt x="94" y="76"/>
                      <a:pt x="82" y="76"/>
                      <a:pt x="82" y="76"/>
                    </a:cubicBezTo>
                    <a:close/>
                    <a:moveTo>
                      <a:pt x="82" y="69"/>
                    </a:moveTo>
                    <a:lnTo>
                      <a:pt x="82" y="69"/>
                    </a:lnTo>
                    <a:cubicBezTo>
                      <a:pt x="97" y="69"/>
                      <a:pt x="97" y="38"/>
                      <a:pt x="97" y="38"/>
                    </a:cubicBezTo>
                    <a:cubicBezTo>
                      <a:pt x="97" y="8"/>
                      <a:pt x="82" y="8"/>
                      <a:pt x="82" y="8"/>
                    </a:cubicBezTo>
                    <a:cubicBezTo>
                      <a:pt x="67" y="8"/>
                      <a:pt x="67" y="38"/>
                      <a:pt x="67" y="38"/>
                    </a:cubicBezTo>
                    <a:cubicBezTo>
                      <a:pt x="67" y="69"/>
                      <a:pt x="82" y="69"/>
                      <a:pt x="82" y="69"/>
                    </a:cubicBezTo>
                    <a:close/>
                    <a:moveTo>
                      <a:pt x="124" y="75"/>
                    </a:moveTo>
                    <a:lnTo>
                      <a:pt x="124" y="75"/>
                    </a:lnTo>
                    <a:lnTo>
                      <a:pt x="124" y="62"/>
                    </a:lnTo>
                    <a:lnTo>
                      <a:pt x="136" y="62"/>
                    </a:lnTo>
                    <a:lnTo>
                      <a:pt x="136" y="75"/>
                    </a:lnTo>
                    <a:lnTo>
                      <a:pt x="124" y="75"/>
                    </a:lnTo>
                    <a:close/>
                    <a:moveTo>
                      <a:pt x="161" y="75"/>
                    </a:moveTo>
                    <a:lnTo>
                      <a:pt x="161" y="75"/>
                    </a:lnTo>
                    <a:cubicBezTo>
                      <a:pt x="162" y="66"/>
                      <a:pt x="165" y="60"/>
                      <a:pt x="165" y="60"/>
                    </a:cubicBezTo>
                    <a:cubicBezTo>
                      <a:pt x="167" y="54"/>
                      <a:pt x="174" y="43"/>
                      <a:pt x="174" y="43"/>
                    </a:cubicBezTo>
                    <a:lnTo>
                      <a:pt x="194" y="11"/>
                    </a:lnTo>
                    <a:lnTo>
                      <a:pt x="156" y="11"/>
                    </a:lnTo>
                    <a:lnTo>
                      <a:pt x="156" y="2"/>
                    </a:lnTo>
                    <a:lnTo>
                      <a:pt x="203" y="2"/>
                    </a:lnTo>
                    <a:lnTo>
                      <a:pt x="203" y="11"/>
                    </a:lnTo>
                    <a:cubicBezTo>
                      <a:pt x="175" y="52"/>
                      <a:pt x="172" y="75"/>
                      <a:pt x="172" y="75"/>
                    </a:cubicBezTo>
                    <a:lnTo>
                      <a:pt x="161" y="75"/>
                    </a:lnTo>
                    <a:close/>
                    <a:moveTo>
                      <a:pt x="224" y="75"/>
                    </a:moveTo>
                    <a:lnTo>
                      <a:pt x="224" y="75"/>
                    </a:lnTo>
                    <a:cubicBezTo>
                      <a:pt x="225" y="66"/>
                      <a:pt x="228" y="60"/>
                      <a:pt x="228" y="60"/>
                    </a:cubicBezTo>
                    <a:cubicBezTo>
                      <a:pt x="231" y="54"/>
                      <a:pt x="237" y="43"/>
                      <a:pt x="237" y="43"/>
                    </a:cubicBezTo>
                    <a:lnTo>
                      <a:pt x="257" y="11"/>
                    </a:lnTo>
                    <a:lnTo>
                      <a:pt x="220" y="11"/>
                    </a:lnTo>
                    <a:lnTo>
                      <a:pt x="220" y="2"/>
                    </a:lnTo>
                    <a:lnTo>
                      <a:pt x="266" y="2"/>
                    </a:lnTo>
                    <a:lnTo>
                      <a:pt x="266" y="11"/>
                    </a:lnTo>
                    <a:cubicBezTo>
                      <a:pt x="238" y="52"/>
                      <a:pt x="235" y="75"/>
                      <a:pt x="235" y="75"/>
                    </a:cubicBezTo>
                    <a:lnTo>
                      <a:pt x="224" y="75"/>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209" name="Freeform 13"/>
              <p:cNvSpPr>
                <a:spLocks noEditPoints="1"/>
              </p:cNvSpPr>
              <p:nvPr/>
            </p:nvSpPr>
            <p:spPr bwMode="auto">
              <a:xfrm>
                <a:off x="209" y="1537"/>
                <a:ext cx="69" cy="26"/>
              </a:xfrm>
              <a:custGeom>
                <a:avLst/>
                <a:gdLst>
                  <a:gd name="T0" fmla="*/ 0 w 195"/>
                  <a:gd name="T1" fmla="*/ 0 h 76"/>
                  <a:gd name="T2" fmla="*/ 0 w 195"/>
                  <a:gd name="T3" fmla="*/ 0 h 76"/>
                  <a:gd name="T4" fmla="*/ 0 w 195"/>
                  <a:gd name="T5" fmla="*/ 0 h 76"/>
                  <a:gd name="T6" fmla="*/ 0 w 195"/>
                  <a:gd name="T7" fmla="*/ 0 h 76"/>
                  <a:gd name="T8" fmla="*/ 0 w 195"/>
                  <a:gd name="T9" fmla="*/ 0 h 76"/>
                  <a:gd name="T10" fmla="*/ 0 w 195"/>
                  <a:gd name="T11" fmla="*/ 0 h 76"/>
                  <a:gd name="T12" fmla="*/ 0 w 195"/>
                  <a:gd name="T13" fmla="*/ 0 h 76"/>
                  <a:gd name="T14" fmla="*/ 0 w 195"/>
                  <a:gd name="T15" fmla="*/ 0 h 76"/>
                  <a:gd name="T16" fmla="*/ 0 w 195"/>
                  <a:gd name="T17" fmla="*/ 0 h 76"/>
                  <a:gd name="T18" fmla="*/ 0 w 195"/>
                  <a:gd name="T19" fmla="*/ 0 h 76"/>
                  <a:gd name="T20" fmla="*/ 0 w 195"/>
                  <a:gd name="T21" fmla="*/ 0 h 76"/>
                  <a:gd name="T22" fmla="*/ 0 w 195"/>
                  <a:gd name="T23" fmla="*/ 0 h 76"/>
                  <a:gd name="T24" fmla="*/ 0 w 195"/>
                  <a:gd name="T25" fmla="*/ 0 h 76"/>
                  <a:gd name="T26" fmla="*/ 0 w 195"/>
                  <a:gd name="T27" fmla="*/ 0 h 76"/>
                  <a:gd name="T28" fmla="*/ 0 w 195"/>
                  <a:gd name="T29" fmla="*/ 0 h 76"/>
                  <a:gd name="T30" fmla="*/ 0 w 195"/>
                  <a:gd name="T31" fmla="*/ 0 h 76"/>
                  <a:gd name="T32" fmla="*/ 0 w 195"/>
                  <a:gd name="T33" fmla="*/ 0 h 76"/>
                  <a:gd name="T34" fmla="*/ 0 w 195"/>
                  <a:gd name="T35" fmla="*/ 0 h 76"/>
                  <a:gd name="T36" fmla="*/ 0 w 195"/>
                  <a:gd name="T37" fmla="*/ 0 h 76"/>
                  <a:gd name="T38" fmla="*/ 0 w 195"/>
                  <a:gd name="T39" fmla="*/ 0 h 76"/>
                  <a:gd name="T40" fmla="*/ 0 w 195"/>
                  <a:gd name="T41" fmla="*/ 0 h 76"/>
                  <a:gd name="T42" fmla="*/ 0 w 195"/>
                  <a:gd name="T43" fmla="*/ 0 h 76"/>
                  <a:gd name="T44" fmla="*/ 0 w 195"/>
                  <a:gd name="T45" fmla="*/ 0 h 76"/>
                  <a:gd name="T46" fmla="*/ 0 w 195"/>
                  <a:gd name="T47" fmla="*/ 0 h 76"/>
                  <a:gd name="T48" fmla="*/ 0 w 195"/>
                  <a:gd name="T49" fmla="*/ 0 h 76"/>
                  <a:gd name="T50" fmla="*/ 0 w 195"/>
                  <a:gd name="T51" fmla="*/ 0 h 76"/>
                  <a:gd name="T52" fmla="*/ 0 w 195"/>
                  <a:gd name="T53" fmla="*/ 0 h 76"/>
                  <a:gd name="T54" fmla="*/ 0 w 195"/>
                  <a:gd name="T55" fmla="*/ 0 h 76"/>
                  <a:gd name="T56" fmla="*/ 0 w 195"/>
                  <a:gd name="T57" fmla="*/ 0 h 76"/>
                  <a:gd name="T58" fmla="*/ 0 w 195"/>
                  <a:gd name="T59" fmla="*/ 0 h 76"/>
                  <a:gd name="T60" fmla="*/ 0 w 195"/>
                  <a:gd name="T61" fmla="*/ 0 h 76"/>
                  <a:gd name="T62" fmla="*/ 0 w 195"/>
                  <a:gd name="T63" fmla="*/ 0 h 7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95" h="76">
                    <a:moveTo>
                      <a:pt x="0" y="75"/>
                    </a:moveTo>
                    <a:lnTo>
                      <a:pt x="0" y="75"/>
                    </a:lnTo>
                    <a:lnTo>
                      <a:pt x="0" y="67"/>
                    </a:lnTo>
                    <a:lnTo>
                      <a:pt x="14" y="67"/>
                    </a:lnTo>
                    <a:lnTo>
                      <a:pt x="14" y="10"/>
                    </a:lnTo>
                    <a:lnTo>
                      <a:pt x="0" y="14"/>
                    </a:lnTo>
                    <a:lnTo>
                      <a:pt x="0" y="6"/>
                    </a:lnTo>
                    <a:lnTo>
                      <a:pt x="24" y="0"/>
                    </a:lnTo>
                    <a:lnTo>
                      <a:pt x="24" y="67"/>
                    </a:lnTo>
                    <a:lnTo>
                      <a:pt x="38" y="67"/>
                    </a:lnTo>
                    <a:lnTo>
                      <a:pt x="38" y="75"/>
                    </a:lnTo>
                    <a:lnTo>
                      <a:pt x="0" y="75"/>
                    </a:lnTo>
                    <a:close/>
                    <a:moveTo>
                      <a:pt x="58" y="75"/>
                    </a:moveTo>
                    <a:lnTo>
                      <a:pt x="58" y="75"/>
                    </a:lnTo>
                    <a:lnTo>
                      <a:pt x="58" y="62"/>
                    </a:lnTo>
                    <a:lnTo>
                      <a:pt x="70" y="62"/>
                    </a:lnTo>
                    <a:lnTo>
                      <a:pt x="70" y="75"/>
                    </a:lnTo>
                    <a:lnTo>
                      <a:pt x="58" y="75"/>
                    </a:lnTo>
                    <a:close/>
                    <a:moveTo>
                      <a:pt x="90" y="74"/>
                    </a:moveTo>
                    <a:lnTo>
                      <a:pt x="90" y="74"/>
                    </a:lnTo>
                    <a:lnTo>
                      <a:pt x="90" y="65"/>
                    </a:lnTo>
                    <a:cubicBezTo>
                      <a:pt x="100" y="69"/>
                      <a:pt x="106" y="69"/>
                      <a:pt x="106" y="69"/>
                    </a:cubicBezTo>
                    <a:cubicBezTo>
                      <a:pt x="113" y="69"/>
                      <a:pt x="117" y="65"/>
                      <a:pt x="117" y="65"/>
                    </a:cubicBezTo>
                    <a:cubicBezTo>
                      <a:pt x="122" y="61"/>
                      <a:pt x="122" y="55"/>
                      <a:pt x="122" y="55"/>
                    </a:cubicBezTo>
                    <a:cubicBezTo>
                      <a:pt x="122" y="39"/>
                      <a:pt x="100" y="39"/>
                      <a:pt x="100" y="39"/>
                    </a:cubicBezTo>
                    <a:lnTo>
                      <a:pt x="97" y="39"/>
                    </a:lnTo>
                    <a:lnTo>
                      <a:pt x="97" y="33"/>
                    </a:lnTo>
                    <a:lnTo>
                      <a:pt x="100" y="33"/>
                    </a:lnTo>
                    <a:cubicBezTo>
                      <a:pt x="120" y="33"/>
                      <a:pt x="120" y="19"/>
                      <a:pt x="120" y="19"/>
                    </a:cubicBezTo>
                    <a:cubicBezTo>
                      <a:pt x="120" y="8"/>
                      <a:pt x="107" y="8"/>
                      <a:pt x="107" y="8"/>
                    </a:cubicBezTo>
                    <a:cubicBezTo>
                      <a:pt x="100" y="8"/>
                      <a:pt x="91" y="12"/>
                      <a:pt x="91" y="12"/>
                    </a:cubicBezTo>
                    <a:lnTo>
                      <a:pt x="91" y="3"/>
                    </a:lnTo>
                    <a:cubicBezTo>
                      <a:pt x="99" y="0"/>
                      <a:pt x="107" y="0"/>
                      <a:pt x="107" y="0"/>
                    </a:cubicBezTo>
                    <a:cubicBezTo>
                      <a:pt x="130" y="0"/>
                      <a:pt x="130" y="17"/>
                      <a:pt x="130" y="17"/>
                    </a:cubicBezTo>
                    <a:cubicBezTo>
                      <a:pt x="130" y="30"/>
                      <a:pt x="115" y="35"/>
                      <a:pt x="115" y="35"/>
                    </a:cubicBezTo>
                    <a:cubicBezTo>
                      <a:pt x="132" y="39"/>
                      <a:pt x="132" y="54"/>
                      <a:pt x="132" y="54"/>
                    </a:cubicBezTo>
                    <a:cubicBezTo>
                      <a:pt x="132" y="65"/>
                      <a:pt x="125" y="70"/>
                      <a:pt x="125" y="70"/>
                    </a:cubicBezTo>
                    <a:cubicBezTo>
                      <a:pt x="119" y="76"/>
                      <a:pt x="107" y="76"/>
                      <a:pt x="107" y="76"/>
                    </a:cubicBezTo>
                    <a:cubicBezTo>
                      <a:pt x="100" y="76"/>
                      <a:pt x="90" y="74"/>
                      <a:pt x="90" y="74"/>
                    </a:cubicBezTo>
                    <a:close/>
                    <a:moveTo>
                      <a:pt x="153" y="74"/>
                    </a:moveTo>
                    <a:lnTo>
                      <a:pt x="153" y="74"/>
                    </a:lnTo>
                    <a:lnTo>
                      <a:pt x="153" y="65"/>
                    </a:lnTo>
                    <a:cubicBezTo>
                      <a:pt x="164" y="69"/>
                      <a:pt x="169" y="69"/>
                      <a:pt x="169" y="69"/>
                    </a:cubicBezTo>
                    <a:cubicBezTo>
                      <a:pt x="176" y="69"/>
                      <a:pt x="181" y="65"/>
                      <a:pt x="181" y="65"/>
                    </a:cubicBezTo>
                    <a:cubicBezTo>
                      <a:pt x="185" y="61"/>
                      <a:pt x="185" y="55"/>
                      <a:pt x="185" y="55"/>
                    </a:cubicBezTo>
                    <a:cubicBezTo>
                      <a:pt x="185" y="39"/>
                      <a:pt x="164" y="39"/>
                      <a:pt x="164" y="39"/>
                    </a:cubicBezTo>
                    <a:lnTo>
                      <a:pt x="160" y="39"/>
                    </a:lnTo>
                    <a:lnTo>
                      <a:pt x="160" y="33"/>
                    </a:lnTo>
                    <a:lnTo>
                      <a:pt x="163" y="33"/>
                    </a:lnTo>
                    <a:cubicBezTo>
                      <a:pt x="183" y="33"/>
                      <a:pt x="183" y="19"/>
                      <a:pt x="183" y="19"/>
                    </a:cubicBezTo>
                    <a:cubicBezTo>
                      <a:pt x="183" y="8"/>
                      <a:pt x="170" y="8"/>
                      <a:pt x="170" y="8"/>
                    </a:cubicBezTo>
                    <a:cubicBezTo>
                      <a:pt x="163" y="8"/>
                      <a:pt x="154" y="12"/>
                      <a:pt x="154" y="12"/>
                    </a:cubicBezTo>
                    <a:lnTo>
                      <a:pt x="154" y="3"/>
                    </a:lnTo>
                    <a:cubicBezTo>
                      <a:pt x="163" y="0"/>
                      <a:pt x="171" y="0"/>
                      <a:pt x="171" y="0"/>
                    </a:cubicBezTo>
                    <a:cubicBezTo>
                      <a:pt x="193" y="0"/>
                      <a:pt x="193" y="17"/>
                      <a:pt x="193" y="17"/>
                    </a:cubicBezTo>
                    <a:cubicBezTo>
                      <a:pt x="193" y="30"/>
                      <a:pt x="178" y="35"/>
                      <a:pt x="178" y="35"/>
                    </a:cubicBezTo>
                    <a:cubicBezTo>
                      <a:pt x="195" y="39"/>
                      <a:pt x="195" y="54"/>
                      <a:pt x="195" y="54"/>
                    </a:cubicBezTo>
                    <a:cubicBezTo>
                      <a:pt x="195" y="65"/>
                      <a:pt x="189" y="70"/>
                      <a:pt x="189" y="70"/>
                    </a:cubicBezTo>
                    <a:cubicBezTo>
                      <a:pt x="182" y="76"/>
                      <a:pt x="170" y="76"/>
                      <a:pt x="170" y="76"/>
                    </a:cubicBezTo>
                    <a:cubicBezTo>
                      <a:pt x="163" y="76"/>
                      <a:pt x="153" y="74"/>
                      <a:pt x="153" y="74"/>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210" name="Freeform 14"/>
              <p:cNvSpPr>
                <a:spLocks noEditPoints="1"/>
              </p:cNvSpPr>
              <p:nvPr/>
            </p:nvSpPr>
            <p:spPr bwMode="auto">
              <a:xfrm>
                <a:off x="368" y="1152"/>
                <a:ext cx="2119" cy="47"/>
              </a:xfrm>
              <a:custGeom>
                <a:avLst/>
                <a:gdLst>
                  <a:gd name="T0" fmla="*/ 0 w 5988"/>
                  <a:gd name="T1" fmla="*/ 0 h 138"/>
                  <a:gd name="T2" fmla="*/ 0 w 5988"/>
                  <a:gd name="T3" fmla="*/ 0 h 138"/>
                  <a:gd name="T4" fmla="*/ 0 w 5988"/>
                  <a:gd name="T5" fmla="*/ 0 h 138"/>
                  <a:gd name="T6" fmla="*/ 0 w 5988"/>
                  <a:gd name="T7" fmla="*/ 0 h 138"/>
                  <a:gd name="T8" fmla="*/ 0 w 5988"/>
                  <a:gd name="T9" fmla="*/ 0 h 138"/>
                  <a:gd name="T10" fmla="*/ 0 w 5988"/>
                  <a:gd name="T11" fmla="*/ 0 h 138"/>
                  <a:gd name="T12" fmla="*/ 0 w 5988"/>
                  <a:gd name="T13" fmla="*/ 0 h 138"/>
                  <a:gd name="T14" fmla="*/ 0 w 5988"/>
                  <a:gd name="T15" fmla="*/ 0 h 138"/>
                  <a:gd name="T16" fmla="*/ 0 w 5988"/>
                  <a:gd name="T17" fmla="*/ 0 h 138"/>
                  <a:gd name="T18" fmla="*/ 0 w 5988"/>
                  <a:gd name="T19" fmla="*/ 0 h 138"/>
                  <a:gd name="T20" fmla="*/ 0 w 5988"/>
                  <a:gd name="T21" fmla="*/ 0 h 138"/>
                  <a:gd name="T22" fmla="*/ 0 w 5988"/>
                  <a:gd name="T23" fmla="*/ 0 h 138"/>
                  <a:gd name="T24" fmla="*/ 0 w 5988"/>
                  <a:gd name="T25" fmla="*/ 0 h 138"/>
                  <a:gd name="T26" fmla="*/ 0 w 5988"/>
                  <a:gd name="T27" fmla="*/ 0 h 138"/>
                  <a:gd name="T28" fmla="*/ 0 w 5988"/>
                  <a:gd name="T29" fmla="*/ 0 h 138"/>
                  <a:gd name="T30" fmla="*/ 0 w 5988"/>
                  <a:gd name="T31" fmla="*/ 0 h 138"/>
                  <a:gd name="T32" fmla="*/ 0 w 5988"/>
                  <a:gd name="T33" fmla="*/ 0 h 138"/>
                  <a:gd name="T34" fmla="*/ 0 w 5988"/>
                  <a:gd name="T35" fmla="*/ 0 h 138"/>
                  <a:gd name="T36" fmla="*/ 0 w 5988"/>
                  <a:gd name="T37" fmla="*/ 0 h 138"/>
                  <a:gd name="T38" fmla="*/ 0 w 5988"/>
                  <a:gd name="T39" fmla="*/ 0 h 138"/>
                  <a:gd name="T40" fmla="*/ 0 w 5988"/>
                  <a:gd name="T41" fmla="*/ 0 h 138"/>
                  <a:gd name="T42" fmla="*/ 0 w 5988"/>
                  <a:gd name="T43" fmla="*/ 0 h 138"/>
                  <a:gd name="T44" fmla="*/ 0 w 5988"/>
                  <a:gd name="T45" fmla="*/ 0 h 138"/>
                  <a:gd name="T46" fmla="*/ 0 w 5988"/>
                  <a:gd name="T47" fmla="*/ 0 h 138"/>
                  <a:gd name="T48" fmla="*/ 0 w 5988"/>
                  <a:gd name="T49" fmla="*/ 0 h 138"/>
                  <a:gd name="T50" fmla="*/ 0 w 5988"/>
                  <a:gd name="T51" fmla="*/ 0 h 138"/>
                  <a:gd name="T52" fmla="*/ 0 w 5988"/>
                  <a:gd name="T53" fmla="*/ 0 h 138"/>
                  <a:gd name="T54" fmla="*/ 0 w 5988"/>
                  <a:gd name="T55" fmla="*/ 0 h 138"/>
                  <a:gd name="T56" fmla="*/ 0 w 5988"/>
                  <a:gd name="T57" fmla="*/ 0 h 138"/>
                  <a:gd name="T58" fmla="*/ 0 w 5988"/>
                  <a:gd name="T59" fmla="*/ 0 h 138"/>
                  <a:gd name="T60" fmla="*/ 0 w 5988"/>
                  <a:gd name="T61" fmla="*/ 0 h 138"/>
                  <a:gd name="T62" fmla="*/ 0 w 5988"/>
                  <a:gd name="T63" fmla="*/ 0 h 138"/>
                  <a:gd name="T64" fmla="*/ 0 w 5988"/>
                  <a:gd name="T65" fmla="*/ 0 h 138"/>
                  <a:gd name="T66" fmla="*/ 0 w 5988"/>
                  <a:gd name="T67" fmla="*/ 0 h 138"/>
                  <a:gd name="T68" fmla="*/ 0 w 5988"/>
                  <a:gd name="T69" fmla="*/ 0 h 138"/>
                  <a:gd name="T70" fmla="*/ 0 w 5988"/>
                  <a:gd name="T71" fmla="*/ 0 h 138"/>
                  <a:gd name="T72" fmla="*/ 0 w 5988"/>
                  <a:gd name="T73" fmla="*/ 0 h 138"/>
                  <a:gd name="T74" fmla="*/ 0 w 5988"/>
                  <a:gd name="T75" fmla="*/ 0 h 138"/>
                  <a:gd name="T76" fmla="*/ 0 w 5988"/>
                  <a:gd name="T77" fmla="*/ 0 h 138"/>
                  <a:gd name="T78" fmla="*/ 0 w 5988"/>
                  <a:gd name="T79" fmla="*/ 0 h 138"/>
                  <a:gd name="T80" fmla="*/ 0 w 5988"/>
                  <a:gd name="T81" fmla="*/ 0 h 138"/>
                  <a:gd name="T82" fmla="*/ 0 w 5988"/>
                  <a:gd name="T83" fmla="*/ 0 h 138"/>
                  <a:gd name="T84" fmla="*/ 0 w 5988"/>
                  <a:gd name="T85" fmla="*/ 0 h 138"/>
                  <a:gd name="T86" fmla="*/ 0 w 5988"/>
                  <a:gd name="T87" fmla="*/ 0 h 138"/>
                  <a:gd name="T88" fmla="*/ 0 w 5988"/>
                  <a:gd name="T89" fmla="*/ 0 h 138"/>
                  <a:gd name="T90" fmla="*/ 0 w 5988"/>
                  <a:gd name="T91" fmla="*/ 0 h 138"/>
                  <a:gd name="T92" fmla="*/ 0 w 5988"/>
                  <a:gd name="T93" fmla="*/ 0 h 138"/>
                  <a:gd name="T94" fmla="*/ 0 w 5988"/>
                  <a:gd name="T95" fmla="*/ 0 h 138"/>
                  <a:gd name="T96" fmla="*/ 0 w 5988"/>
                  <a:gd name="T97" fmla="*/ 0 h 138"/>
                  <a:gd name="T98" fmla="*/ 0 w 5988"/>
                  <a:gd name="T99" fmla="*/ 0 h 138"/>
                  <a:gd name="T100" fmla="*/ 0 w 5988"/>
                  <a:gd name="T101" fmla="*/ 0 h 138"/>
                  <a:gd name="T102" fmla="*/ 0 w 5988"/>
                  <a:gd name="T103" fmla="*/ 0 h 138"/>
                  <a:gd name="T104" fmla="*/ 0 w 5988"/>
                  <a:gd name="T105" fmla="*/ 0 h 138"/>
                  <a:gd name="T106" fmla="*/ 0 w 5988"/>
                  <a:gd name="T107" fmla="*/ 0 h 138"/>
                  <a:gd name="T108" fmla="*/ 0 w 5988"/>
                  <a:gd name="T109" fmla="*/ 0 h 138"/>
                  <a:gd name="T110" fmla="*/ 0 w 5988"/>
                  <a:gd name="T111" fmla="*/ 0 h 138"/>
                  <a:gd name="T112" fmla="*/ 0 w 5988"/>
                  <a:gd name="T113" fmla="*/ 0 h 138"/>
                  <a:gd name="T114" fmla="*/ 0 w 5988"/>
                  <a:gd name="T115" fmla="*/ 0 h 138"/>
                  <a:gd name="T116" fmla="*/ 0 w 5988"/>
                  <a:gd name="T117" fmla="*/ 0 h 138"/>
                  <a:gd name="T118" fmla="*/ 0 w 5988"/>
                  <a:gd name="T119" fmla="*/ 0 h 138"/>
                  <a:gd name="T120" fmla="*/ 0 w 5988"/>
                  <a:gd name="T121" fmla="*/ 0 h 138"/>
                  <a:gd name="T122" fmla="*/ 0 w 5988"/>
                  <a:gd name="T123" fmla="*/ 0 h 138"/>
                  <a:gd name="T124" fmla="*/ 0 w 5988"/>
                  <a:gd name="T125" fmla="*/ 0 h 13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988" h="138">
                    <a:moveTo>
                      <a:pt x="26" y="112"/>
                    </a:moveTo>
                    <a:lnTo>
                      <a:pt x="26" y="112"/>
                    </a:lnTo>
                    <a:cubicBezTo>
                      <a:pt x="16" y="112"/>
                      <a:pt x="0" y="108"/>
                      <a:pt x="0" y="108"/>
                    </a:cubicBezTo>
                    <a:lnTo>
                      <a:pt x="0" y="93"/>
                    </a:lnTo>
                    <a:cubicBezTo>
                      <a:pt x="17" y="101"/>
                      <a:pt x="28" y="101"/>
                      <a:pt x="28" y="101"/>
                    </a:cubicBezTo>
                    <a:cubicBezTo>
                      <a:pt x="36" y="101"/>
                      <a:pt x="42" y="97"/>
                      <a:pt x="42" y="97"/>
                    </a:cubicBezTo>
                    <a:cubicBezTo>
                      <a:pt x="47" y="92"/>
                      <a:pt x="47" y="85"/>
                      <a:pt x="47" y="85"/>
                    </a:cubicBezTo>
                    <a:cubicBezTo>
                      <a:pt x="47" y="79"/>
                      <a:pt x="43" y="75"/>
                      <a:pt x="43" y="75"/>
                    </a:cubicBezTo>
                    <a:cubicBezTo>
                      <a:pt x="40" y="71"/>
                      <a:pt x="31" y="66"/>
                      <a:pt x="31" y="66"/>
                    </a:cubicBezTo>
                    <a:lnTo>
                      <a:pt x="24" y="62"/>
                    </a:lnTo>
                    <a:cubicBezTo>
                      <a:pt x="11" y="54"/>
                      <a:pt x="6" y="48"/>
                      <a:pt x="6" y="48"/>
                    </a:cubicBezTo>
                    <a:cubicBezTo>
                      <a:pt x="0" y="41"/>
                      <a:pt x="0" y="33"/>
                      <a:pt x="0" y="33"/>
                    </a:cubicBezTo>
                    <a:cubicBezTo>
                      <a:pt x="0" y="21"/>
                      <a:pt x="9" y="13"/>
                      <a:pt x="9" y="13"/>
                    </a:cubicBezTo>
                    <a:cubicBezTo>
                      <a:pt x="17" y="6"/>
                      <a:pt x="30" y="6"/>
                      <a:pt x="30" y="6"/>
                    </a:cubicBezTo>
                    <a:cubicBezTo>
                      <a:pt x="42" y="6"/>
                      <a:pt x="55" y="10"/>
                      <a:pt x="55" y="10"/>
                    </a:cubicBezTo>
                    <a:lnTo>
                      <a:pt x="55" y="23"/>
                    </a:lnTo>
                    <a:cubicBezTo>
                      <a:pt x="39" y="17"/>
                      <a:pt x="31" y="17"/>
                      <a:pt x="31" y="17"/>
                    </a:cubicBezTo>
                    <a:cubicBezTo>
                      <a:pt x="24" y="17"/>
                      <a:pt x="19" y="20"/>
                      <a:pt x="19" y="20"/>
                    </a:cubicBezTo>
                    <a:cubicBezTo>
                      <a:pt x="14" y="24"/>
                      <a:pt x="14" y="30"/>
                      <a:pt x="14" y="30"/>
                    </a:cubicBezTo>
                    <a:cubicBezTo>
                      <a:pt x="14" y="36"/>
                      <a:pt x="18" y="39"/>
                      <a:pt x="18" y="39"/>
                    </a:cubicBezTo>
                    <a:cubicBezTo>
                      <a:pt x="21" y="43"/>
                      <a:pt x="31" y="49"/>
                      <a:pt x="31" y="49"/>
                    </a:cubicBezTo>
                    <a:lnTo>
                      <a:pt x="38" y="53"/>
                    </a:lnTo>
                    <a:cubicBezTo>
                      <a:pt x="51" y="60"/>
                      <a:pt x="56" y="67"/>
                      <a:pt x="56" y="67"/>
                    </a:cubicBezTo>
                    <a:cubicBezTo>
                      <a:pt x="62" y="74"/>
                      <a:pt x="62" y="83"/>
                      <a:pt x="62" y="83"/>
                    </a:cubicBezTo>
                    <a:cubicBezTo>
                      <a:pt x="62" y="96"/>
                      <a:pt x="52" y="104"/>
                      <a:pt x="52" y="104"/>
                    </a:cubicBezTo>
                    <a:cubicBezTo>
                      <a:pt x="42" y="112"/>
                      <a:pt x="26" y="112"/>
                      <a:pt x="26" y="112"/>
                    </a:cubicBezTo>
                    <a:close/>
                    <a:moveTo>
                      <a:pt x="120" y="100"/>
                    </a:moveTo>
                    <a:lnTo>
                      <a:pt x="120" y="100"/>
                    </a:lnTo>
                    <a:cubicBezTo>
                      <a:pt x="108" y="111"/>
                      <a:pt x="97" y="111"/>
                      <a:pt x="97" y="111"/>
                    </a:cubicBezTo>
                    <a:cubicBezTo>
                      <a:pt x="88" y="111"/>
                      <a:pt x="82" y="105"/>
                      <a:pt x="82" y="105"/>
                    </a:cubicBezTo>
                    <a:cubicBezTo>
                      <a:pt x="76" y="100"/>
                      <a:pt x="76" y="91"/>
                      <a:pt x="76" y="91"/>
                    </a:cubicBezTo>
                    <a:cubicBezTo>
                      <a:pt x="76" y="79"/>
                      <a:pt x="86" y="72"/>
                      <a:pt x="86" y="72"/>
                    </a:cubicBezTo>
                    <a:cubicBezTo>
                      <a:pt x="96" y="66"/>
                      <a:pt x="115" y="66"/>
                      <a:pt x="115" y="66"/>
                    </a:cubicBezTo>
                    <a:lnTo>
                      <a:pt x="118" y="66"/>
                    </a:lnTo>
                    <a:lnTo>
                      <a:pt x="118" y="57"/>
                    </a:lnTo>
                    <a:cubicBezTo>
                      <a:pt x="118" y="44"/>
                      <a:pt x="105" y="44"/>
                      <a:pt x="105" y="44"/>
                    </a:cubicBezTo>
                    <a:cubicBezTo>
                      <a:pt x="94" y="44"/>
                      <a:pt x="82" y="50"/>
                      <a:pt x="82" y="50"/>
                    </a:cubicBezTo>
                    <a:lnTo>
                      <a:pt x="82" y="39"/>
                    </a:lnTo>
                    <a:cubicBezTo>
                      <a:pt x="96" y="34"/>
                      <a:pt x="107" y="34"/>
                      <a:pt x="107" y="34"/>
                    </a:cubicBezTo>
                    <a:cubicBezTo>
                      <a:pt x="120" y="34"/>
                      <a:pt x="126" y="39"/>
                      <a:pt x="126" y="39"/>
                    </a:cubicBezTo>
                    <a:cubicBezTo>
                      <a:pt x="132" y="45"/>
                      <a:pt x="132" y="57"/>
                      <a:pt x="132" y="57"/>
                    </a:cubicBezTo>
                    <a:lnTo>
                      <a:pt x="132" y="90"/>
                    </a:lnTo>
                    <a:cubicBezTo>
                      <a:pt x="132" y="102"/>
                      <a:pt x="139" y="102"/>
                      <a:pt x="139" y="102"/>
                    </a:cubicBezTo>
                    <a:cubicBezTo>
                      <a:pt x="140" y="102"/>
                      <a:pt x="141" y="102"/>
                      <a:pt x="141" y="102"/>
                    </a:cubicBezTo>
                    <a:lnTo>
                      <a:pt x="142" y="109"/>
                    </a:lnTo>
                    <a:cubicBezTo>
                      <a:pt x="138" y="111"/>
                      <a:pt x="132" y="111"/>
                      <a:pt x="132" y="111"/>
                    </a:cubicBezTo>
                    <a:cubicBezTo>
                      <a:pt x="123" y="111"/>
                      <a:pt x="120" y="100"/>
                      <a:pt x="120" y="100"/>
                    </a:cubicBezTo>
                    <a:close/>
                    <a:moveTo>
                      <a:pt x="118" y="93"/>
                    </a:moveTo>
                    <a:lnTo>
                      <a:pt x="118" y="93"/>
                    </a:lnTo>
                    <a:lnTo>
                      <a:pt x="118" y="74"/>
                    </a:lnTo>
                    <a:lnTo>
                      <a:pt x="114" y="73"/>
                    </a:lnTo>
                    <a:cubicBezTo>
                      <a:pt x="103" y="73"/>
                      <a:pt x="96" y="78"/>
                      <a:pt x="96" y="78"/>
                    </a:cubicBezTo>
                    <a:cubicBezTo>
                      <a:pt x="89" y="82"/>
                      <a:pt x="89" y="89"/>
                      <a:pt x="89" y="89"/>
                    </a:cubicBezTo>
                    <a:cubicBezTo>
                      <a:pt x="89" y="94"/>
                      <a:pt x="92" y="97"/>
                      <a:pt x="92" y="97"/>
                    </a:cubicBezTo>
                    <a:cubicBezTo>
                      <a:pt x="96" y="100"/>
                      <a:pt x="101" y="100"/>
                      <a:pt x="101" y="100"/>
                    </a:cubicBezTo>
                    <a:cubicBezTo>
                      <a:pt x="109" y="100"/>
                      <a:pt x="118" y="93"/>
                      <a:pt x="118" y="93"/>
                    </a:cubicBezTo>
                    <a:close/>
                    <a:moveTo>
                      <a:pt x="159" y="110"/>
                    </a:moveTo>
                    <a:lnTo>
                      <a:pt x="159" y="110"/>
                    </a:lnTo>
                    <a:lnTo>
                      <a:pt x="159" y="35"/>
                    </a:lnTo>
                    <a:lnTo>
                      <a:pt x="173" y="35"/>
                    </a:lnTo>
                    <a:lnTo>
                      <a:pt x="173" y="49"/>
                    </a:lnTo>
                    <a:cubicBezTo>
                      <a:pt x="183" y="34"/>
                      <a:pt x="198" y="34"/>
                      <a:pt x="198" y="34"/>
                    </a:cubicBezTo>
                    <a:cubicBezTo>
                      <a:pt x="213" y="34"/>
                      <a:pt x="218" y="49"/>
                      <a:pt x="218" y="49"/>
                    </a:cubicBezTo>
                    <a:cubicBezTo>
                      <a:pt x="228" y="34"/>
                      <a:pt x="243" y="34"/>
                      <a:pt x="243" y="34"/>
                    </a:cubicBezTo>
                    <a:cubicBezTo>
                      <a:pt x="253" y="34"/>
                      <a:pt x="259" y="39"/>
                      <a:pt x="259" y="39"/>
                    </a:cubicBezTo>
                    <a:cubicBezTo>
                      <a:pt x="264" y="45"/>
                      <a:pt x="264" y="55"/>
                      <a:pt x="264" y="55"/>
                    </a:cubicBezTo>
                    <a:lnTo>
                      <a:pt x="264" y="110"/>
                    </a:lnTo>
                    <a:lnTo>
                      <a:pt x="250" y="110"/>
                    </a:lnTo>
                    <a:lnTo>
                      <a:pt x="250" y="58"/>
                    </a:lnTo>
                    <a:cubicBezTo>
                      <a:pt x="250" y="45"/>
                      <a:pt x="240" y="45"/>
                      <a:pt x="240" y="45"/>
                    </a:cubicBezTo>
                    <a:cubicBezTo>
                      <a:pt x="230" y="45"/>
                      <a:pt x="218" y="60"/>
                      <a:pt x="218" y="60"/>
                    </a:cubicBezTo>
                    <a:lnTo>
                      <a:pt x="218" y="110"/>
                    </a:lnTo>
                    <a:lnTo>
                      <a:pt x="205" y="110"/>
                    </a:lnTo>
                    <a:lnTo>
                      <a:pt x="205" y="58"/>
                    </a:lnTo>
                    <a:cubicBezTo>
                      <a:pt x="205" y="45"/>
                      <a:pt x="195" y="45"/>
                      <a:pt x="195" y="45"/>
                    </a:cubicBezTo>
                    <a:cubicBezTo>
                      <a:pt x="184" y="45"/>
                      <a:pt x="173" y="60"/>
                      <a:pt x="173" y="60"/>
                    </a:cubicBezTo>
                    <a:lnTo>
                      <a:pt x="173" y="110"/>
                    </a:lnTo>
                    <a:lnTo>
                      <a:pt x="159" y="110"/>
                    </a:lnTo>
                    <a:close/>
                    <a:moveTo>
                      <a:pt x="290" y="137"/>
                    </a:moveTo>
                    <a:lnTo>
                      <a:pt x="290" y="137"/>
                    </a:lnTo>
                    <a:lnTo>
                      <a:pt x="290" y="35"/>
                    </a:lnTo>
                    <a:lnTo>
                      <a:pt x="304" y="35"/>
                    </a:lnTo>
                    <a:lnTo>
                      <a:pt x="304" y="49"/>
                    </a:lnTo>
                    <a:cubicBezTo>
                      <a:pt x="312" y="34"/>
                      <a:pt x="328" y="34"/>
                      <a:pt x="328" y="34"/>
                    </a:cubicBezTo>
                    <a:cubicBezTo>
                      <a:pt x="342" y="34"/>
                      <a:pt x="350" y="43"/>
                      <a:pt x="350" y="43"/>
                    </a:cubicBezTo>
                    <a:cubicBezTo>
                      <a:pt x="357" y="53"/>
                      <a:pt x="357" y="70"/>
                      <a:pt x="357" y="70"/>
                    </a:cubicBezTo>
                    <a:cubicBezTo>
                      <a:pt x="357" y="89"/>
                      <a:pt x="349" y="100"/>
                      <a:pt x="349" y="100"/>
                    </a:cubicBezTo>
                    <a:cubicBezTo>
                      <a:pt x="340" y="111"/>
                      <a:pt x="326" y="111"/>
                      <a:pt x="326" y="111"/>
                    </a:cubicBezTo>
                    <a:cubicBezTo>
                      <a:pt x="312" y="111"/>
                      <a:pt x="304" y="101"/>
                      <a:pt x="304" y="101"/>
                    </a:cubicBezTo>
                    <a:lnTo>
                      <a:pt x="304" y="137"/>
                    </a:lnTo>
                    <a:lnTo>
                      <a:pt x="290" y="137"/>
                    </a:lnTo>
                    <a:close/>
                    <a:moveTo>
                      <a:pt x="304" y="92"/>
                    </a:moveTo>
                    <a:lnTo>
                      <a:pt x="304" y="92"/>
                    </a:lnTo>
                    <a:cubicBezTo>
                      <a:pt x="314" y="101"/>
                      <a:pt x="323" y="101"/>
                      <a:pt x="323" y="101"/>
                    </a:cubicBezTo>
                    <a:cubicBezTo>
                      <a:pt x="343" y="101"/>
                      <a:pt x="343" y="71"/>
                      <a:pt x="343" y="71"/>
                    </a:cubicBezTo>
                    <a:cubicBezTo>
                      <a:pt x="343" y="45"/>
                      <a:pt x="326" y="45"/>
                      <a:pt x="326" y="45"/>
                    </a:cubicBezTo>
                    <a:cubicBezTo>
                      <a:pt x="314" y="45"/>
                      <a:pt x="304" y="58"/>
                      <a:pt x="304" y="58"/>
                    </a:cubicBezTo>
                    <a:lnTo>
                      <a:pt x="304" y="92"/>
                    </a:lnTo>
                    <a:close/>
                    <a:moveTo>
                      <a:pt x="378" y="110"/>
                    </a:moveTo>
                    <a:lnTo>
                      <a:pt x="378" y="110"/>
                    </a:lnTo>
                    <a:lnTo>
                      <a:pt x="378" y="2"/>
                    </a:lnTo>
                    <a:lnTo>
                      <a:pt x="392" y="2"/>
                    </a:lnTo>
                    <a:lnTo>
                      <a:pt x="392" y="110"/>
                    </a:lnTo>
                    <a:lnTo>
                      <a:pt x="378" y="110"/>
                    </a:lnTo>
                    <a:close/>
                    <a:moveTo>
                      <a:pt x="473" y="107"/>
                    </a:moveTo>
                    <a:lnTo>
                      <a:pt x="473" y="107"/>
                    </a:lnTo>
                    <a:cubicBezTo>
                      <a:pt x="460" y="111"/>
                      <a:pt x="450" y="111"/>
                      <a:pt x="450" y="111"/>
                    </a:cubicBezTo>
                    <a:cubicBezTo>
                      <a:pt x="434" y="111"/>
                      <a:pt x="423" y="100"/>
                      <a:pt x="423" y="100"/>
                    </a:cubicBezTo>
                    <a:cubicBezTo>
                      <a:pt x="413" y="89"/>
                      <a:pt x="413" y="72"/>
                      <a:pt x="413" y="72"/>
                    </a:cubicBezTo>
                    <a:cubicBezTo>
                      <a:pt x="413" y="55"/>
                      <a:pt x="422" y="44"/>
                      <a:pt x="422" y="44"/>
                    </a:cubicBezTo>
                    <a:cubicBezTo>
                      <a:pt x="431" y="34"/>
                      <a:pt x="445" y="34"/>
                      <a:pt x="445" y="34"/>
                    </a:cubicBezTo>
                    <a:cubicBezTo>
                      <a:pt x="459" y="34"/>
                      <a:pt x="466" y="43"/>
                      <a:pt x="466" y="43"/>
                    </a:cubicBezTo>
                    <a:cubicBezTo>
                      <a:pt x="474" y="53"/>
                      <a:pt x="474" y="70"/>
                      <a:pt x="474" y="70"/>
                    </a:cubicBezTo>
                    <a:lnTo>
                      <a:pt x="474" y="75"/>
                    </a:lnTo>
                    <a:lnTo>
                      <a:pt x="427" y="75"/>
                    </a:lnTo>
                    <a:cubicBezTo>
                      <a:pt x="430" y="101"/>
                      <a:pt x="453" y="101"/>
                      <a:pt x="453" y="101"/>
                    </a:cubicBezTo>
                    <a:cubicBezTo>
                      <a:pt x="461" y="101"/>
                      <a:pt x="473" y="96"/>
                      <a:pt x="473" y="96"/>
                    </a:cubicBezTo>
                    <a:lnTo>
                      <a:pt x="473" y="107"/>
                    </a:lnTo>
                    <a:close/>
                    <a:moveTo>
                      <a:pt x="427" y="64"/>
                    </a:moveTo>
                    <a:lnTo>
                      <a:pt x="427" y="64"/>
                    </a:lnTo>
                    <a:lnTo>
                      <a:pt x="460" y="64"/>
                    </a:lnTo>
                    <a:cubicBezTo>
                      <a:pt x="460" y="44"/>
                      <a:pt x="445" y="44"/>
                      <a:pt x="445" y="44"/>
                    </a:cubicBezTo>
                    <a:cubicBezTo>
                      <a:pt x="429" y="44"/>
                      <a:pt x="427" y="64"/>
                      <a:pt x="427" y="64"/>
                    </a:cubicBezTo>
                    <a:close/>
                    <a:moveTo>
                      <a:pt x="499" y="110"/>
                    </a:moveTo>
                    <a:lnTo>
                      <a:pt x="499" y="110"/>
                    </a:lnTo>
                    <a:lnTo>
                      <a:pt x="499" y="96"/>
                    </a:lnTo>
                    <a:lnTo>
                      <a:pt x="512" y="96"/>
                    </a:lnTo>
                    <a:lnTo>
                      <a:pt x="512" y="110"/>
                    </a:lnTo>
                    <a:lnTo>
                      <a:pt x="499" y="110"/>
                    </a:lnTo>
                    <a:close/>
                    <a:moveTo>
                      <a:pt x="499" y="49"/>
                    </a:moveTo>
                    <a:lnTo>
                      <a:pt x="499" y="49"/>
                    </a:lnTo>
                    <a:lnTo>
                      <a:pt x="499" y="35"/>
                    </a:lnTo>
                    <a:lnTo>
                      <a:pt x="512" y="35"/>
                    </a:lnTo>
                    <a:lnTo>
                      <a:pt x="512" y="49"/>
                    </a:lnTo>
                    <a:lnTo>
                      <a:pt x="499" y="49"/>
                    </a:lnTo>
                    <a:close/>
                    <a:moveTo>
                      <a:pt x="609" y="110"/>
                    </a:moveTo>
                    <a:lnTo>
                      <a:pt x="609" y="110"/>
                    </a:lnTo>
                    <a:lnTo>
                      <a:pt x="609" y="19"/>
                    </a:lnTo>
                    <a:lnTo>
                      <a:pt x="573" y="19"/>
                    </a:lnTo>
                    <a:lnTo>
                      <a:pt x="573" y="8"/>
                    </a:lnTo>
                    <a:lnTo>
                      <a:pt x="660" y="8"/>
                    </a:lnTo>
                    <a:lnTo>
                      <a:pt x="660" y="19"/>
                    </a:lnTo>
                    <a:lnTo>
                      <a:pt x="624" y="19"/>
                    </a:lnTo>
                    <a:lnTo>
                      <a:pt x="624" y="110"/>
                    </a:lnTo>
                    <a:lnTo>
                      <a:pt x="609" y="110"/>
                    </a:lnTo>
                    <a:close/>
                    <a:moveTo>
                      <a:pt x="725" y="71"/>
                    </a:moveTo>
                    <a:lnTo>
                      <a:pt x="725" y="71"/>
                    </a:lnTo>
                    <a:lnTo>
                      <a:pt x="708" y="27"/>
                    </a:lnTo>
                    <a:lnTo>
                      <a:pt x="691" y="71"/>
                    </a:lnTo>
                    <a:lnTo>
                      <a:pt x="725" y="71"/>
                    </a:lnTo>
                    <a:close/>
                    <a:moveTo>
                      <a:pt x="740" y="110"/>
                    </a:moveTo>
                    <a:lnTo>
                      <a:pt x="740" y="110"/>
                    </a:lnTo>
                    <a:lnTo>
                      <a:pt x="729" y="81"/>
                    </a:lnTo>
                    <a:lnTo>
                      <a:pt x="686" y="81"/>
                    </a:lnTo>
                    <a:lnTo>
                      <a:pt x="675" y="110"/>
                    </a:lnTo>
                    <a:lnTo>
                      <a:pt x="662" y="110"/>
                    </a:lnTo>
                    <a:lnTo>
                      <a:pt x="702" y="8"/>
                    </a:lnTo>
                    <a:lnTo>
                      <a:pt x="716" y="8"/>
                    </a:lnTo>
                    <a:lnTo>
                      <a:pt x="756" y="110"/>
                    </a:lnTo>
                    <a:lnTo>
                      <a:pt x="740" y="110"/>
                    </a:lnTo>
                    <a:close/>
                    <a:moveTo>
                      <a:pt x="767" y="74"/>
                    </a:moveTo>
                    <a:lnTo>
                      <a:pt x="767" y="74"/>
                    </a:lnTo>
                    <a:lnTo>
                      <a:pt x="767" y="64"/>
                    </a:lnTo>
                    <a:lnTo>
                      <a:pt x="828" y="64"/>
                    </a:lnTo>
                    <a:lnTo>
                      <a:pt x="828" y="74"/>
                    </a:lnTo>
                    <a:lnTo>
                      <a:pt x="767" y="74"/>
                    </a:lnTo>
                    <a:close/>
                    <a:moveTo>
                      <a:pt x="903" y="71"/>
                    </a:moveTo>
                    <a:lnTo>
                      <a:pt x="903" y="71"/>
                    </a:lnTo>
                    <a:lnTo>
                      <a:pt x="886" y="27"/>
                    </a:lnTo>
                    <a:lnTo>
                      <a:pt x="868" y="71"/>
                    </a:lnTo>
                    <a:lnTo>
                      <a:pt x="903" y="71"/>
                    </a:lnTo>
                    <a:close/>
                    <a:moveTo>
                      <a:pt x="918" y="110"/>
                    </a:moveTo>
                    <a:lnTo>
                      <a:pt x="918" y="110"/>
                    </a:lnTo>
                    <a:lnTo>
                      <a:pt x="907" y="81"/>
                    </a:lnTo>
                    <a:lnTo>
                      <a:pt x="864" y="81"/>
                    </a:lnTo>
                    <a:lnTo>
                      <a:pt x="853" y="110"/>
                    </a:lnTo>
                    <a:lnTo>
                      <a:pt x="840" y="110"/>
                    </a:lnTo>
                    <a:lnTo>
                      <a:pt x="880" y="8"/>
                    </a:lnTo>
                    <a:lnTo>
                      <a:pt x="894" y="8"/>
                    </a:lnTo>
                    <a:lnTo>
                      <a:pt x="934" y="110"/>
                    </a:lnTo>
                    <a:lnTo>
                      <a:pt x="918" y="110"/>
                    </a:lnTo>
                    <a:close/>
                    <a:moveTo>
                      <a:pt x="948" y="110"/>
                    </a:moveTo>
                    <a:lnTo>
                      <a:pt x="948" y="110"/>
                    </a:lnTo>
                    <a:lnTo>
                      <a:pt x="948" y="8"/>
                    </a:lnTo>
                    <a:lnTo>
                      <a:pt x="968" y="8"/>
                    </a:lnTo>
                    <a:lnTo>
                      <a:pt x="996" y="87"/>
                    </a:lnTo>
                    <a:lnTo>
                      <a:pt x="1025" y="8"/>
                    </a:lnTo>
                    <a:lnTo>
                      <a:pt x="1043" y="8"/>
                    </a:lnTo>
                    <a:lnTo>
                      <a:pt x="1043" y="110"/>
                    </a:lnTo>
                    <a:lnTo>
                      <a:pt x="1029" y="110"/>
                    </a:lnTo>
                    <a:lnTo>
                      <a:pt x="1029" y="27"/>
                    </a:lnTo>
                    <a:lnTo>
                      <a:pt x="1001" y="103"/>
                    </a:lnTo>
                    <a:lnTo>
                      <a:pt x="988" y="103"/>
                    </a:lnTo>
                    <a:lnTo>
                      <a:pt x="961" y="27"/>
                    </a:lnTo>
                    <a:lnTo>
                      <a:pt x="961" y="110"/>
                    </a:lnTo>
                    <a:lnTo>
                      <a:pt x="948" y="110"/>
                    </a:lnTo>
                    <a:close/>
                    <a:moveTo>
                      <a:pt x="1069" y="110"/>
                    </a:moveTo>
                    <a:lnTo>
                      <a:pt x="1069" y="110"/>
                    </a:lnTo>
                    <a:lnTo>
                      <a:pt x="1069" y="8"/>
                    </a:lnTo>
                    <a:lnTo>
                      <a:pt x="1083" y="8"/>
                    </a:lnTo>
                    <a:lnTo>
                      <a:pt x="1083" y="99"/>
                    </a:lnTo>
                    <a:lnTo>
                      <a:pt x="1129" y="99"/>
                    </a:lnTo>
                    <a:lnTo>
                      <a:pt x="1129" y="110"/>
                    </a:lnTo>
                    <a:lnTo>
                      <a:pt x="1069" y="110"/>
                    </a:lnTo>
                    <a:close/>
                    <a:moveTo>
                      <a:pt x="1137" y="110"/>
                    </a:moveTo>
                    <a:lnTo>
                      <a:pt x="1137" y="110"/>
                    </a:lnTo>
                    <a:lnTo>
                      <a:pt x="1165" y="71"/>
                    </a:lnTo>
                    <a:lnTo>
                      <a:pt x="1137" y="35"/>
                    </a:lnTo>
                    <a:lnTo>
                      <a:pt x="1153" y="35"/>
                    </a:lnTo>
                    <a:lnTo>
                      <a:pt x="1175" y="64"/>
                    </a:lnTo>
                    <a:lnTo>
                      <a:pt x="1195" y="35"/>
                    </a:lnTo>
                    <a:lnTo>
                      <a:pt x="1208" y="35"/>
                    </a:lnTo>
                    <a:lnTo>
                      <a:pt x="1182" y="73"/>
                    </a:lnTo>
                    <a:lnTo>
                      <a:pt x="1210" y="110"/>
                    </a:lnTo>
                    <a:lnTo>
                      <a:pt x="1194" y="110"/>
                    </a:lnTo>
                    <a:lnTo>
                      <a:pt x="1172" y="80"/>
                    </a:lnTo>
                    <a:lnTo>
                      <a:pt x="1150" y="110"/>
                    </a:lnTo>
                    <a:lnTo>
                      <a:pt x="1137" y="110"/>
                    </a:lnTo>
                    <a:close/>
                    <a:moveTo>
                      <a:pt x="1238" y="110"/>
                    </a:moveTo>
                    <a:lnTo>
                      <a:pt x="1238" y="110"/>
                    </a:lnTo>
                    <a:lnTo>
                      <a:pt x="1238" y="99"/>
                    </a:lnTo>
                    <a:lnTo>
                      <a:pt x="1258" y="99"/>
                    </a:lnTo>
                    <a:lnTo>
                      <a:pt x="1258" y="20"/>
                    </a:lnTo>
                    <a:lnTo>
                      <a:pt x="1238" y="25"/>
                    </a:lnTo>
                    <a:lnTo>
                      <a:pt x="1238" y="14"/>
                    </a:lnTo>
                    <a:lnTo>
                      <a:pt x="1271" y="6"/>
                    </a:lnTo>
                    <a:lnTo>
                      <a:pt x="1271" y="99"/>
                    </a:lnTo>
                    <a:lnTo>
                      <a:pt x="1292" y="99"/>
                    </a:lnTo>
                    <a:lnTo>
                      <a:pt x="1292" y="110"/>
                    </a:lnTo>
                    <a:lnTo>
                      <a:pt x="1238" y="110"/>
                    </a:lnTo>
                    <a:close/>
                    <a:moveTo>
                      <a:pt x="1311" y="120"/>
                    </a:moveTo>
                    <a:lnTo>
                      <a:pt x="1311" y="120"/>
                    </a:lnTo>
                    <a:lnTo>
                      <a:pt x="1311" y="110"/>
                    </a:lnTo>
                    <a:lnTo>
                      <a:pt x="1369" y="110"/>
                    </a:lnTo>
                    <a:lnTo>
                      <a:pt x="1369" y="120"/>
                    </a:lnTo>
                    <a:lnTo>
                      <a:pt x="1311" y="120"/>
                    </a:lnTo>
                    <a:close/>
                    <a:moveTo>
                      <a:pt x="1388" y="110"/>
                    </a:moveTo>
                    <a:lnTo>
                      <a:pt x="1388" y="110"/>
                    </a:lnTo>
                    <a:lnTo>
                      <a:pt x="1388" y="8"/>
                    </a:lnTo>
                    <a:lnTo>
                      <a:pt x="1402" y="8"/>
                    </a:lnTo>
                    <a:lnTo>
                      <a:pt x="1453" y="86"/>
                    </a:lnTo>
                    <a:lnTo>
                      <a:pt x="1453" y="8"/>
                    </a:lnTo>
                    <a:lnTo>
                      <a:pt x="1466" y="8"/>
                    </a:lnTo>
                    <a:lnTo>
                      <a:pt x="1466" y="110"/>
                    </a:lnTo>
                    <a:lnTo>
                      <a:pt x="1452" y="110"/>
                    </a:lnTo>
                    <a:lnTo>
                      <a:pt x="1401" y="31"/>
                    </a:lnTo>
                    <a:lnTo>
                      <a:pt x="1401" y="110"/>
                    </a:lnTo>
                    <a:lnTo>
                      <a:pt x="1388" y="110"/>
                    </a:lnTo>
                    <a:close/>
                    <a:moveTo>
                      <a:pt x="1492" y="110"/>
                    </a:moveTo>
                    <a:lnTo>
                      <a:pt x="1492" y="110"/>
                    </a:lnTo>
                    <a:lnTo>
                      <a:pt x="1492" y="2"/>
                    </a:lnTo>
                    <a:lnTo>
                      <a:pt x="1506" y="2"/>
                    </a:lnTo>
                    <a:lnTo>
                      <a:pt x="1506" y="110"/>
                    </a:lnTo>
                    <a:lnTo>
                      <a:pt x="1492" y="110"/>
                    </a:lnTo>
                    <a:close/>
                    <a:moveTo>
                      <a:pt x="1529" y="74"/>
                    </a:moveTo>
                    <a:lnTo>
                      <a:pt x="1529" y="74"/>
                    </a:lnTo>
                    <a:lnTo>
                      <a:pt x="1529" y="64"/>
                    </a:lnTo>
                    <a:lnTo>
                      <a:pt x="1590" y="64"/>
                    </a:lnTo>
                    <a:lnTo>
                      <a:pt x="1590" y="74"/>
                    </a:lnTo>
                    <a:lnTo>
                      <a:pt x="1529" y="74"/>
                    </a:lnTo>
                    <a:close/>
                    <a:moveTo>
                      <a:pt x="1624" y="57"/>
                    </a:moveTo>
                    <a:lnTo>
                      <a:pt x="1624" y="57"/>
                    </a:lnTo>
                    <a:cubicBezTo>
                      <a:pt x="1634" y="45"/>
                      <a:pt x="1649" y="45"/>
                      <a:pt x="1649" y="45"/>
                    </a:cubicBezTo>
                    <a:cubicBezTo>
                      <a:pt x="1662" y="45"/>
                      <a:pt x="1670" y="53"/>
                      <a:pt x="1670" y="53"/>
                    </a:cubicBezTo>
                    <a:cubicBezTo>
                      <a:pt x="1679" y="62"/>
                      <a:pt x="1679" y="76"/>
                      <a:pt x="1679" y="76"/>
                    </a:cubicBezTo>
                    <a:cubicBezTo>
                      <a:pt x="1679" y="92"/>
                      <a:pt x="1669" y="102"/>
                      <a:pt x="1669" y="102"/>
                    </a:cubicBezTo>
                    <a:cubicBezTo>
                      <a:pt x="1660" y="112"/>
                      <a:pt x="1645" y="112"/>
                      <a:pt x="1645" y="112"/>
                    </a:cubicBezTo>
                    <a:cubicBezTo>
                      <a:pt x="1628" y="112"/>
                      <a:pt x="1619" y="99"/>
                      <a:pt x="1619" y="99"/>
                    </a:cubicBezTo>
                    <a:cubicBezTo>
                      <a:pt x="1610" y="85"/>
                      <a:pt x="1610" y="61"/>
                      <a:pt x="1610" y="61"/>
                    </a:cubicBezTo>
                    <a:cubicBezTo>
                      <a:pt x="1610" y="35"/>
                      <a:pt x="1620" y="20"/>
                      <a:pt x="1620" y="20"/>
                    </a:cubicBezTo>
                    <a:cubicBezTo>
                      <a:pt x="1631" y="6"/>
                      <a:pt x="1651" y="6"/>
                      <a:pt x="1651" y="6"/>
                    </a:cubicBezTo>
                    <a:cubicBezTo>
                      <a:pt x="1660" y="6"/>
                      <a:pt x="1674" y="10"/>
                      <a:pt x="1674" y="10"/>
                    </a:cubicBezTo>
                    <a:lnTo>
                      <a:pt x="1674" y="21"/>
                    </a:lnTo>
                    <a:cubicBezTo>
                      <a:pt x="1659" y="16"/>
                      <a:pt x="1650" y="16"/>
                      <a:pt x="1650" y="16"/>
                    </a:cubicBezTo>
                    <a:cubicBezTo>
                      <a:pt x="1624" y="16"/>
                      <a:pt x="1624" y="57"/>
                      <a:pt x="1624" y="57"/>
                    </a:cubicBezTo>
                    <a:close/>
                    <a:moveTo>
                      <a:pt x="1665" y="79"/>
                    </a:moveTo>
                    <a:lnTo>
                      <a:pt x="1665" y="79"/>
                    </a:lnTo>
                    <a:cubicBezTo>
                      <a:pt x="1665" y="67"/>
                      <a:pt x="1660" y="61"/>
                      <a:pt x="1660" y="61"/>
                    </a:cubicBezTo>
                    <a:cubicBezTo>
                      <a:pt x="1655" y="54"/>
                      <a:pt x="1646" y="54"/>
                      <a:pt x="1646" y="54"/>
                    </a:cubicBezTo>
                    <a:cubicBezTo>
                      <a:pt x="1637" y="54"/>
                      <a:pt x="1631" y="60"/>
                      <a:pt x="1631" y="60"/>
                    </a:cubicBezTo>
                    <a:cubicBezTo>
                      <a:pt x="1625" y="66"/>
                      <a:pt x="1625" y="74"/>
                      <a:pt x="1625" y="74"/>
                    </a:cubicBezTo>
                    <a:cubicBezTo>
                      <a:pt x="1625" y="87"/>
                      <a:pt x="1631" y="94"/>
                      <a:pt x="1631" y="94"/>
                    </a:cubicBezTo>
                    <a:cubicBezTo>
                      <a:pt x="1637" y="102"/>
                      <a:pt x="1646" y="102"/>
                      <a:pt x="1646" y="102"/>
                    </a:cubicBezTo>
                    <a:cubicBezTo>
                      <a:pt x="1655" y="102"/>
                      <a:pt x="1660" y="96"/>
                      <a:pt x="1660" y="96"/>
                    </a:cubicBezTo>
                    <a:cubicBezTo>
                      <a:pt x="1665" y="89"/>
                      <a:pt x="1665" y="79"/>
                      <a:pt x="1665" y="79"/>
                    </a:cubicBezTo>
                    <a:close/>
                    <a:moveTo>
                      <a:pt x="1695" y="120"/>
                    </a:moveTo>
                    <a:lnTo>
                      <a:pt x="1695" y="120"/>
                    </a:lnTo>
                    <a:lnTo>
                      <a:pt x="1695" y="110"/>
                    </a:lnTo>
                    <a:lnTo>
                      <a:pt x="1753" y="110"/>
                    </a:lnTo>
                    <a:lnTo>
                      <a:pt x="1753" y="120"/>
                    </a:lnTo>
                    <a:lnTo>
                      <a:pt x="1695" y="120"/>
                    </a:lnTo>
                    <a:close/>
                    <a:moveTo>
                      <a:pt x="1772" y="110"/>
                    </a:moveTo>
                    <a:lnTo>
                      <a:pt x="1772" y="110"/>
                    </a:lnTo>
                    <a:lnTo>
                      <a:pt x="1772" y="8"/>
                    </a:lnTo>
                    <a:lnTo>
                      <a:pt x="1792" y="8"/>
                    </a:lnTo>
                    <a:lnTo>
                      <a:pt x="1820" y="87"/>
                    </a:lnTo>
                    <a:lnTo>
                      <a:pt x="1849" y="8"/>
                    </a:lnTo>
                    <a:lnTo>
                      <a:pt x="1867" y="8"/>
                    </a:lnTo>
                    <a:lnTo>
                      <a:pt x="1867" y="110"/>
                    </a:lnTo>
                    <a:lnTo>
                      <a:pt x="1853" y="110"/>
                    </a:lnTo>
                    <a:lnTo>
                      <a:pt x="1853" y="27"/>
                    </a:lnTo>
                    <a:lnTo>
                      <a:pt x="1825" y="103"/>
                    </a:lnTo>
                    <a:lnTo>
                      <a:pt x="1811" y="103"/>
                    </a:lnTo>
                    <a:lnTo>
                      <a:pt x="1784" y="27"/>
                    </a:lnTo>
                    <a:lnTo>
                      <a:pt x="1784" y="110"/>
                    </a:lnTo>
                    <a:lnTo>
                      <a:pt x="1772" y="110"/>
                    </a:lnTo>
                    <a:close/>
                    <a:moveTo>
                      <a:pt x="1897" y="137"/>
                    </a:moveTo>
                    <a:lnTo>
                      <a:pt x="1897" y="137"/>
                    </a:lnTo>
                    <a:lnTo>
                      <a:pt x="1909" y="110"/>
                    </a:lnTo>
                    <a:lnTo>
                      <a:pt x="1881" y="35"/>
                    </a:lnTo>
                    <a:lnTo>
                      <a:pt x="1895" y="35"/>
                    </a:lnTo>
                    <a:lnTo>
                      <a:pt x="1916" y="91"/>
                    </a:lnTo>
                    <a:lnTo>
                      <a:pt x="1939" y="35"/>
                    </a:lnTo>
                    <a:lnTo>
                      <a:pt x="1952" y="35"/>
                    </a:lnTo>
                    <a:lnTo>
                      <a:pt x="1911" y="137"/>
                    </a:lnTo>
                    <a:lnTo>
                      <a:pt x="1897" y="137"/>
                    </a:lnTo>
                    <a:close/>
                    <a:moveTo>
                      <a:pt x="1986" y="111"/>
                    </a:moveTo>
                    <a:lnTo>
                      <a:pt x="1986" y="111"/>
                    </a:lnTo>
                    <a:cubicBezTo>
                      <a:pt x="1977" y="111"/>
                      <a:pt x="1964" y="107"/>
                      <a:pt x="1964" y="107"/>
                    </a:cubicBezTo>
                    <a:lnTo>
                      <a:pt x="1964" y="95"/>
                    </a:lnTo>
                    <a:cubicBezTo>
                      <a:pt x="1977" y="101"/>
                      <a:pt x="1987" y="101"/>
                      <a:pt x="1987" y="101"/>
                    </a:cubicBezTo>
                    <a:cubicBezTo>
                      <a:pt x="1992" y="101"/>
                      <a:pt x="1996" y="98"/>
                      <a:pt x="1996" y="98"/>
                    </a:cubicBezTo>
                    <a:cubicBezTo>
                      <a:pt x="2000" y="95"/>
                      <a:pt x="2000" y="90"/>
                      <a:pt x="2000" y="90"/>
                    </a:cubicBezTo>
                    <a:cubicBezTo>
                      <a:pt x="2000" y="83"/>
                      <a:pt x="1989" y="79"/>
                      <a:pt x="1989" y="79"/>
                    </a:cubicBezTo>
                    <a:lnTo>
                      <a:pt x="1981" y="75"/>
                    </a:lnTo>
                    <a:cubicBezTo>
                      <a:pt x="1964" y="68"/>
                      <a:pt x="1964" y="54"/>
                      <a:pt x="1964" y="54"/>
                    </a:cubicBezTo>
                    <a:cubicBezTo>
                      <a:pt x="1964" y="45"/>
                      <a:pt x="1971" y="39"/>
                      <a:pt x="1971" y="39"/>
                    </a:cubicBezTo>
                    <a:cubicBezTo>
                      <a:pt x="1978" y="34"/>
                      <a:pt x="1990" y="34"/>
                      <a:pt x="1990" y="34"/>
                    </a:cubicBezTo>
                    <a:cubicBezTo>
                      <a:pt x="1996" y="34"/>
                      <a:pt x="2005" y="35"/>
                      <a:pt x="2005" y="35"/>
                    </a:cubicBezTo>
                    <a:lnTo>
                      <a:pt x="2008" y="36"/>
                    </a:lnTo>
                    <a:lnTo>
                      <a:pt x="2008" y="47"/>
                    </a:lnTo>
                    <a:cubicBezTo>
                      <a:pt x="1997" y="44"/>
                      <a:pt x="1990" y="44"/>
                      <a:pt x="1990" y="44"/>
                    </a:cubicBezTo>
                    <a:cubicBezTo>
                      <a:pt x="1977" y="44"/>
                      <a:pt x="1977" y="53"/>
                      <a:pt x="1977" y="53"/>
                    </a:cubicBezTo>
                    <a:cubicBezTo>
                      <a:pt x="1977" y="59"/>
                      <a:pt x="1987" y="63"/>
                      <a:pt x="1987" y="63"/>
                    </a:cubicBezTo>
                    <a:lnTo>
                      <a:pt x="1993" y="66"/>
                    </a:lnTo>
                    <a:cubicBezTo>
                      <a:pt x="2004" y="71"/>
                      <a:pt x="2009" y="76"/>
                      <a:pt x="2009" y="76"/>
                    </a:cubicBezTo>
                    <a:cubicBezTo>
                      <a:pt x="2013" y="81"/>
                      <a:pt x="2013" y="89"/>
                      <a:pt x="2013" y="89"/>
                    </a:cubicBezTo>
                    <a:cubicBezTo>
                      <a:pt x="2013" y="99"/>
                      <a:pt x="2006" y="105"/>
                      <a:pt x="2006" y="105"/>
                    </a:cubicBezTo>
                    <a:cubicBezTo>
                      <a:pt x="1998" y="111"/>
                      <a:pt x="1986" y="111"/>
                      <a:pt x="1986" y="111"/>
                    </a:cubicBezTo>
                    <a:close/>
                    <a:moveTo>
                      <a:pt x="2060" y="111"/>
                    </a:moveTo>
                    <a:lnTo>
                      <a:pt x="2060" y="111"/>
                    </a:lnTo>
                    <a:cubicBezTo>
                      <a:pt x="2050" y="111"/>
                      <a:pt x="2044" y="105"/>
                      <a:pt x="2044" y="105"/>
                    </a:cubicBezTo>
                    <a:cubicBezTo>
                      <a:pt x="2038" y="99"/>
                      <a:pt x="2038" y="89"/>
                      <a:pt x="2038" y="89"/>
                    </a:cubicBezTo>
                    <a:lnTo>
                      <a:pt x="2038" y="45"/>
                    </a:lnTo>
                    <a:lnTo>
                      <a:pt x="2029" y="45"/>
                    </a:lnTo>
                    <a:lnTo>
                      <a:pt x="2029" y="35"/>
                    </a:lnTo>
                    <a:lnTo>
                      <a:pt x="2038" y="35"/>
                    </a:lnTo>
                    <a:lnTo>
                      <a:pt x="2038" y="22"/>
                    </a:lnTo>
                    <a:lnTo>
                      <a:pt x="2052" y="20"/>
                    </a:lnTo>
                    <a:lnTo>
                      <a:pt x="2052" y="35"/>
                    </a:lnTo>
                    <a:lnTo>
                      <a:pt x="2071" y="35"/>
                    </a:lnTo>
                    <a:lnTo>
                      <a:pt x="2071" y="45"/>
                    </a:lnTo>
                    <a:lnTo>
                      <a:pt x="2052" y="45"/>
                    </a:lnTo>
                    <a:lnTo>
                      <a:pt x="2052" y="87"/>
                    </a:lnTo>
                    <a:cubicBezTo>
                      <a:pt x="2052" y="101"/>
                      <a:pt x="2064" y="101"/>
                      <a:pt x="2064" y="101"/>
                    </a:cubicBezTo>
                    <a:cubicBezTo>
                      <a:pt x="2067" y="101"/>
                      <a:pt x="2071" y="100"/>
                      <a:pt x="2071" y="100"/>
                    </a:cubicBezTo>
                    <a:lnTo>
                      <a:pt x="2071" y="110"/>
                    </a:lnTo>
                    <a:cubicBezTo>
                      <a:pt x="2065" y="111"/>
                      <a:pt x="2060" y="111"/>
                      <a:pt x="2060" y="111"/>
                    </a:cubicBezTo>
                    <a:close/>
                    <a:moveTo>
                      <a:pt x="2145" y="107"/>
                    </a:moveTo>
                    <a:lnTo>
                      <a:pt x="2145" y="107"/>
                    </a:lnTo>
                    <a:cubicBezTo>
                      <a:pt x="2131" y="111"/>
                      <a:pt x="2121" y="111"/>
                      <a:pt x="2121" y="111"/>
                    </a:cubicBezTo>
                    <a:cubicBezTo>
                      <a:pt x="2105" y="111"/>
                      <a:pt x="2095" y="100"/>
                      <a:pt x="2095" y="100"/>
                    </a:cubicBezTo>
                    <a:cubicBezTo>
                      <a:pt x="2084" y="89"/>
                      <a:pt x="2084" y="72"/>
                      <a:pt x="2084" y="72"/>
                    </a:cubicBezTo>
                    <a:cubicBezTo>
                      <a:pt x="2084" y="55"/>
                      <a:pt x="2093" y="44"/>
                      <a:pt x="2093" y="44"/>
                    </a:cubicBezTo>
                    <a:cubicBezTo>
                      <a:pt x="2102" y="34"/>
                      <a:pt x="2117" y="34"/>
                      <a:pt x="2117" y="34"/>
                    </a:cubicBezTo>
                    <a:cubicBezTo>
                      <a:pt x="2130" y="34"/>
                      <a:pt x="2138" y="43"/>
                      <a:pt x="2138" y="43"/>
                    </a:cubicBezTo>
                    <a:cubicBezTo>
                      <a:pt x="2145" y="53"/>
                      <a:pt x="2145" y="70"/>
                      <a:pt x="2145" y="70"/>
                    </a:cubicBezTo>
                    <a:lnTo>
                      <a:pt x="2145" y="75"/>
                    </a:lnTo>
                    <a:lnTo>
                      <a:pt x="2098" y="75"/>
                    </a:lnTo>
                    <a:cubicBezTo>
                      <a:pt x="2101" y="101"/>
                      <a:pt x="2124" y="101"/>
                      <a:pt x="2124" y="101"/>
                    </a:cubicBezTo>
                    <a:cubicBezTo>
                      <a:pt x="2132" y="101"/>
                      <a:pt x="2145" y="96"/>
                      <a:pt x="2145" y="96"/>
                    </a:cubicBezTo>
                    <a:lnTo>
                      <a:pt x="2145" y="107"/>
                    </a:lnTo>
                    <a:close/>
                    <a:moveTo>
                      <a:pt x="2099" y="64"/>
                    </a:moveTo>
                    <a:lnTo>
                      <a:pt x="2099" y="64"/>
                    </a:lnTo>
                    <a:lnTo>
                      <a:pt x="2131" y="64"/>
                    </a:lnTo>
                    <a:cubicBezTo>
                      <a:pt x="2131" y="44"/>
                      <a:pt x="2116" y="44"/>
                      <a:pt x="2116" y="44"/>
                    </a:cubicBezTo>
                    <a:cubicBezTo>
                      <a:pt x="2100" y="44"/>
                      <a:pt x="2099" y="64"/>
                      <a:pt x="2099" y="64"/>
                    </a:cubicBezTo>
                    <a:close/>
                    <a:moveTo>
                      <a:pt x="2168" y="110"/>
                    </a:moveTo>
                    <a:lnTo>
                      <a:pt x="2168" y="110"/>
                    </a:lnTo>
                    <a:lnTo>
                      <a:pt x="2168" y="35"/>
                    </a:lnTo>
                    <a:lnTo>
                      <a:pt x="2182" y="35"/>
                    </a:lnTo>
                    <a:lnTo>
                      <a:pt x="2182" y="49"/>
                    </a:lnTo>
                    <a:cubicBezTo>
                      <a:pt x="2190" y="34"/>
                      <a:pt x="2205" y="34"/>
                      <a:pt x="2205" y="34"/>
                    </a:cubicBezTo>
                    <a:cubicBezTo>
                      <a:pt x="2207" y="34"/>
                      <a:pt x="2209" y="34"/>
                      <a:pt x="2209" y="34"/>
                    </a:cubicBezTo>
                    <a:lnTo>
                      <a:pt x="2209" y="47"/>
                    </a:lnTo>
                    <a:cubicBezTo>
                      <a:pt x="2206" y="45"/>
                      <a:pt x="2203" y="45"/>
                      <a:pt x="2203" y="45"/>
                    </a:cubicBezTo>
                    <a:cubicBezTo>
                      <a:pt x="2190" y="45"/>
                      <a:pt x="2182" y="61"/>
                      <a:pt x="2182" y="61"/>
                    </a:cubicBezTo>
                    <a:lnTo>
                      <a:pt x="2182" y="110"/>
                    </a:lnTo>
                    <a:lnTo>
                      <a:pt x="2168" y="110"/>
                    </a:lnTo>
                    <a:close/>
                    <a:moveTo>
                      <a:pt x="2230" y="137"/>
                    </a:moveTo>
                    <a:lnTo>
                      <a:pt x="2230" y="137"/>
                    </a:lnTo>
                    <a:lnTo>
                      <a:pt x="2242" y="110"/>
                    </a:lnTo>
                    <a:lnTo>
                      <a:pt x="2213" y="35"/>
                    </a:lnTo>
                    <a:lnTo>
                      <a:pt x="2228" y="35"/>
                    </a:lnTo>
                    <a:lnTo>
                      <a:pt x="2249" y="91"/>
                    </a:lnTo>
                    <a:lnTo>
                      <a:pt x="2272" y="35"/>
                    </a:lnTo>
                    <a:lnTo>
                      <a:pt x="2284" y="35"/>
                    </a:lnTo>
                    <a:lnTo>
                      <a:pt x="2244" y="137"/>
                    </a:lnTo>
                    <a:lnTo>
                      <a:pt x="2230" y="137"/>
                    </a:lnTo>
                    <a:close/>
                    <a:moveTo>
                      <a:pt x="2298" y="110"/>
                    </a:moveTo>
                    <a:lnTo>
                      <a:pt x="2298" y="110"/>
                    </a:lnTo>
                    <a:lnTo>
                      <a:pt x="2298" y="8"/>
                    </a:lnTo>
                    <a:lnTo>
                      <a:pt x="2329" y="8"/>
                    </a:lnTo>
                    <a:cubicBezTo>
                      <a:pt x="2343" y="8"/>
                      <a:pt x="2351" y="15"/>
                      <a:pt x="2351" y="15"/>
                    </a:cubicBezTo>
                    <a:cubicBezTo>
                      <a:pt x="2359" y="21"/>
                      <a:pt x="2359" y="33"/>
                      <a:pt x="2359" y="33"/>
                    </a:cubicBezTo>
                    <a:cubicBezTo>
                      <a:pt x="2359" y="54"/>
                      <a:pt x="2339" y="62"/>
                      <a:pt x="2339" y="62"/>
                    </a:cubicBezTo>
                    <a:lnTo>
                      <a:pt x="2372" y="110"/>
                    </a:lnTo>
                    <a:lnTo>
                      <a:pt x="2355" y="110"/>
                    </a:lnTo>
                    <a:lnTo>
                      <a:pt x="2326" y="67"/>
                    </a:lnTo>
                    <a:lnTo>
                      <a:pt x="2313" y="67"/>
                    </a:lnTo>
                    <a:lnTo>
                      <a:pt x="2313" y="110"/>
                    </a:lnTo>
                    <a:lnTo>
                      <a:pt x="2298" y="110"/>
                    </a:lnTo>
                    <a:close/>
                    <a:moveTo>
                      <a:pt x="2313" y="56"/>
                    </a:moveTo>
                    <a:lnTo>
                      <a:pt x="2313" y="56"/>
                    </a:lnTo>
                    <a:lnTo>
                      <a:pt x="2317" y="56"/>
                    </a:lnTo>
                    <a:cubicBezTo>
                      <a:pt x="2344" y="56"/>
                      <a:pt x="2344" y="35"/>
                      <a:pt x="2344" y="35"/>
                    </a:cubicBezTo>
                    <a:cubicBezTo>
                      <a:pt x="2344" y="19"/>
                      <a:pt x="2322" y="19"/>
                      <a:pt x="2322" y="19"/>
                    </a:cubicBezTo>
                    <a:lnTo>
                      <a:pt x="2313" y="19"/>
                    </a:lnTo>
                    <a:lnTo>
                      <a:pt x="2313" y="56"/>
                    </a:lnTo>
                    <a:close/>
                    <a:moveTo>
                      <a:pt x="2442" y="107"/>
                    </a:moveTo>
                    <a:lnTo>
                      <a:pt x="2442" y="107"/>
                    </a:lnTo>
                    <a:cubicBezTo>
                      <a:pt x="2428" y="111"/>
                      <a:pt x="2419" y="111"/>
                      <a:pt x="2419" y="111"/>
                    </a:cubicBezTo>
                    <a:cubicBezTo>
                      <a:pt x="2402" y="111"/>
                      <a:pt x="2392" y="100"/>
                      <a:pt x="2392" y="100"/>
                    </a:cubicBezTo>
                    <a:cubicBezTo>
                      <a:pt x="2381" y="89"/>
                      <a:pt x="2381" y="72"/>
                      <a:pt x="2381" y="72"/>
                    </a:cubicBezTo>
                    <a:cubicBezTo>
                      <a:pt x="2381" y="55"/>
                      <a:pt x="2391" y="44"/>
                      <a:pt x="2391" y="44"/>
                    </a:cubicBezTo>
                    <a:cubicBezTo>
                      <a:pt x="2400" y="34"/>
                      <a:pt x="2414" y="34"/>
                      <a:pt x="2414" y="34"/>
                    </a:cubicBezTo>
                    <a:cubicBezTo>
                      <a:pt x="2427" y="34"/>
                      <a:pt x="2435" y="43"/>
                      <a:pt x="2435" y="43"/>
                    </a:cubicBezTo>
                    <a:cubicBezTo>
                      <a:pt x="2442" y="53"/>
                      <a:pt x="2442" y="70"/>
                      <a:pt x="2442" y="70"/>
                    </a:cubicBezTo>
                    <a:lnTo>
                      <a:pt x="2442" y="75"/>
                    </a:lnTo>
                    <a:lnTo>
                      <a:pt x="2395" y="75"/>
                    </a:lnTo>
                    <a:cubicBezTo>
                      <a:pt x="2398" y="101"/>
                      <a:pt x="2421" y="101"/>
                      <a:pt x="2421" y="101"/>
                    </a:cubicBezTo>
                    <a:cubicBezTo>
                      <a:pt x="2429" y="101"/>
                      <a:pt x="2442" y="96"/>
                      <a:pt x="2442" y="96"/>
                    </a:cubicBezTo>
                    <a:lnTo>
                      <a:pt x="2442" y="107"/>
                    </a:lnTo>
                    <a:close/>
                    <a:moveTo>
                      <a:pt x="2396" y="64"/>
                    </a:moveTo>
                    <a:lnTo>
                      <a:pt x="2396" y="64"/>
                    </a:lnTo>
                    <a:lnTo>
                      <a:pt x="2429" y="64"/>
                    </a:lnTo>
                    <a:cubicBezTo>
                      <a:pt x="2429" y="44"/>
                      <a:pt x="2413" y="44"/>
                      <a:pt x="2413" y="44"/>
                    </a:cubicBezTo>
                    <a:cubicBezTo>
                      <a:pt x="2398" y="44"/>
                      <a:pt x="2396" y="64"/>
                      <a:pt x="2396" y="64"/>
                    </a:cubicBezTo>
                    <a:close/>
                    <a:moveTo>
                      <a:pt x="2465" y="110"/>
                    </a:moveTo>
                    <a:lnTo>
                      <a:pt x="2465" y="110"/>
                    </a:lnTo>
                    <a:lnTo>
                      <a:pt x="2465" y="35"/>
                    </a:lnTo>
                    <a:lnTo>
                      <a:pt x="2479" y="35"/>
                    </a:lnTo>
                    <a:lnTo>
                      <a:pt x="2479" y="49"/>
                    </a:lnTo>
                    <a:cubicBezTo>
                      <a:pt x="2489" y="34"/>
                      <a:pt x="2504" y="34"/>
                      <a:pt x="2504" y="34"/>
                    </a:cubicBezTo>
                    <a:cubicBezTo>
                      <a:pt x="2519" y="34"/>
                      <a:pt x="2524" y="49"/>
                      <a:pt x="2524" y="49"/>
                    </a:cubicBezTo>
                    <a:cubicBezTo>
                      <a:pt x="2534" y="34"/>
                      <a:pt x="2549" y="34"/>
                      <a:pt x="2549" y="34"/>
                    </a:cubicBezTo>
                    <a:cubicBezTo>
                      <a:pt x="2559" y="34"/>
                      <a:pt x="2565" y="39"/>
                      <a:pt x="2565" y="39"/>
                    </a:cubicBezTo>
                    <a:cubicBezTo>
                      <a:pt x="2570" y="45"/>
                      <a:pt x="2570" y="55"/>
                      <a:pt x="2570" y="55"/>
                    </a:cubicBezTo>
                    <a:lnTo>
                      <a:pt x="2570" y="110"/>
                    </a:lnTo>
                    <a:lnTo>
                      <a:pt x="2556" y="110"/>
                    </a:lnTo>
                    <a:lnTo>
                      <a:pt x="2556" y="58"/>
                    </a:lnTo>
                    <a:cubicBezTo>
                      <a:pt x="2556" y="45"/>
                      <a:pt x="2546" y="45"/>
                      <a:pt x="2546" y="45"/>
                    </a:cubicBezTo>
                    <a:cubicBezTo>
                      <a:pt x="2536" y="45"/>
                      <a:pt x="2524" y="60"/>
                      <a:pt x="2524" y="60"/>
                    </a:cubicBezTo>
                    <a:lnTo>
                      <a:pt x="2524" y="110"/>
                    </a:lnTo>
                    <a:lnTo>
                      <a:pt x="2511" y="110"/>
                    </a:lnTo>
                    <a:lnTo>
                      <a:pt x="2511" y="58"/>
                    </a:lnTo>
                    <a:cubicBezTo>
                      <a:pt x="2511" y="45"/>
                      <a:pt x="2501" y="45"/>
                      <a:pt x="2501" y="45"/>
                    </a:cubicBezTo>
                    <a:cubicBezTo>
                      <a:pt x="2490" y="45"/>
                      <a:pt x="2479" y="60"/>
                      <a:pt x="2479" y="60"/>
                    </a:cubicBezTo>
                    <a:lnTo>
                      <a:pt x="2479" y="110"/>
                    </a:lnTo>
                    <a:lnTo>
                      <a:pt x="2465" y="110"/>
                    </a:lnTo>
                    <a:close/>
                    <a:moveTo>
                      <a:pt x="2625" y="111"/>
                    </a:moveTo>
                    <a:lnTo>
                      <a:pt x="2625" y="111"/>
                    </a:lnTo>
                    <a:cubicBezTo>
                      <a:pt x="2609" y="111"/>
                      <a:pt x="2600" y="101"/>
                      <a:pt x="2600" y="101"/>
                    </a:cubicBezTo>
                    <a:cubicBezTo>
                      <a:pt x="2590" y="90"/>
                      <a:pt x="2590" y="72"/>
                      <a:pt x="2590" y="72"/>
                    </a:cubicBezTo>
                    <a:cubicBezTo>
                      <a:pt x="2590" y="54"/>
                      <a:pt x="2600" y="44"/>
                      <a:pt x="2600" y="44"/>
                    </a:cubicBezTo>
                    <a:cubicBezTo>
                      <a:pt x="2609" y="34"/>
                      <a:pt x="2626" y="34"/>
                      <a:pt x="2626" y="34"/>
                    </a:cubicBezTo>
                    <a:cubicBezTo>
                      <a:pt x="2642" y="34"/>
                      <a:pt x="2652" y="44"/>
                      <a:pt x="2652" y="44"/>
                    </a:cubicBezTo>
                    <a:cubicBezTo>
                      <a:pt x="2661" y="54"/>
                      <a:pt x="2661" y="72"/>
                      <a:pt x="2661" y="72"/>
                    </a:cubicBezTo>
                    <a:cubicBezTo>
                      <a:pt x="2661" y="90"/>
                      <a:pt x="2652" y="101"/>
                      <a:pt x="2652" y="101"/>
                    </a:cubicBezTo>
                    <a:cubicBezTo>
                      <a:pt x="2642" y="111"/>
                      <a:pt x="2625" y="111"/>
                      <a:pt x="2625" y="111"/>
                    </a:cubicBezTo>
                    <a:close/>
                    <a:moveTo>
                      <a:pt x="2625" y="101"/>
                    </a:moveTo>
                    <a:lnTo>
                      <a:pt x="2625" y="101"/>
                    </a:lnTo>
                    <a:cubicBezTo>
                      <a:pt x="2647" y="101"/>
                      <a:pt x="2647" y="72"/>
                      <a:pt x="2647" y="72"/>
                    </a:cubicBezTo>
                    <a:cubicBezTo>
                      <a:pt x="2647" y="44"/>
                      <a:pt x="2626" y="44"/>
                      <a:pt x="2626" y="44"/>
                    </a:cubicBezTo>
                    <a:cubicBezTo>
                      <a:pt x="2605" y="44"/>
                      <a:pt x="2605" y="72"/>
                      <a:pt x="2605" y="72"/>
                    </a:cubicBezTo>
                    <a:cubicBezTo>
                      <a:pt x="2605" y="101"/>
                      <a:pt x="2625" y="101"/>
                      <a:pt x="2625" y="101"/>
                    </a:cubicBezTo>
                    <a:close/>
                    <a:moveTo>
                      <a:pt x="2698" y="110"/>
                    </a:moveTo>
                    <a:lnTo>
                      <a:pt x="2698" y="110"/>
                    </a:lnTo>
                    <a:lnTo>
                      <a:pt x="2670" y="35"/>
                    </a:lnTo>
                    <a:lnTo>
                      <a:pt x="2683" y="35"/>
                    </a:lnTo>
                    <a:lnTo>
                      <a:pt x="2705" y="93"/>
                    </a:lnTo>
                    <a:lnTo>
                      <a:pt x="2728" y="35"/>
                    </a:lnTo>
                    <a:lnTo>
                      <a:pt x="2740" y="35"/>
                    </a:lnTo>
                    <a:lnTo>
                      <a:pt x="2711" y="110"/>
                    </a:lnTo>
                    <a:lnTo>
                      <a:pt x="2698" y="110"/>
                    </a:lnTo>
                    <a:close/>
                    <a:moveTo>
                      <a:pt x="2809" y="107"/>
                    </a:moveTo>
                    <a:lnTo>
                      <a:pt x="2809" y="107"/>
                    </a:lnTo>
                    <a:cubicBezTo>
                      <a:pt x="2796" y="111"/>
                      <a:pt x="2786" y="111"/>
                      <a:pt x="2786" y="111"/>
                    </a:cubicBezTo>
                    <a:cubicBezTo>
                      <a:pt x="2770" y="111"/>
                      <a:pt x="2759" y="100"/>
                      <a:pt x="2759" y="100"/>
                    </a:cubicBezTo>
                    <a:cubicBezTo>
                      <a:pt x="2749" y="89"/>
                      <a:pt x="2749" y="72"/>
                      <a:pt x="2749" y="72"/>
                    </a:cubicBezTo>
                    <a:cubicBezTo>
                      <a:pt x="2749" y="55"/>
                      <a:pt x="2758" y="44"/>
                      <a:pt x="2758" y="44"/>
                    </a:cubicBezTo>
                    <a:cubicBezTo>
                      <a:pt x="2767" y="34"/>
                      <a:pt x="2781" y="34"/>
                      <a:pt x="2781" y="34"/>
                    </a:cubicBezTo>
                    <a:cubicBezTo>
                      <a:pt x="2795" y="34"/>
                      <a:pt x="2802" y="43"/>
                      <a:pt x="2802" y="43"/>
                    </a:cubicBezTo>
                    <a:cubicBezTo>
                      <a:pt x="2810" y="53"/>
                      <a:pt x="2810" y="70"/>
                      <a:pt x="2810" y="70"/>
                    </a:cubicBezTo>
                    <a:lnTo>
                      <a:pt x="2810" y="75"/>
                    </a:lnTo>
                    <a:lnTo>
                      <a:pt x="2763" y="75"/>
                    </a:lnTo>
                    <a:cubicBezTo>
                      <a:pt x="2766" y="101"/>
                      <a:pt x="2789" y="101"/>
                      <a:pt x="2789" y="101"/>
                    </a:cubicBezTo>
                    <a:cubicBezTo>
                      <a:pt x="2797" y="101"/>
                      <a:pt x="2809" y="96"/>
                      <a:pt x="2809" y="96"/>
                    </a:cubicBezTo>
                    <a:lnTo>
                      <a:pt x="2809" y="107"/>
                    </a:lnTo>
                    <a:close/>
                    <a:moveTo>
                      <a:pt x="2763" y="64"/>
                    </a:moveTo>
                    <a:lnTo>
                      <a:pt x="2763" y="64"/>
                    </a:lnTo>
                    <a:lnTo>
                      <a:pt x="2796" y="64"/>
                    </a:lnTo>
                    <a:cubicBezTo>
                      <a:pt x="2796" y="44"/>
                      <a:pt x="2781" y="44"/>
                      <a:pt x="2781" y="44"/>
                    </a:cubicBezTo>
                    <a:cubicBezTo>
                      <a:pt x="2765" y="44"/>
                      <a:pt x="2763" y="64"/>
                      <a:pt x="2763" y="64"/>
                    </a:cubicBezTo>
                    <a:close/>
                    <a:moveTo>
                      <a:pt x="2880" y="110"/>
                    </a:moveTo>
                    <a:lnTo>
                      <a:pt x="2880" y="110"/>
                    </a:lnTo>
                    <a:lnTo>
                      <a:pt x="2880" y="96"/>
                    </a:lnTo>
                    <a:cubicBezTo>
                      <a:pt x="2872" y="111"/>
                      <a:pt x="2856" y="111"/>
                      <a:pt x="2856" y="111"/>
                    </a:cubicBezTo>
                    <a:cubicBezTo>
                      <a:pt x="2842" y="111"/>
                      <a:pt x="2835" y="101"/>
                      <a:pt x="2835" y="101"/>
                    </a:cubicBezTo>
                    <a:cubicBezTo>
                      <a:pt x="2827" y="92"/>
                      <a:pt x="2827" y="75"/>
                      <a:pt x="2827" y="75"/>
                    </a:cubicBezTo>
                    <a:cubicBezTo>
                      <a:pt x="2827" y="56"/>
                      <a:pt x="2836" y="45"/>
                      <a:pt x="2836" y="45"/>
                    </a:cubicBezTo>
                    <a:cubicBezTo>
                      <a:pt x="2844" y="34"/>
                      <a:pt x="2859" y="34"/>
                      <a:pt x="2859" y="34"/>
                    </a:cubicBezTo>
                    <a:cubicBezTo>
                      <a:pt x="2872" y="34"/>
                      <a:pt x="2880" y="44"/>
                      <a:pt x="2880" y="44"/>
                    </a:cubicBezTo>
                    <a:lnTo>
                      <a:pt x="2880" y="2"/>
                    </a:lnTo>
                    <a:lnTo>
                      <a:pt x="2894" y="2"/>
                    </a:lnTo>
                    <a:lnTo>
                      <a:pt x="2894" y="110"/>
                    </a:lnTo>
                    <a:lnTo>
                      <a:pt x="2880" y="110"/>
                    </a:lnTo>
                    <a:close/>
                    <a:moveTo>
                      <a:pt x="2880" y="53"/>
                    </a:moveTo>
                    <a:lnTo>
                      <a:pt x="2880" y="53"/>
                    </a:lnTo>
                    <a:cubicBezTo>
                      <a:pt x="2870" y="44"/>
                      <a:pt x="2861" y="44"/>
                      <a:pt x="2861" y="44"/>
                    </a:cubicBezTo>
                    <a:cubicBezTo>
                      <a:pt x="2841" y="44"/>
                      <a:pt x="2841" y="73"/>
                      <a:pt x="2841" y="73"/>
                    </a:cubicBezTo>
                    <a:cubicBezTo>
                      <a:pt x="2841" y="99"/>
                      <a:pt x="2859" y="99"/>
                      <a:pt x="2859" y="99"/>
                    </a:cubicBezTo>
                    <a:cubicBezTo>
                      <a:pt x="2870" y="99"/>
                      <a:pt x="2880" y="87"/>
                      <a:pt x="2880" y="87"/>
                    </a:cubicBezTo>
                    <a:lnTo>
                      <a:pt x="2880" y="53"/>
                    </a:lnTo>
                    <a:close/>
                    <a:moveTo>
                      <a:pt x="2913" y="120"/>
                    </a:moveTo>
                    <a:lnTo>
                      <a:pt x="2913" y="120"/>
                    </a:lnTo>
                    <a:lnTo>
                      <a:pt x="2913" y="110"/>
                    </a:lnTo>
                    <a:lnTo>
                      <a:pt x="2972" y="110"/>
                    </a:lnTo>
                    <a:lnTo>
                      <a:pt x="2972" y="120"/>
                    </a:lnTo>
                    <a:lnTo>
                      <a:pt x="2913" y="120"/>
                    </a:lnTo>
                    <a:close/>
                    <a:moveTo>
                      <a:pt x="2990" y="8"/>
                    </a:moveTo>
                    <a:lnTo>
                      <a:pt x="2990" y="8"/>
                    </a:lnTo>
                    <a:lnTo>
                      <a:pt x="3004" y="8"/>
                    </a:lnTo>
                    <a:lnTo>
                      <a:pt x="3004" y="72"/>
                    </a:lnTo>
                    <a:cubicBezTo>
                      <a:pt x="3004" y="87"/>
                      <a:pt x="3010" y="94"/>
                      <a:pt x="3010" y="94"/>
                    </a:cubicBezTo>
                    <a:cubicBezTo>
                      <a:pt x="3015" y="101"/>
                      <a:pt x="3028" y="101"/>
                      <a:pt x="3028" y="101"/>
                    </a:cubicBezTo>
                    <a:cubicBezTo>
                      <a:pt x="3040" y="101"/>
                      <a:pt x="3045" y="95"/>
                      <a:pt x="3045" y="95"/>
                    </a:cubicBezTo>
                    <a:cubicBezTo>
                      <a:pt x="3050" y="88"/>
                      <a:pt x="3050" y="73"/>
                      <a:pt x="3050" y="73"/>
                    </a:cubicBezTo>
                    <a:lnTo>
                      <a:pt x="3050" y="8"/>
                    </a:lnTo>
                    <a:lnTo>
                      <a:pt x="3063" y="8"/>
                    </a:lnTo>
                    <a:lnTo>
                      <a:pt x="3063" y="72"/>
                    </a:lnTo>
                    <a:cubicBezTo>
                      <a:pt x="3063" y="93"/>
                      <a:pt x="3054" y="103"/>
                      <a:pt x="3054" y="103"/>
                    </a:cubicBezTo>
                    <a:cubicBezTo>
                      <a:pt x="3045" y="112"/>
                      <a:pt x="3027" y="112"/>
                      <a:pt x="3027" y="112"/>
                    </a:cubicBezTo>
                    <a:cubicBezTo>
                      <a:pt x="3008" y="112"/>
                      <a:pt x="2999" y="102"/>
                      <a:pt x="2999" y="102"/>
                    </a:cubicBezTo>
                    <a:cubicBezTo>
                      <a:pt x="2990" y="92"/>
                      <a:pt x="2990" y="72"/>
                      <a:pt x="2990" y="72"/>
                    </a:cubicBezTo>
                    <a:lnTo>
                      <a:pt x="2990" y="8"/>
                    </a:lnTo>
                    <a:close/>
                    <a:moveTo>
                      <a:pt x="3088" y="110"/>
                    </a:moveTo>
                    <a:lnTo>
                      <a:pt x="3088" y="110"/>
                    </a:lnTo>
                    <a:lnTo>
                      <a:pt x="3088" y="35"/>
                    </a:lnTo>
                    <a:lnTo>
                      <a:pt x="3102" y="35"/>
                    </a:lnTo>
                    <a:lnTo>
                      <a:pt x="3102" y="49"/>
                    </a:lnTo>
                    <a:cubicBezTo>
                      <a:pt x="3112" y="34"/>
                      <a:pt x="3128" y="34"/>
                      <a:pt x="3128" y="34"/>
                    </a:cubicBezTo>
                    <a:cubicBezTo>
                      <a:pt x="3137" y="34"/>
                      <a:pt x="3143" y="40"/>
                      <a:pt x="3143" y="40"/>
                    </a:cubicBezTo>
                    <a:cubicBezTo>
                      <a:pt x="3149" y="46"/>
                      <a:pt x="3149" y="56"/>
                      <a:pt x="3149" y="56"/>
                    </a:cubicBezTo>
                    <a:lnTo>
                      <a:pt x="3149" y="110"/>
                    </a:lnTo>
                    <a:lnTo>
                      <a:pt x="3135" y="110"/>
                    </a:lnTo>
                    <a:lnTo>
                      <a:pt x="3135" y="61"/>
                    </a:lnTo>
                    <a:cubicBezTo>
                      <a:pt x="3135" y="52"/>
                      <a:pt x="3133" y="49"/>
                      <a:pt x="3133" y="49"/>
                    </a:cubicBezTo>
                    <a:cubicBezTo>
                      <a:pt x="3131" y="45"/>
                      <a:pt x="3125" y="45"/>
                      <a:pt x="3125" y="45"/>
                    </a:cubicBezTo>
                    <a:cubicBezTo>
                      <a:pt x="3113" y="45"/>
                      <a:pt x="3102" y="61"/>
                      <a:pt x="3102" y="61"/>
                    </a:cubicBezTo>
                    <a:lnTo>
                      <a:pt x="3102" y="110"/>
                    </a:lnTo>
                    <a:lnTo>
                      <a:pt x="3088" y="110"/>
                    </a:lnTo>
                    <a:close/>
                    <a:moveTo>
                      <a:pt x="3175" y="134"/>
                    </a:moveTo>
                    <a:lnTo>
                      <a:pt x="3175" y="134"/>
                    </a:lnTo>
                    <a:lnTo>
                      <a:pt x="3177" y="122"/>
                    </a:lnTo>
                    <a:cubicBezTo>
                      <a:pt x="3189" y="128"/>
                      <a:pt x="3200" y="128"/>
                      <a:pt x="3200" y="128"/>
                    </a:cubicBezTo>
                    <a:cubicBezTo>
                      <a:pt x="3223" y="128"/>
                      <a:pt x="3223" y="104"/>
                      <a:pt x="3223" y="104"/>
                    </a:cubicBezTo>
                    <a:lnTo>
                      <a:pt x="3223" y="92"/>
                    </a:lnTo>
                    <a:cubicBezTo>
                      <a:pt x="3215" y="108"/>
                      <a:pt x="3198" y="108"/>
                      <a:pt x="3198" y="108"/>
                    </a:cubicBezTo>
                    <a:cubicBezTo>
                      <a:pt x="3185" y="108"/>
                      <a:pt x="3177" y="98"/>
                      <a:pt x="3177" y="98"/>
                    </a:cubicBezTo>
                    <a:cubicBezTo>
                      <a:pt x="3169" y="88"/>
                      <a:pt x="3169" y="72"/>
                      <a:pt x="3169" y="72"/>
                    </a:cubicBezTo>
                    <a:cubicBezTo>
                      <a:pt x="3169" y="55"/>
                      <a:pt x="3178" y="44"/>
                      <a:pt x="3178" y="44"/>
                    </a:cubicBezTo>
                    <a:cubicBezTo>
                      <a:pt x="3187" y="34"/>
                      <a:pt x="3201" y="34"/>
                      <a:pt x="3201" y="34"/>
                    </a:cubicBezTo>
                    <a:cubicBezTo>
                      <a:pt x="3214" y="34"/>
                      <a:pt x="3223" y="44"/>
                      <a:pt x="3223" y="44"/>
                    </a:cubicBezTo>
                    <a:lnTo>
                      <a:pt x="3223" y="35"/>
                    </a:lnTo>
                    <a:lnTo>
                      <a:pt x="3236" y="35"/>
                    </a:lnTo>
                    <a:lnTo>
                      <a:pt x="3236" y="89"/>
                    </a:lnTo>
                    <a:cubicBezTo>
                      <a:pt x="3236" y="107"/>
                      <a:pt x="3235" y="115"/>
                      <a:pt x="3235" y="115"/>
                    </a:cubicBezTo>
                    <a:cubicBezTo>
                      <a:pt x="3233" y="123"/>
                      <a:pt x="3228" y="129"/>
                      <a:pt x="3228" y="129"/>
                    </a:cubicBezTo>
                    <a:cubicBezTo>
                      <a:pt x="3219" y="138"/>
                      <a:pt x="3200" y="138"/>
                      <a:pt x="3200" y="138"/>
                    </a:cubicBezTo>
                    <a:cubicBezTo>
                      <a:pt x="3187" y="138"/>
                      <a:pt x="3175" y="134"/>
                      <a:pt x="3175" y="134"/>
                    </a:cubicBezTo>
                    <a:close/>
                    <a:moveTo>
                      <a:pt x="3223" y="84"/>
                    </a:moveTo>
                    <a:lnTo>
                      <a:pt x="3223" y="84"/>
                    </a:lnTo>
                    <a:lnTo>
                      <a:pt x="3223" y="53"/>
                    </a:lnTo>
                    <a:cubicBezTo>
                      <a:pt x="3214" y="44"/>
                      <a:pt x="3203" y="44"/>
                      <a:pt x="3203" y="44"/>
                    </a:cubicBezTo>
                    <a:cubicBezTo>
                      <a:pt x="3194" y="44"/>
                      <a:pt x="3189" y="51"/>
                      <a:pt x="3189" y="51"/>
                    </a:cubicBezTo>
                    <a:cubicBezTo>
                      <a:pt x="3184" y="59"/>
                      <a:pt x="3184" y="72"/>
                      <a:pt x="3184" y="72"/>
                    </a:cubicBezTo>
                    <a:cubicBezTo>
                      <a:pt x="3184" y="96"/>
                      <a:pt x="3201" y="96"/>
                      <a:pt x="3201" y="96"/>
                    </a:cubicBezTo>
                    <a:cubicBezTo>
                      <a:pt x="3212" y="96"/>
                      <a:pt x="3223" y="84"/>
                      <a:pt x="3223" y="84"/>
                    </a:cubicBezTo>
                    <a:close/>
                    <a:moveTo>
                      <a:pt x="3301" y="100"/>
                    </a:moveTo>
                    <a:lnTo>
                      <a:pt x="3301" y="100"/>
                    </a:lnTo>
                    <a:cubicBezTo>
                      <a:pt x="3289" y="111"/>
                      <a:pt x="3277" y="111"/>
                      <a:pt x="3277" y="111"/>
                    </a:cubicBezTo>
                    <a:cubicBezTo>
                      <a:pt x="3268" y="111"/>
                      <a:pt x="3262" y="105"/>
                      <a:pt x="3262" y="105"/>
                    </a:cubicBezTo>
                    <a:cubicBezTo>
                      <a:pt x="3256" y="100"/>
                      <a:pt x="3256" y="91"/>
                      <a:pt x="3256" y="91"/>
                    </a:cubicBezTo>
                    <a:cubicBezTo>
                      <a:pt x="3256" y="79"/>
                      <a:pt x="3266" y="72"/>
                      <a:pt x="3266" y="72"/>
                    </a:cubicBezTo>
                    <a:cubicBezTo>
                      <a:pt x="3276" y="66"/>
                      <a:pt x="3296" y="66"/>
                      <a:pt x="3296" y="66"/>
                    </a:cubicBezTo>
                    <a:lnTo>
                      <a:pt x="3299" y="66"/>
                    </a:lnTo>
                    <a:lnTo>
                      <a:pt x="3299" y="57"/>
                    </a:lnTo>
                    <a:cubicBezTo>
                      <a:pt x="3299" y="44"/>
                      <a:pt x="3286" y="44"/>
                      <a:pt x="3286" y="44"/>
                    </a:cubicBezTo>
                    <a:cubicBezTo>
                      <a:pt x="3275" y="44"/>
                      <a:pt x="3262" y="50"/>
                      <a:pt x="3262" y="50"/>
                    </a:cubicBezTo>
                    <a:lnTo>
                      <a:pt x="3262" y="39"/>
                    </a:lnTo>
                    <a:cubicBezTo>
                      <a:pt x="3276" y="34"/>
                      <a:pt x="3288" y="34"/>
                      <a:pt x="3288" y="34"/>
                    </a:cubicBezTo>
                    <a:cubicBezTo>
                      <a:pt x="3300" y="34"/>
                      <a:pt x="3306" y="39"/>
                      <a:pt x="3306" y="39"/>
                    </a:cubicBezTo>
                    <a:cubicBezTo>
                      <a:pt x="3312" y="45"/>
                      <a:pt x="3312" y="57"/>
                      <a:pt x="3312" y="57"/>
                    </a:cubicBezTo>
                    <a:lnTo>
                      <a:pt x="3312" y="90"/>
                    </a:lnTo>
                    <a:cubicBezTo>
                      <a:pt x="3312" y="102"/>
                      <a:pt x="3319" y="102"/>
                      <a:pt x="3319" y="102"/>
                    </a:cubicBezTo>
                    <a:cubicBezTo>
                      <a:pt x="3320" y="102"/>
                      <a:pt x="3322" y="102"/>
                      <a:pt x="3322" y="102"/>
                    </a:cubicBezTo>
                    <a:lnTo>
                      <a:pt x="3323" y="109"/>
                    </a:lnTo>
                    <a:cubicBezTo>
                      <a:pt x="3318" y="111"/>
                      <a:pt x="3313" y="111"/>
                      <a:pt x="3313" y="111"/>
                    </a:cubicBezTo>
                    <a:cubicBezTo>
                      <a:pt x="3303" y="111"/>
                      <a:pt x="3301" y="100"/>
                      <a:pt x="3301" y="100"/>
                    </a:cubicBezTo>
                    <a:close/>
                    <a:moveTo>
                      <a:pt x="3299" y="93"/>
                    </a:moveTo>
                    <a:lnTo>
                      <a:pt x="3299" y="93"/>
                    </a:lnTo>
                    <a:lnTo>
                      <a:pt x="3299" y="74"/>
                    </a:lnTo>
                    <a:lnTo>
                      <a:pt x="3294" y="73"/>
                    </a:lnTo>
                    <a:cubicBezTo>
                      <a:pt x="3283" y="73"/>
                      <a:pt x="3276" y="78"/>
                      <a:pt x="3276" y="78"/>
                    </a:cubicBezTo>
                    <a:cubicBezTo>
                      <a:pt x="3270" y="82"/>
                      <a:pt x="3270" y="89"/>
                      <a:pt x="3270" y="89"/>
                    </a:cubicBezTo>
                    <a:cubicBezTo>
                      <a:pt x="3270" y="94"/>
                      <a:pt x="3273" y="97"/>
                      <a:pt x="3273" y="97"/>
                    </a:cubicBezTo>
                    <a:cubicBezTo>
                      <a:pt x="3276" y="100"/>
                      <a:pt x="3281" y="100"/>
                      <a:pt x="3281" y="100"/>
                    </a:cubicBezTo>
                    <a:cubicBezTo>
                      <a:pt x="3290" y="100"/>
                      <a:pt x="3299" y="93"/>
                      <a:pt x="3299" y="93"/>
                    </a:cubicBezTo>
                    <a:close/>
                    <a:moveTo>
                      <a:pt x="3362" y="111"/>
                    </a:moveTo>
                    <a:lnTo>
                      <a:pt x="3362" y="111"/>
                    </a:lnTo>
                    <a:cubicBezTo>
                      <a:pt x="3352" y="111"/>
                      <a:pt x="3346" y="105"/>
                      <a:pt x="3346" y="105"/>
                    </a:cubicBezTo>
                    <a:cubicBezTo>
                      <a:pt x="3340" y="99"/>
                      <a:pt x="3340" y="89"/>
                      <a:pt x="3340" y="89"/>
                    </a:cubicBezTo>
                    <a:lnTo>
                      <a:pt x="3340" y="45"/>
                    </a:lnTo>
                    <a:lnTo>
                      <a:pt x="3331" y="45"/>
                    </a:lnTo>
                    <a:lnTo>
                      <a:pt x="3331" y="35"/>
                    </a:lnTo>
                    <a:lnTo>
                      <a:pt x="3340" y="35"/>
                    </a:lnTo>
                    <a:lnTo>
                      <a:pt x="3340" y="22"/>
                    </a:lnTo>
                    <a:lnTo>
                      <a:pt x="3354" y="20"/>
                    </a:lnTo>
                    <a:lnTo>
                      <a:pt x="3354" y="35"/>
                    </a:lnTo>
                    <a:lnTo>
                      <a:pt x="3373" y="35"/>
                    </a:lnTo>
                    <a:lnTo>
                      <a:pt x="3373" y="45"/>
                    </a:lnTo>
                    <a:lnTo>
                      <a:pt x="3354" y="45"/>
                    </a:lnTo>
                    <a:lnTo>
                      <a:pt x="3354" y="87"/>
                    </a:lnTo>
                    <a:cubicBezTo>
                      <a:pt x="3354" y="101"/>
                      <a:pt x="3366" y="101"/>
                      <a:pt x="3366" y="101"/>
                    </a:cubicBezTo>
                    <a:cubicBezTo>
                      <a:pt x="3369" y="101"/>
                      <a:pt x="3373" y="100"/>
                      <a:pt x="3373" y="100"/>
                    </a:cubicBezTo>
                    <a:lnTo>
                      <a:pt x="3373" y="110"/>
                    </a:lnTo>
                    <a:cubicBezTo>
                      <a:pt x="3367" y="111"/>
                      <a:pt x="3362" y="111"/>
                      <a:pt x="3362" y="111"/>
                    </a:cubicBezTo>
                    <a:close/>
                    <a:moveTo>
                      <a:pt x="3447" y="107"/>
                    </a:moveTo>
                    <a:lnTo>
                      <a:pt x="3447" y="107"/>
                    </a:lnTo>
                    <a:cubicBezTo>
                      <a:pt x="3433" y="111"/>
                      <a:pt x="3424" y="111"/>
                      <a:pt x="3424" y="111"/>
                    </a:cubicBezTo>
                    <a:cubicBezTo>
                      <a:pt x="3407" y="111"/>
                      <a:pt x="3397" y="100"/>
                      <a:pt x="3397" y="100"/>
                    </a:cubicBezTo>
                    <a:cubicBezTo>
                      <a:pt x="3386" y="89"/>
                      <a:pt x="3386" y="72"/>
                      <a:pt x="3386" y="72"/>
                    </a:cubicBezTo>
                    <a:cubicBezTo>
                      <a:pt x="3386" y="55"/>
                      <a:pt x="3396" y="44"/>
                      <a:pt x="3396" y="44"/>
                    </a:cubicBezTo>
                    <a:cubicBezTo>
                      <a:pt x="3405" y="34"/>
                      <a:pt x="3419" y="34"/>
                      <a:pt x="3419" y="34"/>
                    </a:cubicBezTo>
                    <a:cubicBezTo>
                      <a:pt x="3432" y="34"/>
                      <a:pt x="3440" y="43"/>
                      <a:pt x="3440" y="43"/>
                    </a:cubicBezTo>
                    <a:cubicBezTo>
                      <a:pt x="3447" y="53"/>
                      <a:pt x="3447" y="70"/>
                      <a:pt x="3447" y="70"/>
                    </a:cubicBezTo>
                    <a:lnTo>
                      <a:pt x="3447" y="75"/>
                    </a:lnTo>
                    <a:lnTo>
                      <a:pt x="3400" y="75"/>
                    </a:lnTo>
                    <a:cubicBezTo>
                      <a:pt x="3403" y="101"/>
                      <a:pt x="3426" y="101"/>
                      <a:pt x="3426" y="101"/>
                    </a:cubicBezTo>
                    <a:cubicBezTo>
                      <a:pt x="3434" y="101"/>
                      <a:pt x="3447" y="96"/>
                      <a:pt x="3447" y="96"/>
                    </a:cubicBezTo>
                    <a:lnTo>
                      <a:pt x="3447" y="107"/>
                    </a:lnTo>
                    <a:close/>
                    <a:moveTo>
                      <a:pt x="3401" y="64"/>
                    </a:moveTo>
                    <a:lnTo>
                      <a:pt x="3401" y="64"/>
                    </a:lnTo>
                    <a:lnTo>
                      <a:pt x="3434" y="64"/>
                    </a:lnTo>
                    <a:cubicBezTo>
                      <a:pt x="3434" y="44"/>
                      <a:pt x="3418" y="44"/>
                      <a:pt x="3418" y="44"/>
                    </a:cubicBezTo>
                    <a:cubicBezTo>
                      <a:pt x="3403" y="44"/>
                      <a:pt x="3401" y="64"/>
                      <a:pt x="3401" y="64"/>
                    </a:cubicBezTo>
                    <a:close/>
                    <a:moveTo>
                      <a:pt x="3518" y="110"/>
                    </a:moveTo>
                    <a:lnTo>
                      <a:pt x="3518" y="110"/>
                    </a:lnTo>
                    <a:lnTo>
                      <a:pt x="3518" y="96"/>
                    </a:lnTo>
                    <a:cubicBezTo>
                      <a:pt x="3510" y="111"/>
                      <a:pt x="3493" y="111"/>
                      <a:pt x="3493" y="111"/>
                    </a:cubicBezTo>
                    <a:cubicBezTo>
                      <a:pt x="3480" y="111"/>
                      <a:pt x="3472" y="101"/>
                      <a:pt x="3472" y="101"/>
                    </a:cubicBezTo>
                    <a:cubicBezTo>
                      <a:pt x="3464" y="92"/>
                      <a:pt x="3464" y="75"/>
                      <a:pt x="3464" y="75"/>
                    </a:cubicBezTo>
                    <a:cubicBezTo>
                      <a:pt x="3464" y="56"/>
                      <a:pt x="3473" y="45"/>
                      <a:pt x="3473" y="45"/>
                    </a:cubicBezTo>
                    <a:cubicBezTo>
                      <a:pt x="3482" y="34"/>
                      <a:pt x="3496" y="34"/>
                      <a:pt x="3496" y="34"/>
                    </a:cubicBezTo>
                    <a:cubicBezTo>
                      <a:pt x="3509" y="34"/>
                      <a:pt x="3518" y="44"/>
                      <a:pt x="3518" y="44"/>
                    </a:cubicBezTo>
                    <a:lnTo>
                      <a:pt x="3518" y="2"/>
                    </a:lnTo>
                    <a:lnTo>
                      <a:pt x="3532" y="2"/>
                    </a:lnTo>
                    <a:lnTo>
                      <a:pt x="3532" y="110"/>
                    </a:lnTo>
                    <a:lnTo>
                      <a:pt x="3518" y="110"/>
                    </a:lnTo>
                    <a:close/>
                    <a:moveTo>
                      <a:pt x="3518" y="53"/>
                    </a:moveTo>
                    <a:lnTo>
                      <a:pt x="3518" y="53"/>
                    </a:lnTo>
                    <a:cubicBezTo>
                      <a:pt x="3508" y="44"/>
                      <a:pt x="3498" y="44"/>
                      <a:pt x="3498" y="44"/>
                    </a:cubicBezTo>
                    <a:cubicBezTo>
                      <a:pt x="3479" y="44"/>
                      <a:pt x="3479" y="73"/>
                      <a:pt x="3479" y="73"/>
                    </a:cubicBezTo>
                    <a:cubicBezTo>
                      <a:pt x="3479" y="99"/>
                      <a:pt x="3496" y="99"/>
                      <a:pt x="3496" y="99"/>
                    </a:cubicBezTo>
                    <a:cubicBezTo>
                      <a:pt x="3507" y="99"/>
                      <a:pt x="3518" y="87"/>
                      <a:pt x="3518" y="87"/>
                    </a:cubicBezTo>
                    <a:lnTo>
                      <a:pt x="3518" y="53"/>
                    </a:lnTo>
                    <a:close/>
                    <a:moveTo>
                      <a:pt x="3559" y="131"/>
                    </a:moveTo>
                    <a:lnTo>
                      <a:pt x="3559" y="131"/>
                    </a:lnTo>
                    <a:lnTo>
                      <a:pt x="3559" y="126"/>
                    </a:lnTo>
                    <a:cubicBezTo>
                      <a:pt x="3565" y="125"/>
                      <a:pt x="3565" y="111"/>
                      <a:pt x="3565" y="111"/>
                    </a:cubicBezTo>
                    <a:lnTo>
                      <a:pt x="3565" y="110"/>
                    </a:lnTo>
                    <a:lnTo>
                      <a:pt x="3559" y="110"/>
                    </a:lnTo>
                    <a:lnTo>
                      <a:pt x="3559" y="93"/>
                    </a:lnTo>
                    <a:lnTo>
                      <a:pt x="3576" y="93"/>
                    </a:lnTo>
                    <a:lnTo>
                      <a:pt x="3576" y="107"/>
                    </a:lnTo>
                    <a:cubicBezTo>
                      <a:pt x="3576" y="130"/>
                      <a:pt x="3559" y="131"/>
                      <a:pt x="3559" y="131"/>
                    </a:cubicBezTo>
                    <a:close/>
                    <a:moveTo>
                      <a:pt x="3647" y="110"/>
                    </a:moveTo>
                    <a:lnTo>
                      <a:pt x="3647" y="110"/>
                    </a:lnTo>
                    <a:lnTo>
                      <a:pt x="3647" y="8"/>
                    </a:lnTo>
                    <a:lnTo>
                      <a:pt x="3674" y="8"/>
                    </a:lnTo>
                    <a:cubicBezTo>
                      <a:pt x="3693" y="8"/>
                      <a:pt x="3701" y="15"/>
                      <a:pt x="3701" y="15"/>
                    </a:cubicBezTo>
                    <a:cubicBezTo>
                      <a:pt x="3709" y="21"/>
                      <a:pt x="3709" y="35"/>
                      <a:pt x="3709" y="35"/>
                    </a:cubicBezTo>
                    <a:cubicBezTo>
                      <a:pt x="3709" y="51"/>
                      <a:pt x="3698" y="60"/>
                      <a:pt x="3698" y="60"/>
                    </a:cubicBezTo>
                    <a:cubicBezTo>
                      <a:pt x="3687" y="69"/>
                      <a:pt x="3667" y="69"/>
                      <a:pt x="3667" y="69"/>
                    </a:cubicBezTo>
                    <a:lnTo>
                      <a:pt x="3661" y="69"/>
                    </a:lnTo>
                    <a:lnTo>
                      <a:pt x="3661" y="110"/>
                    </a:lnTo>
                    <a:lnTo>
                      <a:pt x="3647" y="110"/>
                    </a:lnTo>
                    <a:close/>
                    <a:moveTo>
                      <a:pt x="3661" y="58"/>
                    </a:moveTo>
                    <a:lnTo>
                      <a:pt x="3661" y="58"/>
                    </a:lnTo>
                    <a:lnTo>
                      <a:pt x="3667" y="58"/>
                    </a:lnTo>
                    <a:cubicBezTo>
                      <a:pt x="3680" y="58"/>
                      <a:pt x="3687" y="53"/>
                      <a:pt x="3687" y="53"/>
                    </a:cubicBezTo>
                    <a:cubicBezTo>
                      <a:pt x="3694" y="47"/>
                      <a:pt x="3694" y="36"/>
                      <a:pt x="3694" y="36"/>
                    </a:cubicBezTo>
                    <a:cubicBezTo>
                      <a:pt x="3694" y="27"/>
                      <a:pt x="3688" y="23"/>
                      <a:pt x="3688" y="23"/>
                    </a:cubicBezTo>
                    <a:cubicBezTo>
                      <a:pt x="3683" y="19"/>
                      <a:pt x="3670" y="19"/>
                      <a:pt x="3670" y="19"/>
                    </a:cubicBezTo>
                    <a:lnTo>
                      <a:pt x="3661" y="19"/>
                    </a:lnTo>
                    <a:lnTo>
                      <a:pt x="3661" y="58"/>
                    </a:lnTo>
                    <a:close/>
                    <a:moveTo>
                      <a:pt x="3763" y="100"/>
                    </a:moveTo>
                    <a:lnTo>
                      <a:pt x="3763" y="100"/>
                    </a:lnTo>
                    <a:cubicBezTo>
                      <a:pt x="3751" y="111"/>
                      <a:pt x="3740" y="111"/>
                      <a:pt x="3740" y="111"/>
                    </a:cubicBezTo>
                    <a:cubicBezTo>
                      <a:pt x="3730" y="111"/>
                      <a:pt x="3724" y="105"/>
                      <a:pt x="3724" y="105"/>
                    </a:cubicBezTo>
                    <a:cubicBezTo>
                      <a:pt x="3718" y="100"/>
                      <a:pt x="3718" y="91"/>
                      <a:pt x="3718" y="91"/>
                    </a:cubicBezTo>
                    <a:cubicBezTo>
                      <a:pt x="3718" y="79"/>
                      <a:pt x="3728" y="72"/>
                      <a:pt x="3728" y="72"/>
                    </a:cubicBezTo>
                    <a:cubicBezTo>
                      <a:pt x="3739" y="66"/>
                      <a:pt x="3758" y="66"/>
                      <a:pt x="3758" y="66"/>
                    </a:cubicBezTo>
                    <a:lnTo>
                      <a:pt x="3761" y="66"/>
                    </a:lnTo>
                    <a:lnTo>
                      <a:pt x="3761" y="57"/>
                    </a:lnTo>
                    <a:cubicBezTo>
                      <a:pt x="3761" y="44"/>
                      <a:pt x="3748" y="44"/>
                      <a:pt x="3748" y="44"/>
                    </a:cubicBezTo>
                    <a:cubicBezTo>
                      <a:pt x="3737" y="44"/>
                      <a:pt x="3725" y="50"/>
                      <a:pt x="3725" y="50"/>
                    </a:cubicBezTo>
                    <a:lnTo>
                      <a:pt x="3725" y="39"/>
                    </a:lnTo>
                    <a:cubicBezTo>
                      <a:pt x="3738" y="34"/>
                      <a:pt x="3750" y="34"/>
                      <a:pt x="3750" y="34"/>
                    </a:cubicBezTo>
                    <a:cubicBezTo>
                      <a:pt x="3763" y="34"/>
                      <a:pt x="3769" y="39"/>
                      <a:pt x="3769" y="39"/>
                    </a:cubicBezTo>
                    <a:cubicBezTo>
                      <a:pt x="3774" y="45"/>
                      <a:pt x="3774" y="57"/>
                      <a:pt x="3774" y="57"/>
                    </a:cubicBezTo>
                    <a:lnTo>
                      <a:pt x="3774" y="90"/>
                    </a:lnTo>
                    <a:cubicBezTo>
                      <a:pt x="3774" y="102"/>
                      <a:pt x="3782" y="102"/>
                      <a:pt x="3782" y="102"/>
                    </a:cubicBezTo>
                    <a:cubicBezTo>
                      <a:pt x="3782" y="102"/>
                      <a:pt x="3784" y="102"/>
                      <a:pt x="3784" y="102"/>
                    </a:cubicBezTo>
                    <a:lnTo>
                      <a:pt x="3785" y="109"/>
                    </a:lnTo>
                    <a:cubicBezTo>
                      <a:pt x="3781" y="111"/>
                      <a:pt x="3775" y="111"/>
                      <a:pt x="3775" y="111"/>
                    </a:cubicBezTo>
                    <a:cubicBezTo>
                      <a:pt x="3766" y="111"/>
                      <a:pt x="3763" y="100"/>
                      <a:pt x="3763" y="100"/>
                    </a:cubicBezTo>
                    <a:close/>
                    <a:moveTo>
                      <a:pt x="3761" y="93"/>
                    </a:moveTo>
                    <a:lnTo>
                      <a:pt x="3761" y="93"/>
                    </a:lnTo>
                    <a:lnTo>
                      <a:pt x="3761" y="74"/>
                    </a:lnTo>
                    <a:lnTo>
                      <a:pt x="3756" y="73"/>
                    </a:lnTo>
                    <a:cubicBezTo>
                      <a:pt x="3745" y="73"/>
                      <a:pt x="3739" y="78"/>
                      <a:pt x="3739" y="78"/>
                    </a:cubicBezTo>
                    <a:cubicBezTo>
                      <a:pt x="3732" y="82"/>
                      <a:pt x="3732" y="89"/>
                      <a:pt x="3732" y="89"/>
                    </a:cubicBezTo>
                    <a:cubicBezTo>
                      <a:pt x="3732" y="94"/>
                      <a:pt x="3735" y="97"/>
                      <a:pt x="3735" y="97"/>
                    </a:cubicBezTo>
                    <a:cubicBezTo>
                      <a:pt x="3739" y="100"/>
                      <a:pt x="3743" y="100"/>
                      <a:pt x="3743" y="100"/>
                    </a:cubicBezTo>
                    <a:cubicBezTo>
                      <a:pt x="3752" y="100"/>
                      <a:pt x="3761" y="93"/>
                      <a:pt x="3761" y="93"/>
                    </a:cubicBezTo>
                    <a:close/>
                    <a:moveTo>
                      <a:pt x="3802" y="110"/>
                    </a:moveTo>
                    <a:lnTo>
                      <a:pt x="3802" y="110"/>
                    </a:lnTo>
                    <a:lnTo>
                      <a:pt x="3802" y="35"/>
                    </a:lnTo>
                    <a:lnTo>
                      <a:pt x="3815" y="35"/>
                    </a:lnTo>
                    <a:lnTo>
                      <a:pt x="3815" y="49"/>
                    </a:lnTo>
                    <a:cubicBezTo>
                      <a:pt x="3824" y="34"/>
                      <a:pt x="3839" y="34"/>
                      <a:pt x="3839" y="34"/>
                    </a:cubicBezTo>
                    <a:cubicBezTo>
                      <a:pt x="3841" y="34"/>
                      <a:pt x="3843" y="34"/>
                      <a:pt x="3843" y="34"/>
                    </a:cubicBezTo>
                    <a:lnTo>
                      <a:pt x="3843" y="47"/>
                    </a:lnTo>
                    <a:cubicBezTo>
                      <a:pt x="3840" y="45"/>
                      <a:pt x="3837" y="45"/>
                      <a:pt x="3837" y="45"/>
                    </a:cubicBezTo>
                    <a:cubicBezTo>
                      <a:pt x="3824" y="45"/>
                      <a:pt x="3815" y="61"/>
                      <a:pt x="3815" y="61"/>
                    </a:cubicBezTo>
                    <a:lnTo>
                      <a:pt x="3815" y="110"/>
                    </a:lnTo>
                    <a:lnTo>
                      <a:pt x="3802" y="110"/>
                    </a:lnTo>
                    <a:close/>
                    <a:moveTo>
                      <a:pt x="3898" y="100"/>
                    </a:moveTo>
                    <a:lnTo>
                      <a:pt x="3898" y="100"/>
                    </a:lnTo>
                    <a:cubicBezTo>
                      <a:pt x="3886" y="111"/>
                      <a:pt x="3874" y="111"/>
                      <a:pt x="3874" y="111"/>
                    </a:cubicBezTo>
                    <a:cubicBezTo>
                      <a:pt x="3865" y="111"/>
                      <a:pt x="3859" y="105"/>
                      <a:pt x="3859" y="105"/>
                    </a:cubicBezTo>
                    <a:cubicBezTo>
                      <a:pt x="3853" y="100"/>
                      <a:pt x="3853" y="91"/>
                      <a:pt x="3853" y="91"/>
                    </a:cubicBezTo>
                    <a:cubicBezTo>
                      <a:pt x="3853" y="79"/>
                      <a:pt x="3863" y="72"/>
                      <a:pt x="3863" y="72"/>
                    </a:cubicBezTo>
                    <a:cubicBezTo>
                      <a:pt x="3873" y="66"/>
                      <a:pt x="3892" y="66"/>
                      <a:pt x="3892" y="66"/>
                    </a:cubicBezTo>
                    <a:lnTo>
                      <a:pt x="3896" y="66"/>
                    </a:lnTo>
                    <a:lnTo>
                      <a:pt x="3896" y="57"/>
                    </a:lnTo>
                    <a:cubicBezTo>
                      <a:pt x="3896" y="44"/>
                      <a:pt x="3882" y="44"/>
                      <a:pt x="3882" y="44"/>
                    </a:cubicBezTo>
                    <a:cubicBezTo>
                      <a:pt x="3872" y="44"/>
                      <a:pt x="3859" y="50"/>
                      <a:pt x="3859" y="50"/>
                    </a:cubicBezTo>
                    <a:lnTo>
                      <a:pt x="3859" y="39"/>
                    </a:lnTo>
                    <a:cubicBezTo>
                      <a:pt x="3873" y="34"/>
                      <a:pt x="3885" y="34"/>
                      <a:pt x="3885" y="34"/>
                    </a:cubicBezTo>
                    <a:cubicBezTo>
                      <a:pt x="3897" y="34"/>
                      <a:pt x="3903" y="39"/>
                      <a:pt x="3903" y="39"/>
                    </a:cubicBezTo>
                    <a:cubicBezTo>
                      <a:pt x="3909" y="45"/>
                      <a:pt x="3909" y="57"/>
                      <a:pt x="3909" y="57"/>
                    </a:cubicBezTo>
                    <a:lnTo>
                      <a:pt x="3909" y="90"/>
                    </a:lnTo>
                    <a:cubicBezTo>
                      <a:pt x="3909" y="102"/>
                      <a:pt x="3916" y="102"/>
                      <a:pt x="3916" y="102"/>
                    </a:cubicBezTo>
                    <a:cubicBezTo>
                      <a:pt x="3917" y="102"/>
                      <a:pt x="3919" y="102"/>
                      <a:pt x="3919" y="102"/>
                    </a:cubicBezTo>
                    <a:lnTo>
                      <a:pt x="3920" y="109"/>
                    </a:lnTo>
                    <a:cubicBezTo>
                      <a:pt x="3915" y="111"/>
                      <a:pt x="3910" y="111"/>
                      <a:pt x="3910" y="111"/>
                    </a:cubicBezTo>
                    <a:cubicBezTo>
                      <a:pt x="3900" y="111"/>
                      <a:pt x="3898" y="100"/>
                      <a:pt x="3898" y="100"/>
                    </a:cubicBezTo>
                    <a:close/>
                    <a:moveTo>
                      <a:pt x="3896" y="93"/>
                    </a:moveTo>
                    <a:lnTo>
                      <a:pt x="3896" y="93"/>
                    </a:lnTo>
                    <a:lnTo>
                      <a:pt x="3896" y="74"/>
                    </a:lnTo>
                    <a:lnTo>
                      <a:pt x="3891" y="73"/>
                    </a:lnTo>
                    <a:cubicBezTo>
                      <a:pt x="3880" y="73"/>
                      <a:pt x="3873" y="78"/>
                      <a:pt x="3873" y="78"/>
                    </a:cubicBezTo>
                    <a:cubicBezTo>
                      <a:pt x="3866" y="82"/>
                      <a:pt x="3866" y="89"/>
                      <a:pt x="3866" y="89"/>
                    </a:cubicBezTo>
                    <a:cubicBezTo>
                      <a:pt x="3866" y="94"/>
                      <a:pt x="3870" y="97"/>
                      <a:pt x="3870" y="97"/>
                    </a:cubicBezTo>
                    <a:cubicBezTo>
                      <a:pt x="3873" y="100"/>
                      <a:pt x="3878" y="100"/>
                      <a:pt x="3878" y="100"/>
                    </a:cubicBezTo>
                    <a:cubicBezTo>
                      <a:pt x="3887" y="100"/>
                      <a:pt x="3896" y="93"/>
                      <a:pt x="3896" y="93"/>
                    </a:cubicBezTo>
                    <a:close/>
                    <a:moveTo>
                      <a:pt x="3937" y="110"/>
                    </a:moveTo>
                    <a:lnTo>
                      <a:pt x="3937" y="110"/>
                    </a:lnTo>
                    <a:lnTo>
                      <a:pt x="3937" y="35"/>
                    </a:lnTo>
                    <a:lnTo>
                      <a:pt x="3950" y="35"/>
                    </a:lnTo>
                    <a:lnTo>
                      <a:pt x="3950" y="49"/>
                    </a:lnTo>
                    <a:cubicBezTo>
                      <a:pt x="3960" y="34"/>
                      <a:pt x="3976" y="34"/>
                      <a:pt x="3976" y="34"/>
                    </a:cubicBezTo>
                    <a:cubicBezTo>
                      <a:pt x="3990" y="34"/>
                      <a:pt x="3996" y="49"/>
                      <a:pt x="3996" y="49"/>
                    </a:cubicBezTo>
                    <a:cubicBezTo>
                      <a:pt x="4005" y="34"/>
                      <a:pt x="4021" y="34"/>
                      <a:pt x="4021" y="34"/>
                    </a:cubicBezTo>
                    <a:cubicBezTo>
                      <a:pt x="4031" y="34"/>
                      <a:pt x="4036" y="39"/>
                      <a:pt x="4036" y="39"/>
                    </a:cubicBezTo>
                    <a:cubicBezTo>
                      <a:pt x="4041" y="45"/>
                      <a:pt x="4041" y="55"/>
                      <a:pt x="4041" y="55"/>
                    </a:cubicBezTo>
                    <a:lnTo>
                      <a:pt x="4041" y="110"/>
                    </a:lnTo>
                    <a:lnTo>
                      <a:pt x="4028" y="110"/>
                    </a:lnTo>
                    <a:lnTo>
                      <a:pt x="4028" y="58"/>
                    </a:lnTo>
                    <a:cubicBezTo>
                      <a:pt x="4028" y="45"/>
                      <a:pt x="4018" y="45"/>
                      <a:pt x="4018" y="45"/>
                    </a:cubicBezTo>
                    <a:cubicBezTo>
                      <a:pt x="4007" y="45"/>
                      <a:pt x="3996" y="60"/>
                      <a:pt x="3996" y="60"/>
                    </a:cubicBezTo>
                    <a:lnTo>
                      <a:pt x="3996" y="110"/>
                    </a:lnTo>
                    <a:lnTo>
                      <a:pt x="3982" y="110"/>
                    </a:lnTo>
                    <a:lnTo>
                      <a:pt x="3982" y="58"/>
                    </a:lnTo>
                    <a:cubicBezTo>
                      <a:pt x="3982" y="45"/>
                      <a:pt x="3972" y="45"/>
                      <a:pt x="3972" y="45"/>
                    </a:cubicBezTo>
                    <a:cubicBezTo>
                      <a:pt x="3962" y="45"/>
                      <a:pt x="3950" y="60"/>
                      <a:pt x="3950" y="60"/>
                    </a:cubicBezTo>
                    <a:lnTo>
                      <a:pt x="3950" y="110"/>
                    </a:lnTo>
                    <a:lnTo>
                      <a:pt x="3937" y="110"/>
                    </a:lnTo>
                    <a:close/>
                    <a:moveTo>
                      <a:pt x="4122" y="107"/>
                    </a:moveTo>
                    <a:lnTo>
                      <a:pt x="4122" y="107"/>
                    </a:lnTo>
                    <a:cubicBezTo>
                      <a:pt x="4108" y="111"/>
                      <a:pt x="4099" y="111"/>
                      <a:pt x="4099" y="111"/>
                    </a:cubicBezTo>
                    <a:cubicBezTo>
                      <a:pt x="4082" y="111"/>
                      <a:pt x="4072" y="100"/>
                      <a:pt x="4072" y="100"/>
                    </a:cubicBezTo>
                    <a:cubicBezTo>
                      <a:pt x="4062" y="89"/>
                      <a:pt x="4062" y="72"/>
                      <a:pt x="4062" y="72"/>
                    </a:cubicBezTo>
                    <a:cubicBezTo>
                      <a:pt x="4062" y="55"/>
                      <a:pt x="4071" y="44"/>
                      <a:pt x="4071" y="44"/>
                    </a:cubicBezTo>
                    <a:cubicBezTo>
                      <a:pt x="4080" y="34"/>
                      <a:pt x="4094" y="34"/>
                      <a:pt x="4094" y="34"/>
                    </a:cubicBezTo>
                    <a:cubicBezTo>
                      <a:pt x="4108" y="34"/>
                      <a:pt x="4115" y="43"/>
                      <a:pt x="4115" y="43"/>
                    </a:cubicBezTo>
                    <a:cubicBezTo>
                      <a:pt x="4122" y="53"/>
                      <a:pt x="4122" y="70"/>
                      <a:pt x="4122" y="70"/>
                    </a:cubicBezTo>
                    <a:lnTo>
                      <a:pt x="4122" y="75"/>
                    </a:lnTo>
                    <a:lnTo>
                      <a:pt x="4075" y="75"/>
                    </a:lnTo>
                    <a:cubicBezTo>
                      <a:pt x="4078" y="101"/>
                      <a:pt x="4101" y="101"/>
                      <a:pt x="4101" y="101"/>
                    </a:cubicBezTo>
                    <a:cubicBezTo>
                      <a:pt x="4110" y="101"/>
                      <a:pt x="4122" y="96"/>
                      <a:pt x="4122" y="96"/>
                    </a:cubicBezTo>
                    <a:lnTo>
                      <a:pt x="4122" y="107"/>
                    </a:lnTo>
                    <a:close/>
                    <a:moveTo>
                      <a:pt x="4076" y="64"/>
                    </a:moveTo>
                    <a:lnTo>
                      <a:pt x="4076" y="64"/>
                    </a:lnTo>
                    <a:lnTo>
                      <a:pt x="4109" y="64"/>
                    </a:lnTo>
                    <a:cubicBezTo>
                      <a:pt x="4109" y="44"/>
                      <a:pt x="4093" y="44"/>
                      <a:pt x="4093" y="44"/>
                    </a:cubicBezTo>
                    <a:cubicBezTo>
                      <a:pt x="4078" y="44"/>
                      <a:pt x="4076" y="64"/>
                      <a:pt x="4076" y="64"/>
                    </a:cubicBezTo>
                    <a:close/>
                    <a:moveTo>
                      <a:pt x="4168" y="111"/>
                    </a:moveTo>
                    <a:lnTo>
                      <a:pt x="4168" y="111"/>
                    </a:lnTo>
                    <a:cubicBezTo>
                      <a:pt x="4158" y="111"/>
                      <a:pt x="4152" y="105"/>
                      <a:pt x="4152" y="105"/>
                    </a:cubicBezTo>
                    <a:cubicBezTo>
                      <a:pt x="4146" y="99"/>
                      <a:pt x="4146" y="89"/>
                      <a:pt x="4146" y="89"/>
                    </a:cubicBezTo>
                    <a:lnTo>
                      <a:pt x="4146" y="45"/>
                    </a:lnTo>
                    <a:lnTo>
                      <a:pt x="4137" y="45"/>
                    </a:lnTo>
                    <a:lnTo>
                      <a:pt x="4137" y="35"/>
                    </a:lnTo>
                    <a:lnTo>
                      <a:pt x="4146" y="35"/>
                    </a:lnTo>
                    <a:lnTo>
                      <a:pt x="4146" y="22"/>
                    </a:lnTo>
                    <a:lnTo>
                      <a:pt x="4160" y="20"/>
                    </a:lnTo>
                    <a:lnTo>
                      <a:pt x="4160" y="35"/>
                    </a:lnTo>
                    <a:lnTo>
                      <a:pt x="4179" y="35"/>
                    </a:lnTo>
                    <a:lnTo>
                      <a:pt x="4179" y="45"/>
                    </a:lnTo>
                    <a:lnTo>
                      <a:pt x="4160" y="45"/>
                    </a:lnTo>
                    <a:lnTo>
                      <a:pt x="4160" y="87"/>
                    </a:lnTo>
                    <a:cubicBezTo>
                      <a:pt x="4160" y="101"/>
                      <a:pt x="4172" y="101"/>
                      <a:pt x="4172" y="101"/>
                    </a:cubicBezTo>
                    <a:cubicBezTo>
                      <a:pt x="4175" y="101"/>
                      <a:pt x="4179" y="100"/>
                      <a:pt x="4179" y="100"/>
                    </a:cubicBezTo>
                    <a:lnTo>
                      <a:pt x="4179" y="110"/>
                    </a:lnTo>
                    <a:cubicBezTo>
                      <a:pt x="4172" y="111"/>
                      <a:pt x="4168" y="111"/>
                      <a:pt x="4168" y="111"/>
                    </a:cubicBezTo>
                    <a:close/>
                    <a:moveTo>
                      <a:pt x="4252" y="107"/>
                    </a:moveTo>
                    <a:lnTo>
                      <a:pt x="4252" y="107"/>
                    </a:lnTo>
                    <a:cubicBezTo>
                      <a:pt x="4239" y="111"/>
                      <a:pt x="4229" y="111"/>
                      <a:pt x="4229" y="111"/>
                    </a:cubicBezTo>
                    <a:cubicBezTo>
                      <a:pt x="4213" y="111"/>
                      <a:pt x="4203" y="100"/>
                      <a:pt x="4203" y="100"/>
                    </a:cubicBezTo>
                    <a:cubicBezTo>
                      <a:pt x="4192" y="89"/>
                      <a:pt x="4192" y="72"/>
                      <a:pt x="4192" y="72"/>
                    </a:cubicBezTo>
                    <a:cubicBezTo>
                      <a:pt x="4192" y="55"/>
                      <a:pt x="4201" y="44"/>
                      <a:pt x="4201" y="44"/>
                    </a:cubicBezTo>
                    <a:cubicBezTo>
                      <a:pt x="4210" y="34"/>
                      <a:pt x="4225" y="34"/>
                      <a:pt x="4225" y="34"/>
                    </a:cubicBezTo>
                    <a:cubicBezTo>
                      <a:pt x="4238" y="34"/>
                      <a:pt x="4245" y="43"/>
                      <a:pt x="4245" y="43"/>
                    </a:cubicBezTo>
                    <a:cubicBezTo>
                      <a:pt x="4253" y="53"/>
                      <a:pt x="4253" y="70"/>
                      <a:pt x="4253" y="70"/>
                    </a:cubicBezTo>
                    <a:lnTo>
                      <a:pt x="4253" y="75"/>
                    </a:lnTo>
                    <a:lnTo>
                      <a:pt x="4206" y="75"/>
                    </a:lnTo>
                    <a:cubicBezTo>
                      <a:pt x="4209" y="101"/>
                      <a:pt x="4232" y="101"/>
                      <a:pt x="4232" y="101"/>
                    </a:cubicBezTo>
                    <a:cubicBezTo>
                      <a:pt x="4240" y="101"/>
                      <a:pt x="4252" y="96"/>
                      <a:pt x="4252" y="96"/>
                    </a:cubicBezTo>
                    <a:lnTo>
                      <a:pt x="4252" y="107"/>
                    </a:lnTo>
                    <a:close/>
                    <a:moveTo>
                      <a:pt x="4207" y="64"/>
                    </a:moveTo>
                    <a:lnTo>
                      <a:pt x="4207" y="64"/>
                    </a:lnTo>
                    <a:lnTo>
                      <a:pt x="4239" y="64"/>
                    </a:lnTo>
                    <a:cubicBezTo>
                      <a:pt x="4239" y="44"/>
                      <a:pt x="4224" y="44"/>
                      <a:pt x="4224" y="44"/>
                    </a:cubicBezTo>
                    <a:cubicBezTo>
                      <a:pt x="4208" y="44"/>
                      <a:pt x="4207" y="64"/>
                      <a:pt x="4207" y="64"/>
                    </a:cubicBezTo>
                    <a:close/>
                    <a:moveTo>
                      <a:pt x="4276" y="110"/>
                    </a:moveTo>
                    <a:lnTo>
                      <a:pt x="4276" y="110"/>
                    </a:lnTo>
                    <a:lnTo>
                      <a:pt x="4276" y="35"/>
                    </a:lnTo>
                    <a:lnTo>
                      <a:pt x="4290" y="35"/>
                    </a:lnTo>
                    <a:lnTo>
                      <a:pt x="4290" y="49"/>
                    </a:lnTo>
                    <a:cubicBezTo>
                      <a:pt x="4298" y="34"/>
                      <a:pt x="4313" y="34"/>
                      <a:pt x="4313" y="34"/>
                    </a:cubicBezTo>
                    <a:cubicBezTo>
                      <a:pt x="4315" y="34"/>
                      <a:pt x="4317" y="34"/>
                      <a:pt x="4317" y="34"/>
                    </a:cubicBezTo>
                    <a:lnTo>
                      <a:pt x="4317" y="47"/>
                    </a:lnTo>
                    <a:cubicBezTo>
                      <a:pt x="4314" y="45"/>
                      <a:pt x="4311" y="45"/>
                      <a:pt x="4311" y="45"/>
                    </a:cubicBezTo>
                    <a:cubicBezTo>
                      <a:pt x="4298" y="45"/>
                      <a:pt x="4290" y="61"/>
                      <a:pt x="4290" y="61"/>
                    </a:cubicBezTo>
                    <a:lnTo>
                      <a:pt x="4290" y="110"/>
                    </a:lnTo>
                    <a:lnTo>
                      <a:pt x="4276" y="110"/>
                    </a:lnTo>
                    <a:close/>
                    <a:moveTo>
                      <a:pt x="4335" y="110"/>
                    </a:moveTo>
                    <a:lnTo>
                      <a:pt x="4335" y="110"/>
                    </a:lnTo>
                    <a:lnTo>
                      <a:pt x="4335" y="96"/>
                    </a:lnTo>
                    <a:lnTo>
                      <a:pt x="4349" y="96"/>
                    </a:lnTo>
                    <a:lnTo>
                      <a:pt x="4349" y="110"/>
                    </a:lnTo>
                    <a:lnTo>
                      <a:pt x="4335" y="110"/>
                    </a:lnTo>
                    <a:close/>
                    <a:moveTo>
                      <a:pt x="4335" y="49"/>
                    </a:moveTo>
                    <a:lnTo>
                      <a:pt x="4335" y="49"/>
                    </a:lnTo>
                    <a:lnTo>
                      <a:pt x="4335" y="35"/>
                    </a:lnTo>
                    <a:lnTo>
                      <a:pt x="4349" y="35"/>
                    </a:lnTo>
                    <a:lnTo>
                      <a:pt x="4349" y="49"/>
                    </a:lnTo>
                    <a:lnTo>
                      <a:pt x="4335" y="49"/>
                    </a:lnTo>
                    <a:close/>
                    <a:moveTo>
                      <a:pt x="4438" y="45"/>
                    </a:moveTo>
                    <a:lnTo>
                      <a:pt x="4438" y="45"/>
                    </a:lnTo>
                    <a:lnTo>
                      <a:pt x="4438" y="110"/>
                    </a:lnTo>
                    <a:lnTo>
                      <a:pt x="4425" y="110"/>
                    </a:lnTo>
                    <a:lnTo>
                      <a:pt x="4425" y="45"/>
                    </a:lnTo>
                    <a:lnTo>
                      <a:pt x="4414" y="45"/>
                    </a:lnTo>
                    <a:lnTo>
                      <a:pt x="4414" y="35"/>
                    </a:lnTo>
                    <a:lnTo>
                      <a:pt x="4425" y="35"/>
                    </a:lnTo>
                    <a:lnTo>
                      <a:pt x="4425" y="26"/>
                    </a:lnTo>
                    <a:cubicBezTo>
                      <a:pt x="4425" y="0"/>
                      <a:pt x="4449" y="0"/>
                      <a:pt x="4449" y="0"/>
                    </a:cubicBezTo>
                    <a:cubicBezTo>
                      <a:pt x="4456" y="0"/>
                      <a:pt x="4464" y="2"/>
                      <a:pt x="4464" y="2"/>
                    </a:cubicBezTo>
                    <a:lnTo>
                      <a:pt x="4464" y="13"/>
                    </a:lnTo>
                    <a:cubicBezTo>
                      <a:pt x="4455" y="10"/>
                      <a:pt x="4450" y="10"/>
                      <a:pt x="4450" y="10"/>
                    </a:cubicBezTo>
                    <a:cubicBezTo>
                      <a:pt x="4443" y="10"/>
                      <a:pt x="4441" y="13"/>
                      <a:pt x="4441" y="13"/>
                    </a:cubicBezTo>
                    <a:cubicBezTo>
                      <a:pt x="4438" y="16"/>
                      <a:pt x="4438" y="25"/>
                      <a:pt x="4438" y="25"/>
                    </a:cubicBezTo>
                    <a:lnTo>
                      <a:pt x="4438" y="35"/>
                    </a:lnTo>
                    <a:lnTo>
                      <a:pt x="4457" y="35"/>
                    </a:lnTo>
                    <a:lnTo>
                      <a:pt x="4457" y="45"/>
                    </a:lnTo>
                    <a:lnTo>
                      <a:pt x="4438" y="45"/>
                    </a:lnTo>
                    <a:close/>
                    <a:moveTo>
                      <a:pt x="4503" y="111"/>
                    </a:moveTo>
                    <a:lnTo>
                      <a:pt x="4503" y="111"/>
                    </a:lnTo>
                    <a:cubicBezTo>
                      <a:pt x="4487" y="111"/>
                      <a:pt x="4477" y="101"/>
                      <a:pt x="4477" y="101"/>
                    </a:cubicBezTo>
                    <a:cubicBezTo>
                      <a:pt x="4468" y="90"/>
                      <a:pt x="4468" y="72"/>
                      <a:pt x="4468" y="72"/>
                    </a:cubicBezTo>
                    <a:cubicBezTo>
                      <a:pt x="4468" y="54"/>
                      <a:pt x="4477" y="44"/>
                      <a:pt x="4477" y="44"/>
                    </a:cubicBezTo>
                    <a:cubicBezTo>
                      <a:pt x="4487" y="34"/>
                      <a:pt x="4503" y="34"/>
                      <a:pt x="4503" y="34"/>
                    </a:cubicBezTo>
                    <a:cubicBezTo>
                      <a:pt x="4520" y="34"/>
                      <a:pt x="4529" y="44"/>
                      <a:pt x="4529" y="44"/>
                    </a:cubicBezTo>
                    <a:cubicBezTo>
                      <a:pt x="4539" y="54"/>
                      <a:pt x="4539" y="72"/>
                      <a:pt x="4539" y="72"/>
                    </a:cubicBezTo>
                    <a:cubicBezTo>
                      <a:pt x="4539" y="90"/>
                      <a:pt x="4529" y="101"/>
                      <a:pt x="4529" y="101"/>
                    </a:cubicBezTo>
                    <a:cubicBezTo>
                      <a:pt x="4519" y="111"/>
                      <a:pt x="4503" y="111"/>
                      <a:pt x="4503" y="111"/>
                    </a:cubicBezTo>
                    <a:close/>
                    <a:moveTo>
                      <a:pt x="4503" y="101"/>
                    </a:moveTo>
                    <a:lnTo>
                      <a:pt x="4503" y="101"/>
                    </a:lnTo>
                    <a:cubicBezTo>
                      <a:pt x="4524" y="101"/>
                      <a:pt x="4524" y="72"/>
                      <a:pt x="4524" y="72"/>
                    </a:cubicBezTo>
                    <a:cubicBezTo>
                      <a:pt x="4524" y="44"/>
                      <a:pt x="4503" y="44"/>
                      <a:pt x="4503" y="44"/>
                    </a:cubicBezTo>
                    <a:cubicBezTo>
                      <a:pt x="4482" y="44"/>
                      <a:pt x="4482" y="72"/>
                      <a:pt x="4482" y="72"/>
                    </a:cubicBezTo>
                    <a:cubicBezTo>
                      <a:pt x="4482" y="101"/>
                      <a:pt x="4503" y="101"/>
                      <a:pt x="4503" y="101"/>
                    </a:cubicBezTo>
                    <a:close/>
                    <a:moveTo>
                      <a:pt x="4560" y="110"/>
                    </a:moveTo>
                    <a:lnTo>
                      <a:pt x="4560" y="110"/>
                    </a:lnTo>
                    <a:lnTo>
                      <a:pt x="4560" y="2"/>
                    </a:lnTo>
                    <a:lnTo>
                      <a:pt x="4573" y="2"/>
                    </a:lnTo>
                    <a:lnTo>
                      <a:pt x="4573" y="110"/>
                    </a:lnTo>
                    <a:lnTo>
                      <a:pt x="4560" y="110"/>
                    </a:lnTo>
                    <a:close/>
                    <a:moveTo>
                      <a:pt x="4648" y="110"/>
                    </a:moveTo>
                    <a:lnTo>
                      <a:pt x="4648" y="110"/>
                    </a:lnTo>
                    <a:lnTo>
                      <a:pt x="4648" y="96"/>
                    </a:lnTo>
                    <a:cubicBezTo>
                      <a:pt x="4640" y="111"/>
                      <a:pt x="4623" y="111"/>
                      <a:pt x="4623" y="111"/>
                    </a:cubicBezTo>
                    <a:cubicBezTo>
                      <a:pt x="4610" y="111"/>
                      <a:pt x="4602" y="101"/>
                      <a:pt x="4602" y="101"/>
                    </a:cubicBezTo>
                    <a:cubicBezTo>
                      <a:pt x="4594" y="92"/>
                      <a:pt x="4594" y="75"/>
                      <a:pt x="4594" y="75"/>
                    </a:cubicBezTo>
                    <a:cubicBezTo>
                      <a:pt x="4594" y="56"/>
                      <a:pt x="4603" y="45"/>
                      <a:pt x="4603" y="45"/>
                    </a:cubicBezTo>
                    <a:cubicBezTo>
                      <a:pt x="4612" y="34"/>
                      <a:pt x="4626" y="34"/>
                      <a:pt x="4626" y="34"/>
                    </a:cubicBezTo>
                    <a:cubicBezTo>
                      <a:pt x="4639" y="34"/>
                      <a:pt x="4648" y="44"/>
                      <a:pt x="4648" y="44"/>
                    </a:cubicBezTo>
                    <a:lnTo>
                      <a:pt x="4648" y="2"/>
                    </a:lnTo>
                    <a:lnTo>
                      <a:pt x="4661" y="2"/>
                    </a:lnTo>
                    <a:lnTo>
                      <a:pt x="4661" y="110"/>
                    </a:lnTo>
                    <a:lnTo>
                      <a:pt x="4648" y="110"/>
                    </a:lnTo>
                    <a:close/>
                    <a:moveTo>
                      <a:pt x="4648" y="53"/>
                    </a:moveTo>
                    <a:lnTo>
                      <a:pt x="4648" y="53"/>
                    </a:lnTo>
                    <a:cubicBezTo>
                      <a:pt x="4637" y="44"/>
                      <a:pt x="4628" y="44"/>
                      <a:pt x="4628" y="44"/>
                    </a:cubicBezTo>
                    <a:cubicBezTo>
                      <a:pt x="4609" y="44"/>
                      <a:pt x="4609" y="73"/>
                      <a:pt x="4609" y="73"/>
                    </a:cubicBezTo>
                    <a:cubicBezTo>
                      <a:pt x="4609" y="99"/>
                      <a:pt x="4626" y="99"/>
                      <a:pt x="4626" y="99"/>
                    </a:cubicBezTo>
                    <a:cubicBezTo>
                      <a:pt x="4637" y="99"/>
                      <a:pt x="4648" y="87"/>
                      <a:pt x="4648" y="87"/>
                    </a:cubicBezTo>
                    <a:lnTo>
                      <a:pt x="4648" y="53"/>
                    </a:lnTo>
                    <a:close/>
                    <a:moveTo>
                      <a:pt x="4776" y="112"/>
                    </a:moveTo>
                    <a:lnTo>
                      <a:pt x="4776" y="112"/>
                    </a:lnTo>
                    <a:cubicBezTo>
                      <a:pt x="4752" y="112"/>
                      <a:pt x="4739" y="98"/>
                      <a:pt x="4739" y="98"/>
                    </a:cubicBezTo>
                    <a:cubicBezTo>
                      <a:pt x="4726" y="84"/>
                      <a:pt x="4726" y="59"/>
                      <a:pt x="4726" y="59"/>
                    </a:cubicBezTo>
                    <a:cubicBezTo>
                      <a:pt x="4726" y="34"/>
                      <a:pt x="4739" y="20"/>
                      <a:pt x="4739" y="20"/>
                    </a:cubicBezTo>
                    <a:cubicBezTo>
                      <a:pt x="4753" y="6"/>
                      <a:pt x="4776" y="6"/>
                      <a:pt x="4776" y="6"/>
                    </a:cubicBezTo>
                    <a:cubicBezTo>
                      <a:pt x="4790" y="6"/>
                      <a:pt x="4808" y="10"/>
                      <a:pt x="4808" y="10"/>
                    </a:cubicBezTo>
                    <a:lnTo>
                      <a:pt x="4808" y="24"/>
                    </a:lnTo>
                    <a:cubicBezTo>
                      <a:pt x="4787" y="17"/>
                      <a:pt x="4776" y="17"/>
                      <a:pt x="4776" y="17"/>
                    </a:cubicBezTo>
                    <a:cubicBezTo>
                      <a:pt x="4760" y="17"/>
                      <a:pt x="4751" y="28"/>
                      <a:pt x="4751" y="28"/>
                    </a:cubicBezTo>
                    <a:cubicBezTo>
                      <a:pt x="4742" y="39"/>
                      <a:pt x="4742" y="59"/>
                      <a:pt x="4742" y="59"/>
                    </a:cubicBezTo>
                    <a:cubicBezTo>
                      <a:pt x="4742" y="78"/>
                      <a:pt x="4751" y="90"/>
                      <a:pt x="4751" y="90"/>
                    </a:cubicBezTo>
                    <a:cubicBezTo>
                      <a:pt x="4761" y="101"/>
                      <a:pt x="4778" y="101"/>
                      <a:pt x="4778" y="101"/>
                    </a:cubicBezTo>
                    <a:cubicBezTo>
                      <a:pt x="4792" y="101"/>
                      <a:pt x="4808" y="92"/>
                      <a:pt x="4808" y="92"/>
                    </a:cubicBezTo>
                    <a:lnTo>
                      <a:pt x="4808" y="104"/>
                    </a:lnTo>
                    <a:cubicBezTo>
                      <a:pt x="4793" y="112"/>
                      <a:pt x="4776" y="112"/>
                      <a:pt x="4776" y="112"/>
                    </a:cubicBezTo>
                    <a:close/>
                    <a:moveTo>
                      <a:pt x="4829" y="110"/>
                    </a:moveTo>
                    <a:lnTo>
                      <a:pt x="4829" y="110"/>
                    </a:lnTo>
                    <a:lnTo>
                      <a:pt x="4829" y="8"/>
                    </a:lnTo>
                    <a:lnTo>
                      <a:pt x="4863" y="8"/>
                    </a:lnTo>
                    <a:cubicBezTo>
                      <a:pt x="4878" y="8"/>
                      <a:pt x="4887" y="12"/>
                      <a:pt x="4887" y="12"/>
                    </a:cubicBezTo>
                    <a:cubicBezTo>
                      <a:pt x="4896" y="15"/>
                      <a:pt x="4903" y="23"/>
                      <a:pt x="4903" y="23"/>
                    </a:cubicBezTo>
                    <a:cubicBezTo>
                      <a:pt x="4914" y="36"/>
                      <a:pt x="4914" y="56"/>
                      <a:pt x="4914" y="56"/>
                    </a:cubicBezTo>
                    <a:cubicBezTo>
                      <a:pt x="4914" y="82"/>
                      <a:pt x="4901" y="96"/>
                      <a:pt x="4901" y="96"/>
                    </a:cubicBezTo>
                    <a:cubicBezTo>
                      <a:pt x="4887" y="110"/>
                      <a:pt x="4863" y="110"/>
                      <a:pt x="4863" y="110"/>
                    </a:cubicBezTo>
                    <a:lnTo>
                      <a:pt x="4829" y="110"/>
                    </a:lnTo>
                    <a:close/>
                    <a:moveTo>
                      <a:pt x="4844" y="99"/>
                    </a:moveTo>
                    <a:lnTo>
                      <a:pt x="4844" y="99"/>
                    </a:lnTo>
                    <a:lnTo>
                      <a:pt x="4862" y="99"/>
                    </a:lnTo>
                    <a:cubicBezTo>
                      <a:pt x="4882" y="99"/>
                      <a:pt x="4890" y="88"/>
                      <a:pt x="4890" y="88"/>
                    </a:cubicBezTo>
                    <a:cubicBezTo>
                      <a:pt x="4899" y="77"/>
                      <a:pt x="4899" y="58"/>
                      <a:pt x="4899" y="58"/>
                    </a:cubicBezTo>
                    <a:cubicBezTo>
                      <a:pt x="4899" y="40"/>
                      <a:pt x="4890" y="30"/>
                      <a:pt x="4890" y="30"/>
                    </a:cubicBezTo>
                    <a:cubicBezTo>
                      <a:pt x="4885" y="24"/>
                      <a:pt x="4877" y="21"/>
                      <a:pt x="4877" y="21"/>
                    </a:cubicBezTo>
                    <a:cubicBezTo>
                      <a:pt x="4870" y="19"/>
                      <a:pt x="4855" y="19"/>
                      <a:pt x="4855" y="19"/>
                    </a:cubicBezTo>
                    <a:lnTo>
                      <a:pt x="4844" y="19"/>
                    </a:lnTo>
                    <a:lnTo>
                      <a:pt x="4844" y="99"/>
                    </a:lnTo>
                    <a:close/>
                    <a:moveTo>
                      <a:pt x="4942" y="110"/>
                    </a:moveTo>
                    <a:lnTo>
                      <a:pt x="4942" y="110"/>
                    </a:lnTo>
                    <a:lnTo>
                      <a:pt x="4942" y="99"/>
                    </a:lnTo>
                    <a:lnTo>
                      <a:pt x="4962" y="99"/>
                    </a:lnTo>
                    <a:lnTo>
                      <a:pt x="4962" y="20"/>
                    </a:lnTo>
                    <a:lnTo>
                      <a:pt x="4942" y="25"/>
                    </a:lnTo>
                    <a:lnTo>
                      <a:pt x="4942" y="14"/>
                    </a:lnTo>
                    <a:lnTo>
                      <a:pt x="4976" y="6"/>
                    </a:lnTo>
                    <a:lnTo>
                      <a:pt x="4976" y="99"/>
                    </a:lnTo>
                    <a:lnTo>
                      <a:pt x="4996" y="99"/>
                    </a:lnTo>
                    <a:lnTo>
                      <a:pt x="4996" y="110"/>
                    </a:lnTo>
                    <a:lnTo>
                      <a:pt x="4942" y="110"/>
                    </a:lnTo>
                    <a:close/>
                    <a:moveTo>
                      <a:pt x="5021" y="110"/>
                    </a:moveTo>
                    <a:lnTo>
                      <a:pt x="5021" y="110"/>
                    </a:lnTo>
                    <a:lnTo>
                      <a:pt x="5021" y="98"/>
                    </a:lnTo>
                    <a:cubicBezTo>
                      <a:pt x="5027" y="84"/>
                      <a:pt x="5045" y="68"/>
                      <a:pt x="5045" y="68"/>
                    </a:cubicBezTo>
                    <a:lnTo>
                      <a:pt x="5053" y="61"/>
                    </a:lnTo>
                    <a:cubicBezTo>
                      <a:pt x="5068" y="47"/>
                      <a:pt x="5068" y="34"/>
                      <a:pt x="5068" y="34"/>
                    </a:cubicBezTo>
                    <a:cubicBezTo>
                      <a:pt x="5068" y="26"/>
                      <a:pt x="5063" y="21"/>
                      <a:pt x="5063" y="21"/>
                    </a:cubicBezTo>
                    <a:cubicBezTo>
                      <a:pt x="5058" y="16"/>
                      <a:pt x="5049" y="16"/>
                      <a:pt x="5049" y="16"/>
                    </a:cubicBezTo>
                    <a:cubicBezTo>
                      <a:pt x="5038" y="16"/>
                      <a:pt x="5024" y="24"/>
                      <a:pt x="5024" y="24"/>
                    </a:cubicBezTo>
                    <a:lnTo>
                      <a:pt x="5024" y="12"/>
                    </a:lnTo>
                    <a:cubicBezTo>
                      <a:pt x="5037" y="6"/>
                      <a:pt x="5051" y="6"/>
                      <a:pt x="5051" y="6"/>
                    </a:cubicBezTo>
                    <a:cubicBezTo>
                      <a:pt x="5065" y="6"/>
                      <a:pt x="5073" y="13"/>
                      <a:pt x="5073" y="13"/>
                    </a:cubicBezTo>
                    <a:cubicBezTo>
                      <a:pt x="5082" y="21"/>
                      <a:pt x="5082" y="34"/>
                      <a:pt x="5082" y="34"/>
                    </a:cubicBezTo>
                    <a:cubicBezTo>
                      <a:pt x="5082" y="43"/>
                      <a:pt x="5078" y="50"/>
                      <a:pt x="5078" y="50"/>
                    </a:cubicBezTo>
                    <a:cubicBezTo>
                      <a:pt x="5073" y="57"/>
                      <a:pt x="5062" y="67"/>
                      <a:pt x="5062" y="67"/>
                    </a:cubicBezTo>
                    <a:lnTo>
                      <a:pt x="5056" y="71"/>
                    </a:lnTo>
                    <a:cubicBezTo>
                      <a:pt x="5040" y="85"/>
                      <a:pt x="5038" y="98"/>
                      <a:pt x="5038" y="98"/>
                    </a:cubicBezTo>
                    <a:lnTo>
                      <a:pt x="5082" y="98"/>
                    </a:lnTo>
                    <a:lnTo>
                      <a:pt x="5082" y="110"/>
                    </a:lnTo>
                    <a:lnTo>
                      <a:pt x="5021" y="110"/>
                    </a:lnTo>
                    <a:close/>
                    <a:moveTo>
                      <a:pt x="5113" y="109"/>
                    </a:moveTo>
                    <a:lnTo>
                      <a:pt x="5113" y="109"/>
                    </a:lnTo>
                    <a:lnTo>
                      <a:pt x="5113" y="96"/>
                    </a:lnTo>
                    <a:cubicBezTo>
                      <a:pt x="5127" y="102"/>
                      <a:pt x="5135" y="102"/>
                      <a:pt x="5135" y="102"/>
                    </a:cubicBezTo>
                    <a:cubicBezTo>
                      <a:pt x="5145" y="102"/>
                      <a:pt x="5151" y="96"/>
                      <a:pt x="5151" y="96"/>
                    </a:cubicBezTo>
                    <a:cubicBezTo>
                      <a:pt x="5157" y="91"/>
                      <a:pt x="5157" y="82"/>
                      <a:pt x="5157" y="82"/>
                    </a:cubicBezTo>
                    <a:cubicBezTo>
                      <a:pt x="5157" y="60"/>
                      <a:pt x="5127" y="60"/>
                      <a:pt x="5127" y="60"/>
                    </a:cubicBezTo>
                    <a:lnTo>
                      <a:pt x="5122" y="60"/>
                    </a:lnTo>
                    <a:lnTo>
                      <a:pt x="5122" y="51"/>
                    </a:lnTo>
                    <a:lnTo>
                      <a:pt x="5127" y="51"/>
                    </a:lnTo>
                    <a:cubicBezTo>
                      <a:pt x="5155" y="51"/>
                      <a:pt x="5155" y="31"/>
                      <a:pt x="5155" y="31"/>
                    </a:cubicBezTo>
                    <a:cubicBezTo>
                      <a:pt x="5155" y="16"/>
                      <a:pt x="5136" y="16"/>
                      <a:pt x="5136" y="16"/>
                    </a:cubicBezTo>
                    <a:cubicBezTo>
                      <a:pt x="5126" y="16"/>
                      <a:pt x="5114" y="22"/>
                      <a:pt x="5114" y="22"/>
                    </a:cubicBezTo>
                    <a:lnTo>
                      <a:pt x="5114" y="10"/>
                    </a:lnTo>
                    <a:cubicBezTo>
                      <a:pt x="5126" y="6"/>
                      <a:pt x="5137" y="6"/>
                      <a:pt x="5137" y="6"/>
                    </a:cubicBezTo>
                    <a:cubicBezTo>
                      <a:pt x="5168" y="6"/>
                      <a:pt x="5168" y="29"/>
                      <a:pt x="5168" y="29"/>
                    </a:cubicBezTo>
                    <a:cubicBezTo>
                      <a:pt x="5168" y="47"/>
                      <a:pt x="5147" y="55"/>
                      <a:pt x="5147" y="55"/>
                    </a:cubicBezTo>
                    <a:cubicBezTo>
                      <a:pt x="5172" y="60"/>
                      <a:pt x="5172" y="81"/>
                      <a:pt x="5172" y="81"/>
                    </a:cubicBezTo>
                    <a:cubicBezTo>
                      <a:pt x="5172" y="96"/>
                      <a:pt x="5162" y="104"/>
                      <a:pt x="5162" y="104"/>
                    </a:cubicBezTo>
                    <a:cubicBezTo>
                      <a:pt x="5153" y="112"/>
                      <a:pt x="5136" y="112"/>
                      <a:pt x="5136" y="112"/>
                    </a:cubicBezTo>
                    <a:cubicBezTo>
                      <a:pt x="5127" y="112"/>
                      <a:pt x="5113" y="109"/>
                      <a:pt x="5113" y="109"/>
                    </a:cubicBezTo>
                    <a:close/>
                    <a:moveTo>
                      <a:pt x="5272" y="120"/>
                    </a:moveTo>
                    <a:lnTo>
                      <a:pt x="5272" y="120"/>
                    </a:lnTo>
                    <a:lnTo>
                      <a:pt x="5272" y="130"/>
                    </a:lnTo>
                    <a:cubicBezTo>
                      <a:pt x="5257" y="120"/>
                      <a:pt x="5248" y="102"/>
                      <a:pt x="5248" y="102"/>
                    </a:cubicBezTo>
                    <a:cubicBezTo>
                      <a:pt x="5240" y="85"/>
                      <a:pt x="5240" y="66"/>
                      <a:pt x="5240" y="66"/>
                    </a:cubicBezTo>
                    <a:cubicBezTo>
                      <a:pt x="5240" y="46"/>
                      <a:pt x="5248" y="29"/>
                      <a:pt x="5248" y="29"/>
                    </a:cubicBezTo>
                    <a:cubicBezTo>
                      <a:pt x="5257" y="12"/>
                      <a:pt x="5272" y="2"/>
                      <a:pt x="5272" y="2"/>
                    </a:cubicBezTo>
                    <a:lnTo>
                      <a:pt x="5272" y="11"/>
                    </a:lnTo>
                    <a:cubicBezTo>
                      <a:pt x="5262" y="22"/>
                      <a:pt x="5257" y="34"/>
                      <a:pt x="5257" y="34"/>
                    </a:cubicBezTo>
                    <a:cubicBezTo>
                      <a:pt x="5253" y="47"/>
                      <a:pt x="5253" y="66"/>
                      <a:pt x="5253" y="66"/>
                    </a:cubicBezTo>
                    <a:cubicBezTo>
                      <a:pt x="5253" y="84"/>
                      <a:pt x="5257" y="97"/>
                      <a:pt x="5257" y="97"/>
                    </a:cubicBezTo>
                    <a:cubicBezTo>
                      <a:pt x="5262" y="110"/>
                      <a:pt x="5272" y="120"/>
                      <a:pt x="5272" y="120"/>
                    </a:cubicBezTo>
                    <a:close/>
                    <a:moveTo>
                      <a:pt x="5319" y="111"/>
                    </a:moveTo>
                    <a:lnTo>
                      <a:pt x="5319" y="111"/>
                    </a:lnTo>
                    <a:cubicBezTo>
                      <a:pt x="5304" y="111"/>
                      <a:pt x="5294" y="100"/>
                      <a:pt x="5294" y="100"/>
                    </a:cubicBezTo>
                    <a:cubicBezTo>
                      <a:pt x="5284" y="89"/>
                      <a:pt x="5284" y="72"/>
                      <a:pt x="5284" y="72"/>
                    </a:cubicBezTo>
                    <a:cubicBezTo>
                      <a:pt x="5284" y="54"/>
                      <a:pt x="5294" y="44"/>
                      <a:pt x="5294" y="44"/>
                    </a:cubicBezTo>
                    <a:cubicBezTo>
                      <a:pt x="5304" y="34"/>
                      <a:pt x="5322" y="34"/>
                      <a:pt x="5322" y="34"/>
                    </a:cubicBezTo>
                    <a:cubicBezTo>
                      <a:pt x="5330" y="34"/>
                      <a:pt x="5341" y="36"/>
                      <a:pt x="5341" y="36"/>
                    </a:cubicBezTo>
                    <a:lnTo>
                      <a:pt x="5341" y="47"/>
                    </a:lnTo>
                    <a:cubicBezTo>
                      <a:pt x="5330" y="44"/>
                      <a:pt x="5322" y="44"/>
                      <a:pt x="5322" y="44"/>
                    </a:cubicBezTo>
                    <a:cubicBezTo>
                      <a:pt x="5312" y="44"/>
                      <a:pt x="5306" y="52"/>
                      <a:pt x="5306" y="52"/>
                    </a:cubicBezTo>
                    <a:cubicBezTo>
                      <a:pt x="5300" y="59"/>
                      <a:pt x="5300" y="72"/>
                      <a:pt x="5300" y="72"/>
                    </a:cubicBezTo>
                    <a:cubicBezTo>
                      <a:pt x="5300" y="85"/>
                      <a:pt x="5306" y="93"/>
                      <a:pt x="5306" y="93"/>
                    </a:cubicBezTo>
                    <a:cubicBezTo>
                      <a:pt x="5312" y="100"/>
                      <a:pt x="5323" y="100"/>
                      <a:pt x="5323" y="100"/>
                    </a:cubicBezTo>
                    <a:cubicBezTo>
                      <a:pt x="5332" y="100"/>
                      <a:pt x="5342" y="96"/>
                      <a:pt x="5342" y="96"/>
                    </a:cubicBezTo>
                    <a:lnTo>
                      <a:pt x="5342" y="107"/>
                    </a:lnTo>
                    <a:cubicBezTo>
                      <a:pt x="5329" y="111"/>
                      <a:pt x="5319" y="111"/>
                      <a:pt x="5319" y="111"/>
                    </a:cubicBezTo>
                    <a:close/>
                    <a:moveTo>
                      <a:pt x="5362" y="110"/>
                    </a:moveTo>
                    <a:lnTo>
                      <a:pt x="5362" y="110"/>
                    </a:lnTo>
                    <a:lnTo>
                      <a:pt x="5362" y="2"/>
                    </a:lnTo>
                    <a:lnTo>
                      <a:pt x="5376" y="2"/>
                    </a:lnTo>
                    <a:lnTo>
                      <a:pt x="5376" y="110"/>
                    </a:lnTo>
                    <a:lnTo>
                      <a:pt x="5362" y="110"/>
                    </a:lnTo>
                    <a:close/>
                    <a:moveTo>
                      <a:pt x="5449" y="110"/>
                    </a:moveTo>
                    <a:lnTo>
                      <a:pt x="5449" y="110"/>
                    </a:lnTo>
                    <a:lnTo>
                      <a:pt x="5449" y="96"/>
                    </a:lnTo>
                    <a:cubicBezTo>
                      <a:pt x="5438" y="111"/>
                      <a:pt x="5423" y="111"/>
                      <a:pt x="5423" y="111"/>
                    </a:cubicBezTo>
                    <a:cubicBezTo>
                      <a:pt x="5413" y="111"/>
                      <a:pt x="5408" y="105"/>
                      <a:pt x="5408" y="105"/>
                    </a:cubicBezTo>
                    <a:cubicBezTo>
                      <a:pt x="5402" y="99"/>
                      <a:pt x="5402" y="89"/>
                      <a:pt x="5402" y="89"/>
                    </a:cubicBezTo>
                    <a:lnTo>
                      <a:pt x="5402" y="35"/>
                    </a:lnTo>
                    <a:lnTo>
                      <a:pt x="5415" y="35"/>
                    </a:lnTo>
                    <a:lnTo>
                      <a:pt x="5415" y="84"/>
                    </a:lnTo>
                    <a:cubicBezTo>
                      <a:pt x="5415" y="93"/>
                      <a:pt x="5418" y="96"/>
                      <a:pt x="5418" y="96"/>
                    </a:cubicBezTo>
                    <a:cubicBezTo>
                      <a:pt x="5420" y="100"/>
                      <a:pt x="5426" y="100"/>
                      <a:pt x="5426" y="100"/>
                    </a:cubicBezTo>
                    <a:cubicBezTo>
                      <a:pt x="5438" y="100"/>
                      <a:pt x="5449" y="83"/>
                      <a:pt x="5449" y="83"/>
                    </a:cubicBezTo>
                    <a:lnTo>
                      <a:pt x="5449" y="35"/>
                    </a:lnTo>
                    <a:lnTo>
                      <a:pt x="5463" y="35"/>
                    </a:lnTo>
                    <a:lnTo>
                      <a:pt x="5463" y="110"/>
                    </a:lnTo>
                    <a:lnTo>
                      <a:pt x="5449" y="110"/>
                    </a:lnTo>
                    <a:close/>
                    <a:moveTo>
                      <a:pt x="5509" y="111"/>
                    </a:moveTo>
                    <a:lnTo>
                      <a:pt x="5509" y="111"/>
                    </a:lnTo>
                    <a:cubicBezTo>
                      <a:pt x="5500" y="111"/>
                      <a:pt x="5487" y="107"/>
                      <a:pt x="5487" y="107"/>
                    </a:cubicBezTo>
                    <a:lnTo>
                      <a:pt x="5487" y="95"/>
                    </a:lnTo>
                    <a:cubicBezTo>
                      <a:pt x="5500" y="101"/>
                      <a:pt x="5510" y="101"/>
                      <a:pt x="5510" y="101"/>
                    </a:cubicBezTo>
                    <a:cubicBezTo>
                      <a:pt x="5516" y="101"/>
                      <a:pt x="5519" y="98"/>
                      <a:pt x="5519" y="98"/>
                    </a:cubicBezTo>
                    <a:cubicBezTo>
                      <a:pt x="5523" y="95"/>
                      <a:pt x="5523" y="90"/>
                      <a:pt x="5523" y="90"/>
                    </a:cubicBezTo>
                    <a:cubicBezTo>
                      <a:pt x="5523" y="83"/>
                      <a:pt x="5513" y="79"/>
                      <a:pt x="5513" y="79"/>
                    </a:cubicBezTo>
                    <a:lnTo>
                      <a:pt x="5505" y="75"/>
                    </a:lnTo>
                    <a:cubicBezTo>
                      <a:pt x="5487" y="68"/>
                      <a:pt x="5487" y="54"/>
                      <a:pt x="5487" y="54"/>
                    </a:cubicBezTo>
                    <a:cubicBezTo>
                      <a:pt x="5487" y="45"/>
                      <a:pt x="5494" y="39"/>
                      <a:pt x="5494" y="39"/>
                    </a:cubicBezTo>
                    <a:cubicBezTo>
                      <a:pt x="5501" y="34"/>
                      <a:pt x="5513" y="34"/>
                      <a:pt x="5513" y="34"/>
                    </a:cubicBezTo>
                    <a:cubicBezTo>
                      <a:pt x="5519" y="34"/>
                      <a:pt x="5528" y="35"/>
                      <a:pt x="5528" y="35"/>
                    </a:cubicBezTo>
                    <a:lnTo>
                      <a:pt x="5531" y="36"/>
                    </a:lnTo>
                    <a:lnTo>
                      <a:pt x="5531" y="47"/>
                    </a:lnTo>
                    <a:cubicBezTo>
                      <a:pt x="5520" y="44"/>
                      <a:pt x="5513" y="44"/>
                      <a:pt x="5513" y="44"/>
                    </a:cubicBezTo>
                    <a:cubicBezTo>
                      <a:pt x="5500" y="44"/>
                      <a:pt x="5500" y="53"/>
                      <a:pt x="5500" y="53"/>
                    </a:cubicBezTo>
                    <a:cubicBezTo>
                      <a:pt x="5500" y="59"/>
                      <a:pt x="5510" y="63"/>
                      <a:pt x="5510" y="63"/>
                    </a:cubicBezTo>
                    <a:lnTo>
                      <a:pt x="5517" y="66"/>
                    </a:lnTo>
                    <a:cubicBezTo>
                      <a:pt x="5528" y="71"/>
                      <a:pt x="5532" y="76"/>
                      <a:pt x="5532" y="76"/>
                    </a:cubicBezTo>
                    <a:cubicBezTo>
                      <a:pt x="5537" y="81"/>
                      <a:pt x="5537" y="89"/>
                      <a:pt x="5537" y="89"/>
                    </a:cubicBezTo>
                    <a:cubicBezTo>
                      <a:pt x="5537" y="99"/>
                      <a:pt x="5529" y="105"/>
                      <a:pt x="5529" y="105"/>
                    </a:cubicBezTo>
                    <a:cubicBezTo>
                      <a:pt x="5521" y="111"/>
                      <a:pt x="5509" y="111"/>
                      <a:pt x="5509" y="111"/>
                    </a:cubicBezTo>
                    <a:close/>
                    <a:moveTo>
                      <a:pt x="5583" y="111"/>
                    </a:moveTo>
                    <a:lnTo>
                      <a:pt x="5583" y="111"/>
                    </a:lnTo>
                    <a:cubicBezTo>
                      <a:pt x="5573" y="111"/>
                      <a:pt x="5567" y="105"/>
                      <a:pt x="5567" y="105"/>
                    </a:cubicBezTo>
                    <a:cubicBezTo>
                      <a:pt x="5562" y="99"/>
                      <a:pt x="5562" y="89"/>
                      <a:pt x="5562" y="89"/>
                    </a:cubicBezTo>
                    <a:lnTo>
                      <a:pt x="5562" y="45"/>
                    </a:lnTo>
                    <a:lnTo>
                      <a:pt x="5552" y="45"/>
                    </a:lnTo>
                    <a:lnTo>
                      <a:pt x="5552" y="35"/>
                    </a:lnTo>
                    <a:lnTo>
                      <a:pt x="5562" y="35"/>
                    </a:lnTo>
                    <a:lnTo>
                      <a:pt x="5562" y="22"/>
                    </a:lnTo>
                    <a:lnTo>
                      <a:pt x="5575" y="20"/>
                    </a:lnTo>
                    <a:lnTo>
                      <a:pt x="5575" y="35"/>
                    </a:lnTo>
                    <a:lnTo>
                      <a:pt x="5594" y="35"/>
                    </a:lnTo>
                    <a:lnTo>
                      <a:pt x="5594" y="45"/>
                    </a:lnTo>
                    <a:lnTo>
                      <a:pt x="5575" y="45"/>
                    </a:lnTo>
                    <a:lnTo>
                      <a:pt x="5575" y="87"/>
                    </a:lnTo>
                    <a:cubicBezTo>
                      <a:pt x="5575" y="101"/>
                      <a:pt x="5588" y="101"/>
                      <a:pt x="5588" y="101"/>
                    </a:cubicBezTo>
                    <a:cubicBezTo>
                      <a:pt x="5590" y="101"/>
                      <a:pt x="5594" y="100"/>
                      <a:pt x="5594" y="100"/>
                    </a:cubicBezTo>
                    <a:lnTo>
                      <a:pt x="5594" y="110"/>
                    </a:lnTo>
                    <a:cubicBezTo>
                      <a:pt x="5588" y="111"/>
                      <a:pt x="5583" y="111"/>
                      <a:pt x="5583" y="111"/>
                    </a:cubicBezTo>
                    <a:close/>
                    <a:moveTo>
                      <a:pt x="5668" y="107"/>
                    </a:moveTo>
                    <a:lnTo>
                      <a:pt x="5668" y="107"/>
                    </a:lnTo>
                    <a:cubicBezTo>
                      <a:pt x="5654" y="111"/>
                      <a:pt x="5645" y="111"/>
                      <a:pt x="5645" y="111"/>
                    </a:cubicBezTo>
                    <a:cubicBezTo>
                      <a:pt x="5628" y="111"/>
                      <a:pt x="5618" y="100"/>
                      <a:pt x="5618" y="100"/>
                    </a:cubicBezTo>
                    <a:cubicBezTo>
                      <a:pt x="5608" y="89"/>
                      <a:pt x="5608" y="72"/>
                      <a:pt x="5608" y="72"/>
                    </a:cubicBezTo>
                    <a:cubicBezTo>
                      <a:pt x="5608" y="55"/>
                      <a:pt x="5617" y="44"/>
                      <a:pt x="5617" y="44"/>
                    </a:cubicBezTo>
                    <a:cubicBezTo>
                      <a:pt x="5626" y="34"/>
                      <a:pt x="5640" y="34"/>
                      <a:pt x="5640" y="34"/>
                    </a:cubicBezTo>
                    <a:cubicBezTo>
                      <a:pt x="5653" y="34"/>
                      <a:pt x="5661" y="43"/>
                      <a:pt x="5661" y="43"/>
                    </a:cubicBezTo>
                    <a:cubicBezTo>
                      <a:pt x="5668" y="53"/>
                      <a:pt x="5668" y="70"/>
                      <a:pt x="5668" y="70"/>
                    </a:cubicBezTo>
                    <a:lnTo>
                      <a:pt x="5668" y="75"/>
                    </a:lnTo>
                    <a:lnTo>
                      <a:pt x="5621" y="75"/>
                    </a:lnTo>
                    <a:cubicBezTo>
                      <a:pt x="5624" y="101"/>
                      <a:pt x="5647" y="101"/>
                      <a:pt x="5647" y="101"/>
                    </a:cubicBezTo>
                    <a:cubicBezTo>
                      <a:pt x="5656" y="101"/>
                      <a:pt x="5668" y="96"/>
                      <a:pt x="5668" y="96"/>
                    </a:cubicBezTo>
                    <a:lnTo>
                      <a:pt x="5668" y="107"/>
                    </a:lnTo>
                    <a:close/>
                    <a:moveTo>
                      <a:pt x="5622" y="64"/>
                    </a:moveTo>
                    <a:lnTo>
                      <a:pt x="5622" y="64"/>
                    </a:lnTo>
                    <a:lnTo>
                      <a:pt x="5655" y="64"/>
                    </a:lnTo>
                    <a:cubicBezTo>
                      <a:pt x="5655" y="44"/>
                      <a:pt x="5639" y="44"/>
                      <a:pt x="5639" y="44"/>
                    </a:cubicBezTo>
                    <a:cubicBezTo>
                      <a:pt x="5624" y="44"/>
                      <a:pt x="5622" y="64"/>
                      <a:pt x="5622" y="64"/>
                    </a:cubicBezTo>
                    <a:close/>
                    <a:moveTo>
                      <a:pt x="5691" y="110"/>
                    </a:moveTo>
                    <a:lnTo>
                      <a:pt x="5691" y="110"/>
                    </a:lnTo>
                    <a:lnTo>
                      <a:pt x="5691" y="35"/>
                    </a:lnTo>
                    <a:lnTo>
                      <a:pt x="5705" y="35"/>
                    </a:lnTo>
                    <a:lnTo>
                      <a:pt x="5705" y="49"/>
                    </a:lnTo>
                    <a:cubicBezTo>
                      <a:pt x="5713" y="34"/>
                      <a:pt x="5728" y="34"/>
                      <a:pt x="5728" y="34"/>
                    </a:cubicBezTo>
                    <a:cubicBezTo>
                      <a:pt x="5730" y="34"/>
                      <a:pt x="5733" y="34"/>
                      <a:pt x="5733" y="34"/>
                    </a:cubicBezTo>
                    <a:lnTo>
                      <a:pt x="5733" y="47"/>
                    </a:lnTo>
                    <a:cubicBezTo>
                      <a:pt x="5729" y="45"/>
                      <a:pt x="5726" y="45"/>
                      <a:pt x="5726" y="45"/>
                    </a:cubicBezTo>
                    <a:cubicBezTo>
                      <a:pt x="5714" y="45"/>
                      <a:pt x="5705" y="61"/>
                      <a:pt x="5705" y="61"/>
                    </a:cubicBezTo>
                    <a:lnTo>
                      <a:pt x="5705" y="110"/>
                    </a:lnTo>
                    <a:lnTo>
                      <a:pt x="5691" y="110"/>
                    </a:lnTo>
                    <a:close/>
                    <a:moveTo>
                      <a:pt x="5749" y="110"/>
                    </a:moveTo>
                    <a:lnTo>
                      <a:pt x="5749" y="110"/>
                    </a:lnTo>
                    <a:lnTo>
                      <a:pt x="5749" y="35"/>
                    </a:lnTo>
                    <a:lnTo>
                      <a:pt x="5762" y="35"/>
                    </a:lnTo>
                    <a:lnTo>
                      <a:pt x="5762" y="110"/>
                    </a:lnTo>
                    <a:lnTo>
                      <a:pt x="5749" y="110"/>
                    </a:lnTo>
                    <a:close/>
                    <a:moveTo>
                      <a:pt x="5749" y="22"/>
                    </a:moveTo>
                    <a:lnTo>
                      <a:pt x="5749" y="22"/>
                    </a:lnTo>
                    <a:lnTo>
                      <a:pt x="5749" y="8"/>
                    </a:lnTo>
                    <a:lnTo>
                      <a:pt x="5762" y="8"/>
                    </a:lnTo>
                    <a:lnTo>
                      <a:pt x="5762" y="22"/>
                    </a:lnTo>
                    <a:lnTo>
                      <a:pt x="5749" y="22"/>
                    </a:lnTo>
                    <a:close/>
                    <a:moveTo>
                      <a:pt x="5789" y="110"/>
                    </a:moveTo>
                    <a:lnTo>
                      <a:pt x="5789" y="110"/>
                    </a:lnTo>
                    <a:lnTo>
                      <a:pt x="5789" y="35"/>
                    </a:lnTo>
                    <a:lnTo>
                      <a:pt x="5803" y="35"/>
                    </a:lnTo>
                    <a:lnTo>
                      <a:pt x="5803" y="49"/>
                    </a:lnTo>
                    <a:cubicBezTo>
                      <a:pt x="5813" y="34"/>
                      <a:pt x="5829" y="34"/>
                      <a:pt x="5829" y="34"/>
                    </a:cubicBezTo>
                    <a:cubicBezTo>
                      <a:pt x="5839" y="34"/>
                      <a:pt x="5844" y="40"/>
                      <a:pt x="5844" y="40"/>
                    </a:cubicBezTo>
                    <a:cubicBezTo>
                      <a:pt x="5850" y="46"/>
                      <a:pt x="5850" y="56"/>
                      <a:pt x="5850" y="56"/>
                    </a:cubicBezTo>
                    <a:lnTo>
                      <a:pt x="5850" y="110"/>
                    </a:lnTo>
                    <a:lnTo>
                      <a:pt x="5837" y="110"/>
                    </a:lnTo>
                    <a:lnTo>
                      <a:pt x="5837" y="61"/>
                    </a:lnTo>
                    <a:cubicBezTo>
                      <a:pt x="5837" y="52"/>
                      <a:pt x="5834" y="49"/>
                      <a:pt x="5834" y="49"/>
                    </a:cubicBezTo>
                    <a:cubicBezTo>
                      <a:pt x="5832" y="45"/>
                      <a:pt x="5826" y="45"/>
                      <a:pt x="5826" y="45"/>
                    </a:cubicBezTo>
                    <a:cubicBezTo>
                      <a:pt x="5814" y="45"/>
                      <a:pt x="5803" y="61"/>
                      <a:pt x="5803" y="61"/>
                    </a:cubicBezTo>
                    <a:lnTo>
                      <a:pt x="5803" y="110"/>
                    </a:lnTo>
                    <a:lnTo>
                      <a:pt x="5789" y="110"/>
                    </a:lnTo>
                    <a:close/>
                    <a:moveTo>
                      <a:pt x="5877" y="134"/>
                    </a:moveTo>
                    <a:lnTo>
                      <a:pt x="5877" y="134"/>
                    </a:lnTo>
                    <a:lnTo>
                      <a:pt x="5878" y="122"/>
                    </a:lnTo>
                    <a:cubicBezTo>
                      <a:pt x="5890" y="128"/>
                      <a:pt x="5901" y="128"/>
                      <a:pt x="5901" y="128"/>
                    </a:cubicBezTo>
                    <a:cubicBezTo>
                      <a:pt x="5924" y="128"/>
                      <a:pt x="5924" y="104"/>
                      <a:pt x="5924" y="104"/>
                    </a:cubicBezTo>
                    <a:lnTo>
                      <a:pt x="5924" y="92"/>
                    </a:lnTo>
                    <a:cubicBezTo>
                      <a:pt x="5916" y="108"/>
                      <a:pt x="5899" y="108"/>
                      <a:pt x="5899" y="108"/>
                    </a:cubicBezTo>
                    <a:cubicBezTo>
                      <a:pt x="5886" y="108"/>
                      <a:pt x="5878" y="98"/>
                      <a:pt x="5878" y="98"/>
                    </a:cubicBezTo>
                    <a:cubicBezTo>
                      <a:pt x="5870" y="88"/>
                      <a:pt x="5870" y="72"/>
                      <a:pt x="5870" y="72"/>
                    </a:cubicBezTo>
                    <a:cubicBezTo>
                      <a:pt x="5870" y="55"/>
                      <a:pt x="5879" y="44"/>
                      <a:pt x="5879" y="44"/>
                    </a:cubicBezTo>
                    <a:cubicBezTo>
                      <a:pt x="5888" y="34"/>
                      <a:pt x="5903" y="34"/>
                      <a:pt x="5903" y="34"/>
                    </a:cubicBezTo>
                    <a:cubicBezTo>
                      <a:pt x="5915" y="34"/>
                      <a:pt x="5924" y="44"/>
                      <a:pt x="5924" y="44"/>
                    </a:cubicBezTo>
                    <a:lnTo>
                      <a:pt x="5924" y="35"/>
                    </a:lnTo>
                    <a:lnTo>
                      <a:pt x="5937" y="35"/>
                    </a:lnTo>
                    <a:lnTo>
                      <a:pt x="5937" y="89"/>
                    </a:lnTo>
                    <a:cubicBezTo>
                      <a:pt x="5937" y="107"/>
                      <a:pt x="5936" y="115"/>
                      <a:pt x="5936" y="115"/>
                    </a:cubicBezTo>
                    <a:cubicBezTo>
                      <a:pt x="5934" y="123"/>
                      <a:pt x="5929" y="129"/>
                      <a:pt x="5929" y="129"/>
                    </a:cubicBezTo>
                    <a:cubicBezTo>
                      <a:pt x="5920" y="138"/>
                      <a:pt x="5901" y="138"/>
                      <a:pt x="5901" y="138"/>
                    </a:cubicBezTo>
                    <a:cubicBezTo>
                      <a:pt x="5888" y="138"/>
                      <a:pt x="5877" y="134"/>
                      <a:pt x="5877" y="134"/>
                    </a:cubicBezTo>
                    <a:close/>
                    <a:moveTo>
                      <a:pt x="5924" y="84"/>
                    </a:moveTo>
                    <a:lnTo>
                      <a:pt x="5924" y="84"/>
                    </a:lnTo>
                    <a:lnTo>
                      <a:pt x="5924" y="53"/>
                    </a:lnTo>
                    <a:cubicBezTo>
                      <a:pt x="5915" y="44"/>
                      <a:pt x="5905" y="44"/>
                      <a:pt x="5905" y="44"/>
                    </a:cubicBezTo>
                    <a:cubicBezTo>
                      <a:pt x="5895" y="44"/>
                      <a:pt x="5890" y="51"/>
                      <a:pt x="5890" y="51"/>
                    </a:cubicBezTo>
                    <a:cubicBezTo>
                      <a:pt x="5885" y="59"/>
                      <a:pt x="5885" y="72"/>
                      <a:pt x="5885" y="72"/>
                    </a:cubicBezTo>
                    <a:cubicBezTo>
                      <a:pt x="5885" y="96"/>
                      <a:pt x="5902" y="96"/>
                      <a:pt x="5902" y="96"/>
                    </a:cubicBezTo>
                    <a:cubicBezTo>
                      <a:pt x="5914" y="96"/>
                      <a:pt x="5924" y="84"/>
                      <a:pt x="5924" y="84"/>
                    </a:cubicBezTo>
                    <a:close/>
                    <a:moveTo>
                      <a:pt x="5956" y="120"/>
                    </a:moveTo>
                    <a:lnTo>
                      <a:pt x="5956" y="120"/>
                    </a:lnTo>
                    <a:lnTo>
                      <a:pt x="5956" y="130"/>
                    </a:lnTo>
                    <a:cubicBezTo>
                      <a:pt x="5971" y="120"/>
                      <a:pt x="5980" y="102"/>
                      <a:pt x="5980" y="102"/>
                    </a:cubicBezTo>
                    <a:cubicBezTo>
                      <a:pt x="5988" y="85"/>
                      <a:pt x="5988" y="66"/>
                      <a:pt x="5988" y="66"/>
                    </a:cubicBezTo>
                    <a:cubicBezTo>
                      <a:pt x="5988" y="46"/>
                      <a:pt x="5980" y="29"/>
                      <a:pt x="5980" y="29"/>
                    </a:cubicBezTo>
                    <a:cubicBezTo>
                      <a:pt x="5971" y="12"/>
                      <a:pt x="5956" y="2"/>
                      <a:pt x="5956" y="2"/>
                    </a:cubicBezTo>
                    <a:lnTo>
                      <a:pt x="5956" y="11"/>
                    </a:lnTo>
                    <a:cubicBezTo>
                      <a:pt x="5966" y="22"/>
                      <a:pt x="5971" y="34"/>
                      <a:pt x="5971" y="34"/>
                    </a:cubicBezTo>
                    <a:cubicBezTo>
                      <a:pt x="5975" y="47"/>
                      <a:pt x="5975" y="66"/>
                      <a:pt x="5975" y="66"/>
                    </a:cubicBezTo>
                    <a:cubicBezTo>
                      <a:pt x="5975" y="84"/>
                      <a:pt x="5971" y="97"/>
                      <a:pt x="5971" y="97"/>
                    </a:cubicBezTo>
                    <a:cubicBezTo>
                      <a:pt x="5966" y="110"/>
                      <a:pt x="5956" y="120"/>
                      <a:pt x="5956" y="12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220211" name="Freeform 15"/>
              <p:cNvSpPr>
                <a:spLocks/>
              </p:cNvSpPr>
              <p:nvPr/>
            </p:nvSpPr>
            <p:spPr bwMode="auto">
              <a:xfrm>
                <a:off x="2212" y="2714"/>
                <a:ext cx="585" cy="381"/>
              </a:xfrm>
              <a:custGeom>
                <a:avLst/>
                <a:gdLst>
                  <a:gd name="T0" fmla="*/ 0 w 1651"/>
                  <a:gd name="T1" fmla="*/ 0 h 1120"/>
                  <a:gd name="T2" fmla="*/ 0 w 1651"/>
                  <a:gd name="T3" fmla="*/ 0 h 1120"/>
                  <a:gd name="T4" fmla="*/ 0 w 1651"/>
                  <a:gd name="T5" fmla="*/ 0 h 1120"/>
                  <a:gd name="T6" fmla="*/ 0 w 1651"/>
                  <a:gd name="T7" fmla="*/ 0 h 1120"/>
                  <a:gd name="T8" fmla="*/ 0 w 1651"/>
                  <a:gd name="T9" fmla="*/ 0 h 1120"/>
                  <a:gd name="T10" fmla="*/ 0 w 1651"/>
                  <a:gd name="T11" fmla="*/ 0 h 1120"/>
                  <a:gd name="T12" fmla="*/ 0 w 1651"/>
                  <a:gd name="T13" fmla="*/ 0 h 1120"/>
                  <a:gd name="T14" fmla="*/ 0 w 1651"/>
                  <a:gd name="T15" fmla="*/ 0 h 1120"/>
                  <a:gd name="T16" fmla="*/ 0 w 1651"/>
                  <a:gd name="T17" fmla="*/ 0 h 1120"/>
                  <a:gd name="T18" fmla="*/ 0 w 1651"/>
                  <a:gd name="T19" fmla="*/ 0 h 1120"/>
                  <a:gd name="T20" fmla="*/ 0 w 1651"/>
                  <a:gd name="T21" fmla="*/ 0 h 1120"/>
                  <a:gd name="T22" fmla="*/ 0 w 1651"/>
                  <a:gd name="T23" fmla="*/ 0 h 1120"/>
                  <a:gd name="T24" fmla="*/ 0 w 1651"/>
                  <a:gd name="T25" fmla="*/ 0 h 1120"/>
                  <a:gd name="T26" fmla="*/ 0 w 1651"/>
                  <a:gd name="T27" fmla="*/ 0 h 1120"/>
                  <a:gd name="T28" fmla="*/ 0 w 1651"/>
                  <a:gd name="T29" fmla="*/ 0 h 1120"/>
                  <a:gd name="T30" fmla="*/ 0 w 1651"/>
                  <a:gd name="T31" fmla="*/ 0 h 1120"/>
                  <a:gd name="T32" fmla="*/ 0 w 1651"/>
                  <a:gd name="T33" fmla="*/ 0 h 1120"/>
                  <a:gd name="T34" fmla="*/ 0 w 1651"/>
                  <a:gd name="T35" fmla="*/ 0 h 1120"/>
                  <a:gd name="T36" fmla="*/ 0 w 1651"/>
                  <a:gd name="T37" fmla="*/ 0 h 1120"/>
                  <a:gd name="T38" fmla="*/ 0 w 1651"/>
                  <a:gd name="T39" fmla="*/ 0 h 1120"/>
                  <a:gd name="T40" fmla="*/ 0 w 1651"/>
                  <a:gd name="T41" fmla="*/ 0 h 1120"/>
                  <a:gd name="T42" fmla="*/ 0 w 1651"/>
                  <a:gd name="T43" fmla="*/ 0 h 1120"/>
                  <a:gd name="T44" fmla="*/ 0 w 1651"/>
                  <a:gd name="T45" fmla="*/ 0 h 1120"/>
                  <a:gd name="T46" fmla="*/ 0 w 1651"/>
                  <a:gd name="T47" fmla="*/ 0 h 1120"/>
                  <a:gd name="T48" fmla="*/ 0 w 1651"/>
                  <a:gd name="T49" fmla="*/ 0 h 11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651" h="1120">
                    <a:moveTo>
                      <a:pt x="1651" y="510"/>
                    </a:moveTo>
                    <a:lnTo>
                      <a:pt x="1651" y="510"/>
                    </a:lnTo>
                    <a:lnTo>
                      <a:pt x="1642" y="464"/>
                    </a:lnTo>
                    <a:lnTo>
                      <a:pt x="1562" y="84"/>
                    </a:lnTo>
                    <a:lnTo>
                      <a:pt x="1536" y="45"/>
                    </a:lnTo>
                    <a:lnTo>
                      <a:pt x="1497" y="19"/>
                    </a:lnTo>
                    <a:lnTo>
                      <a:pt x="1451" y="10"/>
                    </a:lnTo>
                    <a:lnTo>
                      <a:pt x="1221" y="0"/>
                    </a:lnTo>
                    <a:lnTo>
                      <a:pt x="1175" y="9"/>
                    </a:lnTo>
                    <a:lnTo>
                      <a:pt x="214" y="429"/>
                    </a:lnTo>
                    <a:lnTo>
                      <a:pt x="74" y="499"/>
                    </a:lnTo>
                    <a:lnTo>
                      <a:pt x="35" y="525"/>
                    </a:lnTo>
                    <a:lnTo>
                      <a:pt x="9" y="564"/>
                    </a:lnTo>
                    <a:lnTo>
                      <a:pt x="0" y="610"/>
                    </a:lnTo>
                    <a:lnTo>
                      <a:pt x="9" y="655"/>
                    </a:lnTo>
                    <a:lnTo>
                      <a:pt x="35" y="694"/>
                    </a:lnTo>
                    <a:lnTo>
                      <a:pt x="74" y="720"/>
                    </a:lnTo>
                    <a:lnTo>
                      <a:pt x="854" y="1110"/>
                    </a:lnTo>
                    <a:lnTo>
                      <a:pt x="900" y="1120"/>
                    </a:lnTo>
                    <a:lnTo>
                      <a:pt x="946" y="1110"/>
                    </a:lnTo>
                    <a:lnTo>
                      <a:pt x="1497" y="810"/>
                    </a:lnTo>
                    <a:lnTo>
                      <a:pt x="1536" y="784"/>
                    </a:lnTo>
                    <a:lnTo>
                      <a:pt x="1562" y="745"/>
                    </a:lnTo>
                    <a:lnTo>
                      <a:pt x="1642" y="555"/>
                    </a:lnTo>
                    <a:lnTo>
                      <a:pt x="1651" y="5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12" name="Freeform 16"/>
              <p:cNvSpPr>
                <a:spLocks/>
              </p:cNvSpPr>
              <p:nvPr/>
            </p:nvSpPr>
            <p:spPr bwMode="auto">
              <a:xfrm>
                <a:off x="2063" y="3075"/>
                <a:ext cx="471" cy="726"/>
              </a:xfrm>
              <a:custGeom>
                <a:avLst/>
                <a:gdLst>
                  <a:gd name="T0" fmla="*/ 0 w 1331"/>
                  <a:gd name="T1" fmla="*/ 0 h 2130"/>
                  <a:gd name="T2" fmla="*/ 0 w 1331"/>
                  <a:gd name="T3" fmla="*/ 0 h 2130"/>
                  <a:gd name="T4" fmla="*/ 0 w 1331"/>
                  <a:gd name="T5" fmla="*/ 0 h 2130"/>
                  <a:gd name="T6" fmla="*/ 0 w 1331"/>
                  <a:gd name="T7" fmla="*/ 0 h 2130"/>
                  <a:gd name="T8" fmla="*/ 0 w 1331"/>
                  <a:gd name="T9" fmla="*/ 0 h 2130"/>
                  <a:gd name="T10" fmla="*/ 0 w 1331"/>
                  <a:gd name="T11" fmla="*/ 0 h 2130"/>
                  <a:gd name="T12" fmla="*/ 0 w 1331"/>
                  <a:gd name="T13" fmla="*/ 0 h 2130"/>
                  <a:gd name="T14" fmla="*/ 0 w 1331"/>
                  <a:gd name="T15" fmla="*/ 0 h 2130"/>
                  <a:gd name="T16" fmla="*/ 0 w 1331"/>
                  <a:gd name="T17" fmla="*/ 0 h 2130"/>
                  <a:gd name="T18" fmla="*/ 0 w 1331"/>
                  <a:gd name="T19" fmla="*/ 0 h 2130"/>
                  <a:gd name="T20" fmla="*/ 0 w 1331"/>
                  <a:gd name="T21" fmla="*/ 0 h 2130"/>
                  <a:gd name="T22" fmla="*/ 0 w 1331"/>
                  <a:gd name="T23" fmla="*/ 0 h 2130"/>
                  <a:gd name="T24" fmla="*/ 0 w 1331"/>
                  <a:gd name="T25" fmla="*/ 0 h 2130"/>
                  <a:gd name="T26" fmla="*/ 0 w 1331"/>
                  <a:gd name="T27" fmla="*/ 0 h 2130"/>
                  <a:gd name="T28" fmla="*/ 0 w 1331"/>
                  <a:gd name="T29" fmla="*/ 0 h 2130"/>
                  <a:gd name="T30" fmla="*/ 0 w 1331"/>
                  <a:gd name="T31" fmla="*/ 0 h 2130"/>
                  <a:gd name="T32" fmla="*/ 0 w 1331"/>
                  <a:gd name="T33" fmla="*/ 0 h 2130"/>
                  <a:gd name="T34" fmla="*/ 0 w 1331"/>
                  <a:gd name="T35" fmla="*/ 0 h 2130"/>
                  <a:gd name="T36" fmla="*/ 0 w 1331"/>
                  <a:gd name="T37" fmla="*/ 0 h 2130"/>
                  <a:gd name="T38" fmla="*/ 0 w 1331"/>
                  <a:gd name="T39" fmla="*/ 0 h 2130"/>
                  <a:gd name="T40" fmla="*/ 0 w 1331"/>
                  <a:gd name="T41" fmla="*/ 0 h 2130"/>
                  <a:gd name="T42" fmla="*/ 0 w 1331"/>
                  <a:gd name="T43" fmla="*/ 0 h 2130"/>
                  <a:gd name="T44" fmla="*/ 0 w 1331"/>
                  <a:gd name="T45" fmla="*/ 0 h 2130"/>
                  <a:gd name="T46" fmla="*/ 0 w 1331"/>
                  <a:gd name="T47" fmla="*/ 0 h 2130"/>
                  <a:gd name="T48" fmla="*/ 0 w 1331"/>
                  <a:gd name="T49" fmla="*/ 0 h 2130"/>
                  <a:gd name="T50" fmla="*/ 0 w 1331"/>
                  <a:gd name="T51" fmla="*/ 0 h 2130"/>
                  <a:gd name="T52" fmla="*/ 0 w 1331"/>
                  <a:gd name="T53" fmla="*/ 0 h 213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331" h="2130">
                    <a:moveTo>
                      <a:pt x="1331" y="1020"/>
                    </a:moveTo>
                    <a:lnTo>
                      <a:pt x="1331" y="1020"/>
                    </a:lnTo>
                    <a:lnTo>
                      <a:pt x="1241" y="540"/>
                    </a:lnTo>
                    <a:lnTo>
                      <a:pt x="1232" y="494"/>
                    </a:lnTo>
                    <a:lnTo>
                      <a:pt x="1092" y="244"/>
                    </a:lnTo>
                    <a:lnTo>
                      <a:pt x="1066" y="205"/>
                    </a:lnTo>
                    <a:lnTo>
                      <a:pt x="1027" y="179"/>
                    </a:lnTo>
                    <a:lnTo>
                      <a:pt x="296" y="9"/>
                    </a:lnTo>
                    <a:lnTo>
                      <a:pt x="250" y="0"/>
                    </a:lnTo>
                    <a:lnTo>
                      <a:pt x="204" y="9"/>
                    </a:lnTo>
                    <a:lnTo>
                      <a:pt x="166" y="35"/>
                    </a:lnTo>
                    <a:lnTo>
                      <a:pt x="139" y="74"/>
                    </a:lnTo>
                    <a:lnTo>
                      <a:pt x="9" y="324"/>
                    </a:lnTo>
                    <a:lnTo>
                      <a:pt x="0" y="370"/>
                    </a:lnTo>
                    <a:lnTo>
                      <a:pt x="120" y="1050"/>
                    </a:lnTo>
                    <a:lnTo>
                      <a:pt x="129" y="1095"/>
                    </a:lnTo>
                    <a:lnTo>
                      <a:pt x="510" y="1905"/>
                    </a:lnTo>
                    <a:lnTo>
                      <a:pt x="536" y="1944"/>
                    </a:lnTo>
                    <a:lnTo>
                      <a:pt x="706" y="2094"/>
                    </a:lnTo>
                    <a:lnTo>
                      <a:pt x="745" y="2120"/>
                    </a:lnTo>
                    <a:lnTo>
                      <a:pt x="791" y="2130"/>
                    </a:lnTo>
                    <a:lnTo>
                      <a:pt x="837" y="2120"/>
                    </a:lnTo>
                    <a:lnTo>
                      <a:pt x="876" y="2094"/>
                    </a:lnTo>
                    <a:lnTo>
                      <a:pt x="1246" y="1584"/>
                    </a:lnTo>
                    <a:lnTo>
                      <a:pt x="1272" y="1545"/>
                    </a:lnTo>
                    <a:lnTo>
                      <a:pt x="1281" y="1500"/>
                    </a:lnTo>
                    <a:lnTo>
                      <a:pt x="1331" y="10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13" name="Freeform 17"/>
              <p:cNvSpPr>
                <a:spLocks/>
              </p:cNvSpPr>
              <p:nvPr/>
            </p:nvSpPr>
            <p:spPr bwMode="auto">
              <a:xfrm>
                <a:off x="218" y="2604"/>
                <a:ext cx="436" cy="338"/>
              </a:xfrm>
              <a:custGeom>
                <a:avLst/>
                <a:gdLst>
                  <a:gd name="T0" fmla="*/ 0 w 1231"/>
                  <a:gd name="T1" fmla="*/ 0 h 990"/>
                  <a:gd name="T2" fmla="*/ 0 w 1231"/>
                  <a:gd name="T3" fmla="*/ 0 h 990"/>
                  <a:gd name="T4" fmla="*/ 0 w 1231"/>
                  <a:gd name="T5" fmla="*/ 0 h 990"/>
                  <a:gd name="T6" fmla="*/ 0 w 1231"/>
                  <a:gd name="T7" fmla="*/ 0 h 990"/>
                  <a:gd name="T8" fmla="*/ 0 w 1231"/>
                  <a:gd name="T9" fmla="*/ 0 h 990"/>
                  <a:gd name="T10" fmla="*/ 0 w 1231"/>
                  <a:gd name="T11" fmla="*/ 0 h 990"/>
                  <a:gd name="T12" fmla="*/ 0 w 1231"/>
                  <a:gd name="T13" fmla="*/ 0 h 990"/>
                  <a:gd name="T14" fmla="*/ 0 w 1231"/>
                  <a:gd name="T15" fmla="*/ 0 h 990"/>
                  <a:gd name="T16" fmla="*/ 0 w 1231"/>
                  <a:gd name="T17" fmla="*/ 0 h 990"/>
                  <a:gd name="T18" fmla="*/ 0 w 1231"/>
                  <a:gd name="T19" fmla="*/ 0 h 990"/>
                  <a:gd name="T20" fmla="*/ 0 w 1231"/>
                  <a:gd name="T21" fmla="*/ 0 h 990"/>
                  <a:gd name="T22" fmla="*/ 0 w 1231"/>
                  <a:gd name="T23" fmla="*/ 0 h 990"/>
                  <a:gd name="T24" fmla="*/ 0 w 1231"/>
                  <a:gd name="T25" fmla="*/ 0 h 990"/>
                  <a:gd name="T26" fmla="*/ 0 w 1231"/>
                  <a:gd name="T27" fmla="*/ 0 h 990"/>
                  <a:gd name="T28" fmla="*/ 0 w 1231"/>
                  <a:gd name="T29" fmla="*/ 0 h 990"/>
                  <a:gd name="T30" fmla="*/ 0 w 1231"/>
                  <a:gd name="T31" fmla="*/ 0 h 990"/>
                  <a:gd name="T32" fmla="*/ 0 w 1231"/>
                  <a:gd name="T33" fmla="*/ 0 h 990"/>
                  <a:gd name="T34" fmla="*/ 0 w 1231"/>
                  <a:gd name="T35" fmla="*/ 0 h 990"/>
                  <a:gd name="T36" fmla="*/ 0 w 1231"/>
                  <a:gd name="T37" fmla="*/ 0 h 990"/>
                  <a:gd name="T38" fmla="*/ 0 w 1231"/>
                  <a:gd name="T39" fmla="*/ 0 h 990"/>
                  <a:gd name="T40" fmla="*/ 0 w 1231"/>
                  <a:gd name="T41" fmla="*/ 0 h 990"/>
                  <a:gd name="T42" fmla="*/ 0 w 1231"/>
                  <a:gd name="T43" fmla="*/ 0 h 990"/>
                  <a:gd name="T44" fmla="*/ 0 w 1231"/>
                  <a:gd name="T45" fmla="*/ 0 h 990"/>
                  <a:gd name="T46" fmla="*/ 0 w 1231"/>
                  <a:gd name="T47" fmla="*/ 0 h 99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31" h="990">
                    <a:moveTo>
                      <a:pt x="1231" y="370"/>
                    </a:moveTo>
                    <a:lnTo>
                      <a:pt x="1231" y="370"/>
                    </a:lnTo>
                    <a:lnTo>
                      <a:pt x="1222" y="324"/>
                    </a:lnTo>
                    <a:lnTo>
                      <a:pt x="1196" y="285"/>
                    </a:lnTo>
                    <a:lnTo>
                      <a:pt x="1157" y="259"/>
                    </a:lnTo>
                    <a:lnTo>
                      <a:pt x="656" y="9"/>
                    </a:lnTo>
                    <a:lnTo>
                      <a:pt x="610" y="0"/>
                    </a:lnTo>
                    <a:lnTo>
                      <a:pt x="564" y="9"/>
                    </a:lnTo>
                    <a:lnTo>
                      <a:pt x="294" y="89"/>
                    </a:lnTo>
                    <a:lnTo>
                      <a:pt x="255" y="115"/>
                    </a:lnTo>
                    <a:lnTo>
                      <a:pt x="229" y="154"/>
                    </a:lnTo>
                    <a:lnTo>
                      <a:pt x="9" y="724"/>
                    </a:lnTo>
                    <a:lnTo>
                      <a:pt x="0" y="770"/>
                    </a:lnTo>
                    <a:lnTo>
                      <a:pt x="9" y="815"/>
                    </a:lnTo>
                    <a:lnTo>
                      <a:pt x="35" y="854"/>
                    </a:lnTo>
                    <a:lnTo>
                      <a:pt x="74" y="880"/>
                    </a:lnTo>
                    <a:lnTo>
                      <a:pt x="464" y="960"/>
                    </a:lnTo>
                    <a:lnTo>
                      <a:pt x="510" y="970"/>
                    </a:lnTo>
                    <a:lnTo>
                      <a:pt x="961" y="990"/>
                    </a:lnTo>
                    <a:lnTo>
                      <a:pt x="1007" y="980"/>
                    </a:lnTo>
                    <a:lnTo>
                      <a:pt x="1046" y="954"/>
                    </a:lnTo>
                    <a:lnTo>
                      <a:pt x="1072" y="915"/>
                    </a:lnTo>
                    <a:lnTo>
                      <a:pt x="1222" y="415"/>
                    </a:lnTo>
                    <a:lnTo>
                      <a:pt x="1231" y="37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14" name="Freeform 18"/>
              <p:cNvSpPr>
                <a:spLocks/>
              </p:cNvSpPr>
              <p:nvPr/>
            </p:nvSpPr>
            <p:spPr bwMode="auto">
              <a:xfrm>
                <a:off x="749" y="2666"/>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15" name="Freeform 19"/>
              <p:cNvSpPr>
                <a:spLocks/>
              </p:cNvSpPr>
              <p:nvPr/>
            </p:nvSpPr>
            <p:spPr bwMode="auto">
              <a:xfrm>
                <a:off x="657" y="2676"/>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16" name="Freeform 20"/>
              <p:cNvSpPr>
                <a:spLocks/>
              </p:cNvSpPr>
              <p:nvPr/>
            </p:nvSpPr>
            <p:spPr bwMode="auto">
              <a:xfrm>
                <a:off x="527" y="3048"/>
                <a:ext cx="531" cy="784"/>
              </a:xfrm>
              <a:custGeom>
                <a:avLst/>
                <a:gdLst>
                  <a:gd name="T0" fmla="*/ 0 w 1501"/>
                  <a:gd name="T1" fmla="*/ 0 h 2300"/>
                  <a:gd name="T2" fmla="*/ 0 w 1501"/>
                  <a:gd name="T3" fmla="*/ 0 h 2300"/>
                  <a:gd name="T4" fmla="*/ 0 w 1501"/>
                  <a:gd name="T5" fmla="*/ 0 h 2300"/>
                  <a:gd name="T6" fmla="*/ 0 w 1501"/>
                  <a:gd name="T7" fmla="*/ 0 h 2300"/>
                  <a:gd name="T8" fmla="*/ 0 w 1501"/>
                  <a:gd name="T9" fmla="*/ 0 h 2300"/>
                  <a:gd name="T10" fmla="*/ 0 w 1501"/>
                  <a:gd name="T11" fmla="*/ 0 h 2300"/>
                  <a:gd name="T12" fmla="*/ 0 w 1501"/>
                  <a:gd name="T13" fmla="*/ 0 h 2300"/>
                  <a:gd name="T14" fmla="*/ 0 w 1501"/>
                  <a:gd name="T15" fmla="*/ 0 h 2300"/>
                  <a:gd name="T16" fmla="*/ 0 w 1501"/>
                  <a:gd name="T17" fmla="*/ 0 h 2300"/>
                  <a:gd name="T18" fmla="*/ 0 w 1501"/>
                  <a:gd name="T19" fmla="*/ 0 h 2300"/>
                  <a:gd name="T20" fmla="*/ 0 w 1501"/>
                  <a:gd name="T21" fmla="*/ 0 h 2300"/>
                  <a:gd name="T22" fmla="*/ 0 w 1501"/>
                  <a:gd name="T23" fmla="*/ 0 h 2300"/>
                  <a:gd name="T24" fmla="*/ 0 w 1501"/>
                  <a:gd name="T25" fmla="*/ 0 h 2300"/>
                  <a:gd name="T26" fmla="*/ 0 w 1501"/>
                  <a:gd name="T27" fmla="*/ 0 h 2300"/>
                  <a:gd name="T28" fmla="*/ 0 w 1501"/>
                  <a:gd name="T29" fmla="*/ 0 h 2300"/>
                  <a:gd name="T30" fmla="*/ 0 w 1501"/>
                  <a:gd name="T31" fmla="*/ 0 h 2300"/>
                  <a:gd name="T32" fmla="*/ 0 w 1501"/>
                  <a:gd name="T33" fmla="*/ 0 h 2300"/>
                  <a:gd name="T34" fmla="*/ 0 w 1501"/>
                  <a:gd name="T35" fmla="*/ 0 h 2300"/>
                  <a:gd name="T36" fmla="*/ 0 w 1501"/>
                  <a:gd name="T37" fmla="*/ 0 h 2300"/>
                  <a:gd name="T38" fmla="*/ 0 w 1501"/>
                  <a:gd name="T39" fmla="*/ 0 h 2300"/>
                  <a:gd name="T40" fmla="*/ 0 w 1501"/>
                  <a:gd name="T41" fmla="*/ 0 h 2300"/>
                  <a:gd name="T42" fmla="*/ 0 w 1501"/>
                  <a:gd name="T43" fmla="*/ 0 h 2300"/>
                  <a:gd name="T44" fmla="*/ 0 w 1501"/>
                  <a:gd name="T45" fmla="*/ 0 h 2300"/>
                  <a:gd name="T46" fmla="*/ 0 w 1501"/>
                  <a:gd name="T47" fmla="*/ 0 h 2300"/>
                  <a:gd name="T48" fmla="*/ 0 w 1501"/>
                  <a:gd name="T49" fmla="*/ 0 h 2300"/>
                  <a:gd name="T50" fmla="*/ 0 w 1501"/>
                  <a:gd name="T51" fmla="*/ 0 h 2300"/>
                  <a:gd name="T52" fmla="*/ 0 w 1501"/>
                  <a:gd name="T53" fmla="*/ 0 h 2300"/>
                  <a:gd name="T54" fmla="*/ 0 w 1501"/>
                  <a:gd name="T55" fmla="*/ 0 h 2300"/>
                  <a:gd name="T56" fmla="*/ 0 w 1501"/>
                  <a:gd name="T57" fmla="*/ 0 h 23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01" h="2300">
                    <a:moveTo>
                      <a:pt x="1501" y="440"/>
                    </a:moveTo>
                    <a:lnTo>
                      <a:pt x="1501" y="440"/>
                    </a:lnTo>
                    <a:lnTo>
                      <a:pt x="1471" y="260"/>
                    </a:lnTo>
                    <a:lnTo>
                      <a:pt x="1462" y="214"/>
                    </a:lnTo>
                    <a:lnTo>
                      <a:pt x="1382" y="74"/>
                    </a:lnTo>
                    <a:lnTo>
                      <a:pt x="1356" y="35"/>
                    </a:lnTo>
                    <a:lnTo>
                      <a:pt x="1317" y="9"/>
                    </a:lnTo>
                    <a:lnTo>
                      <a:pt x="1271" y="0"/>
                    </a:lnTo>
                    <a:lnTo>
                      <a:pt x="1225" y="9"/>
                    </a:lnTo>
                    <a:lnTo>
                      <a:pt x="1105" y="89"/>
                    </a:lnTo>
                    <a:lnTo>
                      <a:pt x="1066" y="115"/>
                    </a:lnTo>
                    <a:lnTo>
                      <a:pt x="885" y="275"/>
                    </a:lnTo>
                    <a:lnTo>
                      <a:pt x="65" y="1365"/>
                    </a:lnTo>
                    <a:lnTo>
                      <a:pt x="39" y="1404"/>
                    </a:lnTo>
                    <a:lnTo>
                      <a:pt x="9" y="1504"/>
                    </a:lnTo>
                    <a:lnTo>
                      <a:pt x="0" y="1550"/>
                    </a:lnTo>
                    <a:lnTo>
                      <a:pt x="9" y="1595"/>
                    </a:lnTo>
                    <a:lnTo>
                      <a:pt x="149" y="2025"/>
                    </a:lnTo>
                    <a:lnTo>
                      <a:pt x="269" y="2225"/>
                    </a:lnTo>
                    <a:lnTo>
                      <a:pt x="295" y="2264"/>
                    </a:lnTo>
                    <a:lnTo>
                      <a:pt x="334" y="2290"/>
                    </a:lnTo>
                    <a:lnTo>
                      <a:pt x="380" y="2300"/>
                    </a:lnTo>
                    <a:lnTo>
                      <a:pt x="426" y="2290"/>
                    </a:lnTo>
                    <a:lnTo>
                      <a:pt x="465" y="2264"/>
                    </a:lnTo>
                    <a:lnTo>
                      <a:pt x="1265" y="1144"/>
                    </a:lnTo>
                    <a:lnTo>
                      <a:pt x="1291" y="1105"/>
                    </a:lnTo>
                    <a:lnTo>
                      <a:pt x="1432" y="675"/>
                    </a:lnTo>
                    <a:lnTo>
                      <a:pt x="1492" y="485"/>
                    </a:lnTo>
                    <a:lnTo>
                      <a:pt x="1501" y="44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17" name="Freeform 21"/>
              <p:cNvSpPr>
                <a:spLocks/>
              </p:cNvSpPr>
              <p:nvPr/>
            </p:nvSpPr>
            <p:spPr bwMode="auto">
              <a:xfrm>
                <a:off x="1029" y="2935"/>
                <a:ext cx="170" cy="191"/>
              </a:xfrm>
              <a:custGeom>
                <a:avLst/>
                <a:gdLst>
                  <a:gd name="T0" fmla="*/ 0 w 480"/>
                  <a:gd name="T1" fmla="*/ 0 h 560"/>
                  <a:gd name="T2" fmla="*/ 0 w 480"/>
                  <a:gd name="T3" fmla="*/ 0 h 560"/>
                  <a:gd name="T4" fmla="*/ 0 w 480"/>
                  <a:gd name="T5" fmla="*/ 0 h 560"/>
                  <a:gd name="T6" fmla="*/ 0 w 480"/>
                  <a:gd name="T7" fmla="*/ 0 h 560"/>
                  <a:gd name="T8" fmla="*/ 0 w 480"/>
                  <a:gd name="T9" fmla="*/ 0 h 560"/>
                  <a:gd name="T10" fmla="*/ 0 w 480"/>
                  <a:gd name="T11" fmla="*/ 0 h 560"/>
                  <a:gd name="T12" fmla="*/ 0 w 480"/>
                  <a:gd name="T13" fmla="*/ 0 h 560"/>
                  <a:gd name="T14" fmla="*/ 0 w 480"/>
                  <a:gd name="T15" fmla="*/ 0 h 560"/>
                  <a:gd name="T16" fmla="*/ 0 w 480"/>
                  <a:gd name="T17" fmla="*/ 0 h 560"/>
                  <a:gd name="T18" fmla="*/ 0 w 480"/>
                  <a:gd name="T19" fmla="*/ 0 h 560"/>
                  <a:gd name="T20" fmla="*/ 0 w 480"/>
                  <a:gd name="T21" fmla="*/ 0 h 560"/>
                  <a:gd name="T22" fmla="*/ 0 w 480"/>
                  <a:gd name="T23" fmla="*/ 0 h 560"/>
                  <a:gd name="T24" fmla="*/ 0 w 480"/>
                  <a:gd name="T25" fmla="*/ 0 h 560"/>
                  <a:gd name="T26" fmla="*/ 0 w 480"/>
                  <a:gd name="T27" fmla="*/ 0 h 560"/>
                  <a:gd name="T28" fmla="*/ 0 w 480"/>
                  <a:gd name="T29" fmla="*/ 0 h 560"/>
                  <a:gd name="T30" fmla="*/ 0 w 480"/>
                  <a:gd name="T31" fmla="*/ 0 h 560"/>
                  <a:gd name="T32" fmla="*/ 0 w 480"/>
                  <a:gd name="T33" fmla="*/ 0 h 560"/>
                  <a:gd name="T34" fmla="*/ 0 w 480"/>
                  <a:gd name="T35" fmla="*/ 0 h 560"/>
                  <a:gd name="T36" fmla="*/ 0 w 480"/>
                  <a:gd name="T37" fmla="*/ 0 h 560"/>
                  <a:gd name="T38" fmla="*/ 0 w 480"/>
                  <a:gd name="T39" fmla="*/ 0 h 560"/>
                  <a:gd name="T40" fmla="*/ 0 w 480"/>
                  <a:gd name="T41" fmla="*/ 0 h 560"/>
                  <a:gd name="T42" fmla="*/ 0 w 480"/>
                  <a:gd name="T43" fmla="*/ 0 h 5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80" h="560">
                    <a:moveTo>
                      <a:pt x="480" y="410"/>
                    </a:moveTo>
                    <a:lnTo>
                      <a:pt x="480" y="410"/>
                    </a:lnTo>
                    <a:lnTo>
                      <a:pt x="471" y="364"/>
                    </a:lnTo>
                    <a:lnTo>
                      <a:pt x="361" y="74"/>
                    </a:lnTo>
                    <a:lnTo>
                      <a:pt x="335" y="35"/>
                    </a:lnTo>
                    <a:lnTo>
                      <a:pt x="296" y="9"/>
                    </a:lnTo>
                    <a:lnTo>
                      <a:pt x="250" y="0"/>
                    </a:lnTo>
                    <a:lnTo>
                      <a:pt x="204" y="9"/>
                    </a:lnTo>
                    <a:lnTo>
                      <a:pt x="165" y="35"/>
                    </a:lnTo>
                    <a:lnTo>
                      <a:pt x="35" y="185"/>
                    </a:lnTo>
                    <a:lnTo>
                      <a:pt x="9" y="224"/>
                    </a:lnTo>
                    <a:lnTo>
                      <a:pt x="0" y="270"/>
                    </a:lnTo>
                    <a:lnTo>
                      <a:pt x="9" y="315"/>
                    </a:lnTo>
                    <a:lnTo>
                      <a:pt x="35" y="354"/>
                    </a:lnTo>
                    <a:lnTo>
                      <a:pt x="205" y="524"/>
                    </a:lnTo>
                    <a:lnTo>
                      <a:pt x="244" y="550"/>
                    </a:lnTo>
                    <a:lnTo>
                      <a:pt x="290" y="560"/>
                    </a:lnTo>
                    <a:lnTo>
                      <a:pt x="336" y="550"/>
                    </a:lnTo>
                    <a:lnTo>
                      <a:pt x="406" y="520"/>
                    </a:lnTo>
                    <a:lnTo>
                      <a:pt x="445" y="494"/>
                    </a:lnTo>
                    <a:lnTo>
                      <a:pt x="471" y="455"/>
                    </a:lnTo>
                    <a:lnTo>
                      <a:pt x="480" y="4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18" name="Freeform 22"/>
              <p:cNvSpPr>
                <a:spLocks/>
              </p:cNvSpPr>
              <p:nvPr/>
            </p:nvSpPr>
            <p:spPr bwMode="auto">
              <a:xfrm>
                <a:off x="2227" y="2540"/>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19" name="Freeform 23"/>
              <p:cNvSpPr>
                <a:spLocks/>
              </p:cNvSpPr>
              <p:nvPr/>
            </p:nvSpPr>
            <p:spPr bwMode="auto">
              <a:xfrm>
                <a:off x="1766" y="2304"/>
                <a:ext cx="312" cy="328"/>
              </a:xfrm>
              <a:custGeom>
                <a:avLst/>
                <a:gdLst>
                  <a:gd name="T0" fmla="*/ 0 w 880"/>
                  <a:gd name="T1" fmla="*/ 0 h 960"/>
                  <a:gd name="T2" fmla="*/ 0 w 880"/>
                  <a:gd name="T3" fmla="*/ 0 h 960"/>
                  <a:gd name="T4" fmla="*/ 0 w 880"/>
                  <a:gd name="T5" fmla="*/ 0 h 960"/>
                  <a:gd name="T6" fmla="*/ 0 w 880"/>
                  <a:gd name="T7" fmla="*/ 0 h 960"/>
                  <a:gd name="T8" fmla="*/ 0 w 880"/>
                  <a:gd name="T9" fmla="*/ 0 h 960"/>
                  <a:gd name="T10" fmla="*/ 0 w 880"/>
                  <a:gd name="T11" fmla="*/ 0 h 960"/>
                  <a:gd name="T12" fmla="*/ 0 w 880"/>
                  <a:gd name="T13" fmla="*/ 0 h 960"/>
                  <a:gd name="T14" fmla="*/ 0 w 880"/>
                  <a:gd name="T15" fmla="*/ 0 h 960"/>
                  <a:gd name="T16" fmla="*/ 0 w 880"/>
                  <a:gd name="T17" fmla="*/ 0 h 960"/>
                  <a:gd name="T18" fmla="*/ 0 w 880"/>
                  <a:gd name="T19" fmla="*/ 0 h 960"/>
                  <a:gd name="T20" fmla="*/ 0 w 880"/>
                  <a:gd name="T21" fmla="*/ 0 h 960"/>
                  <a:gd name="T22" fmla="*/ 0 w 880"/>
                  <a:gd name="T23" fmla="*/ 0 h 960"/>
                  <a:gd name="T24" fmla="*/ 0 w 880"/>
                  <a:gd name="T25" fmla="*/ 0 h 960"/>
                  <a:gd name="T26" fmla="*/ 0 w 880"/>
                  <a:gd name="T27" fmla="*/ 0 h 960"/>
                  <a:gd name="T28" fmla="*/ 0 w 880"/>
                  <a:gd name="T29" fmla="*/ 0 h 960"/>
                  <a:gd name="T30" fmla="*/ 0 w 880"/>
                  <a:gd name="T31" fmla="*/ 0 h 960"/>
                  <a:gd name="T32" fmla="*/ 0 w 880"/>
                  <a:gd name="T33" fmla="*/ 0 h 960"/>
                  <a:gd name="T34" fmla="*/ 0 w 880"/>
                  <a:gd name="T35" fmla="*/ 0 h 960"/>
                  <a:gd name="T36" fmla="*/ 0 w 880"/>
                  <a:gd name="T37" fmla="*/ 0 h 960"/>
                  <a:gd name="T38" fmla="*/ 0 w 880"/>
                  <a:gd name="T39" fmla="*/ 0 h 960"/>
                  <a:gd name="T40" fmla="*/ 0 w 880"/>
                  <a:gd name="T41" fmla="*/ 0 h 960"/>
                  <a:gd name="T42" fmla="*/ 0 w 880"/>
                  <a:gd name="T43" fmla="*/ 0 h 960"/>
                  <a:gd name="T44" fmla="*/ 0 w 880"/>
                  <a:gd name="T45" fmla="*/ 0 h 960"/>
                  <a:gd name="T46" fmla="*/ 0 w 880"/>
                  <a:gd name="T47" fmla="*/ 0 h 960"/>
                  <a:gd name="T48" fmla="*/ 0 w 880"/>
                  <a:gd name="T49" fmla="*/ 0 h 960"/>
                  <a:gd name="T50" fmla="*/ 0 w 880"/>
                  <a:gd name="T51" fmla="*/ 0 h 96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80" h="960">
                    <a:moveTo>
                      <a:pt x="880" y="230"/>
                    </a:moveTo>
                    <a:lnTo>
                      <a:pt x="880" y="230"/>
                    </a:lnTo>
                    <a:lnTo>
                      <a:pt x="871" y="184"/>
                    </a:lnTo>
                    <a:lnTo>
                      <a:pt x="811" y="74"/>
                    </a:lnTo>
                    <a:lnTo>
                      <a:pt x="785" y="35"/>
                    </a:lnTo>
                    <a:lnTo>
                      <a:pt x="746" y="9"/>
                    </a:lnTo>
                    <a:lnTo>
                      <a:pt x="700" y="0"/>
                    </a:lnTo>
                    <a:lnTo>
                      <a:pt x="380" y="20"/>
                    </a:lnTo>
                    <a:lnTo>
                      <a:pt x="334" y="29"/>
                    </a:lnTo>
                    <a:lnTo>
                      <a:pt x="295" y="55"/>
                    </a:lnTo>
                    <a:lnTo>
                      <a:pt x="175" y="205"/>
                    </a:lnTo>
                    <a:lnTo>
                      <a:pt x="149" y="244"/>
                    </a:lnTo>
                    <a:lnTo>
                      <a:pt x="9" y="544"/>
                    </a:lnTo>
                    <a:lnTo>
                      <a:pt x="0" y="590"/>
                    </a:lnTo>
                    <a:lnTo>
                      <a:pt x="9" y="635"/>
                    </a:lnTo>
                    <a:lnTo>
                      <a:pt x="35" y="674"/>
                    </a:lnTo>
                    <a:lnTo>
                      <a:pt x="225" y="864"/>
                    </a:lnTo>
                    <a:lnTo>
                      <a:pt x="264" y="890"/>
                    </a:lnTo>
                    <a:lnTo>
                      <a:pt x="454" y="950"/>
                    </a:lnTo>
                    <a:lnTo>
                      <a:pt x="500" y="960"/>
                    </a:lnTo>
                    <a:lnTo>
                      <a:pt x="546" y="950"/>
                    </a:lnTo>
                    <a:lnTo>
                      <a:pt x="585" y="924"/>
                    </a:lnTo>
                    <a:lnTo>
                      <a:pt x="611" y="885"/>
                    </a:lnTo>
                    <a:lnTo>
                      <a:pt x="661" y="795"/>
                    </a:lnTo>
                    <a:lnTo>
                      <a:pt x="871" y="275"/>
                    </a:lnTo>
                    <a:lnTo>
                      <a:pt x="880" y="23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20" name="Freeform 24"/>
              <p:cNvSpPr>
                <a:spLocks/>
              </p:cNvSpPr>
              <p:nvPr/>
            </p:nvSpPr>
            <p:spPr bwMode="auto">
              <a:xfrm>
                <a:off x="1394" y="3273"/>
                <a:ext cx="128" cy="283"/>
              </a:xfrm>
              <a:custGeom>
                <a:avLst/>
                <a:gdLst>
                  <a:gd name="T0" fmla="*/ 0 w 360"/>
                  <a:gd name="T1" fmla="*/ 0 h 830"/>
                  <a:gd name="T2" fmla="*/ 0 w 360"/>
                  <a:gd name="T3" fmla="*/ 0 h 830"/>
                  <a:gd name="T4" fmla="*/ 0 w 360"/>
                  <a:gd name="T5" fmla="*/ 0 h 830"/>
                  <a:gd name="T6" fmla="*/ 0 w 360"/>
                  <a:gd name="T7" fmla="*/ 0 h 830"/>
                  <a:gd name="T8" fmla="*/ 0 w 360"/>
                  <a:gd name="T9" fmla="*/ 0 h 830"/>
                  <a:gd name="T10" fmla="*/ 0 w 360"/>
                  <a:gd name="T11" fmla="*/ 0 h 830"/>
                  <a:gd name="T12" fmla="*/ 0 w 360"/>
                  <a:gd name="T13" fmla="*/ 0 h 830"/>
                  <a:gd name="T14" fmla="*/ 0 w 360"/>
                  <a:gd name="T15" fmla="*/ 0 h 830"/>
                  <a:gd name="T16" fmla="*/ 0 w 360"/>
                  <a:gd name="T17" fmla="*/ 0 h 830"/>
                  <a:gd name="T18" fmla="*/ 0 w 360"/>
                  <a:gd name="T19" fmla="*/ 0 h 830"/>
                  <a:gd name="T20" fmla="*/ 0 w 360"/>
                  <a:gd name="T21" fmla="*/ 0 h 830"/>
                  <a:gd name="T22" fmla="*/ 0 w 360"/>
                  <a:gd name="T23" fmla="*/ 0 h 830"/>
                  <a:gd name="T24" fmla="*/ 0 w 360"/>
                  <a:gd name="T25" fmla="*/ 0 h 830"/>
                  <a:gd name="T26" fmla="*/ 0 w 360"/>
                  <a:gd name="T27" fmla="*/ 0 h 830"/>
                  <a:gd name="T28" fmla="*/ 0 w 360"/>
                  <a:gd name="T29" fmla="*/ 0 h 830"/>
                  <a:gd name="T30" fmla="*/ 0 w 360"/>
                  <a:gd name="T31" fmla="*/ 0 h 830"/>
                  <a:gd name="T32" fmla="*/ 0 w 360"/>
                  <a:gd name="T33" fmla="*/ 0 h 830"/>
                  <a:gd name="T34" fmla="*/ 0 w 360"/>
                  <a:gd name="T35" fmla="*/ 0 h 830"/>
                  <a:gd name="T36" fmla="*/ 0 w 360"/>
                  <a:gd name="T37" fmla="*/ 0 h 830"/>
                  <a:gd name="T38" fmla="*/ 0 w 360"/>
                  <a:gd name="T39" fmla="*/ 0 h 830"/>
                  <a:gd name="T40" fmla="*/ 0 w 360"/>
                  <a:gd name="T41" fmla="*/ 0 h 830"/>
                  <a:gd name="T42" fmla="*/ 0 w 360"/>
                  <a:gd name="T43" fmla="*/ 0 h 8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60" h="830">
                    <a:moveTo>
                      <a:pt x="360" y="510"/>
                    </a:moveTo>
                    <a:lnTo>
                      <a:pt x="360" y="510"/>
                    </a:lnTo>
                    <a:lnTo>
                      <a:pt x="351" y="464"/>
                    </a:lnTo>
                    <a:lnTo>
                      <a:pt x="231" y="74"/>
                    </a:lnTo>
                    <a:lnTo>
                      <a:pt x="205" y="35"/>
                    </a:lnTo>
                    <a:lnTo>
                      <a:pt x="166" y="9"/>
                    </a:lnTo>
                    <a:lnTo>
                      <a:pt x="120" y="0"/>
                    </a:lnTo>
                    <a:lnTo>
                      <a:pt x="74" y="9"/>
                    </a:lnTo>
                    <a:lnTo>
                      <a:pt x="35" y="35"/>
                    </a:lnTo>
                    <a:lnTo>
                      <a:pt x="9" y="74"/>
                    </a:lnTo>
                    <a:lnTo>
                      <a:pt x="0" y="120"/>
                    </a:lnTo>
                    <a:lnTo>
                      <a:pt x="10" y="560"/>
                    </a:lnTo>
                    <a:lnTo>
                      <a:pt x="20" y="710"/>
                    </a:lnTo>
                    <a:lnTo>
                      <a:pt x="29" y="755"/>
                    </a:lnTo>
                    <a:lnTo>
                      <a:pt x="55" y="794"/>
                    </a:lnTo>
                    <a:lnTo>
                      <a:pt x="94" y="820"/>
                    </a:lnTo>
                    <a:lnTo>
                      <a:pt x="140" y="830"/>
                    </a:lnTo>
                    <a:lnTo>
                      <a:pt x="186" y="820"/>
                    </a:lnTo>
                    <a:lnTo>
                      <a:pt x="225" y="794"/>
                    </a:lnTo>
                    <a:lnTo>
                      <a:pt x="251" y="755"/>
                    </a:lnTo>
                    <a:lnTo>
                      <a:pt x="351" y="555"/>
                    </a:lnTo>
                    <a:lnTo>
                      <a:pt x="360" y="5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21" name="Freeform 25"/>
              <p:cNvSpPr>
                <a:spLocks/>
              </p:cNvSpPr>
              <p:nvPr/>
            </p:nvSpPr>
            <p:spPr bwMode="auto">
              <a:xfrm>
                <a:off x="987" y="2175"/>
                <a:ext cx="127" cy="106"/>
              </a:xfrm>
              <a:custGeom>
                <a:avLst/>
                <a:gdLst>
                  <a:gd name="T0" fmla="*/ 0 w 360"/>
                  <a:gd name="T1" fmla="*/ 0 h 310"/>
                  <a:gd name="T2" fmla="*/ 0 w 360"/>
                  <a:gd name="T3" fmla="*/ 0 h 310"/>
                  <a:gd name="T4" fmla="*/ 0 w 360"/>
                  <a:gd name="T5" fmla="*/ 0 h 310"/>
                  <a:gd name="T6" fmla="*/ 0 w 360"/>
                  <a:gd name="T7" fmla="*/ 0 h 310"/>
                  <a:gd name="T8" fmla="*/ 0 w 360"/>
                  <a:gd name="T9" fmla="*/ 0 h 310"/>
                  <a:gd name="T10" fmla="*/ 0 w 360"/>
                  <a:gd name="T11" fmla="*/ 0 h 310"/>
                  <a:gd name="T12" fmla="*/ 0 w 360"/>
                  <a:gd name="T13" fmla="*/ 0 h 310"/>
                  <a:gd name="T14" fmla="*/ 0 w 360"/>
                  <a:gd name="T15" fmla="*/ 0 h 310"/>
                  <a:gd name="T16" fmla="*/ 0 w 360"/>
                  <a:gd name="T17" fmla="*/ 0 h 310"/>
                  <a:gd name="T18" fmla="*/ 0 w 360"/>
                  <a:gd name="T19" fmla="*/ 0 h 310"/>
                  <a:gd name="T20" fmla="*/ 0 w 360"/>
                  <a:gd name="T21" fmla="*/ 0 h 310"/>
                  <a:gd name="T22" fmla="*/ 0 w 360"/>
                  <a:gd name="T23" fmla="*/ 0 h 310"/>
                  <a:gd name="T24" fmla="*/ 0 w 360"/>
                  <a:gd name="T25" fmla="*/ 0 h 310"/>
                  <a:gd name="T26" fmla="*/ 0 w 360"/>
                  <a:gd name="T27" fmla="*/ 0 h 310"/>
                  <a:gd name="T28" fmla="*/ 0 w 360"/>
                  <a:gd name="T29" fmla="*/ 0 h 310"/>
                  <a:gd name="T30" fmla="*/ 0 w 360"/>
                  <a:gd name="T31" fmla="*/ 0 h 310"/>
                  <a:gd name="T32" fmla="*/ 0 w 360"/>
                  <a:gd name="T33" fmla="*/ 0 h 310"/>
                  <a:gd name="T34" fmla="*/ 0 w 360"/>
                  <a:gd name="T35" fmla="*/ 0 h 310"/>
                  <a:gd name="T36" fmla="*/ 0 w 360"/>
                  <a:gd name="T37" fmla="*/ 0 h 310"/>
                  <a:gd name="T38" fmla="*/ 0 w 360"/>
                  <a:gd name="T39" fmla="*/ 0 h 3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0" h="310">
                    <a:moveTo>
                      <a:pt x="360" y="190"/>
                    </a:moveTo>
                    <a:lnTo>
                      <a:pt x="360" y="190"/>
                    </a:lnTo>
                    <a:lnTo>
                      <a:pt x="351" y="144"/>
                    </a:lnTo>
                    <a:lnTo>
                      <a:pt x="325" y="105"/>
                    </a:lnTo>
                    <a:lnTo>
                      <a:pt x="286" y="79"/>
                    </a:lnTo>
                    <a:lnTo>
                      <a:pt x="166" y="9"/>
                    </a:lnTo>
                    <a:lnTo>
                      <a:pt x="120" y="0"/>
                    </a:lnTo>
                    <a:lnTo>
                      <a:pt x="74" y="9"/>
                    </a:lnTo>
                    <a:lnTo>
                      <a:pt x="35" y="35"/>
                    </a:lnTo>
                    <a:lnTo>
                      <a:pt x="9" y="74"/>
                    </a:lnTo>
                    <a:lnTo>
                      <a:pt x="0" y="120"/>
                    </a:lnTo>
                    <a:lnTo>
                      <a:pt x="9" y="165"/>
                    </a:lnTo>
                    <a:lnTo>
                      <a:pt x="35" y="204"/>
                    </a:lnTo>
                    <a:lnTo>
                      <a:pt x="74" y="230"/>
                    </a:lnTo>
                    <a:lnTo>
                      <a:pt x="194" y="300"/>
                    </a:lnTo>
                    <a:lnTo>
                      <a:pt x="240" y="310"/>
                    </a:lnTo>
                    <a:lnTo>
                      <a:pt x="286" y="300"/>
                    </a:lnTo>
                    <a:lnTo>
                      <a:pt x="325" y="274"/>
                    </a:lnTo>
                    <a:lnTo>
                      <a:pt x="351" y="235"/>
                    </a:lnTo>
                    <a:lnTo>
                      <a:pt x="360" y="19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22" name="Freeform 26"/>
              <p:cNvSpPr>
                <a:spLocks/>
              </p:cNvSpPr>
              <p:nvPr/>
            </p:nvSpPr>
            <p:spPr bwMode="auto">
              <a:xfrm>
                <a:off x="1461" y="1510"/>
                <a:ext cx="514" cy="361"/>
              </a:xfrm>
              <a:custGeom>
                <a:avLst/>
                <a:gdLst>
                  <a:gd name="T0" fmla="*/ 0 w 1451"/>
                  <a:gd name="T1" fmla="*/ 0 h 1060"/>
                  <a:gd name="T2" fmla="*/ 0 w 1451"/>
                  <a:gd name="T3" fmla="*/ 0 h 1060"/>
                  <a:gd name="T4" fmla="*/ 0 w 1451"/>
                  <a:gd name="T5" fmla="*/ 0 h 1060"/>
                  <a:gd name="T6" fmla="*/ 0 w 1451"/>
                  <a:gd name="T7" fmla="*/ 0 h 1060"/>
                  <a:gd name="T8" fmla="*/ 0 w 1451"/>
                  <a:gd name="T9" fmla="*/ 0 h 1060"/>
                  <a:gd name="T10" fmla="*/ 0 w 1451"/>
                  <a:gd name="T11" fmla="*/ 0 h 1060"/>
                  <a:gd name="T12" fmla="*/ 0 w 1451"/>
                  <a:gd name="T13" fmla="*/ 0 h 1060"/>
                  <a:gd name="T14" fmla="*/ 0 w 1451"/>
                  <a:gd name="T15" fmla="*/ 0 h 1060"/>
                  <a:gd name="T16" fmla="*/ 0 w 1451"/>
                  <a:gd name="T17" fmla="*/ 0 h 1060"/>
                  <a:gd name="T18" fmla="*/ 0 w 1451"/>
                  <a:gd name="T19" fmla="*/ 0 h 1060"/>
                  <a:gd name="T20" fmla="*/ 0 w 1451"/>
                  <a:gd name="T21" fmla="*/ 0 h 1060"/>
                  <a:gd name="T22" fmla="*/ 0 w 1451"/>
                  <a:gd name="T23" fmla="*/ 0 h 1060"/>
                  <a:gd name="T24" fmla="*/ 0 w 1451"/>
                  <a:gd name="T25" fmla="*/ 0 h 1060"/>
                  <a:gd name="T26" fmla="*/ 0 w 1451"/>
                  <a:gd name="T27" fmla="*/ 0 h 1060"/>
                  <a:gd name="T28" fmla="*/ 0 w 1451"/>
                  <a:gd name="T29" fmla="*/ 0 h 1060"/>
                  <a:gd name="T30" fmla="*/ 0 w 1451"/>
                  <a:gd name="T31" fmla="*/ 0 h 1060"/>
                  <a:gd name="T32" fmla="*/ 0 w 1451"/>
                  <a:gd name="T33" fmla="*/ 0 h 1060"/>
                  <a:gd name="T34" fmla="*/ 0 w 1451"/>
                  <a:gd name="T35" fmla="*/ 0 h 1060"/>
                  <a:gd name="T36" fmla="*/ 0 w 1451"/>
                  <a:gd name="T37" fmla="*/ 0 h 1060"/>
                  <a:gd name="T38" fmla="*/ 0 w 1451"/>
                  <a:gd name="T39" fmla="*/ 0 h 1060"/>
                  <a:gd name="T40" fmla="*/ 0 w 1451"/>
                  <a:gd name="T41" fmla="*/ 0 h 1060"/>
                  <a:gd name="T42" fmla="*/ 0 w 1451"/>
                  <a:gd name="T43" fmla="*/ 0 h 1060"/>
                  <a:gd name="T44" fmla="*/ 0 w 1451"/>
                  <a:gd name="T45" fmla="*/ 0 h 10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451" h="1060">
                    <a:moveTo>
                      <a:pt x="1451" y="550"/>
                    </a:moveTo>
                    <a:lnTo>
                      <a:pt x="1451" y="550"/>
                    </a:lnTo>
                    <a:lnTo>
                      <a:pt x="1381" y="120"/>
                    </a:lnTo>
                    <a:lnTo>
                      <a:pt x="1372" y="74"/>
                    </a:lnTo>
                    <a:lnTo>
                      <a:pt x="1346" y="35"/>
                    </a:lnTo>
                    <a:lnTo>
                      <a:pt x="1307" y="9"/>
                    </a:lnTo>
                    <a:lnTo>
                      <a:pt x="1261" y="0"/>
                    </a:lnTo>
                    <a:lnTo>
                      <a:pt x="1215" y="9"/>
                    </a:lnTo>
                    <a:lnTo>
                      <a:pt x="424" y="269"/>
                    </a:lnTo>
                    <a:lnTo>
                      <a:pt x="385" y="295"/>
                    </a:lnTo>
                    <a:lnTo>
                      <a:pt x="35" y="765"/>
                    </a:lnTo>
                    <a:lnTo>
                      <a:pt x="9" y="804"/>
                    </a:lnTo>
                    <a:lnTo>
                      <a:pt x="0" y="850"/>
                    </a:lnTo>
                    <a:lnTo>
                      <a:pt x="9" y="895"/>
                    </a:lnTo>
                    <a:lnTo>
                      <a:pt x="35" y="934"/>
                    </a:lnTo>
                    <a:lnTo>
                      <a:pt x="74" y="960"/>
                    </a:lnTo>
                    <a:lnTo>
                      <a:pt x="234" y="1050"/>
                    </a:lnTo>
                    <a:lnTo>
                      <a:pt x="280" y="1060"/>
                    </a:lnTo>
                    <a:lnTo>
                      <a:pt x="326" y="1050"/>
                    </a:lnTo>
                    <a:lnTo>
                      <a:pt x="1377" y="660"/>
                    </a:lnTo>
                    <a:lnTo>
                      <a:pt x="1416" y="634"/>
                    </a:lnTo>
                    <a:lnTo>
                      <a:pt x="1442" y="595"/>
                    </a:lnTo>
                    <a:lnTo>
                      <a:pt x="1451" y="55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23" name="Freeform 27"/>
              <p:cNvSpPr>
                <a:spLocks/>
              </p:cNvSpPr>
              <p:nvPr/>
            </p:nvSpPr>
            <p:spPr bwMode="auto">
              <a:xfrm>
                <a:off x="1263" y="1892"/>
                <a:ext cx="340" cy="198"/>
              </a:xfrm>
              <a:custGeom>
                <a:avLst/>
                <a:gdLst>
                  <a:gd name="T0" fmla="*/ 0 w 961"/>
                  <a:gd name="T1" fmla="*/ 0 h 580"/>
                  <a:gd name="T2" fmla="*/ 0 w 961"/>
                  <a:gd name="T3" fmla="*/ 0 h 580"/>
                  <a:gd name="T4" fmla="*/ 0 w 961"/>
                  <a:gd name="T5" fmla="*/ 0 h 580"/>
                  <a:gd name="T6" fmla="*/ 0 w 961"/>
                  <a:gd name="T7" fmla="*/ 0 h 580"/>
                  <a:gd name="T8" fmla="*/ 0 w 961"/>
                  <a:gd name="T9" fmla="*/ 0 h 580"/>
                  <a:gd name="T10" fmla="*/ 0 w 961"/>
                  <a:gd name="T11" fmla="*/ 0 h 580"/>
                  <a:gd name="T12" fmla="*/ 0 w 961"/>
                  <a:gd name="T13" fmla="*/ 0 h 580"/>
                  <a:gd name="T14" fmla="*/ 0 w 961"/>
                  <a:gd name="T15" fmla="*/ 0 h 580"/>
                  <a:gd name="T16" fmla="*/ 0 w 961"/>
                  <a:gd name="T17" fmla="*/ 0 h 580"/>
                  <a:gd name="T18" fmla="*/ 0 w 961"/>
                  <a:gd name="T19" fmla="*/ 0 h 580"/>
                  <a:gd name="T20" fmla="*/ 0 w 961"/>
                  <a:gd name="T21" fmla="*/ 0 h 580"/>
                  <a:gd name="T22" fmla="*/ 0 w 961"/>
                  <a:gd name="T23" fmla="*/ 0 h 580"/>
                  <a:gd name="T24" fmla="*/ 0 w 961"/>
                  <a:gd name="T25" fmla="*/ 0 h 580"/>
                  <a:gd name="T26" fmla="*/ 0 w 961"/>
                  <a:gd name="T27" fmla="*/ 0 h 580"/>
                  <a:gd name="T28" fmla="*/ 0 w 961"/>
                  <a:gd name="T29" fmla="*/ 0 h 580"/>
                  <a:gd name="T30" fmla="*/ 0 w 961"/>
                  <a:gd name="T31" fmla="*/ 0 h 580"/>
                  <a:gd name="T32" fmla="*/ 0 w 961"/>
                  <a:gd name="T33" fmla="*/ 0 h 580"/>
                  <a:gd name="T34" fmla="*/ 0 w 961"/>
                  <a:gd name="T35" fmla="*/ 0 h 580"/>
                  <a:gd name="T36" fmla="*/ 0 w 961"/>
                  <a:gd name="T37" fmla="*/ 0 h 580"/>
                  <a:gd name="T38" fmla="*/ 0 w 961"/>
                  <a:gd name="T39" fmla="*/ 0 h 580"/>
                  <a:gd name="T40" fmla="*/ 0 w 961"/>
                  <a:gd name="T41" fmla="*/ 0 h 580"/>
                  <a:gd name="T42" fmla="*/ 0 w 961"/>
                  <a:gd name="T43" fmla="*/ 0 h 580"/>
                  <a:gd name="T44" fmla="*/ 0 w 961"/>
                  <a:gd name="T45" fmla="*/ 0 h 580"/>
                  <a:gd name="T46" fmla="*/ 0 w 961"/>
                  <a:gd name="T47" fmla="*/ 0 h 5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61" h="580">
                    <a:moveTo>
                      <a:pt x="961" y="230"/>
                    </a:moveTo>
                    <a:lnTo>
                      <a:pt x="961" y="230"/>
                    </a:lnTo>
                    <a:lnTo>
                      <a:pt x="952" y="184"/>
                    </a:lnTo>
                    <a:lnTo>
                      <a:pt x="926" y="145"/>
                    </a:lnTo>
                    <a:lnTo>
                      <a:pt x="766" y="35"/>
                    </a:lnTo>
                    <a:lnTo>
                      <a:pt x="727" y="9"/>
                    </a:lnTo>
                    <a:lnTo>
                      <a:pt x="681" y="0"/>
                    </a:lnTo>
                    <a:lnTo>
                      <a:pt x="635" y="9"/>
                    </a:lnTo>
                    <a:lnTo>
                      <a:pt x="74" y="239"/>
                    </a:lnTo>
                    <a:lnTo>
                      <a:pt x="35" y="265"/>
                    </a:lnTo>
                    <a:lnTo>
                      <a:pt x="9" y="304"/>
                    </a:lnTo>
                    <a:lnTo>
                      <a:pt x="0" y="350"/>
                    </a:lnTo>
                    <a:lnTo>
                      <a:pt x="9" y="395"/>
                    </a:lnTo>
                    <a:lnTo>
                      <a:pt x="35" y="434"/>
                    </a:lnTo>
                    <a:lnTo>
                      <a:pt x="74" y="460"/>
                    </a:lnTo>
                    <a:lnTo>
                      <a:pt x="335" y="540"/>
                    </a:lnTo>
                    <a:lnTo>
                      <a:pt x="381" y="550"/>
                    </a:lnTo>
                    <a:lnTo>
                      <a:pt x="541" y="580"/>
                    </a:lnTo>
                    <a:lnTo>
                      <a:pt x="681" y="580"/>
                    </a:lnTo>
                    <a:lnTo>
                      <a:pt x="727" y="570"/>
                    </a:lnTo>
                    <a:lnTo>
                      <a:pt x="766" y="544"/>
                    </a:lnTo>
                    <a:lnTo>
                      <a:pt x="926" y="314"/>
                    </a:lnTo>
                    <a:lnTo>
                      <a:pt x="952" y="275"/>
                    </a:lnTo>
                    <a:lnTo>
                      <a:pt x="961" y="23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24" name="Freeform 28"/>
              <p:cNvSpPr>
                <a:spLocks/>
              </p:cNvSpPr>
              <p:nvPr/>
            </p:nvSpPr>
            <p:spPr bwMode="auto">
              <a:xfrm>
                <a:off x="1511" y="1987"/>
                <a:ext cx="450" cy="338"/>
              </a:xfrm>
              <a:custGeom>
                <a:avLst/>
                <a:gdLst>
                  <a:gd name="T0" fmla="*/ 0 w 1271"/>
                  <a:gd name="T1" fmla="*/ 0 h 990"/>
                  <a:gd name="T2" fmla="*/ 0 w 1271"/>
                  <a:gd name="T3" fmla="*/ 0 h 990"/>
                  <a:gd name="T4" fmla="*/ 0 w 1271"/>
                  <a:gd name="T5" fmla="*/ 0 h 990"/>
                  <a:gd name="T6" fmla="*/ 0 w 1271"/>
                  <a:gd name="T7" fmla="*/ 0 h 990"/>
                  <a:gd name="T8" fmla="*/ 0 w 1271"/>
                  <a:gd name="T9" fmla="*/ 0 h 990"/>
                  <a:gd name="T10" fmla="*/ 0 w 1271"/>
                  <a:gd name="T11" fmla="*/ 0 h 990"/>
                  <a:gd name="T12" fmla="*/ 0 w 1271"/>
                  <a:gd name="T13" fmla="*/ 0 h 990"/>
                  <a:gd name="T14" fmla="*/ 0 w 1271"/>
                  <a:gd name="T15" fmla="*/ 0 h 990"/>
                  <a:gd name="T16" fmla="*/ 0 w 1271"/>
                  <a:gd name="T17" fmla="*/ 0 h 990"/>
                  <a:gd name="T18" fmla="*/ 0 w 1271"/>
                  <a:gd name="T19" fmla="*/ 0 h 990"/>
                  <a:gd name="T20" fmla="*/ 0 w 1271"/>
                  <a:gd name="T21" fmla="*/ 0 h 990"/>
                  <a:gd name="T22" fmla="*/ 0 w 1271"/>
                  <a:gd name="T23" fmla="*/ 0 h 990"/>
                  <a:gd name="T24" fmla="*/ 0 w 1271"/>
                  <a:gd name="T25" fmla="*/ 0 h 990"/>
                  <a:gd name="T26" fmla="*/ 0 w 1271"/>
                  <a:gd name="T27" fmla="*/ 0 h 990"/>
                  <a:gd name="T28" fmla="*/ 0 w 1271"/>
                  <a:gd name="T29" fmla="*/ 0 h 990"/>
                  <a:gd name="T30" fmla="*/ 0 w 1271"/>
                  <a:gd name="T31" fmla="*/ 0 h 990"/>
                  <a:gd name="T32" fmla="*/ 0 w 1271"/>
                  <a:gd name="T33" fmla="*/ 0 h 990"/>
                  <a:gd name="T34" fmla="*/ 0 w 1271"/>
                  <a:gd name="T35" fmla="*/ 0 h 990"/>
                  <a:gd name="T36" fmla="*/ 0 w 1271"/>
                  <a:gd name="T37" fmla="*/ 0 h 990"/>
                  <a:gd name="T38" fmla="*/ 0 w 1271"/>
                  <a:gd name="T39" fmla="*/ 0 h 990"/>
                  <a:gd name="T40" fmla="*/ 0 w 1271"/>
                  <a:gd name="T41" fmla="*/ 0 h 990"/>
                  <a:gd name="T42" fmla="*/ 0 w 1271"/>
                  <a:gd name="T43" fmla="*/ 0 h 990"/>
                  <a:gd name="T44" fmla="*/ 0 w 1271"/>
                  <a:gd name="T45" fmla="*/ 0 h 990"/>
                  <a:gd name="T46" fmla="*/ 0 w 1271"/>
                  <a:gd name="T47" fmla="*/ 0 h 990"/>
                  <a:gd name="T48" fmla="*/ 0 w 1271"/>
                  <a:gd name="T49" fmla="*/ 0 h 990"/>
                  <a:gd name="T50" fmla="*/ 0 w 1271"/>
                  <a:gd name="T51" fmla="*/ 0 h 990"/>
                  <a:gd name="T52" fmla="*/ 0 w 1271"/>
                  <a:gd name="T53" fmla="*/ 0 h 99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71" h="990">
                    <a:moveTo>
                      <a:pt x="1271" y="550"/>
                    </a:moveTo>
                    <a:lnTo>
                      <a:pt x="1271" y="550"/>
                    </a:lnTo>
                    <a:lnTo>
                      <a:pt x="1221" y="200"/>
                    </a:lnTo>
                    <a:lnTo>
                      <a:pt x="1212" y="154"/>
                    </a:lnTo>
                    <a:lnTo>
                      <a:pt x="1186" y="115"/>
                    </a:lnTo>
                    <a:lnTo>
                      <a:pt x="1147" y="89"/>
                    </a:lnTo>
                    <a:lnTo>
                      <a:pt x="817" y="9"/>
                    </a:lnTo>
                    <a:lnTo>
                      <a:pt x="771" y="0"/>
                    </a:lnTo>
                    <a:lnTo>
                      <a:pt x="725" y="9"/>
                    </a:lnTo>
                    <a:lnTo>
                      <a:pt x="494" y="149"/>
                    </a:lnTo>
                    <a:lnTo>
                      <a:pt x="455" y="175"/>
                    </a:lnTo>
                    <a:lnTo>
                      <a:pt x="35" y="465"/>
                    </a:lnTo>
                    <a:lnTo>
                      <a:pt x="9" y="504"/>
                    </a:lnTo>
                    <a:lnTo>
                      <a:pt x="0" y="550"/>
                    </a:lnTo>
                    <a:lnTo>
                      <a:pt x="9" y="595"/>
                    </a:lnTo>
                    <a:lnTo>
                      <a:pt x="159" y="875"/>
                    </a:lnTo>
                    <a:lnTo>
                      <a:pt x="185" y="914"/>
                    </a:lnTo>
                    <a:lnTo>
                      <a:pt x="224" y="940"/>
                    </a:lnTo>
                    <a:lnTo>
                      <a:pt x="294" y="980"/>
                    </a:lnTo>
                    <a:lnTo>
                      <a:pt x="340" y="990"/>
                    </a:lnTo>
                    <a:lnTo>
                      <a:pt x="386" y="980"/>
                    </a:lnTo>
                    <a:lnTo>
                      <a:pt x="506" y="950"/>
                    </a:lnTo>
                    <a:lnTo>
                      <a:pt x="656" y="900"/>
                    </a:lnTo>
                    <a:lnTo>
                      <a:pt x="1197" y="660"/>
                    </a:lnTo>
                    <a:lnTo>
                      <a:pt x="1236" y="634"/>
                    </a:lnTo>
                    <a:lnTo>
                      <a:pt x="1262" y="595"/>
                    </a:lnTo>
                    <a:lnTo>
                      <a:pt x="1271" y="55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25" name="Freeform 29"/>
              <p:cNvSpPr>
                <a:spLocks/>
              </p:cNvSpPr>
              <p:nvPr/>
            </p:nvSpPr>
            <p:spPr bwMode="auto">
              <a:xfrm>
                <a:off x="541" y="1425"/>
                <a:ext cx="247" cy="218"/>
              </a:xfrm>
              <a:custGeom>
                <a:avLst/>
                <a:gdLst>
                  <a:gd name="T0" fmla="*/ 0 w 700"/>
                  <a:gd name="T1" fmla="*/ 0 h 640"/>
                  <a:gd name="T2" fmla="*/ 0 w 700"/>
                  <a:gd name="T3" fmla="*/ 0 h 640"/>
                  <a:gd name="T4" fmla="*/ 0 w 700"/>
                  <a:gd name="T5" fmla="*/ 0 h 640"/>
                  <a:gd name="T6" fmla="*/ 0 w 700"/>
                  <a:gd name="T7" fmla="*/ 0 h 640"/>
                  <a:gd name="T8" fmla="*/ 0 w 700"/>
                  <a:gd name="T9" fmla="*/ 0 h 640"/>
                  <a:gd name="T10" fmla="*/ 0 w 700"/>
                  <a:gd name="T11" fmla="*/ 0 h 640"/>
                  <a:gd name="T12" fmla="*/ 0 w 700"/>
                  <a:gd name="T13" fmla="*/ 0 h 640"/>
                  <a:gd name="T14" fmla="*/ 0 w 700"/>
                  <a:gd name="T15" fmla="*/ 0 h 640"/>
                  <a:gd name="T16" fmla="*/ 0 w 700"/>
                  <a:gd name="T17" fmla="*/ 0 h 640"/>
                  <a:gd name="T18" fmla="*/ 0 w 700"/>
                  <a:gd name="T19" fmla="*/ 0 h 640"/>
                  <a:gd name="T20" fmla="*/ 0 w 700"/>
                  <a:gd name="T21" fmla="*/ 0 h 640"/>
                  <a:gd name="T22" fmla="*/ 0 w 700"/>
                  <a:gd name="T23" fmla="*/ 0 h 640"/>
                  <a:gd name="T24" fmla="*/ 0 w 700"/>
                  <a:gd name="T25" fmla="*/ 0 h 640"/>
                  <a:gd name="T26" fmla="*/ 0 w 700"/>
                  <a:gd name="T27" fmla="*/ 0 h 640"/>
                  <a:gd name="T28" fmla="*/ 0 w 700"/>
                  <a:gd name="T29" fmla="*/ 0 h 640"/>
                  <a:gd name="T30" fmla="*/ 0 w 700"/>
                  <a:gd name="T31" fmla="*/ 0 h 640"/>
                  <a:gd name="T32" fmla="*/ 0 w 700"/>
                  <a:gd name="T33" fmla="*/ 0 h 640"/>
                  <a:gd name="T34" fmla="*/ 0 w 700"/>
                  <a:gd name="T35" fmla="*/ 0 h 640"/>
                  <a:gd name="T36" fmla="*/ 0 w 700"/>
                  <a:gd name="T37" fmla="*/ 0 h 640"/>
                  <a:gd name="T38" fmla="*/ 0 w 700"/>
                  <a:gd name="T39" fmla="*/ 0 h 640"/>
                  <a:gd name="T40" fmla="*/ 0 w 700"/>
                  <a:gd name="T41" fmla="*/ 0 h 640"/>
                  <a:gd name="T42" fmla="*/ 0 w 700"/>
                  <a:gd name="T43" fmla="*/ 0 h 640"/>
                  <a:gd name="T44" fmla="*/ 0 w 700"/>
                  <a:gd name="T45" fmla="*/ 0 h 6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00" h="640">
                    <a:moveTo>
                      <a:pt x="700" y="340"/>
                    </a:moveTo>
                    <a:lnTo>
                      <a:pt x="700" y="340"/>
                    </a:lnTo>
                    <a:lnTo>
                      <a:pt x="691" y="294"/>
                    </a:lnTo>
                    <a:lnTo>
                      <a:pt x="665" y="255"/>
                    </a:lnTo>
                    <a:lnTo>
                      <a:pt x="465" y="35"/>
                    </a:lnTo>
                    <a:lnTo>
                      <a:pt x="426" y="9"/>
                    </a:lnTo>
                    <a:lnTo>
                      <a:pt x="380" y="0"/>
                    </a:lnTo>
                    <a:lnTo>
                      <a:pt x="334" y="9"/>
                    </a:lnTo>
                    <a:lnTo>
                      <a:pt x="154" y="89"/>
                    </a:lnTo>
                    <a:lnTo>
                      <a:pt x="115" y="115"/>
                    </a:lnTo>
                    <a:lnTo>
                      <a:pt x="35" y="215"/>
                    </a:lnTo>
                    <a:lnTo>
                      <a:pt x="9" y="254"/>
                    </a:lnTo>
                    <a:lnTo>
                      <a:pt x="0" y="300"/>
                    </a:lnTo>
                    <a:lnTo>
                      <a:pt x="9" y="345"/>
                    </a:lnTo>
                    <a:lnTo>
                      <a:pt x="35" y="384"/>
                    </a:lnTo>
                    <a:lnTo>
                      <a:pt x="74" y="410"/>
                    </a:lnTo>
                    <a:lnTo>
                      <a:pt x="444" y="630"/>
                    </a:lnTo>
                    <a:lnTo>
                      <a:pt x="490" y="640"/>
                    </a:lnTo>
                    <a:lnTo>
                      <a:pt x="536" y="630"/>
                    </a:lnTo>
                    <a:lnTo>
                      <a:pt x="575" y="604"/>
                    </a:lnTo>
                    <a:lnTo>
                      <a:pt x="601" y="565"/>
                    </a:lnTo>
                    <a:lnTo>
                      <a:pt x="691" y="385"/>
                    </a:lnTo>
                    <a:lnTo>
                      <a:pt x="700" y="34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26" name="Freeform 30"/>
              <p:cNvSpPr>
                <a:spLocks/>
              </p:cNvSpPr>
              <p:nvPr/>
            </p:nvSpPr>
            <p:spPr bwMode="auto">
              <a:xfrm>
                <a:off x="1100" y="2328"/>
                <a:ext cx="514" cy="358"/>
              </a:xfrm>
              <a:custGeom>
                <a:avLst/>
                <a:gdLst>
                  <a:gd name="T0" fmla="*/ 0 w 1451"/>
                  <a:gd name="T1" fmla="*/ 0 h 1050"/>
                  <a:gd name="T2" fmla="*/ 0 w 1451"/>
                  <a:gd name="T3" fmla="*/ 0 h 1050"/>
                  <a:gd name="T4" fmla="*/ 0 w 1451"/>
                  <a:gd name="T5" fmla="*/ 0 h 1050"/>
                  <a:gd name="T6" fmla="*/ 0 w 1451"/>
                  <a:gd name="T7" fmla="*/ 0 h 1050"/>
                  <a:gd name="T8" fmla="*/ 0 w 1451"/>
                  <a:gd name="T9" fmla="*/ 0 h 1050"/>
                  <a:gd name="T10" fmla="*/ 0 w 1451"/>
                  <a:gd name="T11" fmla="*/ 0 h 1050"/>
                  <a:gd name="T12" fmla="*/ 0 w 1451"/>
                  <a:gd name="T13" fmla="*/ 0 h 1050"/>
                  <a:gd name="T14" fmla="*/ 0 w 1451"/>
                  <a:gd name="T15" fmla="*/ 0 h 1050"/>
                  <a:gd name="T16" fmla="*/ 0 w 1451"/>
                  <a:gd name="T17" fmla="*/ 0 h 1050"/>
                  <a:gd name="T18" fmla="*/ 0 w 1451"/>
                  <a:gd name="T19" fmla="*/ 0 h 1050"/>
                  <a:gd name="T20" fmla="*/ 0 w 1451"/>
                  <a:gd name="T21" fmla="*/ 0 h 1050"/>
                  <a:gd name="T22" fmla="*/ 0 w 1451"/>
                  <a:gd name="T23" fmla="*/ 0 h 1050"/>
                  <a:gd name="T24" fmla="*/ 0 w 1451"/>
                  <a:gd name="T25" fmla="*/ 0 h 1050"/>
                  <a:gd name="T26" fmla="*/ 0 w 1451"/>
                  <a:gd name="T27" fmla="*/ 0 h 1050"/>
                  <a:gd name="T28" fmla="*/ 0 w 1451"/>
                  <a:gd name="T29" fmla="*/ 0 h 1050"/>
                  <a:gd name="T30" fmla="*/ 0 w 1451"/>
                  <a:gd name="T31" fmla="*/ 0 h 1050"/>
                  <a:gd name="T32" fmla="*/ 0 w 1451"/>
                  <a:gd name="T33" fmla="*/ 0 h 1050"/>
                  <a:gd name="T34" fmla="*/ 0 w 1451"/>
                  <a:gd name="T35" fmla="*/ 0 h 1050"/>
                  <a:gd name="T36" fmla="*/ 0 w 1451"/>
                  <a:gd name="T37" fmla="*/ 0 h 1050"/>
                  <a:gd name="T38" fmla="*/ 0 w 1451"/>
                  <a:gd name="T39" fmla="*/ 0 h 1050"/>
                  <a:gd name="T40" fmla="*/ 0 w 1451"/>
                  <a:gd name="T41" fmla="*/ 0 h 1050"/>
                  <a:gd name="T42" fmla="*/ 0 w 1451"/>
                  <a:gd name="T43" fmla="*/ 0 h 1050"/>
                  <a:gd name="T44" fmla="*/ 0 w 1451"/>
                  <a:gd name="T45" fmla="*/ 0 h 1050"/>
                  <a:gd name="T46" fmla="*/ 0 w 1451"/>
                  <a:gd name="T47" fmla="*/ 0 h 1050"/>
                  <a:gd name="T48" fmla="*/ 0 w 1451"/>
                  <a:gd name="T49" fmla="*/ 0 h 10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51" h="1050">
                    <a:moveTo>
                      <a:pt x="1451" y="320"/>
                    </a:moveTo>
                    <a:lnTo>
                      <a:pt x="1451" y="320"/>
                    </a:lnTo>
                    <a:lnTo>
                      <a:pt x="1442" y="274"/>
                    </a:lnTo>
                    <a:lnTo>
                      <a:pt x="1416" y="235"/>
                    </a:lnTo>
                    <a:lnTo>
                      <a:pt x="1377" y="209"/>
                    </a:lnTo>
                    <a:lnTo>
                      <a:pt x="1097" y="39"/>
                    </a:lnTo>
                    <a:lnTo>
                      <a:pt x="1051" y="30"/>
                    </a:lnTo>
                    <a:lnTo>
                      <a:pt x="390" y="0"/>
                    </a:lnTo>
                    <a:lnTo>
                      <a:pt x="344" y="9"/>
                    </a:lnTo>
                    <a:lnTo>
                      <a:pt x="74" y="99"/>
                    </a:lnTo>
                    <a:lnTo>
                      <a:pt x="35" y="125"/>
                    </a:lnTo>
                    <a:lnTo>
                      <a:pt x="9" y="164"/>
                    </a:lnTo>
                    <a:lnTo>
                      <a:pt x="0" y="210"/>
                    </a:lnTo>
                    <a:lnTo>
                      <a:pt x="60" y="530"/>
                    </a:lnTo>
                    <a:lnTo>
                      <a:pt x="69" y="575"/>
                    </a:lnTo>
                    <a:lnTo>
                      <a:pt x="95" y="614"/>
                    </a:lnTo>
                    <a:lnTo>
                      <a:pt x="134" y="640"/>
                    </a:lnTo>
                    <a:lnTo>
                      <a:pt x="835" y="1040"/>
                    </a:lnTo>
                    <a:lnTo>
                      <a:pt x="881" y="1050"/>
                    </a:lnTo>
                    <a:lnTo>
                      <a:pt x="1231" y="1010"/>
                    </a:lnTo>
                    <a:lnTo>
                      <a:pt x="1277" y="1000"/>
                    </a:lnTo>
                    <a:lnTo>
                      <a:pt x="1316" y="974"/>
                    </a:lnTo>
                    <a:lnTo>
                      <a:pt x="1342" y="935"/>
                    </a:lnTo>
                    <a:lnTo>
                      <a:pt x="1351" y="890"/>
                    </a:lnTo>
                    <a:lnTo>
                      <a:pt x="1451" y="3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27" name="Freeform 31"/>
              <p:cNvSpPr>
                <a:spLocks/>
              </p:cNvSpPr>
              <p:nvPr/>
            </p:nvSpPr>
            <p:spPr bwMode="auto">
              <a:xfrm>
                <a:off x="1557" y="2690"/>
                <a:ext cx="259" cy="160"/>
              </a:xfrm>
              <a:custGeom>
                <a:avLst/>
                <a:gdLst>
                  <a:gd name="T0" fmla="*/ 0 w 731"/>
                  <a:gd name="T1" fmla="*/ 0 h 470"/>
                  <a:gd name="T2" fmla="*/ 0 w 731"/>
                  <a:gd name="T3" fmla="*/ 0 h 470"/>
                  <a:gd name="T4" fmla="*/ 0 w 731"/>
                  <a:gd name="T5" fmla="*/ 0 h 470"/>
                  <a:gd name="T6" fmla="*/ 0 w 731"/>
                  <a:gd name="T7" fmla="*/ 0 h 470"/>
                  <a:gd name="T8" fmla="*/ 0 w 731"/>
                  <a:gd name="T9" fmla="*/ 0 h 470"/>
                  <a:gd name="T10" fmla="*/ 0 w 731"/>
                  <a:gd name="T11" fmla="*/ 0 h 470"/>
                  <a:gd name="T12" fmla="*/ 0 w 731"/>
                  <a:gd name="T13" fmla="*/ 0 h 470"/>
                  <a:gd name="T14" fmla="*/ 0 w 731"/>
                  <a:gd name="T15" fmla="*/ 0 h 470"/>
                  <a:gd name="T16" fmla="*/ 0 w 731"/>
                  <a:gd name="T17" fmla="*/ 0 h 470"/>
                  <a:gd name="T18" fmla="*/ 0 w 731"/>
                  <a:gd name="T19" fmla="*/ 0 h 470"/>
                  <a:gd name="T20" fmla="*/ 0 w 731"/>
                  <a:gd name="T21" fmla="*/ 0 h 470"/>
                  <a:gd name="T22" fmla="*/ 0 w 731"/>
                  <a:gd name="T23" fmla="*/ 0 h 470"/>
                  <a:gd name="T24" fmla="*/ 0 w 731"/>
                  <a:gd name="T25" fmla="*/ 0 h 470"/>
                  <a:gd name="T26" fmla="*/ 0 w 731"/>
                  <a:gd name="T27" fmla="*/ 0 h 470"/>
                  <a:gd name="T28" fmla="*/ 0 w 731"/>
                  <a:gd name="T29" fmla="*/ 0 h 470"/>
                  <a:gd name="T30" fmla="*/ 0 w 731"/>
                  <a:gd name="T31" fmla="*/ 0 h 470"/>
                  <a:gd name="T32" fmla="*/ 0 w 731"/>
                  <a:gd name="T33" fmla="*/ 0 h 470"/>
                  <a:gd name="T34" fmla="*/ 0 w 731"/>
                  <a:gd name="T35" fmla="*/ 0 h 470"/>
                  <a:gd name="T36" fmla="*/ 0 w 731"/>
                  <a:gd name="T37" fmla="*/ 0 h 470"/>
                  <a:gd name="T38" fmla="*/ 0 w 731"/>
                  <a:gd name="T39" fmla="*/ 0 h 470"/>
                  <a:gd name="T40" fmla="*/ 0 w 731"/>
                  <a:gd name="T41" fmla="*/ 0 h 470"/>
                  <a:gd name="T42" fmla="*/ 0 w 731"/>
                  <a:gd name="T43" fmla="*/ 0 h 470"/>
                  <a:gd name="T44" fmla="*/ 0 w 731"/>
                  <a:gd name="T45" fmla="*/ 0 h 47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31" h="470">
                    <a:moveTo>
                      <a:pt x="731" y="320"/>
                    </a:moveTo>
                    <a:lnTo>
                      <a:pt x="731" y="320"/>
                    </a:lnTo>
                    <a:lnTo>
                      <a:pt x="721" y="274"/>
                    </a:lnTo>
                    <a:lnTo>
                      <a:pt x="671" y="144"/>
                    </a:lnTo>
                    <a:lnTo>
                      <a:pt x="645" y="105"/>
                    </a:lnTo>
                    <a:lnTo>
                      <a:pt x="606" y="79"/>
                    </a:lnTo>
                    <a:lnTo>
                      <a:pt x="426" y="29"/>
                    </a:lnTo>
                    <a:lnTo>
                      <a:pt x="380" y="20"/>
                    </a:lnTo>
                    <a:lnTo>
                      <a:pt x="120" y="0"/>
                    </a:lnTo>
                    <a:lnTo>
                      <a:pt x="74" y="9"/>
                    </a:lnTo>
                    <a:lnTo>
                      <a:pt x="35" y="35"/>
                    </a:lnTo>
                    <a:lnTo>
                      <a:pt x="9" y="74"/>
                    </a:lnTo>
                    <a:lnTo>
                      <a:pt x="0" y="120"/>
                    </a:lnTo>
                    <a:lnTo>
                      <a:pt x="9" y="165"/>
                    </a:lnTo>
                    <a:lnTo>
                      <a:pt x="35" y="204"/>
                    </a:lnTo>
                    <a:lnTo>
                      <a:pt x="74" y="230"/>
                    </a:lnTo>
                    <a:lnTo>
                      <a:pt x="424" y="460"/>
                    </a:lnTo>
                    <a:lnTo>
                      <a:pt x="470" y="470"/>
                    </a:lnTo>
                    <a:lnTo>
                      <a:pt x="516" y="460"/>
                    </a:lnTo>
                    <a:lnTo>
                      <a:pt x="656" y="430"/>
                    </a:lnTo>
                    <a:lnTo>
                      <a:pt x="695" y="404"/>
                    </a:lnTo>
                    <a:lnTo>
                      <a:pt x="721" y="365"/>
                    </a:lnTo>
                    <a:lnTo>
                      <a:pt x="731" y="3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28" name="Freeform 32"/>
              <p:cNvSpPr>
                <a:spLocks/>
              </p:cNvSpPr>
              <p:nvPr/>
            </p:nvSpPr>
            <p:spPr bwMode="auto">
              <a:xfrm>
                <a:off x="1426" y="2833"/>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29" name="Freeform 33"/>
              <p:cNvSpPr>
                <a:spLocks/>
              </p:cNvSpPr>
              <p:nvPr/>
            </p:nvSpPr>
            <p:spPr bwMode="auto">
              <a:xfrm>
                <a:off x="1876" y="3034"/>
                <a:ext cx="85" cy="82"/>
              </a:xfrm>
              <a:custGeom>
                <a:avLst/>
                <a:gdLst>
                  <a:gd name="T0" fmla="*/ 0 w 240"/>
                  <a:gd name="T1" fmla="*/ 0 h 240"/>
                  <a:gd name="T2" fmla="*/ 0 w 240"/>
                  <a:gd name="T3" fmla="*/ 0 h 240"/>
                  <a:gd name="T4" fmla="*/ 0 w 240"/>
                  <a:gd name="T5" fmla="*/ 0 h 240"/>
                  <a:gd name="T6" fmla="*/ 0 w 240"/>
                  <a:gd name="T7" fmla="*/ 0 h 240"/>
                  <a:gd name="T8" fmla="*/ 0 w 240"/>
                  <a:gd name="T9" fmla="*/ 0 h 240"/>
                  <a:gd name="T10" fmla="*/ 0 w 240"/>
                  <a:gd name="T11" fmla="*/ 0 h 240"/>
                  <a:gd name="T12" fmla="*/ 0 w 240"/>
                  <a:gd name="T13" fmla="*/ 0 h 240"/>
                  <a:gd name="T14" fmla="*/ 0 w 240"/>
                  <a:gd name="T15" fmla="*/ 0 h 240"/>
                  <a:gd name="T16" fmla="*/ 0 w 240"/>
                  <a:gd name="T17" fmla="*/ 0 h 240"/>
                  <a:gd name="T18" fmla="*/ 0 w 240"/>
                  <a:gd name="T19" fmla="*/ 0 h 240"/>
                  <a:gd name="T20" fmla="*/ 0 w 240"/>
                  <a:gd name="T21" fmla="*/ 0 h 240"/>
                  <a:gd name="T22" fmla="*/ 0 w 240"/>
                  <a:gd name="T23" fmla="*/ 0 h 240"/>
                  <a:gd name="T24" fmla="*/ 0 w 240"/>
                  <a:gd name="T25" fmla="*/ 0 h 240"/>
                  <a:gd name="T26" fmla="*/ 0 w 240"/>
                  <a:gd name="T27" fmla="*/ 0 h 240"/>
                  <a:gd name="T28" fmla="*/ 0 w 240"/>
                  <a:gd name="T29" fmla="*/ 0 h 240"/>
                  <a:gd name="T30" fmla="*/ 0 w 240"/>
                  <a:gd name="T31" fmla="*/ 0 h 240"/>
                  <a:gd name="T32" fmla="*/ 0 w 240"/>
                  <a:gd name="T33" fmla="*/ 0 h 240"/>
                  <a:gd name="T34" fmla="*/ 0 w 240"/>
                  <a:gd name="T35" fmla="*/ 0 h 2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0" h="240">
                    <a:moveTo>
                      <a:pt x="240" y="120"/>
                    </a:moveTo>
                    <a:lnTo>
                      <a:pt x="240" y="120"/>
                    </a:lnTo>
                    <a:lnTo>
                      <a:pt x="231" y="74"/>
                    </a:lnTo>
                    <a:lnTo>
                      <a:pt x="205" y="35"/>
                    </a:lnTo>
                    <a:lnTo>
                      <a:pt x="166" y="9"/>
                    </a:lnTo>
                    <a:lnTo>
                      <a:pt x="120" y="0"/>
                    </a:lnTo>
                    <a:lnTo>
                      <a:pt x="74" y="9"/>
                    </a:lnTo>
                    <a:lnTo>
                      <a:pt x="35" y="35"/>
                    </a:lnTo>
                    <a:lnTo>
                      <a:pt x="9" y="74"/>
                    </a:lnTo>
                    <a:lnTo>
                      <a:pt x="0" y="120"/>
                    </a:lnTo>
                    <a:lnTo>
                      <a:pt x="9" y="165"/>
                    </a:lnTo>
                    <a:lnTo>
                      <a:pt x="35" y="204"/>
                    </a:lnTo>
                    <a:lnTo>
                      <a:pt x="74" y="230"/>
                    </a:lnTo>
                    <a:lnTo>
                      <a:pt x="120" y="240"/>
                    </a:lnTo>
                    <a:lnTo>
                      <a:pt x="166" y="230"/>
                    </a:lnTo>
                    <a:lnTo>
                      <a:pt x="205" y="204"/>
                    </a:lnTo>
                    <a:lnTo>
                      <a:pt x="231" y="165"/>
                    </a:lnTo>
                    <a:lnTo>
                      <a:pt x="24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30" name="Freeform 34"/>
              <p:cNvSpPr>
                <a:spLocks/>
              </p:cNvSpPr>
              <p:nvPr/>
            </p:nvSpPr>
            <p:spPr bwMode="auto">
              <a:xfrm>
                <a:off x="2181" y="2079"/>
                <a:ext cx="131" cy="103"/>
              </a:xfrm>
              <a:custGeom>
                <a:avLst/>
                <a:gdLst>
                  <a:gd name="T0" fmla="*/ 0 w 370"/>
                  <a:gd name="T1" fmla="*/ 0 h 300"/>
                  <a:gd name="T2" fmla="*/ 0 w 370"/>
                  <a:gd name="T3" fmla="*/ 0 h 300"/>
                  <a:gd name="T4" fmla="*/ 0 w 370"/>
                  <a:gd name="T5" fmla="*/ 0 h 300"/>
                  <a:gd name="T6" fmla="*/ 0 w 370"/>
                  <a:gd name="T7" fmla="*/ 0 h 300"/>
                  <a:gd name="T8" fmla="*/ 0 w 370"/>
                  <a:gd name="T9" fmla="*/ 0 h 300"/>
                  <a:gd name="T10" fmla="*/ 0 w 370"/>
                  <a:gd name="T11" fmla="*/ 0 h 300"/>
                  <a:gd name="T12" fmla="*/ 0 w 370"/>
                  <a:gd name="T13" fmla="*/ 0 h 300"/>
                  <a:gd name="T14" fmla="*/ 0 w 370"/>
                  <a:gd name="T15" fmla="*/ 0 h 300"/>
                  <a:gd name="T16" fmla="*/ 0 w 370"/>
                  <a:gd name="T17" fmla="*/ 0 h 300"/>
                  <a:gd name="T18" fmla="*/ 0 w 370"/>
                  <a:gd name="T19" fmla="*/ 0 h 300"/>
                  <a:gd name="T20" fmla="*/ 0 w 370"/>
                  <a:gd name="T21" fmla="*/ 0 h 300"/>
                  <a:gd name="T22" fmla="*/ 0 w 370"/>
                  <a:gd name="T23" fmla="*/ 0 h 300"/>
                  <a:gd name="T24" fmla="*/ 0 w 370"/>
                  <a:gd name="T25" fmla="*/ 0 h 300"/>
                  <a:gd name="T26" fmla="*/ 0 w 370"/>
                  <a:gd name="T27" fmla="*/ 0 h 300"/>
                  <a:gd name="T28" fmla="*/ 0 w 370"/>
                  <a:gd name="T29" fmla="*/ 0 h 300"/>
                  <a:gd name="T30" fmla="*/ 0 w 370"/>
                  <a:gd name="T31" fmla="*/ 0 h 300"/>
                  <a:gd name="T32" fmla="*/ 0 w 370"/>
                  <a:gd name="T33" fmla="*/ 0 h 300"/>
                  <a:gd name="T34" fmla="*/ 0 w 370"/>
                  <a:gd name="T35" fmla="*/ 0 h 300"/>
                  <a:gd name="T36" fmla="*/ 0 w 370"/>
                  <a:gd name="T37" fmla="*/ 0 h 300"/>
                  <a:gd name="T38" fmla="*/ 0 w 370"/>
                  <a:gd name="T39" fmla="*/ 0 h 3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70" h="300">
                    <a:moveTo>
                      <a:pt x="370" y="120"/>
                    </a:moveTo>
                    <a:lnTo>
                      <a:pt x="370" y="120"/>
                    </a:lnTo>
                    <a:lnTo>
                      <a:pt x="361" y="74"/>
                    </a:lnTo>
                    <a:lnTo>
                      <a:pt x="335" y="35"/>
                    </a:lnTo>
                    <a:lnTo>
                      <a:pt x="296" y="9"/>
                    </a:lnTo>
                    <a:lnTo>
                      <a:pt x="250" y="0"/>
                    </a:lnTo>
                    <a:lnTo>
                      <a:pt x="204" y="9"/>
                    </a:lnTo>
                    <a:lnTo>
                      <a:pt x="74" y="69"/>
                    </a:lnTo>
                    <a:lnTo>
                      <a:pt x="35" y="95"/>
                    </a:lnTo>
                    <a:lnTo>
                      <a:pt x="9" y="134"/>
                    </a:lnTo>
                    <a:lnTo>
                      <a:pt x="0" y="180"/>
                    </a:lnTo>
                    <a:lnTo>
                      <a:pt x="9" y="225"/>
                    </a:lnTo>
                    <a:lnTo>
                      <a:pt x="35" y="264"/>
                    </a:lnTo>
                    <a:lnTo>
                      <a:pt x="74" y="290"/>
                    </a:lnTo>
                    <a:lnTo>
                      <a:pt x="120" y="300"/>
                    </a:lnTo>
                    <a:lnTo>
                      <a:pt x="166" y="290"/>
                    </a:lnTo>
                    <a:lnTo>
                      <a:pt x="296" y="230"/>
                    </a:lnTo>
                    <a:lnTo>
                      <a:pt x="335" y="204"/>
                    </a:lnTo>
                    <a:lnTo>
                      <a:pt x="361" y="165"/>
                    </a:lnTo>
                    <a:lnTo>
                      <a:pt x="370" y="12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31" name="Freeform 35"/>
              <p:cNvSpPr>
                <a:spLocks/>
              </p:cNvSpPr>
              <p:nvPr/>
            </p:nvSpPr>
            <p:spPr bwMode="auto">
              <a:xfrm>
                <a:off x="619" y="1329"/>
                <a:ext cx="573" cy="764"/>
              </a:xfrm>
              <a:custGeom>
                <a:avLst/>
                <a:gdLst>
                  <a:gd name="T0" fmla="*/ 0 w 1621"/>
                  <a:gd name="T1" fmla="*/ 0 h 2240"/>
                  <a:gd name="T2" fmla="*/ 0 w 1621"/>
                  <a:gd name="T3" fmla="*/ 0 h 2240"/>
                  <a:gd name="T4" fmla="*/ 0 w 1621"/>
                  <a:gd name="T5" fmla="*/ 0 h 2240"/>
                  <a:gd name="T6" fmla="*/ 0 w 1621"/>
                  <a:gd name="T7" fmla="*/ 0 h 2240"/>
                  <a:gd name="T8" fmla="*/ 0 w 1621"/>
                  <a:gd name="T9" fmla="*/ 0 h 2240"/>
                  <a:gd name="T10" fmla="*/ 0 w 1621"/>
                  <a:gd name="T11" fmla="*/ 0 h 2240"/>
                  <a:gd name="T12" fmla="*/ 0 w 1621"/>
                  <a:gd name="T13" fmla="*/ 0 h 2240"/>
                  <a:gd name="T14" fmla="*/ 0 w 1621"/>
                  <a:gd name="T15" fmla="*/ 0 h 2240"/>
                  <a:gd name="T16" fmla="*/ 0 w 1621"/>
                  <a:gd name="T17" fmla="*/ 0 h 2240"/>
                  <a:gd name="T18" fmla="*/ 0 w 1621"/>
                  <a:gd name="T19" fmla="*/ 0 h 2240"/>
                  <a:gd name="T20" fmla="*/ 0 w 1621"/>
                  <a:gd name="T21" fmla="*/ 0 h 2240"/>
                  <a:gd name="T22" fmla="*/ 0 w 1621"/>
                  <a:gd name="T23" fmla="*/ 0 h 2240"/>
                  <a:gd name="T24" fmla="*/ 0 w 1621"/>
                  <a:gd name="T25" fmla="*/ 0 h 2240"/>
                  <a:gd name="T26" fmla="*/ 0 w 1621"/>
                  <a:gd name="T27" fmla="*/ 0 h 2240"/>
                  <a:gd name="T28" fmla="*/ 0 w 1621"/>
                  <a:gd name="T29" fmla="*/ 0 h 2240"/>
                  <a:gd name="T30" fmla="*/ 0 w 1621"/>
                  <a:gd name="T31" fmla="*/ 0 h 2240"/>
                  <a:gd name="T32" fmla="*/ 0 w 1621"/>
                  <a:gd name="T33" fmla="*/ 0 h 2240"/>
                  <a:gd name="T34" fmla="*/ 0 w 1621"/>
                  <a:gd name="T35" fmla="*/ 0 h 2240"/>
                  <a:gd name="T36" fmla="*/ 0 w 1621"/>
                  <a:gd name="T37" fmla="*/ 0 h 2240"/>
                  <a:gd name="T38" fmla="*/ 0 w 1621"/>
                  <a:gd name="T39" fmla="*/ 0 h 2240"/>
                  <a:gd name="T40" fmla="*/ 0 w 1621"/>
                  <a:gd name="T41" fmla="*/ 0 h 2240"/>
                  <a:gd name="T42" fmla="*/ 0 w 1621"/>
                  <a:gd name="T43" fmla="*/ 0 h 2240"/>
                  <a:gd name="T44" fmla="*/ 0 w 1621"/>
                  <a:gd name="T45" fmla="*/ 0 h 2240"/>
                  <a:gd name="T46" fmla="*/ 0 w 1621"/>
                  <a:gd name="T47" fmla="*/ 0 h 2240"/>
                  <a:gd name="T48" fmla="*/ 0 w 1621"/>
                  <a:gd name="T49" fmla="*/ 0 h 2240"/>
                  <a:gd name="T50" fmla="*/ 0 w 1621"/>
                  <a:gd name="T51" fmla="*/ 0 h 224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621" h="2240">
                    <a:moveTo>
                      <a:pt x="1621" y="410"/>
                    </a:moveTo>
                    <a:lnTo>
                      <a:pt x="1621" y="410"/>
                    </a:lnTo>
                    <a:lnTo>
                      <a:pt x="1612" y="364"/>
                    </a:lnTo>
                    <a:lnTo>
                      <a:pt x="1586" y="325"/>
                    </a:lnTo>
                    <a:lnTo>
                      <a:pt x="1216" y="35"/>
                    </a:lnTo>
                    <a:lnTo>
                      <a:pt x="1177" y="9"/>
                    </a:lnTo>
                    <a:lnTo>
                      <a:pt x="1131" y="0"/>
                    </a:lnTo>
                    <a:lnTo>
                      <a:pt x="1085" y="9"/>
                    </a:lnTo>
                    <a:lnTo>
                      <a:pt x="1046" y="35"/>
                    </a:lnTo>
                    <a:lnTo>
                      <a:pt x="806" y="215"/>
                    </a:lnTo>
                    <a:lnTo>
                      <a:pt x="780" y="254"/>
                    </a:lnTo>
                    <a:lnTo>
                      <a:pt x="139" y="1454"/>
                    </a:lnTo>
                    <a:lnTo>
                      <a:pt x="9" y="1704"/>
                    </a:lnTo>
                    <a:lnTo>
                      <a:pt x="0" y="1750"/>
                    </a:lnTo>
                    <a:lnTo>
                      <a:pt x="60" y="2120"/>
                    </a:lnTo>
                    <a:lnTo>
                      <a:pt x="69" y="2165"/>
                    </a:lnTo>
                    <a:lnTo>
                      <a:pt x="95" y="2204"/>
                    </a:lnTo>
                    <a:lnTo>
                      <a:pt x="134" y="2230"/>
                    </a:lnTo>
                    <a:lnTo>
                      <a:pt x="180" y="2240"/>
                    </a:lnTo>
                    <a:lnTo>
                      <a:pt x="226" y="2230"/>
                    </a:lnTo>
                    <a:lnTo>
                      <a:pt x="666" y="2080"/>
                    </a:lnTo>
                    <a:lnTo>
                      <a:pt x="705" y="2054"/>
                    </a:lnTo>
                    <a:lnTo>
                      <a:pt x="1226" y="1704"/>
                    </a:lnTo>
                    <a:lnTo>
                      <a:pt x="1252" y="1665"/>
                    </a:lnTo>
                    <a:lnTo>
                      <a:pt x="1612" y="455"/>
                    </a:lnTo>
                    <a:lnTo>
                      <a:pt x="1621" y="41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32" name="Freeform 36"/>
              <p:cNvSpPr>
                <a:spLocks/>
              </p:cNvSpPr>
              <p:nvPr/>
            </p:nvSpPr>
            <p:spPr bwMode="auto">
              <a:xfrm>
                <a:off x="2113" y="2352"/>
                <a:ext cx="163" cy="143"/>
              </a:xfrm>
              <a:custGeom>
                <a:avLst/>
                <a:gdLst>
                  <a:gd name="T0" fmla="*/ 0 w 461"/>
                  <a:gd name="T1" fmla="*/ 0 h 420"/>
                  <a:gd name="T2" fmla="*/ 0 w 461"/>
                  <a:gd name="T3" fmla="*/ 0 h 420"/>
                  <a:gd name="T4" fmla="*/ 0 w 461"/>
                  <a:gd name="T5" fmla="*/ 0 h 420"/>
                  <a:gd name="T6" fmla="*/ 0 w 461"/>
                  <a:gd name="T7" fmla="*/ 0 h 420"/>
                  <a:gd name="T8" fmla="*/ 0 w 461"/>
                  <a:gd name="T9" fmla="*/ 0 h 420"/>
                  <a:gd name="T10" fmla="*/ 0 w 461"/>
                  <a:gd name="T11" fmla="*/ 0 h 420"/>
                  <a:gd name="T12" fmla="*/ 0 w 461"/>
                  <a:gd name="T13" fmla="*/ 0 h 420"/>
                  <a:gd name="T14" fmla="*/ 0 w 461"/>
                  <a:gd name="T15" fmla="*/ 0 h 420"/>
                  <a:gd name="T16" fmla="*/ 0 w 461"/>
                  <a:gd name="T17" fmla="*/ 0 h 420"/>
                  <a:gd name="T18" fmla="*/ 0 w 461"/>
                  <a:gd name="T19" fmla="*/ 0 h 420"/>
                  <a:gd name="T20" fmla="*/ 0 w 461"/>
                  <a:gd name="T21" fmla="*/ 0 h 420"/>
                  <a:gd name="T22" fmla="*/ 0 w 461"/>
                  <a:gd name="T23" fmla="*/ 0 h 420"/>
                  <a:gd name="T24" fmla="*/ 0 w 461"/>
                  <a:gd name="T25" fmla="*/ 0 h 420"/>
                  <a:gd name="T26" fmla="*/ 0 w 461"/>
                  <a:gd name="T27" fmla="*/ 0 h 420"/>
                  <a:gd name="T28" fmla="*/ 0 w 461"/>
                  <a:gd name="T29" fmla="*/ 0 h 420"/>
                  <a:gd name="T30" fmla="*/ 0 w 461"/>
                  <a:gd name="T31" fmla="*/ 0 h 420"/>
                  <a:gd name="T32" fmla="*/ 0 w 461"/>
                  <a:gd name="T33" fmla="*/ 0 h 420"/>
                  <a:gd name="T34" fmla="*/ 0 w 461"/>
                  <a:gd name="T35" fmla="*/ 0 h 420"/>
                  <a:gd name="T36" fmla="*/ 0 w 461"/>
                  <a:gd name="T37" fmla="*/ 0 h 420"/>
                  <a:gd name="T38" fmla="*/ 0 w 461"/>
                  <a:gd name="T39" fmla="*/ 0 h 420"/>
                  <a:gd name="T40" fmla="*/ 0 w 461"/>
                  <a:gd name="T41" fmla="*/ 0 h 4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61" h="420">
                    <a:moveTo>
                      <a:pt x="461" y="300"/>
                    </a:moveTo>
                    <a:lnTo>
                      <a:pt x="461" y="300"/>
                    </a:lnTo>
                    <a:lnTo>
                      <a:pt x="452" y="254"/>
                    </a:lnTo>
                    <a:lnTo>
                      <a:pt x="426" y="215"/>
                    </a:lnTo>
                    <a:lnTo>
                      <a:pt x="275" y="35"/>
                    </a:lnTo>
                    <a:lnTo>
                      <a:pt x="236" y="9"/>
                    </a:lnTo>
                    <a:lnTo>
                      <a:pt x="191" y="0"/>
                    </a:lnTo>
                    <a:lnTo>
                      <a:pt x="145" y="9"/>
                    </a:lnTo>
                    <a:lnTo>
                      <a:pt x="106" y="35"/>
                    </a:lnTo>
                    <a:lnTo>
                      <a:pt x="80" y="74"/>
                    </a:lnTo>
                    <a:lnTo>
                      <a:pt x="9" y="224"/>
                    </a:lnTo>
                    <a:lnTo>
                      <a:pt x="0" y="270"/>
                    </a:lnTo>
                    <a:lnTo>
                      <a:pt x="9" y="315"/>
                    </a:lnTo>
                    <a:lnTo>
                      <a:pt x="36" y="354"/>
                    </a:lnTo>
                    <a:lnTo>
                      <a:pt x="74" y="380"/>
                    </a:lnTo>
                    <a:lnTo>
                      <a:pt x="120" y="390"/>
                    </a:lnTo>
                    <a:lnTo>
                      <a:pt x="341" y="420"/>
                    </a:lnTo>
                    <a:lnTo>
                      <a:pt x="387" y="410"/>
                    </a:lnTo>
                    <a:lnTo>
                      <a:pt x="426" y="384"/>
                    </a:lnTo>
                    <a:lnTo>
                      <a:pt x="452" y="345"/>
                    </a:lnTo>
                    <a:lnTo>
                      <a:pt x="461" y="300"/>
                    </a:lnTo>
                    <a:close/>
                  </a:path>
                </a:pathLst>
              </a:custGeom>
              <a:noFill/>
              <a:ln w="793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33" name="Freeform 37"/>
              <p:cNvSpPr>
                <a:spLocks/>
              </p:cNvSpPr>
              <p:nvPr/>
            </p:nvSpPr>
            <p:spPr bwMode="auto">
              <a:xfrm>
                <a:off x="1118" y="2608"/>
                <a:ext cx="386" cy="368"/>
              </a:xfrm>
              <a:custGeom>
                <a:avLst/>
                <a:gdLst>
                  <a:gd name="T0" fmla="*/ 0 w 1091"/>
                  <a:gd name="T1" fmla="*/ 0 h 1080"/>
                  <a:gd name="T2" fmla="*/ 0 w 1091"/>
                  <a:gd name="T3" fmla="*/ 0 h 1080"/>
                  <a:gd name="T4" fmla="*/ 0 w 1091"/>
                  <a:gd name="T5" fmla="*/ 0 h 1080"/>
                  <a:gd name="T6" fmla="*/ 0 60000 65536"/>
                  <a:gd name="T7" fmla="*/ 0 60000 65536"/>
                  <a:gd name="T8" fmla="*/ 0 60000 65536"/>
                </a:gdLst>
                <a:ahLst/>
                <a:cxnLst>
                  <a:cxn ang="T6">
                    <a:pos x="T0" y="T1"/>
                  </a:cxn>
                  <a:cxn ang="T7">
                    <a:pos x="T2" y="T3"/>
                  </a:cxn>
                  <a:cxn ang="T8">
                    <a:pos x="T4" y="T5"/>
                  </a:cxn>
                </a:cxnLst>
                <a:rect l="0" t="0" r="r" b="b"/>
                <a:pathLst>
                  <a:path w="1091" h="1080">
                    <a:moveTo>
                      <a:pt x="1091" y="0"/>
                    </a:moveTo>
                    <a:lnTo>
                      <a:pt x="1091" y="0"/>
                    </a:lnTo>
                    <a:lnTo>
                      <a:pt x="0" y="10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34" name="Freeform 38"/>
              <p:cNvSpPr>
                <a:spLocks/>
              </p:cNvSpPr>
              <p:nvPr/>
            </p:nvSpPr>
            <p:spPr bwMode="auto">
              <a:xfrm>
                <a:off x="1107" y="2976"/>
                <a:ext cx="11" cy="44"/>
              </a:xfrm>
              <a:custGeom>
                <a:avLst/>
                <a:gdLst>
                  <a:gd name="T0" fmla="*/ 0 w 30"/>
                  <a:gd name="T1" fmla="*/ 0 h 130"/>
                  <a:gd name="T2" fmla="*/ 0 w 30"/>
                  <a:gd name="T3" fmla="*/ 0 h 130"/>
                  <a:gd name="T4" fmla="*/ 0 w 30"/>
                  <a:gd name="T5" fmla="*/ 0 h 130"/>
                  <a:gd name="T6" fmla="*/ 0 60000 65536"/>
                  <a:gd name="T7" fmla="*/ 0 60000 65536"/>
                  <a:gd name="T8" fmla="*/ 0 60000 65536"/>
                </a:gdLst>
                <a:ahLst/>
                <a:cxnLst>
                  <a:cxn ang="T6">
                    <a:pos x="T0" y="T1"/>
                  </a:cxn>
                  <a:cxn ang="T7">
                    <a:pos x="T2" y="T3"/>
                  </a:cxn>
                  <a:cxn ang="T8">
                    <a:pos x="T4" y="T5"/>
                  </a:cxn>
                </a:cxnLst>
                <a:rect l="0" t="0" r="r" b="b"/>
                <a:pathLst>
                  <a:path w="30" h="130">
                    <a:moveTo>
                      <a:pt x="0" y="130"/>
                    </a:moveTo>
                    <a:lnTo>
                      <a:pt x="0" y="130"/>
                    </a:lnTo>
                    <a:lnTo>
                      <a:pt x="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35" name="Freeform 39"/>
              <p:cNvSpPr>
                <a:spLocks/>
              </p:cNvSpPr>
              <p:nvPr/>
            </p:nvSpPr>
            <p:spPr bwMode="auto">
              <a:xfrm>
                <a:off x="973" y="3174"/>
                <a:ext cx="42"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0" y="0"/>
                    </a:moveTo>
                    <a:lnTo>
                      <a:pt x="0" y="0"/>
                    </a:lnTo>
                    <a:lnTo>
                      <a:pt x="12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36" name="Freeform 40"/>
              <p:cNvSpPr>
                <a:spLocks/>
              </p:cNvSpPr>
              <p:nvPr/>
            </p:nvSpPr>
            <p:spPr bwMode="auto">
              <a:xfrm>
                <a:off x="1809" y="2495"/>
                <a:ext cx="46" cy="11"/>
              </a:xfrm>
              <a:custGeom>
                <a:avLst/>
                <a:gdLst>
                  <a:gd name="T0" fmla="*/ 0 w 130"/>
                  <a:gd name="T1" fmla="*/ 0 h 30"/>
                  <a:gd name="T2" fmla="*/ 0 w 130"/>
                  <a:gd name="T3" fmla="*/ 0 h 30"/>
                  <a:gd name="T4" fmla="*/ 0 w 130"/>
                  <a:gd name="T5" fmla="*/ 0 h 30"/>
                  <a:gd name="T6" fmla="*/ 0 60000 65536"/>
                  <a:gd name="T7" fmla="*/ 0 60000 65536"/>
                  <a:gd name="T8" fmla="*/ 0 60000 65536"/>
                </a:gdLst>
                <a:ahLst/>
                <a:cxnLst>
                  <a:cxn ang="T6">
                    <a:pos x="T0" y="T1"/>
                  </a:cxn>
                  <a:cxn ang="T7">
                    <a:pos x="T2" y="T3"/>
                  </a:cxn>
                  <a:cxn ang="T8">
                    <a:pos x="T4" y="T5"/>
                  </a:cxn>
                </a:cxnLst>
                <a:rect l="0" t="0" r="r" b="b"/>
                <a:pathLst>
                  <a:path w="130" h="30">
                    <a:moveTo>
                      <a:pt x="130" y="0"/>
                    </a:moveTo>
                    <a:lnTo>
                      <a:pt x="13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37" name="Freeform 41"/>
              <p:cNvSpPr>
                <a:spLocks/>
              </p:cNvSpPr>
              <p:nvPr/>
            </p:nvSpPr>
            <p:spPr bwMode="auto">
              <a:xfrm>
                <a:off x="1515" y="2506"/>
                <a:ext cx="294" cy="58"/>
              </a:xfrm>
              <a:custGeom>
                <a:avLst/>
                <a:gdLst>
                  <a:gd name="T0" fmla="*/ 0 w 831"/>
                  <a:gd name="T1" fmla="*/ 0 h 170"/>
                  <a:gd name="T2" fmla="*/ 0 w 831"/>
                  <a:gd name="T3" fmla="*/ 0 h 170"/>
                  <a:gd name="T4" fmla="*/ 0 w 831"/>
                  <a:gd name="T5" fmla="*/ 0 h 170"/>
                  <a:gd name="T6" fmla="*/ 0 60000 65536"/>
                  <a:gd name="T7" fmla="*/ 0 60000 65536"/>
                  <a:gd name="T8" fmla="*/ 0 60000 65536"/>
                </a:gdLst>
                <a:ahLst/>
                <a:cxnLst>
                  <a:cxn ang="T6">
                    <a:pos x="T0" y="T1"/>
                  </a:cxn>
                  <a:cxn ang="T7">
                    <a:pos x="T2" y="T3"/>
                  </a:cxn>
                  <a:cxn ang="T8">
                    <a:pos x="T4" y="T5"/>
                  </a:cxn>
                </a:cxnLst>
                <a:rect l="0" t="0" r="r" b="b"/>
                <a:pathLst>
                  <a:path w="831" h="170">
                    <a:moveTo>
                      <a:pt x="0" y="170"/>
                    </a:moveTo>
                    <a:lnTo>
                      <a:pt x="0" y="170"/>
                    </a:lnTo>
                    <a:lnTo>
                      <a:pt x="8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38" name="Freeform 42"/>
              <p:cNvSpPr>
                <a:spLocks/>
              </p:cNvSpPr>
              <p:nvPr/>
            </p:nvSpPr>
            <p:spPr bwMode="auto">
              <a:xfrm>
                <a:off x="1164" y="2509"/>
                <a:ext cx="57" cy="20"/>
              </a:xfrm>
              <a:custGeom>
                <a:avLst/>
                <a:gdLst>
                  <a:gd name="T0" fmla="*/ 0 w 160"/>
                  <a:gd name="T1" fmla="*/ 0 h 60"/>
                  <a:gd name="T2" fmla="*/ 0 w 160"/>
                  <a:gd name="T3" fmla="*/ 0 h 60"/>
                  <a:gd name="T4" fmla="*/ 0 w 160"/>
                  <a:gd name="T5" fmla="*/ 0 h 60"/>
                  <a:gd name="T6" fmla="*/ 0 60000 65536"/>
                  <a:gd name="T7" fmla="*/ 0 60000 65536"/>
                  <a:gd name="T8" fmla="*/ 0 60000 65536"/>
                </a:gdLst>
                <a:ahLst/>
                <a:cxnLst>
                  <a:cxn ang="T6">
                    <a:pos x="T0" y="T1"/>
                  </a:cxn>
                  <a:cxn ang="T7">
                    <a:pos x="T2" y="T3"/>
                  </a:cxn>
                  <a:cxn ang="T8">
                    <a:pos x="T4" y="T5"/>
                  </a:cxn>
                </a:cxnLst>
                <a:rect l="0" t="0" r="r" b="b"/>
                <a:pathLst>
                  <a:path w="160" h="60">
                    <a:moveTo>
                      <a:pt x="160" y="60"/>
                    </a:moveTo>
                    <a:lnTo>
                      <a:pt x="16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39" name="Freeform 43"/>
              <p:cNvSpPr>
                <a:spLocks/>
              </p:cNvSpPr>
              <p:nvPr/>
            </p:nvSpPr>
            <p:spPr bwMode="auto">
              <a:xfrm>
                <a:off x="1741" y="2117"/>
                <a:ext cx="39" cy="3"/>
              </a:xfrm>
              <a:custGeom>
                <a:avLst/>
                <a:gdLst>
                  <a:gd name="T0" fmla="*/ 0 w 111"/>
                  <a:gd name="T1" fmla="*/ 0 h 10"/>
                  <a:gd name="T2" fmla="*/ 0 w 111"/>
                  <a:gd name="T3" fmla="*/ 0 h 10"/>
                  <a:gd name="T4" fmla="*/ 0 w 111"/>
                  <a:gd name="T5" fmla="*/ 0 h 10"/>
                  <a:gd name="T6" fmla="*/ 0 60000 65536"/>
                  <a:gd name="T7" fmla="*/ 0 60000 65536"/>
                  <a:gd name="T8" fmla="*/ 0 60000 65536"/>
                </a:gdLst>
                <a:ahLst/>
                <a:cxnLst>
                  <a:cxn ang="T6">
                    <a:pos x="T0" y="T1"/>
                  </a:cxn>
                  <a:cxn ang="T7">
                    <a:pos x="T2" y="T3"/>
                  </a:cxn>
                  <a:cxn ang="T8">
                    <a:pos x="T4" y="T5"/>
                  </a:cxn>
                </a:cxnLst>
                <a:rect l="0" t="0" r="r" b="b"/>
                <a:pathLst>
                  <a:path w="111" h="10">
                    <a:moveTo>
                      <a:pt x="111" y="10"/>
                    </a:moveTo>
                    <a:lnTo>
                      <a:pt x="111" y="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40" name="Freeform 44"/>
              <p:cNvSpPr>
                <a:spLocks/>
              </p:cNvSpPr>
              <p:nvPr/>
            </p:nvSpPr>
            <p:spPr bwMode="auto">
              <a:xfrm>
                <a:off x="1741" y="2076"/>
                <a:ext cx="0" cy="41"/>
              </a:xfrm>
              <a:custGeom>
                <a:avLst/>
                <a:gdLst>
                  <a:gd name="T0" fmla="*/ 0 h 120"/>
                  <a:gd name="T1" fmla="*/ 0 h 120"/>
                  <a:gd name="T2" fmla="*/ 0 h 120"/>
                  <a:gd name="T3" fmla="*/ 0 60000 65536"/>
                  <a:gd name="T4" fmla="*/ 0 60000 65536"/>
                  <a:gd name="T5" fmla="*/ 0 60000 65536"/>
                </a:gdLst>
                <a:ahLst/>
                <a:cxnLst>
                  <a:cxn ang="T3">
                    <a:pos x="0" y="T0"/>
                  </a:cxn>
                  <a:cxn ang="T4">
                    <a:pos x="0" y="T1"/>
                  </a:cxn>
                  <a:cxn ang="T5">
                    <a:pos x="0" y="T2"/>
                  </a:cxn>
                </a:cxnLst>
                <a:rect l="0" t="0" r="r" b="b"/>
                <a:pathLst>
                  <a:path h="120">
                    <a:moveTo>
                      <a:pt x="0" y="0"/>
                    </a:moveTo>
                    <a:lnTo>
                      <a:pt x="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41" name="Freeform 45"/>
              <p:cNvSpPr>
                <a:spLocks/>
              </p:cNvSpPr>
              <p:nvPr/>
            </p:nvSpPr>
            <p:spPr bwMode="auto">
              <a:xfrm>
                <a:off x="1692" y="2117"/>
                <a:ext cx="49" cy="20"/>
              </a:xfrm>
              <a:custGeom>
                <a:avLst/>
                <a:gdLst>
                  <a:gd name="T0" fmla="*/ 0 w 140"/>
                  <a:gd name="T1" fmla="*/ 0 h 60"/>
                  <a:gd name="T2" fmla="*/ 0 w 140"/>
                  <a:gd name="T3" fmla="*/ 0 h 60"/>
                  <a:gd name="T4" fmla="*/ 0 w 140"/>
                  <a:gd name="T5" fmla="*/ 0 h 60"/>
                  <a:gd name="T6" fmla="*/ 0 60000 65536"/>
                  <a:gd name="T7" fmla="*/ 0 60000 65536"/>
                  <a:gd name="T8" fmla="*/ 0 60000 65536"/>
                </a:gdLst>
                <a:ahLst/>
                <a:cxnLst>
                  <a:cxn ang="T6">
                    <a:pos x="T0" y="T1"/>
                  </a:cxn>
                  <a:cxn ang="T7">
                    <a:pos x="T2" y="T3"/>
                  </a:cxn>
                  <a:cxn ang="T8">
                    <a:pos x="T4" y="T5"/>
                  </a:cxn>
                </a:cxnLst>
                <a:rect l="0" t="0" r="r" b="b"/>
                <a:pathLst>
                  <a:path w="140" h="60">
                    <a:moveTo>
                      <a:pt x="0" y="60"/>
                    </a:moveTo>
                    <a:lnTo>
                      <a:pt x="0" y="6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42" name="Freeform 46"/>
              <p:cNvSpPr>
                <a:spLocks/>
              </p:cNvSpPr>
              <p:nvPr/>
            </p:nvSpPr>
            <p:spPr bwMode="auto">
              <a:xfrm>
                <a:off x="1741" y="2093"/>
                <a:ext cx="61" cy="24"/>
              </a:xfrm>
              <a:custGeom>
                <a:avLst/>
                <a:gdLst>
                  <a:gd name="T0" fmla="*/ 0 w 171"/>
                  <a:gd name="T1" fmla="*/ 0 h 70"/>
                  <a:gd name="T2" fmla="*/ 0 w 171"/>
                  <a:gd name="T3" fmla="*/ 0 h 70"/>
                  <a:gd name="T4" fmla="*/ 0 w 171"/>
                  <a:gd name="T5" fmla="*/ 0 h 70"/>
                  <a:gd name="T6" fmla="*/ 0 60000 65536"/>
                  <a:gd name="T7" fmla="*/ 0 60000 65536"/>
                  <a:gd name="T8" fmla="*/ 0 60000 65536"/>
                </a:gdLst>
                <a:ahLst/>
                <a:cxnLst>
                  <a:cxn ang="T6">
                    <a:pos x="T0" y="T1"/>
                  </a:cxn>
                  <a:cxn ang="T7">
                    <a:pos x="T2" y="T3"/>
                  </a:cxn>
                  <a:cxn ang="T8">
                    <a:pos x="T4" y="T5"/>
                  </a:cxn>
                </a:cxnLst>
                <a:rect l="0" t="0" r="r" b="b"/>
                <a:pathLst>
                  <a:path w="171" h="70">
                    <a:moveTo>
                      <a:pt x="171" y="0"/>
                    </a:moveTo>
                    <a:lnTo>
                      <a:pt x="171"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43" name="Freeform 47"/>
              <p:cNvSpPr>
                <a:spLocks/>
              </p:cNvSpPr>
              <p:nvPr/>
            </p:nvSpPr>
            <p:spPr bwMode="auto">
              <a:xfrm>
                <a:off x="1741" y="2028"/>
                <a:ext cx="43" cy="89"/>
              </a:xfrm>
              <a:custGeom>
                <a:avLst/>
                <a:gdLst>
                  <a:gd name="T0" fmla="*/ 0 w 121"/>
                  <a:gd name="T1" fmla="*/ 0 h 260"/>
                  <a:gd name="T2" fmla="*/ 0 w 121"/>
                  <a:gd name="T3" fmla="*/ 0 h 260"/>
                  <a:gd name="T4" fmla="*/ 0 w 121"/>
                  <a:gd name="T5" fmla="*/ 0 h 260"/>
                  <a:gd name="T6" fmla="*/ 0 60000 65536"/>
                  <a:gd name="T7" fmla="*/ 0 60000 65536"/>
                  <a:gd name="T8" fmla="*/ 0 60000 65536"/>
                </a:gdLst>
                <a:ahLst/>
                <a:cxnLst>
                  <a:cxn ang="T6">
                    <a:pos x="T0" y="T1"/>
                  </a:cxn>
                  <a:cxn ang="T7">
                    <a:pos x="T2" y="T3"/>
                  </a:cxn>
                  <a:cxn ang="T8">
                    <a:pos x="T4" y="T5"/>
                  </a:cxn>
                </a:cxnLst>
                <a:rect l="0" t="0" r="r" b="b"/>
                <a:pathLst>
                  <a:path w="121" h="260">
                    <a:moveTo>
                      <a:pt x="121" y="0"/>
                    </a:moveTo>
                    <a:lnTo>
                      <a:pt x="121" y="0"/>
                    </a:lnTo>
                    <a:lnTo>
                      <a:pt x="0" y="2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44" name="Freeform 48"/>
              <p:cNvSpPr>
                <a:spLocks/>
              </p:cNvSpPr>
              <p:nvPr/>
            </p:nvSpPr>
            <p:spPr bwMode="auto">
              <a:xfrm>
                <a:off x="827" y="1902"/>
                <a:ext cx="7" cy="55"/>
              </a:xfrm>
              <a:custGeom>
                <a:avLst/>
                <a:gdLst>
                  <a:gd name="T0" fmla="*/ 0 w 20"/>
                  <a:gd name="T1" fmla="*/ 0 h 160"/>
                  <a:gd name="T2" fmla="*/ 0 w 20"/>
                  <a:gd name="T3" fmla="*/ 0 h 160"/>
                  <a:gd name="T4" fmla="*/ 0 w 20"/>
                  <a:gd name="T5" fmla="*/ 0 h 160"/>
                  <a:gd name="T6" fmla="*/ 0 60000 65536"/>
                  <a:gd name="T7" fmla="*/ 0 60000 65536"/>
                  <a:gd name="T8" fmla="*/ 0 60000 65536"/>
                </a:gdLst>
                <a:ahLst/>
                <a:cxnLst>
                  <a:cxn ang="T6">
                    <a:pos x="T0" y="T1"/>
                  </a:cxn>
                  <a:cxn ang="T7">
                    <a:pos x="T2" y="T3"/>
                  </a:cxn>
                  <a:cxn ang="T8">
                    <a:pos x="T4" y="T5"/>
                  </a:cxn>
                </a:cxnLst>
                <a:rect l="0" t="0" r="r" b="b"/>
                <a:pathLst>
                  <a:path w="20" h="160">
                    <a:moveTo>
                      <a:pt x="20" y="160"/>
                    </a:moveTo>
                    <a:lnTo>
                      <a:pt x="20" y="1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45" name="Freeform 49"/>
              <p:cNvSpPr>
                <a:spLocks/>
              </p:cNvSpPr>
              <p:nvPr/>
            </p:nvSpPr>
            <p:spPr bwMode="auto">
              <a:xfrm>
                <a:off x="781" y="1902"/>
                <a:ext cx="46" cy="7"/>
              </a:xfrm>
              <a:custGeom>
                <a:avLst/>
                <a:gdLst>
                  <a:gd name="T0" fmla="*/ 0 w 130"/>
                  <a:gd name="T1" fmla="*/ 0 h 20"/>
                  <a:gd name="T2" fmla="*/ 0 w 130"/>
                  <a:gd name="T3" fmla="*/ 0 h 20"/>
                  <a:gd name="T4" fmla="*/ 0 w 130"/>
                  <a:gd name="T5" fmla="*/ 0 h 20"/>
                  <a:gd name="T6" fmla="*/ 0 60000 65536"/>
                  <a:gd name="T7" fmla="*/ 0 60000 65536"/>
                  <a:gd name="T8" fmla="*/ 0 60000 65536"/>
                </a:gdLst>
                <a:ahLst/>
                <a:cxnLst>
                  <a:cxn ang="T6">
                    <a:pos x="T0" y="T1"/>
                  </a:cxn>
                  <a:cxn ang="T7">
                    <a:pos x="T2" y="T3"/>
                  </a:cxn>
                  <a:cxn ang="T8">
                    <a:pos x="T4" y="T5"/>
                  </a:cxn>
                </a:cxnLst>
                <a:rect l="0" t="0" r="r" b="b"/>
                <a:pathLst>
                  <a:path w="130" h="20">
                    <a:moveTo>
                      <a:pt x="0" y="20"/>
                    </a:moveTo>
                    <a:lnTo>
                      <a:pt x="0" y="2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46" name="Freeform 50"/>
              <p:cNvSpPr>
                <a:spLocks/>
              </p:cNvSpPr>
              <p:nvPr/>
            </p:nvSpPr>
            <p:spPr bwMode="auto">
              <a:xfrm>
                <a:off x="792" y="1902"/>
                <a:ext cx="35" cy="41"/>
              </a:xfrm>
              <a:custGeom>
                <a:avLst/>
                <a:gdLst>
                  <a:gd name="T0" fmla="*/ 0 w 100"/>
                  <a:gd name="T1" fmla="*/ 0 h 120"/>
                  <a:gd name="T2" fmla="*/ 0 w 100"/>
                  <a:gd name="T3" fmla="*/ 0 h 120"/>
                  <a:gd name="T4" fmla="*/ 0 w 100"/>
                  <a:gd name="T5" fmla="*/ 0 h 120"/>
                  <a:gd name="T6" fmla="*/ 0 60000 65536"/>
                  <a:gd name="T7" fmla="*/ 0 60000 65536"/>
                  <a:gd name="T8" fmla="*/ 0 60000 65536"/>
                </a:gdLst>
                <a:ahLst/>
                <a:cxnLst>
                  <a:cxn ang="T6">
                    <a:pos x="T0" y="T1"/>
                  </a:cxn>
                  <a:cxn ang="T7">
                    <a:pos x="T2" y="T3"/>
                  </a:cxn>
                  <a:cxn ang="T8">
                    <a:pos x="T4" y="T5"/>
                  </a:cxn>
                </a:cxnLst>
                <a:rect l="0" t="0" r="r" b="b"/>
                <a:pathLst>
                  <a:path w="100" h="120">
                    <a:moveTo>
                      <a:pt x="0" y="120"/>
                    </a:moveTo>
                    <a:lnTo>
                      <a:pt x="0" y="12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47" name="Freeform 51"/>
              <p:cNvSpPr>
                <a:spLocks/>
              </p:cNvSpPr>
              <p:nvPr/>
            </p:nvSpPr>
            <p:spPr bwMode="auto">
              <a:xfrm>
                <a:off x="827" y="1851"/>
                <a:ext cx="22" cy="51"/>
              </a:xfrm>
              <a:custGeom>
                <a:avLst/>
                <a:gdLst>
                  <a:gd name="T0" fmla="*/ 0 w 60"/>
                  <a:gd name="T1" fmla="*/ 0 h 150"/>
                  <a:gd name="T2" fmla="*/ 0 w 60"/>
                  <a:gd name="T3" fmla="*/ 0 h 150"/>
                  <a:gd name="T4" fmla="*/ 0 w 60"/>
                  <a:gd name="T5" fmla="*/ 0 h 150"/>
                  <a:gd name="T6" fmla="*/ 0 60000 65536"/>
                  <a:gd name="T7" fmla="*/ 0 60000 65536"/>
                  <a:gd name="T8" fmla="*/ 0 60000 65536"/>
                </a:gdLst>
                <a:ahLst/>
                <a:cxnLst>
                  <a:cxn ang="T6">
                    <a:pos x="T0" y="T1"/>
                  </a:cxn>
                  <a:cxn ang="T7">
                    <a:pos x="T2" y="T3"/>
                  </a:cxn>
                  <a:cxn ang="T8">
                    <a:pos x="T4" y="T5"/>
                  </a:cxn>
                </a:cxnLst>
                <a:rect l="0" t="0" r="r" b="b"/>
                <a:pathLst>
                  <a:path w="60" h="150">
                    <a:moveTo>
                      <a:pt x="60" y="0"/>
                    </a:moveTo>
                    <a:lnTo>
                      <a:pt x="6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48" name="Freeform 52"/>
              <p:cNvSpPr>
                <a:spLocks/>
              </p:cNvSpPr>
              <p:nvPr/>
            </p:nvSpPr>
            <p:spPr bwMode="auto">
              <a:xfrm>
                <a:off x="661" y="1899"/>
                <a:ext cx="42"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49" name="Freeform 53"/>
              <p:cNvSpPr>
                <a:spLocks/>
              </p:cNvSpPr>
              <p:nvPr/>
            </p:nvSpPr>
            <p:spPr bwMode="auto">
              <a:xfrm>
                <a:off x="1674" y="2246"/>
                <a:ext cx="7" cy="28"/>
              </a:xfrm>
              <a:custGeom>
                <a:avLst/>
                <a:gdLst>
                  <a:gd name="T0" fmla="*/ 0 w 20"/>
                  <a:gd name="T1" fmla="*/ 0 h 80"/>
                  <a:gd name="T2" fmla="*/ 0 w 20"/>
                  <a:gd name="T3" fmla="*/ 0 h 80"/>
                  <a:gd name="T4" fmla="*/ 0 w 20"/>
                  <a:gd name="T5" fmla="*/ 0 h 80"/>
                  <a:gd name="T6" fmla="*/ 0 60000 65536"/>
                  <a:gd name="T7" fmla="*/ 0 60000 65536"/>
                  <a:gd name="T8" fmla="*/ 0 60000 65536"/>
                </a:gdLst>
                <a:ahLst/>
                <a:cxnLst>
                  <a:cxn ang="T6">
                    <a:pos x="T0" y="T1"/>
                  </a:cxn>
                  <a:cxn ang="T7">
                    <a:pos x="T2" y="T3"/>
                  </a:cxn>
                  <a:cxn ang="T8">
                    <a:pos x="T4" y="T5"/>
                  </a:cxn>
                </a:cxnLst>
                <a:rect l="0" t="0" r="r" b="b"/>
                <a:pathLst>
                  <a:path w="20" h="80">
                    <a:moveTo>
                      <a:pt x="0" y="80"/>
                    </a:moveTo>
                    <a:lnTo>
                      <a:pt x="0" y="80"/>
                    </a:lnTo>
                    <a:lnTo>
                      <a:pt x="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50" name="Freeform 54"/>
              <p:cNvSpPr>
                <a:spLocks/>
              </p:cNvSpPr>
              <p:nvPr/>
            </p:nvSpPr>
            <p:spPr bwMode="auto">
              <a:xfrm>
                <a:off x="976" y="3089"/>
                <a:ext cx="29" cy="47"/>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0" y="0"/>
                    </a:moveTo>
                    <a:lnTo>
                      <a:pt x="0" y="0"/>
                    </a:lnTo>
                    <a:lnTo>
                      <a:pt x="8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51" name="Freeform 55"/>
              <p:cNvSpPr>
                <a:spLocks/>
              </p:cNvSpPr>
              <p:nvPr/>
            </p:nvSpPr>
            <p:spPr bwMode="auto">
              <a:xfrm>
                <a:off x="1855" y="2056"/>
                <a:ext cx="46" cy="23"/>
              </a:xfrm>
              <a:custGeom>
                <a:avLst/>
                <a:gdLst>
                  <a:gd name="T0" fmla="*/ 0 w 130"/>
                  <a:gd name="T1" fmla="*/ 0 h 70"/>
                  <a:gd name="T2" fmla="*/ 0 w 130"/>
                  <a:gd name="T3" fmla="*/ 0 h 70"/>
                  <a:gd name="T4" fmla="*/ 0 w 130"/>
                  <a:gd name="T5" fmla="*/ 0 h 70"/>
                  <a:gd name="T6" fmla="*/ 0 60000 65536"/>
                  <a:gd name="T7" fmla="*/ 0 60000 65536"/>
                  <a:gd name="T8" fmla="*/ 0 60000 65536"/>
                </a:gdLst>
                <a:ahLst/>
                <a:cxnLst>
                  <a:cxn ang="T6">
                    <a:pos x="T0" y="T1"/>
                  </a:cxn>
                  <a:cxn ang="T7">
                    <a:pos x="T2" y="T3"/>
                  </a:cxn>
                  <a:cxn ang="T8">
                    <a:pos x="T4" y="T5"/>
                  </a:cxn>
                </a:cxnLst>
                <a:rect l="0" t="0" r="r" b="b"/>
                <a:pathLst>
                  <a:path w="130" h="70">
                    <a:moveTo>
                      <a:pt x="0" y="70"/>
                    </a:moveTo>
                    <a:lnTo>
                      <a:pt x="0" y="7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52" name="Freeform 56"/>
              <p:cNvSpPr>
                <a:spLocks/>
              </p:cNvSpPr>
              <p:nvPr/>
            </p:nvSpPr>
            <p:spPr bwMode="auto">
              <a:xfrm>
                <a:off x="548" y="2734"/>
                <a:ext cx="17" cy="17"/>
              </a:xfrm>
              <a:custGeom>
                <a:avLst/>
                <a:gdLst>
                  <a:gd name="T0" fmla="*/ 0 w 50"/>
                  <a:gd name="T1" fmla="*/ 0 h 50"/>
                  <a:gd name="T2" fmla="*/ 0 w 50"/>
                  <a:gd name="T3" fmla="*/ 0 h 50"/>
                  <a:gd name="T4" fmla="*/ 0 w 50"/>
                  <a:gd name="T5" fmla="*/ 0 h 50"/>
                  <a:gd name="T6" fmla="*/ 0 60000 65536"/>
                  <a:gd name="T7" fmla="*/ 0 60000 65536"/>
                  <a:gd name="T8" fmla="*/ 0 60000 65536"/>
                </a:gdLst>
                <a:ahLst/>
                <a:cxnLst>
                  <a:cxn ang="T6">
                    <a:pos x="T0" y="T1"/>
                  </a:cxn>
                  <a:cxn ang="T7">
                    <a:pos x="T2" y="T3"/>
                  </a:cxn>
                  <a:cxn ang="T8">
                    <a:pos x="T4" y="T5"/>
                  </a:cxn>
                </a:cxnLst>
                <a:rect l="0" t="0" r="r" b="b"/>
                <a:pathLst>
                  <a:path w="50" h="50">
                    <a:moveTo>
                      <a:pt x="50" y="0"/>
                    </a:moveTo>
                    <a:lnTo>
                      <a:pt x="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53" name="Freeform 57"/>
              <p:cNvSpPr>
                <a:spLocks/>
              </p:cNvSpPr>
              <p:nvPr/>
            </p:nvSpPr>
            <p:spPr bwMode="auto">
              <a:xfrm>
                <a:off x="548" y="2714"/>
                <a:ext cx="3" cy="37"/>
              </a:xfrm>
              <a:custGeom>
                <a:avLst/>
                <a:gdLst>
                  <a:gd name="T0" fmla="*/ 0 w 10"/>
                  <a:gd name="T1" fmla="*/ 0 h 110"/>
                  <a:gd name="T2" fmla="*/ 0 w 10"/>
                  <a:gd name="T3" fmla="*/ 0 h 110"/>
                  <a:gd name="T4" fmla="*/ 0 w 10"/>
                  <a:gd name="T5" fmla="*/ 0 h 110"/>
                  <a:gd name="T6" fmla="*/ 0 60000 65536"/>
                  <a:gd name="T7" fmla="*/ 0 60000 65536"/>
                  <a:gd name="T8" fmla="*/ 0 60000 65536"/>
                </a:gdLst>
                <a:ahLst/>
                <a:cxnLst>
                  <a:cxn ang="T6">
                    <a:pos x="T0" y="T1"/>
                  </a:cxn>
                  <a:cxn ang="T7">
                    <a:pos x="T2" y="T3"/>
                  </a:cxn>
                  <a:cxn ang="T8">
                    <a:pos x="T4" y="T5"/>
                  </a:cxn>
                </a:cxnLst>
                <a:rect l="0" t="0" r="r" b="b"/>
                <a:pathLst>
                  <a:path w="10" h="110">
                    <a:moveTo>
                      <a:pt x="10" y="0"/>
                    </a:moveTo>
                    <a:lnTo>
                      <a:pt x="1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54" name="Freeform 58"/>
              <p:cNvSpPr>
                <a:spLocks/>
              </p:cNvSpPr>
              <p:nvPr/>
            </p:nvSpPr>
            <p:spPr bwMode="auto">
              <a:xfrm>
                <a:off x="548" y="2751"/>
                <a:ext cx="14" cy="24"/>
              </a:xfrm>
              <a:custGeom>
                <a:avLst/>
                <a:gdLst>
                  <a:gd name="T0" fmla="*/ 0 w 40"/>
                  <a:gd name="T1" fmla="*/ 0 h 70"/>
                  <a:gd name="T2" fmla="*/ 0 w 40"/>
                  <a:gd name="T3" fmla="*/ 0 h 70"/>
                  <a:gd name="T4" fmla="*/ 0 w 40"/>
                  <a:gd name="T5" fmla="*/ 0 h 70"/>
                  <a:gd name="T6" fmla="*/ 0 60000 65536"/>
                  <a:gd name="T7" fmla="*/ 0 60000 65536"/>
                  <a:gd name="T8" fmla="*/ 0 60000 65536"/>
                </a:gdLst>
                <a:ahLst/>
                <a:cxnLst>
                  <a:cxn ang="T6">
                    <a:pos x="T0" y="T1"/>
                  </a:cxn>
                  <a:cxn ang="T7">
                    <a:pos x="T2" y="T3"/>
                  </a:cxn>
                  <a:cxn ang="T8">
                    <a:pos x="T4" y="T5"/>
                  </a:cxn>
                </a:cxnLst>
                <a:rect l="0" t="0" r="r" b="b"/>
                <a:pathLst>
                  <a:path w="40" h="70">
                    <a:moveTo>
                      <a:pt x="40" y="70"/>
                    </a:moveTo>
                    <a:lnTo>
                      <a:pt x="4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55" name="Freeform 59"/>
              <p:cNvSpPr>
                <a:spLocks/>
              </p:cNvSpPr>
              <p:nvPr/>
            </p:nvSpPr>
            <p:spPr bwMode="auto">
              <a:xfrm>
                <a:off x="537" y="2727"/>
                <a:ext cx="11" cy="24"/>
              </a:xfrm>
              <a:custGeom>
                <a:avLst/>
                <a:gdLst>
                  <a:gd name="T0" fmla="*/ 0 w 30"/>
                  <a:gd name="T1" fmla="*/ 0 h 70"/>
                  <a:gd name="T2" fmla="*/ 0 w 30"/>
                  <a:gd name="T3" fmla="*/ 0 h 70"/>
                  <a:gd name="T4" fmla="*/ 0 w 30"/>
                  <a:gd name="T5" fmla="*/ 0 h 70"/>
                  <a:gd name="T6" fmla="*/ 0 60000 65536"/>
                  <a:gd name="T7" fmla="*/ 0 60000 65536"/>
                  <a:gd name="T8" fmla="*/ 0 60000 65536"/>
                </a:gdLst>
                <a:ahLst/>
                <a:cxnLst>
                  <a:cxn ang="T6">
                    <a:pos x="T0" y="T1"/>
                  </a:cxn>
                  <a:cxn ang="T7">
                    <a:pos x="T2" y="T3"/>
                  </a:cxn>
                  <a:cxn ang="T8">
                    <a:pos x="T4" y="T5"/>
                  </a:cxn>
                </a:cxnLst>
                <a:rect l="0" t="0" r="r" b="b"/>
                <a:pathLst>
                  <a:path w="30" h="70">
                    <a:moveTo>
                      <a:pt x="0" y="0"/>
                    </a:moveTo>
                    <a:lnTo>
                      <a:pt x="0" y="0"/>
                    </a:lnTo>
                    <a:lnTo>
                      <a:pt x="3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56" name="Freeform 60"/>
              <p:cNvSpPr>
                <a:spLocks/>
              </p:cNvSpPr>
              <p:nvPr/>
            </p:nvSpPr>
            <p:spPr bwMode="auto">
              <a:xfrm>
                <a:off x="498" y="2724"/>
                <a:ext cx="50" cy="27"/>
              </a:xfrm>
              <a:custGeom>
                <a:avLst/>
                <a:gdLst>
                  <a:gd name="T0" fmla="*/ 0 w 141"/>
                  <a:gd name="T1" fmla="*/ 0 h 80"/>
                  <a:gd name="T2" fmla="*/ 0 w 141"/>
                  <a:gd name="T3" fmla="*/ 0 h 80"/>
                  <a:gd name="T4" fmla="*/ 0 w 141"/>
                  <a:gd name="T5" fmla="*/ 0 h 80"/>
                  <a:gd name="T6" fmla="*/ 0 60000 65536"/>
                  <a:gd name="T7" fmla="*/ 0 60000 65536"/>
                  <a:gd name="T8" fmla="*/ 0 60000 65536"/>
                </a:gdLst>
                <a:ahLst/>
                <a:cxnLst>
                  <a:cxn ang="T6">
                    <a:pos x="T0" y="T1"/>
                  </a:cxn>
                  <a:cxn ang="T7">
                    <a:pos x="T2" y="T3"/>
                  </a:cxn>
                  <a:cxn ang="T8">
                    <a:pos x="T4" y="T5"/>
                  </a:cxn>
                </a:cxnLst>
                <a:rect l="0" t="0" r="r" b="b"/>
                <a:pathLst>
                  <a:path w="141" h="80">
                    <a:moveTo>
                      <a:pt x="0" y="0"/>
                    </a:moveTo>
                    <a:lnTo>
                      <a:pt x="0" y="0"/>
                    </a:lnTo>
                    <a:lnTo>
                      <a:pt x="141"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57" name="Freeform 61"/>
              <p:cNvSpPr>
                <a:spLocks/>
              </p:cNvSpPr>
              <p:nvPr/>
            </p:nvSpPr>
            <p:spPr bwMode="auto">
              <a:xfrm>
                <a:off x="516" y="2751"/>
                <a:ext cx="32"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0" y="120"/>
                    </a:moveTo>
                    <a:lnTo>
                      <a:pt x="0" y="12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58" name="Freeform 62"/>
              <p:cNvSpPr>
                <a:spLocks/>
              </p:cNvSpPr>
              <p:nvPr/>
            </p:nvSpPr>
            <p:spPr bwMode="auto">
              <a:xfrm>
                <a:off x="548" y="2751"/>
                <a:ext cx="17" cy="48"/>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59" name="Freeform 63"/>
              <p:cNvSpPr>
                <a:spLocks/>
              </p:cNvSpPr>
              <p:nvPr/>
            </p:nvSpPr>
            <p:spPr bwMode="auto">
              <a:xfrm>
                <a:off x="548" y="2731"/>
                <a:ext cx="63" cy="20"/>
              </a:xfrm>
              <a:custGeom>
                <a:avLst/>
                <a:gdLst>
                  <a:gd name="T0" fmla="*/ 0 w 180"/>
                  <a:gd name="T1" fmla="*/ 0 h 60"/>
                  <a:gd name="T2" fmla="*/ 0 w 180"/>
                  <a:gd name="T3" fmla="*/ 0 h 60"/>
                  <a:gd name="T4" fmla="*/ 0 w 180"/>
                  <a:gd name="T5" fmla="*/ 0 h 60"/>
                  <a:gd name="T6" fmla="*/ 0 60000 65536"/>
                  <a:gd name="T7" fmla="*/ 0 60000 65536"/>
                  <a:gd name="T8" fmla="*/ 0 60000 65536"/>
                </a:gdLst>
                <a:ahLst/>
                <a:cxnLst>
                  <a:cxn ang="T6">
                    <a:pos x="T0" y="T1"/>
                  </a:cxn>
                  <a:cxn ang="T7">
                    <a:pos x="T2" y="T3"/>
                  </a:cxn>
                  <a:cxn ang="T8">
                    <a:pos x="T4" y="T5"/>
                  </a:cxn>
                </a:cxnLst>
                <a:rect l="0" t="0" r="r" b="b"/>
                <a:pathLst>
                  <a:path w="180" h="60">
                    <a:moveTo>
                      <a:pt x="180" y="0"/>
                    </a:moveTo>
                    <a:lnTo>
                      <a:pt x="18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60" name="Freeform 64"/>
              <p:cNvSpPr>
                <a:spLocks/>
              </p:cNvSpPr>
              <p:nvPr/>
            </p:nvSpPr>
            <p:spPr bwMode="auto">
              <a:xfrm>
                <a:off x="548" y="2751"/>
                <a:ext cx="28" cy="10"/>
              </a:xfrm>
              <a:custGeom>
                <a:avLst/>
                <a:gdLst>
                  <a:gd name="T0" fmla="*/ 0 w 80"/>
                  <a:gd name="T1" fmla="*/ 0 h 30"/>
                  <a:gd name="T2" fmla="*/ 0 w 80"/>
                  <a:gd name="T3" fmla="*/ 0 h 30"/>
                  <a:gd name="T4" fmla="*/ 0 w 80"/>
                  <a:gd name="T5" fmla="*/ 0 h 30"/>
                  <a:gd name="T6" fmla="*/ 0 60000 65536"/>
                  <a:gd name="T7" fmla="*/ 0 60000 65536"/>
                  <a:gd name="T8" fmla="*/ 0 60000 65536"/>
                </a:gdLst>
                <a:ahLst/>
                <a:cxnLst>
                  <a:cxn ang="T6">
                    <a:pos x="T0" y="T1"/>
                  </a:cxn>
                  <a:cxn ang="T7">
                    <a:pos x="T2" y="T3"/>
                  </a:cxn>
                  <a:cxn ang="T8">
                    <a:pos x="T4" y="T5"/>
                  </a:cxn>
                </a:cxnLst>
                <a:rect l="0" t="0" r="r" b="b"/>
                <a:pathLst>
                  <a:path w="80" h="30">
                    <a:moveTo>
                      <a:pt x="80" y="30"/>
                    </a:moveTo>
                    <a:lnTo>
                      <a:pt x="8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61" name="Freeform 65"/>
              <p:cNvSpPr>
                <a:spLocks/>
              </p:cNvSpPr>
              <p:nvPr/>
            </p:nvSpPr>
            <p:spPr bwMode="auto">
              <a:xfrm>
                <a:off x="498" y="2686"/>
                <a:ext cx="0" cy="38"/>
              </a:xfrm>
              <a:custGeom>
                <a:avLst/>
                <a:gdLst>
                  <a:gd name="T0" fmla="*/ 0 h 110"/>
                  <a:gd name="T1" fmla="*/ 0 h 110"/>
                  <a:gd name="T2" fmla="*/ 0 h 110"/>
                  <a:gd name="T3" fmla="*/ 0 60000 65536"/>
                  <a:gd name="T4" fmla="*/ 0 60000 65536"/>
                  <a:gd name="T5" fmla="*/ 0 60000 65536"/>
                </a:gdLst>
                <a:ahLst/>
                <a:cxnLst>
                  <a:cxn ang="T3">
                    <a:pos x="0" y="T0"/>
                  </a:cxn>
                  <a:cxn ang="T4">
                    <a:pos x="0" y="T1"/>
                  </a:cxn>
                  <a:cxn ang="T5">
                    <a:pos x="0" y="T2"/>
                  </a:cxn>
                </a:cxnLst>
                <a:rect l="0" t="0" r="r" b="b"/>
                <a:pathLst>
                  <a:path h="110">
                    <a:moveTo>
                      <a:pt x="0" y="110"/>
                    </a:moveTo>
                    <a:lnTo>
                      <a:pt x="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62" name="Freeform 66"/>
              <p:cNvSpPr>
                <a:spLocks/>
              </p:cNvSpPr>
              <p:nvPr/>
            </p:nvSpPr>
            <p:spPr bwMode="auto">
              <a:xfrm>
                <a:off x="1387" y="2489"/>
                <a:ext cx="28" cy="30"/>
              </a:xfrm>
              <a:custGeom>
                <a:avLst/>
                <a:gdLst>
                  <a:gd name="T0" fmla="*/ 0 w 80"/>
                  <a:gd name="T1" fmla="*/ 0 h 90"/>
                  <a:gd name="T2" fmla="*/ 0 w 80"/>
                  <a:gd name="T3" fmla="*/ 0 h 90"/>
                  <a:gd name="T4" fmla="*/ 0 w 80"/>
                  <a:gd name="T5" fmla="*/ 0 h 90"/>
                  <a:gd name="T6" fmla="*/ 0 60000 65536"/>
                  <a:gd name="T7" fmla="*/ 0 60000 65536"/>
                  <a:gd name="T8" fmla="*/ 0 60000 65536"/>
                </a:gdLst>
                <a:ahLst/>
                <a:cxnLst>
                  <a:cxn ang="T6">
                    <a:pos x="T0" y="T1"/>
                  </a:cxn>
                  <a:cxn ang="T7">
                    <a:pos x="T2" y="T3"/>
                  </a:cxn>
                  <a:cxn ang="T8">
                    <a:pos x="T4" y="T5"/>
                  </a:cxn>
                </a:cxnLst>
                <a:rect l="0" t="0" r="r" b="b"/>
                <a:pathLst>
                  <a:path w="80" h="90">
                    <a:moveTo>
                      <a:pt x="80" y="90"/>
                    </a:moveTo>
                    <a:lnTo>
                      <a:pt x="8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63" name="Freeform 67"/>
              <p:cNvSpPr>
                <a:spLocks/>
              </p:cNvSpPr>
              <p:nvPr/>
            </p:nvSpPr>
            <p:spPr bwMode="auto">
              <a:xfrm>
                <a:off x="1476" y="2489"/>
                <a:ext cx="39" cy="13"/>
              </a:xfrm>
              <a:custGeom>
                <a:avLst/>
                <a:gdLst>
                  <a:gd name="T0" fmla="*/ 0 w 110"/>
                  <a:gd name="T1" fmla="*/ 0 h 40"/>
                  <a:gd name="T2" fmla="*/ 0 w 110"/>
                  <a:gd name="T3" fmla="*/ 0 h 40"/>
                  <a:gd name="T4" fmla="*/ 0 w 110"/>
                  <a:gd name="T5" fmla="*/ 0 h 40"/>
                  <a:gd name="T6" fmla="*/ 0 60000 65536"/>
                  <a:gd name="T7" fmla="*/ 0 60000 65536"/>
                  <a:gd name="T8" fmla="*/ 0 60000 65536"/>
                </a:gdLst>
                <a:ahLst/>
                <a:cxnLst>
                  <a:cxn ang="T6">
                    <a:pos x="T0" y="T1"/>
                  </a:cxn>
                  <a:cxn ang="T7">
                    <a:pos x="T2" y="T3"/>
                  </a:cxn>
                  <a:cxn ang="T8">
                    <a:pos x="T4" y="T5"/>
                  </a:cxn>
                </a:cxnLst>
                <a:rect l="0" t="0" r="r" b="b"/>
                <a:pathLst>
                  <a:path w="110" h="40">
                    <a:moveTo>
                      <a:pt x="0" y="0"/>
                    </a:moveTo>
                    <a:lnTo>
                      <a:pt x="0" y="0"/>
                    </a:lnTo>
                    <a:lnTo>
                      <a:pt x="11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64" name="Freeform 68"/>
              <p:cNvSpPr>
                <a:spLocks/>
              </p:cNvSpPr>
              <p:nvPr/>
            </p:nvSpPr>
            <p:spPr bwMode="auto">
              <a:xfrm>
                <a:off x="1515" y="2502"/>
                <a:ext cx="0" cy="62"/>
              </a:xfrm>
              <a:custGeom>
                <a:avLst/>
                <a:gdLst>
                  <a:gd name="T0" fmla="*/ 0 h 180"/>
                  <a:gd name="T1" fmla="*/ 0 h 180"/>
                  <a:gd name="T2" fmla="*/ 0 h 180"/>
                  <a:gd name="T3" fmla="*/ 0 60000 65536"/>
                  <a:gd name="T4" fmla="*/ 0 60000 65536"/>
                  <a:gd name="T5" fmla="*/ 0 60000 65536"/>
                </a:gdLst>
                <a:ahLst/>
                <a:cxnLst>
                  <a:cxn ang="T3">
                    <a:pos x="0" y="T0"/>
                  </a:cxn>
                  <a:cxn ang="T4">
                    <a:pos x="0" y="T1"/>
                  </a:cxn>
                  <a:cxn ang="T5">
                    <a:pos x="0" y="T2"/>
                  </a:cxn>
                </a:cxnLst>
                <a:rect l="0" t="0" r="r" b="b"/>
                <a:pathLst>
                  <a:path h="180">
                    <a:moveTo>
                      <a:pt x="0" y="180"/>
                    </a:moveTo>
                    <a:lnTo>
                      <a:pt x="0" y="1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65" name="Freeform 69"/>
              <p:cNvSpPr>
                <a:spLocks/>
              </p:cNvSpPr>
              <p:nvPr/>
            </p:nvSpPr>
            <p:spPr bwMode="auto">
              <a:xfrm>
                <a:off x="1515" y="2444"/>
                <a:ext cx="3" cy="58"/>
              </a:xfrm>
              <a:custGeom>
                <a:avLst/>
                <a:gdLst>
                  <a:gd name="T0" fmla="*/ 0 w 10"/>
                  <a:gd name="T1" fmla="*/ 0 h 170"/>
                  <a:gd name="T2" fmla="*/ 0 w 10"/>
                  <a:gd name="T3" fmla="*/ 0 h 170"/>
                  <a:gd name="T4" fmla="*/ 0 w 10"/>
                  <a:gd name="T5" fmla="*/ 0 h 170"/>
                  <a:gd name="T6" fmla="*/ 0 60000 65536"/>
                  <a:gd name="T7" fmla="*/ 0 60000 65536"/>
                  <a:gd name="T8" fmla="*/ 0 60000 65536"/>
                </a:gdLst>
                <a:ahLst/>
                <a:cxnLst>
                  <a:cxn ang="T6">
                    <a:pos x="T0" y="T1"/>
                  </a:cxn>
                  <a:cxn ang="T7">
                    <a:pos x="T2" y="T3"/>
                  </a:cxn>
                  <a:cxn ang="T8">
                    <a:pos x="T4" y="T5"/>
                  </a:cxn>
                </a:cxnLst>
                <a:rect l="0" t="0" r="r" b="b"/>
                <a:pathLst>
                  <a:path w="10" h="170">
                    <a:moveTo>
                      <a:pt x="10" y="0"/>
                    </a:moveTo>
                    <a:lnTo>
                      <a:pt x="10" y="0"/>
                    </a:lnTo>
                    <a:lnTo>
                      <a:pt x="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66" name="Freeform 70"/>
              <p:cNvSpPr>
                <a:spLocks/>
              </p:cNvSpPr>
              <p:nvPr/>
            </p:nvSpPr>
            <p:spPr bwMode="auto">
              <a:xfrm>
                <a:off x="1607" y="2270"/>
                <a:ext cx="24" cy="14"/>
              </a:xfrm>
              <a:custGeom>
                <a:avLst/>
                <a:gdLst>
                  <a:gd name="T0" fmla="*/ 0 w 70"/>
                  <a:gd name="T1" fmla="*/ 0 h 40"/>
                  <a:gd name="T2" fmla="*/ 0 w 70"/>
                  <a:gd name="T3" fmla="*/ 0 h 40"/>
                  <a:gd name="T4" fmla="*/ 0 w 70"/>
                  <a:gd name="T5" fmla="*/ 0 h 40"/>
                  <a:gd name="T6" fmla="*/ 0 60000 65536"/>
                  <a:gd name="T7" fmla="*/ 0 60000 65536"/>
                  <a:gd name="T8" fmla="*/ 0 60000 65536"/>
                </a:gdLst>
                <a:ahLst/>
                <a:cxnLst>
                  <a:cxn ang="T6">
                    <a:pos x="T0" y="T1"/>
                  </a:cxn>
                  <a:cxn ang="T7">
                    <a:pos x="T2" y="T3"/>
                  </a:cxn>
                  <a:cxn ang="T8">
                    <a:pos x="T4" y="T5"/>
                  </a:cxn>
                </a:cxnLst>
                <a:rect l="0" t="0" r="r" b="b"/>
                <a:pathLst>
                  <a:path w="70" h="40">
                    <a:moveTo>
                      <a:pt x="70" y="40"/>
                    </a:moveTo>
                    <a:lnTo>
                      <a:pt x="7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67" name="Freeform 71"/>
              <p:cNvSpPr>
                <a:spLocks/>
              </p:cNvSpPr>
              <p:nvPr/>
            </p:nvSpPr>
            <p:spPr bwMode="auto">
              <a:xfrm>
                <a:off x="2460" y="2857"/>
                <a:ext cx="0" cy="51"/>
              </a:xfrm>
              <a:custGeom>
                <a:avLst/>
                <a:gdLst>
                  <a:gd name="T0" fmla="*/ 0 h 150"/>
                  <a:gd name="T1" fmla="*/ 0 h 150"/>
                  <a:gd name="T2" fmla="*/ 0 h 150"/>
                  <a:gd name="T3" fmla="*/ 0 60000 65536"/>
                  <a:gd name="T4" fmla="*/ 0 60000 65536"/>
                  <a:gd name="T5" fmla="*/ 0 60000 65536"/>
                </a:gdLst>
                <a:ahLst/>
                <a:cxnLst>
                  <a:cxn ang="T3">
                    <a:pos x="0" y="T0"/>
                  </a:cxn>
                  <a:cxn ang="T4">
                    <a:pos x="0" y="T1"/>
                  </a:cxn>
                  <a:cxn ang="T5">
                    <a:pos x="0" y="T2"/>
                  </a:cxn>
                </a:cxnLst>
                <a:rect l="0" t="0" r="r" b="b"/>
                <a:pathLst>
                  <a:path h="150">
                    <a:moveTo>
                      <a:pt x="0" y="0"/>
                    </a:moveTo>
                    <a:lnTo>
                      <a:pt x="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68" name="Freeform 72"/>
              <p:cNvSpPr>
                <a:spLocks/>
              </p:cNvSpPr>
              <p:nvPr/>
            </p:nvSpPr>
            <p:spPr bwMode="auto">
              <a:xfrm>
                <a:off x="2460" y="2874"/>
                <a:ext cx="7" cy="34"/>
              </a:xfrm>
              <a:custGeom>
                <a:avLst/>
                <a:gdLst>
                  <a:gd name="T0" fmla="*/ 0 w 20"/>
                  <a:gd name="T1" fmla="*/ 0 h 100"/>
                  <a:gd name="T2" fmla="*/ 0 w 20"/>
                  <a:gd name="T3" fmla="*/ 0 h 100"/>
                  <a:gd name="T4" fmla="*/ 0 w 20"/>
                  <a:gd name="T5" fmla="*/ 0 h 100"/>
                  <a:gd name="T6" fmla="*/ 0 60000 65536"/>
                  <a:gd name="T7" fmla="*/ 0 60000 65536"/>
                  <a:gd name="T8" fmla="*/ 0 60000 65536"/>
                </a:gdLst>
                <a:ahLst/>
                <a:cxnLst>
                  <a:cxn ang="T6">
                    <a:pos x="T0" y="T1"/>
                  </a:cxn>
                  <a:cxn ang="T7">
                    <a:pos x="T2" y="T3"/>
                  </a:cxn>
                  <a:cxn ang="T8">
                    <a:pos x="T4" y="T5"/>
                  </a:cxn>
                </a:cxnLst>
                <a:rect l="0" t="0" r="r" b="b"/>
                <a:pathLst>
                  <a:path w="20" h="100">
                    <a:moveTo>
                      <a:pt x="20" y="0"/>
                    </a:moveTo>
                    <a:lnTo>
                      <a:pt x="2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69" name="Freeform 73"/>
              <p:cNvSpPr>
                <a:spLocks/>
              </p:cNvSpPr>
              <p:nvPr/>
            </p:nvSpPr>
            <p:spPr bwMode="auto">
              <a:xfrm>
                <a:off x="2404" y="2908"/>
                <a:ext cx="56" cy="0"/>
              </a:xfrm>
              <a:custGeom>
                <a:avLst/>
                <a:gdLst>
                  <a:gd name="T0" fmla="*/ 0 w 160"/>
                  <a:gd name="T1" fmla="*/ 0 w 160"/>
                  <a:gd name="T2" fmla="*/ 0 w 160"/>
                  <a:gd name="T3" fmla="*/ 0 60000 65536"/>
                  <a:gd name="T4" fmla="*/ 0 60000 65536"/>
                  <a:gd name="T5" fmla="*/ 0 60000 65536"/>
                </a:gdLst>
                <a:ahLst/>
                <a:cxnLst>
                  <a:cxn ang="T3">
                    <a:pos x="T0" y="0"/>
                  </a:cxn>
                  <a:cxn ang="T4">
                    <a:pos x="T1" y="0"/>
                  </a:cxn>
                  <a:cxn ang="T5">
                    <a:pos x="T2" y="0"/>
                  </a:cxn>
                </a:cxnLst>
                <a:rect l="0" t="0" r="r" b="b"/>
                <a:pathLst>
                  <a:path w="160">
                    <a:moveTo>
                      <a:pt x="0" y="0"/>
                    </a:moveTo>
                    <a:lnTo>
                      <a:pt x="0" y="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70" name="Freeform 74"/>
              <p:cNvSpPr>
                <a:spLocks/>
              </p:cNvSpPr>
              <p:nvPr/>
            </p:nvSpPr>
            <p:spPr bwMode="auto">
              <a:xfrm>
                <a:off x="2460" y="2891"/>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150" y="0"/>
                    </a:moveTo>
                    <a:lnTo>
                      <a:pt x="1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71" name="Freeform 75"/>
              <p:cNvSpPr>
                <a:spLocks/>
              </p:cNvSpPr>
              <p:nvPr/>
            </p:nvSpPr>
            <p:spPr bwMode="auto">
              <a:xfrm>
                <a:off x="2460" y="2908"/>
                <a:ext cx="18" cy="48"/>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72" name="Freeform 76"/>
              <p:cNvSpPr>
                <a:spLocks/>
              </p:cNvSpPr>
              <p:nvPr/>
            </p:nvSpPr>
            <p:spPr bwMode="auto">
              <a:xfrm>
                <a:off x="434" y="2645"/>
                <a:ext cx="43" cy="31"/>
              </a:xfrm>
              <a:custGeom>
                <a:avLst/>
                <a:gdLst>
                  <a:gd name="T0" fmla="*/ 0 w 120"/>
                  <a:gd name="T1" fmla="*/ 0 h 90"/>
                  <a:gd name="T2" fmla="*/ 0 w 120"/>
                  <a:gd name="T3" fmla="*/ 0 h 90"/>
                  <a:gd name="T4" fmla="*/ 0 w 120"/>
                  <a:gd name="T5" fmla="*/ 0 h 90"/>
                  <a:gd name="T6" fmla="*/ 0 60000 65536"/>
                  <a:gd name="T7" fmla="*/ 0 60000 65536"/>
                  <a:gd name="T8" fmla="*/ 0 60000 65536"/>
                </a:gdLst>
                <a:ahLst/>
                <a:cxnLst>
                  <a:cxn ang="T6">
                    <a:pos x="T0" y="T1"/>
                  </a:cxn>
                  <a:cxn ang="T7">
                    <a:pos x="T2" y="T3"/>
                  </a:cxn>
                  <a:cxn ang="T8">
                    <a:pos x="T4" y="T5"/>
                  </a:cxn>
                </a:cxnLst>
                <a:rect l="0" t="0" r="r" b="b"/>
                <a:pathLst>
                  <a:path w="120" h="90">
                    <a:moveTo>
                      <a:pt x="120" y="90"/>
                    </a:moveTo>
                    <a:lnTo>
                      <a:pt x="12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73" name="Freeform 77"/>
              <p:cNvSpPr>
                <a:spLocks/>
              </p:cNvSpPr>
              <p:nvPr/>
            </p:nvSpPr>
            <p:spPr bwMode="auto">
              <a:xfrm>
                <a:off x="1677" y="2076"/>
                <a:ext cx="25" cy="34"/>
              </a:xfrm>
              <a:custGeom>
                <a:avLst/>
                <a:gdLst>
                  <a:gd name="T0" fmla="*/ 0 w 70"/>
                  <a:gd name="T1" fmla="*/ 0 h 100"/>
                  <a:gd name="T2" fmla="*/ 0 w 70"/>
                  <a:gd name="T3" fmla="*/ 0 h 100"/>
                  <a:gd name="T4" fmla="*/ 0 w 70"/>
                  <a:gd name="T5" fmla="*/ 0 h 100"/>
                  <a:gd name="T6" fmla="*/ 0 60000 65536"/>
                  <a:gd name="T7" fmla="*/ 0 60000 65536"/>
                  <a:gd name="T8" fmla="*/ 0 60000 65536"/>
                </a:gdLst>
                <a:ahLst/>
                <a:cxnLst>
                  <a:cxn ang="T6">
                    <a:pos x="T0" y="T1"/>
                  </a:cxn>
                  <a:cxn ang="T7">
                    <a:pos x="T2" y="T3"/>
                  </a:cxn>
                  <a:cxn ang="T8">
                    <a:pos x="T4" y="T5"/>
                  </a:cxn>
                </a:cxnLst>
                <a:rect l="0" t="0" r="r" b="b"/>
                <a:pathLst>
                  <a:path w="70" h="100">
                    <a:moveTo>
                      <a:pt x="0" y="100"/>
                    </a:moveTo>
                    <a:lnTo>
                      <a:pt x="0" y="10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74" name="Freeform 78"/>
              <p:cNvSpPr>
                <a:spLocks/>
              </p:cNvSpPr>
              <p:nvPr/>
            </p:nvSpPr>
            <p:spPr bwMode="auto">
              <a:xfrm>
                <a:off x="2375" y="3406"/>
                <a:ext cx="21" cy="41"/>
              </a:xfrm>
              <a:custGeom>
                <a:avLst/>
                <a:gdLst>
                  <a:gd name="T0" fmla="*/ 0 w 60"/>
                  <a:gd name="T1" fmla="*/ 0 h 120"/>
                  <a:gd name="T2" fmla="*/ 0 w 60"/>
                  <a:gd name="T3" fmla="*/ 0 h 120"/>
                  <a:gd name="T4" fmla="*/ 0 w 60"/>
                  <a:gd name="T5" fmla="*/ 0 h 120"/>
                  <a:gd name="T6" fmla="*/ 0 60000 65536"/>
                  <a:gd name="T7" fmla="*/ 0 60000 65536"/>
                  <a:gd name="T8" fmla="*/ 0 60000 65536"/>
                </a:gdLst>
                <a:ahLst/>
                <a:cxnLst>
                  <a:cxn ang="T6">
                    <a:pos x="T0" y="T1"/>
                  </a:cxn>
                  <a:cxn ang="T7">
                    <a:pos x="T2" y="T3"/>
                  </a:cxn>
                  <a:cxn ang="T8">
                    <a:pos x="T4" y="T5"/>
                  </a:cxn>
                </a:cxnLst>
                <a:rect l="0" t="0" r="r" b="b"/>
                <a:pathLst>
                  <a:path w="60" h="120">
                    <a:moveTo>
                      <a:pt x="0" y="120"/>
                    </a:moveTo>
                    <a:lnTo>
                      <a:pt x="0" y="120"/>
                    </a:lnTo>
                    <a:lnTo>
                      <a:pt x="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75" name="Freeform 79"/>
              <p:cNvSpPr>
                <a:spLocks/>
              </p:cNvSpPr>
              <p:nvPr/>
            </p:nvSpPr>
            <p:spPr bwMode="auto">
              <a:xfrm>
                <a:off x="2396" y="3402"/>
                <a:ext cx="50" cy="4"/>
              </a:xfrm>
              <a:custGeom>
                <a:avLst/>
                <a:gdLst>
                  <a:gd name="T0" fmla="*/ 0 w 140"/>
                  <a:gd name="T1" fmla="*/ 0 h 10"/>
                  <a:gd name="T2" fmla="*/ 0 w 140"/>
                  <a:gd name="T3" fmla="*/ 0 h 10"/>
                  <a:gd name="T4" fmla="*/ 0 w 140"/>
                  <a:gd name="T5" fmla="*/ 0 h 10"/>
                  <a:gd name="T6" fmla="*/ 0 60000 65536"/>
                  <a:gd name="T7" fmla="*/ 0 60000 65536"/>
                  <a:gd name="T8" fmla="*/ 0 60000 65536"/>
                </a:gdLst>
                <a:ahLst/>
                <a:cxnLst>
                  <a:cxn ang="T6">
                    <a:pos x="T0" y="T1"/>
                  </a:cxn>
                  <a:cxn ang="T7">
                    <a:pos x="T2" y="T3"/>
                  </a:cxn>
                  <a:cxn ang="T8">
                    <a:pos x="T4" y="T5"/>
                  </a:cxn>
                </a:cxnLst>
                <a:rect l="0" t="0" r="r" b="b"/>
                <a:pathLst>
                  <a:path w="140" h="10">
                    <a:moveTo>
                      <a:pt x="140" y="0"/>
                    </a:moveTo>
                    <a:lnTo>
                      <a:pt x="14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76" name="Freeform 80"/>
              <p:cNvSpPr>
                <a:spLocks/>
              </p:cNvSpPr>
              <p:nvPr/>
            </p:nvSpPr>
            <p:spPr bwMode="auto">
              <a:xfrm>
                <a:off x="2396" y="3406"/>
                <a:ext cx="18" cy="51"/>
              </a:xfrm>
              <a:custGeom>
                <a:avLst/>
                <a:gdLst>
                  <a:gd name="T0" fmla="*/ 0 w 50"/>
                  <a:gd name="T1" fmla="*/ 0 h 150"/>
                  <a:gd name="T2" fmla="*/ 0 w 50"/>
                  <a:gd name="T3" fmla="*/ 0 h 150"/>
                  <a:gd name="T4" fmla="*/ 0 w 50"/>
                  <a:gd name="T5" fmla="*/ 0 h 150"/>
                  <a:gd name="T6" fmla="*/ 0 60000 65536"/>
                  <a:gd name="T7" fmla="*/ 0 60000 65536"/>
                  <a:gd name="T8" fmla="*/ 0 60000 65536"/>
                </a:gdLst>
                <a:ahLst/>
                <a:cxnLst>
                  <a:cxn ang="T6">
                    <a:pos x="T0" y="T1"/>
                  </a:cxn>
                  <a:cxn ang="T7">
                    <a:pos x="T2" y="T3"/>
                  </a:cxn>
                  <a:cxn ang="T8">
                    <a:pos x="T4" y="T5"/>
                  </a:cxn>
                </a:cxnLst>
                <a:rect l="0" t="0" r="r" b="b"/>
                <a:pathLst>
                  <a:path w="50" h="150">
                    <a:moveTo>
                      <a:pt x="50" y="150"/>
                    </a:moveTo>
                    <a:lnTo>
                      <a:pt x="5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77" name="Freeform 81"/>
              <p:cNvSpPr>
                <a:spLocks/>
              </p:cNvSpPr>
              <p:nvPr/>
            </p:nvSpPr>
            <p:spPr bwMode="auto">
              <a:xfrm>
                <a:off x="2368" y="3361"/>
                <a:ext cx="28" cy="45"/>
              </a:xfrm>
              <a:custGeom>
                <a:avLst/>
                <a:gdLst>
                  <a:gd name="T0" fmla="*/ 0 w 80"/>
                  <a:gd name="T1" fmla="*/ 0 h 130"/>
                  <a:gd name="T2" fmla="*/ 0 w 80"/>
                  <a:gd name="T3" fmla="*/ 0 h 130"/>
                  <a:gd name="T4" fmla="*/ 0 w 80"/>
                  <a:gd name="T5" fmla="*/ 0 h 130"/>
                  <a:gd name="T6" fmla="*/ 0 60000 65536"/>
                  <a:gd name="T7" fmla="*/ 0 60000 65536"/>
                  <a:gd name="T8" fmla="*/ 0 60000 65536"/>
                </a:gdLst>
                <a:ahLst/>
                <a:cxnLst>
                  <a:cxn ang="T6">
                    <a:pos x="T0" y="T1"/>
                  </a:cxn>
                  <a:cxn ang="T7">
                    <a:pos x="T2" y="T3"/>
                  </a:cxn>
                  <a:cxn ang="T8">
                    <a:pos x="T4" y="T5"/>
                  </a:cxn>
                </a:cxnLst>
                <a:rect l="0" t="0" r="r" b="b"/>
                <a:pathLst>
                  <a:path w="80" h="130">
                    <a:moveTo>
                      <a:pt x="0" y="0"/>
                    </a:moveTo>
                    <a:lnTo>
                      <a:pt x="0" y="0"/>
                    </a:lnTo>
                    <a:lnTo>
                      <a:pt x="8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78" name="Freeform 82"/>
              <p:cNvSpPr>
                <a:spLocks/>
              </p:cNvSpPr>
              <p:nvPr/>
            </p:nvSpPr>
            <p:spPr bwMode="auto">
              <a:xfrm>
                <a:off x="2304" y="2898"/>
                <a:ext cx="11" cy="34"/>
              </a:xfrm>
              <a:custGeom>
                <a:avLst/>
                <a:gdLst>
                  <a:gd name="T0" fmla="*/ 0 w 30"/>
                  <a:gd name="T1" fmla="*/ 0 h 100"/>
                  <a:gd name="T2" fmla="*/ 0 w 30"/>
                  <a:gd name="T3" fmla="*/ 0 h 100"/>
                  <a:gd name="T4" fmla="*/ 0 w 30"/>
                  <a:gd name="T5" fmla="*/ 0 h 100"/>
                  <a:gd name="T6" fmla="*/ 0 60000 65536"/>
                  <a:gd name="T7" fmla="*/ 0 60000 65536"/>
                  <a:gd name="T8" fmla="*/ 0 60000 65536"/>
                </a:gdLst>
                <a:ahLst/>
                <a:cxnLst>
                  <a:cxn ang="T6">
                    <a:pos x="T0" y="T1"/>
                  </a:cxn>
                  <a:cxn ang="T7">
                    <a:pos x="T2" y="T3"/>
                  </a:cxn>
                  <a:cxn ang="T8">
                    <a:pos x="T4" y="T5"/>
                  </a:cxn>
                </a:cxnLst>
                <a:rect l="0" t="0" r="r" b="b"/>
                <a:pathLst>
                  <a:path w="30" h="100">
                    <a:moveTo>
                      <a:pt x="0" y="0"/>
                    </a:moveTo>
                    <a:lnTo>
                      <a:pt x="0" y="0"/>
                    </a:lnTo>
                    <a:lnTo>
                      <a:pt x="3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79" name="Freeform 83"/>
              <p:cNvSpPr>
                <a:spLocks/>
              </p:cNvSpPr>
              <p:nvPr/>
            </p:nvSpPr>
            <p:spPr bwMode="auto">
              <a:xfrm>
                <a:off x="416" y="2751"/>
                <a:ext cx="50" cy="24"/>
              </a:xfrm>
              <a:custGeom>
                <a:avLst/>
                <a:gdLst>
                  <a:gd name="T0" fmla="*/ 0 w 140"/>
                  <a:gd name="T1" fmla="*/ 0 h 70"/>
                  <a:gd name="T2" fmla="*/ 0 w 140"/>
                  <a:gd name="T3" fmla="*/ 0 h 70"/>
                  <a:gd name="T4" fmla="*/ 0 w 140"/>
                  <a:gd name="T5" fmla="*/ 0 h 70"/>
                  <a:gd name="T6" fmla="*/ 0 60000 65536"/>
                  <a:gd name="T7" fmla="*/ 0 60000 65536"/>
                  <a:gd name="T8" fmla="*/ 0 60000 65536"/>
                </a:gdLst>
                <a:ahLst/>
                <a:cxnLst>
                  <a:cxn ang="T6">
                    <a:pos x="T0" y="T1"/>
                  </a:cxn>
                  <a:cxn ang="T7">
                    <a:pos x="T2" y="T3"/>
                  </a:cxn>
                  <a:cxn ang="T8">
                    <a:pos x="T4" y="T5"/>
                  </a:cxn>
                </a:cxnLst>
                <a:rect l="0" t="0" r="r" b="b"/>
                <a:pathLst>
                  <a:path w="140" h="70">
                    <a:moveTo>
                      <a:pt x="140" y="0"/>
                    </a:moveTo>
                    <a:lnTo>
                      <a:pt x="14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80" name="Freeform 84"/>
              <p:cNvSpPr>
                <a:spLocks/>
              </p:cNvSpPr>
              <p:nvPr/>
            </p:nvSpPr>
            <p:spPr bwMode="auto">
              <a:xfrm>
                <a:off x="1125" y="3044"/>
                <a:ext cx="32" cy="31"/>
              </a:xfrm>
              <a:custGeom>
                <a:avLst/>
                <a:gdLst>
                  <a:gd name="T0" fmla="*/ 0 w 90"/>
                  <a:gd name="T1" fmla="*/ 0 h 90"/>
                  <a:gd name="T2" fmla="*/ 0 w 90"/>
                  <a:gd name="T3" fmla="*/ 0 h 90"/>
                  <a:gd name="T4" fmla="*/ 0 w 90"/>
                  <a:gd name="T5" fmla="*/ 0 h 90"/>
                  <a:gd name="T6" fmla="*/ 0 60000 65536"/>
                  <a:gd name="T7" fmla="*/ 0 60000 65536"/>
                  <a:gd name="T8" fmla="*/ 0 60000 65536"/>
                </a:gdLst>
                <a:ahLst/>
                <a:cxnLst>
                  <a:cxn ang="T6">
                    <a:pos x="T0" y="T1"/>
                  </a:cxn>
                  <a:cxn ang="T7">
                    <a:pos x="T2" y="T3"/>
                  </a:cxn>
                  <a:cxn ang="T8">
                    <a:pos x="T4" y="T5"/>
                  </a:cxn>
                </a:cxnLst>
                <a:rect l="0" t="0" r="r" b="b"/>
                <a:pathLst>
                  <a:path w="90" h="90">
                    <a:moveTo>
                      <a:pt x="0" y="0"/>
                    </a:moveTo>
                    <a:lnTo>
                      <a:pt x="0" y="0"/>
                    </a:lnTo>
                    <a:lnTo>
                      <a:pt x="9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81" name="Freeform 85"/>
              <p:cNvSpPr>
                <a:spLocks/>
              </p:cNvSpPr>
              <p:nvPr/>
            </p:nvSpPr>
            <p:spPr bwMode="auto">
              <a:xfrm>
                <a:off x="803" y="1957"/>
                <a:ext cx="31"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90" y="0"/>
                    </a:moveTo>
                    <a:lnTo>
                      <a:pt x="9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82" name="Freeform 86"/>
              <p:cNvSpPr>
                <a:spLocks/>
              </p:cNvSpPr>
              <p:nvPr/>
            </p:nvSpPr>
            <p:spPr bwMode="auto">
              <a:xfrm>
                <a:off x="1277" y="2519"/>
                <a:ext cx="50" cy="10"/>
              </a:xfrm>
              <a:custGeom>
                <a:avLst/>
                <a:gdLst>
                  <a:gd name="T0" fmla="*/ 0 w 140"/>
                  <a:gd name="T1" fmla="*/ 0 h 30"/>
                  <a:gd name="T2" fmla="*/ 0 w 140"/>
                  <a:gd name="T3" fmla="*/ 0 h 30"/>
                  <a:gd name="T4" fmla="*/ 0 w 140"/>
                  <a:gd name="T5" fmla="*/ 0 h 30"/>
                  <a:gd name="T6" fmla="*/ 0 60000 65536"/>
                  <a:gd name="T7" fmla="*/ 0 60000 65536"/>
                  <a:gd name="T8" fmla="*/ 0 60000 65536"/>
                </a:gdLst>
                <a:ahLst/>
                <a:cxnLst>
                  <a:cxn ang="T6">
                    <a:pos x="T0" y="T1"/>
                  </a:cxn>
                  <a:cxn ang="T7">
                    <a:pos x="T2" y="T3"/>
                  </a:cxn>
                  <a:cxn ang="T8">
                    <a:pos x="T4" y="T5"/>
                  </a:cxn>
                </a:cxnLst>
                <a:rect l="0" t="0" r="r" b="b"/>
                <a:pathLst>
                  <a:path w="140" h="30">
                    <a:moveTo>
                      <a:pt x="0" y="30"/>
                    </a:moveTo>
                    <a:lnTo>
                      <a:pt x="0" y="3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83" name="Freeform 87"/>
              <p:cNvSpPr>
                <a:spLocks/>
              </p:cNvSpPr>
              <p:nvPr/>
            </p:nvSpPr>
            <p:spPr bwMode="auto">
              <a:xfrm>
                <a:off x="1327" y="2519"/>
                <a:ext cx="57" cy="14"/>
              </a:xfrm>
              <a:custGeom>
                <a:avLst/>
                <a:gdLst>
                  <a:gd name="T0" fmla="*/ 0 w 161"/>
                  <a:gd name="T1" fmla="*/ 0 h 40"/>
                  <a:gd name="T2" fmla="*/ 0 w 161"/>
                  <a:gd name="T3" fmla="*/ 0 h 40"/>
                  <a:gd name="T4" fmla="*/ 0 w 161"/>
                  <a:gd name="T5" fmla="*/ 0 h 40"/>
                  <a:gd name="T6" fmla="*/ 0 60000 65536"/>
                  <a:gd name="T7" fmla="*/ 0 60000 65536"/>
                  <a:gd name="T8" fmla="*/ 0 60000 65536"/>
                </a:gdLst>
                <a:ahLst/>
                <a:cxnLst>
                  <a:cxn ang="T6">
                    <a:pos x="T0" y="T1"/>
                  </a:cxn>
                  <a:cxn ang="T7">
                    <a:pos x="T2" y="T3"/>
                  </a:cxn>
                  <a:cxn ang="T8">
                    <a:pos x="T4" y="T5"/>
                  </a:cxn>
                </a:cxnLst>
                <a:rect l="0" t="0" r="r" b="b"/>
                <a:pathLst>
                  <a:path w="161" h="40">
                    <a:moveTo>
                      <a:pt x="161" y="40"/>
                    </a:moveTo>
                    <a:lnTo>
                      <a:pt x="161"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84" name="Freeform 88"/>
              <p:cNvSpPr>
                <a:spLocks/>
              </p:cNvSpPr>
              <p:nvPr/>
            </p:nvSpPr>
            <p:spPr bwMode="auto">
              <a:xfrm>
                <a:off x="1291" y="2485"/>
                <a:ext cx="36" cy="34"/>
              </a:xfrm>
              <a:custGeom>
                <a:avLst/>
                <a:gdLst>
                  <a:gd name="T0" fmla="*/ 0 w 100"/>
                  <a:gd name="T1" fmla="*/ 0 h 100"/>
                  <a:gd name="T2" fmla="*/ 0 w 100"/>
                  <a:gd name="T3" fmla="*/ 0 h 100"/>
                  <a:gd name="T4" fmla="*/ 0 w 100"/>
                  <a:gd name="T5" fmla="*/ 0 h 100"/>
                  <a:gd name="T6" fmla="*/ 0 60000 65536"/>
                  <a:gd name="T7" fmla="*/ 0 60000 65536"/>
                  <a:gd name="T8" fmla="*/ 0 60000 65536"/>
                </a:gdLst>
                <a:ahLst/>
                <a:cxnLst>
                  <a:cxn ang="T6">
                    <a:pos x="T0" y="T1"/>
                  </a:cxn>
                  <a:cxn ang="T7">
                    <a:pos x="T2" y="T3"/>
                  </a:cxn>
                  <a:cxn ang="T8">
                    <a:pos x="T4" y="T5"/>
                  </a:cxn>
                </a:cxnLst>
                <a:rect l="0" t="0" r="r" b="b"/>
                <a:pathLst>
                  <a:path w="100" h="100">
                    <a:moveTo>
                      <a:pt x="0" y="0"/>
                    </a:moveTo>
                    <a:lnTo>
                      <a:pt x="0" y="0"/>
                    </a:lnTo>
                    <a:lnTo>
                      <a:pt x="10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85" name="Freeform 89"/>
              <p:cNvSpPr>
                <a:spLocks/>
              </p:cNvSpPr>
              <p:nvPr/>
            </p:nvSpPr>
            <p:spPr bwMode="auto">
              <a:xfrm>
                <a:off x="1964" y="2345"/>
                <a:ext cx="50" cy="17"/>
              </a:xfrm>
              <a:custGeom>
                <a:avLst/>
                <a:gdLst>
                  <a:gd name="T0" fmla="*/ 0 w 140"/>
                  <a:gd name="T1" fmla="*/ 0 h 50"/>
                  <a:gd name="T2" fmla="*/ 0 w 140"/>
                  <a:gd name="T3" fmla="*/ 0 h 50"/>
                  <a:gd name="T4" fmla="*/ 0 w 140"/>
                  <a:gd name="T5" fmla="*/ 0 h 50"/>
                  <a:gd name="T6" fmla="*/ 0 60000 65536"/>
                  <a:gd name="T7" fmla="*/ 0 60000 65536"/>
                  <a:gd name="T8" fmla="*/ 0 60000 65536"/>
                </a:gdLst>
                <a:ahLst/>
                <a:cxnLst>
                  <a:cxn ang="T6">
                    <a:pos x="T0" y="T1"/>
                  </a:cxn>
                  <a:cxn ang="T7">
                    <a:pos x="T2" y="T3"/>
                  </a:cxn>
                  <a:cxn ang="T8">
                    <a:pos x="T4" y="T5"/>
                  </a:cxn>
                </a:cxnLst>
                <a:rect l="0" t="0" r="r" b="b"/>
                <a:pathLst>
                  <a:path w="140" h="50">
                    <a:moveTo>
                      <a:pt x="0" y="50"/>
                    </a:moveTo>
                    <a:lnTo>
                      <a:pt x="0" y="5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86" name="Freeform 90"/>
              <p:cNvSpPr>
                <a:spLocks/>
              </p:cNvSpPr>
              <p:nvPr/>
            </p:nvSpPr>
            <p:spPr bwMode="auto">
              <a:xfrm>
                <a:off x="399" y="2840"/>
                <a:ext cx="10" cy="54"/>
              </a:xfrm>
              <a:custGeom>
                <a:avLst/>
                <a:gdLst>
                  <a:gd name="T0" fmla="*/ 0 w 30"/>
                  <a:gd name="T1" fmla="*/ 0 h 160"/>
                  <a:gd name="T2" fmla="*/ 0 w 30"/>
                  <a:gd name="T3" fmla="*/ 0 h 160"/>
                  <a:gd name="T4" fmla="*/ 0 w 30"/>
                  <a:gd name="T5" fmla="*/ 0 h 160"/>
                  <a:gd name="T6" fmla="*/ 0 60000 65536"/>
                  <a:gd name="T7" fmla="*/ 0 60000 65536"/>
                  <a:gd name="T8" fmla="*/ 0 60000 65536"/>
                </a:gdLst>
                <a:ahLst/>
                <a:cxnLst>
                  <a:cxn ang="T6">
                    <a:pos x="T0" y="T1"/>
                  </a:cxn>
                  <a:cxn ang="T7">
                    <a:pos x="T2" y="T3"/>
                  </a:cxn>
                  <a:cxn ang="T8">
                    <a:pos x="T4" y="T5"/>
                  </a:cxn>
                </a:cxnLst>
                <a:rect l="0" t="0" r="r" b="b"/>
                <a:pathLst>
                  <a:path w="30" h="160">
                    <a:moveTo>
                      <a:pt x="30" y="0"/>
                    </a:moveTo>
                    <a:lnTo>
                      <a:pt x="30" y="0"/>
                    </a:lnTo>
                    <a:lnTo>
                      <a:pt x="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87" name="Freeform 91"/>
              <p:cNvSpPr>
                <a:spLocks/>
              </p:cNvSpPr>
              <p:nvPr/>
            </p:nvSpPr>
            <p:spPr bwMode="auto">
              <a:xfrm>
                <a:off x="2414" y="3457"/>
                <a:ext cx="7" cy="51"/>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0" y="0"/>
                    </a:moveTo>
                    <a:lnTo>
                      <a:pt x="0" y="0"/>
                    </a:lnTo>
                    <a:lnTo>
                      <a:pt x="2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88" name="Freeform 92"/>
              <p:cNvSpPr>
                <a:spLocks/>
              </p:cNvSpPr>
              <p:nvPr/>
            </p:nvSpPr>
            <p:spPr bwMode="auto">
              <a:xfrm>
                <a:off x="2421" y="3508"/>
                <a:ext cx="25" cy="41"/>
              </a:xfrm>
              <a:custGeom>
                <a:avLst/>
                <a:gdLst>
                  <a:gd name="T0" fmla="*/ 0 w 70"/>
                  <a:gd name="T1" fmla="*/ 0 h 120"/>
                  <a:gd name="T2" fmla="*/ 0 w 70"/>
                  <a:gd name="T3" fmla="*/ 0 h 120"/>
                  <a:gd name="T4" fmla="*/ 0 w 70"/>
                  <a:gd name="T5" fmla="*/ 0 h 120"/>
                  <a:gd name="T6" fmla="*/ 0 60000 65536"/>
                  <a:gd name="T7" fmla="*/ 0 60000 65536"/>
                  <a:gd name="T8" fmla="*/ 0 60000 65536"/>
                </a:gdLst>
                <a:ahLst/>
                <a:cxnLst>
                  <a:cxn ang="T6">
                    <a:pos x="T0" y="T1"/>
                  </a:cxn>
                  <a:cxn ang="T7">
                    <a:pos x="T2" y="T3"/>
                  </a:cxn>
                  <a:cxn ang="T8">
                    <a:pos x="T4" y="T5"/>
                  </a:cxn>
                </a:cxnLst>
                <a:rect l="0" t="0" r="r" b="b"/>
                <a:pathLst>
                  <a:path w="70" h="120">
                    <a:moveTo>
                      <a:pt x="70" y="120"/>
                    </a:moveTo>
                    <a:lnTo>
                      <a:pt x="7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89" name="Freeform 93"/>
              <p:cNvSpPr>
                <a:spLocks/>
              </p:cNvSpPr>
              <p:nvPr/>
            </p:nvSpPr>
            <p:spPr bwMode="auto">
              <a:xfrm>
                <a:off x="1592" y="2819"/>
                <a:ext cx="54" cy="266"/>
              </a:xfrm>
              <a:custGeom>
                <a:avLst/>
                <a:gdLst>
                  <a:gd name="T0" fmla="*/ 0 w 150"/>
                  <a:gd name="T1" fmla="*/ 0 h 780"/>
                  <a:gd name="T2" fmla="*/ 0 w 150"/>
                  <a:gd name="T3" fmla="*/ 0 h 780"/>
                  <a:gd name="T4" fmla="*/ 0 w 150"/>
                  <a:gd name="T5" fmla="*/ 0 h 780"/>
                  <a:gd name="T6" fmla="*/ 0 60000 65536"/>
                  <a:gd name="T7" fmla="*/ 0 60000 65536"/>
                  <a:gd name="T8" fmla="*/ 0 60000 65536"/>
                </a:gdLst>
                <a:ahLst/>
                <a:cxnLst>
                  <a:cxn ang="T6">
                    <a:pos x="T0" y="T1"/>
                  </a:cxn>
                  <a:cxn ang="T7">
                    <a:pos x="T2" y="T3"/>
                  </a:cxn>
                  <a:cxn ang="T8">
                    <a:pos x="T4" y="T5"/>
                  </a:cxn>
                </a:cxnLst>
                <a:rect l="0" t="0" r="r" b="b"/>
                <a:pathLst>
                  <a:path w="150" h="780">
                    <a:moveTo>
                      <a:pt x="150" y="780"/>
                    </a:moveTo>
                    <a:lnTo>
                      <a:pt x="150" y="7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90" name="Freeform 94"/>
              <p:cNvSpPr>
                <a:spLocks/>
              </p:cNvSpPr>
              <p:nvPr/>
            </p:nvSpPr>
            <p:spPr bwMode="auto">
              <a:xfrm>
                <a:off x="1592" y="2819"/>
                <a:ext cx="32" cy="24"/>
              </a:xfrm>
              <a:custGeom>
                <a:avLst/>
                <a:gdLst>
                  <a:gd name="T0" fmla="*/ 0 w 90"/>
                  <a:gd name="T1" fmla="*/ 0 h 70"/>
                  <a:gd name="T2" fmla="*/ 0 w 90"/>
                  <a:gd name="T3" fmla="*/ 0 h 70"/>
                  <a:gd name="T4" fmla="*/ 0 w 90"/>
                  <a:gd name="T5" fmla="*/ 0 h 70"/>
                  <a:gd name="T6" fmla="*/ 0 60000 65536"/>
                  <a:gd name="T7" fmla="*/ 0 60000 65536"/>
                  <a:gd name="T8" fmla="*/ 0 60000 65536"/>
                </a:gdLst>
                <a:ahLst/>
                <a:cxnLst>
                  <a:cxn ang="T6">
                    <a:pos x="T0" y="T1"/>
                  </a:cxn>
                  <a:cxn ang="T7">
                    <a:pos x="T2" y="T3"/>
                  </a:cxn>
                  <a:cxn ang="T8">
                    <a:pos x="T4" y="T5"/>
                  </a:cxn>
                </a:cxnLst>
                <a:rect l="0" t="0" r="r" b="b"/>
                <a:pathLst>
                  <a:path w="90" h="70">
                    <a:moveTo>
                      <a:pt x="90" y="70"/>
                    </a:moveTo>
                    <a:lnTo>
                      <a:pt x="9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91" name="Freeform 95"/>
              <p:cNvSpPr>
                <a:spLocks/>
              </p:cNvSpPr>
              <p:nvPr/>
            </p:nvSpPr>
            <p:spPr bwMode="auto">
              <a:xfrm>
                <a:off x="1437" y="2819"/>
                <a:ext cx="155" cy="495"/>
              </a:xfrm>
              <a:custGeom>
                <a:avLst/>
                <a:gdLst>
                  <a:gd name="T0" fmla="*/ 0 w 440"/>
                  <a:gd name="T1" fmla="*/ 0 h 1450"/>
                  <a:gd name="T2" fmla="*/ 0 w 440"/>
                  <a:gd name="T3" fmla="*/ 0 h 1450"/>
                  <a:gd name="T4" fmla="*/ 0 w 440"/>
                  <a:gd name="T5" fmla="*/ 0 h 1450"/>
                  <a:gd name="T6" fmla="*/ 0 60000 65536"/>
                  <a:gd name="T7" fmla="*/ 0 60000 65536"/>
                  <a:gd name="T8" fmla="*/ 0 60000 65536"/>
                </a:gdLst>
                <a:ahLst/>
                <a:cxnLst>
                  <a:cxn ang="T6">
                    <a:pos x="T0" y="T1"/>
                  </a:cxn>
                  <a:cxn ang="T7">
                    <a:pos x="T2" y="T3"/>
                  </a:cxn>
                  <a:cxn ang="T8">
                    <a:pos x="T4" y="T5"/>
                  </a:cxn>
                </a:cxnLst>
                <a:rect l="0" t="0" r="r" b="b"/>
                <a:pathLst>
                  <a:path w="440" h="1450">
                    <a:moveTo>
                      <a:pt x="0" y="1450"/>
                    </a:moveTo>
                    <a:lnTo>
                      <a:pt x="0" y="1450"/>
                    </a:lnTo>
                    <a:lnTo>
                      <a:pt x="4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92" name="Freeform 96"/>
              <p:cNvSpPr>
                <a:spLocks/>
              </p:cNvSpPr>
              <p:nvPr/>
            </p:nvSpPr>
            <p:spPr bwMode="auto">
              <a:xfrm>
                <a:off x="1592" y="2731"/>
                <a:ext cx="8" cy="88"/>
              </a:xfrm>
              <a:custGeom>
                <a:avLst/>
                <a:gdLst>
                  <a:gd name="T0" fmla="*/ 0 w 20"/>
                  <a:gd name="T1" fmla="*/ 0 h 260"/>
                  <a:gd name="T2" fmla="*/ 0 w 20"/>
                  <a:gd name="T3" fmla="*/ 0 h 260"/>
                  <a:gd name="T4" fmla="*/ 0 w 20"/>
                  <a:gd name="T5" fmla="*/ 0 h 260"/>
                  <a:gd name="T6" fmla="*/ 0 60000 65536"/>
                  <a:gd name="T7" fmla="*/ 0 60000 65536"/>
                  <a:gd name="T8" fmla="*/ 0 60000 65536"/>
                </a:gdLst>
                <a:ahLst/>
                <a:cxnLst>
                  <a:cxn ang="T6">
                    <a:pos x="T0" y="T1"/>
                  </a:cxn>
                  <a:cxn ang="T7">
                    <a:pos x="T2" y="T3"/>
                  </a:cxn>
                  <a:cxn ang="T8">
                    <a:pos x="T4" y="T5"/>
                  </a:cxn>
                </a:cxnLst>
                <a:rect l="0" t="0" r="r" b="b"/>
                <a:pathLst>
                  <a:path w="20" h="260">
                    <a:moveTo>
                      <a:pt x="20" y="0"/>
                    </a:moveTo>
                    <a:lnTo>
                      <a:pt x="20" y="0"/>
                    </a:lnTo>
                    <a:lnTo>
                      <a:pt x="0" y="2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93" name="Freeform 97"/>
              <p:cNvSpPr>
                <a:spLocks/>
              </p:cNvSpPr>
              <p:nvPr/>
            </p:nvSpPr>
            <p:spPr bwMode="auto">
              <a:xfrm>
                <a:off x="1802" y="2056"/>
                <a:ext cx="24" cy="37"/>
              </a:xfrm>
              <a:custGeom>
                <a:avLst/>
                <a:gdLst>
                  <a:gd name="T0" fmla="*/ 0 w 70"/>
                  <a:gd name="T1" fmla="*/ 0 h 110"/>
                  <a:gd name="T2" fmla="*/ 0 w 70"/>
                  <a:gd name="T3" fmla="*/ 0 h 110"/>
                  <a:gd name="T4" fmla="*/ 0 w 70"/>
                  <a:gd name="T5" fmla="*/ 0 h 110"/>
                  <a:gd name="T6" fmla="*/ 0 60000 65536"/>
                  <a:gd name="T7" fmla="*/ 0 60000 65536"/>
                  <a:gd name="T8" fmla="*/ 0 60000 65536"/>
                </a:gdLst>
                <a:ahLst/>
                <a:cxnLst>
                  <a:cxn ang="T6">
                    <a:pos x="T0" y="T1"/>
                  </a:cxn>
                  <a:cxn ang="T7">
                    <a:pos x="T2" y="T3"/>
                  </a:cxn>
                  <a:cxn ang="T8">
                    <a:pos x="T4" y="T5"/>
                  </a:cxn>
                </a:cxnLst>
                <a:rect l="0" t="0" r="r" b="b"/>
                <a:pathLst>
                  <a:path w="70" h="110">
                    <a:moveTo>
                      <a:pt x="0" y="110"/>
                    </a:moveTo>
                    <a:lnTo>
                      <a:pt x="0" y="11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94" name="Freeform 98"/>
              <p:cNvSpPr>
                <a:spLocks/>
              </p:cNvSpPr>
              <p:nvPr/>
            </p:nvSpPr>
            <p:spPr bwMode="auto">
              <a:xfrm>
                <a:off x="703" y="1871"/>
                <a:ext cx="54" cy="28"/>
              </a:xfrm>
              <a:custGeom>
                <a:avLst/>
                <a:gdLst>
                  <a:gd name="T0" fmla="*/ 0 w 150"/>
                  <a:gd name="T1" fmla="*/ 0 h 80"/>
                  <a:gd name="T2" fmla="*/ 0 w 150"/>
                  <a:gd name="T3" fmla="*/ 0 h 80"/>
                  <a:gd name="T4" fmla="*/ 0 w 150"/>
                  <a:gd name="T5" fmla="*/ 0 h 80"/>
                  <a:gd name="T6" fmla="*/ 0 60000 65536"/>
                  <a:gd name="T7" fmla="*/ 0 60000 65536"/>
                  <a:gd name="T8" fmla="*/ 0 60000 65536"/>
                </a:gdLst>
                <a:ahLst/>
                <a:cxnLst>
                  <a:cxn ang="T6">
                    <a:pos x="T0" y="T1"/>
                  </a:cxn>
                  <a:cxn ang="T7">
                    <a:pos x="T2" y="T3"/>
                  </a:cxn>
                  <a:cxn ang="T8">
                    <a:pos x="T4" y="T5"/>
                  </a:cxn>
                </a:cxnLst>
                <a:rect l="0" t="0" r="r" b="b"/>
                <a:pathLst>
                  <a:path w="150" h="80">
                    <a:moveTo>
                      <a:pt x="0" y="80"/>
                    </a:moveTo>
                    <a:lnTo>
                      <a:pt x="0" y="8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95" name="Freeform 99"/>
              <p:cNvSpPr>
                <a:spLocks/>
              </p:cNvSpPr>
              <p:nvPr/>
            </p:nvSpPr>
            <p:spPr bwMode="auto">
              <a:xfrm>
                <a:off x="757" y="1854"/>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150" y="0"/>
                    </a:moveTo>
                    <a:lnTo>
                      <a:pt x="1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96" name="Freeform 100"/>
              <p:cNvSpPr>
                <a:spLocks/>
              </p:cNvSpPr>
              <p:nvPr/>
            </p:nvSpPr>
            <p:spPr bwMode="auto">
              <a:xfrm>
                <a:off x="1440" y="3464"/>
                <a:ext cx="4"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10" y="150"/>
                    </a:moveTo>
                    <a:lnTo>
                      <a:pt x="1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97" name="Freeform 101"/>
              <p:cNvSpPr>
                <a:spLocks/>
              </p:cNvSpPr>
              <p:nvPr/>
            </p:nvSpPr>
            <p:spPr bwMode="auto">
              <a:xfrm>
                <a:off x="1440" y="3412"/>
                <a:ext cx="7" cy="52"/>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20" y="0"/>
                    </a:moveTo>
                    <a:lnTo>
                      <a:pt x="2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98" name="Freeform 102"/>
              <p:cNvSpPr>
                <a:spLocks/>
              </p:cNvSpPr>
              <p:nvPr/>
            </p:nvSpPr>
            <p:spPr bwMode="auto">
              <a:xfrm>
                <a:off x="527" y="2853"/>
                <a:ext cx="35" cy="45"/>
              </a:xfrm>
              <a:custGeom>
                <a:avLst/>
                <a:gdLst>
                  <a:gd name="T0" fmla="*/ 0 w 100"/>
                  <a:gd name="T1" fmla="*/ 0 h 130"/>
                  <a:gd name="T2" fmla="*/ 0 w 100"/>
                  <a:gd name="T3" fmla="*/ 0 h 130"/>
                  <a:gd name="T4" fmla="*/ 0 w 100"/>
                  <a:gd name="T5" fmla="*/ 0 h 130"/>
                  <a:gd name="T6" fmla="*/ 0 60000 65536"/>
                  <a:gd name="T7" fmla="*/ 0 60000 65536"/>
                  <a:gd name="T8" fmla="*/ 0 60000 65536"/>
                </a:gdLst>
                <a:ahLst/>
                <a:cxnLst>
                  <a:cxn ang="T6">
                    <a:pos x="T0" y="T1"/>
                  </a:cxn>
                  <a:cxn ang="T7">
                    <a:pos x="T2" y="T3"/>
                  </a:cxn>
                  <a:cxn ang="T8">
                    <a:pos x="T4" y="T5"/>
                  </a:cxn>
                </a:cxnLst>
                <a:rect l="0" t="0" r="r" b="b"/>
                <a:pathLst>
                  <a:path w="100" h="130">
                    <a:moveTo>
                      <a:pt x="100" y="0"/>
                    </a:moveTo>
                    <a:lnTo>
                      <a:pt x="10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99" name="Freeform 103"/>
              <p:cNvSpPr>
                <a:spLocks/>
              </p:cNvSpPr>
              <p:nvPr/>
            </p:nvSpPr>
            <p:spPr bwMode="auto">
              <a:xfrm>
                <a:off x="955" y="3228"/>
                <a:ext cx="14" cy="34"/>
              </a:xfrm>
              <a:custGeom>
                <a:avLst/>
                <a:gdLst>
                  <a:gd name="T0" fmla="*/ 0 w 40"/>
                  <a:gd name="T1" fmla="*/ 0 h 100"/>
                  <a:gd name="T2" fmla="*/ 0 w 40"/>
                  <a:gd name="T3" fmla="*/ 0 h 100"/>
                  <a:gd name="T4" fmla="*/ 0 w 40"/>
                  <a:gd name="T5" fmla="*/ 0 h 100"/>
                  <a:gd name="T6" fmla="*/ 0 60000 65536"/>
                  <a:gd name="T7" fmla="*/ 0 60000 65536"/>
                  <a:gd name="T8" fmla="*/ 0 60000 65536"/>
                </a:gdLst>
                <a:ahLst/>
                <a:cxnLst>
                  <a:cxn ang="T6">
                    <a:pos x="T0" y="T1"/>
                  </a:cxn>
                  <a:cxn ang="T7">
                    <a:pos x="T2" y="T3"/>
                  </a:cxn>
                  <a:cxn ang="T8">
                    <a:pos x="T4" y="T5"/>
                  </a:cxn>
                </a:cxnLst>
                <a:rect l="0" t="0" r="r" b="b"/>
                <a:pathLst>
                  <a:path w="40" h="100">
                    <a:moveTo>
                      <a:pt x="0" y="0"/>
                    </a:moveTo>
                    <a:lnTo>
                      <a:pt x="0" y="0"/>
                    </a:lnTo>
                    <a:lnTo>
                      <a:pt x="4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00" name="Freeform 104"/>
              <p:cNvSpPr>
                <a:spLocks/>
              </p:cNvSpPr>
              <p:nvPr/>
            </p:nvSpPr>
            <p:spPr bwMode="auto">
              <a:xfrm>
                <a:off x="1444" y="2581"/>
                <a:ext cx="32" cy="10"/>
              </a:xfrm>
              <a:custGeom>
                <a:avLst/>
                <a:gdLst>
                  <a:gd name="T0" fmla="*/ 0 w 90"/>
                  <a:gd name="T1" fmla="*/ 0 h 30"/>
                  <a:gd name="T2" fmla="*/ 0 w 90"/>
                  <a:gd name="T3" fmla="*/ 0 h 30"/>
                  <a:gd name="T4" fmla="*/ 0 w 90"/>
                  <a:gd name="T5" fmla="*/ 0 h 30"/>
                  <a:gd name="T6" fmla="*/ 0 60000 65536"/>
                  <a:gd name="T7" fmla="*/ 0 60000 65536"/>
                  <a:gd name="T8" fmla="*/ 0 60000 65536"/>
                </a:gdLst>
                <a:ahLst/>
                <a:cxnLst>
                  <a:cxn ang="T6">
                    <a:pos x="T0" y="T1"/>
                  </a:cxn>
                  <a:cxn ang="T7">
                    <a:pos x="T2" y="T3"/>
                  </a:cxn>
                  <a:cxn ang="T8">
                    <a:pos x="T4" y="T5"/>
                  </a:cxn>
                </a:cxnLst>
                <a:rect l="0" t="0" r="r" b="b"/>
                <a:pathLst>
                  <a:path w="90" h="30">
                    <a:moveTo>
                      <a:pt x="90" y="0"/>
                    </a:moveTo>
                    <a:lnTo>
                      <a:pt x="9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01" name="Freeform 105"/>
              <p:cNvSpPr>
                <a:spLocks/>
              </p:cNvSpPr>
              <p:nvPr/>
            </p:nvSpPr>
            <p:spPr bwMode="auto">
              <a:xfrm>
                <a:off x="1369" y="2574"/>
                <a:ext cx="43" cy="13"/>
              </a:xfrm>
              <a:custGeom>
                <a:avLst/>
                <a:gdLst>
                  <a:gd name="T0" fmla="*/ 0 w 120"/>
                  <a:gd name="T1" fmla="*/ 0 h 40"/>
                  <a:gd name="T2" fmla="*/ 0 w 120"/>
                  <a:gd name="T3" fmla="*/ 0 h 40"/>
                  <a:gd name="T4" fmla="*/ 0 w 120"/>
                  <a:gd name="T5" fmla="*/ 0 h 40"/>
                  <a:gd name="T6" fmla="*/ 0 60000 65536"/>
                  <a:gd name="T7" fmla="*/ 0 60000 65536"/>
                  <a:gd name="T8" fmla="*/ 0 60000 65536"/>
                </a:gdLst>
                <a:ahLst/>
                <a:cxnLst>
                  <a:cxn ang="T6">
                    <a:pos x="T0" y="T1"/>
                  </a:cxn>
                  <a:cxn ang="T7">
                    <a:pos x="T2" y="T3"/>
                  </a:cxn>
                  <a:cxn ang="T8">
                    <a:pos x="T4" y="T5"/>
                  </a:cxn>
                </a:cxnLst>
                <a:rect l="0" t="0" r="r" b="b"/>
                <a:pathLst>
                  <a:path w="120" h="40">
                    <a:moveTo>
                      <a:pt x="120" y="0"/>
                    </a:moveTo>
                    <a:lnTo>
                      <a:pt x="12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02" name="Freeform 106"/>
              <p:cNvSpPr>
                <a:spLocks/>
              </p:cNvSpPr>
              <p:nvPr/>
            </p:nvSpPr>
            <p:spPr bwMode="auto">
              <a:xfrm>
                <a:off x="1072" y="3020"/>
                <a:ext cx="35" cy="7"/>
              </a:xfrm>
              <a:custGeom>
                <a:avLst/>
                <a:gdLst>
                  <a:gd name="T0" fmla="*/ 0 w 100"/>
                  <a:gd name="T1" fmla="*/ 0 h 20"/>
                  <a:gd name="T2" fmla="*/ 0 w 100"/>
                  <a:gd name="T3" fmla="*/ 0 h 20"/>
                  <a:gd name="T4" fmla="*/ 0 w 100"/>
                  <a:gd name="T5" fmla="*/ 0 h 20"/>
                  <a:gd name="T6" fmla="*/ 0 60000 65536"/>
                  <a:gd name="T7" fmla="*/ 0 60000 65536"/>
                  <a:gd name="T8" fmla="*/ 0 60000 65536"/>
                </a:gdLst>
                <a:ahLst/>
                <a:cxnLst>
                  <a:cxn ang="T6">
                    <a:pos x="T0" y="T1"/>
                  </a:cxn>
                  <a:cxn ang="T7">
                    <a:pos x="T2" y="T3"/>
                  </a:cxn>
                  <a:cxn ang="T8">
                    <a:pos x="T4" y="T5"/>
                  </a:cxn>
                </a:cxnLst>
                <a:rect l="0" t="0" r="r" b="b"/>
                <a:pathLst>
                  <a:path w="100" h="20">
                    <a:moveTo>
                      <a:pt x="100" y="0"/>
                    </a:moveTo>
                    <a:lnTo>
                      <a:pt x="100" y="0"/>
                    </a:lnTo>
                    <a:lnTo>
                      <a:pt x="0" y="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03" name="Freeform 107"/>
              <p:cNvSpPr>
                <a:spLocks/>
              </p:cNvSpPr>
              <p:nvPr/>
            </p:nvSpPr>
            <p:spPr bwMode="auto">
              <a:xfrm>
                <a:off x="1628" y="1708"/>
                <a:ext cx="32" cy="24"/>
              </a:xfrm>
              <a:custGeom>
                <a:avLst/>
                <a:gdLst>
                  <a:gd name="T0" fmla="*/ 0 w 90"/>
                  <a:gd name="T1" fmla="*/ 0 h 70"/>
                  <a:gd name="T2" fmla="*/ 0 w 90"/>
                  <a:gd name="T3" fmla="*/ 0 h 70"/>
                  <a:gd name="T4" fmla="*/ 0 w 90"/>
                  <a:gd name="T5" fmla="*/ 0 h 70"/>
                  <a:gd name="T6" fmla="*/ 0 60000 65536"/>
                  <a:gd name="T7" fmla="*/ 0 60000 65536"/>
                  <a:gd name="T8" fmla="*/ 0 60000 65536"/>
                </a:gdLst>
                <a:ahLst/>
                <a:cxnLst>
                  <a:cxn ang="T6">
                    <a:pos x="T0" y="T1"/>
                  </a:cxn>
                  <a:cxn ang="T7">
                    <a:pos x="T2" y="T3"/>
                  </a:cxn>
                  <a:cxn ang="T8">
                    <a:pos x="T4" y="T5"/>
                  </a:cxn>
                </a:cxnLst>
                <a:rect l="0" t="0" r="r" b="b"/>
                <a:pathLst>
                  <a:path w="90" h="70">
                    <a:moveTo>
                      <a:pt x="0" y="0"/>
                    </a:moveTo>
                    <a:lnTo>
                      <a:pt x="0" y="0"/>
                    </a:lnTo>
                    <a:lnTo>
                      <a:pt x="9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04" name="Freeform 108"/>
              <p:cNvSpPr>
                <a:spLocks/>
              </p:cNvSpPr>
              <p:nvPr/>
            </p:nvSpPr>
            <p:spPr bwMode="auto">
              <a:xfrm>
                <a:off x="1660" y="1694"/>
                <a:ext cx="14" cy="38"/>
              </a:xfrm>
              <a:custGeom>
                <a:avLst/>
                <a:gdLst>
                  <a:gd name="T0" fmla="*/ 0 w 40"/>
                  <a:gd name="T1" fmla="*/ 0 h 110"/>
                  <a:gd name="T2" fmla="*/ 0 w 40"/>
                  <a:gd name="T3" fmla="*/ 0 h 110"/>
                  <a:gd name="T4" fmla="*/ 0 w 40"/>
                  <a:gd name="T5" fmla="*/ 0 h 110"/>
                  <a:gd name="T6" fmla="*/ 0 60000 65536"/>
                  <a:gd name="T7" fmla="*/ 0 60000 65536"/>
                  <a:gd name="T8" fmla="*/ 0 60000 65536"/>
                </a:gdLst>
                <a:ahLst/>
                <a:cxnLst>
                  <a:cxn ang="T6">
                    <a:pos x="T0" y="T1"/>
                  </a:cxn>
                  <a:cxn ang="T7">
                    <a:pos x="T2" y="T3"/>
                  </a:cxn>
                  <a:cxn ang="T8">
                    <a:pos x="T4" y="T5"/>
                  </a:cxn>
                </a:cxnLst>
                <a:rect l="0" t="0" r="r" b="b"/>
                <a:pathLst>
                  <a:path w="40" h="110">
                    <a:moveTo>
                      <a:pt x="40" y="0"/>
                    </a:moveTo>
                    <a:lnTo>
                      <a:pt x="4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05" name="Freeform 109"/>
              <p:cNvSpPr>
                <a:spLocks/>
              </p:cNvSpPr>
              <p:nvPr/>
            </p:nvSpPr>
            <p:spPr bwMode="auto">
              <a:xfrm>
                <a:off x="1635" y="1684"/>
                <a:ext cx="25" cy="48"/>
              </a:xfrm>
              <a:custGeom>
                <a:avLst/>
                <a:gdLst>
                  <a:gd name="T0" fmla="*/ 0 w 70"/>
                  <a:gd name="T1" fmla="*/ 0 h 140"/>
                  <a:gd name="T2" fmla="*/ 0 w 70"/>
                  <a:gd name="T3" fmla="*/ 0 h 140"/>
                  <a:gd name="T4" fmla="*/ 0 w 70"/>
                  <a:gd name="T5" fmla="*/ 0 h 140"/>
                  <a:gd name="T6" fmla="*/ 0 60000 65536"/>
                  <a:gd name="T7" fmla="*/ 0 60000 65536"/>
                  <a:gd name="T8" fmla="*/ 0 60000 65536"/>
                </a:gdLst>
                <a:ahLst/>
                <a:cxnLst>
                  <a:cxn ang="T6">
                    <a:pos x="T0" y="T1"/>
                  </a:cxn>
                  <a:cxn ang="T7">
                    <a:pos x="T2" y="T3"/>
                  </a:cxn>
                  <a:cxn ang="T8">
                    <a:pos x="T4" y="T5"/>
                  </a:cxn>
                </a:cxnLst>
                <a:rect l="0" t="0" r="r" b="b"/>
                <a:pathLst>
                  <a:path w="70" h="140">
                    <a:moveTo>
                      <a:pt x="0" y="0"/>
                    </a:moveTo>
                    <a:lnTo>
                      <a:pt x="0" y="0"/>
                    </a:lnTo>
                    <a:lnTo>
                      <a:pt x="7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06" name="Freeform 110"/>
              <p:cNvSpPr>
                <a:spLocks/>
              </p:cNvSpPr>
              <p:nvPr/>
            </p:nvSpPr>
            <p:spPr bwMode="auto">
              <a:xfrm>
                <a:off x="1660" y="1732"/>
                <a:ext cx="14" cy="37"/>
              </a:xfrm>
              <a:custGeom>
                <a:avLst/>
                <a:gdLst>
                  <a:gd name="T0" fmla="*/ 0 w 40"/>
                  <a:gd name="T1" fmla="*/ 0 h 110"/>
                  <a:gd name="T2" fmla="*/ 0 w 40"/>
                  <a:gd name="T3" fmla="*/ 0 h 110"/>
                  <a:gd name="T4" fmla="*/ 0 w 40"/>
                  <a:gd name="T5" fmla="*/ 0 h 110"/>
                  <a:gd name="T6" fmla="*/ 0 60000 65536"/>
                  <a:gd name="T7" fmla="*/ 0 60000 65536"/>
                  <a:gd name="T8" fmla="*/ 0 60000 65536"/>
                </a:gdLst>
                <a:ahLst/>
                <a:cxnLst>
                  <a:cxn ang="T6">
                    <a:pos x="T0" y="T1"/>
                  </a:cxn>
                  <a:cxn ang="T7">
                    <a:pos x="T2" y="T3"/>
                  </a:cxn>
                  <a:cxn ang="T8">
                    <a:pos x="T4" y="T5"/>
                  </a:cxn>
                </a:cxnLst>
                <a:rect l="0" t="0" r="r" b="b"/>
                <a:pathLst>
                  <a:path w="40" h="110">
                    <a:moveTo>
                      <a:pt x="40" y="110"/>
                    </a:moveTo>
                    <a:lnTo>
                      <a:pt x="4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07" name="Freeform 111"/>
              <p:cNvSpPr>
                <a:spLocks/>
              </p:cNvSpPr>
              <p:nvPr/>
            </p:nvSpPr>
            <p:spPr bwMode="auto">
              <a:xfrm>
                <a:off x="1745" y="1663"/>
                <a:ext cx="28" cy="41"/>
              </a:xfrm>
              <a:custGeom>
                <a:avLst/>
                <a:gdLst>
                  <a:gd name="T0" fmla="*/ 0 w 81"/>
                  <a:gd name="T1" fmla="*/ 0 h 120"/>
                  <a:gd name="T2" fmla="*/ 0 w 81"/>
                  <a:gd name="T3" fmla="*/ 0 h 120"/>
                  <a:gd name="T4" fmla="*/ 0 w 81"/>
                  <a:gd name="T5" fmla="*/ 0 h 120"/>
                  <a:gd name="T6" fmla="*/ 0 60000 65536"/>
                  <a:gd name="T7" fmla="*/ 0 60000 65536"/>
                  <a:gd name="T8" fmla="*/ 0 60000 65536"/>
                </a:gdLst>
                <a:ahLst/>
                <a:cxnLst>
                  <a:cxn ang="T6">
                    <a:pos x="T0" y="T1"/>
                  </a:cxn>
                  <a:cxn ang="T7">
                    <a:pos x="T2" y="T3"/>
                  </a:cxn>
                  <a:cxn ang="T8">
                    <a:pos x="T4" y="T5"/>
                  </a:cxn>
                </a:cxnLst>
                <a:rect l="0" t="0" r="r" b="b"/>
                <a:pathLst>
                  <a:path w="81" h="120">
                    <a:moveTo>
                      <a:pt x="81" y="120"/>
                    </a:moveTo>
                    <a:lnTo>
                      <a:pt x="81"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08" name="Freeform 112"/>
              <p:cNvSpPr>
                <a:spLocks/>
              </p:cNvSpPr>
              <p:nvPr/>
            </p:nvSpPr>
            <p:spPr bwMode="auto">
              <a:xfrm>
                <a:off x="1741" y="1609"/>
                <a:ext cx="4" cy="54"/>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0"/>
                    </a:moveTo>
                    <a:lnTo>
                      <a:pt x="0" y="0"/>
                    </a:lnTo>
                    <a:lnTo>
                      <a:pt x="1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09" name="Freeform 113"/>
              <p:cNvSpPr>
                <a:spLocks/>
              </p:cNvSpPr>
              <p:nvPr/>
            </p:nvSpPr>
            <p:spPr bwMode="auto">
              <a:xfrm>
                <a:off x="1217" y="2393"/>
                <a:ext cx="39" cy="17"/>
              </a:xfrm>
              <a:custGeom>
                <a:avLst/>
                <a:gdLst>
                  <a:gd name="T0" fmla="*/ 0 w 110"/>
                  <a:gd name="T1" fmla="*/ 0 h 50"/>
                  <a:gd name="T2" fmla="*/ 0 w 110"/>
                  <a:gd name="T3" fmla="*/ 0 h 50"/>
                  <a:gd name="T4" fmla="*/ 0 w 110"/>
                  <a:gd name="T5" fmla="*/ 0 h 50"/>
                  <a:gd name="T6" fmla="*/ 0 60000 65536"/>
                  <a:gd name="T7" fmla="*/ 0 60000 65536"/>
                  <a:gd name="T8" fmla="*/ 0 60000 65536"/>
                </a:gdLst>
                <a:ahLst/>
                <a:cxnLst>
                  <a:cxn ang="T6">
                    <a:pos x="T0" y="T1"/>
                  </a:cxn>
                  <a:cxn ang="T7">
                    <a:pos x="T2" y="T3"/>
                  </a:cxn>
                  <a:cxn ang="T8">
                    <a:pos x="T4" y="T5"/>
                  </a:cxn>
                </a:cxnLst>
                <a:rect l="0" t="0" r="r" b="b"/>
                <a:pathLst>
                  <a:path w="110" h="50">
                    <a:moveTo>
                      <a:pt x="110" y="50"/>
                    </a:moveTo>
                    <a:lnTo>
                      <a:pt x="11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10" name="Freeform 114"/>
              <p:cNvSpPr>
                <a:spLocks/>
              </p:cNvSpPr>
              <p:nvPr/>
            </p:nvSpPr>
            <p:spPr bwMode="auto">
              <a:xfrm>
                <a:off x="1476" y="2557"/>
                <a:ext cx="7" cy="24"/>
              </a:xfrm>
              <a:custGeom>
                <a:avLst/>
                <a:gdLst>
                  <a:gd name="T0" fmla="*/ 0 w 20"/>
                  <a:gd name="T1" fmla="*/ 0 h 70"/>
                  <a:gd name="T2" fmla="*/ 0 w 20"/>
                  <a:gd name="T3" fmla="*/ 0 h 70"/>
                  <a:gd name="T4" fmla="*/ 0 w 20"/>
                  <a:gd name="T5" fmla="*/ 0 h 70"/>
                  <a:gd name="T6" fmla="*/ 0 60000 65536"/>
                  <a:gd name="T7" fmla="*/ 0 60000 65536"/>
                  <a:gd name="T8" fmla="*/ 0 60000 65536"/>
                </a:gdLst>
                <a:ahLst/>
                <a:cxnLst>
                  <a:cxn ang="T6">
                    <a:pos x="T0" y="T1"/>
                  </a:cxn>
                  <a:cxn ang="T7">
                    <a:pos x="T2" y="T3"/>
                  </a:cxn>
                  <a:cxn ang="T8">
                    <a:pos x="T4" y="T5"/>
                  </a:cxn>
                </a:cxnLst>
                <a:rect l="0" t="0" r="r" b="b"/>
                <a:pathLst>
                  <a:path w="20" h="70">
                    <a:moveTo>
                      <a:pt x="20" y="0"/>
                    </a:moveTo>
                    <a:lnTo>
                      <a:pt x="2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11" name="Freeform 115"/>
              <p:cNvSpPr>
                <a:spLocks/>
              </p:cNvSpPr>
              <p:nvPr/>
            </p:nvSpPr>
            <p:spPr bwMode="auto">
              <a:xfrm>
                <a:off x="1075" y="1534"/>
                <a:ext cx="43" cy="10"/>
              </a:xfrm>
              <a:custGeom>
                <a:avLst/>
                <a:gdLst>
                  <a:gd name="T0" fmla="*/ 0 w 120"/>
                  <a:gd name="T1" fmla="*/ 0 h 30"/>
                  <a:gd name="T2" fmla="*/ 0 w 120"/>
                  <a:gd name="T3" fmla="*/ 0 h 30"/>
                  <a:gd name="T4" fmla="*/ 0 w 120"/>
                  <a:gd name="T5" fmla="*/ 0 h 30"/>
                  <a:gd name="T6" fmla="*/ 0 60000 65536"/>
                  <a:gd name="T7" fmla="*/ 0 60000 65536"/>
                  <a:gd name="T8" fmla="*/ 0 60000 65536"/>
                </a:gdLst>
                <a:ahLst/>
                <a:cxnLst>
                  <a:cxn ang="T6">
                    <a:pos x="T0" y="T1"/>
                  </a:cxn>
                  <a:cxn ang="T7">
                    <a:pos x="T2" y="T3"/>
                  </a:cxn>
                  <a:cxn ang="T8">
                    <a:pos x="T4" y="T5"/>
                  </a:cxn>
                </a:cxnLst>
                <a:rect l="0" t="0" r="r" b="b"/>
                <a:pathLst>
                  <a:path w="120" h="30">
                    <a:moveTo>
                      <a:pt x="120" y="0"/>
                    </a:moveTo>
                    <a:lnTo>
                      <a:pt x="12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12" name="Freeform 116"/>
              <p:cNvSpPr>
                <a:spLocks/>
              </p:cNvSpPr>
              <p:nvPr/>
            </p:nvSpPr>
            <p:spPr bwMode="auto">
              <a:xfrm>
                <a:off x="1026" y="1544"/>
                <a:ext cx="49" cy="24"/>
              </a:xfrm>
              <a:custGeom>
                <a:avLst/>
                <a:gdLst>
                  <a:gd name="T0" fmla="*/ 0 w 140"/>
                  <a:gd name="T1" fmla="*/ 0 h 70"/>
                  <a:gd name="T2" fmla="*/ 0 w 140"/>
                  <a:gd name="T3" fmla="*/ 0 h 70"/>
                  <a:gd name="T4" fmla="*/ 0 w 140"/>
                  <a:gd name="T5" fmla="*/ 0 h 70"/>
                  <a:gd name="T6" fmla="*/ 0 60000 65536"/>
                  <a:gd name="T7" fmla="*/ 0 60000 65536"/>
                  <a:gd name="T8" fmla="*/ 0 60000 65536"/>
                </a:gdLst>
                <a:ahLst/>
                <a:cxnLst>
                  <a:cxn ang="T6">
                    <a:pos x="T0" y="T1"/>
                  </a:cxn>
                  <a:cxn ang="T7">
                    <a:pos x="T2" y="T3"/>
                  </a:cxn>
                  <a:cxn ang="T8">
                    <a:pos x="T4" y="T5"/>
                  </a:cxn>
                </a:cxnLst>
                <a:rect l="0" t="0" r="r" b="b"/>
                <a:pathLst>
                  <a:path w="140" h="70">
                    <a:moveTo>
                      <a:pt x="0" y="70"/>
                    </a:moveTo>
                    <a:lnTo>
                      <a:pt x="0" y="7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13" name="Freeform 117"/>
              <p:cNvSpPr>
                <a:spLocks/>
              </p:cNvSpPr>
              <p:nvPr/>
            </p:nvSpPr>
            <p:spPr bwMode="auto">
              <a:xfrm>
                <a:off x="1075" y="1496"/>
                <a:ext cx="32" cy="48"/>
              </a:xfrm>
              <a:custGeom>
                <a:avLst/>
                <a:gdLst>
                  <a:gd name="T0" fmla="*/ 0 w 90"/>
                  <a:gd name="T1" fmla="*/ 0 h 140"/>
                  <a:gd name="T2" fmla="*/ 0 w 90"/>
                  <a:gd name="T3" fmla="*/ 0 h 140"/>
                  <a:gd name="T4" fmla="*/ 0 w 90"/>
                  <a:gd name="T5" fmla="*/ 0 h 140"/>
                  <a:gd name="T6" fmla="*/ 0 60000 65536"/>
                  <a:gd name="T7" fmla="*/ 0 60000 65536"/>
                  <a:gd name="T8" fmla="*/ 0 60000 65536"/>
                </a:gdLst>
                <a:ahLst/>
                <a:cxnLst>
                  <a:cxn ang="T6">
                    <a:pos x="T0" y="T1"/>
                  </a:cxn>
                  <a:cxn ang="T7">
                    <a:pos x="T2" y="T3"/>
                  </a:cxn>
                  <a:cxn ang="T8">
                    <a:pos x="T4" y="T5"/>
                  </a:cxn>
                </a:cxnLst>
                <a:rect l="0" t="0" r="r" b="b"/>
                <a:pathLst>
                  <a:path w="90" h="140">
                    <a:moveTo>
                      <a:pt x="90" y="0"/>
                    </a:moveTo>
                    <a:lnTo>
                      <a:pt x="9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14" name="Freeform 118"/>
              <p:cNvSpPr>
                <a:spLocks/>
              </p:cNvSpPr>
              <p:nvPr/>
            </p:nvSpPr>
            <p:spPr bwMode="auto">
              <a:xfrm>
                <a:off x="983" y="1466"/>
                <a:ext cx="15" cy="51"/>
              </a:xfrm>
              <a:custGeom>
                <a:avLst/>
                <a:gdLst>
                  <a:gd name="T0" fmla="*/ 0 w 40"/>
                  <a:gd name="T1" fmla="*/ 0 h 150"/>
                  <a:gd name="T2" fmla="*/ 0 w 40"/>
                  <a:gd name="T3" fmla="*/ 0 h 150"/>
                  <a:gd name="T4" fmla="*/ 0 w 40"/>
                  <a:gd name="T5" fmla="*/ 0 h 150"/>
                  <a:gd name="T6" fmla="*/ 0 60000 65536"/>
                  <a:gd name="T7" fmla="*/ 0 60000 65536"/>
                  <a:gd name="T8" fmla="*/ 0 60000 65536"/>
                </a:gdLst>
                <a:ahLst/>
                <a:cxnLst>
                  <a:cxn ang="T6">
                    <a:pos x="T0" y="T1"/>
                  </a:cxn>
                  <a:cxn ang="T7">
                    <a:pos x="T2" y="T3"/>
                  </a:cxn>
                  <a:cxn ang="T8">
                    <a:pos x="T4" y="T5"/>
                  </a:cxn>
                </a:cxnLst>
                <a:rect l="0" t="0" r="r" b="b"/>
                <a:pathLst>
                  <a:path w="40" h="150">
                    <a:moveTo>
                      <a:pt x="0" y="150"/>
                    </a:moveTo>
                    <a:lnTo>
                      <a:pt x="0" y="15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15" name="Freeform 119"/>
              <p:cNvSpPr>
                <a:spLocks/>
              </p:cNvSpPr>
              <p:nvPr/>
            </p:nvSpPr>
            <p:spPr bwMode="auto">
              <a:xfrm>
                <a:off x="998" y="1415"/>
                <a:ext cx="10" cy="51"/>
              </a:xfrm>
              <a:custGeom>
                <a:avLst/>
                <a:gdLst>
                  <a:gd name="T0" fmla="*/ 0 w 30"/>
                  <a:gd name="T1" fmla="*/ 0 h 150"/>
                  <a:gd name="T2" fmla="*/ 0 w 30"/>
                  <a:gd name="T3" fmla="*/ 0 h 150"/>
                  <a:gd name="T4" fmla="*/ 0 w 30"/>
                  <a:gd name="T5" fmla="*/ 0 h 150"/>
                  <a:gd name="T6" fmla="*/ 0 60000 65536"/>
                  <a:gd name="T7" fmla="*/ 0 60000 65536"/>
                  <a:gd name="T8" fmla="*/ 0 60000 65536"/>
                </a:gdLst>
                <a:ahLst/>
                <a:cxnLst>
                  <a:cxn ang="T6">
                    <a:pos x="T0" y="T1"/>
                  </a:cxn>
                  <a:cxn ang="T7">
                    <a:pos x="T2" y="T3"/>
                  </a:cxn>
                  <a:cxn ang="T8">
                    <a:pos x="T4" y="T5"/>
                  </a:cxn>
                </a:cxnLst>
                <a:rect l="0" t="0" r="r" b="b"/>
                <a:pathLst>
                  <a:path w="30" h="150">
                    <a:moveTo>
                      <a:pt x="30" y="0"/>
                    </a:moveTo>
                    <a:lnTo>
                      <a:pt x="3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16" name="Freeform 120"/>
              <p:cNvSpPr>
                <a:spLocks/>
              </p:cNvSpPr>
              <p:nvPr/>
            </p:nvSpPr>
            <p:spPr bwMode="auto">
              <a:xfrm>
                <a:off x="399" y="2700"/>
                <a:ext cx="39" cy="10"/>
              </a:xfrm>
              <a:custGeom>
                <a:avLst/>
                <a:gdLst>
                  <a:gd name="T0" fmla="*/ 0 w 110"/>
                  <a:gd name="T1" fmla="*/ 0 h 30"/>
                  <a:gd name="T2" fmla="*/ 0 w 110"/>
                  <a:gd name="T3" fmla="*/ 0 h 30"/>
                  <a:gd name="T4" fmla="*/ 0 w 110"/>
                  <a:gd name="T5" fmla="*/ 0 h 30"/>
                  <a:gd name="T6" fmla="*/ 0 60000 65536"/>
                  <a:gd name="T7" fmla="*/ 0 60000 65536"/>
                  <a:gd name="T8" fmla="*/ 0 60000 65536"/>
                </a:gdLst>
                <a:ahLst/>
                <a:cxnLst>
                  <a:cxn ang="T6">
                    <a:pos x="T0" y="T1"/>
                  </a:cxn>
                  <a:cxn ang="T7">
                    <a:pos x="T2" y="T3"/>
                  </a:cxn>
                  <a:cxn ang="T8">
                    <a:pos x="T4" y="T5"/>
                  </a:cxn>
                </a:cxnLst>
                <a:rect l="0" t="0" r="r" b="b"/>
                <a:pathLst>
                  <a:path w="110" h="30">
                    <a:moveTo>
                      <a:pt x="110" y="30"/>
                    </a:moveTo>
                    <a:lnTo>
                      <a:pt x="11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17" name="Freeform 121"/>
              <p:cNvSpPr>
                <a:spLocks/>
              </p:cNvSpPr>
              <p:nvPr/>
            </p:nvSpPr>
            <p:spPr bwMode="auto">
              <a:xfrm>
                <a:off x="1366" y="2519"/>
                <a:ext cx="49" cy="17"/>
              </a:xfrm>
              <a:custGeom>
                <a:avLst/>
                <a:gdLst>
                  <a:gd name="T0" fmla="*/ 0 w 140"/>
                  <a:gd name="T1" fmla="*/ 0 h 50"/>
                  <a:gd name="T2" fmla="*/ 0 w 140"/>
                  <a:gd name="T3" fmla="*/ 0 h 50"/>
                  <a:gd name="T4" fmla="*/ 0 w 140"/>
                  <a:gd name="T5" fmla="*/ 0 h 50"/>
                  <a:gd name="T6" fmla="*/ 0 60000 65536"/>
                  <a:gd name="T7" fmla="*/ 0 60000 65536"/>
                  <a:gd name="T8" fmla="*/ 0 60000 65536"/>
                </a:gdLst>
                <a:ahLst/>
                <a:cxnLst>
                  <a:cxn ang="T6">
                    <a:pos x="T0" y="T1"/>
                  </a:cxn>
                  <a:cxn ang="T7">
                    <a:pos x="T2" y="T3"/>
                  </a:cxn>
                  <a:cxn ang="T8">
                    <a:pos x="T4" y="T5"/>
                  </a:cxn>
                </a:cxnLst>
                <a:rect l="0" t="0" r="r" b="b"/>
                <a:pathLst>
                  <a:path w="140" h="50">
                    <a:moveTo>
                      <a:pt x="140" y="0"/>
                    </a:moveTo>
                    <a:lnTo>
                      <a:pt x="14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18" name="Freeform 122"/>
              <p:cNvSpPr>
                <a:spLocks/>
              </p:cNvSpPr>
              <p:nvPr/>
            </p:nvSpPr>
            <p:spPr bwMode="auto">
              <a:xfrm>
                <a:off x="1904" y="2352"/>
                <a:ext cx="25" cy="38"/>
              </a:xfrm>
              <a:custGeom>
                <a:avLst/>
                <a:gdLst>
                  <a:gd name="T0" fmla="*/ 0 w 70"/>
                  <a:gd name="T1" fmla="*/ 0 h 110"/>
                  <a:gd name="T2" fmla="*/ 0 w 70"/>
                  <a:gd name="T3" fmla="*/ 0 h 110"/>
                  <a:gd name="T4" fmla="*/ 0 w 70"/>
                  <a:gd name="T5" fmla="*/ 0 h 110"/>
                  <a:gd name="T6" fmla="*/ 0 60000 65536"/>
                  <a:gd name="T7" fmla="*/ 0 60000 65536"/>
                  <a:gd name="T8" fmla="*/ 0 60000 65536"/>
                </a:gdLst>
                <a:ahLst/>
                <a:cxnLst>
                  <a:cxn ang="T6">
                    <a:pos x="T0" y="T1"/>
                  </a:cxn>
                  <a:cxn ang="T7">
                    <a:pos x="T2" y="T3"/>
                  </a:cxn>
                  <a:cxn ang="T8">
                    <a:pos x="T4" y="T5"/>
                  </a:cxn>
                </a:cxnLst>
                <a:rect l="0" t="0" r="r" b="b"/>
                <a:pathLst>
                  <a:path w="70" h="110">
                    <a:moveTo>
                      <a:pt x="70" y="0"/>
                    </a:moveTo>
                    <a:lnTo>
                      <a:pt x="7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19" name="Freeform 123"/>
              <p:cNvSpPr>
                <a:spLocks/>
              </p:cNvSpPr>
              <p:nvPr/>
            </p:nvSpPr>
            <p:spPr bwMode="auto">
              <a:xfrm>
                <a:off x="1904" y="2390"/>
                <a:ext cx="43" cy="0"/>
              </a:xfrm>
              <a:custGeom>
                <a:avLst/>
                <a:gdLst>
                  <a:gd name="T0" fmla="*/ 0 w 120"/>
                  <a:gd name="T1" fmla="*/ 0 w 120"/>
                  <a:gd name="T2" fmla="*/ 0 w 120"/>
                  <a:gd name="T3" fmla="*/ 0 60000 65536"/>
                  <a:gd name="T4" fmla="*/ 0 60000 65536"/>
                  <a:gd name="T5" fmla="*/ 0 60000 65536"/>
                </a:gdLst>
                <a:ahLst/>
                <a:cxnLst>
                  <a:cxn ang="T3">
                    <a:pos x="T0" y="0"/>
                  </a:cxn>
                  <a:cxn ang="T4">
                    <a:pos x="T1" y="0"/>
                  </a:cxn>
                  <a:cxn ang="T5">
                    <a:pos x="T2" y="0"/>
                  </a:cxn>
                </a:cxnLst>
                <a:rect l="0" t="0" r="r" b="b"/>
                <a:pathLst>
                  <a:path w="120">
                    <a:moveTo>
                      <a:pt x="120" y="0"/>
                    </a:moveTo>
                    <a:lnTo>
                      <a:pt x="12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20" name="Freeform 124"/>
              <p:cNvSpPr>
                <a:spLocks/>
              </p:cNvSpPr>
              <p:nvPr/>
            </p:nvSpPr>
            <p:spPr bwMode="auto">
              <a:xfrm>
                <a:off x="1901" y="2352"/>
                <a:ext cx="3" cy="38"/>
              </a:xfrm>
              <a:custGeom>
                <a:avLst/>
                <a:gdLst>
                  <a:gd name="T0" fmla="*/ 0 w 10"/>
                  <a:gd name="T1" fmla="*/ 0 h 110"/>
                  <a:gd name="T2" fmla="*/ 0 w 10"/>
                  <a:gd name="T3" fmla="*/ 0 h 110"/>
                  <a:gd name="T4" fmla="*/ 0 w 10"/>
                  <a:gd name="T5" fmla="*/ 0 h 110"/>
                  <a:gd name="T6" fmla="*/ 0 60000 65536"/>
                  <a:gd name="T7" fmla="*/ 0 60000 65536"/>
                  <a:gd name="T8" fmla="*/ 0 60000 65536"/>
                </a:gdLst>
                <a:ahLst/>
                <a:cxnLst>
                  <a:cxn ang="T6">
                    <a:pos x="T0" y="T1"/>
                  </a:cxn>
                  <a:cxn ang="T7">
                    <a:pos x="T2" y="T3"/>
                  </a:cxn>
                  <a:cxn ang="T8">
                    <a:pos x="T4" y="T5"/>
                  </a:cxn>
                </a:cxnLst>
                <a:rect l="0" t="0" r="r" b="b"/>
                <a:pathLst>
                  <a:path w="10" h="110">
                    <a:moveTo>
                      <a:pt x="0" y="0"/>
                    </a:moveTo>
                    <a:lnTo>
                      <a:pt x="0" y="0"/>
                    </a:lnTo>
                    <a:lnTo>
                      <a:pt x="1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21" name="Freeform 125"/>
              <p:cNvSpPr>
                <a:spLocks/>
              </p:cNvSpPr>
              <p:nvPr/>
            </p:nvSpPr>
            <p:spPr bwMode="auto">
              <a:xfrm>
                <a:off x="1904" y="2362"/>
                <a:ext cx="60" cy="28"/>
              </a:xfrm>
              <a:custGeom>
                <a:avLst/>
                <a:gdLst>
                  <a:gd name="T0" fmla="*/ 0 w 170"/>
                  <a:gd name="T1" fmla="*/ 0 h 80"/>
                  <a:gd name="T2" fmla="*/ 0 w 170"/>
                  <a:gd name="T3" fmla="*/ 0 h 80"/>
                  <a:gd name="T4" fmla="*/ 0 w 170"/>
                  <a:gd name="T5" fmla="*/ 0 h 80"/>
                  <a:gd name="T6" fmla="*/ 0 60000 65536"/>
                  <a:gd name="T7" fmla="*/ 0 60000 65536"/>
                  <a:gd name="T8" fmla="*/ 0 60000 65536"/>
                </a:gdLst>
                <a:ahLst/>
                <a:cxnLst>
                  <a:cxn ang="T6">
                    <a:pos x="T0" y="T1"/>
                  </a:cxn>
                  <a:cxn ang="T7">
                    <a:pos x="T2" y="T3"/>
                  </a:cxn>
                  <a:cxn ang="T8">
                    <a:pos x="T4" y="T5"/>
                  </a:cxn>
                </a:cxnLst>
                <a:rect l="0" t="0" r="r" b="b"/>
                <a:pathLst>
                  <a:path w="170" h="80">
                    <a:moveTo>
                      <a:pt x="170" y="0"/>
                    </a:moveTo>
                    <a:lnTo>
                      <a:pt x="1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22" name="Freeform 126"/>
              <p:cNvSpPr>
                <a:spLocks/>
              </p:cNvSpPr>
              <p:nvPr/>
            </p:nvSpPr>
            <p:spPr bwMode="auto">
              <a:xfrm>
                <a:off x="1872" y="2390"/>
                <a:ext cx="32"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0" y="120"/>
                    </a:moveTo>
                    <a:lnTo>
                      <a:pt x="0" y="12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23" name="Freeform 127"/>
              <p:cNvSpPr>
                <a:spLocks/>
              </p:cNvSpPr>
              <p:nvPr/>
            </p:nvSpPr>
            <p:spPr bwMode="auto">
              <a:xfrm>
                <a:off x="934" y="1432"/>
                <a:ext cx="18" cy="47"/>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24" name="Freeform 128"/>
              <p:cNvSpPr>
                <a:spLocks/>
              </p:cNvSpPr>
              <p:nvPr/>
            </p:nvSpPr>
            <p:spPr bwMode="auto">
              <a:xfrm>
                <a:off x="2446" y="3549"/>
                <a:ext cx="28" cy="37"/>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0" y="0"/>
                    </a:moveTo>
                    <a:lnTo>
                      <a:pt x="0" y="0"/>
                    </a:lnTo>
                    <a:lnTo>
                      <a:pt x="8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25" name="Freeform 129"/>
              <p:cNvSpPr>
                <a:spLocks/>
              </p:cNvSpPr>
              <p:nvPr/>
            </p:nvSpPr>
            <p:spPr bwMode="auto">
              <a:xfrm>
                <a:off x="1536" y="2601"/>
                <a:ext cx="67" cy="31"/>
              </a:xfrm>
              <a:custGeom>
                <a:avLst/>
                <a:gdLst>
                  <a:gd name="T0" fmla="*/ 0 w 190"/>
                  <a:gd name="T1" fmla="*/ 0 h 90"/>
                  <a:gd name="T2" fmla="*/ 0 w 190"/>
                  <a:gd name="T3" fmla="*/ 0 h 90"/>
                  <a:gd name="T4" fmla="*/ 0 w 190"/>
                  <a:gd name="T5" fmla="*/ 0 h 90"/>
                  <a:gd name="T6" fmla="*/ 0 60000 65536"/>
                  <a:gd name="T7" fmla="*/ 0 60000 65536"/>
                  <a:gd name="T8" fmla="*/ 0 60000 65536"/>
                </a:gdLst>
                <a:ahLst/>
                <a:cxnLst>
                  <a:cxn ang="T6">
                    <a:pos x="T0" y="T1"/>
                  </a:cxn>
                  <a:cxn ang="T7">
                    <a:pos x="T2" y="T3"/>
                  </a:cxn>
                  <a:cxn ang="T8">
                    <a:pos x="T4" y="T5"/>
                  </a:cxn>
                </a:cxnLst>
                <a:rect l="0" t="0" r="r" b="b"/>
                <a:pathLst>
                  <a:path w="190" h="90">
                    <a:moveTo>
                      <a:pt x="0" y="90"/>
                    </a:moveTo>
                    <a:lnTo>
                      <a:pt x="0" y="90"/>
                    </a:lnTo>
                    <a:lnTo>
                      <a:pt x="1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26" name="Freeform 130"/>
              <p:cNvSpPr>
                <a:spLocks/>
              </p:cNvSpPr>
              <p:nvPr/>
            </p:nvSpPr>
            <p:spPr bwMode="auto">
              <a:xfrm>
                <a:off x="1557" y="1752"/>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90" y="100"/>
                    </a:moveTo>
                    <a:lnTo>
                      <a:pt x="9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27" name="Freeform 131"/>
              <p:cNvSpPr>
                <a:spLocks/>
              </p:cNvSpPr>
              <p:nvPr/>
            </p:nvSpPr>
            <p:spPr bwMode="auto">
              <a:xfrm>
                <a:off x="873" y="1878"/>
                <a:ext cx="18" cy="41"/>
              </a:xfrm>
              <a:custGeom>
                <a:avLst/>
                <a:gdLst>
                  <a:gd name="T0" fmla="*/ 0 w 50"/>
                  <a:gd name="T1" fmla="*/ 0 h 120"/>
                  <a:gd name="T2" fmla="*/ 0 w 50"/>
                  <a:gd name="T3" fmla="*/ 0 h 120"/>
                  <a:gd name="T4" fmla="*/ 0 w 50"/>
                  <a:gd name="T5" fmla="*/ 0 h 120"/>
                  <a:gd name="T6" fmla="*/ 0 60000 65536"/>
                  <a:gd name="T7" fmla="*/ 0 60000 65536"/>
                  <a:gd name="T8" fmla="*/ 0 60000 65536"/>
                </a:gdLst>
                <a:ahLst/>
                <a:cxnLst>
                  <a:cxn ang="T6">
                    <a:pos x="T0" y="T1"/>
                  </a:cxn>
                  <a:cxn ang="T7">
                    <a:pos x="T2" y="T3"/>
                  </a:cxn>
                  <a:cxn ang="T8">
                    <a:pos x="T4" y="T5"/>
                  </a:cxn>
                </a:cxnLst>
                <a:rect l="0" t="0" r="r" b="b"/>
                <a:pathLst>
                  <a:path w="50" h="120">
                    <a:moveTo>
                      <a:pt x="0" y="0"/>
                    </a:moveTo>
                    <a:lnTo>
                      <a:pt x="0" y="0"/>
                    </a:lnTo>
                    <a:lnTo>
                      <a:pt x="5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28" name="Freeform 132"/>
              <p:cNvSpPr>
                <a:spLocks/>
              </p:cNvSpPr>
              <p:nvPr/>
            </p:nvSpPr>
            <p:spPr bwMode="auto">
              <a:xfrm>
                <a:off x="378" y="2840"/>
                <a:ext cx="31" cy="30"/>
              </a:xfrm>
              <a:custGeom>
                <a:avLst/>
                <a:gdLst>
                  <a:gd name="T0" fmla="*/ 0 w 90"/>
                  <a:gd name="T1" fmla="*/ 0 h 90"/>
                  <a:gd name="T2" fmla="*/ 0 w 90"/>
                  <a:gd name="T3" fmla="*/ 0 h 90"/>
                  <a:gd name="T4" fmla="*/ 0 w 90"/>
                  <a:gd name="T5" fmla="*/ 0 h 90"/>
                  <a:gd name="T6" fmla="*/ 0 60000 65536"/>
                  <a:gd name="T7" fmla="*/ 0 60000 65536"/>
                  <a:gd name="T8" fmla="*/ 0 60000 65536"/>
                </a:gdLst>
                <a:ahLst/>
                <a:cxnLst>
                  <a:cxn ang="T6">
                    <a:pos x="T0" y="T1"/>
                  </a:cxn>
                  <a:cxn ang="T7">
                    <a:pos x="T2" y="T3"/>
                  </a:cxn>
                  <a:cxn ang="T8">
                    <a:pos x="T4" y="T5"/>
                  </a:cxn>
                </a:cxnLst>
                <a:rect l="0" t="0" r="r" b="b"/>
                <a:pathLst>
                  <a:path w="90" h="90">
                    <a:moveTo>
                      <a:pt x="90" y="0"/>
                    </a:moveTo>
                    <a:lnTo>
                      <a:pt x="90" y="0"/>
                    </a:lnTo>
                    <a:lnTo>
                      <a:pt x="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29" name="Freeform 133"/>
              <p:cNvSpPr>
                <a:spLocks/>
              </p:cNvSpPr>
              <p:nvPr/>
            </p:nvSpPr>
            <p:spPr bwMode="auto">
              <a:xfrm>
                <a:off x="416" y="2666"/>
                <a:ext cx="22" cy="44"/>
              </a:xfrm>
              <a:custGeom>
                <a:avLst/>
                <a:gdLst>
                  <a:gd name="T0" fmla="*/ 0 w 60"/>
                  <a:gd name="T1" fmla="*/ 0 h 130"/>
                  <a:gd name="T2" fmla="*/ 0 w 60"/>
                  <a:gd name="T3" fmla="*/ 0 h 130"/>
                  <a:gd name="T4" fmla="*/ 0 w 60"/>
                  <a:gd name="T5" fmla="*/ 0 h 130"/>
                  <a:gd name="T6" fmla="*/ 0 60000 65536"/>
                  <a:gd name="T7" fmla="*/ 0 60000 65536"/>
                  <a:gd name="T8" fmla="*/ 0 60000 65536"/>
                </a:gdLst>
                <a:ahLst/>
                <a:cxnLst>
                  <a:cxn ang="T6">
                    <a:pos x="T0" y="T1"/>
                  </a:cxn>
                  <a:cxn ang="T7">
                    <a:pos x="T2" y="T3"/>
                  </a:cxn>
                  <a:cxn ang="T8">
                    <a:pos x="T4" y="T5"/>
                  </a:cxn>
                </a:cxnLst>
                <a:rect l="0" t="0" r="r" b="b"/>
                <a:pathLst>
                  <a:path w="60" h="130">
                    <a:moveTo>
                      <a:pt x="60" y="130"/>
                    </a:moveTo>
                    <a:lnTo>
                      <a:pt x="6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30" name="Freeform 134"/>
              <p:cNvSpPr>
                <a:spLocks/>
              </p:cNvSpPr>
              <p:nvPr/>
            </p:nvSpPr>
            <p:spPr bwMode="auto">
              <a:xfrm>
                <a:off x="1607" y="2195"/>
                <a:ext cx="35" cy="11"/>
              </a:xfrm>
              <a:custGeom>
                <a:avLst/>
                <a:gdLst>
                  <a:gd name="T0" fmla="*/ 0 w 100"/>
                  <a:gd name="T1" fmla="*/ 0 h 30"/>
                  <a:gd name="T2" fmla="*/ 0 w 100"/>
                  <a:gd name="T3" fmla="*/ 0 h 30"/>
                  <a:gd name="T4" fmla="*/ 0 w 100"/>
                  <a:gd name="T5" fmla="*/ 0 h 30"/>
                  <a:gd name="T6" fmla="*/ 0 60000 65536"/>
                  <a:gd name="T7" fmla="*/ 0 60000 65536"/>
                  <a:gd name="T8" fmla="*/ 0 60000 65536"/>
                </a:gdLst>
                <a:ahLst/>
                <a:cxnLst>
                  <a:cxn ang="T6">
                    <a:pos x="T0" y="T1"/>
                  </a:cxn>
                  <a:cxn ang="T7">
                    <a:pos x="T2" y="T3"/>
                  </a:cxn>
                  <a:cxn ang="T8">
                    <a:pos x="T4" y="T5"/>
                  </a:cxn>
                </a:cxnLst>
                <a:rect l="0" t="0" r="r" b="b"/>
                <a:pathLst>
                  <a:path w="100" h="30">
                    <a:moveTo>
                      <a:pt x="100" y="30"/>
                    </a:moveTo>
                    <a:lnTo>
                      <a:pt x="10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31" name="Freeform 135"/>
              <p:cNvSpPr>
                <a:spLocks/>
              </p:cNvSpPr>
              <p:nvPr/>
            </p:nvSpPr>
            <p:spPr bwMode="auto">
              <a:xfrm>
                <a:off x="1554" y="2175"/>
                <a:ext cx="53"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0" y="0"/>
                    </a:moveTo>
                    <a:lnTo>
                      <a:pt x="0" y="0"/>
                    </a:lnTo>
                    <a:lnTo>
                      <a:pt x="15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32" name="Freeform 136"/>
              <p:cNvSpPr>
                <a:spLocks/>
              </p:cNvSpPr>
              <p:nvPr/>
            </p:nvSpPr>
            <p:spPr bwMode="auto">
              <a:xfrm>
                <a:off x="1008" y="1370"/>
                <a:ext cx="11" cy="45"/>
              </a:xfrm>
              <a:custGeom>
                <a:avLst/>
                <a:gdLst>
                  <a:gd name="T0" fmla="*/ 0 w 30"/>
                  <a:gd name="T1" fmla="*/ 0 h 130"/>
                  <a:gd name="T2" fmla="*/ 0 w 30"/>
                  <a:gd name="T3" fmla="*/ 0 h 130"/>
                  <a:gd name="T4" fmla="*/ 0 w 30"/>
                  <a:gd name="T5" fmla="*/ 0 h 130"/>
                  <a:gd name="T6" fmla="*/ 0 60000 65536"/>
                  <a:gd name="T7" fmla="*/ 0 60000 65536"/>
                  <a:gd name="T8" fmla="*/ 0 60000 65536"/>
                </a:gdLst>
                <a:ahLst/>
                <a:cxnLst>
                  <a:cxn ang="T6">
                    <a:pos x="T0" y="T1"/>
                  </a:cxn>
                  <a:cxn ang="T7">
                    <a:pos x="T2" y="T3"/>
                  </a:cxn>
                  <a:cxn ang="T8">
                    <a:pos x="T4" y="T5"/>
                  </a:cxn>
                </a:cxnLst>
                <a:rect l="0" t="0" r="r" b="b"/>
                <a:pathLst>
                  <a:path w="30" h="130">
                    <a:moveTo>
                      <a:pt x="0" y="130"/>
                    </a:moveTo>
                    <a:lnTo>
                      <a:pt x="0" y="130"/>
                    </a:lnTo>
                    <a:lnTo>
                      <a:pt x="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33" name="Freeform 137"/>
              <p:cNvSpPr>
                <a:spLocks/>
              </p:cNvSpPr>
              <p:nvPr/>
            </p:nvSpPr>
            <p:spPr bwMode="auto">
              <a:xfrm>
                <a:off x="1720" y="2775"/>
                <a:ext cx="3" cy="34"/>
              </a:xfrm>
              <a:custGeom>
                <a:avLst/>
                <a:gdLst>
                  <a:gd name="T0" fmla="*/ 0 w 10"/>
                  <a:gd name="T1" fmla="*/ 0 h 100"/>
                  <a:gd name="T2" fmla="*/ 0 w 10"/>
                  <a:gd name="T3" fmla="*/ 0 h 100"/>
                  <a:gd name="T4" fmla="*/ 0 w 10"/>
                  <a:gd name="T5" fmla="*/ 0 h 100"/>
                  <a:gd name="T6" fmla="*/ 0 60000 65536"/>
                  <a:gd name="T7" fmla="*/ 0 60000 65536"/>
                  <a:gd name="T8" fmla="*/ 0 60000 65536"/>
                </a:gdLst>
                <a:ahLst/>
                <a:cxnLst>
                  <a:cxn ang="T6">
                    <a:pos x="T0" y="T1"/>
                  </a:cxn>
                  <a:cxn ang="T7">
                    <a:pos x="T2" y="T3"/>
                  </a:cxn>
                  <a:cxn ang="T8">
                    <a:pos x="T4" y="T5"/>
                  </a:cxn>
                </a:cxnLst>
                <a:rect l="0" t="0" r="r" b="b"/>
                <a:pathLst>
                  <a:path w="10" h="100">
                    <a:moveTo>
                      <a:pt x="10" y="100"/>
                    </a:moveTo>
                    <a:lnTo>
                      <a:pt x="1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34" name="Freeform 138"/>
              <p:cNvSpPr>
                <a:spLocks/>
              </p:cNvSpPr>
              <p:nvPr/>
            </p:nvSpPr>
            <p:spPr bwMode="auto">
              <a:xfrm>
                <a:off x="1720" y="2754"/>
                <a:ext cx="35" cy="21"/>
              </a:xfrm>
              <a:custGeom>
                <a:avLst/>
                <a:gdLst>
                  <a:gd name="T0" fmla="*/ 0 w 100"/>
                  <a:gd name="T1" fmla="*/ 0 h 60"/>
                  <a:gd name="T2" fmla="*/ 0 w 100"/>
                  <a:gd name="T3" fmla="*/ 0 h 60"/>
                  <a:gd name="T4" fmla="*/ 0 w 100"/>
                  <a:gd name="T5" fmla="*/ 0 h 60"/>
                  <a:gd name="T6" fmla="*/ 0 60000 65536"/>
                  <a:gd name="T7" fmla="*/ 0 60000 65536"/>
                  <a:gd name="T8" fmla="*/ 0 60000 65536"/>
                </a:gdLst>
                <a:ahLst/>
                <a:cxnLst>
                  <a:cxn ang="T6">
                    <a:pos x="T0" y="T1"/>
                  </a:cxn>
                  <a:cxn ang="T7">
                    <a:pos x="T2" y="T3"/>
                  </a:cxn>
                  <a:cxn ang="T8">
                    <a:pos x="T4" y="T5"/>
                  </a:cxn>
                </a:cxnLst>
                <a:rect l="0" t="0" r="r" b="b"/>
                <a:pathLst>
                  <a:path w="100" h="60">
                    <a:moveTo>
                      <a:pt x="100" y="0"/>
                    </a:moveTo>
                    <a:lnTo>
                      <a:pt x="10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35" name="Freeform 139"/>
              <p:cNvSpPr>
                <a:spLocks/>
              </p:cNvSpPr>
              <p:nvPr/>
            </p:nvSpPr>
            <p:spPr bwMode="auto">
              <a:xfrm>
                <a:off x="1720" y="2775"/>
                <a:ext cx="53" cy="24"/>
              </a:xfrm>
              <a:custGeom>
                <a:avLst/>
                <a:gdLst>
                  <a:gd name="T0" fmla="*/ 0 w 151"/>
                  <a:gd name="T1" fmla="*/ 0 h 70"/>
                  <a:gd name="T2" fmla="*/ 0 w 151"/>
                  <a:gd name="T3" fmla="*/ 0 h 70"/>
                  <a:gd name="T4" fmla="*/ 0 w 151"/>
                  <a:gd name="T5" fmla="*/ 0 h 70"/>
                  <a:gd name="T6" fmla="*/ 0 60000 65536"/>
                  <a:gd name="T7" fmla="*/ 0 60000 65536"/>
                  <a:gd name="T8" fmla="*/ 0 60000 65536"/>
                </a:gdLst>
                <a:ahLst/>
                <a:cxnLst>
                  <a:cxn ang="T6">
                    <a:pos x="T0" y="T1"/>
                  </a:cxn>
                  <a:cxn ang="T7">
                    <a:pos x="T2" y="T3"/>
                  </a:cxn>
                  <a:cxn ang="T8">
                    <a:pos x="T4" y="T5"/>
                  </a:cxn>
                </a:cxnLst>
                <a:rect l="0" t="0" r="r" b="b"/>
                <a:pathLst>
                  <a:path w="151" h="70">
                    <a:moveTo>
                      <a:pt x="151" y="70"/>
                    </a:moveTo>
                    <a:lnTo>
                      <a:pt x="151"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36" name="Freeform 140"/>
              <p:cNvSpPr>
                <a:spLocks/>
              </p:cNvSpPr>
              <p:nvPr/>
            </p:nvSpPr>
            <p:spPr bwMode="auto">
              <a:xfrm>
                <a:off x="1663" y="2751"/>
                <a:ext cx="57" cy="24"/>
              </a:xfrm>
              <a:custGeom>
                <a:avLst/>
                <a:gdLst>
                  <a:gd name="T0" fmla="*/ 0 w 160"/>
                  <a:gd name="T1" fmla="*/ 0 h 70"/>
                  <a:gd name="T2" fmla="*/ 0 w 160"/>
                  <a:gd name="T3" fmla="*/ 0 h 70"/>
                  <a:gd name="T4" fmla="*/ 0 w 160"/>
                  <a:gd name="T5" fmla="*/ 0 h 70"/>
                  <a:gd name="T6" fmla="*/ 0 60000 65536"/>
                  <a:gd name="T7" fmla="*/ 0 60000 65536"/>
                  <a:gd name="T8" fmla="*/ 0 60000 65536"/>
                </a:gdLst>
                <a:ahLst/>
                <a:cxnLst>
                  <a:cxn ang="T6">
                    <a:pos x="T0" y="T1"/>
                  </a:cxn>
                  <a:cxn ang="T7">
                    <a:pos x="T2" y="T3"/>
                  </a:cxn>
                  <a:cxn ang="T8">
                    <a:pos x="T4" y="T5"/>
                  </a:cxn>
                </a:cxnLst>
                <a:rect l="0" t="0" r="r" b="b"/>
                <a:pathLst>
                  <a:path w="160" h="70">
                    <a:moveTo>
                      <a:pt x="0" y="0"/>
                    </a:moveTo>
                    <a:lnTo>
                      <a:pt x="0" y="0"/>
                    </a:lnTo>
                    <a:lnTo>
                      <a:pt x="16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37" name="Freeform 141"/>
              <p:cNvSpPr>
                <a:spLocks/>
              </p:cNvSpPr>
              <p:nvPr/>
            </p:nvSpPr>
            <p:spPr bwMode="auto">
              <a:xfrm>
                <a:off x="1029" y="1657"/>
                <a:ext cx="43"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0" y="70"/>
                    </a:moveTo>
                    <a:lnTo>
                      <a:pt x="0" y="7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38" name="Freeform 142"/>
              <p:cNvSpPr>
                <a:spLocks/>
              </p:cNvSpPr>
              <p:nvPr/>
            </p:nvSpPr>
            <p:spPr bwMode="auto">
              <a:xfrm>
                <a:off x="1809" y="2195"/>
                <a:ext cx="56" cy="21"/>
              </a:xfrm>
              <a:custGeom>
                <a:avLst/>
                <a:gdLst>
                  <a:gd name="T0" fmla="*/ 0 w 160"/>
                  <a:gd name="T1" fmla="*/ 0 h 60"/>
                  <a:gd name="T2" fmla="*/ 0 w 160"/>
                  <a:gd name="T3" fmla="*/ 0 h 60"/>
                  <a:gd name="T4" fmla="*/ 0 w 160"/>
                  <a:gd name="T5" fmla="*/ 0 h 60"/>
                  <a:gd name="T6" fmla="*/ 0 60000 65536"/>
                  <a:gd name="T7" fmla="*/ 0 60000 65536"/>
                  <a:gd name="T8" fmla="*/ 0 60000 65536"/>
                </a:gdLst>
                <a:ahLst/>
                <a:cxnLst>
                  <a:cxn ang="T6">
                    <a:pos x="T0" y="T1"/>
                  </a:cxn>
                  <a:cxn ang="T7">
                    <a:pos x="T2" y="T3"/>
                  </a:cxn>
                  <a:cxn ang="T8">
                    <a:pos x="T4" y="T5"/>
                  </a:cxn>
                </a:cxnLst>
                <a:rect l="0" t="0" r="r" b="b"/>
                <a:pathLst>
                  <a:path w="160" h="60">
                    <a:moveTo>
                      <a:pt x="160" y="0"/>
                    </a:moveTo>
                    <a:lnTo>
                      <a:pt x="16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39" name="Freeform 143"/>
              <p:cNvSpPr>
                <a:spLocks/>
              </p:cNvSpPr>
              <p:nvPr/>
            </p:nvSpPr>
            <p:spPr bwMode="auto">
              <a:xfrm>
                <a:off x="1727" y="2216"/>
                <a:ext cx="82" cy="41"/>
              </a:xfrm>
              <a:custGeom>
                <a:avLst/>
                <a:gdLst>
                  <a:gd name="T0" fmla="*/ 0 w 231"/>
                  <a:gd name="T1" fmla="*/ 0 h 120"/>
                  <a:gd name="T2" fmla="*/ 0 w 231"/>
                  <a:gd name="T3" fmla="*/ 0 h 120"/>
                  <a:gd name="T4" fmla="*/ 0 w 231"/>
                  <a:gd name="T5" fmla="*/ 0 h 120"/>
                  <a:gd name="T6" fmla="*/ 0 60000 65536"/>
                  <a:gd name="T7" fmla="*/ 0 60000 65536"/>
                  <a:gd name="T8" fmla="*/ 0 60000 65536"/>
                </a:gdLst>
                <a:ahLst/>
                <a:cxnLst>
                  <a:cxn ang="T6">
                    <a:pos x="T0" y="T1"/>
                  </a:cxn>
                  <a:cxn ang="T7">
                    <a:pos x="T2" y="T3"/>
                  </a:cxn>
                  <a:cxn ang="T8">
                    <a:pos x="T4" y="T5"/>
                  </a:cxn>
                </a:cxnLst>
                <a:rect l="0" t="0" r="r" b="b"/>
                <a:pathLst>
                  <a:path w="231" h="120">
                    <a:moveTo>
                      <a:pt x="0" y="120"/>
                    </a:moveTo>
                    <a:lnTo>
                      <a:pt x="0" y="120"/>
                    </a:lnTo>
                    <a:lnTo>
                      <a:pt x="2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40" name="Freeform 144"/>
              <p:cNvSpPr>
                <a:spLocks/>
              </p:cNvSpPr>
              <p:nvPr/>
            </p:nvSpPr>
            <p:spPr bwMode="auto">
              <a:xfrm>
                <a:off x="1415" y="1970"/>
                <a:ext cx="43" cy="14"/>
              </a:xfrm>
              <a:custGeom>
                <a:avLst/>
                <a:gdLst>
                  <a:gd name="T0" fmla="*/ 0 w 120"/>
                  <a:gd name="T1" fmla="*/ 0 h 40"/>
                  <a:gd name="T2" fmla="*/ 0 w 120"/>
                  <a:gd name="T3" fmla="*/ 0 h 40"/>
                  <a:gd name="T4" fmla="*/ 0 w 120"/>
                  <a:gd name="T5" fmla="*/ 0 h 40"/>
                  <a:gd name="T6" fmla="*/ 0 60000 65536"/>
                  <a:gd name="T7" fmla="*/ 0 60000 65536"/>
                  <a:gd name="T8" fmla="*/ 0 60000 65536"/>
                </a:gdLst>
                <a:ahLst/>
                <a:cxnLst>
                  <a:cxn ang="T6">
                    <a:pos x="T0" y="T1"/>
                  </a:cxn>
                  <a:cxn ang="T7">
                    <a:pos x="T2" y="T3"/>
                  </a:cxn>
                  <a:cxn ang="T8">
                    <a:pos x="T4" y="T5"/>
                  </a:cxn>
                </a:cxnLst>
                <a:rect l="0" t="0" r="r" b="b"/>
                <a:pathLst>
                  <a:path w="120" h="40">
                    <a:moveTo>
                      <a:pt x="120" y="40"/>
                    </a:moveTo>
                    <a:lnTo>
                      <a:pt x="12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41" name="Freeform 145"/>
              <p:cNvSpPr>
                <a:spLocks/>
              </p:cNvSpPr>
              <p:nvPr/>
            </p:nvSpPr>
            <p:spPr bwMode="auto">
              <a:xfrm>
                <a:off x="1646" y="3085"/>
                <a:ext cx="21" cy="55"/>
              </a:xfrm>
              <a:custGeom>
                <a:avLst/>
                <a:gdLst>
                  <a:gd name="T0" fmla="*/ 0 w 60"/>
                  <a:gd name="T1" fmla="*/ 0 h 160"/>
                  <a:gd name="T2" fmla="*/ 0 w 60"/>
                  <a:gd name="T3" fmla="*/ 0 h 160"/>
                  <a:gd name="T4" fmla="*/ 0 w 60"/>
                  <a:gd name="T5" fmla="*/ 0 h 160"/>
                  <a:gd name="T6" fmla="*/ 0 60000 65536"/>
                  <a:gd name="T7" fmla="*/ 0 60000 65536"/>
                  <a:gd name="T8" fmla="*/ 0 60000 65536"/>
                </a:gdLst>
                <a:ahLst/>
                <a:cxnLst>
                  <a:cxn ang="T6">
                    <a:pos x="T0" y="T1"/>
                  </a:cxn>
                  <a:cxn ang="T7">
                    <a:pos x="T2" y="T3"/>
                  </a:cxn>
                  <a:cxn ang="T8">
                    <a:pos x="T4" y="T5"/>
                  </a:cxn>
                </a:cxnLst>
                <a:rect l="0" t="0" r="r" b="b"/>
                <a:pathLst>
                  <a:path w="60" h="160">
                    <a:moveTo>
                      <a:pt x="60" y="160"/>
                    </a:moveTo>
                    <a:lnTo>
                      <a:pt x="60" y="1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42" name="Freeform 146"/>
              <p:cNvSpPr>
                <a:spLocks/>
              </p:cNvSpPr>
              <p:nvPr/>
            </p:nvSpPr>
            <p:spPr bwMode="auto">
              <a:xfrm>
                <a:off x="2319" y="3273"/>
                <a:ext cx="24" cy="44"/>
              </a:xfrm>
              <a:custGeom>
                <a:avLst/>
                <a:gdLst>
                  <a:gd name="T0" fmla="*/ 0 w 70"/>
                  <a:gd name="T1" fmla="*/ 0 h 130"/>
                  <a:gd name="T2" fmla="*/ 0 w 70"/>
                  <a:gd name="T3" fmla="*/ 0 h 130"/>
                  <a:gd name="T4" fmla="*/ 0 w 70"/>
                  <a:gd name="T5" fmla="*/ 0 h 130"/>
                  <a:gd name="T6" fmla="*/ 0 60000 65536"/>
                  <a:gd name="T7" fmla="*/ 0 60000 65536"/>
                  <a:gd name="T8" fmla="*/ 0 60000 65536"/>
                </a:gdLst>
                <a:ahLst/>
                <a:cxnLst>
                  <a:cxn ang="T6">
                    <a:pos x="T0" y="T1"/>
                  </a:cxn>
                  <a:cxn ang="T7">
                    <a:pos x="T2" y="T3"/>
                  </a:cxn>
                  <a:cxn ang="T8">
                    <a:pos x="T4" y="T5"/>
                  </a:cxn>
                </a:cxnLst>
                <a:rect l="0" t="0" r="r" b="b"/>
                <a:pathLst>
                  <a:path w="70" h="130">
                    <a:moveTo>
                      <a:pt x="70" y="130"/>
                    </a:moveTo>
                    <a:lnTo>
                      <a:pt x="7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43" name="Freeform 147"/>
              <p:cNvSpPr>
                <a:spLocks/>
              </p:cNvSpPr>
              <p:nvPr/>
            </p:nvSpPr>
            <p:spPr bwMode="auto">
              <a:xfrm>
                <a:off x="2304" y="3273"/>
                <a:ext cx="15" cy="27"/>
              </a:xfrm>
              <a:custGeom>
                <a:avLst/>
                <a:gdLst>
                  <a:gd name="T0" fmla="*/ 0 w 40"/>
                  <a:gd name="T1" fmla="*/ 0 h 80"/>
                  <a:gd name="T2" fmla="*/ 0 w 40"/>
                  <a:gd name="T3" fmla="*/ 0 h 80"/>
                  <a:gd name="T4" fmla="*/ 0 w 40"/>
                  <a:gd name="T5" fmla="*/ 0 h 80"/>
                  <a:gd name="T6" fmla="*/ 0 60000 65536"/>
                  <a:gd name="T7" fmla="*/ 0 60000 65536"/>
                  <a:gd name="T8" fmla="*/ 0 60000 65536"/>
                </a:gdLst>
                <a:ahLst/>
                <a:cxnLst>
                  <a:cxn ang="T6">
                    <a:pos x="T0" y="T1"/>
                  </a:cxn>
                  <a:cxn ang="T7">
                    <a:pos x="T2" y="T3"/>
                  </a:cxn>
                  <a:cxn ang="T8">
                    <a:pos x="T4" y="T5"/>
                  </a:cxn>
                </a:cxnLst>
                <a:rect l="0" t="0" r="r" b="b"/>
                <a:pathLst>
                  <a:path w="40" h="80">
                    <a:moveTo>
                      <a:pt x="0" y="80"/>
                    </a:moveTo>
                    <a:lnTo>
                      <a:pt x="0" y="8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44" name="Freeform 148"/>
              <p:cNvSpPr>
                <a:spLocks/>
              </p:cNvSpPr>
              <p:nvPr/>
            </p:nvSpPr>
            <p:spPr bwMode="auto">
              <a:xfrm>
                <a:off x="2294" y="3242"/>
                <a:ext cx="25" cy="31"/>
              </a:xfrm>
              <a:custGeom>
                <a:avLst/>
                <a:gdLst>
                  <a:gd name="T0" fmla="*/ 0 w 70"/>
                  <a:gd name="T1" fmla="*/ 0 h 90"/>
                  <a:gd name="T2" fmla="*/ 0 w 70"/>
                  <a:gd name="T3" fmla="*/ 0 h 90"/>
                  <a:gd name="T4" fmla="*/ 0 w 70"/>
                  <a:gd name="T5" fmla="*/ 0 h 90"/>
                  <a:gd name="T6" fmla="*/ 0 60000 65536"/>
                  <a:gd name="T7" fmla="*/ 0 60000 65536"/>
                  <a:gd name="T8" fmla="*/ 0 60000 65536"/>
                </a:gdLst>
                <a:ahLst/>
                <a:cxnLst>
                  <a:cxn ang="T6">
                    <a:pos x="T0" y="T1"/>
                  </a:cxn>
                  <a:cxn ang="T7">
                    <a:pos x="T2" y="T3"/>
                  </a:cxn>
                  <a:cxn ang="T8">
                    <a:pos x="T4" y="T5"/>
                  </a:cxn>
                </a:cxnLst>
                <a:rect l="0" t="0" r="r" b="b"/>
                <a:pathLst>
                  <a:path w="70" h="90">
                    <a:moveTo>
                      <a:pt x="0" y="0"/>
                    </a:moveTo>
                    <a:lnTo>
                      <a:pt x="0" y="0"/>
                    </a:lnTo>
                    <a:lnTo>
                      <a:pt x="7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45" name="Freeform 149"/>
              <p:cNvSpPr>
                <a:spLocks/>
              </p:cNvSpPr>
              <p:nvPr/>
            </p:nvSpPr>
            <p:spPr bwMode="auto">
              <a:xfrm>
                <a:off x="1855" y="2495"/>
                <a:ext cx="46" cy="14"/>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130" y="40"/>
                    </a:moveTo>
                    <a:lnTo>
                      <a:pt x="13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46" name="Freeform 150"/>
              <p:cNvSpPr>
                <a:spLocks/>
              </p:cNvSpPr>
              <p:nvPr/>
            </p:nvSpPr>
            <p:spPr bwMode="auto">
              <a:xfrm>
                <a:off x="1855" y="2431"/>
                <a:ext cx="17" cy="64"/>
              </a:xfrm>
              <a:custGeom>
                <a:avLst/>
                <a:gdLst>
                  <a:gd name="T0" fmla="*/ 0 w 50"/>
                  <a:gd name="T1" fmla="*/ 0 h 190"/>
                  <a:gd name="T2" fmla="*/ 0 w 50"/>
                  <a:gd name="T3" fmla="*/ 0 h 190"/>
                  <a:gd name="T4" fmla="*/ 0 w 50"/>
                  <a:gd name="T5" fmla="*/ 0 h 190"/>
                  <a:gd name="T6" fmla="*/ 0 60000 65536"/>
                  <a:gd name="T7" fmla="*/ 0 60000 65536"/>
                  <a:gd name="T8" fmla="*/ 0 60000 65536"/>
                </a:gdLst>
                <a:ahLst/>
                <a:cxnLst>
                  <a:cxn ang="T6">
                    <a:pos x="T0" y="T1"/>
                  </a:cxn>
                  <a:cxn ang="T7">
                    <a:pos x="T2" y="T3"/>
                  </a:cxn>
                  <a:cxn ang="T8">
                    <a:pos x="T4" y="T5"/>
                  </a:cxn>
                </a:cxnLst>
                <a:rect l="0" t="0" r="r" b="b"/>
                <a:pathLst>
                  <a:path w="50" h="190">
                    <a:moveTo>
                      <a:pt x="50" y="0"/>
                    </a:moveTo>
                    <a:lnTo>
                      <a:pt x="50" y="0"/>
                    </a:lnTo>
                    <a:lnTo>
                      <a:pt x="0" y="1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47" name="Freeform 151"/>
              <p:cNvSpPr>
                <a:spLocks/>
              </p:cNvSpPr>
              <p:nvPr/>
            </p:nvSpPr>
            <p:spPr bwMode="auto">
              <a:xfrm>
                <a:off x="2283" y="3672"/>
                <a:ext cx="32" cy="37"/>
              </a:xfrm>
              <a:custGeom>
                <a:avLst/>
                <a:gdLst>
                  <a:gd name="T0" fmla="*/ 0 w 90"/>
                  <a:gd name="T1" fmla="*/ 0 h 110"/>
                  <a:gd name="T2" fmla="*/ 0 w 90"/>
                  <a:gd name="T3" fmla="*/ 0 h 110"/>
                  <a:gd name="T4" fmla="*/ 0 w 90"/>
                  <a:gd name="T5" fmla="*/ 0 h 110"/>
                  <a:gd name="T6" fmla="*/ 0 60000 65536"/>
                  <a:gd name="T7" fmla="*/ 0 60000 65536"/>
                  <a:gd name="T8" fmla="*/ 0 60000 65536"/>
                </a:gdLst>
                <a:ahLst/>
                <a:cxnLst>
                  <a:cxn ang="T6">
                    <a:pos x="T0" y="T1"/>
                  </a:cxn>
                  <a:cxn ang="T7">
                    <a:pos x="T2" y="T3"/>
                  </a:cxn>
                  <a:cxn ang="T8">
                    <a:pos x="T4" y="T5"/>
                  </a:cxn>
                </a:cxnLst>
                <a:rect l="0" t="0" r="r" b="b"/>
                <a:pathLst>
                  <a:path w="90" h="110">
                    <a:moveTo>
                      <a:pt x="90" y="0"/>
                    </a:moveTo>
                    <a:lnTo>
                      <a:pt x="9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48" name="Freeform 152"/>
              <p:cNvSpPr>
                <a:spLocks/>
              </p:cNvSpPr>
              <p:nvPr/>
            </p:nvSpPr>
            <p:spPr bwMode="auto">
              <a:xfrm>
                <a:off x="558" y="2853"/>
                <a:ext cx="4" cy="48"/>
              </a:xfrm>
              <a:custGeom>
                <a:avLst/>
                <a:gdLst>
                  <a:gd name="T0" fmla="*/ 0 w 10"/>
                  <a:gd name="T1" fmla="*/ 0 h 140"/>
                  <a:gd name="T2" fmla="*/ 0 w 10"/>
                  <a:gd name="T3" fmla="*/ 0 h 140"/>
                  <a:gd name="T4" fmla="*/ 0 w 10"/>
                  <a:gd name="T5" fmla="*/ 0 h 140"/>
                  <a:gd name="T6" fmla="*/ 0 60000 65536"/>
                  <a:gd name="T7" fmla="*/ 0 60000 65536"/>
                  <a:gd name="T8" fmla="*/ 0 60000 65536"/>
                </a:gdLst>
                <a:ahLst/>
                <a:cxnLst>
                  <a:cxn ang="T6">
                    <a:pos x="T0" y="T1"/>
                  </a:cxn>
                  <a:cxn ang="T7">
                    <a:pos x="T2" y="T3"/>
                  </a:cxn>
                  <a:cxn ang="T8">
                    <a:pos x="T4" y="T5"/>
                  </a:cxn>
                </a:cxnLst>
                <a:rect l="0" t="0" r="r" b="b"/>
                <a:pathLst>
                  <a:path w="10" h="140">
                    <a:moveTo>
                      <a:pt x="10" y="0"/>
                    </a:moveTo>
                    <a:lnTo>
                      <a:pt x="1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49" name="Freeform 153"/>
              <p:cNvSpPr>
                <a:spLocks/>
              </p:cNvSpPr>
              <p:nvPr/>
            </p:nvSpPr>
            <p:spPr bwMode="auto">
              <a:xfrm>
                <a:off x="1515" y="2564"/>
                <a:ext cx="24" cy="3"/>
              </a:xfrm>
              <a:custGeom>
                <a:avLst/>
                <a:gdLst>
                  <a:gd name="T0" fmla="*/ 0 w 70"/>
                  <a:gd name="T1" fmla="*/ 0 h 10"/>
                  <a:gd name="T2" fmla="*/ 0 w 70"/>
                  <a:gd name="T3" fmla="*/ 0 h 10"/>
                  <a:gd name="T4" fmla="*/ 0 w 70"/>
                  <a:gd name="T5" fmla="*/ 0 h 10"/>
                  <a:gd name="T6" fmla="*/ 0 60000 65536"/>
                  <a:gd name="T7" fmla="*/ 0 60000 65536"/>
                  <a:gd name="T8" fmla="*/ 0 60000 65536"/>
                </a:gdLst>
                <a:ahLst/>
                <a:cxnLst>
                  <a:cxn ang="T6">
                    <a:pos x="T0" y="T1"/>
                  </a:cxn>
                  <a:cxn ang="T7">
                    <a:pos x="T2" y="T3"/>
                  </a:cxn>
                  <a:cxn ang="T8">
                    <a:pos x="T4" y="T5"/>
                  </a:cxn>
                </a:cxnLst>
                <a:rect l="0" t="0" r="r" b="b"/>
                <a:pathLst>
                  <a:path w="70" h="10">
                    <a:moveTo>
                      <a:pt x="0" y="0"/>
                    </a:moveTo>
                    <a:lnTo>
                      <a:pt x="0" y="0"/>
                    </a:lnTo>
                    <a:lnTo>
                      <a:pt x="7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50" name="Freeform 154"/>
              <p:cNvSpPr>
                <a:spLocks/>
              </p:cNvSpPr>
              <p:nvPr/>
            </p:nvSpPr>
            <p:spPr bwMode="auto">
              <a:xfrm>
                <a:off x="1412" y="2547"/>
                <a:ext cx="25" cy="27"/>
              </a:xfrm>
              <a:custGeom>
                <a:avLst/>
                <a:gdLst>
                  <a:gd name="T0" fmla="*/ 0 w 70"/>
                  <a:gd name="T1" fmla="*/ 0 h 80"/>
                  <a:gd name="T2" fmla="*/ 0 w 70"/>
                  <a:gd name="T3" fmla="*/ 0 h 80"/>
                  <a:gd name="T4" fmla="*/ 0 w 70"/>
                  <a:gd name="T5" fmla="*/ 0 h 80"/>
                  <a:gd name="T6" fmla="*/ 0 60000 65536"/>
                  <a:gd name="T7" fmla="*/ 0 60000 65536"/>
                  <a:gd name="T8" fmla="*/ 0 60000 65536"/>
                </a:gdLst>
                <a:ahLst/>
                <a:cxnLst>
                  <a:cxn ang="T6">
                    <a:pos x="T0" y="T1"/>
                  </a:cxn>
                  <a:cxn ang="T7">
                    <a:pos x="T2" y="T3"/>
                  </a:cxn>
                  <a:cxn ang="T8">
                    <a:pos x="T4" y="T5"/>
                  </a:cxn>
                </a:cxnLst>
                <a:rect l="0" t="0" r="r" b="b"/>
                <a:pathLst>
                  <a:path w="70" h="80">
                    <a:moveTo>
                      <a:pt x="70" y="0"/>
                    </a:moveTo>
                    <a:lnTo>
                      <a:pt x="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51" name="Freeform 155"/>
              <p:cNvSpPr>
                <a:spLocks/>
              </p:cNvSpPr>
              <p:nvPr/>
            </p:nvSpPr>
            <p:spPr bwMode="auto">
              <a:xfrm>
                <a:off x="2609" y="2850"/>
                <a:ext cx="46" cy="31"/>
              </a:xfrm>
              <a:custGeom>
                <a:avLst/>
                <a:gdLst>
                  <a:gd name="T0" fmla="*/ 0 w 130"/>
                  <a:gd name="T1" fmla="*/ 0 h 90"/>
                  <a:gd name="T2" fmla="*/ 0 w 130"/>
                  <a:gd name="T3" fmla="*/ 0 h 90"/>
                  <a:gd name="T4" fmla="*/ 0 w 130"/>
                  <a:gd name="T5" fmla="*/ 0 h 90"/>
                  <a:gd name="T6" fmla="*/ 0 60000 65536"/>
                  <a:gd name="T7" fmla="*/ 0 60000 65536"/>
                  <a:gd name="T8" fmla="*/ 0 60000 65536"/>
                </a:gdLst>
                <a:ahLst/>
                <a:cxnLst>
                  <a:cxn ang="T6">
                    <a:pos x="T0" y="T1"/>
                  </a:cxn>
                  <a:cxn ang="T7">
                    <a:pos x="T2" y="T3"/>
                  </a:cxn>
                  <a:cxn ang="T8">
                    <a:pos x="T4" y="T5"/>
                  </a:cxn>
                </a:cxnLst>
                <a:rect l="0" t="0" r="r" b="b"/>
                <a:pathLst>
                  <a:path w="130" h="90">
                    <a:moveTo>
                      <a:pt x="130" y="90"/>
                    </a:moveTo>
                    <a:lnTo>
                      <a:pt x="13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52" name="Freeform 156"/>
              <p:cNvSpPr>
                <a:spLocks/>
              </p:cNvSpPr>
              <p:nvPr/>
            </p:nvSpPr>
            <p:spPr bwMode="auto">
              <a:xfrm>
                <a:off x="2556" y="2850"/>
                <a:ext cx="53" cy="10"/>
              </a:xfrm>
              <a:custGeom>
                <a:avLst/>
                <a:gdLst>
                  <a:gd name="T0" fmla="*/ 0 w 151"/>
                  <a:gd name="T1" fmla="*/ 0 h 30"/>
                  <a:gd name="T2" fmla="*/ 0 w 151"/>
                  <a:gd name="T3" fmla="*/ 0 h 30"/>
                  <a:gd name="T4" fmla="*/ 0 w 151"/>
                  <a:gd name="T5" fmla="*/ 0 h 30"/>
                  <a:gd name="T6" fmla="*/ 0 60000 65536"/>
                  <a:gd name="T7" fmla="*/ 0 60000 65536"/>
                  <a:gd name="T8" fmla="*/ 0 60000 65536"/>
                </a:gdLst>
                <a:ahLst/>
                <a:cxnLst>
                  <a:cxn ang="T6">
                    <a:pos x="T0" y="T1"/>
                  </a:cxn>
                  <a:cxn ang="T7">
                    <a:pos x="T2" y="T3"/>
                  </a:cxn>
                  <a:cxn ang="T8">
                    <a:pos x="T4" y="T5"/>
                  </a:cxn>
                </a:cxnLst>
                <a:rect l="0" t="0" r="r" b="b"/>
                <a:pathLst>
                  <a:path w="151" h="30">
                    <a:moveTo>
                      <a:pt x="0" y="30"/>
                    </a:moveTo>
                    <a:lnTo>
                      <a:pt x="0" y="30"/>
                    </a:lnTo>
                    <a:lnTo>
                      <a:pt x="15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53" name="Freeform 157"/>
              <p:cNvSpPr>
                <a:spLocks/>
              </p:cNvSpPr>
              <p:nvPr/>
            </p:nvSpPr>
            <p:spPr bwMode="auto">
              <a:xfrm>
                <a:off x="2609" y="2802"/>
                <a:ext cx="28" cy="48"/>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80" y="0"/>
                    </a:moveTo>
                    <a:lnTo>
                      <a:pt x="8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54" name="Freeform 158"/>
              <p:cNvSpPr>
                <a:spLocks/>
              </p:cNvSpPr>
              <p:nvPr/>
            </p:nvSpPr>
            <p:spPr bwMode="auto">
              <a:xfrm>
                <a:off x="2606" y="2812"/>
                <a:ext cx="3" cy="38"/>
              </a:xfrm>
              <a:custGeom>
                <a:avLst/>
                <a:gdLst>
                  <a:gd name="T0" fmla="*/ 0 w 10"/>
                  <a:gd name="T1" fmla="*/ 0 h 110"/>
                  <a:gd name="T2" fmla="*/ 0 w 10"/>
                  <a:gd name="T3" fmla="*/ 0 h 110"/>
                  <a:gd name="T4" fmla="*/ 0 w 10"/>
                  <a:gd name="T5" fmla="*/ 0 h 110"/>
                  <a:gd name="T6" fmla="*/ 0 60000 65536"/>
                  <a:gd name="T7" fmla="*/ 0 60000 65536"/>
                  <a:gd name="T8" fmla="*/ 0 60000 65536"/>
                </a:gdLst>
                <a:ahLst/>
                <a:cxnLst>
                  <a:cxn ang="T6">
                    <a:pos x="T0" y="T1"/>
                  </a:cxn>
                  <a:cxn ang="T7">
                    <a:pos x="T2" y="T3"/>
                  </a:cxn>
                  <a:cxn ang="T8">
                    <a:pos x="T4" y="T5"/>
                  </a:cxn>
                </a:cxnLst>
                <a:rect l="0" t="0" r="r" b="b"/>
                <a:pathLst>
                  <a:path w="10" h="110">
                    <a:moveTo>
                      <a:pt x="0" y="0"/>
                    </a:moveTo>
                    <a:lnTo>
                      <a:pt x="0" y="0"/>
                    </a:lnTo>
                    <a:lnTo>
                      <a:pt x="1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55" name="Freeform 159"/>
              <p:cNvSpPr>
                <a:spLocks/>
              </p:cNvSpPr>
              <p:nvPr/>
            </p:nvSpPr>
            <p:spPr bwMode="auto">
              <a:xfrm>
                <a:off x="919" y="1606"/>
                <a:ext cx="15" cy="30"/>
              </a:xfrm>
              <a:custGeom>
                <a:avLst/>
                <a:gdLst>
                  <a:gd name="T0" fmla="*/ 0 w 41"/>
                  <a:gd name="T1" fmla="*/ 0 h 90"/>
                  <a:gd name="T2" fmla="*/ 0 w 41"/>
                  <a:gd name="T3" fmla="*/ 0 h 90"/>
                  <a:gd name="T4" fmla="*/ 0 w 41"/>
                  <a:gd name="T5" fmla="*/ 0 h 90"/>
                  <a:gd name="T6" fmla="*/ 0 60000 65536"/>
                  <a:gd name="T7" fmla="*/ 0 60000 65536"/>
                  <a:gd name="T8" fmla="*/ 0 60000 65536"/>
                </a:gdLst>
                <a:ahLst/>
                <a:cxnLst>
                  <a:cxn ang="T6">
                    <a:pos x="T0" y="T1"/>
                  </a:cxn>
                  <a:cxn ang="T7">
                    <a:pos x="T2" y="T3"/>
                  </a:cxn>
                  <a:cxn ang="T8">
                    <a:pos x="T4" y="T5"/>
                  </a:cxn>
                </a:cxnLst>
                <a:rect l="0" t="0" r="r" b="b"/>
                <a:pathLst>
                  <a:path w="41" h="90">
                    <a:moveTo>
                      <a:pt x="0" y="90"/>
                    </a:moveTo>
                    <a:lnTo>
                      <a:pt x="0" y="90"/>
                    </a:lnTo>
                    <a:lnTo>
                      <a:pt x="4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56" name="Freeform 160"/>
              <p:cNvSpPr>
                <a:spLocks/>
              </p:cNvSpPr>
              <p:nvPr/>
            </p:nvSpPr>
            <p:spPr bwMode="auto">
              <a:xfrm>
                <a:off x="1238" y="2502"/>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0" y="0"/>
                    </a:moveTo>
                    <a:lnTo>
                      <a:pt x="0" y="0"/>
                    </a:lnTo>
                    <a:lnTo>
                      <a:pt x="11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57" name="Freeform 161"/>
              <p:cNvSpPr>
                <a:spLocks/>
              </p:cNvSpPr>
              <p:nvPr/>
            </p:nvSpPr>
            <p:spPr bwMode="auto">
              <a:xfrm>
                <a:off x="1221" y="2529"/>
                <a:ext cx="56" cy="0"/>
              </a:xfrm>
              <a:custGeom>
                <a:avLst/>
                <a:gdLst>
                  <a:gd name="T0" fmla="*/ 0 w 160"/>
                  <a:gd name="T1" fmla="*/ 0 w 160"/>
                  <a:gd name="T2" fmla="*/ 0 w 160"/>
                  <a:gd name="T3" fmla="*/ 0 60000 65536"/>
                  <a:gd name="T4" fmla="*/ 0 60000 65536"/>
                  <a:gd name="T5" fmla="*/ 0 60000 65536"/>
                </a:gdLst>
                <a:ahLst/>
                <a:cxnLst>
                  <a:cxn ang="T3">
                    <a:pos x="T0" y="0"/>
                  </a:cxn>
                  <a:cxn ang="T4">
                    <a:pos x="T1" y="0"/>
                  </a:cxn>
                  <a:cxn ang="T5">
                    <a:pos x="T2" y="0"/>
                  </a:cxn>
                </a:cxnLst>
                <a:rect l="0" t="0" r="r" b="b"/>
                <a:pathLst>
                  <a:path w="160">
                    <a:moveTo>
                      <a:pt x="0" y="0"/>
                    </a:moveTo>
                    <a:lnTo>
                      <a:pt x="0" y="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58" name="Freeform 162"/>
              <p:cNvSpPr>
                <a:spLocks/>
              </p:cNvSpPr>
              <p:nvPr/>
            </p:nvSpPr>
            <p:spPr bwMode="auto">
              <a:xfrm>
                <a:off x="2446" y="3402"/>
                <a:ext cx="46" cy="21"/>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0" y="0"/>
                    </a:moveTo>
                    <a:lnTo>
                      <a:pt x="0" y="0"/>
                    </a:lnTo>
                    <a:lnTo>
                      <a:pt x="13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59" name="Freeform 163"/>
              <p:cNvSpPr>
                <a:spLocks/>
              </p:cNvSpPr>
              <p:nvPr/>
            </p:nvSpPr>
            <p:spPr bwMode="auto">
              <a:xfrm>
                <a:off x="1918" y="2427"/>
                <a:ext cx="43" cy="0"/>
              </a:xfrm>
              <a:custGeom>
                <a:avLst/>
                <a:gdLst>
                  <a:gd name="T0" fmla="*/ 0 w 120"/>
                  <a:gd name="T1" fmla="*/ 0 w 120"/>
                  <a:gd name="T2" fmla="*/ 0 w 120"/>
                  <a:gd name="T3" fmla="*/ 0 60000 65536"/>
                  <a:gd name="T4" fmla="*/ 0 60000 65536"/>
                  <a:gd name="T5" fmla="*/ 0 60000 65536"/>
                </a:gdLst>
                <a:ahLst/>
                <a:cxnLst>
                  <a:cxn ang="T3">
                    <a:pos x="T0" y="0"/>
                  </a:cxn>
                  <a:cxn ang="T4">
                    <a:pos x="T1" y="0"/>
                  </a:cxn>
                  <a:cxn ang="T5">
                    <a:pos x="T2" y="0"/>
                  </a:cxn>
                </a:cxnLst>
                <a:rect l="0" t="0" r="r" b="b"/>
                <a:pathLst>
                  <a:path w="120">
                    <a:moveTo>
                      <a:pt x="120" y="0"/>
                    </a:moveTo>
                    <a:lnTo>
                      <a:pt x="12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60" name="Freeform 164"/>
              <p:cNvSpPr>
                <a:spLocks/>
              </p:cNvSpPr>
              <p:nvPr/>
            </p:nvSpPr>
            <p:spPr bwMode="auto">
              <a:xfrm>
                <a:off x="1918" y="2400"/>
                <a:ext cx="61" cy="27"/>
              </a:xfrm>
              <a:custGeom>
                <a:avLst/>
                <a:gdLst>
                  <a:gd name="T0" fmla="*/ 0 w 170"/>
                  <a:gd name="T1" fmla="*/ 0 h 80"/>
                  <a:gd name="T2" fmla="*/ 0 w 170"/>
                  <a:gd name="T3" fmla="*/ 0 h 80"/>
                  <a:gd name="T4" fmla="*/ 0 w 170"/>
                  <a:gd name="T5" fmla="*/ 0 h 80"/>
                  <a:gd name="T6" fmla="*/ 0 60000 65536"/>
                  <a:gd name="T7" fmla="*/ 0 60000 65536"/>
                  <a:gd name="T8" fmla="*/ 0 60000 65536"/>
                </a:gdLst>
                <a:ahLst/>
                <a:cxnLst>
                  <a:cxn ang="T6">
                    <a:pos x="T0" y="T1"/>
                  </a:cxn>
                  <a:cxn ang="T7">
                    <a:pos x="T2" y="T3"/>
                  </a:cxn>
                  <a:cxn ang="T8">
                    <a:pos x="T4" y="T5"/>
                  </a:cxn>
                </a:cxnLst>
                <a:rect l="0" t="0" r="r" b="b"/>
                <a:pathLst>
                  <a:path w="170" h="80">
                    <a:moveTo>
                      <a:pt x="170" y="0"/>
                    </a:moveTo>
                    <a:lnTo>
                      <a:pt x="1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61" name="Freeform 165"/>
              <p:cNvSpPr>
                <a:spLocks/>
              </p:cNvSpPr>
              <p:nvPr/>
            </p:nvSpPr>
            <p:spPr bwMode="auto">
              <a:xfrm>
                <a:off x="1872" y="2427"/>
                <a:ext cx="46" cy="4"/>
              </a:xfrm>
              <a:custGeom>
                <a:avLst/>
                <a:gdLst>
                  <a:gd name="T0" fmla="*/ 0 w 130"/>
                  <a:gd name="T1" fmla="*/ 0 h 10"/>
                  <a:gd name="T2" fmla="*/ 0 w 130"/>
                  <a:gd name="T3" fmla="*/ 0 h 10"/>
                  <a:gd name="T4" fmla="*/ 0 w 130"/>
                  <a:gd name="T5" fmla="*/ 0 h 10"/>
                  <a:gd name="T6" fmla="*/ 0 60000 65536"/>
                  <a:gd name="T7" fmla="*/ 0 60000 65536"/>
                  <a:gd name="T8" fmla="*/ 0 60000 65536"/>
                </a:gdLst>
                <a:ahLst/>
                <a:cxnLst>
                  <a:cxn ang="T6">
                    <a:pos x="T0" y="T1"/>
                  </a:cxn>
                  <a:cxn ang="T7">
                    <a:pos x="T2" y="T3"/>
                  </a:cxn>
                  <a:cxn ang="T8">
                    <a:pos x="T4" y="T5"/>
                  </a:cxn>
                </a:cxnLst>
                <a:rect l="0" t="0" r="r" b="b"/>
                <a:pathLst>
                  <a:path w="130" h="10">
                    <a:moveTo>
                      <a:pt x="0" y="10"/>
                    </a:moveTo>
                    <a:lnTo>
                      <a:pt x="0" y="1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62" name="Freeform 166"/>
              <p:cNvSpPr>
                <a:spLocks/>
              </p:cNvSpPr>
              <p:nvPr/>
            </p:nvSpPr>
            <p:spPr bwMode="auto">
              <a:xfrm>
                <a:off x="1773" y="1704"/>
                <a:ext cx="21" cy="28"/>
              </a:xfrm>
              <a:custGeom>
                <a:avLst/>
                <a:gdLst>
                  <a:gd name="T0" fmla="*/ 0 w 60"/>
                  <a:gd name="T1" fmla="*/ 0 h 80"/>
                  <a:gd name="T2" fmla="*/ 0 w 60"/>
                  <a:gd name="T3" fmla="*/ 0 h 80"/>
                  <a:gd name="T4" fmla="*/ 0 w 60"/>
                  <a:gd name="T5" fmla="*/ 0 h 80"/>
                  <a:gd name="T6" fmla="*/ 0 60000 65536"/>
                  <a:gd name="T7" fmla="*/ 0 60000 65536"/>
                  <a:gd name="T8" fmla="*/ 0 60000 65536"/>
                </a:gdLst>
                <a:ahLst/>
                <a:cxnLst>
                  <a:cxn ang="T6">
                    <a:pos x="T0" y="T1"/>
                  </a:cxn>
                  <a:cxn ang="T7">
                    <a:pos x="T2" y="T3"/>
                  </a:cxn>
                  <a:cxn ang="T8">
                    <a:pos x="T4" y="T5"/>
                  </a:cxn>
                </a:cxnLst>
                <a:rect l="0" t="0" r="r" b="b"/>
                <a:pathLst>
                  <a:path w="60" h="80">
                    <a:moveTo>
                      <a:pt x="60" y="80"/>
                    </a:moveTo>
                    <a:lnTo>
                      <a:pt x="6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63" name="Freeform 167"/>
              <p:cNvSpPr>
                <a:spLocks/>
              </p:cNvSpPr>
              <p:nvPr/>
            </p:nvSpPr>
            <p:spPr bwMode="auto">
              <a:xfrm>
                <a:off x="1763" y="1674"/>
                <a:ext cx="10" cy="30"/>
              </a:xfrm>
              <a:custGeom>
                <a:avLst/>
                <a:gdLst>
                  <a:gd name="T0" fmla="*/ 0 w 30"/>
                  <a:gd name="T1" fmla="*/ 0 h 90"/>
                  <a:gd name="T2" fmla="*/ 0 w 30"/>
                  <a:gd name="T3" fmla="*/ 0 h 90"/>
                  <a:gd name="T4" fmla="*/ 0 w 30"/>
                  <a:gd name="T5" fmla="*/ 0 h 90"/>
                  <a:gd name="T6" fmla="*/ 0 60000 65536"/>
                  <a:gd name="T7" fmla="*/ 0 60000 65536"/>
                  <a:gd name="T8" fmla="*/ 0 60000 65536"/>
                </a:gdLst>
                <a:ahLst/>
                <a:cxnLst>
                  <a:cxn ang="T6">
                    <a:pos x="T0" y="T1"/>
                  </a:cxn>
                  <a:cxn ang="T7">
                    <a:pos x="T2" y="T3"/>
                  </a:cxn>
                  <a:cxn ang="T8">
                    <a:pos x="T4" y="T5"/>
                  </a:cxn>
                </a:cxnLst>
                <a:rect l="0" t="0" r="r" b="b"/>
                <a:pathLst>
                  <a:path w="30" h="90">
                    <a:moveTo>
                      <a:pt x="0" y="0"/>
                    </a:moveTo>
                    <a:lnTo>
                      <a:pt x="0" y="0"/>
                    </a:lnTo>
                    <a:lnTo>
                      <a:pt x="3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64" name="Freeform 168"/>
              <p:cNvSpPr>
                <a:spLocks/>
              </p:cNvSpPr>
              <p:nvPr/>
            </p:nvSpPr>
            <p:spPr bwMode="auto">
              <a:xfrm>
                <a:off x="1727" y="1704"/>
                <a:ext cx="46" cy="38"/>
              </a:xfrm>
              <a:custGeom>
                <a:avLst/>
                <a:gdLst>
                  <a:gd name="T0" fmla="*/ 0 w 131"/>
                  <a:gd name="T1" fmla="*/ 0 h 110"/>
                  <a:gd name="T2" fmla="*/ 0 w 131"/>
                  <a:gd name="T3" fmla="*/ 0 h 110"/>
                  <a:gd name="T4" fmla="*/ 0 w 131"/>
                  <a:gd name="T5" fmla="*/ 0 h 110"/>
                  <a:gd name="T6" fmla="*/ 0 60000 65536"/>
                  <a:gd name="T7" fmla="*/ 0 60000 65536"/>
                  <a:gd name="T8" fmla="*/ 0 60000 65536"/>
                </a:gdLst>
                <a:ahLst/>
                <a:cxnLst>
                  <a:cxn ang="T6">
                    <a:pos x="T0" y="T1"/>
                  </a:cxn>
                  <a:cxn ang="T7">
                    <a:pos x="T2" y="T3"/>
                  </a:cxn>
                  <a:cxn ang="T8">
                    <a:pos x="T4" y="T5"/>
                  </a:cxn>
                </a:cxnLst>
                <a:rect l="0" t="0" r="r" b="b"/>
                <a:pathLst>
                  <a:path w="131" h="110">
                    <a:moveTo>
                      <a:pt x="0" y="110"/>
                    </a:moveTo>
                    <a:lnTo>
                      <a:pt x="0" y="110"/>
                    </a:lnTo>
                    <a:lnTo>
                      <a:pt x="1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65" name="Freeform 169"/>
              <p:cNvSpPr>
                <a:spLocks/>
              </p:cNvSpPr>
              <p:nvPr/>
            </p:nvSpPr>
            <p:spPr bwMode="auto">
              <a:xfrm>
                <a:off x="1773" y="1663"/>
                <a:ext cx="14"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40" y="0"/>
                    </a:moveTo>
                    <a:lnTo>
                      <a:pt x="4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66" name="Freeform 170"/>
              <p:cNvSpPr>
                <a:spLocks/>
              </p:cNvSpPr>
              <p:nvPr/>
            </p:nvSpPr>
            <p:spPr bwMode="auto">
              <a:xfrm>
                <a:off x="1773" y="1704"/>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150" y="40"/>
                    </a:moveTo>
                    <a:lnTo>
                      <a:pt x="15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67" name="Freeform 171"/>
              <p:cNvSpPr>
                <a:spLocks/>
              </p:cNvSpPr>
              <p:nvPr/>
            </p:nvSpPr>
            <p:spPr bwMode="auto">
              <a:xfrm>
                <a:off x="1773" y="1681"/>
                <a:ext cx="46" cy="23"/>
              </a:xfrm>
              <a:custGeom>
                <a:avLst/>
                <a:gdLst>
                  <a:gd name="T0" fmla="*/ 0 w 130"/>
                  <a:gd name="T1" fmla="*/ 0 h 70"/>
                  <a:gd name="T2" fmla="*/ 0 w 130"/>
                  <a:gd name="T3" fmla="*/ 0 h 70"/>
                  <a:gd name="T4" fmla="*/ 0 w 130"/>
                  <a:gd name="T5" fmla="*/ 0 h 70"/>
                  <a:gd name="T6" fmla="*/ 0 60000 65536"/>
                  <a:gd name="T7" fmla="*/ 0 60000 65536"/>
                  <a:gd name="T8" fmla="*/ 0 60000 65536"/>
                </a:gdLst>
                <a:ahLst/>
                <a:cxnLst>
                  <a:cxn ang="T6">
                    <a:pos x="T0" y="T1"/>
                  </a:cxn>
                  <a:cxn ang="T7">
                    <a:pos x="T2" y="T3"/>
                  </a:cxn>
                  <a:cxn ang="T8">
                    <a:pos x="T4" y="T5"/>
                  </a:cxn>
                </a:cxnLst>
                <a:rect l="0" t="0" r="r" b="b"/>
                <a:pathLst>
                  <a:path w="130" h="70">
                    <a:moveTo>
                      <a:pt x="130" y="0"/>
                    </a:moveTo>
                    <a:lnTo>
                      <a:pt x="13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68" name="Freeform 172"/>
              <p:cNvSpPr>
                <a:spLocks/>
              </p:cNvSpPr>
              <p:nvPr/>
            </p:nvSpPr>
            <p:spPr bwMode="auto">
              <a:xfrm>
                <a:off x="714" y="1541"/>
                <a:ext cx="32" cy="61"/>
              </a:xfrm>
              <a:custGeom>
                <a:avLst/>
                <a:gdLst>
                  <a:gd name="T0" fmla="*/ 0 w 90"/>
                  <a:gd name="T1" fmla="*/ 0 h 180"/>
                  <a:gd name="T2" fmla="*/ 0 w 90"/>
                  <a:gd name="T3" fmla="*/ 0 h 180"/>
                  <a:gd name="T4" fmla="*/ 0 w 90"/>
                  <a:gd name="T5" fmla="*/ 0 h 180"/>
                  <a:gd name="T6" fmla="*/ 0 60000 65536"/>
                  <a:gd name="T7" fmla="*/ 0 60000 65536"/>
                  <a:gd name="T8" fmla="*/ 0 60000 65536"/>
                </a:gdLst>
                <a:ahLst/>
                <a:cxnLst>
                  <a:cxn ang="T6">
                    <a:pos x="T0" y="T1"/>
                  </a:cxn>
                  <a:cxn ang="T7">
                    <a:pos x="T2" y="T3"/>
                  </a:cxn>
                  <a:cxn ang="T8">
                    <a:pos x="T4" y="T5"/>
                  </a:cxn>
                </a:cxnLst>
                <a:rect l="0" t="0" r="r" b="b"/>
                <a:pathLst>
                  <a:path w="90" h="180">
                    <a:moveTo>
                      <a:pt x="0" y="180"/>
                    </a:moveTo>
                    <a:lnTo>
                      <a:pt x="0" y="18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69" name="Freeform 173"/>
              <p:cNvSpPr>
                <a:spLocks/>
              </p:cNvSpPr>
              <p:nvPr/>
            </p:nvSpPr>
            <p:spPr bwMode="auto">
              <a:xfrm>
                <a:off x="466" y="2724"/>
                <a:ext cx="32" cy="27"/>
              </a:xfrm>
              <a:custGeom>
                <a:avLst/>
                <a:gdLst>
                  <a:gd name="T0" fmla="*/ 0 w 90"/>
                  <a:gd name="T1" fmla="*/ 0 h 80"/>
                  <a:gd name="T2" fmla="*/ 0 w 90"/>
                  <a:gd name="T3" fmla="*/ 0 h 80"/>
                  <a:gd name="T4" fmla="*/ 0 w 90"/>
                  <a:gd name="T5" fmla="*/ 0 h 80"/>
                  <a:gd name="T6" fmla="*/ 0 60000 65536"/>
                  <a:gd name="T7" fmla="*/ 0 60000 65536"/>
                  <a:gd name="T8" fmla="*/ 0 60000 65536"/>
                </a:gdLst>
                <a:ahLst/>
                <a:cxnLst>
                  <a:cxn ang="T6">
                    <a:pos x="T0" y="T1"/>
                  </a:cxn>
                  <a:cxn ang="T7">
                    <a:pos x="T2" y="T3"/>
                  </a:cxn>
                  <a:cxn ang="T8">
                    <a:pos x="T4" y="T5"/>
                  </a:cxn>
                </a:cxnLst>
                <a:rect l="0" t="0" r="r" b="b"/>
                <a:pathLst>
                  <a:path w="90" h="80">
                    <a:moveTo>
                      <a:pt x="90" y="0"/>
                    </a:moveTo>
                    <a:lnTo>
                      <a:pt x="9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70" name="Freeform 174"/>
              <p:cNvSpPr>
                <a:spLocks/>
              </p:cNvSpPr>
              <p:nvPr/>
            </p:nvSpPr>
            <p:spPr bwMode="auto">
              <a:xfrm>
                <a:off x="1787" y="1606"/>
                <a:ext cx="0" cy="57"/>
              </a:xfrm>
              <a:custGeom>
                <a:avLst/>
                <a:gdLst>
                  <a:gd name="T0" fmla="*/ 0 h 170"/>
                  <a:gd name="T1" fmla="*/ 0 h 170"/>
                  <a:gd name="T2" fmla="*/ 0 h 170"/>
                  <a:gd name="T3" fmla="*/ 0 60000 65536"/>
                  <a:gd name="T4" fmla="*/ 0 60000 65536"/>
                  <a:gd name="T5" fmla="*/ 0 60000 65536"/>
                </a:gdLst>
                <a:ahLst/>
                <a:cxnLst>
                  <a:cxn ang="T3">
                    <a:pos x="0" y="T0"/>
                  </a:cxn>
                  <a:cxn ang="T4">
                    <a:pos x="0" y="T1"/>
                  </a:cxn>
                  <a:cxn ang="T5">
                    <a:pos x="0" y="T2"/>
                  </a:cxn>
                </a:cxnLst>
                <a:rect l="0" t="0" r="r" b="b"/>
                <a:pathLst>
                  <a:path h="170">
                    <a:moveTo>
                      <a:pt x="0" y="170"/>
                    </a:moveTo>
                    <a:lnTo>
                      <a:pt x="0" y="1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71" name="Freeform 175"/>
              <p:cNvSpPr>
                <a:spLocks/>
              </p:cNvSpPr>
              <p:nvPr/>
            </p:nvSpPr>
            <p:spPr bwMode="auto">
              <a:xfrm>
                <a:off x="679" y="3518"/>
                <a:ext cx="39" cy="38"/>
              </a:xfrm>
              <a:custGeom>
                <a:avLst/>
                <a:gdLst>
                  <a:gd name="T0" fmla="*/ 0 w 110"/>
                  <a:gd name="T1" fmla="*/ 0 h 110"/>
                  <a:gd name="T2" fmla="*/ 0 w 110"/>
                  <a:gd name="T3" fmla="*/ 0 h 110"/>
                  <a:gd name="T4" fmla="*/ 0 w 110"/>
                  <a:gd name="T5" fmla="*/ 0 h 110"/>
                  <a:gd name="T6" fmla="*/ 0 60000 65536"/>
                  <a:gd name="T7" fmla="*/ 0 60000 65536"/>
                  <a:gd name="T8" fmla="*/ 0 60000 65536"/>
                </a:gdLst>
                <a:ahLst/>
                <a:cxnLst>
                  <a:cxn ang="T6">
                    <a:pos x="T0" y="T1"/>
                  </a:cxn>
                  <a:cxn ang="T7">
                    <a:pos x="T2" y="T3"/>
                  </a:cxn>
                  <a:cxn ang="T8">
                    <a:pos x="T4" y="T5"/>
                  </a:cxn>
                </a:cxnLst>
                <a:rect l="0" t="0" r="r" b="b"/>
                <a:pathLst>
                  <a:path w="110" h="110">
                    <a:moveTo>
                      <a:pt x="110" y="0"/>
                    </a:moveTo>
                    <a:lnTo>
                      <a:pt x="11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72" name="Freeform 176"/>
              <p:cNvSpPr>
                <a:spLocks/>
              </p:cNvSpPr>
              <p:nvPr/>
            </p:nvSpPr>
            <p:spPr bwMode="auto">
              <a:xfrm>
                <a:off x="679" y="3556"/>
                <a:ext cx="14" cy="54"/>
              </a:xfrm>
              <a:custGeom>
                <a:avLst/>
                <a:gdLst>
                  <a:gd name="T0" fmla="*/ 0 w 40"/>
                  <a:gd name="T1" fmla="*/ 0 h 160"/>
                  <a:gd name="T2" fmla="*/ 0 w 40"/>
                  <a:gd name="T3" fmla="*/ 0 h 160"/>
                  <a:gd name="T4" fmla="*/ 0 w 40"/>
                  <a:gd name="T5" fmla="*/ 0 h 160"/>
                  <a:gd name="T6" fmla="*/ 0 60000 65536"/>
                  <a:gd name="T7" fmla="*/ 0 60000 65536"/>
                  <a:gd name="T8" fmla="*/ 0 60000 65536"/>
                </a:gdLst>
                <a:ahLst/>
                <a:cxnLst>
                  <a:cxn ang="T6">
                    <a:pos x="T0" y="T1"/>
                  </a:cxn>
                  <a:cxn ang="T7">
                    <a:pos x="T2" y="T3"/>
                  </a:cxn>
                  <a:cxn ang="T8">
                    <a:pos x="T4" y="T5"/>
                  </a:cxn>
                </a:cxnLst>
                <a:rect l="0" t="0" r="r" b="b"/>
                <a:pathLst>
                  <a:path w="40" h="160">
                    <a:moveTo>
                      <a:pt x="40" y="160"/>
                    </a:moveTo>
                    <a:lnTo>
                      <a:pt x="40" y="1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73" name="Freeform 177"/>
              <p:cNvSpPr>
                <a:spLocks/>
              </p:cNvSpPr>
              <p:nvPr/>
            </p:nvSpPr>
            <p:spPr bwMode="auto">
              <a:xfrm>
                <a:off x="622" y="3556"/>
                <a:ext cx="57" cy="3"/>
              </a:xfrm>
              <a:custGeom>
                <a:avLst/>
                <a:gdLst>
                  <a:gd name="T0" fmla="*/ 0 w 160"/>
                  <a:gd name="T1" fmla="*/ 0 h 10"/>
                  <a:gd name="T2" fmla="*/ 0 w 160"/>
                  <a:gd name="T3" fmla="*/ 0 h 10"/>
                  <a:gd name="T4" fmla="*/ 0 w 160"/>
                  <a:gd name="T5" fmla="*/ 0 h 10"/>
                  <a:gd name="T6" fmla="*/ 0 60000 65536"/>
                  <a:gd name="T7" fmla="*/ 0 60000 65536"/>
                  <a:gd name="T8" fmla="*/ 0 60000 65536"/>
                </a:gdLst>
                <a:ahLst/>
                <a:cxnLst>
                  <a:cxn ang="T6">
                    <a:pos x="T0" y="T1"/>
                  </a:cxn>
                  <a:cxn ang="T7">
                    <a:pos x="T2" y="T3"/>
                  </a:cxn>
                  <a:cxn ang="T8">
                    <a:pos x="T4" y="T5"/>
                  </a:cxn>
                </a:cxnLst>
                <a:rect l="0" t="0" r="r" b="b"/>
                <a:pathLst>
                  <a:path w="160" h="10">
                    <a:moveTo>
                      <a:pt x="0" y="10"/>
                    </a:moveTo>
                    <a:lnTo>
                      <a:pt x="0" y="1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74" name="Freeform 178"/>
              <p:cNvSpPr>
                <a:spLocks/>
              </p:cNvSpPr>
              <p:nvPr/>
            </p:nvSpPr>
            <p:spPr bwMode="auto">
              <a:xfrm>
                <a:off x="1447" y="3412"/>
                <a:ext cx="32" cy="35"/>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0" y="0"/>
                    </a:moveTo>
                    <a:lnTo>
                      <a:pt x="0" y="0"/>
                    </a:lnTo>
                    <a:lnTo>
                      <a:pt x="9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75" name="Freeform 179"/>
              <p:cNvSpPr>
                <a:spLocks/>
              </p:cNvSpPr>
              <p:nvPr/>
            </p:nvSpPr>
            <p:spPr bwMode="auto">
              <a:xfrm>
                <a:off x="1305" y="2011"/>
                <a:ext cx="47" cy="14"/>
              </a:xfrm>
              <a:custGeom>
                <a:avLst/>
                <a:gdLst>
                  <a:gd name="T0" fmla="*/ 0 w 131"/>
                  <a:gd name="T1" fmla="*/ 0 h 40"/>
                  <a:gd name="T2" fmla="*/ 0 w 131"/>
                  <a:gd name="T3" fmla="*/ 0 h 40"/>
                  <a:gd name="T4" fmla="*/ 0 w 131"/>
                  <a:gd name="T5" fmla="*/ 0 h 40"/>
                  <a:gd name="T6" fmla="*/ 0 60000 65536"/>
                  <a:gd name="T7" fmla="*/ 0 60000 65536"/>
                  <a:gd name="T8" fmla="*/ 0 60000 65536"/>
                </a:gdLst>
                <a:ahLst/>
                <a:cxnLst>
                  <a:cxn ang="T6">
                    <a:pos x="T0" y="T1"/>
                  </a:cxn>
                  <a:cxn ang="T7">
                    <a:pos x="T2" y="T3"/>
                  </a:cxn>
                  <a:cxn ang="T8">
                    <a:pos x="T4" y="T5"/>
                  </a:cxn>
                </a:cxnLst>
                <a:rect l="0" t="0" r="r" b="b"/>
                <a:pathLst>
                  <a:path w="131" h="40">
                    <a:moveTo>
                      <a:pt x="131" y="40"/>
                    </a:moveTo>
                    <a:lnTo>
                      <a:pt x="131"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76" name="Freeform 180"/>
              <p:cNvSpPr>
                <a:spLocks/>
              </p:cNvSpPr>
              <p:nvPr/>
            </p:nvSpPr>
            <p:spPr bwMode="auto">
              <a:xfrm>
                <a:off x="477" y="2676"/>
                <a:ext cx="21" cy="48"/>
              </a:xfrm>
              <a:custGeom>
                <a:avLst/>
                <a:gdLst>
                  <a:gd name="T0" fmla="*/ 0 w 60"/>
                  <a:gd name="T1" fmla="*/ 0 h 140"/>
                  <a:gd name="T2" fmla="*/ 0 w 60"/>
                  <a:gd name="T3" fmla="*/ 0 h 140"/>
                  <a:gd name="T4" fmla="*/ 0 w 60"/>
                  <a:gd name="T5" fmla="*/ 0 h 140"/>
                  <a:gd name="T6" fmla="*/ 0 60000 65536"/>
                  <a:gd name="T7" fmla="*/ 0 60000 65536"/>
                  <a:gd name="T8" fmla="*/ 0 60000 65536"/>
                </a:gdLst>
                <a:ahLst/>
                <a:cxnLst>
                  <a:cxn ang="T6">
                    <a:pos x="T0" y="T1"/>
                  </a:cxn>
                  <a:cxn ang="T7">
                    <a:pos x="T2" y="T3"/>
                  </a:cxn>
                  <a:cxn ang="T8">
                    <a:pos x="T4" y="T5"/>
                  </a:cxn>
                </a:cxnLst>
                <a:rect l="0" t="0" r="r" b="b"/>
                <a:pathLst>
                  <a:path w="60" h="140">
                    <a:moveTo>
                      <a:pt x="0" y="0"/>
                    </a:moveTo>
                    <a:lnTo>
                      <a:pt x="0" y="0"/>
                    </a:lnTo>
                    <a:lnTo>
                      <a:pt x="6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77" name="Freeform 181"/>
              <p:cNvSpPr>
                <a:spLocks/>
              </p:cNvSpPr>
              <p:nvPr/>
            </p:nvSpPr>
            <p:spPr bwMode="auto">
              <a:xfrm>
                <a:off x="477" y="2707"/>
                <a:ext cx="21" cy="17"/>
              </a:xfrm>
              <a:custGeom>
                <a:avLst/>
                <a:gdLst>
                  <a:gd name="T0" fmla="*/ 0 w 60"/>
                  <a:gd name="T1" fmla="*/ 0 h 50"/>
                  <a:gd name="T2" fmla="*/ 0 w 60"/>
                  <a:gd name="T3" fmla="*/ 0 h 50"/>
                  <a:gd name="T4" fmla="*/ 0 w 60"/>
                  <a:gd name="T5" fmla="*/ 0 h 50"/>
                  <a:gd name="T6" fmla="*/ 0 60000 65536"/>
                  <a:gd name="T7" fmla="*/ 0 60000 65536"/>
                  <a:gd name="T8" fmla="*/ 0 60000 65536"/>
                </a:gdLst>
                <a:ahLst/>
                <a:cxnLst>
                  <a:cxn ang="T6">
                    <a:pos x="T0" y="T1"/>
                  </a:cxn>
                  <a:cxn ang="T7">
                    <a:pos x="T2" y="T3"/>
                  </a:cxn>
                  <a:cxn ang="T8">
                    <a:pos x="T4" y="T5"/>
                  </a:cxn>
                </a:cxnLst>
                <a:rect l="0" t="0" r="r" b="b"/>
                <a:pathLst>
                  <a:path w="60" h="50">
                    <a:moveTo>
                      <a:pt x="0" y="0"/>
                    </a:moveTo>
                    <a:lnTo>
                      <a:pt x="0" y="0"/>
                    </a:lnTo>
                    <a:lnTo>
                      <a:pt x="6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78" name="Freeform 182"/>
              <p:cNvSpPr>
                <a:spLocks/>
              </p:cNvSpPr>
              <p:nvPr/>
            </p:nvSpPr>
            <p:spPr bwMode="auto">
              <a:xfrm>
                <a:off x="438" y="2710"/>
                <a:ext cx="60" cy="14"/>
              </a:xfrm>
              <a:custGeom>
                <a:avLst/>
                <a:gdLst>
                  <a:gd name="T0" fmla="*/ 0 w 170"/>
                  <a:gd name="T1" fmla="*/ 0 h 40"/>
                  <a:gd name="T2" fmla="*/ 0 w 170"/>
                  <a:gd name="T3" fmla="*/ 0 h 40"/>
                  <a:gd name="T4" fmla="*/ 0 w 170"/>
                  <a:gd name="T5" fmla="*/ 0 h 40"/>
                  <a:gd name="T6" fmla="*/ 0 60000 65536"/>
                  <a:gd name="T7" fmla="*/ 0 60000 65536"/>
                  <a:gd name="T8" fmla="*/ 0 60000 65536"/>
                </a:gdLst>
                <a:ahLst/>
                <a:cxnLst>
                  <a:cxn ang="T6">
                    <a:pos x="T0" y="T1"/>
                  </a:cxn>
                  <a:cxn ang="T7">
                    <a:pos x="T2" y="T3"/>
                  </a:cxn>
                  <a:cxn ang="T8">
                    <a:pos x="T4" y="T5"/>
                  </a:cxn>
                </a:cxnLst>
                <a:rect l="0" t="0" r="r" b="b"/>
                <a:pathLst>
                  <a:path w="170" h="40">
                    <a:moveTo>
                      <a:pt x="0" y="0"/>
                    </a:moveTo>
                    <a:lnTo>
                      <a:pt x="0" y="0"/>
                    </a:lnTo>
                    <a:lnTo>
                      <a:pt x="17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79" name="Freeform 183"/>
              <p:cNvSpPr>
                <a:spLocks/>
              </p:cNvSpPr>
              <p:nvPr/>
            </p:nvSpPr>
            <p:spPr bwMode="auto">
              <a:xfrm>
                <a:off x="473" y="2826"/>
                <a:ext cx="21" cy="51"/>
              </a:xfrm>
              <a:custGeom>
                <a:avLst/>
                <a:gdLst>
                  <a:gd name="T0" fmla="*/ 0 w 60"/>
                  <a:gd name="T1" fmla="*/ 0 h 150"/>
                  <a:gd name="T2" fmla="*/ 0 w 60"/>
                  <a:gd name="T3" fmla="*/ 0 h 150"/>
                  <a:gd name="T4" fmla="*/ 0 w 60"/>
                  <a:gd name="T5" fmla="*/ 0 h 150"/>
                  <a:gd name="T6" fmla="*/ 0 60000 65536"/>
                  <a:gd name="T7" fmla="*/ 0 60000 65536"/>
                  <a:gd name="T8" fmla="*/ 0 60000 65536"/>
                </a:gdLst>
                <a:ahLst/>
                <a:cxnLst>
                  <a:cxn ang="T6">
                    <a:pos x="T0" y="T1"/>
                  </a:cxn>
                  <a:cxn ang="T7">
                    <a:pos x="T2" y="T3"/>
                  </a:cxn>
                  <a:cxn ang="T8">
                    <a:pos x="T4" y="T5"/>
                  </a:cxn>
                </a:cxnLst>
                <a:rect l="0" t="0" r="r" b="b"/>
                <a:pathLst>
                  <a:path w="60" h="150">
                    <a:moveTo>
                      <a:pt x="60" y="0"/>
                    </a:moveTo>
                    <a:lnTo>
                      <a:pt x="6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80" name="Freeform 184"/>
              <p:cNvSpPr>
                <a:spLocks/>
              </p:cNvSpPr>
              <p:nvPr/>
            </p:nvSpPr>
            <p:spPr bwMode="auto">
              <a:xfrm>
                <a:off x="494" y="2792"/>
                <a:ext cx="22" cy="34"/>
              </a:xfrm>
              <a:custGeom>
                <a:avLst/>
                <a:gdLst>
                  <a:gd name="T0" fmla="*/ 0 w 61"/>
                  <a:gd name="T1" fmla="*/ 0 h 100"/>
                  <a:gd name="T2" fmla="*/ 0 w 61"/>
                  <a:gd name="T3" fmla="*/ 0 h 100"/>
                  <a:gd name="T4" fmla="*/ 0 w 61"/>
                  <a:gd name="T5" fmla="*/ 0 h 100"/>
                  <a:gd name="T6" fmla="*/ 0 60000 65536"/>
                  <a:gd name="T7" fmla="*/ 0 60000 65536"/>
                  <a:gd name="T8" fmla="*/ 0 60000 65536"/>
                </a:gdLst>
                <a:ahLst/>
                <a:cxnLst>
                  <a:cxn ang="T6">
                    <a:pos x="T0" y="T1"/>
                  </a:cxn>
                  <a:cxn ang="T7">
                    <a:pos x="T2" y="T3"/>
                  </a:cxn>
                  <a:cxn ang="T8">
                    <a:pos x="T4" y="T5"/>
                  </a:cxn>
                </a:cxnLst>
                <a:rect l="0" t="0" r="r" b="b"/>
                <a:pathLst>
                  <a:path w="61" h="100">
                    <a:moveTo>
                      <a:pt x="61" y="0"/>
                    </a:moveTo>
                    <a:lnTo>
                      <a:pt x="61"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81" name="Freeform 185"/>
              <p:cNvSpPr>
                <a:spLocks/>
              </p:cNvSpPr>
              <p:nvPr/>
            </p:nvSpPr>
            <p:spPr bwMode="auto">
              <a:xfrm>
                <a:off x="2414" y="3457"/>
                <a:ext cx="46" cy="13"/>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0" y="0"/>
                    </a:moveTo>
                    <a:lnTo>
                      <a:pt x="0" y="0"/>
                    </a:lnTo>
                    <a:lnTo>
                      <a:pt x="13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82" name="Freeform 186"/>
              <p:cNvSpPr>
                <a:spLocks/>
              </p:cNvSpPr>
              <p:nvPr/>
            </p:nvSpPr>
            <p:spPr bwMode="auto">
              <a:xfrm>
                <a:off x="1677" y="2110"/>
                <a:ext cx="15" cy="27"/>
              </a:xfrm>
              <a:custGeom>
                <a:avLst/>
                <a:gdLst>
                  <a:gd name="T0" fmla="*/ 0 w 40"/>
                  <a:gd name="T1" fmla="*/ 0 h 80"/>
                  <a:gd name="T2" fmla="*/ 0 w 40"/>
                  <a:gd name="T3" fmla="*/ 0 h 80"/>
                  <a:gd name="T4" fmla="*/ 0 w 40"/>
                  <a:gd name="T5" fmla="*/ 0 h 80"/>
                  <a:gd name="T6" fmla="*/ 0 60000 65536"/>
                  <a:gd name="T7" fmla="*/ 0 60000 65536"/>
                  <a:gd name="T8" fmla="*/ 0 60000 65536"/>
                </a:gdLst>
                <a:ahLst/>
                <a:cxnLst>
                  <a:cxn ang="T6">
                    <a:pos x="T0" y="T1"/>
                  </a:cxn>
                  <a:cxn ang="T7">
                    <a:pos x="T2" y="T3"/>
                  </a:cxn>
                  <a:cxn ang="T8">
                    <a:pos x="T4" y="T5"/>
                  </a:cxn>
                </a:cxnLst>
                <a:rect l="0" t="0" r="r" b="b"/>
                <a:pathLst>
                  <a:path w="40" h="80">
                    <a:moveTo>
                      <a:pt x="40" y="80"/>
                    </a:moveTo>
                    <a:lnTo>
                      <a:pt x="4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83" name="Freeform 187"/>
              <p:cNvSpPr>
                <a:spLocks/>
              </p:cNvSpPr>
              <p:nvPr/>
            </p:nvSpPr>
            <p:spPr bwMode="auto">
              <a:xfrm>
                <a:off x="1504" y="1800"/>
                <a:ext cx="57" cy="31"/>
              </a:xfrm>
              <a:custGeom>
                <a:avLst/>
                <a:gdLst>
                  <a:gd name="T0" fmla="*/ 0 w 160"/>
                  <a:gd name="T1" fmla="*/ 0 h 90"/>
                  <a:gd name="T2" fmla="*/ 0 w 160"/>
                  <a:gd name="T3" fmla="*/ 0 h 90"/>
                  <a:gd name="T4" fmla="*/ 0 w 160"/>
                  <a:gd name="T5" fmla="*/ 0 h 90"/>
                  <a:gd name="T6" fmla="*/ 0 60000 65536"/>
                  <a:gd name="T7" fmla="*/ 0 60000 65536"/>
                  <a:gd name="T8" fmla="*/ 0 60000 65536"/>
                </a:gdLst>
                <a:ahLst/>
                <a:cxnLst>
                  <a:cxn ang="T6">
                    <a:pos x="T0" y="T1"/>
                  </a:cxn>
                  <a:cxn ang="T7">
                    <a:pos x="T2" y="T3"/>
                  </a:cxn>
                  <a:cxn ang="T8">
                    <a:pos x="T4" y="T5"/>
                  </a:cxn>
                </a:cxnLst>
                <a:rect l="0" t="0" r="r" b="b"/>
                <a:pathLst>
                  <a:path w="160" h="90">
                    <a:moveTo>
                      <a:pt x="0" y="0"/>
                    </a:moveTo>
                    <a:lnTo>
                      <a:pt x="0" y="0"/>
                    </a:lnTo>
                    <a:lnTo>
                      <a:pt x="16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84" name="Freeform 188"/>
              <p:cNvSpPr>
                <a:spLocks/>
              </p:cNvSpPr>
              <p:nvPr/>
            </p:nvSpPr>
            <p:spPr bwMode="auto">
              <a:xfrm>
                <a:off x="1504" y="1831"/>
                <a:ext cx="57" cy="102"/>
              </a:xfrm>
              <a:custGeom>
                <a:avLst/>
                <a:gdLst>
                  <a:gd name="T0" fmla="*/ 0 w 160"/>
                  <a:gd name="T1" fmla="*/ 0 h 300"/>
                  <a:gd name="T2" fmla="*/ 0 w 160"/>
                  <a:gd name="T3" fmla="*/ 0 h 300"/>
                  <a:gd name="T4" fmla="*/ 0 w 160"/>
                  <a:gd name="T5" fmla="*/ 0 h 300"/>
                  <a:gd name="T6" fmla="*/ 0 60000 65536"/>
                  <a:gd name="T7" fmla="*/ 0 60000 65536"/>
                  <a:gd name="T8" fmla="*/ 0 60000 65536"/>
                </a:gdLst>
                <a:ahLst/>
                <a:cxnLst>
                  <a:cxn ang="T6">
                    <a:pos x="T0" y="T1"/>
                  </a:cxn>
                  <a:cxn ang="T7">
                    <a:pos x="T2" y="T3"/>
                  </a:cxn>
                  <a:cxn ang="T8">
                    <a:pos x="T4" y="T5"/>
                  </a:cxn>
                </a:cxnLst>
                <a:rect l="0" t="0" r="r" b="b"/>
                <a:pathLst>
                  <a:path w="160" h="300">
                    <a:moveTo>
                      <a:pt x="0" y="300"/>
                    </a:moveTo>
                    <a:lnTo>
                      <a:pt x="0" y="30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85" name="Freeform 189"/>
              <p:cNvSpPr>
                <a:spLocks/>
              </p:cNvSpPr>
              <p:nvPr/>
            </p:nvSpPr>
            <p:spPr bwMode="auto">
              <a:xfrm>
                <a:off x="1561" y="1803"/>
                <a:ext cx="60" cy="28"/>
              </a:xfrm>
              <a:custGeom>
                <a:avLst/>
                <a:gdLst>
                  <a:gd name="T0" fmla="*/ 0 w 170"/>
                  <a:gd name="T1" fmla="*/ 0 h 80"/>
                  <a:gd name="T2" fmla="*/ 0 w 170"/>
                  <a:gd name="T3" fmla="*/ 0 h 80"/>
                  <a:gd name="T4" fmla="*/ 0 w 170"/>
                  <a:gd name="T5" fmla="*/ 0 h 80"/>
                  <a:gd name="T6" fmla="*/ 0 60000 65536"/>
                  <a:gd name="T7" fmla="*/ 0 60000 65536"/>
                  <a:gd name="T8" fmla="*/ 0 60000 65536"/>
                </a:gdLst>
                <a:ahLst/>
                <a:cxnLst>
                  <a:cxn ang="T6">
                    <a:pos x="T0" y="T1"/>
                  </a:cxn>
                  <a:cxn ang="T7">
                    <a:pos x="T2" y="T3"/>
                  </a:cxn>
                  <a:cxn ang="T8">
                    <a:pos x="T4" y="T5"/>
                  </a:cxn>
                </a:cxnLst>
                <a:rect l="0" t="0" r="r" b="b"/>
                <a:pathLst>
                  <a:path w="170" h="80">
                    <a:moveTo>
                      <a:pt x="170" y="0"/>
                    </a:moveTo>
                    <a:lnTo>
                      <a:pt x="17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86" name="Freeform 190"/>
              <p:cNvSpPr>
                <a:spLocks/>
              </p:cNvSpPr>
              <p:nvPr/>
            </p:nvSpPr>
            <p:spPr bwMode="auto">
              <a:xfrm>
                <a:off x="834" y="1957"/>
                <a:ext cx="4" cy="44"/>
              </a:xfrm>
              <a:custGeom>
                <a:avLst/>
                <a:gdLst>
                  <a:gd name="T0" fmla="*/ 0 w 10"/>
                  <a:gd name="T1" fmla="*/ 0 h 130"/>
                  <a:gd name="T2" fmla="*/ 0 w 10"/>
                  <a:gd name="T3" fmla="*/ 0 h 130"/>
                  <a:gd name="T4" fmla="*/ 0 w 10"/>
                  <a:gd name="T5" fmla="*/ 0 h 130"/>
                  <a:gd name="T6" fmla="*/ 0 60000 65536"/>
                  <a:gd name="T7" fmla="*/ 0 60000 65536"/>
                  <a:gd name="T8" fmla="*/ 0 60000 65536"/>
                </a:gdLst>
                <a:ahLst/>
                <a:cxnLst>
                  <a:cxn ang="T6">
                    <a:pos x="T0" y="T1"/>
                  </a:cxn>
                  <a:cxn ang="T7">
                    <a:pos x="T2" y="T3"/>
                  </a:cxn>
                  <a:cxn ang="T8">
                    <a:pos x="T4" y="T5"/>
                  </a:cxn>
                </a:cxnLst>
                <a:rect l="0" t="0" r="r" b="b"/>
                <a:pathLst>
                  <a:path w="10" h="130">
                    <a:moveTo>
                      <a:pt x="10" y="130"/>
                    </a:moveTo>
                    <a:lnTo>
                      <a:pt x="1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87" name="Freeform 191"/>
              <p:cNvSpPr>
                <a:spLocks/>
              </p:cNvSpPr>
              <p:nvPr/>
            </p:nvSpPr>
            <p:spPr bwMode="auto">
              <a:xfrm>
                <a:off x="2155" y="2393"/>
                <a:ext cx="26" cy="51"/>
              </a:xfrm>
              <a:custGeom>
                <a:avLst/>
                <a:gdLst>
                  <a:gd name="T0" fmla="*/ 0 w 71"/>
                  <a:gd name="T1" fmla="*/ 0 h 150"/>
                  <a:gd name="T2" fmla="*/ 0 w 71"/>
                  <a:gd name="T3" fmla="*/ 0 h 150"/>
                  <a:gd name="T4" fmla="*/ 0 w 71"/>
                  <a:gd name="T5" fmla="*/ 0 h 150"/>
                  <a:gd name="T6" fmla="*/ 0 60000 65536"/>
                  <a:gd name="T7" fmla="*/ 0 60000 65536"/>
                  <a:gd name="T8" fmla="*/ 0 60000 65536"/>
                </a:gdLst>
                <a:ahLst/>
                <a:cxnLst>
                  <a:cxn ang="T6">
                    <a:pos x="T0" y="T1"/>
                  </a:cxn>
                  <a:cxn ang="T7">
                    <a:pos x="T2" y="T3"/>
                  </a:cxn>
                  <a:cxn ang="T8">
                    <a:pos x="T4" y="T5"/>
                  </a:cxn>
                </a:cxnLst>
                <a:rect l="0" t="0" r="r" b="b"/>
                <a:pathLst>
                  <a:path w="71" h="150">
                    <a:moveTo>
                      <a:pt x="0" y="150"/>
                    </a:moveTo>
                    <a:lnTo>
                      <a:pt x="0" y="150"/>
                    </a:lnTo>
                    <a:lnTo>
                      <a:pt x="7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88" name="Freeform 192"/>
              <p:cNvSpPr>
                <a:spLocks/>
              </p:cNvSpPr>
              <p:nvPr/>
            </p:nvSpPr>
            <p:spPr bwMode="auto">
              <a:xfrm>
                <a:off x="2637" y="2754"/>
                <a:ext cx="8" cy="48"/>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140"/>
                    </a:moveTo>
                    <a:lnTo>
                      <a:pt x="0" y="140"/>
                    </a:lnTo>
                    <a:lnTo>
                      <a:pt x="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89" name="Freeform 193"/>
              <p:cNvSpPr>
                <a:spLocks/>
              </p:cNvSpPr>
              <p:nvPr/>
            </p:nvSpPr>
            <p:spPr bwMode="auto">
              <a:xfrm>
                <a:off x="1529" y="1970"/>
                <a:ext cx="32" cy="11"/>
              </a:xfrm>
              <a:custGeom>
                <a:avLst/>
                <a:gdLst>
                  <a:gd name="T0" fmla="*/ 0 w 90"/>
                  <a:gd name="T1" fmla="*/ 0 h 30"/>
                  <a:gd name="T2" fmla="*/ 0 w 90"/>
                  <a:gd name="T3" fmla="*/ 0 h 30"/>
                  <a:gd name="T4" fmla="*/ 0 w 90"/>
                  <a:gd name="T5" fmla="*/ 0 h 30"/>
                  <a:gd name="T6" fmla="*/ 0 60000 65536"/>
                  <a:gd name="T7" fmla="*/ 0 60000 65536"/>
                  <a:gd name="T8" fmla="*/ 0 60000 65536"/>
                </a:gdLst>
                <a:ahLst/>
                <a:cxnLst>
                  <a:cxn ang="T6">
                    <a:pos x="T0" y="T1"/>
                  </a:cxn>
                  <a:cxn ang="T7">
                    <a:pos x="T2" y="T3"/>
                  </a:cxn>
                  <a:cxn ang="T8">
                    <a:pos x="T4" y="T5"/>
                  </a:cxn>
                </a:cxnLst>
                <a:rect l="0" t="0" r="r" b="b"/>
                <a:pathLst>
                  <a:path w="90" h="30">
                    <a:moveTo>
                      <a:pt x="90" y="0"/>
                    </a:moveTo>
                    <a:lnTo>
                      <a:pt x="9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90" name="Freeform 194"/>
              <p:cNvSpPr>
                <a:spLocks/>
              </p:cNvSpPr>
              <p:nvPr/>
            </p:nvSpPr>
            <p:spPr bwMode="auto">
              <a:xfrm>
                <a:off x="1500" y="1981"/>
                <a:ext cx="29" cy="13"/>
              </a:xfrm>
              <a:custGeom>
                <a:avLst/>
                <a:gdLst>
                  <a:gd name="T0" fmla="*/ 0 w 80"/>
                  <a:gd name="T1" fmla="*/ 0 h 40"/>
                  <a:gd name="T2" fmla="*/ 0 w 80"/>
                  <a:gd name="T3" fmla="*/ 0 h 40"/>
                  <a:gd name="T4" fmla="*/ 0 w 80"/>
                  <a:gd name="T5" fmla="*/ 0 h 40"/>
                  <a:gd name="T6" fmla="*/ 0 60000 65536"/>
                  <a:gd name="T7" fmla="*/ 0 60000 65536"/>
                  <a:gd name="T8" fmla="*/ 0 60000 65536"/>
                </a:gdLst>
                <a:ahLst/>
                <a:cxnLst>
                  <a:cxn ang="T6">
                    <a:pos x="T0" y="T1"/>
                  </a:cxn>
                  <a:cxn ang="T7">
                    <a:pos x="T2" y="T3"/>
                  </a:cxn>
                  <a:cxn ang="T8">
                    <a:pos x="T4" y="T5"/>
                  </a:cxn>
                </a:cxnLst>
                <a:rect l="0" t="0" r="r" b="b"/>
                <a:pathLst>
                  <a:path w="80" h="40">
                    <a:moveTo>
                      <a:pt x="0" y="40"/>
                    </a:moveTo>
                    <a:lnTo>
                      <a:pt x="0" y="4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91" name="Freeform 195"/>
              <p:cNvSpPr>
                <a:spLocks/>
              </p:cNvSpPr>
              <p:nvPr/>
            </p:nvSpPr>
            <p:spPr bwMode="auto">
              <a:xfrm>
                <a:off x="973" y="3174"/>
                <a:ext cx="17" cy="24"/>
              </a:xfrm>
              <a:custGeom>
                <a:avLst/>
                <a:gdLst>
                  <a:gd name="T0" fmla="*/ 0 w 50"/>
                  <a:gd name="T1" fmla="*/ 0 h 70"/>
                  <a:gd name="T2" fmla="*/ 0 w 50"/>
                  <a:gd name="T3" fmla="*/ 0 h 70"/>
                  <a:gd name="T4" fmla="*/ 0 w 50"/>
                  <a:gd name="T5" fmla="*/ 0 h 70"/>
                  <a:gd name="T6" fmla="*/ 0 60000 65536"/>
                  <a:gd name="T7" fmla="*/ 0 60000 65536"/>
                  <a:gd name="T8" fmla="*/ 0 60000 65536"/>
                </a:gdLst>
                <a:ahLst/>
                <a:cxnLst>
                  <a:cxn ang="T6">
                    <a:pos x="T0" y="T1"/>
                  </a:cxn>
                  <a:cxn ang="T7">
                    <a:pos x="T2" y="T3"/>
                  </a:cxn>
                  <a:cxn ang="T8">
                    <a:pos x="T4" y="T5"/>
                  </a:cxn>
                </a:cxnLst>
                <a:rect l="0" t="0" r="r" b="b"/>
                <a:pathLst>
                  <a:path w="50" h="70">
                    <a:moveTo>
                      <a:pt x="0" y="0"/>
                    </a:moveTo>
                    <a:lnTo>
                      <a:pt x="0" y="0"/>
                    </a:lnTo>
                    <a:lnTo>
                      <a:pt x="5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92" name="Freeform 196"/>
              <p:cNvSpPr>
                <a:spLocks/>
              </p:cNvSpPr>
              <p:nvPr/>
            </p:nvSpPr>
            <p:spPr bwMode="auto">
              <a:xfrm>
                <a:off x="1670" y="1643"/>
                <a:ext cx="4"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10" y="150"/>
                    </a:moveTo>
                    <a:lnTo>
                      <a:pt x="1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93" name="Freeform 197"/>
              <p:cNvSpPr>
                <a:spLocks/>
              </p:cNvSpPr>
              <p:nvPr/>
            </p:nvSpPr>
            <p:spPr bwMode="auto">
              <a:xfrm>
                <a:off x="1883" y="1663"/>
                <a:ext cx="39" cy="41"/>
              </a:xfrm>
              <a:custGeom>
                <a:avLst/>
                <a:gdLst>
                  <a:gd name="T0" fmla="*/ 0 w 110"/>
                  <a:gd name="T1" fmla="*/ 0 h 120"/>
                  <a:gd name="T2" fmla="*/ 0 w 110"/>
                  <a:gd name="T3" fmla="*/ 0 h 120"/>
                  <a:gd name="T4" fmla="*/ 0 w 110"/>
                  <a:gd name="T5" fmla="*/ 0 h 120"/>
                  <a:gd name="T6" fmla="*/ 0 60000 65536"/>
                  <a:gd name="T7" fmla="*/ 0 60000 65536"/>
                  <a:gd name="T8" fmla="*/ 0 60000 65536"/>
                </a:gdLst>
                <a:ahLst/>
                <a:cxnLst>
                  <a:cxn ang="T6">
                    <a:pos x="T0" y="T1"/>
                  </a:cxn>
                  <a:cxn ang="T7">
                    <a:pos x="T2" y="T3"/>
                  </a:cxn>
                  <a:cxn ang="T8">
                    <a:pos x="T4" y="T5"/>
                  </a:cxn>
                </a:cxnLst>
                <a:rect l="0" t="0" r="r" b="b"/>
                <a:pathLst>
                  <a:path w="110" h="120">
                    <a:moveTo>
                      <a:pt x="110" y="0"/>
                    </a:moveTo>
                    <a:lnTo>
                      <a:pt x="11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94" name="Freeform 198"/>
              <p:cNvSpPr>
                <a:spLocks/>
              </p:cNvSpPr>
              <p:nvPr/>
            </p:nvSpPr>
            <p:spPr bwMode="auto">
              <a:xfrm>
                <a:off x="1883" y="1698"/>
                <a:ext cx="50" cy="6"/>
              </a:xfrm>
              <a:custGeom>
                <a:avLst/>
                <a:gdLst>
                  <a:gd name="T0" fmla="*/ 0 w 140"/>
                  <a:gd name="T1" fmla="*/ 0 h 20"/>
                  <a:gd name="T2" fmla="*/ 0 w 140"/>
                  <a:gd name="T3" fmla="*/ 0 h 20"/>
                  <a:gd name="T4" fmla="*/ 0 w 140"/>
                  <a:gd name="T5" fmla="*/ 0 h 20"/>
                  <a:gd name="T6" fmla="*/ 0 60000 65536"/>
                  <a:gd name="T7" fmla="*/ 0 60000 65536"/>
                  <a:gd name="T8" fmla="*/ 0 60000 65536"/>
                </a:gdLst>
                <a:ahLst/>
                <a:cxnLst>
                  <a:cxn ang="T6">
                    <a:pos x="T0" y="T1"/>
                  </a:cxn>
                  <a:cxn ang="T7">
                    <a:pos x="T2" y="T3"/>
                  </a:cxn>
                  <a:cxn ang="T8">
                    <a:pos x="T4" y="T5"/>
                  </a:cxn>
                </a:cxnLst>
                <a:rect l="0" t="0" r="r" b="b"/>
                <a:pathLst>
                  <a:path w="140" h="20">
                    <a:moveTo>
                      <a:pt x="140" y="0"/>
                    </a:moveTo>
                    <a:lnTo>
                      <a:pt x="140" y="0"/>
                    </a:lnTo>
                    <a:lnTo>
                      <a:pt x="0" y="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95" name="Freeform 199"/>
              <p:cNvSpPr>
                <a:spLocks/>
              </p:cNvSpPr>
              <p:nvPr/>
            </p:nvSpPr>
            <p:spPr bwMode="auto">
              <a:xfrm>
                <a:off x="1826" y="1704"/>
                <a:ext cx="57" cy="14"/>
              </a:xfrm>
              <a:custGeom>
                <a:avLst/>
                <a:gdLst>
                  <a:gd name="T0" fmla="*/ 0 w 160"/>
                  <a:gd name="T1" fmla="*/ 0 h 40"/>
                  <a:gd name="T2" fmla="*/ 0 w 160"/>
                  <a:gd name="T3" fmla="*/ 0 h 40"/>
                  <a:gd name="T4" fmla="*/ 0 w 160"/>
                  <a:gd name="T5" fmla="*/ 0 h 40"/>
                  <a:gd name="T6" fmla="*/ 0 60000 65536"/>
                  <a:gd name="T7" fmla="*/ 0 60000 65536"/>
                  <a:gd name="T8" fmla="*/ 0 60000 65536"/>
                </a:gdLst>
                <a:ahLst/>
                <a:cxnLst>
                  <a:cxn ang="T6">
                    <a:pos x="T0" y="T1"/>
                  </a:cxn>
                  <a:cxn ang="T7">
                    <a:pos x="T2" y="T3"/>
                  </a:cxn>
                  <a:cxn ang="T8">
                    <a:pos x="T4" y="T5"/>
                  </a:cxn>
                </a:cxnLst>
                <a:rect l="0" t="0" r="r" b="b"/>
                <a:pathLst>
                  <a:path w="160" h="40">
                    <a:moveTo>
                      <a:pt x="0" y="40"/>
                    </a:moveTo>
                    <a:lnTo>
                      <a:pt x="0" y="4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96" name="Freeform 200"/>
              <p:cNvSpPr>
                <a:spLocks/>
              </p:cNvSpPr>
              <p:nvPr/>
            </p:nvSpPr>
            <p:spPr bwMode="auto">
              <a:xfrm>
                <a:off x="2411" y="2956"/>
                <a:ext cx="17" cy="47"/>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0" y="0"/>
                    </a:moveTo>
                    <a:lnTo>
                      <a:pt x="0" y="0"/>
                    </a:lnTo>
                    <a:lnTo>
                      <a:pt x="5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97" name="Freeform 201"/>
              <p:cNvSpPr>
                <a:spLocks/>
              </p:cNvSpPr>
              <p:nvPr/>
            </p:nvSpPr>
            <p:spPr bwMode="auto">
              <a:xfrm>
                <a:off x="1802" y="2079"/>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0" y="40"/>
                    </a:moveTo>
                    <a:lnTo>
                      <a:pt x="0" y="4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98" name="Freeform 202"/>
              <p:cNvSpPr>
                <a:spLocks/>
              </p:cNvSpPr>
              <p:nvPr/>
            </p:nvSpPr>
            <p:spPr bwMode="auto">
              <a:xfrm>
                <a:off x="1504" y="2608"/>
                <a:ext cx="32" cy="24"/>
              </a:xfrm>
              <a:custGeom>
                <a:avLst/>
                <a:gdLst>
                  <a:gd name="T0" fmla="*/ 0 w 90"/>
                  <a:gd name="T1" fmla="*/ 0 h 70"/>
                  <a:gd name="T2" fmla="*/ 0 w 90"/>
                  <a:gd name="T3" fmla="*/ 0 h 70"/>
                  <a:gd name="T4" fmla="*/ 0 w 90"/>
                  <a:gd name="T5" fmla="*/ 0 h 70"/>
                  <a:gd name="T6" fmla="*/ 0 60000 65536"/>
                  <a:gd name="T7" fmla="*/ 0 60000 65536"/>
                  <a:gd name="T8" fmla="*/ 0 60000 65536"/>
                </a:gdLst>
                <a:ahLst/>
                <a:cxnLst>
                  <a:cxn ang="T6">
                    <a:pos x="T0" y="T1"/>
                  </a:cxn>
                  <a:cxn ang="T7">
                    <a:pos x="T2" y="T3"/>
                  </a:cxn>
                  <a:cxn ang="T8">
                    <a:pos x="T4" y="T5"/>
                  </a:cxn>
                </a:cxnLst>
                <a:rect l="0" t="0" r="r" b="b"/>
                <a:pathLst>
                  <a:path w="90" h="70">
                    <a:moveTo>
                      <a:pt x="90" y="70"/>
                    </a:moveTo>
                    <a:lnTo>
                      <a:pt x="9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399" name="Freeform 203"/>
              <p:cNvSpPr>
                <a:spLocks/>
              </p:cNvSpPr>
              <p:nvPr/>
            </p:nvSpPr>
            <p:spPr bwMode="auto">
              <a:xfrm>
                <a:off x="1437" y="2608"/>
                <a:ext cx="67" cy="20"/>
              </a:xfrm>
              <a:custGeom>
                <a:avLst/>
                <a:gdLst>
                  <a:gd name="T0" fmla="*/ 0 w 190"/>
                  <a:gd name="T1" fmla="*/ 0 h 60"/>
                  <a:gd name="T2" fmla="*/ 0 w 190"/>
                  <a:gd name="T3" fmla="*/ 0 h 60"/>
                  <a:gd name="T4" fmla="*/ 0 w 190"/>
                  <a:gd name="T5" fmla="*/ 0 h 60"/>
                  <a:gd name="T6" fmla="*/ 0 60000 65536"/>
                  <a:gd name="T7" fmla="*/ 0 60000 65536"/>
                  <a:gd name="T8" fmla="*/ 0 60000 65536"/>
                </a:gdLst>
                <a:ahLst/>
                <a:cxnLst>
                  <a:cxn ang="T6">
                    <a:pos x="T0" y="T1"/>
                  </a:cxn>
                  <a:cxn ang="T7">
                    <a:pos x="T2" y="T3"/>
                  </a:cxn>
                  <a:cxn ang="T8">
                    <a:pos x="T4" y="T5"/>
                  </a:cxn>
                </a:cxnLst>
                <a:rect l="0" t="0" r="r" b="b"/>
                <a:pathLst>
                  <a:path w="190" h="60">
                    <a:moveTo>
                      <a:pt x="0" y="60"/>
                    </a:moveTo>
                    <a:lnTo>
                      <a:pt x="0" y="60"/>
                    </a:lnTo>
                    <a:lnTo>
                      <a:pt x="1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400" name="Freeform 204"/>
              <p:cNvSpPr>
                <a:spLocks/>
              </p:cNvSpPr>
              <p:nvPr/>
            </p:nvSpPr>
            <p:spPr bwMode="auto">
              <a:xfrm>
                <a:off x="1504" y="2564"/>
                <a:ext cx="11" cy="44"/>
              </a:xfrm>
              <a:custGeom>
                <a:avLst/>
                <a:gdLst>
                  <a:gd name="T0" fmla="*/ 0 w 30"/>
                  <a:gd name="T1" fmla="*/ 0 h 130"/>
                  <a:gd name="T2" fmla="*/ 0 w 30"/>
                  <a:gd name="T3" fmla="*/ 0 h 130"/>
                  <a:gd name="T4" fmla="*/ 0 w 30"/>
                  <a:gd name="T5" fmla="*/ 0 h 130"/>
                  <a:gd name="T6" fmla="*/ 0 60000 65536"/>
                  <a:gd name="T7" fmla="*/ 0 60000 65536"/>
                  <a:gd name="T8" fmla="*/ 0 60000 65536"/>
                </a:gdLst>
                <a:ahLst/>
                <a:cxnLst>
                  <a:cxn ang="T6">
                    <a:pos x="T0" y="T1"/>
                  </a:cxn>
                  <a:cxn ang="T7">
                    <a:pos x="T2" y="T3"/>
                  </a:cxn>
                  <a:cxn ang="T8">
                    <a:pos x="T4" y="T5"/>
                  </a:cxn>
                </a:cxnLst>
                <a:rect l="0" t="0" r="r" b="b"/>
                <a:pathLst>
                  <a:path w="30" h="130">
                    <a:moveTo>
                      <a:pt x="30" y="0"/>
                    </a:moveTo>
                    <a:lnTo>
                      <a:pt x="3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grpSp>
        <p:grpSp>
          <p:nvGrpSpPr>
            <p:cNvPr id="78861" name="Group 406"/>
            <p:cNvGrpSpPr>
              <a:grpSpLocks/>
            </p:cNvGrpSpPr>
            <p:nvPr/>
          </p:nvGrpSpPr>
          <p:grpSpPr bwMode="auto">
            <a:xfrm>
              <a:off x="261" y="1449"/>
              <a:ext cx="2493" cy="2342"/>
              <a:chOff x="261" y="1449"/>
              <a:chExt cx="2493" cy="2342"/>
            </a:xfrm>
          </p:grpSpPr>
          <p:sp>
            <p:nvSpPr>
              <p:cNvPr id="79713" name="Freeform 206"/>
              <p:cNvSpPr>
                <a:spLocks/>
              </p:cNvSpPr>
              <p:nvPr/>
            </p:nvSpPr>
            <p:spPr bwMode="auto">
              <a:xfrm>
                <a:off x="1182" y="2458"/>
                <a:ext cx="56" cy="7"/>
              </a:xfrm>
              <a:custGeom>
                <a:avLst/>
                <a:gdLst>
                  <a:gd name="T0" fmla="*/ 0 w 160"/>
                  <a:gd name="T1" fmla="*/ 0 h 20"/>
                  <a:gd name="T2" fmla="*/ 0 w 160"/>
                  <a:gd name="T3" fmla="*/ 0 h 20"/>
                  <a:gd name="T4" fmla="*/ 0 w 160"/>
                  <a:gd name="T5" fmla="*/ 0 h 20"/>
                  <a:gd name="T6" fmla="*/ 0 60000 65536"/>
                  <a:gd name="T7" fmla="*/ 0 60000 65536"/>
                  <a:gd name="T8" fmla="*/ 0 60000 65536"/>
                </a:gdLst>
                <a:ahLst/>
                <a:cxnLst>
                  <a:cxn ang="T6">
                    <a:pos x="T0" y="T1"/>
                  </a:cxn>
                  <a:cxn ang="T7">
                    <a:pos x="T2" y="T3"/>
                  </a:cxn>
                  <a:cxn ang="T8">
                    <a:pos x="T4" y="T5"/>
                  </a:cxn>
                </a:cxnLst>
                <a:rect l="0" t="0" r="r" b="b"/>
                <a:pathLst>
                  <a:path w="160" h="20">
                    <a:moveTo>
                      <a:pt x="160" y="20"/>
                    </a:moveTo>
                    <a:lnTo>
                      <a:pt x="160" y="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14" name="Freeform 207"/>
              <p:cNvSpPr>
                <a:spLocks/>
              </p:cNvSpPr>
              <p:nvPr/>
            </p:nvSpPr>
            <p:spPr bwMode="auto">
              <a:xfrm>
                <a:off x="1238" y="2369"/>
                <a:ext cx="18" cy="41"/>
              </a:xfrm>
              <a:custGeom>
                <a:avLst/>
                <a:gdLst>
                  <a:gd name="T0" fmla="*/ 0 w 50"/>
                  <a:gd name="T1" fmla="*/ 0 h 120"/>
                  <a:gd name="T2" fmla="*/ 0 w 50"/>
                  <a:gd name="T3" fmla="*/ 0 h 120"/>
                  <a:gd name="T4" fmla="*/ 0 w 50"/>
                  <a:gd name="T5" fmla="*/ 0 h 120"/>
                  <a:gd name="T6" fmla="*/ 0 60000 65536"/>
                  <a:gd name="T7" fmla="*/ 0 60000 65536"/>
                  <a:gd name="T8" fmla="*/ 0 60000 65536"/>
                </a:gdLst>
                <a:ahLst/>
                <a:cxnLst>
                  <a:cxn ang="T6">
                    <a:pos x="T0" y="T1"/>
                  </a:cxn>
                  <a:cxn ang="T7">
                    <a:pos x="T2" y="T3"/>
                  </a:cxn>
                  <a:cxn ang="T8">
                    <a:pos x="T4" y="T5"/>
                  </a:cxn>
                </a:cxnLst>
                <a:rect l="0" t="0" r="r" b="b"/>
                <a:pathLst>
                  <a:path w="50" h="120">
                    <a:moveTo>
                      <a:pt x="50" y="120"/>
                    </a:moveTo>
                    <a:lnTo>
                      <a:pt x="5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15" name="Freeform 208"/>
              <p:cNvSpPr>
                <a:spLocks/>
              </p:cNvSpPr>
              <p:nvPr/>
            </p:nvSpPr>
            <p:spPr bwMode="auto">
              <a:xfrm>
                <a:off x="1398" y="2038"/>
                <a:ext cx="56" cy="11"/>
              </a:xfrm>
              <a:custGeom>
                <a:avLst/>
                <a:gdLst>
                  <a:gd name="T0" fmla="*/ 0 w 160"/>
                  <a:gd name="T1" fmla="*/ 0 h 30"/>
                  <a:gd name="T2" fmla="*/ 0 w 160"/>
                  <a:gd name="T3" fmla="*/ 0 h 30"/>
                  <a:gd name="T4" fmla="*/ 0 w 160"/>
                  <a:gd name="T5" fmla="*/ 0 h 30"/>
                  <a:gd name="T6" fmla="*/ 0 60000 65536"/>
                  <a:gd name="T7" fmla="*/ 0 60000 65536"/>
                  <a:gd name="T8" fmla="*/ 0 60000 65536"/>
                </a:gdLst>
                <a:ahLst/>
                <a:cxnLst>
                  <a:cxn ang="T6">
                    <a:pos x="T0" y="T1"/>
                  </a:cxn>
                  <a:cxn ang="T7">
                    <a:pos x="T2" y="T3"/>
                  </a:cxn>
                  <a:cxn ang="T8">
                    <a:pos x="T4" y="T5"/>
                  </a:cxn>
                </a:cxnLst>
                <a:rect l="0" t="0" r="r" b="b"/>
                <a:pathLst>
                  <a:path w="160" h="30">
                    <a:moveTo>
                      <a:pt x="0" y="0"/>
                    </a:moveTo>
                    <a:lnTo>
                      <a:pt x="0" y="0"/>
                    </a:lnTo>
                    <a:lnTo>
                      <a:pt x="16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16" name="Freeform 209"/>
              <p:cNvSpPr>
                <a:spLocks/>
              </p:cNvSpPr>
              <p:nvPr/>
            </p:nvSpPr>
            <p:spPr bwMode="auto">
              <a:xfrm>
                <a:off x="1454" y="2049"/>
                <a:ext cx="50" cy="0"/>
              </a:xfrm>
              <a:custGeom>
                <a:avLst/>
                <a:gdLst>
                  <a:gd name="T0" fmla="*/ 0 w 140"/>
                  <a:gd name="T1" fmla="*/ 0 w 140"/>
                  <a:gd name="T2" fmla="*/ 0 w 140"/>
                  <a:gd name="T3" fmla="*/ 0 60000 65536"/>
                  <a:gd name="T4" fmla="*/ 0 60000 65536"/>
                  <a:gd name="T5" fmla="*/ 0 60000 65536"/>
                </a:gdLst>
                <a:ahLst/>
                <a:cxnLst>
                  <a:cxn ang="T3">
                    <a:pos x="T0" y="0"/>
                  </a:cxn>
                  <a:cxn ang="T4">
                    <a:pos x="T1" y="0"/>
                  </a:cxn>
                  <a:cxn ang="T5">
                    <a:pos x="T2" y="0"/>
                  </a:cxn>
                </a:cxnLst>
                <a:rect l="0" t="0" r="r" b="b"/>
                <a:pathLst>
                  <a:path w="140">
                    <a:moveTo>
                      <a:pt x="140" y="0"/>
                    </a:moveTo>
                    <a:lnTo>
                      <a:pt x="14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17" name="Freeform 210"/>
              <p:cNvSpPr>
                <a:spLocks/>
              </p:cNvSpPr>
              <p:nvPr/>
            </p:nvSpPr>
            <p:spPr bwMode="auto">
              <a:xfrm>
                <a:off x="1423" y="2032"/>
                <a:ext cx="31" cy="17"/>
              </a:xfrm>
              <a:custGeom>
                <a:avLst/>
                <a:gdLst>
                  <a:gd name="T0" fmla="*/ 0 w 90"/>
                  <a:gd name="T1" fmla="*/ 0 h 50"/>
                  <a:gd name="T2" fmla="*/ 0 w 90"/>
                  <a:gd name="T3" fmla="*/ 0 h 50"/>
                  <a:gd name="T4" fmla="*/ 0 w 90"/>
                  <a:gd name="T5" fmla="*/ 0 h 50"/>
                  <a:gd name="T6" fmla="*/ 0 60000 65536"/>
                  <a:gd name="T7" fmla="*/ 0 60000 65536"/>
                  <a:gd name="T8" fmla="*/ 0 60000 65536"/>
                </a:gdLst>
                <a:ahLst/>
                <a:cxnLst>
                  <a:cxn ang="T6">
                    <a:pos x="T0" y="T1"/>
                  </a:cxn>
                  <a:cxn ang="T7">
                    <a:pos x="T2" y="T3"/>
                  </a:cxn>
                  <a:cxn ang="T8">
                    <a:pos x="T4" y="T5"/>
                  </a:cxn>
                </a:cxnLst>
                <a:rect l="0" t="0" r="r" b="b"/>
                <a:pathLst>
                  <a:path w="90" h="50">
                    <a:moveTo>
                      <a:pt x="0" y="0"/>
                    </a:moveTo>
                    <a:lnTo>
                      <a:pt x="0" y="0"/>
                    </a:lnTo>
                    <a:lnTo>
                      <a:pt x="9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18" name="Freeform 211"/>
              <p:cNvSpPr>
                <a:spLocks/>
              </p:cNvSpPr>
              <p:nvPr/>
            </p:nvSpPr>
            <p:spPr bwMode="auto">
              <a:xfrm>
                <a:off x="619" y="3702"/>
                <a:ext cx="46" cy="21"/>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130" y="0"/>
                    </a:moveTo>
                    <a:lnTo>
                      <a:pt x="130"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19" name="Freeform 212"/>
              <p:cNvSpPr>
                <a:spLocks/>
              </p:cNvSpPr>
              <p:nvPr/>
            </p:nvSpPr>
            <p:spPr bwMode="auto">
              <a:xfrm>
                <a:off x="1238" y="2465"/>
                <a:ext cx="53"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150" y="60"/>
                    </a:moveTo>
                    <a:lnTo>
                      <a:pt x="15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20" name="Freeform 213"/>
              <p:cNvSpPr>
                <a:spLocks/>
              </p:cNvSpPr>
              <p:nvPr/>
            </p:nvSpPr>
            <p:spPr bwMode="auto">
              <a:xfrm>
                <a:off x="261" y="2853"/>
                <a:ext cx="46" cy="14"/>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130" y="0"/>
                    </a:moveTo>
                    <a:lnTo>
                      <a:pt x="13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21" name="Freeform 214"/>
              <p:cNvSpPr>
                <a:spLocks/>
              </p:cNvSpPr>
              <p:nvPr/>
            </p:nvSpPr>
            <p:spPr bwMode="auto">
              <a:xfrm>
                <a:off x="2227" y="3372"/>
                <a:ext cx="10" cy="47"/>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30" y="0"/>
                    </a:moveTo>
                    <a:lnTo>
                      <a:pt x="3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22" name="Freeform 215"/>
              <p:cNvSpPr>
                <a:spLocks/>
              </p:cNvSpPr>
              <p:nvPr/>
            </p:nvSpPr>
            <p:spPr bwMode="auto">
              <a:xfrm>
                <a:off x="735" y="1909"/>
                <a:ext cx="46" cy="27"/>
              </a:xfrm>
              <a:custGeom>
                <a:avLst/>
                <a:gdLst>
                  <a:gd name="T0" fmla="*/ 0 w 130"/>
                  <a:gd name="T1" fmla="*/ 0 h 80"/>
                  <a:gd name="T2" fmla="*/ 0 w 130"/>
                  <a:gd name="T3" fmla="*/ 0 h 80"/>
                  <a:gd name="T4" fmla="*/ 0 w 130"/>
                  <a:gd name="T5" fmla="*/ 0 h 80"/>
                  <a:gd name="T6" fmla="*/ 0 60000 65536"/>
                  <a:gd name="T7" fmla="*/ 0 60000 65536"/>
                  <a:gd name="T8" fmla="*/ 0 60000 65536"/>
                </a:gdLst>
                <a:ahLst/>
                <a:cxnLst>
                  <a:cxn ang="T6">
                    <a:pos x="T0" y="T1"/>
                  </a:cxn>
                  <a:cxn ang="T7">
                    <a:pos x="T2" y="T3"/>
                  </a:cxn>
                  <a:cxn ang="T8">
                    <a:pos x="T4" y="T5"/>
                  </a:cxn>
                </a:cxnLst>
                <a:rect l="0" t="0" r="r" b="b"/>
                <a:pathLst>
                  <a:path w="130" h="80">
                    <a:moveTo>
                      <a:pt x="130" y="0"/>
                    </a:moveTo>
                    <a:lnTo>
                      <a:pt x="13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23" name="Freeform 216"/>
              <p:cNvSpPr>
                <a:spLocks/>
              </p:cNvSpPr>
              <p:nvPr/>
            </p:nvSpPr>
            <p:spPr bwMode="auto">
              <a:xfrm>
                <a:off x="2655" y="2850"/>
                <a:ext cx="39" cy="31"/>
              </a:xfrm>
              <a:custGeom>
                <a:avLst/>
                <a:gdLst>
                  <a:gd name="T0" fmla="*/ 0 w 110"/>
                  <a:gd name="T1" fmla="*/ 0 h 90"/>
                  <a:gd name="T2" fmla="*/ 0 w 110"/>
                  <a:gd name="T3" fmla="*/ 0 h 90"/>
                  <a:gd name="T4" fmla="*/ 0 w 110"/>
                  <a:gd name="T5" fmla="*/ 0 h 90"/>
                  <a:gd name="T6" fmla="*/ 0 60000 65536"/>
                  <a:gd name="T7" fmla="*/ 0 60000 65536"/>
                  <a:gd name="T8" fmla="*/ 0 60000 65536"/>
                </a:gdLst>
                <a:ahLst/>
                <a:cxnLst>
                  <a:cxn ang="T6">
                    <a:pos x="T0" y="T1"/>
                  </a:cxn>
                  <a:cxn ang="T7">
                    <a:pos x="T2" y="T3"/>
                  </a:cxn>
                  <a:cxn ang="T8">
                    <a:pos x="T4" y="T5"/>
                  </a:cxn>
                </a:cxnLst>
                <a:rect l="0" t="0" r="r" b="b"/>
                <a:pathLst>
                  <a:path w="110" h="90">
                    <a:moveTo>
                      <a:pt x="0" y="90"/>
                    </a:moveTo>
                    <a:lnTo>
                      <a:pt x="0" y="9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24" name="Freeform 217"/>
              <p:cNvSpPr>
                <a:spLocks/>
              </p:cNvSpPr>
              <p:nvPr/>
            </p:nvSpPr>
            <p:spPr bwMode="auto">
              <a:xfrm>
                <a:off x="923" y="3368"/>
                <a:ext cx="21" cy="41"/>
              </a:xfrm>
              <a:custGeom>
                <a:avLst/>
                <a:gdLst>
                  <a:gd name="T0" fmla="*/ 0 w 61"/>
                  <a:gd name="T1" fmla="*/ 0 h 120"/>
                  <a:gd name="T2" fmla="*/ 0 w 61"/>
                  <a:gd name="T3" fmla="*/ 0 h 120"/>
                  <a:gd name="T4" fmla="*/ 0 w 61"/>
                  <a:gd name="T5" fmla="*/ 0 h 120"/>
                  <a:gd name="T6" fmla="*/ 0 60000 65536"/>
                  <a:gd name="T7" fmla="*/ 0 60000 65536"/>
                  <a:gd name="T8" fmla="*/ 0 60000 65536"/>
                </a:gdLst>
                <a:ahLst/>
                <a:cxnLst>
                  <a:cxn ang="T6">
                    <a:pos x="T0" y="T1"/>
                  </a:cxn>
                  <a:cxn ang="T7">
                    <a:pos x="T2" y="T3"/>
                  </a:cxn>
                  <a:cxn ang="T8">
                    <a:pos x="T4" y="T5"/>
                  </a:cxn>
                </a:cxnLst>
                <a:rect l="0" t="0" r="r" b="b"/>
                <a:pathLst>
                  <a:path w="61" h="120">
                    <a:moveTo>
                      <a:pt x="0" y="0"/>
                    </a:moveTo>
                    <a:lnTo>
                      <a:pt x="0" y="0"/>
                    </a:lnTo>
                    <a:lnTo>
                      <a:pt x="61"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25" name="Freeform 218"/>
              <p:cNvSpPr>
                <a:spLocks/>
              </p:cNvSpPr>
              <p:nvPr/>
            </p:nvSpPr>
            <p:spPr bwMode="auto">
              <a:xfrm>
                <a:off x="1479" y="1977"/>
                <a:ext cx="21" cy="17"/>
              </a:xfrm>
              <a:custGeom>
                <a:avLst/>
                <a:gdLst>
                  <a:gd name="T0" fmla="*/ 0 w 60"/>
                  <a:gd name="T1" fmla="*/ 0 h 50"/>
                  <a:gd name="T2" fmla="*/ 0 w 60"/>
                  <a:gd name="T3" fmla="*/ 0 h 50"/>
                  <a:gd name="T4" fmla="*/ 0 w 60"/>
                  <a:gd name="T5" fmla="*/ 0 h 50"/>
                  <a:gd name="T6" fmla="*/ 0 60000 65536"/>
                  <a:gd name="T7" fmla="*/ 0 60000 65536"/>
                  <a:gd name="T8" fmla="*/ 0 60000 65536"/>
                </a:gdLst>
                <a:ahLst/>
                <a:cxnLst>
                  <a:cxn ang="T6">
                    <a:pos x="T0" y="T1"/>
                  </a:cxn>
                  <a:cxn ang="T7">
                    <a:pos x="T2" y="T3"/>
                  </a:cxn>
                  <a:cxn ang="T8">
                    <a:pos x="T4" y="T5"/>
                  </a:cxn>
                </a:cxnLst>
                <a:rect l="0" t="0" r="r" b="b"/>
                <a:pathLst>
                  <a:path w="60" h="50">
                    <a:moveTo>
                      <a:pt x="60" y="50"/>
                    </a:moveTo>
                    <a:lnTo>
                      <a:pt x="6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26" name="Freeform 219"/>
              <p:cNvSpPr>
                <a:spLocks/>
              </p:cNvSpPr>
              <p:nvPr/>
            </p:nvSpPr>
            <p:spPr bwMode="auto">
              <a:xfrm>
                <a:off x="1844" y="1582"/>
                <a:ext cx="28" cy="44"/>
              </a:xfrm>
              <a:custGeom>
                <a:avLst/>
                <a:gdLst>
                  <a:gd name="T0" fmla="*/ 0 w 80"/>
                  <a:gd name="T1" fmla="*/ 0 h 130"/>
                  <a:gd name="T2" fmla="*/ 0 w 80"/>
                  <a:gd name="T3" fmla="*/ 0 h 130"/>
                  <a:gd name="T4" fmla="*/ 0 w 80"/>
                  <a:gd name="T5" fmla="*/ 0 h 130"/>
                  <a:gd name="T6" fmla="*/ 0 60000 65536"/>
                  <a:gd name="T7" fmla="*/ 0 60000 65536"/>
                  <a:gd name="T8" fmla="*/ 0 60000 65536"/>
                </a:gdLst>
                <a:ahLst/>
                <a:cxnLst>
                  <a:cxn ang="T6">
                    <a:pos x="T0" y="T1"/>
                  </a:cxn>
                  <a:cxn ang="T7">
                    <a:pos x="T2" y="T3"/>
                  </a:cxn>
                  <a:cxn ang="T8">
                    <a:pos x="T4" y="T5"/>
                  </a:cxn>
                </a:cxnLst>
                <a:rect l="0" t="0" r="r" b="b"/>
                <a:pathLst>
                  <a:path w="80" h="130">
                    <a:moveTo>
                      <a:pt x="80" y="0"/>
                    </a:moveTo>
                    <a:lnTo>
                      <a:pt x="8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27" name="Freeform 220"/>
              <p:cNvSpPr>
                <a:spLocks/>
              </p:cNvSpPr>
              <p:nvPr/>
            </p:nvSpPr>
            <p:spPr bwMode="auto">
              <a:xfrm>
                <a:off x="1819" y="1626"/>
                <a:ext cx="25" cy="55"/>
              </a:xfrm>
              <a:custGeom>
                <a:avLst/>
                <a:gdLst>
                  <a:gd name="T0" fmla="*/ 0 w 70"/>
                  <a:gd name="T1" fmla="*/ 0 h 160"/>
                  <a:gd name="T2" fmla="*/ 0 w 70"/>
                  <a:gd name="T3" fmla="*/ 0 h 160"/>
                  <a:gd name="T4" fmla="*/ 0 w 70"/>
                  <a:gd name="T5" fmla="*/ 0 h 160"/>
                  <a:gd name="T6" fmla="*/ 0 60000 65536"/>
                  <a:gd name="T7" fmla="*/ 0 60000 65536"/>
                  <a:gd name="T8" fmla="*/ 0 60000 65536"/>
                </a:gdLst>
                <a:ahLst/>
                <a:cxnLst>
                  <a:cxn ang="T6">
                    <a:pos x="T0" y="T1"/>
                  </a:cxn>
                  <a:cxn ang="T7">
                    <a:pos x="T2" y="T3"/>
                  </a:cxn>
                  <a:cxn ang="T8">
                    <a:pos x="T4" y="T5"/>
                  </a:cxn>
                </a:cxnLst>
                <a:rect l="0" t="0" r="r" b="b"/>
                <a:pathLst>
                  <a:path w="70" h="160">
                    <a:moveTo>
                      <a:pt x="0" y="160"/>
                    </a:moveTo>
                    <a:lnTo>
                      <a:pt x="0" y="16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28" name="Freeform 221"/>
              <p:cNvSpPr>
                <a:spLocks/>
              </p:cNvSpPr>
              <p:nvPr/>
            </p:nvSpPr>
            <p:spPr bwMode="auto">
              <a:xfrm>
                <a:off x="2478" y="2956"/>
                <a:ext cx="28" cy="27"/>
              </a:xfrm>
              <a:custGeom>
                <a:avLst/>
                <a:gdLst>
                  <a:gd name="T0" fmla="*/ 0 w 80"/>
                  <a:gd name="T1" fmla="*/ 0 h 80"/>
                  <a:gd name="T2" fmla="*/ 0 w 80"/>
                  <a:gd name="T3" fmla="*/ 0 h 80"/>
                  <a:gd name="T4" fmla="*/ 0 w 80"/>
                  <a:gd name="T5" fmla="*/ 0 h 80"/>
                  <a:gd name="T6" fmla="*/ 0 60000 65536"/>
                  <a:gd name="T7" fmla="*/ 0 60000 65536"/>
                  <a:gd name="T8" fmla="*/ 0 60000 65536"/>
                </a:gdLst>
                <a:ahLst/>
                <a:cxnLst>
                  <a:cxn ang="T6">
                    <a:pos x="T0" y="T1"/>
                  </a:cxn>
                  <a:cxn ang="T7">
                    <a:pos x="T2" y="T3"/>
                  </a:cxn>
                  <a:cxn ang="T8">
                    <a:pos x="T4" y="T5"/>
                  </a:cxn>
                </a:cxnLst>
                <a:rect l="0" t="0" r="r" b="b"/>
                <a:pathLst>
                  <a:path w="80" h="80">
                    <a:moveTo>
                      <a:pt x="0" y="0"/>
                    </a:moveTo>
                    <a:lnTo>
                      <a:pt x="0" y="0"/>
                    </a:lnTo>
                    <a:lnTo>
                      <a:pt x="8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29" name="Freeform 222"/>
              <p:cNvSpPr>
                <a:spLocks/>
              </p:cNvSpPr>
              <p:nvPr/>
            </p:nvSpPr>
            <p:spPr bwMode="auto">
              <a:xfrm>
                <a:off x="1869" y="1633"/>
                <a:ext cx="42" cy="34"/>
              </a:xfrm>
              <a:custGeom>
                <a:avLst/>
                <a:gdLst>
                  <a:gd name="T0" fmla="*/ 0 w 120"/>
                  <a:gd name="T1" fmla="*/ 0 h 100"/>
                  <a:gd name="T2" fmla="*/ 0 w 120"/>
                  <a:gd name="T3" fmla="*/ 0 h 100"/>
                  <a:gd name="T4" fmla="*/ 0 w 120"/>
                  <a:gd name="T5" fmla="*/ 0 h 100"/>
                  <a:gd name="T6" fmla="*/ 0 60000 65536"/>
                  <a:gd name="T7" fmla="*/ 0 60000 65536"/>
                  <a:gd name="T8" fmla="*/ 0 60000 65536"/>
                </a:gdLst>
                <a:ahLst/>
                <a:cxnLst>
                  <a:cxn ang="T6">
                    <a:pos x="T0" y="T1"/>
                  </a:cxn>
                  <a:cxn ang="T7">
                    <a:pos x="T2" y="T3"/>
                  </a:cxn>
                  <a:cxn ang="T8">
                    <a:pos x="T4" y="T5"/>
                  </a:cxn>
                </a:cxnLst>
                <a:rect l="0" t="0" r="r" b="b"/>
                <a:pathLst>
                  <a:path w="120" h="100">
                    <a:moveTo>
                      <a:pt x="0" y="100"/>
                    </a:moveTo>
                    <a:lnTo>
                      <a:pt x="0" y="10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30" name="Freeform 223"/>
              <p:cNvSpPr>
                <a:spLocks/>
              </p:cNvSpPr>
              <p:nvPr/>
            </p:nvSpPr>
            <p:spPr bwMode="auto">
              <a:xfrm>
                <a:off x="2230" y="3522"/>
                <a:ext cx="43" cy="30"/>
              </a:xfrm>
              <a:custGeom>
                <a:avLst/>
                <a:gdLst>
                  <a:gd name="T0" fmla="*/ 0 w 120"/>
                  <a:gd name="T1" fmla="*/ 0 h 90"/>
                  <a:gd name="T2" fmla="*/ 0 w 120"/>
                  <a:gd name="T3" fmla="*/ 0 h 90"/>
                  <a:gd name="T4" fmla="*/ 0 w 120"/>
                  <a:gd name="T5" fmla="*/ 0 h 90"/>
                  <a:gd name="T6" fmla="*/ 0 60000 65536"/>
                  <a:gd name="T7" fmla="*/ 0 60000 65536"/>
                  <a:gd name="T8" fmla="*/ 0 60000 65536"/>
                </a:gdLst>
                <a:ahLst/>
                <a:cxnLst>
                  <a:cxn ang="T6">
                    <a:pos x="T0" y="T1"/>
                  </a:cxn>
                  <a:cxn ang="T7">
                    <a:pos x="T2" y="T3"/>
                  </a:cxn>
                  <a:cxn ang="T8">
                    <a:pos x="T4" y="T5"/>
                  </a:cxn>
                </a:cxnLst>
                <a:rect l="0" t="0" r="r" b="b"/>
                <a:pathLst>
                  <a:path w="120" h="90">
                    <a:moveTo>
                      <a:pt x="0" y="90"/>
                    </a:moveTo>
                    <a:lnTo>
                      <a:pt x="0" y="9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31" name="Freeform 224"/>
              <p:cNvSpPr>
                <a:spLocks/>
              </p:cNvSpPr>
              <p:nvPr/>
            </p:nvSpPr>
            <p:spPr bwMode="auto">
              <a:xfrm>
                <a:off x="2262" y="3522"/>
                <a:ext cx="11" cy="34"/>
              </a:xfrm>
              <a:custGeom>
                <a:avLst/>
                <a:gdLst>
                  <a:gd name="T0" fmla="*/ 0 w 30"/>
                  <a:gd name="T1" fmla="*/ 0 h 100"/>
                  <a:gd name="T2" fmla="*/ 0 w 30"/>
                  <a:gd name="T3" fmla="*/ 0 h 100"/>
                  <a:gd name="T4" fmla="*/ 0 w 30"/>
                  <a:gd name="T5" fmla="*/ 0 h 100"/>
                  <a:gd name="T6" fmla="*/ 0 60000 65536"/>
                  <a:gd name="T7" fmla="*/ 0 60000 65536"/>
                  <a:gd name="T8" fmla="*/ 0 60000 65536"/>
                </a:gdLst>
                <a:ahLst/>
                <a:cxnLst>
                  <a:cxn ang="T6">
                    <a:pos x="T0" y="T1"/>
                  </a:cxn>
                  <a:cxn ang="T7">
                    <a:pos x="T2" y="T3"/>
                  </a:cxn>
                  <a:cxn ang="T8">
                    <a:pos x="T4" y="T5"/>
                  </a:cxn>
                </a:cxnLst>
                <a:rect l="0" t="0" r="r" b="b"/>
                <a:pathLst>
                  <a:path w="30" h="100">
                    <a:moveTo>
                      <a:pt x="0" y="100"/>
                    </a:moveTo>
                    <a:lnTo>
                      <a:pt x="0" y="100"/>
                    </a:lnTo>
                    <a:lnTo>
                      <a:pt x="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32" name="Freeform 225"/>
              <p:cNvSpPr>
                <a:spLocks/>
              </p:cNvSpPr>
              <p:nvPr/>
            </p:nvSpPr>
            <p:spPr bwMode="auto">
              <a:xfrm>
                <a:off x="2273" y="3522"/>
                <a:ext cx="24" cy="51"/>
              </a:xfrm>
              <a:custGeom>
                <a:avLst/>
                <a:gdLst>
                  <a:gd name="T0" fmla="*/ 0 w 70"/>
                  <a:gd name="T1" fmla="*/ 0 h 150"/>
                  <a:gd name="T2" fmla="*/ 0 w 70"/>
                  <a:gd name="T3" fmla="*/ 0 h 150"/>
                  <a:gd name="T4" fmla="*/ 0 w 70"/>
                  <a:gd name="T5" fmla="*/ 0 h 150"/>
                  <a:gd name="T6" fmla="*/ 0 60000 65536"/>
                  <a:gd name="T7" fmla="*/ 0 60000 65536"/>
                  <a:gd name="T8" fmla="*/ 0 60000 65536"/>
                </a:gdLst>
                <a:ahLst/>
                <a:cxnLst>
                  <a:cxn ang="T6">
                    <a:pos x="T0" y="T1"/>
                  </a:cxn>
                  <a:cxn ang="T7">
                    <a:pos x="T2" y="T3"/>
                  </a:cxn>
                  <a:cxn ang="T8">
                    <a:pos x="T4" y="T5"/>
                  </a:cxn>
                </a:cxnLst>
                <a:rect l="0" t="0" r="r" b="b"/>
                <a:pathLst>
                  <a:path w="70" h="150">
                    <a:moveTo>
                      <a:pt x="70" y="150"/>
                    </a:moveTo>
                    <a:lnTo>
                      <a:pt x="7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33" name="Freeform 226"/>
              <p:cNvSpPr>
                <a:spLocks/>
              </p:cNvSpPr>
              <p:nvPr/>
            </p:nvSpPr>
            <p:spPr bwMode="auto">
              <a:xfrm>
                <a:off x="2269" y="3467"/>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0"/>
                    </a:moveTo>
                    <a:lnTo>
                      <a:pt x="0" y="0"/>
                    </a:lnTo>
                    <a:lnTo>
                      <a:pt x="1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34" name="Freeform 227"/>
              <p:cNvSpPr>
                <a:spLocks/>
              </p:cNvSpPr>
              <p:nvPr/>
            </p:nvSpPr>
            <p:spPr bwMode="auto">
              <a:xfrm>
                <a:off x="1628" y="1640"/>
                <a:ext cx="7" cy="44"/>
              </a:xfrm>
              <a:custGeom>
                <a:avLst/>
                <a:gdLst>
                  <a:gd name="T0" fmla="*/ 0 w 20"/>
                  <a:gd name="T1" fmla="*/ 0 h 130"/>
                  <a:gd name="T2" fmla="*/ 0 w 20"/>
                  <a:gd name="T3" fmla="*/ 0 h 130"/>
                  <a:gd name="T4" fmla="*/ 0 w 20"/>
                  <a:gd name="T5" fmla="*/ 0 h 130"/>
                  <a:gd name="T6" fmla="*/ 0 60000 65536"/>
                  <a:gd name="T7" fmla="*/ 0 60000 65536"/>
                  <a:gd name="T8" fmla="*/ 0 60000 65536"/>
                </a:gdLst>
                <a:ahLst/>
                <a:cxnLst>
                  <a:cxn ang="T6">
                    <a:pos x="T0" y="T1"/>
                  </a:cxn>
                  <a:cxn ang="T7">
                    <a:pos x="T2" y="T3"/>
                  </a:cxn>
                  <a:cxn ang="T8">
                    <a:pos x="T4" y="T5"/>
                  </a:cxn>
                </a:cxnLst>
                <a:rect l="0" t="0" r="r" b="b"/>
                <a:pathLst>
                  <a:path w="20" h="130">
                    <a:moveTo>
                      <a:pt x="0" y="0"/>
                    </a:moveTo>
                    <a:lnTo>
                      <a:pt x="0" y="0"/>
                    </a:lnTo>
                    <a:lnTo>
                      <a:pt x="2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35" name="Freeform 228"/>
              <p:cNvSpPr>
                <a:spLocks/>
              </p:cNvSpPr>
              <p:nvPr/>
            </p:nvSpPr>
            <p:spPr bwMode="auto">
              <a:xfrm>
                <a:off x="2148" y="3372"/>
                <a:ext cx="18" cy="61"/>
              </a:xfrm>
              <a:custGeom>
                <a:avLst/>
                <a:gdLst>
                  <a:gd name="T0" fmla="*/ 0 w 50"/>
                  <a:gd name="T1" fmla="*/ 0 h 180"/>
                  <a:gd name="T2" fmla="*/ 0 w 50"/>
                  <a:gd name="T3" fmla="*/ 0 h 180"/>
                  <a:gd name="T4" fmla="*/ 0 w 50"/>
                  <a:gd name="T5" fmla="*/ 0 h 180"/>
                  <a:gd name="T6" fmla="*/ 0 60000 65536"/>
                  <a:gd name="T7" fmla="*/ 0 60000 65536"/>
                  <a:gd name="T8" fmla="*/ 0 60000 65536"/>
                </a:gdLst>
                <a:ahLst/>
                <a:cxnLst>
                  <a:cxn ang="T6">
                    <a:pos x="T0" y="T1"/>
                  </a:cxn>
                  <a:cxn ang="T7">
                    <a:pos x="T2" y="T3"/>
                  </a:cxn>
                  <a:cxn ang="T8">
                    <a:pos x="T4" y="T5"/>
                  </a:cxn>
                </a:cxnLst>
                <a:rect l="0" t="0" r="r" b="b"/>
                <a:pathLst>
                  <a:path w="50" h="180">
                    <a:moveTo>
                      <a:pt x="0" y="180"/>
                    </a:moveTo>
                    <a:lnTo>
                      <a:pt x="0" y="180"/>
                    </a:lnTo>
                    <a:lnTo>
                      <a:pt x="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36" name="Freeform 229"/>
              <p:cNvSpPr>
                <a:spLocks/>
              </p:cNvSpPr>
              <p:nvPr/>
            </p:nvSpPr>
            <p:spPr bwMode="auto">
              <a:xfrm>
                <a:off x="2166" y="3324"/>
                <a:ext cx="11" cy="48"/>
              </a:xfrm>
              <a:custGeom>
                <a:avLst/>
                <a:gdLst>
                  <a:gd name="T0" fmla="*/ 0 w 31"/>
                  <a:gd name="T1" fmla="*/ 0 h 140"/>
                  <a:gd name="T2" fmla="*/ 0 w 31"/>
                  <a:gd name="T3" fmla="*/ 0 h 140"/>
                  <a:gd name="T4" fmla="*/ 0 w 31"/>
                  <a:gd name="T5" fmla="*/ 0 h 140"/>
                  <a:gd name="T6" fmla="*/ 0 60000 65536"/>
                  <a:gd name="T7" fmla="*/ 0 60000 65536"/>
                  <a:gd name="T8" fmla="*/ 0 60000 65536"/>
                </a:gdLst>
                <a:ahLst/>
                <a:cxnLst>
                  <a:cxn ang="T6">
                    <a:pos x="T0" y="T1"/>
                  </a:cxn>
                  <a:cxn ang="T7">
                    <a:pos x="T2" y="T3"/>
                  </a:cxn>
                  <a:cxn ang="T8">
                    <a:pos x="T4" y="T5"/>
                  </a:cxn>
                </a:cxnLst>
                <a:rect l="0" t="0" r="r" b="b"/>
                <a:pathLst>
                  <a:path w="31" h="140">
                    <a:moveTo>
                      <a:pt x="31" y="0"/>
                    </a:moveTo>
                    <a:lnTo>
                      <a:pt x="31"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37" name="Freeform 230"/>
              <p:cNvSpPr>
                <a:spLocks/>
              </p:cNvSpPr>
              <p:nvPr/>
            </p:nvSpPr>
            <p:spPr bwMode="auto">
              <a:xfrm>
                <a:off x="1029" y="2216"/>
                <a:ext cx="43"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120" y="70"/>
                    </a:moveTo>
                    <a:lnTo>
                      <a:pt x="12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38" name="Freeform 231"/>
              <p:cNvSpPr>
                <a:spLocks/>
              </p:cNvSpPr>
              <p:nvPr/>
            </p:nvSpPr>
            <p:spPr bwMode="auto">
              <a:xfrm>
                <a:off x="1585" y="1745"/>
                <a:ext cx="29" cy="34"/>
              </a:xfrm>
              <a:custGeom>
                <a:avLst/>
                <a:gdLst>
                  <a:gd name="T0" fmla="*/ 0 w 80"/>
                  <a:gd name="T1" fmla="*/ 0 h 100"/>
                  <a:gd name="T2" fmla="*/ 0 w 80"/>
                  <a:gd name="T3" fmla="*/ 0 h 100"/>
                  <a:gd name="T4" fmla="*/ 0 w 80"/>
                  <a:gd name="T5" fmla="*/ 0 h 100"/>
                  <a:gd name="T6" fmla="*/ 0 60000 65536"/>
                  <a:gd name="T7" fmla="*/ 0 60000 65536"/>
                  <a:gd name="T8" fmla="*/ 0 60000 65536"/>
                </a:gdLst>
                <a:ahLst/>
                <a:cxnLst>
                  <a:cxn ang="T6">
                    <a:pos x="T0" y="T1"/>
                  </a:cxn>
                  <a:cxn ang="T7">
                    <a:pos x="T2" y="T3"/>
                  </a:cxn>
                  <a:cxn ang="T8">
                    <a:pos x="T4" y="T5"/>
                  </a:cxn>
                </a:cxnLst>
                <a:rect l="0" t="0" r="r" b="b"/>
                <a:pathLst>
                  <a:path w="80" h="100">
                    <a:moveTo>
                      <a:pt x="80" y="100"/>
                    </a:moveTo>
                    <a:lnTo>
                      <a:pt x="8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39" name="Freeform 232"/>
              <p:cNvSpPr>
                <a:spLocks/>
              </p:cNvSpPr>
              <p:nvPr/>
            </p:nvSpPr>
            <p:spPr bwMode="auto">
              <a:xfrm>
                <a:off x="1029" y="1640"/>
                <a:ext cx="15"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0" y="120"/>
                    </a:moveTo>
                    <a:lnTo>
                      <a:pt x="0" y="12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40" name="Freeform 233"/>
              <p:cNvSpPr>
                <a:spLocks/>
              </p:cNvSpPr>
              <p:nvPr/>
            </p:nvSpPr>
            <p:spPr bwMode="auto">
              <a:xfrm>
                <a:off x="707" y="1831"/>
                <a:ext cx="53" cy="10"/>
              </a:xfrm>
              <a:custGeom>
                <a:avLst/>
                <a:gdLst>
                  <a:gd name="T0" fmla="*/ 0 w 150"/>
                  <a:gd name="T1" fmla="*/ 0 h 30"/>
                  <a:gd name="T2" fmla="*/ 0 w 150"/>
                  <a:gd name="T3" fmla="*/ 0 h 30"/>
                  <a:gd name="T4" fmla="*/ 0 w 150"/>
                  <a:gd name="T5" fmla="*/ 0 h 30"/>
                  <a:gd name="T6" fmla="*/ 0 60000 65536"/>
                  <a:gd name="T7" fmla="*/ 0 60000 65536"/>
                  <a:gd name="T8" fmla="*/ 0 60000 65536"/>
                </a:gdLst>
                <a:ahLst/>
                <a:cxnLst>
                  <a:cxn ang="T6">
                    <a:pos x="T0" y="T1"/>
                  </a:cxn>
                  <a:cxn ang="T7">
                    <a:pos x="T2" y="T3"/>
                  </a:cxn>
                  <a:cxn ang="T8">
                    <a:pos x="T4" y="T5"/>
                  </a:cxn>
                </a:cxnLst>
                <a:rect l="0" t="0" r="r" b="b"/>
                <a:pathLst>
                  <a:path w="150" h="30">
                    <a:moveTo>
                      <a:pt x="150" y="0"/>
                    </a:moveTo>
                    <a:lnTo>
                      <a:pt x="150"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41" name="Freeform 234"/>
              <p:cNvSpPr>
                <a:spLocks/>
              </p:cNvSpPr>
              <p:nvPr/>
            </p:nvSpPr>
            <p:spPr bwMode="auto">
              <a:xfrm>
                <a:off x="2304" y="2898"/>
                <a:ext cx="50" cy="0"/>
              </a:xfrm>
              <a:custGeom>
                <a:avLst/>
                <a:gdLst>
                  <a:gd name="T0" fmla="*/ 0 w 140"/>
                  <a:gd name="T1" fmla="*/ 0 w 140"/>
                  <a:gd name="T2" fmla="*/ 0 w 140"/>
                  <a:gd name="T3" fmla="*/ 0 60000 65536"/>
                  <a:gd name="T4" fmla="*/ 0 60000 65536"/>
                  <a:gd name="T5" fmla="*/ 0 60000 65536"/>
                </a:gdLst>
                <a:ahLst/>
                <a:cxnLst>
                  <a:cxn ang="T3">
                    <a:pos x="T0" y="0"/>
                  </a:cxn>
                  <a:cxn ang="T4">
                    <a:pos x="T1" y="0"/>
                  </a:cxn>
                  <a:cxn ang="T5">
                    <a:pos x="T2" y="0"/>
                  </a:cxn>
                </a:cxnLst>
                <a:rect l="0" t="0" r="r" b="b"/>
                <a:pathLst>
                  <a:path w="140">
                    <a:moveTo>
                      <a:pt x="140" y="0"/>
                    </a:moveTo>
                    <a:lnTo>
                      <a:pt x="14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42" name="Freeform 235"/>
              <p:cNvSpPr>
                <a:spLocks/>
              </p:cNvSpPr>
              <p:nvPr/>
            </p:nvSpPr>
            <p:spPr bwMode="auto">
              <a:xfrm>
                <a:off x="2255" y="2898"/>
                <a:ext cx="49" cy="24"/>
              </a:xfrm>
              <a:custGeom>
                <a:avLst/>
                <a:gdLst>
                  <a:gd name="T0" fmla="*/ 0 w 140"/>
                  <a:gd name="T1" fmla="*/ 0 h 70"/>
                  <a:gd name="T2" fmla="*/ 0 w 140"/>
                  <a:gd name="T3" fmla="*/ 0 h 70"/>
                  <a:gd name="T4" fmla="*/ 0 w 140"/>
                  <a:gd name="T5" fmla="*/ 0 h 70"/>
                  <a:gd name="T6" fmla="*/ 0 60000 65536"/>
                  <a:gd name="T7" fmla="*/ 0 60000 65536"/>
                  <a:gd name="T8" fmla="*/ 0 60000 65536"/>
                </a:gdLst>
                <a:ahLst/>
                <a:cxnLst>
                  <a:cxn ang="T6">
                    <a:pos x="T0" y="T1"/>
                  </a:cxn>
                  <a:cxn ang="T7">
                    <a:pos x="T2" y="T3"/>
                  </a:cxn>
                  <a:cxn ang="T8">
                    <a:pos x="T4" y="T5"/>
                  </a:cxn>
                </a:cxnLst>
                <a:rect l="0" t="0" r="r" b="b"/>
                <a:pathLst>
                  <a:path w="140" h="70">
                    <a:moveTo>
                      <a:pt x="0" y="70"/>
                    </a:moveTo>
                    <a:lnTo>
                      <a:pt x="0" y="7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43" name="Freeform 236"/>
              <p:cNvSpPr>
                <a:spLocks/>
              </p:cNvSpPr>
              <p:nvPr/>
            </p:nvSpPr>
            <p:spPr bwMode="auto">
              <a:xfrm>
                <a:off x="1384" y="2533"/>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150" y="40"/>
                    </a:moveTo>
                    <a:lnTo>
                      <a:pt x="15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44" name="Freeform 237"/>
              <p:cNvSpPr>
                <a:spLocks/>
              </p:cNvSpPr>
              <p:nvPr/>
            </p:nvSpPr>
            <p:spPr bwMode="auto">
              <a:xfrm>
                <a:off x="1631" y="2274"/>
                <a:ext cx="43" cy="10"/>
              </a:xfrm>
              <a:custGeom>
                <a:avLst/>
                <a:gdLst>
                  <a:gd name="T0" fmla="*/ 0 w 120"/>
                  <a:gd name="T1" fmla="*/ 0 h 30"/>
                  <a:gd name="T2" fmla="*/ 0 w 120"/>
                  <a:gd name="T3" fmla="*/ 0 h 30"/>
                  <a:gd name="T4" fmla="*/ 0 w 120"/>
                  <a:gd name="T5" fmla="*/ 0 h 30"/>
                  <a:gd name="T6" fmla="*/ 0 60000 65536"/>
                  <a:gd name="T7" fmla="*/ 0 60000 65536"/>
                  <a:gd name="T8" fmla="*/ 0 60000 65536"/>
                </a:gdLst>
                <a:ahLst/>
                <a:cxnLst>
                  <a:cxn ang="T6">
                    <a:pos x="T0" y="T1"/>
                  </a:cxn>
                  <a:cxn ang="T7">
                    <a:pos x="T2" y="T3"/>
                  </a:cxn>
                  <a:cxn ang="T8">
                    <a:pos x="T4" y="T5"/>
                  </a:cxn>
                </a:cxnLst>
                <a:rect l="0" t="0" r="r" b="b"/>
                <a:pathLst>
                  <a:path w="120" h="30">
                    <a:moveTo>
                      <a:pt x="0" y="30"/>
                    </a:moveTo>
                    <a:lnTo>
                      <a:pt x="0" y="3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45" name="Freeform 238"/>
              <p:cNvSpPr>
                <a:spLocks/>
              </p:cNvSpPr>
              <p:nvPr/>
            </p:nvSpPr>
            <p:spPr bwMode="auto">
              <a:xfrm>
                <a:off x="1674" y="2257"/>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150" y="0"/>
                    </a:moveTo>
                    <a:lnTo>
                      <a:pt x="15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46" name="Freeform 239"/>
              <p:cNvSpPr>
                <a:spLocks/>
              </p:cNvSpPr>
              <p:nvPr/>
            </p:nvSpPr>
            <p:spPr bwMode="auto">
              <a:xfrm>
                <a:off x="1872" y="1551"/>
                <a:ext cx="36" cy="31"/>
              </a:xfrm>
              <a:custGeom>
                <a:avLst/>
                <a:gdLst>
                  <a:gd name="T0" fmla="*/ 0 w 100"/>
                  <a:gd name="T1" fmla="*/ 0 h 90"/>
                  <a:gd name="T2" fmla="*/ 0 w 100"/>
                  <a:gd name="T3" fmla="*/ 0 h 90"/>
                  <a:gd name="T4" fmla="*/ 0 w 100"/>
                  <a:gd name="T5" fmla="*/ 0 h 90"/>
                  <a:gd name="T6" fmla="*/ 0 60000 65536"/>
                  <a:gd name="T7" fmla="*/ 0 60000 65536"/>
                  <a:gd name="T8" fmla="*/ 0 60000 65536"/>
                </a:gdLst>
                <a:ahLst/>
                <a:cxnLst>
                  <a:cxn ang="T6">
                    <a:pos x="T0" y="T1"/>
                  </a:cxn>
                  <a:cxn ang="T7">
                    <a:pos x="T2" y="T3"/>
                  </a:cxn>
                  <a:cxn ang="T8">
                    <a:pos x="T4" y="T5"/>
                  </a:cxn>
                </a:cxnLst>
                <a:rect l="0" t="0" r="r" b="b"/>
                <a:pathLst>
                  <a:path w="100" h="90">
                    <a:moveTo>
                      <a:pt x="0" y="90"/>
                    </a:moveTo>
                    <a:lnTo>
                      <a:pt x="0" y="9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47" name="Freeform 240"/>
              <p:cNvSpPr>
                <a:spLocks/>
              </p:cNvSpPr>
              <p:nvPr/>
            </p:nvSpPr>
            <p:spPr bwMode="auto">
              <a:xfrm>
                <a:off x="1344" y="2645"/>
                <a:ext cx="68" cy="75"/>
              </a:xfrm>
              <a:custGeom>
                <a:avLst/>
                <a:gdLst>
                  <a:gd name="T0" fmla="*/ 0 w 191"/>
                  <a:gd name="T1" fmla="*/ 0 h 220"/>
                  <a:gd name="T2" fmla="*/ 0 w 191"/>
                  <a:gd name="T3" fmla="*/ 0 h 220"/>
                  <a:gd name="T4" fmla="*/ 0 w 191"/>
                  <a:gd name="T5" fmla="*/ 0 h 220"/>
                  <a:gd name="T6" fmla="*/ 0 60000 65536"/>
                  <a:gd name="T7" fmla="*/ 0 60000 65536"/>
                  <a:gd name="T8" fmla="*/ 0 60000 65536"/>
                </a:gdLst>
                <a:ahLst/>
                <a:cxnLst>
                  <a:cxn ang="T6">
                    <a:pos x="T0" y="T1"/>
                  </a:cxn>
                  <a:cxn ang="T7">
                    <a:pos x="T2" y="T3"/>
                  </a:cxn>
                  <a:cxn ang="T8">
                    <a:pos x="T4" y="T5"/>
                  </a:cxn>
                </a:cxnLst>
                <a:rect l="0" t="0" r="r" b="b"/>
                <a:pathLst>
                  <a:path w="191" h="220">
                    <a:moveTo>
                      <a:pt x="191" y="0"/>
                    </a:moveTo>
                    <a:lnTo>
                      <a:pt x="191" y="0"/>
                    </a:lnTo>
                    <a:lnTo>
                      <a:pt x="0" y="2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48" name="Freeform 241"/>
              <p:cNvSpPr>
                <a:spLocks/>
              </p:cNvSpPr>
              <p:nvPr/>
            </p:nvSpPr>
            <p:spPr bwMode="auto">
              <a:xfrm>
                <a:off x="1437" y="2547"/>
                <a:ext cx="46" cy="10"/>
              </a:xfrm>
              <a:custGeom>
                <a:avLst/>
                <a:gdLst>
                  <a:gd name="T0" fmla="*/ 0 w 130"/>
                  <a:gd name="T1" fmla="*/ 0 h 30"/>
                  <a:gd name="T2" fmla="*/ 0 w 130"/>
                  <a:gd name="T3" fmla="*/ 0 h 30"/>
                  <a:gd name="T4" fmla="*/ 0 w 130"/>
                  <a:gd name="T5" fmla="*/ 0 h 30"/>
                  <a:gd name="T6" fmla="*/ 0 60000 65536"/>
                  <a:gd name="T7" fmla="*/ 0 60000 65536"/>
                  <a:gd name="T8" fmla="*/ 0 60000 65536"/>
                </a:gdLst>
                <a:ahLst/>
                <a:cxnLst>
                  <a:cxn ang="T6">
                    <a:pos x="T0" y="T1"/>
                  </a:cxn>
                  <a:cxn ang="T7">
                    <a:pos x="T2" y="T3"/>
                  </a:cxn>
                  <a:cxn ang="T8">
                    <a:pos x="T4" y="T5"/>
                  </a:cxn>
                </a:cxnLst>
                <a:rect l="0" t="0" r="r" b="b"/>
                <a:pathLst>
                  <a:path w="130" h="30">
                    <a:moveTo>
                      <a:pt x="130" y="30"/>
                    </a:moveTo>
                    <a:lnTo>
                      <a:pt x="13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49" name="Freeform 242"/>
              <p:cNvSpPr>
                <a:spLocks/>
              </p:cNvSpPr>
              <p:nvPr/>
            </p:nvSpPr>
            <p:spPr bwMode="auto">
              <a:xfrm>
                <a:off x="1415" y="2519"/>
                <a:ext cx="22" cy="28"/>
              </a:xfrm>
              <a:custGeom>
                <a:avLst/>
                <a:gdLst>
                  <a:gd name="T0" fmla="*/ 0 w 60"/>
                  <a:gd name="T1" fmla="*/ 0 h 80"/>
                  <a:gd name="T2" fmla="*/ 0 w 60"/>
                  <a:gd name="T3" fmla="*/ 0 h 80"/>
                  <a:gd name="T4" fmla="*/ 0 w 60"/>
                  <a:gd name="T5" fmla="*/ 0 h 80"/>
                  <a:gd name="T6" fmla="*/ 0 60000 65536"/>
                  <a:gd name="T7" fmla="*/ 0 60000 65536"/>
                  <a:gd name="T8" fmla="*/ 0 60000 65536"/>
                </a:gdLst>
                <a:ahLst/>
                <a:cxnLst>
                  <a:cxn ang="T6">
                    <a:pos x="T0" y="T1"/>
                  </a:cxn>
                  <a:cxn ang="T7">
                    <a:pos x="T2" y="T3"/>
                  </a:cxn>
                  <a:cxn ang="T8">
                    <a:pos x="T4" y="T5"/>
                  </a:cxn>
                </a:cxnLst>
                <a:rect l="0" t="0" r="r" b="b"/>
                <a:pathLst>
                  <a:path w="60" h="80">
                    <a:moveTo>
                      <a:pt x="0" y="0"/>
                    </a:moveTo>
                    <a:lnTo>
                      <a:pt x="0" y="0"/>
                    </a:lnTo>
                    <a:lnTo>
                      <a:pt x="6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50" name="Freeform 243"/>
              <p:cNvSpPr>
                <a:spLocks/>
              </p:cNvSpPr>
              <p:nvPr/>
            </p:nvSpPr>
            <p:spPr bwMode="auto">
              <a:xfrm>
                <a:off x="370" y="3614"/>
                <a:ext cx="54" cy="41"/>
              </a:xfrm>
              <a:custGeom>
                <a:avLst/>
                <a:gdLst>
                  <a:gd name="T0" fmla="*/ 0 w 150"/>
                  <a:gd name="T1" fmla="*/ 0 h 120"/>
                  <a:gd name="T2" fmla="*/ 0 w 150"/>
                  <a:gd name="T3" fmla="*/ 0 h 120"/>
                  <a:gd name="T4" fmla="*/ 0 w 150"/>
                  <a:gd name="T5" fmla="*/ 0 h 120"/>
                  <a:gd name="T6" fmla="*/ 0 60000 65536"/>
                  <a:gd name="T7" fmla="*/ 0 60000 65536"/>
                  <a:gd name="T8" fmla="*/ 0 60000 65536"/>
                </a:gdLst>
                <a:ahLst/>
                <a:cxnLst>
                  <a:cxn ang="T6">
                    <a:pos x="T0" y="T1"/>
                  </a:cxn>
                  <a:cxn ang="T7">
                    <a:pos x="T2" y="T3"/>
                  </a:cxn>
                  <a:cxn ang="T8">
                    <a:pos x="T4" y="T5"/>
                  </a:cxn>
                </a:cxnLst>
                <a:rect l="0" t="0" r="r" b="b"/>
                <a:pathLst>
                  <a:path w="150" h="120">
                    <a:moveTo>
                      <a:pt x="150" y="0"/>
                    </a:moveTo>
                    <a:lnTo>
                      <a:pt x="15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51" name="Freeform 244"/>
              <p:cNvSpPr>
                <a:spLocks/>
              </p:cNvSpPr>
              <p:nvPr/>
            </p:nvSpPr>
            <p:spPr bwMode="auto">
              <a:xfrm>
                <a:off x="307" y="2836"/>
                <a:ext cx="46" cy="17"/>
              </a:xfrm>
              <a:custGeom>
                <a:avLst/>
                <a:gdLst>
                  <a:gd name="T0" fmla="*/ 0 w 130"/>
                  <a:gd name="T1" fmla="*/ 0 h 50"/>
                  <a:gd name="T2" fmla="*/ 0 w 130"/>
                  <a:gd name="T3" fmla="*/ 0 h 50"/>
                  <a:gd name="T4" fmla="*/ 0 w 130"/>
                  <a:gd name="T5" fmla="*/ 0 h 50"/>
                  <a:gd name="T6" fmla="*/ 0 60000 65536"/>
                  <a:gd name="T7" fmla="*/ 0 60000 65536"/>
                  <a:gd name="T8" fmla="*/ 0 60000 65536"/>
                </a:gdLst>
                <a:ahLst/>
                <a:cxnLst>
                  <a:cxn ang="T6">
                    <a:pos x="T0" y="T1"/>
                  </a:cxn>
                  <a:cxn ang="T7">
                    <a:pos x="T2" y="T3"/>
                  </a:cxn>
                  <a:cxn ang="T8">
                    <a:pos x="T4" y="T5"/>
                  </a:cxn>
                </a:cxnLst>
                <a:rect l="0" t="0" r="r" b="b"/>
                <a:pathLst>
                  <a:path w="130" h="50">
                    <a:moveTo>
                      <a:pt x="130" y="0"/>
                    </a:moveTo>
                    <a:lnTo>
                      <a:pt x="13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52" name="Freeform 245"/>
              <p:cNvSpPr>
                <a:spLocks/>
              </p:cNvSpPr>
              <p:nvPr/>
            </p:nvSpPr>
            <p:spPr bwMode="auto">
              <a:xfrm>
                <a:off x="562" y="2799"/>
                <a:ext cx="3" cy="54"/>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10" y="0"/>
                    </a:moveTo>
                    <a:lnTo>
                      <a:pt x="10" y="0"/>
                    </a:lnTo>
                    <a:lnTo>
                      <a:pt x="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53" name="Freeform 246"/>
              <p:cNvSpPr>
                <a:spLocks/>
              </p:cNvSpPr>
              <p:nvPr/>
            </p:nvSpPr>
            <p:spPr bwMode="auto">
              <a:xfrm>
                <a:off x="1911" y="2543"/>
                <a:ext cx="7" cy="38"/>
              </a:xfrm>
              <a:custGeom>
                <a:avLst/>
                <a:gdLst>
                  <a:gd name="T0" fmla="*/ 0 w 20"/>
                  <a:gd name="T1" fmla="*/ 0 h 110"/>
                  <a:gd name="T2" fmla="*/ 0 w 20"/>
                  <a:gd name="T3" fmla="*/ 0 h 110"/>
                  <a:gd name="T4" fmla="*/ 0 w 20"/>
                  <a:gd name="T5" fmla="*/ 0 h 110"/>
                  <a:gd name="T6" fmla="*/ 0 60000 65536"/>
                  <a:gd name="T7" fmla="*/ 0 60000 65536"/>
                  <a:gd name="T8" fmla="*/ 0 60000 65536"/>
                </a:gdLst>
                <a:ahLst/>
                <a:cxnLst>
                  <a:cxn ang="T6">
                    <a:pos x="T0" y="T1"/>
                  </a:cxn>
                  <a:cxn ang="T7">
                    <a:pos x="T2" y="T3"/>
                  </a:cxn>
                  <a:cxn ang="T8">
                    <a:pos x="T4" y="T5"/>
                  </a:cxn>
                </a:cxnLst>
                <a:rect l="0" t="0" r="r" b="b"/>
                <a:pathLst>
                  <a:path w="20" h="110">
                    <a:moveTo>
                      <a:pt x="20" y="0"/>
                    </a:moveTo>
                    <a:lnTo>
                      <a:pt x="2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54" name="Freeform 247"/>
              <p:cNvSpPr>
                <a:spLocks/>
              </p:cNvSpPr>
              <p:nvPr/>
            </p:nvSpPr>
            <p:spPr bwMode="auto">
              <a:xfrm>
                <a:off x="952" y="1479"/>
                <a:ext cx="31" cy="38"/>
              </a:xfrm>
              <a:custGeom>
                <a:avLst/>
                <a:gdLst>
                  <a:gd name="T0" fmla="*/ 0 w 90"/>
                  <a:gd name="T1" fmla="*/ 0 h 110"/>
                  <a:gd name="T2" fmla="*/ 0 w 90"/>
                  <a:gd name="T3" fmla="*/ 0 h 110"/>
                  <a:gd name="T4" fmla="*/ 0 w 90"/>
                  <a:gd name="T5" fmla="*/ 0 h 110"/>
                  <a:gd name="T6" fmla="*/ 0 60000 65536"/>
                  <a:gd name="T7" fmla="*/ 0 60000 65536"/>
                  <a:gd name="T8" fmla="*/ 0 60000 65536"/>
                </a:gdLst>
                <a:ahLst/>
                <a:cxnLst>
                  <a:cxn ang="T6">
                    <a:pos x="T0" y="T1"/>
                  </a:cxn>
                  <a:cxn ang="T7">
                    <a:pos x="T2" y="T3"/>
                  </a:cxn>
                  <a:cxn ang="T8">
                    <a:pos x="T4" y="T5"/>
                  </a:cxn>
                </a:cxnLst>
                <a:rect l="0" t="0" r="r" b="b"/>
                <a:pathLst>
                  <a:path w="90" h="110">
                    <a:moveTo>
                      <a:pt x="90" y="110"/>
                    </a:moveTo>
                    <a:lnTo>
                      <a:pt x="9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55" name="Freeform 248"/>
              <p:cNvSpPr>
                <a:spLocks/>
              </p:cNvSpPr>
              <p:nvPr/>
            </p:nvSpPr>
            <p:spPr bwMode="auto">
              <a:xfrm>
                <a:off x="718" y="1987"/>
                <a:ext cx="39" cy="34"/>
              </a:xfrm>
              <a:custGeom>
                <a:avLst/>
                <a:gdLst>
                  <a:gd name="T0" fmla="*/ 0 w 110"/>
                  <a:gd name="T1" fmla="*/ 0 h 100"/>
                  <a:gd name="T2" fmla="*/ 0 w 110"/>
                  <a:gd name="T3" fmla="*/ 0 h 100"/>
                  <a:gd name="T4" fmla="*/ 0 w 110"/>
                  <a:gd name="T5" fmla="*/ 0 h 100"/>
                  <a:gd name="T6" fmla="*/ 0 60000 65536"/>
                  <a:gd name="T7" fmla="*/ 0 60000 65536"/>
                  <a:gd name="T8" fmla="*/ 0 60000 65536"/>
                </a:gdLst>
                <a:ahLst/>
                <a:cxnLst>
                  <a:cxn ang="T6">
                    <a:pos x="T0" y="T1"/>
                  </a:cxn>
                  <a:cxn ang="T7">
                    <a:pos x="T2" y="T3"/>
                  </a:cxn>
                  <a:cxn ang="T8">
                    <a:pos x="T4" y="T5"/>
                  </a:cxn>
                </a:cxnLst>
                <a:rect l="0" t="0" r="r" b="b"/>
                <a:pathLst>
                  <a:path w="110" h="100">
                    <a:moveTo>
                      <a:pt x="0" y="100"/>
                    </a:moveTo>
                    <a:lnTo>
                      <a:pt x="0" y="10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56" name="Freeform 249"/>
              <p:cNvSpPr>
                <a:spLocks/>
              </p:cNvSpPr>
              <p:nvPr/>
            </p:nvSpPr>
            <p:spPr bwMode="auto">
              <a:xfrm>
                <a:off x="757" y="1943"/>
                <a:ext cx="35" cy="44"/>
              </a:xfrm>
              <a:custGeom>
                <a:avLst/>
                <a:gdLst>
                  <a:gd name="T0" fmla="*/ 0 w 100"/>
                  <a:gd name="T1" fmla="*/ 0 h 130"/>
                  <a:gd name="T2" fmla="*/ 0 w 100"/>
                  <a:gd name="T3" fmla="*/ 0 h 130"/>
                  <a:gd name="T4" fmla="*/ 0 w 100"/>
                  <a:gd name="T5" fmla="*/ 0 h 130"/>
                  <a:gd name="T6" fmla="*/ 0 60000 65536"/>
                  <a:gd name="T7" fmla="*/ 0 60000 65536"/>
                  <a:gd name="T8" fmla="*/ 0 60000 65536"/>
                </a:gdLst>
                <a:ahLst/>
                <a:cxnLst>
                  <a:cxn ang="T6">
                    <a:pos x="T0" y="T1"/>
                  </a:cxn>
                  <a:cxn ang="T7">
                    <a:pos x="T2" y="T3"/>
                  </a:cxn>
                  <a:cxn ang="T8">
                    <a:pos x="T4" y="T5"/>
                  </a:cxn>
                </a:cxnLst>
                <a:rect l="0" t="0" r="r" b="b"/>
                <a:pathLst>
                  <a:path w="100" h="130">
                    <a:moveTo>
                      <a:pt x="100" y="0"/>
                    </a:moveTo>
                    <a:lnTo>
                      <a:pt x="10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57" name="Freeform 250"/>
              <p:cNvSpPr>
                <a:spLocks/>
              </p:cNvSpPr>
              <p:nvPr/>
            </p:nvSpPr>
            <p:spPr bwMode="auto">
              <a:xfrm>
                <a:off x="1352" y="2025"/>
                <a:ext cx="46" cy="13"/>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0" y="0"/>
                    </a:moveTo>
                    <a:lnTo>
                      <a:pt x="0" y="0"/>
                    </a:lnTo>
                    <a:lnTo>
                      <a:pt x="13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58" name="Freeform 251"/>
              <p:cNvSpPr>
                <a:spLocks/>
              </p:cNvSpPr>
              <p:nvPr/>
            </p:nvSpPr>
            <p:spPr bwMode="auto">
              <a:xfrm>
                <a:off x="1143" y="2400"/>
                <a:ext cx="53" cy="14"/>
              </a:xfrm>
              <a:custGeom>
                <a:avLst/>
                <a:gdLst>
                  <a:gd name="T0" fmla="*/ 0 w 150"/>
                  <a:gd name="T1" fmla="*/ 0 h 40"/>
                  <a:gd name="T2" fmla="*/ 0 w 150"/>
                  <a:gd name="T3" fmla="*/ 0 h 40"/>
                  <a:gd name="T4" fmla="*/ 0 w 150"/>
                  <a:gd name="T5" fmla="*/ 0 h 40"/>
                  <a:gd name="T6" fmla="*/ 0 60000 65536"/>
                  <a:gd name="T7" fmla="*/ 0 60000 65536"/>
                  <a:gd name="T8" fmla="*/ 0 60000 65536"/>
                </a:gdLst>
                <a:ahLst/>
                <a:cxnLst>
                  <a:cxn ang="T6">
                    <a:pos x="T0" y="T1"/>
                  </a:cxn>
                  <a:cxn ang="T7">
                    <a:pos x="T2" y="T3"/>
                  </a:cxn>
                  <a:cxn ang="T8">
                    <a:pos x="T4" y="T5"/>
                  </a:cxn>
                </a:cxnLst>
                <a:rect l="0" t="0" r="r" b="b"/>
                <a:pathLst>
                  <a:path w="150" h="40">
                    <a:moveTo>
                      <a:pt x="150" y="40"/>
                    </a:moveTo>
                    <a:lnTo>
                      <a:pt x="15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59" name="Freeform 252"/>
              <p:cNvSpPr>
                <a:spLocks/>
              </p:cNvSpPr>
              <p:nvPr/>
            </p:nvSpPr>
            <p:spPr bwMode="auto">
              <a:xfrm>
                <a:off x="990" y="1824"/>
                <a:ext cx="22" cy="24"/>
              </a:xfrm>
              <a:custGeom>
                <a:avLst/>
                <a:gdLst>
                  <a:gd name="T0" fmla="*/ 0 w 60"/>
                  <a:gd name="T1" fmla="*/ 0 h 70"/>
                  <a:gd name="T2" fmla="*/ 0 w 60"/>
                  <a:gd name="T3" fmla="*/ 0 h 70"/>
                  <a:gd name="T4" fmla="*/ 0 w 60"/>
                  <a:gd name="T5" fmla="*/ 0 h 70"/>
                  <a:gd name="T6" fmla="*/ 0 60000 65536"/>
                  <a:gd name="T7" fmla="*/ 0 60000 65536"/>
                  <a:gd name="T8" fmla="*/ 0 60000 65536"/>
                </a:gdLst>
                <a:ahLst/>
                <a:cxnLst>
                  <a:cxn ang="T6">
                    <a:pos x="T0" y="T1"/>
                  </a:cxn>
                  <a:cxn ang="T7">
                    <a:pos x="T2" y="T3"/>
                  </a:cxn>
                  <a:cxn ang="T8">
                    <a:pos x="T4" y="T5"/>
                  </a:cxn>
                </a:cxnLst>
                <a:rect l="0" t="0" r="r" b="b"/>
                <a:pathLst>
                  <a:path w="60" h="70">
                    <a:moveTo>
                      <a:pt x="60" y="0"/>
                    </a:moveTo>
                    <a:lnTo>
                      <a:pt x="6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60" name="Freeform 253"/>
              <p:cNvSpPr>
                <a:spLocks/>
              </p:cNvSpPr>
              <p:nvPr/>
            </p:nvSpPr>
            <p:spPr bwMode="auto">
              <a:xfrm>
                <a:off x="962" y="1820"/>
                <a:ext cx="28" cy="28"/>
              </a:xfrm>
              <a:custGeom>
                <a:avLst/>
                <a:gdLst>
                  <a:gd name="T0" fmla="*/ 0 w 80"/>
                  <a:gd name="T1" fmla="*/ 0 h 80"/>
                  <a:gd name="T2" fmla="*/ 0 w 80"/>
                  <a:gd name="T3" fmla="*/ 0 h 80"/>
                  <a:gd name="T4" fmla="*/ 0 w 80"/>
                  <a:gd name="T5" fmla="*/ 0 h 80"/>
                  <a:gd name="T6" fmla="*/ 0 60000 65536"/>
                  <a:gd name="T7" fmla="*/ 0 60000 65536"/>
                  <a:gd name="T8" fmla="*/ 0 60000 65536"/>
                </a:gdLst>
                <a:ahLst/>
                <a:cxnLst>
                  <a:cxn ang="T6">
                    <a:pos x="T0" y="T1"/>
                  </a:cxn>
                  <a:cxn ang="T7">
                    <a:pos x="T2" y="T3"/>
                  </a:cxn>
                  <a:cxn ang="T8">
                    <a:pos x="T4" y="T5"/>
                  </a:cxn>
                </a:cxnLst>
                <a:rect l="0" t="0" r="r" b="b"/>
                <a:pathLst>
                  <a:path w="80" h="80">
                    <a:moveTo>
                      <a:pt x="0" y="0"/>
                    </a:moveTo>
                    <a:lnTo>
                      <a:pt x="0" y="0"/>
                    </a:lnTo>
                    <a:lnTo>
                      <a:pt x="8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61" name="Freeform 254"/>
              <p:cNvSpPr>
                <a:spLocks/>
              </p:cNvSpPr>
              <p:nvPr/>
            </p:nvSpPr>
            <p:spPr bwMode="auto">
              <a:xfrm>
                <a:off x="990" y="1848"/>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90" y="100"/>
                    </a:moveTo>
                    <a:lnTo>
                      <a:pt x="9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62" name="Freeform 255"/>
              <p:cNvSpPr>
                <a:spLocks/>
              </p:cNvSpPr>
              <p:nvPr/>
            </p:nvSpPr>
            <p:spPr bwMode="auto">
              <a:xfrm>
                <a:off x="2223" y="2120"/>
                <a:ext cx="46" cy="21"/>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0" y="60"/>
                    </a:moveTo>
                    <a:lnTo>
                      <a:pt x="0" y="6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63" name="Freeform 256"/>
              <p:cNvSpPr>
                <a:spLocks/>
              </p:cNvSpPr>
              <p:nvPr/>
            </p:nvSpPr>
            <p:spPr bwMode="auto">
              <a:xfrm>
                <a:off x="2421" y="3228"/>
                <a:ext cx="39" cy="31"/>
              </a:xfrm>
              <a:custGeom>
                <a:avLst/>
                <a:gdLst>
                  <a:gd name="T0" fmla="*/ 0 w 110"/>
                  <a:gd name="T1" fmla="*/ 0 h 90"/>
                  <a:gd name="T2" fmla="*/ 0 w 110"/>
                  <a:gd name="T3" fmla="*/ 0 h 90"/>
                  <a:gd name="T4" fmla="*/ 0 w 110"/>
                  <a:gd name="T5" fmla="*/ 0 h 90"/>
                  <a:gd name="T6" fmla="*/ 0 60000 65536"/>
                  <a:gd name="T7" fmla="*/ 0 60000 65536"/>
                  <a:gd name="T8" fmla="*/ 0 60000 65536"/>
                </a:gdLst>
                <a:ahLst/>
                <a:cxnLst>
                  <a:cxn ang="T6">
                    <a:pos x="T0" y="T1"/>
                  </a:cxn>
                  <a:cxn ang="T7">
                    <a:pos x="T2" y="T3"/>
                  </a:cxn>
                  <a:cxn ang="T8">
                    <a:pos x="T4" y="T5"/>
                  </a:cxn>
                </a:cxnLst>
                <a:rect l="0" t="0" r="r" b="b"/>
                <a:pathLst>
                  <a:path w="110" h="90">
                    <a:moveTo>
                      <a:pt x="110" y="90"/>
                    </a:moveTo>
                    <a:lnTo>
                      <a:pt x="11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64" name="Freeform 257"/>
              <p:cNvSpPr>
                <a:spLocks/>
              </p:cNvSpPr>
              <p:nvPr/>
            </p:nvSpPr>
            <p:spPr bwMode="auto">
              <a:xfrm>
                <a:off x="2379" y="3228"/>
                <a:ext cx="42" cy="0"/>
              </a:xfrm>
              <a:custGeom>
                <a:avLst/>
                <a:gdLst>
                  <a:gd name="T0" fmla="*/ 0 w 120"/>
                  <a:gd name="T1" fmla="*/ 0 w 120"/>
                  <a:gd name="T2" fmla="*/ 0 w 120"/>
                  <a:gd name="T3" fmla="*/ 0 60000 65536"/>
                  <a:gd name="T4" fmla="*/ 0 60000 65536"/>
                  <a:gd name="T5" fmla="*/ 0 60000 65536"/>
                </a:gdLst>
                <a:ahLst/>
                <a:cxnLst>
                  <a:cxn ang="T3">
                    <a:pos x="T0" y="0"/>
                  </a:cxn>
                  <a:cxn ang="T4">
                    <a:pos x="T1" y="0"/>
                  </a:cxn>
                  <a:cxn ang="T5">
                    <a:pos x="T2" y="0"/>
                  </a:cxn>
                </a:cxnLst>
                <a:rect l="0" t="0" r="r" b="b"/>
                <a:pathLst>
                  <a:path w="120">
                    <a:moveTo>
                      <a:pt x="0" y="0"/>
                    </a:moveTo>
                    <a:lnTo>
                      <a:pt x="0" y="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65" name="Freeform 258"/>
              <p:cNvSpPr>
                <a:spLocks/>
              </p:cNvSpPr>
              <p:nvPr/>
            </p:nvSpPr>
            <p:spPr bwMode="auto">
              <a:xfrm>
                <a:off x="788" y="3443"/>
                <a:ext cx="25" cy="41"/>
              </a:xfrm>
              <a:custGeom>
                <a:avLst/>
                <a:gdLst>
                  <a:gd name="T0" fmla="*/ 0 w 70"/>
                  <a:gd name="T1" fmla="*/ 0 h 120"/>
                  <a:gd name="T2" fmla="*/ 0 w 70"/>
                  <a:gd name="T3" fmla="*/ 0 h 120"/>
                  <a:gd name="T4" fmla="*/ 0 w 70"/>
                  <a:gd name="T5" fmla="*/ 0 h 120"/>
                  <a:gd name="T6" fmla="*/ 0 60000 65536"/>
                  <a:gd name="T7" fmla="*/ 0 60000 65536"/>
                  <a:gd name="T8" fmla="*/ 0 60000 65536"/>
                </a:gdLst>
                <a:ahLst/>
                <a:cxnLst>
                  <a:cxn ang="T6">
                    <a:pos x="T0" y="T1"/>
                  </a:cxn>
                  <a:cxn ang="T7">
                    <a:pos x="T2" y="T3"/>
                  </a:cxn>
                  <a:cxn ang="T8">
                    <a:pos x="T4" y="T5"/>
                  </a:cxn>
                </a:cxnLst>
                <a:rect l="0" t="0" r="r" b="b"/>
                <a:pathLst>
                  <a:path w="70" h="120">
                    <a:moveTo>
                      <a:pt x="0" y="0"/>
                    </a:moveTo>
                    <a:lnTo>
                      <a:pt x="0" y="0"/>
                    </a:lnTo>
                    <a:lnTo>
                      <a:pt x="7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66" name="Freeform 259"/>
              <p:cNvSpPr>
                <a:spLocks/>
              </p:cNvSpPr>
              <p:nvPr/>
            </p:nvSpPr>
            <p:spPr bwMode="auto">
              <a:xfrm>
                <a:off x="952" y="1663"/>
                <a:ext cx="7" cy="58"/>
              </a:xfrm>
              <a:custGeom>
                <a:avLst/>
                <a:gdLst>
                  <a:gd name="T0" fmla="*/ 0 w 20"/>
                  <a:gd name="T1" fmla="*/ 0 h 170"/>
                  <a:gd name="T2" fmla="*/ 0 w 20"/>
                  <a:gd name="T3" fmla="*/ 0 h 170"/>
                  <a:gd name="T4" fmla="*/ 0 w 20"/>
                  <a:gd name="T5" fmla="*/ 0 h 170"/>
                  <a:gd name="T6" fmla="*/ 0 60000 65536"/>
                  <a:gd name="T7" fmla="*/ 0 60000 65536"/>
                  <a:gd name="T8" fmla="*/ 0 60000 65536"/>
                </a:gdLst>
                <a:ahLst/>
                <a:cxnLst>
                  <a:cxn ang="T6">
                    <a:pos x="T0" y="T1"/>
                  </a:cxn>
                  <a:cxn ang="T7">
                    <a:pos x="T2" y="T3"/>
                  </a:cxn>
                  <a:cxn ang="T8">
                    <a:pos x="T4" y="T5"/>
                  </a:cxn>
                </a:cxnLst>
                <a:rect l="0" t="0" r="r" b="b"/>
                <a:pathLst>
                  <a:path w="20" h="170">
                    <a:moveTo>
                      <a:pt x="20" y="0"/>
                    </a:moveTo>
                    <a:lnTo>
                      <a:pt x="20" y="0"/>
                    </a:lnTo>
                    <a:lnTo>
                      <a:pt x="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67" name="Freeform 260"/>
              <p:cNvSpPr>
                <a:spLocks/>
              </p:cNvSpPr>
              <p:nvPr/>
            </p:nvSpPr>
            <p:spPr bwMode="auto">
              <a:xfrm>
                <a:off x="952" y="1708"/>
                <a:ext cx="38" cy="13"/>
              </a:xfrm>
              <a:custGeom>
                <a:avLst/>
                <a:gdLst>
                  <a:gd name="T0" fmla="*/ 0 w 110"/>
                  <a:gd name="T1" fmla="*/ 0 h 40"/>
                  <a:gd name="T2" fmla="*/ 0 w 110"/>
                  <a:gd name="T3" fmla="*/ 0 h 40"/>
                  <a:gd name="T4" fmla="*/ 0 w 110"/>
                  <a:gd name="T5" fmla="*/ 0 h 40"/>
                  <a:gd name="T6" fmla="*/ 0 60000 65536"/>
                  <a:gd name="T7" fmla="*/ 0 60000 65536"/>
                  <a:gd name="T8" fmla="*/ 0 60000 65536"/>
                </a:gdLst>
                <a:ahLst/>
                <a:cxnLst>
                  <a:cxn ang="T6">
                    <a:pos x="T0" y="T1"/>
                  </a:cxn>
                  <a:cxn ang="T7">
                    <a:pos x="T2" y="T3"/>
                  </a:cxn>
                  <a:cxn ang="T8">
                    <a:pos x="T4" y="T5"/>
                  </a:cxn>
                </a:cxnLst>
                <a:rect l="0" t="0" r="r" b="b"/>
                <a:pathLst>
                  <a:path w="110" h="40">
                    <a:moveTo>
                      <a:pt x="110" y="0"/>
                    </a:moveTo>
                    <a:lnTo>
                      <a:pt x="11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68" name="Freeform 261"/>
              <p:cNvSpPr>
                <a:spLocks/>
              </p:cNvSpPr>
              <p:nvPr/>
            </p:nvSpPr>
            <p:spPr bwMode="auto">
              <a:xfrm>
                <a:off x="934" y="1721"/>
                <a:ext cx="18" cy="55"/>
              </a:xfrm>
              <a:custGeom>
                <a:avLst/>
                <a:gdLst>
                  <a:gd name="T0" fmla="*/ 0 w 50"/>
                  <a:gd name="T1" fmla="*/ 0 h 160"/>
                  <a:gd name="T2" fmla="*/ 0 w 50"/>
                  <a:gd name="T3" fmla="*/ 0 h 160"/>
                  <a:gd name="T4" fmla="*/ 0 w 50"/>
                  <a:gd name="T5" fmla="*/ 0 h 160"/>
                  <a:gd name="T6" fmla="*/ 0 60000 65536"/>
                  <a:gd name="T7" fmla="*/ 0 60000 65536"/>
                  <a:gd name="T8" fmla="*/ 0 60000 65536"/>
                </a:gdLst>
                <a:ahLst/>
                <a:cxnLst>
                  <a:cxn ang="T6">
                    <a:pos x="T0" y="T1"/>
                  </a:cxn>
                  <a:cxn ang="T7">
                    <a:pos x="T2" y="T3"/>
                  </a:cxn>
                  <a:cxn ang="T8">
                    <a:pos x="T4" y="T5"/>
                  </a:cxn>
                </a:cxnLst>
                <a:rect l="0" t="0" r="r" b="b"/>
                <a:pathLst>
                  <a:path w="50" h="160">
                    <a:moveTo>
                      <a:pt x="0" y="160"/>
                    </a:moveTo>
                    <a:lnTo>
                      <a:pt x="0" y="160"/>
                    </a:lnTo>
                    <a:lnTo>
                      <a:pt x="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69" name="Freeform 262"/>
              <p:cNvSpPr>
                <a:spLocks/>
              </p:cNvSpPr>
              <p:nvPr/>
            </p:nvSpPr>
            <p:spPr bwMode="auto">
              <a:xfrm>
                <a:off x="1107" y="1449"/>
                <a:ext cx="7" cy="47"/>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140"/>
                    </a:moveTo>
                    <a:lnTo>
                      <a:pt x="0" y="140"/>
                    </a:lnTo>
                    <a:lnTo>
                      <a:pt x="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70" name="Freeform 263"/>
              <p:cNvSpPr>
                <a:spLocks/>
              </p:cNvSpPr>
              <p:nvPr/>
            </p:nvSpPr>
            <p:spPr bwMode="auto">
              <a:xfrm>
                <a:off x="2655" y="2881"/>
                <a:ext cx="32" cy="44"/>
              </a:xfrm>
              <a:custGeom>
                <a:avLst/>
                <a:gdLst>
                  <a:gd name="T0" fmla="*/ 0 w 90"/>
                  <a:gd name="T1" fmla="*/ 0 h 130"/>
                  <a:gd name="T2" fmla="*/ 0 w 90"/>
                  <a:gd name="T3" fmla="*/ 0 h 130"/>
                  <a:gd name="T4" fmla="*/ 0 w 90"/>
                  <a:gd name="T5" fmla="*/ 0 h 130"/>
                  <a:gd name="T6" fmla="*/ 0 60000 65536"/>
                  <a:gd name="T7" fmla="*/ 0 60000 65536"/>
                  <a:gd name="T8" fmla="*/ 0 60000 65536"/>
                </a:gdLst>
                <a:ahLst/>
                <a:cxnLst>
                  <a:cxn ang="T6">
                    <a:pos x="T0" y="T1"/>
                  </a:cxn>
                  <a:cxn ang="T7">
                    <a:pos x="T2" y="T3"/>
                  </a:cxn>
                  <a:cxn ang="T8">
                    <a:pos x="T4" y="T5"/>
                  </a:cxn>
                </a:cxnLst>
                <a:rect l="0" t="0" r="r" b="b"/>
                <a:pathLst>
                  <a:path w="90" h="130">
                    <a:moveTo>
                      <a:pt x="0" y="0"/>
                    </a:moveTo>
                    <a:lnTo>
                      <a:pt x="0" y="0"/>
                    </a:lnTo>
                    <a:lnTo>
                      <a:pt x="9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71" name="Freeform 264"/>
              <p:cNvSpPr>
                <a:spLocks/>
              </p:cNvSpPr>
              <p:nvPr/>
            </p:nvSpPr>
            <p:spPr bwMode="auto">
              <a:xfrm>
                <a:off x="2687" y="2925"/>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110" y="80"/>
                    </a:moveTo>
                    <a:lnTo>
                      <a:pt x="11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72" name="Freeform 265"/>
              <p:cNvSpPr>
                <a:spLocks/>
              </p:cNvSpPr>
              <p:nvPr/>
            </p:nvSpPr>
            <p:spPr bwMode="auto">
              <a:xfrm>
                <a:off x="516" y="2792"/>
                <a:ext cx="18" cy="31"/>
              </a:xfrm>
              <a:custGeom>
                <a:avLst/>
                <a:gdLst>
                  <a:gd name="T0" fmla="*/ 0 w 50"/>
                  <a:gd name="T1" fmla="*/ 0 h 90"/>
                  <a:gd name="T2" fmla="*/ 0 w 50"/>
                  <a:gd name="T3" fmla="*/ 0 h 90"/>
                  <a:gd name="T4" fmla="*/ 0 w 50"/>
                  <a:gd name="T5" fmla="*/ 0 h 90"/>
                  <a:gd name="T6" fmla="*/ 0 60000 65536"/>
                  <a:gd name="T7" fmla="*/ 0 60000 65536"/>
                  <a:gd name="T8" fmla="*/ 0 60000 65536"/>
                </a:gdLst>
                <a:ahLst/>
                <a:cxnLst>
                  <a:cxn ang="T6">
                    <a:pos x="T0" y="T1"/>
                  </a:cxn>
                  <a:cxn ang="T7">
                    <a:pos x="T2" y="T3"/>
                  </a:cxn>
                  <a:cxn ang="T8">
                    <a:pos x="T4" y="T5"/>
                  </a:cxn>
                </a:cxnLst>
                <a:rect l="0" t="0" r="r" b="b"/>
                <a:pathLst>
                  <a:path w="50" h="90">
                    <a:moveTo>
                      <a:pt x="50" y="90"/>
                    </a:moveTo>
                    <a:lnTo>
                      <a:pt x="50" y="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73" name="Freeform 266"/>
              <p:cNvSpPr>
                <a:spLocks/>
              </p:cNvSpPr>
              <p:nvPr/>
            </p:nvSpPr>
            <p:spPr bwMode="auto">
              <a:xfrm>
                <a:off x="462" y="2792"/>
                <a:ext cx="54" cy="20"/>
              </a:xfrm>
              <a:custGeom>
                <a:avLst/>
                <a:gdLst>
                  <a:gd name="T0" fmla="*/ 0 w 151"/>
                  <a:gd name="T1" fmla="*/ 0 h 60"/>
                  <a:gd name="T2" fmla="*/ 0 w 151"/>
                  <a:gd name="T3" fmla="*/ 0 h 60"/>
                  <a:gd name="T4" fmla="*/ 0 w 151"/>
                  <a:gd name="T5" fmla="*/ 0 h 60"/>
                  <a:gd name="T6" fmla="*/ 0 60000 65536"/>
                  <a:gd name="T7" fmla="*/ 0 60000 65536"/>
                  <a:gd name="T8" fmla="*/ 0 60000 65536"/>
                </a:gdLst>
                <a:ahLst/>
                <a:cxnLst>
                  <a:cxn ang="T6">
                    <a:pos x="T0" y="T1"/>
                  </a:cxn>
                  <a:cxn ang="T7">
                    <a:pos x="T2" y="T3"/>
                  </a:cxn>
                  <a:cxn ang="T8">
                    <a:pos x="T4" y="T5"/>
                  </a:cxn>
                </a:cxnLst>
                <a:rect l="0" t="0" r="r" b="b"/>
                <a:pathLst>
                  <a:path w="151" h="60">
                    <a:moveTo>
                      <a:pt x="0" y="60"/>
                    </a:moveTo>
                    <a:lnTo>
                      <a:pt x="0" y="60"/>
                    </a:lnTo>
                    <a:lnTo>
                      <a:pt x="15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74" name="Freeform 267"/>
              <p:cNvSpPr>
                <a:spLocks/>
              </p:cNvSpPr>
              <p:nvPr/>
            </p:nvSpPr>
            <p:spPr bwMode="auto">
              <a:xfrm>
                <a:off x="516" y="2792"/>
                <a:ext cx="3"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10" y="150"/>
                    </a:moveTo>
                    <a:lnTo>
                      <a:pt x="1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75" name="Freeform 268"/>
              <p:cNvSpPr>
                <a:spLocks/>
              </p:cNvSpPr>
              <p:nvPr/>
            </p:nvSpPr>
            <p:spPr bwMode="auto">
              <a:xfrm>
                <a:off x="2680" y="2758"/>
                <a:ext cx="46" cy="20"/>
              </a:xfrm>
              <a:custGeom>
                <a:avLst/>
                <a:gdLst>
                  <a:gd name="T0" fmla="*/ 0 w 130"/>
                  <a:gd name="T1" fmla="*/ 0 h 60"/>
                  <a:gd name="T2" fmla="*/ 0 w 130"/>
                  <a:gd name="T3" fmla="*/ 0 h 60"/>
                  <a:gd name="T4" fmla="*/ 0 w 130"/>
                  <a:gd name="T5" fmla="*/ 0 h 60"/>
                  <a:gd name="T6" fmla="*/ 0 60000 65536"/>
                  <a:gd name="T7" fmla="*/ 0 60000 65536"/>
                  <a:gd name="T8" fmla="*/ 0 60000 65536"/>
                </a:gdLst>
                <a:ahLst/>
                <a:cxnLst>
                  <a:cxn ang="T6">
                    <a:pos x="T0" y="T1"/>
                  </a:cxn>
                  <a:cxn ang="T7">
                    <a:pos x="T2" y="T3"/>
                  </a:cxn>
                  <a:cxn ang="T8">
                    <a:pos x="T4" y="T5"/>
                  </a:cxn>
                </a:cxnLst>
                <a:rect l="0" t="0" r="r" b="b"/>
                <a:pathLst>
                  <a:path w="130" h="60">
                    <a:moveTo>
                      <a:pt x="0" y="60"/>
                    </a:moveTo>
                    <a:lnTo>
                      <a:pt x="0" y="60"/>
                    </a:lnTo>
                    <a:lnTo>
                      <a:pt x="13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76" name="Freeform 269"/>
              <p:cNvSpPr>
                <a:spLocks/>
              </p:cNvSpPr>
              <p:nvPr/>
            </p:nvSpPr>
            <p:spPr bwMode="auto">
              <a:xfrm>
                <a:off x="2404" y="2908"/>
                <a:ext cx="7" cy="48"/>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0"/>
                    </a:moveTo>
                    <a:lnTo>
                      <a:pt x="0" y="0"/>
                    </a:lnTo>
                    <a:lnTo>
                      <a:pt x="2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77" name="Freeform 270"/>
              <p:cNvSpPr>
                <a:spLocks/>
              </p:cNvSpPr>
              <p:nvPr/>
            </p:nvSpPr>
            <p:spPr bwMode="auto">
              <a:xfrm>
                <a:off x="580" y="3542"/>
                <a:ext cx="42" cy="17"/>
              </a:xfrm>
              <a:custGeom>
                <a:avLst/>
                <a:gdLst>
                  <a:gd name="T0" fmla="*/ 0 w 120"/>
                  <a:gd name="T1" fmla="*/ 0 h 50"/>
                  <a:gd name="T2" fmla="*/ 0 w 120"/>
                  <a:gd name="T3" fmla="*/ 0 h 50"/>
                  <a:gd name="T4" fmla="*/ 0 w 120"/>
                  <a:gd name="T5" fmla="*/ 0 h 50"/>
                  <a:gd name="T6" fmla="*/ 0 60000 65536"/>
                  <a:gd name="T7" fmla="*/ 0 60000 65536"/>
                  <a:gd name="T8" fmla="*/ 0 60000 65536"/>
                </a:gdLst>
                <a:ahLst/>
                <a:cxnLst>
                  <a:cxn ang="T6">
                    <a:pos x="T0" y="T1"/>
                  </a:cxn>
                  <a:cxn ang="T7">
                    <a:pos x="T2" y="T3"/>
                  </a:cxn>
                  <a:cxn ang="T8">
                    <a:pos x="T4" y="T5"/>
                  </a:cxn>
                </a:cxnLst>
                <a:rect l="0" t="0" r="r" b="b"/>
                <a:pathLst>
                  <a:path w="120" h="50">
                    <a:moveTo>
                      <a:pt x="120" y="50"/>
                    </a:moveTo>
                    <a:lnTo>
                      <a:pt x="12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78" name="Freeform 271"/>
              <p:cNvSpPr>
                <a:spLocks/>
              </p:cNvSpPr>
              <p:nvPr/>
            </p:nvSpPr>
            <p:spPr bwMode="auto">
              <a:xfrm>
                <a:off x="746" y="3443"/>
                <a:ext cx="42" cy="34"/>
              </a:xfrm>
              <a:custGeom>
                <a:avLst/>
                <a:gdLst>
                  <a:gd name="T0" fmla="*/ 0 w 120"/>
                  <a:gd name="T1" fmla="*/ 0 h 100"/>
                  <a:gd name="T2" fmla="*/ 0 w 120"/>
                  <a:gd name="T3" fmla="*/ 0 h 100"/>
                  <a:gd name="T4" fmla="*/ 0 w 120"/>
                  <a:gd name="T5" fmla="*/ 0 h 100"/>
                  <a:gd name="T6" fmla="*/ 0 60000 65536"/>
                  <a:gd name="T7" fmla="*/ 0 60000 65536"/>
                  <a:gd name="T8" fmla="*/ 0 60000 65536"/>
                </a:gdLst>
                <a:ahLst/>
                <a:cxnLst>
                  <a:cxn ang="T6">
                    <a:pos x="T0" y="T1"/>
                  </a:cxn>
                  <a:cxn ang="T7">
                    <a:pos x="T2" y="T3"/>
                  </a:cxn>
                  <a:cxn ang="T8">
                    <a:pos x="T4" y="T5"/>
                  </a:cxn>
                </a:cxnLst>
                <a:rect l="0" t="0" r="r" b="b"/>
                <a:pathLst>
                  <a:path w="120" h="100">
                    <a:moveTo>
                      <a:pt x="120" y="0"/>
                    </a:moveTo>
                    <a:lnTo>
                      <a:pt x="12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79" name="Freeform 272"/>
              <p:cNvSpPr>
                <a:spLocks/>
              </p:cNvSpPr>
              <p:nvPr/>
            </p:nvSpPr>
            <p:spPr bwMode="auto">
              <a:xfrm>
                <a:off x="718" y="3477"/>
                <a:ext cx="28" cy="41"/>
              </a:xfrm>
              <a:custGeom>
                <a:avLst/>
                <a:gdLst>
                  <a:gd name="T0" fmla="*/ 0 w 80"/>
                  <a:gd name="T1" fmla="*/ 0 h 120"/>
                  <a:gd name="T2" fmla="*/ 0 w 80"/>
                  <a:gd name="T3" fmla="*/ 0 h 120"/>
                  <a:gd name="T4" fmla="*/ 0 w 80"/>
                  <a:gd name="T5" fmla="*/ 0 h 120"/>
                  <a:gd name="T6" fmla="*/ 0 60000 65536"/>
                  <a:gd name="T7" fmla="*/ 0 60000 65536"/>
                  <a:gd name="T8" fmla="*/ 0 60000 65536"/>
                </a:gdLst>
                <a:ahLst/>
                <a:cxnLst>
                  <a:cxn ang="T6">
                    <a:pos x="T0" y="T1"/>
                  </a:cxn>
                  <a:cxn ang="T7">
                    <a:pos x="T2" y="T3"/>
                  </a:cxn>
                  <a:cxn ang="T8">
                    <a:pos x="T4" y="T5"/>
                  </a:cxn>
                </a:cxnLst>
                <a:rect l="0" t="0" r="r" b="b"/>
                <a:pathLst>
                  <a:path w="80" h="120">
                    <a:moveTo>
                      <a:pt x="0" y="120"/>
                    </a:moveTo>
                    <a:lnTo>
                      <a:pt x="0" y="12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80" name="Freeform 273"/>
              <p:cNvSpPr>
                <a:spLocks/>
              </p:cNvSpPr>
              <p:nvPr/>
            </p:nvSpPr>
            <p:spPr bwMode="auto">
              <a:xfrm>
                <a:off x="1412" y="2628"/>
                <a:ext cx="25" cy="17"/>
              </a:xfrm>
              <a:custGeom>
                <a:avLst/>
                <a:gdLst>
                  <a:gd name="T0" fmla="*/ 0 w 70"/>
                  <a:gd name="T1" fmla="*/ 0 h 50"/>
                  <a:gd name="T2" fmla="*/ 0 w 70"/>
                  <a:gd name="T3" fmla="*/ 0 h 50"/>
                  <a:gd name="T4" fmla="*/ 0 w 70"/>
                  <a:gd name="T5" fmla="*/ 0 h 50"/>
                  <a:gd name="T6" fmla="*/ 0 60000 65536"/>
                  <a:gd name="T7" fmla="*/ 0 60000 65536"/>
                  <a:gd name="T8" fmla="*/ 0 60000 65536"/>
                </a:gdLst>
                <a:ahLst/>
                <a:cxnLst>
                  <a:cxn ang="T6">
                    <a:pos x="T0" y="T1"/>
                  </a:cxn>
                  <a:cxn ang="T7">
                    <a:pos x="T2" y="T3"/>
                  </a:cxn>
                  <a:cxn ang="T8">
                    <a:pos x="T4" y="T5"/>
                  </a:cxn>
                </a:cxnLst>
                <a:rect l="0" t="0" r="r" b="b"/>
                <a:pathLst>
                  <a:path w="70" h="50">
                    <a:moveTo>
                      <a:pt x="70" y="0"/>
                    </a:moveTo>
                    <a:lnTo>
                      <a:pt x="70" y="0"/>
                    </a:lnTo>
                    <a:lnTo>
                      <a:pt x="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81" name="Freeform 274"/>
              <p:cNvSpPr>
                <a:spLocks/>
              </p:cNvSpPr>
              <p:nvPr/>
            </p:nvSpPr>
            <p:spPr bwMode="auto">
              <a:xfrm>
                <a:off x="2637" y="2778"/>
                <a:ext cx="43" cy="24"/>
              </a:xfrm>
              <a:custGeom>
                <a:avLst/>
                <a:gdLst>
                  <a:gd name="T0" fmla="*/ 0 w 120"/>
                  <a:gd name="T1" fmla="*/ 0 h 70"/>
                  <a:gd name="T2" fmla="*/ 0 w 120"/>
                  <a:gd name="T3" fmla="*/ 0 h 70"/>
                  <a:gd name="T4" fmla="*/ 0 w 120"/>
                  <a:gd name="T5" fmla="*/ 0 h 70"/>
                  <a:gd name="T6" fmla="*/ 0 60000 65536"/>
                  <a:gd name="T7" fmla="*/ 0 60000 65536"/>
                  <a:gd name="T8" fmla="*/ 0 60000 65536"/>
                </a:gdLst>
                <a:ahLst/>
                <a:cxnLst>
                  <a:cxn ang="T6">
                    <a:pos x="T0" y="T1"/>
                  </a:cxn>
                  <a:cxn ang="T7">
                    <a:pos x="T2" y="T3"/>
                  </a:cxn>
                  <a:cxn ang="T8">
                    <a:pos x="T4" y="T5"/>
                  </a:cxn>
                </a:cxnLst>
                <a:rect l="0" t="0" r="r" b="b"/>
                <a:pathLst>
                  <a:path w="120" h="70">
                    <a:moveTo>
                      <a:pt x="0" y="70"/>
                    </a:moveTo>
                    <a:lnTo>
                      <a:pt x="0" y="7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82" name="Freeform 275"/>
              <p:cNvSpPr>
                <a:spLocks/>
              </p:cNvSpPr>
              <p:nvPr/>
            </p:nvSpPr>
            <p:spPr bwMode="auto">
              <a:xfrm>
                <a:off x="912" y="3116"/>
                <a:ext cx="22" cy="34"/>
              </a:xfrm>
              <a:custGeom>
                <a:avLst/>
                <a:gdLst>
                  <a:gd name="T0" fmla="*/ 0 w 61"/>
                  <a:gd name="T1" fmla="*/ 0 h 100"/>
                  <a:gd name="T2" fmla="*/ 0 w 61"/>
                  <a:gd name="T3" fmla="*/ 0 h 100"/>
                  <a:gd name="T4" fmla="*/ 0 w 61"/>
                  <a:gd name="T5" fmla="*/ 0 h 100"/>
                  <a:gd name="T6" fmla="*/ 0 60000 65536"/>
                  <a:gd name="T7" fmla="*/ 0 60000 65536"/>
                  <a:gd name="T8" fmla="*/ 0 60000 65536"/>
                </a:gdLst>
                <a:ahLst/>
                <a:cxnLst>
                  <a:cxn ang="T6">
                    <a:pos x="T0" y="T1"/>
                  </a:cxn>
                  <a:cxn ang="T7">
                    <a:pos x="T2" y="T3"/>
                  </a:cxn>
                  <a:cxn ang="T8">
                    <a:pos x="T4" y="T5"/>
                  </a:cxn>
                </a:cxnLst>
                <a:rect l="0" t="0" r="r" b="b"/>
                <a:pathLst>
                  <a:path w="61" h="100">
                    <a:moveTo>
                      <a:pt x="61" y="0"/>
                    </a:moveTo>
                    <a:lnTo>
                      <a:pt x="61"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83" name="Freeform 276"/>
              <p:cNvSpPr>
                <a:spLocks/>
              </p:cNvSpPr>
              <p:nvPr/>
            </p:nvSpPr>
            <p:spPr bwMode="auto">
              <a:xfrm>
                <a:off x="898" y="3150"/>
                <a:ext cx="14" cy="44"/>
              </a:xfrm>
              <a:custGeom>
                <a:avLst/>
                <a:gdLst>
                  <a:gd name="T0" fmla="*/ 0 w 40"/>
                  <a:gd name="T1" fmla="*/ 0 h 130"/>
                  <a:gd name="T2" fmla="*/ 0 w 40"/>
                  <a:gd name="T3" fmla="*/ 0 h 130"/>
                  <a:gd name="T4" fmla="*/ 0 w 40"/>
                  <a:gd name="T5" fmla="*/ 0 h 130"/>
                  <a:gd name="T6" fmla="*/ 0 60000 65536"/>
                  <a:gd name="T7" fmla="*/ 0 60000 65536"/>
                  <a:gd name="T8" fmla="*/ 0 60000 65536"/>
                </a:gdLst>
                <a:ahLst/>
                <a:cxnLst>
                  <a:cxn ang="T6">
                    <a:pos x="T0" y="T1"/>
                  </a:cxn>
                  <a:cxn ang="T7">
                    <a:pos x="T2" y="T3"/>
                  </a:cxn>
                  <a:cxn ang="T8">
                    <a:pos x="T4" y="T5"/>
                  </a:cxn>
                </a:cxnLst>
                <a:rect l="0" t="0" r="r" b="b"/>
                <a:pathLst>
                  <a:path w="40" h="130">
                    <a:moveTo>
                      <a:pt x="0" y="130"/>
                    </a:moveTo>
                    <a:lnTo>
                      <a:pt x="0" y="13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84" name="Freeform 277"/>
              <p:cNvSpPr>
                <a:spLocks/>
              </p:cNvSpPr>
              <p:nvPr/>
            </p:nvSpPr>
            <p:spPr bwMode="auto">
              <a:xfrm>
                <a:off x="870" y="3150"/>
                <a:ext cx="42" cy="20"/>
              </a:xfrm>
              <a:custGeom>
                <a:avLst/>
                <a:gdLst>
                  <a:gd name="T0" fmla="*/ 0 w 120"/>
                  <a:gd name="T1" fmla="*/ 0 h 60"/>
                  <a:gd name="T2" fmla="*/ 0 w 120"/>
                  <a:gd name="T3" fmla="*/ 0 h 60"/>
                  <a:gd name="T4" fmla="*/ 0 w 120"/>
                  <a:gd name="T5" fmla="*/ 0 h 60"/>
                  <a:gd name="T6" fmla="*/ 0 60000 65536"/>
                  <a:gd name="T7" fmla="*/ 0 60000 65536"/>
                  <a:gd name="T8" fmla="*/ 0 60000 65536"/>
                </a:gdLst>
                <a:ahLst/>
                <a:cxnLst>
                  <a:cxn ang="T6">
                    <a:pos x="T0" y="T1"/>
                  </a:cxn>
                  <a:cxn ang="T7">
                    <a:pos x="T2" y="T3"/>
                  </a:cxn>
                  <a:cxn ang="T8">
                    <a:pos x="T4" y="T5"/>
                  </a:cxn>
                </a:cxnLst>
                <a:rect l="0" t="0" r="r" b="b"/>
                <a:pathLst>
                  <a:path w="120" h="60">
                    <a:moveTo>
                      <a:pt x="0" y="60"/>
                    </a:moveTo>
                    <a:lnTo>
                      <a:pt x="0" y="6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85" name="Freeform 278"/>
              <p:cNvSpPr>
                <a:spLocks/>
              </p:cNvSpPr>
              <p:nvPr/>
            </p:nvSpPr>
            <p:spPr bwMode="auto">
              <a:xfrm>
                <a:off x="332" y="2727"/>
                <a:ext cx="53" cy="4"/>
              </a:xfrm>
              <a:custGeom>
                <a:avLst/>
                <a:gdLst>
                  <a:gd name="T0" fmla="*/ 0 w 150"/>
                  <a:gd name="T1" fmla="*/ 0 h 10"/>
                  <a:gd name="T2" fmla="*/ 0 w 150"/>
                  <a:gd name="T3" fmla="*/ 0 h 10"/>
                  <a:gd name="T4" fmla="*/ 0 w 150"/>
                  <a:gd name="T5" fmla="*/ 0 h 10"/>
                  <a:gd name="T6" fmla="*/ 0 60000 65536"/>
                  <a:gd name="T7" fmla="*/ 0 60000 65536"/>
                  <a:gd name="T8" fmla="*/ 0 60000 65536"/>
                </a:gdLst>
                <a:ahLst/>
                <a:cxnLst>
                  <a:cxn ang="T6">
                    <a:pos x="T0" y="T1"/>
                  </a:cxn>
                  <a:cxn ang="T7">
                    <a:pos x="T2" y="T3"/>
                  </a:cxn>
                  <a:cxn ang="T8">
                    <a:pos x="T4" y="T5"/>
                  </a:cxn>
                </a:cxnLst>
                <a:rect l="0" t="0" r="r" b="b"/>
                <a:pathLst>
                  <a:path w="150" h="10">
                    <a:moveTo>
                      <a:pt x="150" y="0"/>
                    </a:moveTo>
                    <a:lnTo>
                      <a:pt x="15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86" name="Freeform 279"/>
              <p:cNvSpPr>
                <a:spLocks/>
              </p:cNvSpPr>
              <p:nvPr/>
            </p:nvSpPr>
            <p:spPr bwMode="auto">
              <a:xfrm>
                <a:off x="2655" y="2881"/>
                <a:ext cx="50" cy="3"/>
              </a:xfrm>
              <a:custGeom>
                <a:avLst/>
                <a:gdLst>
                  <a:gd name="T0" fmla="*/ 0 w 140"/>
                  <a:gd name="T1" fmla="*/ 0 h 10"/>
                  <a:gd name="T2" fmla="*/ 0 w 140"/>
                  <a:gd name="T3" fmla="*/ 0 h 10"/>
                  <a:gd name="T4" fmla="*/ 0 w 140"/>
                  <a:gd name="T5" fmla="*/ 0 h 10"/>
                  <a:gd name="T6" fmla="*/ 0 60000 65536"/>
                  <a:gd name="T7" fmla="*/ 0 60000 65536"/>
                  <a:gd name="T8" fmla="*/ 0 60000 65536"/>
                </a:gdLst>
                <a:ahLst/>
                <a:cxnLst>
                  <a:cxn ang="T6">
                    <a:pos x="T0" y="T1"/>
                  </a:cxn>
                  <a:cxn ang="T7">
                    <a:pos x="T2" y="T3"/>
                  </a:cxn>
                  <a:cxn ang="T8">
                    <a:pos x="T4" y="T5"/>
                  </a:cxn>
                </a:cxnLst>
                <a:rect l="0" t="0" r="r" b="b"/>
                <a:pathLst>
                  <a:path w="140" h="10">
                    <a:moveTo>
                      <a:pt x="140" y="10"/>
                    </a:moveTo>
                    <a:lnTo>
                      <a:pt x="140" y="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87" name="Freeform 280"/>
              <p:cNvSpPr>
                <a:spLocks/>
              </p:cNvSpPr>
              <p:nvPr/>
            </p:nvSpPr>
            <p:spPr bwMode="auto">
              <a:xfrm>
                <a:off x="810" y="1851"/>
                <a:ext cx="39" cy="3"/>
              </a:xfrm>
              <a:custGeom>
                <a:avLst/>
                <a:gdLst>
                  <a:gd name="T0" fmla="*/ 0 w 110"/>
                  <a:gd name="T1" fmla="*/ 0 h 10"/>
                  <a:gd name="T2" fmla="*/ 0 w 110"/>
                  <a:gd name="T3" fmla="*/ 0 h 10"/>
                  <a:gd name="T4" fmla="*/ 0 w 110"/>
                  <a:gd name="T5" fmla="*/ 0 h 10"/>
                  <a:gd name="T6" fmla="*/ 0 60000 65536"/>
                  <a:gd name="T7" fmla="*/ 0 60000 65536"/>
                  <a:gd name="T8" fmla="*/ 0 60000 65536"/>
                </a:gdLst>
                <a:ahLst/>
                <a:cxnLst>
                  <a:cxn ang="T6">
                    <a:pos x="T0" y="T1"/>
                  </a:cxn>
                  <a:cxn ang="T7">
                    <a:pos x="T2" y="T3"/>
                  </a:cxn>
                  <a:cxn ang="T8">
                    <a:pos x="T4" y="T5"/>
                  </a:cxn>
                </a:cxnLst>
                <a:rect l="0" t="0" r="r" b="b"/>
                <a:pathLst>
                  <a:path w="110" h="10">
                    <a:moveTo>
                      <a:pt x="110" y="0"/>
                    </a:moveTo>
                    <a:lnTo>
                      <a:pt x="11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88" name="Freeform 281"/>
              <p:cNvSpPr>
                <a:spLocks/>
              </p:cNvSpPr>
              <p:nvPr/>
            </p:nvSpPr>
            <p:spPr bwMode="auto">
              <a:xfrm>
                <a:off x="1444" y="3361"/>
                <a:ext cx="3" cy="51"/>
              </a:xfrm>
              <a:custGeom>
                <a:avLst/>
                <a:gdLst>
                  <a:gd name="T0" fmla="*/ 0 w 10"/>
                  <a:gd name="T1" fmla="*/ 0 h 150"/>
                  <a:gd name="T2" fmla="*/ 0 w 10"/>
                  <a:gd name="T3" fmla="*/ 0 h 150"/>
                  <a:gd name="T4" fmla="*/ 0 w 10"/>
                  <a:gd name="T5" fmla="*/ 0 h 150"/>
                  <a:gd name="T6" fmla="*/ 0 60000 65536"/>
                  <a:gd name="T7" fmla="*/ 0 60000 65536"/>
                  <a:gd name="T8" fmla="*/ 0 60000 65536"/>
                </a:gdLst>
                <a:ahLst/>
                <a:cxnLst>
                  <a:cxn ang="T6">
                    <a:pos x="T0" y="T1"/>
                  </a:cxn>
                  <a:cxn ang="T7">
                    <a:pos x="T2" y="T3"/>
                  </a:cxn>
                  <a:cxn ang="T8">
                    <a:pos x="T4" y="T5"/>
                  </a:cxn>
                </a:cxnLst>
                <a:rect l="0" t="0" r="r" b="b"/>
                <a:pathLst>
                  <a:path w="10" h="150">
                    <a:moveTo>
                      <a:pt x="0" y="0"/>
                    </a:moveTo>
                    <a:lnTo>
                      <a:pt x="0" y="0"/>
                    </a:lnTo>
                    <a:lnTo>
                      <a:pt x="1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89" name="Freeform 282"/>
              <p:cNvSpPr>
                <a:spLocks/>
              </p:cNvSpPr>
              <p:nvPr/>
            </p:nvSpPr>
            <p:spPr bwMode="auto">
              <a:xfrm>
                <a:off x="983" y="1517"/>
                <a:ext cx="43" cy="51"/>
              </a:xfrm>
              <a:custGeom>
                <a:avLst/>
                <a:gdLst>
                  <a:gd name="T0" fmla="*/ 0 w 120"/>
                  <a:gd name="T1" fmla="*/ 0 h 150"/>
                  <a:gd name="T2" fmla="*/ 0 w 120"/>
                  <a:gd name="T3" fmla="*/ 0 h 150"/>
                  <a:gd name="T4" fmla="*/ 0 w 120"/>
                  <a:gd name="T5" fmla="*/ 0 h 150"/>
                  <a:gd name="T6" fmla="*/ 0 60000 65536"/>
                  <a:gd name="T7" fmla="*/ 0 60000 65536"/>
                  <a:gd name="T8" fmla="*/ 0 60000 65536"/>
                </a:gdLst>
                <a:ahLst/>
                <a:cxnLst>
                  <a:cxn ang="T6">
                    <a:pos x="T0" y="T1"/>
                  </a:cxn>
                  <a:cxn ang="T7">
                    <a:pos x="T2" y="T3"/>
                  </a:cxn>
                  <a:cxn ang="T8">
                    <a:pos x="T4" y="T5"/>
                  </a:cxn>
                </a:cxnLst>
                <a:rect l="0" t="0" r="r" b="b"/>
                <a:pathLst>
                  <a:path w="120" h="150">
                    <a:moveTo>
                      <a:pt x="120" y="150"/>
                    </a:moveTo>
                    <a:lnTo>
                      <a:pt x="12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90" name="Freeform 283"/>
              <p:cNvSpPr>
                <a:spLocks/>
              </p:cNvSpPr>
              <p:nvPr/>
            </p:nvSpPr>
            <p:spPr bwMode="auto">
              <a:xfrm>
                <a:off x="983" y="1493"/>
                <a:ext cx="36" cy="24"/>
              </a:xfrm>
              <a:custGeom>
                <a:avLst/>
                <a:gdLst>
                  <a:gd name="T0" fmla="*/ 0 w 100"/>
                  <a:gd name="T1" fmla="*/ 0 h 70"/>
                  <a:gd name="T2" fmla="*/ 0 w 100"/>
                  <a:gd name="T3" fmla="*/ 0 h 70"/>
                  <a:gd name="T4" fmla="*/ 0 w 100"/>
                  <a:gd name="T5" fmla="*/ 0 h 70"/>
                  <a:gd name="T6" fmla="*/ 0 60000 65536"/>
                  <a:gd name="T7" fmla="*/ 0 60000 65536"/>
                  <a:gd name="T8" fmla="*/ 0 60000 65536"/>
                </a:gdLst>
                <a:ahLst/>
                <a:cxnLst>
                  <a:cxn ang="T6">
                    <a:pos x="T0" y="T1"/>
                  </a:cxn>
                  <a:cxn ang="T7">
                    <a:pos x="T2" y="T3"/>
                  </a:cxn>
                  <a:cxn ang="T8">
                    <a:pos x="T4" y="T5"/>
                  </a:cxn>
                </a:cxnLst>
                <a:rect l="0" t="0" r="r" b="b"/>
                <a:pathLst>
                  <a:path w="100" h="70">
                    <a:moveTo>
                      <a:pt x="100" y="0"/>
                    </a:moveTo>
                    <a:lnTo>
                      <a:pt x="100" y="0"/>
                    </a:lnTo>
                    <a:lnTo>
                      <a:pt x="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91" name="Freeform 284"/>
              <p:cNvSpPr>
                <a:spLocks/>
              </p:cNvSpPr>
              <p:nvPr/>
            </p:nvSpPr>
            <p:spPr bwMode="auto">
              <a:xfrm>
                <a:off x="445" y="2812"/>
                <a:ext cx="17" cy="45"/>
              </a:xfrm>
              <a:custGeom>
                <a:avLst/>
                <a:gdLst>
                  <a:gd name="T0" fmla="*/ 0 w 50"/>
                  <a:gd name="T1" fmla="*/ 0 h 130"/>
                  <a:gd name="T2" fmla="*/ 0 w 50"/>
                  <a:gd name="T3" fmla="*/ 0 h 130"/>
                  <a:gd name="T4" fmla="*/ 0 w 50"/>
                  <a:gd name="T5" fmla="*/ 0 h 130"/>
                  <a:gd name="T6" fmla="*/ 0 60000 65536"/>
                  <a:gd name="T7" fmla="*/ 0 60000 65536"/>
                  <a:gd name="T8" fmla="*/ 0 60000 65536"/>
                </a:gdLst>
                <a:ahLst/>
                <a:cxnLst>
                  <a:cxn ang="T6">
                    <a:pos x="T0" y="T1"/>
                  </a:cxn>
                  <a:cxn ang="T7">
                    <a:pos x="T2" y="T3"/>
                  </a:cxn>
                  <a:cxn ang="T8">
                    <a:pos x="T4" y="T5"/>
                  </a:cxn>
                </a:cxnLst>
                <a:rect l="0" t="0" r="r" b="b"/>
                <a:pathLst>
                  <a:path w="50" h="130">
                    <a:moveTo>
                      <a:pt x="50" y="0"/>
                    </a:moveTo>
                    <a:lnTo>
                      <a:pt x="5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92" name="Freeform 285"/>
              <p:cNvSpPr>
                <a:spLocks/>
              </p:cNvSpPr>
              <p:nvPr/>
            </p:nvSpPr>
            <p:spPr bwMode="auto">
              <a:xfrm>
                <a:off x="2343" y="3317"/>
                <a:ext cx="25" cy="44"/>
              </a:xfrm>
              <a:custGeom>
                <a:avLst/>
                <a:gdLst>
                  <a:gd name="T0" fmla="*/ 0 w 70"/>
                  <a:gd name="T1" fmla="*/ 0 h 130"/>
                  <a:gd name="T2" fmla="*/ 0 w 70"/>
                  <a:gd name="T3" fmla="*/ 0 h 130"/>
                  <a:gd name="T4" fmla="*/ 0 w 70"/>
                  <a:gd name="T5" fmla="*/ 0 h 130"/>
                  <a:gd name="T6" fmla="*/ 0 60000 65536"/>
                  <a:gd name="T7" fmla="*/ 0 60000 65536"/>
                  <a:gd name="T8" fmla="*/ 0 60000 65536"/>
                </a:gdLst>
                <a:ahLst/>
                <a:cxnLst>
                  <a:cxn ang="T6">
                    <a:pos x="T0" y="T1"/>
                  </a:cxn>
                  <a:cxn ang="T7">
                    <a:pos x="T2" y="T3"/>
                  </a:cxn>
                  <a:cxn ang="T8">
                    <a:pos x="T4" y="T5"/>
                  </a:cxn>
                </a:cxnLst>
                <a:rect l="0" t="0" r="r" b="b"/>
                <a:pathLst>
                  <a:path w="70" h="130">
                    <a:moveTo>
                      <a:pt x="70" y="130"/>
                    </a:moveTo>
                    <a:lnTo>
                      <a:pt x="70" y="1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93" name="Freeform 286"/>
              <p:cNvSpPr>
                <a:spLocks/>
              </p:cNvSpPr>
              <p:nvPr/>
            </p:nvSpPr>
            <p:spPr bwMode="auto">
              <a:xfrm>
                <a:off x="1313" y="2427"/>
                <a:ext cx="56" cy="21"/>
              </a:xfrm>
              <a:custGeom>
                <a:avLst/>
                <a:gdLst>
                  <a:gd name="T0" fmla="*/ 0 w 161"/>
                  <a:gd name="T1" fmla="*/ 0 h 60"/>
                  <a:gd name="T2" fmla="*/ 0 w 161"/>
                  <a:gd name="T3" fmla="*/ 0 h 60"/>
                  <a:gd name="T4" fmla="*/ 0 w 161"/>
                  <a:gd name="T5" fmla="*/ 0 h 60"/>
                  <a:gd name="T6" fmla="*/ 0 60000 65536"/>
                  <a:gd name="T7" fmla="*/ 0 60000 65536"/>
                  <a:gd name="T8" fmla="*/ 0 60000 65536"/>
                </a:gdLst>
                <a:ahLst/>
                <a:cxnLst>
                  <a:cxn ang="T6">
                    <a:pos x="T0" y="T1"/>
                  </a:cxn>
                  <a:cxn ang="T7">
                    <a:pos x="T2" y="T3"/>
                  </a:cxn>
                  <a:cxn ang="T8">
                    <a:pos x="T4" y="T5"/>
                  </a:cxn>
                </a:cxnLst>
                <a:rect l="0" t="0" r="r" b="b"/>
                <a:pathLst>
                  <a:path w="161" h="60">
                    <a:moveTo>
                      <a:pt x="0" y="0"/>
                    </a:moveTo>
                    <a:lnTo>
                      <a:pt x="0" y="0"/>
                    </a:lnTo>
                    <a:lnTo>
                      <a:pt x="161"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94" name="Freeform 287"/>
              <p:cNvSpPr>
                <a:spLocks/>
              </p:cNvSpPr>
              <p:nvPr/>
            </p:nvSpPr>
            <p:spPr bwMode="auto">
              <a:xfrm>
                <a:off x="1369" y="2448"/>
                <a:ext cx="54"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150" y="60"/>
                    </a:moveTo>
                    <a:lnTo>
                      <a:pt x="15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95" name="Freeform 288"/>
              <p:cNvSpPr>
                <a:spLocks/>
              </p:cNvSpPr>
              <p:nvPr/>
            </p:nvSpPr>
            <p:spPr bwMode="auto">
              <a:xfrm>
                <a:off x="2379" y="3228"/>
                <a:ext cx="21" cy="38"/>
              </a:xfrm>
              <a:custGeom>
                <a:avLst/>
                <a:gdLst>
                  <a:gd name="T0" fmla="*/ 0 w 60"/>
                  <a:gd name="T1" fmla="*/ 0 h 110"/>
                  <a:gd name="T2" fmla="*/ 0 w 60"/>
                  <a:gd name="T3" fmla="*/ 0 h 110"/>
                  <a:gd name="T4" fmla="*/ 0 w 60"/>
                  <a:gd name="T5" fmla="*/ 0 h 110"/>
                  <a:gd name="T6" fmla="*/ 0 60000 65536"/>
                  <a:gd name="T7" fmla="*/ 0 60000 65536"/>
                  <a:gd name="T8" fmla="*/ 0 60000 65536"/>
                </a:gdLst>
                <a:ahLst/>
                <a:cxnLst>
                  <a:cxn ang="T6">
                    <a:pos x="T0" y="T1"/>
                  </a:cxn>
                  <a:cxn ang="T7">
                    <a:pos x="T2" y="T3"/>
                  </a:cxn>
                  <a:cxn ang="T8">
                    <a:pos x="T4" y="T5"/>
                  </a:cxn>
                </a:cxnLst>
                <a:rect l="0" t="0" r="r" b="b"/>
                <a:pathLst>
                  <a:path w="60" h="110">
                    <a:moveTo>
                      <a:pt x="60" y="110"/>
                    </a:moveTo>
                    <a:lnTo>
                      <a:pt x="6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96" name="Freeform 289"/>
              <p:cNvSpPr>
                <a:spLocks/>
              </p:cNvSpPr>
              <p:nvPr/>
            </p:nvSpPr>
            <p:spPr bwMode="auto">
              <a:xfrm>
                <a:off x="2350" y="3218"/>
                <a:ext cx="29" cy="10"/>
              </a:xfrm>
              <a:custGeom>
                <a:avLst/>
                <a:gdLst>
                  <a:gd name="T0" fmla="*/ 0 w 80"/>
                  <a:gd name="T1" fmla="*/ 0 h 30"/>
                  <a:gd name="T2" fmla="*/ 0 w 80"/>
                  <a:gd name="T3" fmla="*/ 0 h 30"/>
                  <a:gd name="T4" fmla="*/ 0 w 80"/>
                  <a:gd name="T5" fmla="*/ 0 h 30"/>
                  <a:gd name="T6" fmla="*/ 0 60000 65536"/>
                  <a:gd name="T7" fmla="*/ 0 60000 65536"/>
                  <a:gd name="T8" fmla="*/ 0 60000 65536"/>
                </a:gdLst>
                <a:ahLst/>
                <a:cxnLst>
                  <a:cxn ang="T6">
                    <a:pos x="T0" y="T1"/>
                  </a:cxn>
                  <a:cxn ang="T7">
                    <a:pos x="T2" y="T3"/>
                  </a:cxn>
                  <a:cxn ang="T8">
                    <a:pos x="T4" y="T5"/>
                  </a:cxn>
                </a:cxnLst>
                <a:rect l="0" t="0" r="r" b="b"/>
                <a:pathLst>
                  <a:path w="80" h="30">
                    <a:moveTo>
                      <a:pt x="0" y="0"/>
                    </a:moveTo>
                    <a:lnTo>
                      <a:pt x="0" y="0"/>
                    </a:lnTo>
                    <a:lnTo>
                      <a:pt x="8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97" name="Freeform 290"/>
              <p:cNvSpPr>
                <a:spLocks/>
              </p:cNvSpPr>
              <p:nvPr/>
            </p:nvSpPr>
            <p:spPr bwMode="auto">
              <a:xfrm>
                <a:off x="718" y="3518"/>
                <a:ext cx="28" cy="38"/>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0" y="0"/>
                    </a:moveTo>
                    <a:lnTo>
                      <a:pt x="0" y="0"/>
                    </a:lnTo>
                    <a:lnTo>
                      <a:pt x="8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98" name="Freeform 291"/>
              <p:cNvSpPr>
                <a:spLocks/>
              </p:cNvSpPr>
              <p:nvPr/>
            </p:nvSpPr>
            <p:spPr bwMode="auto">
              <a:xfrm>
                <a:off x="788" y="3406"/>
                <a:ext cx="36" cy="37"/>
              </a:xfrm>
              <a:custGeom>
                <a:avLst/>
                <a:gdLst>
                  <a:gd name="T0" fmla="*/ 0 w 100"/>
                  <a:gd name="T1" fmla="*/ 0 h 110"/>
                  <a:gd name="T2" fmla="*/ 0 w 100"/>
                  <a:gd name="T3" fmla="*/ 0 h 110"/>
                  <a:gd name="T4" fmla="*/ 0 w 100"/>
                  <a:gd name="T5" fmla="*/ 0 h 110"/>
                  <a:gd name="T6" fmla="*/ 0 60000 65536"/>
                  <a:gd name="T7" fmla="*/ 0 60000 65536"/>
                  <a:gd name="T8" fmla="*/ 0 60000 65536"/>
                </a:gdLst>
                <a:ahLst/>
                <a:cxnLst>
                  <a:cxn ang="T6">
                    <a:pos x="T0" y="T1"/>
                  </a:cxn>
                  <a:cxn ang="T7">
                    <a:pos x="T2" y="T3"/>
                  </a:cxn>
                  <a:cxn ang="T8">
                    <a:pos x="T4" y="T5"/>
                  </a:cxn>
                </a:cxnLst>
                <a:rect l="0" t="0" r="r" b="b"/>
                <a:pathLst>
                  <a:path w="100" h="110">
                    <a:moveTo>
                      <a:pt x="100" y="0"/>
                    </a:moveTo>
                    <a:lnTo>
                      <a:pt x="10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99" name="Freeform 292"/>
              <p:cNvSpPr>
                <a:spLocks/>
              </p:cNvSpPr>
              <p:nvPr/>
            </p:nvSpPr>
            <p:spPr bwMode="auto">
              <a:xfrm>
                <a:off x="895" y="3280"/>
                <a:ext cx="28" cy="47"/>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0" y="140"/>
                    </a:moveTo>
                    <a:lnTo>
                      <a:pt x="0" y="14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00" name="Freeform 293"/>
              <p:cNvSpPr>
                <a:spLocks/>
              </p:cNvSpPr>
              <p:nvPr/>
            </p:nvSpPr>
            <p:spPr bwMode="auto">
              <a:xfrm>
                <a:off x="923" y="3280"/>
                <a:ext cx="29" cy="37"/>
              </a:xfrm>
              <a:custGeom>
                <a:avLst/>
                <a:gdLst>
                  <a:gd name="T0" fmla="*/ 0 w 81"/>
                  <a:gd name="T1" fmla="*/ 0 h 110"/>
                  <a:gd name="T2" fmla="*/ 0 w 81"/>
                  <a:gd name="T3" fmla="*/ 0 h 110"/>
                  <a:gd name="T4" fmla="*/ 0 w 81"/>
                  <a:gd name="T5" fmla="*/ 0 h 110"/>
                  <a:gd name="T6" fmla="*/ 0 60000 65536"/>
                  <a:gd name="T7" fmla="*/ 0 60000 65536"/>
                  <a:gd name="T8" fmla="*/ 0 60000 65536"/>
                </a:gdLst>
                <a:ahLst/>
                <a:cxnLst>
                  <a:cxn ang="T6">
                    <a:pos x="T0" y="T1"/>
                  </a:cxn>
                  <a:cxn ang="T7">
                    <a:pos x="T2" y="T3"/>
                  </a:cxn>
                  <a:cxn ang="T8">
                    <a:pos x="T4" y="T5"/>
                  </a:cxn>
                </a:cxnLst>
                <a:rect l="0" t="0" r="r" b="b"/>
                <a:pathLst>
                  <a:path w="81" h="110">
                    <a:moveTo>
                      <a:pt x="81" y="110"/>
                    </a:moveTo>
                    <a:lnTo>
                      <a:pt x="81"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01" name="Freeform 294"/>
              <p:cNvSpPr>
                <a:spLocks/>
              </p:cNvSpPr>
              <p:nvPr/>
            </p:nvSpPr>
            <p:spPr bwMode="auto">
              <a:xfrm>
                <a:off x="923" y="3228"/>
                <a:ext cx="32" cy="52"/>
              </a:xfrm>
              <a:custGeom>
                <a:avLst/>
                <a:gdLst>
                  <a:gd name="T0" fmla="*/ 0 w 91"/>
                  <a:gd name="T1" fmla="*/ 0 h 150"/>
                  <a:gd name="T2" fmla="*/ 0 w 91"/>
                  <a:gd name="T3" fmla="*/ 0 h 150"/>
                  <a:gd name="T4" fmla="*/ 0 w 91"/>
                  <a:gd name="T5" fmla="*/ 0 h 150"/>
                  <a:gd name="T6" fmla="*/ 0 60000 65536"/>
                  <a:gd name="T7" fmla="*/ 0 60000 65536"/>
                  <a:gd name="T8" fmla="*/ 0 60000 65536"/>
                </a:gdLst>
                <a:ahLst/>
                <a:cxnLst>
                  <a:cxn ang="T6">
                    <a:pos x="T0" y="T1"/>
                  </a:cxn>
                  <a:cxn ang="T7">
                    <a:pos x="T2" y="T3"/>
                  </a:cxn>
                  <a:cxn ang="T8">
                    <a:pos x="T4" y="T5"/>
                  </a:cxn>
                </a:cxnLst>
                <a:rect l="0" t="0" r="r" b="b"/>
                <a:pathLst>
                  <a:path w="91" h="150">
                    <a:moveTo>
                      <a:pt x="91" y="0"/>
                    </a:moveTo>
                    <a:lnTo>
                      <a:pt x="91"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02" name="Freeform 295"/>
              <p:cNvSpPr>
                <a:spLocks/>
              </p:cNvSpPr>
              <p:nvPr/>
            </p:nvSpPr>
            <p:spPr bwMode="auto">
              <a:xfrm>
                <a:off x="2350" y="3174"/>
                <a:ext cx="61" cy="44"/>
              </a:xfrm>
              <a:custGeom>
                <a:avLst/>
                <a:gdLst>
                  <a:gd name="T0" fmla="*/ 0 w 170"/>
                  <a:gd name="T1" fmla="*/ 0 h 130"/>
                  <a:gd name="T2" fmla="*/ 0 w 170"/>
                  <a:gd name="T3" fmla="*/ 0 h 130"/>
                  <a:gd name="T4" fmla="*/ 0 w 170"/>
                  <a:gd name="T5" fmla="*/ 0 h 130"/>
                  <a:gd name="T6" fmla="*/ 0 60000 65536"/>
                  <a:gd name="T7" fmla="*/ 0 60000 65536"/>
                  <a:gd name="T8" fmla="*/ 0 60000 65536"/>
                </a:gdLst>
                <a:ahLst/>
                <a:cxnLst>
                  <a:cxn ang="T6">
                    <a:pos x="T0" y="T1"/>
                  </a:cxn>
                  <a:cxn ang="T7">
                    <a:pos x="T2" y="T3"/>
                  </a:cxn>
                  <a:cxn ang="T8">
                    <a:pos x="T4" y="T5"/>
                  </a:cxn>
                </a:cxnLst>
                <a:rect l="0" t="0" r="r" b="b"/>
                <a:pathLst>
                  <a:path w="170" h="130">
                    <a:moveTo>
                      <a:pt x="0" y="130"/>
                    </a:moveTo>
                    <a:lnTo>
                      <a:pt x="0" y="130"/>
                    </a:lnTo>
                    <a:lnTo>
                      <a:pt x="1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03" name="Freeform 296"/>
              <p:cNvSpPr>
                <a:spLocks/>
              </p:cNvSpPr>
              <p:nvPr/>
            </p:nvSpPr>
            <p:spPr bwMode="auto">
              <a:xfrm>
                <a:off x="2255" y="2922"/>
                <a:ext cx="156" cy="252"/>
              </a:xfrm>
              <a:custGeom>
                <a:avLst/>
                <a:gdLst>
                  <a:gd name="T0" fmla="*/ 0 w 440"/>
                  <a:gd name="T1" fmla="*/ 0 h 740"/>
                  <a:gd name="T2" fmla="*/ 0 w 440"/>
                  <a:gd name="T3" fmla="*/ 0 h 740"/>
                  <a:gd name="T4" fmla="*/ 0 w 440"/>
                  <a:gd name="T5" fmla="*/ 0 h 740"/>
                  <a:gd name="T6" fmla="*/ 0 60000 65536"/>
                  <a:gd name="T7" fmla="*/ 0 60000 65536"/>
                  <a:gd name="T8" fmla="*/ 0 60000 65536"/>
                </a:gdLst>
                <a:ahLst/>
                <a:cxnLst>
                  <a:cxn ang="T6">
                    <a:pos x="T0" y="T1"/>
                  </a:cxn>
                  <a:cxn ang="T7">
                    <a:pos x="T2" y="T3"/>
                  </a:cxn>
                  <a:cxn ang="T8">
                    <a:pos x="T4" y="T5"/>
                  </a:cxn>
                </a:cxnLst>
                <a:rect l="0" t="0" r="r" b="b"/>
                <a:pathLst>
                  <a:path w="440" h="740">
                    <a:moveTo>
                      <a:pt x="0" y="0"/>
                    </a:moveTo>
                    <a:lnTo>
                      <a:pt x="0" y="0"/>
                    </a:lnTo>
                    <a:lnTo>
                      <a:pt x="440" y="7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04" name="Freeform 297"/>
              <p:cNvSpPr>
                <a:spLocks/>
              </p:cNvSpPr>
              <p:nvPr/>
            </p:nvSpPr>
            <p:spPr bwMode="auto">
              <a:xfrm>
                <a:off x="2269" y="3412"/>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160"/>
                    </a:moveTo>
                    <a:lnTo>
                      <a:pt x="0" y="160"/>
                    </a:lnTo>
                    <a:lnTo>
                      <a:pt x="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05" name="Freeform 298"/>
              <p:cNvSpPr>
                <a:spLocks/>
              </p:cNvSpPr>
              <p:nvPr/>
            </p:nvSpPr>
            <p:spPr bwMode="auto">
              <a:xfrm>
                <a:off x="2273" y="3351"/>
                <a:ext cx="3" cy="61"/>
              </a:xfrm>
              <a:custGeom>
                <a:avLst/>
                <a:gdLst>
                  <a:gd name="T0" fmla="*/ 0 w 10"/>
                  <a:gd name="T1" fmla="*/ 0 h 180"/>
                  <a:gd name="T2" fmla="*/ 0 w 10"/>
                  <a:gd name="T3" fmla="*/ 0 h 180"/>
                  <a:gd name="T4" fmla="*/ 0 w 10"/>
                  <a:gd name="T5" fmla="*/ 0 h 180"/>
                  <a:gd name="T6" fmla="*/ 0 60000 65536"/>
                  <a:gd name="T7" fmla="*/ 0 60000 65536"/>
                  <a:gd name="T8" fmla="*/ 0 60000 65536"/>
                </a:gdLst>
                <a:ahLst/>
                <a:cxnLst>
                  <a:cxn ang="T6">
                    <a:pos x="T0" y="T1"/>
                  </a:cxn>
                  <a:cxn ang="T7">
                    <a:pos x="T2" y="T3"/>
                  </a:cxn>
                  <a:cxn ang="T8">
                    <a:pos x="T4" y="T5"/>
                  </a:cxn>
                </a:cxnLst>
                <a:rect l="0" t="0" r="r" b="b"/>
                <a:pathLst>
                  <a:path w="10" h="180">
                    <a:moveTo>
                      <a:pt x="10" y="0"/>
                    </a:moveTo>
                    <a:lnTo>
                      <a:pt x="10" y="0"/>
                    </a:lnTo>
                    <a:lnTo>
                      <a:pt x="0" y="1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06" name="Freeform 299"/>
              <p:cNvSpPr>
                <a:spLocks/>
              </p:cNvSpPr>
              <p:nvPr/>
            </p:nvSpPr>
            <p:spPr bwMode="auto">
              <a:xfrm>
                <a:off x="1642" y="2137"/>
                <a:ext cx="50" cy="11"/>
              </a:xfrm>
              <a:custGeom>
                <a:avLst/>
                <a:gdLst>
                  <a:gd name="T0" fmla="*/ 0 w 140"/>
                  <a:gd name="T1" fmla="*/ 0 h 30"/>
                  <a:gd name="T2" fmla="*/ 0 w 140"/>
                  <a:gd name="T3" fmla="*/ 0 h 30"/>
                  <a:gd name="T4" fmla="*/ 0 w 140"/>
                  <a:gd name="T5" fmla="*/ 0 h 30"/>
                  <a:gd name="T6" fmla="*/ 0 60000 65536"/>
                  <a:gd name="T7" fmla="*/ 0 60000 65536"/>
                  <a:gd name="T8" fmla="*/ 0 60000 65536"/>
                </a:gdLst>
                <a:ahLst/>
                <a:cxnLst>
                  <a:cxn ang="T6">
                    <a:pos x="T0" y="T1"/>
                  </a:cxn>
                  <a:cxn ang="T7">
                    <a:pos x="T2" y="T3"/>
                  </a:cxn>
                  <a:cxn ang="T8">
                    <a:pos x="T4" y="T5"/>
                  </a:cxn>
                </a:cxnLst>
                <a:rect l="0" t="0" r="r" b="b"/>
                <a:pathLst>
                  <a:path w="140" h="30">
                    <a:moveTo>
                      <a:pt x="0" y="30"/>
                    </a:moveTo>
                    <a:lnTo>
                      <a:pt x="0" y="3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07" name="Freeform 300"/>
              <p:cNvSpPr>
                <a:spLocks/>
              </p:cNvSpPr>
              <p:nvPr/>
            </p:nvSpPr>
            <p:spPr bwMode="auto">
              <a:xfrm>
                <a:off x="2542" y="2932"/>
                <a:ext cx="42" cy="17"/>
              </a:xfrm>
              <a:custGeom>
                <a:avLst/>
                <a:gdLst>
                  <a:gd name="T0" fmla="*/ 0 w 120"/>
                  <a:gd name="T1" fmla="*/ 0 h 50"/>
                  <a:gd name="T2" fmla="*/ 0 w 120"/>
                  <a:gd name="T3" fmla="*/ 0 h 50"/>
                  <a:gd name="T4" fmla="*/ 0 w 120"/>
                  <a:gd name="T5" fmla="*/ 0 h 50"/>
                  <a:gd name="T6" fmla="*/ 0 60000 65536"/>
                  <a:gd name="T7" fmla="*/ 0 60000 65536"/>
                  <a:gd name="T8" fmla="*/ 0 60000 65536"/>
                </a:gdLst>
                <a:ahLst/>
                <a:cxnLst>
                  <a:cxn ang="T6">
                    <a:pos x="T0" y="T1"/>
                  </a:cxn>
                  <a:cxn ang="T7">
                    <a:pos x="T2" y="T3"/>
                  </a:cxn>
                  <a:cxn ang="T8">
                    <a:pos x="T4" y="T5"/>
                  </a:cxn>
                </a:cxnLst>
                <a:rect l="0" t="0" r="r" b="b"/>
                <a:pathLst>
                  <a:path w="120" h="50">
                    <a:moveTo>
                      <a:pt x="0" y="0"/>
                    </a:moveTo>
                    <a:lnTo>
                      <a:pt x="0" y="0"/>
                    </a:lnTo>
                    <a:lnTo>
                      <a:pt x="12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08" name="Freeform 301"/>
              <p:cNvSpPr>
                <a:spLocks/>
              </p:cNvSpPr>
              <p:nvPr/>
            </p:nvSpPr>
            <p:spPr bwMode="auto">
              <a:xfrm>
                <a:off x="866" y="1878"/>
                <a:ext cx="7" cy="48"/>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20" y="0"/>
                    </a:moveTo>
                    <a:lnTo>
                      <a:pt x="2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09" name="Freeform 302"/>
              <p:cNvSpPr>
                <a:spLocks/>
              </p:cNvSpPr>
              <p:nvPr/>
            </p:nvSpPr>
            <p:spPr bwMode="auto">
              <a:xfrm>
                <a:off x="1631" y="2206"/>
                <a:ext cx="11" cy="78"/>
              </a:xfrm>
              <a:custGeom>
                <a:avLst/>
                <a:gdLst>
                  <a:gd name="T0" fmla="*/ 0 w 30"/>
                  <a:gd name="T1" fmla="*/ 0 h 230"/>
                  <a:gd name="T2" fmla="*/ 0 w 30"/>
                  <a:gd name="T3" fmla="*/ 0 h 230"/>
                  <a:gd name="T4" fmla="*/ 0 w 30"/>
                  <a:gd name="T5" fmla="*/ 0 h 230"/>
                  <a:gd name="T6" fmla="*/ 0 60000 65536"/>
                  <a:gd name="T7" fmla="*/ 0 60000 65536"/>
                  <a:gd name="T8" fmla="*/ 0 60000 65536"/>
                </a:gdLst>
                <a:ahLst/>
                <a:cxnLst>
                  <a:cxn ang="T6">
                    <a:pos x="T0" y="T1"/>
                  </a:cxn>
                  <a:cxn ang="T7">
                    <a:pos x="T2" y="T3"/>
                  </a:cxn>
                  <a:cxn ang="T8">
                    <a:pos x="T4" y="T5"/>
                  </a:cxn>
                </a:cxnLst>
                <a:rect l="0" t="0" r="r" b="b"/>
                <a:pathLst>
                  <a:path w="30" h="230">
                    <a:moveTo>
                      <a:pt x="30" y="0"/>
                    </a:moveTo>
                    <a:lnTo>
                      <a:pt x="30" y="0"/>
                    </a:lnTo>
                    <a:lnTo>
                      <a:pt x="0" y="2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10" name="Freeform 303"/>
              <p:cNvSpPr>
                <a:spLocks/>
              </p:cNvSpPr>
              <p:nvPr/>
            </p:nvSpPr>
            <p:spPr bwMode="auto">
              <a:xfrm>
                <a:off x="1518" y="2284"/>
                <a:ext cx="113" cy="160"/>
              </a:xfrm>
              <a:custGeom>
                <a:avLst/>
                <a:gdLst>
                  <a:gd name="T0" fmla="*/ 0 w 320"/>
                  <a:gd name="T1" fmla="*/ 0 h 470"/>
                  <a:gd name="T2" fmla="*/ 0 w 320"/>
                  <a:gd name="T3" fmla="*/ 0 h 470"/>
                  <a:gd name="T4" fmla="*/ 0 w 320"/>
                  <a:gd name="T5" fmla="*/ 0 h 470"/>
                  <a:gd name="T6" fmla="*/ 0 60000 65536"/>
                  <a:gd name="T7" fmla="*/ 0 60000 65536"/>
                  <a:gd name="T8" fmla="*/ 0 60000 65536"/>
                </a:gdLst>
                <a:ahLst/>
                <a:cxnLst>
                  <a:cxn ang="T6">
                    <a:pos x="T0" y="T1"/>
                  </a:cxn>
                  <a:cxn ang="T7">
                    <a:pos x="T2" y="T3"/>
                  </a:cxn>
                  <a:cxn ang="T8">
                    <a:pos x="T4" y="T5"/>
                  </a:cxn>
                </a:cxnLst>
                <a:rect l="0" t="0" r="r" b="b"/>
                <a:pathLst>
                  <a:path w="320" h="470">
                    <a:moveTo>
                      <a:pt x="0" y="470"/>
                    </a:moveTo>
                    <a:lnTo>
                      <a:pt x="0" y="470"/>
                    </a:lnTo>
                    <a:lnTo>
                      <a:pt x="3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11" name="Freeform 304"/>
              <p:cNvSpPr>
                <a:spLocks/>
              </p:cNvSpPr>
              <p:nvPr/>
            </p:nvSpPr>
            <p:spPr bwMode="auto">
              <a:xfrm>
                <a:off x="849" y="1803"/>
                <a:ext cx="31" cy="48"/>
              </a:xfrm>
              <a:custGeom>
                <a:avLst/>
                <a:gdLst>
                  <a:gd name="T0" fmla="*/ 0 w 90"/>
                  <a:gd name="T1" fmla="*/ 0 h 140"/>
                  <a:gd name="T2" fmla="*/ 0 w 90"/>
                  <a:gd name="T3" fmla="*/ 0 h 140"/>
                  <a:gd name="T4" fmla="*/ 0 w 90"/>
                  <a:gd name="T5" fmla="*/ 0 h 140"/>
                  <a:gd name="T6" fmla="*/ 0 60000 65536"/>
                  <a:gd name="T7" fmla="*/ 0 60000 65536"/>
                  <a:gd name="T8" fmla="*/ 0 60000 65536"/>
                </a:gdLst>
                <a:ahLst/>
                <a:cxnLst>
                  <a:cxn ang="T6">
                    <a:pos x="T0" y="T1"/>
                  </a:cxn>
                  <a:cxn ang="T7">
                    <a:pos x="T2" y="T3"/>
                  </a:cxn>
                  <a:cxn ang="T8">
                    <a:pos x="T4" y="T5"/>
                  </a:cxn>
                </a:cxnLst>
                <a:rect l="0" t="0" r="r" b="b"/>
                <a:pathLst>
                  <a:path w="90" h="140">
                    <a:moveTo>
                      <a:pt x="0" y="140"/>
                    </a:moveTo>
                    <a:lnTo>
                      <a:pt x="0" y="14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12" name="Freeform 305"/>
              <p:cNvSpPr>
                <a:spLocks/>
              </p:cNvSpPr>
              <p:nvPr/>
            </p:nvSpPr>
            <p:spPr bwMode="auto">
              <a:xfrm>
                <a:off x="880" y="1776"/>
                <a:ext cx="54" cy="27"/>
              </a:xfrm>
              <a:custGeom>
                <a:avLst/>
                <a:gdLst>
                  <a:gd name="T0" fmla="*/ 0 w 151"/>
                  <a:gd name="T1" fmla="*/ 0 h 80"/>
                  <a:gd name="T2" fmla="*/ 0 w 151"/>
                  <a:gd name="T3" fmla="*/ 0 h 80"/>
                  <a:gd name="T4" fmla="*/ 0 w 151"/>
                  <a:gd name="T5" fmla="*/ 0 h 80"/>
                  <a:gd name="T6" fmla="*/ 0 60000 65536"/>
                  <a:gd name="T7" fmla="*/ 0 60000 65536"/>
                  <a:gd name="T8" fmla="*/ 0 60000 65536"/>
                </a:gdLst>
                <a:ahLst/>
                <a:cxnLst>
                  <a:cxn ang="T6">
                    <a:pos x="T0" y="T1"/>
                  </a:cxn>
                  <a:cxn ang="T7">
                    <a:pos x="T2" y="T3"/>
                  </a:cxn>
                  <a:cxn ang="T8">
                    <a:pos x="T4" y="T5"/>
                  </a:cxn>
                </a:cxnLst>
                <a:rect l="0" t="0" r="r" b="b"/>
                <a:pathLst>
                  <a:path w="151" h="80">
                    <a:moveTo>
                      <a:pt x="151" y="0"/>
                    </a:moveTo>
                    <a:lnTo>
                      <a:pt x="151"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13" name="Freeform 306"/>
              <p:cNvSpPr>
                <a:spLocks/>
              </p:cNvSpPr>
              <p:nvPr/>
            </p:nvSpPr>
            <p:spPr bwMode="auto">
              <a:xfrm>
                <a:off x="1589" y="1786"/>
                <a:ext cx="32" cy="17"/>
              </a:xfrm>
              <a:custGeom>
                <a:avLst/>
                <a:gdLst>
                  <a:gd name="T0" fmla="*/ 0 w 90"/>
                  <a:gd name="T1" fmla="*/ 0 h 50"/>
                  <a:gd name="T2" fmla="*/ 0 w 90"/>
                  <a:gd name="T3" fmla="*/ 0 h 50"/>
                  <a:gd name="T4" fmla="*/ 0 w 90"/>
                  <a:gd name="T5" fmla="*/ 0 h 50"/>
                  <a:gd name="T6" fmla="*/ 0 60000 65536"/>
                  <a:gd name="T7" fmla="*/ 0 60000 65536"/>
                  <a:gd name="T8" fmla="*/ 0 60000 65536"/>
                </a:gdLst>
                <a:ahLst/>
                <a:cxnLst>
                  <a:cxn ang="T6">
                    <a:pos x="T0" y="T1"/>
                  </a:cxn>
                  <a:cxn ang="T7">
                    <a:pos x="T2" y="T3"/>
                  </a:cxn>
                  <a:cxn ang="T8">
                    <a:pos x="T4" y="T5"/>
                  </a:cxn>
                </a:cxnLst>
                <a:rect l="0" t="0" r="r" b="b"/>
                <a:pathLst>
                  <a:path w="90" h="50">
                    <a:moveTo>
                      <a:pt x="90" y="50"/>
                    </a:moveTo>
                    <a:lnTo>
                      <a:pt x="9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14" name="Freeform 307"/>
              <p:cNvSpPr>
                <a:spLocks/>
              </p:cNvSpPr>
              <p:nvPr/>
            </p:nvSpPr>
            <p:spPr bwMode="auto">
              <a:xfrm>
                <a:off x="2499" y="3014"/>
                <a:ext cx="32" cy="41"/>
              </a:xfrm>
              <a:custGeom>
                <a:avLst/>
                <a:gdLst>
                  <a:gd name="T0" fmla="*/ 0 w 90"/>
                  <a:gd name="T1" fmla="*/ 0 h 120"/>
                  <a:gd name="T2" fmla="*/ 0 w 90"/>
                  <a:gd name="T3" fmla="*/ 0 h 120"/>
                  <a:gd name="T4" fmla="*/ 0 w 90"/>
                  <a:gd name="T5" fmla="*/ 0 h 120"/>
                  <a:gd name="T6" fmla="*/ 0 60000 65536"/>
                  <a:gd name="T7" fmla="*/ 0 60000 65536"/>
                  <a:gd name="T8" fmla="*/ 0 60000 65536"/>
                </a:gdLst>
                <a:ahLst/>
                <a:cxnLst>
                  <a:cxn ang="T6">
                    <a:pos x="T0" y="T1"/>
                  </a:cxn>
                  <a:cxn ang="T7">
                    <a:pos x="T2" y="T3"/>
                  </a:cxn>
                  <a:cxn ang="T8">
                    <a:pos x="T4" y="T5"/>
                  </a:cxn>
                </a:cxnLst>
                <a:rect l="0" t="0" r="r" b="b"/>
                <a:pathLst>
                  <a:path w="90" h="120">
                    <a:moveTo>
                      <a:pt x="90" y="120"/>
                    </a:moveTo>
                    <a:lnTo>
                      <a:pt x="9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15" name="Freeform 308"/>
              <p:cNvSpPr>
                <a:spLocks/>
              </p:cNvSpPr>
              <p:nvPr/>
            </p:nvSpPr>
            <p:spPr bwMode="auto">
              <a:xfrm>
                <a:off x="2478" y="2956"/>
                <a:ext cx="21" cy="58"/>
              </a:xfrm>
              <a:custGeom>
                <a:avLst/>
                <a:gdLst>
                  <a:gd name="T0" fmla="*/ 0 w 60"/>
                  <a:gd name="T1" fmla="*/ 0 h 170"/>
                  <a:gd name="T2" fmla="*/ 0 w 60"/>
                  <a:gd name="T3" fmla="*/ 0 h 170"/>
                  <a:gd name="T4" fmla="*/ 0 w 60"/>
                  <a:gd name="T5" fmla="*/ 0 h 170"/>
                  <a:gd name="T6" fmla="*/ 0 60000 65536"/>
                  <a:gd name="T7" fmla="*/ 0 60000 65536"/>
                  <a:gd name="T8" fmla="*/ 0 60000 65536"/>
                </a:gdLst>
                <a:ahLst/>
                <a:cxnLst>
                  <a:cxn ang="T6">
                    <a:pos x="T0" y="T1"/>
                  </a:cxn>
                  <a:cxn ang="T7">
                    <a:pos x="T2" y="T3"/>
                  </a:cxn>
                  <a:cxn ang="T8">
                    <a:pos x="T4" y="T5"/>
                  </a:cxn>
                </a:cxnLst>
                <a:rect l="0" t="0" r="r" b="b"/>
                <a:pathLst>
                  <a:path w="60" h="170">
                    <a:moveTo>
                      <a:pt x="0" y="0"/>
                    </a:moveTo>
                    <a:lnTo>
                      <a:pt x="0" y="0"/>
                    </a:lnTo>
                    <a:lnTo>
                      <a:pt x="6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16" name="Freeform 309"/>
              <p:cNvSpPr>
                <a:spLocks/>
              </p:cNvSpPr>
              <p:nvPr/>
            </p:nvSpPr>
            <p:spPr bwMode="auto">
              <a:xfrm>
                <a:off x="1663" y="2737"/>
                <a:ext cx="29" cy="14"/>
              </a:xfrm>
              <a:custGeom>
                <a:avLst/>
                <a:gdLst>
                  <a:gd name="T0" fmla="*/ 0 w 80"/>
                  <a:gd name="T1" fmla="*/ 0 h 40"/>
                  <a:gd name="T2" fmla="*/ 0 w 80"/>
                  <a:gd name="T3" fmla="*/ 0 h 40"/>
                  <a:gd name="T4" fmla="*/ 0 w 80"/>
                  <a:gd name="T5" fmla="*/ 0 h 40"/>
                  <a:gd name="T6" fmla="*/ 0 60000 65536"/>
                  <a:gd name="T7" fmla="*/ 0 60000 65536"/>
                  <a:gd name="T8" fmla="*/ 0 60000 65536"/>
                </a:gdLst>
                <a:ahLst/>
                <a:cxnLst>
                  <a:cxn ang="T6">
                    <a:pos x="T0" y="T1"/>
                  </a:cxn>
                  <a:cxn ang="T7">
                    <a:pos x="T2" y="T3"/>
                  </a:cxn>
                  <a:cxn ang="T8">
                    <a:pos x="T4" y="T5"/>
                  </a:cxn>
                </a:cxnLst>
                <a:rect l="0" t="0" r="r" b="b"/>
                <a:pathLst>
                  <a:path w="80" h="40">
                    <a:moveTo>
                      <a:pt x="0" y="40"/>
                    </a:moveTo>
                    <a:lnTo>
                      <a:pt x="0" y="4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17" name="Freeform 310"/>
              <p:cNvSpPr>
                <a:spLocks/>
              </p:cNvSpPr>
              <p:nvPr/>
            </p:nvSpPr>
            <p:spPr bwMode="auto">
              <a:xfrm>
                <a:off x="693" y="3610"/>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0" y="0"/>
                    </a:moveTo>
                    <a:lnTo>
                      <a:pt x="0" y="0"/>
                    </a:lnTo>
                    <a:lnTo>
                      <a:pt x="9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18" name="Freeform 311"/>
              <p:cNvSpPr>
                <a:spLocks/>
              </p:cNvSpPr>
              <p:nvPr/>
            </p:nvSpPr>
            <p:spPr bwMode="auto">
              <a:xfrm>
                <a:off x="608" y="3559"/>
                <a:ext cx="14" cy="38"/>
              </a:xfrm>
              <a:custGeom>
                <a:avLst/>
                <a:gdLst>
                  <a:gd name="T0" fmla="*/ 0 w 40"/>
                  <a:gd name="T1" fmla="*/ 0 h 110"/>
                  <a:gd name="T2" fmla="*/ 0 w 40"/>
                  <a:gd name="T3" fmla="*/ 0 h 110"/>
                  <a:gd name="T4" fmla="*/ 0 w 40"/>
                  <a:gd name="T5" fmla="*/ 0 h 110"/>
                  <a:gd name="T6" fmla="*/ 0 60000 65536"/>
                  <a:gd name="T7" fmla="*/ 0 60000 65536"/>
                  <a:gd name="T8" fmla="*/ 0 60000 65536"/>
                </a:gdLst>
                <a:ahLst/>
                <a:cxnLst>
                  <a:cxn ang="T6">
                    <a:pos x="T0" y="T1"/>
                  </a:cxn>
                  <a:cxn ang="T7">
                    <a:pos x="T2" y="T3"/>
                  </a:cxn>
                  <a:cxn ang="T8">
                    <a:pos x="T4" y="T5"/>
                  </a:cxn>
                </a:cxnLst>
                <a:rect l="0" t="0" r="r" b="b"/>
                <a:pathLst>
                  <a:path w="40" h="110">
                    <a:moveTo>
                      <a:pt x="40" y="0"/>
                    </a:moveTo>
                    <a:lnTo>
                      <a:pt x="40"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19" name="Freeform 312"/>
              <p:cNvSpPr>
                <a:spLocks/>
              </p:cNvSpPr>
              <p:nvPr/>
            </p:nvSpPr>
            <p:spPr bwMode="auto">
              <a:xfrm>
                <a:off x="611" y="2717"/>
                <a:ext cx="89" cy="14"/>
              </a:xfrm>
              <a:custGeom>
                <a:avLst/>
                <a:gdLst>
                  <a:gd name="T0" fmla="*/ 0 w 250"/>
                  <a:gd name="T1" fmla="*/ 0 h 40"/>
                  <a:gd name="T2" fmla="*/ 0 w 250"/>
                  <a:gd name="T3" fmla="*/ 0 h 40"/>
                  <a:gd name="T4" fmla="*/ 0 w 250"/>
                  <a:gd name="T5" fmla="*/ 0 h 40"/>
                  <a:gd name="T6" fmla="*/ 0 60000 65536"/>
                  <a:gd name="T7" fmla="*/ 0 60000 65536"/>
                  <a:gd name="T8" fmla="*/ 0 60000 65536"/>
                </a:gdLst>
                <a:ahLst/>
                <a:cxnLst>
                  <a:cxn ang="T6">
                    <a:pos x="T0" y="T1"/>
                  </a:cxn>
                  <a:cxn ang="T7">
                    <a:pos x="T2" y="T3"/>
                  </a:cxn>
                  <a:cxn ang="T8">
                    <a:pos x="T4" y="T5"/>
                  </a:cxn>
                </a:cxnLst>
                <a:rect l="0" t="0" r="r" b="b"/>
                <a:pathLst>
                  <a:path w="250" h="40">
                    <a:moveTo>
                      <a:pt x="250" y="0"/>
                    </a:moveTo>
                    <a:lnTo>
                      <a:pt x="25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20" name="Freeform 313"/>
              <p:cNvSpPr>
                <a:spLocks/>
              </p:cNvSpPr>
              <p:nvPr/>
            </p:nvSpPr>
            <p:spPr bwMode="auto">
              <a:xfrm>
                <a:off x="934" y="3089"/>
                <a:ext cx="42"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21" name="Freeform 314"/>
              <p:cNvSpPr>
                <a:spLocks/>
              </p:cNvSpPr>
              <p:nvPr/>
            </p:nvSpPr>
            <p:spPr bwMode="auto">
              <a:xfrm>
                <a:off x="824" y="3406"/>
                <a:ext cx="28" cy="37"/>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80" y="110"/>
                    </a:moveTo>
                    <a:lnTo>
                      <a:pt x="80" y="1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22" name="Freeform 315"/>
              <p:cNvSpPr>
                <a:spLocks/>
              </p:cNvSpPr>
              <p:nvPr/>
            </p:nvSpPr>
            <p:spPr bwMode="auto">
              <a:xfrm>
                <a:off x="824" y="3361"/>
                <a:ext cx="32" cy="45"/>
              </a:xfrm>
              <a:custGeom>
                <a:avLst/>
                <a:gdLst>
                  <a:gd name="T0" fmla="*/ 0 w 90"/>
                  <a:gd name="T1" fmla="*/ 0 h 130"/>
                  <a:gd name="T2" fmla="*/ 0 w 90"/>
                  <a:gd name="T3" fmla="*/ 0 h 130"/>
                  <a:gd name="T4" fmla="*/ 0 w 90"/>
                  <a:gd name="T5" fmla="*/ 0 h 130"/>
                  <a:gd name="T6" fmla="*/ 0 60000 65536"/>
                  <a:gd name="T7" fmla="*/ 0 60000 65536"/>
                  <a:gd name="T8" fmla="*/ 0 60000 65536"/>
                </a:gdLst>
                <a:ahLst/>
                <a:cxnLst>
                  <a:cxn ang="T6">
                    <a:pos x="T0" y="T1"/>
                  </a:cxn>
                  <a:cxn ang="T7">
                    <a:pos x="T2" y="T3"/>
                  </a:cxn>
                  <a:cxn ang="T8">
                    <a:pos x="T4" y="T5"/>
                  </a:cxn>
                </a:cxnLst>
                <a:rect l="0" t="0" r="r" b="b"/>
                <a:pathLst>
                  <a:path w="90" h="130">
                    <a:moveTo>
                      <a:pt x="90" y="0"/>
                    </a:moveTo>
                    <a:lnTo>
                      <a:pt x="90"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23" name="Freeform 316"/>
              <p:cNvSpPr>
                <a:spLocks/>
              </p:cNvSpPr>
              <p:nvPr/>
            </p:nvSpPr>
            <p:spPr bwMode="auto">
              <a:xfrm>
                <a:off x="1483" y="2557"/>
                <a:ext cx="32" cy="7"/>
              </a:xfrm>
              <a:custGeom>
                <a:avLst/>
                <a:gdLst>
                  <a:gd name="T0" fmla="*/ 0 w 90"/>
                  <a:gd name="T1" fmla="*/ 0 h 20"/>
                  <a:gd name="T2" fmla="*/ 0 w 90"/>
                  <a:gd name="T3" fmla="*/ 0 h 20"/>
                  <a:gd name="T4" fmla="*/ 0 w 90"/>
                  <a:gd name="T5" fmla="*/ 0 h 20"/>
                  <a:gd name="T6" fmla="*/ 0 60000 65536"/>
                  <a:gd name="T7" fmla="*/ 0 60000 65536"/>
                  <a:gd name="T8" fmla="*/ 0 60000 65536"/>
                </a:gdLst>
                <a:ahLst/>
                <a:cxnLst>
                  <a:cxn ang="T6">
                    <a:pos x="T0" y="T1"/>
                  </a:cxn>
                  <a:cxn ang="T7">
                    <a:pos x="T2" y="T3"/>
                  </a:cxn>
                  <a:cxn ang="T8">
                    <a:pos x="T4" y="T5"/>
                  </a:cxn>
                </a:cxnLst>
                <a:rect l="0" t="0" r="r" b="b"/>
                <a:pathLst>
                  <a:path w="90" h="20">
                    <a:moveTo>
                      <a:pt x="90" y="20"/>
                    </a:moveTo>
                    <a:lnTo>
                      <a:pt x="90" y="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24" name="Freeform 317"/>
              <p:cNvSpPr>
                <a:spLocks/>
              </p:cNvSpPr>
              <p:nvPr/>
            </p:nvSpPr>
            <p:spPr bwMode="auto">
              <a:xfrm>
                <a:off x="1483" y="2529"/>
                <a:ext cx="7" cy="28"/>
              </a:xfrm>
              <a:custGeom>
                <a:avLst/>
                <a:gdLst>
                  <a:gd name="T0" fmla="*/ 0 w 20"/>
                  <a:gd name="T1" fmla="*/ 0 h 80"/>
                  <a:gd name="T2" fmla="*/ 0 w 20"/>
                  <a:gd name="T3" fmla="*/ 0 h 80"/>
                  <a:gd name="T4" fmla="*/ 0 w 20"/>
                  <a:gd name="T5" fmla="*/ 0 h 80"/>
                  <a:gd name="T6" fmla="*/ 0 60000 65536"/>
                  <a:gd name="T7" fmla="*/ 0 60000 65536"/>
                  <a:gd name="T8" fmla="*/ 0 60000 65536"/>
                </a:gdLst>
                <a:ahLst/>
                <a:cxnLst>
                  <a:cxn ang="T6">
                    <a:pos x="T0" y="T1"/>
                  </a:cxn>
                  <a:cxn ang="T7">
                    <a:pos x="T2" y="T3"/>
                  </a:cxn>
                  <a:cxn ang="T8">
                    <a:pos x="T4" y="T5"/>
                  </a:cxn>
                </a:cxnLst>
                <a:rect l="0" t="0" r="r" b="b"/>
                <a:pathLst>
                  <a:path w="20" h="80">
                    <a:moveTo>
                      <a:pt x="20" y="0"/>
                    </a:moveTo>
                    <a:lnTo>
                      <a:pt x="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25" name="Freeform 318"/>
              <p:cNvSpPr>
                <a:spLocks/>
              </p:cNvSpPr>
              <p:nvPr/>
            </p:nvSpPr>
            <p:spPr bwMode="auto">
              <a:xfrm>
                <a:off x="1642" y="2148"/>
                <a:ext cx="0" cy="58"/>
              </a:xfrm>
              <a:custGeom>
                <a:avLst/>
                <a:gdLst>
                  <a:gd name="T0" fmla="*/ 0 h 170"/>
                  <a:gd name="T1" fmla="*/ 0 h 170"/>
                  <a:gd name="T2" fmla="*/ 0 h 170"/>
                  <a:gd name="T3" fmla="*/ 0 60000 65536"/>
                  <a:gd name="T4" fmla="*/ 0 60000 65536"/>
                  <a:gd name="T5" fmla="*/ 0 60000 65536"/>
                </a:gdLst>
                <a:ahLst/>
                <a:cxnLst>
                  <a:cxn ang="T3">
                    <a:pos x="0" y="T0"/>
                  </a:cxn>
                  <a:cxn ang="T4">
                    <a:pos x="0" y="T1"/>
                  </a:cxn>
                  <a:cxn ang="T5">
                    <a:pos x="0" y="T2"/>
                  </a:cxn>
                </a:cxnLst>
                <a:rect l="0" t="0" r="r" b="b"/>
                <a:pathLst>
                  <a:path h="170">
                    <a:moveTo>
                      <a:pt x="0" y="170"/>
                    </a:moveTo>
                    <a:lnTo>
                      <a:pt x="0" y="1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26" name="Freeform 319"/>
              <p:cNvSpPr>
                <a:spLocks/>
              </p:cNvSpPr>
              <p:nvPr/>
            </p:nvSpPr>
            <p:spPr bwMode="auto">
              <a:xfrm>
                <a:off x="1504" y="2049"/>
                <a:ext cx="138" cy="99"/>
              </a:xfrm>
              <a:custGeom>
                <a:avLst/>
                <a:gdLst>
                  <a:gd name="T0" fmla="*/ 0 w 390"/>
                  <a:gd name="T1" fmla="*/ 0 h 290"/>
                  <a:gd name="T2" fmla="*/ 0 w 390"/>
                  <a:gd name="T3" fmla="*/ 0 h 290"/>
                  <a:gd name="T4" fmla="*/ 0 w 390"/>
                  <a:gd name="T5" fmla="*/ 0 h 290"/>
                  <a:gd name="T6" fmla="*/ 0 60000 65536"/>
                  <a:gd name="T7" fmla="*/ 0 60000 65536"/>
                  <a:gd name="T8" fmla="*/ 0 60000 65536"/>
                </a:gdLst>
                <a:ahLst/>
                <a:cxnLst>
                  <a:cxn ang="T6">
                    <a:pos x="T0" y="T1"/>
                  </a:cxn>
                  <a:cxn ang="T7">
                    <a:pos x="T2" y="T3"/>
                  </a:cxn>
                  <a:cxn ang="T8">
                    <a:pos x="T4" y="T5"/>
                  </a:cxn>
                </a:cxnLst>
                <a:rect l="0" t="0" r="r" b="b"/>
                <a:pathLst>
                  <a:path w="390" h="290">
                    <a:moveTo>
                      <a:pt x="0" y="0"/>
                    </a:moveTo>
                    <a:lnTo>
                      <a:pt x="0" y="0"/>
                    </a:lnTo>
                    <a:lnTo>
                      <a:pt x="390" y="2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27" name="Freeform 320"/>
              <p:cNvSpPr>
                <a:spLocks/>
              </p:cNvSpPr>
              <p:nvPr/>
            </p:nvSpPr>
            <p:spPr bwMode="auto">
              <a:xfrm>
                <a:off x="1979" y="2383"/>
                <a:ext cx="56" cy="17"/>
              </a:xfrm>
              <a:custGeom>
                <a:avLst/>
                <a:gdLst>
                  <a:gd name="T0" fmla="*/ 0 w 160"/>
                  <a:gd name="T1" fmla="*/ 0 h 50"/>
                  <a:gd name="T2" fmla="*/ 0 w 160"/>
                  <a:gd name="T3" fmla="*/ 0 h 50"/>
                  <a:gd name="T4" fmla="*/ 0 w 160"/>
                  <a:gd name="T5" fmla="*/ 0 h 50"/>
                  <a:gd name="T6" fmla="*/ 0 60000 65536"/>
                  <a:gd name="T7" fmla="*/ 0 60000 65536"/>
                  <a:gd name="T8" fmla="*/ 0 60000 65536"/>
                </a:gdLst>
                <a:ahLst/>
                <a:cxnLst>
                  <a:cxn ang="T6">
                    <a:pos x="T0" y="T1"/>
                  </a:cxn>
                  <a:cxn ang="T7">
                    <a:pos x="T2" y="T3"/>
                  </a:cxn>
                  <a:cxn ang="T8">
                    <a:pos x="T4" y="T5"/>
                  </a:cxn>
                </a:cxnLst>
                <a:rect l="0" t="0" r="r" b="b"/>
                <a:pathLst>
                  <a:path w="160" h="50">
                    <a:moveTo>
                      <a:pt x="0" y="50"/>
                    </a:moveTo>
                    <a:lnTo>
                      <a:pt x="0" y="5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28" name="Freeform 321"/>
              <p:cNvSpPr>
                <a:spLocks/>
              </p:cNvSpPr>
              <p:nvPr/>
            </p:nvSpPr>
            <p:spPr bwMode="auto">
              <a:xfrm>
                <a:off x="990" y="1681"/>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0" y="80"/>
                    </a:moveTo>
                    <a:lnTo>
                      <a:pt x="0" y="8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29" name="Freeform 322"/>
              <p:cNvSpPr>
                <a:spLocks/>
              </p:cNvSpPr>
              <p:nvPr/>
            </p:nvSpPr>
            <p:spPr bwMode="auto">
              <a:xfrm>
                <a:off x="406" y="2710"/>
                <a:ext cx="32" cy="34"/>
              </a:xfrm>
              <a:custGeom>
                <a:avLst/>
                <a:gdLst>
                  <a:gd name="T0" fmla="*/ 0 w 90"/>
                  <a:gd name="T1" fmla="*/ 0 h 100"/>
                  <a:gd name="T2" fmla="*/ 0 w 90"/>
                  <a:gd name="T3" fmla="*/ 0 h 100"/>
                  <a:gd name="T4" fmla="*/ 0 w 90"/>
                  <a:gd name="T5" fmla="*/ 0 h 100"/>
                  <a:gd name="T6" fmla="*/ 0 60000 65536"/>
                  <a:gd name="T7" fmla="*/ 0 60000 65536"/>
                  <a:gd name="T8" fmla="*/ 0 60000 65536"/>
                </a:gdLst>
                <a:ahLst/>
                <a:cxnLst>
                  <a:cxn ang="T6">
                    <a:pos x="T0" y="T1"/>
                  </a:cxn>
                  <a:cxn ang="T7">
                    <a:pos x="T2" y="T3"/>
                  </a:cxn>
                  <a:cxn ang="T8">
                    <a:pos x="T4" y="T5"/>
                  </a:cxn>
                </a:cxnLst>
                <a:rect l="0" t="0" r="r" b="b"/>
                <a:pathLst>
                  <a:path w="90" h="100">
                    <a:moveTo>
                      <a:pt x="0" y="100"/>
                    </a:moveTo>
                    <a:lnTo>
                      <a:pt x="0" y="100"/>
                    </a:lnTo>
                    <a:lnTo>
                      <a:pt x="9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30" name="Freeform 323"/>
              <p:cNvSpPr>
                <a:spLocks/>
              </p:cNvSpPr>
              <p:nvPr/>
            </p:nvSpPr>
            <p:spPr bwMode="auto">
              <a:xfrm>
                <a:off x="385" y="2710"/>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0" y="50"/>
                    </a:moveTo>
                    <a:lnTo>
                      <a:pt x="0" y="5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31" name="Freeform 324"/>
              <p:cNvSpPr>
                <a:spLocks/>
              </p:cNvSpPr>
              <p:nvPr/>
            </p:nvSpPr>
            <p:spPr bwMode="auto">
              <a:xfrm>
                <a:off x="388" y="2679"/>
                <a:ext cx="50" cy="31"/>
              </a:xfrm>
              <a:custGeom>
                <a:avLst/>
                <a:gdLst>
                  <a:gd name="T0" fmla="*/ 0 w 140"/>
                  <a:gd name="T1" fmla="*/ 0 h 90"/>
                  <a:gd name="T2" fmla="*/ 0 w 140"/>
                  <a:gd name="T3" fmla="*/ 0 h 90"/>
                  <a:gd name="T4" fmla="*/ 0 w 140"/>
                  <a:gd name="T5" fmla="*/ 0 h 90"/>
                  <a:gd name="T6" fmla="*/ 0 60000 65536"/>
                  <a:gd name="T7" fmla="*/ 0 60000 65536"/>
                  <a:gd name="T8" fmla="*/ 0 60000 65536"/>
                </a:gdLst>
                <a:ahLst/>
                <a:cxnLst>
                  <a:cxn ang="T6">
                    <a:pos x="T0" y="T1"/>
                  </a:cxn>
                  <a:cxn ang="T7">
                    <a:pos x="T2" y="T3"/>
                  </a:cxn>
                  <a:cxn ang="T8">
                    <a:pos x="T4" y="T5"/>
                  </a:cxn>
                </a:cxnLst>
                <a:rect l="0" t="0" r="r" b="b"/>
                <a:pathLst>
                  <a:path w="140" h="90">
                    <a:moveTo>
                      <a:pt x="0" y="0"/>
                    </a:moveTo>
                    <a:lnTo>
                      <a:pt x="0" y="0"/>
                    </a:lnTo>
                    <a:lnTo>
                      <a:pt x="14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32" name="Freeform 325"/>
              <p:cNvSpPr>
                <a:spLocks/>
              </p:cNvSpPr>
              <p:nvPr/>
            </p:nvSpPr>
            <p:spPr bwMode="auto">
              <a:xfrm>
                <a:off x="760" y="1831"/>
                <a:ext cx="53" cy="0"/>
              </a:xfrm>
              <a:custGeom>
                <a:avLst/>
                <a:gdLst>
                  <a:gd name="T0" fmla="*/ 0 w 150"/>
                  <a:gd name="T1" fmla="*/ 0 w 150"/>
                  <a:gd name="T2" fmla="*/ 0 w 150"/>
                  <a:gd name="T3" fmla="*/ 0 60000 65536"/>
                  <a:gd name="T4" fmla="*/ 0 60000 65536"/>
                  <a:gd name="T5" fmla="*/ 0 60000 65536"/>
                </a:gdLst>
                <a:ahLst/>
                <a:cxnLst>
                  <a:cxn ang="T3">
                    <a:pos x="T0" y="0"/>
                  </a:cxn>
                  <a:cxn ang="T4">
                    <a:pos x="T1" y="0"/>
                  </a:cxn>
                  <a:cxn ang="T5">
                    <a:pos x="T2" y="0"/>
                  </a:cxn>
                </a:cxnLst>
                <a:rect l="0" t="0" r="r" b="b"/>
                <a:pathLst>
                  <a:path w="150">
                    <a:moveTo>
                      <a:pt x="150" y="0"/>
                    </a:moveTo>
                    <a:lnTo>
                      <a:pt x="150" y="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33" name="Freeform 326"/>
              <p:cNvSpPr>
                <a:spLocks/>
              </p:cNvSpPr>
              <p:nvPr/>
            </p:nvSpPr>
            <p:spPr bwMode="auto">
              <a:xfrm>
                <a:off x="905" y="1776"/>
                <a:ext cx="29" cy="44"/>
              </a:xfrm>
              <a:custGeom>
                <a:avLst/>
                <a:gdLst>
                  <a:gd name="T0" fmla="*/ 0 w 81"/>
                  <a:gd name="T1" fmla="*/ 0 h 130"/>
                  <a:gd name="T2" fmla="*/ 0 w 81"/>
                  <a:gd name="T3" fmla="*/ 0 h 130"/>
                  <a:gd name="T4" fmla="*/ 0 w 81"/>
                  <a:gd name="T5" fmla="*/ 0 h 130"/>
                  <a:gd name="T6" fmla="*/ 0 60000 65536"/>
                  <a:gd name="T7" fmla="*/ 0 60000 65536"/>
                  <a:gd name="T8" fmla="*/ 0 60000 65536"/>
                </a:gdLst>
                <a:ahLst/>
                <a:cxnLst>
                  <a:cxn ang="T6">
                    <a:pos x="T0" y="T1"/>
                  </a:cxn>
                  <a:cxn ang="T7">
                    <a:pos x="T2" y="T3"/>
                  </a:cxn>
                  <a:cxn ang="T8">
                    <a:pos x="T4" y="T5"/>
                  </a:cxn>
                </a:cxnLst>
                <a:rect l="0" t="0" r="r" b="b"/>
                <a:pathLst>
                  <a:path w="81" h="130">
                    <a:moveTo>
                      <a:pt x="81" y="0"/>
                    </a:moveTo>
                    <a:lnTo>
                      <a:pt x="81" y="0"/>
                    </a:lnTo>
                    <a:lnTo>
                      <a:pt x="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34" name="Freeform 327"/>
              <p:cNvSpPr>
                <a:spLocks/>
              </p:cNvSpPr>
              <p:nvPr/>
            </p:nvSpPr>
            <p:spPr bwMode="auto">
              <a:xfrm>
                <a:off x="1458" y="1984"/>
                <a:ext cx="42" cy="10"/>
              </a:xfrm>
              <a:custGeom>
                <a:avLst/>
                <a:gdLst>
                  <a:gd name="T0" fmla="*/ 0 w 120"/>
                  <a:gd name="T1" fmla="*/ 0 h 30"/>
                  <a:gd name="T2" fmla="*/ 0 w 120"/>
                  <a:gd name="T3" fmla="*/ 0 h 30"/>
                  <a:gd name="T4" fmla="*/ 0 w 120"/>
                  <a:gd name="T5" fmla="*/ 0 h 30"/>
                  <a:gd name="T6" fmla="*/ 0 60000 65536"/>
                  <a:gd name="T7" fmla="*/ 0 60000 65536"/>
                  <a:gd name="T8" fmla="*/ 0 60000 65536"/>
                </a:gdLst>
                <a:ahLst/>
                <a:cxnLst>
                  <a:cxn ang="T6">
                    <a:pos x="T0" y="T1"/>
                  </a:cxn>
                  <a:cxn ang="T7">
                    <a:pos x="T2" y="T3"/>
                  </a:cxn>
                  <a:cxn ang="T8">
                    <a:pos x="T4" y="T5"/>
                  </a:cxn>
                </a:cxnLst>
                <a:rect l="0" t="0" r="r" b="b"/>
                <a:pathLst>
                  <a:path w="120" h="30">
                    <a:moveTo>
                      <a:pt x="120" y="30"/>
                    </a:moveTo>
                    <a:lnTo>
                      <a:pt x="120" y="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35" name="Freeform 328"/>
              <p:cNvSpPr>
                <a:spLocks/>
              </p:cNvSpPr>
              <p:nvPr/>
            </p:nvSpPr>
            <p:spPr bwMode="auto">
              <a:xfrm>
                <a:off x="2354" y="2898"/>
                <a:ext cx="50" cy="10"/>
              </a:xfrm>
              <a:custGeom>
                <a:avLst/>
                <a:gdLst>
                  <a:gd name="T0" fmla="*/ 0 w 140"/>
                  <a:gd name="T1" fmla="*/ 0 h 30"/>
                  <a:gd name="T2" fmla="*/ 0 w 140"/>
                  <a:gd name="T3" fmla="*/ 0 h 30"/>
                  <a:gd name="T4" fmla="*/ 0 w 140"/>
                  <a:gd name="T5" fmla="*/ 0 h 30"/>
                  <a:gd name="T6" fmla="*/ 0 60000 65536"/>
                  <a:gd name="T7" fmla="*/ 0 60000 65536"/>
                  <a:gd name="T8" fmla="*/ 0 60000 65536"/>
                </a:gdLst>
                <a:ahLst/>
                <a:cxnLst>
                  <a:cxn ang="T6">
                    <a:pos x="T0" y="T1"/>
                  </a:cxn>
                  <a:cxn ang="T7">
                    <a:pos x="T2" y="T3"/>
                  </a:cxn>
                  <a:cxn ang="T8">
                    <a:pos x="T4" y="T5"/>
                  </a:cxn>
                </a:cxnLst>
                <a:rect l="0" t="0" r="r" b="b"/>
                <a:pathLst>
                  <a:path w="140" h="30">
                    <a:moveTo>
                      <a:pt x="0" y="0"/>
                    </a:moveTo>
                    <a:lnTo>
                      <a:pt x="0" y="0"/>
                    </a:lnTo>
                    <a:lnTo>
                      <a:pt x="14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36" name="Freeform 329"/>
              <p:cNvSpPr>
                <a:spLocks/>
              </p:cNvSpPr>
              <p:nvPr/>
            </p:nvSpPr>
            <p:spPr bwMode="auto">
              <a:xfrm>
                <a:off x="661" y="3750"/>
                <a:ext cx="14"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40" y="0"/>
                    </a:moveTo>
                    <a:lnTo>
                      <a:pt x="40" y="0"/>
                    </a:lnTo>
                    <a:lnTo>
                      <a:pt x="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37" name="Freeform 330"/>
              <p:cNvSpPr>
                <a:spLocks/>
              </p:cNvSpPr>
              <p:nvPr/>
            </p:nvSpPr>
            <p:spPr bwMode="auto">
              <a:xfrm>
                <a:off x="1256" y="2410"/>
                <a:ext cx="57" cy="17"/>
              </a:xfrm>
              <a:custGeom>
                <a:avLst/>
                <a:gdLst>
                  <a:gd name="T0" fmla="*/ 0 w 160"/>
                  <a:gd name="T1" fmla="*/ 0 h 50"/>
                  <a:gd name="T2" fmla="*/ 0 w 160"/>
                  <a:gd name="T3" fmla="*/ 0 h 50"/>
                  <a:gd name="T4" fmla="*/ 0 w 160"/>
                  <a:gd name="T5" fmla="*/ 0 h 50"/>
                  <a:gd name="T6" fmla="*/ 0 60000 65536"/>
                  <a:gd name="T7" fmla="*/ 0 60000 65536"/>
                  <a:gd name="T8" fmla="*/ 0 60000 65536"/>
                </a:gdLst>
                <a:ahLst/>
                <a:cxnLst>
                  <a:cxn ang="T6">
                    <a:pos x="T0" y="T1"/>
                  </a:cxn>
                  <a:cxn ang="T7">
                    <a:pos x="T2" y="T3"/>
                  </a:cxn>
                  <a:cxn ang="T8">
                    <a:pos x="T4" y="T5"/>
                  </a:cxn>
                </a:cxnLst>
                <a:rect l="0" t="0" r="r" b="b"/>
                <a:pathLst>
                  <a:path w="160" h="50">
                    <a:moveTo>
                      <a:pt x="0" y="0"/>
                    </a:moveTo>
                    <a:lnTo>
                      <a:pt x="0" y="0"/>
                    </a:lnTo>
                    <a:lnTo>
                      <a:pt x="16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38" name="Freeform 331"/>
              <p:cNvSpPr>
                <a:spLocks/>
              </p:cNvSpPr>
              <p:nvPr/>
            </p:nvSpPr>
            <p:spPr bwMode="auto">
              <a:xfrm>
                <a:off x="1773" y="2799"/>
                <a:ext cx="78" cy="24"/>
              </a:xfrm>
              <a:custGeom>
                <a:avLst/>
                <a:gdLst>
                  <a:gd name="T0" fmla="*/ 0 w 220"/>
                  <a:gd name="T1" fmla="*/ 0 h 70"/>
                  <a:gd name="T2" fmla="*/ 0 w 220"/>
                  <a:gd name="T3" fmla="*/ 0 h 70"/>
                  <a:gd name="T4" fmla="*/ 0 w 220"/>
                  <a:gd name="T5" fmla="*/ 0 h 70"/>
                  <a:gd name="T6" fmla="*/ 0 60000 65536"/>
                  <a:gd name="T7" fmla="*/ 0 60000 65536"/>
                  <a:gd name="T8" fmla="*/ 0 60000 65536"/>
                </a:gdLst>
                <a:ahLst/>
                <a:cxnLst>
                  <a:cxn ang="T6">
                    <a:pos x="T0" y="T1"/>
                  </a:cxn>
                  <a:cxn ang="T7">
                    <a:pos x="T2" y="T3"/>
                  </a:cxn>
                  <a:cxn ang="T8">
                    <a:pos x="T4" y="T5"/>
                  </a:cxn>
                </a:cxnLst>
                <a:rect l="0" t="0" r="r" b="b"/>
                <a:pathLst>
                  <a:path w="220" h="70">
                    <a:moveTo>
                      <a:pt x="220" y="70"/>
                    </a:moveTo>
                    <a:lnTo>
                      <a:pt x="22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39" name="Freeform 332"/>
              <p:cNvSpPr>
                <a:spLocks/>
              </p:cNvSpPr>
              <p:nvPr/>
            </p:nvSpPr>
            <p:spPr bwMode="auto">
              <a:xfrm>
                <a:off x="682" y="2021"/>
                <a:ext cx="36" cy="31"/>
              </a:xfrm>
              <a:custGeom>
                <a:avLst/>
                <a:gdLst>
                  <a:gd name="T0" fmla="*/ 0 w 100"/>
                  <a:gd name="T1" fmla="*/ 0 h 90"/>
                  <a:gd name="T2" fmla="*/ 0 w 100"/>
                  <a:gd name="T3" fmla="*/ 0 h 90"/>
                  <a:gd name="T4" fmla="*/ 0 w 100"/>
                  <a:gd name="T5" fmla="*/ 0 h 90"/>
                  <a:gd name="T6" fmla="*/ 0 60000 65536"/>
                  <a:gd name="T7" fmla="*/ 0 60000 65536"/>
                  <a:gd name="T8" fmla="*/ 0 60000 65536"/>
                </a:gdLst>
                <a:ahLst/>
                <a:cxnLst>
                  <a:cxn ang="T6">
                    <a:pos x="T0" y="T1"/>
                  </a:cxn>
                  <a:cxn ang="T7">
                    <a:pos x="T2" y="T3"/>
                  </a:cxn>
                  <a:cxn ang="T8">
                    <a:pos x="T4" y="T5"/>
                  </a:cxn>
                </a:cxnLst>
                <a:rect l="0" t="0" r="r" b="b"/>
                <a:pathLst>
                  <a:path w="100" h="90">
                    <a:moveTo>
                      <a:pt x="0" y="90"/>
                    </a:moveTo>
                    <a:lnTo>
                      <a:pt x="0" y="9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40" name="Freeform 333"/>
              <p:cNvSpPr>
                <a:spLocks/>
              </p:cNvSpPr>
              <p:nvPr/>
            </p:nvSpPr>
            <p:spPr bwMode="auto">
              <a:xfrm>
                <a:off x="1614" y="1779"/>
                <a:ext cx="7" cy="24"/>
              </a:xfrm>
              <a:custGeom>
                <a:avLst/>
                <a:gdLst>
                  <a:gd name="T0" fmla="*/ 0 w 20"/>
                  <a:gd name="T1" fmla="*/ 0 h 70"/>
                  <a:gd name="T2" fmla="*/ 0 w 20"/>
                  <a:gd name="T3" fmla="*/ 0 h 70"/>
                  <a:gd name="T4" fmla="*/ 0 w 20"/>
                  <a:gd name="T5" fmla="*/ 0 h 70"/>
                  <a:gd name="T6" fmla="*/ 0 60000 65536"/>
                  <a:gd name="T7" fmla="*/ 0 60000 65536"/>
                  <a:gd name="T8" fmla="*/ 0 60000 65536"/>
                </a:gdLst>
                <a:ahLst/>
                <a:cxnLst>
                  <a:cxn ang="T6">
                    <a:pos x="T0" y="T1"/>
                  </a:cxn>
                  <a:cxn ang="T7">
                    <a:pos x="T2" y="T3"/>
                  </a:cxn>
                  <a:cxn ang="T8">
                    <a:pos x="T4" y="T5"/>
                  </a:cxn>
                </a:cxnLst>
                <a:rect l="0" t="0" r="r" b="b"/>
                <a:pathLst>
                  <a:path w="20" h="70">
                    <a:moveTo>
                      <a:pt x="20" y="70"/>
                    </a:moveTo>
                    <a:lnTo>
                      <a:pt x="2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41" name="Freeform 334"/>
              <p:cNvSpPr>
                <a:spLocks/>
              </p:cNvSpPr>
              <p:nvPr/>
            </p:nvSpPr>
            <p:spPr bwMode="auto">
              <a:xfrm>
                <a:off x="1763" y="1616"/>
                <a:ext cx="0" cy="58"/>
              </a:xfrm>
              <a:custGeom>
                <a:avLst/>
                <a:gdLst>
                  <a:gd name="T0" fmla="*/ 0 h 170"/>
                  <a:gd name="T1" fmla="*/ 0 h 170"/>
                  <a:gd name="T2" fmla="*/ 0 h 170"/>
                  <a:gd name="T3" fmla="*/ 0 60000 65536"/>
                  <a:gd name="T4" fmla="*/ 0 60000 65536"/>
                  <a:gd name="T5" fmla="*/ 0 60000 65536"/>
                </a:gdLst>
                <a:ahLst/>
                <a:cxnLst>
                  <a:cxn ang="T3">
                    <a:pos x="0" y="T0"/>
                  </a:cxn>
                  <a:cxn ang="T4">
                    <a:pos x="0" y="T1"/>
                  </a:cxn>
                  <a:cxn ang="T5">
                    <a:pos x="0" y="T2"/>
                  </a:cxn>
                </a:cxnLst>
                <a:rect l="0" t="0" r="r" b="b"/>
                <a:pathLst>
                  <a:path h="170">
                    <a:moveTo>
                      <a:pt x="0" y="0"/>
                    </a:moveTo>
                    <a:lnTo>
                      <a:pt x="0" y="0"/>
                    </a:lnTo>
                    <a:lnTo>
                      <a:pt x="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42" name="Freeform 335"/>
              <p:cNvSpPr>
                <a:spLocks/>
              </p:cNvSpPr>
              <p:nvPr/>
            </p:nvSpPr>
            <p:spPr bwMode="auto">
              <a:xfrm>
                <a:off x="1819" y="1667"/>
                <a:ext cx="50" cy="14"/>
              </a:xfrm>
              <a:custGeom>
                <a:avLst/>
                <a:gdLst>
                  <a:gd name="T0" fmla="*/ 0 w 140"/>
                  <a:gd name="T1" fmla="*/ 0 h 40"/>
                  <a:gd name="T2" fmla="*/ 0 w 140"/>
                  <a:gd name="T3" fmla="*/ 0 h 40"/>
                  <a:gd name="T4" fmla="*/ 0 w 140"/>
                  <a:gd name="T5" fmla="*/ 0 h 40"/>
                  <a:gd name="T6" fmla="*/ 0 60000 65536"/>
                  <a:gd name="T7" fmla="*/ 0 60000 65536"/>
                  <a:gd name="T8" fmla="*/ 0 60000 65536"/>
                </a:gdLst>
                <a:ahLst/>
                <a:cxnLst>
                  <a:cxn ang="T6">
                    <a:pos x="T0" y="T1"/>
                  </a:cxn>
                  <a:cxn ang="T7">
                    <a:pos x="T2" y="T3"/>
                  </a:cxn>
                  <a:cxn ang="T8">
                    <a:pos x="T4" y="T5"/>
                  </a:cxn>
                </a:cxnLst>
                <a:rect l="0" t="0" r="r" b="b"/>
                <a:pathLst>
                  <a:path w="140" h="40">
                    <a:moveTo>
                      <a:pt x="0" y="40"/>
                    </a:moveTo>
                    <a:lnTo>
                      <a:pt x="0" y="40"/>
                    </a:lnTo>
                    <a:lnTo>
                      <a:pt x="1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43" name="Freeform 336"/>
              <p:cNvSpPr>
                <a:spLocks/>
              </p:cNvSpPr>
              <p:nvPr/>
            </p:nvSpPr>
            <p:spPr bwMode="auto">
              <a:xfrm>
                <a:off x="2542" y="2932"/>
                <a:ext cx="28" cy="47"/>
              </a:xfrm>
              <a:custGeom>
                <a:avLst/>
                <a:gdLst>
                  <a:gd name="T0" fmla="*/ 0 w 80"/>
                  <a:gd name="T1" fmla="*/ 0 h 140"/>
                  <a:gd name="T2" fmla="*/ 0 w 80"/>
                  <a:gd name="T3" fmla="*/ 0 h 140"/>
                  <a:gd name="T4" fmla="*/ 0 w 80"/>
                  <a:gd name="T5" fmla="*/ 0 h 140"/>
                  <a:gd name="T6" fmla="*/ 0 60000 65536"/>
                  <a:gd name="T7" fmla="*/ 0 60000 65536"/>
                  <a:gd name="T8" fmla="*/ 0 60000 65536"/>
                </a:gdLst>
                <a:ahLst/>
                <a:cxnLst>
                  <a:cxn ang="T6">
                    <a:pos x="T0" y="T1"/>
                  </a:cxn>
                  <a:cxn ang="T7">
                    <a:pos x="T2" y="T3"/>
                  </a:cxn>
                  <a:cxn ang="T8">
                    <a:pos x="T4" y="T5"/>
                  </a:cxn>
                </a:cxnLst>
                <a:rect l="0" t="0" r="r" b="b"/>
                <a:pathLst>
                  <a:path w="80" h="140">
                    <a:moveTo>
                      <a:pt x="0" y="0"/>
                    </a:moveTo>
                    <a:lnTo>
                      <a:pt x="0" y="0"/>
                    </a:lnTo>
                    <a:lnTo>
                      <a:pt x="8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44" name="Freeform 337"/>
              <p:cNvSpPr>
                <a:spLocks/>
              </p:cNvSpPr>
              <p:nvPr/>
            </p:nvSpPr>
            <p:spPr bwMode="auto">
              <a:xfrm>
                <a:off x="870" y="1776"/>
                <a:ext cx="64" cy="3"/>
              </a:xfrm>
              <a:custGeom>
                <a:avLst/>
                <a:gdLst>
                  <a:gd name="T0" fmla="*/ 0 w 181"/>
                  <a:gd name="T1" fmla="*/ 0 h 10"/>
                  <a:gd name="T2" fmla="*/ 0 w 181"/>
                  <a:gd name="T3" fmla="*/ 0 h 10"/>
                  <a:gd name="T4" fmla="*/ 0 w 181"/>
                  <a:gd name="T5" fmla="*/ 0 h 10"/>
                  <a:gd name="T6" fmla="*/ 0 60000 65536"/>
                  <a:gd name="T7" fmla="*/ 0 60000 65536"/>
                  <a:gd name="T8" fmla="*/ 0 60000 65536"/>
                </a:gdLst>
                <a:ahLst/>
                <a:cxnLst>
                  <a:cxn ang="T6">
                    <a:pos x="T0" y="T1"/>
                  </a:cxn>
                  <a:cxn ang="T7">
                    <a:pos x="T2" y="T3"/>
                  </a:cxn>
                  <a:cxn ang="T8">
                    <a:pos x="T4" y="T5"/>
                  </a:cxn>
                </a:cxnLst>
                <a:rect l="0" t="0" r="r" b="b"/>
                <a:pathLst>
                  <a:path w="181" h="10">
                    <a:moveTo>
                      <a:pt x="181" y="0"/>
                    </a:moveTo>
                    <a:lnTo>
                      <a:pt x="181"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45" name="Freeform 338"/>
              <p:cNvSpPr>
                <a:spLocks/>
              </p:cNvSpPr>
              <p:nvPr/>
            </p:nvSpPr>
            <p:spPr bwMode="auto">
              <a:xfrm>
                <a:off x="2343" y="3361"/>
                <a:ext cx="25" cy="34"/>
              </a:xfrm>
              <a:custGeom>
                <a:avLst/>
                <a:gdLst>
                  <a:gd name="T0" fmla="*/ 0 w 70"/>
                  <a:gd name="T1" fmla="*/ 0 h 100"/>
                  <a:gd name="T2" fmla="*/ 0 w 70"/>
                  <a:gd name="T3" fmla="*/ 0 h 100"/>
                  <a:gd name="T4" fmla="*/ 0 w 70"/>
                  <a:gd name="T5" fmla="*/ 0 h 100"/>
                  <a:gd name="T6" fmla="*/ 0 60000 65536"/>
                  <a:gd name="T7" fmla="*/ 0 60000 65536"/>
                  <a:gd name="T8" fmla="*/ 0 60000 65536"/>
                </a:gdLst>
                <a:ahLst/>
                <a:cxnLst>
                  <a:cxn ang="T6">
                    <a:pos x="T0" y="T1"/>
                  </a:cxn>
                  <a:cxn ang="T7">
                    <a:pos x="T2" y="T3"/>
                  </a:cxn>
                  <a:cxn ang="T8">
                    <a:pos x="T4" y="T5"/>
                  </a:cxn>
                </a:cxnLst>
                <a:rect l="0" t="0" r="r" b="b"/>
                <a:pathLst>
                  <a:path w="70" h="100">
                    <a:moveTo>
                      <a:pt x="70" y="0"/>
                    </a:moveTo>
                    <a:lnTo>
                      <a:pt x="7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46" name="Freeform 339"/>
              <p:cNvSpPr>
                <a:spLocks/>
              </p:cNvSpPr>
              <p:nvPr/>
            </p:nvSpPr>
            <p:spPr bwMode="auto">
              <a:xfrm>
                <a:off x="1536" y="2632"/>
                <a:ext cx="64" cy="99"/>
              </a:xfrm>
              <a:custGeom>
                <a:avLst/>
                <a:gdLst>
                  <a:gd name="T0" fmla="*/ 0 w 180"/>
                  <a:gd name="T1" fmla="*/ 0 h 290"/>
                  <a:gd name="T2" fmla="*/ 0 w 180"/>
                  <a:gd name="T3" fmla="*/ 0 h 290"/>
                  <a:gd name="T4" fmla="*/ 0 w 180"/>
                  <a:gd name="T5" fmla="*/ 0 h 290"/>
                  <a:gd name="T6" fmla="*/ 0 60000 65536"/>
                  <a:gd name="T7" fmla="*/ 0 60000 65536"/>
                  <a:gd name="T8" fmla="*/ 0 60000 65536"/>
                </a:gdLst>
                <a:ahLst/>
                <a:cxnLst>
                  <a:cxn ang="T6">
                    <a:pos x="T0" y="T1"/>
                  </a:cxn>
                  <a:cxn ang="T7">
                    <a:pos x="T2" y="T3"/>
                  </a:cxn>
                  <a:cxn ang="T8">
                    <a:pos x="T4" y="T5"/>
                  </a:cxn>
                </a:cxnLst>
                <a:rect l="0" t="0" r="r" b="b"/>
                <a:pathLst>
                  <a:path w="180" h="290">
                    <a:moveTo>
                      <a:pt x="180" y="290"/>
                    </a:moveTo>
                    <a:lnTo>
                      <a:pt x="180" y="29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47" name="Freeform 340"/>
              <p:cNvSpPr>
                <a:spLocks/>
              </p:cNvSpPr>
              <p:nvPr/>
            </p:nvSpPr>
            <p:spPr bwMode="auto">
              <a:xfrm>
                <a:off x="2705" y="2884"/>
                <a:ext cx="49" cy="3"/>
              </a:xfrm>
              <a:custGeom>
                <a:avLst/>
                <a:gdLst>
                  <a:gd name="T0" fmla="*/ 0 w 140"/>
                  <a:gd name="T1" fmla="*/ 0 h 10"/>
                  <a:gd name="T2" fmla="*/ 0 w 140"/>
                  <a:gd name="T3" fmla="*/ 0 h 10"/>
                  <a:gd name="T4" fmla="*/ 0 w 140"/>
                  <a:gd name="T5" fmla="*/ 0 h 10"/>
                  <a:gd name="T6" fmla="*/ 0 60000 65536"/>
                  <a:gd name="T7" fmla="*/ 0 60000 65536"/>
                  <a:gd name="T8" fmla="*/ 0 60000 65536"/>
                </a:gdLst>
                <a:ahLst/>
                <a:cxnLst>
                  <a:cxn ang="T6">
                    <a:pos x="T0" y="T1"/>
                  </a:cxn>
                  <a:cxn ang="T7">
                    <a:pos x="T2" y="T3"/>
                  </a:cxn>
                  <a:cxn ang="T8">
                    <a:pos x="T4" y="T5"/>
                  </a:cxn>
                </a:cxnLst>
                <a:rect l="0" t="0" r="r" b="b"/>
                <a:pathLst>
                  <a:path w="140" h="10">
                    <a:moveTo>
                      <a:pt x="0" y="0"/>
                    </a:moveTo>
                    <a:lnTo>
                      <a:pt x="0" y="0"/>
                    </a:lnTo>
                    <a:lnTo>
                      <a:pt x="14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48" name="Freeform 341"/>
              <p:cNvSpPr>
                <a:spLocks/>
              </p:cNvSpPr>
              <p:nvPr/>
            </p:nvSpPr>
            <p:spPr bwMode="auto">
              <a:xfrm>
                <a:off x="1727" y="2209"/>
                <a:ext cx="46" cy="48"/>
              </a:xfrm>
              <a:custGeom>
                <a:avLst/>
                <a:gdLst>
                  <a:gd name="T0" fmla="*/ 0 w 131"/>
                  <a:gd name="T1" fmla="*/ 0 h 140"/>
                  <a:gd name="T2" fmla="*/ 0 w 131"/>
                  <a:gd name="T3" fmla="*/ 0 h 140"/>
                  <a:gd name="T4" fmla="*/ 0 w 131"/>
                  <a:gd name="T5" fmla="*/ 0 h 140"/>
                  <a:gd name="T6" fmla="*/ 0 60000 65536"/>
                  <a:gd name="T7" fmla="*/ 0 60000 65536"/>
                  <a:gd name="T8" fmla="*/ 0 60000 65536"/>
                </a:gdLst>
                <a:ahLst/>
                <a:cxnLst>
                  <a:cxn ang="T6">
                    <a:pos x="T0" y="T1"/>
                  </a:cxn>
                  <a:cxn ang="T7">
                    <a:pos x="T2" y="T3"/>
                  </a:cxn>
                  <a:cxn ang="T8">
                    <a:pos x="T4" y="T5"/>
                  </a:cxn>
                </a:cxnLst>
                <a:rect l="0" t="0" r="r" b="b"/>
                <a:pathLst>
                  <a:path w="131" h="140">
                    <a:moveTo>
                      <a:pt x="0" y="140"/>
                    </a:moveTo>
                    <a:lnTo>
                      <a:pt x="0" y="140"/>
                    </a:lnTo>
                    <a:lnTo>
                      <a:pt x="13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49" name="Freeform 342"/>
              <p:cNvSpPr>
                <a:spLocks/>
              </p:cNvSpPr>
              <p:nvPr/>
            </p:nvSpPr>
            <p:spPr bwMode="auto">
              <a:xfrm>
                <a:off x="955" y="3174"/>
                <a:ext cx="18" cy="54"/>
              </a:xfrm>
              <a:custGeom>
                <a:avLst/>
                <a:gdLst>
                  <a:gd name="T0" fmla="*/ 0 w 50"/>
                  <a:gd name="T1" fmla="*/ 0 h 160"/>
                  <a:gd name="T2" fmla="*/ 0 w 50"/>
                  <a:gd name="T3" fmla="*/ 0 h 160"/>
                  <a:gd name="T4" fmla="*/ 0 w 50"/>
                  <a:gd name="T5" fmla="*/ 0 h 160"/>
                  <a:gd name="T6" fmla="*/ 0 60000 65536"/>
                  <a:gd name="T7" fmla="*/ 0 60000 65536"/>
                  <a:gd name="T8" fmla="*/ 0 60000 65536"/>
                </a:gdLst>
                <a:ahLst/>
                <a:cxnLst>
                  <a:cxn ang="T6">
                    <a:pos x="T0" y="T1"/>
                  </a:cxn>
                  <a:cxn ang="T7">
                    <a:pos x="T2" y="T3"/>
                  </a:cxn>
                  <a:cxn ang="T8">
                    <a:pos x="T4" y="T5"/>
                  </a:cxn>
                </a:cxnLst>
                <a:rect l="0" t="0" r="r" b="b"/>
                <a:pathLst>
                  <a:path w="50" h="160">
                    <a:moveTo>
                      <a:pt x="0" y="160"/>
                    </a:moveTo>
                    <a:lnTo>
                      <a:pt x="0" y="160"/>
                    </a:lnTo>
                    <a:lnTo>
                      <a:pt x="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50" name="Freeform 343"/>
              <p:cNvSpPr>
                <a:spLocks/>
              </p:cNvSpPr>
              <p:nvPr/>
            </p:nvSpPr>
            <p:spPr bwMode="auto">
              <a:xfrm>
                <a:off x="973" y="3089"/>
                <a:ext cx="3" cy="85"/>
              </a:xfrm>
              <a:custGeom>
                <a:avLst/>
                <a:gdLst>
                  <a:gd name="T0" fmla="*/ 0 w 10"/>
                  <a:gd name="T1" fmla="*/ 0 h 250"/>
                  <a:gd name="T2" fmla="*/ 0 w 10"/>
                  <a:gd name="T3" fmla="*/ 0 h 250"/>
                  <a:gd name="T4" fmla="*/ 0 w 10"/>
                  <a:gd name="T5" fmla="*/ 0 h 250"/>
                  <a:gd name="T6" fmla="*/ 0 60000 65536"/>
                  <a:gd name="T7" fmla="*/ 0 60000 65536"/>
                  <a:gd name="T8" fmla="*/ 0 60000 65536"/>
                </a:gdLst>
                <a:ahLst/>
                <a:cxnLst>
                  <a:cxn ang="T6">
                    <a:pos x="T0" y="T1"/>
                  </a:cxn>
                  <a:cxn ang="T7">
                    <a:pos x="T2" y="T3"/>
                  </a:cxn>
                  <a:cxn ang="T8">
                    <a:pos x="T4" y="T5"/>
                  </a:cxn>
                </a:cxnLst>
                <a:rect l="0" t="0" r="r" b="b"/>
                <a:pathLst>
                  <a:path w="10" h="250">
                    <a:moveTo>
                      <a:pt x="10" y="0"/>
                    </a:moveTo>
                    <a:lnTo>
                      <a:pt x="10" y="0"/>
                    </a:lnTo>
                    <a:lnTo>
                      <a:pt x="0" y="2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51" name="Freeform 344"/>
              <p:cNvSpPr>
                <a:spLocks/>
              </p:cNvSpPr>
              <p:nvPr/>
            </p:nvSpPr>
            <p:spPr bwMode="auto">
              <a:xfrm>
                <a:off x="2329" y="3719"/>
                <a:ext cx="14" cy="41"/>
              </a:xfrm>
              <a:custGeom>
                <a:avLst/>
                <a:gdLst>
                  <a:gd name="T0" fmla="*/ 0 w 40"/>
                  <a:gd name="T1" fmla="*/ 0 h 120"/>
                  <a:gd name="T2" fmla="*/ 0 w 40"/>
                  <a:gd name="T3" fmla="*/ 0 h 120"/>
                  <a:gd name="T4" fmla="*/ 0 w 40"/>
                  <a:gd name="T5" fmla="*/ 0 h 120"/>
                  <a:gd name="T6" fmla="*/ 0 60000 65536"/>
                  <a:gd name="T7" fmla="*/ 0 60000 65536"/>
                  <a:gd name="T8" fmla="*/ 0 60000 65536"/>
                </a:gdLst>
                <a:ahLst/>
                <a:cxnLst>
                  <a:cxn ang="T6">
                    <a:pos x="T0" y="T1"/>
                  </a:cxn>
                  <a:cxn ang="T7">
                    <a:pos x="T2" y="T3"/>
                  </a:cxn>
                  <a:cxn ang="T8">
                    <a:pos x="T4" y="T5"/>
                  </a:cxn>
                </a:cxnLst>
                <a:rect l="0" t="0" r="r" b="b"/>
                <a:pathLst>
                  <a:path w="40" h="120">
                    <a:moveTo>
                      <a:pt x="0" y="0"/>
                    </a:moveTo>
                    <a:lnTo>
                      <a:pt x="0" y="0"/>
                    </a:lnTo>
                    <a:lnTo>
                      <a:pt x="4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52" name="Freeform 345"/>
              <p:cNvSpPr>
                <a:spLocks/>
              </p:cNvSpPr>
              <p:nvPr/>
            </p:nvSpPr>
            <p:spPr bwMode="auto">
              <a:xfrm>
                <a:off x="1851" y="2809"/>
                <a:ext cx="71" cy="14"/>
              </a:xfrm>
              <a:custGeom>
                <a:avLst/>
                <a:gdLst>
                  <a:gd name="T0" fmla="*/ 0 w 200"/>
                  <a:gd name="T1" fmla="*/ 0 h 40"/>
                  <a:gd name="T2" fmla="*/ 0 w 200"/>
                  <a:gd name="T3" fmla="*/ 0 h 40"/>
                  <a:gd name="T4" fmla="*/ 0 w 200"/>
                  <a:gd name="T5" fmla="*/ 0 h 40"/>
                  <a:gd name="T6" fmla="*/ 0 60000 65536"/>
                  <a:gd name="T7" fmla="*/ 0 60000 65536"/>
                  <a:gd name="T8" fmla="*/ 0 60000 65536"/>
                </a:gdLst>
                <a:ahLst/>
                <a:cxnLst>
                  <a:cxn ang="T6">
                    <a:pos x="T0" y="T1"/>
                  </a:cxn>
                  <a:cxn ang="T7">
                    <a:pos x="T2" y="T3"/>
                  </a:cxn>
                  <a:cxn ang="T8">
                    <a:pos x="T4" y="T5"/>
                  </a:cxn>
                </a:cxnLst>
                <a:rect l="0" t="0" r="r" b="b"/>
                <a:pathLst>
                  <a:path w="200" h="40">
                    <a:moveTo>
                      <a:pt x="200" y="0"/>
                    </a:moveTo>
                    <a:lnTo>
                      <a:pt x="200" y="0"/>
                    </a:lnTo>
                    <a:lnTo>
                      <a:pt x="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53" name="Freeform 346"/>
              <p:cNvSpPr>
                <a:spLocks/>
              </p:cNvSpPr>
              <p:nvPr/>
            </p:nvSpPr>
            <p:spPr bwMode="auto">
              <a:xfrm>
                <a:off x="1826" y="2823"/>
                <a:ext cx="25" cy="41"/>
              </a:xfrm>
              <a:custGeom>
                <a:avLst/>
                <a:gdLst>
                  <a:gd name="T0" fmla="*/ 0 w 70"/>
                  <a:gd name="T1" fmla="*/ 0 h 120"/>
                  <a:gd name="T2" fmla="*/ 0 w 70"/>
                  <a:gd name="T3" fmla="*/ 0 h 120"/>
                  <a:gd name="T4" fmla="*/ 0 w 70"/>
                  <a:gd name="T5" fmla="*/ 0 h 120"/>
                  <a:gd name="T6" fmla="*/ 0 60000 65536"/>
                  <a:gd name="T7" fmla="*/ 0 60000 65536"/>
                  <a:gd name="T8" fmla="*/ 0 60000 65536"/>
                </a:gdLst>
                <a:ahLst/>
                <a:cxnLst>
                  <a:cxn ang="T6">
                    <a:pos x="T0" y="T1"/>
                  </a:cxn>
                  <a:cxn ang="T7">
                    <a:pos x="T2" y="T3"/>
                  </a:cxn>
                  <a:cxn ang="T8">
                    <a:pos x="T4" y="T5"/>
                  </a:cxn>
                </a:cxnLst>
                <a:rect l="0" t="0" r="r" b="b"/>
                <a:pathLst>
                  <a:path w="70" h="120">
                    <a:moveTo>
                      <a:pt x="0" y="120"/>
                    </a:moveTo>
                    <a:lnTo>
                      <a:pt x="0" y="12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54" name="Freeform 347"/>
              <p:cNvSpPr>
                <a:spLocks/>
              </p:cNvSpPr>
              <p:nvPr/>
            </p:nvSpPr>
            <p:spPr bwMode="auto">
              <a:xfrm>
                <a:off x="409" y="2812"/>
                <a:ext cx="53" cy="28"/>
              </a:xfrm>
              <a:custGeom>
                <a:avLst/>
                <a:gdLst>
                  <a:gd name="T0" fmla="*/ 0 w 150"/>
                  <a:gd name="T1" fmla="*/ 0 h 80"/>
                  <a:gd name="T2" fmla="*/ 0 w 150"/>
                  <a:gd name="T3" fmla="*/ 0 h 80"/>
                  <a:gd name="T4" fmla="*/ 0 w 150"/>
                  <a:gd name="T5" fmla="*/ 0 h 80"/>
                  <a:gd name="T6" fmla="*/ 0 60000 65536"/>
                  <a:gd name="T7" fmla="*/ 0 60000 65536"/>
                  <a:gd name="T8" fmla="*/ 0 60000 65536"/>
                </a:gdLst>
                <a:ahLst/>
                <a:cxnLst>
                  <a:cxn ang="T6">
                    <a:pos x="T0" y="T1"/>
                  </a:cxn>
                  <a:cxn ang="T7">
                    <a:pos x="T2" y="T3"/>
                  </a:cxn>
                  <a:cxn ang="T8">
                    <a:pos x="T4" y="T5"/>
                  </a:cxn>
                </a:cxnLst>
                <a:rect l="0" t="0" r="r" b="b"/>
                <a:pathLst>
                  <a:path w="150" h="80">
                    <a:moveTo>
                      <a:pt x="0" y="80"/>
                    </a:moveTo>
                    <a:lnTo>
                      <a:pt x="0" y="8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55" name="Freeform 348"/>
              <p:cNvSpPr>
                <a:spLocks/>
              </p:cNvSpPr>
              <p:nvPr/>
            </p:nvSpPr>
            <p:spPr bwMode="auto">
              <a:xfrm>
                <a:off x="2304" y="3624"/>
                <a:ext cx="11" cy="48"/>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30" y="140"/>
                    </a:moveTo>
                    <a:lnTo>
                      <a:pt x="3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56" name="Freeform 349"/>
              <p:cNvSpPr>
                <a:spLocks/>
              </p:cNvSpPr>
              <p:nvPr/>
            </p:nvSpPr>
            <p:spPr bwMode="auto">
              <a:xfrm>
                <a:off x="2297" y="3573"/>
                <a:ext cx="7" cy="51"/>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0" y="0"/>
                    </a:moveTo>
                    <a:lnTo>
                      <a:pt x="0" y="0"/>
                    </a:lnTo>
                    <a:lnTo>
                      <a:pt x="2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57" name="Freeform 350"/>
              <p:cNvSpPr>
                <a:spLocks/>
              </p:cNvSpPr>
              <p:nvPr/>
            </p:nvSpPr>
            <p:spPr bwMode="auto">
              <a:xfrm>
                <a:off x="675" y="1565"/>
                <a:ext cx="39" cy="37"/>
              </a:xfrm>
              <a:custGeom>
                <a:avLst/>
                <a:gdLst>
                  <a:gd name="T0" fmla="*/ 0 w 110"/>
                  <a:gd name="T1" fmla="*/ 0 h 110"/>
                  <a:gd name="T2" fmla="*/ 0 w 110"/>
                  <a:gd name="T3" fmla="*/ 0 h 110"/>
                  <a:gd name="T4" fmla="*/ 0 w 110"/>
                  <a:gd name="T5" fmla="*/ 0 h 110"/>
                  <a:gd name="T6" fmla="*/ 0 60000 65536"/>
                  <a:gd name="T7" fmla="*/ 0 60000 65536"/>
                  <a:gd name="T8" fmla="*/ 0 60000 65536"/>
                </a:gdLst>
                <a:ahLst/>
                <a:cxnLst>
                  <a:cxn ang="T6">
                    <a:pos x="T0" y="T1"/>
                  </a:cxn>
                  <a:cxn ang="T7">
                    <a:pos x="T2" y="T3"/>
                  </a:cxn>
                  <a:cxn ang="T8">
                    <a:pos x="T4" y="T5"/>
                  </a:cxn>
                </a:cxnLst>
                <a:rect l="0" t="0" r="r" b="b"/>
                <a:pathLst>
                  <a:path w="110" h="110">
                    <a:moveTo>
                      <a:pt x="0" y="0"/>
                    </a:moveTo>
                    <a:lnTo>
                      <a:pt x="0" y="0"/>
                    </a:lnTo>
                    <a:lnTo>
                      <a:pt x="11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58" name="Freeform 351"/>
              <p:cNvSpPr>
                <a:spLocks/>
              </p:cNvSpPr>
              <p:nvPr/>
            </p:nvSpPr>
            <p:spPr bwMode="auto">
              <a:xfrm>
                <a:off x="714" y="1602"/>
                <a:ext cx="205" cy="34"/>
              </a:xfrm>
              <a:custGeom>
                <a:avLst/>
                <a:gdLst>
                  <a:gd name="T0" fmla="*/ 0 w 580"/>
                  <a:gd name="T1" fmla="*/ 0 h 100"/>
                  <a:gd name="T2" fmla="*/ 0 w 580"/>
                  <a:gd name="T3" fmla="*/ 0 h 100"/>
                  <a:gd name="T4" fmla="*/ 0 w 580"/>
                  <a:gd name="T5" fmla="*/ 0 h 100"/>
                  <a:gd name="T6" fmla="*/ 0 60000 65536"/>
                  <a:gd name="T7" fmla="*/ 0 60000 65536"/>
                  <a:gd name="T8" fmla="*/ 0 60000 65536"/>
                </a:gdLst>
                <a:ahLst/>
                <a:cxnLst>
                  <a:cxn ang="T6">
                    <a:pos x="T0" y="T1"/>
                  </a:cxn>
                  <a:cxn ang="T7">
                    <a:pos x="T2" y="T3"/>
                  </a:cxn>
                  <a:cxn ang="T8">
                    <a:pos x="T4" y="T5"/>
                  </a:cxn>
                </a:cxnLst>
                <a:rect l="0" t="0" r="r" b="b"/>
                <a:pathLst>
                  <a:path w="580" h="100">
                    <a:moveTo>
                      <a:pt x="580" y="100"/>
                    </a:moveTo>
                    <a:lnTo>
                      <a:pt x="58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59" name="Freeform 352"/>
              <p:cNvSpPr>
                <a:spLocks/>
              </p:cNvSpPr>
              <p:nvPr/>
            </p:nvSpPr>
            <p:spPr bwMode="auto">
              <a:xfrm>
                <a:off x="679" y="3610"/>
                <a:ext cx="14" cy="48"/>
              </a:xfrm>
              <a:custGeom>
                <a:avLst/>
                <a:gdLst>
                  <a:gd name="T0" fmla="*/ 0 w 40"/>
                  <a:gd name="T1" fmla="*/ 0 h 140"/>
                  <a:gd name="T2" fmla="*/ 0 w 40"/>
                  <a:gd name="T3" fmla="*/ 0 h 140"/>
                  <a:gd name="T4" fmla="*/ 0 w 40"/>
                  <a:gd name="T5" fmla="*/ 0 h 140"/>
                  <a:gd name="T6" fmla="*/ 0 60000 65536"/>
                  <a:gd name="T7" fmla="*/ 0 60000 65536"/>
                  <a:gd name="T8" fmla="*/ 0 60000 65536"/>
                </a:gdLst>
                <a:ahLst/>
                <a:cxnLst>
                  <a:cxn ang="T6">
                    <a:pos x="T0" y="T1"/>
                  </a:cxn>
                  <a:cxn ang="T7">
                    <a:pos x="T2" y="T3"/>
                  </a:cxn>
                  <a:cxn ang="T8">
                    <a:pos x="T4" y="T5"/>
                  </a:cxn>
                </a:cxnLst>
                <a:rect l="0" t="0" r="r" b="b"/>
                <a:pathLst>
                  <a:path w="40" h="140">
                    <a:moveTo>
                      <a:pt x="0" y="140"/>
                    </a:moveTo>
                    <a:lnTo>
                      <a:pt x="0" y="14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60" name="Freeform 353"/>
              <p:cNvSpPr>
                <a:spLocks/>
              </p:cNvSpPr>
              <p:nvPr/>
            </p:nvSpPr>
            <p:spPr bwMode="auto">
              <a:xfrm>
                <a:off x="1787" y="1626"/>
                <a:ext cx="29" cy="37"/>
              </a:xfrm>
              <a:custGeom>
                <a:avLst/>
                <a:gdLst>
                  <a:gd name="T0" fmla="*/ 0 w 80"/>
                  <a:gd name="T1" fmla="*/ 0 h 110"/>
                  <a:gd name="T2" fmla="*/ 0 w 80"/>
                  <a:gd name="T3" fmla="*/ 0 h 110"/>
                  <a:gd name="T4" fmla="*/ 0 w 80"/>
                  <a:gd name="T5" fmla="*/ 0 h 110"/>
                  <a:gd name="T6" fmla="*/ 0 60000 65536"/>
                  <a:gd name="T7" fmla="*/ 0 60000 65536"/>
                  <a:gd name="T8" fmla="*/ 0 60000 65536"/>
                </a:gdLst>
                <a:ahLst/>
                <a:cxnLst>
                  <a:cxn ang="T6">
                    <a:pos x="T0" y="T1"/>
                  </a:cxn>
                  <a:cxn ang="T7">
                    <a:pos x="T2" y="T3"/>
                  </a:cxn>
                  <a:cxn ang="T8">
                    <a:pos x="T4" y="T5"/>
                  </a:cxn>
                </a:cxnLst>
                <a:rect l="0" t="0" r="r" b="b"/>
                <a:pathLst>
                  <a:path w="80" h="110">
                    <a:moveTo>
                      <a:pt x="0" y="110"/>
                    </a:moveTo>
                    <a:lnTo>
                      <a:pt x="0" y="11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61" name="Freeform 354"/>
              <p:cNvSpPr>
                <a:spLocks/>
              </p:cNvSpPr>
              <p:nvPr/>
            </p:nvSpPr>
            <p:spPr bwMode="auto">
              <a:xfrm>
                <a:off x="813" y="1831"/>
                <a:ext cx="36" cy="20"/>
              </a:xfrm>
              <a:custGeom>
                <a:avLst/>
                <a:gdLst>
                  <a:gd name="T0" fmla="*/ 0 w 100"/>
                  <a:gd name="T1" fmla="*/ 0 h 60"/>
                  <a:gd name="T2" fmla="*/ 0 w 100"/>
                  <a:gd name="T3" fmla="*/ 0 h 60"/>
                  <a:gd name="T4" fmla="*/ 0 w 100"/>
                  <a:gd name="T5" fmla="*/ 0 h 60"/>
                  <a:gd name="T6" fmla="*/ 0 60000 65536"/>
                  <a:gd name="T7" fmla="*/ 0 60000 65536"/>
                  <a:gd name="T8" fmla="*/ 0 60000 65536"/>
                </a:gdLst>
                <a:ahLst/>
                <a:cxnLst>
                  <a:cxn ang="T6">
                    <a:pos x="T0" y="T1"/>
                  </a:cxn>
                  <a:cxn ang="T7">
                    <a:pos x="T2" y="T3"/>
                  </a:cxn>
                  <a:cxn ang="T8">
                    <a:pos x="T4" y="T5"/>
                  </a:cxn>
                </a:cxnLst>
                <a:rect l="0" t="0" r="r" b="b"/>
                <a:pathLst>
                  <a:path w="100" h="60">
                    <a:moveTo>
                      <a:pt x="100" y="60"/>
                    </a:moveTo>
                    <a:lnTo>
                      <a:pt x="100" y="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62" name="Freeform 355"/>
              <p:cNvSpPr>
                <a:spLocks/>
              </p:cNvSpPr>
              <p:nvPr/>
            </p:nvSpPr>
            <p:spPr bwMode="auto">
              <a:xfrm>
                <a:off x="1072" y="2240"/>
                <a:ext cx="414" cy="191"/>
              </a:xfrm>
              <a:custGeom>
                <a:avLst/>
                <a:gdLst>
                  <a:gd name="T0" fmla="*/ 0 w 1171"/>
                  <a:gd name="T1" fmla="*/ 0 h 560"/>
                  <a:gd name="T2" fmla="*/ 0 w 1171"/>
                  <a:gd name="T3" fmla="*/ 0 h 560"/>
                  <a:gd name="T4" fmla="*/ 0 w 1171"/>
                  <a:gd name="T5" fmla="*/ 0 h 560"/>
                  <a:gd name="T6" fmla="*/ 0 60000 65536"/>
                  <a:gd name="T7" fmla="*/ 0 60000 65536"/>
                  <a:gd name="T8" fmla="*/ 0 60000 65536"/>
                </a:gdLst>
                <a:ahLst/>
                <a:cxnLst>
                  <a:cxn ang="T6">
                    <a:pos x="T0" y="T1"/>
                  </a:cxn>
                  <a:cxn ang="T7">
                    <a:pos x="T2" y="T3"/>
                  </a:cxn>
                  <a:cxn ang="T8">
                    <a:pos x="T4" y="T5"/>
                  </a:cxn>
                </a:cxnLst>
                <a:rect l="0" t="0" r="r" b="b"/>
                <a:pathLst>
                  <a:path w="1171" h="560">
                    <a:moveTo>
                      <a:pt x="1171" y="560"/>
                    </a:moveTo>
                    <a:lnTo>
                      <a:pt x="1171" y="56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63" name="Freeform 356"/>
              <p:cNvSpPr>
                <a:spLocks/>
              </p:cNvSpPr>
              <p:nvPr/>
            </p:nvSpPr>
            <p:spPr bwMode="auto">
              <a:xfrm>
                <a:off x="2315" y="3672"/>
                <a:ext cx="14" cy="47"/>
              </a:xfrm>
              <a:custGeom>
                <a:avLst/>
                <a:gdLst>
                  <a:gd name="T0" fmla="*/ 0 w 40"/>
                  <a:gd name="T1" fmla="*/ 0 h 140"/>
                  <a:gd name="T2" fmla="*/ 0 w 40"/>
                  <a:gd name="T3" fmla="*/ 0 h 140"/>
                  <a:gd name="T4" fmla="*/ 0 w 40"/>
                  <a:gd name="T5" fmla="*/ 0 h 140"/>
                  <a:gd name="T6" fmla="*/ 0 60000 65536"/>
                  <a:gd name="T7" fmla="*/ 0 60000 65536"/>
                  <a:gd name="T8" fmla="*/ 0 60000 65536"/>
                </a:gdLst>
                <a:ahLst/>
                <a:cxnLst>
                  <a:cxn ang="T6">
                    <a:pos x="T0" y="T1"/>
                  </a:cxn>
                  <a:cxn ang="T7">
                    <a:pos x="T2" y="T3"/>
                  </a:cxn>
                  <a:cxn ang="T8">
                    <a:pos x="T4" y="T5"/>
                  </a:cxn>
                </a:cxnLst>
                <a:rect l="0" t="0" r="r" b="b"/>
                <a:pathLst>
                  <a:path w="40" h="140">
                    <a:moveTo>
                      <a:pt x="40" y="140"/>
                    </a:moveTo>
                    <a:lnTo>
                      <a:pt x="4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64" name="Freeform 357"/>
              <p:cNvSpPr>
                <a:spLocks/>
              </p:cNvSpPr>
              <p:nvPr/>
            </p:nvSpPr>
            <p:spPr bwMode="auto">
              <a:xfrm>
                <a:off x="2315" y="3672"/>
                <a:ext cx="50" cy="17"/>
              </a:xfrm>
              <a:custGeom>
                <a:avLst/>
                <a:gdLst>
                  <a:gd name="T0" fmla="*/ 0 w 140"/>
                  <a:gd name="T1" fmla="*/ 0 h 50"/>
                  <a:gd name="T2" fmla="*/ 0 w 140"/>
                  <a:gd name="T3" fmla="*/ 0 h 50"/>
                  <a:gd name="T4" fmla="*/ 0 w 140"/>
                  <a:gd name="T5" fmla="*/ 0 h 50"/>
                  <a:gd name="T6" fmla="*/ 0 60000 65536"/>
                  <a:gd name="T7" fmla="*/ 0 60000 65536"/>
                  <a:gd name="T8" fmla="*/ 0 60000 65536"/>
                </a:gdLst>
                <a:ahLst/>
                <a:cxnLst>
                  <a:cxn ang="T6">
                    <a:pos x="T0" y="T1"/>
                  </a:cxn>
                  <a:cxn ang="T7">
                    <a:pos x="T2" y="T3"/>
                  </a:cxn>
                  <a:cxn ang="T8">
                    <a:pos x="T4" y="T5"/>
                  </a:cxn>
                </a:cxnLst>
                <a:rect l="0" t="0" r="r" b="b"/>
                <a:pathLst>
                  <a:path w="140" h="50">
                    <a:moveTo>
                      <a:pt x="140" y="50"/>
                    </a:moveTo>
                    <a:lnTo>
                      <a:pt x="140" y="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65" name="Freeform 358"/>
              <p:cNvSpPr>
                <a:spLocks/>
              </p:cNvSpPr>
              <p:nvPr/>
            </p:nvSpPr>
            <p:spPr bwMode="auto">
              <a:xfrm>
                <a:off x="895" y="3327"/>
                <a:ext cx="28" cy="41"/>
              </a:xfrm>
              <a:custGeom>
                <a:avLst/>
                <a:gdLst>
                  <a:gd name="T0" fmla="*/ 0 w 80"/>
                  <a:gd name="T1" fmla="*/ 0 h 120"/>
                  <a:gd name="T2" fmla="*/ 0 w 80"/>
                  <a:gd name="T3" fmla="*/ 0 h 120"/>
                  <a:gd name="T4" fmla="*/ 0 w 80"/>
                  <a:gd name="T5" fmla="*/ 0 h 120"/>
                  <a:gd name="T6" fmla="*/ 0 60000 65536"/>
                  <a:gd name="T7" fmla="*/ 0 60000 65536"/>
                  <a:gd name="T8" fmla="*/ 0 60000 65536"/>
                </a:gdLst>
                <a:ahLst/>
                <a:cxnLst>
                  <a:cxn ang="T6">
                    <a:pos x="T0" y="T1"/>
                  </a:cxn>
                  <a:cxn ang="T7">
                    <a:pos x="T2" y="T3"/>
                  </a:cxn>
                  <a:cxn ang="T8">
                    <a:pos x="T4" y="T5"/>
                  </a:cxn>
                </a:cxnLst>
                <a:rect l="0" t="0" r="r" b="b"/>
                <a:pathLst>
                  <a:path w="80" h="120">
                    <a:moveTo>
                      <a:pt x="80" y="120"/>
                    </a:moveTo>
                    <a:lnTo>
                      <a:pt x="80" y="1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66" name="Freeform 359"/>
              <p:cNvSpPr>
                <a:spLocks/>
              </p:cNvSpPr>
              <p:nvPr/>
            </p:nvSpPr>
            <p:spPr bwMode="auto">
              <a:xfrm>
                <a:off x="856" y="3327"/>
                <a:ext cx="39" cy="34"/>
              </a:xfrm>
              <a:custGeom>
                <a:avLst/>
                <a:gdLst>
                  <a:gd name="T0" fmla="*/ 0 w 110"/>
                  <a:gd name="T1" fmla="*/ 0 h 100"/>
                  <a:gd name="T2" fmla="*/ 0 w 110"/>
                  <a:gd name="T3" fmla="*/ 0 h 100"/>
                  <a:gd name="T4" fmla="*/ 0 w 110"/>
                  <a:gd name="T5" fmla="*/ 0 h 100"/>
                  <a:gd name="T6" fmla="*/ 0 60000 65536"/>
                  <a:gd name="T7" fmla="*/ 0 60000 65536"/>
                  <a:gd name="T8" fmla="*/ 0 60000 65536"/>
                </a:gdLst>
                <a:ahLst/>
                <a:cxnLst>
                  <a:cxn ang="T6">
                    <a:pos x="T0" y="T1"/>
                  </a:cxn>
                  <a:cxn ang="T7">
                    <a:pos x="T2" y="T3"/>
                  </a:cxn>
                  <a:cxn ang="T8">
                    <a:pos x="T4" y="T5"/>
                  </a:cxn>
                </a:cxnLst>
                <a:rect l="0" t="0" r="r" b="b"/>
                <a:pathLst>
                  <a:path w="110" h="100">
                    <a:moveTo>
                      <a:pt x="0" y="100"/>
                    </a:moveTo>
                    <a:lnTo>
                      <a:pt x="0" y="10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67" name="Freeform 360"/>
              <p:cNvSpPr>
                <a:spLocks/>
              </p:cNvSpPr>
              <p:nvPr/>
            </p:nvSpPr>
            <p:spPr bwMode="auto">
              <a:xfrm>
                <a:off x="1515" y="2526"/>
                <a:ext cx="35" cy="38"/>
              </a:xfrm>
              <a:custGeom>
                <a:avLst/>
                <a:gdLst>
                  <a:gd name="T0" fmla="*/ 0 w 100"/>
                  <a:gd name="T1" fmla="*/ 0 h 110"/>
                  <a:gd name="T2" fmla="*/ 0 w 100"/>
                  <a:gd name="T3" fmla="*/ 0 h 110"/>
                  <a:gd name="T4" fmla="*/ 0 w 100"/>
                  <a:gd name="T5" fmla="*/ 0 h 110"/>
                  <a:gd name="T6" fmla="*/ 0 60000 65536"/>
                  <a:gd name="T7" fmla="*/ 0 60000 65536"/>
                  <a:gd name="T8" fmla="*/ 0 60000 65536"/>
                </a:gdLst>
                <a:ahLst/>
                <a:cxnLst>
                  <a:cxn ang="T6">
                    <a:pos x="T0" y="T1"/>
                  </a:cxn>
                  <a:cxn ang="T7">
                    <a:pos x="T2" y="T3"/>
                  </a:cxn>
                  <a:cxn ang="T8">
                    <a:pos x="T4" y="T5"/>
                  </a:cxn>
                </a:cxnLst>
                <a:rect l="0" t="0" r="r" b="b"/>
                <a:pathLst>
                  <a:path w="100" h="110">
                    <a:moveTo>
                      <a:pt x="0" y="110"/>
                    </a:moveTo>
                    <a:lnTo>
                      <a:pt x="0" y="110"/>
                    </a:lnTo>
                    <a:lnTo>
                      <a:pt x="10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68" name="Freeform 361"/>
              <p:cNvSpPr>
                <a:spLocks/>
              </p:cNvSpPr>
              <p:nvPr/>
            </p:nvSpPr>
            <p:spPr bwMode="auto">
              <a:xfrm>
                <a:off x="665" y="3658"/>
                <a:ext cx="14" cy="44"/>
              </a:xfrm>
              <a:custGeom>
                <a:avLst/>
                <a:gdLst>
                  <a:gd name="T0" fmla="*/ 0 w 40"/>
                  <a:gd name="T1" fmla="*/ 0 h 130"/>
                  <a:gd name="T2" fmla="*/ 0 w 40"/>
                  <a:gd name="T3" fmla="*/ 0 h 130"/>
                  <a:gd name="T4" fmla="*/ 0 w 40"/>
                  <a:gd name="T5" fmla="*/ 0 h 130"/>
                  <a:gd name="T6" fmla="*/ 0 60000 65536"/>
                  <a:gd name="T7" fmla="*/ 0 60000 65536"/>
                  <a:gd name="T8" fmla="*/ 0 60000 65536"/>
                </a:gdLst>
                <a:ahLst/>
                <a:cxnLst>
                  <a:cxn ang="T6">
                    <a:pos x="T0" y="T1"/>
                  </a:cxn>
                  <a:cxn ang="T7">
                    <a:pos x="T2" y="T3"/>
                  </a:cxn>
                  <a:cxn ang="T8">
                    <a:pos x="T4" y="T5"/>
                  </a:cxn>
                </a:cxnLst>
                <a:rect l="0" t="0" r="r" b="b"/>
                <a:pathLst>
                  <a:path w="40" h="130">
                    <a:moveTo>
                      <a:pt x="0" y="130"/>
                    </a:moveTo>
                    <a:lnTo>
                      <a:pt x="0" y="130"/>
                    </a:lnTo>
                    <a:lnTo>
                      <a:pt x="4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69" name="Freeform 362"/>
              <p:cNvSpPr>
                <a:spLocks/>
              </p:cNvSpPr>
              <p:nvPr/>
            </p:nvSpPr>
            <p:spPr bwMode="auto">
              <a:xfrm>
                <a:off x="998" y="1568"/>
                <a:ext cx="28" cy="51"/>
              </a:xfrm>
              <a:custGeom>
                <a:avLst/>
                <a:gdLst>
                  <a:gd name="T0" fmla="*/ 0 w 80"/>
                  <a:gd name="T1" fmla="*/ 0 h 150"/>
                  <a:gd name="T2" fmla="*/ 0 w 80"/>
                  <a:gd name="T3" fmla="*/ 0 h 150"/>
                  <a:gd name="T4" fmla="*/ 0 w 80"/>
                  <a:gd name="T5" fmla="*/ 0 h 150"/>
                  <a:gd name="T6" fmla="*/ 0 60000 65536"/>
                  <a:gd name="T7" fmla="*/ 0 60000 65536"/>
                  <a:gd name="T8" fmla="*/ 0 60000 65536"/>
                </a:gdLst>
                <a:ahLst/>
                <a:cxnLst>
                  <a:cxn ang="T6">
                    <a:pos x="T0" y="T1"/>
                  </a:cxn>
                  <a:cxn ang="T7">
                    <a:pos x="T2" y="T3"/>
                  </a:cxn>
                  <a:cxn ang="T8">
                    <a:pos x="T4" y="T5"/>
                  </a:cxn>
                </a:cxnLst>
                <a:rect l="0" t="0" r="r" b="b"/>
                <a:pathLst>
                  <a:path w="80" h="150">
                    <a:moveTo>
                      <a:pt x="0" y="150"/>
                    </a:moveTo>
                    <a:lnTo>
                      <a:pt x="0" y="15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70" name="Freeform 363"/>
              <p:cNvSpPr>
                <a:spLocks/>
              </p:cNvSpPr>
              <p:nvPr/>
            </p:nvSpPr>
            <p:spPr bwMode="auto">
              <a:xfrm>
                <a:off x="1667" y="3140"/>
                <a:ext cx="14" cy="68"/>
              </a:xfrm>
              <a:custGeom>
                <a:avLst/>
                <a:gdLst>
                  <a:gd name="T0" fmla="*/ 0 w 40"/>
                  <a:gd name="T1" fmla="*/ 0 h 200"/>
                  <a:gd name="T2" fmla="*/ 0 w 40"/>
                  <a:gd name="T3" fmla="*/ 0 h 200"/>
                  <a:gd name="T4" fmla="*/ 0 w 40"/>
                  <a:gd name="T5" fmla="*/ 0 h 200"/>
                  <a:gd name="T6" fmla="*/ 0 60000 65536"/>
                  <a:gd name="T7" fmla="*/ 0 60000 65536"/>
                  <a:gd name="T8" fmla="*/ 0 60000 65536"/>
                </a:gdLst>
                <a:ahLst/>
                <a:cxnLst>
                  <a:cxn ang="T6">
                    <a:pos x="T0" y="T1"/>
                  </a:cxn>
                  <a:cxn ang="T7">
                    <a:pos x="T2" y="T3"/>
                  </a:cxn>
                  <a:cxn ang="T8">
                    <a:pos x="T4" y="T5"/>
                  </a:cxn>
                </a:cxnLst>
                <a:rect l="0" t="0" r="r" b="b"/>
                <a:pathLst>
                  <a:path w="40" h="200">
                    <a:moveTo>
                      <a:pt x="40" y="200"/>
                    </a:moveTo>
                    <a:lnTo>
                      <a:pt x="40" y="2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871" name="Freeform 364"/>
              <p:cNvSpPr>
                <a:spLocks/>
              </p:cNvSpPr>
              <p:nvPr/>
            </p:nvSpPr>
            <p:spPr bwMode="auto">
              <a:xfrm>
                <a:off x="934" y="1776"/>
                <a:ext cx="28" cy="44"/>
              </a:xfrm>
              <a:custGeom>
                <a:avLst/>
                <a:gdLst>
                  <a:gd name="T0" fmla="*/ 0 w 80"/>
                  <a:gd name="T1" fmla="*/ 0 h 130"/>
                  <a:gd name="T2" fmla="*/ 0 w 80"/>
                  <a:gd name="T3" fmla="*/ 0 h 130"/>
                  <a:gd name="T4" fmla="*/ 0 w 80"/>
                  <a:gd name="T5" fmla="*/ 0 h 130"/>
                  <a:gd name="T6" fmla="*/ 0 60000 65536"/>
                  <a:gd name="T7" fmla="*/ 0 60000 65536"/>
                  <a:gd name="T8" fmla="*/ 0 60000 65536"/>
                </a:gdLst>
                <a:ahLst/>
                <a:cxnLst>
                  <a:cxn ang="T6">
                    <a:pos x="T0" y="T1"/>
                  </a:cxn>
                  <a:cxn ang="T7">
                    <a:pos x="T2" y="T3"/>
                  </a:cxn>
                  <a:cxn ang="T8">
                    <a:pos x="T4" y="T5"/>
                  </a:cxn>
                </a:cxnLst>
                <a:rect l="0" t="0" r="r" b="b"/>
                <a:pathLst>
                  <a:path w="80" h="130">
                    <a:moveTo>
                      <a:pt x="0" y="0"/>
                    </a:moveTo>
                    <a:lnTo>
                      <a:pt x="0" y="0"/>
                    </a:lnTo>
                    <a:lnTo>
                      <a:pt x="80" y="1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60" name="Freeform 365"/>
              <p:cNvSpPr>
                <a:spLocks/>
              </p:cNvSpPr>
              <p:nvPr/>
            </p:nvSpPr>
            <p:spPr bwMode="auto">
              <a:xfrm>
                <a:off x="1901" y="2509"/>
                <a:ext cx="17" cy="34"/>
              </a:xfrm>
              <a:custGeom>
                <a:avLst/>
                <a:gdLst>
                  <a:gd name="T0" fmla="*/ 0 w 50"/>
                  <a:gd name="T1" fmla="*/ 0 h 100"/>
                  <a:gd name="T2" fmla="*/ 0 w 50"/>
                  <a:gd name="T3" fmla="*/ 0 h 100"/>
                  <a:gd name="T4" fmla="*/ 0 w 50"/>
                  <a:gd name="T5" fmla="*/ 0 h 100"/>
                  <a:gd name="T6" fmla="*/ 0 60000 65536"/>
                  <a:gd name="T7" fmla="*/ 0 60000 65536"/>
                  <a:gd name="T8" fmla="*/ 0 60000 65536"/>
                </a:gdLst>
                <a:ahLst/>
                <a:cxnLst>
                  <a:cxn ang="T6">
                    <a:pos x="T0" y="T1"/>
                  </a:cxn>
                  <a:cxn ang="T7">
                    <a:pos x="T2" y="T3"/>
                  </a:cxn>
                  <a:cxn ang="T8">
                    <a:pos x="T4" y="T5"/>
                  </a:cxn>
                </a:cxnLst>
                <a:rect l="0" t="0" r="r" b="b"/>
                <a:pathLst>
                  <a:path w="50" h="100">
                    <a:moveTo>
                      <a:pt x="50" y="100"/>
                    </a:moveTo>
                    <a:lnTo>
                      <a:pt x="50" y="1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61" name="Freeform 366"/>
              <p:cNvSpPr>
                <a:spLocks/>
              </p:cNvSpPr>
              <p:nvPr/>
            </p:nvSpPr>
            <p:spPr bwMode="auto">
              <a:xfrm>
                <a:off x="1515" y="2564"/>
                <a:ext cx="14" cy="17"/>
              </a:xfrm>
              <a:custGeom>
                <a:avLst/>
                <a:gdLst>
                  <a:gd name="T0" fmla="*/ 0 w 40"/>
                  <a:gd name="T1" fmla="*/ 0 h 50"/>
                  <a:gd name="T2" fmla="*/ 0 w 40"/>
                  <a:gd name="T3" fmla="*/ 0 h 50"/>
                  <a:gd name="T4" fmla="*/ 0 w 40"/>
                  <a:gd name="T5" fmla="*/ 0 h 50"/>
                  <a:gd name="T6" fmla="*/ 0 60000 65536"/>
                  <a:gd name="T7" fmla="*/ 0 60000 65536"/>
                  <a:gd name="T8" fmla="*/ 0 60000 65536"/>
                </a:gdLst>
                <a:ahLst/>
                <a:cxnLst>
                  <a:cxn ang="T6">
                    <a:pos x="T0" y="T1"/>
                  </a:cxn>
                  <a:cxn ang="T7">
                    <a:pos x="T2" y="T3"/>
                  </a:cxn>
                  <a:cxn ang="T8">
                    <a:pos x="T4" y="T5"/>
                  </a:cxn>
                </a:cxnLst>
                <a:rect l="0" t="0" r="r" b="b"/>
                <a:pathLst>
                  <a:path w="40" h="50">
                    <a:moveTo>
                      <a:pt x="0" y="0"/>
                    </a:moveTo>
                    <a:lnTo>
                      <a:pt x="0" y="0"/>
                    </a:lnTo>
                    <a:lnTo>
                      <a:pt x="4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62" name="Freeform 367"/>
              <p:cNvSpPr>
                <a:spLocks/>
              </p:cNvSpPr>
              <p:nvPr/>
            </p:nvSpPr>
            <p:spPr bwMode="auto">
              <a:xfrm>
                <a:off x="2513" y="2860"/>
                <a:ext cx="43" cy="31"/>
              </a:xfrm>
              <a:custGeom>
                <a:avLst/>
                <a:gdLst>
                  <a:gd name="T0" fmla="*/ 0 w 120"/>
                  <a:gd name="T1" fmla="*/ 0 h 90"/>
                  <a:gd name="T2" fmla="*/ 0 w 120"/>
                  <a:gd name="T3" fmla="*/ 0 h 90"/>
                  <a:gd name="T4" fmla="*/ 0 w 120"/>
                  <a:gd name="T5" fmla="*/ 0 h 90"/>
                  <a:gd name="T6" fmla="*/ 0 60000 65536"/>
                  <a:gd name="T7" fmla="*/ 0 60000 65536"/>
                  <a:gd name="T8" fmla="*/ 0 60000 65536"/>
                </a:gdLst>
                <a:ahLst/>
                <a:cxnLst>
                  <a:cxn ang="T6">
                    <a:pos x="T0" y="T1"/>
                  </a:cxn>
                  <a:cxn ang="T7">
                    <a:pos x="T2" y="T3"/>
                  </a:cxn>
                  <a:cxn ang="T8">
                    <a:pos x="T4" y="T5"/>
                  </a:cxn>
                </a:cxnLst>
                <a:rect l="0" t="0" r="r" b="b"/>
                <a:pathLst>
                  <a:path w="120" h="90">
                    <a:moveTo>
                      <a:pt x="0" y="90"/>
                    </a:moveTo>
                    <a:lnTo>
                      <a:pt x="0" y="90"/>
                    </a:lnTo>
                    <a:lnTo>
                      <a:pt x="12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63" name="Freeform 368"/>
              <p:cNvSpPr>
                <a:spLocks/>
              </p:cNvSpPr>
              <p:nvPr/>
            </p:nvSpPr>
            <p:spPr bwMode="auto">
              <a:xfrm>
                <a:off x="1313" y="1800"/>
                <a:ext cx="191" cy="20"/>
              </a:xfrm>
              <a:custGeom>
                <a:avLst/>
                <a:gdLst>
                  <a:gd name="T0" fmla="*/ 0 w 541"/>
                  <a:gd name="T1" fmla="*/ 0 h 60"/>
                  <a:gd name="T2" fmla="*/ 0 w 541"/>
                  <a:gd name="T3" fmla="*/ 0 h 60"/>
                  <a:gd name="T4" fmla="*/ 0 w 541"/>
                  <a:gd name="T5" fmla="*/ 0 h 60"/>
                  <a:gd name="T6" fmla="*/ 0 60000 65536"/>
                  <a:gd name="T7" fmla="*/ 0 60000 65536"/>
                  <a:gd name="T8" fmla="*/ 0 60000 65536"/>
                </a:gdLst>
                <a:ahLst/>
                <a:cxnLst>
                  <a:cxn ang="T6">
                    <a:pos x="T0" y="T1"/>
                  </a:cxn>
                  <a:cxn ang="T7">
                    <a:pos x="T2" y="T3"/>
                  </a:cxn>
                  <a:cxn ang="T8">
                    <a:pos x="T4" y="T5"/>
                  </a:cxn>
                </a:cxnLst>
                <a:rect l="0" t="0" r="r" b="b"/>
                <a:pathLst>
                  <a:path w="541" h="60">
                    <a:moveTo>
                      <a:pt x="541" y="0"/>
                    </a:moveTo>
                    <a:lnTo>
                      <a:pt x="541" y="0"/>
                    </a:lnTo>
                    <a:lnTo>
                      <a:pt x="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64" name="Freeform 369"/>
              <p:cNvSpPr>
                <a:spLocks/>
              </p:cNvSpPr>
              <p:nvPr/>
            </p:nvSpPr>
            <p:spPr bwMode="auto">
              <a:xfrm>
                <a:off x="1189" y="1820"/>
                <a:ext cx="124" cy="51"/>
              </a:xfrm>
              <a:custGeom>
                <a:avLst/>
                <a:gdLst>
                  <a:gd name="T0" fmla="*/ 0 w 350"/>
                  <a:gd name="T1" fmla="*/ 0 h 150"/>
                  <a:gd name="T2" fmla="*/ 0 w 350"/>
                  <a:gd name="T3" fmla="*/ 0 h 150"/>
                  <a:gd name="T4" fmla="*/ 0 w 350"/>
                  <a:gd name="T5" fmla="*/ 0 h 150"/>
                  <a:gd name="T6" fmla="*/ 0 60000 65536"/>
                  <a:gd name="T7" fmla="*/ 0 60000 65536"/>
                  <a:gd name="T8" fmla="*/ 0 60000 65536"/>
                </a:gdLst>
                <a:ahLst/>
                <a:cxnLst>
                  <a:cxn ang="T6">
                    <a:pos x="T0" y="T1"/>
                  </a:cxn>
                  <a:cxn ang="T7">
                    <a:pos x="T2" y="T3"/>
                  </a:cxn>
                  <a:cxn ang="T8">
                    <a:pos x="T4" y="T5"/>
                  </a:cxn>
                </a:cxnLst>
                <a:rect l="0" t="0" r="r" b="b"/>
                <a:pathLst>
                  <a:path w="350" h="150">
                    <a:moveTo>
                      <a:pt x="0" y="150"/>
                    </a:moveTo>
                    <a:lnTo>
                      <a:pt x="0" y="150"/>
                    </a:lnTo>
                    <a:lnTo>
                      <a:pt x="3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65" name="Freeform 370"/>
              <p:cNvSpPr>
                <a:spLocks/>
              </p:cNvSpPr>
              <p:nvPr/>
            </p:nvSpPr>
            <p:spPr bwMode="auto">
              <a:xfrm>
                <a:off x="1437" y="3314"/>
                <a:ext cx="7" cy="47"/>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0" y="0"/>
                    </a:moveTo>
                    <a:lnTo>
                      <a:pt x="0" y="0"/>
                    </a:lnTo>
                    <a:lnTo>
                      <a:pt x="2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66" name="Freeform 371"/>
              <p:cNvSpPr>
                <a:spLocks/>
              </p:cNvSpPr>
              <p:nvPr/>
            </p:nvSpPr>
            <p:spPr bwMode="auto">
              <a:xfrm>
                <a:off x="1922" y="2809"/>
                <a:ext cx="39" cy="27"/>
              </a:xfrm>
              <a:custGeom>
                <a:avLst/>
                <a:gdLst>
                  <a:gd name="T0" fmla="*/ 0 w 110"/>
                  <a:gd name="T1" fmla="*/ 0 h 80"/>
                  <a:gd name="T2" fmla="*/ 0 w 110"/>
                  <a:gd name="T3" fmla="*/ 0 h 80"/>
                  <a:gd name="T4" fmla="*/ 0 w 110"/>
                  <a:gd name="T5" fmla="*/ 0 h 80"/>
                  <a:gd name="T6" fmla="*/ 0 60000 65536"/>
                  <a:gd name="T7" fmla="*/ 0 60000 65536"/>
                  <a:gd name="T8" fmla="*/ 0 60000 65536"/>
                </a:gdLst>
                <a:ahLst/>
                <a:cxnLst>
                  <a:cxn ang="T6">
                    <a:pos x="T0" y="T1"/>
                  </a:cxn>
                  <a:cxn ang="T7">
                    <a:pos x="T2" y="T3"/>
                  </a:cxn>
                  <a:cxn ang="T8">
                    <a:pos x="T4" y="T5"/>
                  </a:cxn>
                </a:cxnLst>
                <a:rect l="0" t="0" r="r" b="b"/>
                <a:pathLst>
                  <a:path w="110" h="80">
                    <a:moveTo>
                      <a:pt x="110" y="80"/>
                    </a:moveTo>
                    <a:lnTo>
                      <a:pt x="110" y="8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67" name="Freeform 372"/>
              <p:cNvSpPr>
                <a:spLocks/>
              </p:cNvSpPr>
              <p:nvPr/>
            </p:nvSpPr>
            <p:spPr bwMode="auto">
              <a:xfrm>
                <a:off x="665" y="3702"/>
                <a:ext cx="10" cy="48"/>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0" y="0"/>
                    </a:moveTo>
                    <a:lnTo>
                      <a:pt x="0" y="0"/>
                    </a:lnTo>
                    <a:lnTo>
                      <a:pt x="3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68" name="Freeform 373"/>
              <p:cNvSpPr>
                <a:spLocks/>
              </p:cNvSpPr>
              <p:nvPr/>
            </p:nvSpPr>
            <p:spPr bwMode="auto">
              <a:xfrm>
                <a:off x="2237" y="3324"/>
                <a:ext cx="11" cy="48"/>
              </a:xfrm>
              <a:custGeom>
                <a:avLst/>
                <a:gdLst>
                  <a:gd name="T0" fmla="*/ 0 w 30"/>
                  <a:gd name="T1" fmla="*/ 0 h 140"/>
                  <a:gd name="T2" fmla="*/ 0 w 30"/>
                  <a:gd name="T3" fmla="*/ 0 h 140"/>
                  <a:gd name="T4" fmla="*/ 0 w 30"/>
                  <a:gd name="T5" fmla="*/ 0 h 140"/>
                  <a:gd name="T6" fmla="*/ 0 60000 65536"/>
                  <a:gd name="T7" fmla="*/ 0 60000 65536"/>
                  <a:gd name="T8" fmla="*/ 0 60000 65536"/>
                </a:gdLst>
                <a:ahLst/>
                <a:cxnLst>
                  <a:cxn ang="T6">
                    <a:pos x="T0" y="T1"/>
                  </a:cxn>
                  <a:cxn ang="T7">
                    <a:pos x="T2" y="T3"/>
                  </a:cxn>
                  <a:cxn ang="T8">
                    <a:pos x="T4" y="T5"/>
                  </a:cxn>
                </a:cxnLst>
                <a:rect l="0" t="0" r="r" b="b"/>
                <a:pathLst>
                  <a:path w="30" h="140">
                    <a:moveTo>
                      <a:pt x="30" y="0"/>
                    </a:moveTo>
                    <a:lnTo>
                      <a:pt x="30" y="0"/>
                    </a:lnTo>
                    <a:lnTo>
                      <a:pt x="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69" name="Freeform 374"/>
              <p:cNvSpPr>
                <a:spLocks/>
              </p:cNvSpPr>
              <p:nvPr/>
            </p:nvSpPr>
            <p:spPr bwMode="auto">
              <a:xfrm>
                <a:off x="1423" y="2468"/>
                <a:ext cx="53" cy="21"/>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0" y="0"/>
                    </a:moveTo>
                    <a:lnTo>
                      <a:pt x="0" y="0"/>
                    </a:lnTo>
                    <a:lnTo>
                      <a:pt x="15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70" name="Freeform 375"/>
              <p:cNvSpPr>
                <a:spLocks/>
              </p:cNvSpPr>
              <p:nvPr/>
            </p:nvSpPr>
            <p:spPr bwMode="auto">
              <a:xfrm>
                <a:off x="1500" y="1994"/>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0"/>
                    </a:moveTo>
                    <a:lnTo>
                      <a:pt x="0" y="0"/>
                    </a:lnTo>
                    <a:lnTo>
                      <a:pt x="10" y="1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71" name="Freeform 376"/>
              <p:cNvSpPr>
                <a:spLocks/>
              </p:cNvSpPr>
              <p:nvPr/>
            </p:nvSpPr>
            <p:spPr bwMode="auto">
              <a:xfrm>
                <a:off x="2513" y="2891"/>
                <a:ext cx="29" cy="41"/>
              </a:xfrm>
              <a:custGeom>
                <a:avLst/>
                <a:gdLst>
                  <a:gd name="T0" fmla="*/ 0 w 80"/>
                  <a:gd name="T1" fmla="*/ 0 h 120"/>
                  <a:gd name="T2" fmla="*/ 0 w 80"/>
                  <a:gd name="T3" fmla="*/ 0 h 120"/>
                  <a:gd name="T4" fmla="*/ 0 w 80"/>
                  <a:gd name="T5" fmla="*/ 0 h 120"/>
                  <a:gd name="T6" fmla="*/ 0 60000 65536"/>
                  <a:gd name="T7" fmla="*/ 0 60000 65536"/>
                  <a:gd name="T8" fmla="*/ 0 60000 65536"/>
                </a:gdLst>
                <a:ahLst/>
                <a:cxnLst>
                  <a:cxn ang="T6">
                    <a:pos x="T0" y="T1"/>
                  </a:cxn>
                  <a:cxn ang="T7">
                    <a:pos x="T2" y="T3"/>
                  </a:cxn>
                  <a:cxn ang="T8">
                    <a:pos x="T4" y="T5"/>
                  </a:cxn>
                </a:cxnLst>
                <a:rect l="0" t="0" r="r" b="b"/>
                <a:pathLst>
                  <a:path w="80" h="120">
                    <a:moveTo>
                      <a:pt x="0" y="0"/>
                    </a:moveTo>
                    <a:lnTo>
                      <a:pt x="0" y="0"/>
                    </a:lnTo>
                    <a:lnTo>
                      <a:pt x="8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72" name="Freeform 377"/>
              <p:cNvSpPr>
                <a:spLocks/>
              </p:cNvSpPr>
              <p:nvPr/>
            </p:nvSpPr>
            <p:spPr bwMode="auto">
              <a:xfrm>
                <a:off x="1125" y="3044"/>
                <a:ext cx="7" cy="41"/>
              </a:xfrm>
              <a:custGeom>
                <a:avLst/>
                <a:gdLst>
                  <a:gd name="T0" fmla="*/ 0 w 20"/>
                  <a:gd name="T1" fmla="*/ 0 h 120"/>
                  <a:gd name="T2" fmla="*/ 0 w 20"/>
                  <a:gd name="T3" fmla="*/ 0 h 120"/>
                  <a:gd name="T4" fmla="*/ 0 w 20"/>
                  <a:gd name="T5" fmla="*/ 0 h 120"/>
                  <a:gd name="T6" fmla="*/ 0 60000 65536"/>
                  <a:gd name="T7" fmla="*/ 0 60000 65536"/>
                  <a:gd name="T8" fmla="*/ 0 60000 65536"/>
                </a:gdLst>
                <a:ahLst/>
                <a:cxnLst>
                  <a:cxn ang="T6">
                    <a:pos x="T0" y="T1"/>
                  </a:cxn>
                  <a:cxn ang="T7">
                    <a:pos x="T2" y="T3"/>
                  </a:cxn>
                  <a:cxn ang="T8">
                    <a:pos x="T4" y="T5"/>
                  </a:cxn>
                </a:cxnLst>
                <a:rect l="0" t="0" r="r" b="b"/>
                <a:pathLst>
                  <a:path w="20" h="120">
                    <a:moveTo>
                      <a:pt x="0" y="0"/>
                    </a:moveTo>
                    <a:lnTo>
                      <a:pt x="0" y="0"/>
                    </a:lnTo>
                    <a:lnTo>
                      <a:pt x="20" y="1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73" name="Freeform 378"/>
              <p:cNvSpPr>
                <a:spLocks/>
              </p:cNvSpPr>
              <p:nvPr/>
            </p:nvSpPr>
            <p:spPr bwMode="auto">
              <a:xfrm>
                <a:off x="339" y="2673"/>
                <a:ext cx="49" cy="6"/>
              </a:xfrm>
              <a:custGeom>
                <a:avLst/>
                <a:gdLst>
                  <a:gd name="T0" fmla="*/ 0 w 140"/>
                  <a:gd name="T1" fmla="*/ 0 h 20"/>
                  <a:gd name="T2" fmla="*/ 0 w 140"/>
                  <a:gd name="T3" fmla="*/ 0 h 20"/>
                  <a:gd name="T4" fmla="*/ 0 w 140"/>
                  <a:gd name="T5" fmla="*/ 0 h 20"/>
                  <a:gd name="T6" fmla="*/ 0 60000 65536"/>
                  <a:gd name="T7" fmla="*/ 0 60000 65536"/>
                  <a:gd name="T8" fmla="*/ 0 60000 65536"/>
                </a:gdLst>
                <a:ahLst/>
                <a:cxnLst>
                  <a:cxn ang="T6">
                    <a:pos x="T0" y="T1"/>
                  </a:cxn>
                  <a:cxn ang="T7">
                    <a:pos x="T2" y="T3"/>
                  </a:cxn>
                  <a:cxn ang="T8">
                    <a:pos x="T4" y="T5"/>
                  </a:cxn>
                </a:cxnLst>
                <a:rect l="0" t="0" r="r" b="b"/>
                <a:pathLst>
                  <a:path w="140" h="20">
                    <a:moveTo>
                      <a:pt x="0" y="0"/>
                    </a:moveTo>
                    <a:lnTo>
                      <a:pt x="0" y="0"/>
                    </a:lnTo>
                    <a:lnTo>
                      <a:pt x="140" y="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74" name="Freeform 379"/>
              <p:cNvSpPr>
                <a:spLocks/>
              </p:cNvSpPr>
              <p:nvPr/>
            </p:nvSpPr>
            <p:spPr bwMode="auto">
              <a:xfrm>
                <a:off x="1107" y="3020"/>
                <a:ext cx="18" cy="24"/>
              </a:xfrm>
              <a:custGeom>
                <a:avLst/>
                <a:gdLst>
                  <a:gd name="T0" fmla="*/ 0 w 50"/>
                  <a:gd name="T1" fmla="*/ 0 h 70"/>
                  <a:gd name="T2" fmla="*/ 0 w 50"/>
                  <a:gd name="T3" fmla="*/ 0 h 70"/>
                  <a:gd name="T4" fmla="*/ 0 w 50"/>
                  <a:gd name="T5" fmla="*/ 0 h 70"/>
                  <a:gd name="T6" fmla="*/ 0 60000 65536"/>
                  <a:gd name="T7" fmla="*/ 0 60000 65536"/>
                  <a:gd name="T8" fmla="*/ 0 60000 65536"/>
                </a:gdLst>
                <a:ahLst/>
                <a:cxnLst>
                  <a:cxn ang="T6">
                    <a:pos x="T0" y="T1"/>
                  </a:cxn>
                  <a:cxn ang="T7">
                    <a:pos x="T2" y="T3"/>
                  </a:cxn>
                  <a:cxn ang="T8">
                    <a:pos x="T4" y="T5"/>
                  </a:cxn>
                </a:cxnLst>
                <a:rect l="0" t="0" r="r" b="b"/>
                <a:pathLst>
                  <a:path w="50" h="70">
                    <a:moveTo>
                      <a:pt x="50" y="70"/>
                    </a:moveTo>
                    <a:lnTo>
                      <a:pt x="50" y="7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75" name="Freeform 380"/>
              <p:cNvSpPr>
                <a:spLocks/>
              </p:cNvSpPr>
              <p:nvPr/>
            </p:nvSpPr>
            <p:spPr bwMode="auto">
              <a:xfrm>
                <a:off x="976" y="3020"/>
                <a:ext cx="131" cy="69"/>
              </a:xfrm>
              <a:custGeom>
                <a:avLst/>
                <a:gdLst>
                  <a:gd name="T0" fmla="*/ 0 w 370"/>
                  <a:gd name="T1" fmla="*/ 0 h 200"/>
                  <a:gd name="T2" fmla="*/ 0 w 370"/>
                  <a:gd name="T3" fmla="*/ 0 h 200"/>
                  <a:gd name="T4" fmla="*/ 0 w 370"/>
                  <a:gd name="T5" fmla="*/ 0 h 200"/>
                  <a:gd name="T6" fmla="*/ 0 60000 65536"/>
                  <a:gd name="T7" fmla="*/ 0 60000 65536"/>
                  <a:gd name="T8" fmla="*/ 0 60000 65536"/>
                </a:gdLst>
                <a:ahLst/>
                <a:cxnLst>
                  <a:cxn ang="T6">
                    <a:pos x="T0" y="T1"/>
                  </a:cxn>
                  <a:cxn ang="T7">
                    <a:pos x="T2" y="T3"/>
                  </a:cxn>
                  <a:cxn ang="T8">
                    <a:pos x="T4" y="T5"/>
                  </a:cxn>
                </a:cxnLst>
                <a:rect l="0" t="0" r="r" b="b"/>
                <a:pathLst>
                  <a:path w="370" h="200">
                    <a:moveTo>
                      <a:pt x="0" y="200"/>
                    </a:moveTo>
                    <a:lnTo>
                      <a:pt x="0" y="200"/>
                    </a:lnTo>
                    <a:lnTo>
                      <a:pt x="3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76" name="Freeform 381"/>
              <p:cNvSpPr>
                <a:spLocks/>
              </p:cNvSpPr>
              <p:nvPr/>
            </p:nvSpPr>
            <p:spPr bwMode="auto">
              <a:xfrm>
                <a:off x="849" y="1851"/>
                <a:ext cx="24" cy="27"/>
              </a:xfrm>
              <a:custGeom>
                <a:avLst/>
                <a:gdLst>
                  <a:gd name="T0" fmla="*/ 0 w 70"/>
                  <a:gd name="T1" fmla="*/ 0 h 80"/>
                  <a:gd name="T2" fmla="*/ 0 w 70"/>
                  <a:gd name="T3" fmla="*/ 0 h 80"/>
                  <a:gd name="T4" fmla="*/ 0 w 70"/>
                  <a:gd name="T5" fmla="*/ 0 h 80"/>
                  <a:gd name="T6" fmla="*/ 0 60000 65536"/>
                  <a:gd name="T7" fmla="*/ 0 60000 65536"/>
                  <a:gd name="T8" fmla="*/ 0 60000 65536"/>
                </a:gdLst>
                <a:ahLst/>
                <a:cxnLst>
                  <a:cxn ang="T6">
                    <a:pos x="T0" y="T1"/>
                  </a:cxn>
                  <a:cxn ang="T7">
                    <a:pos x="T2" y="T3"/>
                  </a:cxn>
                  <a:cxn ang="T8">
                    <a:pos x="T4" y="T5"/>
                  </a:cxn>
                </a:cxnLst>
                <a:rect l="0" t="0" r="r" b="b"/>
                <a:pathLst>
                  <a:path w="70" h="80">
                    <a:moveTo>
                      <a:pt x="0" y="0"/>
                    </a:moveTo>
                    <a:lnTo>
                      <a:pt x="0" y="0"/>
                    </a:lnTo>
                    <a:lnTo>
                      <a:pt x="7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77" name="Freeform 382"/>
              <p:cNvSpPr>
                <a:spLocks/>
              </p:cNvSpPr>
              <p:nvPr/>
            </p:nvSpPr>
            <p:spPr bwMode="auto">
              <a:xfrm>
                <a:off x="916" y="3228"/>
                <a:ext cx="39" cy="11"/>
              </a:xfrm>
              <a:custGeom>
                <a:avLst/>
                <a:gdLst>
                  <a:gd name="T0" fmla="*/ 0 w 111"/>
                  <a:gd name="T1" fmla="*/ 0 h 30"/>
                  <a:gd name="T2" fmla="*/ 0 w 111"/>
                  <a:gd name="T3" fmla="*/ 0 h 30"/>
                  <a:gd name="T4" fmla="*/ 0 w 111"/>
                  <a:gd name="T5" fmla="*/ 0 h 30"/>
                  <a:gd name="T6" fmla="*/ 0 60000 65536"/>
                  <a:gd name="T7" fmla="*/ 0 60000 65536"/>
                  <a:gd name="T8" fmla="*/ 0 60000 65536"/>
                </a:gdLst>
                <a:ahLst/>
                <a:cxnLst>
                  <a:cxn ang="T6">
                    <a:pos x="T0" y="T1"/>
                  </a:cxn>
                  <a:cxn ang="T7">
                    <a:pos x="T2" y="T3"/>
                  </a:cxn>
                  <a:cxn ang="T8">
                    <a:pos x="T4" y="T5"/>
                  </a:cxn>
                </a:cxnLst>
                <a:rect l="0" t="0" r="r" b="b"/>
                <a:pathLst>
                  <a:path w="111" h="30">
                    <a:moveTo>
                      <a:pt x="111" y="0"/>
                    </a:moveTo>
                    <a:lnTo>
                      <a:pt x="111" y="0"/>
                    </a:lnTo>
                    <a:lnTo>
                      <a:pt x="0" y="3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78" name="Freeform 383"/>
              <p:cNvSpPr>
                <a:spLocks/>
              </p:cNvSpPr>
              <p:nvPr/>
            </p:nvSpPr>
            <p:spPr bwMode="auto">
              <a:xfrm>
                <a:off x="1876" y="2543"/>
                <a:ext cx="42"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79" name="Freeform 384"/>
              <p:cNvSpPr>
                <a:spLocks/>
              </p:cNvSpPr>
              <p:nvPr/>
            </p:nvSpPr>
            <p:spPr bwMode="auto">
              <a:xfrm>
                <a:off x="1674" y="1742"/>
                <a:ext cx="53" cy="27"/>
              </a:xfrm>
              <a:custGeom>
                <a:avLst/>
                <a:gdLst>
                  <a:gd name="T0" fmla="*/ 0 w 150"/>
                  <a:gd name="T1" fmla="*/ 0 h 80"/>
                  <a:gd name="T2" fmla="*/ 0 w 150"/>
                  <a:gd name="T3" fmla="*/ 0 h 80"/>
                  <a:gd name="T4" fmla="*/ 0 w 150"/>
                  <a:gd name="T5" fmla="*/ 0 h 80"/>
                  <a:gd name="T6" fmla="*/ 0 60000 65536"/>
                  <a:gd name="T7" fmla="*/ 0 60000 65536"/>
                  <a:gd name="T8" fmla="*/ 0 60000 65536"/>
                </a:gdLst>
                <a:ahLst/>
                <a:cxnLst>
                  <a:cxn ang="T6">
                    <a:pos x="T0" y="T1"/>
                  </a:cxn>
                  <a:cxn ang="T7">
                    <a:pos x="T2" y="T3"/>
                  </a:cxn>
                  <a:cxn ang="T8">
                    <a:pos x="T4" y="T5"/>
                  </a:cxn>
                </a:cxnLst>
                <a:rect l="0" t="0" r="r" b="b"/>
                <a:pathLst>
                  <a:path w="150" h="80">
                    <a:moveTo>
                      <a:pt x="0" y="80"/>
                    </a:moveTo>
                    <a:lnTo>
                      <a:pt x="0" y="8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80" name="Freeform 385"/>
              <p:cNvSpPr>
                <a:spLocks/>
              </p:cNvSpPr>
              <p:nvPr/>
            </p:nvSpPr>
            <p:spPr bwMode="auto">
              <a:xfrm>
                <a:off x="2294" y="3218"/>
                <a:ext cx="56" cy="24"/>
              </a:xfrm>
              <a:custGeom>
                <a:avLst/>
                <a:gdLst>
                  <a:gd name="T0" fmla="*/ 0 w 160"/>
                  <a:gd name="T1" fmla="*/ 0 h 70"/>
                  <a:gd name="T2" fmla="*/ 0 w 160"/>
                  <a:gd name="T3" fmla="*/ 0 h 70"/>
                  <a:gd name="T4" fmla="*/ 0 w 160"/>
                  <a:gd name="T5" fmla="*/ 0 h 70"/>
                  <a:gd name="T6" fmla="*/ 0 60000 65536"/>
                  <a:gd name="T7" fmla="*/ 0 60000 65536"/>
                  <a:gd name="T8" fmla="*/ 0 60000 65536"/>
                </a:gdLst>
                <a:ahLst/>
                <a:cxnLst>
                  <a:cxn ang="T6">
                    <a:pos x="T0" y="T1"/>
                  </a:cxn>
                  <a:cxn ang="T7">
                    <a:pos x="T2" y="T3"/>
                  </a:cxn>
                  <a:cxn ang="T8">
                    <a:pos x="T4" y="T5"/>
                  </a:cxn>
                </a:cxnLst>
                <a:rect l="0" t="0" r="r" b="b"/>
                <a:pathLst>
                  <a:path w="160" h="70">
                    <a:moveTo>
                      <a:pt x="0" y="70"/>
                    </a:moveTo>
                    <a:lnTo>
                      <a:pt x="0" y="70"/>
                    </a:lnTo>
                    <a:lnTo>
                      <a:pt x="1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81" name="Freeform 386"/>
              <p:cNvSpPr>
                <a:spLocks/>
              </p:cNvSpPr>
              <p:nvPr/>
            </p:nvSpPr>
            <p:spPr bwMode="auto">
              <a:xfrm>
                <a:off x="353" y="2836"/>
                <a:ext cx="56" cy="4"/>
              </a:xfrm>
              <a:custGeom>
                <a:avLst/>
                <a:gdLst>
                  <a:gd name="T0" fmla="*/ 0 w 160"/>
                  <a:gd name="T1" fmla="*/ 0 h 10"/>
                  <a:gd name="T2" fmla="*/ 0 w 160"/>
                  <a:gd name="T3" fmla="*/ 0 h 10"/>
                  <a:gd name="T4" fmla="*/ 0 w 160"/>
                  <a:gd name="T5" fmla="*/ 0 h 10"/>
                  <a:gd name="T6" fmla="*/ 0 60000 65536"/>
                  <a:gd name="T7" fmla="*/ 0 60000 65536"/>
                  <a:gd name="T8" fmla="*/ 0 60000 65536"/>
                </a:gdLst>
                <a:ahLst/>
                <a:cxnLst>
                  <a:cxn ang="T6">
                    <a:pos x="T0" y="T1"/>
                  </a:cxn>
                  <a:cxn ang="T7">
                    <a:pos x="T2" y="T3"/>
                  </a:cxn>
                  <a:cxn ang="T8">
                    <a:pos x="T4" y="T5"/>
                  </a:cxn>
                </a:cxnLst>
                <a:rect l="0" t="0" r="r" b="b"/>
                <a:pathLst>
                  <a:path w="160" h="10">
                    <a:moveTo>
                      <a:pt x="0" y="0"/>
                    </a:moveTo>
                    <a:lnTo>
                      <a:pt x="0" y="0"/>
                    </a:lnTo>
                    <a:lnTo>
                      <a:pt x="16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82" name="Freeform 387"/>
              <p:cNvSpPr>
                <a:spLocks/>
              </p:cNvSpPr>
              <p:nvPr/>
            </p:nvSpPr>
            <p:spPr bwMode="auto">
              <a:xfrm>
                <a:off x="1469" y="2731"/>
                <a:ext cx="131" cy="143"/>
              </a:xfrm>
              <a:custGeom>
                <a:avLst/>
                <a:gdLst>
                  <a:gd name="T0" fmla="*/ 0 w 370"/>
                  <a:gd name="T1" fmla="*/ 0 h 420"/>
                  <a:gd name="T2" fmla="*/ 0 w 370"/>
                  <a:gd name="T3" fmla="*/ 0 h 420"/>
                  <a:gd name="T4" fmla="*/ 0 w 370"/>
                  <a:gd name="T5" fmla="*/ 0 h 420"/>
                  <a:gd name="T6" fmla="*/ 0 60000 65536"/>
                  <a:gd name="T7" fmla="*/ 0 60000 65536"/>
                  <a:gd name="T8" fmla="*/ 0 60000 65536"/>
                </a:gdLst>
                <a:ahLst/>
                <a:cxnLst>
                  <a:cxn ang="T6">
                    <a:pos x="T0" y="T1"/>
                  </a:cxn>
                  <a:cxn ang="T7">
                    <a:pos x="T2" y="T3"/>
                  </a:cxn>
                  <a:cxn ang="T8">
                    <a:pos x="T4" y="T5"/>
                  </a:cxn>
                </a:cxnLst>
                <a:rect l="0" t="0" r="r" b="b"/>
                <a:pathLst>
                  <a:path w="370" h="420">
                    <a:moveTo>
                      <a:pt x="370" y="0"/>
                    </a:moveTo>
                    <a:lnTo>
                      <a:pt x="370" y="0"/>
                    </a:lnTo>
                    <a:lnTo>
                      <a:pt x="0" y="42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83" name="Freeform 388"/>
              <p:cNvSpPr>
                <a:spLocks/>
              </p:cNvSpPr>
              <p:nvPr/>
            </p:nvSpPr>
            <p:spPr bwMode="auto">
              <a:xfrm>
                <a:off x="2170" y="3208"/>
                <a:ext cx="35" cy="14"/>
              </a:xfrm>
              <a:custGeom>
                <a:avLst/>
                <a:gdLst>
                  <a:gd name="T0" fmla="*/ 0 w 101"/>
                  <a:gd name="T1" fmla="*/ 0 h 40"/>
                  <a:gd name="T2" fmla="*/ 0 w 101"/>
                  <a:gd name="T3" fmla="*/ 0 h 40"/>
                  <a:gd name="T4" fmla="*/ 0 w 101"/>
                  <a:gd name="T5" fmla="*/ 0 h 40"/>
                  <a:gd name="T6" fmla="*/ 0 60000 65536"/>
                  <a:gd name="T7" fmla="*/ 0 60000 65536"/>
                  <a:gd name="T8" fmla="*/ 0 60000 65536"/>
                </a:gdLst>
                <a:ahLst/>
                <a:cxnLst>
                  <a:cxn ang="T6">
                    <a:pos x="T0" y="T1"/>
                  </a:cxn>
                  <a:cxn ang="T7">
                    <a:pos x="T2" y="T3"/>
                  </a:cxn>
                  <a:cxn ang="T8">
                    <a:pos x="T4" y="T5"/>
                  </a:cxn>
                </a:cxnLst>
                <a:rect l="0" t="0" r="r" b="b"/>
                <a:pathLst>
                  <a:path w="101" h="40">
                    <a:moveTo>
                      <a:pt x="0" y="0"/>
                    </a:moveTo>
                    <a:lnTo>
                      <a:pt x="0" y="0"/>
                    </a:lnTo>
                    <a:lnTo>
                      <a:pt x="101"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84" name="Freeform 389"/>
              <p:cNvSpPr>
                <a:spLocks/>
              </p:cNvSpPr>
              <p:nvPr/>
            </p:nvSpPr>
            <p:spPr bwMode="auto">
              <a:xfrm>
                <a:off x="1518" y="2437"/>
                <a:ext cx="53" cy="7"/>
              </a:xfrm>
              <a:custGeom>
                <a:avLst/>
                <a:gdLst>
                  <a:gd name="T0" fmla="*/ 0 w 150"/>
                  <a:gd name="T1" fmla="*/ 0 h 20"/>
                  <a:gd name="T2" fmla="*/ 0 w 150"/>
                  <a:gd name="T3" fmla="*/ 0 h 20"/>
                  <a:gd name="T4" fmla="*/ 0 w 150"/>
                  <a:gd name="T5" fmla="*/ 0 h 20"/>
                  <a:gd name="T6" fmla="*/ 0 60000 65536"/>
                  <a:gd name="T7" fmla="*/ 0 60000 65536"/>
                  <a:gd name="T8" fmla="*/ 0 60000 65536"/>
                </a:gdLst>
                <a:ahLst/>
                <a:cxnLst>
                  <a:cxn ang="T6">
                    <a:pos x="T0" y="T1"/>
                  </a:cxn>
                  <a:cxn ang="T7">
                    <a:pos x="T2" y="T3"/>
                  </a:cxn>
                  <a:cxn ang="T8">
                    <a:pos x="T4" y="T5"/>
                  </a:cxn>
                </a:cxnLst>
                <a:rect l="0" t="0" r="r" b="b"/>
                <a:pathLst>
                  <a:path w="150" h="20">
                    <a:moveTo>
                      <a:pt x="0" y="20"/>
                    </a:moveTo>
                    <a:lnTo>
                      <a:pt x="0" y="2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85" name="Freeform 390"/>
              <p:cNvSpPr>
                <a:spLocks/>
              </p:cNvSpPr>
              <p:nvPr/>
            </p:nvSpPr>
            <p:spPr bwMode="auto">
              <a:xfrm>
                <a:off x="569" y="3559"/>
                <a:ext cx="53" cy="17"/>
              </a:xfrm>
              <a:custGeom>
                <a:avLst/>
                <a:gdLst>
                  <a:gd name="T0" fmla="*/ 0 w 150"/>
                  <a:gd name="T1" fmla="*/ 0 h 50"/>
                  <a:gd name="T2" fmla="*/ 0 w 150"/>
                  <a:gd name="T3" fmla="*/ 0 h 50"/>
                  <a:gd name="T4" fmla="*/ 0 w 150"/>
                  <a:gd name="T5" fmla="*/ 0 h 50"/>
                  <a:gd name="T6" fmla="*/ 0 60000 65536"/>
                  <a:gd name="T7" fmla="*/ 0 60000 65536"/>
                  <a:gd name="T8" fmla="*/ 0 60000 65536"/>
                </a:gdLst>
                <a:ahLst/>
                <a:cxnLst>
                  <a:cxn ang="T6">
                    <a:pos x="T0" y="T1"/>
                  </a:cxn>
                  <a:cxn ang="T7">
                    <a:pos x="T2" y="T3"/>
                  </a:cxn>
                  <a:cxn ang="T8">
                    <a:pos x="T4" y="T5"/>
                  </a:cxn>
                </a:cxnLst>
                <a:rect l="0" t="0" r="r" b="b"/>
                <a:pathLst>
                  <a:path w="150" h="50">
                    <a:moveTo>
                      <a:pt x="0" y="50"/>
                    </a:moveTo>
                    <a:lnTo>
                      <a:pt x="0" y="5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86" name="Freeform 391"/>
              <p:cNvSpPr>
                <a:spLocks/>
              </p:cNvSpPr>
              <p:nvPr/>
            </p:nvSpPr>
            <p:spPr bwMode="auto">
              <a:xfrm>
                <a:off x="2273" y="3293"/>
                <a:ext cx="3" cy="58"/>
              </a:xfrm>
              <a:custGeom>
                <a:avLst/>
                <a:gdLst>
                  <a:gd name="T0" fmla="*/ 0 w 10"/>
                  <a:gd name="T1" fmla="*/ 0 h 170"/>
                  <a:gd name="T2" fmla="*/ 0 w 10"/>
                  <a:gd name="T3" fmla="*/ 0 h 170"/>
                  <a:gd name="T4" fmla="*/ 0 w 10"/>
                  <a:gd name="T5" fmla="*/ 0 h 170"/>
                  <a:gd name="T6" fmla="*/ 0 60000 65536"/>
                  <a:gd name="T7" fmla="*/ 0 60000 65536"/>
                  <a:gd name="T8" fmla="*/ 0 60000 65536"/>
                </a:gdLst>
                <a:ahLst/>
                <a:cxnLst>
                  <a:cxn ang="T6">
                    <a:pos x="T0" y="T1"/>
                  </a:cxn>
                  <a:cxn ang="T7">
                    <a:pos x="T2" y="T3"/>
                  </a:cxn>
                  <a:cxn ang="T8">
                    <a:pos x="T4" y="T5"/>
                  </a:cxn>
                </a:cxnLst>
                <a:rect l="0" t="0" r="r" b="b"/>
                <a:pathLst>
                  <a:path w="10" h="170">
                    <a:moveTo>
                      <a:pt x="0" y="0"/>
                    </a:moveTo>
                    <a:lnTo>
                      <a:pt x="0" y="0"/>
                    </a:lnTo>
                    <a:lnTo>
                      <a:pt x="10" y="1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87" name="Freeform 392"/>
              <p:cNvSpPr>
                <a:spLocks/>
              </p:cNvSpPr>
              <p:nvPr/>
            </p:nvSpPr>
            <p:spPr bwMode="auto">
              <a:xfrm>
                <a:off x="2106" y="3116"/>
                <a:ext cx="46" cy="85"/>
              </a:xfrm>
              <a:custGeom>
                <a:avLst/>
                <a:gdLst>
                  <a:gd name="T0" fmla="*/ 0 w 130"/>
                  <a:gd name="T1" fmla="*/ 0 h 250"/>
                  <a:gd name="T2" fmla="*/ 0 w 130"/>
                  <a:gd name="T3" fmla="*/ 0 h 250"/>
                  <a:gd name="T4" fmla="*/ 0 w 130"/>
                  <a:gd name="T5" fmla="*/ 0 h 250"/>
                  <a:gd name="T6" fmla="*/ 0 60000 65536"/>
                  <a:gd name="T7" fmla="*/ 0 60000 65536"/>
                  <a:gd name="T8" fmla="*/ 0 60000 65536"/>
                </a:gdLst>
                <a:ahLst/>
                <a:cxnLst>
                  <a:cxn ang="T6">
                    <a:pos x="T0" y="T1"/>
                  </a:cxn>
                  <a:cxn ang="T7">
                    <a:pos x="T2" y="T3"/>
                  </a:cxn>
                  <a:cxn ang="T8">
                    <a:pos x="T4" y="T5"/>
                  </a:cxn>
                </a:cxnLst>
                <a:rect l="0" t="0" r="r" b="b"/>
                <a:pathLst>
                  <a:path w="130" h="250">
                    <a:moveTo>
                      <a:pt x="130" y="0"/>
                    </a:moveTo>
                    <a:lnTo>
                      <a:pt x="130" y="0"/>
                    </a:lnTo>
                    <a:lnTo>
                      <a:pt x="0" y="2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88" name="Freeform 393"/>
              <p:cNvSpPr>
                <a:spLocks/>
              </p:cNvSpPr>
              <p:nvPr/>
            </p:nvSpPr>
            <p:spPr bwMode="auto">
              <a:xfrm>
                <a:off x="1918" y="2543"/>
                <a:ext cx="43" cy="17"/>
              </a:xfrm>
              <a:custGeom>
                <a:avLst/>
                <a:gdLst>
                  <a:gd name="T0" fmla="*/ 0 w 120"/>
                  <a:gd name="T1" fmla="*/ 0 h 50"/>
                  <a:gd name="T2" fmla="*/ 0 w 120"/>
                  <a:gd name="T3" fmla="*/ 0 h 50"/>
                  <a:gd name="T4" fmla="*/ 0 w 120"/>
                  <a:gd name="T5" fmla="*/ 0 h 50"/>
                  <a:gd name="T6" fmla="*/ 0 60000 65536"/>
                  <a:gd name="T7" fmla="*/ 0 60000 65536"/>
                  <a:gd name="T8" fmla="*/ 0 60000 65536"/>
                </a:gdLst>
                <a:ahLst/>
                <a:cxnLst>
                  <a:cxn ang="T6">
                    <a:pos x="T0" y="T1"/>
                  </a:cxn>
                  <a:cxn ang="T7">
                    <a:pos x="T2" y="T3"/>
                  </a:cxn>
                  <a:cxn ang="T8">
                    <a:pos x="T4" y="T5"/>
                  </a:cxn>
                </a:cxnLst>
                <a:rect l="0" t="0" r="r" b="b"/>
                <a:pathLst>
                  <a:path w="120" h="50">
                    <a:moveTo>
                      <a:pt x="0" y="0"/>
                    </a:moveTo>
                    <a:lnTo>
                      <a:pt x="0" y="0"/>
                    </a:lnTo>
                    <a:lnTo>
                      <a:pt x="120" y="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89" name="Freeform 394"/>
              <p:cNvSpPr>
                <a:spLocks/>
              </p:cNvSpPr>
              <p:nvPr/>
            </p:nvSpPr>
            <p:spPr bwMode="auto">
              <a:xfrm>
                <a:off x="1600" y="2731"/>
                <a:ext cx="63" cy="20"/>
              </a:xfrm>
              <a:custGeom>
                <a:avLst/>
                <a:gdLst>
                  <a:gd name="T0" fmla="*/ 0 w 180"/>
                  <a:gd name="T1" fmla="*/ 0 h 60"/>
                  <a:gd name="T2" fmla="*/ 0 w 180"/>
                  <a:gd name="T3" fmla="*/ 0 h 60"/>
                  <a:gd name="T4" fmla="*/ 0 w 180"/>
                  <a:gd name="T5" fmla="*/ 0 h 60"/>
                  <a:gd name="T6" fmla="*/ 0 60000 65536"/>
                  <a:gd name="T7" fmla="*/ 0 60000 65536"/>
                  <a:gd name="T8" fmla="*/ 0 60000 65536"/>
                </a:gdLst>
                <a:ahLst/>
                <a:cxnLst>
                  <a:cxn ang="T6">
                    <a:pos x="T0" y="T1"/>
                  </a:cxn>
                  <a:cxn ang="T7">
                    <a:pos x="T2" y="T3"/>
                  </a:cxn>
                  <a:cxn ang="T8">
                    <a:pos x="T4" y="T5"/>
                  </a:cxn>
                </a:cxnLst>
                <a:rect l="0" t="0" r="r" b="b"/>
                <a:pathLst>
                  <a:path w="180" h="60">
                    <a:moveTo>
                      <a:pt x="0" y="0"/>
                    </a:moveTo>
                    <a:lnTo>
                      <a:pt x="0" y="0"/>
                    </a:lnTo>
                    <a:lnTo>
                      <a:pt x="180" y="6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90" name="Freeform 395"/>
              <p:cNvSpPr>
                <a:spLocks/>
              </p:cNvSpPr>
              <p:nvPr/>
            </p:nvSpPr>
            <p:spPr bwMode="auto">
              <a:xfrm>
                <a:off x="980" y="1871"/>
                <a:ext cx="209" cy="35"/>
              </a:xfrm>
              <a:custGeom>
                <a:avLst/>
                <a:gdLst>
                  <a:gd name="T0" fmla="*/ 0 w 590"/>
                  <a:gd name="T1" fmla="*/ 0 h 100"/>
                  <a:gd name="T2" fmla="*/ 0 w 590"/>
                  <a:gd name="T3" fmla="*/ 0 h 100"/>
                  <a:gd name="T4" fmla="*/ 0 w 590"/>
                  <a:gd name="T5" fmla="*/ 0 h 100"/>
                  <a:gd name="T6" fmla="*/ 0 60000 65536"/>
                  <a:gd name="T7" fmla="*/ 0 60000 65536"/>
                  <a:gd name="T8" fmla="*/ 0 60000 65536"/>
                </a:gdLst>
                <a:ahLst/>
                <a:cxnLst>
                  <a:cxn ang="T6">
                    <a:pos x="T0" y="T1"/>
                  </a:cxn>
                  <a:cxn ang="T7">
                    <a:pos x="T2" y="T3"/>
                  </a:cxn>
                  <a:cxn ang="T8">
                    <a:pos x="T4" y="T5"/>
                  </a:cxn>
                </a:cxnLst>
                <a:rect l="0" t="0" r="r" b="b"/>
                <a:pathLst>
                  <a:path w="590" h="100">
                    <a:moveTo>
                      <a:pt x="590" y="0"/>
                    </a:moveTo>
                    <a:lnTo>
                      <a:pt x="59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91" name="Freeform 396"/>
              <p:cNvSpPr>
                <a:spLocks/>
              </p:cNvSpPr>
              <p:nvPr/>
            </p:nvSpPr>
            <p:spPr bwMode="auto">
              <a:xfrm>
                <a:off x="962" y="1752"/>
                <a:ext cx="28" cy="21"/>
              </a:xfrm>
              <a:custGeom>
                <a:avLst/>
                <a:gdLst>
                  <a:gd name="T0" fmla="*/ 0 w 80"/>
                  <a:gd name="T1" fmla="*/ 0 h 60"/>
                  <a:gd name="T2" fmla="*/ 0 w 80"/>
                  <a:gd name="T3" fmla="*/ 0 h 60"/>
                  <a:gd name="T4" fmla="*/ 0 w 80"/>
                  <a:gd name="T5" fmla="*/ 0 h 60"/>
                  <a:gd name="T6" fmla="*/ 0 60000 65536"/>
                  <a:gd name="T7" fmla="*/ 0 60000 65536"/>
                  <a:gd name="T8" fmla="*/ 0 60000 65536"/>
                </a:gdLst>
                <a:ahLst/>
                <a:cxnLst>
                  <a:cxn ang="T6">
                    <a:pos x="T0" y="T1"/>
                  </a:cxn>
                  <a:cxn ang="T7">
                    <a:pos x="T2" y="T3"/>
                  </a:cxn>
                  <a:cxn ang="T8">
                    <a:pos x="T4" y="T5"/>
                  </a:cxn>
                </a:cxnLst>
                <a:rect l="0" t="0" r="r" b="b"/>
                <a:pathLst>
                  <a:path w="80" h="60">
                    <a:moveTo>
                      <a:pt x="0" y="60"/>
                    </a:moveTo>
                    <a:lnTo>
                      <a:pt x="0" y="6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92" name="Freeform 397"/>
              <p:cNvSpPr>
                <a:spLocks/>
              </p:cNvSpPr>
              <p:nvPr/>
            </p:nvSpPr>
            <p:spPr bwMode="auto">
              <a:xfrm>
                <a:off x="424" y="3576"/>
                <a:ext cx="145" cy="38"/>
              </a:xfrm>
              <a:custGeom>
                <a:avLst/>
                <a:gdLst>
                  <a:gd name="T0" fmla="*/ 0 w 411"/>
                  <a:gd name="T1" fmla="*/ 0 h 110"/>
                  <a:gd name="T2" fmla="*/ 0 w 411"/>
                  <a:gd name="T3" fmla="*/ 0 h 110"/>
                  <a:gd name="T4" fmla="*/ 0 w 411"/>
                  <a:gd name="T5" fmla="*/ 0 h 110"/>
                  <a:gd name="T6" fmla="*/ 0 60000 65536"/>
                  <a:gd name="T7" fmla="*/ 0 60000 65536"/>
                  <a:gd name="T8" fmla="*/ 0 60000 65536"/>
                </a:gdLst>
                <a:ahLst/>
                <a:cxnLst>
                  <a:cxn ang="T6">
                    <a:pos x="T0" y="T1"/>
                  </a:cxn>
                  <a:cxn ang="T7">
                    <a:pos x="T2" y="T3"/>
                  </a:cxn>
                  <a:cxn ang="T8">
                    <a:pos x="T4" y="T5"/>
                  </a:cxn>
                </a:cxnLst>
                <a:rect l="0" t="0" r="r" b="b"/>
                <a:pathLst>
                  <a:path w="411" h="110">
                    <a:moveTo>
                      <a:pt x="411" y="0"/>
                    </a:moveTo>
                    <a:lnTo>
                      <a:pt x="411" y="0"/>
                    </a:lnTo>
                    <a:lnTo>
                      <a:pt x="0" y="1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93" name="Freeform 398"/>
              <p:cNvSpPr>
                <a:spLocks/>
              </p:cNvSpPr>
              <p:nvPr/>
            </p:nvSpPr>
            <p:spPr bwMode="auto">
              <a:xfrm>
                <a:off x="1472" y="2379"/>
                <a:ext cx="14" cy="52"/>
              </a:xfrm>
              <a:custGeom>
                <a:avLst/>
                <a:gdLst>
                  <a:gd name="T0" fmla="*/ 0 w 40"/>
                  <a:gd name="T1" fmla="*/ 0 h 150"/>
                  <a:gd name="T2" fmla="*/ 0 w 40"/>
                  <a:gd name="T3" fmla="*/ 0 h 150"/>
                  <a:gd name="T4" fmla="*/ 0 w 40"/>
                  <a:gd name="T5" fmla="*/ 0 h 150"/>
                  <a:gd name="T6" fmla="*/ 0 60000 65536"/>
                  <a:gd name="T7" fmla="*/ 0 60000 65536"/>
                  <a:gd name="T8" fmla="*/ 0 60000 65536"/>
                </a:gdLst>
                <a:ahLst/>
                <a:cxnLst>
                  <a:cxn ang="T6">
                    <a:pos x="T0" y="T1"/>
                  </a:cxn>
                  <a:cxn ang="T7">
                    <a:pos x="T2" y="T3"/>
                  </a:cxn>
                  <a:cxn ang="T8">
                    <a:pos x="T4" y="T5"/>
                  </a:cxn>
                </a:cxnLst>
                <a:rect l="0" t="0" r="r" b="b"/>
                <a:pathLst>
                  <a:path w="40" h="150">
                    <a:moveTo>
                      <a:pt x="40" y="150"/>
                    </a:moveTo>
                    <a:lnTo>
                      <a:pt x="40" y="15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94" name="Freeform 399"/>
              <p:cNvSpPr>
                <a:spLocks/>
              </p:cNvSpPr>
              <p:nvPr/>
            </p:nvSpPr>
            <p:spPr bwMode="auto">
              <a:xfrm>
                <a:off x="1826" y="2864"/>
                <a:ext cx="92" cy="211"/>
              </a:xfrm>
              <a:custGeom>
                <a:avLst/>
                <a:gdLst>
                  <a:gd name="T0" fmla="*/ 0 w 260"/>
                  <a:gd name="T1" fmla="*/ 0 h 620"/>
                  <a:gd name="T2" fmla="*/ 0 w 260"/>
                  <a:gd name="T3" fmla="*/ 0 h 620"/>
                  <a:gd name="T4" fmla="*/ 0 w 260"/>
                  <a:gd name="T5" fmla="*/ 0 h 620"/>
                  <a:gd name="T6" fmla="*/ 0 60000 65536"/>
                  <a:gd name="T7" fmla="*/ 0 60000 65536"/>
                  <a:gd name="T8" fmla="*/ 0 60000 65536"/>
                </a:gdLst>
                <a:ahLst/>
                <a:cxnLst>
                  <a:cxn ang="T6">
                    <a:pos x="T0" y="T1"/>
                  </a:cxn>
                  <a:cxn ang="T7">
                    <a:pos x="T2" y="T3"/>
                  </a:cxn>
                  <a:cxn ang="T8">
                    <a:pos x="T4" y="T5"/>
                  </a:cxn>
                </a:cxnLst>
                <a:rect l="0" t="0" r="r" b="b"/>
                <a:pathLst>
                  <a:path w="260" h="620">
                    <a:moveTo>
                      <a:pt x="260" y="620"/>
                    </a:moveTo>
                    <a:lnTo>
                      <a:pt x="260" y="6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95" name="Freeform 400"/>
              <p:cNvSpPr>
                <a:spLocks/>
              </p:cNvSpPr>
              <p:nvPr/>
            </p:nvSpPr>
            <p:spPr bwMode="auto">
              <a:xfrm>
                <a:off x="1805" y="2864"/>
                <a:ext cx="21" cy="40"/>
              </a:xfrm>
              <a:custGeom>
                <a:avLst/>
                <a:gdLst>
                  <a:gd name="T0" fmla="*/ 0 w 60"/>
                  <a:gd name="T1" fmla="*/ 0 h 120"/>
                  <a:gd name="T2" fmla="*/ 0 w 60"/>
                  <a:gd name="T3" fmla="*/ 0 h 120"/>
                  <a:gd name="T4" fmla="*/ 0 w 60"/>
                  <a:gd name="T5" fmla="*/ 0 h 120"/>
                  <a:gd name="T6" fmla="*/ 0 60000 65536"/>
                  <a:gd name="T7" fmla="*/ 0 60000 65536"/>
                  <a:gd name="T8" fmla="*/ 0 60000 65536"/>
                </a:gdLst>
                <a:ahLst/>
                <a:cxnLst>
                  <a:cxn ang="T6">
                    <a:pos x="T0" y="T1"/>
                  </a:cxn>
                  <a:cxn ang="T7">
                    <a:pos x="T2" y="T3"/>
                  </a:cxn>
                  <a:cxn ang="T8">
                    <a:pos x="T4" y="T5"/>
                  </a:cxn>
                </a:cxnLst>
                <a:rect l="0" t="0" r="r" b="b"/>
                <a:pathLst>
                  <a:path w="60" h="120">
                    <a:moveTo>
                      <a:pt x="0" y="120"/>
                    </a:moveTo>
                    <a:lnTo>
                      <a:pt x="0" y="120"/>
                    </a:lnTo>
                    <a:lnTo>
                      <a:pt x="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96" name="Freeform 401"/>
              <p:cNvSpPr>
                <a:spLocks/>
              </p:cNvSpPr>
              <p:nvPr/>
            </p:nvSpPr>
            <p:spPr bwMode="auto">
              <a:xfrm>
                <a:off x="792" y="2628"/>
                <a:ext cx="645" cy="79"/>
              </a:xfrm>
              <a:custGeom>
                <a:avLst/>
                <a:gdLst>
                  <a:gd name="T0" fmla="*/ 0 w 1822"/>
                  <a:gd name="T1" fmla="*/ 0 h 230"/>
                  <a:gd name="T2" fmla="*/ 0 w 1822"/>
                  <a:gd name="T3" fmla="*/ 0 h 230"/>
                  <a:gd name="T4" fmla="*/ 0 w 1822"/>
                  <a:gd name="T5" fmla="*/ 0 h 230"/>
                  <a:gd name="T6" fmla="*/ 0 60000 65536"/>
                  <a:gd name="T7" fmla="*/ 0 60000 65536"/>
                  <a:gd name="T8" fmla="*/ 0 60000 65536"/>
                </a:gdLst>
                <a:ahLst/>
                <a:cxnLst>
                  <a:cxn ang="T6">
                    <a:pos x="T0" y="T1"/>
                  </a:cxn>
                  <a:cxn ang="T7">
                    <a:pos x="T2" y="T3"/>
                  </a:cxn>
                  <a:cxn ang="T8">
                    <a:pos x="T4" y="T5"/>
                  </a:cxn>
                </a:cxnLst>
                <a:rect l="0" t="0" r="r" b="b"/>
                <a:pathLst>
                  <a:path w="1822" h="230">
                    <a:moveTo>
                      <a:pt x="0" y="230"/>
                    </a:moveTo>
                    <a:lnTo>
                      <a:pt x="0" y="230"/>
                    </a:lnTo>
                    <a:lnTo>
                      <a:pt x="1822"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97" name="Freeform 402"/>
              <p:cNvSpPr>
                <a:spLocks/>
              </p:cNvSpPr>
              <p:nvPr/>
            </p:nvSpPr>
            <p:spPr bwMode="auto">
              <a:xfrm>
                <a:off x="1918" y="2543"/>
                <a:ext cx="25" cy="48"/>
              </a:xfrm>
              <a:custGeom>
                <a:avLst/>
                <a:gdLst>
                  <a:gd name="T0" fmla="*/ 0 w 70"/>
                  <a:gd name="T1" fmla="*/ 0 h 140"/>
                  <a:gd name="T2" fmla="*/ 0 w 70"/>
                  <a:gd name="T3" fmla="*/ 0 h 140"/>
                  <a:gd name="T4" fmla="*/ 0 w 70"/>
                  <a:gd name="T5" fmla="*/ 0 h 140"/>
                  <a:gd name="T6" fmla="*/ 0 60000 65536"/>
                  <a:gd name="T7" fmla="*/ 0 60000 65536"/>
                  <a:gd name="T8" fmla="*/ 0 60000 65536"/>
                </a:gdLst>
                <a:ahLst/>
                <a:cxnLst>
                  <a:cxn ang="T6">
                    <a:pos x="T0" y="T1"/>
                  </a:cxn>
                  <a:cxn ang="T7">
                    <a:pos x="T2" y="T3"/>
                  </a:cxn>
                  <a:cxn ang="T8">
                    <a:pos x="T4" y="T5"/>
                  </a:cxn>
                </a:cxnLst>
                <a:rect l="0" t="0" r="r" b="b"/>
                <a:pathLst>
                  <a:path w="70" h="140">
                    <a:moveTo>
                      <a:pt x="0" y="0"/>
                    </a:moveTo>
                    <a:lnTo>
                      <a:pt x="0" y="0"/>
                    </a:lnTo>
                    <a:lnTo>
                      <a:pt x="70" y="1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98" name="Freeform 403"/>
              <p:cNvSpPr>
                <a:spLocks/>
              </p:cNvSpPr>
              <p:nvPr/>
            </p:nvSpPr>
            <p:spPr bwMode="auto">
              <a:xfrm>
                <a:off x="959" y="1619"/>
                <a:ext cx="39" cy="44"/>
              </a:xfrm>
              <a:custGeom>
                <a:avLst/>
                <a:gdLst>
                  <a:gd name="T0" fmla="*/ 0 w 110"/>
                  <a:gd name="T1" fmla="*/ 0 h 130"/>
                  <a:gd name="T2" fmla="*/ 0 w 110"/>
                  <a:gd name="T3" fmla="*/ 0 h 130"/>
                  <a:gd name="T4" fmla="*/ 0 w 110"/>
                  <a:gd name="T5" fmla="*/ 0 h 130"/>
                  <a:gd name="T6" fmla="*/ 0 60000 65536"/>
                  <a:gd name="T7" fmla="*/ 0 60000 65536"/>
                  <a:gd name="T8" fmla="*/ 0 60000 65536"/>
                </a:gdLst>
                <a:ahLst/>
                <a:cxnLst>
                  <a:cxn ang="T6">
                    <a:pos x="T0" y="T1"/>
                  </a:cxn>
                  <a:cxn ang="T7">
                    <a:pos x="T2" y="T3"/>
                  </a:cxn>
                  <a:cxn ang="T8">
                    <a:pos x="T4" y="T5"/>
                  </a:cxn>
                </a:cxnLst>
                <a:rect l="0" t="0" r="r" b="b"/>
                <a:pathLst>
                  <a:path w="110" h="130">
                    <a:moveTo>
                      <a:pt x="0" y="130"/>
                    </a:moveTo>
                    <a:lnTo>
                      <a:pt x="0" y="130"/>
                    </a:lnTo>
                    <a:lnTo>
                      <a:pt x="1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199" name="Freeform 404"/>
              <p:cNvSpPr>
                <a:spLocks/>
              </p:cNvSpPr>
              <p:nvPr/>
            </p:nvSpPr>
            <p:spPr bwMode="auto">
              <a:xfrm>
                <a:off x="675" y="1513"/>
                <a:ext cx="7" cy="52"/>
              </a:xfrm>
              <a:custGeom>
                <a:avLst/>
                <a:gdLst>
                  <a:gd name="T0" fmla="*/ 0 w 20"/>
                  <a:gd name="T1" fmla="*/ 0 h 150"/>
                  <a:gd name="T2" fmla="*/ 0 w 20"/>
                  <a:gd name="T3" fmla="*/ 0 h 150"/>
                  <a:gd name="T4" fmla="*/ 0 w 20"/>
                  <a:gd name="T5" fmla="*/ 0 h 150"/>
                  <a:gd name="T6" fmla="*/ 0 60000 65536"/>
                  <a:gd name="T7" fmla="*/ 0 60000 65536"/>
                  <a:gd name="T8" fmla="*/ 0 60000 65536"/>
                </a:gdLst>
                <a:ahLst/>
                <a:cxnLst>
                  <a:cxn ang="T6">
                    <a:pos x="T0" y="T1"/>
                  </a:cxn>
                  <a:cxn ang="T7">
                    <a:pos x="T2" y="T3"/>
                  </a:cxn>
                  <a:cxn ang="T8">
                    <a:pos x="T4" y="T5"/>
                  </a:cxn>
                </a:cxnLst>
                <a:rect l="0" t="0" r="r" b="b"/>
                <a:pathLst>
                  <a:path w="20" h="150">
                    <a:moveTo>
                      <a:pt x="20" y="0"/>
                    </a:moveTo>
                    <a:lnTo>
                      <a:pt x="2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220200" name="Freeform 405"/>
              <p:cNvSpPr>
                <a:spLocks/>
              </p:cNvSpPr>
              <p:nvPr/>
            </p:nvSpPr>
            <p:spPr bwMode="auto">
              <a:xfrm>
                <a:off x="629" y="1541"/>
                <a:ext cx="46" cy="24"/>
              </a:xfrm>
              <a:custGeom>
                <a:avLst/>
                <a:gdLst>
                  <a:gd name="T0" fmla="*/ 0 w 130"/>
                  <a:gd name="T1" fmla="*/ 0 h 70"/>
                  <a:gd name="T2" fmla="*/ 0 w 130"/>
                  <a:gd name="T3" fmla="*/ 0 h 70"/>
                  <a:gd name="T4" fmla="*/ 0 w 130"/>
                  <a:gd name="T5" fmla="*/ 0 h 70"/>
                  <a:gd name="T6" fmla="*/ 0 60000 65536"/>
                  <a:gd name="T7" fmla="*/ 0 60000 65536"/>
                  <a:gd name="T8" fmla="*/ 0 60000 65536"/>
                </a:gdLst>
                <a:ahLst/>
                <a:cxnLst>
                  <a:cxn ang="T6">
                    <a:pos x="T0" y="T1"/>
                  </a:cxn>
                  <a:cxn ang="T7">
                    <a:pos x="T2" y="T3"/>
                  </a:cxn>
                  <a:cxn ang="T8">
                    <a:pos x="T4" y="T5"/>
                  </a:cxn>
                </a:cxnLst>
                <a:rect l="0" t="0" r="r" b="b"/>
                <a:pathLst>
                  <a:path w="130" h="70">
                    <a:moveTo>
                      <a:pt x="0" y="0"/>
                    </a:moveTo>
                    <a:lnTo>
                      <a:pt x="0" y="0"/>
                    </a:lnTo>
                    <a:lnTo>
                      <a:pt x="130" y="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grpSp>
        <p:grpSp>
          <p:nvGrpSpPr>
            <p:cNvPr id="78862" name="Group 607"/>
            <p:cNvGrpSpPr>
              <a:grpSpLocks/>
            </p:cNvGrpSpPr>
            <p:nvPr/>
          </p:nvGrpSpPr>
          <p:grpSpPr bwMode="auto">
            <a:xfrm>
              <a:off x="138" y="1360"/>
              <a:ext cx="2735" cy="2468"/>
              <a:chOff x="138" y="1360"/>
              <a:chExt cx="2735" cy="2468"/>
            </a:xfrm>
          </p:grpSpPr>
          <p:sp>
            <p:nvSpPr>
              <p:cNvPr id="79513" name="Freeform 407"/>
              <p:cNvSpPr>
                <a:spLocks/>
              </p:cNvSpPr>
              <p:nvPr/>
            </p:nvSpPr>
            <p:spPr bwMode="auto">
              <a:xfrm>
                <a:off x="2170" y="3208"/>
                <a:ext cx="11" cy="61"/>
              </a:xfrm>
              <a:custGeom>
                <a:avLst/>
                <a:gdLst>
                  <a:gd name="T0" fmla="*/ 0 w 31"/>
                  <a:gd name="T1" fmla="*/ 0 h 180"/>
                  <a:gd name="T2" fmla="*/ 0 w 31"/>
                  <a:gd name="T3" fmla="*/ 0 h 180"/>
                  <a:gd name="T4" fmla="*/ 0 w 31"/>
                  <a:gd name="T5" fmla="*/ 0 h 180"/>
                  <a:gd name="T6" fmla="*/ 0 60000 65536"/>
                  <a:gd name="T7" fmla="*/ 0 60000 65536"/>
                  <a:gd name="T8" fmla="*/ 0 60000 65536"/>
                </a:gdLst>
                <a:ahLst/>
                <a:cxnLst>
                  <a:cxn ang="T6">
                    <a:pos x="T0" y="T1"/>
                  </a:cxn>
                  <a:cxn ang="T7">
                    <a:pos x="T2" y="T3"/>
                  </a:cxn>
                  <a:cxn ang="T8">
                    <a:pos x="T4" y="T5"/>
                  </a:cxn>
                </a:cxnLst>
                <a:rect l="0" t="0" r="r" b="b"/>
                <a:pathLst>
                  <a:path w="31" h="180">
                    <a:moveTo>
                      <a:pt x="0" y="0"/>
                    </a:moveTo>
                    <a:lnTo>
                      <a:pt x="0" y="0"/>
                    </a:lnTo>
                    <a:lnTo>
                      <a:pt x="31" y="1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14" name="Freeform 408"/>
              <p:cNvSpPr>
                <a:spLocks/>
              </p:cNvSpPr>
              <p:nvPr/>
            </p:nvSpPr>
            <p:spPr bwMode="auto">
              <a:xfrm>
                <a:off x="2177" y="3269"/>
                <a:ext cx="4" cy="55"/>
              </a:xfrm>
              <a:custGeom>
                <a:avLst/>
                <a:gdLst>
                  <a:gd name="T0" fmla="*/ 0 w 10"/>
                  <a:gd name="T1" fmla="*/ 0 h 160"/>
                  <a:gd name="T2" fmla="*/ 0 w 10"/>
                  <a:gd name="T3" fmla="*/ 0 h 160"/>
                  <a:gd name="T4" fmla="*/ 0 w 10"/>
                  <a:gd name="T5" fmla="*/ 0 h 160"/>
                  <a:gd name="T6" fmla="*/ 0 60000 65536"/>
                  <a:gd name="T7" fmla="*/ 0 60000 65536"/>
                  <a:gd name="T8" fmla="*/ 0 60000 65536"/>
                </a:gdLst>
                <a:ahLst/>
                <a:cxnLst>
                  <a:cxn ang="T6">
                    <a:pos x="T0" y="T1"/>
                  </a:cxn>
                  <a:cxn ang="T7">
                    <a:pos x="T2" y="T3"/>
                  </a:cxn>
                  <a:cxn ang="T8">
                    <a:pos x="T4" y="T5"/>
                  </a:cxn>
                </a:cxnLst>
                <a:rect l="0" t="0" r="r" b="b"/>
                <a:pathLst>
                  <a:path w="10" h="160">
                    <a:moveTo>
                      <a:pt x="0" y="160"/>
                    </a:moveTo>
                    <a:lnTo>
                      <a:pt x="0" y="160"/>
                    </a:lnTo>
                    <a:lnTo>
                      <a:pt x="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15" name="Freeform 409"/>
              <p:cNvSpPr>
                <a:spLocks/>
              </p:cNvSpPr>
              <p:nvPr/>
            </p:nvSpPr>
            <p:spPr bwMode="auto">
              <a:xfrm>
                <a:off x="1196" y="2410"/>
                <a:ext cx="60" cy="4"/>
              </a:xfrm>
              <a:custGeom>
                <a:avLst/>
                <a:gdLst>
                  <a:gd name="T0" fmla="*/ 0 w 170"/>
                  <a:gd name="T1" fmla="*/ 0 h 10"/>
                  <a:gd name="T2" fmla="*/ 0 w 170"/>
                  <a:gd name="T3" fmla="*/ 0 h 10"/>
                  <a:gd name="T4" fmla="*/ 0 w 170"/>
                  <a:gd name="T5" fmla="*/ 0 h 10"/>
                  <a:gd name="T6" fmla="*/ 0 60000 65536"/>
                  <a:gd name="T7" fmla="*/ 0 60000 65536"/>
                  <a:gd name="T8" fmla="*/ 0 60000 65536"/>
                </a:gdLst>
                <a:ahLst/>
                <a:cxnLst>
                  <a:cxn ang="T6">
                    <a:pos x="T0" y="T1"/>
                  </a:cxn>
                  <a:cxn ang="T7">
                    <a:pos x="T2" y="T3"/>
                  </a:cxn>
                  <a:cxn ang="T8">
                    <a:pos x="T4" y="T5"/>
                  </a:cxn>
                </a:cxnLst>
                <a:rect l="0" t="0" r="r" b="b"/>
                <a:pathLst>
                  <a:path w="170" h="10">
                    <a:moveTo>
                      <a:pt x="170" y="0"/>
                    </a:moveTo>
                    <a:lnTo>
                      <a:pt x="170" y="0"/>
                    </a:lnTo>
                    <a:lnTo>
                      <a:pt x="0" y="1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16" name="Freeform 410"/>
              <p:cNvSpPr>
                <a:spLocks/>
              </p:cNvSpPr>
              <p:nvPr/>
            </p:nvSpPr>
            <p:spPr bwMode="auto">
              <a:xfrm>
                <a:off x="2145" y="3208"/>
                <a:ext cx="25" cy="31"/>
              </a:xfrm>
              <a:custGeom>
                <a:avLst/>
                <a:gdLst>
                  <a:gd name="T0" fmla="*/ 0 w 70"/>
                  <a:gd name="T1" fmla="*/ 0 h 90"/>
                  <a:gd name="T2" fmla="*/ 0 w 70"/>
                  <a:gd name="T3" fmla="*/ 0 h 90"/>
                  <a:gd name="T4" fmla="*/ 0 w 70"/>
                  <a:gd name="T5" fmla="*/ 0 h 90"/>
                  <a:gd name="T6" fmla="*/ 0 60000 65536"/>
                  <a:gd name="T7" fmla="*/ 0 60000 65536"/>
                  <a:gd name="T8" fmla="*/ 0 60000 65536"/>
                </a:gdLst>
                <a:ahLst/>
                <a:cxnLst>
                  <a:cxn ang="T6">
                    <a:pos x="T0" y="T1"/>
                  </a:cxn>
                  <a:cxn ang="T7">
                    <a:pos x="T2" y="T3"/>
                  </a:cxn>
                  <a:cxn ang="T8">
                    <a:pos x="T4" y="T5"/>
                  </a:cxn>
                </a:cxnLst>
                <a:rect l="0" t="0" r="r" b="b"/>
                <a:pathLst>
                  <a:path w="70" h="90">
                    <a:moveTo>
                      <a:pt x="0" y="90"/>
                    </a:moveTo>
                    <a:lnTo>
                      <a:pt x="0" y="90"/>
                    </a:lnTo>
                    <a:lnTo>
                      <a:pt x="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17" name="Freeform 411"/>
              <p:cNvSpPr>
                <a:spLocks/>
              </p:cNvSpPr>
              <p:nvPr/>
            </p:nvSpPr>
            <p:spPr bwMode="auto">
              <a:xfrm>
                <a:off x="2152" y="3116"/>
                <a:ext cx="18" cy="92"/>
              </a:xfrm>
              <a:custGeom>
                <a:avLst/>
                <a:gdLst>
                  <a:gd name="T0" fmla="*/ 0 w 50"/>
                  <a:gd name="T1" fmla="*/ 0 h 270"/>
                  <a:gd name="T2" fmla="*/ 0 w 50"/>
                  <a:gd name="T3" fmla="*/ 0 h 270"/>
                  <a:gd name="T4" fmla="*/ 0 w 50"/>
                  <a:gd name="T5" fmla="*/ 0 h 270"/>
                  <a:gd name="T6" fmla="*/ 0 60000 65536"/>
                  <a:gd name="T7" fmla="*/ 0 60000 65536"/>
                  <a:gd name="T8" fmla="*/ 0 60000 65536"/>
                </a:gdLst>
                <a:ahLst/>
                <a:cxnLst>
                  <a:cxn ang="T6">
                    <a:pos x="T0" y="T1"/>
                  </a:cxn>
                  <a:cxn ang="T7">
                    <a:pos x="T2" y="T3"/>
                  </a:cxn>
                  <a:cxn ang="T8">
                    <a:pos x="T4" y="T5"/>
                  </a:cxn>
                </a:cxnLst>
                <a:rect l="0" t="0" r="r" b="b"/>
                <a:pathLst>
                  <a:path w="50" h="270">
                    <a:moveTo>
                      <a:pt x="0" y="0"/>
                    </a:moveTo>
                    <a:lnTo>
                      <a:pt x="0" y="0"/>
                    </a:lnTo>
                    <a:lnTo>
                      <a:pt x="50" y="2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18" name="Freeform 412"/>
              <p:cNvSpPr>
                <a:spLocks/>
              </p:cNvSpPr>
              <p:nvPr/>
            </p:nvSpPr>
            <p:spPr bwMode="auto">
              <a:xfrm>
                <a:off x="934" y="1773"/>
                <a:ext cx="28" cy="3"/>
              </a:xfrm>
              <a:custGeom>
                <a:avLst/>
                <a:gdLst>
                  <a:gd name="T0" fmla="*/ 0 w 80"/>
                  <a:gd name="T1" fmla="*/ 0 h 10"/>
                  <a:gd name="T2" fmla="*/ 0 w 80"/>
                  <a:gd name="T3" fmla="*/ 0 h 10"/>
                  <a:gd name="T4" fmla="*/ 0 w 80"/>
                  <a:gd name="T5" fmla="*/ 0 h 10"/>
                  <a:gd name="T6" fmla="*/ 0 60000 65536"/>
                  <a:gd name="T7" fmla="*/ 0 60000 65536"/>
                  <a:gd name="T8" fmla="*/ 0 60000 65536"/>
                </a:gdLst>
                <a:ahLst/>
                <a:cxnLst>
                  <a:cxn ang="T6">
                    <a:pos x="T0" y="T1"/>
                  </a:cxn>
                  <a:cxn ang="T7">
                    <a:pos x="T2" y="T3"/>
                  </a:cxn>
                  <a:cxn ang="T8">
                    <a:pos x="T4" y="T5"/>
                  </a:cxn>
                </a:cxnLst>
                <a:rect l="0" t="0" r="r" b="b"/>
                <a:pathLst>
                  <a:path w="80" h="10">
                    <a:moveTo>
                      <a:pt x="0" y="10"/>
                    </a:moveTo>
                    <a:lnTo>
                      <a:pt x="0" y="10"/>
                    </a:lnTo>
                    <a:lnTo>
                      <a:pt x="8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19" name="Freeform 413"/>
              <p:cNvSpPr>
                <a:spLocks/>
              </p:cNvSpPr>
              <p:nvPr/>
            </p:nvSpPr>
            <p:spPr bwMode="auto">
              <a:xfrm>
                <a:off x="1865" y="2175"/>
                <a:ext cx="53" cy="20"/>
              </a:xfrm>
              <a:custGeom>
                <a:avLst/>
                <a:gdLst>
                  <a:gd name="T0" fmla="*/ 0 w 150"/>
                  <a:gd name="T1" fmla="*/ 0 h 60"/>
                  <a:gd name="T2" fmla="*/ 0 w 150"/>
                  <a:gd name="T3" fmla="*/ 0 h 60"/>
                  <a:gd name="T4" fmla="*/ 0 w 150"/>
                  <a:gd name="T5" fmla="*/ 0 h 60"/>
                  <a:gd name="T6" fmla="*/ 0 60000 65536"/>
                  <a:gd name="T7" fmla="*/ 0 60000 65536"/>
                  <a:gd name="T8" fmla="*/ 0 60000 65536"/>
                </a:gdLst>
                <a:ahLst/>
                <a:cxnLst>
                  <a:cxn ang="T6">
                    <a:pos x="T0" y="T1"/>
                  </a:cxn>
                  <a:cxn ang="T7">
                    <a:pos x="T2" y="T3"/>
                  </a:cxn>
                  <a:cxn ang="T8">
                    <a:pos x="T4" y="T5"/>
                  </a:cxn>
                </a:cxnLst>
                <a:rect l="0" t="0" r="r" b="b"/>
                <a:pathLst>
                  <a:path w="150" h="60">
                    <a:moveTo>
                      <a:pt x="0" y="60"/>
                    </a:moveTo>
                    <a:lnTo>
                      <a:pt x="0" y="60"/>
                    </a:lnTo>
                    <a:lnTo>
                      <a:pt x="15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20" name="Freeform 414"/>
              <p:cNvSpPr>
                <a:spLocks/>
              </p:cNvSpPr>
              <p:nvPr/>
            </p:nvSpPr>
            <p:spPr bwMode="auto">
              <a:xfrm>
                <a:off x="1918" y="2141"/>
                <a:ext cx="305" cy="34"/>
              </a:xfrm>
              <a:custGeom>
                <a:avLst/>
                <a:gdLst>
                  <a:gd name="T0" fmla="*/ 0 w 861"/>
                  <a:gd name="T1" fmla="*/ 0 h 100"/>
                  <a:gd name="T2" fmla="*/ 0 w 861"/>
                  <a:gd name="T3" fmla="*/ 0 h 100"/>
                  <a:gd name="T4" fmla="*/ 0 w 861"/>
                  <a:gd name="T5" fmla="*/ 0 h 100"/>
                  <a:gd name="T6" fmla="*/ 0 60000 65536"/>
                  <a:gd name="T7" fmla="*/ 0 60000 65536"/>
                  <a:gd name="T8" fmla="*/ 0 60000 65536"/>
                </a:gdLst>
                <a:ahLst/>
                <a:cxnLst>
                  <a:cxn ang="T6">
                    <a:pos x="T0" y="T1"/>
                  </a:cxn>
                  <a:cxn ang="T7">
                    <a:pos x="T2" y="T3"/>
                  </a:cxn>
                  <a:cxn ang="T8">
                    <a:pos x="T4" y="T5"/>
                  </a:cxn>
                </a:cxnLst>
                <a:rect l="0" t="0" r="r" b="b"/>
                <a:pathLst>
                  <a:path w="861" h="100">
                    <a:moveTo>
                      <a:pt x="861" y="0"/>
                    </a:moveTo>
                    <a:lnTo>
                      <a:pt x="861"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21" name="Freeform 415"/>
              <p:cNvSpPr>
                <a:spLocks/>
              </p:cNvSpPr>
              <p:nvPr/>
            </p:nvSpPr>
            <p:spPr bwMode="auto">
              <a:xfrm>
                <a:off x="675" y="1466"/>
                <a:ext cx="7" cy="47"/>
              </a:xfrm>
              <a:custGeom>
                <a:avLst/>
                <a:gdLst>
                  <a:gd name="T0" fmla="*/ 0 w 20"/>
                  <a:gd name="T1" fmla="*/ 0 h 140"/>
                  <a:gd name="T2" fmla="*/ 0 w 20"/>
                  <a:gd name="T3" fmla="*/ 0 h 140"/>
                  <a:gd name="T4" fmla="*/ 0 w 20"/>
                  <a:gd name="T5" fmla="*/ 0 h 140"/>
                  <a:gd name="T6" fmla="*/ 0 60000 65536"/>
                  <a:gd name="T7" fmla="*/ 0 60000 65536"/>
                  <a:gd name="T8" fmla="*/ 0 60000 65536"/>
                </a:gdLst>
                <a:ahLst/>
                <a:cxnLst>
                  <a:cxn ang="T6">
                    <a:pos x="T0" y="T1"/>
                  </a:cxn>
                  <a:cxn ang="T7">
                    <a:pos x="T2" y="T3"/>
                  </a:cxn>
                  <a:cxn ang="T8">
                    <a:pos x="T4" y="T5"/>
                  </a:cxn>
                </a:cxnLst>
                <a:rect l="0" t="0" r="r" b="b"/>
                <a:pathLst>
                  <a:path w="20" h="140">
                    <a:moveTo>
                      <a:pt x="20" y="140"/>
                    </a:moveTo>
                    <a:lnTo>
                      <a:pt x="2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22" name="Freeform 416"/>
              <p:cNvSpPr>
                <a:spLocks/>
              </p:cNvSpPr>
              <p:nvPr/>
            </p:nvSpPr>
            <p:spPr bwMode="auto">
              <a:xfrm>
                <a:off x="955" y="3228"/>
                <a:ext cx="39" cy="34"/>
              </a:xfrm>
              <a:custGeom>
                <a:avLst/>
                <a:gdLst>
                  <a:gd name="T0" fmla="*/ 0 w 110"/>
                  <a:gd name="T1" fmla="*/ 0 h 100"/>
                  <a:gd name="T2" fmla="*/ 0 w 110"/>
                  <a:gd name="T3" fmla="*/ 0 h 100"/>
                  <a:gd name="T4" fmla="*/ 0 w 110"/>
                  <a:gd name="T5" fmla="*/ 0 h 100"/>
                  <a:gd name="T6" fmla="*/ 0 60000 65536"/>
                  <a:gd name="T7" fmla="*/ 0 60000 65536"/>
                  <a:gd name="T8" fmla="*/ 0 60000 65536"/>
                </a:gdLst>
                <a:ahLst/>
                <a:cxnLst>
                  <a:cxn ang="T6">
                    <a:pos x="T0" y="T1"/>
                  </a:cxn>
                  <a:cxn ang="T7">
                    <a:pos x="T2" y="T3"/>
                  </a:cxn>
                  <a:cxn ang="T8">
                    <a:pos x="T4" y="T5"/>
                  </a:cxn>
                </a:cxnLst>
                <a:rect l="0" t="0" r="r" b="b"/>
                <a:pathLst>
                  <a:path w="110" h="100">
                    <a:moveTo>
                      <a:pt x="0" y="0"/>
                    </a:moveTo>
                    <a:lnTo>
                      <a:pt x="0" y="0"/>
                    </a:lnTo>
                    <a:lnTo>
                      <a:pt x="11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23" name="Freeform 417"/>
              <p:cNvSpPr>
                <a:spLocks/>
              </p:cNvSpPr>
              <p:nvPr/>
            </p:nvSpPr>
            <p:spPr bwMode="auto">
              <a:xfrm>
                <a:off x="1022" y="1871"/>
                <a:ext cx="167" cy="11"/>
              </a:xfrm>
              <a:custGeom>
                <a:avLst/>
                <a:gdLst>
                  <a:gd name="T0" fmla="*/ 0 w 470"/>
                  <a:gd name="T1" fmla="*/ 0 h 30"/>
                  <a:gd name="T2" fmla="*/ 0 w 470"/>
                  <a:gd name="T3" fmla="*/ 0 h 30"/>
                  <a:gd name="T4" fmla="*/ 0 w 470"/>
                  <a:gd name="T5" fmla="*/ 0 h 30"/>
                  <a:gd name="T6" fmla="*/ 0 60000 65536"/>
                  <a:gd name="T7" fmla="*/ 0 60000 65536"/>
                  <a:gd name="T8" fmla="*/ 0 60000 65536"/>
                </a:gdLst>
                <a:ahLst/>
                <a:cxnLst>
                  <a:cxn ang="T6">
                    <a:pos x="T0" y="T1"/>
                  </a:cxn>
                  <a:cxn ang="T7">
                    <a:pos x="T2" y="T3"/>
                  </a:cxn>
                  <a:cxn ang="T8">
                    <a:pos x="T4" y="T5"/>
                  </a:cxn>
                </a:cxnLst>
                <a:rect l="0" t="0" r="r" b="b"/>
                <a:pathLst>
                  <a:path w="470" h="30">
                    <a:moveTo>
                      <a:pt x="0" y="30"/>
                    </a:moveTo>
                    <a:lnTo>
                      <a:pt x="0" y="30"/>
                    </a:lnTo>
                    <a:lnTo>
                      <a:pt x="47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24" name="Freeform 418"/>
              <p:cNvSpPr>
                <a:spLocks/>
              </p:cNvSpPr>
              <p:nvPr/>
            </p:nvSpPr>
            <p:spPr bwMode="auto">
              <a:xfrm>
                <a:off x="2248" y="3293"/>
                <a:ext cx="25" cy="31"/>
              </a:xfrm>
              <a:custGeom>
                <a:avLst/>
                <a:gdLst>
                  <a:gd name="T0" fmla="*/ 0 w 70"/>
                  <a:gd name="T1" fmla="*/ 0 h 90"/>
                  <a:gd name="T2" fmla="*/ 0 w 70"/>
                  <a:gd name="T3" fmla="*/ 0 h 90"/>
                  <a:gd name="T4" fmla="*/ 0 w 70"/>
                  <a:gd name="T5" fmla="*/ 0 h 90"/>
                  <a:gd name="T6" fmla="*/ 0 60000 65536"/>
                  <a:gd name="T7" fmla="*/ 0 60000 65536"/>
                  <a:gd name="T8" fmla="*/ 0 60000 65536"/>
                </a:gdLst>
                <a:ahLst/>
                <a:cxnLst>
                  <a:cxn ang="T6">
                    <a:pos x="T0" y="T1"/>
                  </a:cxn>
                  <a:cxn ang="T7">
                    <a:pos x="T2" y="T3"/>
                  </a:cxn>
                  <a:cxn ang="T8">
                    <a:pos x="T4" y="T5"/>
                  </a:cxn>
                </a:cxnLst>
                <a:rect l="0" t="0" r="r" b="b"/>
                <a:pathLst>
                  <a:path w="70" h="90">
                    <a:moveTo>
                      <a:pt x="70" y="0"/>
                    </a:moveTo>
                    <a:lnTo>
                      <a:pt x="70" y="0"/>
                    </a:lnTo>
                    <a:lnTo>
                      <a:pt x="0" y="9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25" name="Freeform 419"/>
              <p:cNvSpPr>
                <a:spLocks/>
              </p:cNvSpPr>
              <p:nvPr/>
            </p:nvSpPr>
            <p:spPr bwMode="auto">
              <a:xfrm>
                <a:off x="2273" y="3242"/>
                <a:ext cx="21" cy="51"/>
              </a:xfrm>
              <a:custGeom>
                <a:avLst/>
                <a:gdLst>
                  <a:gd name="T0" fmla="*/ 0 w 60"/>
                  <a:gd name="T1" fmla="*/ 0 h 150"/>
                  <a:gd name="T2" fmla="*/ 0 w 60"/>
                  <a:gd name="T3" fmla="*/ 0 h 150"/>
                  <a:gd name="T4" fmla="*/ 0 w 60"/>
                  <a:gd name="T5" fmla="*/ 0 h 150"/>
                  <a:gd name="T6" fmla="*/ 0 60000 65536"/>
                  <a:gd name="T7" fmla="*/ 0 60000 65536"/>
                  <a:gd name="T8" fmla="*/ 0 60000 65536"/>
                </a:gdLst>
                <a:ahLst/>
                <a:cxnLst>
                  <a:cxn ang="T6">
                    <a:pos x="T0" y="T1"/>
                  </a:cxn>
                  <a:cxn ang="T7">
                    <a:pos x="T2" y="T3"/>
                  </a:cxn>
                  <a:cxn ang="T8">
                    <a:pos x="T4" y="T5"/>
                  </a:cxn>
                </a:cxnLst>
                <a:rect l="0" t="0" r="r" b="b"/>
                <a:pathLst>
                  <a:path w="60" h="150">
                    <a:moveTo>
                      <a:pt x="60" y="0"/>
                    </a:moveTo>
                    <a:lnTo>
                      <a:pt x="60" y="0"/>
                    </a:lnTo>
                    <a:lnTo>
                      <a:pt x="0" y="15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26" name="Freeform 420"/>
              <p:cNvSpPr>
                <a:spLocks/>
              </p:cNvSpPr>
              <p:nvPr/>
            </p:nvSpPr>
            <p:spPr bwMode="auto">
              <a:xfrm>
                <a:off x="919" y="1636"/>
                <a:ext cx="40" cy="27"/>
              </a:xfrm>
              <a:custGeom>
                <a:avLst/>
                <a:gdLst>
                  <a:gd name="T0" fmla="*/ 0 w 111"/>
                  <a:gd name="T1" fmla="*/ 0 h 80"/>
                  <a:gd name="T2" fmla="*/ 0 w 111"/>
                  <a:gd name="T3" fmla="*/ 0 h 80"/>
                  <a:gd name="T4" fmla="*/ 0 w 111"/>
                  <a:gd name="T5" fmla="*/ 0 h 80"/>
                  <a:gd name="T6" fmla="*/ 0 60000 65536"/>
                  <a:gd name="T7" fmla="*/ 0 60000 65536"/>
                  <a:gd name="T8" fmla="*/ 0 60000 65536"/>
                </a:gdLst>
                <a:ahLst/>
                <a:cxnLst>
                  <a:cxn ang="T6">
                    <a:pos x="T0" y="T1"/>
                  </a:cxn>
                  <a:cxn ang="T7">
                    <a:pos x="T2" y="T3"/>
                  </a:cxn>
                  <a:cxn ang="T8">
                    <a:pos x="T4" y="T5"/>
                  </a:cxn>
                </a:cxnLst>
                <a:rect l="0" t="0" r="r" b="b"/>
                <a:pathLst>
                  <a:path w="111" h="80">
                    <a:moveTo>
                      <a:pt x="0" y="0"/>
                    </a:moveTo>
                    <a:lnTo>
                      <a:pt x="0" y="0"/>
                    </a:lnTo>
                    <a:lnTo>
                      <a:pt x="111"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27" name="Freeform 421"/>
              <p:cNvSpPr>
                <a:spLocks/>
              </p:cNvSpPr>
              <p:nvPr/>
            </p:nvSpPr>
            <p:spPr bwMode="auto">
              <a:xfrm>
                <a:off x="611" y="1493"/>
                <a:ext cx="18" cy="48"/>
              </a:xfrm>
              <a:custGeom>
                <a:avLst/>
                <a:gdLst>
                  <a:gd name="T0" fmla="*/ 0 w 50"/>
                  <a:gd name="T1" fmla="*/ 0 h 140"/>
                  <a:gd name="T2" fmla="*/ 0 w 50"/>
                  <a:gd name="T3" fmla="*/ 0 h 140"/>
                  <a:gd name="T4" fmla="*/ 0 w 50"/>
                  <a:gd name="T5" fmla="*/ 0 h 140"/>
                  <a:gd name="T6" fmla="*/ 0 60000 65536"/>
                  <a:gd name="T7" fmla="*/ 0 60000 65536"/>
                  <a:gd name="T8" fmla="*/ 0 60000 65536"/>
                </a:gdLst>
                <a:ahLst/>
                <a:cxnLst>
                  <a:cxn ang="T6">
                    <a:pos x="T0" y="T1"/>
                  </a:cxn>
                  <a:cxn ang="T7">
                    <a:pos x="T2" y="T3"/>
                  </a:cxn>
                  <a:cxn ang="T8">
                    <a:pos x="T4" y="T5"/>
                  </a:cxn>
                </a:cxnLst>
                <a:rect l="0" t="0" r="r" b="b"/>
                <a:pathLst>
                  <a:path w="50" h="140">
                    <a:moveTo>
                      <a:pt x="50" y="140"/>
                    </a:moveTo>
                    <a:lnTo>
                      <a:pt x="50" y="1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28" name="Freeform 422"/>
              <p:cNvSpPr>
                <a:spLocks/>
              </p:cNvSpPr>
              <p:nvPr/>
            </p:nvSpPr>
            <p:spPr bwMode="auto">
              <a:xfrm>
                <a:off x="583" y="1527"/>
                <a:ext cx="46" cy="14"/>
              </a:xfrm>
              <a:custGeom>
                <a:avLst/>
                <a:gdLst>
                  <a:gd name="T0" fmla="*/ 0 w 130"/>
                  <a:gd name="T1" fmla="*/ 0 h 40"/>
                  <a:gd name="T2" fmla="*/ 0 w 130"/>
                  <a:gd name="T3" fmla="*/ 0 h 40"/>
                  <a:gd name="T4" fmla="*/ 0 w 130"/>
                  <a:gd name="T5" fmla="*/ 0 h 40"/>
                  <a:gd name="T6" fmla="*/ 0 60000 65536"/>
                  <a:gd name="T7" fmla="*/ 0 60000 65536"/>
                  <a:gd name="T8" fmla="*/ 0 60000 65536"/>
                </a:gdLst>
                <a:ahLst/>
                <a:cxnLst>
                  <a:cxn ang="T6">
                    <a:pos x="T0" y="T1"/>
                  </a:cxn>
                  <a:cxn ang="T7">
                    <a:pos x="T2" y="T3"/>
                  </a:cxn>
                  <a:cxn ang="T8">
                    <a:pos x="T4" y="T5"/>
                  </a:cxn>
                </a:cxnLst>
                <a:rect l="0" t="0" r="r" b="b"/>
                <a:pathLst>
                  <a:path w="130" h="40">
                    <a:moveTo>
                      <a:pt x="130" y="40"/>
                    </a:moveTo>
                    <a:lnTo>
                      <a:pt x="130" y="4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29" name="Freeform 423"/>
              <p:cNvSpPr>
                <a:spLocks/>
              </p:cNvSpPr>
              <p:nvPr/>
            </p:nvSpPr>
            <p:spPr bwMode="auto">
              <a:xfrm>
                <a:off x="1500" y="1933"/>
                <a:ext cx="4" cy="61"/>
              </a:xfrm>
              <a:custGeom>
                <a:avLst/>
                <a:gdLst>
                  <a:gd name="T0" fmla="*/ 0 w 10"/>
                  <a:gd name="T1" fmla="*/ 0 h 180"/>
                  <a:gd name="T2" fmla="*/ 0 w 10"/>
                  <a:gd name="T3" fmla="*/ 0 h 180"/>
                  <a:gd name="T4" fmla="*/ 0 w 10"/>
                  <a:gd name="T5" fmla="*/ 0 h 180"/>
                  <a:gd name="T6" fmla="*/ 0 60000 65536"/>
                  <a:gd name="T7" fmla="*/ 0 60000 65536"/>
                  <a:gd name="T8" fmla="*/ 0 60000 65536"/>
                </a:gdLst>
                <a:ahLst/>
                <a:cxnLst>
                  <a:cxn ang="T6">
                    <a:pos x="T0" y="T1"/>
                  </a:cxn>
                  <a:cxn ang="T7">
                    <a:pos x="T2" y="T3"/>
                  </a:cxn>
                  <a:cxn ang="T8">
                    <a:pos x="T4" y="T5"/>
                  </a:cxn>
                </a:cxnLst>
                <a:rect l="0" t="0" r="r" b="b"/>
                <a:pathLst>
                  <a:path w="10" h="180">
                    <a:moveTo>
                      <a:pt x="0" y="180"/>
                    </a:moveTo>
                    <a:lnTo>
                      <a:pt x="0" y="180"/>
                    </a:lnTo>
                    <a:lnTo>
                      <a:pt x="1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30" name="Freeform 424"/>
              <p:cNvSpPr>
                <a:spLocks/>
              </p:cNvSpPr>
              <p:nvPr/>
            </p:nvSpPr>
            <p:spPr bwMode="auto">
              <a:xfrm>
                <a:off x="700" y="2707"/>
                <a:ext cx="92" cy="10"/>
              </a:xfrm>
              <a:custGeom>
                <a:avLst/>
                <a:gdLst>
                  <a:gd name="T0" fmla="*/ 0 w 260"/>
                  <a:gd name="T1" fmla="*/ 0 h 30"/>
                  <a:gd name="T2" fmla="*/ 0 w 260"/>
                  <a:gd name="T3" fmla="*/ 0 h 30"/>
                  <a:gd name="T4" fmla="*/ 0 w 260"/>
                  <a:gd name="T5" fmla="*/ 0 h 30"/>
                  <a:gd name="T6" fmla="*/ 0 60000 65536"/>
                  <a:gd name="T7" fmla="*/ 0 60000 65536"/>
                  <a:gd name="T8" fmla="*/ 0 60000 65536"/>
                </a:gdLst>
                <a:ahLst/>
                <a:cxnLst>
                  <a:cxn ang="T6">
                    <a:pos x="T0" y="T1"/>
                  </a:cxn>
                  <a:cxn ang="T7">
                    <a:pos x="T2" y="T3"/>
                  </a:cxn>
                  <a:cxn ang="T8">
                    <a:pos x="T4" y="T5"/>
                  </a:cxn>
                </a:cxnLst>
                <a:rect l="0" t="0" r="r" b="b"/>
                <a:pathLst>
                  <a:path w="260" h="30">
                    <a:moveTo>
                      <a:pt x="0" y="30"/>
                    </a:moveTo>
                    <a:lnTo>
                      <a:pt x="0" y="30"/>
                    </a:lnTo>
                    <a:lnTo>
                      <a:pt x="26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31" name="Freeform 425"/>
              <p:cNvSpPr>
                <a:spLocks/>
              </p:cNvSpPr>
              <p:nvPr/>
            </p:nvSpPr>
            <p:spPr bwMode="auto">
              <a:xfrm>
                <a:off x="1621" y="1769"/>
                <a:ext cx="53" cy="34"/>
              </a:xfrm>
              <a:custGeom>
                <a:avLst/>
                <a:gdLst>
                  <a:gd name="T0" fmla="*/ 0 w 150"/>
                  <a:gd name="T1" fmla="*/ 0 h 100"/>
                  <a:gd name="T2" fmla="*/ 0 w 150"/>
                  <a:gd name="T3" fmla="*/ 0 h 100"/>
                  <a:gd name="T4" fmla="*/ 0 w 150"/>
                  <a:gd name="T5" fmla="*/ 0 h 100"/>
                  <a:gd name="T6" fmla="*/ 0 60000 65536"/>
                  <a:gd name="T7" fmla="*/ 0 60000 65536"/>
                  <a:gd name="T8" fmla="*/ 0 60000 65536"/>
                </a:gdLst>
                <a:ahLst/>
                <a:cxnLst>
                  <a:cxn ang="T6">
                    <a:pos x="T0" y="T1"/>
                  </a:cxn>
                  <a:cxn ang="T7">
                    <a:pos x="T2" y="T3"/>
                  </a:cxn>
                  <a:cxn ang="T8">
                    <a:pos x="T4" y="T5"/>
                  </a:cxn>
                </a:cxnLst>
                <a:rect l="0" t="0" r="r" b="b"/>
                <a:pathLst>
                  <a:path w="150" h="100">
                    <a:moveTo>
                      <a:pt x="150" y="0"/>
                    </a:moveTo>
                    <a:lnTo>
                      <a:pt x="150" y="0"/>
                    </a:lnTo>
                    <a:lnTo>
                      <a:pt x="0" y="10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32" name="Freeform 426"/>
              <p:cNvSpPr>
                <a:spLocks/>
              </p:cNvSpPr>
              <p:nvPr/>
            </p:nvSpPr>
            <p:spPr bwMode="auto">
              <a:xfrm>
                <a:off x="1486" y="2431"/>
                <a:ext cx="32" cy="13"/>
              </a:xfrm>
              <a:custGeom>
                <a:avLst/>
                <a:gdLst>
                  <a:gd name="T0" fmla="*/ 0 w 90"/>
                  <a:gd name="T1" fmla="*/ 0 h 40"/>
                  <a:gd name="T2" fmla="*/ 0 w 90"/>
                  <a:gd name="T3" fmla="*/ 0 h 40"/>
                  <a:gd name="T4" fmla="*/ 0 w 90"/>
                  <a:gd name="T5" fmla="*/ 0 h 40"/>
                  <a:gd name="T6" fmla="*/ 0 60000 65536"/>
                  <a:gd name="T7" fmla="*/ 0 60000 65536"/>
                  <a:gd name="T8" fmla="*/ 0 60000 65536"/>
                </a:gdLst>
                <a:ahLst/>
                <a:cxnLst>
                  <a:cxn ang="T6">
                    <a:pos x="T0" y="T1"/>
                  </a:cxn>
                  <a:cxn ang="T7">
                    <a:pos x="T2" y="T3"/>
                  </a:cxn>
                  <a:cxn ang="T8">
                    <a:pos x="T4" y="T5"/>
                  </a:cxn>
                </a:cxnLst>
                <a:rect l="0" t="0" r="r" b="b"/>
                <a:pathLst>
                  <a:path w="90" h="40">
                    <a:moveTo>
                      <a:pt x="0" y="0"/>
                    </a:moveTo>
                    <a:lnTo>
                      <a:pt x="0" y="0"/>
                    </a:lnTo>
                    <a:lnTo>
                      <a:pt x="90" y="4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33" name="Freeform 427"/>
              <p:cNvSpPr>
                <a:spLocks/>
              </p:cNvSpPr>
              <p:nvPr/>
            </p:nvSpPr>
            <p:spPr bwMode="auto">
              <a:xfrm>
                <a:off x="1961" y="2836"/>
                <a:ext cx="191" cy="280"/>
              </a:xfrm>
              <a:custGeom>
                <a:avLst/>
                <a:gdLst>
                  <a:gd name="T0" fmla="*/ 0 w 540"/>
                  <a:gd name="T1" fmla="*/ 0 h 820"/>
                  <a:gd name="T2" fmla="*/ 0 w 540"/>
                  <a:gd name="T3" fmla="*/ 0 h 820"/>
                  <a:gd name="T4" fmla="*/ 0 w 540"/>
                  <a:gd name="T5" fmla="*/ 0 h 820"/>
                  <a:gd name="T6" fmla="*/ 0 60000 65536"/>
                  <a:gd name="T7" fmla="*/ 0 60000 65536"/>
                  <a:gd name="T8" fmla="*/ 0 60000 65536"/>
                </a:gdLst>
                <a:ahLst/>
                <a:cxnLst>
                  <a:cxn ang="T6">
                    <a:pos x="T0" y="T1"/>
                  </a:cxn>
                  <a:cxn ang="T7">
                    <a:pos x="T2" y="T3"/>
                  </a:cxn>
                  <a:cxn ang="T8">
                    <a:pos x="T4" y="T5"/>
                  </a:cxn>
                </a:cxnLst>
                <a:rect l="0" t="0" r="r" b="b"/>
                <a:pathLst>
                  <a:path w="540" h="820">
                    <a:moveTo>
                      <a:pt x="540" y="820"/>
                    </a:moveTo>
                    <a:lnTo>
                      <a:pt x="540" y="82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34" name="Freeform 428"/>
              <p:cNvSpPr>
                <a:spLocks/>
              </p:cNvSpPr>
              <p:nvPr/>
            </p:nvSpPr>
            <p:spPr bwMode="auto">
              <a:xfrm>
                <a:off x="1107" y="1469"/>
                <a:ext cx="43" cy="27"/>
              </a:xfrm>
              <a:custGeom>
                <a:avLst/>
                <a:gdLst>
                  <a:gd name="T0" fmla="*/ 0 w 120"/>
                  <a:gd name="T1" fmla="*/ 0 h 80"/>
                  <a:gd name="T2" fmla="*/ 0 w 120"/>
                  <a:gd name="T3" fmla="*/ 0 h 80"/>
                  <a:gd name="T4" fmla="*/ 0 w 120"/>
                  <a:gd name="T5" fmla="*/ 0 h 80"/>
                  <a:gd name="T6" fmla="*/ 0 60000 65536"/>
                  <a:gd name="T7" fmla="*/ 0 60000 65536"/>
                  <a:gd name="T8" fmla="*/ 0 60000 65536"/>
                </a:gdLst>
                <a:ahLst/>
                <a:cxnLst>
                  <a:cxn ang="T6">
                    <a:pos x="T0" y="T1"/>
                  </a:cxn>
                  <a:cxn ang="T7">
                    <a:pos x="T2" y="T3"/>
                  </a:cxn>
                  <a:cxn ang="T8">
                    <a:pos x="T4" y="T5"/>
                  </a:cxn>
                </a:cxnLst>
                <a:rect l="0" t="0" r="r" b="b"/>
                <a:pathLst>
                  <a:path w="120" h="80">
                    <a:moveTo>
                      <a:pt x="120" y="0"/>
                    </a:moveTo>
                    <a:lnTo>
                      <a:pt x="120" y="0"/>
                    </a:lnTo>
                    <a:lnTo>
                      <a:pt x="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35" name="Freeform 429"/>
              <p:cNvSpPr>
                <a:spLocks/>
              </p:cNvSpPr>
              <p:nvPr/>
            </p:nvSpPr>
            <p:spPr bwMode="auto">
              <a:xfrm>
                <a:off x="2152" y="3116"/>
                <a:ext cx="142" cy="126"/>
              </a:xfrm>
              <a:custGeom>
                <a:avLst/>
                <a:gdLst>
                  <a:gd name="T0" fmla="*/ 0 w 401"/>
                  <a:gd name="T1" fmla="*/ 0 h 370"/>
                  <a:gd name="T2" fmla="*/ 0 w 401"/>
                  <a:gd name="T3" fmla="*/ 0 h 370"/>
                  <a:gd name="T4" fmla="*/ 0 w 401"/>
                  <a:gd name="T5" fmla="*/ 0 h 370"/>
                  <a:gd name="T6" fmla="*/ 0 60000 65536"/>
                  <a:gd name="T7" fmla="*/ 0 60000 65536"/>
                  <a:gd name="T8" fmla="*/ 0 60000 65536"/>
                </a:gdLst>
                <a:ahLst/>
                <a:cxnLst>
                  <a:cxn ang="T6">
                    <a:pos x="T0" y="T1"/>
                  </a:cxn>
                  <a:cxn ang="T7">
                    <a:pos x="T2" y="T3"/>
                  </a:cxn>
                  <a:cxn ang="T8">
                    <a:pos x="T4" y="T5"/>
                  </a:cxn>
                </a:cxnLst>
                <a:rect l="0" t="0" r="r" b="b"/>
                <a:pathLst>
                  <a:path w="401" h="370">
                    <a:moveTo>
                      <a:pt x="0" y="0"/>
                    </a:moveTo>
                    <a:lnTo>
                      <a:pt x="0" y="0"/>
                    </a:lnTo>
                    <a:lnTo>
                      <a:pt x="401" y="3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36" name="Freeform 430"/>
              <p:cNvSpPr>
                <a:spLocks/>
              </p:cNvSpPr>
              <p:nvPr/>
            </p:nvSpPr>
            <p:spPr bwMode="auto">
              <a:xfrm>
                <a:off x="501" y="2843"/>
                <a:ext cx="18" cy="51"/>
              </a:xfrm>
              <a:custGeom>
                <a:avLst/>
                <a:gdLst>
                  <a:gd name="T0" fmla="*/ 0 w 51"/>
                  <a:gd name="T1" fmla="*/ 0 h 150"/>
                  <a:gd name="T2" fmla="*/ 0 w 51"/>
                  <a:gd name="T3" fmla="*/ 0 h 150"/>
                  <a:gd name="T4" fmla="*/ 0 w 51"/>
                  <a:gd name="T5" fmla="*/ 0 h 150"/>
                  <a:gd name="T6" fmla="*/ 0 60000 65536"/>
                  <a:gd name="T7" fmla="*/ 0 60000 65536"/>
                  <a:gd name="T8" fmla="*/ 0 60000 65536"/>
                </a:gdLst>
                <a:ahLst/>
                <a:cxnLst>
                  <a:cxn ang="T6">
                    <a:pos x="T0" y="T1"/>
                  </a:cxn>
                  <a:cxn ang="T7">
                    <a:pos x="T2" y="T3"/>
                  </a:cxn>
                  <a:cxn ang="T8">
                    <a:pos x="T4" y="T5"/>
                  </a:cxn>
                </a:cxnLst>
                <a:rect l="0" t="0" r="r" b="b"/>
                <a:pathLst>
                  <a:path w="51" h="150">
                    <a:moveTo>
                      <a:pt x="0" y="150"/>
                    </a:moveTo>
                    <a:lnTo>
                      <a:pt x="0" y="150"/>
                    </a:lnTo>
                    <a:lnTo>
                      <a:pt x="51"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37" name="Freeform 431"/>
              <p:cNvSpPr>
                <a:spLocks/>
              </p:cNvSpPr>
              <p:nvPr/>
            </p:nvSpPr>
            <p:spPr bwMode="auto">
              <a:xfrm>
                <a:off x="1858" y="2403"/>
                <a:ext cx="14" cy="28"/>
              </a:xfrm>
              <a:custGeom>
                <a:avLst/>
                <a:gdLst>
                  <a:gd name="T0" fmla="*/ 0 w 40"/>
                  <a:gd name="T1" fmla="*/ 0 h 80"/>
                  <a:gd name="T2" fmla="*/ 0 w 40"/>
                  <a:gd name="T3" fmla="*/ 0 h 80"/>
                  <a:gd name="T4" fmla="*/ 0 w 40"/>
                  <a:gd name="T5" fmla="*/ 0 h 80"/>
                  <a:gd name="T6" fmla="*/ 0 60000 65536"/>
                  <a:gd name="T7" fmla="*/ 0 60000 65536"/>
                  <a:gd name="T8" fmla="*/ 0 60000 65536"/>
                </a:gdLst>
                <a:ahLst/>
                <a:cxnLst>
                  <a:cxn ang="T6">
                    <a:pos x="T0" y="T1"/>
                  </a:cxn>
                  <a:cxn ang="T7">
                    <a:pos x="T2" y="T3"/>
                  </a:cxn>
                  <a:cxn ang="T8">
                    <a:pos x="T4" y="T5"/>
                  </a:cxn>
                </a:cxnLst>
                <a:rect l="0" t="0" r="r" b="b"/>
                <a:pathLst>
                  <a:path w="40" h="80">
                    <a:moveTo>
                      <a:pt x="0" y="0"/>
                    </a:moveTo>
                    <a:lnTo>
                      <a:pt x="0" y="0"/>
                    </a:lnTo>
                    <a:lnTo>
                      <a:pt x="40" y="8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38" name="Freeform 432"/>
              <p:cNvSpPr>
                <a:spLocks/>
              </p:cNvSpPr>
              <p:nvPr/>
            </p:nvSpPr>
            <p:spPr bwMode="auto">
              <a:xfrm>
                <a:off x="2202" y="2434"/>
                <a:ext cx="67" cy="147"/>
              </a:xfrm>
              <a:custGeom>
                <a:avLst/>
                <a:gdLst>
                  <a:gd name="T0" fmla="*/ 0 w 190"/>
                  <a:gd name="T1" fmla="*/ 0 h 430"/>
                  <a:gd name="T2" fmla="*/ 0 w 190"/>
                  <a:gd name="T3" fmla="*/ 0 h 430"/>
                  <a:gd name="T4" fmla="*/ 0 w 190"/>
                  <a:gd name="T5" fmla="*/ 0 h 430"/>
                  <a:gd name="T6" fmla="*/ 0 60000 65536"/>
                  <a:gd name="T7" fmla="*/ 0 60000 65536"/>
                  <a:gd name="T8" fmla="*/ 0 60000 65536"/>
                </a:gdLst>
                <a:ahLst/>
                <a:cxnLst>
                  <a:cxn ang="T6">
                    <a:pos x="T0" y="T1"/>
                  </a:cxn>
                  <a:cxn ang="T7">
                    <a:pos x="T2" y="T3"/>
                  </a:cxn>
                  <a:cxn ang="T8">
                    <a:pos x="T4" y="T5"/>
                  </a:cxn>
                </a:cxnLst>
                <a:rect l="0" t="0" r="r" b="b"/>
                <a:pathLst>
                  <a:path w="190" h="430">
                    <a:moveTo>
                      <a:pt x="190" y="430"/>
                    </a:moveTo>
                    <a:lnTo>
                      <a:pt x="190" y="43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39" name="Freeform 433"/>
              <p:cNvSpPr>
                <a:spLocks/>
              </p:cNvSpPr>
              <p:nvPr/>
            </p:nvSpPr>
            <p:spPr bwMode="auto">
              <a:xfrm>
                <a:off x="1901" y="2509"/>
                <a:ext cx="368" cy="72"/>
              </a:xfrm>
              <a:custGeom>
                <a:avLst/>
                <a:gdLst>
                  <a:gd name="T0" fmla="*/ 0 w 1041"/>
                  <a:gd name="T1" fmla="*/ 0 h 210"/>
                  <a:gd name="T2" fmla="*/ 0 w 1041"/>
                  <a:gd name="T3" fmla="*/ 0 h 210"/>
                  <a:gd name="T4" fmla="*/ 0 w 1041"/>
                  <a:gd name="T5" fmla="*/ 0 h 210"/>
                  <a:gd name="T6" fmla="*/ 0 60000 65536"/>
                  <a:gd name="T7" fmla="*/ 0 60000 65536"/>
                  <a:gd name="T8" fmla="*/ 0 60000 65536"/>
                </a:gdLst>
                <a:ahLst/>
                <a:cxnLst>
                  <a:cxn ang="T6">
                    <a:pos x="T0" y="T1"/>
                  </a:cxn>
                  <a:cxn ang="T7">
                    <a:pos x="T2" y="T3"/>
                  </a:cxn>
                  <a:cxn ang="T8">
                    <a:pos x="T4" y="T5"/>
                  </a:cxn>
                </a:cxnLst>
                <a:rect l="0" t="0" r="r" b="b"/>
                <a:pathLst>
                  <a:path w="1041" h="210">
                    <a:moveTo>
                      <a:pt x="1041" y="210"/>
                    </a:moveTo>
                    <a:lnTo>
                      <a:pt x="1041" y="21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40" name="Freeform 434"/>
              <p:cNvSpPr>
                <a:spLocks/>
              </p:cNvSpPr>
              <p:nvPr/>
            </p:nvSpPr>
            <p:spPr bwMode="auto">
              <a:xfrm>
                <a:off x="2234" y="2454"/>
                <a:ext cx="35" cy="127"/>
              </a:xfrm>
              <a:custGeom>
                <a:avLst/>
                <a:gdLst>
                  <a:gd name="T0" fmla="*/ 0 w 100"/>
                  <a:gd name="T1" fmla="*/ 0 h 370"/>
                  <a:gd name="T2" fmla="*/ 0 w 100"/>
                  <a:gd name="T3" fmla="*/ 0 h 370"/>
                  <a:gd name="T4" fmla="*/ 0 w 100"/>
                  <a:gd name="T5" fmla="*/ 0 h 370"/>
                  <a:gd name="T6" fmla="*/ 0 60000 65536"/>
                  <a:gd name="T7" fmla="*/ 0 60000 65536"/>
                  <a:gd name="T8" fmla="*/ 0 60000 65536"/>
                </a:gdLst>
                <a:ahLst/>
                <a:cxnLst>
                  <a:cxn ang="T6">
                    <a:pos x="T0" y="T1"/>
                  </a:cxn>
                  <a:cxn ang="T7">
                    <a:pos x="T2" y="T3"/>
                  </a:cxn>
                  <a:cxn ang="T8">
                    <a:pos x="T4" y="T5"/>
                  </a:cxn>
                </a:cxnLst>
                <a:rect l="0" t="0" r="r" b="b"/>
                <a:pathLst>
                  <a:path w="100" h="370">
                    <a:moveTo>
                      <a:pt x="0" y="0"/>
                    </a:moveTo>
                    <a:lnTo>
                      <a:pt x="0" y="0"/>
                    </a:lnTo>
                    <a:lnTo>
                      <a:pt x="100" y="37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41" name="Freeform 435"/>
              <p:cNvSpPr>
                <a:spLocks/>
              </p:cNvSpPr>
              <p:nvPr/>
            </p:nvSpPr>
            <p:spPr bwMode="auto">
              <a:xfrm>
                <a:off x="2155" y="2444"/>
                <a:ext cx="114" cy="137"/>
              </a:xfrm>
              <a:custGeom>
                <a:avLst/>
                <a:gdLst>
                  <a:gd name="T0" fmla="*/ 0 w 321"/>
                  <a:gd name="T1" fmla="*/ 0 h 400"/>
                  <a:gd name="T2" fmla="*/ 0 w 321"/>
                  <a:gd name="T3" fmla="*/ 0 h 400"/>
                  <a:gd name="T4" fmla="*/ 0 w 321"/>
                  <a:gd name="T5" fmla="*/ 0 h 400"/>
                  <a:gd name="T6" fmla="*/ 0 60000 65536"/>
                  <a:gd name="T7" fmla="*/ 0 60000 65536"/>
                  <a:gd name="T8" fmla="*/ 0 60000 65536"/>
                </a:gdLst>
                <a:ahLst/>
                <a:cxnLst>
                  <a:cxn ang="T6">
                    <a:pos x="T0" y="T1"/>
                  </a:cxn>
                  <a:cxn ang="T7">
                    <a:pos x="T2" y="T3"/>
                  </a:cxn>
                  <a:cxn ang="T8">
                    <a:pos x="T4" y="T5"/>
                  </a:cxn>
                </a:cxnLst>
                <a:rect l="0" t="0" r="r" b="b"/>
                <a:pathLst>
                  <a:path w="321" h="400">
                    <a:moveTo>
                      <a:pt x="321" y="400"/>
                    </a:moveTo>
                    <a:lnTo>
                      <a:pt x="321" y="400"/>
                    </a:lnTo>
                    <a:lnTo>
                      <a:pt x="0" y="0"/>
                    </a:lnTo>
                  </a:path>
                </a:pathLst>
              </a:custGeom>
              <a:noFill/>
              <a:ln w="6350" cap="flat">
                <a:solidFill>
                  <a:srgbClr val="CCCCCC"/>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42" name="Freeform 436"/>
              <p:cNvSpPr>
                <a:spLocks noEditPoints="1"/>
              </p:cNvSpPr>
              <p:nvPr/>
            </p:nvSpPr>
            <p:spPr bwMode="auto">
              <a:xfrm>
                <a:off x="2670" y="3058"/>
                <a:ext cx="203" cy="44"/>
              </a:xfrm>
              <a:custGeom>
                <a:avLst/>
                <a:gdLst>
                  <a:gd name="T0" fmla="*/ 0 w 573"/>
                  <a:gd name="T1" fmla="*/ 0 h 127"/>
                  <a:gd name="T2" fmla="*/ 0 w 573"/>
                  <a:gd name="T3" fmla="*/ 0 h 127"/>
                  <a:gd name="T4" fmla="*/ 0 w 573"/>
                  <a:gd name="T5" fmla="*/ 0 h 127"/>
                  <a:gd name="T6" fmla="*/ 0 w 573"/>
                  <a:gd name="T7" fmla="*/ 0 h 127"/>
                  <a:gd name="T8" fmla="*/ 0 w 573"/>
                  <a:gd name="T9" fmla="*/ 0 h 127"/>
                  <a:gd name="T10" fmla="*/ 0 w 573"/>
                  <a:gd name="T11" fmla="*/ 0 h 127"/>
                  <a:gd name="T12" fmla="*/ 0 w 573"/>
                  <a:gd name="T13" fmla="*/ 0 h 127"/>
                  <a:gd name="T14" fmla="*/ 0 w 573"/>
                  <a:gd name="T15" fmla="*/ 0 h 127"/>
                  <a:gd name="T16" fmla="*/ 0 w 573"/>
                  <a:gd name="T17" fmla="*/ 0 h 127"/>
                  <a:gd name="T18" fmla="*/ 0 w 573"/>
                  <a:gd name="T19" fmla="*/ 0 h 127"/>
                  <a:gd name="T20" fmla="*/ 0 w 573"/>
                  <a:gd name="T21" fmla="*/ 0 h 127"/>
                  <a:gd name="T22" fmla="*/ 0 w 573"/>
                  <a:gd name="T23" fmla="*/ 0 h 127"/>
                  <a:gd name="T24" fmla="*/ 0 w 573"/>
                  <a:gd name="T25" fmla="*/ 0 h 127"/>
                  <a:gd name="T26" fmla="*/ 0 w 573"/>
                  <a:gd name="T27" fmla="*/ 0 h 127"/>
                  <a:gd name="T28" fmla="*/ 0 w 573"/>
                  <a:gd name="T29" fmla="*/ 0 h 127"/>
                  <a:gd name="T30" fmla="*/ 0 w 573"/>
                  <a:gd name="T31" fmla="*/ 0 h 127"/>
                  <a:gd name="T32" fmla="*/ 0 w 573"/>
                  <a:gd name="T33" fmla="*/ 0 h 127"/>
                  <a:gd name="T34" fmla="*/ 0 w 573"/>
                  <a:gd name="T35" fmla="*/ 0 h 127"/>
                  <a:gd name="T36" fmla="*/ 0 w 573"/>
                  <a:gd name="T37" fmla="*/ 0 h 127"/>
                  <a:gd name="T38" fmla="*/ 0 w 573"/>
                  <a:gd name="T39" fmla="*/ 0 h 127"/>
                  <a:gd name="T40" fmla="*/ 0 w 573"/>
                  <a:gd name="T41" fmla="*/ 0 h 127"/>
                  <a:gd name="T42" fmla="*/ 0 w 573"/>
                  <a:gd name="T43" fmla="*/ 0 h 127"/>
                  <a:gd name="T44" fmla="*/ 0 w 573"/>
                  <a:gd name="T45" fmla="*/ 0 h 127"/>
                  <a:gd name="T46" fmla="*/ 0 w 573"/>
                  <a:gd name="T47" fmla="*/ 0 h 127"/>
                  <a:gd name="T48" fmla="*/ 0 w 573"/>
                  <a:gd name="T49" fmla="*/ 0 h 127"/>
                  <a:gd name="T50" fmla="*/ 0 w 573"/>
                  <a:gd name="T51" fmla="*/ 0 h 127"/>
                  <a:gd name="T52" fmla="*/ 0 w 573"/>
                  <a:gd name="T53" fmla="*/ 0 h 127"/>
                  <a:gd name="T54" fmla="*/ 0 w 573"/>
                  <a:gd name="T55" fmla="*/ 0 h 127"/>
                  <a:gd name="T56" fmla="*/ 0 w 573"/>
                  <a:gd name="T57" fmla="*/ 0 h 127"/>
                  <a:gd name="T58" fmla="*/ 0 w 573"/>
                  <a:gd name="T59" fmla="*/ 0 h 127"/>
                  <a:gd name="T60" fmla="*/ 0 w 573"/>
                  <a:gd name="T61" fmla="*/ 0 h 127"/>
                  <a:gd name="T62" fmla="*/ 0 w 573"/>
                  <a:gd name="T63" fmla="*/ 0 h 127"/>
                  <a:gd name="T64" fmla="*/ 0 w 573"/>
                  <a:gd name="T65" fmla="*/ 0 h 127"/>
                  <a:gd name="T66" fmla="*/ 0 w 573"/>
                  <a:gd name="T67" fmla="*/ 0 h 127"/>
                  <a:gd name="T68" fmla="*/ 0 w 573"/>
                  <a:gd name="T69" fmla="*/ 0 h 127"/>
                  <a:gd name="T70" fmla="*/ 0 w 573"/>
                  <a:gd name="T71" fmla="*/ 0 h 127"/>
                  <a:gd name="T72" fmla="*/ 0 w 573"/>
                  <a:gd name="T73" fmla="*/ 0 h 127"/>
                  <a:gd name="T74" fmla="*/ 0 w 573"/>
                  <a:gd name="T75" fmla="*/ 0 h 127"/>
                  <a:gd name="T76" fmla="*/ 0 w 573"/>
                  <a:gd name="T77" fmla="*/ 0 h 12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73" h="127">
                    <a:moveTo>
                      <a:pt x="0" y="124"/>
                    </a:moveTo>
                    <a:lnTo>
                      <a:pt x="0" y="124"/>
                    </a:lnTo>
                    <a:lnTo>
                      <a:pt x="0" y="8"/>
                    </a:lnTo>
                    <a:lnTo>
                      <a:pt x="21" y="8"/>
                    </a:lnTo>
                    <a:lnTo>
                      <a:pt x="75" y="87"/>
                    </a:lnTo>
                    <a:lnTo>
                      <a:pt x="75" y="8"/>
                    </a:lnTo>
                    <a:lnTo>
                      <a:pt x="94" y="8"/>
                    </a:lnTo>
                    <a:lnTo>
                      <a:pt x="94" y="124"/>
                    </a:lnTo>
                    <a:lnTo>
                      <a:pt x="73" y="124"/>
                    </a:lnTo>
                    <a:lnTo>
                      <a:pt x="19" y="45"/>
                    </a:lnTo>
                    <a:lnTo>
                      <a:pt x="19" y="124"/>
                    </a:lnTo>
                    <a:lnTo>
                      <a:pt x="0" y="124"/>
                    </a:lnTo>
                    <a:close/>
                    <a:moveTo>
                      <a:pt x="123" y="124"/>
                    </a:moveTo>
                    <a:lnTo>
                      <a:pt x="123" y="124"/>
                    </a:lnTo>
                    <a:lnTo>
                      <a:pt x="123" y="8"/>
                    </a:lnTo>
                    <a:lnTo>
                      <a:pt x="146" y="8"/>
                    </a:lnTo>
                    <a:lnTo>
                      <a:pt x="146" y="64"/>
                    </a:lnTo>
                    <a:lnTo>
                      <a:pt x="190" y="8"/>
                    </a:lnTo>
                    <a:lnTo>
                      <a:pt x="210" y="8"/>
                    </a:lnTo>
                    <a:lnTo>
                      <a:pt x="170" y="60"/>
                    </a:lnTo>
                    <a:lnTo>
                      <a:pt x="220" y="124"/>
                    </a:lnTo>
                    <a:lnTo>
                      <a:pt x="190" y="124"/>
                    </a:lnTo>
                    <a:lnTo>
                      <a:pt x="146" y="67"/>
                    </a:lnTo>
                    <a:lnTo>
                      <a:pt x="146" y="124"/>
                    </a:lnTo>
                    <a:lnTo>
                      <a:pt x="123" y="124"/>
                    </a:lnTo>
                    <a:close/>
                    <a:moveTo>
                      <a:pt x="383" y="119"/>
                    </a:moveTo>
                    <a:lnTo>
                      <a:pt x="383" y="119"/>
                    </a:lnTo>
                    <a:cubicBezTo>
                      <a:pt x="366" y="127"/>
                      <a:pt x="343" y="127"/>
                      <a:pt x="343" y="127"/>
                    </a:cubicBezTo>
                    <a:cubicBezTo>
                      <a:pt x="314" y="127"/>
                      <a:pt x="298" y="111"/>
                      <a:pt x="298" y="111"/>
                    </a:cubicBezTo>
                    <a:cubicBezTo>
                      <a:pt x="282" y="95"/>
                      <a:pt x="282" y="66"/>
                      <a:pt x="282" y="66"/>
                    </a:cubicBezTo>
                    <a:cubicBezTo>
                      <a:pt x="282" y="37"/>
                      <a:pt x="298" y="21"/>
                      <a:pt x="298" y="21"/>
                    </a:cubicBezTo>
                    <a:cubicBezTo>
                      <a:pt x="314" y="5"/>
                      <a:pt x="344" y="5"/>
                      <a:pt x="344" y="5"/>
                    </a:cubicBezTo>
                    <a:cubicBezTo>
                      <a:pt x="363" y="5"/>
                      <a:pt x="382" y="10"/>
                      <a:pt x="382" y="10"/>
                    </a:cubicBezTo>
                    <a:lnTo>
                      <a:pt x="382" y="28"/>
                    </a:lnTo>
                    <a:cubicBezTo>
                      <a:pt x="360" y="21"/>
                      <a:pt x="346" y="21"/>
                      <a:pt x="346" y="21"/>
                    </a:cubicBezTo>
                    <a:cubicBezTo>
                      <a:pt x="328" y="21"/>
                      <a:pt x="318" y="33"/>
                      <a:pt x="318" y="33"/>
                    </a:cubicBezTo>
                    <a:cubicBezTo>
                      <a:pt x="308" y="44"/>
                      <a:pt x="308" y="66"/>
                      <a:pt x="308" y="66"/>
                    </a:cubicBezTo>
                    <a:cubicBezTo>
                      <a:pt x="308" y="87"/>
                      <a:pt x="319" y="98"/>
                      <a:pt x="319" y="98"/>
                    </a:cubicBezTo>
                    <a:cubicBezTo>
                      <a:pt x="329" y="110"/>
                      <a:pt x="348" y="110"/>
                      <a:pt x="348" y="110"/>
                    </a:cubicBezTo>
                    <a:cubicBezTo>
                      <a:pt x="365" y="110"/>
                      <a:pt x="383" y="101"/>
                      <a:pt x="383" y="101"/>
                    </a:cubicBezTo>
                    <a:lnTo>
                      <a:pt x="383" y="119"/>
                    </a:lnTo>
                    <a:close/>
                    <a:moveTo>
                      <a:pt x="474" y="121"/>
                    </a:moveTo>
                    <a:lnTo>
                      <a:pt x="474" y="121"/>
                    </a:lnTo>
                    <a:cubicBezTo>
                      <a:pt x="457" y="126"/>
                      <a:pt x="442" y="126"/>
                      <a:pt x="442" y="126"/>
                    </a:cubicBezTo>
                    <a:cubicBezTo>
                      <a:pt x="421" y="126"/>
                      <a:pt x="408" y="113"/>
                      <a:pt x="408" y="113"/>
                    </a:cubicBezTo>
                    <a:cubicBezTo>
                      <a:pt x="396" y="101"/>
                      <a:pt x="396" y="80"/>
                      <a:pt x="396" y="80"/>
                    </a:cubicBezTo>
                    <a:cubicBezTo>
                      <a:pt x="396" y="60"/>
                      <a:pt x="407" y="48"/>
                      <a:pt x="407" y="48"/>
                    </a:cubicBezTo>
                    <a:cubicBezTo>
                      <a:pt x="419" y="36"/>
                      <a:pt x="437" y="36"/>
                      <a:pt x="437" y="36"/>
                    </a:cubicBezTo>
                    <a:cubicBezTo>
                      <a:pt x="456" y="36"/>
                      <a:pt x="465" y="48"/>
                      <a:pt x="465" y="48"/>
                    </a:cubicBezTo>
                    <a:cubicBezTo>
                      <a:pt x="474" y="60"/>
                      <a:pt x="474" y="85"/>
                      <a:pt x="474" y="85"/>
                    </a:cubicBezTo>
                    <a:lnTo>
                      <a:pt x="420" y="85"/>
                    </a:lnTo>
                    <a:cubicBezTo>
                      <a:pt x="423" y="110"/>
                      <a:pt x="447" y="110"/>
                      <a:pt x="447" y="110"/>
                    </a:cubicBezTo>
                    <a:cubicBezTo>
                      <a:pt x="459" y="110"/>
                      <a:pt x="474" y="105"/>
                      <a:pt x="474" y="105"/>
                    </a:cubicBezTo>
                    <a:lnTo>
                      <a:pt x="474" y="121"/>
                    </a:lnTo>
                    <a:close/>
                    <a:moveTo>
                      <a:pt x="420" y="72"/>
                    </a:moveTo>
                    <a:lnTo>
                      <a:pt x="420" y="72"/>
                    </a:lnTo>
                    <a:lnTo>
                      <a:pt x="451" y="72"/>
                    </a:lnTo>
                    <a:cubicBezTo>
                      <a:pt x="451" y="50"/>
                      <a:pt x="437" y="50"/>
                      <a:pt x="437" y="50"/>
                    </a:cubicBezTo>
                    <a:cubicBezTo>
                      <a:pt x="422" y="50"/>
                      <a:pt x="420" y="72"/>
                      <a:pt x="420" y="72"/>
                    </a:cubicBezTo>
                    <a:close/>
                    <a:moveTo>
                      <a:pt x="497" y="124"/>
                    </a:moveTo>
                    <a:lnTo>
                      <a:pt x="497" y="124"/>
                    </a:lnTo>
                    <a:lnTo>
                      <a:pt x="497" y="0"/>
                    </a:lnTo>
                    <a:lnTo>
                      <a:pt x="521" y="0"/>
                    </a:lnTo>
                    <a:lnTo>
                      <a:pt x="521" y="124"/>
                    </a:lnTo>
                    <a:lnTo>
                      <a:pt x="497" y="124"/>
                    </a:lnTo>
                    <a:close/>
                    <a:moveTo>
                      <a:pt x="550" y="124"/>
                    </a:moveTo>
                    <a:lnTo>
                      <a:pt x="550" y="124"/>
                    </a:lnTo>
                    <a:lnTo>
                      <a:pt x="550" y="0"/>
                    </a:lnTo>
                    <a:lnTo>
                      <a:pt x="573" y="0"/>
                    </a:lnTo>
                    <a:lnTo>
                      <a:pt x="573" y="124"/>
                    </a:lnTo>
                    <a:lnTo>
                      <a:pt x="550"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43" name="Freeform 437"/>
              <p:cNvSpPr>
                <a:spLocks noEditPoints="1"/>
              </p:cNvSpPr>
              <p:nvPr/>
            </p:nvSpPr>
            <p:spPr bwMode="auto">
              <a:xfrm>
                <a:off x="2125" y="3785"/>
                <a:ext cx="163" cy="43"/>
              </a:xfrm>
              <a:custGeom>
                <a:avLst/>
                <a:gdLst>
                  <a:gd name="T0" fmla="*/ 0 w 460"/>
                  <a:gd name="T1" fmla="*/ 0 h 126"/>
                  <a:gd name="T2" fmla="*/ 0 w 460"/>
                  <a:gd name="T3" fmla="*/ 0 h 126"/>
                  <a:gd name="T4" fmla="*/ 0 w 460"/>
                  <a:gd name="T5" fmla="*/ 0 h 126"/>
                  <a:gd name="T6" fmla="*/ 0 w 460"/>
                  <a:gd name="T7" fmla="*/ 0 h 126"/>
                  <a:gd name="T8" fmla="*/ 0 w 460"/>
                  <a:gd name="T9" fmla="*/ 0 h 126"/>
                  <a:gd name="T10" fmla="*/ 0 w 460"/>
                  <a:gd name="T11" fmla="*/ 0 h 126"/>
                  <a:gd name="T12" fmla="*/ 0 w 460"/>
                  <a:gd name="T13" fmla="*/ 0 h 126"/>
                  <a:gd name="T14" fmla="*/ 0 w 460"/>
                  <a:gd name="T15" fmla="*/ 0 h 126"/>
                  <a:gd name="T16" fmla="*/ 0 w 460"/>
                  <a:gd name="T17" fmla="*/ 0 h 126"/>
                  <a:gd name="T18" fmla="*/ 0 w 460"/>
                  <a:gd name="T19" fmla="*/ 0 h 126"/>
                  <a:gd name="T20" fmla="*/ 0 w 460"/>
                  <a:gd name="T21" fmla="*/ 0 h 126"/>
                  <a:gd name="T22" fmla="*/ 0 w 460"/>
                  <a:gd name="T23" fmla="*/ 0 h 126"/>
                  <a:gd name="T24" fmla="*/ 0 w 460"/>
                  <a:gd name="T25" fmla="*/ 0 h 126"/>
                  <a:gd name="T26" fmla="*/ 0 w 460"/>
                  <a:gd name="T27" fmla="*/ 0 h 126"/>
                  <a:gd name="T28" fmla="*/ 0 w 460"/>
                  <a:gd name="T29" fmla="*/ 0 h 126"/>
                  <a:gd name="T30" fmla="*/ 0 w 460"/>
                  <a:gd name="T31" fmla="*/ 0 h 126"/>
                  <a:gd name="T32" fmla="*/ 0 w 460"/>
                  <a:gd name="T33" fmla="*/ 0 h 126"/>
                  <a:gd name="T34" fmla="*/ 0 w 460"/>
                  <a:gd name="T35" fmla="*/ 0 h 126"/>
                  <a:gd name="T36" fmla="*/ 0 w 460"/>
                  <a:gd name="T37" fmla="*/ 0 h 126"/>
                  <a:gd name="T38" fmla="*/ 0 w 460"/>
                  <a:gd name="T39" fmla="*/ 0 h 126"/>
                  <a:gd name="T40" fmla="*/ 0 w 460"/>
                  <a:gd name="T41" fmla="*/ 0 h 126"/>
                  <a:gd name="T42" fmla="*/ 0 w 460"/>
                  <a:gd name="T43" fmla="*/ 0 h 126"/>
                  <a:gd name="T44" fmla="*/ 0 w 460"/>
                  <a:gd name="T45" fmla="*/ 0 h 126"/>
                  <a:gd name="T46" fmla="*/ 0 w 460"/>
                  <a:gd name="T47" fmla="*/ 0 h 126"/>
                  <a:gd name="T48" fmla="*/ 0 w 460"/>
                  <a:gd name="T49" fmla="*/ 0 h 126"/>
                  <a:gd name="T50" fmla="*/ 0 w 460"/>
                  <a:gd name="T51" fmla="*/ 0 h 126"/>
                  <a:gd name="T52" fmla="*/ 0 w 460"/>
                  <a:gd name="T53" fmla="*/ 0 h 126"/>
                  <a:gd name="T54" fmla="*/ 0 w 460"/>
                  <a:gd name="T55" fmla="*/ 0 h 126"/>
                  <a:gd name="T56" fmla="*/ 0 w 460"/>
                  <a:gd name="T57" fmla="*/ 0 h 126"/>
                  <a:gd name="T58" fmla="*/ 0 w 460"/>
                  <a:gd name="T59" fmla="*/ 0 h 126"/>
                  <a:gd name="T60" fmla="*/ 0 w 460"/>
                  <a:gd name="T61" fmla="*/ 0 h 126"/>
                  <a:gd name="T62" fmla="*/ 0 w 460"/>
                  <a:gd name="T63" fmla="*/ 0 h 126"/>
                  <a:gd name="T64" fmla="*/ 0 w 460"/>
                  <a:gd name="T65" fmla="*/ 0 h 126"/>
                  <a:gd name="T66" fmla="*/ 0 w 460"/>
                  <a:gd name="T67" fmla="*/ 0 h 126"/>
                  <a:gd name="T68" fmla="*/ 0 w 460"/>
                  <a:gd name="T69" fmla="*/ 0 h 126"/>
                  <a:gd name="T70" fmla="*/ 0 w 460"/>
                  <a:gd name="T71" fmla="*/ 0 h 126"/>
                  <a:gd name="T72" fmla="*/ 0 w 460"/>
                  <a:gd name="T73" fmla="*/ 0 h 126"/>
                  <a:gd name="T74" fmla="*/ 0 w 460"/>
                  <a:gd name="T75" fmla="*/ 0 h 126"/>
                  <a:gd name="T76" fmla="*/ 0 w 460"/>
                  <a:gd name="T77" fmla="*/ 0 h 126"/>
                  <a:gd name="T78" fmla="*/ 0 w 460"/>
                  <a:gd name="T79" fmla="*/ 0 h 126"/>
                  <a:gd name="T80" fmla="*/ 0 w 460"/>
                  <a:gd name="T81" fmla="*/ 0 h 126"/>
                  <a:gd name="T82" fmla="*/ 0 w 460"/>
                  <a:gd name="T83" fmla="*/ 0 h 126"/>
                  <a:gd name="T84" fmla="*/ 0 w 460"/>
                  <a:gd name="T85" fmla="*/ 0 h 126"/>
                  <a:gd name="T86" fmla="*/ 0 w 460"/>
                  <a:gd name="T87" fmla="*/ 0 h 126"/>
                  <a:gd name="T88" fmla="*/ 0 w 460"/>
                  <a:gd name="T89" fmla="*/ 0 h 126"/>
                  <a:gd name="T90" fmla="*/ 0 w 460"/>
                  <a:gd name="T91" fmla="*/ 0 h 126"/>
                  <a:gd name="T92" fmla="*/ 0 w 460"/>
                  <a:gd name="T93" fmla="*/ 0 h 126"/>
                  <a:gd name="T94" fmla="*/ 0 w 460"/>
                  <a:gd name="T95" fmla="*/ 0 h 126"/>
                  <a:gd name="T96" fmla="*/ 0 w 460"/>
                  <a:gd name="T97" fmla="*/ 0 h 126"/>
                  <a:gd name="T98" fmla="*/ 0 w 460"/>
                  <a:gd name="T99" fmla="*/ 0 h 126"/>
                  <a:gd name="T100" fmla="*/ 0 w 460"/>
                  <a:gd name="T101" fmla="*/ 0 h 126"/>
                  <a:gd name="T102" fmla="*/ 0 w 460"/>
                  <a:gd name="T103" fmla="*/ 0 h 126"/>
                  <a:gd name="T104" fmla="*/ 0 w 460"/>
                  <a:gd name="T105" fmla="*/ 0 h 126"/>
                  <a:gd name="T106" fmla="*/ 0 w 460"/>
                  <a:gd name="T107" fmla="*/ 0 h 126"/>
                  <a:gd name="T108" fmla="*/ 0 w 460"/>
                  <a:gd name="T109" fmla="*/ 0 h 126"/>
                  <a:gd name="T110" fmla="*/ 0 w 460"/>
                  <a:gd name="T111" fmla="*/ 0 h 126"/>
                  <a:gd name="T112" fmla="*/ 0 w 460"/>
                  <a:gd name="T113" fmla="*/ 0 h 126"/>
                  <a:gd name="T114" fmla="*/ 0 w 460"/>
                  <a:gd name="T115" fmla="*/ 0 h 126"/>
                  <a:gd name="T116" fmla="*/ 0 w 460"/>
                  <a:gd name="T117" fmla="*/ 0 h 126"/>
                  <a:gd name="T118" fmla="*/ 0 w 460"/>
                  <a:gd name="T119" fmla="*/ 0 h 126"/>
                  <a:gd name="T120" fmla="*/ 0 w 460"/>
                  <a:gd name="T121" fmla="*/ 0 h 126"/>
                  <a:gd name="T122" fmla="*/ 0 w 460"/>
                  <a:gd name="T123" fmla="*/ 0 h 1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60" h="126">
                    <a:moveTo>
                      <a:pt x="42" y="123"/>
                    </a:moveTo>
                    <a:lnTo>
                      <a:pt x="42" y="123"/>
                    </a:lnTo>
                    <a:lnTo>
                      <a:pt x="42" y="23"/>
                    </a:lnTo>
                    <a:lnTo>
                      <a:pt x="0" y="23"/>
                    </a:lnTo>
                    <a:lnTo>
                      <a:pt x="0" y="8"/>
                    </a:lnTo>
                    <a:lnTo>
                      <a:pt x="108" y="8"/>
                    </a:lnTo>
                    <a:lnTo>
                      <a:pt x="108" y="23"/>
                    </a:lnTo>
                    <a:lnTo>
                      <a:pt x="66" y="23"/>
                    </a:lnTo>
                    <a:lnTo>
                      <a:pt x="66" y="123"/>
                    </a:lnTo>
                    <a:lnTo>
                      <a:pt x="42" y="123"/>
                    </a:lnTo>
                    <a:close/>
                    <a:moveTo>
                      <a:pt x="270" y="119"/>
                    </a:moveTo>
                    <a:lnTo>
                      <a:pt x="270" y="119"/>
                    </a:lnTo>
                    <a:cubicBezTo>
                      <a:pt x="253" y="126"/>
                      <a:pt x="230" y="126"/>
                      <a:pt x="230" y="126"/>
                    </a:cubicBezTo>
                    <a:cubicBezTo>
                      <a:pt x="201" y="126"/>
                      <a:pt x="185" y="110"/>
                      <a:pt x="185" y="110"/>
                    </a:cubicBezTo>
                    <a:cubicBezTo>
                      <a:pt x="169" y="94"/>
                      <a:pt x="169" y="65"/>
                      <a:pt x="169" y="65"/>
                    </a:cubicBezTo>
                    <a:cubicBezTo>
                      <a:pt x="169" y="36"/>
                      <a:pt x="185" y="20"/>
                      <a:pt x="185" y="20"/>
                    </a:cubicBezTo>
                    <a:cubicBezTo>
                      <a:pt x="201" y="5"/>
                      <a:pt x="231" y="5"/>
                      <a:pt x="231" y="5"/>
                    </a:cubicBezTo>
                    <a:cubicBezTo>
                      <a:pt x="250" y="5"/>
                      <a:pt x="269" y="9"/>
                      <a:pt x="269" y="9"/>
                    </a:cubicBezTo>
                    <a:lnTo>
                      <a:pt x="269" y="28"/>
                    </a:lnTo>
                    <a:cubicBezTo>
                      <a:pt x="247" y="21"/>
                      <a:pt x="233" y="21"/>
                      <a:pt x="233" y="21"/>
                    </a:cubicBezTo>
                    <a:cubicBezTo>
                      <a:pt x="215" y="21"/>
                      <a:pt x="205" y="32"/>
                      <a:pt x="205" y="32"/>
                    </a:cubicBezTo>
                    <a:cubicBezTo>
                      <a:pt x="195" y="44"/>
                      <a:pt x="195" y="65"/>
                      <a:pt x="195" y="65"/>
                    </a:cubicBezTo>
                    <a:cubicBezTo>
                      <a:pt x="195" y="86"/>
                      <a:pt x="206" y="98"/>
                      <a:pt x="206" y="98"/>
                    </a:cubicBezTo>
                    <a:cubicBezTo>
                      <a:pt x="216" y="109"/>
                      <a:pt x="235" y="109"/>
                      <a:pt x="235" y="109"/>
                    </a:cubicBezTo>
                    <a:cubicBezTo>
                      <a:pt x="252" y="109"/>
                      <a:pt x="270" y="101"/>
                      <a:pt x="270" y="101"/>
                    </a:cubicBezTo>
                    <a:lnTo>
                      <a:pt x="270" y="119"/>
                    </a:lnTo>
                    <a:close/>
                    <a:moveTo>
                      <a:pt x="361" y="120"/>
                    </a:moveTo>
                    <a:lnTo>
                      <a:pt x="361" y="120"/>
                    </a:lnTo>
                    <a:cubicBezTo>
                      <a:pt x="344" y="125"/>
                      <a:pt x="329" y="125"/>
                      <a:pt x="329" y="125"/>
                    </a:cubicBezTo>
                    <a:cubicBezTo>
                      <a:pt x="308" y="125"/>
                      <a:pt x="295" y="113"/>
                      <a:pt x="295" y="113"/>
                    </a:cubicBezTo>
                    <a:cubicBezTo>
                      <a:pt x="283" y="101"/>
                      <a:pt x="283" y="80"/>
                      <a:pt x="283" y="80"/>
                    </a:cubicBezTo>
                    <a:cubicBezTo>
                      <a:pt x="283" y="60"/>
                      <a:pt x="294" y="48"/>
                      <a:pt x="294" y="48"/>
                    </a:cubicBezTo>
                    <a:cubicBezTo>
                      <a:pt x="306" y="35"/>
                      <a:pt x="324" y="35"/>
                      <a:pt x="324" y="35"/>
                    </a:cubicBezTo>
                    <a:cubicBezTo>
                      <a:pt x="343" y="35"/>
                      <a:pt x="352" y="47"/>
                      <a:pt x="352" y="47"/>
                    </a:cubicBezTo>
                    <a:cubicBezTo>
                      <a:pt x="361" y="59"/>
                      <a:pt x="361" y="85"/>
                      <a:pt x="361" y="85"/>
                    </a:cubicBezTo>
                    <a:lnTo>
                      <a:pt x="307" y="85"/>
                    </a:lnTo>
                    <a:cubicBezTo>
                      <a:pt x="310" y="109"/>
                      <a:pt x="334" y="109"/>
                      <a:pt x="334" y="109"/>
                    </a:cubicBezTo>
                    <a:cubicBezTo>
                      <a:pt x="346" y="109"/>
                      <a:pt x="361" y="104"/>
                      <a:pt x="361" y="104"/>
                    </a:cubicBezTo>
                    <a:lnTo>
                      <a:pt x="361" y="120"/>
                    </a:lnTo>
                    <a:close/>
                    <a:moveTo>
                      <a:pt x="307" y="72"/>
                    </a:moveTo>
                    <a:lnTo>
                      <a:pt x="307" y="72"/>
                    </a:lnTo>
                    <a:lnTo>
                      <a:pt x="338" y="72"/>
                    </a:lnTo>
                    <a:cubicBezTo>
                      <a:pt x="338" y="50"/>
                      <a:pt x="324" y="50"/>
                      <a:pt x="324" y="50"/>
                    </a:cubicBezTo>
                    <a:cubicBezTo>
                      <a:pt x="309" y="50"/>
                      <a:pt x="307" y="72"/>
                      <a:pt x="307" y="72"/>
                    </a:cubicBezTo>
                    <a:close/>
                    <a:moveTo>
                      <a:pt x="384" y="123"/>
                    </a:moveTo>
                    <a:lnTo>
                      <a:pt x="384" y="123"/>
                    </a:lnTo>
                    <a:lnTo>
                      <a:pt x="384" y="0"/>
                    </a:lnTo>
                    <a:lnTo>
                      <a:pt x="408" y="0"/>
                    </a:lnTo>
                    <a:lnTo>
                      <a:pt x="408" y="123"/>
                    </a:lnTo>
                    <a:lnTo>
                      <a:pt x="384" y="123"/>
                    </a:lnTo>
                    <a:close/>
                    <a:moveTo>
                      <a:pt x="437" y="123"/>
                    </a:moveTo>
                    <a:lnTo>
                      <a:pt x="437" y="123"/>
                    </a:lnTo>
                    <a:lnTo>
                      <a:pt x="437" y="0"/>
                    </a:lnTo>
                    <a:lnTo>
                      <a:pt x="460" y="0"/>
                    </a:lnTo>
                    <a:lnTo>
                      <a:pt x="460" y="123"/>
                    </a:lnTo>
                    <a:lnTo>
                      <a:pt x="437"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44" name="Freeform 438"/>
              <p:cNvSpPr>
                <a:spLocks noEditPoints="1"/>
              </p:cNvSpPr>
              <p:nvPr/>
            </p:nvSpPr>
            <p:spPr bwMode="auto">
              <a:xfrm>
                <a:off x="138" y="2548"/>
                <a:ext cx="377" cy="43"/>
              </a:xfrm>
              <a:custGeom>
                <a:avLst/>
                <a:gdLst>
                  <a:gd name="T0" fmla="*/ 0 w 1066"/>
                  <a:gd name="T1" fmla="*/ 0 h 126"/>
                  <a:gd name="T2" fmla="*/ 0 w 1066"/>
                  <a:gd name="T3" fmla="*/ 0 h 126"/>
                  <a:gd name="T4" fmla="*/ 0 w 1066"/>
                  <a:gd name="T5" fmla="*/ 0 h 126"/>
                  <a:gd name="T6" fmla="*/ 0 w 1066"/>
                  <a:gd name="T7" fmla="*/ 0 h 126"/>
                  <a:gd name="T8" fmla="*/ 0 w 1066"/>
                  <a:gd name="T9" fmla="*/ 0 h 126"/>
                  <a:gd name="T10" fmla="*/ 0 w 1066"/>
                  <a:gd name="T11" fmla="*/ 0 h 126"/>
                  <a:gd name="T12" fmla="*/ 0 w 1066"/>
                  <a:gd name="T13" fmla="*/ 0 h 126"/>
                  <a:gd name="T14" fmla="*/ 0 w 1066"/>
                  <a:gd name="T15" fmla="*/ 0 h 126"/>
                  <a:gd name="T16" fmla="*/ 0 w 1066"/>
                  <a:gd name="T17" fmla="*/ 0 h 126"/>
                  <a:gd name="T18" fmla="*/ 0 w 1066"/>
                  <a:gd name="T19" fmla="*/ 0 h 126"/>
                  <a:gd name="T20" fmla="*/ 0 w 1066"/>
                  <a:gd name="T21" fmla="*/ 0 h 126"/>
                  <a:gd name="T22" fmla="*/ 0 w 1066"/>
                  <a:gd name="T23" fmla="*/ 0 h 126"/>
                  <a:gd name="T24" fmla="*/ 0 w 1066"/>
                  <a:gd name="T25" fmla="*/ 0 h 126"/>
                  <a:gd name="T26" fmla="*/ 0 w 1066"/>
                  <a:gd name="T27" fmla="*/ 0 h 126"/>
                  <a:gd name="T28" fmla="*/ 0 w 1066"/>
                  <a:gd name="T29" fmla="*/ 0 h 126"/>
                  <a:gd name="T30" fmla="*/ 0 w 1066"/>
                  <a:gd name="T31" fmla="*/ 0 h 126"/>
                  <a:gd name="T32" fmla="*/ 0 w 1066"/>
                  <a:gd name="T33" fmla="*/ 0 h 126"/>
                  <a:gd name="T34" fmla="*/ 0 w 1066"/>
                  <a:gd name="T35" fmla="*/ 0 h 126"/>
                  <a:gd name="T36" fmla="*/ 0 w 1066"/>
                  <a:gd name="T37" fmla="*/ 0 h 126"/>
                  <a:gd name="T38" fmla="*/ 0 w 1066"/>
                  <a:gd name="T39" fmla="*/ 0 h 126"/>
                  <a:gd name="T40" fmla="*/ 0 w 1066"/>
                  <a:gd name="T41" fmla="*/ 0 h 126"/>
                  <a:gd name="T42" fmla="*/ 0 w 1066"/>
                  <a:gd name="T43" fmla="*/ 0 h 126"/>
                  <a:gd name="T44" fmla="*/ 0 w 1066"/>
                  <a:gd name="T45" fmla="*/ 0 h 126"/>
                  <a:gd name="T46" fmla="*/ 0 w 1066"/>
                  <a:gd name="T47" fmla="*/ 0 h 126"/>
                  <a:gd name="T48" fmla="*/ 0 w 1066"/>
                  <a:gd name="T49" fmla="*/ 0 h 126"/>
                  <a:gd name="T50" fmla="*/ 0 w 1066"/>
                  <a:gd name="T51" fmla="*/ 0 h 126"/>
                  <a:gd name="T52" fmla="*/ 0 w 1066"/>
                  <a:gd name="T53" fmla="*/ 0 h 126"/>
                  <a:gd name="T54" fmla="*/ 0 w 1066"/>
                  <a:gd name="T55" fmla="*/ 0 h 126"/>
                  <a:gd name="T56" fmla="*/ 0 w 1066"/>
                  <a:gd name="T57" fmla="*/ 0 h 126"/>
                  <a:gd name="T58" fmla="*/ 0 w 1066"/>
                  <a:gd name="T59" fmla="*/ 0 h 126"/>
                  <a:gd name="T60" fmla="*/ 0 w 1066"/>
                  <a:gd name="T61" fmla="*/ 0 h 126"/>
                  <a:gd name="T62" fmla="*/ 0 w 1066"/>
                  <a:gd name="T63" fmla="*/ 0 h 126"/>
                  <a:gd name="T64" fmla="*/ 0 w 1066"/>
                  <a:gd name="T65" fmla="*/ 0 h 126"/>
                  <a:gd name="T66" fmla="*/ 0 w 1066"/>
                  <a:gd name="T67" fmla="*/ 0 h 126"/>
                  <a:gd name="T68" fmla="*/ 0 w 1066"/>
                  <a:gd name="T69" fmla="*/ 0 h 126"/>
                  <a:gd name="T70" fmla="*/ 0 w 1066"/>
                  <a:gd name="T71" fmla="*/ 0 h 126"/>
                  <a:gd name="T72" fmla="*/ 0 w 1066"/>
                  <a:gd name="T73" fmla="*/ 0 h 126"/>
                  <a:gd name="T74" fmla="*/ 0 w 1066"/>
                  <a:gd name="T75" fmla="*/ 0 h 126"/>
                  <a:gd name="T76" fmla="*/ 0 w 1066"/>
                  <a:gd name="T77" fmla="*/ 0 h 126"/>
                  <a:gd name="T78" fmla="*/ 0 w 1066"/>
                  <a:gd name="T79" fmla="*/ 0 h 126"/>
                  <a:gd name="T80" fmla="*/ 0 w 1066"/>
                  <a:gd name="T81" fmla="*/ 0 h 126"/>
                  <a:gd name="T82" fmla="*/ 0 w 1066"/>
                  <a:gd name="T83" fmla="*/ 0 h 126"/>
                  <a:gd name="T84" fmla="*/ 0 w 1066"/>
                  <a:gd name="T85" fmla="*/ 0 h 126"/>
                  <a:gd name="T86" fmla="*/ 0 w 1066"/>
                  <a:gd name="T87" fmla="*/ 0 h 126"/>
                  <a:gd name="T88" fmla="*/ 0 w 1066"/>
                  <a:gd name="T89" fmla="*/ 0 h 126"/>
                  <a:gd name="T90" fmla="*/ 0 w 1066"/>
                  <a:gd name="T91" fmla="*/ 0 h 126"/>
                  <a:gd name="T92" fmla="*/ 0 w 1066"/>
                  <a:gd name="T93" fmla="*/ 0 h 126"/>
                  <a:gd name="T94" fmla="*/ 0 w 1066"/>
                  <a:gd name="T95" fmla="*/ 0 h 126"/>
                  <a:gd name="T96" fmla="*/ 0 w 1066"/>
                  <a:gd name="T97" fmla="*/ 0 h 1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66" h="126">
                    <a:moveTo>
                      <a:pt x="0" y="123"/>
                    </a:moveTo>
                    <a:lnTo>
                      <a:pt x="0" y="123"/>
                    </a:lnTo>
                    <a:lnTo>
                      <a:pt x="0" y="7"/>
                    </a:lnTo>
                    <a:lnTo>
                      <a:pt x="32" y="7"/>
                    </a:lnTo>
                    <a:lnTo>
                      <a:pt x="60" y="89"/>
                    </a:lnTo>
                    <a:lnTo>
                      <a:pt x="88" y="7"/>
                    </a:lnTo>
                    <a:lnTo>
                      <a:pt x="116" y="7"/>
                    </a:lnTo>
                    <a:lnTo>
                      <a:pt x="116" y="123"/>
                    </a:lnTo>
                    <a:lnTo>
                      <a:pt x="94" y="123"/>
                    </a:lnTo>
                    <a:lnTo>
                      <a:pt x="94" y="36"/>
                    </a:lnTo>
                    <a:lnTo>
                      <a:pt x="66" y="115"/>
                    </a:lnTo>
                    <a:lnTo>
                      <a:pt x="47" y="115"/>
                    </a:lnTo>
                    <a:lnTo>
                      <a:pt x="19" y="35"/>
                    </a:lnTo>
                    <a:lnTo>
                      <a:pt x="19" y="123"/>
                    </a:lnTo>
                    <a:lnTo>
                      <a:pt x="0" y="123"/>
                    </a:lnTo>
                    <a:close/>
                    <a:moveTo>
                      <a:pt x="187" y="114"/>
                    </a:moveTo>
                    <a:lnTo>
                      <a:pt x="187" y="114"/>
                    </a:lnTo>
                    <a:cubicBezTo>
                      <a:pt x="176" y="125"/>
                      <a:pt x="163" y="125"/>
                      <a:pt x="163" y="125"/>
                    </a:cubicBezTo>
                    <a:cubicBezTo>
                      <a:pt x="151" y="125"/>
                      <a:pt x="144" y="118"/>
                      <a:pt x="144" y="118"/>
                    </a:cubicBezTo>
                    <a:cubicBezTo>
                      <a:pt x="137" y="111"/>
                      <a:pt x="137" y="100"/>
                      <a:pt x="137" y="100"/>
                    </a:cubicBezTo>
                    <a:cubicBezTo>
                      <a:pt x="137" y="86"/>
                      <a:pt x="149" y="78"/>
                      <a:pt x="149" y="78"/>
                    </a:cubicBezTo>
                    <a:cubicBezTo>
                      <a:pt x="160" y="71"/>
                      <a:pt x="181" y="71"/>
                      <a:pt x="181" y="71"/>
                    </a:cubicBezTo>
                    <a:lnTo>
                      <a:pt x="187" y="71"/>
                    </a:lnTo>
                    <a:lnTo>
                      <a:pt x="187" y="63"/>
                    </a:lnTo>
                    <a:cubicBezTo>
                      <a:pt x="187" y="50"/>
                      <a:pt x="172" y="50"/>
                      <a:pt x="172" y="50"/>
                    </a:cubicBezTo>
                    <a:cubicBezTo>
                      <a:pt x="159" y="50"/>
                      <a:pt x="145" y="57"/>
                      <a:pt x="145" y="57"/>
                    </a:cubicBezTo>
                    <a:lnTo>
                      <a:pt x="145" y="41"/>
                    </a:lnTo>
                    <a:cubicBezTo>
                      <a:pt x="161" y="35"/>
                      <a:pt x="176" y="35"/>
                      <a:pt x="176" y="35"/>
                    </a:cubicBezTo>
                    <a:cubicBezTo>
                      <a:pt x="210" y="35"/>
                      <a:pt x="210" y="62"/>
                      <a:pt x="210" y="62"/>
                    </a:cubicBezTo>
                    <a:lnTo>
                      <a:pt x="210" y="100"/>
                    </a:lnTo>
                    <a:cubicBezTo>
                      <a:pt x="210" y="110"/>
                      <a:pt x="216" y="110"/>
                      <a:pt x="216" y="110"/>
                    </a:cubicBezTo>
                    <a:cubicBezTo>
                      <a:pt x="217" y="110"/>
                      <a:pt x="219" y="110"/>
                      <a:pt x="219" y="110"/>
                    </a:cubicBezTo>
                    <a:lnTo>
                      <a:pt x="220" y="123"/>
                    </a:lnTo>
                    <a:cubicBezTo>
                      <a:pt x="212" y="125"/>
                      <a:pt x="207" y="125"/>
                      <a:pt x="207" y="125"/>
                    </a:cubicBezTo>
                    <a:cubicBezTo>
                      <a:pt x="192" y="125"/>
                      <a:pt x="188" y="114"/>
                      <a:pt x="188" y="114"/>
                    </a:cubicBezTo>
                    <a:lnTo>
                      <a:pt x="187" y="114"/>
                    </a:lnTo>
                    <a:close/>
                    <a:moveTo>
                      <a:pt x="187" y="101"/>
                    </a:moveTo>
                    <a:lnTo>
                      <a:pt x="187" y="101"/>
                    </a:lnTo>
                    <a:lnTo>
                      <a:pt x="187" y="84"/>
                    </a:lnTo>
                    <a:lnTo>
                      <a:pt x="182" y="84"/>
                    </a:lnTo>
                    <a:cubicBezTo>
                      <a:pt x="159" y="84"/>
                      <a:pt x="159" y="98"/>
                      <a:pt x="159" y="98"/>
                    </a:cubicBezTo>
                    <a:cubicBezTo>
                      <a:pt x="159" y="103"/>
                      <a:pt x="163" y="106"/>
                      <a:pt x="163" y="106"/>
                    </a:cubicBezTo>
                    <a:cubicBezTo>
                      <a:pt x="166" y="109"/>
                      <a:pt x="171" y="109"/>
                      <a:pt x="171" y="109"/>
                    </a:cubicBezTo>
                    <a:cubicBezTo>
                      <a:pt x="179" y="109"/>
                      <a:pt x="187" y="101"/>
                      <a:pt x="187" y="101"/>
                    </a:cubicBezTo>
                    <a:close/>
                    <a:moveTo>
                      <a:pt x="284" y="123"/>
                    </a:moveTo>
                    <a:lnTo>
                      <a:pt x="284" y="123"/>
                    </a:lnTo>
                    <a:cubicBezTo>
                      <a:pt x="275" y="125"/>
                      <a:pt x="271" y="125"/>
                      <a:pt x="271" y="125"/>
                    </a:cubicBezTo>
                    <a:cubicBezTo>
                      <a:pt x="241" y="125"/>
                      <a:pt x="241" y="97"/>
                      <a:pt x="241" y="97"/>
                    </a:cubicBezTo>
                    <a:lnTo>
                      <a:pt x="241" y="52"/>
                    </a:lnTo>
                    <a:lnTo>
                      <a:pt x="231" y="52"/>
                    </a:lnTo>
                    <a:lnTo>
                      <a:pt x="231" y="37"/>
                    </a:lnTo>
                    <a:lnTo>
                      <a:pt x="241" y="37"/>
                    </a:lnTo>
                    <a:lnTo>
                      <a:pt x="241" y="23"/>
                    </a:lnTo>
                    <a:lnTo>
                      <a:pt x="264" y="20"/>
                    </a:lnTo>
                    <a:lnTo>
                      <a:pt x="264" y="37"/>
                    </a:lnTo>
                    <a:lnTo>
                      <a:pt x="282" y="37"/>
                    </a:lnTo>
                    <a:lnTo>
                      <a:pt x="282" y="52"/>
                    </a:lnTo>
                    <a:lnTo>
                      <a:pt x="264" y="52"/>
                    </a:lnTo>
                    <a:lnTo>
                      <a:pt x="264" y="94"/>
                    </a:lnTo>
                    <a:cubicBezTo>
                      <a:pt x="264" y="110"/>
                      <a:pt x="277" y="110"/>
                      <a:pt x="277" y="110"/>
                    </a:cubicBezTo>
                    <a:cubicBezTo>
                      <a:pt x="280" y="110"/>
                      <a:pt x="284" y="109"/>
                      <a:pt x="284" y="109"/>
                    </a:cubicBezTo>
                    <a:lnTo>
                      <a:pt x="284" y="123"/>
                    </a:lnTo>
                    <a:close/>
                    <a:moveTo>
                      <a:pt x="357" y="123"/>
                    </a:moveTo>
                    <a:lnTo>
                      <a:pt x="357" y="123"/>
                    </a:lnTo>
                    <a:lnTo>
                      <a:pt x="357" y="107"/>
                    </a:lnTo>
                    <a:cubicBezTo>
                      <a:pt x="346" y="125"/>
                      <a:pt x="328" y="125"/>
                      <a:pt x="328" y="125"/>
                    </a:cubicBezTo>
                    <a:cubicBezTo>
                      <a:pt x="317" y="125"/>
                      <a:pt x="310" y="118"/>
                      <a:pt x="310" y="118"/>
                    </a:cubicBezTo>
                    <a:cubicBezTo>
                      <a:pt x="303" y="110"/>
                      <a:pt x="303" y="98"/>
                      <a:pt x="303" y="98"/>
                    </a:cubicBezTo>
                    <a:lnTo>
                      <a:pt x="303" y="37"/>
                    </a:lnTo>
                    <a:lnTo>
                      <a:pt x="327" y="37"/>
                    </a:lnTo>
                    <a:lnTo>
                      <a:pt x="327" y="92"/>
                    </a:lnTo>
                    <a:cubicBezTo>
                      <a:pt x="327" y="107"/>
                      <a:pt x="336" y="107"/>
                      <a:pt x="336" y="107"/>
                    </a:cubicBezTo>
                    <a:cubicBezTo>
                      <a:pt x="347" y="107"/>
                      <a:pt x="357" y="91"/>
                      <a:pt x="357" y="91"/>
                    </a:cubicBezTo>
                    <a:lnTo>
                      <a:pt x="357" y="37"/>
                    </a:lnTo>
                    <a:lnTo>
                      <a:pt x="381" y="37"/>
                    </a:lnTo>
                    <a:lnTo>
                      <a:pt x="381" y="123"/>
                    </a:lnTo>
                    <a:lnTo>
                      <a:pt x="357" y="123"/>
                    </a:lnTo>
                    <a:close/>
                    <a:moveTo>
                      <a:pt x="410" y="123"/>
                    </a:moveTo>
                    <a:lnTo>
                      <a:pt x="410" y="123"/>
                    </a:lnTo>
                    <a:lnTo>
                      <a:pt x="410" y="37"/>
                    </a:lnTo>
                    <a:lnTo>
                      <a:pt x="433" y="37"/>
                    </a:lnTo>
                    <a:lnTo>
                      <a:pt x="433" y="53"/>
                    </a:lnTo>
                    <a:cubicBezTo>
                      <a:pt x="442" y="35"/>
                      <a:pt x="460" y="35"/>
                      <a:pt x="460" y="35"/>
                    </a:cubicBezTo>
                    <a:cubicBezTo>
                      <a:pt x="462" y="35"/>
                      <a:pt x="464" y="36"/>
                      <a:pt x="464" y="36"/>
                    </a:cubicBezTo>
                    <a:lnTo>
                      <a:pt x="464" y="56"/>
                    </a:lnTo>
                    <a:cubicBezTo>
                      <a:pt x="459" y="55"/>
                      <a:pt x="455" y="55"/>
                      <a:pt x="455" y="55"/>
                    </a:cubicBezTo>
                    <a:cubicBezTo>
                      <a:pt x="441" y="55"/>
                      <a:pt x="433" y="69"/>
                      <a:pt x="433" y="69"/>
                    </a:cubicBezTo>
                    <a:lnTo>
                      <a:pt x="433" y="123"/>
                    </a:lnTo>
                    <a:lnTo>
                      <a:pt x="410" y="123"/>
                    </a:lnTo>
                    <a:close/>
                    <a:moveTo>
                      <a:pt x="552" y="120"/>
                    </a:moveTo>
                    <a:lnTo>
                      <a:pt x="552" y="120"/>
                    </a:lnTo>
                    <a:cubicBezTo>
                      <a:pt x="536" y="125"/>
                      <a:pt x="521" y="125"/>
                      <a:pt x="521" y="125"/>
                    </a:cubicBezTo>
                    <a:cubicBezTo>
                      <a:pt x="499" y="125"/>
                      <a:pt x="487" y="113"/>
                      <a:pt x="487" y="113"/>
                    </a:cubicBezTo>
                    <a:cubicBezTo>
                      <a:pt x="475" y="101"/>
                      <a:pt x="475" y="80"/>
                      <a:pt x="475" y="80"/>
                    </a:cubicBezTo>
                    <a:cubicBezTo>
                      <a:pt x="475" y="60"/>
                      <a:pt x="486" y="47"/>
                      <a:pt x="486" y="47"/>
                    </a:cubicBezTo>
                    <a:cubicBezTo>
                      <a:pt x="497" y="35"/>
                      <a:pt x="516" y="35"/>
                      <a:pt x="516" y="35"/>
                    </a:cubicBezTo>
                    <a:cubicBezTo>
                      <a:pt x="535" y="35"/>
                      <a:pt x="544" y="47"/>
                      <a:pt x="544" y="47"/>
                    </a:cubicBezTo>
                    <a:cubicBezTo>
                      <a:pt x="552" y="59"/>
                      <a:pt x="552" y="85"/>
                      <a:pt x="552" y="85"/>
                    </a:cubicBezTo>
                    <a:lnTo>
                      <a:pt x="499" y="85"/>
                    </a:lnTo>
                    <a:cubicBezTo>
                      <a:pt x="501" y="109"/>
                      <a:pt x="526" y="109"/>
                      <a:pt x="526" y="109"/>
                    </a:cubicBezTo>
                    <a:cubicBezTo>
                      <a:pt x="538" y="109"/>
                      <a:pt x="552" y="104"/>
                      <a:pt x="552" y="104"/>
                    </a:cubicBezTo>
                    <a:lnTo>
                      <a:pt x="552" y="120"/>
                    </a:lnTo>
                    <a:close/>
                    <a:moveTo>
                      <a:pt x="499" y="72"/>
                    </a:moveTo>
                    <a:lnTo>
                      <a:pt x="499" y="72"/>
                    </a:lnTo>
                    <a:lnTo>
                      <a:pt x="529" y="72"/>
                    </a:lnTo>
                    <a:cubicBezTo>
                      <a:pt x="529" y="50"/>
                      <a:pt x="515" y="50"/>
                      <a:pt x="515" y="50"/>
                    </a:cubicBezTo>
                    <a:cubicBezTo>
                      <a:pt x="501" y="50"/>
                      <a:pt x="499" y="72"/>
                      <a:pt x="499" y="72"/>
                    </a:cubicBezTo>
                    <a:close/>
                    <a:moveTo>
                      <a:pt x="629" y="123"/>
                    </a:moveTo>
                    <a:lnTo>
                      <a:pt x="629" y="123"/>
                    </a:lnTo>
                    <a:lnTo>
                      <a:pt x="629" y="7"/>
                    </a:lnTo>
                    <a:lnTo>
                      <a:pt x="668" y="7"/>
                    </a:lnTo>
                    <a:cubicBezTo>
                      <a:pt x="686" y="7"/>
                      <a:pt x="695" y="14"/>
                      <a:pt x="695" y="14"/>
                    </a:cubicBezTo>
                    <a:cubicBezTo>
                      <a:pt x="704" y="21"/>
                      <a:pt x="704" y="33"/>
                      <a:pt x="704" y="33"/>
                    </a:cubicBezTo>
                    <a:cubicBezTo>
                      <a:pt x="704" y="54"/>
                      <a:pt x="676" y="63"/>
                      <a:pt x="676" y="63"/>
                    </a:cubicBezTo>
                    <a:cubicBezTo>
                      <a:pt x="709" y="71"/>
                      <a:pt x="709" y="95"/>
                      <a:pt x="709" y="95"/>
                    </a:cubicBezTo>
                    <a:cubicBezTo>
                      <a:pt x="709" y="108"/>
                      <a:pt x="699" y="116"/>
                      <a:pt x="699" y="116"/>
                    </a:cubicBezTo>
                    <a:cubicBezTo>
                      <a:pt x="690" y="123"/>
                      <a:pt x="672" y="123"/>
                      <a:pt x="672" y="123"/>
                    </a:cubicBezTo>
                    <a:lnTo>
                      <a:pt x="629" y="123"/>
                    </a:lnTo>
                    <a:close/>
                    <a:moveTo>
                      <a:pt x="652" y="56"/>
                    </a:moveTo>
                    <a:lnTo>
                      <a:pt x="652" y="56"/>
                    </a:lnTo>
                    <a:lnTo>
                      <a:pt x="657" y="56"/>
                    </a:lnTo>
                    <a:cubicBezTo>
                      <a:pt x="667" y="56"/>
                      <a:pt x="673" y="51"/>
                      <a:pt x="673" y="51"/>
                    </a:cubicBezTo>
                    <a:cubicBezTo>
                      <a:pt x="679" y="46"/>
                      <a:pt x="679" y="37"/>
                      <a:pt x="679" y="37"/>
                    </a:cubicBezTo>
                    <a:cubicBezTo>
                      <a:pt x="679" y="29"/>
                      <a:pt x="675" y="26"/>
                      <a:pt x="675" y="26"/>
                    </a:cubicBezTo>
                    <a:cubicBezTo>
                      <a:pt x="670" y="23"/>
                      <a:pt x="656" y="23"/>
                      <a:pt x="656" y="23"/>
                    </a:cubicBezTo>
                    <a:lnTo>
                      <a:pt x="652" y="23"/>
                    </a:lnTo>
                    <a:lnTo>
                      <a:pt x="652" y="56"/>
                    </a:lnTo>
                    <a:close/>
                    <a:moveTo>
                      <a:pt x="652" y="107"/>
                    </a:moveTo>
                    <a:lnTo>
                      <a:pt x="652" y="107"/>
                    </a:lnTo>
                    <a:lnTo>
                      <a:pt x="657" y="107"/>
                    </a:lnTo>
                    <a:cubicBezTo>
                      <a:pt x="672" y="107"/>
                      <a:pt x="678" y="103"/>
                      <a:pt x="678" y="103"/>
                    </a:cubicBezTo>
                    <a:cubicBezTo>
                      <a:pt x="683" y="100"/>
                      <a:pt x="683" y="92"/>
                      <a:pt x="683" y="92"/>
                    </a:cubicBezTo>
                    <a:cubicBezTo>
                      <a:pt x="683" y="83"/>
                      <a:pt x="676" y="77"/>
                      <a:pt x="676" y="77"/>
                    </a:cubicBezTo>
                    <a:cubicBezTo>
                      <a:pt x="668" y="71"/>
                      <a:pt x="656" y="71"/>
                      <a:pt x="656" y="71"/>
                    </a:cubicBezTo>
                    <a:lnTo>
                      <a:pt x="652" y="71"/>
                    </a:lnTo>
                    <a:lnTo>
                      <a:pt x="652" y="107"/>
                    </a:lnTo>
                    <a:close/>
                    <a:moveTo>
                      <a:pt x="876" y="118"/>
                    </a:moveTo>
                    <a:lnTo>
                      <a:pt x="876" y="118"/>
                    </a:lnTo>
                    <a:cubicBezTo>
                      <a:pt x="859" y="126"/>
                      <a:pt x="836" y="126"/>
                      <a:pt x="836" y="126"/>
                    </a:cubicBezTo>
                    <a:cubicBezTo>
                      <a:pt x="807" y="126"/>
                      <a:pt x="791" y="110"/>
                      <a:pt x="791" y="110"/>
                    </a:cubicBezTo>
                    <a:cubicBezTo>
                      <a:pt x="775" y="94"/>
                      <a:pt x="775" y="65"/>
                      <a:pt x="775" y="65"/>
                    </a:cubicBezTo>
                    <a:cubicBezTo>
                      <a:pt x="775" y="36"/>
                      <a:pt x="791" y="20"/>
                      <a:pt x="791" y="20"/>
                    </a:cubicBezTo>
                    <a:cubicBezTo>
                      <a:pt x="807" y="5"/>
                      <a:pt x="837" y="5"/>
                      <a:pt x="837" y="5"/>
                    </a:cubicBezTo>
                    <a:cubicBezTo>
                      <a:pt x="856" y="5"/>
                      <a:pt x="875" y="9"/>
                      <a:pt x="875" y="9"/>
                    </a:cubicBezTo>
                    <a:lnTo>
                      <a:pt x="875" y="28"/>
                    </a:lnTo>
                    <a:cubicBezTo>
                      <a:pt x="853" y="20"/>
                      <a:pt x="839" y="20"/>
                      <a:pt x="839" y="20"/>
                    </a:cubicBezTo>
                    <a:cubicBezTo>
                      <a:pt x="821" y="20"/>
                      <a:pt x="811" y="32"/>
                      <a:pt x="811" y="32"/>
                    </a:cubicBezTo>
                    <a:cubicBezTo>
                      <a:pt x="801" y="44"/>
                      <a:pt x="801" y="65"/>
                      <a:pt x="801" y="65"/>
                    </a:cubicBezTo>
                    <a:cubicBezTo>
                      <a:pt x="801" y="86"/>
                      <a:pt x="812" y="98"/>
                      <a:pt x="812" y="98"/>
                    </a:cubicBezTo>
                    <a:cubicBezTo>
                      <a:pt x="822" y="109"/>
                      <a:pt x="841" y="109"/>
                      <a:pt x="841" y="109"/>
                    </a:cubicBezTo>
                    <a:cubicBezTo>
                      <a:pt x="858" y="109"/>
                      <a:pt x="876" y="101"/>
                      <a:pt x="876" y="101"/>
                    </a:cubicBezTo>
                    <a:lnTo>
                      <a:pt x="876" y="118"/>
                    </a:lnTo>
                    <a:close/>
                    <a:moveTo>
                      <a:pt x="967" y="120"/>
                    </a:moveTo>
                    <a:lnTo>
                      <a:pt x="967" y="120"/>
                    </a:lnTo>
                    <a:cubicBezTo>
                      <a:pt x="950" y="125"/>
                      <a:pt x="935" y="125"/>
                      <a:pt x="935" y="125"/>
                    </a:cubicBezTo>
                    <a:cubicBezTo>
                      <a:pt x="914" y="125"/>
                      <a:pt x="901" y="113"/>
                      <a:pt x="901" y="113"/>
                    </a:cubicBezTo>
                    <a:cubicBezTo>
                      <a:pt x="889" y="101"/>
                      <a:pt x="889" y="80"/>
                      <a:pt x="889" y="80"/>
                    </a:cubicBezTo>
                    <a:cubicBezTo>
                      <a:pt x="889" y="60"/>
                      <a:pt x="900" y="47"/>
                      <a:pt x="900" y="47"/>
                    </a:cubicBezTo>
                    <a:cubicBezTo>
                      <a:pt x="912" y="35"/>
                      <a:pt x="930" y="35"/>
                      <a:pt x="930" y="35"/>
                    </a:cubicBezTo>
                    <a:cubicBezTo>
                      <a:pt x="949" y="35"/>
                      <a:pt x="958" y="47"/>
                      <a:pt x="958" y="47"/>
                    </a:cubicBezTo>
                    <a:cubicBezTo>
                      <a:pt x="967" y="59"/>
                      <a:pt x="967" y="85"/>
                      <a:pt x="967" y="85"/>
                    </a:cubicBezTo>
                    <a:lnTo>
                      <a:pt x="913" y="85"/>
                    </a:lnTo>
                    <a:cubicBezTo>
                      <a:pt x="916" y="109"/>
                      <a:pt x="940" y="109"/>
                      <a:pt x="940" y="109"/>
                    </a:cubicBezTo>
                    <a:cubicBezTo>
                      <a:pt x="952" y="109"/>
                      <a:pt x="967" y="104"/>
                      <a:pt x="967" y="104"/>
                    </a:cubicBezTo>
                    <a:lnTo>
                      <a:pt x="967" y="120"/>
                    </a:lnTo>
                    <a:close/>
                    <a:moveTo>
                      <a:pt x="913" y="72"/>
                    </a:moveTo>
                    <a:lnTo>
                      <a:pt x="913" y="72"/>
                    </a:lnTo>
                    <a:lnTo>
                      <a:pt x="944" y="72"/>
                    </a:lnTo>
                    <a:cubicBezTo>
                      <a:pt x="944" y="50"/>
                      <a:pt x="930" y="50"/>
                      <a:pt x="930" y="50"/>
                    </a:cubicBezTo>
                    <a:cubicBezTo>
                      <a:pt x="915" y="50"/>
                      <a:pt x="913" y="72"/>
                      <a:pt x="913" y="72"/>
                    </a:cubicBezTo>
                    <a:close/>
                    <a:moveTo>
                      <a:pt x="991" y="123"/>
                    </a:moveTo>
                    <a:lnTo>
                      <a:pt x="991" y="123"/>
                    </a:lnTo>
                    <a:lnTo>
                      <a:pt x="991" y="0"/>
                    </a:lnTo>
                    <a:lnTo>
                      <a:pt x="1014" y="0"/>
                    </a:lnTo>
                    <a:lnTo>
                      <a:pt x="1014" y="123"/>
                    </a:lnTo>
                    <a:lnTo>
                      <a:pt x="991" y="123"/>
                    </a:lnTo>
                    <a:close/>
                    <a:moveTo>
                      <a:pt x="1043" y="123"/>
                    </a:moveTo>
                    <a:lnTo>
                      <a:pt x="1043" y="123"/>
                    </a:lnTo>
                    <a:lnTo>
                      <a:pt x="1043" y="0"/>
                    </a:lnTo>
                    <a:lnTo>
                      <a:pt x="1066" y="0"/>
                    </a:lnTo>
                    <a:lnTo>
                      <a:pt x="1066" y="123"/>
                    </a:lnTo>
                    <a:lnTo>
                      <a:pt x="1043"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45" name="Freeform 439"/>
              <p:cNvSpPr>
                <a:spLocks noEditPoints="1"/>
              </p:cNvSpPr>
              <p:nvPr/>
            </p:nvSpPr>
            <p:spPr bwMode="auto">
              <a:xfrm>
                <a:off x="797" y="2629"/>
                <a:ext cx="176" cy="41"/>
              </a:xfrm>
              <a:custGeom>
                <a:avLst/>
                <a:gdLst>
                  <a:gd name="T0" fmla="*/ 0 w 496"/>
                  <a:gd name="T1" fmla="*/ 0 h 120"/>
                  <a:gd name="T2" fmla="*/ 0 w 496"/>
                  <a:gd name="T3" fmla="*/ 0 h 120"/>
                  <a:gd name="T4" fmla="*/ 0 w 496"/>
                  <a:gd name="T5" fmla="*/ 0 h 120"/>
                  <a:gd name="T6" fmla="*/ 0 w 496"/>
                  <a:gd name="T7" fmla="*/ 0 h 120"/>
                  <a:gd name="T8" fmla="*/ 0 w 496"/>
                  <a:gd name="T9" fmla="*/ 0 h 120"/>
                  <a:gd name="T10" fmla="*/ 0 w 496"/>
                  <a:gd name="T11" fmla="*/ 0 h 120"/>
                  <a:gd name="T12" fmla="*/ 0 w 496"/>
                  <a:gd name="T13" fmla="*/ 0 h 120"/>
                  <a:gd name="T14" fmla="*/ 0 w 496"/>
                  <a:gd name="T15" fmla="*/ 0 h 120"/>
                  <a:gd name="T16" fmla="*/ 0 w 496"/>
                  <a:gd name="T17" fmla="*/ 0 h 120"/>
                  <a:gd name="T18" fmla="*/ 0 w 496"/>
                  <a:gd name="T19" fmla="*/ 0 h 120"/>
                  <a:gd name="T20" fmla="*/ 0 w 496"/>
                  <a:gd name="T21" fmla="*/ 0 h 120"/>
                  <a:gd name="T22" fmla="*/ 0 w 496"/>
                  <a:gd name="T23" fmla="*/ 0 h 120"/>
                  <a:gd name="T24" fmla="*/ 0 w 496"/>
                  <a:gd name="T25" fmla="*/ 0 h 120"/>
                  <a:gd name="T26" fmla="*/ 0 w 496"/>
                  <a:gd name="T27" fmla="*/ 0 h 120"/>
                  <a:gd name="T28" fmla="*/ 0 w 496"/>
                  <a:gd name="T29" fmla="*/ 0 h 120"/>
                  <a:gd name="T30" fmla="*/ 0 w 496"/>
                  <a:gd name="T31" fmla="*/ 0 h 120"/>
                  <a:gd name="T32" fmla="*/ 0 w 496"/>
                  <a:gd name="T33" fmla="*/ 0 h 120"/>
                  <a:gd name="T34" fmla="*/ 0 w 496"/>
                  <a:gd name="T35" fmla="*/ 0 h 120"/>
                  <a:gd name="T36" fmla="*/ 0 w 496"/>
                  <a:gd name="T37" fmla="*/ 0 h 120"/>
                  <a:gd name="T38" fmla="*/ 0 w 496"/>
                  <a:gd name="T39" fmla="*/ 0 h 120"/>
                  <a:gd name="T40" fmla="*/ 0 w 496"/>
                  <a:gd name="T41" fmla="*/ 0 h 120"/>
                  <a:gd name="T42" fmla="*/ 0 w 496"/>
                  <a:gd name="T43" fmla="*/ 0 h 120"/>
                  <a:gd name="T44" fmla="*/ 0 w 496"/>
                  <a:gd name="T45" fmla="*/ 0 h 120"/>
                  <a:gd name="T46" fmla="*/ 0 w 496"/>
                  <a:gd name="T47" fmla="*/ 0 h 120"/>
                  <a:gd name="T48" fmla="*/ 0 w 496"/>
                  <a:gd name="T49" fmla="*/ 0 h 120"/>
                  <a:gd name="T50" fmla="*/ 0 w 496"/>
                  <a:gd name="T51" fmla="*/ 0 h 120"/>
                  <a:gd name="T52" fmla="*/ 0 w 496"/>
                  <a:gd name="T53" fmla="*/ 0 h 120"/>
                  <a:gd name="T54" fmla="*/ 0 w 496"/>
                  <a:gd name="T55" fmla="*/ 0 h 120"/>
                  <a:gd name="T56" fmla="*/ 0 w 496"/>
                  <a:gd name="T57" fmla="*/ 0 h 120"/>
                  <a:gd name="T58" fmla="*/ 0 w 496"/>
                  <a:gd name="T59" fmla="*/ 0 h 120"/>
                  <a:gd name="T60" fmla="*/ 0 w 496"/>
                  <a:gd name="T61" fmla="*/ 0 h 120"/>
                  <a:gd name="T62" fmla="*/ 0 w 496"/>
                  <a:gd name="T63" fmla="*/ 0 h 120"/>
                  <a:gd name="T64" fmla="*/ 0 w 496"/>
                  <a:gd name="T65" fmla="*/ 0 h 120"/>
                  <a:gd name="T66" fmla="*/ 0 w 496"/>
                  <a:gd name="T67" fmla="*/ 0 h 120"/>
                  <a:gd name="T68" fmla="*/ 0 w 496"/>
                  <a:gd name="T69" fmla="*/ 0 h 120"/>
                  <a:gd name="T70" fmla="*/ 0 w 496"/>
                  <a:gd name="T71" fmla="*/ 0 h 120"/>
                  <a:gd name="T72" fmla="*/ 0 w 496"/>
                  <a:gd name="T73" fmla="*/ 0 h 120"/>
                  <a:gd name="T74" fmla="*/ 0 w 496"/>
                  <a:gd name="T75" fmla="*/ 0 h 120"/>
                  <a:gd name="T76" fmla="*/ 0 w 496"/>
                  <a:gd name="T77" fmla="*/ 0 h 120"/>
                  <a:gd name="T78" fmla="*/ 0 w 496"/>
                  <a:gd name="T79" fmla="*/ 0 h 120"/>
                  <a:gd name="T80" fmla="*/ 0 w 496"/>
                  <a:gd name="T81" fmla="*/ 0 h 120"/>
                  <a:gd name="T82" fmla="*/ 0 w 496"/>
                  <a:gd name="T83" fmla="*/ 0 h 120"/>
                  <a:gd name="T84" fmla="*/ 0 w 496"/>
                  <a:gd name="T85" fmla="*/ 0 h 120"/>
                  <a:gd name="T86" fmla="*/ 0 w 496"/>
                  <a:gd name="T87" fmla="*/ 0 h 120"/>
                  <a:gd name="T88" fmla="*/ 0 w 496"/>
                  <a:gd name="T89" fmla="*/ 0 h 120"/>
                  <a:gd name="T90" fmla="*/ 0 w 496"/>
                  <a:gd name="T91" fmla="*/ 0 h 120"/>
                  <a:gd name="T92" fmla="*/ 0 w 496"/>
                  <a:gd name="T93" fmla="*/ 0 h 120"/>
                  <a:gd name="T94" fmla="*/ 0 w 496"/>
                  <a:gd name="T95" fmla="*/ 0 h 120"/>
                  <a:gd name="T96" fmla="*/ 0 w 496"/>
                  <a:gd name="T97" fmla="*/ 0 h 12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96" h="120">
                    <a:moveTo>
                      <a:pt x="0" y="119"/>
                    </a:moveTo>
                    <a:lnTo>
                      <a:pt x="0" y="119"/>
                    </a:lnTo>
                    <a:lnTo>
                      <a:pt x="0" y="3"/>
                    </a:lnTo>
                    <a:lnTo>
                      <a:pt x="40" y="3"/>
                    </a:lnTo>
                    <a:cubicBezTo>
                      <a:pt x="61" y="3"/>
                      <a:pt x="70" y="10"/>
                      <a:pt x="70" y="10"/>
                    </a:cubicBezTo>
                    <a:cubicBezTo>
                      <a:pt x="79" y="17"/>
                      <a:pt x="79" y="34"/>
                      <a:pt x="79" y="34"/>
                    </a:cubicBezTo>
                    <a:cubicBezTo>
                      <a:pt x="79" y="52"/>
                      <a:pt x="67" y="63"/>
                      <a:pt x="67" y="63"/>
                    </a:cubicBezTo>
                    <a:cubicBezTo>
                      <a:pt x="55" y="73"/>
                      <a:pt x="33" y="73"/>
                      <a:pt x="33" y="73"/>
                    </a:cubicBezTo>
                    <a:lnTo>
                      <a:pt x="23" y="73"/>
                    </a:lnTo>
                    <a:lnTo>
                      <a:pt x="23" y="119"/>
                    </a:lnTo>
                    <a:lnTo>
                      <a:pt x="0" y="119"/>
                    </a:lnTo>
                    <a:close/>
                    <a:moveTo>
                      <a:pt x="23" y="57"/>
                    </a:moveTo>
                    <a:lnTo>
                      <a:pt x="23" y="57"/>
                    </a:lnTo>
                    <a:lnTo>
                      <a:pt x="28" y="57"/>
                    </a:lnTo>
                    <a:cubicBezTo>
                      <a:pt x="40" y="57"/>
                      <a:pt x="47" y="52"/>
                      <a:pt x="47" y="52"/>
                    </a:cubicBezTo>
                    <a:cubicBezTo>
                      <a:pt x="55" y="46"/>
                      <a:pt x="55" y="36"/>
                      <a:pt x="55" y="36"/>
                    </a:cubicBezTo>
                    <a:cubicBezTo>
                      <a:pt x="55" y="19"/>
                      <a:pt x="33" y="19"/>
                      <a:pt x="33" y="19"/>
                    </a:cubicBezTo>
                    <a:lnTo>
                      <a:pt x="23" y="19"/>
                    </a:lnTo>
                    <a:lnTo>
                      <a:pt x="23" y="57"/>
                    </a:lnTo>
                    <a:close/>
                    <a:moveTo>
                      <a:pt x="98" y="119"/>
                    </a:moveTo>
                    <a:lnTo>
                      <a:pt x="98" y="119"/>
                    </a:lnTo>
                    <a:lnTo>
                      <a:pt x="98" y="33"/>
                    </a:lnTo>
                    <a:lnTo>
                      <a:pt x="121" y="33"/>
                    </a:lnTo>
                    <a:lnTo>
                      <a:pt x="121" y="49"/>
                    </a:lnTo>
                    <a:cubicBezTo>
                      <a:pt x="130" y="31"/>
                      <a:pt x="148" y="31"/>
                      <a:pt x="148" y="31"/>
                    </a:cubicBezTo>
                    <a:cubicBezTo>
                      <a:pt x="151" y="31"/>
                      <a:pt x="153" y="31"/>
                      <a:pt x="153" y="31"/>
                    </a:cubicBezTo>
                    <a:lnTo>
                      <a:pt x="153" y="52"/>
                    </a:lnTo>
                    <a:cubicBezTo>
                      <a:pt x="148" y="50"/>
                      <a:pt x="144" y="50"/>
                      <a:pt x="144" y="50"/>
                    </a:cubicBezTo>
                    <a:cubicBezTo>
                      <a:pt x="130" y="50"/>
                      <a:pt x="121" y="64"/>
                      <a:pt x="121" y="64"/>
                    </a:cubicBezTo>
                    <a:lnTo>
                      <a:pt x="121" y="119"/>
                    </a:lnTo>
                    <a:lnTo>
                      <a:pt x="98" y="119"/>
                    </a:lnTo>
                    <a:close/>
                    <a:moveTo>
                      <a:pt x="241" y="116"/>
                    </a:moveTo>
                    <a:lnTo>
                      <a:pt x="241" y="116"/>
                    </a:lnTo>
                    <a:cubicBezTo>
                      <a:pt x="224" y="120"/>
                      <a:pt x="209" y="120"/>
                      <a:pt x="209" y="120"/>
                    </a:cubicBezTo>
                    <a:cubicBezTo>
                      <a:pt x="188" y="120"/>
                      <a:pt x="175" y="108"/>
                      <a:pt x="175" y="108"/>
                    </a:cubicBezTo>
                    <a:cubicBezTo>
                      <a:pt x="163" y="96"/>
                      <a:pt x="163" y="75"/>
                      <a:pt x="163" y="75"/>
                    </a:cubicBezTo>
                    <a:cubicBezTo>
                      <a:pt x="163" y="55"/>
                      <a:pt x="174" y="43"/>
                      <a:pt x="174" y="43"/>
                    </a:cubicBezTo>
                    <a:cubicBezTo>
                      <a:pt x="186" y="31"/>
                      <a:pt x="204" y="31"/>
                      <a:pt x="204" y="31"/>
                    </a:cubicBezTo>
                    <a:cubicBezTo>
                      <a:pt x="223" y="31"/>
                      <a:pt x="232" y="43"/>
                      <a:pt x="232" y="43"/>
                    </a:cubicBezTo>
                    <a:cubicBezTo>
                      <a:pt x="241" y="54"/>
                      <a:pt x="241" y="80"/>
                      <a:pt x="241" y="80"/>
                    </a:cubicBezTo>
                    <a:lnTo>
                      <a:pt x="187" y="80"/>
                    </a:lnTo>
                    <a:cubicBezTo>
                      <a:pt x="190" y="105"/>
                      <a:pt x="214" y="105"/>
                      <a:pt x="214" y="105"/>
                    </a:cubicBezTo>
                    <a:cubicBezTo>
                      <a:pt x="226" y="105"/>
                      <a:pt x="241" y="99"/>
                      <a:pt x="241" y="99"/>
                    </a:cubicBezTo>
                    <a:lnTo>
                      <a:pt x="241" y="116"/>
                    </a:lnTo>
                    <a:close/>
                    <a:moveTo>
                      <a:pt x="187" y="67"/>
                    </a:moveTo>
                    <a:lnTo>
                      <a:pt x="187" y="67"/>
                    </a:lnTo>
                    <a:lnTo>
                      <a:pt x="218" y="67"/>
                    </a:lnTo>
                    <a:cubicBezTo>
                      <a:pt x="218" y="45"/>
                      <a:pt x="204" y="45"/>
                      <a:pt x="204" y="45"/>
                    </a:cubicBezTo>
                    <a:cubicBezTo>
                      <a:pt x="189" y="45"/>
                      <a:pt x="187" y="67"/>
                      <a:pt x="187" y="67"/>
                    </a:cubicBezTo>
                    <a:close/>
                    <a:moveTo>
                      <a:pt x="317" y="119"/>
                    </a:moveTo>
                    <a:lnTo>
                      <a:pt x="317" y="119"/>
                    </a:lnTo>
                    <a:lnTo>
                      <a:pt x="317" y="3"/>
                    </a:lnTo>
                    <a:lnTo>
                      <a:pt x="357" y="3"/>
                    </a:lnTo>
                    <a:cubicBezTo>
                      <a:pt x="374" y="3"/>
                      <a:pt x="383" y="9"/>
                      <a:pt x="383" y="9"/>
                    </a:cubicBezTo>
                    <a:cubicBezTo>
                      <a:pt x="392" y="16"/>
                      <a:pt x="392" y="29"/>
                      <a:pt x="392" y="29"/>
                    </a:cubicBezTo>
                    <a:cubicBezTo>
                      <a:pt x="392" y="49"/>
                      <a:pt x="365" y="58"/>
                      <a:pt x="365" y="58"/>
                    </a:cubicBezTo>
                    <a:cubicBezTo>
                      <a:pt x="397" y="66"/>
                      <a:pt x="397" y="90"/>
                      <a:pt x="397" y="90"/>
                    </a:cubicBezTo>
                    <a:cubicBezTo>
                      <a:pt x="397" y="104"/>
                      <a:pt x="387" y="111"/>
                      <a:pt x="387" y="111"/>
                    </a:cubicBezTo>
                    <a:cubicBezTo>
                      <a:pt x="378" y="119"/>
                      <a:pt x="360" y="119"/>
                      <a:pt x="360" y="119"/>
                    </a:cubicBezTo>
                    <a:lnTo>
                      <a:pt x="317" y="119"/>
                    </a:lnTo>
                    <a:close/>
                    <a:moveTo>
                      <a:pt x="340" y="51"/>
                    </a:moveTo>
                    <a:lnTo>
                      <a:pt x="340" y="51"/>
                    </a:lnTo>
                    <a:lnTo>
                      <a:pt x="346" y="51"/>
                    </a:lnTo>
                    <a:cubicBezTo>
                      <a:pt x="356" y="51"/>
                      <a:pt x="362" y="46"/>
                      <a:pt x="362" y="46"/>
                    </a:cubicBezTo>
                    <a:cubicBezTo>
                      <a:pt x="368" y="41"/>
                      <a:pt x="368" y="32"/>
                      <a:pt x="368" y="32"/>
                    </a:cubicBezTo>
                    <a:cubicBezTo>
                      <a:pt x="368" y="24"/>
                      <a:pt x="363" y="22"/>
                      <a:pt x="363" y="22"/>
                    </a:cubicBezTo>
                    <a:cubicBezTo>
                      <a:pt x="358" y="19"/>
                      <a:pt x="345" y="19"/>
                      <a:pt x="345" y="19"/>
                    </a:cubicBezTo>
                    <a:lnTo>
                      <a:pt x="340" y="19"/>
                    </a:lnTo>
                    <a:lnTo>
                      <a:pt x="340" y="51"/>
                    </a:lnTo>
                    <a:close/>
                    <a:moveTo>
                      <a:pt x="340" y="102"/>
                    </a:moveTo>
                    <a:lnTo>
                      <a:pt x="340" y="102"/>
                    </a:lnTo>
                    <a:lnTo>
                      <a:pt x="345" y="102"/>
                    </a:lnTo>
                    <a:cubicBezTo>
                      <a:pt x="360" y="102"/>
                      <a:pt x="366" y="99"/>
                      <a:pt x="366" y="99"/>
                    </a:cubicBezTo>
                    <a:cubicBezTo>
                      <a:pt x="372" y="96"/>
                      <a:pt x="372" y="87"/>
                      <a:pt x="372" y="87"/>
                    </a:cubicBezTo>
                    <a:cubicBezTo>
                      <a:pt x="372" y="78"/>
                      <a:pt x="364" y="72"/>
                      <a:pt x="364" y="72"/>
                    </a:cubicBezTo>
                    <a:cubicBezTo>
                      <a:pt x="356" y="66"/>
                      <a:pt x="345" y="66"/>
                      <a:pt x="345" y="66"/>
                    </a:cubicBezTo>
                    <a:lnTo>
                      <a:pt x="340" y="66"/>
                    </a:lnTo>
                    <a:lnTo>
                      <a:pt x="340" y="102"/>
                    </a:lnTo>
                    <a:close/>
                    <a:moveTo>
                      <a:pt x="426" y="119"/>
                    </a:moveTo>
                    <a:lnTo>
                      <a:pt x="426" y="119"/>
                    </a:lnTo>
                    <a:lnTo>
                      <a:pt x="426" y="105"/>
                    </a:lnTo>
                    <a:lnTo>
                      <a:pt x="449" y="105"/>
                    </a:lnTo>
                    <a:lnTo>
                      <a:pt x="449" y="20"/>
                    </a:lnTo>
                    <a:lnTo>
                      <a:pt x="426" y="25"/>
                    </a:lnTo>
                    <a:lnTo>
                      <a:pt x="426" y="12"/>
                    </a:lnTo>
                    <a:lnTo>
                      <a:pt x="473" y="0"/>
                    </a:lnTo>
                    <a:lnTo>
                      <a:pt x="473" y="105"/>
                    </a:lnTo>
                    <a:lnTo>
                      <a:pt x="496" y="105"/>
                    </a:lnTo>
                    <a:lnTo>
                      <a:pt x="496" y="119"/>
                    </a:lnTo>
                    <a:lnTo>
                      <a:pt x="426" y="119"/>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46" name="Freeform 440"/>
              <p:cNvSpPr>
                <a:spLocks noEditPoints="1"/>
              </p:cNvSpPr>
              <p:nvPr/>
            </p:nvSpPr>
            <p:spPr bwMode="auto">
              <a:xfrm>
                <a:off x="578" y="2608"/>
                <a:ext cx="174" cy="41"/>
              </a:xfrm>
              <a:custGeom>
                <a:avLst/>
                <a:gdLst>
                  <a:gd name="T0" fmla="*/ 0 w 493"/>
                  <a:gd name="T1" fmla="*/ 0 h 120"/>
                  <a:gd name="T2" fmla="*/ 0 w 493"/>
                  <a:gd name="T3" fmla="*/ 0 h 120"/>
                  <a:gd name="T4" fmla="*/ 0 w 493"/>
                  <a:gd name="T5" fmla="*/ 0 h 120"/>
                  <a:gd name="T6" fmla="*/ 0 w 493"/>
                  <a:gd name="T7" fmla="*/ 0 h 120"/>
                  <a:gd name="T8" fmla="*/ 0 w 493"/>
                  <a:gd name="T9" fmla="*/ 0 h 120"/>
                  <a:gd name="T10" fmla="*/ 0 w 493"/>
                  <a:gd name="T11" fmla="*/ 0 h 120"/>
                  <a:gd name="T12" fmla="*/ 0 w 493"/>
                  <a:gd name="T13" fmla="*/ 0 h 120"/>
                  <a:gd name="T14" fmla="*/ 0 w 493"/>
                  <a:gd name="T15" fmla="*/ 0 h 120"/>
                  <a:gd name="T16" fmla="*/ 0 w 493"/>
                  <a:gd name="T17" fmla="*/ 0 h 120"/>
                  <a:gd name="T18" fmla="*/ 0 w 493"/>
                  <a:gd name="T19" fmla="*/ 0 h 120"/>
                  <a:gd name="T20" fmla="*/ 0 w 493"/>
                  <a:gd name="T21" fmla="*/ 0 h 120"/>
                  <a:gd name="T22" fmla="*/ 0 w 493"/>
                  <a:gd name="T23" fmla="*/ 0 h 120"/>
                  <a:gd name="T24" fmla="*/ 0 w 493"/>
                  <a:gd name="T25" fmla="*/ 0 h 120"/>
                  <a:gd name="T26" fmla="*/ 0 w 493"/>
                  <a:gd name="T27" fmla="*/ 0 h 120"/>
                  <a:gd name="T28" fmla="*/ 0 w 493"/>
                  <a:gd name="T29" fmla="*/ 0 h 120"/>
                  <a:gd name="T30" fmla="*/ 0 w 493"/>
                  <a:gd name="T31" fmla="*/ 0 h 120"/>
                  <a:gd name="T32" fmla="*/ 0 w 493"/>
                  <a:gd name="T33" fmla="*/ 0 h 120"/>
                  <a:gd name="T34" fmla="*/ 0 w 493"/>
                  <a:gd name="T35" fmla="*/ 0 h 120"/>
                  <a:gd name="T36" fmla="*/ 0 w 493"/>
                  <a:gd name="T37" fmla="*/ 0 h 120"/>
                  <a:gd name="T38" fmla="*/ 0 w 493"/>
                  <a:gd name="T39" fmla="*/ 0 h 120"/>
                  <a:gd name="T40" fmla="*/ 0 w 493"/>
                  <a:gd name="T41" fmla="*/ 0 h 120"/>
                  <a:gd name="T42" fmla="*/ 0 w 493"/>
                  <a:gd name="T43" fmla="*/ 0 h 120"/>
                  <a:gd name="T44" fmla="*/ 0 w 493"/>
                  <a:gd name="T45" fmla="*/ 0 h 120"/>
                  <a:gd name="T46" fmla="*/ 0 w 493"/>
                  <a:gd name="T47" fmla="*/ 0 h 120"/>
                  <a:gd name="T48" fmla="*/ 0 w 493"/>
                  <a:gd name="T49" fmla="*/ 0 h 120"/>
                  <a:gd name="T50" fmla="*/ 0 w 493"/>
                  <a:gd name="T51" fmla="*/ 0 h 120"/>
                  <a:gd name="T52" fmla="*/ 0 w 493"/>
                  <a:gd name="T53" fmla="*/ 0 h 120"/>
                  <a:gd name="T54" fmla="*/ 0 w 493"/>
                  <a:gd name="T55" fmla="*/ 0 h 120"/>
                  <a:gd name="T56" fmla="*/ 0 w 493"/>
                  <a:gd name="T57" fmla="*/ 0 h 120"/>
                  <a:gd name="T58" fmla="*/ 0 w 493"/>
                  <a:gd name="T59" fmla="*/ 0 h 120"/>
                  <a:gd name="T60" fmla="*/ 0 w 493"/>
                  <a:gd name="T61" fmla="*/ 0 h 120"/>
                  <a:gd name="T62" fmla="*/ 0 w 493"/>
                  <a:gd name="T63" fmla="*/ 0 h 120"/>
                  <a:gd name="T64" fmla="*/ 0 w 493"/>
                  <a:gd name="T65" fmla="*/ 0 h 120"/>
                  <a:gd name="T66" fmla="*/ 0 w 493"/>
                  <a:gd name="T67" fmla="*/ 0 h 120"/>
                  <a:gd name="T68" fmla="*/ 0 w 493"/>
                  <a:gd name="T69" fmla="*/ 0 h 120"/>
                  <a:gd name="T70" fmla="*/ 0 w 493"/>
                  <a:gd name="T71" fmla="*/ 0 h 120"/>
                  <a:gd name="T72" fmla="*/ 0 w 493"/>
                  <a:gd name="T73" fmla="*/ 0 h 120"/>
                  <a:gd name="T74" fmla="*/ 0 w 493"/>
                  <a:gd name="T75" fmla="*/ 0 h 120"/>
                  <a:gd name="T76" fmla="*/ 0 w 493"/>
                  <a:gd name="T77" fmla="*/ 0 h 120"/>
                  <a:gd name="T78" fmla="*/ 0 w 493"/>
                  <a:gd name="T79" fmla="*/ 0 h 120"/>
                  <a:gd name="T80" fmla="*/ 0 w 493"/>
                  <a:gd name="T81" fmla="*/ 0 h 120"/>
                  <a:gd name="T82" fmla="*/ 0 w 493"/>
                  <a:gd name="T83" fmla="*/ 0 h 120"/>
                  <a:gd name="T84" fmla="*/ 0 w 493"/>
                  <a:gd name="T85" fmla="*/ 0 h 120"/>
                  <a:gd name="T86" fmla="*/ 0 w 493"/>
                  <a:gd name="T87" fmla="*/ 0 h 120"/>
                  <a:gd name="T88" fmla="*/ 0 w 493"/>
                  <a:gd name="T89" fmla="*/ 0 h 120"/>
                  <a:gd name="T90" fmla="*/ 0 w 493"/>
                  <a:gd name="T91" fmla="*/ 0 h 120"/>
                  <a:gd name="T92" fmla="*/ 0 w 493"/>
                  <a:gd name="T93" fmla="*/ 0 h 120"/>
                  <a:gd name="T94" fmla="*/ 0 w 493"/>
                  <a:gd name="T95" fmla="*/ 0 h 120"/>
                  <a:gd name="T96" fmla="*/ 0 w 493"/>
                  <a:gd name="T97" fmla="*/ 0 h 120"/>
                  <a:gd name="T98" fmla="*/ 0 w 493"/>
                  <a:gd name="T99" fmla="*/ 0 h 120"/>
                  <a:gd name="T100" fmla="*/ 0 w 493"/>
                  <a:gd name="T101" fmla="*/ 0 h 120"/>
                  <a:gd name="T102" fmla="*/ 0 w 493"/>
                  <a:gd name="T103" fmla="*/ 0 h 120"/>
                  <a:gd name="T104" fmla="*/ 0 w 493"/>
                  <a:gd name="T105" fmla="*/ 0 h 12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93" h="120">
                    <a:moveTo>
                      <a:pt x="0" y="119"/>
                    </a:moveTo>
                    <a:lnTo>
                      <a:pt x="0" y="119"/>
                    </a:lnTo>
                    <a:lnTo>
                      <a:pt x="0" y="3"/>
                    </a:lnTo>
                    <a:lnTo>
                      <a:pt x="40" y="3"/>
                    </a:lnTo>
                    <a:cubicBezTo>
                      <a:pt x="62" y="3"/>
                      <a:pt x="71" y="10"/>
                      <a:pt x="71" y="10"/>
                    </a:cubicBezTo>
                    <a:cubicBezTo>
                      <a:pt x="80" y="17"/>
                      <a:pt x="80" y="34"/>
                      <a:pt x="80" y="34"/>
                    </a:cubicBezTo>
                    <a:cubicBezTo>
                      <a:pt x="80" y="52"/>
                      <a:pt x="68" y="63"/>
                      <a:pt x="68" y="63"/>
                    </a:cubicBezTo>
                    <a:cubicBezTo>
                      <a:pt x="55" y="73"/>
                      <a:pt x="34" y="73"/>
                      <a:pt x="34" y="73"/>
                    </a:cubicBezTo>
                    <a:lnTo>
                      <a:pt x="24" y="73"/>
                    </a:lnTo>
                    <a:lnTo>
                      <a:pt x="24" y="119"/>
                    </a:lnTo>
                    <a:lnTo>
                      <a:pt x="0" y="119"/>
                    </a:lnTo>
                    <a:close/>
                    <a:moveTo>
                      <a:pt x="24" y="57"/>
                    </a:moveTo>
                    <a:lnTo>
                      <a:pt x="24" y="57"/>
                    </a:lnTo>
                    <a:lnTo>
                      <a:pt x="28" y="57"/>
                    </a:lnTo>
                    <a:cubicBezTo>
                      <a:pt x="41" y="57"/>
                      <a:pt x="48" y="52"/>
                      <a:pt x="48" y="52"/>
                    </a:cubicBezTo>
                    <a:cubicBezTo>
                      <a:pt x="55" y="46"/>
                      <a:pt x="55" y="36"/>
                      <a:pt x="55" y="36"/>
                    </a:cubicBezTo>
                    <a:cubicBezTo>
                      <a:pt x="55" y="19"/>
                      <a:pt x="33" y="19"/>
                      <a:pt x="33" y="19"/>
                    </a:cubicBezTo>
                    <a:lnTo>
                      <a:pt x="24" y="19"/>
                    </a:lnTo>
                    <a:lnTo>
                      <a:pt x="24" y="57"/>
                    </a:lnTo>
                    <a:close/>
                    <a:moveTo>
                      <a:pt x="98" y="119"/>
                    </a:moveTo>
                    <a:lnTo>
                      <a:pt x="98" y="119"/>
                    </a:lnTo>
                    <a:lnTo>
                      <a:pt x="98" y="33"/>
                    </a:lnTo>
                    <a:lnTo>
                      <a:pt x="121" y="33"/>
                    </a:lnTo>
                    <a:lnTo>
                      <a:pt x="121" y="49"/>
                    </a:lnTo>
                    <a:cubicBezTo>
                      <a:pt x="130" y="31"/>
                      <a:pt x="149" y="31"/>
                      <a:pt x="149" y="31"/>
                    </a:cubicBezTo>
                    <a:cubicBezTo>
                      <a:pt x="151" y="31"/>
                      <a:pt x="153" y="31"/>
                      <a:pt x="153" y="31"/>
                    </a:cubicBezTo>
                    <a:lnTo>
                      <a:pt x="153" y="52"/>
                    </a:lnTo>
                    <a:cubicBezTo>
                      <a:pt x="148" y="50"/>
                      <a:pt x="144" y="50"/>
                      <a:pt x="144" y="50"/>
                    </a:cubicBezTo>
                    <a:cubicBezTo>
                      <a:pt x="130" y="50"/>
                      <a:pt x="121" y="64"/>
                      <a:pt x="121" y="64"/>
                    </a:cubicBezTo>
                    <a:lnTo>
                      <a:pt x="121" y="119"/>
                    </a:lnTo>
                    <a:lnTo>
                      <a:pt x="98" y="119"/>
                    </a:lnTo>
                    <a:close/>
                    <a:moveTo>
                      <a:pt x="241" y="116"/>
                    </a:moveTo>
                    <a:lnTo>
                      <a:pt x="241" y="116"/>
                    </a:lnTo>
                    <a:cubicBezTo>
                      <a:pt x="225" y="120"/>
                      <a:pt x="210" y="120"/>
                      <a:pt x="210" y="120"/>
                    </a:cubicBezTo>
                    <a:cubicBezTo>
                      <a:pt x="188" y="120"/>
                      <a:pt x="176" y="108"/>
                      <a:pt x="176" y="108"/>
                    </a:cubicBezTo>
                    <a:cubicBezTo>
                      <a:pt x="163" y="96"/>
                      <a:pt x="163" y="75"/>
                      <a:pt x="163" y="75"/>
                    </a:cubicBezTo>
                    <a:cubicBezTo>
                      <a:pt x="163" y="55"/>
                      <a:pt x="175" y="43"/>
                      <a:pt x="175" y="43"/>
                    </a:cubicBezTo>
                    <a:cubicBezTo>
                      <a:pt x="186" y="31"/>
                      <a:pt x="205" y="31"/>
                      <a:pt x="205" y="31"/>
                    </a:cubicBezTo>
                    <a:cubicBezTo>
                      <a:pt x="224" y="31"/>
                      <a:pt x="232" y="43"/>
                      <a:pt x="232" y="43"/>
                    </a:cubicBezTo>
                    <a:cubicBezTo>
                      <a:pt x="241" y="54"/>
                      <a:pt x="241" y="80"/>
                      <a:pt x="241" y="80"/>
                    </a:cubicBezTo>
                    <a:lnTo>
                      <a:pt x="188" y="80"/>
                    </a:lnTo>
                    <a:cubicBezTo>
                      <a:pt x="190" y="105"/>
                      <a:pt x="215" y="105"/>
                      <a:pt x="215" y="105"/>
                    </a:cubicBezTo>
                    <a:cubicBezTo>
                      <a:pt x="226" y="105"/>
                      <a:pt x="241" y="99"/>
                      <a:pt x="241" y="99"/>
                    </a:cubicBezTo>
                    <a:lnTo>
                      <a:pt x="241" y="116"/>
                    </a:lnTo>
                    <a:close/>
                    <a:moveTo>
                      <a:pt x="187" y="67"/>
                    </a:moveTo>
                    <a:lnTo>
                      <a:pt x="187" y="67"/>
                    </a:lnTo>
                    <a:lnTo>
                      <a:pt x="218" y="67"/>
                    </a:lnTo>
                    <a:cubicBezTo>
                      <a:pt x="218" y="45"/>
                      <a:pt x="204" y="45"/>
                      <a:pt x="204" y="45"/>
                    </a:cubicBezTo>
                    <a:cubicBezTo>
                      <a:pt x="190" y="45"/>
                      <a:pt x="187" y="67"/>
                      <a:pt x="187" y="67"/>
                    </a:cubicBezTo>
                    <a:close/>
                    <a:moveTo>
                      <a:pt x="318" y="119"/>
                    </a:moveTo>
                    <a:lnTo>
                      <a:pt x="318" y="119"/>
                    </a:lnTo>
                    <a:lnTo>
                      <a:pt x="318" y="3"/>
                    </a:lnTo>
                    <a:lnTo>
                      <a:pt x="357" y="3"/>
                    </a:lnTo>
                    <a:cubicBezTo>
                      <a:pt x="375" y="3"/>
                      <a:pt x="384" y="9"/>
                      <a:pt x="384" y="9"/>
                    </a:cubicBezTo>
                    <a:cubicBezTo>
                      <a:pt x="393" y="16"/>
                      <a:pt x="393" y="29"/>
                      <a:pt x="393" y="29"/>
                    </a:cubicBezTo>
                    <a:cubicBezTo>
                      <a:pt x="393" y="49"/>
                      <a:pt x="365" y="58"/>
                      <a:pt x="365" y="58"/>
                    </a:cubicBezTo>
                    <a:cubicBezTo>
                      <a:pt x="397" y="66"/>
                      <a:pt x="397" y="90"/>
                      <a:pt x="397" y="90"/>
                    </a:cubicBezTo>
                    <a:cubicBezTo>
                      <a:pt x="397" y="104"/>
                      <a:pt x="388" y="111"/>
                      <a:pt x="388" y="111"/>
                    </a:cubicBezTo>
                    <a:cubicBezTo>
                      <a:pt x="378" y="119"/>
                      <a:pt x="361" y="119"/>
                      <a:pt x="361" y="119"/>
                    </a:cubicBezTo>
                    <a:lnTo>
                      <a:pt x="318" y="119"/>
                    </a:lnTo>
                    <a:close/>
                    <a:moveTo>
                      <a:pt x="340" y="51"/>
                    </a:moveTo>
                    <a:lnTo>
                      <a:pt x="340" y="51"/>
                    </a:lnTo>
                    <a:lnTo>
                      <a:pt x="346" y="51"/>
                    </a:lnTo>
                    <a:cubicBezTo>
                      <a:pt x="356" y="51"/>
                      <a:pt x="362" y="46"/>
                      <a:pt x="362" y="46"/>
                    </a:cubicBezTo>
                    <a:cubicBezTo>
                      <a:pt x="368" y="41"/>
                      <a:pt x="368" y="32"/>
                      <a:pt x="368" y="32"/>
                    </a:cubicBezTo>
                    <a:cubicBezTo>
                      <a:pt x="368" y="24"/>
                      <a:pt x="363" y="22"/>
                      <a:pt x="363" y="22"/>
                    </a:cubicBezTo>
                    <a:cubicBezTo>
                      <a:pt x="359" y="19"/>
                      <a:pt x="345" y="19"/>
                      <a:pt x="345" y="19"/>
                    </a:cubicBezTo>
                    <a:lnTo>
                      <a:pt x="340" y="19"/>
                    </a:lnTo>
                    <a:lnTo>
                      <a:pt x="340" y="51"/>
                    </a:lnTo>
                    <a:close/>
                    <a:moveTo>
                      <a:pt x="340" y="102"/>
                    </a:moveTo>
                    <a:lnTo>
                      <a:pt x="340" y="102"/>
                    </a:lnTo>
                    <a:lnTo>
                      <a:pt x="346" y="102"/>
                    </a:lnTo>
                    <a:cubicBezTo>
                      <a:pt x="361" y="102"/>
                      <a:pt x="366" y="99"/>
                      <a:pt x="366" y="99"/>
                    </a:cubicBezTo>
                    <a:cubicBezTo>
                      <a:pt x="372" y="96"/>
                      <a:pt x="372" y="87"/>
                      <a:pt x="372" y="87"/>
                    </a:cubicBezTo>
                    <a:cubicBezTo>
                      <a:pt x="372" y="78"/>
                      <a:pt x="365" y="72"/>
                      <a:pt x="365" y="72"/>
                    </a:cubicBezTo>
                    <a:cubicBezTo>
                      <a:pt x="357" y="66"/>
                      <a:pt x="345" y="66"/>
                      <a:pt x="345" y="66"/>
                    </a:cubicBezTo>
                    <a:lnTo>
                      <a:pt x="340" y="66"/>
                    </a:lnTo>
                    <a:lnTo>
                      <a:pt x="340" y="102"/>
                    </a:lnTo>
                    <a:close/>
                    <a:moveTo>
                      <a:pt x="416" y="119"/>
                    </a:moveTo>
                    <a:lnTo>
                      <a:pt x="416" y="119"/>
                    </a:lnTo>
                    <a:lnTo>
                      <a:pt x="416" y="100"/>
                    </a:lnTo>
                    <a:lnTo>
                      <a:pt x="417" y="99"/>
                    </a:lnTo>
                    <a:cubicBezTo>
                      <a:pt x="426" y="86"/>
                      <a:pt x="436" y="78"/>
                      <a:pt x="436" y="78"/>
                    </a:cubicBezTo>
                    <a:lnTo>
                      <a:pt x="445" y="69"/>
                    </a:lnTo>
                    <a:cubicBezTo>
                      <a:pt x="469" y="49"/>
                      <a:pt x="469" y="33"/>
                      <a:pt x="469" y="33"/>
                    </a:cubicBezTo>
                    <a:cubicBezTo>
                      <a:pt x="469" y="15"/>
                      <a:pt x="448" y="15"/>
                      <a:pt x="448" y="15"/>
                    </a:cubicBezTo>
                    <a:cubicBezTo>
                      <a:pt x="435" y="15"/>
                      <a:pt x="419" y="24"/>
                      <a:pt x="419" y="24"/>
                    </a:cubicBezTo>
                    <a:lnTo>
                      <a:pt x="419" y="7"/>
                    </a:lnTo>
                    <a:cubicBezTo>
                      <a:pt x="436" y="0"/>
                      <a:pt x="453" y="0"/>
                      <a:pt x="453" y="0"/>
                    </a:cubicBezTo>
                    <a:cubicBezTo>
                      <a:pt x="471" y="0"/>
                      <a:pt x="482" y="9"/>
                      <a:pt x="482" y="9"/>
                    </a:cubicBezTo>
                    <a:cubicBezTo>
                      <a:pt x="493" y="17"/>
                      <a:pt x="493" y="32"/>
                      <a:pt x="493" y="32"/>
                    </a:cubicBezTo>
                    <a:cubicBezTo>
                      <a:pt x="493" y="42"/>
                      <a:pt x="488" y="50"/>
                      <a:pt x="488" y="50"/>
                    </a:cubicBezTo>
                    <a:cubicBezTo>
                      <a:pt x="483" y="59"/>
                      <a:pt x="469" y="70"/>
                      <a:pt x="469" y="70"/>
                    </a:cubicBezTo>
                    <a:lnTo>
                      <a:pt x="461" y="76"/>
                    </a:lnTo>
                    <a:cubicBezTo>
                      <a:pt x="445" y="89"/>
                      <a:pt x="442" y="100"/>
                      <a:pt x="442" y="100"/>
                    </a:cubicBezTo>
                    <a:lnTo>
                      <a:pt x="493" y="100"/>
                    </a:lnTo>
                    <a:lnTo>
                      <a:pt x="493" y="119"/>
                    </a:lnTo>
                    <a:lnTo>
                      <a:pt x="416" y="119"/>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47" name="Freeform 441"/>
              <p:cNvSpPr>
                <a:spLocks noEditPoints="1"/>
              </p:cNvSpPr>
              <p:nvPr/>
            </p:nvSpPr>
            <p:spPr bwMode="auto">
              <a:xfrm>
                <a:off x="313" y="3349"/>
                <a:ext cx="352" cy="53"/>
              </a:xfrm>
              <a:custGeom>
                <a:avLst/>
                <a:gdLst>
                  <a:gd name="T0" fmla="*/ 0 w 995"/>
                  <a:gd name="T1" fmla="*/ 0 h 154"/>
                  <a:gd name="T2" fmla="*/ 0 w 995"/>
                  <a:gd name="T3" fmla="*/ 0 h 154"/>
                  <a:gd name="T4" fmla="*/ 0 w 995"/>
                  <a:gd name="T5" fmla="*/ 0 h 154"/>
                  <a:gd name="T6" fmla="*/ 0 w 995"/>
                  <a:gd name="T7" fmla="*/ 0 h 154"/>
                  <a:gd name="T8" fmla="*/ 0 w 995"/>
                  <a:gd name="T9" fmla="*/ 0 h 154"/>
                  <a:gd name="T10" fmla="*/ 0 w 995"/>
                  <a:gd name="T11" fmla="*/ 0 h 154"/>
                  <a:gd name="T12" fmla="*/ 0 w 995"/>
                  <a:gd name="T13" fmla="*/ 0 h 154"/>
                  <a:gd name="T14" fmla="*/ 0 w 995"/>
                  <a:gd name="T15" fmla="*/ 0 h 154"/>
                  <a:gd name="T16" fmla="*/ 0 w 995"/>
                  <a:gd name="T17" fmla="*/ 0 h 154"/>
                  <a:gd name="T18" fmla="*/ 0 w 995"/>
                  <a:gd name="T19" fmla="*/ 0 h 154"/>
                  <a:gd name="T20" fmla="*/ 0 w 995"/>
                  <a:gd name="T21" fmla="*/ 0 h 154"/>
                  <a:gd name="T22" fmla="*/ 0 w 995"/>
                  <a:gd name="T23" fmla="*/ 0 h 154"/>
                  <a:gd name="T24" fmla="*/ 0 w 995"/>
                  <a:gd name="T25" fmla="*/ 0 h 154"/>
                  <a:gd name="T26" fmla="*/ 0 w 995"/>
                  <a:gd name="T27" fmla="*/ 0 h 154"/>
                  <a:gd name="T28" fmla="*/ 0 w 995"/>
                  <a:gd name="T29" fmla="*/ 0 h 154"/>
                  <a:gd name="T30" fmla="*/ 0 w 995"/>
                  <a:gd name="T31" fmla="*/ 0 h 154"/>
                  <a:gd name="T32" fmla="*/ 0 w 995"/>
                  <a:gd name="T33" fmla="*/ 0 h 154"/>
                  <a:gd name="T34" fmla="*/ 0 w 995"/>
                  <a:gd name="T35" fmla="*/ 0 h 154"/>
                  <a:gd name="T36" fmla="*/ 0 w 995"/>
                  <a:gd name="T37" fmla="*/ 0 h 154"/>
                  <a:gd name="T38" fmla="*/ 0 w 995"/>
                  <a:gd name="T39" fmla="*/ 0 h 154"/>
                  <a:gd name="T40" fmla="*/ 0 w 995"/>
                  <a:gd name="T41" fmla="*/ 0 h 154"/>
                  <a:gd name="T42" fmla="*/ 0 w 995"/>
                  <a:gd name="T43" fmla="*/ 0 h 154"/>
                  <a:gd name="T44" fmla="*/ 0 w 995"/>
                  <a:gd name="T45" fmla="*/ 0 h 154"/>
                  <a:gd name="T46" fmla="*/ 0 w 995"/>
                  <a:gd name="T47" fmla="*/ 0 h 154"/>
                  <a:gd name="T48" fmla="*/ 0 w 995"/>
                  <a:gd name="T49" fmla="*/ 0 h 154"/>
                  <a:gd name="T50" fmla="*/ 0 w 995"/>
                  <a:gd name="T51" fmla="*/ 0 h 154"/>
                  <a:gd name="T52" fmla="*/ 0 w 995"/>
                  <a:gd name="T53" fmla="*/ 0 h 154"/>
                  <a:gd name="T54" fmla="*/ 0 w 995"/>
                  <a:gd name="T55" fmla="*/ 0 h 154"/>
                  <a:gd name="T56" fmla="*/ 0 w 995"/>
                  <a:gd name="T57" fmla="*/ 0 h 154"/>
                  <a:gd name="T58" fmla="*/ 0 w 995"/>
                  <a:gd name="T59" fmla="*/ 0 h 154"/>
                  <a:gd name="T60" fmla="*/ 0 w 995"/>
                  <a:gd name="T61" fmla="*/ 0 h 154"/>
                  <a:gd name="T62" fmla="*/ 0 w 995"/>
                  <a:gd name="T63" fmla="*/ 0 h 154"/>
                  <a:gd name="T64" fmla="*/ 0 w 995"/>
                  <a:gd name="T65" fmla="*/ 0 h 154"/>
                  <a:gd name="T66" fmla="*/ 0 w 995"/>
                  <a:gd name="T67" fmla="*/ 0 h 154"/>
                  <a:gd name="T68" fmla="*/ 0 w 995"/>
                  <a:gd name="T69" fmla="*/ 0 h 154"/>
                  <a:gd name="T70" fmla="*/ 0 w 995"/>
                  <a:gd name="T71" fmla="*/ 0 h 154"/>
                  <a:gd name="T72" fmla="*/ 0 w 995"/>
                  <a:gd name="T73" fmla="*/ 0 h 154"/>
                  <a:gd name="T74" fmla="*/ 0 w 995"/>
                  <a:gd name="T75" fmla="*/ 0 h 154"/>
                  <a:gd name="T76" fmla="*/ 0 w 995"/>
                  <a:gd name="T77" fmla="*/ 0 h 154"/>
                  <a:gd name="T78" fmla="*/ 0 w 995"/>
                  <a:gd name="T79" fmla="*/ 0 h 154"/>
                  <a:gd name="T80" fmla="*/ 0 w 995"/>
                  <a:gd name="T81" fmla="*/ 0 h 154"/>
                  <a:gd name="T82" fmla="*/ 0 w 995"/>
                  <a:gd name="T83" fmla="*/ 0 h 154"/>
                  <a:gd name="T84" fmla="*/ 0 w 995"/>
                  <a:gd name="T85" fmla="*/ 0 h 154"/>
                  <a:gd name="T86" fmla="*/ 0 w 995"/>
                  <a:gd name="T87" fmla="*/ 0 h 154"/>
                  <a:gd name="T88" fmla="*/ 0 w 995"/>
                  <a:gd name="T89" fmla="*/ 0 h 154"/>
                  <a:gd name="T90" fmla="*/ 0 w 995"/>
                  <a:gd name="T91" fmla="*/ 0 h 154"/>
                  <a:gd name="T92" fmla="*/ 0 w 995"/>
                  <a:gd name="T93" fmla="*/ 0 h 154"/>
                  <a:gd name="T94" fmla="*/ 0 w 995"/>
                  <a:gd name="T95" fmla="*/ 0 h 154"/>
                  <a:gd name="T96" fmla="*/ 0 w 995"/>
                  <a:gd name="T97" fmla="*/ 0 h 154"/>
                  <a:gd name="T98" fmla="*/ 0 w 995"/>
                  <a:gd name="T99" fmla="*/ 0 h 154"/>
                  <a:gd name="T100" fmla="*/ 0 w 995"/>
                  <a:gd name="T101" fmla="*/ 0 h 154"/>
                  <a:gd name="T102" fmla="*/ 0 w 995"/>
                  <a:gd name="T103" fmla="*/ 0 h 15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995" h="154">
                    <a:moveTo>
                      <a:pt x="0" y="123"/>
                    </a:moveTo>
                    <a:lnTo>
                      <a:pt x="0" y="123"/>
                    </a:lnTo>
                    <a:lnTo>
                      <a:pt x="0" y="8"/>
                    </a:lnTo>
                    <a:lnTo>
                      <a:pt x="73" y="8"/>
                    </a:lnTo>
                    <a:lnTo>
                      <a:pt x="73" y="23"/>
                    </a:lnTo>
                    <a:lnTo>
                      <a:pt x="25" y="23"/>
                    </a:lnTo>
                    <a:lnTo>
                      <a:pt x="25" y="56"/>
                    </a:lnTo>
                    <a:lnTo>
                      <a:pt x="64" y="56"/>
                    </a:lnTo>
                    <a:lnTo>
                      <a:pt x="64" y="71"/>
                    </a:lnTo>
                    <a:lnTo>
                      <a:pt x="25" y="71"/>
                    </a:lnTo>
                    <a:lnTo>
                      <a:pt x="25" y="107"/>
                    </a:lnTo>
                    <a:lnTo>
                      <a:pt x="76" y="107"/>
                    </a:lnTo>
                    <a:lnTo>
                      <a:pt x="76" y="123"/>
                    </a:lnTo>
                    <a:lnTo>
                      <a:pt x="0" y="123"/>
                    </a:lnTo>
                    <a:close/>
                    <a:moveTo>
                      <a:pt x="97" y="123"/>
                    </a:moveTo>
                    <a:lnTo>
                      <a:pt x="97" y="123"/>
                    </a:lnTo>
                    <a:lnTo>
                      <a:pt x="97" y="37"/>
                    </a:lnTo>
                    <a:lnTo>
                      <a:pt x="120" y="37"/>
                    </a:lnTo>
                    <a:lnTo>
                      <a:pt x="120" y="53"/>
                    </a:lnTo>
                    <a:cubicBezTo>
                      <a:pt x="129" y="35"/>
                      <a:pt x="147" y="35"/>
                      <a:pt x="147" y="35"/>
                    </a:cubicBezTo>
                    <a:cubicBezTo>
                      <a:pt x="149" y="35"/>
                      <a:pt x="151" y="36"/>
                      <a:pt x="151" y="36"/>
                    </a:cubicBezTo>
                    <a:lnTo>
                      <a:pt x="151" y="56"/>
                    </a:lnTo>
                    <a:cubicBezTo>
                      <a:pt x="146" y="55"/>
                      <a:pt x="142" y="55"/>
                      <a:pt x="142" y="55"/>
                    </a:cubicBezTo>
                    <a:cubicBezTo>
                      <a:pt x="128" y="55"/>
                      <a:pt x="120" y="69"/>
                      <a:pt x="120" y="69"/>
                    </a:cubicBezTo>
                    <a:lnTo>
                      <a:pt x="120" y="123"/>
                    </a:lnTo>
                    <a:lnTo>
                      <a:pt x="97" y="123"/>
                    </a:lnTo>
                    <a:close/>
                    <a:moveTo>
                      <a:pt x="170" y="154"/>
                    </a:moveTo>
                    <a:lnTo>
                      <a:pt x="170" y="154"/>
                    </a:lnTo>
                    <a:lnTo>
                      <a:pt x="189" y="123"/>
                    </a:lnTo>
                    <a:lnTo>
                      <a:pt x="157" y="37"/>
                    </a:lnTo>
                    <a:lnTo>
                      <a:pt x="182" y="37"/>
                    </a:lnTo>
                    <a:lnTo>
                      <a:pt x="203" y="95"/>
                    </a:lnTo>
                    <a:lnTo>
                      <a:pt x="229" y="37"/>
                    </a:lnTo>
                    <a:lnTo>
                      <a:pt x="246" y="37"/>
                    </a:lnTo>
                    <a:lnTo>
                      <a:pt x="193" y="154"/>
                    </a:lnTo>
                    <a:lnTo>
                      <a:pt x="170" y="154"/>
                    </a:lnTo>
                    <a:close/>
                    <a:moveTo>
                      <a:pt x="307" y="123"/>
                    </a:moveTo>
                    <a:lnTo>
                      <a:pt x="307" y="123"/>
                    </a:lnTo>
                    <a:cubicBezTo>
                      <a:pt x="299" y="125"/>
                      <a:pt x="294" y="125"/>
                      <a:pt x="294" y="125"/>
                    </a:cubicBezTo>
                    <a:cubicBezTo>
                      <a:pt x="264" y="125"/>
                      <a:pt x="264" y="97"/>
                      <a:pt x="264" y="97"/>
                    </a:cubicBezTo>
                    <a:lnTo>
                      <a:pt x="264" y="52"/>
                    </a:lnTo>
                    <a:lnTo>
                      <a:pt x="254" y="52"/>
                    </a:lnTo>
                    <a:lnTo>
                      <a:pt x="254" y="37"/>
                    </a:lnTo>
                    <a:lnTo>
                      <a:pt x="264" y="37"/>
                    </a:lnTo>
                    <a:lnTo>
                      <a:pt x="264" y="23"/>
                    </a:lnTo>
                    <a:lnTo>
                      <a:pt x="287" y="20"/>
                    </a:lnTo>
                    <a:lnTo>
                      <a:pt x="287" y="37"/>
                    </a:lnTo>
                    <a:lnTo>
                      <a:pt x="305" y="37"/>
                    </a:lnTo>
                    <a:lnTo>
                      <a:pt x="305" y="52"/>
                    </a:lnTo>
                    <a:lnTo>
                      <a:pt x="287" y="52"/>
                    </a:lnTo>
                    <a:lnTo>
                      <a:pt x="287" y="94"/>
                    </a:lnTo>
                    <a:cubicBezTo>
                      <a:pt x="287" y="110"/>
                      <a:pt x="300" y="110"/>
                      <a:pt x="300" y="110"/>
                    </a:cubicBezTo>
                    <a:cubicBezTo>
                      <a:pt x="303" y="110"/>
                      <a:pt x="307" y="109"/>
                      <a:pt x="307" y="109"/>
                    </a:cubicBezTo>
                    <a:lnTo>
                      <a:pt x="307" y="123"/>
                    </a:lnTo>
                    <a:close/>
                    <a:moveTo>
                      <a:pt x="328" y="123"/>
                    </a:moveTo>
                    <a:lnTo>
                      <a:pt x="328" y="123"/>
                    </a:lnTo>
                    <a:lnTo>
                      <a:pt x="328" y="0"/>
                    </a:lnTo>
                    <a:lnTo>
                      <a:pt x="351" y="0"/>
                    </a:lnTo>
                    <a:lnTo>
                      <a:pt x="351" y="53"/>
                    </a:lnTo>
                    <a:cubicBezTo>
                      <a:pt x="362" y="35"/>
                      <a:pt x="380" y="35"/>
                      <a:pt x="380" y="35"/>
                    </a:cubicBezTo>
                    <a:cubicBezTo>
                      <a:pt x="392" y="35"/>
                      <a:pt x="398" y="43"/>
                      <a:pt x="398" y="43"/>
                    </a:cubicBezTo>
                    <a:cubicBezTo>
                      <a:pt x="405" y="50"/>
                      <a:pt x="405" y="63"/>
                      <a:pt x="405" y="63"/>
                    </a:cubicBezTo>
                    <a:lnTo>
                      <a:pt x="405" y="123"/>
                    </a:lnTo>
                    <a:lnTo>
                      <a:pt x="382" y="123"/>
                    </a:lnTo>
                    <a:lnTo>
                      <a:pt x="382" y="68"/>
                    </a:lnTo>
                    <a:cubicBezTo>
                      <a:pt x="382" y="54"/>
                      <a:pt x="372" y="54"/>
                      <a:pt x="372" y="54"/>
                    </a:cubicBezTo>
                    <a:cubicBezTo>
                      <a:pt x="361" y="54"/>
                      <a:pt x="351" y="69"/>
                      <a:pt x="351" y="69"/>
                    </a:cubicBezTo>
                    <a:lnTo>
                      <a:pt x="351" y="123"/>
                    </a:lnTo>
                    <a:lnTo>
                      <a:pt x="328" y="123"/>
                    </a:lnTo>
                    <a:close/>
                    <a:moveTo>
                      <a:pt x="433" y="123"/>
                    </a:moveTo>
                    <a:lnTo>
                      <a:pt x="433" y="123"/>
                    </a:lnTo>
                    <a:lnTo>
                      <a:pt x="433" y="37"/>
                    </a:lnTo>
                    <a:lnTo>
                      <a:pt x="456" y="37"/>
                    </a:lnTo>
                    <a:lnTo>
                      <a:pt x="456" y="53"/>
                    </a:lnTo>
                    <a:cubicBezTo>
                      <a:pt x="465" y="35"/>
                      <a:pt x="483" y="35"/>
                      <a:pt x="483" y="35"/>
                    </a:cubicBezTo>
                    <a:cubicBezTo>
                      <a:pt x="486" y="35"/>
                      <a:pt x="488" y="36"/>
                      <a:pt x="488" y="36"/>
                    </a:cubicBezTo>
                    <a:lnTo>
                      <a:pt x="488" y="56"/>
                    </a:lnTo>
                    <a:cubicBezTo>
                      <a:pt x="483" y="55"/>
                      <a:pt x="478" y="55"/>
                      <a:pt x="478" y="55"/>
                    </a:cubicBezTo>
                    <a:cubicBezTo>
                      <a:pt x="465" y="55"/>
                      <a:pt x="456" y="69"/>
                      <a:pt x="456" y="69"/>
                    </a:cubicBezTo>
                    <a:lnTo>
                      <a:pt x="456" y="123"/>
                    </a:lnTo>
                    <a:lnTo>
                      <a:pt x="433" y="123"/>
                    </a:lnTo>
                    <a:close/>
                    <a:moveTo>
                      <a:pt x="542" y="125"/>
                    </a:moveTo>
                    <a:lnTo>
                      <a:pt x="542" y="125"/>
                    </a:lnTo>
                    <a:cubicBezTo>
                      <a:pt x="522" y="125"/>
                      <a:pt x="510" y="113"/>
                      <a:pt x="510" y="113"/>
                    </a:cubicBezTo>
                    <a:cubicBezTo>
                      <a:pt x="498" y="101"/>
                      <a:pt x="498" y="80"/>
                      <a:pt x="498" y="80"/>
                    </a:cubicBezTo>
                    <a:cubicBezTo>
                      <a:pt x="498" y="59"/>
                      <a:pt x="510" y="47"/>
                      <a:pt x="510" y="47"/>
                    </a:cubicBezTo>
                    <a:cubicBezTo>
                      <a:pt x="522" y="35"/>
                      <a:pt x="542" y="35"/>
                      <a:pt x="542" y="35"/>
                    </a:cubicBezTo>
                    <a:cubicBezTo>
                      <a:pt x="563" y="35"/>
                      <a:pt x="575" y="47"/>
                      <a:pt x="575" y="47"/>
                    </a:cubicBezTo>
                    <a:cubicBezTo>
                      <a:pt x="587" y="59"/>
                      <a:pt x="587" y="80"/>
                      <a:pt x="587" y="80"/>
                    </a:cubicBezTo>
                    <a:cubicBezTo>
                      <a:pt x="587" y="101"/>
                      <a:pt x="575" y="113"/>
                      <a:pt x="575" y="113"/>
                    </a:cubicBezTo>
                    <a:cubicBezTo>
                      <a:pt x="563" y="125"/>
                      <a:pt x="542" y="125"/>
                      <a:pt x="542" y="125"/>
                    </a:cubicBezTo>
                    <a:close/>
                    <a:moveTo>
                      <a:pt x="542" y="111"/>
                    </a:moveTo>
                    <a:lnTo>
                      <a:pt x="542" y="111"/>
                    </a:lnTo>
                    <a:cubicBezTo>
                      <a:pt x="562" y="111"/>
                      <a:pt x="562" y="80"/>
                      <a:pt x="562" y="80"/>
                    </a:cubicBezTo>
                    <a:cubicBezTo>
                      <a:pt x="562" y="66"/>
                      <a:pt x="557" y="58"/>
                      <a:pt x="557" y="58"/>
                    </a:cubicBezTo>
                    <a:cubicBezTo>
                      <a:pt x="551" y="50"/>
                      <a:pt x="542" y="50"/>
                      <a:pt x="542" y="50"/>
                    </a:cubicBezTo>
                    <a:cubicBezTo>
                      <a:pt x="533" y="50"/>
                      <a:pt x="528" y="58"/>
                      <a:pt x="528" y="58"/>
                    </a:cubicBezTo>
                    <a:cubicBezTo>
                      <a:pt x="523" y="66"/>
                      <a:pt x="523" y="80"/>
                      <a:pt x="523" y="80"/>
                    </a:cubicBezTo>
                    <a:cubicBezTo>
                      <a:pt x="523" y="94"/>
                      <a:pt x="528" y="102"/>
                      <a:pt x="528" y="102"/>
                    </a:cubicBezTo>
                    <a:cubicBezTo>
                      <a:pt x="533" y="111"/>
                      <a:pt x="542" y="111"/>
                      <a:pt x="542" y="111"/>
                    </a:cubicBezTo>
                    <a:close/>
                    <a:moveTo>
                      <a:pt x="608" y="123"/>
                    </a:moveTo>
                    <a:lnTo>
                      <a:pt x="608" y="123"/>
                    </a:lnTo>
                    <a:lnTo>
                      <a:pt x="608" y="0"/>
                    </a:lnTo>
                    <a:lnTo>
                      <a:pt x="631" y="0"/>
                    </a:lnTo>
                    <a:lnTo>
                      <a:pt x="631" y="53"/>
                    </a:lnTo>
                    <a:cubicBezTo>
                      <a:pt x="640" y="35"/>
                      <a:pt x="659" y="35"/>
                      <a:pt x="659" y="35"/>
                    </a:cubicBezTo>
                    <a:cubicBezTo>
                      <a:pt x="675" y="35"/>
                      <a:pt x="683" y="47"/>
                      <a:pt x="683" y="47"/>
                    </a:cubicBezTo>
                    <a:cubicBezTo>
                      <a:pt x="692" y="58"/>
                      <a:pt x="692" y="78"/>
                      <a:pt x="692" y="78"/>
                    </a:cubicBezTo>
                    <a:cubicBezTo>
                      <a:pt x="692" y="99"/>
                      <a:pt x="682" y="112"/>
                      <a:pt x="682" y="112"/>
                    </a:cubicBezTo>
                    <a:cubicBezTo>
                      <a:pt x="672" y="125"/>
                      <a:pt x="656" y="125"/>
                      <a:pt x="656" y="125"/>
                    </a:cubicBezTo>
                    <a:cubicBezTo>
                      <a:pt x="641" y="125"/>
                      <a:pt x="631" y="114"/>
                      <a:pt x="631" y="114"/>
                    </a:cubicBezTo>
                    <a:lnTo>
                      <a:pt x="627" y="123"/>
                    </a:lnTo>
                    <a:lnTo>
                      <a:pt x="608" y="123"/>
                    </a:lnTo>
                    <a:close/>
                    <a:moveTo>
                      <a:pt x="631" y="101"/>
                    </a:moveTo>
                    <a:lnTo>
                      <a:pt x="631" y="101"/>
                    </a:lnTo>
                    <a:cubicBezTo>
                      <a:pt x="639" y="110"/>
                      <a:pt x="649" y="110"/>
                      <a:pt x="649" y="110"/>
                    </a:cubicBezTo>
                    <a:cubicBezTo>
                      <a:pt x="658" y="110"/>
                      <a:pt x="663" y="102"/>
                      <a:pt x="663" y="102"/>
                    </a:cubicBezTo>
                    <a:cubicBezTo>
                      <a:pt x="668" y="94"/>
                      <a:pt x="668" y="80"/>
                      <a:pt x="668" y="80"/>
                    </a:cubicBezTo>
                    <a:cubicBezTo>
                      <a:pt x="668" y="53"/>
                      <a:pt x="651" y="53"/>
                      <a:pt x="651" y="53"/>
                    </a:cubicBezTo>
                    <a:cubicBezTo>
                      <a:pt x="640" y="53"/>
                      <a:pt x="631" y="67"/>
                      <a:pt x="631" y="67"/>
                    </a:cubicBezTo>
                    <a:lnTo>
                      <a:pt x="631" y="101"/>
                    </a:lnTo>
                    <a:close/>
                    <a:moveTo>
                      <a:pt x="714" y="123"/>
                    </a:moveTo>
                    <a:lnTo>
                      <a:pt x="714" y="123"/>
                    </a:lnTo>
                    <a:lnTo>
                      <a:pt x="714" y="0"/>
                    </a:lnTo>
                    <a:lnTo>
                      <a:pt x="737" y="0"/>
                    </a:lnTo>
                    <a:lnTo>
                      <a:pt x="737" y="123"/>
                    </a:lnTo>
                    <a:lnTo>
                      <a:pt x="714" y="123"/>
                    </a:lnTo>
                    <a:close/>
                    <a:moveTo>
                      <a:pt x="808" y="114"/>
                    </a:moveTo>
                    <a:lnTo>
                      <a:pt x="808" y="114"/>
                    </a:lnTo>
                    <a:cubicBezTo>
                      <a:pt x="797" y="125"/>
                      <a:pt x="783" y="125"/>
                      <a:pt x="783" y="125"/>
                    </a:cubicBezTo>
                    <a:cubicBezTo>
                      <a:pt x="772" y="125"/>
                      <a:pt x="765" y="118"/>
                      <a:pt x="765" y="118"/>
                    </a:cubicBezTo>
                    <a:cubicBezTo>
                      <a:pt x="758" y="111"/>
                      <a:pt x="758" y="100"/>
                      <a:pt x="758" y="100"/>
                    </a:cubicBezTo>
                    <a:cubicBezTo>
                      <a:pt x="758" y="86"/>
                      <a:pt x="769" y="78"/>
                      <a:pt x="769" y="78"/>
                    </a:cubicBezTo>
                    <a:cubicBezTo>
                      <a:pt x="781" y="71"/>
                      <a:pt x="802" y="71"/>
                      <a:pt x="802" y="71"/>
                    </a:cubicBezTo>
                    <a:lnTo>
                      <a:pt x="808" y="71"/>
                    </a:lnTo>
                    <a:lnTo>
                      <a:pt x="808" y="63"/>
                    </a:lnTo>
                    <a:cubicBezTo>
                      <a:pt x="808" y="50"/>
                      <a:pt x="793" y="50"/>
                      <a:pt x="793" y="50"/>
                    </a:cubicBezTo>
                    <a:cubicBezTo>
                      <a:pt x="779" y="50"/>
                      <a:pt x="766" y="57"/>
                      <a:pt x="766" y="57"/>
                    </a:cubicBezTo>
                    <a:lnTo>
                      <a:pt x="766" y="41"/>
                    </a:lnTo>
                    <a:cubicBezTo>
                      <a:pt x="781" y="35"/>
                      <a:pt x="797" y="35"/>
                      <a:pt x="797" y="35"/>
                    </a:cubicBezTo>
                    <a:cubicBezTo>
                      <a:pt x="830" y="35"/>
                      <a:pt x="830" y="62"/>
                      <a:pt x="830" y="62"/>
                    </a:cubicBezTo>
                    <a:lnTo>
                      <a:pt x="830" y="100"/>
                    </a:lnTo>
                    <a:cubicBezTo>
                      <a:pt x="830" y="110"/>
                      <a:pt x="837" y="110"/>
                      <a:pt x="837" y="110"/>
                    </a:cubicBezTo>
                    <a:cubicBezTo>
                      <a:pt x="838" y="110"/>
                      <a:pt x="840" y="110"/>
                      <a:pt x="840" y="110"/>
                    </a:cubicBezTo>
                    <a:lnTo>
                      <a:pt x="840" y="123"/>
                    </a:lnTo>
                    <a:cubicBezTo>
                      <a:pt x="833" y="125"/>
                      <a:pt x="827" y="125"/>
                      <a:pt x="827" y="125"/>
                    </a:cubicBezTo>
                    <a:cubicBezTo>
                      <a:pt x="813" y="125"/>
                      <a:pt x="809" y="114"/>
                      <a:pt x="809" y="114"/>
                    </a:cubicBezTo>
                    <a:lnTo>
                      <a:pt x="808" y="114"/>
                    </a:lnTo>
                    <a:close/>
                    <a:moveTo>
                      <a:pt x="808" y="101"/>
                    </a:moveTo>
                    <a:lnTo>
                      <a:pt x="808" y="101"/>
                    </a:lnTo>
                    <a:lnTo>
                      <a:pt x="808" y="84"/>
                    </a:lnTo>
                    <a:lnTo>
                      <a:pt x="803" y="84"/>
                    </a:lnTo>
                    <a:cubicBezTo>
                      <a:pt x="780" y="84"/>
                      <a:pt x="780" y="98"/>
                      <a:pt x="780" y="98"/>
                    </a:cubicBezTo>
                    <a:cubicBezTo>
                      <a:pt x="780" y="103"/>
                      <a:pt x="783" y="106"/>
                      <a:pt x="783" y="106"/>
                    </a:cubicBezTo>
                    <a:cubicBezTo>
                      <a:pt x="787" y="109"/>
                      <a:pt x="791" y="109"/>
                      <a:pt x="791" y="109"/>
                    </a:cubicBezTo>
                    <a:cubicBezTo>
                      <a:pt x="800" y="109"/>
                      <a:pt x="808" y="101"/>
                      <a:pt x="808" y="101"/>
                    </a:cubicBezTo>
                    <a:close/>
                    <a:moveTo>
                      <a:pt x="858" y="120"/>
                    </a:moveTo>
                    <a:lnTo>
                      <a:pt x="858" y="120"/>
                    </a:lnTo>
                    <a:lnTo>
                      <a:pt x="858" y="103"/>
                    </a:lnTo>
                    <a:cubicBezTo>
                      <a:pt x="875" y="111"/>
                      <a:pt x="887" y="111"/>
                      <a:pt x="887" y="111"/>
                    </a:cubicBezTo>
                    <a:cubicBezTo>
                      <a:pt x="902" y="111"/>
                      <a:pt x="902" y="101"/>
                      <a:pt x="902" y="101"/>
                    </a:cubicBezTo>
                    <a:cubicBezTo>
                      <a:pt x="902" y="95"/>
                      <a:pt x="890" y="90"/>
                      <a:pt x="890" y="90"/>
                    </a:cubicBezTo>
                    <a:lnTo>
                      <a:pt x="882" y="87"/>
                    </a:lnTo>
                    <a:cubicBezTo>
                      <a:pt x="869" y="82"/>
                      <a:pt x="864" y="76"/>
                      <a:pt x="864" y="76"/>
                    </a:cubicBezTo>
                    <a:cubicBezTo>
                      <a:pt x="858" y="70"/>
                      <a:pt x="858" y="61"/>
                      <a:pt x="858" y="61"/>
                    </a:cubicBezTo>
                    <a:cubicBezTo>
                      <a:pt x="858" y="49"/>
                      <a:pt x="868" y="42"/>
                      <a:pt x="868" y="42"/>
                    </a:cubicBezTo>
                    <a:cubicBezTo>
                      <a:pt x="877" y="35"/>
                      <a:pt x="894" y="35"/>
                      <a:pt x="894" y="35"/>
                    </a:cubicBezTo>
                    <a:cubicBezTo>
                      <a:pt x="904" y="35"/>
                      <a:pt x="919" y="38"/>
                      <a:pt x="919" y="38"/>
                    </a:cubicBezTo>
                    <a:lnTo>
                      <a:pt x="919" y="55"/>
                    </a:lnTo>
                    <a:cubicBezTo>
                      <a:pt x="905" y="50"/>
                      <a:pt x="896" y="50"/>
                      <a:pt x="896" y="50"/>
                    </a:cubicBezTo>
                    <a:cubicBezTo>
                      <a:pt x="881" y="50"/>
                      <a:pt x="881" y="59"/>
                      <a:pt x="881" y="59"/>
                    </a:cubicBezTo>
                    <a:cubicBezTo>
                      <a:pt x="881" y="65"/>
                      <a:pt x="892" y="69"/>
                      <a:pt x="892" y="69"/>
                    </a:cubicBezTo>
                    <a:lnTo>
                      <a:pt x="899" y="71"/>
                    </a:lnTo>
                    <a:cubicBezTo>
                      <a:pt x="914" y="77"/>
                      <a:pt x="920" y="83"/>
                      <a:pt x="920" y="83"/>
                    </a:cubicBezTo>
                    <a:cubicBezTo>
                      <a:pt x="925" y="89"/>
                      <a:pt x="925" y="98"/>
                      <a:pt x="925" y="98"/>
                    </a:cubicBezTo>
                    <a:cubicBezTo>
                      <a:pt x="925" y="110"/>
                      <a:pt x="915" y="118"/>
                      <a:pt x="915" y="118"/>
                    </a:cubicBezTo>
                    <a:cubicBezTo>
                      <a:pt x="905" y="125"/>
                      <a:pt x="889" y="125"/>
                      <a:pt x="889" y="125"/>
                    </a:cubicBezTo>
                    <a:cubicBezTo>
                      <a:pt x="874" y="125"/>
                      <a:pt x="858" y="120"/>
                      <a:pt x="858" y="120"/>
                    </a:cubicBezTo>
                    <a:close/>
                    <a:moveTo>
                      <a:pt x="995" y="123"/>
                    </a:moveTo>
                    <a:lnTo>
                      <a:pt x="995" y="123"/>
                    </a:lnTo>
                    <a:cubicBezTo>
                      <a:pt x="987" y="125"/>
                      <a:pt x="982" y="125"/>
                      <a:pt x="982" y="125"/>
                    </a:cubicBezTo>
                    <a:cubicBezTo>
                      <a:pt x="952" y="125"/>
                      <a:pt x="952" y="97"/>
                      <a:pt x="952" y="97"/>
                    </a:cubicBezTo>
                    <a:lnTo>
                      <a:pt x="952" y="52"/>
                    </a:lnTo>
                    <a:lnTo>
                      <a:pt x="942" y="52"/>
                    </a:lnTo>
                    <a:lnTo>
                      <a:pt x="942" y="37"/>
                    </a:lnTo>
                    <a:lnTo>
                      <a:pt x="952" y="37"/>
                    </a:lnTo>
                    <a:lnTo>
                      <a:pt x="952" y="23"/>
                    </a:lnTo>
                    <a:lnTo>
                      <a:pt x="975" y="20"/>
                    </a:lnTo>
                    <a:lnTo>
                      <a:pt x="975" y="37"/>
                    </a:lnTo>
                    <a:lnTo>
                      <a:pt x="993" y="37"/>
                    </a:lnTo>
                    <a:lnTo>
                      <a:pt x="993" y="52"/>
                    </a:lnTo>
                    <a:lnTo>
                      <a:pt x="975" y="52"/>
                    </a:lnTo>
                    <a:lnTo>
                      <a:pt x="975" y="94"/>
                    </a:lnTo>
                    <a:cubicBezTo>
                      <a:pt x="975" y="110"/>
                      <a:pt x="988" y="110"/>
                      <a:pt x="988" y="110"/>
                    </a:cubicBezTo>
                    <a:cubicBezTo>
                      <a:pt x="991" y="110"/>
                      <a:pt x="995" y="109"/>
                      <a:pt x="995" y="109"/>
                    </a:cubicBezTo>
                    <a:lnTo>
                      <a:pt x="995"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48" name="Freeform 442"/>
              <p:cNvSpPr>
                <a:spLocks noEditPoints="1"/>
              </p:cNvSpPr>
              <p:nvPr/>
            </p:nvSpPr>
            <p:spPr bwMode="auto">
              <a:xfrm>
                <a:off x="745" y="2878"/>
                <a:ext cx="448" cy="53"/>
              </a:xfrm>
              <a:custGeom>
                <a:avLst/>
                <a:gdLst>
                  <a:gd name="T0" fmla="*/ 0 w 1265"/>
                  <a:gd name="T1" fmla="*/ 0 h 155"/>
                  <a:gd name="T2" fmla="*/ 0 w 1265"/>
                  <a:gd name="T3" fmla="*/ 0 h 155"/>
                  <a:gd name="T4" fmla="*/ 0 w 1265"/>
                  <a:gd name="T5" fmla="*/ 0 h 155"/>
                  <a:gd name="T6" fmla="*/ 0 w 1265"/>
                  <a:gd name="T7" fmla="*/ 0 h 155"/>
                  <a:gd name="T8" fmla="*/ 0 w 1265"/>
                  <a:gd name="T9" fmla="*/ 0 h 155"/>
                  <a:gd name="T10" fmla="*/ 0 w 1265"/>
                  <a:gd name="T11" fmla="*/ 0 h 155"/>
                  <a:gd name="T12" fmla="*/ 0 w 1265"/>
                  <a:gd name="T13" fmla="*/ 0 h 155"/>
                  <a:gd name="T14" fmla="*/ 0 w 1265"/>
                  <a:gd name="T15" fmla="*/ 0 h 155"/>
                  <a:gd name="T16" fmla="*/ 0 w 1265"/>
                  <a:gd name="T17" fmla="*/ 0 h 155"/>
                  <a:gd name="T18" fmla="*/ 0 w 1265"/>
                  <a:gd name="T19" fmla="*/ 0 h 155"/>
                  <a:gd name="T20" fmla="*/ 0 w 1265"/>
                  <a:gd name="T21" fmla="*/ 0 h 155"/>
                  <a:gd name="T22" fmla="*/ 0 w 1265"/>
                  <a:gd name="T23" fmla="*/ 0 h 155"/>
                  <a:gd name="T24" fmla="*/ 0 w 1265"/>
                  <a:gd name="T25" fmla="*/ 0 h 155"/>
                  <a:gd name="T26" fmla="*/ 0 w 1265"/>
                  <a:gd name="T27" fmla="*/ 0 h 155"/>
                  <a:gd name="T28" fmla="*/ 0 w 1265"/>
                  <a:gd name="T29" fmla="*/ 0 h 155"/>
                  <a:gd name="T30" fmla="*/ 0 w 1265"/>
                  <a:gd name="T31" fmla="*/ 0 h 155"/>
                  <a:gd name="T32" fmla="*/ 0 w 1265"/>
                  <a:gd name="T33" fmla="*/ 0 h 155"/>
                  <a:gd name="T34" fmla="*/ 0 w 1265"/>
                  <a:gd name="T35" fmla="*/ 0 h 155"/>
                  <a:gd name="T36" fmla="*/ 0 w 1265"/>
                  <a:gd name="T37" fmla="*/ 0 h 155"/>
                  <a:gd name="T38" fmla="*/ 0 w 1265"/>
                  <a:gd name="T39" fmla="*/ 0 h 155"/>
                  <a:gd name="T40" fmla="*/ 0 w 1265"/>
                  <a:gd name="T41" fmla="*/ 0 h 155"/>
                  <a:gd name="T42" fmla="*/ 0 w 1265"/>
                  <a:gd name="T43" fmla="*/ 0 h 155"/>
                  <a:gd name="T44" fmla="*/ 0 w 1265"/>
                  <a:gd name="T45" fmla="*/ 0 h 155"/>
                  <a:gd name="T46" fmla="*/ 0 w 1265"/>
                  <a:gd name="T47" fmla="*/ 0 h 155"/>
                  <a:gd name="T48" fmla="*/ 0 w 1265"/>
                  <a:gd name="T49" fmla="*/ 0 h 155"/>
                  <a:gd name="T50" fmla="*/ 0 w 1265"/>
                  <a:gd name="T51" fmla="*/ 0 h 155"/>
                  <a:gd name="T52" fmla="*/ 0 w 1265"/>
                  <a:gd name="T53" fmla="*/ 0 h 155"/>
                  <a:gd name="T54" fmla="*/ 0 w 1265"/>
                  <a:gd name="T55" fmla="*/ 0 h 155"/>
                  <a:gd name="T56" fmla="*/ 0 w 1265"/>
                  <a:gd name="T57" fmla="*/ 0 h 155"/>
                  <a:gd name="T58" fmla="*/ 0 w 1265"/>
                  <a:gd name="T59" fmla="*/ 0 h 155"/>
                  <a:gd name="T60" fmla="*/ 0 w 1265"/>
                  <a:gd name="T61" fmla="*/ 0 h 155"/>
                  <a:gd name="T62" fmla="*/ 0 w 1265"/>
                  <a:gd name="T63" fmla="*/ 0 h 155"/>
                  <a:gd name="T64" fmla="*/ 0 w 1265"/>
                  <a:gd name="T65" fmla="*/ 0 h 155"/>
                  <a:gd name="T66" fmla="*/ 0 w 1265"/>
                  <a:gd name="T67" fmla="*/ 0 h 155"/>
                  <a:gd name="T68" fmla="*/ 0 w 1265"/>
                  <a:gd name="T69" fmla="*/ 0 h 155"/>
                  <a:gd name="T70" fmla="*/ 0 w 1265"/>
                  <a:gd name="T71" fmla="*/ 0 h 155"/>
                  <a:gd name="T72" fmla="*/ 0 w 1265"/>
                  <a:gd name="T73" fmla="*/ 0 h 155"/>
                  <a:gd name="T74" fmla="*/ 0 w 1265"/>
                  <a:gd name="T75" fmla="*/ 0 h 155"/>
                  <a:gd name="T76" fmla="*/ 0 w 1265"/>
                  <a:gd name="T77" fmla="*/ 0 h 155"/>
                  <a:gd name="T78" fmla="*/ 0 w 1265"/>
                  <a:gd name="T79" fmla="*/ 0 h 155"/>
                  <a:gd name="T80" fmla="*/ 0 w 1265"/>
                  <a:gd name="T81" fmla="*/ 0 h 155"/>
                  <a:gd name="T82" fmla="*/ 0 w 1265"/>
                  <a:gd name="T83" fmla="*/ 0 h 155"/>
                  <a:gd name="T84" fmla="*/ 0 w 1265"/>
                  <a:gd name="T85" fmla="*/ 0 h 155"/>
                  <a:gd name="T86" fmla="*/ 0 w 1265"/>
                  <a:gd name="T87" fmla="*/ 0 h 155"/>
                  <a:gd name="T88" fmla="*/ 0 w 1265"/>
                  <a:gd name="T89" fmla="*/ 0 h 155"/>
                  <a:gd name="T90" fmla="*/ 0 w 1265"/>
                  <a:gd name="T91" fmla="*/ 0 h 155"/>
                  <a:gd name="T92" fmla="*/ 0 w 1265"/>
                  <a:gd name="T93" fmla="*/ 0 h 155"/>
                  <a:gd name="T94" fmla="*/ 0 w 1265"/>
                  <a:gd name="T95" fmla="*/ 0 h 155"/>
                  <a:gd name="T96" fmla="*/ 0 w 1265"/>
                  <a:gd name="T97" fmla="*/ 0 h 155"/>
                  <a:gd name="T98" fmla="*/ 0 w 1265"/>
                  <a:gd name="T99" fmla="*/ 0 h 155"/>
                  <a:gd name="T100" fmla="*/ 0 w 1265"/>
                  <a:gd name="T101" fmla="*/ 0 h 155"/>
                  <a:gd name="T102" fmla="*/ 0 w 1265"/>
                  <a:gd name="T103" fmla="*/ 0 h 155"/>
                  <a:gd name="T104" fmla="*/ 0 w 1265"/>
                  <a:gd name="T105" fmla="*/ 0 h 155"/>
                  <a:gd name="T106" fmla="*/ 0 w 1265"/>
                  <a:gd name="T107" fmla="*/ 0 h 15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65" h="155">
                    <a:moveTo>
                      <a:pt x="0" y="124"/>
                    </a:moveTo>
                    <a:lnTo>
                      <a:pt x="0" y="124"/>
                    </a:lnTo>
                    <a:lnTo>
                      <a:pt x="0" y="8"/>
                    </a:lnTo>
                    <a:lnTo>
                      <a:pt x="40" y="8"/>
                    </a:lnTo>
                    <a:cubicBezTo>
                      <a:pt x="61" y="8"/>
                      <a:pt x="70" y="15"/>
                      <a:pt x="70" y="15"/>
                    </a:cubicBezTo>
                    <a:cubicBezTo>
                      <a:pt x="79" y="22"/>
                      <a:pt x="79" y="39"/>
                      <a:pt x="79" y="39"/>
                    </a:cubicBezTo>
                    <a:cubicBezTo>
                      <a:pt x="79" y="58"/>
                      <a:pt x="67" y="68"/>
                      <a:pt x="67" y="68"/>
                    </a:cubicBezTo>
                    <a:cubicBezTo>
                      <a:pt x="55" y="78"/>
                      <a:pt x="34" y="78"/>
                      <a:pt x="34" y="78"/>
                    </a:cubicBezTo>
                    <a:lnTo>
                      <a:pt x="24" y="78"/>
                    </a:lnTo>
                    <a:lnTo>
                      <a:pt x="24" y="124"/>
                    </a:lnTo>
                    <a:lnTo>
                      <a:pt x="0" y="124"/>
                    </a:lnTo>
                    <a:close/>
                    <a:moveTo>
                      <a:pt x="24" y="63"/>
                    </a:moveTo>
                    <a:lnTo>
                      <a:pt x="24" y="63"/>
                    </a:lnTo>
                    <a:lnTo>
                      <a:pt x="28" y="63"/>
                    </a:lnTo>
                    <a:cubicBezTo>
                      <a:pt x="41" y="63"/>
                      <a:pt x="48" y="57"/>
                      <a:pt x="48" y="57"/>
                    </a:cubicBezTo>
                    <a:cubicBezTo>
                      <a:pt x="55" y="51"/>
                      <a:pt x="55" y="41"/>
                      <a:pt x="55" y="41"/>
                    </a:cubicBezTo>
                    <a:cubicBezTo>
                      <a:pt x="55" y="24"/>
                      <a:pt x="33" y="24"/>
                      <a:pt x="33" y="24"/>
                    </a:cubicBezTo>
                    <a:lnTo>
                      <a:pt x="24" y="24"/>
                    </a:lnTo>
                    <a:lnTo>
                      <a:pt x="24" y="63"/>
                    </a:lnTo>
                    <a:close/>
                    <a:moveTo>
                      <a:pt x="98" y="124"/>
                    </a:moveTo>
                    <a:lnTo>
                      <a:pt x="98" y="124"/>
                    </a:lnTo>
                    <a:lnTo>
                      <a:pt x="98" y="38"/>
                    </a:lnTo>
                    <a:lnTo>
                      <a:pt x="121" y="38"/>
                    </a:lnTo>
                    <a:lnTo>
                      <a:pt x="121" y="54"/>
                    </a:lnTo>
                    <a:cubicBezTo>
                      <a:pt x="130" y="36"/>
                      <a:pt x="149" y="36"/>
                      <a:pt x="149" y="36"/>
                    </a:cubicBezTo>
                    <a:cubicBezTo>
                      <a:pt x="151" y="36"/>
                      <a:pt x="153" y="36"/>
                      <a:pt x="153" y="36"/>
                    </a:cubicBezTo>
                    <a:lnTo>
                      <a:pt x="153" y="57"/>
                    </a:lnTo>
                    <a:cubicBezTo>
                      <a:pt x="148" y="55"/>
                      <a:pt x="144" y="55"/>
                      <a:pt x="144" y="55"/>
                    </a:cubicBezTo>
                    <a:cubicBezTo>
                      <a:pt x="130" y="55"/>
                      <a:pt x="121" y="69"/>
                      <a:pt x="121" y="69"/>
                    </a:cubicBezTo>
                    <a:lnTo>
                      <a:pt x="121" y="124"/>
                    </a:lnTo>
                    <a:lnTo>
                      <a:pt x="98" y="124"/>
                    </a:lnTo>
                    <a:close/>
                    <a:moveTo>
                      <a:pt x="207" y="126"/>
                    </a:moveTo>
                    <a:lnTo>
                      <a:pt x="207" y="126"/>
                    </a:lnTo>
                    <a:cubicBezTo>
                      <a:pt x="187" y="126"/>
                      <a:pt x="175" y="114"/>
                      <a:pt x="175" y="114"/>
                    </a:cubicBezTo>
                    <a:cubicBezTo>
                      <a:pt x="163" y="101"/>
                      <a:pt x="163" y="81"/>
                      <a:pt x="163" y="81"/>
                    </a:cubicBezTo>
                    <a:cubicBezTo>
                      <a:pt x="163" y="60"/>
                      <a:pt x="175" y="48"/>
                      <a:pt x="175" y="48"/>
                    </a:cubicBezTo>
                    <a:cubicBezTo>
                      <a:pt x="187" y="36"/>
                      <a:pt x="207" y="36"/>
                      <a:pt x="207" y="36"/>
                    </a:cubicBezTo>
                    <a:cubicBezTo>
                      <a:pt x="228" y="36"/>
                      <a:pt x="240" y="48"/>
                      <a:pt x="240" y="48"/>
                    </a:cubicBezTo>
                    <a:cubicBezTo>
                      <a:pt x="252" y="60"/>
                      <a:pt x="252" y="81"/>
                      <a:pt x="252" y="81"/>
                    </a:cubicBezTo>
                    <a:cubicBezTo>
                      <a:pt x="252" y="102"/>
                      <a:pt x="240" y="114"/>
                      <a:pt x="240" y="114"/>
                    </a:cubicBezTo>
                    <a:cubicBezTo>
                      <a:pt x="228" y="126"/>
                      <a:pt x="207" y="126"/>
                      <a:pt x="207" y="126"/>
                    </a:cubicBezTo>
                    <a:close/>
                    <a:moveTo>
                      <a:pt x="207" y="111"/>
                    </a:moveTo>
                    <a:lnTo>
                      <a:pt x="207" y="111"/>
                    </a:lnTo>
                    <a:cubicBezTo>
                      <a:pt x="227" y="111"/>
                      <a:pt x="227" y="81"/>
                      <a:pt x="227" y="81"/>
                    </a:cubicBezTo>
                    <a:cubicBezTo>
                      <a:pt x="227" y="67"/>
                      <a:pt x="222" y="59"/>
                      <a:pt x="222" y="59"/>
                    </a:cubicBezTo>
                    <a:cubicBezTo>
                      <a:pt x="217" y="50"/>
                      <a:pt x="207" y="50"/>
                      <a:pt x="207" y="50"/>
                    </a:cubicBezTo>
                    <a:cubicBezTo>
                      <a:pt x="198" y="50"/>
                      <a:pt x="193" y="59"/>
                      <a:pt x="193" y="59"/>
                    </a:cubicBezTo>
                    <a:cubicBezTo>
                      <a:pt x="188" y="67"/>
                      <a:pt x="188" y="81"/>
                      <a:pt x="188" y="81"/>
                    </a:cubicBezTo>
                    <a:cubicBezTo>
                      <a:pt x="188" y="95"/>
                      <a:pt x="193" y="103"/>
                      <a:pt x="193" y="103"/>
                    </a:cubicBezTo>
                    <a:cubicBezTo>
                      <a:pt x="198" y="111"/>
                      <a:pt x="207" y="111"/>
                      <a:pt x="207" y="111"/>
                    </a:cubicBezTo>
                    <a:close/>
                    <a:moveTo>
                      <a:pt x="343" y="121"/>
                    </a:moveTo>
                    <a:lnTo>
                      <a:pt x="343" y="121"/>
                    </a:lnTo>
                    <a:cubicBezTo>
                      <a:pt x="327" y="126"/>
                      <a:pt x="312" y="126"/>
                      <a:pt x="312" y="126"/>
                    </a:cubicBezTo>
                    <a:cubicBezTo>
                      <a:pt x="290" y="126"/>
                      <a:pt x="278" y="114"/>
                      <a:pt x="278" y="114"/>
                    </a:cubicBezTo>
                    <a:cubicBezTo>
                      <a:pt x="265" y="101"/>
                      <a:pt x="265" y="80"/>
                      <a:pt x="265" y="80"/>
                    </a:cubicBezTo>
                    <a:cubicBezTo>
                      <a:pt x="265" y="60"/>
                      <a:pt x="277" y="48"/>
                      <a:pt x="277" y="48"/>
                    </a:cubicBezTo>
                    <a:cubicBezTo>
                      <a:pt x="288" y="36"/>
                      <a:pt x="307" y="36"/>
                      <a:pt x="307" y="36"/>
                    </a:cubicBezTo>
                    <a:cubicBezTo>
                      <a:pt x="326" y="36"/>
                      <a:pt x="334" y="48"/>
                      <a:pt x="334" y="48"/>
                    </a:cubicBezTo>
                    <a:cubicBezTo>
                      <a:pt x="343" y="60"/>
                      <a:pt x="343" y="85"/>
                      <a:pt x="343" y="85"/>
                    </a:cubicBezTo>
                    <a:lnTo>
                      <a:pt x="290" y="85"/>
                    </a:lnTo>
                    <a:cubicBezTo>
                      <a:pt x="292" y="110"/>
                      <a:pt x="317" y="110"/>
                      <a:pt x="317" y="110"/>
                    </a:cubicBezTo>
                    <a:cubicBezTo>
                      <a:pt x="328" y="110"/>
                      <a:pt x="343" y="105"/>
                      <a:pt x="343" y="105"/>
                    </a:cubicBezTo>
                    <a:lnTo>
                      <a:pt x="343" y="121"/>
                    </a:lnTo>
                    <a:close/>
                    <a:moveTo>
                      <a:pt x="289" y="72"/>
                    </a:moveTo>
                    <a:lnTo>
                      <a:pt x="289" y="72"/>
                    </a:lnTo>
                    <a:lnTo>
                      <a:pt x="320" y="72"/>
                    </a:lnTo>
                    <a:cubicBezTo>
                      <a:pt x="320" y="50"/>
                      <a:pt x="306" y="50"/>
                      <a:pt x="306" y="50"/>
                    </a:cubicBezTo>
                    <a:cubicBezTo>
                      <a:pt x="292" y="50"/>
                      <a:pt x="289" y="72"/>
                      <a:pt x="289" y="72"/>
                    </a:cubicBezTo>
                    <a:close/>
                    <a:moveTo>
                      <a:pt x="367" y="124"/>
                    </a:moveTo>
                    <a:lnTo>
                      <a:pt x="367" y="124"/>
                    </a:lnTo>
                    <a:lnTo>
                      <a:pt x="367" y="38"/>
                    </a:lnTo>
                    <a:lnTo>
                      <a:pt x="390" y="38"/>
                    </a:lnTo>
                    <a:lnTo>
                      <a:pt x="390" y="54"/>
                    </a:lnTo>
                    <a:cubicBezTo>
                      <a:pt x="399" y="36"/>
                      <a:pt x="418" y="36"/>
                      <a:pt x="418" y="36"/>
                    </a:cubicBezTo>
                    <a:cubicBezTo>
                      <a:pt x="420" y="36"/>
                      <a:pt x="422" y="36"/>
                      <a:pt x="422" y="36"/>
                    </a:cubicBezTo>
                    <a:lnTo>
                      <a:pt x="422" y="57"/>
                    </a:lnTo>
                    <a:cubicBezTo>
                      <a:pt x="417" y="55"/>
                      <a:pt x="413" y="55"/>
                      <a:pt x="413" y="55"/>
                    </a:cubicBezTo>
                    <a:cubicBezTo>
                      <a:pt x="399" y="55"/>
                      <a:pt x="390" y="69"/>
                      <a:pt x="390" y="69"/>
                    </a:cubicBezTo>
                    <a:lnTo>
                      <a:pt x="390" y="124"/>
                    </a:lnTo>
                    <a:lnTo>
                      <a:pt x="367" y="124"/>
                    </a:lnTo>
                    <a:close/>
                    <a:moveTo>
                      <a:pt x="440" y="155"/>
                    </a:moveTo>
                    <a:lnTo>
                      <a:pt x="440" y="155"/>
                    </a:lnTo>
                    <a:lnTo>
                      <a:pt x="460" y="124"/>
                    </a:lnTo>
                    <a:lnTo>
                      <a:pt x="428" y="38"/>
                    </a:lnTo>
                    <a:lnTo>
                      <a:pt x="453" y="38"/>
                    </a:lnTo>
                    <a:lnTo>
                      <a:pt x="474" y="95"/>
                    </a:lnTo>
                    <a:lnTo>
                      <a:pt x="499" y="38"/>
                    </a:lnTo>
                    <a:lnTo>
                      <a:pt x="517" y="38"/>
                    </a:lnTo>
                    <a:lnTo>
                      <a:pt x="464" y="155"/>
                    </a:lnTo>
                    <a:lnTo>
                      <a:pt x="440" y="155"/>
                    </a:lnTo>
                    <a:close/>
                    <a:moveTo>
                      <a:pt x="577" y="123"/>
                    </a:moveTo>
                    <a:lnTo>
                      <a:pt x="577" y="123"/>
                    </a:lnTo>
                    <a:cubicBezTo>
                      <a:pt x="569" y="126"/>
                      <a:pt x="564" y="126"/>
                      <a:pt x="564" y="126"/>
                    </a:cubicBezTo>
                    <a:cubicBezTo>
                      <a:pt x="534" y="126"/>
                      <a:pt x="534" y="98"/>
                      <a:pt x="534" y="98"/>
                    </a:cubicBezTo>
                    <a:lnTo>
                      <a:pt x="534" y="52"/>
                    </a:lnTo>
                    <a:lnTo>
                      <a:pt x="525" y="52"/>
                    </a:lnTo>
                    <a:lnTo>
                      <a:pt x="525" y="38"/>
                    </a:lnTo>
                    <a:lnTo>
                      <a:pt x="534" y="38"/>
                    </a:lnTo>
                    <a:lnTo>
                      <a:pt x="534" y="23"/>
                    </a:lnTo>
                    <a:lnTo>
                      <a:pt x="557" y="21"/>
                    </a:lnTo>
                    <a:lnTo>
                      <a:pt x="557" y="38"/>
                    </a:lnTo>
                    <a:lnTo>
                      <a:pt x="576" y="38"/>
                    </a:lnTo>
                    <a:lnTo>
                      <a:pt x="576" y="52"/>
                    </a:lnTo>
                    <a:lnTo>
                      <a:pt x="557" y="52"/>
                    </a:lnTo>
                    <a:lnTo>
                      <a:pt x="557" y="95"/>
                    </a:lnTo>
                    <a:cubicBezTo>
                      <a:pt x="557" y="110"/>
                      <a:pt x="570" y="110"/>
                      <a:pt x="570" y="110"/>
                    </a:cubicBezTo>
                    <a:cubicBezTo>
                      <a:pt x="573" y="110"/>
                      <a:pt x="577" y="109"/>
                      <a:pt x="577" y="109"/>
                    </a:cubicBezTo>
                    <a:lnTo>
                      <a:pt x="577" y="123"/>
                    </a:lnTo>
                    <a:close/>
                    <a:moveTo>
                      <a:pt x="598" y="124"/>
                    </a:moveTo>
                    <a:lnTo>
                      <a:pt x="598" y="124"/>
                    </a:lnTo>
                    <a:lnTo>
                      <a:pt x="598" y="0"/>
                    </a:lnTo>
                    <a:lnTo>
                      <a:pt x="621" y="0"/>
                    </a:lnTo>
                    <a:lnTo>
                      <a:pt x="621" y="54"/>
                    </a:lnTo>
                    <a:cubicBezTo>
                      <a:pt x="633" y="36"/>
                      <a:pt x="650" y="36"/>
                      <a:pt x="650" y="36"/>
                    </a:cubicBezTo>
                    <a:cubicBezTo>
                      <a:pt x="662" y="36"/>
                      <a:pt x="669" y="43"/>
                      <a:pt x="669" y="43"/>
                    </a:cubicBezTo>
                    <a:cubicBezTo>
                      <a:pt x="675" y="51"/>
                      <a:pt x="675" y="63"/>
                      <a:pt x="675" y="63"/>
                    </a:cubicBezTo>
                    <a:lnTo>
                      <a:pt x="675" y="124"/>
                    </a:lnTo>
                    <a:lnTo>
                      <a:pt x="652" y="124"/>
                    </a:lnTo>
                    <a:lnTo>
                      <a:pt x="652" y="69"/>
                    </a:lnTo>
                    <a:cubicBezTo>
                      <a:pt x="652" y="54"/>
                      <a:pt x="642" y="54"/>
                      <a:pt x="642" y="54"/>
                    </a:cubicBezTo>
                    <a:cubicBezTo>
                      <a:pt x="631" y="54"/>
                      <a:pt x="621" y="70"/>
                      <a:pt x="621" y="70"/>
                    </a:cubicBezTo>
                    <a:lnTo>
                      <a:pt x="621" y="124"/>
                    </a:lnTo>
                    <a:lnTo>
                      <a:pt x="598" y="124"/>
                    </a:lnTo>
                    <a:close/>
                    <a:moveTo>
                      <a:pt x="703" y="124"/>
                    </a:moveTo>
                    <a:lnTo>
                      <a:pt x="703" y="124"/>
                    </a:lnTo>
                    <a:lnTo>
                      <a:pt x="703" y="38"/>
                    </a:lnTo>
                    <a:lnTo>
                      <a:pt x="726" y="38"/>
                    </a:lnTo>
                    <a:lnTo>
                      <a:pt x="726" y="54"/>
                    </a:lnTo>
                    <a:cubicBezTo>
                      <a:pt x="735" y="36"/>
                      <a:pt x="754" y="36"/>
                      <a:pt x="754" y="36"/>
                    </a:cubicBezTo>
                    <a:cubicBezTo>
                      <a:pt x="756" y="36"/>
                      <a:pt x="758" y="36"/>
                      <a:pt x="758" y="36"/>
                    </a:cubicBezTo>
                    <a:lnTo>
                      <a:pt x="758" y="57"/>
                    </a:lnTo>
                    <a:cubicBezTo>
                      <a:pt x="753" y="55"/>
                      <a:pt x="749" y="55"/>
                      <a:pt x="749" y="55"/>
                    </a:cubicBezTo>
                    <a:cubicBezTo>
                      <a:pt x="735" y="55"/>
                      <a:pt x="726" y="69"/>
                      <a:pt x="726" y="69"/>
                    </a:cubicBezTo>
                    <a:lnTo>
                      <a:pt x="726" y="124"/>
                    </a:lnTo>
                    <a:lnTo>
                      <a:pt x="703" y="124"/>
                    </a:lnTo>
                    <a:close/>
                    <a:moveTo>
                      <a:pt x="812" y="126"/>
                    </a:moveTo>
                    <a:lnTo>
                      <a:pt x="812" y="126"/>
                    </a:lnTo>
                    <a:cubicBezTo>
                      <a:pt x="792" y="126"/>
                      <a:pt x="780" y="114"/>
                      <a:pt x="780" y="114"/>
                    </a:cubicBezTo>
                    <a:cubicBezTo>
                      <a:pt x="768" y="101"/>
                      <a:pt x="768" y="81"/>
                      <a:pt x="768" y="81"/>
                    </a:cubicBezTo>
                    <a:cubicBezTo>
                      <a:pt x="768" y="60"/>
                      <a:pt x="780" y="48"/>
                      <a:pt x="780" y="48"/>
                    </a:cubicBezTo>
                    <a:cubicBezTo>
                      <a:pt x="792" y="36"/>
                      <a:pt x="813" y="36"/>
                      <a:pt x="813" y="36"/>
                    </a:cubicBezTo>
                    <a:cubicBezTo>
                      <a:pt x="833" y="36"/>
                      <a:pt x="845" y="48"/>
                      <a:pt x="845" y="48"/>
                    </a:cubicBezTo>
                    <a:cubicBezTo>
                      <a:pt x="857" y="60"/>
                      <a:pt x="857" y="81"/>
                      <a:pt x="857" y="81"/>
                    </a:cubicBezTo>
                    <a:cubicBezTo>
                      <a:pt x="857" y="102"/>
                      <a:pt x="845" y="114"/>
                      <a:pt x="845" y="114"/>
                    </a:cubicBezTo>
                    <a:cubicBezTo>
                      <a:pt x="833" y="126"/>
                      <a:pt x="812" y="126"/>
                      <a:pt x="812" y="126"/>
                    </a:cubicBezTo>
                    <a:close/>
                    <a:moveTo>
                      <a:pt x="812" y="111"/>
                    </a:moveTo>
                    <a:lnTo>
                      <a:pt x="812" y="111"/>
                    </a:lnTo>
                    <a:cubicBezTo>
                      <a:pt x="832" y="111"/>
                      <a:pt x="832" y="81"/>
                      <a:pt x="832" y="81"/>
                    </a:cubicBezTo>
                    <a:cubicBezTo>
                      <a:pt x="832" y="67"/>
                      <a:pt x="827" y="59"/>
                      <a:pt x="827" y="59"/>
                    </a:cubicBezTo>
                    <a:cubicBezTo>
                      <a:pt x="822" y="50"/>
                      <a:pt x="813" y="50"/>
                      <a:pt x="813" y="50"/>
                    </a:cubicBezTo>
                    <a:cubicBezTo>
                      <a:pt x="803" y="50"/>
                      <a:pt x="798" y="59"/>
                      <a:pt x="798" y="59"/>
                    </a:cubicBezTo>
                    <a:cubicBezTo>
                      <a:pt x="793" y="67"/>
                      <a:pt x="793" y="81"/>
                      <a:pt x="793" y="81"/>
                    </a:cubicBezTo>
                    <a:cubicBezTo>
                      <a:pt x="793" y="95"/>
                      <a:pt x="798" y="103"/>
                      <a:pt x="798" y="103"/>
                    </a:cubicBezTo>
                    <a:cubicBezTo>
                      <a:pt x="803" y="111"/>
                      <a:pt x="812" y="111"/>
                      <a:pt x="812" y="111"/>
                    </a:cubicBezTo>
                    <a:close/>
                    <a:moveTo>
                      <a:pt x="878" y="124"/>
                    </a:moveTo>
                    <a:lnTo>
                      <a:pt x="878" y="124"/>
                    </a:lnTo>
                    <a:lnTo>
                      <a:pt x="878" y="0"/>
                    </a:lnTo>
                    <a:lnTo>
                      <a:pt x="901" y="0"/>
                    </a:lnTo>
                    <a:lnTo>
                      <a:pt x="901" y="54"/>
                    </a:lnTo>
                    <a:cubicBezTo>
                      <a:pt x="910" y="36"/>
                      <a:pt x="929" y="36"/>
                      <a:pt x="929" y="36"/>
                    </a:cubicBezTo>
                    <a:cubicBezTo>
                      <a:pt x="945" y="36"/>
                      <a:pt x="954" y="47"/>
                      <a:pt x="954" y="47"/>
                    </a:cubicBezTo>
                    <a:cubicBezTo>
                      <a:pt x="963" y="59"/>
                      <a:pt x="963" y="78"/>
                      <a:pt x="963" y="78"/>
                    </a:cubicBezTo>
                    <a:cubicBezTo>
                      <a:pt x="963" y="100"/>
                      <a:pt x="953" y="113"/>
                      <a:pt x="953" y="113"/>
                    </a:cubicBezTo>
                    <a:cubicBezTo>
                      <a:pt x="943" y="126"/>
                      <a:pt x="926" y="126"/>
                      <a:pt x="926" y="126"/>
                    </a:cubicBezTo>
                    <a:cubicBezTo>
                      <a:pt x="912" y="126"/>
                      <a:pt x="901" y="115"/>
                      <a:pt x="901" y="115"/>
                    </a:cubicBezTo>
                    <a:lnTo>
                      <a:pt x="897" y="124"/>
                    </a:lnTo>
                    <a:lnTo>
                      <a:pt x="878" y="124"/>
                    </a:lnTo>
                    <a:close/>
                    <a:moveTo>
                      <a:pt x="901" y="101"/>
                    </a:moveTo>
                    <a:lnTo>
                      <a:pt x="901" y="101"/>
                    </a:lnTo>
                    <a:cubicBezTo>
                      <a:pt x="910" y="111"/>
                      <a:pt x="919" y="111"/>
                      <a:pt x="919" y="111"/>
                    </a:cubicBezTo>
                    <a:cubicBezTo>
                      <a:pt x="928" y="111"/>
                      <a:pt x="933" y="102"/>
                      <a:pt x="933" y="102"/>
                    </a:cubicBezTo>
                    <a:cubicBezTo>
                      <a:pt x="938" y="94"/>
                      <a:pt x="938" y="80"/>
                      <a:pt x="938" y="80"/>
                    </a:cubicBezTo>
                    <a:cubicBezTo>
                      <a:pt x="938" y="54"/>
                      <a:pt x="921" y="54"/>
                      <a:pt x="921" y="54"/>
                    </a:cubicBezTo>
                    <a:cubicBezTo>
                      <a:pt x="911" y="54"/>
                      <a:pt x="901" y="67"/>
                      <a:pt x="901" y="67"/>
                    </a:cubicBezTo>
                    <a:lnTo>
                      <a:pt x="901" y="101"/>
                    </a:lnTo>
                    <a:close/>
                    <a:moveTo>
                      <a:pt x="984" y="124"/>
                    </a:moveTo>
                    <a:lnTo>
                      <a:pt x="984" y="124"/>
                    </a:lnTo>
                    <a:lnTo>
                      <a:pt x="984" y="0"/>
                    </a:lnTo>
                    <a:lnTo>
                      <a:pt x="1008" y="0"/>
                    </a:lnTo>
                    <a:lnTo>
                      <a:pt x="1008" y="124"/>
                    </a:lnTo>
                    <a:lnTo>
                      <a:pt x="984" y="124"/>
                    </a:lnTo>
                    <a:close/>
                    <a:moveTo>
                      <a:pt x="1079" y="115"/>
                    </a:moveTo>
                    <a:lnTo>
                      <a:pt x="1079" y="115"/>
                    </a:lnTo>
                    <a:cubicBezTo>
                      <a:pt x="1067" y="126"/>
                      <a:pt x="1054" y="126"/>
                      <a:pt x="1054" y="126"/>
                    </a:cubicBezTo>
                    <a:cubicBezTo>
                      <a:pt x="1042" y="126"/>
                      <a:pt x="1035" y="119"/>
                      <a:pt x="1035" y="119"/>
                    </a:cubicBezTo>
                    <a:cubicBezTo>
                      <a:pt x="1028" y="112"/>
                      <a:pt x="1028" y="101"/>
                      <a:pt x="1028" y="101"/>
                    </a:cubicBezTo>
                    <a:cubicBezTo>
                      <a:pt x="1028" y="87"/>
                      <a:pt x="1040" y="79"/>
                      <a:pt x="1040" y="79"/>
                    </a:cubicBezTo>
                    <a:cubicBezTo>
                      <a:pt x="1051" y="71"/>
                      <a:pt x="1072" y="71"/>
                      <a:pt x="1072" y="71"/>
                    </a:cubicBezTo>
                    <a:lnTo>
                      <a:pt x="1079" y="71"/>
                    </a:lnTo>
                    <a:lnTo>
                      <a:pt x="1079" y="64"/>
                    </a:lnTo>
                    <a:cubicBezTo>
                      <a:pt x="1079" y="50"/>
                      <a:pt x="1063" y="50"/>
                      <a:pt x="1063" y="50"/>
                    </a:cubicBezTo>
                    <a:cubicBezTo>
                      <a:pt x="1050" y="50"/>
                      <a:pt x="1036" y="58"/>
                      <a:pt x="1036" y="58"/>
                    </a:cubicBezTo>
                    <a:lnTo>
                      <a:pt x="1036" y="42"/>
                    </a:lnTo>
                    <a:cubicBezTo>
                      <a:pt x="1052" y="36"/>
                      <a:pt x="1067" y="36"/>
                      <a:pt x="1067" y="36"/>
                    </a:cubicBezTo>
                    <a:cubicBezTo>
                      <a:pt x="1101" y="36"/>
                      <a:pt x="1101" y="63"/>
                      <a:pt x="1101" y="63"/>
                    </a:cubicBezTo>
                    <a:lnTo>
                      <a:pt x="1101" y="101"/>
                    </a:lnTo>
                    <a:cubicBezTo>
                      <a:pt x="1101" y="111"/>
                      <a:pt x="1107" y="111"/>
                      <a:pt x="1107" y="111"/>
                    </a:cubicBezTo>
                    <a:cubicBezTo>
                      <a:pt x="1108" y="111"/>
                      <a:pt x="1110" y="111"/>
                      <a:pt x="1110" y="111"/>
                    </a:cubicBezTo>
                    <a:lnTo>
                      <a:pt x="1111" y="123"/>
                    </a:lnTo>
                    <a:cubicBezTo>
                      <a:pt x="1103" y="126"/>
                      <a:pt x="1098" y="126"/>
                      <a:pt x="1098" y="126"/>
                    </a:cubicBezTo>
                    <a:cubicBezTo>
                      <a:pt x="1084" y="126"/>
                      <a:pt x="1080" y="115"/>
                      <a:pt x="1080" y="115"/>
                    </a:cubicBezTo>
                    <a:lnTo>
                      <a:pt x="1079" y="115"/>
                    </a:lnTo>
                    <a:close/>
                    <a:moveTo>
                      <a:pt x="1079" y="102"/>
                    </a:moveTo>
                    <a:lnTo>
                      <a:pt x="1079" y="102"/>
                    </a:lnTo>
                    <a:lnTo>
                      <a:pt x="1079" y="85"/>
                    </a:lnTo>
                    <a:lnTo>
                      <a:pt x="1073" y="85"/>
                    </a:lnTo>
                    <a:cubicBezTo>
                      <a:pt x="1051" y="85"/>
                      <a:pt x="1051" y="99"/>
                      <a:pt x="1051" y="99"/>
                    </a:cubicBezTo>
                    <a:cubicBezTo>
                      <a:pt x="1051" y="103"/>
                      <a:pt x="1054" y="107"/>
                      <a:pt x="1054" y="107"/>
                    </a:cubicBezTo>
                    <a:cubicBezTo>
                      <a:pt x="1057" y="110"/>
                      <a:pt x="1062" y="110"/>
                      <a:pt x="1062" y="110"/>
                    </a:cubicBezTo>
                    <a:cubicBezTo>
                      <a:pt x="1070" y="110"/>
                      <a:pt x="1079" y="102"/>
                      <a:pt x="1079" y="102"/>
                    </a:cubicBezTo>
                    <a:close/>
                    <a:moveTo>
                      <a:pt x="1128" y="121"/>
                    </a:moveTo>
                    <a:lnTo>
                      <a:pt x="1128" y="121"/>
                    </a:lnTo>
                    <a:lnTo>
                      <a:pt x="1128" y="104"/>
                    </a:lnTo>
                    <a:cubicBezTo>
                      <a:pt x="1146" y="111"/>
                      <a:pt x="1158" y="111"/>
                      <a:pt x="1158" y="111"/>
                    </a:cubicBezTo>
                    <a:cubicBezTo>
                      <a:pt x="1172" y="111"/>
                      <a:pt x="1172" y="102"/>
                      <a:pt x="1172" y="102"/>
                    </a:cubicBezTo>
                    <a:cubicBezTo>
                      <a:pt x="1172" y="95"/>
                      <a:pt x="1160" y="91"/>
                      <a:pt x="1160" y="91"/>
                    </a:cubicBezTo>
                    <a:lnTo>
                      <a:pt x="1152" y="87"/>
                    </a:lnTo>
                    <a:cubicBezTo>
                      <a:pt x="1140" y="82"/>
                      <a:pt x="1134" y="76"/>
                      <a:pt x="1134" y="76"/>
                    </a:cubicBezTo>
                    <a:cubicBezTo>
                      <a:pt x="1129" y="70"/>
                      <a:pt x="1129" y="62"/>
                      <a:pt x="1129" y="62"/>
                    </a:cubicBezTo>
                    <a:cubicBezTo>
                      <a:pt x="1129" y="50"/>
                      <a:pt x="1138" y="43"/>
                      <a:pt x="1138" y="43"/>
                    </a:cubicBezTo>
                    <a:cubicBezTo>
                      <a:pt x="1147" y="36"/>
                      <a:pt x="1164" y="36"/>
                      <a:pt x="1164" y="36"/>
                    </a:cubicBezTo>
                    <a:cubicBezTo>
                      <a:pt x="1175" y="36"/>
                      <a:pt x="1189" y="39"/>
                      <a:pt x="1189" y="39"/>
                    </a:cubicBezTo>
                    <a:lnTo>
                      <a:pt x="1189" y="55"/>
                    </a:lnTo>
                    <a:cubicBezTo>
                      <a:pt x="1175" y="50"/>
                      <a:pt x="1166" y="50"/>
                      <a:pt x="1166" y="50"/>
                    </a:cubicBezTo>
                    <a:cubicBezTo>
                      <a:pt x="1152" y="50"/>
                      <a:pt x="1152" y="59"/>
                      <a:pt x="1152" y="59"/>
                    </a:cubicBezTo>
                    <a:cubicBezTo>
                      <a:pt x="1152" y="65"/>
                      <a:pt x="1162" y="69"/>
                      <a:pt x="1162" y="69"/>
                    </a:cubicBezTo>
                    <a:lnTo>
                      <a:pt x="1169" y="72"/>
                    </a:lnTo>
                    <a:cubicBezTo>
                      <a:pt x="1184" y="78"/>
                      <a:pt x="1190" y="83"/>
                      <a:pt x="1190" y="83"/>
                    </a:cubicBezTo>
                    <a:cubicBezTo>
                      <a:pt x="1196" y="89"/>
                      <a:pt x="1196" y="98"/>
                      <a:pt x="1196" y="98"/>
                    </a:cubicBezTo>
                    <a:cubicBezTo>
                      <a:pt x="1196" y="111"/>
                      <a:pt x="1186" y="118"/>
                      <a:pt x="1186" y="118"/>
                    </a:cubicBezTo>
                    <a:cubicBezTo>
                      <a:pt x="1176" y="126"/>
                      <a:pt x="1160" y="126"/>
                      <a:pt x="1160" y="126"/>
                    </a:cubicBezTo>
                    <a:cubicBezTo>
                      <a:pt x="1144" y="126"/>
                      <a:pt x="1128" y="121"/>
                      <a:pt x="1128" y="121"/>
                    </a:cubicBezTo>
                    <a:close/>
                    <a:moveTo>
                      <a:pt x="1265" y="123"/>
                    </a:moveTo>
                    <a:lnTo>
                      <a:pt x="1265" y="123"/>
                    </a:lnTo>
                    <a:cubicBezTo>
                      <a:pt x="1257" y="126"/>
                      <a:pt x="1252" y="126"/>
                      <a:pt x="1252" y="126"/>
                    </a:cubicBezTo>
                    <a:cubicBezTo>
                      <a:pt x="1222" y="126"/>
                      <a:pt x="1222" y="98"/>
                      <a:pt x="1222" y="98"/>
                    </a:cubicBezTo>
                    <a:lnTo>
                      <a:pt x="1222" y="52"/>
                    </a:lnTo>
                    <a:lnTo>
                      <a:pt x="1213" y="52"/>
                    </a:lnTo>
                    <a:lnTo>
                      <a:pt x="1213" y="38"/>
                    </a:lnTo>
                    <a:lnTo>
                      <a:pt x="1222" y="38"/>
                    </a:lnTo>
                    <a:lnTo>
                      <a:pt x="1222" y="23"/>
                    </a:lnTo>
                    <a:lnTo>
                      <a:pt x="1245" y="21"/>
                    </a:lnTo>
                    <a:lnTo>
                      <a:pt x="1245" y="38"/>
                    </a:lnTo>
                    <a:lnTo>
                      <a:pt x="1264" y="38"/>
                    </a:lnTo>
                    <a:lnTo>
                      <a:pt x="1264" y="52"/>
                    </a:lnTo>
                    <a:lnTo>
                      <a:pt x="1245" y="52"/>
                    </a:lnTo>
                    <a:lnTo>
                      <a:pt x="1245" y="95"/>
                    </a:lnTo>
                    <a:cubicBezTo>
                      <a:pt x="1245" y="110"/>
                      <a:pt x="1258" y="110"/>
                      <a:pt x="1258" y="110"/>
                    </a:cubicBezTo>
                    <a:cubicBezTo>
                      <a:pt x="1261" y="110"/>
                      <a:pt x="1265" y="109"/>
                      <a:pt x="1265" y="109"/>
                    </a:cubicBezTo>
                    <a:lnTo>
                      <a:pt x="1265"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49" name="Freeform 443"/>
              <p:cNvSpPr>
                <a:spLocks noEditPoints="1"/>
              </p:cNvSpPr>
              <p:nvPr/>
            </p:nvSpPr>
            <p:spPr bwMode="auto">
              <a:xfrm>
                <a:off x="2391" y="2567"/>
                <a:ext cx="109" cy="42"/>
              </a:xfrm>
              <a:custGeom>
                <a:avLst/>
                <a:gdLst>
                  <a:gd name="T0" fmla="*/ 0 w 310"/>
                  <a:gd name="T1" fmla="*/ 0 h 121"/>
                  <a:gd name="T2" fmla="*/ 0 w 310"/>
                  <a:gd name="T3" fmla="*/ 0 h 121"/>
                  <a:gd name="T4" fmla="*/ 0 w 310"/>
                  <a:gd name="T5" fmla="*/ 0 h 121"/>
                  <a:gd name="T6" fmla="*/ 0 w 310"/>
                  <a:gd name="T7" fmla="*/ 0 h 121"/>
                  <a:gd name="T8" fmla="*/ 0 w 310"/>
                  <a:gd name="T9" fmla="*/ 0 h 121"/>
                  <a:gd name="T10" fmla="*/ 0 w 310"/>
                  <a:gd name="T11" fmla="*/ 0 h 121"/>
                  <a:gd name="T12" fmla="*/ 0 w 310"/>
                  <a:gd name="T13" fmla="*/ 0 h 121"/>
                  <a:gd name="T14" fmla="*/ 0 w 310"/>
                  <a:gd name="T15" fmla="*/ 0 h 121"/>
                  <a:gd name="T16" fmla="*/ 0 w 310"/>
                  <a:gd name="T17" fmla="*/ 0 h 121"/>
                  <a:gd name="T18" fmla="*/ 0 w 310"/>
                  <a:gd name="T19" fmla="*/ 0 h 121"/>
                  <a:gd name="T20" fmla="*/ 0 w 310"/>
                  <a:gd name="T21" fmla="*/ 0 h 121"/>
                  <a:gd name="T22" fmla="*/ 0 w 310"/>
                  <a:gd name="T23" fmla="*/ 0 h 121"/>
                  <a:gd name="T24" fmla="*/ 0 w 310"/>
                  <a:gd name="T25" fmla="*/ 0 h 121"/>
                  <a:gd name="T26" fmla="*/ 0 w 310"/>
                  <a:gd name="T27" fmla="*/ 0 h 121"/>
                  <a:gd name="T28" fmla="*/ 0 w 310"/>
                  <a:gd name="T29" fmla="*/ 0 h 121"/>
                  <a:gd name="T30" fmla="*/ 0 w 310"/>
                  <a:gd name="T31" fmla="*/ 0 h 121"/>
                  <a:gd name="T32" fmla="*/ 0 w 310"/>
                  <a:gd name="T33" fmla="*/ 0 h 121"/>
                  <a:gd name="T34" fmla="*/ 0 w 310"/>
                  <a:gd name="T35" fmla="*/ 0 h 121"/>
                  <a:gd name="T36" fmla="*/ 0 w 310"/>
                  <a:gd name="T37" fmla="*/ 0 h 121"/>
                  <a:gd name="T38" fmla="*/ 0 w 310"/>
                  <a:gd name="T39" fmla="*/ 0 h 121"/>
                  <a:gd name="T40" fmla="*/ 0 w 310"/>
                  <a:gd name="T41" fmla="*/ 0 h 121"/>
                  <a:gd name="T42" fmla="*/ 0 w 310"/>
                  <a:gd name="T43" fmla="*/ 0 h 121"/>
                  <a:gd name="T44" fmla="*/ 0 w 310"/>
                  <a:gd name="T45" fmla="*/ 0 h 121"/>
                  <a:gd name="T46" fmla="*/ 0 w 310"/>
                  <a:gd name="T47" fmla="*/ 0 h 121"/>
                  <a:gd name="T48" fmla="*/ 0 w 310"/>
                  <a:gd name="T49" fmla="*/ 0 h 121"/>
                  <a:gd name="T50" fmla="*/ 0 w 310"/>
                  <a:gd name="T51" fmla="*/ 0 h 121"/>
                  <a:gd name="T52" fmla="*/ 0 w 310"/>
                  <a:gd name="T53" fmla="*/ 0 h 121"/>
                  <a:gd name="T54" fmla="*/ 0 w 310"/>
                  <a:gd name="T55" fmla="*/ 0 h 121"/>
                  <a:gd name="T56" fmla="*/ 0 w 310"/>
                  <a:gd name="T57" fmla="*/ 0 h 121"/>
                  <a:gd name="T58" fmla="*/ 0 w 310"/>
                  <a:gd name="T59" fmla="*/ 0 h 121"/>
                  <a:gd name="T60" fmla="*/ 0 w 310"/>
                  <a:gd name="T61" fmla="*/ 0 h 121"/>
                  <a:gd name="T62" fmla="*/ 0 w 310"/>
                  <a:gd name="T63" fmla="*/ 0 h 121"/>
                  <a:gd name="T64" fmla="*/ 0 w 310"/>
                  <a:gd name="T65" fmla="*/ 0 h 121"/>
                  <a:gd name="T66" fmla="*/ 0 w 310"/>
                  <a:gd name="T67" fmla="*/ 0 h 121"/>
                  <a:gd name="T68" fmla="*/ 0 w 310"/>
                  <a:gd name="T69" fmla="*/ 0 h 121"/>
                  <a:gd name="T70" fmla="*/ 0 w 310"/>
                  <a:gd name="T71" fmla="*/ 0 h 121"/>
                  <a:gd name="T72" fmla="*/ 0 w 310"/>
                  <a:gd name="T73" fmla="*/ 0 h 121"/>
                  <a:gd name="T74" fmla="*/ 0 w 310"/>
                  <a:gd name="T75" fmla="*/ 0 h 121"/>
                  <a:gd name="T76" fmla="*/ 0 w 310"/>
                  <a:gd name="T77" fmla="*/ 0 h 121"/>
                  <a:gd name="T78" fmla="*/ 0 w 310"/>
                  <a:gd name="T79" fmla="*/ 0 h 121"/>
                  <a:gd name="T80" fmla="*/ 0 w 310"/>
                  <a:gd name="T81" fmla="*/ 0 h 121"/>
                  <a:gd name="T82" fmla="*/ 0 w 310"/>
                  <a:gd name="T83" fmla="*/ 0 h 121"/>
                  <a:gd name="T84" fmla="*/ 0 w 310"/>
                  <a:gd name="T85" fmla="*/ 0 h 121"/>
                  <a:gd name="T86" fmla="*/ 0 w 310"/>
                  <a:gd name="T87" fmla="*/ 0 h 121"/>
                  <a:gd name="T88" fmla="*/ 0 w 310"/>
                  <a:gd name="T89" fmla="*/ 0 h 121"/>
                  <a:gd name="T90" fmla="*/ 0 w 310"/>
                  <a:gd name="T91" fmla="*/ 0 h 121"/>
                  <a:gd name="T92" fmla="*/ 0 w 310"/>
                  <a:gd name="T93" fmla="*/ 0 h 121"/>
                  <a:gd name="T94" fmla="*/ 0 w 310"/>
                  <a:gd name="T95" fmla="*/ 0 h 121"/>
                  <a:gd name="T96" fmla="*/ 0 w 310"/>
                  <a:gd name="T97" fmla="*/ 0 h 121"/>
                  <a:gd name="T98" fmla="*/ 0 w 310"/>
                  <a:gd name="T99" fmla="*/ 0 h 121"/>
                  <a:gd name="T100" fmla="*/ 0 w 310"/>
                  <a:gd name="T101" fmla="*/ 0 h 121"/>
                  <a:gd name="T102" fmla="*/ 0 w 310"/>
                  <a:gd name="T103" fmla="*/ 0 h 121"/>
                  <a:gd name="T104" fmla="*/ 0 w 310"/>
                  <a:gd name="T105" fmla="*/ 0 h 121"/>
                  <a:gd name="T106" fmla="*/ 0 w 310"/>
                  <a:gd name="T107" fmla="*/ 0 h 121"/>
                  <a:gd name="T108" fmla="*/ 0 w 310"/>
                  <a:gd name="T109" fmla="*/ 0 h 121"/>
                  <a:gd name="T110" fmla="*/ 0 w 310"/>
                  <a:gd name="T111" fmla="*/ 0 h 121"/>
                  <a:gd name="T112" fmla="*/ 0 w 310"/>
                  <a:gd name="T113" fmla="*/ 0 h 121"/>
                  <a:gd name="T114" fmla="*/ 0 w 310"/>
                  <a:gd name="T115" fmla="*/ 0 h 121"/>
                  <a:gd name="T116" fmla="*/ 0 w 310"/>
                  <a:gd name="T117" fmla="*/ 0 h 1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10" h="121">
                    <a:moveTo>
                      <a:pt x="0" y="119"/>
                    </a:moveTo>
                    <a:lnTo>
                      <a:pt x="0" y="119"/>
                    </a:lnTo>
                    <a:lnTo>
                      <a:pt x="0" y="3"/>
                    </a:lnTo>
                    <a:lnTo>
                      <a:pt x="25" y="3"/>
                    </a:lnTo>
                    <a:lnTo>
                      <a:pt x="25" y="50"/>
                    </a:lnTo>
                    <a:lnTo>
                      <a:pt x="72" y="50"/>
                    </a:lnTo>
                    <a:lnTo>
                      <a:pt x="72" y="3"/>
                    </a:lnTo>
                    <a:lnTo>
                      <a:pt x="97" y="3"/>
                    </a:lnTo>
                    <a:lnTo>
                      <a:pt x="97" y="119"/>
                    </a:lnTo>
                    <a:lnTo>
                      <a:pt x="72" y="119"/>
                    </a:lnTo>
                    <a:lnTo>
                      <a:pt x="72" y="66"/>
                    </a:lnTo>
                    <a:lnTo>
                      <a:pt x="25" y="66"/>
                    </a:lnTo>
                    <a:lnTo>
                      <a:pt x="25" y="119"/>
                    </a:lnTo>
                    <a:lnTo>
                      <a:pt x="0" y="119"/>
                    </a:lnTo>
                    <a:close/>
                    <a:moveTo>
                      <a:pt x="119" y="117"/>
                    </a:moveTo>
                    <a:lnTo>
                      <a:pt x="119" y="117"/>
                    </a:lnTo>
                    <a:lnTo>
                      <a:pt x="119" y="98"/>
                    </a:lnTo>
                    <a:cubicBezTo>
                      <a:pt x="138" y="105"/>
                      <a:pt x="151" y="105"/>
                      <a:pt x="151" y="105"/>
                    </a:cubicBezTo>
                    <a:cubicBezTo>
                      <a:pt x="160" y="105"/>
                      <a:pt x="166" y="101"/>
                      <a:pt x="166" y="101"/>
                    </a:cubicBezTo>
                    <a:cubicBezTo>
                      <a:pt x="171" y="97"/>
                      <a:pt x="171" y="90"/>
                      <a:pt x="171" y="90"/>
                    </a:cubicBezTo>
                    <a:cubicBezTo>
                      <a:pt x="171" y="84"/>
                      <a:pt x="168" y="81"/>
                      <a:pt x="168" y="81"/>
                    </a:cubicBezTo>
                    <a:cubicBezTo>
                      <a:pt x="164" y="77"/>
                      <a:pt x="155" y="71"/>
                      <a:pt x="155" y="71"/>
                    </a:cubicBezTo>
                    <a:lnTo>
                      <a:pt x="147" y="67"/>
                    </a:lnTo>
                    <a:cubicBezTo>
                      <a:pt x="132" y="58"/>
                      <a:pt x="125" y="50"/>
                      <a:pt x="125" y="50"/>
                    </a:cubicBezTo>
                    <a:cubicBezTo>
                      <a:pt x="119" y="42"/>
                      <a:pt x="119" y="32"/>
                      <a:pt x="119" y="32"/>
                    </a:cubicBezTo>
                    <a:cubicBezTo>
                      <a:pt x="119" y="17"/>
                      <a:pt x="129" y="9"/>
                      <a:pt x="129" y="9"/>
                    </a:cubicBezTo>
                    <a:cubicBezTo>
                      <a:pt x="140" y="0"/>
                      <a:pt x="157" y="0"/>
                      <a:pt x="157" y="0"/>
                    </a:cubicBezTo>
                    <a:cubicBezTo>
                      <a:pt x="171" y="0"/>
                      <a:pt x="188" y="4"/>
                      <a:pt x="188" y="4"/>
                    </a:cubicBezTo>
                    <a:lnTo>
                      <a:pt x="188" y="22"/>
                    </a:lnTo>
                    <a:cubicBezTo>
                      <a:pt x="170" y="16"/>
                      <a:pt x="160" y="16"/>
                      <a:pt x="160" y="16"/>
                    </a:cubicBezTo>
                    <a:cubicBezTo>
                      <a:pt x="152" y="16"/>
                      <a:pt x="147" y="19"/>
                      <a:pt x="147" y="19"/>
                    </a:cubicBezTo>
                    <a:cubicBezTo>
                      <a:pt x="143" y="23"/>
                      <a:pt x="143" y="29"/>
                      <a:pt x="143" y="29"/>
                    </a:cubicBezTo>
                    <a:cubicBezTo>
                      <a:pt x="143" y="34"/>
                      <a:pt x="146" y="37"/>
                      <a:pt x="146" y="37"/>
                    </a:cubicBezTo>
                    <a:cubicBezTo>
                      <a:pt x="149" y="41"/>
                      <a:pt x="159" y="46"/>
                      <a:pt x="159" y="46"/>
                    </a:cubicBezTo>
                    <a:lnTo>
                      <a:pt x="167" y="51"/>
                    </a:lnTo>
                    <a:cubicBezTo>
                      <a:pt x="184" y="60"/>
                      <a:pt x="190" y="68"/>
                      <a:pt x="190" y="68"/>
                    </a:cubicBezTo>
                    <a:cubicBezTo>
                      <a:pt x="196" y="76"/>
                      <a:pt x="196" y="87"/>
                      <a:pt x="196" y="87"/>
                    </a:cubicBezTo>
                    <a:cubicBezTo>
                      <a:pt x="196" y="103"/>
                      <a:pt x="184" y="112"/>
                      <a:pt x="184" y="112"/>
                    </a:cubicBezTo>
                    <a:cubicBezTo>
                      <a:pt x="172" y="121"/>
                      <a:pt x="151" y="121"/>
                      <a:pt x="151" y="121"/>
                    </a:cubicBezTo>
                    <a:cubicBezTo>
                      <a:pt x="137" y="121"/>
                      <a:pt x="119" y="117"/>
                      <a:pt x="119" y="117"/>
                    </a:cubicBezTo>
                    <a:close/>
                    <a:moveTo>
                      <a:pt x="310" y="114"/>
                    </a:moveTo>
                    <a:lnTo>
                      <a:pt x="310" y="114"/>
                    </a:lnTo>
                    <a:cubicBezTo>
                      <a:pt x="293" y="121"/>
                      <a:pt x="270" y="121"/>
                      <a:pt x="270" y="121"/>
                    </a:cubicBezTo>
                    <a:cubicBezTo>
                      <a:pt x="241" y="121"/>
                      <a:pt x="226" y="105"/>
                      <a:pt x="226" y="105"/>
                    </a:cubicBezTo>
                    <a:cubicBezTo>
                      <a:pt x="210" y="89"/>
                      <a:pt x="210" y="61"/>
                      <a:pt x="210" y="61"/>
                    </a:cubicBezTo>
                    <a:cubicBezTo>
                      <a:pt x="210" y="31"/>
                      <a:pt x="226" y="16"/>
                      <a:pt x="226" y="16"/>
                    </a:cubicBezTo>
                    <a:cubicBezTo>
                      <a:pt x="242" y="0"/>
                      <a:pt x="271" y="0"/>
                      <a:pt x="271" y="0"/>
                    </a:cubicBezTo>
                    <a:cubicBezTo>
                      <a:pt x="290" y="0"/>
                      <a:pt x="309" y="4"/>
                      <a:pt x="309" y="4"/>
                    </a:cubicBezTo>
                    <a:lnTo>
                      <a:pt x="309" y="23"/>
                    </a:lnTo>
                    <a:cubicBezTo>
                      <a:pt x="288" y="16"/>
                      <a:pt x="273" y="16"/>
                      <a:pt x="273" y="16"/>
                    </a:cubicBezTo>
                    <a:cubicBezTo>
                      <a:pt x="255" y="16"/>
                      <a:pt x="245" y="27"/>
                      <a:pt x="245" y="27"/>
                    </a:cubicBezTo>
                    <a:cubicBezTo>
                      <a:pt x="235" y="39"/>
                      <a:pt x="235" y="60"/>
                      <a:pt x="235" y="60"/>
                    </a:cubicBezTo>
                    <a:cubicBezTo>
                      <a:pt x="235" y="81"/>
                      <a:pt x="246" y="93"/>
                      <a:pt x="246" y="93"/>
                    </a:cubicBezTo>
                    <a:cubicBezTo>
                      <a:pt x="257" y="105"/>
                      <a:pt x="276" y="105"/>
                      <a:pt x="276" y="105"/>
                    </a:cubicBezTo>
                    <a:cubicBezTo>
                      <a:pt x="293" y="105"/>
                      <a:pt x="310" y="96"/>
                      <a:pt x="310" y="96"/>
                    </a:cubicBezTo>
                    <a:lnTo>
                      <a:pt x="310" y="11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50" name="Freeform 444"/>
              <p:cNvSpPr>
                <a:spLocks noEditPoints="1"/>
              </p:cNvSpPr>
              <p:nvPr/>
            </p:nvSpPr>
            <p:spPr bwMode="auto">
              <a:xfrm>
                <a:off x="1974" y="2257"/>
                <a:ext cx="302" cy="52"/>
              </a:xfrm>
              <a:custGeom>
                <a:avLst/>
                <a:gdLst>
                  <a:gd name="T0" fmla="*/ 0 w 852"/>
                  <a:gd name="T1" fmla="*/ 0 h 152"/>
                  <a:gd name="T2" fmla="*/ 0 w 852"/>
                  <a:gd name="T3" fmla="*/ 0 h 152"/>
                  <a:gd name="T4" fmla="*/ 0 w 852"/>
                  <a:gd name="T5" fmla="*/ 0 h 152"/>
                  <a:gd name="T6" fmla="*/ 0 w 852"/>
                  <a:gd name="T7" fmla="*/ 0 h 152"/>
                  <a:gd name="T8" fmla="*/ 0 w 852"/>
                  <a:gd name="T9" fmla="*/ 0 h 152"/>
                  <a:gd name="T10" fmla="*/ 0 w 852"/>
                  <a:gd name="T11" fmla="*/ 0 h 152"/>
                  <a:gd name="T12" fmla="*/ 0 w 852"/>
                  <a:gd name="T13" fmla="*/ 0 h 152"/>
                  <a:gd name="T14" fmla="*/ 0 w 852"/>
                  <a:gd name="T15" fmla="*/ 0 h 152"/>
                  <a:gd name="T16" fmla="*/ 0 w 852"/>
                  <a:gd name="T17" fmla="*/ 0 h 152"/>
                  <a:gd name="T18" fmla="*/ 0 w 852"/>
                  <a:gd name="T19" fmla="*/ 0 h 152"/>
                  <a:gd name="T20" fmla="*/ 0 w 852"/>
                  <a:gd name="T21" fmla="*/ 0 h 152"/>
                  <a:gd name="T22" fmla="*/ 0 w 852"/>
                  <a:gd name="T23" fmla="*/ 0 h 152"/>
                  <a:gd name="T24" fmla="*/ 0 w 852"/>
                  <a:gd name="T25" fmla="*/ 0 h 152"/>
                  <a:gd name="T26" fmla="*/ 0 w 852"/>
                  <a:gd name="T27" fmla="*/ 0 h 152"/>
                  <a:gd name="T28" fmla="*/ 0 w 852"/>
                  <a:gd name="T29" fmla="*/ 0 h 152"/>
                  <a:gd name="T30" fmla="*/ 0 w 852"/>
                  <a:gd name="T31" fmla="*/ 0 h 152"/>
                  <a:gd name="T32" fmla="*/ 0 w 852"/>
                  <a:gd name="T33" fmla="*/ 0 h 152"/>
                  <a:gd name="T34" fmla="*/ 0 w 852"/>
                  <a:gd name="T35" fmla="*/ 0 h 152"/>
                  <a:gd name="T36" fmla="*/ 0 w 852"/>
                  <a:gd name="T37" fmla="*/ 0 h 152"/>
                  <a:gd name="T38" fmla="*/ 0 w 852"/>
                  <a:gd name="T39" fmla="*/ 0 h 152"/>
                  <a:gd name="T40" fmla="*/ 0 w 852"/>
                  <a:gd name="T41" fmla="*/ 0 h 152"/>
                  <a:gd name="T42" fmla="*/ 0 w 852"/>
                  <a:gd name="T43" fmla="*/ 0 h 152"/>
                  <a:gd name="T44" fmla="*/ 0 w 852"/>
                  <a:gd name="T45" fmla="*/ 0 h 152"/>
                  <a:gd name="T46" fmla="*/ 0 w 852"/>
                  <a:gd name="T47" fmla="*/ 0 h 152"/>
                  <a:gd name="T48" fmla="*/ 0 w 852"/>
                  <a:gd name="T49" fmla="*/ 0 h 152"/>
                  <a:gd name="T50" fmla="*/ 0 w 852"/>
                  <a:gd name="T51" fmla="*/ 0 h 152"/>
                  <a:gd name="T52" fmla="*/ 0 w 852"/>
                  <a:gd name="T53" fmla="*/ 0 h 152"/>
                  <a:gd name="T54" fmla="*/ 0 w 852"/>
                  <a:gd name="T55" fmla="*/ 0 h 152"/>
                  <a:gd name="T56" fmla="*/ 0 w 852"/>
                  <a:gd name="T57" fmla="*/ 0 h 152"/>
                  <a:gd name="T58" fmla="*/ 0 w 852"/>
                  <a:gd name="T59" fmla="*/ 0 h 152"/>
                  <a:gd name="T60" fmla="*/ 0 w 852"/>
                  <a:gd name="T61" fmla="*/ 0 h 152"/>
                  <a:gd name="T62" fmla="*/ 0 w 852"/>
                  <a:gd name="T63" fmla="*/ 0 h 152"/>
                  <a:gd name="T64" fmla="*/ 0 w 852"/>
                  <a:gd name="T65" fmla="*/ 0 h 152"/>
                  <a:gd name="T66" fmla="*/ 0 w 852"/>
                  <a:gd name="T67" fmla="*/ 0 h 152"/>
                  <a:gd name="T68" fmla="*/ 0 w 852"/>
                  <a:gd name="T69" fmla="*/ 0 h 152"/>
                  <a:gd name="T70" fmla="*/ 0 w 852"/>
                  <a:gd name="T71" fmla="*/ 0 h 152"/>
                  <a:gd name="T72" fmla="*/ 0 w 852"/>
                  <a:gd name="T73" fmla="*/ 0 h 152"/>
                  <a:gd name="T74" fmla="*/ 0 w 852"/>
                  <a:gd name="T75" fmla="*/ 0 h 152"/>
                  <a:gd name="T76" fmla="*/ 0 w 852"/>
                  <a:gd name="T77" fmla="*/ 0 h 152"/>
                  <a:gd name="T78" fmla="*/ 0 w 852"/>
                  <a:gd name="T79" fmla="*/ 0 h 152"/>
                  <a:gd name="T80" fmla="*/ 0 w 852"/>
                  <a:gd name="T81" fmla="*/ 0 h 152"/>
                  <a:gd name="T82" fmla="*/ 0 w 852"/>
                  <a:gd name="T83" fmla="*/ 0 h 152"/>
                  <a:gd name="T84" fmla="*/ 0 w 852"/>
                  <a:gd name="T85" fmla="*/ 0 h 152"/>
                  <a:gd name="T86" fmla="*/ 0 w 852"/>
                  <a:gd name="T87" fmla="*/ 0 h 152"/>
                  <a:gd name="T88" fmla="*/ 0 w 852"/>
                  <a:gd name="T89" fmla="*/ 0 h 152"/>
                  <a:gd name="T90" fmla="*/ 0 w 852"/>
                  <a:gd name="T91" fmla="*/ 0 h 152"/>
                  <a:gd name="T92" fmla="*/ 0 w 852"/>
                  <a:gd name="T93" fmla="*/ 0 h 152"/>
                  <a:gd name="T94" fmla="*/ 0 w 852"/>
                  <a:gd name="T95" fmla="*/ 0 h 152"/>
                  <a:gd name="T96" fmla="*/ 0 w 852"/>
                  <a:gd name="T97" fmla="*/ 0 h 152"/>
                  <a:gd name="T98" fmla="*/ 0 w 852"/>
                  <a:gd name="T99" fmla="*/ 0 h 152"/>
                  <a:gd name="T100" fmla="*/ 0 w 852"/>
                  <a:gd name="T101" fmla="*/ 0 h 152"/>
                  <a:gd name="T102" fmla="*/ 0 w 852"/>
                  <a:gd name="T103" fmla="*/ 0 h 152"/>
                  <a:gd name="T104" fmla="*/ 0 w 852"/>
                  <a:gd name="T105" fmla="*/ 0 h 152"/>
                  <a:gd name="T106" fmla="*/ 0 w 852"/>
                  <a:gd name="T107" fmla="*/ 0 h 152"/>
                  <a:gd name="T108" fmla="*/ 0 w 852"/>
                  <a:gd name="T109" fmla="*/ 0 h 152"/>
                  <a:gd name="T110" fmla="*/ 0 w 852"/>
                  <a:gd name="T111" fmla="*/ 0 h 152"/>
                  <a:gd name="T112" fmla="*/ 0 w 852"/>
                  <a:gd name="T113" fmla="*/ 0 h 152"/>
                  <a:gd name="T114" fmla="*/ 0 w 852"/>
                  <a:gd name="T115" fmla="*/ 0 h 152"/>
                  <a:gd name="T116" fmla="*/ 0 w 852"/>
                  <a:gd name="T117" fmla="*/ 0 h 152"/>
                  <a:gd name="T118" fmla="*/ 0 w 852"/>
                  <a:gd name="T119" fmla="*/ 0 h 152"/>
                  <a:gd name="T120" fmla="*/ 0 w 852"/>
                  <a:gd name="T121" fmla="*/ 0 h 152"/>
                  <a:gd name="T122" fmla="*/ 0 w 852"/>
                  <a:gd name="T123" fmla="*/ 0 h 15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852" h="152">
                    <a:moveTo>
                      <a:pt x="0" y="119"/>
                    </a:moveTo>
                    <a:lnTo>
                      <a:pt x="0" y="119"/>
                    </a:lnTo>
                    <a:lnTo>
                      <a:pt x="0" y="3"/>
                    </a:lnTo>
                    <a:lnTo>
                      <a:pt x="41" y="3"/>
                    </a:lnTo>
                    <a:cubicBezTo>
                      <a:pt x="62" y="3"/>
                      <a:pt x="71" y="11"/>
                      <a:pt x="71" y="11"/>
                    </a:cubicBezTo>
                    <a:cubicBezTo>
                      <a:pt x="80" y="18"/>
                      <a:pt x="80" y="34"/>
                      <a:pt x="80" y="34"/>
                    </a:cubicBezTo>
                    <a:cubicBezTo>
                      <a:pt x="80" y="53"/>
                      <a:pt x="68" y="63"/>
                      <a:pt x="68" y="63"/>
                    </a:cubicBezTo>
                    <a:cubicBezTo>
                      <a:pt x="56" y="74"/>
                      <a:pt x="34" y="74"/>
                      <a:pt x="34" y="74"/>
                    </a:cubicBezTo>
                    <a:lnTo>
                      <a:pt x="24" y="74"/>
                    </a:lnTo>
                    <a:lnTo>
                      <a:pt x="24" y="119"/>
                    </a:lnTo>
                    <a:lnTo>
                      <a:pt x="0" y="119"/>
                    </a:lnTo>
                    <a:close/>
                    <a:moveTo>
                      <a:pt x="24" y="58"/>
                    </a:moveTo>
                    <a:lnTo>
                      <a:pt x="24" y="58"/>
                    </a:lnTo>
                    <a:lnTo>
                      <a:pt x="29" y="58"/>
                    </a:lnTo>
                    <a:cubicBezTo>
                      <a:pt x="41" y="58"/>
                      <a:pt x="48" y="52"/>
                      <a:pt x="48" y="52"/>
                    </a:cubicBezTo>
                    <a:cubicBezTo>
                      <a:pt x="55" y="46"/>
                      <a:pt x="55" y="37"/>
                      <a:pt x="55" y="37"/>
                    </a:cubicBezTo>
                    <a:cubicBezTo>
                      <a:pt x="55" y="19"/>
                      <a:pt x="33" y="19"/>
                      <a:pt x="33" y="19"/>
                    </a:cubicBezTo>
                    <a:lnTo>
                      <a:pt x="24" y="19"/>
                    </a:lnTo>
                    <a:lnTo>
                      <a:pt x="24" y="58"/>
                    </a:lnTo>
                    <a:close/>
                    <a:moveTo>
                      <a:pt x="99" y="119"/>
                    </a:moveTo>
                    <a:lnTo>
                      <a:pt x="99" y="119"/>
                    </a:lnTo>
                    <a:lnTo>
                      <a:pt x="99" y="33"/>
                    </a:lnTo>
                    <a:lnTo>
                      <a:pt x="122" y="33"/>
                    </a:lnTo>
                    <a:lnTo>
                      <a:pt x="122" y="49"/>
                    </a:lnTo>
                    <a:cubicBezTo>
                      <a:pt x="131" y="31"/>
                      <a:pt x="149" y="31"/>
                      <a:pt x="149" y="31"/>
                    </a:cubicBezTo>
                    <a:cubicBezTo>
                      <a:pt x="151" y="31"/>
                      <a:pt x="153" y="32"/>
                      <a:pt x="153" y="32"/>
                    </a:cubicBezTo>
                    <a:lnTo>
                      <a:pt x="153" y="52"/>
                    </a:lnTo>
                    <a:cubicBezTo>
                      <a:pt x="149" y="51"/>
                      <a:pt x="144" y="51"/>
                      <a:pt x="144" y="51"/>
                    </a:cubicBezTo>
                    <a:cubicBezTo>
                      <a:pt x="131" y="51"/>
                      <a:pt x="122" y="65"/>
                      <a:pt x="122" y="65"/>
                    </a:cubicBezTo>
                    <a:lnTo>
                      <a:pt x="122" y="119"/>
                    </a:lnTo>
                    <a:lnTo>
                      <a:pt x="99" y="119"/>
                    </a:lnTo>
                    <a:close/>
                    <a:moveTo>
                      <a:pt x="208" y="121"/>
                    </a:moveTo>
                    <a:lnTo>
                      <a:pt x="208" y="121"/>
                    </a:lnTo>
                    <a:cubicBezTo>
                      <a:pt x="187" y="121"/>
                      <a:pt x="176" y="109"/>
                      <a:pt x="176" y="109"/>
                    </a:cubicBezTo>
                    <a:cubicBezTo>
                      <a:pt x="164" y="97"/>
                      <a:pt x="164" y="76"/>
                      <a:pt x="164" y="76"/>
                    </a:cubicBezTo>
                    <a:cubicBezTo>
                      <a:pt x="164" y="55"/>
                      <a:pt x="176" y="43"/>
                      <a:pt x="176" y="43"/>
                    </a:cubicBezTo>
                    <a:cubicBezTo>
                      <a:pt x="188" y="31"/>
                      <a:pt x="208" y="31"/>
                      <a:pt x="208" y="31"/>
                    </a:cubicBezTo>
                    <a:cubicBezTo>
                      <a:pt x="229" y="31"/>
                      <a:pt x="241" y="43"/>
                      <a:pt x="241" y="43"/>
                    </a:cubicBezTo>
                    <a:cubicBezTo>
                      <a:pt x="253" y="55"/>
                      <a:pt x="253" y="76"/>
                      <a:pt x="253" y="76"/>
                    </a:cubicBezTo>
                    <a:cubicBezTo>
                      <a:pt x="253" y="97"/>
                      <a:pt x="241" y="109"/>
                      <a:pt x="241" y="109"/>
                    </a:cubicBezTo>
                    <a:cubicBezTo>
                      <a:pt x="229" y="121"/>
                      <a:pt x="208" y="121"/>
                      <a:pt x="208" y="121"/>
                    </a:cubicBezTo>
                    <a:close/>
                    <a:moveTo>
                      <a:pt x="208" y="107"/>
                    </a:moveTo>
                    <a:lnTo>
                      <a:pt x="208" y="107"/>
                    </a:lnTo>
                    <a:cubicBezTo>
                      <a:pt x="228" y="107"/>
                      <a:pt x="228" y="76"/>
                      <a:pt x="228" y="76"/>
                    </a:cubicBezTo>
                    <a:cubicBezTo>
                      <a:pt x="228" y="62"/>
                      <a:pt x="223" y="54"/>
                      <a:pt x="223" y="54"/>
                    </a:cubicBezTo>
                    <a:cubicBezTo>
                      <a:pt x="217" y="46"/>
                      <a:pt x="208" y="46"/>
                      <a:pt x="208" y="46"/>
                    </a:cubicBezTo>
                    <a:cubicBezTo>
                      <a:pt x="199" y="46"/>
                      <a:pt x="194" y="54"/>
                      <a:pt x="194" y="54"/>
                    </a:cubicBezTo>
                    <a:cubicBezTo>
                      <a:pt x="188" y="62"/>
                      <a:pt x="188" y="76"/>
                      <a:pt x="188" y="76"/>
                    </a:cubicBezTo>
                    <a:cubicBezTo>
                      <a:pt x="188" y="90"/>
                      <a:pt x="194" y="98"/>
                      <a:pt x="194" y="98"/>
                    </a:cubicBezTo>
                    <a:cubicBezTo>
                      <a:pt x="199" y="107"/>
                      <a:pt x="208" y="107"/>
                      <a:pt x="208" y="107"/>
                    </a:cubicBezTo>
                    <a:close/>
                    <a:moveTo>
                      <a:pt x="274" y="146"/>
                    </a:moveTo>
                    <a:lnTo>
                      <a:pt x="274" y="146"/>
                    </a:lnTo>
                    <a:lnTo>
                      <a:pt x="276" y="129"/>
                    </a:lnTo>
                    <a:cubicBezTo>
                      <a:pt x="291" y="136"/>
                      <a:pt x="304" y="136"/>
                      <a:pt x="304" y="136"/>
                    </a:cubicBezTo>
                    <a:cubicBezTo>
                      <a:pt x="316" y="136"/>
                      <a:pt x="322" y="130"/>
                      <a:pt x="322" y="130"/>
                    </a:cubicBezTo>
                    <a:cubicBezTo>
                      <a:pt x="328" y="125"/>
                      <a:pt x="328" y="112"/>
                      <a:pt x="328" y="112"/>
                    </a:cubicBezTo>
                    <a:lnTo>
                      <a:pt x="328" y="101"/>
                    </a:lnTo>
                    <a:cubicBezTo>
                      <a:pt x="319" y="119"/>
                      <a:pt x="300" y="119"/>
                      <a:pt x="300" y="119"/>
                    </a:cubicBezTo>
                    <a:cubicBezTo>
                      <a:pt x="285" y="119"/>
                      <a:pt x="276" y="108"/>
                      <a:pt x="276" y="108"/>
                    </a:cubicBezTo>
                    <a:cubicBezTo>
                      <a:pt x="267" y="96"/>
                      <a:pt x="267" y="77"/>
                      <a:pt x="267" y="77"/>
                    </a:cubicBezTo>
                    <a:cubicBezTo>
                      <a:pt x="267" y="56"/>
                      <a:pt x="277" y="44"/>
                      <a:pt x="277" y="44"/>
                    </a:cubicBezTo>
                    <a:cubicBezTo>
                      <a:pt x="287" y="31"/>
                      <a:pt x="303" y="31"/>
                      <a:pt x="303" y="31"/>
                    </a:cubicBezTo>
                    <a:cubicBezTo>
                      <a:pt x="317" y="31"/>
                      <a:pt x="328" y="42"/>
                      <a:pt x="328" y="42"/>
                    </a:cubicBezTo>
                    <a:lnTo>
                      <a:pt x="330" y="33"/>
                    </a:lnTo>
                    <a:lnTo>
                      <a:pt x="351" y="33"/>
                    </a:lnTo>
                    <a:lnTo>
                      <a:pt x="351" y="99"/>
                    </a:lnTo>
                    <a:cubicBezTo>
                      <a:pt x="351" y="118"/>
                      <a:pt x="349" y="127"/>
                      <a:pt x="349" y="127"/>
                    </a:cubicBezTo>
                    <a:cubicBezTo>
                      <a:pt x="346" y="136"/>
                      <a:pt x="339" y="142"/>
                      <a:pt x="339" y="142"/>
                    </a:cubicBezTo>
                    <a:cubicBezTo>
                      <a:pt x="328" y="152"/>
                      <a:pt x="307" y="152"/>
                      <a:pt x="307" y="152"/>
                    </a:cubicBezTo>
                    <a:cubicBezTo>
                      <a:pt x="292" y="152"/>
                      <a:pt x="274" y="146"/>
                      <a:pt x="274" y="146"/>
                    </a:cubicBezTo>
                    <a:close/>
                    <a:moveTo>
                      <a:pt x="328" y="87"/>
                    </a:moveTo>
                    <a:lnTo>
                      <a:pt x="328" y="87"/>
                    </a:lnTo>
                    <a:lnTo>
                      <a:pt x="328" y="56"/>
                    </a:lnTo>
                    <a:cubicBezTo>
                      <a:pt x="319" y="46"/>
                      <a:pt x="310" y="46"/>
                      <a:pt x="310" y="46"/>
                    </a:cubicBezTo>
                    <a:cubicBezTo>
                      <a:pt x="302" y="46"/>
                      <a:pt x="296" y="54"/>
                      <a:pt x="296" y="54"/>
                    </a:cubicBezTo>
                    <a:cubicBezTo>
                      <a:pt x="291" y="62"/>
                      <a:pt x="291" y="75"/>
                      <a:pt x="291" y="75"/>
                    </a:cubicBezTo>
                    <a:cubicBezTo>
                      <a:pt x="291" y="101"/>
                      <a:pt x="307" y="101"/>
                      <a:pt x="307" y="101"/>
                    </a:cubicBezTo>
                    <a:cubicBezTo>
                      <a:pt x="319" y="101"/>
                      <a:pt x="328" y="87"/>
                      <a:pt x="328" y="87"/>
                    </a:cubicBezTo>
                    <a:close/>
                    <a:moveTo>
                      <a:pt x="449" y="116"/>
                    </a:moveTo>
                    <a:lnTo>
                      <a:pt x="449" y="116"/>
                    </a:lnTo>
                    <a:cubicBezTo>
                      <a:pt x="433" y="121"/>
                      <a:pt x="418" y="121"/>
                      <a:pt x="418" y="121"/>
                    </a:cubicBezTo>
                    <a:cubicBezTo>
                      <a:pt x="397" y="121"/>
                      <a:pt x="384" y="109"/>
                      <a:pt x="384" y="109"/>
                    </a:cubicBezTo>
                    <a:cubicBezTo>
                      <a:pt x="372" y="97"/>
                      <a:pt x="372" y="76"/>
                      <a:pt x="372" y="76"/>
                    </a:cubicBezTo>
                    <a:cubicBezTo>
                      <a:pt x="372" y="56"/>
                      <a:pt x="383" y="44"/>
                      <a:pt x="383" y="44"/>
                    </a:cubicBezTo>
                    <a:cubicBezTo>
                      <a:pt x="394" y="31"/>
                      <a:pt x="413" y="31"/>
                      <a:pt x="413" y="31"/>
                    </a:cubicBezTo>
                    <a:cubicBezTo>
                      <a:pt x="432" y="31"/>
                      <a:pt x="441" y="43"/>
                      <a:pt x="441" y="43"/>
                    </a:cubicBezTo>
                    <a:cubicBezTo>
                      <a:pt x="449" y="55"/>
                      <a:pt x="449" y="81"/>
                      <a:pt x="449" y="81"/>
                    </a:cubicBezTo>
                    <a:lnTo>
                      <a:pt x="396" y="81"/>
                    </a:lnTo>
                    <a:cubicBezTo>
                      <a:pt x="398" y="105"/>
                      <a:pt x="423" y="105"/>
                      <a:pt x="423" y="105"/>
                    </a:cubicBezTo>
                    <a:cubicBezTo>
                      <a:pt x="435" y="105"/>
                      <a:pt x="449" y="100"/>
                      <a:pt x="449" y="100"/>
                    </a:cubicBezTo>
                    <a:lnTo>
                      <a:pt x="449" y="116"/>
                    </a:lnTo>
                    <a:close/>
                    <a:moveTo>
                      <a:pt x="396" y="68"/>
                    </a:moveTo>
                    <a:lnTo>
                      <a:pt x="396" y="68"/>
                    </a:lnTo>
                    <a:lnTo>
                      <a:pt x="427" y="68"/>
                    </a:lnTo>
                    <a:cubicBezTo>
                      <a:pt x="427" y="46"/>
                      <a:pt x="412" y="46"/>
                      <a:pt x="412" y="46"/>
                    </a:cubicBezTo>
                    <a:cubicBezTo>
                      <a:pt x="398" y="46"/>
                      <a:pt x="396" y="68"/>
                      <a:pt x="396" y="68"/>
                    </a:cubicBezTo>
                    <a:close/>
                    <a:moveTo>
                      <a:pt x="473" y="119"/>
                    </a:moveTo>
                    <a:lnTo>
                      <a:pt x="473" y="119"/>
                    </a:lnTo>
                    <a:lnTo>
                      <a:pt x="473" y="33"/>
                    </a:lnTo>
                    <a:lnTo>
                      <a:pt x="496" y="33"/>
                    </a:lnTo>
                    <a:lnTo>
                      <a:pt x="496" y="49"/>
                    </a:lnTo>
                    <a:cubicBezTo>
                      <a:pt x="508" y="31"/>
                      <a:pt x="526" y="31"/>
                      <a:pt x="526" y="31"/>
                    </a:cubicBezTo>
                    <a:cubicBezTo>
                      <a:pt x="537" y="31"/>
                      <a:pt x="544" y="39"/>
                      <a:pt x="544" y="39"/>
                    </a:cubicBezTo>
                    <a:cubicBezTo>
                      <a:pt x="550" y="46"/>
                      <a:pt x="550" y="58"/>
                      <a:pt x="550" y="58"/>
                    </a:cubicBezTo>
                    <a:lnTo>
                      <a:pt x="550" y="119"/>
                    </a:lnTo>
                    <a:lnTo>
                      <a:pt x="527" y="119"/>
                    </a:lnTo>
                    <a:lnTo>
                      <a:pt x="527" y="64"/>
                    </a:lnTo>
                    <a:cubicBezTo>
                      <a:pt x="527" y="50"/>
                      <a:pt x="518" y="50"/>
                      <a:pt x="518" y="50"/>
                    </a:cubicBezTo>
                    <a:cubicBezTo>
                      <a:pt x="507" y="50"/>
                      <a:pt x="496" y="65"/>
                      <a:pt x="496" y="65"/>
                    </a:cubicBezTo>
                    <a:lnTo>
                      <a:pt x="496" y="119"/>
                    </a:lnTo>
                    <a:lnTo>
                      <a:pt x="473" y="119"/>
                    </a:lnTo>
                    <a:close/>
                    <a:moveTo>
                      <a:pt x="578" y="119"/>
                    </a:moveTo>
                    <a:lnTo>
                      <a:pt x="578" y="119"/>
                    </a:lnTo>
                    <a:lnTo>
                      <a:pt x="578" y="33"/>
                    </a:lnTo>
                    <a:lnTo>
                      <a:pt x="602" y="33"/>
                    </a:lnTo>
                    <a:lnTo>
                      <a:pt x="602" y="119"/>
                    </a:lnTo>
                    <a:lnTo>
                      <a:pt x="578" y="119"/>
                    </a:lnTo>
                    <a:close/>
                    <a:moveTo>
                      <a:pt x="578" y="19"/>
                    </a:moveTo>
                    <a:lnTo>
                      <a:pt x="578" y="19"/>
                    </a:lnTo>
                    <a:lnTo>
                      <a:pt x="578" y="0"/>
                    </a:lnTo>
                    <a:lnTo>
                      <a:pt x="602" y="0"/>
                    </a:lnTo>
                    <a:lnTo>
                      <a:pt x="602" y="19"/>
                    </a:lnTo>
                    <a:lnTo>
                      <a:pt x="578" y="19"/>
                    </a:lnTo>
                    <a:close/>
                    <a:moveTo>
                      <a:pt x="675" y="119"/>
                    </a:moveTo>
                    <a:lnTo>
                      <a:pt x="675" y="119"/>
                    </a:lnTo>
                    <a:cubicBezTo>
                      <a:pt x="666" y="121"/>
                      <a:pt x="662" y="121"/>
                      <a:pt x="662" y="121"/>
                    </a:cubicBezTo>
                    <a:cubicBezTo>
                      <a:pt x="632" y="121"/>
                      <a:pt x="632" y="93"/>
                      <a:pt x="632" y="93"/>
                    </a:cubicBezTo>
                    <a:lnTo>
                      <a:pt x="632" y="48"/>
                    </a:lnTo>
                    <a:lnTo>
                      <a:pt x="622" y="48"/>
                    </a:lnTo>
                    <a:lnTo>
                      <a:pt x="622" y="33"/>
                    </a:lnTo>
                    <a:lnTo>
                      <a:pt x="632" y="33"/>
                    </a:lnTo>
                    <a:lnTo>
                      <a:pt x="632" y="19"/>
                    </a:lnTo>
                    <a:lnTo>
                      <a:pt x="655" y="16"/>
                    </a:lnTo>
                    <a:lnTo>
                      <a:pt x="655" y="33"/>
                    </a:lnTo>
                    <a:lnTo>
                      <a:pt x="673" y="33"/>
                    </a:lnTo>
                    <a:lnTo>
                      <a:pt x="673" y="48"/>
                    </a:lnTo>
                    <a:lnTo>
                      <a:pt x="655" y="48"/>
                    </a:lnTo>
                    <a:lnTo>
                      <a:pt x="655" y="90"/>
                    </a:lnTo>
                    <a:cubicBezTo>
                      <a:pt x="655" y="106"/>
                      <a:pt x="668" y="106"/>
                      <a:pt x="668" y="106"/>
                    </a:cubicBezTo>
                    <a:cubicBezTo>
                      <a:pt x="671" y="106"/>
                      <a:pt x="675" y="105"/>
                      <a:pt x="675" y="105"/>
                    </a:cubicBezTo>
                    <a:lnTo>
                      <a:pt x="675" y="119"/>
                    </a:lnTo>
                    <a:close/>
                    <a:moveTo>
                      <a:pt x="731" y="121"/>
                    </a:moveTo>
                    <a:lnTo>
                      <a:pt x="731" y="121"/>
                    </a:lnTo>
                    <a:cubicBezTo>
                      <a:pt x="711" y="121"/>
                      <a:pt x="699" y="109"/>
                      <a:pt x="699" y="109"/>
                    </a:cubicBezTo>
                    <a:cubicBezTo>
                      <a:pt x="688" y="97"/>
                      <a:pt x="688" y="76"/>
                      <a:pt x="688" y="76"/>
                    </a:cubicBezTo>
                    <a:cubicBezTo>
                      <a:pt x="688" y="55"/>
                      <a:pt x="700" y="43"/>
                      <a:pt x="700" y="43"/>
                    </a:cubicBezTo>
                    <a:cubicBezTo>
                      <a:pt x="711" y="31"/>
                      <a:pt x="732" y="31"/>
                      <a:pt x="732" y="31"/>
                    </a:cubicBezTo>
                    <a:cubicBezTo>
                      <a:pt x="753" y="31"/>
                      <a:pt x="764" y="43"/>
                      <a:pt x="764" y="43"/>
                    </a:cubicBezTo>
                    <a:cubicBezTo>
                      <a:pt x="776" y="55"/>
                      <a:pt x="776" y="76"/>
                      <a:pt x="776" y="76"/>
                    </a:cubicBezTo>
                    <a:cubicBezTo>
                      <a:pt x="776" y="97"/>
                      <a:pt x="764" y="109"/>
                      <a:pt x="764" y="109"/>
                    </a:cubicBezTo>
                    <a:cubicBezTo>
                      <a:pt x="752" y="121"/>
                      <a:pt x="731" y="121"/>
                      <a:pt x="731" y="121"/>
                    </a:cubicBezTo>
                    <a:close/>
                    <a:moveTo>
                      <a:pt x="732" y="107"/>
                    </a:moveTo>
                    <a:lnTo>
                      <a:pt x="732" y="107"/>
                    </a:lnTo>
                    <a:cubicBezTo>
                      <a:pt x="752" y="107"/>
                      <a:pt x="752" y="76"/>
                      <a:pt x="752" y="76"/>
                    </a:cubicBezTo>
                    <a:cubicBezTo>
                      <a:pt x="752" y="62"/>
                      <a:pt x="746" y="54"/>
                      <a:pt x="746" y="54"/>
                    </a:cubicBezTo>
                    <a:cubicBezTo>
                      <a:pt x="741" y="46"/>
                      <a:pt x="732" y="46"/>
                      <a:pt x="732" y="46"/>
                    </a:cubicBezTo>
                    <a:cubicBezTo>
                      <a:pt x="723" y="46"/>
                      <a:pt x="718" y="54"/>
                      <a:pt x="718" y="54"/>
                    </a:cubicBezTo>
                    <a:cubicBezTo>
                      <a:pt x="712" y="62"/>
                      <a:pt x="712" y="76"/>
                      <a:pt x="712" y="76"/>
                    </a:cubicBezTo>
                    <a:cubicBezTo>
                      <a:pt x="712" y="90"/>
                      <a:pt x="718" y="98"/>
                      <a:pt x="718" y="98"/>
                    </a:cubicBezTo>
                    <a:cubicBezTo>
                      <a:pt x="723" y="107"/>
                      <a:pt x="732" y="107"/>
                      <a:pt x="732" y="107"/>
                    </a:cubicBezTo>
                    <a:close/>
                    <a:moveTo>
                      <a:pt x="798" y="119"/>
                    </a:moveTo>
                    <a:lnTo>
                      <a:pt x="798" y="119"/>
                    </a:lnTo>
                    <a:lnTo>
                      <a:pt x="798" y="33"/>
                    </a:lnTo>
                    <a:lnTo>
                      <a:pt x="821" y="33"/>
                    </a:lnTo>
                    <a:lnTo>
                      <a:pt x="821" y="49"/>
                    </a:lnTo>
                    <a:cubicBezTo>
                      <a:pt x="830" y="31"/>
                      <a:pt x="848" y="31"/>
                      <a:pt x="848" y="31"/>
                    </a:cubicBezTo>
                    <a:cubicBezTo>
                      <a:pt x="850" y="31"/>
                      <a:pt x="852" y="32"/>
                      <a:pt x="852" y="32"/>
                    </a:cubicBezTo>
                    <a:lnTo>
                      <a:pt x="852" y="52"/>
                    </a:lnTo>
                    <a:cubicBezTo>
                      <a:pt x="848" y="51"/>
                      <a:pt x="843" y="51"/>
                      <a:pt x="843" y="51"/>
                    </a:cubicBezTo>
                    <a:cubicBezTo>
                      <a:pt x="829" y="51"/>
                      <a:pt x="821" y="65"/>
                      <a:pt x="821" y="65"/>
                    </a:cubicBezTo>
                    <a:lnTo>
                      <a:pt x="821" y="119"/>
                    </a:lnTo>
                    <a:lnTo>
                      <a:pt x="798" y="119"/>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51" name="Freeform 445"/>
              <p:cNvSpPr>
                <a:spLocks noEditPoints="1"/>
              </p:cNvSpPr>
              <p:nvPr/>
            </p:nvSpPr>
            <p:spPr bwMode="auto">
              <a:xfrm>
                <a:off x="1263" y="3574"/>
                <a:ext cx="239" cy="52"/>
              </a:xfrm>
              <a:custGeom>
                <a:avLst/>
                <a:gdLst>
                  <a:gd name="T0" fmla="*/ 0 w 675"/>
                  <a:gd name="T1" fmla="*/ 0 h 154"/>
                  <a:gd name="T2" fmla="*/ 0 w 675"/>
                  <a:gd name="T3" fmla="*/ 0 h 154"/>
                  <a:gd name="T4" fmla="*/ 0 w 675"/>
                  <a:gd name="T5" fmla="*/ 0 h 154"/>
                  <a:gd name="T6" fmla="*/ 0 w 675"/>
                  <a:gd name="T7" fmla="*/ 0 h 154"/>
                  <a:gd name="T8" fmla="*/ 0 w 675"/>
                  <a:gd name="T9" fmla="*/ 0 h 154"/>
                  <a:gd name="T10" fmla="*/ 0 w 675"/>
                  <a:gd name="T11" fmla="*/ 0 h 154"/>
                  <a:gd name="T12" fmla="*/ 0 w 675"/>
                  <a:gd name="T13" fmla="*/ 0 h 154"/>
                  <a:gd name="T14" fmla="*/ 0 w 675"/>
                  <a:gd name="T15" fmla="*/ 0 h 154"/>
                  <a:gd name="T16" fmla="*/ 0 w 675"/>
                  <a:gd name="T17" fmla="*/ 0 h 154"/>
                  <a:gd name="T18" fmla="*/ 0 w 675"/>
                  <a:gd name="T19" fmla="*/ 0 h 154"/>
                  <a:gd name="T20" fmla="*/ 0 w 675"/>
                  <a:gd name="T21" fmla="*/ 0 h 154"/>
                  <a:gd name="T22" fmla="*/ 0 w 675"/>
                  <a:gd name="T23" fmla="*/ 0 h 154"/>
                  <a:gd name="T24" fmla="*/ 0 w 675"/>
                  <a:gd name="T25" fmla="*/ 0 h 154"/>
                  <a:gd name="T26" fmla="*/ 0 w 675"/>
                  <a:gd name="T27" fmla="*/ 0 h 154"/>
                  <a:gd name="T28" fmla="*/ 0 w 675"/>
                  <a:gd name="T29" fmla="*/ 0 h 154"/>
                  <a:gd name="T30" fmla="*/ 0 w 675"/>
                  <a:gd name="T31" fmla="*/ 0 h 154"/>
                  <a:gd name="T32" fmla="*/ 0 w 675"/>
                  <a:gd name="T33" fmla="*/ 0 h 154"/>
                  <a:gd name="T34" fmla="*/ 0 w 675"/>
                  <a:gd name="T35" fmla="*/ 0 h 154"/>
                  <a:gd name="T36" fmla="*/ 0 w 675"/>
                  <a:gd name="T37" fmla="*/ 0 h 154"/>
                  <a:gd name="T38" fmla="*/ 0 w 675"/>
                  <a:gd name="T39" fmla="*/ 0 h 154"/>
                  <a:gd name="T40" fmla="*/ 0 w 675"/>
                  <a:gd name="T41" fmla="*/ 0 h 154"/>
                  <a:gd name="T42" fmla="*/ 0 w 675"/>
                  <a:gd name="T43" fmla="*/ 0 h 154"/>
                  <a:gd name="T44" fmla="*/ 0 w 675"/>
                  <a:gd name="T45" fmla="*/ 0 h 154"/>
                  <a:gd name="T46" fmla="*/ 0 w 675"/>
                  <a:gd name="T47" fmla="*/ 0 h 154"/>
                  <a:gd name="T48" fmla="*/ 0 w 675"/>
                  <a:gd name="T49" fmla="*/ 0 h 154"/>
                  <a:gd name="T50" fmla="*/ 0 w 675"/>
                  <a:gd name="T51" fmla="*/ 0 h 154"/>
                  <a:gd name="T52" fmla="*/ 0 w 675"/>
                  <a:gd name="T53" fmla="*/ 0 h 154"/>
                  <a:gd name="T54" fmla="*/ 0 w 675"/>
                  <a:gd name="T55" fmla="*/ 0 h 154"/>
                  <a:gd name="T56" fmla="*/ 0 w 675"/>
                  <a:gd name="T57" fmla="*/ 0 h 154"/>
                  <a:gd name="T58" fmla="*/ 0 w 675"/>
                  <a:gd name="T59" fmla="*/ 0 h 154"/>
                  <a:gd name="T60" fmla="*/ 0 w 675"/>
                  <a:gd name="T61" fmla="*/ 0 h 154"/>
                  <a:gd name="T62" fmla="*/ 0 w 675"/>
                  <a:gd name="T63" fmla="*/ 0 h 154"/>
                  <a:gd name="T64" fmla="*/ 0 w 675"/>
                  <a:gd name="T65" fmla="*/ 0 h 154"/>
                  <a:gd name="T66" fmla="*/ 0 w 675"/>
                  <a:gd name="T67" fmla="*/ 0 h 154"/>
                  <a:gd name="T68" fmla="*/ 0 w 675"/>
                  <a:gd name="T69" fmla="*/ 0 h 154"/>
                  <a:gd name="T70" fmla="*/ 0 w 675"/>
                  <a:gd name="T71" fmla="*/ 0 h 154"/>
                  <a:gd name="T72" fmla="*/ 0 w 675"/>
                  <a:gd name="T73" fmla="*/ 0 h 154"/>
                  <a:gd name="T74" fmla="*/ 0 w 675"/>
                  <a:gd name="T75" fmla="*/ 0 h 154"/>
                  <a:gd name="T76" fmla="*/ 0 w 675"/>
                  <a:gd name="T77" fmla="*/ 0 h 154"/>
                  <a:gd name="T78" fmla="*/ 0 w 675"/>
                  <a:gd name="T79" fmla="*/ 0 h 154"/>
                  <a:gd name="T80" fmla="*/ 0 w 675"/>
                  <a:gd name="T81" fmla="*/ 0 h 154"/>
                  <a:gd name="T82" fmla="*/ 0 w 675"/>
                  <a:gd name="T83" fmla="*/ 0 h 154"/>
                  <a:gd name="T84" fmla="*/ 0 w 675"/>
                  <a:gd name="T85" fmla="*/ 0 h 154"/>
                  <a:gd name="T86" fmla="*/ 0 w 675"/>
                  <a:gd name="T87" fmla="*/ 0 h 154"/>
                  <a:gd name="T88" fmla="*/ 0 w 675"/>
                  <a:gd name="T89" fmla="*/ 0 h 154"/>
                  <a:gd name="T90" fmla="*/ 0 w 675"/>
                  <a:gd name="T91" fmla="*/ 0 h 154"/>
                  <a:gd name="T92" fmla="*/ 0 w 675"/>
                  <a:gd name="T93" fmla="*/ 0 h 154"/>
                  <a:gd name="T94" fmla="*/ 0 w 675"/>
                  <a:gd name="T95" fmla="*/ 0 h 154"/>
                  <a:gd name="T96" fmla="*/ 0 w 675"/>
                  <a:gd name="T97" fmla="*/ 0 h 154"/>
                  <a:gd name="T98" fmla="*/ 0 w 675"/>
                  <a:gd name="T99" fmla="*/ 0 h 154"/>
                  <a:gd name="T100" fmla="*/ 0 w 675"/>
                  <a:gd name="T101" fmla="*/ 0 h 154"/>
                  <a:gd name="T102" fmla="*/ 0 w 675"/>
                  <a:gd name="T103" fmla="*/ 0 h 154"/>
                  <a:gd name="T104" fmla="*/ 0 w 675"/>
                  <a:gd name="T105" fmla="*/ 0 h 154"/>
                  <a:gd name="T106" fmla="*/ 0 w 675"/>
                  <a:gd name="T107" fmla="*/ 0 h 154"/>
                  <a:gd name="T108" fmla="*/ 0 w 675"/>
                  <a:gd name="T109" fmla="*/ 0 h 15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675" h="154">
                    <a:moveTo>
                      <a:pt x="0" y="123"/>
                    </a:moveTo>
                    <a:lnTo>
                      <a:pt x="0" y="123"/>
                    </a:lnTo>
                    <a:lnTo>
                      <a:pt x="0" y="7"/>
                    </a:lnTo>
                    <a:lnTo>
                      <a:pt x="40" y="7"/>
                    </a:lnTo>
                    <a:cubicBezTo>
                      <a:pt x="57" y="7"/>
                      <a:pt x="66" y="14"/>
                      <a:pt x="66" y="14"/>
                    </a:cubicBezTo>
                    <a:cubicBezTo>
                      <a:pt x="75" y="21"/>
                      <a:pt x="75" y="33"/>
                      <a:pt x="75" y="33"/>
                    </a:cubicBezTo>
                    <a:cubicBezTo>
                      <a:pt x="75" y="54"/>
                      <a:pt x="48" y="63"/>
                      <a:pt x="48" y="63"/>
                    </a:cubicBezTo>
                    <a:cubicBezTo>
                      <a:pt x="80" y="71"/>
                      <a:pt x="80" y="94"/>
                      <a:pt x="80" y="94"/>
                    </a:cubicBezTo>
                    <a:cubicBezTo>
                      <a:pt x="80" y="108"/>
                      <a:pt x="71" y="116"/>
                      <a:pt x="71" y="116"/>
                    </a:cubicBezTo>
                    <a:cubicBezTo>
                      <a:pt x="61" y="123"/>
                      <a:pt x="43" y="123"/>
                      <a:pt x="43" y="123"/>
                    </a:cubicBezTo>
                    <a:lnTo>
                      <a:pt x="0" y="123"/>
                    </a:lnTo>
                    <a:close/>
                    <a:moveTo>
                      <a:pt x="23" y="56"/>
                    </a:moveTo>
                    <a:lnTo>
                      <a:pt x="23" y="56"/>
                    </a:lnTo>
                    <a:lnTo>
                      <a:pt x="29" y="56"/>
                    </a:lnTo>
                    <a:cubicBezTo>
                      <a:pt x="39" y="56"/>
                      <a:pt x="45" y="51"/>
                      <a:pt x="45" y="51"/>
                    </a:cubicBezTo>
                    <a:cubicBezTo>
                      <a:pt x="51" y="46"/>
                      <a:pt x="51" y="37"/>
                      <a:pt x="51" y="37"/>
                    </a:cubicBezTo>
                    <a:cubicBezTo>
                      <a:pt x="51" y="29"/>
                      <a:pt x="46" y="26"/>
                      <a:pt x="46" y="26"/>
                    </a:cubicBezTo>
                    <a:cubicBezTo>
                      <a:pt x="41" y="23"/>
                      <a:pt x="28" y="23"/>
                      <a:pt x="28" y="23"/>
                    </a:cubicBezTo>
                    <a:lnTo>
                      <a:pt x="23" y="23"/>
                    </a:lnTo>
                    <a:lnTo>
                      <a:pt x="23" y="56"/>
                    </a:lnTo>
                    <a:close/>
                    <a:moveTo>
                      <a:pt x="23" y="107"/>
                    </a:moveTo>
                    <a:lnTo>
                      <a:pt x="23" y="107"/>
                    </a:lnTo>
                    <a:lnTo>
                      <a:pt x="28" y="107"/>
                    </a:lnTo>
                    <a:cubicBezTo>
                      <a:pt x="43" y="107"/>
                      <a:pt x="49" y="103"/>
                      <a:pt x="49" y="103"/>
                    </a:cubicBezTo>
                    <a:cubicBezTo>
                      <a:pt x="55" y="100"/>
                      <a:pt x="55" y="91"/>
                      <a:pt x="55" y="91"/>
                    </a:cubicBezTo>
                    <a:cubicBezTo>
                      <a:pt x="55" y="83"/>
                      <a:pt x="47" y="77"/>
                      <a:pt x="47" y="77"/>
                    </a:cubicBezTo>
                    <a:cubicBezTo>
                      <a:pt x="39" y="71"/>
                      <a:pt x="28" y="71"/>
                      <a:pt x="28" y="71"/>
                    </a:cubicBezTo>
                    <a:lnTo>
                      <a:pt x="23" y="71"/>
                    </a:lnTo>
                    <a:lnTo>
                      <a:pt x="23" y="107"/>
                    </a:lnTo>
                    <a:close/>
                    <a:moveTo>
                      <a:pt x="143" y="114"/>
                    </a:moveTo>
                    <a:lnTo>
                      <a:pt x="143" y="114"/>
                    </a:lnTo>
                    <a:cubicBezTo>
                      <a:pt x="132" y="125"/>
                      <a:pt x="118" y="125"/>
                      <a:pt x="118" y="125"/>
                    </a:cubicBezTo>
                    <a:cubicBezTo>
                      <a:pt x="107" y="125"/>
                      <a:pt x="100" y="118"/>
                      <a:pt x="100" y="118"/>
                    </a:cubicBezTo>
                    <a:cubicBezTo>
                      <a:pt x="93" y="111"/>
                      <a:pt x="93" y="100"/>
                      <a:pt x="93" y="100"/>
                    </a:cubicBezTo>
                    <a:cubicBezTo>
                      <a:pt x="93" y="86"/>
                      <a:pt x="105" y="78"/>
                      <a:pt x="105" y="78"/>
                    </a:cubicBezTo>
                    <a:cubicBezTo>
                      <a:pt x="116" y="71"/>
                      <a:pt x="137" y="71"/>
                      <a:pt x="137" y="71"/>
                    </a:cubicBezTo>
                    <a:lnTo>
                      <a:pt x="143" y="71"/>
                    </a:lnTo>
                    <a:lnTo>
                      <a:pt x="143" y="63"/>
                    </a:lnTo>
                    <a:cubicBezTo>
                      <a:pt x="143" y="49"/>
                      <a:pt x="128" y="49"/>
                      <a:pt x="128" y="49"/>
                    </a:cubicBezTo>
                    <a:cubicBezTo>
                      <a:pt x="115" y="49"/>
                      <a:pt x="101" y="57"/>
                      <a:pt x="101" y="57"/>
                    </a:cubicBezTo>
                    <a:lnTo>
                      <a:pt x="101" y="41"/>
                    </a:lnTo>
                    <a:cubicBezTo>
                      <a:pt x="116" y="35"/>
                      <a:pt x="132" y="35"/>
                      <a:pt x="132" y="35"/>
                    </a:cubicBezTo>
                    <a:cubicBezTo>
                      <a:pt x="166" y="35"/>
                      <a:pt x="166" y="62"/>
                      <a:pt x="166" y="62"/>
                    </a:cubicBezTo>
                    <a:lnTo>
                      <a:pt x="166" y="100"/>
                    </a:lnTo>
                    <a:cubicBezTo>
                      <a:pt x="166" y="110"/>
                      <a:pt x="172" y="110"/>
                      <a:pt x="172" y="110"/>
                    </a:cubicBezTo>
                    <a:cubicBezTo>
                      <a:pt x="173" y="110"/>
                      <a:pt x="175" y="110"/>
                      <a:pt x="175" y="110"/>
                    </a:cubicBezTo>
                    <a:lnTo>
                      <a:pt x="176" y="123"/>
                    </a:lnTo>
                    <a:cubicBezTo>
                      <a:pt x="168" y="125"/>
                      <a:pt x="163" y="125"/>
                      <a:pt x="163" y="125"/>
                    </a:cubicBezTo>
                    <a:cubicBezTo>
                      <a:pt x="148" y="125"/>
                      <a:pt x="144" y="114"/>
                      <a:pt x="144" y="114"/>
                    </a:cubicBezTo>
                    <a:lnTo>
                      <a:pt x="143" y="114"/>
                    </a:lnTo>
                    <a:close/>
                    <a:moveTo>
                      <a:pt x="143" y="101"/>
                    </a:moveTo>
                    <a:lnTo>
                      <a:pt x="143" y="101"/>
                    </a:lnTo>
                    <a:lnTo>
                      <a:pt x="143" y="84"/>
                    </a:lnTo>
                    <a:lnTo>
                      <a:pt x="138" y="84"/>
                    </a:lnTo>
                    <a:cubicBezTo>
                      <a:pt x="115" y="84"/>
                      <a:pt x="115" y="98"/>
                      <a:pt x="115" y="98"/>
                    </a:cubicBezTo>
                    <a:cubicBezTo>
                      <a:pt x="115" y="103"/>
                      <a:pt x="119" y="106"/>
                      <a:pt x="119" y="106"/>
                    </a:cubicBezTo>
                    <a:cubicBezTo>
                      <a:pt x="122" y="109"/>
                      <a:pt x="127" y="109"/>
                      <a:pt x="127" y="109"/>
                    </a:cubicBezTo>
                    <a:cubicBezTo>
                      <a:pt x="135" y="109"/>
                      <a:pt x="143" y="101"/>
                      <a:pt x="143" y="101"/>
                    </a:cubicBezTo>
                    <a:close/>
                    <a:moveTo>
                      <a:pt x="193" y="120"/>
                    </a:moveTo>
                    <a:lnTo>
                      <a:pt x="193" y="120"/>
                    </a:lnTo>
                    <a:lnTo>
                      <a:pt x="193" y="103"/>
                    </a:lnTo>
                    <a:cubicBezTo>
                      <a:pt x="210" y="111"/>
                      <a:pt x="222" y="111"/>
                      <a:pt x="222" y="111"/>
                    </a:cubicBezTo>
                    <a:cubicBezTo>
                      <a:pt x="237" y="111"/>
                      <a:pt x="237" y="101"/>
                      <a:pt x="237" y="101"/>
                    </a:cubicBezTo>
                    <a:cubicBezTo>
                      <a:pt x="237" y="95"/>
                      <a:pt x="225" y="90"/>
                      <a:pt x="225" y="90"/>
                    </a:cubicBezTo>
                    <a:lnTo>
                      <a:pt x="217" y="87"/>
                    </a:lnTo>
                    <a:cubicBezTo>
                      <a:pt x="204" y="82"/>
                      <a:pt x="199" y="76"/>
                      <a:pt x="199" y="76"/>
                    </a:cubicBezTo>
                    <a:cubicBezTo>
                      <a:pt x="194" y="70"/>
                      <a:pt x="194" y="61"/>
                      <a:pt x="194" y="61"/>
                    </a:cubicBezTo>
                    <a:cubicBezTo>
                      <a:pt x="194" y="49"/>
                      <a:pt x="203" y="42"/>
                      <a:pt x="203" y="42"/>
                    </a:cubicBezTo>
                    <a:cubicBezTo>
                      <a:pt x="212" y="35"/>
                      <a:pt x="229" y="35"/>
                      <a:pt x="229" y="35"/>
                    </a:cubicBezTo>
                    <a:cubicBezTo>
                      <a:pt x="239" y="35"/>
                      <a:pt x="254" y="38"/>
                      <a:pt x="254" y="38"/>
                    </a:cubicBezTo>
                    <a:lnTo>
                      <a:pt x="254" y="55"/>
                    </a:lnTo>
                    <a:cubicBezTo>
                      <a:pt x="240" y="50"/>
                      <a:pt x="231" y="50"/>
                      <a:pt x="231" y="50"/>
                    </a:cubicBezTo>
                    <a:cubicBezTo>
                      <a:pt x="216" y="50"/>
                      <a:pt x="216" y="59"/>
                      <a:pt x="216" y="59"/>
                    </a:cubicBezTo>
                    <a:cubicBezTo>
                      <a:pt x="216" y="64"/>
                      <a:pt x="227" y="69"/>
                      <a:pt x="227" y="69"/>
                    </a:cubicBezTo>
                    <a:lnTo>
                      <a:pt x="234" y="71"/>
                    </a:lnTo>
                    <a:cubicBezTo>
                      <a:pt x="249" y="77"/>
                      <a:pt x="255" y="83"/>
                      <a:pt x="255" y="83"/>
                    </a:cubicBezTo>
                    <a:cubicBezTo>
                      <a:pt x="261" y="89"/>
                      <a:pt x="261" y="98"/>
                      <a:pt x="261" y="98"/>
                    </a:cubicBezTo>
                    <a:cubicBezTo>
                      <a:pt x="261" y="110"/>
                      <a:pt x="251" y="117"/>
                      <a:pt x="251" y="117"/>
                    </a:cubicBezTo>
                    <a:cubicBezTo>
                      <a:pt x="240" y="125"/>
                      <a:pt x="224" y="125"/>
                      <a:pt x="224" y="125"/>
                    </a:cubicBezTo>
                    <a:cubicBezTo>
                      <a:pt x="209" y="125"/>
                      <a:pt x="193" y="120"/>
                      <a:pt x="193" y="120"/>
                    </a:cubicBezTo>
                    <a:close/>
                    <a:moveTo>
                      <a:pt x="322" y="125"/>
                    </a:moveTo>
                    <a:lnTo>
                      <a:pt x="322" y="125"/>
                    </a:lnTo>
                    <a:cubicBezTo>
                      <a:pt x="302" y="125"/>
                      <a:pt x="290" y="113"/>
                      <a:pt x="290" y="113"/>
                    </a:cubicBezTo>
                    <a:cubicBezTo>
                      <a:pt x="278" y="101"/>
                      <a:pt x="278" y="80"/>
                      <a:pt x="278" y="80"/>
                    </a:cubicBezTo>
                    <a:cubicBezTo>
                      <a:pt x="278" y="59"/>
                      <a:pt x="290" y="47"/>
                      <a:pt x="290" y="47"/>
                    </a:cubicBezTo>
                    <a:cubicBezTo>
                      <a:pt x="302" y="35"/>
                      <a:pt x="323" y="35"/>
                      <a:pt x="323" y="35"/>
                    </a:cubicBezTo>
                    <a:cubicBezTo>
                      <a:pt x="343" y="35"/>
                      <a:pt x="355" y="47"/>
                      <a:pt x="355" y="47"/>
                    </a:cubicBezTo>
                    <a:cubicBezTo>
                      <a:pt x="367" y="59"/>
                      <a:pt x="367" y="80"/>
                      <a:pt x="367" y="80"/>
                    </a:cubicBezTo>
                    <a:cubicBezTo>
                      <a:pt x="367" y="101"/>
                      <a:pt x="355" y="113"/>
                      <a:pt x="355" y="113"/>
                    </a:cubicBezTo>
                    <a:cubicBezTo>
                      <a:pt x="343" y="125"/>
                      <a:pt x="322" y="125"/>
                      <a:pt x="322" y="125"/>
                    </a:cubicBezTo>
                    <a:close/>
                    <a:moveTo>
                      <a:pt x="322" y="111"/>
                    </a:moveTo>
                    <a:lnTo>
                      <a:pt x="322" y="111"/>
                    </a:lnTo>
                    <a:cubicBezTo>
                      <a:pt x="342" y="111"/>
                      <a:pt x="342" y="80"/>
                      <a:pt x="342" y="80"/>
                    </a:cubicBezTo>
                    <a:cubicBezTo>
                      <a:pt x="342" y="66"/>
                      <a:pt x="337" y="58"/>
                      <a:pt x="337" y="58"/>
                    </a:cubicBezTo>
                    <a:cubicBezTo>
                      <a:pt x="332" y="50"/>
                      <a:pt x="323" y="50"/>
                      <a:pt x="323" y="50"/>
                    </a:cubicBezTo>
                    <a:cubicBezTo>
                      <a:pt x="313" y="50"/>
                      <a:pt x="308" y="58"/>
                      <a:pt x="308" y="58"/>
                    </a:cubicBezTo>
                    <a:cubicBezTo>
                      <a:pt x="303" y="66"/>
                      <a:pt x="303" y="80"/>
                      <a:pt x="303" y="80"/>
                    </a:cubicBezTo>
                    <a:cubicBezTo>
                      <a:pt x="303" y="94"/>
                      <a:pt x="308" y="102"/>
                      <a:pt x="308" y="102"/>
                    </a:cubicBezTo>
                    <a:cubicBezTo>
                      <a:pt x="313" y="111"/>
                      <a:pt x="322" y="111"/>
                      <a:pt x="322" y="111"/>
                    </a:cubicBezTo>
                    <a:close/>
                    <a:moveTo>
                      <a:pt x="388" y="154"/>
                    </a:moveTo>
                    <a:lnTo>
                      <a:pt x="388" y="154"/>
                    </a:lnTo>
                    <a:lnTo>
                      <a:pt x="388" y="37"/>
                    </a:lnTo>
                    <a:lnTo>
                      <a:pt x="411" y="37"/>
                    </a:lnTo>
                    <a:lnTo>
                      <a:pt x="411" y="53"/>
                    </a:lnTo>
                    <a:cubicBezTo>
                      <a:pt x="420" y="35"/>
                      <a:pt x="439" y="35"/>
                      <a:pt x="439" y="35"/>
                    </a:cubicBezTo>
                    <a:cubicBezTo>
                      <a:pt x="455" y="35"/>
                      <a:pt x="464" y="47"/>
                      <a:pt x="464" y="47"/>
                    </a:cubicBezTo>
                    <a:cubicBezTo>
                      <a:pt x="473" y="58"/>
                      <a:pt x="473" y="78"/>
                      <a:pt x="473" y="78"/>
                    </a:cubicBezTo>
                    <a:cubicBezTo>
                      <a:pt x="473" y="99"/>
                      <a:pt x="463" y="112"/>
                      <a:pt x="463" y="112"/>
                    </a:cubicBezTo>
                    <a:cubicBezTo>
                      <a:pt x="453" y="125"/>
                      <a:pt x="436" y="125"/>
                      <a:pt x="436" y="125"/>
                    </a:cubicBezTo>
                    <a:cubicBezTo>
                      <a:pt x="422" y="125"/>
                      <a:pt x="411" y="114"/>
                      <a:pt x="411" y="114"/>
                    </a:cubicBezTo>
                    <a:lnTo>
                      <a:pt x="411" y="154"/>
                    </a:lnTo>
                    <a:lnTo>
                      <a:pt x="388" y="154"/>
                    </a:lnTo>
                    <a:close/>
                    <a:moveTo>
                      <a:pt x="411" y="101"/>
                    </a:moveTo>
                    <a:lnTo>
                      <a:pt x="411" y="101"/>
                    </a:lnTo>
                    <a:cubicBezTo>
                      <a:pt x="420" y="110"/>
                      <a:pt x="429" y="110"/>
                      <a:pt x="429" y="110"/>
                    </a:cubicBezTo>
                    <a:cubicBezTo>
                      <a:pt x="438" y="110"/>
                      <a:pt x="443" y="102"/>
                      <a:pt x="443" y="102"/>
                    </a:cubicBezTo>
                    <a:cubicBezTo>
                      <a:pt x="448" y="93"/>
                      <a:pt x="448" y="80"/>
                      <a:pt x="448" y="80"/>
                    </a:cubicBezTo>
                    <a:cubicBezTo>
                      <a:pt x="448" y="53"/>
                      <a:pt x="431" y="53"/>
                      <a:pt x="431" y="53"/>
                    </a:cubicBezTo>
                    <a:cubicBezTo>
                      <a:pt x="421" y="53"/>
                      <a:pt x="411" y="67"/>
                      <a:pt x="411" y="67"/>
                    </a:cubicBezTo>
                    <a:lnTo>
                      <a:pt x="411" y="101"/>
                    </a:lnTo>
                    <a:close/>
                    <a:moveTo>
                      <a:pt x="494" y="123"/>
                    </a:moveTo>
                    <a:lnTo>
                      <a:pt x="494" y="123"/>
                    </a:lnTo>
                    <a:lnTo>
                      <a:pt x="494" y="0"/>
                    </a:lnTo>
                    <a:lnTo>
                      <a:pt x="517" y="0"/>
                    </a:lnTo>
                    <a:lnTo>
                      <a:pt x="517" y="53"/>
                    </a:lnTo>
                    <a:cubicBezTo>
                      <a:pt x="529" y="35"/>
                      <a:pt x="547" y="35"/>
                      <a:pt x="547" y="35"/>
                    </a:cubicBezTo>
                    <a:cubicBezTo>
                      <a:pt x="558" y="35"/>
                      <a:pt x="565" y="43"/>
                      <a:pt x="565" y="43"/>
                    </a:cubicBezTo>
                    <a:cubicBezTo>
                      <a:pt x="571" y="50"/>
                      <a:pt x="571" y="62"/>
                      <a:pt x="571" y="62"/>
                    </a:cubicBezTo>
                    <a:lnTo>
                      <a:pt x="571" y="123"/>
                    </a:lnTo>
                    <a:lnTo>
                      <a:pt x="548" y="123"/>
                    </a:lnTo>
                    <a:lnTo>
                      <a:pt x="548" y="68"/>
                    </a:lnTo>
                    <a:cubicBezTo>
                      <a:pt x="548" y="53"/>
                      <a:pt x="539" y="53"/>
                      <a:pt x="539" y="53"/>
                    </a:cubicBezTo>
                    <a:cubicBezTo>
                      <a:pt x="528" y="53"/>
                      <a:pt x="517" y="69"/>
                      <a:pt x="517" y="69"/>
                    </a:cubicBezTo>
                    <a:lnTo>
                      <a:pt x="517" y="123"/>
                    </a:lnTo>
                    <a:lnTo>
                      <a:pt x="494" y="123"/>
                    </a:lnTo>
                    <a:close/>
                    <a:moveTo>
                      <a:pt x="599" y="123"/>
                    </a:moveTo>
                    <a:lnTo>
                      <a:pt x="599" y="123"/>
                    </a:lnTo>
                    <a:lnTo>
                      <a:pt x="599" y="37"/>
                    </a:lnTo>
                    <a:lnTo>
                      <a:pt x="623" y="37"/>
                    </a:lnTo>
                    <a:lnTo>
                      <a:pt x="623" y="123"/>
                    </a:lnTo>
                    <a:lnTo>
                      <a:pt x="599" y="123"/>
                    </a:lnTo>
                    <a:close/>
                    <a:moveTo>
                      <a:pt x="599" y="23"/>
                    </a:moveTo>
                    <a:lnTo>
                      <a:pt x="599" y="23"/>
                    </a:lnTo>
                    <a:lnTo>
                      <a:pt x="599" y="3"/>
                    </a:lnTo>
                    <a:lnTo>
                      <a:pt x="623" y="3"/>
                    </a:lnTo>
                    <a:lnTo>
                      <a:pt x="623" y="23"/>
                    </a:lnTo>
                    <a:lnTo>
                      <a:pt x="599" y="23"/>
                    </a:lnTo>
                    <a:close/>
                    <a:moveTo>
                      <a:pt x="652" y="123"/>
                    </a:moveTo>
                    <a:lnTo>
                      <a:pt x="652" y="123"/>
                    </a:lnTo>
                    <a:lnTo>
                      <a:pt x="652" y="0"/>
                    </a:lnTo>
                    <a:lnTo>
                      <a:pt x="675" y="0"/>
                    </a:lnTo>
                    <a:lnTo>
                      <a:pt x="675" y="123"/>
                    </a:lnTo>
                    <a:lnTo>
                      <a:pt x="652"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52" name="Freeform 446"/>
              <p:cNvSpPr>
                <a:spLocks noEditPoints="1"/>
              </p:cNvSpPr>
              <p:nvPr/>
            </p:nvSpPr>
            <p:spPr bwMode="auto">
              <a:xfrm>
                <a:off x="850" y="2191"/>
                <a:ext cx="116" cy="50"/>
              </a:xfrm>
              <a:custGeom>
                <a:avLst/>
                <a:gdLst>
                  <a:gd name="T0" fmla="*/ 0 w 326"/>
                  <a:gd name="T1" fmla="*/ 0 h 149"/>
                  <a:gd name="T2" fmla="*/ 0 w 326"/>
                  <a:gd name="T3" fmla="*/ 0 h 149"/>
                  <a:gd name="T4" fmla="*/ 0 w 326"/>
                  <a:gd name="T5" fmla="*/ 0 h 149"/>
                  <a:gd name="T6" fmla="*/ 0 w 326"/>
                  <a:gd name="T7" fmla="*/ 0 h 149"/>
                  <a:gd name="T8" fmla="*/ 0 w 326"/>
                  <a:gd name="T9" fmla="*/ 0 h 149"/>
                  <a:gd name="T10" fmla="*/ 0 w 326"/>
                  <a:gd name="T11" fmla="*/ 0 h 149"/>
                  <a:gd name="T12" fmla="*/ 0 w 326"/>
                  <a:gd name="T13" fmla="*/ 0 h 149"/>
                  <a:gd name="T14" fmla="*/ 0 w 326"/>
                  <a:gd name="T15" fmla="*/ 0 h 149"/>
                  <a:gd name="T16" fmla="*/ 0 w 326"/>
                  <a:gd name="T17" fmla="*/ 0 h 149"/>
                  <a:gd name="T18" fmla="*/ 0 w 326"/>
                  <a:gd name="T19" fmla="*/ 0 h 149"/>
                  <a:gd name="T20" fmla="*/ 0 w 326"/>
                  <a:gd name="T21" fmla="*/ 0 h 149"/>
                  <a:gd name="T22" fmla="*/ 0 w 326"/>
                  <a:gd name="T23" fmla="*/ 0 h 149"/>
                  <a:gd name="T24" fmla="*/ 0 w 326"/>
                  <a:gd name="T25" fmla="*/ 0 h 149"/>
                  <a:gd name="T26" fmla="*/ 0 w 326"/>
                  <a:gd name="T27" fmla="*/ 0 h 149"/>
                  <a:gd name="T28" fmla="*/ 0 w 326"/>
                  <a:gd name="T29" fmla="*/ 0 h 149"/>
                  <a:gd name="T30" fmla="*/ 0 w 326"/>
                  <a:gd name="T31" fmla="*/ 0 h 149"/>
                  <a:gd name="T32" fmla="*/ 0 w 326"/>
                  <a:gd name="T33" fmla="*/ 0 h 149"/>
                  <a:gd name="T34" fmla="*/ 0 w 326"/>
                  <a:gd name="T35" fmla="*/ 0 h 149"/>
                  <a:gd name="T36" fmla="*/ 0 w 326"/>
                  <a:gd name="T37" fmla="*/ 0 h 149"/>
                  <a:gd name="T38" fmla="*/ 0 w 326"/>
                  <a:gd name="T39" fmla="*/ 0 h 149"/>
                  <a:gd name="T40" fmla="*/ 0 w 326"/>
                  <a:gd name="T41" fmla="*/ 0 h 149"/>
                  <a:gd name="T42" fmla="*/ 0 w 326"/>
                  <a:gd name="T43" fmla="*/ 0 h 149"/>
                  <a:gd name="T44" fmla="*/ 0 w 326"/>
                  <a:gd name="T45" fmla="*/ 0 h 149"/>
                  <a:gd name="T46" fmla="*/ 0 w 326"/>
                  <a:gd name="T47" fmla="*/ 0 h 149"/>
                  <a:gd name="T48" fmla="*/ 0 w 326"/>
                  <a:gd name="T49" fmla="*/ 0 h 149"/>
                  <a:gd name="T50" fmla="*/ 0 w 326"/>
                  <a:gd name="T51" fmla="*/ 0 h 149"/>
                  <a:gd name="T52" fmla="*/ 0 w 326"/>
                  <a:gd name="T53" fmla="*/ 0 h 149"/>
                  <a:gd name="T54" fmla="*/ 0 w 326"/>
                  <a:gd name="T55" fmla="*/ 0 h 149"/>
                  <a:gd name="T56" fmla="*/ 0 w 326"/>
                  <a:gd name="T57" fmla="*/ 0 h 149"/>
                  <a:gd name="T58" fmla="*/ 0 w 326"/>
                  <a:gd name="T59" fmla="*/ 0 h 149"/>
                  <a:gd name="T60" fmla="*/ 0 w 326"/>
                  <a:gd name="T61" fmla="*/ 0 h 149"/>
                  <a:gd name="T62" fmla="*/ 0 w 326"/>
                  <a:gd name="T63" fmla="*/ 0 h 149"/>
                  <a:gd name="T64" fmla="*/ 0 w 326"/>
                  <a:gd name="T65" fmla="*/ 0 h 149"/>
                  <a:gd name="T66" fmla="*/ 0 w 326"/>
                  <a:gd name="T67" fmla="*/ 0 h 149"/>
                  <a:gd name="T68" fmla="*/ 0 w 326"/>
                  <a:gd name="T69" fmla="*/ 0 h 149"/>
                  <a:gd name="T70" fmla="*/ 0 w 326"/>
                  <a:gd name="T71" fmla="*/ 0 h 149"/>
                  <a:gd name="T72" fmla="*/ 0 w 326"/>
                  <a:gd name="T73" fmla="*/ 0 h 149"/>
                  <a:gd name="T74" fmla="*/ 0 w 326"/>
                  <a:gd name="T75" fmla="*/ 0 h 149"/>
                  <a:gd name="T76" fmla="*/ 0 w 326"/>
                  <a:gd name="T77" fmla="*/ 0 h 149"/>
                  <a:gd name="T78" fmla="*/ 0 w 326"/>
                  <a:gd name="T79" fmla="*/ 0 h 149"/>
                  <a:gd name="T80" fmla="*/ 0 w 326"/>
                  <a:gd name="T81" fmla="*/ 0 h 149"/>
                  <a:gd name="T82" fmla="*/ 0 w 326"/>
                  <a:gd name="T83" fmla="*/ 0 h 149"/>
                  <a:gd name="T84" fmla="*/ 0 w 326"/>
                  <a:gd name="T85" fmla="*/ 0 h 149"/>
                  <a:gd name="T86" fmla="*/ 0 w 326"/>
                  <a:gd name="T87" fmla="*/ 0 h 149"/>
                  <a:gd name="T88" fmla="*/ 0 w 326"/>
                  <a:gd name="T89" fmla="*/ 0 h 149"/>
                  <a:gd name="T90" fmla="*/ 0 w 326"/>
                  <a:gd name="T91" fmla="*/ 0 h 149"/>
                  <a:gd name="T92" fmla="*/ 0 w 326"/>
                  <a:gd name="T93" fmla="*/ 0 h 149"/>
                  <a:gd name="T94" fmla="*/ 0 w 326"/>
                  <a:gd name="T95" fmla="*/ 0 h 149"/>
                  <a:gd name="T96" fmla="*/ 0 w 326"/>
                  <a:gd name="T97" fmla="*/ 0 h 149"/>
                  <a:gd name="T98" fmla="*/ 0 w 326"/>
                  <a:gd name="T99" fmla="*/ 0 h 149"/>
                  <a:gd name="T100" fmla="*/ 0 w 326"/>
                  <a:gd name="T101" fmla="*/ 0 h 149"/>
                  <a:gd name="T102" fmla="*/ 0 w 326"/>
                  <a:gd name="T103" fmla="*/ 0 h 149"/>
                  <a:gd name="T104" fmla="*/ 0 w 326"/>
                  <a:gd name="T105" fmla="*/ 0 h 149"/>
                  <a:gd name="T106" fmla="*/ 0 w 326"/>
                  <a:gd name="T107" fmla="*/ 0 h 149"/>
                  <a:gd name="T108" fmla="*/ 0 w 326"/>
                  <a:gd name="T109" fmla="*/ 0 h 149"/>
                  <a:gd name="T110" fmla="*/ 0 w 326"/>
                  <a:gd name="T111" fmla="*/ 0 h 149"/>
                  <a:gd name="T112" fmla="*/ 0 w 326"/>
                  <a:gd name="T113" fmla="*/ 0 h 149"/>
                  <a:gd name="T114" fmla="*/ 0 w 326"/>
                  <a:gd name="T115" fmla="*/ 0 h 149"/>
                  <a:gd name="T116" fmla="*/ 0 w 326"/>
                  <a:gd name="T117" fmla="*/ 0 h 149"/>
                  <a:gd name="T118" fmla="*/ 0 w 326"/>
                  <a:gd name="T119" fmla="*/ 0 h 149"/>
                  <a:gd name="T120" fmla="*/ 0 w 326"/>
                  <a:gd name="T121" fmla="*/ 0 h 14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26" h="149">
                    <a:moveTo>
                      <a:pt x="0" y="149"/>
                    </a:moveTo>
                    <a:lnTo>
                      <a:pt x="0" y="149"/>
                    </a:lnTo>
                    <a:lnTo>
                      <a:pt x="0" y="33"/>
                    </a:lnTo>
                    <a:lnTo>
                      <a:pt x="23" y="33"/>
                    </a:lnTo>
                    <a:lnTo>
                      <a:pt x="23" y="49"/>
                    </a:lnTo>
                    <a:cubicBezTo>
                      <a:pt x="32" y="31"/>
                      <a:pt x="51" y="31"/>
                      <a:pt x="51" y="31"/>
                    </a:cubicBezTo>
                    <a:cubicBezTo>
                      <a:pt x="66" y="31"/>
                      <a:pt x="75" y="42"/>
                      <a:pt x="75" y="42"/>
                    </a:cubicBezTo>
                    <a:cubicBezTo>
                      <a:pt x="84" y="53"/>
                      <a:pt x="84" y="73"/>
                      <a:pt x="84" y="73"/>
                    </a:cubicBezTo>
                    <a:cubicBezTo>
                      <a:pt x="84" y="95"/>
                      <a:pt x="74" y="108"/>
                      <a:pt x="74" y="108"/>
                    </a:cubicBezTo>
                    <a:cubicBezTo>
                      <a:pt x="64" y="120"/>
                      <a:pt x="47" y="120"/>
                      <a:pt x="47" y="120"/>
                    </a:cubicBezTo>
                    <a:cubicBezTo>
                      <a:pt x="34" y="120"/>
                      <a:pt x="23" y="110"/>
                      <a:pt x="23" y="110"/>
                    </a:cubicBezTo>
                    <a:lnTo>
                      <a:pt x="23" y="149"/>
                    </a:lnTo>
                    <a:lnTo>
                      <a:pt x="0" y="149"/>
                    </a:lnTo>
                    <a:close/>
                    <a:moveTo>
                      <a:pt x="23" y="96"/>
                    </a:moveTo>
                    <a:lnTo>
                      <a:pt x="23" y="96"/>
                    </a:lnTo>
                    <a:cubicBezTo>
                      <a:pt x="31" y="105"/>
                      <a:pt x="41" y="105"/>
                      <a:pt x="41" y="105"/>
                    </a:cubicBezTo>
                    <a:cubicBezTo>
                      <a:pt x="49" y="105"/>
                      <a:pt x="54" y="97"/>
                      <a:pt x="54" y="97"/>
                    </a:cubicBezTo>
                    <a:cubicBezTo>
                      <a:pt x="60" y="89"/>
                      <a:pt x="60" y="75"/>
                      <a:pt x="60" y="75"/>
                    </a:cubicBezTo>
                    <a:cubicBezTo>
                      <a:pt x="60" y="49"/>
                      <a:pt x="43" y="49"/>
                      <a:pt x="43" y="49"/>
                    </a:cubicBezTo>
                    <a:cubicBezTo>
                      <a:pt x="32" y="49"/>
                      <a:pt x="23" y="62"/>
                      <a:pt x="23" y="62"/>
                    </a:cubicBezTo>
                    <a:lnTo>
                      <a:pt x="23" y="96"/>
                    </a:lnTo>
                    <a:close/>
                    <a:moveTo>
                      <a:pt x="106" y="119"/>
                    </a:moveTo>
                    <a:lnTo>
                      <a:pt x="106" y="119"/>
                    </a:lnTo>
                    <a:lnTo>
                      <a:pt x="106" y="3"/>
                    </a:lnTo>
                    <a:lnTo>
                      <a:pt x="156" y="3"/>
                    </a:lnTo>
                    <a:cubicBezTo>
                      <a:pt x="183" y="3"/>
                      <a:pt x="197" y="17"/>
                      <a:pt x="197" y="17"/>
                    </a:cubicBezTo>
                    <a:cubicBezTo>
                      <a:pt x="211" y="31"/>
                      <a:pt x="211" y="58"/>
                      <a:pt x="211" y="58"/>
                    </a:cubicBezTo>
                    <a:cubicBezTo>
                      <a:pt x="211" y="87"/>
                      <a:pt x="196" y="103"/>
                      <a:pt x="196" y="103"/>
                    </a:cubicBezTo>
                    <a:cubicBezTo>
                      <a:pt x="181" y="119"/>
                      <a:pt x="154" y="119"/>
                      <a:pt x="154" y="119"/>
                    </a:cubicBezTo>
                    <a:lnTo>
                      <a:pt x="106" y="119"/>
                    </a:lnTo>
                    <a:close/>
                    <a:moveTo>
                      <a:pt x="130" y="102"/>
                    </a:moveTo>
                    <a:lnTo>
                      <a:pt x="130" y="102"/>
                    </a:lnTo>
                    <a:lnTo>
                      <a:pt x="148" y="102"/>
                    </a:lnTo>
                    <a:cubicBezTo>
                      <a:pt x="167" y="102"/>
                      <a:pt x="176" y="92"/>
                      <a:pt x="176" y="92"/>
                    </a:cubicBezTo>
                    <a:cubicBezTo>
                      <a:pt x="186" y="81"/>
                      <a:pt x="186" y="60"/>
                      <a:pt x="186" y="60"/>
                    </a:cubicBezTo>
                    <a:cubicBezTo>
                      <a:pt x="186" y="43"/>
                      <a:pt x="178" y="32"/>
                      <a:pt x="178" y="32"/>
                    </a:cubicBezTo>
                    <a:cubicBezTo>
                      <a:pt x="173" y="24"/>
                      <a:pt x="166" y="22"/>
                      <a:pt x="166" y="22"/>
                    </a:cubicBezTo>
                    <a:cubicBezTo>
                      <a:pt x="158" y="19"/>
                      <a:pt x="145" y="19"/>
                      <a:pt x="145" y="19"/>
                    </a:cubicBezTo>
                    <a:lnTo>
                      <a:pt x="130" y="19"/>
                    </a:lnTo>
                    <a:lnTo>
                      <a:pt x="130" y="102"/>
                    </a:lnTo>
                    <a:close/>
                    <a:moveTo>
                      <a:pt x="326" y="114"/>
                    </a:moveTo>
                    <a:lnTo>
                      <a:pt x="326" y="114"/>
                    </a:lnTo>
                    <a:cubicBezTo>
                      <a:pt x="309" y="121"/>
                      <a:pt x="286" y="121"/>
                      <a:pt x="286" y="121"/>
                    </a:cubicBezTo>
                    <a:cubicBezTo>
                      <a:pt x="257" y="121"/>
                      <a:pt x="242" y="105"/>
                      <a:pt x="242" y="105"/>
                    </a:cubicBezTo>
                    <a:cubicBezTo>
                      <a:pt x="226" y="89"/>
                      <a:pt x="226" y="61"/>
                      <a:pt x="226" y="61"/>
                    </a:cubicBezTo>
                    <a:cubicBezTo>
                      <a:pt x="226" y="31"/>
                      <a:pt x="242" y="16"/>
                      <a:pt x="242" y="16"/>
                    </a:cubicBezTo>
                    <a:cubicBezTo>
                      <a:pt x="258" y="0"/>
                      <a:pt x="287" y="0"/>
                      <a:pt x="287" y="0"/>
                    </a:cubicBezTo>
                    <a:cubicBezTo>
                      <a:pt x="306" y="0"/>
                      <a:pt x="325" y="4"/>
                      <a:pt x="325" y="4"/>
                    </a:cubicBezTo>
                    <a:lnTo>
                      <a:pt x="325" y="23"/>
                    </a:lnTo>
                    <a:cubicBezTo>
                      <a:pt x="304" y="16"/>
                      <a:pt x="289" y="16"/>
                      <a:pt x="289" y="16"/>
                    </a:cubicBezTo>
                    <a:cubicBezTo>
                      <a:pt x="271" y="16"/>
                      <a:pt x="261" y="27"/>
                      <a:pt x="261" y="27"/>
                    </a:cubicBezTo>
                    <a:cubicBezTo>
                      <a:pt x="251" y="39"/>
                      <a:pt x="251" y="60"/>
                      <a:pt x="251" y="60"/>
                    </a:cubicBezTo>
                    <a:cubicBezTo>
                      <a:pt x="251" y="81"/>
                      <a:pt x="262" y="93"/>
                      <a:pt x="262" y="93"/>
                    </a:cubicBezTo>
                    <a:cubicBezTo>
                      <a:pt x="273" y="105"/>
                      <a:pt x="292" y="105"/>
                      <a:pt x="292" y="105"/>
                    </a:cubicBezTo>
                    <a:cubicBezTo>
                      <a:pt x="309" y="105"/>
                      <a:pt x="326" y="96"/>
                      <a:pt x="326" y="96"/>
                    </a:cubicBezTo>
                    <a:lnTo>
                      <a:pt x="326" y="11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53" name="Freeform 447"/>
              <p:cNvSpPr>
                <a:spLocks noEditPoints="1"/>
              </p:cNvSpPr>
              <p:nvPr/>
            </p:nvSpPr>
            <p:spPr bwMode="auto">
              <a:xfrm>
                <a:off x="1627" y="1440"/>
                <a:ext cx="499" cy="51"/>
              </a:xfrm>
              <a:custGeom>
                <a:avLst/>
                <a:gdLst>
                  <a:gd name="T0" fmla="*/ 0 w 1408"/>
                  <a:gd name="T1" fmla="*/ 0 h 149"/>
                  <a:gd name="T2" fmla="*/ 0 w 1408"/>
                  <a:gd name="T3" fmla="*/ 0 h 149"/>
                  <a:gd name="T4" fmla="*/ 0 w 1408"/>
                  <a:gd name="T5" fmla="*/ 0 h 149"/>
                  <a:gd name="T6" fmla="*/ 0 w 1408"/>
                  <a:gd name="T7" fmla="*/ 0 h 149"/>
                  <a:gd name="T8" fmla="*/ 0 w 1408"/>
                  <a:gd name="T9" fmla="*/ 0 h 149"/>
                  <a:gd name="T10" fmla="*/ 0 w 1408"/>
                  <a:gd name="T11" fmla="*/ 0 h 149"/>
                  <a:gd name="T12" fmla="*/ 0 w 1408"/>
                  <a:gd name="T13" fmla="*/ 0 h 149"/>
                  <a:gd name="T14" fmla="*/ 0 w 1408"/>
                  <a:gd name="T15" fmla="*/ 0 h 149"/>
                  <a:gd name="T16" fmla="*/ 0 w 1408"/>
                  <a:gd name="T17" fmla="*/ 0 h 149"/>
                  <a:gd name="T18" fmla="*/ 0 w 1408"/>
                  <a:gd name="T19" fmla="*/ 0 h 149"/>
                  <a:gd name="T20" fmla="*/ 0 w 1408"/>
                  <a:gd name="T21" fmla="*/ 0 h 149"/>
                  <a:gd name="T22" fmla="*/ 0 w 1408"/>
                  <a:gd name="T23" fmla="*/ 0 h 149"/>
                  <a:gd name="T24" fmla="*/ 0 w 1408"/>
                  <a:gd name="T25" fmla="*/ 0 h 149"/>
                  <a:gd name="T26" fmla="*/ 0 w 1408"/>
                  <a:gd name="T27" fmla="*/ 0 h 149"/>
                  <a:gd name="T28" fmla="*/ 0 w 1408"/>
                  <a:gd name="T29" fmla="*/ 0 h 149"/>
                  <a:gd name="T30" fmla="*/ 0 w 1408"/>
                  <a:gd name="T31" fmla="*/ 0 h 149"/>
                  <a:gd name="T32" fmla="*/ 0 w 1408"/>
                  <a:gd name="T33" fmla="*/ 0 h 149"/>
                  <a:gd name="T34" fmla="*/ 0 w 1408"/>
                  <a:gd name="T35" fmla="*/ 0 h 149"/>
                  <a:gd name="T36" fmla="*/ 0 w 1408"/>
                  <a:gd name="T37" fmla="*/ 0 h 149"/>
                  <a:gd name="T38" fmla="*/ 0 w 1408"/>
                  <a:gd name="T39" fmla="*/ 0 h 149"/>
                  <a:gd name="T40" fmla="*/ 0 w 1408"/>
                  <a:gd name="T41" fmla="*/ 0 h 149"/>
                  <a:gd name="T42" fmla="*/ 0 w 1408"/>
                  <a:gd name="T43" fmla="*/ 0 h 149"/>
                  <a:gd name="T44" fmla="*/ 0 w 1408"/>
                  <a:gd name="T45" fmla="*/ 0 h 149"/>
                  <a:gd name="T46" fmla="*/ 0 w 1408"/>
                  <a:gd name="T47" fmla="*/ 0 h 149"/>
                  <a:gd name="T48" fmla="*/ 0 w 1408"/>
                  <a:gd name="T49" fmla="*/ 0 h 149"/>
                  <a:gd name="T50" fmla="*/ 0 w 1408"/>
                  <a:gd name="T51" fmla="*/ 0 h 149"/>
                  <a:gd name="T52" fmla="*/ 0 w 1408"/>
                  <a:gd name="T53" fmla="*/ 0 h 149"/>
                  <a:gd name="T54" fmla="*/ 0 w 1408"/>
                  <a:gd name="T55" fmla="*/ 0 h 149"/>
                  <a:gd name="T56" fmla="*/ 0 w 1408"/>
                  <a:gd name="T57" fmla="*/ 0 h 149"/>
                  <a:gd name="T58" fmla="*/ 0 w 1408"/>
                  <a:gd name="T59" fmla="*/ 0 h 149"/>
                  <a:gd name="T60" fmla="*/ 0 w 1408"/>
                  <a:gd name="T61" fmla="*/ 0 h 149"/>
                  <a:gd name="T62" fmla="*/ 0 w 1408"/>
                  <a:gd name="T63" fmla="*/ 0 h 149"/>
                  <a:gd name="T64" fmla="*/ 0 w 1408"/>
                  <a:gd name="T65" fmla="*/ 0 h 149"/>
                  <a:gd name="T66" fmla="*/ 0 w 1408"/>
                  <a:gd name="T67" fmla="*/ 0 h 149"/>
                  <a:gd name="T68" fmla="*/ 0 w 1408"/>
                  <a:gd name="T69" fmla="*/ 0 h 149"/>
                  <a:gd name="T70" fmla="*/ 0 w 1408"/>
                  <a:gd name="T71" fmla="*/ 0 h 149"/>
                  <a:gd name="T72" fmla="*/ 0 w 1408"/>
                  <a:gd name="T73" fmla="*/ 0 h 149"/>
                  <a:gd name="T74" fmla="*/ 0 w 1408"/>
                  <a:gd name="T75" fmla="*/ 0 h 149"/>
                  <a:gd name="T76" fmla="*/ 0 w 1408"/>
                  <a:gd name="T77" fmla="*/ 0 h 149"/>
                  <a:gd name="T78" fmla="*/ 0 w 1408"/>
                  <a:gd name="T79" fmla="*/ 0 h 149"/>
                  <a:gd name="T80" fmla="*/ 0 w 1408"/>
                  <a:gd name="T81" fmla="*/ 0 h 149"/>
                  <a:gd name="T82" fmla="*/ 0 w 1408"/>
                  <a:gd name="T83" fmla="*/ 0 h 149"/>
                  <a:gd name="T84" fmla="*/ 0 w 1408"/>
                  <a:gd name="T85" fmla="*/ 0 h 149"/>
                  <a:gd name="T86" fmla="*/ 0 w 1408"/>
                  <a:gd name="T87" fmla="*/ 0 h 149"/>
                  <a:gd name="T88" fmla="*/ 0 w 1408"/>
                  <a:gd name="T89" fmla="*/ 0 h 149"/>
                  <a:gd name="T90" fmla="*/ 0 w 1408"/>
                  <a:gd name="T91" fmla="*/ 0 h 149"/>
                  <a:gd name="T92" fmla="*/ 0 w 1408"/>
                  <a:gd name="T93" fmla="*/ 0 h 149"/>
                  <a:gd name="T94" fmla="*/ 0 w 1408"/>
                  <a:gd name="T95" fmla="*/ 0 h 149"/>
                  <a:gd name="T96" fmla="*/ 0 w 1408"/>
                  <a:gd name="T97" fmla="*/ 0 h 149"/>
                  <a:gd name="T98" fmla="*/ 0 w 1408"/>
                  <a:gd name="T99" fmla="*/ 0 h 149"/>
                  <a:gd name="T100" fmla="*/ 0 w 1408"/>
                  <a:gd name="T101" fmla="*/ 0 h 149"/>
                  <a:gd name="T102" fmla="*/ 0 w 1408"/>
                  <a:gd name="T103" fmla="*/ 0 h 149"/>
                  <a:gd name="T104" fmla="*/ 0 w 1408"/>
                  <a:gd name="T105" fmla="*/ 0 h 149"/>
                  <a:gd name="T106" fmla="*/ 0 w 1408"/>
                  <a:gd name="T107" fmla="*/ 0 h 149"/>
                  <a:gd name="T108" fmla="*/ 0 w 1408"/>
                  <a:gd name="T109" fmla="*/ 0 h 149"/>
                  <a:gd name="T110" fmla="*/ 0 w 1408"/>
                  <a:gd name="T111" fmla="*/ 0 h 14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08" h="149">
                    <a:moveTo>
                      <a:pt x="101" y="113"/>
                    </a:moveTo>
                    <a:lnTo>
                      <a:pt x="101" y="113"/>
                    </a:lnTo>
                    <a:cubicBezTo>
                      <a:pt x="84" y="121"/>
                      <a:pt x="61" y="121"/>
                      <a:pt x="61" y="121"/>
                    </a:cubicBezTo>
                    <a:cubicBezTo>
                      <a:pt x="32" y="121"/>
                      <a:pt x="16" y="105"/>
                      <a:pt x="16" y="105"/>
                    </a:cubicBezTo>
                    <a:cubicBezTo>
                      <a:pt x="0" y="89"/>
                      <a:pt x="0" y="60"/>
                      <a:pt x="0" y="60"/>
                    </a:cubicBezTo>
                    <a:cubicBezTo>
                      <a:pt x="0" y="31"/>
                      <a:pt x="16" y="15"/>
                      <a:pt x="16" y="15"/>
                    </a:cubicBezTo>
                    <a:cubicBezTo>
                      <a:pt x="32" y="0"/>
                      <a:pt x="62" y="0"/>
                      <a:pt x="62" y="0"/>
                    </a:cubicBezTo>
                    <a:cubicBezTo>
                      <a:pt x="81" y="0"/>
                      <a:pt x="100" y="4"/>
                      <a:pt x="100" y="4"/>
                    </a:cubicBezTo>
                    <a:lnTo>
                      <a:pt x="100" y="23"/>
                    </a:lnTo>
                    <a:cubicBezTo>
                      <a:pt x="78" y="15"/>
                      <a:pt x="64" y="15"/>
                      <a:pt x="64" y="15"/>
                    </a:cubicBezTo>
                    <a:cubicBezTo>
                      <a:pt x="46" y="15"/>
                      <a:pt x="36" y="27"/>
                      <a:pt x="36" y="27"/>
                    </a:cubicBezTo>
                    <a:cubicBezTo>
                      <a:pt x="26" y="39"/>
                      <a:pt x="26" y="60"/>
                      <a:pt x="26" y="60"/>
                    </a:cubicBezTo>
                    <a:cubicBezTo>
                      <a:pt x="26" y="81"/>
                      <a:pt x="37" y="93"/>
                      <a:pt x="37" y="93"/>
                    </a:cubicBezTo>
                    <a:cubicBezTo>
                      <a:pt x="47" y="104"/>
                      <a:pt x="66" y="104"/>
                      <a:pt x="66" y="104"/>
                    </a:cubicBezTo>
                    <a:cubicBezTo>
                      <a:pt x="83" y="104"/>
                      <a:pt x="101" y="96"/>
                      <a:pt x="101" y="96"/>
                    </a:cubicBezTo>
                    <a:lnTo>
                      <a:pt x="101" y="113"/>
                    </a:lnTo>
                    <a:close/>
                    <a:moveTo>
                      <a:pt x="122" y="118"/>
                    </a:moveTo>
                    <a:lnTo>
                      <a:pt x="122" y="118"/>
                    </a:lnTo>
                    <a:lnTo>
                      <a:pt x="122" y="2"/>
                    </a:lnTo>
                    <a:lnTo>
                      <a:pt x="171" y="2"/>
                    </a:lnTo>
                    <a:cubicBezTo>
                      <a:pt x="198" y="2"/>
                      <a:pt x="213" y="17"/>
                      <a:pt x="213" y="17"/>
                    </a:cubicBezTo>
                    <a:cubicBezTo>
                      <a:pt x="227" y="31"/>
                      <a:pt x="227" y="58"/>
                      <a:pt x="227" y="58"/>
                    </a:cubicBezTo>
                    <a:cubicBezTo>
                      <a:pt x="227" y="86"/>
                      <a:pt x="212" y="102"/>
                      <a:pt x="212" y="102"/>
                    </a:cubicBezTo>
                    <a:cubicBezTo>
                      <a:pt x="197" y="118"/>
                      <a:pt x="169" y="118"/>
                      <a:pt x="169" y="118"/>
                    </a:cubicBezTo>
                    <a:lnTo>
                      <a:pt x="122" y="118"/>
                    </a:lnTo>
                    <a:close/>
                    <a:moveTo>
                      <a:pt x="146" y="102"/>
                    </a:moveTo>
                    <a:lnTo>
                      <a:pt x="146" y="102"/>
                    </a:lnTo>
                    <a:lnTo>
                      <a:pt x="164" y="102"/>
                    </a:lnTo>
                    <a:cubicBezTo>
                      <a:pt x="183" y="102"/>
                      <a:pt x="192" y="91"/>
                      <a:pt x="192" y="91"/>
                    </a:cubicBezTo>
                    <a:cubicBezTo>
                      <a:pt x="201" y="81"/>
                      <a:pt x="201" y="59"/>
                      <a:pt x="201" y="59"/>
                    </a:cubicBezTo>
                    <a:cubicBezTo>
                      <a:pt x="201" y="43"/>
                      <a:pt x="194" y="32"/>
                      <a:pt x="194" y="32"/>
                    </a:cubicBezTo>
                    <a:cubicBezTo>
                      <a:pt x="189" y="24"/>
                      <a:pt x="181" y="21"/>
                      <a:pt x="181" y="21"/>
                    </a:cubicBezTo>
                    <a:cubicBezTo>
                      <a:pt x="174" y="18"/>
                      <a:pt x="160" y="18"/>
                      <a:pt x="160" y="18"/>
                    </a:cubicBezTo>
                    <a:lnTo>
                      <a:pt x="146" y="18"/>
                    </a:lnTo>
                    <a:lnTo>
                      <a:pt x="146" y="102"/>
                    </a:lnTo>
                    <a:close/>
                    <a:moveTo>
                      <a:pt x="257" y="118"/>
                    </a:moveTo>
                    <a:lnTo>
                      <a:pt x="257" y="118"/>
                    </a:lnTo>
                    <a:lnTo>
                      <a:pt x="257" y="105"/>
                    </a:lnTo>
                    <a:lnTo>
                      <a:pt x="280" y="105"/>
                    </a:lnTo>
                    <a:lnTo>
                      <a:pt x="280" y="19"/>
                    </a:lnTo>
                    <a:lnTo>
                      <a:pt x="257" y="25"/>
                    </a:lnTo>
                    <a:lnTo>
                      <a:pt x="257" y="11"/>
                    </a:lnTo>
                    <a:lnTo>
                      <a:pt x="303" y="0"/>
                    </a:lnTo>
                    <a:lnTo>
                      <a:pt x="303" y="105"/>
                    </a:lnTo>
                    <a:lnTo>
                      <a:pt x="326" y="105"/>
                    </a:lnTo>
                    <a:lnTo>
                      <a:pt x="326" y="118"/>
                    </a:lnTo>
                    <a:lnTo>
                      <a:pt x="257" y="118"/>
                    </a:lnTo>
                    <a:close/>
                    <a:moveTo>
                      <a:pt x="401" y="118"/>
                    </a:moveTo>
                    <a:lnTo>
                      <a:pt x="401" y="118"/>
                    </a:lnTo>
                    <a:lnTo>
                      <a:pt x="401" y="87"/>
                    </a:lnTo>
                    <a:lnTo>
                      <a:pt x="347" y="87"/>
                    </a:lnTo>
                    <a:lnTo>
                      <a:pt x="347" y="70"/>
                    </a:lnTo>
                    <a:lnTo>
                      <a:pt x="400" y="2"/>
                    </a:lnTo>
                    <a:lnTo>
                      <a:pt x="422" y="2"/>
                    </a:lnTo>
                    <a:lnTo>
                      <a:pt x="422" y="70"/>
                    </a:lnTo>
                    <a:lnTo>
                      <a:pt x="435" y="70"/>
                    </a:lnTo>
                    <a:lnTo>
                      <a:pt x="435" y="87"/>
                    </a:lnTo>
                    <a:lnTo>
                      <a:pt x="422" y="87"/>
                    </a:lnTo>
                    <a:lnTo>
                      <a:pt x="422" y="118"/>
                    </a:lnTo>
                    <a:lnTo>
                      <a:pt x="401" y="118"/>
                    </a:lnTo>
                    <a:close/>
                    <a:moveTo>
                      <a:pt x="366" y="70"/>
                    </a:moveTo>
                    <a:lnTo>
                      <a:pt x="366" y="70"/>
                    </a:lnTo>
                    <a:lnTo>
                      <a:pt x="402" y="70"/>
                    </a:lnTo>
                    <a:lnTo>
                      <a:pt x="402" y="25"/>
                    </a:lnTo>
                    <a:lnTo>
                      <a:pt x="366" y="70"/>
                    </a:lnTo>
                    <a:close/>
                    <a:moveTo>
                      <a:pt x="502" y="118"/>
                    </a:moveTo>
                    <a:lnTo>
                      <a:pt x="502" y="118"/>
                    </a:lnTo>
                    <a:lnTo>
                      <a:pt x="502" y="79"/>
                    </a:lnTo>
                    <a:lnTo>
                      <a:pt x="463" y="79"/>
                    </a:lnTo>
                    <a:lnTo>
                      <a:pt x="463" y="65"/>
                    </a:lnTo>
                    <a:lnTo>
                      <a:pt x="502" y="65"/>
                    </a:lnTo>
                    <a:lnTo>
                      <a:pt x="502" y="26"/>
                    </a:lnTo>
                    <a:lnTo>
                      <a:pt x="516" y="26"/>
                    </a:lnTo>
                    <a:lnTo>
                      <a:pt x="516" y="65"/>
                    </a:lnTo>
                    <a:lnTo>
                      <a:pt x="555" y="65"/>
                    </a:lnTo>
                    <a:lnTo>
                      <a:pt x="555" y="79"/>
                    </a:lnTo>
                    <a:lnTo>
                      <a:pt x="516" y="79"/>
                    </a:lnTo>
                    <a:lnTo>
                      <a:pt x="516" y="118"/>
                    </a:lnTo>
                    <a:lnTo>
                      <a:pt x="502" y="118"/>
                    </a:lnTo>
                    <a:close/>
                    <a:moveTo>
                      <a:pt x="640" y="118"/>
                    </a:moveTo>
                    <a:lnTo>
                      <a:pt x="640" y="118"/>
                    </a:lnTo>
                    <a:lnTo>
                      <a:pt x="640" y="2"/>
                    </a:lnTo>
                    <a:lnTo>
                      <a:pt x="672" y="2"/>
                    </a:lnTo>
                    <a:lnTo>
                      <a:pt x="700" y="84"/>
                    </a:lnTo>
                    <a:lnTo>
                      <a:pt x="728" y="2"/>
                    </a:lnTo>
                    <a:lnTo>
                      <a:pt x="756" y="2"/>
                    </a:lnTo>
                    <a:lnTo>
                      <a:pt x="756" y="118"/>
                    </a:lnTo>
                    <a:lnTo>
                      <a:pt x="734" y="118"/>
                    </a:lnTo>
                    <a:lnTo>
                      <a:pt x="734" y="31"/>
                    </a:lnTo>
                    <a:lnTo>
                      <a:pt x="706" y="110"/>
                    </a:lnTo>
                    <a:lnTo>
                      <a:pt x="687" y="110"/>
                    </a:lnTo>
                    <a:lnTo>
                      <a:pt x="659" y="30"/>
                    </a:lnTo>
                    <a:lnTo>
                      <a:pt x="659" y="118"/>
                    </a:lnTo>
                    <a:lnTo>
                      <a:pt x="640" y="118"/>
                    </a:lnTo>
                    <a:close/>
                    <a:moveTo>
                      <a:pt x="821" y="120"/>
                    </a:moveTo>
                    <a:lnTo>
                      <a:pt x="821" y="120"/>
                    </a:lnTo>
                    <a:cubicBezTo>
                      <a:pt x="801" y="120"/>
                      <a:pt x="789" y="108"/>
                      <a:pt x="789" y="108"/>
                    </a:cubicBezTo>
                    <a:cubicBezTo>
                      <a:pt x="778" y="96"/>
                      <a:pt x="778" y="75"/>
                      <a:pt x="778" y="75"/>
                    </a:cubicBezTo>
                    <a:cubicBezTo>
                      <a:pt x="778" y="54"/>
                      <a:pt x="790" y="42"/>
                      <a:pt x="790" y="42"/>
                    </a:cubicBezTo>
                    <a:cubicBezTo>
                      <a:pt x="801" y="30"/>
                      <a:pt x="822" y="30"/>
                      <a:pt x="822" y="30"/>
                    </a:cubicBezTo>
                    <a:cubicBezTo>
                      <a:pt x="843" y="30"/>
                      <a:pt x="854" y="42"/>
                      <a:pt x="854" y="42"/>
                    </a:cubicBezTo>
                    <a:cubicBezTo>
                      <a:pt x="866" y="54"/>
                      <a:pt x="866" y="75"/>
                      <a:pt x="866" y="75"/>
                    </a:cubicBezTo>
                    <a:cubicBezTo>
                      <a:pt x="866" y="96"/>
                      <a:pt x="854" y="108"/>
                      <a:pt x="854" y="108"/>
                    </a:cubicBezTo>
                    <a:cubicBezTo>
                      <a:pt x="842" y="120"/>
                      <a:pt x="821" y="120"/>
                      <a:pt x="821" y="120"/>
                    </a:cubicBezTo>
                    <a:close/>
                    <a:moveTo>
                      <a:pt x="822" y="106"/>
                    </a:moveTo>
                    <a:lnTo>
                      <a:pt x="822" y="106"/>
                    </a:lnTo>
                    <a:cubicBezTo>
                      <a:pt x="842" y="106"/>
                      <a:pt x="842" y="75"/>
                      <a:pt x="842" y="75"/>
                    </a:cubicBezTo>
                    <a:cubicBezTo>
                      <a:pt x="842" y="61"/>
                      <a:pt x="836" y="53"/>
                      <a:pt x="836" y="53"/>
                    </a:cubicBezTo>
                    <a:cubicBezTo>
                      <a:pt x="831" y="45"/>
                      <a:pt x="822" y="45"/>
                      <a:pt x="822" y="45"/>
                    </a:cubicBezTo>
                    <a:cubicBezTo>
                      <a:pt x="813" y="45"/>
                      <a:pt x="808" y="53"/>
                      <a:pt x="808" y="53"/>
                    </a:cubicBezTo>
                    <a:cubicBezTo>
                      <a:pt x="802" y="61"/>
                      <a:pt x="802" y="75"/>
                      <a:pt x="802" y="75"/>
                    </a:cubicBezTo>
                    <a:cubicBezTo>
                      <a:pt x="802" y="89"/>
                      <a:pt x="808" y="97"/>
                      <a:pt x="808" y="97"/>
                    </a:cubicBezTo>
                    <a:cubicBezTo>
                      <a:pt x="813" y="106"/>
                      <a:pt x="822" y="106"/>
                      <a:pt x="822" y="106"/>
                    </a:cubicBezTo>
                    <a:close/>
                    <a:moveTo>
                      <a:pt x="888" y="118"/>
                    </a:moveTo>
                    <a:lnTo>
                      <a:pt x="888" y="118"/>
                    </a:lnTo>
                    <a:lnTo>
                      <a:pt x="888" y="32"/>
                    </a:lnTo>
                    <a:lnTo>
                      <a:pt x="911" y="32"/>
                    </a:lnTo>
                    <a:lnTo>
                      <a:pt x="911" y="48"/>
                    </a:lnTo>
                    <a:cubicBezTo>
                      <a:pt x="922" y="30"/>
                      <a:pt x="940" y="30"/>
                      <a:pt x="940" y="30"/>
                    </a:cubicBezTo>
                    <a:cubicBezTo>
                      <a:pt x="952" y="30"/>
                      <a:pt x="958" y="38"/>
                      <a:pt x="958" y="38"/>
                    </a:cubicBezTo>
                    <a:cubicBezTo>
                      <a:pt x="965" y="45"/>
                      <a:pt x="965" y="57"/>
                      <a:pt x="965" y="57"/>
                    </a:cubicBezTo>
                    <a:lnTo>
                      <a:pt x="965" y="118"/>
                    </a:lnTo>
                    <a:lnTo>
                      <a:pt x="942" y="118"/>
                    </a:lnTo>
                    <a:lnTo>
                      <a:pt x="942" y="63"/>
                    </a:lnTo>
                    <a:cubicBezTo>
                      <a:pt x="942" y="49"/>
                      <a:pt x="932" y="49"/>
                      <a:pt x="932" y="49"/>
                    </a:cubicBezTo>
                    <a:cubicBezTo>
                      <a:pt x="921" y="49"/>
                      <a:pt x="911" y="64"/>
                      <a:pt x="911" y="64"/>
                    </a:cubicBezTo>
                    <a:lnTo>
                      <a:pt x="911" y="118"/>
                    </a:lnTo>
                    <a:lnTo>
                      <a:pt x="888" y="118"/>
                    </a:lnTo>
                    <a:close/>
                    <a:moveTo>
                      <a:pt x="1029" y="120"/>
                    </a:moveTo>
                    <a:lnTo>
                      <a:pt x="1029" y="120"/>
                    </a:lnTo>
                    <a:cubicBezTo>
                      <a:pt x="1009" y="120"/>
                      <a:pt x="997" y="108"/>
                      <a:pt x="997" y="108"/>
                    </a:cubicBezTo>
                    <a:cubicBezTo>
                      <a:pt x="985" y="96"/>
                      <a:pt x="985" y="75"/>
                      <a:pt x="985" y="75"/>
                    </a:cubicBezTo>
                    <a:cubicBezTo>
                      <a:pt x="985" y="54"/>
                      <a:pt x="997" y="42"/>
                      <a:pt x="997" y="42"/>
                    </a:cubicBezTo>
                    <a:cubicBezTo>
                      <a:pt x="1009" y="30"/>
                      <a:pt x="1029" y="30"/>
                      <a:pt x="1029" y="30"/>
                    </a:cubicBezTo>
                    <a:cubicBezTo>
                      <a:pt x="1050" y="30"/>
                      <a:pt x="1062" y="42"/>
                      <a:pt x="1062" y="42"/>
                    </a:cubicBezTo>
                    <a:cubicBezTo>
                      <a:pt x="1074" y="54"/>
                      <a:pt x="1074" y="75"/>
                      <a:pt x="1074" y="75"/>
                    </a:cubicBezTo>
                    <a:cubicBezTo>
                      <a:pt x="1074" y="96"/>
                      <a:pt x="1062" y="108"/>
                      <a:pt x="1062" y="108"/>
                    </a:cubicBezTo>
                    <a:cubicBezTo>
                      <a:pt x="1050" y="120"/>
                      <a:pt x="1029" y="120"/>
                      <a:pt x="1029" y="120"/>
                    </a:cubicBezTo>
                    <a:close/>
                    <a:moveTo>
                      <a:pt x="1029" y="106"/>
                    </a:moveTo>
                    <a:lnTo>
                      <a:pt x="1029" y="106"/>
                    </a:lnTo>
                    <a:cubicBezTo>
                      <a:pt x="1049" y="106"/>
                      <a:pt x="1049" y="75"/>
                      <a:pt x="1049" y="75"/>
                    </a:cubicBezTo>
                    <a:cubicBezTo>
                      <a:pt x="1049" y="61"/>
                      <a:pt x="1044" y="53"/>
                      <a:pt x="1044" y="53"/>
                    </a:cubicBezTo>
                    <a:cubicBezTo>
                      <a:pt x="1039" y="45"/>
                      <a:pt x="1029" y="45"/>
                      <a:pt x="1029" y="45"/>
                    </a:cubicBezTo>
                    <a:cubicBezTo>
                      <a:pt x="1020" y="45"/>
                      <a:pt x="1015" y="53"/>
                      <a:pt x="1015" y="53"/>
                    </a:cubicBezTo>
                    <a:cubicBezTo>
                      <a:pt x="1010" y="61"/>
                      <a:pt x="1010" y="75"/>
                      <a:pt x="1010" y="75"/>
                    </a:cubicBezTo>
                    <a:cubicBezTo>
                      <a:pt x="1010" y="89"/>
                      <a:pt x="1015" y="97"/>
                      <a:pt x="1015" y="97"/>
                    </a:cubicBezTo>
                    <a:cubicBezTo>
                      <a:pt x="1020" y="106"/>
                      <a:pt x="1029" y="106"/>
                      <a:pt x="1029" y="106"/>
                    </a:cubicBezTo>
                    <a:close/>
                    <a:moveTo>
                      <a:pt x="1158" y="116"/>
                    </a:moveTo>
                    <a:lnTo>
                      <a:pt x="1158" y="116"/>
                    </a:lnTo>
                    <a:cubicBezTo>
                      <a:pt x="1144" y="120"/>
                      <a:pt x="1132" y="120"/>
                      <a:pt x="1132" y="120"/>
                    </a:cubicBezTo>
                    <a:cubicBezTo>
                      <a:pt x="1111" y="120"/>
                      <a:pt x="1099" y="108"/>
                      <a:pt x="1099" y="108"/>
                    </a:cubicBezTo>
                    <a:cubicBezTo>
                      <a:pt x="1087" y="96"/>
                      <a:pt x="1087" y="75"/>
                      <a:pt x="1087" y="75"/>
                    </a:cubicBezTo>
                    <a:cubicBezTo>
                      <a:pt x="1087" y="54"/>
                      <a:pt x="1100" y="42"/>
                      <a:pt x="1100" y="42"/>
                    </a:cubicBezTo>
                    <a:cubicBezTo>
                      <a:pt x="1112" y="30"/>
                      <a:pt x="1134" y="30"/>
                      <a:pt x="1134" y="30"/>
                    </a:cubicBezTo>
                    <a:cubicBezTo>
                      <a:pt x="1144" y="30"/>
                      <a:pt x="1158" y="34"/>
                      <a:pt x="1158" y="34"/>
                    </a:cubicBezTo>
                    <a:lnTo>
                      <a:pt x="1158" y="50"/>
                    </a:lnTo>
                    <a:cubicBezTo>
                      <a:pt x="1143" y="46"/>
                      <a:pt x="1135" y="46"/>
                      <a:pt x="1135" y="46"/>
                    </a:cubicBezTo>
                    <a:cubicBezTo>
                      <a:pt x="1125" y="46"/>
                      <a:pt x="1118" y="54"/>
                      <a:pt x="1118" y="54"/>
                    </a:cubicBezTo>
                    <a:cubicBezTo>
                      <a:pt x="1112" y="62"/>
                      <a:pt x="1112" y="75"/>
                      <a:pt x="1112" y="75"/>
                    </a:cubicBezTo>
                    <a:cubicBezTo>
                      <a:pt x="1112" y="88"/>
                      <a:pt x="1119" y="97"/>
                      <a:pt x="1119" y="97"/>
                    </a:cubicBezTo>
                    <a:cubicBezTo>
                      <a:pt x="1126" y="105"/>
                      <a:pt x="1137" y="105"/>
                      <a:pt x="1137" y="105"/>
                    </a:cubicBezTo>
                    <a:cubicBezTo>
                      <a:pt x="1147" y="105"/>
                      <a:pt x="1158" y="100"/>
                      <a:pt x="1158" y="100"/>
                    </a:cubicBezTo>
                    <a:lnTo>
                      <a:pt x="1158" y="116"/>
                    </a:lnTo>
                    <a:close/>
                    <a:moveTo>
                      <a:pt x="1181" y="149"/>
                    </a:moveTo>
                    <a:lnTo>
                      <a:pt x="1181" y="149"/>
                    </a:lnTo>
                    <a:lnTo>
                      <a:pt x="1200" y="118"/>
                    </a:lnTo>
                    <a:lnTo>
                      <a:pt x="1168" y="32"/>
                    </a:lnTo>
                    <a:lnTo>
                      <a:pt x="1193" y="32"/>
                    </a:lnTo>
                    <a:lnTo>
                      <a:pt x="1214" y="90"/>
                    </a:lnTo>
                    <a:lnTo>
                      <a:pt x="1240" y="32"/>
                    </a:lnTo>
                    <a:lnTo>
                      <a:pt x="1257" y="32"/>
                    </a:lnTo>
                    <a:lnTo>
                      <a:pt x="1204" y="149"/>
                    </a:lnTo>
                    <a:lnTo>
                      <a:pt x="1181" y="149"/>
                    </a:lnTo>
                    <a:close/>
                    <a:moveTo>
                      <a:pt x="1318" y="118"/>
                    </a:moveTo>
                    <a:lnTo>
                      <a:pt x="1318" y="118"/>
                    </a:lnTo>
                    <a:cubicBezTo>
                      <a:pt x="1310" y="120"/>
                      <a:pt x="1305" y="120"/>
                      <a:pt x="1305" y="120"/>
                    </a:cubicBezTo>
                    <a:cubicBezTo>
                      <a:pt x="1275" y="120"/>
                      <a:pt x="1275" y="92"/>
                      <a:pt x="1275" y="92"/>
                    </a:cubicBezTo>
                    <a:lnTo>
                      <a:pt x="1275" y="47"/>
                    </a:lnTo>
                    <a:lnTo>
                      <a:pt x="1265" y="47"/>
                    </a:lnTo>
                    <a:lnTo>
                      <a:pt x="1265" y="32"/>
                    </a:lnTo>
                    <a:lnTo>
                      <a:pt x="1275" y="32"/>
                    </a:lnTo>
                    <a:lnTo>
                      <a:pt x="1275" y="18"/>
                    </a:lnTo>
                    <a:lnTo>
                      <a:pt x="1298" y="15"/>
                    </a:lnTo>
                    <a:lnTo>
                      <a:pt x="1298" y="32"/>
                    </a:lnTo>
                    <a:lnTo>
                      <a:pt x="1316" y="32"/>
                    </a:lnTo>
                    <a:lnTo>
                      <a:pt x="1316" y="47"/>
                    </a:lnTo>
                    <a:lnTo>
                      <a:pt x="1298" y="47"/>
                    </a:lnTo>
                    <a:lnTo>
                      <a:pt x="1298" y="89"/>
                    </a:lnTo>
                    <a:cubicBezTo>
                      <a:pt x="1298" y="105"/>
                      <a:pt x="1311" y="105"/>
                      <a:pt x="1311" y="105"/>
                    </a:cubicBezTo>
                    <a:cubicBezTo>
                      <a:pt x="1314" y="105"/>
                      <a:pt x="1318" y="104"/>
                      <a:pt x="1318" y="104"/>
                    </a:cubicBezTo>
                    <a:lnTo>
                      <a:pt x="1318" y="118"/>
                    </a:lnTo>
                    <a:close/>
                    <a:moveTo>
                      <a:pt x="1408" y="115"/>
                    </a:moveTo>
                    <a:lnTo>
                      <a:pt x="1408" y="115"/>
                    </a:lnTo>
                    <a:cubicBezTo>
                      <a:pt x="1392" y="120"/>
                      <a:pt x="1377" y="120"/>
                      <a:pt x="1377" y="120"/>
                    </a:cubicBezTo>
                    <a:cubicBezTo>
                      <a:pt x="1356" y="120"/>
                      <a:pt x="1343" y="108"/>
                      <a:pt x="1343" y="108"/>
                    </a:cubicBezTo>
                    <a:cubicBezTo>
                      <a:pt x="1331" y="96"/>
                      <a:pt x="1331" y="75"/>
                      <a:pt x="1331" y="75"/>
                    </a:cubicBezTo>
                    <a:cubicBezTo>
                      <a:pt x="1331" y="55"/>
                      <a:pt x="1342" y="43"/>
                      <a:pt x="1342" y="43"/>
                    </a:cubicBezTo>
                    <a:cubicBezTo>
                      <a:pt x="1354" y="30"/>
                      <a:pt x="1372" y="30"/>
                      <a:pt x="1372" y="30"/>
                    </a:cubicBezTo>
                    <a:cubicBezTo>
                      <a:pt x="1391" y="30"/>
                      <a:pt x="1400" y="42"/>
                      <a:pt x="1400" y="42"/>
                    </a:cubicBezTo>
                    <a:cubicBezTo>
                      <a:pt x="1408" y="54"/>
                      <a:pt x="1408" y="80"/>
                      <a:pt x="1408" y="80"/>
                    </a:cubicBezTo>
                    <a:lnTo>
                      <a:pt x="1355" y="80"/>
                    </a:lnTo>
                    <a:cubicBezTo>
                      <a:pt x="1358" y="104"/>
                      <a:pt x="1382" y="104"/>
                      <a:pt x="1382" y="104"/>
                    </a:cubicBezTo>
                    <a:cubicBezTo>
                      <a:pt x="1394" y="104"/>
                      <a:pt x="1408" y="99"/>
                      <a:pt x="1408" y="99"/>
                    </a:cubicBezTo>
                    <a:lnTo>
                      <a:pt x="1408" y="115"/>
                    </a:lnTo>
                    <a:close/>
                    <a:moveTo>
                      <a:pt x="1355" y="67"/>
                    </a:moveTo>
                    <a:lnTo>
                      <a:pt x="1355" y="67"/>
                    </a:lnTo>
                    <a:lnTo>
                      <a:pt x="1386" y="67"/>
                    </a:lnTo>
                    <a:cubicBezTo>
                      <a:pt x="1386" y="45"/>
                      <a:pt x="1372" y="45"/>
                      <a:pt x="1372" y="45"/>
                    </a:cubicBezTo>
                    <a:cubicBezTo>
                      <a:pt x="1357" y="45"/>
                      <a:pt x="1355" y="67"/>
                      <a:pt x="1355" y="67"/>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54" name="Freeform 448"/>
              <p:cNvSpPr>
                <a:spLocks noEditPoints="1"/>
              </p:cNvSpPr>
              <p:nvPr/>
            </p:nvSpPr>
            <p:spPr bwMode="auto">
              <a:xfrm>
                <a:off x="1587" y="1887"/>
                <a:ext cx="557" cy="52"/>
              </a:xfrm>
              <a:custGeom>
                <a:avLst/>
                <a:gdLst>
                  <a:gd name="T0" fmla="*/ 0 w 1574"/>
                  <a:gd name="T1" fmla="*/ 0 h 154"/>
                  <a:gd name="T2" fmla="*/ 0 w 1574"/>
                  <a:gd name="T3" fmla="*/ 0 h 154"/>
                  <a:gd name="T4" fmla="*/ 0 w 1574"/>
                  <a:gd name="T5" fmla="*/ 0 h 154"/>
                  <a:gd name="T6" fmla="*/ 0 w 1574"/>
                  <a:gd name="T7" fmla="*/ 0 h 154"/>
                  <a:gd name="T8" fmla="*/ 0 w 1574"/>
                  <a:gd name="T9" fmla="*/ 0 h 154"/>
                  <a:gd name="T10" fmla="*/ 0 w 1574"/>
                  <a:gd name="T11" fmla="*/ 0 h 154"/>
                  <a:gd name="T12" fmla="*/ 0 w 1574"/>
                  <a:gd name="T13" fmla="*/ 0 h 154"/>
                  <a:gd name="T14" fmla="*/ 0 w 1574"/>
                  <a:gd name="T15" fmla="*/ 0 h 154"/>
                  <a:gd name="T16" fmla="*/ 0 w 1574"/>
                  <a:gd name="T17" fmla="*/ 0 h 154"/>
                  <a:gd name="T18" fmla="*/ 0 w 1574"/>
                  <a:gd name="T19" fmla="*/ 0 h 154"/>
                  <a:gd name="T20" fmla="*/ 0 w 1574"/>
                  <a:gd name="T21" fmla="*/ 0 h 154"/>
                  <a:gd name="T22" fmla="*/ 0 w 1574"/>
                  <a:gd name="T23" fmla="*/ 0 h 154"/>
                  <a:gd name="T24" fmla="*/ 0 w 1574"/>
                  <a:gd name="T25" fmla="*/ 0 h 154"/>
                  <a:gd name="T26" fmla="*/ 0 w 1574"/>
                  <a:gd name="T27" fmla="*/ 0 h 154"/>
                  <a:gd name="T28" fmla="*/ 0 w 1574"/>
                  <a:gd name="T29" fmla="*/ 0 h 154"/>
                  <a:gd name="T30" fmla="*/ 0 w 1574"/>
                  <a:gd name="T31" fmla="*/ 0 h 154"/>
                  <a:gd name="T32" fmla="*/ 0 w 1574"/>
                  <a:gd name="T33" fmla="*/ 0 h 154"/>
                  <a:gd name="T34" fmla="*/ 0 w 1574"/>
                  <a:gd name="T35" fmla="*/ 0 h 154"/>
                  <a:gd name="T36" fmla="*/ 0 w 1574"/>
                  <a:gd name="T37" fmla="*/ 0 h 154"/>
                  <a:gd name="T38" fmla="*/ 0 w 1574"/>
                  <a:gd name="T39" fmla="*/ 0 h 154"/>
                  <a:gd name="T40" fmla="*/ 0 w 1574"/>
                  <a:gd name="T41" fmla="*/ 0 h 154"/>
                  <a:gd name="T42" fmla="*/ 0 w 1574"/>
                  <a:gd name="T43" fmla="*/ 0 h 154"/>
                  <a:gd name="T44" fmla="*/ 0 w 1574"/>
                  <a:gd name="T45" fmla="*/ 0 h 154"/>
                  <a:gd name="T46" fmla="*/ 0 w 1574"/>
                  <a:gd name="T47" fmla="*/ 0 h 154"/>
                  <a:gd name="T48" fmla="*/ 0 w 1574"/>
                  <a:gd name="T49" fmla="*/ 0 h 154"/>
                  <a:gd name="T50" fmla="*/ 0 w 1574"/>
                  <a:gd name="T51" fmla="*/ 0 h 154"/>
                  <a:gd name="T52" fmla="*/ 0 w 1574"/>
                  <a:gd name="T53" fmla="*/ 0 h 154"/>
                  <a:gd name="T54" fmla="*/ 0 w 1574"/>
                  <a:gd name="T55" fmla="*/ 0 h 154"/>
                  <a:gd name="T56" fmla="*/ 0 w 1574"/>
                  <a:gd name="T57" fmla="*/ 0 h 154"/>
                  <a:gd name="T58" fmla="*/ 0 w 1574"/>
                  <a:gd name="T59" fmla="*/ 0 h 154"/>
                  <a:gd name="T60" fmla="*/ 0 w 1574"/>
                  <a:gd name="T61" fmla="*/ 0 h 154"/>
                  <a:gd name="T62" fmla="*/ 0 w 1574"/>
                  <a:gd name="T63" fmla="*/ 0 h 154"/>
                  <a:gd name="T64" fmla="*/ 0 w 1574"/>
                  <a:gd name="T65" fmla="*/ 0 h 154"/>
                  <a:gd name="T66" fmla="*/ 0 w 1574"/>
                  <a:gd name="T67" fmla="*/ 0 h 154"/>
                  <a:gd name="T68" fmla="*/ 0 w 1574"/>
                  <a:gd name="T69" fmla="*/ 0 h 154"/>
                  <a:gd name="T70" fmla="*/ 0 w 1574"/>
                  <a:gd name="T71" fmla="*/ 0 h 154"/>
                  <a:gd name="T72" fmla="*/ 0 w 1574"/>
                  <a:gd name="T73" fmla="*/ 0 h 154"/>
                  <a:gd name="T74" fmla="*/ 0 w 1574"/>
                  <a:gd name="T75" fmla="*/ 0 h 154"/>
                  <a:gd name="T76" fmla="*/ 0 w 1574"/>
                  <a:gd name="T77" fmla="*/ 0 h 154"/>
                  <a:gd name="T78" fmla="*/ 0 w 1574"/>
                  <a:gd name="T79" fmla="*/ 0 h 154"/>
                  <a:gd name="T80" fmla="*/ 0 w 1574"/>
                  <a:gd name="T81" fmla="*/ 0 h 154"/>
                  <a:gd name="T82" fmla="*/ 0 w 1574"/>
                  <a:gd name="T83" fmla="*/ 0 h 154"/>
                  <a:gd name="T84" fmla="*/ 0 w 1574"/>
                  <a:gd name="T85" fmla="*/ 0 h 154"/>
                  <a:gd name="T86" fmla="*/ 0 w 1574"/>
                  <a:gd name="T87" fmla="*/ 0 h 154"/>
                  <a:gd name="T88" fmla="*/ 0 w 1574"/>
                  <a:gd name="T89" fmla="*/ 0 h 154"/>
                  <a:gd name="T90" fmla="*/ 0 w 1574"/>
                  <a:gd name="T91" fmla="*/ 0 h 154"/>
                  <a:gd name="T92" fmla="*/ 0 w 1574"/>
                  <a:gd name="T93" fmla="*/ 0 h 154"/>
                  <a:gd name="T94" fmla="*/ 0 w 1574"/>
                  <a:gd name="T95" fmla="*/ 0 h 154"/>
                  <a:gd name="T96" fmla="*/ 0 w 1574"/>
                  <a:gd name="T97" fmla="*/ 0 h 154"/>
                  <a:gd name="T98" fmla="*/ 0 w 1574"/>
                  <a:gd name="T99" fmla="*/ 0 h 154"/>
                  <a:gd name="T100" fmla="*/ 0 w 1574"/>
                  <a:gd name="T101" fmla="*/ 0 h 1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574" h="154">
                    <a:moveTo>
                      <a:pt x="101" y="119"/>
                    </a:moveTo>
                    <a:lnTo>
                      <a:pt x="101" y="119"/>
                    </a:lnTo>
                    <a:cubicBezTo>
                      <a:pt x="84" y="127"/>
                      <a:pt x="61" y="127"/>
                      <a:pt x="61" y="127"/>
                    </a:cubicBezTo>
                    <a:cubicBezTo>
                      <a:pt x="32" y="127"/>
                      <a:pt x="16" y="110"/>
                      <a:pt x="16" y="110"/>
                    </a:cubicBezTo>
                    <a:cubicBezTo>
                      <a:pt x="0" y="94"/>
                      <a:pt x="0" y="66"/>
                      <a:pt x="0" y="66"/>
                    </a:cubicBezTo>
                    <a:cubicBezTo>
                      <a:pt x="0" y="37"/>
                      <a:pt x="16" y="21"/>
                      <a:pt x="16" y="21"/>
                    </a:cubicBezTo>
                    <a:cubicBezTo>
                      <a:pt x="32" y="5"/>
                      <a:pt x="62" y="5"/>
                      <a:pt x="62" y="5"/>
                    </a:cubicBezTo>
                    <a:cubicBezTo>
                      <a:pt x="81" y="5"/>
                      <a:pt x="100" y="10"/>
                      <a:pt x="100" y="10"/>
                    </a:cubicBezTo>
                    <a:lnTo>
                      <a:pt x="100" y="28"/>
                    </a:lnTo>
                    <a:cubicBezTo>
                      <a:pt x="78" y="21"/>
                      <a:pt x="64" y="21"/>
                      <a:pt x="64" y="21"/>
                    </a:cubicBezTo>
                    <a:cubicBezTo>
                      <a:pt x="46" y="21"/>
                      <a:pt x="36" y="33"/>
                      <a:pt x="36" y="33"/>
                    </a:cubicBezTo>
                    <a:cubicBezTo>
                      <a:pt x="26" y="44"/>
                      <a:pt x="26" y="65"/>
                      <a:pt x="26" y="65"/>
                    </a:cubicBezTo>
                    <a:cubicBezTo>
                      <a:pt x="26" y="86"/>
                      <a:pt x="37" y="98"/>
                      <a:pt x="37" y="98"/>
                    </a:cubicBezTo>
                    <a:cubicBezTo>
                      <a:pt x="47" y="110"/>
                      <a:pt x="66" y="110"/>
                      <a:pt x="66" y="110"/>
                    </a:cubicBezTo>
                    <a:cubicBezTo>
                      <a:pt x="83" y="110"/>
                      <a:pt x="101" y="101"/>
                      <a:pt x="101" y="101"/>
                    </a:cubicBezTo>
                    <a:lnTo>
                      <a:pt x="101" y="119"/>
                    </a:lnTo>
                    <a:close/>
                    <a:moveTo>
                      <a:pt x="122" y="124"/>
                    </a:moveTo>
                    <a:lnTo>
                      <a:pt x="122" y="124"/>
                    </a:lnTo>
                    <a:lnTo>
                      <a:pt x="122" y="8"/>
                    </a:lnTo>
                    <a:lnTo>
                      <a:pt x="172" y="8"/>
                    </a:lnTo>
                    <a:cubicBezTo>
                      <a:pt x="198" y="8"/>
                      <a:pt x="213" y="22"/>
                      <a:pt x="213" y="22"/>
                    </a:cubicBezTo>
                    <a:cubicBezTo>
                      <a:pt x="227" y="36"/>
                      <a:pt x="227" y="63"/>
                      <a:pt x="227" y="63"/>
                    </a:cubicBezTo>
                    <a:cubicBezTo>
                      <a:pt x="227" y="92"/>
                      <a:pt x="212" y="108"/>
                      <a:pt x="212" y="108"/>
                    </a:cubicBezTo>
                    <a:cubicBezTo>
                      <a:pt x="197" y="124"/>
                      <a:pt x="169" y="124"/>
                      <a:pt x="169" y="124"/>
                    </a:cubicBezTo>
                    <a:lnTo>
                      <a:pt x="122" y="124"/>
                    </a:lnTo>
                    <a:close/>
                    <a:moveTo>
                      <a:pt x="146" y="107"/>
                    </a:moveTo>
                    <a:lnTo>
                      <a:pt x="146" y="107"/>
                    </a:lnTo>
                    <a:lnTo>
                      <a:pt x="164" y="107"/>
                    </a:lnTo>
                    <a:cubicBezTo>
                      <a:pt x="183" y="107"/>
                      <a:pt x="192" y="97"/>
                      <a:pt x="192" y="97"/>
                    </a:cubicBezTo>
                    <a:cubicBezTo>
                      <a:pt x="201" y="86"/>
                      <a:pt x="201" y="65"/>
                      <a:pt x="201" y="65"/>
                    </a:cubicBezTo>
                    <a:cubicBezTo>
                      <a:pt x="201" y="48"/>
                      <a:pt x="194" y="37"/>
                      <a:pt x="194" y="37"/>
                    </a:cubicBezTo>
                    <a:cubicBezTo>
                      <a:pt x="189" y="30"/>
                      <a:pt x="182" y="27"/>
                      <a:pt x="182" y="27"/>
                    </a:cubicBezTo>
                    <a:cubicBezTo>
                      <a:pt x="174" y="24"/>
                      <a:pt x="160" y="24"/>
                      <a:pt x="160" y="24"/>
                    </a:cubicBezTo>
                    <a:lnTo>
                      <a:pt x="146" y="24"/>
                    </a:lnTo>
                    <a:lnTo>
                      <a:pt x="146" y="107"/>
                    </a:lnTo>
                    <a:close/>
                    <a:moveTo>
                      <a:pt x="257" y="124"/>
                    </a:moveTo>
                    <a:lnTo>
                      <a:pt x="257" y="124"/>
                    </a:lnTo>
                    <a:lnTo>
                      <a:pt x="257" y="110"/>
                    </a:lnTo>
                    <a:lnTo>
                      <a:pt x="280" y="110"/>
                    </a:lnTo>
                    <a:lnTo>
                      <a:pt x="280" y="25"/>
                    </a:lnTo>
                    <a:lnTo>
                      <a:pt x="257" y="31"/>
                    </a:lnTo>
                    <a:lnTo>
                      <a:pt x="257" y="17"/>
                    </a:lnTo>
                    <a:lnTo>
                      <a:pt x="303" y="5"/>
                    </a:lnTo>
                    <a:lnTo>
                      <a:pt x="303" y="110"/>
                    </a:lnTo>
                    <a:lnTo>
                      <a:pt x="326" y="110"/>
                    </a:lnTo>
                    <a:lnTo>
                      <a:pt x="326" y="124"/>
                    </a:lnTo>
                    <a:lnTo>
                      <a:pt x="257" y="124"/>
                    </a:lnTo>
                    <a:close/>
                    <a:moveTo>
                      <a:pt x="401" y="124"/>
                    </a:moveTo>
                    <a:lnTo>
                      <a:pt x="401" y="124"/>
                    </a:lnTo>
                    <a:lnTo>
                      <a:pt x="401" y="93"/>
                    </a:lnTo>
                    <a:lnTo>
                      <a:pt x="347" y="93"/>
                    </a:lnTo>
                    <a:lnTo>
                      <a:pt x="347" y="75"/>
                    </a:lnTo>
                    <a:lnTo>
                      <a:pt x="400" y="8"/>
                    </a:lnTo>
                    <a:lnTo>
                      <a:pt x="422" y="8"/>
                    </a:lnTo>
                    <a:lnTo>
                      <a:pt x="422" y="75"/>
                    </a:lnTo>
                    <a:lnTo>
                      <a:pt x="435" y="75"/>
                    </a:lnTo>
                    <a:lnTo>
                      <a:pt x="435" y="93"/>
                    </a:lnTo>
                    <a:lnTo>
                      <a:pt x="422" y="93"/>
                    </a:lnTo>
                    <a:lnTo>
                      <a:pt x="422" y="124"/>
                    </a:lnTo>
                    <a:lnTo>
                      <a:pt x="401" y="124"/>
                    </a:lnTo>
                    <a:close/>
                    <a:moveTo>
                      <a:pt x="366" y="75"/>
                    </a:moveTo>
                    <a:lnTo>
                      <a:pt x="366" y="75"/>
                    </a:lnTo>
                    <a:lnTo>
                      <a:pt x="402" y="75"/>
                    </a:lnTo>
                    <a:lnTo>
                      <a:pt x="402" y="30"/>
                    </a:lnTo>
                    <a:lnTo>
                      <a:pt x="366" y="75"/>
                    </a:lnTo>
                    <a:close/>
                    <a:moveTo>
                      <a:pt x="460" y="124"/>
                    </a:moveTo>
                    <a:lnTo>
                      <a:pt x="460" y="124"/>
                    </a:lnTo>
                    <a:lnTo>
                      <a:pt x="460" y="0"/>
                    </a:lnTo>
                    <a:lnTo>
                      <a:pt x="483" y="0"/>
                    </a:lnTo>
                    <a:lnTo>
                      <a:pt x="483" y="124"/>
                    </a:lnTo>
                    <a:lnTo>
                      <a:pt x="460" y="124"/>
                    </a:lnTo>
                    <a:close/>
                    <a:moveTo>
                      <a:pt x="548" y="126"/>
                    </a:moveTo>
                    <a:lnTo>
                      <a:pt x="548" y="126"/>
                    </a:lnTo>
                    <a:cubicBezTo>
                      <a:pt x="528" y="126"/>
                      <a:pt x="516" y="113"/>
                      <a:pt x="516" y="113"/>
                    </a:cubicBezTo>
                    <a:cubicBezTo>
                      <a:pt x="504" y="101"/>
                      <a:pt x="504" y="81"/>
                      <a:pt x="504" y="81"/>
                    </a:cubicBezTo>
                    <a:cubicBezTo>
                      <a:pt x="504" y="60"/>
                      <a:pt x="516" y="48"/>
                      <a:pt x="516" y="48"/>
                    </a:cubicBezTo>
                    <a:cubicBezTo>
                      <a:pt x="528" y="36"/>
                      <a:pt x="549" y="36"/>
                      <a:pt x="549" y="36"/>
                    </a:cubicBezTo>
                    <a:cubicBezTo>
                      <a:pt x="569" y="36"/>
                      <a:pt x="581" y="48"/>
                      <a:pt x="581" y="48"/>
                    </a:cubicBezTo>
                    <a:cubicBezTo>
                      <a:pt x="593" y="60"/>
                      <a:pt x="593" y="81"/>
                      <a:pt x="593" y="81"/>
                    </a:cubicBezTo>
                    <a:cubicBezTo>
                      <a:pt x="593" y="102"/>
                      <a:pt x="581" y="114"/>
                      <a:pt x="581" y="114"/>
                    </a:cubicBezTo>
                    <a:cubicBezTo>
                      <a:pt x="569" y="126"/>
                      <a:pt x="548" y="126"/>
                      <a:pt x="548" y="126"/>
                    </a:cubicBezTo>
                    <a:close/>
                    <a:moveTo>
                      <a:pt x="549" y="111"/>
                    </a:moveTo>
                    <a:lnTo>
                      <a:pt x="549" y="111"/>
                    </a:lnTo>
                    <a:cubicBezTo>
                      <a:pt x="568" y="111"/>
                      <a:pt x="568" y="81"/>
                      <a:pt x="568" y="81"/>
                    </a:cubicBezTo>
                    <a:cubicBezTo>
                      <a:pt x="568" y="67"/>
                      <a:pt x="563" y="58"/>
                      <a:pt x="563" y="58"/>
                    </a:cubicBezTo>
                    <a:cubicBezTo>
                      <a:pt x="558" y="50"/>
                      <a:pt x="549" y="50"/>
                      <a:pt x="549" y="50"/>
                    </a:cubicBezTo>
                    <a:cubicBezTo>
                      <a:pt x="539" y="50"/>
                      <a:pt x="534" y="58"/>
                      <a:pt x="534" y="58"/>
                    </a:cubicBezTo>
                    <a:cubicBezTo>
                      <a:pt x="529" y="67"/>
                      <a:pt x="529" y="81"/>
                      <a:pt x="529" y="81"/>
                    </a:cubicBezTo>
                    <a:cubicBezTo>
                      <a:pt x="529" y="95"/>
                      <a:pt x="534" y="103"/>
                      <a:pt x="534" y="103"/>
                    </a:cubicBezTo>
                    <a:cubicBezTo>
                      <a:pt x="539" y="111"/>
                      <a:pt x="549" y="111"/>
                      <a:pt x="549" y="111"/>
                    </a:cubicBezTo>
                    <a:close/>
                    <a:moveTo>
                      <a:pt x="630" y="124"/>
                    </a:moveTo>
                    <a:lnTo>
                      <a:pt x="630" y="124"/>
                    </a:lnTo>
                    <a:lnTo>
                      <a:pt x="606" y="38"/>
                    </a:lnTo>
                    <a:lnTo>
                      <a:pt x="627" y="38"/>
                    </a:lnTo>
                    <a:lnTo>
                      <a:pt x="644" y="98"/>
                    </a:lnTo>
                    <a:lnTo>
                      <a:pt x="662" y="38"/>
                    </a:lnTo>
                    <a:lnTo>
                      <a:pt x="682" y="38"/>
                    </a:lnTo>
                    <a:lnTo>
                      <a:pt x="698" y="98"/>
                    </a:lnTo>
                    <a:lnTo>
                      <a:pt x="716" y="38"/>
                    </a:lnTo>
                    <a:lnTo>
                      <a:pt x="733" y="38"/>
                    </a:lnTo>
                    <a:lnTo>
                      <a:pt x="707" y="124"/>
                    </a:lnTo>
                    <a:lnTo>
                      <a:pt x="685" y="124"/>
                    </a:lnTo>
                    <a:lnTo>
                      <a:pt x="669" y="65"/>
                    </a:lnTo>
                    <a:lnTo>
                      <a:pt x="652" y="124"/>
                    </a:lnTo>
                    <a:lnTo>
                      <a:pt x="630" y="124"/>
                    </a:lnTo>
                    <a:close/>
                    <a:moveTo>
                      <a:pt x="805" y="124"/>
                    </a:moveTo>
                    <a:lnTo>
                      <a:pt x="805" y="124"/>
                    </a:lnTo>
                    <a:lnTo>
                      <a:pt x="805" y="8"/>
                    </a:lnTo>
                    <a:lnTo>
                      <a:pt x="837" y="8"/>
                    </a:lnTo>
                    <a:lnTo>
                      <a:pt x="865" y="89"/>
                    </a:lnTo>
                    <a:lnTo>
                      <a:pt x="894" y="8"/>
                    </a:lnTo>
                    <a:lnTo>
                      <a:pt x="922" y="8"/>
                    </a:lnTo>
                    <a:lnTo>
                      <a:pt x="922" y="124"/>
                    </a:lnTo>
                    <a:lnTo>
                      <a:pt x="899" y="124"/>
                    </a:lnTo>
                    <a:lnTo>
                      <a:pt x="899" y="36"/>
                    </a:lnTo>
                    <a:lnTo>
                      <a:pt x="871" y="116"/>
                    </a:lnTo>
                    <a:lnTo>
                      <a:pt x="852" y="116"/>
                    </a:lnTo>
                    <a:lnTo>
                      <a:pt x="824" y="35"/>
                    </a:lnTo>
                    <a:lnTo>
                      <a:pt x="824" y="124"/>
                    </a:lnTo>
                    <a:lnTo>
                      <a:pt x="805" y="124"/>
                    </a:lnTo>
                    <a:close/>
                    <a:moveTo>
                      <a:pt x="987" y="126"/>
                    </a:moveTo>
                    <a:lnTo>
                      <a:pt x="987" y="126"/>
                    </a:lnTo>
                    <a:cubicBezTo>
                      <a:pt x="967" y="126"/>
                      <a:pt x="955" y="113"/>
                      <a:pt x="955" y="113"/>
                    </a:cubicBezTo>
                    <a:cubicBezTo>
                      <a:pt x="943" y="101"/>
                      <a:pt x="943" y="81"/>
                      <a:pt x="943" y="81"/>
                    </a:cubicBezTo>
                    <a:cubicBezTo>
                      <a:pt x="943" y="60"/>
                      <a:pt x="955" y="48"/>
                      <a:pt x="955" y="48"/>
                    </a:cubicBezTo>
                    <a:cubicBezTo>
                      <a:pt x="967" y="36"/>
                      <a:pt x="987" y="36"/>
                      <a:pt x="987" y="36"/>
                    </a:cubicBezTo>
                    <a:cubicBezTo>
                      <a:pt x="1008" y="36"/>
                      <a:pt x="1020" y="48"/>
                      <a:pt x="1020" y="48"/>
                    </a:cubicBezTo>
                    <a:cubicBezTo>
                      <a:pt x="1032" y="60"/>
                      <a:pt x="1032" y="81"/>
                      <a:pt x="1032" y="81"/>
                    </a:cubicBezTo>
                    <a:cubicBezTo>
                      <a:pt x="1032" y="102"/>
                      <a:pt x="1020" y="114"/>
                      <a:pt x="1020" y="114"/>
                    </a:cubicBezTo>
                    <a:cubicBezTo>
                      <a:pt x="1008" y="126"/>
                      <a:pt x="987" y="126"/>
                      <a:pt x="987" y="126"/>
                    </a:cubicBezTo>
                    <a:close/>
                    <a:moveTo>
                      <a:pt x="987" y="111"/>
                    </a:moveTo>
                    <a:lnTo>
                      <a:pt x="987" y="111"/>
                    </a:lnTo>
                    <a:cubicBezTo>
                      <a:pt x="1007" y="111"/>
                      <a:pt x="1007" y="81"/>
                      <a:pt x="1007" y="81"/>
                    </a:cubicBezTo>
                    <a:cubicBezTo>
                      <a:pt x="1007" y="67"/>
                      <a:pt x="1002" y="58"/>
                      <a:pt x="1002" y="58"/>
                    </a:cubicBezTo>
                    <a:cubicBezTo>
                      <a:pt x="996" y="50"/>
                      <a:pt x="987" y="50"/>
                      <a:pt x="987" y="50"/>
                    </a:cubicBezTo>
                    <a:cubicBezTo>
                      <a:pt x="978" y="50"/>
                      <a:pt x="973" y="58"/>
                      <a:pt x="973" y="58"/>
                    </a:cubicBezTo>
                    <a:cubicBezTo>
                      <a:pt x="968" y="67"/>
                      <a:pt x="968" y="81"/>
                      <a:pt x="968" y="81"/>
                    </a:cubicBezTo>
                    <a:cubicBezTo>
                      <a:pt x="968" y="95"/>
                      <a:pt x="973" y="103"/>
                      <a:pt x="973" y="103"/>
                    </a:cubicBezTo>
                    <a:cubicBezTo>
                      <a:pt x="978" y="111"/>
                      <a:pt x="987" y="111"/>
                      <a:pt x="987" y="111"/>
                    </a:cubicBezTo>
                    <a:close/>
                    <a:moveTo>
                      <a:pt x="1053" y="124"/>
                    </a:moveTo>
                    <a:lnTo>
                      <a:pt x="1053" y="124"/>
                    </a:lnTo>
                    <a:lnTo>
                      <a:pt x="1053" y="38"/>
                    </a:lnTo>
                    <a:lnTo>
                      <a:pt x="1076" y="38"/>
                    </a:lnTo>
                    <a:lnTo>
                      <a:pt x="1076" y="54"/>
                    </a:lnTo>
                    <a:cubicBezTo>
                      <a:pt x="1087" y="36"/>
                      <a:pt x="1105" y="36"/>
                      <a:pt x="1105" y="36"/>
                    </a:cubicBezTo>
                    <a:cubicBezTo>
                      <a:pt x="1117" y="36"/>
                      <a:pt x="1123" y="43"/>
                      <a:pt x="1123" y="43"/>
                    </a:cubicBezTo>
                    <a:cubicBezTo>
                      <a:pt x="1130" y="50"/>
                      <a:pt x="1130" y="63"/>
                      <a:pt x="1130" y="63"/>
                    </a:cubicBezTo>
                    <a:lnTo>
                      <a:pt x="1130" y="124"/>
                    </a:lnTo>
                    <a:lnTo>
                      <a:pt x="1107" y="124"/>
                    </a:lnTo>
                    <a:lnTo>
                      <a:pt x="1107" y="69"/>
                    </a:lnTo>
                    <a:cubicBezTo>
                      <a:pt x="1107" y="54"/>
                      <a:pt x="1097" y="54"/>
                      <a:pt x="1097" y="54"/>
                    </a:cubicBezTo>
                    <a:cubicBezTo>
                      <a:pt x="1086" y="54"/>
                      <a:pt x="1076" y="70"/>
                      <a:pt x="1076" y="70"/>
                    </a:cubicBezTo>
                    <a:lnTo>
                      <a:pt x="1076" y="124"/>
                    </a:lnTo>
                    <a:lnTo>
                      <a:pt x="1053" y="124"/>
                    </a:lnTo>
                    <a:close/>
                    <a:moveTo>
                      <a:pt x="1194" y="126"/>
                    </a:moveTo>
                    <a:lnTo>
                      <a:pt x="1194" y="126"/>
                    </a:lnTo>
                    <a:cubicBezTo>
                      <a:pt x="1174" y="126"/>
                      <a:pt x="1162" y="113"/>
                      <a:pt x="1162" y="113"/>
                    </a:cubicBezTo>
                    <a:cubicBezTo>
                      <a:pt x="1150" y="101"/>
                      <a:pt x="1150" y="81"/>
                      <a:pt x="1150" y="81"/>
                    </a:cubicBezTo>
                    <a:cubicBezTo>
                      <a:pt x="1150" y="60"/>
                      <a:pt x="1162" y="48"/>
                      <a:pt x="1162" y="48"/>
                    </a:cubicBezTo>
                    <a:cubicBezTo>
                      <a:pt x="1174" y="36"/>
                      <a:pt x="1195" y="36"/>
                      <a:pt x="1195" y="36"/>
                    </a:cubicBezTo>
                    <a:cubicBezTo>
                      <a:pt x="1215" y="36"/>
                      <a:pt x="1227" y="48"/>
                      <a:pt x="1227" y="48"/>
                    </a:cubicBezTo>
                    <a:cubicBezTo>
                      <a:pt x="1239" y="60"/>
                      <a:pt x="1239" y="81"/>
                      <a:pt x="1239" y="81"/>
                    </a:cubicBezTo>
                    <a:cubicBezTo>
                      <a:pt x="1239" y="102"/>
                      <a:pt x="1227" y="114"/>
                      <a:pt x="1227" y="114"/>
                    </a:cubicBezTo>
                    <a:cubicBezTo>
                      <a:pt x="1215" y="126"/>
                      <a:pt x="1194" y="126"/>
                      <a:pt x="1194" y="126"/>
                    </a:cubicBezTo>
                    <a:close/>
                    <a:moveTo>
                      <a:pt x="1195" y="111"/>
                    </a:moveTo>
                    <a:lnTo>
                      <a:pt x="1195" y="111"/>
                    </a:lnTo>
                    <a:cubicBezTo>
                      <a:pt x="1214" y="111"/>
                      <a:pt x="1214" y="81"/>
                      <a:pt x="1214" y="81"/>
                    </a:cubicBezTo>
                    <a:cubicBezTo>
                      <a:pt x="1214" y="67"/>
                      <a:pt x="1209" y="58"/>
                      <a:pt x="1209" y="58"/>
                    </a:cubicBezTo>
                    <a:cubicBezTo>
                      <a:pt x="1204" y="50"/>
                      <a:pt x="1195" y="50"/>
                      <a:pt x="1195" y="50"/>
                    </a:cubicBezTo>
                    <a:cubicBezTo>
                      <a:pt x="1186" y="50"/>
                      <a:pt x="1180" y="58"/>
                      <a:pt x="1180" y="58"/>
                    </a:cubicBezTo>
                    <a:cubicBezTo>
                      <a:pt x="1175" y="67"/>
                      <a:pt x="1175" y="81"/>
                      <a:pt x="1175" y="81"/>
                    </a:cubicBezTo>
                    <a:cubicBezTo>
                      <a:pt x="1175" y="95"/>
                      <a:pt x="1180" y="103"/>
                      <a:pt x="1180" y="103"/>
                    </a:cubicBezTo>
                    <a:cubicBezTo>
                      <a:pt x="1185" y="111"/>
                      <a:pt x="1195" y="111"/>
                      <a:pt x="1195" y="111"/>
                    </a:cubicBezTo>
                    <a:close/>
                    <a:moveTo>
                      <a:pt x="1324" y="122"/>
                    </a:moveTo>
                    <a:lnTo>
                      <a:pt x="1324" y="122"/>
                    </a:lnTo>
                    <a:cubicBezTo>
                      <a:pt x="1309" y="126"/>
                      <a:pt x="1297" y="126"/>
                      <a:pt x="1297" y="126"/>
                    </a:cubicBezTo>
                    <a:cubicBezTo>
                      <a:pt x="1276" y="126"/>
                      <a:pt x="1265" y="113"/>
                      <a:pt x="1265" y="113"/>
                    </a:cubicBezTo>
                    <a:cubicBezTo>
                      <a:pt x="1253" y="101"/>
                      <a:pt x="1253" y="81"/>
                      <a:pt x="1253" y="81"/>
                    </a:cubicBezTo>
                    <a:cubicBezTo>
                      <a:pt x="1253" y="60"/>
                      <a:pt x="1265" y="48"/>
                      <a:pt x="1265" y="48"/>
                    </a:cubicBezTo>
                    <a:cubicBezTo>
                      <a:pt x="1277" y="36"/>
                      <a:pt x="1299" y="36"/>
                      <a:pt x="1299" y="36"/>
                    </a:cubicBezTo>
                    <a:cubicBezTo>
                      <a:pt x="1309" y="36"/>
                      <a:pt x="1323" y="39"/>
                      <a:pt x="1323" y="39"/>
                    </a:cubicBezTo>
                    <a:lnTo>
                      <a:pt x="1323" y="56"/>
                    </a:lnTo>
                    <a:cubicBezTo>
                      <a:pt x="1309" y="51"/>
                      <a:pt x="1300" y="51"/>
                      <a:pt x="1300" y="51"/>
                    </a:cubicBezTo>
                    <a:cubicBezTo>
                      <a:pt x="1290" y="51"/>
                      <a:pt x="1283" y="59"/>
                      <a:pt x="1283" y="59"/>
                    </a:cubicBezTo>
                    <a:cubicBezTo>
                      <a:pt x="1277" y="67"/>
                      <a:pt x="1277" y="80"/>
                      <a:pt x="1277" y="80"/>
                    </a:cubicBezTo>
                    <a:cubicBezTo>
                      <a:pt x="1277" y="94"/>
                      <a:pt x="1284" y="102"/>
                      <a:pt x="1284" y="102"/>
                    </a:cubicBezTo>
                    <a:cubicBezTo>
                      <a:pt x="1291" y="110"/>
                      <a:pt x="1302" y="110"/>
                      <a:pt x="1302" y="110"/>
                    </a:cubicBezTo>
                    <a:cubicBezTo>
                      <a:pt x="1313" y="110"/>
                      <a:pt x="1324" y="106"/>
                      <a:pt x="1324" y="106"/>
                    </a:cubicBezTo>
                    <a:lnTo>
                      <a:pt x="1324" y="122"/>
                    </a:lnTo>
                    <a:close/>
                    <a:moveTo>
                      <a:pt x="1346" y="154"/>
                    </a:moveTo>
                    <a:lnTo>
                      <a:pt x="1346" y="154"/>
                    </a:lnTo>
                    <a:lnTo>
                      <a:pt x="1365" y="124"/>
                    </a:lnTo>
                    <a:lnTo>
                      <a:pt x="1334" y="38"/>
                    </a:lnTo>
                    <a:lnTo>
                      <a:pt x="1358" y="38"/>
                    </a:lnTo>
                    <a:lnTo>
                      <a:pt x="1380" y="95"/>
                    </a:lnTo>
                    <a:lnTo>
                      <a:pt x="1405" y="38"/>
                    </a:lnTo>
                    <a:lnTo>
                      <a:pt x="1423" y="38"/>
                    </a:lnTo>
                    <a:lnTo>
                      <a:pt x="1370" y="154"/>
                    </a:lnTo>
                    <a:lnTo>
                      <a:pt x="1346" y="154"/>
                    </a:lnTo>
                    <a:close/>
                    <a:moveTo>
                      <a:pt x="1483" y="123"/>
                    </a:moveTo>
                    <a:lnTo>
                      <a:pt x="1483" y="123"/>
                    </a:lnTo>
                    <a:cubicBezTo>
                      <a:pt x="1475" y="126"/>
                      <a:pt x="1470" y="126"/>
                      <a:pt x="1470" y="126"/>
                    </a:cubicBezTo>
                    <a:cubicBezTo>
                      <a:pt x="1440" y="126"/>
                      <a:pt x="1440" y="97"/>
                      <a:pt x="1440" y="97"/>
                    </a:cubicBezTo>
                    <a:lnTo>
                      <a:pt x="1440" y="52"/>
                    </a:lnTo>
                    <a:lnTo>
                      <a:pt x="1430" y="52"/>
                    </a:lnTo>
                    <a:lnTo>
                      <a:pt x="1430" y="38"/>
                    </a:lnTo>
                    <a:lnTo>
                      <a:pt x="1440" y="38"/>
                    </a:lnTo>
                    <a:lnTo>
                      <a:pt x="1440" y="23"/>
                    </a:lnTo>
                    <a:lnTo>
                      <a:pt x="1463" y="21"/>
                    </a:lnTo>
                    <a:lnTo>
                      <a:pt x="1463" y="38"/>
                    </a:lnTo>
                    <a:lnTo>
                      <a:pt x="1482" y="38"/>
                    </a:lnTo>
                    <a:lnTo>
                      <a:pt x="1482" y="52"/>
                    </a:lnTo>
                    <a:lnTo>
                      <a:pt x="1463" y="52"/>
                    </a:lnTo>
                    <a:lnTo>
                      <a:pt x="1463" y="94"/>
                    </a:lnTo>
                    <a:cubicBezTo>
                      <a:pt x="1463" y="110"/>
                      <a:pt x="1476" y="110"/>
                      <a:pt x="1476" y="110"/>
                    </a:cubicBezTo>
                    <a:cubicBezTo>
                      <a:pt x="1479" y="110"/>
                      <a:pt x="1483" y="109"/>
                      <a:pt x="1483" y="109"/>
                    </a:cubicBezTo>
                    <a:lnTo>
                      <a:pt x="1483" y="123"/>
                    </a:lnTo>
                    <a:close/>
                    <a:moveTo>
                      <a:pt x="1574" y="121"/>
                    </a:moveTo>
                    <a:lnTo>
                      <a:pt x="1574" y="121"/>
                    </a:lnTo>
                    <a:cubicBezTo>
                      <a:pt x="1557" y="126"/>
                      <a:pt x="1542" y="126"/>
                      <a:pt x="1542" y="126"/>
                    </a:cubicBezTo>
                    <a:cubicBezTo>
                      <a:pt x="1521" y="126"/>
                      <a:pt x="1509" y="113"/>
                      <a:pt x="1509" y="113"/>
                    </a:cubicBezTo>
                    <a:cubicBezTo>
                      <a:pt x="1496" y="101"/>
                      <a:pt x="1496" y="80"/>
                      <a:pt x="1496" y="80"/>
                    </a:cubicBezTo>
                    <a:cubicBezTo>
                      <a:pt x="1496" y="60"/>
                      <a:pt x="1507" y="48"/>
                      <a:pt x="1507" y="48"/>
                    </a:cubicBezTo>
                    <a:cubicBezTo>
                      <a:pt x="1519" y="36"/>
                      <a:pt x="1538" y="36"/>
                      <a:pt x="1538" y="36"/>
                    </a:cubicBezTo>
                    <a:cubicBezTo>
                      <a:pt x="1556" y="36"/>
                      <a:pt x="1565" y="48"/>
                      <a:pt x="1565" y="48"/>
                    </a:cubicBezTo>
                    <a:cubicBezTo>
                      <a:pt x="1574" y="60"/>
                      <a:pt x="1574" y="85"/>
                      <a:pt x="1574" y="85"/>
                    </a:cubicBezTo>
                    <a:lnTo>
                      <a:pt x="1520" y="85"/>
                    </a:lnTo>
                    <a:cubicBezTo>
                      <a:pt x="1523" y="110"/>
                      <a:pt x="1547" y="110"/>
                      <a:pt x="1547" y="110"/>
                    </a:cubicBezTo>
                    <a:cubicBezTo>
                      <a:pt x="1559" y="110"/>
                      <a:pt x="1574" y="104"/>
                      <a:pt x="1574" y="104"/>
                    </a:cubicBezTo>
                    <a:lnTo>
                      <a:pt x="1574" y="121"/>
                    </a:lnTo>
                    <a:close/>
                    <a:moveTo>
                      <a:pt x="1520" y="72"/>
                    </a:moveTo>
                    <a:lnTo>
                      <a:pt x="1520" y="72"/>
                    </a:lnTo>
                    <a:lnTo>
                      <a:pt x="1551" y="72"/>
                    </a:lnTo>
                    <a:cubicBezTo>
                      <a:pt x="1551" y="50"/>
                      <a:pt x="1537" y="50"/>
                      <a:pt x="1537" y="50"/>
                    </a:cubicBezTo>
                    <a:cubicBezTo>
                      <a:pt x="1522" y="50"/>
                      <a:pt x="1520" y="72"/>
                      <a:pt x="1520"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55" name="Freeform 449"/>
              <p:cNvSpPr>
                <a:spLocks noEditPoints="1"/>
              </p:cNvSpPr>
              <p:nvPr/>
            </p:nvSpPr>
            <p:spPr bwMode="auto">
              <a:xfrm>
                <a:off x="1913" y="1972"/>
                <a:ext cx="372" cy="49"/>
              </a:xfrm>
              <a:custGeom>
                <a:avLst/>
                <a:gdLst>
                  <a:gd name="T0" fmla="*/ 0 w 1051"/>
                  <a:gd name="T1" fmla="*/ 0 h 146"/>
                  <a:gd name="T2" fmla="*/ 0 w 1051"/>
                  <a:gd name="T3" fmla="*/ 0 h 146"/>
                  <a:gd name="T4" fmla="*/ 0 w 1051"/>
                  <a:gd name="T5" fmla="*/ 0 h 146"/>
                  <a:gd name="T6" fmla="*/ 0 w 1051"/>
                  <a:gd name="T7" fmla="*/ 0 h 146"/>
                  <a:gd name="T8" fmla="*/ 0 w 1051"/>
                  <a:gd name="T9" fmla="*/ 0 h 146"/>
                  <a:gd name="T10" fmla="*/ 0 w 1051"/>
                  <a:gd name="T11" fmla="*/ 0 h 146"/>
                  <a:gd name="T12" fmla="*/ 0 w 1051"/>
                  <a:gd name="T13" fmla="*/ 0 h 146"/>
                  <a:gd name="T14" fmla="*/ 0 w 1051"/>
                  <a:gd name="T15" fmla="*/ 0 h 146"/>
                  <a:gd name="T16" fmla="*/ 0 w 1051"/>
                  <a:gd name="T17" fmla="*/ 0 h 146"/>
                  <a:gd name="T18" fmla="*/ 0 w 1051"/>
                  <a:gd name="T19" fmla="*/ 0 h 146"/>
                  <a:gd name="T20" fmla="*/ 0 w 1051"/>
                  <a:gd name="T21" fmla="*/ 0 h 146"/>
                  <a:gd name="T22" fmla="*/ 0 w 1051"/>
                  <a:gd name="T23" fmla="*/ 0 h 146"/>
                  <a:gd name="T24" fmla="*/ 0 w 1051"/>
                  <a:gd name="T25" fmla="*/ 0 h 146"/>
                  <a:gd name="T26" fmla="*/ 0 w 1051"/>
                  <a:gd name="T27" fmla="*/ 0 h 146"/>
                  <a:gd name="T28" fmla="*/ 0 w 1051"/>
                  <a:gd name="T29" fmla="*/ 0 h 146"/>
                  <a:gd name="T30" fmla="*/ 0 w 1051"/>
                  <a:gd name="T31" fmla="*/ 0 h 146"/>
                  <a:gd name="T32" fmla="*/ 0 w 1051"/>
                  <a:gd name="T33" fmla="*/ 0 h 146"/>
                  <a:gd name="T34" fmla="*/ 0 w 1051"/>
                  <a:gd name="T35" fmla="*/ 0 h 146"/>
                  <a:gd name="T36" fmla="*/ 0 w 1051"/>
                  <a:gd name="T37" fmla="*/ 0 h 146"/>
                  <a:gd name="T38" fmla="*/ 0 w 1051"/>
                  <a:gd name="T39" fmla="*/ 0 h 146"/>
                  <a:gd name="T40" fmla="*/ 0 w 1051"/>
                  <a:gd name="T41" fmla="*/ 0 h 146"/>
                  <a:gd name="T42" fmla="*/ 0 w 1051"/>
                  <a:gd name="T43" fmla="*/ 0 h 146"/>
                  <a:gd name="T44" fmla="*/ 0 w 1051"/>
                  <a:gd name="T45" fmla="*/ 0 h 146"/>
                  <a:gd name="T46" fmla="*/ 0 w 1051"/>
                  <a:gd name="T47" fmla="*/ 0 h 146"/>
                  <a:gd name="T48" fmla="*/ 0 w 1051"/>
                  <a:gd name="T49" fmla="*/ 0 h 146"/>
                  <a:gd name="T50" fmla="*/ 0 w 1051"/>
                  <a:gd name="T51" fmla="*/ 0 h 146"/>
                  <a:gd name="T52" fmla="*/ 0 w 1051"/>
                  <a:gd name="T53" fmla="*/ 0 h 146"/>
                  <a:gd name="T54" fmla="*/ 0 w 1051"/>
                  <a:gd name="T55" fmla="*/ 0 h 146"/>
                  <a:gd name="T56" fmla="*/ 0 w 1051"/>
                  <a:gd name="T57" fmla="*/ 0 h 146"/>
                  <a:gd name="T58" fmla="*/ 0 w 1051"/>
                  <a:gd name="T59" fmla="*/ 0 h 146"/>
                  <a:gd name="T60" fmla="*/ 0 w 1051"/>
                  <a:gd name="T61" fmla="*/ 0 h 146"/>
                  <a:gd name="T62" fmla="*/ 0 w 1051"/>
                  <a:gd name="T63" fmla="*/ 0 h 146"/>
                  <a:gd name="T64" fmla="*/ 0 w 1051"/>
                  <a:gd name="T65" fmla="*/ 0 h 146"/>
                  <a:gd name="T66" fmla="*/ 0 w 1051"/>
                  <a:gd name="T67" fmla="*/ 0 h 146"/>
                  <a:gd name="T68" fmla="*/ 0 w 1051"/>
                  <a:gd name="T69" fmla="*/ 0 h 146"/>
                  <a:gd name="T70" fmla="*/ 0 w 1051"/>
                  <a:gd name="T71" fmla="*/ 0 h 146"/>
                  <a:gd name="T72" fmla="*/ 0 w 1051"/>
                  <a:gd name="T73" fmla="*/ 0 h 146"/>
                  <a:gd name="T74" fmla="*/ 0 w 1051"/>
                  <a:gd name="T75" fmla="*/ 0 h 146"/>
                  <a:gd name="T76" fmla="*/ 0 w 1051"/>
                  <a:gd name="T77" fmla="*/ 0 h 146"/>
                  <a:gd name="T78" fmla="*/ 0 w 1051"/>
                  <a:gd name="T79" fmla="*/ 0 h 146"/>
                  <a:gd name="T80" fmla="*/ 0 w 1051"/>
                  <a:gd name="T81" fmla="*/ 0 h 146"/>
                  <a:gd name="T82" fmla="*/ 0 w 1051"/>
                  <a:gd name="T83" fmla="*/ 0 h 146"/>
                  <a:gd name="T84" fmla="*/ 0 w 1051"/>
                  <a:gd name="T85" fmla="*/ 0 h 146"/>
                  <a:gd name="T86" fmla="*/ 0 w 1051"/>
                  <a:gd name="T87" fmla="*/ 0 h 146"/>
                  <a:gd name="T88" fmla="*/ 0 w 1051"/>
                  <a:gd name="T89" fmla="*/ 0 h 146"/>
                  <a:gd name="T90" fmla="*/ 0 w 1051"/>
                  <a:gd name="T91" fmla="*/ 0 h 146"/>
                  <a:gd name="T92" fmla="*/ 0 w 1051"/>
                  <a:gd name="T93" fmla="*/ 0 h 146"/>
                  <a:gd name="T94" fmla="*/ 0 w 1051"/>
                  <a:gd name="T95" fmla="*/ 0 h 146"/>
                  <a:gd name="T96" fmla="*/ 0 w 1051"/>
                  <a:gd name="T97" fmla="*/ 0 h 146"/>
                  <a:gd name="T98" fmla="*/ 0 w 1051"/>
                  <a:gd name="T99" fmla="*/ 0 h 1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051" h="146">
                    <a:moveTo>
                      <a:pt x="0" y="115"/>
                    </a:moveTo>
                    <a:lnTo>
                      <a:pt x="0" y="115"/>
                    </a:lnTo>
                    <a:lnTo>
                      <a:pt x="0" y="0"/>
                    </a:lnTo>
                    <a:lnTo>
                      <a:pt x="40" y="0"/>
                    </a:lnTo>
                    <a:cubicBezTo>
                      <a:pt x="61" y="0"/>
                      <a:pt x="70" y="7"/>
                      <a:pt x="70" y="7"/>
                    </a:cubicBezTo>
                    <a:cubicBezTo>
                      <a:pt x="79" y="14"/>
                      <a:pt x="79" y="30"/>
                      <a:pt x="79" y="30"/>
                    </a:cubicBezTo>
                    <a:cubicBezTo>
                      <a:pt x="79" y="49"/>
                      <a:pt x="67" y="59"/>
                      <a:pt x="67" y="59"/>
                    </a:cubicBezTo>
                    <a:cubicBezTo>
                      <a:pt x="55" y="70"/>
                      <a:pt x="33" y="70"/>
                      <a:pt x="33" y="70"/>
                    </a:cubicBezTo>
                    <a:lnTo>
                      <a:pt x="23" y="70"/>
                    </a:lnTo>
                    <a:lnTo>
                      <a:pt x="23" y="115"/>
                    </a:lnTo>
                    <a:lnTo>
                      <a:pt x="0" y="115"/>
                    </a:lnTo>
                    <a:close/>
                    <a:moveTo>
                      <a:pt x="23" y="54"/>
                    </a:moveTo>
                    <a:lnTo>
                      <a:pt x="23" y="54"/>
                    </a:lnTo>
                    <a:lnTo>
                      <a:pt x="28" y="54"/>
                    </a:lnTo>
                    <a:cubicBezTo>
                      <a:pt x="40" y="54"/>
                      <a:pt x="48" y="48"/>
                      <a:pt x="48" y="48"/>
                    </a:cubicBezTo>
                    <a:cubicBezTo>
                      <a:pt x="55" y="43"/>
                      <a:pt x="55" y="33"/>
                      <a:pt x="55" y="33"/>
                    </a:cubicBezTo>
                    <a:cubicBezTo>
                      <a:pt x="55" y="15"/>
                      <a:pt x="33" y="15"/>
                      <a:pt x="33" y="15"/>
                    </a:cubicBezTo>
                    <a:lnTo>
                      <a:pt x="23" y="15"/>
                    </a:lnTo>
                    <a:lnTo>
                      <a:pt x="23" y="54"/>
                    </a:lnTo>
                    <a:close/>
                    <a:moveTo>
                      <a:pt x="98" y="115"/>
                    </a:moveTo>
                    <a:lnTo>
                      <a:pt x="98" y="115"/>
                    </a:lnTo>
                    <a:lnTo>
                      <a:pt x="98" y="29"/>
                    </a:lnTo>
                    <a:lnTo>
                      <a:pt x="121" y="29"/>
                    </a:lnTo>
                    <a:lnTo>
                      <a:pt x="121" y="46"/>
                    </a:lnTo>
                    <a:cubicBezTo>
                      <a:pt x="130" y="27"/>
                      <a:pt x="149" y="27"/>
                      <a:pt x="149" y="27"/>
                    </a:cubicBezTo>
                    <a:cubicBezTo>
                      <a:pt x="151" y="27"/>
                      <a:pt x="153" y="28"/>
                      <a:pt x="153" y="28"/>
                    </a:cubicBezTo>
                    <a:lnTo>
                      <a:pt x="153" y="49"/>
                    </a:lnTo>
                    <a:cubicBezTo>
                      <a:pt x="148" y="47"/>
                      <a:pt x="144" y="47"/>
                      <a:pt x="144" y="47"/>
                    </a:cubicBezTo>
                    <a:cubicBezTo>
                      <a:pt x="130" y="47"/>
                      <a:pt x="121" y="61"/>
                      <a:pt x="121" y="61"/>
                    </a:cubicBezTo>
                    <a:lnTo>
                      <a:pt x="121" y="115"/>
                    </a:lnTo>
                    <a:lnTo>
                      <a:pt x="98" y="115"/>
                    </a:lnTo>
                    <a:close/>
                    <a:moveTo>
                      <a:pt x="207" y="117"/>
                    </a:moveTo>
                    <a:lnTo>
                      <a:pt x="207" y="117"/>
                    </a:lnTo>
                    <a:cubicBezTo>
                      <a:pt x="187" y="117"/>
                      <a:pt x="175" y="105"/>
                      <a:pt x="175" y="105"/>
                    </a:cubicBezTo>
                    <a:cubicBezTo>
                      <a:pt x="163" y="93"/>
                      <a:pt x="163" y="72"/>
                      <a:pt x="163" y="72"/>
                    </a:cubicBezTo>
                    <a:cubicBezTo>
                      <a:pt x="163" y="52"/>
                      <a:pt x="175" y="39"/>
                      <a:pt x="175" y="39"/>
                    </a:cubicBezTo>
                    <a:cubicBezTo>
                      <a:pt x="187" y="27"/>
                      <a:pt x="207" y="27"/>
                      <a:pt x="207" y="27"/>
                    </a:cubicBezTo>
                    <a:cubicBezTo>
                      <a:pt x="228" y="27"/>
                      <a:pt x="240" y="39"/>
                      <a:pt x="240" y="39"/>
                    </a:cubicBezTo>
                    <a:cubicBezTo>
                      <a:pt x="252" y="52"/>
                      <a:pt x="252" y="72"/>
                      <a:pt x="252" y="72"/>
                    </a:cubicBezTo>
                    <a:cubicBezTo>
                      <a:pt x="252" y="93"/>
                      <a:pt x="240" y="105"/>
                      <a:pt x="240" y="105"/>
                    </a:cubicBezTo>
                    <a:cubicBezTo>
                      <a:pt x="228" y="117"/>
                      <a:pt x="207" y="117"/>
                      <a:pt x="207" y="117"/>
                    </a:cubicBezTo>
                    <a:close/>
                    <a:moveTo>
                      <a:pt x="207" y="103"/>
                    </a:moveTo>
                    <a:lnTo>
                      <a:pt x="207" y="103"/>
                    </a:lnTo>
                    <a:cubicBezTo>
                      <a:pt x="227" y="103"/>
                      <a:pt x="227" y="72"/>
                      <a:pt x="227" y="72"/>
                    </a:cubicBezTo>
                    <a:cubicBezTo>
                      <a:pt x="227" y="58"/>
                      <a:pt x="222" y="50"/>
                      <a:pt x="222" y="50"/>
                    </a:cubicBezTo>
                    <a:cubicBezTo>
                      <a:pt x="217" y="42"/>
                      <a:pt x="207" y="42"/>
                      <a:pt x="207" y="42"/>
                    </a:cubicBezTo>
                    <a:cubicBezTo>
                      <a:pt x="198" y="42"/>
                      <a:pt x="193" y="50"/>
                      <a:pt x="193" y="50"/>
                    </a:cubicBezTo>
                    <a:cubicBezTo>
                      <a:pt x="188" y="58"/>
                      <a:pt x="188" y="72"/>
                      <a:pt x="188" y="72"/>
                    </a:cubicBezTo>
                    <a:cubicBezTo>
                      <a:pt x="188" y="86"/>
                      <a:pt x="193" y="95"/>
                      <a:pt x="193" y="95"/>
                    </a:cubicBezTo>
                    <a:cubicBezTo>
                      <a:pt x="198" y="103"/>
                      <a:pt x="207" y="103"/>
                      <a:pt x="207" y="103"/>
                    </a:cubicBezTo>
                    <a:close/>
                    <a:moveTo>
                      <a:pt x="273" y="115"/>
                    </a:moveTo>
                    <a:lnTo>
                      <a:pt x="273" y="115"/>
                    </a:lnTo>
                    <a:lnTo>
                      <a:pt x="273" y="29"/>
                    </a:lnTo>
                    <a:lnTo>
                      <a:pt x="295" y="29"/>
                    </a:lnTo>
                    <a:lnTo>
                      <a:pt x="295" y="46"/>
                    </a:lnTo>
                    <a:cubicBezTo>
                      <a:pt x="305" y="27"/>
                      <a:pt x="324" y="27"/>
                      <a:pt x="324" y="27"/>
                    </a:cubicBezTo>
                    <a:cubicBezTo>
                      <a:pt x="334" y="27"/>
                      <a:pt x="340" y="32"/>
                      <a:pt x="340" y="32"/>
                    </a:cubicBezTo>
                    <a:cubicBezTo>
                      <a:pt x="346" y="37"/>
                      <a:pt x="348" y="46"/>
                      <a:pt x="348" y="46"/>
                    </a:cubicBezTo>
                    <a:cubicBezTo>
                      <a:pt x="360" y="27"/>
                      <a:pt x="377" y="27"/>
                      <a:pt x="377" y="27"/>
                    </a:cubicBezTo>
                    <a:cubicBezTo>
                      <a:pt x="400" y="27"/>
                      <a:pt x="400" y="53"/>
                      <a:pt x="400" y="53"/>
                    </a:cubicBezTo>
                    <a:lnTo>
                      <a:pt x="400" y="115"/>
                    </a:lnTo>
                    <a:lnTo>
                      <a:pt x="378" y="115"/>
                    </a:lnTo>
                    <a:lnTo>
                      <a:pt x="378" y="61"/>
                    </a:lnTo>
                    <a:cubicBezTo>
                      <a:pt x="378" y="46"/>
                      <a:pt x="368" y="46"/>
                      <a:pt x="368" y="46"/>
                    </a:cubicBezTo>
                    <a:cubicBezTo>
                      <a:pt x="358" y="46"/>
                      <a:pt x="348" y="61"/>
                      <a:pt x="348" y="61"/>
                    </a:cubicBezTo>
                    <a:lnTo>
                      <a:pt x="348" y="115"/>
                    </a:lnTo>
                    <a:lnTo>
                      <a:pt x="326" y="115"/>
                    </a:lnTo>
                    <a:lnTo>
                      <a:pt x="326" y="61"/>
                    </a:lnTo>
                    <a:cubicBezTo>
                      <a:pt x="326" y="46"/>
                      <a:pt x="315" y="46"/>
                      <a:pt x="315" y="46"/>
                    </a:cubicBezTo>
                    <a:cubicBezTo>
                      <a:pt x="305" y="46"/>
                      <a:pt x="295" y="61"/>
                      <a:pt x="295" y="61"/>
                    </a:cubicBezTo>
                    <a:lnTo>
                      <a:pt x="295" y="115"/>
                    </a:lnTo>
                    <a:lnTo>
                      <a:pt x="273" y="115"/>
                    </a:lnTo>
                    <a:close/>
                    <a:moveTo>
                      <a:pt x="464" y="117"/>
                    </a:moveTo>
                    <a:lnTo>
                      <a:pt x="464" y="117"/>
                    </a:lnTo>
                    <a:cubicBezTo>
                      <a:pt x="444" y="117"/>
                      <a:pt x="432" y="105"/>
                      <a:pt x="432" y="105"/>
                    </a:cubicBezTo>
                    <a:cubicBezTo>
                      <a:pt x="421" y="93"/>
                      <a:pt x="421" y="72"/>
                      <a:pt x="421" y="72"/>
                    </a:cubicBezTo>
                    <a:cubicBezTo>
                      <a:pt x="421" y="52"/>
                      <a:pt x="433" y="39"/>
                      <a:pt x="433" y="39"/>
                    </a:cubicBezTo>
                    <a:cubicBezTo>
                      <a:pt x="444" y="27"/>
                      <a:pt x="465" y="27"/>
                      <a:pt x="465" y="27"/>
                    </a:cubicBezTo>
                    <a:cubicBezTo>
                      <a:pt x="485" y="27"/>
                      <a:pt x="497" y="39"/>
                      <a:pt x="497" y="39"/>
                    </a:cubicBezTo>
                    <a:cubicBezTo>
                      <a:pt x="509" y="52"/>
                      <a:pt x="509" y="72"/>
                      <a:pt x="509" y="72"/>
                    </a:cubicBezTo>
                    <a:cubicBezTo>
                      <a:pt x="509" y="93"/>
                      <a:pt x="497" y="105"/>
                      <a:pt x="497" y="105"/>
                    </a:cubicBezTo>
                    <a:cubicBezTo>
                      <a:pt x="485" y="117"/>
                      <a:pt x="464" y="117"/>
                      <a:pt x="464" y="117"/>
                    </a:cubicBezTo>
                    <a:close/>
                    <a:moveTo>
                      <a:pt x="465" y="103"/>
                    </a:moveTo>
                    <a:lnTo>
                      <a:pt x="465" y="103"/>
                    </a:lnTo>
                    <a:cubicBezTo>
                      <a:pt x="485" y="103"/>
                      <a:pt x="485" y="72"/>
                      <a:pt x="485" y="72"/>
                    </a:cubicBezTo>
                    <a:cubicBezTo>
                      <a:pt x="485" y="58"/>
                      <a:pt x="479" y="50"/>
                      <a:pt x="479" y="50"/>
                    </a:cubicBezTo>
                    <a:cubicBezTo>
                      <a:pt x="474" y="42"/>
                      <a:pt x="465" y="42"/>
                      <a:pt x="465" y="42"/>
                    </a:cubicBezTo>
                    <a:cubicBezTo>
                      <a:pt x="456" y="42"/>
                      <a:pt x="451" y="50"/>
                      <a:pt x="451" y="50"/>
                    </a:cubicBezTo>
                    <a:cubicBezTo>
                      <a:pt x="445" y="58"/>
                      <a:pt x="445" y="72"/>
                      <a:pt x="445" y="72"/>
                    </a:cubicBezTo>
                    <a:cubicBezTo>
                      <a:pt x="445" y="86"/>
                      <a:pt x="450" y="95"/>
                      <a:pt x="450" y="95"/>
                    </a:cubicBezTo>
                    <a:cubicBezTo>
                      <a:pt x="456" y="103"/>
                      <a:pt x="465" y="103"/>
                      <a:pt x="465" y="103"/>
                    </a:cubicBezTo>
                    <a:close/>
                    <a:moveTo>
                      <a:pt x="531" y="115"/>
                    </a:moveTo>
                    <a:lnTo>
                      <a:pt x="531" y="115"/>
                    </a:lnTo>
                    <a:lnTo>
                      <a:pt x="531" y="29"/>
                    </a:lnTo>
                    <a:lnTo>
                      <a:pt x="554" y="29"/>
                    </a:lnTo>
                    <a:lnTo>
                      <a:pt x="554" y="46"/>
                    </a:lnTo>
                    <a:cubicBezTo>
                      <a:pt x="565" y="27"/>
                      <a:pt x="583" y="27"/>
                      <a:pt x="583" y="27"/>
                    </a:cubicBezTo>
                    <a:cubicBezTo>
                      <a:pt x="594" y="27"/>
                      <a:pt x="601" y="35"/>
                      <a:pt x="601" y="35"/>
                    </a:cubicBezTo>
                    <a:cubicBezTo>
                      <a:pt x="608" y="42"/>
                      <a:pt x="608" y="55"/>
                      <a:pt x="608" y="55"/>
                    </a:cubicBezTo>
                    <a:lnTo>
                      <a:pt x="608" y="115"/>
                    </a:lnTo>
                    <a:lnTo>
                      <a:pt x="585" y="115"/>
                    </a:lnTo>
                    <a:lnTo>
                      <a:pt x="585" y="60"/>
                    </a:lnTo>
                    <a:cubicBezTo>
                      <a:pt x="585" y="46"/>
                      <a:pt x="575" y="46"/>
                      <a:pt x="575" y="46"/>
                    </a:cubicBezTo>
                    <a:cubicBezTo>
                      <a:pt x="564" y="46"/>
                      <a:pt x="554" y="61"/>
                      <a:pt x="554" y="61"/>
                    </a:cubicBezTo>
                    <a:lnTo>
                      <a:pt x="554" y="115"/>
                    </a:lnTo>
                    <a:lnTo>
                      <a:pt x="531" y="115"/>
                    </a:lnTo>
                    <a:close/>
                    <a:moveTo>
                      <a:pt x="672" y="117"/>
                    </a:moveTo>
                    <a:lnTo>
                      <a:pt x="672" y="117"/>
                    </a:lnTo>
                    <a:cubicBezTo>
                      <a:pt x="652" y="117"/>
                      <a:pt x="640" y="105"/>
                      <a:pt x="640" y="105"/>
                    </a:cubicBezTo>
                    <a:cubicBezTo>
                      <a:pt x="628" y="93"/>
                      <a:pt x="628" y="72"/>
                      <a:pt x="628" y="72"/>
                    </a:cubicBezTo>
                    <a:cubicBezTo>
                      <a:pt x="628" y="52"/>
                      <a:pt x="640" y="39"/>
                      <a:pt x="640" y="39"/>
                    </a:cubicBezTo>
                    <a:cubicBezTo>
                      <a:pt x="652" y="27"/>
                      <a:pt x="672" y="27"/>
                      <a:pt x="672" y="27"/>
                    </a:cubicBezTo>
                    <a:cubicBezTo>
                      <a:pt x="693" y="27"/>
                      <a:pt x="705" y="39"/>
                      <a:pt x="705" y="39"/>
                    </a:cubicBezTo>
                    <a:cubicBezTo>
                      <a:pt x="717" y="52"/>
                      <a:pt x="717" y="72"/>
                      <a:pt x="717" y="72"/>
                    </a:cubicBezTo>
                    <a:cubicBezTo>
                      <a:pt x="717" y="93"/>
                      <a:pt x="705" y="105"/>
                      <a:pt x="705" y="105"/>
                    </a:cubicBezTo>
                    <a:cubicBezTo>
                      <a:pt x="693" y="117"/>
                      <a:pt x="672" y="117"/>
                      <a:pt x="672" y="117"/>
                    </a:cubicBezTo>
                    <a:close/>
                    <a:moveTo>
                      <a:pt x="672" y="103"/>
                    </a:moveTo>
                    <a:lnTo>
                      <a:pt x="672" y="103"/>
                    </a:lnTo>
                    <a:cubicBezTo>
                      <a:pt x="692" y="103"/>
                      <a:pt x="692" y="72"/>
                      <a:pt x="692" y="72"/>
                    </a:cubicBezTo>
                    <a:cubicBezTo>
                      <a:pt x="692" y="58"/>
                      <a:pt x="687" y="50"/>
                      <a:pt x="687" y="50"/>
                    </a:cubicBezTo>
                    <a:cubicBezTo>
                      <a:pt x="682" y="42"/>
                      <a:pt x="672" y="42"/>
                      <a:pt x="672" y="42"/>
                    </a:cubicBezTo>
                    <a:cubicBezTo>
                      <a:pt x="663" y="42"/>
                      <a:pt x="658" y="50"/>
                      <a:pt x="658" y="50"/>
                    </a:cubicBezTo>
                    <a:cubicBezTo>
                      <a:pt x="653" y="58"/>
                      <a:pt x="653" y="72"/>
                      <a:pt x="653" y="72"/>
                    </a:cubicBezTo>
                    <a:cubicBezTo>
                      <a:pt x="653" y="86"/>
                      <a:pt x="658" y="95"/>
                      <a:pt x="658" y="95"/>
                    </a:cubicBezTo>
                    <a:cubicBezTo>
                      <a:pt x="663" y="103"/>
                      <a:pt x="672" y="103"/>
                      <a:pt x="672" y="103"/>
                    </a:cubicBezTo>
                    <a:close/>
                    <a:moveTo>
                      <a:pt x="801" y="113"/>
                    </a:moveTo>
                    <a:lnTo>
                      <a:pt x="801" y="113"/>
                    </a:lnTo>
                    <a:cubicBezTo>
                      <a:pt x="787" y="117"/>
                      <a:pt x="775" y="117"/>
                      <a:pt x="775" y="117"/>
                    </a:cubicBezTo>
                    <a:cubicBezTo>
                      <a:pt x="754" y="117"/>
                      <a:pt x="742" y="105"/>
                      <a:pt x="742" y="105"/>
                    </a:cubicBezTo>
                    <a:cubicBezTo>
                      <a:pt x="730" y="93"/>
                      <a:pt x="730" y="72"/>
                      <a:pt x="730" y="72"/>
                    </a:cubicBezTo>
                    <a:cubicBezTo>
                      <a:pt x="730" y="51"/>
                      <a:pt x="743" y="39"/>
                      <a:pt x="743" y="39"/>
                    </a:cubicBezTo>
                    <a:cubicBezTo>
                      <a:pt x="755" y="27"/>
                      <a:pt x="777" y="27"/>
                      <a:pt x="777" y="27"/>
                    </a:cubicBezTo>
                    <a:cubicBezTo>
                      <a:pt x="787" y="27"/>
                      <a:pt x="801" y="31"/>
                      <a:pt x="801" y="31"/>
                    </a:cubicBezTo>
                    <a:lnTo>
                      <a:pt x="801" y="48"/>
                    </a:lnTo>
                    <a:cubicBezTo>
                      <a:pt x="786" y="43"/>
                      <a:pt x="778" y="43"/>
                      <a:pt x="778" y="43"/>
                    </a:cubicBezTo>
                    <a:cubicBezTo>
                      <a:pt x="768" y="43"/>
                      <a:pt x="761" y="51"/>
                      <a:pt x="761" y="51"/>
                    </a:cubicBezTo>
                    <a:cubicBezTo>
                      <a:pt x="755" y="59"/>
                      <a:pt x="755" y="72"/>
                      <a:pt x="755" y="72"/>
                    </a:cubicBezTo>
                    <a:cubicBezTo>
                      <a:pt x="755" y="86"/>
                      <a:pt x="762" y="94"/>
                      <a:pt x="762" y="94"/>
                    </a:cubicBezTo>
                    <a:cubicBezTo>
                      <a:pt x="769" y="102"/>
                      <a:pt x="780" y="102"/>
                      <a:pt x="780" y="102"/>
                    </a:cubicBezTo>
                    <a:cubicBezTo>
                      <a:pt x="790" y="102"/>
                      <a:pt x="801" y="97"/>
                      <a:pt x="801" y="97"/>
                    </a:cubicBezTo>
                    <a:lnTo>
                      <a:pt x="801" y="113"/>
                    </a:lnTo>
                    <a:close/>
                    <a:moveTo>
                      <a:pt x="824" y="146"/>
                    </a:moveTo>
                    <a:lnTo>
                      <a:pt x="824" y="146"/>
                    </a:lnTo>
                    <a:lnTo>
                      <a:pt x="843" y="115"/>
                    </a:lnTo>
                    <a:lnTo>
                      <a:pt x="811" y="29"/>
                    </a:lnTo>
                    <a:lnTo>
                      <a:pt x="836" y="29"/>
                    </a:lnTo>
                    <a:lnTo>
                      <a:pt x="857" y="87"/>
                    </a:lnTo>
                    <a:lnTo>
                      <a:pt x="883" y="29"/>
                    </a:lnTo>
                    <a:lnTo>
                      <a:pt x="900" y="29"/>
                    </a:lnTo>
                    <a:lnTo>
                      <a:pt x="847" y="146"/>
                    </a:lnTo>
                    <a:lnTo>
                      <a:pt x="824" y="146"/>
                    </a:lnTo>
                    <a:close/>
                    <a:moveTo>
                      <a:pt x="961" y="115"/>
                    </a:moveTo>
                    <a:lnTo>
                      <a:pt x="961" y="115"/>
                    </a:lnTo>
                    <a:cubicBezTo>
                      <a:pt x="953" y="117"/>
                      <a:pt x="948" y="117"/>
                      <a:pt x="948" y="117"/>
                    </a:cubicBezTo>
                    <a:cubicBezTo>
                      <a:pt x="918" y="117"/>
                      <a:pt x="918" y="89"/>
                      <a:pt x="918" y="89"/>
                    </a:cubicBezTo>
                    <a:lnTo>
                      <a:pt x="918" y="44"/>
                    </a:lnTo>
                    <a:lnTo>
                      <a:pt x="908" y="44"/>
                    </a:lnTo>
                    <a:lnTo>
                      <a:pt x="908" y="29"/>
                    </a:lnTo>
                    <a:lnTo>
                      <a:pt x="918" y="29"/>
                    </a:lnTo>
                    <a:lnTo>
                      <a:pt x="918" y="15"/>
                    </a:lnTo>
                    <a:lnTo>
                      <a:pt x="941" y="12"/>
                    </a:lnTo>
                    <a:lnTo>
                      <a:pt x="941" y="29"/>
                    </a:lnTo>
                    <a:lnTo>
                      <a:pt x="959" y="29"/>
                    </a:lnTo>
                    <a:lnTo>
                      <a:pt x="959" y="44"/>
                    </a:lnTo>
                    <a:lnTo>
                      <a:pt x="941" y="44"/>
                    </a:lnTo>
                    <a:lnTo>
                      <a:pt x="941" y="86"/>
                    </a:lnTo>
                    <a:cubicBezTo>
                      <a:pt x="941" y="102"/>
                      <a:pt x="954" y="102"/>
                      <a:pt x="954" y="102"/>
                    </a:cubicBezTo>
                    <a:cubicBezTo>
                      <a:pt x="957" y="102"/>
                      <a:pt x="961" y="101"/>
                      <a:pt x="961" y="101"/>
                    </a:cubicBezTo>
                    <a:lnTo>
                      <a:pt x="961" y="115"/>
                    </a:lnTo>
                    <a:close/>
                    <a:moveTo>
                      <a:pt x="1051" y="112"/>
                    </a:moveTo>
                    <a:lnTo>
                      <a:pt x="1051" y="112"/>
                    </a:lnTo>
                    <a:cubicBezTo>
                      <a:pt x="1035" y="117"/>
                      <a:pt x="1020" y="117"/>
                      <a:pt x="1020" y="117"/>
                    </a:cubicBezTo>
                    <a:cubicBezTo>
                      <a:pt x="999" y="117"/>
                      <a:pt x="986" y="105"/>
                      <a:pt x="986" y="105"/>
                    </a:cubicBezTo>
                    <a:cubicBezTo>
                      <a:pt x="974" y="93"/>
                      <a:pt x="974" y="72"/>
                      <a:pt x="974" y="72"/>
                    </a:cubicBezTo>
                    <a:cubicBezTo>
                      <a:pt x="974" y="52"/>
                      <a:pt x="985" y="40"/>
                      <a:pt x="985" y="40"/>
                    </a:cubicBezTo>
                    <a:cubicBezTo>
                      <a:pt x="997" y="27"/>
                      <a:pt x="1015" y="27"/>
                      <a:pt x="1015" y="27"/>
                    </a:cubicBezTo>
                    <a:cubicBezTo>
                      <a:pt x="1034" y="27"/>
                      <a:pt x="1043" y="39"/>
                      <a:pt x="1043" y="39"/>
                    </a:cubicBezTo>
                    <a:cubicBezTo>
                      <a:pt x="1051" y="51"/>
                      <a:pt x="1051" y="77"/>
                      <a:pt x="1051" y="77"/>
                    </a:cubicBezTo>
                    <a:lnTo>
                      <a:pt x="998" y="77"/>
                    </a:lnTo>
                    <a:cubicBezTo>
                      <a:pt x="1001" y="101"/>
                      <a:pt x="1025" y="101"/>
                      <a:pt x="1025" y="101"/>
                    </a:cubicBezTo>
                    <a:cubicBezTo>
                      <a:pt x="1037" y="101"/>
                      <a:pt x="1051" y="96"/>
                      <a:pt x="1051" y="96"/>
                    </a:cubicBezTo>
                    <a:lnTo>
                      <a:pt x="1051" y="112"/>
                    </a:lnTo>
                    <a:close/>
                    <a:moveTo>
                      <a:pt x="998" y="64"/>
                    </a:moveTo>
                    <a:lnTo>
                      <a:pt x="998" y="64"/>
                    </a:lnTo>
                    <a:lnTo>
                      <a:pt x="1029" y="64"/>
                    </a:lnTo>
                    <a:cubicBezTo>
                      <a:pt x="1029" y="42"/>
                      <a:pt x="1015" y="42"/>
                      <a:pt x="1015" y="42"/>
                    </a:cubicBezTo>
                    <a:cubicBezTo>
                      <a:pt x="1000" y="42"/>
                      <a:pt x="998" y="64"/>
                      <a:pt x="998" y="64"/>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56" name="Freeform 450"/>
              <p:cNvSpPr>
                <a:spLocks noEditPoints="1"/>
              </p:cNvSpPr>
              <p:nvPr/>
            </p:nvSpPr>
            <p:spPr bwMode="auto">
              <a:xfrm>
                <a:off x="452" y="1365"/>
                <a:ext cx="427" cy="53"/>
              </a:xfrm>
              <a:custGeom>
                <a:avLst/>
                <a:gdLst>
                  <a:gd name="T0" fmla="*/ 0 w 1208"/>
                  <a:gd name="T1" fmla="*/ 0 h 155"/>
                  <a:gd name="T2" fmla="*/ 0 w 1208"/>
                  <a:gd name="T3" fmla="*/ 0 h 155"/>
                  <a:gd name="T4" fmla="*/ 0 w 1208"/>
                  <a:gd name="T5" fmla="*/ 0 h 155"/>
                  <a:gd name="T6" fmla="*/ 0 w 1208"/>
                  <a:gd name="T7" fmla="*/ 0 h 155"/>
                  <a:gd name="T8" fmla="*/ 0 w 1208"/>
                  <a:gd name="T9" fmla="*/ 0 h 155"/>
                  <a:gd name="T10" fmla="*/ 0 w 1208"/>
                  <a:gd name="T11" fmla="*/ 0 h 155"/>
                  <a:gd name="T12" fmla="*/ 0 w 1208"/>
                  <a:gd name="T13" fmla="*/ 0 h 155"/>
                  <a:gd name="T14" fmla="*/ 0 w 1208"/>
                  <a:gd name="T15" fmla="*/ 0 h 155"/>
                  <a:gd name="T16" fmla="*/ 0 w 1208"/>
                  <a:gd name="T17" fmla="*/ 0 h 155"/>
                  <a:gd name="T18" fmla="*/ 0 w 1208"/>
                  <a:gd name="T19" fmla="*/ 0 h 155"/>
                  <a:gd name="T20" fmla="*/ 0 w 1208"/>
                  <a:gd name="T21" fmla="*/ 0 h 155"/>
                  <a:gd name="T22" fmla="*/ 0 w 1208"/>
                  <a:gd name="T23" fmla="*/ 0 h 155"/>
                  <a:gd name="T24" fmla="*/ 0 w 1208"/>
                  <a:gd name="T25" fmla="*/ 0 h 155"/>
                  <a:gd name="T26" fmla="*/ 0 w 1208"/>
                  <a:gd name="T27" fmla="*/ 0 h 155"/>
                  <a:gd name="T28" fmla="*/ 0 w 1208"/>
                  <a:gd name="T29" fmla="*/ 0 h 155"/>
                  <a:gd name="T30" fmla="*/ 0 w 1208"/>
                  <a:gd name="T31" fmla="*/ 0 h 155"/>
                  <a:gd name="T32" fmla="*/ 0 w 1208"/>
                  <a:gd name="T33" fmla="*/ 0 h 155"/>
                  <a:gd name="T34" fmla="*/ 0 w 1208"/>
                  <a:gd name="T35" fmla="*/ 0 h 155"/>
                  <a:gd name="T36" fmla="*/ 0 w 1208"/>
                  <a:gd name="T37" fmla="*/ 0 h 155"/>
                  <a:gd name="T38" fmla="*/ 0 w 1208"/>
                  <a:gd name="T39" fmla="*/ 0 h 155"/>
                  <a:gd name="T40" fmla="*/ 0 w 1208"/>
                  <a:gd name="T41" fmla="*/ 0 h 155"/>
                  <a:gd name="T42" fmla="*/ 0 w 1208"/>
                  <a:gd name="T43" fmla="*/ 0 h 155"/>
                  <a:gd name="T44" fmla="*/ 0 w 1208"/>
                  <a:gd name="T45" fmla="*/ 0 h 155"/>
                  <a:gd name="T46" fmla="*/ 0 w 1208"/>
                  <a:gd name="T47" fmla="*/ 0 h 155"/>
                  <a:gd name="T48" fmla="*/ 0 w 1208"/>
                  <a:gd name="T49" fmla="*/ 0 h 155"/>
                  <a:gd name="T50" fmla="*/ 0 w 1208"/>
                  <a:gd name="T51" fmla="*/ 0 h 155"/>
                  <a:gd name="T52" fmla="*/ 0 w 1208"/>
                  <a:gd name="T53" fmla="*/ 0 h 155"/>
                  <a:gd name="T54" fmla="*/ 0 w 1208"/>
                  <a:gd name="T55" fmla="*/ 0 h 155"/>
                  <a:gd name="T56" fmla="*/ 0 w 1208"/>
                  <a:gd name="T57" fmla="*/ 0 h 155"/>
                  <a:gd name="T58" fmla="*/ 0 w 1208"/>
                  <a:gd name="T59" fmla="*/ 0 h 155"/>
                  <a:gd name="T60" fmla="*/ 0 w 1208"/>
                  <a:gd name="T61" fmla="*/ 0 h 155"/>
                  <a:gd name="T62" fmla="*/ 0 w 1208"/>
                  <a:gd name="T63" fmla="*/ 0 h 155"/>
                  <a:gd name="T64" fmla="*/ 0 w 1208"/>
                  <a:gd name="T65" fmla="*/ 0 h 155"/>
                  <a:gd name="T66" fmla="*/ 0 w 1208"/>
                  <a:gd name="T67" fmla="*/ 0 h 155"/>
                  <a:gd name="T68" fmla="*/ 0 w 1208"/>
                  <a:gd name="T69" fmla="*/ 0 h 155"/>
                  <a:gd name="T70" fmla="*/ 0 w 1208"/>
                  <a:gd name="T71" fmla="*/ 0 h 155"/>
                  <a:gd name="T72" fmla="*/ 0 w 1208"/>
                  <a:gd name="T73" fmla="*/ 0 h 155"/>
                  <a:gd name="T74" fmla="*/ 0 w 1208"/>
                  <a:gd name="T75" fmla="*/ 0 h 155"/>
                  <a:gd name="T76" fmla="*/ 0 w 1208"/>
                  <a:gd name="T77" fmla="*/ 0 h 155"/>
                  <a:gd name="T78" fmla="*/ 0 w 1208"/>
                  <a:gd name="T79" fmla="*/ 0 h 155"/>
                  <a:gd name="T80" fmla="*/ 0 w 1208"/>
                  <a:gd name="T81" fmla="*/ 0 h 155"/>
                  <a:gd name="T82" fmla="*/ 0 w 1208"/>
                  <a:gd name="T83" fmla="*/ 0 h 155"/>
                  <a:gd name="T84" fmla="*/ 0 w 1208"/>
                  <a:gd name="T85" fmla="*/ 0 h 155"/>
                  <a:gd name="T86" fmla="*/ 0 w 1208"/>
                  <a:gd name="T87" fmla="*/ 0 h 155"/>
                  <a:gd name="T88" fmla="*/ 0 w 1208"/>
                  <a:gd name="T89" fmla="*/ 0 h 155"/>
                  <a:gd name="T90" fmla="*/ 0 w 1208"/>
                  <a:gd name="T91" fmla="*/ 0 h 155"/>
                  <a:gd name="T92" fmla="*/ 0 w 1208"/>
                  <a:gd name="T93" fmla="*/ 0 h 155"/>
                  <a:gd name="T94" fmla="*/ 0 w 1208"/>
                  <a:gd name="T95" fmla="*/ 0 h 155"/>
                  <a:gd name="T96" fmla="*/ 0 w 1208"/>
                  <a:gd name="T97" fmla="*/ 0 h 155"/>
                  <a:gd name="T98" fmla="*/ 0 w 1208"/>
                  <a:gd name="T99" fmla="*/ 0 h 155"/>
                  <a:gd name="T100" fmla="*/ 0 w 1208"/>
                  <a:gd name="T101" fmla="*/ 0 h 155"/>
                  <a:gd name="T102" fmla="*/ 0 w 1208"/>
                  <a:gd name="T103" fmla="*/ 0 h 155"/>
                  <a:gd name="T104" fmla="*/ 0 w 1208"/>
                  <a:gd name="T105" fmla="*/ 0 h 155"/>
                  <a:gd name="T106" fmla="*/ 0 w 1208"/>
                  <a:gd name="T107" fmla="*/ 0 h 155"/>
                  <a:gd name="T108" fmla="*/ 0 w 1208"/>
                  <a:gd name="T109" fmla="*/ 0 h 155"/>
                  <a:gd name="T110" fmla="*/ 0 w 1208"/>
                  <a:gd name="T111" fmla="*/ 0 h 155"/>
                  <a:gd name="T112" fmla="*/ 0 w 1208"/>
                  <a:gd name="T113" fmla="*/ 0 h 155"/>
                  <a:gd name="T114" fmla="*/ 0 w 1208"/>
                  <a:gd name="T115" fmla="*/ 0 h 1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08" h="155">
                    <a:moveTo>
                      <a:pt x="0" y="124"/>
                    </a:moveTo>
                    <a:lnTo>
                      <a:pt x="0" y="124"/>
                    </a:lnTo>
                    <a:lnTo>
                      <a:pt x="0" y="8"/>
                    </a:lnTo>
                    <a:lnTo>
                      <a:pt x="31" y="8"/>
                    </a:lnTo>
                    <a:lnTo>
                      <a:pt x="59" y="89"/>
                    </a:lnTo>
                    <a:lnTo>
                      <a:pt x="88" y="8"/>
                    </a:lnTo>
                    <a:lnTo>
                      <a:pt x="116" y="8"/>
                    </a:lnTo>
                    <a:lnTo>
                      <a:pt x="116" y="124"/>
                    </a:lnTo>
                    <a:lnTo>
                      <a:pt x="94" y="124"/>
                    </a:lnTo>
                    <a:lnTo>
                      <a:pt x="94" y="37"/>
                    </a:lnTo>
                    <a:lnTo>
                      <a:pt x="66" y="116"/>
                    </a:lnTo>
                    <a:lnTo>
                      <a:pt x="46" y="116"/>
                    </a:lnTo>
                    <a:lnTo>
                      <a:pt x="19" y="35"/>
                    </a:lnTo>
                    <a:lnTo>
                      <a:pt x="19" y="124"/>
                    </a:lnTo>
                    <a:lnTo>
                      <a:pt x="0" y="124"/>
                    </a:lnTo>
                    <a:close/>
                    <a:moveTo>
                      <a:pt x="215" y="121"/>
                    </a:moveTo>
                    <a:lnTo>
                      <a:pt x="215" y="121"/>
                    </a:lnTo>
                    <a:cubicBezTo>
                      <a:pt x="198" y="126"/>
                      <a:pt x="184" y="126"/>
                      <a:pt x="184" y="126"/>
                    </a:cubicBezTo>
                    <a:cubicBezTo>
                      <a:pt x="162" y="126"/>
                      <a:pt x="150" y="114"/>
                      <a:pt x="150" y="114"/>
                    </a:cubicBezTo>
                    <a:cubicBezTo>
                      <a:pt x="137" y="101"/>
                      <a:pt x="137" y="80"/>
                      <a:pt x="137" y="80"/>
                    </a:cubicBezTo>
                    <a:cubicBezTo>
                      <a:pt x="137" y="60"/>
                      <a:pt x="149" y="48"/>
                      <a:pt x="149" y="48"/>
                    </a:cubicBezTo>
                    <a:cubicBezTo>
                      <a:pt x="160" y="36"/>
                      <a:pt x="179" y="36"/>
                      <a:pt x="179" y="36"/>
                    </a:cubicBezTo>
                    <a:cubicBezTo>
                      <a:pt x="197" y="36"/>
                      <a:pt x="206" y="48"/>
                      <a:pt x="206" y="48"/>
                    </a:cubicBezTo>
                    <a:cubicBezTo>
                      <a:pt x="215" y="60"/>
                      <a:pt x="215" y="86"/>
                      <a:pt x="215" y="86"/>
                    </a:cubicBezTo>
                    <a:lnTo>
                      <a:pt x="162" y="86"/>
                    </a:lnTo>
                    <a:cubicBezTo>
                      <a:pt x="164" y="110"/>
                      <a:pt x="189" y="110"/>
                      <a:pt x="189" y="110"/>
                    </a:cubicBezTo>
                    <a:cubicBezTo>
                      <a:pt x="200" y="110"/>
                      <a:pt x="215" y="105"/>
                      <a:pt x="215" y="105"/>
                    </a:cubicBezTo>
                    <a:lnTo>
                      <a:pt x="215" y="121"/>
                    </a:lnTo>
                    <a:close/>
                    <a:moveTo>
                      <a:pt x="161" y="72"/>
                    </a:moveTo>
                    <a:lnTo>
                      <a:pt x="161" y="72"/>
                    </a:lnTo>
                    <a:lnTo>
                      <a:pt x="192" y="72"/>
                    </a:lnTo>
                    <a:cubicBezTo>
                      <a:pt x="192" y="51"/>
                      <a:pt x="178" y="51"/>
                      <a:pt x="178" y="51"/>
                    </a:cubicBezTo>
                    <a:cubicBezTo>
                      <a:pt x="164" y="51"/>
                      <a:pt x="161" y="72"/>
                      <a:pt x="161" y="72"/>
                    </a:cubicBezTo>
                    <a:close/>
                    <a:moveTo>
                      <a:pt x="283" y="123"/>
                    </a:moveTo>
                    <a:lnTo>
                      <a:pt x="283" y="123"/>
                    </a:lnTo>
                    <a:cubicBezTo>
                      <a:pt x="275" y="126"/>
                      <a:pt x="270" y="126"/>
                      <a:pt x="270" y="126"/>
                    </a:cubicBezTo>
                    <a:cubicBezTo>
                      <a:pt x="240" y="126"/>
                      <a:pt x="240" y="98"/>
                      <a:pt x="240" y="98"/>
                    </a:cubicBezTo>
                    <a:lnTo>
                      <a:pt x="240" y="52"/>
                    </a:lnTo>
                    <a:lnTo>
                      <a:pt x="230" y="52"/>
                    </a:lnTo>
                    <a:lnTo>
                      <a:pt x="230" y="38"/>
                    </a:lnTo>
                    <a:lnTo>
                      <a:pt x="240" y="38"/>
                    </a:lnTo>
                    <a:lnTo>
                      <a:pt x="240" y="24"/>
                    </a:lnTo>
                    <a:lnTo>
                      <a:pt x="263" y="21"/>
                    </a:lnTo>
                    <a:lnTo>
                      <a:pt x="263" y="38"/>
                    </a:lnTo>
                    <a:lnTo>
                      <a:pt x="281" y="38"/>
                    </a:lnTo>
                    <a:lnTo>
                      <a:pt x="281" y="52"/>
                    </a:lnTo>
                    <a:lnTo>
                      <a:pt x="263" y="52"/>
                    </a:lnTo>
                    <a:lnTo>
                      <a:pt x="263" y="95"/>
                    </a:lnTo>
                    <a:cubicBezTo>
                      <a:pt x="263" y="110"/>
                      <a:pt x="276" y="110"/>
                      <a:pt x="276" y="110"/>
                    </a:cubicBezTo>
                    <a:cubicBezTo>
                      <a:pt x="279" y="110"/>
                      <a:pt x="283" y="109"/>
                      <a:pt x="283" y="109"/>
                    </a:cubicBezTo>
                    <a:lnTo>
                      <a:pt x="283" y="123"/>
                    </a:lnTo>
                    <a:close/>
                    <a:moveTo>
                      <a:pt x="346" y="115"/>
                    </a:moveTo>
                    <a:lnTo>
                      <a:pt x="346" y="115"/>
                    </a:lnTo>
                    <a:cubicBezTo>
                      <a:pt x="334" y="126"/>
                      <a:pt x="321" y="126"/>
                      <a:pt x="321" y="126"/>
                    </a:cubicBezTo>
                    <a:cubicBezTo>
                      <a:pt x="310" y="126"/>
                      <a:pt x="303" y="119"/>
                      <a:pt x="303" y="119"/>
                    </a:cubicBezTo>
                    <a:cubicBezTo>
                      <a:pt x="296" y="112"/>
                      <a:pt x="296" y="101"/>
                      <a:pt x="296" y="101"/>
                    </a:cubicBezTo>
                    <a:cubicBezTo>
                      <a:pt x="296" y="87"/>
                      <a:pt x="307" y="79"/>
                      <a:pt x="307" y="79"/>
                    </a:cubicBezTo>
                    <a:cubicBezTo>
                      <a:pt x="318" y="71"/>
                      <a:pt x="340" y="71"/>
                      <a:pt x="340" y="71"/>
                    </a:cubicBezTo>
                    <a:lnTo>
                      <a:pt x="346" y="71"/>
                    </a:lnTo>
                    <a:lnTo>
                      <a:pt x="346" y="64"/>
                    </a:lnTo>
                    <a:cubicBezTo>
                      <a:pt x="346" y="50"/>
                      <a:pt x="330" y="50"/>
                      <a:pt x="330" y="50"/>
                    </a:cubicBezTo>
                    <a:cubicBezTo>
                      <a:pt x="317" y="50"/>
                      <a:pt x="303" y="58"/>
                      <a:pt x="303" y="58"/>
                    </a:cubicBezTo>
                    <a:lnTo>
                      <a:pt x="303" y="42"/>
                    </a:lnTo>
                    <a:cubicBezTo>
                      <a:pt x="319" y="36"/>
                      <a:pt x="334" y="36"/>
                      <a:pt x="334" y="36"/>
                    </a:cubicBezTo>
                    <a:cubicBezTo>
                      <a:pt x="368" y="36"/>
                      <a:pt x="368" y="63"/>
                      <a:pt x="368" y="63"/>
                    </a:cubicBezTo>
                    <a:lnTo>
                      <a:pt x="368" y="101"/>
                    </a:lnTo>
                    <a:cubicBezTo>
                      <a:pt x="368" y="111"/>
                      <a:pt x="374" y="111"/>
                      <a:pt x="374" y="111"/>
                    </a:cubicBezTo>
                    <a:cubicBezTo>
                      <a:pt x="376" y="111"/>
                      <a:pt x="377" y="111"/>
                      <a:pt x="377" y="111"/>
                    </a:cubicBezTo>
                    <a:lnTo>
                      <a:pt x="378" y="124"/>
                    </a:lnTo>
                    <a:cubicBezTo>
                      <a:pt x="371" y="126"/>
                      <a:pt x="365" y="126"/>
                      <a:pt x="365" y="126"/>
                    </a:cubicBezTo>
                    <a:cubicBezTo>
                      <a:pt x="351" y="126"/>
                      <a:pt x="347" y="115"/>
                      <a:pt x="347" y="115"/>
                    </a:cubicBezTo>
                    <a:lnTo>
                      <a:pt x="346" y="115"/>
                    </a:lnTo>
                    <a:close/>
                    <a:moveTo>
                      <a:pt x="346" y="102"/>
                    </a:moveTo>
                    <a:lnTo>
                      <a:pt x="346" y="102"/>
                    </a:lnTo>
                    <a:lnTo>
                      <a:pt x="346" y="85"/>
                    </a:lnTo>
                    <a:lnTo>
                      <a:pt x="340" y="85"/>
                    </a:lnTo>
                    <a:cubicBezTo>
                      <a:pt x="318" y="85"/>
                      <a:pt x="318" y="99"/>
                      <a:pt x="318" y="99"/>
                    </a:cubicBezTo>
                    <a:cubicBezTo>
                      <a:pt x="318" y="104"/>
                      <a:pt x="321" y="107"/>
                      <a:pt x="321" y="107"/>
                    </a:cubicBezTo>
                    <a:cubicBezTo>
                      <a:pt x="324" y="110"/>
                      <a:pt x="329" y="110"/>
                      <a:pt x="329" y="110"/>
                    </a:cubicBezTo>
                    <a:cubicBezTo>
                      <a:pt x="337" y="110"/>
                      <a:pt x="346" y="102"/>
                      <a:pt x="346" y="102"/>
                    </a:cubicBezTo>
                    <a:close/>
                    <a:moveTo>
                      <a:pt x="398" y="124"/>
                    </a:moveTo>
                    <a:lnTo>
                      <a:pt x="398" y="124"/>
                    </a:lnTo>
                    <a:lnTo>
                      <a:pt x="398" y="38"/>
                    </a:lnTo>
                    <a:lnTo>
                      <a:pt x="420" y="38"/>
                    </a:lnTo>
                    <a:lnTo>
                      <a:pt x="420" y="54"/>
                    </a:lnTo>
                    <a:cubicBezTo>
                      <a:pt x="430" y="36"/>
                      <a:pt x="449" y="36"/>
                      <a:pt x="449" y="36"/>
                    </a:cubicBezTo>
                    <a:cubicBezTo>
                      <a:pt x="459" y="36"/>
                      <a:pt x="465" y="41"/>
                      <a:pt x="465" y="41"/>
                    </a:cubicBezTo>
                    <a:cubicBezTo>
                      <a:pt x="471" y="46"/>
                      <a:pt x="473" y="54"/>
                      <a:pt x="473" y="54"/>
                    </a:cubicBezTo>
                    <a:cubicBezTo>
                      <a:pt x="485" y="36"/>
                      <a:pt x="502" y="36"/>
                      <a:pt x="502" y="36"/>
                    </a:cubicBezTo>
                    <a:cubicBezTo>
                      <a:pt x="525" y="36"/>
                      <a:pt x="525" y="62"/>
                      <a:pt x="525" y="62"/>
                    </a:cubicBezTo>
                    <a:lnTo>
                      <a:pt x="525" y="124"/>
                    </a:lnTo>
                    <a:lnTo>
                      <a:pt x="503" y="124"/>
                    </a:lnTo>
                    <a:lnTo>
                      <a:pt x="503" y="70"/>
                    </a:lnTo>
                    <a:cubicBezTo>
                      <a:pt x="503" y="54"/>
                      <a:pt x="493" y="54"/>
                      <a:pt x="493" y="54"/>
                    </a:cubicBezTo>
                    <a:cubicBezTo>
                      <a:pt x="482" y="54"/>
                      <a:pt x="473" y="69"/>
                      <a:pt x="473" y="69"/>
                    </a:cubicBezTo>
                    <a:lnTo>
                      <a:pt x="473" y="124"/>
                    </a:lnTo>
                    <a:lnTo>
                      <a:pt x="450" y="124"/>
                    </a:lnTo>
                    <a:lnTo>
                      <a:pt x="450" y="70"/>
                    </a:lnTo>
                    <a:cubicBezTo>
                      <a:pt x="450" y="54"/>
                      <a:pt x="440" y="54"/>
                      <a:pt x="440" y="54"/>
                    </a:cubicBezTo>
                    <a:cubicBezTo>
                      <a:pt x="430" y="54"/>
                      <a:pt x="420" y="69"/>
                      <a:pt x="420" y="69"/>
                    </a:cubicBezTo>
                    <a:lnTo>
                      <a:pt x="420" y="124"/>
                    </a:lnTo>
                    <a:lnTo>
                      <a:pt x="398" y="124"/>
                    </a:lnTo>
                    <a:close/>
                    <a:moveTo>
                      <a:pt x="553" y="155"/>
                    </a:moveTo>
                    <a:lnTo>
                      <a:pt x="553" y="155"/>
                    </a:lnTo>
                    <a:lnTo>
                      <a:pt x="573" y="124"/>
                    </a:lnTo>
                    <a:lnTo>
                      <a:pt x="541" y="38"/>
                    </a:lnTo>
                    <a:lnTo>
                      <a:pt x="566" y="38"/>
                    </a:lnTo>
                    <a:lnTo>
                      <a:pt x="587" y="95"/>
                    </a:lnTo>
                    <a:lnTo>
                      <a:pt x="612" y="38"/>
                    </a:lnTo>
                    <a:lnTo>
                      <a:pt x="630" y="38"/>
                    </a:lnTo>
                    <a:lnTo>
                      <a:pt x="577" y="155"/>
                    </a:lnTo>
                    <a:lnTo>
                      <a:pt x="553" y="155"/>
                    </a:lnTo>
                    <a:close/>
                    <a:moveTo>
                      <a:pt x="716" y="121"/>
                    </a:moveTo>
                    <a:lnTo>
                      <a:pt x="716" y="121"/>
                    </a:lnTo>
                    <a:cubicBezTo>
                      <a:pt x="700" y="126"/>
                      <a:pt x="685" y="126"/>
                      <a:pt x="685" y="126"/>
                    </a:cubicBezTo>
                    <a:cubicBezTo>
                      <a:pt x="664" y="126"/>
                      <a:pt x="651" y="114"/>
                      <a:pt x="651" y="114"/>
                    </a:cubicBezTo>
                    <a:cubicBezTo>
                      <a:pt x="639" y="101"/>
                      <a:pt x="639" y="80"/>
                      <a:pt x="639" y="80"/>
                    </a:cubicBezTo>
                    <a:cubicBezTo>
                      <a:pt x="639" y="60"/>
                      <a:pt x="650" y="48"/>
                      <a:pt x="650" y="48"/>
                    </a:cubicBezTo>
                    <a:cubicBezTo>
                      <a:pt x="661" y="36"/>
                      <a:pt x="680" y="36"/>
                      <a:pt x="680" y="36"/>
                    </a:cubicBezTo>
                    <a:cubicBezTo>
                      <a:pt x="699" y="36"/>
                      <a:pt x="708" y="48"/>
                      <a:pt x="708" y="48"/>
                    </a:cubicBezTo>
                    <a:cubicBezTo>
                      <a:pt x="716" y="60"/>
                      <a:pt x="716" y="86"/>
                      <a:pt x="716" y="86"/>
                    </a:cubicBezTo>
                    <a:lnTo>
                      <a:pt x="663" y="86"/>
                    </a:lnTo>
                    <a:cubicBezTo>
                      <a:pt x="665" y="110"/>
                      <a:pt x="690" y="110"/>
                      <a:pt x="690" y="110"/>
                    </a:cubicBezTo>
                    <a:cubicBezTo>
                      <a:pt x="702" y="110"/>
                      <a:pt x="716" y="105"/>
                      <a:pt x="716" y="105"/>
                    </a:cubicBezTo>
                    <a:lnTo>
                      <a:pt x="716" y="121"/>
                    </a:lnTo>
                    <a:close/>
                    <a:moveTo>
                      <a:pt x="663" y="72"/>
                    </a:moveTo>
                    <a:lnTo>
                      <a:pt x="663" y="72"/>
                    </a:lnTo>
                    <a:lnTo>
                      <a:pt x="694" y="72"/>
                    </a:lnTo>
                    <a:cubicBezTo>
                      <a:pt x="694" y="51"/>
                      <a:pt x="679" y="51"/>
                      <a:pt x="679" y="51"/>
                    </a:cubicBezTo>
                    <a:cubicBezTo>
                      <a:pt x="665" y="51"/>
                      <a:pt x="663" y="72"/>
                      <a:pt x="663" y="72"/>
                    </a:cubicBezTo>
                    <a:close/>
                    <a:moveTo>
                      <a:pt x="740" y="124"/>
                    </a:moveTo>
                    <a:lnTo>
                      <a:pt x="740" y="124"/>
                    </a:lnTo>
                    <a:lnTo>
                      <a:pt x="740" y="0"/>
                    </a:lnTo>
                    <a:lnTo>
                      <a:pt x="763" y="0"/>
                    </a:lnTo>
                    <a:lnTo>
                      <a:pt x="763" y="124"/>
                    </a:lnTo>
                    <a:lnTo>
                      <a:pt x="740" y="124"/>
                    </a:lnTo>
                    <a:close/>
                    <a:moveTo>
                      <a:pt x="828" y="126"/>
                    </a:moveTo>
                    <a:lnTo>
                      <a:pt x="828" y="126"/>
                    </a:lnTo>
                    <a:cubicBezTo>
                      <a:pt x="808" y="126"/>
                      <a:pt x="796" y="114"/>
                      <a:pt x="796" y="114"/>
                    </a:cubicBezTo>
                    <a:cubicBezTo>
                      <a:pt x="785" y="101"/>
                      <a:pt x="785" y="81"/>
                      <a:pt x="785" y="81"/>
                    </a:cubicBezTo>
                    <a:cubicBezTo>
                      <a:pt x="785" y="60"/>
                      <a:pt x="797" y="48"/>
                      <a:pt x="797" y="48"/>
                    </a:cubicBezTo>
                    <a:cubicBezTo>
                      <a:pt x="808" y="36"/>
                      <a:pt x="829" y="36"/>
                      <a:pt x="829" y="36"/>
                    </a:cubicBezTo>
                    <a:cubicBezTo>
                      <a:pt x="850" y="36"/>
                      <a:pt x="861" y="48"/>
                      <a:pt x="861" y="48"/>
                    </a:cubicBezTo>
                    <a:cubicBezTo>
                      <a:pt x="873" y="60"/>
                      <a:pt x="873" y="81"/>
                      <a:pt x="873" y="81"/>
                    </a:cubicBezTo>
                    <a:cubicBezTo>
                      <a:pt x="873" y="102"/>
                      <a:pt x="861" y="114"/>
                      <a:pt x="861" y="114"/>
                    </a:cubicBezTo>
                    <a:cubicBezTo>
                      <a:pt x="849" y="126"/>
                      <a:pt x="828" y="126"/>
                      <a:pt x="828" y="126"/>
                    </a:cubicBezTo>
                    <a:close/>
                    <a:moveTo>
                      <a:pt x="829" y="111"/>
                    </a:moveTo>
                    <a:lnTo>
                      <a:pt x="829" y="111"/>
                    </a:lnTo>
                    <a:cubicBezTo>
                      <a:pt x="849" y="111"/>
                      <a:pt x="849" y="81"/>
                      <a:pt x="849" y="81"/>
                    </a:cubicBezTo>
                    <a:cubicBezTo>
                      <a:pt x="849" y="67"/>
                      <a:pt x="843" y="59"/>
                      <a:pt x="843" y="59"/>
                    </a:cubicBezTo>
                    <a:cubicBezTo>
                      <a:pt x="838" y="51"/>
                      <a:pt x="829" y="51"/>
                      <a:pt x="829" y="51"/>
                    </a:cubicBezTo>
                    <a:cubicBezTo>
                      <a:pt x="820" y="51"/>
                      <a:pt x="815" y="59"/>
                      <a:pt x="815" y="59"/>
                    </a:cubicBezTo>
                    <a:cubicBezTo>
                      <a:pt x="809" y="67"/>
                      <a:pt x="809" y="81"/>
                      <a:pt x="809" y="81"/>
                    </a:cubicBezTo>
                    <a:cubicBezTo>
                      <a:pt x="809" y="95"/>
                      <a:pt x="815" y="103"/>
                      <a:pt x="815" y="103"/>
                    </a:cubicBezTo>
                    <a:cubicBezTo>
                      <a:pt x="820" y="111"/>
                      <a:pt x="829" y="111"/>
                      <a:pt x="829" y="111"/>
                    </a:cubicBezTo>
                    <a:close/>
                    <a:moveTo>
                      <a:pt x="958" y="122"/>
                    </a:moveTo>
                    <a:lnTo>
                      <a:pt x="958" y="122"/>
                    </a:lnTo>
                    <a:cubicBezTo>
                      <a:pt x="944" y="126"/>
                      <a:pt x="931" y="126"/>
                      <a:pt x="931" y="126"/>
                    </a:cubicBezTo>
                    <a:cubicBezTo>
                      <a:pt x="911" y="126"/>
                      <a:pt x="899" y="114"/>
                      <a:pt x="899" y="114"/>
                    </a:cubicBezTo>
                    <a:cubicBezTo>
                      <a:pt x="887" y="102"/>
                      <a:pt x="887" y="81"/>
                      <a:pt x="887" y="81"/>
                    </a:cubicBezTo>
                    <a:cubicBezTo>
                      <a:pt x="887" y="60"/>
                      <a:pt x="899" y="48"/>
                      <a:pt x="899" y="48"/>
                    </a:cubicBezTo>
                    <a:cubicBezTo>
                      <a:pt x="911" y="36"/>
                      <a:pt x="933" y="36"/>
                      <a:pt x="933" y="36"/>
                    </a:cubicBezTo>
                    <a:cubicBezTo>
                      <a:pt x="944" y="36"/>
                      <a:pt x="957" y="39"/>
                      <a:pt x="957" y="39"/>
                    </a:cubicBezTo>
                    <a:lnTo>
                      <a:pt x="957" y="56"/>
                    </a:lnTo>
                    <a:cubicBezTo>
                      <a:pt x="943" y="52"/>
                      <a:pt x="935" y="52"/>
                      <a:pt x="935" y="52"/>
                    </a:cubicBezTo>
                    <a:cubicBezTo>
                      <a:pt x="924" y="52"/>
                      <a:pt x="918" y="59"/>
                      <a:pt x="918" y="59"/>
                    </a:cubicBezTo>
                    <a:cubicBezTo>
                      <a:pt x="911" y="67"/>
                      <a:pt x="911" y="81"/>
                      <a:pt x="911" y="81"/>
                    </a:cubicBezTo>
                    <a:cubicBezTo>
                      <a:pt x="911" y="94"/>
                      <a:pt x="918" y="102"/>
                      <a:pt x="918" y="102"/>
                    </a:cubicBezTo>
                    <a:cubicBezTo>
                      <a:pt x="925" y="110"/>
                      <a:pt x="937" y="110"/>
                      <a:pt x="937" y="110"/>
                    </a:cubicBezTo>
                    <a:cubicBezTo>
                      <a:pt x="947" y="110"/>
                      <a:pt x="958" y="106"/>
                      <a:pt x="958" y="106"/>
                    </a:cubicBezTo>
                    <a:lnTo>
                      <a:pt x="958" y="122"/>
                    </a:lnTo>
                    <a:close/>
                    <a:moveTo>
                      <a:pt x="980" y="155"/>
                    </a:moveTo>
                    <a:lnTo>
                      <a:pt x="980" y="155"/>
                    </a:lnTo>
                    <a:lnTo>
                      <a:pt x="1000" y="124"/>
                    </a:lnTo>
                    <a:lnTo>
                      <a:pt x="968" y="38"/>
                    </a:lnTo>
                    <a:lnTo>
                      <a:pt x="993" y="38"/>
                    </a:lnTo>
                    <a:lnTo>
                      <a:pt x="1014" y="95"/>
                    </a:lnTo>
                    <a:lnTo>
                      <a:pt x="1039" y="38"/>
                    </a:lnTo>
                    <a:lnTo>
                      <a:pt x="1057" y="38"/>
                    </a:lnTo>
                    <a:lnTo>
                      <a:pt x="1004" y="155"/>
                    </a:lnTo>
                    <a:lnTo>
                      <a:pt x="980" y="155"/>
                    </a:lnTo>
                    <a:close/>
                    <a:moveTo>
                      <a:pt x="1117" y="123"/>
                    </a:moveTo>
                    <a:lnTo>
                      <a:pt x="1117" y="123"/>
                    </a:lnTo>
                    <a:cubicBezTo>
                      <a:pt x="1109" y="126"/>
                      <a:pt x="1104" y="126"/>
                      <a:pt x="1104" y="126"/>
                    </a:cubicBezTo>
                    <a:cubicBezTo>
                      <a:pt x="1074" y="126"/>
                      <a:pt x="1074" y="98"/>
                      <a:pt x="1074" y="98"/>
                    </a:cubicBezTo>
                    <a:lnTo>
                      <a:pt x="1074" y="52"/>
                    </a:lnTo>
                    <a:lnTo>
                      <a:pt x="1065" y="52"/>
                    </a:lnTo>
                    <a:lnTo>
                      <a:pt x="1065" y="38"/>
                    </a:lnTo>
                    <a:lnTo>
                      <a:pt x="1074" y="38"/>
                    </a:lnTo>
                    <a:lnTo>
                      <a:pt x="1074" y="24"/>
                    </a:lnTo>
                    <a:lnTo>
                      <a:pt x="1097" y="21"/>
                    </a:lnTo>
                    <a:lnTo>
                      <a:pt x="1097" y="38"/>
                    </a:lnTo>
                    <a:lnTo>
                      <a:pt x="1116" y="38"/>
                    </a:lnTo>
                    <a:lnTo>
                      <a:pt x="1116" y="52"/>
                    </a:lnTo>
                    <a:lnTo>
                      <a:pt x="1097" y="52"/>
                    </a:lnTo>
                    <a:lnTo>
                      <a:pt x="1097" y="95"/>
                    </a:lnTo>
                    <a:cubicBezTo>
                      <a:pt x="1097" y="110"/>
                      <a:pt x="1110" y="110"/>
                      <a:pt x="1110" y="110"/>
                    </a:cubicBezTo>
                    <a:cubicBezTo>
                      <a:pt x="1113" y="110"/>
                      <a:pt x="1117" y="109"/>
                      <a:pt x="1117" y="109"/>
                    </a:cubicBezTo>
                    <a:lnTo>
                      <a:pt x="1117" y="123"/>
                    </a:lnTo>
                    <a:close/>
                    <a:moveTo>
                      <a:pt x="1208" y="121"/>
                    </a:moveTo>
                    <a:lnTo>
                      <a:pt x="1208" y="121"/>
                    </a:lnTo>
                    <a:cubicBezTo>
                      <a:pt x="1192" y="126"/>
                      <a:pt x="1177" y="126"/>
                      <a:pt x="1177" y="126"/>
                    </a:cubicBezTo>
                    <a:cubicBezTo>
                      <a:pt x="1155" y="126"/>
                      <a:pt x="1143" y="114"/>
                      <a:pt x="1143" y="114"/>
                    </a:cubicBezTo>
                    <a:cubicBezTo>
                      <a:pt x="1130" y="101"/>
                      <a:pt x="1130" y="80"/>
                      <a:pt x="1130" y="80"/>
                    </a:cubicBezTo>
                    <a:cubicBezTo>
                      <a:pt x="1130" y="60"/>
                      <a:pt x="1142" y="48"/>
                      <a:pt x="1142" y="48"/>
                    </a:cubicBezTo>
                    <a:cubicBezTo>
                      <a:pt x="1153" y="36"/>
                      <a:pt x="1172" y="36"/>
                      <a:pt x="1172" y="36"/>
                    </a:cubicBezTo>
                    <a:cubicBezTo>
                      <a:pt x="1191" y="36"/>
                      <a:pt x="1199" y="48"/>
                      <a:pt x="1199" y="48"/>
                    </a:cubicBezTo>
                    <a:cubicBezTo>
                      <a:pt x="1208" y="60"/>
                      <a:pt x="1208" y="86"/>
                      <a:pt x="1208" y="86"/>
                    </a:cubicBezTo>
                    <a:lnTo>
                      <a:pt x="1155" y="86"/>
                    </a:lnTo>
                    <a:cubicBezTo>
                      <a:pt x="1157" y="110"/>
                      <a:pt x="1182" y="110"/>
                      <a:pt x="1182" y="110"/>
                    </a:cubicBezTo>
                    <a:cubicBezTo>
                      <a:pt x="1193" y="110"/>
                      <a:pt x="1208" y="105"/>
                      <a:pt x="1208" y="105"/>
                    </a:cubicBezTo>
                    <a:lnTo>
                      <a:pt x="1208" y="121"/>
                    </a:lnTo>
                    <a:close/>
                    <a:moveTo>
                      <a:pt x="1154" y="72"/>
                    </a:moveTo>
                    <a:lnTo>
                      <a:pt x="1154" y="72"/>
                    </a:lnTo>
                    <a:lnTo>
                      <a:pt x="1185" y="72"/>
                    </a:lnTo>
                    <a:cubicBezTo>
                      <a:pt x="1185" y="51"/>
                      <a:pt x="1171" y="51"/>
                      <a:pt x="1171" y="51"/>
                    </a:cubicBezTo>
                    <a:cubicBezTo>
                      <a:pt x="1157" y="51"/>
                      <a:pt x="1154" y="72"/>
                      <a:pt x="1154"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57" name="Freeform 451"/>
              <p:cNvSpPr>
                <a:spLocks noEditPoints="1"/>
              </p:cNvSpPr>
              <p:nvPr/>
            </p:nvSpPr>
            <p:spPr bwMode="auto">
              <a:xfrm>
                <a:off x="642" y="2401"/>
                <a:ext cx="502" cy="53"/>
              </a:xfrm>
              <a:custGeom>
                <a:avLst/>
                <a:gdLst>
                  <a:gd name="T0" fmla="*/ 0 w 1420"/>
                  <a:gd name="T1" fmla="*/ 0 h 155"/>
                  <a:gd name="T2" fmla="*/ 0 w 1420"/>
                  <a:gd name="T3" fmla="*/ 0 h 155"/>
                  <a:gd name="T4" fmla="*/ 0 w 1420"/>
                  <a:gd name="T5" fmla="*/ 0 h 155"/>
                  <a:gd name="T6" fmla="*/ 0 w 1420"/>
                  <a:gd name="T7" fmla="*/ 0 h 155"/>
                  <a:gd name="T8" fmla="*/ 0 w 1420"/>
                  <a:gd name="T9" fmla="*/ 0 h 155"/>
                  <a:gd name="T10" fmla="*/ 0 w 1420"/>
                  <a:gd name="T11" fmla="*/ 0 h 155"/>
                  <a:gd name="T12" fmla="*/ 0 w 1420"/>
                  <a:gd name="T13" fmla="*/ 0 h 155"/>
                  <a:gd name="T14" fmla="*/ 0 w 1420"/>
                  <a:gd name="T15" fmla="*/ 0 h 155"/>
                  <a:gd name="T16" fmla="*/ 0 w 1420"/>
                  <a:gd name="T17" fmla="*/ 0 h 155"/>
                  <a:gd name="T18" fmla="*/ 0 w 1420"/>
                  <a:gd name="T19" fmla="*/ 0 h 155"/>
                  <a:gd name="T20" fmla="*/ 0 w 1420"/>
                  <a:gd name="T21" fmla="*/ 0 h 155"/>
                  <a:gd name="T22" fmla="*/ 0 w 1420"/>
                  <a:gd name="T23" fmla="*/ 0 h 155"/>
                  <a:gd name="T24" fmla="*/ 0 w 1420"/>
                  <a:gd name="T25" fmla="*/ 0 h 155"/>
                  <a:gd name="T26" fmla="*/ 0 w 1420"/>
                  <a:gd name="T27" fmla="*/ 0 h 155"/>
                  <a:gd name="T28" fmla="*/ 0 w 1420"/>
                  <a:gd name="T29" fmla="*/ 0 h 155"/>
                  <a:gd name="T30" fmla="*/ 0 w 1420"/>
                  <a:gd name="T31" fmla="*/ 0 h 155"/>
                  <a:gd name="T32" fmla="*/ 0 w 1420"/>
                  <a:gd name="T33" fmla="*/ 0 h 155"/>
                  <a:gd name="T34" fmla="*/ 0 w 1420"/>
                  <a:gd name="T35" fmla="*/ 0 h 155"/>
                  <a:gd name="T36" fmla="*/ 0 w 1420"/>
                  <a:gd name="T37" fmla="*/ 0 h 155"/>
                  <a:gd name="T38" fmla="*/ 0 w 1420"/>
                  <a:gd name="T39" fmla="*/ 0 h 155"/>
                  <a:gd name="T40" fmla="*/ 0 w 1420"/>
                  <a:gd name="T41" fmla="*/ 0 h 155"/>
                  <a:gd name="T42" fmla="*/ 0 w 1420"/>
                  <a:gd name="T43" fmla="*/ 0 h 155"/>
                  <a:gd name="T44" fmla="*/ 0 w 1420"/>
                  <a:gd name="T45" fmla="*/ 0 h 155"/>
                  <a:gd name="T46" fmla="*/ 0 w 1420"/>
                  <a:gd name="T47" fmla="*/ 0 h 155"/>
                  <a:gd name="T48" fmla="*/ 0 w 1420"/>
                  <a:gd name="T49" fmla="*/ 0 h 155"/>
                  <a:gd name="T50" fmla="*/ 0 w 1420"/>
                  <a:gd name="T51" fmla="*/ 0 h 155"/>
                  <a:gd name="T52" fmla="*/ 0 w 1420"/>
                  <a:gd name="T53" fmla="*/ 0 h 155"/>
                  <a:gd name="T54" fmla="*/ 0 w 1420"/>
                  <a:gd name="T55" fmla="*/ 0 h 155"/>
                  <a:gd name="T56" fmla="*/ 0 w 1420"/>
                  <a:gd name="T57" fmla="*/ 0 h 155"/>
                  <a:gd name="T58" fmla="*/ 0 w 1420"/>
                  <a:gd name="T59" fmla="*/ 0 h 155"/>
                  <a:gd name="T60" fmla="*/ 0 w 1420"/>
                  <a:gd name="T61" fmla="*/ 0 h 155"/>
                  <a:gd name="T62" fmla="*/ 0 w 1420"/>
                  <a:gd name="T63" fmla="*/ 0 h 155"/>
                  <a:gd name="T64" fmla="*/ 0 w 1420"/>
                  <a:gd name="T65" fmla="*/ 0 h 155"/>
                  <a:gd name="T66" fmla="*/ 0 w 1420"/>
                  <a:gd name="T67" fmla="*/ 0 h 155"/>
                  <a:gd name="T68" fmla="*/ 0 w 1420"/>
                  <a:gd name="T69" fmla="*/ 0 h 155"/>
                  <a:gd name="T70" fmla="*/ 0 w 1420"/>
                  <a:gd name="T71" fmla="*/ 0 h 155"/>
                  <a:gd name="T72" fmla="*/ 0 w 1420"/>
                  <a:gd name="T73" fmla="*/ 0 h 155"/>
                  <a:gd name="T74" fmla="*/ 0 w 1420"/>
                  <a:gd name="T75" fmla="*/ 0 h 155"/>
                  <a:gd name="T76" fmla="*/ 0 w 1420"/>
                  <a:gd name="T77" fmla="*/ 0 h 155"/>
                  <a:gd name="T78" fmla="*/ 0 w 1420"/>
                  <a:gd name="T79" fmla="*/ 0 h 155"/>
                  <a:gd name="T80" fmla="*/ 0 w 1420"/>
                  <a:gd name="T81" fmla="*/ 0 h 155"/>
                  <a:gd name="T82" fmla="*/ 0 w 1420"/>
                  <a:gd name="T83" fmla="*/ 0 h 155"/>
                  <a:gd name="T84" fmla="*/ 0 w 1420"/>
                  <a:gd name="T85" fmla="*/ 0 h 155"/>
                  <a:gd name="T86" fmla="*/ 0 w 1420"/>
                  <a:gd name="T87" fmla="*/ 0 h 155"/>
                  <a:gd name="T88" fmla="*/ 0 w 1420"/>
                  <a:gd name="T89" fmla="*/ 0 h 155"/>
                  <a:gd name="T90" fmla="*/ 0 w 1420"/>
                  <a:gd name="T91" fmla="*/ 0 h 155"/>
                  <a:gd name="T92" fmla="*/ 0 w 1420"/>
                  <a:gd name="T93" fmla="*/ 0 h 155"/>
                  <a:gd name="T94" fmla="*/ 0 w 1420"/>
                  <a:gd name="T95" fmla="*/ 0 h 155"/>
                  <a:gd name="T96" fmla="*/ 0 w 1420"/>
                  <a:gd name="T97" fmla="*/ 0 h 155"/>
                  <a:gd name="T98" fmla="*/ 0 w 1420"/>
                  <a:gd name="T99" fmla="*/ 0 h 155"/>
                  <a:gd name="T100" fmla="*/ 0 w 1420"/>
                  <a:gd name="T101" fmla="*/ 0 h 1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420" h="155">
                    <a:moveTo>
                      <a:pt x="0" y="124"/>
                    </a:moveTo>
                    <a:lnTo>
                      <a:pt x="0" y="124"/>
                    </a:lnTo>
                    <a:lnTo>
                      <a:pt x="0" y="8"/>
                    </a:lnTo>
                    <a:lnTo>
                      <a:pt x="32" y="8"/>
                    </a:lnTo>
                    <a:lnTo>
                      <a:pt x="60" y="90"/>
                    </a:lnTo>
                    <a:lnTo>
                      <a:pt x="88" y="8"/>
                    </a:lnTo>
                    <a:lnTo>
                      <a:pt x="116" y="8"/>
                    </a:lnTo>
                    <a:lnTo>
                      <a:pt x="116" y="124"/>
                    </a:lnTo>
                    <a:lnTo>
                      <a:pt x="94" y="124"/>
                    </a:lnTo>
                    <a:lnTo>
                      <a:pt x="94" y="37"/>
                    </a:lnTo>
                    <a:lnTo>
                      <a:pt x="66" y="116"/>
                    </a:lnTo>
                    <a:lnTo>
                      <a:pt x="47" y="116"/>
                    </a:lnTo>
                    <a:lnTo>
                      <a:pt x="19" y="35"/>
                    </a:lnTo>
                    <a:lnTo>
                      <a:pt x="19" y="124"/>
                    </a:lnTo>
                    <a:lnTo>
                      <a:pt x="0" y="124"/>
                    </a:lnTo>
                    <a:close/>
                    <a:moveTo>
                      <a:pt x="146" y="155"/>
                    </a:moveTo>
                    <a:lnTo>
                      <a:pt x="146" y="155"/>
                    </a:lnTo>
                    <a:lnTo>
                      <a:pt x="165" y="124"/>
                    </a:lnTo>
                    <a:lnTo>
                      <a:pt x="133" y="38"/>
                    </a:lnTo>
                    <a:lnTo>
                      <a:pt x="158" y="38"/>
                    </a:lnTo>
                    <a:lnTo>
                      <a:pt x="179" y="95"/>
                    </a:lnTo>
                    <a:lnTo>
                      <a:pt x="205" y="38"/>
                    </a:lnTo>
                    <a:lnTo>
                      <a:pt x="222" y="38"/>
                    </a:lnTo>
                    <a:lnTo>
                      <a:pt x="169" y="155"/>
                    </a:lnTo>
                    <a:lnTo>
                      <a:pt x="146" y="155"/>
                    </a:lnTo>
                    <a:close/>
                    <a:moveTo>
                      <a:pt x="309" y="121"/>
                    </a:moveTo>
                    <a:lnTo>
                      <a:pt x="309" y="121"/>
                    </a:lnTo>
                    <a:cubicBezTo>
                      <a:pt x="292" y="126"/>
                      <a:pt x="277" y="126"/>
                      <a:pt x="277" y="126"/>
                    </a:cubicBezTo>
                    <a:cubicBezTo>
                      <a:pt x="256" y="126"/>
                      <a:pt x="243" y="114"/>
                      <a:pt x="243" y="114"/>
                    </a:cubicBezTo>
                    <a:cubicBezTo>
                      <a:pt x="231" y="101"/>
                      <a:pt x="231" y="80"/>
                      <a:pt x="231" y="80"/>
                    </a:cubicBezTo>
                    <a:cubicBezTo>
                      <a:pt x="231" y="60"/>
                      <a:pt x="242" y="48"/>
                      <a:pt x="242" y="48"/>
                    </a:cubicBezTo>
                    <a:cubicBezTo>
                      <a:pt x="254" y="36"/>
                      <a:pt x="272" y="36"/>
                      <a:pt x="272" y="36"/>
                    </a:cubicBezTo>
                    <a:cubicBezTo>
                      <a:pt x="291" y="36"/>
                      <a:pt x="300" y="48"/>
                      <a:pt x="300" y="48"/>
                    </a:cubicBezTo>
                    <a:cubicBezTo>
                      <a:pt x="309" y="60"/>
                      <a:pt x="309" y="86"/>
                      <a:pt x="309" y="86"/>
                    </a:cubicBezTo>
                    <a:lnTo>
                      <a:pt x="255" y="86"/>
                    </a:lnTo>
                    <a:cubicBezTo>
                      <a:pt x="258" y="110"/>
                      <a:pt x="282" y="110"/>
                      <a:pt x="282" y="110"/>
                    </a:cubicBezTo>
                    <a:cubicBezTo>
                      <a:pt x="294" y="110"/>
                      <a:pt x="309" y="105"/>
                      <a:pt x="309" y="105"/>
                    </a:cubicBezTo>
                    <a:lnTo>
                      <a:pt x="309" y="121"/>
                    </a:lnTo>
                    <a:close/>
                    <a:moveTo>
                      <a:pt x="255" y="72"/>
                    </a:moveTo>
                    <a:lnTo>
                      <a:pt x="255" y="72"/>
                    </a:lnTo>
                    <a:lnTo>
                      <a:pt x="286" y="72"/>
                    </a:lnTo>
                    <a:cubicBezTo>
                      <a:pt x="286" y="51"/>
                      <a:pt x="272" y="51"/>
                      <a:pt x="272" y="51"/>
                    </a:cubicBezTo>
                    <a:cubicBezTo>
                      <a:pt x="257" y="51"/>
                      <a:pt x="255" y="72"/>
                      <a:pt x="255" y="72"/>
                    </a:cubicBezTo>
                    <a:close/>
                    <a:moveTo>
                      <a:pt x="332" y="124"/>
                    </a:moveTo>
                    <a:lnTo>
                      <a:pt x="332" y="124"/>
                    </a:lnTo>
                    <a:lnTo>
                      <a:pt x="332" y="0"/>
                    </a:lnTo>
                    <a:lnTo>
                      <a:pt x="356" y="0"/>
                    </a:lnTo>
                    <a:lnTo>
                      <a:pt x="356" y="124"/>
                    </a:lnTo>
                    <a:lnTo>
                      <a:pt x="332" y="124"/>
                    </a:lnTo>
                    <a:close/>
                    <a:moveTo>
                      <a:pt x="421" y="126"/>
                    </a:moveTo>
                    <a:lnTo>
                      <a:pt x="421" y="126"/>
                    </a:lnTo>
                    <a:cubicBezTo>
                      <a:pt x="400" y="126"/>
                      <a:pt x="389" y="114"/>
                      <a:pt x="389" y="114"/>
                    </a:cubicBezTo>
                    <a:cubicBezTo>
                      <a:pt x="377" y="102"/>
                      <a:pt x="377" y="81"/>
                      <a:pt x="377" y="81"/>
                    </a:cubicBezTo>
                    <a:cubicBezTo>
                      <a:pt x="377" y="60"/>
                      <a:pt x="389" y="48"/>
                      <a:pt x="389" y="48"/>
                    </a:cubicBezTo>
                    <a:cubicBezTo>
                      <a:pt x="401" y="36"/>
                      <a:pt x="421" y="36"/>
                      <a:pt x="421" y="36"/>
                    </a:cubicBezTo>
                    <a:cubicBezTo>
                      <a:pt x="442" y="36"/>
                      <a:pt x="454" y="48"/>
                      <a:pt x="454" y="48"/>
                    </a:cubicBezTo>
                    <a:cubicBezTo>
                      <a:pt x="466" y="60"/>
                      <a:pt x="466" y="81"/>
                      <a:pt x="466" y="81"/>
                    </a:cubicBezTo>
                    <a:cubicBezTo>
                      <a:pt x="466" y="102"/>
                      <a:pt x="454" y="114"/>
                      <a:pt x="454" y="114"/>
                    </a:cubicBezTo>
                    <a:cubicBezTo>
                      <a:pt x="442" y="126"/>
                      <a:pt x="421" y="126"/>
                      <a:pt x="421" y="126"/>
                    </a:cubicBezTo>
                    <a:close/>
                    <a:moveTo>
                      <a:pt x="421" y="111"/>
                    </a:moveTo>
                    <a:lnTo>
                      <a:pt x="421" y="111"/>
                    </a:lnTo>
                    <a:cubicBezTo>
                      <a:pt x="441" y="111"/>
                      <a:pt x="441" y="81"/>
                      <a:pt x="441" y="81"/>
                    </a:cubicBezTo>
                    <a:cubicBezTo>
                      <a:pt x="441" y="67"/>
                      <a:pt x="436" y="59"/>
                      <a:pt x="436" y="59"/>
                    </a:cubicBezTo>
                    <a:cubicBezTo>
                      <a:pt x="430" y="51"/>
                      <a:pt x="421" y="51"/>
                      <a:pt x="421" y="51"/>
                    </a:cubicBezTo>
                    <a:cubicBezTo>
                      <a:pt x="412" y="51"/>
                      <a:pt x="407" y="59"/>
                      <a:pt x="407" y="59"/>
                    </a:cubicBezTo>
                    <a:cubicBezTo>
                      <a:pt x="401" y="67"/>
                      <a:pt x="401" y="81"/>
                      <a:pt x="401" y="81"/>
                    </a:cubicBezTo>
                    <a:cubicBezTo>
                      <a:pt x="401" y="95"/>
                      <a:pt x="407" y="103"/>
                      <a:pt x="407" y="103"/>
                    </a:cubicBezTo>
                    <a:cubicBezTo>
                      <a:pt x="412" y="111"/>
                      <a:pt x="421" y="111"/>
                      <a:pt x="421" y="111"/>
                    </a:cubicBezTo>
                    <a:close/>
                    <a:moveTo>
                      <a:pt x="490" y="147"/>
                    </a:moveTo>
                    <a:lnTo>
                      <a:pt x="490" y="147"/>
                    </a:lnTo>
                    <a:lnTo>
                      <a:pt x="531" y="8"/>
                    </a:lnTo>
                    <a:lnTo>
                      <a:pt x="545" y="8"/>
                    </a:lnTo>
                    <a:lnTo>
                      <a:pt x="504" y="147"/>
                    </a:lnTo>
                    <a:lnTo>
                      <a:pt x="490" y="147"/>
                    </a:lnTo>
                    <a:close/>
                    <a:moveTo>
                      <a:pt x="577" y="124"/>
                    </a:moveTo>
                    <a:lnTo>
                      <a:pt x="577" y="124"/>
                    </a:lnTo>
                    <a:lnTo>
                      <a:pt x="577" y="8"/>
                    </a:lnTo>
                    <a:lnTo>
                      <a:pt x="609" y="8"/>
                    </a:lnTo>
                    <a:lnTo>
                      <a:pt x="637" y="90"/>
                    </a:lnTo>
                    <a:lnTo>
                      <a:pt x="666" y="8"/>
                    </a:lnTo>
                    <a:lnTo>
                      <a:pt x="694" y="8"/>
                    </a:lnTo>
                    <a:lnTo>
                      <a:pt x="694" y="124"/>
                    </a:lnTo>
                    <a:lnTo>
                      <a:pt x="672" y="124"/>
                    </a:lnTo>
                    <a:lnTo>
                      <a:pt x="672" y="37"/>
                    </a:lnTo>
                    <a:lnTo>
                      <a:pt x="643" y="116"/>
                    </a:lnTo>
                    <a:lnTo>
                      <a:pt x="624" y="116"/>
                    </a:lnTo>
                    <a:lnTo>
                      <a:pt x="596" y="35"/>
                    </a:lnTo>
                    <a:lnTo>
                      <a:pt x="596" y="124"/>
                    </a:lnTo>
                    <a:lnTo>
                      <a:pt x="577" y="124"/>
                    </a:lnTo>
                    <a:close/>
                    <a:moveTo>
                      <a:pt x="759" y="126"/>
                    </a:moveTo>
                    <a:lnTo>
                      <a:pt x="759" y="126"/>
                    </a:lnTo>
                    <a:cubicBezTo>
                      <a:pt x="739" y="126"/>
                      <a:pt x="727" y="114"/>
                      <a:pt x="727" y="114"/>
                    </a:cubicBezTo>
                    <a:cubicBezTo>
                      <a:pt x="715" y="102"/>
                      <a:pt x="715" y="81"/>
                      <a:pt x="715" y="81"/>
                    </a:cubicBezTo>
                    <a:cubicBezTo>
                      <a:pt x="715" y="60"/>
                      <a:pt x="727" y="48"/>
                      <a:pt x="727" y="48"/>
                    </a:cubicBezTo>
                    <a:cubicBezTo>
                      <a:pt x="739" y="36"/>
                      <a:pt x="759" y="36"/>
                      <a:pt x="759" y="36"/>
                    </a:cubicBezTo>
                    <a:cubicBezTo>
                      <a:pt x="780" y="36"/>
                      <a:pt x="792" y="48"/>
                      <a:pt x="792" y="48"/>
                    </a:cubicBezTo>
                    <a:cubicBezTo>
                      <a:pt x="804" y="60"/>
                      <a:pt x="804" y="81"/>
                      <a:pt x="804" y="81"/>
                    </a:cubicBezTo>
                    <a:cubicBezTo>
                      <a:pt x="804" y="102"/>
                      <a:pt x="792" y="114"/>
                      <a:pt x="792" y="114"/>
                    </a:cubicBezTo>
                    <a:cubicBezTo>
                      <a:pt x="780" y="126"/>
                      <a:pt x="759" y="126"/>
                      <a:pt x="759" y="126"/>
                    </a:cubicBezTo>
                    <a:close/>
                    <a:moveTo>
                      <a:pt x="759" y="111"/>
                    </a:moveTo>
                    <a:lnTo>
                      <a:pt x="759" y="111"/>
                    </a:lnTo>
                    <a:cubicBezTo>
                      <a:pt x="779" y="111"/>
                      <a:pt x="779" y="81"/>
                      <a:pt x="779" y="81"/>
                    </a:cubicBezTo>
                    <a:cubicBezTo>
                      <a:pt x="779" y="67"/>
                      <a:pt x="774" y="59"/>
                      <a:pt x="774" y="59"/>
                    </a:cubicBezTo>
                    <a:cubicBezTo>
                      <a:pt x="769" y="51"/>
                      <a:pt x="759" y="51"/>
                      <a:pt x="759" y="51"/>
                    </a:cubicBezTo>
                    <a:cubicBezTo>
                      <a:pt x="750" y="51"/>
                      <a:pt x="745" y="59"/>
                      <a:pt x="745" y="59"/>
                    </a:cubicBezTo>
                    <a:cubicBezTo>
                      <a:pt x="740" y="67"/>
                      <a:pt x="740" y="81"/>
                      <a:pt x="740" y="81"/>
                    </a:cubicBezTo>
                    <a:cubicBezTo>
                      <a:pt x="740" y="95"/>
                      <a:pt x="745" y="103"/>
                      <a:pt x="745" y="103"/>
                    </a:cubicBezTo>
                    <a:cubicBezTo>
                      <a:pt x="750" y="111"/>
                      <a:pt x="759" y="111"/>
                      <a:pt x="759" y="111"/>
                    </a:cubicBezTo>
                    <a:close/>
                    <a:moveTo>
                      <a:pt x="825" y="124"/>
                    </a:moveTo>
                    <a:lnTo>
                      <a:pt x="825" y="124"/>
                    </a:lnTo>
                    <a:lnTo>
                      <a:pt x="825" y="38"/>
                    </a:lnTo>
                    <a:lnTo>
                      <a:pt x="848" y="38"/>
                    </a:lnTo>
                    <a:lnTo>
                      <a:pt x="848" y="54"/>
                    </a:lnTo>
                    <a:cubicBezTo>
                      <a:pt x="859" y="36"/>
                      <a:pt x="877" y="36"/>
                      <a:pt x="877" y="36"/>
                    </a:cubicBezTo>
                    <a:cubicBezTo>
                      <a:pt x="889" y="36"/>
                      <a:pt x="895" y="43"/>
                      <a:pt x="895" y="43"/>
                    </a:cubicBezTo>
                    <a:cubicBezTo>
                      <a:pt x="902" y="51"/>
                      <a:pt x="902" y="63"/>
                      <a:pt x="902" y="63"/>
                    </a:cubicBezTo>
                    <a:lnTo>
                      <a:pt x="902" y="124"/>
                    </a:lnTo>
                    <a:lnTo>
                      <a:pt x="879" y="124"/>
                    </a:lnTo>
                    <a:lnTo>
                      <a:pt x="879" y="69"/>
                    </a:lnTo>
                    <a:cubicBezTo>
                      <a:pt x="879" y="54"/>
                      <a:pt x="869" y="54"/>
                      <a:pt x="869" y="54"/>
                    </a:cubicBezTo>
                    <a:cubicBezTo>
                      <a:pt x="858" y="54"/>
                      <a:pt x="848" y="70"/>
                      <a:pt x="848" y="70"/>
                    </a:cubicBezTo>
                    <a:lnTo>
                      <a:pt x="848" y="124"/>
                    </a:lnTo>
                    <a:lnTo>
                      <a:pt x="825" y="124"/>
                    </a:lnTo>
                    <a:close/>
                    <a:moveTo>
                      <a:pt x="966" y="126"/>
                    </a:moveTo>
                    <a:lnTo>
                      <a:pt x="966" y="126"/>
                    </a:lnTo>
                    <a:cubicBezTo>
                      <a:pt x="946" y="126"/>
                      <a:pt x="934" y="114"/>
                      <a:pt x="934" y="114"/>
                    </a:cubicBezTo>
                    <a:cubicBezTo>
                      <a:pt x="922" y="102"/>
                      <a:pt x="922" y="81"/>
                      <a:pt x="922" y="81"/>
                    </a:cubicBezTo>
                    <a:cubicBezTo>
                      <a:pt x="922" y="60"/>
                      <a:pt x="934" y="48"/>
                      <a:pt x="934" y="48"/>
                    </a:cubicBezTo>
                    <a:cubicBezTo>
                      <a:pt x="946" y="36"/>
                      <a:pt x="967" y="36"/>
                      <a:pt x="967" y="36"/>
                    </a:cubicBezTo>
                    <a:cubicBezTo>
                      <a:pt x="987" y="36"/>
                      <a:pt x="999" y="48"/>
                      <a:pt x="999" y="48"/>
                    </a:cubicBezTo>
                    <a:cubicBezTo>
                      <a:pt x="1011" y="60"/>
                      <a:pt x="1011" y="81"/>
                      <a:pt x="1011" y="81"/>
                    </a:cubicBezTo>
                    <a:cubicBezTo>
                      <a:pt x="1011" y="102"/>
                      <a:pt x="999" y="114"/>
                      <a:pt x="999" y="114"/>
                    </a:cubicBezTo>
                    <a:cubicBezTo>
                      <a:pt x="987" y="126"/>
                      <a:pt x="966" y="126"/>
                      <a:pt x="966" y="126"/>
                    </a:cubicBezTo>
                    <a:close/>
                    <a:moveTo>
                      <a:pt x="967" y="111"/>
                    </a:moveTo>
                    <a:lnTo>
                      <a:pt x="967" y="111"/>
                    </a:lnTo>
                    <a:cubicBezTo>
                      <a:pt x="986" y="111"/>
                      <a:pt x="986" y="81"/>
                      <a:pt x="986" y="81"/>
                    </a:cubicBezTo>
                    <a:cubicBezTo>
                      <a:pt x="986" y="67"/>
                      <a:pt x="981" y="59"/>
                      <a:pt x="981" y="59"/>
                    </a:cubicBezTo>
                    <a:cubicBezTo>
                      <a:pt x="976" y="51"/>
                      <a:pt x="967" y="51"/>
                      <a:pt x="967" y="51"/>
                    </a:cubicBezTo>
                    <a:cubicBezTo>
                      <a:pt x="958" y="51"/>
                      <a:pt x="952" y="59"/>
                      <a:pt x="952" y="59"/>
                    </a:cubicBezTo>
                    <a:cubicBezTo>
                      <a:pt x="947" y="67"/>
                      <a:pt x="947" y="81"/>
                      <a:pt x="947" y="81"/>
                    </a:cubicBezTo>
                    <a:cubicBezTo>
                      <a:pt x="947" y="95"/>
                      <a:pt x="952" y="103"/>
                      <a:pt x="952" y="103"/>
                    </a:cubicBezTo>
                    <a:cubicBezTo>
                      <a:pt x="958" y="111"/>
                      <a:pt x="967" y="111"/>
                      <a:pt x="967" y="111"/>
                    </a:cubicBezTo>
                    <a:close/>
                    <a:moveTo>
                      <a:pt x="1032" y="124"/>
                    </a:moveTo>
                    <a:lnTo>
                      <a:pt x="1032" y="124"/>
                    </a:lnTo>
                    <a:lnTo>
                      <a:pt x="1032" y="0"/>
                    </a:lnTo>
                    <a:lnTo>
                      <a:pt x="1056" y="0"/>
                    </a:lnTo>
                    <a:lnTo>
                      <a:pt x="1056" y="54"/>
                    </a:lnTo>
                    <a:cubicBezTo>
                      <a:pt x="1064" y="36"/>
                      <a:pt x="1084" y="36"/>
                      <a:pt x="1084" y="36"/>
                    </a:cubicBezTo>
                    <a:cubicBezTo>
                      <a:pt x="1099" y="36"/>
                      <a:pt x="1108" y="47"/>
                      <a:pt x="1108" y="47"/>
                    </a:cubicBezTo>
                    <a:cubicBezTo>
                      <a:pt x="1117" y="59"/>
                      <a:pt x="1117" y="79"/>
                      <a:pt x="1117" y="79"/>
                    </a:cubicBezTo>
                    <a:cubicBezTo>
                      <a:pt x="1117" y="100"/>
                      <a:pt x="1107" y="113"/>
                      <a:pt x="1107" y="113"/>
                    </a:cubicBezTo>
                    <a:cubicBezTo>
                      <a:pt x="1097" y="126"/>
                      <a:pt x="1080" y="126"/>
                      <a:pt x="1080" y="126"/>
                    </a:cubicBezTo>
                    <a:cubicBezTo>
                      <a:pt x="1066" y="126"/>
                      <a:pt x="1056" y="115"/>
                      <a:pt x="1056" y="115"/>
                    </a:cubicBezTo>
                    <a:lnTo>
                      <a:pt x="1051" y="124"/>
                    </a:lnTo>
                    <a:lnTo>
                      <a:pt x="1032" y="124"/>
                    </a:lnTo>
                    <a:close/>
                    <a:moveTo>
                      <a:pt x="1056" y="101"/>
                    </a:moveTo>
                    <a:lnTo>
                      <a:pt x="1056" y="101"/>
                    </a:lnTo>
                    <a:cubicBezTo>
                      <a:pt x="1064" y="111"/>
                      <a:pt x="1074" y="111"/>
                      <a:pt x="1074" y="111"/>
                    </a:cubicBezTo>
                    <a:cubicBezTo>
                      <a:pt x="1082" y="111"/>
                      <a:pt x="1087" y="103"/>
                      <a:pt x="1087" y="103"/>
                    </a:cubicBezTo>
                    <a:cubicBezTo>
                      <a:pt x="1092" y="94"/>
                      <a:pt x="1092" y="81"/>
                      <a:pt x="1092" y="81"/>
                    </a:cubicBezTo>
                    <a:cubicBezTo>
                      <a:pt x="1092" y="54"/>
                      <a:pt x="1075" y="54"/>
                      <a:pt x="1075" y="54"/>
                    </a:cubicBezTo>
                    <a:cubicBezTo>
                      <a:pt x="1065" y="54"/>
                      <a:pt x="1056" y="67"/>
                      <a:pt x="1056" y="67"/>
                    </a:cubicBezTo>
                    <a:lnTo>
                      <a:pt x="1056" y="101"/>
                    </a:lnTo>
                    <a:close/>
                    <a:moveTo>
                      <a:pt x="1139" y="124"/>
                    </a:moveTo>
                    <a:lnTo>
                      <a:pt x="1139" y="124"/>
                    </a:lnTo>
                    <a:lnTo>
                      <a:pt x="1139" y="0"/>
                    </a:lnTo>
                    <a:lnTo>
                      <a:pt x="1162" y="0"/>
                    </a:lnTo>
                    <a:lnTo>
                      <a:pt x="1162" y="124"/>
                    </a:lnTo>
                    <a:lnTo>
                      <a:pt x="1139" y="124"/>
                    </a:lnTo>
                    <a:close/>
                    <a:moveTo>
                      <a:pt x="1233" y="115"/>
                    </a:moveTo>
                    <a:lnTo>
                      <a:pt x="1233" y="115"/>
                    </a:lnTo>
                    <a:cubicBezTo>
                      <a:pt x="1221" y="126"/>
                      <a:pt x="1208" y="126"/>
                      <a:pt x="1208" y="126"/>
                    </a:cubicBezTo>
                    <a:cubicBezTo>
                      <a:pt x="1197" y="126"/>
                      <a:pt x="1190" y="119"/>
                      <a:pt x="1190" y="119"/>
                    </a:cubicBezTo>
                    <a:cubicBezTo>
                      <a:pt x="1183" y="112"/>
                      <a:pt x="1183" y="101"/>
                      <a:pt x="1183" y="101"/>
                    </a:cubicBezTo>
                    <a:cubicBezTo>
                      <a:pt x="1183" y="87"/>
                      <a:pt x="1194" y="79"/>
                      <a:pt x="1194" y="79"/>
                    </a:cubicBezTo>
                    <a:cubicBezTo>
                      <a:pt x="1205" y="72"/>
                      <a:pt x="1226" y="72"/>
                      <a:pt x="1226" y="72"/>
                    </a:cubicBezTo>
                    <a:lnTo>
                      <a:pt x="1233" y="72"/>
                    </a:lnTo>
                    <a:lnTo>
                      <a:pt x="1233" y="64"/>
                    </a:lnTo>
                    <a:cubicBezTo>
                      <a:pt x="1233" y="50"/>
                      <a:pt x="1217" y="50"/>
                      <a:pt x="1217" y="50"/>
                    </a:cubicBezTo>
                    <a:cubicBezTo>
                      <a:pt x="1204" y="50"/>
                      <a:pt x="1190" y="58"/>
                      <a:pt x="1190" y="58"/>
                    </a:cubicBezTo>
                    <a:lnTo>
                      <a:pt x="1190" y="42"/>
                    </a:lnTo>
                    <a:cubicBezTo>
                      <a:pt x="1206" y="36"/>
                      <a:pt x="1221" y="36"/>
                      <a:pt x="1221" y="36"/>
                    </a:cubicBezTo>
                    <a:cubicBezTo>
                      <a:pt x="1255" y="36"/>
                      <a:pt x="1255" y="63"/>
                      <a:pt x="1255" y="63"/>
                    </a:cubicBezTo>
                    <a:lnTo>
                      <a:pt x="1255" y="101"/>
                    </a:lnTo>
                    <a:cubicBezTo>
                      <a:pt x="1255" y="111"/>
                      <a:pt x="1261" y="111"/>
                      <a:pt x="1261" y="111"/>
                    </a:cubicBezTo>
                    <a:cubicBezTo>
                      <a:pt x="1263" y="111"/>
                      <a:pt x="1264" y="111"/>
                      <a:pt x="1264" y="111"/>
                    </a:cubicBezTo>
                    <a:lnTo>
                      <a:pt x="1265" y="124"/>
                    </a:lnTo>
                    <a:cubicBezTo>
                      <a:pt x="1258" y="126"/>
                      <a:pt x="1252" y="126"/>
                      <a:pt x="1252" y="126"/>
                    </a:cubicBezTo>
                    <a:cubicBezTo>
                      <a:pt x="1238" y="126"/>
                      <a:pt x="1234" y="115"/>
                      <a:pt x="1234" y="115"/>
                    </a:cubicBezTo>
                    <a:lnTo>
                      <a:pt x="1233" y="115"/>
                    </a:lnTo>
                    <a:close/>
                    <a:moveTo>
                      <a:pt x="1233" y="102"/>
                    </a:moveTo>
                    <a:lnTo>
                      <a:pt x="1233" y="102"/>
                    </a:lnTo>
                    <a:lnTo>
                      <a:pt x="1233" y="85"/>
                    </a:lnTo>
                    <a:lnTo>
                      <a:pt x="1227" y="85"/>
                    </a:lnTo>
                    <a:cubicBezTo>
                      <a:pt x="1205" y="85"/>
                      <a:pt x="1205" y="99"/>
                      <a:pt x="1205" y="99"/>
                    </a:cubicBezTo>
                    <a:cubicBezTo>
                      <a:pt x="1205" y="104"/>
                      <a:pt x="1208" y="107"/>
                      <a:pt x="1208" y="107"/>
                    </a:cubicBezTo>
                    <a:cubicBezTo>
                      <a:pt x="1211" y="110"/>
                      <a:pt x="1216" y="110"/>
                      <a:pt x="1216" y="110"/>
                    </a:cubicBezTo>
                    <a:cubicBezTo>
                      <a:pt x="1224" y="110"/>
                      <a:pt x="1233" y="102"/>
                      <a:pt x="1233" y="102"/>
                    </a:cubicBezTo>
                    <a:close/>
                    <a:moveTo>
                      <a:pt x="1282" y="121"/>
                    </a:moveTo>
                    <a:lnTo>
                      <a:pt x="1282" y="121"/>
                    </a:lnTo>
                    <a:lnTo>
                      <a:pt x="1282" y="104"/>
                    </a:lnTo>
                    <a:cubicBezTo>
                      <a:pt x="1300" y="111"/>
                      <a:pt x="1312" y="111"/>
                      <a:pt x="1312" y="111"/>
                    </a:cubicBezTo>
                    <a:cubicBezTo>
                      <a:pt x="1326" y="111"/>
                      <a:pt x="1326" y="102"/>
                      <a:pt x="1326" y="102"/>
                    </a:cubicBezTo>
                    <a:cubicBezTo>
                      <a:pt x="1326" y="95"/>
                      <a:pt x="1314" y="91"/>
                      <a:pt x="1314" y="91"/>
                    </a:cubicBezTo>
                    <a:lnTo>
                      <a:pt x="1307" y="88"/>
                    </a:lnTo>
                    <a:cubicBezTo>
                      <a:pt x="1294" y="82"/>
                      <a:pt x="1288" y="77"/>
                      <a:pt x="1288" y="77"/>
                    </a:cubicBezTo>
                    <a:cubicBezTo>
                      <a:pt x="1283" y="71"/>
                      <a:pt x="1283" y="62"/>
                      <a:pt x="1283" y="62"/>
                    </a:cubicBezTo>
                    <a:cubicBezTo>
                      <a:pt x="1283" y="50"/>
                      <a:pt x="1292" y="43"/>
                      <a:pt x="1292" y="43"/>
                    </a:cubicBezTo>
                    <a:cubicBezTo>
                      <a:pt x="1301" y="36"/>
                      <a:pt x="1318" y="36"/>
                      <a:pt x="1318" y="36"/>
                    </a:cubicBezTo>
                    <a:cubicBezTo>
                      <a:pt x="1329" y="36"/>
                      <a:pt x="1343" y="39"/>
                      <a:pt x="1343" y="39"/>
                    </a:cubicBezTo>
                    <a:lnTo>
                      <a:pt x="1343" y="55"/>
                    </a:lnTo>
                    <a:cubicBezTo>
                      <a:pt x="1329" y="51"/>
                      <a:pt x="1320" y="51"/>
                      <a:pt x="1320" y="51"/>
                    </a:cubicBezTo>
                    <a:cubicBezTo>
                      <a:pt x="1306" y="51"/>
                      <a:pt x="1306" y="59"/>
                      <a:pt x="1306" y="59"/>
                    </a:cubicBezTo>
                    <a:cubicBezTo>
                      <a:pt x="1306" y="65"/>
                      <a:pt x="1316" y="69"/>
                      <a:pt x="1316" y="69"/>
                    </a:cubicBezTo>
                    <a:lnTo>
                      <a:pt x="1323" y="72"/>
                    </a:lnTo>
                    <a:cubicBezTo>
                      <a:pt x="1338" y="78"/>
                      <a:pt x="1344" y="84"/>
                      <a:pt x="1344" y="84"/>
                    </a:cubicBezTo>
                    <a:cubicBezTo>
                      <a:pt x="1350" y="89"/>
                      <a:pt x="1350" y="99"/>
                      <a:pt x="1350" y="99"/>
                    </a:cubicBezTo>
                    <a:cubicBezTo>
                      <a:pt x="1350" y="111"/>
                      <a:pt x="1340" y="118"/>
                      <a:pt x="1340" y="118"/>
                    </a:cubicBezTo>
                    <a:cubicBezTo>
                      <a:pt x="1330" y="126"/>
                      <a:pt x="1314" y="126"/>
                      <a:pt x="1314" y="126"/>
                    </a:cubicBezTo>
                    <a:cubicBezTo>
                      <a:pt x="1298" y="126"/>
                      <a:pt x="1282" y="121"/>
                      <a:pt x="1282" y="121"/>
                    </a:cubicBezTo>
                    <a:close/>
                    <a:moveTo>
                      <a:pt x="1420" y="123"/>
                    </a:moveTo>
                    <a:lnTo>
                      <a:pt x="1420" y="123"/>
                    </a:lnTo>
                    <a:cubicBezTo>
                      <a:pt x="1411" y="126"/>
                      <a:pt x="1406" y="126"/>
                      <a:pt x="1406" y="126"/>
                    </a:cubicBezTo>
                    <a:cubicBezTo>
                      <a:pt x="1376" y="126"/>
                      <a:pt x="1376" y="98"/>
                      <a:pt x="1376" y="98"/>
                    </a:cubicBezTo>
                    <a:lnTo>
                      <a:pt x="1376" y="52"/>
                    </a:lnTo>
                    <a:lnTo>
                      <a:pt x="1367" y="52"/>
                    </a:lnTo>
                    <a:lnTo>
                      <a:pt x="1367" y="38"/>
                    </a:lnTo>
                    <a:lnTo>
                      <a:pt x="1376" y="38"/>
                    </a:lnTo>
                    <a:lnTo>
                      <a:pt x="1376" y="24"/>
                    </a:lnTo>
                    <a:lnTo>
                      <a:pt x="1400" y="21"/>
                    </a:lnTo>
                    <a:lnTo>
                      <a:pt x="1400" y="38"/>
                    </a:lnTo>
                    <a:lnTo>
                      <a:pt x="1418" y="38"/>
                    </a:lnTo>
                    <a:lnTo>
                      <a:pt x="1418" y="52"/>
                    </a:lnTo>
                    <a:lnTo>
                      <a:pt x="1400" y="52"/>
                    </a:lnTo>
                    <a:lnTo>
                      <a:pt x="1400" y="95"/>
                    </a:lnTo>
                    <a:cubicBezTo>
                      <a:pt x="1400" y="110"/>
                      <a:pt x="1412" y="110"/>
                      <a:pt x="1412" y="110"/>
                    </a:cubicBezTo>
                    <a:cubicBezTo>
                      <a:pt x="1415" y="110"/>
                      <a:pt x="1420" y="109"/>
                      <a:pt x="1420" y="109"/>
                    </a:cubicBezTo>
                    <a:lnTo>
                      <a:pt x="1420" y="123"/>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58" name="Freeform 452"/>
              <p:cNvSpPr>
                <a:spLocks noEditPoints="1"/>
              </p:cNvSpPr>
              <p:nvPr/>
            </p:nvSpPr>
            <p:spPr bwMode="auto">
              <a:xfrm>
                <a:off x="1658" y="2647"/>
                <a:ext cx="384" cy="53"/>
              </a:xfrm>
              <a:custGeom>
                <a:avLst/>
                <a:gdLst>
                  <a:gd name="T0" fmla="*/ 0 w 1084"/>
                  <a:gd name="T1" fmla="*/ 0 h 154"/>
                  <a:gd name="T2" fmla="*/ 0 w 1084"/>
                  <a:gd name="T3" fmla="*/ 0 h 154"/>
                  <a:gd name="T4" fmla="*/ 0 w 1084"/>
                  <a:gd name="T5" fmla="*/ 0 h 154"/>
                  <a:gd name="T6" fmla="*/ 0 w 1084"/>
                  <a:gd name="T7" fmla="*/ 0 h 154"/>
                  <a:gd name="T8" fmla="*/ 0 w 1084"/>
                  <a:gd name="T9" fmla="*/ 0 h 154"/>
                  <a:gd name="T10" fmla="*/ 0 w 1084"/>
                  <a:gd name="T11" fmla="*/ 0 h 154"/>
                  <a:gd name="T12" fmla="*/ 0 w 1084"/>
                  <a:gd name="T13" fmla="*/ 0 h 154"/>
                  <a:gd name="T14" fmla="*/ 0 w 1084"/>
                  <a:gd name="T15" fmla="*/ 0 h 154"/>
                  <a:gd name="T16" fmla="*/ 0 w 1084"/>
                  <a:gd name="T17" fmla="*/ 0 h 154"/>
                  <a:gd name="T18" fmla="*/ 0 w 1084"/>
                  <a:gd name="T19" fmla="*/ 0 h 154"/>
                  <a:gd name="T20" fmla="*/ 0 w 1084"/>
                  <a:gd name="T21" fmla="*/ 0 h 154"/>
                  <a:gd name="T22" fmla="*/ 0 w 1084"/>
                  <a:gd name="T23" fmla="*/ 0 h 154"/>
                  <a:gd name="T24" fmla="*/ 0 w 1084"/>
                  <a:gd name="T25" fmla="*/ 0 h 154"/>
                  <a:gd name="T26" fmla="*/ 0 w 1084"/>
                  <a:gd name="T27" fmla="*/ 0 h 154"/>
                  <a:gd name="T28" fmla="*/ 0 w 1084"/>
                  <a:gd name="T29" fmla="*/ 0 h 154"/>
                  <a:gd name="T30" fmla="*/ 0 w 1084"/>
                  <a:gd name="T31" fmla="*/ 0 h 154"/>
                  <a:gd name="T32" fmla="*/ 0 w 1084"/>
                  <a:gd name="T33" fmla="*/ 0 h 154"/>
                  <a:gd name="T34" fmla="*/ 0 w 1084"/>
                  <a:gd name="T35" fmla="*/ 0 h 154"/>
                  <a:gd name="T36" fmla="*/ 0 w 1084"/>
                  <a:gd name="T37" fmla="*/ 0 h 154"/>
                  <a:gd name="T38" fmla="*/ 0 w 1084"/>
                  <a:gd name="T39" fmla="*/ 0 h 154"/>
                  <a:gd name="T40" fmla="*/ 0 w 1084"/>
                  <a:gd name="T41" fmla="*/ 0 h 154"/>
                  <a:gd name="T42" fmla="*/ 0 w 1084"/>
                  <a:gd name="T43" fmla="*/ 0 h 154"/>
                  <a:gd name="T44" fmla="*/ 0 w 1084"/>
                  <a:gd name="T45" fmla="*/ 0 h 154"/>
                  <a:gd name="T46" fmla="*/ 0 w 1084"/>
                  <a:gd name="T47" fmla="*/ 0 h 154"/>
                  <a:gd name="T48" fmla="*/ 0 w 1084"/>
                  <a:gd name="T49" fmla="*/ 0 h 154"/>
                  <a:gd name="T50" fmla="*/ 0 w 1084"/>
                  <a:gd name="T51" fmla="*/ 0 h 154"/>
                  <a:gd name="T52" fmla="*/ 0 w 1084"/>
                  <a:gd name="T53" fmla="*/ 0 h 154"/>
                  <a:gd name="T54" fmla="*/ 0 w 1084"/>
                  <a:gd name="T55" fmla="*/ 0 h 154"/>
                  <a:gd name="T56" fmla="*/ 0 w 1084"/>
                  <a:gd name="T57" fmla="*/ 0 h 154"/>
                  <a:gd name="T58" fmla="*/ 0 w 1084"/>
                  <a:gd name="T59" fmla="*/ 0 h 154"/>
                  <a:gd name="T60" fmla="*/ 0 w 1084"/>
                  <a:gd name="T61" fmla="*/ 0 h 154"/>
                  <a:gd name="T62" fmla="*/ 0 w 1084"/>
                  <a:gd name="T63" fmla="*/ 0 h 154"/>
                  <a:gd name="T64" fmla="*/ 0 w 1084"/>
                  <a:gd name="T65" fmla="*/ 0 h 154"/>
                  <a:gd name="T66" fmla="*/ 0 w 1084"/>
                  <a:gd name="T67" fmla="*/ 0 h 154"/>
                  <a:gd name="T68" fmla="*/ 0 w 1084"/>
                  <a:gd name="T69" fmla="*/ 0 h 154"/>
                  <a:gd name="T70" fmla="*/ 0 w 1084"/>
                  <a:gd name="T71" fmla="*/ 0 h 154"/>
                  <a:gd name="T72" fmla="*/ 0 w 1084"/>
                  <a:gd name="T73" fmla="*/ 0 h 154"/>
                  <a:gd name="T74" fmla="*/ 0 w 1084"/>
                  <a:gd name="T75" fmla="*/ 0 h 154"/>
                  <a:gd name="T76" fmla="*/ 0 w 1084"/>
                  <a:gd name="T77" fmla="*/ 0 h 154"/>
                  <a:gd name="T78" fmla="*/ 0 w 1084"/>
                  <a:gd name="T79" fmla="*/ 0 h 154"/>
                  <a:gd name="T80" fmla="*/ 0 w 1084"/>
                  <a:gd name="T81" fmla="*/ 0 h 154"/>
                  <a:gd name="T82" fmla="*/ 0 w 1084"/>
                  <a:gd name="T83" fmla="*/ 0 h 154"/>
                  <a:gd name="T84" fmla="*/ 0 w 1084"/>
                  <a:gd name="T85" fmla="*/ 0 h 154"/>
                  <a:gd name="T86" fmla="*/ 0 w 1084"/>
                  <a:gd name="T87" fmla="*/ 0 h 154"/>
                  <a:gd name="T88" fmla="*/ 0 w 1084"/>
                  <a:gd name="T89" fmla="*/ 0 h 154"/>
                  <a:gd name="T90" fmla="*/ 0 w 1084"/>
                  <a:gd name="T91" fmla="*/ 0 h 154"/>
                  <a:gd name="T92" fmla="*/ 0 w 1084"/>
                  <a:gd name="T93" fmla="*/ 0 h 154"/>
                  <a:gd name="T94" fmla="*/ 0 w 1084"/>
                  <a:gd name="T95" fmla="*/ 0 h 154"/>
                  <a:gd name="T96" fmla="*/ 0 w 1084"/>
                  <a:gd name="T97" fmla="*/ 0 h 154"/>
                  <a:gd name="T98" fmla="*/ 0 w 1084"/>
                  <a:gd name="T99" fmla="*/ 0 h 154"/>
                  <a:gd name="T100" fmla="*/ 0 w 1084"/>
                  <a:gd name="T101" fmla="*/ 0 h 1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084" h="154">
                    <a:moveTo>
                      <a:pt x="0" y="123"/>
                    </a:moveTo>
                    <a:lnTo>
                      <a:pt x="0" y="123"/>
                    </a:lnTo>
                    <a:lnTo>
                      <a:pt x="0" y="8"/>
                    </a:lnTo>
                    <a:lnTo>
                      <a:pt x="41" y="8"/>
                    </a:lnTo>
                    <a:cubicBezTo>
                      <a:pt x="62" y="8"/>
                      <a:pt x="71" y="15"/>
                      <a:pt x="71" y="15"/>
                    </a:cubicBezTo>
                    <a:cubicBezTo>
                      <a:pt x="80" y="22"/>
                      <a:pt x="80" y="38"/>
                      <a:pt x="80" y="38"/>
                    </a:cubicBezTo>
                    <a:cubicBezTo>
                      <a:pt x="80" y="57"/>
                      <a:pt x="68" y="68"/>
                      <a:pt x="68" y="68"/>
                    </a:cubicBezTo>
                    <a:cubicBezTo>
                      <a:pt x="56" y="78"/>
                      <a:pt x="34" y="78"/>
                      <a:pt x="34" y="78"/>
                    </a:cubicBezTo>
                    <a:lnTo>
                      <a:pt x="24" y="78"/>
                    </a:lnTo>
                    <a:lnTo>
                      <a:pt x="24" y="123"/>
                    </a:lnTo>
                    <a:lnTo>
                      <a:pt x="0" y="123"/>
                    </a:lnTo>
                    <a:close/>
                    <a:moveTo>
                      <a:pt x="24" y="62"/>
                    </a:moveTo>
                    <a:lnTo>
                      <a:pt x="24" y="62"/>
                    </a:lnTo>
                    <a:lnTo>
                      <a:pt x="29" y="62"/>
                    </a:lnTo>
                    <a:cubicBezTo>
                      <a:pt x="41" y="62"/>
                      <a:pt x="48" y="56"/>
                      <a:pt x="48" y="56"/>
                    </a:cubicBezTo>
                    <a:cubicBezTo>
                      <a:pt x="55" y="51"/>
                      <a:pt x="55" y="41"/>
                      <a:pt x="55" y="41"/>
                    </a:cubicBezTo>
                    <a:cubicBezTo>
                      <a:pt x="55" y="23"/>
                      <a:pt x="33" y="23"/>
                      <a:pt x="33" y="23"/>
                    </a:cubicBezTo>
                    <a:lnTo>
                      <a:pt x="24" y="23"/>
                    </a:lnTo>
                    <a:lnTo>
                      <a:pt x="24" y="62"/>
                    </a:lnTo>
                    <a:close/>
                    <a:moveTo>
                      <a:pt x="99" y="123"/>
                    </a:moveTo>
                    <a:lnTo>
                      <a:pt x="99" y="123"/>
                    </a:lnTo>
                    <a:lnTo>
                      <a:pt x="99" y="37"/>
                    </a:lnTo>
                    <a:lnTo>
                      <a:pt x="122" y="37"/>
                    </a:lnTo>
                    <a:lnTo>
                      <a:pt x="122" y="54"/>
                    </a:lnTo>
                    <a:cubicBezTo>
                      <a:pt x="131" y="35"/>
                      <a:pt x="149" y="35"/>
                      <a:pt x="149" y="35"/>
                    </a:cubicBezTo>
                    <a:cubicBezTo>
                      <a:pt x="151" y="35"/>
                      <a:pt x="153" y="36"/>
                      <a:pt x="153" y="36"/>
                    </a:cubicBezTo>
                    <a:lnTo>
                      <a:pt x="153" y="57"/>
                    </a:lnTo>
                    <a:cubicBezTo>
                      <a:pt x="149" y="55"/>
                      <a:pt x="144" y="55"/>
                      <a:pt x="144" y="55"/>
                    </a:cubicBezTo>
                    <a:cubicBezTo>
                      <a:pt x="130" y="55"/>
                      <a:pt x="122" y="69"/>
                      <a:pt x="122" y="69"/>
                    </a:cubicBezTo>
                    <a:lnTo>
                      <a:pt x="122" y="123"/>
                    </a:lnTo>
                    <a:lnTo>
                      <a:pt x="99" y="123"/>
                    </a:lnTo>
                    <a:close/>
                    <a:moveTo>
                      <a:pt x="208" y="125"/>
                    </a:moveTo>
                    <a:lnTo>
                      <a:pt x="208" y="125"/>
                    </a:lnTo>
                    <a:cubicBezTo>
                      <a:pt x="187" y="125"/>
                      <a:pt x="176" y="113"/>
                      <a:pt x="176" y="113"/>
                    </a:cubicBezTo>
                    <a:cubicBezTo>
                      <a:pt x="164" y="101"/>
                      <a:pt x="164" y="80"/>
                      <a:pt x="164" y="80"/>
                    </a:cubicBezTo>
                    <a:cubicBezTo>
                      <a:pt x="164" y="60"/>
                      <a:pt x="176" y="48"/>
                      <a:pt x="176" y="48"/>
                    </a:cubicBezTo>
                    <a:cubicBezTo>
                      <a:pt x="188" y="35"/>
                      <a:pt x="208" y="35"/>
                      <a:pt x="208" y="35"/>
                    </a:cubicBezTo>
                    <a:cubicBezTo>
                      <a:pt x="229" y="35"/>
                      <a:pt x="241" y="48"/>
                      <a:pt x="241" y="48"/>
                    </a:cubicBezTo>
                    <a:cubicBezTo>
                      <a:pt x="252" y="60"/>
                      <a:pt x="252" y="80"/>
                      <a:pt x="252" y="80"/>
                    </a:cubicBezTo>
                    <a:cubicBezTo>
                      <a:pt x="252" y="101"/>
                      <a:pt x="241" y="113"/>
                      <a:pt x="241" y="113"/>
                    </a:cubicBezTo>
                    <a:cubicBezTo>
                      <a:pt x="229" y="125"/>
                      <a:pt x="208" y="125"/>
                      <a:pt x="208" y="125"/>
                    </a:cubicBezTo>
                    <a:close/>
                    <a:moveTo>
                      <a:pt x="208" y="111"/>
                    </a:moveTo>
                    <a:lnTo>
                      <a:pt x="208" y="111"/>
                    </a:lnTo>
                    <a:cubicBezTo>
                      <a:pt x="228" y="111"/>
                      <a:pt x="228" y="80"/>
                      <a:pt x="228" y="80"/>
                    </a:cubicBezTo>
                    <a:cubicBezTo>
                      <a:pt x="228" y="66"/>
                      <a:pt x="223" y="58"/>
                      <a:pt x="223" y="58"/>
                    </a:cubicBezTo>
                    <a:cubicBezTo>
                      <a:pt x="217" y="50"/>
                      <a:pt x="208" y="50"/>
                      <a:pt x="208" y="50"/>
                    </a:cubicBezTo>
                    <a:cubicBezTo>
                      <a:pt x="199" y="50"/>
                      <a:pt x="194" y="58"/>
                      <a:pt x="194" y="58"/>
                    </a:cubicBezTo>
                    <a:cubicBezTo>
                      <a:pt x="188" y="66"/>
                      <a:pt x="188" y="80"/>
                      <a:pt x="188" y="80"/>
                    </a:cubicBezTo>
                    <a:cubicBezTo>
                      <a:pt x="188" y="94"/>
                      <a:pt x="194" y="103"/>
                      <a:pt x="194" y="103"/>
                    </a:cubicBezTo>
                    <a:cubicBezTo>
                      <a:pt x="199" y="111"/>
                      <a:pt x="208" y="111"/>
                      <a:pt x="208" y="111"/>
                    </a:cubicBezTo>
                    <a:close/>
                    <a:moveTo>
                      <a:pt x="274" y="123"/>
                    </a:moveTo>
                    <a:lnTo>
                      <a:pt x="274" y="123"/>
                    </a:lnTo>
                    <a:lnTo>
                      <a:pt x="274" y="37"/>
                    </a:lnTo>
                    <a:lnTo>
                      <a:pt x="296" y="37"/>
                    </a:lnTo>
                    <a:lnTo>
                      <a:pt x="296" y="54"/>
                    </a:lnTo>
                    <a:cubicBezTo>
                      <a:pt x="306" y="35"/>
                      <a:pt x="325" y="35"/>
                      <a:pt x="325" y="35"/>
                    </a:cubicBezTo>
                    <a:cubicBezTo>
                      <a:pt x="335" y="35"/>
                      <a:pt x="341" y="40"/>
                      <a:pt x="341" y="40"/>
                    </a:cubicBezTo>
                    <a:cubicBezTo>
                      <a:pt x="347" y="45"/>
                      <a:pt x="349" y="54"/>
                      <a:pt x="349" y="54"/>
                    </a:cubicBezTo>
                    <a:cubicBezTo>
                      <a:pt x="361" y="35"/>
                      <a:pt x="378" y="35"/>
                      <a:pt x="378" y="35"/>
                    </a:cubicBezTo>
                    <a:cubicBezTo>
                      <a:pt x="401" y="35"/>
                      <a:pt x="401" y="61"/>
                      <a:pt x="401" y="61"/>
                    </a:cubicBezTo>
                    <a:lnTo>
                      <a:pt x="401" y="123"/>
                    </a:lnTo>
                    <a:lnTo>
                      <a:pt x="379" y="123"/>
                    </a:lnTo>
                    <a:lnTo>
                      <a:pt x="379" y="69"/>
                    </a:lnTo>
                    <a:cubicBezTo>
                      <a:pt x="379" y="54"/>
                      <a:pt x="369" y="54"/>
                      <a:pt x="369" y="54"/>
                    </a:cubicBezTo>
                    <a:cubicBezTo>
                      <a:pt x="358" y="54"/>
                      <a:pt x="349" y="69"/>
                      <a:pt x="349" y="69"/>
                    </a:cubicBezTo>
                    <a:lnTo>
                      <a:pt x="349" y="123"/>
                    </a:lnTo>
                    <a:lnTo>
                      <a:pt x="326" y="123"/>
                    </a:lnTo>
                    <a:lnTo>
                      <a:pt x="326" y="69"/>
                    </a:lnTo>
                    <a:cubicBezTo>
                      <a:pt x="326" y="54"/>
                      <a:pt x="316" y="54"/>
                      <a:pt x="316" y="54"/>
                    </a:cubicBezTo>
                    <a:cubicBezTo>
                      <a:pt x="306" y="54"/>
                      <a:pt x="296" y="69"/>
                      <a:pt x="296" y="69"/>
                    </a:cubicBezTo>
                    <a:lnTo>
                      <a:pt x="296" y="123"/>
                    </a:lnTo>
                    <a:lnTo>
                      <a:pt x="274" y="123"/>
                    </a:lnTo>
                    <a:close/>
                    <a:moveTo>
                      <a:pt x="429" y="154"/>
                    </a:moveTo>
                    <a:lnTo>
                      <a:pt x="429" y="154"/>
                    </a:lnTo>
                    <a:lnTo>
                      <a:pt x="449" y="123"/>
                    </a:lnTo>
                    <a:lnTo>
                      <a:pt x="417" y="37"/>
                    </a:lnTo>
                    <a:lnTo>
                      <a:pt x="442" y="37"/>
                    </a:lnTo>
                    <a:lnTo>
                      <a:pt x="463" y="95"/>
                    </a:lnTo>
                    <a:lnTo>
                      <a:pt x="488" y="37"/>
                    </a:lnTo>
                    <a:lnTo>
                      <a:pt x="506" y="37"/>
                    </a:lnTo>
                    <a:lnTo>
                      <a:pt x="453" y="154"/>
                    </a:lnTo>
                    <a:lnTo>
                      <a:pt x="429" y="154"/>
                    </a:lnTo>
                    <a:close/>
                    <a:moveTo>
                      <a:pt x="592" y="120"/>
                    </a:moveTo>
                    <a:lnTo>
                      <a:pt x="592" y="120"/>
                    </a:lnTo>
                    <a:cubicBezTo>
                      <a:pt x="576" y="125"/>
                      <a:pt x="561" y="125"/>
                      <a:pt x="561" y="125"/>
                    </a:cubicBezTo>
                    <a:cubicBezTo>
                      <a:pt x="540" y="125"/>
                      <a:pt x="527" y="113"/>
                      <a:pt x="527" y="113"/>
                    </a:cubicBezTo>
                    <a:cubicBezTo>
                      <a:pt x="515" y="101"/>
                      <a:pt x="515" y="80"/>
                      <a:pt x="515" y="80"/>
                    </a:cubicBezTo>
                    <a:cubicBezTo>
                      <a:pt x="515" y="60"/>
                      <a:pt x="526" y="48"/>
                      <a:pt x="526" y="48"/>
                    </a:cubicBezTo>
                    <a:cubicBezTo>
                      <a:pt x="537" y="35"/>
                      <a:pt x="556" y="35"/>
                      <a:pt x="556" y="35"/>
                    </a:cubicBezTo>
                    <a:cubicBezTo>
                      <a:pt x="575" y="35"/>
                      <a:pt x="584" y="47"/>
                      <a:pt x="584" y="47"/>
                    </a:cubicBezTo>
                    <a:cubicBezTo>
                      <a:pt x="592" y="59"/>
                      <a:pt x="592" y="85"/>
                      <a:pt x="592" y="85"/>
                    </a:cubicBezTo>
                    <a:lnTo>
                      <a:pt x="539" y="85"/>
                    </a:lnTo>
                    <a:cubicBezTo>
                      <a:pt x="541" y="110"/>
                      <a:pt x="566" y="110"/>
                      <a:pt x="566" y="110"/>
                    </a:cubicBezTo>
                    <a:cubicBezTo>
                      <a:pt x="578" y="110"/>
                      <a:pt x="592" y="104"/>
                      <a:pt x="592" y="104"/>
                    </a:cubicBezTo>
                    <a:lnTo>
                      <a:pt x="592" y="120"/>
                    </a:lnTo>
                    <a:close/>
                    <a:moveTo>
                      <a:pt x="539" y="72"/>
                    </a:moveTo>
                    <a:lnTo>
                      <a:pt x="539" y="72"/>
                    </a:lnTo>
                    <a:lnTo>
                      <a:pt x="570" y="72"/>
                    </a:lnTo>
                    <a:cubicBezTo>
                      <a:pt x="570" y="50"/>
                      <a:pt x="555" y="50"/>
                      <a:pt x="555" y="50"/>
                    </a:cubicBezTo>
                    <a:cubicBezTo>
                      <a:pt x="541" y="50"/>
                      <a:pt x="539" y="72"/>
                      <a:pt x="539" y="72"/>
                    </a:cubicBezTo>
                    <a:close/>
                    <a:moveTo>
                      <a:pt x="616" y="123"/>
                    </a:moveTo>
                    <a:lnTo>
                      <a:pt x="616" y="123"/>
                    </a:lnTo>
                    <a:lnTo>
                      <a:pt x="616" y="0"/>
                    </a:lnTo>
                    <a:lnTo>
                      <a:pt x="639" y="0"/>
                    </a:lnTo>
                    <a:lnTo>
                      <a:pt x="639" y="123"/>
                    </a:lnTo>
                    <a:lnTo>
                      <a:pt x="616" y="123"/>
                    </a:lnTo>
                    <a:close/>
                    <a:moveTo>
                      <a:pt x="704" y="125"/>
                    </a:moveTo>
                    <a:lnTo>
                      <a:pt x="704" y="125"/>
                    </a:lnTo>
                    <a:cubicBezTo>
                      <a:pt x="684" y="125"/>
                      <a:pt x="672" y="113"/>
                      <a:pt x="672" y="113"/>
                    </a:cubicBezTo>
                    <a:cubicBezTo>
                      <a:pt x="661" y="101"/>
                      <a:pt x="661" y="80"/>
                      <a:pt x="661" y="80"/>
                    </a:cubicBezTo>
                    <a:cubicBezTo>
                      <a:pt x="661" y="60"/>
                      <a:pt x="672" y="48"/>
                      <a:pt x="672" y="48"/>
                    </a:cubicBezTo>
                    <a:cubicBezTo>
                      <a:pt x="684" y="35"/>
                      <a:pt x="705" y="35"/>
                      <a:pt x="705" y="35"/>
                    </a:cubicBezTo>
                    <a:cubicBezTo>
                      <a:pt x="725" y="35"/>
                      <a:pt x="737" y="48"/>
                      <a:pt x="737" y="48"/>
                    </a:cubicBezTo>
                    <a:cubicBezTo>
                      <a:pt x="749" y="60"/>
                      <a:pt x="749" y="80"/>
                      <a:pt x="749" y="80"/>
                    </a:cubicBezTo>
                    <a:cubicBezTo>
                      <a:pt x="749" y="101"/>
                      <a:pt x="737" y="113"/>
                      <a:pt x="737" y="113"/>
                    </a:cubicBezTo>
                    <a:cubicBezTo>
                      <a:pt x="725" y="125"/>
                      <a:pt x="704" y="125"/>
                      <a:pt x="704" y="125"/>
                    </a:cubicBezTo>
                    <a:close/>
                    <a:moveTo>
                      <a:pt x="705" y="111"/>
                    </a:moveTo>
                    <a:lnTo>
                      <a:pt x="705" y="111"/>
                    </a:lnTo>
                    <a:cubicBezTo>
                      <a:pt x="725" y="111"/>
                      <a:pt x="725" y="80"/>
                      <a:pt x="725" y="80"/>
                    </a:cubicBezTo>
                    <a:cubicBezTo>
                      <a:pt x="725" y="66"/>
                      <a:pt x="719" y="58"/>
                      <a:pt x="719" y="58"/>
                    </a:cubicBezTo>
                    <a:cubicBezTo>
                      <a:pt x="714" y="50"/>
                      <a:pt x="705" y="50"/>
                      <a:pt x="705" y="50"/>
                    </a:cubicBezTo>
                    <a:cubicBezTo>
                      <a:pt x="696" y="50"/>
                      <a:pt x="690" y="58"/>
                      <a:pt x="690" y="58"/>
                    </a:cubicBezTo>
                    <a:cubicBezTo>
                      <a:pt x="685" y="66"/>
                      <a:pt x="685" y="80"/>
                      <a:pt x="685" y="80"/>
                    </a:cubicBezTo>
                    <a:cubicBezTo>
                      <a:pt x="685" y="94"/>
                      <a:pt x="690" y="103"/>
                      <a:pt x="690" y="103"/>
                    </a:cubicBezTo>
                    <a:cubicBezTo>
                      <a:pt x="696" y="111"/>
                      <a:pt x="705" y="111"/>
                      <a:pt x="705" y="111"/>
                    </a:cubicBezTo>
                    <a:close/>
                    <a:moveTo>
                      <a:pt x="834" y="121"/>
                    </a:moveTo>
                    <a:lnTo>
                      <a:pt x="834" y="121"/>
                    </a:lnTo>
                    <a:cubicBezTo>
                      <a:pt x="820" y="125"/>
                      <a:pt x="807" y="125"/>
                      <a:pt x="807" y="125"/>
                    </a:cubicBezTo>
                    <a:cubicBezTo>
                      <a:pt x="787" y="125"/>
                      <a:pt x="775" y="113"/>
                      <a:pt x="775" y="113"/>
                    </a:cubicBezTo>
                    <a:cubicBezTo>
                      <a:pt x="763" y="101"/>
                      <a:pt x="763" y="80"/>
                      <a:pt x="763" y="80"/>
                    </a:cubicBezTo>
                    <a:cubicBezTo>
                      <a:pt x="763" y="59"/>
                      <a:pt x="775" y="47"/>
                      <a:pt x="775" y="47"/>
                    </a:cubicBezTo>
                    <a:cubicBezTo>
                      <a:pt x="787" y="35"/>
                      <a:pt x="809" y="35"/>
                      <a:pt x="809" y="35"/>
                    </a:cubicBezTo>
                    <a:cubicBezTo>
                      <a:pt x="820" y="35"/>
                      <a:pt x="833" y="39"/>
                      <a:pt x="833" y="39"/>
                    </a:cubicBezTo>
                    <a:lnTo>
                      <a:pt x="833" y="56"/>
                    </a:lnTo>
                    <a:cubicBezTo>
                      <a:pt x="819" y="51"/>
                      <a:pt x="810" y="51"/>
                      <a:pt x="810" y="51"/>
                    </a:cubicBezTo>
                    <a:cubicBezTo>
                      <a:pt x="800" y="51"/>
                      <a:pt x="794" y="59"/>
                      <a:pt x="794" y="59"/>
                    </a:cubicBezTo>
                    <a:cubicBezTo>
                      <a:pt x="787" y="67"/>
                      <a:pt x="787" y="80"/>
                      <a:pt x="787" y="80"/>
                    </a:cubicBezTo>
                    <a:cubicBezTo>
                      <a:pt x="787" y="94"/>
                      <a:pt x="794" y="102"/>
                      <a:pt x="794" y="102"/>
                    </a:cubicBezTo>
                    <a:cubicBezTo>
                      <a:pt x="801" y="110"/>
                      <a:pt x="813" y="110"/>
                      <a:pt x="813" y="110"/>
                    </a:cubicBezTo>
                    <a:cubicBezTo>
                      <a:pt x="823" y="110"/>
                      <a:pt x="834" y="105"/>
                      <a:pt x="834" y="105"/>
                    </a:cubicBezTo>
                    <a:lnTo>
                      <a:pt x="834" y="121"/>
                    </a:lnTo>
                    <a:close/>
                    <a:moveTo>
                      <a:pt x="856" y="154"/>
                    </a:moveTo>
                    <a:lnTo>
                      <a:pt x="856" y="154"/>
                    </a:lnTo>
                    <a:lnTo>
                      <a:pt x="876" y="123"/>
                    </a:lnTo>
                    <a:lnTo>
                      <a:pt x="844" y="37"/>
                    </a:lnTo>
                    <a:lnTo>
                      <a:pt x="869" y="37"/>
                    </a:lnTo>
                    <a:lnTo>
                      <a:pt x="890" y="95"/>
                    </a:lnTo>
                    <a:lnTo>
                      <a:pt x="915" y="37"/>
                    </a:lnTo>
                    <a:lnTo>
                      <a:pt x="933" y="37"/>
                    </a:lnTo>
                    <a:lnTo>
                      <a:pt x="880" y="154"/>
                    </a:lnTo>
                    <a:lnTo>
                      <a:pt x="856" y="154"/>
                    </a:lnTo>
                    <a:close/>
                    <a:moveTo>
                      <a:pt x="993" y="123"/>
                    </a:moveTo>
                    <a:lnTo>
                      <a:pt x="993" y="123"/>
                    </a:lnTo>
                    <a:cubicBezTo>
                      <a:pt x="985" y="125"/>
                      <a:pt x="980" y="125"/>
                      <a:pt x="980" y="125"/>
                    </a:cubicBezTo>
                    <a:cubicBezTo>
                      <a:pt x="950" y="125"/>
                      <a:pt x="950" y="97"/>
                      <a:pt x="950" y="97"/>
                    </a:cubicBezTo>
                    <a:lnTo>
                      <a:pt x="950" y="52"/>
                    </a:lnTo>
                    <a:lnTo>
                      <a:pt x="941" y="52"/>
                    </a:lnTo>
                    <a:lnTo>
                      <a:pt x="941" y="37"/>
                    </a:lnTo>
                    <a:lnTo>
                      <a:pt x="950" y="37"/>
                    </a:lnTo>
                    <a:lnTo>
                      <a:pt x="950" y="23"/>
                    </a:lnTo>
                    <a:lnTo>
                      <a:pt x="973" y="20"/>
                    </a:lnTo>
                    <a:lnTo>
                      <a:pt x="973" y="37"/>
                    </a:lnTo>
                    <a:lnTo>
                      <a:pt x="992" y="37"/>
                    </a:lnTo>
                    <a:lnTo>
                      <a:pt x="992" y="52"/>
                    </a:lnTo>
                    <a:lnTo>
                      <a:pt x="973" y="52"/>
                    </a:lnTo>
                    <a:lnTo>
                      <a:pt x="973" y="94"/>
                    </a:lnTo>
                    <a:cubicBezTo>
                      <a:pt x="973" y="110"/>
                      <a:pt x="986" y="110"/>
                      <a:pt x="986" y="110"/>
                    </a:cubicBezTo>
                    <a:cubicBezTo>
                      <a:pt x="989" y="110"/>
                      <a:pt x="993" y="109"/>
                      <a:pt x="993" y="109"/>
                    </a:cubicBezTo>
                    <a:lnTo>
                      <a:pt x="993" y="123"/>
                    </a:lnTo>
                    <a:close/>
                    <a:moveTo>
                      <a:pt x="1084" y="120"/>
                    </a:moveTo>
                    <a:lnTo>
                      <a:pt x="1084" y="120"/>
                    </a:lnTo>
                    <a:cubicBezTo>
                      <a:pt x="1067" y="125"/>
                      <a:pt x="1053" y="125"/>
                      <a:pt x="1053" y="125"/>
                    </a:cubicBezTo>
                    <a:cubicBezTo>
                      <a:pt x="1031" y="125"/>
                      <a:pt x="1019" y="113"/>
                      <a:pt x="1019" y="113"/>
                    </a:cubicBezTo>
                    <a:cubicBezTo>
                      <a:pt x="1006" y="101"/>
                      <a:pt x="1006" y="80"/>
                      <a:pt x="1006" y="80"/>
                    </a:cubicBezTo>
                    <a:cubicBezTo>
                      <a:pt x="1006" y="60"/>
                      <a:pt x="1018" y="48"/>
                      <a:pt x="1018" y="48"/>
                    </a:cubicBezTo>
                    <a:cubicBezTo>
                      <a:pt x="1029" y="35"/>
                      <a:pt x="1048" y="35"/>
                      <a:pt x="1048" y="35"/>
                    </a:cubicBezTo>
                    <a:cubicBezTo>
                      <a:pt x="1067" y="35"/>
                      <a:pt x="1075" y="47"/>
                      <a:pt x="1075" y="47"/>
                    </a:cubicBezTo>
                    <a:cubicBezTo>
                      <a:pt x="1084" y="59"/>
                      <a:pt x="1084" y="85"/>
                      <a:pt x="1084" y="85"/>
                    </a:cubicBezTo>
                    <a:lnTo>
                      <a:pt x="1031" y="85"/>
                    </a:lnTo>
                    <a:cubicBezTo>
                      <a:pt x="1033" y="110"/>
                      <a:pt x="1058" y="110"/>
                      <a:pt x="1058" y="110"/>
                    </a:cubicBezTo>
                    <a:cubicBezTo>
                      <a:pt x="1069" y="110"/>
                      <a:pt x="1084" y="104"/>
                      <a:pt x="1084" y="104"/>
                    </a:cubicBezTo>
                    <a:lnTo>
                      <a:pt x="1084" y="120"/>
                    </a:lnTo>
                    <a:close/>
                    <a:moveTo>
                      <a:pt x="1030" y="72"/>
                    </a:moveTo>
                    <a:lnTo>
                      <a:pt x="1030" y="72"/>
                    </a:lnTo>
                    <a:lnTo>
                      <a:pt x="1061" y="72"/>
                    </a:lnTo>
                    <a:cubicBezTo>
                      <a:pt x="1061" y="50"/>
                      <a:pt x="1047" y="50"/>
                      <a:pt x="1047" y="50"/>
                    </a:cubicBezTo>
                    <a:cubicBezTo>
                      <a:pt x="1033" y="50"/>
                      <a:pt x="1030" y="72"/>
                      <a:pt x="1030"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59" name="Freeform 453"/>
              <p:cNvSpPr>
                <a:spLocks noEditPoints="1"/>
              </p:cNvSpPr>
              <p:nvPr/>
            </p:nvSpPr>
            <p:spPr bwMode="auto">
              <a:xfrm>
                <a:off x="1279" y="2927"/>
                <a:ext cx="511" cy="52"/>
              </a:xfrm>
              <a:custGeom>
                <a:avLst/>
                <a:gdLst>
                  <a:gd name="T0" fmla="*/ 0 w 1445"/>
                  <a:gd name="T1" fmla="*/ 0 h 154"/>
                  <a:gd name="T2" fmla="*/ 0 w 1445"/>
                  <a:gd name="T3" fmla="*/ 0 h 154"/>
                  <a:gd name="T4" fmla="*/ 0 w 1445"/>
                  <a:gd name="T5" fmla="*/ 0 h 154"/>
                  <a:gd name="T6" fmla="*/ 0 w 1445"/>
                  <a:gd name="T7" fmla="*/ 0 h 154"/>
                  <a:gd name="T8" fmla="*/ 0 w 1445"/>
                  <a:gd name="T9" fmla="*/ 0 h 154"/>
                  <a:gd name="T10" fmla="*/ 0 w 1445"/>
                  <a:gd name="T11" fmla="*/ 0 h 154"/>
                  <a:gd name="T12" fmla="*/ 0 w 1445"/>
                  <a:gd name="T13" fmla="*/ 0 h 154"/>
                  <a:gd name="T14" fmla="*/ 0 w 1445"/>
                  <a:gd name="T15" fmla="*/ 0 h 154"/>
                  <a:gd name="T16" fmla="*/ 0 w 1445"/>
                  <a:gd name="T17" fmla="*/ 0 h 154"/>
                  <a:gd name="T18" fmla="*/ 0 w 1445"/>
                  <a:gd name="T19" fmla="*/ 0 h 154"/>
                  <a:gd name="T20" fmla="*/ 0 w 1445"/>
                  <a:gd name="T21" fmla="*/ 0 h 154"/>
                  <a:gd name="T22" fmla="*/ 0 w 1445"/>
                  <a:gd name="T23" fmla="*/ 0 h 154"/>
                  <a:gd name="T24" fmla="*/ 0 w 1445"/>
                  <a:gd name="T25" fmla="*/ 0 h 154"/>
                  <a:gd name="T26" fmla="*/ 0 w 1445"/>
                  <a:gd name="T27" fmla="*/ 0 h 154"/>
                  <a:gd name="T28" fmla="*/ 0 w 1445"/>
                  <a:gd name="T29" fmla="*/ 0 h 154"/>
                  <a:gd name="T30" fmla="*/ 0 w 1445"/>
                  <a:gd name="T31" fmla="*/ 0 h 154"/>
                  <a:gd name="T32" fmla="*/ 0 w 1445"/>
                  <a:gd name="T33" fmla="*/ 0 h 154"/>
                  <a:gd name="T34" fmla="*/ 0 w 1445"/>
                  <a:gd name="T35" fmla="*/ 0 h 154"/>
                  <a:gd name="T36" fmla="*/ 0 w 1445"/>
                  <a:gd name="T37" fmla="*/ 0 h 154"/>
                  <a:gd name="T38" fmla="*/ 0 w 1445"/>
                  <a:gd name="T39" fmla="*/ 0 h 154"/>
                  <a:gd name="T40" fmla="*/ 0 w 1445"/>
                  <a:gd name="T41" fmla="*/ 0 h 154"/>
                  <a:gd name="T42" fmla="*/ 0 w 1445"/>
                  <a:gd name="T43" fmla="*/ 0 h 154"/>
                  <a:gd name="T44" fmla="*/ 0 w 1445"/>
                  <a:gd name="T45" fmla="*/ 0 h 154"/>
                  <a:gd name="T46" fmla="*/ 0 w 1445"/>
                  <a:gd name="T47" fmla="*/ 0 h 154"/>
                  <a:gd name="T48" fmla="*/ 0 w 1445"/>
                  <a:gd name="T49" fmla="*/ 0 h 154"/>
                  <a:gd name="T50" fmla="*/ 0 w 1445"/>
                  <a:gd name="T51" fmla="*/ 0 h 154"/>
                  <a:gd name="T52" fmla="*/ 0 w 1445"/>
                  <a:gd name="T53" fmla="*/ 0 h 154"/>
                  <a:gd name="T54" fmla="*/ 0 w 1445"/>
                  <a:gd name="T55" fmla="*/ 0 h 154"/>
                  <a:gd name="T56" fmla="*/ 0 w 1445"/>
                  <a:gd name="T57" fmla="*/ 0 h 154"/>
                  <a:gd name="T58" fmla="*/ 0 w 1445"/>
                  <a:gd name="T59" fmla="*/ 0 h 154"/>
                  <a:gd name="T60" fmla="*/ 0 w 1445"/>
                  <a:gd name="T61" fmla="*/ 0 h 154"/>
                  <a:gd name="T62" fmla="*/ 0 w 1445"/>
                  <a:gd name="T63" fmla="*/ 0 h 154"/>
                  <a:gd name="T64" fmla="*/ 0 w 1445"/>
                  <a:gd name="T65" fmla="*/ 0 h 154"/>
                  <a:gd name="T66" fmla="*/ 0 w 1445"/>
                  <a:gd name="T67" fmla="*/ 0 h 154"/>
                  <a:gd name="T68" fmla="*/ 0 w 1445"/>
                  <a:gd name="T69" fmla="*/ 0 h 154"/>
                  <a:gd name="T70" fmla="*/ 0 w 1445"/>
                  <a:gd name="T71" fmla="*/ 0 h 154"/>
                  <a:gd name="T72" fmla="*/ 0 w 1445"/>
                  <a:gd name="T73" fmla="*/ 0 h 154"/>
                  <a:gd name="T74" fmla="*/ 0 w 1445"/>
                  <a:gd name="T75" fmla="*/ 0 h 154"/>
                  <a:gd name="T76" fmla="*/ 0 w 1445"/>
                  <a:gd name="T77" fmla="*/ 0 h 154"/>
                  <a:gd name="T78" fmla="*/ 0 w 1445"/>
                  <a:gd name="T79" fmla="*/ 0 h 154"/>
                  <a:gd name="T80" fmla="*/ 0 w 1445"/>
                  <a:gd name="T81" fmla="*/ 0 h 154"/>
                  <a:gd name="T82" fmla="*/ 0 w 1445"/>
                  <a:gd name="T83" fmla="*/ 0 h 154"/>
                  <a:gd name="T84" fmla="*/ 0 w 1445"/>
                  <a:gd name="T85" fmla="*/ 0 h 154"/>
                  <a:gd name="T86" fmla="*/ 0 w 1445"/>
                  <a:gd name="T87" fmla="*/ 0 h 154"/>
                  <a:gd name="T88" fmla="*/ 0 w 1445"/>
                  <a:gd name="T89" fmla="*/ 0 h 154"/>
                  <a:gd name="T90" fmla="*/ 0 w 1445"/>
                  <a:gd name="T91" fmla="*/ 0 h 154"/>
                  <a:gd name="T92" fmla="*/ 0 w 1445"/>
                  <a:gd name="T93" fmla="*/ 0 h 154"/>
                  <a:gd name="T94" fmla="*/ 0 w 1445"/>
                  <a:gd name="T95" fmla="*/ 0 h 154"/>
                  <a:gd name="T96" fmla="*/ 0 w 1445"/>
                  <a:gd name="T97" fmla="*/ 0 h 154"/>
                  <a:gd name="T98" fmla="*/ 0 w 1445"/>
                  <a:gd name="T99" fmla="*/ 0 h 154"/>
                  <a:gd name="T100" fmla="*/ 0 w 1445"/>
                  <a:gd name="T101" fmla="*/ 0 h 154"/>
                  <a:gd name="T102" fmla="*/ 0 w 1445"/>
                  <a:gd name="T103" fmla="*/ 0 h 154"/>
                  <a:gd name="T104" fmla="*/ 0 w 1445"/>
                  <a:gd name="T105" fmla="*/ 0 h 154"/>
                  <a:gd name="T106" fmla="*/ 0 w 1445"/>
                  <a:gd name="T107" fmla="*/ 0 h 154"/>
                  <a:gd name="T108" fmla="*/ 0 w 1445"/>
                  <a:gd name="T109" fmla="*/ 0 h 154"/>
                  <a:gd name="T110" fmla="*/ 0 w 1445"/>
                  <a:gd name="T111" fmla="*/ 0 h 154"/>
                  <a:gd name="T112" fmla="*/ 0 w 1445"/>
                  <a:gd name="T113" fmla="*/ 0 h 154"/>
                  <a:gd name="T114" fmla="*/ 0 w 1445"/>
                  <a:gd name="T115" fmla="*/ 0 h 154"/>
                  <a:gd name="T116" fmla="*/ 0 w 1445"/>
                  <a:gd name="T117" fmla="*/ 0 h 154"/>
                  <a:gd name="T118" fmla="*/ 0 w 1445"/>
                  <a:gd name="T119" fmla="*/ 0 h 154"/>
                  <a:gd name="T120" fmla="*/ 0 w 1445"/>
                  <a:gd name="T121" fmla="*/ 0 h 154"/>
                  <a:gd name="T122" fmla="*/ 0 w 1445"/>
                  <a:gd name="T123" fmla="*/ 0 h 1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445" h="154">
                    <a:moveTo>
                      <a:pt x="0" y="124"/>
                    </a:moveTo>
                    <a:lnTo>
                      <a:pt x="0" y="124"/>
                    </a:lnTo>
                    <a:lnTo>
                      <a:pt x="0" y="8"/>
                    </a:lnTo>
                    <a:lnTo>
                      <a:pt x="40" y="8"/>
                    </a:lnTo>
                    <a:cubicBezTo>
                      <a:pt x="61" y="8"/>
                      <a:pt x="70" y="15"/>
                      <a:pt x="70" y="15"/>
                    </a:cubicBezTo>
                    <a:cubicBezTo>
                      <a:pt x="79" y="22"/>
                      <a:pt x="79" y="39"/>
                      <a:pt x="79" y="39"/>
                    </a:cubicBezTo>
                    <a:cubicBezTo>
                      <a:pt x="79" y="57"/>
                      <a:pt x="67" y="68"/>
                      <a:pt x="67" y="68"/>
                    </a:cubicBezTo>
                    <a:cubicBezTo>
                      <a:pt x="55" y="78"/>
                      <a:pt x="33" y="78"/>
                      <a:pt x="33" y="78"/>
                    </a:cubicBezTo>
                    <a:lnTo>
                      <a:pt x="23" y="78"/>
                    </a:lnTo>
                    <a:lnTo>
                      <a:pt x="23" y="124"/>
                    </a:lnTo>
                    <a:lnTo>
                      <a:pt x="0" y="124"/>
                    </a:lnTo>
                    <a:close/>
                    <a:moveTo>
                      <a:pt x="23" y="62"/>
                    </a:moveTo>
                    <a:lnTo>
                      <a:pt x="23" y="62"/>
                    </a:lnTo>
                    <a:lnTo>
                      <a:pt x="28" y="62"/>
                    </a:lnTo>
                    <a:cubicBezTo>
                      <a:pt x="40" y="62"/>
                      <a:pt x="48" y="57"/>
                      <a:pt x="48" y="57"/>
                    </a:cubicBezTo>
                    <a:cubicBezTo>
                      <a:pt x="55" y="51"/>
                      <a:pt x="55" y="41"/>
                      <a:pt x="55" y="41"/>
                    </a:cubicBezTo>
                    <a:cubicBezTo>
                      <a:pt x="55" y="24"/>
                      <a:pt x="33" y="24"/>
                      <a:pt x="33" y="24"/>
                    </a:cubicBezTo>
                    <a:lnTo>
                      <a:pt x="23" y="24"/>
                    </a:lnTo>
                    <a:lnTo>
                      <a:pt x="23" y="62"/>
                    </a:lnTo>
                    <a:close/>
                    <a:moveTo>
                      <a:pt x="98" y="124"/>
                    </a:moveTo>
                    <a:lnTo>
                      <a:pt x="98" y="124"/>
                    </a:lnTo>
                    <a:lnTo>
                      <a:pt x="98" y="0"/>
                    </a:lnTo>
                    <a:lnTo>
                      <a:pt x="121" y="0"/>
                    </a:lnTo>
                    <a:lnTo>
                      <a:pt x="121" y="124"/>
                    </a:lnTo>
                    <a:lnTo>
                      <a:pt x="98" y="124"/>
                    </a:lnTo>
                    <a:close/>
                    <a:moveTo>
                      <a:pt x="194" y="123"/>
                    </a:moveTo>
                    <a:lnTo>
                      <a:pt x="194" y="123"/>
                    </a:lnTo>
                    <a:cubicBezTo>
                      <a:pt x="186" y="125"/>
                      <a:pt x="181" y="125"/>
                      <a:pt x="181" y="125"/>
                    </a:cubicBezTo>
                    <a:cubicBezTo>
                      <a:pt x="151" y="125"/>
                      <a:pt x="151" y="97"/>
                      <a:pt x="151" y="97"/>
                    </a:cubicBezTo>
                    <a:lnTo>
                      <a:pt x="151" y="52"/>
                    </a:lnTo>
                    <a:lnTo>
                      <a:pt x="142" y="52"/>
                    </a:lnTo>
                    <a:lnTo>
                      <a:pt x="142" y="38"/>
                    </a:lnTo>
                    <a:lnTo>
                      <a:pt x="151" y="38"/>
                    </a:lnTo>
                    <a:lnTo>
                      <a:pt x="151" y="23"/>
                    </a:lnTo>
                    <a:lnTo>
                      <a:pt x="174" y="21"/>
                    </a:lnTo>
                    <a:lnTo>
                      <a:pt x="174" y="38"/>
                    </a:lnTo>
                    <a:lnTo>
                      <a:pt x="193" y="38"/>
                    </a:lnTo>
                    <a:lnTo>
                      <a:pt x="193" y="52"/>
                    </a:lnTo>
                    <a:lnTo>
                      <a:pt x="174" y="52"/>
                    </a:lnTo>
                    <a:lnTo>
                      <a:pt x="174" y="94"/>
                    </a:lnTo>
                    <a:cubicBezTo>
                      <a:pt x="174" y="110"/>
                      <a:pt x="187" y="110"/>
                      <a:pt x="187" y="110"/>
                    </a:cubicBezTo>
                    <a:cubicBezTo>
                      <a:pt x="190" y="110"/>
                      <a:pt x="194" y="109"/>
                      <a:pt x="194" y="109"/>
                    </a:cubicBezTo>
                    <a:lnTo>
                      <a:pt x="194" y="123"/>
                    </a:lnTo>
                    <a:close/>
                    <a:moveTo>
                      <a:pt x="271" y="147"/>
                    </a:moveTo>
                    <a:lnTo>
                      <a:pt x="271" y="147"/>
                    </a:lnTo>
                    <a:lnTo>
                      <a:pt x="312" y="8"/>
                    </a:lnTo>
                    <a:lnTo>
                      <a:pt x="326" y="8"/>
                    </a:lnTo>
                    <a:lnTo>
                      <a:pt x="285" y="147"/>
                    </a:lnTo>
                    <a:lnTo>
                      <a:pt x="271" y="147"/>
                    </a:lnTo>
                    <a:close/>
                    <a:moveTo>
                      <a:pt x="453" y="114"/>
                    </a:moveTo>
                    <a:lnTo>
                      <a:pt x="453" y="114"/>
                    </a:lnTo>
                    <a:cubicBezTo>
                      <a:pt x="442" y="125"/>
                      <a:pt x="428" y="125"/>
                      <a:pt x="428" y="125"/>
                    </a:cubicBezTo>
                    <a:cubicBezTo>
                      <a:pt x="417" y="125"/>
                      <a:pt x="410" y="119"/>
                      <a:pt x="410" y="119"/>
                    </a:cubicBezTo>
                    <a:cubicBezTo>
                      <a:pt x="403" y="112"/>
                      <a:pt x="403" y="101"/>
                      <a:pt x="403" y="101"/>
                    </a:cubicBezTo>
                    <a:cubicBezTo>
                      <a:pt x="403" y="87"/>
                      <a:pt x="414" y="79"/>
                      <a:pt x="414" y="79"/>
                    </a:cubicBezTo>
                    <a:cubicBezTo>
                      <a:pt x="426" y="71"/>
                      <a:pt x="447" y="71"/>
                      <a:pt x="447" y="71"/>
                    </a:cubicBezTo>
                    <a:lnTo>
                      <a:pt x="453" y="71"/>
                    </a:lnTo>
                    <a:lnTo>
                      <a:pt x="453" y="63"/>
                    </a:lnTo>
                    <a:cubicBezTo>
                      <a:pt x="453" y="50"/>
                      <a:pt x="438" y="50"/>
                      <a:pt x="438" y="50"/>
                    </a:cubicBezTo>
                    <a:cubicBezTo>
                      <a:pt x="424" y="50"/>
                      <a:pt x="411" y="58"/>
                      <a:pt x="411" y="58"/>
                    </a:cubicBezTo>
                    <a:lnTo>
                      <a:pt x="411" y="42"/>
                    </a:lnTo>
                    <a:cubicBezTo>
                      <a:pt x="426" y="36"/>
                      <a:pt x="442" y="36"/>
                      <a:pt x="442" y="36"/>
                    </a:cubicBezTo>
                    <a:cubicBezTo>
                      <a:pt x="475" y="36"/>
                      <a:pt x="475" y="63"/>
                      <a:pt x="475" y="63"/>
                    </a:cubicBezTo>
                    <a:lnTo>
                      <a:pt x="475" y="101"/>
                    </a:lnTo>
                    <a:cubicBezTo>
                      <a:pt x="475" y="111"/>
                      <a:pt x="482" y="111"/>
                      <a:pt x="482" y="111"/>
                    </a:cubicBezTo>
                    <a:cubicBezTo>
                      <a:pt x="483" y="111"/>
                      <a:pt x="485" y="110"/>
                      <a:pt x="485" y="110"/>
                    </a:cubicBezTo>
                    <a:lnTo>
                      <a:pt x="485" y="123"/>
                    </a:lnTo>
                    <a:cubicBezTo>
                      <a:pt x="478" y="125"/>
                      <a:pt x="472" y="125"/>
                      <a:pt x="472" y="125"/>
                    </a:cubicBezTo>
                    <a:cubicBezTo>
                      <a:pt x="458" y="125"/>
                      <a:pt x="454" y="114"/>
                      <a:pt x="454" y="114"/>
                    </a:cubicBezTo>
                    <a:lnTo>
                      <a:pt x="453" y="114"/>
                    </a:lnTo>
                    <a:close/>
                    <a:moveTo>
                      <a:pt x="453" y="102"/>
                    </a:moveTo>
                    <a:lnTo>
                      <a:pt x="453" y="102"/>
                    </a:lnTo>
                    <a:lnTo>
                      <a:pt x="453" y="84"/>
                    </a:lnTo>
                    <a:lnTo>
                      <a:pt x="448" y="84"/>
                    </a:lnTo>
                    <a:cubicBezTo>
                      <a:pt x="425" y="84"/>
                      <a:pt x="425" y="99"/>
                      <a:pt x="425" y="99"/>
                    </a:cubicBezTo>
                    <a:cubicBezTo>
                      <a:pt x="425" y="103"/>
                      <a:pt x="428" y="106"/>
                      <a:pt x="428" y="106"/>
                    </a:cubicBezTo>
                    <a:cubicBezTo>
                      <a:pt x="432" y="110"/>
                      <a:pt x="436" y="110"/>
                      <a:pt x="436" y="110"/>
                    </a:cubicBezTo>
                    <a:cubicBezTo>
                      <a:pt x="445" y="110"/>
                      <a:pt x="453" y="102"/>
                      <a:pt x="453" y="102"/>
                    </a:cubicBezTo>
                    <a:close/>
                    <a:moveTo>
                      <a:pt x="550" y="123"/>
                    </a:moveTo>
                    <a:lnTo>
                      <a:pt x="550" y="123"/>
                    </a:lnTo>
                    <a:cubicBezTo>
                      <a:pt x="541" y="125"/>
                      <a:pt x="536" y="125"/>
                      <a:pt x="536" y="125"/>
                    </a:cubicBezTo>
                    <a:cubicBezTo>
                      <a:pt x="506" y="125"/>
                      <a:pt x="506" y="97"/>
                      <a:pt x="506" y="97"/>
                    </a:cubicBezTo>
                    <a:lnTo>
                      <a:pt x="506" y="52"/>
                    </a:lnTo>
                    <a:lnTo>
                      <a:pt x="497" y="52"/>
                    </a:lnTo>
                    <a:lnTo>
                      <a:pt x="497" y="38"/>
                    </a:lnTo>
                    <a:lnTo>
                      <a:pt x="506" y="38"/>
                    </a:lnTo>
                    <a:lnTo>
                      <a:pt x="506" y="23"/>
                    </a:lnTo>
                    <a:lnTo>
                      <a:pt x="529" y="21"/>
                    </a:lnTo>
                    <a:lnTo>
                      <a:pt x="529" y="38"/>
                    </a:lnTo>
                    <a:lnTo>
                      <a:pt x="548" y="38"/>
                    </a:lnTo>
                    <a:lnTo>
                      <a:pt x="548" y="52"/>
                    </a:lnTo>
                    <a:lnTo>
                      <a:pt x="529" y="52"/>
                    </a:lnTo>
                    <a:lnTo>
                      <a:pt x="529" y="94"/>
                    </a:lnTo>
                    <a:cubicBezTo>
                      <a:pt x="529" y="110"/>
                      <a:pt x="542" y="110"/>
                      <a:pt x="542" y="110"/>
                    </a:cubicBezTo>
                    <a:cubicBezTo>
                      <a:pt x="545" y="110"/>
                      <a:pt x="550" y="109"/>
                      <a:pt x="550" y="109"/>
                    </a:cubicBezTo>
                    <a:lnTo>
                      <a:pt x="550" y="123"/>
                    </a:lnTo>
                    <a:close/>
                    <a:moveTo>
                      <a:pt x="570" y="154"/>
                    </a:moveTo>
                    <a:lnTo>
                      <a:pt x="570" y="154"/>
                    </a:lnTo>
                    <a:lnTo>
                      <a:pt x="590" y="124"/>
                    </a:lnTo>
                    <a:lnTo>
                      <a:pt x="558" y="38"/>
                    </a:lnTo>
                    <a:lnTo>
                      <a:pt x="583" y="38"/>
                    </a:lnTo>
                    <a:lnTo>
                      <a:pt x="604" y="95"/>
                    </a:lnTo>
                    <a:lnTo>
                      <a:pt x="629" y="38"/>
                    </a:lnTo>
                    <a:lnTo>
                      <a:pt x="647" y="38"/>
                    </a:lnTo>
                    <a:lnTo>
                      <a:pt x="594" y="154"/>
                    </a:lnTo>
                    <a:lnTo>
                      <a:pt x="570" y="154"/>
                    </a:lnTo>
                    <a:close/>
                    <a:moveTo>
                      <a:pt x="664" y="154"/>
                    </a:moveTo>
                    <a:lnTo>
                      <a:pt x="664" y="154"/>
                    </a:lnTo>
                    <a:lnTo>
                      <a:pt x="664" y="38"/>
                    </a:lnTo>
                    <a:lnTo>
                      <a:pt x="687" y="38"/>
                    </a:lnTo>
                    <a:lnTo>
                      <a:pt x="687" y="54"/>
                    </a:lnTo>
                    <a:cubicBezTo>
                      <a:pt x="696" y="36"/>
                      <a:pt x="715" y="36"/>
                      <a:pt x="715" y="36"/>
                    </a:cubicBezTo>
                    <a:cubicBezTo>
                      <a:pt x="730" y="36"/>
                      <a:pt x="739" y="47"/>
                      <a:pt x="739" y="47"/>
                    </a:cubicBezTo>
                    <a:cubicBezTo>
                      <a:pt x="748" y="58"/>
                      <a:pt x="748" y="78"/>
                      <a:pt x="748" y="78"/>
                    </a:cubicBezTo>
                    <a:cubicBezTo>
                      <a:pt x="748" y="100"/>
                      <a:pt x="738" y="113"/>
                      <a:pt x="738" y="113"/>
                    </a:cubicBezTo>
                    <a:cubicBezTo>
                      <a:pt x="728" y="125"/>
                      <a:pt x="711" y="125"/>
                      <a:pt x="711" y="125"/>
                    </a:cubicBezTo>
                    <a:cubicBezTo>
                      <a:pt x="698" y="125"/>
                      <a:pt x="687" y="115"/>
                      <a:pt x="687" y="115"/>
                    </a:cubicBezTo>
                    <a:lnTo>
                      <a:pt x="687" y="154"/>
                    </a:lnTo>
                    <a:lnTo>
                      <a:pt x="664" y="154"/>
                    </a:lnTo>
                    <a:close/>
                    <a:moveTo>
                      <a:pt x="687" y="101"/>
                    </a:moveTo>
                    <a:lnTo>
                      <a:pt x="687" y="101"/>
                    </a:lnTo>
                    <a:cubicBezTo>
                      <a:pt x="695" y="110"/>
                      <a:pt x="705" y="110"/>
                      <a:pt x="705" y="110"/>
                    </a:cubicBezTo>
                    <a:cubicBezTo>
                      <a:pt x="713" y="110"/>
                      <a:pt x="718" y="102"/>
                      <a:pt x="718" y="102"/>
                    </a:cubicBezTo>
                    <a:cubicBezTo>
                      <a:pt x="723" y="94"/>
                      <a:pt x="723" y="80"/>
                      <a:pt x="723" y="80"/>
                    </a:cubicBezTo>
                    <a:cubicBezTo>
                      <a:pt x="723" y="54"/>
                      <a:pt x="706" y="54"/>
                      <a:pt x="706" y="54"/>
                    </a:cubicBezTo>
                    <a:cubicBezTo>
                      <a:pt x="696" y="54"/>
                      <a:pt x="687" y="67"/>
                      <a:pt x="687" y="67"/>
                    </a:cubicBezTo>
                    <a:lnTo>
                      <a:pt x="687" y="101"/>
                    </a:lnTo>
                    <a:close/>
                    <a:moveTo>
                      <a:pt x="770" y="124"/>
                    </a:moveTo>
                    <a:lnTo>
                      <a:pt x="770" y="124"/>
                    </a:lnTo>
                    <a:lnTo>
                      <a:pt x="770" y="38"/>
                    </a:lnTo>
                    <a:lnTo>
                      <a:pt x="793" y="38"/>
                    </a:lnTo>
                    <a:lnTo>
                      <a:pt x="793" y="124"/>
                    </a:lnTo>
                    <a:lnTo>
                      <a:pt x="770" y="124"/>
                    </a:lnTo>
                    <a:close/>
                    <a:moveTo>
                      <a:pt x="770" y="23"/>
                    </a:moveTo>
                    <a:lnTo>
                      <a:pt x="770" y="23"/>
                    </a:lnTo>
                    <a:lnTo>
                      <a:pt x="770" y="4"/>
                    </a:lnTo>
                    <a:lnTo>
                      <a:pt x="793" y="4"/>
                    </a:lnTo>
                    <a:lnTo>
                      <a:pt x="793" y="23"/>
                    </a:lnTo>
                    <a:lnTo>
                      <a:pt x="770" y="23"/>
                    </a:lnTo>
                    <a:close/>
                    <a:moveTo>
                      <a:pt x="885" y="122"/>
                    </a:moveTo>
                    <a:lnTo>
                      <a:pt x="885" y="122"/>
                    </a:lnTo>
                    <a:cubicBezTo>
                      <a:pt x="871" y="125"/>
                      <a:pt x="858" y="125"/>
                      <a:pt x="858" y="125"/>
                    </a:cubicBezTo>
                    <a:cubicBezTo>
                      <a:pt x="838" y="125"/>
                      <a:pt x="826" y="113"/>
                      <a:pt x="826" y="113"/>
                    </a:cubicBezTo>
                    <a:cubicBezTo>
                      <a:pt x="814" y="101"/>
                      <a:pt x="814" y="81"/>
                      <a:pt x="814" y="81"/>
                    </a:cubicBezTo>
                    <a:cubicBezTo>
                      <a:pt x="814" y="59"/>
                      <a:pt x="826" y="48"/>
                      <a:pt x="826" y="48"/>
                    </a:cubicBezTo>
                    <a:cubicBezTo>
                      <a:pt x="838" y="36"/>
                      <a:pt x="860" y="36"/>
                      <a:pt x="860" y="36"/>
                    </a:cubicBezTo>
                    <a:cubicBezTo>
                      <a:pt x="871" y="36"/>
                      <a:pt x="884" y="39"/>
                      <a:pt x="884" y="39"/>
                    </a:cubicBezTo>
                    <a:lnTo>
                      <a:pt x="884" y="56"/>
                    </a:lnTo>
                    <a:cubicBezTo>
                      <a:pt x="870" y="51"/>
                      <a:pt x="862" y="51"/>
                      <a:pt x="862" y="51"/>
                    </a:cubicBezTo>
                    <a:cubicBezTo>
                      <a:pt x="851" y="51"/>
                      <a:pt x="845" y="59"/>
                      <a:pt x="845" y="59"/>
                    </a:cubicBezTo>
                    <a:cubicBezTo>
                      <a:pt x="838" y="67"/>
                      <a:pt x="838" y="80"/>
                      <a:pt x="838" y="80"/>
                    </a:cubicBezTo>
                    <a:cubicBezTo>
                      <a:pt x="838" y="94"/>
                      <a:pt x="845" y="102"/>
                      <a:pt x="845" y="102"/>
                    </a:cubicBezTo>
                    <a:cubicBezTo>
                      <a:pt x="852" y="110"/>
                      <a:pt x="864" y="110"/>
                      <a:pt x="864" y="110"/>
                    </a:cubicBezTo>
                    <a:cubicBezTo>
                      <a:pt x="874" y="110"/>
                      <a:pt x="885" y="106"/>
                      <a:pt x="885" y="106"/>
                    </a:cubicBezTo>
                    <a:lnTo>
                      <a:pt x="885" y="122"/>
                    </a:lnTo>
                    <a:close/>
                    <a:moveTo>
                      <a:pt x="949" y="114"/>
                    </a:moveTo>
                    <a:lnTo>
                      <a:pt x="949" y="114"/>
                    </a:lnTo>
                    <a:cubicBezTo>
                      <a:pt x="937" y="125"/>
                      <a:pt x="924" y="125"/>
                      <a:pt x="924" y="125"/>
                    </a:cubicBezTo>
                    <a:cubicBezTo>
                      <a:pt x="913" y="125"/>
                      <a:pt x="906" y="119"/>
                      <a:pt x="906" y="119"/>
                    </a:cubicBezTo>
                    <a:cubicBezTo>
                      <a:pt x="899" y="112"/>
                      <a:pt x="899" y="101"/>
                      <a:pt x="899" y="101"/>
                    </a:cubicBezTo>
                    <a:cubicBezTo>
                      <a:pt x="899" y="87"/>
                      <a:pt x="910" y="79"/>
                      <a:pt x="910" y="79"/>
                    </a:cubicBezTo>
                    <a:cubicBezTo>
                      <a:pt x="922" y="71"/>
                      <a:pt x="943" y="71"/>
                      <a:pt x="943" y="71"/>
                    </a:cubicBezTo>
                    <a:lnTo>
                      <a:pt x="949" y="71"/>
                    </a:lnTo>
                    <a:lnTo>
                      <a:pt x="949" y="63"/>
                    </a:lnTo>
                    <a:cubicBezTo>
                      <a:pt x="949" y="50"/>
                      <a:pt x="934" y="50"/>
                      <a:pt x="934" y="50"/>
                    </a:cubicBezTo>
                    <a:cubicBezTo>
                      <a:pt x="920" y="50"/>
                      <a:pt x="906" y="58"/>
                      <a:pt x="906" y="58"/>
                    </a:cubicBezTo>
                    <a:lnTo>
                      <a:pt x="906" y="42"/>
                    </a:lnTo>
                    <a:cubicBezTo>
                      <a:pt x="922" y="36"/>
                      <a:pt x="937" y="36"/>
                      <a:pt x="937" y="36"/>
                    </a:cubicBezTo>
                    <a:cubicBezTo>
                      <a:pt x="971" y="36"/>
                      <a:pt x="971" y="63"/>
                      <a:pt x="971" y="63"/>
                    </a:cubicBezTo>
                    <a:lnTo>
                      <a:pt x="971" y="101"/>
                    </a:lnTo>
                    <a:cubicBezTo>
                      <a:pt x="971" y="111"/>
                      <a:pt x="978" y="111"/>
                      <a:pt x="978" y="111"/>
                    </a:cubicBezTo>
                    <a:cubicBezTo>
                      <a:pt x="979" y="111"/>
                      <a:pt x="981" y="110"/>
                      <a:pt x="981" y="110"/>
                    </a:cubicBezTo>
                    <a:lnTo>
                      <a:pt x="981" y="123"/>
                    </a:lnTo>
                    <a:cubicBezTo>
                      <a:pt x="974" y="125"/>
                      <a:pt x="968" y="125"/>
                      <a:pt x="968" y="125"/>
                    </a:cubicBezTo>
                    <a:cubicBezTo>
                      <a:pt x="954" y="125"/>
                      <a:pt x="950" y="114"/>
                      <a:pt x="950" y="114"/>
                    </a:cubicBezTo>
                    <a:lnTo>
                      <a:pt x="949" y="114"/>
                    </a:lnTo>
                    <a:close/>
                    <a:moveTo>
                      <a:pt x="949" y="102"/>
                    </a:moveTo>
                    <a:lnTo>
                      <a:pt x="949" y="102"/>
                    </a:lnTo>
                    <a:lnTo>
                      <a:pt x="949" y="84"/>
                    </a:lnTo>
                    <a:lnTo>
                      <a:pt x="944" y="84"/>
                    </a:lnTo>
                    <a:cubicBezTo>
                      <a:pt x="921" y="84"/>
                      <a:pt x="921" y="99"/>
                      <a:pt x="921" y="99"/>
                    </a:cubicBezTo>
                    <a:cubicBezTo>
                      <a:pt x="921" y="103"/>
                      <a:pt x="924" y="106"/>
                      <a:pt x="924" y="106"/>
                    </a:cubicBezTo>
                    <a:cubicBezTo>
                      <a:pt x="928" y="110"/>
                      <a:pt x="932" y="110"/>
                      <a:pt x="932" y="110"/>
                    </a:cubicBezTo>
                    <a:cubicBezTo>
                      <a:pt x="940" y="110"/>
                      <a:pt x="949" y="102"/>
                      <a:pt x="949" y="102"/>
                    </a:cubicBezTo>
                    <a:close/>
                    <a:moveTo>
                      <a:pt x="1001" y="124"/>
                    </a:moveTo>
                    <a:lnTo>
                      <a:pt x="1001" y="124"/>
                    </a:lnTo>
                    <a:lnTo>
                      <a:pt x="1001" y="0"/>
                    </a:lnTo>
                    <a:lnTo>
                      <a:pt x="1024" y="0"/>
                    </a:lnTo>
                    <a:lnTo>
                      <a:pt x="1024" y="124"/>
                    </a:lnTo>
                    <a:lnTo>
                      <a:pt x="1001" y="124"/>
                    </a:lnTo>
                    <a:close/>
                    <a:moveTo>
                      <a:pt x="1093" y="124"/>
                    </a:moveTo>
                    <a:lnTo>
                      <a:pt x="1093" y="124"/>
                    </a:lnTo>
                    <a:lnTo>
                      <a:pt x="1138" y="8"/>
                    </a:lnTo>
                    <a:lnTo>
                      <a:pt x="1162" y="8"/>
                    </a:lnTo>
                    <a:lnTo>
                      <a:pt x="1207" y="124"/>
                    </a:lnTo>
                    <a:lnTo>
                      <a:pt x="1183" y="124"/>
                    </a:lnTo>
                    <a:lnTo>
                      <a:pt x="1171" y="93"/>
                    </a:lnTo>
                    <a:lnTo>
                      <a:pt x="1123" y="93"/>
                    </a:lnTo>
                    <a:lnTo>
                      <a:pt x="1111" y="124"/>
                    </a:lnTo>
                    <a:lnTo>
                      <a:pt x="1093" y="124"/>
                    </a:lnTo>
                    <a:close/>
                    <a:moveTo>
                      <a:pt x="1129" y="77"/>
                    </a:moveTo>
                    <a:lnTo>
                      <a:pt x="1129" y="77"/>
                    </a:lnTo>
                    <a:lnTo>
                      <a:pt x="1165" y="77"/>
                    </a:lnTo>
                    <a:lnTo>
                      <a:pt x="1147" y="31"/>
                    </a:lnTo>
                    <a:lnTo>
                      <a:pt x="1129" y="77"/>
                    </a:lnTo>
                    <a:close/>
                    <a:moveTo>
                      <a:pt x="1224" y="124"/>
                    </a:moveTo>
                    <a:lnTo>
                      <a:pt x="1224" y="124"/>
                    </a:lnTo>
                    <a:lnTo>
                      <a:pt x="1224" y="8"/>
                    </a:lnTo>
                    <a:lnTo>
                      <a:pt x="1256" y="8"/>
                    </a:lnTo>
                    <a:lnTo>
                      <a:pt x="1284" y="89"/>
                    </a:lnTo>
                    <a:lnTo>
                      <a:pt x="1312" y="8"/>
                    </a:lnTo>
                    <a:lnTo>
                      <a:pt x="1340" y="8"/>
                    </a:lnTo>
                    <a:lnTo>
                      <a:pt x="1340" y="124"/>
                    </a:lnTo>
                    <a:lnTo>
                      <a:pt x="1318" y="124"/>
                    </a:lnTo>
                    <a:lnTo>
                      <a:pt x="1318" y="36"/>
                    </a:lnTo>
                    <a:lnTo>
                      <a:pt x="1290" y="116"/>
                    </a:lnTo>
                    <a:lnTo>
                      <a:pt x="1270" y="116"/>
                    </a:lnTo>
                    <a:lnTo>
                      <a:pt x="1243" y="35"/>
                    </a:lnTo>
                    <a:lnTo>
                      <a:pt x="1243" y="124"/>
                    </a:lnTo>
                    <a:lnTo>
                      <a:pt x="1224" y="124"/>
                    </a:lnTo>
                    <a:close/>
                    <a:moveTo>
                      <a:pt x="1369" y="124"/>
                    </a:moveTo>
                    <a:lnTo>
                      <a:pt x="1369" y="124"/>
                    </a:lnTo>
                    <a:lnTo>
                      <a:pt x="1369" y="8"/>
                    </a:lnTo>
                    <a:lnTo>
                      <a:pt x="1393" y="8"/>
                    </a:lnTo>
                    <a:lnTo>
                      <a:pt x="1393" y="107"/>
                    </a:lnTo>
                    <a:lnTo>
                      <a:pt x="1445" y="107"/>
                    </a:lnTo>
                    <a:lnTo>
                      <a:pt x="1445" y="124"/>
                    </a:lnTo>
                    <a:lnTo>
                      <a:pt x="1369"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60" name="Freeform 454"/>
              <p:cNvSpPr>
                <a:spLocks noEditPoints="1"/>
              </p:cNvSpPr>
              <p:nvPr/>
            </p:nvSpPr>
            <p:spPr bwMode="auto">
              <a:xfrm>
                <a:off x="1722" y="3121"/>
                <a:ext cx="325" cy="43"/>
              </a:xfrm>
              <a:custGeom>
                <a:avLst/>
                <a:gdLst>
                  <a:gd name="T0" fmla="*/ 0 w 920"/>
                  <a:gd name="T1" fmla="*/ 0 h 126"/>
                  <a:gd name="T2" fmla="*/ 0 w 920"/>
                  <a:gd name="T3" fmla="*/ 0 h 126"/>
                  <a:gd name="T4" fmla="*/ 0 w 920"/>
                  <a:gd name="T5" fmla="*/ 0 h 126"/>
                  <a:gd name="T6" fmla="*/ 0 w 920"/>
                  <a:gd name="T7" fmla="*/ 0 h 126"/>
                  <a:gd name="T8" fmla="*/ 0 w 920"/>
                  <a:gd name="T9" fmla="*/ 0 h 126"/>
                  <a:gd name="T10" fmla="*/ 0 w 920"/>
                  <a:gd name="T11" fmla="*/ 0 h 126"/>
                  <a:gd name="T12" fmla="*/ 0 w 920"/>
                  <a:gd name="T13" fmla="*/ 0 h 126"/>
                  <a:gd name="T14" fmla="*/ 0 w 920"/>
                  <a:gd name="T15" fmla="*/ 0 h 126"/>
                  <a:gd name="T16" fmla="*/ 0 w 920"/>
                  <a:gd name="T17" fmla="*/ 0 h 126"/>
                  <a:gd name="T18" fmla="*/ 0 w 920"/>
                  <a:gd name="T19" fmla="*/ 0 h 126"/>
                  <a:gd name="T20" fmla="*/ 0 w 920"/>
                  <a:gd name="T21" fmla="*/ 0 h 126"/>
                  <a:gd name="T22" fmla="*/ 0 w 920"/>
                  <a:gd name="T23" fmla="*/ 0 h 126"/>
                  <a:gd name="T24" fmla="*/ 0 w 920"/>
                  <a:gd name="T25" fmla="*/ 0 h 126"/>
                  <a:gd name="T26" fmla="*/ 0 w 920"/>
                  <a:gd name="T27" fmla="*/ 0 h 126"/>
                  <a:gd name="T28" fmla="*/ 0 w 920"/>
                  <a:gd name="T29" fmla="*/ 0 h 126"/>
                  <a:gd name="T30" fmla="*/ 0 w 920"/>
                  <a:gd name="T31" fmla="*/ 0 h 126"/>
                  <a:gd name="T32" fmla="*/ 0 w 920"/>
                  <a:gd name="T33" fmla="*/ 0 h 126"/>
                  <a:gd name="T34" fmla="*/ 0 w 920"/>
                  <a:gd name="T35" fmla="*/ 0 h 126"/>
                  <a:gd name="T36" fmla="*/ 0 w 920"/>
                  <a:gd name="T37" fmla="*/ 0 h 126"/>
                  <a:gd name="T38" fmla="*/ 0 w 920"/>
                  <a:gd name="T39" fmla="*/ 0 h 126"/>
                  <a:gd name="T40" fmla="*/ 0 w 920"/>
                  <a:gd name="T41" fmla="*/ 0 h 126"/>
                  <a:gd name="T42" fmla="*/ 0 w 920"/>
                  <a:gd name="T43" fmla="*/ 0 h 126"/>
                  <a:gd name="T44" fmla="*/ 0 w 920"/>
                  <a:gd name="T45" fmla="*/ 0 h 126"/>
                  <a:gd name="T46" fmla="*/ 0 w 920"/>
                  <a:gd name="T47" fmla="*/ 0 h 126"/>
                  <a:gd name="T48" fmla="*/ 0 w 920"/>
                  <a:gd name="T49" fmla="*/ 0 h 126"/>
                  <a:gd name="T50" fmla="*/ 0 w 920"/>
                  <a:gd name="T51" fmla="*/ 0 h 126"/>
                  <a:gd name="T52" fmla="*/ 0 w 920"/>
                  <a:gd name="T53" fmla="*/ 0 h 126"/>
                  <a:gd name="T54" fmla="*/ 0 w 920"/>
                  <a:gd name="T55" fmla="*/ 0 h 126"/>
                  <a:gd name="T56" fmla="*/ 0 w 920"/>
                  <a:gd name="T57" fmla="*/ 0 h 126"/>
                  <a:gd name="T58" fmla="*/ 0 w 920"/>
                  <a:gd name="T59" fmla="*/ 0 h 126"/>
                  <a:gd name="T60" fmla="*/ 0 w 920"/>
                  <a:gd name="T61" fmla="*/ 0 h 126"/>
                  <a:gd name="T62" fmla="*/ 0 w 920"/>
                  <a:gd name="T63" fmla="*/ 0 h 126"/>
                  <a:gd name="T64" fmla="*/ 0 w 920"/>
                  <a:gd name="T65" fmla="*/ 0 h 126"/>
                  <a:gd name="T66" fmla="*/ 0 w 920"/>
                  <a:gd name="T67" fmla="*/ 0 h 126"/>
                  <a:gd name="T68" fmla="*/ 0 w 920"/>
                  <a:gd name="T69" fmla="*/ 0 h 126"/>
                  <a:gd name="T70" fmla="*/ 0 w 920"/>
                  <a:gd name="T71" fmla="*/ 0 h 126"/>
                  <a:gd name="T72" fmla="*/ 0 w 920"/>
                  <a:gd name="T73" fmla="*/ 0 h 126"/>
                  <a:gd name="T74" fmla="*/ 0 w 920"/>
                  <a:gd name="T75" fmla="*/ 0 h 126"/>
                  <a:gd name="T76" fmla="*/ 0 w 920"/>
                  <a:gd name="T77" fmla="*/ 0 h 126"/>
                  <a:gd name="T78" fmla="*/ 0 w 920"/>
                  <a:gd name="T79" fmla="*/ 0 h 126"/>
                  <a:gd name="T80" fmla="*/ 0 w 920"/>
                  <a:gd name="T81" fmla="*/ 0 h 126"/>
                  <a:gd name="T82" fmla="*/ 0 w 920"/>
                  <a:gd name="T83" fmla="*/ 0 h 126"/>
                  <a:gd name="T84" fmla="*/ 0 w 920"/>
                  <a:gd name="T85" fmla="*/ 0 h 126"/>
                  <a:gd name="T86" fmla="*/ 0 w 920"/>
                  <a:gd name="T87" fmla="*/ 0 h 126"/>
                  <a:gd name="T88" fmla="*/ 0 w 920"/>
                  <a:gd name="T89" fmla="*/ 0 h 126"/>
                  <a:gd name="T90" fmla="*/ 0 w 920"/>
                  <a:gd name="T91" fmla="*/ 0 h 126"/>
                  <a:gd name="T92" fmla="*/ 0 w 920"/>
                  <a:gd name="T93" fmla="*/ 0 h 126"/>
                  <a:gd name="T94" fmla="*/ 0 w 920"/>
                  <a:gd name="T95" fmla="*/ 0 h 126"/>
                  <a:gd name="T96" fmla="*/ 0 w 920"/>
                  <a:gd name="T97" fmla="*/ 0 h 126"/>
                  <a:gd name="T98" fmla="*/ 0 w 920"/>
                  <a:gd name="T99" fmla="*/ 0 h 126"/>
                  <a:gd name="T100" fmla="*/ 0 w 920"/>
                  <a:gd name="T101" fmla="*/ 0 h 126"/>
                  <a:gd name="T102" fmla="*/ 0 w 920"/>
                  <a:gd name="T103" fmla="*/ 0 h 126"/>
                  <a:gd name="T104" fmla="*/ 0 w 920"/>
                  <a:gd name="T105" fmla="*/ 0 h 126"/>
                  <a:gd name="T106" fmla="*/ 0 w 920"/>
                  <a:gd name="T107" fmla="*/ 0 h 126"/>
                  <a:gd name="T108" fmla="*/ 0 w 920"/>
                  <a:gd name="T109" fmla="*/ 0 h 126"/>
                  <a:gd name="T110" fmla="*/ 0 w 920"/>
                  <a:gd name="T111" fmla="*/ 0 h 126"/>
                  <a:gd name="T112" fmla="*/ 0 w 920"/>
                  <a:gd name="T113" fmla="*/ 0 h 126"/>
                  <a:gd name="T114" fmla="*/ 0 w 920"/>
                  <a:gd name="T115" fmla="*/ 0 h 126"/>
                  <a:gd name="T116" fmla="*/ 0 w 920"/>
                  <a:gd name="T117" fmla="*/ 0 h 126"/>
                  <a:gd name="T118" fmla="*/ 0 w 920"/>
                  <a:gd name="T119" fmla="*/ 0 h 126"/>
                  <a:gd name="T120" fmla="*/ 0 w 920"/>
                  <a:gd name="T121" fmla="*/ 0 h 126"/>
                  <a:gd name="T122" fmla="*/ 0 w 920"/>
                  <a:gd name="T123" fmla="*/ 0 h 1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20" h="126">
                    <a:moveTo>
                      <a:pt x="0" y="124"/>
                    </a:moveTo>
                    <a:lnTo>
                      <a:pt x="0" y="124"/>
                    </a:lnTo>
                    <a:lnTo>
                      <a:pt x="0" y="8"/>
                    </a:lnTo>
                    <a:lnTo>
                      <a:pt x="40" y="8"/>
                    </a:lnTo>
                    <a:cubicBezTo>
                      <a:pt x="61" y="8"/>
                      <a:pt x="70" y="15"/>
                      <a:pt x="70" y="15"/>
                    </a:cubicBezTo>
                    <a:cubicBezTo>
                      <a:pt x="79" y="22"/>
                      <a:pt x="79" y="39"/>
                      <a:pt x="79" y="39"/>
                    </a:cubicBezTo>
                    <a:cubicBezTo>
                      <a:pt x="79" y="57"/>
                      <a:pt x="67" y="68"/>
                      <a:pt x="67" y="68"/>
                    </a:cubicBezTo>
                    <a:cubicBezTo>
                      <a:pt x="55" y="78"/>
                      <a:pt x="34" y="78"/>
                      <a:pt x="34" y="78"/>
                    </a:cubicBezTo>
                    <a:lnTo>
                      <a:pt x="23" y="78"/>
                    </a:lnTo>
                    <a:lnTo>
                      <a:pt x="23" y="124"/>
                    </a:lnTo>
                    <a:lnTo>
                      <a:pt x="0" y="124"/>
                    </a:lnTo>
                    <a:close/>
                    <a:moveTo>
                      <a:pt x="23" y="62"/>
                    </a:moveTo>
                    <a:lnTo>
                      <a:pt x="23" y="62"/>
                    </a:lnTo>
                    <a:lnTo>
                      <a:pt x="28" y="62"/>
                    </a:lnTo>
                    <a:cubicBezTo>
                      <a:pt x="41" y="62"/>
                      <a:pt x="48" y="57"/>
                      <a:pt x="48" y="57"/>
                    </a:cubicBezTo>
                    <a:cubicBezTo>
                      <a:pt x="55" y="51"/>
                      <a:pt x="55" y="41"/>
                      <a:pt x="55" y="41"/>
                    </a:cubicBezTo>
                    <a:cubicBezTo>
                      <a:pt x="55" y="24"/>
                      <a:pt x="33" y="24"/>
                      <a:pt x="33" y="24"/>
                    </a:cubicBezTo>
                    <a:lnTo>
                      <a:pt x="23" y="24"/>
                    </a:lnTo>
                    <a:lnTo>
                      <a:pt x="23" y="62"/>
                    </a:lnTo>
                    <a:close/>
                    <a:moveTo>
                      <a:pt x="98" y="124"/>
                    </a:moveTo>
                    <a:lnTo>
                      <a:pt x="98" y="124"/>
                    </a:lnTo>
                    <a:lnTo>
                      <a:pt x="98" y="0"/>
                    </a:lnTo>
                    <a:lnTo>
                      <a:pt x="121" y="0"/>
                    </a:lnTo>
                    <a:lnTo>
                      <a:pt x="121" y="124"/>
                    </a:lnTo>
                    <a:lnTo>
                      <a:pt x="98" y="124"/>
                    </a:lnTo>
                    <a:close/>
                    <a:moveTo>
                      <a:pt x="192" y="114"/>
                    </a:moveTo>
                    <a:lnTo>
                      <a:pt x="192" y="114"/>
                    </a:lnTo>
                    <a:cubicBezTo>
                      <a:pt x="181" y="125"/>
                      <a:pt x="167" y="125"/>
                      <a:pt x="167" y="125"/>
                    </a:cubicBezTo>
                    <a:cubicBezTo>
                      <a:pt x="156" y="125"/>
                      <a:pt x="149" y="119"/>
                      <a:pt x="149" y="119"/>
                    </a:cubicBezTo>
                    <a:cubicBezTo>
                      <a:pt x="142" y="112"/>
                      <a:pt x="142" y="101"/>
                      <a:pt x="142" y="101"/>
                    </a:cubicBezTo>
                    <a:cubicBezTo>
                      <a:pt x="142" y="87"/>
                      <a:pt x="153" y="79"/>
                      <a:pt x="153" y="79"/>
                    </a:cubicBezTo>
                    <a:cubicBezTo>
                      <a:pt x="165" y="71"/>
                      <a:pt x="186" y="71"/>
                      <a:pt x="186" y="71"/>
                    </a:cubicBezTo>
                    <a:lnTo>
                      <a:pt x="192" y="71"/>
                    </a:lnTo>
                    <a:lnTo>
                      <a:pt x="192" y="63"/>
                    </a:lnTo>
                    <a:cubicBezTo>
                      <a:pt x="192" y="50"/>
                      <a:pt x="177" y="50"/>
                      <a:pt x="177" y="50"/>
                    </a:cubicBezTo>
                    <a:cubicBezTo>
                      <a:pt x="163" y="50"/>
                      <a:pt x="150" y="58"/>
                      <a:pt x="150" y="58"/>
                    </a:cubicBezTo>
                    <a:lnTo>
                      <a:pt x="150" y="42"/>
                    </a:lnTo>
                    <a:cubicBezTo>
                      <a:pt x="165" y="36"/>
                      <a:pt x="181" y="36"/>
                      <a:pt x="181" y="36"/>
                    </a:cubicBezTo>
                    <a:cubicBezTo>
                      <a:pt x="214" y="36"/>
                      <a:pt x="214" y="63"/>
                      <a:pt x="214" y="63"/>
                    </a:cubicBezTo>
                    <a:lnTo>
                      <a:pt x="214" y="101"/>
                    </a:lnTo>
                    <a:cubicBezTo>
                      <a:pt x="214" y="111"/>
                      <a:pt x="221" y="111"/>
                      <a:pt x="221" y="111"/>
                    </a:cubicBezTo>
                    <a:cubicBezTo>
                      <a:pt x="222" y="111"/>
                      <a:pt x="224" y="110"/>
                      <a:pt x="224" y="110"/>
                    </a:cubicBezTo>
                    <a:lnTo>
                      <a:pt x="225" y="123"/>
                    </a:lnTo>
                    <a:cubicBezTo>
                      <a:pt x="217" y="125"/>
                      <a:pt x="212" y="125"/>
                      <a:pt x="212" y="125"/>
                    </a:cubicBezTo>
                    <a:cubicBezTo>
                      <a:pt x="197" y="125"/>
                      <a:pt x="193" y="114"/>
                      <a:pt x="193" y="114"/>
                    </a:cubicBezTo>
                    <a:lnTo>
                      <a:pt x="192" y="114"/>
                    </a:lnTo>
                    <a:close/>
                    <a:moveTo>
                      <a:pt x="192" y="102"/>
                    </a:moveTo>
                    <a:lnTo>
                      <a:pt x="192" y="102"/>
                    </a:lnTo>
                    <a:lnTo>
                      <a:pt x="192" y="84"/>
                    </a:lnTo>
                    <a:lnTo>
                      <a:pt x="187" y="84"/>
                    </a:lnTo>
                    <a:cubicBezTo>
                      <a:pt x="164" y="84"/>
                      <a:pt x="164" y="99"/>
                      <a:pt x="164" y="99"/>
                    </a:cubicBezTo>
                    <a:cubicBezTo>
                      <a:pt x="164" y="103"/>
                      <a:pt x="168" y="106"/>
                      <a:pt x="168" y="106"/>
                    </a:cubicBezTo>
                    <a:cubicBezTo>
                      <a:pt x="171" y="110"/>
                      <a:pt x="176" y="110"/>
                      <a:pt x="176" y="110"/>
                    </a:cubicBezTo>
                    <a:cubicBezTo>
                      <a:pt x="184" y="110"/>
                      <a:pt x="192" y="102"/>
                      <a:pt x="192" y="102"/>
                    </a:cubicBezTo>
                    <a:close/>
                    <a:moveTo>
                      <a:pt x="242" y="121"/>
                    </a:moveTo>
                    <a:lnTo>
                      <a:pt x="242" y="121"/>
                    </a:lnTo>
                    <a:lnTo>
                      <a:pt x="242" y="104"/>
                    </a:lnTo>
                    <a:cubicBezTo>
                      <a:pt x="259" y="111"/>
                      <a:pt x="271" y="111"/>
                      <a:pt x="271" y="111"/>
                    </a:cubicBezTo>
                    <a:cubicBezTo>
                      <a:pt x="286" y="111"/>
                      <a:pt x="286" y="101"/>
                      <a:pt x="286" y="101"/>
                    </a:cubicBezTo>
                    <a:cubicBezTo>
                      <a:pt x="286" y="95"/>
                      <a:pt x="274" y="90"/>
                      <a:pt x="274" y="90"/>
                    </a:cubicBezTo>
                    <a:lnTo>
                      <a:pt x="266" y="87"/>
                    </a:lnTo>
                    <a:cubicBezTo>
                      <a:pt x="253" y="82"/>
                      <a:pt x="248" y="76"/>
                      <a:pt x="248" y="76"/>
                    </a:cubicBezTo>
                    <a:cubicBezTo>
                      <a:pt x="242" y="70"/>
                      <a:pt x="242" y="61"/>
                      <a:pt x="242" y="61"/>
                    </a:cubicBezTo>
                    <a:cubicBezTo>
                      <a:pt x="242" y="49"/>
                      <a:pt x="252" y="43"/>
                      <a:pt x="252" y="43"/>
                    </a:cubicBezTo>
                    <a:cubicBezTo>
                      <a:pt x="261" y="36"/>
                      <a:pt x="278" y="36"/>
                      <a:pt x="278" y="36"/>
                    </a:cubicBezTo>
                    <a:cubicBezTo>
                      <a:pt x="288" y="36"/>
                      <a:pt x="303" y="39"/>
                      <a:pt x="303" y="39"/>
                    </a:cubicBezTo>
                    <a:lnTo>
                      <a:pt x="303" y="55"/>
                    </a:lnTo>
                    <a:cubicBezTo>
                      <a:pt x="289" y="50"/>
                      <a:pt x="280" y="50"/>
                      <a:pt x="280" y="50"/>
                    </a:cubicBezTo>
                    <a:cubicBezTo>
                      <a:pt x="265" y="50"/>
                      <a:pt x="265" y="59"/>
                      <a:pt x="265" y="59"/>
                    </a:cubicBezTo>
                    <a:cubicBezTo>
                      <a:pt x="265" y="65"/>
                      <a:pt x="276" y="69"/>
                      <a:pt x="276" y="69"/>
                    </a:cubicBezTo>
                    <a:lnTo>
                      <a:pt x="283" y="72"/>
                    </a:lnTo>
                    <a:cubicBezTo>
                      <a:pt x="298" y="77"/>
                      <a:pt x="304" y="83"/>
                      <a:pt x="304" y="83"/>
                    </a:cubicBezTo>
                    <a:cubicBezTo>
                      <a:pt x="310" y="89"/>
                      <a:pt x="310" y="98"/>
                      <a:pt x="310" y="98"/>
                    </a:cubicBezTo>
                    <a:cubicBezTo>
                      <a:pt x="310" y="110"/>
                      <a:pt x="299" y="118"/>
                      <a:pt x="299" y="118"/>
                    </a:cubicBezTo>
                    <a:cubicBezTo>
                      <a:pt x="289" y="125"/>
                      <a:pt x="273" y="125"/>
                      <a:pt x="273" y="125"/>
                    </a:cubicBezTo>
                    <a:cubicBezTo>
                      <a:pt x="258" y="125"/>
                      <a:pt x="242" y="121"/>
                      <a:pt x="242" y="121"/>
                    </a:cubicBezTo>
                    <a:close/>
                    <a:moveTo>
                      <a:pt x="335" y="124"/>
                    </a:moveTo>
                    <a:lnTo>
                      <a:pt x="335" y="124"/>
                    </a:lnTo>
                    <a:lnTo>
                      <a:pt x="335" y="38"/>
                    </a:lnTo>
                    <a:lnTo>
                      <a:pt x="357" y="38"/>
                    </a:lnTo>
                    <a:lnTo>
                      <a:pt x="357" y="54"/>
                    </a:lnTo>
                    <a:cubicBezTo>
                      <a:pt x="367" y="36"/>
                      <a:pt x="386" y="36"/>
                      <a:pt x="386" y="36"/>
                    </a:cubicBezTo>
                    <a:cubicBezTo>
                      <a:pt x="396" y="36"/>
                      <a:pt x="402" y="41"/>
                      <a:pt x="402" y="41"/>
                    </a:cubicBezTo>
                    <a:cubicBezTo>
                      <a:pt x="408" y="45"/>
                      <a:pt x="410" y="54"/>
                      <a:pt x="410" y="54"/>
                    </a:cubicBezTo>
                    <a:cubicBezTo>
                      <a:pt x="422" y="36"/>
                      <a:pt x="439" y="36"/>
                      <a:pt x="439" y="36"/>
                    </a:cubicBezTo>
                    <a:cubicBezTo>
                      <a:pt x="462" y="36"/>
                      <a:pt x="462" y="62"/>
                      <a:pt x="462" y="62"/>
                    </a:cubicBezTo>
                    <a:lnTo>
                      <a:pt x="462" y="124"/>
                    </a:lnTo>
                    <a:lnTo>
                      <a:pt x="440" y="124"/>
                    </a:lnTo>
                    <a:lnTo>
                      <a:pt x="440" y="69"/>
                    </a:lnTo>
                    <a:cubicBezTo>
                      <a:pt x="440" y="54"/>
                      <a:pt x="430" y="54"/>
                      <a:pt x="430" y="54"/>
                    </a:cubicBezTo>
                    <a:cubicBezTo>
                      <a:pt x="419" y="54"/>
                      <a:pt x="410" y="69"/>
                      <a:pt x="410" y="69"/>
                    </a:cubicBezTo>
                    <a:lnTo>
                      <a:pt x="410" y="124"/>
                    </a:lnTo>
                    <a:lnTo>
                      <a:pt x="387" y="124"/>
                    </a:lnTo>
                    <a:lnTo>
                      <a:pt x="387" y="69"/>
                    </a:lnTo>
                    <a:cubicBezTo>
                      <a:pt x="387" y="54"/>
                      <a:pt x="377" y="54"/>
                      <a:pt x="377" y="54"/>
                    </a:cubicBezTo>
                    <a:cubicBezTo>
                      <a:pt x="367" y="54"/>
                      <a:pt x="357" y="69"/>
                      <a:pt x="357" y="69"/>
                    </a:cubicBezTo>
                    <a:lnTo>
                      <a:pt x="357" y="124"/>
                    </a:lnTo>
                    <a:lnTo>
                      <a:pt x="335" y="124"/>
                    </a:lnTo>
                    <a:close/>
                    <a:moveTo>
                      <a:pt x="532" y="114"/>
                    </a:moveTo>
                    <a:lnTo>
                      <a:pt x="532" y="114"/>
                    </a:lnTo>
                    <a:cubicBezTo>
                      <a:pt x="521" y="125"/>
                      <a:pt x="507" y="125"/>
                      <a:pt x="507" y="125"/>
                    </a:cubicBezTo>
                    <a:cubicBezTo>
                      <a:pt x="496" y="125"/>
                      <a:pt x="489" y="119"/>
                      <a:pt x="489" y="119"/>
                    </a:cubicBezTo>
                    <a:cubicBezTo>
                      <a:pt x="482" y="112"/>
                      <a:pt x="482" y="101"/>
                      <a:pt x="482" y="101"/>
                    </a:cubicBezTo>
                    <a:cubicBezTo>
                      <a:pt x="482" y="87"/>
                      <a:pt x="493" y="79"/>
                      <a:pt x="493" y="79"/>
                    </a:cubicBezTo>
                    <a:cubicBezTo>
                      <a:pt x="505" y="71"/>
                      <a:pt x="526" y="71"/>
                      <a:pt x="526" y="71"/>
                    </a:cubicBezTo>
                    <a:lnTo>
                      <a:pt x="532" y="71"/>
                    </a:lnTo>
                    <a:lnTo>
                      <a:pt x="532" y="63"/>
                    </a:lnTo>
                    <a:cubicBezTo>
                      <a:pt x="532" y="50"/>
                      <a:pt x="517" y="50"/>
                      <a:pt x="517" y="50"/>
                    </a:cubicBezTo>
                    <a:cubicBezTo>
                      <a:pt x="503" y="50"/>
                      <a:pt x="490" y="58"/>
                      <a:pt x="490" y="58"/>
                    </a:cubicBezTo>
                    <a:lnTo>
                      <a:pt x="490" y="42"/>
                    </a:lnTo>
                    <a:cubicBezTo>
                      <a:pt x="505" y="36"/>
                      <a:pt x="521" y="36"/>
                      <a:pt x="521" y="36"/>
                    </a:cubicBezTo>
                    <a:cubicBezTo>
                      <a:pt x="554" y="36"/>
                      <a:pt x="554" y="63"/>
                      <a:pt x="554" y="63"/>
                    </a:cubicBezTo>
                    <a:lnTo>
                      <a:pt x="554" y="101"/>
                    </a:lnTo>
                    <a:cubicBezTo>
                      <a:pt x="554" y="111"/>
                      <a:pt x="561" y="111"/>
                      <a:pt x="561" y="111"/>
                    </a:cubicBezTo>
                    <a:cubicBezTo>
                      <a:pt x="562" y="111"/>
                      <a:pt x="564" y="110"/>
                      <a:pt x="564" y="110"/>
                    </a:cubicBezTo>
                    <a:lnTo>
                      <a:pt x="564" y="123"/>
                    </a:lnTo>
                    <a:cubicBezTo>
                      <a:pt x="557" y="125"/>
                      <a:pt x="552" y="125"/>
                      <a:pt x="552" y="125"/>
                    </a:cubicBezTo>
                    <a:cubicBezTo>
                      <a:pt x="537" y="125"/>
                      <a:pt x="533" y="114"/>
                      <a:pt x="533" y="114"/>
                    </a:cubicBezTo>
                    <a:lnTo>
                      <a:pt x="532" y="114"/>
                    </a:lnTo>
                    <a:close/>
                    <a:moveTo>
                      <a:pt x="532" y="102"/>
                    </a:moveTo>
                    <a:lnTo>
                      <a:pt x="532" y="102"/>
                    </a:lnTo>
                    <a:lnTo>
                      <a:pt x="532" y="84"/>
                    </a:lnTo>
                    <a:lnTo>
                      <a:pt x="527" y="84"/>
                    </a:lnTo>
                    <a:cubicBezTo>
                      <a:pt x="504" y="84"/>
                      <a:pt x="504" y="99"/>
                      <a:pt x="504" y="99"/>
                    </a:cubicBezTo>
                    <a:cubicBezTo>
                      <a:pt x="504" y="103"/>
                      <a:pt x="508" y="106"/>
                      <a:pt x="508" y="106"/>
                    </a:cubicBezTo>
                    <a:cubicBezTo>
                      <a:pt x="511" y="110"/>
                      <a:pt x="516" y="110"/>
                      <a:pt x="516" y="110"/>
                    </a:cubicBezTo>
                    <a:cubicBezTo>
                      <a:pt x="524" y="110"/>
                      <a:pt x="532" y="102"/>
                      <a:pt x="532" y="102"/>
                    </a:cubicBezTo>
                    <a:close/>
                    <a:moveTo>
                      <a:pt x="730" y="119"/>
                    </a:moveTo>
                    <a:lnTo>
                      <a:pt x="730" y="119"/>
                    </a:lnTo>
                    <a:cubicBezTo>
                      <a:pt x="713" y="126"/>
                      <a:pt x="690" y="126"/>
                      <a:pt x="690" y="126"/>
                    </a:cubicBezTo>
                    <a:cubicBezTo>
                      <a:pt x="662" y="126"/>
                      <a:pt x="646" y="110"/>
                      <a:pt x="646" y="110"/>
                    </a:cubicBezTo>
                    <a:cubicBezTo>
                      <a:pt x="630" y="94"/>
                      <a:pt x="630" y="66"/>
                      <a:pt x="630" y="66"/>
                    </a:cubicBezTo>
                    <a:cubicBezTo>
                      <a:pt x="630" y="36"/>
                      <a:pt x="646" y="21"/>
                      <a:pt x="646" y="21"/>
                    </a:cubicBezTo>
                    <a:cubicBezTo>
                      <a:pt x="662" y="5"/>
                      <a:pt x="691" y="5"/>
                      <a:pt x="691" y="5"/>
                    </a:cubicBezTo>
                    <a:cubicBezTo>
                      <a:pt x="710" y="5"/>
                      <a:pt x="729" y="9"/>
                      <a:pt x="729" y="9"/>
                    </a:cubicBezTo>
                    <a:lnTo>
                      <a:pt x="729" y="28"/>
                    </a:lnTo>
                    <a:cubicBezTo>
                      <a:pt x="708" y="21"/>
                      <a:pt x="694" y="21"/>
                      <a:pt x="694" y="21"/>
                    </a:cubicBezTo>
                    <a:cubicBezTo>
                      <a:pt x="675" y="21"/>
                      <a:pt x="665" y="32"/>
                      <a:pt x="665" y="32"/>
                    </a:cubicBezTo>
                    <a:cubicBezTo>
                      <a:pt x="655" y="44"/>
                      <a:pt x="655" y="65"/>
                      <a:pt x="655" y="65"/>
                    </a:cubicBezTo>
                    <a:cubicBezTo>
                      <a:pt x="655" y="86"/>
                      <a:pt x="666" y="98"/>
                      <a:pt x="666" y="98"/>
                    </a:cubicBezTo>
                    <a:cubicBezTo>
                      <a:pt x="677" y="110"/>
                      <a:pt x="696" y="110"/>
                      <a:pt x="696" y="110"/>
                    </a:cubicBezTo>
                    <a:cubicBezTo>
                      <a:pt x="713" y="110"/>
                      <a:pt x="730" y="101"/>
                      <a:pt x="730" y="101"/>
                    </a:cubicBezTo>
                    <a:lnTo>
                      <a:pt x="730" y="119"/>
                    </a:lnTo>
                    <a:close/>
                    <a:moveTo>
                      <a:pt x="821" y="121"/>
                    </a:moveTo>
                    <a:lnTo>
                      <a:pt x="821" y="121"/>
                    </a:lnTo>
                    <a:cubicBezTo>
                      <a:pt x="805" y="125"/>
                      <a:pt x="790" y="125"/>
                      <a:pt x="790" y="125"/>
                    </a:cubicBezTo>
                    <a:cubicBezTo>
                      <a:pt x="768" y="125"/>
                      <a:pt x="756" y="113"/>
                      <a:pt x="756" y="113"/>
                    </a:cubicBezTo>
                    <a:cubicBezTo>
                      <a:pt x="743" y="101"/>
                      <a:pt x="743" y="80"/>
                      <a:pt x="743" y="80"/>
                    </a:cubicBezTo>
                    <a:cubicBezTo>
                      <a:pt x="743" y="60"/>
                      <a:pt x="755" y="48"/>
                      <a:pt x="755" y="48"/>
                    </a:cubicBezTo>
                    <a:cubicBezTo>
                      <a:pt x="766" y="36"/>
                      <a:pt x="785" y="36"/>
                      <a:pt x="785" y="36"/>
                    </a:cubicBezTo>
                    <a:cubicBezTo>
                      <a:pt x="804" y="36"/>
                      <a:pt x="812" y="48"/>
                      <a:pt x="812" y="48"/>
                    </a:cubicBezTo>
                    <a:cubicBezTo>
                      <a:pt x="821" y="59"/>
                      <a:pt x="821" y="85"/>
                      <a:pt x="821" y="85"/>
                    </a:cubicBezTo>
                    <a:lnTo>
                      <a:pt x="768" y="85"/>
                    </a:lnTo>
                    <a:cubicBezTo>
                      <a:pt x="770" y="110"/>
                      <a:pt x="795" y="110"/>
                      <a:pt x="795" y="110"/>
                    </a:cubicBezTo>
                    <a:cubicBezTo>
                      <a:pt x="806" y="110"/>
                      <a:pt x="821" y="104"/>
                      <a:pt x="821" y="104"/>
                    </a:cubicBezTo>
                    <a:lnTo>
                      <a:pt x="821" y="121"/>
                    </a:lnTo>
                    <a:close/>
                    <a:moveTo>
                      <a:pt x="767" y="72"/>
                    </a:moveTo>
                    <a:lnTo>
                      <a:pt x="767" y="72"/>
                    </a:lnTo>
                    <a:lnTo>
                      <a:pt x="798" y="72"/>
                    </a:lnTo>
                    <a:cubicBezTo>
                      <a:pt x="798" y="50"/>
                      <a:pt x="784" y="50"/>
                      <a:pt x="784" y="50"/>
                    </a:cubicBezTo>
                    <a:cubicBezTo>
                      <a:pt x="770" y="50"/>
                      <a:pt x="767" y="72"/>
                      <a:pt x="767" y="72"/>
                    </a:cubicBezTo>
                    <a:close/>
                    <a:moveTo>
                      <a:pt x="845" y="124"/>
                    </a:moveTo>
                    <a:lnTo>
                      <a:pt x="845" y="124"/>
                    </a:lnTo>
                    <a:lnTo>
                      <a:pt x="845" y="0"/>
                    </a:lnTo>
                    <a:lnTo>
                      <a:pt x="868" y="0"/>
                    </a:lnTo>
                    <a:lnTo>
                      <a:pt x="868" y="124"/>
                    </a:lnTo>
                    <a:lnTo>
                      <a:pt x="845" y="124"/>
                    </a:lnTo>
                    <a:close/>
                    <a:moveTo>
                      <a:pt x="897" y="124"/>
                    </a:moveTo>
                    <a:lnTo>
                      <a:pt x="897" y="124"/>
                    </a:lnTo>
                    <a:lnTo>
                      <a:pt x="897" y="0"/>
                    </a:lnTo>
                    <a:lnTo>
                      <a:pt x="920" y="0"/>
                    </a:lnTo>
                    <a:lnTo>
                      <a:pt x="920" y="124"/>
                    </a:lnTo>
                    <a:lnTo>
                      <a:pt x="897"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61" name="Freeform 455"/>
              <p:cNvSpPr>
                <a:spLocks noEditPoints="1"/>
              </p:cNvSpPr>
              <p:nvPr/>
            </p:nvSpPr>
            <p:spPr bwMode="auto">
              <a:xfrm>
                <a:off x="2311" y="2139"/>
                <a:ext cx="388" cy="43"/>
              </a:xfrm>
              <a:custGeom>
                <a:avLst/>
                <a:gdLst>
                  <a:gd name="T0" fmla="*/ 0 w 1095"/>
                  <a:gd name="T1" fmla="*/ 0 h 126"/>
                  <a:gd name="T2" fmla="*/ 0 w 1095"/>
                  <a:gd name="T3" fmla="*/ 0 h 126"/>
                  <a:gd name="T4" fmla="*/ 0 w 1095"/>
                  <a:gd name="T5" fmla="*/ 0 h 126"/>
                  <a:gd name="T6" fmla="*/ 0 w 1095"/>
                  <a:gd name="T7" fmla="*/ 0 h 126"/>
                  <a:gd name="T8" fmla="*/ 0 w 1095"/>
                  <a:gd name="T9" fmla="*/ 0 h 126"/>
                  <a:gd name="T10" fmla="*/ 0 w 1095"/>
                  <a:gd name="T11" fmla="*/ 0 h 126"/>
                  <a:gd name="T12" fmla="*/ 0 w 1095"/>
                  <a:gd name="T13" fmla="*/ 0 h 126"/>
                  <a:gd name="T14" fmla="*/ 0 w 1095"/>
                  <a:gd name="T15" fmla="*/ 0 h 126"/>
                  <a:gd name="T16" fmla="*/ 0 w 1095"/>
                  <a:gd name="T17" fmla="*/ 0 h 126"/>
                  <a:gd name="T18" fmla="*/ 0 w 1095"/>
                  <a:gd name="T19" fmla="*/ 0 h 126"/>
                  <a:gd name="T20" fmla="*/ 0 w 1095"/>
                  <a:gd name="T21" fmla="*/ 0 h 126"/>
                  <a:gd name="T22" fmla="*/ 0 w 1095"/>
                  <a:gd name="T23" fmla="*/ 0 h 126"/>
                  <a:gd name="T24" fmla="*/ 0 w 1095"/>
                  <a:gd name="T25" fmla="*/ 0 h 126"/>
                  <a:gd name="T26" fmla="*/ 0 w 1095"/>
                  <a:gd name="T27" fmla="*/ 0 h 126"/>
                  <a:gd name="T28" fmla="*/ 0 w 1095"/>
                  <a:gd name="T29" fmla="*/ 0 h 126"/>
                  <a:gd name="T30" fmla="*/ 0 w 1095"/>
                  <a:gd name="T31" fmla="*/ 0 h 126"/>
                  <a:gd name="T32" fmla="*/ 0 w 1095"/>
                  <a:gd name="T33" fmla="*/ 0 h 126"/>
                  <a:gd name="T34" fmla="*/ 0 w 1095"/>
                  <a:gd name="T35" fmla="*/ 0 h 126"/>
                  <a:gd name="T36" fmla="*/ 0 w 1095"/>
                  <a:gd name="T37" fmla="*/ 0 h 126"/>
                  <a:gd name="T38" fmla="*/ 0 w 1095"/>
                  <a:gd name="T39" fmla="*/ 0 h 126"/>
                  <a:gd name="T40" fmla="*/ 0 w 1095"/>
                  <a:gd name="T41" fmla="*/ 0 h 126"/>
                  <a:gd name="T42" fmla="*/ 0 w 1095"/>
                  <a:gd name="T43" fmla="*/ 0 h 126"/>
                  <a:gd name="T44" fmla="*/ 0 w 1095"/>
                  <a:gd name="T45" fmla="*/ 0 h 126"/>
                  <a:gd name="T46" fmla="*/ 0 w 1095"/>
                  <a:gd name="T47" fmla="*/ 0 h 126"/>
                  <a:gd name="T48" fmla="*/ 0 w 1095"/>
                  <a:gd name="T49" fmla="*/ 0 h 126"/>
                  <a:gd name="T50" fmla="*/ 0 w 1095"/>
                  <a:gd name="T51" fmla="*/ 0 h 126"/>
                  <a:gd name="T52" fmla="*/ 0 w 1095"/>
                  <a:gd name="T53" fmla="*/ 0 h 126"/>
                  <a:gd name="T54" fmla="*/ 0 w 1095"/>
                  <a:gd name="T55" fmla="*/ 0 h 126"/>
                  <a:gd name="T56" fmla="*/ 0 w 1095"/>
                  <a:gd name="T57" fmla="*/ 0 h 126"/>
                  <a:gd name="T58" fmla="*/ 0 w 1095"/>
                  <a:gd name="T59" fmla="*/ 0 h 126"/>
                  <a:gd name="T60" fmla="*/ 0 w 1095"/>
                  <a:gd name="T61" fmla="*/ 0 h 126"/>
                  <a:gd name="T62" fmla="*/ 0 w 1095"/>
                  <a:gd name="T63" fmla="*/ 0 h 126"/>
                  <a:gd name="T64" fmla="*/ 0 w 1095"/>
                  <a:gd name="T65" fmla="*/ 0 h 126"/>
                  <a:gd name="T66" fmla="*/ 0 w 1095"/>
                  <a:gd name="T67" fmla="*/ 0 h 126"/>
                  <a:gd name="T68" fmla="*/ 0 w 1095"/>
                  <a:gd name="T69" fmla="*/ 0 h 126"/>
                  <a:gd name="T70" fmla="*/ 0 w 1095"/>
                  <a:gd name="T71" fmla="*/ 0 h 126"/>
                  <a:gd name="T72" fmla="*/ 0 w 1095"/>
                  <a:gd name="T73" fmla="*/ 0 h 126"/>
                  <a:gd name="T74" fmla="*/ 0 w 1095"/>
                  <a:gd name="T75" fmla="*/ 0 h 126"/>
                  <a:gd name="T76" fmla="*/ 0 w 1095"/>
                  <a:gd name="T77" fmla="*/ 0 h 126"/>
                  <a:gd name="T78" fmla="*/ 0 w 1095"/>
                  <a:gd name="T79" fmla="*/ 0 h 126"/>
                  <a:gd name="T80" fmla="*/ 0 w 1095"/>
                  <a:gd name="T81" fmla="*/ 0 h 126"/>
                  <a:gd name="T82" fmla="*/ 0 w 1095"/>
                  <a:gd name="T83" fmla="*/ 0 h 126"/>
                  <a:gd name="T84" fmla="*/ 0 w 1095"/>
                  <a:gd name="T85" fmla="*/ 0 h 126"/>
                  <a:gd name="T86" fmla="*/ 0 w 1095"/>
                  <a:gd name="T87" fmla="*/ 0 h 126"/>
                  <a:gd name="T88" fmla="*/ 0 w 1095"/>
                  <a:gd name="T89" fmla="*/ 0 h 126"/>
                  <a:gd name="T90" fmla="*/ 0 w 1095"/>
                  <a:gd name="T91" fmla="*/ 0 h 126"/>
                  <a:gd name="T92" fmla="*/ 0 w 1095"/>
                  <a:gd name="T93" fmla="*/ 0 h 126"/>
                  <a:gd name="T94" fmla="*/ 0 w 1095"/>
                  <a:gd name="T95" fmla="*/ 0 h 126"/>
                  <a:gd name="T96" fmla="*/ 0 w 1095"/>
                  <a:gd name="T97" fmla="*/ 0 h 126"/>
                  <a:gd name="T98" fmla="*/ 0 w 1095"/>
                  <a:gd name="T99" fmla="*/ 0 h 126"/>
                  <a:gd name="T100" fmla="*/ 0 w 1095"/>
                  <a:gd name="T101" fmla="*/ 0 h 126"/>
                  <a:gd name="T102" fmla="*/ 0 w 1095"/>
                  <a:gd name="T103" fmla="*/ 0 h 12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095" h="126">
                    <a:moveTo>
                      <a:pt x="0" y="124"/>
                    </a:moveTo>
                    <a:lnTo>
                      <a:pt x="0" y="124"/>
                    </a:lnTo>
                    <a:lnTo>
                      <a:pt x="0" y="8"/>
                    </a:lnTo>
                    <a:lnTo>
                      <a:pt x="50" y="8"/>
                    </a:lnTo>
                    <a:cubicBezTo>
                      <a:pt x="77" y="8"/>
                      <a:pt x="91" y="22"/>
                      <a:pt x="91" y="22"/>
                    </a:cubicBezTo>
                    <a:cubicBezTo>
                      <a:pt x="106" y="36"/>
                      <a:pt x="106" y="63"/>
                      <a:pt x="106" y="63"/>
                    </a:cubicBezTo>
                    <a:cubicBezTo>
                      <a:pt x="106" y="92"/>
                      <a:pt x="90" y="108"/>
                      <a:pt x="90" y="108"/>
                    </a:cubicBezTo>
                    <a:cubicBezTo>
                      <a:pt x="75" y="124"/>
                      <a:pt x="48" y="124"/>
                      <a:pt x="48" y="124"/>
                    </a:cubicBezTo>
                    <a:lnTo>
                      <a:pt x="0" y="124"/>
                    </a:lnTo>
                    <a:close/>
                    <a:moveTo>
                      <a:pt x="24" y="107"/>
                    </a:moveTo>
                    <a:lnTo>
                      <a:pt x="24" y="107"/>
                    </a:lnTo>
                    <a:lnTo>
                      <a:pt x="42" y="107"/>
                    </a:lnTo>
                    <a:cubicBezTo>
                      <a:pt x="61" y="107"/>
                      <a:pt x="71" y="97"/>
                      <a:pt x="71" y="97"/>
                    </a:cubicBezTo>
                    <a:cubicBezTo>
                      <a:pt x="80" y="86"/>
                      <a:pt x="80" y="65"/>
                      <a:pt x="80" y="65"/>
                    </a:cubicBezTo>
                    <a:cubicBezTo>
                      <a:pt x="80" y="48"/>
                      <a:pt x="73" y="37"/>
                      <a:pt x="73" y="37"/>
                    </a:cubicBezTo>
                    <a:cubicBezTo>
                      <a:pt x="67" y="29"/>
                      <a:pt x="60" y="27"/>
                      <a:pt x="60" y="27"/>
                    </a:cubicBezTo>
                    <a:cubicBezTo>
                      <a:pt x="53" y="24"/>
                      <a:pt x="39" y="24"/>
                      <a:pt x="39" y="24"/>
                    </a:cubicBezTo>
                    <a:lnTo>
                      <a:pt x="24" y="24"/>
                    </a:lnTo>
                    <a:lnTo>
                      <a:pt x="24" y="107"/>
                    </a:lnTo>
                    <a:close/>
                    <a:moveTo>
                      <a:pt x="197" y="121"/>
                    </a:moveTo>
                    <a:lnTo>
                      <a:pt x="197" y="121"/>
                    </a:lnTo>
                    <a:cubicBezTo>
                      <a:pt x="181" y="125"/>
                      <a:pt x="166" y="125"/>
                      <a:pt x="166" y="125"/>
                    </a:cubicBezTo>
                    <a:cubicBezTo>
                      <a:pt x="144" y="125"/>
                      <a:pt x="132" y="113"/>
                      <a:pt x="132" y="113"/>
                    </a:cubicBezTo>
                    <a:cubicBezTo>
                      <a:pt x="120" y="101"/>
                      <a:pt x="120" y="80"/>
                      <a:pt x="120" y="80"/>
                    </a:cubicBezTo>
                    <a:cubicBezTo>
                      <a:pt x="120" y="60"/>
                      <a:pt x="131" y="48"/>
                      <a:pt x="131" y="48"/>
                    </a:cubicBezTo>
                    <a:cubicBezTo>
                      <a:pt x="142" y="36"/>
                      <a:pt x="161" y="36"/>
                      <a:pt x="161" y="36"/>
                    </a:cubicBezTo>
                    <a:cubicBezTo>
                      <a:pt x="180" y="36"/>
                      <a:pt x="189" y="48"/>
                      <a:pt x="189" y="48"/>
                    </a:cubicBezTo>
                    <a:cubicBezTo>
                      <a:pt x="197" y="59"/>
                      <a:pt x="197" y="85"/>
                      <a:pt x="197" y="85"/>
                    </a:cubicBezTo>
                    <a:lnTo>
                      <a:pt x="144" y="85"/>
                    </a:lnTo>
                    <a:cubicBezTo>
                      <a:pt x="146" y="110"/>
                      <a:pt x="171" y="110"/>
                      <a:pt x="171" y="110"/>
                    </a:cubicBezTo>
                    <a:cubicBezTo>
                      <a:pt x="183" y="110"/>
                      <a:pt x="197" y="104"/>
                      <a:pt x="197" y="104"/>
                    </a:cubicBezTo>
                    <a:lnTo>
                      <a:pt x="197" y="121"/>
                    </a:lnTo>
                    <a:close/>
                    <a:moveTo>
                      <a:pt x="144" y="72"/>
                    </a:moveTo>
                    <a:lnTo>
                      <a:pt x="144" y="72"/>
                    </a:lnTo>
                    <a:lnTo>
                      <a:pt x="174" y="72"/>
                    </a:lnTo>
                    <a:cubicBezTo>
                      <a:pt x="174" y="50"/>
                      <a:pt x="160" y="50"/>
                      <a:pt x="160" y="50"/>
                    </a:cubicBezTo>
                    <a:cubicBezTo>
                      <a:pt x="146" y="50"/>
                      <a:pt x="144" y="72"/>
                      <a:pt x="144" y="72"/>
                    </a:cubicBezTo>
                    <a:close/>
                    <a:moveTo>
                      <a:pt x="221" y="124"/>
                    </a:moveTo>
                    <a:lnTo>
                      <a:pt x="221" y="124"/>
                    </a:lnTo>
                    <a:lnTo>
                      <a:pt x="221" y="38"/>
                    </a:lnTo>
                    <a:lnTo>
                      <a:pt x="244" y="38"/>
                    </a:lnTo>
                    <a:lnTo>
                      <a:pt x="244" y="54"/>
                    </a:lnTo>
                    <a:cubicBezTo>
                      <a:pt x="256" y="36"/>
                      <a:pt x="274" y="36"/>
                      <a:pt x="274" y="36"/>
                    </a:cubicBezTo>
                    <a:cubicBezTo>
                      <a:pt x="285" y="36"/>
                      <a:pt x="292" y="43"/>
                      <a:pt x="292" y="43"/>
                    </a:cubicBezTo>
                    <a:cubicBezTo>
                      <a:pt x="298" y="50"/>
                      <a:pt x="298" y="63"/>
                      <a:pt x="298" y="63"/>
                    </a:cubicBezTo>
                    <a:lnTo>
                      <a:pt x="298" y="124"/>
                    </a:lnTo>
                    <a:lnTo>
                      <a:pt x="275" y="124"/>
                    </a:lnTo>
                    <a:lnTo>
                      <a:pt x="275" y="69"/>
                    </a:lnTo>
                    <a:cubicBezTo>
                      <a:pt x="275" y="54"/>
                      <a:pt x="265" y="54"/>
                      <a:pt x="265" y="54"/>
                    </a:cubicBezTo>
                    <a:cubicBezTo>
                      <a:pt x="254" y="54"/>
                      <a:pt x="244" y="69"/>
                      <a:pt x="244" y="69"/>
                    </a:cubicBezTo>
                    <a:lnTo>
                      <a:pt x="244" y="124"/>
                    </a:lnTo>
                    <a:lnTo>
                      <a:pt x="221" y="124"/>
                    </a:lnTo>
                    <a:close/>
                    <a:moveTo>
                      <a:pt x="380" y="124"/>
                    </a:moveTo>
                    <a:lnTo>
                      <a:pt x="380" y="124"/>
                    </a:lnTo>
                    <a:lnTo>
                      <a:pt x="380" y="107"/>
                    </a:lnTo>
                    <a:cubicBezTo>
                      <a:pt x="371" y="125"/>
                      <a:pt x="352" y="125"/>
                      <a:pt x="352" y="125"/>
                    </a:cubicBezTo>
                    <a:cubicBezTo>
                      <a:pt x="337" y="125"/>
                      <a:pt x="328" y="114"/>
                      <a:pt x="328" y="114"/>
                    </a:cubicBezTo>
                    <a:cubicBezTo>
                      <a:pt x="319" y="103"/>
                      <a:pt x="319" y="83"/>
                      <a:pt x="319" y="83"/>
                    </a:cubicBezTo>
                    <a:cubicBezTo>
                      <a:pt x="319" y="61"/>
                      <a:pt x="329" y="49"/>
                      <a:pt x="329" y="49"/>
                    </a:cubicBezTo>
                    <a:cubicBezTo>
                      <a:pt x="339" y="36"/>
                      <a:pt x="356" y="36"/>
                      <a:pt x="356" y="36"/>
                    </a:cubicBezTo>
                    <a:cubicBezTo>
                      <a:pt x="369" y="36"/>
                      <a:pt x="380" y="46"/>
                      <a:pt x="380" y="46"/>
                    </a:cubicBezTo>
                    <a:lnTo>
                      <a:pt x="380" y="0"/>
                    </a:lnTo>
                    <a:lnTo>
                      <a:pt x="404" y="0"/>
                    </a:lnTo>
                    <a:lnTo>
                      <a:pt x="404" y="124"/>
                    </a:lnTo>
                    <a:lnTo>
                      <a:pt x="380" y="124"/>
                    </a:lnTo>
                    <a:close/>
                    <a:moveTo>
                      <a:pt x="380" y="60"/>
                    </a:moveTo>
                    <a:lnTo>
                      <a:pt x="380" y="60"/>
                    </a:lnTo>
                    <a:cubicBezTo>
                      <a:pt x="372" y="51"/>
                      <a:pt x="362" y="51"/>
                      <a:pt x="362" y="51"/>
                    </a:cubicBezTo>
                    <a:cubicBezTo>
                      <a:pt x="354" y="51"/>
                      <a:pt x="349" y="59"/>
                      <a:pt x="349" y="59"/>
                    </a:cubicBezTo>
                    <a:cubicBezTo>
                      <a:pt x="344" y="67"/>
                      <a:pt x="344" y="81"/>
                      <a:pt x="344" y="81"/>
                    </a:cubicBezTo>
                    <a:cubicBezTo>
                      <a:pt x="344" y="107"/>
                      <a:pt x="361" y="107"/>
                      <a:pt x="361" y="107"/>
                    </a:cubicBezTo>
                    <a:cubicBezTo>
                      <a:pt x="371" y="107"/>
                      <a:pt x="380" y="94"/>
                      <a:pt x="380" y="94"/>
                    </a:cubicBezTo>
                    <a:lnTo>
                      <a:pt x="380" y="60"/>
                    </a:lnTo>
                    <a:close/>
                    <a:moveTo>
                      <a:pt x="432" y="124"/>
                    </a:moveTo>
                    <a:lnTo>
                      <a:pt x="432" y="124"/>
                    </a:lnTo>
                    <a:lnTo>
                      <a:pt x="432" y="38"/>
                    </a:lnTo>
                    <a:lnTo>
                      <a:pt x="456" y="38"/>
                    </a:lnTo>
                    <a:lnTo>
                      <a:pt x="456" y="54"/>
                    </a:lnTo>
                    <a:cubicBezTo>
                      <a:pt x="465" y="36"/>
                      <a:pt x="483" y="36"/>
                      <a:pt x="483" y="36"/>
                    </a:cubicBezTo>
                    <a:cubicBezTo>
                      <a:pt x="485" y="36"/>
                      <a:pt x="487" y="36"/>
                      <a:pt x="487" y="36"/>
                    </a:cubicBezTo>
                    <a:lnTo>
                      <a:pt x="487" y="57"/>
                    </a:lnTo>
                    <a:cubicBezTo>
                      <a:pt x="482" y="55"/>
                      <a:pt x="478" y="55"/>
                      <a:pt x="478" y="55"/>
                    </a:cubicBezTo>
                    <a:cubicBezTo>
                      <a:pt x="464" y="55"/>
                      <a:pt x="456" y="69"/>
                      <a:pt x="456" y="69"/>
                    </a:cubicBezTo>
                    <a:lnTo>
                      <a:pt x="456" y="124"/>
                    </a:lnTo>
                    <a:lnTo>
                      <a:pt x="432" y="124"/>
                    </a:lnTo>
                    <a:close/>
                    <a:moveTo>
                      <a:pt x="505" y="124"/>
                    </a:moveTo>
                    <a:lnTo>
                      <a:pt x="505" y="124"/>
                    </a:lnTo>
                    <a:lnTo>
                      <a:pt x="505" y="38"/>
                    </a:lnTo>
                    <a:lnTo>
                      <a:pt x="528" y="38"/>
                    </a:lnTo>
                    <a:lnTo>
                      <a:pt x="528" y="124"/>
                    </a:lnTo>
                    <a:lnTo>
                      <a:pt x="505" y="124"/>
                    </a:lnTo>
                    <a:close/>
                    <a:moveTo>
                      <a:pt x="505" y="23"/>
                    </a:moveTo>
                    <a:lnTo>
                      <a:pt x="505" y="23"/>
                    </a:lnTo>
                    <a:lnTo>
                      <a:pt x="505" y="4"/>
                    </a:lnTo>
                    <a:lnTo>
                      <a:pt x="528" y="4"/>
                    </a:lnTo>
                    <a:lnTo>
                      <a:pt x="528" y="23"/>
                    </a:lnTo>
                    <a:lnTo>
                      <a:pt x="505" y="23"/>
                    </a:lnTo>
                    <a:close/>
                    <a:moveTo>
                      <a:pt x="602" y="123"/>
                    </a:moveTo>
                    <a:lnTo>
                      <a:pt x="602" y="123"/>
                    </a:lnTo>
                    <a:cubicBezTo>
                      <a:pt x="593" y="125"/>
                      <a:pt x="588" y="125"/>
                      <a:pt x="588" y="125"/>
                    </a:cubicBezTo>
                    <a:cubicBezTo>
                      <a:pt x="558" y="125"/>
                      <a:pt x="558" y="97"/>
                      <a:pt x="558" y="97"/>
                    </a:cubicBezTo>
                    <a:lnTo>
                      <a:pt x="558" y="52"/>
                    </a:lnTo>
                    <a:lnTo>
                      <a:pt x="549" y="52"/>
                    </a:lnTo>
                    <a:lnTo>
                      <a:pt x="549" y="38"/>
                    </a:lnTo>
                    <a:lnTo>
                      <a:pt x="558" y="38"/>
                    </a:lnTo>
                    <a:lnTo>
                      <a:pt x="558" y="23"/>
                    </a:lnTo>
                    <a:lnTo>
                      <a:pt x="582" y="21"/>
                    </a:lnTo>
                    <a:lnTo>
                      <a:pt x="582" y="38"/>
                    </a:lnTo>
                    <a:lnTo>
                      <a:pt x="600" y="38"/>
                    </a:lnTo>
                    <a:lnTo>
                      <a:pt x="600" y="52"/>
                    </a:lnTo>
                    <a:lnTo>
                      <a:pt x="582" y="52"/>
                    </a:lnTo>
                    <a:lnTo>
                      <a:pt x="582" y="94"/>
                    </a:lnTo>
                    <a:cubicBezTo>
                      <a:pt x="582" y="110"/>
                      <a:pt x="594" y="110"/>
                      <a:pt x="594" y="110"/>
                    </a:cubicBezTo>
                    <a:cubicBezTo>
                      <a:pt x="597" y="110"/>
                      <a:pt x="602" y="109"/>
                      <a:pt x="602" y="109"/>
                    </a:cubicBezTo>
                    <a:lnTo>
                      <a:pt x="602" y="123"/>
                    </a:lnTo>
                    <a:close/>
                    <a:moveTo>
                      <a:pt x="622" y="124"/>
                    </a:moveTo>
                    <a:lnTo>
                      <a:pt x="622" y="124"/>
                    </a:lnTo>
                    <a:lnTo>
                      <a:pt x="622" y="38"/>
                    </a:lnTo>
                    <a:lnTo>
                      <a:pt x="645" y="38"/>
                    </a:lnTo>
                    <a:lnTo>
                      <a:pt x="645" y="124"/>
                    </a:lnTo>
                    <a:lnTo>
                      <a:pt x="622" y="124"/>
                    </a:lnTo>
                    <a:close/>
                    <a:moveTo>
                      <a:pt x="622" y="23"/>
                    </a:moveTo>
                    <a:lnTo>
                      <a:pt x="622" y="23"/>
                    </a:lnTo>
                    <a:lnTo>
                      <a:pt x="622" y="4"/>
                    </a:lnTo>
                    <a:lnTo>
                      <a:pt x="645" y="4"/>
                    </a:lnTo>
                    <a:lnTo>
                      <a:pt x="645" y="23"/>
                    </a:lnTo>
                    <a:lnTo>
                      <a:pt x="622" y="23"/>
                    </a:lnTo>
                    <a:close/>
                    <a:moveTo>
                      <a:pt x="738" y="122"/>
                    </a:moveTo>
                    <a:lnTo>
                      <a:pt x="738" y="122"/>
                    </a:lnTo>
                    <a:cubicBezTo>
                      <a:pt x="723" y="125"/>
                      <a:pt x="711" y="125"/>
                      <a:pt x="711" y="125"/>
                    </a:cubicBezTo>
                    <a:cubicBezTo>
                      <a:pt x="690" y="125"/>
                      <a:pt x="678" y="113"/>
                      <a:pt x="678" y="113"/>
                    </a:cubicBezTo>
                    <a:cubicBezTo>
                      <a:pt x="666" y="101"/>
                      <a:pt x="666" y="81"/>
                      <a:pt x="666" y="81"/>
                    </a:cubicBezTo>
                    <a:cubicBezTo>
                      <a:pt x="666" y="59"/>
                      <a:pt x="679" y="48"/>
                      <a:pt x="679" y="48"/>
                    </a:cubicBezTo>
                    <a:cubicBezTo>
                      <a:pt x="691" y="36"/>
                      <a:pt x="713" y="36"/>
                      <a:pt x="713" y="36"/>
                    </a:cubicBezTo>
                    <a:cubicBezTo>
                      <a:pt x="723" y="36"/>
                      <a:pt x="737" y="39"/>
                      <a:pt x="737" y="39"/>
                    </a:cubicBezTo>
                    <a:lnTo>
                      <a:pt x="737" y="56"/>
                    </a:lnTo>
                    <a:cubicBezTo>
                      <a:pt x="723" y="51"/>
                      <a:pt x="714" y="51"/>
                      <a:pt x="714" y="51"/>
                    </a:cubicBezTo>
                    <a:cubicBezTo>
                      <a:pt x="704" y="51"/>
                      <a:pt x="697" y="59"/>
                      <a:pt x="697" y="59"/>
                    </a:cubicBezTo>
                    <a:cubicBezTo>
                      <a:pt x="691" y="67"/>
                      <a:pt x="691" y="80"/>
                      <a:pt x="691" y="80"/>
                    </a:cubicBezTo>
                    <a:cubicBezTo>
                      <a:pt x="691" y="94"/>
                      <a:pt x="698" y="102"/>
                      <a:pt x="698" y="102"/>
                    </a:cubicBezTo>
                    <a:cubicBezTo>
                      <a:pt x="705" y="110"/>
                      <a:pt x="716" y="110"/>
                      <a:pt x="716" y="110"/>
                    </a:cubicBezTo>
                    <a:cubicBezTo>
                      <a:pt x="727" y="110"/>
                      <a:pt x="738" y="106"/>
                      <a:pt x="738" y="106"/>
                    </a:cubicBezTo>
                    <a:lnTo>
                      <a:pt x="738" y="122"/>
                    </a:lnTo>
                    <a:close/>
                    <a:moveTo>
                      <a:pt x="905" y="119"/>
                    </a:moveTo>
                    <a:lnTo>
                      <a:pt x="905" y="119"/>
                    </a:lnTo>
                    <a:cubicBezTo>
                      <a:pt x="889" y="126"/>
                      <a:pt x="865" y="126"/>
                      <a:pt x="865" y="126"/>
                    </a:cubicBezTo>
                    <a:cubicBezTo>
                      <a:pt x="837" y="126"/>
                      <a:pt x="821" y="110"/>
                      <a:pt x="821" y="110"/>
                    </a:cubicBezTo>
                    <a:cubicBezTo>
                      <a:pt x="805" y="94"/>
                      <a:pt x="805" y="66"/>
                      <a:pt x="805" y="66"/>
                    </a:cubicBezTo>
                    <a:cubicBezTo>
                      <a:pt x="805" y="36"/>
                      <a:pt x="821" y="21"/>
                      <a:pt x="821" y="21"/>
                    </a:cubicBezTo>
                    <a:cubicBezTo>
                      <a:pt x="837" y="5"/>
                      <a:pt x="867" y="5"/>
                      <a:pt x="867" y="5"/>
                    </a:cubicBezTo>
                    <a:cubicBezTo>
                      <a:pt x="886" y="5"/>
                      <a:pt x="904" y="9"/>
                      <a:pt x="904" y="9"/>
                    </a:cubicBezTo>
                    <a:lnTo>
                      <a:pt x="904" y="28"/>
                    </a:lnTo>
                    <a:cubicBezTo>
                      <a:pt x="883" y="21"/>
                      <a:pt x="869" y="21"/>
                      <a:pt x="869" y="21"/>
                    </a:cubicBezTo>
                    <a:cubicBezTo>
                      <a:pt x="850" y="21"/>
                      <a:pt x="841" y="32"/>
                      <a:pt x="841" y="32"/>
                    </a:cubicBezTo>
                    <a:cubicBezTo>
                      <a:pt x="831" y="44"/>
                      <a:pt x="831" y="65"/>
                      <a:pt x="831" y="65"/>
                    </a:cubicBezTo>
                    <a:cubicBezTo>
                      <a:pt x="831" y="86"/>
                      <a:pt x="841" y="98"/>
                      <a:pt x="841" y="98"/>
                    </a:cubicBezTo>
                    <a:cubicBezTo>
                      <a:pt x="852" y="110"/>
                      <a:pt x="871" y="110"/>
                      <a:pt x="871" y="110"/>
                    </a:cubicBezTo>
                    <a:cubicBezTo>
                      <a:pt x="888" y="110"/>
                      <a:pt x="905" y="101"/>
                      <a:pt x="905" y="101"/>
                    </a:cubicBezTo>
                    <a:lnTo>
                      <a:pt x="905" y="119"/>
                    </a:lnTo>
                    <a:close/>
                    <a:moveTo>
                      <a:pt x="996" y="121"/>
                    </a:moveTo>
                    <a:lnTo>
                      <a:pt x="996" y="121"/>
                    </a:lnTo>
                    <a:cubicBezTo>
                      <a:pt x="980" y="125"/>
                      <a:pt x="965" y="125"/>
                      <a:pt x="965" y="125"/>
                    </a:cubicBezTo>
                    <a:cubicBezTo>
                      <a:pt x="943" y="125"/>
                      <a:pt x="931" y="113"/>
                      <a:pt x="931" y="113"/>
                    </a:cubicBezTo>
                    <a:cubicBezTo>
                      <a:pt x="919" y="101"/>
                      <a:pt x="919" y="80"/>
                      <a:pt x="919" y="80"/>
                    </a:cubicBezTo>
                    <a:cubicBezTo>
                      <a:pt x="919" y="60"/>
                      <a:pt x="930" y="48"/>
                      <a:pt x="930" y="48"/>
                    </a:cubicBezTo>
                    <a:cubicBezTo>
                      <a:pt x="941" y="36"/>
                      <a:pt x="960" y="36"/>
                      <a:pt x="960" y="36"/>
                    </a:cubicBezTo>
                    <a:cubicBezTo>
                      <a:pt x="979" y="36"/>
                      <a:pt x="988" y="48"/>
                      <a:pt x="988" y="48"/>
                    </a:cubicBezTo>
                    <a:cubicBezTo>
                      <a:pt x="996" y="59"/>
                      <a:pt x="996" y="85"/>
                      <a:pt x="996" y="85"/>
                    </a:cubicBezTo>
                    <a:lnTo>
                      <a:pt x="943" y="85"/>
                    </a:lnTo>
                    <a:cubicBezTo>
                      <a:pt x="945" y="110"/>
                      <a:pt x="970" y="110"/>
                      <a:pt x="970" y="110"/>
                    </a:cubicBezTo>
                    <a:cubicBezTo>
                      <a:pt x="982" y="110"/>
                      <a:pt x="996" y="104"/>
                      <a:pt x="996" y="104"/>
                    </a:cubicBezTo>
                    <a:lnTo>
                      <a:pt x="996" y="121"/>
                    </a:lnTo>
                    <a:close/>
                    <a:moveTo>
                      <a:pt x="943" y="72"/>
                    </a:moveTo>
                    <a:lnTo>
                      <a:pt x="943" y="72"/>
                    </a:lnTo>
                    <a:lnTo>
                      <a:pt x="973" y="72"/>
                    </a:lnTo>
                    <a:cubicBezTo>
                      <a:pt x="973" y="50"/>
                      <a:pt x="959" y="50"/>
                      <a:pt x="959" y="50"/>
                    </a:cubicBezTo>
                    <a:cubicBezTo>
                      <a:pt x="945" y="50"/>
                      <a:pt x="943" y="72"/>
                      <a:pt x="943" y="72"/>
                    </a:cubicBezTo>
                    <a:close/>
                    <a:moveTo>
                      <a:pt x="1020" y="124"/>
                    </a:moveTo>
                    <a:lnTo>
                      <a:pt x="1020" y="124"/>
                    </a:lnTo>
                    <a:lnTo>
                      <a:pt x="1020" y="0"/>
                    </a:lnTo>
                    <a:lnTo>
                      <a:pt x="1043" y="0"/>
                    </a:lnTo>
                    <a:lnTo>
                      <a:pt x="1043" y="124"/>
                    </a:lnTo>
                    <a:lnTo>
                      <a:pt x="1020" y="124"/>
                    </a:lnTo>
                    <a:close/>
                    <a:moveTo>
                      <a:pt x="1072" y="124"/>
                    </a:moveTo>
                    <a:lnTo>
                      <a:pt x="1072" y="124"/>
                    </a:lnTo>
                    <a:lnTo>
                      <a:pt x="1072" y="0"/>
                    </a:lnTo>
                    <a:lnTo>
                      <a:pt x="1095" y="0"/>
                    </a:lnTo>
                    <a:lnTo>
                      <a:pt x="1095" y="124"/>
                    </a:lnTo>
                    <a:lnTo>
                      <a:pt x="1072" y="12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62" name="Freeform 456"/>
              <p:cNvSpPr>
                <a:spLocks noEditPoints="1"/>
              </p:cNvSpPr>
              <p:nvPr/>
            </p:nvSpPr>
            <p:spPr bwMode="auto">
              <a:xfrm>
                <a:off x="230" y="2104"/>
                <a:ext cx="563" cy="52"/>
              </a:xfrm>
              <a:custGeom>
                <a:avLst/>
                <a:gdLst>
                  <a:gd name="T0" fmla="*/ 0 w 1593"/>
                  <a:gd name="T1" fmla="*/ 0 h 154"/>
                  <a:gd name="T2" fmla="*/ 0 w 1593"/>
                  <a:gd name="T3" fmla="*/ 0 h 154"/>
                  <a:gd name="T4" fmla="*/ 0 w 1593"/>
                  <a:gd name="T5" fmla="*/ 0 h 154"/>
                  <a:gd name="T6" fmla="*/ 0 w 1593"/>
                  <a:gd name="T7" fmla="*/ 0 h 154"/>
                  <a:gd name="T8" fmla="*/ 0 w 1593"/>
                  <a:gd name="T9" fmla="*/ 0 h 154"/>
                  <a:gd name="T10" fmla="*/ 0 w 1593"/>
                  <a:gd name="T11" fmla="*/ 0 h 154"/>
                  <a:gd name="T12" fmla="*/ 0 w 1593"/>
                  <a:gd name="T13" fmla="*/ 0 h 154"/>
                  <a:gd name="T14" fmla="*/ 0 w 1593"/>
                  <a:gd name="T15" fmla="*/ 0 h 154"/>
                  <a:gd name="T16" fmla="*/ 0 w 1593"/>
                  <a:gd name="T17" fmla="*/ 0 h 154"/>
                  <a:gd name="T18" fmla="*/ 0 w 1593"/>
                  <a:gd name="T19" fmla="*/ 0 h 154"/>
                  <a:gd name="T20" fmla="*/ 0 w 1593"/>
                  <a:gd name="T21" fmla="*/ 0 h 154"/>
                  <a:gd name="T22" fmla="*/ 0 w 1593"/>
                  <a:gd name="T23" fmla="*/ 0 h 154"/>
                  <a:gd name="T24" fmla="*/ 0 w 1593"/>
                  <a:gd name="T25" fmla="*/ 0 h 154"/>
                  <a:gd name="T26" fmla="*/ 0 w 1593"/>
                  <a:gd name="T27" fmla="*/ 0 h 154"/>
                  <a:gd name="T28" fmla="*/ 0 w 1593"/>
                  <a:gd name="T29" fmla="*/ 0 h 154"/>
                  <a:gd name="T30" fmla="*/ 0 w 1593"/>
                  <a:gd name="T31" fmla="*/ 0 h 154"/>
                  <a:gd name="T32" fmla="*/ 0 w 1593"/>
                  <a:gd name="T33" fmla="*/ 0 h 154"/>
                  <a:gd name="T34" fmla="*/ 0 w 1593"/>
                  <a:gd name="T35" fmla="*/ 0 h 154"/>
                  <a:gd name="T36" fmla="*/ 0 w 1593"/>
                  <a:gd name="T37" fmla="*/ 0 h 154"/>
                  <a:gd name="T38" fmla="*/ 0 w 1593"/>
                  <a:gd name="T39" fmla="*/ 0 h 154"/>
                  <a:gd name="T40" fmla="*/ 0 w 1593"/>
                  <a:gd name="T41" fmla="*/ 0 h 154"/>
                  <a:gd name="T42" fmla="*/ 0 w 1593"/>
                  <a:gd name="T43" fmla="*/ 0 h 154"/>
                  <a:gd name="T44" fmla="*/ 0 w 1593"/>
                  <a:gd name="T45" fmla="*/ 0 h 154"/>
                  <a:gd name="T46" fmla="*/ 0 w 1593"/>
                  <a:gd name="T47" fmla="*/ 0 h 154"/>
                  <a:gd name="T48" fmla="*/ 0 w 1593"/>
                  <a:gd name="T49" fmla="*/ 0 h 154"/>
                  <a:gd name="T50" fmla="*/ 0 w 1593"/>
                  <a:gd name="T51" fmla="*/ 0 h 154"/>
                  <a:gd name="T52" fmla="*/ 0 w 1593"/>
                  <a:gd name="T53" fmla="*/ 0 h 154"/>
                  <a:gd name="T54" fmla="*/ 0 w 1593"/>
                  <a:gd name="T55" fmla="*/ 0 h 154"/>
                  <a:gd name="T56" fmla="*/ 0 w 1593"/>
                  <a:gd name="T57" fmla="*/ 0 h 154"/>
                  <a:gd name="T58" fmla="*/ 0 w 1593"/>
                  <a:gd name="T59" fmla="*/ 0 h 154"/>
                  <a:gd name="T60" fmla="*/ 0 w 1593"/>
                  <a:gd name="T61" fmla="*/ 0 h 154"/>
                  <a:gd name="T62" fmla="*/ 0 w 1593"/>
                  <a:gd name="T63" fmla="*/ 0 h 154"/>
                  <a:gd name="T64" fmla="*/ 0 w 1593"/>
                  <a:gd name="T65" fmla="*/ 0 h 154"/>
                  <a:gd name="T66" fmla="*/ 0 w 1593"/>
                  <a:gd name="T67" fmla="*/ 0 h 154"/>
                  <a:gd name="T68" fmla="*/ 0 w 1593"/>
                  <a:gd name="T69" fmla="*/ 0 h 154"/>
                  <a:gd name="T70" fmla="*/ 0 w 1593"/>
                  <a:gd name="T71" fmla="*/ 0 h 154"/>
                  <a:gd name="T72" fmla="*/ 0 w 1593"/>
                  <a:gd name="T73" fmla="*/ 0 h 154"/>
                  <a:gd name="T74" fmla="*/ 0 w 1593"/>
                  <a:gd name="T75" fmla="*/ 0 h 154"/>
                  <a:gd name="T76" fmla="*/ 0 w 1593"/>
                  <a:gd name="T77" fmla="*/ 0 h 154"/>
                  <a:gd name="T78" fmla="*/ 0 w 1593"/>
                  <a:gd name="T79" fmla="*/ 0 h 154"/>
                  <a:gd name="T80" fmla="*/ 0 w 1593"/>
                  <a:gd name="T81" fmla="*/ 0 h 154"/>
                  <a:gd name="T82" fmla="*/ 0 w 1593"/>
                  <a:gd name="T83" fmla="*/ 0 h 154"/>
                  <a:gd name="T84" fmla="*/ 0 w 1593"/>
                  <a:gd name="T85" fmla="*/ 0 h 154"/>
                  <a:gd name="T86" fmla="*/ 0 w 1593"/>
                  <a:gd name="T87" fmla="*/ 0 h 154"/>
                  <a:gd name="T88" fmla="*/ 0 w 1593"/>
                  <a:gd name="T89" fmla="*/ 0 h 154"/>
                  <a:gd name="T90" fmla="*/ 0 w 1593"/>
                  <a:gd name="T91" fmla="*/ 0 h 154"/>
                  <a:gd name="T92" fmla="*/ 0 w 1593"/>
                  <a:gd name="T93" fmla="*/ 0 h 154"/>
                  <a:gd name="T94" fmla="*/ 0 w 1593"/>
                  <a:gd name="T95" fmla="*/ 0 h 154"/>
                  <a:gd name="T96" fmla="*/ 0 w 1593"/>
                  <a:gd name="T97" fmla="*/ 0 h 154"/>
                  <a:gd name="T98" fmla="*/ 0 w 1593"/>
                  <a:gd name="T99" fmla="*/ 0 h 154"/>
                  <a:gd name="T100" fmla="*/ 0 w 1593"/>
                  <a:gd name="T101" fmla="*/ 0 h 154"/>
                  <a:gd name="T102" fmla="*/ 0 w 1593"/>
                  <a:gd name="T103" fmla="*/ 0 h 154"/>
                  <a:gd name="T104" fmla="*/ 0 w 1593"/>
                  <a:gd name="T105" fmla="*/ 0 h 154"/>
                  <a:gd name="T106" fmla="*/ 0 w 1593"/>
                  <a:gd name="T107" fmla="*/ 0 h 154"/>
                  <a:gd name="T108" fmla="*/ 0 w 1593"/>
                  <a:gd name="T109" fmla="*/ 0 h 154"/>
                  <a:gd name="T110" fmla="*/ 0 w 1593"/>
                  <a:gd name="T111" fmla="*/ 0 h 154"/>
                  <a:gd name="T112" fmla="*/ 0 w 1593"/>
                  <a:gd name="T113" fmla="*/ 0 h 154"/>
                  <a:gd name="T114" fmla="*/ 0 w 1593"/>
                  <a:gd name="T115" fmla="*/ 0 h 154"/>
                  <a:gd name="T116" fmla="*/ 0 w 1593"/>
                  <a:gd name="T117" fmla="*/ 0 h 154"/>
                  <a:gd name="T118" fmla="*/ 0 w 1593"/>
                  <a:gd name="T119" fmla="*/ 0 h 154"/>
                  <a:gd name="T120" fmla="*/ 0 w 1593"/>
                  <a:gd name="T121" fmla="*/ 0 h 15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593" h="154">
                    <a:moveTo>
                      <a:pt x="0" y="124"/>
                    </a:moveTo>
                    <a:lnTo>
                      <a:pt x="0" y="124"/>
                    </a:lnTo>
                    <a:lnTo>
                      <a:pt x="0" y="8"/>
                    </a:lnTo>
                    <a:lnTo>
                      <a:pt x="32" y="8"/>
                    </a:lnTo>
                    <a:lnTo>
                      <a:pt x="60" y="89"/>
                    </a:lnTo>
                    <a:lnTo>
                      <a:pt x="88" y="8"/>
                    </a:lnTo>
                    <a:lnTo>
                      <a:pt x="116" y="8"/>
                    </a:lnTo>
                    <a:lnTo>
                      <a:pt x="116" y="124"/>
                    </a:lnTo>
                    <a:lnTo>
                      <a:pt x="94" y="124"/>
                    </a:lnTo>
                    <a:lnTo>
                      <a:pt x="94" y="36"/>
                    </a:lnTo>
                    <a:lnTo>
                      <a:pt x="66" y="116"/>
                    </a:lnTo>
                    <a:lnTo>
                      <a:pt x="46" y="116"/>
                    </a:lnTo>
                    <a:lnTo>
                      <a:pt x="19" y="35"/>
                    </a:lnTo>
                    <a:lnTo>
                      <a:pt x="19" y="124"/>
                    </a:lnTo>
                    <a:lnTo>
                      <a:pt x="0" y="124"/>
                    </a:lnTo>
                    <a:close/>
                    <a:moveTo>
                      <a:pt x="187" y="114"/>
                    </a:moveTo>
                    <a:lnTo>
                      <a:pt x="187" y="114"/>
                    </a:lnTo>
                    <a:cubicBezTo>
                      <a:pt x="176" y="125"/>
                      <a:pt x="162" y="125"/>
                      <a:pt x="162" y="125"/>
                    </a:cubicBezTo>
                    <a:cubicBezTo>
                      <a:pt x="151" y="125"/>
                      <a:pt x="144" y="119"/>
                      <a:pt x="144" y="119"/>
                    </a:cubicBezTo>
                    <a:cubicBezTo>
                      <a:pt x="137" y="112"/>
                      <a:pt x="137" y="101"/>
                      <a:pt x="137" y="101"/>
                    </a:cubicBezTo>
                    <a:cubicBezTo>
                      <a:pt x="137" y="87"/>
                      <a:pt x="148" y="79"/>
                      <a:pt x="148" y="79"/>
                    </a:cubicBezTo>
                    <a:cubicBezTo>
                      <a:pt x="160" y="71"/>
                      <a:pt x="181" y="71"/>
                      <a:pt x="181" y="71"/>
                    </a:cubicBezTo>
                    <a:lnTo>
                      <a:pt x="187" y="71"/>
                    </a:lnTo>
                    <a:lnTo>
                      <a:pt x="187" y="63"/>
                    </a:lnTo>
                    <a:cubicBezTo>
                      <a:pt x="187" y="50"/>
                      <a:pt x="172" y="50"/>
                      <a:pt x="172" y="50"/>
                    </a:cubicBezTo>
                    <a:cubicBezTo>
                      <a:pt x="158" y="50"/>
                      <a:pt x="145" y="58"/>
                      <a:pt x="145" y="58"/>
                    </a:cubicBezTo>
                    <a:lnTo>
                      <a:pt x="145" y="42"/>
                    </a:lnTo>
                    <a:cubicBezTo>
                      <a:pt x="160" y="36"/>
                      <a:pt x="176" y="36"/>
                      <a:pt x="176" y="36"/>
                    </a:cubicBezTo>
                    <a:cubicBezTo>
                      <a:pt x="209" y="36"/>
                      <a:pt x="209" y="63"/>
                      <a:pt x="209" y="63"/>
                    </a:cubicBezTo>
                    <a:lnTo>
                      <a:pt x="209" y="101"/>
                    </a:lnTo>
                    <a:cubicBezTo>
                      <a:pt x="209" y="111"/>
                      <a:pt x="216" y="111"/>
                      <a:pt x="216" y="111"/>
                    </a:cubicBezTo>
                    <a:cubicBezTo>
                      <a:pt x="217" y="111"/>
                      <a:pt x="219" y="110"/>
                      <a:pt x="219" y="110"/>
                    </a:cubicBezTo>
                    <a:lnTo>
                      <a:pt x="219" y="123"/>
                    </a:lnTo>
                    <a:cubicBezTo>
                      <a:pt x="212" y="125"/>
                      <a:pt x="207" y="125"/>
                      <a:pt x="207" y="125"/>
                    </a:cubicBezTo>
                    <a:cubicBezTo>
                      <a:pt x="192" y="125"/>
                      <a:pt x="188" y="114"/>
                      <a:pt x="188" y="114"/>
                    </a:cubicBezTo>
                    <a:lnTo>
                      <a:pt x="187" y="114"/>
                    </a:lnTo>
                    <a:close/>
                    <a:moveTo>
                      <a:pt x="187" y="102"/>
                    </a:moveTo>
                    <a:lnTo>
                      <a:pt x="187" y="102"/>
                    </a:lnTo>
                    <a:lnTo>
                      <a:pt x="187" y="84"/>
                    </a:lnTo>
                    <a:lnTo>
                      <a:pt x="182" y="84"/>
                    </a:lnTo>
                    <a:cubicBezTo>
                      <a:pt x="159" y="84"/>
                      <a:pt x="159" y="99"/>
                      <a:pt x="159" y="99"/>
                    </a:cubicBezTo>
                    <a:cubicBezTo>
                      <a:pt x="159" y="103"/>
                      <a:pt x="163" y="106"/>
                      <a:pt x="163" y="106"/>
                    </a:cubicBezTo>
                    <a:cubicBezTo>
                      <a:pt x="166" y="110"/>
                      <a:pt x="171" y="110"/>
                      <a:pt x="171" y="110"/>
                    </a:cubicBezTo>
                    <a:cubicBezTo>
                      <a:pt x="179" y="110"/>
                      <a:pt x="187" y="102"/>
                      <a:pt x="187" y="102"/>
                    </a:cubicBezTo>
                    <a:close/>
                    <a:moveTo>
                      <a:pt x="284" y="123"/>
                    </a:moveTo>
                    <a:lnTo>
                      <a:pt x="284" y="123"/>
                    </a:lnTo>
                    <a:cubicBezTo>
                      <a:pt x="275" y="125"/>
                      <a:pt x="270" y="125"/>
                      <a:pt x="270" y="125"/>
                    </a:cubicBezTo>
                    <a:cubicBezTo>
                      <a:pt x="240" y="125"/>
                      <a:pt x="240" y="97"/>
                      <a:pt x="240" y="97"/>
                    </a:cubicBezTo>
                    <a:lnTo>
                      <a:pt x="240" y="52"/>
                    </a:lnTo>
                    <a:lnTo>
                      <a:pt x="231" y="52"/>
                    </a:lnTo>
                    <a:lnTo>
                      <a:pt x="231" y="38"/>
                    </a:lnTo>
                    <a:lnTo>
                      <a:pt x="240" y="38"/>
                    </a:lnTo>
                    <a:lnTo>
                      <a:pt x="240" y="23"/>
                    </a:lnTo>
                    <a:lnTo>
                      <a:pt x="264" y="21"/>
                    </a:lnTo>
                    <a:lnTo>
                      <a:pt x="264" y="38"/>
                    </a:lnTo>
                    <a:lnTo>
                      <a:pt x="282" y="38"/>
                    </a:lnTo>
                    <a:lnTo>
                      <a:pt x="282" y="52"/>
                    </a:lnTo>
                    <a:lnTo>
                      <a:pt x="264" y="52"/>
                    </a:lnTo>
                    <a:lnTo>
                      <a:pt x="264" y="94"/>
                    </a:lnTo>
                    <a:cubicBezTo>
                      <a:pt x="264" y="110"/>
                      <a:pt x="276" y="110"/>
                      <a:pt x="276" y="110"/>
                    </a:cubicBezTo>
                    <a:cubicBezTo>
                      <a:pt x="279" y="110"/>
                      <a:pt x="284" y="109"/>
                      <a:pt x="284" y="109"/>
                    </a:cubicBezTo>
                    <a:lnTo>
                      <a:pt x="284" y="123"/>
                    </a:lnTo>
                    <a:close/>
                    <a:moveTo>
                      <a:pt x="357" y="124"/>
                    </a:moveTo>
                    <a:lnTo>
                      <a:pt x="357" y="124"/>
                    </a:lnTo>
                    <a:lnTo>
                      <a:pt x="357" y="107"/>
                    </a:lnTo>
                    <a:cubicBezTo>
                      <a:pt x="346" y="125"/>
                      <a:pt x="328" y="125"/>
                      <a:pt x="328" y="125"/>
                    </a:cubicBezTo>
                    <a:cubicBezTo>
                      <a:pt x="317" y="125"/>
                      <a:pt x="310" y="118"/>
                      <a:pt x="310" y="118"/>
                    </a:cubicBezTo>
                    <a:cubicBezTo>
                      <a:pt x="303" y="111"/>
                      <a:pt x="303" y="98"/>
                      <a:pt x="303" y="98"/>
                    </a:cubicBezTo>
                    <a:lnTo>
                      <a:pt x="303" y="38"/>
                    </a:lnTo>
                    <a:lnTo>
                      <a:pt x="326" y="38"/>
                    </a:lnTo>
                    <a:lnTo>
                      <a:pt x="326" y="93"/>
                    </a:lnTo>
                    <a:cubicBezTo>
                      <a:pt x="326" y="107"/>
                      <a:pt x="336" y="107"/>
                      <a:pt x="336" y="107"/>
                    </a:cubicBezTo>
                    <a:cubicBezTo>
                      <a:pt x="347" y="107"/>
                      <a:pt x="357" y="92"/>
                      <a:pt x="357" y="92"/>
                    </a:cubicBezTo>
                    <a:lnTo>
                      <a:pt x="357" y="38"/>
                    </a:lnTo>
                    <a:lnTo>
                      <a:pt x="380" y="38"/>
                    </a:lnTo>
                    <a:lnTo>
                      <a:pt x="380" y="124"/>
                    </a:lnTo>
                    <a:lnTo>
                      <a:pt x="357" y="124"/>
                    </a:lnTo>
                    <a:close/>
                    <a:moveTo>
                      <a:pt x="409" y="124"/>
                    </a:moveTo>
                    <a:lnTo>
                      <a:pt x="409" y="124"/>
                    </a:lnTo>
                    <a:lnTo>
                      <a:pt x="409" y="38"/>
                    </a:lnTo>
                    <a:lnTo>
                      <a:pt x="433" y="38"/>
                    </a:lnTo>
                    <a:lnTo>
                      <a:pt x="433" y="54"/>
                    </a:lnTo>
                    <a:cubicBezTo>
                      <a:pt x="441" y="36"/>
                      <a:pt x="460" y="36"/>
                      <a:pt x="460" y="36"/>
                    </a:cubicBezTo>
                    <a:cubicBezTo>
                      <a:pt x="462" y="36"/>
                      <a:pt x="464" y="36"/>
                      <a:pt x="464" y="36"/>
                    </a:cubicBezTo>
                    <a:lnTo>
                      <a:pt x="464" y="57"/>
                    </a:lnTo>
                    <a:cubicBezTo>
                      <a:pt x="459" y="55"/>
                      <a:pt x="455" y="55"/>
                      <a:pt x="455" y="55"/>
                    </a:cubicBezTo>
                    <a:cubicBezTo>
                      <a:pt x="441" y="55"/>
                      <a:pt x="433" y="69"/>
                      <a:pt x="433" y="69"/>
                    </a:cubicBezTo>
                    <a:lnTo>
                      <a:pt x="433" y="124"/>
                    </a:lnTo>
                    <a:lnTo>
                      <a:pt x="409" y="124"/>
                    </a:lnTo>
                    <a:close/>
                    <a:moveTo>
                      <a:pt x="552" y="121"/>
                    </a:moveTo>
                    <a:lnTo>
                      <a:pt x="552" y="121"/>
                    </a:lnTo>
                    <a:cubicBezTo>
                      <a:pt x="536" y="125"/>
                      <a:pt x="521" y="125"/>
                      <a:pt x="521" y="125"/>
                    </a:cubicBezTo>
                    <a:cubicBezTo>
                      <a:pt x="499" y="125"/>
                      <a:pt x="487" y="113"/>
                      <a:pt x="487" y="113"/>
                    </a:cubicBezTo>
                    <a:cubicBezTo>
                      <a:pt x="474" y="101"/>
                      <a:pt x="474" y="80"/>
                      <a:pt x="474" y="80"/>
                    </a:cubicBezTo>
                    <a:cubicBezTo>
                      <a:pt x="474" y="60"/>
                      <a:pt x="486" y="48"/>
                      <a:pt x="486" y="48"/>
                    </a:cubicBezTo>
                    <a:cubicBezTo>
                      <a:pt x="497" y="36"/>
                      <a:pt x="516" y="36"/>
                      <a:pt x="516" y="36"/>
                    </a:cubicBezTo>
                    <a:cubicBezTo>
                      <a:pt x="535" y="36"/>
                      <a:pt x="543" y="48"/>
                      <a:pt x="543" y="48"/>
                    </a:cubicBezTo>
                    <a:cubicBezTo>
                      <a:pt x="552" y="59"/>
                      <a:pt x="552" y="85"/>
                      <a:pt x="552" y="85"/>
                    </a:cubicBezTo>
                    <a:lnTo>
                      <a:pt x="499" y="85"/>
                    </a:lnTo>
                    <a:cubicBezTo>
                      <a:pt x="501" y="110"/>
                      <a:pt x="526" y="110"/>
                      <a:pt x="526" y="110"/>
                    </a:cubicBezTo>
                    <a:cubicBezTo>
                      <a:pt x="537" y="110"/>
                      <a:pt x="552" y="104"/>
                      <a:pt x="552" y="104"/>
                    </a:cubicBezTo>
                    <a:lnTo>
                      <a:pt x="552" y="121"/>
                    </a:lnTo>
                    <a:close/>
                    <a:moveTo>
                      <a:pt x="498" y="72"/>
                    </a:moveTo>
                    <a:lnTo>
                      <a:pt x="498" y="72"/>
                    </a:lnTo>
                    <a:lnTo>
                      <a:pt x="529" y="72"/>
                    </a:lnTo>
                    <a:cubicBezTo>
                      <a:pt x="529" y="50"/>
                      <a:pt x="515" y="50"/>
                      <a:pt x="515" y="50"/>
                    </a:cubicBezTo>
                    <a:cubicBezTo>
                      <a:pt x="501" y="50"/>
                      <a:pt x="498" y="72"/>
                      <a:pt x="498" y="72"/>
                    </a:cubicBezTo>
                    <a:close/>
                    <a:moveTo>
                      <a:pt x="721" y="121"/>
                    </a:moveTo>
                    <a:lnTo>
                      <a:pt x="721" y="121"/>
                    </a:lnTo>
                    <a:cubicBezTo>
                      <a:pt x="699" y="126"/>
                      <a:pt x="684" y="126"/>
                      <a:pt x="684" y="126"/>
                    </a:cubicBezTo>
                    <a:cubicBezTo>
                      <a:pt x="654" y="126"/>
                      <a:pt x="638" y="111"/>
                      <a:pt x="638" y="111"/>
                    </a:cubicBezTo>
                    <a:cubicBezTo>
                      <a:pt x="622" y="95"/>
                      <a:pt x="622" y="66"/>
                      <a:pt x="622" y="66"/>
                    </a:cubicBezTo>
                    <a:cubicBezTo>
                      <a:pt x="622" y="36"/>
                      <a:pt x="638" y="21"/>
                      <a:pt x="638" y="21"/>
                    </a:cubicBezTo>
                    <a:cubicBezTo>
                      <a:pt x="654" y="5"/>
                      <a:pt x="683" y="5"/>
                      <a:pt x="683" y="5"/>
                    </a:cubicBezTo>
                    <a:cubicBezTo>
                      <a:pt x="702" y="5"/>
                      <a:pt x="721" y="9"/>
                      <a:pt x="721" y="9"/>
                    </a:cubicBezTo>
                    <a:lnTo>
                      <a:pt x="721" y="28"/>
                    </a:lnTo>
                    <a:cubicBezTo>
                      <a:pt x="699" y="21"/>
                      <a:pt x="686" y="21"/>
                      <a:pt x="686" y="21"/>
                    </a:cubicBezTo>
                    <a:cubicBezTo>
                      <a:pt x="667" y="21"/>
                      <a:pt x="657" y="33"/>
                      <a:pt x="657" y="33"/>
                    </a:cubicBezTo>
                    <a:cubicBezTo>
                      <a:pt x="647" y="44"/>
                      <a:pt x="647" y="66"/>
                      <a:pt x="647" y="66"/>
                    </a:cubicBezTo>
                    <a:cubicBezTo>
                      <a:pt x="647" y="87"/>
                      <a:pt x="658" y="98"/>
                      <a:pt x="658" y="98"/>
                    </a:cubicBezTo>
                    <a:cubicBezTo>
                      <a:pt x="669" y="110"/>
                      <a:pt x="687" y="110"/>
                      <a:pt x="687" y="110"/>
                    </a:cubicBezTo>
                    <a:cubicBezTo>
                      <a:pt x="692" y="110"/>
                      <a:pt x="697" y="109"/>
                      <a:pt x="697" y="109"/>
                    </a:cubicBezTo>
                    <a:lnTo>
                      <a:pt x="697" y="71"/>
                    </a:lnTo>
                    <a:lnTo>
                      <a:pt x="721" y="71"/>
                    </a:lnTo>
                    <a:lnTo>
                      <a:pt x="721" y="121"/>
                    </a:lnTo>
                    <a:close/>
                    <a:moveTo>
                      <a:pt x="748" y="124"/>
                    </a:moveTo>
                    <a:lnTo>
                      <a:pt x="748" y="124"/>
                    </a:lnTo>
                    <a:lnTo>
                      <a:pt x="748" y="38"/>
                    </a:lnTo>
                    <a:lnTo>
                      <a:pt x="771" y="38"/>
                    </a:lnTo>
                    <a:lnTo>
                      <a:pt x="771" y="54"/>
                    </a:lnTo>
                    <a:cubicBezTo>
                      <a:pt x="780" y="36"/>
                      <a:pt x="799" y="36"/>
                      <a:pt x="799" y="36"/>
                    </a:cubicBezTo>
                    <a:cubicBezTo>
                      <a:pt x="801" y="36"/>
                      <a:pt x="803" y="36"/>
                      <a:pt x="803" y="36"/>
                    </a:cubicBezTo>
                    <a:lnTo>
                      <a:pt x="803" y="57"/>
                    </a:lnTo>
                    <a:cubicBezTo>
                      <a:pt x="798" y="55"/>
                      <a:pt x="794" y="55"/>
                      <a:pt x="794" y="55"/>
                    </a:cubicBezTo>
                    <a:cubicBezTo>
                      <a:pt x="780" y="55"/>
                      <a:pt x="771" y="69"/>
                      <a:pt x="771" y="69"/>
                    </a:cubicBezTo>
                    <a:lnTo>
                      <a:pt x="771" y="124"/>
                    </a:lnTo>
                    <a:lnTo>
                      <a:pt x="748" y="124"/>
                    </a:lnTo>
                    <a:close/>
                    <a:moveTo>
                      <a:pt x="863" y="114"/>
                    </a:moveTo>
                    <a:lnTo>
                      <a:pt x="863" y="114"/>
                    </a:lnTo>
                    <a:cubicBezTo>
                      <a:pt x="851" y="125"/>
                      <a:pt x="838" y="125"/>
                      <a:pt x="838" y="125"/>
                    </a:cubicBezTo>
                    <a:cubicBezTo>
                      <a:pt x="827" y="125"/>
                      <a:pt x="820" y="119"/>
                      <a:pt x="820" y="119"/>
                    </a:cubicBezTo>
                    <a:cubicBezTo>
                      <a:pt x="813" y="112"/>
                      <a:pt x="813" y="101"/>
                      <a:pt x="813" y="101"/>
                    </a:cubicBezTo>
                    <a:cubicBezTo>
                      <a:pt x="813" y="87"/>
                      <a:pt x="824" y="79"/>
                      <a:pt x="824" y="79"/>
                    </a:cubicBezTo>
                    <a:cubicBezTo>
                      <a:pt x="836" y="71"/>
                      <a:pt x="857" y="71"/>
                      <a:pt x="857" y="71"/>
                    </a:cubicBezTo>
                    <a:lnTo>
                      <a:pt x="863" y="71"/>
                    </a:lnTo>
                    <a:lnTo>
                      <a:pt x="863" y="63"/>
                    </a:lnTo>
                    <a:cubicBezTo>
                      <a:pt x="863" y="50"/>
                      <a:pt x="848" y="50"/>
                      <a:pt x="848" y="50"/>
                    </a:cubicBezTo>
                    <a:cubicBezTo>
                      <a:pt x="834" y="50"/>
                      <a:pt x="820" y="58"/>
                      <a:pt x="820" y="58"/>
                    </a:cubicBezTo>
                    <a:lnTo>
                      <a:pt x="820" y="42"/>
                    </a:lnTo>
                    <a:cubicBezTo>
                      <a:pt x="836" y="36"/>
                      <a:pt x="852" y="36"/>
                      <a:pt x="852" y="36"/>
                    </a:cubicBezTo>
                    <a:cubicBezTo>
                      <a:pt x="885" y="36"/>
                      <a:pt x="885" y="63"/>
                      <a:pt x="885" y="63"/>
                    </a:cubicBezTo>
                    <a:lnTo>
                      <a:pt x="885" y="101"/>
                    </a:lnTo>
                    <a:cubicBezTo>
                      <a:pt x="885" y="111"/>
                      <a:pt x="892" y="111"/>
                      <a:pt x="892" y="111"/>
                    </a:cubicBezTo>
                    <a:cubicBezTo>
                      <a:pt x="893" y="111"/>
                      <a:pt x="895" y="110"/>
                      <a:pt x="895" y="110"/>
                    </a:cubicBezTo>
                    <a:lnTo>
                      <a:pt x="895" y="123"/>
                    </a:lnTo>
                    <a:cubicBezTo>
                      <a:pt x="888" y="125"/>
                      <a:pt x="882" y="125"/>
                      <a:pt x="882" y="125"/>
                    </a:cubicBezTo>
                    <a:cubicBezTo>
                      <a:pt x="868" y="125"/>
                      <a:pt x="864" y="114"/>
                      <a:pt x="864" y="114"/>
                    </a:cubicBezTo>
                    <a:lnTo>
                      <a:pt x="863" y="114"/>
                    </a:lnTo>
                    <a:close/>
                    <a:moveTo>
                      <a:pt x="863" y="102"/>
                    </a:moveTo>
                    <a:lnTo>
                      <a:pt x="863" y="102"/>
                    </a:lnTo>
                    <a:lnTo>
                      <a:pt x="863" y="84"/>
                    </a:lnTo>
                    <a:lnTo>
                      <a:pt x="858" y="84"/>
                    </a:lnTo>
                    <a:cubicBezTo>
                      <a:pt x="835" y="84"/>
                      <a:pt x="835" y="99"/>
                      <a:pt x="835" y="99"/>
                    </a:cubicBezTo>
                    <a:cubicBezTo>
                      <a:pt x="835" y="103"/>
                      <a:pt x="838" y="106"/>
                      <a:pt x="838" y="106"/>
                    </a:cubicBezTo>
                    <a:cubicBezTo>
                      <a:pt x="842" y="110"/>
                      <a:pt x="846" y="110"/>
                      <a:pt x="846" y="110"/>
                    </a:cubicBezTo>
                    <a:cubicBezTo>
                      <a:pt x="854" y="110"/>
                      <a:pt x="863" y="102"/>
                      <a:pt x="863" y="102"/>
                    </a:cubicBezTo>
                    <a:close/>
                    <a:moveTo>
                      <a:pt x="915" y="124"/>
                    </a:moveTo>
                    <a:lnTo>
                      <a:pt x="915" y="124"/>
                    </a:lnTo>
                    <a:lnTo>
                      <a:pt x="915" y="38"/>
                    </a:lnTo>
                    <a:lnTo>
                      <a:pt x="938" y="38"/>
                    </a:lnTo>
                    <a:lnTo>
                      <a:pt x="938" y="54"/>
                    </a:lnTo>
                    <a:cubicBezTo>
                      <a:pt x="950" y="36"/>
                      <a:pt x="967" y="36"/>
                      <a:pt x="967" y="36"/>
                    </a:cubicBezTo>
                    <a:cubicBezTo>
                      <a:pt x="979" y="36"/>
                      <a:pt x="986" y="43"/>
                      <a:pt x="986" y="43"/>
                    </a:cubicBezTo>
                    <a:cubicBezTo>
                      <a:pt x="992" y="50"/>
                      <a:pt x="992" y="63"/>
                      <a:pt x="992" y="63"/>
                    </a:cubicBezTo>
                    <a:lnTo>
                      <a:pt x="992" y="124"/>
                    </a:lnTo>
                    <a:lnTo>
                      <a:pt x="969" y="124"/>
                    </a:lnTo>
                    <a:lnTo>
                      <a:pt x="969" y="69"/>
                    </a:lnTo>
                    <a:cubicBezTo>
                      <a:pt x="969" y="54"/>
                      <a:pt x="959" y="54"/>
                      <a:pt x="959" y="54"/>
                    </a:cubicBezTo>
                    <a:cubicBezTo>
                      <a:pt x="948" y="54"/>
                      <a:pt x="938" y="69"/>
                      <a:pt x="938" y="69"/>
                    </a:cubicBezTo>
                    <a:lnTo>
                      <a:pt x="938" y="124"/>
                    </a:lnTo>
                    <a:lnTo>
                      <a:pt x="915" y="124"/>
                    </a:lnTo>
                    <a:close/>
                    <a:moveTo>
                      <a:pt x="1073" y="124"/>
                    </a:moveTo>
                    <a:lnTo>
                      <a:pt x="1073" y="124"/>
                    </a:lnTo>
                    <a:lnTo>
                      <a:pt x="1073" y="107"/>
                    </a:lnTo>
                    <a:cubicBezTo>
                      <a:pt x="1062" y="125"/>
                      <a:pt x="1044" y="125"/>
                      <a:pt x="1044" y="125"/>
                    </a:cubicBezTo>
                    <a:cubicBezTo>
                      <a:pt x="1033" y="125"/>
                      <a:pt x="1026" y="118"/>
                      <a:pt x="1026" y="118"/>
                    </a:cubicBezTo>
                    <a:cubicBezTo>
                      <a:pt x="1019" y="111"/>
                      <a:pt x="1019" y="98"/>
                      <a:pt x="1019" y="98"/>
                    </a:cubicBezTo>
                    <a:lnTo>
                      <a:pt x="1019" y="38"/>
                    </a:lnTo>
                    <a:lnTo>
                      <a:pt x="1042" y="38"/>
                    </a:lnTo>
                    <a:lnTo>
                      <a:pt x="1042" y="93"/>
                    </a:lnTo>
                    <a:cubicBezTo>
                      <a:pt x="1042" y="107"/>
                      <a:pt x="1052" y="107"/>
                      <a:pt x="1052" y="107"/>
                    </a:cubicBezTo>
                    <a:cubicBezTo>
                      <a:pt x="1063" y="107"/>
                      <a:pt x="1073" y="92"/>
                      <a:pt x="1073" y="92"/>
                    </a:cubicBezTo>
                    <a:lnTo>
                      <a:pt x="1073" y="38"/>
                    </a:lnTo>
                    <a:lnTo>
                      <a:pt x="1096" y="38"/>
                    </a:lnTo>
                    <a:lnTo>
                      <a:pt x="1096" y="124"/>
                    </a:lnTo>
                    <a:lnTo>
                      <a:pt x="1073" y="124"/>
                    </a:lnTo>
                    <a:close/>
                    <a:moveTo>
                      <a:pt x="1125" y="124"/>
                    </a:moveTo>
                    <a:lnTo>
                      <a:pt x="1125" y="124"/>
                    </a:lnTo>
                    <a:lnTo>
                      <a:pt x="1125" y="0"/>
                    </a:lnTo>
                    <a:lnTo>
                      <a:pt x="1149" y="0"/>
                    </a:lnTo>
                    <a:lnTo>
                      <a:pt x="1149" y="124"/>
                    </a:lnTo>
                    <a:lnTo>
                      <a:pt x="1125" y="124"/>
                    </a:lnTo>
                    <a:close/>
                    <a:moveTo>
                      <a:pt x="1214" y="125"/>
                    </a:moveTo>
                    <a:lnTo>
                      <a:pt x="1214" y="125"/>
                    </a:lnTo>
                    <a:cubicBezTo>
                      <a:pt x="1193" y="125"/>
                      <a:pt x="1182" y="113"/>
                      <a:pt x="1182" y="113"/>
                    </a:cubicBezTo>
                    <a:cubicBezTo>
                      <a:pt x="1170" y="101"/>
                      <a:pt x="1170" y="81"/>
                      <a:pt x="1170" y="81"/>
                    </a:cubicBezTo>
                    <a:cubicBezTo>
                      <a:pt x="1170" y="60"/>
                      <a:pt x="1182" y="48"/>
                      <a:pt x="1182" y="48"/>
                    </a:cubicBezTo>
                    <a:cubicBezTo>
                      <a:pt x="1194" y="36"/>
                      <a:pt x="1214" y="36"/>
                      <a:pt x="1214" y="36"/>
                    </a:cubicBezTo>
                    <a:cubicBezTo>
                      <a:pt x="1235" y="36"/>
                      <a:pt x="1247" y="48"/>
                      <a:pt x="1247" y="48"/>
                    </a:cubicBezTo>
                    <a:cubicBezTo>
                      <a:pt x="1259" y="60"/>
                      <a:pt x="1259" y="80"/>
                      <a:pt x="1259" y="80"/>
                    </a:cubicBezTo>
                    <a:cubicBezTo>
                      <a:pt x="1259" y="102"/>
                      <a:pt x="1247" y="114"/>
                      <a:pt x="1247" y="114"/>
                    </a:cubicBezTo>
                    <a:cubicBezTo>
                      <a:pt x="1235" y="125"/>
                      <a:pt x="1214" y="125"/>
                      <a:pt x="1214" y="125"/>
                    </a:cubicBezTo>
                    <a:close/>
                    <a:moveTo>
                      <a:pt x="1214" y="111"/>
                    </a:moveTo>
                    <a:lnTo>
                      <a:pt x="1214" y="111"/>
                    </a:lnTo>
                    <a:cubicBezTo>
                      <a:pt x="1234" y="111"/>
                      <a:pt x="1234" y="80"/>
                      <a:pt x="1234" y="80"/>
                    </a:cubicBezTo>
                    <a:cubicBezTo>
                      <a:pt x="1234" y="66"/>
                      <a:pt x="1229" y="58"/>
                      <a:pt x="1229" y="58"/>
                    </a:cubicBezTo>
                    <a:cubicBezTo>
                      <a:pt x="1223" y="50"/>
                      <a:pt x="1214" y="50"/>
                      <a:pt x="1214" y="50"/>
                    </a:cubicBezTo>
                    <a:cubicBezTo>
                      <a:pt x="1205" y="50"/>
                      <a:pt x="1200" y="58"/>
                      <a:pt x="1200" y="58"/>
                    </a:cubicBezTo>
                    <a:cubicBezTo>
                      <a:pt x="1194" y="66"/>
                      <a:pt x="1194" y="81"/>
                      <a:pt x="1194" y="81"/>
                    </a:cubicBezTo>
                    <a:cubicBezTo>
                      <a:pt x="1194" y="95"/>
                      <a:pt x="1200" y="103"/>
                      <a:pt x="1200" y="103"/>
                    </a:cubicBezTo>
                    <a:cubicBezTo>
                      <a:pt x="1205" y="111"/>
                      <a:pt x="1214" y="111"/>
                      <a:pt x="1214" y="111"/>
                    </a:cubicBezTo>
                    <a:close/>
                    <a:moveTo>
                      <a:pt x="1343" y="122"/>
                    </a:moveTo>
                    <a:lnTo>
                      <a:pt x="1343" y="122"/>
                    </a:lnTo>
                    <a:cubicBezTo>
                      <a:pt x="1329" y="125"/>
                      <a:pt x="1316" y="125"/>
                      <a:pt x="1316" y="125"/>
                    </a:cubicBezTo>
                    <a:cubicBezTo>
                      <a:pt x="1296" y="125"/>
                      <a:pt x="1284" y="113"/>
                      <a:pt x="1284" y="113"/>
                    </a:cubicBezTo>
                    <a:cubicBezTo>
                      <a:pt x="1272" y="101"/>
                      <a:pt x="1272" y="81"/>
                      <a:pt x="1272" y="81"/>
                    </a:cubicBezTo>
                    <a:cubicBezTo>
                      <a:pt x="1272" y="59"/>
                      <a:pt x="1284" y="48"/>
                      <a:pt x="1284" y="48"/>
                    </a:cubicBezTo>
                    <a:cubicBezTo>
                      <a:pt x="1297" y="36"/>
                      <a:pt x="1318" y="36"/>
                      <a:pt x="1318" y="36"/>
                    </a:cubicBezTo>
                    <a:cubicBezTo>
                      <a:pt x="1329" y="36"/>
                      <a:pt x="1342" y="39"/>
                      <a:pt x="1342" y="39"/>
                    </a:cubicBezTo>
                    <a:lnTo>
                      <a:pt x="1342" y="56"/>
                    </a:lnTo>
                    <a:cubicBezTo>
                      <a:pt x="1328" y="51"/>
                      <a:pt x="1320" y="51"/>
                      <a:pt x="1320" y="51"/>
                    </a:cubicBezTo>
                    <a:cubicBezTo>
                      <a:pt x="1309" y="51"/>
                      <a:pt x="1303" y="59"/>
                      <a:pt x="1303" y="59"/>
                    </a:cubicBezTo>
                    <a:cubicBezTo>
                      <a:pt x="1297" y="67"/>
                      <a:pt x="1297" y="80"/>
                      <a:pt x="1297" y="80"/>
                    </a:cubicBezTo>
                    <a:cubicBezTo>
                      <a:pt x="1297" y="94"/>
                      <a:pt x="1303" y="102"/>
                      <a:pt x="1303" y="102"/>
                    </a:cubicBezTo>
                    <a:cubicBezTo>
                      <a:pt x="1310" y="110"/>
                      <a:pt x="1322" y="110"/>
                      <a:pt x="1322" y="110"/>
                    </a:cubicBezTo>
                    <a:cubicBezTo>
                      <a:pt x="1332" y="110"/>
                      <a:pt x="1343" y="106"/>
                      <a:pt x="1343" y="106"/>
                    </a:cubicBezTo>
                    <a:lnTo>
                      <a:pt x="1343" y="122"/>
                    </a:lnTo>
                    <a:close/>
                    <a:moveTo>
                      <a:pt x="1365" y="154"/>
                    </a:moveTo>
                    <a:lnTo>
                      <a:pt x="1365" y="154"/>
                    </a:lnTo>
                    <a:lnTo>
                      <a:pt x="1385" y="124"/>
                    </a:lnTo>
                    <a:lnTo>
                      <a:pt x="1353" y="38"/>
                    </a:lnTo>
                    <a:lnTo>
                      <a:pt x="1378" y="38"/>
                    </a:lnTo>
                    <a:lnTo>
                      <a:pt x="1399" y="95"/>
                    </a:lnTo>
                    <a:lnTo>
                      <a:pt x="1424" y="38"/>
                    </a:lnTo>
                    <a:lnTo>
                      <a:pt x="1442" y="38"/>
                    </a:lnTo>
                    <a:lnTo>
                      <a:pt x="1389" y="154"/>
                    </a:lnTo>
                    <a:lnTo>
                      <a:pt x="1365" y="154"/>
                    </a:lnTo>
                    <a:close/>
                    <a:moveTo>
                      <a:pt x="1503" y="123"/>
                    </a:moveTo>
                    <a:lnTo>
                      <a:pt x="1503" y="123"/>
                    </a:lnTo>
                    <a:cubicBezTo>
                      <a:pt x="1494" y="125"/>
                      <a:pt x="1490" y="125"/>
                      <a:pt x="1490" y="125"/>
                    </a:cubicBezTo>
                    <a:cubicBezTo>
                      <a:pt x="1459" y="125"/>
                      <a:pt x="1459" y="97"/>
                      <a:pt x="1459" y="97"/>
                    </a:cubicBezTo>
                    <a:lnTo>
                      <a:pt x="1459" y="52"/>
                    </a:lnTo>
                    <a:lnTo>
                      <a:pt x="1450" y="52"/>
                    </a:lnTo>
                    <a:lnTo>
                      <a:pt x="1450" y="38"/>
                    </a:lnTo>
                    <a:lnTo>
                      <a:pt x="1459" y="38"/>
                    </a:lnTo>
                    <a:lnTo>
                      <a:pt x="1459" y="23"/>
                    </a:lnTo>
                    <a:lnTo>
                      <a:pt x="1483" y="21"/>
                    </a:lnTo>
                    <a:lnTo>
                      <a:pt x="1483" y="38"/>
                    </a:lnTo>
                    <a:lnTo>
                      <a:pt x="1501" y="38"/>
                    </a:lnTo>
                    <a:lnTo>
                      <a:pt x="1501" y="52"/>
                    </a:lnTo>
                    <a:lnTo>
                      <a:pt x="1483" y="52"/>
                    </a:lnTo>
                    <a:lnTo>
                      <a:pt x="1483" y="94"/>
                    </a:lnTo>
                    <a:cubicBezTo>
                      <a:pt x="1483" y="110"/>
                      <a:pt x="1495" y="110"/>
                      <a:pt x="1495" y="110"/>
                    </a:cubicBezTo>
                    <a:cubicBezTo>
                      <a:pt x="1498" y="110"/>
                      <a:pt x="1503" y="109"/>
                      <a:pt x="1503" y="109"/>
                    </a:cubicBezTo>
                    <a:lnTo>
                      <a:pt x="1503" y="123"/>
                    </a:lnTo>
                    <a:close/>
                    <a:moveTo>
                      <a:pt x="1593" y="121"/>
                    </a:moveTo>
                    <a:lnTo>
                      <a:pt x="1593" y="121"/>
                    </a:lnTo>
                    <a:cubicBezTo>
                      <a:pt x="1577" y="125"/>
                      <a:pt x="1562" y="125"/>
                      <a:pt x="1562" y="125"/>
                    </a:cubicBezTo>
                    <a:cubicBezTo>
                      <a:pt x="1540" y="125"/>
                      <a:pt x="1528" y="113"/>
                      <a:pt x="1528" y="113"/>
                    </a:cubicBezTo>
                    <a:cubicBezTo>
                      <a:pt x="1516" y="101"/>
                      <a:pt x="1516" y="80"/>
                      <a:pt x="1516" y="80"/>
                    </a:cubicBezTo>
                    <a:cubicBezTo>
                      <a:pt x="1516" y="60"/>
                      <a:pt x="1527" y="48"/>
                      <a:pt x="1527" y="48"/>
                    </a:cubicBezTo>
                    <a:cubicBezTo>
                      <a:pt x="1538" y="36"/>
                      <a:pt x="1557" y="36"/>
                      <a:pt x="1557" y="36"/>
                    </a:cubicBezTo>
                    <a:cubicBezTo>
                      <a:pt x="1576" y="36"/>
                      <a:pt x="1585" y="48"/>
                      <a:pt x="1585" y="48"/>
                    </a:cubicBezTo>
                    <a:cubicBezTo>
                      <a:pt x="1593" y="59"/>
                      <a:pt x="1593" y="85"/>
                      <a:pt x="1593" y="85"/>
                    </a:cubicBezTo>
                    <a:lnTo>
                      <a:pt x="1540" y="85"/>
                    </a:lnTo>
                    <a:cubicBezTo>
                      <a:pt x="1542" y="110"/>
                      <a:pt x="1567" y="110"/>
                      <a:pt x="1567" y="110"/>
                    </a:cubicBezTo>
                    <a:cubicBezTo>
                      <a:pt x="1579" y="110"/>
                      <a:pt x="1593" y="104"/>
                      <a:pt x="1593" y="104"/>
                    </a:cubicBezTo>
                    <a:lnTo>
                      <a:pt x="1593" y="121"/>
                    </a:lnTo>
                    <a:close/>
                    <a:moveTo>
                      <a:pt x="1540" y="72"/>
                    </a:moveTo>
                    <a:lnTo>
                      <a:pt x="1540" y="72"/>
                    </a:lnTo>
                    <a:lnTo>
                      <a:pt x="1570" y="72"/>
                    </a:lnTo>
                    <a:cubicBezTo>
                      <a:pt x="1570" y="50"/>
                      <a:pt x="1556" y="50"/>
                      <a:pt x="1556" y="50"/>
                    </a:cubicBezTo>
                    <a:cubicBezTo>
                      <a:pt x="1542" y="50"/>
                      <a:pt x="1540" y="72"/>
                      <a:pt x="1540" y="72"/>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63" name="Freeform 457"/>
              <p:cNvSpPr>
                <a:spLocks noEditPoints="1"/>
              </p:cNvSpPr>
              <p:nvPr/>
            </p:nvSpPr>
            <p:spPr bwMode="auto">
              <a:xfrm>
                <a:off x="2271" y="2368"/>
                <a:ext cx="114" cy="40"/>
              </a:xfrm>
              <a:custGeom>
                <a:avLst/>
                <a:gdLst>
                  <a:gd name="T0" fmla="*/ 0 w 323"/>
                  <a:gd name="T1" fmla="*/ 0 h 116"/>
                  <a:gd name="T2" fmla="*/ 0 w 323"/>
                  <a:gd name="T3" fmla="*/ 0 h 116"/>
                  <a:gd name="T4" fmla="*/ 0 w 323"/>
                  <a:gd name="T5" fmla="*/ 0 h 116"/>
                  <a:gd name="T6" fmla="*/ 0 w 323"/>
                  <a:gd name="T7" fmla="*/ 0 h 116"/>
                  <a:gd name="T8" fmla="*/ 0 w 323"/>
                  <a:gd name="T9" fmla="*/ 0 h 116"/>
                  <a:gd name="T10" fmla="*/ 0 w 323"/>
                  <a:gd name="T11" fmla="*/ 0 h 116"/>
                  <a:gd name="T12" fmla="*/ 0 w 323"/>
                  <a:gd name="T13" fmla="*/ 0 h 116"/>
                  <a:gd name="T14" fmla="*/ 0 w 323"/>
                  <a:gd name="T15" fmla="*/ 0 h 116"/>
                  <a:gd name="T16" fmla="*/ 0 w 323"/>
                  <a:gd name="T17" fmla="*/ 0 h 116"/>
                  <a:gd name="T18" fmla="*/ 0 w 323"/>
                  <a:gd name="T19" fmla="*/ 0 h 116"/>
                  <a:gd name="T20" fmla="*/ 0 w 323"/>
                  <a:gd name="T21" fmla="*/ 0 h 116"/>
                  <a:gd name="T22" fmla="*/ 0 w 323"/>
                  <a:gd name="T23" fmla="*/ 0 h 116"/>
                  <a:gd name="T24" fmla="*/ 0 w 323"/>
                  <a:gd name="T25" fmla="*/ 0 h 116"/>
                  <a:gd name="T26" fmla="*/ 0 w 323"/>
                  <a:gd name="T27" fmla="*/ 0 h 116"/>
                  <a:gd name="T28" fmla="*/ 0 w 323"/>
                  <a:gd name="T29" fmla="*/ 0 h 116"/>
                  <a:gd name="T30" fmla="*/ 0 w 323"/>
                  <a:gd name="T31" fmla="*/ 0 h 116"/>
                  <a:gd name="T32" fmla="*/ 0 w 323"/>
                  <a:gd name="T33" fmla="*/ 0 h 116"/>
                  <a:gd name="T34" fmla="*/ 0 w 323"/>
                  <a:gd name="T35" fmla="*/ 0 h 116"/>
                  <a:gd name="T36" fmla="*/ 0 w 323"/>
                  <a:gd name="T37" fmla="*/ 0 h 116"/>
                  <a:gd name="T38" fmla="*/ 0 w 323"/>
                  <a:gd name="T39" fmla="*/ 0 h 116"/>
                  <a:gd name="T40" fmla="*/ 0 w 323"/>
                  <a:gd name="T41" fmla="*/ 0 h 116"/>
                  <a:gd name="T42" fmla="*/ 0 w 323"/>
                  <a:gd name="T43" fmla="*/ 0 h 116"/>
                  <a:gd name="T44" fmla="*/ 0 w 323"/>
                  <a:gd name="T45" fmla="*/ 0 h 116"/>
                  <a:gd name="T46" fmla="*/ 0 w 323"/>
                  <a:gd name="T47" fmla="*/ 0 h 116"/>
                  <a:gd name="T48" fmla="*/ 0 w 323"/>
                  <a:gd name="T49" fmla="*/ 0 h 116"/>
                  <a:gd name="T50" fmla="*/ 0 w 323"/>
                  <a:gd name="T51" fmla="*/ 0 h 116"/>
                  <a:gd name="T52" fmla="*/ 0 w 323"/>
                  <a:gd name="T53" fmla="*/ 0 h 116"/>
                  <a:gd name="T54" fmla="*/ 0 w 323"/>
                  <a:gd name="T55" fmla="*/ 0 h 116"/>
                  <a:gd name="T56" fmla="*/ 0 w 323"/>
                  <a:gd name="T57" fmla="*/ 0 h 116"/>
                  <a:gd name="T58" fmla="*/ 0 w 323"/>
                  <a:gd name="T59" fmla="*/ 0 h 116"/>
                  <a:gd name="T60" fmla="*/ 0 w 323"/>
                  <a:gd name="T61" fmla="*/ 0 h 116"/>
                  <a:gd name="T62" fmla="*/ 0 w 323"/>
                  <a:gd name="T63" fmla="*/ 0 h 116"/>
                  <a:gd name="T64" fmla="*/ 0 w 323"/>
                  <a:gd name="T65" fmla="*/ 0 h 116"/>
                  <a:gd name="T66" fmla="*/ 0 w 323"/>
                  <a:gd name="T67" fmla="*/ 0 h 116"/>
                  <a:gd name="T68" fmla="*/ 0 w 323"/>
                  <a:gd name="T69" fmla="*/ 0 h 116"/>
                  <a:gd name="T70" fmla="*/ 0 w 323"/>
                  <a:gd name="T71" fmla="*/ 0 h 116"/>
                  <a:gd name="T72" fmla="*/ 0 w 323"/>
                  <a:gd name="T73" fmla="*/ 0 h 116"/>
                  <a:gd name="T74" fmla="*/ 0 w 323"/>
                  <a:gd name="T75" fmla="*/ 0 h 116"/>
                  <a:gd name="T76" fmla="*/ 0 w 323"/>
                  <a:gd name="T77" fmla="*/ 0 h 116"/>
                  <a:gd name="T78" fmla="*/ 0 w 323"/>
                  <a:gd name="T79" fmla="*/ 0 h 116"/>
                  <a:gd name="T80" fmla="*/ 0 w 323"/>
                  <a:gd name="T81" fmla="*/ 0 h 116"/>
                  <a:gd name="T82" fmla="*/ 0 w 323"/>
                  <a:gd name="T83" fmla="*/ 0 h 116"/>
                  <a:gd name="T84" fmla="*/ 0 w 323"/>
                  <a:gd name="T85" fmla="*/ 0 h 116"/>
                  <a:gd name="T86" fmla="*/ 0 w 323"/>
                  <a:gd name="T87" fmla="*/ 0 h 116"/>
                  <a:gd name="T88" fmla="*/ 0 w 323"/>
                  <a:gd name="T89" fmla="*/ 0 h 116"/>
                  <a:gd name="T90" fmla="*/ 0 w 323"/>
                  <a:gd name="T91" fmla="*/ 0 h 116"/>
                  <a:gd name="T92" fmla="*/ 0 w 323"/>
                  <a:gd name="T93" fmla="*/ 0 h 116"/>
                  <a:gd name="T94" fmla="*/ 0 w 323"/>
                  <a:gd name="T95" fmla="*/ 0 h 116"/>
                  <a:gd name="T96" fmla="*/ 0 w 323"/>
                  <a:gd name="T97" fmla="*/ 0 h 116"/>
                  <a:gd name="T98" fmla="*/ 0 w 323"/>
                  <a:gd name="T99" fmla="*/ 0 h 116"/>
                  <a:gd name="T100" fmla="*/ 0 w 323"/>
                  <a:gd name="T101" fmla="*/ 0 h 116"/>
                  <a:gd name="T102" fmla="*/ 0 w 323"/>
                  <a:gd name="T103" fmla="*/ 0 h 116"/>
                  <a:gd name="T104" fmla="*/ 0 w 323"/>
                  <a:gd name="T105" fmla="*/ 0 h 116"/>
                  <a:gd name="T106" fmla="*/ 0 w 323"/>
                  <a:gd name="T107" fmla="*/ 0 h 116"/>
                  <a:gd name="T108" fmla="*/ 0 w 323"/>
                  <a:gd name="T109" fmla="*/ 0 h 116"/>
                  <a:gd name="T110" fmla="*/ 0 w 323"/>
                  <a:gd name="T111" fmla="*/ 0 h 116"/>
                  <a:gd name="T112" fmla="*/ 0 w 323"/>
                  <a:gd name="T113" fmla="*/ 0 h 116"/>
                  <a:gd name="T114" fmla="*/ 0 w 323"/>
                  <a:gd name="T115" fmla="*/ 0 h 11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23" h="116">
                    <a:moveTo>
                      <a:pt x="0" y="116"/>
                    </a:moveTo>
                    <a:lnTo>
                      <a:pt x="0" y="116"/>
                    </a:lnTo>
                    <a:lnTo>
                      <a:pt x="0" y="0"/>
                    </a:lnTo>
                    <a:lnTo>
                      <a:pt x="32" y="0"/>
                    </a:lnTo>
                    <a:lnTo>
                      <a:pt x="60" y="81"/>
                    </a:lnTo>
                    <a:lnTo>
                      <a:pt x="88" y="0"/>
                    </a:lnTo>
                    <a:lnTo>
                      <a:pt x="116" y="0"/>
                    </a:lnTo>
                    <a:lnTo>
                      <a:pt x="116" y="116"/>
                    </a:lnTo>
                    <a:lnTo>
                      <a:pt x="94" y="116"/>
                    </a:lnTo>
                    <a:lnTo>
                      <a:pt x="94" y="28"/>
                    </a:lnTo>
                    <a:lnTo>
                      <a:pt x="66" y="108"/>
                    </a:lnTo>
                    <a:lnTo>
                      <a:pt x="47" y="108"/>
                    </a:lnTo>
                    <a:lnTo>
                      <a:pt x="19" y="27"/>
                    </a:lnTo>
                    <a:lnTo>
                      <a:pt x="19" y="116"/>
                    </a:lnTo>
                    <a:lnTo>
                      <a:pt x="0" y="116"/>
                    </a:lnTo>
                    <a:close/>
                    <a:moveTo>
                      <a:pt x="145" y="116"/>
                    </a:moveTo>
                    <a:lnTo>
                      <a:pt x="145" y="116"/>
                    </a:lnTo>
                    <a:lnTo>
                      <a:pt x="145" y="0"/>
                    </a:lnTo>
                    <a:lnTo>
                      <a:pt x="186" y="0"/>
                    </a:lnTo>
                    <a:cubicBezTo>
                      <a:pt x="207" y="0"/>
                      <a:pt x="216" y="7"/>
                      <a:pt x="216" y="7"/>
                    </a:cubicBezTo>
                    <a:cubicBezTo>
                      <a:pt x="225" y="14"/>
                      <a:pt x="225" y="31"/>
                      <a:pt x="225" y="31"/>
                    </a:cubicBezTo>
                    <a:cubicBezTo>
                      <a:pt x="225" y="49"/>
                      <a:pt x="213" y="60"/>
                      <a:pt x="213" y="60"/>
                    </a:cubicBezTo>
                    <a:cubicBezTo>
                      <a:pt x="201" y="70"/>
                      <a:pt x="179" y="70"/>
                      <a:pt x="179" y="70"/>
                    </a:cubicBezTo>
                    <a:lnTo>
                      <a:pt x="169" y="70"/>
                    </a:lnTo>
                    <a:lnTo>
                      <a:pt x="169" y="116"/>
                    </a:lnTo>
                    <a:lnTo>
                      <a:pt x="145" y="116"/>
                    </a:lnTo>
                    <a:close/>
                    <a:moveTo>
                      <a:pt x="169" y="54"/>
                    </a:moveTo>
                    <a:lnTo>
                      <a:pt x="169" y="54"/>
                    </a:lnTo>
                    <a:lnTo>
                      <a:pt x="174" y="54"/>
                    </a:lnTo>
                    <a:cubicBezTo>
                      <a:pt x="186" y="54"/>
                      <a:pt x="193" y="49"/>
                      <a:pt x="193" y="49"/>
                    </a:cubicBezTo>
                    <a:cubicBezTo>
                      <a:pt x="200" y="43"/>
                      <a:pt x="200" y="33"/>
                      <a:pt x="200" y="33"/>
                    </a:cubicBezTo>
                    <a:cubicBezTo>
                      <a:pt x="200" y="16"/>
                      <a:pt x="178" y="16"/>
                      <a:pt x="178" y="16"/>
                    </a:cubicBezTo>
                    <a:lnTo>
                      <a:pt x="169" y="16"/>
                    </a:lnTo>
                    <a:lnTo>
                      <a:pt x="169" y="54"/>
                    </a:lnTo>
                    <a:close/>
                    <a:moveTo>
                      <a:pt x="244" y="116"/>
                    </a:moveTo>
                    <a:lnTo>
                      <a:pt x="244" y="116"/>
                    </a:lnTo>
                    <a:lnTo>
                      <a:pt x="244" y="0"/>
                    </a:lnTo>
                    <a:lnTo>
                      <a:pt x="284" y="0"/>
                    </a:lnTo>
                    <a:cubicBezTo>
                      <a:pt x="305" y="0"/>
                      <a:pt x="314" y="7"/>
                      <a:pt x="314" y="7"/>
                    </a:cubicBezTo>
                    <a:cubicBezTo>
                      <a:pt x="323" y="14"/>
                      <a:pt x="323" y="31"/>
                      <a:pt x="323" y="31"/>
                    </a:cubicBezTo>
                    <a:cubicBezTo>
                      <a:pt x="323" y="49"/>
                      <a:pt x="311" y="60"/>
                      <a:pt x="311" y="60"/>
                    </a:cubicBezTo>
                    <a:cubicBezTo>
                      <a:pt x="299" y="70"/>
                      <a:pt x="277" y="70"/>
                      <a:pt x="277" y="70"/>
                    </a:cubicBezTo>
                    <a:lnTo>
                      <a:pt x="267" y="70"/>
                    </a:lnTo>
                    <a:lnTo>
                      <a:pt x="267" y="116"/>
                    </a:lnTo>
                    <a:lnTo>
                      <a:pt x="244" y="116"/>
                    </a:lnTo>
                    <a:close/>
                    <a:moveTo>
                      <a:pt x="267" y="54"/>
                    </a:moveTo>
                    <a:lnTo>
                      <a:pt x="267" y="54"/>
                    </a:lnTo>
                    <a:lnTo>
                      <a:pt x="272" y="54"/>
                    </a:lnTo>
                    <a:cubicBezTo>
                      <a:pt x="284" y="54"/>
                      <a:pt x="291" y="49"/>
                      <a:pt x="291" y="49"/>
                    </a:cubicBezTo>
                    <a:cubicBezTo>
                      <a:pt x="299" y="43"/>
                      <a:pt x="299" y="33"/>
                      <a:pt x="299" y="33"/>
                    </a:cubicBezTo>
                    <a:cubicBezTo>
                      <a:pt x="299" y="16"/>
                      <a:pt x="277" y="16"/>
                      <a:pt x="277" y="16"/>
                    </a:cubicBezTo>
                    <a:lnTo>
                      <a:pt x="267" y="16"/>
                    </a:lnTo>
                    <a:lnTo>
                      <a:pt x="267" y="54"/>
                    </a:ln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64" name="Freeform 458"/>
              <p:cNvSpPr>
                <a:spLocks/>
              </p:cNvSpPr>
              <p:nvPr/>
            </p:nvSpPr>
            <p:spPr bwMode="auto">
              <a:xfrm>
                <a:off x="1107" y="2965"/>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5" y="63"/>
                      <a:pt x="0" y="49"/>
                      <a:pt x="0" y="32"/>
                    </a:cubicBezTo>
                    <a:cubicBezTo>
                      <a:pt x="0" y="14"/>
                      <a:pt x="15" y="0"/>
                      <a:pt x="32" y="0"/>
                    </a:cubicBezTo>
                    <a:cubicBezTo>
                      <a:pt x="49" y="0"/>
                      <a:pt x="63" y="14"/>
                      <a:pt x="63" y="32"/>
                    </a:cubicBezTo>
                    <a:close/>
                  </a:path>
                </a:pathLst>
              </a:custGeom>
              <a:solidFill>
                <a:srgbClr val="8CD025"/>
              </a:solidFill>
              <a:ln w="0">
                <a:solidFill>
                  <a:srgbClr val="000000"/>
                </a:solidFill>
                <a:prstDash val="solid"/>
                <a:round/>
                <a:headEnd/>
                <a:tailEnd/>
              </a:ln>
            </p:spPr>
            <p:txBody>
              <a:bodyPr/>
              <a:lstStyle/>
              <a:p>
                <a:endParaRPr lang="en-US">
                  <a:solidFill>
                    <a:srgbClr val="FFFFFF"/>
                  </a:solidFill>
                </a:endParaRPr>
              </a:p>
            </p:txBody>
          </p:sp>
          <p:sp>
            <p:nvSpPr>
              <p:cNvPr id="79565" name="Freeform 459"/>
              <p:cNvSpPr>
                <a:spLocks/>
              </p:cNvSpPr>
              <p:nvPr/>
            </p:nvSpPr>
            <p:spPr bwMode="auto">
              <a:xfrm>
                <a:off x="1107" y="2965"/>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5" y="63"/>
                      <a:pt x="0" y="49"/>
                      <a:pt x="0" y="32"/>
                    </a:cubicBezTo>
                    <a:cubicBezTo>
                      <a:pt x="0" y="14"/>
                      <a:pt x="15"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66" name="Freeform 460"/>
              <p:cNvSpPr>
                <a:spLocks/>
              </p:cNvSpPr>
              <p:nvPr/>
            </p:nvSpPr>
            <p:spPr bwMode="auto">
              <a:xfrm>
                <a:off x="1005" y="31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solidFill>
                <a:srgbClr val="6EC72E"/>
              </a:solidFill>
              <a:ln w="0">
                <a:solidFill>
                  <a:srgbClr val="000000"/>
                </a:solidFill>
                <a:prstDash val="solid"/>
                <a:round/>
                <a:headEnd/>
                <a:tailEnd/>
              </a:ln>
            </p:spPr>
            <p:txBody>
              <a:bodyPr/>
              <a:lstStyle/>
              <a:p>
                <a:endParaRPr lang="en-US">
                  <a:solidFill>
                    <a:srgbClr val="FFFFFF"/>
                  </a:solidFill>
                </a:endParaRPr>
              </a:p>
            </p:txBody>
          </p:sp>
          <p:sp>
            <p:nvSpPr>
              <p:cNvPr id="79567" name="Freeform 461"/>
              <p:cNvSpPr>
                <a:spLocks/>
              </p:cNvSpPr>
              <p:nvPr/>
            </p:nvSpPr>
            <p:spPr bwMode="auto">
              <a:xfrm>
                <a:off x="1005" y="31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68" name="Freeform 462"/>
              <p:cNvSpPr>
                <a:spLocks/>
              </p:cNvSpPr>
              <p:nvPr/>
            </p:nvSpPr>
            <p:spPr bwMode="auto">
              <a:xfrm>
                <a:off x="1798" y="249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79569" name="Freeform 463"/>
              <p:cNvSpPr>
                <a:spLocks/>
              </p:cNvSpPr>
              <p:nvPr/>
            </p:nvSpPr>
            <p:spPr bwMode="auto">
              <a:xfrm>
                <a:off x="1798" y="249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70" name="Freeform 464"/>
              <p:cNvSpPr>
                <a:spLocks/>
              </p:cNvSpPr>
              <p:nvPr/>
            </p:nvSpPr>
            <p:spPr bwMode="auto">
              <a:xfrm>
                <a:off x="1160" y="2506"/>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71" name="Freeform 465"/>
              <p:cNvSpPr>
                <a:spLocks/>
              </p:cNvSpPr>
              <p:nvPr/>
            </p:nvSpPr>
            <p:spPr bwMode="auto">
              <a:xfrm>
                <a:off x="1160" y="2506"/>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72" name="Freeform 466"/>
              <p:cNvSpPr>
                <a:spLocks/>
              </p:cNvSpPr>
              <p:nvPr/>
            </p:nvSpPr>
            <p:spPr bwMode="auto">
              <a:xfrm>
                <a:off x="1730" y="210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DD709"/>
              </a:solidFill>
              <a:ln w="0">
                <a:solidFill>
                  <a:srgbClr val="000000"/>
                </a:solidFill>
                <a:prstDash val="solid"/>
                <a:round/>
                <a:headEnd/>
                <a:tailEnd/>
              </a:ln>
            </p:spPr>
            <p:txBody>
              <a:bodyPr/>
              <a:lstStyle/>
              <a:p>
                <a:endParaRPr lang="en-US">
                  <a:solidFill>
                    <a:srgbClr val="FFFFFF"/>
                  </a:solidFill>
                </a:endParaRPr>
              </a:p>
            </p:txBody>
          </p:sp>
          <p:sp>
            <p:nvSpPr>
              <p:cNvPr id="79573" name="Freeform 467"/>
              <p:cNvSpPr>
                <a:spLocks/>
              </p:cNvSpPr>
              <p:nvPr/>
            </p:nvSpPr>
            <p:spPr bwMode="auto">
              <a:xfrm>
                <a:off x="1730" y="210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74" name="Freeform 468"/>
              <p:cNvSpPr>
                <a:spLocks/>
              </p:cNvSpPr>
              <p:nvPr/>
            </p:nvSpPr>
            <p:spPr bwMode="auto">
              <a:xfrm>
                <a:off x="803" y="1878"/>
                <a:ext cx="49" cy="48"/>
              </a:xfrm>
              <a:custGeom>
                <a:avLst/>
                <a:gdLst>
                  <a:gd name="T0" fmla="*/ 0 w 140"/>
                  <a:gd name="T1" fmla="*/ 0 h 141"/>
                  <a:gd name="T2" fmla="*/ 0 w 140"/>
                  <a:gd name="T3" fmla="*/ 0 h 141"/>
                  <a:gd name="T4" fmla="*/ 0 w 140"/>
                  <a:gd name="T5" fmla="*/ 0 h 141"/>
                  <a:gd name="T6" fmla="*/ 0 w 140"/>
                  <a:gd name="T7" fmla="*/ 0 h 141"/>
                  <a:gd name="T8" fmla="*/ 0 w 140"/>
                  <a:gd name="T9" fmla="*/ 0 h 141"/>
                  <a:gd name="T10" fmla="*/ 0 w 140"/>
                  <a:gd name="T11" fmla="*/ 0 h 141"/>
                  <a:gd name="T12" fmla="*/ 0 w 140"/>
                  <a:gd name="T13" fmla="*/ 0 h 1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0" h="141">
                    <a:moveTo>
                      <a:pt x="140" y="71"/>
                    </a:moveTo>
                    <a:lnTo>
                      <a:pt x="140" y="71"/>
                    </a:lnTo>
                    <a:cubicBezTo>
                      <a:pt x="140" y="109"/>
                      <a:pt x="109" y="141"/>
                      <a:pt x="70" y="141"/>
                    </a:cubicBezTo>
                    <a:cubicBezTo>
                      <a:pt x="32" y="141"/>
                      <a:pt x="0" y="109"/>
                      <a:pt x="0" y="71"/>
                    </a:cubicBezTo>
                    <a:cubicBezTo>
                      <a:pt x="0" y="32"/>
                      <a:pt x="32" y="0"/>
                      <a:pt x="70" y="0"/>
                    </a:cubicBezTo>
                    <a:cubicBezTo>
                      <a:pt x="109" y="0"/>
                      <a:pt x="140" y="32"/>
                      <a:pt x="140" y="71"/>
                    </a:cubicBezTo>
                    <a:close/>
                  </a:path>
                </a:pathLst>
              </a:custGeom>
              <a:solidFill>
                <a:srgbClr val="83CD27"/>
              </a:solidFill>
              <a:ln w="0">
                <a:solidFill>
                  <a:srgbClr val="000000"/>
                </a:solidFill>
                <a:prstDash val="solid"/>
                <a:round/>
                <a:headEnd/>
                <a:tailEnd/>
              </a:ln>
            </p:spPr>
            <p:txBody>
              <a:bodyPr/>
              <a:lstStyle/>
              <a:p>
                <a:endParaRPr lang="en-US">
                  <a:solidFill>
                    <a:srgbClr val="FFFFFF"/>
                  </a:solidFill>
                </a:endParaRPr>
              </a:p>
            </p:txBody>
          </p:sp>
          <p:sp>
            <p:nvSpPr>
              <p:cNvPr id="79575" name="Freeform 469"/>
              <p:cNvSpPr>
                <a:spLocks/>
              </p:cNvSpPr>
              <p:nvPr/>
            </p:nvSpPr>
            <p:spPr bwMode="auto">
              <a:xfrm>
                <a:off x="803" y="1878"/>
                <a:ext cx="49" cy="48"/>
              </a:xfrm>
              <a:custGeom>
                <a:avLst/>
                <a:gdLst>
                  <a:gd name="T0" fmla="*/ 0 w 140"/>
                  <a:gd name="T1" fmla="*/ 0 h 141"/>
                  <a:gd name="T2" fmla="*/ 0 w 140"/>
                  <a:gd name="T3" fmla="*/ 0 h 141"/>
                  <a:gd name="T4" fmla="*/ 0 w 140"/>
                  <a:gd name="T5" fmla="*/ 0 h 141"/>
                  <a:gd name="T6" fmla="*/ 0 w 140"/>
                  <a:gd name="T7" fmla="*/ 0 h 141"/>
                  <a:gd name="T8" fmla="*/ 0 w 140"/>
                  <a:gd name="T9" fmla="*/ 0 h 141"/>
                  <a:gd name="T10" fmla="*/ 0 w 140"/>
                  <a:gd name="T11" fmla="*/ 0 h 141"/>
                  <a:gd name="T12" fmla="*/ 0 w 140"/>
                  <a:gd name="T13" fmla="*/ 0 h 1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0" h="141">
                    <a:moveTo>
                      <a:pt x="140" y="71"/>
                    </a:moveTo>
                    <a:lnTo>
                      <a:pt x="140" y="71"/>
                    </a:lnTo>
                    <a:cubicBezTo>
                      <a:pt x="140" y="109"/>
                      <a:pt x="109" y="141"/>
                      <a:pt x="70" y="141"/>
                    </a:cubicBezTo>
                    <a:cubicBezTo>
                      <a:pt x="32" y="141"/>
                      <a:pt x="0" y="109"/>
                      <a:pt x="0" y="71"/>
                    </a:cubicBezTo>
                    <a:cubicBezTo>
                      <a:pt x="0" y="32"/>
                      <a:pt x="32" y="0"/>
                      <a:pt x="70" y="0"/>
                    </a:cubicBezTo>
                    <a:cubicBezTo>
                      <a:pt x="109" y="0"/>
                      <a:pt x="140" y="32"/>
                      <a:pt x="140" y="7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76" name="Freeform 470"/>
              <p:cNvSpPr>
                <a:spLocks/>
              </p:cNvSpPr>
              <p:nvPr/>
            </p:nvSpPr>
            <p:spPr bwMode="auto">
              <a:xfrm>
                <a:off x="650" y="1915"/>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79577" name="Freeform 471"/>
              <p:cNvSpPr>
                <a:spLocks/>
              </p:cNvSpPr>
              <p:nvPr/>
            </p:nvSpPr>
            <p:spPr bwMode="auto">
              <a:xfrm>
                <a:off x="650" y="1915"/>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78" name="Freeform 472"/>
              <p:cNvSpPr>
                <a:spLocks/>
              </p:cNvSpPr>
              <p:nvPr/>
            </p:nvSpPr>
            <p:spPr bwMode="auto">
              <a:xfrm>
                <a:off x="1670" y="223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46BB3B"/>
              </a:solidFill>
              <a:ln w="0">
                <a:solidFill>
                  <a:srgbClr val="000000"/>
                </a:solidFill>
                <a:prstDash val="solid"/>
                <a:round/>
                <a:headEnd/>
                <a:tailEnd/>
              </a:ln>
            </p:spPr>
            <p:txBody>
              <a:bodyPr/>
              <a:lstStyle/>
              <a:p>
                <a:endParaRPr lang="en-US">
                  <a:solidFill>
                    <a:srgbClr val="FFFFFF"/>
                  </a:solidFill>
                </a:endParaRPr>
              </a:p>
            </p:txBody>
          </p:sp>
          <p:sp>
            <p:nvSpPr>
              <p:cNvPr id="79579" name="Freeform 473"/>
              <p:cNvSpPr>
                <a:spLocks/>
              </p:cNvSpPr>
              <p:nvPr/>
            </p:nvSpPr>
            <p:spPr bwMode="auto">
              <a:xfrm>
                <a:off x="1670" y="223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80" name="Freeform 474"/>
              <p:cNvSpPr>
                <a:spLocks/>
              </p:cNvSpPr>
              <p:nvPr/>
            </p:nvSpPr>
            <p:spPr bwMode="auto">
              <a:xfrm>
                <a:off x="1777" y="211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81" name="Freeform 475"/>
              <p:cNvSpPr>
                <a:spLocks/>
              </p:cNvSpPr>
              <p:nvPr/>
            </p:nvSpPr>
            <p:spPr bwMode="auto">
              <a:xfrm>
                <a:off x="1777" y="211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82" name="Freeform 476"/>
              <p:cNvSpPr>
                <a:spLocks/>
              </p:cNvSpPr>
              <p:nvPr/>
            </p:nvSpPr>
            <p:spPr bwMode="auto">
              <a:xfrm>
                <a:off x="1001" y="313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83" name="Freeform 477"/>
              <p:cNvSpPr>
                <a:spLocks/>
              </p:cNvSpPr>
              <p:nvPr/>
            </p:nvSpPr>
            <p:spPr bwMode="auto">
              <a:xfrm>
                <a:off x="1001" y="313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84" name="Freeform 478"/>
              <p:cNvSpPr>
                <a:spLocks/>
              </p:cNvSpPr>
              <p:nvPr/>
            </p:nvSpPr>
            <p:spPr bwMode="auto">
              <a:xfrm>
                <a:off x="1897" y="205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85" name="Freeform 479"/>
              <p:cNvSpPr>
                <a:spLocks/>
              </p:cNvSpPr>
              <p:nvPr/>
            </p:nvSpPr>
            <p:spPr bwMode="auto">
              <a:xfrm>
                <a:off x="1897" y="205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86" name="Freeform 480"/>
              <p:cNvSpPr>
                <a:spLocks/>
              </p:cNvSpPr>
              <p:nvPr/>
            </p:nvSpPr>
            <p:spPr bwMode="auto">
              <a:xfrm>
                <a:off x="536" y="2740"/>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68C1E"/>
              </a:solidFill>
              <a:ln w="0">
                <a:solidFill>
                  <a:srgbClr val="000000"/>
                </a:solidFill>
                <a:prstDash val="solid"/>
                <a:round/>
                <a:headEnd/>
                <a:tailEnd/>
              </a:ln>
            </p:spPr>
            <p:txBody>
              <a:bodyPr/>
              <a:lstStyle/>
              <a:p>
                <a:endParaRPr lang="en-US">
                  <a:solidFill>
                    <a:srgbClr val="FFFFFF"/>
                  </a:solidFill>
                </a:endParaRPr>
              </a:p>
            </p:txBody>
          </p:sp>
          <p:sp>
            <p:nvSpPr>
              <p:cNvPr id="79587" name="Freeform 481"/>
              <p:cNvSpPr>
                <a:spLocks/>
              </p:cNvSpPr>
              <p:nvPr/>
            </p:nvSpPr>
            <p:spPr bwMode="auto">
              <a:xfrm>
                <a:off x="536" y="2740"/>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88" name="Freeform 482"/>
              <p:cNvSpPr>
                <a:spLocks/>
              </p:cNvSpPr>
              <p:nvPr/>
            </p:nvSpPr>
            <p:spPr bwMode="auto">
              <a:xfrm>
                <a:off x="487" y="267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BC30F"/>
              </a:solidFill>
              <a:ln w="0">
                <a:solidFill>
                  <a:srgbClr val="000000"/>
                </a:solidFill>
                <a:prstDash val="solid"/>
                <a:round/>
                <a:headEnd/>
                <a:tailEnd/>
              </a:ln>
            </p:spPr>
            <p:txBody>
              <a:bodyPr/>
              <a:lstStyle/>
              <a:p>
                <a:endParaRPr lang="en-US">
                  <a:solidFill>
                    <a:srgbClr val="FFFFFF"/>
                  </a:solidFill>
                </a:endParaRPr>
              </a:p>
            </p:txBody>
          </p:sp>
          <p:sp>
            <p:nvSpPr>
              <p:cNvPr id="79589" name="Freeform 483"/>
              <p:cNvSpPr>
                <a:spLocks/>
              </p:cNvSpPr>
              <p:nvPr/>
            </p:nvSpPr>
            <p:spPr bwMode="auto">
              <a:xfrm>
                <a:off x="487" y="2676"/>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90" name="Freeform 484"/>
              <p:cNvSpPr>
                <a:spLocks/>
              </p:cNvSpPr>
              <p:nvPr/>
            </p:nvSpPr>
            <p:spPr bwMode="auto">
              <a:xfrm>
                <a:off x="1384" y="2485"/>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91" name="Freeform 485"/>
              <p:cNvSpPr>
                <a:spLocks/>
              </p:cNvSpPr>
              <p:nvPr/>
            </p:nvSpPr>
            <p:spPr bwMode="auto">
              <a:xfrm>
                <a:off x="1384" y="2485"/>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92" name="Freeform 486"/>
              <p:cNvSpPr>
                <a:spLocks/>
              </p:cNvSpPr>
              <p:nvPr/>
            </p:nvSpPr>
            <p:spPr bwMode="auto">
              <a:xfrm>
                <a:off x="1504" y="2492"/>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5AC134"/>
              </a:solidFill>
              <a:ln w="0">
                <a:solidFill>
                  <a:srgbClr val="000000"/>
                </a:solidFill>
                <a:prstDash val="solid"/>
                <a:round/>
                <a:headEnd/>
                <a:tailEnd/>
              </a:ln>
            </p:spPr>
            <p:txBody>
              <a:bodyPr/>
              <a:lstStyle/>
              <a:p>
                <a:endParaRPr lang="en-US">
                  <a:solidFill>
                    <a:srgbClr val="FFFFFF"/>
                  </a:solidFill>
                </a:endParaRPr>
              </a:p>
            </p:txBody>
          </p:sp>
          <p:sp>
            <p:nvSpPr>
              <p:cNvPr id="79593" name="Freeform 487"/>
              <p:cNvSpPr>
                <a:spLocks/>
              </p:cNvSpPr>
              <p:nvPr/>
            </p:nvSpPr>
            <p:spPr bwMode="auto">
              <a:xfrm>
                <a:off x="1504" y="2492"/>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94" name="Freeform 488"/>
              <p:cNvSpPr>
                <a:spLocks/>
              </p:cNvSpPr>
              <p:nvPr/>
            </p:nvSpPr>
            <p:spPr bwMode="auto">
              <a:xfrm>
                <a:off x="1603" y="22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595" name="Freeform 489"/>
              <p:cNvSpPr>
                <a:spLocks/>
              </p:cNvSpPr>
              <p:nvPr/>
            </p:nvSpPr>
            <p:spPr bwMode="auto">
              <a:xfrm>
                <a:off x="1603" y="22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96" name="Freeform 490"/>
              <p:cNvSpPr>
                <a:spLocks/>
              </p:cNvSpPr>
              <p:nvPr/>
            </p:nvSpPr>
            <p:spPr bwMode="auto">
              <a:xfrm>
                <a:off x="2450" y="289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79597" name="Freeform 491"/>
              <p:cNvSpPr>
                <a:spLocks/>
              </p:cNvSpPr>
              <p:nvPr/>
            </p:nvSpPr>
            <p:spPr bwMode="auto">
              <a:xfrm>
                <a:off x="2450" y="289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98" name="Freeform 492"/>
              <p:cNvSpPr>
                <a:spLocks/>
              </p:cNvSpPr>
              <p:nvPr/>
            </p:nvSpPr>
            <p:spPr bwMode="auto">
              <a:xfrm>
                <a:off x="424" y="263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C7E112"/>
              </a:solidFill>
              <a:ln w="0">
                <a:solidFill>
                  <a:srgbClr val="000000"/>
                </a:solidFill>
                <a:prstDash val="solid"/>
                <a:round/>
                <a:headEnd/>
                <a:tailEnd/>
              </a:ln>
            </p:spPr>
            <p:txBody>
              <a:bodyPr/>
              <a:lstStyle/>
              <a:p>
                <a:endParaRPr lang="en-US">
                  <a:solidFill>
                    <a:srgbClr val="FFFFFF"/>
                  </a:solidFill>
                </a:endParaRPr>
              </a:p>
            </p:txBody>
          </p:sp>
          <p:sp>
            <p:nvSpPr>
              <p:cNvPr id="79599" name="Freeform 493"/>
              <p:cNvSpPr>
                <a:spLocks/>
              </p:cNvSpPr>
              <p:nvPr/>
            </p:nvSpPr>
            <p:spPr bwMode="auto">
              <a:xfrm>
                <a:off x="424" y="263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00" name="Freeform 494"/>
              <p:cNvSpPr>
                <a:spLocks/>
              </p:cNvSpPr>
              <p:nvPr/>
            </p:nvSpPr>
            <p:spPr bwMode="auto">
              <a:xfrm>
                <a:off x="1692" y="206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9FD51F"/>
              </a:solidFill>
              <a:ln w="0">
                <a:solidFill>
                  <a:srgbClr val="000000"/>
                </a:solidFill>
                <a:prstDash val="solid"/>
                <a:round/>
                <a:headEnd/>
                <a:tailEnd/>
              </a:ln>
            </p:spPr>
            <p:txBody>
              <a:bodyPr/>
              <a:lstStyle/>
              <a:p>
                <a:endParaRPr lang="en-US">
                  <a:solidFill>
                    <a:srgbClr val="FFFFFF"/>
                  </a:solidFill>
                </a:endParaRPr>
              </a:p>
            </p:txBody>
          </p:sp>
          <p:sp>
            <p:nvSpPr>
              <p:cNvPr id="79601" name="Freeform 495"/>
              <p:cNvSpPr>
                <a:spLocks/>
              </p:cNvSpPr>
              <p:nvPr/>
            </p:nvSpPr>
            <p:spPr bwMode="auto">
              <a:xfrm>
                <a:off x="1692" y="206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02" name="Freeform 496"/>
              <p:cNvSpPr>
                <a:spLocks/>
              </p:cNvSpPr>
              <p:nvPr/>
            </p:nvSpPr>
            <p:spPr bwMode="auto">
              <a:xfrm>
                <a:off x="555" y="272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D3E50E"/>
              </a:solidFill>
              <a:ln w="0">
                <a:solidFill>
                  <a:srgbClr val="000000"/>
                </a:solidFill>
                <a:prstDash val="solid"/>
                <a:round/>
                <a:headEnd/>
                <a:tailEnd/>
              </a:ln>
            </p:spPr>
            <p:txBody>
              <a:bodyPr/>
              <a:lstStyle/>
              <a:p>
                <a:endParaRPr lang="en-US">
                  <a:solidFill>
                    <a:srgbClr val="FFFFFF"/>
                  </a:solidFill>
                </a:endParaRPr>
              </a:p>
            </p:txBody>
          </p:sp>
          <p:sp>
            <p:nvSpPr>
              <p:cNvPr id="79603" name="Freeform 497"/>
              <p:cNvSpPr>
                <a:spLocks/>
              </p:cNvSpPr>
              <p:nvPr/>
            </p:nvSpPr>
            <p:spPr bwMode="auto">
              <a:xfrm>
                <a:off x="555" y="272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04" name="Freeform 498"/>
              <p:cNvSpPr>
                <a:spLocks/>
              </p:cNvSpPr>
              <p:nvPr/>
            </p:nvSpPr>
            <p:spPr bwMode="auto">
              <a:xfrm>
                <a:off x="2386" y="33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9CF26"/>
              </a:solidFill>
              <a:ln w="0">
                <a:solidFill>
                  <a:srgbClr val="000000"/>
                </a:solidFill>
                <a:prstDash val="solid"/>
                <a:round/>
                <a:headEnd/>
                <a:tailEnd/>
              </a:ln>
            </p:spPr>
            <p:txBody>
              <a:bodyPr/>
              <a:lstStyle/>
              <a:p>
                <a:endParaRPr lang="en-US">
                  <a:solidFill>
                    <a:srgbClr val="FFFFFF"/>
                  </a:solidFill>
                </a:endParaRPr>
              </a:p>
            </p:txBody>
          </p:sp>
          <p:sp>
            <p:nvSpPr>
              <p:cNvPr id="79605" name="Freeform 499"/>
              <p:cNvSpPr>
                <a:spLocks/>
              </p:cNvSpPr>
              <p:nvPr/>
            </p:nvSpPr>
            <p:spPr bwMode="auto">
              <a:xfrm>
                <a:off x="2386" y="339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06" name="Freeform 500"/>
              <p:cNvSpPr>
                <a:spLocks/>
              </p:cNvSpPr>
              <p:nvPr/>
            </p:nvSpPr>
            <p:spPr bwMode="auto">
              <a:xfrm>
                <a:off x="541" y="27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25921"/>
              </a:solidFill>
              <a:ln w="0">
                <a:solidFill>
                  <a:srgbClr val="000000"/>
                </a:solidFill>
                <a:prstDash val="solid"/>
                <a:round/>
                <a:headEnd/>
                <a:tailEnd/>
              </a:ln>
            </p:spPr>
            <p:txBody>
              <a:bodyPr/>
              <a:lstStyle/>
              <a:p>
                <a:endParaRPr lang="en-US">
                  <a:solidFill>
                    <a:srgbClr val="FFFFFF"/>
                  </a:solidFill>
                </a:endParaRPr>
              </a:p>
            </p:txBody>
          </p:sp>
          <p:sp>
            <p:nvSpPr>
              <p:cNvPr id="79607" name="Freeform 501"/>
              <p:cNvSpPr>
                <a:spLocks/>
              </p:cNvSpPr>
              <p:nvPr/>
            </p:nvSpPr>
            <p:spPr bwMode="auto">
              <a:xfrm>
                <a:off x="541" y="270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08" name="Freeform 502"/>
              <p:cNvSpPr>
                <a:spLocks/>
              </p:cNvSpPr>
              <p:nvPr/>
            </p:nvSpPr>
            <p:spPr bwMode="auto">
              <a:xfrm>
                <a:off x="551" y="2764"/>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ADDA1A"/>
              </a:solidFill>
              <a:ln w="0">
                <a:solidFill>
                  <a:srgbClr val="000000"/>
                </a:solidFill>
                <a:prstDash val="solid"/>
                <a:round/>
                <a:headEnd/>
                <a:tailEnd/>
              </a:ln>
            </p:spPr>
            <p:txBody>
              <a:bodyPr/>
              <a:lstStyle/>
              <a:p>
                <a:endParaRPr lang="en-US">
                  <a:solidFill>
                    <a:srgbClr val="FFFFFF"/>
                  </a:solidFill>
                </a:endParaRPr>
              </a:p>
            </p:txBody>
          </p:sp>
          <p:sp>
            <p:nvSpPr>
              <p:cNvPr id="79609" name="Freeform 503"/>
              <p:cNvSpPr>
                <a:spLocks/>
              </p:cNvSpPr>
              <p:nvPr/>
            </p:nvSpPr>
            <p:spPr bwMode="auto">
              <a:xfrm>
                <a:off x="551" y="2764"/>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10" name="Freeform 504"/>
              <p:cNvSpPr>
                <a:spLocks/>
              </p:cNvSpPr>
              <p:nvPr/>
            </p:nvSpPr>
            <p:spPr bwMode="auto">
              <a:xfrm>
                <a:off x="2304" y="292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7ECB29"/>
              </a:solidFill>
              <a:ln w="0">
                <a:solidFill>
                  <a:srgbClr val="000000"/>
                </a:solidFill>
                <a:prstDash val="solid"/>
                <a:round/>
                <a:headEnd/>
                <a:tailEnd/>
              </a:ln>
            </p:spPr>
            <p:txBody>
              <a:bodyPr/>
              <a:lstStyle/>
              <a:p>
                <a:endParaRPr lang="en-US">
                  <a:solidFill>
                    <a:srgbClr val="FFFFFF"/>
                  </a:solidFill>
                </a:endParaRPr>
              </a:p>
            </p:txBody>
          </p:sp>
          <p:sp>
            <p:nvSpPr>
              <p:cNvPr id="79611" name="Freeform 505"/>
              <p:cNvSpPr>
                <a:spLocks/>
              </p:cNvSpPr>
              <p:nvPr/>
            </p:nvSpPr>
            <p:spPr bwMode="auto">
              <a:xfrm>
                <a:off x="2304" y="2921"/>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12" name="Freeform 506"/>
              <p:cNvSpPr>
                <a:spLocks/>
              </p:cNvSpPr>
              <p:nvPr/>
            </p:nvSpPr>
            <p:spPr bwMode="auto">
              <a:xfrm>
                <a:off x="1730" y="206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9AA17"/>
              </a:solidFill>
              <a:ln w="0">
                <a:solidFill>
                  <a:srgbClr val="000000"/>
                </a:solidFill>
                <a:prstDash val="solid"/>
                <a:round/>
                <a:headEnd/>
                <a:tailEnd/>
              </a:ln>
            </p:spPr>
            <p:txBody>
              <a:bodyPr/>
              <a:lstStyle/>
              <a:p>
                <a:endParaRPr lang="en-US">
                  <a:solidFill>
                    <a:srgbClr val="FFFFFF"/>
                  </a:solidFill>
                </a:endParaRPr>
              </a:p>
            </p:txBody>
          </p:sp>
          <p:sp>
            <p:nvSpPr>
              <p:cNvPr id="79613" name="Freeform 507"/>
              <p:cNvSpPr>
                <a:spLocks/>
              </p:cNvSpPr>
              <p:nvPr/>
            </p:nvSpPr>
            <p:spPr bwMode="auto">
              <a:xfrm>
                <a:off x="1730" y="206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14" name="Freeform 508"/>
              <p:cNvSpPr>
                <a:spLocks/>
              </p:cNvSpPr>
              <p:nvPr/>
            </p:nvSpPr>
            <p:spPr bwMode="auto">
              <a:xfrm>
                <a:off x="406" y="27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71C82D"/>
              </a:solidFill>
              <a:ln w="0">
                <a:solidFill>
                  <a:srgbClr val="000000"/>
                </a:solidFill>
                <a:prstDash val="solid"/>
                <a:round/>
                <a:headEnd/>
                <a:tailEnd/>
              </a:ln>
            </p:spPr>
            <p:txBody>
              <a:bodyPr/>
              <a:lstStyle/>
              <a:p>
                <a:endParaRPr lang="en-US">
                  <a:solidFill>
                    <a:srgbClr val="FFFFFF"/>
                  </a:solidFill>
                </a:endParaRPr>
              </a:p>
            </p:txBody>
          </p:sp>
          <p:sp>
            <p:nvSpPr>
              <p:cNvPr id="79615" name="Freeform 509"/>
              <p:cNvSpPr>
                <a:spLocks/>
              </p:cNvSpPr>
              <p:nvPr/>
            </p:nvSpPr>
            <p:spPr bwMode="auto">
              <a:xfrm>
                <a:off x="406" y="27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16" name="Freeform 510"/>
              <p:cNvSpPr>
                <a:spLocks/>
              </p:cNvSpPr>
              <p:nvPr/>
            </p:nvSpPr>
            <p:spPr bwMode="auto">
              <a:xfrm>
                <a:off x="1146" y="30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69C530"/>
              </a:solidFill>
              <a:ln w="0">
                <a:solidFill>
                  <a:srgbClr val="000000"/>
                </a:solidFill>
                <a:prstDash val="solid"/>
                <a:round/>
                <a:headEnd/>
                <a:tailEnd/>
              </a:ln>
            </p:spPr>
            <p:txBody>
              <a:bodyPr/>
              <a:lstStyle/>
              <a:p>
                <a:endParaRPr lang="en-US">
                  <a:solidFill>
                    <a:srgbClr val="FFFFFF"/>
                  </a:solidFill>
                </a:endParaRPr>
              </a:p>
            </p:txBody>
          </p:sp>
          <p:sp>
            <p:nvSpPr>
              <p:cNvPr id="79617" name="Freeform 511"/>
              <p:cNvSpPr>
                <a:spLocks/>
              </p:cNvSpPr>
              <p:nvPr/>
            </p:nvSpPr>
            <p:spPr bwMode="auto">
              <a:xfrm>
                <a:off x="1146" y="306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18" name="Freeform 512"/>
              <p:cNvSpPr>
                <a:spLocks/>
              </p:cNvSpPr>
              <p:nvPr/>
            </p:nvSpPr>
            <p:spPr bwMode="auto">
              <a:xfrm>
                <a:off x="792" y="1987"/>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71C82D"/>
              </a:solidFill>
              <a:ln w="0">
                <a:solidFill>
                  <a:srgbClr val="000000"/>
                </a:solidFill>
                <a:prstDash val="solid"/>
                <a:round/>
                <a:headEnd/>
                <a:tailEnd/>
              </a:ln>
            </p:spPr>
            <p:txBody>
              <a:bodyPr/>
              <a:lstStyle/>
              <a:p>
                <a:endParaRPr lang="en-US">
                  <a:solidFill>
                    <a:srgbClr val="FFFFFF"/>
                  </a:solidFill>
                </a:endParaRPr>
              </a:p>
            </p:txBody>
          </p:sp>
          <p:sp>
            <p:nvSpPr>
              <p:cNvPr id="79619" name="Freeform 513"/>
              <p:cNvSpPr>
                <a:spLocks/>
              </p:cNvSpPr>
              <p:nvPr/>
            </p:nvSpPr>
            <p:spPr bwMode="auto">
              <a:xfrm>
                <a:off x="792" y="1987"/>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20" name="Freeform 514"/>
              <p:cNvSpPr>
                <a:spLocks/>
              </p:cNvSpPr>
              <p:nvPr/>
            </p:nvSpPr>
            <p:spPr bwMode="auto">
              <a:xfrm>
                <a:off x="1316" y="2508"/>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79621" name="Freeform 515"/>
              <p:cNvSpPr>
                <a:spLocks/>
              </p:cNvSpPr>
              <p:nvPr/>
            </p:nvSpPr>
            <p:spPr bwMode="auto">
              <a:xfrm>
                <a:off x="1316" y="2508"/>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22" name="Freeform 516"/>
              <p:cNvSpPr>
                <a:spLocks/>
              </p:cNvSpPr>
              <p:nvPr/>
            </p:nvSpPr>
            <p:spPr bwMode="auto">
              <a:xfrm>
                <a:off x="2010" y="234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623" name="Freeform 517"/>
              <p:cNvSpPr>
                <a:spLocks/>
              </p:cNvSpPr>
              <p:nvPr/>
            </p:nvSpPr>
            <p:spPr bwMode="auto">
              <a:xfrm>
                <a:off x="2010" y="2342"/>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24" name="Freeform 518"/>
              <p:cNvSpPr>
                <a:spLocks/>
              </p:cNvSpPr>
              <p:nvPr/>
            </p:nvSpPr>
            <p:spPr bwMode="auto">
              <a:xfrm>
                <a:off x="388" y="28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FF200"/>
              </a:solidFill>
              <a:ln w="0">
                <a:solidFill>
                  <a:srgbClr val="000000"/>
                </a:solidFill>
                <a:prstDash val="solid"/>
                <a:round/>
                <a:headEnd/>
                <a:tailEnd/>
              </a:ln>
            </p:spPr>
            <p:txBody>
              <a:bodyPr/>
              <a:lstStyle/>
              <a:p>
                <a:endParaRPr lang="en-US">
                  <a:solidFill>
                    <a:srgbClr val="FFFFFF"/>
                  </a:solidFill>
                </a:endParaRPr>
              </a:p>
            </p:txBody>
          </p:sp>
          <p:sp>
            <p:nvSpPr>
              <p:cNvPr id="79625" name="Freeform 519"/>
              <p:cNvSpPr>
                <a:spLocks/>
              </p:cNvSpPr>
              <p:nvPr/>
            </p:nvSpPr>
            <p:spPr bwMode="auto">
              <a:xfrm>
                <a:off x="388" y="28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26" name="Freeform 520"/>
              <p:cNvSpPr>
                <a:spLocks/>
              </p:cNvSpPr>
              <p:nvPr/>
            </p:nvSpPr>
            <p:spPr bwMode="auto">
              <a:xfrm>
                <a:off x="2418" y="3505"/>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627" name="Freeform 521"/>
              <p:cNvSpPr>
                <a:spLocks/>
              </p:cNvSpPr>
              <p:nvPr/>
            </p:nvSpPr>
            <p:spPr bwMode="auto">
              <a:xfrm>
                <a:off x="2418" y="3505"/>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28" name="Freeform 522"/>
              <p:cNvSpPr>
                <a:spLocks/>
              </p:cNvSpPr>
              <p:nvPr/>
            </p:nvSpPr>
            <p:spPr bwMode="auto">
              <a:xfrm>
                <a:off x="1581" y="2808"/>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8" y="63"/>
                      <a:pt x="31" y="63"/>
                    </a:cubicBezTo>
                    <a:cubicBezTo>
                      <a:pt x="14" y="63"/>
                      <a:pt x="0" y="49"/>
                      <a:pt x="0" y="32"/>
                    </a:cubicBezTo>
                    <a:cubicBezTo>
                      <a:pt x="0" y="14"/>
                      <a:pt x="14" y="0"/>
                      <a:pt x="31" y="0"/>
                    </a:cubicBezTo>
                    <a:cubicBezTo>
                      <a:pt x="48" y="0"/>
                      <a:pt x="63" y="14"/>
                      <a:pt x="63" y="32"/>
                    </a:cubicBezTo>
                    <a:close/>
                  </a:path>
                </a:pathLst>
              </a:custGeom>
              <a:solidFill>
                <a:srgbClr val="42BA3C"/>
              </a:solidFill>
              <a:ln w="0">
                <a:solidFill>
                  <a:srgbClr val="000000"/>
                </a:solidFill>
                <a:prstDash val="solid"/>
                <a:round/>
                <a:headEnd/>
                <a:tailEnd/>
              </a:ln>
            </p:spPr>
            <p:txBody>
              <a:bodyPr/>
              <a:lstStyle/>
              <a:p>
                <a:endParaRPr lang="en-US">
                  <a:solidFill>
                    <a:srgbClr val="FFFFFF"/>
                  </a:solidFill>
                </a:endParaRPr>
              </a:p>
            </p:txBody>
          </p:sp>
          <p:sp>
            <p:nvSpPr>
              <p:cNvPr id="79629" name="Freeform 523"/>
              <p:cNvSpPr>
                <a:spLocks/>
              </p:cNvSpPr>
              <p:nvPr/>
            </p:nvSpPr>
            <p:spPr bwMode="auto">
              <a:xfrm>
                <a:off x="1581" y="2808"/>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8" y="63"/>
                      <a:pt x="31" y="63"/>
                    </a:cubicBezTo>
                    <a:cubicBezTo>
                      <a:pt x="14" y="63"/>
                      <a:pt x="0" y="49"/>
                      <a:pt x="0" y="32"/>
                    </a:cubicBezTo>
                    <a:cubicBezTo>
                      <a:pt x="0" y="14"/>
                      <a:pt x="14" y="0"/>
                      <a:pt x="31" y="0"/>
                    </a:cubicBezTo>
                    <a:cubicBezTo>
                      <a:pt x="48"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30" name="Freeform 524"/>
              <p:cNvSpPr>
                <a:spLocks/>
              </p:cNvSpPr>
              <p:nvPr/>
            </p:nvSpPr>
            <p:spPr bwMode="auto">
              <a:xfrm>
                <a:off x="1816" y="20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9631" name="Freeform 525"/>
              <p:cNvSpPr>
                <a:spLocks/>
              </p:cNvSpPr>
              <p:nvPr/>
            </p:nvSpPr>
            <p:spPr bwMode="auto">
              <a:xfrm>
                <a:off x="1816" y="20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32" name="Freeform 526"/>
              <p:cNvSpPr>
                <a:spLocks/>
              </p:cNvSpPr>
              <p:nvPr/>
            </p:nvSpPr>
            <p:spPr bwMode="auto">
              <a:xfrm>
                <a:off x="746" y="1861"/>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D0E40F"/>
              </a:solidFill>
              <a:ln w="0">
                <a:solidFill>
                  <a:srgbClr val="000000"/>
                </a:solidFill>
                <a:prstDash val="solid"/>
                <a:round/>
                <a:headEnd/>
                <a:tailEnd/>
              </a:ln>
            </p:spPr>
            <p:txBody>
              <a:bodyPr/>
              <a:lstStyle/>
              <a:p>
                <a:endParaRPr lang="en-US">
                  <a:solidFill>
                    <a:srgbClr val="FFFFFF"/>
                  </a:solidFill>
                </a:endParaRPr>
              </a:p>
            </p:txBody>
          </p:sp>
          <p:sp>
            <p:nvSpPr>
              <p:cNvPr id="79633" name="Freeform 527"/>
              <p:cNvSpPr>
                <a:spLocks/>
              </p:cNvSpPr>
              <p:nvPr/>
            </p:nvSpPr>
            <p:spPr bwMode="auto">
              <a:xfrm>
                <a:off x="746" y="1861"/>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34" name="Freeform 528"/>
              <p:cNvSpPr>
                <a:spLocks/>
              </p:cNvSpPr>
              <p:nvPr/>
            </p:nvSpPr>
            <p:spPr bwMode="auto">
              <a:xfrm>
                <a:off x="1430" y="345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solidFill>
                <a:srgbClr val="FAB912"/>
              </a:solidFill>
              <a:ln w="0">
                <a:solidFill>
                  <a:srgbClr val="000000"/>
                </a:solidFill>
                <a:prstDash val="solid"/>
                <a:round/>
                <a:headEnd/>
                <a:tailEnd/>
              </a:ln>
            </p:spPr>
            <p:txBody>
              <a:bodyPr/>
              <a:lstStyle/>
              <a:p>
                <a:endParaRPr lang="en-US">
                  <a:solidFill>
                    <a:srgbClr val="FFFFFF"/>
                  </a:solidFill>
                </a:endParaRPr>
              </a:p>
            </p:txBody>
          </p:sp>
          <p:sp>
            <p:nvSpPr>
              <p:cNvPr id="79635" name="Freeform 529"/>
              <p:cNvSpPr>
                <a:spLocks/>
              </p:cNvSpPr>
              <p:nvPr/>
            </p:nvSpPr>
            <p:spPr bwMode="auto">
              <a:xfrm>
                <a:off x="1430" y="345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36" name="Freeform 530"/>
              <p:cNvSpPr>
                <a:spLocks/>
              </p:cNvSpPr>
              <p:nvPr/>
            </p:nvSpPr>
            <p:spPr bwMode="auto">
              <a:xfrm>
                <a:off x="523" y="28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637" name="Freeform 531"/>
              <p:cNvSpPr>
                <a:spLocks/>
              </p:cNvSpPr>
              <p:nvPr/>
            </p:nvSpPr>
            <p:spPr bwMode="auto">
              <a:xfrm>
                <a:off x="523" y="289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38" name="Freeform 532"/>
              <p:cNvSpPr>
                <a:spLocks/>
              </p:cNvSpPr>
              <p:nvPr/>
            </p:nvSpPr>
            <p:spPr bwMode="auto">
              <a:xfrm>
                <a:off x="959" y="325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54BF36"/>
              </a:solidFill>
              <a:ln w="0">
                <a:solidFill>
                  <a:srgbClr val="000000"/>
                </a:solidFill>
                <a:prstDash val="solid"/>
                <a:round/>
                <a:headEnd/>
                <a:tailEnd/>
              </a:ln>
            </p:spPr>
            <p:txBody>
              <a:bodyPr/>
              <a:lstStyle/>
              <a:p>
                <a:endParaRPr lang="en-US">
                  <a:solidFill>
                    <a:srgbClr val="FFFFFF"/>
                  </a:solidFill>
                </a:endParaRPr>
              </a:p>
            </p:txBody>
          </p:sp>
          <p:sp>
            <p:nvSpPr>
              <p:cNvPr id="79639" name="Freeform 533"/>
              <p:cNvSpPr>
                <a:spLocks/>
              </p:cNvSpPr>
              <p:nvPr/>
            </p:nvSpPr>
            <p:spPr bwMode="auto">
              <a:xfrm>
                <a:off x="959" y="325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40" name="Freeform 534"/>
              <p:cNvSpPr>
                <a:spLocks/>
              </p:cNvSpPr>
              <p:nvPr/>
            </p:nvSpPr>
            <p:spPr bwMode="auto">
              <a:xfrm>
                <a:off x="1440" y="258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641" name="Freeform 535"/>
              <p:cNvSpPr>
                <a:spLocks/>
              </p:cNvSpPr>
              <p:nvPr/>
            </p:nvSpPr>
            <p:spPr bwMode="auto">
              <a:xfrm>
                <a:off x="1440" y="258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42" name="Freeform 536"/>
              <p:cNvSpPr>
                <a:spLocks/>
              </p:cNvSpPr>
              <p:nvPr/>
            </p:nvSpPr>
            <p:spPr bwMode="auto">
              <a:xfrm>
                <a:off x="693" y="1888"/>
                <a:ext cx="21"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74C82C"/>
              </a:solidFill>
              <a:ln w="0">
                <a:solidFill>
                  <a:srgbClr val="000000"/>
                </a:solidFill>
                <a:prstDash val="solid"/>
                <a:round/>
                <a:headEnd/>
                <a:tailEnd/>
              </a:ln>
            </p:spPr>
            <p:txBody>
              <a:bodyPr/>
              <a:lstStyle/>
              <a:p>
                <a:endParaRPr lang="en-US">
                  <a:solidFill>
                    <a:srgbClr val="FFFFFF"/>
                  </a:solidFill>
                </a:endParaRPr>
              </a:p>
            </p:txBody>
          </p:sp>
          <p:sp>
            <p:nvSpPr>
              <p:cNvPr id="79643" name="Freeform 537"/>
              <p:cNvSpPr>
                <a:spLocks/>
              </p:cNvSpPr>
              <p:nvPr/>
            </p:nvSpPr>
            <p:spPr bwMode="auto">
              <a:xfrm>
                <a:off x="693" y="1888"/>
                <a:ext cx="21"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44" name="Freeform 538"/>
              <p:cNvSpPr>
                <a:spLocks/>
              </p:cNvSpPr>
              <p:nvPr/>
            </p:nvSpPr>
            <p:spPr bwMode="auto">
              <a:xfrm>
                <a:off x="1366" y="258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645" name="Freeform 539"/>
              <p:cNvSpPr>
                <a:spLocks/>
              </p:cNvSpPr>
              <p:nvPr/>
            </p:nvSpPr>
            <p:spPr bwMode="auto">
              <a:xfrm>
                <a:off x="1366" y="2584"/>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46" name="Freeform 540"/>
              <p:cNvSpPr>
                <a:spLocks/>
              </p:cNvSpPr>
              <p:nvPr/>
            </p:nvSpPr>
            <p:spPr bwMode="auto">
              <a:xfrm>
                <a:off x="1433" y="350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solidFill>
                <a:srgbClr val="FEE504"/>
              </a:solidFill>
              <a:ln w="0">
                <a:solidFill>
                  <a:srgbClr val="000000"/>
                </a:solidFill>
                <a:prstDash val="solid"/>
                <a:round/>
                <a:headEnd/>
                <a:tailEnd/>
              </a:ln>
            </p:spPr>
            <p:txBody>
              <a:bodyPr/>
              <a:lstStyle/>
              <a:p>
                <a:endParaRPr lang="en-US">
                  <a:solidFill>
                    <a:srgbClr val="FFFFFF"/>
                  </a:solidFill>
                </a:endParaRPr>
              </a:p>
            </p:txBody>
          </p:sp>
          <p:sp>
            <p:nvSpPr>
              <p:cNvPr id="79647" name="Freeform 541"/>
              <p:cNvSpPr>
                <a:spLocks/>
              </p:cNvSpPr>
              <p:nvPr/>
            </p:nvSpPr>
            <p:spPr bwMode="auto">
              <a:xfrm>
                <a:off x="1433" y="350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48" name="Freeform 542"/>
              <p:cNvSpPr>
                <a:spLocks/>
              </p:cNvSpPr>
              <p:nvPr/>
            </p:nvSpPr>
            <p:spPr bwMode="auto">
              <a:xfrm>
                <a:off x="1061" y="30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91D123"/>
              </a:solidFill>
              <a:ln w="0">
                <a:solidFill>
                  <a:srgbClr val="000000"/>
                </a:solidFill>
                <a:prstDash val="solid"/>
                <a:round/>
                <a:headEnd/>
                <a:tailEnd/>
              </a:ln>
            </p:spPr>
            <p:txBody>
              <a:bodyPr/>
              <a:lstStyle/>
              <a:p>
                <a:endParaRPr lang="en-US">
                  <a:solidFill>
                    <a:srgbClr val="FFFFFF"/>
                  </a:solidFill>
                </a:endParaRPr>
              </a:p>
            </p:txBody>
          </p:sp>
          <p:sp>
            <p:nvSpPr>
              <p:cNvPr id="79649" name="Freeform 543"/>
              <p:cNvSpPr>
                <a:spLocks/>
              </p:cNvSpPr>
              <p:nvPr/>
            </p:nvSpPr>
            <p:spPr bwMode="auto">
              <a:xfrm>
                <a:off x="1061" y="301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50" name="Freeform 544"/>
              <p:cNvSpPr>
                <a:spLocks/>
              </p:cNvSpPr>
              <p:nvPr/>
            </p:nvSpPr>
            <p:spPr bwMode="auto">
              <a:xfrm>
                <a:off x="1648" y="1720"/>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0" y="65"/>
                      <a:pt x="32" y="65"/>
                    </a:cubicBezTo>
                    <a:cubicBezTo>
                      <a:pt x="14" y="65"/>
                      <a:pt x="0" y="51"/>
                      <a:pt x="0" y="33"/>
                    </a:cubicBezTo>
                    <a:cubicBezTo>
                      <a:pt x="0" y="14"/>
                      <a:pt x="14" y="0"/>
                      <a:pt x="32" y="0"/>
                    </a:cubicBezTo>
                    <a:cubicBezTo>
                      <a:pt x="50" y="0"/>
                      <a:pt x="65" y="14"/>
                      <a:pt x="65" y="33"/>
                    </a:cubicBezTo>
                    <a:close/>
                  </a:path>
                </a:pathLst>
              </a:custGeom>
              <a:solidFill>
                <a:srgbClr val="BFDF14"/>
              </a:solidFill>
              <a:ln w="0">
                <a:solidFill>
                  <a:srgbClr val="000000"/>
                </a:solidFill>
                <a:prstDash val="solid"/>
                <a:round/>
                <a:headEnd/>
                <a:tailEnd/>
              </a:ln>
            </p:spPr>
            <p:txBody>
              <a:bodyPr/>
              <a:lstStyle/>
              <a:p>
                <a:endParaRPr lang="en-US">
                  <a:solidFill>
                    <a:srgbClr val="FFFFFF"/>
                  </a:solidFill>
                </a:endParaRPr>
              </a:p>
            </p:txBody>
          </p:sp>
          <p:sp>
            <p:nvSpPr>
              <p:cNvPr id="79651" name="Freeform 545"/>
              <p:cNvSpPr>
                <a:spLocks/>
              </p:cNvSpPr>
              <p:nvPr/>
            </p:nvSpPr>
            <p:spPr bwMode="auto">
              <a:xfrm>
                <a:off x="1648" y="1720"/>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0" y="65"/>
                      <a:pt x="32" y="65"/>
                    </a:cubicBezTo>
                    <a:cubicBezTo>
                      <a:pt x="14" y="65"/>
                      <a:pt x="0" y="51"/>
                      <a:pt x="0" y="33"/>
                    </a:cubicBezTo>
                    <a:cubicBezTo>
                      <a:pt x="0" y="14"/>
                      <a:pt x="14" y="0"/>
                      <a:pt x="32" y="0"/>
                    </a:cubicBezTo>
                    <a:cubicBezTo>
                      <a:pt x="50" y="0"/>
                      <a:pt x="65" y="14"/>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52" name="Freeform 546"/>
              <p:cNvSpPr>
                <a:spLocks/>
              </p:cNvSpPr>
              <p:nvPr/>
            </p:nvSpPr>
            <p:spPr bwMode="auto">
              <a:xfrm>
                <a:off x="1734" y="165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C2E014"/>
              </a:solidFill>
              <a:ln w="0">
                <a:solidFill>
                  <a:srgbClr val="000000"/>
                </a:solidFill>
                <a:prstDash val="solid"/>
                <a:round/>
                <a:headEnd/>
                <a:tailEnd/>
              </a:ln>
            </p:spPr>
            <p:txBody>
              <a:bodyPr/>
              <a:lstStyle/>
              <a:p>
                <a:endParaRPr lang="en-US">
                  <a:solidFill>
                    <a:srgbClr val="FFFFFF"/>
                  </a:solidFill>
                </a:endParaRPr>
              </a:p>
            </p:txBody>
          </p:sp>
          <p:sp>
            <p:nvSpPr>
              <p:cNvPr id="79653" name="Freeform 547"/>
              <p:cNvSpPr>
                <a:spLocks/>
              </p:cNvSpPr>
              <p:nvPr/>
            </p:nvSpPr>
            <p:spPr bwMode="auto">
              <a:xfrm>
                <a:off x="1734" y="165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54" name="Freeform 548"/>
              <p:cNvSpPr>
                <a:spLocks/>
              </p:cNvSpPr>
              <p:nvPr/>
            </p:nvSpPr>
            <p:spPr bwMode="auto">
              <a:xfrm>
                <a:off x="1213" y="2390"/>
                <a:ext cx="8"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655" name="Freeform 549"/>
              <p:cNvSpPr>
                <a:spLocks/>
              </p:cNvSpPr>
              <p:nvPr/>
            </p:nvSpPr>
            <p:spPr bwMode="auto">
              <a:xfrm>
                <a:off x="1213" y="2390"/>
                <a:ext cx="8"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56" name="Freeform 550"/>
              <p:cNvSpPr>
                <a:spLocks/>
              </p:cNvSpPr>
              <p:nvPr/>
            </p:nvSpPr>
            <p:spPr bwMode="auto">
              <a:xfrm>
                <a:off x="1472" y="257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657" name="Freeform 551"/>
              <p:cNvSpPr>
                <a:spLocks/>
              </p:cNvSpPr>
              <p:nvPr/>
            </p:nvSpPr>
            <p:spPr bwMode="auto">
              <a:xfrm>
                <a:off x="1472" y="257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58" name="Freeform 552"/>
              <p:cNvSpPr>
                <a:spLocks/>
              </p:cNvSpPr>
              <p:nvPr/>
            </p:nvSpPr>
            <p:spPr bwMode="auto">
              <a:xfrm>
                <a:off x="1059" y="1528"/>
                <a:ext cx="32" cy="31"/>
              </a:xfrm>
              <a:custGeom>
                <a:avLst/>
                <a:gdLst>
                  <a:gd name="T0" fmla="*/ 0 w 90"/>
                  <a:gd name="T1" fmla="*/ 0 h 91"/>
                  <a:gd name="T2" fmla="*/ 0 w 90"/>
                  <a:gd name="T3" fmla="*/ 0 h 91"/>
                  <a:gd name="T4" fmla="*/ 0 w 90"/>
                  <a:gd name="T5" fmla="*/ 0 h 91"/>
                  <a:gd name="T6" fmla="*/ 0 w 90"/>
                  <a:gd name="T7" fmla="*/ 0 h 91"/>
                  <a:gd name="T8" fmla="*/ 0 w 90"/>
                  <a:gd name="T9" fmla="*/ 0 h 91"/>
                  <a:gd name="T10" fmla="*/ 0 w 90"/>
                  <a:gd name="T11" fmla="*/ 0 h 91"/>
                  <a:gd name="T12" fmla="*/ 0 w 90"/>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91">
                    <a:moveTo>
                      <a:pt x="90" y="46"/>
                    </a:moveTo>
                    <a:lnTo>
                      <a:pt x="90" y="46"/>
                    </a:lnTo>
                    <a:cubicBezTo>
                      <a:pt x="90" y="70"/>
                      <a:pt x="70" y="91"/>
                      <a:pt x="45" y="91"/>
                    </a:cubicBezTo>
                    <a:cubicBezTo>
                      <a:pt x="20" y="91"/>
                      <a:pt x="0" y="70"/>
                      <a:pt x="0" y="46"/>
                    </a:cubicBezTo>
                    <a:cubicBezTo>
                      <a:pt x="0" y="21"/>
                      <a:pt x="20" y="0"/>
                      <a:pt x="45" y="0"/>
                    </a:cubicBezTo>
                    <a:cubicBezTo>
                      <a:pt x="70" y="0"/>
                      <a:pt x="90" y="21"/>
                      <a:pt x="90" y="46"/>
                    </a:cubicBezTo>
                    <a:close/>
                  </a:path>
                </a:pathLst>
              </a:custGeom>
              <a:solidFill>
                <a:srgbClr val="83CD27"/>
              </a:solidFill>
              <a:ln w="0">
                <a:solidFill>
                  <a:srgbClr val="000000"/>
                </a:solidFill>
                <a:prstDash val="solid"/>
                <a:round/>
                <a:headEnd/>
                <a:tailEnd/>
              </a:ln>
            </p:spPr>
            <p:txBody>
              <a:bodyPr/>
              <a:lstStyle/>
              <a:p>
                <a:endParaRPr lang="en-US">
                  <a:solidFill>
                    <a:srgbClr val="FFFFFF"/>
                  </a:solidFill>
                </a:endParaRPr>
              </a:p>
            </p:txBody>
          </p:sp>
          <p:sp>
            <p:nvSpPr>
              <p:cNvPr id="79659" name="Freeform 553"/>
              <p:cNvSpPr>
                <a:spLocks/>
              </p:cNvSpPr>
              <p:nvPr/>
            </p:nvSpPr>
            <p:spPr bwMode="auto">
              <a:xfrm>
                <a:off x="1059" y="1528"/>
                <a:ext cx="32" cy="31"/>
              </a:xfrm>
              <a:custGeom>
                <a:avLst/>
                <a:gdLst>
                  <a:gd name="T0" fmla="*/ 0 w 90"/>
                  <a:gd name="T1" fmla="*/ 0 h 91"/>
                  <a:gd name="T2" fmla="*/ 0 w 90"/>
                  <a:gd name="T3" fmla="*/ 0 h 91"/>
                  <a:gd name="T4" fmla="*/ 0 w 90"/>
                  <a:gd name="T5" fmla="*/ 0 h 91"/>
                  <a:gd name="T6" fmla="*/ 0 w 90"/>
                  <a:gd name="T7" fmla="*/ 0 h 91"/>
                  <a:gd name="T8" fmla="*/ 0 w 90"/>
                  <a:gd name="T9" fmla="*/ 0 h 91"/>
                  <a:gd name="T10" fmla="*/ 0 w 90"/>
                  <a:gd name="T11" fmla="*/ 0 h 91"/>
                  <a:gd name="T12" fmla="*/ 0 w 90"/>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91">
                    <a:moveTo>
                      <a:pt x="90" y="46"/>
                    </a:moveTo>
                    <a:lnTo>
                      <a:pt x="90" y="46"/>
                    </a:lnTo>
                    <a:cubicBezTo>
                      <a:pt x="90" y="70"/>
                      <a:pt x="70" y="91"/>
                      <a:pt x="45" y="91"/>
                    </a:cubicBezTo>
                    <a:cubicBezTo>
                      <a:pt x="20" y="91"/>
                      <a:pt x="0" y="70"/>
                      <a:pt x="0" y="46"/>
                    </a:cubicBezTo>
                    <a:cubicBezTo>
                      <a:pt x="0" y="21"/>
                      <a:pt x="20" y="0"/>
                      <a:pt x="45" y="0"/>
                    </a:cubicBezTo>
                    <a:cubicBezTo>
                      <a:pt x="70" y="0"/>
                      <a:pt x="90" y="21"/>
                      <a:pt x="90" y="4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60" name="Freeform 554"/>
              <p:cNvSpPr>
                <a:spLocks/>
              </p:cNvSpPr>
              <p:nvPr/>
            </p:nvSpPr>
            <p:spPr bwMode="auto">
              <a:xfrm>
                <a:off x="969" y="1438"/>
                <a:ext cx="58" cy="55"/>
              </a:xfrm>
              <a:custGeom>
                <a:avLst/>
                <a:gdLst>
                  <a:gd name="T0" fmla="*/ 0 w 164"/>
                  <a:gd name="T1" fmla="*/ 0 h 163"/>
                  <a:gd name="T2" fmla="*/ 0 w 164"/>
                  <a:gd name="T3" fmla="*/ 0 h 163"/>
                  <a:gd name="T4" fmla="*/ 0 w 164"/>
                  <a:gd name="T5" fmla="*/ 0 h 163"/>
                  <a:gd name="T6" fmla="*/ 0 w 164"/>
                  <a:gd name="T7" fmla="*/ 0 h 163"/>
                  <a:gd name="T8" fmla="*/ 0 w 164"/>
                  <a:gd name="T9" fmla="*/ 0 h 163"/>
                  <a:gd name="T10" fmla="*/ 0 w 164"/>
                  <a:gd name="T11" fmla="*/ 0 h 163"/>
                  <a:gd name="T12" fmla="*/ 0 w 164"/>
                  <a:gd name="T13" fmla="*/ 0 h 1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4" h="163">
                    <a:moveTo>
                      <a:pt x="164" y="82"/>
                    </a:moveTo>
                    <a:lnTo>
                      <a:pt x="164" y="82"/>
                    </a:lnTo>
                    <a:cubicBezTo>
                      <a:pt x="164" y="127"/>
                      <a:pt x="127" y="163"/>
                      <a:pt x="82" y="163"/>
                    </a:cubicBezTo>
                    <a:cubicBezTo>
                      <a:pt x="36" y="163"/>
                      <a:pt x="0" y="127"/>
                      <a:pt x="0" y="82"/>
                    </a:cubicBezTo>
                    <a:cubicBezTo>
                      <a:pt x="0" y="36"/>
                      <a:pt x="36" y="0"/>
                      <a:pt x="82" y="0"/>
                    </a:cubicBezTo>
                    <a:cubicBezTo>
                      <a:pt x="127" y="0"/>
                      <a:pt x="164" y="36"/>
                      <a:pt x="164" y="82"/>
                    </a:cubicBezTo>
                    <a:close/>
                  </a:path>
                </a:pathLst>
              </a:custGeom>
              <a:solidFill>
                <a:srgbClr val="7DCB29"/>
              </a:solidFill>
              <a:ln w="0">
                <a:solidFill>
                  <a:srgbClr val="000000"/>
                </a:solidFill>
                <a:prstDash val="solid"/>
                <a:round/>
                <a:headEnd/>
                <a:tailEnd/>
              </a:ln>
            </p:spPr>
            <p:txBody>
              <a:bodyPr/>
              <a:lstStyle/>
              <a:p>
                <a:endParaRPr lang="en-US">
                  <a:solidFill>
                    <a:srgbClr val="FFFFFF"/>
                  </a:solidFill>
                </a:endParaRPr>
              </a:p>
            </p:txBody>
          </p:sp>
          <p:sp>
            <p:nvSpPr>
              <p:cNvPr id="79661" name="Freeform 555"/>
              <p:cNvSpPr>
                <a:spLocks/>
              </p:cNvSpPr>
              <p:nvPr/>
            </p:nvSpPr>
            <p:spPr bwMode="auto">
              <a:xfrm>
                <a:off x="969" y="1438"/>
                <a:ext cx="58" cy="55"/>
              </a:xfrm>
              <a:custGeom>
                <a:avLst/>
                <a:gdLst>
                  <a:gd name="T0" fmla="*/ 0 w 164"/>
                  <a:gd name="T1" fmla="*/ 0 h 163"/>
                  <a:gd name="T2" fmla="*/ 0 w 164"/>
                  <a:gd name="T3" fmla="*/ 0 h 163"/>
                  <a:gd name="T4" fmla="*/ 0 w 164"/>
                  <a:gd name="T5" fmla="*/ 0 h 163"/>
                  <a:gd name="T6" fmla="*/ 0 w 164"/>
                  <a:gd name="T7" fmla="*/ 0 h 163"/>
                  <a:gd name="T8" fmla="*/ 0 w 164"/>
                  <a:gd name="T9" fmla="*/ 0 h 163"/>
                  <a:gd name="T10" fmla="*/ 0 w 164"/>
                  <a:gd name="T11" fmla="*/ 0 h 163"/>
                  <a:gd name="T12" fmla="*/ 0 w 164"/>
                  <a:gd name="T13" fmla="*/ 0 h 1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4" h="163">
                    <a:moveTo>
                      <a:pt x="164" y="82"/>
                    </a:moveTo>
                    <a:lnTo>
                      <a:pt x="164" y="82"/>
                    </a:lnTo>
                    <a:cubicBezTo>
                      <a:pt x="164" y="127"/>
                      <a:pt x="127" y="163"/>
                      <a:pt x="82" y="163"/>
                    </a:cubicBezTo>
                    <a:cubicBezTo>
                      <a:pt x="36" y="163"/>
                      <a:pt x="0" y="127"/>
                      <a:pt x="0" y="82"/>
                    </a:cubicBezTo>
                    <a:cubicBezTo>
                      <a:pt x="0" y="36"/>
                      <a:pt x="36" y="0"/>
                      <a:pt x="82" y="0"/>
                    </a:cubicBezTo>
                    <a:cubicBezTo>
                      <a:pt x="127" y="0"/>
                      <a:pt x="164" y="36"/>
                      <a:pt x="164" y="8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62" name="Freeform 556"/>
              <p:cNvSpPr>
                <a:spLocks/>
              </p:cNvSpPr>
              <p:nvPr/>
            </p:nvSpPr>
            <p:spPr bwMode="auto">
              <a:xfrm>
                <a:off x="388" y="26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DDC07"/>
              </a:solidFill>
              <a:ln w="0">
                <a:solidFill>
                  <a:srgbClr val="000000"/>
                </a:solidFill>
                <a:prstDash val="solid"/>
                <a:round/>
                <a:headEnd/>
                <a:tailEnd/>
              </a:ln>
            </p:spPr>
            <p:txBody>
              <a:bodyPr/>
              <a:lstStyle/>
              <a:p>
                <a:endParaRPr lang="en-US">
                  <a:solidFill>
                    <a:srgbClr val="FFFFFF"/>
                  </a:solidFill>
                </a:endParaRPr>
              </a:p>
            </p:txBody>
          </p:sp>
          <p:sp>
            <p:nvSpPr>
              <p:cNvPr id="79663" name="Freeform 557"/>
              <p:cNvSpPr>
                <a:spLocks/>
              </p:cNvSpPr>
              <p:nvPr/>
            </p:nvSpPr>
            <p:spPr bwMode="auto">
              <a:xfrm>
                <a:off x="388" y="26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64" name="Freeform 558"/>
              <p:cNvSpPr>
                <a:spLocks/>
              </p:cNvSpPr>
              <p:nvPr/>
            </p:nvSpPr>
            <p:spPr bwMode="auto">
              <a:xfrm>
                <a:off x="1355" y="252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CBE310"/>
              </a:solidFill>
              <a:ln w="0">
                <a:solidFill>
                  <a:srgbClr val="000000"/>
                </a:solidFill>
                <a:prstDash val="solid"/>
                <a:round/>
                <a:headEnd/>
                <a:tailEnd/>
              </a:ln>
            </p:spPr>
            <p:txBody>
              <a:bodyPr/>
              <a:lstStyle/>
              <a:p>
                <a:endParaRPr lang="en-US">
                  <a:solidFill>
                    <a:srgbClr val="FFFFFF"/>
                  </a:solidFill>
                </a:endParaRPr>
              </a:p>
            </p:txBody>
          </p:sp>
          <p:sp>
            <p:nvSpPr>
              <p:cNvPr id="79665" name="Freeform 559"/>
              <p:cNvSpPr>
                <a:spLocks/>
              </p:cNvSpPr>
              <p:nvPr/>
            </p:nvSpPr>
            <p:spPr bwMode="auto">
              <a:xfrm>
                <a:off x="1355" y="252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66" name="Freeform 560"/>
              <p:cNvSpPr>
                <a:spLocks/>
              </p:cNvSpPr>
              <p:nvPr/>
            </p:nvSpPr>
            <p:spPr bwMode="auto">
              <a:xfrm>
                <a:off x="1893" y="237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BADD16"/>
              </a:solidFill>
              <a:ln w="0">
                <a:solidFill>
                  <a:srgbClr val="000000"/>
                </a:solidFill>
                <a:prstDash val="solid"/>
                <a:round/>
                <a:headEnd/>
                <a:tailEnd/>
              </a:ln>
            </p:spPr>
            <p:txBody>
              <a:bodyPr/>
              <a:lstStyle/>
              <a:p>
                <a:endParaRPr lang="en-US">
                  <a:solidFill>
                    <a:srgbClr val="FFFFFF"/>
                  </a:solidFill>
                </a:endParaRPr>
              </a:p>
            </p:txBody>
          </p:sp>
          <p:sp>
            <p:nvSpPr>
              <p:cNvPr id="79667" name="Freeform 561"/>
              <p:cNvSpPr>
                <a:spLocks/>
              </p:cNvSpPr>
              <p:nvPr/>
            </p:nvSpPr>
            <p:spPr bwMode="auto">
              <a:xfrm>
                <a:off x="1893" y="237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68" name="Freeform 562"/>
              <p:cNvSpPr>
                <a:spLocks/>
              </p:cNvSpPr>
              <p:nvPr/>
            </p:nvSpPr>
            <p:spPr bwMode="auto">
              <a:xfrm>
                <a:off x="526" y="2717"/>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BC30F"/>
              </a:solidFill>
              <a:ln w="0">
                <a:solidFill>
                  <a:srgbClr val="000000"/>
                </a:solidFill>
                <a:prstDash val="solid"/>
                <a:round/>
                <a:headEnd/>
                <a:tailEnd/>
              </a:ln>
            </p:spPr>
            <p:txBody>
              <a:bodyPr/>
              <a:lstStyle/>
              <a:p>
                <a:endParaRPr lang="en-US">
                  <a:solidFill>
                    <a:srgbClr val="FFFFFF"/>
                  </a:solidFill>
                </a:endParaRPr>
              </a:p>
            </p:txBody>
          </p:sp>
          <p:sp>
            <p:nvSpPr>
              <p:cNvPr id="79669" name="Freeform 563"/>
              <p:cNvSpPr>
                <a:spLocks/>
              </p:cNvSpPr>
              <p:nvPr/>
            </p:nvSpPr>
            <p:spPr bwMode="auto">
              <a:xfrm>
                <a:off x="526" y="2717"/>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70" name="Freeform 564"/>
              <p:cNvSpPr>
                <a:spLocks/>
              </p:cNvSpPr>
              <p:nvPr/>
            </p:nvSpPr>
            <p:spPr bwMode="auto">
              <a:xfrm>
                <a:off x="923" y="142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8ACF25"/>
              </a:solidFill>
              <a:ln w="0">
                <a:solidFill>
                  <a:srgbClr val="000000"/>
                </a:solidFill>
                <a:prstDash val="solid"/>
                <a:round/>
                <a:headEnd/>
                <a:tailEnd/>
              </a:ln>
            </p:spPr>
            <p:txBody>
              <a:bodyPr/>
              <a:lstStyle/>
              <a:p>
                <a:endParaRPr lang="en-US">
                  <a:solidFill>
                    <a:srgbClr val="FFFFFF"/>
                  </a:solidFill>
                </a:endParaRPr>
              </a:p>
            </p:txBody>
          </p:sp>
          <p:sp>
            <p:nvSpPr>
              <p:cNvPr id="79671" name="Freeform 565"/>
              <p:cNvSpPr>
                <a:spLocks/>
              </p:cNvSpPr>
              <p:nvPr/>
            </p:nvSpPr>
            <p:spPr bwMode="auto">
              <a:xfrm>
                <a:off x="923" y="142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72" name="Freeform 566"/>
              <p:cNvSpPr>
                <a:spLocks/>
              </p:cNvSpPr>
              <p:nvPr/>
            </p:nvSpPr>
            <p:spPr bwMode="auto">
              <a:xfrm>
                <a:off x="2471" y="358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673" name="Freeform 567"/>
              <p:cNvSpPr>
                <a:spLocks/>
              </p:cNvSpPr>
              <p:nvPr/>
            </p:nvSpPr>
            <p:spPr bwMode="auto">
              <a:xfrm>
                <a:off x="2471" y="358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74" name="Freeform 568"/>
              <p:cNvSpPr>
                <a:spLocks/>
              </p:cNvSpPr>
              <p:nvPr/>
            </p:nvSpPr>
            <p:spPr bwMode="auto">
              <a:xfrm>
                <a:off x="1600" y="2598"/>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675" name="Freeform 569"/>
              <p:cNvSpPr>
                <a:spLocks/>
              </p:cNvSpPr>
              <p:nvPr/>
            </p:nvSpPr>
            <p:spPr bwMode="auto">
              <a:xfrm>
                <a:off x="1600" y="2598"/>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76" name="Freeform 570"/>
              <p:cNvSpPr>
                <a:spLocks/>
              </p:cNvSpPr>
              <p:nvPr/>
            </p:nvSpPr>
            <p:spPr bwMode="auto">
              <a:xfrm>
                <a:off x="1546" y="17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58C035"/>
              </a:solidFill>
              <a:ln w="0">
                <a:solidFill>
                  <a:srgbClr val="000000"/>
                </a:solidFill>
                <a:prstDash val="solid"/>
                <a:round/>
                <a:headEnd/>
                <a:tailEnd/>
              </a:ln>
            </p:spPr>
            <p:txBody>
              <a:bodyPr/>
              <a:lstStyle/>
              <a:p>
                <a:endParaRPr lang="en-US">
                  <a:solidFill>
                    <a:srgbClr val="FFFFFF"/>
                  </a:solidFill>
                </a:endParaRPr>
              </a:p>
            </p:txBody>
          </p:sp>
          <p:sp>
            <p:nvSpPr>
              <p:cNvPr id="79677" name="Freeform 571"/>
              <p:cNvSpPr>
                <a:spLocks/>
              </p:cNvSpPr>
              <p:nvPr/>
            </p:nvSpPr>
            <p:spPr bwMode="auto">
              <a:xfrm>
                <a:off x="1546" y="17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78" name="Freeform 572"/>
              <p:cNvSpPr>
                <a:spLocks/>
              </p:cNvSpPr>
              <p:nvPr/>
            </p:nvSpPr>
            <p:spPr bwMode="auto">
              <a:xfrm>
                <a:off x="879" y="1908"/>
                <a:ext cx="24" cy="22"/>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3" y="67"/>
                      <a:pt x="34" y="67"/>
                    </a:cubicBezTo>
                    <a:cubicBezTo>
                      <a:pt x="16" y="67"/>
                      <a:pt x="0" y="52"/>
                      <a:pt x="0" y="34"/>
                    </a:cubicBezTo>
                    <a:cubicBezTo>
                      <a:pt x="0" y="15"/>
                      <a:pt x="16" y="0"/>
                      <a:pt x="34" y="0"/>
                    </a:cubicBezTo>
                    <a:cubicBezTo>
                      <a:pt x="53" y="0"/>
                      <a:pt x="68" y="15"/>
                      <a:pt x="68" y="34"/>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79679" name="Freeform 573"/>
              <p:cNvSpPr>
                <a:spLocks/>
              </p:cNvSpPr>
              <p:nvPr/>
            </p:nvSpPr>
            <p:spPr bwMode="auto">
              <a:xfrm>
                <a:off x="879" y="1908"/>
                <a:ext cx="24" cy="22"/>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3" y="67"/>
                      <a:pt x="34" y="67"/>
                    </a:cubicBezTo>
                    <a:cubicBezTo>
                      <a:pt x="16" y="67"/>
                      <a:pt x="0" y="52"/>
                      <a:pt x="0" y="34"/>
                    </a:cubicBezTo>
                    <a:cubicBezTo>
                      <a:pt x="0" y="15"/>
                      <a:pt x="16" y="0"/>
                      <a:pt x="34" y="0"/>
                    </a:cubicBezTo>
                    <a:cubicBezTo>
                      <a:pt x="53" y="0"/>
                      <a:pt x="68" y="15"/>
                      <a:pt x="68"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80" name="Freeform 574"/>
              <p:cNvSpPr>
                <a:spLocks/>
              </p:cNvSpPr>
              <p:nvPr/>
            </p:nvSpPr>
            <p:spPr bwMode="auto">
              <a:xfrm>
                <a:off x="367" y="28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9CF26"/>
              </a:solidFill>
              <a:ln w="0">
                <a:solidFill>
                  <a:srgbClr val="000000"/>
                </a:solidFill>
                <a:prstDash val="solid"/>
                <a:round/>
                <a:headEnd/>
                <a:tailEnd/>
              </a:ln>
            </p:spPr>
            <p:txBody>
              <a:bodyPr/>
              <a:lstStyle/>
              <a:p>
                <a:endParaRPr lang="en-US">
                  <a:solidFill>
                    <a:srgbClr val="FFFFFF"/>
                  </a:solidFill>
                </a:endParaRPr>
              </a:p>
            </p:txBody>
          </p:sp>
          <p:sp>
            <p:nvSpPr>
              <p:cNvPr id="79681" name="Freeform 575"/>
              <p:cNvSpPr>
                <a:spLocks/>
              </p:cNvSpPr>
              <p:nvPr/>
            </p:nvSpPr>
            <p:spPr bwMode="auto">
              <a:xfrm>
                <a:off x="367" y="28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82" name="Freeform 576"/>
              <p:cNvSpPr>
                <a:spLocks/>
              </p:cNvSpPr>
              <p:nvPr/>
            </p:nvSpPr>
            <p:spPr bwMode="auto">
              <a:xfrm>
                <a:off x="406" y="265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25B145"/>
              </a:solidFill>
              <a:ln w="0">
                <a:solidFill>
                  <a:srgbClr val="000000"/>
                </a:solidFill>
                <a:prstDash val="solid"/>
                <a:round/>
                <a:headEnd/>
                <a:tailEnd/>
              </a:ln>
            </p:spPr>
            <p:txBody>
              <a:bodyPr/>
              <a:lstStyle/>
              <a:p>
                <a:endParaRPr lang="en-US">
                  <a:solidFill>
                    <a:srgbClr val="FFFFFF"/>
                  </a:solidFill>
                </a:endParaRPr>
              </a:p>
            </p:txBody>
          </p:sp>
          <p:sp>
            <p:nvSpPr>
              <p:cNvPr id="79683" name="Freeform 577"/>
              <p:cNvSpPr>
                <a:spLocks/>
              </p:cNvSpPr>
              <p:nvPr/>
            </p:nvSpPr>
            <p:spPr bwMode="auto">
              <a:xfrm>
                <a:off x="406" y="265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84" name="Freeform 578"/>
              <p:cNvSpPr>
                <a:spLocks/>
              </p:cNvSpPr>
              <p:nvPr/>
            </p:nvSpPr>
            <p:spPr bwMode="auto">
              <a:xfrm>
                <a:off x="1596" y="21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C4E013"/>
              </a:solidFill>
              <a:ln w="0">
                <a:solidFill>
                  <a:srgbClr val="000000"/>
                </a:solidFill>
                <a:prstDash val="solid"/>
                <a:round/>
                <a:headEnd/>
                <a:tailEnd/>
              </a:ln>
            </p:spPr>
            <p:txBody>
              <a:bodyPr/>
              <a:lstStyle/>
              <a:p>
                <a:endParaRPr lang="en-US">
                  <a:solidFill>
                    <a:srgbClr val="FFFFFF"/>
                  </a:solidFill>
                </a:endParaRPr>
              </a:p>
            </p:txBody>
          </p:sp>
          <p:sp>
            <p:nvSpPr>
              <p:cNvPr id="79685" name="Freeform 579"/>
              <p:cNvSpPr>
                <a:spLocks/>
              </p:cNvSpPr>
              <p:nvPr/>
            </p:nvSpPr>
            <p:spPr bwMode="auto">
              <a:xfrm>
                <a:off x="1596" y="21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86" name="Freeform 580"/>
              <p:cNvSpPr>
                <a:spLocks/>
              </p:cNvSpPr>
              <p:nvPr/>
            </p:nvSpPr>
            <p:spPr bwMode="auto">
              <a:xfrm>
                <a:off x="2365"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B9DD16"/>
              </a:solidFill>
              <a:ln w="0">
                <a:solidFill>
                  <a:srgbClr val="000000"/>
                </a:solidFill>
                <a:prstDash val="solid"/>
                <a:round/>
                <a:headEnd/>
                <a:tailEnd/>
              </a:ln>
            </p:spPr>
            <p:txBody>
              <a:bodyPr/>
              <a:lstStyle/>
              <a:p>
                <a:endParaRPr lang="en-US">
                  <a:solidFill>
                    <a:srgbClr val="FFFFFF"/>
                  </a:solidFill>
                </a:endParaRPr>
              </a:p>
            </p:txBody>
          </p:sp>
          <p:sp>
            <p:nvSpPr>
              <p:cNvPr id="79687" name="Freeform 581"/>
              <p:cNvSpPr>
                <a:spLocks/>
              </p:cNvSpPr>
              <p:nvPr/>
            </p:nvSpPr>
            <p:spPr bwMode="auto">
              <a:xfrm>
                <a:off x="2365"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88" name="Freeform 582"/>
              <p:cNvSpPr>
                <a:spLocks/>
              </p:cNvSpPr>
              <p:nvPr/>
            </p:nvSpPr>
            <p:spPr bwMode="auto">
              <a:xfrm>
                <a:off x="1008" y="1360"/>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D5E60D"/>
              </a:solidFill>
              <a:ln w="0">
                <a:solidFill>
                  <a:srgbClr val="000000"/>
                </a:solidFill>
                <a:prstDash val="solid"/>
                <a:round/>
                <a:headEnd/>
                <a:tailEnd/>
              </a:ln>
            </p:spPr>
            <p:txBody>
              <a:bodyPr/>
              <a:lstStyle/>
              <a:p>
                <a:endParaRPr lang="en-US">
                  <a:solidFill>
                    <a:srgbClr val="FFFFFF"/>
                  </a:solidFill>
                </a:endParaRPr>
              </a:p>
            </p:txBody>
          </p:sp>
          <p:sp>
            <p:nvSpPr>
              <p:cNvPr id="79689" name="Freeform 583"/>
              <p:cNvSpPr>
                <a:spLocks/>
              </p:cNvSpPr>
              <p:nvPr/>
            </p:nvSpPr>
            <p:spPr bwMode="auto">
              <a:xfrm>
                <a:off x="1008" y="1360"/>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90" name="Freeform 584"/>
              <p:cNvSpPr>
                <a:spLocks/>
              </p:cNvSpPr>
              <p:nvPr/>
            </p:nvSpPr>
            <p:spPr bwMode="auto">
              <a:xfrm>
                <a:off x="1701" y="2757"/>
                <a:ext cx="38" cy="36"/>
              </a:xfrm>
              <a:custGeom>
                <a:avLst/>
                <a:gdLst>
                  <a:gd name="T0" fmla="*/ 0 w 108"/>
                  <a:gd name="T1" fmla="*/ 0 h 107"/>
                  <a:gd name="T2" fmla="*/ 0 w 108"/>
                  <a:gd name="T3" fmla="*/ 0 h 107"/>
                  <a:gd name="T4" fmla="*/ 0 w 108"/>
                  <a:gd name="T5" fmla="*/ 0 h 107"/>
                  <a:gd name="T6" fmla="*/ 0 w 108"/>
                  <a:gd name="T7" fmla="*/ 0 h 107"/>
                  <a:gd name="T8" fmla="*/ 0 w 108"/>
                  <a:gd name="T9" fmla="*/ 0 h 107"/>
                  <a:gd name="T10" fmla="*/ 0 w 108"/>
                  <a:gd name="T11" fmla="*/ 0 h 107"/>
                  <a:gd name="T12" fmla="*/ 0 w 108"/>
                  <a:gd name="T13" fmla="*/ 0 h 10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8" h="107">
                    <a:moveTo>
                      <a:pt x="108" y="54"/>
                    </a:moveTo>
                    <a:lnTo>
                      <a:pt x="108" y="54"/>
                    </a:lnTo>
                    <a:cubicBezTo>
                      <a:pt x="108" y="83"/>
                      <a:pt x="84" y="107"/>
                      <a:pt x="54" y="107"/>
                    </a:cubicBezTo>
                    <a:cubicBezTo>
                      <a:pt x="25" y="107"/>
                      <a:pt x="0" y="83"/>
                      <a:pt x="0" y="54"/>
                    </a:cubicBezTo>
                    <a:cubicBezTo>
                      <a:pt x="0" y="24"/>
                      <a:pt x="25" y="0"/>
                      <a:pt x="54" y="0"/>
                    </a:cubicBezTo>
                    <a:cubicBezTo>
                      <a:pt x="84" y="0"/>
                      <a:pt x="108" y="24"/>
                      <a:pt x="108" y="54"/>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79691" name="Freeform 585"/>
              <p:cNvSpPr>
                <a:spLocks/>
              </p:cNvSpPr>
              <p:nvPr/>
            </p:nvSpPr>
            <p:spPr bwMode="auto">
              <a:xfrm>
                <a:off x="1701" y="2757"/>
                <a:ext cx="38" cy="36"/>
              </a:xfrm>
              <a:custGeom>
                <a:avLst/>
                <a:gdLst>
                  <a:gd name="T0" fmla="*/ 0 w 108"/>
                  <a:gd name="T1" fmla="*/ 0 h 107"/>
                  <a:gd name="T2" fmla="*/ 0 w 108"/>
                  <a:gd name="T3" fmla="*/ 0 h 107"/>
                  <a:gd name="T4" fmla="*/ 0 w 108"/>
                  <a:gd name="T5" fmla="*/ 0 h 107"/>
                  <a:gd name="T6" fmla="*/ 0 w 108"/>
                  <a:gd name="T7" fmla="*/ 0 h 107"/>
                  <a:gd name="T8" fmla="*/ 0 w 108"/>
                  <a:gd name="T9" fmla="*/ 0 h 107"/>
                  <a:gd name="T10" fmla="*/ 0 w 108"/>
                  <a:gd name="T11" fmla="*/ 0 h 107"/>
                  <a:gd name="T12" fmla="*/ 0 w 108"/>
                  <a:gd name="T13" fmla="*/ 0 h 10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8" h="107">
                    <a:moveTo>
                      <a:pt x="108" y="54"/>
                    </a:moveTo>
                    <a:lnTo>
                      <a:pt x="108" y="54"/>
                    </a:lnTo>
                    <a:cubicBezTo>
                      <a:pt x="108" y="83"/>
                      <a:pt x="84" y="107"/>
                      <a:pt x="54" y="107"/>
                    </a:cubicBezTo>
                    <a:cubicBezTo>
                      <a:pt x="25" y="107"/>
                      <a:pt x="0" y="83"/>
                      <a:pt x="0" y="54"/>
                    </a:cubicBezTo>
                    <a:cubicBezTo>
                      <a:pt x="0" y="24"/>
                      <a:pt x="25" y="0"/>
                      <a:pt x="54" y="0"/>
                    </a:cubicBezTo>
                    <a:cubicBezTo>
                      <a:pt x="84" y="0"/>
                      <a:pt x="108" y="24"/>
                      <a:pt x="108" y="5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92" name="Freeform 586"/>
              <p:cNvSpPr>
                <a:spLocks/>
              </p:cNvSpPr>
              <p:nvPr/>
            </p:nvSpPr>
            <p:spPr bwMode="auto">
              <a:xfrm>
                <a:off x="1061" y="1646"/>
                <a:ext cx="22"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49" y="63"/>
                      <a:pt x="32" y="63"/>
                    </a:cubicBezTo>
                    <a:cubicBezTo>
                      <a:pt x="14" y="63"/>
                      <a:pt x="0" y="49"/>
                      <a:pt x="0" y="32"/>
                    </a:cubicBezTo>
                    <a:cubicBezTo>
                      <a:pt x="0" y="14"/>
                      <a:pt x="14" y="0"/>
                      <a:pt x="32" y="0"/>
                    </a:cubicBezTo>
                    <a:cubicBezTo>
                      <a:pt x="49" y="0"/>
                      <a:pt x="64" y="14"/>
                      <a:pt x="64" y="32"/>
                    </a:cubicBezTo>
                    <a:close/>
                  </a:path>
                </a:pathLst>
              </a:custGeom>
              <a:solidFill>
                <a:srgbClr val="77CA2B"/>
              </a:solidFill>
              <a:ln w="0">
                <a:solidFill>
                  <a:srgbClr val="000000"/>
                </a:solidFill>
                <a:prstDash val="solid"/>
                <a:round/>
                <a:headEnd/>
                <a:tailEnd/>
              </a:ln>
            </p:spPr>
            <p:txBody>
              <a:bodyPr/>
              <a:lstStyle/>
              <a:p>
                <a:endParaRPr lang="en-US">
                  <a:solidFill>
                    <a:srgbClr val="FFFFFF"/>
                  </a:solidFill>
                </a:endParaRPr>
              </a:p>
            </p:txBody>
          </p:sp>
          <p:sp>
            <p:nvSpPr>
              <p:cNvPr id="79693" name="Freeform 587"/>
              <p:cNvSpPr>
                <a:spLocks/>
              </p:cNvSpPr>
              <p:nvPr/>
            </p:nvSpPr>
            <p:spPr bwMode="auto">
              <a:xfrm>
                <a:off x="1061" y="1646"/>
                <a:ext cx="22"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49" y="63"/>
                      <a:pt x="32" y="63"/>
                    </a:cubicBezTo>
                    <a:cubicBezTo>
                      <a:pt x="14" y="63"/>
                      <a:pt x="0" y="49"/>
                      <a:pt x="0" y="32"/>
                    </a:cubicBezTo>
                    <a:cubicBezTo>
                      <a:pt x="0" y="14"/>
                      <a:pt x="14" y="0"/>
                      <a:pt x="32" y="0"/>
                    </a:cubicBezTo>
                    <a:cubicBezTo>
                      <a:pt x="49" y="0"/>
                      <a:pt x="64" y="14"/>
                      <a:pt x="64"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94" name="Freeform 588"/>
              <p:cNvSpPr>
                <a:spLocks/>
              </p:cNvSpPr>
              <p:nvPr/>
            </p:nvSpPr>
            <p:spPr bwMode="auto">
              <a:xfrm>
                <a:off x="1798" y="22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1DAF48"/>
              </a:solidFill>
              <a:ln w="0">
                <a:solidFill>
                  <a:srgbClr val="000000"/>
                </a:solidFill>
                <a:prstDash val="solid"/>
                <a:round/>
                <a:headEnd/>
                <a:tailEnd/>
              </a:ln>
            </p:spPr>
            <p:txBody>
              <a:bodyPr/>
              <a:lstStyle/>
              <a:p>
                <a:endParaRPr lang="en-US">
                  <a:solidFill>
                    <a:srgbClr val="FFFFFF"/>
                  </a:solidFill>
                </a:endParaRPr>
              </a:p>
            </p:txBody>
          </p:sp>
          <p:sp>
            <p:nvSpPr>
              <p:cNvPr id="79695" name="Freeform 589"/>
              <p:cNvSpPr>
                <a:spLocks/>
              </p:cNvSpPr>
              <p:nvPr/>
            </p:nvSpPr>
            <p:spPr bwMode="auto">
              <a:xfrm>
                <a:off x="1798" y="22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96" name="Freeform 590"/>
              <p:cNvSpPr>
                <a:spLocks/>
              </p:cNvSpPr>
              <p:nvPr/>
            </p:nvSpPr>
            <p:spPr bwMode="auto">
              <a:xfrm>
                <a:off x="1405" y="19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0A8D5F"/>
              </a:solidFill>
              <a:ln w="0">
                <a:solidFill>
                  <a:srgbClr val="000000"/>
                </a:solidFill>
                <a:prstDash val="solid"/>
                <a:round/>
                <a:headEnd/>
                <a:tailEnd/>
              </a:ln>
            </p:spPr>
            <p:txBody>
              <a:bodyPr/>
              <a:lstStyle/>
              <a:p>
                <a:endParaRPr lang="en-US">
                  <a:solidFill>
                    <a:srgbClr val="FFFFFF"/>
                  </a:solidFill>
                </a:endParaRPr>
              </a:p>
            </p:txBody>
          </p:sp>
          <p:sp>
            <p:nvSpPr>
              <p:cNvPr id="79697" name="Freeform 591"/>
              <p:cNvSpPr>
                <a:spLocks/>
              </p:cNvSpPr>
              <p:nvPr/>
            </p:nvSpPr>
            <p:spPr bwMode="auto">
              <a:xfrm>
                <a:off x="1405" y="19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698" name="Freeform 592"/>
              <p:cNvSpPr>
                <a:spLocks/>
              </p:cNvSpPr>
              <p:nvPr/>
            </p:nvSpPr>
            <p:spPr bwMode="auto">
              <a:xfrm>
                <a:off x="1918" y="23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BC60E"/>
              </a:solidFill>
              <a:ln w="0">
                <a:solidFill>
                  <a:srgbClr val="000000"/>
                </a:solidFill>
                <a:prstDash val="solid"/>
                <a:round/>
                <a:headEnd/>
                <a:tailEnd/>
              </a:ln>
            </p:spPr>
            <p:txBody>
              <a:bodyPr/>
              <a:lstStyle/>
              <a:p>
                <a:endParaRPr lang="en-US">
                  <a:solidFill>
                    <a:srgbClr val="FFFFFF"/>
                  </a:solidFill>
                </a:endParaRPr>
              </a:p>
            </p:txBody>
          </p:sp>
          <p:sp>
            <p:nvSpPr>
              <p:cNvPr id="79699" name="Freeform 593"/>
              <p:cNvSpPr>
                <a:spLocks/>
              </p:cNvSpPr>
              <p:nvPr/>
            </p:nvSpPr>
            <p:spPr bwMode="auto">
              <a:xfrm>
                <a:off x="1918" y="23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00" name="Freeform 594"/>
              <p:cNvSpPr>
                <a:spLocks/>
              </p:cNvSpPr>
              <p:nvPr/>
            </p:nvSpPr>
            <p:spPr bwMode="auto">
              <a:xfrm>
                <a:off x="1635" y="3075"/>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86CE26"/>
              </a:solidFill>
              <a:ln w="0">
                <a:solidFill>
                  <a:srgbClr val="000000"/>
                </a:solidFill>
                <a:prstDash val="solid"/>
                <a:round/>
                <a:headEnd/>
                <a:tailEnd/>
              </a:ln>
            </p:spPr>
            <p:txBody>
              <a:bodyPr/>
              <a:lstStyle/>
              <a:p>
                <a:endParaRPr lang="en-US">
                  <a:solidFill>
                    <a:srgbClr val="FFFFFF"/>
                  </a:solidFill>
                </a:endParaRPr>
              </a:p>
            </p:txBody>
          </p:sp>
          <p:sp>
            <p:nvSpPr>
              <p:cNvPr id="79701" name="Freeform 595"/>
              <p:cNvSpPr>
                <a:spLocks/>
              </p:cNvSpPr>
              <p:nvPr/>
            </p:nvSpPr>
            <p:spPr bwMode="auto">
              <a:xfrm>
                <a:off x="1635" y="3075"/>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02" name="Freeform 596"/>
              <p:cNvSpPr>
                <a:spLocks/>
              </p:cNvSpPr>
              <p:nvPr/>
            </p:nvSpPr>
            <p:spPr bwMode="auto">
              <a:xfrm>
                <a:off x="2308" y="326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79703" name="Freeform 597"/>
              <p:cNvSpPr>
                <a:spLocks/>
              </p:cNvSpPr>
              <p:nvPr/>
            </p:nvSpPr>
            <p:spPr bwMode="auto">
              <a:xfrm>
                <a:off x="2308" y="326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04" name="Freeform 598"/>
              <p:cNvSpPr>
                <a:spLocks/>
              </p:cNvSpPr>
              <p:nvPr/>
            </p:nvSpPr>
            <p:spPr bwMode="auto">
              <a:xfrm>
                <a:off x="1844" y="24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7ACA2A"/>
              </a:solidFill>
              <a:ln w="0">
                <a:solidFill>
                  <a:srgbClr val="000000"/>
                </a:solidFill>
                <a:prstDash val="solid"/>
                <a:round/>
                <a:headEnd/>
                <a:tailEnd/>
              </a:ln>
            </p:spPr>
            <p:txBody>
              <a:bodyPr/>
              <a:lstStyle/>
              <a:p>
                <a:endParaRPr lang="en-US">
                  <a:solidFill>
                    <a:srgbClr val="FFFFFF"/>
                  </a:solidFill>
                </a:endParaRPr>
              </a:p>
            </p:txBody>
          </p:sp>
          <p:sp>
            <p:nvSpPr>
              <p:cNvPr id="79705" name="Freeform 599"/>
              <p:cNvSpPr>
                <a:spLocks/>
              </p:cNvSpPr>
              <p:nvPr/>
            </p:nvSpPr>
            <p:spPr bwMode="auto">
              <a:xfrm>
                <a:off x="1844" y="24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06" name="Freeform 600"/>
              <p:cNvSpPr>
                <a:spLocks/>
              </p:cNvSpPr>
              <p:nvPr/>
            </p:nvSpPr>
            <p:spPr bwMode="auto">
              <a:xfrm>
                <a:off x="2273" y="369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A6D71C"/>
              </a:solidFill>
              <a:ln w="0">
                <a:solidFill>
                  <a:srgbClr val="000000"/>
                </a:solidFill>
                <a:prstDash val="solid"/>
                <a:round/>
                <a:headEnd/>
                <a:tailEnd/>
              </a:ln>
            </p:spPr>
            <p:txBody>
              <a:bodyPr/>
              <a:lstStyle/>
              <a:p>
                <a:endParaRPr lang="en-US">
                  <a:solidFill>
                    <a:srgbClr val="FFFFFF"/>
                  </a:solidFill>
                </a:endParaRPr>
              </a:p>
            </p:txBody>
          </p:sp>
          <p:sp>
            <p:nvSpPr>
              <p:cNvPr id="79707" name="Freeform 601"/>
              <p:cNvSpPr>
                <a:spLocks/>
              </p:cNvSpPr>
              <p:nvPr/>
            </p:nvSpPr>
            <p:spPr bwMode="auto">
              <a:xfrm>
                <a:off x="2273" y="369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08" name="Freeform 602"/>
              <p:cNvSpPr>
                <a:spLocks/>
              </p:cNvSpPr>
              <p:nvPr/>
            </p:nvSpPr>
            <p:spPr bwMode="auto">
              <a:xfrm>
                <a:off x="548" y="289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CCA0D"/>
              </a:solidFill>
              <a:ln w="0">
                <a:solidFill>
                  <a:srgbClr val="000000"/>
                </a:solidFill>
                <a:prstDash val="solid"/>
                <a:round/>
                <a:headEnd/>
                <a:tailEnd/>
              </a:ln>
            </p:spPr>
            <p:txBody>
              <a:bodyPr/>
              <a:lstStyle/>
              <a:p>
                <a:endParaRPr lang="en-US">
                  <a:solidFill>
                    <a:srgbClr val="FFFFFF"/>
                  </a:solidFill>
                </a:endParaRPr>
              </a:p>
            </p:txBody>
          </p:sp>
          <p:sp>
            <p:nvSpPr>
              <p:cNvPr id="79709" name="Freeform 603"/>
              <p:cNvSpPr>
                <a:spLocks/>
              </p:cNvSpPr>
              <p:nvPr/>
            </p:nvSpPr>
            <p:spPr bwMode="auto">
              <a:xfrm>
                <a:off x="548" y="2891"/>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10" name="Freeform 604"/>
              <p:cNvSpPr>
                <a:spLocks/>
              </p:cNvSpPr>
              <p:nvPr/>
            </p:nvSpPr>
            <p:spPr bwMode="auto">
              <a:xfrm>
                <a:off x="1529" y="25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02A154"/>
              </a:solidFill>
              <a:ln w="0">
                <a:solidFill>
                  <a:srgbClr val="000000"/>
                </a:solidFill>
                <a:prstDash val="solid"/>
                <a:round/>
                <a:headEnd/>
                <a:tailEnd/>
              </a:ln>
            </p:spPr>
            <p:txBody>
              <a:bodyPr/>
              <a:lstStyle/>
              <a:p>
                <a:endParaRPr lang="en-US">
                  <a:solidFill>
                    <a:srgbClr val="FFFFFF"/>
                  </a:solidFill>
                </a:endParaRPr>
              </a:p>
            </p:txBody>
          </p:sp>
          <p:sp>
            <p:nvSpPr>
              <p:cNvPr id="79711" name="Freeform 605"/>
              <p:cNvSpPr>
                <a:spLocks/>
              </p:cNvSpPr>
              <p:nvPr/>
            </p:nvSpPr>
            <p:spPr bwMode="auto">
              <a:xfrm>
                <a:off x="1529" y="25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712" name="Freeform 606"/>
              <p:cNvSpPr>
                <a:spLocks/>
              </p:cNvSpPr>
              <p:nvPr/>
            </p:nvSpPr>
            <p:spPr bwMode="auto">
              <a:xfrm>
                <a:off x="1408" y="257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grpSp>
        <p:grpSp>
          <p:nvGrpSpPr>
            <p:cNvPr id="78863" name="Group 808"/>
            <p:cNvGrpSpPr>
              <a:grpSpLocks/>
            </p:cNvGrpSpPr>
            <p:nvPr/>
          </p:nvGrpSpPr>
          <p:grpSpPr bwMode="auto">
            <a:xfrm>
              <a:off x="250" y="1437"/>
              <a:ext cx="2487" cy="2296"/>
              <a:chOff x="250" y="1437"/>
              <a:chExt cx="2487" cy="2296"/>
            </a:xfrm>
          </p:grpSpPr>
          <p:sp>
            <p:nvSpPr>
              <p:cNvPr id="79313" name="Freeform 608"/>
              <p:cNvSpPr>
                <a:spLocks/>
              </p:cNvSpPr>
              <p:nvPr/>
            </p:nvSpPr>
            <p:spPr bwMode="auto">
              <a:xfrm>
                <a:off x="1408" y="2570"/>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14" name="Freeform 609"/>
              <p:cNvSpPr>
                <a:spLocks/>
              </p:cNvSpPr>
              <p:nvPr/>
            </p:nvSpPr>
            <p:spPr bwMode="auto">
              <a:xfrm>
                <a:off x="2598" y="283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8"/>
                      <a:pt x="48" y="61"/>
                      <a:pt x="31" y="61"/>
                    </a:cubicBezTo>
                    <a:cubicBezTo>
                      <a:pt x="14" y="61"/>
                      <a:pt x="0" y="48"/>
                      <a:pt x="0" y="31"/>
                    </a:cubicBezTo>
                    <a:cubicBezTo>
                      <a:pt x="0" y="13"/>
                      <a:pt x="14" y="0"/>
                      <a:pt x="31" y="0"/>
                    </a:cubicBezTo>
                    <a:cubicBezTo>
                      <a:pt x="48" y="0"/>
                      <a:pt x="61" y="13"/>
                      <a:pt x="61" y="31"/>
                    </a:cubicBezTo>
                    <a:close/>
                  </a:path>
                </a:pathLst>
              </a:custGeom>
              <a:solidFill>
                <a:srgbClr val="77CA2B"/>
              </a:solidFill>
              <a:ln w="0">
                <a:solidFill>
                  <a:srgbClr val="000000"/>
                </a:solidFill>
                <a:prstDash val="solid"/>
                <a:round/>
                <a:headEnd/>
                <a:tailEnd/>
              </a:ln>
            </p:spPr>
            <p:txBody>
              <a:bodyPr/>
              <a:lstStyle/>
              <a:p>
                <a:endParaRPr lang="en-US">
                  <a:solidFill>
                    <a:srgbClr val="FFFFFF"/>
                  </a:solidFill>
                </a:endParaRPr>
              </a:p>
            </p:txBody>
          </p:sp>
          <p:sp>
            <p:nvSpPr>
              <p:cNvPr id="79315" name="Freeform 610"/>
              <p:cNvSpPr>
                <a:spLocks/>
              </p:cNvSpPr>
              <p:nvPr/>
            </p:nvSpPr>
            <p:spPr bwMode="auto">
              <a:xfrm>
                <a:off x="2598" y="283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8"/>
                      <a:pt x="48" y="61"/>
                      <a:pt x="31" y="61"/>
                    </a:cubicBezTo>
                    <a:cubicBezTo>
                      <a:pt x="14" y="61"/>
                      <a:pt x="0" y="48"/>
                      <a:pt x="0" y="31"/>
                    </a:cubicBezTo>
                    <a:cubicBezTo>
                      <a:pt x="0" y="13"/>
                      <a:pt x="14" y="0"/>
                      <a:pt x="31" y="0"/>
                    </a:cubicBezTo>
                    <a:cubicBezTo>
                      <a:pt x="48" y="0"/>
                      <a:pt x="61" y="13"/>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16" name="Freeform 611"/>
              <p:cNvSpPr>
                <a:spLocks/>
              </p:cNvSpPr>
              <p:nvPr/>
            </p:nvSpPr>
            <p:spPr bwMode="auto">
              <a:xfrm>
                <a:off x="923" y="159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8CD025"/>
              </a:solidFill>
              <a:ln w="0">
                <a:solidFill>
                  <a:srgbClr val="000000"/>
                </a:solidFill>
                <a:prstDash val="solid"/>
                <a:round/>
                <a:headEnd/>
                <a:tailEnd/>
              </a:ln>
            </p:spPr>
            <p:txBody>
              <a:bodyPr/>
              <a:lstStyle/>
              <a:p>
                <a:endParaRPr lang="en-US">
                  <a:solidFill>
                    <a:srgbClr val="FFFFFF"/>
                  </a:solidFill>
                </a:endParaRPr>
              </a:p>
            </p:txBody>
          </p:sp>
          <p:sp>
            <p:nvSpPr>
              <p:cNvPr id="79317" name="Freeform 612"/>
              <p:cNvSpPr>
                <a:spLocks/>
              </p:cNvSpPr>
              <p:nvPr/>
            </p:nvSpPr>
            <p:spPr bwMode="auto">
              <a:xfrm>
                <a:off x="923" y="159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18" name="Freeform 613"/>
              <p:cNvSpPr>
                <a:spLocks/>
              </p:cNvSpPr>
              <p:nvPr/>
            </p:nvSpPr>
            <p:spPr bwMode="auto">
              <a:xfrm>
                <a:off x="1267"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2EB442"/>
              </a:solidFill>
              <a:ln w="0">
                <a:solidFill>
                  <a:srgbClr val="000000"/>
                </a:solidFill>
                <a:prstDash val="solid"/>
                <a:round/>
                <a:headEnd/>
                <a:tailEnd/>
              </a:ln>
            </p:spPr>
            <p:txBody>
              <a:bodyPr/>
              <a:lstStyle/>
              <a:p>
                <a:endParaRPr lang="en-US">
                  <a:solidFill>
                    <a:srgbClr val="FFFFFF"/>
                  </a:solidFill>
                </a:endParaRPr>
              </a:p>
            </p:txBody>
          </p:sp>
          <p:sp>
            <p:nvSpPr>
              <p:cNvPr id="79319" name="Freeform 614"/>
              <p:cNvSpPr>
                <a:spLocks/>
              </p:cNvSpPr>
              <p:nvPr/>
            </p:nvSpPr>
            <p:spPr bwMode="auto">
              <a:xfrm>
                <a:off x="1267"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20" name="Freeform 615"/>
              <p:cNvSpPr>
                <a:spLocks/>
              </p:cNvSpPr>
              <p:nvPr/>
            </p:nvSpPr>
            <p:spPr bwMode="auto">
              <a:xfrm>
                <a:off x="1235" y="249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321" name="Freeform 616"/>
              <p:cNvSpPr>
                <a:spLocks/>
              </p:cNvSpPr>
              <p:nvPr/>
            </p:nvSpPr>
            <p:spPr bwMode="auto">
              <a:xfrm>
                <a:off x="1235" y="249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22" name="Freeform 617"/>
              <p:cNvSpPr>
                <a:spLocks/>
              </p:cNvSpPr>
              <p:nvPr/>
            </p:nvSpPr>
            <p:spPr bwMode="auto">
              <a:xfrm>
                <a:off x="2481" y="341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ACF25"/>
              </a:solidFill>
              <a:ln w="0">
                <a:solidFill>
                  <a:srgbClr val="000000"/>
                </a:solidFill>
                <a:prstDash val="solid"/>
                <a:round/>
                <a:headEnd/>
                <a:tailEnd/>
              </a:ln>
            </p:spPr>
            <p:txBody>
              <a:bodyPr/>
              <a:lstStyle/>
              <a:p>
                <a:endParaRPr lang="en-US">
                  <a:solidFill>
                    <a:srgbClr val="FFFFFF"/>
                  </a:solidFill>
                </a:endParaRPr>
              </a:p>
            </p:txBody>
          </p:sp>
          <p:sp>
            <p:nvSpPr>
              <p:cNvPr id="79323" name="Freeform 618"/>
              <p:cNvSpPr>
                <a:spLocks/>
              </p:cNvSpPr>
              <p:nvPr/>
            </p:nvSpPr>
            <p:spPr bwMode="auto">
              <a:xfrm>
                <a:off x="2481" y="3412"/>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24" name="Freeform 619"/>
              <p:cNvSpPr>
                <a:spLocks/>
              </p:cNvSpPr>
              <p:nvPr/>
            </p:nvSpPr>
            <p:spPr bwMode="auto">
              <a:xfrm>
                <a:off x="1107" y="152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EDED06"/>
              </a:solidFill>
              <a:ln w="0">
                <a:solidFill>
                  <a:srgbClr val="000000"/>
                </a:solidFill>
                <a:prstDash val="solid"/>
                <a:round/>
                <a:headEnd/>
                <a:tailEnd/>
              </a:ln>
            </p:spPr>
            <p:txBody>
              <a:bodyPr/>
              <a:lstStyle/>
              <a:p>
                <a:endParaRPr lang="en-US">
                  <a:solidFill>
                    <a:srgbClr val="FFFFFF"/>
                  </a:solidFill>
                </a:endParaRPr>
              </a:p>
            </p:txBody>
          </p:sp>
          <p:sp>
            <p:nvSpPr>
              <p:cNvPr id="79325" name="Freeform 620"/>
              <p:cNvSpPr>
                <a:spLocks/>
              </p:cNvSpPr>
              <p:nvPr/>
            </p:nvSpPr>
            <p:spPr bwMode="auto">
              <a:xfrm>
                <a:off x="1107" y="152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26" name="Freeform 621"/>
              <p:cNvSpPr>
                <a:spLocks/>
              </p:cNvSpPr>
              <p:nvPr/>
            </p:nvSpPr>
            <p:spPr bwMode="auto">
              <a:xfrm>
                <a:off x="1907" y="2416"/>
                <a:ext cx="23" cy="22"/>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49" y="63"/>
                      <a:pt x="32" y="63"/>
                    </a:cubicBezTo>
                    <a:cubicBezTo>
                      <a:pt x="14" y="63"/>
                      <a:pt x="0" y="49"/>
                      <a:pt x="0" y="32"/>
                    </a:cubicBezTo>
                    <a:cubicBezTo>
                      <a:pt x="0" y="14"/>
                      <a:pt x="14" y="0"/>
                      <a:pt x="32" y="0"/>
                    </a:cubicBezTo>
                    <a:cubicBezTo>
                      <a:pt x="49" y="0"/>
                      <a:pt x="64" y="14"/>
                      <a:pt x="64" y="32"/>
                    </a:cubicBezTo>
                    <a:close/>
                  </a:path>
                </a:pathLst>
              </a:custGeom>
              <a:solidFill>
                <a:srgbClr val="6DC72E"/>
              </a:solidFill>
              <a:ln w="0">
                <a:solidFill>
                  <a:srgbClr val="000000"/>
                </a:solidFill>
                <a:prstDash val="solid"/>
                <a:round/>
                <a:headEnd/>
                <a:tailEnd/>
              </a:ln>
            </p:spPr>
            <p:txBody>
              <a:bodyPr/>
              <a:lstStyle/>
              <a:p>
                <a:endParaRPr lang="en-US">
                  <a:solidFill>
                    <a:srgbClr val="FFFFFF"/>
                  </a:solidFill>
                </a:endParaRPr>
              </a:p>
            </p:txBody>
          </p:sp>
          <p:sp>
            <p:nvSpPr>
              <p:cNvPr id="79327" name="Freeform 622"/>
              <p:cNvSpPr>
                <a:spLocks/>
              </p:cNvSpPr>
              <p:nvPr/>
            </p:nvSpPr>
            <p:spPr bwMode="auto">
              <a:xfrm>
                <a:off x="1907" y="2416"/>
                <a:ext cx="23" cy="22"/>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49" y="63"/>
                      <a:pt x="32" y="63"/>
                    </a:cubicBezTo>
                    <a:cubicBezTo>
                      <a:pt x="14" y="63"/>
                      <a:pt x="0" y="49"/>
                      <a:pt x="0" y="32"/>
                    </a:cubicBezTo>
                    <a:cubicBezTo>
                      <a:pt x="0" y="14"/>
                      <a:pt x="14" y="0"/>
                      <a:pt x="32" y="0"/>
                    </a:cubicBezTo>
                    <a:cubicBezTo>
                      <a:pt x="49" y="0"/>
                      <a:pt x="64" y="14"/>
                      <a:pt x="64"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28" name="Freeform 623"/>
              <p:cNvSpPr>
                <a:spLocks/>
              </p:cNvSpPr>
              <p:nvPr/>
            </p:nvSpPr>
            <p:spPr bwMode="auto">
              <a:xfrm>
                <a:off x="1761" y="1692"/>
                <a:ext cx="24" cy="24"/>
              </a:xfrm>
              <a:custGeom>
                <a:avLst/>
                <a:gdLst>
                  <a:gd name="T0" fmla="*/ 0 w 69"/>
                  <a:gd name="T1" fmla="*/ 0 h 69"/>
                  <a:gd name="T2" fmla="*/ 0 w 69"/>
                  <a:gd name="T3" fmla="*/ 0 h 69"/>
                  <a:gd name="T4" fmla="*/ 0 w 69"/>
                  <a:gd name="T5" fmla="*/ 0 h 69"/>
                  <a:gd name="T6" fmla="*/ 0 w 69"/>
                  <a:gd name="T7" fmla="*/ 0 h 69"/>
                  <a:gd name="T8" fmla="*/ 0 w 69"/>
                  <a:gd name="T9" fmla="*/ 0 h 69"/>
                  <a:gd name="T10" fmla="*/ 0 w 69"/>
                  <a:gd name="T11" fmla="*/ 0 h 69"/>
                  <a:gd name="T12" fmla="*/ 0 w 69"/>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69">
                    <a:moveTo>
                      <a:pt x="69" y="35"/>
                    </a:moveTo>
                    <a:lnTo>
                      <a:pt x="69" y="35"/>
                    </a:lnTo>
                    <a:cubicBezTo>
                      <a:pt x="69" y="53"/>
                      <a:pt x="53" y="69"/>
                      <a:pt x="35" y="69"/>
                    </a:cubicBezTo>
                    <a:cubicBezTo>
                      <a:pt x="16" y="69"/>
                      <a:pt x="0" y="53"/>
                      <a:pt x="0" y="35"/>
                    </a:cubicBezTo>
                    <a:cubicBezTo>
                      <a:pt x="0" y="16"/>
                      <a:pt x="16" y="0"/>
                      <a:pt x="35" y="0"/>
                    </a:cubicBezTo>
                    <a:cubicBezTo>
                      <a:pt x="53" y="0"/>
                      <a:pt x="69" y="16"/>
                      <a:pt x="69" y="35"/>
                    </a:cubicBezTo>
                    <a:close/>
                  </a:path>
                </a:pathLst>
              </a:custGeom>
              <a:solidFill>
                <a:srgbClr val="DFE90A"/>
              </a:solidFill>
              <a:ln w="0">
                <a:solidFill>
                  <a:srgbClr val="000000"/>
                </a:solidFill>
                <a:prstDash val="solid"/>
                <a:round/>
                <a:headEnd/>
                <a:tailEnd/>
              </a:ln>
            </p:spPr>
            <p:txBody>
              <a:bodyPr/>
              <a:lstStyle/>
              <a:p>
                <a:endParaRPr lang="en-US">
                  <a:solidFill>
                    <a:srgbClr val="FFFFFF"/>
                  </a:solidFill>
                </a:endParaRPr>
              </a:p>
            </p:txBody>
          </p:sp>
          <p:sp>
            <p:nvSpPr>
              <p:cNvPr id="79329" name="Freeform 624"/>
              <p:cNvSpPr>
                <a:spLocks/>
              </p:cNvSpPr>
              <p:nvPr/>
            </p:nvSpPr>
            <p:spPr bwMode="auto">
              <a:xfrm>
                <a:off x="1761" y="1692"/>
                <a:ext cx="24" cy="24"/>
              </a:xfrm>
              <a:custGeom>
                <a:avLst/>
                <a:gdLst>
                  <a:gd name="T0" fmla="*/ 0 w 69"/>
                  <a:gd name="T1" fmla="*/ 0 h 69"/>
                  <a:gd name="T2" fmla="*/ 0 w 69"/>
                  <a:gd name="T3" fmla="*/ 0 h 69"/>
                  <a:gd name="T4" fmla="*/ 0 w 69"/>
                  <a:gd name="T5" fmla="*/ 0 h 69"/>
                  <a:gd name="T6" fmla="*/ 0 w 69"/>
                  <a:gd name="T7" fmla="*/ 0 h 69"/>
                  <a:gd name="T8" fmla="*/ 0 w 69"/>
                  <a:gd name="T9" fmla="*/ 0 h 69"/>
                  <a:gd name="T10" fmla="*/ 0 w 69"/>
                  <a:gd name="T11" fmla="*/ 0 h 69"/>
                  <a:gd name="T12" fmla="*/ 0 w 69"/>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69">
                    <a:moveTo>
                      <a:pt x="69" y="35"/>
                    </a:moveTo>
                    <a:lnTo>
                      <a:pt x="69" y="35"/>
                    </a:lnTo>
                    <a:cubicBezTo>
                      <a:pt x="69" y="53"/>
                      <a:pt x="53" y="69"/>
                      <a:pt x="35" y="69"/>
                    </a:cubicBezTo>
                    <a:cubicBezTo>
                      <a:pt x="16" y="69"/>
                      <a:pt x="0" y="53"/>
                      <a:pt x="0" y="35"/>
                    </a:cubicBezTo>
                    <a:cubicBezTo>
                      <a:pt x="0" y="16"/>
                      <a:pt x="16" y="0"/>
                      <a:pt x="35" y="0"/>
                    </a:cubicBezTo>
                    <a:cubicBezTo>
                      <a:pt x="53" y="0"/>
                      <a:pt x="69" y="16"/>
                      <a:pt x="69"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30" name="Freeform 625"/>
              <p:cNvSpPr>
                <a:spLocks/>
              </p:cNvSpPr>
              <p:nvPr/>
            </p:nvSpPr>
            <p:spPr bwMode="auto">
              <a:xfrm>
                <a:off x="735" y="153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BCF25"/>
              </a:solidFill>
              <a:ln w="0">
                <a:solidFill>
                  <a:srgbClr val="000000"/>
                </a:solidFill>
                <a:prstDash val="solid"/>
                <a:round/>
                <a:headEnd/>
                <a:tailEnd/>
              </a:ln>
            </p:spPr>
            <p:txBody>
              <a:bodyPr/>
              <a:lstStyle/>
              <a:p>
                <a:endParaRPr lang="en-US">
                  <a:solidFill>
                    <a:srgbClr val="FFFFFF"/>
                  </a:solidFill>
                </a:endParaRPr>
              </a:p>
            </p:txBody>
          </p:sp>
          <p:sp>
            <p:nvSpPr>
              <p:cNvPr id="79331" name="Freeform 626"/>
              <p:cNvSpPr>
                <a:spLocks/>
              </p:cNvSpPr>
              <p:nvPr/>
            </p:nvSpPr>
            <p:spPr bwMode="auto">
              <a:xfrm>
                <a:off x="735" y="153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32" name="Freeform 627"/>
              <p:cNvSpPr>
                <a:spLocks/>
              </p:cNvSpPr>
              <p:nvPr/>
            </p:nvSpPr>
            <p:spPr bwMode="auto">
              <a:xfrm>
                <a:off x="455" y="274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EEA03"/>
              </a:solidFill>
              <a:ln w="0">
                <a:solidFill>
                  <a:srgbClr val="000000"/>
                </a:solidFill>
                <a:prstDash val="solid"/>
                <a:round/>
                <a:headEnd/>
                <a:tailEnd/>
              </a:ln>
            </p:spPr>
            <p:txBody>
              <a:bodyPr/>
              <a:lstStyle/>
              <a:p>
                <a:endParaRPr lang="en-US">
                  <a:solidFill>
                    <a:srgbClr val="FFFFFF"/>
                  </a:solidFill>
                </a:endParaRPr>
              </a:p>
            </p:txBody>
          </p:sp>
          <p:sp>
            <p:nvSpPr>
              <p:cNvPr id="79333" name="Freeform 628"/>
              <p:cNvSpPr>
                <a:spLocks/>
              </p:cNvSpPr>
              <p:nvPr/>
            </p:nvSpPr>
            <p:spPr bwMode="auto">
              <a:xfrm>
                <a:off x="455" y="274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34" name="Freeform 629"/>
              <p:cNvSpPr>
                <a:spLocks/>
              </p:cNvSpPr>
              <p:nvPr/>
            </p:nvSpPr>
            <p:spPr bwMode="auto">
              <a:xfrm>
                <a:off x="1776" y="159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C6E112"/>
              </a:solidFill>
              <a:ln w="0">
                <a:solidFill>
                  <a:srgbClr val="000000"/>
                </a:solidFill>
                <a:prstDash val="solid"/>
                <a:round/>
                <a:headEnd/>
                <a:tailEnd/>
              </a:ln>
            </p:spPr>
            <p:txBody>
              <a:bodyPr/>
              <a:lstStyle/>
              <a:p>
                <a:endParaRPr lang="en-US">
                  <a:solidFill>
                    <a:srgbClr val="FFFFFF"/>
                  </a:solidFill>
                </a:endParaRPr>
              </a:p>
            </p:txBody>
          </p:sp>
          <p:sp>
            <p:nvSpPr>
              <p:cNvPr id="79335" name="Freeform 630"/>
              <p:cNvSpPr>
                <a:spLocks/>
              </p:cNvSpPr>
              <p:nvPr/>
            </p:nvSpPr>
            <p:spPr bwMode="auto">
              <a:xfrm>
                <a:off x="1776" y="159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36" name="Freeform 631"/>
              <p:cNvSpPr>
                <a:spLocks/>
              </p:cNvSpPr>
              <p:nvPr/>
            </p:nvSpPr>
            <p:spPr bwMode="auto">
              <a:xfrm>
                <a:off x="1210"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5AC134"/>
              </a:solidFill>
              <a:ln w="0">
                <a:solidFill>
                  <a:srgbClr val="000000"/>
                </a:solidFill>
                <a:prstDash val="solid"/>
                <a:round/>
                <a:headEnd/>
                <a:tailEnd/>
              </a:ln>
            </p:spPr>
            <p:txBody>
              <a:bodyPr/>
              <a:lstStyle/>
              <a:p>
                <a:endParaRPr lang="en-US">
                  <a:solidFill>
                    <a:srgbClr val="FFFFFF"/>
                  </a:solidFill>
                </a:endParaRPr>
              </a:p>
            </p:txBody>
          </p:sp>
          <p:sp>
            <p:nvSpPr>
              <p:cNvPr id="79337" name="Freeform 632"/>
              <p:cNvSpPr>
                <a:spLocks/>
              </p:cNvSpPr>
              <p:nvPr/>
            </p:nvSpPr>
            <p:spPr bwMode="auto">
              <a:xfrm>
                <a:off x="1210"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38" name="Freeform 633"/>
              <p:cNvSpPr>
                <a:spLocks/>
              </p:cNvSpPr>
              <p:nvPr/>
            </p:nvSpPr>
            <p:spPr bwMode="auto">
              <a:xfrm>
                <a:off x="667" y="3544"/>
                <a:ext cx="23" cy="23"/>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solidFill>
                <a:srgbClr val="77C92B"/>
              </a:solidFill>
              <a:ln w="0">
                <a:solidFill>
                  <a:srgbClr val="000000"/>
                </a:solidFill>
                <a:prstDash val="solid"/>
                <a:round/>
                <a:headEnd/>
                <a:tailEnd/>
              </a:ln>
            </p:spPr>
            <p:txBody>
              <a:bodyPr/>
              <a:lstStyle/>
              <a:p>
                <a:endParaRPr lang="en-US">
                  <a:solidFill>
                    <a:srgbClr val="FFFFFF"/>
                  </a:solidFill>
                </a:endParaRPr>
              </a:p>
            </p:txBody>
          </p:sp>
          <p:sp>
            <p:nvSpPr>
              <p:cNvPr id="79339" name="Freeform 634"/>
              <p:cNvSpPr>
                <a:spLocks/>
              </p:cNvSpPr>
              <p:nvPr/>
            </p:nvSpPr>
            <p:spPr bwMode="auto">
              <a:xfrm>
                <a:off x="667" y="3544"/>
                <a:ext cx="23" cy="23"/>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40" name="Freeform 635"/>
              <p:cNvSpPr>
                <a:spLocks/>
              </p:cNvSpPr>
              <p:nvPr/>
            </p:nvSpPr>
            <p:spPr bwMode="auto">
              <a:xfrm>
                <a:off x="1469"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AB314"/>
              </a:solidFill>
              <a:ln w="0">
                <a:solidFill>
                  <a:srgbClr val="000000"/>
                </a:solidFill>
                <a:prstDash val="solid"/>
                <a:round/>
                <a:headEnd/>
                <a:tailEnd/>
              </a:ln>
            </p:spPr>
            <p:txBody>
              <a:bodyPr/>
              <a:lstStyle/>
              <a:p>
                <a:endParaRPr lang="en-US">
                  <a:solidFill>
                    <a:srgbClr val="FFFFFF"/>
                  </a:solidFill>
                </a:endParaRPr>
              </a:p>
            </p:txBody>
          </p:sp>
          <p:sp>
            <p:nvSpPr>
              <p:cNvPr id="79341" name="Freeform 636"/>
              <p:cNvSpPr>
                <a:spLocks/>
              </p:cNvSpPr>
              <p:nvPr/>
            </p:nvSpPr>
            <p:spPr bwMode="auto">
              <a:xfrm>
                <a:off x="1469" y="343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42" name="Freeform 637"/>
              <p:cNvSpPr>
                <a:spLocks/>
              </p:cNvSpPr>
              <p:nvPr/>
            </p:nvSpPr>
            <p:spPr bwMode="auto">
              <a:xfrm>
                <a:off x="1302" y="200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343" name="Freeform 638"/>
              <p:cNvSpPr>
                <a:spLocks/>
              </p:cNvSpPr>
              <p:nvPr/>
            </p:nvSpPr>
            <p:spPr bwMode="auto">
              <a:xfrm>
                <a:off x="1302" y="2008"/>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44" name="Freeform 639"/>
              <p:cNvSpPr>
                <a:spLocks/>
              </p:cNvSpPr>
              <p:nvPr/>
            </p:nvSpPr>
            <p:spPr bwMode="auto">
              <a:xfrm>
                <a:off x="487" y="2713"/>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FCD00B"/>
              </a:solidFill>
              <a:ln w="0">
                <a:solidFill>
                  <a:srgbClr val="000000"/>
                </a:solidFill>
                <a:prstDash val="solid"/>
                <a:round/>
                <a:headEnd/>
                <a:tailEnd/>
              </a:ln>
            </p:spPr>
            <p:txBody>
              <a:bodyPr/>
              <a:lstStyle/>
              <a:p>
                <a:endParaRPr lang="en-US">
                  <a:solidFill>
                    <a:srgbClr val="FFFFFF"/>
                  </a:solidFill>
                </a:endParaRPr>
              </a:p>
            </p:txBody>
          </p:sp>
          <p:sp>
            <p:nvSpPr>
              <p:cNvPr id="79345" name="Freeform 640"/>
              <p:cNvSpPr>
                <a:spLocks/>
              </p:cNvSpPr>
              <p:nvPr/>
            </p:nvSpPr>
            <p:spPr bwMode="auto">
              <a:xfrm>
                <a:off x="487" y="2713"/>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46" name="Freeform 641"/>
              <p:cNvSpPr>
                <a:spLocks/>
              </p:cNvSpPr>
              <p:nvPr/>
            </p:nvSpPr>
            <p:spPr bwMode="auto">
              <a:xfrm>
                <a:off x="462" y="2867"/>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79347" name="Freeform 642"/>
              <p:cNvSpPr>
                <a:spLocks/>
              </p:cNvSpPr>
              <p:nvPr/>
            </p:nvSpPr>
            <p:spPr bwMode="auto">
              <a:xfrm>
                <a:off x="462" y="2867"/>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48" name="Freeform 643"/>
              <p:cNvSpPr>
                <a:spLocks/>
              </p:cNvSpPr>
              <p:nvPr/>
            </p:nvSpPr>
            <p:spPr bwMode="auto">
              <a:xfrm>
                <a:off x="1617" y="16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7ECC29"/>
              </a:solidFill>
              <a:ln w="0">
                <a:solidFill>
                  <a:srgbClr val="000000"/>
                </a:solidFill>
                <a:prstDash val="solid"/>
                <a:round/>
                <a:headEnd/>
                <a:tailEnd/>
              </a:ln>
            </p:spPr>
            <p:txBody>
              <a:bodyPr/>
              <a:lstStyle/>
              <a:p>
                <a:endParaRPr lang="en-US">
                  <a:solidFill>
                    <a:srgbClr val="FFFFFF"/>
                  </a:solidFill>
                </a:endParaRPr>
              </a:p>
            </p:txBody>
          </p:sp>
          <p:sp>
            <p:nvSpPr>
              <p:cNvPr id="79349" name="Freeform 644"/>
              <p:cNvSpPr>
                <a:spLocks/>
              </p:cNvSpPr>
              <p:nvPr/>
            </p:nvSpPr>
            <p:spPr bwMode="auto">
              <a:xfrm>
                <a:off x="1617" y="16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50" name="Freeform 645"/>
              <p:cNvSpPr>
                <a:spLocks/>
              </p:cNvSpPr>
              <p:nvPr/>
            </p:nvSpPr>
            <p:spPr bwMode="auto">
              <a:xfrm>
                <a:off x="484" y="2816"/>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ED024"/>
              </a:solidFill>
              <a:ln w="0">
                <a:solidFill>
                  <a:srgbClr val="000000"/>
                </a:solidFill>
                <a:prstDash val="solid"/>
                <a:round/>
                <a:headEnd/>
                <a:tailEnd/>
              </a:ln>
            </p:spPr>
            <p:txBody>
              <a:bodyPr/>
              <a:lstStyle/>
              <a:p>
                <a:endParaRPr lang="en-US">
                  <a:solidFill>
                    <a:srgbClr val="FFFFFF"/>
                  </a:solidFill>
                </a:endParaRPr>
              </a:p>
            </p:txBody>
          </p:sp>
          <p:sp>
            <p:nvSpPr>
              <p:cNvPr id="79351" name="Freeform 646"/>
              <p:cNvSpPr>
                <a:spLocks/>
              </p:cNvSpPr>
              <p:nvPr/>
            </p:nvSpPr>
            <p:spPr bwMode="auto">
              <a:xfrm>
                <a:off x="484" y="2816"/>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52" name="Freeform 647"/>
              <p:cNvSpPr>
                <a:spLocks/>
              </p:cNvSpPr>
              <p:nvPr/>
            </p:nvSpPr>
            <p:spPr bwMode="auto">
              <a:xfrm>
                <a:off x="1936" y="237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07935B"/>
              </a:solidFill>
              <a:ln w="0">
                <a:solidFill>
                  <a:srgbClr val="000000"/>
                </a:solidFill>
                <a:prstDash val="solid"/>
                <a:round/>
                <a:headEnd/>
                <a:tailEnd/>
              </a:ln>
            </p:spPr>
            <p:txBody>
              <a:bodyPr/>
              <a:lstStyle/>
              <a:p>
                <a:endParaRPr lang="en-US">
                  <a:solidFill>
                    <a:srgbClr val="FFFFFF"/>
                  </a:solidFill>
                </a:endParaRPr>
              </a:p>
            </p:txBody>
          </p:sp>
          <p:sp>
            <p:nvSpPr>
              <p:cNvPr id="79353" name="Freeform 648"/>
              <p:cNvSpPr>
                <a:spLocks/>
              </p:cNvSpPr>
              <p:nvPr/>
            </p:nvSpPr>
            <p:spPr bwMode="auto">
              <a:xfrm>
                <a:off x="1936" y="237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54" name="Freeform 649"/>
              <p:cNvSpPr>
                <a:spLocks/>
              </p:cNvSpPr>
              <p:nvPr/>
            </p:nvSpPr>
            <p:spPr bwMode="auto">
              <a:xfrm>
                <a:off x="1897" y="23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355" name="Freeform 650"/>
              <p:cNvSpPr>
                <a:spLocks/>
              </p:cNvSpPr>
              <p:nvPr/>
            </p:nvSpPr>
            <p:spPr bwMode="auto">
              <a:xfrm>
                <a:off x="1897" y="2349"/>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56" name="Freeform 651"/>
              <p:cNvSpPr>
                <a:spLocks/>
              </p:cNvSpPr>
              <p:nvPr/>
            </p:nvSpPr>
            <p:spPr bwMode="auto">
              <a:xfrm>
                <a:off x="1712" y="2798"/>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78CA2B"/>
              </a:solidFill>
              <a:ln w="0">
                <a:solidFill>
                  <a:srgbClr val="000000"/>
                </a:solidFill>
                <a:prstDash val="solid"/>
                <a:round/>
                <a:headEnd/>
                <a:tailEnd/>
              </a:ln>
            </p:spPr>
            <p:txBody>
              <a:bodyPr/>
              <a:lstStyle/>
              <a:p>
                <a:endParaRPr lang="en-US">
                  <a:solidFill>
                    <a:srgbClr val="FFFFFF"/>
                  </a:solidFill>
                </a:endParaRPr>
              </a:p>
            </p:txBody>
          </p:sp>
          <p:sp>
            <p:nvSpPr>
              <p:cNvPr id="79357" name="Freeform 652"/>
              <p:cNvSpPr>
                <a:spLocks/>
              </p:cNvSpPr>
              <p:nvPr/>
            </p:nvSpPr>
            <p:spPr bwMode="auto">
              <a:xfrm>
                <a:off x="1712" y="2798"/>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58" name="Freeform 653"/>
              <p:cNvSpPr>
                <a:spLocks/>
              </p:cNvSpPr>
              <p:nvPr/>
            </p:nvSpPr>
            <p:spPr bwMode="auto">
              <a:xfrm>
                <a:off x="2457" y="34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359" name="Freeform 654"/>
              <p:cNvSpPr>
                <a:spLocks/>
              </p:cNvSpPr>
              <p:nvPr/>
            </p:nvSpPr>
            <p:spPr bwMode="auto">
              <a:xfrm>
                <a:off x="2457" y="3467"/>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60" name="Freeform 655"/>
              <p:cNvSpPr>
                <a:spLocks/>
              </p:cNvSpPr>
              <p:nvPr/>
            </p:nvSpPr>
            <p:spPr bwMode="auto">
              <a:xfrm>
                <a:off x="1667" y="210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EF3123"/>
              </a:solidFill>
              <a:ln w="0">
                <a:solidFill>
                  <a:srgbClr val="000000"/>
                </a:solidFill>
                <a:prstDash val="solid"/>
                <a:round/>
                <a:headEnd/>
                <a:tailEnd/>
              </a:ln>
            </p:spPr>
            <p:txBody>
              <a:bodyPr/>
              <a:lstStyle/>
              <a:p>
                <a:endParaRPr lang="en-US">
                  <a:solidFill>
                    <a:srgbClr val="FFFFFF"/>
                  </a:solidFill>
                </a:endParaRPr>
              </a:p>
            </p:txBody>
          </p:sp>
          <p:sp>
            <p:nvSpPr>
              <p:cNvPr id="79361" name="Freeform 656"/>
              <p:cNvSpPr>
                <a:spLocks/>
              </p:cNvSpPr>
              <p:nvPr/>
            </p:nvSpPr>
            <p:spPr bwMode="auto">
              <a:xfrm>
                <a:off x="1667" y="210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62" name="Freeform 657"/>
              <p:cNvSpPr>
                <a:spLocks/>
              </p:cNvSpPr>
              <p:nvPr/>
            </p:nvSpPr>
            <p:spPr bwMode="auto">
              <a:xfrm>
                <a:off x="1549" y="1819"/>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0"/>
                      <a:pt x="51" y="65"/>
                      <a:pt x="33" y="65"/>
                    </a:cubicBezTo>
                    <a:cubicBezTo>
                      <a:pt x="15" y="65"/>
                      <a:pt x="0" y="50"/>
                      <a:pt x="0" y="33"/>
                    </a:cubicBezTo>
                    <a:cubicBezTo>
                      <a:pt x="0" y="15"/>
                      <a:pt x="15" y="0"/>
                      <a:pt x="33" y="0"/>
                    </a:cubicBezTo>
                    <a:cubicBezTo>
                      <a:pt x="51" y="0"/>
                      <a:pt x="66" y="15"/>
                      <a:pt x="66" y="33"/>
                    </a:cubicBezTo>
                    <a:close/>
                  </a:path>
                </a:pathLst>
              </a:custGeom>
              <a:solidFill>
                <a:srgbClr val="75C92C"/>
              </a:solidFill>
              <a:ln w="0">
                <a:solidFill>
                  <a:srgbClr val="000000"/>
                </a:solidFill>
                <a:prstDash val="solid"/>
                <a:round/>
                <a:headEnd/>
                <a:tailEnd/>
              </a:ln>
            </p:spPr>
            <p:txBody>
              <a:bodyPr/>
              <a:lstStyle/>
              <a:p>
                <a:endParaRPr lang="en-US">
                  <a:solidFill>
                    <a:srgbClr val="FFFFFF"/>
                  </a:solidFill>
                </a:endParaRPr>
              </a:p>
            </p:txBody>
          </p:sp>
          <p:sp>
            <p:nvSpPr>
              <p:cNvPr id="79363" name="Freeform 658"/>
              <p:cNvSpPr>
                <a:spLocks/>
              </p:cNvSpPr>
              <p:nvPr/>
            </p:nvSpPr>
            <p:spPr bwMode="auto">
              <a:xfrm>
                <a:off x="1549" y="1819"/>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0"/>
                      <a:pt x="51" y="65"/>
                      <a:pt x="33" y="65"/>
                    </a:cubicBezTo>
                    <a:cubicBezTo>
                      <a:pt x="15" y="65"/>
                      <a:pt x="0" y="50"/>
                      <a:pt x="0" y="33"/>
                    </a:cubicBezTo>
                    <a:cubicBezTo>
                      <a:pt x="0" y="15"/>
                      <a:pt x="15" y="0"/>
                      <a:pt x="33" y="0"/>
                    </a:cubicBezTo>
                    <a:cubicBezTo>
                      <a:pt x="51" y="0"/>
                      <a:pt x="66" y="15"/>
                      <a:pt x="66"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64" name="Freeform 659"/>
              <p:cNvSpPr>
                <a:spLocks/>
              </p:cNvSpPr>
              <p:nvPr/>
            </p:nvSpPr>
            <p:spPr bwMode="auto">
              <a:xfrm>
                <a:off x="1745" y="274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77C92B"/>
              </a:solidFill>
              <a:ln w="0">
                <a:solidFill>
                  <a:srgbClr val="000000"/>
                </a:solidFill>
                <a:prstDash val="solid"/>
                <a:round/>
                <a:headEnd/>
                <a:tailEnd/>
              </a:ln>
            </p:spPr>
            <p:txBody>
              <a:bodyPr/>
              <a:lstStyle/>
              <a:p>
                <a:endParaRPr lang="en-US">
                  <a:solidFill>
                    <a:srgbClr val="FFFFFF"/>
                  </a:solidFill>
                </a:endParaRPr>
              </a:p>
            </p:txBody>
          </p:sp>
          <p:sp>
            <p:nvSpPr>
              <p:cNvPr id="79365" name="Freeform 660"/>
              <p:cNvSpPr>
                <a:spLocks/>
              </p:cNvSpPr>
              <p:nvPr/>
            </p:nvSpPr>
            <p:spPr bwMode="auto">
              <a:xfrm>
                <a:off x="1745" y="274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66" name="Freeform 661"/>
              <p:cNvSpPr>
                <a:spLocks/>
              </p:cNvSpPr>
              <p:nvPr/>
            </p:nvSpPr>
            <p:spPr bwMode="auto">
              <a:xfrm>
                <a:off x="823" y="1945"/>
                <a:ext cx="23"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3" y="67"/>
                    </a:cubicBezTo>
                    <a:cubicBezTo>
                      <a:pt x="15" y="67"/>
                      <a:pt x="0" y="52"/>
                      <a:pt x="0" y="34"/>
                    </a:cubicBezTo>
                    <a:cubicBezTo>
                      <a:pt x="0" y="15"/>
                      <a:pt x="15" y="0"/>
                      <a:pt x="33" y="0"/>
                    </a:cubicBezTo>
                    <a:cubicBezTo>
                      <a:pt x="52" y="0"/>
                      <a:pt x="67" y="15"/>
                      <a:pt x="67" y="34"/>
                    </a:cubicBezTo>
                    <a:close/>
                  </a:path>
                </a:pathLst>
              </a:custGeom>
              <a:solidFill>
                <a:srgbClr val="79CA2B"/>
              </a:solidFill>
              <a:ln w="0">
                <a:solidFill>
                  <a:srgbClr val="000000"/>
                </a:solidFill>
                <a:prstDash val="solid"/>
                <a:round/>
                <a:headEnd/>
                <a:tailEnd/>
              </a:ln>
            </p:spPr>
            <p:txBody>
              <a:bodyPr/>
              <a:lstStyle/>
              <a:p>
                <a:endParaRPr lang="en-US">
                  <a:solidFill>
                    <a:srgbClr val="FFFFFF"/>
                  </a:solidFill>
                </a:endParaRPr>
              </a:p>
            </p:txBody>
          </p:sp>
          <p:sp>
            <p:nvSpPr>
              <p:cNvPr id="79367" name="Freeform 662"/>
              <p:cNvSpPr>
                <a:spLocks/>
              </p:cNvSpPr>
              <p:nvPr/>
            </p:nvSpPr>
            <p:spPr bwMode="auto">
              <a:xfrm>
                <a:off x="823" y="1945"/>
                <a:ext cx="23"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3" y="67"/>
                    </a:cubicBezTo>
                    <a:cubicBezTo>
                      <a:pt x="15" y="67"/>
                      <a:pt x="0" y="52"/>
                      <a:pt x="0" y="34"/>
                    </a:cubicBezTo>
                    <a:cubicBezTo>
                      <a:pt x="0" y="15"/>
                      <a:pt x="15" y="0"/>
                      <a:pt x="33"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68" name="Freeform 663"/>
              <p:cNvSpPr>
                <a:spLocks/>
              </p:cNvSpPr>
              <p:nvPr/>
            </p:nvSpPr>
            <p:spPr bwMode="auto">
              <a:xfrm>
                <a:off x="2177" y="239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369" name="Freeform 664"/>
              <p:cNvSpPr>
                <a:spLocks/>
              </p:cNvSpPr>
              <p:nvPr/>
            </p:nvSpPr>
            <p:spPr bwMode="auto">
              <a:xfrm>
                <a:off x="2177" y="2390"/>
                <a:ext cx="7" cy="6"/>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70" name="Freeform 665"/>
              <p:cNvSpPr>
                <a:spLocks/>
              </p:cNvSpPr>
              <p:nvPr/>
            </p:nvSpPr>
            <p:spPr bwMode="auto">
              <a:xfrm>
                <a:off x="2634" y="27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57C035"/>
              </a:solidFill>
              <a:ln w="0">
                <a:solidFill>
                  <a:srgbClr val="000000"/>
                </a:solidFill>
                <a:prstDash val="solid"/>
                <a:round/>
                <a:headEnd/>
                <a:tailEnd/>
              </a:ln>
            </p:spPr>
            <p:txBody>
              <a:bodyPr/>
              <a:lstStyle/>
              <a:p>
                <a:endParaRPr lang="en-US">
                  <a:solidFill>
                    <a:srgbClr val="FFFFFF"/>
                  </a:solidFill>
                </a:endParaRPr>
              </a:p>
            </p:txBody>
          </p:sp>
          <p:sp>
            <p:nvSpPr>
              <p:cNvPr id="79371" name="Freeform 666"/>
              <p:cNvSpPr>
                <a:spLocks/>
              </p:cNvSpPr>
              <p:nvPr/>
            </p:nvSpPr>
            <p:spPr bwMode="auto">
              <a:xfrm>
                <a:off x="2634" y="274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72" name="Freeform 667"/>
              <p:cNvSpPr>
                <a:spLocks/>
              </p:cNvSpPr>
              <p:nvPr/>
            </p:nvSpPr>
            <p:spPr bwMode="auto">
              <a:xfrm>
                <a:off x="1518" y="19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15AC4A"/>
              </a:solidFill>
              <a:ln w="0">
                <a:solidFill>
                  <a:srgbClr val="000000"/>
                </a:solidFill>
                <a:prstDash val="solid"/>
                <a:round/>
                <a:headEnd/>
                <a:tailEnd/>
              </a:ln>
            </p:spPr>
            <p:txBody>
              <a:bodyPr/>
              <a:lstStyle/>
              <a:p>
                <a:endParaRPr lang="en-US">
                  <a:solidFill>
                    <a:srgbClr val="FFFFFF"/>
                  </a:solidFill>
                </a:endParaRPr>
              </a:p>
            </p:txBody>
          </p:sp>
          <p:sp>
            <p:nvSpPr>
              <p:cNvPr id="79373" name="Freeform 668"/>
              <p:cNvSpPr>
                <a:spLocks/>
              </p:cNvSpPr>
              <p:nvPr/>
            </p:nvSpPr>
            <p:spPr bwMode="auto">
              <a:xfrm>
                <a:off x="1518" y="19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74" name="Freeform 669"/>
              <p:cNvSpPr>
                <a:spLocks/>
              </p:cNvSpPr>
              <p:nvPr/>
            </p:nvSpPr>
            <p:spPr bwMode="auto">
              <a:xfrm>
                <a:off x="978" y="3186"/>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3"/>
                    </a:moveTo>
                    <a:lnTo>
                      <a:pt x="67" y="33"/>
                    </a:lnTo>
                    <a:cubicBezTo>
                      <a:pt x="67" y="52"/>
                      <a:pt x="52" y="67"/>
                      <a:pt x="34" y="67"/>
                    </a:cubicBezTo>
                    <a:cubicBezTo>
                      <a:pt x="15" y="67"/>
                      <a:pt x="0" y="52"/>
                      <a:pt x="0" y="33"/>
                    </a:cubicBezTo>
                    <a:cubicBezTo>
                      <a:pt x="0" y="15"/>
                      <a:pt x="15" y="0"/>
                      <a:pt x="34" y="0"/>
                    </a:cubicBezTo>
                    <a:cubicBezTo>
                      <a:pt x="52" y="0"/>
                      <a:pt x="67" y="15"/>
                      <a:pt x="67" y="33"/>
                    </a:cubicBezTo>
                    <a:close/>
                  </a:path>
                </a:pathLst>
              </a:custGeom>
              <a:solidFill>
                <a:srgbClr val="79CA2A"/>
              </a:solidFill>
              <a:ln w="0">
                <a:solidFill>
                  <a:srgbClr val="000000"/>
                </a:solidFill>
                <a:prstDash val="solid"/>
                <a:round/>
                <a:headEnd/>
                <a:tailEnd/>
              </a:ln>
            </p:spPr>
            <p:txBody>
              <a:bodyPr/>
              <a:lstStyle/>
              <a:p>
                <a:endParaRPr lang="en-US">
                  <a:solidFill>
                    <a:srgbClr val="FFFFFF"/>
                  </a:solidFill>
                </a:endParaRPr>
              </a:p>
            </p:txBody>
          </p:sp>
          <p:sp>
            <p:nvSpPr>
              <p:cNvPr id="79375" name="Freeform 670"/>
              <p:cNvSpPr>
                <a:spLocks/>
              </p:cNvSpPr>
              <p:nvPr/>
            </p:nvSpPr>
            <p:spPr bwMode="auto">
              <a:xfrm>
                <a:off x="978" y="3186"/>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3"/>
                    </a:moveTo>
                    <a:lnTo>
                      <a:pt x="67" y="33"/>
                    </a:lnTo>
                    <a:cubicBezTo>
                      <a:pt x="67" y="52"/>
                      <a:pt x="52" y="67"/>
                      <a:pt x="34" y="67"/>
                    </a:cubicBezTo>
                    <a:cubicBezTo>
                      <a:pt x="15" y="67"/>
                      <a:pt x="0" y="52"/>
                      <a:pt x="0" y="33"/>
                    </a:cubicBezTo>
                    <a:cubicBezTo>
                      <a:pt x="0" y="15"/>
                      <a:pt x="15" y="0"/>
                      <a:pt x="34" y="0"/>
                    </a:cubicBezTo>
                    <a:cubicBezTo>
                      <a:pt x="52" y="0"/>
                      <a:pt x="67" y="15"/>
                      <a:pt x="67"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76" name="Freeform 671"/>
              <p:cNvSpPr>
                <a:spLocks/>
              </p:cNvSpPr>
              <p:nvPr/>
            </p:nvSpPr>
            <p:spPr bwMode="auto">
              <a:xfrm>
                <a:off x="1660" y="163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64C431"/>
              </a:solidFill>
              <a:ln w="0">
                <a:solidFill>
                  <a:srgbClr val="000000"/>
                </a:solidFill>
                <a:prstDash val="solid"/>
                <a:round/>
                <a:headEnd/>
                <a:tailEnd/>
              </a:ln>
            </p:spPr>
            <p:txBody>
              <a:bodyPr/>
              <a:lstStyle/>
              <a:p>
                <a:endParaRPr lang="en-US">
                  <a:solidFill>
                    <a:srgbClr val="FFFFFF"/>
                  </a:solidFill>
                </a:endParaRPr>
              </a:p>
            </p:txBody>
          </p:sp>
          <p:sp>
            <p:nvSpPr>
              <p:cNvPr id="79377" name="Freeform 672"/>
              <p:cNvSpPr>
                <a:spLocks/>
              </p:cNvSpPr>
              <p:nvPr/>
            </p:nvSpPr>
            <p:spPr bwMode="auto">
              <a:xfrm>
                <a:off x="1660" y="163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78" name="Freeform 673"/>
              <p:cNvSpPr>
                <a:spLocks/>
              </p:cNvSpPr>
              <p:nvPr/>
            </p:nvSpPr>
            <p:spPr bwMode="auto">
              <a:xfrm>
                <a:off x="1872" y="1693"/>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9FD51E"/>
              </a:solidFill>
              <a:ln w="0">
                <a:solidFill>
                  <a:srgbClr val="000000"/>
                </a:solidFill>
                <a:prstDash val="solid"/>
                <a:round/>
                <a:headEnd/>
                <a:tailEnd/>
              </a:ln>
            </p:spPr>
            <p:txBody>
              <a:bodyPr/>
              <a:lstStyle/>
              <a:p>
                <a:endParaRPr lang="en-US">
                  <a:solidFill>
                    <a:srgbClr val="FFFFFF"/>
                  </a:solidFill>
                </a:endParaRPr>
              </a:p>
            </p:txBody>
          </p:sp>
          <p:sp>
            <p:nvSpPr>
              <p:cNvPr id="79379" name="Freeform 674"/>
              <p:cNvSpPr>
                <a:spLocks/>
              </p:cNvSpPr>
              <p:nvPr/>
            </p:nvSpPr>
            <p:spPr bwMode="auto">
              <a:xfrm>
                <a:off x="1872" y="1693"/>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80" name="Freeform 675"/>
              <p:cNvSpPr>
                <a:spLocks/>
              </p:cNvSpPr>
              <p:nvPr/>
            </p:nvSpPr>
            <p:spPr bwMode="auto">
              <a:xfrm>
                <a:off x="2418" y="299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FD123"/>
              </a:solidFill>
              <a:ln w="0">
                <a:solidFill>
                  <a:srgbClr val="000000"/>
                </a:solidFill>
                <a:prstDash val="solid"/>
                <a:round/>
                <a:headEnd/>
                <a:tailEnd/>
              </a:ln>
            </p:spPr>
            <p:txBody>
              <a:bodyPr/>
              <a:lstStyle/>
              <a:p>
                <a:endParaRPr lang="en-US">
                  <a:solidFill>
                    <a:srgbClr val="FFFFFF"/>
                  </a:solidFill>
                </a:endParaRPr>
              </a:p>
            </p:txBody>
          </p:sp>
          <p:sp>
            <p:nvSpPr>
              <p:cNvPr id="79381" name="Freeform 676"/>
              <p:cNvSpPr>
                <a:spLocks/>
              </p:cNvSpPr>
              <p:nvPr/>
            </p:nvSpPr>
            <p:spPr bwMode="auto">
              <a:xfrm>
                <a:off x="2418" y="299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82" name="Freeform 677"/>
              <p:cNvSpPr>
                <a:spLocks/>
              </p:cNvSpPr>
              <p:nvPr/>
            </p:nvSpPr>
            <p:spPr bwMode="auto">
              <a:xfrm>
                <a:off x="1851" y="207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383" name="Freeform 678"/>
              <p:cNvSpPr>
                <a:spLocks/>
              </p:cNvSpPr>
              <p:nvPr/>
            </p:nvSpPr>
            <p:spPr bwMode="auto">
              <a:xfrm>
                <a:off x="1851" y="207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84" name="Freeform 679"/>
              <p:cNvSpPr>
                <a:spLocks/>
              </p:cNvSpPr>
              <p:nvPr/>
            </p:nvSpPr>
            <p:spPr bwMode="auto">
              <a:xfrm>
                <a:off x="1493" y="2597"/>
                <a:ext cx="22"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solidFill>
                <a:srgbClr val="5CC134"/>
              </a:solidFill>
              <a:ln w="0">
                <a:solidFill>
                  <a:srgbClr val="000000"/>
                </a:solidFill>
                <a:prstDash val="solid"/>
                <a:round/>
                <a:headEnd/>
                <a:tailEnd/>
              </a:ln>
            </p:spPr>
            <p:txBody>
              <a:bodyPr/>
              <a:lstStyle/>
              <a:p>
                <a:endParaRPr lang="en-US">
                  <a:solidFill>
                    <a:srgbClr val="FFFFFF"/>
                  </a:solidFill>
                </a:endParaRPr>
              </a:p>
            </p:txBody>
          </p:sp>
          <p:sp>
            <p:nvSpPr>
              <p:cNvPr id="79385" name="Freeform 680"/>
              <p:cNvSpPr>
                <a:spLocks/>
              </p:cNvSpPr>
              <p:nvPr/>
            </p:nvSpPr>
            <p:spPr bwMode="auto">
              <a:xfrm>
                <a:off x="1493" y="2597"/>
                <a:ext cx="22"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86" name="Freeform 681"/>
              <p:cNvSpPr>
                <a:spLocks/>
              </p:cNvSpPr>
              <p:nvPr/>
            </p:nvSpPr>
            <p:spPr bwMode="auto">
              <a:xfrm>
                <a:off x="1663" y="16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9AD420"/>
              </a:solidFill>
              <a:ln w="0">
                <a:solidFill>
                  <a:srgbClr val="000000"/>
                </a:solidFill>
                <a:prstDash val="solid"/>
                <a:round/>
                <a:headEnd/>
                <a:tailEnd/>
              </a:ln>
            </p:spPr>
            <p:txBody>
              <a:bodyPr/>
              <a:lstStyle/>
              <a:p>
                <a:endParaRPr lang="en-US">
                  <a:solidFill>
                    <a:srgbClr val="FFFFFF"/>
                  </a:solidFill>
                </a:endParaRPr>
              </a:p>
            </p:txBody>
          </p:sp>
          <p:sp>
            <p:nvSpPr>
              <p:cNvPr id="79387" name="Freeform 682"/>
              <p:cNvSpPr>
                <a:spLocks/>
              </p:cNvSpPr>
              <p:nvPr/>
            </p:nvSpPr>
            <p:spPr bwMode="auto">
              <a:xfrm>
                <a:off x="1663" y="168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88" name="Freeform 683"/>
              <p:cNvSpPr>
                <a:spLocks/>
              </p:cNvSpPr>
              <p:nvPr/>
            </p:nvSpPr>
            <p:spPr bwMode="auto">
              <a:xfrm>
                <a:off x="1171" y="244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E5EA08"/>
              </a:solidFill>
              <a:ln w="0">
                <a:solidFill>
                  <a:srgbClr val="000000"/>
                </a:solidFill>
                <a:prstDash val="solid"/>
                <a:round/>
                <a:headEnd/>
                <a:tailEnd/>
              </a:ln>
            </p:spPr>
            <p:txBody>
              <a:bodyPr/>
              <a:lstStyle/>
              <a:p>
                <a:endParaRPr lang="en-US">
                  <a:solidFill>
                    <a:srgbClr val="FFFFFF"/>
                  </a:solidFill>
                </a:endParaRPr>
              </a:p>
            </p:txBody>
          </p:sp>
          <p:sp>
            <p:nvSpPr>
              <p:cNvPr id="79389" name="Freeform 684"/>
              <p:cNvSpPr>
                <a:spLocks/>
              </p:cNvSpPr>
              <p:nvPr/>
            </p:nvSpPr>
            <p:spPr bwMode="auto">
              <a:xfrm>
                <a:off x="1171" y="244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90" name="Freeform 685"/>
              <p:cNvSpPr>
                <a:spLocks/>
              </p:cNvSpPr>
              <p:nvPr/>
            </p:nvSpPr>
            <p:spPr bwMode="auto">
              <a:xfrm>
                <a:off x="1235" y="236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391" name="Freeform 686"/>
              <p:cNvSpPr>
                <a:spLocks/>
              </p:cNvSpPr>
              <p:nvPr/>
            </p:nvSpPr>
            <p:spPr bwMode="auto">
              <a:xfrm>
                <a:off x="1235" y="236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92" name="Freeform 687"/>
              <p:cNvSpPr>
                <a:spLocks/>
              </p:cNvSpPr>
              <p:nvPr/>
            </p:nvSpPr>
            <p:spPr bwMode="auto">
              <a:xfrm>
                <a:off x="1442" y="2037"/>
                <a:ext cx="24" cy="23"/>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2" y="67"/>
                      <a:pt x="34" y="67"/>
                    </a:cubicBezTo>
                    <a:cubicBezTo>
                      <a:pt x="15" y="67"/>
                      <a:pt x="0" y="52"/>
                      <a:pt x="0" y="34"/>
                    </a:cubicBezTo>
                    <a:cubicBezTo>
                      <a:pt x="0" y="15"/>
                      <a:pt x="15" y="0"/>
                      <a:pt x="34" y="0"/>
                    </a:cubicBezTo>
                    <a:cubicBezTo>
                      <a:pt x="52" y="0"/>
                      <a:pt x="68" y="15"/>
                      <a:pt x="68" y="34"/>
                    </a:cubicBezTo>
                    <a:close/>
                  </a:path>
                </a:pathLst>
              </a:custGeom>
              <a:solidFill>
                <a:srgbClr val="83CD27"/>
              </a:solidFill>
              <a:ln w="0">
                <a:solidFill>
                  <a:srgbClr val="000000"/>
                </a:solidFill>
                <a:prstDash val="solid"/>
                <a:round/>
                <a:headEnd/>
                <a:tailEnd/>
              </a:ln>
            </p:spPr>
            <p:txBody>
              <a:bodyPr/>
              <a:lstStyle/>
              <a:p>
                <a:endParaRPr lang="en-US">
                  <a:solidFill>
                    <a:srgbClr val="FFFFFF"/>
                  </a:solidFill>
                </a:endParaRPr>
              </a:p>
            </p:txBody>
          </p:sp>
          <p:sp>
            <p:nvSpPr>
              <p:cNvPr id="79393" name="Freeform 688"/>
              <p:cNvSpPr>
                <a:spLocks/>
              </p:cNvSpPr>
              <p:nvPr/>
            </p:nvSpPr>
            <p:spPr bwMode="auto">
              <a:xfrm>
                <a:off x="1442" y="2037"/>
                <a:ext cx="24" cy="23"/>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2" y="67"/>
                      <a:pt x="34" y="67"/>
                    </a:cubicBezTo>
                    <a:cubicBezTo>
                      <a:pt x="15" y="67"/>
                      <a:pt x="0" y="52"/>
                      <a:pt x="0" y="34"/>
                    </a:cubicBezTo>
                    <a:cubicBezTo>
                      <a:pt x="0" y="15"/>
                      <a:pt x="15" y="0"/>
                      <a:pt x="34" y="0"/>
                    </a:cubicBezTo>
                    <a:cubicBezTo>
                      <a:pt x="52" y="0"/>
                      <a:pt x="68" y="15"/>
                      <a:pt x="68"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94" name="Freeform 689"/>
              <p:cNvSpPr>
                <a:spLocks/>
              </p:cNvSpPr>
              <p:nvPr/>
            </p:nvSpPr>
            <p:spPr bwMode="auto">
              <a:xfrm>
                <a:off x="608" y="371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58C035"/>
              </a:solidFill>
              <a:ln w="0">
                <a:solidFill>
                  <a:srgbClr val="000000"/>
                </a:solidFill>
                <a:prstDash val="solid"/>
                <a:round/>
                <a:headEnd/>
                <a:tailEnd/>
              </a:ln>
            </p:spPr>
            <p:txBody>
              <a:bodyPr/>
              <a:lstStyle/>
              <a:p>
                <a:endParaRPr lang="en-US">
                  <a:solidFill>
                    <a:srgbClr val="FFFFFF"/>
                  </a:solidFill>
                </a:endParaRPr>
              </a:p>
            </p:txBody>
          </p:sp>
          <p:sp>
            <p:nvSpPr>
              <p:cNvPr id="79395" name="Freeform 690"/>
              <p:cNvSpPr>
                <a:spLocks/>
              </p:cNvSpPr>
              <p:nvPr/>
            </p:nvSpPr>
            <p:spPr bwMode="auto">
              <a:xfrm>
                <a:off x="608" y="371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96" name="Freeform 691"/>
              <p:cNvSpPr>
                <a:spLocks/>
              </p:cNvSpPr>
              <p:nvPr/>
            </p:nvSpPr>
            <p:spPr bwMode="auto">
              <a:xfrm>
                <a:off x="1235" y="246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397" name="Freeform 692"/>
              <p:cNvSpPr>
                <a:spLocks/>
              </p:cNvSpPr>
              <p:nvPr/>
            </p:nvSpPr>
            <p:spPr bwMode="auto">
              <a:xfrm>
                <a:off x="1235" y="246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98" name="Freeform 693"/>
              <p:cNvSpPr>
                <a:spLocks/>
              </p:cNvSpPr>
              <p:nvPr/>
            </p:nvSpPr>
            <p:spPr bwMode="auto">
              <a:xfrm>
                <a:off x="250" y="28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79399" name="Freeform 694"/>
              <p:cNvSpPr>
                <a:spLocks/>
              </p:cNvSpPr>
              <p:nvPr/>
            </p:nvSpPr>
            <p:spPr bwMode="auto">
              <a:xfrm>
                <a:off x="250" y="285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00" name="Freeform 695"/>
              <p:cNvSpPr>
                <a:spLocks/>
              </p:cNvSpPr>
              <p:nvPr/>
            </p:nvSpPr>
            <p:spPr bwMode="auto">
              <a:xfrm>
                <a:off x="1911" y="165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6C92C"/>
              </a:solidFill>
              <a:ln w="0">
                <a:solidFill>
                  <a:srgbClr val="000000"/>
                </a:solidFill>
                <a:prstDash val="solid"/>
                <a:round/>
                <a:headEnd/>
                <a:tailEnd/>
              </a:ln>
            </p:spPr>
            <p:txBody>
              <a:bodyPr/>
              <a:lstStyle/>
              <a:p>
                <a:endParaRPr lang="en-US">
                  <a:solidFill>
                    <a:srgbClr val="FFFFFF"/>
                  </a:solidFill>
                </a:endParaRPr>
              </a:p>
            </p:txBody>
          </p:sp>
          <p:sp>
            <p:nvSpPr>
              <p:cNvPr id="79401" name="Freeform 696"/>
              <p:cNvSpPr>
                <a:spLocks/>
              </p:cNvSpPr>
              <p:nvPr/>
            </p:nvSpPr>
            <p:spPr bwMode="auto">
              <a:xfrm>
                <a:off x="1911" y="165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02" name="Freeform 697"/>
              <p:cNvSpPr>
                <a:spLocks/>
              </p:cNvSpPr>
              <p:nvPr/>
            </p:nvSpPr>
            <p:spPr bwMode="auto">
              <a:xfrm>
                <a:off x="2223" y="341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403" name="Freeform 698"/>
              <p:cNvSpPr>
                <a:spLocks/>
              </p:cNvSpPr>
              <p:nvPr/>
            </p:nvSpPr>
            <p:spPr bwMode="auto">
              <a:xfrm>
                <a:off x="2223" y="3416"/>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04" name="Freeform 699"/>
              <p:cNvSpPr>
                <a:spLocks/>
              </p:cNvSpPr>
              <p:nvPr/>
            </p:nvSpPr>
            <p:spPr bwMode="auto">
              <a:xfrm>
                <a:off x="724" y="1925"/>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76C92C"/>
              </a:solidFill>
              <a:ln w="0">
                <a:solidFill>
                  <a:srgbClr val="000000"/>
                </a:solidFill>
                <a:prstDash val="solid"/>
                <a:round/>
                <a:headEnd/>
                <a:tailEnd/>
              </a:ln>
            </p:spPr>
            <p:txBody>
              <a:bodyPr/>
              <a:lstStyle/>
              <a:p>
                <a:endParaRPr lang="en-US">
                  <a:solidFill>
                    <a:srgbClr val="FFFFFF"/>
                  </a:solidFill>
                </a:endParaRPr>
              </a:p>
            </p:txBody>
          </p:sp>
          <p:sp>
            <p:nvSpPr>
              <p:cNvPr id="79405" name="Freeform 700"/>
              <p:cNvSpPr>
                <a:spLocks/>
              </p:cNvSpPr>
              <p:nvPr/>
            </p:nvSpPr>
            <p:spPr bwMode="auto">
              <a:xfrm>
                <a:off x="724" y="1925"/>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06" name="Freeform 701"/>
              <p:cNvSpPr>
                <a:spLocks/>
              </p:cNvSpPr>
              <p:nvPr/>
            </p:nvSpPr>
            <p:spPr bwMode="auto">
              <a:xfrm>
                <a:off x="2683" y="283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79407" name="Freeform 702"/>
              <p:cNvSpPr>
                <a:spLocks/>
              </p:cNvSpPr>
              <p:nvPr/>
            </p:nvSpPr>
            <p:spPr bwMode="auto">
              <a:xfrm>
                <a:off x="2683" y="283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08" name="Freeform 703"/>
              <p:cNvSpPr>
                <a:spLocks/>
              </p:cNvSpPr>
              <p:nvPr/>
            </p:nvSpPr>
            <p:spPr bwMode="auto">
              <a:xfrm>
                <a:off x="934" y="3399"/>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solidFill>
                <a:srgbClr val="75C92C"/>
              </a:solidFill>
              <a:ln w="0">
                <a:solidFill>
                  <a:srgbClr val="000000"/>
                </a:solidFill>
                <a:prstDash val="solid"/>
                <a:round/>
                <a:headEnd/>
                <a:tailEnd/>
              </a:ln>
            </p:spPr>
            <p:txBody>
              <a:bodyPr/>
              <a:lstStyle/>
              <a:p>
                <a:endParaRPr lang="en-US">
                  <a:solidFill>
                    <a:srgbClr val="FFFFFF"/>
                  </a:solidFill>
                </a:endParaRPr>
              </a:p>
            </p:txBody>
          </p:sp>
          <p:sp>
            <p:nvSpPr>
              <p:cNvPr id="79409" name="Freeform 704"/>
              <p:cNvSpPr>
                <a:spLocks/>
              </p:cNvSpPr>
              <p:nvPr/>
            </p:nvSpPr>
            <p:spPr bwMode="auto">
              <a:xfrm>
                <a:off x="934" y="3399"/>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10" name="Freeform 705"/>
              <p:cNvSpPr>
                <a:spLocks/>
              </p:cNvSpPr>
              <p:nvPr/>
            </p:nvSpPr>
            <p:spPr bwMode="auto">
              <a:xfrm>
                <a:off x="827" y="1990"/>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9" y="63"/>
                      <a:pt x="31" y="63"/>
                    </a:cubicBezTo>
                    <a:cubicBezTo>
                      <a:pt x="14" y="63"/>
                      <a:pt x="0" y="49"/>
                      <a:pt x="0" y="32"/>
                    </a:cubicBezTo>
                    <a:cubicBezTo>
                      <a:pt x="0" y="14"/>
                      <a:pt x="14" y="0"/>
                      <a:pt x="31" y="0"/>
                    </a:cubicBezTo>
                    <a:cubicBezTo>
                      <a:pt x="49" y="0"/>
                      <a:pt x="62" y="14"/>
                      <a:pt x="62" y="32"/>
                    </a:cubicBezTo>
                    <a:close/>
                  </a:path>
                </a:pathLst>
              </a:custGeom>
              <a:solidFill>
                <a:srgbClr val="78CA2B"/>
              </a:solidFill>
              <a:ln w="0">
                <a:solidFill>
                  <a:srgbClr val="000000"/>
                </a:solidFill>
                <a:prstDash val="solid"/>
                <a:round/>
                <a:headEnd/>
                <a:tailEnd/>
              </a:ln>
            </p:spPr>
            <p:txBody>
              <a:bodyPr/>
              <a:lstStyle/>
              <a:p>
                <a:endParaRPr lang="en-US">
                  <a:solidFill>
                    <a:srgbClr val="FFFFFF"/>
                  </a:solidFill>
                </a:endParaRPr>
              </a:p>
            </p:txBody>
          </p:sp>
          <p:sp>
            <p:nvSpPr>
              <p:cNvPr id="79411" name="Freeform 706"/>
              <p:cNvSpPr>
                <a:spLocks/>
              </p:cNvSpPr>
              <p:nvPr/>
            </p:nvSpPr>
            <p:spPr bwMode="auto">
              <a:xfrm>
                <a:off x="827" y="1990"/>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9" y="63"/>
                      <a:pt x="31" y="63"/>
                    </a:cubicBezTo>
                    <a:cubicBezTo>
                      <a:pt x="14" y="63"/>
                      <a:pt x="0" y="49"/>
                      <a:pt x="0" y="32"/>
                    </a:cubicBezTo>
                    <a:cubicBezTo>
                      <a:pt x="0" y="14"/>
                      <a:pt x="14" y="0"/>
                      <a:pt x="31" y="0"/>
                    </a:cubicBezTo>
                    <a:cubicBezTo>
                      <a:pt x="49"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12" name="Freeform 707"/>
              <p:cNvSpPr>
                <a:spLocks/>
              </p:cNvSpPr>
              <p:nvPr/>
            </p:nvSpPr>
            <p:spPr bwMode="auto">
              <a:xfrm>
                <a:off x="1469" y="196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5DC234"/>
              </a:solidFill>
              <a:ln w="0">
                <a:solidFill>
                  <a:srgbClr val="000000"/>
                </a:solidFill>
                <a:prstDash val="solid"/>
                <a:round/>
                <a:headEnd/>
                <a:tailEnd/>
              </a:ln>
            </p:spPr>
            <p:txBody>
              <a:bodyPr/>
              <a:lstStyle/>
              <a:p>
                <a:endParaRPr lang="en-US">
                  <a:solidFill>
                    <a:srgbClr val="FFFFFF"/>
                  </a:solidFill>
                </a:endParaRPr>
              </a:p>
            </p:txBody>
          </p:sp>
          <p:sp>
            <p:nvSpPr>
              <p:cNvPr id="79413" name="Freeform 708"/>
              <p:cNvSpPr>
                <a:spLocks/>
              </p:cNvSpPr>
              <p:nvPr/>
            </p:nvSpPr>
            <p:spPr bwMode="auto">
              <a:xfrm>
                <a:off x="1469" y="1967"/>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14" name="Freeform 709"/>
              <p:cNvSpPr>
                <a:spLocks/>
              </p:cNvSpPr>
              <p:nvPr/>
            </p:nvSpPr>
            <p:spPr bwMode="auto">
              <a:xfrm>
                <a:off x="1833" y="161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9AD420"/>
              </a:solidFill>
              <a:ln w="0">
                <a:solidFill>
                  <a:srgbClr val="000000"/>
                </a:solidFill>
                <a:prstDash val="solid"/>
                <a:round/>
                <a:headEnd/>
                <a:tailEnd/>
              </a:ln>
            </p:spPr>
            <p:txBody>
              <a:bodyPr/>
              <a:lstStyle/>
              <a:p>
                <a:endParaRPr lang="en-US">
                  <a:solidFill>
                    <a:srgbClr val="FFFFFF"/>
                  </a:solidFill>
                </a:endParaRPr>
              </a:p>
            </p:txBody>
          </p:sp>
          <p:sp>
            <p:nvSpPr>
              <p:cNvPr id="79415" name="Freeform 710"/>
              <p:cNvSpPr>
                <a:spLocks/>
              </p:cNvSpPr>
              <p:nvPr/>
            </p:nvSpPr>
            <p:spPr bwMode="auto">
              <a:xfrm>
                <a:off x="1833" y="161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16" name="Freeform 711"/>
              <p:cNvSpPr>
                <a:spLocks/>
              </p:cNvSpPr>
              <p:nvPr/>
            </p:nvSpPr>
            <p:spPr bwMode="auto">
              <a:xfrm>
                <a:off x="2496" y="297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BCF25"/>
              </a:solidFill>
              <a:ln w="0">
                <a:solidFill>
                  <a:srgbClr val="000000"/>
                </a:solidFill>
                <a:prstDash val="solid"/>
                <a:round/>
                <a:headEnd/>
                <a:tailEnd/>
              </a:ln>
            </p:spPr>
            <p:txBody>
              <a:bodyPr/>
              <a:lstStyle/>
              <a:p>
                <a:endParaRPr lang="en-US">
                  <a:solidFill>
                    <a:srgbClr val="FFFFFF"/>
                  </a:solidFill>
                </a:endParaRPr>
              </a:p>
            </p:txBody>
          </p:sp>
          <p:sp>
            <p:nvSpPr>
              <p:cNvPr id="79417" name="Freeform 712"/>
              <p:cNvSpPr>
                <a:spLocks/>
              </p:cNvSpPr>
              <p:nvPr/>
            </p:nvSpPr>
            <p:spPr bwMode="auto">
              <a:xfrm>
                <a:off x="2496" y="297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18" name="Freeform 713"/>
              <p:cNvSpPr>
                <a:spLocks/>
              </p:cNvSpPr>
              <p:nvPr/>
            </p:nvSpPr>
            <p:spPr bwMode="auto">
              <a:xfrm>
                <a:off x="1901" y="162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8ED024"/>
              </a:solidFill>
              <a:ln w="0">
                <a:solidFill>
                  <a:srgbClr val="000000"/>
                </a:solidFill>
                <a:prstDash val="solid"/>
                <a:round/>
                <a:headEnd/>
                <a:tailEnd/>
              </a:ln>
            </p:spPr>
            <p:txBody>
              <a:bodyPr/>
              <a:lstStyle/>
              <a:p>
                <a:endParaRPr lang="en-US">
                  <a:solidFill>
                    <a:srgbClr val="FFFFFF"/>
                  </a:solidFill>
                </a:endParaRPr>
              </a:p>
            </p:txBody>
          </p:sp>
          <p:sp>
            <p:nvSpPr>
              <p:cNvPr id="79419" name="Freeform 714"/>
              <p:cNvSpPr>
                <a:spLocks/>
              </p:cNvSpPr>
              <p:nvPr/>
            </p:nvSpPr>
            <p:spPr bwMode="auto">
              <a:xfrm>
                <a:off x="1901" y="162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20" name="Freeform 715"/>
              <p:cNvSpPr>
                <a:spLocks/>
              </p:cNvSpPr>
              <p:nvPr/>
            </p:nvSpPr>
            <p:spPr bwMode="auto">
              <a:xfrm>
                <a:off x="2260" y="3510"/>
                <a:ext cx="25" cy="23"/>
              </a:xfrm>
              <a:custGeom>
                <a:avLst/>
                <a:gdLst>
                  <a:gd name="T0" fmla="*/ 0 w 69"/>
                  <a:gd name="T1" fmla="*/ 0 h 69"/>
                  <a:gd name="T2" fmla="*/ 0 w 69"/>
                  <a:gd name="T3" fmla="*/ 0 h 69"/>
                  <a:gd name="T4" fmla="*/ 0 w 69"/>
                  <a:gd name="T5" fmla="*/ 0 h 69"/>
                  <a:gd name="T6" fmla="*/ 0 w 69"/>
                  <a:gd name="T7" fmla="*/ 0 h 69"/>
                  <a:gd name="T8" fmla="*/ 0 w 69"/>
                  <a:gd name="T9" fmla="*/ 0 h 69"/>
                  <a:gd name="T10" fmla="*/ 0 w 69"/>
                  <a:gd name="T11" fmla="*/ 0 h 69"/>
                  <a:gd name="T12" fmla="*/ 0 w 69"/>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69">
                    <a:moveTo>
                      <a:pt x="69" y="35"/>
                    </a:moveTo>
                    <a:lnTo>
                      <a:pt x="69" y="35"/>
                    </a:lnTo>
                    <a:cubicBezTo>
                      <a:pt x="69" y="53"/>
                      <a:pt x="54" y="69"/>
                      <a:pt x="35" y="69"/>
                    </a:cubicBezTo>
                    <a:cubicBezTo>
                      <a:pt x="16" y="69"/>
                      <a:pt x="0" y="53"/>
                      <a:pt x="0" y="35"/>
                    </a:cubicBezTo>
                    <a:cubicBezTo>
                      <a:pt x="0" y="16"/>
                      <a:pt x="16" y="0"/>
                      <a:pt x="35" y="0"/>
                    </a:cubicBezTo>
                    <a:cubicBezTo>
                      <a:pt x="54" y="0"/>
                      <a:pt x="69" y="16"/>
                      <a:pt x="69" y="35"/>
                    </a:cubicBezTo>
                    <a:close/>
                  </a:path>
                </a:pathLst>
              </a:custGeom>
              <a:solidFill>
                <a:srgbClr val="85CE27"/>
              </a:solidFill>
              <a:ln w="0">
                <a:solidFill>
                  <a:srgbClr val="000000"/>
                </a:solidFill>
                <a:prstDash val="solid"/>
                <a:round/>
                <a:headEnd/>
                <a:tailEnd/>
              </a:ln>
            </p:spPr>
            <p:txBody>
              <a:bodyPr/>
              <a:lstStyle/>
              <a:p>
                <a:endParaRPr lang="en-US">
                  <a:solidFill>
                    <a:srgbClr val="FFFFFF"/>
                  </a:solidFill>
                </a:endParaRPr>
              </a:p>
            </p:txBody>
          </p:sp>
          <p:sp>
            <p:nvSpPr>
              <p:cNvPr id="79421" name="Freeform 716"/>
              <p:cNvSpPr>
                <a:spLocks/>
              </p:cNvSpPr>
              <p:nvPr/>
            </p:nvSpPr>
            <p:spPr bwMode="auto">
              <a:xfrm>
                <a:off x="2260" y="3510"/>
                <a:ext cx="25" cy="23"/>
              </a:xfrm>
              <a:custGeom>
                <a:avLst/>
                <a:gdLst>
                  <a:gd name="T0" fmla="*/ 0 w 69"/>
                  <a:gd name="T1" fmla="*/ 0 h 69"/>
                  <a:gd name="T2" fmla="*/ 0 w 69"/>
                  <a:gd name="T3" fmla="*/ 0 h 69"/>
                  <a:gd name="T4" fmla="*/ 0 w 69"/>
                  <a:gd name="T5" fmla="*/ 0 h 69"/>
                  <a:gd name="T6" fmla="*/ 0 w 69"/>
                  <a:gd name="T7" fmla="*/ 0 h 69"/>
                  <a:gd name="T8" fmla="*/ 0 w 69"/>
                  <a:gd name="T9" fmla="*/ 0 h 69"/>
                  <a:gd name="T10" fmla="*/ 0 w 69"/>
                  <a:gd name="T11" fmla="*/ 0 h 69"/>
                  <a:gd name="T12" fmla="*/ 0 w 69"/>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69">
                    <a:moveTo>
                      <a:pt x="69" y="35"/>
                    </a:moveTo>
                    <a:lnTo>
                      <a:pt x="69" y="35"/>
                    </a:lnTo>
                    <a:cubicBezTo>
                      <a:pt x="69" y="53"/>
                      <a:pt x="54" y="69"/>
                      <a:pt x="35" y="69"/>
                    </a:cubicBezTo>
                    <a:cubicBezTo>
                      <a:pt x="16" y="69"/>
                      <a:pt x="0" y="53"/>
                      <a:pt x="0" y="35"/>
                    </a:cubicBezTo>
                    <a:cubicBezTo>
                      <a:pt x="0" y="16"/>
                      <a:pt x="16" y="0"/>
                      <a:pt x="35" y="0"/>
                    </a:cubicBezTo>
                    <a:cubicBezTo>
                      <a:pt x="54" y="0"/>
                      <a:pt x="69" y="16"/>
                      <a:pt x="69"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22" name="Freeform 717"/>
              <p:cNvSpPr>
                <a:spLocks/>
              </p:cNvSpPr>
              <p:nvPr/>
            </p:nvSpPr>
            <p:spPr bwMode="auto">
              <a:xfrm>
                <a:off x="1624" y="167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FEE106"/>
              </a:solidFill>
              <a:ln w="0">
                <a:solidFill>
                  <a:srgbClr val="000000"/>
                </a:solidFill>
                <a:prstDash val="solid"/>
                <a:round/>
                <a:headEnd/>
                <a:tailEnd/>
              </a:ln>
            </p:spPr>
            <p:txBody>
              <a:bodyPr/>
              <a:lstStyle/>
              <a:p>
                <a:endParaRPr lang="en-US">
                  <a:solidFill>
                    <a:srgbClr val="FFFFFF"/>
                  </a:solidFill>
                </a:endParaRPr>
              </a:p>
            </p:txBody>
          </p:sp>
          <p:sp>
            <p:nvSpPr>
              <p:cNvPr id="79423" name="Freeform 718"/>
              <p:cNvSpPr>
                <a:spLocks/>
              </p:cNvSpPr>
              <p:nvPr/>
            </p:nvSpPr>
            <p:spPr bwMode="auto">
              <a:xfrm>
                <a:off x="1624" y="167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24" name="Freeform 719"/>
              <p:cNvSpPr>
                <a:spLocks/>
              </p:cNvSpPr>
              <p:nvPr/>
            </p:nvSpPr>
            <p:spPr bwMode="auto">
              <a:xfrm>
                <a:off x="2155"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9425" name="Freeform 720"/>
              <p:cNvSpPr>
                <a:spLocks/>
              </p:cNvSpPr>
              <p:nvPr/>
            </p:nvSpPr>
            <p:spPr bwMode="auto">
              <a:xfrm>
                <a:off x="2155"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26" name="Freeform 721"/>
              <p:cNvSpPr>
                <a:spLocks/>
              </p:cNvSpPr>
              <p:nvPr/>
            </p:nvSpPr>
            <p:spPr bwMode="auto">
              <a:xfrm>
                <a:off x="1018" y="2204"/>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4" y="67"/>
                      <a:pt x="0" y="52"/>
                      <a:pt x="0" y="34"/>
                    </a:cubicBezTo>
                    <a:cubicBezTo>
                      <a:pt x="0" y="15"/>
                      <a:pt x="14" y="0"/>
                      <a:pt x="33" y="0"/>
                    </a:cubicBezTo>
                    <a:cubicBezTo>
                      <a:pt x="51" y="0"/>
                      <a:pt x="66" y="15"/>
                      <a:pt x="66" y="34"/>
                    </a:cubicBezTo>
                    <a:close/>
                  </a:path>
                </a:pathLst>
              </a:custGeom>
              <a:solidFill>
                <a:srgbClr val="92D123"/>
              </a:solidFill>
              <a:ln w="0">
                <a:solidFill>
                  <a:srgbClr val="000000"/>
                </a:solidFill>
                <a:prstDash val="solid"/>
                <a:round/>
                <a:headEnd/>
                <a:tailEnd/>
              </a:ln>
            </p:spPr>
            <p:txBody>
              <a:bodyPr/>
              <a:lstStyle/>
              <a:p>
                <a:endParaRPr lang="en-US">
                  <a:solidFill>
                    <a:srgbClr val="FFFFFF"/>
                  </a:solidFill>
                </a:endParaRPr>
              </a:p>
            </p:txBody>
          </p:sp>
          <p:sp>
            <p:nvSpPr>
              <p:cNvPr id="79427" name="Freeform 722"/>
              <p:cNvSpPr>
                <a:spLocks/>
              </p:cNvSpPr>
              <p:nvPr/>
            </p:nvSpPr>
            <p:spPr bwMode="auto">
              <a:xfrm>
                <a:off x="1018" y="2204"/>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4" y="67"/>
                      <a:pt x="0" y="52"/>
                      <a:pt x="0" y="34"/>
                    </a:cubicBezTo>
                    <a:cubicBezTo>
                      <a:pt x="0" y="15"/>
                      <a:pt x="14" y="0"/>
                      <a:pt x="33" y="0"/>
                    </a:cubicBezTo>
                    <a:cubicBezTo>
                      <a:pt x="51" y="0"/>
                      <a:pt x="66" y="15"/>
                      <a:pt x="66"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28" name="Freeform 723"/>
              <p:cNvSpPr>
                <a:spLocks/>
              </p:cNvSpPr>
              <p:nvPr/>
            </p:nvSpPr>
            <p:spPr bwMode="auto">
              <a:xfrm>
                <a:off x="1954" y="235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6EC72E"/>
              </a:solidFill>
              <a:ln w="0">
                <a:solidFill>
                  <a:srgbClr val="000000"/>
                </a:solidFill>
                <a:prstDash val="solid"/>
                <a:round/>
                <a:headEnd/>
                <a:tailEnd/>
              </a:ln>
            </p:spPr>
            <p:txBody>
              <a:bodyPr/>
              <a:lstStyle/>
              <a:p>
                <a:endParaRPr lang="en-US">
                  <a:solidFill>
                    <a:srgbClr val="FFFFFF"/>
                  </a:solidFill>
                </a:endParaRPr>
              </a:p>
            </p:txBody>
          </p:sp>
          <p:sp>
            <p:nvSpPr>
              <p:cNvPr id="79429" name="Freeform 724"/>
              <p:cNvSpPr>
                <a:spLocks/>
              </p:cNvSpPr>
              <p:nvPr/>
            </p:nvSpPr>
            <p:spPr bwMode="auto">
              <a:xfrm>
                <a:off x="1954" y="235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30" name="Freeform 725"/>
              <p:cNvSpPr>
                <a:spLocks/>
              </p:cNvSpPr>
              <p:nvPr/>
            </p:nvSpPr>
            <p:spPr bwMode="auto">
              <a:xfrm>
                <a:off x="2138" y="342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3CD27"/>
              </a:solidFill>
              <a:ln w="0">
                <a:solidFill>
                  <a:srgbClr val="000000"/>
                </a:solidFill>
                <a:prstDash val="solid"/>
                <a:round/>
                <a:headEnd/>
                <a:tailEnd/>
              </a:ln>
            </p:spPr>
            <p:txBody>
              <a:bodyPr/>
              <a:lstStyle/>
              <a:p>
                <a:endParaRPr lang="en-US">
                  <a:solidFill>
                    <a:srgbClr val="FFFFFF"/>
                  </a:solidFill>
                </a:endParaRPr>
              </a:p>
            </p:txBody>
          </p:sp>
          <p:sp>
            <p:nvSpPr>
              <p:cNvPr id="79431" name="Freeform 726"/>
              <p:cNvSpPr>
                <a:spLocks/>
              </p:cNvSpPr>
              <p:nvPr/>
            </p:nvSpPr>
            <p:spPr bwMode="auto">
              <a:xfrm>
                <a:off x="2138" y="342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32" name="Freeform 727"/>
              <p:cNvSpPr>
                <a:spLocks/>
              </p:cNvSpPr>
              <p:nvPr/>
            </p:nvSpPr>
            <p:spPr bwMode="auto">
              <a:xfrm>
                <a:off x="1574" y="1734"/>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solidFill>
                <a:srgbClr val="8DD024"/>
              </a:solidFill>
              <a:ln w="0">
                <a:solidFill>
                  <a:srgbClr val="000000"/>
                </a:solidFill>
                <a:prstDash val="solid"/>
                <a:round/>
                <a:headEnd/>
                <a:tailEnd/>
              </a:ln>
            </p:spPr>
            <p:txBody>
              <a:bodyPr/>
              <a:lstStyle/>
              <a:p>
                <a:endParaRPr lang="en-US">
                  <a:solidFill>
                    <a:srgbClr val="FFFFFF"/>
                  </a:solidFill>
                </a:endParaRPr>
              </a:p>
            </p:txBody>
          </p:sp>
          <p:sp>
            <p:nvSpPr>
              <p:cNvPr id="79433" name="Freeform 728"/>
              <p:cNvSpPr>
                <a:spLocks/>
              </p:cNvSpPr>
              <p:nvPr/>
            </p:nvSpPr>
            <p:spPr bwMode="auto">
              <a:xfrm>
                <a:off x="1574" y="1734"/>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34" name="Freeform 729"/>
              <p:cNvSpPr>
                <a:spLocks/>
              </p:cNvSpPr>
              <p:nvPr/>
            </p:nvSpPr>
            <p:spPr bwMode="auto">
              <a:xfrm>
                <a:off x="1032" y="1628"/>
                <a:ext cx="23" cy="23"/>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solidFill>
                <a:srgbClr val="76C92C"/>
              </a:solidFill>
              <a:ln w="0">
                <a:solidFill>
                  <a:srgbClr val="000000"/>
                </a:solidFill>
                <a:prstDash val="solid"/>
                <a:round/>
                <a:headEnd/>
                <a:tailEnd/>
              </a:ln>
            </p:spPr>
            <p:txBody>
              <a:bodyPr/>
              <a:lstStyle/>
              <a:p>
                <a:endParaRPr lang="en-US">
                  <a:solidFill>
                    <a:srgbClr val="FFFFFF"/>
                  </a:solidFill>
                </a:endParaRPr>
              </a:p>
            </p:txBody>
          </p:sp>
          <p:sp>
            <p:nvSpPr>
              <p:cNvPr id="79435" name="Freeform 730"/>
              <p:cNvSpPr>
                <a:spLocks/>
              </p:cNvSpPr>
              <p:nvPr/>
            </p:nvSpPr>
            <p:spPr bwMode="auto">
              <a:xfrm>
                <a:off x="1032" y="1628"/>
                <a:ext cx="23" cy="23"/>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36" name="Freeform 731"/>
              <p:cNvSpPr>
                <a:spLocks/>
              </p:cNvSpPr>
              <p:nvPr/>
            </p:nvSpPr>
            <p:spPr bwMode="auto">
              <a:xfrm>
                <a:off x="696" y="183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9437" name="Freeform 732"/>
              <p:cNvSpPr>
                <a:spLocks/>
              </p:cNvSpPr>
              <p:nvPr/>
            </p:nvSpPr>
            <p:spPr bwMode="auto">
              <a:xfrm>
                <a:off x="696" y="183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38" name="Freeform 733"/>
              <p:cNvSpPr>
                <a:spLocks/>
              </p:cNvSpPr>
              <p:nvPr/>
            </p:nvSpPr>
            <p:spPr bwMode="auto">
              <a:xfrm>
                <a:off x="2293" y="2887"/>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79CA2A"/>
              </a:solidFill>
              <a:ln w="0">
                <a:solidFill>
                  <a:srgbClr val="000000"/>
                </a:solidFill>
                <a:prstDash val="solid"/>
                <a:round/>
                <a:headEnd/>
                <a:tailEnd/>
              </a:ln>
            </p:spPr>
            <p:txBody>
              <a:bodyPr/>
              <a:lstStyle/>
              <a:p>
                <a:endParaRPr lang="en-US">
                  <a:solidFill>
                    <a:srgbClr val="FFFFFF"/>
                  </a:solidFill>
                </a:endParaRPr>
              </a:p>
            </p:txBody>
          </p:sp>
          <p:sp>
            <p:nvSpPr>
              <p:cNvPr id="79439" name="Freeform 734"/>
              <p:cNvSpPr>
                <a:spLocks/>
              </p:cNvSpPr>
              <p:nvPr/>
            </p:nvSpPr>
            <p:spPr bwMode="auto">
              <a:xfrm>
                <a:off x="2293" y="2887"/>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40" name="Freeform 735"/>
              <p:cNvSpPr>
                <a:spLocks/>
              </p:cNvSpPr>
              <p:nvPr/>
            </p:nvSpPr>
            <p:spPr bwMode="auto">
              <a:xfrm>
                <a:off x="1373" y="252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0E8365"/>
              </a:solidFill>
              <a:ln w="0">
                <a:solidFill>
                  <a:srgbClr val="000000"/>
                </a:solidFill>
                <a:prstDash val="solid"/>
                <a:round/>
                <a:headEnd/>
                <a:tailEnd/>
              </a:ln>
            </p:spPr>
            <p:txBody>
              <a:bodyPr/>
              <a:lstStyle/>
              <a:p>
                <a:endParaRPr lang="en-US">
                  <a:solidFill>
                    <a:srgbClr val="FFFFFF"/>
                  </a:solidFill>
                </a:endParaRPr>
              </a:p>
            </p:txBody>
          </p:sp>
          <p:sp>
            <p:nvSpPr>
              <p:cNvPr id="79441" name="Freeform 736"/>
              <p:cNvSpPr>
                <a:spLocks/>
              </p:cNvSpPr>
              <p:nvPr/>
            </p:nvSpPr>
            <p:spPr bwMode="auto">
              <a:xfrm>
                <a:off x="1373" y="252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42" name="Freeform 737"/>
              <p:cNvSpPr>
                <a:spLocks/>
              </p:cNvSpPr>
              <p:nvPr/>
            </p:nvSpPr>
            <p:spPr bwMode="auto">
              <a:xfrm>
                <a:off x="1663" y="226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1AAE49"/>
              </a:solidFill>
              <a:ln w="0">
                <a:solidFill>
                  <a:srgbClr val="000000"/>
                </a:solidFill>
                <a:prstDash val="solid"/>
                <a:round/>
                <a:headEnd/>
                <a:tailEnd/>
              </a:ln>
            </p:spPr>
            <p:txBody>
              <a:bodyPr/>
              <a:lstStyle/>
              <a:p>
                <a:endParaRPr lang="en-US">
                  <a:solidFill>
                    <a:srgbClr val="FFFFFF"/>
                  </a:solidFill>
                </a:endParaRPr>
              </a:p>
            </p:txBody>
          </p:sp>
          <p:sp>
            <p:nvSpPr>
              <p:cNvPr id="79443" name="Freeform 738"/>
              <p:cNvSpPr>
                <a:spLocks/>
              </p:cNvSpPr>
              <p:nvPr/>
            </p:nvSpPr>
            <p:spPr bwMode="auto">
              <a:xfrm>
                <a:off x="1663" y="226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44" name="Freeform 739"/>
              <p:cNvSpPr>
                <a:spLocks/>
              </p:cNvSpPr>
              <p:nvPr/>
            </p:nvSpPr>
            <p:spPr bwMode="auto">
              <a:xfrm>
                <a:off x="1897" y="154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E7EB08"/>
              </a:solidFill>
              <a:ln w="0">
                <a:solidFill>
                  <a:srgbClr val="000000"/>
                </a:solidFill>
                <a:prstDash val="solid"/>
                <a:round/>
                <a:headEnd/>
                <a:tailEnd/>
              </a:ln>
            </p:spPr>
            <p:txBody>
              <a:bodyPr/>
              <a:lstStyle/>
              <a:p>
                <a:endParaRPr lang="en-US">
                  <a:solidFill>
                    <a:srgbClr val="FFFFFF"/>
                  </a:solidFill>
                </a:endParaRPr>
              </a:p>
            </p:txBody>
          </p:sp>
          <p:sp>
            <p:nvSpPr>
              <p:cNvPr id="79445" name="Freeform 740"/>
              <p:cNvSpPr>
                <a:spLocks/>
              </p:cNvSpPr>
              <p:nvPr/>
            </p:nvSpPr>
            <p:spPr bwMode="auto">
              <a:xfrm>
                <a:off x="1897" y="154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46" name="Freeform 741"/>
              <p:cNvSpPr>
                <a:spLocks/>
              </p:cNvSpPr>
              <p:nvPr/>
            </p:nvSpPr>
            <p:spPr bwMode="auto">
              <a:xfrm>
                <a:off x="1334" y="27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73C82C"/>
              </a:solidFill>
              <a:ln w="0">
                <a:solidFill>
                  <a:srgbClr val="000000"/>
                </a:solidFill>
                <a:prstDash val="solid"/>
                <a:round/>
                <a:headEnd/>
                <a:tailEnd/>
              </a:ln>
            </p:spPr>
            <p:txBody>
              <a:bodyPr/>
              <a:lstStyle/>
              <a:p>
                <a:endParaRPr lang="en-US">
                  <a:solidFill>
                    <a:srgbClr val="FFFFFF"/>
                  </a:solidFill>
                </a:endParaRPr>
              </a:p>
            </p:txBody>
          </p:sp>
          <p:sp>
            <p:nvSpPr>
              <p:cNvPr id="79447" name="Freeform 742"/>
              <p:cNvSpPr>
                <a:spLocks/>
              </p:cNvSpPr>
              <p:nvPr/>
            </p:nvSpPr>
            <p:spPr bwMode="auto">
              <a:xfrm>
                <a:off x="1334" y="271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48" name="Freeform 743"/>
              <p:cNvSpPr>
                <a:spLocks/>
              </p:cNvSpPr>
              <p:nvPr/>
            </p:nvSpPr>
            <p:spPr bwMode="auto">
              <a:xfrm>
                <a:off x="1433" y="254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449" name="Freeform 744"/>
              <p:cNvSpPr>
                <a:spLocks/>
              </p:cNvSpPr>
              <p:nvPr/>
            </p:nvSpPr>
            <p:spPr bwMode="auto">
              <a:xfrm>
                <a:off x="1433" y="2543"/>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5" y="20"/>
                      <a:pt x="10" y="20"/>
                    </a:cubicBezTo>
                    <a:cubicBezTo>
                      <a:pt x="4" y="20"/>
                      <a:pt x="0" y="15"/>
                      <a:pt x="0" y="10"/>
                    </a:cubicBezTo>
                    <a:cubicBezTo>
                      <a:pt x="0" y="4"/>
                      <a:pt x="4" y="0"/>
                      <a:pt x="10" y="0"/>
                    </a:cubicBezTo>
                    <a:cubicBezTo>
                      <a:pt x="15"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50" name="Freeform 745"/>
              <p:cNvSpPr>
                <a:spLocks/>
              </p:cNvSpPr>
              <p:nvPr/>
            </p:nvSpPr>
            <p:spPr bwMode="auto">
              <a:xfrm>
                <a:off x="367" y="365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solidFill>
                <a:srgbClr val="000000"/>
              </a:solidFill>
              <a:ln w="0">
                <a:solidFill>
                  <a:srgbClr val="000000"/>
                </a:solidFill>
                <a:prstDash val="solid"/>
                <a:round/>
                <a:headEnd/>
                <a:tailEnd/>
              </a:ln>
            </p:spPr>
            <p:txBody>
              <a:bodyPr/>
              <a:lstStyle/>
              <a:p>
                <a:endParaRPr lang="en-US">
                  <a:solidFill>
                    <a:srgbClr val="FFFFFF"/>
                  </a:solidFill>
                </a:endParaRPr>
              </a:p>
            </p:txBody>
          </p:sp>
          <p:sp>
            <p:nvSpPr>
              <p:cNvPr id="79451" name="Freeform 746"/>
              <p:cNvSpPr>
                <a:spLocks/>
              </p:cNvSpPr>
              <p:nvPr/>
            </p:nvSpPr>
            <p:spPr bwMode="auto">
              <a:xfrm>
                <a:off x="367" y="3651"/>
                <a:ext cx="7" cy="7"/>
              </a:xfrm>
              <a:custGeom>
                <a:avLst/>
                <a:gdLst>
                  <a:gd name="T0" fmla="*/ 0 w 20"/>
                  <a:gd name="T1" fmla="*/ 0 h 20"/>
                  <a:gd name="T2" fmla="*/ 0 w 20"/>
                  <a:gd name="T3" fmla="*/ 0 h 20"/>
                  <a:gd name="T4" fmla="*/ 0 w 20"/>
                  <a:gd name="T5" fmla="*/ 0 h 20"/>
                  <a:gd name="T6" fmla="*/ 0 w 20"/>
                  <a:gd name="T7" fmla="*/ 0 h 20"/>
                  <a:gd name="T8" fmla="*/ 0 w 20"/>
                  <a:gd name="T9" fmla="*/ 0 h 20"/>
                  <a:gd name="T10" fmla="*/ 0 w 20"/>
                  <a:gd name="T11" fmla="*/ 0 h 20"/>
                  <a:gd name="T12" fmla="*/ 0 w 20"/>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0">
                    <a:moveTo>
                      <a:pt x="20" y="10"/>
                    </a:moveTo>
                    <a:lnTo>
                      <a:pt x="20" y="10"/>
                    </a:lnTo>
                    <a:cubicBezTo>
                      <a:pt x="20" y="15"/>
                      <a:pt x="16" y="20"/>
                      <a:pt x="10" y="20"/>
                    </a:cubicBezTo>
                    <a:cubicBezTo>
                      <a:pt x="5" y="20"/>
                      <a:pt x="0" y="15"/>
                      <a:pt x="0" y="10"/>
                    </a:cubicBezTo>
                    <a:cubicBezTo>
                      <a:pt x="0" y="4"/>
                      <a:pt x="5" y="0"/>
                      <a:pt x="10" y="0"/>
                    </a:cubicBezTo>
                    <a:cubicBezTo>
                      <a:pt x="16" y="0"/>
                      <a:pt x="20" y="4"/>
                      <a:pt x="20" y="1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52" name="Freeform 747"/>
              <p:cNvSpPr>
                <a:spLocks/>
              </p:cNvSpPr>
              <p:nvPr/>
            </p:nvSpPr>
            <p:spPr bwMode="auto">
              <a:xfrm>
                <a:off x="296" y="284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9CA2A"/>
              </a:solidFill>
              <a:ln w="0">
                <a:solidFill>
                  <a:srgbClr val="000000"/>
                </a:solidFill>
                <a:prstDash val="solid"/>
                <a:round/>
                <a:headEnd/>
                <a:tailEnd/>
              </a:ln>
            </p:spPr>
            <p:txBody>
              <a:bodyPr/>
              <a:lstStyle/>
              <a:p>
                <a:endParaRPr lang="en-US">
                  <a:solidFill>
                    <a:srgbClr val="FFFFFF"/>
                  </a:solidFill>
                </a:endParaRPr>
              </a:p>
            </p:txBody>
          </p:sp>
          <p:sp>
            <p:nvSpPr>
              <p:cNvPr id="79453" name="Freeform 748"/>
              <p:cNvSpPr>
                <a:spLocks/>
              </p:cNvSpPr>
              <p:nvPr/>
            </p:nvSpPr>
            <p:spPr bwMode="auto">
              <a:xfrm>
                <a:off x="296" y="284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54" name="Freeform 749"/>
              <p:cNvSpPr>
                <a:spLocks/>
              </p:cNvSpPr>
              <p:nvPr/>
            </p:nvSpPr>
            <p:spPr bwMode="auto">
              <a:xfrm>
                <a:off x="551" y="284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6861F"/>
              </a:solidFill>
              <a:ln w="0">
                <a:solidFill>
                  <a:srgbClr val="000000"/>
                </a:solidFill>
                <a:prstDash val="solid"/>
                <a:round/>
                <a:headEnd/>
                <a:tailEnd/>
              </a:ln>
            </p:spPr>
            <p:txBody>
              <a:bodyPr/>
              <a:lstStyle/>
              <a:p>
                <a:endParaRPr lang="en-US">
                  <a:solidFill>
                    <a:srgbClr val="FFFFFF"/>
                  </a:solidFill>
                </a:endParaRPr>
              </a:p>
            </p:txBody>
          </p:sp>
          <p:sp>
            <p:nvSpPr>
              <p:cNvPr id="79455" name="Freeform 750"/>
              <p:cNvSpPr>
                <a:spLocks/>
              </p:cNvSpPr>
              <p:nvPr/>
            </p:nvSpPr>
            <p:spPr bwMode="auto">
              <a:xfrm>
                <a:off x="551" y="2843"/>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56" name="Freeform 751"/>
              <p:cNvSpPr>
                <a:spLocks/>
              </p:cNvSpPr>
              <p:nvPr/>
            </p:nvSpPr>
            <p:spPr bwMode="auto">
              <a:xfrm>
                <a:off x="1901" y="25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5FC233"/>
              </a:solidFill>
              <a:ln w="0">
                <a:solidFill>
                  <a:srgbClr val="000000"/>
                </a:solidFill>
                <a:prstDash val="solid"/>
                <a:round/>
                <a:headEnd/>
                <a:tailEnd/>
              </a:ln>
            </p:spPr>
            <p:txBody>
              <a:bodyPr/>
              <a:lstStyle/>
              <a:p>
                <a:endParaRPr lang="en-US">
                  <a:solidFill>
                    <a:srgbClr val="FFFFFF"/>
                  </a:solidFill>
                </a:endParaRPr>
              </a:p>
            </p:txBody>
          </p:sp>
          <p:sp>
            <p:nvSpPr>
              <p:cNvPr id="79457" name="Freeform 752"/>
              <p:cNvSpPr>
                <a:spLocks/>
              </p:cNvSpPr>
              <p:nvPr/>
            </p:nvSpPr>
            <p:spPr bwMode="auto">
              <a:xfrm>
                <a:off x="1901" y="25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58" name="Freeform 753"/>
              <p:cNvSpPr>
                <a:spLocks/>
              </p:cNvSpPr>
              <p:nvPr/>
            </p:nvSpPr>
            <p:spPr bwMode="auto">
              <a:xfrm>
                <a:off x="938" y="1467"/>
                <a:ext cx="26" cy="25"/>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7"/>
                      <a:pt x="57" y="73"/>
                      <a:pt x="37" y="73"/>
                    </a:cubicBezTo>
                    <a:cubicBezTo>
                      <a:pt x="16" y="73"/>
                      <a:pt x="0" y="57"/>
                      <a:pt x="0" y="37"/>
                    </a:cubicBezTo>
                    <a:cubicBezTo>
                      <a:pt x="0" y="16"/>
                      <a:pt x="16" y="0"/>
                      <a:pt x="37" y="0"/>
                    </a:cubicBezTo>
                    <a:cubicBezTo>
                      <a:pt x="57" y="0"/>
                      <a:pt x="73" y="16"/>
                      <a:pt x="73" y="37"/>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79459" name="Freeform 754"/>
              <p:cNvSpPr>
                <a:spLocks/>
              </p:cNvSpPr>
              <p:nvPr/>
            </p:nvSpPr>
            <p:spPr bwMode="auto">
              <a:xfrm>
                <a:off x="938" y="1467"/>
                <a:ext cx="26" cy="25"/>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7"/>
                      <a:pt x="57" y="73"/>
                      <a:pt x="37" y="73"/>
                    </a:cubicBezTo>
                    <a:cubicBezTo>
                      <a:pt x="16" y="73"/>
                      <a:pt x="0" y="57"/>
                      <a:pt x="0" y="37"/>
                    </a:cubicBezTo>
                    <a:cubicBezTo>
                      <a:pt x="0" y="16"/>
                      <a:pt x="16" y="0"/>
                      <a:pt x="37" y="0"/>
                    </a:cubicBezTo>
                    <a:cubicBezTo>
                      <a:pt x="57" y="0"/>
                      <a:pt x="73" y="16"/>
                      <a:pt x="73"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60" name="Freeform 755"/>
              <p:cNvSpPr>
                <a:spLocks/>
              </p:cNvSpPr>
              <p:nvPr/>
            </p:nvSpPr>
            <p:spPr bwMode="auto">
              <a:xfrm>
                <a:off x="745" y="1976"/>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5" y="67"/>
                      <a:pt x="0" y="52"/>
                      <a:pt x="0" y="34"/>
                    </a:cubicBezTo>
                    <a:cubicBezTo>
                      <a:pt x="0" y="15"/>
                      <a:pt x="15" y="0"/>
                      <a:pt x="33" y="0"/>
                    </a:cubicBezTo>
                    <a:cubicBezTo>
                      <a:pt x="51" y="0"/>
                      <a:pt x="66" y="15"/>
                      <a:pt x="66" y="34"/>
                    </a:cubicBezTo>
                    <a:close/>
                  </a:path>
                </a:pathLst>
              </a:custGeom>
              <a:solidFill>
                <a:srgbClr val="78CA2B"/>
              </a:solidFill>
              <a:ln w="0">
                <a:solidFill>
                  <a:srgbClr val="000000"/>
                </a:solidFill>
                <a:prstDash val="solid"/>
                <a:round/>
                <a:headEnd/>
                <a:tailEnd/>
              </a:ln>
            </p:spPr>
            <p:txBody>
              <a:bodyPr/>
              <a:lstStyle/>
              <a:p>
                <a:endParaRPr lang="en-US">
                  <a:solidFill>
                    <a:srgbClr val="FFFFFF"/>
                  </a:solidFill>
                </a:endParaRPr>
              </a:p>
            </p:txBody>
          </p:sp>
          <p:sp>
            <p:nvSpPr>
              <p:cNvPr id="79461" name="Freeform 756"/>
              <p:cNvSpPr>
                <a:spLocks/>
              </p:cNvSpPr>
              <p:nvPr/>
            </p:nvSpPr>
            <p:spPr bwMode="auto">
              <a:xfrm>
                <a:off x="745" y="1976"/>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5" y="67"/>
                      <a:pt x="0" y="52"/>
                      <a:pt x="0" y="34"/>
                    </a:cubicBezTo>
                    <a:cubicBezTo>
                      <a:pt x="0" y="15"/>
                      <a:pt x="15" y="0"/>
                      <a:pt x="33" y="0"/>
                    </a:cubicBezTo>
                    <a:cubicBezTo>
                      <a:pt x="51" y="0"/>
                      <a:pt x="66" y="15"/>
                      <a:pt x="66"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62" name="Freeform 757"/>
              <p:cNvSpPr>
                <a:spLocks/>
              </p:cNvSpPr>
              <p:nvPr/>
            </p:nvSpPr>
            <p:spPr bwMode="auto">
              <a:xfrm>
                <a:off x="1550" y="19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6CE27"/>
              </a:solidFill>
              <a:ln w="0">
                <a:solidFill>
                  <a:srgbClr val="000000"/>
                </a:solidFill>
                <a:prstDash val="solid"/>
                <a:round/>
                <a:headEnd/>
                <a:tailEnd/>
              </a:ln>
            </p:spPr>
            <p:txBody>
              <a:bodyPr/>
              <a:lstStyle/>
              <a:p>
                <a:endParaRPr lang="en-US">
                  <a:solidFill>
                    <a:srgbClr val="FFFFFF"/>
                  </a:solidFill>
                </a:endParaRPr>
              </a:p>
            </p:txBody>
          </p:sp>
          <p:sp>
            <p:nvSpPr>
              <p:cNvPr id="79463" name="Freeform 758"/>
              <p:cNvSpPr>
                <a:spLocks/>
              </p:cNvSpPr>
              <p:nvPr/>
            </p:nvSpPr>
            <p:spPr bwMode="auto">
              <a:xfrm>
                <a:off x="1550" y="196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64" name="Freeform 759"/>
              <p:cNvSpPr>
                <a:spLocks/>
              </p:cNvSpPr>
              <p:nvPr/>
            </p:nvSpPr>
            <p:spPr bwMode="auto">
              <a:xfrm>
                <a:off x="2191" y="242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2AB344"/>
              </a:solidFill>
              <a:ln w="0">
                <a:solidFill>
                  <a:srgbClr val="000000"/>
                </a:solidFill>
                <a:prstDash val="solid"/>
                <a:round/>
                <a:headEnd/>
                <a:tailEnd/>
              </a:ln>
            </p:spPr>
            <p:txBody>
              <a:bodyPr/>
              <a:lstStyle/>
              <a:p>
                <a:endParaRPr lang="en-US">
                  <a:solidFill>
                    <a:srgbClr val="FFFFFF"/>
                  </a:solidFill>
                </a:endParaRPr>
              </a:p>
            </p:txBody>
          </p:sp>
          <p:sp>
            <p:nvSpPr>
              <p:cNvPr id="79465" name="Freeform 760"/>
              <p:cNvSpPr>
                <a:spLocks/>
              </p:cNvSpPr>
              <p:nvPr/>
            </p:nvSpPr>
            <p:spPr bwMode="auto">
              <a:xfrm>
                <a:off x="2191" y="242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66" name="Freeform 761"/>
              <p:cNvSpPr>
                <a:spLocks/>
              </p:cNvSpPr>
              <p:nvPr/>
            </p:nvSpPr>
            <p:spPr bwMode="auto">
              <a:xfrm>
                <a:off x="1387" y="2028"/>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8ACF25"/>
              </a:solidFill>
              <a:ln w="0">
                <a:solidFill>
                  <a:srgbClr val="000000"/>
                </a:solidFill>
                <a:prstDash val="solid"/>
                <a:round/>
                <a:headEnd/>
                <a:tailEnd/>
              </a:ln>
            </p:spPr>
            <p:txBody>
              <a:bodyPr/>
              <a:lstStyle/>
              <a:p>
                <a:endParaRPr lang="en-US">
                  <a:solidFill>
                    <a:srgbClr val="FFFFFF"/>
                  </a:solidFill>
                </a:endParaRPr>
              </a:p>
            </p:txBody>
          </p:sp>
          <p:sp>
            <p:nvSpPr>
              <p:cNvPr id="79467" name="Freeform 762"/>
              <p:cNvSpPr>
                <a:spLocks/>
              </p:cNvSpPr>
              <p:nvPr/>
            </p:nvSpPr>
            <p:spPr bwMode="auto">
              <a:xfrm>
                <a:off x="1387" y="2028"/>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68" name="Freeform 763"/>
              <p:cNvSpPr>
                <a:spLocks/>
              </p:cNvSpPr>
              <p:nvPr/>
            </p:nvSpPr>
            <p:spPr bwMode="auto">
              <a:xfrm>
                <a:off x="1132" y="23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ED024"/>
              </a:solidFill>
              <a:ln w="0">
                <a:solidFill>
                  <a:srgbClr val="000000"/>
                </a:solidFill>
                <a:prstDash val="solid"/>
                <a:round/>
                <a:headEnd/>
                <a:tailEnd/>
              </a:ln>
            </p:spPr>
            <p:txBody>
              <a:bodyPr/>
              <a:lstStyle/>
              <a:p>
                <a:endParaRPr lang="en-US">
                  <a:solidFill>
                    <a:srgbClr val="FFFFFF"/>
                  </a:solidFill>
                </a:endParaRPr>
              </a:p>
            </p:txBody>
          </p:sp>
          <p:sp>
            <p:nvSpPr>
              <p:cNvPr id="79469" name="Freeform 764"/>
              <p:cNvSpPr>
                <a:spLocks/>
              </p:cNvSpPr>
              <p:nvPr/>
            </p:nvSpPr>
            <p:spPr bwMode="auto">
              <a:xfrm>
                <a:off x="1132" y="238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70" name="Freeform 765"/>
              <p:cNvSpPr>
                <a:spLocks/>
              </p:cNvSpPr>
              <p:nvPr/>
            </p:nvSpPr>
            <p:spPr bwMode="auto">
              <a:xfrm>
                <a:off x="979" y="1836"/>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1" y="65"/>
                      <a:pt x="33" y="65"/>
                    </a:cubicBezTo>
                    <a:cubicBezTo>
                      <a:pt x="15" y="65"/>
                      <a:pt x="0" y="51"/>
                      <a:pt x="0" y="33"/>
                    </a:cubicBezTo>
                    <a:cubicBezTo>
                      <a:pt x="0" y="14"/>
                      <a:pt x="15" y="0"/>
                      <a:pt x="33" y="0"/>
                    </a:cubicBezTo>
                    <a:cubicBezTo>
                      <a:pt x="51" y="0"/>
                      <a:pt x="65" y="14"/>
                      <a:pt x="65" y="33"/>
                    </a:cubicBezTo>
                    <a:close/>
                  </a:path>
                </a:pathLst>
              </a:custGeom>
              <a:solidFill>
                <a:srgbClr val="83CD27"/>
              </a:solidFill>
              <a:ln w="0">
                <a:solidFill>
                  <a:srgbClr val="000000"/>
                </a:solidFill>
                <a:prstDash val="solid"/>
                <a:round/>
                <a:headEnd/>
                <a:tailEnd/>
              </a:ln>
            </p:spPr>
            <p:txBody>
              <a:bodyPr/>
              <a:lstStyle/>
              <a:p>
                <a:endParaRPr lang="en-US">
                  <a:solidFill>
                    <a:srgbClr val="FFFFFF"/>
                  </a:solidFill>
                </a:endParaRPr>
              </a:p>
            </p:txBody>
          </p:sp>
          <p:sp>
            <p:nvSpPr>
              <p:cNvPr id="79471" name="Freeform 766"/>
              <p:cNvSpPr>
                <a:spLocks/>
              </p:cNvSpPr>
              <p:nvPr/>
            </p:nvSpPr>
            <p:spPr bwMode="auto">
              <a:xfrm>
                <a:off x="979" y="1836"/>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1" y="65"/>
                      <a:pt x="33" y="65"/>
                    </a:cubicBezTo>
                    <a:cubicBezTo>
                      <a:pt x="15" y="65"/>
                      <a:pt x="0" y="51"/>
                      <a:pt x="0" y="33"/>
                    </a:cubicBezTo>
                    <a:cubicBezTo>
                      <a:pt x="0" y="14"/>
                      <a:pt x="15" y="0"/>
                      <a:pt x="33" y="0"/>
                    </a:cubicBezTo>
                    <a:cubicBezTo>
                      <a:pt x="51" y="0"/>
                      <a:pt x="65" y="14"/>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72" name="Freeform 767"/>
              <p:cNvSpPr>
                <a:spLocks/>
              </p:cNvSpPr>
              <p:nvPr/>
            </p:nvSpPr>
            <p:spPr bwMode="auto">
              <a:xfrm>
                <a:off x="2258" y="211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60C333"/>
              </a:solidFill>
              <a:ln w="0">
                <a:solidFill>
                  <a:srgbClr val="000000"/>
                </a:solidFill>
                <a:prstDash val="solid"/>
                <a:round/>
                <a:headEnd/>
                <a:tailEnd/>
              </a:ln>
            </p:spPr>
            <p:txBody>
              <a:bodyPr/>
              <a:lstStyle/>
              <a:p>
                <a:endParaRPr lang="en-US">
                  <a:solidFill>
                    <a:srgbClr val="FFFFFF"/>
                  </a:solidFill>
                </a:endParaRPr>
              </a:p>
            </p:txBody>
          </p:sp>
          <p:sp>
            <p:nvSpPr>
              <p:cNvPr id="79473" name="Freeform 768"/>
              <p:cNvSpPr>
                <a:spLocks/>
              </p:cNvSpPr>
              <p:nvPr/>
            </p:nvSpPr>
            <p:spPr bwMode="auto">
              <a:xfrm>
                <a:off x="2258" y="211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74" name="Freeform 769"/>
              <p:cNvSpPr>
                <a:spLocks/>
              </p:cNvSpPr>
              <p:nvPr/>
            </p:nvSpPr>
            <p:spPr bwMode="auto">
              <a:xfrm>
                <a:off x="2411"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6CE26"/>
              </a:solidFill>
              <a:ln w="0">
                <a:solidFill>
                  <a:srgbClr val="000000"/>
                </a:solidFill>
                <a:prstDash val="solid"/>
                <a:round/>
                <a:headEnd/>
                <a:tailEnd/>
              </a:ln>
            </p:spPr>
            <p:txBody>
              <a:bodyPr/>
              <a:lstStyle/>
              <a:p>
                <a:endParaRPr lang="en-US">
                  <a:solidFill>
                    <a:srgbClr val="FFFFFF"/>
                  </a:solidFill>
                </a:endParaRPr>
              </a:p>
            </p:txBody>
          </p:sp>
          <p:sp>
            <p:nvSpPr>
              <p:cNvPr id="79475" name="Freeform 770"/>
              <p:cNvSpPr>
                <a:spLocks/>
              </p:cNvSpPr>
              <p:nvPr/>
            </p:nvSpPr>
            <p:spPr bwMode="auto">
              <a:xfrm>
                <a:off x="2411"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76" name="Freeform 771"/>
              <p:cNvSpPr>
                <a:spLocks/>
              </p:cNvSpPr>
              <p:nvPr/>
            </p:nvSpPr>
            <p:spPr bwMode="auto">
              <a:xfrm>
                <a:off x="803" y="3474"/>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8BCF25"/>
              </a:solidFill>
              <a:ln w="0">
                <a:solidFill>
                  <a:srgbClr val="000000"/>
                </a:solidFill>
                <a:prstDash val="solid"/>
                <a:round/>
                <a:headEnd/>
                <a:tailEnd/>
              </a:ln>
            </p:spPr>
            <p:txBody>
              <a:bodyPr/>
              <a:lstStyle/>
              <a:p>
                <a:endParaRPr lang="en-US">
                  <a:solidFill>
                    <a:srgbClr val="FFFFFF"/>
                  </a:solidFill>
                </a:endParaRPr>
              </a:p>
            </p:txBody>
          </p:sp>
          <p:sp>
            <p:nvSpPr>
              <p:cNvPr id="79477" name="Freeform 772"/>
              <p:cNvSpPr>
                <a:spLocks/>
              </p:cNvSpPr>
              <p:nvPr/>
            </p:nvSpPr>
            <p:spPr bwMode="auto">
              <a:xfrm>
                <a:off x="803" y="3474"/>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78" name="Freeform 773"/>
              <p:cNvSpPr>
                <a:spLocks/>
              </p:cNvSpPr>
              <p:nvPr/>
            </p:nvSpPr>
            <p:spPr bwMode="auto">
              <a:xfrm>
                <a:off x="924" y="1695"/>
                <a:ext cx="54" cy="52"/>
              </a:xfrm>
              <a:custGeom>
                <a:avLst/>
                <a:gdLst>
                  <a:gd name="T0" fmla="*/ 0 w 153"/>
                  <a:gd name="T1" fmla="*/ 0 h 153"/>
                  <a:gd name="T2" fmla="*/ 0 w 153"/>
                  <a:gd name="T3" fmla="*/ 0 h 153"/>
                  <a:gd name="T4" fmla="*/ 0 w 153"/>
                  <a:gd name="T5" fmla="*/ 0 h 153"/>
                  <a:gd name="T6" fmla="*/ 0 w 153"/>
                  <a:gd name="T7" fmla="*/ 0 h 153"/>
                  <a:gd name="T8" fmla="*/ 0 w 153"/>
                  <a:gd name="T9" fmla="*/ 0 h 153"/>
                  <a:gd name="T10" fmla="*/ 0 w 153"/>
                  <a:gd name="T11" fmla="*/ 0 h 153"/>
                  <a:gd name="T12" fmla="*/ 0 w 153"/>
                  <a:gd name="T13" fmla="*/ 0 h 1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3" h="153">
                    <a:moveTo>
                      <a:pt x="153" y="77"/>
                    </a:moveTo>
                    <a:lnTo>
                      <a:pt x="153" y="77"/>
                    </a:lnTo>
                    <a:cubicBezTo>
                      <a:pt x="153" y="119"/>
                      <a:pt x="119" y="153"/>
                      <a:pt x="77" y="153"/>
                    </a:cubicBezTo>
                    <a:cubicBezTo>
                      <a:pt x="34" y="153"/>
                      <a:pt x="0" y="119"/>
                      <a:pt x="0" y="77"/>
                    </a:cubicBezTo>
                    <a:cubicBezTo>
                      <a:pt x="0" y="34"/>
                      <a:pt x="34" y="0"/>
                      <a:pt x="77" y="0"/>
                    </a:cubicBezTo>
                    <a:cubicBezTo>
                      <a:pt x="119" y="0"/>
                      <a:pt x="153" y="34"/>
                      <a:pt x="153" y="77"/>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79479" name="Freeform 774"/>
              <p:cNvSpPr>
                <a:spLocks/>
              </p:cNvSpPr>
              <p:nvPr/>
            </p:nvSpPr>
            <p:spPr bwMode="auto">
              <a:xfrm>
                <a:off x="924" y="1695"/>
                <a:ext cx="54" cy="52"/>
              </a:xfrm>
              <a:custGeom>
                <a:avLst/>
                <a:gdLst>
                  <a:gd name="T0" fmla="*/ 0 w 153"/>
                  <a:gd name="T1" fmla="*/ 0 h 153"/>
                  <a:gd name="T2" fmla="*/ 0 w 153"/>
                  <a:gd name="T3" fmla="*/ 0 h 153"/>
                  <a:gd name="T4" fmla="*/ 0 w 153"/>
                  <a:gd name="T5" fmla="*/ 0 h 153"/>
                  <a:gd name="T6" fmla="*/ 0 w 153"/>
                  <a:gd name="T7" fmla="*/ 0 h 153"/>
                  <a:gd name="T8" fmla="*/ 0 w 153"/>
                  <a:gd name="T9" fmla="*/ 0 h 153"/>
                  <a:gd name="T10" fmla="*/ 0 w 153"/>
                  <a:gd name="T11" fmla="*/ 0 h 153"/>
                  <a:gd name="T12" fmla="*/ 0 w 153"/>
                  <a:gd name="T13" fmla="*/ 0 h 1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3" h="153">
                    <a:moveTo>
                      <a:pt x="153" y="77"/>
                    </a:moveTo>
                    <a:lnTo>
                      <a:pt x="153" y="77"/>
                    </a:lnTo>
                    <a:cubicBezTo>
                      <a:pt x="153" y="119"/>
                      <a:pt x="119" y="153"/>
                      <a:pt x="77" y="153"/>
                    </a:cubicBezTo>
                    <a:cubicBezTo>
                      <a:pt x="34" y="153"/>
                      <a:pt x="0" y="119"/>
                      <a:pt x="0" y="77"/>
                    </a:cubicBezTo>
                    <a:cubicBezTo>
                      <a:pt x="0" y="34"/>
                      <a:pt x="34" y="0"/>
                      <a:pt x="77" y="0"/>
                    </a:cubicBezTo>
                    <a:cubicBezTo>
                      <a:pt x="119" y="0"/>
                      <a:pt x="153" y="34"/>
                      <a:pt x="153" y="7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80" name="Freeform 775"/>
              <p:cNvSpPr>
                <a:spLocks/>
              </p:cNvSpPr>
              <p:nvPr/>
            </p:nvSpPr>
            <p:spPr bwMode="auto">
              <a:xfrm>
                <a:off x="2450" y="28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DAE70C"/>
              </a:solidFill>
              <a:ln w="0">
                <a:solidFill>
                  <a:srgbClr val="000000"/>
                </a:solidFill>
                <a:prstDash val="solid"/>
                <a:round/>
                <a:headEnd/>
                <a:tailEnd/>
              </a:ln>
            </p:spPr>
            <p:txBody>
              <a:bodyPr/>
              <a:lstStyle/>
              <a:p>
                <a:endParaRPr lang="en-US">
                  <a:solidFill>
                    <a:srgbClr val="FFFFFF"/>
                  </a:solidFill>
                </a:endParaRPr>
              </a:p>
            </p:txBody>
          </p:sp>
          <p:sp>
            <p:nvSpPr>
              <p:cNvPr id="79481" name="Freeform 776"/>
              <p:cNvSpPr>
                <a:spLocks/>
              </p:cNvSpPr>
              <p:nvPr/>
            </p:nvSpPr>
            <p:spPr bwMode="auto">
              <a:xfrm>
                <a:off x="2450" y="28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82" name="Freeform 777"/>
              <p:cNvSpPr>
                <a:spLocks/>
              </p:cNvSpPr>
              <p:nvPr/>
            </p:nvSpPr>
            <p:spPr bwMode="auto">
              <a:xfrm>
                <a:off x="1613" y="2832"/>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98D321"/>
              </a:solidFill>
              <a:ln w="0">
                <a:solidFill>
                  <a:srgbClr val="000000"/>
                </a:solidFill>
                <a:prstDash val="solid"/>
                <a:round/>
                <a:headEnd/>
                <a:tailEnd/>
              </a:ln>
            </p:spPr>
            <p:txBody>
              <a:bodyPr/>
              <a:lstStyle/>
              <a:p>
                <a:endParaRPr lang="en-US">
                  <a:solidFill>
                    <a:srgbClr val="FFFFFF"/>
                  </a:solidFill>
                </a:endParaRPr>
              </a:p>
            </p:txBody>
          </p:sp>
          <p:sp>
            <p:nvSpPr>
              <p:cNvPr id="79483" name="Freeform 778"/>
              <p:cNvSpPr>
                <a:spLocks/>
              </p:cNvSpPr>
              <p:nvPr/>
            </p:nvSpPr>
            <p:spPr bwMode="auto">
              <a:xfrm>
                <a:off x="1613" y="2832"/>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84" name="Freeform 779"/>
              <p:cNvSpPr>
                <a:spLocks/>
              </p:cNvSpPr>
              <p:nvPr/>
            </p:nvSpPr>
            <p:spPr bwMode="auto">
              <a:xfrm>
                <a:off x="1102" y="1437"/>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79485" name="Freeform 780"/>
              <p:cNvSpPr>
                <a:spLocks/>
              </p:cNvSpPr>
              <p:nvPr/>
            </p:nvSpPr>
            <p:spPr bwMode="auto">
              <a:xfrm>
                <a:off x="1102" y="1437"/>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86" name="Freeform 781"/>
              <p:cNvSpPr>
                <a:spLocks/>
              </p:cNvSpPr>
              <p:nvPr/>
            </p:nvSpPr>
            <p:spPr bwMode="auto">
              <a:xfrm>
                <a:off x="2676" y="291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4CBD39"/>
              </a:solidFill>
              <a:ln w="0">
                <a:solidFill>
                  <a:srgbClr val="000000"/>
                </a:solidFill>
                <a:prstDash val="solid"/>
                <a:round/>
                <a:headEnd/>
                <a:tailEnd/>
              </a:ln>
            </p:spPr>
            <p:txBody>
              <a:bodyPr/>
              <a:lstStyle/>
              <a:p>
                <a:endParaRPr lang="en-US">
                  <a:solidFill>
                    <a:srgbClr val="FFFFFF"/>
                  </a:solidFill>
                </a:endParaRPr>
              </a:p>
            </p:txBody>
          </p:sp>
          <p:sp>
            <p:nvSpPr>
              <p:cNvPr id="79487" name="Freeform 782"/>
              <p:cNvSpPr>
                <a:spLocks/>
              </p:cNvSpPr>
              <p:nvPr/>
            </p:nvSpPr>
            <p:spPr bwMode="auto">
              <a:xfrm>
                <a:off x="2676" y="291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88" name="Freeform 783"/>
              <p:cNvSpPr>
                <a:spLocks/>
              </p:cNvSpPr>
              <p:nvPr/>
            </p:nvSpPr>
            <p:spPr bwMode="auto">
              <a:xfrm>
                <a:off x="505" y="2781"/>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9B115"/>
              </a:solidFill>
              <a:ln w="0">
                <a:solidFill>
                  <a:srgbClr val="000000"/>
                </a:solidFill>
                <a:prstDash val="solid"/>
                <a:round/>
                <a:headEnd/>
                <a:tailEnd/>
              </a:ln>
            </p:spPr>
            <p:txBody>
              <a:bodyPr/>
              <a:lstStyle/>
              <a:p>
                <a:endParaRPr lang="en-US">
                  <a:solidFill>
                    <a:srgbClr val="FFFFFF"/>
                  </a:solidFill>
                </a:endParaRPr>
              </a:p>
            </p:txBody>
          </p:sp>
          <p:sp>
            <p:nvSpPr>
              <p:cNvPr id="79489" name="Freeform 784"/>
              <p:cNvSpPr>
                <a:spLocks/>
              </p:cNvSpPr>
              <p:nvPr/>
            </p:nvSpPr>
            <p:spPr bwMode="auto">
              <a:xfrm>
                <a:off x="505" y="2781"/>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90" name="Freeform 785"/>
              <p:cNvSpPr>
                <a:spLocks/>
              </p:cNvSpPr>
              <p:nvPr/>
            </p:nvSpPr>
            <p:spPr bwMode="auto">
              <a:xfrm>
                <a:off x="2715" y="274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5AC134"/>
              </a:solidFill>
              <a:ln w="0">
                <a:solidFill>
                  <a:srgbClr val="000000"/>
                </a:solidFill>
                <a:prstDash val="solid"/>
                <a:round/>
                <a:headEnd/>
                <a:tailEnd/>
              </a:ln>
            </p:spPr>
            <p:txBody>
              <a:bodyPr/>
              <a:lstStyle/>
              <a:p>
                <a:endParaRPr lang="en-US">
                  <a:solidFill>
                    <a:srgbClr val="FFFFFF"/>
                  </a:solidFill>
                </a:endParaRPr>
              </a:p>
            </p:txBody>
          </p:sp>
          <p:sp>
            <p:nvSpPr>
              <p:cNvPr id="79491" name="Freeform 786"/>
              <p:cNvSpPr>
                <a:spLocks/>
              </p:cNvSpPr>
              <p:nvPr/>
            </p:nvSpPr>
            <p:spPr bwMode="auto">
              <a:xfrm>
                <a:off x="2715" y="274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92" name="Freeform 787"/>
              <p:cNvSpPr>
                <a:spLocks/>
              </p:cNvSpPr>
              <p:nvPr/>
            </p:nvSpPr>
            <p:spPr bwMode="auto">
              <a:xfrm>
                <a:off x="2219" y="354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DCB29"/>
              </a:solidFill>
              <a:ln w="0">
                <a:solidFill>
                  <a:srgbClr val="000000"/>
                </a:solidFill>
                <a:prstDash val="solid"/>
                <a:round/>
                <a:headEnd/>
                <a:tailEnd/>
              </a:ln>
            </p:spPr>
            <p:txBody>
              <a:bodyPr/>
              <a:lstStyle/>
              <a:p>
                <a:endParaRPr lang="en-US">
                  <a:solidFill>
                    <a:srgbClr val="FFFFFF"/>
                  </a:solidFill>
                </a:endParaRPr>
              </a:p>
            </p:txBody>
          </p:sp>
          <p:sp>
            <p:nvSpPr>
              <p:cNvPr id="79493" name="Freeform 788"/>
              <p:cNvSpPr>
                <a:spLocks/>
              </p:cNvSpPr>
              <p:nvPr/>
            </p:nvSpPr>
            <p:spPr bwMode="auto">
              <a:xfrm>
                <a:off x="2219" y="3542"/>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94" name="Freeform 789"/>
              <p:cNvSpPr>
                <a:spLocks/>
              </p:cNvSpPr>
              <p:nvPr/>
            </p:nvSpPr>
            <p:spPr bwMode="auto">
              <a:xfrm>
                <a:off x="2449" y="3249"/>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84CD27"/>
              </a:solidFill>
              <a:ln w="0">
                <a:solidFill>
                  <a:srgbClr val="000000"/>
                </a:solidFill>
                <a:prstDash val="solid"/>
                <a:round/>
                <a:headEnd/>
                <a:tailEnd/>
              </a:ln>
            </p:spPr>
            <p:txBody>
              <a:bodyPr/>
              <a:lstStyle/>
              <a:p>
                <a:endParaRPr lang="en-US">
                  <a:solidFill>
                    <a:srgbClr val="FFFFFF"/>
                  </a:solidFill>
                </a:endParaRPr>
              </a:p>
            </p:txBody>
          </p:sp>
          <p:sp>
            <p:nvSpPr>
              <p:cNvPr id="79495" name="Freeform 790"/>
              <p:cNvSpPr>
                <a:spLocks/>
              </p:cNvSpPr>
              <p:nvPr/>
            </p:nvSpPr>
            <p:spPr bwMode="auto">
              <a:xfrm>
                <a:off x="2449" y="3249"/>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96" name="Freeform 791"/>
              <p:cNvSpPr>
                <a:spLocks/>
              </p:cNvSpPr>
              <p:nvPr/>
            </p:nvSpPr>
            <p:spPr bwMode="auto">
              <a:xfrm>
                <a:off x="1861" y="157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86CE26"/>
              </a:solidFill>
              <a:ln w="0">
                <a:solidFill>
                  <a:srgbClr val="000000"/>
                </a:solidFill>
                <a:prstDash val="solid"/>
                <a:round/>
                <a:headEnd/>
                <a:tailEnd/>
              </a:ln>
            </p:spPr>
            <p:txBody>
              <a:bodyPr/>
              <a:lstStyle/>
              <a:p>
                <a:endParaRPr lang="en-US">
                  <a:solidFill>
                    <a:srgbClr val="FFFFFF"/>
                  </a:solidFill>
                </a:endParaRPr>
              </a:p>
            </p:txBody>
          </p:sp>
          <p:sp>
            <p:nvSpPr>
              <p:cNvPr id="79497" name="Freeform 792"/>
              <p:cNvSpPr>
                <a:spLocks/>
              </p:cNvSpPr>
              <p:nvPr/>
            </p:nvSpPr>
            <p:spPr bwMode="auto">
              <a:xfrm>
                <a:off x="1861" y="157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498" name="Freeform 793"/>
              <p:cNvSpPr>
                <a:spLocks/>
              </p:cNvSpPr>
              <p:nvPr/>
            </p:nvSpPr>
            <p:spPr bwMode="auto">
              <a:xfrm>
                <a:off x="2400" y="29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61C332"/>
              </a:solidFill>
              <a:ln w="0">
                <a:solidFill>
                  <a:srgbClr val="000000"/>
                </a:solidFill>
                <a:prstDash val="solid"/>
                <a:round/>
                <a:headEnd/>
                <a:tailEnd/>
              </a:ln>
            </p:spPr>
            <p:txBody>
              <a:bodyPr/>
              <a:lstStyle/>
              <a:p>
                <a:endParaRPr lang="en-US">
                  <a:solidFill>
                    <a:srgbClr val="FFFFFF"/>
                  </a:solidFill>
                </a:endParaRPr>
              </a:p>
            </p:txBody>
          </p:sp>
          <p:sp>
            <p:nvSpPr>
              <p:cNvPr id="79499" name="Freeform 794"/>
              <p:cNvSpPr>
                <a:spLocks/>
              </p:cNvSpPr>
              <p:nvPr/>
            </p:nvSpPr>
            <p:spPr bwMode="auto">
              <a:xfrm>
                <a:off x="2400" y="294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00" name="Freeform 795"/>
              <p:cNvSpPr>
                <a:spLocks/>
              </p:cNvSpPr>
              <p:nvPr/>
            </p:nvSpPr>
            <p:spPr bwMode="auto">
              <a:xfrm>
                <a:off x="569" y="353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93D222"/>
              </a:solidFill>
              <a:ln w="0">
                <a:solidFill>
                  <a:srgbClr val="000000"/>
                </a:solidFill>
                <a:prstDash val="solid"/>
                <a:round/>
                <a:headEnd/>
                <a:tailEnd/>
              </a:ln>
            </p:spPr>
            <p:txBody>
              <a:bodyPr/>
              <a:lstStyle/>
              <a:p>
                <a:endParaRPr lang="en-US">
                  <a:solidFill>
                    <a:srgbClr val="FFFFFF"/>
                  </a:solidFill>
                </a:endParaRPr>
              </a:p>
            </p:txBody>
          </p:sp>
          <p:sp>
            <p:nvSpPr>
              <p:cNvPr id="79501" name="Freeform 796"/>
              <p:cNvSpPr>
                <a:spLocks/>
              </p:cNvSpPr>
              <p:nvPr/>
            </p:nvSpPr>
            <p:spPr bwMode="auto">
              <a:xfrm>
                <a:off x="569" y="353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02" name="Freeform 797"/>
              <p:cNvSpPr>
                <a:spLocks/>
              </p:cNvSpPr>
              <p:nvPr/>
            </p:nvSpPr>
            <p:spPr bwMode="auto">
              <a:xfrm>
                <a:off x="733" y="3464"/>
                <a:ext cx="26" cy="26"/>
              </a:xfrm>
              <a:custGeom>
                <a:avLst/>
                <a:gdLst>
                  <a:gd name="T0" fmla="*/ 0 w 76"/>
                  <a:gd name="T1" fmla="*/ 0 h 77"/>
                  <a:gd name="T2" fmla="*/ 0 w 76"/>
                  <a:gd name="T3" fmla="*/ 0 h 77"/>
                  <a:gd name="T4" fmla="*/ 0 w 76"/>
                  <a:gd name="T5" fmla="*/ 0 h 77"/>
                  <a:gd name="T6" fmla="*/ 0 w 76"/>
                  <a:gd name="T7" fmla="*/ 0 h 77"/>
                  <a:gd name="T8" fmla="*/ 0 w 76"/>
                  <a:gd name="T9" fmla="*/ 0 h 77"/>
                  <a:gd name="T10" fmla="*/ 0 w 76"/>
                  <a:gd name="T11" fmla="*/ 0 h 77"/>
                  <a:gd name="T12" fmla="*/ 0 w 76"/>
                  <a:gd name="T13" fmla="*/ 0 h 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77">
                    <a:moveTo>
                      <a:pt x="76" y="39"/>
                    </a:moveTo>
                    <a:lnTo>
                      <a:pt x="76" y="39"/>
                    </a:lnTo>
                    <a:cubicBezTo>
                      <a:pt x="76" y="60"/>
                      <a:pt x="59" y="77"/>
                      <a:pt x="38" y="77"/>
                    </a:cubicBezTo>
                    <a:cubicBezTo>
                      <a:pt x="17" y="77"/>
                      <a:pt x="0" y="60"/>
                      <a:pt x="0" y="39"/>
                    </a:cubicBezTo>
                    <a:cubicBezTo>
                      <a:pt x="0" y="17"/>
                      <a:pt x="17" y="0"/>
                      <a:pt x="38" y="0"/>
                    </a:cubicBezTo>
                    <a:cubicBezTo>
                      <a:pt x="59" y="0"/>
                      <a:pt x="76" y="17"/>
                      <a:pt x="76" y="39"/>
                    </a:cubicBezTo>
                    <a:close/>
                  </a:path>
                </a:pathLst>
              </a:custGeom>
              <a:solidFill>
                <a:srgbClr val="79CA2B"/>
              </a:solidFill>
              <a:ln w="0">
                <a:solidFill>
                  <a:srgbClr val="000000"/>
                </a:solidFill>
                <a:prstDash val="solid"/>
                <a:round/>
                <a:headEnd/>
                <a:tailEnd/>
              </a:ln>
            </p:spPr>
            <p:txBody>
              <a:bodyPr/>
              <a:lstStyle/>
              <a:p>
                <a:endParaRPr lang="en-US">
                  <a:solidFill>
                    <a:srgbClr val="FFFFFF"/>
                  </a:solidFill>
                </a:endParaRPr>
              </a:p>
            </p:txBody>
          </p:sp>
          <p:sp>
            <p:nvSpPr>
              <p:cNvPr id="79503" name="Freeform 798"/>
              <p:cNvSpPr>
                <a:spLocks/>
              </p:cNvSpPr>
              <p:nvPr/>
            </p:nvSpPr>
            <p:spPr bwMode="auto">
              <a:xfrm>
                <a:off x="733" y="3464"/>
                <a:ext cx="26" cy="26"/>
              </a:xfrm>
              <a:custGeom>
                <a:avLst/>
                <a:gdLst>
                  <a:gd name="T0" fmla="*/ 0 w 76"/>
                  <a:gd name="T1" fmla="*/ 0 h 77"/>
                  <a:gd name="T2" fmla="*/ 0 w 76"/>
                  <a:gd name="T3" fmla="*/ 0 h 77"/>
                  <a:gd name="T4" fmla="*/ 0 w 76"/>
                  <a:gd name="T5" fmla="*/ 0 h 77"/>
                  <a:gd name="T6" fmla="*/ 0 w 76"/>
                  <a:gd name="T7" fmla="*/ 0 h 77"/>
                  <a:gd name="T8" fmla="*/ 0 w 76"/>
                  <a:gd name="T9" fmla="*/ 0 h 77"/>
                  <a:gd name="T10" fmla="*/ 0 w 76"/>
                  <a:gd name="T11" fmla="*/ 0 h 77"/>
                  <a:gd name="T12" fmla="*/ 0 w 76"/>
                  <a:gd name="T13" fmla="*/ 0 h 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77">
                    <a:moveTo>
                      <a:pt x="76" y="39"/>
                    </a:moveTo>
                    <a:lnTo>
                      <a:pt x="76" y="39"/>
                    </a:lnTo>
                    <a:cubicBezTo>
                      <a:pt x="76" y="60"/>
                      <a:pt x="59" y="77"/>
                      <a:pt x="38" y="77"/>
                    </a:cubicBezTo>
                    <a:cubicBezTo>
                      <a:pt x="17" y="77"/>
                      <a:pt x="0" y="60"/>
                      <a:pt x="0" y="39"/>
                    </a:cubicBezTo>
                    <a:cubicBezTo>
                      <a:pt x="0" y="17"/>
                      <a:pt x="17" y="0"/>
                      <a:pt x="38" y="0"/>
                    </a:cubicBezTo>
                    <a:cubicBezTo>
                      <a:pt x="59" y="0"/>
                      <a:pt x="76" y="17"/>
                      <a:pt x="76" y="39"/>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04" name="Freeform 799"/>
              <p:cNvSpPr>
                <a:spLocks/>
              </p:cNvSpPr>
              <p:nvPr/>
            </p:nvSpPr>
            <p:spPr bwMode="auto">
              <a:xfrm>
                <a:off x="1784" y="172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404"/>
              </a:solidFill>
              <a:ln w="0">
                <a:solidFill>
                  <a:srgbClr val="000000"/>
                </a:solidFill>
                <a:prstDash val="solid"/>
                <a:round/>
                <a:headEnd/>
                <a:tailEnd/>
              </a:ln>
            </p:spPr>
            <p:txBody>
              <a:bodyPr/>
              <a:lstStyle/>
              <a:p>
                <a:endParaRPr lang="en-US">
                  <a:solidFill>
                    <a:srgbClr val="FFFFFF"/>
                  </a:solidFill>
                </a:endParaRPr>
              </a:p>
            </p:txBody>
          </p:sp>
          <p:sp>
            <p:nvSpPr>
              <p:cNvPr id="79505" name="Freeform 800"/>
              <p:cNvSpPr>
                <a:spLocks/>
              </p:cNvSpPr>
              <p:nvPr/>
            </p:nvSpPr>
            <p:spPr bwMode="auto">
              <a:xfrm>
                <a:off x="1784" y="172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06" name="Freeform 801"/>
              <p:cNvSpPr>
                <a:spLocks/>
              </p:cNvSpPr>
              <p:nvPr/>
            </p:nvSpPr>
            <p:spPr bwMode="auto">
              <a:xfrm>
                <a:off x="1922" y="16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91D123"/>
              </a:solidFill>
              <a:ln w="0">
                <a:solidFill>
                  <a:srgbClr val="000000"/>
                </a:solidFill>
                <a:prstDash val="solid"/>
                <a:round/>
                <a:headEnd/>
                <a:tailEnd/>
              </a:ln>
            </p:spPr>
            <p:txBody>
              <a:bodyPr/>
              <a:lstStyle/>
              <a:p>
                <a:endParaRPr lang="en-US">
                  <a:solidFill>
                    <a:srgbClr val="FFFFFF"/>
                  </a:solidFill>
                </a:endParaRPr>
              </a:p>
            </p:txBody>
          </p:sp>
          <p:sp>
            <p:nvSpPr>
              <p:cNvPr id="79507" name="Freeform 802"/>
              <p:cNvSpPr>
                <a:spLocks/>
              </p:cNvSpPr>
              <p:nvPr/>
            </p:nvSpPr>
            <p:spPr bwMode="auto">
              <a:xfrm>
                <a:off x="1922" y="168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08" name="Freeform 803"/>
              <p:cNvSpPr>
                <a:spLocks/>
              </p:cNvSpPr>
              <p:nvPr/>
            </p:nvSpPr>
            <p:spPr bwMode="auto">
              <a:xfrm>
                <a:off x="1401" y="263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6DC72E"/>
              </a:solidFill>
              <a:ln w="0">
                <a:solidFill>
                  <a:srgbClr val="000000"/>
                </a:solidFill>
                <a:prstDash val="solid"/>
                <a:round/>
                <a:headEnd/>
                <a:tailEnd/>
              </a:ln>
            </p:spPr>
            <p:txBody>
              <a:bodyPr/>
              <a:lstStyle/>
              <a:p>
                <a:endParaRPr lang="en-US">
                  <a:solidFill>
                    <a:srgbClr val="FFFFFF"/>
                  </a:solidFill>
                </a:endParaRPr>
              </a:p>
            </p:txBody>
          </p:sp>
          <p:sp>
            <p:nvSpPr>
              <p:cNvPr id="79509" name="Freeform 804"/>
              <p:cNvSpPr>
                <a:spLocks/>
              </p:cNvSpPr>
              <p:nvPr/>
            </p:nvSpPr>
            <p:spPr bwMode="auto">
              <a:xfrm>
                <a:off x="1401" y="263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10" name="Freeform 805"/>
              <p:cNvSpPr>
                <a:spLocks/>
              </p:cNvSpPr>
              <p:nvPr/>
            </p:nvSpPr>
            <p:spPr bwMode="auto">
              <a:xfrm>
                <a:off x="2669" y="276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6AC62F"/>
              </a:solidFill>
              <a:ln w="0">
                <a:solidFill>
                  <a:srgbClr val="000000"/>
                </a:solidFill>
                <a:prstDash val="solid"/>
                <a:round/>
                <a:headEnd/>
                <a:tailEnd/>
              </a:ln>
            </p:spPr>
            <p:txBody>
              <a:bodyPr/>
              <a:lstStyle/>
              <a:p>
                <a:endParaRPr lang="en-US">
                  <a:solidFill>
                    <a:srgbClr val="FFFFFF"/>
                  </a:solidFill>
                </a:endParaRPr>
              </a:p>
            </p:txBody>
          </p:sp>
          <p:sp>
            <p:nvSpPr>
              <p:cNvPr id="79511" name="Freeform 806"/>
              <p:cNvSpPr>
                <a:spLocks/>
              </p:cNvSpPr>
              <p:nvPr/>
            </p:nvSpPr>
            <p:spPr bwMode="auto">
              <a:xfrm>
                <a:off x="2669" y="276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512" name="Freeform 807"/>
              <p:cNvSpPr>
                <a:spLocks/>
              </p:cNvSpPr>
              <p:nvPr/>
            </p:nvSpPr>
            <p:spPr bwMode="auto">
              <a:xfrm>
                <a:off x="902" y="313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85CE27"/>
              </a:solidFill>
              <a:ln w="0">
                <a:solidFill>
                  <a:srgbClr val="000000"/>
                </a:solidFill>
                <a:prstDash val="solid"/>
                <a:round/>
                <a:headEnd/>
                <a:tailEnd/>
              </a:ln>
            </p:spPr>
            <p:txBody>
              <a:bodyPr/>
              <a:lstStyle/>
              <a:p>
                <a:endParaRPr lang="en-US">
                  <a:solidFill>
                    <a:srgbClr val="FFFFFF"/>
                  </a:solidFill>
                </a:endParaRPr>
              </a:p>
            </p:txBody>
          </p:sp>
        </p:grpSp>
        <p:grpSp>
          <p:nvGrpSpPr>
            <p:cNvPr id="78864" name="Group 1009"/>
            <p:cNvGrpSpPr>
              <a:grpSpLocks/>
            </p:cNvGrpSpPr>
            <p:nvPr/>
          </p:nvGrpSpPr>
          <p:grpSpPr bwMode="auto">
            <a:xfrm>
              <a:off x="321" y="1392"/>
              <a:ext cx="2444" cy="2409"/>
              <a:chOff x="321" y="1392"/>
              <a:chExt cx="2444" cy="2409"/>
            </a:xfrm>
          </p:grpSpPr>
          <p:sp>
            <p:nvSpPr>
              <p:cNvPr id="79113" name="Freeform 809"/>
              <p:cNvSpPr>
                <a:spLocks/>
              </p:cNvSpPr>
              <p:nvPr/>
            </p:nvSpPr>
            <p:spPr bwMode="auto">
              <a:xfrm>
                <a:off x="902" y="313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14" name="Freeform 810"/>
              <p:cNvSpPr>
                <a:spLocks/>
              </p:cNvSpPr>
              <p:nvPr/>
            </p:nvSpPr>
            <p:spPr bwMode="auto">
              <a:xfrm>
                <a:off x="2435" y="339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FCC29"/>
              </a:solidFill>
              <a:ln w="0">
                <a:solidFill>
                  <a:srgbClr val="000000"/>
                </a:solidFill>
                <a:prstDash val="solid"/>
                <a:round/>
                <a:headEnd/>
                <a:tailEnd/>
              </a:ln>
            </p:spPr>
            <p:txBody>
              <a:bodyPr/>
              <a:lstStyle/>
              <a:p>
                <a:endParaRPr lang="en-US">
                  <a:solidFill>
                    <a:srgbClr val="FFFFFF"/>
                  </a:solidFill>
                </a:endParaRPr>
              </a:p>
            </p:txBody>
          </p:sp>
          <p:sp>
            <p:nvSpPr>
              <p:cNvPr id="79115" name="Freeform 811"/>
              <p:cNvSpPr>
                <a:spLocks/>
              </p:cNvSpPr>
              <p:nvPr/>
            </p:nvSpPr>
            <p:spPr bwMode="auto">
              <a:xfrm>
                <a:off x="2435" y="339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16" name="Freeform 812"/>
              <p:cNvSpPr>
                <a:spLocks/>
              </p:cNvSpPr>
              <p:nvPr/>
            </p:nvSpPr>
            <p:spPr bwMode="auto">
              <a:xfrm>
                <a:off x="321" y="272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FFEF01"/>
              </a:solidFill>
              <a:ln w="0">
                <a:solidFill>
                  <a:srgbClr val="000000"/>
                </a:solidFill>
                <a:prstDash val="solid"/>
                <a:round/>
                <a:headEnd/>
                <a:tailEnd/>
              </a:ln>
            </p:spPr>
            <p:txBody>
              <a:bodyPr/>
              <a:lstStyle/>
              <a:p>
                <a:endParaRPr lang="en-US">
                  <a:solidFill>
                    <a:srgbClr val="FFFFFF"/>
                  </a:solidFill>
                </a:endParaRPr>
              </a:p>
            </p:txBody>
          </p:sp>
          <p:sp>
            <p:nvSpPr>
              <p:cNvPr id="79117" name="Freeform 813"/>
              <p:cNvSpPr>
                <a:spLocks/>
              </p:cNvSpPr>
              <p:nvPr/>
            </p:nvSpPr>
            <p:spPr bwMode="auto">
              <a:xfrm>
                <a:off x="321" y="272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18" name="Freeform 814"/>
              <p:cNvSpPr>
                <a:spLocks/>
              </p:cNvSpPr>
              <p:nvPr/>
            </p:nvSpPr>
            <p:spPr bwMode="auto">
              <a:xfrm>
                <a:off x="2644" y="2870"/>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7ECB29"/>
              </a:solidFill>
              <a:ln w="0">
                <a:solidFill>
                  <a:srgbClr val="000000"/>
                </a:solidFill>
                <a:prstDash val="solid"/>
                <a:round/>
                <a:headEnd/>
                <a:tailEnd/>
              </a:ln>
            </p:spPr>
            <p:txBody>
              <a:bodyPr/>
              <a:lstStyle/>
              <a:p>
                <a:endParaRPr lang="en-US">
                  <a:solidFill>
                    <a:srgbClr val="FFFFFF"/>
                  </a:solidFill>
                </a:endParaRPr>
              </a:p>
            </p:txBody>
          </p:sp>
          <p:sp>
            <p:nvSpPr>
              <p:cNvPr id="79119" name="Freeform 815"/>
              <p:cNvSpPr>
                <a:spLocks/>
              </p:cNvSpPr>
              <p:nvPr/>
            </p:nvSpPr>
            <p:spPr bwMode="auto">
              <a:xfrm>
                <a:off x="2644" y="2870"/>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20" name="Freeform 816"/>
              <p:cNvSpPr>
                <a:spLocks/>
              </p:cNvSpPr>
              <p:nvPr/>
            </p:nvSpPr>
            <p:spPr bwMode="auto">
              <a:xfrm>
                <a:off x="797" y="1842"/>
                <a:ext cx="25" cy="25"/>
              </a:xfrm>
              <a:custGeom>
                <a:avLst/>
                <a:gdLst>
                  <a:gd name="T0" fmla="*/ 0 w 72"/>
                  <a:gd name="T1" fmla="*/ 0 h 73"/>
                  <a:gd name="T2" fmla="*/ 0 w 72"/>
                  <a:gd name="T3" fmla="*/ 0 h 73"/>
                  <a:gd name="T4" fmla="*/ 0 w 72"/>
                  <a:gd name="T5" fmla="*/ 0 h 73"/>
                  <a:gd name="T6" fmla="*/ 0 w 72"/>
                  <a:gd name="T7" fmla="*/ 0 h 73"/>
                  <a:gd name="T8" fmla="*/ 0 w 72"/>
                  <a:gd name="T9" fmla="*/ 0 h 73"/>
                  <a:gd name="T10" fmla="*/ 0 w 72"/>
                  <a:gd name="T11" fmla="*/ 0 h 73"/>
                  <a:gd name="T12" fmla="*/ 0 w 72"/>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3">
                    <a:moveTo>
                      <a:pt x="72" y="37"/>
                    </a:moveTo>
                    <a:lnTo>
                      <a:pt x="72" y="37"/>
                    </a:lnTo>
                    <a:cubicBezTo>
                      <a:pt x="72" y="56"/>
                      <a:pt x="56" y="73"/>
                      <a:pt x="36" y="73"/>
                    </a:cubicBezTo>
                    <a:cubicBezTo>
                      <a:pt x="16" y="73"/>
                      <a:pt x="0" y="56"/>
                      <a:pt x="0" y="37"/>
                    </a:cubicBezTo>
                    <a:cubicBezTo>
                      <a:pt x="0" y="17"/>
                      <a:pt x="16" y="0"/>
                      <a:pt x="36" y="0"/>
                    </a:cubicBezTo>
                    <a:cubicBezTo>
                      <a:pt x="56" y="0"/>
                      <a:pt x="72" y="17"/>
                      <a:pt x="72" y="37"/>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9121" name="Freeform 817"/>
              <p:cNvSpPr>
                <a:spLocks/>
              </p:cNvSpPr>
              <p:nvPr/>
            </p:nvSpPr>
            <p:spPr bwMode="auto">
              <a:xfrm>
                <a:off x="797" y="1842"/>
                <a:ext cx="25" cy="25"/>
              </a:xfrm>
              <a:custGeom>
                <a:avLst/>
                <a:gdLst>
                  <a:gd name="T0" fmla="*/ 0 w 72"/>
                  <a:gd name="T1" fmla="*/ 0 h 73"/>
                  <a:gd name="T2" fmla="*/ 0 w 72"/>
                  <a:gd name="T3" fmla="*/ 0 h 73"/>
                  <a:gd name="T4" fmla="*/ 0 w 72"/>
                  <a:gd name="T5" fmla="*/ 0 h 73"/>
                  <a:gd name="T6" fmla="*/ 0 w 72"/>
                  <a:gd name="T7" fmla="*/ 0 h 73"/>
                  <a:gd name="T8" fmla="*/ 0 w 72"/>
                  <a:gd name="T9" fmla="*/ 0 h 73"/>
                  <a:gd name="T10" fmla="*/ 0 w 72"/>
                  <a:gd name="T11" fmla="*/ 0 h 73"/>
                  <a:gd name="T12" fmla="*/ 0 w 72"/>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3">
                    <a:moveTo>
                      <a:pt x="72" y="37"/>
                    </a:moveTo>
                    <a:lnTo>
                      <a:pt x="72" y="37"/>
                    </a:lnTo>
                    <a:cubicBezTo>
                      <a:pt x="72" y="56"/>
                      <a:pt x="56" y="73"/>
                      <a:pt x="36" y="73"/>
                    </a:cubicBezTo>
                    <a:cubicBezTo>
                      <a:pt x="16" y="73"/>
                      <a:pt x="0" y="56"/>
                      <a:pt x="0" y="37"/>
                    </a:cubicBezTo>
                    <a:cubicBezTo>
                      <a:pt x="0" y="17"/>
                      <a:pt x="16" y="0"/>
                      <a:pt x="36" y="0"/>
                    </a:cubicBezTo>
                    <a:cubicBezTo>
                      <a:pt x="56" y="0"/>
                      <a:pt x="72" y="17"/>
                      <a:pt x="72"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22" name="Freeform 818"/>
              <p:cNvSpPr>
                <a:spLocks/>
              </p:cNvSpPr>
              <p:nvPr/>
            </p:nvSpPr>
            <p:spPr bwMode="auto">
              <a:xfrm>
                <a:off x="1436" y="3402"/>
                <a:ext cx="23"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49" y="63"/>
                      <a:pt x="32" y="63"/>
                    </a:cubicBezTo>
                    <a:cubicBezTo>
                      <a:pt x="14" y="63"/>
                      <a:pt x="0" y="49"/>
                      <a:pt x="0" y="32"/>
                    </a:cubicBezTo>
                    <a:cubicBezTo>
                      <a:pt x="0" y="14"/>
                      <a:pt x="14" y="0"/>
                      <a:pt x="32" y="0"/>
                    </a:cubicBezTo>
                    <a:cubicBezTo>
                      <a:pt x="49" y="0"/>
                      <a:pt x="64" y="14"/>
                      <a:pt x="64" y="32"/>
                    </a:cubicBezTo>
                    <a:close/>
                  </a:path>
                </a:pathLst>
              </a:custGeom>
              <a:solidFill>
                <a:srgbClr val="FEEA02"/>
              </a:solidFill>
              <a:ln w="0">
                <a:solidFill>
                  <a:srgbClr val="000000"/>
                </a:solidFill>
                <a:prstDash val="solid"/>
                <a:round/>
                <a:headEnd/>
                <a:tailEnd/>
              </a:ln>
            </p:spPr>
            <p:txBody>
              <a:bodyPr/>
              <a:lstStyle/>
              <a:p>
                <a:endParaRPr lang="en-US">
                  <a:solidFill>
                    <a:srgbClr val="FFFFFF"/>
                  </a:solidFill>
                </a:endParaRPr>
              </a:p>
            </p:txBody>
          </p:sp>
          <p:sp>
            <p:nvSpPr>
              <p:cNvPr id="79123" name="Freeform 819"/>
              <p:cNvSpPr>
                <a:spLocks/>
              </p:cNvSpPr>
              <p:nvPr/>
            </p:nvSpPr>
            <p:spPr bwMode="auto">
              <a:xfrm>
                <a:off x="1436" y="3402"/>
                <a:ext cx="23"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49" y="63"/>
                      <a:pt x="32" y="63"/>
                    </a:cubicBezTo>
                    <a:cubicBezTo>
                      <a:pt x="14" y="63"/>
                      <a:pt x="0" y="49"/>
                      <a:pt x="0" y="32"/>
                    </a:cubicBezTo>
                    <a:cubicBezTo>
                      <a:pt x="0" y="14"/>
                      <a:pt x="14" y="0"/>
                      <a:pt x="32" y="0"/>
                    </a:cubicBezTo>
                    <a:cubicBezTo>
                      <a:pt x="49" y="0"/>
                      <a:pt x="64" y="14"/>
                      <a:pt x="64"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24" name="Freeform 820"/>
              <p:cNvSpPr>
                <a:spLocks/>
              </p:cNvSpPr>
              <p:nvPr/>
            </p:nvSpPr>
            <p:spPr bwMode="auto">
              <a:xfrm>
                <a:off x="1001" y="181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8FD123"/>
              </a:solidFill>
              <a:ln w="0">
                <a:solidFill>
                  <a:srgbClr val="000000"/>
                </a:solidFill>
                <a:prstDash val="solid"/>
                <a:round/>
                <a:headEnd/>
                <a:tailEnd/>
              </a:ln>
            </p:spPr>
            <p:txBody>
              <a:bodyPr/>
              <a:lstStyle/>
              <a:p>
                <a:endParaRPr lang="en-US">
                  <a:solidFill>
                    <a:srgbClr val="FFFFFF"/>
                  </a:solidFill>
                </a:endParaRPr>
              </a:p>
            </p:txBody>
          </p:sp>
          <p:sp>
            <p:nvSpPr>
              <p:cNvPr id="79125" name="Freeform 821"/>
              <p:cNvSpPr>
                <a:spLocks/>
              </p:cNvSpPr>
              <p:nvPr/>
            </p:nvSpPr>
            <p:spPr bwMode="auto">
              <a:xfrm>
                <a:off x="1001" y="181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26" name="Freeform 822"/>
              <p:cNvSpPr>
                <a:spLocks/>
              </p:cNvSpPr>
              <p:nvPr/>
            </p:nvSpPr>
            <p:spPr bwMode="auto">
              <a:xfrm>
                <a:off x="2715" y="29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71C82D"/>
              </a:solidFill>
              <a:ln w="0">
                <a:solidFill>
                  <a:srgbClr val="000000"/>
                </a:solidFill>
                <a:prstDash val="solid"/>
                <a:round/>
                <a:headEnd/>
                <a:tailEnd/>
              </a:ln>
            </p:spPr>
            <p:txBody>
              <a:bodyPr/>
              <a:lstStyle/>
              <a:p>
                <a:endParaRPr lang="en-US">
                  <a:solidFill>
                    <a:srgbClr val="FFFFFF"/>
                  </a:solidFill>
                </a:endParaRPr>
              </a:p>
            </p:txBody>
          </p:sp>
          <p:sp>
            <p:nvSpPr>
              <p:cNvPr id="79127" name="Freeform 823"/>
              <p:cNvSpPr>
                <a:spLocks/>
              </p:cNvSpPr>
              <p:nvPr/>
            </p:nvSpPr>
            <p:spPr bwMode="auto">
              <a:xfrm>
                <a:off x="2715" y="2942"/>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28" name="Freeform 824"/>
              <p:cNvSpPr>
                <a:spLocks/>
              </p:cNvSpPr>
              <p:nvPr/>
            </p:nvSpPr>
            <p:spPr bwMode="auto">
              <a:xfrm>
                <a:off x="961" y="1495"/>
                <a:ext cx="45" cy="43"/>
              </a:xfrm>
              <a:custGeom>
                <a:avLst/>
                <a:gdLst>
                  <a:gd name="T0" fmla="*/ 0 w 127"/>
                  <a:gd name="T1" fmla="*/ 0 h 127"/>
                  <a:gd name="T2" fmla="*/ 0 w 127"/>
                  <a:gd name="T3" fmla="*/ 0 h 127"/>
                  <a:gd name="T4" fmla="*/ 0 w 127"/>
                  <a:gd name="T5" fmla="*/ 0 h 127"/>
                  <a:gd name="T6" fmla="*/ 0 w 127"/>
                  <a:gd name="T7" fmla="*/ 0 h 127"/>
                  <a:gd name="T8" fmla="*/ 0 w 127"/>
                  <a:gd name="T9" fmla="*/ 0 h 127"/>
                  <a:gd name="T10" fmla="*/ 0 w 127"/>
                  <a:gd name="T11" fmla="*/ 0 h 127"/>
                  <a:gd name="T12" fmla="*/ 0 w 127"/>
                  <a:gd name="T13" fmla="*/ 0 h 1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27">
                    <a:moveTo>
                      <a:pt x="127" y="64"/>
                    </a:moveTo>
                    <a:lnTo>
                      <a:pt x="127" y="64"/>
                    </a:lnTo>
                    <a:cubicBezTo>
                      <a:pt x="127" y="99"/>
                      <a:pt x="99" y="127"/>
                      <a:pt x="64" y="127"/>
                    </a:cubicBezTo>
                    <a:cubicBezTo>
                      <a:pt x="28" y="127"/>
                      <a:pt x="0" y="99"/>
                      <a:pt x="0" y="64"/>
                    </a:cubicBezTo>
                    <a:cubicBezTo>
                      <a:pt x="0" y="28"/>
                      <a:pt x="28" y="0"/>
                      <a:pt x="64" y="0"/>
                    </a:cubicBezTo>
                    <a:cubicBezTo>
                      <a:pt x="99" y="0"/>
                      <a:pt x="127" y="28"/>
                      <a:pt x="127" y="64"/>
                    </a:cubicBezTo>
                    <a:close/>
                  </a:path>
                </a:pathLst>
              </a:custGeom>
              <a:solidFill>
                <a:srgbClr val="7FCC29"/>
              </a:solidFill>
              <a:ln w="0">
                <a:solidFill>
                  <a:srgbClr val="000000"/>
                </a:solidFill>
                <a:prstDash val="solid"/>
                <a:round/>
                <a:headEnd/>
                <a:tailEnd/>
              </a:ln>
            </p:spPr>
            <p:txBody>
              <a:bodyPr/>
              <a:lstStyle/>
              <a:p>
                <a:endParaRPr lang="en-US">
                  <a:solidFill>
                    <a:srgbClr val="FFFFFF"/>
                  </a:solidFill>
                </a:endParaRPr>
              </a:p>
            </p:txBody>
          </p:sp>
          <p:sp>
            <p:nvSpPr>
              <p:cNvPr id="79129" name="Freeform 825"/>
              <p:cNvSpPr>
                <a:spLocks/>
              </p:cNvSpPr>
              <p:nvPr/>
            </p:nvSpPr>
            <p:spPr bwMode="auto">
              <a:xfrm>
                <a:off x="961" y="1495"/>
                <a:ext cx="45" cy="43"/>
              </a:xfrm>
              <a:custGeom>
                <a:avLst/>
                <a:gdLst>
                  <a:gd name="T0" fmla="*/ 0 w 127"/>
                  <a:gd name="T1" fmla="*/ 0 h 127"/>
                  <a:gd name="T2" fmla="*/ 0 w 127"/>
                  <a:gd name="T3" fmla="*/ 0 h 127"/>
                  <a:gd name="T4" fmla="*/ 0 w 127"/>
                  <a:gd name="T5" fmla="*/ 0 h 127"/>
                  <a:gd name="T6" fmla="*/ 0 w 127"/>
                  <a:gd name="T7" fmla="*/ 0 h 127"/>
                  <a:gd name="T8" fmla="*/ 0 w 127"/>
                  <a:gd name="T9" fmla="*/ 0 h 127"/>
                  <a:gd name="T10" fmla="*/ 0 w 127"/>
                  <a:gd name="T11" fmla="*/ 0 h 127"/>
                  <a:gd name="T12" fmla="*/ 0 w 127"/>
                  <a:gd name="T13" fmla="*/ 0 h 1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7" h="127">
                    <a:moveTo>
                      <a:pt x="127" y="64"/>
                    </a:moveTo>
                    <a:lnTo>
                      <a:pt x="127" y="64"/>
                    </a:lnTo>
                    <a:cubicBezTo>
                      <a:pt x="127" y="99"/>
                      <a:pt x="99" y="127"/>
                      <a:pt x="64" y="127"/>
                    </a:cubicBezTo>
                    <a:cubicBezTo>
                      <a:pt x="28" y="127"/>
                      <a:pt x="0" y="99"/>
                      <a:pt x="0" y="64"/>
                    </a:cubicBezTo>
                    <a:cubicBezTo>
                      <a:pt x="0" y="28"/>
                      <a:pt x="28" y="0"/>
                      <a:pt x="64" y="0"/>
                    </a:cubicBezTo>
                    <a:cubicBezTo>
                      <a:pt x="99" y="0"/>
                      <a:pt x="127" y="28"/>
                      <a:pt x="127" y="6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30" name="Freeform 826"/>
              <p:cNvSpPr>
                <a:spLocks/>
              </p:cNvSpPr>
              <p:nvPr/>
            </p:nvSpPr>
            <p:spPr bwMode="auto">
              <a:xfrm>
                <a:off x="434" y="284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CC90D"/>
              </a:solidFill>
              <a:ln w="0">
                <a:solidFill>
                  <a:srgbClr val="000000"/>
                </a:solidFill>
                <a:prstDash val="solid"/>
                <a:round/>
                <a:headEnd/>
                <a:tailEnd/>
              </a:ln>
            </p:spPr>
            <p:txBody>
              <a:bodyPr/>
              <a:lstStyle/>
              <a:p>
                <a:endParaRPr lang="en-US">
                  <a:solidFill>
                    <a:srgbClr val="FFFFFF"/>
                  </a:solidFill>
                </a:endParaRPr>
              </a:p>
            </p:txBody>
          </p:sp>
          <p:sp>
            <p:nvSpPr>
              <p:cNvPr id="79131" name="Freeform 827"/>
              <p:cNvSpPr>
                <a:spLocks/>
              </p:cNvSpPr>
              <p:nvPr/>
            </p:nvSpPr>
            <p:spPr bwMode="auto">
              <a:xfrm>
                <a:off x="434" y="284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32" name="Freeform 828"/>
              <p:cNvSpPr>
                <a:spLocks/>
              </p:cNvSpPr>
              <p:nvPr/>
            </p:nvSpPr>
            <p:spPr bwMode="auto">
              <a:xfrm>
                <a:off x="2333" y="330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91D123"/>
              </a:solidFill>
              <a:ln w="0">
                <a:solidFill>
                  <a:srgbClr val="000000"/>
                </a:solidFill>
                <a:prstDash val="solid"/>
                <a:round/>
                <a:headEnd/>
                <a:tailEnd/>
              </a:ln>
            </p:spPr>
            <p:txBody>
              <a:bodyPr/>
              <a:lstStyle/>
              <a:p>
                <a:endParaRPr lang="en-US">
                  <a:solidFill>
                    <a:srgbClr val="FFFFFF"/>
                  </a:solidFill>
                </a:endParaRPr>
              </a:p>
            </p:txBody>
          </p:sp>
          <p:sp>
            <p:nvSpPr>
              <p:cNvPr id="79133" name="Freeform 829"/>
              <p:cNvSpPr>
                <a:spLocks/>
              </p:cNvSpPr>
              <p:nvPr/>
            </p:nvSpPr>
            <p:spPr bwMode="auto">
              <a:xfrm>
                <a:off x="2333" y="330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34" name="Freeform 830"/>
              <p:cNvSpPr>
                <a:spLocks/>
              </p:cNvSpPr>
              <p:nvPr/>
            </p:nvSpPr>
            <p:spPr bwMode="auto">
              <a:xfrm>
                <a:off x="466" y="266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8F002"/>
              </a:solidFill>
              <a:ln w="0">
                <a:solidFill>
                  <a:srgbClr val="000000"/>
                </a:solidFill>
                <a:prstDash val="solid"/>
                <a:round/>
                <a:headEnd/>
                <a:tailEnd/>
              </a:ln>
            </p:spPr>
            <p:txBody>
              <a:bodyPr/>
              <a:lstStyle/>
              <a:p>
                <a:endParaRPr lang="en-US">
                  <a:solidFill>
                    <a:srgbClr val="FFFFFF"/>
                  </a:solidFill>
                </a:endParaRPr>
              </a:p>
            </p:txBody>
          </p:sp>
          <p:sp>
            <p:nvSpPr>
              <p:cNvPr id="79135" name="Freeform 831"/>
              <p:cNvSpPr>
                <a:spLocks/>
              </p:cNvSpPr>
              <p:nvPr/>
            </p:nvSpPr>
            <p:spPr bwMode="auto">
              <a:xfrm>
                <a:off x="466" y="266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36" name="Freeform 832"/>
              <p:cNvSpPr>
                <a:spLocks/>
              </p:cNvSpPr>
              <p:nvPr/>
            </p:nvSpPr>
            <p:spPr bwMode="auto">
              <a:xfrm>
                <a:off x="1359" y="243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2E3192"/>
              </a:solidFill>
              <a:ln w="0">
                <a:solidFill>
                  <a:srgbClr val="000000"/>
                </a:solidFill>
                <a:prstDash val="solid"/>
                <a:round/>
                <a:headEnd/>
                <a:tailEnd/>
              </a:ln>
            </p:spPr>
            <p:txBody>
              <a:bodyPr/>
              <a:lstStyle/>
              <a:p>
                <a:endParaRPr lang="en-US">
                  <a:solidFill>
                    <a:srgbClr val="FFFFFF"/>
                  </a:solidFill>
                </a:endParaRPr>
              </a:p>
            </p:txBody>
          </p:sp>
          <p:sp>
            <p:nvSpPr>
              <p:cNvPr id="79137" name="Freeform 833"/>
              <p:cNvSpPr>
                <a:spLocks/>
              </p:cNvSpPr>
              <p:nvPr/>
            </p:nvSpPr>
            <p:spPr bwMode="auto">
              <a:xfrm>
                <a:off x="1359" y="243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38" name="Freeform 834"/>
              <p:cNvSpPr>
                <a:spLocks/>
              </p:cNvSpPr>
              <p:nvPr/>
            </p:nvSpPr>
            <p:spPr bwMode="auto">
              <a:xfrm>
                <a:off x="2368"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5CC234"/>
              </a:solidFill>
              <a:ln w="0">
                <a:solidFill>
                  <a:srgbClr val="000000"/>
                </a:solidFill>
                <a:prstDash val="solid"/>
                <a:round/>
                <a:headEnd/>
                <a:tailEnd/>
              </a:ln>
            </p:spPr>
            <p:txBody>
              <a:bodyPr/>
              <a:lstStyle/>
              <a:p>
                <a:endParaRPr lang="en-US">
                  <a:solidFill>
                    <a:srgbClr val="FFFFFF"/>
                  </a:solidFill>
                </a:endParaRPr>
              </a:p>
            </p:txBody>
          </p:sp>
          <p:sp>
            <p:nvSpPr>
              <p:cNvPr id="79139" name="Freeform 835"/>
              <p:cNvSpPr>
                <a:spLocks/>
              </p:cNvSpPr>
              <p:nvPr/>
            </p:nvSpPr>
            <p:spPr bwMode="auto">
              <a:xfrm>
                <a:off x="2368" y="321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40" name="Freeform 836"/>
              <p:cNvSpPr>
                <a:spLocks/>
              </p:cNvSpPr>
              <p:nvPr/>
            </p:nvSpPr>
            <p:spPr bwMode="auto">
              <a:xfrm>
                <a:off x="735" y="3545"/>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79141" name="Freeform 837"/>
              <p:cNvSpPr>
                <a:spLocks/>
              </p:cNvSpPr>
              <p:nvPr/>
            </p:nvSpPr>
            <p:spPr bwMode="auto">
              <a:xfrm>
                <a:off x="735" y="3545"/>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42" name="Freeform 838"/>
              <p:cNvSpPr>
                <a:spLocks/>
              </p:cNvSpPr>
              <p:nvPr/>
            </p:nvSpPr>
            <p:spPr bwMode="auto">
              <a:xfrm>
                <a:off x="778" y="34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79CA2B"/>
              </a:solidFill>
              <a:ln w="0">
                <a:solidFill>
                  <a:srgbClr val="000000"/>
                </a:solidFill>
                <a:prstDash val="solid"/>
                <a:round/>
                <a:headEnd/>
                <a:tailEnd/>
              </a:ln>
            </p:spPr>
            <p:txBody>
              <a:bodyPr/>
              <a:lstStyle/>
              <a:p>
                <a:endParaRPr lang="en-US">
                  <a:solidFill>
                    <a:srgbClr val="FFFFFF"/>
                  </a:solidFill>
                </a:endParaRPr>
              </a:p>
            </p:txBody>
          </p:sp>
          <p:sp>
            <p:nvSpPr>
              <p:cNvPr id="79143" name="Freeform 839"/>
              <p:cNvSpPr>
                <a:spLocks/>
              </p:cNvSpPr>
              <p:nvPr/>
            </p:nvSpPr>
            <p:spPr bwMode="auto">
              <a:xfrm>
                <a:off x="778" y="34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44" name="Freeform 840"/>
              <p:cNvSpPr>
                <a:spLocks/>
              </p:cNvSpPr>
              <p:nvPr/>
            </p:nvSpPr>
            <p:spPr bwMode="auto">
              <a:xfrm>
                <a:off x="912" y="3268"/>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2" y="65"/>
                    </a:cubicBezTo>
                    <a:cubicBezTo>
                      <a:pt x="15" y="65"/>
                      <a:pt x="0" y="50"/>
                      <a:pt x="0" y="33"/>
                    </a:cubicBezTo>
                    <a:cubicBezTo>
                      <a:pt x="0" y="15"/>
                      <a:pt x="15" y="0"/>
                      <a:pt x="32" y="0"/>
                    </a:cubicBezTo>
                    <a:cubicBezTo>
                      <a:pt x="50" y="0"/>
                      <a:pt x="65" y="15"/>
                      <a:pt x="65" y="33"/>
                    </a:cubicBezTo>
                    <a:close/>
                  </a:path>
                </a:pathLst>
              </a:custGeom>
              <a:solidFill>
                <a:srgbClr val="7ECB29"/>
              </a:solidFill>
              <a:ln w="0">
                <a:solidFill>
                  <a:srgbClr val="000000"/>
                </a:solidFill>
                <a:prstDash val="solid"/>
                <a:round/>
                <a:headEnd/>
                <a:tailEnd/>
              </a:ln>
            </p:spPr>
            <p:txBody>
              <a:bodyPr/>
              <a:lstStyle/>
              <a:p>
                <a:endParaRPr lang="en-US">
                  <a:solidFill>
                    <a:srgbClr val="FFFFFF"/>
                  </a:solidFill>
                </a:endParaRPr>
              </a:p>
            </p:txBody>
          </p:sp>
          <p:sp>
            <p:nvSpPr>
              <p:cNvPr id="79145" name="Freeform 841"/>
              <p:cNvSpPr>
                <a:spLocks/>
              </p:cNvSpPr>
              <p:nvPr/>
            </p:nvSpPr>
            <p:spPr bwMode="auto">
              <a:xfrm>
                <a:off x="912" y="3268"/>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2" y="65"/>
                    </a:cubicBezTo>
                    <a:cubicBezTo>
                      <a:pt x="15" y="65"/>
                      <a:pt x="0" y="50"/>
                      <a:pt x="0" y="33"/>
                    </a:cubicBezTo>
                    <a:cubicBezTo>
                      <a:pt x="0" y="15"/>
                      <a:pt x="15" y="0"/>
                      <a:pt x="32" y="0"/>
                    </a:cubicBezTo>
                    <a:cubicBezTo>
                      <a:pt x="50" y="0"/>
                      <a:pt x="65" y="15"/>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46" name="Freeform 842"/>
              <p:cNvSpPr>
                <a:spLocks/>
              </p:cNvSpPr>
              <p:nvPr/>
            </p:nvSpPr>
            <p:spPr bwMode="auto">
              <a:xfrm>
                <a:off x="2389" y="325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9BD420"/>
              </a:solidFill>
              <a:ln w="0">
                <a:solidFill>
                  <a:srgbClr val="000000"/>
                </a:solidFill>
                <a:prstDash val="solid"/>
                <a:round/>
                <a:headEnd/>
                <a:tailEnd/>
              </a:ln>
            </p:spPr>
            <p:txBody>
              <a:bodyPr/>
              <a:lstStyle/>
              <a:p>
                <a:endParaRPr lang="en-US">
                  <a:solidFill>
                    <a:srgbClr val="FFFFFF"/>
                  </a:solidFill>
                </a:endParaRPr>
              </a:p>
            </p:txBody>
          </p:sp>
          <p:sp>
            <p:nvSpPr>
              <p:cNvPr id="79147" name="Freeform 843"/>
              <p:cNvSpPr>
                <a:spLocks/>
              </p:cNvSpPr>
              <p:nvPr/>
            </p:nvSpPr>
            <p:spPr bwMode="auto">
              <a:xfrm>
                <a:off x="2389" y="325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48" name="Freeform 844"/>
              <p:cNvSpPr>
                <a:spLocks/>
              </p:cNvSpPr>
              <p:nvPr/>
            </p:nvSpPr>
            <p:spPr bwMode="auto">
              <a:xfrm>
                <a:off x="555" y="2788"/>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79149" name="Freeform 845"/>
              <p:cNvSpPr>
                <a:spLocks/>
              </p:cNvSpPr>
              <p:nvPr/>
            </p:nvSpPr>
            <p:spPr bwMode="auto">
              <a:xfrm>
                <a:off x="555" y="2788"/>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50" name="Freeform 846"/>
              <p:cNvSpPr>
                <a:spLocks/>
              </p:cNvSpPr>
              <p:nvPr/>
            </p:nvSpPr>
            <p:spPr bwMode="auto">
              <a:xfrm>
                <a:off x="2400" y="31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79151" name="Freeform 847"/>
              <p:cNvSpPr>
                <a:spLocks/>
              </p:cNvSpPr>
              <p:nvPr/>
            </p:nvSpPr>
            <p:spPr bwMode="auto">
              <a:xfrm>
                <a:off x="2400" y="316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52" name="Freeform 848"/>
              <p:cNvSpPr>
                <a:spLocks/>
              </p:cNvSpPr>
              <p:nvPr/>
            </p:nvSpPr>
            <p:spPr bwMode="auto">
              <a:xfrm>
                <a:off x="2404" y="34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5CE27"/>
              </a:solidFill>
              <a:ln w="0">
                <a:solidFill>
                  <a:srgbClr val="000000"/>
                </a:solidFill>
                <a:prstDash val="solid"/>
                <a:round/>
                <a:headEnd/>
                <a:tailEnd/>
              </a:ln>
            </p:spPr>
            <p:txBody>
              <a:bodyPr/>
              <a:lstStyle/>
              <a:p>
                <a:endParaRPr lang="en-US">
                  <a:solidFill>
                    <a:srgbClr val="FFFFFF"/>
                  </a:solidFill>
                </a:endParaRPr>
              </a:p>
            </p:txBody>
          </p:sp>
          <p:sp>
            <p:nvSpPr>
              <p:cNvPr id="79153" name="Freeform 849"/>
              <p:cNvSpPr>
                <a:spLocks/>
              </p:cNvSpPr>
              <p:nvPr/>
            </p:nvSpPr>
            <p:spPr bwMode="auto">
              <a:xfrm>
                <a:off x="2404" y="34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54" name="Freeform 850"/>
              <p:cNvSpPr>
                <a:spLocks/>
              </p:cNvSpPr>
              <p:nvPr/>
            </p:nvSpPr>
            <p:spPr bwMode="auto">
              <a:xfrm>
                <a:off x="466" y="269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79155" name="Freeform 851"/>
              <p:cNvSpPr>
                <a:spLocks/>
              </p:cNvSpPr>
              <p:nvPr/>
            </p:nvSpPr>
            <p:spPr bwMode="auto">
              <a:xfrm>
                <a:off x="466" y="269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56" name="Freeform 852"/>
              <p:cNvSpPr>
                <a:spLocks/>
              </p:cNvSpPr>
              <p:nvPr/>
            </p:nvSpPr>
            <p:spPr bwMode="auto">
              <a:xfrm>
                <a:off x="2262" y="34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81CC28"/>
              </a:solidFill>
              <a:ln w="0">
                <a:solidFill>
                  <a:srgbClr val="000000"/>
                </a:solidFill>
                <a:prstDash val="solid"/>
                <a:round/>
                <a:headEnd/>
                <a:tailEnd/>
              </a:ln>
            </p:spPr>
            <p:txBody>
              <a:bodyPr/>
              <a:lstStyle/>
              <a:p>
                <a:endParaRPr lang="en-US">
                  <a:solidFill>
                    <a:srgbClr val="FFFFFF"/>
                  </a:solidFill>
                </a:endParaRPr>
              </a:p>
            </p:txBody>
          </p:sp>
          <p:sp>
            <p:nvSpPr>
              <p:cNvPr id="79157" name="Freeform 853"/>
              <p:cNvSpPr>
                <a:spLocks/>
              </p:cNvSpPr>
              <p:nvPr/>
            </p:nvSpPr>
            <p:spPr bwMode="auto">
              <a:xfrm>
                <a:off x="2262" y="34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58" name="Freeform 854"/>
              <p:cNvSpPr>
                <a:spLocks/>
              </p:cNvSpPr>
              <p:nvPr/>
            </p:nvSpPr>
            <p:spPr bwMode="auto">
              <a:xfrm>
                <a:off x="1681" y="212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50BE38"/>
              </a:solidFill>
              <a:ln w="0">
                <a:solidFill>
                  <a:srgbClr val="000000"/>
                </a:solidFill>
                <a:prstDash val="solid"/>
                <a:round/>
                <a:headEnd/>
                <a:tailEnd/>
              </a:ln>
            </p:spPr>
            <p:txBody>
              <a:bodyPr/>
              <a:lstStyle/>
              <a:p>
                <a:endParaRPr lang="en-US">
                  <a:solidFill>
                    <a:srgbClr val="FFFFFF"/>
                  </a:solidFill>
                </a:endParaRPr>
              </a:p>
            </p:txBody>
          </p:sp>
          <p:sp>
            <p:nvSpPr>
              <p:cNvPr id="79159" name="Freeform 855"/>
              <p:cNvSpPr>
                <a:spLocks/>
              </p:cNvSpPr>
              <p:nvPr/>
            </p:nvSpPr>
            <p:spPr bwMode="auto">
              <a:xfrm>
                <a:off x="1681" y="212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60" name="Freeform 856"/>
              <p:cNvSpPr>
                <a:spLocks/>
              </p:cNvSpPr>
              <p:nvPr/>
            </p:nvSpPr>
            <p:spPr bwMode="auto">
              <a:xfrm>
                <a:off x="2573" y="293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6FC72E"/>
              </a:solidFill>
              <a:ln w="0">
                <a:solidFill>
                  <a:srgbClr val="000000"/>
                </a:solidFill>
                <a:prstDash val="solid"/>
                <a:round/>
                <a:headEnd/>
                <a:tailEnd/>
              </a:ln>
            </p:spPr>
            <p:txBody>
              <a:bodyPr/>
              <a:lstStyle/>
              <a:p>
                <a:endParaRPr lang="en-US">
                  <a:solidFill>
                    <a:srgbClr val="FFFFFF"/>
                  </a:solidFill>
                </a:endParaRPr>
              </a:p>
            </p:txBody>
          </p:sp>
          <p:sp>
            <p:nvSpPr>
              <p:cNvPr id="79161" name="Freeform 857"/>
              <p:cNvSpPr>
                <a:spLocks/>
              </p:cNvSpPr>
              <p:nvPr/>
            </p:nvSpPr>
            <p:spPr bwMode="auto">
              <a:xfrm>
                <a:off x="2573" y="293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62" name="Freeform 858"/>
              <p:cNvSpPr>
                <a:spLocks/>
              </p:cNvSpPr>
              <p:nvPr/>
            </p:nvSpPr>
            <p:spPr bwMode="auto">
              <a:xfrm>
                <a:off x="854" y="1914"/>
                <a:ext cx="25"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5" y="71"/>
                      <a:pt x="35" y="71"/>
                    </a:cubicBezTo>
                    <a:cubicBezTo>
                      <a:pt x="16" y="71"/>
                      <a:pt x="0" y="55"/>
                      <a:pt x="0" y="36"/>
                    </a:cubicBezTo>
                    <a:cubicBezTo>
                      <a:pt x="0" y="16"/>
                      <a:pt x="16" y="0"/>
                      <a:pt x="35" y="0"/>
                    </a:cubicBezTo>
                    <a:cubicBezTo>
                      <a:pt x="55" y="0"/>
                      <a:pt x="71" y="16"/>
                      <a:pt x="71" y="36"/>
                    </a:cubicBezTo>
                    <a:close/>
                  </a:path>
                </a:pathLst>
              </a:custGeom>
              <a:solidFill>
                <a:srgbClr val="79CA2B"/>
              </a:solidFill>
              <a:ln w="0">
                <a:solidFill>
                  <a:srgbClr val="000000"/>
                </a:solidFill>
                <a:prstDash val="solid"/>
                <a:round/>
                <a:headEnd/>
                <a:tailEnd/>
              </a:ln>
            </p:spPr>
            <p:txBody>
              <a:bodyPr/>
              <a:lstStyle/>
              <a:p>
                <a:endParaRPr lang="en-US">
                  <a:solidFill>
                    <a:srgbClr val="FFFFFF"/>
                  </a:solidFill>
                </a:endParaRPr>
              </a:p>
            </p:txBody>
          </p:sp>
          <p:sp>
            <p:nvSpPr>
              <p:cNvPr id="79163" name="Freeform 859"/>
              <p:cNvSpPr>
                <a:spLocks/>
              </p:cNvSpPr>
              <p:nvPr/>
            </p:nvSpPr>
            <p:spPr bwMode="auto">
              <a:xfrm>
                <a:off x="854" y="1914"/>
                <a:ext cx="25"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5" y="71"/>
                      <a:pt x="35" y="71"/>
                    </a:cubicBezTo>
                    <a:cubicBezTo>
                      <a:pt x="16" y="71"/>
                      <a:pt x="0" y="55"/>
                      <a:pt x="0" y="36"/>
                    </a:cubicBezTo>
                    <a:cubicBezTo>
                      <a:pt x="0" y="16"/>
                      <a:pt x="16" y="0"/>
                      <a:pt x="35" y="0"/>
                    </a:cubicBezTo>
                    <a:cubicBezTo>
                      <a:pt x="55" y="0"/>
                      <a:pt x="71" y="16"/>
                      <a:pt x="71"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64" name="Freeform 860"/>
              <p:cNvSpPr>
                <a:spLocks/>
              </p:cNvSpPr>
              <p:nvPr/>
            </p:nvSpPr>
            <p:spPr bwMode="auto">
              <a:xfrm>
                <a:off x="1621" y="227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ACF25"/>
              </a:solidFill>
              <a:ln w="0">
                <a:solidFill>
                  <a:srgbClr val="000000"/>
                </a:solidFill>
                <a:prstDash val="solid"/>
                <a:round/>
                <a:headEnd/>
                <a:tailEnd/>
              </a:ln>
            </p:spPr>
            <p:txBody>
              <a:bodyPr/>
              <a:lstStyle/>
              <a:p>
                <a:endParaRPr lang="en-US">
                  <a:solidFill>
                    <a:srgbClr val="FFFFFF"/>
                  </a:solidFill>
                </a:endParaRPr>
              </a:p>
            </p:txBody>
          </p:sp>
          <p:sp>
            <p:nvSpPr>
              <p:cNvPr id="79165" name="Freeform 861"/>
              <p:cNvSpPr>
                <a:spLocks/>
              </p:cNvSpPr>
              <p:nvPr/>
            </p:nvSpPr>
            <p:spPr bwMode="auto">
              <a:xfrm>
                <a:off x="1621" y="227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66" name="Freeform 862"/>
              <p:cNvSpPr>
                <a:spLocks/>
              </p:cNvSpPr>
              <p:nvPr/>
            </p:nvSpPr>
            <p:spPr bwMode="auto">
              <a:xfrm>
                <a:off x="849" y="1772"/>
                <a:ext cx="64" cy="62"/>
              </a:xfrm>
              <a:custGeom>
                <a:avLst/>
                <a:gdLst>
                  <a:gd name="T0" fmla="*/ 0 w 181"/>
                  <a:gd name="T1" fmla="*/ 0 h 181"/>
                  <a:gd name="T2" fmla="*/ 0 w 181"/>
                  <a:gd name="T3" fmla="*/ 0 h 181"/>
                  <a:gd name="T4" fmla="*/ 0 w 181"/>
                  <a:gd name="T5" fmla="*/ 0 h 181"/>
                  <a:gd name="T6" fmla="*/ 0 w 181"/>
                  <a:gd name="T7" fmla="*/ 0 h 181"/>
                  <a:gd name="T8" fmla="*/ 0 w 181"/>
                  <a:gd name="T9" fmla="*/ 0 h 181"/>
                  <a:gd name="T10" fmla="*/ 0 w 181"/>
                  <a:gd name="T11" fmla="*/ 0 h 181"/>
                  <a:gd name="T12" fmla="*/ 0 w 181"/>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1" h="181">
                    <a:moveTo>
                      <a:pt x="181" y="91"/>
                    </a:moveTo>
                    <a:lnTo>
                      <a:pt x="181" y="91"/>
                    </a:lnTo>
                    <a:cubicBezTo>
                      <a:pt x="181" y="140"/>
                      <a:pt x="140" y="181"/>
                      <a:pt x="90" y="181"/>
                    </a:cubicBezTo>
                    <a:cubicBezTo>
                      <a:pt x="40" y="181"/>
                      <a:pt x="0" y="140"/>
                      <a:pt x="0" y="91"/>
                    </a:cubicBezTo>
                    <a:cubicBezTo>
                      <a:pt x="0" y="41"/>
                      <a:pt x="40" y="0"/>
                      <a:pt x="90" y="0"/>
                    </a:cubicBezTo>
                    <a:cubicBezTo>
                      <a:pt x="140" y="0"/>
                      <a:pt x="181" y="41"/>
                      <a:pt x="181" y="91"/>
                    </a:cubicBezTo>
                    <a:close/>
                  </a:path>
                </a:pathLst>
              </a:custGeom>
              <a:solidFill>
                <a:srgbClr val="85CE27"/>
              </a:solidFill>
              <a:ln w="0">
                <a:solidFill>
                  <a:srgbClr val="000000"/>
                </a:solidFill>
                <a:prstDash val="solid"/>
                <a:round/>
                <a:headEnd/>
                <a:tailEnd/>
              </a:ln>
            </p:spPr>
            <p:txBody>
              <a:bodyPr/>
              <a:lstStyle/>
              <a:p>
                <a:endParaRPr lang="en-US">
                  <a:solidFill>
                    <a:srgbClr val="FFFFFF"/>
                  </a:solidFill>
                </a:endParaRPr>
              </a:p>
            </p:txBody>
          </p:sp>
          <p:sp>
            <p:nvSpPr>
              <p:cNvPr id="79167" name="Freeform 863"/>
              <p:cNvSpPr>
                <a:spLocks/>
              </p:cNvSpPr>
              <p:nvPr/>
            </p:nvSpPr>
            <p:spPr bwMode="auto">
              <a:xfrm>
                <a:off x="849" y="1772"/>
                <a:ext cx="64" cy="62"/>
              </a:xfrm>
              <a:custGeom>
                <a:avLst/>
                <a:gdLst>
                  <a:gd name="T0" fmla="*/ 0 w 181"/>
                  <a:gd name="T1" fmla="*/ 0 h 181"/>
                  <a:gd name="T2" fmla="*/ 0 w 181"/>
                  <a:gd name="T3" fmla="*/ 0 h 181"/>
                  <a:gd name="T4" fmla="*/ 0 w 181"/>
                  <a:gd name="T5" fmla="*/ 0 h 181"/>
                  <a:gd name="T6" fmla="*/ 0 w 181"/>
                  <a:gd name="T7" fmla="*/ 0 h 181"/>
                  <a:gd name="T8" fmla="*/ 0 w 181"/>
                  <a:gd name="T9" fmla="*/ 0 h 181"/>
                  <a:gd name="T10" fmla="*/ 0 w 181"/>
                  <a:gd name="T11" fmla="*/ 0 h 181"/>
                  <a:gd name="T12" fmla="*/ 0 w 181"/>
                  <a:gd name="T13" fmla="*/ 0 h 1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1" h="181">
                    <a:moveTo>
                      <a:pt x="181" y="91"/>
                    </a:moveTo>
                    <a:lnTo>
                      <a:pt x="181" y="91"/>
                    </a:lnTo>
                    <a:cubicBezTo>
                      <a:pt x="181" y="140"/>
                      <a:pt x="140" y="181"/>
                      <a:pt x="90" y="181"/>
                    </a:cubicBezTo>
                    <a:cubicBezTo>
                      <a:pt x="40" y="181"/>
                      <a:pt x="0" y="140"/>
                      <a:pt x="0" y="91"/>
                    </a:cubicBezTo>
                    <a:cubicBezTo>
                      <a:pt x="0" y="41"/>
                      <a:pt x="40" y="0"/>
                      <a:pt x="90" y="0"/>
                    </a:cubicBezTo>
                    <a:cubicBezTo>
                      <a:pt x="140" y="0"/>
                      <a:pt x="181" y="41"/>
                      <a:pt x="181" y="9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68" name="Freeform 864"/>
              <p:cNvSpPr>
                <a:spLocks/>
              </p:cNvSpPr>
              <p:nvPr/>
            </p:nvSpPr>
            <p:spPr bwMode="auto">
              <a:xfrm>
                <a:off x="1578" y="1776"/>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8ED024"/>
              </a:solidFill>
              <a:ln w="0">
                <a:solidFill>
                  <a:srgbClr val="000000"/>
                </a:solidFill>
                <a:prstDash val="solid"/>
                <a:round/>
                <a:headEnd/>
                <a:tailEnd/>
              </a:ln>
            </p:spPr>
            <p:txBody>
              <a:bodyPr/>
              <a:lstStyle/>
              <a:p>
                <a:endParaRPr lang="en-US">
                  <a:solidFill>
                    <a:srgbClr val="FFFFFF"/>
                  </a:solidFill>
                </a:endParaRPr>
              </a:p>
            </p:txBody>
          </p:sp>
          <p:sp>
            <p:nvSpPr>
              <p:cNvPr id="79169" name="Freeform 865"/>
              <p:cNvSpPr>
                <a:spLocks/>
              </p:cNvSpPr>
              <p:nvPr/>
            </p:nvSpPr>
            <p:spPr bwMode="auto">
              <a:xfrm>
                <a:off x="1578" y="1776"/>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70" name="Freeform 866"/>
              <p:cNvSpPr>
                <a:spLocks/>
              </p:cNvSpPr>
              <p:nvPr/>
            </p:nvSpPr>
            <p:spPr bwMode="auto">
              <a:xfrm>
                <a:off x="2488" y="300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7ACA2A"/>
              </a:solidFill>
              <a:ln w="0">
                <a:solidFill>
                  <a:srgbClr val="000000"/>
                </a:solidFill>
                <a:prstDash val="solid"/>
                <a:round/>
                <a:headEnd/>
                <a:tailEnd/>
              </a:ln>
            </p:spPr>
            <p:txBody>
              <a:bodyPr/>
              <a:lstStyle/>
              <a:p>
                <a:endParaRPr lang="en-US">
                  <a:solidFill>
                    <a:srgbClr val="FFFFFF"/>
                  </a:solidFill>
                </a:endParaRPr>
              </a:p>
            </p:txBody>
          </p:sp>
          <p:sp>
            <p:nvSpPr>
              <p:cNvPr id="79171" name="Freeform 867"/>
              <p:cNvSpPr>
                <a:spLocks/>
              </p:cNvSpPr>
              <p:nvPr/>
            </p:nvSpPr>
            <p:spPr bwMode="auto">
              <a:xfrm>
                <a:off x="2488" y="300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72" name="Freeform 868"/>
              <p:cNvSpPr>
                <a:spLocks/>
              </p:cNvSpPr>
              <p:nvPr/>
            </p:nvSpPr>
            <p:spPr bwMode="auto">
              <a:xfrm>
                <a:off x="1681" y="272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79CA2B"/>
              </a:solidFill>
              <a:ln w="0">
                <a:solidFill>
                  <a:srgbClr val="000000"/>
                </a:solidFill>
                <a:prstDash val="solid"/>
                <a:round/>
                <a:headEnd/>
                <a:tailEnd/>
              </a:ln>
            </p:spPr>
            <p:txBody>
              <a:bodyPr/>
              <a:lstStyle/>
              <a:p>
                <a:endParaRPr lang="en-US">
                  <a:solidFill>
                    <a:srgbClr val="FFFFFF"/>
                  </a:solidFill>
                </a:endParaRPr>
              </a:p>
            </p:txBody>
          </p:sp>
          <p:sp>
            <p:nvSpPr>
              <p:cNvPr id="79173" name="Freeform 869"/>
              <p:cNvSpPr>
                <a:spLocks/>
              </p:cNvSpPr>
              <p:nvPr/>
            </p:nvSpPr>
            <p:spPr bwMode="auto">
              <a:xfrm>
                <a:off x="1681" y="2727"/>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74" name="Freeform 870"/>
              <p:cNvSpPr>
                <a:spLocks/>
              </p:cNvSpPr>
              <p:nvPr/>
            </p:nvSpPr>
            <p:spPr bwMode="auto">
              <a:xfrm>
                <a:off x="714" y="363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1CC28"/>
              </a:solidFill>
              <a:ln w="0">
                <a:solidFill>
                  <a:srgbClr val="000000"/>
                </a:solidFill>
                <a:prstDash val="solid"/>
                <a:round/>
                <a:headEnd/>
                <a:tailEnd/>
              </a:ln>
            </p:spPr>
            <p:txBody>
              <a:bodyPr/>
              <a:lstStyle/>
              <a:p>
                <a:endParaRPr lang="en-US">
                  <a:solidFill>
                    <a:srgbClr val="FFFFFF"/>
                  </a:solidFill>
                </a:endParaRPr>
              </a:p>
            </p:txBody>
          </p:sp>
          <p:sp>
            <p:nvSpPr>
              <p:cNvPr id="79175" name="Freeform 871"/>
              <p:cNvSpPr>
                <a:spLocks/>
              </p:cNvSpPr>
              <p:nvPr/>
            </p:nvSpPr>
            <p:spPr bwMode="auto">
              <a:xfrm>
                <a:off x="714" y="3634"/>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76" name="Freeform 872"/>
              <p:cNvSpPr>
                <a:spLocks/>
              </p:cNvSpPr>
              <p:nvPr/>
            </p:nvSpPr>
            <p:spPr bwMode="auto">
              <a:xfrm>
                <a:off x="597" y="358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79CA2B"/>
              </a:solidFill>
              <a:ln w="0">
                <a:solidFill>
                  <a:srgbClr val="000000"/>
                </a:solidFill>
                <a:prstDash val="solid"/>
                <a:round/>
                <a:headEnd/>
                <a:tailEnd/>
              </a:ln>
            </p:spPr>
            <p:txBody>
              <a:bodyPr/>
              <a:lstStyle/>
              <a:p>
                <a:endParaRPr lang="en-US">
                  <a:solidFill>
                    <a:srgbClr val="FFFFFF"/>
                  </a:solidFill>
                </a:endParaRPr>
              </a:p>
            </p:txBody>
          </p:sp>
          <p:sp>
            <p:nvSpPr>
              <p:cNvPr id="79177" name="Freeform 873"/>
              <p:cNvSpPr>
                <a:spLocks/>
              </p:cNvSpPr>
              <p:nvPr/>
            </p:nvSpPr>
            <p:spPr bwMode="auto">
              <a:xfrm>
                <a:off x="597" y="358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78" name="Freeform 874"/>
              <p:cNvSpPr>
                <a:spLocks/>
              </p:cNvSpPr>
              <p:nvPr/>
            </p:nvSpPr>
            <p:spPr bwMode="auto">
              <a:xfrm>
                <a:off x="2457" y="286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81CC28"/>
              </a:solidFill>
              <a:ln w="0">
                <a:solidFill>
                  <a:srgbClr val="000000"/>
                </a:solidFill>
                <a:prstDash val="solid"/>
                <a:round/>
                <a:headEnd/>
                <a:tailEnd/>
              </a:ln>
            </p:spPr>
            <p:txBody>
              <a:bodyPr/>
              <a:lstStyle/>
              <a:p>
                <a:endParaRPr lang="en-US">
                  <a:solidFill>
                    <a:srgbClr val="FFFFFF"/>
                  </a:solidFill>
                </a:endParaRPr>
              </a:p>
            </p:txBody>
          </p:sp>
          <p:sp>
            <p:nvSpPr>
              <p:cNvPr id="79179" name="Freeform 875"/>
              <p:cNvSpPr>
                <a:spLocks/>
              </p:cNvSpPr>
              <p:nvPr/>
            </p:nvSpPr>
            <p:spPr bwMode="auto">
              <a:xfrm>
                <a:off x="2457" y="286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80" name="Freeform 876"/>
              <p:cNvSpPr>
                <a:spLocks/>
              </p:cNvSpPr>
              <p:nvPr/>
            </p:nvSpPr>
            <p:spPr bwMode="auto">
              <a:xfrm>
                <a:off x="601" y="272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EEB02"/>
              </a:solidFill>
              <a:ln w="0">
                <a:solidFill>
                  <a:srgbClr val="000000"/>
                </a:solidFill>
                <a:prstDash val="solid"/>
                <a:round/>
                <a:headEnd/>
                <a:tailEnd/>
              </a:ln>
            </p:spPr>
            <p:txBody>
              <a:bodyPr/>
              <a:lstStyle/>
              <a:p>
                <a:endParaRPr lang="en-US">
                  <a:solidFill>
                    <a:srgbClr val="FFFFFF"/>
                  </a:solidFill>
                </a:endParaRPr>
              </a:p>
            </p:txBody>
          </p:sp>
          <p:sp>
            <p:nvSpPr>
              <p:cNvPr id="79181" name="Freeform 877"/>
              <p:cNvSpPr>
                <a:spLocks/>
              </p:cNvSpPr>
              <p:nvPr/>
            </p:nvSpPr>
            <p:spPr bwMode="auto">
              <a:xfrm>
                <a:off x="601" y="272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82" name="Freeform 878"/>
              <p:cNvSpPr>
                <a:spLocks/>
              </p:cNvSpPr>
              <p:nvPr/>
            </p:nvSpPr>
            <p:spPr bwMode="auto">
              <a:xfrm>
                <a:off x="923" y="31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1" y="61"/>
                    </a:cubicBezTo>
                    <a:cubicBezTo>
                      <a:pt x="14" y="61"/>
                      <a:pt x="0" y="47"/>
                      <a:pt x="0" y="30"/>
                    </a:cubicBezTo>
                    <a:cubicBezTo>
                      <a:pt x="0" y="14"/>
                      <a:pt x="14" y="0"/>
                      <a:pt x="31" y="0"/>
                    </a:cubicBezTo>
                    <a:cubicBezTo>
                      <a:pt x="47" y="0"/>
                      <a:pt x="61" y="14"/>
                      <a:pt x="61" y="30"/>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79183" name="Freeform 879"/>
              <p:cNvSpPr>
                <a:spLocks/>
              </p:cNvSpPr>
              <p:nvPr/>
            </p:nvSpPr>
            <p:spPr bwMode="auto">
              <a:xfrm>
                <a:off x="923" y="31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1" y="61"/>
                    </a:cubicBezTo>
                    <a:cubicBezTo>
                      <a:pt x="14" y="61"/>
                      <a:pt x="0" y="47"/>
                      <a:pt x="0" y="30"/>
                    </a:cubicBezTo>
                    <a:cubicBezTo>
                      <a:pt x="0" y="14"/>
                      <a:pt x="14" y="0"/>
                      <a:pt x="31" y="0"/>
                    </a:cubicBezTo>
                    <a:cubicBezTo>
                      <a:pt x="47"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84" name="Freeform 880"/>
              <p:cNvSpPr>
                <a:spLocks/>
              </p:cNvSpPr>
              <p:nvPr/>
            </p:nvSpPr>
            <p:spPr bwMode="auto">
              <a:xfrm>
                <a:off x="2520" y="304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7CE26"/>
              </a:solidFill>
              <a:ln w="0">
                <a:solidFill>
                  <a:srgbClr val="000000"/>
                </a:solidFill>
                <a:prstDash val="solid"/>
                <a:round/>
                <a:headEnd/>
                <a:tailEnd/>
              </a:ln>
            </p:spPr>
            <p:txBody>
              <a:bodyPr/>
              <a:lstStyle/>
              <a:p>
                <a:endParaRPr lang="en-US">
                  <a:solidFill>
                    <a:srgbClr val="FFFFFF"/>
                  </a:solidFill>
                </a:endParaRPr>
              </a:p>
            </p:txBody>
          </p:sp>
          <p:sp>
            <p:nvSpPr>
              <p:cNvPr id="79185" name="Freeform 881"/>
              <p:cNvSpPr>
                <a:spLocks/>
              </p:cNvSpPr>
              <p:nvPr/>
            </p:nvSpPr>
            <p:spPr bwMode="auto">
              <a:xfrm>
                <a:off x="2520" y="3044"/>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86" name="Freeform 882"/>
              <p:cNvSpPr>
                <a:spLocks/>
              </p:cNvSpPr>
              <p:nvPr/>
            </p:nvSpPr>
            <p:spPr bwMode="auto">
              <a:xfrm>
                <a:off x="812" y="3395"/>
                <a:ext cx="23"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50" y="63"/>
                      <a:pt x="32" y="63"/>
                    </a:cubicBezTo>
                    <a:cubicBezTo>
                      <a:pt x="15" y="63"/>
                      <a:pt x="0" y="49"/>
                      <a:pt x="0" y="32"/>
                    </a:cubicBezTo>
                    <a:cubicBezTo>
                      <a:pt x="0" y="14"/>
                      <a:pt x="15" y="0"/>
                      <a:pt x="32" y="0"/>
                    </a:cubicBezTo>
                    <a:cubicBezTo>
                      <a:pt x="50" y="0"/>
                      <a:pt x="64" y="14"/>
                      <a:pt x="64" y="32"/>
                    </a:cubicBezTo>
                    <a:close/>
                  </a:path>
                </a:pathLst>
              </a:custGeom>
              <a:solidFill>
                <a:srgbClr val="83CD27"/>
              </a:solidFill>
              <a:ln w="0">
                <a:solidFill>
                  <a:srgbClr val="000000"/>
                </a:solidFill>
                <a:prstDash val="solid"/>
                <a:round/>
                <a:headEnd/>
                <a:tailEnd/>
              </a:ln>
            </p:spPr>
            <p:txBody>
              <a:bodyPr/>
              <a:lstStyle/>
              <a:p>
                <a:endParaRPr lang="en-US">
                  <a:solidFill>
                    <a:srgbClr val="FFFFFF"/>
                  </a:solidFill>
                </a:endParaRPr>
              </a:p>
            </p:txBody>
          </p:sp>
          <p:sp>
            <p:nvSpPr>
              <p:cNvPr id="79187" name="Freeform 883"/>
              <p:cNvSpPr>
                <a:spLocks/>
              </p:cNvSpPr>
              <p:nvPr/>
            </p:nvSpPr>
            <p:spPr bwMode="auto">
              <a:xfrm>
                <a:off x="812" y="3395"/>
                <a:ext cx="23"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50" y="63"/>
                      <a:pt x="32" y="63"/>
                    </a:cubicBezTo>
                    <a:cubicBezTo>
                      <a:pt x="15" y="63"/>
                      <a:pt x="0" y="49"/>
                      <a:pt x="0" y="32"/>
                    </a:cubicBezTo>
                    <a:cubicBezTo>
                      <a:pt x="0" y="14"/>
                      <a:pt x="15" y="0"/>
                      <a:pt x="32" y="0"/>
                    </a:cubicBezTo>
                    <a:cubicBezTo>
                      <a:pt x="50" y="0"/>
                      <a:pt x="64" y="14"/>
                      <a:pt x="64"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88" name="Freeform 884"/>
              <p:cNvSpPr>
                <a:spLocks/>
              </p:cNvSpPr>
              <p:nvPr/>
            </p:nvSpPr>
            <p:spPr bwMode="auto">
              <a:xfrm>
                <a:off x="1281" y="2475"/>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5DC233"/>
              </a:solidFill>
              <a:ln w="0">
                <a:solidFill>
                  <a:srgbClr val="000000"/>
                </a:solidFill>
                <a:prstDash val="solid"/>
                <a:round/>
                <a:headEnd/>
                <a:tailEnd/>
              </a:ln>
            </p:spPr>
            <p:txBody>
              <a:bodyPr/>
              <a:lstStyle/>
              <a:p>
                <a:endParaRPr lang="en-US">
                  <a:solidFill>
                    <a:srgbClr val="FFFFFF"/>
                  </a:solidFill>
                </a:endParaRPr>
              </a:p>
            </p:txBody>
          </p:sp>
          <p:sp>
            <p:nvSpPr>
              <p:cNvPr id="79189" name="Freeform 885"/>
              <p:cNvSpPr>
                <a:spLocks/>
              </p:cNvSpPr>
              <p:nvPr/>
            </p:nvSpPr>
            <p:spPr bwMode="auto">
              <a:xfrm>
                <a:off x="1281" y="2475"/>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90" name="Freeform 886"/>
              <p:cNvSpPr>
                <a:spLocks/>
              </p:cNvSpPr>
              <p:nvPr/>
            </p:nvSpPr>
            <p:spPr bwMode="auto">
              <a:xfrm>
                <a:off x="1472" y="25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4BBC39"/>
              </a:solidFill>
              <a:ln w="0">
                <a:solidFill>
                  <a:srgbClr val="000000"/>
                </a:solidFill>
                <a:prstDash val="solid"/>
                <a:round/>
                <a:headEnd/>
                <a:tailEnd/>
              </a:ln>
            </p:spPr>
            <p:txBody>
              <a:bodyPr/>
              <a:lstStyle/>
              <a:p>
                <a:endParaRPr lang="en-US">
                  <a:solidFill>
                    <a:srgbClr val="FFFFFF"/>
                  </a:solidFill>
                </a:endParaRPr>
              </a:p>
            </p:txBody>
          </p:sp>
          <p:sp>
            <p:nvSpPr>
              <p:cNvPr id="79191" name="Freeform 887"/>
              <p:cNvSpPr>
                <a:spLocks/>
              </p:cNvSpPr>
              <p:nvPr/>
            </p:nvSpPr>
            <p:spPr bwMode="auto">
              <a:xfrm>
                <a:off x="1472" y="254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92" name="Freeform 888"/>
              <p:cNvSpPr>
                <a:spLocks/>
              </p:cNvSpPr>
              <p:nvPr/>
            </p:nvSpPr>
            <p:spPr bwMode="auto">
              <a:xfrm>
                <a:off x="1631" y="2137"/>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88CE26"/>
              </a:solidFill>
              <a:ln w="0">
                <a:solidFill>
                  <a:srgbClr val="000000"/>
                </a:solidFill>
                <a:prstDash val="solid"/>
                <a:round/>
                <a:headEnd/>
                <a:tailEnd/>
              </a:ln>
            </p:spPr>
            <p:txBody>
              <a:bodyPr/>
              <a:lstStyle/>
              <a:p>
                <a:endParaRPr lang="en-US">
                  <a:solidFill>
                    <a:srgbClr val="FFFFFF"/>
                  </a:solidFill>
                </a:endParaRPr>
              </a:p>
            </p:txBody>
          </p:sp>
          <p:sp>
            <p:nvSpPr>
              <p:cNvPr id="79193" name="Freeform 889"/>
              <p:cNvSpPr>
                <a:spLocks/>
              </p:cNvSpPr>
              <p:nvPr/>
            </p:nvSpPr>
            <p:spPr bwMode="auto">
              <a:xfrm>
                <a:off x="1631" y="2137"/>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94" name="Freeform 890"/>
              <p:cNvSpPr>
                <a:spLocks/>
              </p:cNvSpPr>
              <p:nvPr/>
            </p:nvSpPr>
            <p:spPr bwMode="auto">
              <a:xfrm>
                <a:off x="2025" y="237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6EC72E"/>
              </a:solidFill>
              <a:ln w="0">
                <a:solidFill>
                  <a:srgbClr val="000000"/>
                </a:solidFill>
                <a:prstDash val="solid"/>
                <a:round/>
                <a:headEnd/>
                <a:tailEnd/>
              </a:ln>
            </p:spPr>
            <p:txBody>
              <a:bodyPr/>
              <a:lstStyle/>
              <a:p>
                <a:endParaRPr lang="en-US">
                  <a:solidFill>
                    <a:srgbClr val="FFFFFF"/>
                  </a:solidFill>
                </a:endParaRPr>
              </a:p>
            </p:txBody>
          </p:sp>
          <p:sp>
            <p:nvSpPr>
              <p:cNvPr id="79195" name="Freeform 891"/>
              <p:cNvSpPr>
                <a:spLocks/>
              </p:cNvSpPr>
              <p:nvPr/>
            </p:nvSpPr>
            <p:spPr bwMode="auto">
              <a:xfrm>
                <a:off x="2025" y="237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96" name="Freeform 892"/>
              <p:cNvSpPr>
                <a:spLocks/>
              </p:cNvSpPr>
              <p:nvPr/>
            </p:nvSpPr>
            <p:spPr bwMode="auto">
              <a:xfrm>
                <a:off x="1016" y="1667"/>
                <a:ext cx="27"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 h="77">
                    <a:moveTo>
                      <a:pt x="78" y="39"/>
                    </a:moveTo>
                    <a:lnTo>
                      <a:pt x="78" y="39"/>
                    </a:lnTo>
                    <a:cubicBezTo>
                      <a:pt x="78" y="60"/>
                      <a:pt x="60" y="77"/>
                      <a:pt x="39" y="77"/>
                    </a:cubicBezTo>
                    <a:cubicBezTo>
                      <a:pt x="17" y="77"/>
                      <a:pt x="0" y="60"/>
                      <a:pt x="0" y="39"/>
                    </a:cubicBezTo>
                    <a:cubicBezTo>
                      <a:pt x="0" y="17"/>
                      <a:pt x="17" y="0"/>
                      <a:pt x="39" y="0"/>
                    </a:cubicBezTo>
                    <a:cubicBezTo>
                      <a:pt x="60" y="0"/>
                      <a:pt x="78" y="17"/>
                      <a:pt x="78" y="39"/>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79197" name="Freeform 893"/>
              <p:cNvSpPr>
                <a:spLocks/>
              </p:cNvSpPr>
              <p:nvPr/>
            </p:nvSpPr>
            <p:spPr bwMode="auto">
              <a:xfrm>
                <a:off x="1016" y="1667"/>
                <a:ext cx="27" cy="26"/>
              </a:xfrm>
              <a:custGeom>
                <a:avLst/>
                <a:gdLst>
                  <a:gd name="T0" fmla="*/ 0 w 78"/>
                  <a:gd name="T1" fmla="*/ 0 h 77"/>
                  <a:gd name="T2" fmla="*/ 0 w 78"/>
                  <a:gd name="T3" fmla="*/ 0 h 77"/>
                  <a:gd name="T4" fmla="*/ 0 w 78"/>
                  <a:gd name="T5" fmla="*/ 0 h 77"/>
                  <a:gd name="T6" fmla="*/ 0 w 78"/>
                  <a:gd name="T7" fmla="*/ 0 h 77"/>
                  <a:gd name="T8" fmla="*/ 0 w 78"/>
                  <a:gd name="T9" fmla="*/ 0 h 77"/>
                  <a:gd name="T10" fmla="*/ 0 w 78"/>
                  <a:gd name="T11" fmla="*/ 0 h 77"/>
                  <a:gd name="T12" fmla="*/ 0 w 78"/>
                  <a:gd name="T13" fmla="*/ 0 h 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 h="77">
                    <a:moveTo>
                      <a:pt x="78" y="39"/>
                    </a:moveTo>
                    <a:lnTo>
                      <a:pt x="78" y="39"/>
                    </a:lnTo>
                    <a:cubicBezTo>
                      <a:pt x="78" y="60"/>
                      <a:pt x="60" y="77"/>
                      <a:pt x="39" y="77"/>
                    </a:cubicBezTo>
                    <a:cubicBezTo>
                      <a:pt x="17" y="77"/>
                      <a:pt x="0" y="60"/>
                      <a:pt x="0" y="39"/>
                    </a:cubicBezTo>
                    <a:cubicBezTo>
                      <a:pt x="0" y="17"/>
                      <a:pt x="17" y="0"/>
                      <a:pt x="39" y="0"/>
                    </a:cubicBezTo>
                    <a:cubicBezTo>
                      <a:pt x="60" y="0"/>
                      <a:pt x="78" y="17"/>
                      <a:pt x="78" y="39"/>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98" name="Freeform 894"/>
              <p:cNvSpPr>
                <a:spLocks/>
              </p:cNvSpPr>
              <p:nvPr/>
            </p:nvSpPr>
            <p:spPr bwMode="auto">
              <a:xfrm>
                <a:off x="426" y="2699"/>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5" y="65"/>
                      <a:pt x="0" y="50"/>
                      <a:pt x="0" y="33"/>
                    </a:cubicBezTo>
                    <a:cubicBezTo>
                      <a:pt x="0" y="15"/>
                      <a:pt x="15" y="0"/>
                      <a:pt x="32" y="0"/>
                    </a:cubicBezTo>
                    <a:cubicBezTo>
                      <a:pt x="50" y="0"/>
                      <a:pt x="64" y="15"/>
                      <a:pt x="64" y="33"/>
                    </a:cubicBezTo>
                    <a:close/>
                  </a:path>
                </a:pathLst>
              </a:custGeom>
              <a:solidFill>
                <a:srgbClr val="FEEC02"/>
              </a:solidFill>
              <a:ln w="0">
                <a:solidFill>
                  <a:srgbClr val="000000"/>
                </a:solidFill>
                <a:prstDash val="solid"/>
                <a:round/>
                <a:headEnd/>
                <a:tailEnd/>
              </a:ln>
            </p:spPr>
            <p:txBody>
              <a:bodyPr/>
              <a:lstStyle/>
              <a:p>
                <a:endParaRPr lang="en-US">
                  <a:solidFill>
                    <a:srgbClr val="FFFFFF"/>
                  </a:solidFill>
                </a:endParaRPr>
              </a:p>
            </p:txBody>
          </p:sp>
          <p:sp>
            <p:nvSpPr>
              <p:cNvPr id="79199" name="Freeform 895"/>
              <p:cNvSpPr>
                <a:spLocks/>
              </p:cNvSpPr>
              <p:nvPr/>
            </p:nvSpPr>
            <p:spPr bwMode="auto">
              <a:xfrm>
                <a:off x="426" y="2699"/>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5" y="65"/>
                      <a:pt x="0" y="50"/>
                      <a:pt x="0" y="33"/>
                    </a:cubicBezTo>
                    <a:cubicBezTo>
                      <a:pt x="0" y="15"/>
                      <a:pt x="15" y="0"/>
                      <a:pt x="32" y="0"/>
                    </a:cubicBezTo>
                    <a:cubicBezTo>
                      <a:pt x="50" y="0"/>
                      <a:pt x="64" y="15"/>
                      <a:pt x="64"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00" name="Freeform 896"/>
              <p:cNvSpPr>
                <a:spLocks/>
              </p:cNvSpPr>
              <p:nvPr/>
            </p:nvSpPr>
            <p:spPr bwMode="auto">
              <a:xfrm>
                <a:off x="747" y="1818"/>
                <a:ext cx="26" cy="25"/>
              </a:xfrm>
              <a:custGeom>
                <a:avLst/>
                <a:gdLst>
                  <a:gd name="T0" fmla="*/ 0 w 74"/>
                  <a:gd name="T1" fmla="*/ 0 h 75"/>
                  <a:gd name="T2" fmla="*/ 0 w 74"/>
                  <a:gd name="T3" fmla="*/ 0 h 75"/>
                  <a:gd name="T4" fmla="*/ 0 w 74"/>
                  <a:gd name="T5" fmla="*/ 0 h 75"/>
                  <a:gd name="T6" fmla="*/ 0 w 74"/>
                  <a:gd name="T7" fmla="*/ 0 h 75"/>
                  <a:gd name="T8" fmla="*/ 0 w 74"/>
                  <a:gd name="T9" fmla="*/ 0 h 75"/>
                  <a:gd name="T10" fmla="*/ 0 w 74"/>
                  <a:gd name="T11" fmla="*/ 0 h 75"/>
                  <a:gd name="T12" fmla="*/ 0 w 74"/>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 h="75">
                    <a:moveTo>
                      <a:pt x="74" y="38"/>
                    </a:moveTo>
                    <a:lnTo>
                      <a:pt x="74" y="38"/>
                    </a:lnTo>
                    <a:cubicBezTo>
                      <a:pt x="74" y="58"/>
                      <a:pt x="58" y="75"/>
                      <a:pt x="37" y="75"/>
                    </a:cubicBezTo>
                    <a:cubicBezTo>
                      <a:pt x="17" y="75"/>
                      <a:pt x="0" y="58"/>
                      <a:pt x="0" y="38"/>
                    </a:cubicBezTo>
                    <a:cubicBezTo>
                      <a:pt x="0" y="17"/>
                      <a:pt x="17" y="0"/>
                      <a:pt x="37" y="0"/>
                    </a:cubicBezTo>
                    <a:cubicBezTo>
                      <a:pt x="58" y="0"/>
                      <a:pt x="74" y="17"/>
                      <a:pt x="74" y="38"/>
                    </a:cubicBezTo>
                    <a:close/>
                  </a:path>
                </a:pathLst>
              </a:custGeom>
              <a:solidFill>
                <a:srgbClr val="7ACA2A"/>
              </a:solidFill>
              <a:ln w="0">
                <a:solidFill>
                  <a:srgbClr val="000000"/>
                </a:solidFill>
                <a:prstDash val="solid"/>
                <a:round/>
                <a:headEnd/>
                <a:tailEnd/>
              </a:ln>
            </p:spPr>
            <p:txBody>
              <a:bodyPr/>
              <a:lstStyle/>
              <a:p>
                <a:endParaRPr lang="en-US">
                  <a:solidFill>
                    <a:srgbClr val="FFFFFF"/>
                  </a:solidFill>
                </a:endParaRPr>
              </a:p>
            </p:txBody>
          </p:sp>
          <p:sp>
            <p:nvSpPr>
              <p:cNvPr id="79201" name="Freeform 897"/>
              <p:cNvSpPr>
                <a:spLocks/>
              </p:cNvSpPr>
              <p:nvPr/>
            </p:nvSpPr>
            <p:spPr bwMode="auto">
              <a:xfrm>
                <a:off x="747" y="1818"/>
                <a:ext cx="26" cy="25"/>
              </a:xfrm>
              <a:custGeom>
                <a:avLst/>
                <a:gdLst>
                  <a:gd name="T0" fmla="*/ 0 w 74"/>
                  <a:gd name="T1" fmla="*/ 0 h 75"/>
                  <a:gd name="T2" fmla="*/ 0 w 74"/>
                  <a:gd name="T3" fmla="*/ 0 h 75"/>
                  <a:gd name="T4" fmla="*/ 0 w 74"/>
                  <a:gd name="T5" fmla="*/ 0 h 75"/>
                  <a:gd name="T6" fmla="*/ 0 w 74"/>
                  <a:gd name="T7" fmla="*/ 0 h 75"/>
                  <a:gd name="T8" fmla="*/ 0 w 74"/>
                  <a:gd name="T9" fmla="*/ 0 h 75"/>
                  <a:gd name="T10" fmla="*/ 0 w 74"/>
                  <a:gd name="T11" fmla="*/ 0 h 75"/>
                  <a:gd name="T12" fmla="*/ 0 w 74"/>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 h="75">
                    <a:moveTo>
                      <a:pt x="74" y="38"/>
                    </a:moveTo>
                    <a:lnTo>
                      <a:pt x="74" y="38"/>
                    </a:lnTo>
                    <a:cubicBezTo>
                      <a:pt x="74" y="58"/>
                      <a:pt x="58" y="75"/>
                      <a:pt x="37" y="75"/>
                    </a:cubicBezTo>
                    <a:cubicBezTo>
                      <a:pt x="17" y="75"/>
                      <a:pt x="0" y="58"/>
                      <a:pt x="0" y="38"/>
                    </a:cubicBezTo>
                    <a:cubicBezTo>
                      <a:pt x="0" y="17"/>
                      <a:pt x="17" y="0"/>
                      <a:pt x="37" y="0"/>
                    </a:cubicBezTo>
                    <a:cubicBezTo>
                      <a:pt x="58" y="0"/>
                      <a:pt x="74" y="17"/>
                      <a:pt x="74" y="3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02" name="Freeform 898"/>
              <p:cNvSpPr>
                <a:spLocks/>
              </p:cNvSpPr>
              <p:nvPr/>
            </p:nvSpPr>
            <p:spPr bwMode="auto">
              <a:xfrm>
                <a:off x="892" y="1808"/>
                <a:ext cx="26" cy="25"/>
              </a:xfrm>
              <a:custGeom>
                <a:avLst/>
                <a:gdLst>
                  <a:gd name="T0" fmla="*/ 0 w 72"/>
                  <a:gd name="T1" fmla="*/ 0 h 73"/>
                  <a:gd name="T2" fmla="*/ 0 w 72"/>
                  <a:gd name="T3" fmla="*/ 0 h 73"/>
                  <a:gd name="T4" fmla="*/ 0 w 72"/>
                  <a:gd name="T5" fmla="*/ 0 h 73"/>
                  <a:gd name="T6" fmla="*/ 0 w 72"/>
                  <a:gd name="T7" fmla="*/ 0 h 73"/>
                  <a:gd name="T8" fmla="*/ 0 w 72"/>
                  <a:gd name="T9" fmla="*/ 0 h 73"/>
                  <a:gd name="T10" fmla="*/ 0 w 72"/>
                  <a:gd name="T11" fmla="*/ 0 h 73"/>
                  <a:gd name="T12" fmla="*/ 0 w 72"/>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3">
                    <a:moveTo>
                      <a:pt x="72" y="37"/>
                    </a:moveTo>
                    <a:lnTo>
                      <a:pt x="72" y="37"/>
                    </a:lnTo>
                    <a:cubicBezTo>
                      <a:pt x="72" y="56"/>
                      <a:pt x="56" y="73"/>
                      <a:pt x="36" y="73"/>
                    </a:cubicBezTo>
                    <a:cubicBezTo>
                      <a:pt x="17" y="73"/>
                      <a:pt x="0" y="56"/>
                      <a:pt x="0" y="37"/>
                    </a:cubicBezTo>
                    <a:cubicBezTo>
                      <a:pt x="0" y="17"/>
                      <a:pt x="17" y="0"/>
                      <a:pt x="36" y="0"/>
                    </a:cubicBezTo>
                    <a:cubicBezTo>
                      <a:pt x="56" y="0"/>
                      <a:pt x="72" y="17"/>
                      <a:pt x="72" y="37"/>
                    </a:cubicBezTo>
                    <a:close/>
                  </a:path>
                </a:pathLst>
              </a:custGeom>
              <a:solidFill>
                <a:srgbClr val="7DCB29"/>
              </a:solidFill>
              <a:ln w="0">
                <a:solidFill>
                  <a:srgbClr val="000000"/>
                </a:solidFill>
                <a:prstDash val="solid"/>
                <a:round/>
                <a:headEnd/>
                <a:tailEnd/>
              </a:ln>
            </p:spPr>
            <p:txBody>
              <a:bodyPr/>
              <a:lstStyle/>
              <a:p>
                <a:endParaRPr lang="en-US">
                  <a:solidFill>
                    <a:srgbClr val="FFFFFF"/>
                  </a:solidFill>
                </a:endParaRPr>
              </a:p>
            </p:txBody>
          </p:sp>
          <p:sp>
            <p:nvSpPr>
              <p:cNvPr id="79203" name="Freeform 899"/>
              <p:cNvSpPr>
                <a:spLocks/>
              </p:cNvSpPr>
              <p:nvPr/>
            </p:nvSpPr>
            <p:spPr bwMode="auto">
              <a:xfrm>
                <a:off x="892" y="1808"/>
                <a:ext cx="26" cy="25"/>
              </a:xfrm>
              <a:custGeom>
                <a:avLst/>
                <a:gdLst>
                  <a:gd name="T0" fmla="*/ 0 w 72"/>
                  <a:gd name="T1" fmla="*/ 0 h 73"/>
                  <a:gd name="T2" fmla="*/ 0 w 72"/>
                  <a:gd name="T3" fmla="*/ 0 h 73"/>
                  <a:gd name="T4" fmla="*/ 0 w 72"/>
                  <a:gd name="T5" fmla="*/ 0 h 73"/>
                  <a:gd name="T6" fmla="*/ 0 w 72"/>
                  <a:gd name="T7" fmla="*/ 0 h 73"/>
                  <a:gd name="T8" fmla="*/ 0 w 72"/>
                  <a:gd name="T9" fmla="*/ 0 h 73"/>
                  <a:gd name="T10" fmla="*/ 0 w 72"/>
                  <a:gd name="T11" fmla="*/ 0 h 73"/>
                  <a:gd name="T12" fmla="*/ 0 w 72"/>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3">
                    <a:moveTo>
                      <a:pt x="72" y="37"/>
                    </a:moveTo>
                    <a:lnTo>
                      <a:pt x="72" y="37"/>
                    </a:lnTo>
                    <a:cubicBezTo>
                      <a:pt x="72" y="56"/>
                      <a:pt x="56" y="73"/>
                      <a:pt x="36" y="73"/>
                    </a:cubicBezTo>
                    <a:cubicBezTo>
                      <a:pt x="17" y="73"/>
                      <a:pt x="0" y="56"/>
                      <a:pt x="0" y="37"/>
                    </a:cubicBezTo>
                    <a:cubicBezTo>
                      <a:pt x="0" y="17"/>
                      <a:pt x="17" y="0"/>
                      <a:pt x="36" y="0"/>
                    </a:cubicBezTo>
                    <a:cubicBezTo>
                      <a:pt x="56" y="0"/>
                      <a:pt x="72" y="17"/>
                      <a:pt x="72"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04" name="Freeform 900"/>
              <p:cNvSpPr>
                <a:spLocks/>
              </p:cNvSpPr>
              <p:nvPr/>
            </p:nvSpPr>
            <p:spPr bwMode="auto">
              <a:xfrm>
                <a:off x="1447" y="197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79205" name="Freeform 901"/>
              <p:cNvSpPr>
                <a:spLocks/>
              </p:cNvSpPr>
              <p:nvPr/>
            </p:nvSpPr>
            <p:spPr bwMode="auto">
              <a:xfrm>
                <a:off x="1447" y="197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06" name="Freeform 902"/>
              <p:cNvSpPr>
                <a:spLocks/>
              </p:cNvSpPr>
              <p:nvPr/>
            </p:nvSpPr>
            <p:spPr bwMode="auto">
              <a:xfrm>
                <a:off x="707" y="3507"/>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9207" name="Freeform 903"/>
              <p:cNvSpPr>
                <a:spLocks/>
              </p:cNvSpPr>
              <p:nvPr/>
            </p:nvSpPr>
            <p:spPr bwMode="auto">
              <a:xfrm>
                <a:off x="707" y="3507"/>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08" name="Freeform 904"/>
              <p:cNvSpPr>
                <a:spLocks/>
              </p:cNvSpPr>
              <p:nvPr/>
            </p:nvSpPr>
            <p:spPr bwMode="auto">
              <a:xfrm>
                <a:off x="2393" y="28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7CE26"/>
              </a:solidFill>
              <a:ln w="0">
                <a:solidFill>
                  <a:srgbClr val="000000"/>
                </a:solidFill>
                <a:prstDash val="solid"/>
                <a:round/>
                <a:headEnd/>
                <a:tailEnd/>
              </a:ln>
            </p:spPr>
            <p:txBody>
              <a:bodyPr/>
              <a:lstStyle/>
              <a:p>
                <a:endParaRPr lang="en-US">
                  <a:solidFill>
                    <a:srgbClr val="FFFFFF"/>
                  </a:solidFill>
                </a:endParaRPr>
              </a:p>
            </p:txBody>
          </p:sp>
          <p:sp>
            <p:nvSpPr>
              <p:cNvPr id="79209" name="Freeform 905"/>
              <p:cNvSpPr>
                <a:spLocks/>
              </p:cNvSpPr>
              <p:nvPr/>
            </p:nvSpPr>
            <p:spPr bwMode="auto">
              <a:xfrm>
                <a:off x="2393" y="289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10" name="Freeform 906"/>
              <p:cNvSpPr>
                <a:spLocks/>
              </p:cNvSpPr>
              <p:nvPr/>
            </p:nvSpPr>
            <p:spPr bwMode="auto">
              <a:xfrm>
                <a:off x="768" y="1896"/>
                <a:ext cx="26" cy="25"/>
              </a:xfrm>
              <a:custGeom>
                <a:avLst/>
                <a:gdLst>
                  <a:gd name="T0" fmla="*/ 0 w 74"/>
                  <a:gd name="T1" fmla="*/ 0 h 73"/>
                  <a:gd name="T2" fmla="*/ 0 w 74"/>
                  <a:gd name="T3" fmla="*/ 0 h 73"/>
                  <a:gd name="T4" fmla="*/ 0 w 74"/>
                  <a:gd name="T5" fmla="*/ 0 h 73"/>
                  <a:gd name="T6" fmla="*/ 0 w 74"/>
                  <a:gd name="T7" fmla="*/ 0 h 73"/>
                  <a:gd name="T8" fmla="*/ 0 w 74"/>
                  <a:gd name="T9" fmla="*/ 0 h 73"/>
                  <a:gd name="T10" fmla="*/ 0 w 74"/>
                  <a:gd name="T11" fmla="*/ 0 h 73"/>
                  <a:gd name="T12" fmla="*/ 0 w 74"/>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 h="73">
                    <a:moveTo>
                      <a:pt x="74" y="37"/>
                    </a:moveTo>
                    <a:lnTo>
                      <a:pt x="74" y="37"/>
                    </a:lnTo>
                    <a:cubicBezTo>
                      <a:pt x="74" y="57"/>
                      <a:pt x="57" y="73"/>
                      <a:pt x="37" y="73"/>
                    </a:cubicBezTo>
                    <a:cubicBezTo>
                      <a:pt x="17" y="73"/>
                      <a:pt x="0" y="57"/>
                      <a:pt x="0" y="37"/>
                    </a:cubicBezTo>
                    <a:cubicBezTo>
                      <a:pt x="0" y="16"/>
                      <a:pt x="17" y="0"/>
                      <a:pt x="37" y="0"/>
                    </a:cubicBezTo>
                    <a:cubicBezTo>
                      <a:pt x="57" y="0"/>
                      <a:pt x="74" y="16"/>
                      <a:pt x="74" y="37"/>
                    </a:cubicBezTo>
                    <a:close/>
                  </a:path>
                </a:pathLst>
              </a:custGeom>
              <a:solidFill>
                <a:srgbClr val="76C92C"/>
              </a:solidFill>
              <a:ln w="0">
                <a:solidFill>
                  <a:srgbClr val="000000"/>
                </a:solidFill>
                <a:prstDash val="solid"/>
                <a:round/>
                <a:headEnd/>
                <a:tailEnd/>
              </a:ln>
            </p:spPr>
            <p:txBody>
              <a:bodyPr/>
              <a:lstStyle/>
              <a:p>
                <a:endParaRPr lang="en-US">
                  <a:solidFill>
                    <a:srgbClr val="FFFFFF"/>
                  </a:solidFill>
                </a:endParaRPr>
              </a:p>
            </p:txBody>
          </p:sp>
          <p:sp>
            <p:nvSpPr>
              <p:cNvPr id="79211" name="Freeform 907"/>
              <p:cNvSpPr>
                <a:spLocks/>
              </p:cNvSpPr>
              <p:nvPr/>
            </p:nvSpPr>
            <p:spPr bwMode="auto">
              <a:xfrm>
                <a:off x="768" y="1896"/>
                <a:ext cx="26" cy="25"/>
              </a:xfrm>
              <a:custGeom>
                <a:avLst/>
                <a:gdLst>
                  <a:gd name="T0" fmla="*/ 0 w 74"/>
                  <a:gd name="T1" fmla="*/ 0 h 73"/>
                  <a:gd name="T2" fmla="*/ 0 w 74"/>
                  <a:gd name="T3" fmla="*/ 0 h 73"/>
                  <a:gd name="T4" fmla="*/ 0 w 74"/>
                  <a:gd name="T5" fmla="*/ 0 h 73"/>
                  <a:gd name="T6" fmla="*/ 0 w 74"/>
                  <a:gd name="T7" fmla="*/ 0 h 73"/>
                  <a:gd name="T8" fmla="*/ 0 w 74"/>
                  <a:gd name="T9" fmla="*/ 0 h 73"/>
                  <a:gd name="T10" fmla="*/ 0 w 74"/>
                  <a:gd name="T11" fmla="*/ 0 h 73"/>
                  <a:gd name="T12" fmla="*/ 0 w 74"/>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 h="73">
                    <a:moveTo>
                      <a:pt x="74" y="37"/>
                    </a:moveTo>
                    <a:lnTo>
                      <a:pt x="74" y="37"/>
                    </a:lnTo>
                    <a:cubicBezTo>
                      <a:pt x="74" y="57"/>
                      <a:pt x="57" y="73"/>
                      <a:pt x="37" y="73"/>
                    </a:cubicBezTo>
                    <a:cubicBezTo>
                      <a:pt x="17" y="73"/>
                      <a:pt x="0" y="57"/>
                      <a:pt x="0" y="37"/>
                    </a:cubicBezTo>
                    <a:cubicBezTo>
                      <a:pt x="0" y="16"/>
                      <a:pt x="17" y="0"/>
                      <a:pt x="37" y="0"/>
                    </a:cubicBezTo>
                    <a:cubicBezTo>
                      <a:pt x="57" y="0"/>
                      <a:pt x="74" y="16"/>
                      <a:pt x="74"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12" name="Freeform 908"/>
              <p:cNvSpPr>
                <a:spLocks/>
              </p:cNvSpPr>
              <p:nvPr/>
            </p:nvSpPr>
            <p:spPr bwMode="auto">
              <a:xfrm>
                <a:off x="650" y="378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solidFill>
                <a:srgbClr val="81CD28"/>
              </a:solidFill>
              <a:ln w="0">
                <a:solidFill>
                  <a:srgbClr val="000000"/>
                </a:solidFill>
                <a:prstDash val="solid"/>
                <a:round/>
                <a:headEnd/>
                <a:tailEnd/>
              </a:ln>
            </p:spPr>
            <p:txBody>
              <a:bodyPr/>
              <a:lstStyle/>
              <a:p>
                <a:endParaRPr lang="en-US">
                  <a:solidFill>
                    <a:srgbClr val="FFFFFF"/>
                  </a:solidFill>
                </a:endParaRPr>
              </a:p>
            </p:txBody>
          </p:sp>
          <p:sp>
            <p:nvSpPr>
              <p:cNvPr id="79213" name="Freeform 909"/>
              <p:cNvSpPr>
                <a:spLocks/>
              </p:cNvSpPr>
              <p:nvPr/>
            </p:nvSpPr>
            <p:spPr bwMode="auto">
              <a:xfrm>
                <a:off x="650" y="378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6" y="61"/>
                      <a:pt x="30" y="61"/>
                    </a:cubicBezTo>
                    <a:cubicBezTo>
                      <a:pt x="13" y="61"/>
                      <a:pt x="0" y="47"/>
                      <a:pt x="0" y="30"/>
                    </a:cubicBezTo>
                    <a:cubicBezTo>
                      <a:pt x="0" y="14"/>
                      <a:pt x="13" y="0"/>
                      <a:pt x="30" y="0"/>
                    </a:cubicBezTo>
                    <a:cubicBezTo>
                      <a:pt x="46"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14" name="Freeform 910"/>
              <p:cNvSpPr>
                <a:spLocks/>
              </p:cNvSpPr>
              <p:nvPr/>
            </p:nvSpPr>
            <p:spPr bwMode="auto">
              <a:xfrm>
                <a:off x="1302" y="2417"/>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36620"/>
              </a:solidFill>
              <a:ln w="0">
                <a:solidFill>
                  <a:srgbClr val="000000"/>
                </a:solidFill>
                <a:prstDash val="solid"/>
                <a:round/>
                <a:headEnd/>
                <a:tailEnd/>
              </a:ln>
            </p:spPr>
            <p:txBody>
              <a:bodyPr/>
              <a:lstStyle/>
              <a:p>
                <a:endParaRPr lang="en-US">
                  <a:solidFill>
                    <a:srgbClr val="FFFFFF"/>
                  </a:solidFill>
                </a:endParaRPr>
              </a:p>
            </p:txBody>
          </p:sp>
          <p:sp>
            <p:nvSpPr>
              <p:cNvPr id="79215" name="Freeform 911"/>
              <p:cNvSpPr>
                <a:spLocks/>
              </p:cNvSpPr>
              <p:nvPr/>
            </p:nvSpPr>
            <p:spPr bwMode="auto">
              <a:xfrm>
                <a:off x="1302" y="2417"/>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16" name="Freeform 912"/>
              <p:cNvSpPr>
                <a:spLocks/>
              </p:cNvSpPr>
              <p:nvPr/>
            </p:nvSpPr>
            <p:spPr bwMode="auto">
              <a:xfrm>
                <a:off x="395" y="273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6FC72E"/>
              </a:solidFill>
              <a:ln w="0">
                <a:solidFill>
                  <a:srgbClr val="000000"/>
                </a:solidFill>
                <a:prstDash val="solid"/>
                <a:round/>
                <a:headEnd/>
                <a:tailEnd/>
              </a:ln>
            </p:spPr>
            <p:txBody>
              <a:bodyPr/>
              <a:lstStyle/>
              <a:p>
                <a:endParaRPr lang="en-US">
                  <a:solidFill>
                    <a:srgbClr val="FFFFFF"/>
                  </a:solidFill>
                </a:endParaRPr>
              </a:p>
            </p:txBody>
          </p:sp>
          <p:sp>
            <p:nvSpPr>
              <p:cNvPr id="79217" name="Freeform 913"/>
              <p:cNvSpPr>
                <a:spLocks/>
              </p:cNvSpPr>
              <p:nvPr/>
            </p:nvSpPr>
            <p:spPr bwMode="auto">
              <a:xfrm>
                <a:off x="395" y="2734"/>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18" name="Freeform 914"/>
              <p:cNvSpPr>
                <a:spLocks/>
              </p:cNvSpPr>
              <p:nvPr/>
            </p:nvSpPr>
            <p:spPr bwMode="auto">
              <a:xfrm>
                <a:off x="1405" y="250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ED1C24"/>
              </a:solidFill>
              <a:ln w="0">
                <a:solidFill>
                  <a:srgbClr val="000000"/>
                </a:solidFill>
                <a:prstDash val="solid"/>
                <a:round/>
                <a:headEnd/>
                <a:tailEnd/>
              </a:ln>
            </p:spPr>
            <p:txBody>
              <a:bodyPr/>
              <a:lstStyle/>
              <a:p>
                <a:endParaRPr lang="en-US">
                  <a:solidFill>
                    <a:srgbClr val="FFFFFF"/>
                  </a:solidFill>
                </a:endParaRPr>
              </a:p>
            </p:txBody>
          </p:sp>
          <p:sp>
            <p:nvSpPr>
              <p:cNvPr id="79219" name="Freeform 915"/>
              <p:cNvSpPr>
                <a:spLocks/>
              </p:cNvSpPr>
              <p:nvPr/>
            </p:nvSpPr>
            <p:spPr bwMode="auto">
              <a:xfrm>
                <a:off x="1405" y="2509"/>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20" name="Freeform 916"/>
              <p:cNvSpPr>
                <a:spLocks/>
              </p:cNvSpPr>
              <p:nvPr/>
            </p:nvSpPr>
            <p:spPr bwMode="auto">
              <a:xfrm>
                <a:off x="1761" y="2787"/>
                <a:ext cx="24" cy="23"/>
              </a:xfrm>
              <a:custGeom>
                <a:avLst/>
                <a:gdLst>
                  <a:gd name="T0" fmla="*/ 0 w 69"/>
                  <a:gd name="T1" fmla="*/ 0 h 69"/>
                  <a:gd name="T2" fmla="*/ 0 w 69"/>
                  <a:gd name="T3" fmla="*/ 0 h 69"/>
                  <a:gd name="T4" fmla="*/ 0 w 69"/>
                  <a:gd name="T5" fmla="*/ 0 h 69"/>
                  <a:gd name="T6" fmla="*/ 0 w 69"/>
                  <a:gd name="T7" fmla="*/ 0 h 69"/>
                  <a:gd name="T8" fmla="*/ 0 w 69"/>
                  <a:gd name="T9" fmla="*/ 0 h 69"/>
                  <a:gd name="T10" fmla="*/ 0 w 69"/>
                  <a:gd name="T11" fmla="*/ 0 h 69"/>
                  <a:gd name="T12" fmla="*/ 0 w 69"/>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69">
                    <a:moveTo>
                      <a:pt x="69" y="35"/>
                    </a:moveTo>
                    <a:lnTo>
                      <a:pt x="69" y="35"/>
                    </a:lnTo>
                    <a:cubicBezTo>
                      <a:pt x="69" y="53"/>
                      <a:pt x="53" y="69"/>
                      <a:pt x="35" y="69"/>
                    </a:cubicBezTo>
                    <a:cubicBezTo>
                      <a:pt x="16" y="69"/>
                      <a:pt x="0" y="53"/>
                      <a:pt x="0" y="35"/>
                    </a:cubicBezTo>
                    <a:cubicBezTo>
                      <a:pt x="0" y="16"/>
                      <a:pt x="16" y="0"/>
                      <a:pt x="35" y="0"/>
                    </a:cubicBezTo>
                    <a:cubicBezTo>
                      <a:pt x="53" y="0"/>
                      <a:pt x="69" y="16"/>
                      <a:pt x="69" y="35"/>
                    </a:cubicBezTo>
                    <a:close/>
                  </a:path>
                </a:pathLst>
              </a:custGeom>
              <a:solidFill>
                <a:srgbClr val="7FCC29"/>
              </a:solidFill>
              <a:ln w="0">
                <a:solidFill>
                  <a:srgbClr val="000000"/>
                </a:solidFill>
                <a:prstDash val="solid"/>
                <a:round/>
                <a:headEnd/>
                <a:tailEnd/>
              </a:ln>
            </p:spPr>
            <p:txBody>
              <a:bodyPr/>
              <a:lstStyle/>
              <a:p>
                <a:endParaRPr lang="en-US">
                  <a:solidFill>
                    <a:srgbClr val="FFFFFF"/>
                  </a:solidFill>
                </a:endParaRPr>
              </a:p>
            </p:txBody>
          </p:sp>
          <p:sp>
            <p:nvSpPr>
              <p:cNvPr id="79221" name="Freeform 917"/>
              <p:cNvSpPr>
                <a:spLocks/>
              </p:cNvSpPr>
              <p:nvPr/>
            </p:nvSpPr>
            <p:spPr bwMode="auto">
              <a:xfrm>
                <a:off x="1761" y="2787"/>
                <a:ext cx="24" cy="23"/>
              </a:xfrm>
              <a:custGeom>
                <a:avLst/>
                <a:gdLst>
                  <a:gd name="T0" fmla="*/ 0 w 69"/>
                  <a:gd name="T1" fmla="*/ 0 h 69"/>
                  <a:gd name="T2" fmla="*/ 0 w 69"/>
                  <a:gd name="T3" fmla="*/ 0 h 69"/>
                  <a:gd name="T4" fmla="*/ 0 w 69"/>
                  <a:gd name="T5" fmla="*/ 0 h 69"/>
                  <a:gd name="T6" fmla="*/ 0 w 69"/>
                  <a:gd name="T7" fmla="*/ 0 h 69"/>
                  <a:gd name="T8" fmla="*/ 0 w 69"/>
                  <a:gd name="T9" fmla="*/ 0 h 69"/>
                  <a:gd name="T10" fmla="*/ 0 w 69"/>
                  <a:gd name="T11" fmla="*/ 0 h 69"/>
                  <a:gd name="T12" fmla="*/ 0 w 69"/>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69">
                    <a:moveTo>
                      <a:pt x="69" y="35"/>
                    </a:moveTo>
                    <a:lnTo>
                      <a:pt x="69" y="35"/>
                    </a:lnTo>
                    <a:cubicBezTo>
                      <a:pt x="69" y="53"/>
                      <a:pt x="53" y="69"/>
                      <a:pt x="35" y="69"/>
                    </a:cubicBezTo>
                    <a:cubicBezTo>
                      <a:pt x="16" y="69"/>
                      <a:pt x="0" y="53"/>
                      <a:pt x="0" y="35"/>
                    </a:cubicBezTo>
                    <a:cubicBezTo>
                      <a:pt x="0" y="16"/>
                      <a:pt x="16" y="0"/>
                      <a:pt x="35" y="0"/>
                    </a:cubicBezTo>
                    <a:cubicBezTo>
                      <a:pt x="53" y="0"/>
                      <a:pt x="69" y="16"/>
                      <a:pt x="69"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22" name="Freeform 918"/>
              <p:cNvSpPr>
                <a:spLocks/>
              </p:cNvSpPr>
              <p:nvPr/>
            </p:nvSpPr>
            <p:spPr bwMode="auto">
              <a:xfrm>
                <a:off x="707" y="201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51BE37"/>
              </a:solidFill>
              <a:ln w="0">
                <a:solidFill>
                  <a:srgbClr val="000000"/>
                </a:solidFill>
                <a:prstDash val="solid"/>
                <a:round/>
                <a:headEnd/>
                <a:tailEnd/>
              </a:ln>
            </p:spPr>
            <p:txBody>
              <a:bodyPr/>
              <a:lstStyle/>
              <a:p>
                <a:endParaRPr lang="en-US">
                  <a:solidFill>
                    <a:srgbClr val="FFFFFF"/>
                  </a:solidFill>
                </a:endParaRPr>
              </a:p>
            </p:txBody>
          </p:sp>
          <p:sp>
            <p:nvSpPr>
              <p:cNvPr id="79223" name="Freeform 919"/>
              <p:cNvSpPr>
                <a:spLocks/>
              </p:cNvSpPr>
              <p:nvPr/>
            </p:nvSpPr>
            <p:spPr bwMode="auto">
              <a:xfrm>
                <a:off x="707" y="201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24" name="Freeform 920"/>
              <p:cNvSpPr>
                <a:spLocks/>
              </p:cNvSpPr>
              <p:nvPr/>
            </p:nvSpPr>
            <p:spPr bwMode="auto">
              <a:xfrm>
                <a:off x="985" y="1392"/>
                <a:ext cx="46" cy="45"/>
              </a:xfrm>
              <a:custGeom>
                <a:avLst/>
                <a:gdLst>
                  <a:gd name="T0" fmla="*/ 0 w 131"/>
                  <a:gd name="T1" fmla="*/ 0 h 131"/>
                  <a:gd name="T2" fmla="*/ 0 w 131"/>
                  <a:gd name="T3" fmla="*/ 0 h 131"/>
                  <a:gd name="T4" fmla="*/ 0 w 131"/>
                  <a:gd name="T5" fmla="*/ 0 h 131"/>
                  <a:gd name="T6" fmla="*/ 0 w 131"/>
                  <a:gd name="T7" fmla="*/ 0 h 131"/>
                  <a:gd name="T8" fmla="*/ 0 w 131"/>
                  <a:gd name="T9" fmla="*/ 0 h 131"/>
                  <a:gd name="T10" fmla="*/ 0 w 131"/>
                  <a:gd name="T11" fmla="*/ 0 h 131"/>
                  <a:gd name="T12" fmla="*/ 0 w 131"/>
                  <a:gd name="T13" fmla="*/ 0 h 1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1" h="131">
                    <a:moveTo>
                      <a:pt x="131" y="66"/>
                    </a:moveTo>
                    <a:lnTo>
                      <a:pt x="131" y="66"/>
                    </a:lnTo>
                    <a:cubicBezTo>
                      <a:pt x="131" y="102"/>
                      <a:pt x="102" y="131"/>
                      <a:pt x="66" y="131"/>
                    </a:cubicBezTo>
                    <a:cubicBezTo>
                      <a:pt x="30" y="131"/>
                      <a:pt x="0" y="102"/>
                      <a:pt x="0" y="66"/>
                    </a:cubicBezTo>
                    <a:cubicBezTo>
                      <a:pt x="0" y="29"/>
                      <a:pt x="30" y="0"/>
                      <a:pt x="66" y="0"/>
                    </a:cubicBezTo>
                    <a:cubicBezTo>
                      <a:pt x="102" y="0"/>
                      <a:pt x="131" y="29"/>
                      <a:pt x="131" y="66"/>
                    </a:cubicBezTo>
                    <a:close/>
                  </a:path>
                </a:pathLst>
              </a:custGeom>
              <a:solidFill>
                <a:srgbClr val="81CC28"/>
              </a:solidFill>
              <a:ln w="0">
                <a:solidFill>
                  <a:srgbClr val="000000"/>
                </a:solidFill>
                <a:prstDash val="solid"/>
                <a:round/>
                <a:headEnd/>
                <a:tailEnd/>
              </a:ln>
            </p:spPr>
            <p:txBody>
              <a:bodyPr/>
              <a:lstStyle/>
              <a:p>
                <a:endParaRPr lang="en-US">
                  <a:solidFill>
                    <a:srgbClr val="FFFFFF"/>
                  </a:solidFill>
                </a:endParaRPr>
              </a:p>
            </p:txBody>
          </p:sp>
          <p:sp>
            <p:nvSpPr>
              <p:cNvPr id="79225" name="Freeform 921"/>
              <p:cNvSpPr>
                <a:spLocks/>
              </p:cNvSpPr>
              <p:nvPr/>
            </p:nvSpPr>
            <p:spPr bwMode="auto">
              <a:xfrm>
                <a:off x="985" y="1392"/>
                <a:ext cx="46" cy="45"/>
              </a:xfrm>
              <a:custGeom>
                <a:avLst/>
                <a:gdLst>
                  <a:gd name="T0" fmla="*/ 0 w 131"/>
                  <a:gd name="T1" fmla="*/ 0 h 131"/>
                  <a:gd name="T2" fmla="*/ 0 w 131"/>
                  <a:gd name="T3" fmla="*/ 0 h 131"/>
                  <a:gd name="T4" fmla="*/ 0 w 131"/>
                  <a:gd name="T5" fmla="*/ 0 h 131"/>
                  <a:gd name="T6" fmla="*/ 0 w 131"/>
                  <a:gd name="T7" fmla="*/ 0 h 131"/>
                  <a:gd name="T8" fmla="*/ 0 w 131"/>
                  <a:gd name="T9" fmla="*/ 0 h 131"/>
                  <a:gd name="T10" fmla="*/ 0 w 131"/>
                  <a:gd name="T11" fmla="*/ 0 h 131"/>
                  <a:gd name="T12" fmla="*/ 0 w 131"/>
                  <a:gd name="T13" fmla="*/ 0 h 1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1" h="131">
                    <a:moveTo>
                      <a:pt x="131" y="66"/>
                    </a:moveTo>
                    <a:lnTo>
                      <a:pt x="131" y="66"/>
                    </a:lnTo>
                    <a:cubicBezTo>
                      <a:pt x="131" y="102"/>
                      <a:pt x="102" y="131"/>
                      <a:pt x="66" y="131"/>
                    </a:cubicBezTo>
                    <a:cubicBezTo>
                      <a:pt x="30" y="131"/>
                      <a:pt x="0" y="102"/>
                      <a:pt x="0" y="66"/>
                    </a:cubicBezTo>
                    <a:cubicBezTo>
                      <a:pt x="0" y="29"/>
                      <a:pt x="30" y="0"/>
                      <a:pt x="66" y="0"/>
                    </a:cubicBezTo>
                    <a:cubicBezTo>
                      <a:pt x="102" y="0"/>
                      <a:pt x="131" y="29"/>
                      <a:pt x="131" y="6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26" name="Freeform 922"/>
              <p:cNvSpPr>
                <a:spLocks/>
              </p:cNvSpPr>
              <p:nvPr/>
            </p:nvSpPr>
            <p:spPr bwMode="auto">
              <a:xfrm>
                <a:off x="1603" y="176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7ECC29"/>
              </a:solidFill>
              <a:ln w="0">
                <a:solidFill>
                  <a:srgbClr val="000000"/>
                </a:solidFill>
                <a:prstDash val="solid"/>
                <a:round/>
                <a:headEnd/>
                <a:tailEnd/>
              </a:ln>
            </p:spPr>
            <p:txBody>
              <a:bodyPr/>
              <a:lstStyle/>
              <a:p>
                <a:endParaRPr lang="en-US">
                  <a:solidFill>
                    <a:srgbClr val="FFFFFF"/>
                  </a:solidFill>
                </a:endParaRPr>
              </a:p>
            </p:txBody>
          </p:sp>
          <p:sp>
            <p:nvSpPr>
              <p:cNvPr id="79227" name="Freeform 923"/>
              <p:cNvSpPr>
                <a:spLocks/>
              </p:cNvSpPr>
              <p:nvPr/>
            </p:nvSpPr>
            <p:spPr bwMode="auto">
              <a:xfrm>
                <a:off x="1603" y="176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28" name="Freeform 924"/>
              <p:cNvSpPr>
                <a:spLocks/>
              </p:cNvSpPr>
              <p:nvPr/>
            </p:nvSpPr>
            <p:spPr bwMode="auto">
              <a:xfrm>
                <a:off x="1752" y="166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9DD51F"/>
              </a:solidFill>
              <a:ln w="0">
                <a:solidFill>
                  <a:srgbClr val="000000"/>
                </a:solidFill>
                <a:prstDash val="solid"/>
                <a:round/>
                <a:headEnd/>
                <a:tailEnd/>
              </a:ln>
            </p:spPr>
            <p:txBody>
              <a:bodyPr/>
              <a:lstStyle/>
              <a:p>
                <a:endParaRPr lang="en-US">
                  <a:solidFill>
                    <a:srgbClr val="FFFFFF"/>
                  </a:solidFill>
                </a:endParaRPr>
              </a:p>
            </p:txBody>
          </p:sp>
          <p:sp>
            <p:nvSpPr>
              <p:cNvPr id="79229" name="Freeform 925"/>
              <p:cNvSpPr>
                <a:spLocks/>
              </p:cNvSpPr>
              <p:nvPr/>
            </p:nvSpPr>
            <p:spPr bwMode="auto">
              <a:xfrm>
                <a:off x="1752" y="166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30" name="Freeform 926"/>
              <p:cNvSpPr>
                <a:spLocks/>
              </p:cNvSpPr>
              <p:nvPr/>
            </p:nvSpPr>
            <p:spPr bwMode="auto">
              <a:xfrm>
                <a:off x="1858" y="1656"/>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ACA2A"/>
              </a:solidFill>
              <a:ln w="0">
                <a:solidFill>
                  <a:srgbClr val="000000"/>
                </a:solidFill>
                <a:prstDash val="solid"/>
                <a:round/>
                <a:headEnd/>
                <a:tailEnd/>
              </a:ln>
            </p:spPr>
            <p:txBody>
              <a:bodyPr/>
              <a:lstStyle/>
              <a:p>
                <a:endParaRPr lang="en-US">
                  <a:solidFill>
                    <a:srgbClr val="FFFFFF"/>
                  </a:solidFill>
                </a:endParaRPr>
              </a:p>
            </p:txBody>
          </p:sp>
          <p:sp>
            <p:nvSpPr>
              <p:cNvPr id="79231" name="Freeform 927"/>
              <p:cNvSpPr>
                <a:spLocks/>
              </p:cNvSpPr>
              <p:nvPr/>
            </p:nvSpPr>
            <p:spPr bwMode="auto">
              <a:xfrm>
                <a:off x="1858" y="1656"/>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32" name="Freeform 928"/>
              <p:cNvSpPr>
                <a:spLocks/>
              </p:cNvSpPr>
              <p:nvPr/>
            </p:nvSpPr>
            <p:spPr bwMode="auto">
              <a:xfrm>
                <a:off x="2559" y="296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74C92C"/>
              </a:solidFill>
              <a:ln w="0">
                <a:solidFill>
                  <a:srgbClr val="000000"/>
                </a:solidFill>
                <a:prstDash val="solid"/>
                <a:round/>
                <a:headEnd/>
                <a:tailEnd/>
              </a:ln>
            </p:spPr>
            <p:txBody>
              <a:bodyPr/>
              <a:lstStyle/>
              <a:p>
                <a:endParaRPr lang="en-US">
                  <a:solidFill>
                    <a:srgbClr val="FFFFFF"/>
                  </a:solidFill>
                </a:endParaRPr>
              </a:p>
            </p:txBody>
          </p:sp>
          <p:sp>
            <p:nvSpPr>
              <p:cNvPr id="79233" name="Freeform 929"/>
              <p:cNvSpPr>
                <a:spLocks/>
              </p:cNvSpPr>
              <p:nvPr/>
            </p:nvSpPr>
            <p:spPr bwMode="auto">
              <a:xfrm>
                <a:off x="2559" y="296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34" name="Freeform 930"/>
              <p:cNvSpPr>
                <a:spLocks/>
              </p:cNvSpPr>
              <p:nvPr/>
            </p:nvSpPr>
            <p:spPr bwMode="auto">
              <a:xfrm>
                <a:off x="1631" y="219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3AB73F"/>
              </a:solidFill>
              <a:ln w="0">
                <a:solidFill>
                  <a:srgbClr val="000000"/>
                </a:solidFill>
                <a:prstDash val="solid"/>
                <a:round/>
                <a:headEnd/>
                <a:tailEnd/>
              </a:ln>
            </p:spPr>
            <p:txBody>
              <a:bodyPr/>
              <a:lstStyle/>
              <a:p>
                <a:endParaRPr lang="en-US">
                  <a:solidFill>
                    <a:srgbClr val="FFFFFF"/>
                  </a:solidFill>
                </a:endParaRPr>
              </a:p>
            </p:txBody>
          </p:sp>
          <p:sp>
            <p:nvSpPr>
              <p:cNvPr id="79235" name="Freeform 931"/>
              <p:cNvSpPr>
                <a:spLocks/>
              </p:cNvSpPr>
              <p:nvPr/>
            </p:nvSpPr>
            <p:spPr bwMode="auto">
              <a:xfrm>
                <a:off x="1631" y="219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36" name="Freeform 932"/>
              <p:cNvSpPr>
                <a:spLocks/>
              </p:cNvSpPr>
              <p:nvPr/>
            </p:nvSpPr>
            <p:spPr bwMode="auto">
              <a:xfrm>
                <a:off x="857" y="1767"/>
                <a:ext cx="26"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5" y="71"/>
                      <a:pt x="35" y="71"/>
                    </a:cubicBezTo>
                    <a:cubicBezTo>
                      <a:pt x="16" y="71"/>
                      <a:pt x="0" y="55"/>
                      <a:pt x="0" y="36"/>
                    </a:cubicBezTo>
                    <a:cubicBezTo>
                      <a:pt x="0" y="16"/>
                      <a:pt x="16" y="0"/>
                      <a:pt x="35" y="0"/>
                    </a:cubicBezTo>
                    <a:cubicBezTo>
                      <a:pt x="55" y="0"/>
                      <a:pt x="71" y="16"/>
                      <a:pt x="71" y="36"/>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79237" name="Freeform 933"/>
              <p:cNvSpPr>
                <a:spLocks/>
              </p:cNvSpPr>
              <p:nvPr/>
            </p:nvSpPr>
            <p:spPr bwMode="auto">
              <a:xfrm>
                <a:off x="857" y="1767"/>
                <a:ext cx="26"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5" y="71"/>
                      <a:pt x="35" y="71"/>
                    </a:cubicBezTo>
                    <a:cubicBezTo>
                      <a:pt x="16" y="71"/>
                      <a:pt x="0" y="55"/>
                      <a:pt x="0" y="36"/>
                    </a:cubicBezTo>
                    <a:cubicBezTo>
                      <a:pt x="0" y="16"/>
                      <a:pt x="16" y="0"/>
                      <a:pt x="35" y="0"/>
                    </a:cubicBezTo>
                    <a:cubicBezTo>
                      <a:pt x="55" y="0"/>
                      <a:pt x="71" y="16"/>
                      <a:pt x="71"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38" name="Freeform 934"/>
              <p:cNvSpPr>
                <a:spLocks/>
              </p:cNvSpPr>
              <p:nvPr/>
            </p:nvSpPr>
            <p:spPr bwMode="auto">
              <a:xfrm>
                <a:off x="2435" y="353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4" y="61"/>
                      <a:pt x="0" y="47"/>
                      <a:pt x="0" y="30"/>
                    </a:cubicBezTo>
                    <a:cubicBezTo>
                      <a:pt x="0" y="14"/>
                      <a:pt x="14" y="0"/>
                      <a:pt x="30" y="0"/>
                    </a:cubicBezTo>
                    <a:cubicBezTo>
                      <a:pt x="47" y="0"/>
                      <a:pt x="60" y="14"/>
                      <a:pt x="60" y="30"/>
                    </a:cubicBezTo>
                    <a:close/>
                  </a:path>
                </a:pathLst>
              </a:custGeom>
              <a:solidFill>
                <a:srgbClr val="97D321"/>
              </a:solidFill>
              <a:ln w="0">
                <a:solidFill>
                  <a:srgbClr val="000000"/>
                </a:solidFill>
                <a:prstDash val="solid"/>
                <a:round/>
                <a:headEnd/>
                <a:tailEnd/>
              </a:ln>
            </p:spPr>
            <p:txBody>
              <a:bodyPr/>
              <a:lstStyle/>
              <a:p>
                <a:endParaRPr lang="en-US">
                  <a:solidFill>
                    <a:srgbClr val="FFFFFF"/>
                  </a:solidFill>
                </a:endParaRPr>
              </a:p>
            </p:txBody>
          </p:sp>
          <p:sp>
            <p:nvSpPr>
              <p:cNvPr id="79239" name="Freeform 935"/>
              <p:cNvSpPr>
                <a:spLocks/>
              </p:cNvSpPr>
              <p:nvPr/>
            </p:nvSpPr>
            <p:spPr bwMode="auto">
              <a:xfrm>
                <a:off x="2435" y="3538"/>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4" y="61"/>
                      <a:pt x="0" y="47"/>
                      <a:pt x="0" y="30"/>
                    </a:cubicBezTo>
                    <a:cubicBezTo>
                      <a:pt x="0" y="14"/>
                      <a:pt x="14"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40" name="Freeform 936"/>
              <p:cNvSpPr>
                <a:spLocks/>
              </p:cNvSpPr>
              <p:nvPr/>
            </p:nvSpPr>
            <p:spPr bwMode="auto">
              <a:xfrm>
                <a:off x="2333" y="33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solidFill>
                <a:srgbClr val="8BD025"/>
              </a:solidFill>
              <a:ln w="0">
                <a:solidFill>
                  <a:srgbClr val="000000"/>
                </a:solidFill>
                <a:prstDash val="solid"/>
                <a:round/>
                <a:headEnd/>
                <a:tailEnd/>
              </a:ln>
            </p:spPr>
            <p:txBody>
              <a:bodyPr/>
              <a:lstStyle/>
              <a:p>
                <a:endParaRPr lang="en-US">
                  <a:solidFill>
                    <a:srgbClr val="FFFFFF"/>
                  </a:solidFill>
                </a:endParaRPr>
              </a:p>
            </p:txBody>
          </p:sp>
          <p:sp>
            <p:nvSpPr>
              <p:cNvPr id="79241" name="Freeform 937"/>
              <p:cNvSpPr>
                <a:spLocks/>
              </p:cNvSpPr>
              <p:nvPr/>
            </p:nvSpPr>
            <p:spPr bwMode="auto">
              <a:xfrm>
                <a:off x="2333" y="338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0"/>
                    </a:moveTo>
                    <a:lnTo>
                      <a:pt x="60" y="30"/>
                    </a:lnTo>
                    <a:cubicBezTo>
                      <a:pt x="60" y="47"/>
                      <a:pt x="47" y="61"/>
                      <a:pt x="30" y="61"/>
                    </a:cubicBezTo>
                    <a:cubicBezTo>
                      <a:pt x="13" y="61"/>
                      <a:pt x="0" y="47"/>
                      <a:pt x="0" y="30"/>
                    </a:cubicBezTo>
                    <a:cubicBezTo>
                      <a:pt x="0" y="14"/>
                      <a:pt x="13" y="0"/>
                      <a:pt x="30" y="0"/>
                    </a:cubicBezTo>
                    <a:cubicBezTo>
                      <a:pt x="47" y="0"/>
                      <a:pt x="60" y="14"/>
                      <a:pt x="60"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42" name="Freeform 938"/>
              <p:cNvSpPr>
                <a:spLocks/>
              </p:cNvSpPr>
              <p:nvPr/>
            </p:nvSpPr>
            <p:spPr bwMode="auto">
              <a:xfrm>
                <a:off x="523" y="281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85CE27"/>
              </a:solidFill>
              <a:ln w="0">
                <a:solidFill>
                  <a:srgbClr val="000000"/>
                </a:solidFill>
                <a:prstDash val="solid"/>
                <a:round/>
                <a:headEnd/>
                <a:tailEnd/>
              </a:ln>
            </p:spPr>
            <p:txBody>
              <a:bodyPr/>
              <a:lstStyle/>
              <a:p>
                <a:endParaRPr lang="en-US">
                  <a:solidFill>
                    <a:srgbClr val="FFFFFF"/>
                  </a:solidFill>
                </a:endParaRPr>
              </a:p>
            </p:txBody>
          </p:sp>
          <p:sp>
            <p:nvSpPr>
              <p:cNvPr id="79243" name="Freeform 939"/>
              <p:cNvSpPr>
                <a:spLocks/>
              </p:cNvSpPr>
              <p:nvPr/>
            </p:nvSpPr>
            <p:spPr bwMode="auto">
              <a:xfrm>
                <a:off x="523" y="281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44" name="Freeform 940"/>
              <p:cNvSpPr>
                <a:spLocks/>
              </p:cNvSpPr>
              <p:nvPr/>
            </p:nvSpPr>
            <p:spPr bwMode="auto">
              <a:xfrm>
                <a:off x="1525" y="262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79245" name="Freeform 941"/>
              <p:cNvSpPr>
                <a:spLocks/>
              </p:cNvSpPr>
              <p:nvPr/>
            </p:nvSpPr>
            <p:spPr bwMode="auto">
              <a:xfrm>
                <a:off x="1525" y="262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46" name="Freeform 942"/>
              <p:cNvSpPr>
                <a:spLocks/>
              </p:cNvSpPr>
              <p:nvPr/>
            </p:nvSpPr>
            <p:spPr bwMode="auto">
              <a:xfrm>
                <a:off x="2744" y="287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79247" name="Freeform 943"/>
              <p:cNvSpPr>
                <a:spLocks/>
              </p:cNvSpPr>
              <p:nvPr/>
            </p:nvSpPr>
            <p:spPr bwMode="auto">
              <a:xfrm>
                <a:off x="2744" y="2877"/>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48" name="Freeform 944"/>
              <p:cNvSpPr>
                <a:spLocks/>
              </p:cNvSpPr>
              <p:nvPr/>
            </p:nvSpPr>
            <p:spPr bwMode="auto">
              <a:xfrm>
                <a:off x="373" y="2716"/>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2" y="65"/>
                    </a:cubicBezTo>
                    <a:cubicBezTo>
                      <a:pt x="14" y="65"/>
                      <a:pt x="0" y="50"/>
                      <a:pt x="0" y="33"/>
                    </a:cubicBezTo>
                    <a:cubicBezTo>
                      <a:pt x="0" y="15"/>
                      <a:pt x="14" y="0"/>
                      <a:pt x="32" y="0"/>
                    </a:cubicBezTo>
                    <a:cubicBezTo>
                      <a:pt x="50" y="0"/>
                      <a:pt x="65" y="15"/>
                      <a:pt x="65" y="33"/>
                    </a:cubicBezTo>
                    <a:close/>
                  </a:path>
                </a:pathLst>
              </a:custGeom>
              <a:solidFill>
                <a:srgbClr val="DFE80A"/>
              </a:solidFill>
              <a:ln w="0">
                <a:solidFill>
                  <a:srgbClr val="000000"/>
                </a:solidFill>
                <a:prstDash val="solid"/>
                <a:round/>
                <a:headEnd/>
                <a:tailEnd/>
              </a:ln>
            </p:spPr>
            <p:txBody>
              <a:bodyPr/>
              <a:lstStyle/>
              <a:p>
                <a:endParaRPr lang="en-US">
                  <a:solidFill>
                    <a:srgbClr val="FFFFFF"/>
                  </a:solidFill>
                </a:endParaRPr>
              </a:p>
            </p:txBody>
          </p:sp>
          <p:sp>
            <p:nvSpPr>
              <p:cNvPr id="79249" name="Freeform 945"/>
              <p:cNvSpPr>
                <a:spLocks/>
              </p:cNvSpPr>
              <p:nvPr/>
            </p:nvSpPr>
            <p:spPr bwMode="auto">
              <a:xfrm>
                <a:off x="373" y="2716"/>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2" y="65"/>
                    </a:cubicBezTo>
                    <a:cubicBezTo>
                      <a:pt x="14" y="65"/>
                      <a:pt x="0" y="50"/>
                      <a:pt x="0" y="33"/>
                    </a:cubicBezTo>
                    <a:cubicBezTo>
                      <a:pt x="0" y="15"/>
                      <a:pt x="14" y="0"/>
                      <a:pt x="32" y="0"/>
                    </a:cubicBezTo>
                    <a:cubicBezTo>
                      <a:pt x="50" y="0"/>
                      <a:pt x="65" y="15"/>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50" name="Freeform 946"/>
              <p:cNvSpPr>
                <a:spLocks/>
              </p:cNvSpPr>
              <p:nvPr/>
            </p:nvSpPr>
            <p:spPr bwMode="auto">
              <a:xfrm>
                <a:off x="1762" y="219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D3E50E"/>
              </a:solidFill>
              <a:ln w="0">
                <a:solidFill>
                  <a:srgbClr val="000000"/>
                </a:solidFill>
                <a:prstDash val="solid"/>
                <a:round/>
                <a:headEnd/>
                <a:tailEnd/>
              </a:ln>
            </p:spPr>
            <p:txBody>
              <a:bodyPr/>
              <a:lstStyle/>
              <a:p>
                <a:endParaRPr lang="en-US">
                  <a:solidFill>
                    <a:srgbClr val="FFFFFF"/>
                  </a:solidFill>
                </a:endParaRPr>
              </a:p>
            </p:txBody>
          </p:sp>
          <p:sp>
            <p:nvSpPr>
              <p:cNvPr id="79251" name="Freeform 947"/>
              <p:cNvSpPr>
                <a:spLocks/>
              </p:cNvSpPr>
              <p:nvPr/>
            </p:nvSpPr>
            <p:spPr bwMode="auto">
              <a:xfrm>
                <a:off x="1762" y="219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52" name="Freeform 948"/>
              <p:cNvSpPr>
                <a:spLocks/>
              </p:cNvSpPr>
              <p:nvPr/>
            </p:nvSpPr>
            <p:spPr bwMode="auto">
              <a:xfrm>
                <a:off x="961" y="3163"/>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7ACA2A"/>
              </a:solidFill>
              <a:ln w="0">
                <a:solidFill>
                  <a:srgbClr val="000000"/>
                </a:solidFill>
                <a:prstDash val="solid"/>
                <a:round/>
                <a:headEnd/>
                <a:tailEnd/>
              </a:ln>
            </p:spPr>
            <p:txBody>
              <a:bodyPr/>
              <a:lstStyle/>
              <a:p>
                <a:endParaRPr lang="en-US">
                  <a:solidFill>
                    <a:srgbClr val="FFFFFF"/>
                  </a:solidFill>
                </a:endParaRPr>
              </a:p>
            </p:txBody>
          </p:sp>
          <p:sp>
            <p:nvSpPr>
              <p:cNvPr id="79253" name="Freeform 949"/>
              <p:cNvSpPr>
                <a:spLocks/>
              </p:cNvSpPr>
              <p:nvPr/>
            </p:nvSpPr>
            <p:spPr bwMode="auto">
              <a:xfrm>
                <a:off x="961" y="3163"/>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54" name="Freeform 950"/>
              <p:cNvSpPr>
                <a:spLocks/>
              </p:cNvSpPr>
              <p:nvPr/>
            </p:nvSpPr>
            <p:spPr bwMode="auto">
              <a:xfrm>
                <a:off x="2333" y="375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CCB29"/>
              </a:solidFill>
              <a:ln w="0">
                <a:solidFill>
                  <a:srgbClr val="000000"/>
                </a:solidFill>
                <a:prstDash val="solid"/>
                <a:round/>
                <a:headEnd/>
                <a:tailEnd/>
              </a:ln>
            </p:spPr>
            <p:txBody>
              <a:bodyPr/>
              <a:lstStyle/>
              <a:p>
                <a:endParaRPr lang="en-US">
                  <a:solidFill>
                    <a:srgbClr val="FFFFFF"/>
                  </a:solidFill>
                </a:endParaRPr>
              </a:p>
            </p:txBody>
          </p:sp>
          <p:sp>
            <p:nvSpPr>
              <p:cNvPr id="79255" name="Freeform 951"/>
              <p:cNvSpPr>
                <a:spLocks/>
              </p:cNvSpPr>
              <p:nvPr/>
            </p:nvSpPr>
            <p:spPr bwMode="auto">
              <a:xfrm>
                <a:off x="2333" y="375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56" name="Freeform 952"/>
              <p:cNvSpPr>
                <a:spLocks/>
              </p:cNvSpPr>
              <p:nvPr/>
            </p:nvSpPr>
            <p:spPr bwMode="auto">
              <a:xfrm>
                <a:off x="1836" y="2808"/>
                <a:ext cx="30" cy="29"/>
              </a:xfrm>
              <a:custGeom>
                <a:avLst/>
                <a:gdLst>
                  <a:gd name="T0" fmla="*/ 0 w 85"/>
                  <a:gd name="T1" fmla="*/ 0 h 85"/>
                  <a:gd name="T2" fmla="*/ 0 w 85"/>
                  <a:gd name="T3" fmla="*/ 0 h 85"/>
                  <a:gd name="T4" fmla="*/ 0 w 85"/>
                  <a:gd name="T5" fmla="*/ 0 h 85"/>
                  <a:gd name="T6" fmla="*/ 0 w 85"/>
                  <a:gd name="T7" fmla="*/ 0 h 85"/>
                  <a:gd name="T8" fmla="*/ 0 w 85"/>
                  <a:gd name="T9" fmla="*/ 0 h 85"/>
                  <a:gd name="T10" fmla="*/ 0 w 85"/>
                  <a:gd name="T11" fmla="*/ 0 h 85"/>
                  <a:gd name="T12" fmla="*/ 0 w 85"/>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 h="85">
                    <a:moveTo>
                      <a:pt x="85" y="43"/>
                    </a:moveTo>
                    <a:lnTo>
                      <a:pt x="85" y="43"/>
                    </a:lnTo>
                    <a:cubicBezTo>
                      <a:pt x="85" y="66"/>
                      <a:pt x="66" y="85"/>
                      <a:pt x="43" y="85"/>
                    </a:cubicBezTo>
                    <a:cubicBezTo>
                      <a:pt x="19" y="85"/>
                      <a:pt x="0" y="66"/>
                      <a:pt x="0" y="43"/>
                    </a:cubicBezTo>
                    <a:cubicBezTo>
                      <a:pt x="0" y="19"/>
                      <a:pt x="19" y="0"/>
                      <a:pt x="43" y="0"/>
                    </a:cubicBezTo>
                    <a:cubicBezTo>
                      <a:pt x="66" y="0"/>
                      <a:pt x="85" y="19"/>
                      <a:pt x="85" y="43"/>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79257" name="Freeform 953"/>
              <p:cNvSpPr>
                <a:spLocks/>
              </p:cNvSpPr>
              <p:nvPr/>
            </p:nvSpPr>
            <p:spPr bwMode="auto">
              <a:xfrm>
                <a:off x="1836" y="2808"/>
                <a:ext cx="30" cy="29"/>
              </a:xfrm>
              <a:custGeom>
                <a:avLst/>
                <a:gdLst>
                  <a:gd name="T0" fmla="*/ 0 w 85"/>
                  <a:gd name="T1" fmla="*/ 0 h 85"/>
                  <a:gd name="T2" fmla="*/ 0 w 85"/>
                  <a:gd name="T3" fmla="*/ 0 h 85"/>
                  <a:gd name="T4" fmla="*/ 0 w 85"/>
                  <a:gd name="T5" fmla="*/ 0 h 85"/>
                  <a:gd name="T6" fmla="*/ 0 w 85"/>
                  <a:gd name="T7" fmla="*/ 0 h 85"/>
                  <a:gd name="T8" fmla="*/ 0 w 85"/>
                  <a:gd name="T9" fmla="*/ 0 h 85"/>
                  <a:gd name="T10" fmla="*/ 0 w 85"/>
                  <a:gd name="T11" fmla="*/ 0 h 85"/>
                  <a:gd name="T12" fmla="*/ 0 w 85"/>
                  <a:gd name="T13" fmla="*/ 0 h 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 h="85">
                    <a:moveTo>
                      <a:pt x="85" y="43"/>
                    </a:moveTo>
                    <a:lnTo>
                      <a:pt x="85" y="43"/>
                    </a:lnTo>
                    <a:cubicBezTo>
                      <a:pt x="85" y="66"/>
                      <a:pt x="66" y="85"/>
                      <a:pt x="43" y="85"/>
                    </a:cubicBezTo>
                    <a:cubicBezTo>
                      <a:pt x="19" y="85"/>
                      <a:pt x="0" y="66"/>
                      <a:pt x="0" y="43"/>
                    </a:cubicBezTo>
                    <a:cubicBezTo>
                      <a:pt x="0" y="19"/>
                      <a:pt x="19" y="0"/>
                      <a:pt x="43" y="0"/>
                    </a:cubicBezTo>
                    <a:cubicBezTo>
                      <a:pt x="66" y="0"/>
                      <a:pt x="85" y="19"/>
                      <a:pt x="85" y="4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58" name="Freeform 954"/>
              <p:cNvSpPr>
                <a:spLocks/>
              </p:cNvSpPr>
              <p:nvPr/>
            </p:nvSpPr>
            <p:spPr bwMode="auto">
              <a:xfrm>
                <a:off x="775" y="1926"/>
                <a:ext cx="35" cy="34"/>
              </a:xfrm>
              <a:custGeom>
                <a:avLst/>
                <a:gdLst>
                  <a:gd name="T0" fmla="*/ 0 w 99"/>
                  <a:gd name="T1" fmla="*/ 0 h 99"/>
                  <a:gd name="T2" fmla="*/ 0 w 99"/>
                  <a:gd name="T3" fmla="*/ 0 h 99"/>
                  <a:gd name="T4" fmla="*/ 0 w 99"/>
                  <a:gd name="T5" fmla="*/ 0 h 99"/>
                  <a:gd name="T6" fmla="*/ 0 w 99"/>
                  <a:gd name="T7" fmla="*/ 0 h 99"/>
                  <a:gd name="T8" fmla="*/ 0 w 99"/>
                  <a:gd name="T9" fmla="*/ 0 h 99"/>
                  <a:gd name="T10" fmla="*/ 0 w 99"/>
                  <a:gd name="T11" fmla="*/ 0 h 99"/>
                  <a:gd name="T12" fmla="*/ 0 w 99"/>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 h="99">
                    <a:moveTo>
                      <a:pt x="99" y="50"/>
                    </a:moveTo>
                    <a:lnTo>
                      <a:pt x="99" y="50"/>
                    </a:lnTo>
                    <a:cubicBezTo>
                      <a:pt x="99" y="77"/>
                      <a:pt x="77" y="99"/>
                      <a:pt x="49" y="99"/>
                    </a:cubicBezTo>
                    <a:cubicBezTo>
                      <a:pt x="22" y="99"/>
                      <a:pt x="0" y="77"/>
                      <a:pt x="0" y="50"/>
                    </a:cubicBezTo>
                    <a:cubicBezTo>
                      <a:pt x="0" y="22"/>
                      <a:pt x="22" y="0"/>
                      <a:pt x="49" y="0"/>
                    </a:cubicBezTo>
                    <a:cubicBezTo>
                      <a:pt x="77" y="0"/>
                      <a:pt x="99" y="22"/>
                      <a:pt x="99" y="50"/>
                    </a:cubicBezTo>
                    <a:close/>
                  </a:path>
                </a:pathLst>
              </a:custGeom>
              <a:solidFill>
                <a:srgbClr val="77C92B"/>
              </a:solidFill>
              <a:ln w="0">
                <a:solidFill>
                  <a:srgbClr val="000000"/>
                </a:solidFill>
                <a:prstDash val="solid"/>
                <a:round/>
                <a:headEnd/>
                <a:tailEnd/>
              </a:ln>
            </p:spPr>
            <p:txBody>
              <a:bodyPr/>
              <a:lstStyle/>
              <a:p>
                <a:endParaRPr lang="en-US">
                  <a:solidFill>
                    <a:srgbClr val="FFFFFF"/>
                  </a:solidFill>
                </a:endParaRPr>
              </a:p>
            </p:txBody>
          </p:sp>
          <p:sp>
            <p:nvSpPr>
              <p:cNvPr id="79259" name="Freeform 955"/>
              <p:cNvSpPr>
                <a:spLocks/>
              </p:cNvSpPr>
              <p:nvPr/>
            </p:nvSpPr>
            <p:spPr bwMode="auto">
              <a:xfrm>
                <a:off x="775" y="1926"/>
                <a:ext cx="35" cy="34"/>
              </a:xfrm>
              <a:custGeom>
                <a:avLst/>
                <a:gdLst>
                  <a:gd name="T0" fmla="*/ 0 w 99"/>
                  <a:gd name="T1" fmla="*/ 0 h 99"/>
                  <a:gd name="T2" fmla="*/ 0 w 99"/>
                  <a:gd name="T3" fmla="*/ 0 h 99"/>
                  <a:gd name="T4" fmla="*/ 0 w 99"/>
                  <a:gd name="T5" fmla="*/ 0 h 99"/>
                  <a:gd name="T6" fmla="*/ 0 w 99"/>
                  <a:gd name="T7" fmla="*/ 0 h 99"/>
                  <a:gd name="T8" fmla="*/ 0 w 99"/>
                  <a:gd name="T9" fmla="*/ 0 h 99"/>
                  <a:gd name="T10" fmla="*/ 0 w 99"/>
                  <a:gd name="T11" fmla="*/ 0 h 99"/>
                  <a:gd name="T12" fmla="*/ 0 w 99"/>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 h="99">
                    <a:moveTo>
                      <a:pt x="99" y="50"/>
                    </a:moveTo>
                    <a:lnTo>
                      <a:pt x="99" y="50"/>
                    </a:lnTo>
                    <a:cubicBezTo>
                      <a:pt x="99" y="77"/>
                      <a:pt x="77" y="99"/>
                      <a:pt x="49" y="99"/>
                    </a:cubicBezTo>
                    <a:cubicBezTo>
                      <a:pt x="22" y="99"/>
                      <a:pt x="0" y="77"/>
                      <a:pt x="0" y="50"/>
                    </a:cubicBezTo>
                    <a:cubicBezTo>
                      <a:pt x="0" y="22"/>
                      <a:pt x="22" y="0"/>
                      <a:pt x="49" y="0"/>
                    </a:cubicBezTo>
                    <a:cubicBezTo>
                      <a:pt x="77" y="0"/>
                      <a:pt x="99" y="22"/>
                      <a:pt x="99" y="5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60" name="Freeform 956"/>
              <p:cNvSpPr>
                <a:spLocks/>
              </p:cNvSpPr>
              <p:nvPr/>
            </p:nvSpPr>
            <p:spPr bwMode="auto">
              <a:xfrm>
                <a:off x="2694" y="287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9261" name="Freeform 957"/>
              <p:cNvSpPr>
                <a:spLocks/>
              </p:cNvSpPr>
              <p:nvPr/>
            </p:nvSpPr>
            <p:spPr bwMode="auto">
              <a:xfrm>
                <a:off x="2694" y="287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62" name="Freeform 958"/>
              <p:cNvSpPr>
                <a:spLocks/>
              </p:cNvSpPr>
              <p:nvPr/>
            </p:nvSpPr>
            <p:spPr bwMode="auto">
              <a:xfrm>
                <a:off x="2343" y="288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6C92B"/>
              </a:solidFill>
              <a:ln w="0">
                <a:solidFill>
                  <a:srgbClr val="000000"/>
                </a:solidFill>
                <a:prstDash val="solid"/>
                <a:round/>
                <a:headEnd/>
                <a:tailEnd/>
              </a:ln>
            </p:spPr>
            <p:txBody>
              <a:bodyPr/>
              <a:lstStyle/>
              <a:p>
                <a:endParaRPr lang="en-US">
                  <a:solidFill>
                    <a:srgbClr val="FFFFFF"/>
                  </a:solidFill>
                </a:endParaRPr>
              </a:p>
            </p:txBody>
          </p:sp>
          <p:sp>
            <p:nvSpPr>
              <p:cNvPr id="79263" name="Freeform 959"/>
              <p:cNvSpPr>
                <a:spLocks/>
              </p:cNvSpPr>
              <p:nvPr/>
            </p:nvSpPr>
            <p:spPr bwMode="auto">
              <a:xfrm>
                <a:off x="2343" y="2887"/>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64" name="Freeform 960"/>
              <p:cNvSpPr>
                <a:spLocks/>
              </p:cNvSpPr>
              <p:nvPr/>
            </p:nvSpPr>
            <p:spPr bwMode="auto">
              <a:xfrm>
                <a:off x="1791" y="208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6FC72E"/>
              </a:solidFill>
              <a:ln w="0">
                <a:solidFill>
                  <a:srgbClr val="000000"/>
                </a:solidFill>
                <a:prstDash val="solid"/>
                <a:round/>
                <a:headEnd/>
                <a:tailEnd/>
              </a:ln>
            </p:spPr>
            <p:txBody>
              <a:bodyPr/>
              <a:lstStyle/>
              <a:p>
                <a:endParaRPr lang="en-US">
                  <a:solidFill>
                    <a:srgbClr val="FFFFFF"/>
                  </a:solidFill>
                </a:endParaRPr>
              </a:p>
            </p:txBody>
          </p:sp>
          <p:sp>
            <p:nvSpPr>
              <p:cNvPr id="79265" name="Freeform 961"/>
              <p:cNvSpPr>
                <a:spLocks/>
              </p:cNvSpPr>
              <p:nvPr/>
            </p:nvSpPr>
            <p:spPr bwMode="auto">
              <a:xfrm>
                <a:off x="1791" y="208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66" name="Freeform 962"/>
              <p:cNvSpPr>
                <a:spLocks/>
              </p:cNvSpPr>
              <p:nvPr/>
            </p:nvSpPr>
            <p:spPr bwMode="auto">
              <a:xfrm>
                <a:off x="452" y="28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F9A917"/>
              </a:solidFill>
              <a:ln w="0">
                <a:solidFill>
                  <a:srgbClr val="000000"/>
                </a:solidFill>
                <a:prstDash val="solid"/>
                <a:round/>
                <a:headEnd/>
                <a:tailEnd/>
              </a:ln>
            </p:spPr>
            <p:txBody>
              <a:bodyPr/>
              <a:lstStyle/>
              <a:p>
                <a:endParaRPr lang="en-US">
                  <a:solidFill>
                    <a:srgbClr val="FFFFFF"/>
                  </a:solidFill>
                </a:endParaRPr>
              </a:p>
            </p:txBody>
          </p:sp>
          <p:sp>
            <p:nvSpPr>
              <p:cNvPr id="79267" name="Freeform 963"/>
              <p:cNvSpPr>
                <a:spLocks/>
              </p:cNvSpPr>
              <p:nvPr/>
            </p:nvSpPr>
            <p:spPr bwMode="auto">
              <a:xfrm>
                <a:off x="452" y="28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68" name="Freeform 964"/>
              <p:cNvSpPr>
                <a:spLocks/>
              </p:cNvSpPr>
              <p:nvPr/>
            </p:nvSpPr>
            <p:spPr bwMode="auto">
              <a:xfrm>
                <a:off x="2293" y="3612"/>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5" y="67"/>
                      <a:pt x="0" y="52"/>
                      <a:pt x="0" y="34"/>
                    </a:cubicBezTo>
                    <a:cubicBezTo>
                      <a:pt x="0" y="15"/>
                      <a:pt x="15" y="0"/>
                      <a:pt x="33" y="0"/>
                    </a:cubicBezTo>
                    <a:cubicBezTo>
                      <a:pt x="51" y="0"/>
                      <a:pt x="66" y="15"/>
                      <a:pt x="66" y="34"/>
                    </a:cubicBezTo>
                    <a:close/>
                  </a:path>
                </a:pathLst>
              </a:custGeom>
              <a:solidFill>
                <a:srgbClr val="8ACF25"/>
              </a:solidFill>
              <a:ln w="0">
                <a:solidFill>
                  <a:srgbClr val="000000"/>
                </a:solidFill>
                <a:prstDash val="solid"/>
                <a:round/>
                <a:headEnd/>
                <a:tailEnd/>
              </a:ln>
            </p:spPr>
            <p:txBody>
              <a:bodyPr/>
              <a:lstStyle/>
              <a:p>
                <a:endParaRPr lang="en-US">
                  <a:solidFill>
                    <a:srgbClr val="FFFFFF"/>
                  </a:solidFill>
                </a:endParaRPr>
              </a:p>
            </p:txBody>
          </p:sp>
          <p:sp>
            <p:nvSpPr>
              <p:cNvPr id="79269" name="Freeform 965"/>
              <p:cNvSpPr>
                <a:spLocks/>
              </p:cNvSpPr>
              <p:nvPr/>
            </p:nvSpPr>
            <p:spPr bwMode="auto">
              <a:xfrm>
                <a:off x="2293" y="3612"/>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5" y="67"/>
                      <a:pt x="0" y="52"/>
                      <a:pt x="0" y="34"/>
                    </a:cubicBezTo>
                    <a:cubicBezTo>
                      <a:pt x="0" y="15"/>
                      <a:pt x="15" y="0"/>
                      <a:pt x="33" y="0"/>
                    </a:cubicBezTo>
                    <a:cubicBezTo>
                      <a:pt x="51" y="0"/>
                      <a:pt x="66" y="15"/>
                      <a:pt x="66"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70" name="Freeform 966"/>
              <p:cNvSpPr>
                <a:spLocks/>
              </p:cNvSpPr>
              <p:nvPr/>
            </p:nvSpPr>
            <p:spPr bwMode="auto">
              <a:xfrm>
                <a:off x="668" y="1557"/>
                <a:ext cx="92" cy="89"/>
              </a:xfrm>
              <a:custGeom>
                <a:avLst/>
                <a:gdLst>
                  <a:gd name="T0" fmla="*/ 0 w 262"/>
                  <a:gd name="T1" fmla="*/ 0 h 261"/>
                  <a:gd name="T2" fmla="*/ 0 w 262"/>
                  <a:gd name="T3" fmla="*/ 0 h 261"/>
                  <a:gd name="T4" fmla="*/ 0 w 262"/>
                  <a:gd name="T5" fmla="*/ 0 h 261"/>
                  <a:gd name="T6" fmla="*/ 0 w 262"/>
                  <a:gd name="T7" fmla="*/ 0 h 261"/>
                  <a:gd name="T8" fmla="*/ 0 w 262"/>
                  <a:gd name="T9" fmla="*/ 0 h 261"/>
                  <a:gd name="T10" fmla="*/ 0 w 262"/>
                  <a:gd name="T11" fmla="*/ 0 h 261"/>
                  <a:gd name="T12" fmla="*/ 0 w 262"/>
                  <a:gd name="T13" fmla="*/ 0 h 2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2" h="261">
                    <a:moveTo>
                      <a:pt x="262" y="131"/>
                    </a:moveTo>
                    <a:lnTo>
                      <a:pt x="262" y="131"/>
                    </a:lnTo>
                    <a:cubicBezTo>
                      <a:pt x="262" y="203"/>
                      <a:pt x="203" y="261"/>
                      <a:pt x="131" y="261"/>
                    </a:cubicBezTo>
                    <a:cubicBezTo>
                      <a:pt x="59" y="261"/>
                      <a:pt x="0" y="203"/>
                      <a:pt x="0" y="131"/>
                    </a:cubicBezTo>
                    <a:cubicBezTo>
                      <a:pt x="0" y="58"/>
                      <a:pt x="59" y="0"/>
                      <a:pt x="131" y="0"/>
                    </a:cubicBezTo>
                    <a:cubicBezTo>
                      <a:pt x="203" y="0"/>
                      <a:pt x="262" y="58"/>
                      <a:pt x="262" y="131"/>
                    </a:cubicBezTo>
                    <a:close/>
                  </a:path>
                </a:pathLst>
              </a:custGeom>
              <a:solidFill>
                <a:srgbClr val="81CC28"/>
              </a:solidFill>
              <a:ln w="0">
                <a:solidFill>
                  <a:srgbClr val="000000"/>
                </a:solidFill>
                <a:prstDash val="solid"/>
                <a:round/>
                <a:headEnd/>
                <a:tailEnd/>
              </a:ln>
            </p:spPr>
            <p:txBody>
              <a:bodyPr/>
              <a:lstStyle/>
              <a:p>
                <a:endParaRPr lang="en-US">
                  <a:solidFill>
                    <a:srgbClr val="FFFFFF"/>
                  </a:solidFill>
                </a:endParaRPr>
              </a:p>
            </p:txBody>
          </p:sp>
          <p:sp>
            <p:nvSpPr>
              <p:cNvPr id="79271" name="Freeform 967"/>
              <p:cNvSpPr>
                <a:spLocks/>
              </p:cNvSpPr>
              <p:nvPr/>
            </p:nvSpPr>
            <p:spPr bwMode="auto">
              <a:xfrm>
                <a:off x="668" y="1557"/>
                <a:ext cx="92" cy="89"/>
              </a:xfrm>
              <a:custGeom>
                <a:avLst/>
                <a:gdLst>
                  <a:gd name="T0" fmla="*/ 0 w 262"/>
                  <a:gd name="T1" fmla="*/ 0 h 261"/>
                  <a:gd name="T2" fmla="*/ 0 w 262"/>
                  <a:gd name="T3" fmla="*/ 0 h 261"/>
                  <a:gd name="T4" fmla="*/ 0 w 262"/>
                  <a:gd name="T5" fmla="*/ 0 h 261"/>
                  <a:gd name="T6" fmla="*/ 0 w 262"/>
                  <a:gd name="T7" fmla="*/ 0 h 261"/>
                  <a:gd name="T8" fmla="*/ 0 w 262"/>
                  <a:gd name="T9" fmla="*/ 0 h 261"/>
                  <a:gd name="T10" fmla="*/ 0 w 262"/>
                  <a:gd name="T11" fmla="*/ 0 h 261"/>
                  <a:gd name="T12" fmla="*/ 0 w 262"/>
                  <a:gd name="T13" fmla="*/ 0 h 2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2" h="261">
                    <a:moveTo>
                      <a:pt x="262" y="131"/>
                    </a:moveTo>
                    <a:lnTo>
                      <a:pt x="262" y="131"/>
                    </a:lnTo>
                    <a:cubicBezTo>
                      <a:pt x="262" y="203"/>
                      <a:pt x="203" y="261"/>
                      <a:pt x="131" y="261"/>
                    </a:cubicBezTo>
                    <a:cubicBezTo>
                      <a:pt x="59" y="261"/>
                      <a:pt x="0" y="203"/>
                      <a:pt x="0" y="131"/>
                    </a:cubicBezTo>
                    <a:cubicBezTo>
                      <a:pt x="0" y="58"/>
                      <a:pt x="59" y="0"/>
                      <a:pt x="131" y="0"/>
                    </a:cubicBezTo>
                    <a:cubicBezTo>
                      <a:pt x="203" y="0"/>
                      <a:pt x="262" y="58"/>
                      <a:pt x="262" y="1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72" name="Freeform 968"/>
              <p:cNvSpPr>
                <a:spLocks/>
              </p:cNvSpPr>
              <p:nvPr/>
            </p:nvSpPr>
            <p:spPr bwMode="auto">
              <a:xfrm>
                <a:off x="682" y="3600"/>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7DCB29"/>
              </a:solidFill>
              <a:ln w="0">
                <a:solidFill>
                  <a:srgbClr val="000000"/>
                </a:solidFill>
                <a:prstDash val="solid"/>
                <a:round/>
                <a:headEnd/>
                <a:tailEnd/>
              </a:ln>
            </p:spPr>
            <p:txBody>
              <a:bodyPr/>
              <a:lstStyle/>
              <a:p>
                <a:endParaRPr lang="en-US">
                  <a:solidFill>
                    <a:srgbClr val="FFFFFF"/>
                  </a:solidFill>
                </a:endParaRPr>
              </a:p>
            </p:txBody>
          </p:sp>
          <p:sp>
            <p:nvSpPr>
              <p:cNvPr id="79273" name="Freeform 969"/>
              <p:cNvSpPr>
                <a:spLocks/>
              </p:cNvSpPr>
              <p:nvPr/>
            </p:nvSpPr>
            <p:spPr bwMode="auto">
              <a:xfrm>
                <a:off x="682" y="3600"/>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74" name="Freeform 970"/>
              <p:cNvSpPr>
                <a:spLocks/>
              </p:cNvSpPr>
              <p:nvPr/>
            </p:nvSpPr>
            <p:spPr bwMode="auto">
              <a:xfrm>
                <a:off x="1773" y="2018"/>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F7921E"/>
              </a:solidFill>
              <a:ln w="0">
                <a:solidFill>
                  <a:srgbClr val="000000"/>
                </a:solidFill>
                <a:prstDash val="solid"/>
                <a:round/>
                <a:headEnd/>
                <a:tailEnd/>
              </a:ln>
            </p:spPr>
            <p:txBody>
              <a:bodyPr/>
              <a:lstStyle/>
              <a:p>
                <a:endParaRPr lang="en-US">
                  <a:solidFill>
                    <a:srgbClr val="FFFFFF"/>
                  </a:solidFill>
                </a:endParaRPr>
              </a:p>
            </p:txBody>
          </p:sp>
          <p:sp>
            <p:nvSpPr>
              <p:cNvPr id="79275" name="Freeform 971"/>
              <p:cNvSpPr>
                <a:spLocks/>
              </p:cNvSpPr>
              <p:nvPr/>
            </p:nvSpPr>
            <p:spPr bwMode="auto">
              <a:xfrm>
                <a:off x="1773" y="2018"/>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76" name="Freeform 972"/>
              <p:cNvSpPr>
                <a:spLocks/>
              </p:cNvSpPr>
              <p:nvPr/>
            </p:nvSpPr>
            <p:spPr bwMode="auto">
              <a:xfrm>
                <a:off x="888" y="318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96D321"/>
              </a:solidFill>
              <a:ln w="0">
                <a:solidFill>
                  <a:srgbClr val="000000"/>
                </a:solidFill>
                <a:prstDash val="solid"/>
                <a:round/>
                <a:headEnd/>
                <a:tailEnd/>
              </a:ln>
            </p:spPr>
            <p:txBody>
              <a:bodyPr/>
              <a:lstStyle/>
              <a:p>
                <a:endParaRPr lang="en-US">
                  <a:solidFill>
                    <a:srgbClr val="FFFFFF"/>
                  </a:solidFill>
                </a:endParaRPr>
              </a:p>
            </p:txBody>
          </p:sp>
          <p:sp>
            <p:nvSpPr>
              <p:cNvPr id="79277" name="Freeform 973"/>
              <p:cNvSpPr>
                <a:spLocks/>
              </p:cNvSpPr>
              <p:nvPr/>
            </p:nvSpPr>
            <p:spPr bwMode="auto">
              <a:xfrm>
                <a:off x="888" y="318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78" name="Freeform 974"/>
              <p:cNvSpPr>
                <a:spLocks/>
              </p:cNvSpPr>
              <p:nvPr/>
            </p:nvSpPr>
            <p:spPr bwMode="auto">
              <a:xfrm>
                <a:off x="1805" y="161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85CE27"/>
              </a:solidFill>
              <a:ln w="0">
                <a:solidFill>
                  <a:srgbClr val="000000"/>
                </a:solidFill>
                <a:prstDash val="solid"/>
                <a:round/>
                <a:headEnd/>
                <a:tailEnd/>
              </a:ln>
            </p:spPr>
            <p:txBody>
              <a:bodyPr/>
              <a:lstStyle/>
              <a:p>
                <a:endParaRPr lang="en-US">
                  <a:solidFill>
                    <a:srgbClr val="FFFFFF"/>
                  </a:solidFill>
                </a:endParaRPr>
              </a:p>
            </p:txBody>
          </p:sp>
          <p:sp>
            <p:nvSpPr>
              <p:cNvPr id="79279" name="Freeform 975"/>
              <p:cNvSpPr>
                <a:spLocks/>
              </p:cNvSpPr>
              <p:nvPr/>
            </p:nvSpPr>
            <p:spPr bwMode="auto">
              <a:xfrm>
                <a:off x="1805" y="1615"/>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80" name="Freeform 976"/>
              <p:cNvSpPr>
                <a:spLocks/>
              </p:cNvSpPr>
              <p:nvPr/>
            </p:nvSpPr>
            <p:spPr bwMode="auto">
              <a:xfrm>
                <a:off x="797" y="1815"/>
                <a:ext cx="32" cy="31"/>
              </a:xfrm>
              <a:custGeom>
                <a:avLst/>
                <a:gdLst>
                  <a:gd name="T0" fmla="*/ 0 w 90"/>
                  <a:gd name="T1" fmla="*/ 0 h 91"/>
                  <a:gd name="T2" fmla="*/ 0 w 90"/>
                  <a:gd name="T3" fmla="*/ 0 h 91"/>
                  <a:gd name="T4" fmla="*/ 0 w 90"/>
                  <a:gd name="T5" fmla="*/ 0 h 91"/>
                  <a:gd name="T6" fmla="*/ 0 w 90"/>
                  <a:gd name="T7" fmla="*/ 0 h 91"/>
                  <a:gd name="T8" fmla="*/ 0 w 90"/>
                  <a:gd name="T9" fmla="*/ 0 h 91"/>
                  <a:gd name="T10" fmla="*/ 0 w 90"/>
                  <a:gd name="T11" fmla="*/ 0 h 91"/>
                  <a:gd name="T12" fmla="*/ 0 w 90"/>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91">
                    <a:moveTo>
                      <a:pt x="90" y="46"/>
                    </a:moveTo>
                    <a:lnTo>
                      <a:pt x="90" y="46"/>
                    </a:lnTo>
                    <a:cubicBezTo>
                      <a:pt x="90" y="70"/>
                      <a:pt x="70" y="91"/>
                      <a:pt x="45" y="91"/>
                    </a:cubicBezTo>
                    <a:cubicBezTo>
                      <a:pt x="20" y="91"/>
                      <a:pt x="0" y="70"/>
                      <a:pt x="0" y="46"/>
                    </a:cubicBezTo>
                    <a:cubicBezTo>
                      <a:pt x="0" y="21"/>
                      <a:pt x="20" y="0"/>
                      <a:pt x="45" y="0"/>
                    </a:cubicBezTo>
                    <a:cubicBezTo>
                      <a:pt x="70" y="0"/>
                      <a:pt x="90" y="21"/>
                      <a:pt x="90" y="46"/>
                    </a:cubicBezTo>
                    <a:close/>
                  </a:path>
                </a:pathLst>
              </a:custGeom>
              <a:solidFill>
                <a:srgbClr val="81CC28"/>
              </a:solidFill>
              <a:ln w="0">
                <a:solidFill>
                  <a:srgbClr val="000000"/>
                </a:solidFill>
                <a:prstDash val="solid"/>
                <a:round/>
                <a:headEnd/>
                <a:tailEnd/>
              </a:ln>
            </p:spPr>
            <p:txBody>
              <a:bodyPr/>
              <a:lstStyle/>
              <a:p>
                <a:endParaRPr lang="en-US">
                  <a:solidFill>
                    <a:srgbClr val="FFFFFF"/>
                  </a:solidFill>
                </a:endParaRPr>
              </a:p>
            </p:txBody>
          </p:sp>
          <p:sp>
            <p:nvSpPr>
              <p:cNvPr id="79281" name="Freeform 977"/>
              <p:cNvSpPr>
                <a:spLocks/>
              </p:cNvSpPr>
              <p:nvPr/>
            </p:nvSpPr>
            <p:spPr bwMode="auto">
              <a:xfrm>
                <a:off x="797" y="1815"/>
                <a:ext cx="32" cy="31"/>
              </a:xfrm>
              <a:custGeom>
                <a:avLst/>
                <a:gdLst>
                  <a:gd name="T0" fmla="*/ 0 w 90"/>
                  <a:gd name="T1" fmla="*/ 0 h 91"/>
                  <a:gd name="T2" fmla="*/ 0 w 90"/>
                  <a:gd name="T3" fmla="*/ 0 h 91"/>
                  <a:gd name="T4" fmla="*/ 0 w 90"/>
                  <a:gd name="T5" fmla="*/ 0 h 91"/>
                  <a:gd name="T6" fmla="*/ 0 w 90"/>
                  <a:gd name="T7" fmla="*/ 0 h 91"/>
                  <a:gd name="T8" fmla="*/ 0 w 90"/>
                  <a:gd name="T9" fmla="*/ 0 h 91"/>
                  <a:gd name="T10" fmla="*/ 0 w 90"/>
                  <a:gd name="T11" fmla="*/ 0 h 91"/>
                  <a:gd name="T12" fmla="*/ 0 w 90"/>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91">
                    <a:moveTo>
                      <a:pt x="90" y="46"/>
                    </a:moveTo>
                    <a:lnTo>
                      <a:pt x="90" y="46"/>
                    </a:lnTo>
                    <a:cubicBezTo>
                      <a:pt x="90" y="70"/>
                      <a:pt x="70" y="91"/>
                      <a:pt x="45" y="91"/>
                    </a:cubicBezTo>
                    <a:cubicBezTo>
                      <a:pt x="20" y="91"/>
                      <a:pt x="0" y="70"/>
                      <a:pt x="0" y="46"/>
                    </a:cubicBezTo>
                    <a:cubicBezTo>
                      <a:pt x="0" y="21"/>
                      <a:pt x="20" y="0"/>
                      <a:pt x="45" y="0"/>
                    </a:cubicBezTo>
                    <a:cubicBezTo>
                      <a:pt x="70" y="0"/>
                      <a:pt x="90" y="21"/>
                      <a:pt x="90" y="4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82" name="Freeform 978"/>
              <p:cNvSpPr>
                <a:spLocks/>
              </p:cNvSpPr>
              <p:nvPr/>
            </p:nvSpPr>
            <p:spPr bwMode="auto">
              <a:xfrm>
                <a:off x="1061" y="222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4FBE38"/>
              </a:solidFill>
              <a:ln w="0">
                <a:solidFill>
                  <a:srgbClr val="000000"/>
                </a:solidFill>
                <a:prstDash val="solid"/>
                <a:round/>
                <a:headEnd/>
                <a:tailEnd/>
              </a:ln>
            </p:spPr>
            <p:txBody>
              <a:bodyPr/>
              <a:lstStyle/>
              <a:p>
                <a:endParaRPr lang="en-US">
                  <a:solidFill>
                    <a:srgbClr val="FFFFFF"/>
                  </a:solidFill>
                </a:endParaRPr>
              </a:p>
            </p:txBody>
          </p:sp>
          <p:sp>
            <p:nvSpPr>
              <p:cNvPr id="79283" name="Freeform 979"/>
              <p:cNvSpPr>
                <a:spLocks/>
              </p:cNvSpPr>
              <p:nvPr/>
            </p:nvSpPr>
            <p:spPr bwMode="auto">
              <a:xfrm>
                <a:off x="1061" y="222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84" name="Freeform 980"/>
              <p:cNvSpPr>
                <a:spLocks/>
              </p:cNvSpPr>
              <p:nvPr/>
            </p:nvSpPr>
            <p:spPr bwMode="auto">
              <a:xfrm>
                <a:off x="2303" y="3660"/>
                <a:ext cx="24" cy="23"/>
              </a:xfrm>
              <a:custGeom>
                <a:avLst/>
                <a:gdLst>
                  <a:gd name="T0" fmla="*/ 0 w 70"/>
                  <a:gd name="T1" fmla="*/ 0 h 69"/>
                  <a:gd name="T2" fmla="*/ 0 w 70"/>
                  <a:gd name="T3" fmla="*/ 0 h 69"/>
                  <a:gd name="T4" fmla="*/ 0 w 70"/>
                  <a:gd name="T5" fmla="*/ 0 h 69"/>
                  <a:gd name="T6" fmla="*/ 0 w 70"/>
                  <a:gd name="T7" fmla="*/ 0 h 69"/>
                  <a:gd name="T8" fmla="*/ 0 w 70"/>
                  <a:gd name="T9" fmla="*/ 0 h 69"/>
                  <a:gd name="T10" fmla="*/ 0 w 70"/>
                  <a:gd name="T11" fmla="*/ 0 h 69"/>
                  <a:gd name="T12" fmla="*/ 0 w 70"/>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69">
                    <a:moveTo>
                      <a:pt x="70" y="35"/>
                    </a:moveTo>
                    <a:lnTo>
                      <a:pt x="70" y="35"/>
                    </a:lnTo>
                    <a:cubicBezTo>
                      <a:pt x="70" y="54"/>
                      <a:pt x="54" y="69"/>
                      <a:pt x="35" y="69"/>
                    </a:cubicBezTo>
                    <a:cubicBezTo>
                      <a:pt x="16" y="69"/>
                      <a:pt x="0" y="54"/>
                      <a:pt x="0" y="35"/>
                    </a:cubicBezTo>
                    <a:cubicBezTo>
                      <a:pt x="0" y="15"/>
                      <a:pt x="16" y="0"/>
                      <a:pt x="35" y="0"/>
                    </a:cubicBezTo>
                    <a:cubicBezTo>
                      <a:pt x="54" y="0"/>
                      <a:pt x="70" y="15"/>
                      <a:pt x="70" y="35"/>
                    </a:cubicBezTo>
                    <a:close/>
                  </a:path>
                </a:pathLst>
              </a:custGeom>
              <a:solidFill>
                <a:srgbClr val="7ECC29"/>
              </a:solidFill>
              <a:ln w="0">
                <a:solidFill>
                  <a:srgbClr val="000000"/>
                </a:solidFill>
                <a:prstDash val="solid"/>
                <a:round/>
                <a:headEnd/>
                <a:tailEnd/>
              </a:ln>
            </p:spPr>
            <p:txBody>
              <a:bodyPr/>
              <a:lstStyle/>
              <a:p>
                <a:endParaRPr lang="en-US">
                  <a:solidFill>
                    <a:srgbClr val="FFFFFF"/>
                  </a:solidFill>
                </a:endParaRPr>
              </a:p>
            </p:txBody>
          </p:sp>
          <p:sp>
            <p:nvSpPr>
              <p:cNvPr id="79285" name="Freeform 981"/>
              <p:cNvSpPr>
                <a:spLocks/>
              </p:cNvSpPr>
              <p:nvPr/>
            </p:nvSpPr>
            <p:spPr bwMode="auto">
              <a:xfrm>
                <a:off x="2303" y="3660"/>
                <a:ext cx="24" cy="23"/>
              </a:xfrm>
              <a:custGeom>
                <a:avLst/>
                <a:gdLst>
                  <a:gd name="T0" fmla="*/ 0 w 70"/>
                  <a:gd name="T1" fmla="*/ 0 h 69"/>
                  <a:gd name="T2" fmla="*/ 0 w 70"/>
                  <a:gd name="T3" fmla="*/ 0 h 69"/>
                  <a:gd name="T4" fmla="*/ 0 w 70"/>
                  <a:gd name="T5" fmla="*/ 0 h 69"/>
                  <a:gd name="T6" fmla="*/ 0 w 70"/>
                  <a:gd name="T7" fmla="*/ 0 h 69"/>
                  <a:gd name="T8" fmla="*/ 0 w 70"/>
                  <a:gd name="T9" fmla="*/ 0 h 69"/>
                  <a:gd name="T10" fmla="*/ 0 w 70"/>
                  <a:gd name="T11" fmla="*/ 0 h 69"/>
                  <a:gd name="T12" fmla="*/ 0 w 70"/>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69">
                    <a:moveTo>
                      <a:pt x="70" y="35"/>
                    </a:moveTo>
                    <a:lnTo>
                      <a:pt x="70" y="35"/>
                    </a:lnTo>
                    <a:cubicBezTo>
                      <a:pt x="70" y="54"/>
                      <a:pt x="54" y="69"/>
                      <a:pt x="35" y="69"/>
                    </a:cubicBezTo>
                    <a:cubicBezTo>
                      <a:pt x="16" y="69"/>
                      <a:pt x="0" y="54"/>
                      <a:pt x="0" y="35"/>
                    </a:cubicBezTo>
                    <a:cubicBezTo>
                      <a:pt x="0" y="15"/>
                      <a:pt x="16" y="0"/>
                      <a:pt x="35" y="0"/>
                    </a:cubicBezTo>
                    <a:cubicBezTo>
                      <a:pt x="54" y="0"/>
                      <a:pt x="70" y="15"/>
                      <a:pt x="70"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86" name="Freeform 982"/>
              <p:cNvSpPr>
                <a:spLocks/>
              </p:cNvSpPr>
              <p:nvPr/>
            </p:nvSpPr>
            <p:spPr bwMode="auto">
              <a:xfrm>
                <a:off x="884" y="3316"/>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1"/>
                    </a:moveTo>
                    <a:lnTo>
                      <a:pt x="63" y="31"/>
                    </a:lnTo>
                    <a:cubicBezTo>
                      <a:pt x="63" y="49"/>
                      <a:pt x="49" y="63"/>
                      <a:pt x="31" y="63"/>
                    </a:cubicBezTo>
                    <a:cubicBezTo>
                      <a:pt x="14" y="63"/>
                      <a:pt x="0" y="49"/>
                      <a:pt x="0" y="31"/>
                    </a:cubicBezTo>
                    <a:cubicBezTo>
                      <a:pt x="0" y="14"/>
                      <a:pt x="14" y="0"/>
                      <a:pt x="31" y="0"/>
                    </a:cubicBezTo>
                    <a:cubicBezTo>
                      <a:pt x="49" y="0"/>
                      <a:pt x="63" y="14"/>
                      <a:pt x="63" y="31"/>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79287" name="Freeform 983"/>
              <p:cNvSpPr>
                <a:spLocks/>
              </p:cNvSpPr>
              <p:nvPr/>
            </p:nvSpPr>
            <p:spPr bwMode="auto">
              <a:xfrm>
                <a:off x="884" y="3316"/>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1"/>
                    </a:moveTo>
                    <a:lnTo>
                      <a:pt x="63" y="31"/>
                    </a:lnTo>
                    <a:cubicBezTo>
                      <a:pt x="63" y="49"/>
                      <a:pt x="49" y="63"/>
                      <a:pt x="31" y="63"/>
                    </a:cubicBezTo>
                    <a:cubicBezTo>
                      <a:pt x="14" y="63"/>
                      <a:pt x="0" y="49"/>
                      <a:pt x="0" y="31"/>
                    </a:cubicBezTo>
                    <a:cubicBezTo>
                      <a:pt x="0" y="14"/>
                      <a:pt x="14" y="0"/>
                      <a:pt x="31" y="0"/>
                    </a:cubicBezTo>
                    <a:cubicBezTo>
                      <a:pt x="49" y="0"/>
                      <a:pt x="63" y="14"/>
                      <a:pt x="63"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88" name="Freeform 984"/>
              <p:cNvSpPr>
                <a:spLocks/>
              </p:cNvSpPr>
              <p:nvPr/>
            </p:nvSpPr>
            <p:spPr bwMode="auto">
              <a:xfrm>
                <a:off x="671" y="2042"/>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88CF26"/>
              </a:solidFill>
              <a:ln w="0">
                <a:solidFill>
                  <a:srgbClr val="000000"/>
                </a:solidFill>
                <a:prstDash val="solid"/>
                <a:round/>
                <a:headEnd/>
                <a:tailEnd/>
              </a:ln>
            </p:spPr>
            <p:txBody>
              <a:bodyPr/>
              <a:lstStyle/>
              <a:p>
                <a:endParaRPr lang="en-US">
                  <a:solidFill>
                    <a:srgbClr val="FFFFFF"/>
                  </a:solidFill>
                </a:endParaRPr>
              </a:p>
            </p:txBody>
          </p:sp>
          <p:sp>
            <p:nvSpPr>
              <p:cNvPr id="79289" name="Freeform 985"/>
              <p:cNvSpPr>
                <a:spLocks/>
              </p:cNvSpPr>
              <p:nvPr/>
            </p:nvSpPr>
            <p:spPr bwMode="auto">
              <a:xfrm>
                <a:off x="671" y="2042"/>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90" name="Freeform 986"/>
              <p:cNvSpPr>
                <a:spLocks/>
              </p:cNvSpPr>
              <p:nvPr/>
            </p:nvSpPr>
            <p:spPr bwMode="auto">
              <a:xfrm>
                <a:off x="1539" y="251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C8E112"/>
              </a:solidFill>
              <a:ln w="0">
                <a:solidFill>
                  <a:srgbClr val="000000"/>
                </a:solidFill>
                <a:prstDash val="solid"/>
                <a:round/>
                <a:headEnd/>
                <a:tailEnd/>
              </a:ln>
            </p:spPr>
            <p:txBody>
              <a:bodyPr/>
              <a:lstStyle/>
              <a:p>
                <a:endParaRPr lang="en-US">
                  <a:solidFill>
                    <a:srgbClr val="FFFFFF"/>
                  </a:solidFill>
                </a:endParaRPr>
              </a:p>
            </p:txBody>
          </p:sp>
          <p:sp>
            <p:nvSpPr>
              <p:cNvPr id="79291" name="Freeform 987"/>
              <p:cNvSpPr>
                <a:spLocks/>
              </p:cNvSpPr>
              <p:nvPr/>
            </p:nvSpPr>
            <p:spPr bwMode="auto">
              <a:xfrm>
                <a:off x="1539" y="2515"/>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92" name="Freeform 988"/>
              <p:cNvSpPr>
                <a:spLocks/>
              </p:cNvSpPr>
              <p:nvPr/>
            </p:nvSpPr>
            <p:spPr bwMode="auto">
              <a:xfrm>
                <a:off x="667" y="3647"/>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79293" name="Freeform 989"/>
              <p:cNvSpPr>
                <a:spLocks/>
              </p:cNvSpPr>
              <p:nvPr/>
            </p:nvSpPr>
            <p:spPr bwMode="auto">
              <a:xfrm>
                <a:off x="667" y="3647"/>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94" name="Freeform 990"/>
              <p:cNvSpPr>
                <a:spLocks/>
              </p:cNvSpPr>
              <p:nvPr/>
            </p:nvSpPr>
            <p:spPr bwMode="auto">
              <a:xfrm>
                <a:off x="1009" y="1552"/>
                <a:ext cx="34" cy="32"/>
              </a:xfrm>
              <a:custGeom>
                <a:avLst/>
                <a:gdLst>
                  <a:gd name="T0" fmla="*/ 0 w 95"/>
                  <a:gd name="T1" fmla="*/ 0 h 95"/>
                  <a:gd name="T2" fmla="*/ 0 w 95"/>
                  <a:gd name="T3" fmla="*/ 0 h 95"/>
                  <a:gd name="T4" fmla="*/ 0 w 95"/>
                  <a:gd name="T5" fmla="*/ 0 h 95"/>
                  <a:gd name="T6" fmla="*/ 0 w 95"/>
                  <a:gd name="T7" fmla="*/ 0 h 95"/>
                  <a:gd name="T8" fmla="*/ 0 w 95"/>
                  <a:gd name="T9" fmla="*/ 0 h 95"/>
                  <a:gd name="T10" fmla="*/ 0 w 95"/>
                  <a:gd name="T11" fmla="*/ 0 h 95"/>
                  <a:gd name="T12" fmla="*/ 0 w 95"/>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95">
                    <a:moveTo>
                      <a:pt x="95" y="48"/>
                    </a:moveTo>
                    <a:lnTo>
                      <a:pt x="95" y="48"/>
                    </a:lnTo>
                    <a:cubicBezTo>
                      <a:pt x="95" y="74"/>
                      <a:pt x="74" y="95"/>
                      <a:pt x="48" y="95"/>
                    </a:cubicBezTo>
                    <a:cubicBezTo>
                      <a:pt x="22" y="95"/>
                      <a:pt x="0" y="74"/>
                      <a:pt x="0" y="48"/>
                    </a:cubicBezTo>
                    <a:cubicBezTo>
                      <a:pt x="0" y="21"/>
                      <a:pt x="22" y="0"/>
                      <a:pt x="48" y="0"/>
                    </a:cubicBezTo>
                    <a:cubicBezTo>
                      <a:pt x="74" y="0"/>
                      <a:pt x="95" y="21"/>
                      <a:pt x="95" y="48"/>
                    </a:cubicBezTo>
                    <a:close/>
                  </a:path>
                </a:pathLst>
              </a:custGeom>
              <a:solidFill>
                <a:srgbClr val="83CD27"/>
              </a:solidFill>
              <a:ln w="0">
                <a:solidFill>
                  <a:srgbClr val="000000"/>
                </a:solidFill>
                <a:prstDash val="solid"/>
                <a:round/>
                <a:headEnd/>
                <a:tailEnd/>
              </a:ln>
            </p:spPr>
            <p:txBody>
              <a:bodyPr/>
              <a:lstStyle/>
              <a:p>
                <a:endParaRPr lang="en-US">
                  <a:solidFill>
                    <a:srgbClr val="FFFFFF"/>
                  </a:solidFill>
                </a:endParaRPr>
              </a:p>
            </p:txBody>
          </p:sp>
          <p:sp>
            <p:nvSpPr>
              <p:cNvPr id="79295" name="Freeform 991"/>
              <p:cNvSpPr>
                <a:spLocks/>
              </p:cNvSpPr>
              <p:nvPr/>
            </p:nvSpPr>
            <p:spPr bwMode="auto">
              <a:xfrm>
                <a:off x="1009" y="1552"/>
                <a:ext cx="34" cy="32"/>
              </a:xfrm>
              <a:custGeom>
                <a:avLst/>
                <a:gdLst>
                  <a:gd name="T0" fmla="*/ 0 w 95"/>
                  <a:gd name="T1" fmla="*/ 0 h 95"/>
                  <a:gd name="T2" fmla="*/ 0 w 95"/>
                  <a:gd name="T3" fmla="*/ 0 h 95"/>
                  <a:gd name="T4" fmla="*/ 0 w 95"/>
                  <a:gd name="T5" fmla="*/ 0 h 95"/>
                  <a:gd name="T6" fmla="*/ 0 w 95"/>
                  <a:gd name="T7" fmla="*/ 0 h 95"/>
                  <a:gd name="T8" fmla="*/ 0 w 95"/>
                  <a:gd name="T9" fmla="*/ 0 h 95"/>
                  <a:gd name="T10" fmla="*/ 0 w 95"/>
                  <a:gd name="T11" fmla="*/ 0 h 95"/>
                  <a:gd name="T12" fmla="*/ 0 w 95"/>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5" h="95">
                    <a:moveTo>
                      <a:pt x="95" y="48"/>
                    </a:moveTo>
                    <a:lnTo>
                      <a:pt x="95" y="48"/>
                    </a:lnTo>
                    <a:cubicBezTo>
                      <a:pt x="95" y="74"/>
                      <a:pt x="74" y="95"/>
                      <a:pt x="48" y="95"/>
                    </a:cubicBezTo>
                    <a:cubicBezTo>
                      <a:pt x="22" y="95"/>
                      <a:pt x="0" y="74"/>
                      <a:pt x="0" y="48"/>
                    </a:cubicBezTo>
                    <a:cubicBezTo>
                      <a:pt x="0" y="21"/>
                      <a:pt x="22" y="0"/>
                      <a:pt x="48" y="0"/>
                    </a:cubicBezTo>
                    <a:cubicBezTo>
                      <a:pt x="74" y="0"/>
                      <a:pt x="95" y="21"/>
                      <a:pt x="95" y="4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96" name="Freeform 992"/>
              <p:cNvSpPr>
                <a:spLocks/>
              </p:cNvSpPr>
              <p:nvPr/>
            </p:nvSpPr>
            <p:spPr bwMode="auto">
              <a:xfrm>
                <a:off x="1001" y="1475"/>
                <a:ext cx="36" cy="35"/>
              </a:xfrm>
              <a:custGeom>
                <a:avLst/>
                <a:gdLst>
                  <a:gd name="T0" fmla="*/ 0 w 102"/>
                  <a:gd name="T1" fmla="*/ 0 h 103"/>
                  <a:gd name="T2" fmla="*/ 0 w 102"/>
                  <a:gd name="T3" fmla="*/ 0 h 103"/>
                  <a:gd name="T4" fmla="*/ 0 w 102"/>
                  <a:gd name="T5" fmla="*/ 0 h 103"/>
                  <a:gd name="T6" fmla="*/ 0 w 102"/>
                  <a:gd name="T7" fmla="*/ 0 h 103"/>
                  <a:gd name="T8" fmla="*/ 0 w 102"/>
                  <a:gd name="T9" fmla="*/ 0 h 103"/>
                  <a:gd name="T10" fmla="*/ 0 w 102"/>
                  <a:gd name="T11" fmla="*/ 0 h 103"/>
                  <a:gd name="T12" fmla="*/ 0 w 102"/>
                  <a:gd name="T13" fmla="*/ 0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2" h="103">
                    <a:moveTo>
                      <a:pt x="102" y="52"/>
                    </a:moveTo>
                    <a:lnTo>
                      <a:pt x="102" y="52"/>
                    </a:lnTo>
                    <a:cubicBezTo>
                      <a:pt x="102" y="80"/>
                      <a:pt x="79" y="103"/>
                      <a:pt x="51" y="103"/>
                    </a:cubicBezTo>
                    <a:cubicBezTo>
                      <a:pt x="22" y="103"/>
                      <a:pt x="0" y="80"/>
                      <a:pt x="0" y="52"/>
                    </a:cubicBezTo>
                    <a:cubicBezTo>
                      <a:pt x="0" y="23"/>
                      <a:pt x="22" y="0"/>
                      <a:pt x="51" y="0"/>
                    </a:cubicBezTo>
                    <a:cubicBezTo>
                      <a:pt x="79" y="0"/>
                      <a:pt x="102" y="23"/>
                      <a:pt x="102" y="52"/>
                    </a:cubicBezTo>
                    <a:close/>
                  </a:path>
                </a:pathLst>
              </a:custGeom>
              <a:solidFill>
                <a:srgbClr val="77C92B"/>
              </a:solidFill>
              <a:ln w="0">
                <a:solidFill>
                  <a:srgbClr val="000000"/>
                </a:solidFill>
                <a:prstDash val="solid"/>
                <a:round/>
                <a:headEnd/>
                <a:tailEnd/>
              </a:ln>
            </p:spPr>
            <p:txBody>
              <a:bodyPr/>
              <a:lstStyle/>
              <a:p>
                <a:endParaRPr lang="en-US">
                  <a:solidFill>
                    <a:srgbClr val="FFFFFF"/>
                  </a:solidFill>
                </a:endParaRPr>
              </a:p>
            </p:txBody>
          </p:sp>
          <p:sp>
            <p:nvSpPr>
              <p:cNvPr id="79297" name="Freeform 993"/>
              <p:cNvSpPr>
                <a:spLocks/>
              </p:cNvSpPr>
              <p:nvPr/>
            </p:nvSpPr>
            <p:spPr bwMode="auto">
              <a:xfrm>
                <a:off x="1001" y="1475"/>
                <a:ext cx="36" cy="35"/>
              </a:xfrm>
              <a:custGeom>
                <a:avLst/>
                <a:gdLst>
                  <a:gd name="T0" fmla="*/ 0 w 102"/>
                  <a:gd name="T1" fmla="*/ 0 h 103"/>
                  <a:gd name="T2" fmla="*/ 0 w 102"/>
                  <a:gd name="T3" fmla="*/ 0 h 103"/>
                  <a:gd name="T4" fmla="*/ 0 w 102"/>
                  <a:gd name="T5" fmla="*/ 0 h 103"/>
                  <a:gd name="T6" fmla="*/ 0 w 102"/>
                  <a:gd name="T7" fmla="*/ 0 h 103"/>
                  <a:gd name="T8" fmla="*/ 0 w 102"/>
                  <a:gd name="T9" fmla="*/ 0 h 103"/>
                  <a:gd name="T10" fmla="*/ 0 w 102"/>
                  <a:gd name="T11" fmla="*/ 0 h 103"/>
                  <a:gd name="T12" fmla="*/ 0 w 102"/>
                  <a:gd name="T13" fmla="*/ 0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2" h="103">
                    <a:moveTo>
                      <a:pt x="102" y="52"/>
                    </a:moveTo>
                    <a:lnTo>
                      <a:pt x="102" y="52"/>
                    </a:lnTo>
                    <a:cubicBezTo>
                      <a:pt x="102" y="80"/>
                      <a:pt x="79" y="103"/>
                      <a:pt x="51" y="103"/>
                    </a:cubicBezTo>
                    <a:cubicBezTo>
                      <a:pt x="22" y="103"/>
                      <a:pt x="0" y="80"/>
                      <a:pt x="0" y="52"/>
                    </a:cubicBezTo>
                    <a:cubicBezTo>
                      <a:pt x="0" y="23"/>
                      <a:pt x="22" y="0"/>
                      <a:pt x="51" y="0"/>
                    </a:cubicBezTo>
                    <a:cubicBezTo>
                      <a:pt x="79" y="0"/>
                      <a:pt x="102" y="23"/>
                      <a:pt x="102" y="5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298" name="Freeform 994"/>
              <p:cNvSpPr>
                <a:spLocks/>
              </p:cNvSpPr>
              <p:nvPr/>
            </p:nvSpPr>
            <p:spPr bwMode="auto">
              <a:xfrm>
                <a:off x="1656" y="312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45BB3B"/>
              </a:solidFill>
              <a:ln w="0">
                <a:solidFill>
                  <a:srgbClr val="000000"/>
                </a:solidFill>
                <a:prstDash val="solid"/>
                <a:round/>
                <a:headEnd/>
                <a:tailEnd/>
              </a:ln>
            </p:spPr>
            <p:txBody>
              <a:bodyPr/>
              <a:lstStyle/>
              <a:p>
                <a:endParaRPr lang="en-US">
                  <a:solidFill>
                    <a:srgbClr val="FFFFFF"/>
                  </a:solidFill>
                </a:endParaRPr>
              </a:p>
            </p:txBody>
          </p:sp>
          <p:sp>
            <p:nvSpPr>
              <p:cNvPr id="79299" name="Freeform 995"/>
              <p:cNvSpPr>
                <a:spLocks/>
              </p:cNvSpPr>
              <p:nvPr/>
            </p:nvSpPr>
            <p:spPr bwMode="auto">
              <a:xfrm>
                <a:off x="1656" y="3129"/>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00" name="Freeform 996"/>
              <p:cNvSpPr>
                <a:spLocks/>
              </p:cNvSpPr>
              <p:nvPr/>
            </p:nvSpPr>
            <p:spPr bwMode="auto">
              <a:xfrm>
                <a:off x="950" y="1809"/>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solidFill>
                <a:srgbClr val="81CC28"/>
              </a:solidFill>
              <a:ln w="0">
                <a:solidFill>
                  <a:srgbClr val="000000"/>
                </a:solidFill>
                <a:prstDash val="solid"/>
                <a:round/>
                <a:headEnd/>
                <a:tailEnd/>
              </a:ln>
            </p:spPr>
            <p:txBody>
              <a:bodyPr/>
              <a:lstStyle/>
              <a:p>
                <a:endParaRPr lang="en-US">
                  <a:solidFill>
                    <a:srgbClr val="FFFFFF"/>
                  </a:solidFill>
                </a:endParaRPr>
              </a:p>
            </p:txBody>
          </p:sp>
          <p:sp>
            <p:nvSpPr>
              <p:cNvPr id="79301" name="Freeform 997"/>
              <p:cNvSpPr>
                <a:spLocks/>
              </p:cNvSpPr>
              <p:nvPr/>
            </p:nvSpPr>
            <p:spPr bwMode="auto">
              <a:xfrm>
                <a:off x="950" y="1809"/>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02" name="Freeform 998"/>
              <p:cNvSpPr>
                <a:spLocks/>
              </p:cNvSpPr>
              <p:nvPr/>
            </p:nvSpPr>
            <p:spPr bwMode="auto">
              <a:xfrm>
                <a:off x="1890" y="2498"/>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72C82D"/>
              </a:solidFill>
              <a:ln w="0">
                <a:solidFill>
                  <a:srgbClr val="000000"/>
                </a:solidFill>
                <a:prstDash val="solid"/>
                <a:round/>
                <a:headEnd/>
                <a:tailEnd/>
              </a:ln>
            </p:spPr>
            <p:txBody>
              <a:bodyPr/>
              <a:lstStyle/>
              <a:p>
                <a:endParaRPr lang="en-US">
                  <a:solidFill>
                    <a:srgbClr val="FFFFFF"/>
                  </a:solidFill>
                </a:endParaRPr>
              </a:p>
            </p:txBody>
          </p:sp>
          <p:sp>
            <p:nvSpPr>
              <p:cNvPr id="79303" name="Freeform 999"/>
              <p:cNvSpPr>
                <a:spLocks/>
              </p:cNvSpPr>
              <p:nvPr/>
            </p:nvSpPr>
            <p:spPr bwMode="auto">
              <a:xfrm>
                <a:off x="1890" y="2498"/>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04" name="Freeform 1000"/>
              <p:cNvSpPr>
                <a:spLocks/>
              </p:cNvSpPr>
              <p:nvPr/>
            </p:nvSpPr>
            <p:spPr bwMode="auto">
              <a:xfrm>
                <a:off x="2251" y="3545"/>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7FCC29"/>
              </a:solidFill>
              <a:ln w="0">
                <a:solidFill>
                  <a:srgbClr val="000000"/>
                </a:solidFill>
                <a:prstDash val="solid"/>
                <a:round/>
                <a:headEnd/>
                <a:tailEnd/>
              </a:ln>
            </p:spPr>
            <p:txBody>
              <a:bodyPr/>
              <a:lstStyle/>
              <a:p>
                <a:endParaRPr lang="en-US">
                  <a:solidFill>
                    <a:srgbClr val="FFFFFF"/>
                  </a:solidFill>
                </a:endParaRPr>
              </a:p>
            </p:txBody>
          </p:sp>
          <p:sp>
            <p:nvSpPr>
              <p:cNvPr id="79305" name="Freeform 1001"/>
              <p:cNvSpPr>
                <a:spLocks/>
              </p:cNvSpPr>
              <p:nvPr/>
            </p:nvSpPr>
            <p:spPr bwMode="auto">
              <a:xfrm>
                <a:off x="2251" y="3545"/>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06" name="Freeform 1002"/>
              <p:cNvSpPr>
                <a:spLocks/>
              </p:cNvSpPr>
              <p:nvPr/>
            </p:nvSpPr>
            <p:spPr bwMode="auto">
              <a:xfrm>
                <a:off x="1518" y="25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7CE26"/>
              </a:solidFill>
              <a:ln w="0">
                <a:solidFill>
                  <a:srgbClr val="000000"/>
                </a:solidFill>
                <a:prstDash val="solid"/>
                <a:round/>
                <a:headEnd/>
                <a:tailEnd/>
              </a:ln>
            </p:spPr>
            <p:txBody>
              <a:bodyPr/>
              <a:lstStyle/>
              <a:p>
                <a:endParaRPr lang="en-US">
                  <a:solidFill>
                    <a:srgbClr val="FFFFFF"/>
                  </a:solidFill>
                </a:endParaRPr>
              </a:p>
            </p:txBody>
          </p:sp>
          <p:sp>
            <p:nvSpPr>
              <p:cNvPr id="79307" name="Freeform 1003"/>
              <p:cNvSpPr>
                <a:spLocks/>
              </p:cNvSpPr>
              <p:nvPr/>
            </p:nvSpPr>
            <p:spPr bwMode="auto">
              <a:xfrm>
                <a:off x="1518" y="257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08" name="Freeform 1004"/>
              <p:cNvSpPr>
                <a:spLocks/>
              </p:cNvSpPr>
              <p:nvPr/>
            </p:nvSpPr>
            <p:spPr bwMode="auto">
              <a:xfrm>
                <a:off x="2286" y="3562"/>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9309" name="Freeform 1005"/>
              <p:cNvSpPr>
                <a:spLocks/>
              </p:cNvSpPr>
              <p:nvPr/>
            </p:nvSpPr>
            <p:spPr bwMode="auto">
              <a:xfrm>
                <a:off x="2286" y="3562"/>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10" name="Freeform 1006"/>
              <p:cNvSpPr>
                <a:spLocks/>
              </p:cNvSpPr>
              <p:nvPr/>
            </p:nvSpPr>
            <p:spPr bwMode="auto">
              <a:xfrm>
                <a:off x="2545" y="285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8CD025"/>
              </a:solidFill>
              <a:ln w="0">
                <a:solidFill>
                  <a:srgbClr val="000000"/>
                </a:solidFill>
                <a:prstDash val="solid"/>
                <a:round/>
                <a:headEnd/>
                <a:tailEnd/>
              </a:ln>
            </p:spPr>
            <p:txBody>
              <a:bodyPr/>
              <a:lstStyle/>
              <a:p>
                <a:endParaRPr lang="en-US">
                  <a:solidFill>
                    <a:srgbClr val="FFFFFF"/>
                  </a:solidFill>
                </a:endParaRPr>
              </a:p>
            </p:txBody>
          </p:sp>
          <p:sp>
            <p:nvSpPr>
              <p:cNvPr id="79311" name="Freeform 1007"/>
              <p:cNvSpPr>
                <a:spLocks/>
              </p:cNvSpPr>
              <p:nvPr/>
            </p:nvSpPr>
            <p:spPr bwMode="auto">
              <a:xfrm>
                <a:off x="2545" y="285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312" name="Freeform 1008"/>
              <p:cNvSpPr>
                <a:spLocks/>
              </p:cNvSpPr>
              <p:nvPr/>
            </p:nvSpPr>
            <p:spPr bwMode="auto">
              <a:xfrm>
                <a:off x="1299" y="1807"/>
                <a:ext cx="27" cy="26"/>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7" y="75"/>
                    </a:cubicBezTo>
                    <a:cubicBezTo>
                      <a:pt x="17" y="75"/>
                      <a:pt x="0" y="58"/>
                      <a:pt x="0" y="38"/>
                    </a:cubicBezTo>
                    <a:cubicBezTo>
                      <a:pt x="0" y="17"/>
                      <a:pt x="17" y="0"/>
                      <a:pt x="37" y="0"/>
                    </a:cubicBezTo>
                    <a:cubicBezTo>
                      <a:pt x="58" y="0"/>
                      <a:pt x="75" y="17"/>
                      <a:pt x="75" y="38"/>
                    </a:cubicBezTo>
                    <a:close/>
                  </a:path>
                </a:pathLst>
              </a:custGeom>
              <a:solidFill>
                <a:srgbClr val="FFED02"/>
              </a:solidFill>
              <a:ln w="0">
                <a:solidFill>
                  <a:srgbClr val="000000"/>
                </a:solidFill>
                <a:prstDash val="solid"/>
                <a:round/>
                <a:headEnd/>
                <a:tailEnd/>
              </a:ln>
            </p:spPr>
            <p:txBody>
              <a:bodyPr/>
              <a:lstStyle/>
              <a:p>
                <a:endParaRPr lang="en-US">
                  <a:solidFill>
                    <a:srgbClr val="FFFFFF"/>
                  </a:solidFill>
                </a:endParaRPr>
              </a:p>
            </p:txBody>
          </p:sp>
        </p:grpSp>
        <p:grpSp>
          <p:nvGrpSpPr>
            <p:cNvPr id="78865" name="Group 1210"/>
            <p:cNvGrpSpPr>
              <a:grpSpLocks/>
            </p:cNvGrpSpPr>
            <p:nvPr/>
          </p:nvGrpSpPr>
          <p:grpSpPr bwMode="auto">
            <a:xfrm>
              <a:off x="328" y="1452"/>
              <a:ext cx="2320" cy="2308"/>
              <a:chOff x="328" y="1452"/>
              <a:chExt cx="2320" cy="2308"/>
            </a:xfrm>
          </p:grpSpPr>
          <p:sp>
            <p:nvSpPr>
              <p:cNvPr id="78913" name="Freeform 1010"/>
              <p:cNvSpPr>
                <a:spLocks/>
              </p:cNvSpPr>
              <p:nvPr/>
            </p:nvSpPr>
            <p:spPr bwMode="auto">
              <a:xfrm>
                <a:off x="1299" y="1807"/>
                <a:ext cx="27" cy="26"/>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7" y="75"/>
                    </a:cubicBezTo>
                    <a:cubicBezTo>
                      <a:pt x="17" y="75"/>
                      <a:pt x="0" y="58"/>
                      <a:pt x="0" y="38"/>
                    </a:cubicBezTo>
                    <a:cubicBezTo>
                      <a:pt x="0" y="17"/>
                      <a:pt x="17" y="0"/>
                      <a:pt x="37" y="0"/>
                    </a:cubicBezTo>
                    <a:cubicBezTo>
                      <a:pt x="58" y="0"/>
                      <a:pt x="75" y="17"/>
                      <a:pt x="75" y="3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14" name="Freeform 1011"/>
              <p:cNvSpPr>
                <a:spLocks/>
              </p:cNvSpPr>
              <p:nvPr/>
            </p:nvSpPr>
            <p:spPr bwMode="auto">
              <a:xfrm>
                <a:off x="1433" y="335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solidFill>
                <a:srgbClr val="6FC72E"/>
              </a:solidFill>
              <a:ln w="0">
                <a:solidFill>
                  <a:srgbClr val="000000"/>
                </a:solidFill>
                <a:prstDash val="solid"/>
                <a:round/>
                <a:headEnd/>
                <a:tailEnd/>
              </a:ln>
            </p:spPr>
            <p:txBody>
              <a:bodyPr/>
              <a:lstStyle/>
              <a:p>
                <a:endParaRPr lang="en-US">
                  <a:solidFill>
                    <a:srgbClr val="FFFFFF"/>
                  </a:solidFill>
                </a:endParaRPr>
              </a:p>
            </p:txBody>
          </p:sp>
          <p:sp>
            <p:nvSpPr>
              <p:cNvPr id="78915" name="Freeform 1012"/>
              <p:cNvSpPr>
                <a:spLocks/>
              </p:cNvSpPr>
              <p:nvPr/>
            </p:nvSpPr>
            <p:spPr bwMode="auto">
              <a:xfrm>
                <a:off x="1433" y="335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16" name="Freeform 1013"/>
              <p:cNvSpPr>
                <a:spLocks/>
              </p:cNvSpPr>
              <p:nvPr/>
            </p:nvSpPr>
            <p:spPr bwMode="auto">
              <a:xfrm>
                <a:off x="1911" y="2798"/>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74C92C"/>
              </a:solidFill>
              <a:ln w="0">
                <a:solidFill>
                  <a:srgbClr val="000000"/>
                </a:solidFill>
                <a:prstDash val="solid"/>
                <a:round/>
                <a:headEnd/>
                <a:tailEnd/>
              </a:ln>
            </p:spPr>
            <p:txBody>
              <a:bodyPr/>
              <a:lstStyle/>
              <a:p>
                <a:endParaRPr lang="en-US">
                  <a:solidFill>
                    <a:srgbClr val="FFFFFF"/>
                  </a:solidFill>
                </a:endParaRPr>
              </a:p>
            </p:txBody>
          </p:sp>
          <p:sp>
            <p:nvSpPr>
              <p:cNvPr id="78917" name="Freeform 1014"/>
              <p:cNvSpPr>
                <a:spLocks/>
              </p:cNvSpPr>
              <p:nvPr/>
            </p:nvSpPr>
            <p:spPr bwMode="auto">
              <a:xfrm>
                <a:off x="1911" y="2798"/>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18" name="Freeform 1015"/>
              <p:cNvSpPr>
                <a:spLocks/>
              </p:cNvSpPr>
              <p:nvPr/>
            </p:nvSpPr>
            <p:spPr bwMode="auto">
              <a:xfrm>
                <a:off x="665" y="373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4C92C"/>
              </a:solidFill>
              <a:ln w="0">
                <a:solidFill>
                  <a:srgbClr val="000000"/>
                </a:solidFill>
                <a:prstDash val="solid"/>
                <a:round/>
                <a:headEnd/>
                <a:tailEnd/>
              </a:ln>
            </p:spPr>
            <p:txBody>
              <a:bodyPr/>
              <a:lstStyle/>
              <a:p>
                <a:endParaRPr lang="en-US">
                  <a:solidFill>
                    <a:srgbClr val="FFFFFF"/>
                  </a:solidFill>
                </a:endParaRPr>
              </a:p>
            </p:txBody>
          </p:sp>
          <p:sp>
            <p:nvSpPr>
              <p:cNvPr id="78919" name="Freeform 1016"/>
              <p:cNvSpPr>
                <a:spLocks/>
              </p:cNvSpPr>
              <p:nvPr/>
            </p:nvSpPr>
            <p:spPr bwMode="auto">
              <a:xfrm>
                <a:off x="665" y="373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20" name="Freeform 1017"/>
              <p:cNvSpPr>
                <a:spLocks/>
              </p:cNvSpPr>
              <p:nvPr/>
            </p:nvSpPr>
            <p:spPr bwMode="auto">
              <a:xfrm>
                <a:off x="2226"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78921" name="Freeform 1018"/>
              <p:cNvSpPr>
                <a:spLocks/>
              </p:cNvSpPr>
              <p:nvPr/>
            </p:nvSpPr>
            <p:spPr bwMode="auto">
              <a:xfrm>
                <a:off x="2226" y="336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22" name="Freeform 1019"/>
              <p:cNvSpPr>
                <a:spLocks/>
              </p:cNvSpPr>
              <p:nvPr/>
            </p:nvSpPr>
            <p:spPr bwMode="auto">
              <a:xfrm>
                <a:off x="1465" y="247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FBC90D"/>
              </a:solidFill>
              <a:ln w="0">
                <a:solidFill>
                  <a:srgbClr val="000000"/>
                </a:solidFill>
                <a:prstDash val="solid"/>
                <a:round/>
                <a:headEnd/>
                <a:tailEnd/>
              </a:ln>
            </p:spPr>
            <p:txBody>
              <a:bodyPr/>
              <a:lstStyle/>
              <a:p>
                <a:endParaRPr lang="en-US">
                  <a:solidFill>
                    <a:srgbClr val="FFFFFF"/>
                  </a:solidFill>
                </a:endParaRPr>
              </a:p>
            </p:txBody>
          </p:sp>
          <p:sp>
            <p:nvSpPr>
              <p:cNvPr id="78923" name="Freeform 1020"/>
              <p:cNvSpPr>
                <a:spLocks/>
              </p:cNvSpPr>
              <p:nvPr/>
            </p:nvSpPr>
            <p:spPr bwMode="auto">
              <a:xfrm>
                <a:off x="1465" y="2478"/>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24" name="Freeform 1021"/>
              <p:cNvSpPr>
                <a:spLocks/>
              </p:cNvSpPr>
              <p:nvPr/>
            </p:nvSpPr>
            <p:spPr bwMode="auto">
              <a:xfrm>
                <a:off x="1493" y="2038"/>
                <a:ext cx="22" cy="21"/>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6BC62F"/>
              </a:solidFill>
              <a:ln w="0">
                <a:solidFill>
                  <a:srgbClr val="000000"/>
                </a:solidFill>
                <a:prstDash val="solid"/>
                <a:round/>
                <a:headEnd/>
                <a:tailEnd/>
              </a:ln>
            </p:spPr>
            <p:txBody>
              <a:bodyPr/>
              <a:lstStyle/>
              <a:p>
                <a:endParaRPr lang="en-US">
                  <a:solidFill>
                    <a:srgbClr val="FFFFFF"/>
                  </a:solidFill>
                </a:endParaRPr>
              </a:p>
            </p:txBody>
          </p:sp>
          <p:sp>
            <p:nvSpPr>
              <p:cNvPr id="78925" name="Freeform 1022"/>
              <p:cNvSpPr>
                <a:spLocks/>
              </p:cNvSpPr>
              <p:nvPr/>
            </p:nvSpPr>
            <p:spPr bwMode="auto">
              <a:xfrm>
                <a:off x="1493" y="2038"/>
                <a:ext cx="22" cy="21"/>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26" name="Freeform 1023"/>
              <p:cNvSpPr>
                <a:spLocks/>
              </p:cNvSpPr>
              <p:nvPr/>
            </p:nvSpPr>
            <p:spPr bwMode="auto">
              <a:xfrm>
                <a:off x="565" y="275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FABA12"/>
              </a:solidFill>
              <a:ln w="0">
                <a:solidFill>
                  <a:srgbClr val="000000"/>
                </a:solidFill>
                <a:prstDash val="solid"/>
                <a:round/>
                <a:headEnd/>
                <a:tailEnd/>
              </a:ln>
            </p:spPr>
            <p:txBody>
              <a:bodyPr/>
              <a:lstStyle/>
              <a:p>
                <a:endParaRPr lang="en-US">
                  <a:solidFill>
                    <a:srgbClr val="FFFFFF"/>
                  </a:solidFill>
                </a:endParaRPr>
              </a:p>
            </p:txBody>
          </p:sp>
          <p:sp>
            <p:nvSpPr>
              <p:cNvPr id="78927" name="Freeform 1024"/>
              <p:cNvSpPr>
                <a:spLocks/>
              </p:cNvSpPr>
              <p:nvPr/>
            </p:nvSpPr>
            <p:spPr bwMode="auto">
              <a:xfrm>
                <a:off x="565" y="275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28" name="Freeform 1025"/>
              <p:cNvSpPr>
                <a:spLocks/>
              </p:cNvSpPr>
              <p:nvPr/>
            </p:nvSpPr>
            <p:spPr bwMode="auto">
              <a:xfrm>
                <a:off x="1752" y="16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8BCF25"/>
              </a:solidFill>
              <a:ln w="0">
                <a:solidFill>
                  <a:srgbClr val="000000"/>
                </a:solidFill>
                <a:prstDash val="solid"/>
                <a:round/>
                <a:headEnd/>
                <a:tailEnd/>
              </a:ln>
            </p:spPr>
            <p:txBody>
              <a:bodyPr/>
              <a:lstStyle/>
              <a:p>
                <a:endParaRPr lang="en-US">
                  <a:solidFill>
                    <a:srgbClr val="FFFFFF"/>
                  </a:solidFill>
                </a:endParaRPr>
              </a:p>
            </p:txBody>
          </p:sp>
          <p:sp>
            <p:nvSpPr>
              <p:cNvPr id="78929" name="Freeform 1026"/>
              <p:cNvSpPr>
                <a:spLocks/>
              </p:cNvSpPr>
              <p:nvPr/>
            </p:nvSpPr>
            <p:spPr bwMode="auto">
              <a:xfrm>
                <a:off x="1752" y="1605"/>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30" name="Freeform 1027"/>
              <p:cNvSpPr>
                <a:spLocks/>
              </p:cNvSpPr>
              <p:nvPr/>
            </p:nvSpPr>
            <p:spPr bwMode="auto">
              <a:xfrm>
                <a:off x="2258" y="345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78931" name="Freeform 1028"/>
              <p:cNvSpPr>
                <a:spLocks/>
              </p:cNvSpPr>
              <p:nvPr/>
            </p:nvSpPr>
            <p:spPr bwMode="auto">
              <a:xfrm>
                <a:off x="2258" y="3456"/>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32" name="Freeform 1029"/>
              <p:cNvSpPr>
                <a:spLocks/>
              </p:cNvSpPr>
              <p:nvPr/>
            </p:nvSpPr>
            <p:spPr bwMode="auto">
              <a:xfrm>
                <a:off x="859" y="316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87CE26"/>
              </a:solidFill>
              <a:ln w="0">
                <a:solidFill>
                  <a:srgbClr val="000000"/>
                </a:solidFill>
                <a:prstDash val="solid"/>
                <a:round/>
                <a:headEnd/>
                <a:tailEnd/>
              </a:ln>
            </p:spPr>
            <p:txBody>
              <a:bodyPr/>
              <a:lstStyle/>
              <a:p>
                <a:endParaRPr lang="en-US">
                  <a:solidFill>
                    <a:srgbClr val="FFFFFF"/>
                  </a:solidFill>
                </a:endParaRPr>
              </a:p>
            </p:txBody>
          </p:sp>
          <p:sp>
            <p:nvSpPr>
              <p:cNvPr id="78933" name="Freeform 1030"/>
              <p:cNvSpPr>
                <a:spLocks/>
              </p:cNvSpPr>
              <p:nvPr/>
            </p:nvSpPr>
            <p:spPr bwMode="auto">
              <a:xfrm>
                <a:off x="859" y="316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34" name="Freeform 1031"/>
              <p:cNvSpPr>
                <a:spLocks/>
              </p:cNvSpPr>
              <p:nvPr/>
            </p:nvSpPr>
            <p:spPr bwMode="auto">
              <a:xfrm>
                <a:off x="2531" y="292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7ACA2A"/>
              </a:solidFill>
              <a:ln w="0">
                <a:solidFill>
                  <a:srgbClr val="000000"/>
                </a:solidFill>
                <a:prstDash val="solid"/>
                <a:round/>
                <a:headEnd/>
                <a:tailEnd/>
              </a:ln>
            </p:spPr>
            <p:txBody>
              <a:bodyPr/>
              <a:lstStyle/>
              <a:p>
                <a:endParaRPr lang="en-US">
                  <a:solidFill>
                    <a:srgbClr val="FFFFFF"/>
                  </a:solidFill>
                </a:endParaRPr>
              </a:p>
            </p:txBody>
          </p:sp>
          <p:sp>
            <p:nvSpPr>
              <p:cNvPr id="78935" name="Freeform 1032"/>
              <p:cNvSpPr>
                <a:spLocks/>
              </p:cNvSpPr>
              <p:nvPr/>
            </p:nvSpPr>
            <p:spPr bwMode="auto">
              <a:xfrm>
                <a:off x="2531" y="292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36" name="Freeform 1033"/>
              <p:cNvSpPr>
                <a:spLocks/>
              </p:cNvSpPr>
              <p:nvPr/>
            </p:nvSpPr>
            <p:spPr bwMode="auto">
              <a:xfrm>
                <a:off x="1121" y="3075"/>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0"/>
                    </a:moveTo>
                    <a:lnTo>
                      <a:pt x="62" y="30"/>
                    </a:lnTo>
                    <a:cubicBezTo>
                      <a:pt x="62" y="47"/>
                      <a:pt x="48" y="61"/>
                      <a:pt x="31" y="61"/>
                    </a:cubicBezTo>
                    <a:cubicBezTo>
                      <a:pt x="14" y="61"/>
                      <a:pt x="0" y="47"/>
                      <a:pt x="0" y="30"/>
                    </a:cubicBezTo>
                    <a:cubicBezTo>
                      <a:pt x="0" y="14"/>
                      <a:pt x="14" y="0"/>
                      <a:pt x="31" y="0"/>
                    </a:cubicBezTo>
                    <a:cubicBezTo>
                      <a:pt x="48" y="0"/>
                      <a:pt x="62" y="14"/>
                      <a:pt x="62" y="30"/>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78937" name="Freeform 1034"/>
              <p:cNvSpPr>
                <a:spLocks/>
              </p:cNvSpPr>
              <p:nvPr/>
            </p:nvSpPr>
            <p:spPr bwMode="auto">
              <a:xfrm>
                <a:off x="1121" y="3075"/>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0"/>
                    </a:moveTo>
                    <a:lnTo>
                      <a:pt x="62" y="30"/>
                    </a:lnTo>
                    <a:cubicBezTo>
                      <a:pt x="62" y="47"/>
                      <a:pt x="48" y="61"/>
                      <a:pt x="31" y="61"/>
                    </a:cubicBezTo>
                    <a:cubicBezTo>
                      <a:pt x="14" y="61"/>
                      <a:pt x="0" y="47"/>
                      <a:pt x="0" y="30"/>
                    </a:cubicBezTo>
                    <a:cubicBezTo>
                      <a:pt x="0" y="14"/>
                      <a:pt x="14" y="0"/>
                      <a:pt x="31" y="0"/>
                    </a:cubicBezTo>
                    <a:cubicBezTo>
                      <a:pt x="48" y="0"/>
                      <a:pt x="62" y="14"/>
                      <a:pt x="62"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38" name="Freeform 1035"/>
              <p:cNvSpPr>
                <a:spLocks/>
              </p:cNvSpPr>
              <p:nvPr/>
            </p:nvSpPr>
            <p:spPr bwMode="auto">
              <a:xfrm>
                <a:off x="377" y="2669"/>
                <a:ext cx="23"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50" y="63"/>
                      <a:pt x="32" y="63"/>
                    </a:cubicBezTo>
                    <a:cubicBezTo>
                      <a:pt x="15" y="63"/>
                      <a:pt x="0" y="49"/>
                      <a:pt x="0" y="32"/>
                    </a:cubicBezTo>
                    <a:cubicBezTo>
                      <a:pt x="0" y="14"/>
                      <a:pt x="15" y="0"/>
                      <a:pt x="32" y="0"/>
                    </a:cubicBezTo>
                    <a:cubicBezTo>
                      <a:pt x="50" y="0"/>
                      <a:pt x="64" y="14"/>
                      <a:pt x="64" y="32"/>
                    </a:cubicBezTo>
                    <a:close/>
                  </a:path>
                </a:pathLst>
              </a:custGeom>
              <a:solidFill>
                <a:srgbClr val="FBC40F"/>
              </a:solidFill>
              <a:ln w="0">
                <a:solidFill>
                  <a:srgbClr val="000000"/>
                </a:solidFill>
                <a:prstDash val="solid"/>
                <a:round/>
                <a:headEnd/>
                <a:tailEnd/>
              </a:ln>
            </p:spPr>
            <p:txBody>
              <a:bodyPr/>
              <a:lstStyle/>
              <a:p>
                <a:endParaRPr lang="en-US">
                  <a:solidFill>
                    <a:srgbClr val="FFFFFF"/>
                  </a:solidFill>
                </a:endParaRPr>
              </a:p>
            </p:txBody>
          </p:sp>
          <p:sp>
            <p:nvSpPr>
              <p:cNvPr id="78939" name="Freeform 1036"/>
              <p:cNvSpPr>
                <a:spLocks/>
              </p:cNvSpPr>
              <p:nvPr/>
            </p:nvSpPr>
            <p:spPr bwMode="auto">
              <a:xfrm>
                <a:off x="377" y="2669"/>
                <a:ext cx="23"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50" y="63"/>
                      <a:pt x="32" y="63"/>
                    </a:cubicBezTo>
                    <a:cubicBezTo>
                      <a:pt x="15" y="63"/>
                      <a:pt x="0" y="49"/>
                      <a:pt x="0" y="32"/>
                    </a:cubicBezTo>
                    <a:cubicBezTo>
                      <a:pt x="0" y="14"/>
                      <a:pt x="15" y="0"/>
                      <a:pt x="32" y="0"/>
                    </a:cubicBezTo>
                    <a:cubicBezTo>
                      <a:pt x="50" y="0"/>
                      <a:pt x="64" y="14"/>
                      <a:pt x="64"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40" name="Freeform 1037"/>
              <p:cNvSpPr>
                <a:spLocks/>
              </p:cNvSpPr>
              <p:nvPr/>
            </p:nvSpPr>
            <p:spPr bwMode="auto">
              <a:xfrm>
                <a:off x="1096" y="301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78941" name="Freeform 1038"/>
              <p:cNvSpPr>
                <a:spLocks/>
              </p:cNvSpPr>
              <p:nvPr/>
            </p:nvSpPr>
            <p:spPr bwMode="auto">
              <a:xfrm>
                <a:off x="1096" y="3010"/>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42" name="Freeform 1039"/>
              <p:cNvSpPr>
                <a:spLocks/>
              </p:cNvSpPr>
              <p:nvPr/>
            </p:nvSpPr>
            <p:spPr bwMode="auto">
              <a:xfrm>
                <a:off x="856" y="1861"/>
                <a:ext cx="35" cy="34"/>
              </a:xfrm>
              <a:custGeom>
                <a:avLst/>
                <a:gdLst>
                  <a:gd name="T0" fmla="*/ 0 w 99"/>
                  <a:gd name="T1" fmla="*/ 0 h 99"/>
                  <a:gd name="T2" fmla="*/ 0 w 99"/>
                  <a:gd name="T3" fmla="*/ 0 h 99"/>
                  <a:gd name="T4" fmla="*/ 0 w 99"/>
                  <a:gd name="T5" fmla="*/ 0 h 99"/>
                  <a:gd name="T6" fmla="*/ 0 w 99"/>
                  <a:gd name="T7" fmla="*/ 0 h 99"/>
                  <a:gd name="T8" fmla="*/ 0 w 99"/>
                  <a:gd name="T9" fmla="*/ 0 h 99"/>
                  <a:gd name="T10" fmla="*/ 0 w 99"/>
                  <a:gd name="T11" fmla="*/ 0 h 99"/>
                  <a:gd name="T12" fmla="*/ 0 w 99"/>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 h="99">
                    <a:moveTo>
                      <a:pt x="99" y="50"/>
                    </a:moveTo>
                    <a:lnTo>
                      <a:pt x="99" y="50"/>
                    </a:lnTo>
                    <a:cubicBezTo>
                      <a:pt x="99" y="77"/>
                      <a:pt x="77" y="99"/>
                      <a:pt x="49" y="99"/>
                    </a:cubicBezTo>
                    <a:cubicBezTo>
                      <a:pt x="22" y="99"/>
                      <a:pt x="0" y="77"/>
                      <a:pt x="0" y="50"/>
                    </a:cubicBezTo>
                    <a:cubicBezTo>
                      <a:pt x="0" y="22"/>
                      <a:pt x="22" y="0"/>
                      <a:pt x="49" y="0"/>
                    </a:cubicBezTo>
                    <a:cubicBezTo>
                      <a:pt x="77" y="0"/>
                      <a:pt x="99" y="22"/>
                      <a:pt x="99" y="50"/>
                    </a:cubicBezTo>
                    <a:close/>
                  </a:path>
                </a:pathLst>
              </a:custGeom>
              <a:solidFill>
                <a:srgbClr val="83CD28"/>
              </a:solidFill>
              <a:ln w="0">
                <a:solidFill>
                  <a:srgbClr val="000000"/>
                </a:solidFill>
                <a:prstDash val="solid"/>
                <a:round/>
                <a:headEnd/>
                <a:tailEnd/>
              </a:ln>
            </p:spPr>
            <p:txBody>
              <a:bodyPr/>
              <a:lstStyle/>
              <a:p>
                <a:endParaRPr lang="en-US">
                  <a:solidFill>
                    <a:srgbClr val="FFFFFF"/>
                  </a:solidFill>
                </a:endParaRPr>
              </a:p>
            </p:txBody>
          </p:sp>
          <p:sp>
            <p:nvSpPr>
              <p:cNvPr id="78943" name="Freeform 1040"/>
              <p:cNvSpPr>
                <a:spLocks/>
              </p:cNvSpPr>
              <p:nvPr/>
            </p:nvSpPr>
            <p:spPr bwMode="auto">
              <a:xfrm>
                <a:off x="856" y="1861"/>
                <a:ext cx="35" cy="34"/>
              </a:xfrm>
              <a:custGeom>
                <a:avLst/>
                <a:gdLst>
                  <a:gd name="T0" fmla="*/ 0 w 99"/>
                  <a:gd name="T1" fmla="*/ 0 h 99"/>
                  <a:gd name="T2" fmla="*/ 0 w 99"/>
                  <a:gd name="T3" fmla="*/ 0 h 99"/>
                  <a:gd name="T4" fmla="*/ 0 w 99"/>
                  <a:gd name="T5" fmla="*/ 0 h 99"/>
                  <a:gd name="T6" fmla="*/ 0 w 99"/>
                  <a:gd name="T7" fmla="*/ 0 h 99"/>
                  <a:gd name="T8" fmla="*/ 0 w 99"/>
                  <a:gd name="T9" fmla="*/ 0 h 99"/>
                  <a:gd name="T10" fmla="*/ 0 w 99"/>
                  <a:gd name="T11" fmla="*/ 0 h 99"/>
                  <a:gd name="T12" fmla="*/ 0 w 99"/>
                  <a:gd name="T13" fmla="*/ 0 h 9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 h="99">
                    <a:moveTo>
                      <a:pt x="99" y="50"/>
                    </a:moveTo>
                    <a:lnTo>
                      <a:pt x="99" y="50"/>
                    </a:lnTo>
                    <a:cubicBezTo>
                      <a:pt x="99" y="77"/>
                      <a:pt x="77" y="99"/>
                      <a:pt x="49" y="99"/>
                    </a:cubicBezTo>
                    <a:cubicBezTo>
                      <a:pt x="22" y="99"/>
                      <a:pt x="0" y="77"/>
                      <a:pt x="0" y="50"/>
                    </a:cubicBezTo>
                    <a:cubicBezTo>
                      <a:pt x="0" y="22"/>
                      <a:pt x="22" y="0"/>
                      <a:pt x="49" y="0"/>
                    </a:cubicBezTo>
                    <a:cubicBezTo>
                      <a:pt x="77" y="0"/>
                      <a:pt x="99" y="22"/>
                      <a:pt x="99" y="5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44" name="Freeform 1041"/>
              <p:cNvSpPr>
                <a:spLocks/>
              </p:cNvSpPr>
              <p:nvPr/>
            </p:nvSpPr>
            <p:spPr bwMode="auto">
              <a:xfrm>
                <a:off x="2358" y="335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94D222"/>
              </a:solidFill>
              <a:ln w="0">
                <a:solidFill>
                  <a:srgbClr val="000000"/>
                </a:solidFill>
                <a:prstDash val="solid"/>
                <a:round/>
                <a:headEnd/>
                <a:tailEnd/>
              </a:ln>
            </p:spPr>
            <p:txBody>
              <a:bodyPr/>
              <a:lstStyle/>
              <a:p>
                <a:endParaRPr lang="en-US">
                  <a:solidFill>
                    <a:srgbClr val="FFFFFF"/>
                  </a:solidFill>
                </a:endParaRPr>
              </a:p>
            </p:txBody>
          </p:sp>
          <p:sp>
            <p:nvSpPr>
              <p:cNvPr id="78945" name="Freeform 1042"/>
              <p:cNvSpPr>
                <a:spLocks/>
              </p:cNvSpPr>
              <p:nvPr/>
            </p:nvSpPr>
            <p:spPr bwMode="auto">
              <a:xfrm>
                <a:off x="2358" y="335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46" name="Freeform 1043"/>
              <p:cNvSpPr>
                <a:spLocks/>
              </p:cNvSpPr>
              <p:nvPr/>
            </p:nvSpPr>
            <p:spPr bwMode="auto">
              <a:xfrm>
                <a:off x="905" y="3228"/>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81CC28"/>
              </a:solidFill>
              <a:ln w="0">
                <a:solidFill>
                  <a:srgbClr val="000000"/>
                </a:solidFill>
                <a:prstDash val="solid"/>
                <a:round/>
                <a:headEnd/>
                <a:tailEnd/>
              </a:ln>
            </p:spPr>
            <p:txBody>
              <a:bodyPr/>
              <a:lstStyle/>
              <a:p>
                <a:endParaRPr lang="en-US">
                  <a:solidFill>
                    <a:srgbClr val="FFFFFF"/>
                  </a:solidFill>
                </a:endParaRPr>
              </a:p>
            </p:txBody>
          </p:sp>
          <p:sp>
            <p:nvSpPr>
              <p:cNvPr id="78947" name="Freeform 1044"/>
              <p:cNvSpPr>
                <a:spLocks/>
              </p:cNvSpPr>
              <p:nvPr/>
            </p:nvSpPr>
            <p:spPr bwMode="auto">
              <a:xfrm>
                <a:off x="905" y="3228"/>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48" name="Freeform 1045"/>
              <p:cNvSpPr>
                <a:spLocks/>
              </p:cNvSpPr>
              <p:nvPr/>
            </p:nvSpPr>
            <p:spPr bwMode="auto">
              <a:xfrm>
                <a:off x="912" y="3357"/>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1" y="65"/>
                      <a:pt x="32" y="65"/>
                    </a:cubicBezTo>
                    <a:cubicBezTo>
                      <a:pt x="14" y="65"/>
                      <a:pt x="0" y="51"/>
                      <a:pt x="0" y="33"/>
                    </a:cubicBezTo>
                    <a:cubicBezTo>
                      <a:pt x="0" y="14"/>
                      <a:pt x="14" y="0"/>
                      <a:pt x="32" y="0"/>
                    </a:cubicBezTo>
                    <a:cubicBezTo>
                      <a:pt x="51" y="0"/>
                      <a:pt x="65" y="14"/>
                      <a:pt x="65" y="33"/>
                    </a:cubicBezTo>
                    <a:close/>
                  </a:path>
                </a:pathLst>
              </a:custGeom>
              <a:solidFill>
                <a:srgbClr val="7ECC29"/>
              </a:solidFill>
              <a:ln w="0">
                <a:solidFill>
                  <a:srgbClr val="000000"/>
                </a:solidFill>
                <a:prstDash val="solid"/>
                <a:round/>
                <a:headEnd/>
                <a:tailEnd/>
              </a:ln>
            </p:spPr>
            <p:txBody>
              <a:bodyPr/>
              <a:lstStyle/>
              <a:p>
                <a:endParaRPr lang="en-US">
                  <a:solidFill>
                    <a:srgbClr val="FFFFFF"/>
                  </a:solidFill>
                </a:endParaRPr>
              </a:p>
            </p:txBody>
          </p:sp>
          <p:sp>
            <p:nvSpPr>
              <p:cNvPr id="78949" name="Freeform 1046"/>
              <p:cNvSpPr>
                <a:spLocks/>
              </p:cNvSpPr>
              <p:nvPr/>
            </p:nvSpPr>
            <p:spPr bwMode="auto">
              <a:xfrm>
                <a:off x="912" y="3357"/>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1" y="65"/>
                      <a:pt x="32" y="65"/>
                    </a:cubicBezTo>
                    <a:cubicBezTo>
                      <a:pt x="14" y="65"/>
                      <a:pt x="0" y="51"/>
                      <a:pt x="0" y="33"/>
                    </a:cubicBezTo>
                    <a:cubicBezTo>
                      <a:pt x="0" y="14"/>
                      <a:pt x="14" y="0"/>
                      <a:pt x="32" y="0"/>
                    </a:cubicBezTo>
                    <a:cubicBezTo>
                      <a:pt x="51" y="0"/>
                      <a:pt x="65" y="14"/>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50" name="Freeform 1047"/>
              <p:cNvSpPr>
                <a:spLocks/>
              </p:cNvSpPr>
              <p:nvPr/>
            </p:nvSpPr>
            <p:spPr bwMode="auto">
              <a:xfrm>
                <a:off x="1865" y="256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8BCF25"/>
              </a:solidFill>
              <a:ln w="0">
                <a:solidFill>
                  <a:srgbClr val="000000"/>
                </a:solidFill>
                <a:prstDash val="solid"/>
                <a:round/>
                <a:headEnd/>
                <a:tailEnd/>
              </a:ln>
            </p:spPr>
            <p:txBody>
              <a:bodyPr/>
              <a:lstStyle/>
              <a:p>
                <a:endParaRPr lang="en-US">
                  <a:solidFill>
                    <a:srgbClr val="FFFFFF"/>
                  </a:solidFill>
                </a:endParaRPr>
              </a:p>
            </p:txBody>
          </p:sp>
          <p:sp>
            <p:nvSpPr>
              <p:cNvPr id="78951" name="Freeform 1048"/>
              <p:cNvSpPr>
                <a:spLocks/>
              </p:cNvSpPr>
              <p:nvPr/>
            </p:nvSpPr>
            <p:spPr bwMode="auto">
              <a:xfrm>
                <a:off x="1865" y="2560"/>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52" name="Freeform 1049"/>
              <p:cNvSpPr>
                <a:spLocks/>
              </p:cNvSpPr>
              <p:nvPr/>
            </p:nvSpPr>
            <p:spPr bwMode="auto">
              <a:xfrm>
                <a:off x="1716" y="173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A8D81C"/>
              </a:solidFill>
              <a:ln w="0">
                <a:solidFill>
                  <a:srgbClr val="000000"/>
                </a:solidFill>
                <a:prstDash val="solid"/>
                <a:round/>
                <a:headEnd/>
                <a:tailEnd/>
              </a:ln>
            </p:spPr>
            <p:txBody>
              <a:bodyPr/>
              <a:lstStyle/>
              <a:p>
                <a:endParaRPr lang="en-US">
                  <a:solidFill>
                    <a:srgbClr val="FFFFFF"/>
                  </a:solidFill>
                </a:endParaRPr>
              </a:p>
            </p:txBody>
          </p:sp>
          <p:sp>
            <p:nvSpPr>
              <p:cNvPr id="78953" name="Freeform 1050"/>
              <p:cNvSpPr>
                <a:spLocks/>
              </p:cNvSpPr>
              <p:nvPr/>
            </p:nvSpPr>
            <p:spPr bwMode="auto">
              <a:xfrm>
                <a:off x="1716" y="173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54" name="Freeform 1051"/>
              <p:cNvSpPr>
                <a:spLocks/>
              </p:cNvSpPr>
              <p:nvPr/>
            </p:nvSpPr>
            <p:spPr bwMode="auto">
              <a:xfrm>
                <a:off x="2339" y="3208"/>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solidFill>
                <a:srgbClr val="88CF26"/>
              </a:solidFill>
              <a:ln w="0">
                <a:solidFill>
                  <a:srgbClr val="000000"/>
                </a:solidFill>
                <a:prstDash val="solid"/>
                <a:round/>
                <a:headEnd/>
                <a:tailEnd/>
              </a:ln>
            </p:spPr>
            <p:txBody>
              <a:bodyPr/>
              <a:lstStyle/>
              <a:p>
                <a:endParaRPr lang="en-US">
                  <a:solidFill>
                    <a:srgbClr val="FFFFFF"/>
                  </a:solidFill>
                </a:endParaRPr>
              </a:p>
            </p:txBody>
          </p:sp>
          <p:sp>
            <p:nvSpPr>
              <p:cNvPr id="78955" name="Freeform 1052"/>
              <p:cNvSpPr>
                <a:spLocks/>
              </p:cNvSpPr>
              <p:nvPr/>
            </p:nvSpPr>
            <p:spPr bwMode="auto">
              <a:xfrm>
                <a:off x="2339" y="3208"/>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56" name="Freeform 1053"/>
              <p:cNvSpPr>
                <a:spLocks/>
              </p:cNvSpPr>
              <p:nvPr/>
            </p:nvSpPr>
            <p:spPr bwMode="auto">
              <a:xfrm>
                <a:off x="399" y="282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FEE703"/>
              </a:solidFill>
              <a:ln w="0">
                <a:solidFill>
                  <a:srgbClr val="000000"/>
                </a:solidFill>
                <a:prstDash val="solid"/>
                <a:round/>
                <a:headEnd/>
                <a:tailEnd/>
              </a:ln>
            </p:spPr>
            <p:txBody>
              <a:bodyPr/>
              <a:lstStyle/>
              <a:p>
                <a:endParaRPr lang="en-US">
                  <a:solidFill>
                    <a:srgbClr val="FFFFFF"/>
                  </a:solidFill>
                </a:endParaRPr>
              </a:p>
            </p:txBody>
          </p:sp>
          <p:sp>
            <p:nvSpPr>
              <p:cNvPr id="78957" name="Freeform 1054"/>
              <p:cNvSpPr>
                <a:spLocks/>
              </p:cNvSpPr>
              <p:nvPr/>
            </p:nvSpPr>
            <p:spPr bwMode="auto">
              <a:xfrm>
                <a:off x="399" y="2829"/>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58" name="Freeform 1055"/>
              <p:cNvSpPr>
                <a:spLocks/>
              </p:cNvSpPr>
              <p:nvPr/>
            </p:nvSpPr>
            <p:spPr bwMode="auto">
              <a:xfrm>
                <a:off x="1457" y="2863"/>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7ECB29"/>
              </a:solidFill>
              <a:ln w="0">
                <a:solidFill>
                  <a:srgbClr val="000000"/>
                </a:solidFill>
                <a:prstDash val="solid"/>
                <a:round/>
                <a:headEnd/>
                <a:tailEnd/>
              </a:ln>
            </p:spPr>
            <p:txBody>
              <a:bodyPr/>
              <a:lstStyle/>
              <a:p>
                <a:endParaRPr lang="en-US">
                  <a:solidFill>
                    <a:srgbClr val="FFFFFF"/>
                  </a:solidFill>
                </a:endParaRPr>
              </a:p>
            </p:txBody>
          </p:sp>
          <p:sp>
            <p:nvSpPr>
              <p:cNvPr id="78959" name="Freeform 1056"/>
              <p:cNvSpPr>
                <a:spLocks/>
              </p:cNvSpPr>
              <p:nvPr/>
            </p:nvSpPr>
            <p:spPr bwMode="auto">
              <a:xfrm>
                <a:off x="1457" y="2863"/>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60" name="Freeform 1057"/>
              <p:cNvSpPr>
                <a:spLocks/>
              </p:cNvSpPr>
              <p:nvPr/>
            </p:nvSpPr>
            <p:spPr bwMode="auto">
              <a:xfrm>
                <a:off x="2316" y="3707"/>
                <a:ext cx="26" cy="24"/>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6" y="71"/>
                      <a:pt x="0" y="55"/>
                      <a:pt x="0" y="36"/>
                    </a:cubicBezTo>
                    <a:cubicBezTo>
                      <a:pt x="0" y="16"/>
                      <a:pt x="16" y="0"/>
                      <a:pt x="36" y="0"/>
                    </a:cubicBezTo>
                    <a:cubicBezTo>
                      <a:pt x="56" y="0"/>
                      <a:pt x="72" y="16"/>
                      <a:pt x="72" y="36"/>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78961" name="Freeform 1058"/>
              <p:cNvSpPr>
                <a:spLocks/>
              </p:cNvSpPr>
              <p:nvPr/>
            </p:nvSpPr>
            <p:spPr bwMode="auto">
              <a:xfrm>
                <a:off x="2316" y="3707"/>
                <a:ext cx="26" cy="24"/>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6" y="71"/>
                      <a:pt x="0" y="55"/>
                      <a:pt x="0" y="36"/>
                    </a:cubicBezTo>
                    <a:cubicBezTo>
                      <a:pt x="0" y="16"/>
                      <a:pt x="16" y="0"/>
                      <a:pt x="36" y="0"/>
                    </a:cubicBezTo>
                    <a:cubicBezTo>
                      <a:pt x="56" y="0"/>
                      <a:pt x="72" y="16"/>
                      <a:pt x="72"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62" name="Freeform 1059"/>
              <p:cNvSpPr>
                <a:spLocks/>
              </p:cNvSpPr>
              <p:nvPr/>
            </p:nvSpPr>
            <p:spPr bwMode="auto">
              <a:xfrm>
                <a:off x="2191" y="3208"/>
                <a:ext cx="28" cy="27"/>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79">
                    <a:moveTo>
                      <a:pt x="79" y="40"/>
                    </a:moveTo>
                    <a:lnTo>
                      <a:pt x="79" y="40"/>
                    </a:lnTo>
                    <a:cubicBezTo>
                      <a:pt x="79" y="61"/>
                      <a:pt x="61" y="79"/>
                      <a:pt x="40" y="79"/>
                    </a:cubicBezTo>
                    <a:cubicBezTo>
                      <a:pt x="18" y="79"/>
                      <a:pt x="0" y="61"/>
                      <a:pt x="0" y="40"/>
                    </a:cubicBezTo>
                    <a:cubicBezTo>
                      <a:pt x="0" y="18"/>
                      <a:pt x="18" y="0"/>
                      <a:pt x="40" y="0"/>
                    </a:cubicBezTo>
                    <a:cubicBezTo>
                      <a:pt x="61" y="0"/>
                      <a:pt x="79" y="18"/>
                      <a:pt x="79" y="40"/>
                    </a:cubicBezTo>
                    <a:close/>
                  </a:path>
                </a:pathLst>
              </a:custGeom>
              <a:solidFill>
                <a:srgbClr val="81CC28"/>
              </a:solidFill>
              <a:ln w="0">
                <a:solidFill>
                  <a:srgbClr val="000000"/>
                </a:solidFill>
                <a:prstDash val="solid"/>
                <a:round/>
                <a:headEnd/>
                <a:tailEnd/>
              </a:ln>
            </p:spPr>
            <p:txBody>
              <a:bodyPr/>
              <a:lstStyle/>
              <a:p>
                <a:endParaRPr lang="en-US">
                  <a:solidFill>
                    <a:srgbClr val="FFFFFF"/>
                  </a:solidFill>
                </a:endParaRPr>
              </a:p>
            </p:txBody>
          </p:sp>
          <p:sp>
            <p:nvSpPr>
              <p:cNvPr id="78963" name="Freeform 1060"/>
              <p:cNvSpPr>
                <a:spLocks/>
              </p:cNvSpPr>
              <p:nvPr/>
            </p:nvSpPr>
            <p:spPr bwMode="auto">
              <a:xfrm>
                <a:off x="2191" y="3208"/>
                <a:ext cx="28" cy="27"/>
              </a:xfrm>
              <a:custGeom>
                <a:avLst/>
                <a:gdLst>
                  <a:gd name="T0" fmla="*/ 0 w 79"/>
                  <a:gd name="T1" fmla="*/ 0 h 79"/>
                  <a:gd name="T2" fmla="*/ 0 w 79"/>
                  <a:gd name="T3" fmla="*/ 0 h 79"/>
                  <a:gd name="T4" fmla="*/ 0 w 79"/>
                  <a:gd name="T5" fmla="*/ 0 h 79"/>
                  <a:gd name="T6" fmla="*/ 0 w 79"/>
                  <a:gd name="T7" fmla="*/ 0 h 79"/>
                  <a:gd name="T8" fmla="*/ 0 w 79"/>
                  <a:gd name="T9" fmla="*/ 0 h 79"/>
                  <a:gd name="T10" fmla="*/ 0 w 79"/>
                  <a:gd name="T11" fmla="*/ 0 h 79"/>
                  <a:gd name="T12" fmla="*/ 0 w 79"/>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79">
                    <a:moveTo>
                      <a:pt x="79" y="40"/>
                    </a:moveTo>
                    <a:lnTo>
                      <a:pt x="79" y="40"/>
                    </a:lnTo>
                    <a:cubicBezTo>
                      <a:pt x="79" y="61"/>
                      <a:pt x="61" y="79"/>
                      <a:pt x="40" y="79"/>
                    </a:cubicBezTo>
                    <a:cubicBezTo>
                      <a:pt x="18" y="79"/>
                      <a:pt x="0" y="61"/>
                      <a:pt x="0" y="40"/>
                    </a:cubicBezTo>
                    <a:cubicBezTo>
                      <a:pt x="0" y="18"/>
                      <a:pt x="18" y="0"/>
                      <a:pt x="40" y="0"/>
                    </a:cubicBezTo>
                    <a:cubicBezTo>
                      <a:pt x="61" y="0"/>
                      <a:pt x="79" y="18"/>
                      <a:pt x="79" y="4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64" name="Freeform 1061"/>
              <p:cNvSpPr>
                <a:spLocks/>
              </p:cNvSpPr>
              <p:nvPr/>
            </p:nvSpPr>
            <p:spPr bwMode="auto">
              <a:xfrm>
                <a:off x="2626" y="2792"/>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6DC72E"/>
              </a:solidFill>
              <a:ln w="0">
                <a:solidFill>
                  <a:srgbClr val="000000"/>
                </a:solidFill>
                <a:prstDash val="solid"/>
                <a:round/>
                <a:headEnd/>
                <a:tailEnd/>
              </a:ln>
            </p:spPr>
            <p:txBody>
              <a:bodyPr/>
              <a:lstStyle/>
              <a:p>
                <a:endParaRPr lang="en-US">
                  <a:solidFill>
                    <a:srgbClr val="FFFFFF"/>
                  </a:solidFill>
                </a:endParaRPr>
              </a:p>
            </p:txBody>
          </p:sp>
          <p:sp>
            <p:nvSpPr>
              <p:cNvPr id="78965" name="Freeform 1062"/>
              <p:cNvSpPr>
                <a:spLocks/>
              </p:cNvSpPr>
              <p:nvPr/>
            </p:nvSpPr>
            <p:spPr bwMode="auto">
              <a:xfrm>
                <a:off x="2626" y="2792"/>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66" name="Freeform 1063"/>
              <p:cNvSpPr>
                <a:spLocks/>
              </p:cNvSpPr>
              <p:nvPr/>
            </p:nvSpPr>
            <p:spPr bwMode="auto">
              <a:xfrm>
                <a:off x="1560" y="2426"/>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6AC62F"/>
              </a:solidFill>
              <a:ln w="0">
                <a:solidFill>
                  <a:srgbClr val="000000"/>
                </a:solidFill>
                <a:prstDash val="solid"/>
                <a:round/>
                <a:headEnd/>
                <a:tailEnd/>
              </a:ln>
            </p:spPr>
            <p:txBody>
              <a:bodyPr/>
              <a:lstStyle/>
              <a:p>
                <a:endParaRPr lang="en-US">
                  <a:solidFill>
                    <a:srgbClr val="FFFFFF"/>
                  </a:solidFill>
                </a:endParaRPr>
              </a:p>
            </p:txBody>
          </p:sp>
          <p:sp>
            <p:nvSpPr>
              <p:cNvPr id="78967" name="Freeform 1064"/>
              <p:cNvSpPr>
                <a:spLocks/>
              </p:cNvSpPr>
              <p:nvPr/>
            </p:nvSpPr>
            <p:spPr bwMode="auto">
              <a:xfrm>
                <a:off x="1560" y="2426"/>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68" name="Freeform 1065"/>
              <p:cNvSpPr>
                <a:spLocks/>
              </p:cNvSpPr>
              <p:nvPr/>
            </p:nvSpPr>
            <p:spPr bwMode="auto">
              <a:xfrm>
                <a:off x="610" y="3548"/>
                <a:ext cx="24" cy="22"/>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3"/>
                    </a:moveTo>
                    <a:lnTo>
                      <a:pt x="68" y="33"/>
                    </a:lnTo>
                    <a:cubicBezTo>
                      <a:pt x="68" y="52"/>
                      <a:pt x="52" y="67"/>
                      <a:pt x="34" y="67"/>
                    </a:cubicBezTo>
                    <a:cubicBezTo>
                      <a:pt x="15" y="67"/>
                      <a:pt x="0" y="52"/>
                      <a:pt x="0" y="33"/>
                    </a:cubicBezTo>
                    <a:cubicBezTo>
                      <a:pt x="0" y="15"/>
                      <a:pt x="15" y="0"/>
                      <a:pt x="34" y="0"/>
                    </a:cubicBezTo>
                    <a:cubicBezTo>
                      <a:pt x="52" y="0"/>
                      <a:pt x="68" y="15"/>
                      <a:pt x="68" y="33"/>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8969" name="Freeform 1066"/>
              <p:cNvSpPr>
                <a:spLocks/>
              </p:cNvSpPr>
              <p:nvPr/>
            </p:nvSpPr>
            <p:spPr bwMode="auto">
              <a:xfrm>
                <a:off x="610" y="3548"/>
                <a:ext cx="24" cy="22"/>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3"/>
                    </a:moveTo>
                    <a:lnTo>
                      <a:pt x="68" y="33"/>
                    </a:lnTo>
                    <a:cubicBezTo>
                      <a:pt x="68" y="52"/>
                      <a:pt x="52" y="67"/>
                      <a:pt x="34" y="67"/>
                    </a:cubicBezTo>
                    <a:cubicBezTo>
                      <a:pt x="15" y="67"/>
                      <a:pt x="0" y="52"/>
                      <a:pt x="0" y="33"/>
                    </a:cubicBezTo>
                    <a:cubicBezTo>
                      <a:pt x="0" y="15"/>
                      <a:pt x="15" y="0"/>
                      <a:pt x="34" y="0"/>
                    </a:cubicBezTo>
                    <a:cubicBezTo>
                      <a:pt x="52" y="0"/>
                      <a:pt x="68" y="15"/>
                      <a:pt x="68"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70" name="Freeform 1067"/>
              <p:cNvSpPr>
                <a:spLocks/>
              </p:cNvSpPr>
              <p:nvPr/>
            </p:nvSpPr>
            <p:spPr bwMode="auto">
              <a:xfrm>
                <a:off x="2293" y="328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78971" name="Freeform 1068"/>
              <p:cNvSpPr>
                <a:spLocks/>
              </p:cNvSpPr>
              <p:nvPr/>
            </p:nvSpPr>
            <p:spPr bwMode="auto">
              <a:xfrm>
                <a:off x="2293" y="328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72" name="Freeform 1069"/>
              <p:cNvSpPr>
                <a:spLocks/>
              </p:cNvSpPr>
              <p:nvPr/>
            </p:nvSpPr>
            <p:spPr bwMode="auto">
              <a:xfrm>
                <a:off x="2595" y="28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86CE27"/>
              </a:solidFill>
              <a:ln w="0">
                <a:solidFill>
                  <a:srgbClr val="000000"/>
                </a:solidFill>
                <a:prstDash val="solid"/>
                <a:round/>
                <a:headEnd/>
                <a:tailEnd/>
              </a:ln>
            </p:spPr>
            <p:txBody>
              <a:bodyPr/>
              <a:lstStyle/>
              <a:p>
                <a:endParaRPr lang="en-US">
                  <a:solidFill>
                    <a:srgbClr val="FFFFFF"/>
                  </a:solidFill>
                </a:endParaRPr>
              </a:p>
            </p:txBody>
          </p:sp>
          <p:sp>
            <p:nvSpPr>
              <p:cNvPr id="78973" name="Freeform 1070"/>
              <p:cNvSpPr>
                <a:spLocks/>
              </p:cNvSpPr>
              <p:nvPr/>
            </p:nvSpPr>
            <p:spPr bwMode="auto">
              <a:xfrm>
                <a:off x="2595" y="280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74" name="Freeform 1071"/>
              <p:cNvSpPr>
                <a:spLocks/>
              </p:cNvSpPr>
              <p:nvPr/>
            </p:nvSpPr>
            <p:spPr bwMode="auto">
              <a:xfrm>
                <a:off x="2265" y="3341"/>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7ACA2A"/>
              </a:solidFill>
              <a:ln w="0">
                <a:solidFill>
                  <a:srgbClr val="000000"/>
                </a:solidFill>
                <a:prstDash val="solid"/>
                <a:round/>
                <a:headEnd/>
                <a:tailEnd/>
              </a:ln>
            </p:spPr>
            <p:txBody>
              <a:bodyPr/>
              <a:lstStyle/>
              <a:p>
                <a:endParaRPr lang="en-US">
                  <a:solidFill>
                    <a:srgbClr val="FFFFFF"/>
                  </a:solidFill>
                </a:endParaRPr>
              </a:p>
            </p:txBody>
          </p:sp>
          <p:sp>
            <p:nvSpPr>
              <p:cNvPr id="78975" name="Freeform 1072"/>
              <p:cNvSpPr>
                <a:spLocks/>
              </p:cNvSpPr>
              <p:nvPr/>
            </p:nvSpPr>
            <p:spPr bwMode="auto">
              <a:xfrm>
                <a:off x="2265" y="3341"/>
                <a:ext cx="22" cy="20"/>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76" name="Freeform 1073"/>
              <p:cNvSpPr>
                <a:spLocks/>
              </p:cNvSpPr>
              <p:nvPr/>
            </p:nvSpPr>
            <p:spPr bwMode="auto">
              <a:xfrm>
                <a:off x="2145" y="2434"/>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049C56"/>
              </a:solidFill>
              <a:ln w="0">
                <a:solidFill>
                  <a:srgbClr val="000000"/>
                </a:solidFill>
                <a:prstDash val="solid"/>
                <a:round/>
                <a:headEnd/>
                <a:tailEnd/>
              </a:ln>
            </p:spPr>
            <p:txBody>
              <a:bodyPr/>
              <a:lstStyle/>
              <a:p>
                <a:endParaRPr lang="en-US">
                  <a:solidFill>
                    <a:srgbClr val="FFFFFF"/>
                  </a:solidFill>
                </a:endParaRPr>
              </a:p>
            </p:txBody>
          </p:sp>
          <p:sp>
            <p:nvSpPr>
              <p:cNvPr id="78977" name="Freeform 1074"/>
              <p:cNvSpPr>
                <a:spLocks/>
              </p:cNvSpPr>
              <p:nvPr/>
            </p:nvSpPr>
            <p:spPr bwMode="auto">
              <a:xfrm>
                <a:off x="2145" y="2434"/>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78" name="Freeform 1075"/>
              <p:cNvSpPr>
                <a:spLocks/>
              </p:cNvSpPr>
              <p:nvPr/>
            </p:nvSpPr>
            <p:spPr bwMode="auto">
              <a:xfrm>
                <a:off x="1730" y="159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8DD024"/>
              </a:solidFill>
              <a:ln w="0">
                <a:solidFill>
                  <a:srgbClr val="000000"/>
                </a:solidFill>
                <a:prstDash val="solid"/>
                <a:round/>
                <a:headEnd/>
                <a:tailEnd/>
              </a:ln>
            </p:spPr>
            <p:txBody>
              <a:bodyPr/>
              <a:lstStyle/>
              <a:p>
                <a:endParaRPr lang="en-US">
                  <a:solidFill>
                    <a:srgbClr val="FFFFFF"/>
                  </a:solidFill>
                </a:endParaRPr>
              </a:p>
            </p:txBody>
          </p:sp>
          <p:sp>
            <p:nvSpPr>
              <p:cNvPr id="78979" name="Freeform 1076"/>
              <p:cNvSpPr>
                <a:spLocks/>
              </p:cNvSpPr>
              <p:nvPr/>
            </p:nvSpPr>
            <p:spPr bwMode="auto">
              <a:xfrm>
                <a:off x="1730" y="1598"/>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80" name="Freeform 1077"/>
              <p:cNvSpPr>
                <a:spLocks/>
              </p:cNvSpPr>
              <p:nvPr/>
            </p:nvSpPr>
            <p:spPr bwMode="auto">
              <a:xfrm>
                <a:off x="1493" y="1789"/>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78981" name="Freeform 1078"/>
              <p:cNvSpPr>
                <a:spLocks/>
              </p:cNvSpPr>
              <p:nvPr/>
            </p:nvSpPr>
            <p:spPr bwMode="auto">
              <a:xfrm>
                <a:off x="1493" y="1789"/>
                <a:ext cx="22"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82" name="Freeform 1079"/>
              <p:cNvSpPr>
                <a:spLocks/>
              </p:cNvSpPr>
              <p:nvPr/>
            </p:nvSpPr>
            <p:spPr bwMode="auto">
              <a:xfrm>
                <a:off x="2095" y="3191"/>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solidFill>
                <a:srgbClr val="88CF26"/>
              </a:solidFill>
              <a:ln w="0">
                <a:solidFill>
                  <a:srgbClr val="000000"/>
                </a:solidFill>
                <a:prstDash val="solid"/>
                <a:round/>
                <a:headEnd/>
                <a:tailEnd/>
              </a:ln>
            </p:spPr>
            <p:txBody>
              <a:bodyPr/>
              <a:lstStyle/>
              <a:p>
                <a:endParaRPr lang="en-US">
                  <a:solidFill>
                    <a:srgbClr val="FFFFFF"/>
                  </a:solidFill>
                </a:endParaRPr>
              </a:p>
            </p:txBody>
          </p:sp>
          <p:sp>
            <p:nvSpPr>
              <p:cNvPr id="78983" name="Freeform 1080"/>
              <p:cNvSpPr>
                <a:spLocks/>
              </p:cNvSpPr>
              <p:nvPr/>
            </p:nvSpPr>
            <p:spPr bwMode="auto">
              <a:xfrm>
                <a:off x="2095" y="3191"/>
                <a:ext cx="22"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4" y="61"/>
                      <a:pt x="0" y="47"/>
                      <a:pt x="0" y="31"/>
                    </a:cubicBezTo>
                    <a:cubicBezTo>
                      <a:pt x="0" y="14"/>
                      <a:pt x="14"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84" name="Freeform 1081"/>
              <p:cNvSpPr>
                <a:spLocks/>
              </p:cNvSpPr>
              <p:nvPr/>
            </p:nvSpPr>
            <p:spPr bwMode="auto">
              <a:xfrm>
                <a:off x="2353" y="3677"/>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solidFill>
                <a:srgbClr val="7CCB2A"/>
              </a:solidFill>
              <a:ln w="0">
                <a:solidFill>
                  <a:srgbClr val="000000"/>
                </a:solidFill>
                <a:prstDash val="solid"/>
                <a:round/>
                <a:headEnd/>
                <a:tailEnd/>
              </a:ln>
            </p:spPr>
            <p:txBody>
              <a:bodyPr/>
              <a:lstStyle/>
              <a:p>
                <a:endParaRPr lang="en-US">
                  <a:solidFill>
                    <a:srgbClr val="FFFFFF"/>
                  </a:solidFill>
                </a:endParaRPr>
              </a:p>
            </p:txBody>
          </p:sp>
          <p:sp>
            <p:nvSpPr>
              <p:cNvPr id="78985" name="Freeform 1082"/>
              <p:cNvSpPr>
                <a:spLocks/>
              </p:cNvSpPr>
              <p:nvPr/>
            </p:nvSpPr>
            <p:spPr bwMode="auto">
              <a:xfrm>
                <a:off x="2353" y="3677"/>
                <a:ext cx="24"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86" name="Freeform 1083"/>
              <p:cNvSpPr>
                <a:spLocks/>
              </p:cNvSpPr>
              <p:nvPr/>
            </p:nvSpPr>
            <p:spPr bwMode="auto">
              <a:xfrm>
                <a:off x="1950" y="255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65C431"/>
              </a:solidFill>
              <a:ln w="0">
                <a:solidFill>
                  <a:srgbClr val="000000"/>
                </a:solidFill>
                <a:prstDash val="solid"/>
                <a:round/>
                <a:headEnd/>
                <a:tailEnd/>
              </a:ln>
            </p:spPr>
            <p:txBody>
              <a:bodyPr/>
              <a:lstStyle/>
              <a:p>
                <a:endParaRPr lang="en-US">
                  <a:solidFill>
                    <a:srgbClr val="FFFFFF"/>
                  </a:solidFill>
                </a:endParaRPr>
              </a:p>
            </p:txBody>
          </p:sp>
          <p:sp>
            <p:nvSpPr>
              <p:cNvPr id="78987" name="Freeform 1084"/>
              <p:cNvSpPr>
                <a:spLocks/>
              </p:cNvSpPr>
              <p:nvPr/>
            </p:nvSpPr>
            <p:spPr bwMode="auto">
              <a:xfrm>
                <a:off x="1950" y="2550"/>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88" name="Freeform 1085"/>
              <p:cNvSpPr>
                <a:spLocks/>
              </p:cNvSpPr>
              <p:nvPr/>
            </p:nvSpPr>
            <p:spPr bwMode="auto">
              <a:xfrm>
                <a:off x="1614" y="2703"/>
                <a:ext cx="99" cy="96"/>
              </a:xfrm>
              <a:custGeom>
                <a:avLst/>
                <a:gdLst>
                  <a:gd name="T0" fmla="*/ 0 w 280"/>
                  <a:gd name="T1" fmla="*/ 0 h 280"/>
                  <a:gd name="T2" fmla="*/ 0 w 280"/>
                  <a:gd name="T3" fmla="*/ 0 h 280"/>
                  <a:gd name="T4" fmla="*/ 0 w 280"/>
                  <a:gd name="T5" fmla="*/ 0 h 280"/>
                  <a:gd name="T6" fmla="*/ 0 w 280"/>
                  <a:gd name="T7" fmla="*/ 0 h 280"/>
                  <a:gd name="T8" fmla="*/ 0 w 280"/>
                  <a:gd name="T9" fmla="*/ 0 h 280"/>
                  <a:gd name="T10" fmla="*/ 0 w 280"/>
                  <a:gd name="T11" fmla="*/ 0 h 280"/>
                  <a:gd name="T12" fmla="*/ 0 w 280"/>
                  <a:gd name="T13" fmla="*/ 0 h 2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0" h="280">
                    <a:moveTo>
                      <a:pt x="280" y="140"/>
                    </a:moveTo>
                    <a:lnTo>
                      <a:pt x="280" y="140"/>
                    </a:lnTo>
                    <a:cubicBezTo>
                      <a:pt x="280" y="217"/>
                      <a:pt x="218" y="280"/>
                      <a:pt x="140" y="280"/>
                    </a:cubicBezTo>
                    <a:cubicBezTo>
                      <a:pt x="63" y="280"/>
                      <a:pt x="0" y="217"/>
                      <a:pt x="0" y="140"/>
                    </a:cubicBezTo>
                    <a:cubicBezTo>
                      <a:pt x="0" y="62"/>
                      <a:pt x="63" y="0"/>
                      <a:pt x="140" y="0"/>
                    </a:cubicBezTo>
                    <a:cubicBezTo>
                      <a:pt x="218" y="0"/>
                      <a:pt x="280" y="62"/>
                      <a:pt x="280" y="140"/>
                    </a:cubicBezTo>
                    <a:close/>
                  </a:path>
                </a:pathLst>
              </a:custGeom>
              <a:solidFill>
                <a:srgbClr val="7DCB29"/>
              </a:solidFill>
              <a:ln w="0">
                <a:solidFill>
                  <a:srgbClr val="000000"/>
                </a:solidFill>
                <a:prstDash val="solid"/>
                <a:round/>
                <a:headEnd/>
                <a:tailEnd/>
              </a:ln>
            </p:spPr>
            <p:txBody>
              <a:bodyPr/>
              <a:lstStyle/>
              <a:p>
                <a:endParaRPr lang="en-US">
                  <a:solidFill>
                    <a:srgbClr val="FFFFFF"/>
                  </a:solidFill>
                </a:endParaRPr>
              </a:p>
            </p:txBody>
          </p:sp>
          <p:sp>
            <p:nvSpPr>
              <p:cNvPr id="78989" name="Freeform 1086"/>
              <p:cNvSpPr>
                <a:spLocks/>
              </p:cNvSpPr>
              <p:nvPr/>
            </p:nvSpPr>
            <p:spPr bwMode="auto">
              <a:xfrm>
                <a:off x="1614" y="2703"/>
                <a:ext cx="99" cy="96"/>
              </a:xfrm>
              <a:custGeom>
                <a:avLst/>
                <a:gdLst>
                  <a:gd name="T0" fmla="*/ 0 w 280"/>
                  <a:gd name="T1" fmla="*/ 0 h 280"/>
                  <a:gd name="T2" fmla="*/ 0 w 280"/>
                  <a:gd name="T3" fmla="*/ 0 h 280"/>
                  <a:gd name="T4" fmla="*/ 0 w 280"/>
                  <a:gd name="T5" fmla="*/ 0 h 280"/>
                  <a:gd name="T6" fmla="*/ 0 w 280"/>
                  <a:gd name="T7" fmla="*/ 0 h 280"/>
                  <a:gd name="T8" fmla="*/ 0 w 280"/>
                  <a:gd name="T9" fmla="*/ 0 h 280"/>
                  <a:gd name="T10" fmla="*/ 0 w 280"/>
                  <a:gd name="T11" fmla="*/ 0 h 280"/>
                  <a:gd name="T12" fmla="*/ 0 w 280"/>
                  <a:gd name="T13" fmla="*/ 0 h 2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0" h="280">
                    <a:moveTo>
                      <a:pt x="280" y="140"/>
                    </a:moveTo>
                    <a:lnTo>
                      <a:pt x="280" y="140"/>
                    </a:lnTo>
                    <a:cubicBezTo>
                      <a:pt x="280" y="217"/>
                      <a:pt x="218" y="280"/>
                      <a:pt x="140" y="280"/>
                    </a:cubicBezTo>
                    <a:cubicBezTo>
                      <a:pt x="63" y="280"/>
                      <a:pt x="0" y="217"/>
                      <a:pt x="0" y="140"/>
                    </a:cubicBezTo>
                    <a:cubicBezTo>
                      <a:pt x="0" y="62"/>
                      <a:pt x="63" y="0"/>
                      <a:pt x="140" y="0"/>
                    </a:cubicBezTo>
                    <a:cubicBezTo>
                      <a:pt x="218" y="0"/>
                      <a:pt x="280" y="62"/>
                      <a:pt x="280" y="14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90" name="Freeform 1087"/>
              <p:cNvSpPr>
                <a:spLocks/>
              </p:cNvSpPr>
              <p:nvPr/>
            </p:nvSpPr>
            <p:spPr bwMode="auto">
              <a:xfrm>
                <a:off x="1950" y="2416"/>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96D321"/>
              </a:solidFill>
              <a:ln w="0">
                <a:solidFill>
                  <a:srgbClr val="000000"/>
                </a:solidFill>
                <a:prstDash val="solid"/>
                <a:round/>
                <a:headEnd/>
                <a:tailEnd/>
              </a:ln>
            </p:spPr>
            <p:txBody>
              <a:bodyPr/>
              <a:lstStyle/>
              <a:p>
                <a:endParaRPr lang="en-US">
                  <a:solidFill>
                    <a:srgbClr val="FFFFFF"/>
                  </a:solidFill>
                </a:endParaRPr>
              </a:p>
            </p:txBody>
          </p:sp>
          <p:sp>
            <p:nvSpPr>
              <p:cNvPr id="78991" name="Freeform 1088"/>
              <p:cNvSpPr>
                <a:spLocks/>
              </p:cNvSpPr>
              <p:nvPr/>
            </p:nvSpPr>
            <p:spPr bwMode="auto">
              <a:xfrm>
                <a:off x="1950" y="2416"/>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92" name="Freeform 1089"/>
              <p:cNvSpPr>
                <a:spLocks/>
              </p:cNvSpPr>
              <p:nvPr/>
            </p:nvSpPr>
            <p:spPr bwMode="auto">
              <a:xfrm>
                <a:off x="1776" y="165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5CC134"/>
              </a:solidFill>
              <a:ln w="0">
                <a:solidFill>
                  <a:srgbClr val="000000"/>
                </a:solidFill>
                <a:prstDash val="solid"/>
                <a:round/>
                <a:headEnd/>
                <a:tailEnd/>
              </a:ln>
            </p:spPr>
            <p:txBody>
              <a:bodyPr/>
              <a:lstStyle/>
              <a:p>
                <a:endParaRPr lang="en-US">
                  <a:solidFill>
                    <a:srgbClr val="FFFFFF"/>
                  </a:solidFill>
                </a:endParaRPr>
              </a:p>
            </p:txBody>
          </p:sp>
          <p:sp>
            <p:nvSpPr>
              <p:cNvPr id="78993" name="Freeform 1090"/>
              <p:cNvSpPr>
                <a:spLocks/>
              </p:cNvSpPr>
              <p:nvPr/>
            </p:nvSpPr>
            <p:spPr bwMode="auto">
              <a:xfrm>
                <a:off x="1776" y="165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94" name="Freeform 1091"/>
              <p:cNvSpPr>
                <a:spLocks/>
              </p:cNvSpPr>
              <p:nvPr/>
            </p:nvSpPr>
            <p:spPr bwMode="auto">
              <a:xfrm>
                <a:off x="967" y="1893"/>
                <a:ext cx="25"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5" y="71"/>
                      <a:pt x="36" y="71"/>
                    </a:cubicBezTo>
                    <a:cubicBezTo>
                      <a:pt x="16" y="71"/>
                      <a:pt x="0" y="55"/>
                      <a:pt x="0" y="36"/>
                    </a:cubicBezTo>
                    <a:cubicBezTo>
                      <a:pt x="0" y="16"/>
                      <a:pt x="16" y="0"/>
                      <a:pt x="36" y="0"/>
                    </a:cubicBezTo>
                    <a:cubicBezTo>
                      <a:pt x="55" y="0"/>
                      <a:pt x="71" y="16"/>
                      <a:pt x="71" y="36"/>
                    </a:cubicBezTo>
                    <a:close/>
                  </a:path>
                </a:pathLst>
              </a:custGeom>
              <a:solidFill>
                <a:srgbClr val="76C92C"/>
              </a:solidFill>
              <a:ln w="0">
                <a:solidFill>
                  <a:srgbClr val="000000"/>
                </a:solidFill>
                <a:prstDash val="solid"/>
                <a:round/>
                <a:headEnd/>
                <a:tailEnd/>
              </a:ln>
            </p:spPr>
            <p:txBody>
              <a:bodyPr/>
              <a:lstStyle/>
              <a:p>
                <a:endParaRPr lang="en-US">
                  <a:solidFill>
                    <a:srgbClr val="FFFFFF"/>
                  </a:solidFill>
                </a:endParaRPr>
              </a:p>
            </p:txBody>
          </p:sp>
          <p:sp>
            <p:nvSpPr>
              <p:cNvPr id="78995" name="Freeform 1092"/>
              <p:cNvSpPr>
                <a:spLocks/>
              </p:cNvSpPr>
              <p:nvPr/>
            </p:nvSpPr>
            <p:spPr bwMode="auto">
              <a:xfrm>
                <a:off x="967" y="1893"/>
                <a:ext cx="25" cy="24"/>
              </a:xfrm>
              <a:custGeom>
                <a:avLst/>
                <a:gdLst>
                  <a:gd name="T0" fmla="*/ 0 w 71"/>
                  <a:gd name="T1" fmla="*/ 0 h 71"/>
                  <a:gd name="T2" fmla="*/ 0 w 71"/>
                  <a:gd name="T3" fmla="*/ 0 h 71"/>
                  <a:gd name="T4" fmla="*/ 0 w 71"/>
                  <a:gd name="T5" fmla="*/ 0 h 71"/>
                  <a:gd name="T6" fmla="*/ 0 w 71"/>
                  <a:gd name="T7" fmla="*/ 0 h 71"/>
                  <a:gd name="T8" fmla="*/ 0 w 71"/>
                  <a:gd name="T9" fmla="*/ 0 h 71"/>
                  <a:gd name="T10" fmla="*/ 0 w 71"/>
                  <a:gd name="T11" fmla="*/ 0 h 71"/>
                  <a:gd name="T12" fmla="*/ 0 w 71"/>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1">
                    <a:moveTo>
                      <a:pt x="71" y="36"/>
                    </a:moveTo>
                    <a:lnTo>
                      <a:pt x="71" y="36"/>
                    </a:lnTo>
                    <a:cubicBezTo>
                      <a:pt x="71" y="55"/>
                      <a:pt x="55" y="71"/>
                      <a:pt x="36" y="71"/>
                    </a:cubicBezTo>
                    <a:cubicBezTo>
                      <a:pt x="16" y="71"/>
                      <a:pt x="0" y="55"/>
                      <a:pt x="0" y="36"/>
                    </a:cubicBezTo>
                    <a:cubicBezTo>
                      <a:pt x="0" y="16"/>
                      <a:pt x="16" y="0"/>
                      <a:pt x="36" y="0"/>
                    </a:cubicBezTo>
                    <a:cubicBezTo>
                      <a:pt x="55" y="0"/>
                      <a:pt x="71" y="16"/>
                      <a:pt x="71"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96" name="Freeform 1093"/>
              <p:cNvSpPr>
                <a:spLocks/>
              </p:cNvSpPr>
              <p:nvPr/>
            </p:nvSpPr>
            <p:spPr bwMode="auto">
              <a:xfrm>
                <a:off x="328" y="26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8997" name="Freeform 1094"/>
              <p:cNvSpPr>
                <a:spLocks/>
              </p:cNvSpPr>
              <p:nvPr/>
            </p:nvSpPr>
            <p:spPr bwMode="auto">
              <a:xfrm>
                <a:off x="328" y="2662"/>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98" name="Freeform 1095"/>
              <p:cNvSpPr>
                <a:spLocks/>
              </p:cNvSpPr>
              <p:nvPr/>
            </p:nvSpPr>
            <p:spPr bwMode="auto">
              <a:xfrm>
                <a:off x="1426" y="330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F9A917"/>
              </a:solidFill>
              <a:ln w="0">
                <a:solidFill>
                  <a:srgbClr val="000000"/>
                </a:solidFill>
                <a:prstDash val="solid"/>
                <a:round/>
                <a:headEnd/>
                <a:tailEnd/>
              </a:ln>
            </p:spPr>
            <p:txBody>
              <a:bodyPr/>
              <a:lstStyle/>
              <a:p>
                <a:endParaRPr lang="en-US">
                  <a:solidFill>
                    <a:srgbClr val="FFFFFF"/>
                  </a:solidFill>
                </a:endParaRPr>
              </a:p>
            </p:txBody>
          </p:sp>
          <p:sp>
            <p:nvSpPr>
              <p:cNvPr id="78999" name="Freeform 1096"/>
              <p:cNvSpPr>
                <a:spLocks/>
              </p:cNvSpPr>
              <p:nvPr/>
            </p:nvSpPr>
            <p:spPr bwMode="auto">
              <a:xfrm>
                <a:off x="1426" y="330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00" name="Freeform 1097"/>
              <p:cNvSpPr>
                <a:spLocks/>
              </p:cNvSpPr>
              <p:nvPr/>
            </p:nvSpPr>
            <p:spPr bwMode="auto">
              <a:xfrm>
                <a:off x="842" y="34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0" y="61"/>
                    </a:cubicBezTo>
                    <a:cubicBezTo>
                      <a:pt x="13" y="61"/>
                      <a:pt x="0" y="47"/>
                      <a:pt x="0" y="30"/>
                    </a:cubicBezTo>
                    <a:cubicBezTo>
                      <a:pt x="0" y="14"/>
                      <a:pt x="13" y="0"/>
                      <a:pt x="30" y="0"/>
                    </a:cubicBezTo>
                    <a:cubicBezTo>
                      <a:pt x="47" y="0"/>
                      <a:pt x="61" y="14"/>
                      <a:pt x="61" y="30"/>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9001" name="Freeform 1098"/>
              <p:cNvSpPr>
                <a:spLocks/>
              </p:cNvSpPr>
              <p:nvPr/>
            </p:nvSpPr>
            <p:spPr bwMode="auto">
              <a:xfrm>
                <a:off x="842" y="343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7" y="61"/>
                      <a:pt x="30" y="61"/>
                    </a:cubicBezTo>
                    <a:cubicBezTo>
                      <a:pt x="13" y="61"/>
                      <a:pt x="0" y="47"/>
                      <a:pt x="0" y="30"/>
                    </a:cubicBezTo>
                    <a:cubicBezTo>
                      <a:pt x="0" y="14"/>
                      <a:pt x="13" y="0"/>
                      <a:pt x="30" y="0"/>
                    </a:cubicBezTo>
                    <a:cubicBezTo>
                      <a:pt x="47"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02" name="Freeform 1099"/>
              <p:cNvSpPr>
                <a:spLocks/>
              </p:cNvSpPr>
              <p:nvPr/>
            </p:nvSpPr>
            <p:spPr bwMode="auto">
              <a:xfrm>
                <a:off x="977" y="1739"/>
                <a:ext cx="27" cy="26"/>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8" y="75"/>
                    </a:cubicBezTo>
                    <a:cubicBezTo>
                      <a:pt x="17" y="75"/>
                      <a:pt x="0" y="58"/>
                      <a:pt x="0" y="38"/>
                    </a:cubicBezTo>
                    <a:cubicBezTo>
                      <a:pt x="0" y="17"/>
                      <a:pt x="17" y="0"/>
                      <a:pt x="38" y="0"/>
                    </a:cubicBezTo>
                    <a:cubicBezTo>
                      <a:pt x="58" y="0"/>
                      <a:pt x="75" y="17"/>
                      <a:pt x="75" y="38"/>
                    </a:cubicBezTo>
                    <a:close/>
                  </a:path>
                </a:pathLst>
              </a:custGeom>
              <a:solidFill>
                <a:srgbClr val="8ACF25"/>
              </a:solidFill>
              <a:ln w="0">
                <a:solidFill>
                  <a:srgbClr val="000000"/>
                </a:solidFill>
                <a:prstDash val="solid"/>
                <a:round/>
                <a:headEnd/>
                <a:tailEnd/>
              </a:ln>
            </p:spPr>
            <p:txBody>
              <a:bodyPr/>
              <a:lstStyle/>
              <a:p>
                <a:endParaRPr lang="en-US">
                  <a:solidFill>
                    <a:srgbClr val="FFFFFF"/>
                  </a:solidFill>
                </a:endParaRPr>
              </a:p>
            </p:txBody>
          </p:sp>
          <p:sp>
            <p:nvSpPr>
              <p:cNvPr id="79003" name="Freeform 1100"/>
              <p:cNvSpPr>
                <a:spLocks/>
              </p:cNvSpPr>
              <p:nvPr/>
            </p:nvSpPr>
            <p:spPr bwMode="auto">
              <a:xfrm>
                <a:off x="977" y="1739"/>
                <a:ext cx="27" cy="26"/>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8" y="75"/>
                    </a:cubicBezTo>
                    <a:cubicBezTo>
                      <a:pt x="17" y="75"/>
                      <a:pt x="0" y="58"/>
                      <a:pt x="0" y="38"/>
                    </a:cubicBezTo>
                    <a:cubicBezTo>
                      <a:pt x="0" y="17"/>
                      <a:pt x="17" y="0"/>
                      <a:pt x="38" y="0"/>
                    </a:cubicBezTo>
                    <a:cubicBezTo>
                      <a:pt x="58" y="0"/>
                      <a:pt x="75" y="17"/>
                      <a:pt x="75" y="3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04" name="Freeform 1101"/>
              <p:cNvSpPr>
                <a:spLocks/>
              </p:cNvSpPr>
              <p:nvPr/>
            </p:nvSpPr>
            <p:spPr bwMode="auto">
              <a:xfrm>
                <a:off x="411" y="3601"/>
                <a:ext cx="25" cy="25"/>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6" y="71"/>
                      <a:pt x="0" y="55"/>
                      <a:pt x="0" y="36"/>
                    </a:cubicBezTo>
                    <a:cubicBezTo>
                      <a:pt x="0" y="16"/>
                      <a:pt x="16" y="0"/>
                      <a:pt x="36" y="0"/>
                    </a:cubicBezTo>
                    <a:cubicBezTo>
                      <a:pt x="56" y="0"/>
                      <a:pt x="72" y="16"/>
                      <a:pt x="72" y="36"/>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79005" name="Freeform 1102"/>
              <p:cNvSpPr>
                <a:spLocks/>
              </p:cNvSpPr>
              <p:nvPr/>
            </p:nvSpPr>
            <p:spPr bwMode="auto">
              <a:xfrm>
                <a:off x="411" y="3601"/>
                <a:ext cx="25" cy="25"/>
              </a:xfrm>
              <a:custGeom>
                <a:avLst/>
                <a:gdLst>
                  <a:gd name="T0" fmla="*/ 0 w 72"/>
                  <a:gd name="T1" fmla="*/ 0 h 71"/>
                  <a:gd name="T2" fmla="*/ 0 w 72"/>
                  <a:gd name="T3" fmla="*/ 0 h 71"/>
                  <a:gd name="T4" fmla="*/ 0 w 72"/>
                  <a:gd name="T5" fmla="*/ 0 h 71"/>
                  <a:gd name="T6" fmla="*/ 0 w 72"/>
                  <a:gd name="T7" fmla="*/ 0 h 71"/>
                  <a:gd name="T8" fmla="*/ 0 w 72"/>
                  <a:gd name="T9" fmla="*/ 0 h 71"/>
                  <a:gd name="T10" fmla="*/ 0 w 72"/>
                  <a:gd name="T11" fmla="*/ 0 h 71"/>
                  <a:gd name="T12" fmla="*/ 0 w 72"/>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 h="71">
                    <a:moveTo>
                      <a:pt x="72" y="36"/>
                    </a:moveTo>
                    <a:lnTo>
                      <a:pt x="72" y="36"/>
                    </a:lnTo>
                    <a:cubicBezTo>
                      <a:pt x="72" y="55"/>
                      <a:pt x="56" y="71"/>
                      <a:pt x="36" y="71"/>
                    </a:cubicBezTo>
                    <a:cubicBezTo>
                      <a:pt x="16" y="71"/>
                      <a:pt x="0" y="55"/>
                      <a:pt x="0" y="36"/>
                    </a:cubicBezTo>
                    <a:cubicBezTo>
                      <a:pt x="0" y="16"/>
                      <a:pt x="16" y="0"/>
                      <a:pt x="36" y="0"/>
                    </a:cubicBezTo>
                    <a:cubicBezTo>
                      <a:pt x="56" y="0"/>
                      <a:pt x="72" y="16"/>
                      <a:pt x="72"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06" name="Freeform 1103"/>
              <p:cNvSpPr>
                <a:spLocks/>
              </p:cNvSpPr>
              <p:nvPr/>
            </p:nvSpPr>
            <p:spPr bwMode="auto">
              <a:xfrm>
                <a:off x="1584" y="2716"/>
                <a:ext cx="31" cy="29"/>
              </a:xfrm>
              <a:custGeom>
                <a:avLst/>
                <a:gdLst>
                  <a:gd name="T0" fmla="*/ 0 w 88"/>
                  <a:gd name="T1" fmla="*/ 0 h 87"/>
                  <a:gd name="T2" fmla="*/ 0 w 88"/>
                  <a:gd name="T3" fmla="*/ 0 h 87"/>
                  <a:gd name="T4" fmla="*/ 0 w 88"/>
                  <a:gd name="T5" fmla="*/ 0 h 87"/>
                  <a:gd name="T6" fmla="*/ 0 w 88"/>
                  <a:gd name="T7" fmla="*/ 0 h 87"/>
                  <a:gd name="T8" fmla="*/ 0 w 88"/>
                  <a:gd name="T9" fmla="*/ 0 h 87"/>
                  <a:gd name="T10" fmla="*/ 0 w 88"/>
                  <a:gd name="T11" fmla="*/ 0 h 87"/>
                  <a:gd name="T12" fmla="*/ 0 w 88"/>
                  <a:gd name="T13" fmla="*/ 0 h 8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8" h="87">
                    <a:moveTo>
                      <a:pt x="88" y="44"/>
                    </a:moveTo>
                    <a:lnTo>
                      <a:pt x="88" y="44"/>
                    </a:lnTo>
                    <a:cubicBezTo>
                      <a:pt x="88" y="68"/>
                      <a:pt x="68" y="87"/>
                      <a:pt x="44" y="87"/>
                    </a:cubicBezTo>
                    <a:cubicBezTo>
                      <a:pt x="20" y="87"/>
                      <a:pt x="0" y="68"/>
                      <a:pt x="0" y="44"/>
                    </a:cubicBezTo>
                    <a:cubicBezTo>
                      <a:pt x="0" y="19"/>
                      <a:pt x="20" y="0"/>
                      <a:pt x="44" y="0"/>
                    </a:cubicBezTo>
                    <a:cubicBezTo>
                      <a:pt x="68" y="0"/>
                      <a:pt x="88" y="19"/>
                      <a:pt x="88" y="44"/>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79007" name="Freeform 1104"/>
              <p:cNvSpPr>
                <a:spLocks/>
              </p:cNvSpPr>
              <p:nvPr/>
            </p:nvSpPr>
            <p:spPr bwMode="auto">
              <a:xfrm>
                <a:off x="1584" y="2716"/>
                <a:ext cx="31" cy="29"/>
              </a:xfrm>
              <a:custGeom>
                <a:avLst/>
                <a:gdLst>
                  <a:gd name="T0" fmla="*/ 0 w 88"/>
                  <a:gd name="T1" fmla="*/ 0 h 87"/>
                  <a:gd name="T2" fmla="*/ 0 w 88"/>
                  <a:gd name="T3" fmla="*/ 0 h 87"/>
                  <a:gd name="T4" fmla="*/ 0 w 88"/>
                  <a:gd name="T5" fmla="*/ 0 h 87"/>
                  <a:gd name="T6" fmla="*/ 0 w 88"/>
                  <a:gd name="T7" fmla="*/ 0 h 87"/>
                  <a:gd name="T8" fmla="*/ 0 w 88"/>
                  <a:gd name="T9" fmla="*/ 0 h 87"/>
                  <a:gd name="T10" fmla="*/ 0 w 88"/>
                  <a:gd name="T11" fmla="*/ 0 h 87"/>
                  <a:gd name="T12" fmla="*/ 0 w 88"/>
                  <a:gd name="T13" fmla="*/ 0 h 8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8" h="87">
                    <a:moveTo>
                      <a:pt x="88" y="44"/>
                    </a:moveTo>
                    <a:lnTo>
                      <a:pt x="88" y="44"/>
                    </a:lnTo>
                    <a:cubicBezTo>
                      <a:pt x="88" y="68"/>
                      <a:pt x="68" y="87"/>
                      <a:pt x="44" y="87"/>
                    </a:cubicBezTo>
                    <a:cubicBezTo>
                      <a:pt x="20" y="87"/>
                      <a:pt x="0" y="68"/>
                      <a:pt x="0" y="44"/>
                    </a:cubicBezTo>
                    <a:cubicBezTo>
                      <a:pt x="0" y="19"/>
                      <a:pt x="20" y="0"/>
                      <a:pt x="44" y="0"/>
                    </a:cubicBezTo>
                    <a:cubicBezTo>
                      <a:pt x="68" y="0"/>
                      <a:pt x="88" y="19"/>
                      <a:pt x="88" y="4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08" name="Freeform 1105"/>
              <p:cNvSpPr>
                <a:spLocks/>
              </p:cNvSpPr>
              <p:nvPr/>
            </p:nvSpPr>
            <p:spPr bwMode="auto">
              <a:xfrm>
                <a:off x="1460" y="2368"/>
                <a:ext cx="24" cy="23"/>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2" y="67"/>
                      <a:pt x="34" y="67"/>
                    </a:cubicBezTo>
                    <a:cubicBezTo>
                      <a:pt x="15" y="67"/>
                      <a:pt x="0" y="52"/>
                      <a:pt x="0" y="34"/>
                    </a:cubicBezTo>
                    <a:cubicBezTo>
                      <a:pt x="0" y="15"/>
                      <a:pt x="15" y="0"/>
                      <a:pt x="34" y="0"/>
                    </a:cubicBezTo>
                    <a:cubicBezTo>
                      <a:pt x="52" y="0"/>
                      <a:pt x="68" y="15"/>
                      <a:pt x="68" y="34"/>
                    </a:cubicBezTo>
                    <a:close/>
                  </a:path>
                </a:pathLst>
              </a:custGeom>
              <a:solidFill>
                <a:srgbClr val="5EC233"/>
              </a:solidFill>
              <a:ln w="0">
                <a:solidFill>
                  <a:srgbClr val="000000"/>
                </a:solidFill>
                <a:prstDash val="solid"/>
                <a:round/>
                <a:headEnd/>
                <a:tailEnd/>
              </a:ln>
            </p:spPr>
            <p:txBody>
              <a:bodyPr/>
              <a:lstStyle/>
              <a:p>
                <a:endParaRPr lang="en-US">
                  <a:solidFill>
                    <a:srgbClr val="FFFFFF"/>
                  </a:solidFill>
                </a:endParaRPr>
              </a:p>
            </p:txBody>
          </p:sp>
          <p:sp>
            <p:nvSpPr>
              <p:cNvPr id="79009" name="Freeform 1106"/>
              <p:cNvSpPr>
                <a:spLocks/>
              </p:cNvSpPr>
              <p:nvPr/>
            </p:nvSpPr>
            <p:spPr bwMode="auto">
              <a:xfrm>
                <a:off x="1460" y="2368"/>
                <a:ext cx="24" cy="23"/>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2" y="67"/>
                      <a:pt x="34" y="67"/>
                    </a:cubicBezTo>
                    <a:cubicBezTo>
                      <a:pt x="15" y="67"/>
                      <a:pt x="0" y="52"/>
                      <a:pt x="0" y="34"/>
                    </a:cubicBezTo>
                    <a:cubicBezTo>
                      <a:pt x="0" y="15"/>
                      <a:pt x="15" y="0"/>
                      <a:pt x="34" y="0"/>
                    </a:cubicBezTo>
                    <a:cubicBezTo>
                      <a:pt x="52" y="0"/>
                      <a:pt x="68" y="15"/>
                      <a:pt x="68"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10" name="Freeform 1107"/>
              <p:cNvSpPr>
                <a:spLocks/>
              </p:cNvSpPr>
              <p:nvPr/>
            </p:nvSpPr>
            <p:spPr bwMode="auto">
              <a:xfrm>
                <a:off x="1813" y="2851"/>
                <a:ext cx="26" cy="25"/>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8" y="75"/>
                    </a:cubicBezTo>
                    <a:cubicBezTo>
                      <a:pt x="17" y="75"/>
                      <a:pt x="0" y="58"/>
                      <a:pt x="0" y="38"/>
                    </a:cubicBezTo>
                    <a:cubicBezTo>
                      <a:pt x="0" y="17"/>
                      <a:pt x="17" y="0"/>
                      <a:pt x="38" y="0"/>
                    </a:cubicBezTo>
                    <a:cubicBezTo>
                      <a:pt x="58" y="0"/>
                      <a:pt x="75" y="17"/>
                      <a:pt x="75" y="38"/>
                    </a:cubicBezTo>
                    <a:close/>
                  </a:path>
                </a:pathLst>
              </a:custGeom>
              <a:solidFill>
                <a:srgbClr val="7ECC29"/>
              </a:solidFill>
              <a:ln w="0">
                <a:solidFill>
                  <a:srgbClr val="000000"/>
                </a:solidFill>
                <a:prstDash val="solid"/>
                <a:round/>
                <a:headEnd/>
                <a:tailEnd/>
              </a:ln>
            </p:spPr>
            <p:txBody>
              <a:bodyPr/>
              <a:lstStyle/>
              <a:p>
                <a:endParaRPr lang="en-US">
                  <a:solidFill>
                    <a:srgbClr val="FFFFFF"/>
                  </a:solidFill>
                </a:endParaRPr>
              </a:p>
            </p:txBody>
          </p:sp>
          <p:sp>
            <p:nvSpPr>
              <p:cNvPr id="79011" name="Freeform 1108"/>
              <p:cNvSpPr>
                <a:spLocks/>
              </p:cNvSpPr>
              <p:nvPr/>
            </p:nvSpPr>
            <p:spPr bwMode="auto">
              <a:xfrm>
                <a:off x="1813" y="2851"/>
                <a:ext cx="26" cy="25"/>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8" y="75"/>
                    </a:cubicBezTo>
                    <a:cubicBezTo>
                      <a:pt x="17" y="75"/>
                      <a:pt x="0" y="58"/>
                      <a:pt x="0" y="38"/>
                    </a:cubicBezTo>
                    <a:cubicBezTo>
                      <a:pt x="0" y="17"/>
                      <a:pt x="17" y="0"/>
                      <a:pt x="38" y="0"/>
                    </a:cubicBezTo>
                    <a:cubicBezTo>
                      <a:pt x="58" y="0"/>
                      <a:pt x="75" y="17"/>
                      <a:pt x="75" y="3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12" name="Freeform 1109"/>
              <p:cNvSpPr>
                <a:spLocks/>
              </p:cNvSpPr>
              <p:nvPr/>
            </p:nvSpPr>
            <p:spPr bwMode="auto">
              <a:xfrm>
                <a:off x="803" y="1807"/>
                <a:ext cx="91" cy="88"/>
              </a:xfrm>
              <a:custGeom>
                <a:avLst/>
                <a:gdLst>
                  <a:gd name="T0" fmla="*/ 0 w 257"/>
                  <a:gd name="T1" fmla="*/ 0 h 257"/>
                  <a:gd name="T2" fmla="*/ 0 w 257"/>
                  <a:gd name="T3" fmla="*/ 0 h 257"/>
                  <a:gd name="T4" fmla="*/ 0 w 257"/>
                  <a:gd name="T5" fmla="*/ 0 h 257"/>
                  <a:gd name="T6" fmla="*/ 0 w 257"/>
                  <a:gd name="T7" fmla="*/ 0 h 257"/>
                  <a:gd name="T8" fmla="*/ 0 w 257"/>
                  <a:gd name="T9" fmla="*/ 0 h 257"/>
                  <a:gd name="T10" fmla="*/ 0 w 257"/>
                  <a:gd name="T11" fmla="*/ 0 h 257"/>
                  <a:gd name="T12" fmla="*/ 0 w 257"/>
                  <a:gd name="T13" fmla="*/ 0 h 2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7" h="257">
                    <a:moveTo>
                      <a:pt x="257" y="129"/>
                    </a:moveTo>
                    <a:lnTo>
                      <a:pt x="257" y="129"/>
                    </a:lnTo>
                    <a:cubicBezTo>
                      <a:pt x="257" y="199"/>
                      <a:pt x="199" y="257"/>
                      <a:pt x="128" y="257"/>
                    </a:cubicBezTo>
                    <a:cubicBezTo>
                      <a:pt x="57" y="257"/>
                      <a:pt x="0" y="199"/>
                      <a:pt x="0" y="129"/>
                    </a:cubicBezTo>
                    <a:cubicBezTo>
                      <a:pt x="0" y="58"/>
                      <a:pt x="57" y="0"/>
                      <a:pt x="128" y="0"/>
                    </a:cubicBezTo>
                    <a:cubicBezTo>
                      <a:pt x="199" y="0"/>
                      <a:pt x="257" y="58"/>
                      <a:pt x="257" y="129"/>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79013" name="Freeform 1110"/>
              <p:cNvSpPr>
                <a:spLocks/>
              </p:cNvSpPr>
              <p:nvPr/>
            </p:nvSpPr>
            <p:spPr bwMode="auto">
              <a:xfrm>
                <a:off x="803" y="1807"/>
                <a:ext cx="91" cy="88"/>
              </a:xfrm>
              <a:custGeom>
                <a:avLst/>
                <a:gdLst>
                  <a:gd name="T0" fmla="*/ 0 w 257"/>
                  <a:gd name="T1" fmla="*/ 0 h 257"/>
                  <a:gd name="T2" fmla="*/ 0 w 257"/>
                  <a:gd name="T3" fmla="*/ 0 h 257"/>
                  <a:gd name="T4" fmla="*/ 0 w 257"/>
                  <a:gd name="T5" fmla="*/ 0 h 257"/>
                  <a:gd name="T6" fmla="*/ 0 w 257"/>
                  <a:gd name="T7" fmla="*/ 0 h 257"/>
                  <a:gd name="T8" fmla="*/ 0 w 257"/>
                  <a:gd name="T9" fmla="*/ 0 h 257"/>
                  <a:gd name="T10" fmla="*/ 0 w 257"/>
                  <a:gd name="T11" fmla="*/ 0 h 257"/>
                  <a:gd name="T12" fmla="*/ 0 w 257"/>
                  <a:gd name="T13" fmla="*/ 0 h 2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7" h="257">
                    <a:moveTo>
                      <a:pt x="257" y="129"/>
                    </a:moveTo>
                    <a:lnTo>
                      <a:pt x="257" y="129"/>
                    </a:lnTo>
                    <a:cubicBezTo>
                      <a:pt x="257" y="199"/>
                      <a:pt x="199" y="257"/>
                      <a:pt x="128" y="257"/>
                    </a:cubicBezTo>
                    <a:cubicBezTo>
                      <a:pt x="57" y="257"/>
                      <a:pt x="0" y="199"/>
                      <a:pt x="0" y="129"/>
                    </a:cubicBezTo>
                    <a:cubicBezTo>
                      <a:pt x="0" y="58"/>
                      <a:pt x="57" y="0"/>
                      <a:pt x="128" y="0"/>
                    </a:cubicBezTo>
                    <a:cubicBezTo>
                      <a:pt x="199" y="0"/>
                      <a:pt x="257" y="58"/>
                      <a:pt x="257" y="129"/>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14" name="Freeform 1111"/>
              <p:cNvSpPr>
                <a:spLocks/>
              </p:cNvSpPr>
              <p:nvPr/>
            </p:nvSpPr>
            <p:spPr bwMode="auto">
              <a:xfrm>
                <a:off x="1425" y="2617"/>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1" y="65"/>
                      <a:pt x="33" y="65"/>
                    </a:cubicBezTo>
                    <a:cubicBezTo>
                      <a:pt x="15" y="65"/>
                      <a:pt x="0" y="50"/>
                      <a:pt x="0" y="33"/>
                    </a:cubicBezTo>
                    <a:cubicBezTo>
                      <a:pt x="0" y="15"/>
                      <a:pt x="15" y="0"/>
                      <a:pt x="33" y="0"/>
                    </a:cubicBezTo>
                    <a:cubicBezTo>
                      <a:pt x="51" y="0"/>
                      <a:pt x="65" y="15"/>
                      <a:pt x="65" y="33"/>
                    </a:cubicBezTo>
                    <a:close/>
                  </a:path>
                </a:pathLst>
              </a:custGeom>
              <a:solidFill>
                <a:srgbClr val="66C431"/>
              </a:solidFill>
              <a:ln w="0">
                <a:solidFill>
                  <a:srgbClr val="000000"/>
                </a:solidFill>
                <a:prstDash val="solid"/>
                <a:round/>
                <a:headEnd/>
                <a:tailEnd/>
              </a:ln>
            </p:spPr>
            <p:txBody>
              <a:bodyPr/>
              <a:lstStyle/>
              <a:p>
                <a:endParaRPr lang="en-US">
                  <a:solidFill>
                    <a:srgbClr val="FFFFFF"/>
                  </a:solidFill>
                </a:endParaRPr>
              </a:p>
            </p:txBody>
          </p:sp>
          <p:sp>
            <p:nvSpPr>
              <p:cNvPr id="79015" name="Freeform 1112"/>
              <p:cNvSpPr>
                <a:spLocks/>
              </p:cNvSpPr>
              <p:nvPr/>
            </p:nvSpPr>
            <p:spPr bwMode="auto">
              <a:xfrm>
                <a:off x="1425" y="2617"/>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1" y="65"/>
                      <a:pt x="33" y="65"/>
                    </a:cubicBezTo>
                    <a:cubicBezTo>
                      <a:pt x="15" y="65"/>
                      <a:pt x="0" y="50"/>
                      <a:pt x="0" y="33"/>
                    </a:cubicBezTo>
                    <a:cubicBezTo>
                      <a:pt x="0" y="15"/>
                      <a:pt x="15" y="0"/>
                      <a:pt x="33" y="0"/>
                    </a:cubicBezTo>
                    <a:cubicBezTo>
                      <a:pt x="51" y="0"/>
                      <a:pt x="65" y="15"/>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16" name="Freeform 1113"/>
              <p:cNvSpPr>
                <a:spLocks/>
              </p:cNvSpPr>
              <p:nvPr/>
            </p:nvSpPr>
            <p:spPr bwMode="auto">
              <a:xfrm>
                <a:off x="1933" y="258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B9DD16"/>
              </a:solidFill>
              <a:ln w="0">
                <a:solidFill>
                  <a:srgbClr val="000000"/>
                </a:solidFill>
                <a:prstDash val="solid"/>
                <a:round/>
                <a:headEnd/>
                <a:tailEnd/>
              </a:ln>
            </p:spPr>
            <p:txBody>
              <a:bodyPr/>
              <a:lstStyle/>
              <a:p>
                <a:endParaRPr lang="en-US">
                  <a:solidFill>
                    <a:srgbClr val="FFFFFF"/>
                  </a:solidFill>
                </a:endParaRPr>
              </a:p>
            </p:txBody>
          </p:sp>
          <p:sp>
            <p:nvSpPr>
              <p:cNvPr id="79017" name="Freeform 1114"/>
              <p:cNvSpPr>
                <a:spLocks/>
              </p:cNvSpPr>
              <p:nvPr/>
            </p:nvSpPr>
            <p:spPr bwMode="auto">
              <a:xfrm>
                <a:off x="1933" y="2580"/>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18" name="Freeform 1115"/>
              <p:cNvSpPr>
                <a:spLocks/>
              </p:cNvSpPr>
              <p:nvPr/>
            </p:nvSpPr>
            <p:spPr bwMode="auto">
              <a:xfrm>
                <a:off x="1503" y="2553"/>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5" y="63"/>
                      <a:pt x="0" y="49"/>
                      <a:pt x="0" y="32"/>
                    </a:cubicBezTo>
                    <a:cubicBezTo>
                      <a:pt x="0" y="14"/>
                      <a:pt x="15" y="0"/>
                      <a:pt x="32" y="0"/>
                    </a:cubicBezTo>
                    <a:cubicBezTo>
                      <a:pt x="49" y="0"/>
                      <a:pt x="63" y="14"/>
                      <a:pt x="63" y="32"/>
                    </a:cubicBezTo>
                    <a:close/>
                  </a:path>
                </a:pathLst>
              </a:custGeom>
              <a:solidFill>
                <a:srgbClr val="47BB3B"/>
              </a:solidFill>
              <a:ln w="0">
                <a:solidFill>
                  <a:srgbClr val="000000"/>
                </a:solidFill>
                <a:prstDash val="solid"/>
                <a:round/>
                <a:headEnd/>
                <a:tailEnd/>
              </a:ln>
            </p:spPr>
            <p:txBody>
              <a:bodyPr/>
              <a:lstStyle/>
              <a:p>
                <a:endParaRPr lang="en-US">
                  <a:solidFill>
                    <a:srgbClr val="FFFFFF"/>
                  </a:solidFill>
                </a:endParaRPr>
              </a:p>
            </p:txBody>
          </p:sp>
          <p:sp>
            <p:nvSpPr>
              <p:cNvPr id="79019" name="Freeform 1116"/>
              <p:cNvSpPr>
                <a:spLocks/>
              </p:cNvSpPr>
              <p:nvPr/>
            </p:nvSpPr>
            <p:spPr bwMode="auto">
              <a:xfrm>
                <a:off x="1503" y="2553"/>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5" y="63"/>
                      <a:pt x="0" y="49"/>
                      <a:pt x="0" y="32"/>
                    </a:cubicBezTo>
                    <a:cubicBezTo>
                      <a:pt x="0" y="14"/>
                      <a:pt x="15"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20" name="Freeform 1117"/>
              <p:cNvSpPr>
                <a:spLocks/>
              </p:cNvSpPr>
              <p:nvPr/>
            </p:nvSpPr>
            <p:spPr bwMode="auto">
              <a:xfrm>
                <a:off x="1114" y="3033"/>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79CA2B"/>
              </a:solidFill>
              <a:ln w="0">
                <a:solidFill>
                  <a:srgbClr val="000000"/>
                </a:solidFill>
                <a:prstDash val="solid"/>
                <a:round/>
                <a:headEnd/>
                <a:tailEnd/>
              </a:ln>
            </p:spPr>
            <p:txBody>
              <a:bodyPr/>
              <a:lstStyle/>
              <a:p>
                <a:endParaRPr lang="en-US">
                  <a:solidFill>
                    <a:srgbClr val="FFFFFF"/>
                  </a:solidFill>
                </a:endParaRPr>
              </a:p>
            </p:txBody>
          </p:sp>
          <p:sp>
            <p:nvSpPr>
              <p:cNvPr id="79021" name="Freeform 1118"/>
              <p:cNvSpPr>
                <a:spLocks/>
              </p:cNvSpPr>
              <p:nvPr/>
            </p:nvSpPr>
            <p:spPr bwMode="auto">
              <a:xfrm>
                <a:off x="1114" y="3033"/>
                <a:ext cx="22" cy="22"/>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22" name="Freeform 1119"/>
              <p:cNvSpPr>
                <a:spLocks/>
              </p:cNvSpPr>
              <p:nvPr/>
            </p:nvSpPr>
            <p:spPr bwMode="auto">
              <a:xfrm>
                <a:off x="969" y="1592"/>
                <a:ext cx="57" cy="54"/>
              </a:xfrm>
              <a:custGeom>
                <a:avLst/>
                <a:gdLst>
                  <a:gd name="T0" fmla="*/ 0 w 159"/>
                  <a:gd name="T1" fmla="*/ 0 h 159"/>
                  <a:gd name="T2" fmla="*/ 0 w 159"/>
                  <a:gd name="T3" fmla="*/ 0 h 159"/>
                  <a:gd name="T4" fmla="*/ 0 w 159"/>
                  <a:gd name="T5" fmla="*/ 0 h 159"/>
                  <a:gd name="T6" fmla="*/ 0 w 159"/>
                  <a:gd name="T7" fmla="*/ 0 h 159"/>
                  <a:gd name="T8" fmla="*/ 0 w 159"/>
                  <a:gd name="T9" fmla="*/ 0 h 159"/>
                  <a:gd name="T10" fmla="*/ 0 w 159"/>
                  <a:gd name="T11" fmla="*/ 0 h 159"/>
                  <a:gd name="T12" fmla="*/ 0 w 159"/>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9" h="159">
                    <a:moveTo>
                      <a:pt x="159" y="80"/>
                    </a:moveTo>
                    <a:lnTo>
                      <a:pt x="159" y="80"/>
                    </a:lnTo>
                    <a:cubicBezTo>
                      <a:pt x="159" y="123"/>
                      <a:pt x="124" y="159"/>
                      <a:pt x="80" y="159"/>
                    </a:cubicBezTo>
                    <a:cubicBezTo>
                      <a:pt x="36" y="159"/>
                      <a:pt x="0" y="123"/>
                      <a:pt x="0" y="80"/>
                    </a:cubicBezTo>
                    <a:cubicBezTo>
                      <a:pt x="0" y="36"/>
                      <a:pt x="36" y="0"/>
                      <a:pt x="80" y="0"/>
                    </a:cubicBezTo>
                    <a:cubicBezTo>
                      <a:pt x="124" y="0"/>
                      <a:pt x="159" y="36"/>
                      <a:pt x="159" y="80"/>
                    </a:cubicBezTo>
                    <a:close/>
                  </a:path>
                </a:pathLst>
              </a:custGeom>
              <a:solidFill>
                <a:srgbClr val="81CD28"/>
              </a:solidFill>
              <a:ln w="0">
                <a:solidFill>
                  <a:srgbClr val="000000"/>
                </a:solidFill>
                <a:prstDash val="solid"/>
                <a:round/>
                <a:headEnd/>
                <a:tailEnd/>
              </a:ln>
            </p:spPr>
            <p:txBody>
              <a:bodyPr/>
              <a:lstStyle/>
              <a:p>
                <a:endParaRPr lang="en-US">
                  <a:solidFill>
                    <a:srgbClr val="FFFFFF"/>
                  </a:solidFill>
                </a:endParaRPr>
              </a:p>
            </p:txBody>
          </p:sp>
          <p:sp>
            <p:nvSpPr>
              <p:cNvPr id="79023" name="Freeform 1120"/>
              <p:cNvSpPr>
                <a:spLocks/>
              </p:cNvSpPr>
              <p:nvPr/>
            </p:nvSpPr>
            <p:spPr bwMode="auto">
              <a:xfrm>
                <a:off x="969" y="1592"/>
                <a:ext cx="57" cy="54"/>
              </a:xfrm>
              <a:custGeom>
                <a:avLst/>
                <a:gdLst>
                  <a:gd name="T0" fmla="*/ 0 w 159"/>
                  <a:gd name="T1" fmla="*/ 0 h 159"/>
                  <a:gd name="T2" fmla="*/ 0 w 159"/>
                  <a:gd name="T3" fmla="*/ 0 h 159"/>
                  <a:gd name="T4" fmla="*/ 0 w 159"/>
                  <a:gd name="T5" fmla="*/ 0 h 159"/>
                  <a:gd name="T6" fmla="*/ 0 w 159"/>
                  <a:gd name="T7" fmla="*/ 0 h 159"/>
                  <a:gd name="T8" fmla="*/ 0 w 159"/>
                  <a:gd name="T9" fmla="*/ 0 h 159"/>
                  <a:gd name="T10" fmla="*/ 0 w 159"/>
                  <a:gd name="T11" fmla="*/ 0 h 159"/>
                  <a:gd name="T12" fmla="*/ 0 w 159"/>
                  <a:gd name="T13" fmla="*/ 0 h 1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9" h="159">
                    <a:moveTo>
                      <a:pt x="159" y="80"/>
                    </a:moveTo>
                    <a:lnTo>
                      <a:pt x="159" y="80"/>
                    </a:lnTo>
                    <a:cubicBezTo>
                      <a:pt x="159" y="123"/>
                      <a:pt x="124" y="159"/>
                      <a:pt x="80" y="159"/>
                    </a:cubicBezTo>
                    <a:cubicBezTo>
                      <a:pt x="36" y="159"/>
                      <a:pt x="0" y="123"/>
                      <a:pt x="0" y="80"/>
                    </a:cubicBezTo>
                    <a:cubicBezTo>
                      <a:pt x="0" y="36"/>
                      <a:pt x="36" y="0"/>
                      <a:pt x="80" y="0"/>
                    </a:cubicBezTo>
                    <a:cubicBezTo>
                      <a:pt x="124" y="0"/>
                      <a:pt x="159" y="36"/>
                      <a:pt x="159" y="8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24" name="Freeform 1121"/>
              <p:cNvSpPr>
                <a:spLocks/>
              </p:cNvSpPr>
              <p:nvPr/>
            </p:nvSpPr>
            <p:spPr bwMode="auto">
              <a:xfrm>
                <a:off x="2503" y="288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8BCF25"/>
              </a:solidFill>
              <a:ln w="0">
                <a:solidFill>
                  <a:srgbClr val="000000"/>
                </a:solidFill>
                <a:prstDash val="solid"/>
                <a:round/>
                <a:headEnd/>
                <a:tailEnd/>
              </a:ln>
            </p:spPr>
            <p:txBody>
              <a:bodyPr/>
              <a:lstStyle/>
              <a:p>
                <a:endParaRPr lang="en-US">
                  <a:solidFill>
                    <a:srgbClr val="FFFFFF"/>
                  </a:solidFill>
                </a:endParaRPr>
              </a:p>
            </p:txBody>
          </p:sp>
          <p:sp>
            <p:nvSpPr>
              <p:cNvPr id="79025" name="Freeform 1122"/>
              <p:cNvSpPr>
                <a:spLocks/>
              </p:cNvSpPr>
              <p:nvPr/>
            </p:nvSpPr>
            <p:spPr bwMode="auto">
              <a:xfrm>
                <a:off x="2503" y="2880"/>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26" name="Freeform 1123"/>
              <p:cNvSpPr>
                <a:spLocks/>
              </p:cNvSpPr>
              <p:nvPr/>
            </p:nvSpPr>
            <p:spPr bwMode="auto">
              <a:xfrm>
                <a:off x="1668" y="3195"/>
                <a:ext cx="26" cy="25"/>
              </a:xfrm>
              <a:custGeom>
                <a:avLst/>
                <a:gdLst>
                  <a:gd name="T0" fmla="*/ 0 w 74"/>
                  <a:gd name="T1" fmla="*/ 0 h 73"/>
                  <a:gd name="T2" fmla="*/ 0 w 74"/>
                  <a:gd name="T3" fmla="*/ 0 h 73"/>
                  <a:gd name="T4" fmla="*/ 0 w 74"/>
                  <a:gd name="T5" fmla="*/ 0 h 73"/>
                  <a:gd name="T6" fmla="*/ 0 w 74"/>
                  <a:gd name="T7" fmla="*/ 0 h 73"/>
                  <a:gd name="T8" fmla="*/ 0 w 74"/>
                  <a:gd name="T9" fmla="*/ 0 h 73"/>
                  <a:gd name="T10" fmla="*/ 0 w 74"/>
                  <a:gd name="T11" fmla="*/ 0 h 73"/>
                  <a:gd name="T12" fmla="*/ 0 w 74"/>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 h="73">
                    <a:moveTo>
                      <a:pt x="74" y="37"/>
                    </a:moveTo>
                    <a:lnTo>
                      <a:pt x="74" y="37"/>
                    </a:lnTo>
                    <a:cubicBezTo>
                      <a:pt x="74" y="57"/>
                      <a:pt x="58" y="73"/>
                      <a:pt x="37" y="73"/>
                    </a:cubicBezTo>
                    <a:cubicBezTo>
                      <a:pt x="17" y="73"/>
                      <a:pt x="0" y="57"/>
                      <a:pt x="0" y="37"/>
                    </a:cubicBezTo>
                    <a:cubicBezTo>
                      <a:pt x="0" y="16"/>
                      <a:pt x="17" y="0"/>
                      <a:pt x="37" y="0"/>
                    </a:cubicBezTo>
                    <a:cubicBezTo>
                      <a:pt x="58" y="0"/>
                      <a:pt x="74" y="16"/>
                      <a:pt x="74" y="37"/>
                    </a:cubicBezTo>
                    <a:close/>
                  </a:path>
                </a:pathLst>
              </a:custGeom>
              <a:solidFill>
                <a:srgbClr val="3EB83D"/>
              </a:solidFill>
              <a:ln w="0">
                <a:solidFill>
                  <a:srgbClr val="000000"/>
                </a:solidFill>
                <a:prstDash val="solid"/>
                <a:round/>
                <a:headEnd/>
                <a:tailEnd/>
              </a:ln>
            </p:spPr>
            <p:txBody>
              <a:bodyPr/>
              <a:lstStyle/>
              <a:p>
                <a:endParaRPr lang="en-US">
                  <a:solidFill>
                    <a:srgbClr val="FFFFFF"/>
                  </a:solidFill>
                </a:endParaRPr>
              </a:p>
            </p:txBody>
          </p:sp>
          <p:sp>
            <p:nvSpPr>
              <p:cNvPr id="79027" name="Freeform 1124"/>
              <p:cNvSpPr>
                <a:spLocks/>
              </p:cNvSpPr>
              <p:nvPr/>
            </p:nvSpPr>
            <p:spPr bwMode="auto">
              <a:xfrm>
                <a:off x="1668" y="3195"/>
                <a:ext cx="26" cy="25"/>
              </a:xfrm>
              <a:custGeom>
                <a:avLst/>
                <a:gdLst>
                  <a:gd name="T0" fmla="*/ 0 w 74"/>
                  <a:gd name="T1" fmla="*/ 0 h 73"/>
                  <a:gd name="T2" fmla="*/ 0 w 74"/>
                  <a:gd name="T3" fmla="*/ 0 h 73"/>
                  <a:gd name="T4" fmla="*/ 0 w 74"/>
                  <a:gd name="T5" fmla="*/ 0 h 73"/>
                  <a:gd name="T6" fmla="*/ 0 w 74"/>
                  <a:gd name="T7" fmla="*/ 0 h 73"/>
                  <a:gd name="T8" fmla="*/ 0 w 74"/>
                  <a:gd name="T9" fmla="*/ 0 h 73"/>
                  <a:gd name="T10" fmla="*/ 0 w 74"/>
                  <a:gd name="T11" fmla="*/ 0 h 73"/>
                  <a:gd name="T12" fmla="*/ 0 w 74"/>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 h="73">
                    <a:moveTo>
                      <a:pt x="74" y="37"/>
                    </a:moveTo>
                    <a:lnTo>
                      <a:pt x="74" y="37"/>
                    </a:lnTo>
                    <a:cubicBezTo>
                      <a:pt x="74" y="57"/>
                      <a:pt x="58" y="73"/>
                      <a:pt x="37" y="73"/>
                    </a:cubicBezTo>
                    <a:cubicBezTo>
                      <a:pt x="17" y="73"/>
                      <a:pt x="0" y="57"/>
                      <a:pt x="0" y="37"/>
                    </a:cubicBezTo>
                    <a:cubicBezTo>
                      <a:pt x="0" y="16"/>
                      <a:pt x="17" y="0"/>
                      <a:pt x="37" y="0"/>
                    </a:cubicBezTo>
                    <a:cubicBezTo>
                      <a:pt x="58" y="0"/>
                      <a:pt x="74" y="16"/>
                      <a:pt x="74"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28" name="Freeform 1125"/>
              <p:cNvSpPr>
                <a:spLocks/>
              </p:cNvSpPr>
              <p:nvPr/>
            </p:nvSpPr>
            <p:spPr bwMode="auto">
              <a:xfrm>
                <a:off x="1412" y="245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12796A"/>
              </a:solidFill>
              <a:ln w="0">
                <a:solidFill>
                  <a:srgbClr val="000000"/>
                </a:solidFill>
                <a:prstDash val="solid"/>
                <a:round/>
                <a:headEnd/>
                <a:tailEnd/>
              </a:ln>
            </p:spPr>
            <p:txBody>
              <a:bodyPr/>
              <a:lstStyle/>
              <a:p>
                <a:endParaRPr lang="en-US">
                  <a:solidFill>
                    <a:srgbClr val="FFFFFF"/>
                  </a:solidFill>
                </a:endParaRPr>
              </a:p>
            </p:txBody>
          </p:sp>
          <p:sp>
            <p:nvSpPr>
              <p:cNvPr id="79029" name="Freeform 1126"/>
              <p:cNvSpPr>
                <a:spLocks/>
              </p:cNvSpPr>
              <p:nvPr/>
            </p:nvSpPr>
            <p:spPr bwMode="auto">
              <a:xfrm>
                <a:off x="1412" y="2458"/>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30" name="Freeform 1127"/>
              <p:cNvSpPr>
                <a:spLocks/>
              </p:cNvSpPr>
              <p:nvPr/>
            </p:nvSpPr>
            <p:spPr bwMode="auto">
              <a:xfrm>
                <a:off x="2223" y="244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8"/>
                      <a:pt x="48" y="61"/>
                      <a:pt x="31" y="61"/>
                    </a:cubicBezTo>
                    <a:cubicBezTo>
                      <a:pt x="14" y="61"/>
                      <a:pt x="0" y="48"/>
                      <a:pt x="0" y="31"/>
                    </a:cubicBezTo>
                    <a:cubicBezTo>
                      <a:pt x="0" y="13"/>
                      <a:pt x="14" y="0"/>
                      <a:pt x="31" y="0"/>
                    </a:cubicBezTo>
                    <a:cubicBezTo>
                      <a:pt x="48" y="0"/>
                      <a:pt x="61" y="13"/>
                      <a:pt x="61" y="31"/>
                    </a:cubicBezTo>
                    <a:close/>
                  </a:path>
                </a:pathLst>
              </a:custGeom>
              <a:solidFill>
                <a:srgbClr val="6CC62F"/>
              </a:solidFill>
              <a:ln w="0">
                <a:solidFill>
                  <a:srgbClr val="000000"/>
                </a:solidFill>
                <a:prstDash val="solid"/>
                <a:round/>
                <a:headEnd/>
                <a:tailEnd/>
              </a:ln>
            </p:spPr>
            <p:txBody>
              <a:bodyPr/>
              <a:lstStyle/>
              <a:p>
                <a:endParaRPr lang="en-US">
                  <a:solidFill>
                    <a:srgbClr val="FFFFFF"/>
                  </a:solidFill>
                </a:endParaRPr>
              </a:p>
            </p:txBody>
          </p:sp>
          <p:sp>
            <p:nvSpPr>
              <p:cNvPr id="79031" name="Freeform 1128"/>
              <p:cNvSpPr>
                <a:spLocks/>
              </p:cNvSpPr>
              <p:nvPr/>
            </p:nvSpPr>
            <p:spPr bwMode="auto">
              <a:xfrm>
                <a:off x="2223" y="2444"/>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8"/>
                      <a:pt x="48" y="61"/>
                      <a:pt x="31" y="61"/>
                    </a:cubicBezTo>
                    <a:cubicBezTo>
                      <a:pt x="14" y="61"/>
                      <a:pt x="0" y="48"/>
                      <a:pt x="0" y="31"/>
                    </a:cubicBezTo>
                    <a:cubicBezTo>
                      <a:pt x="0" y="13"/>
                      <a:pt x="14" y="0"/>
                      <a:pt x="31" y="0"/>
                    </a:cubicBezTo>
                    <a:cubicBezTo>
                      <a:pt x="48" y="0"/>
                      <a:pt x="61" y="13"/>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32" name="Freeform 1129"/>
              <p:cNvSpPr>
                <a:spLocks/>
              </p:cNvSpPr>
              <p:nvPr/>
            </p:nvSpPr>
            <p:spPr bwMode="auto">
              <a:xfrm>
                <a:off x="646" y="1536"/>
                <a:ext cx="58" cy="57"/>
              </a:xfrm>
              <a:custGeom>
                <a:avLst/>
                <a:gdLst>
                  <a:gd name="T0" fmla="*/ 0 w 164"/>
                  <a:gd name="T1" fmla="*/ 0 h 165"/>
                  <a:gd name="T2" fmla="*/ 0 w 164"/>
                  <a:gd name="T3" fmla="*/ 0 h 165"/>
                  <a:gd name="T4" fmla="*/ 0 w 164"/>
                  <a:gd name="T5" fmla="*/ 0 h 165"/>
                  <a:gd name="T6" fmla="*/ 0 w 164"/>
                  <a:gd name="T7" fmla="*/ 0 h 165"/>
                  <a:gd name="T8" fmla="*/ 0 w 164"/>
                  <a:gd name="T9" fmla="*/ 0 h 165"/>
                  <a:gd name="T10" fmla="*/ 0 w 164"/>
                  <a:gd name="T11" fmla="*/ 0 h 165"/>
                  <a:gd name="T12" fmla="*/ 0 w 164"/>
                  <a:gd name="T13" fmla="*/ 0 h 1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4" h="165">
                    <a:moveTo>
                      <a:pt x="164" y="83"/>
                    </a:moveTo>
                    <a:lnTo>
                      <a:pt x="164" y="83"/>
                    </a:lnTo>
                    <a:cubicBezTo>
                      <a:pt x="164" y="128"/>
                      <a:pt x="127" y="165"/>
                      <a:pt x="82" y="165"/>
                    </a:cubicBezTo>
                    <a:cubicBezTo>
                      <a:pt x="37" y="165"/>
                      <a:pt x="0" y="128"/>
                      <a:pt x="0" y="83"/>
                    </a:cubicBezTo>
                    <a:cubicBezTo>
                      <a:pt x="0" y="37"/>
                      <a:pt x="37" y="0"/>
                      <a:pt x="82" y="0"/>
                    </a:cubicBezTo>
                    <a:cubicBezTo>
                      <a:pt x="127" y="0"/>
                      <a:pt x="164" y="37"/>
                      <a:pt x="164" y="83"/>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79033" name="Freeform 1130"/>
              <p:cNvSpPr>
                <a:spLocks/>
              </p:cNvSpPr>
              <p:nvPr/>
            </p:nvSpPr>
            <p:spPr bwMode="auto">
              <a:xfrm>
                <a:off x="646" y="1536"/>
                <a:ext cx="58" cy="57"/>
              </a:xfrm>
              <a:custGeom>
                <a:avLst/>
                <a:gdLst>
                  <a:gd name="T0" fmla="*/ 0 w 164"/>
                  <a:gd name="T1" fmla="*/ 0 h 165"/>
                  <a:gd name="T2" fmla="*/ 0 w 164"/>
                  <a:gd name="T3" fmla="*/ 0 h 165"/>
                  <a:gd name="T4" fmla="*/ 0 w 164"/>
                  <a:gd name="T5" fmla="*/ 0 h 165"/>
                  <a:gd name="T6" fmla="*/ 0 w 164"/>
                  <a:gd name="T7" fmla="*/ 0 h 165"/>
                  <a:gd name="T8" fmla="*/ 0 w 164"/>
                  <a:gd name="T9" fmla="*/ 0 h 165"/>
                  <a:gd name="T10" fmla="*/ 0 w 164"/>
                  <a:gd name="T11" fmla="*/ 0 h 165"/>
                  <a:gd name="T12" fmla="*/ 0 w 164"/>
                  <a:gd name="T13" fmla="*/ 0 h 1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4" h="165">
                    <a:moveTo>
                      <a:pt x="164" y="83"/>
                    </a:moveTo>
                    <a:lnTo>
                      <a:pt x="164" y="83"/>
                    </a:lnTo>
                    <a:cubicBezTo>
                      <a:pt x="164" y="128"/>
                      <a:pt x="127" y="165"/>
                      <a:pt x="82" y="165"/>
                    </a:cubicBezTo>
                    <a:cubicBezTo>
                      <a:pt x="37" y="165"/>
                      <a:pt x="0" y="128"/>
                      <a:pt x="0" y="83"/>
                    </a:cubicBezTo>
                    <a:cubicBezTo>
                      <a:pt x="0" y="37"/>
                      <a:pt x="37" y="0"/>
                      <a:pt x="82" y="0"/>
                    </a:cubicBezTo>
                    <a:cubicBezTo>
                      <a:pt x="127" y="0"/>
                      <a:pt x="164" y="37"/>
                      <a:pt x="164" y="8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34" name="Freeform 1131"/>
              <p:cNvSpPr>
                <a:spLocks/>
              </p:cNvSpPr>
              <p:nvPr/>
            </p:nvSpPr>
            <p:spPr bwMode="auto">
              <a:xfrm>
                <a:off x="2169" y="3258"/>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3" y="65"/>
                    </a:cubicBezTo>
                    <a:cubicBezTo>
                      <a:pt x="15" y="65"/>
                      <a:pt x="0" y="50"/>
                      <a:pt x="0" y="33"/>
                    </a:cubicBezTo>
                    <a:cubicBezTo>
                      <a:pt x="0" y="15"/>
                      <a:pt x="15" y="0"/>
                      <a:pt x="33" y="0"/>
                    </a:cubicBezTo>
                    <a:cubicBezTo>
                      <a:pt x="50" y="0"/>
                      <a:pt x="65" y="15"/>
                      <a:pt x="65" y="33"/>
                    </a:cubicBezTo>
                    <a:close/>
                  </a:path>
                </a:pathLst>
              </a:custGeom>
              <a:solidFill>
                <a:srgbClr val="8BCF25"/>
              </a:solidFill>
              <a:ln w="0">
                <a:solidFill>
                  <a:srgbClr val="000000"/>
                </a:solidFill>
                <a:prstDash val="solid"/>
                <a:round/>
                <a:headEnd/>
                <a:tailEnd/>
              </a:ln>
            </p:spPr>
            <p:txBody>
              <a:bodyPr/>
              <a:lstStyle/>
              <a:p>
                <a:endParaRPr lang="en-US">
                  <a:solidFill>
                    <a:srgbClr val="FFFFFF"/>
                  </a:solidFill>
                </a:endParaRPr>
              </a:p>
            </p:txBody>
          </p:sp>
          <p:sp>
            <p:nvSpPr>
              <p:cNvPr id="79035" name="Freeform 1132"/>
              <p:cNvSpPr>
                <a:spLocks/>
              </p:cNvSpPr>
              <p:nvPr/>
            </p:nvSpPr>
            <p:spPr bwMode="auto">
              <a:xfrm>
                <a:off x="2169" y="3258"/>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3" y="65"/>
                    </a:cubicBezTo>
                    <a:cubicBezTo>
                      <a:pt x="15" y="65"/>
                      <a:pt x="0" y="50"/>
                      <a:pt x="0" y="33"/>
                    </a:cubicBezTo>
                    <a:cubicBezTo>
                      <a:pt x="0" y="15"/>
                      <a:pt x="15" y="0"/>
                      <a:pt x="33" y="0"/>
                    </a:cubicBezTo>
                    <a:cubicBezTo>
                      <a:pt x="50" y="0"/>
                      <a:pt x="65" y="15"/>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36" name="Freeform 1133"/>
              <p:cNvSpPr>
                <a:spLocks/>
              </p:cNvSpPr>
              <p:nvPr/>
            </p:nvSpPr>
            <p:spPr bwMode="auto">
              <a:xfrm>
                <a:off x="1185" y="240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76C92C"/>
              </a:solidFill>
              <a:ln w="0">
                <a:solidFill>
                  <a:srgbClr val="000000"/>
                </a:solidFill>
                <a:prstDash val="solid"/>
                <a:round/>
                <a:headEnd/>
                <a:tailEnd/>
              </a:ln>
            </p:spPr>
            <p:txBody>
              <a:bodyPr/>
              <a:lstStyle/>
              <a:p>
                <a:endParaRPr lang="en-US">
                  <a:solidFill>
                    <a:srgbClr val="FFFFFF"/>
                  </a:solidFill>
                </a:endParaRPr>
              </a:p>
            </p:txBody>
          </p:sp>
          <p:sp>
            <p:nvSpPr>
              <p:cNvPr id="79037" name="Freeform 1134"/>
              <p:cNvSpPr>
                <a:spLocks/>
              </p:cNvSpPr>
              <p:nvPr/>
            </p:nvSpPr>
            <p:spPr bwMode="auto">
              <a:xfrm>
                <a:off x="1185" y="2403"/>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38" name="Freeform 1135"/>
              <p:cNvSpPr>
                <a:spLocks/>
              </p:cNvSpPr>
              <p:nvPr/>
            </p:nvSpPr>
            <p:spPr bwMode="auto">
              <a:xfrm>
                <a:off x="2157" y="3195"/>
                <a:ext cx="26" cy="26"/>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7" y="75"/>
                    </a:cubicBezTo>
                    <a:cubicBezTo>
                      <a:pt x="17" y="75"/>
                      <a:pt x="0" y="58"/>
                      <a:pt x="0" y="38"/>
                    </a:cubicBezTo>
                    <a:cubicBezTo>
                      <a:pt x="0" y="17"/>
                      <a:pt x="17" y="0"/>
                      <a:pt x="37" y="0"/>
                    </a:cubicBezTo>
                    <a:cubicBezTo>
                      <a:pt x="58" y="0"/>
                      <a:pt x="75" y="17"/>
                      <a:pt x="75" y="38"/>
                    </a:cubicBezTo>
                    <a:close/>
                  </a:path>
                </a:pathLst>
              </a:custGeom>
              <a:solidFill>
                <a:srgbClr val="7FCC29"/>
              </a:solidFill>
              <a:ln w="0">
                <a:solidFill>
                  <a:srgbClr val="000000"/>
                </a:solidFill>
                <a:prstDash val="solid"/>
                <a:round/>
                <a:headEnd/>
                <a:tailEnd/>
              </a:ln>
            </p:spPr>
            <p:txBody>
              <a:bodyPr/>
              <a:lstStyle/>
              <a:p>
                <a:endParaRPr lang="en-US">
                  <a:solidFill>
                    <a:srgbClr val="FFFFFF"/>
                  </a:solidFill>
                </a:endParaRPr>
              </a:p>
            </p:txBody>
          </p:sp>
          <p:sp>
            <p:nvSpPr>
              <p:cNvPr id="79039" name="Freeform 1136"/>
              <p:cNvSpPr>
                <a:spLocks/>
              </p:cNvSpPr>
              <p:nvPr/>
            </p:nvSpPr>
            <p:spPr bwMode="auto">
              <a:xfrm>
                <a:off x="2157" y="3195"/>
                <a:ext cx="26" cy="26"/>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7" y="75"/>
                    </a:cubicBezTo>
                    <a:cubicBezTo>
                      <a:pt x="17" y="75"/>
                      <a:pt x="0" y="58"/>
                      <a:pt x="0" y="38"/>
                    </a:cubicBezTo>
                    <a:cubicBezTo>
                      <a:pt x="0" y="17"/>
                      <a:pt x="17" y="0"/>
                      <a:pt x="37" y="0"/>
                    </a:cubicBezTo>
                    <a:cubicBezTo>
                      <a:pt x="58" y="0"/>
                      <a:pt x="75" y="17"/>
                      <a:pt x="75" y="3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40" name="Freeform 1137"/>
              <p:cNvSpPr>
                <a:spLocks/>
              </p:cNvSpPr>
              <p:nvPr/>
            </p:nvSpPr>
            <p:spPr bwMode="auto">
              <a:xfrm>
                <a:off x="946" y="1757"/>
                <a:ext cx="32" cy="31"/>
              </a:xfrm>
              <a:custGeom>
                <a:avLst/>
                <a:gdLst>
                  <a:gd name="T0" fmla="*/ 0 w 91"/>
                  <a:gd name="T1" fmla="*/ 0 h 91"/>
                  <a:gd name="T2" fmla="*/ 0 w 91"/>
                  <a:gd name="T3" fmla="*/ 0 h 91"/>
                  <a:gd name="T4" fmla="*/ 0 w 91"/>
                  <a:gd name="T5" fmla="*/ 0 h 91"/>
                  <a:gd name="T6" fmla="*/ 0 w 91"/>
                  <a:gd name="T7" fmla="*/ 0 h 91"/>
                  <a:gd name="T8" fmla="*/ 0 w 91"/>
                  <a:gd name="T9" fmla="*/ 0 h 91"/>
                  <a:gd name="T10" fmla="*/ 0 w 91"/>
                  <a:gd name="T11" fmla="*/ 0 h 91"/>
                  <a:gd name="T12" fmla="*/ 0 w 91"/>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91">
                    <a:moveTo>
                      <a:pt x="91" y="46"/>
                    </a:moveTo>
                    <a:lnTo>
                      <a:pt x="91" y="46"/>
                    </a:lnTo>
                    <a:cubicBezTo>
                      <a:pt x="91" y="71"/>
                      <a:pt x="71" y="91"/>
                      <a:pt x="46" y="91"/>
                    </a:cubicBezTo>
                    <a:cubicBezTo>
                      <a:pt x="20" y="91"/>
                      <a:pt x="0" y="71"/>
                      <a:pt x="0" y="46"/>
                    </a:cubicBezTo>
                    <a:cubicBezTo>
                      <a:pt x="0" y="20"/>
                      <a:pt x="20" y="0"/>
                      <a:pt x="46" y="0"/>
                    </a:cubicBezTo>
                    <a:cubicBezTo>
                      <a:pt x="71" y="0"/>
                      <a:pt x="91" y="20"/>
                      <a:pt x="91" y="46"/>
                    </a:cubicBezTo>
                    <a:close/>
                  </a:path>
                </a:pathLst>
              </a:custGeom>
              <a:solidFill>
                <a:srgbClr val="81CC28"/>
              </a:solidFill>
              <a:ln w="0">
                <a:solidFill>
                  <a:srgbClr val="000000"/>
                </a:solidFill>
                <a:prstDash val="solid"/>
                <a:round/>
                <a:headEnd/>
                <a:tailEnd/>
              </a:ln>
            </p:spPr>
            <p:txBody>
              <a:bodyPr/>
              <a:lstStyle/>
              <a:p>
                <a:endParaRPr lang="en-US">
                  <a:solidFill>
                    <a:srgbClr val="FFFFFF"/>
                  </a:solidFill>
                </a:endParaRPr>
              </a:p>
            </p:txBody>
          </p:sp>
          <p:sp>
            <p:nvSpPr>
              <p:cNvPr id="79041" name="Freeform 1138"/>
              <p:cNvSpPr>
                <a:spLocks/>
              </p:cNvSpPr>
              <p:nvPr/>
            </p:nvSpPr>
            <p:spPr bwMode="auto">
              <a:xfrm>
                <a:off x="946" y="1757"/>
                <a:ext cx="32" cy="31"/>
              </a:xfrm>
              <a:custGeom>
                <a:avLst/>
                <a:gdLst>
                  <a:gd name="T0" fmla="*/ 0 w 91"/>
                  <a:gd name="T1" fmla="*/ 0 h 91"/>
                  <a:gd name="T2" fmla="*/ 0 w 91"/>
                  <a:gd name="T3" fmla="*/ 0 h 91"/>
                  <a:gd name="T4" fmla="*/ 0 w 91"/>
                  <a:gd name="T5" fmla="*/ 0 h 91"/>
                  <a:gd name="T6" fmla="*/ 0 w 91"/>
                  <a:gd name="T7" fmla="*/ 0 h 91"/>
                  <a:gd name="T8" fmla="*/ 0 w 91"/>
                  <a:gd name="T9" fmla="*/ 0 h 91"/>
                  <a:gd name="T10" fmla="*/ 0 w 91"/>
                  <a:gd name="T11" fmla="*/ 0 h 91"/>
                  <a:gd name="T12" fmla="*/ 0 w 91"/>
                  <a:gd name="T13" fmla="*/ 0 h 9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91">
                    <a:moveTo>
                      <a:pt x="91" y="46"/>
                    </a:moveTo>
                    <a:lnTo>
                      <a:pt x="91" y="46"/>
                    </a:lnTo>
                    <a:cubicBezTo>
                      <a:pt x="91" y="71"/>
                      <a:pt x="71" y="91"/>
                      <a:pt x="46" y="91"/>
                    </a:cubicBezTo>
                    <a:cubicBezTo>
                      <a:pt x="20" y="91"/>
                      <a:pt x="0" y="71"/>
                      <a:pt x="0" y="46"/>
                    </a:cubicBezTo>
                    <a:cubicBezTo>
                      <a:pt x="0" y="20"/>
                      <a:pt x="20" y="0"/>
                      <a:pt x="46" y="0"/>
                    </a:cubicBezTo>
                    <a:cubicBezTo>
                      <a:pt x="71" y="0"/>
                      <a:pt x="91" y="20"/>
                      <a:pt x="91" y="4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42" name="Freeform 1139"/>
              <p:cNvSpPr>
                <a:spLocks/>
              </p:cNvSpPr>
              <p:nvPr/>
            </p:nvSpPr>
            <p:spPr bwMode="auto">
              <a:xfrm>
                <a:off x="1907" y="2163"/>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5" y="67"/>
                      <a:pt x="0" y="52"/>
                      <a:pt x="0" y="34"/>
                    </a:cubicBezTo>
                    <a:cubicBezTo>
                      <a:pt x="0" y="15"/>
                      <a:pt x="15" y="0"/>
                      <a:pt x="33" y="0"/>
                    </a:cubicBezTo>
                    <a:cubicBezTo>
                      <a:pt x="51" y="0"/>
                      <a:pt x="66" y="15"/>
                      <a:pt x="66" y="34"/>
                    </a:cubicBezTo>
                    <a:close/>
                  </a:path>
                </a:pathLst>
              </a:custGeom>
              <a:solidFill>
                <a:srgbClr val="FBC50E"/>
              </a:solidFill>
              <a:ln w="0">
                <a:solidFill>
                  <a:srgbClr val="000000"/>
                </a:solidFill>
                <a:prstDash val="solid"/>
                <a:round/>
                <a:headEnd/>
                <a:tailEnd/>
              </a:ln>
            </p:spPr>
            <p:txBody>
              <a:bodyPr/>
              <a:lstStyle/>
              <a:p>
                <a:endParaRPr lang="en-US">
                  <a:solidFill>
                    <a:srgbClr val="FFFFFF"/>
                  </a:solidFill>
                </a:endParaRPr>
              </a:p>
            </p:txBody>
          </p:sp>
          <p:sp>
            <p:nvSpPr>
              <p:cNvPr id="79043" name="Freeform 1140"/>
              <p:cNvSpPr>
                <a:spLocks/>
              </p:cNvSpPr>
              <p:nvPr/>
            </p:nvSpPr>
            <p:spPr bwMode="auto">
              <a:xfrm>
                <a:off x="1907" y="2163"/>
                <a:ext cx="23" cy="23"/>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5" y="67"/>
                      <a:pt x="0" y="52"/>
                      <a:pt x="0" y="34"/>
                    </a:cubicBezTo>
                    <a:cubicBezTo>
                      <a:pt x="0" y="15"/>
                      <a:pt x="15" y="0"/>
                      <a:pt x="33" y="0"/>
                    </a:cubicBezTo>
                    <a:cubicBezTo>
                      <a:pt x="51" y="0"/>
                      <a:pt x="66" y="15"/>
                      <a:pt x="66"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44" name="Freeform 1141"/>
              <p:cNvSpPr>
                <a:spLocks/>
              </p:cNvSpPr>
              <p:nvPr/>
            </p:nvSpPr>
            <p:spPr bwMode="auto">
              <a:xfrm>
                <a:off x="661" y="1452"/>
                <a:ext cx="28" cy="27"/>
              </a:xfrm>
              <a:custGeom>
                <a:avLst/>
                <a:gdLst>
                  <a:gd name="T0" fmla="*/ 0 w 78"/>
                  <a:gd name="T1" fmla="*/ 0 h 79"/>
                  <a:gd name="T2" fmla="*/ 0 w 78"/>
                  <a:gd name="T3" fmla="*/ 0 h 79"/>
                  <a:gd name="T4" fmla="*/ 0 w 78"/>
                  <a:gd name="T5" fmla="*/ 0 h 79"/>
                  <a:gd name="T6" fmla="*/ 0 w 78"/>
                  <a:gd name="T7" fmla="*/ 0 h 79"/>
                  <a:gd name="T8" fmla="*/ 0 w 78"/>
                  <a:gd name="T9" fmla="*/ 0 h 79"/>
                  <a:gd name="T10" fmla="*/ 0 w 78"/>
                  <a:gd name="T11" fmla="*/ 0 h 79"/>
                  <a:gd name="T12" fmla="*/ 0 w 78"/>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 h="79">
                    <a:moveTo>
                      <a:pt x="78" y="40"/>
                    </a:moveTo>
                    <a:lnTo>
                      <a:pt x="78" y="40"/>
                    </a:lnTo>
                    <a:cubicBezTo>
                      <a:pt x="78" y="61"/>
                      <a:pt x="61" y="79"/>
                      <a:pt x="39" y="79"/>
                    </a:cubicBezTo>
                    <a:cubicBezTo>
                      <a:pt x="17" y="79"/>
                      <a:pt x="0" y="61"/>
                      <a:pt x="0" y="40"/>
                    </a:cubicBezTo>
                    <a:cubicBezTo>
                      <a:pt x="0" y="18"/>
                      <a:pt x="17" y="0"/>
                      <a:pt x="39" y="0"/>
                    </a:cubicBezTo>
                    <a:cubicBezTo>
                      <a:pt x="61" y="0"/>
                      <a:pt x="78" y="18"/>
                      <a:pt x="78" y="40"/>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9045" name="Freeform 1142"/>
              <p:cNvSpPr>
                <a:spLocks/>
              </p:cNvSpPr>
              <p:nvPr/>
            </p:nvSpPr>
            <p:spPr bwMode="auto">
              <a:xfrm>
                <a:off x="661" y="1452"/>
                <a:ext cx="28" cy="27"/>
              </a:xfrm>
              <a:custGeom>
                <a:avLst/>
                <a:gdLst>
                  <a:gd name="T0" fmla="*/ 0 w 78"/>
                  <a:gd name="T1" fmla="*/ 0 h 79"/>
                  <a:gd name="T2" fmla="*/ 0 w 78"/>
                  <a:gd name="T3" fmla="*/ 0 h 79"/>
                  <a:gd name="T4" fmla="*/ 0 w 78"/>
                  <a:gd name="T5" fmla="*/ 0 h 79"/>
                  <a:gd name="T6" fmla="*/ 0 w 78"/>
                  <a:gd name="T7" fmla="*/ 0 h 79"/>
                  <a:gd name="T8" fmla="*/ 0 w 78"/>
                  <a:gd name="T9" fmla="*/ 0 h 79"/>
                  <a:gd name="T10" fmla="*/ 0 w 78"/>
                  <a:gd name="T11" fmla="*/ 0 h 79"/>
                  <a:gd name="T12" fmla="*/ 0 w 78"/>
                  <a:gd name="T13" fmla="*/ 0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 h="79">
                    <a:moveTo>
                      <a:pt x="78" y="40"/>
                    </a:moveTo>
                    <a:lnTo>
                      <a:pt x="78" y="40"/>
                    </a:lnTo>
                    <a:cubicBezTo>
                      <a:pt x="78" y="61"/>
                      <a:pt x="61" y="79"/>
                      <a:pt x="39" y="79"/>
                    </a:cubicBezTo>
                    <a:cubicBezTo>
                      <a:pt x="17" y="79"/>
                      <a:pt x="0" y="61"/>
                      <a:pt x="0" y="40"/>
                    </a:cubicBezTo>
                    <a:cubicBezTo>
                      <a:pt x="0" y="18"/>
                      <a:pt x="17" y="0"/>
                      <a:pt x="39" y="0"/>
                    </a:cubicBezTo>
                    <a:cubicBezTo>
                      <a:pt x="61" y="0"/>
                      <a:pt x="78" y="18"/>
                      <a:pt x="78" y="4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46" name="Freeform 1143"/>
              <p:cNvSpPr>
                <a:spLocks/>
              </p:cNvSpPr>
              <p:nvPr/>
            </p:nvSpPr>
            <p:spPr bwMode="auto">
              <a:xfrm>
                <a:off x="981" y="3250"/>
                <a:ext cx="26" cy="25"/>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8" y="75"/>
                    </a:cubicBezTo>
                    <a:cubicBezTo>
                      <a:pt x="17" y="75"/>
                      <a:pt x="0" y="58"/>
                      <a:pt x="0" y="38"/>
                    </a:cubicBezTo>
                    <a:cubicBezTo>
                      <a:pt x="0" y="17"/>
                      <a:pt x="17" y="0"/>
                      <a:pt x="38" y="0"/>
                    </a:cubicBezTo>
                    <a:cubicBezTo>
                      <a:pt x="58" y="0"/>
                      <a:pt x="75" y="17"/>
                      <a:pt x="75" y="38"/>
                    </a:cubicBezTo>
                    <a:close/>
                  </a:path>
                </a:pathLst>
              </a:custGeom>
              <a:solidFill>
                <a:srgbClr val="7CCB29"/>
              </a:solidFill>
              <a:ln w="0">
                <a:solidFill>
                  <a:srgbClr val="000000"/>
                </a:solidFill>
                <a:prstDash val="solid"/>
                <a:round/>
                <a:headEnd/>
                <a:tailEnd/>
              </a:ln>
            </p:spPr>
            <p:txBody>
              <a:bodyPr/>
              <a:lstStyle/>
              <a:p>
                <a:endParaRPr lang="en-US">
                  <a:solidFill>
                    <a:srgbClr val="FFFFFF"/>
                  </a:solidFill>
                </a:endParaRPr>
              </a:p>
            </p:txBody>
          </p:sp>
          <p:sp>
            <p:nvSpPr>
              <p:cNvPr id="79047" name="Freeform 1144"/>
              <p:cNvSpPr>
                <a:spLocks/>
              </p:cNvSpPr>
              <p:nvPr/>
            </p:nvSpPr>
            <p:spPr bwMode="auto">
              <a:xfrm>
                <a:off x="981" y="3250"/>
                <a:ext cx="26" cy="25"/>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5" h="75">
                    <a:moveTo>
                      <a:pt x="75" y="38"/>
                    </a:moveTo>
                    <a:lnTo>
                      <a:pt x="75" y="38"/>
                    </a:lnTo>
                    <a:cubicBezTo>
                      <a:pt x="75" y="58"/>
                      <a:pt x="58" y="75"/>
                      <a:pt x="38" y="75"/>
                    </a:cubicBezTo>
                    <a:cubicBezTo>
                      <a:pt x="17" y="75"/>
                      <a:pt x="0" y="58"/>
                      <a:pt x="0" y="38"/>
                    </a:cubicBezTo>
                    <a:cubicBezTo>
                      <a:pt x="0" y="17"/>
                      <a:pt x="17" y="0"/>
                      <a:pt x="38" y="0"/>
                    </a:cubicBezTo>
                    <a:cubicBezTo>
                      <a:pt x="58" y="0"/>
                      <a:pt x="75" y="17"/>
                      <a:pt x="75" y="3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48" name="Freeform 1145"/>
              <p:cNvSpPr>
                <a:spLocks/>
              </p:cNvSpPr>
              <p:nvPr/>
            </p:nvSpPr>
            <p:spPr bwMode="auto">
              <a:xfrm>
                <a:off x="1178" y="186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ACA2A"/>
              </a:solidFill>
              <a:ln w="0">
                <a:solidFill>
                  <a:srgbClr val="000000"/>
                </a:solidFill>
                <a:prstDash val="solid"/>
                <a:round/>
                <a:headEnd/>
                <a:tailEnd/>
              </a:ln>
            </p:spPr>
            <p:txBody>
              <a:bodyPr/>
              <a:lstStyle/>
              <a:p>
                <a:endParaRPr lang="en-US">
                  <a:solidFill>
                    <a:srgbClr val="FFFFFF"/>
                  </a:solidFill>
                </a:endParaRPr>
              </a:p>
            </p:txBody>
          </p:sp>
          <p:sp>
            <p:nvSpPr>
              <p:cNvPr id="79049" name="Freeform 1146"/>
              <p:cNvSpPr>
                <a:spLocks/>
              </p:cNvSpPr>
              <p:nvPr/>
            </p:nvSpPr>
            <p:spPr bwMode="auto">
              <a:xfrm>
                <a:off x="1178" y="1861"/>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50" name="Freeform 1147"/>
              <p:cNvSpPr>
                <a:spLocks/>
              </p:cNvSpPr>
              <p:nvPr/>
            </p:nvSpPr>
            <p:spPr bwMode="auto">
              <a:xfrm>
                <a:off x="1854" y="2184"/>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63C332"/>
              </a:solidFill>
              <a:ln w="0">
                <a:solidFill>
                  <a:srgbClr val="000000"/>
                </a:solidFill>
                <a:prstDash val="solid"/>
                <a:round/>
                <a:headEnd/>
                <a:tailEnd/>
              </a:ln>
            </p:spPr>
            <p:txBody>
              <a:bodyPr/>
              <a:lstStyle/>
              <a:p>
                <a:endParaRPr lang="en-US">
                  <a:solidFill>
                    <a:srgbClr val="FFFFFF"/>
                  </a:solidFill>
                </a:endParaRPr>
              </a:p>
            </p:txBody>
          </p:sp>
          <p:sp>
            <p:nvSpPr>
              <p:cNvPr id="79051" name="Freeform 1148"/>
              <p:cNvSpPr>
                <a:spLocks/>
              </p:cNvSpPr>
              <p:nvPr/>
            </p:nvSpPr>
            <p:spPr bwMode="auto">
              <a:xfrm>
                <a:off x="1854" y="2184"/>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52" name="Freeform 1149"/>
              <p:cNvSpPr>
                <a:spLocks/>
              </p:cNvSpPr>
              <p:nvPr/>
            </p:nvSpPr>
            <p:spPr bwMode="auto">
              <a:xfrm>
                <a:off x="1906" y="3063"/>
                <a:ext cx="24" cy="23"/>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3" y="67"/>
                      <a:pt x="34" y="67"/>
                    </a:cubicBezTo>
                    <a:cubicBezTo>
                      <a:pt x="15" y="67"/>
                      <a:pt x="0" y="52"/>
                      <a:pt x="0" y="34"/>
                    </a:cubicBezTo>
                    <a:cubicBezTo>
                      <a:pt x="0" y="15"/>
                      <a:pt x="15" y="0"/>
                      <a:pt x="34" y="0"/>
                    </a:cubicBezTo>
                    <a:cubicBezTo>
                      <a:pt x="53" y="0"/>
                      <a:pt x="68" y="15"/>
                      <a:pt x="68" y="34"/>
                    </a:cubicBezTo>
                    <a:close/>
                  </a:path>
                </a:pathLst>
              </a:custGeom>
              <a:solidFill>
                <a:srgbClr val="76C92C"/>
              </a:solidFill>
              <a:ln w="0">
                <a:solidFill>
                  <a:srgbClr val="000000"/>
                </a:solidFill>
                <a:prstDash val="solid"/>
                <a:round/>
                <a:headEnd/>
                <a:tailEnd/>
              </a:ln>
            </p:spPr>
            <p:txBody>
              <a:bodyPr/>
              <a:lstStyle/>
              <a:p>
                <a:endParaRPr lang="en-US">
                  <a:solidFill>
                    <a:srgbClr val="FFFFFF"/>
                  </a:solidFill>
                </a:endParaRPr>
              </a:p>
            </p:txBody>
          </p:sp>
          <p:sp>
            <p:nvSpPr>
              <p:cNvPr id="79053" name="Freeform 1150"/>
              <p:cNvSpPr>
                <a:spLocks/>
              </p:cNvSpPr>
              <p:nvPr/>
            </p:nvSpPr>
            <p:spPr bwMode="auto">
              <a:xfrm>
                <a:off x="1906" y="3063"/>
                <a:ext cx="24" cy="23"/>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3" y="67"/>
                      <a:pt x="34" y="67"/>
                    </a:cubicBezTo>
                    <a:cubicBezTo>
                      <a:pt x="15" y="67"/>
                      <a:pt x="0" y="52"/>
                      <a:pt x="0" y="34"/>
                    </a:cubicBezTo>
                    <a:cubicBezTo>
                      <a:pt x="0" y="15"/>
                      <a:pt x="15" y="0"/>
                      <a:pt x="34" y="0"/>
                    </a:cubicBezTo>
                    <a:cubicBezTo>
                      <a:pt x="53" y="0"/>
                      <a:pt x="68" y="15"/>
                      <a:pt x="68"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54" name="Freeform 1151"/>
              <p:cNvSpPr>
                <a:spLocks/>
              </p:cNvSpPr>
              <p:nvPr/>
            </p:nvSpPr>
            <p:spPr bwMode="auto">
              <a:xfrm>
                <a:off x="2237" y="331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70C72D"/>
              </a:solidFill>
              <a:ln w="0">
                <a:solidFill>
                  <a:srgbClr val="000000"/>
                </a:solidFill>
                <a:prstDash val="solid"/>
                <a:round/>
                <a:headEnd/>
                <a:tailEnd/>
              </a:ln>
            </p:spPr>
            <p:txBody>
              <a:bodyPr/>
              <a:lstStyle/>
              <a:p>
                <a:endParaRPr lang="en-US">
                  <a:solidFill>
                    <a:srgbClr val="FFFFFF"/>
                  </a:solidFill>
                </a:endParaRPr>
              </a:p>
            </p:txBody>
          </p:sp>
          <p:sp>
            <p:nvSpPr>
              <p:cNvPr id="79055" name="Freeform 1152"/>
              <p:cNvSpPr>
                <a:spLocks/>
              </p:cNvSpPr>
              <p:nvPr/>
            </p:nvSpPr>
            <p:spPr bwMode="auto">
              <a:xfrm>
                <a:off x="2237" y="3313"/>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56" name="Freeform 1153"/>
              <p:cNvSpPr>
                <a:spLocks/>
              </p:cNvSpPr>
              <p:nvPr/>
            </p:nvSpPr>
            <p:spPr bwMode="auto">
              <a:xfrm>
                <a:off x="1479"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1A6575"/>
              </a:solidFill>
              <a:ln w="0">
                <a:solidFill>
                  <a:srgbClr val="000000"/>
                </a:solidFill>
                <a:prstDash val="solid"/>
                <a:round/>
                <a:headEnd/>
                <a:tailEnd/>
              </a:ln>
            </p:spPr>
            <p:txBody>
              <a:bodyPr/>
              <a:lstStyle/>
              <a:p>
                <a:endParaRPr lang="en-US">
                  <a:solidFill>
                    <a:srgbClr val="FFFFFF"/>
                  </a:solidFill>
                </a:endParaRPr>
              </a:p>
            </p:txBody>
          </p:sp>
          <p:sp>
            <p:nvSpPr>
              <p:cNvPr id="79057" name="Freeform 1154"/>
              <p:cNvSpPr>
                <a:spLocks/>
              </p:cNvSpPr>
              <p:nvPr/>
            </p:nvSpPr>
            <p:spPr bwMode="auto">
              <a:xfrm>
                <a:off x="1479" y="2519"/>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58" name="Freeform 1155"/>
              <p:cNvSpPr>
                <a:spLocks/>
              </p:cNvSpPr>
              <p:nvPr/>
            </p:nvSpPr>
            <p:spPr bwMode="auto">
              <a:xfrm>
                <a:off x="2262" y="328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6DC72E"/>
              </a:solidFill>
              <a:ln w="0">
                <a:solidFill>
                  <a:srgbClr val="000000"/>
                </a:solidFill>
                <a:prstDash val="solid"/>
                <a:round/>
                <a:headEnd/>
                <a:tailEnd/>
              </a:ln>
            </p:spPr>
            <p:txBody>
              <a:bodyPr/>
              <a:lstStyle/>
              <a:p>
                <a:endParaRPr lang="en-US">
                  <a:solidFill>
                    <a:srgbClr val="FFFFFF"/>
                  </a:solidFill>
                </a:endParaRPr>
              </a:p>
            </p:txBody>
          </p:sp>
          <p:sp>
            <p:nvSpPr>
              <p:cNvPr id="79059" name="Freeform 1156"/>
              <p:cNvSpPr>
                <a:spLocks/>
              </p:cNvSpPr>
              <p:nvPr/>
            </p:nvSpPr>
            <p:spPr bwMode="auto">
              <a:xfrm>
                <a:off x="2262" y="3283"/>
                <a:ext cx="21"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60" name="Freeform 1157"/>
              <p:cNvSpPr>
                <a:spLocks/>
              </p:cNvSpPr>
              <p:nvPr/>
            </p:nvSpPr>
            <p:spPr bwMode="auto">
              <a:xfrm>
                <a:off x="927" y="1633"/>
                <a:ext cx="63" cy="61"/>
              </a:xfrm>
              <a:custGeom>
                <a:avLst/>
                <a:gdLst>
                  <a:gd name="T0" fmla="*/ 0 w 179"/>
                  <a:gd name="T1" fmla="*/ 0 h 179"/>
                  <a:gd name="T2" fmla="*/ 0 w 179"/>
                  <a:gd name="T3" fmla="*/ 0 h 179"/>
                  <a:gd name="T4" fmla="*/ 0 w 179"/>
                  <a:gd name="T5" fmla="*/ 0 h 179"/>
                  <a:gd name="T6" fmla="*/ 0 w 179"/>
                  <a:gd name="T7" fmla="*/ 0 h 179"/>
                  <a:gd name="T8" fmla="*/ 0 w 179"/>
                  <a:gd name="T9" fmla="*/ 0 h 179"/>
                  <a:gd name="T10" fmla="*/ 0 w 179"/>
                  <a:gd name="T11" fmla="*/ 0 h 179"/>
                  <a:gd name="T12" fmla="*/ 0 w 179"/>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179">
                    <a:moveTo>
                      <a:pt x="179" y="90"/>
                    </a:moveTo>
                    <a:lnTo>
                      <a:pt x="179" y="90"/>
                    </a:lnTo>
                    <a:cubicBezTo>
                      <a:pt x="179" y="139"/>
                      <a:pt x="139" y="179"/>
                      <a:pt x="90" y="179"/>
                    </a:cubicBezTo>
                    <a:cubicBezTo>
                      <a:pt x="40" y="179"/>
                      <a:pt x="0" y="139"/>
                      <a:pt x="0" y="90"/>
                    </a:cubicBezTo>
                    <a:cubicBezTo>
                      <a:pt x="0" y="40"/>
                      <a:pt x="40" y="0"/>
                      <a:pt x="90" y="0"/>
                    </a:cubicBezTo>
                    <a:cubicBezTo>
                      <a:pt x="139" y="0"/>
                      <a:pt x="179" y="40"/>
                      <a:pt x="179" y="90"/>
                    </a:cubicBezTo>
                    <a:close/>
                  </a:path>
                </a:pathLst>
              </a:custGeom>
              <a:solidFill>
                <a:srgbClr val="83CD27"/>
              </a:solidFill>
              <a:ln w="0">
                <a:solidFill>
                  <a:srgbClr val="000000"/>
                </a:solidFill>
                <a:prstDash val="solid"/>
                <a:round/>
                <a:headEnd/>
                <a:tailEnd/>
              </a:ln>
            </p:spPr>
            <p:txBody>
              <a:bodyPr/>
              <a:lstStyle/>
              <a:p>
                <a:endParaRPr lang="en-US">
                  <a:solidFill>
                    <a:srgbClr val="FFFFFF"/>
                  </a:solidFill>
                </a:endParaRPr>
              </a:p>
            </p:txBody>
          </p:sp>
          <p:sp>
            <p:nvSpPr>
              <p:cNvPr id="79061" name="Freeform 1158"/>
              <p:cNvSpPr>
                <a:spLocks/>
              </p:cNvSpPr>
              <p:nvPr/>
            </p:nvSpPr>
            <p:spPr bwMode="auto">
              <a:xfrm>
                <a:off x="927" y="1633"/>
                <a:ext cx="63" cy="61"/>
              </a:xfrm>
              <a:custGeom>
                <a:avLst/>
                <a:gdLst>
                  <a:gd name="T0" fmla="*/ 0 w 179"/>
                  <a:gd name="T1" fmla="*/ 0 h 179"/>
                  <a:gd name="T2" fmla="*/ 0 w 179"/>
                  <a:gd name="T3" fmla="*/ 0 h 179"/>
                  <a:gd name="T4" fmla="*/ 0 w 179"/>
                  <a:gd name="T5" fmla="*/ 0 h 179"/>
                  <a:gd name="T6" fmla="*/ 0 w 179"/>
                  <a:gd name="T7" fmla="*/ 0 h 179"/>
                  <a:gd name="T8" fmla="*/ 0 w 179"/>
                  <a:gd name="T9" fmla="*/ 0 h 179"/>
                  <a:gd name="T10" fmla="*/ 0 w 179"/>
                  <a:gd name="T11" fmla="*/ 0 h 179"/>
                  <a:gd name="T12" fmla="*/ 0 w 179"/>
                  <a:gd name="T13" fmla="*/ 0 h 1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179">
                    <a:moveTo>
                      <a:pt x="179" y="90"/>
                    </a:moveTo>
                    <a:lnTo>
                      <a:pt x="179" y="90"/>
                    </a:lnTo>
                    <a:cubicBezTo>
                      <a:pt x="179" y="139"/>
                      <a:pt x="139" y="179"/>
                      <a:pt x="90" y="179"/>
                    </a:cubicBezTo>
                    <a:cubicBezTo>
                      <a:pt x="40" y="179"/>
                      <a:pt x="0" y="139"/>
                      <a:pt x="0" y="90"/>
                    </a:cubicBezTo>
                    <a:cubicBezTo>
                      <a:pt x="0" y="40"/>
                      <a:pt x="40" y="0"/>
                      <a:pt x="90" y="0"/>
                    </a:cubicBezTo>
                    <a:cubicBezTo>
                      <a:pt x="139" y="0"/>
                      <a:pt x="179" y="40"/>
                      <a:pt x="179" y="9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62" name="Freeform 1159"/>
              <p:cNvSpPr>
                <a:spLocks/>
              </p:cNvSpPr>
              <p:nvPr/>
            </p:nvSpPr>
            <p:spPr bwMode="auto">
              <a:xfrm>
                <a:off x="1542" y="2164"/>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solidFill>
                <a:srgbClr val="68C530"/>
              </a:solidFill>
              <a:ln w="0">
                <a:solidFill>
                  <a:srgbClr val="000000"/>
                </a:solidFill>
                <a:prstDash val="solid"/>
                <a:round/>
                <a:headEnd/>
                <a:tailEnd/>
              </a:ln>
            </p:spPr>
            <p:txBody>
              <a:bodyPr/>
              <a:lstStyle/>
              <a:p>
                <a:endParaRPr lang="en-US">
                  <a:solidFill>
                    <a:srgbClr val="FFFFFF"/>
                  </a:solidFill>
                </a:endParaRPr>
              </a:p>
            </p:txBody>
          </p:sp>
          <p:sp>
            <p:nvSpPr>
              <p:cNvPr id="79063" name="Freeform 1160"/>
              <p:cNvSpPr>
                <a:spLocks/>
              </p:cNvSpPr>
              <p:nvPr/>
            </p:nvSpPr>
            <p:spPr bwMode="auto">
              <a:xfrm>
                <a:off x="1542" y="2164"/>
                <a:ext cx="23" cy="22"/>
              </a:xfrm>
              <a:custGeom>
                <a:avLst/>
                <a:gdLst>
                  <a:gd name="T0" fmla="*/ 0 w 66"/>
                  <a:gd name="T1" fmla="*/ 0 h 65"/>
                  <a:gd name="T2" fmla="*/ 0 w 66"/>
                  <a:gd name="T3" fmla="*/ 0 h 65"/>
                  <a:gd name="T4" fmla="*/ 0 w 66"/>
                  <a:gd name="T5" fmla="*/ 0 h 65"/>
                  <a:gd name="T6" fmla="*/ 0 w 66"/>
                  <a:gd name="T7" fmla="*/ 0 h 65"/>
                  <a:gd name="T8" fmla="*/ 0 w 66"/>
                  <a:gd name="T9" fmla="*/ 0 h 65"/>
                  <a:gd name="T10" fmla="*/ 0 w 66"/>
                  <a:gd name="T11" fmla="*/ 0 h 65"/>
                  <a:gd name="T12" fmla="*/ 0 w 66"/>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5">
                    <a:moveTo>
                      <a:pt x="66" y="33"/>
                    </a:moveTo>
                    <a:lnTo>
                      <a:pt x="66" y="33"/>
                    </a:lnTo>
                    <a:cubicBezTo>
                      <a:pt x="66" y="51"/>
                      <a:pt x="51" y="65"/>
                      <a:pt x="33" y="65"/>
                    </a:cubicBezTo>
                    <a:cubicBezTo>
                      <a:pt x="15" y="65"/>
                      <a:pt x="0" y="51"/>
                      <a:pt x="0" y="33"/>
                    </a:cubicBezTo>
                    <a:cubicBezTo>
                      <a:pt x="0" y="14"/>
                      <a:pt x="15" y="0"/>
                      <a:pt x="33" y="0"/>
                    </a:cubicBezTo>
                    <a:cubicBezTo>
                      <a:pt x="51" y="0"/>
                      <a:pt x="66" y="14"/>
                      <a:pt x="66"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64" name="Freeform 1161"/>
              <p:cNvSpPr>
                <a:spLocks/>
              </p:cNvSpPr>
              <p:nvPr/>
            </p:nvSpPr>
            <p:spPr bwMode="auto">
              <a:xfrm>
                <a:off x="654" y="369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72C82D"/>
              </a:solidFill>
              <a:ln w="0">
                <a:solidFill>
                  <a:srgbClr val="000000"/>
                </a:solidFill>
                <a:prstDash val="solid"/>
                <a:round/>
                <a:headEnd/>
                <a:tailEnd/>
              </a:ln>
            </p:spPr>
            <p:txBody>
              <a:bodyPr/>
              <a:lstStyle/>
              <a:p>
                <a:endParaRPr lang="en-US">
                  <a:solidFill>
                    <a:srgbClr val="FFFFFF"/>
                  </a:solidFill>
                </a:endParaRPr>
              </a:p>
            </p:txBody>
          </p:sp>
          <p:sp>
            <p:nvSpPr>
              <p:cNvPr id="79065" name="Freeform 1162"/>
              <p:cNvSpPr>
                <a:spLocks/>
              </p:cNvSpPr>
              <p:nvPr/>
            </p:nvSpPr>
            <p:spPr bwMode="auto">
              <a:xfrm>
                <a:off x="654" y="3692"/>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66" name="Freeform 1163"/>
              <p:cNvSpPr>
                <a:spLocks/>
              </p:cNvSpPr>
              <p:nvPr/>
            </p:nvSpPr>
            <p:spPr bwMode="auto">
              <a:xfrm>
                <a:off x="342" y="2826"/>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FEE803"/>
              </a:solidFill>
              <a:ln w="0">
                <a:solidFill>
                  <a:srgbClr val="000000"/>
                </a:solidFill>
                <a:prstDash val="solid"/>
                <a:round/>
                <a:headEnd/>
                <a:tailEnd/>
              </a:ln>
            </p:spPr>
            <p:txBody>
              <a:bodyPr/>
              <a:lstStyle/>
              <a:p>
                <a:endParaRPr lang="en-US">
                  <a:solidFill>
                    <a:srgbClr val="FFFFFF"/>
                  </a:solidFill>
                </a:endParaRPr>
              </a:p>
            </p:txBody>
          </p:sp>
          <p:sp>
            <p:nvSpPr>
              <p:cNvPr id="79067" name="Freeform 1164"/>
              <p:cNvSpPr>
                <a:spLocks/>
              </p:cNvSpPr>
              <p:nvPr/>
            </p:nvSpPr>
            <p:spPr bwMode="auto">
              <a:xfrm>
                <a:off x="342" y="2826"/>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68" name="Freeform 1165"/>
              <p:cNvSpPr>
                <a:spLocks/>
              </p:cNvSpPr>
              <p:nvPr/>
            </p:nvSpPr>
            <p:spPr bwMode="auto">
              <a:xfrm>
                <a:off x="585" y="1468"/>
                <a:ext cx="52" cy="50"/>
              </a:xfrm>
              <a:custGeom>
                <a:avLst/>
                <a:gdLst>
                  <a:gd name="T0" fmla="*/ 0 w 147"/>
                  <a:gd name="T1" fmla="*/ 0 h 147"/>
                  <a:gd name="T2" fmla="*/ 0 w 147"/>
                  <a:gd name="T3" fmla="*/ 0 h 147"/>
                  <a:gd name="T4" fmla="*/ 0 w 147"/>
                  <a:gd name="T5" fmla="*/ 0 h 147"/>
                  <a:gd name="T6" fmla="*/ 0 w 147"/>
                  <a:gd name="T7" fmla="*/ 0 h 147"/>
                  <a:gd name="T8" fmla="*/ 0 w 147"/>
                  <a:gd name="T9" fmla="*/ 0 h 147"/>
                  <a:gd name="T10" fmla="*/ 0 w 147"/>
                  <a:gd name="T11" fmla="*/ 0 h 147"/>
                  <a:gd name="T12" fmla="*/ 0 w 147"/>
                  <a:gd name="T13" fmla="*/ 0 h 1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7" h="147">
                    <a:moveTo>
                      <a:pt x="147" y="74"/>
                    </a:moveTo>
                    <a:lnTo>
                      <a:pt x="147" y="74"/>
                    </a:lnTo>
                    <a:cubicBezTo>
                      <a:pt x="147" y="114"/>
                      <a:pt x="114" y="147"/>
                      <a:pt x="74" y="147"/>
                    </a:cubicBezTo>
                    <a:cubicBezTo>
                      <a:pt x="33" y="147"/>
                      <a:pt x="0" y="114"/>
                      <a:pt x="0" y="74"/>
                    </a:cubicBezTo>
                    <a:cubicBezTo>
                      <a:pt x="0" y="33"/>
                      <a:pt x="33" y="0"/>
                      <a:pt x="74" y="0"/>
                    </a:cubicBezTo>
                    <a:cubicBezTo>
                      <a:pt x="114" y="0"/>
                      <a:pt x="147" y="33"/>
                      <a:pt x="147" y="74"/>
                    </a:cubicBezTo>
                    <a:close/>
                  </a:path>
                </a:pathLst>
              </a:custGeom>
              <a:solidFill>
                <a:srgbClr val="86CE26"/>
              </a:solidFill>
              <a:ln w="0">
                <a:solidFill>
                  <a:srgbClr val="000000"/>
                </a:solidFill>
                <a:prstDash val="solid"/>
                <a:round/>
                <a:headEnd/>
                <a:tailEnd/>
              </a:ln>
            </p:spPr>
            <p:txBody>
              <a:bodyPr/>
              <a:lstStyle/>
              <a:p>
                <a:endParaRPr lang="en-US">
                  <a:solidFill>
                    <a:srgbClr val="FFFFFF"/>
                  </a:solidFill>
                </a:endParaRPr>
              </a:p>
            </p:txBody>
          </p:sp>
          <p:sp>
            <p:nvSpPr>
              <p:cNvPr id="79069" name="Freeform 1166"/>
              <p:cNvSpPr>
                <a:spLocks/>
              </p:cNvSpPr>
              <p:nvPr/>
            </p:nvSpPr>
            <p:spPr bwMode="auto">
              <a:xfrm>
                <a:off x="585" y="1468"/>
                <a:ext cx="52" cy="50"/>
              </a:xfrm>
              <a:custGeom>
                <a:avLst/>
                <a:gdLst>
                  <a:gd name="T0" fmla="*/ 0 w 147"/>
                  <a:gd name="T1" fmla="*/ 0 h 147"/>
                  <a:gd name="T2" fmla="*/ 0 w 147"/>
                  <a:gd name="T3" fmla="*/ 0 h 147"/>
                  <a:gd name="T4" fmla="*/ 0 w 147"/>
                  <a:gd name="T5" fmla="*/ 0 h 147"/>
                  <a:gd name="T6" fmla="*/ 0 w 147"/>
                  <a:gd name="T7" fmla="*/ 0 h 147"/>
                  <a:gd name="T8" fmla="*/ 0 w 147"/>
                  <a:gd name="T9" fmla="*/ 0 h 147"/>
                  <a:gd name="T10" fmla="*/ 0 w 147"/>
                  <a:gd name="T11" fmla="*/ 0 h 147"/>
                  <a:gd name="T12" fmla="*/ 0 w 147"/>
                  <a:gd name="T13" fmla="*/ 0 h 14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7" h="147">
                    <a:moveTo>
                      <a:pt x="147" y="74"/>
                    </a:moveTo>
                    <a:lnTo>
                      <a:pt x="147" y="74"/>
                    </a:lnTo>
                    <a:cubicBezTo>
                      <a:pt x="147" y="114"/>
                      <a:pt x="114" y="147"/>
                      <a:pt x="74" y="147"/>
                    </a:cubicBezTo>
                    <a:cubicBezTo>
                      <a:pt x="33" y="147"/>
                      <a:pt x="0" y="114"/>
                      <a:pt x="0" y="74"/>
                    </a:cubicBezTo>
                    <a:cubicBezTo>
                      <a:pt x="0" y="33"/>
                      <a:pt x="33" y="0"/>
                      <a:pt x="74" y="0"/>
                    </a:cubicBezTo>
                    <a:cubicBezTo>
                      <a:pt x="114" y="0"/>
                      <a:pt x="147" y="33"/>
                      <a:pt x="147" y="7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70" name="Freeform 1167"/>
              <p:cNvSpPr>
                <a:spLocks/>
              </p:cNvSpPr>
              <p:nvPr/>
            </p:nvSpPr>
            <p:spPr bwMode="auto">
              <a:xfrm>
                <a:off x="2166" y="33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8"/>
                      <a:pt x="48" y="61"/>
                      <a:pt x="31" y="61"/>
                    </a:cubicBezTo>
                    <a:cubicBezTo>
                      <a:pt x="13" y="61"/>
                      <a:pt x="0" y="48"/>
                      <a:pt x="0" y="31"/>
                    </a:cubicBezTo>
                    <a:cubicBezTo>
                      <a:pt x="0" y="13"/>
                      <a:pt x="13" y="0"/>
                      <a:pt x="31" y="0"/>
                    </a:cubicBezTo>
                    <a:cubicBezTo>
                      <a:pt x="48" y="0"/>
                      <a:pt x="61" y="13"/>
                      <a:pt x="61" y="31"/>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9071" name="Freeform 1168"/>
              <p:cNvSpPr>
                <a:spLocks/>
              </p:cNvSpPr>
              <p:nvPr/>
            </p:nvSpPr>
            <p:spPr bwMode="auto">
              <a:xfrm>
                <a:off x="2166" y="3313"/>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8"/>
                      <a:pt x="48" y="61"/>
                      <a:pt x="31" y="61"/>
                    </a:cubicBezTo>
                    <a:cubicBezTo>
                      <a:pt x="13" y="61"/>
                      <a:pt x="0" y="48"/>
                      <a:pt x="0" y="31"/>
                    </a:cubicBezTo>
                    <a:cubicBezTo>
                      <a:pt x="0" y="13"/>
                      <a:pt x="13" y="0"/>
                      <a:pt x="31" y="0"/>
                    </a:cubicBezTo>
                    <a:cubicBezTo>
                      <a:pt x="48" y="0"/>
                      <a:pt x="61" y="13"/>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72" name="Freeform 1169"/>
              <p:cNvSpPr>
                <a:spLocks/>
              </p:cNvSpPr>
              <p:nvPr/>
            </p:nvSpPr>
            <p:spPr bwMode="auto">
              <a:xfrm>
                <a:off x="565" y="1510"/>
                <a:ext cx="36" cy="34"/>
              </a:xfrm>
              <a:custGeom>
                <a:avLst/>
                <a:gdLst>
                  <a:gd name="T0" fmla="*/ 0 w 101"/>
                  <a:gd name="T1" fmla="*/ 0 h 101"/>
                  <a:gd name="T2" fmla="*/ 0 w 101"/>
                  <a:gd name="T3" fmla="*/ 0 h 101"/>
                  <a:gd name="T4" fmla="*/ 0 w 101"/>
                  <a:gd name="T5" fmla="*/ 0 h 101"/>
                  <a:gd name="T6" fmla="*/ 0 w 101"/>
                  <a:gd name="T7" fmla="*/ 0 h 101"/>
                  <a:gd name="T8" fmla="*/ 0 w 101"/>
                  <a:gd name="T9" fmla="*/ 0 h 101"/>
                  <a:gd name="T10" fmla="*/ 0 w 101"/>
                  <a:gd name="T11" fmla="*/ 0 h 101"/>
                  <a:gd name="T12" fmla="*/ 0 w 101"/>
                  <a:gd name="T13" fmla="*/ 0 h 1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 h="101">
                    <a:moveTo>
                      <a:pt x="101" y="51"/>
                    </a:moveTo>
                    <a:lnTo>
                      <a:pt x="101" y="51"/>
                    </a:lnTo>
                    <a:cubicBezTo>
                      <a:pt x="101" y="79"/>
                      <a:pt x="79" y="101"/>
                      <a:pt x="51" y="101"/>
                    </a:cubicBezTo>
                    <a:cubicBezTo>
                      <a:pt x="23" y="101"/>
                      <a:pt x="0" y="79"/>
                      <a:pt x="0" y="51"/>
                    </a:cubicBezTo>
                    <a:cubicBezTo>
                      <a:pt x="0" y="22"/>
                      <a:pt x="23" y="0"/>
                      <a:pt x="51" y="0"/>
                    </a:cubicBezTo>
                    <a:cubicBezTo>
                      <a:pt x="79" y="0"/>
                      <a:pt x="101" y="22"/>
                      <a:pt x="101" y="51"/>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9073" name="Freeform 1170"/>
              <p:cNvSpPr>
                <a:spLocks/>
              </p:cNvSpPr>
              <p:nvPr/>
            </p:nvSpPr>
            <p:spPr bwMode="auto">
              <a:xfrm>
                <a:off x="565" y="1510"/>
                <a:ext cx="36" cy="34"/>
              </a:xfrm>
              <a:custGeom>
                <a:avLst/>
                <a:gdLst>
                  <a:gd name="T0" fmla="*/ 0 w 101"/>
                  <a:gd name="T1" fmla="*/ 0 h 101"/>
                  <a:gd name="T2" fmla="*/ 0 w 101"/>
                  <a:gd name="T3" fmla="*/ 0 h 101"/>
                  <a:gd name="T4" fmla="*/ 0 w 101"/>
                  <a:gd name="T5" fmla="*/ 0 h 101"/>
                  <a:gd name="T6" fmla="*/ 0 w 101"/>
                  <a:gd name="T7" fmla="*/ 0 h 101"/>
                  <a:gd name="T8" fmla="*/ 0 w 101"/>
                  <a:gd name="T9" fmla="*/ 0 h 101"/>
                  <a:gd name="T10" fmla="*/ 0 w 101"/>
                  <a:gd name="T11" fmla="*/ 0 h 101"/>
                  <a:gd name="T12" fmla="*/ 0 w 101"/>
                  <a:gd name="T13" fmla="*/ 0 h 1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 h="101">
                    <a:moveTo>
                      <a:pt x="101" y="51"/>
                    </a:moveTo>
                    <a:lnTo>
                      <a:pt x="101" y="51"/>
                    </a:lnTo>
                    <a:cubicBezTo>
                      <a:pt x="101" y="79"/>
                      <a:pt x="79" y="101"/>
                      <a:pt x="51" y="101"/>
                    </a:cubicBezTo>
                    <a:cubicBezTo>
                      <a:pt x="23" y="101"/>
                      <a:pt x="0" y="79"/>
                      <a:pt x="0" y="51"/>
                    </a:cubicBezTo>
                    <a:cubicBezTo>
                      <a:pt x="0" y="22"/>
                      <a:pt x="23" y="0"/>
                      <a:pt x="51" y="0"/>
                    </a:cubicBezTo>
                    <a:cubicBezTo>
                      <a:pt x="79" y="0"/>
                      <a:pt x="101" y="22"/>
                      <a:pt x="101" y="5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74" name="Freeform 1171"/>
              <p:cNvSpPr>
                <a:spLocks/>
              </p:cNvSpPr>
              <p:nvPr/>
            </p:nvSpPr>
            <p:spPr bwMode="auto">
              <a:xfrm>
                <a:off x="1493" y="1922"/>
                <a:ext cx="22"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50" y="63"/>
                      <a:pt x="32" y="63"/>
                    </a:cubicBezTo>
                    <a:cubicBezTo>
                      <a:pt x="14" y="63"/>
                      <a:pt x="0" y="49"/>
                      <a:pt x="0" y="32"/>
                    </a:cubicBezTo>
                    <a:cubicBezTo>
                      <a:pt x="0" y="14"/>
                      <a:pt x="14" y="0"/>
                      <a:pt x="32" y="0"/>
                    </a:cubicBezTo>
                    <a:cubicBezTo>
                      <a:pt x="50" y="0"/>
                      <a:pt x="64" y="14"/>
                      <a:pt x="64" y="32"/>
                    </a:cubicBezTo>
                    <a:close/>
                  </a:path>
                </a:pathLst>
              </a:custGeom>
              <a:solidFill>
                <a:srgbClr val="71C82D"/>
              </a:solidFill>
              <a:ln w="0">
                <a:solidFill>
                  <a:srgbClr val="000000"/>
                </a:solidFill>
                <a:prstDash val="solid"/>
                <a:round/>
                <a:headEnd/>
                <a:tailEnd/>
              </a:ln>
            </p:spPr>
            <p:txBody>
              <a:bodyPr/>
              <a:lstStyle/>
              <a:p>
                <a:endParaRPr lang="en-US">
                  <a:solidFill>
                    <a:srgbClr val="FFFFFF"/>
                  </a:solidFill>
                </a:endParaRPr>
              </a:p>
            </p:txBody>
          </p:sp>
          <p:sp>
            <p:nvSpPr>
              <p:cNvPr id="79075" name="Freeform 1172"/>
              <p:cNvSpPr>
                <a:spLocks/>
              </p:cNvSpPr>
              <p:nvPr/>
            </p:nvSpPr>
            <p:spPr bwMode="auto">
              <a:xfrm>
                <a:off x="1493" y="1922"/>
                <a:ext cx="22" cy="21"/>
              </a:xfrm>
              <a:custGeom>
                <a:avLst/>
                <a:gdLst>
                  <a:gd name="T0" fmla="*/ 0 w 64"/>
                  <a:gd name="T1" fmla="*/ 0 h 63"/>
                  <a:gd name="T2" fmla="*/ 0 w 64"/>
                  <a:gd name="T3" fmla="*/ 0 h 63"/>
                  <a:gd name="T4" fmla="*/ 0 w 64"/>
                  <a:gd name="T5" fmla="*/ 0 h 63"/>
                  <a:gd name="T6" fmla="*/ 0 w 64"/>
                  <a:gd name="T7" fmla="*/ 0 h 63"/>
                  <a:gd name="T8" fmla="*/ 0 w 64"/>
                  <a:gd name="T9" fmla="*/ 0 h 63"/>
                  <a:gd name="T10" fmla="*/ 0 w 64"/>
                  <a:gd name="T11" fmla="*/ 0 h 63"/>
                  <a:gd name="T12" fmla="*/ 0 w 64"/>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3">
                    <a:moveTo>
                      <a:pt x="64" y="32"/>
                    </a:moveTo>
                    <a:lnTo>
                      <a:pt x="64" y="32"/>
                    </a:lnTo>
                    <a:cubicBezTo>
                      <a:pt x="64" y="49"/>
                      <a:pt x="50" y="63"/>
                      <a:pt x="32" y="63"/>
                    </a:cubicBezTo>
                    <a:cubicBezTo>
                      <a:pt x="14" y="63"/>
                      <a:pt x="0" y="49"/>
                      <a:pt x="0" y="32"/>
                    </a:cubicBezTo>
                    <a:cubicBezTo>
                      <a:pt x="0" y="14"/>
                      <a:pt x="14" y="0"/>
                      <a:pt x="32" y="0"/>
                    </a:cubicBezTo>
                    <a:cubicBezTo>
                      <a:pt x="50" y="0"/>
                      <a:pt x="64" y="14"/>
                      <a:pt x="64"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76" name="Freeform 1173"/>
              <p:cNvSpPr>
                <a:spLocks/>
              </p:cNvSpPr>
              <p:nvPr/>
            </p:nvSpPr>
            <p:spPr bwMode="auto">
              <a:xfrm>
                <a:off x="940" y="3306"/>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84CD27"/>
              </a:solidFill>
              <a:ln w="0">
                <a:solidFill>
                  <a:srgbClr val="000000"/>
                </a:solidFill>
                <a:prstDash val="solid"/>
                <a:round/>
                <a:headEnd/>
                <a:tailEnd/>
              </a:ln>
            </p:spPr>
            <p:txBody>
              <a:bodyPr/>
              <a:lstStyle/>
              <a:p>
                <a:endParaRPr lang="en-US">
                  <a:solidFill>
                    <a:srgbClr val="FFFFFF"/>
                  </a:solidFill>
                </a:endParaRPr>
              </a:p>
            </p:txBody>
          </p:sp>
          <p:sp>
            <p:nvSpPr>
              <p:cNvPr id="79077" name="Freeform 1174"/>
              <p:cNvSpPr>
                <a:spLocks/>
              </p:cNvSpPr>
              <p:nvPr/>
            </p:nvSpPr>
            <p:spPr bwMode="auto">
              <a:xfrm>
                <a:off x="940" y="3306"/>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78" name="Freeform 1175"/>
              <p:cNvSpPr>
                <a:spLocks/>
              </p:cNvSpPr>
              <p:nvPr/>
            </p:nvSpPr>
            <p:spPr bwMode="auto">
              <a:xfrm>
                <a:off x="1716" y="2245"/>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0" y="65"/>
                      <a:pt x="32" y="65"/>
                    </a:cubicBezTo>
                    <a:cubicBezTo>
                      <a:pt x="14" y="65"/>
                      <a:pt x="0" y="51"/>
                      <a:pt x="0" y="33"/>
                    </a:cubicBezTo>
                    <a:cubicBezTo>
                      <a:pt x="0" y="14"/>
                      <a:pt x="14" y="0"/>
                      <a:pt x="32" y="0"/>
                    </a:cubicBezTo>
                    <a:cubicBezTo>
                      <a:pt x="50" y="0"/>
                      <a:pt x="65" y="14"/>
                      <a:pt x="65" y="33"/>
                    </a:cubicBezTo>
                    <a:close/>
                  </a:path>
                </a:pathLst>
              </a:custGeom>
              <a:solidFill>
                <a:srgbClr val="6FC72E"/>
              </a:solidFill>
              <a:ln w="0">
                <a:solidFill>
                  <a:srgbClr val="000000"/>
                </a:solidFill>
                <a:prstDash val="solid"/>
                <a:round/>
                <a:headEnd/>
                <a:tailEnd/>
              </a:ln>
            </p:spPr>
            <p:txBody>
              <a:bodyPr/>
              <a:lstStyle/>
              <a:p>
                <a:endParaRPr lang="en-US">
                  <a:solidFill>
                    <a:srgbClr val="FFFFFF"/>
                  </a:solidFill>
                </a:endParaRPr>
              </a:p>
            </p:txBody>
          </p:sp>
          <p:sp>
            <p:nvSpPr>
              <p:cNvPr id="79079" name="Freeform 1176"/>
              <p:cNvSpPr>
                <a:spLocks/>
              </p:cNvSpPr>
              <p:nvPr/>
            </p:nvSpPr>
            <p:spPr bwMode="auto">
              <a:xfrm>
                <a:off x="1716" y="2245"/>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0" y="65"/>
                      <a:pt x="32" y="65"/>
                    </a:cubicBezTo>
                    <a:cubicBezTo>
                      <a:pt x="14" y="65"/>
                      <a:pt x="0" y="51"/>
                      <a:pt x="0" y="33"/>
                    </a:cubicBezTo>
                    <a:cubicBezTo>
                      <a:pt x="0" y="14"/>
                      <a:pt x="14" y="0"/>
                      <a:pt x="32" y="0"/>
                    </a:cubicBezTo>
                    <a:cubicBezTo>
                      <a:pt x="50" y="0"/>
                      <a:pt x="65" y="14"/>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80" name="Freeform 1177"/>
              <p:cNvSpPr>
                <a:spLocks/>
              </p:cNvSpPr>
              <p:nvPr/>
            </p:nvSpPr>
            <p:spPr bwMode="auto">
              <a:xfrm>
                <a:off x="1245" y="240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12786B"/>
              </a:solidFill>
              <a:ln w="0">
                <a:solidFill>
                  <a:srgbClr val="000000"/>
                </a:solidFill>
                <a:prstDash val="solid"/>
                <a:round/>
                <a:headEnd/>
                <a:tailEnd/>
              </a:ln>
            </p:spPr>
            <p:txBody>
              <a:bodyPr/>
              <a:lstStyle/>
              <a:p>
                <a:endParaRPr lang="en-US">
                  <a:solidFill>
                    <a:srgbClr val="FFFFFF"/>
                  </a:solidFill>
                </a:endParaRPr>
              </a:p>
            </p:txBody>
          </p:sp>
          <p:sp>
            <p:nvSpPr>
              <p:cNvPr id="79081" name="Freeform 1178"/>
              <p:cNvSpPr>
                <a:spLocks/>
              </p:cNvSpPr>
              <p:nvPr/>
            </p:nvSpPr>
            <p:spPr bwMode="auto">
              <a:xfrm>
                <a:off x="1245" y="2400"/>
                <a:ext cx="22" cy="20"/>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82" name="Freeform 1179"/>
              <p:cNvSpPr>
                <a:spLocks/>
              </p:cNvSpPr>
              <p:nvPr/>
            </p:nvSpPr>
            <p:spPr bwMode="auto">
              <a:xfrm>
                <a:off x="665" y="1497"/>
                <a:ext cx="34" cy="32"/>
              </a:xfrm>
              <a:custGeom>
                <a:avLst/>
                <a:gdLst>
                  <a:gd name="T0" fmla="*/ 0 w 96"/>
                  <a:gd name="T1" fmla="*/ 0 h 95"/>
                  <a:gd name="T2" fmla="*/ 0 w 96"/>
                  <a:gd name="T3" fmla="*/ 0 h 95"/>
                  <a:gd name="T4" fmla="*/ 0 w 96"/>
                  <a:gd name="T5" fmla="*/ 0 h 95"/>
                  <a:gd name="T6" fmla="*/ 0 w 96"/>
                  <a:gd name="T7" fmla="*/ 0 h 95"/>
                  <a:gd name="T8" fmla="*/ 0 w 96"/>
                  <a:gd name="T9" fmla="*/ 0 h 95"/>
                  <a:gd name="T10" fmla="*/ 0 w 96"/>
                  <a:gd name="T11" fmla="*/ 0 h 95"/>
                  <a:gd name="T12" fmla="*/ 0 w 96"/>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 h="95">
                    <a:moveTo>
                      <a:pt x="96" y="48"/>
                    </a:moveTo>
                    <a:lnTo>
                      <a:pt x="96" y="48"/>
                    </a:lnTo>
                    <a:cubicBezTo>
                      <a:pt x="96" y="74"/>
                      <a:pt x="74" y="95"/>
                      <a:pt x="48" y="95"/>
                    </a:cubicBezTo>
                    <a:cubicBezTo>
                      <a:pt x="22" y="95"/>
                      <a:pt x="0" y="74"/>
                      <a:pt x="0" y="48"/>
                    </a:cubicBezTo>
                    <a:cubicBezTo>
                      <a:pt x="0" y="21"/>
                      <a:pt x="22" y="0"/>
                      <a:pt x="48" y="0"/>
                    </a:cubicBezTo>
                    <a:cubicBezTo>
                      <a:pt x="74" y="0"/>
                      <a:pt x="96" y="21"/>
                      <a:pt x="96" y="48"/>
                    </a:cubicBezTo>
                    <a:close/>
                  </a:path>
                </a:pathLst>
              </a:custGeom>
              <a:solidFill>
                <a:srgbClr val="89CF25"/>
              </a:solidFill>
              <a:ln w="0">
                <a:solidFill>
                  <a:srgbClr val="000000"/>
                </a:solidFill>
                <a:prstDash val="solid"/>
                <a:round/>
                <a:headEnd/>
                <a:tailEnd/>
              </a:ln>
            </p:spPr>
            <p:txBody>
              <a:bodyPr/>
              <a:lstStyle/>
              <a:p>
                <a:endParaRPr lang="en-US">
                  <a:solidFill>
                    <a:srgbClr val="FFFFFF"/>
                  </a:solidFill>
                </a:endParaRPr>
              </a:p>
            </p:txBody>
          </p:sp>
          <p:sp>
            <p:nvSpPr>
              <p:cNvPr id="79083" name="Freeform 1180"/>
              <p:cNvSpPr>
                <a:spLocks/>
              </p:cNvSpPr>
              <p:nvPr/>
            </p:nvSpPr>
            <p:spPr bwMode="auto">
              <a:xfrm>
                <a:off x="665" y="1497"/>
                <a:ext cx="34" cy="32"/>
              </a:xfrm>
              <a:custGeom>
                <a:avLst/>
                <a:gdLst>
                  <a:gd name="T0" fmla="*/ 0 w 96"/>
                  <a:gd name="T1" fmla="*/ 0 h 95"/>
                  <a:gd name="T2" fmla="*/ 0 w 96"/>
                  <a:gd name="T3" fmla="*/ 0 h 95"/>
                  <a:gd name="T4" fmla="*/ 0 w 96"/>
                  <a:gd name="T5" fmla="*/ 0 h 95"/>
                  <a:gd name="T6" fmla="*/ 0 w 96"/>
                  <a:gd name="T7" fmla="*/ 0 h 95"/>
                  <a:gd name="T8" fmla="*/ 0 w 96"/>
                  <a:gd name="T9" fmla="*/ 0 h 95"/>
                  <a:gd name="T10" fmla="*/ 0 w 96"/>
                  <a:gd name="T11" fmla="*/ 0 h 95"/>
                  <a:gd name="T12" fmla="*/ 0 w 96"/>
                  <a:gd name="T13" fmla="*/ 0 h 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 h="95">
                    <a:moveTo>
                      <a:pt x="96" y="48"/>
                    </a:moveTo>
                    <a:lnTo>
                      <a:pt x="96" y="48"/>
                    </a:lnTo>
                    <a:cubicBezTo>
                      <a:pt x="96" y="74"/>
                      <a:pt x="74" y="95"/>
                      <a:pt x="48" y="95"/>
                    </a:cubicBezTo>
                    <a:cubicBezTo>
                      <a:pt x="22" y="95"/>
                      <a:pt x="0" y="74"/>
                      <a:pt x="0" y="48"/>
                    </a:cubicBezTo>
                    <a:cubicBezTo>
                      <a:pt x="0" y="21"/>
                      <a:pt x="22" y="0"/>
                      <a:pt x="48" y="0"/>
                    </a:cubicBezTo>
                    <a:cubicBezTo>
                      <a:pt x="74" y="0"/>
                      <a:pt x="96" y="21"/>
                      <a:pt x="96" y="4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84" name="Freeform 1181"/>
              <p:cNvSpPr>
                <a:spLocks/>
              </p:cNvSpPr>
              <p:nvPr/>
            </p:nvSpPr>
            <p:spPr bwMode="auto">
              <a:xfrm>
                <a:off x="780" y="2695"/>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3" y="67"/>
                    </a:cubicBezTo>
                    <a:cubicBezTo>
                      <a:pt x="15" y="67"/>
                      <a:pt x="0" y="52"/>
                      <a:pt x="0" y="34"/>
                    </a:cubicBezTo>
                    <a:cubicBezTo>
                      <a:pt x="0" y="15"/>
                      <a:pt x="15" y="0"/>
                      <a:pt x="33" y="0"/>
                    </a:cubicBezTo>
                    <a:cubicBezTo>
                      <a:pt x="52" y="0"/>
                      <a:pt x="67" y="15"/>
                      <a:pt x="67" y="34"/>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9085" name="Freeform 1182"/>
              <p:cNvSpPr>
                <a:spLocks/>
              </p:cNvSpPr>
              <p:nvPr/>
            </p:nvSpPr>
            <p:spPr bwMode="auto">
              <a:xfrm>
                <a:off x="780" y="2695"/>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3" y="67"/>
                    </a:cubicBezTo>
                    <a:cubicBezTo>
                      <a:pt x="15" y="67"/>
                      <a:pt x="0" y="52"/>
                      <a:pt x="0" y="34"/>
                    </a:cubicBezTo>
                    <a:cubicBezTo>
                      <a:pt x="0" y="15"/>
                      <a:pt x="15" y="0"/>
                      <a:pt x="33"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86" name="Freeform 1183"/>
              <p:cNvSpPr>
                <a:spLocks/>
              </p:cNvSpPr>
              <p:nvPr/>
            </p:nvSpPr>
            <p:spPr bwMode="auto">
              <a:xfrm>
                <a:off x="1609" y="1792"/>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solidFill>
                <a:srgbClr val="9DD51F"/>
              </a:solidFill>
              <a:ln w="0">
                <a:solidFill>
                  <a:srgbClr val="000000"/>
                </a:solidFill>
                <a:prstDash val="solid"/>
                <a:round/>
                <a:headEnd/>
                <a:tailEnd/>
              </a:ln>
            </p:spPr>
            <p:txBody>
              <a:bodyPr/>
              <a:lstStyle/>
              <a:p>
                <a:endParaRPr lang="en-US">
                  <a:solidFill>
                    <a:srgbClr val="FFFFFF"/>
                  </a:solidFill>
                </a:endParaRPr>
              </a:p>
            </p:txBody>
          </p:sp>
          <p:sp>
            <p:nvSpPr>
              <p:cNvPr id="79087" name="Freeform 1184"/>
              <p:cNvSpPr>
                <a:spLocks/>
              </p:cNvSpPr>
              <p:nvPr/>
            </p:nvSpPr>
            <p:spPr bwMode="auto">
              <a:xfrm>
                <a:off x="1609" y="1792"/>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50" y="65"/>
                      <a:pt x="32" y="65"/>
                    </a:cubicBezTo>
                    <a:cubicBezTo>
                      <a:pt x="14" y="65"/>
                      <a:pt x="0" y="50"/>
                      <a:pt x="0" y="33"/>
                    </a:cubicBezTo>
                    <a:cubicBezTo>
                      <a:pt x="0" y="15"/>
                      <a:pt x="14" y="0"/>
                      <a:pt x="32" y="0"/>
                    </a:cubicBezTo>
                    <a:cubicBezTo>
                      <a:pt x="50" y="0"/>
                      <a:pt x="64" y="15"/>
                      <a:pt x="64"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88" name="Freeform 1185"/>
              <p:cNvSpPr>
                <a:spLocks/>
              </p:cNvSpPr>
              <p:nvPr/>
            </p:nvSpPr>
            <p:spPr bwMode="auto">
              <a:xfrm>
                <a:off x="900" y="1617"/>
                <a:ext cx="39" cy="38"/>
              </a:xfrm>
              <a:custGeom>
                <a:avLst/>
                <a:gdLst>
                  <a:gd name="T0" fmla="*/ 0 w 111"/>
                  <a:gd name="T1" fmla="*/ 0 h 111"/>
                  <a:gd name="T2" fmla="*/ 0 w 111"/>
                  <a:gd name="T3" fmla="*/ 0 h 111"/>
                  <a:gd name="T4" fmla="*/ 0 w 111"/>
                  <a:gd name="T5" fmla="*/ 0 h 111"/>
                  <a:gd name="T6" fmla="*/ 0 w 111"/>
                  <a:gd name="T7" fmla="*/ 0 h 111"/>
                  <a:gd name="T8" fmla="*/ 0 w 111"/>
                  <a:gd name="T9" fmla="*/ 0 h 111"/>
                  <a:gd name="T10" fmla="*/ 0 w 111"/>
                  <a:gd name="T11" fmla="*/ 0 h 111"/>
                  <a:gd name="T12" fmla="*/ 0 w 111"/>
                  <a:gd name="T13" fmla="*/ 0 h 1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1" h="111">
                    <a:moveTo>
                      <a:pt x="111" y="56"/>
                    </a:moveTo>
                    <a:lnTo>
                      <a:pt x="111" y="56"/>
                    </a:lnTo>
                    <a:cubicBezTo>
                      <a:pt x="111" y="86"/>
                      <a:pt x="86" y="111"/>
                      <a:pt x="55" y="111"/>
                    </a:cubicBezTo>
                    <a:cubicBezTo>
                      <a:pt x="25" y="111"/>
                      <a:pt x="0" y="86"/>
                      <a:pt x="0" y="56"/>
                    </a:cubicBezTo>
                    <a:cubicBezTo>
                      <a:pt x="0" y="25"/>
                      <a:pt x="25" y="0"/>
                      <a:pt x="55" y="0"/>
                    </a:cubicBezTo>
                    <a:cubicBezTo>
                      <a:pt x="86" y="0"/>
                      <a:pt x="111" y="25"/>
                      <a:pt x="111" y="56"/>
                    </a:cubicBezTo>
                    <a:close/>
                  </a:path>
                </a:pathLst>
              </a:custGeom>
              <a:solidFill>
                <a:srgbClr val="89CF25"/>
              </a:solidFill>
              <a:ln w="0">
                <a:solidFill>
                  <a:srgbClr val="000000"/>
                </a:solidFill>
                <a:prstDash val="solid"/>
                <a:round/>
                <a:headEnd/>
                <a:tailEnd/>
              </a:ln>
            </p:spPr>
            <p:txBody>
              <a:bodyPr/>
              <a:lstStyle/>
              <a:p>
                <a:endParaRPr lang="en-US">
                  <a:solidFill>
                    <a:srgbClr val="FFFFFF"/>
                  </a:solidFill>
                </a:endParaRPr>
              </a:p>
            </p:txBody>
          </p:sp>
          <p:sp>
            <p:nvSpPr>
              <p:cNvPr id="79089" name="Freeform 1186"/>
              <p:cNvSpPr>
                <a:spLocks/>
              </p:cNvSpPr>
              <p:nvPr/>
            </p:nvSpPr>
            <p:spPr bwMode="auto">
              <a:xfrm>
                <a:off x="900" y="1617"/>
                <a:ext cx="39" cy="38"/>
              </a:xfrm>
              <a:custGeom>
                <a:avLst/>
                <a:gdLst>
                  <a:gd name="T0" fmla="*/ 0 w 111"/>
                  <a:gd name="T1" fmla="*/ 0 h 111"/>
                  <a:gd name="T2" fmla="*/ 0 w 111"/>
                  <a:gd name="T3" fmla="*/ 0 h 111"/>
                  <a:gd name="T4" fmla="*/ 0 w 111"/>
                  <a:gd name="T5" fmla="*/ 0 h 111"/>
                  <a:gd name="T6" fmla="*/ 0 w 111"/>
                  <a:gd name="T7" fmla="*/ 0 h 111"/>
                  <a:gd name="T8" fmla="*/ 0 w 111"/>
                  <a:gd name="T9" fmla="*/ 0 h 111"/>
                  <a:gd name="T10" fmla="*/ 0 w 111"/>
                  <a:gd name="T11" fmla="*/ 0 h 111"/>
                  <a:gd name="T12" fmla="*/ 0 w 111"/>
                  <a:gd name="T13" fmla="*/ 0 h 1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1" h="111">
                    <a:moveTo>
                      <a:pt x="111" y="56"/>
                    </a:moveTo>
                    <a:lnTo>
                      <a:pt x="111" y="56"/>
                    </a:lnTo>
                    <a:cubicBezTo>
                      <a:pt x="111" y="86"/>
                      <a:pt x="86" y="111"/>
                      <a:pt x="55" y="111"/>
                    </a:cubicBezTo>
                    <a:cubicBezTo>
                      <a:pt x="25" y="111"/>
                      <a:pt x="0" y="86"/>
                      <a:pt x="0" y="56"/>
                    </a:cubicBezTo>
                    <a:cubicBezTo>
                      <a:pt x="0" y="25"/>
                      <a:pt x="25" y="0"/>
                      <a:pt x="55" y="0"/>
                    </a:cubicBezTo>
                    <a:cubicBezTo>
                      <a:pt x="86" y="0"/>
                      <a:pt x="111" y="25"/>
                      <a:pt x="111" y="5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90" name="Freeform 1187"/>
              <p:cNvSpPr>
                <a:spLocks/>
              </p:cNvSpPr>
              <p:nvPr/>
            </p:nvSpPr>
            <p:spPr bwMode="auto">
              <a:xfrm>
                <a:off x="1011" y="1870"/>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1" y="65"/>
                      <a:pt x="33" y="65"/>
                    </a:cubicBezTo>
                    <a:cubicBezTo>
                      <a:pt x="15" y="65"/>
                      <a:pt x="0" y="51"/>
                      <a:pt x="0" y="33"/>
                    </a:cubicBezTo>
                    <a:cubicBezTo>
                      <a:pt x="0" y="14"/>
                      <a:pt x="15" y="0"/>
                      <a:pt x="33" y="0"/>
                    </a:cubicBezTo>
                    <a:cubicBezTo>
                      <a:pt x="51" y="0"/>
                      <a:pt x="65" y="14"/>
                      <a:pt x="65" y="33"/>
                    </a:cubicBezTo>
                    <a:close/>
                  </a:path>
                </a:pathLst>
              </a:custGeom>
              <a:solidFill>
                <a:srgbClr val="85CE27"/>
              </a:solidFill>
              <a:ln w="0">
                <a:solidFill>
                  <a:srgbClr val="000000"/>
                </a:solidFill>
                <a:prstDash val="solid"/>
                <a:round/>
                <a:headEnd/>
                <a:tailEnd/>
              </a:ln>
            </p:spPr>
            <p:txBody>
              <a:bodyPr/>
              <a:lstStyle/>
              <a:p>
                <a:endParaRPr lang="en-US">
                  <a:solidFill>
                    <a:srgbClr val="FFFFFF"/>
                  </a:solidFill>
                </a:endParaRPr>
              </a:p>
            </p:txBody>
          </p:sp>
          <p:sp>
            <p:nvSpPr>
              <p:cNvPr id="79091" name="Freeform 1188"/>
              <p:cNvSpPr>
                <a:spLocks/>
              </p:cNvSpPr>
              <p:nvPr/>
            </p:nvSpPr>
            <p:spPr bwMode="auto">
              <a:xfrm>
                <a:off x="1011" y="1870"/>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1" y="65"/>
                      <a:pt x="33" y="65"/>
                    </a:cubicBezTo>
                    <a:cubicBezTo>
                      <a:pt x="15" y="65"/>
                      <a:pt x="0" y="51"/>
                      <a:pt x="0" y="33"/>
                    </a:cubicBezTo>
                    <a:cubicBezTo>
                      <a:pt x="0" y="14"/>
                      <a:pt x="15" y="0"/>
                      <a:pt x="33" y="0"/>
                    </a:cubicBezTo>
                    <a:cubicBezTo>
                      <a:pt x="51" y="0"/>
                      <a:pt x="65" y="14"/>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92" name="Freeform 1189"/>
              <p:cNvSpPr>
                <a:spLocks/>
              </p:cNvSpPr>
              <p:nvPr/>
            </p:nvSpPr>
            <p:spPr bwMode="auto">
              <a:xfrm>
                <a:off x="1411" y="2021"/>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8F002"/>
              </a:solidFill>
              <a:ln w="0">
                <a:solidFill>
                  <a:srgbClr val="000000"/>
                </a:solidFill>
                <a:prstDash val="solid"/>
                <a:round/>
                <a:headEnd/>
                <a:tailEnd/>
              </a:ln>
            </p:spPr>
            <p:txBody>
              <a:bodyPr/>
              <a:lstStyle/>
              <a:p>
                <a:endParaRPr lang="en-US">
                  <a:solidFill>
                    <a:srgbClr val="FFFFFF"/>
                  </a:solidFill>
                </a:endParaRPr>
              </a:p>
            </p:txBody>
          </p:sp>
          <p:sp>
            <p:nvSpPr>
              <p:cNvPr id="79093" name="Freeform 1190"/>
              <p:cNvSpPr>
                <a:spLocks/>
              </p:cNvSpPr>
              <p:nvPr/>
            </p:nvSpPr>
            <p:spPr bwMode="auto">
              <a:xfrm>
                <a:off x="1411" y="2021"/>
                <a:ext cx="23"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94" name="Freeform 1191"/>
              <p:cNvSpPr>
                <a:spLocks/>
              </p:cNvSpPr>
              <p:nvPr/>
            </p:nvSpPr>
            <p:spPr bwMode="auto">
              <a:xfrm>
                <a:off x="1506" y="2433"/>
                <a:ext cx="24" cy="22"/>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3" y="67"/>
                      <a:pt x="34" y="67"/>
                    </a:cubicBezTo>
                    <a:cubicBezTo>
                      <a:pt x="15" y="67"/>
                      <a:pt x="0" y="52"/>
                      <a:pt x="0" y="34"/>
                    </a:cubicBezTo>
                    <a:cubicBezTo>
                      <a:pt x="0" y="15"/>
                      <a:pt x="15" y="0"/>
                      <a:pt x="34" y="0"/>
                    </a:cubicBezTo>
                    <a:cubicBezTo>
                      <a:pt x="53" y="0"/>
                      <a:pt x="68" y="15"/>
                      <a:pt x="68" y="34"/>
                    </a:cubicBezTo>
                    <a:close/>
                  </a:path>
                </a:pathLst>
              </a:custGeom>
              <a:solidFill>
                <a:srgbClr val="48BB3A"/>
              </a:solidFill>
              <a:ln w="0">
                <a:solidFill>
                  <a:srgbClr val="000000"/>
                </a:solidFill>
                <a:prstDash val="solid"/>
                <a:round/>
                <a:headEnd/>
                <a:tailEnd/>
              </a:ln>
            </p:spPr>
            <p:txBody>
              <a:bodyPr/>
              <a:lstStyle/>
              <a:p>
                <a:endParaRPr lang="en-US">
                  <a:solidFill>
                    <a:srgbClr val="FFFFFF"/>
                  </a:solidFill>
                </a:endParaRPr>
              </a:p>
            </p:txBody>
          </p:sp>
          <p:sp>
            <p:nvSpPr>
              <p:cNvPr id="79095" name="Freeform 1192"/>
              <p:cNvSpPr>
                <a:spLocks/>
              </p:cNvSpPr>
              <p:nvPr/>
            </p:nvSpPr>
            <p:spPr bwMode="auto">
              <a:xfrm>
                <a:off x="1506" y="2433"/>
                <a:ext cx="24" cy="22"/>
              </a:xfrm>
              <a:custGeom>
                <a:avLst/>
                <a:gdLst>
                  <a:gd name="T0" fmla="*/ 0 w 68"/>
                  <a:gd name="T1" fmla="*/ 0 h 67"/>
                  <a:gd name="T2" fmla="*/ 0 w 68"/>
                  <a:gd name="T3" fmla="*/ 0 h 67"/>
                  <a:gd name="T4" fmla="*/ 0 w 68"/>
                  <a:gd name="T5" fmla="*/ 0 h 67"/>
                  <a:gd name="T6" fmla="*/ 0 w 68"/>
                  <a:gd name="T7" fmla="*/ 0 h 67"/>
                  <a:gd name="T8" fmla="*/ 0 w 68"/>
                  <a:gd name="T9" fmla="*/ 0 h 67"/>
                  <a:gd name="T10" fmla="*/ 0 w 68"/>
                  <a:gd name="T11" fmla="*/ 0 h 67"/>
                  <a:gd name="T12" fmla="*/ 0 w 68"/>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7">
                    <a:moveTo>
                      <a:pt x="68" y="34"/>
                    </a:moveTo>
                    <a:lnTo>
                      <a:pt x="68" y="34"/>
                    </a:lnTo>
                    <a:cubicBezTo>
                      <a:pt x="68" y="52"/>
                      <a:pt x="53" y="67"/>
                      <a:pt x="34" y="67"/>
                    </a:cubicBezTo>
                    <a:cubicBezTo>
                      <a:pt x="15" y="67"/>
                      <a:pt x="0" y="52"/>
                      <a:pt x="0" y="34"/>
                    </a:cubicBezTo>
                    <a:cubicBezTo>
                      <a:pt x="0" y="15"/>
                      <a:pt x="15" y="0"/>
                      <a:pt x="34" y="0"/>
                    </a:cubicBezTo>
                    <a:cubicBezTo>
                      <a:pt x="53" y="0"/>
                      <a:pt x="68" y="15"/>
                      <a:pt x="68"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96" name="Freeform 1193"/>
              <p:cNvSpPr>
                <a:spLocks/>
              </p:cNvSpPr>
              <p:nvPr/>
            </p:nvSpPr>
            <p:spPr bwMode="auto">
              <a:xfrm>
                <a:off x="1950" y="282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9097" name="Freeform 1194"/>
              <p:cNvSpPr>
                <a:spLocks/>
              </p:cNvSpPr>
              <p:nvPr/>
            </p:nvSpPr>
            <p:spPr bwMode="auto">
              <a:xfrm>
                <a:off x="1950" y="2826"/>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098" name="Freeform 1195"/>
              <p:cNvSpPr>
                <a:spLocks/>
              </p:cNvSpPr>
              <p:nvPr/>
            </p:nvSpPr>
            <p:spPr bwMode="auto">
              <a:xfrm>
                <a:off x="1082" y="1472"/>
                <a:ext cx="51" cy="49"/>
              </a:xfrm>
              <a:custGeom>
                <a:avLst/>
                <a:gdLst>
                  <a:gd name="T0" fmla="*/ 0 w 144"/>
                  <a:gd name="T1" fmla="*/ 0 h 145"/>
                  <a:gd name="T2" fmla="*/ 0 w 144"/>
                  <a:gd name="T3" fmla="*/ 0 h 145"/>
                  <a:gd name="T4" fmla="*/ 0 w 144"/>
                  <a:gd name="T5" fmla="*/ 0 h 145"/>
                  <a:gd name="T6" fmla="*/ 0 w 144"/>
                  <a:gd name="T7" fmla="*/ 0 h 145"/>
                  <a:gd name="T8" fmla="*/ 0 w 144"/>
                  <a:gd name="T9" fmla="*/ 0 h 145"/>
                  <a:gd name="T10" fmla="*/ 0 w 144"/>
                  <a:gd name="T11" fmla="*/ 0 h 145"/>
                  <a:gd name="T12" fmla="*/ 0 w 144"/>
                  <a:gd name="T13" fmla="*/ 0 h 14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4" h="145">
                    <a:moveTo>
                      <a:pt x="144" y="73"/>
                    </a:moveTo>
                    <a:lnTo>
                      <a:pt x="144" y="73"/>
                    </a:lnTo>
                    <a:cubicBezTo>
                      <a:pt x="144" y="112"/>
                      <a:pt x="112" y="145"/>
                      <a:pt x="72" y="145"/>
                    </a:cubicBezTo>
                    <a:cubicBezTo>
                      <a:pt x="32" y="145"/>
                      <a:pt x="0" y="112"/>
                      <a:pt x="0" y="73"/>
                    </a:cubicBezTo>
                    <a:cubicBezTo>
                      <a:pt x="0" y="33"/>
                      <a:pt x="32" y="0"/>
                      <a:pt x="72" y="0"/>
                    </a:cubicBezTo>
                    <a:cubicBezTo>
                      <a:pt x="112" y="0"/>
                      <a:pt x="144" y="33"/>
                      <a:pt x="144" y="73"/>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79099" name="Freeform 1196"/>
              <p:cNvSpPr>
                <a:spLocks/>
              </p:cNvSpPr>
              <p:nvPr/>
            </p:nvSpPr>
            <p:spPr bwMode="auto">
              <a:xfrm>
                <a:off x="1082" y="1472"/>
                <a:ext cx="51" cy="49"/>
              </a:xfrm>
              <a:custGeom>
                <a:avLst/>
                <a:gdLst>
                  <a:gd name="T0" fmla="*/ 0 w 144"/>
                  <a:gd name="T1" fmla="*/ 0 h 145"/>
                  <a:gd name="T2" fmla="*/ 0 w 144"/>
                  <a:gd name="T3" fmla="*/ 0 h 145"/>
                  <a:gd name="T4" fmla="*/ 0 w 144"/>
                  <a:gd name="T5" fmla="*/ 0 h 145"/>
                  <a:gd name="T6" fmla="*/ 0 w 144"/>
                  <a:gd name="T7" fmla="*/ 0 h 145"/>
                  <a:gd name="T8" fmla="*/ 0 w 144"/>
                  <a:gd name="T9" fmla="*/ 0 h 145"/>
                  <a:gd name="T10" fmla="*/ 0 w 144"/>
                  <a:gd name="T11" fmla="*/ 0 h 145"/>
                  <a:gd name="T12" fmla="*/ 0 w 144"/>
                  <a:gd name="T13" fmla="*/ 0 h 14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4" h="145">
                    <a:moveTo>
                      <a:pt x="144" y="73"/>
                    </a:moveTo>
                    <a:lnTo>
                      <a:pt x="144" y="73"/>
                    </a:lnTo>
                    <a:cubicBezTo>
                      <a:pt x="144" y="112"/>
                      <a:pt x="112" y="145"/>
                      <a:pt x="72" y="145"/>
                    </a:cubicBezTo>
                    <a:cubicBezTo>
                      <a:pt x="32" y="145"/>
                      <a:pt x="0" y="112"/>
                      <a:pt x="0" y="73"/>
                    </a:cubicBezTo>
                    <a:cubicBezTo>
                      <a:pt x="0" y="33"/>
                      <a:pt x="32" y="0"/>
                      <a:pt x="72" y="0"/>
                    </a:cubicBezTo>
                    <a:cubicBezTo>
                      <a:pt x="112" y="0"/>
                      <a:pt x="144" y="33"/>
                      <a:pt x="144" y="7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00" name="Freeform 1197"/>
              <p:cNvSpPr>
                <a:spLocks/>
              </p:cNvSpPr>
              <p:nvPr/>
            </p:nvSpPr>
            <p:spPr bwMode="auto">
              <a:xfrm>
                <a:off x="1663" y="1758"/>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2" y="65"/>
                    </a:cubicBezTo>
                    <a:cubicBezTo>
                      <a:pt x="14" y="65"/>
                      <a:pt x="0" y="50"/>
                      <a:pt x="0" y="33"/>
                    </a:cubicBezTo>
                    <a:cubicBezTo>
                      <a:pt x="0" y="15"/>
                      <a:pt x="14" y="0"/>
                      <a:pt x="32" y="0"/>
                    </a:cubicBezTo>
                    <a:cubicBezTo>
                      <a:pt x="50" y="0"/>
                      <a:pt x="65" y="15"/>
                      <a:pt x="65" y="33"/>
                    </a:cubicBezTo>
                    <a:close/>
                  </a:path>
                </a:pathLst>
              </a:custGeom>
              <a:solidFill>
                <a:srgbClr val="C4E013"/>
              </a:solidFill>
              <a:ln w="0">
                <a:solidFill>
                  <a:srgbClr val="000000"/>
                </a:solidFill>
                <a:prstDash val="solid"/>
                <a:round/>
                <a:headEnd/>
                <a:tailEnd/>
              </a:ln>
            </p:spPr>
            <p:txBody>
              <a:bodyPr/>
              <a:lstStyle/>
              <a:p>
                <a:endParaRPr lang="en-US">
                  <a:solidFill>
                    <a:srgbClr val="FFFFFF"/>
                  </a:solidFill>
                </a:endParaRPr>
              </a:p>
            </p:txBody>
          </p:sp>
          <p:sp>
            <p:nvSpPr>
              <p:cNvPr id="79101" name="Freeform 1198"/>
              <p:cNvSpPr>
                <a:spLocks/>
              </p:cNvSpPr>
              <p:nvPr/>
            </p:nvSpPr>
            <p:spPr bwMode="auto">
              <a:xfrm>
                <a:off x="1663" y="1758"/>
                <a:ext cx="23" cy="22"/>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0"/>
                      <a:pt x="50" y="65"/>
                      <a:pt x="32" y="65"/>
                    </a:cubicBezTo>
                    <a:cubicBezTo>
                      <a:pt x="14" y="65"/>
                      <a:pt x="0" y="50"/>
                      <a:pt x="0" y="33"/>
                    </a:cubicBezTo>
                    <a:cubicBezTo>
                      <a:pt x="0" y="15"/>
                      <a:pt x="14" y="0"/>
                      <a:pt x="32" y="0"/>
                    </a:cubicBezTo>
                    <a:cubicBezTo>
                      <a:pt x="50" y="0"/>
                      <a:pt x="65" y="15"/>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02" name="Freeform 1199"/>
              <p:cNvSpPr>
                <a:spLocks/>
              </p:cNvSpPr>
              <p:nvPr/>
            </p:nvSpPr>
            <p:spPr bwMode="auto">
              <a:xfrm>
                <a:off x="1966" y="2388"/>
                <a:ext cx="25"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solidFill>
                <a:srgbClr val="46BB3B"/>
              </a:solidFill>
              <a:ln w="0">
                <a:solidFill>
                  <a:srgbClr val="000000"/>
                </a:solidFill>
                <a:prstDash val="solid"/>
                <a:round/>
                <a:headEnd/>
                <a:tailEnd/>
              </a:ln>
            </p:spPr>
            <p:txBody>
              <a:bodyPr/>
              <a:lstStyle/>
              <a:p>
                <a:endParaRPr lang="en-US">
                  <a:solidFill>
                    <a:srgbClr val="FFFFFF"/>
                  </a:solidFill>
                </a:endParaRPr>
              </a:p>
            </p:txBody>
          </p:sp>
          <p:sp>
            <p:nvSpPr>
              <p:cNvPr id="79103" name="Freeform 1200"/>
              <p:cNvSpPr>
                <a:spLocks/>
              </p:cNvSpPr>
              <p:nvPr/>
            </p:nvSpPr>
            <p:spPr bwMode="auto">
              <a:xfrm>
                <a:off x="1966" y="2388"/>
                <a:ext cx="25" cy="23"/>
              </a:xfrm>
              <a:custGeom>
                <a:avLst/>
                <a:gdLst>
                  <a:gd name="T0" fmla="*/ 0 w 68"/>
                  <a:gd name="T1" fmla="*/ 0 h 69"/>
                  <a:gd name="T2" fmla="*/ 0 w 68"/>
                  <a:gd name="T3" fmla="*/ 0 h 69"/>
                  <a:gd name="T4" fmla="*/ 0 w 68"/>
                  <a:gd name="T5" fmla="*/ 0 h 69"/>
                  <a:gd name="T6" fmla="*/ 0 w 68"/>
                  <a:gd name="T7" fmla="*/ 0 h 69"/>
                  <a:gd name="T8" fmla="*/ 0 w 68"/>
                  <a:gd name="T9" fmla="*/ 0 h 69"/>
                  <a:gd name="T10" fmla="*/ 0 w 68"/>
                  <a:gd name="T11" fmla="*/ 0 h 69"/>
                  <a:gd name="T12" fmla="*/ 0 w 68"/>
                  <a:gd name="T13" fmla="*/ 0 h 6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8" h="69">
                    <a:moveTo>
                      <a:pt x="68" y="35"/>
                    </a:moveTo>
                    <a:lnTo>
                      <a:pt x="68" y="35"/>
                    </a:lnTo>
                    <a:cubicBezTo>
                      <a:pt x="68" y="53"/>
                      <a:pt x="53" y="69"/>
                      <a:pt x="34" y="69"/>
                    </a:cubicBezTo>
                    <a:cubicBezTo>
                      <a:pt x="15" y="69"/>
                      <a:pt x="0" y="53"/>
                      <a:pt x="0" y="35"/>
                    </a:cubicBezTo>
                    <a:cubicBezTo>
                      <a:pt x="0" y="16"/>
                      <a:pt x="15" y="0"/>
                      <a:pt x="34" y="0"/>
                    </a:cubicBezTo>
                    <a:cubicBezTo>
                      <a:pt x="53" y="0"/>
                      <a:pt x="68" y="16"/>
                      <a:pt x="68" y="3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04" name="Freeform 1201"/>
              <p:cNvSpPr>
                <a:spLocks/>
              </p:cNvSpPr>
              <p:nvPr/>
            </p:nvSpPr>
            <p:spPr bwMode="auto">
              <a:xfrm>
                <a:off x="1473" y="2418"/>
                <a:ext cx="26" cy="25"/>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7"/>
                      <a:pt x="57" y="73"/>
                      <a:pt x="37" y="73"/>
                    </a:cubicBezTo>
                    <a:cubicBezTo>
                      <a:pt x="17" y="73"/>
                      <a:pt x="0" y="57"/>
                      <a:pt x="0" y="37"/>
                    </a:cubicBezTo>
                    <a:cubicBezTo>
                      <a:pt x="0" y="16"/>
                      <a:pt x="17" y="0"/>
                      <a:pt x="37" y="0"/>
                    </a:cubicBezTo>
                    <a:cubicBezTo>
                      <a:pt x="57" y="0"/>
                      <a:pt x="73" y="16"/>
                      <a:pt x="73" y="37"/>
                    </a:cubicBezTo>
                    <a:close/>
                  </a:path>
                </a:pathLst>
              </a:custGeom>
              <a:solidFill>
                <a:srgbClr val="02A154"/>
              </a:solidFill>
              <a:ln w="0">
                <a:solidFill>
                  <a:srgbClr val="000000"/>
                </a:solidFill>
                <a:prstDash val="solid"/>
                <a:round/>
                <a:headEnd/>
                <a:tailEnd/>
              </a:ln>
            </p:spPr>
            <p:txBody>
              <a:bodyPr/>
              <a:lstStyle/>
              <a:p>
                <a:endParaRPr lang="en-US">
                  <a:solidFill>
                    <a:srgbClr val="FFFFFF"/>
                  </a:solidFill>
                </a:endParaRPr>
              </a:p>
            </p:txBody>
          </p:sp>
          <p:sp>
            <p:nvSpPr>
              <p:cNvPr id="79105" name="Freeform 1202"/>
              <p:cNvSpPr>
                <a:spLocks/>
              </p:cNvSpPr>
              <p:nvPr/>
            </p:nvSpPr>
            <p:spPr bwMode="auto">
              <a:xfrm>
                <a:off x="1473" y="2418"/>
                <a:ext cx="26" cy="25"/>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7"/>
                      <a:pt x="57" y="73"/>
                      <a:pt x="37" y="73"/>
                    </a:cubicBezTo>
                    <a:cubicBezTo>
                      <a:pt x="17" y="73"/>
                      <a:pt x="0" y="57"/>
                      <a:pt x="0" y="37"/>
                    </a:cubicBezTo>
                    <a:cubicBezTo>
                      <a:pt x="0" y="16"/>
                      <a:pt x="17" y="0"/>
                      <a:pt x="37" y="0"/>
                    </a:cubicBezTo>
                    <a:cubicBezTo>
                      <a:pt x="57" y="0"/>
                      <a:pt x="73" y="16"/>
                      <a:pt x="73"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06" name="Freeform 1203"/>
              <p:cNvSpPr>
                <a:spLocks/>
              </p:cNvSpPr>
              <p:nvPr/>
            </p:nvSpPr>
            <p:spPr bwMode="auto">
              <a:xfrm>
                <a:off x="1908" y="253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solidFill>
                <a:srgbClr val="7ECB29"/>
              </a:solidFill>
              <a:ln w="0">
                <a:solidFill>
                  <a:srgbClr val="000000"/>
                </a:solidFill>
                <a:prstDash val="solid"/>
                <a:round/>
                <a:headEnd/>
                <a:tailEnd/>
              </a:ln>
            </p:spPr>
            <p:txBody>
              <a:bodyPr/>
              <a:lstStyle/>
              <a:p>
                <a:endParaRPr lang="en-US">
                  <a:solidFill>
                    <a:srgbClr val="FFFFFF"/>
                  </a:solidFill>
                </a:endParaRPr>
              </a:p>
            </p:txBody>
          </p:sp>
          <p:sp>
            <p:nvSpPr>
              <p:cNvPr id="79107" name="Freeform 1204"/>
              <p:cNvSpPr>
                <a:spLocks/>
              </p:cNvSpPr>
              <p:nvPr/>
            </p:nvSpPr>
            <p:spPr bwMode="auto">
              <a:xfrm>
                <a:off x="1908" y="2533"/>
                <a:ext cx="21" cy="20"/>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7" y="61"/>
                      <a:pt x="30" y="61"/>
                    </a:cubicBezTo>
                    <a:cubicBezTo>
                      <a:pt x="13" y="61"/>
                      <a:pt x="0" y="47"/>
                      <a:pt x="0" y="31"/>
                    </a:cubicBezTo>
                    <a:cubicBezTo>
                      <a:pt x="0" y="14"/>
                      <a:pt x="13" y="0"/>
                      <a:pt x="30" y="0"/>
                    </a:cubicBezTo>
                    <a:cubicBezTo>
                      <a:pt x="47"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08" name="Freeform 1205"/>
              <p:cNvSpPr>
                <a:spLocks/>
              </p:cNvSpPr>
              <p:nvPr/>
            </p:nvSpPr>
            <p:spPr bwMode="auto">
              <a:xfrm>
                <a:off x="1793" y="2893"/>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solidFill>
                <a:srgbClr val="7DCB29"/>
              </a:solidFill>
              <a:ln w="0">
                <a:solidFill>
                  <a:srgbClr val="000000"/>
                </a:solidFill>
                <a:prstDash val="solid"/>
                <a:round/>
                <a:headEnd/>
                <a:tailEnd/>
              </a:ln>
            </p:spPr>
            <p:txBody>
              <a:bodyPr/>
              <a:lstStyle/>
              <a:p>
                <a:endParaRPr lang="en-US">
                  <a:solidFill>
                    <a:srgbClr val="FFFFFF"/>
                  </a:solidFill>
                </a:endParaRPr>
              </a:p>
            </p:txBody>
          </p:sp>
          <p:sp>
            <p:nvSpPr>
              <p:cNvPr id="79109" name="Freeform 1206"/>
              <p:cNvSpPr>
                <a:spLocks/>
              </p:cNvSpPr>
              <p:nvPr/>
            </p:nvSpPr>
            <p:spPr bwMode="auto">
              <a:xfrm>
                <a:off x="1793" y="2893"/>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10" name="Freeform 1207"/>
              <p:cNvSpPr>
                <a:spLocks/>
              </p:cNvSpPr>
              <p:nvPr/>
            </p:nvSpPr>
            <p:spPr bwMode="auto">
              <a:xfrm>
                <a:off x="943" y="3217"/>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solidFill>
                <a:srgbClr val="7ACA2A"/>
              </a:solidFill>
              <a:ln w="0">
                <a:solidFill>
                  <a:srgbClr val="000000"/>
                </a:solidFill>
                <a:prstDash val="solid"/>
                <a:round/>
                <a:headEnd/>
                <a:tailEnd/>
              </a:ln>
            </p:spPr>
            <p:txBody>
              <a:bodyPr/>
              <a:lstStyle/>
              <a:p>
                <a:endParaRPr lang="en-US">
                  <a:solidFill>
                    <a:srgbClr val="FFFFFF"/>
                  </a:solidFill>
                </a:endParaRPr>
              </a:p>
            </p:txBody>
          </p:sp>
          <p:sp>
            <p:nvSpPr>
              <p:cNvPr id="79111" name="Freeform 1208"/>
              <p:cNvSpPr>
                <a:spLocks/>
              </p:cNvSpPr>
              <p:nvPr/>
            </p:nvSpPr>
            <p:spPr bwMode="auto">
              <a:xfrm>
                <a:off x="943" y="3217"/>
                <a:ext cx="24" cy="23"/>
              </a:xfrm>
              <a:custGeom>
                <a:avLst/>
                <a:gdLst>
                  <a:gd name="T0" fmla="*/ 0 w 67"/>
                  <a:gd name="T1" fmla="*/ 0 h 67"/>
                  <a:gd name="T2" fmla="*/ 0 w 67"/>
                  <a:gd name="T3" fmla="*/ 0 h 67"/>
                  <a:gd name="T4" fmla="*/ 0 w 67"/>
                  <a:gd name="T5" fmla="*/ 0 h 67"/>
                  <a:gd name="T6" fmla="*/ 0 w 67"/>
                  <a:gd name="T7" fmla="*/ 0 h 67"/>
                  <a:gd name="T8" fmla="*/ 0 w 67"/>
                  <a:gd name="T9" fmla="*/ 0 h 67"/>
                  <a:gd name="T10" fmla="*/ 0 w 67"/>
                  <a:gd name="T11" fmla="*/ 0 h 67"/>
                  <a:gd name="T12" fmla="*/ 0 w 67"/>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67">
                    <a:moveTo>
                      <a:pt x="67" y="34"/>
                    </a:moveTo>
                    <a:lnTo>
                      <a:pt x="67" y="34"/>
                    </a:lnTo>
                    <a:cubicBezTo>
                      <a:pt x="67" y="52"/>
                      <a:pt x="52" y="67"/>
                      <a:pt x="34" y="67"/>
                    </a:cubicBezTo>
                    <a:cubicBezTo>
                      <a:pt x="15" y="67"/>
                      <a:pt x="0" y="52"/>
                      <a:pt x="0" y="34"/>
                    </a:cubicBezTo>
                    <a:cubicBezTo>
                      <a:pt x="0" y="15"/>
                      <a:pt x="15" y="0"/>
                      <a:pt x="34" y="0"/>
                    </a:cubicBezTo>
                    <a:cubicBezTo>
                      <a:pt x="52" y="0"/>
                      <a:pt x="67" y="15"/>
                      <a:pt x="67"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9112" name="Freeform 1209"/>
              <p:cNvSpPr>
                <a:spLocks/>
              </p:cNvSpPr>
              <p:nvPr/>
            </p:nvSpPr>
            <p:spPr bwMode="auto">
              <a:xfrm>
                <a:off x="2283" y="323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solidFill>
                <a:srgbClr val="7ECB29"/>
              </a:solidFill>
              <a:ln w="0">
                <a:solidFill>
                  <a:srgbClr val="000000"/>
                </a:solidFill>
                <a:prstDash val="solid"/>
                <a:round/>
                <a:headEnd/>
                <a:tailEnd/>
              </a:ln>
            </p:spPr>
            <p:txBody>
              <a:bodyPr/>
              <a:lstStyle/>
              <a:p>
                <a:endParaRPr lang="en-US">
                  <a:solidFill>
                    <a:srgbClr val="FFFFFF"/>
                  </a:solidFill>
                </a:endParaRPr>
              </a:p>
            </p:txBody>
          </p:sp>
        </p:grpSp>
        <p:sp>
          <p:nvSpPr>
            <p:cNvPr id="78866" name="Freeform 1211"/>
            <p:cNvSpPr>
              <a:spLocks/>
            </p:cNvSpPr>
            <p:nvPr/>
          </p:nvSpPr>
          <p:spPr bwMode="auto">
            <a:xfrm>
              <a:off x="2283" y="3231"/>
              <a:ext cx="21"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0"/>
                  </a:moveTo>
                  <a:lnTo>
                    <a:pt x="61" y="30"/>
                  </a:lnTo>
                  <a:cubicBezTo>
                    <a:pt x="61" y="47"/>
                    <a:pt x="48" y="61"/>
                    <a:pt x="31" y="61"/>
                  </a:cubicBezTo>
                  <a:cubicBezTo>
                    <a:pt x="14" y="61"/>
                    <a:pt x="0" y="47"/>
                    <a:pt x="0" y="30"/>
                  </a:cubicBezTo>
                  <a:cubicBezTo>
                    <a:pt x="0" y="14"/>
                    <a:pt x="14" y="0"/>
                    <a:pt x="31" y="0"/>
                  </a:cubicBezTo>
                  <a:cubicBezTo>
                    <a:pt x="48" y="0"/>
                    <a:pt x="61" y="14"/>
                    <a:pt x="61" y="3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67" name="Freeform 1212"/>
            <p:cNvSpPr>
              <a:spLocks/>
            </p:cNvSpPr>
            <p:nvPr/>
          </p:nvSpPr>
          <p:spPr bwMode="auto">
            <a:xfrm>
              <a:off x="845" y="335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solidFill>
              <a:srgbClr val="7BCB2A"/>
            </a:solidFill>
            <a:ln w="0">
              <a:solidFill>
                <a:srgbClr val="000000"/>
              </a:solidFill>
              <a:prstDash val="solid"/>
              <a:round/>
              <a:headEnd/>
              <a:tailEnd/>
            </a:ln>
          </p:spPr>
          <p:txBody>
            <a:bodyPr/>
            <a:lstStyle/>
            <a:p>
              <a:endParaRPr lang="en-US">
                <a:solidFill>
                  <a:srgbClr val="FFFFFF"/>
                </a:solidFill>
              </a:endParaRPr>
            </a:p>
          </p:txBody>
        </p:sp>
        <p:sp>
          <p:nvSpPr>
            <p:cNvPr id="78868" name="Freeform 1213"/>
            <p:cNvSpPr>
              <a:spLocks/>
            </p:cNvSpPr>
            <p:nvPr/>
          </p:nvSpPr>
          <p:spPr bwMode="auto">
            <a:xfrm>
              <a:off x="845" y="3351"/>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4" y="61"/>
                    <a:pt x="0" y="48"/>
                    <a:pt x="0" y="31"/>
                  </a:cubicBezTo>
                  <a:cubicBezTo>
                    <a:pt x="0" y="13"/>
                    <a:pt x="14"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69" name="Freeform 1214"/>
            <p:cNvSpPr>
              <a:spLocks/>
            </p:cNvSpPr>
            <p:nvPr/>
          </p:nvSpPr>
          <p:spPr bwMode="auto">
            <a:xfrm>
              <a:off x="1124" y="1444"/>
              <a:ext cx="52" cy="50"/>
            </a:xfrm>
            <a:custGeom>
              <a:avLst/>
              <a:gdLst>
                <a:gd name="T0" fmla="*/ 0 w 148"/>
                <a:gd name="T1" fmla="*/ 0 h 149"/>
                <a:gd name="T2" fmla="*/ 0 w 148"/>
                <a:gd name="T3" fmla="*/ 0 h 149"/>
                <a:gd name="T4" fmla="*/ 0 w 148"/>
                <a:gd name="T5" fmla="*/ 0 h 149"/>
                <a:gd name="T6" fmla="*/ 0 w 148"/>
                <a:gd name="T7" fmla="*/ 0 h 149"/>
                <a:gd name="T8" fmla="*/ 0 w 148"/>
                <a:gd name="T9" fmla="*/ 0 h 149"/>
                <a:gd name="T10" fmla="*/ 0 w 148"/>
                <a:gd name="T11" fmla="*/ 0 h 149"/>
                <a:gd name="T12" fmla="*/ 0 w 148"/>
                <a:gd name="T13" fmla="*/ 0 h 1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49">
                  <a:moveTo>
                    <a:pt x="148" y="75"/>
                  </a:moveTo>
                  <a:lnTo>
                    <a:pt x="148" y="75"/>
                  </a:lnTo>
                  <a:cubicBezTo>
                    <a:pt x="148" y="115"/>
                    <a:pt x="115" y="149"/>
                    <a:pt x="74" y="149"/>
                  </a:cubicBezTo>
                  <a:cubicBezTo>
                    <a:pt x="33" y="149"/>
                    <a:pt x="0" y="115"/>
                    <a:pt x="0" y="75"/>
                  </a:cubicBezTo>
                  <a:cubicBezTo>
                    <a:pt x="0" y="34"/>
                    <a:pt x="33" y="0"/>
                    <a:pt x="74" y="0"/>
                  </a:cubicBezTo>
                  <a:cubicBezTo>
                    <a:pt x="115" y="0"/>
                    <a:pt x="148" y="34"/>
                    <a:pt x="148" y="75"/>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8870" name="Freeform 1215"/>
            <p:cNvSpPr>
              <a:spLocks/>
            </p:cNvSpPr>
            <p:nvPr/>
          </p:nvSpPr>
          <p:spPr bwMode="auto">
            <a:xfrm>
              <a:off x="1124" y="1444"/>
              <a:ext cx="52" cy="50"/>
            </a:xfrm>
            <a:custGeom>
              <a:avLst/>
              <a:gdLst>
                <a:gd name="T0" fmla="*/ 0 w 148"/>
                <a:gd name="T1" fmla="*/ 0 h 149"/>
                <a:gd name="T2" fmla="*/ 0 w 148"/>
                <a:gd name="T3" fmla="*/ 0 h 149"/>
                <a:gd name="T4" fmla="*/ 0 w 148"/>
                <a:gd name="T5" fmla="*/ 0 h 149"/>
                <a:gd name="T6" fmla="*/ 0 w 148"/>
                <a:gd name="T7" fmla="*/ 0 h 149"/>
                <a:gd name="T8" fmla="*/ 0 w 148"/>
                <a:gd name="T9" fmla="*/ 0 h 149"/>
                <a:gd name="T10" fmla="*/ 0 w 148"/>
                <a:gd name="T11" fmla="*/ 0 h 149"/>
                <a:gd name="T12" fmla="*/ 0 w 148"/>
                <a:gd name="T13" fmla="*/ 0 h 1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49">
                  <a:moveTo>
                    <a:pt x="148" y="75"/>
                  </a:moveTo>
                  <a:lnTo>
                    <a:pt x="148" y="75"/>
                  </a:lnTo>
                  <a:cubicBezTo>
                    <a:pt x="148" y="115"/>
                    <a:pt x="115" y="149"/>
                    <a:pt x="74" y="149"/>
                  </a:cubicBezTo>
                  <a:cubicBezTo>
                    <a:pt x="33" y="149"/>
                    <a:pt x="0" y="115"/>
                    <a:pt x="0" y="75"/>
                  </a:cubicBezTo>
                  <a:cubicBezTo>
                    <a:pt x="0" y="34"/>
                    <a:pt x="33" y="0"/>
                    <a:pt x="74" y="0"/>
                  </a:cubicBezTo>
                  <a:cubicBezTo>
                    <a:pt x="115" y="0"/>
                    <a:pt x="148" y="34"/>
                    <a:pt x="148" y="75"/>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71" name="Freeform 1216"/>
            <p:cNvSpPr>
              <a:spLocks/>
            </p:cNvSpPr>
            <p:nvPr/>
          </p:nvSpPr>
          <p:spPr bwMode="auto">
            <a:xfrm>
              <a:off x="2134" y="3227"/>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0" y="65"/>
                    <a:pt x="32" y="65"/>
                  </a:cubicBezTo>
                  <a:cubicBezTo>
                    <a:pt x="14" y="65"/>
                    <a:pt x="0" y="51"/>
                    <a:pt x="0" y="33"/>
                  </a:cubicBezTo>
                  <a:cubicBezTo>
                    <a:pt x="0" y="14"/>
                    <a:pt x="14" y="0"/>
                    <a:pt x="32" y="0"/>
                  </a:cubicBezTo>
                  <a:cubicBezTo>
                    <a:pt x="50" y="0"/>
                    <a:pt x="65" y="14"/>
                    <a:pt x="65" y="33"/>
                  </a:cubicBezTo>
                  <a:close/>
                </a:path>
              </a:pathLst>
            </a:custGeom>
            <a:solidFill>
              <a:srgbClr val="77C92B"/>
            </a:solidFill>
            <a:ln w="0">
              <a:solidFill>
                <a:srgbClr val="000000"/>
              </a:solidFill>
              <a:prstDash val="solid"/>
              <a:round/>
              <a:headEnd/>
              <a:tailEnd/>
            </a:ln>
          </p:spPr>
          <p:txBody>
            <a:bodyPr/>
            <a:lstStyle/>
            <a:p>
              <a:endParaRPr lang="en-US">
                <a:solidFill>
                  <a:srgbClr val="FFFFFF"/>
                </a:solidFill>
              </a:endParaRPr>
            </a:p>
          </p:txBody>
        </p:sp>
        <p:sp>
          <p:nvSpPr>
            <p:cNvPr id="78872" name="Freeform 1217"/>
            <p:cNvSpPr>
              <a:spLocks/>
            </p:cNvSpPr>
            <p:nvPr/>
          </p:nvSpPr>
          <p:spPr bwMode="auto">
            <a:xfrm>
              <a:off x="2134" y="3227"/>
              <a:ext cx="23" cy="23"/>
            </a:xfrm>
            <a:custGeom>
              <a:avLst/>
              <a:gdLst>
                <a:gd name="T0" fmla="*/ 0 w 65"/>
                <a:gd name="T1" fmla="*/ 0 h 65"/>
                <a:gd name="T2" fmla="*/ 0 w 65"/>
                <a:gd name="T3" fmla="*/ 0 h 65"/>
                <a:gd name="T4" fmla="*/ 0 w 65"/>
                <a:gd name="T5" fmla="*/ 0 h 65"/>
                <a:gd name="T6" fmla="*/ 0 w 65"/>
                <a:gd name="T7" fmla="*/ 0 h 65"/>
                <a:gd name="T8" fmla="*/ 0 w 65"/>
                <a:gd name="T9" fmla="*/ 0 h 65"/>
                <a:gd name="T10" fmla="*/ 0 w 65"/>
                <a:gd name="T11" fmla="*/ 0 h 65"/>
                <a:gd name="T12" fmla="*/ 0 w 65"/>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 h="65">
                  <a:moveTo>
                    <a:pt x="65" y="33"/>
                  </a:moveTo>
                  <a:lnTo>
                    <a:pt x="65" y="33"/>
                  </a:lnTo>
                  <a:cubicBezTo>
                    <a:pt x="65" y="51"/>
                    <a:pt x="50" y="65"/>
                    <a:pt x="32" y="65"/>
                  </a:cubicBezTo>
                  <a:cubicBezTo>
                    <a:pt x="14" y="65"/>
                    <a:pt x="0" y="51"/>
                    <a:pt x="0" y="33"/>
                  </a:cubicBezTo>
                  <a:cubicBezTo>
                    <a:pt x="0" y="14"/>
                    <a:pt x="14" y="0"/>
                    <a:pt x="32" y="0"/>
                  </a:cubicBezTo>
                  <a:cubicBezTo>
                    <a:pt x="50" y="0"/>
                    <a:pt x="65" y="14"/>
                    <a:pt x="65"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73" name="Freeform 1218"/>
            <p:cNvSpPr>
              <a:spLocks/>
            </p:cNvSpPr>
            <p:nvPr/>
          </p:nvSpPr>
          <p:spPr bwMode="auto">
            <a:xfrm>
              <a:off x="2212" y="213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solidFill>
              <a:srgbClr val="E7EB08"/>
            </a:solidFill>
            <a:ln w="0">
              <a:solidFill>
                <a:srgbClr val="000000"/>
              </a:solidFill>
              <a:prstDash val="solid"/>
              <a:round/>
              <a:headEnd/>
              <a:tailEnd/>
            </a:ln>
          </p:spPr>
          <p:txBody>
            <a:bodyPr/>
            <a:lstStyle/>
            <a:p>
              <a:endParaRPr lang="en-US">
                <a:solidFill>
                  <a:srgbClr val="FFFFFF"/>
                </a:solidFill>
              </a:endParaRPr>
            </a:p>
          </p:txBody>
        </p:sp>
        <p:sp>
          <p:nvSpPr>
            <p:cNvPr id="78874" name="Freeform 1219"/>
            <p:cNvSpPr>
              <a:spLocks/>
            </p:cNvSpPr>
            <p:nvPr/>
          </p:nvSpPr>
          <p:spPr bwMode="auto">
            <a:xfrm>
              <a:off x="2212" y="2130"/>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1" y="61"/>
                  </a:cubicBezTo>
                  <a:cubicBezTo>
                    <a:pt x="14" y="61"/>
                    <a:pt x="0" y="47"/>
                    <a:pt x="0" y="31"/>
                  </a:cubicBezTo>
                  <a:cubicBezTo>
                    <a:pt x="0" y="14"/>
                    <a:pt x="14" y="0"/>
                    <a:pt x="31"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75" name="Freeform 1220"/>
            <p:cNvSpPr>
              <a:spLocks/>
            </p:cNvSpPr>
            <p:nvPr/>
          </p:nvSpPr>
          <p:spPr bwMode="auto">
            <a:xfrm>
              <a:off x="1815" y="1707"/>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87CE26"/>
            </a:solidFill>
            <a:ln w="0">
              <a:solidFill>
                <a:srgbClr val="000000"/>
              </a:solidFill>
              <a:prstDash val="solid"/>
              <a:round/>
              <a:headEnd/>
              <a:tailEnd/>
            </a:ln>
          </p:spPr>
          <p:txBody>
            <a:bodyPr/>
            <a:lstStyle/>
            <a:p>
              <a:endParaRPr lang="en-US">
                <a:solidFill>
                  <a:srgbClr val="FFFFFF"/>
                </a:solidFill>
              </a:endParaRPr>
            </a:p>
          </p:txBody>
        </p:sp>
        <p:sp>
          <p:nvSpPr>
            <p:cNvPr id="78876" name="Freeform 1221"/>
            <p:cNvSpPr>
              <a:spLocks/>
            </p:cNvSpPr>
            <p:nvPr/>
          </p:nvSpPr>
          <p:spPr bwMode="auto">
            <a:xfrm>
              <a:off x="1815" y="1707"/>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77" name="Freeform 1222"/>
            <p:cNvSpPr>
              <a:spLocks/>
            </p:cNvSpPr>
            <p:nvPr/>
          </p:nvSpPr>
          <p:spPr bwMode="auto">
            <a:xfrm>
              <a:off x="969" y="1687"/>
              <a:ext cx="42" cy="41"/>
            </a:xfrm>
            <a:custGeom>
              <a:avLst/>
              <a:gdLst>
                <a:gd name="T0" fmla="*/ 0 w 119"/>
                <a:gd name="T1" fmla="*/ 0 h 119"/>
                <a:gd name="T2" fmla="*/ 0 w 119"/>
                <a:gd name="T3" fmla="*/ 0 h 119"/>
                <a:gd name="T4" fmla="*/ 0 w 119"/>
                <a:gd name="T5" fmla="*/ 0 h 119"/>
                <a:gd name="T6" fmla="*/ 0 w 119"/>
                <a:gd name="T7" fmla="*/ 0 h 119"/>
                <a:gd name="T8" fmla="*/ 0 w 119"/>
                <a:gd name="T9" fmla="*/ 0 h 119"/>
                <a:gd name="T10" fmla="*/ 0 w 119"/>
                <a:gd name="T11" fmla="*/ 0 h 119"/>
                <a:gd name="T12" fmla="*/ 0 w 119"/>
                <a:gd name="T13" fmla="*/ 0 h 1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9" h="119">
                  <a:moveTo>
                    <a:pt x="119" y="60"/>
                  </a:moveTo>
                  <a:lnTo>
                    <a:pt x="119" y="60"/>
                  </a:lnTo>
                  <a:cubicBezTo>
                    <a:pt x="119" y="92"/>
                    <a:pt x="93" y="119"/>
                    <a:pt x="60" y="119"/>
                  </a:cubicBezTo>
                  <a:cubicBezTo>
                    <a:pt x="27" y="119"/>
                    <a:pt x="0" y="92"/>
                    <a:pt x="0" y="60"/>
                  </a:cubicBezTo>
                  <a:cubicBezTo>
                    <a:pt x="0" y="27"/>
                    <a:pt x="27" y="0"/>
                    <a:pt x="60" y="0"/>
                  </a:cubicBezTo>
                  <a:cubicBezTo>
                    <a:pt x="93" y="0"/>
                    <a:pt x="119" y="27"/>
                    <a:pt x="119" y="60"/>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78878" name="Freeform 1223"/>
            <p:cNvSpPr>
              <a:spLocks/>
            </p:cNvSpPr>
            <p:nvPr/>
          </p:nvSpPr>
          <p:spPr bwMode="auto">
            <a:xfrm>
              <a:off x="969" y="1687"/>
              <a:ext cx="42" cy="41"/>
            </a:xfrm>
            <a:custGeom>
              <a:avLst/>
              <a:gdLst>
                <a:gd name="T0" fmla="*/ 0 w 119"/>
                <a:gd name="T1" fmla="*/ 0 h 119"/>
                <a:gd name="T2" fmla="*/ 0 w 119"/>
                <a:gd name="T3" fmla="*/ 0 h 119"/>
                <a:gd name="T4" fmla="*/ 0 w 119"/>
                <a:gd name="T5" fmla="*/ 0 h 119"/>
                <a:gd name="T6" fmla="*/ 0 w 119"/>
                <a:gd name="T7" fmla="*/ 0 h 119"/>
                <a:gd name="T8" fmla="*/ 0 w 119"/>
                <a:gd name="T9" fmla="*/ 0 h 119"/>
                <a:gd name="T10" fmla="*/ 0 w 119"/>
                <a:gd name="T11" fmla="*/ 0 h 119"/>
                <a:gd name="T12" fmla="*/ 0 w 119"/>
                <a:gd name="T13" fmla="*/ 0 h 1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9" h="119">
                  <a:moveTo>
                    <a:pt x="119" y="60"/>
                  </a:moveTo>
                  <a:lnTo>
                    <a:pt x="119" y="60"/>
                  </a:lnTo>
                  <a:cubicBezTo>
                    <a:pt x="119" y="92"/>
                    <a:pt x="93" y="119"/>
                    <a:pt x="60" y="119"/>
                  </a:cubicBezTo>
                  <a:cubicBezTo>
                    <a:pt x="27" y="119"/>
                    <a:pt x="0" y="92"/>
                    <a:pt x="0" y="60"/>
                  </a:cubicBezTo>
                  <a:cubicBezTo>
                    <a:pt x="0" y="27"/>
                    <a:pt x="27" y="0"/>
                    <a:pt x="60" y="0"/>
                  </a:cubicBezTo>
                  <a:cubicBezTo>
                    <a:pt x="93" y="0"/>
                    <a:pt x="119" y="27"/>
                    <a:pt x="119" y="60"/>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79" name="Freeform 1224"/>
            <p:cNvSpPr>
              <a:spLocks/>
            </p:cNvSpPr>
            <p:nvPr/>
          </p:nvSpPr>
          <p:spPr bwMode="auto">
            <a:xfrm>
              <a:off x="2244" y="291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solidFill>
              <a:srgbClr val="78CA2B"/>
            </a:solidFill>
            <a:ln w="0">
              <a:solidFill>
                <a:srgbClr val="000000"/>
              </a:solidFill>
              <a:prstDash val="solid"/>
              <a:round/>
              <a:headEnd/>
              <a:tailEnd/>
            </a:ln>
          </p:spPr>
          <p:txBody>
            <a:bodyPr/>
            <a:lstStyle/>
            <a:p>
              <a:endParaRPr lang="en-US">
                <a:solidFill>
                  <a:srgbClr val="FFFFFF"/>
                </a:solidFill>
              </a:endParaRPr>
            </a:p>
          </p:txBody>
        </p:sp>
        <p:sp>
          <p:nvSpPr>
            <p:cNvPr id="78880" name="Freeform 1225"/>
            <p:cNvSpPr>
              <a:spLocks/>
            </p:cNvSpPr>
            <p:nvPr/>
          </p:nvSpPr>
          <p:spPr bwMode="auto">
            <a:xfrm>
              <a:off x="2244" y="2911"/>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8" y="61"/>
                    <a:pt x="31" y="61"/>
                  </a:cubicBezTo>
                  <a:cubicBezTo>
                    <a:pt x="14" y="61"/>
                    <a:pt x="0" y="47"/>
                    <a:pt x="0" y="31"/>
                  </a:cubicBezTo>
                  <a:cubicBezTo>
                    <a:pt x="0" y="14"/>
                    <a:pt x="14" y="0"/>
                    <a:pt x="31" y="0"/>
                  </a:cubicBezTo>
                  <a:cubicBezTo>
                    <a:pt x="48"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81" name="Freeform 1226"/>
            <p:cNvSpPr>
              <a:spLocks/>
            </p:cNvSpPr>
            <p:nvPr/>
          </p:nvSpPr>
          <p:spPr bwMode="auto">
            <a:xfrm>
              <a:off x="1808" y="1670"/>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95D222"/>
            </a:solidFill>
            <a:ln w="0">
              <a:solidFill>
                <a:srgbClr val="000000"/>
              </a:solidFill>
              <a:prstDash val="solid"/>
              <a:round/>
              <a:headEnd/>
              <a:tailEnd/>
            </a:ln>
          </p:spPr>
          <p:txBody>
            <a:bodyPr/>
            <a:lstStyle/>
            <a:p>
              <a:endParaRPr lang="en-US">
                <a:solidFill>
                  <a:srgbClr val="FFFFFF"/>
                </a:solidFill>
              </a:endParaRPr>
            </a:p>
          </p:txBody>
        </p:sp>
        <p:sp>
          <p:nvSpPr>
            <p:cNvPr id="78882" name="Freeform 1227"/>
            <p:cNvSpPr>
              <a:spLocks/>
            </p:cNvSpPr>
            <p:nvPr/>
          </p:nvSpPr>
          <p:spPr bwMode="auto">
            <a:xfrm>
              <a:off x="1808" y="1670"/>
              <a:ext cx="22" cy="21"/>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83" name="Freeform 1228"/>
            <p:cNvSpPr>
              <a:spLocks/>
            </p:cNvSpPr>
            <p:nvPr/>
          </p:nvSpPr>
          <p:spPr bwMode="auto">
            <a:xfrm>
              <a:off x="686" y="2703"/>
              <a:ext cx="28" cy="28"/>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w 80"/>
                <a:gd name="T13" fmla="*/ 0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81">
                  <a:moveTo>
                    <a:pt x="80" y="41"/>
                  </a:moveTo>
                  <a:lnTo>
                    <a:pt x="80" y="41"/>
                  </a:lnTo>
                  <a:cubicBezTo>
                    <a:pt x="80" y="63"/>
                    <a:pt x="62" y="81"/>
                    <a:pt x="40" y="81"/>
                  </a:cubicBezTo>
                  <a:cubicBezTo>
                    <a:pt x="18" y="81"/>
                    <a:pt x="0" y="63"/>
                    <a:pt x="0" y="41"/>
                  </a:cubicBezTo>
                  <a:cubicBezTo>
                    <a:pt x="0" y="18"/>
                    <a:pt x="18" y="0"/>
                    <a:pt x="40" y="0"/>
                  </a:cubicBezTo>
                  <a:cubicBezTo>
                    <a:pt x="62" y="0"/>
                    <a:pt x="80" y="18"/>
                    <a:pt x="80" y="41"/>
                  </a:cubicBezTo>
                  <a:close/>
                </a:path>
              </a:pathLst>
            </a:custGeom>
            <a:solidFill>
              <a:srgbClr val="98D321"/>
            </a:solidFill>
            <a:ln w="0">
              <a:solidFill>
                <a:srgbClr val="000000"/>
              </a:solidFill>
              <a:prstDash val="solid"/>
              <a:round/>
              <a:headEnd/>
              <a:tailEnd/>
            </a:ln>
          </p:spPr>
          <p:txBody>
            <a:bodyPr/>
            <a:lstStyle/>
            <a:p>
              <a:endParaRPr lang="en-US">
                <a:solidFill>
                  <a:srgbClr val="FFFFFF"/>
                </a:solidFill>
              </a:endParaRPr>
            </a:p>
          </p:txBody>
        </p:sp>
        <p:sp>
          <p:nvSpPr>
            <p:cNvPr id="78884" name="Freeform 1229"/>
            <p:cNvSpPr>
              <a:spLocks/>
            </p:cNvSpPr>
            <p:nvPr/>
          </p:nvSpPr>
          <p:spPr bwMode="auto">
            <a:xfrm>
              <a:off x="686" y="2703"/>
              <a:ext cx="28" cy="28"/>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w 80"/>
                <a:gd name="T13" fmla="*/ 0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81">
                  <a:moveTo>
                    <a:pt x="80" y="41"/>
                  </a:moveTo>
                  <a:lnTo>
                    <a:pt x="80" y="41"/>
                  </a:lnTo>
                  <a:cubicBezTo>
                    <a:pt x="80" y="63"/>
                    <a:pt x="62" y="81"/>
                    <a:pt x="40" y="81"/>
                  </a:cubicBezTo>
                  <a:cubicBezTo>
                    <a:pt x="18" y="81"/>
                    <a:pt x="0" y="63"/>
                    <a:pt x="0" y="41"/>
                  </a:cubicBezTo>
                  <a:cubicBezTo>
                    <a:pt x="0" y="18"/>
                    <a:pt x="18" y="0"/>
                    <a:pt x="40" y="0"/>
                  </a:cubicBezTo>
                  <a:cubicBezTo>
                    <a:pt x="62" y="0"/>
                    <a:pt x="80" y="18"/>
                    <a:pt x="80" y="4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85" name="Freeform 1230"/>
            <p:cNvSpPr>
              <a:spLocks/>
            </p:cNvSpPr>
            <p:nvPr/>
          </p:nvSpPr>
          <p:spPr bwMode="auto">
            <a:xfrm>
              <a:off x="2141" y="310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solidFill>
              <a:srgbClr val="81CC28"/>
            </a:solidFill>
            <a:ln w="0">
              <a:solidFill>
                <a:srgbClr val="000000"/>
              </a:solidFill>
              <a:prstDash val="solid"/>
              <a:round/>
              <a:headEnd/>
              <a:tailEnd/>
            </a:ln>
          </p:spPr>
          <p:txBody>
            <a:bodyPr/>
            <a:lstStyle/>
            <a:p>
              <a:endParaRPr lang="en-US">
                <a:solidFill>
                  <a:srgbClr val="FFFFFF"/>
                </a:solidFill>
              </a:endParaRPr>
            </a:p>
          </p:txBody>
        </p:sp>
        <p:sp>
          <p:nvSpPr>
            <p:cNvPr id="78886" name="Freeform 1231"/>
            <p:cNvSpPr>
              <a:spLocks/>
            </p:cNvSpPr>
            <p:nvPr/>
          </p:nvSpPr>
          <p:spPr bwMode="auto">
            <a:xfrm>
              <a:off x="2141" y="310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4" y="61"/>
                    <a:pt x="0" y="47"/>
                    <a:pt x="0" y="31"/>
                  </a:cubicBezTo>
                  <a:cubicBezTo>
                    <a:pt x="0" y="14"/>
                    <a:pt x="14"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87" name="Freeform 1232"/>
            <p:cNvSpPr>
              <a:spLocks/>
            </p:cNvSpPr>
            <p:nvPr/>
          </p:nvSpPr>
          <p:spPr bwMode="auto">
            <a:xfrm>
              <a:off x="508" y="2832"/>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solidFill>
              <a:srgbClr val="F6851F"/>
            </a:solidFill>
            <a:ln w="0">
              <a:solidFill>
                <a:srgbClr val="000000"/>
              </a:solidFill>
              <a:prstDash val="solid"/>
              <a:round/>
              <a:headEnd/>
              <a:tailEnd/>
            </a:ln>
          </p:spPr>
          <p:txBody>
            <a:bodyPr/>
            <a:lstStyle/>
            <a:p>
              <a:endParaRPr lang="en-US">
                <a:solidFill>
                  <a:srgbClr val="FFFFFF"/>
                </a:solidFill>
              </a:endParaRPr>
            </a:p>
          </p:txBody>
        </p:sp>
        <p:sp>
          <p:nvSpPr>
            <p:cNvPr id="78888" name="Freeform 1233"/>
            <p:cNvSpPr>
              <a:spLocks/>
            </p:cNvSpPr>
            <p:nvPr/>
          </p:nvSpPr>
          <p:spPr bwMode="auto">
            <a:xfrm>
              <a:off x="508" y="2832"/>
              <a:ext cx="22"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2" y="63"/>
                  </a:cubicBezTo>
                  <a:cubicBezTo>
                    <a:pt x="14" y="63"/>
                    <a:pt x="0" y="49"/>
                    <a:pt x="0" y="32"/>
                  </a:cubicBezTo>
                  <a:cubicBezTo>
                    <a:pt x="0" y="14"/>
                    <a:pt x="14" y="0"/>
                    <a:pt x="32"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89" name="Freeform 1234"/>
            <p:cNvSpPr>
              <a:spLocks/>
            </p:cNvSpPr>
            <p:nvPr/>
          </p:nvSpPr>
          <p:spPr bwMode="auto">
            <a:xfrm>
              <a:off x="1861" y="2419"/>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49" y="65"/>
                    <a:pt x="32" y="65"/>
                  </a:cubicBezTo>
                  <a:cubicBezTo>
                    <a:pt x="14" y="65"/>
                    <a:pt x="0" y="50"/>
                    <a:pt x="0" y="33"/>
                  </a:cubicBezTo>
                  <a:cubicBezTo>
                    <a:pt x="0" y="15"/>
                    <a:pt x="14" y="0"/>
                    <a:pt x="32" y="0"/>
                  </a:cubicBezTo>
                  <a:cubicBezTo>
                    <a:pt x="49" y="0"/>
                    <a:pt x="64" y="15"/>
                    <a:pt x="64" y="33"/>
                  </a:cubicBezTo>
                  <a:close/>
                </a:path>
              </a:pathLst>
            </a:custGeom>
            <a:solidFill>
              <a:srgbClr val="6EC72E"/>
            </a:solidFill>
            <a:ln w="0">
              <a:solidFill>
                <a:srgbClr val="000000"/>
              </a:solidFill>
              <a:prstDash val="solid"/>
              <a:round/>
              <a:headEnd/>
              <a:tailEnd/>
            </a:ln>
          </p:spPr>
          <p:txBody>
            <a:bodyPr/>
            <a:lstStyle/>
            <a:p>
              <a:endParaRPr lang="en-US">
                <a:solidFill>
                  <a:srgbClr val="FFFFFF"/>
                </a:solidFill>
              </a:endParaRPr>
            </a:p>
          </p:txBody>
        </p:sp>
        <p:sp>
          <p:nvSpPr>
            <p:cNvPr id="78890" name="Freeform 1235"/>
            <p:cNvSpPr>
              <a:spLocks/>
            </p:cNvSpPr>
            <p:nvPr/>
          </p:nvSpPr>
          <p:spPr bwMode="auto">
            <a:xfrm>
              <a:off x="1861" y="2419"/>
              <a:ext cx="23" cy="22"/>
            </a:xfrm>
            <a:custGeom>
              <a:avLst/>
              <a:gdLst>
                <a:gd name="T0" fmla="*/ 0 w 64"/>
                <a:gd name="T1" fmla="*/ 0 h 65"/>
                <a:gd name="T2" fmla="*/ 0 w 64"/>
                <a:gd name="T3" fmla="*/ 0 h 65"/>
                <a:gd name="T4" fmla="*/ 0 w 64"/>
                <a:gd name="T5" fmla="*/ 0 h 65"/>
                <a:gd name="T6" fmla="*/ 0 w 64"/>
                <a:gd name="T7" fmla="*/ 0 h 65"/>
                <a:gd name="T8" fmla="*/ 0 w 64"/>
                <a:gd name="T9" fmla="*/ 0 h 65"/>
                <a:gd name="T10" fmla="*/ 0 w 64"/>
                <a:gd name="T11" fmla="*/ 0 h 65"/>
                <a:gd name="T12" fmla="*/ 0 w 64"/>
                <a:gd name="T13" fmla="*/ 0 h 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 h="65">
                  <a:moveTo>
                    <a:pt x="64" y="33"/>
                  </a:moveTo>
                  <a:lnTo>
                    <a:pt x="64" y="33"/>
                  </a:lnTo>
                  <a:cubicBezTo>
                    <a:pt x="64" y="50"/>
                    <a:pt x="49" y="65"/>
                    <a:pt x="32" y="65"/>
                  </a:cubicBezTo>
                  <a:cubicBezTo>
                    <a:pt x="14" y="65"/>
                    <a:pt x="0" y="50"/>
                    <a:pt x="0" y="33"/>
                  </a:cubicBezTo>
                  <a:cubicBezTo>
                    <a:pt x="0" y="15"/>
                    <a:pt x="14" y="0"/>
                    <a:pt x="32" y="0"/>
                  </a:cubicBezTo>
                  <a:cubicBezTo>
                    <a:pt x="49" y="0"/>
                    <a:pt x="64" y="15"/>
                    <a:pt x="64" y="33"/>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91" name="Freeform 1236"/>
            <p:cNvSpPr>
              <a:spLocks/>
            </p:cNvSpPr>
            <p:nvPr/>
          </p:nvSpPr>
          <p:spPr bwMode="auto">
            <a:xfrm>
              <a:off x="1489" y="1983"/>
              <a:ext cx="23" cy="22"/>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4" y="67"/>
                    <a:pt x="0" y="52"/>
                    <a:pt x="0" y="34"/>
                  </a:cubicBezTo>
                  <a:cubicBezTo>
                    <a:pt x="0" y="15"/>
                    <a:pt x="14" y="0"/>
                    <a:pt x="33" y="0"/>
                  </a:cubicBezTo>
                  <a:cubicBezTo>
                    <a:pt x="51" y="0"/>
                    <a:pt x="66" y="15"/>
                    <a:pt x="66" y="34"/>
                  </a:cubicBezTo>
                  <a:close/>
                </a:path>
              </a:pathLst>
            </a:custGeom>
            <a:solidFill>
              <a:srgbClr val="5AC134"/>
            </a:solidFill>
            <a:ln w="0">
              <a:solidFill>
                <a:srgbClr val="000000"/>
              </a:solidFill>
              <a:prstDash val="solid"/>
              <a:round/>
              <a:headEnd/>
              <a:tailEnd/>
            </a:ln>
          </p:spPr>
          <p:txBody>
            <a:bodyPr/>
            <a:lstStyle/>
            <a:p>
              <a:endParaRPr lang="en-US">
                <a:solidFill>
                  <a:srgbClr val="FFFFFF"/>
                </a:solidFill>
              </a:endParaRPr>
            </a:p>
          </p:txBody>
        </p:sp>
        <p:sp>
          <p:nvSpPr>
            <p:cNvPr id="78892" name="Freeform 1237"/>
            <p:cNvSpPr>
              <a:spLocks/>
            </p:cNvSpPr>
            <p:nvPr/>
          </p:nvSpPr>
          <p:spPr bwMode="auto">
            <a:xfrm>
              <a:off x="1489" y="1983"/>
              <a:ext cx="23" cy="22"/>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 h="67">
                  <a:moveTo>
                    <a:pt x="66" y="34"/>
                  </a:moveTo>
                  <a:lnTo>
                    <a:pt x="66" y="34"/>
                  </a:lnTo>
                  <a:cubicBezTo>
                    <a:pt x="66" y="52"/>
                    <a:pt x="51" y="67"/>
                    <a:pt x="33" y="67"/>
                  </a:cubicBezTo>
                  <a:cubicBezTo>
                    <a:pt x="14" y="67"/>
                    <a:pt x="0" y="52"/>
                    <a:pt x="0" y="34"/>
                  </a:cubicBezTo>
                  <a:cubicBezTo>
                    <a:pt x="0" y="15"/>
                    <a:pt x="14" y="0"/>
                    <a:pt x="33" y="0"/>
                  </a:cubicBezTo>
                  <a:cubicBezTo>
                    <a:pt x="51" y="0"/>
                    <a:pt x="66" y="15"/>
                    <a:pt x="66" y="3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93" name="Freeform 1238"/>
            <p:cNvSpPr>
              <a:spLocks/>
            </p:cNvSpPr>
            <p:nvPr/>
          </p:nvSpPr>
          <p:spPr bwMode="auto">
            <a:xfrm>
              <a:off x="1617" y="162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solidFill>
              <a:srgbClr val="F14B22"/>
            </a:solidFill>
            <a:ln w="0">
              <a:solidFill>
                <a:srgbClr val="000000"/>
              </a:solidFill>
              <a:prstDash val="solid"/>
              <a:round/>
              <a:headEnd/>
              <a:tailEnd/>
            </a:ln>
          </p:spPr>
          <p:txBody>
            <a:bodyPr/>
            <a:lstStyle/>
            <a:p>
              <a:endParaRPr lang="en-US">
                <a:solidFill>
                  <a:srgbClr val="FFFFFF"/>
                </a:solidFill>
              </a:endParaRPr>
            </a:p>
          </p:txBody>
        </p:sp>
        <p:sp>
          <p:nvSpPr>
            <p:cNvPr id="78894" name="Freeform 1239"/>
            <p:cNvSpPr>
              <a:spLocks/>
            </p:cNvSpPr>
            <p:nvPr/>
          </p:nvSpPr>
          <p:spPr bwMode="auto">
            <a:xfrm>
              <a:off x="1617" y="1629"/>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7"/>
                    <a:pt x="48" y="61"/>
                    <a:pt x="31" y="61"/>
                  </a:cubicBezTo>
                  <a:cubicBezTo>
                    <a:pt x="14" y="61"/>
                    <a:pt x="0" y="47"/>
                    <a:pt x="0" y="31"/>
                  </a:cubicBezTo>
                  <a:cubicBezTo>
                    <a:pt x="0" y="14"/>
                    <a:pt x="14" y="0"/>
                    <a:pt x="31" y="0"/>
                  </a:cubicBezTo>
                  <a:cubicBezTo>
                    <a:pt x="48" y="0"/>
                    <a:pt x="62" y="14"/>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95" name="Freeform 1240"/>
            <p:cNvSpPr>
              <a:spLocks/>
            </p:cNvSpPr>
            <p:nvPr/>
          </p:nvSpPr>
          <p:spPr bwMode="auto">
            <a:xfrm>
              <a:off x="490" y="2883"/>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solidFill>
              <a:srgbClr val="FEE903"/>
            </a:solidFill>
            <a:ln w="0">
              <a:solidFill>
                <a:srgbClr val="000000"/>
              </a:solidFill>
              <a:prstDash val="solid"/>
              <a:round/>
              <a:headEnd/>
              <a:tailEnd/>
            </a:ln>
          </p:spPr>
          <p:txBody>
            <a:bodyPr/>
            <a:lstStyle/>
            <a:p>
              <a:endParaRPr lang="en-US">
                <a:solidFill>
                  <a:srgbClr val="FFFFFF"/>
                </a:solidFill>
              </a:endParaRPr>
            </a:p>
          </p:txBody>
        </p:sp>
        <p:sp>
          <p:nvSpPr>
            <p:cNvPr id="78896" name="Freeform 1241"/>
            <p:cNvSpPr>
              <a:spLocks/>
            </p:cNvSpPr>
            <p:nvPr/>
          </p:nvSpPr>
          <p:spPr bwMode="auto">
            <a:xfrm>
              <a:off x="490" y="2883"/>
              <a:ext cx="23" cy="22"/>
            </a:xfrm>
            <a:custGeom>
              <a:avLst/>
              <a:gdLst>
                <a:gd name="T0" fmla="*/ 0 w 63"/>
                <a:gd name="T1" fmla="*/ 0 h 63"/>
                <a:gd name="T2" fmla="*/ 0 w 63"/>
                <a:gd name="T3" fmla="*/ 0 h 63"/>
                <a:gd name="T4" fmla="*/ 0 w 63"/>
                <a:gd name="T5" fmla="*/ 0 h 63"/>
                <a:gd name="T6" fmla="*/ 0 w 63"/>
                <a:gd name="T7" fmla="*/ 0 h 63"/>
                <a:gd name="T8" fmla="*/ 0 w 63"/>
                <a:gd name="T9" fmla="*/ 0 h 63"/>
                <a:gd name="T10" fmla="*/ 0 w 63"/>
                <a:gd name="T11" fmla="*/ 0 h 63"/>
                <a:gd name="T12" fmla="*/ 0 w 63"/>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 h="63">
                  <a:moveTo>
                    <a:pt x="63" y="32"/>
                  </a:moveTo>
                  <a:lnTo>
                    <a:pt x="63" y="32"/>
                  </a:lnTo>
                  <a:cubicBezTo>
                    <a:pt x="63" y="49"/>
                    <a:pt x="49" y="63"/>
                    <a:pt x="31" y="63"/>
                  </a:cubicBezTo>
                  <a:cubicBezTo>
                    <a:pt x="14" y="63"/>
                    <a:pt x="0" y="49"/>
                    <a:pt x="0" y="32"/>
                  </a:cubicBezTo>
                  <a:cubicBezTo>
                    <a:pt x="0" y="14"/>
                    <a:pt x="14" y="0"/>
                    <a:pt x="31" y="0"/>
                  </a:cubicBezTo>
                  <a:cubicBezTo>
                    <a:pt x="49" y="0"/>
                    <a:pt x="63" y="14"/>
                    <a:pt x="63"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97" name="Freeform 1242"/>
            <p:cNvSpPr>
              <a:spLocks/>
            </p:cNvSpPr>
            <p:nvPr/>
          </p:nvSpPr>
          <p:spPr bwMode="auto">
            <a:xfrm>
              <a:off x="913" y="1756"/>
              <a:ext cx="41" cy="39"/>
            </a:xfrm>
            <a:custGeom>
              <a:avLst/>
              <a:gdLst>
                <a:gd name="T0" fmla="*/ 0 w 115"/>
                <a:gd name="T1" fmla="*/ 0 h 115"/>
                <a:gd name="T2" fmla="*/ 0 w 115"/>
                <a:gd name="T3" fmla="*/ 0 h 115"/>
                <a:gd name="T4" fmla="*/ 0 w 115"/>
                <a:gd name="T5" fmla="*/ 0 h 115"/>
                <a:gd name="T6" fmla="*/ 0 w 115"/>
                <a:gd name="T7" fmla="*/ 0 h 115"/>
                <a:gd name="T8" fmla="*/ 0 w 115"/>
                <a:gd name="T9" fmla="*/ 0 h 115"/>
                <a:gd name="T10" fmla="*/ 0 w 115"/>
                <a:gd name="T11" fmla="*/ 0 h 115"/>
                <a:gd name="T12" fmla="*/ 0 w 115"/>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5" h="115">
                  <a:moveTo>
                    <a:pt x="115" y="58"/>
                  </a:moveTo>
                  <a:lnTo>
                    <a:pt x="115" y="58"/>
                  </a:lnTo>
                  <a:cubicBezTo>
                    <a:pt x="115" y="89"/>
                    <a:pt x="89" y="115"/>
                    <a:pt x="58" y="115"/>
                  </a:cubicBezTo>
                  <a:cubicBezTo>
                    <a:pt x="26" y="115"/>
                    <a:pt x="0" y="89"/>
                    <a:pt x="0" y="58"/>
                  </a:cubicBezTo>
                  <a:cubicBezTo>
                    <a:pt x="0" y="26"/>
                    <a:pt x="26" y="0"/>
                    <a:pt x="58" y="0"/>
                  </a:cubicBezTo>
                  <a:cubicBezTo>
                    <a:pt x="89" y="0"/>
                    <a:pt x="115" y="26"/>
                    <a:pt x="115" y="58"/>
                  </a:cubicBezTo>
                  <a:close/>
                </a:path>
              </a:pathLst>
            </a:custGeom>
            <a:solidFill>
              <a:srgbClr val="82CD28"/>
            </a:solidFill>
            <a:ln w="0">
              <a:solidFill>
                <a:srgbClr val="000000"/>
              </a:solidFill>
              <a:prstDash val="solid"/>
              <a:round/>
              <a:headEnd/>
              <a:tailEnd/>
            </a:ln>
          </p:spPr>
          <p:txBody>
            <a:bodyPr/>
            <a:lstStyle/>
            <a:p>
              <a:endParaRPr lang="en-US">
                <a:solidFill>
                  <a:srgbClr val="FFFFFF"/>
                </a:solidFill>
              </a:endParaRPr>
            </a:p>
          </p:txBody>
        </p:sp>
        <p:sp>
          <p:nvSpPr>
            <p:cNvPr id="78898" name="Freeform 1243"/>
            <p:cNvSpPr>
              <a:spLocks/>
            </p:cNvSpPr>
            <p:nvPr/>
          </p:nvSpPr>
          <p:spPr bwMode="auto">
            <a:xfrm>
              <a:off x="913" y="1756"/>
              <a:ext cx="41" cy="39"/>
            </a:xfrm>
            <a:custGeom>
              <a:avLst/>
              <a:gdLst>
                <a:gd name="T0" fmla="*/ 0 w 115"/>
                <a:gd name="T1" fmla="*/ 0 h 115"/>
                <a:gd name="T2" fmla="*/ 0 w 115"/>
                <a:gd name="T3" fmla="*/ 0 h 115"/>
                <a:gd name="T4" fmla="*/ 0 w 115"/>
                <a:gd name="T5" fmla="*/ 0 h 115"/>
                <a:gd name="T6" fmla="*/ 0 w 115"/>
                <a:gd name="T7" fmla="*/ 0 h 115"/>
                <a:gd name="T8" fmla="*/ 0 w 115"/>
                <a:gd name="T9" fmla="*/ 0 h 115"/>
                <a:gd name="T10" fmla="*/ 0 w 115"/>
                <a:gd name="T11" fmla="*/ 0 h 115"/>
                <a:gd name="T12" fmla="*/ 0 w 115"/>
                <a:gd name="T13" fmla="*/ 0 h 1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5" h="115">
                  <a:moveTo>
                    <a:pt x="115" y="58"/>
                  </a:moveTo>
                  <a:lnTo>
                    <a:pt x="115" y="58"/>
                  </a:lnTo>
                  <a:cubicBezTo>
                    <a:pt x="115" y="89"/>
                    <a:pt x="89" y="115"/>
                    <a:pt x="58" y="115"/>
                  </a:cubicBezTo>
                  <a:cubicBezTo>
                    <a:pt x="26" y="115"/>
                    <a:pt x="0" y="89"/>
                    <a:pt x="0" y="58"/>
                  </a:cubicBezTo>
                  <a:cubicBezTo>
                    <a:pt x="0" y="26"/>
                    <a:pt x="26" y="0"/>
                    <a:pt x="58" y="0"/>
                  </a:cubicBezTo>
                  <a:cubicBezTo>
                    <a:pt x="89" y="0"/>
                    <a:pt x="115" y="26"/>
                    <a:pt x="115" y="58"/>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899" name="Freeform 1244"/>
            <p:cNvSpPr>
              <a:spLocks/>
            </p:cNvSpPr>
            <p:nvPr/>
          </p:nvSpPr>
          <p:spPr bwMode="auto">
            <a:xfrm>
              <a:off x="610" y="1522"/>
              <a:ext cx="38" cy="37"/>
            </a:xfrm>
            <a:custGeom>
              <a:avLst/>
              <a:gdLst>
                <a:gd name="T0" fmla="*/ 0 w 108"/>
                <a:gd name="T1" fmla="*/ 0 h 107"/>
                <a:gd name="T2" fmla="*/ 0 w 108"/>
                <a:gd name="T3" fmla="*/ 0 h 107"/>
                <a:gd name="T4" fmla="*/ 0 w 108"/>
                <a:gd name="T5" fmla="*/ 0 h 107"/>
                <a:gd name="T6" fmla="*/ 0 w 108"/>
                <a:gd name="T7" fmla="*/ 0 h 107"/>
                <a:gd name="T8" fmla="*/ 0 w 108"/>
                <a:gd name="T9" fmla="*/ 0 h 107"/>
                <a:gd name="T10" fmla="*/ 0 w 108"/>
                <a:gd name="T11" fmla="*/ 0 h 107"/>
                <a:gd name="T12" fmla="*/ 0 w 108"/>
                <a:gd name="T13" fmla="*/ 0 h 10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8" h="107">
                  <a:moveTo>
                    <a:pt x="108" y="54"/>
                  </a:moveTo>
                  <a:lnTo>
                    <a:pt x="108" y="54"/>
                  </a:lnTo>
                  <a:cubicBezTo>
                    <a:pt x="108" y="83"/>
                    <a:pt x="84" y="107"/>
                    <a:pt x="54" y="107"/>
                  </a:cubicBezTo>
                  <a:cubicBezTo>
                    <a:pt x="24" y="107"/>
                    <a:pt x="0" y="83"/>
                    <a:pt x="0" y="54"/>
                  </a:cubicBezTo>
                  <a:cubicBezTo>
                    <a:pt x="0" y="24"/>
                    <a:pt x="24" y="0"/>
                    <a:pt x="54" y="0"/>
                  </a:cubicBezTo>
                  <a:cubicBezTo>
                    <a:pt x="84" y="0"/>
                    <a:pt x="108" y="24"/>
                    <a:pt x="108" y="54"/>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78900" name="Freeform 1245"/>
            <p:cNvSpPr>
              <a:spLocks/>
            </p:cNvSpPr>
            <p:nvPr/>
          </p:nvSpPr>
          <p:spPr bwMode="auto">
            <a:xfrm>
              <a:off x="610" y="1522"/>
              <a:ext cx="38" cy="37"/>
            </a:xfrm>
            <a:custGeom>
              <a:avLst/>
              <a:gdLst>
                <a:gd name="T0" fmla="*/ 0 w 108"/>
                <a:gd name="T1" fmla="*/ 0 h 107"/>
                <a:gd name="T2" fmla="*/ 0 w 108"/>
                <a:gd name="T3" fmla="*/ 0 h 107"/>
                <a:gd name="T4" fmla="*/ 0 w 108"/>
                <a:gd name="T5" fmla="*/ 0 h 107"/>
                <a:gd name="T6" fmla="*/ 0 w 108"/>
                <a:gd name="T7" fmla="*/ 0 h 107"/>
                <a:gd name="T8" fmla="*/ 0 w 108"/>
                <a:gd name="T9" fmla="*/ 0 h 107"/>
                <a:gd name="T10" fmla="*/ 0 w 108"/>
                <a:gd name="T11" fmla="*/ 0 h 107"/>
                <a:gd name="T12" fmla="*/ 0 w 108"/>
                <a:gd name="T13" fmla="*/ 0 h 10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8" h="107">
                  <a:moveTo>
                    <a:pt x="108" y="54"/>
                  </a:moveTo>
                  <a:lnTo>
                    <a:pt x="108" y="54"/>
                  </a:lnTo>
                  <a:cubicBezTo>
                    <a:pt x="108" y="83"/>
                    <a:pt x="84" y="107"/>
                    <a:pt x="54" y="107"/>
                  </a:cubicBezTo>
                  <a:cubicBezTo>
                    <a:pt x="24" y="107"/>
                    <a:pt x="0" y="83"/>
                    <a:pt x="0" y="54"/>
                  </a:cubicBezTo>
                  <a:cubicBezTo>
                    <a:pt x="0" y="24"/>
                    <a:pt x="24" y="0"/>
                    <a:pt x="54" y="0"/>
                  </a:cubicBezTo>
                  <a:cubicBezTo>
                    <a:pt x="84" y="0"/>
                    <a:pt x="108" y="24"/>
                    <a:pt x="108" y="54"/>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01" name="Freeform 1246"/>
            <p:cNvSpPr>
              <a:spLocks/>
            </p:cNvSpPr>
            <p:nvPr/>
          </p:nvSpPr>
          <p:spPr bwMode="auto">
            <a:xfrm>
              <a:off x="1848" y="239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solidFill>
              <a:srgbClr val="6BC62F"/>
            </a:solidFill>
            <a:ln w="0">
              <a:solidFill>
                <a:srgbClr val="000000"/>
              </a:solidFill>
              <a:prstDash val="solid"/>
              <a:round/>
              <a:headEnd/>
              <a:tailEnd/>
            </a:ln>
          </p:spPr>
          <p:txBody>
            <a:bodyPr/>
            <a:lstStyle/>
            <a:p>
              <a:endParaRPr lang="en-US">
                <a:solidFill>
                  <a:srgbClr val="FFFFFF"/>
                </a:solidFill>
              </a:endParaRPr>
            </a:p>
          </p:txBody>
        </p:sp>
        <p:sp>
          <p:nvSpPr>
            <p:cNvPr id="78902" name="Freeform 1247"/>
            <p:cNvSpPr>
              <a:spLocks/>
            </p:cNvSpPr>
            <p:nvPr/>
          </p:nvSpPr>
          <p:spPr bwMode="auto">
            <a:xfrm>
              <a:off x="1848" y="2393"/>
              <a:ext cx="21" cy="21"/>
            </a:xfrm>
            <a:custGeom>
              <a:avLst/>
              <a:gdLst>
                <a:gd name="T0" fmla="*/ 0 w 60"/>
                <a:gd name="T1" fmla="*/ 0 h 61"/>
                <a:gd name="T2" fmla="*/ 0 w 60"/>
                <a:gd name="T3" fmla="*/ 0 h 61"/>
                <a:gd name="T4" fmla="*/ 0 w 60"/>
                <a:gd name="T5" fmla="*/ 0 h 61"/>
                <a:gd name="T6" fmla="*/ 0 w 60"/>
                <a:gd name="T7" fmla="*/ 0 h 61"/>
                <a:gd name="T8" fmla="*/ 0 w 60"/>
                <a:gd name="T9" fmla="*/ 0 h 61"/>
                <a:gd name="T10" fmla="*/ 0 w 60"/>
                <a:gd name="T11" fmla="*/ 0 h 61"/>
                <a:gd name="T12" fmla="*/ 0 w 60"/>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61">
                  <a:moveTo>
                    <a:pt x="60" y="31"/>
                  </a:moveTo>
                  <a:lnTo>
                    <a:pt x="60" y="31"/>
                  </a:lnTo>
                  <a:cubicBezTo>
                    <a:pt x="60" y="47"/>
                    <a:pt x="46" y="61"/>
                    <a:pt x="30" y="61"/>
                  </a:cubicBezTo>
                  <a:cubicBezTo>
                    <a:pt x="13" y="61"/>
                    <a:pt x="0" y="47"/>
                    <a:pt x="0" y="31"/>
                  </a:cubicBezTo>
                  <a:cubicBezTo>
                    <a:pt x="0" y="14"/>
                    <a:pt x="13" y="0"/>
                    <a:pt x="30" y="0"/>
                  </a:cubicBezTo>
                  <a:cubicBezTo>
                    <a:pt x="46" y="0"/>
                    <a:pt x="60" y="14"/>
                    <a:pt x="60"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03" name="Freeform 1248"/>
            <p:cNvSpPr>
              <a:spLocks/>
            </p:cNvSpPr>
            <p:nvPr/>
          </p:nvSpPr>
          <p:spPr bwMode="auto">
            <a:xfrm>
              <a:off x="556" y="3564"/>
              <a:ext cx="26" cy="24"/>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7"/>
                    <a:pt x="57" y="73"/>
                    <a:pt x="37" y="73"/>
                  </a:cubicBezTo>
                  <a:cubicBezTo>
                    <a:pt x="16" y="73"/>
                    <a:pt x="0" y="57"/>
                    <a:pt x="0" y="37"/>
                  </a:cubicBezTo>
                  <a:cubicBezTo>
                    <a:pt x="0" y="16"/>
                    <a:pt x="16" y="0"/>
                    <a:pt x="37" y="0"/>
                  </a:cubicBezTo>
                  <a:cubicBezTo>
                    <a:pt x="57" y="0"/>
                    <a:pt x="73" y="16"/>
                    <a:pt x="73" y="37"/>
                  </a:cubicBezTo>
                  <a:close/>
                </a:path>
              </a:pathLst>
            </a:custGeom>
            <a:solidFill>
              <a:srgbClr val="7DCB29"/>
            </a:solidFill>
            <a:ln w="0">
              <a:solidFill>
                <a:srgbClr val="000000"/>
              </a:solidFill>
              <a:prstDash val="solid"/>
              <a:round/>
              <a:headEnd/>
              <a:tailEnd/>
            </a:ln>
          </p:spPr>
          <p:txBody>
            <a:bodyPr/>
            <a:lstStyle/>
            <a:p>
              <a:endParaRPr lang="en-US">
                <a:solidFill>
                  <a:srgbClr val="FFFFFF"/>
                </a:solidFill>
              </a:endParaRPr>
            </a:p>
          </p:txBody>
        </p:sp>
        <p:sp>
          <p:nvSpPr>
            <p:cNvPr id="78904" name="Freeform 1249"/>
            <p:cNvSpPr>
              <a:spLocks/>
            </p:cNvSpPr>
            <p:nvPr/>
          </p:nvSpPr>
          <p:spPr bwMode="auto">
            <a:xfrm>
              <a:off x="556" y="3564"/>
              <a:ext cx="26" cy="24"/>
            </a:xfrm>
            <a:custGeom>
              <a:avLst/>
              <a:gdLst>
                <a:gd name="T0" fmla="*/ 0 w 73"/>
                <a:gd name="T1" fmla="*/ 0 h 73"/>
                <a:gd name="T2" fmla="*/ 0 w 73"/>
                <a:gd name="T3" fmla="*/ 0 h 73"/>
                <a:gd name="T4" fmla="*/ 0 w 73"/>
                <a:gd name="T5" fmla="*/ 0 h 73"/>
                <a:gd name="T6" fmla="*/ 0 w 73"/>
                <a:gd name="T7" fmla="*/ 0 h 73"/>
                <a:gd name="T8" fmla="*/ 0 w 73"/>
                <a:gd name="T9" fmla="*/ 0 h 73"/>
                <a:gd name="T10" fmla="*/ 0 w 73"/>
                <a:gd name="T11" fmla="*/ 0 h 73"/>
                <a:gd name="T12" fmla="*/ 0 w 73"/>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 h="73">
                  <a:moveTo>
                    <a:pt x="73" y="37"/>
                  </a:moveTo>
                  <a:lnTo>
                    <a:pt x="73" y="37"/>
                  </a:lnTo>
                  <a:cubicBezTo>
                    <a:pt x="73" y="57"/>
                    <a:pt x="57" y="73"/>
                    <a:pt x="37" y="73"/>
                  </a:cubicBezTo>
                  <a:cubicBezTo>
                    <a:pt x="16" y="73"/>
                    <a:pt x="0" y="57"/>
                    <a:pt x="0" y="37"/>
                  </a:cubicBezTo>
                  <a:cubicBezTo>
                    <a:pt x="0" y="16"/>
                    <a:pt x="16" y="0"/>
                    <a:pt x="37" y="0"/>
                  </a:cubicBezTo>
                  <a:cubicBezTo>
                    <a:pt x="57" y="0"/>
                    <a:pt x="73" y="16"/>
                    <a:pt x="73" y="37"/>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05" name="Freeform 1250"/>
            <p:cNvSpPr>
              <a:spLocks/>
            </p:cNvSpPr>
            <p:nvPr/>
          </p:nvSpPr>
          <p:spPr bwMode="auto">
            <a:xfrm>
              <a:off x="1341" y="2014"/>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3" y="61"/>
                    <a:pt x="0" y="48"/>
                    <a:pt x="0" y="31"/>
                  </a:cubicBezTo>
                  <a:cubicBezTo>
                    <a:pt x="0" y="13"/>
                    <a:pt x="13" y="0"/>
                    <a:pt x="31" y="0"/>
                  </a:cubicBezTo>
                  <a:cubicBezTo>
                    <a:pt x="48" y="0"/>
                    <a:pt x="62" y="13"/>
                    <a:pt x="62" y="31"/>
                  </a:cubicBezTo>
                  <a:close/>
                </a:path>
              </a:pathLst>
            </a:custGeom>
            <a:solidFill>
              <a:srgbClr val="7ECC29"/>
            </a:solidFill>
            <a:ln w="0">
              <a:solidFill>
                <a:srgbClr val="000000"/>
              </a:solidFill>
              <a:prstDash val="solid"/>
              <a:round/>
              <a:headEnd/>
              <a:tailEnd/>
            </a:ln>
          </p:spPr>
          <p:txBody>
            <a:bodyPr/>
            <a:lstStyle/>
            <a:p>
              <a:endParaRPr lang="en-US">
                <a:solidFill>
                  <a:srgbClr val="FFFFFF"/>
                </a:solidFill>
              </a:endParaRPr>
            </a:p>
          </p:txBody>
        </p:sp>
        <p:sp>
          <p:nvSpPr>
            <p:cNvPr id="78906" name="Freeform 1251"/>
            <p:cNvSpPr>
              <a:spLocks/>
            </p:cNvSpPr>
            <p:nvPr/>
          </p:nvSpPr>
          <p:spPr bwMode="auto">
            <a:xfrm>
              <a:off x="1341" y="2014"/>
              <a:ext cx="22" cy="21"/>
            </a:xfrm>
            <a:custGeom>
              <a:avLst/>
              <a:gdLst>
                <a:gd name="T0" fmla="*/ 0 w 62"/>
                <a:gd name="T1" fmla="*/ 0 h 61"/>
                <a:gd name="T2" fmla="*/ 0 w 62"/>
                <a:gd name="T3" fmla="*/ 0 h 61"/>
                <a:gd name="T4" fmla="*/ 0 w 62"/>
                <a:gd name="T5" fmla="*/ 0 h 61"/>
                <a:gd name="T6" fmla="*/ 0 w 62"/>
                <a:gd name="T7" fmla="*/ 0 h 61"/>
                <a:gd name="T8" fmla="*/ 0 w 62"/>
                <a:gd name="T9" fmla="*/ 0 h 61"/>
                <a:gd name="T10" fmla="*/ 0 w 62"/>
                <a:gd name="T11" fmla="*/ 0 h 61"/>
                <a:gd name="T12" fmla="*/ 0 w 62"/>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1">
                  <a:moveTo>
                    <a:pt x="62" y="31"/>
                  </a:moveTo>
                  <a:lnTo>
                    <a:pt x="62" y="31"/>
                  </a:lnTo>
                  <a:cubicBezTo>
                    <a:pt x="62" y="48"/>
                    <a:pt x="48" y="61"/>
                    <a:pt x="31" y="61"/>
                  </a:cubicBezTo>
                  <a:cubicBezTo>
                    <a:pt x="13" y="61"/>
                    <a:pt x="0" y="48"/>
                    <a:pt x="0" y="31"/>
                  </a:cubicBezTo>
                  <a:cubicBezTo>
                    <a:pt x="0" y="13"/>
                    <a:pt x="13" y="0"/>
                    <a:pt x="31" y="0"/>
                  </a:cubicBezTo>
                  <a:cubicBezTo>
                    <a:pt x="48" y="0"/>
                    <a:pt x="62" y="13"/>
                    <a:pt x="62"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07" name="Freeform 1252"/>
            <p:cNvSpPr>
              <a:spLocks/>
            </p:cNvSpPr>
            <p:nvPr/>
          </p:nvSpPr>
          <p:spPr bwMode="auto">
            <a:xfrm>
              <a:off x="2467" y="294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solidFill>
              <a:srgbClr val="80CC28"/>
            </a:solidFill>
            <a:ln w="0">
              <a:solidFill>
                <a:srgbClr val="000000"/>
              </a:solidFill>
              <a:prstDash val="solid"/>
              <a:round/>
              <a:headEnd/>
              <a:tailEnd/>
            </a:ln>
          </p:spPr>
          <p:txBody>
            <a:bodyPr/>
            <a:lstStyle/>
            <a:p>
              <a:endParaRPr lang="en-US">
                <a:solidFill>
                  <a:srgbClr val="FFFFFF"/>
                </a:solidFill>
              </a:endParaRPr>
            </a:p>
          </p:txBody>
        </p:sp>
        <p:sp>
          <p:nvSpPr>
            <p:cNvPr id="78908" name="Freeform 1253"/>
            <p:cNvSpPr>
              <a:spLocks/>
            </p:cNvSpPr>
            <p:nvPr/>
          </p:nvSpPr>
          <p:spPr bwMode="auto">
            <a:xfrm>
              <a:off x="2467" y="2945"/>
              <a:ext cx="22" cy="21"/>
            </a:xfrm>
            <a:custGeom>
              <a:avLst/>
              <a:gdLst>
                <a:gd name="T0" fmla="*/ 0 w 61"/>
                <a:gd name="T1" fmla="*/ 0 h 61"/>
                <a:gd name="T2" fmla="*/ 0 w 61"/>
                <a:gd name="T3" fmla="*/ 0 h 61"/>
                <a:gd name="T4" fmla="*/ 0 w 61"/>
                <a:gd name="T5" fmla="*/ 0 h 61"/>
                <a:gd name="T6" fmla="*/ 0 w 61"/>
                <a:gd name="T7" fmla="*/ 0 h 61"/>
                <a:gd name="T8" fmla="*/ 0 w 61"/>
                <a:gd name="T9" fmla="*/ 0 h 61"/>
                <a:gd name="T10" fmla="*/ 0 w 61"/>
                <a:gd name="T11" fmla="*/ 0 h 61"/>
                <a:gd name="T12" fmla="*/ 0 w 61"/>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1" h="61">
                  <a:moveTo>
                    <a:pt x="61" y="31"/>
                  </a:moveTo>
                  <a:lnTo>
                    <a:pt x="61" y="31"/>
                  </a:lnTo>
                  <a:cubicBezTo>
                    <a:pt x="61" y="47"/>
                    <a:pt x="47" y="61"/>
                    <a:pt x="30" y="61"/>
                  </a:cubicBezTo>
                  <a:cubicBezTo>
                    <a:pt x="13" y="61"/>
                    <a:pt x="0" y="47"/>
                    <a:pt x="0" y="31"/>
                  </a:cubicBezTo>
                  <a:cubicBezTo>
                    <a:pt x="0" y="14"/>
                    <a:pt x="13" y="0"/>
                    <a:pt x="30" y="0"/>
                  </a:cubicBezTo>
                  <a:cubicBezTo>
                    <a:pt x="47" y="0"/>
                    <a:pt x="61" y="14"/>
                    <a:pt x="61" y="31"/>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09" name="Freeform 1254"/>
            <p:cNvSpPr>
              <a:spLocks/>
            </p:cNvSpPr>
            <p:nvPr/>
          </p:nvSpPr>
          <p:spPr bwMode="auto">
            <a:xfrm>
              <a:off x="964" y="3076"/>
              <a:ext cx="25" cy="25"/>
            </a:xfrm>
            <a:custGeom>
              <a:avLst/>
              <a:gdLst>
                <a:gd name="T0" fmla="*/ 0 w 70"/>
                <a:gd name="T1" fmla="*/ 0 h 71"/>
                <a:gd name="T2" fmla="*/ 0 w 70"/>
                <a:gd name="T3" fmla="*/ 0 h 71"/>
                <a:gd name="T4" fmla="*/ 0 w 70"/>
                <a:gd name="T5" fmla="*/ 0 h 71"/>
                <a:gd name="T6" fmla="*/ 0 w 70"/>
                <a:gd name="T7" fmla="*/ 0 h 71"/>
                <a:gd name="T8" fmla="*/ 0 w 70"/>
                <a:gd name="T9" fmla="*/ 0 h 71"/>
                <a:gd name="T10" fmla="*/ 0 w 70"/>
                <a:gd name="T11" fmla="*/ 0 h 71"/>
                <a:gd name="T12" fmla="*/ 0 w 70"/>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71">
                  <a:moveTo>
                    <a:pt x="70" y="36"/>
                  </a:moveTo>
                  <a:lnTo>
                    <a:pt x="70" y="36"/>
                  </a:lnTo>
                  <a:cubicBezTo>
                    <a:pt x="70" y="55"/>
                    <a:pt x="54" y="71"/>
                    <a:pt x="35" y="71"/>
                  </a:cubicBezTo>
                  <a:cubicBezTo>
                    <a:pt x="15" y="71"/>
                    <a:pt x="0" y="55"/>
                    <a:pt x="0" y="36"/>
                  </a:cubicBezTo>
                  <a:cubicBezTo>
                    <a:pt x="0" y="16"/>
                    <a:pt x="15" y="0"/>
                    <a:pt x="35" y="0"/>
                  </a:cubicBezTo>
                  <a:cubicBezTo>
                    <a:pt x="54" y="0"/>
                    <a:pt x="70" y="16"/>
                    <a:pt x="70" y="36"/>
                  </a:cubicBezTo>
                  <a:close/>
                </a:path>
              </a:pathLst>
            </a:custGeom>
            <a:solidFill>
              <a:srgbClr val="76C92B"/>
            </a:solidFill>
            <a:ln w="0">
              <a:solidFill>
                <a:srgbClr val="000000"/>
              </a:solidFill>
              <a:prstDash val="solid"/>
              <a:round/>
              <a:headEnd/>
              <a:tailEnd/>
            </a:ln>
          </p:spPr>
          <p:txBody>
            <a:bodyPr/>
            <a:lstStyle/>
            <a:p>
              <a:endParaRPr lang="en-US">
                <a:solidFill>
                  <a:srgbClr val="FFFFFF"/>
                </a:solidFill>
              </a:endParaRPr>
            </a:p>
          </p:txBody>
        </p:sp>
        <p:sp>
          <p:nvSpPr>
            <p:cNvPr id="78910" name="Freeform 1255"/>
            <p:cNvSpPr>
              <a:spLocks/>
            </p:cNvSpPr>
            <p:nvPr/>
          </p:nvSpPr>
          <p:spPr bwMode="auto">
            <a:xfrm>
              <a:off x="964" y="3076"/>
              <a:ext cx="25" cy="25"/>
            </a:xfrm>
            <a:custGeom>
              <a:avLst/>
              <a:gdLst>
                <a:gd name="T0" fmla="*/ 0 w 70"/>
                <a:gd name="T1" fmla="*/ 0 h 71"/>
                <a:gd name="T2" fmla="*/ 0 w 70"/>
                <a:gd name="T3" fmla="*/ 0 h 71"/>
                <a:gd name="T4" fmla="*/ 0 w 70"/>
                <a:gd name="T5" fmla="*/ 0 h 71"/>
                <a:gd name="T6" fmla="*/ 0 w 70"/>
                <a:gd name="T7" fmla="*/ 0 h 71"/>
                <a:gd name="T8" fmla="*/ 0 w 70"/>
                <a:gd name="T9" fmla="*/ 0 h 71"/>
                <a:gd name="T10" fmla="*/ 0 w 70"/>
                <a:gd name="T11" fmla="*/ 0 h 71"/>
                <a:gd name="T12" fmla="*/ 0 w 70"/>
                <a:gd name="T13" fmla="*/ 0 h 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71">
                  <a:moveTo>
                    <a:pt x="70" y="36"/>
                  </a:moveTo>
                  <a:lnTo>
                    <a:pt x="70" y="36"/>
                  </a:lnTo>
                  <a:cubicBezTo>
                    <a:pt x="70" y="55"/>
                    <a:pt x="54" y="71"/>
                    <a:pt x="35" y="71"/>
                  </a:cubicBezTo>
                  <a:cubicBezTo>
                    <a:pt x="15" y="71"/>
                    <a:pt x="0" y="55"/>
                    <a:pt x="0" y="36"/>
                  </a:cubicBezTo>
                  <a:cubicBezTo>
                    <a:pt x="0" y="16"/>
                    <a:pt x="15" y="0"/>
                    <a:pt x="35" y="0"/>
                  </a:cubicBezTo>
                  <a:cubicBezTo>
                    <a:pt x="54" y="0"/>
                    <a:pt x="70" y="16"/>
                    <a:pt x="70" y="36"/>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sp>
          <p:nvSpPr>
            <p:cNvPr id="78911" name="Freeform 1256"/>
            <p:cNvSpPr>
              <a:spLocks/>
            </p:cNvSpPr>
            <p:nvPr/>
          </p:nvSpPr>
          <p:spPr bwMode="auto">
            <a:xfrm>
              <a:off x="2258" y="2570"/>
              <a:ext cx="22" cy="21"/>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solidFill>
              <a:srgbClr val="7FCC29"/>
            </a:solidFill>
            <a:ln w="0">
              <a:solidFill>
                <a:srgbClr val="000000"/>
              </a:solidFill>
              <a:prstDash val="solid"/>
              <a:round/>
              <a:headEnd/>
              <a:tailEnd/>
            </a:ln>
          </p:spPr>
          <p:txBody>
            <a:bodyPr/>
            <a:lstStyle/>
            <a:p>
              <a:endParaRPr lang="en-US">
                <a:solidFill>
                  <a:srgbClr val="FFFFFF"/>
                </a:solidFill>
              </a:endParaRPr>
            </a:p>
          </p:txBody>
        </p:sp>
        <p:sp>
          <p:nvSpPr>
            <p:cNvPr id="78912" name="Freeform 1257"/>
            <p:cNvSpPr>
              <a:spLocks/>
            </p:cNvSpPr>
            <p:nvPr/>
          </p:nvSpPr>
          <p:spPr bwMode="auto">
            <a:xfrm>
              <a:off x="2258" y="2570"/>
              <a:ext cx="22" cy="21"/>
            </a:xfrm>
            <a:custGeom>
              <a:avLst/>
              <a:gdLst>
                <a:gd name="T0" fmla="*/ 0 w 62"/>
                <a:gd name="T1" fmla="*/ 0 h 63"/>
                <a:gd name="T2" fmla="*/ 0 w 62"/>
                <a:gd name="T3" fmla="*/ 0 h 63"/>
                <a:gd name="T4" fmla="*/ 0 w 62"/>
                <a:gd name="T5" fmla="*/ 0 h 63"/>
                <a:gd name="T6" fmla="*/ 0 w 62"/>
                <a:gd name="T7" fmla="*/ 0 h 63"/>
                <a:gd name="T8" fmla="*/ 0 w 62"/>
                <a:gd name="T9" fmla="*/ 0 h 63"/>
                <a:gd name="T10" fmla="*/ 0 w 62"/>
                <a:gd name="T11" fmla="*/ 0 h 63"/>
                <a:gd name="T12" fmla="*/ 0 w 62"/>
                <a:gd name="T13" fmla="*/ 0 h 6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2" h="63">
                  <a:moveTo>
                    <a:pt x="62" y="32"/>
                  </a:moveTo>
                  <a:lnTo>
                    <a:pt x="62" y="32"/>
                  </a:lnTo>
                  <a:cubicBezTo>
                    <a:pt x="62" y="49"/>
                    <a:pt x="48" y="63"/>
                    <a:pt x="31" y="63"/>
                  </a:cubicBezTo>
                  <a:cubicBezTo>
                    <a:pt x="14" y="63"/>
                    <a:pt x="0" y="49"/>
                    <a:pt x="0" y="32"/>
                  </a:cubicBezTo>
                  <a:cubicBezTo>
                    <a:pt x="0" y="14"/>
                    <a:pt x="14" y="0"/>
                    <a:pt x="31" y="0"/>
                  </a:cubicBezTo>
                  <a:cubicBezTo>
                    <a:pt x="48" y="0"/>
                    <a:pt x="62" y="14"/>
                    <a:pt x="62" y="32"/>
                  </a:cubicBezTo>
                  <a:close/>
                </a:path>
              </a:pathLst>
            </a:custGeom>
            <a:noFill/>
            <a:ln w="1588" cap="flat">
              <a:solidFill>
                <a:srgbClr val="0000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FFFFFF"/>
                </a:solidFill>
              </a:endParaRPr>
            </a:p>
          </p:txBody>
        </p:sp>
      </p:grpSp>
      <p:sp>
        <p:nvSpPr>
          <p:cNvPr id="78851" name="Rectangle 4"/>
          <p:cNvSpPr>
            <a:spLocks noChangeArrowheads="1"/>
          </p:cNvSpPr>
          <p:nvPr/>
        </p:nvSpPr>
        <p:spPr bwMode="auto">
          <a:xfrm>
            <a:off x="490538" y="1806575"/>
            <a:ext cx="4033837" cy="115888"/>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FFFFFF"/>
              </a:solidFill>
            </a:endParaRPr>
          </a:p>
        </p:txBody>
      </p:sp>
      <p:sp>
        <p:nvSpPr>
          <p:cNvPr id="78852" name="TextBox 13"/>
          <p:cNvSpPr txBox="1">
            <a:spLocks noChangeArrowheads="1"/>
          </p:cNvSpPr>
          <p:nvPr/>
        </p:nvSpPr>
        <p:spPr bwMode="auto">
          <a:xfrm>
            <a:off x="1138238" y="1719263"/>
            <a:ext cx="2425700"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400">
                <a:solidFill>
                  <a:srgbClr val="000000"/>
                </a:solidFill>
              </a:rPr>
              <a:t>Normal Marrow</a:t>
            </a:r>
          </a:p>
        </p:txBody>
      </p:sp>
      <p:sp>
        <p:nvSpPr>
          <p:cNvPr id="78853" name="TextBox 8"/>
          <p:cNvSpPr txBox="1">
            <a:spLocks noChangeArrowheads="1"/>
          </p:cNvSpPr>
          <p:nvPr/>
        </p:nvSpPr>
        <p:spPr bwMode="auto">
          <a:xfrm>
            <a:off x="1412875" y="5821363"/>
            <a:ext cx="15525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solidFill>
                  <a:srgbClr val="FF0000"/>
                </a:solidFill>
              </a:rPr>
              <a:t>Fold CD123</a:t>
            </a:r>
          </a:p>
        </p:txBody>
      </p:sp>
      <p:sp>
        <p:nvSpPr>
          <p:cNvPr id="78854" name="Rectangle 11"/>
          <p:cNvSpPr>
            <a:spLocks noChangeArrowheads="1"/>
          </p:cNvSpPr>
          <p:nvPr/>
        </p:nvSpPr>
        <p:spPr bwMode="auto">
          <a:xfrm>
            <a:off x="4979988" y="1806575"/>
            <a:ext cx="4033837" cy="115888"/>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FFFFFF"/>
              </a:solidFill>
            </a:endParaRPr>
          </a:p>
        </p:txBody>
      </p:sp>
      <p:sp>
        <p:nvSpPr>
          <p:cNvPr id="78855" name="TextBox 12"/>
          <p:cNvSpPr txBox="1">
            <a:spLocks noChangeArrowheads="1"/>
          </p:cNvSpPr>
          <p:nvPr/>
        </p:nvSpPr>
        <p:spPr bwMode="auto">
          <a:xfrm>
            <a:off x="5376863" y="1719263"/>
            <a:ext cx="2794000"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400">
                <a:solidFill>
                  <a:srgbClr val="000000"/>
                </a:solidFill>
              </a:rPr>
              <a:t>AML27 (FLT3-ITD)</a:t>
            </a:r>
          </a:p>
        </p:txBody>
      </p:sp>
      <p:sp>
        <p:nvSpPr>
          <p:cNvPr id="78856" name="TextBox 14"/>
          <p:cNvSpPr txBox="1">
            <a:spLocks noChangeArrowheads="1"/>
          </p:cNvSpPr>
          <p:nvPr/>
        </p:nvSpPr>
        <p:spPr bwMode="auto">
          <a:xfrm>
            <a:off x="6157913" y="5821363"/>
            <a:ext cx="15525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solidFill>
                  <a:srgbClr val="FF0000"/>
                </a:solidFill>
              </a:rPr>
              <a:t>Fold CD123</a:t>
            </a:r>
          </a:p>
        </p:txBody>
      </p:sp>
      <p:sp>
        <p:nvSpPr>
          <p:cNvPr id="78858" name="Title 5"/>
          <p:cNvSpPr>
            <a:spLocks noGrp="1"/>
          </p:cNvSpPr>
          <p:nvPr>
            <p:ph type="title"/>
          </p:nvPr>
        </p:nvSpPr>
        <p:spPr/>
        <p:txBody>
          <a:bodyPr/>
          <a:lstStyle/>
          <a:p>
            <a:r>
              <a:rPr lang="de-DE">
                <a:latin typeface="Arial" charset="0"/>
                <a:ea typeface="MS PGothic" charset="0"/>
              </a:rPr>
              <a:t>Aberrant marker expression in AML</a:t>
            </a:r>
            <a:endParaRPr lang="en-US">
              <a:latin typeface="Arial" charset="0"/>
              <a:ea typeface="MS PGothic" charset="0"/>
            </a:endParaRPr>
          </a:p>
        </p:txBody>
      </p:sp>
    </p:spTree>
    <p:extLst>
      <p:ext uri="{BB962C8B-B14F-4D97-AF65-F5344CB8AC3E}">
        <p14:creationId xmlns:p14="http://schemas.microsoft.com/office/powerpoint/2010/main" val="2675382784"/>
      </p:ext>
    </p:extLst>
  </p:cSld>
  <p:clrMapOvr>
    <a:masterClrMapping/>
  </p:clrMapOvr>
  <p:transition spd="med">
    <p:fade/>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email">
            <a:extLst>
              <a:ext uri="{28A0092B-C50C-407E-A947-70E740481C1C}">
                <a14:useLocalDpi xmlns:a14="http://schemas.microsoft.com/office/drawing/2010/main" val="0"/>
              </a:ext>
            </a:extLst>
          </a:blip>
          <a:srcRect b="9575"/>
          <a:stretch>
            <a:fillRect/>
          </a:stretch>
        </p:blipFill>
        <p:spPr bwMode="auto">
          <a:xfrm>
            <a:off x="752475" y="2778125"/>
            <a:ext cx="4449763" cy="2222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82946" name="Group 3"/>
          <p:cNvGrpSpPr>
            <a:grpSpLocks/>
          </p:cNvGrpSpPr>
          <p:nvPr/>
        </p:nvGrpSpPr>
        <p:grpSpPr bwMode="auto">
          <a:xfrm>
            <a:off x="2278063" y="1033463"/>
            <a:ext cx="1371600" cy="1371600"/>
            <a:chOff x="2323604" y="942388"/>
            <a:chExt cx="1752600" cy="1752600"/>
          </a:xfrm>
        </p:grpSpPr>
        <p:pic>
          <p:nvPicPr>
            <p:cNvPr id="83023"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23604" y="942388"/>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3024" name="Rectangle 5"/>
            <p:cNvSpPr>
              <a:spLocks noChangeArrowheads="1"/>
            </p:cNvSpPr>
            <p:nvPr/>
          </p:nvSpPr>
          <p:spPr bwMode="auto">
            <a:xfrm>
              <a:off x="3084381" y="2075261"/>
              <a:ext cx="907171" cy="567011"/>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grpSp>
      <p:grpSp>
        <p:nvGrpSpPr>
          <p:cNvPr id="7" name="Group 6"/>
          <p:cNvGrpSpPr>
            <a:grpSpLocks/>
          </p:cNvGrpSpPr>
          <p:nvPr/>
        </p:nvGrpSpPr>
        <p:grpSpPr bwMode="auto">
          <a:xfrm>
            <a:off x="4478338" y="1033463"/>
            <a:ext cx="1371600" cy="1371600"/>
            <a:chOff x="3536945" y="772285"/>
            <a:chExt cx="1752600" cy="1752600"/>
          </a:xfrm>
        </p:grpSpPr>
        <p:pic>
          <p:nvPicPr>
            <p:cNvPr id="83021"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536945" y="772285"/>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3022" name="Rectangle 8"/>
            <p:cNvSpPr>
              <a:spLocks noChangeArrowheads="1"/>
            </p:cNvSpPr>
            <p:nvPr/>
          </p:nvSpPr>
          <p:spPr bwMode="auto">
            <a:xfrm>
              <a:off x="3640023" y="2102919"/>
              <a:ext cx="390532" cy="346570"/>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grpSp>
      <p:sp>
        <p:nvSpPr>
          <p:cNvPr id="14" name="Rectangle 13"/>
          <p:cNvSpPr>
            <a:spLocks noChangeArrowheads="1"/>
          </p:cNvSpPr>
          <p:nvPr/>
        </p:nvSpPr>
        <p:spPr bwMode="auto">
          <a:xfrm>
            <a:off x="1042988" y="3800475"/>
            <a:ext cx="228600" cy="990600"/>
          </a:xfrm>
          <a:prstGeom prst="rect">
            <a:avLst/>
          </a:prstGeom>
          <a:noFill/>
          <a:ln w="254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cxnSp>
        <p:nvCxnSpPr>
          <p:cNvPr id="16" name="Straight Connector 15"/>
          <p:cNvCxnSpPr>
            <a:cxnSpLocks noChangeShapeType="1"/>
          </p:cNvCxnSpPr>
          <p:nvPr/>
        </p:nvCxnSpPr>
        <p:spPr bwMode="auto">
          <a:xfrm>
            <a:off x="1311275" y="3800475"/>
            <a:ext cx="3932238" cy="0"/>
          </a:xfrm>
          <a:prstGeom prst="line">
            <a:avLst/>
          </a:prstGeom>
          <a:noFill/>
          <a:ln w="25400">
            <a:solidFill>
              <a:schemeClr val="tx1"/>
            </a:solidFill>
            <a:prstDash val="lgDash"/>
            <a:round/>
            <a:headEnd/>
            <a:tailEnd/>
          </a:ln>
          <a:extLst>
            <a:ext uri="{909E8E84-426E-40dd-AFC4-6F175D3DCCD1}">
              <a14:hiddenFill xmlns:a14="http://schemas.microsoft.com/office/drawing/2010/main" xmlns="">
                <a:noFill/>
              </a14:hiddenFill>
            </a:ext>
          </a:extLst>
        </p:spPr>
      </p:cxnSp>
      <p:sp>
        <p:nvSpPr>
          <p:cNvPr id="18" name="Oval 17"/>
          <p:cNvSpPr>
            <a:spLocks noChangeArrowheads="1"/>
          </p:cNvSpPr>
          <p:nvPr/>
        </p:nvSpPr>
        <p:spPr bwMode="auto">
          <a:xfrm>
            <a:off x="4484688" y="4679950"/>
            <a:ext cx="365125" cy="366713"/>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20" name="Oval 19"/>
          <p:cNvSpPr>
            <a:spLocks noChangeArrowheads="1"/>
          </p:cNvSpPr>
          <p:nvPr/>
        </p:nvSpPr>
        <p:spPr bwMode="auto">
          <a:xfrm>
            <a:off x="2900363" y="3054350"/>
            <a:ext cx="350837"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21" name="Oval 20"/>
          <p:cNvSpPr>
            <a:spLocks noChangeArrowheads="1"/>
          </p:cNvSpPr>
          <p:nvPr/>
        </p:nvSpPr>
        <p:spPr bwMode="auto">
          <a:xfrm>
            <a:off x="3856038" y="3473450"/>
            <a:ext cx="352425" cy="363538"/>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22" name="Oval 21"/>
          <p:cNvSpPr>
            <a:spLocks noChangeArrowheads="1"/>
          </p:cNvSpPr>
          <p:nvPr/>
        </p:nvSpPr>
        <p:spPr bwMode="auto">
          <a:xfrm>
            <a:off x="4810125" y="3317875"/>
            <a:ext cx="350838"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cxnSp>
        <p:nvCxnSpPr>
          <p:cNvPr id="23" name="Straight Connector 22"/>
          <p:cNvCxnSpPr>
            <a:cxnSpLocks noChangeShapeType="1"/>
          </p:cNvCxnSpPr>
          <p:nvPr/>
        </p:nvCxnSpPr>
        <p:spPr bwMode="auto">
          <a:xfrm>
            <a:off x="1316038" y="4787900"/>
            <a:ext cx="3932237" cy="0"/>
          </a:xfrm>
          <a:prstGeom prst="line">
            <a:avLst/>
          </a:prstGeom>
          <a:noFill/>
          <a:ln w="25400">
            <a:solidFill>
              <a:schemeClr val="tx1"/>
            </a:solidFill>
            <a:prstDash val="lgDash"/>
            <a:round/>
            <a:headEnd/>
            <a:tailEnd/>
          </a:ln>
          <a:extLst>
            <a:ext uri="{909E8E84-426E-40dd-AFC4-6F175D3DCCD1}">
              <a14:hiddenFill xmlns:a14="http://schemas.microsoft.com/office/drawing/2010/main" xmlns="">
                <a:noFill/>
              </a14:hiddenFill>
            </a:ext>
          </a:extLst>
        </p:spPr>
      </p:cxnSp>
      <p:sp>
        <p:nvSpPr>
          <p:cNvPr id="82955" name="TextBox 23"/>
          <p:cNvSpPr txBox="1">
            <a:spLocks noChangeArrowheads="1"/>
          </p:cNvSpPr>
          <p:nvPr/>
        </p:nvSpPr>
        <p:spPr bwMode="auto">
          <a:xfrm>
            <a:off x="284163" y="906463"/>
            <a:ext cx="1631950" cy="9239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FFFFFF"/>
                </a:solidFill>
              </a:rPr>
              <a:t>Gate Populations</a:t>
            </a:r>
          </a:p>
          <a:p>
            <a:pPr eaLnBrk="1" hangingPunct="1"/>
            <a:r>
              <a:rPr lang="en-US" sz="1800">
                <a:solidFill>
                  <a:srgbClr val="FFFFFF"/>
                </a:solidFill>
              </a:rPr>
              <a:t>(MPP)</a:t>
            </a:r>
          </a:p>
        </p:txBody>
      </p:sp>
      <p:grpSp>
        <p:nvGrpSpPr>
          <p:cNvPr id="82956" name="Group 29"/>
          <p:cNvGrpSpPr>
            <a:grpSpLocks/>
          </p:cNvGrpSpPr>
          <p:nvPr/>
        </p:nvGrpSpPr>
        <p:grpSpPr bwMode="auto">
          <a:xfrm>
            <a:off x="1822450" y="1781175"/>
            <a:ext cx="652463" cy="725488"/>
            <a:chOff x="113146" y="1794903"/>
            <a:chExt cx="725478" cy="725478"/>
          </a:xfrm>
        </p:grpSpPr>
        <p:cxnSp>
          <p:nvCxnSpPr>
            <p:cNvPr id="83019" name="Straight Arrow Connector 30"/>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83020" name="Straight Arrow Connector 31"/>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33" name="TextBox 32"/>
          <p:cNvSpPr txBox="1"/>
          <p:nvPr/>
        </p:nvSpPr>
        <p:spPr>
          <a:xfrm>
            <a:off x="1798638" y="2463800"/>
            <a:ext cx="941387"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CD34</a:t>
            </a:r>
          </a:p>
        </p:txBody>
      </p:sp>
      <p:sp>
        <p:nvSpPr>
          <p:cNvPr id="34" name="TextBox 33"/>
          <p:cNvSpPr txBox="1"/>
          <p:nvPr/>
        </p:nvSpPr>
        <p:spPr>
          <a:xfrm rot="16200000">
            <a:off x="1370807" y="1996281"/>
            <a:ext cx="71913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CD38 </a:t>
            </a:r>
          </a:p>
        </p:txBody>
      </p:sp>
      <p:grpSp>
        <p:nvGrpSpPr>
          <p:cNvPr id="35" name="Group 34"/>
          <p:cNvGrpSpPr>
            <a:grpSpLocks/>
          </p:cNvGrpSpPr>
          <p:nvPr/>
        </p:nvGrpSpPr>
        <p:grpSpPr bwMode="auto">
          <a:xfrm>
            <a:off x="4027488" y="1774825"/>
            <a:ext cx="652462" cy="725488"/>
            <a:chOff x="113146" y="1794903"/>
            <a:chExt cx="725478" cy="725478"/>
          </a:xfrm>
        </p:grpSpPr>
        <p:cxnSp>
          <p:nvCxnSpPr>
            <p:cNvPr id="83017" name="Straight Arrow Connector 35"/>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83018" name="Straight Arrow Connector 36"/>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38" name="TextBox 37"/>
          <p:cNvSpPr txBox="1"/>
          <p:nvPr/>
        </p:nvSpPr>
        <p:spPr>
          <a:xfrm>
            <a:off x="4003675" y="2457450"/>
            <a:ext cx="94138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CD33</a:t>
            </a:r>
          </a:p>
        </p:txBody>
      </p:sp>
      <p:sp>
        <p:nvSpPr>
          <p:cNvPr id="39" name="TextBox 38"/>
          <p:cNvSpPr txBox="1"/>
          <p:nvPr/>
        </p:nvSpPr>
        <p:spPr>
          <a:xfrm rot="16200000">
            <a:off x="3575844" y="1989931"/>
            <a:ext cx="71913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CD90 </a:t>
            </a:r>
          </a:p>
        </p:txBody>
      </p:sp>
      <p:cxnSp>
        <p:nvCxnSpPr>
          <p:cNvPr id="41" name="Straight Arrow Connector 40"/>
          <p:cNvCxnSpPr>
            <a:cxnSpLocks noChangeShapeType="1"/>
          </p:cNvCxnSpPr>
          <p:nvPr/>
        </p:nvCxnSpPr>
        <p:spPr bwMode="auto">
          <a:xfrm>
            <a:off x="3810000" y="1543050"/>
            <a:ext cx="533400" cy="0"/>
          </a:xfrm>
          <a:prstGeom prst="straightConnector1">
            <a:avLst/>
          </a:prstGeom>
          <a:noFill/>
          <a:ln w="44450">
            <a:solidFill>
              <a:srgbClr val="FF6600"/>
            </a:solidFill>
            <a:round/>
            <a:headEnd/>
            <a:tailEnd type="arrow" w="med" len="med"/>
          </a:ln>
          <a:extLst>
            <a:ext uri="{909E8E84-426E-40dd-AFC4-6F175D3DCCD1}">
              <a14:hiddenFill xmlns:a14="http://schemas.microsoft.com/office/drawing/2010/main" xmlns="">
                <a:noFill/>
              </a14:hiddenFill>
            </a:ext>
          </a:extLst>
        </p:spPr>
      </p:cxnSp>
      <p:sp>
        <p:nvSpPr>
          <p:cNvPr id="42" name="Curved Left Arrow 41"/>
          <p:cNvSpPr>
            <a:spLocks noChangeArrowheads="1"/>
          </p:cNvSpPr>
          <p:nvPr/>
        </p:nvSpPr>
        <p:spPr bwMode="auto">
          <a:xfrm>
            <a:off x="5919788" y="1973263"/>
            <a:ext cx="498475" cy="1179512"/>
          </a:xfrm>
          <a:prstGeom prst="curvedLeftArrow">
            <a:avLst>
              <a:gd name="adj1" fmla="val 13880"/>
              <a:gd name="adj2" fmla="val 50053"/>
              <a:gd name="adj3" fmla="val 25000"/>
            </a:avLst>
          </a:prstGeom>
          <a:solidFill>
            <a:srgbClr val="FF6600"/>
          </a:solidFill>
          <a:ln w="25400">
            <a:solidFill>
              <a:srgbClr val="FF6600"/>
            </a:solidFill>
            <a:round/>
            <a:headEnd/>
            <a:tailEnd/>
          </a:ln>
        </p:spPr>
        <p:txBody>
          <a:bodyPr/>
          <a:lstStyle/>
          <a:p>
            <a:pPr eaLnBrk="1" hangingPunct="1"/>
            <a:endParaRPr lang="en-US">
              <a:solidFill>
                <a:srgbClr val="000000"/>
              </a:solidFill>
            </a:endParaRPr>
          </a:p>
        </p:txBody>
      </p:sp>
      <p:sp>
        <p:nvSpPr>
          <p:cNvPr id="43" name="TextBox 42"/>
          <p:cNvSpPr txBox="1"/>
          <p:nvPr/>
        </p:nvSpPr>
        <p:spPr>
          <a:xfrm rot="16200000">
            <a:off x="117475" y="3690938"/>
            <a:ext cx="720725" cy="307975"/>
          </a:xfrm>
          <a:prstGeom prst="rect">
            <a:avLst/>
          </a:prstGeom>
          <a:noFill/>
        </p:spPr>
        <p:txBody>
          <a:bodyPr wrap="none"/>
          <a:lstStyle/>
          <a:p>
            <a:pPr eaLnBrk="1" fontAlgn="auto" hangingPunct="1">
              <a:spcBef>
                <a:spcPts val="0"/>
              </a:spcBef>
              <a:spcAft>
                <a:spcPts val="0"/>
              </a:spcAft>
              <a:defRPr/>
            </a:pPr>
            <a:r>
              <a:rPr lang="en-US" sz="1600" kern="0" dirty="0">
                <a:solidFill>
                  <a:srgbClr val="FFFFFF"/>
                </a:solidFill>
                <a:latin typeface="As"/>
                <a:ea typeface="+mn-ea"/>
                <a:cs typeface="Arial" pitchFamily="34" charset="0"/>
              </a:rPr>
              <a:t>CD45</a:t>
            </a:r>
          </a:p>
        </p:txBody>
      </p:sp>
      <p:sp>
        <p:nvSpPr>
          <p:cNvPr id="44" name="TextBox 43"/>
          <p:cNvSpPr txBox="1"/>
          <p:nvPr/>
        </p:nvSpPr>
        <p:spPr>
          <a:xfrm>
            <a:off x="864288" y="4988598"/>
            <a:ext cx="4519186" cy="962266"/>
          </a:xfrm>
          <a:prstGeom prst="rect">
            <a:avLst/>
          </a:prstGeom>
          <a:noFill/>
        </p:spPr>
        <p:txBody>
          <a:bodyPr vert="vert270">
            <a:spAutoFit/>
          </a:bodyPr>
          <a:lstStyle/>
          <a:p>
            <a:pPr algn="r" eaLnBrk="1" hangingPunct="1">
              <a:lnSpc>
                <a:spcPts val="2550"/>
              </a:lnSpc>
              <a:spcAft>
                <a:spcPts val="0"/>
              </a:spcAft>
              <a:defRPr/>
            </a:pPr>
            <a:r>
              <a:rPr lang="en-US" sz="1800" b="0" dirty="0">
                <a:solidFill>
                  <a:srgbClr val="FFFFFF"/>
                </a:solidFill>
                <a:latin typeface="As"/>
                <a:ea typeface="+mn-ea"/>
                <a:cs typeface="Arial" pitchFamily="34" charset="0"/>
              </a:rPr>
              <a:t>Normal</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AML26</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AML35</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AML5</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AML10</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AML32</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AML27</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AML7</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AML9</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AML23</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AML13</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AML42</a:t>
            </a:r>
          </a:p>
          <a:p>
            <a:pPr algn="r" eaLnBrk="1" hangingPunct="1">
              <a:lnSpc>
                <a:spcPts val="2550"/>
              </a:lnSpc>
              <a:spcAft>
                <a:spcPts val="0"/>
              </a:spcAft>
              <a:defRPr/>
            </a:pPr>
            <a:r>
              <a:rPr lang="en-US" sz="1800" b="0" dirty="0">
                <a:solidFill>
                  <a:srgbClr val="FFFFFF"/>
                </a:solidFill>
                <a:latin typeface="As"/>
                <a:ea typeface="+mn-ea"/>
                <a:cs typeface="Arial" pitchFamily="34" charset="0"/>
              </a:rPr>
              <a:t>AML30  </a:t>
            </a:r>
          </a:p>
        </p:txBody>
      </p:sp>
      <p:sp>
        <p:nvSpPr>
          <p:cNvPr id="48" name="TextBox 47"/>
          <p:cNvSpPr txBox="1"/>
          <p:nvPr/>
        </p:nvSpPr>
        <p:spPr>
          <a:xfrm>
            <a:off x="6811963" y="1882775"/>
            <a:ext cx="955675" cy="307975"/>
          </a:xfrm>
          <a:prstGeom prst="rect">
            <a:avLst/>
          </a:prstGeom>
          <a:noFill/>
        </p:spPr>
        <p:txBody>
          <a:bodyPr wrap="none"/>
          <a:lstStyle/>
          <a:p>
            <a:pPr eaLnBrk="1" fontAlgn="auto" hangingPunct="1">
              <a:spcBef>
                <a:spcPts val="0"/>
              </a:spcBef>
              <a:spcAft>
                <a:spcPts val="0"/>
              </a:spcAft>
              <a:defRPr/>
            </a:pPr>
            <a:r>
              <a:rPr lang="en-US" sz="1600" u="sng" kern="0" dirty="0">
                <a:solidFill>
                  <a:srgbClr val="FFFFFF"/>
                </a:solidFill>
                <a:latin typeface="As"/>
                <a:ea typeface="+mn-ea"/>
                <a:cs typeface="Arial" pitchFamily="34" charset="0"/>
              </a:rPr>
              <a:t>Sample</a:t>
            </a:r>
          </a:p>
        </p:txBody>
      </p:sp>
      <p:sp>
        <p:nvSpPr>
          <p:cNvPr id="49" name="TextBox 48"/>
          <p:cNvSpPr txBox="1"/>
          <p:nvPr/>
        </p:nvSpPr>
        <p:spPr>
          <a:xfrm>
            <a:off x="7848600" y="1660525"/>
            <a:ext cx="955675" cy="563563"/>
          </a:xfrm>
          <a:prstGeom prst="rect">
            <a:avLst/>
          </a:prstGeom>
          <a:noFill/>
        </p:spPr>
        <p:txBody>
          <a:bodyPr wrap="none"/>
          <a:lstStyle/>
          <a:p>
            <a:pPr algn="ctr" eaLnBrk="1" fontAlgn="auto" hangingPunct="1">
              <a:spcBef>
                <a:spcPts val="0"/>
              </a:spcBef>
              <a:spcAft>
                <a:spcPts val="0"/>
              </a:spcAft>
              <a:defRPr/>
            </a:pPr>
            <a:r>
              <a:rPr lang="en-US" sz="1600" kern="0" dirty="0">
                <a:solidFill>
                  <a:srgbClr val="FFFFFF"/>
                </a:solidFill>
                <a:latin typeface="As"/>
                <a:ea typeface="+mn-ea"/>
                <a:cs typeface="Arial" pitchFamily="34" charset="0"/>
              </a:rPr>
              <a:t>Summed</a:t>
            </a:r>
          </a:p>
          <a:p>
            <a:pPr algn="ctr" eaLnBrk="1" fontAlgn="auto" hangingPunct="1">
              <a:spcBef>
                <a:spcPts val="0"/>
              </a:spcBef>
              <a:spcAft>
                <a:spcPts val="0"/>
              </a:spcAft>
              <a:defRPr/>
            </a:pPr>
            <a:r>
              <a:rPr lang="en-US" sz="1600" u="sng" kern="0" dirty="0">
                <a:solidFill>
                  <a:srgbClr val="FFFFFF"/>
                </a:solidFill>
                <a:latin typeface="As"/>
                <a:ea typeface="+mn-ea"/>
                <a:cs typeface="Arial" pitchFamily="34" charset="0"/>
              </a:rPr>
              <a:t>Aberrancies</a:t>
            </a:r>
          </a:p>
        </p:txBody>
      </p:sp>
      <p:sp>
        <p:nvSpPr>
          <p:cNvPr id="10" name="TextBox 9"/>
          <p:cNvSpPr txBox="1">
            <a:spLocks noChangeArrowheads="1"/>
          </p:cNvSpPr>
          <p:nvPr/>
        </p:nvSpPr>
        <p:spPr bwMode="auto">
          <a:xfrm>
            <a:off x="6499225" y="1968500"/>
            <a:ext cx="2265363" cy="646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FFFFFF"/>
                </a:solidFill>
              </a:rPr>
              <a:t>Extract population median</a:t>
            </a:r>
          </a:p>
        </p:txBody>
      </p:sp>
      <p:sp>
        <p:nvSpPr>
          <p:cNvPr id="11" name="TextBox 10"/>
          <p:cNvSpPr txBox="1">
            <a:spLocks noChangeArrowheads="1"/>
          </p:cNvSpPr>
          <p:nvPr/>
        </p:nvSpPr>
        <p:spPr bwMode="auto">
          <a:xfrm>
            <a:off x="6645275" y="5116513"/>
            <a:ext cx="2271713" cy="9239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800">
                <a:solidFill>
                  <a:srgbClr val="FFFFFF"/>
                </a:solidFill>
              </a:rPr>
              <a:t>Sum aberrancies for each population</a:t>
            </a:r>
          </a:p>
        </p:txBody>
      </p:sp>
      <p:sp>
        <p:nvSpPr>
          <p:cNvPr id="40" name="TextBox 39"/>
          <p:cNvSpPr txBox="1">
            <a:spLocks noChangeArrowheads="1"/>
          </p:cNvSpPr>
          <p:nvPr/>
        </p:nvSpPr>
        <p:spPr bwMode="auto">
          <a:xfrm>
            <a:off x="5537200" y="3981450"/>
            <a:ext cx="2271713" cy="646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FFFFFF"/>
                </a:solidFill>
              </a:rPr>
              <a:t>Define normal range</a:t>
            </a:r>
          </a:p>
        </p:txBody>
      </p:sp>
      <p:sp>
        <p:nvSpPr>
          <p:cNvPr id="45" name="TextBox 44"/>
          <p:cNvSpPr txBox="1">
            <a:spLocks noChangeArrowheads="1"/>
          </p:cNvSpPr>
          <p:nvPr/>
        </p:nvSpPr>
        <p:spPr bwMode="auto">
          <a:xfrm>
            <a:off x="5564188" y="3049588"/>
            <a:ext cx="2271712"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FFFFFF"/>
                </a:solidFill>
              </a:rPr>
              <a:t>Identify aberrant samples</a:t>
            </a:r>
          </a:p>
        </p:txBody>
      </p:sp>
      <p:sp>
        <p:nvSpPr>
          <p:cNvPr id="82972" name="Title 1"/>
          <p:cNvSpPr>
            <a:spLocks noGrp="1"/>
          </p:cNvSpPr>
          <p:nvPr>
            <p:ph type="title"/>
          </p:nvPr>
        </p:nvSpPr>
        <p:spPr>
          <a:xfrm>
            <a:off x="180975" y="161925"/>
            <a:ext cx="8766175" cy="609600"/>
          </a:xfrm>
        </p:spPr>
        <p:txBody>
          <a:bodyPr/>
          <a:lstStyle/>
          <a:p>
            <a:pPr algn="ctr"/>
            <a:r>
              <a:rPr lang="en-US" sz="2400">
                <a:solidFill>
                  <a:srgbClr val="FFFF00"/>
                </a:solidFill>
                <a:latin typeface="Calibri" charset="0"/>
                <a:ea typeface="MS PGothic" charset="0"/>
              </a:rPr>
              <a:t>Systematic detection of multiple small aberrancies defines large immunophenotypic changes across hematopoiesis</a:t>
            </a:r>
          </a:p>
        </p:txBody>
      </p:sp>
      <p:graphicFrame>
        <p:nvGraphicFramePr>
          <p:cNvPr id="46" name="Table 45"/>
          <p:cNvGraphicFramePr>
            <a:graphicFrameLocks noGrp="1"/>
          </p:cNvGraphicFramePr>
          <p:nvPr/>
        </p:nvGraphicFramePr>
        <p:xfrm>
          <a:off x="6673850" y="2190750"/>
          <a:ext cx="2260600" cy="2965456"/>
        </p:xfrm>
        <a:graphic>
          <a:graphicData uri="http://schemas.openxmlformats.org/drawingml/2006/table">
            <a:tbl>
              <a:tblPr/>
              <a:tblGrid>
                <a:gridCol w="1031461">
                  <a:extLst>
                    <a:ext uri="{9D8B030D-6E8A-4147-A177-3AD203B41FA5}">
                      <a16:colId xmlns:a16="http://schemas.microsoft.com/office/drawing/2014/main" val="20000"/>
                    </a:ext>
                  </a:extLst>
                </a:gridCol>
                <a:gridCol w="1229139">
                  <a:extLst>
                    <a:ext uri="{9D8B030D-6E8A-4147-A177-3AD203B41FA5}">
                      <a16:colId xmlns:a16="http://schemas.microsoft.com/office/drawing/2014/main" val="20001"/>
                    </a:ext>
                  </a:extLst>
                </a:gridCol>
              </a:tblGrid>
              <a:tr h="228112">
                <a:tc>
                  <a:txBody>
                    <a:bodyPr/>
                    <a:lstStyle/>
                    <a:p>
                      <a:pPr algn="ctr" fontAlgn="b"/>
                      <a:r>
                        <a:rPr lang="en-US" sz="1400" b="1" i="0" u="none" strike="noStrike" dirty="0">
                          <a:solidFill>
                            <a:srgbClr val="000000"/>
                          </a:solidFill>
                          <a:effectLst/>
                          <a:latin typeface="Calibri"/>
                        </a:rPr>
                        <a:t>Normal</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0"/>
                  </a:ext>
                </a:extLst>
              </a:tr>
              <a:tr h="228112">
                <a:tc>
                  <a:txBody>
                    <a:bodyPr/>
                    <a:lstStyle/>
                    <a:p>
                      <a:pPr algn="ctr" fontAlgn="b"/>
                      <a:r>
                        <a:rPr lang="en-US" sz="1400" b="1" i="0" u="none" strike="noStrike" dirty="0">
                          <a:solidFill>
                            <a:srgbClr val="000000"/>
                          </a:solidFill>
                          <a:effectLst/>
                          <a:latin typeface="Calibri"/>
                        </a:rPr>
                        <a:t>AML26</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1"/>
                  </a:ext>
                </a:extLst>
              </a:tr>
              <a:tr h="228112">
                <a:tc>
                  <a:txBody>
                    <a:bodyPr/>
                    <a:lstStyle/>
                    <a:p>
                      <a:pPr algn="ctr" fontAlgn="b"/>
                      <a:r>
                        <a:rPr lang="en-US" sz="1400" b="1" i="0" u="none" strike="noStrike">
                          <a:solidFill>
                            <a:srgbClr val="000000"/>
                          </a:solidFill>
                          <a:effectLst/>
                          <a:latin typeface="Calibri"/>
                        </a:rPr>
                        <a:t>AML35</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2"/>
                  </a:ext>
                </a:extLst>
              </a:tr>
              <a:tr h="228112">
                <a:tc>
                  <a:txBody>
                    <a:bodyPr/>
                    <a:lstStyle/>
                    <a:p>
                      <a:pPr algn="ctr" fontAlgn="b"/>
                      <a:r>
                        <a:rPr lang="en-US" sz="1400" b="1" i="0" u="none" strike="noStrike">
                          <a:solidFill>
                            <a:srgbClr val="000000"/>
                          </a:solidFill>
                          <a:effectLst/>
                          <a:latin typeface="Calibri"/>
                        </a:rPr>
                        <a:t>AML5</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3"/>
                  </a:ext>
                </a:extLst>
              </a:tr>
              <a:tr h="228112">
                <a:tc>
                  <a:txBody>
                    <a:bodyPr/>
                    <a:lstStyle/>
                    <a:p>
                      <a:pPr algn="ctr" fontAlgn="b"/>
                      <a:r>
                        <a:rPr lang="en-US" sz="1400" b="1" i="0" u="none" strike="noStrike">
                          <a:solidFill>
                            <a:srgbClr val="000000"/>
                          </a:solidFill>
                          <a:effectLst/>
                          <a:latin typeface="Calibri"/>
                        </a:rPr>
                        <a:t>AML10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4"/>
                  </a:ext>
                </a:extLst>
              </a:tr>
              <a:tr h="228112">
                <a:tc>
                  <a:txBody>
                    <a:bodyPr/>
                    <a:lstStyle/>
                    <a:p>
                      <a:pPr algn="ctr" fontAlgn="b"/>
                      <a:r>
                        <a:rPr lang="en-US" sz="1400" b="1" i="0" u="none" strike="noStrike">
                          <a:solidFill>
                            <a:srgbClr val="000000"/>
                          </a:solidFill>
                          <a:effectLst/>
                          <a:latin typeface="Calibri"/>
                        </a:rPr>
                        <a:t>AML32</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5"/>
                  </a:ext>
                </a:extLst>
              </a:tr>
              <a:tr h="228112">
                <a:tc>
                  <a:txBody>
                    <a:bodyPr/>
                    <a:lstStyle/>
                    <a:p>
                      <a:pPr algn="ctr" fontAlgn="b"/>
                      <a:r>
                        <a:rPr lang="en-US" sz="1400" b="1" i="0" u="none" strike="noStrike" dirty="0">
                          <a:solidFill>
                            <a:srgbClr val="000000"/>
                          </a:solidFill>
                          <a:effectLst/>
                          <a:latin typeface="Calibri"/>
                        </a:rPr>
                        <a:t>AML27</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1</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06"/>
                  </a:ext>
                </a:extLst>
              </a:tr>
              <a:tr h="228112">
                <a:tc>
                  <a:txBody>
                    <a:bodyPr/>
                    <a:lstStyle/>
                    <a:p>
                      <a:pPr algn="ctr" fontAlgn="b"/>
                      <a:r>
                        <a:rPr lang="en-US" sz="1400" b="1" i="0" u="none" strike="noStrike">
                          <a:solidFill>
                            <a:srgbClr val="000000"/>
                          </a:solidFill>
                          <a:effectLst/>
                          <a:latin typeface="Calibri"/>
                        </a:rPr>
                        <a:t>AML7</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7"/>
                  </a:ext>
                </a:extLst>
              </a:tr>
              <a:tr h="228112">
                <a:tc>
                  <a:txBody>
                    <a:bodyPr/>
                    <a:lstStyle/>
                    <a:p>
                      <a:pPr algn="ctr" fontAlgn="b"/>
                      <a:r>
                        <a:rPr lang="en-US" sz="1400" b="1" i="0" u="none" strike="noStrike" dirty="0">
                          <a:solidFill>
                            <a:srgbClr val="000000"/>
                          </a:solidFill>
                          <a:effectLst/>
                          <a:latin typeface="Calibri"/>
                        </a:rPr>
                        <a:t>AML9</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8"/>
                  </a:ext>
                </a:extLst>
              </a:tr>
              <a:tr h="228112">
                <a:tc>
                  <a:txBody>
                    <a:bodyPr/>
                    <a:lstStyle/>
                    <a:p>
                      <a:pPr algn="ctr" fontAlgn="b"/>
                      <a:r>
                        <a:rPr lang="en-US" sz="1400" b="1" i="0" u="none" strike="noStrike">
                          <a:solidFill>
                            <a:srgbClr val="000000"/>
                          </a:solidFill>
                          <a:effectLst/>
                          <a:latin typeface="Calibri"/>
                        </a:rPr>
                        <a:t>AML23</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1</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09"/>
                  </a:ext>
                </a:extLst>
              </a:tr>
              <a:tr h="228112">
                <a:tc>
                  <a:txBody>
                    <a:bodyPr/>
                    <a:lstStyle/>
                    <a:p>
                      <a:pPr algn="ctr" fontAlgn="b"/>
                      <a:r>
                        <a:rPr lang="en-US" sz="1400" b="1" i="0" u="none" strike="noStrike">
                          <a:solidFill>
                            <a:srgbClr val="000000"/>
                          </a:solidFill>
                          <a:effectLst/>
                          <a:latin typeface="Calibri"/>
                        </a:rPr>
                        <a:t>AML13</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10"/>
                  </a:ext>
                </a:extLst>
              </a:tr>
              <a:tr h="228112">
                <a:tc>
                  <a:txBody>
                    <a:bodyPr/>
                    <a:lstStyle/>
                    <a:p>
                      <a:pPr algn="ctr" fontAlgn="b"/>
                      <a:r>
                        <a:rPr lang="en-US" sz="1400" b="1" i="0" u="none" strike="noStrike">
                          <a:solidFill>
                            <a:srgbClr val="000000"/>
                          </a:solidFill>
                          <a:effectLst/>
                          <a:latin typeface="Calibri"/>
                        </a:rPr>
                        <a:t>AML42</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1</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11"/>
                  </a:ext>
                </a:extLst>
              </a:tr>
              <a:tr h="228112">
                <a:tc>
                  <a:txBody>
                    <a:bodyPr/>
                    <a:lstStyle/>
                    <a:p>
                      <a:pPr algn="ctr" fontAlgn="b"/>
                      <a:r>
                        <a:rPr lang="en-US" sz="1400" b="1" i="0" u="none" strike="noStrike">
                          <a:solidFill>
                            <a:srgbClr val="000000"/>
                          </a:solidFill>
                          <a:effectLst/>
                          <a:latin typeface="Calibri"/>
                        </a:rPr>
                        <a:t>AML30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1</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12"/>
                  </a:ext>
                </a:extLst>
              </a:tr>
            </a:tbl>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35"/>
                                        </p:tgtEl>
                                        <p:attrNameLst>
                                          <p:attrName>style.visibility</p:attrName>
                                        </p:attrNameLst>
                                      </p:cBhvr>
                                      <p:to>
                                        <p:strVal val="visible"/>
                                      </p:to>
                                    </p:set>
                                    <p:animEffect transition="in" filter="dissolve">
                                      <p:cBhvr>
                                        <p:cTn id="10" dur="500"/>
                                        <p:tgtEl>
                                          <p:spTgt spid="3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9"/>
                                        </p:tgtEl>
                                        <p:attrNameLst>
                                          <p:attrName>style.visibility</p:attrName>
                                        </p:attrNameLst>
                                      </p:cBhvr>
                                      <p:to>
                                        <p:strVal val="visible"/>
                                      </p:to>
                                    </p:set>
                                    <p:animEffect transition="in" filter="dissolve">
                                      <p:cBhvr>
                                        <p:cTn id="13" dur="500"/>
                                        <p:tgtEl>
                                          <p:spTgt spid="39"/>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8"/>
                                        </p:tgtEl>
                                        <p:attrNameLst>
                                          <p:attrName>style.visibility</p:attrName>
                                        </p:attrNameLst>
                                      </p:cBhvr>
                                      <p:to>
                                        <p:strVal val="visible"/>
                                      </p:to>
                                    </p:set>
                                    <p:animEffect transition="in" filter="dissolve">
                                      <p:cBhvr>
                                        <p:cTn id="16" dur="500"/>
                                        <p:tgtEl>
                                          <p:spTgt spid="38"/>
                                        </p:tgtEl>
                                      </p:cBhvr>
                                    </p:animEffect>
                                  </p:childTnLst>
                                </p:cTn>
                              </p:par>
                              <p:par>
                                <p:cTn id="17" presetID="9" presetClass="entr" presetSubtype="0" fill="hold" nodeType="withEffect">
                                  <p:stCondLst>
                                    <p:cond delay="0"/>
                                  </p:stCondLst>
                                  <p:childTnLst>
                                    <p:set>
                                      <p:cBhvr>
                                        <p:cTn id="18" dur="1" fill="hold">
                                          <p:stCondLst>
                                            <p:cond delay="0"/>
                                          </p:stCondLst>
                                        </p:cTn>
                                        <p:tgtEl>
                                          <p:spTgt spid="41"/>
                                        </p:tgtEl>
                                        <p:attrNameLst>
                                          <p:attrName>style.visibility</p:attrName>
                                        </p:attrNameLst>
                                      </p:cBhvr>
                                      <p:to>
                                        <p:strVal val="visible"/>
                                      </p:to>
                                    </p:set>
                                    <p:animEffect transition="in" filter="dissolve">
                                      <p:cBhvr>
                                        <p:cTn id="19" dur="500"/>
                                        <p:tgtEl>
                                          <p:spTgt spid="41"/>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42"/>
                                        </p:tgtEl>
                                        <p:attrNameLst>
                                          <p:attrName>style.visibility</p:attrName>
                                        </p:attrNameLst>
                                      </p:cBhvr>
                                      <p:to>
                                        <p:strVal val="visible"/>
                                      </p:to>
                                    </p:set>
                                    <p:animEffect transition="in" filter="dissolve">
                                      <p:cBhvr>
                                        <p:cTn id="24" dur="500"/>
                                        <p:tgtEl>
                                          <p:spTgt spid="42"/>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9" presetClass="entr" presetSubtype="0" fill="hold" nodeType="click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dissolve">
                                      <p:cBhvr>
                                        <p:cTn id="32" dur="500"/>
                                        <p:tgtEl>
                                          <p:spTgt spid="2"/>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43"/>
                                        </p:tgtEl>
                                        <p:attrNameLst>
                                          <p:attrName>style.visibility</p:attrName>
                                        </p:attrNameLst>
                                      </p:cBhvr>
                                      <p:to>
                                        <p:strVal val="visible"/>
                                      </p:to>
                                    </p:set>
                                    <p:animEffect transition="in" filter="dissolve">
                                      <p:cBhvr>
                                        <p:cTn id="35" dur="500"/>
                                        <p:tgtEl>
                                          <p:spTgt spid="43"/>
                                        </p:tgtEl>
                                      </p:cBhvr>
                                    </p:animEffect>
                                  </p:childTnLst>
                                </p:cTn>
                              </p:par>
                              <p:par>
                                <p:cTn id="36" presetID="9" presetClass="entr" presetSubtype="0" fill="hold" nodeType="withEffect">
                                  <p:stCondLst>
                                    <p:cond delay="0"/>
                                  </p:stCondLst>
                                  <p:childTnLst>
                                    <p:set>
                                      <p:cBhvr>
                                        <p:cTn id="37" dur="1" fill="hold">
                                          <p:stCondLst>
                                            <p:cond delay="0"/>
                                          </p:stCondLst>
                                        </p:cTn>
                                        <p:tgtEl>
                                          <p:spTgt spid="44"/>
                                        </p:tgtEl>
                                        <p:attrNameLst>
                                          <p:attrName>style.visibility</p:attrName>
                                        </p:attrNameLst>
                                      </p:cBhvr>
                                      <p:to>
                                        <p:strVal val="visible"/>
                                      </p:to>
                                    </p:set>
                                    <p:animEffect transition="in" filter="dissolve">
                                      <p:cBhvr>
                                        <p:cTn id="38" dur="500"/>
                                        <p:tgtEl>
                                          <p:spTgt spid="44"/>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dissolve">
                                      <p:cBhvr>
                                        <p:cTn id="43" dur="500"/>
                                        <p:tgtEl>
                                          <p:spTgt spid="14"/>
                                        </p:tgtEl>
                                      </p:cBhvr>
                                    </p:animEffect>
                                  </p:childTnLst>
                                </p:cTn>
                              </p:par>
                              <p:par>
                                <p:cTn id="44" presetID="9" presetClass="entr" presetSubtype="0" fill="hold" nodeType="with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dissolve">
                                      <p:cBhvr>
                                        <p:cTn id="46" dur="500"/>
                                        <p:tgtEl>
                                          <p:spTgt spid="16"/>
                                        </p:tgtEl>
                                      </p:cBhvr>
                                    </p:animEffect>
                                  </p:childTnLst>
                                </p:cTn>
                              </p:par>
                              <p:par>
                                <p:cTn id="47" presetID="9" presetClass="entr" presetSubtype="0" fill="hold" nodeType="with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dissolve">
                                      <p:cBhvr>
                                        <p:cTn id="49" dur="500"/>
                                        <p:tgtEl>
                                          <p:spTgt spid="23"/>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40"/>
                                        </p:tgtEl>
                                        <p:attrNameLst>
                                          <p:attrName>style.visibility</p:attrName>
                                        </p:attrNameLst>
                                      </p:cBhvr>
                                      <p:to>
                                        <p:strVal val="visible"/>
                                      </p:to>
                                    </p:set>
                                    <p:animEffect transition="in" filter="dissolve">
                                      <p:cBhvr>
                                        <p:cTn id="52" dur="500"/>
                                        <p:tgtEl>
                                          <p:spTgt spid="40"/>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dissolve">
                                      <p:cBhvr>
                                        <p:cTn id="57" dur="500"/>
                                        <p:tgtEl>
                                          <p:spTgt spid="18"/>
                                        </p:tgtEl>
                                      </p:cBhvr>
                                    </p:animEffect>
                                  </p:childTnLst>
                                </p:cTn>
                              </p:par>
                              <p:par>
                                <p:cTn id="58" presetID="9" presetClass="entr" presetSubtype="0" fill="hold" grpId="0" nodeType="withEffect">
                                  <p:stCondLst>
                                    <p:cond delay="0"/>
                                  </p:stCondLst>
                                  <p:childTnLst>
                                    <p:set>
                                      <p:cBhvr>
                                        <p:cTn id="59" dur="1" fill="hold">
                                          <p:stCondLst>
                                            <p:cond delay="0"/>
                                          </p:stCondLst>
                                        </p:cTn>
                                        <p:tgtEl>
                                          <p:spTgt spid="20"/>
                                        </p:tgtEl>
                                        <p:attrNameLst>
                                          <p:attrName>style.visibility</p:attrName>
                                        </p:attrNameLst>
                                      </p:cBhvr>
                                      <p:to>
                                        <p:strVal val="visible"/>
                                      </p:to>
                                    </p:set>
                                    <p:animEffect transition="in" filter="dissolve">
                                      <p:cBhvr>
                                        <p:cTn id="60" dur="500"/>
                                        <p:tgtEl>
                                          <p:spTgt spid="20"/>
                                        </p:tgtEl>
                                      </p:cBhvr>
                                    </p:animEffect>
                                  </p:childTnLst>
                                </p:cTn>
                              </p:par>
                              <p:par>
                                <p:cTn id="61" presetID="9" presetClass="entr" presetSubtype="0" fill="hold" grpId="0" nodeType="withEffect">
                                  <p:stCondLst>
                                    <p:cond delay="0"/>
                                  </p:stCondLst>
                                  <p:childTnLst>
                                    <p:set>
                                      <p:cBhvr>
                                        <p:cTn id="62" dur="1" fill="hold">
                                          <p:stCondLst>
                                            <p:cond delay="0"/>
                                          </p:stCondLst>
                                        </p:cTn>
                                        <p:tgtEl>
                                          <p:spTgt spid="21"/>
                                        </p:tgtEl>
                                        <p:attrNameLst>
                                          <p:attrName>style.visibility</p:attrName>
                                        </p:attrNameLst>
                                      </p:cBhvr>
                                      <p:to>
                                        <p:strVal val="visible"/>
                                      </p:to>
                                    </p:set>
                                    <p:animEffect transition="in" filter="dissolve">
                                      <p:cBhvr>
                                        <p:cTn id="63" dur="500"/>
                                        <p:tgtEl>
                                          <p:spTgt spid="21"/>
                                        </p:tgtEl>
                                      </p:cBhvr>
                                    </p:animEffect>
                                  </p:childTnLst>
                                </p:cTn>
                              </p:par>
                              <p:par>
                                <p:cTn id="64" presetID="9" presetClass="entr" presetSubtype="0" fill="hold" grpId="0" nodeType="withEffect">
                                  <p:stCondLst>
                                    <p:cond delay="0"/>
                                  </p:stCondLst>
                                  <p:childTnLst>
                                    <p:set>
                                      <p:cBhvr>
                                        <p:cTn id="65" dur="1" fill="hold">
                                          <p:stCondLst>
                                            <p:cond delay="0"/>
                                          </p:stCondLst>
                                        </p:cTn>
                                        <p:tgtEl>
                                          <p:spTgt spid="22"/>
                                        </p:tgtEl>
                                        <p:attrNameLst>
                                          <p:attrName>style.visibility</p:attrName>
                                        </p:attrNameLst>
                                      </p:cBhvr>
                                      <p:to>
                                        <p:strVal val="visible"/>
                                      </p:to>
                                    </p:set>
                                    <p:animEffect transition="in" filter="dissolve">
                                      <p:cBhvr>
                                        <p:cTn id="66" dur="500"/>
                                        <p:tgtEl>
                                          <p:spTgt spid="22"/>
                                        </p:tgtEl>
                                      </p:cBhvr>
                                    </p:animEffect>
                                  </p:childTnLst>
                                </p:cTn>
                              </p:par>
                              <p:par>
                                <p:cTn id="67" presetID="9" presetClass="entr" presetSubtype="0" fill="hold" grpId="0" nodeType="withEffect">
                                  <p:stCondLst>
                                    <p:cond delay="0"/>
                                  </p:stCondLst>
                                  <p:childTnLst>
                                    <p:set>
                                      <p:cBhvr>
                                        <p:cTn id="68" dur="1" fill="hold">
                                          <p:stCondLst>
                                            <p:cond delay="0"/>
                                          </p:stCondLst>
                                        </p:cTn>
                                        <p:tgtEl>
                                          <p:spTgt spid="45"/>
                                        </p:tgtEl>
                                        <p:attrNameLst>
                                          <p:attrName>style.visibility</p:attrName>
                                        </p:attrNameLst>
                                      </p:cBhvr>
                                      <p:to>
                                        <p:strVal val="visible"/>
                                      </p:to>
                                    </p:set>
                                    <p:animEffect transition="in" filter="dissolve">
                                      <p:cBhvr>
                                        <p:cTn id="69" dur="500"/>
                                        <p:tgtEl>
                                          <p:spTgt spid="45"/>
                                        </p:tgtEl>
                                      </p:cBhvr>
                                    </p:animEffect>
                                  </p:childTnLst>
                                </p:cTn>
                              </p:par>
                            </p:childTnLst>
                          </p:cTn>
                        </p:par>
                      </p:childTnLst>
                    </p:cTn>
                  </p:par>
                  <p:par>
                    <p:cTn id="70" fill="hold" nodeType="clickPar">
                      <p:stCondLst>
                        <p:cond delay="indefinite"/>
                      </p:stCondLst>
                      <p:childTnLst>
                        <p:par>
                          <p:cTn id="71" fill="hold" nodeType="withGroup">
                            <p:stCondLst>
                              <p:cond delay="0"/>
                            </p:stCondLst>
                            <p:childTnLst>
                              <p:par>
                                <p:cTn id="72" presetID="1" presetClass="exit" presetSubtype="0" fill="hold" grpId="1" nodeType="clickEffect">
                                  <p:stCondLst>
                                    <p:cond delay="0"/>
                                  </p:stCondLst>
                                  <p:childTnLst>
                                    <p:set>
                                      <p:cBhvr>
                                        <p:cTn id="73" dur="1" fill="hold">
                                          <p:stCondLst>
                                            <p:cond delay="0"/>
                                          </p:stCondLst>
                                        </p:cTn>
                                        <p:tgtEl>
                                          <p:spTgt spid="10"/>
                                        </p:tgtEl>
                                        <p:attrNameLst>
                                          <p:attrName>style.visibility</p:attrName>
                                        </p:attrNameLst>
                                      </p:cBhvr>
                                      <p:to>
                                        <p:strVal val="hidden"/>
                                      </p:to>
                                    </p:set>
                                  </p:childTnLst>
                                </p:cTn>
                              </p:par>
                              <p:par>
                                <p:cTn id="74" presetID="1" presetClass="exit" presetSubtype="0" fill="hold" grpId="1" nodeType="withEffect">
                                  <p:stCondLst>
                                    <p:cond delay="0"/>
                                  </p:stCondLst>
                                  <p:childTnLst>
                                    <p:set>
                                      <p:cBhvr>
                                        <p:cTn id="75" dur="1" fill="hold">
                                          <p:stCondLst>
                                            <p:cond delay="0"/>
                                          </p:stCondLst>
                                        </p:cTn>
                                        <p:tgtEl>
                                          <p:spTgt spid="40"/>
                                        </p:tgtEl>
                                        <p:attrNameLst>
                                          <p:attrName>style.visibility</p:attrName>
                                        </p:attrNameLst>
                                      </p:cBhvr>
                                      <p:to>
                                        <p:strVal val="hidden"/>
                                      </p:to>
                                    </p:set>
                                  </p:childTnLst>
                                </p:cTn>
                              </p:par>
                              <p:par>
                                <p:cTn id="76" presetID="1" presetClass="exit" presetSubtype="0" fill="hold" grpId="1" nodeType="withEffect">
                                  <p:stCondLst>
                                    <p:cond delay="0"/>
                                  </p:stCondLst>
                                  <p:childTnLst>
                                    <p:set>
                                      <p:cBhvr>
                                        <p:cTn id="77" dur="1" fill="hold">
                                          <p:stCondLst>
                                            <p:cond delay="0"/>
                                          </p:stCondLst>
                                        </p:cTn>
                                        <p:tgtEl>
                                          <p:spTgt spid="45"/>
                                        </p:tgtEl>
                                        <p:attrNameLst>
                                          <p:attrName>style.visibility</p:attrName>
                                        </p:attrNameLst>
                                      </p:cBhvr>
                                      <p:to>
                                        <p:strVal val="hidden"/>
                                      </p:to>
                                    </p:set>
                                  </p:childTnLst>
                                </p:cTn>
                              </p:par>
                              <p:par>
                                <p:cTn id="78" presetID="9" presetClass="entr" presetSubtype="0" fill="hold" grpId="0" nodeType="withEffect">
                                  <p:stCondLst>
                                    <p:cond delay="0"/>
                                  </p:stCondLst>
                                  <p:childTnLst>
                                    <p:set>
                                      <p:cBhvr>
                                        <p:cTn id="79" dur="1" fill="hold">
                                          <p:stCondLst>
                                            <p:cond delay="0"/>
                                          </p:stCondLst>
                                        </p:cTn>
                                        <p:tgtEl>
                                          <p:spTgt spid="48"/>
                                        </p:tgtEl>
                                        <p:attrNameLst>
                                          <p:attrName>style.visibility</p:attrName>
                                        </p:attrNameLst>
                                      </p:cBhvr>
                                      <p:to>
                                        <p:strVal val="visible"/>
                                      </p:to>
                                    </p:set>
                                    <p:animEffect transition="in" filter="dissolve">
                                      <p:cBhvr>
                                        <p:cTn id="80" dur="500"/>
                                        <p:tgtEl>
                                          <p:spTgt spid="48"/>
                                        </p:tgtEl>
                                      </p:cBhvr>
                                    </p:animEffect>
                                  </p:childTnLst>
                                </p:cTn>
                              </p:par>
                              <p:par>
                                <p:cTn id="81" presetID="9" presetClass="entr" presetSubtype="0" fill="hold" grpId="0" nodeType="withEffect">
                                  <p:stCondLst>
                                    <p:cond delay="0"/>
                                  </p:stCondLst>
                                  <p:childTnLst>
                                    <p:set>
                                      <p:cBhvr>
                                        <p:cTn id="82" dur="1" fill="hold">
                                          <p:stCondLst>
                                            <p:cond delay="0"/>
                                          </p:stCondLst>
                                        </p:cTn>
                                        <p:tgtEl>
                                          <p:spTgt spid="49"/>
                                        </p:tgtEl>
                                        <p:attrNameLst>
                                          <p:attrName>style.visibility</p:attrName>
                                        </p:attrNameLst>
                                      </p:cBhvr>
                                      <p:to>
                                        <p:strVal val="visible"/>
                                      </p:to>
                                    </p:set>
                                    <p:animEffect transition="in" filter="dissolve">
                                      <p:cBhvr>
                                        <p:cTn id="83" dur="500"/>
                                        <p:tgtEl>
                                          <p:spTgt spid="49"/>
                                        </p:tgtEl>
                                      </p:cBhvr>
                                    </p:animEffect>
                                  </p:childTnLst>
                                </p:cTn>
                              </p:par>
                              <p:par>
                                <p:cTn id="84" presetID="9" presetClass="entr" presetSubtype="0" fill="hold" grpId="0" nodeType="withEffect">
                                  <p:stCondLst>
                                    <p:cond delay="0"/>
                                  </p:stCondLst>
                                  <p:childTnLst>
                                    <p:set>
                                      <p:cBhvr>
                                        <p:cTn id="85" dur="1" fill="hold">
                                          <p:stCondLst>
                                            <p:cond delay="0"/>
                                          </p:stCondLst>
                                        </p:cTn>
                                        <p:tgtEl>
                                          <p:spTgt spid="11"/>
                                        </p:tgtEl>
                                        <p:attrNameLst>
                                          <p:attrName>style.visibility</p:attrName>
                                        </p:attrNameLst>
                                      </p:cBhvr>
                                      <p:to>
                                        <p:strVal val="visible"/>
                                      </p:to>
                                    </p:set>
                                    <p:animEffect transition="in" filter="dissolve">
                                      <p:cBhvr>
                                        <p:cTn id="86" dur="500"/>
                                        <p:tgtEl>
                                          <p:spTgt spid="11"/>
                                        </p:tgtEl>
                                      </p:cBhvr>
                                    </p:animEffect>
                                  </p:childTnLst>
                                </p:cTn>
                              </p:par>
                              <p:par>
                                <p:cTn id="87" presetID="10" presetClass="entr" presetSubtype="0" fill="hold" nodeType="withEffect">
                                  <p:stCondLst>
                                    <p:cond delay="0"/>
                                  </p:stCondLst>
                                  <p:childTnLst>
                                    <p:set>
                                      <p:cBhvr>
                                        <p:cTn id="88" dur="1" fill="hold">
                                          <p:stCondLst>
                                            <p:cond delay="0"/>
                                          </p:stCondLst>
                                        </p:cTn>
                                        <p:tgtEl>
                                          <p:spTgt spid="46"/>
                                        </p:tgtEl>
                                        <p:attrNameLst>
                                          <p:attrName>style.visibility</p:attrName>
                                        </p:attrNameLst>
                                      </p:cBhvr>
                                      <p:to>
                                        <p:strVal val="visible"/>
                                      </p:to>
                                    </p:set>
                                    <p:animEffect transition="in" filter="fade">
                                      <p:cBhvr>
                                        <p:cTn id="8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8" grpId="0" animBg="1"/>
      <p:bldP spid="20" grpId="0" animBg="1"/>
      <p:bldP spid="21" grpId="0" animBg="1"/>
      <p:bldP spid="22" grpId="0" animBg="1"/>
      <p:bldP spid="38" grpId="0"/>
      <p:bldP spid="39" grpId="0"/>
      <p:bldP spid="42" grpId="0" animBg="1"/>
      <p:bldP spid="43" grpId="0"/>
      <p:bldP spid="48" grpId="0"/>
      <p:bldP spid="49" grpId="0"/>
      <p:bldP spid="10" grpId="0"/>
      <p:bldP spid="10" grpId="1"/>
      <p:bldP spid="11" grpId="0"/>
      <p:bldP spid="40" grpId="0"/>
      <p:bldP spid="40" grpId="1"/>
      <p:bldP spid="45" grpId="0"/>
      <p:bldP spid="45" grpId="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3969" name="Picture 1"/>
          <p:cNvPicPr>
            <a:picLocks noChangeAspect="1"/>
          </p:cNvPicPr>
          <p:nvPr/>
        </p:nvPicPr>
        <p:blipFill>
          <a:blip r:embed="rId2" cstate="email">
            <a:extLst>
              <a:ext uri="{28A0092B-C50C-407E-A947-70E740481C1C}">
                <a14:useLocalDpi xmlns:a14="http://schemas.microsoft.com/office/drawing/2010/main" val="0"/>
              </a:ext>
            </a:extLst>
          </a:blip>
          <a:srcRect b="9575"/>
          <a:stretch>
            <a:fillRect/>
          </a:stretch>
        </p:blipFill>
        <p:spPr bwMode="auto">
          <a:xfrm>
            <a:off x="752475" y="2778125"/>
            <a:ext cx="4449763" cy="2222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83970" name="Group 3"/>
          <p:cNvGrpSpPr>
            <a:grpSpLocks/>
          </p:cNvGrpSpPr>
          <p:nvPr/>
        </p:nvGrpSpPr>
        <p:grpSpPr bwMode="auto">
          <a:xfrm>
            <a:off x="2278063" y="1033463"/>
            <a:ext cx="1371600" cy="1371600"/>
            <a:chOff x="2323604" y="942388"/>
            <a:chExt cx="1752600" cy="1752600"/>
          </a:xfrm>
        </p:grpSpPr>
        <p:pic>
          <p:nvPicPr>
            <p:cNvPr id="84044"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23604" y="942388"/>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4045" name="Rectangle 5"/>
            <p:cNvSpPr>
              <a:spLocks noChangeArrowheads="1"/>
            </p:cNvSpPr>
            <p:nvPr/>
          </p:nvSpPr>
          <p:spPr bwMode="auto">
            <a:xfrm>
              <a:off x="3084381" y="2075261"/>
              <a:ext cx="907171" cy="567011"/>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grpSp>
      <p:grpSp>
        <p:nvGrpSpPr>
          <p:cNvPr id="83971" name="Group 6"/>
          <p:cNvGrpSpPr>
            <a:grpSpLocks/>
          </p:cNvGrpSpPr>
          <p:nvPr/>
        </p:nvGrpSpPr>
        <p:grpSpPr bwMode="auto">
          <a:xfrm>
            <a:off x="4478338" y="1033463"/>
            <a:ext cx="1371600" cy="1371600"/>
            <a:chOff x="3536945" y="772285"/>
            <a:chExt cx="1752600" cy="1752600"/>
          </a:xfrm>
        </p:grpSpPr>
        <p:pic>
          <p:nvPicPr>
            <p:cNvPr id="84042"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536945" y="772285"/>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4043" name="Rectangle 8"/>
            <p:cNvSpPr>
              <a:spLocks noChangeArrowheads="1"/>
            </p:cNvSpPr>
            <p:nvPr/>
          </p:nvSpPr>
          <p:spPr bwMode="auto">
            <a:xfrm>
              <a:off x="3640023" y="2102919"/>
              <a:ext cx="390532" cy="346570"/>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grpSp>
      <p:sp>
        <p:nvSpPr>
          <p:cNvPr id="83972" name="Rectangle 13"/>
          <p:cNvSpPr>
            <a:spLocks noChangeArrowheads="1"/>
          </p:cNvSpPr>
          <p:nvPr/>
        </p:nvSpPr>
        <p:spPr bwMode="auto">
          <a:xfrm>
            <a:off x="1042988" y="3800475"/>
            <a:ext cx="228600" cy="990600"/>
          </a:xfrm>
          <a:prstGeom prst="rect">
            <a:avLst/>
          </a:prstGeom>
          <a:noFill/>
          <a:ln w="254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cxnSp>
        <p:nvCxnSpPr>
          <p:cNvPr id="83973" name="Straight Connector 15"/>
          <p:cNvCxnSpPr>
            <a:cxnSpLocks noChangeShapeType="1"/>
          </p:cNvCxnSpPr>
          <p:nvPr/>
        </p:nvCxnSpPr>
        <p:spPr bwMode="auto">
          <a:xfrm>
            <a:off x="1311275" y="3800475"/>
            <a:ext cx="3932238" cy="0"/>
          </a:xfrm>
          <a:prstGeom prst="line">
            <a:avLst/>
          </a:prstGeom>
          <a:noFill/>
          <a:ln w="25400">
            <a:solidFill>
              <a:schemeClr val="tx1"/>
            </a:solidFill>
            <a:prstDash val="lgDash"/>
            <a:round/>
            <a:headEnd/>
            <a:tailEnd/>
          </a:ln>
          <a:extLst>
            <a:ext uri="{909E8E84-426E-40dd-AFC4-6F175D3DCCD1}">
              <a14:hiddenFill xmlns:a14="http://schemas.microsoft.com/office/drawing/2010/main" xmlns="">
                <a:noFill/>
              </a14:hiddenFill>
            </a:ext>
          </a:extLst>
        </p:spPr>
      </p:cxnSp>
      <p:sp>
        <p:nvSpPr>
          <p:cNvPr id="83974" name="Oval 17"/>
          <p:cNvSpPr>
            <a:spLocks noChangeArrowheads="1"/>
          </p:cNvSpPr>
          <p:nvPr/>
        </p:nvSpPr>
        <p:spPr bwMode="auto">
          <a:xfrm>
            <a:off x="4484688" y="4679950"/>
            <a:ext cx="365125" cy="366713"/>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83975" name="Oval 19"/>
          <p:cNvSpPr>
            <a:spLocks noChangeArrowheads="1"/>
          </p:cNvSpPr>
          <p:nvPr/>
        </p:nvSpPr>
        <p:spPr bwMode="auto">
          <a:xfrm>
            <a:off x="2900363" y="3054350"/>
            <a:ext cx="350837"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83976" name="Oval 20"/>
          <p:cNvSpPr>
            <a:spLocks noChangeArrowheads="1"/>
          </p:cNvSpPr>
          <p:nvPr/>
        </p:nvSpPr>
        <p:spPr bwMode="auto">
          <a:xfrm>
            <a:off x="3856038" y="3473450"/>
            <a:ext cx="352425" cy="363538"/>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83977" name="Oval 21"/>
          <p:cNvSpPr>
            <a:spLocks noChangeArrowheads="1"/>
          </p:cNvSpPr>
          <p:nvPr/>
        </p:nvSpPr>
        <p:spPr bwMode="auto">
          <a:xfrm>
            <a:off x="4810125" y="3317875"/>
            <a:ext cx="350838"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cxnSp>
        <p:nvCxnSpPr>
          <p:cNvPr id="83978" name="Straight Connector 22"/>
          <p:cNvCxnSpPr>
            <a:cxnSpLocks noChangeShapeType="1"/>
          </p:cNvCxnSpPr>
          <p:nvPr/>
        </p:nvCxnSpPr>
        <p:spPr bwMode="auto">
          <a:xfrm>
            <a:off x="1316038" y="4787900"/>
            <a:ext cx="3932237" cy="0"/>
          </a:xfrm>
          <a:prstGeom prst="line">
            <a:avLst/>
          </a:prstGeom>
          <a:noFill/>
          <a:ln w="25400">
            <a:solidFill>
              <a:schemeClr val="tx1"/>
            </a:solidFill>
            <a:prstDash val="lgDash"/>
            <a:round/>
            <a:headEnd/>
            <a:tailEnd/>
          </a:ln>
          <a:extLst>
            <a:ext uri="{909E8E84-426E-40dd-AFC4-6F175D3DCCD1}">
              <a14:hiddenFill xmlns:a14="http://schemas.microsoft.com/office/drawing/2010/main" xmlns="">
                <a:noFill/>
              </a14:hiddenFill>
            </a:ext>
          </a:extLst>
        </p:spPr>
      </p:cxnSp>
      <p:sp>
        <p:nvSpPr>
          <p:cNvPr id="83979" name="TextBox 23"/>
          <p:cNvSpPr txBox="1">
            <a:spLocks noChangeArrowheads="1"/>
          </p:cNvSpPr>
          <p:nvPr/>
        </p:nvSpPr>
        <p:spPr bwMode="auto">
          <a:xfrm>
            <a:off x="284163" y="906463"/>
            <a:ext cx="1631950" cy="9239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FFFFFF"/>
                </a:solidFill>
              </a:rPr>
              <a:t>Gate Populations</a:t>
            </a:r>
          </a:p>
          <a:p>
            <a:pPr eaLnBrk="1" hangingPunct="1"/>
            <a:r>
              <a:rPr lang="en-US" sz="1800">
                <a:solidFill>
                  <a:srgbClr val="FFFFFF"/>
                </a:solidFill>
              </a:rPr>
              <a:t>(MPP)</a:t>
            </a:r>
          </a:p>
        </p:txBody>
      </p:sp>
      <p:grpSp>
        <p:nvGrpSpPr>
          <p:cNvPr id="83980" name="Group 29"/>
          <p:cNvGrpSpPr>
            <a:grpSpLocks/>
          </p:cNvGrpSpPr>
          <p:nvPr/>
        </p:nvGrpSpPr>
        <p:grpSpPr bwMode="auto">
          <a:xfrm>
            <a:off x="1822450" y="1781175"/>
            <a:ext cx="652463" cy="725488"/>
            <a:chOff x="113146" y="1794903"/>
            <a:chExt cx="725478" cy="725478"/>
          </a:xfrm>
        </p:grpSpPr>
        <p:cxnSp>
          <p:nvCxnSpPr>
            <p:cNvPr id="84040" name="Straight Arrow Connector 30"/>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84041" name="Straight Arrow Connector 31"/>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33" name="TextBox 32"/>
          <p:cNvSpPr txBox="1"/>
          <p:nvPr/>
        </p:nvSpPr>
        <p:spPr>
          <a:xfrm>
            <a:off x="1798638" y="2463800"/>
            <a:ext cx="941387"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CD34</a:t>
            </a:r>
          </a:p>
        </p:txBody>
      </p:sp>
      <p:sp>
        <p:nvSpPr>
          <p:cNvPr id="34" name="TextBox 33"/>
          <p:cNvSpPr txBox="1"/>
          <p:nvPr/>
        </p:nvSpPr>
        <p:spPr>
          <a:xfrm rot="16200000">
            <a:off x="1370807" y="1996281"/>
            <a:ext cx="71913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CD38 </a:t>
            </a:r>
          </a:p>
        </p:txBody>
      </p:sp>
      <p:grpSp>
        <p:nvGrpSpPr>
          <p:cNvPr id="83983" name="Group 34"/>
          <p:cNvGrpSpPr>
            <a:grpSpLocks/>
          </p:cNvGrpSpPr>
          <p:nvPr/>
        </p:nvGrpSpPr>
        <p:grpSpPr bwMode="auto">
          <a:xfrm>
            <a:off x="4027488" y="1774825"/>
            <a:ext cx="652462" cy="725488"/>
            <a:chOff x="113146" y="1794903"/>
            <a:chExt cx="725478" cy="725478"/>
          </a:xfrm>
        </p:grpSpPr>
        <p:cxnSp>
          <p:nvCxnSpPr>
            <p:cNvPr id="84038" name="Straight Arrow Connector 35"/>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84039" name="Straight Arrow Connector 36"/>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38" name="TextBox 37"/>
          <p:cNvSpPr txBox="1"/>
          <p:nvPr/>
        </p:nvSpPr>
        <p:spPr>
          <a:xfrm>
            <a:off x="4003675" y="2457450"/>
            <a:ext cx="94138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CD33</a:t>
            </a:r>
          </a:p>
        </p:txBody>
      </p:sp>
      <p:sp>
        <p:nvSpPr>
          <p:cNvPr id="39" name="TextBox 38"/>
          <p:cNvSpPr txBox="1"/>
          <p:nvPr/>
        </p:nvSpPr>
        <p:spPr>
          <a:xfrm rot="16200000">
            <a:off x="3575844" y="1989931"/>
            <a:ext cx="71913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CD90 </a:t>
            </a:r>
          </a:p>
        </p:txBody>
      </p:sp>
      <p:cxnSp>
        <p:nvCxnSpPr>
          <p:cNvPr id="83986" name="Straight Arrow Connector 40"/>
          <p:cNvCxnSpPr>
            <a:cxnSpLocks noChangeShapeType="1"/>
          </p:cNvCxnSpPr>
          <p:nvPr/>
        </p:nvCxnSpPr>
        <p:spPr bwMode="auto">
          <a:xfrm>
            <a:off x="3810000" y="1543050"/>
            <a:ext cx="533400" cy="0"/>
          </a:xfrm>
          <a:prstGeom prst="straightConnector1">
            <a:avLst/>
          </a:prstGeom>
          <a:noFill/>
          <a:ln w="44450">
            <a:solidFill>
              <a:srgbClr val="FF6600"/>
            </a:solidFill>
            <a:round/>
            <a:headEnd/>
            <a:tailEnd type="arrow" w="med" len="med"/>
          </a:ln>
          <a:extLst>
            <a:ext uri="{909E8E84-426E-40dd-AFC4-6F175D3DCCD1}">
              <a14:hiddenFill xmlns:a14="http://schemas.microsoft.com/office/drawing/2010/main" xmlns="">
                <a:noFill/>
              </a14:hiddenFill>
            </a:ext>
          </a:extLst>
        </p:spPr>
      </p:cxnSp>
      <p:sp>
        <p:nvSpPr>
          <p:cNvPr id="83987" name="Curved Left Arrow 41"/>
          <p:cNvSpPr>
            <a:spLocks noChangeArrowheads="1"/>
          </p:cNvSpPr>
          <p:nvPr/>
        </p:nvSpPr>
        <p:spPr bwMode="auto">
          <a:xfrm>
            <a:off x="5919788" y="1973263"/>
            <a:ext cx="498475" cy="1179512"/>
          </a:xfrm>
          <a:prstGeom prst="curvedLeftArrow">
            <a:avLst>
              <a:gd name="adj1" fmla="val 13880"/>
              <a:gd name="adj2" fmla="val 50053"/>
              <a:gd name="adj3" fmla="val 25000"/>
            </a:avLst>
          </a:prstGeom>
          <a:solidFill>
            <a:srgbClr val="FF6600"/>
          </a:solidFill>
          <a:ln w="25400">
            <a:solidFill>
              <a:srgbClr val="FF6600"/>
            </a:solidFill>
            <a:round/>
            <a:headEnd/>
            <a:tailEnd/>
          </a:ln>
        </p:spPr>
        <p:txBody>
          <a:bodyPr/>
          <a:lstStyle/>
          <a:p>
            <a:pPr eaLnBrk="1" hangingPunct="1"/>
            <a:endParaRPr lang="en-US">
              <a:solidFill>
                <a:srgbClr val="000000"/>
              </a:solidFill>
            </a:endParaRPr>
          </a:p>
        </p:txBody>
      </p:sp>
      <p:sp>
        <p:nvSpPr>
          <p:cNvPr id="43" name="TextBox 42"/>
          <p:cNvSpPr txBox="1"/>
          <p:nvPr/>
        </p:nvSpPr>
        <p:spPr>
          <a:xfrm rot="16200000">
            <a:off x="117475" y="3690938"/>
            <a:ext cx="720725" cy="307975"/>
          </a:xfrm>
          <a:prstGeom prst="rect">
            <a:avLst/>
          </a:prstGeom>
          <a:noFill/>
        </p:spPr>
        <p:txBody>
          <a:bodyPr wrap="none"/>
          <a:lstStyle/>
          <a:p>
            <a:pPr eaLnBrk="1" fontAlgn="auto" hangingPunct="1">
              <a:spcBef>
                <a:spcPts val="0"/>
              </a:spcBef>
              <a:spcAft>
                <a:spcPts val="0"/>
              </a:spcAft>
              <a:defRPr/>
            </a:pPr>
            <a:r>
              <a:rPr lang="en-US" sz="1600" kern="0" dirty="0">
                <a:solidFill>
                  <a:srgbClr val="FFFFFF"/>
                </a:solidFill>
                <a:latin typeface="As"/>
                <a:ea typeface="+mn-ea"/>
                <a:cs typeface="Arial" pitchFamily="34" charset="0"/>
              </a:rPr>
              <a:t>CD45</a:t>
            </a:r>
          </a:p>
        </p:txBody>
      </p:sp>
      <p:sp>
        <p:nvSpPr>
          <p:cNvPr id="44" name="TextBox 43"/>
          <p:cNvSpPr txBox="1"/>
          <p:nvPr/>
        </p:nvSpPr>
        <p:spPr>
          <a:xfrm>
            <a:off x="864288" y="4988598"/>
            <a:ext cx="4519186" cy="962266"/>
          </a:xfrm>
          <a:prstGeom prst="rect">
            <a:avLst/>
          </a:prstGeom>
          <a:noFill/>
        </p:spPr>
        <p:txBody>
          <a:bodyPr vert="vert270">
            <a:spAutoFit/>
          </a:bodyPr>
          <a:lstStyle/>
          <a:p>
            <a:pPr algn="r" eaLnBrk="1" hangingPunct="1">
              <a:lnSpc>
                <a:spcPts val="2550"/>
              </a:lnSpc>
              <a:spcAft>
                <a:spcPts val="0"/>
              </a:spcAft>
              <a:defRPr/>
            </a:pPr>
            <a:r>
              <a:rPr lang="en-US" sz="1800" b="0" dirty="0">
                <a:solidFill>
                  <a:srgbClr val="FFFFFF"/>
                </a:solidFill>
                <a:latin typeface="As"/>
                <a:ea typeface="+mn-ea"/>
                <a:cs typeface="Arial" pitchFamily="34" charset="0"/>
              </a:rPr>
              <a:t>Normal</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AML26</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AML35</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AML5</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AML10</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AML32</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AML27</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AML7</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AML9</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AML23</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AML13</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AML42</a:t>
            </a:r>
          </a:p>
          <a:p>
            <a:pPr algn="r" eaLnBrk="1" hangingPunct="1">
              <a:lnSpc>
                <a:spcPts val="2550"/>
              </a:lnSpc>
              <a:spcAft>
                <a:spcPts val="0"/>
              </a:spcAft>
              <a:defRPr/>
            </a:pPr>
            <a:r>
              <a:rPr lang="en-US" sz="1800" b="0" dirty="0">
                <a:solidFill>
                  <a:srgbClr val="FFFFFF"/>
                </a:solidFill>
                <a:latin typeface="As"/>
                <a:ea typeface="+mn-ea"/>
                <a:cs typeface="Arial" pitchFamily="34" charset="0"/>
              </a:rPr>
              <a:t>AML30  </a:t>
            </a:r>
          </a:p>
        </p:txBody>
      </p:sp>
      <p:sp>
        <p:nvSpPr>
          <p:cNvPr id="48" name="TextBox 47"/>
          <p:cNvSpPr txBox="1"/>
          <p:nvPr/>
        </p:nvSpPr>
        <p:spPr>
          <a:xfrm>
            <a:off x="6811963" y="1882775"/>
            <a:ext cx="955675" cy="307975"/>
          </a:xfrm>
          <a:prstGeom prst="rect">
            <a:avLst/>
          </a:prstGeom>
          <a:noFill/>
        </p:spPr>
        <p:txBody>
          <a:bodyPr wrap="none"/>
          <a:lstStyle/>
          <a:p>
            <a:pPr eaLnBrk="1" fontAlgn="auto" hangingPunct="1">
              <a:spcBef>
                <a:spcPts val="0"/>
              </a:spcBef>
              <a:spcAft>
                <a:spcPts val="0"/>
              </a:spcAft>
              <a:defRPr/>
            </a:pPr>
            <a:r>
              <a:rPr lang="en-US" sz="1600" u="sng" kern="0" dirty="0">
                <a:solidFill>
                  <a:srgbClr val="FFFFFF"/>
                </a:solidFill>
                <a:latin typeface="As"/>
                <a:ea typeface="+mn-ea"/>
                <a:cs typeface="Arial" pitchFamily="34" charset="0"/>
              </a:rPr>
              <a:t>Sample</a:t>
            </a:r>
          </a:p>
        </p:txBody>
      </p:sp>
      <p:sp>
        <p:nvSpPr>
          <p:cNvPr id="49" name="TextBox 48"/>
          <p:cNvSpPr txBox="1"/>
          <p:nvPr/>
        </p:nvSpPr>
        <p:spPr>
          <a:xfrm>
            <a:off x="7848600" y="1660525"/>
            <a:ext cx="955675" cy="563563"/>
          </a:xfrm>
          <a:prstGeom prst="rect">
            <a:avLst/>
          </a:prstGeom>
          <a:noFill/>
        </p:spPr>
        <p:txBody>
          <a:bodyPr wrap="none"/>
          <a:lstStyle/>
          <a:p>
            <a:pPr algn="ctr" eaLnBrk="1" fontAlgn="auto" hangingPunct="1">
              <a:spcBef>
                <a:spcPts val="0"/>
              </a:spcBef>
              <a:spcAft>
                <a:spcPts val="0"/>
              </a:spcAft>
              <a:defRPr/>
            </a:pPr>
            <a:r>
              <a:rPr lang="en-US" sz="1600" kern="0" dirty="0">
                <a:solidFill>
                  <a:srgbClr val="FFFFFF"/>
                </a:solidFill>
                <a:latin typeface="As"/>
                <a:ea typeface="+mn-ea"/>
                <a:cs typeface="Arial" pitchFamily="34" charset="0"/>
              </a:rPr>
              <a:t>Summed</a:t>
            </a:r>
          </a:p>
          <a:p>
            <a:pPr algn="ctr" eaLnBrk="1" fontAlgn="auto" hangingPunct="1">
              <a:spcBef>
                <a:spcPts val="0"/>
              </a:spcBef>
              <a:spcAft>
                <a:spcPts val="0"/>
              </a:spcAft>
              <a:defRPr/>
            </a:pPr>
            <a:r>
              <a:rPr lang="en-US" sz="1600" u="sng" kern="0" dirty="0">
                <a:solidFill>
                  <a:srgbClr val="FFFFFF"/>
                </a:solidFill>
                <a:latin typeface="As"/>
                <a:ea typeface="+mn-ea"/>
                <a:cs typeface="Arial" pitchFamily="34" charset="0"/>
              </a:rPr>
              <a:t>Aberrancies</a:t>
            </a:r>
          </a:p>
        </p:txBody>
      </p:sp>
      <p:sp>
        <p:nvSpPr>
          <p:cNvPr id="83992" name="Title 1"/>
          <p:cNvSpPr>
            <a:spLocks noGrp="1"/>
          </p:cNvSpPr>
          <p:nvPr>
            <p:ph type="title"/>
          </p:nvPr>
        </p:nvSpPr>
        <p:spPr>
          <a:xfrm>
            <a:off x="180975" y="161925"/>
            <a:ext cx="8766175" cy="609600"/>
          </a:xfrm>
        </p:spPr>
        <p:txBody>
          <a:bodyPr/>
          <a:lstStyle/>
          <a:p>
            <a:pPr algn="ctr"/>
            <a:r>
              <a:rPr lang="en-US" sz="2400">
                <a:solidFill>
                  <a:srgbClr val="FFFF00"/>
                </a:solidFill>
                <a:latin typeface="Calibri" charset="0"/>
                <a:ea typeface="MS PGothic" charset="0"/>
              </a:rPr>
              <a:t>Systematic detection of multiple small aberrancies defines large immunophenotypic changes across hematopoiesis</a:t>
            </a:r>
          </a:p>
        </p:txBody>
      </p:sp>
      <p:graphicFrame>
        <p:nvGraphicFramePr>
          <p:cNvPr id="15" name="Table 14"/>
          <p:cNvGraphicFramePr>
            <a:graphicFrameLocks noGrp="1"/>
          </p:cNvGraphicFramePr>
          <p:nvPr/>
        </p:nvGraphicFramePr>
        <p:xfrm>
          <a:off x="6673850" y="2190750"/>
          <a:ext cx="2260600" cy="2965456"/>
        </p:xfrm>
        <a:graphic>
          <a:graphicData uri="http://schemas.openxmlformats.org/drawingml/2006/table">
            <a:tbl>
              <a:tblPr/>
              <a:tblGrid>
                <a:gridCol w="1031461">
                  <a:extLst>
                    <a:ext uri="{9D8B030D-6E8A-4147-A177-3AD203B41FA5}">
                      <a16:colId xmlns:a16="http://schemas.microsoft.com/office/drawing/2014/main" val="20000"/>
                    </a:ext>
                  </a:extLst>
                </a:gridCol>
                <a:gridCol w="1229139">
                  <a:extLst>
                    <a:ext uri="{9D8B030D-6E8A-4147-A177-3AD203B41FA5}">
                      <a16:colId xmlns:a16="http://schemas.microsoft.com/office/drawing/2014/main" val="20001"/>
                    </a:ext>
                  </a:extLst>
                </a:gridCol>
              </a:tblGrid>
              <a:tr h="228112">
                <a:tc>
                  <a:txBody>
                    <a:bodyPr/>
                    <a:lstStyle/>
                    <a:p>
                      <a:pPr algn="ctr" fontAlgn="b"/>
                      <a:r>
                        <a:rPr lang="en-US" sz="1400" b="1" i="0" u="none" strike="noStrike" dirty="0">
                          <a:solidFill>
                            <a:srgbClr val="000000"/>
                          </a:solidFill>
                          <a:effectLst/>
                          <a:latin typeface="Calibri"/>
                        </a:rPr>
                        <a:t>Normal</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0"/>
                  </a:ext>
                </a:extLst>
              </a:tr>
              <a:tr h="228112">
                <a:tc>
                  <a:txBody>
                    <a:bodyPr/>
                    <a:lstStyle/>
                    <a:p>
                      <a:pPr algn="ctr" fontAlgn="b"/>
                      <a:r>
                        <a:rPr lang="en-US" sz="1400" b="1" i="0" u="none" strike="noStrike" dirty="0">
                          <a:solidFill>
                            <a:srgbClr val="000000"/>
                          </a:solidFill>
                          <a:effectLst/>
                          <a:latin typeface="Calibri"/>
                        </a:rPr>
                        <a:t>AML26</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1"/>
                  </a:ext>
                </a:extLst>
              </a:tr>
              <a:tr h="228112">
                <a:tc>
                  <a:txBody>
                    <a:bodyPr/>
                    <a:lstStyle/>
                    <a:p>
                      <a:pPr algn="ctr" fontAlgn="b"/>
                      <a:r>
                        <a:rPr lang="en-US" sz="1400" b="1" i="0" u="none" strike="noStrike">
                          <a:solidFill>
                            <a:srgbClr val="000000"/>
                          </a:solidFill>
                          <a:effectLst/>
                          <a:latin typeface="Calibri"/>
                        </a:rPr>
                        <a:t>AML35</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2"/>
                  </a:ext>
                </a:extLst>
              </a:tr>
              <a:tr h="228112">
                <a:tc>
                  <a:txBody>
                    <a:bodyPr/>
                    <a:lstStyle/>
                    <a:p>
                      <a:pPr algn="ctr" fontAlgn="b"/>
                      <a:r>
                        <a:rPr lang="en-US" sz="1400" b="1" i="0" u="none" strike="noStrike">
                          <a:solidFill>
                            <a:srgbClr val="000000"/>
                          </a:solidFill>
                          <a:effectLst/>
                          <a:latin typeface="Calibri"/>
                        </a:rPr>
                        <a:t>AML5</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3"/>
                  </a:ext>
                </a:extLst>
              </a:tr>
              <a:tr h="228112">
                <a:tc>
                  <a:txBody>
                    <a:bodyPr/>
                    <a:lstStyle/>
                    <a:p>
                      <a:pPr algn="ctr" fontAlgn="b"/>
                      <a:r>
                        <a:rPr lang="en-US" sz="1400" b="1" i="0" u="none" strike="noStrike" dirty="0">
                          <a:solidFill>
                            <a:srgbClr val="000000"/>
                          </a:solidFill>
                          <a:effectLst/>
                          <a:latin typeface="Calibri"/>
                        </a:rPr>
                        <a:t>AML10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4"/>
                  </a:ext>
                </a:extLst>
              </a:tr>
              <a:tr h="228112">
                <a:tc>
                  <a:txBody>
                    <a:bodyPr/>
                    <a:lstStyle/>
                    <a:p>
                      <a:pPr algn="ctr" fontAlgn="b"/>
                      <a:r>
                        <a:rPr lang="en-US" sz="1400" b="1" i="0" u="none" strike="noStrike">
                          <a:solidFill>
                            <a:srgbClr val="000000"/>
                          </a:solidFill>
                          <a:effectLst/>
                          <a:latin typeface="Calibri"/>
                        </a:rPr>
                        <a:t>AML32</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5"/>
                  </a:ext>
                </a:extLst>
              </a:tr>
              <a:tr h="228112">
                <a:tc>
                  <a:txBody>
                    <a:bodyPr/>
                    <a:lstStyle/>
                    <a:p>
                      <a:pPr algn="ctr" fontAlgn="b"/>
                      <a:r>
                        <a:rPr lang="en-US" sz="1400" b="1" i="0" u="none" strike="noStrike" dirty="0">
                          <a:solidFill>
                            <a:srgbClr val="000000"/>
                          </a:solidFill>
                          <a:effectLst/>
                          <a:latin typeface="Calibri"/>
                        </a:rPr>
                        <a:t>AML27</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1</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06"/>
                  </a:ext>
                </a:extLst>
              </a:tr>
              <a:tr h="228112">
                <a:tc>
                  <a:txBody>
                    <a:bodyPr/>
                    <a:lstStyle/>
                    <a:p>
                      <a:pPr algn="ctr" fontAlgn="b"/>
                      <a:r>
                        <a:rPr lang="en-US" sz="1400" b="1" i="0" u="none" strike="noStrike">
                          <a:solidFill>
                            <a:srgbClr val="000000"/>
                          </a:solidFill>
                          <a:effectLst/>
                          <a:latin typeface="Calibri"/>
                        </a:rPr>
                        <a:t>AML7</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7"/>
                  </a:ext>
                </a:extLst>
              </a:tr>
              <a:tr h="228112">
                <a:tc>
                  <a:txBody>
                    <a:bodyPr/>
                    <a:lstStyle/>
                    <a:p>
                      <a:pPr algn="ctr" fontAlgn="b"/>
                      <a:r>
                        <a:rPr lang="en-US" sz="1400" b="1" i="0" u="none" strike="noStrike" dirty="0">
                          <a:solidFill>
                            <a:srgbClr val="000000"/>
                          </a:solidFill>
                          <a:effectLst/>
                          <a:latin typeface="Calibri"/>
                        </a:rPr>
                        <a:t>AML9</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8"/>
                  </a:ext>
                </a:extLst>
              </a:tr>
              <a:tr h="228112">
                <a:tc>
                  <a:txBody>
                    <a:bodyPr/>
                    <a:lstStyle/>
                    <a:p>
                      <a:pPr algn="ctr" fontAlgn="b"/>
                      <a:r>
                        <a:rPr lang="en-US" sz="1400" b="1" i="0" u="none" strike="noStrike">
                          <a:solidFill>
                            <a:srgbClr val="000000"/>
                          </a:solidFill>
                          <a:effectLst/>
                          <a:latin typeface="Calibri"/>
                        </a:rPr>
                        <a:t>AML23</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1</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09"/>
                  </a:ext>
                </a:extLst>
              </a:tr>
              <a:tr h="228112">
                <a:tc>
                  <a:txBody>
                    <a:bodyPr/>
                    <a:lstStyle/>
                    <a:p>
                      <a:pPr algn="ctr" fontAlgn="b"/>
                      <a:r>
                        <a:rPr lang="en-US" sz="1400" b="1" i="0" u="none" strike="noStrike">
                          <a:solidFill>
                            <a:srgbClr val="000000"/>
                          </a:solidFill>
                          <a:effectLst/>
                          <a:latin typeface="Calibri"/>
                        </a:rPr>
                        <a:t>AML13</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10"/>
                  </a:ext>
                </a:extLst>
              </a:tr>
              <a:tr h="228112">
                <a:tc>
                  <a:txBody>
                    <a:bodyPr/>
                    <a:lstStyle/>
                    <a:p>
                      <a:pPr algn="ctr" fontAlgn="b"/>
                      <a:r>
                        <a:rPr lang="en-US" sz="1400" b="1" i="0" u="none" strike="noStrike">
                          <a:solidFill>
                            <a:srgbClr val="000000"/>
                          </a:solidFill>
                          <a:effectLst/>
                          <a:latin typeface="Calibri"/>
                        </a:rPr>
                        <a:t>AML42</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1</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11"/>
                  </a:ext>
                </a:extLst>
              </a:tr>
              <a:tr h="228112">
                <a:tc>
                  <a:txBody>
                    <a:bodyPr/>
                    <a:lstStyle/>
                    <a:p>
                      <a:pPr algn="ctr" fontAlgn="b"/>
                      <a:r>
                        <a:rPr lang="en-US" sz="1400" b="1" i="0" u="none" strike="noStrike">
                          <a:solidFill>
                            <a:srgbClr val="000000"/>
                          </a:solidFill>
                          <a:effectLst/>
                          <a:latin typeface="Calibri"/>
                        </a:rPr>
                        <a:t>AML30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1</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12"/>
                  </a:ext>
                </a:extLst>
              </a:tr>
            </a:tbl>
          </a:graphicData>
        </a:graphic>
      </p:graphicFrame>
      <p:sp>
        <p:nvSpPr>
          <p:cNvPr id="84037" name="TextBox 45"/>
          <p:cNvSpPr txBox="1">
            <a:spLocks noChangeArrowheads="1"/>
          </p:cNvSpPr>
          <p:nvPr/>
        </p:nvSpPr>
        <p:spPr bwMode="auto">
          <a:xfrm>
            <a:off x="6645275" y="5116513"/>
            <a:ext cx="2271713" cy="12001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800">
                <a:solidFill>
                  <a:srgbClr val="FFFFFF"/>
                </a:solidFill>
              </a:rPr>
              <a:t>Repeat for all 25 surface markers and sum aberrancies</a:t>
            </a:r>
          </a:p>
        </p:txBody>
      </p:sp>
    </p:spTree>
  </p:cSld>
  <p:clrMapOvr>
    <a:masterClrMapping/>
  </p:clrMapOvr>
  <p:transition spd="med">
    <p:fade/>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993" name="Picture 2"/>
          <p:cNvPicPr>
            <a:picLocks noChangeAspect="1"/>
          </p:cNvPicPr>
          <p:nvPr/>
        </p:nvPicPr>
        <p:blipFill>
          <a:blip r:embed="rId2" cstate="email">
            <a:extLst>
              <a:ext uri="{28A0092B-C50C-407E-A947-70E740481C1C}">
                <a14:useLocalDpi xmlns:a14="http://schemas.microsoft.com/office/drawing/2010/main" val="0"/>
              </a:ext>
            </a:extLst>
          </a:blip>
          <a:srcRect t="11044"/>
          <a:stretch>
            <a:fillRect/>
          </a:stretch>
        </p:blipFill>
        <p:spPr bwMode="auto">
          <a:xfrm>
            <a:off x="746125" y="2768600"/>
            <a:ext cx="4452938" cy="22177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84994" name="Group 3"/>
          <p:cNvGrpSpPr>
            <a:grpSpLocks/>
          </p:cNvGrpSpPr>
          <p:nvPr/>
        </p:nvGrpSpPr>
        <p:grpSpPr bwMode="auto">
          <a:xfrm>
            <a:off x="2278063" y="1033463"/>
            <a:ext cx="1371600" cy="1371600"/>
            <a:chOff x="2323604" y="942388"/>
            <a:chExt cx="1752600" cy="1752600"/>
          </a:xfrm>
        </p:grpSpPr>
        <p:pic>
          <p:nvPicPr>
            <p:cNvPr id="85116"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23604" y="942388"/>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5117" name="Rectangle 5"/>
            <p:cNvSpPr>
              <a:spLocks noChangeArrowheads="1"/>
            </p:cNvSpPr>
            <p:nvPr/>
          </p:nvSpPr>
          <p:spPr bwMode="auto">
            <a:xfrm>
              <a:off x="3084381" y="2075261"/>
              <a:ext cx="907171" cy="567011"/>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grpSp>
      <p:grpSp>
        <p:nvGrpSpPr>
          <p:cNvPr id="84995" name="Group 6"/>
          <p:cNvGrpSpPr>
            <a:grpSpLocks/>
          </p:cNvGrpSpPr>
          <p:nvPr/>
        </p:nvGrpSpPr>
        <p:grpSpPr bwMode="auto">
          <a:xfrm>
            <a:off x="4478338" y="1033463"/>
            <a:ext cx="1371600" cy="1371600"/>
            <a:chOff x="3536945" y="772285"/>
            <a:chExt cx="1752600" cy="1752600"/>
          </a:xfrm>
        </p:grpSpPr>
        <p:pic>
          <p:nvPicPr>
            <p:cNvPr id="85114"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536945" y="772285"/>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5115" name="Rectangle 8"/>
            <p:cNvSpPr>
              <a:spLocks noChangeArrowheads="1"/>
            </p:cNvSpPr>
            <p:nvPr/>
          </p:nvSpPr>
          <p:spPr bwMode="auto">
            <a:xfrm>
              <a:off x="3640023" y="2102919"/>
              <a:ext cx="390532" cy="346570"/>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grpSp>
      <p:sp>
        <p:nvSpPr>
          <p:cNvPr id="84996" name="Rectangle 13"/>
          <p:cNvSpPr>
            <a:spLocks noChangeArrowheads="1"/>
          </p:cNvSpPr>
          <p:nvPr/>
        </p:nvSpPr>
        <p:spPr bwMode="auto">
          <a:xfrm>
            <a:off x="1050925" y="4637088"/>
            <a:ext cx="228600" cy="328612"/>
          </a:xfrm>
          <a:prstGeom prst="rect">
            <a:avLst/>
          </a:prstGeom>
          <a:noFill/>
          <a:ln w="254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cxnSp>
        <p:nvCxnSpPr>
          <p:cNvPr id="84997" name="Straight Connector 15"/>
          <p:cNvCxnSpPr>
            <a:cxnSpLocks noChangeShapeType="1"/>
          </p:cNvCxnSpPr>
          <p:nvPr/>
        </p:nvCxnSpPr>
        <p:spPr bwMode="auto">
          <a:xfrm>
            <a:off x="1319213" y="4637088"/>
            <a:ext cx="3932237" cy="0"/>
          </a:xfrm>
          <a:prstGeom prst="line">
            <a:avLst/>
          </a:prstGeom>
          <a:noFill/>
          <a:ln w="25400">
            <a:solidFill>
              <a:schemeClr val="tx1"/>
            </a:solidFill>
            <a:prstDash val="lgDash"/>
            <a:round/>
            <a:headEnd/>
            <a:tailEnd/>
          </a:ln>
          <a:extLst>
            <a:ext uri="{909E8E84-426E-40dd-AFC4-6F175D3DCCD1}">
              <a14:hiddenFill xmlns:a14="http://schemas.microsoft.com/office/drawing/2010/main" xmlns="">
                <a:noFill/>
              </a14:hiddenFill>
            </a:ext>
          </a:extLst>
        </p:spPr>
      </p:cxnSp>
      <p:sp>
        <p:nvSpPr>
          <p:cNvPr id="84998" name="Oval 17"/>
          <p:cNvSpPr>
            <a:spLocks noChangeArrowheads="1"/>
          </p:cNvSpPr>
          <p:nvPr/>
        </p:nvSpPr>
        <p:spPr bwMode="auto">
          <a:xfrm>
            <a:off x="2565400" y="2697163"/>
            <a:ext cx="365125" cy="366712"/>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84999" name="Oval 19"/>
          <p:cNvSpPr>
            <a:spLocks noChangeArrowheads="1"/>
          </p:cNvSpPr>
          <p:nvPr/>
        </p:nvSpPr>
        <p:spPr bwMode="auto">
          <a:xfrm>
            <a:off x="1930400" y="3378200"/>
            <a:ext cx="350838"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85000" name="Oval 20"/>
          <p:cNvSpPr>
            <a:spLocks noChangeArrowheads="1"/>
          </p:cNvSpPr>
          <p:nvPr/>
        </p:nvSpPr>
        <p:spPr bwMode="auto">
          <a:xfrm>
            <a:off x="2252663" y="4110038"/>
            <a:ext cx="352425" cy="363537"/>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85001" name="Oval 21"/>
          <p:cNvSpPr>
            <a:spLocks noChangeArrowheads="1"/>
          </p:cNvSpPr>
          <p:nvPr/>
        </p:nvSpPr>
        <p:spPr bwMode="auto">
          <a:xfrm>
            <a:off x="3525838" y="4148138"/>
            <a:ext cx="350837"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cxnSp>
        <p:nvCxnSpPr>
          <p:cNvPr id="85002" name="Straight Connector 22"/>
          <p:cNvCxnSpPr>
            <a:cxnSpLocks noChangeShapeType="1"/>
          </p:cNvCxnSpPr>
          <p:nvPr/>
        </p:nvCxnSpPr>
        <p:spPr bwMode="auto">
          <a:xfrm>
            <a:off x="1323975" y="4962525"/>
            <a:ext cx="3932238" cy="0"/>
          </a:xfrm>
          <a:prstGeom prst="line">
            <a:avLst/>
          </a:prstGeom>
          <a:noFill/>
          <a:ln w="25400">
            <a:solidFill>
              <a:schemeClr val="tx1"/>
            </a:solidFill>
            <a:prstDash val="lgDash"/>
            <a:round/>
            <a:headEnd/>
            <a:tailEnd/>
          </a:ln>
          <a:extLst>
            <a:ext uri="{909E8E84-426E-40dd-AFC4-6F175D3DCCD1}">
              <a14:hiddenFill xmlns:a14="http://schemas.microsoft.com/office/drawing/2010/main" xmlns="">
                <a:noFill/>
              </a14:hiddenFill>
            </a:ext>
          </a:extLst>
        </p:spPr>
      </p:cxnSp>
      <p:sp>
        <p:nvSpPr>
          <p:cNvPr id="85003" name="TextBox 23"/>
          <p:cNvSpPr txBox="1">
            <a:spLocks noChangeArrowheads="1"/>
          </p:cNvSpPr>
          <p:nvPr/>
        </p:nvSpPr>
        <p:spPr bwMode="auto">
          <a:xfrm>
            <a:off x="284163" y="906463"/>
            <a:ext cx="1631950" cy="9239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FFFFFF"/>
                </a:solidFill>
              </a:rPr>
              <a:t>Gate Populations</a:t>
            </a:r>
          </a:p>
          <a:p>
            <a:pPr eaLnBrk="1" hangingPunct="1"/>
            <a:r>
              <a:rPr lang="en-US" sz="1800">
                <a:solidFill>
                  <a:srgbClr val="FFFFFF"/>
                </a:solidFill>
              </a:rPr>
              <a:t>(MPP)</a:t>
            </a:r>
          </a:p>
        </p:txBody>
      </p:sp>
      <p:grpSp>
        <p:nvGrpSpPr>
          <p:cNvPr id="85004" name="Group 29"/>
          <p:cNvGrpSpPr>
            <a:grpSpLocks/>
          </p:cNvGrpSpPr>
          <p:nvPr/>
        </p:nvGrpSpPr>
        <p:grpSpPr bwMode="auto">
          <a:xfrm>
            <a:off x="1822450" y="1781175"/>
            <a:ext cx="652463" cy="725488"/>
            <a:chOff x="113146" y="1794903"/>
            <a:chExt cx="725478" cy="725478"/>
          </a:xfrm>
        </p:grpSpPr>
        <p:cxnSp>
          <p:nvCxnSpPr>
            <p:cNvPr id="85112" name="Straight Arrow Connector 30"/>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85113" name="Straight Arrow Connector 31"/>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33" name="TextBox 32"/>
          <p:cNvSpPr txBox="1"/>
          <p:nvPr/>
        </p:nvSpPr>
        <p:spPr>
          <a:xfrm>
            <a:off x="1798638" y="2463800"/>
            <a:ext cx="941387"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CD34</a:t>
            </a:r>
          </a:p>
        </p:txBody>
      </p:sp>
      <p:sp>
        <p:nvSpPr>
          <p:cNvPr id="34" name="TextBox 33"/>
          <p:cNvSpPr txBox="1"/>
          <p:nvPr/>
        </p:nvSpPr>
        <p:spPr>
          <a:xfrm rot="16200000">
            <a:off x="1370807" y="1996281"/>
            <a:ext cx="71913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CD38 </a:t>
            </a:r>
          </a:p>
        </p:txBody>
      </p:sp>
      <p:grpSp>
        <p:nvGrpSpPr>
          <p:cNvPr id="85007" name="Group 34"/>
          <p:cNvGrpSpPr>
            <a:grpSpLocks/>
          </p:cNvGrpSpPr>
          <p:nvPr/>
        </p:nvGrpSpPr>
        <p:grpSpPr bwMode="auto">
          <a:xfrm>
            <a:off x="4027488" y="1774825"/>
            <a:ext cx="652462" cy="725488"/>
            <a:chOff x="113146" y="1794903"/>
            <a:chExt cx="725478" cy="725478"/>
          </a:xfrm>
        </p:grpSpPr>
        <p:cxnSp>
          <p:nvCxnSpPr>
            <p:cNvPr id="85110" name="Straight Arrow Connector 35"/>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85111" name="Straight Arrow Connector 36"/>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38" name="TextBox 37"/>
          <p:cNvSpPr txBox="1"/>
          <p:nvPr/>
        </p:nvSpPr>
        <p:spPr>
          <a:xfrm>
            <a:off x="4003675" y="2457450"/>
            <a:ext cx="94138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CD33</a:t>
            </a:r>
          </a:p>
        </p:txBody>
      </p:sp>
      <p:sp>
        <p:nvSpPr>
          <p:cNvPr id="39" name="TextBox 38"/>
          <p:cNvSpPr txBox="1"/>
          <p:nvPr/>
        </p:nvSpPr>
        <p:spPr>
          <a:xfrm rot="16200000">
            <a:off x="3575844" y="1989931"/>
            <a:ext cx="71913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CD90 </a:t>
            </a:r>
          </a:p>
        </p:txBody>
      </p:sp>
      <p:cxnSp>
        <p:nvCxnSpPr>
          <p:cNvPr id="85010" name="Straight Arrow Connector 40"/>
          <p:cNvCxnSpPr>
            <a:cxnSpLocks noChangeShapeType="1"/>
          </p:cNvCxnSpPr>
          <p:nvPr/>
        </p:nvCxnSpPr>
        <p:spPr bwMode="auto">
          <a:xfrm>
            <a:off x="3810000" y="1543050"/>
            <a:ext cx="533400" cy="0"/>
          </a:xfrm>
          <a:prstGeom prst="straightConnector1">
            <a:avLst/>
          </a:prstGeom>
          <a:noFill/>
          <a:ln w="44450">
            <a:solidFill>
              <a:srgbClr val="FF6600"/>
            </a:solidFill>
            <a:round/>
            <a:headEnd/>
            <a:tailEnd type="arrow" w="med" len="med"/>
          </a:ln>
          <a:extLst>
            <a:ext uri="{909E8E84-426E-40dd-AFC4-6F175D3DCCD1}">
              <a14:hiddenFill xmlns:a14="http://schemas.microsoft.com/office/drawing/2010/main" xmlns="">
                <a:noFill/>
              </a14:hiddenFill>
            </a:ext>
          </a:extLst>
        </p:spPr>
      </p:cxnSp>
      <p:sp>
        <p:nvSpPr>
          <p:cNvPr id="85011" name="Curved Left Arrow 41"/>
          <p:cNvSpPr>
            <a:spLocks noChangeArrowheads="1"/>
          </p:cNvSpPr>
          <p:nvPr/>
        </p:nvSpPr>
        <p:spPr bwMode="auto">
          <a:xfrm>
            <a:off x="5919788" y="1973263"/>
            <a:ext cx="498475" cy="1179512"/>
          </a:xfrm>
          <a:prstGeom prst="curvedLeftArrow">
            <a:avLst>
              <a:gd name="adj1" fmla="val 13880"/>
              <a:gd name="adj2" fmla="val 50053"/>
              <a:gd name="adj3" fmla="val 25000"/>
            </a:avLst>
          </a:prstGeom>
          <a:solidFill>
            <a:srgbClr val="FF6600"/>
          </a:solidFill>
          <a:ln w="25400">
            <a:solidFill>
              <a:srgbClr val="FF6600"/>
            </a:solidFill>
            <a:round/>
            <a:headEnd/>
            <a:tailEnd/>
          </a:ln>
        </p:spPr>
        <p:txBody>
          <a:bodyPr/>
          <a:lstStyle/>
          <a:p>
            <a:pPr eaLnBrk="1" hangingPunct="1"/>
            <a:endParaRPr lang="en-US">
              <a:solidFill>
                <a:srgbClr val="000000"/>
              </a:solidFill>
            </a:endParaRPr>
          </a:p>
        </p:txBody>
      </p:sp>
      <p:sp>
        <p:nvSpPr>
          <p:cNvPr id="43" name="TextBox 42"/>
          <p:cNvSpPr txBox="1"/>
          <p:nvPr/>
        </p:nvSpPr>
        <p:spPr>
          <a:xfrm rot="16200000">
            <a:off x="117475" y="3690938"/>
            <a:ext cx="720725" cy="307975"/>
          </a:xfrm>
          <a:prstGeom prst="rect">
            <a:avLst/>
          </a:prstGeom>
          <a:noFill/>
        </p:spPr>
        <p:txBody>
          <a:bodyPr wrap="none"/>
          <a:lstStyle/>
          <a:p>
            <a:pPr eaLnBrk="1" fontAlgn="auto" hangingPunct="1">
              <a:spcBef>
                <a:spcPts val="0"/>
              </a:spcBef>
              <a:spcAft>
                <a:spcPts val="0"/>
              </a:spcAft>
              <a:defRPr/>
            </a:pPr>
            <a:r>
              <a:rPr lang="en-US" sz="1600" kern="0" dirty="0">
                <a:solidFill>
                  <a:srgbClr val="FFFFFF"/>
                </a:solidFill>
                <a:latin typeface="As"/>
                <a:ea typeface="+mn-ea"/>
                <a:cs typeface="Arial" pitchFamily="34" charset="0"/>
              </a:rPr>
              <a:t>CD99</a:t>
            </a:r>
          </a:p>
        </p:txBody>
      </p:sp>
      <p:sp>
        <p:nvSpPr>
          <p:cNvPr id="44" name="TextBox 43"/>
          <p:cNvSpPr txBox="1"/>
          <p:nvPr/>
        </p:nvSpPr>
        <p:spPr>
          <a:xfrm>
            <a:off x="864288" y="4988598"/>
            <a:ext cx="4519186" cy="962266"/>
          </a:xfrm>
          <a:prstGeom prst="rect">
            <a:avLst/>
          </a:prstGeom>
          <a:noFill/>
        </p:spPr>
        <p:txBody>
          <a:bodyPr vert="vert270">
            <a:spAutoFit/>
          </a:bodyPr>
          <a:lstStyle/>
          <a:p>
            <a:pPr algn="r" eaLnBrk="1" hangingPunct="1">
              <a:lnSpc>
                <a:spcPts val="2550"/>
              </a:lnSpc>
              <a:spcAft>
                <a:spcPts val="0"/>
              </a:spcAft>
              <a:defRPr/>
            </a:pPr>
            <a:r>
              <a:rPr lang="en-US" sz="1800" b="0" dirty="0">
                <a:solidFill>
                  <a:srgbClr val="FFFFFF"/>
                </a:solidFill>
                <a:latin typeface="As"/>
                <a:ea typeface="+mn-ea"/>
                <a:cs typeface="Arial" pitchFamily="34" charset="0"/>
              </a:rPr>
              <a:t>Normal</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AML26</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AML35</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AML5</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AML10</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AML32</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AML27</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AML7</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AML9</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AML23</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AML13</a:t>
            </a:r>
            <a:r>
              <a:rPr lang="en-US" sz="1800" dirty="0">
                <a:solidFill>
                  <a:srgbClr val="FFFFFF"/>
                </a:solidFill>
                <a:latin typeface="As"/>
                <a:ea typeface="+mn-ea"/>
                <a:cs typeface="Arial" pitchFamily="34" charset="0"/>
              </a:rPr>
              <a:t> </a:t>
            </a:r>
            <a:r>
              <a:rPr lang="en-US" sz="1800" b="0" dirty="0">
                <a:solidFill>
                  <a:srgbClr val="FFFFFF"/>
                </a:solidFill>
                <a:latin typeface="As"/>
                <a:ea typeface="+mn-ea"/>
                <a:cs typeface="Arial" pitchFamily="34" charset="0"/>
              </a:rPr>
              <a:t>AML42</a:t>
            </a:r>
          </a:p>
          <a:p>
            <a:pPr algn="r" eaLnBrk="1" hangingPunct="1">
              <a:lnSpc>
                <a:spcPts val="2550"/>
              </a:lnSpc>
              <a:spcAft>
                <a:spcPts val="0"/>
              </a:spcAft>
              <a:defRPr/>
            </a:pPr>
            <a:r>
              <a:rPr lang="en-US" sz="1800" b="0" dirty="0">
                <a:solidFill>
                  <a:srgbClr val="FFFFFF"/>
                </a:solidFill>
                <a:latin typeface="As"/>
                <a:ea typeface="+mn-ea"/>
                <a:cs typeface="Arial" pitchFamily="34" charset="0"/>
              </a:rPr>
              <a:t>AML30  </a:t>
            </a:r>
          </a:p>
        </p:txBody>
      </p:sp>
      <p:sp>
        <p:nvSpPr>
          <p:cNvPr id="48" name="TextBox 47"/>
          <p:cNvSpPr txBox="1"/>
          <p:nvPr/>
        </p:nvSpPr>
        <p:spPr>
          <a:xfrm>
            <a:off x="6811963" y="1882775"/>
            <a:ext cx="955675" cy="307975"/>
          </a:xfrm>
          <a:prstGeom prst="rect">
            <a:avLst/>
          </a:prstGeom>
          <a:noFill/>
        </p:spPr>
        <p:txBody>
          <a:bodyPr wrap="none"/>
          <a:lstStyle/>
          <a:p>
            <a:pPr eaLnBrk="1" fontAlgn="auto" hangingPunct="1">
              <a:spcBef>
                <a:spcPts val="0"/>
              </a:spcBef>
              <a:spcAft>
                <a:spcPts val="0"/>
              </a:spcAft>
              <a:defRPr/>
            </a:pPr>
            <a:r>
              <a:rPr lang="en-US" sz="1600" u="sng" kern="0" dirty="0">
                <a:solidFill>
                  <a:srgbClr val="FFFFFF"/>
                </a:solidFill>
                <a:latin typeface="As"/>
                <a:ea typeface="+mn-ea"/>
                <a:cs typeface="Arial" pitchFamily="34" charset="0"/>
              </a:rPr>
              <a:t>Sample</a:t>
            </a:r>
          </a:p>
        </p:txBody>
      </p:sp>
      <p:sp>
        <p:nvSpPr>
          <p:cNvPr id="49" name="TextBox 48"/>
          <p:cNvSpPr txBox="1"/>
          <p:nvPr/>
        </p:nvSpPr>
        <p:spPr>
          <a:xfrm>
            <a:off x="7848600" y="1660525"/>
            <a:ext cx="955675" cy="563563"/>
          </a:xfrm>
          <a:prstGeom prst="rect">
            <a:avLst/>
          </a:prstGeom>
          <a:noFill/>
        </p:spPr>
        <p:txBody>
          <a:bodyPr wrap="none"/>
          <a:lstStyle/>
          <a:p>
            <a:pPr algn="ctr" eaLnBrk="1" fontAlgn="auto" hangingPunct="1">
              <a:spcBef>
                <a:spcPts val="0"/>
              </a:spcBef>
              <a:spcAft>
                <a:spcPts val="0"/>
              </a:spcAft>
              <a:defRPr/>
            </a:pPr>
            <a:r>
              <a:rPr lang="en-US" sz="1600" kern="0" dirty="0">
                <a:solidFill>
                  <a:srgbClr val="FFFFFF"/>
                </a:solidFill>
                <a:latin typeface="As"/>
                <a:ea typeface="+mn-ea"/>
                <a:cs typeface="Arial" pitchFamily="34" charset="0"/>
              </a:rPr>
              <a:t>Summed</a:t>
            </a:r>
          </a:p>
          <a:p>
            <a:pPr algn="ctr" eaLnBrk="1" fontAlgn="auto" hangingPunct="1">
              <a:spcBef>
                <a:spcPts val="0"/>
              </a:spcBef>
              <a:spcAft>
                <a:spcPts val="0"/>
              </a:spcAft>
              <a:defRPr/>
            </a:pPr>
            <a:r>
              <a:rPr lang="en-US" sz="1600" u="sng" kern="0" dirty="0">
                <a:solidFill>
                  <a:srgbClr val="FFFFFF"/>
                </a:solidFill>
                <a:latin typeface="As"/>
                <a:ea typeface="+mn-ea"/>
                <a:cs typeface="Arial" pitchFamily="34" charset="0"/>
              </a:rPr>
              <a:t>Aberrancies</a:t>
            </a:r>
          </a:p>
        </p:txBody>
      </p:sp>
      <p:sp>
        <p:nvSpPr>
          <p:cNvPr id="85016" name="Title 1"/>
          <p:cNvSpPr>
            <a:spLocks noGrp="1"/>
          </p:cNvSpPr>
          <p:nvPr>
            <p:ph type="title"/>
          </p:nvPr>
        </p:nvSpPr>
        <p:spPr>
          <a:xfrm>
            <a:off x="180975" y="161925"/>
            <a:ext cx="8766175" cy="609600"/>
          </a:xfrm>
        </p:spPr>
        <p:txBody>
          <a:bodyPr/>
          <a:lstStyle/>
          <a:p>
            <a:pPr algn="ctr"/>
            <a:r>
              <a:rPr lang="en-US" sz="2400">
                <a:solidFill>
                  <a:srgbClr val="FFFF00"/>
                </a:solidFill>
                <a:latin typeface="Calibri" charset="0"/>
                <a:ea typeface="MS PGothic" charset="0"/>
              </a:rPr>
              <a:t>Systematic detection of multiple small aberrancies defines large immunophenotypic changes across hematopoiesis</a:t>
            </a:r>
          </a:p>
        </p:txBody>
      </p:sp>
      <p:sp>
        <p:nvSpPr>
          <p:cNvPr id="85017" name="TextBox 45"/>
          <p:cNvSpPr txBox="1">
            <a:spLocks noChangeArrowheads="1"/>
          </p:cNvSpPr>
          <p:nvPr/>
        </p:nvSpPr>
        <p:spPr bwMode="auto">
          <a:xfrm>
            <a:off x="6645275" y="5116513"/>
            <a:ext cx="2271713" cy="12001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800">
                <a:solidFill>
                  <a:srgbClr val="FFFFFF"/>
                </a:solidFill>
              </a:rPr>
              <a:t>Repeat for all 25 surface markers and sum aberrancies</a:t>
            </a:r>
          </a:p>
        </p:txBody>
      </p:sp>
      <p:sp>
        <p:nvSpPr>
          <p:cNvPr id="85018" name="Oval 36"/>
          <p:cNvSpPr>
            <a:spLocks noChangeArrowheads="1"/>
          </p:cNvSpPr>
          <p:nvPr/>
        </p:nvSpPr>
        <p:spPr bwMode="auto">
          <a:xfrm>
            <a:off x="3852863" y="3690938"/>
            <a:ext cx="350837"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85019" name="Oval 39"/>
          <p:cNvSpPr>
            <a:spLocks noChangeArrowheads="1"/>
          </p:cNvSpPr>
          <p:nvPr/>
        </p:nvSpPr>
        <p:spPr bwMode="auto">
          <a:xfrm>
            <a:off x="4175125" y="4135438"/>
            <a:ext cx="350838"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85020" name="Oval 44"/>
          <p:cNvSpPr>
            <a:spLocks noChangeArrowheads="1"/>
          </p:cNvSpPr>
          <p:nvPr/>
        </p:nvSpPr>
        <p:spPr bwMode="auto">
          <a:xfrm>
            <a:off x="4811713" y="3978275"/>
            <a:ext cx="350837"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85021" name="Oval 46"/>
          <p:cNvSpPr>
            <a:spLocks noChangeArrowheads="1"/>
          </p:cNvSpPr>
          <p:nvPr/>
        </p:nvSpPr>
        <p:spPr bwMode="auto">
          <a:xfrm>
            <a:off x="2895600" y="4413250"/>
            <a:ext cx="350838"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graphicFrame>
        <p:nvGraphicFramePr>
          <p:cNvPr id="8" name="Table 7"/>
          <p:cNvGraphicFramePr>
            <a:graphicFrameLocks noGrp="1"/>
          </p:cNvGraphicFramePr>
          <p:nvPr/>
        </p:nvGraphicFramePr>
        <p:xfrm>
          <a:off x="6675438" y="2190750"/>
          <a:ext cx="2254250" cy="2959099"/>
        </p:xfrm>
        <a:graphic>
          <a:graphicData uri="http://schemas.openxmlformats.org/drawingml/2006/table">
            <a:tbl>
              <a:tblPr/>
              <a:tblGrid>
                <a:gridCol w="1028342">
                  <a:extLst>
                    <a:ext uri="{9D8B030D-6E8A-4147-A177-3AD203B41FA5}">
                      <a16:colId xmlns:a16="http://schemas.microsoft.com/office/drawing/2014/main" val="20000"/>
                    </a:ext>
                  </a:extLst>
                </a:gridCol>
                <a:gridCol w="1225908">
                  <a:extLst>
                    <a:ext uri="{9D8B030D-6E8A-4147-A177-3AD203B41FA5}">
                      <a16:colId xmlns:a16="http://schemas.microsoft.com/office/drawing/2014/main" val="20001"/>
                    </a:ext>
                  </a:extLst>
                </a:gridCol>
              </a:tblGrid>
              <a:tr h="227623">
                <a:tc>
                  <a:txBody>
                    <a:bodyPr/>
                    <a:lstStyle/>
                    <a:p>
                      <a:pPr algn="ctr" fontAlgn="b"/>
                      <a:r>
                        <a:rPr lang="en-US" sz="1400" b="1" i="0" u="none" strike="noStrike" dirty="0">
                          <a:solidFill>
                            <a:srgbClr val="000000"/>
                          </a:solidFill>
                          <a:effectLst/>
                          <a:latin typeface="Calibri" panose="020F0502020204030204" pitchFamily="34" charset="0"/>
                        </a:rPr>
                        <a:t>Normal</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panose="020F0502020204030204" pitchFamily="34" charset="0"/>
                        </a:rPr>
                        <a:t>0</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0"/>
                  </a:ext>
                </a:extLst>
              </a:tr>
              <a:tr h="227623">
                <a:tc>
                  <a:txBody>
                    <a:bodyPr/>
                    <a:lstStyle/>
                    <a:p>
                      <a:pPr algn="ctr" fontAlgn="b"/>
                      <a:r>
                        <a:rPr lang="en-US" sz="1400" b="1" i="0" u="none" strike="noStrike">
                          <a:solidFill>
                            <a:srgbClr val="000000"/>
                          </a:solidFill>
                          <a:effectLst/>
                          <a:latin typeface="Calibri" panose="020F0502020204030204" pitchFamily="34" charset="0"/>
                        </a:rPr>
                        <a:t>AML26</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panose="020F0502020204030204" pitchFamily="34" charset="0"/>
                        </a:rPr>
                        <a:t>0</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1"/>
                  </a:ext>
                </a:extLst>
              </a:tr>
              <a:tr h="227623">
                <a:tc>
                  <a:txBody>
                    <a:bodyPr/>
                    <a:lstStyle/>
                    <a:p>
                      <a:pPr algn="ctr" fontAlgn="b"/>
                      <a:r>
                        <a:rPr lang="en-US" sz="1400" b="1" i="0" u="none" strike="noStrike">
                          <a:solidFill>
                            <a:srgbClr val="000000"/>
                          </a:solidFill>
                          <a:effectLst/>
                          <a:latin typeface="Calibri" panose="020F0502020204030204" pitchFamily="34" charset="0"/>
                        </a:rPr>
                        <a:t>AML35</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0</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2"/>
                  </a:ext>
                </a:extLst>
              </a:tr>
              <a:tr h="227623">
                <a:tc>
                  <a:txBody>
                    <a:bodyPr/>
                    <a:lstStyle/>
                    <a:p>
                      <a:pPr algn="ctr" fontAlgn="b"/>
                      <a:r>
                        <a:rPr lang="en-US" sz="1400" b="1" i="0" u="none" strike="noStrike">
                          <a:solidFill>
                            <a:srgbClr val="000000"/>
                          </a:solidFill>
                          <a:effectLst/>
                          <a:latin typeface="Calibri" panose="020F0502020204030204" pitchFamily="34" charset="0"/>
                        </a:rPr>
                        <a:t>AML5</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1</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3"/>
                  </a:ext>
                </a:extLst>
              </a:tr>
              <a:tr h="227623">
                <a:tc>
                  <a:txBody>
                    <a:bodyPr/>
                    <a:lstStyle/>
                    <a:p>
                      <a:pPr algn="ctr" fontAlgn="b"/>
                      <a:r>
                        <a:rPr lang="en-US" sz="1400" b="1" i="0" u="none" strike="noStrike">
                          <a:solidFill>
                            <a:srgbClr val="000000"/>
                          </a:solidFill>
                          <a:effectLst/>
                          <a:latin typeface="Calibri" panose="020F0502020204030204" pitchFamily="34" charset="0"/>
                        </a:rPr>
                        <a:t>AML10</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1</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4"/>
                  </a:ext>
                </a:extLst>
              </a:tr>
              <a:tr h="227623">
                <a:tc>
                  <a:txBody>
                    <a:bodyPr/>
                    <a:lstStyle/>
                    <a:p>
                      <a:pPr algn="ctr" fontAlgn="b"/>
                      <a:r>
                        <a:rPr lang="en-US" sz="1400" b="1" i="0" u="none" strike="noStrike" dirty="0">
                          <a:solidFill>
                            <a:srgbClr val="000000"/>
                          </a:solidFill>
                          <a:effectLst/>
                          <a:latin typeface="Calibri" panose="020F0502020204030204" pitchFamily="34" charset="0"/>
                        </a:rPr>
                        <a:t>AML32</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1</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5"/>
                  </a:ext>
                </a:extLst>
              </a:tr>
              <a:tr h="227623">
                <a:tc>
                  <a:txBody>
                    <a:bodyPr/>
                    <a:lstStyle/>
                    <a:p>
                      <a:pPr algn="ctr" fontAlgn="b"/>
                      <a:r>
                        <a:rPr lang="en-US" sz="1400" b="1" i="0" u="none" strike="noStrike">
                          <a:solidFill>
                            <a:srgbClr val="000000"/>
                          </a:solidFill>
                          <a:effectLst/>
                          <a:latin typeface="Calibri" panose="020F0502020204030204" pitchFamily="34" charset="0"/>
                        </a:rPr>
                        <a:t>AML27</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panose="020F0502020204030204" pitchFamily="34" charset="0"/>
                        </a:rPr>
                        <a:t>2</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06"/>
                  </a:ext>
                </a:extLst>
              </a:tr>
              <a:tr h="227623">
                <a:tc>
                  <a:txBody>
                    <a:bodyPr/>
                    <a:lstStyle/>
                    <a:p>
                      <a:pPr algn="ctr" fontAlgn="b"/>
                      <a:r>
                        <a:rPr lang="en-US" sz="1400" b="1" i="0" u="none" strike="noStrike">
                          <a:solidFill>
                            <a:srgbClr val="000000"/>
                          </a:solidFill>
                          <a:effectLst/>
                          <a:latin typeface="Calibri" panose="020F0502020204030204" pitchFamily="34" charset="0"/>
                        </a:rPr>
                        <a:t>AML7</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panose="020F0502020204030204" pitchFamily="34" charset="0"/>
                        </a:rPr>
                        <a:t>0</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7"/>
                  </a:ext>
                </a:extLst>
              </a:tr>
              <a:tr h="227623">
                <a:tc>
                  <a:txBody>
                    <a:bodyPr/>
                    <a:lstStyle/>
                    <a:p>
                      <a:pPr algn="ctr" fontAlgn="b"/>
                      <a:r>
                        <a:rPr lang="en-US" sz="1400" b="1" i="0" u="none" strike="noStrike">
                          <a:solidFill>
                            <a:srgbClr val="000000"/>
                          </a:solidFill>
                          <a:effectLst/>
                          <a:latin typeface="Calibri" panose="020F0502020204030204" pitchFamily="34" charset="0"/>
                        </a:rPr>
                        <a:t>AML9</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1</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8"/>
                  </a:ext>
                </a:extLst>
              </a:tr>
              <a:tr h="227623">
                <a:tc>
                  <a:txBody>
                    <a:bodyPr/>
                    <a:lstStyle/>
                    <a:p>
                      <a:pPr algn="ctr" fontAlgn="b"/>
                      <a:r>
                        <a:rPr lang="en-US" sz="1400" b="1" i="0" u="none" strike="noStrike">
                          <a:solidFill>
                            <a:srgbClr val="000000"/>
                          </a:solidFill>
                          <a:effectLst/>
                          <a:latin typeface="Calibri" panose="020F0502020204030204" pitchFamily="34" charset="0"/>
                        </a:rPr>
                        <a:t>AML23</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2</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09"/>
                  </a:ext>
                </a:extLst>
              </a:tr>
              <a:tr h="227623">
                <a:tc>
                  <a:txBody>
                    <a:bodyPr/>
                    <a:lstStyle/>
                    <a:p>
                      <a:pPr algn="ctr" fontAlgn="b"/>
                      <a:r>
                        <a:rPr lang="en-US" sz="1400" b="1" i="0" u="none" strike="noStrike">
                          <a:solidFill>
                            <a:srgbClr val="000000"/>
                          </a:solidFill>
                          <a:effectLst/>
                          <a:latin typeface="Calibri" panose="020F0502020204030204" pitchFamily="34" charset="0"/>
                        </a:rPr>
                        <a:t>AML13</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1</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0"/>
                  </a:ext>
                </a:extLst>
              </a:tr>
              <a:tr h="227623">
                <a:tc>
                  <a:txBody>
                    <a:bodyPr/>
                    <a:lstStyle/>
                    <a:p>
                      <a:pPr algn="ctr" fontAlgn="b"/>
                      <a:r>
                        <a:rPr lang="en-US" sz="1400" b="1" i="0" u="none" strike="noStrike">
                          <a:solidFill>
                            <a:srgbClr val="000000"/>
                          </a:solidFill>
                          <a:effectLst/>
                          <a:latin typeface="Calibri" panose="020F0502020204030204" pitchFamily="34" charset="0"/>
                        </a:rPr>
                        <a:t>AML42</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1</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1"/>
                  </a:ext>
                </a:extLst>
              </a:tr>
              <a:tr h="227623">
                <a:tc>
                  <a:txBody>
                    <a:bodyPr/>
                    <a:lstStyle/>
                    <a:p>
                      <a:pPr algn="ctr" fontAlgn="b"/>
                      <a:r>
                        <a:rPr lang="en-US" sz="1400" b="1" i="0" u="none" strike="noStrike">
                          <a:solidFill>
                            <a:srgbClr val="000000"/>
                          </a:solidFill>
                          <a:effectLst/>
                          <a:latin typeface="Calibri" panose="020F0502020204030204" pitchFamily="34" charset="0"/>
                        </a:rPr>
                        <a:t>AML30</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panose="020F0502020204030204" pitchFamily="34" charset="0"/>
                        </a:rPr>
                        <a:t>2</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12"/>
                  </a:ext>
                </a:extLst>
              </a:tr>
            </a:tbl>
          </a:graphicData>
        </a:graphic>
      </p:graphicFrame>
      <p:graphicFrame>
        <p:nvGraphicFramePr>
          <p:cNvPr id="51" name="Table 50"/>
          <p:cNvGraphicFramePr>
            <a:graphicFrameLocks noGrp="1"/>
          </p:cNvGraphicFramePr>
          <p:nvPr/>
        </p:nvGraphicFramePr>
        <p:xfrm>
          <a:off x="6673850" y="2190750"/>
          <a:ext cx="2260600" cy="2965456"/>
        </p:xfrm>
        <a:graphic>
          <a:graphicData uri="http://schemas.openxmlformats.org/drawingml/2006/table">
            <a:tbl>
              <a:tblPr/>
              <a:tblGrid>
                <a:gridCol w="1031461">
                  <a:extLst>
                    <a:ext uri="{9D8B030D-6E8A-4147-A177-3AD203B41FA5}">
                      <a16:colId xmlns:a16="http://schemas.microsoft.com/office/drawing/2014/main" val="20000"/>
                    </a:ext>
                  </a:extLst>
                </a:gridCol>
                <a:gridCol w="1229139">
                  <a:extLst>
                    <a:ext uri="{9D8B030D-6E8A-4147-A177-3AD203B41FA5}">
                      <a16:colId xmlns:a16="http://schemas.microsoft.com/office/drawing/2014/main" val="20001"/>
                    </a:ext>
                  </a:extLst>
                </a:gridCol>
              </a:tblGrid>
              <a:tr h="228112">
                <a:tc>
                  <a:txBody>
                    <a:bodyPr/>
                    <a:lstStyle/>
                    <a:p>
                      <a:pPr algn="ctr" fontAlgn="b"/>
                      <a:r>
                        <a:rPr lang="en-US" sz="1400" b="1" i="0" u="none" strike="noStrike" dirty="0">
                          <a:solidFill>
                            <a:srgbClr val="000000"/>
                          </a:solidFill>
                          <a:effectLst/>
                          <a:latin typeface="Calibri"/>
                        </a:rPr>
                        <a:t>Normal</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0"/>
                  </a:ext>
                </a:extLst>
              </a:tr>
              <a:tr h="228112">
                <a:tc>
                  <a:txBody>
                    <a:bodyPr/>
                    <a:lstStyle/>
                    <a:p>
                      <a:pPr algn="ctr" fontAlgn="b"/>
                      <a:r>
                        <a:rPr lang="en-US" sz="1400" b="1" i="0" u="none" strike="noStrike" dirty="0">
                          <a:solidFill>
                            <a:srgbClr val="000000"/>
                          </a:solidFill>
                          <a:effectLst/>
                          <a:latin typeface="Calibri"/>
                        </a:rPr>
                        <a:t>AML26</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1"/>
                  </a:ext>
                </a:extLst>
              </a:tr>
              <a:tr h="228112">
                <a:tc>
                  <a:txBody>
                    <a:bodyPr/>
                    <a:lstStyle/>
                    <a:p>
                      <a:pPr algn="ctr" fontAlgn="b"/>
                      <a:r>
                        <a:rPr lang="en-US" sz="1400" b="1" i="0" u="none" strike="noStrike">
                          <a:solidFill>
                            <a:srgbClr val="000000"/>
                          </a:solidFill>
                          <a:effectLst/>
                          <a:latin typeface="Calibri"/>
                        </a:rPr>
                        <a:t>AML35</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2"/>
                  </a:ext>
                </a:extLst>
              </a:tr>
              <a:tr h="228112">
                <a:tc>
                  <a:txBody>
                    <a:bodyPr/>
                    <a:lstStyle/>
                    <a:p>
                      <a:pPr algn="ctr" fontAlgn="b"/>
                      <a:r>
                        <a:rPr lang="en-US" sz="1400" b="1" i="0" u="none" strike="noStrike">
                          <a:solidFill>
                            <a:srgbClr val="000000"/>
                          </a:solidFill>
                          <a:effectLst/>
                          <a:latin typeface="Calibri"/>
                        </a:rPr>
                        <a:t>AML5</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3"/>
                  </a:ext>
                </a:extLst>
              </a:tr>
              <a:tr h="228112">
                <a:tc>
                  <a:txBody>
                    <a:bodyPr/>
                    <a:lstStyle/>
                    <a:p>
                      <a:pPr algn="ctr" fontAlgn="b"/>
                      <a:r>
                        <a:rPr lang="en-US" sz="1400" b="1" i="0" u="none" strike="noStrike" dirty="0">
                          <a:solidFill>
                            <a:srgbClr val="000000"/>
                          </a:solidFill>
                          <a:effectLst/>
                          <a:latin typeface="Calibri"/>
                        </a:rPr>
                        <a:t>AML10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4"/>
                  </a:ext>
                </a:extLst>
              </a:tr>
              <a:tr h="228112">
                <a:tc>
                  <a:txBody>
                    <a:bodyPr/>
                    <a:lstStyle/>
                    <a:p>
                      <a:pPr algn="ctr" fontAlgn="b"/>
                      <a:r>
                        <a:rPr lang="en-US" sz="1400" b="1" i="0" u="none" strike="noStrike">
                          <a:solidFill>
                            <a:srgbClr val="000000"/>
                          </a:solidFill>
                          <a:effectLst/>
                          <a:latin typeface="Calibri"/>
                        </a:rPr>
                        <a:t>AML32</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5"/>
                  </a:ext>
                </a:extLst>
              </a:tr>
              <a:tr h="228112">
                <a:tc>
                  <a:txBody>
                    <a:bodyPr/>
                    <a:lstStyle/>
                    <a:p>
                      <a:pPr algn="ctr" fontAlgn="b"/>
                      <a:r>
                        <a:rPr lang="en-US" sz="1400" b="1" i="0" u="none" strike="noStrike" dirty="0">
                          <a:solidFill>
                            <a:srgbClr val="000000"/>
                          </a:solidFill>
                          <a:effectLst/>
                          <a:latin typeface="Calibri"/>
                        </a:rPr>
                        <a:t>AML27</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1</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06"/>
                  </a:ext>
                </a:extLst>
              </a:tr>
              <a:tr h="228112">
                <a:tc>
                  <a:txBody>
                    <a:bodyPr/>
                    <a:lstStyle/>
                    <a:p>
                      <a:pPr algn="ctr" fontAlgn="b"/>
                      <a:r>
                        <a:rPr lang="en-US" sz="1400" b="1" i="0" u="none" strike="noStrike">
                          <a:solidFill>
                            <a:srgbClr val="000000"/>
                          </a:solidFill>
                          <a:effectLst/>
                          <a:latin typeface="Calibri"/>
                        </a:rPr>
                        <a:t>AML7</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7"/>
                  </a:ext>
                </a:extLst>
              </a:tr>
              <a:tr h="228112">
                <a:tc>
                  <a:txBody>
                    <a:bodyPr/>
                    <a:lstStyle/>
                    <a:p>
                      <a:pPr algn="ctr" fontAlgn="b"/>
                      <a:r>
                        <a:rPr lang="en-US" sz="1400" b="1" i="0" u="none" strike="noStrike" dirty="0">
                          <a:solidFill>
                            <a:srgbClr val="000000"/>
                          </a:solidFill>
                          <a:effectLst/>
                          <a:latin typeface="Calibri"/>
                        </a:rPr>
                        <a:t>AML9</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8"/>
                  </a:ext>
                </a:extLst>
              </a:tr>
              <a:tr h="228112">
                <a:tc>
                  <a:txBody>
                    <a:bodyPr/>
                    <a:lstStyle/>
                    <a:p>
                      <a:pPr algn="ctr" fontAlgn="b"/>
                      <a:r>
                        <a:rPr lang="en-US" sz="1400" b="1" i="0" u="none" strike="noStrike">
                          <a:solidFill>
                            <a:srgbClr val="000000"/>
                          </a:solidFill>
                          <a:effectLst/>
                          <a:latin typeface="Calibri"/>
                        </a:rPr>
                        <a:t>AML23</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1</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09"/>
                  </a:ext>
                </a:extLst>
              </a:tr>
              <a:tr h="228112">
                <a:tc>
                  <a:txBody>
                    <a:bodyPr/>
                    <a:lstStyle/>
                    <a:p>
                      <a:pPr algn="ctr" fontAlgn="b"/>
                      <a:r>
                        <a:rPr lang="en-US" sz="1400" b="1" i="0" u="none" strike="noStrike">
                          <a:solidFill>
                            <a:srgbClr val="000000"/>
                          </a:solidFill>
                          <a:effectLst/>
                          <a:latin typeface="Calibri"/>
                        </a:rPr>
                        <a:t>AML13</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10"/>
                  </a:ext>
                </a:extLst>
              </a:tr>
              <a:tr h="228112">
                <a:tc>
                  <a:txBody>
                    <a:bodyPr/>
                    <a:lstStyle/>
                    <a:p>
                      <a:pPr algn="ctr" fontAlgn="b"/>
                      <a:r>
                        <a:rPr lang="en-US" sz="1400" b="1" i="0" u="none" strike="noStrike">
                          <a:solidFill>
                            <a:srgbClr val="000000"/>
                          </a:solidFill>
                          <a:effectLst/>
                          <a:latin typeface="Calibri"/>
                        </a:rPr>
                        <a:t>AML42</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1</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11"/>
                  </a:ext>
                </a:extLst>
              </a:tr>
              <a:tr h="228112">
                <a:tc>
                  <a:txBody>
                    <a:bodyPr/>
                    <a:lstStyle/>
                    <a:p>
                      <a:pPr algn="ctr" fontAlgn="b"/>
                      <a:r>
                        <a:rPr lang="en-US" sz="1400" b="1" i="0" u="none" strike="noStrike">
                          <a:solidFill>
                            <a:srgbClr val="000000"/>
                          </a:solidFill>
                          <a:effectLst/>
                          <a:latin typeface="Calibri"/>
                        </a:rPr>
                        <a:t>AML30</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a:rPr>
                        <a:t>1</a:t>
                      </a:r>
                    </a:p>
                  </a:txBody>
                  <a:tcPr marL="12701" marR="12701" marT="126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12"/>
                  </a:ext>
                </a:extLst>
              </a:tr>
            </a:tbl>
          </a:graphicData>
        </a:graphic>
      </p:graphicFrame>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500"/>
                                        <p:tgtEl>
                                          <p:spTgt spid="51"/>
                                        </p:tgtEl>
                                      </p:cBhvr>
                                    </p:animEffect>
                                    <p:set>
                                      <p:cBhvr>
                                        <p:cTn id="7" dur="1" fill="hold">
                                          <p:stCondLst>
                                            <p:cond delay="499"/>
                                          </p:stCondLst>
                                        </p:cTn>
                                        <p:tgtEl>
                                          <p:spTgt spid="5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084763" y="5413375"/>
            <a:ext cx="1371600" cy="1371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2" name="Picture 1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168650" y="5413375"/>
            <a:ext cx="1371600" cy="1371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 name="Picture 10"/>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273175" y="5413375"/>
            <a:ext cx="1371600" cy="1371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6020" name="Picture 2"/>
          <p:cNvPicPr>
            <a:picLocks noChangeAspect="1"/>
          </p:cNvPicPr>
          <p:nvPr/>
        </p:nvPicPr>
        <p:blipFill>
          <a:blip r:embed="rId5" cstate="email">
            <a:extLst>
              <a:ext uri="{28A0092B-C50C-407E-A947-70E740481C1C}">
                <a14:useLocalDpi xmlns:a14="http://schemas.microsoft.com/office/drawing/2010/main" val="0"/>
              </a:ext>
            </a:extLst>
          </a:blip>
          <a:srcRect t="11044"/>
          <a:stretch>
            <a:fillRect/>
          </a:stretch>
        </p:blipFill>
        <p:spPr bwMode="auto">
          <a:xfrm>
            <a:off x="746125" y="2768600"/>
            <a:ext cx="4452938" cy="22177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86021" name="Group 3"/>
          <p:cNvGrpSpPr>
            <a:grpSpLocks/>
          </p:cNvGrpSpPr>
          <p:nvPr/>
        </p:nvGrpSpPr>
        <p:grpSpPr bwMode="auto">
          <a:xfrm>
            <a:off x="2278063" y="1033463"/>
            <a:ext cx="1371600" cy="1371600"/>
            <a:chOff x="2323604" y="942388"/>
            <a:chExt cx="1752600" cy="1752600"/>
          </a:xfrm>
        </p:grpSpPr>
        <p:pic>
          <p:nvPicPr>
            <p:cNvPr id="86116" name="Picture 4"/>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323604" y="942388"/>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6117" name="Rectangle 5"/>
            <p:cNvSpPr>
              <a:spLocks noChangeArrowheads="1"/>
            </p:cNvSpPr>
            <p:nvPr/>
          </p:nvSpPr>
          <p:spPr bwMode="auto">
            <a:xfrm>
              <a:off x="3084381" y="2075261"/>
              <a:ext cx="907171" cy="567011"/>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grpSp>
      <p:grpSp>
        <p:nvGrpSpPr>
          <p:cNvPr id="86022" name="Group 6"/>
          <p:cNvGrpSpPr>
            <a:grpSpLocks/>
          </p:cNvGrpSpPr>
          <p:nvPr/>
        </p:nvGrpSpPr>
        <p:grpSpPr bwMode="auto">
          <a:xfrm>
            <a:off x="4478338" y="1033463"/>
            <a:ext cx="1371600" cy="1371600"/>
            <a:chOff x="3536945" y="772285"/>
            <a:chExt cx="1752600" cy="1752600"/>
          </a:xfrm>
        </p:grpSpPr>
        <p:pic>
          <p:nvPicPr>
            <p:cNvPr id="86114" name="Picture 7"/>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3536945" y="772285"/>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6115" name="Rectangle 8"/>
            <p:cNvSpPr>
              <a:spLocks noChangeArrowheads="1"/>
            </p:cNvSpPr>
            <p:nvPr/>
          </p:nvSpPr>
          <p:spPr bwMode="auto">
            <a:xfrm>
              <a:off x="3640023" y="2102919"/>
              <a:ext cx="390532" cy="346570"/>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grpSp>
      <p:sp>
        <p:nvSpPr>
          <p:cNvPr id="86023" name="Rectangle 13"/>
          <p:cNvSpPr>
            <a:spLocks noChangeArrowheads="1"/>
          </p:cNvSpPr>
          <p:nvPr/>
        </p:nvSpPr>
        <p:spPr bwMode="auto">
          <a:xfrm>
            <a:off x="1050925" y="4637088"/>
            <a:ext cx="228600" cy="328612"/>
          </a:xfrm>
          <a:prstGeom prst="rect">
            <a:avLst/>
          </a:prstGeom>
          <a:noFill/>
          <a:ln w="254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cxnSp>
        <p:nvCxnSpPr>
          <p:cNvPr id="86024" name="Straight Connector 15"/>
          <p:cNvCxnSpPr>
            <a:cxnSpLocks noChangeShapeType="1"/>
          </p:cNvCxnSpPr>
          <p:nvPr/>
        </p:nvCxnSpPr>
        <p:spPr bwMode="auto">
          <a:xfrm>
            <a:off x="1319213" y="4637088"/>
            <a:ext cx="3932237" cy="0"/>
          </a:xfrm>
          <a:prstGeom prst="line">
            <a:avLst/>
          </a:prstGeom>
          <a:noFill/>
          <a:ln w="25400">
            <a:solidFill>
              <a:schemeClr val="tx1"/>
            </a:solidFill>
            <a:prstDash val="lgDash"/>
            <a:round/>
            <a:headEnd/>
            <a:tailEnd/>
          </a:ln>
          <a:extLst>
            <a:ext uri="{909E8E84-426E-40dd-AFC4-6F175D3DCCD1}">
              <a14:hiddenFill xmlns:a14="http://schemas.microsoft.com/office/drawing/2010/main" xmlns="">
                <a:noFill/>
              </a14:hiddenFill>
            </a:ext>
          </a:extLst>
        </p:spPr>
      </p:cxnSp>
      <p:sp>
        <p:nvSpPr>
          <p:cNvPr id="86025" name="Oval 17"/>
          <p:cNvSpPr>
            <a:spLocks noChangeArrowheads="1"/>
          </p:cNvSpPr>
          <p:nvPr/>
        </p:nvSpPr>
        <p:spPr bwMode="auto">
          <a:xfrm>
            <a:off x="2565400" y="2697163"/>
            <a:ext cx="365125" cy="366712"/>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86026" name="Oval 19"/>
          <p:cNvSpPr>
            <a:spLocks noChangeArrowheads="1"/>
          </p:cNvSpPr>
          <p:nvPr/>
        </p:nvSpPr>
        <p:spPr bwMode="auto">
          <a:xfrm>
            <a:off x="1930400" y="3378200"/>
            <a:ext cx="350838"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86027" name="Oval 20"/>
          <p:cNvSpPr>
            <a:spLocks noChangeArrowheads="1"/>
          </p:cNvSpPr>
          <p:nvPr/>
        </p:nvSpPr>
        <p:spPr bwMode="auto">
          <a:xfrm>
            <a:off x="2252663" y="4110038"/>
            <a:ext cx="352425" cy="363537"/>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86028" name="Oval 21"/>
          <p:cNvSpPr>
            <a:spLocks noChangeArrowheads="1"/>
          </p:cNvSpPr>
          <p:nvPr/>
        </p:nvSpPr>
        <p:spPr bwMode="auto">
          <a:xfrm>
            <a:off x="3525838" y="4148138"/>
            <a:ext cx="350837"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cxnSp>
        <p:nvCxnSpPr>
          <p:cNvPr id="86029" name="Straight Connector 22"/>
          <p:cNvCxnSpPr>
            <a:cxnSpLocks noChangeShapeType="1"/>
          </p:cNvCxnSpPr>
          <p:nvPr/>
        </p:nvCxnSpPr>
        <p:spPr bwMode="auto">
          <a:xfrm>
            <a:off x="1323975" y="4962525"/>
            <a:ext cx="3932238" cy="0"/>
          </a:xfrm>
          <a:prstGeom prst="line">
            <a:avLst/>
          </a:prstGeom>
          <a:noFill/>
          <a:ln w="25400">
            <a:solidFill>
              <a:schemeClr val="tx1"/>
            </a:solidFill>
            <a:prstDash val="lgDash"/>
            <a:round/>
            <a:headEnd/>
            <a:tailEnd/>
          </a:ln>
          <a:extLst>
            <a:ext uri="{909E8E84-426E-40dd-AFC4-6F175D3DCCD1}">
              <a14:hiddenFill xmlns:a14="http://schemas.microsoft.com/office/drawing/2010/main" xmlns="">
                <a:noFill/>
              </a14:hiddenFill>
            </a:ext>
          </a:extLst>
        </p:spPr>
      </p:cxnSp>
      <p:sp>
        <p:nvSpPr>
          <p:cNvPr id="86030" name="TextBox 23"/>
          <p:cNvSpPr txBox="1">
            <a:spLocks noChangeArrowheads="1"/>
          </p:cNvSpPr>
          <p:nvPr/>
        </p:nvSpPr>
        <p:spPr bwMode="auto">
          <a:xfrm>
            <a:off x="284163" y="906463"/>
            <a:ext cx="1631950" cy="9239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FFFFFF"/>
                </a:solidFill>
              </a:rPr>
              <a:t>Gate Populations</a:t>
            </a:r>
          </a:p>
          <a:p>
            <a:pPr eaLnBrk="1" hangingPunct="1"/>
            <a:r>
              <a:rPr lang="en-US" sz="1800">
                <a:solidFill>
                  <a:srgbClr val="FFFFFF"/>
                </a:solidFill>
              </a:rPr>
              <a:t>(MPP)</a:t>
            </a:r>
          </a:p>
        </p:txBody>
      </p:sp>
      <p:grpSp>
        <p:nvGrpSpPr>
          <p:cNvPr id="86031" name="Group 29"/>
          <p:cNvGrpSpPr>
            <a:grpSpLocks/>
          </p:cNvGrpSpPr>
          <p:nvPr/>
        </p:nvGrpSpPr>
        <p:grpSpPr bwMode="auto">
          <a:xfrm>
            <a:off x="1822450" y="1781175"/>
            <a:ext cx="652463" cy="725488"/>
            <a:chOff x="113146" y="1794903"/>
            <a:chExt cx="725478" cy="725478"/>
          </a:xfrm>
        </p:grpSpPr>
        <p:cxnSp>
          <p:nvCxnSpPr>
            <p:cNvPr id="86112" name="Straight Arrow Connector 30"/>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86113" name="Straight Arrow Connector 31"/>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33" name="TextBox 32"/>
          <p:cNvSpPr txBox="1"/>
          <p:nvPr/>
        </p:nvSpPr>
        <p:spPr>
          <a:xfrm>
            <a:off x="1798638" y="2463800"/>
            <a:ext cx="941387"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CD34</a:t>
            </a:r>
          </a:p>
        </p:txBody>
      </p:sp>
      <p:sp>
        <p:nvSpPr>
          <p:cNvPr id="34" name="TextBox 33"/>
          <p:cNvSpPr txBox="1"/>
          <p:nvPr/>
        </p:nvSpPr>
        <p:spPr>
          <a:xfrm rot="16200000">
            <a:off x="1370807" y="1996281"/>
            <a:ext cx="71913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CD38 </a:t>
            </a:r>
          </a:p>
        </p:txBody>
      </p:sp>
      <p:grpSp>
        <p:nvGrpSpPr>
          <p:cNvPr id="86034" name="Group 34"/>
          <p:cNvGrpSpPr>
            <a:grpSpLocks/>
          </p:cNvGrpSpPr>
          <p:nvPr/>
        </p:nvGrpSpPr>
        <p:grpSpPr bwMode="auto">
          <a:xfrm>
            <a:off x="4027488" y="1774825"/>
            <a:ext cx="652462" cy="725488"/>
            <a:chOff x="113146" y="1794903"/>
            <a:chExt cx="725478" cy="725478"/>
          </a:xfrm>
        </p:grpSpPr>
        <p:cxnSp>
          <p:nvCxnSpPr>
            <p:cNvPr id="86110" name="Straight Arrow Connector 35"/>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86111" name="Straight Arrow Connector 36"/>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38" name="TextBox 37"/>
          <p:cNvSpPr txBox="1"/>
          <p:nvPr/>
        </p:nvSpPr>
        <p:spPr>
          <a:xfrm>
            <a:off x="4003675" y="2457450"/>
            <a:ext cx="94138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CD33</a:t>
            </a:r>
          </a:p>
        </p:txBody>
      </p:sp>
      <p:sp>
        <p:nvSpPr>
          <p:cNvPr id="39" name="TextBox 38"/>
          <p:cNvSpPr txBox="1"/>
          <p:nvPr/>
        </p:nvSpPr>
        <p:spPr>
          <a:xfrm rot="16200000">
            <a:off x="3575844" y="1989931"/>
            <a:ext cx="71913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CD90 </a:t>
            </a:r>
          </a:p>
        </p:txBody>
      </p:sp>
      <p:cxnSp>
        <p:nvCxnSpPr>
          <p:cNvPr id="86037" name="Straight Arrow Connector 40"/>
          <p:cNvCxnSpPr>
            <a:cxnSpLocks noChangeShapeType="1"/>
          </p:cNvCxnSpPr>
          <p:nvPr/>
        </p:nvCxnSpPr>
        <p:spPr bwMode="auto">
          <a:xfrm>
            <a:off x="3810000" y="1543050"/>
            <a:ext cx="533400" cy="0"/>
          </a:xfrm>
          <a:prstGeom prst="straightConnector1">
            <a:avLst/>
          </a:prstGeom>
          <a:noFill/>
          <a:ln w="44450">
            <a:solidFill>
              <a:srgbClr val="FF6600"/>
            </a:solidFill>
            <a:round/>
            <a:headEnd/>
            <a:tailEnd type="arrow" w="med" len="med"/>
          </a:ln>
          <a:extLst>
            <a:ext uri="{909E8E84-426E-40dd-AFC4-6F175D3DCCD1}">
              <a14:hiddenFill xmlns:a14="http://schemas.microsoft.com/office/drawing/2010/main" xmlns="">
                <a:noFill/>
              </a14:hiddenFill>
            </a:ext>
          </a:extLst>
        </p:spPr>
      </p:cxnSp>
      <p:sp>
        <p:nvSpPr>
          <p:cNvPr id="86038" name="Curved Left Arrow 41"/>
          <p:cNvSpPr>
            <a:spLocks noChangeArrowheads="1"/>
          </p:cNvSpPr>
          <p:nvPr/>
        </p:nvSpPr>
        <p:spPr bwMode="auto">
          <a:xfrm>
            <a:off x="5919788" y="1973263"/>
            <a:ext cx="498475" cy="1179512"/>
          </a:xfrm>
          <a:prstGeom prst="curvedLeftArrow">
            <a:avLst>
              <a:gd name="adj1" fmla="val 13880"/>
              <a:gd name="adj2" fmla="val 50053"/>
              <a:gd name="adj3" fmla="val 25000"/>
            </a:avLst>
          </a:prstGeom>
          <a:solidFill>
            <a:srgbClr val="FF6600"/>
          </a:solidFill>
          <a:ln w="25400">
            <a:solidFill>
              <a:srgbClr val="FF6600"/>
            </a:solidFill>
            <a:round/>
            <a:headEnd/>
            <a:tailEnd/>
          </a:ln>
        </p:spPr>
        <p:txBody>
          <a:bodyPr/>
          <a:lstStyle/>
          <a:p>
            <a:pPr eaLnBrk="1" hangingPunct="1"/>
            <a:endParaRPr lang="en-US">
              <a:solidFill>
                <a:srgbClr val="000000"/>
              </a:solidFill>
            </a:endParaRPr>
          </a:p>
        </p:txBody>
      </p:sp>
      <p:sp>
        <p:nvSpPr>
          <p:cNvPr id="43" name="TextBox 42"/>
          <p:cNvSpPr txBox="1"/>
          <p:nvPr/>
        </p:nvSpPr>
        <p:spPr>
          <a:xfrm rot="16200000">
            <a:off x="117475" y="3690938"/>
            <a:ext cx="720725" cy="307975"/>
          </a:xfrm>
          <a:prstGeom prst="rect">
            <a:avLst/>
          </a:prstGeom>
          <a:noFill/>
        </p:spPr>
        <p:txBody>
          <a:bodyPr wrap="none"/>
          <a:lstStyle/>
          <a:p>
            <a:pPr eaLnBrk="1" fontAlgn="auto" hangingPunct="1">
              <a:spcBef>
                <a:spcPts val="0"/>
              </a:spcBef>
              <a:spcAft>
                <a:spcPts val="0"/>
              </a:spcAft>
              <a:defRPr/>
            </a:pPr>
            <a:r>
              <a:rPr lang="en-US" sz="1600" kern="0" dirty="0">
                <a:solidFill>
                  <a:srgbClr val="FFFFFF"/>
                </a:solidFill>
                <a:latin typeface="As"/>
                <a:ea typeface="+mn-ea"/>
                <a:cs typeface="Arial" pitchFamily="34" charset="0"/>
              </a:rPr>
              <a:t>CD99</a:t>
            </a:r>
          </a:p>
        </p:txBody>
      </p:sp>
      <p:sp>
        <p:nvSpPr>
          <p:cNvPr id="48" name="TextBox 47"/>
          <p:cNvSpPr txBox="1"/>
          <p:nvPr/>
        </p:nvSpPr>
        <p:spPr>
          <a:xfrm>
            <a:off x="6811963" y="1882775"/>
            <a:ext cx="955675" cy="307975"/>
          </a:xfrm>
          <a:prstGeom prst="rect">
            <a:avLst/>
          </a:prstGeom>
          <a:noFill/>
        </p:spPr>
        <p:txBody>
          <a:bodyPr wrap="none"/>
          <a:lstStyle/>
          <a:p>
            <a:pPr eaLnBrk="1" fontAlgn="auto" hangingPunct="1">
              <a:spcBef>
                <a:spcPts val="0"/>
              </a:spcBef>
              <a:spcAft>
                <a:spcPts val="0"/>
              </a:spcAft>
              <a:defRPr/>
            </a:pPr>
            <a:r>
              <a:rPr lang="en-US" sz="1600" u="sng" kern="0" dirty="0">
                <a:solidFill>
                  <a:srgbClr val="FFFFFF"/>
                </a:solidFill>
                <a:latin typeface="As"/>
                <a:ea typeface="+mn-ea"/>
                <a:cs typeface="Arial" pitchFamily="34" charset="0"/>
              </a:rPr>
              <a:t>Sample</a:t>
            </a:r>
          </a:p>
        </p:txBody>
      </p:sp>
      <p:sp>
        <p:nvSpPr>
          <p:cNvPr id="49" name="TextBox 48"/>
          <p:cNvSpPr txBox="1"/>
          <p:nvPr/>
        </p:nvSpPr>
        <p:spPr>
          <a:xfrm>
            <a:off x="7848600" y="1660525"/>
            <a:ext cx="955675" cy="563563"/>
          </a:xfrm>
          <a:prstGeom prst="rect">
            <a:avLst/>
          </a:prstGeom>
          <a:noFill/>
        </p:spPr>
        <p:txBody>
          <a:bodyPr wrap="none"/>
          <a:lstStyle/>
          <a:p>
            <a:pPr algn="ctr" eaLnBrk="1" fontAlgn="auto" hangingPunct="1">
              <a:spcBef>
                <a:spcPts val="0"/>
              </a:spcBef>
              <a:spcAft>
                <a:spcPts val="0"/>
              </a:spcAft>
              <a:defRPr/>
            </a:pPr>
            <a:r>
              <a:rPr lang="en-US" sz="1600" kern="0" dirty="0">
                <a:solidFill>
                  <a:srgbClr val="FFFFFF"/>
                </a:solidFill>
                <a:latin typeface="As"/>
                <a:ea typeface="+mn-ea"/>
                <a:cs typeface="Arial" pitchFamily="34" charset="0"/>
              </a:rPr>
              <a:t>Summed</a:t>
            </a:r>
          </a:p>
          <a:p>
            <a:pPr algn="ctr" eaLnBrk="1" fontAlgn="auto" hangingPunct="1">
              <a:spcBef>
                <a:spcPts val="0"/>
              </a:spcBef>
              <a:spcAft>
                <a:spcPts val="0"/>
              </a:spcAft>
              <a:defRPr/>
            </a:pPr>
            <a:r>
              <a:rPr lang="en-US" sz="1600" u="sng" kern="0" dirty="0">
                <a:solidFill>
                  <a:srgbClr val="FFFFFF"/>
                </a:solidFill>
                <a:latin typeface="As"/>
                <a:ea typeface="+mn-ea"/>
                <a:cs typeface="Arial" pitchFamily="34" charset="0"/>
              </a:rPr>
              <a:t>Aberrancies</a:t>
            </a:r>
          </a:p>
        </p:txBody>
      </p:sp>
      <p:sp>
        <p:nvSpPr>
          <p:cNvPr id="86042" name="Title 1"/>
          <p:cNvSpPr>
            <a:spLocks noGrp="1"/>
          </p:cNvSpPr>
          <p:nvPr>
            <p:ph type="title"/>
          </p:nvPr>
        </p:nvSpPr>
        <p:spPr>
          <a:xfrm>
            <a:off x="180975" y="161925"/>
            <a:ext cx="8766175" cy="609600"/>
          </a:xfrm>
        </p:spPr>
        <p:txBody>
          <a:bodyPr/>
          <a:lstStyle/>
          <a:p>
            <a:pPr algn="ctr"/>
            <a:r>
              <a:rPr lang="en-US" sz="2400">
                <a:solidFill>
                  <a:srgbClr val="FFFF00"/>
                </a:solidFill>
                <a:latin typeface="Calibri" charset="0"/>
                <a:ea typeface="MS PGothic" charset="0"/>
              </a:rPr>
              <a:t>Systematic detection of multiple small aberrancies defines large immunophenotypic changes across hematopoiesis</a:t>
            </a:r>
          </a:p>
        </p:txBody>
      </p:sp>
      <p:sp>
        <p:nvSpPr>
          <p:cNvPr id="86043" name="Oval 36"/>
          <p:cNvSpPr>
            <a:spLocks noChangeArrowheads="1"/>
          </p:cNvSpPr>
          <p:nvPr/>
        </p:nvSpPr>
        <p:spPr bwMode="auto">
          <a:xfrm>
            <a:off x="3852863" y="3690938"/>
            <a:ext cx="350837"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86044" name="Oval 39"/>
          <p:cNvSpPr>
            <a:spLocks noChangeArrowheads="1"/>
          </p:cNvSpPr>
          <p:nvPr/>
        </p:nvSpPr>
        <p:spPr bwMode="auto">
          <a:xfrm>
            <a:off x="4175125" y="4135438"/>
            <a:ext cx="350838"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86045" name="Oval 44"/>
          <p:cNvSpPr>
            <a:spLocks noChangeArrowheads="1"/>
          </p:cNvSpPr>
          <p:nvPr/>
        </p:nvSpPr>
        <p:spPr bwMode="auto">
          <a:xfrm>
            <a:off x="4811713" y="3978275"/>
            <a:ext cx="350837"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sp>
        <p:nvSpPr>
          <p:cNvPr id="86046" name="Oval 46"/>
          <p:cNvSpPr>
            <a:spLocks noChangeArrowheads="1"/>
          </p:cNvSpPr>
          <p:nvPr/>
        </p:nvSpPr>
        <p:spPr bwMode="auto">
          <a:xfrm>
            <a:off x="2895600" y="4413250"/>
            <a:ext cx="350838" cy="3619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ndParaRPr>
          </a:p>
        </p:txBody>
      </p:sp>
      <p:graphicFrame>
        <p:nvGraphicFramePr>
          <p:cNvPr id="8" name="Table 7"/>
          <p:cNvGraphicFramePr>
            <a:graphicFrameLocks noGrp="1"/>
          </p:cNvGraphicFramePr>
          <p:nvPr/>
        </p:nvGraphicFramePr>
        <p:xfrm>
          <a:off x="6675438" y="2190750"/>
          <a:ext cx="2254250" cy="2959099"/>
        </p:xfrm>
        <a:graphic>
          <a:graphicData uri="http://schemas.openxmlformats.org/drawingml/2006/table">
            <a:tbl>
              <a:tblPr/>
              <a:tblGrid>
                <a:gridCol w="1028342">
                  <a:extLst>
                    <a:ext uri="{9D8B030D-6E8A-4147-A177-3AD203B41FA5}">
                      <a16:colId xmlns:a16="http://schemas.microsoft.com/office/drawing/2014/main" val="20000"/>
                    </a:ext>
                  </a:extLst>
                </a:gridCol>
                <a:gridCol w="1225908">
                  <a:extLst>
                    <a:ext uri="{9D8B030D-6E8A-4147-A177-3AD203B41FA5}">
                      <a16:colId xmlns:a16="http://schemas.microsoft.com/office/drawing/2014/main" val="20001"/>
                    </a:ext>
                  </a:extLst>
                </a:gridCol>
              </a:tblGrid>
              <a:tr h="227623">
                <a:tc>
                  <a:txBody>
                    <a:bodyPr/>
                    <a:lstStyle/>
                    <a:p>
                      <a:pPr algn="ctr" fontAlgn="b"/>
                      <a:r>
                        <a:rPr lang="en-US" sz="1400" b="1" i="0" u="none" strike="noStrike" dirty="0">
                          <a:solidFill>
                            <a:srgbClr val="000000"/>
                          </a:solidFill>
                          <a:effectLst/>
                          <a:latin typeface="Calibri" panose="020F0502020204030204" pitchFamily="34" charset="0"/>
                        </a:rPr>
                        <a:t>Normal</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panose="020F0502020204030204" pitchFamily="34" charset="0"/>
                        </a:rPr>
                        <a:t>0</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0"/>
                  </a:ext>
                </a:extLst>
              </a:tr>
              <a:tr h="227623">
                <a:tc>
                  <a:txBody>
                    <a:bodyPr/>
                    <a:lstStyle/>
                    <a:p>
                      <a:pPr algn="ctr" fontAlgn="b"/>
                      <a:r>
                        <a:rPr lang="en-US" sz="1400" b="1" i="0" u="none" strike="noStrike">
                          <a:solidFill>
                            <a:srgbClr val="000000"/>
                          </a:solidFill>
                          <a:effectLst/>
                          <a:latin typeface="Calibri" panose="020F0502020204030204" pitchFamily="34" charset="0"/>
                        </a:rPr>
                        <a:t>AML26</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panose="020F0502020204030204" pitchFamily="34" charset="0"/>
                        </a:rPr>
                        <a:t>0</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1"/>
                  </a:ext>
                </a:extLst>
              </a:tr>
              <a:tr h="227623">
                <a:tc>
                  <a:txBody>
                    <a:bodyPr/>
                    <a:lstStyle/>
                    <a:p>
                      <a:pPr algn="ctr" fontAlgn="b"/>
                      <a:r>
                        <a:rPr lang="en-US" sz="1400" b="1" i="0" u="none" strike="noStrike">
                          <a:solidFill>
                            <a:srgbClr val="000000"/>
                          </a:solidFill>
                          <a:effectLst/>
                          <a:latin typeface="Calibri" panose="020F0502020204030204" pitchFamily="34" charset="0"/>
                        </a:rPr>
                        <a:t>AML35</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0</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2"/>
                  </a:ext>
                </a:extLst>
              </a:tr>
              <a:tr h="227623">
                <a:tc>
                  <a:txBody>
                    <a:bodyPr/>
                    <a:lstStyle/>
                    <a:p>
                      <a:pPr algn="ctr" fontAlgn="b"/>
                      <a:r>
                        <a:rPr lang="en-US" sz="1400" b="1" i="0" u="none" strike="noStrike">
                          <a:solidFill>
                            <a:srgbClr val="000000"/>
                          </a:solidFill>
                          <a:effectLst/>
                          <a:latin typeface="Calibri" panose="020F0502020204030204" pitchFamily="34" charset="0"/>
                        </a:rPr>
                        <a:t>AML5</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1</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3"/>
                  </a:ext>
                </a:extLst>
              </a:tr>
              <a:tr h="227623">
                <a:tc>
                  <a:txBody>
                    <a:bodyPr/>
                    <a:lstStyle/>
                    <a:p>
                      <a:pPr algn="ctr" fontAlgn="b"/>
                      <a:r>
                        <a:rPr lang="en-US" sz="1400" b="1" i="0" u="none" strike="noStrike">
                          <a:solidFill>
                            <a:srgbClr val="000000"/>
                          </a:solidFill>
                          <a:effectLst/>
                          <a:latin typeface="Calibri" panose="020F0502020204030204" pitchFamily="34" charset="0"/>
                        </a:rPr>
                        <a:t>AML10</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1</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4"/>
                  </a:ext>
                </a:extLst>
              </a:tr>
              <a:tr h="227623">
                <a:tc>
                  <a:txBody>
                    <a:bodyPr/>
                    <a:lstStyle/>
                    <a:p>
                      <a:pPr algn="ctr" fontAlgn="b"/>
                      <a:r>
                        <a:rPr lang="en-US" sz="1400" b="1" i="0" u="none" strike="noStrike" dirty="0">
                          <a:solidFill>
                            <a:srgbClr val="000000"/>
                          </a:solidFill>
                          <a:effectLst/>
                          <a:latin typeface="Calibri" panose="020F0502020204030204" pitchFamily="34" charset="0"/>
                        </a:rPr>
                        <a:t>AML32</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1</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5"/>
                  </a:ext>
                </a:extLst>
              </a:tr>
              <a:tr h="227623">
                <a:tc>
                  <a:txBody>
                    <a:bodyPr/>
                    <a:lstStyle/>
                    <a:p>
                      <a:pPr algn="ctr" fontAlgn="b"/>
                      <a:r>
                        <a:rPr lang="en-US" sz="1400" b="1" i="0" u="none" strike="noStrike">
                          <a:solidFill>
                            <a:srgbClr val="000000"/>
                          </a:solidFill>
                          <a:effectLst/>
                          <a:latin typeface="Calibri" panose="020F0502020204030204" pitchFamily="34" charset="0"/>
                        </a:rPr>
                        <a:t>AML27</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panose="020F0502020204030204" pitchFamily="34" charset="0"/>
                        </a:rPr>
                        <a:t>2</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06"/>
                  </a:ext>
                </a:extLst>
              </a:tr>
              <a:tr h="227623">
                <a:tc>
                  <a:txBody>
                    <a:bodyPr/>
                    <a:lstStyle/>
                    <a:p>
                      <a:pPr algn="ctr" fontAlgn="b"/>
                      <a:r>
                        <a:rPr lang="en-US" sz="1400" b="1" i="0" u="none" strike="noStrike">
                          <a:solidFill>
                            <a:srgbClr val="000000"/>
                          </a:solidFill>
                          <a:effectLst/>
                          <a:latin typeface="Calibri" panose="020F0502020204030204" pitchFamily="34" charset="0"/>
                        </a:rPr>
                        <a:t>AML7</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panose="020F0502020204030204" pitchFamily="34" charset="0"/>
                        </a:rPr>
                        <a:t>0</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7"/>
                  </a:ext>
                </a:extLst>
              </a:tr>
              <a:tr h="227623">
                <a:tc>
                  <a:txBody>
                    <a:bodyPr/>
                    <a:lstStyle/>
                    <a:p>
                      <a:pPr algn="ctr" fontAlgn="b"/>
                      <a:r>
                        <a:rPr lang="en-US" sz="1400" b="1" i="0" u="none" strike="noStrike">
                          <a:solidFill>
                            <a:srgbClr val="000000"/>
                          </a:solidFill>
                          <a:effectLst/>
                          <a:latin typeface="Calibri" panose="020F0502020204030204" pitchFamily="34" charset="0"/>
                        </a:rPr>
                        <a:t>AML9</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1</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8"/>
                  </a:ext>
                </a:extLst>
              </a:tr>
              <a:tr h="227623">
                <a:tc>
                  <a:txBody>
                    <a:bodyPr/>
                    <a:lstStyle/>
                    <a:p>
                      <a:pPr algn="ctr" fontAlgn="b"/>
                      <a:r>
                        <a:rPr lang="en-US" sz="1400" b="1" i="0" u="none" strike="noStrike">
                          <a:solidFill>
                            <a:srgbClr val="000000"/>
                          </a:solidFill>
                          <a:effectLst/>
                          <a:latin typeface="Calibri" panose="020F0502020204030204" pitchFamily="34" charset="0"/>
                        </a:rPr>
                        <a:t>AML23</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2</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09"/>
                  </a:ext>
                </a:extLst>
              </a:tr>
              <a:tr h="227623">
                <a:tc>
                  <a:txBody>
                    <a:bodyPr/>
                    <a:lstStyle/>
                    <a:p>
                      <a:pPr algn="ctr" fontAlgn="b"/>
                      <a:r>
                        <a:rPr lang="en-US" sz="1400" b="1" i="0" u="none" strike="noStrike">
                          <a:solidFill>
                            <a:srgbClr val="000000"/>
                          </a:solidFill>
                          <a:effectLst/>
                          <a:latin typeface="Calibri" panose="020F0502020204030204" pitchFamily="34" charset="0"/>
                        </a:rPr>
                        <a:t>AML13</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1</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0"/>
                  </a:ext>
                </a:extLst>
              </a:tr>
              <a:tr h="227623">
                <a:tc>
                  <a:txBody>
                    <a:bodyPr/>
                    <a:lstStyle/>
                    <a:p>
                      <a:pPr algn="ctr" fontAlgn="b"/>
                      <a:r>
                        <a:rPr lang="en-US" sz="1400" b="1" i="0" u="none" strike="noStrike">
                          <a:solidFill>
                            <a:srgbClr val="000000"/>
                          </a:solidFill>
                          <a:effectLst/>
                          <a:latin typeface="Calibri" panose="020F0502020204030204" pitchFamily="34" charset="0"/>
                        </a:rPr>
                        <a:t>AML42</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a:solidFill>
                            <a:srgbClr val="000000"/>
                          </a:solidFill>
                          <a:effectLst/>
                          <a:latin typeface="Calibri" panose="020F0502020204030204" pitchFamily="34" charset="0"/>
                        </a:rPr>
                        <a:t>1</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1"/>
                  </a:ext>
                </a:extLst>
              </a:tr>
              <a:tr h="227623">
                <a:tc>
                  <a:txBody>
                    <a:bodyPr/>
                    <a:lstStyle/>
                    <a:p>
                      <a:pPr algn="ctr" fontAlgn="b"/>
                      <a:r>
                        <a:rPr lang="en-US" sz="1400" b="1" i="0" u="none" strike="noStrike">
                          <a:solidFill>
                            <a:srgbClr val="000000"/>
                          </a:solidFill>
                          <a:effectLst/>
                          <a:latin typeface="Calibri" panose="020F0502020204030204" pitchFamily="34" charset="0"/>
                        </a:rPr>
                        <a:t>AML30</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1400" b="1" i="0" u="none" strike="noStrike" dirty="0">
                          <a:solidFill>
                            <a:srgbClr val="000000"/>
                          </a:solidFill>
                          <a:effectLst/>
                          <a:latin typeface="Calibri" panose="020F0502020204030204" pitchFamily="34" charset="0"/>
                        </a:rPr>
                        <a:t>2</a:t>
                      </a:r>
                    </a:p>
                  </a:txBody>
                  <a:tcPr marL="9524" marR="9524"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extLst>
                  <a:ext uri="{0D108BD9-81ED-4DB2-BD59-A6C34878D82A}">
                    <a16:rowId xmlns:a16="http://schemas.microsoft.com/office/drawing/2014/main" val="10012"/>
                  </a:ext>
                </a:extLst>
              </a:tr>
            </a:tbl>
          </a:graphicData>
        </a:graphic>
      </p:graphicFrame>
      <p:sp>
        <p:nvSpPr>
          <p:cNvPr id="86091" name="AutoShape 6" descr="https://nolanlab.cytobank.org/cytobank/plotServlet?experimentID=4904&amp;ev=158&amp;gv=148&amp;fcsFileId=198575&amp;plotType=14&amp;gateSetID=105&amp;xChannel=9&amp;yChannel=39&amp;zChannel=-99&amp;variableChannel=1&amp;colorSet=1&amp;annotation=true&amp;scaleTick=true&amp;scaleLabel=false&amp;longLabel=false&amp;blackBackground=false&amp;xChannelLabel=CD45&amp;yChannelLabel=CD99&amp;contourPercent=10&amp;contourStartPercent=10.0&amp;aspectRatio=1.0&amp;smoothing=1.0&amp;hFillMode=2&amp;hOutlineMode=2&amp;hOutlineColor=%23000000&amp;hSmoothing=false&amp;hHighlighting=false&amp;hBaseline=true&amp;zColoredPlotDotSize=&amp;zColoredPlotDotStyle=&amp;zAxisPlottingMethod=&amp;minScalingValue=&amp;maxScalingValue=&amp;scale0=1&amp;scaleArg0=1&amp;min0=1.0&amp;max0=19305000.0&amp;scale10=4&amp;scaleArg10=5&amp;min10=-5.0&amp;max10=12000.0&amp;scale11=4&amp;scaleArg11=5&amp;min11=-5.0&amp;max11=12000.0&amp;scale12=4&amp;scaleArg12=5&amp;min12=-5.0&amp;max12=12000.0&amp;scale13=4&amp;scaleArg13=5&amp;min13=-5.0&amp;max13=12000.0&amp;scale14=4&amp;scaleArg14=5&amp;min14=-5.0&amp;max14=12000.0&amp;scale15=4&amp;scaleArg15=5&amp;min15=-5.0&amp;max15=12000.0&amp;scale16=4&amp;scaleArg16=5&amp;min16=-5.0&amp;max16=12000.0&amp;scale17=4&amp;scaleArg17=5&amp;min17=-5.0&amp;max17=12000.0&amp;scale18=4&amp;scaleArg18=5&amp;min18=-5.0&amp;max18=12000.0&amp;scale19=4&amp;scaleArg19=5&amp;min19=-5.0&amp;max19=12000.0&amp;scale1=1&amp;scaleArg1=1&amp;min1=1.0&amp;max1=256.0&amp;scale20=4&amp;scaleArg20=5&amp;min20=-5.0&amp;max20=12000.0&amp;scale21=4&amp;scaleArg21=5&amp;min21=-5.0&amp;max21=200.0&amp;scale22=4&amp;scaleArg22=5&amp;min22=-5.0&amp;max22=12000.0&amp;scale23=4&amp;scaleArg23=5&amp;min23=-5.0&amp;max23=12000.0&amp;scale24=4&amp;scaleArg24=5&amp;min24=-5.0&amp;max24=200.0&amp;scale25=4&amp;scaleArg25=5&amp;min25=-5.0&amp;max25=12000.0&amp;scale26=4&amp;scaleArg26=5&amp;min26=-5.0&amp;max26=12000.0&amp;scale27=4&amp;scaleArg27=5&amp;min27=-5.0&amp;max27=12000.0&amp;scale28=4&amp;scaleArg28=5&amp;min28=-5.0&amp;max28=12000.0&amp;scale29=4&amp;scaleArg29=5&amp;min29=-5.0&amp;max29=12000.0&amp;scale2=4&amp;scaleArg2=5&amp;min2=-5.0&amp;max2=12000.0&amp;scale30=4&amp;scaleArg30=5&amp;min30=-5.0&amp;max30=12000.0&amp;scale31=4&amp;scaleArg31=5&amp;min31=-5.0&amp;max31=12000.0&amp;scale32=4&amp;scaleArg32=5&amp;min32=-5.0&amp;max32=12000.0&amp;scale33=4&amp;scaleArg33=5&amp;min33=-5.0&amp;max33=12000.0&amp;scale34=4&amp;scaleArg34=5&amp;min34=-5.0&amp;max34=12000.0&amp;scale35=4&amp;scaleArg35=5&amp;min35=-5.0&amp;max35=12000.0&amp;scale36=4&amp;scaleArg36=5&amp;min36=-5.0&amp;max36=12000.0&amp;scale37=4&amp;scaleArg37=5&amp;min37=-5.0&amp;max37=12000.0&amp;scale38=4&amp;scaleArg38=5&amp;min38=-5.0&amp;max38=12000.0&amp;scale39=4&amp;scaleArg39=5&amp;min39=-5.0&amp;max39=12000.0&amp;scale3=4&amp;scaleArg3=5&amp;min3=-5.0&amp;max3=12000.0&amp;scale40=4&amp;scaleArg40=5&amp;min40=-5.0&amp;max40=12000.0&amp;scale41=4&amp;scaleArg41=5&amp;min41=-5.0&amp;max41=12000.0&amp;scale42=4&amp;scaleArg42=5&amp;min42=-5.0&amp;max42=12000.0&amp;scale43=4&amp;scaleArg43=5&amp;min43=-5.0&amp;max43=12000.0&amp;scale44=4&amp;scaleArg44=5&amp;min44=-5.0&amp;max44=12000.0&amp;scale45=4&amp;scaleArg45=5&amp;min45=-5.0&amp;max45=12000.0&amp;scale46=4&amp;scaleArg46=5&amp;min46=-5.0&amp;max46=12000.0&amp;scale47=4&amp;scaleArg47=5&amp;min47=-5.0&amp;max47=12000.0&amp;scale48=4&amp;scaleArg48=5&amp;min48=-5.0&amp;max48=12000.0&amp;scale49=4&amp;scaleArg49=5&amp;min49=-5.0&amp;max49=12000.0&amp;scale4=4&amp;scaleArg4=5&amp;min4=-5.0&amp;max4=12000.0&amp;scale50=4&amp;scaleArg50=5&amp;min50=-5.0&amp;max50=12000.0&amp;scale51=4&amp;scaleArg51=5&amp;min51=-5.0&amp;max51=12000.0&amp;scale52=4&amp;scaleArg52=5&amp;min52=-5.0&amp;max52=12000.0&amp;scale53=4&amp;scaleArg53=5&amp;min53=-5.0&amp;max53=12000.0&amp;scale5=4&amp;scaleArg5=5&amp;min5=-5.0&amp;max5=12000.0&amp;scale6=4&amp;scaleArg6=5&amp;min6=-5.0&amp;max6=12000.0&amp;scale7=4&amp;scaleArg7=5&amp;min7=-5.0&amp;max7=12000.0&amp;scale8=4&amp;scaleArg8=5&amp;min8=-5.0&amp;max8=12000.0&amp;scale9=4&amp;scaleArg9=5&amp;min9=-5.0&amp;max9=12000.0&amp;axisBins=128&amp;axisLabel=true&amp;compensationID=-2&amp;channelCount=54&amp;region-3=region&amp;region-3=percent"/>
          <p:cNvSpPr>
            <a:spLocks noChangeAspect="1" noChangeArrowheads="1"/>
          </p:cNvSpPr>
          <p:nvPr/>
        </p:nvSpPr>
        <p:spPr bwMode="auto">
          <a:xfrm>
            <a:off x="1449388" y="5638800"/>
            <a:ext cx="1398587" cy="1400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eaLnBrk="1" hangingPunct="1"/>
            <a:endParaRPr lang="en-US"/>
          </a:p>
        </p:txBody>
      </p:sp>
      <p:grpSp>
        <p:nvGrpSpPr>
          <p:cNvPr id="55" name="Group 54"/>
          <p:cNvGrpSpPr>
            <a:grpSpLocks/>
          </p:cNvGrpSpPr>
          <p:nvPr/>
        </p:nvGrpSpPr>
        <p:grpSpPr bwMode="auto">
          <a:xfrm>
            <a:off x="363538" y="5913438"/>
            <a:ext cx="652462" cy="725487"/>
            <a:chOff x="113146" y="1794903"/>
            <a:chExt cx="725478" cy="725478"/>
          </a:xfrm>
        </p:grpSpPr>
        <p:cxnSp>
          <p:nvCxnSpPr>
            <p:cNvPr id="86108" name="Straight Arrow Connector 50"/>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86109" name="Straight Arrow Connector 51"/>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58" name="TextBox 57"/>
          <p:cNvSpPr txBox="1"/>
          <p:nvPr/>
        </p:nvSpPr>
        <p:spPr>
          <a:xfrm>
            <a:off x="339725" y="6596063"/>
            <a:ext cx="94138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CD45</a:t>
            </a:r>
          </a:p>
        </p:txBody>
      </p:sp>
      <p:sp>
        <p:nvSpPr>
          <p:cNvPr id="59" name="TextBox 58"/>
          <p:cNvSpPr txBox="1"/>
          <p:nvPr/>
        </p:nvSpPr>
        <p:spPr>
          <a:xfrm rot="16200000">
            <a:off x="-88900" y="6129338"/>
            <a:ext cx="720725"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CD99 </a:t>
            </a:r>
          </a:p>
        </p:txBody>
      </p:sp>
      <p:sp>
        <p:nvSpPr>
          <p:cNvPr id="63" name="TextBox 62"/>
          <p:cNvSpPr txBox="1"/>
          <p:nvPr/>
        </p:nvSpPr>
        <p:spPr>
          <a:xfrm>
            <a:off x="1447800" y="5076825"/>
            <a:ext cx="955675" cy="307975"/>
          </a:xfrm>
          <a:prstGeom prst="rect">
            <a:avLst/>
          </a:prstGeom>
          <a:noFill/>
        </p:spPr>
        <p:txBody>
          <a:bodyPr wrap="none"/>
          <a:lstStyle/>
          <a:p>
            <a:pPr algn="ctr" eaLnBrk="1" fontAlgn="auto" hangingPunct="1">
              <a:spcBef>
                <a:spcPts val="0"/>
              </a:spcBef>
              <a:spcAft>
                <a:spcPts val="0"/>
              </a:spcAft>
              <a:defRPr/>
            </a:pPr>
            <a:r>
              <a:rPr lang="en-US" sz="1600" kern="0" dirty="0">
                <a:solidFill>
                  <a:srgbClr val="FFFFFF"/>
                </a:solidFill>
                <a:latin typeface="As"/>
                <a:ea typeface="+mn-ea"/>
                <a:cs typeface="Arial" pitchFamily="34" charset="0"/>
              </a:rPr>
              <a:t>Normal</a:t>
            </a:r>
          </a:p>
        </p:txBody>
      </p:sp>
      <p:sp>
        <p:nvSpPr>
          <p:cNvPr id="64" name="TextBox 63"/>
          <p:cNvSpPr txBox="1"/>
          <p:nvPr/>
        </p:nvSpPr>
        <p:spPr>
          <a:xfrm>
            <a:off x="3349625" y="5076825"/>
            <a:ext cx="955675" cy="307975"/>
          </a:xfrm>
          <a:prstGeom prst="rect">
            <a:avLst/>
          </a:prstGeom>
          <a:noFill/>
        </p:spPr>
        <p:txBody>
          <a:bodyPr wrap="none"/>
          <a:lstStyle/>
          <a:p>
            <a:pPr algn="ctr" eaLnBrk="1" fontAlgn="auto" hangingPunct="1">
              <a:spcBef>
                <a:spcPts val="0"/>
              </a:spcBef>
              <a:spcAft>
                <a:spcPts val="0"/>
              </a:spcAft>
              <a:defRPr/>
            </a:pPr>
            <a:r>
              <a:rPr lang="en-US" sz="1600" kern="0" dirty="0">
                <a:solidFill>
                  <a:srgbClr val="FFFFFF"/>
                </a:solidFill>
                <a:latin typeface="As"/>
                <a:ea typeface="+mn-ea"/>
                <a:cs typeface="Arial" pitchFamily="34" charset="0"/>
              </a:rPr>
              <a:t>AML27</a:t>
            </a:r>
          </a:p>
        </p:txBody>
      </p:sp>
      <p:sp>
        <p:nvSpPr>
          <p:cNvPr id="65" name="TextBox 64"/>
          <p:cNvSpPr txBox="1"/>
          <p:nvPr/>
        </p:nvSpPr>
        <p:spPr>
          <a:xfrm>
            <a:off x="5291138" y="5076825"/>
            <a:ext cx="955675" cy="307975"/>
          </a:xfrm>
          <a:prstGeom prst="rect">
            <a:avLst/>
          </a:prstGeom>
          <a:noFill/>
        </p:spPr>
        <p:txBody>
          <a:bodyPr wrap="none"/>
          <a:lstStyle/>
          <a:p>
            <a:pPr algn="ctr" eaLnBrk="1" fontAlgn="auto" hangingPunct="1">
              <a:spcBef>
                <a:spcPts val="0"/>
              </a:spcBef>
              <a:spcAft>
                <a:spcPts val="0"/>
              </a:spcAft>
              <a:defRPr/>
            </a:pPr>
            <a:r>
              <a:rPr lang="en-US" sz="1600" kern="0" dirty="0">
                <a:solidFill>
                  <a:srgbClr val="FFFFFF"/>
                </a:solidFill>
                <a:latin typeface="As"/>
                <a:ea typeface="+mn-ea"/>
                <a:cs typeface="Arial" pitchFamily="34" charset="0"/>
              </a:rPr>
              <a:t>AML30</a:t>
            </a:r>
          </a:p>
        </p:txBody>
      </p:sp>
      <p:grpSp>
        <p:nvGrpSpPr>
          <p:cNvPr id="66" name="Group 65"/>
          <p:cNvGrpSpPr>
            <a:grpSpLocks/>
          </p:cNvGrpSpPr>
          <p:nvPr/>
        </p:nvGrpSpPr>
        <p:grpSpPr bwMode="auto">
          <a:xfrm>
            <a:off x="1279525" y="5448300"/>
            <a:ext cx="1346200" cy="1301750"/>
            <a:chOff x="745677" y="4720161"/>
            <a:chExt cx="1659467" cy="1659467"/>
          </a:xfrm>
        </p:grpSpPr>
        <p:cxnSp>
          <p:nvCxnSpPr>
            <p:cNvPr id="86106" name="Straight Connector 58"/>
            <p:cNvCxnSpPr>
              <a:cxnSpLocks noChangeShapeType="1"/>
            </p:cNvCxnSpPr>
            <p:nvPr/>
          </p:nvCxnSpPr>
          <p:spPr bwMode="auto">
            <a:xfrm>
              <a:off x="745677" y="5565531"/>
              <a:ext cx="1659467" cy="0"/>
            </a:xfrm>
            <a:prstGeom prst="line">
              <a:avLst/>
            </a:prstGeom>
            <a:noFill/>
            <a:ln w="25400">
              <a:solidFill>
                <a:srgbClr val="FF6600"/>
              </a:solidFill>
              <a:prstDash val="dash"/>
              <a:round/>
              <a:headEnd/>
              <a:tailEnd/>
            </a:ln>
            <a:extLst>
              <a:ext uri="{909E8E84-426E-40dd-AFC4-6F175D3DCCD1}">
                <a14:hiddenFill xmlns:a14="http://schemas.microsoft.com/office/drawing/2010/main" xmlns="">
                  <a:noFill/>
                </a14:hiddenFill>
              </a:ext>
            </a:extLst>
          </p:spPr>
        </p:cxnSp>
        <p:cxnSp>
          <p:nvCxnSpPr>
            <p:cNvPr id="86107" name="Straight Connector 59"/>
            <p:cNvCxnSpPr>
              <a:cxnSpLocks noChangeShapeType="1"/>
            </p:cNvCxnSpPr>
            <p:nvPr/>
          </p:nvCxnSpPr>
          <p:spPr bwMode="auto">
            <a:xfrm rot="5400000">
              <a:off x="462411" y="5549895"/>
              <a:ext cx="1659467" cy="0"/>
            </a:xfrm>
            <a:prstGeom prst="line">
              <a:avLst/>
            </a:prstGeom>
            <a:noFill/>
            <a:ln w="25400">
              <a:solidFill>
                <a:srgbClr val="FF6600"/>
              </a:solidFill>
              <a:prstDash val="dash"/>
              <a:round/>
              <a:headEnd/>
              <a:tailEnd/>
            </a:ln>
            <a:extLst>
              <a:ext uri="{909E8E84-426E-40dd-AFC4-6F175D3DCCD1}">
                <a14:hiddenFill xmlns:a14="http://schemas.microsoft.com/office/drawing/2010/main" xmlns="">
                  <a:noFill/>
                </a14:hiddenFill>
              </a:ext>
            </a:extLst>
          </p:spPr>
        </p:cxnSp>
      </p:grpSp>
      <p:grpSp>
        <p:nvGrpSpPr>
          <p:cNvPr id="77" name="Group 76"/>
          <p:cNvGrpSpPr>
            <a:grpSpLocks/>
          </p:cNvGrpSpPr>
          <p:nvPr/>
        </p:nvGrpSpPr>
        <p:grpSpPr bwMode="auto">
          <a:xfrm>
            <a:off x="3182938" y="5453063"/>
            <a:ext cx="1346200" cy="1301750"/>
            <a:chOff x="745677" y="4720161"/>
            <a:chExt cx="1659467" cy="1659467"/>
          </a:xfrm>
        </p:grpSpPr>
        <p:cxnSp>
          <p:nvCxnSpPr>
            <p:cNvPr id="86104" name="Straight Connector 58"/>
            <p:cNvCxnSpPr>
              <a:cxnSpLocks noChangeShapeType="1"/>
            </p:cNvCxnSpPr>
            <p:nvPr/>
          </p:nvCxnSpPr>
          <p:spPr bwMode="auto">
            <a:xfrm>
              <a:off x="745677" y="5565531"/>
              <a:ext cx="1659467" cy="0"/>
            </a:xfrm>
            <a:prstGeom prst="line">
              <a:avLst/>
            </a:prstGeom>
            <a:noFill/>
            <a:ln w="25400">
              <a:solidFill>
                <a:srgbClr val="FF6600"/>
              </a:solidFill>
              <a:prstDash val="dash"/>
              <a:round/>
              <a:headEnd/>
              <a:tailEnd/>
            </a:ln>
            <a:extLst>
              <a:ext uri="{909E8E84-426E-40dd-AFC4-6F175D3DCCD1}">
                <a14:hiddenFill xmlns:a14="http://schemas.microsoft.com/office/drawing/2010/main" xmlns="">
                  <a:noFill/>
                </a14:hiddenFill>
              </a:ext>
            </a:extLst>
          </p:spPr>
        </p:cxnSp>
        <p:cxnSp>
          <p:nvCxnSpPr>
            <p:cNvPr id="86105" name="Straight Connector 59"/>
            <p:cNvCxnSpPr>
              <a:cxnSpLocks noChangeShapeType="1"/>
            </p:cNvCxnSpPr>
            <p:nvPr/>
          </p:nvCxnSpPr>
          <p:spPr bwMode="auto">
            <a:xfrm rot="5400000">
              <a:off x="462411" y="5549895"/>
              <a:ext cx="1659467" cy="0"/>
            </a:xfrm>
            <a:prstGeom prst="line">
              <a:avLst/>
            </a:prstGeom>
            <a:noFill/>
            <a:ln w="25400">
              <a:solidFill>
                <a:srgbClr val="FF6600"/>
              </a:solidFill>
              <a:prstDash val="dash"/>
              <a:round/>
              <a:headEnd/>
              <a:tailEnd/>
            </a:ln>
            <a:extLst>
              <a:ext uri="{909E8E84-426E-40dd-AFC4-6F175D3DCCD1}">
                <a14:hiddenFill xmlns:a14="http://schemas.microsoft.com/office/drawing/2010/main" xmlns="">
                  <a:noFill/>
                </a14:hiddenFill>
              </a:ext>
            </a:extLst>
          </p:spPr>
        </p:cxnSp>
      </p:grpSp>
      <p:grpSp>
        <p:nvGrpSpPr>
          <p:cNvPr id="80" name="Group 79"/>
          <p:cNvGrpSpPr>
            <a:grpSpLocks/>
          </p:cNvGrpSpPr>
          <p:nvPr/>
        </p:nvGrpSpPr>
        <p:grpSpPr bwMode="auto">
          <a:xfrm>
            <a:off x="5097463" y="5453063"/>
            <a:ext cx="1346200" cy="1301750"/>
            <a:chOff x="745677" y="4720161"/>
            <a:chExt cx="1659467" cy="1659467"/>
          </a:xfrm>
        </p:grpSpPr>
        <p:cxnSp>
          <p:nvCxnSpPr>
            <p:cNvPr id="86102" name="Straight Connector 58"/>
            <p:cNvCxnSpPr>
              <a:cxnSpLocks noChangeShapeType="1"/>
            </p:cNvCxnSpPr>
            <p:nvPr/>
          </p:nvCxnSpPr>
          <p:spPr bwMode="auto">
            <a:xfrm>
              <a:off x="745677" y="5565531"/>
              <a:ext cx="1659467" cy="0"/>
            </a:xfrm>
            <a:prstGeom prst="line">
              <a:avLst/>
            </a:prstGeom>
            <a:noFill/>
            <a:ln w="25400">
              <a:solidFill>
                <a:srgbClr val="FF6600"/>
              </a:solidFill>
              <a:prstDash val="dash"/>
              <a:round/>
              <a:headEnd/>
              <a:tailEnd/>
            </a:ln>
            <a:extLst>
              <a:ext uri="{909E8E84-426E-40dd-AFC4-6F175D3DCCD1}">
                <a14:hiddenFill xmlns:a14="http://schemas.microsoft.com/office/drawing/2010/main" xmlns="">
                  <a:noFill/>
                </a14:hiddenFill>
              </a:ext>
            </a:extLst>
          </p:spPr>
        </p:cxnSp>
        <p:cxnSp>
          <p:nvCxnSpPr>
            <p:cNvPr id="86103" name="Straight Connector 59"/>
            <p:cNvCxnSpPr>
              <a:cxnSpLocks noChangeShapeType="1"/>
            </p:cNvCxnSpPr>
            <p:nvPr/>
          </p:nvCxnSpPr>
          <p:spPr bwMode="auto">
            <a:xfrm rot="5400000">
              <a:off x="462411" y="5549895"/>
              <a:ext cx="1659467" cy="0"/>
            </a:xfrm>
            <a:prstGeom prst="line">
              <a:avLst/>
            </a:prstGeom>
            <a:noFill/>
            <a:ln w="25400">
              <a:solidFill>
                <a:srgbClr val="FF6600"/>
              </a:solidFill>
              <a:prstDash val="dash"/>
              <a:round/>
              <a:headEnd/>
              <a:tailEnd/>
            </a:ln>
            <a:extLst>
              <a:ext uri="{909E8E84-426E-40dd-AFC4-6F175D3DCCD1}">
                <a14:hiddenFill xmlns:a14="http://schemas.microsoft.com/office/drawing/2010/main" xmlns="">
                  <a:noFill/>
                </a14:hiddenFill>
              </a:ext>
            </a:extLst>
          </p:spPr>
        </p:cxnSp>
      </p:grpSp>
      <p:sp>
        <p:nvSpPr>
          <p:cNvPr id="86101" name="Rectangle 14"/>
          <p:cNvSpPr>
            <a:spLocks noChangeArrowheads="1"/>
          </p:cNvSpPr>
          <p:nvPr/>
        </p:nvSpPr>
        <p:spPr bwMode="auto">
          <a:xfrm>
            <a:off x="2644775" y="5384800"/>
            <a:ext cx="523875" cy="1400175"/>
          </a:xfrm>
          <a:prstGeom prst="rect">
            <a:avLst/>
          </a:prstGeom>
          <a:noFill/>
          <a:ln w="254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dissolve">
                                      <p:cBhvr>
                                        <p:cTn id="7" dur="500"/>
                                        <p:tgtEl>
                                          <p:spTgt spid="5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9"/>
                                        </p:tgtEl>
                                        <p:attrNameLst>
                                          <p:attrName>style.visibility</p:attrName>
                                        </p:attrNameLst>
                                      </p:cBhvr>
                                      <p:to>
                                        <p:strVal val="visible"/>
                                      </p:to>
                                    </p:set>
                                    <p:animEffect transition="in" filter="dissolve">
                                      <p:cBhvr>
                                        <p:cTn id="10" dur="500"/>
                                        <p:tgtEl>
                                          <p:spTgt spid="59"/>
                                        </p:tgtEl>
                                      </p:cBhvr>
                                    </p:animEffect>
                                  </p:childTnLst>
                                </p:cTn>
                              </p:par>
                              <p:par>
                                <p:cTn id="11" presetID="9" presetClass="entr" presetSubtype="0" fill="hold" nodeType="withEffect">
                                  <p:stCondLst>
                                    <p:cond delay="0"/>
                                  </p:stCondLst>
                                  <p:childTnLst>
                                    <p:set>
                                      <p:cBhvr>
                                        <p:cTn id="12" dur="1" fill="hold">
                                          <p:stCondLst>
                                            <p:cond delay="0"/>
                                          </p:stCondLst>
                                        </p:cTn>
                                        <p:tgtEl>
                                          <p:spTgt spid="55"/>
                                        </p:tgtEl>
                                        <p:attrNameLst>
                                          <p:attrName>style.visibility</p:attrName>
                                        </p:attrNameLst>
                                      </p:cBhvr>
                                      <p:to>
                                        <p:strVal val="visible"/>
                                      </p:to>
                                    </p:set>
                                    <p:animEffect transition="in" filter="dissolve">
                                      <p:cBhvr>
                                        <p:cTn id="13" dur="500"/>
                                        <p:tgtEl>
                                          <p:spTgt spid="55"/>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63"/>
                                        </p:tgtEl>
                                        <p:attrNameLst>
                                          <p:attrName>style.visibility</p:attrName>
                                        </p:attrNameLst>
                                      </p:cBhvr>
                                      <p:to>
                                        <p:strVal val="visible"/>
                                      </p:to>
                                    </p:set>
                                    <p:animEffect transition="in" filter="dissolve">
                                      <p:cBhvr>
                                        <p:cTn id="16" dur="500"/>
                                        <p:tgtEl>
                                          <p:spTgt spid="63"/>
                                        </p:tgtEl>
                                      </p:cBhvr>
                                    </p:animEffect>
                                  </p:childTnLst>
                                </p:cTn>
                              </p:par>
                              <p:par>
                                <p:cTn id="17" presetID="10" presetClass="entr" presetSubtype="0" fill="hold"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10" presetClass="entr" presetSubtype="0" fill="hold" nodeType="click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par>
                                <p:cTn id="25" presetID="10" presetClass="entr" presetSubtype="0" fill="hold"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64"/>
                                        </p:tgtEl>
                                        <p:attrNameLst>
                                          <p:attrName>style.visibility</p:attrName>
                                        </p:attrNameLst>
                                      </p:cBhvr>
                                      <p:to>
                                        <p:strVal val="visible"/>
                                      </p:to>
                                    </p:set>
                                    <p:animEffect transition="in" filter="dissolve">
                                      <p:cBhvr>
                                        <p:cTn id="30" dur="500"/>
                                        <p:tgtEl>
                                          <p:spTgt spid="64"/>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65"/>
                                        </p:tgtEl>
                                        <p:attrNameLst>
                                          <p:attrName>style.visibility</p:attrName>
                                        </p:attrNameLst>
                                      </p:cBhvr>
                                      <p:to>
                                        <p:strVal val="visible"/>
                                      </p:to>
                                    </p:set>
                                    <p:animEffect transition="in" filter="dissolve">
                                      <p:cBhvr>
                                        <p:cTn id="33" dur="500"/>
                                        <p:tgtEl>
                                          <p:spTgt spid="65"/>
                                        </p:tgtEl>
                                      </p:cBhvr>
                                    </p:animEffect>
                                  </p:childTnLst>
                                </p:cTn>
                              </p:par>
                              <p:par>
                                <p:cTn id="34" presetID="9" presetClass="entr" presetSubtype="0" fill="hold" nodeType="withEffect">
                                  <p:stCondLst>
                                    <p:cond delay="500"/>
                                  </p:stCondLst>
                                  <p:childTnLst>
                                    <p:set>
                                      <p:cBhvr>
                                        <p:cTn id="35" dur="1" fill="hold">
                                          <p:stCondLst>
                                            <p:cond delay="0"/>
                                          </p:stCondLst>
                                        </p:cTn>
                                        <p:tgtEl>
                                          <p:spTgt spid="66"/>
                                        </p:tgtEl>
                                        <p:attrNameLst>
                                          <p:attrName>style.visibility</p:attrName>
                                        </p:attrNameLst>
                                      </p:cBhvr>
                                      <p:to>
                                        <p:strVal val="visible"/>
                                      </p:to>
                                    </p:set>
                                    <p:animEffect transition="in" filter="dissolve">
                                      <p:cBhvr>
                                        <p:cTn id="36" dur="500"/>
                                        <p:tgtEl>
                                          <p:spTgt spid="66"/>
                                        </p:tgtEl>
                                      </p:cBhvr>
                                    </p:animEffect>
                                  </p:childTnLst>
                                </p:cTn>
                              </p:par>
                              <p:par>
                                <p:cTn id="37" presetID="9" presetClass="entr" presetSubtype="0" fill="hold" nodeType="withEffect">
                                  <p:stCondLst>
                                    <p:cond delay="500"/>
                                  </p:stCondLst>
                                  <p:childTnLst>
                                    <p:set>
                                      <p:cBhvr>
                                        <p:cTn id="38" dur="1" fill="hold">
                                          <p:stCondLst>
                                            <p:cond delay="0"/>
                                          </p:stCondLst>
                                        </p:cTn>
                                        <p:tgtEl>
                                          <p:spTgt spid="77"/>
                                        </p:tgtEl>
                                        <p:attrNameLst>
                                          <p:attrName>style.visibility</p:attrName>
                                        </p:attrNameLst>
                                      </p:cBhvr>
                                      <p:to>
                                        <p:strVal val="visible"/>
                                      </p:to>
                                    </p:set>
                                    <p:animEffect transition="in" filter="dissolve">
                                      <p:cBhvr>
                                        <p:cTn id="39" dur="500"/>
                                        <p:tgtEl>
                                          <p:spTgt spid="77"/>
                                        </p:tgtEl>
                                      </p:cBhvr>
                                    </p:animEffect>
                                  </p:childTnLst>
                                </p:cTn>
                              </p:par>
                              <p:par>
                                <p:cTn id="40" presetID="9" presetClass="entr" presetSubtype="0" fill="hold" nodeType="withEffect">
                                  <p:stCondLst>
                                    <p:cond delay="500"/>
                                  </p:stCondLst>
                                  <p:childTnLst>
                                    <p:set>
                                      <p:cBhvr>
                                        <p:cTn id="41" dur="1" fill="hold">
                                          <p:stCondLst>
                                            <p:cond delay="0"/>
                                          </p:stCondLst>
                                        </p:cTn>
                                        <p:tgtEl>
                                          <p:spTgt spid="80"/>
                                        </p:tgtEl>
                                        <p:attrNameLst>
                                          <p:attrName>style.visibility</p:attrName>
                                        </p:attrNameLst>
                                      </p:cBhvr>
                                      <p:to>
                                        <p:strVal val="visible"/>
                                      </p:to>
                                    </p:set>
                                    <p:animEffect transition="in" filter="dissolve">
                                      <p:cBhvr>
                                        <p:cTn id="42"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59" grpId="0"/>
      <p:bldP spid="63" grpId="0"/>
      <p:bldP spid="64" grpId="0"/>
      <p:bldP spid="65"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1" name="Title 1"/>
          <p:cNvSpPr>
            <a:spLocks noGrp="1"/>
          </p:cNvSpPr>
          <p:nvPr>
            <p:ph type="title"/>
          </p:nvPr>
        </p:nvSpPr>
        <p:spPr>
          <a:xfrm>
            <a:off x="180975" y="161925"/>
            <a:ext cx="8766175" cy="609600"/>
          </a:xfrm>
        </p:spPr>
        <p:txBody>
          <a:bodyPr/>
          <a:lstStyle/>
          <a:p>
            <a:r>
              <a:rPr lang="en-US" sz="2400">
                <a:latin typeface="Arial" charset="0"/>
                <a:ea typeface="MS PGothic" charset="0"/>
              </a:rPr>
              <a:t>Systematic detection of multiple small aberrancies defines large immunophenotypic changes across hematopoiesis</a:t>
            </a:r>
          </a:p>
        </p:txBody>
      </p:sp>
      <p:graphicFrame>
        <p:nvGraphicFramePr>
          <p:cNvPr id="2" name="Table 1"/>
          <p:cNvGraphicFramePr>
            <a:graphicFrameLocks noGrp="1"/>
          </p:cNvGraphicFramePr>
          <p:nvPr/>
        </p:nvGraphicFramePr>
        <p:xfrm>
          <a:off x="184564" y="1063464"/>
          <a:ext cx="8774873" cy="5681016"/>
        </p:xfrm>
        <a:graphic>
          <a:graphicData uri="http://schemas.openxmlformats.org/drawingml/2006/table">
            <a:tbl>
              <a:tblPr/>
              <a:tblGrid>
                <a:gridCol w="494748">
                  <a:extLst>
                    <a:ext uri="{9D8B030D-6E8A-4147-A177-3AD203B41FA5}">
                      <a16:colId xmlns:a16="http://schemas.microsoft.com/office/drawing/2014/main" val="20000"/>
                    </a:ext>
                  </a:extLst>
                </a:gridCol>
                <a:gridCol w="331205">
                  <a:extLst>
                    <a:ext uri="{9D8B030D-6E8A-4147-A177-3AD203B41FA5}">
                      <a16:colId xmlns:a16="http://schemas.microsoft.com/office/drawing/2014/main" val="20001"/>
                    </a:ext>
                  </a:extLst>
                </a:gridCol>
                <a:gridCol w="331205">
                  <a:extLst>
                    <a:ext uri="{9D8B030D-6E8A-4147-A177-3AD203B41FA5}">
                      <a16:colId xmlns:a16="http://schemas.microsoft.com/office/drawing/2014/main" val="20002"/>
                    </a:ext>
                  </a:extLst>
                </a:gridCol>
                <a:gridCol w="331205">
                  <a:extLst>
                    <a:ext uri="{9D8B030D-6E8A-4147-A177-3AD203B41FA5}">
                      <a16:colId xmlns:a16="http://schemas.microsoft.com/office/drawing/2014/main" val="20003"/>
                    </a:ext>
                  </a:extLst>
                </a:gridCol>
                <a:gridCol w="331205">
                  <a:extLst>
                    <a:ext uri="{9D8B030D-6E8A-4147-A177-3AD203B41FA5}">
                      <a16:colId xmlns:a16="http://schemas.microsoft.com/office/drawing/2014/main" val="20004"/>
                    </a:ext>
                  </a:extLst>
                </a:gridCol>
                <a:gridCol w="331205">
                  <a:extLst>
                    <a:ext uri="{9D8B030D-6E8A-4147-A177-3AD203B41FA5}">
                      <a16:colId xmlns:a16="http://schemas.microsoft.com/office/drawing/2014/main" val="20005"/>
                    </a:ext>
                  </a:extLst>
                </a:gridCol>
                <a:gridCol w="331205">
                  <a:extLst>
                    <a:ext uri="{9D8B030D-6E8A-4147-A177-3AD203B41FA5}">
                      <a16:colId xmlns:a16="http://schemas.microsoft.com/office/drawing/2014/main" val="20006"/>
                    </a:ext>
                  </a:extLst>
                </a:gridCol>
                <a:gridCol w="331205">
                  <a:extLst>
                    <a:ext uri="{9D8B030D-6E8A-4147-A177-3AD203B41FA5}">
                      <a16:colId xmlns:a16="http://schemas.microsoft.com/office/drawing/2014/main" val="20007"/>
                    </a:ext>
                  </a:extLst>
                </a:gridCol>
                <a:gridCol w="331205">
                  <a:extLst>
                    <a:ext uri="{9D8B030D-6E8A-4147-A177-3AD203B41FA5}">
                      <a16:colId xmlns:a16="http://schemas.microsoft.com/office/drawing/2014/main" val="20008"/>
                    </a:ext>
                  </a:extLst>
                </a:gridCol>
                <a:gridCol w="331205">
                  <a:extLst>
                    <a:ext uri="{9D8B030D-6E8A-4147-A177-3AD203B41FA5}">
                      <a16:colId xmlns:a16="http://schemas.microsoft.com/office/drawing/2014/main" val="20009"/>
                    </a:ext>
                  </a:extLst>
                </a:gridCol>
                <a:gridCol w="331205">
                  <a:extLst>
                    <a:ext uri="{9D8B030D-6E8A-4147-A177-3AD203B41FA5}">
                      <a16:colId xmlns:a16="http://schemas.microsoft.com/office/drawing/2014/main" val="20010"/>
                    </a:ext>
                  </a:extLst>
                </a:gridCol>
                <a:gridCol w="331205">
                  <a:extLst>
                    <a:ext uri="{9D8B030D-6E8A-4147-A177-3AD203B41FA5}">
                      <a16:colId xmlns:a16="http://schemas.microsoft.com/office/drawing/2014/main" val="20011"/>
                    </a:ext>
                  </a:extLst>
                </a:gridCol>
                <a:gridCol w="331205">
                  <a:extLst>
                    <a:ext uri="{9D8B030D-6E8A-4147-A177-3AD203B41FA5}">
                      <a16:colId xmlns:a16="http://schemas.microsoft.com/office/drawing/2014/main" val="20012"/>
                    </a:ext>
                  </a:extLst>
                </a:gridCol>
                <a:gridCol w="331205">
                  <a:extLst>
                    <a:ext uri="{9D8B030D-6E8A-4147-A177-3AD203B41FA5}">
                      <a16:colId xmlns:a16="http://schemas.microsoft.com/office/drawing/2014/main" val="20013"/>
                    </a:ext>
                  </a:extLst>
                </a:gridCol>
                <a:gridCol w="331205">
                  <a:extLst>
                    <a:ext uri="{9D8B030D-6E8A-4147-A177-3AD203B41FA5}">
                      <a16:colId xmlns:a16="http://schemas.microsoft.com/office/drawing/2014/main" val="20014"/>
                    </a:ext>
                  </a:extLst>
                </a:gridCol>
                <a:gridCol w="331205">
                  <a:extLst>
                    <a:ext uri="{9D8B030D-6E8A-4147-A177-3AD203B41FA5}">
                      <a16:colId xmlns:a16="http://schemas.microsoft.com/office/drawing/2014/main" val="20015"/>
                    </a:ext>
                  </a:extLst>
                </a:gridCol>
                <a:gridCol w="331205">
                  <a:extLst>
                    <a:ext uri="{9D8B030D-6E8A-4147-A177-3AD203B41FA5}">
                      <a16:colId xmlns:a16="http://schemas.microsoft.com/office/drawing/2014/main" val="20016"/>
                    </a:ext>
                  </a:extLst>
                </a:gridCol>
                <a:gridCol w="331205">
                  <a:extLst>
                    <a:ext uri="{9D8B030D-6E8A-4147-A177-3AD203B41FA5}">
                      <a16:colId xmlns:a16="http://schemas.microsoft.com/office/drawing/2014/main" val="20017"/>
                    </a:ext>
                  </a:extLst>
                </a:gridCol>
                <a:gridCol w="331205">
                  <a:extLst>
                    <a:ext uri="{9D8B030D-6E8A-4147-A177-3AD203B41FA5}">
                      <a16:colId xmlns:a16="http://schemas.microsoft.com/office/drawing/2014/main" val="20018"/>
                    </a:ext>
                  </a:extLst>
                </a:gridCol>
                <a:gridCol w="331205">
                  <a:extLst>
                    <a:ext uri="{9D8B030D-6E8A-4147-A177-3AD203B41FA5}">
                      <a16:colId xmlns:a16="http://schemas.microsoft.com/office/drawing/2014/main" val="20019"/>
                    </a:ext>
                  </a:extLst>
                </a:gridCol>
                <a:gridCol w="331205">
                  <a:extLst>
                    <a:ext uri="{9D8B030D-6E8A-4147-A177-3AD203B41FA5}">
                      <a16:colId xmlns:a16="http://schemas.microsoft.com/office/drawing/2014/main" val="20020"/>
                    </a:ext>
                  </a:extLst>
                </a:gridCol>
                <a:gridCol w="331205">
                  <a:extLst>
                    <a:ext uri="{9D8B030D-6E8A-4147-A177-3AD203B41FA5}">
                      <a16:colId xmlns:a16="http://schemas.microsoft.com/office/drawing/2014/main" val="20021"/>
                    </a:ext>
                  </a:extLst>
                </a:gridCol>
                <a:gridCol w="331205">
                  <a:extLst>
                    <a:ext uri="{9D8B030D-6E8A-4147-A177-3AD203B41FA5}">
                      <a16:colId xmlns:a16="http://schemas.microsoft.com/office/drawing/2014/main" val="20022"/>
                    </a:ext>
                  </a:extLst>
                </a:gridCol>
                <a:gridCol w="331205">
                  <a:extLst>
                    <a:ext uri="{9D8B030D-6E8A-4147-A177-3AD203B41FA5}">
                      <a16:colId xmlns:a16="http://schemas.microsoft.com/office/drawing/2014/main" val="20023"/>
                    </a:ext>
                  </a:extLst>
                </a:gridCol>
                <a:gridCol w="331205">
                  <a:extLst>
                    <a:ext uri="{9D8B030D-6E8A-4147-A177-3AD203B41FA5}">
                      <a16:colId xmlns:a16="http://schemas.microsoft.com/office/drawing/2014/main" val="20024"/>
                    </a:ext>
                  </a:extLst>
                </a:gridCol>
                <a:gridCol w="331205">
                  <a:extLst>
                    <a:ext uri="{9D8B030D-6E8A-4147-A177-3AD203B41FA5}">
                      <a16:colId xmlns:a16="http://schemas.microsoft.com/office/drawing/2014/main" val="20025"/>
                    </a:ext>
                  </a:extLst>
                </a:gridCol>
              </a:tblGrid>
              <a:tr h="769206">
                <a:tc>
                  <a:txBody>
                    <a:bodyPr/>
                    <a:lstStyle/>
                    <a:p>
                      <a:pPr algn="ctr" fontAlgn="b"/>
                      <a:r>
                        <a:rPr lang="en-US" sz="500" b="0"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500" b="0"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HSC</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MPP</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MPP/CMP</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CMP/GMP</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900" b="1" i="0" u="none" strike="noStrike" spc="0" baseline="0" dirty="0" err="1">
                          <a:solidFill>
                            <a:srgbClr val="000000"/>
                          </a:solidFill>
                          <a:effectLst/>
                          <a:latin typeface="Calibri"/>
                        </a:rPr>
                        <a:t>Myelo</a:t>
                      </a:r>
                      <a:r>
                        <a:rPr lang="en-US" sz="900" b="1" i="0" u="none" strike="noStrike" spc="0" baseline="0" dirty="0">
                          <a:solidFill>
                            <a:srgbClr val="000000"/>
                          </a:solidFill>
                          <a:effectLst/>
                          <a:latin typeface="Calibri"/>
                        </a:rPr>
                        <a:t>/</a:t>
                      </a:r>
                    </a:p>
                    <a:p>
                      <a:pPr marL="27432" algn="l" fontAlgn="b"/>
                      <a:r>
                        <a:rPr lang="en-US" sz="900" b="1" i="0" u="none" strike="noStrike" spc="0" baseline="0" dirty="0" err="1">
                          <a:solidFill>
                            <a:srgbClr val="000000"/>
                          </a:solidFill>
                          <a:effectLst/>
                          <a:latin typeface="Calibri"/>
                        </a:rPr>
                        <a:t>Monoblast</a:t>
                      </a:r>
                      <a:endParaRPr lang="en-US" sz="900" b="1" i="0" u="none" strike="noStrike" spc="0" baseline="0"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800" b="1" i="0" u="none" strike="noStrike">
                          <a:solidFill>
                            <a:srgbClr val="000000"/>
                          </a:solidFill>
                          <a:effectLst/>
                          <a:latin typeface="Calibri"/>
                        </a:rPr>
                        <a:t>Promonocyte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CD14- Monocyte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CD14+ Monocyte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0" i="0" u="none" strike="noStrike">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800" b="1" i="0" u="none" strike="noStrike">
                          <a:solidFill>
                            <a:srgbClr val="000000"/>
                          </a:solidFill>
                          <a:effectLst/>
                          <a:latin typeface="Calibri"/>
                        </a:rPr>
                        <a:t>Promyelocyte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Myelocyte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err="1">
                          <a:solidFill>
                            <a:srgbClr val="000000"/>
                          </a:solidFill>
                          <a:effectLst/>
                          <a:latin typeface="Calibri"/>
                        </a:rPr>
                        <a:t>Metamyelocyte</a:t>
                      </a:r>
                      <a:endParaRPr lang="en-US" sz="800" b="1" i="0" u="none" strike="noStrike"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Mature Granulocyte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0" i="0" u="none" strike="noStrike">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800" b="1" i="0" u="none" strike="noStrike">
                          <a:solidFill>
                            <a:srgbClr val="000000"/>
                          </a:solidFill>
                          <a:effectLst/>
                          <a:latin typeface="Calibri"/>
                        </a:rPr>
                        <a:t>ProErythroblast</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Erythroblast</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800" b="1" i="0" u="none" strike="noStrike" dirty="0">
                          <a:solidFill>
                            <a:srgbClr val="000000"/>
                          </a:solidFill>
                          <a:effectLst/>
                          <a:latin typeface="Calibri"/>
                        </a:rPr>
                        <a:t>Pre-B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Mature B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800" b="1" i="0" u="none" strike="noStrike" dirty="0">
                          <a:solidFill>
                            <a:srgbClr val="000000"/>
                          </a:solidFill>
                          <a:effectLst/>
                          <a:latin typeface="Calibri"/>
                        </a:rPr>
                        <a:t>T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NK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0"/>
                  </a:ext>
                </a:extLst>
              </a:tr>
              <a:tr h="89779">
                <a:tc>
                  <a:txBody>
                    <a:bodyPr/>
                    <a:lstStyle/>
                    <a:p>
                      <a:pPr algn="ctr" fontAlgn="b"/>
                      <a:r>
                        <a:rPr lang="en-US" sz="600" b="1" i="0" u="none" strike="noStrike" dirty="0">
                          <a:solidFill>
                            <a:srgbClr val="000000"/>
                          </a:solidFill>
                          <a:effectLst/>
                          <a:latin typeface="Calibri"/>
                        </a:rPr>
                        <a:t>AML26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3">
                  <a:txBody>
                    <a:bodyPr/>
                    <a:lstStyle/>
                    <a:p>
                      <a:pPr algn="ctr" fontAlgn="ctr"/>
                      <a:r>
                        <a:rPr lang="en-US" sz="600" b="1" i="0" u="none" strike="noStrike">
                          <a:solidFill>
                            <a:srgbClr val="000000"/>
                          </a:solidFill>
                          <a:effectLst/>
                          <a:latin typeface="Calibri"/>
                        </a:rPr>
                        <a:t>t(8;21)</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01"/>
                  </a:ext>
                </a:extLst>
              </a:tr>
              <a:tr h="89779">
                <a:tc>
                  <a:txBody>
                    <a:bodyPr/>
                    <a:lstStyle/>
                    <a:p>
                      <a:pPr algn="ctr" fontAlgn="b"/>
                      <a:r>
                        <a:rPr lang="en-US" sz="600" b="1" i="0" u="none" strike="noStrike" dirty="0">
                          <a:solidFill>
                            <a:srgbClr val="000000"/>
                          </a:solidFill>
                          <a:effectLst/>
                          <a:latin typeface="Calibri"/>
                        </a:rPr>
                        <a:t>AML35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02"/>
                  </a:ext>
                </a:extLst>
              </a:tr>
              <a:tr h="89779">
                <a:tc>
                  <a:txBody>
                    <a:bodyPr/>
                    <a:lstStyle/>
                    <a:p>
                      <a:pPr algn="ctr" fontAlgn="b"/>
                      <a:r>
                        <a:rPr lang="en-US" sz="600" b="1" i="0" u="none" strike="noStrike">
                          <a:solidFill>
                            <a:srgbClr val="000000"/>
                          </a:solidFill>
                          <a:effectLst/>
                          <a:latin typeface="Calibri"/>
                        </a:rPr>
                        <a:t>AML5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03"/>
                  </a:ext>
                </a:extLst>
              </a:tr>
              <a:tr h="89779">
                <a:tc>
                  <a:txBody>
                    <a:bodyPr/>
                    <a:lstStyle/>
                    <a:p>
                      <a:pPr algn="ctr" fontAlgn="b"/>
                      <a:r>
                        <a:rPr lang="en-US" sz="600" b="1" i="0" u="none" strike="noStrike">
                          <a:solidFill>
                            <a:srgbClr val="000000"/>
                          </a:solidFill>
                          <a:effectLst/>
                          <a:latin typeface="Calibri"/>
                        </a:rPr>
                        <a:t>AML10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2">
                  <a:txBody>
                    <a:bodyPr/>
                    <a:lstStyle/>
                    <a:p>
                      <a:pPr algn="ctr" fontAlgn="ctr"/>
                      <a:r>
                        <a:rPr lang="en-US" sz="600" b="1" i="0" u="none" strike="noStrike" dirty="0" err="1">
                          <a:solidFill>
                            <a:srgbClr val="000000"/>
                          </a:solidFill>
                          <a:effectLst/>
                          <a:latin typeface="Calibri"/>
                        </a:rPr>
                        <a:t>Inv</a:t>
                      </a:r>
                      <a:r>
                        <a:rPr lang="en-US" sz="600" b="1" i="0" u="none" strike="noStrike" dirty="0">
                          <a:solidFill>
                            <a:srgbClr val="000000"/>
                          </a:solidFill>
                          <a:effectLst/>
                          <a:latin typeface="Calibri"/>
                        </a:rPr>
                        <a:t>(16)</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4"/>
                  </a:ext>
                </a:extLst>
              </a:tr>
              <a:tr h="89779">
                <a:tc>
                  <a:txBody>
                    <a:bodyPr/>
                    <a:lstStyle/>
                    <a:p>
                      <a:pPr algn="ctr" fontAlgn="b"/>
                      <a:r>
                        <a:rPr lang="en-US" sz="600" b="1" i="0" u="none" strike="noStrike">
                          <a:solidFill>
                            <a:srgbClr val="000000"/>
                          </a:solidFill>
                          <a:effectLst/>
                          <a:latin typeface="Calibri"/>
                        </a:rPr>
                        <a:t>AML32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dirty="0">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05"/>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89779">
                <a:tc>
                  <a:txBody>
                    <a:bodyPr/>
                    <a:lstStyle/>
                    <a:p>
                      <a:pPr algn="ctr" fontAlgn="b"/>
                      <a:r>
                        <a:rPr lang="en-US" sz="600" b="1" i="0" u="none" strike="noStrike">
                          <a:solidFill>
                            <a:srgbClr val="000000"/>
                          </a:solidFill>
                          <a:effectLst/>
                          <a:latin typeface="Calibri"/>
                        </a:rPr>
                        <a:t>AML34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4">
                  <a:txBody>
                    <a:bodyPr/>
                    <a:lstStyle/>
                    <a:p>
                      <a:pPr algn="ctr" fontAlgn="ctr"/>
                      <a:r>
                        <a:rPr lang="en-US" sz="600" b="1" i="0" u="none" strike="noStrike">
                          <a:solidFill>
                            <a:srgbClr val="000000"/>
                          </a:solidFill>
                          <a:effectLst/>
                          <a:latin typeface="Calibri"/>
                        </a:rPr>
                        <a:t>t(15;17)</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7"/>
                  </a:ext>
                </a:extLst>
              </a:tr>
              <a:tr h="89779">
                <a:tc>
                  <a:txBody>
                    <a:bodyPr/>
                    <a:lstStyle/>
                    <a:p>
                      <a:pPr algn="ctr" fontAlgn="b"/>
                      <a:r>
                        <a:rPr lang="en-US" sz="600" b="1" i="0" u="none" strike="noStrike">
                          <a:solidFill>
                            <a:srgbClr val="000000"/>
                          </a:solidFill>
                          <a:effectLst/>
                          <a:latin typeface="Calibri"/>
                        </a:rPr>
                        <a:t>APL3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08"/>
                  </a:ext>
                </a:extLst>
              </a:tr>
              <a:tr h="89779">
                <a:tc>
                  <a:txBody>
                    <a:bodyPr/>
                    <a:lstStyle/>
                    <a:p>
                      <a:pPr algn="ctr" fontAlgn="b"/>
                      <a:r>
                        <a:rPr lang="en-US" sz="600" b="1" i="0" u="none" strike="noStrike">
                          <a:solidFill>
                            <a:srgbClr val="000000"/>
                          </a:solidFill>
                          <a:effectLst/>
                          <a:latin typeface="Calibri"/>
                        </a:rPr>
                        <a:t>AML24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dirty="0">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9"/>
                  </a:ext>
                </a:extLst>
              </a:tr>
              <a:tr h="89779">
                <a:tc>
                  <a:txBody>
                    <a:bodyPr/>
                    <a:lstStyle/>
                    <a:p>
                      <a:pPr algn="ctr" fontAlgn="b"/>
                      <a:r>
                        <a:rPr lang="en-US" sz="600" b="1" i="0" u="none" strike="noStrike">
                          <a:solidFill>
                            <a:srgbClr val="000000"/>
                          </a:solidFill>
                          <a:effectLst/>
                          <a:latin typeface="Calibri"/>
                        </a:rPr>
                        <a:t>APL1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0"/>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sz="600" b="1" i="0" u="none" strike="noStrike">
                          <a:solidFill>
                            <a:srgbClr val="000000"/>
                          </a:solidFill>
                          <a:effectLst/>
                          <a:latin typeface="Calibri"/>
                        </a:rPr>
                        <a:t> </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1"/>
                  </a:ext>
                </a:extLst>
              </a:tr>
              <a:tr h="89779">
                <a:tc>
                  <a:txBody>
                    <a:bodyPr/>
                    <a:lstStyle/>
                    <a:p>
                      <a:pPr algn="ctr" fontAlgn="b"/>
                      <a:r>
                        <a:rPr lang="en-US" sz="600" b="1" i="0" u="none" strike="noStrike">
                          <a:solidFill>
                            <a:srgbClr val="000000"/>
                          </a:solidFill>
                          <a:effectLst/>
                          <a:latin typeface="Calibri"/>
                        </a:rPr>
                        <a:t>AML27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11">
                  <a:txBody>
                    <a:bodyPr/>
                    <a:lstStyle/>
                    <a:p>
                      <a:pPr algn="ctr" fontAlgn="ctr"/>
                      <a:r>
                        <a:rPr lang="en-US" sz="600" b="1" i="0" u="none" strike="noStrike">
                          <a:solidFill>
                            <a:srgbClr val="000000"/>
                          </a:solidFill>
                          <a:effectLst/>
                          <a:latin typeface="Calibri"/>
                        </a:rPr>
                        <a:t>NK-FLT3-ITD</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2"/>
                  </a:ext>
                </a:extLst>
              </a:tr>
              <a:tr h="89779">
                <a:tc>
                  <a:txBody>
                    <a:bodyPr/>
                    <a:lstStyle/>
                    <a:p>
                      <a:pPr algn="ctr" fontAlgn="b"/>
                      <a:r>
                        <a:rPr lang="en-US" sz="600" b="1" i="0" u="none" strike="noStrike">
                          <a:solidFill>
                            <a:srgbClr val="000000"/>
                          </a:solidFill>
                          <a:effectLst/>
                          <a:latin typeface="Calibri"/>
                        </a:rPr>
                        <a:t>AML7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13"/>
                  </a:ext>
                </a:extLst>
              </a:tr>
              <a:tr h="89779">
                <a:tc>
                  <a:txBody>
                    <a:bodyPr/>
                    <a:lstStyle/>
                    <a:p>
                      <a:pPr algn="ctr" fontAlgn="b"/>
                      <a:r>
                        <a:rPr lang="en-US" sz="600" b="1" i="0" u="none" strike="noStrike">
                          <a:solidFill>
                            <a:srgbClr val="000000"/>
                          </a:solidFill>
                          <a:effectLst/>
                          <a:latin typeface="Calibri"/>
                        </a:rPr>
                        <a:t>AML9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4"/>
                  </a:ext>
                </a:extLst>
              </a:tr>
              <a:tr h="89779">
                <a:tc>
                  <a:txBody>
                    <a:bodyPr/>
                    <a:lstStyle/>
                    <a:p>
                      <a:pPr algn="ctr" fontAlgn="b"/>
                      <a:r>
                        <a:rPr lang="en-US" sz="600" b="1" i="0" u="none" strike="noStrike">
                          <a:solidFill>
                            <a:srgbClr val="000000"/>
                          </a:solidFill>
                          <a:effectLst/>
                          <a:latin typeface="Calibri"/>
                        </a:rPr>
                        <a:t>AML20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5"/>
                  </a:ext>
                </a:extLst>
              </a:tr>
              <a:tr h="89779">
                <a:tc>
                  <a:txBody>
                    <a:bodyPr/>
                    <a:lstStyle/>
                    <a:p>
                      <a:pPr algn="ctr" fontAlgn="b"/>
                      <a:r>
                        <a:rPr lang="en-US" sz="600" b="1" i="0" u="none" strike="noStrike">
                          <a:solidFill>
                            <a:srgbClr val="000000"/>
                          </a:solidFill>
                          <a:effectLst/>
                          <a:latin typeface="Calibri"/>
                        </a:rPr>
                        <a:t>AML21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6"/>
                  </a:ext>
                </a:extLst>
              </a:tr>
              <a:tr h="89779">
                <a:tc>
                  <a:txBody>
                    <a:bodyPr/>
                    <a:lstStyle/>
                    <a:p>
                      <a:pPr algn="ctr" fontAlgn="b"/>
                      <a:r>
                        <a:rPr lang="en-US" sz="600" b="1" i="0" u="none" strike="noStrike">
                          <a:solidFill>
                            <a:srgbClr val="000000"/>
                          </a:solidFill>
                          <a:effectLst/>
                          <a:latin typeface="Calibri"/>
                        </a:rPr>
                        <a:t>AML23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7"/>
                  </a:ext>
                </a:extLst>
              </a:tr>
              <a:tr h="89779">
                <a:tc>
                  <a:txBody>
                    <a:bodyPr/>
                    <a:lstStyle/>
                    <a:p>
                      <a:pPr algn="ctr" fontAlgn="b"/>
                      <a:r>
                        <a:rPr lang="en-US" sz="600" b="1" i="0" u="none" strike="noStrike">
                          <a:solidFill>
                            <a:srgbClr val="000000"/>
                          </a:solidFill>
                          <a:effectLst/>
                          <a:latin typeface="Calibri"/>
                        </a:rPr>
                        <a:t>AML30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extLst>
                  <a:ext uri="{0D108BD9-81ED-4DB2-BD59-A6C34878D82A}">
                    <a16:rowId xmlns:a16="http://schemas.microsoft.com/office/drawing/2014/main" val="10018"/>
                  </a:ext>
                </a:extLst>
              </a:tr>
              <a:tr h="89779">
                <a:tc>
                  <a:txBody>
                    <a:bodyPr/>
                    <a:lstStyle/>
                    <a:p>
                      <a:pPr algn="ctr" fontAlgn="b"/>
                      <a:r>
                        <a:rPr lang="en-US" sz="600" b="1" i="0" u="none" strike="noStrike">
                          <a:solidFill>
                            <a:srgbClr val="000000"/>
                          </a:solidFill>
                          <a:effectLst/>
                          <a:latin typeface="Calibri"/>
                        </a:rPr>
                        <a:t>APL2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9"/>
                  </a:ext>
                </a:extLst>
              </a:tr>
              <a:tr h="89779">
                <a:tc>
                  <a:txBody>
                    <a:bodyPr/>
                    <a:lstStyle/>
                    <a:p>
                      <a:pPr algn="ctr" fontAlgn="b"/>
                      <a:r>
                        <a:rPr lang="en-US" sz="600" b="1" i="0" u="none" strike="noStrike" dirty="0">
                          <a:solidFill>
                            <a:srgbClr val="000000"/>
                          </a:solidFill>
                          <a:effectLst/>
                          <a:latin typeface="Calibri"/>
                        </a:rPr>
                        <a:t>AML37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extLst>
                  <a:ext uri="{0D108BD9-81ED-4DB2-BD59-A6C34878D82A}">
                    <a16:rowId xmlns:a16="http://schemas.microsoft.com/office/drawing/2014/main" val="10020"/>
                  </a:ext>
                </a:extLst>
              </a:tr>
              <a:tr h="89779">
                <a:tc>
                  <a:txBody>
                    <a:bodyPr/>
                    <a:lstStyle/>
                    <a:p>
                      <a:pPr algn="ctr" fontAlgn="b"/>
                      <a:r>
                        <a:rPr lang="en-US" sz="600" b="1" i="0" u="none" strike="noStrike">
                          <a:solidFill>
                            <a:srgbClr val="000000"/>
                          </a:solidFill>
                          <a:effectLst/>
                          <a:latin typeface="Calibri"/>
                        </a:rPr>
                        <a:t>AML38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extLst>
                  <a:ext uri="{0D108BD9-81ED-4DB2-BD59-A6C34878D82A}">
                    <a16:rowId xmlns:a16="http://schemas.microsoft.com/office/drawing/2014/main" val="10021"/>
                  </a:ext>
                </a:extLst>
              </a:tr>
              <a:tr h="89779">
                <a:tc>
                  <a:txBody>
                    <a:bodyPr/>
                    <a:lstStyle/>
                    <a:p>
                      <a:pPr algn="ctr" fontAlgn="b"/>
                      <a:r>
                        <a:rPr lang="en-US" sz="600" b="1" i="0" u="none" strike="noStrike">
                          <a:solidFill>
                            <a:srgbClr val="000000"/>
                          </a:solidFill>
                          <a:effectLst/>
                          <a:latin typeface="Calibri"/>
                        </a:rPr>
                        <a:t>AML40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2"/>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sz="600" b="1" i="0" u="none" strike="noStrike">
                          <a:solidFill>
                            <a:srgbClr val="000000"/>
                          </a:solidFill>
                          <a:effectLst/>
                          <a:latin typeface="Calibri"/>
                        </a:rPr>
                        <a:t> </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3"/>
                  </a:ext>
                </a:extLst>
              </a:tr>
              <a:tr h="89779">
                <a:tc>
                  <a:txBody>
                    <a:bodyPr/>
                    <a:lstStyle/>
                    <a:p>
                      <a:pPr algn="ctr" fontAlgn="b"/>
                      <a:r>
                        <a:rPr lang="en-US" sz="600" b="1" i="0" u="none" strike="noStrike">
                          <a:solidFill>
                            <a:srgbClr val="000000"/>
                          </a:solidFill>
                          <a:effectLst/>
                          <a:latin typeface="Calibri"/>
                        </a:rPr>
                        <a:t>AML13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6">
                  <a:txBody>
                    <a:bodyPr/>
                    <a:lstStyle/>
                    <a:p>
                      <a:pPr algn="ctr" fontAlgn="ctr"/>
                      <a:r>
                        <a:rPr lang="en-US" sz="600" b="1" i="0" u="none" strike="noStrike">
                          <a:solidFill>
                            <a:srgbClr val="000000"/>
                          </a:solidFill>
                          <a:effectLst/>
                          <a:latin typeface="Calibri"/>
                        </a:rPr>
                        <a:t>NK-FLT3wt</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4"/>
                  </a:ext>
                </a:extLst>
              </a:tr>
              <a:tr h="89779">
                <a:tc>
                  <a:txBody>
                    <a:bodyPr/>
                    <a:lstStyle/>
                    <a:p>
                      <a:pPr algn="ctr" fontAlgn="b"/>
                      <a:r>
                        <a:rPr lang="en-US" sz="600" b="1" i="0" u="none" strike="noStrike">
                          <a:solidFill>
                            <a:srgbClr val="000000"/>
                          </a:solidFill>
                          <a:effectLst/>
                          <a:latin typeface="Calibri"/>
                        </a:rPr>
                        <a:t>AML36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dirty="0">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5"/>
                  </a:ext>
                </a:extLst>
              </a:tr>
              <a:tr h="89779">
                <a:tc>
                  <a:txBody>
                    <a:bodyPr/>
                    <a:lstStyle/>
                    <a:p>
                      <a:pPr algn="ctr" fontAlgn="b"/>
                      <a:r>
                        <a:rPr lang="en-US" sz="600" b="1" i="0" u="none" strike="noStrike">
                          <a:solidFill>
                            <a:srgbClr val="000000"/>
                          </a:solidFill>
                          <a:effectLst/>
                          <a:latin typeface="Calibri"/>
                        </a:rPr>
                        <a:t>AML33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26"/>
                  </a:ext>
                </a:extLst>
              </a:tr>
              <a:tr h="89779">
                <a:tc>
                  <a:txBody>
                    <a:bodyPr/>
                    <a:lstStyle/>
                    <a:p>
                      <a:pPr algn="ctr" fontAlgn="b"/>
                      <a:r>
                        <a:rPr lang="en-US" sz="600" b="1" i="0" u="none" strike="noStrike">
                          <a:solidFill>
                            <a:srgbClr val="000000"/>
                          </a:solidFill>
                          <a:effectLst/>
                          <a:latin typeface="Calibri"/>
                        </a:rPr>
                        <a:t>MDS1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dirty="0">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27"/>
                  </a:ext>
                </a:extLst>
              </a:tr>
              <a:tr h="89779">
                <a:tc>
                  <a:txBody>
                    <a:bodyPr/>
                    <a:lstStyle/>
                    <a:p>
                      <a:pPr algn="ctr" fontAlgn="b"/>
                      <a:r>
                        <a:rPr lang="en-US" sz="600" b="1" i="0" u="none" strike="noStrike">
                          <a:solidFill>
                            <a:srgbClr val="000000"/>
                          </a:solidFill>
                          <a:effectLst/>
                          <a:latin typeface="Calibri"/>
                        </a:rPr>
                        <a:t>AML14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8"/>
                  </a:ext>
                </a:extLst>
              </a:tr>
              <a:tr h="89779">
                <a:tc>
                  <a:txBody>
                    <a:bodyPr/>
                    <a:lstStyle/>
                    <a:p>
                      <a:pPr algn="ctr" fontAlgn="b"/>
                      <a:r>
                        <a:rPr lang="en-US" sz="600" b="1" i="0" u="none" strike="noStrike">
                          <a:solidFill>
                            <a:srgbClr val="000000"/>
                          </a:solidFill>
                          <a:effectLst/>
                          <a:latin typeface="Calibri"/>
                        </a:rPr>
                        <a:t>AML15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29"/>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0"/>
                  </a:ext>
                </a:extLst>
              </a:tr>
              <a:tr h="89779">
                <a:tc>
                  <a:txBody>
                    <a:bodyPr/>
                    <a:lstStyle/>
                    <a:p>
                      <a:pPr algn="ctr" fontAlgn="b"/>
                      <a:r>
                        <a:rPr lang="en-US" sz="600" b="1" i="0" u="none" strike="noStrike">
                          <a:solidFill>
                            <a:srgbClr val="000000"/>
                          </a:solidFill>
                          <a:effectLst/>
                          <a:latin typeface="Calibri"/>
                        </a:rPr>
                        <a:t>AML18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6">
                  <a:txBody>
                    <a:bodyPr/>
                    <a:lstStyle/>
                    <a:p>
                      <a:pPr algn="ctr" fontAlgn="ctr"/>
                      <a:r>
                        <a:rPr lang="en-US" sz="600" b="1" i="0" u="none" strike="noStrike">
                          <a:solidFill>
                            <a:srgbClr val="000000"/>
                          </a:solidFill>
                          <a:effectLst/>
                          <a:latin typeface="Calibri"/>
                        </a:rPr>
                        <a:t>Poor-risk</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31"/>
                  </a:ext>
                </a:extLst>
              </a:tr>
              <a:tr h="89779">
                <a:tc>
                  <a:txBody>
                    <a:bodyPr/>
                    <a:lstStyle/>
                    <a:p>
                      <a:pPr algn="ctr" fontAlgn="b"/>
                      <a:r>
                        <a:rPr lang="en-US" sz="600" b="1" i="0" u="none" strike="noStrike">
                          <a:solidFill>
                            <a:srgbClr val="000000"/>
                          </a:solidFill>
                          <a:effectLst/>
                          <a:latin typeface="Calibri"/>
                        </a:rPr>
                        <a:t>AML4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32"/>
                  </a:ext>
                </a:extLst>
              </a:tr>
              <a:tr h="89779">
                <a:tc>
                  <a:txBody>
                    <a:bodyPr/>
                    <a:lstStyle/>
                    <a:p>
                      <a:pPr algn="ctr" fontAlgn="b"/>
                      <a:r>
                        <a:rPr lang="en-US" sz="600" b="1" i="0" u="none" strike="noStrike">
                          <a:solidFill>
                            <a:srgbClr val="000000"/>
                          </a:solidFill>
                          <a:effectLst/>
                          <a:latin typeface="Calibri"/>
                        </a:rPr>
                        <a:t>AML19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33"/>
                  </a:ext>
                </a:extLst>
              </a:tr>
              <a:tr h="89779">
                <a:tc>
                  <a:txBody>
                    <a:bodyPr/>
                    <a:lstStyle/>
                    <a:p>
                      <a:pPr algn="ctr" fontAlgn="b"/>
                      <a:r>
                        <a:rPr lang="en-US" sz="600" b="1" i="0" u="none" strike="noStrike">
                          <a:solidFill>
                            <a:srgbClr val="000000"/>
                          </a:solidFill>
                          <a:effectLst/>
                          <a:latin typeface="Calibri"/>
                        </a:rPr>
                        <a:t>AML29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extLst>
                  <a:ext uri="{0D108BD9-81ED-4DB2-BD59-A6C34878D82A}">
                    <a16:rowId xmlns:a16="http://schemas.microsoft.com/office/drawing/2014/main" val="10034"/>
                  </a:ext>
                </a:extLst>
              </a:tr>
              <a:tr h="89779">
                <a:tc>
                  <a:txBody>
                    <a:bodyPr/>
                    <a:lstStyle/>
                    <a:p>
                      <a:pPr algn="ctr" fontAlgn="b"/>
                      <a:r>
                        <a:rPr lang="en-US" sz="600" b="1" i="0" u="none" strike="noStrike">
                          <a:solidFill>
                            <a:srgbClr val="000000"/>
                          </a:solidFill>
                          <a:effectLst/>
                          <a:latin typeface="Calibri"/>
                        </a:rPr>
                        <a:t>AML41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35"/>
                  </a:ext>
                </a:extLst>
              </a:tr>
              <a:tr h="89779">
                <a:tc>
                  <a:txBody>
                    <a:bodyPr/>
                    <a:lstStyle/>
                    <a:p>
                      <a:pPr algn="ctr" fontAlgn="b"/>
                      <a:r>
                        <a:rPr lang="en-US" sz="600" b="1" i="0" u="none" strike="noStrike">
                          <a:solidFill>
                            <a:srgbClr val="000000"/>
                          </a:solidFill>
                          <a:effectLst/>
                          <a:latin typeface="Calibri"/>
                        </a:rPr>
                        <a:t>AML25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36"/>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7"/>
                  </a:ext>
                </a:extLst>
              </a:tr>
              <a:tr h="89779">
                <a:tc>
                  <a:txBody>
                    <a:bodyPr/>
                    <a:lstStyle/>
                    <a:p>
                      <a:pPr algn="ctr" fontAlgn="b"/>
                      <a:r>
                        <a:rPr lang="en-US" sz="600" b="1" i="0" u="none" strike="noStrike">
                          <a:solidFill>
                            <a:srgbClr val="000000"/>
                          </a:solidFill>
                          <a:effectLst/>
                          <a:latin typeface="Calibri"/>
                        </a:rPr>
                        <a:t>Nl-1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14">
                  <a:txBody>
                    <a:bodyPr/>
                    <a:lstStyle/>
                    <a:p>
                      <a:pPr algn="ctr" fontAlgn="ctr"/>
                      <a:r>
                        <a:rPr lang="en-US" sz="600" b="1" i="0" u="none" strike="noStrike">
                          <a:solidFill>
                            <a:srgbClr val="000000"/>
                          </a:solidFill>
                          <a:effectLst/>
                          <a:latin typeface="Calibri"/>
                        </a:rPr>
                        <a:t>Normal</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8"/>
                  </a:ext>
                </a:extLst>
              </a:tr>
              <a:tr h="89779">
                <a:tc>
                  <a:txBody>
                    <a:bodyPr/>
                    <a:lstStyle/>
                    <a:p>
                      <a:pPr algn="ctr" fontAlgn="b"/>
                      <a:r>
                        <a:rPr lang="en-US" sz="600" b="1" i="0" u="none" strike="noStrike">
                          <a:solidFill>
                            <a:srgbClr val="000000"/>
                          </a:solidFill>
                          <a:effectLst/>
                          <a:latin typeface="Calibri"/>
                        </a:rPr>
                        <a:t>Nl-3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9"/>
                  </a:ext>
                </a:extLst>
              </a:tr>
              <a:tr h="89779">
                <a:tc>
                  <a:txBody>
                    <a:bodyPr/>
                    <a:lstStyle/>
                    <a:p>
                      <a:pPr algn="ctr" fontAlgn="b"/>
                      <a:r>
                        <a:rPr lang="en-US" sz="600" b="1" i="0" u="none" strike="noStrike">
                          <a:solidFill>
                            <a:srgbClr val="000000"/>
                          </a:solidFill>
                          <a:effectLst/>
                          <a:latin typeface="Calibri"/>
                        </a:rPr>
                        <a:t>Nl-5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0"/>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1"/>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2"/>
                  </a:ext>
                </a:extLst>
              </a:tr>
              <a:tr h="89779">
                <a:tc>
                  <a:txBody>
                    <a:bodyPr/>
                    <a:lstStyle/>
                    <a:p>
                      <a:pPr algn="ctr" fontAlgn="b"/>
                      <a:r>
                        <a:rPr lang="en-US" sz="600" b="1" i="0" u="none" strike="noStrike">
                          <a:solidFill>
                            <a:srgbClr val="000000"/>
                          </a:solidFill>
                          <a:effectLst/>
                          <a:latin typeface="Calibri"/>
                        </a:rPr>
                        <a:t>Nl-4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3"/>
                  </a:ext>
                </a:extLst>
              </a:tr>
              <a:tr h="89779">
                <a:tc>
                  <a:txBody>
                    <a:bodyPr/>
                    <a:lstStyle/>
                    <a:p>
                      <a:pPr algn="ctr" fontAlgn="b"/>
                      <a:r>
                        <a:rPr lang="en-US" sz="600" b="1" i="0" u="none" strike="noStrike">
                          <a:solidFill>
                            <a:srgbClr val="000000"/>
                          </a:solidFill>
                          <a:effectLst/>
                          <a:latin typeface="Calibri"/>
                        </a:rPr>
                        <a:t>Nl-5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4"/>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5"/>
                  </a:ext>
                </a:extLst>
              </a:tr>
              <a:tr h="89779">
                <a:tc>
                  <a:txBody>
                    <a:bodyPr/>
                    <a:lstStyle/>
                    <a:p>
                      <a:pPr algn="ctr" fontAlgn="b"/>
                      <a:r>
                        <a:rPr lang="en-US" sz="600" b="1" i="0" u="none" strike="noStrike">
                          <a:solidFill>
                            <a:srgbClr val="000000"/>
                          </a:solidFill>
                          <a:effectLst/>
                          <a:latin typeface="Calibri"/>
                        </a:rPr>
                        <a:t>Nl-3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6"/>
                  </a:ext>
                </a:extLst>
              </a:tr>
              <a:tr h="89779">
                <a:tc>
                  <a:txBody>
                    <a:bodyPr/>
                    <a:lstStyle/>
                    <a:p>
                      <a:pPr algn="ctr" fontAlgn="b"/>
                      <a:r>
                        <a:rPr lang="en-US" sz="600" b="1" i="0" u="none" strike="noStrike">
                          <a:solidFill>
                            <a:srgbClr val="000000"/>
                          </a:solidFill>
                          <a:effectLst/>
                          <a:latin typeface="Calibri"/>
                        </a:rPr>
                        <a:t>Nl-4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7"/>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8"/>
                  </a:ext>
                </a:extLst>
              </a:tr>
              <a:tr h="89779">
                <a:tc>
                  <a:txBody>
                    <a:bodyPr/>
                    <a:lstStyle/>
                    <a:p>
                      <a:pPr algn="ctr" fontAlgn="b"/>
                      <a:r>
                        <a:rPr lang="en-US" sz="600" b="1" i="0" u="none" strike="noStrike">
                          <a:solidFill>
                            <a:srgbClr val="000000"/>
                          </a:solidFill>
                          <a:effectLst/>
                          <a:latin typeface="Calibri"/>
                        </a:rPr>
                        <a:t>Nl-3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9"/>
                  </a:ext>
                </a:extLst>
              </a:tr>
              <a:tr h="89779">
                <a:tc>
                  <a:txBody>
                    <a:bodyPr/>
                    <a:lstStyle/>
                    <a:p>
                      <a:pPr algn="ctr" fontAlgn="b"/>
                      <a:r>
                        <a:rPr lang="en-US" sz="600" b="1" i="0" u="none" strike="noStrike">
                          <a:solidFill>
                            <a:srgbClr val="000000"/>
                          </a:solidFill>
                          <a:effectLst/>
                          <a:latin typeface="Calibri"/>
                        </a:rPr>
                        <a:t>Nl-4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50"/>
                  </a:ext>
                </a:extLst>
              </a:tr>
              <a:tr h="89779">
                <a:tc>
                  <a:txBody>
                    <a:bodyPr/>
                    <a:lstStyle/>
                    <a:p>
                      <a:pPr algn="ctr" fontAlgn="b"/>
                      <a:r>
                        <a:rPr lang="en-US" sz="600" b="1" i="0" u="none" strike="noStrike">
                          <a:solidFill>
                            <a:srgbClr val="000000"/>
                          </a:solidFill>
                          <a:effectLst/>
                          <a:latin typeface="Calibri"/>
                        </a:rPr>
                        <a:t>Nl-5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dirty="0">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51"/>
                  </a:ext>
                </a:extLst>
              </a:tr>
            </a:tbl>
          </a:graphicData>
        </a:graphic>
      </p:graphicFrame>
      <p:sp>
        <p:nvSpPr>
          <p:cNvPr id="87043" name="Rectangle 6"/>
          <p:cNvSpPr>
            <a:spLocks noChangeArrowheads="1"/>
          </p:cNvSpPr>
          <p:nvPr/>
        </p:nvSpPr>
        <p:spPr bwMode="auto">
          <a:xfrm>
            <a:off x="2998788" y="1071563"/>
            <a:ext cx="5959475" cy="5673725"/>
          </a:xfrm>
          <a:prstGeom prst="rect">
            <a:avLst/>
          </a:prstGeom>
          <a:solidFill>
            <a:srgbClr val="FFFFFF"/>
          </a:solidFill>
          <a:ln w="6350">
            <a:solidFill>
              <a:schemeClr val="bg1"/>
            </a:solidFill>
            <a:round/>
            <a:headEnd/>
            <a:tailEnd/>
          </a:ln>
        </p:spPr>
        <p:txBody>
          <a:bodyPr/>
          <a:lstStyle/>
          <a:p>
            <a:pPr eaLnBrk="1" hangingPunct="1"/>
            <a:endParaRPr lang="en-US"/>
          </a:p>
        </p:txBody>
      </p:sp>
      <p:sp>
        <p:nvSpPr>
          <p:cNvPr id="87044" name="Rectangle 9"/>
          <p:cNvSpPr>
            <a:spLocks noChangeArrowheads="1"/>
          </p:cNvSpPr>
          <p:nvPr/>
        </p:nvSpPr>
        <p:spPr bwMode="auto">
          <a:xfrm>
            <a:off x="1009650" y="1071563"/>
            <a:ext cx="1652588" cy="5678487"/>
          </a:xfrm>
          <a:prstGeom prst="rect">
            <a:avLst/>
          </a:prstGeom>
          <a:solidFill>
            <a:srgbClr val="FFFFFF"/>
          </a:solidFill>
          <a:ln w="6350">
            <a:solidFill>
              <a:schemeClr val="bg1"/>
            </a:solidFill>
            <a:round/>
            <a:headEnd/>
            <a:tailEnd/>
          </a:ln>
        </p:spPr>
        <p:txBody>
          <a:bodyPr/>
          <a:lstStyle/>
          <a:p>
            <a:pPr eaLnBrk="1" hangingPunct="1"/>
            <a:endParaRPr lang="en-US"/>
          </a:p>
        </p:txBody>
      </p:sp>
      <p:sp>
        <p:nvSpPr>
          <p:cNvPr id="87045" name="Rectangle 10"/>
          <p:cNvSpPr>
            <a:spLocks noChangeArrowheads="1"/>
          </p:cNvSpPr>
          <p:nvPr/>
        </p:nvSpPr>
        <p:spPr bwMode="auto">
          <a:xfrm>
            <a:off x="5997575" y="1063625"/>
            <a:ext cx="2938463" cy="5707063"/>
          </a:xfrm>
          <a:prstGeom prst="rect">
            <a:avLst/>
          </a:prstGeom>
          <a:solidFill>
            <a:srgbClr val="FFFFFF"/>
          </a:solidFill>
          <a:ln>
            <a:noFill/>
          </a:ln>
          <a:extLst>
            <a:ext uri="{91240B29-F687-4f45-9708-019B960494DF}">
              <a14:hiddenLine xmlns:a14="http://schemas.microsoft.com/office/drawing/2010/main" xmlns="" w="6350">
                <a:solidFill>
                  <a:srgbClr val="000000"/>
                </a:solidFill>
                <a:round/>
                <a:headEnd/>
                <a:tailEnd/>
              </a14:hiddenLine>
            </a:ext>
          </a:extLst>
        </p:spPr>
        <p:txBody>
          <a:bodyPr/>
          <a:lstStyle/>
          <a:p>
            <a:pPr marL="457200" indent="-457200" eaLnBrk="1" hangingPunct="1">
              <a:buFontTx/>
              <a:buChar char="•"/>
            </a:pPr>
            <a:r>
              <a:rPr lang="en-US" sz="2000">
                <a:solidFill>
                  <a:srgbClr val="000000"/>
                </a:solidFill>
              </a:rPr>
              <a:t>High levels of aberrancy in the blast population</a:t>
            </a:r>
          </a:p>
        </p:txBody>
      </p:sp>
      <p:sp>
        <p:nvSpPr>
          <p:cNvPr id="3" name="Frame 2"/>
          <p:cNvSpPr/>
          <p:nvPr/>
        </p:nvSpPr>
        <p:spPr bwMode="auto">
          <a:xfrm>
            <a:off x="0" y="887413"/>
            <a:ext cx="9144000" cy="6054725"/>
          </a:xfrm>
          <a:prstGeom prst="frame">
            <a:avLst>
              <a:gd name="adj1" fmla="val 3427"/>
            </a:avLst>
          </a:prstGeom>
          <a:solidFill>
            <a:schemeClr val="bg1"/>
          </a:solidFill>
          <a:ln w="9525">
            <a:noFill/>
            <a:round/>
            <a:headEnd/>
            <a:tailEnd/>
          </a:ln>
          <a:effectLst/>
        </p:spPr>
        <p:txBody>
          <a:bodyPr wrap="none" anchor="ctr"/>
          <a:lstStyle/>
          <a:p>
            <a:pPr algn="ctr" eaLnBrk="1" hangingPunct="1">
              <a:defRPr/>
            </a:pPr>
            <a:endParaRPr lang="en-US">
              <a:latin typeface="As"/>
              <a:ea typeface="+mn-ea"/>
              <a:cs typeface="Arial" pitchFamily="34" charset="0"/>
            </a:endParaRPr>
          </a:p>
        </p:txBody>
      </p:sp>
    </p:spTree>
  </p:cSld>
  <p:clrMapOvr>
    <a:masterClrMapping/>
  </p:clrMapOvr>
  <p:transition spd="med">
    <p:fade/>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5" name="Title 1"/>
          <p:cNvSpPr>
            <a:spLocks noGrp="1"/>
          </p:cNvSpPr>
          <p:nvPr>
            <p:ph type="title"/>
          </p:nvPr>
        </p:nvSpPr>
        <p:spPr>
          <a:xfrm>
            <a:off x="180975" y="161925"/>
            <a:ext cx="8766175" cy="609600"/>
          </a:xfrm>
        </p:spPr>
        <p:txBody>
          <a:bodyPr/>
          <a:lstStyle/>
          <a:p>
            <a:r>
              <a:rPr lang="en-US" sz="2400">
                <a:latin typeface="Arial" charset="0"/>
                <a:ea typeface="MS PGothic" charset="0"/>
              </a:rPr>
              <a:t>Systematic detection of multiple small aberrancies defines large immunophenotypic changes across hematopoiesis</a:t>
            </a:r>
          </a:p>
        </p:txBody>
      </p:sp>
      <p:graphicFrame>
        <p:nvGraphicFramePr>
          <p:cNvPr id="2" name="Table 1"/>
          <p:cNvGraphicFramePr>
            <a:graphicFrameLocks noGrp="1"/>
          </p:cNvGraphicFramePr>
          <p:nvPr/>
        </p:nvGraphicFramePr>
        <p:xfrm>
          <a:off x="184564" y="1063464"/>
          <a:ext cx="8774873" cy="5681016"/>
        </p:xfrm>
        <a:graphic>
          <a:graphicData uri="http://schemas.openxmlformats.org/drawingml/2006/table">
            <a:tbl>
              <a:tblPr/>
              <a:tblGrid>
                <a:gridCol w="494748">
                  <a:extLst>
                    <a:ext uri="{9D8B030D-6E8A-4147-A177-3AD203B41FA5}">
                      <a16:colId xmlns:a16="http://schemas.microsoft.com/office/drawing/2014/main" val="20000"/>
                    </a:ext>
                  </a:extLst>
                </a:gridCol>
                <a:gridCol w="331205">
                  <a:extLst>
                    <a:ext uri="{9D8B030D-6E8A-4147-A177-3AD203B41FA5}">
                      <a16:colId xmlns:a16="http://schemas.microsoft.com/office/drawing/2014/main" val="20001"/>
                    </a:ext>
                  </a:extLst>
                </a:gridCol>
                <a:gridCol w="331205">
                  <a:extLst>
                    <a:ext uri="{9D8B030D-6E8A-4147-A177-3AD203B41FA5}">
                      <a16:colId xmlns:a16="http://schemas.microsoft.com/office/drawing/2014/main" val="20002"/>
                    </a:ext>
                  </a:extLst>
                </a:gridCol>
                <a:gridCol w="331205">
                  <a:extLst>
                    <a:ext uri="{9D8B030D-6E8A-4147-A177-3AD203B41FA5}">
                      <a16:colId xmlns:a16="http://schemas.microsoft.com/office/drawing/2014/main" val="20003"/>
                    </a:ext>
                  </a:extLst>
                </a:gridCol>
                <a:gridCol w="331205">
                  <a:extLst>
                    <a:ext uri="{9D8B030D-6E8A-4147-A177-3AD203B41FA5}">
                      <a16:colId xmlns:a16="http://schemas.microsoft.com/office/drawing/2014/main" val="20004"/>
                    </a:ext>
                  </a:extLst>
                </a:gridCol>
                <a:gridCol w="331205">
                  <a:extLst>
                    <a:ext uri="{9D8B030D-6E8A-4147-A177-3AD203B41FA5}">
                      <a16:colId xmlns:a16="http://schemas.microsoft.com/office/drawing/2014/main" val="20005"/>
                    </a:ext>
                  </a:extLst>
                </a:gridCol>
                <a:gridCol w="331205">
                  <a:extLst>
                    <a:ext uri="{9D8B030D-6E8A-4147-A177-3AD203B41FA5}">
                      <a16:colId xmlns:a16="http://schemas.microsoft.com/office/drawing/2014/main" val="20006"/>
                    </a:ext>
                  </a:extLst>
                </a:gridCol>
                <a:gridCol w="331205">
                  <a:extLst>
                    <a:ext uri="{9D8B030D-6E8A-4147-A177-3AD203B41FA5}">
                      <a16:colId xmlns:a16="http://schemas.microsoft.com/office/drawing/2014/main" val="20007"/>
                    </a:ext>
                  </a:extLst>
                </a:gridCol>
                <a:gridCol w="331205">
                  <a:extLst>
                    <a:ext uri="{9D8B030D-6E8A-4147-A177-3AD203B41FA5}">
                      <a16:colId xmlns:a16="http://schemas.microsoft.com/office/drawing/2014/main" val="20008"/>
                    </a:ext>
                  </a:extLst>
                </a:gridCol>
                <a:gridCol w="331205">
                  <a:extLst>
                    <a:ext uri="{9D8B030D-6E8A-4147-A177-3AD203B41FA5}">
                      <a16:colId xmlns:a16="http://schemas.microsoft.com/office/drawing/2014/main" val="20009"/>
                    </a:ext>
                  </a:extLst>
                </a:gridCol>
                <a:gridCol w="331205">
                  <a:extLst>
                    <a:ext uri="{9D8B030D-6E8A-4147-A177-3AD203B41FA5}">
                      <a16:colId xmlns:a16="http://schemas.microsoft.com/office/drawing/2014/main" val="20010"/>
                    </a:ext>
                  </a:extLst>
                </a:gridCol>
                <a:gridCol w="331205">
                  <a:extLst>
                    <a:ext uri="{9D8B030D-6E8A-4147-A177-3AD203B41FA5}">
                      <a16:colId xmlns:a16="http://schemas.microsoft.com/office/drawing/2014/main" val="20011"/>
                    </a:ext>
                  </a:extLst>
                </a:gridCol>
                <a:gridCol w="331205">
                  <a:extLst>
                    <a:ext uri="{9D8B030D-6E8A-4147-A177-3AD203B41FA5}">
                      <a16:colId xmlns:a16="http://schemas.microsoft.com/office/drawing/2014/main" val="20012"/>
                    </a:ext>
                  </a:extLst>
                </a:gridCol>
                <a:gridCol w="331205">
                  <a:extLst>
                    <a:ext uri="{9D8B030D-6E8A-4147-A177-3AD203B41FA5}">
                      <a16:colId xmlns:a16="http://schemas.microsoft.com/office/drawing/2014/main" val="20013"/>
                    </a:ext>
                  </a:extLst>
                </a:gridCol>
                <a:gridCol w="331205">
                  <a:extLst>
                    <a:ext uri="{9D8B030D-6E8A-4147-A177-3AD203B41FA5}">
                      <a16:colId xmlns:a16="http://schemas.microsoft.com/office/drawing/2014/main" val="20014"/>
                    </a:ext>
                  </a:extLst>
                </a:gridCol>
                <a:gridCol w="331205">
                  <a:extLst>
                    <a:ext uri="{9D8B030D-6E8A-4147-A177-3AD203B41FA5}">
                      <a16:colId xmlns:a16="http://schemas.microsoft.com/office/drawing/2014/main" val="20015"/>
                    </a:ext>
                  </a:extLst>
                </a:gridCol>
                <a:gridCol w="331205">
                  <a:extLst>
                    <a:ext uri="{9D8B030D-6E8A-4147-A177-3AD203B41FA5}">
                      <a16:colId xmlns:a16="http://schemas.microsoft.com/office/drawing/2014/main" val="20016"/>
                    </a:ext>
                  </a:extLst>
                </a:gridCol>
                <a:gridCol w="331205">
                  <a:extLst>
                    <a:ext uri="{9D8B030D-6E8A-4147-A177-3AD203B41FA5}">
                      <a16:colId xmlns:a16="http://schemas.microsoft.com/office/drawing/2014/main" val="20017"/>
                    </a:ext>
                  </a:extLst>
                </a:gridCol>
                <a:gridCol w="331205">
                  <a:extLst>
                    <a:ext uri="{9D8B030D-6E8A-4147-A177-3AD203B41FA5}">
                      <a16:colId xmlns:a16="http://schemas.microsoft.com/office/drawing/2014/main" val="20018"/>
                    </a:ext>
                  </a:extLst>
                </a:gridCol>
                <a:gridCol w="331205">
                  <a:extLst>
                    <a:ext uri="{9D8B030D-6E8A-4147-A177-3AD203B41FA5}">
                      <a16:colId xmlns:a16="http://schemas.microsoft.com/office/drawing/2014/main" val="20019"/>
                    </a:ext>
                  </a:extLst>
                </a:gridCol>
                <a:gridCol w="331205">
                  <a:extLst>
                    <a:ext uri="{9D8B030D-6E8A-4147-A177-3AD203B41FA5}">
                      <a16:colId xmlns:a16="http://schemas.microsoft.com/office/drawing/2014/main" val="20020"/>
                    </a:ext>
                  </a:extLst>
                </a:gridCol>
                <a:gridCol w="331205">
                  <a:extLst>
                    <a:ext uri="{9D8B030D-6E8A-4147-A177-3AD203B41FA5}">
                      <a16:colId xmlns:a16="http://schemas.microsoft.com/office/drawing/2014/main" val="20021"/>
                    </a:ext>
                  </a:extLst>
                </a:gridCol>
                <a:gridCol w="331205">
                  <a:extLst>
                    <a:ext uri="{9D8B030D-6E8A-4147-A177-3AD203B41FA5}">
                      <a16:colId xmlns:a16="http://schemas.microsoft.com/office/drawing/2014/main" val="20022"/>
                    </a:ext>
                  </a:extLst>
                </a:gridCol>
                <a:gridCol w="331205">
                  <a:extLst>
                    <a:ext uri="{9D8B030D-6E8A-4147-A177-3AD203B41FA5}">
                      <a16:colId xmlns:a16="http://schemas.microsoft.com/office/drawing/2014/main" val="20023"/>
                    </a:ext>
                  </a:extLst>
                </a:gridCol>
                <a:gridCol w="331205">
                  <a:extLst>
                    <a:ext uri="{9D8B030D-6E8A-4147-A177-3AD203B41FA5}">
                      <a16:colId xmlns:a16="http://schemas.microsoft.com/office/drawing/2014/main" val="20024"/>
                    </a:ext>
                  </a:extLst>
                </a:gridCol>
                <a:gridCol w="331205">
                  <a:extLst>
                    <a:ext uri="{9D8B030D-6E8A-4147-A177-3AD203B41FA5}">
                      <a16:colId xmlns:a16="http://schemas.microsoft.com/office/drawing/2014/main" val="20025"/>
                    </a:ext>
                  </a:extLst>
                </a:gridCol>
              </a:tblGrid>
              <a:tr h="769206">
                <a:tc>
                  <a:txBody>
                    <a:bodyPr/>
                    <a:lstStyle/>
                    <a:p>
                      <a:pPr algn="ctr" fontAlgn="b"/>
                      <a:r>
                        <a:rPr lang="en-US" sz="500" b="0"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500" b="0"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HSC</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MPP</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MPP/CMP</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spc="-50" baseline="0">
                          <a:solidFill>
                            <a:srgbClr val="000000"/>
                          </a:solidFill>
                          <a:effectLst/>
                          <a:latin typeface="Calibri"/>
                        </a:rPr>
                        <a:t>CMP/GMP</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spc="-50" baseline="0"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900" b="1" i="0" u="none" strike="noStrike" spc="0" baseline="0" dirty="0" err="1">
                          <a:solidFill>
                            <a:srgbClr val="000000"/>
                          </a:solidFill>
                          <a:effectLst/>
                          <a:latin typeface="Calibri"/>
                        </a:rPr>
                        <a:t>Myelo</a:t>
                      </a:r>
                      <a:r>
                        <a:rPr lang="en-US" sz="900" b="1" i="0" u="none" strike="noStrike" spc="0" baseline="0" dirty="0">
                          <a:solidFill>
                            <a:srgbClr val="000000"/>
                          </a:solidFill>
                          <a:effectLst/>
                          <a:latin typeface="Calibri"/>
                        </a:rPr>
                        <a:t>/</a:t>
                      </a:r>
                    </a:p>
                    <a:p>
                      <a:pPr marL="27432" algn="l" fontAlgn="b"/>
                      <a:r>
                        <a:rPr lang="en-US" sz="900" b="1" i="0" u="none" strike="noStrike" spc="0" baseline="0" dirty="0" err="1">
                          <a:solidFill>
                            <a:srgbClr val="000000"/>
                          </a:solidFill>
                          <a:effectLst/>
                          <a:latin typeface="Calibri"/>
                        </a:rPr>
                        <a:t>Monoblast</a:t>
                      </a:r>
                      <a:endParaRPr lang="en-US" sz="900" b="1" i="0" u="none" strike="noStrike" spc="0" baseline="0"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900" b="1" i="0" u="none" strike="noStrike" spc="0" baseline="0" dirty="0" err="1">
                          <a:solidFill>
                            <a:srgbClr val="000000"/>
                          </a:solidFill>
                          <a:effectLst/>
                          <a:latin typeface="Calibri"/>
                        </a:rPr>
                        <a:t>Promonocyte</a:t>
                      </a:r>
                      <a:endParaRPr lang="en-US" sz="900" b="1" i="0" u="none" strike="noStrike" spc="0" baseline="0"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CD14- Monocyte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CD14+ Monocyte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0" i="0" u="none" strike="noStrike">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800" b="1" i="0" u="none" strike="noStrike" dirty="0" err="1">
                          <a:solidFill>
                            <a:srgbClr val="000000"/>
                          </a:solidFill>
                          <a:effectLst/>
                          <a:latin typeface="Calibri"/>
                        </a:rPr>
                        <a:t>Promyelocyte</a:t>
                      </a:r>
                      <a:endParaRPr lang="en-US" sz="800" b="1" i="0" u="none" strike="noStrike"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err="1">
                          <a:solidFill>
                            <a:srgbClr val="000000"/>
                          </a:solidFill>
                          <a:effectLst/>
                          <a:latin typeface="Calibri"/>
                        </a:rPr>
                        <a:t>Myelocyte</a:t>
                      </a:r>
                      <a:endParaRPr lang="en-US" sz="800" b="1" i="0" u="none" strike="noStrike"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err="1">
                          <a:solidFill>
                            <a:srgbClr val="000000"/>
                          </a:solidFill>
                          <a:effectLst/>
                          <a:latin typeface="Calibri"/>
                        </a:rPr>
                        <a:t>Metamyelocyte</a:t>
                      </a:r>
                      <a:endParaRPr lang="en-US" sz="800" b="1" i="0" u="none" strike="noStrike"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Mature Granulocyte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0" i="0" u="none" strike="noStrike">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800" b="1" i="0" u="none" strike="noStrike">
                          <a:solidFill>
                            <a:srgbClr val="000000"/>
                          </a:solidFill>
                          <a:effectLst/>
                          <a:latin typeface="Calibri"/>
                        </a:rPr>
                        <a:t>ProErythroblast</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Erythroblast</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800" b="1" i="0" u="none" strike="noStrike" dirty="0">
                          <a:solidFill>
                            <a:srgbClr val="000000"/>
                          </a:solidFill>
                          <a:effectLst/>
                          <a:latin typeface="Calibri"/>
                        </a:rPr>
                        <a:t>Pre-B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Mature B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800" b="1" i="0" u="none" strike="noStrike" dirty="0">
                          <a:solidFill>
                            <a:srgbClr val="000000"/>
                          </a:solidFill>
                          <a:effectLst/>
                          <a:latin typeface="Calibri"/>
                        </a:rPr>
                        <a:t>T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NK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0"/>
                  </a:ext>
                </a:extLst>
              </a:tr>
              <a:tr h="89779">
                <a:tc>
                  <a:txBody>
                    <a:bodyPr/>
                    <a:lstStyle/>
                    <a:p>
                      <a:pPr algn="ctr" fontAlgn="b"/>
                      <a:r>
                        <a:rPr lang="en-US" sz="600" b="1" i="0" u="none" strike="noStrike" dirty="0">
                          <a:solidFill>
                            <a:srgbClr val="000000"/>
                          </a:solidFill>
                          <a:effectLst/>
                          <a:latin typeface="Calibri"/>
                        </a:rPr>
                        <a:t>AML26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3">
                  <a:txBody>
                    <a:bodyPr/>
                    <a:lstStyle/>
                    <a:p>
                      <a:pPr algn="ctr" fontAlgn="ctr"/>
                      <a:r>
                        <a:rPr lang="en-US" sz="600" b="1" i="0" u="none" strike="noStrike">
                          <a:solidFill>
                            <a:srgbClr val="000000"/>
                          </a:solidFill>
                          <a:effectLst/>
                          <a:latin typeface="Calibri"/>
                        </a:rPr>
                        <a:t>t(8;21)</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01"/>
                  </a:ext>
                </a:extLst>
              </a:tr>
              <a:tr h="89779">
                <a:tc>
                  <a:txBody>
                    <a:bodyPr/>
                    <a:lstStyle/>
                    <a:p>
                      <a:pPr algn="ctr" fontAlgn="b"/>
                      <a:r>
                        <a:rPr lang="en-US" sz="600" b="1" i="0" u="none" strike="noStrike" dirty="0">
                          <a:solidFill>
                            <a:srgbClr val="000000"/>
                          </a:solidFill>
                          <a:effectLst/>
                          <a:latin typeface="Calibri"/>
                        </a:rPr>
                        <a:t>AML35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02"/>
                  </a:ext>
                </a:extLst>
              </a:tr>
              <a:tr h="89779">
                <a:tc>
                  <a:txBody>
                    <a:bodyPr/>
                    <a:lstStyle/>
                    <a:p>
                      <a:pPr algn="ctr" fontAlgn="b"/>
                      <a:r>
                        <a:rPr lang="en-US" sz="600" b="1" i="0" u="none" strike="noStrike">
                          <a:solidFill>
                            <a:srgbClr val="000000"/>
                          </a:solidFill>
                          <a:effectLst/>
                          <a:latin typeface="Calibri"/>
                        </a:rPr>
                        <a:t>AML5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03"/>
                  </a:ext>
                </a:extLst>
              </a:tr>
              <a:tr h="89779">
                <a:tc>
                  <a:txBody>
                    <a:bodyPr/>
                    <a:lstStyle/>
                    <a:p>
                      <a:pPr algn="ctr" fontAlgn="b"/>
                      <a:r>
                        <a:rPr lang="en-US" sz="600" b="1" i="0" u="none" strike="noStrike">
                          <a:solidFill>
                            <a:srgbClr val="000000"/>
                          </a:solidFill>
                          <a:effectLst/>
                          <a:latin typeface="Calibri"/>
                        </a:rPr>
                        <a:t>AML10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2">
                  <a:txBody>
                    <a:bodyPr/>
                    <a:lstStyle/>
                    <a:p>
                      <a:pPr algn="ctr" fontAlgn="ctr"/>
                      <a:r>
                        <a:rPr lang="en-US" sz="600" b="1" i="0" u="none" strike="noStrike" dirty="0" err="1">
                          <a:solidFill>
                            <a:srgbClr val="000000"/>
                          </a:solidFill>
                          <a:effectLst/>
                          <a:latin typeface="Calibri"/>
                        </a:rPr>
                        <a:t>Inv</a:t>
                      </a:r>
                      <a:r>
                        <a:rPr lang="en-US" sz="600" b="1" i="0" u="none" strike="noStrike" dirty="0">
                          <a:solidFill>
                            <a:srgbClr val="000000"/>
                          </a:solidFill>
                          <a:effectLst/>
                          <a:latin typeface="Calibri"/>
                        </a:rPr>
                        <a:t>(16)</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4"/>
                  </a:ext>
                </a:extLst>
              </a:tr>
              <a:tr h="89779">
                <a:tc>
                  <a:txBody>
                    <a:bodyPr/>
                    <a:lstStyle/>
                    <a:p>
                      <a:pPr algn="ctr" fontAlgn="b"/>
                      <a:r>
                        <a:rPr lang="en-US" sz="600" b="1" i="0" u="none" strike="noStrike">
                          <a:solidFill>
                            <a:srgbClr val="000000"/>
                          </a:solidFill>
                          <a:effectLst/>
                          <a:latin typeface="Calibri"/>
                        </a:rPr>
                        <a:t>AML32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dirty="0">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05"/>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89779">
                <a:tc>
                  <a:txBody>
                    <a:bodyPr/>
                    <a:lstStyle/>
                    <a:p>
                      <a:pPr algn="ctr" fontAlgn="b"/>
                      <a:r>
                        <a:rPr lang="en-US" sz="600" b="1" i="0" u="none" strike="noStrike">
                          <a:solidFill>
                            <a:srgbClr val="000000"/>
                          </a:solidFill>
                          <a:effectLst/>
                          <a:latin typeface="Calibri"/>
                        </a:rPr>
                        <a:t>AML34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4">
                  <a:txBody>
                    <a:bodyPr/>
                    <a:lstStyle/>
                    <a:p>
                      <a:pPr algn="ctr" fontAlgn="ctr"/>
                      <a:r>
                        <a:rPr lang="en-US" sz="600" b="1" i="0" u="none" strike="noStrike">
                          <a:solidFill>
                            <a:srgbClr val="000000"/>
                          </a:solidFill>
                          <a:effectLst/>
                          <a:latin typeface="Calibri"/>
                        </a:rPr>
                        <a:t>t(15;17)</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7"/>
                  </a:ext>
                </a:extLst>
              </a:tr>
              <a:tr h="89779">
                <a:tc>
                  <a:txBody>
                    <a:bodyPr/>
                    <a:lstStyle/>
                    <a:p>
                      <a:pPr algn="ctr" fontAlgn="b"/>
                      <a:r>
                        <a:rPr lang="en-US" sz="600" b="1" i="0" u="none" strike="noStrike">
                          <a:solidFill>
                            <a:srgbClr val="000000"/>
                          </a:solidFill>
                          <a:effectLst/>
                          <a:latin typeface="Calibri"/>
                        </a:rPr>
                        <a:t>APL3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08"/>
                  </a:ext>
                </a:extLst>
              </a:tr>
              <a:tr h="89779">
                <a:tc>
                  <a:txBody>
                    <a:bodyPr/>
                    <a:lstStyle/>
                    <a:p>
                      <a:pPr algn="ctr" fontAlgn="b"/>
                      <a:r>
                        <a:rPr lang="en-US" sz="600" b="1" i="0" u="none" strike="noStrike">
                          <a:solidFill>
                            <a:srgbClr val="000000"/>
                          </a:solidFill>
                          <a:effectLst/>
                          <a:latin typeface="Calibri"/>
                        </a:rPr>
                        <a:t>AML24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dirty="0">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9"/>
                  </a:ext>
                </a:extLst>
              </a:tr>
              <a:tr h="89779">
                <a:tc>
                  <a:txBody>
                    <a:bodyPr/>
                    <a:lstStyle/>
                    <a:p>
                      <a:pPr algn="ctr" fontAlgn="b"/>
                      <a:r>
                        <a:rPr lang="en-US" sz="600" b="1" i="0" u="none" strike="noStrike">
                          <a:solidFill>
                            <a:srgbClr val="000000"/>
                          </a:solidFill>
                          <a:effectLst/>
                          <a:latin typeface="Calibri"/>
                        </a:rPr>
                        <a:t>APL1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0"/>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sz="600" b="1" i="0" u="none" strike="noStrike">
                          <a:solidFill>
                            <a:srgbClr val="000000"/>
                          </a:solidFill>
                          <a:effectLst/>
                          <a:latin typeface="Calibri"/>
                        </a:rPr>
                        <a:t> </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1"/>
                  </a:ext>
                </a:extLst>
              </a:tr>
              <a:tr h="89779">
                <a:tc>
                  <a:txBody>
                    <a:bodyPr/>
                    <a:lstStyle/>
                    <a:p>
                      <a:pPr algn="ctr" fontAlgn="b"/>
                      <a:r>
                        <a:rPr lang="en-US" sz="600" b="1" i="0" u="none" strike="noStrike">
                          <a:solidFill>
                            <a:srgbClr val="000000"/>
                          </a:solidFill>
                          <a:effectLst/>
                          <a:latin typeface="Calibri"/>
                        </a:rPr>
                        <a:t>AML27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11">
                  <a:txBody>
                    <a:bodyPr/>
                    <a:lstStyle/>
                    <a:p>
                      <a:pPr algn="ctr" fontAlgn="ctr"/>
                      <a:r>
                        <a:rPr lang="en-US" sz="600" b="1" i="0" u="none" strike="noStrike">
                          <a:solidFill>
                            <a:srgbClr val="000000"/>
                          </a:solidFill>
                          <a:effectLst/>
                          <a:latin typeface="Calibri"/>
                        </a:rPr>
                        <a:t>NK-FLT3-ITD</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2"/>
                  </a:ext>
                </a:extLst>
              </a:tr>
              <a:tr h="89779">
                <a:tc>
                  <a:txBody>
                    <a:bodyPr/>
                    <a:lstStyle/>
                    <a:p>
                      <a:pPr algn="ctr" fontAlgn="b"/>
                      <a:r>
                        <a:rPr lang="en-US" sz="600" b="1" i="0" u="none" strike="noStrike">
                          <a:solidFill>
                            <a:srgbClr val="000000"/>
                          </a:solidFill>
                          <a:effectLst/>
                          <a:latin typeface="Calibri"/>
                        </a:rPr>
                        <a:t>AML7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13"/>
                  </a:ext>
                </a:extLst>
              </a:tr>
              <a:tr h="89779">
                <a:tc>
                  <a:txBody>
                    <a:bodyPr/>
                    <a:lstStyle/>
                    <a:p>
                      <a:pPr algn="ctr" fontAlgn="b"/>
                      <a:r>
                        <a:rPr lang="en-US" sz="600" b="1" i="0" u="none" strike="noStrike">
                          <a:solidFill>
                            <a:srgbClr val="000000"/>
                          </a:solidFill>
                          <a:effectLst/>
                          <a:latin typeface="Calibri"/>
                        </a:rPr>
                        <a:t>AML9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4"/>
                  </a:ext>
                </a:extLst>
              </a:tr>
              <a:tr h="89779">
                <a:tc>
                  <a:txBody>
                    <a:bodyPr/>
                    <a:lstStyle/>
                    <a:p>
                      <a:pPr algn="ctr" fontAlgn="b"/>
                      <a:r>
                        <a:rPr lang="en-US" sz="600" b="1" i="0" u="none" strike="noStrike">
                          <a:solidFill>
                            <a:srgbClr val="000000"/>
                          </a:solidFill>
                          <a:effectLst/>
                          <a:latin typeface="Calibri"/>
                        </a:rPr>
                        <a:t>AML20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5"/>
                  </a:ext>
                </a:extLst>
              </a:tr>
              <a:tr h="89779">
                <a:tc>
                  <a:txBody>
                    <a:bodyPr/>
                    <a:lstStyle/>
                    <a:p>
                      <a:pPr algn="ctr" fontAlgn="b"/>
                      <a:r>
                        <a:rPr lang="en-US" sz="600" b="1" i="0" u="none" strike="noStrike">
                          <a:solidFill>
                            <a:srgbClr val="000000"/>
                          </a:solidFill>
                          <a:effectLst/>
                          <a:latin typeface="Calibri"/>
                        </a:rPr>
                        <a:t>AML21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6"/>
                  </a:ext>
                </a:extLst>
              </a:tr>
              <a:tr h="89779">
                <a:tc>
                  <a:txBody>
                    <a:bodyPr/>
                    <a:lstStyle/>
                    <a:p>
                      <a:pPr algn="ctr" fontAlgn="b"/>
                      <a:r>
                        <a:rPr lang="en-US" sz="600" b="1" i="0" u="none" strike="noStrike">
                          <a:solidFill>
                            <a:srgbClr val="000000"/>
                          </a:solidFill>
                          <a:effectLst/>
                          <a:latin typeface="Calibri"/>
                        </a:rPr>
                        <a:t>AML23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7"/>
                  </a:ext>
                </a:extLst>
              </a:tr>
              <a:tr h="89779">
                <a:tc>
                  <a:txBody>
                    <a:bodyPr/>
                    <a:lstStyle/>
                    <a:p>
                      <a:pPr algn="ctr" fontAlgn="b"/>
                      <a:r>
                        <a:rPr lang="en-US" sz="600" b="1" i="0" u="none" strike="noStrike">
                          <a:solidFill>
                            <a:srgbClr val="000000"/>
                          </a:solidFill>
                          <a:effectLst/>
                          <a:latin typeface="Calibri"/>
                        </a:rPr>
                        <a:t>AML30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extLst>
                  <a:ext uri="{0D108BD9-81ED-4DB2-BD59-A6C34878D82A}">
                    <a16:rowId xmlns:a16="http://schemas.microsoft.com/office/drawing/2014/main" val="10018"/>
                  </a:ext>
                </a:extLst>
              </a:tr>
              <a:tr h="89779">
                <a:tc>
                  <a:txBody>
                    <a:bodyPr/>
                    <a:lstStyle/>
                    <a:p>
                      <a:pPr algn="ctr" fontAlgn="b"/>
                      <a:r>
                        <a:rPr lang="en-US" sz="600" b="1" i="0" u="none" strike="noStrike">
                          <a:solidFill>
                            <a:srgbClr val="000000"/>
                          </a:solidFill>
                          <a:effectLst/>
                          <a:latin typeface="Calibri"/>
                        </a:rPr>
                        <a:t>APL2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9"/>
                  </a:ext>
                </a:extLst>
              </a:tr>
              <a:tr h="89779">
                <a:tc>
                  <a:txBody>
                    <a:bodyPr/>
                    <a:lstStyle/>
                    <a:p>
                      <a:pPr algn="ctr" fontAlgn="b"/>
                      <a:r>
                        <a:rPr lang="en-US" sz="600" b="1" i="0" u="none" strike="noStrike" dirty="0">
                          <a:solidFill>
                            <a:srgbClr val="000000"/>
                          </a:solidFill>
                          <a:effectLst/>
                          <a:latin typeface="Calibri"/>
                        </a:rPr>
                        <a:t>AML37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extLst>
                  <a:ext uri="{0D108BD9-81ED-4DB2-BD59-A6C34878D82A}">
                    <a16:rowId xmlns:a16="http://schemas.microsoft.com/office/drawing/2014/main" val="10020"/>
                  </a:ext>
                </a:extLst>
              </a:tr>
              <a:tr h="89779">
                <a:tc>
                  <a:txBody>
                    <a:bodyPr/>
                    <a:lstStyle/>
                    <a:p>
                      <a:pPr algn="ctr" fontAlgn="b"/>
                      <a:r>
                        <a:rPr lang="en-US" sz="600" b="1" i="0" u="none" strike="noStrike">
                          <a:solidFill>
                            <a:srgbClr val="000000"/>
                          </a:solidFill>
                          <a:effectLst/>
                          <a:latin typeface="Calibri"/>
                        </a:rPr>
                        <a:t>AML38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extLst>
                  <a:ext uri="{0D108BD9-81ED-4DB2-BD59-A6C34878D82A}">
                    <a16:rowId xmlns:a16="http://schemas.microsoft.com/office/drawing/2014/main" val="10021"/>
                  </a:ext>
                </a:extLst>
              </a:tr>
              <a:tr h="89779">
                <a:tc>
                  <a:txBody>
                    <a:bodyPr/>
                    <a:lstStyle/>
                    <a:p>
                      <a:pPr algn="ctr" fontAlgn="b"/>
                      <a:r>
                        <a:rPr lang="en-US" sz="600" b="1" i="0" u="none" strike="noStrike">
                          <a:solidFill>
                            <a:srgbClr val="000000"/>
                          </a:solidFill>
                          <a:effectLst/>
                          <a:latin typeface="Calibri"/>
                        </a:rPr>
                        <a:t>AML40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2"/>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sz="600" b="1" i="0" u="none" strike="noStrike">
                          <a:solidFill>
                            <a:srgbClr val="000000"/>
                          </a:solidFill>
                          <a:effectLst/>
                          <a:latin typeface="Calibri"/>
                        </a:rPr>
                        <a:t> </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3"/>
                  </a:ext>
                </a:extLst>
              </a:tr>
              <a:tr h="89779">
                <a:tc>
                  <a:txBody>
                    <a:bodyPr/>
                    <a:lstStyle/>
                    <a:p>
                      <a:pPr algn="ctr" fontAlgn="b"/>
                      <a:r>
                        <a:rPr lang="en-US" sz="600" b="1" i="0" u="none" strike="noStrike">
                          <a:solidFill>
                            <a:srgbClr val="000000"/>
                          </a:solidFill>
                          <a:effectLst/>
                          <a:latin typeface="Calibri"/>
                        </a:rPr>
                        <a:t>AML13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6">
                  <a:txBody>
                    <a:bodyPr/>
                    <a:lstStyle/>
                    <a:p>
                      <a:pPr algn="ctr" fontAlgn="ctr"/>
                      <a:r>
                        <a:rPr lang="en-US" sz="600" b="1" i="0" u="none" strike="noStrike">
                          <a:solidFill>
                            <a:srgbClr val="000000"/>
                          </a:solidFill>
                          <a:effectLst/>
                          <a:latin typeface="Calibri"/>
                        </a:rPr>
                        <a:t>NK-FLT3wt</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4"/>
                  </a:ext>
                </a:extLst>
              </a:tr>
              <a:tr h="89779">
                <a:tc>
                  <a:txBody>
                    <a:bodyPr/>
                    <a:lstStyle/>
                    <a:p>
                      <a:pPr algn="ctr" fontAlgn="b"/>
                      <a:r>
                        <a:rPr lang="en-US" sz="600" b="1" i="0" u="none" strike="noStrike">
                          <a:solidFill>
                            <a:srgbClr val="000000"/>
                          </a:solidFill>
                          <a:effectLst/>
                          <a:latin typeface="Calibri"/>
                        </a:rPr>
                        <a:t>AML36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dirty="0">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5"/>
                  </a:ext>
                </a:extLst>
              </a:tr>
              <a:tr h="89779">
                <a:tc>
                  <a:txBody>
                    <a:bodyPr/>
                    <a:lstStyle/>
                    <a:p>
                      <a:pPr algn="ctr" fontAlgn="b"/>
                      <a:r>
                        <a:rPr lang="en-US" sz="600" b="1" i="0" u="none" strike="noStrike">
                          <a:solidFill>
                            <a:srgbClr val="000000"/>
                          </a:solidFill>
                          <a:effectLst/>
                          <a:latin typeface="Calibri"/>
                        </a:rPr>
                        <a:t>AML33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26"/>
                  </a:ext>
                </a:extLst>
              </a:tr>
              <a:tr h="89779">
                <a:tc>
                  <a:txBody>
                    <a:bodyPr/>
                    <a:lstStyle/>
                    <a:p>
                      <a:pPr algn="ctr" fontAlgn="b"/>
                      <a:r>
                        <a:rPr lang="en-US" sz="600" b="1" i="0" u="none" strike="noStrike">
                          <a:solidFill>
                            <a:srgbClr val="000000"/>
                          </a:solidFill>
                          <a:effectLst/>
                          <a:latin typeface="Calibri"/>
                        </a:rPr>
                        <a:t>MDS1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dirty="0">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27"/>
                  </a:ext>
                </a:extLst>
              </a:tr>
              <a:tr h="89779">
                <a:tc>
                  <a:txBody>
                    <a:bodyPr/>
                    <a:lstStyle/>
                    <a:p>
                      <a:pPr algn="ctr" fontAlgn="b"/>
                      <a:r>
                        <a:rPr lang="en-US" sz="600" b="1" i="0" u="none" strike="noStrike">
                          <a:solidFill>
                            <a:srgbClr val="000000"/>
                          </a:solidFill>
                          <a:effectLst/>
                          <a:latin typeface="Calibri"/>
                        </a:rPr>
                        <a:t>AML14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8"/>
                  </a:ext>
                </a:extLst>
              </a:tr>
              <a:tr h="89779">
                <a:tc>
                  <a:txBody>
                    <a:bodyPr/>
                    <a:lstStyle/>
                    <a:p>
                      <a:pPr algn="ctr" fontAlgn="b"/>
                      <a:r>
                        <a:rPr lang="en-US" sz="600" b="1" i="0" u="none" strike="noStrike">
                          <a:solidFill>
                            <a:srgbClr val="000000"/>
                          </a:solidFill>
                          <a:effectLst/>
                          <a:latin typeface="Calibri"/>
                        </a:rPr>
                        <a:t>AML15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29"/>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0"/>
                  </a:ext>
                </a:extLst>
              </a:tr>
              <a:tr h="89779">
                <a:tc>
                  <a:txBody>
                    <a:bodyPr/>
                    <a:lstStyle/>
                    <a:p>
                      <a:pPr algn="ctr" fontAlgn="b"/>
                      <a:r>
                        <a:rPr lang="en-US" sz="600" b="1" i="0" u="none" strike="noStrike">
                          <a:solidFill>
                            <a:srgbClr val="000000"/>
                          </a:solidFill>
                          <a:effectLst/>
                          <a:latin typeface="Calibri"/>
                        </a:rPr>
                        <a:t>AML18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6">
                  <a:txBody>
                    <a:bodyPr/>
                    <a:lstStyle/>
                    <a:p>
                      <a:pPr algn="ctr" fontAlgn="ctr"/>
                      <a:r>
                        <a:rPr lang="en-US" sz="600" b="1" i="0" u="none" strike="noStrike">
                          <a:solidFill>
                            <a:srgbClr val="000000"/>
                          </a:solidFill>
                          <a:effectLst/>
                          <a:latin typeface="Calibri"/>
                        </a:rPr>
                        <a:t>Poor-risk</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31"/>
                  </a:ext>
                </a:extLst>
              </a:tr>
              <a:tr h="89779">
                <a:tc>
                  <a:txBody>
                    <a:bodyPr/>
                    <a:lstStyle/>
                    <a:p>
                      <a:pPr algn="ctr" fontAlgn="b"/>
                      <a:r>
                        <a:rPr lang="en-US" sz="600" b="1" i="0" u="none" strike="noStrike">
                          <a:solidFill>
                            <a:srgbClr val="000000"/>
                          </a:solidFill>
                          <a:effectLst/>
                          <a:latin typeface="Calibri"/>
                        </a:rPr>
                        <a:t>AML4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32"/>
                  </a:ext>
                </a:extLst>
              </a:tr>
              <a:tr h="89779">
                <a:tc>
                  <a:txBody>
                    <a:bodyPr/>
                    <a:lstStyle/>
                    <a:p>
                      <a:pPr algn="ctr" fontAlgn="b"/>
                      <a:r>
                        <a:rPr lang="en-US" sz="600" b="1" i="0" u="none" strike="noStrike">
                          <a:solidFill>
                            <a:srgbClr val="000000"/>
                          </a:solidFill>
                          <a:effectLst/>
                          <a:latin typeface="Calibri"/>
                        </a:rPr>
                        <a:t>AML19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33"/>
                  </a:ext>
                </a:extLst>
              </a:tr>
              <a:tr h="89779">
                <a:tc>
                  <a:txBody>
                    <a:bodyPr/>
                    <a:lstStyle/>
                    <a:p>
                      <a:pPr algn="ctr" fontAlgn="b"/>
                      <a:r>
                        <a:rPr lang="en-US" sz="600" b="1" i="0" u="none" strike="noStrike">
                          <a:solidFill>
                            <a:srgbClr val="000000"/>
                          </a:solidFill>
                          <a:effectLst/>
                          <a:latin typeface="Calibri"/>
                        </a:rPr>
                        <a:t>AML29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extLst>
                  <a:ext uri="{0D108BD9-81ED-4DB2-BD59-A6C34878D82A}">
                    <a16:rowId xmlns:a16="http://schemas.microsoft.com/office/drawing/2014/main" val="10034"/>
                  </a:ext>
                </a:extLst>
              </a:tr>
              <a:tr h="89779">
                <a:tc>
                  <a:txBody>
                    <a:bodyPr/>
                    <a:lstStyle/>
                    <a:p>
                      <a:pPr algn="ctr" fontAlgn="b"/>
                      <a:r>
                        <a:rPr lang="en-US" sz="600" b="1" i="0" u="none" strike="noStrike">
                          <a:solidFill>
                            <a:srgbClr val="000000"/>
                          </a:solidFill>
                          <a:effectLst/>
                          <a:latin typeface="Calibri"/>
                        </a:rPr>
                        <a:t>AML41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35"/>
                  </a:ext>
                </a:extLst>
              </a:tr>
              <a:tr h="89779">
                <a:tc>
                  <a:txBody>
                    <a:bodyPr/>
                    <a:lstStyle/>
                    <a:p>
                      <a:pPr algn="ctr" fontAlgn="b"/>
                      <a:r>
                        <a:rPr lang="en-US" sz="600" b="1" i="0" u="none" strike="noStrike">
                          <a:solidFill>
                            <a:srgbClr val="000000"/>
                          </a:solidFill>
                          <a:effectLst/>
                          <a:latin typeface="Calibri"/>
                        </a:rPr>
                        <a:t>AML25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36"/>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7"/>
                  </a:ext>
                </a:extLst>
              </a:tr>
              <a:tr h="89779">
                <a:tc>
                  <a:txBody>
                    <a:bodyPr/>
                    <a:lstStyle/>
                    <a:p>
                      <a:pPr algn="ctr" fontAlgn="b"/>
                      <a:r>
                        <a:rPr lang="en-US" sz="600" b="1" i="0" u="none" strike="noStrike">
                          <a:solidFill>
                            <a:srgbClr val="000000"/>
                          </a:solidFill>
                          <a:effectLst/>
                          <a:latin typeface="Calibri"/>
                        </a:rPr>
                        <a:t>Nl-1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14">
                  <a:txBody>
                    <a:bodyPr/>
                    <a:lstStyle/>
                    <a:p>
                      <a:pPr algn="ctr" fontAlgn="ctr"/>
                      <a:r>
                        <a:rPr lang="en-US" sz="600" b="1" i="0" u="none" strike="noStrike">
                          <a:solidFill>
                            <a:srgbClr val="000000"/>
                          </a:solidFill>
                          <a:effectLst/>
                          <a:latin typeface="Calibri"/>
                        </a:rPr>
                        <a:t>Normal</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8"/>
                  </a:ext>
                </a:extLst>
              </a:tr>
              <a:tr h="89779">
                <a:tc>
                  <a:txBody>
                    <a:bodyPr/>
                    <a:lstStyle/>
                    <a:p>
                      <a:pPr algn="ctr" fontAlgn="b"/>
                      <a:r>
                        <a:rPr lang="en-US" sz="600" b="1" i="0" u="none" strike="noStrike">
                          <a:solidFill>
                            <a:srgbClr val="000000"/>
                          </a:solidFill>
                          <a:effectLst/>
                          <a:latin typeface="Calibri"/>
                        </a:rPr>
                        <a:t>Nl-3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9"/>
                  </a:ext>
                </a:extLst>
              </a:tr>
              <a:tr h="89779">
                <a:tc>
                  <a:txBody>
                    <a:bodyPr/>
                    <a:lstStyle/>
                    <a:p>
                      <a:pPr algn="ctr" fontAlgn="b"/>
                      <a:r>
                        <a:rPr lang="en-US" sz="600" b="1" i="0" u="none" strike="noStrike">
                          <a:solidFill>
                            <a:srgbClr val="000000"/>
                          </a:solidFill>
                          <a:effectLst/>
                          <a:latin typeface="Calibri"/>
                        </a:rPr>
                        <a:t>Nl-5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0"/>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1"/>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2"/>
                  </a:ext>
                </a:extLst>
              </a:tr>
              <a:tr h="89779">
                <a:tc>
                  <a:txBody>
                    <a:bodyPr/>
                    <a:lstStyle/>
                    <a:p>
                      <a:pPr algn="ctr" fontAlgn="b"/>
                      <a:r>
                        <a:rPr lang="en-US" sz="600" b="1" i="0" u="none" strike="noStrike">
                          <a:solidFill>
                            <a:srgbClr val="000000"/>
                          </a:solidFill>
                          <a:effectLst/>
                          <a:latin typeface="Calibri"/>
                        </a:rPr>
                        <a:t>Nl-4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3"/>
                  </a:ext>
                </a:extLst>
              </a:tr>
              <a:tr h="89779">
                <a:tc>
                  <a:txBody>
                    <a:bodyPr/>
                    <a:lstStyle/>
                    <a:p>
                      <a:pPr algn="ctr" fontAlgn="b"/>
                      <a:r>
                        <a:rPr lang="en-US" sz="600" b="1" i="0" u="none" strike="noStrike">
                          <a:solidFill>
                            <a:srgbClr val="000000"/>
                          </a:solidFill>
                          <a:effectLst/>
                          <a:latin typeface="Calibri"/>
                        </a:rPr>
                        <a:t>Nl-5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4"/>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5"/>
                  </a:ext>
                </a:extLst>
              </a:tr>
              <a:tr h="89779">
                <a:tc>
                  <a:txBody>
                    <a:bodyPr/>
                    <a:lstStyle/>
                    <a:p>
                      <a:pPr algn="ctr" fontAlgn="b"/>
                      <a:r>
                        <a:rPr lang="en-US" sz="600" b="1" i="0" u="none" strike="noStrike">
                          <a:solidFill>
                            <a:srgbClr val="000000"/>
                          </a:solidFill>
                          <a:effectLst/>
                          <a:latin typeface="Calibri"/>
                        </a:rPr>
                        <a:t>Nl-3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6"/>
                  </a:ext>
                </a:extLst>
              </a:tr>
              <a:tr h="89779">
                <a:tc>
                  <a:txBody>
                    <a:bodyPr/>
                    <a:lstStyle/>
                    <a:p>
                      <a:pPr algn="ctr" fontAlgn="b"/>
                      <a:r>
                        <a:rPr lang="en-US" sz="600" b="1" i="0" u="none" strike="noStrike">
                          <a:solidFill>
                            <a:srgbClr val="000000"/>
                          </a:solidFill>
                          <a:effectLst/>
                          <a:latin typeface="Calibri"/>
                        </a:rPr>
                        <a:t>Nl-4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7"/>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8"/>
                  </a:ext>
                </a:extLst>
              </a:tr>
              <a:tr h="89779">
                <a:tc>
                  <a:txBody>
                    <a:bodyPr/>
                    <a:lstStyle/>
                    <a:p>
                      <a:pPr algn="ctr" fontAlgn="b"/>
                      <a:r>
                        <a:rPr lang="en-US" sz="600" b="1" i="0" u="none" strike="noStrike">
                          <a:solidFill>
                            <a:srgbClr val="000000"/>
                          </a:solidFill>
                          <a:effectLst/>
                          <a:latin typeface="Calibri"/>
                        </a:rPr>
                        <a:t>Nl-3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9"/>
                  </a:ext>
                </a:extLst>
              </a:tr>
              <a:tr h="89779">
                <a:tc>
                  <a:txBody>
                    <a:bodyPr/>
                    <a:lstStyle/>
                    <a:p>
                      <a:pPr algn="ctr" fontAlgn="b"/>
                      <a:r>
                        <a:rPr lang="en-US" sz="600" b="1" i="0" u="none" strike="noStrike">
                          <a:solidFill>
                            <a:srgbClr val="000000"/>
                          </a:solidFill>
                          <a:effectLst/>
                          <a:latin typeface="Calibri"/>
                        </a:rPr>
                        <a:t>Nl-4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50"/>
                  </a:ext>
                </a:extLst>
              </a:tr>
              <a:tr h="89779">
                <a:tc>
                  <a:txBody>
                    <a:bodyPr/>
                    <a:lstStyle/>
                    <a:p>
                      <a:pPr algn="ctr" fontAlgn="b"/>
                      <a:r>
                        <a:rPr lang="en-US" sz="600" b="1" i="0" u="none" strike="noStrike">
                          <a:solidFill>
                            <a:srgbClr val="000000"/>
                          </a:solidFill>
                          <a:effectLst/>
                          <a:latin typeface="Calibri"/>
                        </a:rPr>
                        <a:t>Nl-5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dirty="0">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51"/>
                  </a:ext>
                </a:extLst>
              </a:tr>
            </a:tbl>
          </a:graphicData>
        </a:graphic>
      </p:graphicFrame>
      <p:sp>
        <p:nvSpPr>
          <p:cNvPr id="88067" name="Rectangle 6"/>
          <p:cNvSpPr>
            <a:spLocks noChangeArrowheads="1"/>
          </p:cNvSpPr>
          <p:nvPr/>
        </p:nvSpPr>
        <p:spPr bwMode="auto">
          <a:xfrm>
            <a:off x="4322763" y="1071563"/>
            <a:ext cx="4627562" cy="5673725"/>
          </a:xfrm>
          <a:prstGeom prst="rect">
            <a:avLst/>
          </a:prstGeom>
          <a:solidFill>
            <a:srgbClr val="FFFFFF"/>
          </a:solidFill>
          <a:ln w="6350">
            <a:solidFill>
              <a:schemeClr val="bg1"/>
            </a:solidFill>
            <a:round/>
            <a:headEnd/>
            <a:tailEnd/>
          </a:ln>
        </p:spPr>
        <p:txBody>
          <a:bodyPr/>
          <a:lstStyle/>
          <a:p>
            <a:pPr eaLnBrk="1" hangingPunct="1"/>
            <a:endParaRPr lang="en-US"/>
          </a:p>
        </p:txBody>
      </p:sp>
      <p:sp>
        <p:nvSpPr>
          <p:cNvPr id="88068" name="Rectangle 9"/>
          <p:cNvSpPr>
            <a:spLocks noChangeArrowheads="1"/>
          </p:cNvSpPr>
          <p:nvPr/>
        </p:nvSpPr>
        <p:spPr bwMode="auto">
          <a:xfrm>
            <a:off x="1009650" y="1071563"/>
            <a:ext cx="1652588" cy="5678487"/>
          </a:xfrm>
          <a:prstGeom prst="rect">
            <a:avLst/>
          </a:prstGeom>
          <a:solidFill>
            <a:srgbClr val="FFFFFF"/>
          </a:solidFill>
          <a:ln w="6350">
            <a:solidFill>
              <a:schemeClr val="bg1"/>
            </a:solidFill>
            <a:round/>
            <a:headEnd/>
            <a:tailEnd/>
          </a:ln>
        </p:spPr>
        <p:txBody>
          <a:bodyPr/>
          <a:lstStyle/>
          <a:p>
            <a:pPr eaLnBrk="1" hangingPunct="1"/>
            <a:endParaRPr lang="en-US"/>
          </a:p>
        </p:txBody>
      </p:sp>
      <p:sp>
        <p:nvSpPr>
          <p:cNvPr id="88069" name="Rectangle 10"/>
          <p:cNvSpPr>
            <a:spLocks noChangeArrowheads="1"/>
          </p:cNvSpPr>
          <p:nvPr/>
        </p:nvSpPr>
        <p:spPr bwMode="auto">
          <a:xfrm>
            <a:off x="5997575" y="1063625"/>
            <a:ext cx="2938463" cy="5707063"/>
          </a:xfrm>
          <a:prstGeom prst="rect">
            <a:avLst/>
          </a:prstGeom>
          <a:solidFill>
            <a:srgbClr val="FFFFFF"/>
          </a:solidFill>
          <a:ln>
            <a:noFill/>
          </a:ln>
          <a:extLst>
            <a:ext uri="{91240B29-F687-4f45-9708-019B960494DF}">
              <a14:hiddenLine xmlns:a14="http://schemas.microsoft.com/office/drawing/2010/main" xmlns="" w="6350">
                <a:solidFill>
                  <a:srgbClr val="000000"/>
                </a:solidFill>
                <a:round/>
                <a:headEnd/>
                <a:tailEnd/>
              </a14:hiddenLine>
            </a:ext>
          </a:extLst>
        </p:spPr>
        <p:txBody>
          <a:bodyPr/>
          <a:lstStyle/>
          <a:p>
            <a:pPr marL="457200" indent="-457200" eaLnBrk="1" hangingPunct="1">
              <a:buFontTx/>
              <a:buChar char="•"/>
            </a:pPr>
            <a:r>
              <a:rPr lang="en-US" sz="2000">
                <a:solidFill>
                  <a:srgbClr val="000000"/>
                </a:solidFill>
              </a:rPr>
              <a:t>High levels of aberrancy in the blast population</a:t>
            </a:r>
          </a:p>
          <a:p>
            <a:pPr marL="457200" indent="-457200" eaLnBrk="1" hangingPunct="1">
              <a:buFontTx/>
              <a:buChar char="•"/>
            </a:pPr>
            <a:r>
              <a:rPr lang="en-US" sz="2000">
                <a:solidFill>
                  <a:srgbClr val="000000"/>
                </a:solidFill>
              </a:rPr>
              <a:t>Aberrancy persists into mature cells</a:t>
            </a:r>
          </a:p>
        </p:txBody>
      </p:sp>
      <p:sp>
        <p:nvSpPr>
          <p:cNvPr id="3" name="Frame 2"/>
          <p:cNvSpPr/>
          <p:nvPr/>
        </p:nvSpPr>
        <p:spPr bwMode="auto">
          <a:xfrm>
            <a:off x="0" y="887413"/>
            <a:ext cx="9144000" cy="6054725"/>
          </a:xfrm>
          <a:prstGeom prst="frame">
            <a:avLst>
              <a:gd name="adj1" fmla="val 3427"/>
            </a:avLst>
          </a:prstGeom>
          <a:solidFill>
            <a:schemeClr val="bg1"/>
          </a:solidFill>
          <a:ln w="9525">
            <a:noFill/>
            <a:round/>
            <a:headEnd/>
            <a:tailEnd/>
          </a:ln>
          <a:effectLst/>
        </p:spPr>
        <p:txBody>
          <a:bodyPr wrap="none" anchor="ctr"/>
          <a:lstStyle/>
          <a:p>
            <a:pPr algn="ctr" eaLnBrk="1" hangingPunct="1">
              <a:defRPr/>
            </a:pPr>
            <a:endParaRPr lang="en-US">
              <a:latin typeface="As"/>
              <a:ea typeface="+mn-ea"/>
              <a:cs typeface="Arial" pitchFamily="34" charset="0"/>
            </a:endParaRPr>
          </a:p>
        </p:txBody>
      </p:sp>
    </p:spTree>
  </p:cSld>
  <p:clrMapOvr>
    <a:masterClrMapping/>
  </p:clrMapOvr>
  <p:transition spd="med">
    <p:fade/>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9" name="Title 1"/>
          <p:cNvSpPr>
            <a:spLocks noGrp="1"/>
          </p:cNvSpPr>
          <p:nvPr>
            <p:ph type="title"/>
          </p:nvPr>
        </p:nvSpPr>
        <p:spPr>
          <a:xfrm>
            <a:off x="180975" y="161925"/>
            <a:ext cx="8766175" cy="609600"/>
          </a:xfrm>
        </p:spPr>
        <p:txBody>
          <a:bodyPr/>
          <a:lstStyle/>
          <a:p>
            <a:r>
              <a:rPr lang="en-US" sz="2400">
                <a:latin typeface="Arial" charset="0"/>
                <a:ea typeface="MS PGothic" charset="0"/>
              </a:rPr>
              <a:t>Systematic detection of multiple small aberrancies defines large immunophenotypic changes across hematopoiesis</a:t>
            </a:r>
          </a:p>
        </p:txBody>
      </p:sp>
      <p:graphicFrame>
        <p:nvGraphicFramePr>
          <p:cNvPr id="2" name="Table 1"/>
          <p:cNvGraphicFramePr>
            <a:graphicFrameLocks noGrp="1"/>
          </p:cNvGraphicFramePr>
          <p:nvPr/>
        </p:nvGraphicFramePr>
        <p:xfrm>
          <a:off x="184564" y="1063464"/>
          <a:ext cx="8774873" cy="5681016"/>
        </p:xfrm>
        <a:graphic>
          <a:graphicData uri="http://schemas.openxmlformats.org/drawingml/2006/table">
            <a:tbl>
              <a:tblPr/>
              <a:tblGrid>
                <a:gridCol w="494748">
                  <a:extLst>
                    <a:ext uri="{9D8B030D-6E8A-4147-A177-3AD203B41FA5}">
                      <a16:colId xmlns:a16="http://schemas.microsoft.com/office/drawing/2014/main" val="20000"/>
                    </a:ext>
                  </a:extLst>
                </a:gridCol>
                <a:gridCol w="331205">
                  <a:extLst>
                    <a:ext uri="{9D8B030D-6E8A-4147-A177-3AD203B41FA5}">
                      <a16:colId xmlns:a16="http://schemas.microsoft.com/office/drawing/2014/main" val="20001"/>
                    </a:ext>
                  </a:extLst>
                </a:gridCol>
                <a:gridCol w="331205">
                  <a:extLst>
                    <a:ext uri="{9D8B030D-6E8A-4147-A177-3AD203B41FA5}">
                      <a16:colId xmlns:a16="http://schemas.microsoft.com/office/drawing/2014/main" val="20002"/>
                    </a:ext>
                  </a:extLst>
                </a:gridCol>
                <a:gridCol w="331205">
                  <a:extLst>
                    <a:ext uri="{9D8B030D-6E8A-4147-A177-3AD203B41FA5}">
                      <a16:colId xmlns:a16="http://schemas.microsoft.com/office/drawing/2014/main" val="20003"/>
                    </a:ext>
                  </a:extLst>
                </a:gridCol>
                <a:gridCol w="331205">
                  <a:extLst>
                    <a:ext uri="{9D8B030D-6E8A-4147-A177-3AD203B41FA5}">
                      <a16:colId xmlns:a16="http://schemas.microsoft.com/office/drawing/2014/main" val="20004"/>
                    </a:ext>
                  </a:extLst>
                </a:gridCol>
                <a:gridCol w="331205">
                  <a:extLst>
                    <a:ext uri="{9D8B030D-6E8A-4147-A177-3AD203B41FA5}">
                      <a16:colId xmlns:a16="http://schemas.microsoft.com/office/drawing/2014/main" val="20005"/>
                    </a:ext>
                  </a:extLst>
                </a:gridCol>
                <a:gridCol w="331205">
                  <a:extLst>
                    <a:ext uri="{9D8B030D-6E8A-4147-A177-3AD203B41FA5}">
                      <a16:colId xmlns:a16="http://schemas.microsoft.com/office/drawing/2014/main" val="20006"/>
                    </a:ext>
                  </a:extLst>
                </a:gridCol>
                <a:gridCol w="331205">
                  <a:extLst>
                    <a:ext uri="{9D8B030D-6E8A-4147-A177-3AD203B41FA5}">
                      <a16:colId xmlns:a16="http://schemas.microsoft.com/office/drawing/2014/main" val="20007"/>
                    </a:ext>
                  </a:extLst>
                </a:gridCol>
                <a:gridCol w="331205">
                  <a:extLst>
                    <a:ext uri="{9D8B030D-6E8A-4147-A177-3AD203B41FA5}">
                      <a16:colId xmlns:a16="http://schemas.microsoft.com/office/drawing/2014/main" val="20008"/>
                    </a:ext>
                  </a:extLst>
                </a:gridCol>
                <a:gridCol w="331205">
                  <a:extLst>
                    <a:ext uri="{9D8B030D-6E8A-4147-A177-3AD203B41FA5}">
                      <a16:colId xmlns:a16="http://schemas.microsoft.com/office/drawing/2014/main" val="20009"/>
                    </a:ext>
                  </a:extLst>
                </a:gridCol>
                <a:gridCol w="331205">
                  <a:extLst>
                    <a:ext uri="{9D8B030D-6E8A-4147-A177-3AD203B41FA5}">
                      <a16:colId xmlns:a16="http://schemas.microsoft.com/office/drawing/2014/main" val="20010"/>
                    </a:ext>
                  </a:extLst>
                </a:gridCol>
                <a:gridCol w="331205">
                  <a:extLst>
                    <a:ext uri="{9D8B030D-6E8A-4147-A177-3AD203B41FA5}">
                      <a16:colId xmlns:a16="http://schemas.microsoft.com/office/drawing/2014/main" val="20011"/>
                    </a:ext>
                  </a:extLst>
                </a:gridCol>
                <a:gridCol w="331205">
                  <a:extLst>
                    <a:ext uri="{9D8B030D-6E8A-4147-A177-3AD203B41FA5}">
                      <a16:colId xmlns:a16="http://schemas.microsoft.com/office/drawing/2014/main" val="20012"/>
                    </a:ext>
                  </a:extLst>
                </a:gridCol>
                <a:gridCol w="331205">
                  <a:extLst>
                    <a:ext uri="{9D8B030D-6E8A-4147-A177-3AD203B41FA5}">
                      <a16:colId xmlns:a16="http://schemas.microsoft.com/office/drawing/2014/main" val="20013"/>
                    </a:ext>
                  </a:extLst>
                </a:gridCol>
                <a:gridCol w="331205">
                  <a:extLst>
                    <a:ext uri="{9D8B030D-6E8A-4147-A177-3AD203B41FA5}">
                      <a16:colId xmlns:a16="http://schemas.microsoft.com/office/drawing/2014/main" val="20014"/>
                    </a:ext>
                  </a:extLst>
                </a:gridCol>
                <a:gridCol w="331205">
                  <a:extLst>
                    <a:ext uri="{9D8B030D-6E8A-4147-A177-3AD203B41FA5}">
                      <a16:colId xmlns:a16="http://schemas.microsoft.com/office/drawing/2014/main" val="20015"/>
                    </a:ext>
                  </a:extLst>
                </a:gridCol>
                <a:gridCol w="331205">
                  <a:extLst>
                    <a:ext uri="{9D8B030D-6E8A-4147-A177-3AD203B41FA5}">
                      <a16:colId xmlns:a16="http://schemas.microsoft.com/office/drawing/2014/main" val="20016"/>
                    </a:ext>
                  </a:extLst>
                </a:gridCol>
                <a:gridCol w="331205">
                  <a:extLst>
                    <a:ext uri="{9D8B030D-6E8A-4147-A177-3AD203B41FA5}">
                      <a16:colId xmlns:a16="http://schemas.microsoft.com/office/drawing/2014/main" val="20017"/>
                    </a:ext>
                  </a:extLst>
                </a:gridCol>
                <a:gridCol w="331205">
                  <a:extLst>
                    <a:ext uri="{9D8B030D-6E8A-4147-A177-3AD203B41FA5}">
                      <a16:colId xmlns:a16="http://schemas.microsoft.com/office/drawing/2014/main" val="20018"/>
                    </a:ext>
                  </a:extLst>
                </a:gridCol>
                <a:gridCol w="331205">
                  <a:extLst>
                    <a:ext uri="{9D8B030D-6E8A-4147-A177-3AD203B41FA5}">
                      <a16:colId xmlns:a16="http://schemas.microsoft.com/office/drawing/2014/main" val="20019"/>
                    </a:ext>
                  </a:extLst>
                </a:gridCol>
                <a:gridCol w="331205">
                  <a:extLst>
                    <a:ext uri="{9D8B030D-6E8A-4147-A177-3AD203B41FA5}">
                      <a16:colId xmlns:a16="http://schemas.microsoft.com/office/drawing/2014/main" val="20020"/>
                    </a:ext>
                  </a:extLst>
                </a:gridCol>
                <a:gridCol w="331205">
                  <a:extLst>
                    <a:ext uri="{9D8B030D-6E8A-4147-A177-3AD203B41FA5}">
                      <a16:colId xmlns:a16="http://schemas.microsoft.com/office/drawing/2014/main" val="20021"/>
                    </a:ext>
                  </a:extLst>
                </a:gridCol>
                <a:gridCol w="331205">
                  <a:extLst>
                    <a:ext uri="{9D8B030D-6E8A-4147-A177-3AD203B41FA5}">
                      <a16:colId xmlns:a16="http://schemas.microsoft.com/office/drawing/2014/main" val="20022"/>
                    </a:ext>
                  </a:extLst>
                </a:gridCol>
                <a:gridCol w="331205">
                  <a:extLst>
                    <a:ext uri="{9D8B030D-6E8A-4147-A177-3AD203B41FA5}">
                      <a16:colId xmlns:a16="http://schemas.microsoft.com/office/drawing/2014/main" val="20023"/>
                    </a:ext>
                  </a:extLst>
                </a:gridCol>
                <a:gridCol w="331205">
                  <a:extLst>
                    <a:ext uri="{9D8B030D-6E8A-4147-A177-3AD203B41FA5}">
                      <a16:colId xmlns:a16="http://schemas.microsoft.com/office/drawing/2014/main" val="20024"/>
                    </a:ext>
                  </a:extLst>
                </a:gridCol>
                <a:gridCol w="331205">
                  <a:extLst>
                    <a:ext uri="{9D8B030D-6E8A-4147-A177-3AD203B41FA5}">
                      <a16:colId xmlns:a16="http://schemas.microsoft.com/office/drawing/2014/main" val="20025"/>
                    </a:ext>
                  </a:extLst>
                </a:gridCol>
              </a:tblGrid>
              <a:tr h="769206">
                <a:tc>
                  <a:txBody>
                    <a:bodyPr/>
                    <a:lstStyle/>
                    <a:p>
                      <a:pPr algn="ctr" fontAlgn="b"/>
                      <a:r>
                        <a:rPr lang="en-US" sz="500" b="0"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500" b="0"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HSC</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MPP</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MPP/CMP</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CMP/GMP</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900" b="1" i="0" u="none" strike="noStrike" spc="0" baseline="0" dirty="0" err="1">
                          <a:solidFill>
                            <a:srgbClr val="000000"/>
                          </a:solidFill>
                          <a:effectLst/>
                          <a:latin typeface="Calibri"/>
                        </a:rPr>
                        <a:t>Myelo</a:t>
                      </a:r>
                      <a:r>
                        <a:rPr lang="en-US" sz="900" b="1" i="0" u="none" strike="noStrike" spc="0" baseline="0" dirty="0">
                          <a:solidFill>
                            <a:srgbClr val="000000"/>
                          </a:solidFill>
                          <a:effectLst/>
                          <a:latin typeface="Calibri"/>
                        </a:rPr>
                        <a:t>/</a:t>
                      </a:r>
                    </a:p>
                    <a:p>
                      <a:pPr marL="27432" algn="l" fontAlgn="b"/>
                      <a:r>
                        <a:rPr lang="en-US" sz="900" b="1" i="0" u="none" strike="noStrike" spc="0" baseline="0" dirty="0" err="1">
                          <a:solidFill>
                            <a:srgbClr val="000000"/>
                          </a:solidFill>
                          <a:effectLst/>
                          <a:latin typeface="Calibri"/>
                        </a:rPr>
                        <a:t>Monoblast</a:t>
                      </a:r>
                      <a:endParaRPr lang="en-US" sz="900" b="1" i="0" u="none" strike="noStrike" spc="0" baseline="0"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900" b="1" i="0" u="none" strike="noStrike" spc="0" baseline="0" dirty="0" err="1">
                          <a:solidFill>
                            <a:srgbClr val="000000"/>
                          </a:solidFill>
                          <a:effectLst/>
                          <a:latin typeface="Calibri"/>
                        </a:rPr>
                        <a:t>Promonocyte</a:t>
                      </a:r>
                      <a:endParaRPr lang="en-US" sz="900" b="1" i="0" u="none" strike="noStrike" spc="0" baseline="0"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CD14- Monocyte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CD14+ Monocyte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0" i="0" u="none" strike="noStrike" spc="0" baseline="0"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900" b="1" i="0" u="none" strike="noStrike" spc="0" baseline="0" dirty="0" err="1">
                          <a:solidFill>
                            <a:srgbClr val="000000"/>
                          </a:solidFill>
                          <a:effectLst/>
                          <a:latin typeface="Calibri"/>
                        </a:rPr>
                        <a:t>Promyelocyte</a:t>
                      </a:r>
                      <a:endParaRPr lang="en-US" sz="900" b="1" i="0" u="none" strike="noStrike" spc="0" baseline="0"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err="1">
                          <a:solidFill>
                            <a:srgbClr val="000000"/>
                          </a:solidFill>
                          <a:effectLst/>
                          <a:latin typeface="Calibri"/>
                        </a:rPr>
                        <a:t>Myelocyte</a:t>
                      </a:r>
                      <a:endParaRPr lang="en-US" sz="900" b="1" i="0" u="none" strike="noStrike" spc="0" baseline="0"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Meta-</a:t>
                      </a:r>
                      <a:r>
                        <a:rPr lang="en-US" sz="900" b="1" i="0" u="none" strike="noStrike" spc="0" baseline="0" dirty="0" err="1">
                          <a:solidFill>
                            <a:srgbClr val="000000"/>
                          </a:solidFill>
                          <a:effectLst/>
                          <a:latin typeface="Calibri"/>
                        </a:rPr>
                        <a:t>myelocyte</a:t>
                      </a:r>
                      <a:endParaRPr lang="en-US" sz="900" b="1" i="0" u="none" strike="noStrike" spc="0" baseline="0"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Mature Granulocyte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0" i="0" u="none" strike="noStrike">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800" b="1" i="0" u="none" strike="noStrike">
                          <a:solidFill>
                            <a:srgbClr val="000000"/>
                          </a:solidFill>
                          <a:effectLst/>
                          <a:latin typeface="Calibri"/>
                        </a:rPr>
                        <a:t>ProErythroblast</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Erythroblast</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800" b="1" i="0" u="none" strike="noStrike" dirty="0">
                          <a:solidFill>
                            <a:srgbClr val="000000"/>
                          </a:solidFill>
                          <a:effectLst/>
                          <a:latin typeface="Calibri"/>
                        </a:rPr>
                        <a:t>Pre-B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Mature B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800" b="1" i="0" u="none" strike="noStrike" dirty="0">
                          <a:solidFill>
                            <a:srgbClr val="000000"/>
                          </a:solidFill>
                          <a:effectLst/>
                          <a:latin typeface="Calibri"/>
                        </a:rPr>
                        <a:t>T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NK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0"/>
                  </a:ext>
                </a:extLst>
              </a:tr>
              <a:tr h="89779">
                <a:tc>
                  <a:txBody>
                    <a:bodyPr/>
                    <a:lstStyle/>
                    <a:p>
                      <a:pPr algn="ctr" fontAlgn="b"/>
                      <a:r>
                        <a:rPr lang="en-US" sz="600" b="1" i="0" u="none" strike="noStrike" dirty="0">
                          <a:solidFill>
                            <a:srgbClr val="000000"/>
                          </a:solidFill>
                          <a:effectLst/>
                          <a:latin typeface="Calibri"/>
                        </a:rPr>
                        <a:t>AML26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3">
                  <a:txBody>
                    <a:bodyPr/>
                    <a:lstStyle/>
                    <a:p>
                      <a:pPr algn="ctr" fontAlgn="ctr"/>
                      <a:r>
                        <a:rPr lang="en-US" sz="600" b="1" i="0" u="none" strike="noStrike">
                          <a:solidFill>
                            <a:srgbClr val="000000"/>
                          </a:solidFill>
                          <a:effectLst/>
                          <a:latin typeface="Calibri"/>
                        </a:rPr>
                        <a:t>t(8;21)</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01"/>
                  </a:ext>
                </a:extLst>
              </a:tr>
              <a:tr h="89779">
                <a:tc>
                  <a:txBody>
                    <a:bodyPr/>
                    <a:lstStyle/>
                    <a:p>
                      <a:pPr algn="ctr" fontAlgn="b"/>
                      <a:r>
                        <a:rPr lang="en-US" sz="600" b="1" i="0" u="none" strike="noStrike" dirty="0">
                          <a:solidFill>
                            <a:srgbClr val="000000"/>
                          </a:solidFill>
                          <a:effectLst/>
                          <a:latin typeface="Calibri"/>
                        </a:rPr>
                        <a:t>AML35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02"/>
                  </a:ext>
                </a:extLst>
              </a:tr>
              <a:tr h="89779">
                <a:tc>
                  <a:txBody>
                    <a:bodyPr/>
                    <a:lstStyle/>
                    <a:p>
                      <a:pPr algn="ctr" fontAlgn="b"/>
                      <a:r>
                        <a:rPr lang="en-US" sz="600" b="1" i="0" u="none" strike="noStrike">
                          <a:solidFill>
                            <a:srgbClr val="000000"/>
                          </a:solidFill>
                          <a:effectLst/>
                          <a:latin typeface="Calibri"/>
                        </a:rPr>
                        <a:t>AML5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03"/>
                  </a:ext>
                </a:extLst>
              </a:tr>
              <a:tr h="89779">
                <a:tc>
                  <a:txBody>
                    <a:bodyPr/>
                    <a:lstStyle/>
                    <a:p>
                      <a:pPr algn="ctr" fontAlgn="b"/>
                      <a:r>
                        <a:rPr lang="en-US" sz="600" b="1" i="0" u="none" strike="noStrike">
                          <a:solidFill>
                            <a:srgbClr val="000000"/>
                          </a:solidFill>
                          <a:effectLst/>
                          <a:latin typeface="Calibri"/>
                        </a:rPr>
                        <a:t>AML10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2">
                  <a:txBody>
                    <a:bodyPr/>
                    <a:lstStyle/>
                    <a:p>
                      <a:pPr algn="ctr" fontAlgn="ctr"/>
                      <a:r>
                        <a:rPr lang="en-US" sz="600" b="1" i="0" u="none" strike="noStrike" dirty="0" err="1">
                          <a:solidFill>
                            <a:srgbClr val="000000"/>
                          </a:solidFill>
                          <a:effectLst/>
                          <a:latin typeface="Calibri"/>
                        </a:rPr>
                        <a:t>Inv</a:t>
                      </a:r>
                      <a:r>
                        <a:rPr lang="en-US" sz="600" b="1" i="0" u="none" strike="noStrike" dirty="0">
                          <a:solidFill>
                            <a:srgbClr val="000000"/>
                          </a:solidFill>
                          <a:effectLst/>
                          <a:latin typeface="Calibri"/>
                        </a:rPr>
                        <a:t>(16)</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4"/>
                  </a:ext>
                </a:extLst>
              </a:tr>
              <a:tr h="89779">
                <a:tc>
                  <a:txBody>
                    <a:bodyPr/>
                    <a:lstStyle/>
                    <a:p>
                      <a:pPr algn="ctr" fontAlgn="b"/>
                      <a:r>
                        <a:rPr lang="en-US" sz="600" b="1" i="0" u="none" strike="noStrike">
                          <a:solidFill>
                            <a:srgbClr val="000000"/>
                          </a:solidFill>
                          <a:effectLst/>
                          <a:latin typeface="Calibri"/>
                        </a:rPr>
                        <a:t>AML32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dirty="0">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05"/>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89779">
                <a:tc>
                  <a:txBody>
                    <a:bodyPr/>
                    <a:lstStyle/>
                    <a:p>
                      <a:pPr algn="ctr" fontAlgn="b"/>
                      <a:r>
                        <a:rPr lang="en-US" sz="600" b="1" i="0" u="none" strike="noStrike">
                          <a:solidFill>
                            <a:srgbClr val="000000"/>
                          </a:solidFill>
                          <a:effectLst/>
                          <a:latin typeface="Calibri"/>
                        </a:rPr>
                        <a:t>AML34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4">
                  <a:txBody>
                    <a:bodyPr/>
                    <a:lstStyle/>
                    <a:p>
                      <a:pPr algn="ctr" fontAlgn="ctr"/>
                      <a:r>
                        <a:rPr lang="en-US" sz="600" b="1" i="0" u="none" strike="noStrike">
                          <a:solidFill>
                            <a:srgbClr val="000000"/>
                          </a:solidFill>
                          <a:effectLst/>
                          <a:latin typeface="Calibri"/>
                        </a:rPr>
                        <a:t>t(15;17)</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7"/>
                  </a:ext>
                </a:extLst>
              </a:tr>
              <a:tr h="89779">
                <a:tc>
                  <a:txBody>
                    <a:bodyPr/>
                    <a:lstStyle/>
                    <a:p>
                      <a:pPr algn="ctr" fontAlgn="b"/>
                      <a:r>
                        <a:rPr lang="en-US" sz="600" b="1" i="0" u="none" strike="noStrike">
                          <a:solidFill>
                            <a:srgbClr val="000000"/>
                          </a:solidFill>
                          <a:effectLst/>
                          <a:latin typeface="Calibri"/>
                        </a:rPr>
                        <a:t>APL3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08"/>
                  </a:ext>
                </a:extLst>
              </a:tr>
              <a:tr h="89779">
                <a:tc>
                  <a:txBody>
                    <a:bodyPr/>
                    <a:lstStyle/>
                    <a:p>
                      <a:pPr algn="ctr" fontAlgn="b"/>
                      <a:r>
                        <a:rPr lang="en-US" sz="600" b="1" i="0" u="none" strike="noStrike">
                          <a:solidFill>
                            <a:srgbClr val="000000"/>
                          </a:solidFill>
                          <a:effectLst/>
                          <a:latin typeface="Calibri"/>
                        </a:rPr>
                        <a:t>AML24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dirty="0">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9"/>
                  </a:ext>
                </a:extLst>
              </a:tr>
              <a:tr h="89779">
                <a:tc>
                  <a:txBody>
                    <a:bodyPr/>
                    <a:lstStyle/>
                    <a:p>
                      <a:pPr algn="ctr" fontAlgn="b"/>
                      <a:r>
                        <a:rPr lang="en-US" sz="600" b="1" i="0" u="none" strike="noStrike">
                          <a:solidFill>
                            <a:srgbClr val="000000"/>
                          </a:solidFill>
                          <a:effectLst/>
                          <a:latin typeface="Calibri"/>
                        </a:rPr>
                        <a:t>APL1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0"/>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sz="600" b="1" i="0" u="none" strike="noStrike">
                          <a:solidFill>
                            <a:srgbClr val="000000"/>
                          </a:solidFill>
                          <a:effectLst/>
                          <a:latin typeface="Calibri"/>
                        </a:rPr>
                        <a:t> </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1"/>
                  </a:ext>
                </a:extLst>
              </a:tr>
              <a:tr h="89779">
                <a:tc>
                  <a:txBody>
                    <a:bodyPr/>
                    <a:lstStyle/>
                    <a:p>
                      <a:pPr algn="ctr" fontAlgn="b"/>
                      <a:r>
                        <a:rPr lang="en-US" sz="600" b="1" i="0" u="none" strike="noStrike">
                          <a:solidFill>
                            <a:srgbClr val="000000"/>
                          </a:solidFill>
                          <a:effectLst/>
                          <a:latin typeface="Calibri"/>
                        </a:rPr>
                        <a:t>AML27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11">
                  <a:txBody>
                    <a:bodyPr/>
                    <a:lstStyle/>
                    <a:p>
                      <a:pPr algn="ctr" fontAlgn="ctr"/>
                      <a:r>
                        <a:rPr lang="en-US" sz="600" b="1" i="0" u="none" strike="noStrike">
                          <a:solidFill>
                            <a:srgbClr val="000000"/>
                          </a:solidFill>
                          <a:effectLst/>
                          <a:latin typeface="Calibri"/>
                        </a:rPr>
                        <a:t>NK-FLT3-ITD</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2"/>
                  </a:ext>
                </a:extLst>
              </a:tr>
              <a:tr h="89779">
                <a:tc>
                  <a:txBody>
                    <a:bodyPr/>
                    <a:lstStyle/>
                    <a:p>
                      <a:pPr algn="ctr" fontAlgn="b"/>
                      <a:r>
                        <a:rPr lang="en-US" sz="600" b="1" i="0" u="none" strike="noStrike">
                          <a:solidFill>
                            <a:srgbClr val="000000"/>
                          </a:solidFill>
                          <a:effectLst/>
                          <a:latin typeface="Calibri"/>
                        </a:rPr>
                        <a:t>AML7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13"/>
                  </a:ext>
                </a:extLst>
              </a:tr>
              <a:tr h="89779">
                <a:tc>
                  <a:txBody>
                    <a:bodyPr/>
                    <a:lstStyle/>
                    <a:p>
                      <a:pPr algn="ctr" fontAlgn="b"/>
                      <a:r>
                        <a:rPr lang="en-US" sz="600" b="1" i="0" u="none" strike="noStrike">
                          <a:solidFill>
                            <a:srgbClr val="000000"/>
                          </a:solidFill>
                          <a:effectLst/>
                          <a:latin typeface="Calibri"/>
                        </a:rPr>
                        <a:t>AML9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4"/>
                  </a:ext>
                </a:extLst>
              </a:tr>
              <a:tr h="89779">
                <a:tc>
                  <a:txBody>
                    <a:bodyPr/>
                    <a:lstStyle/>
                    <a:p>
                      <a:pPr algn="ctr" fontAlgn="b"/>
                      <a:r>
                        <a:rPr lang="en-US" sz="600" b="1" i="0" u="none" strike="noStrike">
                          <a:solidFill>
                            <a:srgbClr val="000000"/>
                          </a:solidFill>
                          <a:effectLst/>
                          <a:latin typeface="Calibri"/>
                        </a:rPr>
                        <a:t>AML20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5"/>
                  </a:ext>
                </a:extLst>
              </a:tr>
              <a:tr h="89779">
                <a:tc>
                  <a:txBody>
                    <a:bodyPr/>
                    <a:lstStyle/>
                    <a:p>
                      <a:pPr algn="ctr" fontAlgn="b"/>
                      <a:r>
                        <a:rPr lang="en-US" sz="600" b="1" i="0" u="none" strike="noStrike">
                          <a:solidFill>
                            <a:srgbClr val="000000"/>
                          </a:solidFill>
                          <a:effectLst/>
                          <a:latin typeface="Calibri"/>
                        </a:rPr>
                        <a:t>AML21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6"/>
                  </a:ext>
                </a:extLst>
              </a:tr>
              <a:tr h="89779">
                <a:tc>
                  <a:txBody>
                    <a:bodyPr/>
                    <a:lstStyle/>
                    <a:p>
                      <a:pPr algn="ctr" fontAlgn="b"/>
                      <a:r>
                        <a:rPr lang="en-US" sz="600" b="1" i="0" u="none" strike="noStrike">
                          <a:solidFill>
                            <a:srgbClr val="000000"/>
                          </a:solidFill>
                          <a:effectLst/>
                          <a:latin typeface="Calibri"/>
                        </a:rPr>
                        <a:t>AML23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7"/>
                  </a:ext>
                </a:extLst>
              </a:tr>
              <a:tr h="89779">
                <a:tc>
                  <a:txBody>
                    <a:bodyPr/>
                    <a:lstStyle/>
                    <a:p>
                      <a:pPr algn="ctr" fontAlgn="b"/>
                      <a:r>
                        <a:rPr lang="en-US" sz="600" b="1" i="0" u="none" strike="noStrike">
                          <a:solidFill>
                            <a:srgbClr val="000000"/>
                          </a:solidFill>
                          <a:effectLst/>
                          <a:latin typeface="Calibri"/>
                        </a:rPr>
                        <a:t>AML30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extLst>
                  <a:ext uri="{0D108BD9-81ED-4DB2-BD59-A6C34878D82A}">
                    <a16:rowId xmlns:a16="http://schemas.microsoft.com/office/drawing/2014/main" val="10018"/>
                  </a:ext>
                </a:extLst>
              </a:tr>
              <a:tr h="89779">
                <a:tc>
                  <a:txBody>
                    <a:bodyPr/>
                    <a:lstStyle/>
                    <a:p>
                      <a:pPr algn="ctr" fontAlgn="b"/>
                      <a:r>
                        <a:rPr lang="en-US" sz="600" b="1" i="0" u="none" strike="noStrike">
                          <a:solidFill>
                            <a:srgbClr val="000000"/>
                          </a:solidFill>
                          <a:effectLst/>
                          <a:latin typeface="Calibri"/>
                        </a:rPr>
                        <a:t>APL2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9"/>
                  </a:ext>
                </a:extLst>
              </a:tr>
              <a:tr h="89779">
                <a:tc>
                  <a:txBody>
                    <a:bodyPr/>
                    <a:lstStyle/>
                    <a:p>
                      <a:pPr algn="ctr" fontAlgn="b"/>
                      <a:r>
                        <a:rPr lang="en-US" sz="600" b="1" i="0" u="none" strike="noStrike" dirty="0">
                          <a:solidFill>
                            <a:srgbClr val="000000"/>
                          </a:solidFill>
                          <a:effectLst/>
                          <a:latin typeface="Calibri"/>
                        </a:rPr>
                        <a:t>AML37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extLst>
                  <a:ext uri="{0D108BD9-81ED-4DB2-BD59-A6C34878D82A}">
                    <a16:rowId xmlns:a16="http://schemas.microsoft.com/office/drawing/2014/main" val="10020"/>
                  </a:ext>
                </a:extLst>
              </a:tr>
              <a:tr h="89779">
                <a:tc>
                  <a:txBody>
                    <a:bodyPr/>
                    <a:lstStyle/>
                    <a:p>
                      <a:pPr algn="ctr" fontAlgn="b"/>
                      <a:r>
                        <a:rPr lang="en-US" sz="600" b="1" i="0" u="none" strike="noStrike">
                          <a:solidFill>
                            <a:srgbClr val="000000"/>
                          </a:solidFill>
                          <a:effectLst/>
                          <a:latin typeface="Calibri"/>
                        </a:rPr>
                        <a:t>AML38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extLst>
                  <a:ext uri="{0D108BD9-81ED-4DB2-BD59-A6C34878D82A}">
                    <a16:rowId xmlns:a16="http://schemas.microsoft.com/office/drawing/2014/main" val="10021"/>
                  </a:ext>
                </a:extLst>
              </a:tr>
              <a:tr h="89779">
                <a:tc>
                  <a:txBody>
                    <a:bodyPr/>
                    <a:lstStyle/>
                    <a:p>
                      <a:pPr algn="ctr" fontAlgn="b"/>
                      <a:r>
                        <a:rPr lang="en-US" sz="600" b="1" i="0" u="none" strike="noStrike">
                          <a:solidFill>
                            <a:srgbClr val="000000"/>
                          </a:solidFill>
                          <a:effectLst/>
                          <a:latin typeface="Calibri"/>
                        </a:rPr>
                        <a:t>AML40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2"/>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sz="600" b="1" i="0" u="none" strike="noStrike">
                          <a:solidFill>
                            <a:srgbClr val="000000"/>
                          </a:solidFill>
                          <a:effectLst/>
                          <a:latin typeface="Calibri"/>
                        </a:rPr>
                        <a:t> </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3"/>
                  </a:ext>
                </a:extLst>
              </a:tr>
              <a:tr h="89779">
                <a:tc>
                  <a:txBody>
                    <a:bodyPr/>
                    <a:lstStyle/>
                    <a:p>
                      <a:pPr algn="ctr" fontAlgn="b"/>
                      <a:r>
                        <a:rPr lang="en-US" sz="600" b="1" i="0" u="none" strike="noStrike">
                          <a:solidFill>
                            <a:srgbClr val="000000"/>
                          </a:solidFill>
                          <a:effectLst/>
                          <a:latin typeface="Calibri"/>
                        </a:rPr>
                        <a:t>AML13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6">
                  <a:txBody>
                    <a:bodyPr/>
                    <a:lstStyle/>
                    <a:p>
                      <a:pPr algn="ctr" fontAlgn="ctr"/>
                      <a:r>
                        <a:rPr lang="en-US" sz="600" b="1" i="0" u="none" strike="noStrike">
                          <a:solidFill>
                            <a:srgbClr val="000000"/>
                          </a:solidFill>
                          <a:effectLst/>
                          <a:latin typeface="Calibri"/>
                        </a:rPr>
                        <a:t>NK-FLT3wt</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4"/>
                  </a:ext>
                </a:extLst>
              </a:tr>
              <a:tr h="89779">
                <a:tc>
                  <a:txBody>
                    <a:bodyPr/>
                    <a:lstStyle/>
                    <a:p>
                      <a:pPr algn="ctr" fontAlgn="b"/>
                      <a:r>
                        <a:rPr lang="en-US" sz="600" b="1" i="0" u="none" strike="noStrike">
                          <a:solidFill>
                            <a:srgbClr val="000000"/>
                          </a:solidFill>
                          <a:effectLst/>
                          <a:latin typeface="Calibri"/>
                        </a:rPr>
                        <a:t>AML36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dirty="0">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5"/>
                  </a:ext>
                </a:extLst>
              </a:tr>
              <a:tr h="89779">
                <a:tc>
                  <a:txBody>
                    <a:bodyPr/>
                    <a:lstStyle/>
                    <a:p>
                      <a:pPr algn="ctr" fontAlgn="b"/>
                      <a:r>
                        <a:rPr lang="en-US" sz="600" b="1" i="0" u="none" strike="noStrike">
                          <a:solidFill>
                            <a:srgbClr val="000000"/>
                          </a:solidFill>
                          <a:effectLst/>
                          <a:latin typeface="Calibri"/>
                        </a:rPr>
                        <a:t>AML33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26"/>
                  </a:ext>
                </a:extLst>
              </a:tr>
              <a:tr h="89779">
                <a:tc>
                  <a:txBody>
                    <a:bodyPr/>
                    <a:lstStyle/>
                    <a:p>
                      <a:pPr algn="ctr" fontAlgn="b"/>
                      <a:r>
                        <a:rPr lang="en-US" sz="600" b="1" i="0" u="none" strike="noStrike">
                          <a:solidFill>
                            <a:srgbClr val="000000"/>
                          </a:solidFill>
                          <a:effectLst/>
                          <a:latin typeface="Calibri"/>
                        </a:rPr>
                        <a:t>MDS1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dirty="0">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27"/>
                  </a:ext>
                </a:extLst>
              </a:tr>
              <a:tr h="89779">
                <a:tc>
                  <a:txBody>
                    <a:bodyPr/>
                    <a:lstStyle/>
                    <a:p>
                      <a:pPr algn="ctr" fontAlgn="b"/>
                      <a:r>
                        <a:rPr lang="en-US" sz="600" b="1" i="0" u="none" strike="noStrike">
                          <a:solidFill>
                            <a:srgbClr val="000000"/>
                          </a:solidFill>
                          <a:effectLst/>
                          <a:latin typeface="Calibri"/>
                        </a:rPr>
                        <a:t>AML14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8"/>
                  </a:ext>
                </a:extLst>
              </a:tr>
              <a:tr h="89779">
                <a:tc>
                  <a:txBody>
                    <a:bodyPr/>
                    <a:lstStyle/>
                    <a:p>
                      <a:pPr algn="ctr" fontAlgn="b"/>
                      <a:r>
                        <a:rPr lang="en-US" sz="600" b="1" i="0" u="none" strike="noStrike">
                          <a:solidFill>
                            <a:srgbClr val="000000"/>
                          </a:solidFill>
                          <a:effectLst/>
                          <a:latin typeface="Calibri"/>
                        </a:rPr>
                        <a:t>AML15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29"/>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0"/>
                  </a:ext>
                </a:extLst>
              </a:tr>
              <a:tr h="89779">
                <a:tc>
                  <a:txBody>
                    <a:bodyPr/>
                    <a:lstStyle/>
                    <a:p>
                      <a:pPr algn="ctr" fontAlgn="b"/>
                      <a:r>
                        <a:rPr lang="en-US" sz="600" b="1" i="0" u="none" strike="noStrike">
                          <a:solidFill>
                            <a:srgbClr val="000000"/>
                          </a:solidFill>
                          <a:effectLst/>
                          <a:latin typeface="Calibri"/>
                        </a:rPr>
                        <a:t>AML18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6">
                  <a:txBody>
                    <a:bodyPr/>
                    <a:lstStyle/>
                    <a:p>
                      <a:pPr algn="ctr" fontAlgn="ctr"/>
                      <a:r>
                        <a:rPr lang="en-US" sz="600" b="1" i="0" u="none" strike="noStrike">
                          <a:solidFill>
                            <a:srgbClr val="000000"/>
                          </a:solidFill>
                          <a:effectLst/>
                          <a:latin typeface="Calibri"/>
                        </a:rPr>
                        <a:t>Poor-risk</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31"/>
                  </a:ext>
                </a:extLst>
              </a:tr>
              <a:tr h="89779">
                <a:tc>
                  <a:txBody>
                    <a:bodyPr/>
                    <a:lstStyle/>
                    <a:p>
                      <a:pPr algn="ctr" fontAlgn="b"/>
                      <a:r>
                        <a:rPr lang="en-US" sz="600" b="1" i="0" u="none" strike="noStrike">
                          <a:solidFill>
                            <a:srgbClr val="000000"/>
                          </a:solidFill>
                          <a:effectLst/>
                          <a:latin typeface="Calibri"/>
                        </a:rPr>
                        <a:t>AML4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32"/>
                  </a:ext>
                </a:extLst>
              </a:tr>
              <a:tr h="89779">
                <a:tc>
                  <a:txBody>
                    <a:bodyPr/>
                    <a:lstStyle/>
                    <a:p>
                      <a:pPr algn="ctr" fontAlgn="b"/>
                      <a:r>
                        <a:rPr lang="en-US" sz="600" b="1" i="0" u="none" strike="noStrike">
                          <a:solidFill>
                            <a:srgbClr val="000000"/>
                          </a:solidFill>
                          <a:effectLst/>
                          <a:latin typeface="Calibri"/>
                        </a:rPr>
                        <a:t>AML19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33"/>
                  </a:ext>
                </a:extLst>
              </a:tr>
              <a:tr h="89779">
                <a:tc>
                  <a:txBody>
                    <a:bodyPr/>
                    <a:lstStyle/>
                    <a:p>
                      <a:pPr algn="ctr" fontAlgn="b"/>
                      <a:r>
                        <a:rPr lang="en-US" sz="600" b="1" i="0" u="none" strike="noStrike">
                          <a:solidFill>
                            <a:srgbClr val="000000"/>
                          </a:solidFill>
                          <a:effectLst/>
                          <a:latin typeface="Calibri"/>
                        </a:rPr>
                        <a:t>AML29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extLst>
                  <a:ext uri="{0D108BD9-81ED-4DB2-BD59-A6C34878D82A}">
                    <a16:rowId xmlns:a16="http://schemas.microsoft.com/office/drawing/2014/main" val="10034"/>
                  </a:ext>
                </a:extLst>
              </a:tr>
              <a:tr h="89779">
                <a:tc>
                  <a:txBody>
                    <a:bodyPr/>
                    <a:lstStyle/>
                    <a:p>
                      <a:pPr algn="ctr" fontAlgn="b"/>
                      <a:r>
                        <a:rPr lang="en-US" sz="600" b="1" i="0" u="none" strike="noStrike">
                          <a:solidFill>
                            <a:srgbClr val="000000"/>
                          </a:solidFill>
                          <a:effectLst/>
                          <a:latin typeface="Calibri"/>
                        </a:rPr>
                        <a:t>AML41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35"/>
                  </a:ext>
                </a:extLst>
              </a:tr>
              <a:tr h="89779">
                <a:tc>
                  <a:txBody>
                    <a:bodyPr/>
                    <a:lstStyle/>
                    <a:p>
                      <a:pPr algn="ctr" fontAlgn="b"/>
                      <a:r>
                        <a:rPr lang="en-US" sz="600" b="1" i="0" u="none" strike="noStrike">
                          <a:solidFill>
                            <a:srgbClr val="000000"/>
                          </a:solidFill>
                          <a:effectLst/>
                          <a:latin typeface="Calibri"/>
                        </a:rPr>
                        <a:t>AML25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36"/>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7"/>
                  </a:ext>
                </a:extLst>
              </a:tr>
              <a:tr h="89779">
                <a:tc>
                  <a:txBody>
                    <a:bodyPr/>
                    <a:lstStyle/>
                    <a:p>
                      <a:pPr algn="ctr" fontAlgn="b"/>
                      <a:r>
                        <a:rPr lang="en-US" sz="600" b="1" i="0" u="none" strike="noStrike">
                          <a:solidFill>
                            <a:srgbClr val="000000"/>
                          </a:solidFill>
                          <a:effectLst/>
                          <a:latin typeface="Calibri"/>
                        </a:rPr>
                        <a:t>Nl-1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14">
                  <a:txBody>
                    <a:bodyPr/>
                    <a:lstStyle/>
                    <a:p>
                      <a:pPr algn="ctr" fontAlgn="ctr"/>
                      <a:r>
                        <a:rPr lang="en-US" sz="600" b="1" i="0" u="none" strike="noStrike">
                          <a:solidFill>
                            <a:srgbClr val="000000"/>
                          </a:solidFill>
                          <a:effectLst/>
                          <a:latin typeface="Calibri"/>
                        </a:rPr>
                        <a:t>Normal</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8"/>
                  </a:ext>
                </a:extLst>
              </a:tr>
              <a:tr h="89779">
                <a:tc>
                  <a:txBody>
                    <a:bodyPr/>
                    <a:lstStyle/>
                    <a:p>
                      <a:pPr algn="ctr" fontAlgn="b"/>
                      <a:r>
                        <a:rPr lang="en-US" sz="600" b="1" i="0" u="none" strike="noStrike">
                          <a:solidFill>
                            <a:srgbClr val="000000"/>
                          </a:solidFill>
                          <a:effectLst/>
                          <a:latin typeface="Calibri"/>
                        </a:rPr>
                        <a:t>Nl-3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9"/>
                  </a:ext>
                </a:extLst>
              </a:tr>
              <a:tr h="89779">
                <a:tc>
                  <a:txBody>
                    <a:bodyPr/>
                    <a:lstStyle/>
                    <a:p>
                      <a:pPr algn="ctr" fontAlgn="b"/>
                      <a:r>
                        <a:rPr lang="en-US" sz="600" b="1" i="0" u="none" strike="noStrike">
                          <a:solidFill>
                            <a:srgbClr val="000000"/>
                          </a:solidFill>
                          <a:effectLst/>
                          <a:latin typeface="Calibri"/>
                        </a:rPr>
                        <a:t>Nl-5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0"/>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1"/>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2"/>
                  </a:ext>
                </a:extLst>
              </a:tr>
              <a:tr h="89779">
                <a:tc>
                  <a:txBody>
                    <a:bodyPr/>
                    <a:lstStyle/>
                    <a:p>
                      <a:pPr algn="ctr" fontAlgn="b"/>
                      <a:r>
                        <a:rPr lang="en-US" sz="600" b="1" i="0" u="none" strike="noStrike">
                          <a:solidFill>
                            <a:srgbClr val="000000"/>
                          </a:solidFill>
                          <a:effectLst/>
                          <a:latin typeface="Calibri"/>
                        </a:rPr>
                        <a:t>Nl-4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3"/>
                  </a:ext>
                </a:extLst>
              </a:tr>
              <a:tr h="89779">
                <a:tc>
                  <a:txBody>
                    <a:bodyPr/>
                    <a:lstStyle/>
                    <a:p>
                      <a:pPr algn="ctr" fontAlgn="b"/>
                      <a:r>
                        <a:rPr lang="en-US" sz="600" b="1" i="0" u="none" strike="noStrike">
                          <a:solidFill>
                            <a:srgbClr val="000000"/>
                          </a:solidFill>
                          <a:effectLst/>
                          <a:latin typeface="Calibri"/>
                        </a:rPr>
                        <a:t>Nl-5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4"/>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5"/>
                  </a:ext>
                </a:extLst>
              </a:tr>
              <a:tr h="89779">
                <a:tc>
                  <a:txBody>
                    <a:bodyPr/>
                    <a:lstStyle/>
                    <a:p>
                      <a:pPr algn="ctr" fontAlgn="b"/>
                      <a:r>
                        <a:rPr lang="en-US" sz="600" b="1" i="0" u="none" strike="noStrike">
                          <a:solidFill>
                            <a:srgbClr val="000000"/>
                          </a:solidFill>
                          <a:effectLst/>
                          <a:latin typeface="Calibri"/>
                        </a:rPr>
                        <a:t>Nl-3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6"/>
                  </a:ext>
                </a:extLst>
              </a:tr>
              <a:tr h="89779">
                <a:tc>
                  <a:txBody>
                    <a:bodyPr/>
                    <a:lstStyle/>
                    <a:p>
                      <a:pPr algn="ctr" fontAlgn="b"/>
                      <a:r>
                        <a:rPr lang="en-US" sz="600" b="1" i="0" u="none" strike="noStrike">
                          <a:solidFill>
                            <a:srgbClr val="000000"/>
                          </a:solidFill>
                          <a:effectLst/>
                          <a:latin typeface="Calibri"/>
                        </a:rPr>
                        <a:t>Nl-4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7"/>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8"/>
                  </a:ext>
                </a:extLst>
              </a:tr>
              <a:tr h="89779">
                <a:tc>
                  <a:txBody>
                    <a:bodyPr/>
                    <a:lstStyle/>
                    <a:p>
                      <a:pPr algn="ctr" fontAlgn="b"/>
                      <a:r>
                        <a:rPr lang="en-US" sz="600" b="1" i="0" u="none" strike="noStrike">
                          <a:solidFill>
                            <a:srgbClr val="000000"/>
                          </a:solidFill>
                          <a:effectLst/>
                          <a:latin typeface="Calibri"/>
                        </a:rPr>
                        <a:t>Nl-3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9"/>
                  </a:ext>
                </a:extLst>
              </a:tr>
              <a:tr h="89779">
                <a:tc>
                  <a:txBody>
                    <a:bodyPr/>
                    <a:lstStyle/>
                    <a:p>
                      <a:pPr algn="ctr" fontAlgn="b"/>
                      <a:r>
                        <a:rPr lang="en-US" sz="600" b="1" i="0" u="none" strike="noStrike">
                          <a:solidFill>
                            <a:srgbClr val="000000"/>
                          </a:solidFill>
                          <a:effectLst/>
                          <a:latin typeface="Calibri"/>
                        </a:rPr>
                        <a:t>Nl-4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50"/>
                  </a:ext>
                </a:extLst>
              </a:tr>
              <a:tr h="89779">
                <a:tc>
                  <a:txBody>
                    <a:bodyPr/>
                    <a:lstStyle/>
                    <a:p>
                      <a:pPr algn="ctr" fontAlgn="b"/>
                      <a:r>
                        <a:rPr lang="en-US" sz="600" b="1" i="0" u="none" strike="noStrike">
                          <a:solidFill>
                            <a:srgbClr val="000000"/>
                          </a:solidFill>
                          <a:effectLst/>
                          <a:latin typeface="Calibri"/>
                        </a:rPr>
                        <a:t>Nl-5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dirty="0">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51"/>
                  </a:ext>
                </a:extLst>
              </a:tr>
            </a:tbl>
          </a:graphicData>
        </a:graphic>
      </p:graphicFrame>
      <p:sp>
        <p:nvSpPr>
          <p:cNvPr id="89091" name="Rectangle 5"/>
          <p:cNvSpPr>
            <a:spLocks noChangeArrowheads="1"/>
          </p:cNvSpPr>
          <p:nvPr/>
        </p:nvSpPr>
        <p:spPr bwMode="auto">
          <a:xfrm>
            <a:off x="1009650" y="1071563"/>
            <a:ext cx="1652588" cy="5678487"/>
          </a:xfrm>
          <a:prstGeom prst="rect">
            <a:avLst/>
          </a:prstGeom>
          <a:solidFill>
            <a:srgbClr val="FFFFFF"/>
          </a:solidFill>
          <a:ln w="6350">
            <a:solidFill>
              <a:schemeClr val="bg1"/>
            </a:solidFill>
            <a:round/>
            <a:headEnd/>
            <a:tailEnd/>
          </a:ln>
        </p:spPr>
        <p:txBody>
          <a:bodyPr/>
          <a:lstStyle/>
          <a:p>
            <a:pPr eaLnBrk="1" hangingPunct="1"/>
            <a:endParaRPr lang="en-US"/>
          </a:p>
        </p:txBody>
      </p:sp>
      <p:sp>
        <p:nvSpPr>
          <p:cNvPr id="89092" name="Rectangle 8"/>
          <p:cNvSpPr>
            <a:spLocks noChangeArrowheads="1"/>
          </p:cNvSpPr>
          <p:nvPr/>
        </p:nvSpPr>
        <p:spPr bwMode="auto">
          <a:xfrm>
            <a:off x="5997575" y="1063625"/>
            <a:ext cx="2938463" cy="5707063"/>
          </a:xfrm>
          <a:prstGeom prst="rect">
            <a:avLst/>
          </a:prstGeom>
          <a:solidFill>
            <a:srgbClr val="FFFFFF"/>
          </a:solidFill>
          <a:ln>
            <a:noFill/>
          </a:ln>
          <a:extLst>
            <a:ext uri="{91240B29-F687-4f45-9708-019B960494DF}">
              <a14:hiddenLine xmlns:a14="http://schemas.microsoft.com/office/drawing/2010/main" xmlns="" w="6350">
                <a:solidFill>
                  <a:srgbClr val="000000"/>
                </a:solidFill>
                <a:round/>
                <a:headEnd/>
                <a:tailEnd/>
              </a14:hiddenLine>
            </a:ext>
          </a:extLst>
        </p:spPr>
        <p:txBody>
          <a:bodyPr/>
          <a:lstStyle/>
          <a:p>
            <a:pPr marL="457200" indent="-457200" eaLnBrk="1" hangingPunct="1">
              <a:buFontTx/>
              <a:buChar char="•"/>
            </a:pPr>
            <a:r>
              <a:rPr lang="en-US" sz="2000">
                <a:solidFill>
                  <a:srgbClr val="000000"/>
                </a:solidFill>
              </a:rPr>
              <a:t>High levels of aberrancy in the blast population</a:t>
            </a:r>
          </a:p>
          <a:p>
            <a:pPr marL="457200" indent="-457200" eaLnBrk="1" hangingPunct="1">
              <a:buFontTx/>
              <a:buChar char="•"/>
            </a:pPr>
            <a:r>
              <a:rPr lang="en-US" sz="2000">
                <a:solidFill>
                  <a:srgbClr val="000000"/>
                </a:solidFill>
              </a:rPr>
              <a:t>Aberrancy persists into mature cells</a:t>
            </a:r>
          </a:p>
          <a:p>
            <a:pPr marL="457200" indent="-457200" eaLnBrk="1" hangingPunct="1">
              <a:buFontTx/>
              <a:buChar char="•"/>
            </a:pPr>
            <a:endParaRPr lang="en-US" sz="2000">
              <a:solidFill>
                <a:srgbClr val="000000"/>
              </a:solidFill>
            </a:endParaRPr>
          </a:p>
        </p:txBody>
      </p:sp>
      <p:sp>
        <p:nvSpPr>
          <p:cNvPr id="3" name="Frame 2"/>
          <p:cNvSpPr/>
          <p:nvPr/>
        </p:nvSpPr>
        <p:spPr bwMode="auto">
          <a:xfrm>
            <a:off x="0" y="887413"/>
            <a:ext cx="9144000" cy="6054725"/>
          </a:xfrm>
          <a:prstGeom prst="frame">
            <a:avLst>
              <a:gd name="adj1" fmla="val 3427"/>
            </a:avLst>
          </a:prstGeom>
          <a:solidFill>
            <a:schemeClr val="bg1"/>
          </a:solidFill>
          <a:ln w="9525">
            <a:noFill/>
            <a:round/>
            <a:headEnd/>
            <a:tailEnd/>
          </a:ln>
          <a:effectLst/>
        </p:spPr>
        <p:txBody>
          <a:bodyPr wrap="none" anchor="ctr"/>
          <a:lstStyle/>
          <a:p>
            <a:pPr algn="ctr" eaLnBrk="1" hangingPunct="1">
              <a:defRPr/>
            </a:pPr>
            <a:endParaRPr lang="en-US">
              <a:latin typeface="As"/>
              <a:ea typeface="+mn-ea"/>
              <a:cs typeface="Arial" pitchFamily="34" charset="0"/>
            </a:endParaRPr>
          </a:p>
        </p:txBody>
      </p:sp>
    </p:spTree>
  </p:cSld>
  <p:clrMapOvr>
    <a:masterClrMapping/>
  </p:clrMapOvr>
  <p:transition spd="med">
    <p:fade/>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3" name="Title 1"/>
          <p:cNvSpPr>
            <a:spLocks noGrp="1"/>
          </p:cNvSpPr>
          <p:nvPr>
            <p:ph type="title"/>
          </p:nvPr>
        </p:nvSpPr>
        <p:spPr>
          <a:xfrm>
            <a:off x="180975" y="161925"/>
            <a:ext cx="8766175" cy="609600"/>
          </a:xfrm>
        </p:spPr>
        <p:txBody>
          <a:bodyPr/>
          <a:lstStyle/>
          <a:p>
            <a:r>
              <a:rPr lang="en-US" sz="2400">
                <a:latin typeface="Arial" charset="0"/>
                <a:ea typeface="MS PGothic" charset="0"/>
              </a:rPr>
              <a:t>Systematic detection of multiple small aberrancies defines large immunophenotypic changes across hematopoiesis</a:t>
            </a:r>
          </a:p>
        </p:txBody>
      </p:sp>
      <p:graphicFrame>
        <p:nvGraphicFramePr>
          <p:cNvPr id="2" name="Table 1"/>
          <p:cNvGraphicFramePr>
            <a:graphicFrameLocks noGrp="1"/>
          </p:cNvGraphicFramePr>
          <p:nvPr/>
        </p:nvGraphicFramePr>
        <p:xfrm>
          <a:off x="184564" y="1063464"/>
          <a:ext cx="8774873" cy="5681016"/>
        </p:xfrm>
        <a:graphic>
          <a:graphicData uri="http://schemas.openxmlformats.org/drawingml/2006/table">
            <a:tbl>
              <a:tblPr/>
              <a:tblGrid>
                <a:gridCol w="494748">
                  <a:extLst>
                    <a:ext uri="{9D8B030D-6E8A-4147-A177-3AD203B41FA5}">
                      <a16:colId xmlns:a16="http://schemas.microsoft.com/office/drawing/2014/main" val="20000"/>
                    </a:ext>
                  </a:extLst>
                </a:gridCol>
                <a:gridCol w="331205">
                  <a:extLst>
                    <a:ext uri="{9D8B030D-6E8A-4147-A177-3AD203B41FA5}">
                      <a16:colId xmlns:a16="http://schemas.microsoft.com/office/drawing/2014/main" val="20001"/>
                    </a:ext>
                  </a:extLst>
                </a:gridCol>
                <a:gridCol w="331205">
                  <a:extLst>
                    <a:ext uri="{9D8B030D-6E8A-4147-A177-3AD203B41FA5}">
                      <a16:colId xmlns:a16="http://schemas.microsoft.com/office/drawing/2014/main" val="20002"/>
                    </a:ext>
                  </a:extLst>
                </a:gridCol>
                <a:gridCol w="331205">
                  <a:extLst>
                    <a:ext uri="{9D8B030D-6E8A-4147-A177-3AD203B41FA5}">
                      <a16:colId xmlns:a16="http://schemas.microsoft.com/office/drawing/2014/main" val="20003"/>
                    </a:ext>
                  </a:extLst>
                </a:gridCol>
                <a:gridCol w="331205">
                  <a:extLst>
                    <a:ext uri="{9D8B030D-6E8A-4147-A177-3AD203B41FA5}">
                      <a16:colId xmlns:a16="http://schemas.microsoft.com/office/drawing/2014/main" val="20004"/>
                    </a:ext>
                  </a:extLst>
                </a:gridCol>
                <a:gridCol w="331205">
                  <a:extLst>
                    <a:ext uri="{9D8B030D-6E8A-4147-A177-3AD203B41FA5}">
                      <a16:colId xmlns:a16="http://schemas.microsoft.com/office/drawing/2014/main" val="20005"/>
                    </a:ext>
                  </a:extLst>
                </a:gridCol>
                <a:gridCol w="331205">
                  <a:extLst>
                    <a:ext uri="{9D8B030D-6E8A-4147-A177-3AD203B41FA5}">
                      <a16:colId xmlns:a16="http://schemas.microsoft.com/office/drawing/2014/main" val="20006"/>
                    </a:ext>
                  </a:extLst>
                </a:gridCol>
                <a:gridCol w="331205">
                  <a:extLst>
                    <a:ext uri="{9D8B030D-6E8A-4147-A177-3AD203B41FA5}">
                      <a16:colId xmlns:a16="http://schemas.microsoft.com/office/drawing/2014/main" val="20007"/>
                    </a:ext>
                  </a:extLst>
                </a:gridCol>
                <a:gridCol w="331205">
                  <a:extLst>
                    <a:ext uri="{9D8B030D-6E8A-4147-A177-3AD203B41FA5}">
                      <a16:colId xmlns:a16="http://schemas.microsoft.com/office/drawing/2014/main" val="20008"/>
                    </a:ext>
                  </a:extLst>
                </a:gridCol>
                <a:gridCol w="331205">
                  <a:extLst>
                    <a:ext uri="{9D8B030D-6E8A-4147-A177-3AD203B41FA5}">
                      <a16:colId xmlns:a16="http://schemas.microsoft.com/office/drawing/2014/main" val="20009"/>
                    </a:ext>
                  </a:extLst>
                </a:gridCol>
                <a:gridCol w="331205">
                  <a:extLst>
                    <a:ext uri="{9D8B030D-6E8A-4147-A177-3AD203B41FA5}">
                      <a16:colId xmlns:a16="http://schemas.microsoft.com/office/drawing/2014/main" val="20010"/>
                    </a:ext>
                  </a:extLst>
                </a:gridCol>
                <a:gridCol w="331205">
                  <a:extLst>
                    <a:ext uri="{9D8B030D-6E8A-4147-A177-3AD203B41FA5}">
                      <a16:colId xmlns:a16="http://schemas.microsoft.com/office/drawing/2014/main" val="20011"/>
                    </a:ext>
                  </a:extLst>
                </a:gridCol>
                <a:gridCol w="331205">
                  <a:extLst>
                    <a:ext uri="{9D8B030D-6E8A-4147-A177-3AD203B41FA5}">
                      <a16:colId xmlns:a16="http://schemas.microsoft.com/office/drawing/2014/main" val="20012"/>
                    </a:ext>
                  </a:extLst>
                </a:gridCol>
                <a:gridCol w="331205">
                  <a:extLst>
                    <a:ext uri="{9D8B030D-6E8A-4147-A177-3AD203B41FA5}">
                      <a16:colId xmlns:a16="http://schemas.microsoft.com/office/drawing/2014/main" val="20013"/>
                    </a:ext>
                  </a:extLst>
                </a:gridCol>
                <a:gridCol w="331205">
                  <a:extLst>
                    <a:ext uri="{9D8B030D-6E8A-4147-A177-3AD203B41FA5}">
                      <a16:colId xmlns:a16="http://schemas.microsoft.com/office/drawing/2014/main" val="20014"/>
                    </a:ext>
                  </a:extLst>
                </a:gridCol>
                <a:gridCol w="331205">
                  <a:extLst>
                    <a:ext uri="{9D8B030D-6E8A-4147-A177-3AD203B41FA5}">
                      <a16:colId xmlns:a16="http://schemas.microsoft.com/office/drawing/2014/main" val="20015"/>
                    </a:ext>
                  </a:extLst>
                </a:gridCol>
                <a:gridCol w="331205">
                  <a:extLst>
                    <a:ext uri="{9D8B030D-6E8A-4147-A177-3AD203B41FA5}">
                      <a16:colId xmlns:a16="http://schemas.microsoft.com/office/drawing/2014/main" val="20016"/>
                    </a:ext>
                  </a:extLst>
                </a:gridCol>
                <a:gridCol w="331205">
                  <a:extLst>
                    <a:ext uri="{9D8B030D-6E8A-4147-A177-3AD203B41FA5}">
                      <a16:colId xmlns:a16="http://schemas.microsoft.com/office/drawing/2014/main" val="20017"/>
                    </a:ext>
                  </a:extLst>
                </a:gridCol>
                <a:gridCol w="331205">
                  <a:extLst>
                    <a:ext uri="{9D8B030D-6E8A-4147-A177-3AD203B41FA5}">
                      <a16:colId xmlns:a16="http://schemas.microsoft.com/office/drawing/2014/main" val="20018"/>
                    </a:ext>
                  </a:extLst>
                </a:gridCol>
                <a:gridCol w="331205">
                  <a:extLst>
                    <a:ext uri="{9D8B030D-6E8A-4147-A177-3AD203B41FA5}">
                      <a16:colId xmlns:a16="http://schemas.microsoft.com/office/drawing/2014/main" val="20019"/>
                    </a:ext>
                  </a:extLst>
                </a:gridCol>
                <a:gridCol w="331205">
                  <a:extLst>
                    <a:ext uri="{9D8B030D-6E8A-4147-A177-3AD203B41FA5}">
                      <a16:colId xmlns:a16="http://schemas.microsoft.com/office/drawing/2014/main" val="20020"/>
                    </a:ext>
                  </a:extLst>
                </a:gridCol>
                <a:gridCol w="331205">
                  <a:extLst>
                    <a:ext uri="{9D8B030D-6E8A-4147-A177-3AD203B41FA5}">
                      <a16:colId xmlns:a16="http://schemas.microsoft.com/office/drawing/2014/main" val="20021"/>
                    </a:ext>
                  </a:extLst>
                </a:gridCol>
                <a:gridCol w="331205">
                  <a:extLst>
                    <a:ext uri="{9D8B030D-6E8A-4147-A177-3AD203B41FA5}">
                      <a16:colId xmlns:a16="http://schemas.microsoft.com/office/drawing/2014/main" val="20022"/>
                    </a:ext>
                  </a:extLst>
                </a:gridCol>
                <a:gridCol w="331205">
                  <a:extLst>
                    <a:ext uri="{9D8B030D-6E8A-4147-A177-3AD203B41FA5}">
                      <a16:colId xmlns:a16="http://schemas.microsoft.com/office/drawing/2014/main" val="20023"/>
                    </a:ext>
                  </a:extLst>
                </a:gridCol>
                <a:gridCol w="331205">
                  <a:extLst>
                    <a:ext uri="{9D8B030D-6E8A-4147-A177-3AD203B41FA5}">
                      <a16:colId xmlns:a16="http://schemas.microsoft.com/office/drawing/2014/main" val="20024"/>
                    </a:ext>
                  </a:extLst>
                </a:gridCol>
                <a:gridCol w="331205">
                  <a:extLst>
                    <a:ext uri="{9D8B030D-6E8A-4147-A177-3AD203B41FA5}">
                      <a16:colId xmlns:a16="http://schemas.microsoft.com/office/drawing/2014/main" val="20025"/>
                    </a:ext>
                  </a:extLst>
                </a:gridCol>
              </a:tblGrid>
              <a:tr h="769206">
                <a:tc>
                  <a:txBody>
                    <a:bodyPr/>
                    <a:lstStyle/>
                    <a:p>
                      <a:pPr algn="ctr" fontAlgn="b"/>
                      <a:r>
                        <a:rPr lang="en-US" sz="500" b="0"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500" b="0"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HSC</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a:solidFill>
                            <a:srgbClr val="000000"/>
                          </a:solidFill>
                          <a:effectLst/>
                          <a:latin typeface="Calibri"/>
                        </a:rPr>
                        <a:t>MPP</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MPP/CMP</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CMP/GMP</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900" b="1" i="0" u="none" strike="noStrike" spc="0" baseline="0" dirty="0" err="1">
                          <a:solidFill>
                            <a:srgbClr val="000000"/>
                          </a:solidFill>
                          <a:effectLst/>
                          <a:latin typeface="Calibri"/>
                        </a:rPr>
                        <a:t>Myelo</a:t>
                      </a:r>
                      <a:r>
                        <a:rPr lang="en-US" sz="900" b="1" i="0" u="none" strike="noStrike" spc="0" baseline="0" dirty="0">
                          <a:solidFill>
                            <a:srgbClr val="000000"/>
                          </a:solidFill>
                          <a:effectLst/>
                          <a:latin typeface="Calibri"/>
                        </a:rPr>
                        <a:t>/</a:t>
                      </a:r>
                    </a:p>
                    <a:p>
                      <a:pPr marL="27432" algn="l" fontAlgn="b"/>
                      <a:r>
                        <a:rPr lang="en-US" sz="900" b="1" i="0" u="none" strike="noStrike" spc="0" baseline="0" dirty="0" err="1">
                          <a:solidFill>
                            <a:srgbClr val="000000"/>
                          </a:solidFill>
                          <a:effectLst/>
                          <a:latin typeface="Calibri"/>
                        </a:rPr>
                        <a:t>Monoblast</a:t>
                      </a:r>
                      <a:endParaRPr lang="en-US" sz="900" b="1" i="0" u="none" strike="noStrike" spc="0" baseline="0"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900" b="1" i="0" u="none" strike="noStrike" spc="0" baseline="0" dirty="0" err="1">
                          <a:solidFill>
                            <a:srgbClr val="000000"/>
                          </a:solidFill>
                          <a:effectLst/>
                          <a:latin typeface="Calibri"/>
                        </a:rPr>
                        <a:t>Promonocyte</a:t>
                      </a:r>
                      <a:endParaRPr lang="en-US" sz="900" b="1" i="0" u="none" strike="noStrike" spc="0" baseline="0"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CD14- </a:t>
                      </a:r>
                    </a:p>
                    <a:p>
                      <a:pPr marL="27432" algn="l" fontAlgn="b"/>
                      <a:r>
                        <a:rPr lang="en-US" sz="900" b="1" i="0" u="none" strike="noStrike" spc="0" baseline="0" dirty="0">
                          <a:solidFill>
                            <a:srgbClr val="000000"/>
                          </a:solidFill>
                          <a:effectLst/>
                          <a:latin typeface="Calibri"/>
                        </a:rPr>
                        <a:t>Monocyte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CD14+ </a:t>
                      </a:r>
                    </a:p>
                    <a:p>
                      <a:pPr marL="27432" algn="l" fontAlgn="b"/>
                      <a:r>
                        <a:rPr lang="en-US" sz="900" b="1" i="0" u="none" strike="noStrike" spc="0" baseline="0" dirty="0">
                          <a:solidFill>
                            <a:srgbClr val="000000"/>
                          </a:solidFill>
                          <a:effectLst/>
                          <a:latin typeface="Calibri"/>
                        </a:rPr>
                        <a:t>Monocyte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0" i="0" u="none" strike="noStrike" spc="0" baseline="0"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900" b="1" i="0" u="none" strike="noStrike" spc="0" baseline="0" dirty="0" err="1">
                          <a:solidFill>
                            <a:srgbClr val="000000"/>
                          </a:solidFill>
                          <a:effectLst/>
                          <a:latin typeface="Calibri"/>
                        </a:rPr>
                        <a:t>Promyelocyte</a:t>
                      </a:r>
                      <a:endParaRPr lang="en-US" sz="900" b="1" i="0" u="none" strike="noStrike" spc="0" baseline="0"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err="1">
                          <a:solidFill>
                            <a:srgbClr val="000000"/>
                          </a:solidFill>
                          <a:effectLst/>
                          <a:latin typeface="Calibri"/>
                        </a:rPr>
                        <a:t>Myelocyte</a:t>
                      </a:r>
                      <a:endParaRPr lang="en-US" sz="900" b="1" i="0" u="none" strike="noStrike" spc="0" baseline="0"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Meta-</a:t>
                      </a:r>
                      <a:r>
                        <a:rPr lang="en-US" sz="900" b="1" i="0" u="none" strike="noStrike" spc="0" baseline="0" dirty="0" err="1">
                          <a:solidFill>
                            <a:srgbClr val="000000"/>
                          </a:solidFill>
                          <a:effectLst/>
                          <a:latin typeface="Calibri"/>
                        </a:rPr>
                        <a:t>myelocyte</a:t>
                      </a:r>
                      <a:endParaRPr lang="en-US" sz="900" b="1" i="0" u="none" strike="noStrike" spc="0" baseline="0"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spc="0" baseline="0" dirty="0">
                          <a:solidFill>
                            <a:srgbClr val="000000"/>
                          </a:solidFill>
                          <a:effectLst/>
                          <a:latin typeface="Calibri"/>
                        </a:rPr>
                        <a:t>Mature Granulocyte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0" i="0" u="none" strike="noStrike">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800" b="1" i="0" u="none" strike="noStrike">
                          <a:solidFill>
                            <a:srgbClr val="000000"/>
                          </a:solidFill>
                          <a:effectLst/>
                          <a:latin typeface="Calibri"/>
                        </a:rPr>
                        <a:t>ProErythroblast</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Erythroblast</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800" b="1" i="0" u="none" strike="noStrike" dirty="0">
                          <a:solidFill>
                            <a:srgbClr val="000000"/>
                          </a:solidFill>
                          <a:effectLst/>
                          <a:latin typeface="Calibri"/>
                        </a:rPr>
                        <a:t>Pre-B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Mature B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800" b="1" i="0" u="none" strike="noStrike" dirty="0">
                          <a:solidFill>
                            <a:srgbClr val="000000"/>
                          </a:solidFill>
                          <a:effectLst/>
                          <a:latin typeface="Calibri"/>
                        </a:rPr>
                        <a:t>T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800" b="1" i="0" u="none" strike="noStrike" dirty="0">
                          <a:solidFill>
                            <a:srgbClr val="000000"/>
                          </a:solidFill>
                          <a:effectLst/>
                          <a:latin typeface="Calibri"/>
                        </a:rPr>
                        <a:t>NK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0"/>
                  </a:ext>
                </a:extLst>
              </a:tr>
              <a:tr h="89779">
                <a:tc>
                  <a:txBody>
                    <a:bodyPr/>
                    <a:lstStyle/>
                    <a:p>
                      <a:pPr algn="ctr" fontAlgn="b"/>
                      <a:r>
                        <a:rPr lang="en-US" sz="600" b="1" i="0" u="none" strike="noStrike" dirty="0">
                          <a:solidFill>
                            <a:srgbClr val="000000"/>
                          </a:solidFill>
                          <a:effectLst/>
                          <a:latin typeface="Calibri"/>
                        </a:rPr>
                        <a:t>AML26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3">
                  <a:txBody>
                    <a:bodyPr/>
                    <a:lstStyle/>
                    <a:p>
                      <a:pPr algn="ctr" fontAlgn="ctr"/>
                      <a:r>
                        <a:rPr lang="en-US" sz="600" b="1" i="0" u="none" strike="noStrike">
                          <a:solidFill>
                            <a:srgbClr val="000000"/>
                          </a:solidFill>
                          <a:effectLst/>
                          <a:latin typeface="Calibri"/>
                        </a:rPr>
                        <a:t>t(8;21)</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01"/>
                  </a:ext>
                </a:extLst>
              </a:tr>
              <a:tr h="89779">
                <a:tc>
                  <a:txBody>
                    <a:bodyPr/>
                    <a:lstStyle/>
                    <a:p>
                      <a:pPr algn="ctr" fontAlgn="b"/>
                      <a:r>
                        <a:rPr lang="en-US" sz="600" b="1" i="0" u="none" strike="noStrike" dirty="0">
                          <a:solidFill>
                            <a:srgbClr val="000000"/>
                          </a:solidFill>
                          <a:effectLst/>
                          <a:latin typeface="Calibri"/>
                        </a:rPr>
                        <a:t>AML35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02"/>
                  </a:ext>
                </a:extLst>
              </a:tr>
              <a:tr h="89779">
                <a:tc>
                  <a:txBody>
                    <a:bodyPr/>
                    <a:lstStyle/>
                    <a:p>
                      <a:pPr algn="ctr" fontAlgn="b"/>
                      <a:r>
                        <a:rPr lang="en-US" sz="600" b="1" i="0" u="none" strike="noStrike">
                          <a:solidFill>
                            <a:srgbClr val="000000"/>
                          </a:solidFill>
                          <a:effectLst/>
                          <a:latin typeface="Calibri"/>
                        </a:rPr>
                        <a:t>AML5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03"/>
                  </a:ext>
                </a:extLst>
              </a:tr>
              <a:tr h="89779">
                <a:tc>
                  <a:txBody>
                    <a:bodyPr/>
                    <a:lstStyle/>
                    <a:p>
                      <a:pPr algn="ctr" fontAlgn="b"/>
                      <a:r>
                        <a:rPr lang="en-US" sz="600" b="1" i="0" u="none" strike="noStrike">
                          <a:solidFill>
                            <a:srgbClr val="000000"/>
                          </a:solidFill>
                          <a:effectLst/>
                          <a:latin typeface="Calibri"/>
                        </a:rPr>
                        <a:t>AML10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2">
                  <a:txBody>
                    <a:bodyPr/>
                    <a:lstStyle/>
                    <a:p>
                      <a:pPr algn="ctr" fontAlgn="ctr"/>
                      <a:r>
                        <a:rPr lang="en-US" sz="600" b="1" i="0" u="none" strike="noStrike" dirty="0" err="1">
                          <a:solidFill>
                            <a:srgbClr val="000000"/>
                          </a:solidFill>
                          <a:effectLst/>
                          <a:latin typeface="Calibri"/>
                        </a:rPr>
                        <a:t>Inv</a:t>
                      </a:r>
                      <a:r>
                        <a:rPr lang="en-US" sz="600" b="1" i="0" u="none" strike="noStrike" dirty="0">
                          <a:solidFill>
                            <a:srgbClr val="000000"/>
                          </a:solidFill>
                          <a:effectLst/>
                          <a:latin typeface="Calibri"/>
                        </a:rPr>
                        <a:t>(16)</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4"/>
                  </a:ext>
                </a:extLst>
              </a:tr>
              <a:tr h="89779">
                <a:tc>
                  <a:txBody>
                    <a:bodyPr/>
                    <a:lstStyle/>
                    <a:p>
                      <a:pPr algn="ctr" fontAlgn="b"/>
                      <a:r>
                        <a:rPr lang="en-US" sz="600" b="1" i="0" u="none" strike="noStrike">
                          <a:solidFill>
                            <a:srgbClr val="000000"/>
                          </a:solidFill>
                          <a:effectLst/>
                          <a:latin typeface="Calibri"/>
                        </a:rPr>
                        <a:t>AML32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dirty="0">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05"/>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89779">
                <a:tc>
                  <a:txBody>
                    <a:bodyPr/>
                    <a:lstStyle/>
                    <a:p>
                      <a:pPr algn="ctr" fontAlgn="b"/>
                      <a:r>
                        <a:rPr lang="en-US" sz="600" b="1" i="0" u="none" strike="noStrike">
                          <a:solidFill>
                            <a:srgbClr val="000000"/>
                          </a:solidFill>
                          <a:effectLst/>
                          <a:latin typeface="Calibri"/>
                        </a:rPr>
                        <a:t>AML34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4">
                  <a:txBody>
                    <a:bodyPr/>
                    <a:lstStyle/>
                    <a:p>
                      <a:pPr algn="ctr" fontAlgn="ctr"/>
                      <a:r>
                        <a:rPr lang="en-US" sz="600" b="1" i="0" u="none" strike="noStrike">
                          <a:solidFill>
                            <a:srgbClr val="000000"/>
                          </a:solidFill>
                          <a:effectLst/>
                          <a:latin typeface="Calibri"/>
                        </a:rPr>
                        <a:t>t(15;17)</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7"/>
                  </a:ext>
                </a:extLst>
              </a:tr>
              <a:tr h="89779">
                <a:tc>
                  <a:txBody>
                    <a:bodyPr/>
                    <a:lstStyle/>
                    <a:p>
                      <a:pPr algn="ctr" fontAlgn="b"/>
                      <a:r>
                        <a:rPr lang="en-US" sz="600" b="1" i="0" u="none" strike="noStrike">
                          <a:solidFill>
                            <a:srgbClr val="000000"/>
                          </a:solidFill>
                          <a:effectLst/>
                          <a:latin typeface="Calibri"/>
                        </a:rPr>
                        <a:t>APL3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08"/>
                  </a:ext>
                </a:extLst>
              </a:tr>
              <a:tr h="89779">
                <a:tc>
                  <a:txBody>
                    <a:bodyPr/>
                    <a:lstStyle/>
                    <a:p>
                      <a:pPr algn="ctr" fontAlgn="b"/>
                      <a:r>
                        <a:rPr lang="en-US" sz="600" b="1" i="0" u="none" strike="noStrike">
                          <a:solidFill>
                            <a:srgbClr val="000000"/>
                          </a:solidFill>
                          <a:effectLst/>
                          <a:latin typeface="Calibri"/>
                        </a:rPr>
                        <a:t>AML24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dirty="0">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9"/>
                  </a:ext>
                </a:extLst>
              </a:tr>
              <a:tr h="89779">
                <a:tc>
                  <a:txBody>
                    <a:bodyPr/>
                    <a:lstStyle/>
                    <a:p>
                      <a:pPr algn="ctr" fontAlgn="b"/>
                      <a:r>
                        <a:rPr lang="en-US" sz="600" b="1" i="0" u="none" strike="noStrike">
                          <a:solidFill>
                            <a:srgbClr val="000000"/>
                          </a:solidFill>
                          <a:effectLst/>
                          <a:latin typeface="Calibri"/>
                        </a:rPr>
                        <a:t>APL1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0"/>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sz="600" b="1" i="0" u="none" strike="noStrike">
                          <a:solidFill>
                            <a:srgbClr val="000000"/>
                          </a:solidFill>
                          <a:effectLst/>
                          <a:latin typeface="Calibri"/>
                        </a:rPr>
                        <a:t> </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1"/>
                  </a:ext>
                </a:extLst>
              </a:tr>
              <a:tr h="89779">
                <a:tc>
                  <a:txBody>
                    <a:bodyPr/>
                    <a:lstStyle/>
                    <a:p>
                      <a:pPr algn="ctr" fontAlgn="b"/>
                      <a:r>
                        <a:rPr lang="en-US" sz="600" b="1" i="0" u="none" strike="noStrike">
                          <a:solidFill>
                            <a:srgbClr val="000000"/>
                          </a:solidFill>
                          <a:effectLst/>
                          <a:latin typeface="Calibri"/>
                        </a:rPr>
                        <a:t>AML27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11">
                  <a:txBody>
                    <a:bodyPr/>
                    <a:lstStyle/>
                    <a:p>
                      <a:pPr algn="ctr" fontAlgn="ctr"/>
                      <a:r>
                        <a:rPr lang="en-US" sz="600" b="1" i="0" u="none" strike="noStrike">
                          <a:solidFill>
                            <a:srgbClr val="000000"/>
                          </a:solidFill>
                          <a:effectLst/>
                          <a:latin typeface="Calibri"/>
                        </a:rPr>
                        <a:t>NK-FLT3-ITD</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2"/>
                  </a:ext>
                </a:extLst>
              </a:tr>
              <a:tr h="89779">
                <a:tc>
                  <a:txBody>
                    <a:bodyPr/>
                    <a:lstStyle/>
                    <a:p>
                      <a:pPr algn="ctr" fontAlgn="b"/>
                      <a:r>
                        <a:rPr lang="en-US" sz="600" b="1" i="0" u="none" strike="noStrike">
                          <a:solidFill>
                            <a:srgbClr val="000000"/>
                          </a:solidFill>
                          <a:effectLst/>
                          <a:latin typeface="Calibri"/>
                        </a:rPr>
                        <a:t>AML7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13"/>
                  </a:ext>
                </a:extLst>
              </a:tr>
              <a:tr h="89779">
                <a:tc>
                  <a:txBody>
                    <a:bodyPr/>
                    <a:lstStyle/>
                    <a:p>
                      <a:pPr algn="ctr" fontAlgn="b"/>
                      <a:r>
                        <a:rPr lang="en-US" sz="600" b="1" i="0" u="none" strike="noStrike">
                          <a:solidFill>
                            <a:srgbClr val="000000"/>
                          </a:solidFill>
                          <a:effectLst/>
                          <a:latin typeface="Calibri"/>
                        </a:rPr>
                        <a:t>AML9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4"/>
                  </a:ext>
                </a:extLst>
              </a:tr>
              <a:tr h="89779">
                <a:tc>
                  <a:txBody>
                    <a:bodyPr/>
                    <a:lstStyle/>
                    <a:p>
                      <a:pPr algn="ctr" fontAlgn="b"/>
                      <a:r>
                        <a:rPr lang="en-US" sz="600" b="1" i="0" u="none" strike="noStrike">
                          <a:solidFill>
                            <a:srgbClr val="000000"/>
                          </a:solidFill>
                          <a:effectLst/>
                          <a:latin typeface="Calibri"/>
                        </a:rPr>
                        <a:t>AML20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5"/>
                  </a:ext>
                </a:extLst>
              </a:tr>
              <a:tr h="89779">
                <a:tc>
                  <a:txBody>
                    <a:bodyPr/>
                    <a:lstStyle/>
                    <a:p>
                      <a:pPr algn="ctr" fontAlgn="b"/>
                      <a:r>
                        <a:rPr lang="en-US" sz="600" b="1" i="0" u="none" strike="noStrike">
                          <a:solidFill>
                            <a:srgbClr val="000000"/>
                          </a:solidFill>
                          <a:effectLst/>
                          <a:latin typeface="Calibri"/>
                        </a:rPr>
                        <a:t>AML21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6"/>
                  </a:ext>
                </a:extLst>
              </a:tr>
              <a:tr h="89779">
                <a:tc>
                  <a:txBody>
                    <a:bodyPr/>
                    <a:lstStyle/>
                    <a:p>
                      <a:pPr algn="ctr" fontAlgn="b"/>
                      <a:r>
                        <a:rPr lang="en-US" sz="600" b="1" i="0" u="none" strike="noStrike">
                          <a:solidFill>
                            <a:srgbClr val="000000"/>
                          </a:solidFill>
                          <a:effectLst/>
                          <a:latin typeface="Calibri"/>
                        </a:rPr>
                        <a:t>AML23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7"/>
                  </a:ext>
                </a:extLst>
              </a:tr>
              <a:tr h="89779">
                <a:tc>
                  <a:txBody>
                    <a:bodyPr/>
                    <a:lstStyle/>
                    <a:p>
                      <a:pPr algn="ctr" fontAlgn="b"/>
                      <a:r>
                        <a:rPr lang="en-US" sz="600" b="1" i="0" u="none" strike="noStrike">
                          <a:solidFill>
                            <a:srgbClr val="000000"/>
                          </a:solidFill>
                          <a:effectLst/>
                          <a:latin typeface="Calibri"/>
                        </a:rPr>
                        <a:t>AML30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extLst>
                  <a:ext uri="{0D108BD9-81ED-4DB2-BD59-A6C34878D82A}">
                    <a16:rowId xmlns:a16="http://schemas.microsoft.com/office/drawing/2014/main" val="10018"/>
                  </a:ext>
                </a:extLst>
              </a:tr>
              <a:tr h="89779">
                <a:tc>
                  <a:txBody>
                    <a:bodyPr/>
                    <a:lstStyle/>
                    <a:p>
                      <a:pPr algn="ctr" fontAlgn="b"/>
                      <a:r>
                        <a:rPr lang="en-US" sz="600" b="1" i="0" u="none" strike="noStrike">
                          <a:solidFill>
                            <a:srgbClr val="000000"/>
                          </a:solidFill>
                          <a:effectLst/>
                          <a:latin typeface="Calibri"/>
                        </a:rPr>
                        <a:t>APL2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9"/>
                  </a:ext>
                </a:extLst>
              </a:tr>
              <a:tr h="89779">
                <a:tc>
                  <a:txBody>
                    <a:bodyPr/>
                    <a:lstStyle/>
                    <a:p>
                      <a:pPr algn="ctr" fontAlgn="b"/>
                      <a:r>
                        <a:rPr lang="en-US" sz="600" b="1" i="0" u="none" strike="noStrike" dirty="0">
                          <a:solidFill>
                            <a:srgbClr val="000000"/>
                          </a:solidFill>
                          <a:effectLst/>
                          <a:latin typeface="Calibri"/>
                        </a:rPr>
                        <a:t>AML37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extLst>
                  <a:ext uri="{0D108BD9-81ED-4DB2-BD59-A6C34878D82A}">
                    <a16:rowId xmlns:a16="http://schemas.microsoft.com/office/drawing/2014/main" val="10020"/>
                  </a:ext>
                </a:extLst>
              </a:tr>
              <a:tr h="89779">
                <a:tc>
                  <a:txBody>
                    <a:bodyPr/>
                    <a:lstStyle/>
                    <a:p>
                      <a:pPr algn="ctr" fontAlgn="b"/>
                      <a:r>
                        <a:rPr lang="en-US" sz="600" b="1" i="0" u="none" strike="noStrike">
                          <a:solidFill>
                            <a:srgbClr val="000000"/>
                          </a:solidFill>
                          <a:effectLst/>
                          <a:latin typeface="Calibri"/>
                        </a:rPr>
                        <a:t>AML38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extLst>
                  <a:ext uri="{0D108BD9-81ED-4DB2-BD59-A6C34878D82A}">
                    <a16:rowId xmlns:a16="http://schemas.microsoft.com/office/drawing/2014/main" val="10021"/>
                  </a:ext>
                </a:extLst>
              </a:tr>
              <a:tr h="89779">
                <a:tc>
                  <a:txBody>
                    <a:bodyPr/>
                    <a:lstStyle/>
                    <a:p>
                      <a:pPr algn="ctr" fontAlgn="b"/>
                      <a:r>
                        <a:rPr lang="en-US" sz="600" b="1" i="0" u="none" strike="noStrike">
                          <a:solidFill>
                            <a:srgbClr val="000000"/>
                          </a:solidFill>
                          <a:effectLst/>
                          <a:latin typeface="Calibri"/>
                        </a:rPr>
                        <a:t>AML40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2"/>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sz="600" b="1" i="0" u="none" strike="noStrike">
                          <a:solidFill>
                            <a:srgbClr val="000000"/>
                          </a:solidFill>
                          <a:effectLst/>
                          <a:latin typeface="Calibri"/>
                        </a:rPr>
                        <a:t> </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3"/>
                  </a:ext>
                </a:extLst>
              </a:tr>
              <a:tr h="89779">
                <a:tc>
                  <a:txBody>
                    <a:bodyPr/>
                    <a:lstStyle/>
                    <a:p>
                      <a:pPr algn="ctr" fontAlgn="b"/>
                      <a:r>
                        <a:rPr lang="en-US" sz="600" b="1" i="0" u="none" strike="noStrike">
                          <a:solidFill>
                            <a:srgbClr val="000000"/>
                          </a:solidFill>
                          <a:effectLst/>
                          <a:latin typeface="Calibri"/>
                        </a:rPr>
                        <a:t>AML13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6">
                  <a:txBody>
                    <a:bodyPr/>
                    <a:lstStyle/>
                    <a:p>
                      <a:pPr algn="ctr" fontAlgn="ctr"/>
                      <a:r>
                        <a:rPr lang="en-US" sz="600" b="1" i="0" u="none" strike="noStrike">
                          <a:solidFill>
                            <a:srgbClr val="000000"/>
                          </a:solidFill>
                          <a:effectLst/>
                          <a:latin typeface="Calibri"/>
                        </a:rPr>
                        <a:t>NK-FLT3wt</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4"/>
                  </a:ext>
                </a:extLst>
              </a:tr>
              <a:tr h="89779">
                <a:tc>
                  <a:txBody>
                    <a:bodyPr/>
                    <a:lstStyle/>
                    <a:p>
                      <a:pPr algn="ctr" fontAlgn="b"/>
                      <a:r>
                        <a:rPr lang="en-US" sz="600" b="1" i="0" u="none" strike="noStrike">
                          <a:solidFill>
                            <a:srgbClr val="000000"/>
                          </a:solidFill>
                          <a:effectLst/>
                          <a:latin typeface="Calibri"/>
                        </a:rPr>
                        <a:t>AML36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dirty="0">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5"/>
                  </a:ext>
                </a:extLst>
              </a:tr>
              <a:tr h="89779">
                <a:tc>
                  <a:txBody>
                    <a:bodyPr/>
                    <a:lstStyle/>
                    <a:p>
                      <a:pPr algn="ctr" fontAlgn="b"/>
                      <a:r>
                        <a:rPr lang="en-US" sz="600" b="1" i="0" u="none" strike="noStrike">
                          <a:solidFill>
                            <a:srgbClr val="000000"/>
                          </a:solidFill>
                          <a:effectLst/>
                          <a:latin typeface="Calibri"/>
                        </a:rPr>
                        <a:t>AML33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26"/>
                  </a:ext>
                </a:extLst>
              </a:tr>
              <a:tr h="89779">
                <a:tc>
                  <a:txBody>
                    <a:bodyPr/>
                    <a:lstStyle/>
                    <a:p>
                      <a:pPr algn="ctr" fontAlgn="b"/>
                      <a:r>
                        <a:rPr lang="en-US" sz="600" b="1" i="0" u="none" strike="noStrike">
                          <a:solidFill>
                            <a:srgbClr val="000000"/>
                          </a:solidFill>
                          <a:effectLst/>
                          <a:latin typeface="Calibri"/>
                        </a:rPr>
                        <a:t>MDS1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dirty="0">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27"/>
                  </a:ext>
                </a:extLst>
              </a:tr>
              <a:tr h="89779">
                <a:tc>
                  <a:txBody>
                    <a:bodyPr/>
                    <a:lstStyle/>
                    <a:p>
                      <a:pPr algn="ctr" fontAlgn="b"/>
                      <a:r>
                        <a:rPr lang="en-US" sz="600" b="1" i="0" u="none" strike="noStrike">
                          <a:solidFill>
                            <a:srgbClr val="000000"/>
                          </a:solidFill>
                          <a:effectLst/>
                          <a:latin typeface="Calibri"/>
                        </a:rPr>
                        <a:t>AML14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8"/>
                  </a:ext>
                </a:extLst>
              </a:tr>
              <a:tr h="89779">
                <a:tc>
                  <a:txBody>
                    <a:bodyPr/>
                    <a:lstStyle/>
                    <a:p>
                      <a:pPr algn="ctr" fontAlgn="b"/>
                      <a:r>
                        <a:rPr lang="en-US" sz="600" b="1" i="0" u="none" strike="noStrike">
                          <a:solidFill>
                            <a:srgbClr val="000000"/>
                          </a:solidFill>
                          <a:effectLst/>
                          <a:latin typeface="Calibri"/>
                        </a:rPr>
                        <a:t>AML15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29"/>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0"/>
                  </a:ext>
                </a:extLst>
              </a:tr>
              <a:tr h="89779">
                <a:tc>
                  <a:txBody>
                    <a:bodyPr/>
                    <a:lstStyle/>
                    <a:p>
                      <a:pPr algn="ctr" fontAlgn="b"/>
                      <a:r>
                        <a:rPr lang="en-US" sz="600" b="1" i="0" u="none" strike="noStrike">
                          <a:solidFill>
                            <a:srgbClr val="000000"/>
                          </a:solidFill>
                          <a:effectLst/>
                          <a:latin typeface="Calibri"/>
                        </a:rPr>
                        <a:t>AML18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6">
                  <a:txBody>
                    <a:bodyPr/>
                    <a:lstStyle/>
                    <a:p>
                      <a:pPr algn="ctr" fontAlgn="ctr"/>
                      <a:r>
                        <a:rPr lang="en-US" sz="600" b="1" i="0" u="none" strike="noStrike">
                          <a:solidFill>
                            <a:srgbClr val="000000"/>
                          </a:solidFill>
                          <a:effectLst/>
                          <a:latin typeface="Calibri"/>
                        </a:rPr>
                        <a:t>Poor-risk</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31"/>
                  </a:ext>
                </a:extLst>
              </a:tr>
              <a:tr h="89779">
                <a:tc>
                  <a:txBody>
                    <a:bodyPr/>
                    <a:lstStyle/>
                    <a:p>
                      <a:pPr algn="ctr" fontAlgn="b"/>
                      <a:r>
                        <a:rPr lang="en-US" sz="600" b="1" i="0" u="none" strike="noStrike">
                          <a:solidFill>
                            <a:srgbClr val="000000"/>
                          </a:solidFill>
                          <a:effectLst/>
                          <a:latin typeface="Calibri"/>
                        </a:rPr>
                        <a:t>AML4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32"/>
                  </a:ext>
                </a:extLst>
              </a:tr>
              <a:tr h="89779">
                <a:tc>
                  <a:txBody>
                    <a:bodyPr/>
                    <a:lstStyle/>
                    <a:p>
                      <a:pPr algn="ctr" fontAlgn="b"/>
                      <a:r>
                        <a:rPr lang="en-US" sz="600" b="1" i="0" u="none" strike="noStrike">
                          <a:solidFill>
                            <a:srgbClr val="000000"/>
                          </a:solidFill>
                          <a:effectLst/>
                          <a:latin typeface="Calibri"/>
                        </a:rPr>
                        <a:t>AML19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33"/>
                  </a:ext>
                </a:extLst>
              </a:tr>
              <a:tr h="89779">
                <a:tc>
                  <a:txBody>
                    <a:bodyPr/>
                    <a:lstStyle/>
                    <a:p>
                      <a:pPr algn="ctr" fontAlgn="b"/>
                      <a:r>
                        <a:rPr lang="en-US" sz="600" b="1" i="0" u="none" strike="noStrike">
                          <a:solidFill>
                            <a:srgbClr val="000000"/>
                          </a:solidFill>
                          <a:effectLst/>
                          <a:latin typeface="Calibri"/>
                        </a:rPr>
                        <a:t>AML29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extLst>
                  <a:ext uri="{0D108BD9-81ED-4DB2-BD59-A6C34878D82A}">
                    <a16:rowId xmlns:a16="http://schemas.microsoft.com/office/drawing/2014/main" val="10034"/>
                  </a:ext>
                </a:extLst>
              </a:tr>
              <a:tr h="89779">
                <a:tc>
                  <a:txBody>
                    <a:bodyPr/>
                    <a:lstStyle/>
                    <a:p>
                      <a:pPr algn="ctr" fontAlgn="b"/>
                      <a:r>
                        <a:rPr lang="en-US" sz="600" b="1" i="0" u="none" strike="noStrike">
                          <a:solidFill>
                            <a:srgbClr val="000000"/>
                          </a:solidFill>
                          <a:effectLst/>
                          <a:latin typeface="Calibri"/>
                        </a:rPr>
                        <a:t>AML41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35"/>
                  </a:ext>
                </a:extLst>
              </a:tr>
              <a:tr h="89779">
                <a:tc>
                  <a:txBody>
                    <a:bodyPr/>
                    <a:lstStyle/>
                    <a:p>
                      <a:pPr algn="ctr" fontAlgn="b"/>
                      <a:r>
                        <a:rPr lang="en-US" sz="600" b="1" i="0" u="none" strike="noStrike">
                          <a:solidFill>
                            <a:srgbClr val="000000"/>
                          </a:solidFill>
                          <a:effectLst/>
                          <a:latin typeface="Calibri"/>
                        </a:rPr>
                        <a:t>AML25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36"/>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7"/>
                  </a:ext>
                </a:extLst>
              </a:tr>
              <a:tr h="89779">
                <a:tc>
                  <a:txBody>
                    <a:bodyPr/>
                    <a:lstStyle/>
                    <a:p>
                      <a:pPr algn="ctr" fontAlgn="b"/>
                      <a:r>
                        <a:rPr lang="en-US" sz="600" b="1" i="0" u="none" strike="noStrike">
                          <a:solidFill>
                            <a:srgbClr val="000000"/>
                          </a:solidFill>
                          <a:effectLst/>
                          <a:latin typeface="Calibri"/>
                        </a:rPr>
                        <a:t>Nl-1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14">
                  <a:txBody>
                    <a:bodyPr/>
                    <a:lstStyle/>
                    <a:p>
                      <a:pPr algn="ctr" fontAlgn="ctr"/>
                      <a:r>
                        <a:rPr lang="en-US" sz="600" b="1" i="0" u="none" strike="noStrike">
                          <a:solidFill>
                            <a:srgbClr val="000000"/>
                          </a:solidFill>
                          <a:effectLst/>
                          <a:latin typeface="Calibri"/>
                        </a:rPr>
                        <a:t>Normal</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8"/>
                  </a:ext>
                </a:extLst>
              </a:tr>
              <a:tr h="89779">
                <a:tc>
                  <a:txBody>
                    <a:bodyPr/>
                    <a:lstStyle/>
                    <a:p>
                      <a:pPr algn="ctr" fontAlgn="b"/>
                      <a:r>
                        <a:rPr lang="en-US" sz="600" b="1" i="0" u="none" strike="noStrike">
                          <a:solidFill>
                            <a:srgbClr val="000000"/>
                          </a:solidFill>
                          <a:effectLst/>
                          <a:latin typeface="Calibri"/>
                        </a:rPr>
                        <a:t>Nl-3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9"/>
                  </a:ext>
                </a:extLst>
              </a:tr>
              <a:tr h="89779">
                <a:tc>
                  <a:txBody>
                    <a:bodyPr/>
                    <a:lstStyle/>
                    <a:p>
                      <a:pPr algn="ctr" fontAlgn="b"/>
                      <a:r>
                        <a:rPr lang="en-US" sz="600" b="1" i="0" u="none" strike="noStrike">
                          <a:solidFill>
                            <a:srgbClr val="000000"/>
                          </a:solidFill>
                          <a:effectLst/>
                          <a:latin typeface="Calibri"/>
                        </a:rPr>
                        <a:t>Nl-5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0"/>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1"/>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2"/>
                  </a:ext>
                </a:extLst>
              </a:tr>
              <a:tr h="89779">
                <a:tc>
                  <a:txBody>
                    <a:bodyPr/>
                    <a:lstStyle/>
                    <a:p>
                      <a:pPr algn="ctr" fontAlgn="b"/>
                      <a:r>
                        <a:rPr lang="en-US" sz="600" b="1" i="0" u="none" strike="noStrike">
                          <a:solidFill>
                            <a:srgbClr val="000000"/>
                          </a:solidFill>
                          <a:effectLst/>
                          <a:latin typeface="Calibri"/>
                        </a:rPr>
                        <a:t>Nl-4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3"/>
                  </a:ext>
                </a:extLst>
              </a:tr>
              <a:tr h="89779">
                <a:tc>
                  <a:txBody>
                    <a:bodyPr/>
                    <a:lstStyle/>
                    <a:p>
                      <a:pPr algn="ctr" fontAlgn="b"/>
                      <a:r>
                        <a:rPr lang="en-US" sz="600" b="1" i="0" u="none" strike="noStrike">
                          <a:solidFill>
                            <a:srgbClr val="000000"/>
                          </a:solidFill>
                          <a:effectLst/>
                          <a:latin typeface="Calibri"/>
                        </a:rPr>
                        <a:t>Nl-5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4"/>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5"/>
                  </a:ext>
                </a:extLst>
              </a:tr>
              <a:tr h="89779">
                <a:tc>
                  <a:txBody>
                    <a:bodyPr/>
                    <a:lstStyle/>
                    <a:p>
                      <a:pPr algn="ctr" fontAlgn="b"/>
                      <a:r>
                        <a:rPr lang="en-US" sz="600" b="1" i="0" u="none" strike="noStrike">
                          <a:solidFill>
                            <a:srgbClr val="000000"/>
                          </a:solidFill>
                          <a:effectLst/>
                          <a:latin typeface="Calibri"/>
                        </a:rPr>
                        <a:t>Nl-3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6"/>
                  </a:ext>
                </a:extLst>
              </a:tr>
              <a:tr h="89779">
                <a:tc>
                  <a:txBody>
                    <a:bodyPr/>
                    <a:lstStyle/>
                    <a:p>
                      <a:pPr algn="ctr" fontAlgn="b"/>
                      <a:r>
                        <a:rPr lang="en-US" sz="600" b="1" i="0" u="none" strike="noStrike">
                          <a:solidFill>
                            <a:srgbClr val="000000"/>
                          </a:solidFill>
                          <a:effectLst/>
                          <a:latin typeface="Calibri"/>
                        </a:rPr>
                        <a:t>Nl-4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7"/>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8"/>
                  </a:ext>
                </a:extLst>
              </a:tr>
              <a:tr h="89779">
                <a:tc>
                  <a:txBody>
                    <a:bodyPr/>
                    <a:lstStyle/>
                    <a:p>
                      <a:pPr algn="ctr" fontAlgn="b"/>
                      <a:r>
                        <a:rPr lang="en-US" sz="600" b="1" i="0" u="none" strike="noStrike">
                          <a:solidFill>
                            <a:srgbClr val="000000"/>
                          </a:solidFill>
                          <a:effectLst/>
                          <a:latin typeface="Calibri"/>
                        </a:rPr>
                        <a:t>Nl-3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9"/>
                  </a:ext>
                </a:extLst>
              </a:tr>
              <a:tr h="89779">
                <a:tc>
                  <a:txBody>
                    <a:bodyPr/>
                    <a:lstStyle/>
                    <a:p>
                      <a:pPr algn="ctr" fontAlgn="b"/>
                      <a:r>
                        <a:rPr lang="en-US" sz="600" b="1" i="0" u="none" strike="noStrike">
                          <a:solidFill>
                            <a:srgbClr val="000000"/>
                          </a:solidFill>
                          <a:effectLst/>
                          <a:latin typeface="Calibri"/>
                        </a:rPr>
                        <a:t>Nl-4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50"/>
                  </a:ext>
                </a:extLst>
              </a:tr>
              <a:tr h="89779">
                <a:tc>
                  <a:txBody>
                    <a:bodyPr/>
                    <a:lstStyle/>
                    <a:p>
                      <a:pPr algn="ctr" fontAlgn="b"/>
                      <a:r>
                        <a:rPr lang="en-US" sz="600" b="1" i="0" u="none" strike="noStrike">
                          <a:solidFill>
                            <a:srgbClr val="000000"/>
                          </a:solidFill>
                          <a:effectLst/>
                          <a:latin typeface="Calibri"/>
                        </a:rPr>
                        <a:t>Nl-5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dirty="0">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51"/>
                  </a:ext>
                </a:extLst>
              </a:tr>
            </a:tbl>
          </a:graphicData>
        </a:graphic>
      </p:graphicFrame>
      <p:sp>
        <p:nvSpPr>
          <p:cNvPr id="90115" name="Rectangle 9"/>
          <p:cNvSpPr>
            <a:spLocks noChangeArrowheads="1"/>
          </p:cNvSpPr>
          <p:nvPr/>
        </p:nvSpPr>
        <p:spPr bwMode="auto">
          <a:xfrm>
            <a:off x="5997575" y="1063625"/>
            <a:ext cx="2938463" cy="5707063"/>
          </a:xfrm>
          <a:prstGeom prst="rect">
            <a:avLst/>
          </a:prstGeom>
          <a:solidFill>
            <a:srgbClr val="FFFFFF"/>
          </a:solidFill>
          <a:ln>
            <a:noFill/>
          </a:ln>
          <a:extLst>
            <a:ext uri="{91240B29-F687-4f45-9708-019B960494DF}">
              <a14:hiddenLine xmlns:a14="http://schemas.microsoft.com/office/drawing/2010/main" xmlns="" w="6350">
                <a:solidFill>
                  <a:srgbClr val="000000"/>
                </a:solidFill>
                <a:round/>
                <a:headEnd/>
                <a:tailEnd/>
              </a14:hiddenLine>
            </a:ext>
          </a:extLst>
        </p:spPr>
        <p:txBody>
          <a:bodyPr/>
          <a:lstStyle/>
          <a:p>
            <a:pPr marL="457200" indent="-457200" eaLnBrk="1" hangingPunct="1">
              <a:buFontTx/>
              <a:buChar char="•"/>
            </a:pPr>
            <a:r>
              <a:rPr lang="en-US" sz="2000">
                <a:solidFill>
                  <a:srgbClr val="000000"/>
                </a:solidFill>
              </a:rPr>
              <a:t>High levels of aberrancy in the blast population</a:t>
            </a:r>
          </a:p>
          <a:p>
            <a:pPr marL="457200" indent="-457200" eaLnBrk="1" hangingPunct="1">
              <a:buFontTx/>
              <a:buChar char="•"/>
            </a:pPr>
            <a:r>
              <a:rPr lang="en-US" sz="2000">
                <a:solidFill>
                  <a:srgbClr val="000000"/>
                </a:solidFill>
              </a:rPr>
              <a:t>Aberrancy persists into mature cells</a:t>
            </a:r>
          </a:p>
          <a:p>
            <a:pPr marL="457200" indent="-457200" eaLnBrk="1" hangingPunct="1">
              <a:buFontTx/>
              <a:buChar char="•"/>
            </a:pPr>
            <a:r>
              <a:rPr lang="en-US" sz="2000">
                <a:solidFill>
                  <a:srgbClr val="000000"/>
                </a:solidFill>
              </a:rPr>
              <a:t>Multiple marker aberrancies can be found in HSC and MPP populations</a:t>
            </a:r>
          </a:p>
          <a:p>
            <a:pPr marL="457200" indent="-457200" eaLnBrk="1" hangingPunct="1">
              <a:buFontTx/>
              <a:buChar char="•"/>
            </a:pPr>
            <a:endParaRPr lang="en-US" sz="2000">
              <a:solidFill>
                <a:srgbClr val="000000"/>
              </a:solidFill>
            </a:endParaRPr>
          </a:p>
        </p:txBody>
      </p:sp>
      <p:sp>
        <p:nvSpPr>
          <p:cNvPr id="3" name="Frame 2"/>
          <p:cNvSpPr/>
          <p:nvPr/>
        </p:nvSpPr>
        <p:spPr bwMode="auto">
          <a:xfrm>
            <a:off x="0" y="887413"/>
            <a:ext cx="9144000" cy="6054725"/>
          </a:xfrm>
          <a:prstGeom prst="frame">
            <a:avLst>
              <a:gd name="adj1" fmla="val 3427"/>
            </a:avLst>
          </a:prstGeom>
          <a:solidFill>
            <a:schemeClr val="bg1"/>
          </a:solidFill>
          <a:ln w="9525">
            <a:noFill/>
            <a:round/>
            <a:headEnd/>
            <a:tailEnd/>
          </a:ln>
          <a:effectLst/>
        </p:spPr>
        <p:txBody>
          <a:bodyPr wrap="none" anchor="ctr"/>
          <a:lstStyle/>
          <a:p>
            <a:pPr algn="ctr" eaLnBrk="1" hangingPunct="1">
              <a:defRPr/>
            </a:pPr>
            <a:endParaRPr lang="en-US">
              <a:latin typeface="As"/>
              <a:ea typeface="+mn-ea"/>
              <a:cs typeface="Arial" pitchFamily="34" charset="0"/>
            </a:endParaRPr>
          </a:p>
        </p:txBody>
      </p:sp>
    </p:spTree>
  </p:cSld>
  <p:clrMapOvr>
    <a:masterClrMapping/>
  </p:clrMapOvr>
  <p:transition spd="med">
    <p:fade/>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7" name="Title 1"/>
          <p:cNvSpPr>
            <a:spLocks noGrp="1"/>
          </p:cNvSpPr>
          <p:nvPr>
            <p:ph type="title"/>
          </p:nvPr>
        </p:nvSpPr>
        <p:spPr/>
        <p:txBody>
          <a:bodyPr/>
          <a:lstStyle/>
          <a:p>
            <a:r>
              <a:rPr lang="en-US">
                <a:latin typeface="Arial" charset="0"/>
                <a:ea typeface="MS PGothic" charset="0"/>
              </a:rPr>
              <a:t>Karyotype- and genotype-specific immunophenotypic aberrancies in AML</a:t>
            </a:r>
          </a:p>
        </p:txBody>
      </p:sp>
      <p:grpSp>
        <p:nvGrpSpPr>
          <p:cNvPr id="3" name="Group 2"/>
          <p:cNvGrpSpPr>
            <a:grpSpLocks/>
          </p:cNvGrpSpPr>
          <p:nvPr/>
        </p:nvGrpSpPr>
        <p:grpSpPr bwMode="auto">
          <a:xfrm>
            <a:off x="1576388" y="1376363"/>
            <a:ext cx="7392987" cy="5041900"/>
            <a:chOff x="692194" y="1479549"/>
            <a:chExt cx="7772400" cy="5303839"/>
          </a:xfrm>
        </p:grpSpPr>
        <p:sp>
          <p:nvSpPr>
            <p:cNvPr id="91148" name="Rectangle 1"/>
            <p:cNvSpPr>
              <a:spLocks noChangeArrowheads="1"/>
            </p:cNvSpPr>
            <p:nvPr/>
          </p:nvSpPr>
          <p:spPr bwMode="auto">
            <a:xfrm>
              <a:off x="692194" y="1479549"/>
              <a:ext cx="7772400" cy="5303520"/>
            </a:xfrm>
            <a:prstGeom prst="rect">
              <a:avLst/>
            </a:prstGeom>
            <a:solidFill>
              <a:srgbClr val="FFFFFF"/>
            </a:solidFill>
            <a:ln w="9525">
              <a:solidFill>
                <a:schemeClr val="tx1"/>
              </a:solidFill>
              <a:round/>
              <a:headEnd/>
              <a:tailEnd/>
            </a:ln>
          </p:spPr>
          <p:txBody>
            <a:bodyPr wrap="none" anchor="ctr"/>
            <a:lstStyle/>
            <a:p>
              <a:pPr algn="ctr" eaLnBrk="1" hangingPunct="1"/>
              <a:endParaRPr lang="en-US"/>
            </a:p>
          </p:txBody>
        </p:sp>
        <p:pic>
          <p:nvPicPr>
            <p:cNvPr id="91149" name="Picture 2" descr="AML-CD33inHSPCs.png"/>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709613" y="1479550"/>
              <a:ext cx="7750175" cy="5183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 name="Rectangle 11"/>
            <p:cNvSpPr/>
            <p:nvPr/>
          </p:nvSpPr>
          <p:spPr>
            <a:xfrm>
              <a:off x="715560" y="5960090"/>
              <a:ext cx="7744028" cy="781548"/>
            </a:xfrm>
            <a:prstGeom prst="rect">
              <a:avLst/>
            </a:prstGeom>
            <a:solidFill>
              <a:sysClr val="window" lastClr="FFFFFF"/>
            </a:solidFill>
            <a:ln w="9525" cap="flat" cmpd="sng" algn="ctr">
              <a:noFill/>
              <a:prstDash val="solid"/>
            </a:ln>
            <a:effectLst/>
          </p:spPr>
          <p:txBody>
            <a:bodyPr anchor="ctr"/>
            <a:lstStyle/>
            <a:p>
              <a:pPr algn="ctr" eaLnBrk="1" fontAlgn="auto" hangingPunct="1">
                <a:spcBef>
                  <a:spcPts val="0"/>
                </a:spcBef>
                <a:spcAft>
                  <a:spcPts val="0"/>
                </a:spcAft>
                <a:defRPr/>
              </a:pPr>
              <a:endParaRPr lang="en-US" sz="1400" b="0" kern="0" dirty="0">
                <a:solidFill>
                  <a:sysClr val="window" lastClr="FFFFFF"/>
                </a:solidFill>
                <a:latin typeface="Calibri"/>
                <a:ea typeface="+mn-ea"/>
                <a:cs typeface="+mn-cs"/>
              </a:endParaRPr>
            </a:p>
          </p:txBody>
        </p:sp>
        <p:sp>
          <p:nvSpPr>
            <p:cNvPr id="13" name="TextBox 12"/>
            <p:cNvSpPr txBox="1"/>
            <p:nvPr/>
          </p:nvSpPr>
          <p:spPr>
            <a:xfrm>
              <a:off x="1019312" y="5829832"/>
              <a:ext cx="859520" cy="521032"/>
            </a:xfrm>
            <a:prstGeom prst="rect">
              <a:avLst/>
            </a:prstGeom>
            <a:noFill/>
          </p:spPr>
          <p:txBody>
            <a:bodyPr wrap="none">
              <a:spAutoFit/>
            </a:bodyPr>
            <a:lstStyle/>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Normal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n=14 (5)</a:t>
              </a:r>
            </a:p>
          </p:txBody>
        </p:sp>
        <p:sp>
          <p:nvSpPr>
            <p:cNvPr id="14" name="TextBox 13"/>
            <p:cNvSpPr txBox="1"/>
            <p:nvPr/>
          </p:nvSpPr>
          <p:spPr>
            <a:xfrm>
              <a:off x="2204282" y="5829832"/>
              <a:ext cx="555767" cy="738129"/>
            </a:xfrm>
            <a:prstGeom prst="rect">
              <a:avLst/>
            </a:prstGeom>
            <a:noFill/>
          </p:spPr>
          <p:txBody>
            <a:bodyPr wrap="none">
              <a:spAutoFit/>
            </a:bodyPr>
            <a:lstStyle/>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CBF</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AML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n=5</a:t>
              </a:r>
            </a:p>
          </p:txBody>
        </p:sp>
        <p:sp>
          <p:nvSpPr>
            <p:cNvPr id="15" name="TextBox 14"/>
            <p:cNvSpPr txBox="1"/>
            <p:nvPr/>
          </p:nvSpPr>
          <p:spPr>
            <a:xfrm>
              <a:off x="3078823" y="5829832"/>
              <a:ext cx="869534" cy="776539"/>
            </a:xfrm>
            <a:prstGeom prst="rect">
              <a:avLst/>
            </a:prstGeom>
            <a:noFill/>
          </p:spPr>
          <p:txBody>
            <a:bodyPr wrap="none">
              <a:spAutoFit/>
            </a:bodyPr>
            <a:lstStyle/>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APL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n=4</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(FLT3+)</a:t>
              </a:r>
            </a:p>
          </p:txBody>
        </p:sp>
        <p:sp>
          <p:nvSpPr>
            <p:cNvPr id="16" name="TextBox 15"/>
            <p:cNvSpPr txBox="1"/>
            <p:nvPr/>
          </p:nvSpPr>
          <p:spPr>
            <a:xfrm>
              <a:off x="4060179" y="5829832"/>
              <a:ext cx="952982" cy="738129"/>
            </a:xfrm>
            <a:prstGeom prst="rect">
              <a:avLst/>
            </a:prstGeom>
            <a:noFill/>
          </p:spPr>
          <p:txBody>
            <a:bodyPr wrap="none">
              <a:spAutoFit/>
            </a:bodyPr>
            <a:lstStyle/>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FLT3-ITD</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NK-AML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n=11</a:t>
              </a:r>
            </a:p>
          </p:txBody>
        </p:sp>
        <p:sp>
          <p:nvSpPr>
            <p:cNvPr id="17" name="TextBox 16"/>
            <p:cNvSpPr txBox="1"/>
            <p:nvPr/>
          </p:nvSpPr>
          <p:spPr>
            <a:xfrm>
              <a:off x="5134996" y="5829832"/>
              <a:ext cx="862858" cy="738129"/>
            </a:xfrm>
            <a:prstGeom prst="rect">
              <a:avLst/>
            </a:prstGeom>
            <a:noFill/>
          </p:spPr>
          <p:txBody>
            <a:bodyPr wrap="none">
              <a:spAutoFit/>
            </a:bodyPr>
            <a:lstStyle/>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FLT3wt</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NK-AML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n=6</a:t>
              </a:r>
            </a:p>
          </p:txBody>
        </p:sp>
        <p:sp>
          <p:nvSpPr>
            <p:cNvPr id="18" name="TextBox 17"/>
            <p:cNvSpPr txBox="1"/>
            <p:nvPr/>
          </p:nvSpPr>
          <p:spPr>
            <a:xfrm>
              <a:off x="6097992" y="5829832"/>
              <a:ext cx="993039" cy="953556"/>
            </a:xfrm>
            <a:prstGeom prst="rect">
              <a:avLst/>
            </a:prstGeom>
            <a:noFill/>
          </p:spPr>
          <p:txBody>
            <a:bodyPr wrap="none">
              <a:spAutoFit/>
            </a:bodyPr>
            <a:lstStyle/>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Adverse</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Karyotype</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AML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n=6</a:t>
              </a:r>
            </a:p>
          </p:txBody>
        </p:sp>
        <p:sp>
          <p:nvSpPr>
            <p:cNvPr id="19" name="TextBox 18"/>
            <p:cNvSpPr txBox="1"/>
            <p:nvPr/>
          </p:nvSpPr>
          <p:spPr>
            <a:xfrm>
              <a:off x="7097707" y="5829832"/>
              <a:ext cx="1061466" cy="953556"/>
            </a:xfrm>
            <a:prstGeom prst="rect">
              <a:avLst/>
            </a:prstGeom>
            <a:noFill/>
          </p:spPr>
          <p:txBody>
            <a:bodyPr wrap="none">
              <a:spAutoFit/>
            </a:bodyPr>
            <a:lstStyle/>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MLL-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rearranged</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AML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n=1</a:t>
              </a:r>
            </a:p>
          </p:txBody>
        </p:sp>
        <p:sp>
          <p:nvSpPr>
            <p:cNvPr id="91158" name="TextBox 19"/>
            <p:cNvSpPr txBox="1">
              <a:spLocks noChangeArrowheads="1"/>
            </p:cNvSpPr>
            <p:nvPr/>
          </p:nvSpPr>
          <p:spPr bwMode="auto">
            <a:xfrm>
              <a:off x="1703388" y="1535113"/>
              <a:ext cx="573722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chemeClr val="bg1"/>
                  </a:solidFill>
                </a:rPr>
                <a:t>CD33 Expression on HSPCs (CD34+CD38low)</a:t>
              </a:r>
            </a:p>
          </p:txBody>
        </p:sp>
      </p:grpSp>
      <p:grpSp>
        <p:nvGrpSpPr>
          <p:cNvPr id="91139" name="Group 28"/>
          <p:cNvGrpSpPr>
            <a:grpSpLocks/>
          </p:cNvGrpSpPr>
          <p:nvPr/>
        </p:nvGrpSpPr>
        <p:grpSpPr bwMode="auto">
          <a:xfrm>
            <a:off x="80963" y="965200"/>
            <a:ext cx="1371600" cy="1371600"/>
            <a:chOff x="2323604" y="942388"/>
            <a:chExt cx="1752600" cy="1752600"/>
          </a:xfrm>
        </p:grpSpPr>
        <p:pic>
          <p:nvPicPr>
            <p:cNvPr id="91146" name="Picture 29"/>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23604" y="942388"/>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1147" name="Rectangle 30"/>
            <p:cNvSpPr>
              <a:spLocks noChangeArrowheads="1"/>
            </p:cNvSpPr>
            <p:nvPr/>
          </p:nvSpPr>
          <p:spPr bwMode="auto">
            <a:xfrm>
              <a:off x="3084381" y="2075261"/>
              <a:ext cx="907171" cy="567011"/>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grpSp>
      <p:grpSp>
        <p:nvGrpSpPr>
          <p:cNvPr id="91140" name="Group 33"/>
          <p:cNvGrpSpPr>
            <a:grpSpLocks/>
          </p:cNvGrpSpPr>
          <p:nvPr/>
        </p:nvGrpSpPr>
        <p:grpSpPr bwMode="auto">
          <a:xfrm>
            <a:off x="190500" y="2705100"/>
            <a:ext cx="654050" cy="725488"/>
            <a:chOff x="113146" y="1794903"/>
            <a:chExt cx="725478" cy="725478"/>
          </a:xfrm>
        </p:grpSpPr>
        <p:cxnSp>
          <p:nvCxnSpPr>
            <p:cNvPr id="91144" name="Straight Arrow Connector 34"/>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91145" name="Straight Arrow Connector 35"/>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27" name="TextBox 26"/>
          <p:cNvSpPr txBox="1"/>
          <p:nvPr/>
        </p:nvSpPr>
        <p:spPr>
          <a:xfrm>
            <a:off x="168275" y="3387725"/>
            <a:ext cx="94138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CD34</a:t>
            </a:r>
          </a:p>
        </p:txBody>
      </p:sp>
      <p:sp>
        <p:nvSpPr>
          <p:cNvPr id="28" name="TextBox 27"/>
          <p:cNvSpPr txBox="1"/>
          <p:nvPr/>
        </p:nvSpPr>
        <p:spPr>
          <a:xfrm rot="16200000">
            <a:off x="-260350" y="2921000"/>
            <a:ext cx="720725"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CD38 </a:t>
            </a:r>
          </a:p>
        </p:txBody>
      </p:sp>
      <p:sp>
        <p:nvSpPr>
          <p:cNvPr id="4" name="Bent Arrow 3"/>
          <p:cNvSpPr/>
          <p:nvPr/>
        </p:nvSpPr>
        <p:spPr bwMode="auto">
          <a:xfrm flipV="1">
            <a:off x="808038" y="2563813"/>
            <a:ext cx="534987" cy="617537"/>
          </a:xfrm>
          <a:prstGeom prst="bentArrow">
            <a:avLst/>
          </a:prstGeom>
          <a:solidFill>
            <a:srgbClr val="FF0000"/>
          </a:solidFill>
          <a:ln w="9525">
            <a:solidFill>
              <a:schemeClr val="tx1"/>
            </a:solidFill>
            <a:round/>
            <a:headEnd/>
            <a:tailEnd/>
          </a:ln>
          <a:effectLst/>
        </p:spPr>
        <p:txBody>
          <a:bodyPr wrap="none" anchor="ctr"/>
          <a:lstStyle/>
          <a:p>
            <a:pPr algn="ctr" eaLnBrk="1" hangingPunct="1">
              <a:defRPr/>
            </a:pPr>
            <a:endParaRPr lang="en-US">
              <a:ea typeface="MS PGothic" panose="020B0600070205080204" pitchFamily="34" charset="-128"/>
              <a:cs typeface="+mn-cs"/>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Title 1"/>
          <p:cNvSpPr>
            <a:spLocks noGrp="1"/>
          </p:cNvSpPr>
          <p:nvPr>
            <p:ph type="title"/>
          </p:nvPr>
        </p:nvSpPr>
        <p:spPr/>
        <p:txBody>
          <a:bodyPr/>
          <a:lstStyle/>
          <a:p>
            <a:r>
              <a:rPr lang="en-US">
                <a:latin typeface="Arial" charset="0"/>
                <a:ea typeface="MS PGothic" charset="0"/>
              </a:rPr>
              <a:t>Karyotype- and genotype-specific immunophenotypic aberrancies in AML</a:t>
            </a:r>
          </a:p>
        </p:txBody>
      </p:sp>
      <p:sp>
        <p:nvSpPr>
          <p:cNvPr id="92162" name="Rectangle 1"/>
          <p:cNvSpPr>
            <a:spLocks noChangeArrowheads="1"/>
          </p:cNvSpPr>
          <p:nvPr/>
        </p:nvSpPr>
        <p:spPr bwMode="auto">
          <a:xfrm>
            <a:off x="1576388" y="1376363"/>
            <a:ext cx="7392987" cy="5040312"/>
          </a:xfrm>
          <a:prstGeom prst="rect">
            <a:avLst/>
          </a:prstGeom>
          <a:solidFill>
            <a:srgbClr val="FFFFFF"/>
          </a:solidFill>
          <a:ln w="9525">
            <a:solidFill>
              <a:schemeClr val="tx1"/>
            </a:solidFill>
            <a:round/>
            <a:headEnd/>
            <a:tailEnd/>
          </a:ln>
        </p:spPr>
        <p:txBody>
          <a:bodyPr wrap="none" anchor="ctr"/>
          <a:lstStyle/>
          <a:p>
            <a:pPr algn="ctr" eaLnBrk="1" hangingPunct="1"/>
            <a:endParaRPr lang="en-US"/>
          </a:p>
        </p:txBody>
      </p:sp>
      <p:grpSp>
        <p:nvGrpSpPr>
          <p:cNvPr id="92163" name="Group 28"/>
          <p:cNvGrpSpPr>
            <a:grpSpLocks/>
          </p:cNvGrpSpPr>
          <p:nvPr/>
        </p:nvGrpSpPr>
        <p:grpSpPr bwMode="auto">
          <a:xfrm>
            <a:off x="80963" y="965200"/>
            <a:ext cx="1371600" cy="1371600"/>
            <a:chOff x="2323604" y="942388"/>
            <a:chExt cx="1752600" cy="1752600"/>
          </a:xfrm>
        </p:grpSpPr>
        <p:pic>
          <p:nvPicPr>
            <p:cNvPr id="92181" name="Picture 29"/>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323604" y="942388"/>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2182" name="Rectangle 30"/>
            <p:cNvSpPr>
              <a:spLocks noChangeArrowheads="1"/>
            </p:cNvSpPr>
            <p:nvPr/>
          </p:nvSpPr>
          <p:spPr bwMode="auto">
            <a:xfrm>
              <a:off x="3084381" y="2075261"/>
              <a:ext cx="907171" cy="567011"/>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grpSp>
      <p:grpSp>
        <p:nvGrpSpPr>
          <p:cNvPr id="92164" name="Group 33"/>
          <p:cNvGrpSpPr>
            <a:grpSpLocks/>
          </p:cNvGrpSpPr>
          <p:nvPr/>
        </p:nvGrpSpPr>
        <p:grpSpPr bwMode="auto">
          <a:xfrm>
            <a:off x="190500" y="2705100"/>
            <a:ext cx="654050" cy="725488"/>
            <a:chOff x="113146" y="1794903"/>
            <a:chExt cx="725478" cy="725478"/>
          </a:xfrm>
        </p:grpSpPr>
        <p:cxnSp>
          <p:nvCxnSpPr>
            <p:cNvPr id="92179" name="Straight Arrow Connector 34"/>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92180" name="Straight Arrow Connector 35"/>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27" name="TextBox 26"/>
          <p:cNvSpPr txBox="1"/>
          <p:nvPr/>
        </p:nvSpPr>
        <p:spPr>
          <a:xfrm>
            <a:off x="168275" y="3387725"/>
            <a:ext cx="94138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CD34</a:t>
            </a:r>
          </a:p>
        </p:txBody>
      </p:sp>
      <p:sp>
        <p:nvSpPr>
          <p:cNvPr id="28" name="TextBox 27"/>
          <p:cNvSpPr txBox="1"/>
          <p:nvPr/>
        </p:nvSpPr>
        <p:spPr>
          <a:xfrm rot="16200000">
            <a:off x="-260350" y="2921000"/>
            <a:ext cx="720725"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CD38 </a:t>
            </a:r>
          </a:p>
        </p:txBody>
      </p:sp>
      <p:sp>
        <p:nvSpPr>
          <p:cNvPr id="4" name="Bent Arrow 3"/>
          <p:cNvSpPr/>
          <p:nvPr/>
        </p:nvSpPr>
        <p:spPr bwMode="auto">
          <a:xfrm flipV="1">
            <a:off x="808038" y="2563813"/>
            <a:ext cx="534987" cy="617537"/>
          </a:xfrm>
          <a:prstGeom prst="bentArrow">
            <a:avLst/>
          </a:prstGeom>
          <a:solidFill>
            <a:srgbClr val="FF0000"/>
          </a:solidFill>
          <a:ln w="9525">
            <a:solidFill>
              <a:schemeClr val="tx1"/>
            </a:solidFill>
            <a:round/>
            <a:headEnd/>
            <a:tailEnd/>
          </a:ln>
          <a:effectLst/>
        </p:spPr>
        <p:txBody>
          <a:bodyPr wrap="none" anchor="ctr"/>
          <a:lstStyle/>
          <a:p>
            <a:pPr algn="ctr" eaLnBrk="1" hangingPunct="1">
              <a:defRPr/>
            </a:pPr>
            <a:endParaRPr lang="en-US">
              <a:ea typeface="MS PGothic" panose="020B0600070205080204" pitchFamily="34" charset="-128"/>
              <a:cs typeface="+mn-cs"/>
            </a:endParaRPr>
          </a:p>
        </p:txBody>
      </p:sp>
      <p:grpSp>
        <p:nvGrpSpPr>
          <p:cNvPr id="92168" name="Group 28"/>
          <p:cNvGrpSpPr>
            <a:grpSpLocks/>
          </p:cNvGrpSpPr>
          <p:nvPr/>
        </p:nvGrpSpPr>
        <p:grpSpPr bwMode="auto">
          <a:xfrm>
            <a:off x="1593850" y="1384300"/>
            <a:ext cx="7359650" cy="5051425"/>
            <a:chOff x="695325" y="1189038"/>
            <a:chExt cx="7753350" cy="5594350"/>
          </a:xfrm>
        </p:grpSpPr>
        <p:pic>
          <p:nvPicPr>
            <p:cNvPr id="92169" name="Picture 3" descr="AML-CD123inHSPCs.png"/>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695325" y="1189038"/>
              <a:ext cx="7753350" cy="5184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 name="Rectangle 30"/>
            <p:cNvSpPr/>
            <p:nvPr/>
          </p:nvSpPr>
          <p:spPr>
            <a:xfrm>
              <a:off x="707032" y="5958828"/>
              <a:ext cx="7736626" cy="784123"/>
            </a:xfrm>
            <a:prstGeom prst="rect">
              <a:avLst/>
            </a:prstGeom>
            <a:solidFill>
              <a:sysClr val="window" lastClr="FFFFFF"/>
            </a:solidFill>
            <a:ln w="9525" cap="flat" cmpd="sng" algn="ctr">
              <a:noFill/>
              <a:prstDash val="solid"/>
            </a:ln>
            <a:effectLst/>
          </p:spPr>
          <p:txBody>
            <a:bodyPr anchor="ctr"/>
            <a:lstStyle/>
            <a:p>
              <a:pPr algn="ctr" eaLnBrk="1" fontAlgn="auto" hangingPunct="1">
                <a:spcBef>
                  <a:spcPts val="0"/>
                </a:spcBef>
                <a:spcAft>
                  <a:spcPts val="0"/>
                </a:spcAft>
                <a:defRPr/>
              </a:pPr>
              <a:endParaRPr lang="en-US" sz="1400" b="0" kern="0" dirty="0">
                <a:solidFill>
                  <a:sysClr val="window" lastClr="FFFFFF"/>
                </a:solidFill>
                <a:latin typeface="Calibri"/>
                <a:ea typeface="+mn-ea"/>
                <a:cs typeface="+mn-cs"/>
              </a:endParaRPr>
            </a:p>
          </p:txBody>
        </p:sp>
        <p:sp>
          <p:nvSpPr>
            <p:cNvPr id="32" name="TextBox 31"/>
            <p:cNvSpPr txBox="1"/>
            <p:nvPr/>
          </p:nvSpPr>
          <p:spPr>
            <a:xfrm>
              <a:off x="1019775" y="5828727"/>
              <a:ext cx="857953" cy="522162"/>
            </a:xfrm>
            <a:prstGeom prst="rect">
              <a:avLst/>
            </a:prstGeom>
            <a:noFill/>
          </p:spPr>
          <p:txBody>
            <a:bodyPr wrap="none">
              <a:spAutoFit/>
            </a:bodyPr>
            <a:lstStyle/>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Normal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n=14 (5)</a:t>
              </a:r>
            </a:p>
          </p:txBody>
        </p:sp>
        <p:sp>
          <p:nvSpPr>
            <p:cNvPr id="33" name="TextBox 32"/>
            <p:cNvSpPr txBox="1"/>
            <p:nvPr/>
          </p:nvSpPr>
          <p:spPr>
            <a:xfrm>
              <a:off x="2203850" y="5828727"/>
              <a:ext cx="556917" cy="738412"/>
            </a:xfrm>
            <a:prstGeom prst="rect">
              <a:avLst/>
            </a:prstGeom>
            <a:noFill/>
          </p:spPr>
          <p:txBody>
            <a:bodyPr wrap="none">
              <a:spAutoFit/>
            </a:bodyPr>
            <a:lstStyle/>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CBF</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AML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n=5</a:t>
              </a:r>
            </a:p>
          </p:txBody>
        </p:sp>
        <p:sp>
          <p:nvSpPr>
            <p:cNvPr id="34" name="TextBox 33"/>
            <p:cNvSpPr txBox="1"/>
            <p:nvPr/>
          </p:nvSpPr>
          <p:spPr>
            <a:xfrm>
              <a:off x="3076854" y="5828727"/>
              <a:ext cx="873004" cy="817527"/>
            </a:xfrm>
            <a:prstGeom prst="rect">
              <a:avLst/>
            </a:prstGeom>
            <a:noFill/>
          </p:spPr>
          <p:txBody>
            <a:bodyPr wrap="none">
              <a:spAutoFit/>
            </a:bodyPr>
            <a:lstStyle/>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APL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n=4</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(FLT3+)</a:t>
              </a:r>
            </a:p>
          </p:txBody>
        </p:sp>
        <p:sp>
          <p:nvSpPr>
            <p:cNvPr id="35" name="TextBox 34"/>
            <p:cNvSpPr txBox="1"/>
            <p:nvPr/>
          </p:nvSpPr>
          <p:spPr>
            <a:xfrm>
              <a:off x="4060239" y="5828727"/>
              <a:ext cx="953281" cy="738412"/>
            </a:xfrm>
            <a:prstGeom prst="rect">
              <a:avLst/>
            </a:prstGeom>
            <a:noFill/>
          </p:spPr>
          <p:txBody>
            <a:bodyPr wrap="none">
              <a:spAutoFit/>
            </a:bodyPr>
            <a:lstStyle/>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FLT3-ITD</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NK-AML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n=11</a:t>
              </a:r>
            </a:p>
          </p:txBody>
        </p:sp>
        <p:sp>
          <p:nvSpPr>
            <p:cNvPr id="36" name="TextBox 35"/>
            <p:cNvSpPr txBox="1"/>
            <p:nvPr/>
          </p:nvSpPr>
          <p:spPr>
            <a:xfrm>
              <a:off x="5085434" y="5828727"/>
              <a:ext cx="963315" cy="738412"/>
            </a:xfrm>
            <a:prstGeom prst="rect">
              <a:avLst/>
            </a:prstGeom>
            <a:noFill/>
          </p:spPr>
          <p:txBody>
            <a:bodyPr wrap="none">
              <a:spAutoFit/>
            </a:bodyPr>
            <a:lstStyle/>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FLT3wt</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NK-AML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n=6 (4+2)</a:t>
              </a:r>
            </a:p>
          </p:txBody>
        </p:sp>
        <p:sp>
          <p:nvSpPr>
            <p:cNvPr id="37" name="TextBox 36"/>
            <p:cNvSpPr txBox="1"/>
            <p:nvPr/>
          </p:nvSpPr>
          <p:spPr>
            <a:xfrm>
              <a:off x="6097249" y="5828727"/>
              <a:ext cx="993419" cy="954661"/>
            </a:xfrm>
            <a:prstGeom prst="rect">
              <a:avLst/>
            </a:prstGeom>
            <a:noFill/>
          </p:spPr>
          <p:txBody>
            <a:bodyPr wrap="none">
              <a:spAutoFit/>
            </a:bodyPr>
            <a:lstStyle/>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Adverse</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Karyotype</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AML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n=6</a:t>
              </a:r>
            </a:p>
          </p:txBody>
        </p:sp>
        <p:sp>
          <p:nvSpPr>
            <p:cNvPr id="38" name="TextBox 37"/>
            <p:cNvSpPr txBox="1"/>
            <p:nvPr/>
          </p:nvSpPr>
          <p:spPr>
            <a:xfrm>
              <a:off x="7097358" y="5828727"/>
              <a:ext cx="1061989" cy="954661"/>
            </a:xfrm>
            <a:prstGeom prst="rect">
              <a:avLst/>
            </a:prstGeom>
            <a:noFill/>
          </p:spPr>
          <p:txBody>
            <a:bodyPr wrap="none">
              <a:spAutoFit/>
            </a:bodyPr>
            <a:lstStyle/>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MLL-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rearranged</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AML</a:t>
              </a:r>
            </a:p>
            <a:p>
              <a:pPr algn="ctr" eaLnBrk="1" fontAlgn="auto" hangingPunct="1">
                <a:spcBef>
                  <a:spcPts val="0"/>
                </a:spcBef>
                <a:spcAft>
                  <a:spcPts val="0"/>
                </a:spcAft>
                <a:defRPr/>
              </a:pPr>
              <a:r>
                <a:rPr lang="en-US" sz="1400" b="0" kern="0" dirty="0">
                  <a:solidFill>
                    <a:sysClr val="windowText" lastClr="000000"/>
                  </a:solidFill>
                  <a:latin typeface="As"/>
                  <a:ea typeface="+mn-ea"/>
                  <a:cs typeface="Arial" pitchFamily="34" charset="0"/>
                </a:rPr>
                <a:t>n=1</a:t>
              </a:r>
            </a:p>
          </p:txBody>
        </p:sp>
        <p:sp>
          <p:nvSpPr>
            <p:cNvPr id="92178" name="TextBox 19"/>
            <p:cNvSpPr txBox="1">
              <a:spLocks noChangeArrowheads="1"/>
            </p:cNvSpPr>
            <p:nvPr/>
          </p:nvSpPr>
          <p:spPr bwMode="auto">
            <a:xfrm>
              <a:off x="1631950" y="1254125"/>
              <a:ext cx="588010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chemeClr val="bg1"/>
                  </a:solidFill>
                </a:rPr>
                <a:t>CD123 Expression on HSPCs (CD34+CD38low)</a:t>
              </a:r>
            </a:p>
          </p:txBody>
        </p:sp>
      </p:grpSp>
    </p:spTree>
  </p:cSld>
  <p:clrMapOvr>
    <a:masterClrMapping/>
  </p:clrMapOvr>
  <p:transition spd="med">
    <p:fade/>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Title 1"/>
          <p:cNvSpPr txBox="1">
            <a:spLocks/>
          </p:cNvSpPr>
          <p:nvPr/>
        </p:nvSpPr>
        <p:spPr bwMode="auto">
          <a:xfrm>
            <a:off x="457200" y="28575"/>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a:solidFill>
                  <a:srgbClr val="FFFF00"/>
                </a:solidFill>
                <a:latin typeface="Arial" charset="0"/>
              </a:rPr>
              <a:t>Subtype-specific high dimensional phenotypes</a:t>
            </a:r>
          </a:p>
        </p:txBody>
      </p:sp>
      <p:sp>
        <p:nvSpPr>
          <p:cNvPr id="95246" name="TextBox 2"/>
          <p:cNvSpPr txBox="1">
            <a:spLocks noChangeArrowheads="1"/>
          </p:cNvSpPr>
          <p:nvPr/>
        </p:nvSpPr>
        <p:spPr bwMode="auto">
          <a:xfrm>
            <a:off x="920055" y="523590"/>
            <a:ext cx="1062698" cy="338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Normal 1</a:t>
            </a:r>
          </a:p>
        </p:txBody>
      </p:sp>
      <p:pic>
        <p:nvPicPr>
          <p:cNvPr id="95247"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53325" y="881925"/>
            <a:ext cx="1596157" cy="1596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48" name="TextBox 4"/>
          <p:cNvSpPr txBox="1">
            <a:spLocks noChangeArrowheads="1"/>
          </p:cNvSpPr>
          <p:nvPr/>
        </p:nvSpPr>
        <p:spPr bwMode="auto">
          <a:xfrm>
            <a:off x="2576233" y="523590"/>
            <a:ext cx="1062698" cy="338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Normal 3</a:t>
            </a:r>
          </a:p>
        </p:txBody>
      </p:sp>
      <p:pic>
        <p:nvPicPr>
          <p:cNvPr id="95249"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09504" y="881925"/>
            <a:ext cx="1596157" cy="1596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50" name="TextBox 6"/>
          <p:cNvSpPr txBox="1">
            <a:spLocks noChangeArrowheads="1"/>
          </p:cNvSpPr>
          <p:nvPr/>
        </p:nvSpPr>
        <p:spPr bwMode="auto">
          <a:xfrm flipH="1">
            <a:off x="4116612" y="523590"/>
            <a:ext cx="1303411" cy="338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Normal 4</a:t>
            </a:r>
          </a:p>
        </p:txBody>
      </p:sp>
      <p:pic>
        <p:nvPicPr>
          <p:cNvPr id="95251"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970239" y="881925"/>
            <a:ext cx="1596157" cy="159618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52" name="TextBox 8"/>
          <p:cNvSpPr txBox="1">
            <a:spLocks noChangeArrowheads="1"/>
          </p:cNvSpPr>
          <p:nvPr/>
        </p:nvSpPr>
        <p:spPr bwMode="auto">
          <a:xfrm>
            <a:off x="5892178" y="523590"/>
            <a:ext cx="1062698" cy="338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Normal 5</a:t>
            </a:r>
          </a:p>
        </p:txBody>
      </p:sp>
      <p:pic>
        <p:nvPicPr>
          <p:cNvPr id="95253" name="Picture 9"/>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5625449" y="881925"/>
            <a:ext cx="1596157" cy="159618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54" name="TextBox 10"/>
          <p:cNvSpPr txBox="1">
            <a:spLocks noChangeArrowheads="1"/>
          </p:cNvSpPr>
          <p:nvPr/>
        </p:nvSpPr>
        <p:spPr bwMode="auto">
          <a:xfrm>
            <a:off x="7553394" y="523590"/>
            <a:ext cx="1062698" cy="338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Normal 6</a:t>
            </a:r>
          </a:p>
        </p:txBody>
      </p:sp>
      <p:pic>
        <p:nvPicPr>
          <p:cNvPr id="95255" name="Picture 11"/>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7286665" y="881925"/>
            <a:ext cx="1596157" cy="159618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39" name="Group 38"/>
          <p:cNvGrpSpPr/>
          <p:nvPr/>
        </p:nvGrpSpPr>
        <p:grpSpPr>
          <a:xfrm>
            <a:off x="37352" y="1991116"/>
            <a:ext cx="1100892" cy="1040589"/>
            <a:chOff x="96163" y="5875960"/>
            <a:chExt cx="1100892" cy="1040589"/>
          </a:xfrm>
        </p:grpSpPr>
        <p:cxnSp>
          <p:nvCxnSpPr>
            <p:cNvPr id="40" name="Straight Arrow Connector 39"/>
            <p:cNvCxnSpPr>
              <a:cxnSpLocks noChangeShapeType="1"/>
            </p:cNvCxnSpPr>
            <p:nvPr/>
          </p:nvCxnSpPr>
          <p:spPr bwMode="auto">
            <a:xfrm flipV="1">
              <a:off x="410045" y="5937116"/>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41" name="Straight Arrow Connector 40"/>
            <p:cNvCxnSpPr>
              <a:cxnSpLocks noChangeShapeType="1"/>
            </p:cNvCxnSpPr>
            <p:nvPr/>
          </p:nvCxnSpPr>
          <p:spPr bwMode="auto">
            <a:xfrm rot="5400000" flipV="1">
              <a:off x="762470" y="6276841"/>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42" name="TextBox 6"/>
            <p:cNvSpPr txBox="1">
              <a:spLocks noChangeArrowheads="1"/>
            </p:cNvSpPr>
            <p:nvPr/>
          </p:nvSpPr>
          <p:spPr bwMode="auto">
            <a:xfrm>
              <a:off x="339729" y="6577995"/>
              <a:ext cx="857326"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600" dirty="0"/>
                <a:t>tSNE-1</a:t>
              </a:r>
            </a:p>
          </p:txBody>
        </p:sp>
        <p:sp>
          <p:nvSpPr>
            <p:cNvPr id="43" name="TextBox 7"/>
            <p:cNvSpPr txBox="1">
              <a:spLocks noChangeArrowheads="1"/>
            </p:cNvSpPr>
            <p:nvPr/>
          </p:nvSpPr>
          <p:spPr bwMode="auto">
            <a:xfrm rot="16200000">
              <a:off x="-163223" y="6135346"/>
              <a:ext cx="857326"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600" dirty="0"/>
                <a:t>tSNE-2</a:t>
              </a:r>
            </a:p>
          </p:txBody>
        </p:sp>
      </p:grpSp>
      <p:grpSp>
        <p:nvGrpSpPr>
          <p:cNvPr id="44" name="Group 28"/>
          <p:cNvGrpSpPr>
            <a:grpSpLocks/>
          </p:cNvGrpSpPr>
          <p:nvPr/>
        </p:nvGrpSpPr>
        <p:grpSpPr bwMode="auto">
          <a:xfrm>
            <a:off x="3005138" y="3600450"/>
            <a:ext cx="1371600" cy="1371600"/>
            <a:chOff x="2323604" y="942388"/>
            <a:chExt cx="1752600" cy="1752600"/>
          </a:xfrm>
        </p:grpSpPr>
        <p:pic>
          <p:nvPicPr>
            <p:cNvPr id="45" name="Picture 29"/>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2323604" y="942388"/>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 name="Rectangle 30"/>
            <p:cNvSpPr>
              <a:spLocks noChangeArrowheads="1"/>
            </p:cNvSpPr>
            <p:nvPr/>
          </p:nvSpPr>
          <p:spPr bwMode="auto">
            <a:xfrm>
              <a:off x="3084381" y="2075261"/>
              <a:ext cx="907171" cy="567011"/>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grpSp>
      <p:grpSp>
        <p:nvGrpSpPr>
          <p:cNvPr id="2" name="Group 1"/>
          <p:cNvGrpSpPr/>
          <p:nvPr/>
        </p:nvGrpSpPr>
        <p:grpSpPr>
          <a:xfrm>
            <a:off x="2489009" y="4481400"/>
            <a:ext cx="1163638" cy="990600"/>
            <a:chOff x="2320925" y="4714875"/>
            <a:chExt cx="1163638" cy="990600"/>
          </a:xfrm>
        </p:grpSpPr>
        <p:grpSp>
          <p:nvGrpSpPr>
            <p:cNvPr id="47" name="Group 33"/>
            <p:cNvGrpSpPr>
              <a:grpSpLocks/>
            </p:cNvGrpSpPr>
            <p:nvPr/>
          </p:nvGrpSpPr>
          <p:grpSpPr bwMode="auto">
            <a:xfrm>
              <a:off x="2565400" y="4714875"/>
              <a:ext cx="654050" cy="725488"/>
              <a:chOff x="113146" y="1794903"/>
              <a:chExt cx="725478" cy="725478"/>
            </a:xfrm>
          </p:grpSpPr>
          <p:cxnSp>
            <p:nvCxnSpPr>
              <p:cNvPr id="48" name="Straight Arrow Connector 34"/>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49" name="Straight Arrow Connector 35"/>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50" name="TextBox 49"/>
            <p:cNvSpPr txBox="1"/>
            <p:nvPr/>
          </p:nvSpPr>
          <p:spPr>
            <a:xfrm>
              <a:off x="2543175" y="5397500"/>
              <a:ext cx="94138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CD34</a:t>
              </a:r>
            </a:p>
          </p:txBody>
        </p:sp>
        <p:sp>
          <p:nvSpPr>
            <p:cNvPr id="51" name="TextBox 50"/>
            <p:cNvSpPr txBox="1"/>
            <p:nvPr/>
          </p:nvSpPr>
          <p:spPr>
            <a:xfrm rot="16200000">
              <a:off x="2114550" y="4930775"/>
              <a:ext cx="720725"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CD38 </a:t>
              </a:r>
            </a:p>
          </p:txBody>
        </p:sp>
      </p:grpSp>
      <p:sp>
        <p:nvSpPr>
          <p:cNvPr id="52" name="Bent Arrow 51"/>
          <p:cNvSpPr/>
          <p:nvPr/>
        </p:nvSpPr>
        <p:spPr bwMode="auto">
          <a:xfrm rot="16200000" flipV="1">
            <a:off x="5102226" y="3814762"/>
            <a:ext cx="533400" cy="619125"/>
          </a:xfrm>
          <a:prstGeom prst="bentArrow">
            <a:avLst/>
          </a:prstGeom>
          <a:solidFill>
            <a:srgbClr val="FF0000"/>
          </a:solidFill>
          <a:ln w="9525">
            <a:solidFill>
              <a:schemeClr val="tx1"/>
            </a:solidFill>
            <a:round/>
            <a:headEnd/>
            <a:tailEnd/>
          </a:ln>
          <a:effectLst/>
        </p:spPr>
        <p:txBody>
          <a:bodyPr wrap="none" anchor="ctr"/>
          <a:lstStyle/>
          <a:p>
            <a:pPr algn="ctr" eaLnBrk="1" hangingPunct="1">
              <a:defRPr/>
            </a:pPr>
            <a:endParaRPr lang="en-US">
              <a:ea typeface="MS PGothic" panose="020B0600070205080204" pitchFamily="34" charset="-128"/>
              <a:cs typeface="+mn-cs"/>
            </a:endParaRPr>
          </a:p>
        </p:txBody>
      </p:sp>
    </p:spTree>
    <p:extLst>
      <p:ext uri="{BB962C8B-B14F-4D97-AF65-F5344CB8AC3E}">
        <p14:creationId xmlns:p14="http://schemas.microsoft.com/office/powerpoint/2010/main" val="2829438938"/>
      </p:ext>
    </p:extLst>
  </p:cSld>
  <p:clrMapOvr>
    <a:masterClrMapping/>
  </p:clrMapOvr>
  <p:transition spd="med">
    <p:fade/>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Title 1"/>
          <p:cNvSpPr txBox="1">
            <a:spLocks/>
          </p:cNvSpPr>
          <p:nvPr/>
        </p:nvSpPr>
        <p:spPr bwMode="auto">
          <a:xfrm>
            <a:off x="457200" y="28575"/>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a:solidFill>
                  <a:srgbClr val="FFFF00"/>
                </a:solidFill>
                <a:latin typeface="Arial" charset="0"/>
              </a:rPr>
              <a:t>Subtype-specific high dimensional phenotypes</a:t>
            </a:r>
          </a:p>
        </p:txBody>
      </p:sp>
      <p:grpSp>
        <p:nvGrpSpPr>
          <p:cNvPr id="95234" name="Group 22"/>
          <p:cNvGrpSpPr>
            <a:grpSpLocks noChangeAspect="1"/>
          </p:cNvGrpSpPr>
          <p:nvPr/>
        </p:nvGrpSpPr>
        <p:grpSpPr bwMode="auto">
          <a:xfrm>
            <a:off x="600911" y="523590"/>
            <a:ext cx="8334375" cy="3976687"/>
            <a:chOff x="4256442" y="902256"/>
            <a:chExt cx="11702610" cy="5583720"/>
          </a:xfrm>
        </p:grpSpPr>
        <p:sp>
          <p:nvSpPr>
            <p:cNvPr id="95246" name="TextBox 2"/>
            <p:cNvSpPr txBox="1">
              <a:spLocks noChangeArrowheads="1"/>
            </p:cNvSpPr>
            <p:nvPr/>
          </p:nvSpPr>
          <p:spPr bwMode="auto">
            <a:xfrm>
              <a:off x="4704564" y="902256"/>
              <a:ext cx="1492174"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Normal 1</a:t>
              </a:r>
            </a:p>
          </p:txBody>
        </p:sp>
        <p:pic>
          <p:nvPicPr>
            <p:cNvPr id="95247"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330039" y="1405399"/>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48" name="TextBox 4"/>
            <p:cNvSpPr txBox="1">
              <a:spLocks noChangeArrowheads="1"/>
            </p:cNvSpPr>
            <p:nvPr/>
          </p:nvSpPr>
          <p:spPr bwMode="auto">
            <a:xfrm>
              <a:off x="7030066" y="902256"/>
              <a:ext cx="1492174"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Normal 3</a:t>
              </a:r>
            </a:p>
          </p:txBody>
        </p:sp>
        <p:pic>
          <p:nvPicPr>
            <p:cNvPr id="95249"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655542" y="1405399"/>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50" name="TextBox 6"/>
            <p:cNvSpPr txBox="1">
              <a:spLocks noChangeArrowheads="1"/>
            </p:cNvSpPr>
            <p:nvPr/>
          </p:nvSpPr>
          <p:spPr bwMode="auto">
            <a:xfrm flipH="1">
              <a:off x="9192970" y="902256"/>
              <a:ext cx="1830169"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Normal 4</a:t>
              </a:r>
            </a:p>
          </p:txBody>
        </p:sp>
        <p:pic>
          <p:nvPicPr>
            <p:cNvPr id="95251"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987443" y="1405399"/>
              <a:ext cx="2241224" cy="2241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52" name="TextBox 8"/>
            <p:cNvSpPr txBox="1">
              <a:spLocks noChangeArrowheads="1"/>
            </p:cNvSpPr>
            <p:nvPr/>
          </p:nvSpPr>
          <p:spPr bwMode="auto">
            <a:xfrm>
              <a:off x="11686109" y="902256"/>
              <a:ext cx="1492174"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Normal 5</a:t>
              </a:r>
            </a:p>
          </p:txBody>
        </p:sp>
        <p:pic>
          <p:nvPicPr>
            <p:cNvPr id="95253" name="Picture 9"/>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11311585" y="1405399"/>
              <a:ext cx="2241224" cy="2241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54" name="TextBox 10"/>
            <p:cNvSpPr txBox="1">
              <a:spLocks noChangeArrowheads="1"/>
            </p:cNvSpPr>
            <p:nvPr/>
          </p:nvSpPr>
          <p:spPr bwMode="auto">
            <a:xfrm>
              <a:off x="14018685" y="902256"/>
              <a:ext cx="1492174"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Normal 6</a:t>
              </a:r>
            </a:p>
          </p:txBody>
        </p:sp>
        <p:pic>
          <p:nvPicPr>
            <p:cNvPr id="95255" name="Picture 11"/>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13644161" y="1405399"/>
              <a:ext cx="2241224" cy="2241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56" name="TextBox 12"/>
            <p:cNvSpPr txBox="1">
              <a:spLocks noChangeArrowheads="1"/>
            </p:cNvSpPr>
            <p:nvPr/>
          </p:nvSpPr>
          <p:spPr bwMode="auto">
            <a:xfrm>
              <a:off x="4256442" y="3733556"/>
              <a:ext cx="2388417"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AML10 - inv(16)</a:t>
              </a:r>
            </a:p>
          </p:txBody>
        </p:sp>
        <p:pic>
          <p:nvPicPr>
            <p:cNvPr id="95257" name="Picture 13"/>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4330039" y="4244752"/>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58" name="TextBox 14"/>
            <p:cNvSpPr txBox="1">
              <a:spLocks noChangeArrowheads="1"/>
            </p:cNvSpPr>
            <p:nvPr/>
          </p:nvSpPr>
          <p:spPr bwMode="auto">
            <a:xfrm>
              <a:off x="6581946" y="3733556"/>
              <a:ext cx="2388417"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AML32 - inv(16)</a:t>
              </a:r>
            </a:p>
          </p:txBody>
        </p:sp>
        <p:pic>
          <p:nvPicPr>
            <p:cNvPr id="95259" name="Picture 15"/>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6655542" y="4244752"/>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60" name="TextBox 16"/>
            <p:cNvSpPr txBox="1">
              <a:spLocks noChangeArrowheads="1"/>
            </p:cNvSpPr>
            <p:nvPr/>
          </p:nvSpPr>
          <p:spPr bwMode="auto">
            <a:xfrm>
              <a:off x="11237916" y="3733556"/>
              <a:ext cx="2388558"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AML26 – t(8;21)</a:t>
              </a:r>
            </a:p>
          </p:txBody>
        </p:sp>
        <p:pic>
          <p:nvPicPr>
            <p:cNvPr id="95261" name="Picture 17"/>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11311585" y="4244752"/>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62" name="TextBox 18"/>
            <p:cNvSpPr txBox="1">
              <a:spLocks noChangeArrowheads="1"/>
            </p:cNvSpPr>
            <p:nvPr/>
          </p:nvSpPr>
          <p:spPr bwMode="auto">
            <a:xfrm>
              <a:off x="8993888" y="3733556"/>
              <a:ext cx="2228329"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AML5 – t(8;21)</a:t>
              </a:r>
            </a:p>
          </p:txBody>
        </p:sp>
        <p:pic>
          <p:nvPicPr>
            <p:cNvPr id="95263" name="Picture 19"/>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a:off x="8987443" y="4244752"/>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64" name="TextBox 20"/>
            <p:cNvSpPr txBox="1">
              <a:spLocks noChangeArrowheads="1"/>
            </p:cNvSpPr>
            <p:nvPr/>
          </p:nvSpPr>
          <p:spPr bwMode="auto">
            <a:xfrm>
              <a:off x="13570494" y="3733556"/>
              <a:ext cx="2388558"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AML35 – t(8;21)</a:t>
              </a:r>
            </a:p>
          </p:txBody>
        </p:sp>
        <p:pic>
          <p:nvPicPr>
            <p:cNvPr id="95265" name="Picture 21"/>
            <p:cNvPicPr>
              <a:picLocks noChangeAspect="1"/>
            </p:cNvPicPr>
            <p:nvPr/>
          </p:nvPicPr>
          <p:blipFill>
            <a:blip r:embed="rId11">
              <a:extLst>
                <a:ext uri="{28A0092B-C50C-407E-A947-70E740481C1C}">
                  <a14:useLocalDpi xmlns:a14="http://schemas.microsoft.com/office/drawing/2010/main" val="0"/>
                </a:ext>
              </a:extLst>
            </a:blip>
            <a:srcRect/>
            <a:stretch>
              <a:fillRect/>
            </a:stretch>
          </p:blipFill>
          <p:spPr bwMode="auto">
            <a:xfrm>
              <a:off x="13644161" y="4244752"/>
              <a:ext cx="2241225"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 name="Group 1"/>
          <p:cNvGrpSpPr/>
          <p:nvPr/>
        </p:nvGrpSpPr>
        <p:grpSpPr>
          <a:xfrm>
            <a:off x="96163" y="5875960"/>
            <a:ext cx="1100892" cy="1040589"/>
            <a:chOff x="96163" y="5875960"/>
            <a:chExt cx="1100892" cy="1040589"/>
          </a:xfrm>
        </p:grpSpPr>
        <p:cxnSp>
          <p:nvCxnSpPr>
            <p:cNvPr id="35" name="Straight Arrow Connector 34"/>
            <p:cNvCxnSpPr>
              <a:cxnSpLocks noChangeShapeType="1"/>
            </p:cNvCxnSpPr>
            <p:nvPr/>
          </p:nvCxnSpPr>
          <p:spPr bwMode="auto">
            <a:xfrm flipV="1">
              <a:off x="410045" y="5937116"/>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36" name="Straight Arrow Connector 35"/>
            <p:cNvCxnSpPr>
              <a:cxnSpLocks noChangeShapeType="1"/>
            </p:cNvCxnSpPr>
            <p:nvPr/>
          </p:nvCxnSpPr>
          <p:spPr bwMode="auto">
            <a:xfrm rot="5400000" flipV="1">
              <a:off x="762470" y="6276841"/>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37" name="TextBox 6"/>
            <p:cNvSpPr txBox="1">
              <a:spLocks noChangeArrowheads="1"/>
            </p:cNvSpPr>
            <p:nvPr/>
          </p:nvSpPr>
          <p:spPr bwMode="auto">
            <a:xfrm>
              <a:off x="339729" y="6577995"/>
              <a:ext cx="857326"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600" dirty="0"/>
                <a:t>tSNE-1</a:t>
              </a:r>
            </a:p>
          </p:txBody>
        </p:sp>
        <p:sp>
          <p:nvSpPr>
            <p:cNvPr id="38" name="TextBox 7"/>
            <p:cNvSpPr txBox="1">
              <a:spLocks noChangeArrowheads="1"/>
            </p:cNvSpPr>
            <p:nvPr/>
          </p:nvSpPr>
          <p:spPr bwMode="auto">
            <a:xfrm rot="16200000">
              <a:off x="-163223" y="6135346"/>
              <a:ext cx="857326"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600" dirty="0"/>
                <a:t>tSNE-2</a:t>
              </a:r>
            </a:p>
          </p:txBody>
        </p:sp>
      </p:grpSp>
    </p:spTree>
    <p:extLst>
      <p:ext uri="{BB962C8B-B14F-4D97-AF65-F5344CB8AC3E}">
        <p14:creationId xmlns:p14="http://schemas.microsoft.com/office/powerpoint/2010/main" val="670436933"/>
      </p:ext>
    </p:extLst>
  </p:cSld>
  <p:clrMapOvr>
    <a:masterClrMapping/>
  </p:clrMapOvr>
  <p:transition spd="med">
    <p:fade/>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Title 1"/>
          <p:cNvSpPr txBox="1">
            <a:spLocks/>
          </p:cNvSpPr>
          <p:nvPr/>
        </p:nvSpPr>
        <p:spPr bwMode="auto">
          <a:xfrm>
            <a:off x="457200" y="28575"/>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a:solidFill>
                  <a:srgbClr val="FFFF00"/>
                </a:solidFill>
                <a:latin typeface="Arial" charset="0"/>
              </a:rPr>
              <a:t>Subtype-specific high dimensional phenotypes</a:t>
            </a:r>
          </a:p>
        </p:txBody>
      </p:sp>
      <p:grpSp>
        <p:nvGrpSpPr>
          <p:cNvPr id="95234" name="Group 22"/>
          <p:cNvGrpSpPr>
            <a:grpSpLocks noChangeAspect="1"/>
          </p:cNvGrpSpPr>
          <p:nvPr/>
        </p:nvGrpSpPr>
        <p:grpSpPr bwMode="auto">
          <a:xfrm>
            <a:off x="600911" y="523590"/>
            <a:ext cx="8334375" cy="3976687"/>
            <a:chOff x="4256442" y="902256"/>
            <a:chExt cx="11702610" cy="5583720"/>
          </a:xfrm>
        </p:grpSpPr>
        <p:sp>
          <p:nvSpPr>
            <p:cNvPr id="95246" name="TextBox 2"/>
            <p:cNvSpPr txBox="1">
              <a:spLocks noChangeArrowheads="1"/>
            </p:cNvSpPr>
            <p:nvPr/>
          </p:nvSpPr>
          <p:spPr bwMode="auto">
            <a:xfrm>
              <a:off x="4704564" y="902256"/>
              <a:ext cx="1492174"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Normal 1</a:t>
              </a:r>
            </a:p>
          </p:txBody>
        </p:sp>
        <p:pic>
          <p:nvPicPr>
            <p:cNvPr id="95247"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330039" y="1405399"/>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48" name="TextBox 4"/>
            <p:cNvSpPr txBox="1">
              <a:spLocks noChangeArrowheads="1"/>
            </p:cNvSpPr>
            <p:nvPr/>
          </p:nvSpPr>
          <p:spPr bwMode="auto">
            <a:xfrm>
              <a:off x="7030066" y="902256"/>
              <a:ext cx="1492174"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Normal 3</a:t>
              </a:r>
            </a:p>
          </p:txBody>
        </p:sp>
        <p:pic>
          <p:nvPicPr>
            <p:cNvPr id="95249"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655542" y="1405399"/>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50" name="TextBox 6"/>
            <p:cNvSpPr txBox="1">
              <a:spLocks noChangeArrowheads="1"/>
            </p:cNvSpPr>
            <p:nvPr/>
          </p:nvSpPr>
          <p:spPr bwMode="auto">
            <a:xfrm flipH="1">
              <a:off x="9192970" y="902256"/>
              <a:ext cx="1830169"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Normal 4</a:t>
              </a:r>
            </a:p>
          </p:txBody>
        </p:sp>
        <p:pic>
          <p:nvPicPr>
            <p:cNvPr id="95251"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8987443" y="1405399"/>
              <a:ext cx="2241224" cy="2241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52" name="TextBox 8"/>
            <p:cNvSpPr txBox="1">
              <a:spLocks noChangeArrowheads="1"/>
            </p:cNvSpPr>
            <p:nvPr/>
          </p:nvSpPr>
          <p:spPr bwMode="auto">
            <a:xfrm>
              <a:off x="11686109" y="902256"/>
              <a:ext cx="1492174"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Normal 5</a:t>
              </a:r>
            </a:p>
          </p:txBody>
        </p:sp>
        <p:pic>
          <p:nvPicPr>
            <p:cNvPr id="95253" name="Picture 9"/>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11311585" y="1405399"/>
              <a:ext cx="2241224" cy="2241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54" name="TextBox 10"/>
            <p:cNvSpPr txBox="1">
              <a:spLocks noChangeArrowheads="1"/>
            </p:cNvSpPr>
            <p:nvPr/>
          </p:nvSpPr>
          <p:spPr bwMode="auto">
            <a:xfrm>
              <a:off x="14018685" y="902256"/>
              <a:ext cx="1492174"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Normal 6</a:t>
              </a:r>
            </a:p>
          </p:txBody>
        </p:sp>
        <p:pic>
          <p:nvPicPr>
            <p:cNvPr id="95255" name="Picture 11"/>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13644161" y="1405399"/>
              <a:ext cx="2241224" cy="2241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56" name="TextBox 12"/>
            <p:cNvSpPr txBox="1">
              <a:spLocks noChangeArrowheads="1"/>
            </p:cNvSpPr>
            <p:nvPr/>
          </p:nvSpPr>
          <p:spPr bwMode="auto">
            <a:xfrm>
              <a:off x="4256442" y="3733556"/>
              <a:ext cx="2388417"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AML10 - inv(16)</a:t>
              </a:r>
            </a:p>
          </p:txBody>
        </p:sp>
        <p:pic>
          <p:nvPicPr>
            <p:cNvPr id="95257" name="Picture 13"/>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4330039" y="4244752"/>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58" name="TextBox 14"/>
            <p:cNvSpPr txBox="1">
              <a:spLocks noChangeArrowheads="1"/>
            </p:cNvSpPr>
            <p:nvPr/>
          </p:nvSpPr>
          <p:spPr bwMode="auto">
            <a:xfrm>
              <a:off x="6581946" y="3733556"/>
              <a:ext cx="2388417"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AML32 - inv(16)</a:t>
              </a:r>
            </a:p>
          </p:txBody>
        </p:sp>
        <p:pic>
          <p:nvPicPr>
            <p:cNvPr id="95259" name="Picture 15"/>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6655542" y="4244752"/>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60" name="TextBox 16"/>
            <p:cNvSpPr txBox="1">
              <a:spLocks noChangeArrowheads="1"/>
            </p:cNvSpPr>
            <p:nvPr/>
          </p:nvSpPr>
          <p:spPr bwMode="auto">
            <a:xfrm>
              <a:off x="11237916" y="3733556"/>
              <a:ext cx="2388558"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AML26 – t(8;21)</a:t>
              </a:r>
            </a:p>
          </p:txBody>
        </p:sp>
        <p:pic>
          <p:nvPicPr>
            <p:cNvPr id="95261" name="Picture 17"/>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11311585" y="4244752"/>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62" name="TextBox 18"/>
            <p:cNvSpPr txBox="1">
              <a:spLocks noChangeArrowheads="1"/>
            </p:cNvSpPr>
            <p:nvPr/>
          </p:nvSpPr>
          <p:spPr bwMode="auto">
            <a:xfrm>
              <a:off x="8993888" y="3733556"/>
              <a:ext cx="2228329"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AML5 – t(8;21)</a:t>
              </a:r>
            </a:p>
          </p:txBody>
        </p:sp>
        <p:pic>
          <p:nvPicPr>
            <p:cNvPr id="95263" name="Picture 19"/>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a:off x="8987443" y="4244752"/>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64" name="TextBox 20"/>
            <p:cNvSpPr txBox="1">
              <a:spLocks noChangeArrowheads="1"/>
            </p:cNvSpPr>
            <p:nvPr/>
          </p:nvSpPr>
          <p:spPr bwMode="auto">
            <a:xfrm>
              <a:off x="13570494" y="3733556"/>
              <a:ext cx="2388558" cy="475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600"/>
                <a:t>AML35 – t(8;21)</a:t>
              </a:r>
            </a:p>
          </p:txBody>
        </p:sp>
        <p:pic>
          <p:nvPicPr>
            <p:cNvPr id="95265" name="Picture 21"/>
            <p:cNvPicPr>
              <a:picLocks noChangeAspect="1"/>
            </p:cNvPicPr>
            <p:nvPr/>
          </p:nvPicPr>
          <p:blipFill>
            <a:blip r:embed="rId11">
              <a:extLst>
                <a:ext uri="{28A0092B-C50C-407E-A947-70E740481C1C}">
                  <a14:useLocalDpi xmlns:a14="http://schemas.microsoft.com/office/drawing/2010/main" val="0"/>
                </a:ext>
              </a:extLst>
            </a:blip>
            <a:srcRect/>
            <a:stretch>
              <a:fillRect/>
            </a:stretch>
          </p:blipFill>
          <p:spPr bwMode="auto">
            <a:xfrm>
              <a:off x="13644161" y="4244752"/>
              <a:ext cx="2241225"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95235" name="Group 45"/>
          <p:cNvGrpSpPr>
            <a:grpSpLocks noChangeAspect="1"/>
          </p:cNvGrpSpPr>
          <p:nvPr/>
        </p:nvGrpSpPr>
        <p:grpSpPr bwMode="auto">
          <a:xfrm>
            <a:off x="597736" y="4643152"/>
            <a:ext cx="8335962" cy="1905000"/>
            <a:chOff x="4255466" y="12220036"/>
            <a:chExt cx="11704492" cy="2676064"/>
          </a:xfrm>
        </p:grpSpPr>
        <p:sp>
          <p:nvSpPr>
            <p:cNvPr id="95236" name="TextBox 46"/>
            <p:cNvSpPr txBox="1">
              <a:spLocks noChangeArrowheads="1"/>
            </p:cNvSpPr>
            <p:nvPr/>
          </p:nvSpPr>
          <p:spPr bwMode="auto">
            <a:xfrm>
              <a:off x="4255466" y="12220036"/>
              <a:ext cx="2390370" cy="4321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t>AML27-FLT3-ITD+</a:t>
              </a:r>
            </a:p>
          </p:txBody>
        </p:sp>
        <p:pic>
          <p:nvPicPr>
            <p:cNvPr id="95237" name="Picture 47"/>
            <p:cNvPicPr>
              <a:picLocks noChangeAspect="1"/>
            </p:cNvPicPr>
            <p:nvPr/>
          </p:nvPicPr>
          <p:blipFill>
            <a:blip r:embed="rId12">
              <a:extLst>
                <a:ext uri="{28A0092B-C50C-407E-A947-70E740481C1C}">
                  <a14:useLocalDpi xmlns:a14="http://schemas.microsoft.com/office/drawing/2010/main" val="0"/>
                </a:ext>
              </a:extLst>
            </a:blip>
            <a:srcRect/>
            <a:stretch>
              <a:fillRect/>
            </a:stretch>
          </p:blipFill>
          <p:spPr bwMode="auto">
            <a:xfrm>
              <a:off x="4330039" y="12654875"/>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38" name="TextBox 48"/>
            <p:cNvSpPr txBox="1">
              <a:spLocks noChangeArrowheads="1"/>
            </p:cNvSpPr>
            <p:nvPr/>
          </p:nvSpPr>
          <p:spPr bwMode="auto">
            <a:xfrm>
              <a:off x="6580968" y="12220036"/>
              <a:ext cx="2390370" cy="4321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t>AML30-FLT3-ITD+</a:t>
              </a:r>
            </a:p>
          </p:txBody>
        </p:sp>
        <p:pic>
          <p:nvPicPr>
            <p:cNvPr id="95239" name="Picture 49"/>
            <p:cNvPicPr>
              <a:picLocks noChangeAspect="1"/>
            </p:cNvPicPr>
            <p:nvPr/>
          </p:nvPicPr>
          <p:blipFill>
            <a:blip r:embed="rId13">
              <a:extLst>
                <a:ext uri="{28A0092B-C50C-407E-A947-70E740481C1C}">
                  <a14:useLocalDpi xmlns:a14="http://schemas.microsoft.com/office/drawing/2010/main" val="0"/>
                </a:ext>
              </a:extLst>
            </a:blip>
            <a:srcRect/>
            <a:stretch>
              <a:fillRect/>
            </a:stretch>
          </p:blipFill>
          <p:spPr bwMode="auto">
            <a:xfrm>
              <a:off x="6655542" y="12654875"/>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40" name="TextBox 50"/>
            <p:cNvSpPr txBox="1">
              <a:spLocks noChangeArrowheads="1"/>
            </p:cNvSpPr>
            <p:nvPr/>
          </p:nvSpPr>
          <p:spPr bwMode="auto">
            <a:xfrm>
              <a:off x="8912869" y="12220036"/>
              <a:ext cx="2390370" cy="4321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t>AML37-FLT3-ITD+</a:t>
              </a:r>
            </a:p>
          </p:txBody>
        </p:sp>
        <p:pic>
          <p:nvPicPr>
            <p:cNvPr id="95241" name="Picture 51"/>
            <p:cNvPicPr>
              <a:picLocks noChangeAspect="1"/>
            </p:cNvPicPr>
            <p:nvPr/>
          </p:nvPicPr>
          <p:blipFill>
            <a:blip r:embed="rId14">
              <a:extLst>
                <a:ext uri="{28A0092B-C50C-407E-A947-70E740481C1C}">
                  <a14:useLocalDpi xmlns:a14="http://schemas.microsoft.com/office/drawing/2010/main" val="0"/>
                </a:ext>
              </a:extLst>
            </a:blip>
            <a:srcRect/>
            <a:stretch>
              <a:fillRect/>
            </a:stretch>
          </p:blipFill>
          <p:spPr bwMode="auto">
            <a:xfrm>
              <a:off x="8987443" y="12654875"/>
              <a:ext cx="2241224" cy="2241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42" name="TextBox 52"/>
            <p:cNvSpPr txBox="1">
              <a:spLocks noChangeArrowheads="1"/>
            </p:cNvSpPr>
            <p:nvPr/>
          </p:nvSpPr>
          <p:spPr bwMode="auto">
            <a:xfrm>
              <a:off x="11237012" y="12220036"/>
              <a:ext cx="2390370" cy="4321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t>AML38-FLT3-ITD+</a:t>
              </a:r>
            </a:p>
          </p:txBody>
        </p:sp>
        <p:pic>
          <p:nvPicPr>
            <p:cNvPr id="95243" name="Picture 53"/>
            <p:cNvPicPr>
              <a:picLocks noChangeAspect="1"/>
            </p:cNvPicPr>
            <p:nvPr/>
          </p:nvPicPr>
          <p:blipFill>
            <a:blip r:embed="rId15">
              <a:extLst>
                <a:ext uri="{28A0092B-C50C-407E-A947-70E740481C1C}">
                  <a14:useLocalDpi xmlns:a14="http://schemas.microsoft.com/office/drawing/2010/main" val="0"/>
                </a:ext>
              </a:extLst>
            </a:blip>
            <a:srcRect/>
            <a:stretch>
              <a:fillRect/>
            </a:stretch>
          </p:blipFill>
          <p:spPr bwMode="auto">
            <a:xfrm>
              <a:off x="11311585" y="12654875"/>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5244" name="TextBox 54"/>
            <p:cNvSpPr txBox="1">
              <a:spLocks noChangeArrowheads="1"/>
            </p:cNvSpPr>
            <p:nvPr/>
          </p:nvSpPr>
          <p:spPr bwMode="auto">
            <a:xfrm>
              <a:off x="13569588" y="12220036"/>
              <a:ext cx="2390370" cy="4321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t>AML39-FLT3-ITD+</a:t>
              </a:r>
            </a:p>
          </p:txBody>
        </p:sp>
        <p:pic>
          <p:nvPicPr>
            <p:cNvPr id="95245" name="Picture 55"/>
            <p:cNvPicPr>
              <a:picLocks noChangeAspect="1"/>
            </p:cNvPicPr>
            <p:nvPr/>
          </p:nvPicPr>
          <p:blipFill>
            <a:blip r:embed="rId16">
              <a:extLst>
                <a:ext uri="{28A0092B-C50C-407E-A947-70E740481C1C}">
                  <a14:useLocalDpi xmlns:a14="http://schemas.microsoft.com/office/drawing/2010/main" val="0"/>
                </a:ext>
              </a:extLst>
            </a:blip>
            <a:srcRect/>
            <a:stretch>
              <a:fillRect/>
            </a:stretch>
          </p:blipFill>
          <p:spPr bwMode="auto">
            <a:xfrm>
              <a:off x="13644161" y="12654875"/>
              <a:ext cx="2241224" cy="2241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2" name="Group 1"/>
          <p:cNvGrpSpPr/>
          <p:nvPr/>
        </p:nvGrpSpPr>
        <p:grpSpPr>
          <a:xfrm>
            <a:off x="96163" y="5875960"/>
            <a:ext cx="1100892" cy="1040589"/>
            <a:chOff x="96163" y="5875960"/>
            <a:chExt cx="1100892" cy="1040589"/>
          </a:xfrm>
        </p:grpSpPr>
        <p:cxnSp>
          <p:nvCxnSpPr>
            <p:cNvPr id="35" name="Straight Arrow Connector 34"/>
            <p:cNvCxnSpPr>
              <a:cxnSpLocks noChangeShapeType="1"/>
            </p:cNvCxnSpPr>
            <p:nvPr/>
          </p:nvCxnSpPr>
          <p:spPr bwMode="auto">
            <a:xfrm flipV="1">
              <a:off x="410045" y="5937116"/>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36" name="Straight Arrow Connector 35"/>
            <p:cNvCxnSpPr>
              <a:cxnSpLocks noChangeShapeType="1"/>
            </p:cNvCxnSpPr>
            <p:nvPr/>
          </p:nvCxnSpPr>
          <p:spPr bwMode="auto">
            <a:xfrm rot="5400000" flipV="1">
              <a:off x="762470" y="6276841"/>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37" name="TextBox 6"/>
            <p:cNvSpPr txBox="1">
              <a:spLocks noChangeArrowheads="1"/>
            </p:cNvSpPr>
            <p:nvPr/>
          </p:nvSpPr>
          <p:spPr bwMode="auto">
            <a:xfrm>
              <a:off x="339729" y="6577995"/>
              <a:ext cx="857326"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600" dirty="0"/>
                <a:t>tSNE-1</a:t>
              </a:r>
            </a:p>
          </p:txBody>
        </p:sp>
        <p:sp>
          <p:nvSpPr>
            <p:cNvPr id="38" name="TextBox 7"/>
            <p:cNvSpPr txBox="1">
              <a:spLocks noChangeArrowheads="1"/>
            </p:cNvSpPr>
            <p:nvPr/>
          </p:nvSpPr>
          <p:spPr bwMode="auto">
            <a:xfrm rot="16200000">
              <a:off x="-163223" y="6135346"/>
              <a:ext cx="857326"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600" dirty="0"/>
                <a:t>tSNE-2</a:t>
              </a:r>
            </a:p>
          </p:txBody>
        </p:sp>
      </p:grpSp>
    </p:spTree>
    <p:extLst>
      <p:ext uri="{BB962C8B-B14F-4D97-AF65-F5344CB8AC3E}">
        <p14:creationId xmlns:p14="http://schemas.microsoft.com/office/powerpoint/2010/main" val="469527767"/>
      </p:ext>
    </p:extLst>
  </p:cSld>
  <p:clrMapOvr>
    <a:masterClrMapping/>
  </p:clrMapOvr>
  <p:transition spd="med">
    <p:fade/>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50732" y="2209462"/>
            <a:ext cx="518925" cy="1763624"/>
          </a:xfrm>
          <a:prstGeom prst="rect">
            <a:avLst/>
          </a:prstGeom>
          <a:noFill/>
        </p:spPr>
        <p:txBody>
          <a:bodyPr vert="wordArtVert" wrap="none">
            <a:spAutoFit/>
          </a:bodyPr>
          <a:lstStyle/>
          <a:p>
            <a:pPr algn="ctr">
              <a:defRPr/>
            </a:pPr>
            <a:r>
              <a:rPr lang="en-US" sz="2000" dirty="0">
                <a:solidFill>
                  <a:srgbClr val="FFFFFF"/>
                </a:solidFill>
                <a:ea typeface="MS PGothic" panose="020B0600070205080204" pitchFamily="34" charset="-128"/>
              </a:rPr>
              <a:t>Grans</a:t>
            </a:r>
          </a:p>
        </p:txBody>
      </p:sp>
      <p:sp>
        <p:nvSpPr>
          <p:cNvPr id="3" name="TextBox 2"/>
          <p:cNvSpPr txBox="1"/>
          <p:nvPr/>
        </p:nvSpPr>
        <p:spPr>
          <a:xfrm>
            <a:off x="-150732" y="4266699"/>
            <a:ext cx="518925" cy="1763624"/>
          </a:xfrm>
          <a:prstGeom prst="rect">
            <a:avLst/>
          </a:prstGeom>
          <a:noFill/>
        </p:spPr>
        <p:txBody>
          <a:bodyPr vert="wordArtVert" wrap="none">
            <a:spAutoFit/>
          </a:bodyPr>
          <a:lstStyle/>
          <a:p>
            <a:pPr algn="ctr">
              <a:defRPr/>
            </a:pPr>
            <a:r>
              <a:rPr lang="en-US" sz="2000" dirty="0" err="1">
                <a:solidFill>
                  <a:srgbClr val="FFFFFF"/>
                </a:solidFill>
                <a:ea typeface="MS PGothic" panose="020B0600070205080204" pitchFamily="34" charset="-128"/>
              </a:rPr>
              <a:t>Monos</a:t>
            </a:r>
            <a:endParaRPr lang="en-US" sz="2000" dirty="0">
              <a:solidFill>
                <a:srgbClr val="FFFFFF"/>
              </a:solidFill>
              <a:ea typeface="MS PGothic" panose="020B0600070205080204" pitchFamily="34" charset="-128"/>
            </a:endParaRPr>
          </a:p>
        </p:txBody>
      </p:sp>
      <p:pic>
        <p:nvPicPr>
          <p:cNvPr id="116739"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5750" y="2144713"/>
            <a:ext cx="2208213" cy="1920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6740"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85750" y="4203700"/>
            <a:ext cx="2208213" cy="1919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6743" name="TextBox 9"/>
          <p:cNvSpPr txBox="1">
            <a:spLocks noChangeArrowheads="1"/>
          </p:cNvSpPr>
          <p:nvPr/>
        </p:nvSpPr>
        <p:spPr bwMode="auto">
          <a:xfrm>
            <a:off x="663575" y="1462088"/>
            <a:ext cx="1300163" cy="368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1800">
                <a:solidFill>
                  <a:srgbClr val="FFFFFF"/>
                </a:solidFill>
              </a:rPr>
              <a:t>Normal #5</a:t>
            </a:r>
          </a:p>
        </p:txBody>
      </p:sp>
      <p:sp>
        <p:nvSpPr>
          <p:cNvPr id="20" name="Title 1"/>
          <p:cNvSpPr txBox="1">
            <a:spLocks/>
          </p:cNvSpPr>
          <p:nvPr/>
        </p:nvSpPr>
        <p:spPr>
          <a:xfrm>
            <a:off x="142875" y="161925"/>
            <a:ext cx="8839200" cy="1020763"/>
          </a:xfrm>
          <a:prstGeom prst="rect">
            <a:avLst/>
          </a:prstGeom>
        </p:spPr>
        <p:txBody>
          <a:bodyPr>
            <a:normAutofit/>
          </a:bodyPr>
          <a:lstStyle>
            <a:lvl1pPr algn="ctr" rtl="0" eaLnBrk="0" fontAlgn="base" hangingPunct="0">
              <a:spcBef>
                <a:spcPct val="0"/>
              </a:spcBef>
              <a:spcAft>
                <a:spcPct val="0"/>
              </a:spcAft>
              <a:defRPr sz="2800">
                <a:solidFill>
                  <a:srgbClr val="FFFF00"/>
                </a:solidFill>
                <a:latin typeface="+mj-lt"/>
                <a:ea typeface="MS PGothic" panose="020B0600070205080204" pitchFamily="34" charset="-128"/>
                <a:cs typeface="MS PGothic" charset="0"/>
              </a:defRPr>
            </a:lvl1pPr>
            <a:lvl2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2pPr>
            <a:lvl3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3pPr>
            <a:lvl4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4pPr>
            <a:lvl5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5pPr>
            <a:lvl6pPr marL="457200" algn="ctr" rtl="0" fontAlgn="base">
              <a:spcBef>
                <a:spcPct val="0"/>
              </a:spcBef>
              <a:spcAft>
                <a:spcPct val="0"/>
              </a:spcAft>
              <a:defRPr sz="2800">
                <a:solidFill>
                  <a:srgbClr val="FFFF00"/>
                </a:solidFill>
                <a:latin typeface="Arial" charset="0"/>
              </a:defRPr>
            </a:lvl6pPr>
            <a:lvl7pPr marL="914400" algn="ctr" rtl="0" fontAlgn="base">
              <a:spcBef>
                <a:spcPct val="0"/>
              </a:spcBef>
              <a:spcAft>
                <a:spcPct val="0"/>
              </a:spcAft>
              <a:defRPr sz="2800">
                <a:solidFill>
                  <a:srgbClr val="FFFF00"/>
                </a:solidFill>
                <a:latin typeface="Arial" charset="0"/>
              </a:defRPr>
            </a:lvl7pPr>
            <a:lvl8pPr marL="1371600" algn="ctr" rtl="0" fontAlgn="base">
              <a:spcBef>
                <a:spcPct val="0"/>
              </a:spcBef>
              <a:spcAft>
                <a:spcPct val="0"/>
              </a:spcAft>
              <a:defRPr sz="2800">
                <a:solidFill>
                  <a:srgbClr val="FFFF00"/>
                </a:solidFill>
                <a:latin typeface="Arial" charset="0"/>
              </a:defRPr>
            </a:lvl8pPr>
            <a:lvl9pPr marL="1828800" algn="ctr" rtl="0" fontAlgn="base">
              <a:spcBef>
                <a:spcPct val="0"/>
              </a:spcBef>
              <a:spcAft>
                <a:spcPct val="0"/>
              </a:spcAft>
              <a:defRPr sz="2800">
                <a:solidFill>
                  <a:srgbClr val="FFFF00"/>
                </a:solidFill>
                <a:latin typeface="Arial" charset="0"/>
              </a:defRPr>
            </a:lvl9pPr>
          </a:lstStyle>
          <a:p>
            <a:pPr>
              <a:defRPr/>
            </a:pPr>
            <a:r>
              <a:rPr lang="en-US" b="0" kern="0">
                <a:latin typeface="Arial"/>
              </a:rPr>
              <a:t>Mass Cytometry allows for the study of disrupted differentiation in MDS patients</a:t>
            </a:r>
            <a:endParaRPr lang="en-US" b="0" kern="0" dirty="0">
              <a:latin typeface="Arial"/>
            </a:endParaRPr>
          </a:p>
        </p:txBody>
      </p:sp>
      <p:sp>
        <p:nvSpPr>
          <p:cNvPr id="116752" name="TextBox 20"/>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1717007750"/>
      </p:ext>
    </p:extLst>
  </p:cSld>
  <p:clrMapOvr>
    <a:masterClrMapping/>
  </p:clrMapOvr>
  <p:transition spd="med">
    <p:fade/>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50732" y="2209462"/>
            <a:ext cx="518925" cy="1763624"/>
          </a:xfrm>
          <a:prstGeom prst="rect">
            <a:avLst/>
          </a:prstGeom>
          <a:noFill/>
        </p:spPr>
        <p:txBody>
          <a:bodyPr vert="wordArtVert" wrap="none">
            <a:spAutoFit/>
          </a:bodyPr>
          <a:lstStyle/>
          <a:p>
            <a:pPr algn="ctr">
              <a:defRPr/>
            </a:pPr>
            <a:r>
              <a:rPr lang="en-US" sz="2000" dirty="0">
                <a:solidFill>
                  <a:srgbClr val="FFFFFF"/>
                </a:solidFill>
                <a:ea typeface="MS PGothic" panose="020B0600070205080204" pitchFamily="34" charset="-128"/>
              </a:rPr>
              <a:t>Grans</a:t>
            </a:r>
          </a:p>
        </p:txBody>
      </p:sp>
      <p:sp>
        <p:nvSpPr>
          <p:cNvPr id="3" name="TextBox 2"/>
          <p:cNvSpPr txBox="1"/>
          <p:nvPr/>
        </p:nvSpPr>
        <p:spPr>
          <a:xfrm>
            <a:off x="-150732" y="4266699"/>
            <a:ext cx="518925" cy="1763624"/>
          </a:xfrm>
          <a:prstGeom prst="rect">
            <a:avLst/>
          </a:prstGeom>
          <a:noFill/>
        </p:spPr>
        <p:txBody>
          <a:bodyPr vert="wordArtVert" wrap="none">
            <a:spAutoFit/>
          </a:bodyPr>
          <a:lstStyle/>
          <a:p>
            <a:pPr algn="ctr">
              <a:defRPr/>
            </a:pPr>
            <a:r>
              <a:rPr lang="en-US" sz="2000" dirty="0" err="1">
                <a:solidFill>
                  <a:srgbClr val="FFFFFF"/>
                </a:solidFill>
                <a:ea typeface="MS PGothic" panose="020B0600070205080204" pitchFamily="34" charset="-128"/>
              </a:rPr>
              <a:t>Monos</a:t>
            </a:r>
            <a:endParaRPr lang="en-US" sz="2000" dirty="0">
              <a:solidFill>
                <a:srgbClr val="FFFFFF"/>
              </a:solidFill>
              <a:ea typeface="MS PGothic" panose="020B0600070205080204" pitchFamily="34" charset="-128"/>
            </a:endParaRPr>
          </a:p>
        </p:txBody>
      </p:sp>
      <p:pic>
        <p:nvPicPr>
          <p:cNvPr id="116739"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5750" y="2144713"/>
            <a:ext cx="2208213" cy="1920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6740"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85750" y="4203700"/>
            <a:ext cx="2208213" cy="1919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6743" name="TextBox 9"/>
          <p:cNvSpPr txBox="1">
            <a:spLocks noChangeArrowheads="1"/>
          </p:cNvSpPr>
          <p:nvPr/>
        </p:nvSpPr>
        <p:spPr bwMode="auto">
          <a:xfrm>
            <a:off x="663575" y="1462088"/>
            <a:ext cx="1300163" cy="368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1800">
                <a:solidFill>
                  <a:srgbClr val="FFFFFF"/>
                </a:solidFill>
              </a:rPr>
              <a:t>Normal #5</a:t>
            </a:r>
          </a:p>
        </p:txBody>
      </p:sp>
      <p:sp>
        <p:nvSpPr>
          <p:cNvPr id="20" name="Title 1"/>
          <p:cNvSpPr txBox="1">
            <a:spLocks/>
          </p:cNvSpPr>
          <p:nvPr/>
        </p:nvSpPr>
        <p:spPr>
          <a:xfrm>
            <a:off x="142875" y="161925"/>
            <a:ext cx="8839200" cy="1020763"/>
          </a:xfrm>
          <a:prstGeom prst="rect">
            <a:avLst/>
          </a:prstGeom>
        </p:spPr>
        <p:txBody>
          <a:bodyPr>
            <a:normAutofit/>
          </a:bodyPr>
          <a:lstStyle>
            <a:lvl1pPr algn="ctr" rtl="0" eaLnBrk="0" fontAlgn="base" hangingPunct="0">
              <a:spcBef>
                <a:spcPct val="0"/>
              </a:spcBef>
              <a:spcAft>
                <a:spcPct val="0"/>
              </a:spcAft>
              <a:defRPr sz="2800">
                <a:solidFill>
                  <a:srgbClr val="FFFF00"/>
                </a:solidFill>
                <a:latin typeface="+mj-lt"/>
                <a:ea typeface="MS PGothic" panose="020B0600070205080204" pitchFamily="34" charset="-128"/>
                <a:cs typeface="MS PGothic" charset="0"/>
              </a:defRPr>
            </a:lvl1pPr>
            <a:lvl2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2pPr>
            <a:lvl3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3pPr>
            <a:lvl4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4pPr>
            <a:lvl5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5pPr>
            <a:lvl6pPr marL="457200" algn="ctr" rtl="0" fontAlgn="base">
              <a:spcBef>
                <a:spcPct val="0"/>
              </a:spcBef>
              <a:spcAft>
                <a:spcPct val="0"/>
              </a:spcAft>
              <a:defRPr sz="2800">
                <a:solidFill>
                  <a:srgbClr val="FFFF00"/>
                </a:solidFill>
                <a:latin typeface="Arial" charset="0"/>
              </a:defRPr>
            </a:lvl6pPr>
            <a:lvl7pPr marL="914400" algn="ctr" rtl="0" fontAlgn="base">
              <a:spcBef>
                <a:spcPct val="0"/>
              </a:spcBef>
              <a:spcAft>
                <a:spcPct val="0"/>
              </a:spcAft>
              <a:defRPr sz="2800">
                <a:solidFill>
                  <a:srgbClr val="FFFF00"/>
                </a:solidFill>
                <a:latin typeface="Arial" charset="0"/>
              </a:defRPr>
            </a:lvl7pPr>
            <a:lvl8pPr marL="1371600" algn="ctr" rtl="0" fontAlgn="base">
              <a:spcBef>
                <a:spcPct val="0"/>
              </a:spcBef>
              <a:spcAft>
                <a:spcPct val="0"/>
              </a:spcAft>
              <a:defRPr sz="2800">
                <a:solidFill>
                  <a:srgbClr val="FFFF00"/>
                </a:solidFill>
                <a:latin typeface="Arial" charset="0"/>
              </a:defRPr>
            </a:lvl8pPr>
            <a:lvl9pPr marL="1828800" algn="ctr" rtl="0" fontAlgn="base">
              <a:spcBef>
                <a:spcPct val="0"/>
              </a:spcBef>
              <a:spcAft>
                <a:spcPct val="0"/>
              </a:spcAft>
              <a:defRPr sz="2800">
                <a:solidFill>
                  <a:srgbClr val="FFFF00"/>
                </a:solidFill>
                <a:latin typeface="Arial" charset="0"/>
              </a:defRPr>
            </a:lvl9pPr>
          </a:lstStyle>
          <a:p>
            <a:pPr>
              <a:defRPr/>
            </a:pPr>
            <a:r>
              <a:rPr lang="en-US" b="0" kern="0">
                <a:latin typeface="Arial"/>
              </a:rPr>
              <a:t>Mass Cytometry allows for the study of disrupted differentiation in MDS patients</a:t>
            </a:r>
            <a:endParaRPr lang="en-US" b="0" kern="0" dirty="0">
              <a:latin typeface="Arial"/>
            </a:endParaRPr>
          </a:p>
        </p:txBody>
      </p:sp>
      <p:sp>
        <p:nvSpPr>
          <p:cNvPr id="116752" name="TextBox 20"/>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
        <p:nvSpPr>
          <p:cNvPr id="4" name="TextBox 3"/>
          <p:cNvSpPr txBox="1"/>
          <p:nvPr/>
        </p:nvSpPr>
        <p:spPr>
          <a:xfrm>
            <a:off x="541590" y="3445927"/>
            <a:ext cx="617877" cy="338554"/>
          </a:xfrm>
          <a:prstGeom prst="rect">
            <a:avLst/>
          </a:prstGeom>
          <a:noFill/>
        </p:spPr>
        <p:txBody>
          <a:bodyPr wrap="none" rtlCol="0">
            <a:spAutoFit/>
          </a:bodyPr>
          <a:lstStyle/>
          <a:p>
            <a:r>
              <a:rPr lang="en-US" sz="1600" dirty="0">
                <a:solidFill>
                  <a:schemeClr val="bg1"/>
                </a:solidFill>
              </a:rPr>
              <a:t>HSC</a:t>
            </a:r>
          </a:p>
        </p:txBody>
      </p:sp>
      <p:cxnSp>
        <p:nvCxnSpPr>
          <p:cNvPr id="6" name="Straight Arrow Connector 5"/>
          <p:cNvCxnSpPr/>
          <p:nvPr/>
        </p:nvCxnSpPr>
        <p:spPr bwMode="auto">
          <a:xfrm flipV="1">
            <a:off x="877749" y="3343204"/>
            <a:ext cx="130730" cy="177431"/>
          </a:xfrm>
          <a:prstGeom prst="straightConnector1">
            <a:avLst/>
          </a:prstGeom>
          <a:ln w="25400">
            <a:solidFill>
              <a:schemeClr val="bg1"/>
            </a:solidFill>
            <a:headEnd type="none" w="lg" len="med"/>
            <a:tailEnd type="arrow"/>
          </a:ln>
        </p:spPr>
        <p:style>
          <a:lnRef idx="1">
            <a:schemeClr val="accent2"/>
          </a:lnRef>
          <a:fillRef idx="0">
            <a:schemeClr val="accent2"/>
          </a:fillRef>
          <a:effectRef idx="0">
            <a:schemeClr val="accent2"/>
          </a:effectRef>
          <a:fontRef idx="minor">
            <a:schemeClr val="tx1"/>
          </a:fontRef>
        </p:style>
      </p:cxnSp>
      <p:sp>
        <p:nvSpPr>
          <p:cNvPr id="29" name="TextBox 28"/>
          <p:cNvSpPr txBox="1"/>
          <p:nvPr/>
        </p:nvSpPr>
        <p:spPr>
          <a:xfrm>
            <a:off x="544586" y="5494054"/>
            <a:ext cx="617877" cy="338554"/>
          </a:xfrm>
          <a:prstGeom prst="rect">
            <a:avLst/>
          </a:prstGeom>
          <a:noFill/>
        </p:spPr>
        <p:txBody>
          <a:bodyPr wrap="none" rtlCol="0">
            <a:spAutoFit/>
          </a:bodyPr>
          <a:lstStyle/>
          <a:p>
            <a:r>
              <a:rPr lang="en-US" sz="1600" dirty="0">
                <a:solidFill>
                  <a:schemeClr val="bg1"/>
                </a:solidFill>
              </a:rPr>
              <a:t>HSC</a:t>
            </a:r>
          </a:p>
        </p:txBody>
      </p:sp>
      <p:cxnSp>
        <p:nvCxnSpPr>
          <p:cNvPr id="30" name="Straight Arrow Connector 29"/>
          <p:cNvCxnSpPr/>
          <p:nvPr/>
        </p:nvCxnSpPr>
        <p:spPr bwMode="auto">
          <a:xfrm flipV="1">
            <a:off x="880745" y="5391331"/>
            <a:ext cx="130730" cy="177431"/>
          </a:xfrm>
          <a:prstGeom prst="straightConnector1">
            <a:avLst/>
          </a:prstGeom>
          <a:ln w="25400">
            <a:solidFill>
              <a:schemeClr val="bg1"/>
            </a:solidFill>
            <a:headEnd type="none" w="lg" len="med"/>
            <a:tailEnd type="arrow"/>
          </a:ln>
        </p:spPr>
        <p:style>
          <a:lnRef idx="1">
            <a:schemeClr val="accent2"/>
          </a:lnRef>
          <a:fillRef idx="0">
            <a:schemeClr val="accent2"/>
          </a:fillRef>
          <a:effectRef idx="0">
            <a:schemeClr val="accent2"/>
          </a:effectRef>
          <a:fontRef idx="minor">
            <a:schemeClr val="tx1"/>
          </a:fontRef>
        </p:style>
      </p:cxnSp>
      <p:sp>
        <p:nvSpPr>
          <p:cNvPr id="15" name="TextBox 14"/>
          <p:cNvSpPr txBox="1"/>
          <p:nvPr/>
        </p:nvSpPr>
        <p:spPr>
          <a:xfrm>
            <a:off x="1708810" y="2073164"/>
            <a:ext cx="2225689" cy="338554"/>
          </a:xfrm>
          <a:prstGeom prst="rect">
            <a:avLst/>
          </a:prstGeom>
          <a:noFill/>
        </p:spPr>
        <p:txBody>
          <a:bodyPr wrap="none" rtlCol="0">
            <a:spAutoFit/>
          </a:bodyPr>
          <a:lstStyle/>
          <a:p>
            <a:r>
              <a:rPr lang="en-US" sz="1600" dirty="0">
                <a:solidFill>
                  <a:srgbClr val="339933"/>
                </a:solidFill>
              </a:rPr>
              <a:t>Mature Granulocytes</a:t>
            </a:r>
          </a:p>
        </p:txBody>
      </p:sp>
      <p:cxnSp>
        <p:nvCxnSpPr>
          <p:cNvPr id="32" name="Straight Arrow Connector 31"/>
          <p:cNvCxnSpPr/>
          <p:nvPr/>
        </p:nvCxnSpPr>
        <p:spPr bwMode="auto">
          <a:xfrm flipH="1">
            <a:off x="1690137" y="2362656"/>
            <a:ext cx="196091" cy="354864"/>
          </a:xfrm>
          <a:prstGeom prst="straightConnector1">
            <a:avLst/>
          </a:prstGeom>
          <a:ln w="25400">
            <a:solidFill>
              <a:srgbClr val="008000"/>
            </a:solidFill>
            <a:headEnd type="none" w="lg" len="med"/>
            <a:tailEnd type="arrow"/>
          </a:ln>
        </p:spPr>
        <p:style>
          <a:lnRef idx="1">
            <a:schemeClr val="accent2"/>
          </a:lnRef>
          <a:fillRef idx="0">
            <a:schemeClr val="accent2"/>
          </a:fillRef>
          <a:effectRef idx="0">
            <a:schemeClr val="accent2"/>
          </a:effectRef>
          <a:fontRef idx="minor">
            <a:schemeClr val="tx1"/>
          </a:fontRef>
        </p:style>
      </p:cxnSp>
      <p:sp>
        <p:nvSpPr>
          <p:cNvPr id="36" name="TextBox 35"/>
          <p:cNvSpPr txBox="1"/>
          <p:nvPr/>
        </p:nvSpPr>
        <p:spPr>
          <a:xfrm>
            <a:off x="1730481" y="4139969"/>
            <a:ext cx="1986040" cy="338554"/>
          </a:xfrm>
          <a:prstGeom prst="rect">
            <a:avLst/>
          </a:prstGeom>
          <a:noFill/>
        </p:spPr>
        <p:txBody>
          <a:bodyPr wrap="none" rtlCol="0">
            <a:spAutoFit/>
          </a:bodyPr>
          <a:lstStyle/>
          <a:p>
            <a:r>
              <a:rPr lang="en-US" sz="1600" dirty="0">
                <a:solidFill>
                  <a:srgbClr val="FF6600"/>
                </a:solidFill>
              </a:rPr>
              <a:t>Mature Monocytes</a:t>
            </a:r>
          </a:p>
        </p:txBody>
      </p:sp>
      <p:sp>
        <p:nvSpPr>
          <p:cNvPr id="116738" name="Freeform 116737"/>
          <p:cNvSpPr/>
          <p:nvPr/>
        </p:nvSpPr>
        <p:spPr>
          <a:xfrm>
            <a:off x="493501" y="4419601"/>
            <a:ext cx="1227349" cy="854658"/>
          </a:xfrm>
          <a:custGeom>
            <a:avLst/>
            <a:gdLst>
              <a:gd name="connsiteX0" fmla="*/ 1111194 w 1111194"/>
              <a:gd name="connsiteY0" fmla="*/ 0 h 775100"/>
              <a:gd name="connsiteX1" fmla="*/ 382848 w 1111194"/>
              <a:gd name="connsiteY1" fmla="*/ 130740 h 775100"/>
              <a:gd name="connsiteX2" fmla="*/ 93378 w 1111194"/>
              <a:gd name="connsiteY2" fmla="*/ 289495 h 775100"/>
              <a:gd name="connsiteX3" fmla="*/ 0 w 1111194"/>
              <a:gd name="connsiteY3" fmla="*/ 560313 h 775100"/>
              <a:gd name="connsiteX4" fmla="*/ 28014 w 1111194"/>
              <a:gd name="connsiteY4" fmla="*/ 775100 h 775100"/>
              <a:gd name="connsiteX5" fmla="*/ 121391 w 1111194"/>
              <a:gd name="connsiteY5" fmla="*/ 737746 h 775100"/>
              <a:gd name="connsiteX6" fmla="*/ 121391 w 1111194"/>
              <a:gd name="connsiteY6" fmla="*/ 737746 h 775100"/>
              <a:gd name="connsiteX0" fmla="*/ 1111194 w 1111194"/>
              <a:gd name="connsiteY0" fmla="*/ 0 h 803116"/>
              <a:gd name="connsiteX1" fmla="*/ 382848 w 1111194"/>
              <a:gd name="connsiteY1" fmla="*/ 130740 h 803116"/>
              <a:gd name="connsiteX2" fmla="*/ 93378 w 1111194"/>
              <a:gd name="connsiteY2" fmla="*/ 289495 h 803116"/>
              <a:gd name="connsiteX3" fmla="*/ 0 w 1111194"/>
              <a:gd name="connsiteY3" fmla="*/ 560313 h 803116"/>
              <a:gd name="connsiteX4" fmla="*/ 28014 w 1111194"/>
              <a:gd name="connsiteY4" fmla="*/ 775100 h 803116"/>
              <a:gd name="connsiteX5" fmla="*/ 121391 w 1111194"/>
              <a:gd name="connsiteY5" fmla="*/ 737746 h 803116"/>
              <a:gd name="connsiteX6" fmla="*/ 149404 w 1111194"/>
              <a:gd name="connsiteY6" fmla="*/ 803116 h 803116"/>
              <a:gd name="connsiteX0" fmla="*/ 1148544 w 1148544"/>
              <a:gd name="connsiteY0" fmla="*/ 0 h 803116"/>
              <a:gd name="connsiteX1" fmla="*/ 420198 w 1148544"/>
              <a:gd name="connsiteY1" fmla="*/ 130740 h 803116"/>
              <a:gd name="connsiteX2" fmla="*/ 130728 w 1148544"/>
              <a:gd name="connsiteY2" fmla="*/ 289495 h 803116"/>
              <a:gd name="connsiteX3" fmla="*/ 37350 w 1148544"/>
              <a:gd name="connsiteY3" fmla="*/ 560313 h 803116"/>
              <a:gd name="connsiteX4" fmla="*/ 0 w 1148544"/>
              <a:gd name="connsiteY4" fmla="*/ 803115 h 803116"/>
              <a:gd name="connsiteX5" fmla="*/ 158741 w 1148544"/>
              <a:gd name="connsiteY5" fmla="*/ 737746 h 803116"/>
              <a:gd name="connsiteX6" fmla="*/ 186754 w 1148544"/>
              <a:gd name="connsiteY6" fmla="*/ 803116 h 803116"/>
              <a:gd name="connsiteX0" fmla="*/ 1148544 w 1148544"/>
              <a:gd name="connsiteY0" fmla="*/ 0 h 803116"/>
              <a:gd name="connsiteX1" fmla="*/ 420198 w 1148544"/>
              <a:gd name="connsiteY1" fmla="*/ 130740 h 803116"/>
              <a:gd name="connsiteX2" fmla="*/ 130728 w 1148544"/>
              <a:gd name="connsiteY2" fmla="*/ 289495 h 803116"/>
              <a:gd name="connsiteX3" fmla="*/ 37350 w 1148544"/>
              <a:gd name="connsiteY3" fmla="*/ 560313 h 803116"/>
              <a:gd name="connsiteX4" fmla="*/ 0 w 1148544"/>
              <a:gd name="connsiteY4" fmla="*/ 803115 h 803116"/>
              <a:gd name="connsiteX5" fmla="*/ 168079 w 1148544"/>
              <a:gd name="connsiteY5" fmla="*/ 793777 h 803116"/>
              <a:gd name="connsiteX6" fmla="*/ 186754 w 1148544"/>
              <a:gd name="connsiteY6" fmla="*/ 803116 h 803116"/>
              <a:gd name="connsiteX0" fmla="*/ 1148544 w 1148544"/>
              <a:gd name="connsiteY0" fmla="*/ 0 h 838041"/>
              <a:gd name="connsiteX1" fmla="*/ 420198 w 1148544"/>
              <a:gd name="connsiteY1" fmla="*/ 130740 h 838041"/>
              <a:gd name="connsiteX2" fmla="*/ 130728 w 1148544"/>
              <a:gd name="connsiteY2" fmla="*/ 289495 h 838041"/>
              <a:gd name="connsiteX3" fmla="*/ 37350 w 1148544"/>
              <a:gd name="connsiteY3" fmla="*/ 560313 h 838041"/>
              <a:gd name="connsiteX4" fmla="*/ 0 w 1148544"/>
              <a:gd name="connsiteY4" fmla="*/ 803115 h 838041"/>
              <a:gd name="connsiteX5" fmla="*/ 168079 w 1148544"/>
              <a:gd name="connsiteY5" fmla="*/ 793777 h 838041"/>
              <a:gd name="connsiteX6" fmla="*/ 231204 w 1148544"/>
              <a:gd name="connsiteY6" fmla="*/ 838041 h 838041"/>
              <a:gd name="connsiteX0" fmla="*/ 1148544 w 1148544"/>
              <a:gd name="connsiteY0" fmla="*/ 0 h 838041"/>
              <a:gd name="connsiteX1" fmla="*/ 420198 w 1148544"/>
              <a:gd name="connsiteY1" fmla="*/ 130740 h 838041"/>
              <a:gd name="connsiteX2" fmla="*/ 130728 w 1148544"/>
              <a:gd name="connsiteY2" fmla="*/ 289495 h 838041"/>
              <a:gd name="connsiteX3" fmla="*/ 37350 w 1148544"/>
              <a:gd name="connsiteY3" fmla="*/ 560313 h 838041"/>
              <a:gd name="connsiteX4" fmla="*/ 0 w 1148544"/>
              <a:gd name="connsiteY4" fmla="*/ 803115 h 838041"/>
              <a:gd name="connsiteX5" fmla="*/ 168079 w 1148544"/>
              <a:gd name="connsiteY5" fmla="*/ 793777 h 838041"/>
              <a:gd name="connsiteX6" fmla="*/ 231204 w 1148544"/>
              <a:gd name="connsiteY6" fmla="*/ 838041 h 838041"/>
              <a:gd name="connsiteX0" fmla="*/ 1148544 w 1148544"/>
              <a:gd name="connsiteY0" fmla="*/ 0 h 850019"/>
              <a:gd name="connsiteX1" fmla="*/ 420198 w 1148544"/>
              <a:gd name="connsiteY1" fmla="*/ 130740 h 850019"/>
              <a:gd name="connsiteX2" fmla="*/ 130728 w 1148544"/>
              <a:gd name="connsiteY2" fmla="*/ 289495 h 850019"/>
              <a:gd name="connsiteX3" fmla="*/ 37350 w 1148544"/>
              <a:gd name="connsiteY3" fmla="*/ 560313 h 850019"/>
              <a:gd name="connsiteX4" fmla="*/ 0 w 1148544"/>
              <a:gd name="connsiteY4" fmla="*/ 803115 h 850019"/>
              <a:gd name="connsiteX5" fmla="*/ 168079 w 1148544"/>
              <a:gd name="connsiteY5" fmla="*/ 793777 h 850019"/>
              <a:gd name="connsiteX6" fmla="*/ 231204 w 1148544"/>
              <a:gd name="connsiteY6" fmla="*/ 838041 h 850019"/>
              <a:gd name="connsiteX0" fmla="*/ 1148544 w 1148544"/>
              <a:gd name="connsiteY0" fmla="*/ 0 h 803115"/>
              <a:gd name="connsiteX1" fmla="*/ 420198 w 1148544"/>
              <a:gd name="connsiteY1" fmla="*/ 130740 h 803115"/>
              <a:gd name="connsiteX2" fmla="*/ 130728 w 1148544"/>
              <a:gd name="connsiteY2" fmla="*/ 289495 h 803115"/>
              <a:gd name="connsiteX3" fmla="*/ 37350 w 1148544"/>
              <a:gd name="connsiteY3" fmla="*/ 560313 h 803115"/>
              <a:gd name="connsiteX4" fmla="*/ 0 w 1148544"/>
              <a:gd name="connsiteY4" fmla="*/ 803115 h 803115"/>
              <a:gd name="connsiteX5" fmla="*/ 168079 w 1148544"/>
              <a:gd name="connsiteY5" fmla="*/ 793777 h 803115"/>
              <a:gd name="connsiteX6" fmla="*/ 313754 w 1148544"/>
              <a:gd name="connsiteY6" fmla="*/ 765016 h 803115"/>
              <a:gd name="connsiteX0" fmla="*/ 1148544 w 1148544"/>
              <a:gd name="connsiteY0" fmla="*/ 0 h 829327"/>
              <a:gd name="connsiteX1" fmla="*/ 420198 w 1148544"/>
              <a:gd name="connsiteY1" fmla="*/ 130740 h 829327"/>
              <a:gd name="connsiteX2" fmla="*/ 130728 w 1148544"/>
              <a:gd name="connsiteY2" fmla="*/ 289495 h 829327"/>
              <a:gd name="connsiteX3" fmla="*/ 37350 w 1148544"/>
              <a:gd name="connsiteY3" fmla="*/ 560313 h 829327"/>
              <a:gd name="connsiteX4" fmla="*/ 0 w 1148544"/>
              <a:gd name="connsiteY4" fmla="*/ 803115 h 829327"/>
              <a:gd name="connsiteX5" fmla="*/ 152204 w 1148544"/>
              <a:gd name="connsiteY5" fmla="*/ 828702 h 829327"/>
              <a:gd name="connsiteX6" fmla="*/ 313754 w 1148544"/>
              <a:gd name="connsiteY6" fmla="*/ 765016 h 829327"/>
              <a:gd name="connsiteX0" fmla="*/ 1148544 w 1148544"/>
              <a:gd name="connsiteY0" fmla="*/ 0 h 828704"/>
              <a:gd name="connsiteX1" fmla="*/ 420198 w 1148544"/>
              <a:gd name="connsiteY1" fmla="*/ 130740 h 828704"/>
              <a:gd name="connsiteX2" fmla="*/ 130728 w 1148544"/>
              <a:gd name="connsiteY2" fmla="*/ 289495 h 828704"/>
              <a:gd name="connsiteX3" fmla="*/ 37350 w 1148544"/>
              <a:gd name="connsiteY3" fmla="*/ 560313 h 828704"/>
              <a:gd name="connsiteX4" fmla="*/ 0 w 1148544"/>
              <a:gd name="connsiteY4" fmla="*/ 768190 h 828704"/>
              <a:gd name="connsiteX5" fmla="*/ 152204 w 1148544"/>
              <a:gd name="connsiteY5" fmla="*/ 828702 h 828704"/>
              <a:gd name="connsiteX6" fmla="*/ 313754 w 1148544"/>
              <a:gd name="connsiteY6" fmla="*/ 765016 h 828704"/>
              <a:gd name="connsiteX0" fmla="*/ 1148544 w 1148544"/>
              <a:gd name="connsiteY0" fmla="*/ 0 h 828707"/>
              <a:gd name="connsiteX1" fmla="*/ 420198 w 1148544"/>
              <a:gd name="connsiteY1" fmla="*/ 130740 h 828707"/>
              <a:gd name="connsiteX2" fmla="*/ 130728 w 1148544"/>
              <a:gd name="connsiteY2" fmla="*/ 289495 h 828707"/>
              <a:gd name="connsiteX3" fmla="*/ 37350 w 1148544"/>
              <a:gd name="connsiteY3" fmla="*/ 560313 h 828707"/>
              <a:gd name="connsiteX4" fmla="*/ 0 w 1148544"/>
              <a:gd name="connsiteY4" fmla="*/ 768190 h 828707"/>
              <a:gd name="connsiteX5" fmla="*/ 152204 w 1148544"/>
              <a:gd name="connsiteY5" fmla="*/ 828702 h 828707"/>
              <a:gd name="connsiteX6" fmla="*/ 313754 w 1148544"/>
              <a:gd name="connsiteY6" fmla="*/ 765016 h 828707"/>
              <a:gd name="connsiteX0" fmla="*/ 1148544 w 1148544"/>
              <a:gd name="connsiteY0" fmla="*/ 0 h 828707"/>
              <a:gd name="connsiteX1" fmla="*/ 688445 w 1148544"/>
              <a:gd name="connsiteY1" fmla="*/ 78851 h 828707"/>
              <a:gd name="connsiteX2" fmla="*/ 420198 w 1148544"/>
              <a:gd name="connsiteY2" fmla="*/ 130740 h 828707"/>
              <a:gd name="connsiteX3" fmla="*/ 130728 w 1148544"/>
              <a:gd name="connsiteY3" fmla="*/ 289495 h 828707"/>
              <a:gd name="connsiteX4" fmla="*/ 37350 w 1148544"/>
              <a:gd name="connsiteY4" fmla="*/ 560313 h 828707"/>
              <a:gd name="connsiteX5" fmla="*/ 0 w 1148544"/>
              <a:gd name="connsiteY5" fmla="*/ 768190 h 828707"/>
              <a:gd name="connsiteX6" fmla="*/ 152204 w 1148544"/>
              <a:gd name="connsiteY6" fmla="*/ 828702 h 828707"/>
              <a:gd name="connsiteX7" fmla="*/ 313754 w 1148544"/>
              <a:gd name="connsiteY7" fmla="*/ 765016 h 828707"/>
              <a:gd name="connsiteX0" fmla="*/ 1148829 w 1148829"/>
              <a:gd name="connsiteY0" fmla="*/ 0 h 828707"/>
              <a:gd name="connsiteX1" fmla="*/ 688730 w 1148829"/>
              <a:gd name="connsiteY1" fmla="*/ 78851 h 828707"/>
              <a:gd name="connsiteX2" fmla="*/ 420483 w 1148829"/>
              <a:gd name="connsiteY2" fmla="*/ 130740 h 828707"/>
              <a:gd name="connsiteX3" fmla="*/ 131013 w 1148829"/>
              <a:gd name="connsiteY3" fmla="*/ 289495 h 828707"/>
              <a:gd name="connsiteX4" fmla="*/ 37635 w 1148829"/>
              <a:gd name="connsiteY4" fmla="*/ 560313 h 828707"/>
              <a:gd name="connsiteX5" fmla="*/ 285 w 1148829"/>
              <a:gd name="connsiteY5" fmla="*/ 768190 h 828707"/>
              <a:gd name="connsiteX6" fmla="*/ 152489 w 1148829"/>
              <a:gd name="connsiteY6" fmla="*/ 828702 h 828707"/>
              <a:gd name="connsiteX7" fmla="*/ 314039 w 1148829"/>
              <a:gd name="connsiteY7" fmla="*/ 765016 h 828707"/>
              <a:gd name="connsiteX0" fmla="*/ 1121680 w 1121680"/>
              <a:gd name="connsiteY0" fmla="*/ 0 h 828733"/>
              <a:gd name="connsiteX1" fmla="*/ 661581 w 1121680"/>
              <a:gd name="connsiteY1" fmla="*/ 78851 h 828733"/>
              <a:gd name="connsiteX2" fmla="*/ 393334 w 1121680"/>
              <a:gd name="connsiteY2" fmla="*/ 130740 h 828733"/>
              <a:gd name="connsiteX3" fmla="*/ 103864 w 1121680"/>
              <a:gd name="connsiteY3" fmla="*/ 289495 h 828733"/>
              <a:gd name="connsiteX4" fmla="*/ 10486 w 1121680"/>
              <a:gd name="connsiteY4" fmla="*/ 560313 h 828733"/>
              <a:gd name="connsiteX5" fmla="*/ 2153 w 1121680"/>
              <a:gd name="connsiteY5" fmla="*/ 758954 h 828733"/>
              <a:gd name="connsiteX6" fmla="*/ 125340 w 1121680"/>
              <a:gd name="connsiteY6" fmla="*/ 828702 h 828733"/>
              <a:gd name="connsiteX7" fmla="*/ 286890 w 1121680"/>
              <a:gd name="connsiteY7" fmla="*/ 765016 h 82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1680" h="828733">
                <a:moveTo>
                  <a:pt x="1121680" y="0"/>
                </a:moveTo>
                <a:lnTo>
                  <a:pt x="661581" y="78851"/>
                </a:lnTo>
                <a:lnTo>
                  <a:pt x="393334" y="130740"/>
                </a:lnTo>
                <a:lnTo>
                  <a:pt x="103864" y="289495"/>
                </a:lnTo>
                <a:lnTo>
                  <a:pt x="10486" y="560313"/>
                </a:lnTo>
                <a:cubicBezTo>
                  <a:pt x="-1964" y="629605"/>
                  <a:pt x="-1272" y="689662"/>
                  <a:pt x="2153" y="758954"/>
                </a:cubicBezTo>
                <a:cubicBezTo>
                  <a:pt x="36454" y="784603"/>
                  <a:pt x="77884" y="827692"/>
                  <a:pt x="125340" y="828702"/>
                </a:cubicBezTo>
                <a:cubicBezTo>
                  <a:pt x="172796" y="829712"/>
                  <a:pt x="220402" y="806726"/>
                  <a:pt x="286890" y="765016"/>
                </a:cubicBezTo>
              </a:path>
            </a:pathLst>
          </a:custGeom>
          <a:ln w="25400">
            <a:tailEnd type="arrow"/>
          </a:ln>
        </p:spPr>
        <p:style>
          <a:lnRef idx="1">
            <a:schemeClr val="accent2"/>
          </a:lnRef>
          <a:fillRef idx="0">
            <a:schemeClr val="accent2"/>
          </a:fillRef>
          <a:effectRef idx="0">
            <a:schemeClr val="accent2"/>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2337979215"/>
      </p:ext>
    </p:extLst>
  </p:cSld>
  <p:clrMapOvr>
    <a:masterClrMapping/>
  </p:clrMapOvr>
  <p:transition spd="med">
    <p:fade/>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50732" y="2209462"/>
            <a:ext cx="518925" cy="1763624"/>
          </a:xfrm>
          <a:prstGeom prst="rect">
            <a:avLst/>
          </a:prstGeom>
          <a:noFill/>
        </p:spPr>
        <p:txBody>
          <a:bodyPr vert="wordArtVert" wrap="none">
            <a:spAutoFit/>
          </a:bodyPr>
          <a:lstStyle/>
          <a:p>
            <a:pPr algn="ctr">
              <a:defRPr/>
            </a:pPr>
            <a:r>
              <a:rPr lang="en-US" sz="2000" dirty="0">
                <a:solidFill>
                  <a:srgbClr val="FFFFFF"/>
                </a:solidFill>
                <a:ea typeface="MS PGothic" panose="020B0600070205080204" pitchFamily="34" charset="-128"/>
              </a:rPr>
              <a:t>Grans</a:t>
            </a:r>
          </a:p>
        </p:txBody>
      </p:sp>
      <p:sp>
        <p:nvSpPr>
          <p:cNvPr id="3" name="TextBox 2"/>
          <p:cNvSpPr txBox="1"/>
          <p:nvPr/>
        </p:nvSpPr>
        <p:spPr>
          <a:xfrm>
            <a:off x="-150732" y="4266699"/>
            <a:ext cx="518925" cy="1763624"/>
          </a:xfrm>
          <a:prstGeom prst="rect">
            <a:avLst/>
          </a:prstGeom>
          <a:noFill/>
        </p:spPr>
        <p:txBody>
          <a:bodyPr vert="wordArtVert" wrap="none">
            <a:spAutoFit/>
          </a:bodyPr>
          <a:lstStyle/>
          <a:p>
            <a:pPr algn="ctr">
              <a:defRPr/>
            </a:pPr>
            <a:r>
              <a:rPr lang="en-US" sz="2000" dirty="0" err="1">
                <a:solidFill>
                  <a:srgbClr val="FFFFFF"/>
                </a:solidFill>
                <a:ea typeface="MS PGothic" panose="020B0600070205080204" pitchFamily="34" charset="-128"/>
              </a:rPr>
              <a:t>Monos</a:t>
            </a:r>
            <a:endParaRPr lang="en-US" sz="2000" dirty="0">
              <a:solidFill>
                <a:srgbClr val="FFFFFF"/>
              </a:solidFill>
              <a:ea typeface="MS PGothic" panose="020B0600070205080204" pitchFamily="34" charset="-128"/>
            </a:endParaRPr>
          </a:p>
        </p:txBody>
      </p:sp>
      <p:pic>
        <p:nvPicPr>
          <p:cNvPr id="116739"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5750" y="2144713"/>
            <a:ext cx="2208213" cy="1920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6740"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85750" y="4203700"/>
            <a:ext cx="2208213" cy="1919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6741"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493963" y="2144713"/>
            <a:ext cx="2209800" cy="1920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6742" name="Picture 8"/>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493963" y="4203700"/>
            <a:ext cx="2209800" cy="1919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6743" name="TextBox 9"/>
          <p:cNvSpPr txBox="1">
            <a:spLocks noChangeArrowheads="1"/>
          </p:cNvSpPr>
          <p:nvPr/>
        </p:nvSpPr>
        <p:spPr bwMode="auto">
          <a:xfrm>
            <a:off x="663575" y="1462088"/>
            <a:ext cx="1300163" cy="368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1800">
                <a:solidFill>
                  <a:srgbClr val="FFFFFF"/>
                </a:solidFill>
              </a:rPr>
              <a:t>Normal #5</a:t>
            </a:r>
          </a:p>
        </p:txBody>
      </p:sp>
      <p:sp>
        <p:nvSpPr>
          <p:cNvPr id="116744" name="TextBox 10"/>
          <p:cNvSpPr txBox="1">
            <a:spLocks noChangeArrowheads="1"/>
          </p:cNvSpPr>
          <p:nvPr/>
        </p:nvSpPr>
        <p:spPr bwMode="auto">
          <a:xfrm>
            <a:off x="2979738" y="1184275"/>
            <a:ext cx="1235075" cy="646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1800">
                <a:solidFill>
                  <a:srgbClr val="FFFFFF"/>
                </a:solidFill>
              </a:rPr>
              <a:t>Low IPSS</a:t>
            </a:r>
          </a:p>
          <a:p>
            <a:pPr algn="ctr"/>
            <a:r>
              <a:rPr lang="en-US" sz="1800">
                <a:solidFill>
                  <a:srgbClr val="FFFFFF"/>
                </a:solidFill>
              </a:rPr>
              <a:t>(MDS19)</a:t>
            </a:r>
          </a:p>
        </p:txBody>
      </p:sp>
      <p:sp>
        <p:nvSpPr>
          <p:cNvPr id="20" name="Title 1"/>
          <p:cNvSpPr txBox="1">
            <a:spLocks/>
          </p:cNvSpPr>
          <p:nvPr/>
        </p:nvSpPr>
        <p:spPr>
          <a:xfrm>
            <a:off x="142875" y="161925"/>
            <a:ext cx="8839200" cy="1020763"/>
          </a:xfrm>
          <a:prstGeom prst="rect">
            <a:avLst/>
          </a:prstGeom>
        </p:spPr>
        <p:txBody>
          <a:bodyPr>
            <a:normAutofit/>
          </a:bodyPr>
          <a:lstStyle>
            <a:lvl1pPr algn="ctr" rtl="0" eaLnBrk="0" fontAlgn="base" hangingPunct="0">
              <a:spcBef>
                <a:spcPct val="0"/>
              </a:spcBef>
              <a:spcAft>
                <a:spcPct val="0"/>
              </a:spcAft>
              <a:defRPr sz="2800">
                <a:solidFill>
                  <a:srgbClr val="FFFF00"/>
                </a:solidFill>
                <a:latin typeface="+mj-lt"/>
                <a:ea typeface="MS PGothic" panose="020B0600070205080204" pitchFamily="34" charset="-128"/>
                <a:cs typeface="MS PGothic" charset="0"/>
              </a:defRPr>
            </a:lvl1pPr>
            <a:lvl2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2pPr>
            <a:lvl3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3pPr>
            <a:lvl4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4pPr>
            <a:lvl5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5pPr>
            <a:lvl6pPr marL="457200" algn="ctr" rtl="0" fontAlgn="base">
              <a:spcBef>
                <a:spcPct val="0"/>
              </a:spcBef>
              <a:spcAft>
                <a:spcPct val="0"/>
              </a:spcAft>
              <a:defRPr sz="2800">
                <a:solidFill>
                  <a:srgbClr val="FFFF00"/>
                </a:solidFill>
                <a:latin typeface="Arial" charset="0"/>
              </a:defRPr>
            </a:lvl6pPr>
            <a:lvl7pPr marL="914400" algn="ctr" rtl="0" fontAlgn="base">
              <a:spcBef>
                <a:spcPct val="0"/>
              </a:spcBef>
              <a:spcAft>
                <a:spcPct val="0"/>
              </a:spcAft>
              <a:defRPr sz="2800">
                <a:solidFill>
                  <a:srgbClr val="FFFF00"/>
                </a:solidFill>
                <a:latin typeface="Arial" charset="0"/>
              </a:defRPr>
            </a:lvl7pPr>
            <a:lvl8pPr marL="1371600" algn="ctr" rtl="0" fontAlgn="base">
              <a:spcBef>
                <a:spcPct val="0"/>
              </a:spcBef>
              <a:spcAft>
                <a:spcPct val="0"/>
              </a:spcAft>
              <a:defRPr sz="2800">
                <a:solidFill>
                  <a:srgbClr val="FFFF00"/>
                </a:solidFill>
                <a:latin typeface="Arial" charset="0"/>
              </a:defRPr>
            </a:lvl8pPr>
            <a:lvl9pPr marL="1828800" algn="ctr" rtl="0" fontAlgn="base">
              <a:spcBef>
                <a:spcPct val="0"/>
              </a:spcBef>
              <a:spcAft>
                <a:spcPct val="0"/>
              </a:spcAft>
              <a:defRPr sz="2800">
                <a:solidFill>
                  <a:srgbClr val="FFFF00"/>
                </a:solidFill>
                <a:latin typeface="Arial" charset="0"/>
              </a:defRPr>
            </a:lvl9pPr>
          </a:lstStyle>
          <a:p>
            <a:pPr>
              <a:defRPr/>
            </a:pPr>
            <a:r>
              <a:rPr lang="en-US" b="0" kern="0">
                <a:latin typeface="Arial"/>
              </a:rPr>
              <a:t>Mass Cytometry allows for the study of disrupted differentiation in MDS patients</a:t>
            </a:r>
            <a:endParaRPr lang="en-US" b="0" kern="0" dirty="0">
              <a:latin typeface="Arial"/>
            </a:endParaRPr>
          </a:p>
        </p:txBody>
      </p:sp>
      <p:sp>
        <p:nvSpPr>
          <p:cNvPr id="116752" name="TextBox 20"/>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3576937957"/>
      </p:ext>
    </p:extLst>
  </p:cSld>
  <p:clrMapOvr>
    <a:masterClrMapping/>
  </p:clrMapOvr>
  <p:transition spd="med">
    <p:fade/>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50732" y="2209462"/>
            <a:ext cx="518925" cy="1763624"/>
          </a:xfrm>
          <a:prstGeom prst="rect">
            <a:avLst/>
          </a:prstGeom>
          <a:noFill/>
        </p:spPr>
        <p:txBody>
          <a:bodyPr vert="wordArtVert" wrap="none">
            <a:spAutoFit/>
          </a:bodyPr>
          <a:lstStyle/>
          <a:p>
            <a:pPr algn="ctr">
              <a:defRPr/>
            </a:pPr>
            <a:r>
              <a:rPr lang="en-US" sz="2000" dirty="0">
                <a:solidFill>
                  <a:srgbClr val="FFFFFF"/>
                </a:solidFill>
                <a:ea typeface="MS PGothic" panose="020B0600070205080204" pitchFamily="34" charset="-128"/>
              </a:rPr>
              <a:t>Grans</a:t>
            </a:r>
          </a:p>
        </p:txBody>
      </p:sp>
      <p:sp>
        <p:nvSpPr>
          <p:cNvPr id="3" name="TextBox 2"/>
          <p:cNvSpPr txBox="1"/>
          <p:nvPr/>
        </p:nvSpPr>
        <p:spPr>
          <a:xfrm>
            <a:off x="-150732" y="4266699"/>
            <a:ext cx="518925" cy="1763624"/>
          </a:xfrm>
          <a:prstGeom prst="rect">
            <a:avLst/>
          </a:prstGeom>
          <a:noFill/>
        </p:spPr>
        <p:txBody>
          <a:bodyPr vert="wordArtVert" wrap="none">
            <a:spAutoFit/>
          </a:bodyPr>
          <a:lstStyle/>
          <a:p>
            <a:pPr algn="ctr">
              <a:defRPr/>
            </a:pPr>
            <a:r>
              <a:rPr lang="en-US" sz="2000" dirty="0" err="1">
                <a:solidFill>
                  <a:srgbClr val="FFFFFF"/>
                </a:solidFill>
                <a:ea typeface="MS PGothic" panose="020B0600070205080204" pitchFamily="34" charset="-128"/>
              </a:rPr>
              <a:t>Monos</a:t>
            </a:r>
            <a:endParaRPr lang="en-US" sz="2000" dirty="0">
              <a:solidFill>
                <a:srgbClr val="FFFFFF"/>
              </a:solidFill>
              <a:ea typeface="MS PGothic" panose="020B0600070205080204" pitchFamily="34" charset="-128"/>
            </a:endParaRPr>
          </a:p>
        </p:txBody>
      </p:sp>
      <p:pic>
        <p:nvPicPr>
          <p:cNvPr id="116739"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5750" y="2144713"/>
            <a:ext cx="2208213" cy="1920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6740"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85750" y="4203700"/>
            <a:ext cx="2208213" cy="1919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6741"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493963" y="2144713"/>
            <a:ext cx="2209800" cy="1920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6742" name="Picture 8"/>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493963" y="4203700"/>
            <a:ext cx="2209800" cy="1919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6743" name="TextBox 9"/>
          <p:cNvSpPr txBox="1">
            <a:spLocks noChangeArrowheads="1"/>
          </p:cNvSpPr>
          <p:nvPr/>
        </p:nvSpPr>
        <p:spPr bwMode="auto">
          <a:xfrm>
            <a:off x="663575" y="1462088"/>
            <a:ext cx="1300163" cy="368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1800">
                <a:solidFill>
                  <a:srgbClr val="FFFFFF"/>
                </a:solidFill>
              </a:rPr>
              <a:t>Normal #5</a:t>
            </a:r>
          </a:p>
        </p:txBody>
      </p:sp>
      <p:sp>
        <p:nvSpPr>
          <p:cNvPr id="116744" name="TextBox 10"/>
          <p:cNvSpPr txBox="1">
            <a:spLocks noChangeArrowheads="1"/>
          </p:cNvSpPr>
          <p:nvPr/>
        </p:nvSpPr>
        <p:spPr bwMode="auto">
          <a:xfrm>
            <a:off x="2979738" y="1184275"/>
            <a:ext cx="1235075" cy="646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1800">
                <a:solidFill>
                  <a:srgbClr val="FFFFFF"/>
                </a:solidFill>
              </a:rPr>
              <a:t>Low IPSS</a:t>
            </a:r>
          </a:p>
          <a:p>
            <a:pPr algn="ctr"/>
            <a:r>
              <a:rPr lang="en-US" sz="1800">
                <a:solidFill>
                  <a:srgbClr val="FFFFFF"/>
                </a:solidFill>
              </a:rPr>
              <a:t>(MDS19)</a:t>
            </a:r>
          </a:p>
        </p:txBody>
      </p:sp>
      <p:sp>
        <p:nvSpPr>
          <p:cNvPr id="116745" name="TextBox 13"/>
          <p:cNvSpPr txBox="1">
            <a:spLocks noChangeArrowheads="1"/>
          </p:cNvSpPr>
          <p:nvPr/>
        </p:nvSpPr>
        <p:spPr bwMode="auto">
          <a:xfrm>
            <a:off x="5176838" y="1184275"/>
            <a:ext cx="1262062" cy="646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1800">
                <a:solidFill>
                  <a:srgbClr val="FFFFFF"/>
                </a:solidFill>
              </a:rPr>
              <a:t>Int-1 IPSS</a:t>
            </a:r>
          </a:p>
          <a:p>
            <a:pPr algn="ctr"/>
            <a:r>
              <a:rPr lang="en-US" sz="1800">
                <a:solidFill>
                  <a:srgbClr val="FFFFFF"/>
                </a:solidFill>
              </a:rPr>
              <a:t>(MDS23)</a:t>
            </a:r>
          </a:p>
        </p:txBody>
      </p:sp>
      <p:pic>
        <p:nvPicPr>
          <p:cNvPr id="116749" name="Picture 17"/>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4703763" y="2144713"/>
            <a:ext cx="2209800" cy="1920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6750" name="Picture 18"/>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4703763" y="4203700"/>
            <a:ext cx="2209800" cy="1919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 name="Title 1"/>
          <p:cNvSpPr txBox="1">
            <a:spLocks/>
          </p:cNvSpPr>
          <p:nvPr/>
        </p:nvSpPr>
        <p:spPr>
          <a:xfrm>
            <a:off x="142875" y="161925"/>
            <a:ext cx="8839200" cy="1020763"/>
          </a:xfrm>
          <a:prstGeom prst="rect">
            <a:avLst/>
          </a:prstGeom>
        </p:spPr>
        <p:txBody>
          <a:bodyPr>
            <a:normAutofit/>
          </a:bodyPr>
          <a:lstStyle>
            <a:lvl1pPr algn="ctr" rtl="0" eaLnBrk="0" fontAlgn="base" hangingPunct="0">
              <a:spcBef>
                <a:spcPct val="0"/>
              </a:spcBef>
              <a:spcAft>
                <a:spcPct val="0"/>
              </a:spcAft>
              <a:defRPr sz="2800">
                <a:solidFill>
                  <a:srgbClr val="FFFF00"/>
                </a:solidFill>
                <a:latin typeface="+mj-lt"/>
                <a:ea typeface="MS PGothic" panose="020B0600070205080204" pitchFamily="34" charset="-128"/>
                <a:cs typeface="MS PGothic" charset="0"/>
              </a:defRPr>
            </a:lvl1pPr>
            <a:lvl2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2pPr>
            <a:lvl3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3pPr>
            <a:lvl4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4pPr>
            <a:lvl5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5pPr>
            <a:lvl6pPr marL="457200" algn="ctr" rtl="0" fontAlgn="base">
              <a:spcBef>
                <a:spcPct val="0"/>
              </a:spcBef>
              <a:spcAft>
                <a:spcPct val="0"/>
              </a:spcAft>
              <a:defRPr sz="2800">
                <a:solidFill>
                  <a:srgbClr val="FFFF00"/>
                </a:solidFill>
                <a:latin typeface="Arial" charset="0"/>
              </a:defRPr>
            </a:lvl6pPr>
            <a:lvl7pPr marL="914400" algn="ctr" rtl="0" fontAlgn="base">
              <a:spcBef>
                <a:spcPct val="0"/>
              </a:spcBef>
              <a:spcAft>
                <a:spcPct val="0"/>
              </a:spcAft>
              <a:defRPr sz="2800">
                <a:solidFill>
                  <a:srgbClr val="FFFF00"/>
                </a:solidFill>
                <a:latin typeface="Arial" charset="0"/>
              </a:defRPr>
            </a:lvl7pPr>
            <a:lvl8pPr marL="1371600" algn="ctr" rtl="0" fontAlgn="base">
              <a:spcBef>
                <a:spcPct val="0"/>
              </a:spcBef>
              <a:spcAft>
                <a:spcPct val="0"/>
              </a:spcAft>
              <a:defRPr sz="2800">
                <a:solidFill>
                  <a:srgbClr val="FFFF00"/>
                </a:solidFill>
                <a:latin typeface="Arial" charset="0"/>
              </a:defRPr>
            </a:lvl8pPr>
            <a:lvl9pPr marL="1828800" algn="ctr" rtl="0" fontAlgn="base">
              <a:spcBef>
                <a:spcPct val="0"/>
              </a:spcBef>
              <a:spcAft>
                <a:spcPct val="0"/>
              </a:spcAft>
              <a:defRPr sz="2800">
                <a:solidFill>
                  <a:srgbClr val="FFFF00"/>
                </a:solidFill>
                <a:latin typeface="Arial" charset="0"/>
              </a:defRPr>
            </a:lvl9pPr>
          </a:lstStyle>
          <a:p>
            <a:pPr>
              <a:defRPr/>
            </a:pPr>
            <a:r>
              <a:rPr lang="en-US" b="0" kern="0">
                <a:latin typeface="Arial"/>
              </a:rPr>
              <a:t>Mass Cytometry allows for the study of disrupted differentiation in MDS patients</a:t>
            </a:r>
            <a:endParaRPr lang="en-US" b="0" kern="0" dirty="0">
              <a:latin typeface="Arial"/>
            </a:endParaRPr>
          </a:p>
        </p:txBody>
      </p:sp>
      <p:sp>
        <p:nvSpPr>
          <p:cNvPr id="116752" name="TextBox 20"/>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3912789539"/>
      </p:ext>
    </p:extLst>
  </p:cSld>
  <p:clrMapOvr>
    <a:masterClrMapping/>
  </p:clrMapOvr>
  <p:transition spd="med">
    <p:fade/>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50732" y="2209462"/>
            <a:ext cx="518925" cy="1763624"/>
          </a:xfrm>
          <a:prstGeom prst="rect">
            <a:avLst/>
          </a:prstGeom>
          <a:noFill/>
        </p:spPr>
        <p:txBody>
          <a:bodyPr vert="wordArtVert" wrap="none">
            <a:spAutoFit/>
          </a:bodyPr>
          <a:lstStyle/>
          <a:p>
            <a:pPr algn="ctr">
              <a:defRPr/>
            </a:pPr>
            <a:r>
              <a:rPr lang="en-US" sz="2000" dirty="0">
                <a:solidFill>
                  <a:srgbClr val="FFFFFF"/>
                </a:solidFill>
                <a:ea typeface="MS PGothic" panose="020B0600070205080204" pitchFamily="34" charset="-128"/>
              </a:rPr>
              <a:t>Grans</a:t>
            </a:r>
          </a:p>
        </p:txBody>
      </p:sp>
      <p:sp>
        <p:nvSpPr>
          <p:cNvPr id="3" name="TextBox 2"/>
          <p:cNvSpPr txBox="1"/>
          <p:nvPr/>
        </p:nvSpPr>
        <p:spPr>
          <a:xfrm>
            <a:off x="-150732" y="4266699"/>
            <a:ext cx="518925" cy="1763624"/>
          </a:xfrm>
          <a:prstGeom prst="rect">
            <a:avLst/>
          </a:prstGeom>
          <a:noFill/>
        </p:spPr>
        <p:txBody>
          <a:bodyPr vert="wordArtVert" wrap="none">
            <a:spAutoFit/>
          </a:bodyPr>
          <a:lstStyle/>
          <a:p>
            <a:pPr algn="ctr">
              <a:defRPr/>
            </a:pPr>
            <a:r>
              <a:rPr lang="en-US" sz="2000" dirty="0" err="1">
                <a:solidFill>
                  <a:srgbClr val="FFFFFF"/>
                </a:solidFill>
                <a:ea typeface="MS PGothic" panose="020B0600070205080204" pitchFamily="34" charset="-128"/>
              </a:rPr>
              <a:t>Monos</a:t>
            </a:r>
            <a:endParaRPr lang="en-US" sz="2000" dirty="0">
              <a:solidFill>
                <a:srgbClr val="FFFFFF"/>
              </a:solidFill>
              <a:ea typeface="MS PGothic" panose="020B0600070205080204" pitchFamily="34" charset="-128"/>
            </a:endParaRPr>
          </a:p>
        </p:txBody>
      </p:sp>
      <p:pic>
        <p:nvPicPr>
          <p:cNvPr id="116739"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85750" y="2144713"/>
            <a:ext cx="2208213" cy="1920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6740"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85750" y="4203700"/>
            <a:ext cx="2208213" cy="1919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6741"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493963" y="2144713"/>
            <a:ext cx="2209800" cy="1920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6742" name="Picture 8"/>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493963" y="4203700"/>
            <a:ext cx="2209800" cy="1919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6743" name="TextBox 9"/>
          <p:cNvSpPr txBox="1">
            <a:spLocks noChangeArrowheads="1"/>
          </p:cNvSpPr>
          <p:nvPr/>
        </p:nvSpPr>
        <p:spPr bwMode="auto">
          <a:xfrm>
            <a:off x="663575" y="1462088"/>
            <a:ext cx="1300163" cy="368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1800">
                <a:solidFill>
                  <a:srgbClr val="FFFFFF"/>
                </a:solidFill>
              </a:rPr>
              <a:t>Normal #5</a:t>
            </a:r>
          </a:p>
        </p:txBody>
      </p:sp>
      <p:sp>
        <p:nvSpPr>
          <p:cNvPr id="116744" name="TextBox 10"/>
          <p:cNvSpPr txBox="1">
            <a:spLocks noChangeArrowheads="1"/>
          </p:cNvSpPr>
          <p:nvPr/>
        </p:nvSpPr>
        <p:spPr bwMode="auto">
          <a:xfrm>
            <a:off x="2979738" y="1184275"/>
            <a:ext cx="1235075" cy="646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1800">
                <a:solidFill>
                  <a:srgbClr val="FFFFFF"/>
                </a:solidFill>
              </a:rPr>
              <a:t>Low IPSS</a:t>
            </a:r>
          </a:p>
          <a:p>
            <a:pPr algn="ctr"/>
            <a:r>
              <a:rPr lang="en-US" sz="1800">
                <a:solidFill>
                  <a:srgbClr val="FFFFFF"/>
                </a:solidFill>
              </a:rPr>
              <a:t>(MDS19)</a:t>
            </a:r>
          </a:p>
        </p:txBody>
      </p:sp>
      <p:sp>
        <p:nvSpPr>
          <p:cNvPr id="116745" name="TextBox 13"/>
          <p:cNvSpPr txBox="1">
            <a:spLocks noChangeArrowheads="1"/>
          </p:cNvSpPr>
          <p:nvPr/>
        </p:nvSpPr>
        <p:spPr bwMode="auto">
          <a:xfrm>
            <a:off x="5176838" y="1184275"/>
            <a:ext cx="1262062" cy="646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1800">
                <a:solidFill>
                  <a:srgbClr val="FFFFFF"/>
                </a:solidFill>
              </a:rPr>
              <a:t>Int-1 IPSS</a:t>
            </a:r>
          </a:p>
          <a:p>
            <a:pPr algn="ctr"/>
            <a:r>
              <a:rPr lang="en-US" sz="1800">
                <a:solidFill>
                  <a:srgbClr val="FFFFFF"/>
                </a:solidFill>
              </a:rPr>
              <a:t>(MDS23)</a:t>
            </a:r>
          </a:p>
        </p:txBody>
      </p:sp>
      <p:pic>
        <p:nvPicPr>
          <p:cNvPr id="116746" name="Picture 14"/>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6913563" y="2144713"/>
            <a:ext cx="2208212" cy="1920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6747" name="Picture 15"/>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6913563" y="4203700"/>
            <a:ext cx="2208212" cy="1919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6748" name="TextBox 16"/>
          <p:cNvSpPr txBox="1">
            <a:spLocks noChangeArrowheads="1"/>
          </p:cNvSpPr>
          <p:nvPr/>
        </p:nvSpPr>
        <p:spPr bwMode="auto">
          <a:xfrm>
            <a:off x="7464425" y="1184275"/>
            <a:ext cx="1108075" cy="646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1800">
                <a:solidFill>
                  <a:srgbClr val="FFFFFF"/>
                </a:solidFill>
              </a:rPr>
              <a:t>sAML</a:t>
            </a:r>
          </a:p>
          <a:p>
            <a:pPr algn="ctr"/>
            <a:r>
              <a:rPr lang="en-US" sz="1800">
                <a:solidFill>
                  <a:srgbClr val="FFFFFF"/>
                </a:solidFill>
              </a:rPr>
              <a:t>(MDS17)</a:t>
            </a:r>
          </a:p>
        </p:txBody>
      </p:sp>
      <p:pic>
        <p:nvPicPr>
          <p:cNvPr id="116749" name="Picture 17"/>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4703763" y="2144713"/>
            <a:ext cx="2209800" cy="1920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6750" name="Picture 18"/>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4703763" y="4203700"/>
            <a:ext cx="2209800" cy="1919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 name="Title 1"/>
          <p:cNvSpPr txBox="1">
            <a:spLocks/>
          </p:cNvSpPr>
          <p:nvPr/>
        </p:nvSpPr>
        <p:spPr>
          <a:xfrm>
            <a:off x="142875" y="161925"/>
            <a:ext cx="8839200" cy="1020763"/>
          </a:xfrm>
          <a:prstGeom prst="rect">
            <a:avLst/>
          </a:prstGeom>
        </p:spPr>
        <p:txBody>
          <a:bodyPr>
            <a:normAutofit/>
          </a:bodyPr>
          <a:lstStyle>
            <a:lvl1pPr algn="ctr" rtl="0" eaLnBrk="0" fontAlgn="base" hangingPunct="0">
              <a:spcBef>
                <a:spcPct val="0"/>
              </a:spcBef>
              <a:spcAft>
                <a:spcPct val="0"/>
              </a:spcAft>
              <a:defRPr sz="2800">
                <a:solidFill>
                  <a:srgbClr val="FFFF00"/>
                </a:solidFill>
                <a:latin typeface="+mj-lt"/>
                <a:ea typeface="MS PGothic" panose="020B0600070205080204" pitchFamily="34" charset="-128"/>
                <a:cs typeface="MS PGothic" charset="0"/>
              </a:defRPr>
            </a:lvl1pPr>
            <a:lvl2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2pPr>
            <a:lvl3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3pPr>
            <a:lvl4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4pPr>
            <a:lvl5pPr algn="ctr" rtl="0" eaLnBrk="0" fontAlgn="base" hangingPunct="0">
              <a:spcBef>
                <a:spcPct val="0"/>
              </a:spcBef>
              <a:spcAft>
                <a:spcPct val="0"/>
              </a:spcAft>
              <a:defRPr sz="2800">
                <a:solidFill>
                  <a:srgbClr val="FFFF00"/>
                </a:solidFill>
                <a:latin typeface="Arial" charset="0"/>
                <a:ea typeface="MS PGothic" panose="020B0600070205080204" pitchFamily="34" charset="-128"/>
                <a:cs typeface="MS PGothic" charset="0"/>
              </a:defRPr>
            </a:lvl5pPr>
            <a:lvl6pPr marL="457200" algn="ctr" rtl="0" fontAlgn="base">
              <a:spcBef>
                <a:spcPct val="0"/>
              </a:spcBef>
              <a:spcAft>
                <a:spcPct val="0"/>
              </a:spcAft>
              <a:defRPr sz="2800">
                <a:solidFill>
                  <a:srgbClr val="FFFF00"/>
                </a:solidFill>
                <a:latin typeface="Arial" charset="0"/>
              </a:defRPr>
            </a:lvl6pPr>
            <a:lvl7pPr marL="914400" algn="ctr" rtl="0" fontAlgn="base">
              <a:spcBef>
                <a:spcPct val="0"/>
              </a:spcBef>
              <a:spcAft>
                <a:spcPct val="0"/>
              </a:spcAft>
              <a:defRPr sz="2800">
                <a:solidFill>
                  <a:srgbClr val="FFFF00"/>
                </a:solidFill>
                <a:latin typeface="Arial" charset="0"/>
              </a:defRPr>
            </a:lvl7pPr>
            <a:lvl8pPr marL="1371600" algn="ctr" rtl="0" fontAlgn="base">
              <a:spcBef>
                <a:spcPct val="0"/>
              </a:spcBef>
              <a:spcAft>
                <a:spcPct val="0"/>
              </a:spcAft>
              <a:defRPr sz="2800">
                <a:solidFill>
                  <a:srgbClr val="FFFF00"/>
                </a:solidFill>
                <a:latin typeface="Arial" charset="0"/>
              </a:defRPr>
            </a:lvl8pPr>
            <a:lvl9pPr marL="1828800" algn="ctr" rtl="0" fontAlgn="base">
              <a:spcBef>
                <a:spcPct val="0"/>
              </a:spcBef>
              <a:spcAft>
                <a:spcPct val="0"/>
              </a:spcAft>
              <a:defRPr sz="2800">
                <a:solidFill>
                  <a:srgbClr val="FFFF00"/>
                </a:solidFill>
                <a:latin typeface="Arial" charset="0"/>
              </a:defRPr>
            </a:lvl9pPr>
          </a:lstStyle>
          <a:p>
            <a:pPr>
              <a:defRPr/>
            </a:pPr>
            <a:r>
              <a:rPr lang="en-US" b="0" kern="0">
                <a:latin typeface="Arial"/>
              </a:rPr>
              <a:t>Mass Cytometry allows for the study of disrupted differentiation in MDS patients</a:t>
            </a:r>
            <a:endParaRPr lang="en-US" b="0" kern="0" dirty="0">
              <a:latin typeface="Arial"/>
            </a:endParaRPr>
          </a:p>
        </p:txBody>
      </p:sp>
      <p:sp>
        <p:nvSpPr>
          <p:cNvPr id="116752" name="TextBox 20"/>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374109548"/>
      </p:ext>
    </p:extLst>
  </p:cSld>
  <p:clrMapOvr>
    <a:masterClrMapping/>
  </p:clrMapOvr>
  <p:transition spd="med">
    <p:fade/>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5" name="Title 1"/>
          <p:cNvSpPr>
            <a:spLocks noGrp="1"/>
          </p:cNvSpPr>
          <p:nvPr>
            <p:ph type="title"/>
          </p:nvPr>
        </p:nvSpPr>
        <p:spPr>
          <a:xfrm>
            <a:off x="58738" y="161925"/>
            <a:ext cx="8991600" cy="947738"/>
          </a:xfrm>
        </p:spPr>
        <p:txBody>
          <a:bodyPr/>
          <a:lstStyle/>
          <a:p>
            <a:pPr marL="342900" indent="-342900"/>
            <a:r>
              <a:rPr lang="en-US" sz="2800">
                <a:solidFill>
                  <a:srgbClr val="FFFF00"/>
                </a:solidFill>
                <a:latin typeface="Calibri" charset="0"/>
                <a:ea typeface="MS PGothic" charset="0"/>
              </a:rPr>
              <a:t>Summary 1: The big picture of abnormal myeloid differentiation</a:t>
            </a:r>
          </a:p>
        </p:txBody>
      </p:sp>
      <p:sp>
        <p:nvSpPr>
          <p:cNvPr id="118786" name="Content Placeholder 2"/>
          <p:cNvSpPr>
            <a:spLocks noGrp="1"/>
          </p:cNvSpPr>
          <p:nvPr>
            <p:ph idx="1"/>
          </p:nvPr>
        </p:nvSpPr>
        <p:spPr>
          <a:xfrm>
            <a:off x="228600" y="1303338"/>
            <a:ext cx="8745538" cy="5181600"/>
          </a:xfrm>
        </p:spPr>
        <p:txBody>
          <a:bodyPr/>
          <a:lstStyle/>
          <a:p>
            <a:r>
              <a:rPr lang="en-US">
                <a:latin typeface="Calibri" charset="0"/>
                <a:ea typeface="MS PGothic" charset="0"/>
              </a:rPr>
              <a:t>High-Resolution Immunophenotyping</a:t>
            </a:r>
          </a:p>
          <a:p>
            <a:pPr lvl="1"/>
            <a:r>
              <a:rPr lang="en-US" sz="2000">
                <a:latin typeface="Calibri" charset="0"/>
                <a:ea typeface="MS PGothic" charset="0"/>
              </a:rPr>
              <a:t>Mass-tag barcoding and internal reference samples enable detection of subtle differences</a:t>
            </a:r>
          </a:p>
          <a:p>
            <a:pPr lvl="1"/>
            <a:r>
              <a:rPr lang="en-US" sz="2000">
                <a:latin typeface="Calibri" charset="0"/>
                <a:ea typeface="MS PGothic" charset="0"/>
              </a:rPr>
              <a:t>Comparison of malignant cells to developmentally similar normal cells </a:t>
            </a:r>
            <a:endParaRPr lang="en-US" sz="1800">
              <a:latin typeface="Calibri" charset="0"/>
              <a:ea typeface="MS PGothic" charset="0"/>
            </a:endParaRPr>
          </a:p>
          <a:p>
            <a:r>
              <a:rPr lang="en-US">
                <a:solidFill>
                  <a:srgbClr val="404040"/>
                </a:solidFill>
                <a:latin typeface="Calibri" charset="0"/>
                <a:ea typeface="MS PGothic" charset="0"/>
              </a:rPr>
              <a:t>Surface marker aberrancies detected as early as HSCs </a:t>
            </a:r>
          </a:p>
          <a:p>
            <a:r>
              <a:rPr lang="en-US">
                <a:solidFill>
                  <a:srgbClr val="404040"/>
                </a:solidFill>
                <a:latin typeface="Calibri" charset="0"/>
                <a:ea typeface="MS PGothic" charset="0"/>
              </a:rPr>
              <a:t>Abnormal patterns of differentiation may have diagnostic utility in AML and MDS</a:t>
            </a:r>
          </a:p>
          <a:p>
            <a:r>
              <a:rPr lang="en-US">
                <a:solidFill>
                  <a:srgbClr val="404040"/>
                </a:solidFill>
                <a:latin typeface="Calibri" charset="0"/>
                <a:ea typeface="MS PGothic" charset="0"/>
              </a:rPr>
              <a:t>Stem and early progenitor immunophenotyping:</a:t>
            </a:r>
          </a:p>
          <a:p>
            <a:pPr lvl="1"/>
            <a:r>
              <a:rPr lang="en-US" sz="2000">
                <a:solidFill>
                  <a:srgbClr val="404040"/>
                </a:solidFill>
                <a:latin typeface="Calibri" charset="0"/>
                <a:ea typeface="MS PGothic" charset="0"/>
              </a:rPr>
              <a:t>Subtype classification</a:t>
            </a:r>
          </a:p>
          <a:p>
            <a:pPr lvl="1"/>
            <a:r>
              <a:rPr lang="en-US" sz="2000">
                <a:solidFill>
                  <a:srgbClr val="404040"/>
                </a:solidFill>
                <a:latin typeface="Calibri" charset="0"/>
                <a:ea typeface="MS PGothic" charset="0"/>
              </a:rPr>
              <a:t>Identification of therapeutic targets</a:t>
            </a:r>
          </a:p>
          <a:p>
            <a:pPr lvl="1"/>
            <a:r>
              <a:rPr lang="en-US" sz="2000">
                <a:solidFill>
                  <a:srgbClr val="404040"/>
                </a:solidFill>
                <a:latin typeface="Calibri" charset="0"/>
                <a:ea typeface="MS PGothic" charset="0"/>
              </a:rPr>
              <a:t>LSC markers are complex and different in different subtypes</a:t>
            </a:r>
          </a:p>
        </p:txBody>
      </p:sp>
    </p:spTree>
  </p:cSld>
  <p:clrMapOvr>
    <a:masterClrMapping/>
  </p:clrMapOvr>
  <p:transition spd="med">
    <p:fade/>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09" name="Title 1"/>
          <p:cNvSpPr>
            <a:spLocks noGrp="1"/>
          </p:cNvSpPr>
          <p:nvPr>
            <p:ph type="title"/>
          </p:nvPr>
        </p:nvSpPr>
        <p:spPr>
          <a:xfrm>
            <a:off x="58738" y="161925"/>
            <a:ext cx="8991600" cy="947738"/>
          </a:xfrm>
        </p:spPr>
        <p:txBody>
          <a:bodyPr/>
          <a:lstStyle/>
          <a:p>
            <a:pPr marL="342900" indent="-342900"/>
            <a:r>
              <a:rPr lang="en-US" sz="2800">
                <a:solidFill>
                  <a:srgbClr val="FFFF00"/>
                </a:solidFill>
                <a:latin typeface="Calibri" charset="0"/>
                <a:ea typeface="MS PGothic" charset="0"/>
              </a:rPr>
              <a:t>Summary 1: The big picture of abnormal myeloid differentiation</a:t>
            </a:r>
          </a:p>
        </p:txBody>
      </p:sp>
      <p:sp>
        <p:nvSpPr>
          <p:cNvPr id="119810" name="Content Placeholder 2"/>
          <p:cNvSpPr>
            <a:spLocks noGrp="1"/>
          </p:cNvSpPr>
          <p:nvPr>
            <p:ph idx="1"/>
          </p:nvPr>
        </p:nvSpPr>
        <p:spPr>
          <a:xfrm>
            <a:off x="228600" y="1303338"/>
            <a:ext cx="8745538" cy="5181600"/>
          </a:xfrm>
        </p:spPr>
        <p:txBody>
          <a:bodyPr/>
          <a:lstStyle/>
          <a:p>
            <a:r>
              <a:rPr lang="en-US">
                <a:latin typeface="Calibri" charset="0"/>
                <a:ea typeface="MS PGothic" charset="0"/>
              </a:rPr>
              <a:t>High-Resolution Immunophenotyping</a:t>
            </a:r>
          </a:p>
          <a:p>
            <a:pPr lvl="1"/>
            <a:r>
              <a:rPr lang="en-US" sz="2000">
                <a:latin typeface="Calibri" charset="0"/>
                <a:ea typeface="MS PGothic" charset="0"/>
              </a:rPr>
              <a:t>Mass-tag barcoding and internal reference samples enable detection of subtle differences</a:t>
            </a:r>
          </a:p>
          <a:p>
            <a:pPr lvl="1"/>
            <a:r>
              <a:rPr lang="en-US" sz="2000">
                <a:latin typeface="Calibri" charset="0"/>
                <a:ea typeface="MS PGothic" charset="0"/>
              </a:rPr>
              <a:t>Comparison of malignant cells to developmentally similar normal cells </a:t>
            </a:r>
            <a:endParaRPr lang="en-US" sz="1800">
              <a:latin typeface="Calibri" charset="0"/>
              <a:ea typeface="MS PGothic" charset="0"/>
            </a:endParaRPr>
          </a:p>
          <a:p>
            <a:r>
              <a:rPr lang="en-US">
                <a:latin typeface="Calibri" charset="0"/>
                <a:ea typeface="MS PGothic" charset="0"/>
              </a:rPr>
              <a:t>Surface marker aberrancies detected as early as HSCs </a:t>
            </a:r>
          </a:p>
          <a:p>
            <a:r>
              <a:rPr lang="en-US">
                <a:solidFill>
                  <a:srgbClr val="404040"/>
                </a:solidFill>
                <a:latin typeface="Calibri" charset="0"/>
                <a:ea typeface="MS PGothic" charset="0"/>
              </a:rPr>
              <a:t>Abnormal patterns of differentiation may have diagnostic utility in AML and MDS</a:t>
            </a:r>
          </a:p>
          <a:p>
            <a:r>
              <a:rPr lang="en-US">
                <a:solidFill>
                  <a:srgbClr val="404040"/>
                </a:solidFill>
                <a:latin typeface="Calibri" charset="0"/>
                <a:ea typeface="MS PGothic" charset="0"/>
              </a:rPr>
              <a:t>Stem and early progenitor immunophenotyping:</a:t>
            </a:r>
          </a:p>
          <a:p>
            <a:pPr lvl="1"/>
            <a:r>
              <a:rPr lang="en-US" sz="2000">
                <a:solidFill>
                  <a:srgbClr val="404040"/>
                </a:solidFill>
                <a:latin typeface="Calibri" charset="0"/>
                <a:ea typeface="MS PGothic" charset="0"/>
              </a:rPr>
              <a:t>Subtype classification</a:t>
            </a:r>
          </a:p>
          <a:p>
            <a:pPr lvl="1"/>
            <a:r>
              <a:rPr lang="en-US" sz="2000">
                <a:solidFill>
                  <a:srgbClr val="404040"/>
                </a:solidFill>
                <a:latin typeface="Calibri" charset="0"/>
                <a:ea typeface="MS PGothic" charset="0"/>
              </a:rPr>
              <a:t>Identification of therapeutic targets</a:t>
            </a:r>
          </a:p>
          <a:p>
            <a:pPr lvl="1"/>
            <a:r>
              <a:rPr lang="en-US" sz="2000">
                <a:solidFill>
                  <a:srgbClr val="404040"/>
                </a:solidFill>
                <a:latin typeface="Calibri" charset="0"/>
                <a:ea typeface="MS PGothic" charset="0"/>
              </a:rPr>
              <a:t>LSC markers are complex and different in different subtypes</a:t>
            </a:r>
          </a:p>
        </p:txBody>
      </p:sp>
    </p:spTree>
  </p:cSld>
  <p:clrMapOvr>
    <a:masterClrMapping/>
  </p:clrMapOvr>
  <p:transition spd="med">
    <p:fade/>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itle 1"/>
          <p:cNvSpPr>
            <a:spLocks noGrp="1"/>
          </p:cNvSpPr>
          <p:nvPr>
            <p:ph type="title"/>
          </p:nvPr>
        </p:nvSpPr>
        <p:spPr>
          <a:xfrm>
            <a:off x="58738" y="161925"/>
            <a:ext cx="8991600" cy="947738"/>
          </a:xfrm>
        </p:spPr>
        <p:txBody>
          <a:bodyPr/>
          <a:lstStyle/>
          <a:p>
            <a:pPr marL="342900" indent="-342900"/>
            <a:r>
              <a:rPr lang="en-US" sz="2800">
                <a:solidFill>
                  <a:srgbClr val="FFFF00"/>
                </a:solidFill>
                <a:latin typeface="Calibri" charset="0"/>
                <a:ea typeface="MS PGothic" charset="0"/>
              </a:rPr>
              <a:t>Summary 1: The big picture of abnormal myeloid differentiation</a:t>
            </a:r>
          </a:p>
        </p:txBody>
      </p:sp>
      <p:sp>
        <p:nvSpPr>
          <p:cNvPr id="120834" name="Content Placeholder 2"/>
          <p:cNvSpPr>
            <a:spLocks noGrp="1"/>
          </p:cNvSpPr>
          <p:nvPr>
            <p:ph idx="1"/>
          </p:nvPr>
        </p:nvSpPr>
        <p:spPr>
          <a:xfrm>
            <a:off x="228600" y="1303338"/>
            <a:ext cx="8745538" cy="5181600"/>
          </a:xfrm>
        </p:spPr>
        <p:txBody>
          <a:bodyPr/>
          <a:lstStyle/>
          <a:p>
            <a:r>
              <a:rPr lang="en-US">
                <a:latin typeface="Calibri" charset="0"/>
                <a:ea typeface="MS PGothic" charset="0"/>
              </a:rPr>
              <a:t>High-Resolution Immunophenotyping</a:t>
            </a:r>
          </a:p>
          <a:p>
            <a:pPr lvl="1"/>
            <a:r>
              <a:rPr lang="en-US" sz="2000">
                <a:latin typeface="Calibri" charset="0"/>
                <a:ea typeface="MS PGothic" charset="0"/>
              </a:rPr>
              <a:t>Mass-tag barcoding and internal reference samples enable detection of subtle differences</a:t>
            </a:r>
          </a:p>
          <a:p>
            <a:pPr lvl="1"/>
            <a:r>
              <a:rPr lang="en-US" sz="2000">
                <a:latin typeface="Calibri" charset="0"/>
                <a:ea typeface="MS PGothic" charset="0"/>
              </a:rPr>
              <a:t>Comparison of malignant cells to developmentally similar normal cells </a:t>
            </a:r>
            <a:endParaRPr lang="en-US" sz="1800">
              <a:latin typeface="Calibri" charset="0"/>
              <a:ea typeface="MS PGothic" charset="0"/>
            </a:endParaRPr>
          </a:p>
          <a:p>
            <a:r>
              <a:rPr lang="en-US">
                <a:latin typeface="Calibri" charset="0"/>
                <a:ea typeface="MS PGothic" charset="0"/>
              </a:rPr>
              <a:t>Surface marker aberrancies detected as early as HSCs </a:t>
            </a:r>
          </a:p>
          <a:p>
            <a:r>
              <a:rPr lang="en-US">
                <a:latin typeface="Calibri" charset="0"/>
                <a:ea typeface="MS PGothic" charset="0"/>
              </a:rPr>
              <a:t>Abnormal patterns of differentiation may have diagnostic utility in AML and MDS</a:t>
            </a:r>
          </a:p>
          <a:p>
            <a:r>
              <a:rPr lang="en-US">
                <a:solidFill>
                  <a:srgbClr val="404040"/>
                </a:solidFill>
                <a:latin typeface="Calibri" charset="0"/>
                <a:ea typeface="MS PGothic" charset="0"/>
              </a:rPr>
              <a:t>Stem and early progenitor immunophenotyping:</a:t>
            </a:r>
          </a:p>
          <a:p>
            <a:pPr lvl="1"/>
            <a:r>
              <a:rPr lang="en-US" sz="2000">
                <a:solidFill>
                  <a:srgbClr val="404040"/>
                </a:solidFill>
                <a:latin typeface="Calibri" charset="0"/>
                <a:ea typeface="MS PGothic" charset="0"/>
              </a:rPr>
              <a:t>Subtype classification</a:t>
            </a:r>
          </a:p>
          <a:p>
            <a:pPr lvl="1"/>
            <a:r>
              <a:rPr lang="en-US" sz="2000">
                <a:solidFill>
                  <a:srgbClr val="404040"/>
                </a:solidFill>
                <a:latin typeface="Calibri" charset="0"/>
                <a:ea typeface="MS PGothic" charset="0"/>
              </a:rPr>
              <a:t>Identification of therapeutic targets</a:t>
            </a:r>
          </a:p>
          <a:p>
            <a:pPr lvl="1"/>
            <a:r>
              <a:rPr lang="en-US" sz="2000">
                <a:solidFill>
                  <a:srgbClr val="404040"/>
                </a:solidFill>
                <a:latin typeface="Calibri" charset="0"/>
                <a:ea typeface="MS PGothic" charset="0"/>
              </a:rPr>
              <a:t>LSC markers are complex and different in different subtypes</a:t>
            </a:r>
          </a:p>
        </p:txBody>
      </p:sp>
    </p:spTree>
  </p:cSld>
  <p:clrMapOvr>
    <a:masterClrMapping/>
  </p:clrMapOvr>
  <p:transition spd="med">
    <p:fade/>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7" name="Title 1"/>
          <p:cNvSpPr>
            <a:spLocks noGrp="1"/>
          </p:cNvSpPr>
          <p:nvPr>
            <p:ph type="title"/>
          </p:nvPr>
        </p:nvSpPr>
        <p:spPr>
          <a:xfrm>
            <a:off x="58738" y="161925"/>
            <a:ext cx="8991600" cy="947738"/>
          </a:xfrm>
        </p:spPr>
        <p:txBody>
          <a:bodyPr/>
          <a:lstStyle/>
          <a:p>
            <a:pPr marL="342900" indent="-342900"/>
            <a:r>
              <a:rPr lang="en-US" sz="2800">
                <a:solidFill>
                  <a:srgbClr val="FFFF00"/>
                </a:solidFill>
                <a:latin typeface="Calibri" charset="0"/>
                <a:ea typeface="MS PGothic" charset="0"/>
              </a:rPr>
              <a:t>Summary 1: The big picture of abnormal myeloid differentiation</a:t>
            </a:r>
          </a:p>
        </p:txBody>
      </p:sp>
      <p:sp>
        <p:nvSpPr>
          <p:cNvPr id="121858" name="Content Placeholder 2"/>
          <p:cNvSpPr>
            <a:spLocks noGrp="1"/>
          </p:cNvSpPr>
          <p:nvPr>
            <p:ph idx="1"/>
          </p:nvPr>
        </p:nvSpPr>
        <p:spPr>
          <a:xfrm>
            <a:off x="228600" y="1303338"/>
            <a:ext cx="8745538" cy="5181600"/>
          </a:xfrm>
        </p:spPr>
        <p:txBody>
          <a:bodyPr/>
          <a:lstStyle/>
          <a:p>
            <a:r>
              <a:rPr lang="en-US">
                <a:latin typeface="Calibri" charset="0"/>
                <a:ea typeface="MS PGothic" charset="0"/>
              </a:rPr>
              <a:t>High-Resolution Immunophenotyping</a:t>
            </a:r>
          </a:p>
          <a:p>
            <a:pPr lvl="1"/>
            <a:r>
              <a:rPr lang="en-US" sz="2000">
                <a:latin typeface="Calibri" charset="0"/>
                <a:ea typeface="MS PGothic" charset="0"/>
              </a:rPr>
              <a:t>Mass-tag barcoding and internal reference samples enable detection of subtle differences</a:t>
            </a:r>
          </a:p>
          <a:p>
            <a:pPr lvl="1"/>
            <a:r>
              <a:rPr lang="en-US" sz="2000">
                <a:latin typeface="Calibri" charset="0"/>
                <a:ea typeface="MS PGothic" charset="0"/>
              </a:rPr>
              <a:t>Comparison of malignant cells to developmentally similar normal cells </a:t>
            </a:r>
            <a:endParaRPr lang="en-US" sz="1800">
              <a:latin typeface="Calibri" charset="0"/>
              <a:ea typeface="MS PGothic" charset="0"/>
            </a:endParaRPr>
          </a:p>
          <a:p>
            <a:r>
              <a:rPr lang="en-US">
                <a:latin typeface="Calibri" charset="0"/>
                <a:ea typeface="MS PGothic" charset="0"/>
              </a:rPr>
              <a:t>Surface marker aberrancies detected as early as HSCs </a:t>
            </a:r>
          </a:p>
          <a:p>
            <a:r>
              <a:rPr lang="en-US">
                <a:latin typeface="Calibri" charset="0"/>
                <a:ea typeface="MS PGothic" charset="0"/>
              </a:rPr>
              <a:t>Abnormal patterns of differentiation may have diagnostic utility in AML and MDS</a:t>
            </a:r>
          </a:p>
          <a:p>
            <a:r>
              <a:rPr lang="en-US">
                <a:latin typeface="Calibri" charset="0"/>
                <a:ea typeface="MS PGothic" charset="0"/>
              </a:rPr>
              <a:t>Stem and early progenitor immunophenotyping:</a:t>
            </a:r>
          </a:p>
          <a:p>
            <a:pPr lvl="1"/>
            <a:r>
              <a:rPr lang="en-US" sz="2000">
                <a:latin typeface="Calibri" charset="0"/>
                <a:ea typeface="MS PGothic" charset="0"/>
              </a:rPr>
              <a:t>Subtype classification</a:t>
            </a:r>
          </a:p>
          <a:p>
            <a:pPr lvl="1"/>
            <a:r>
              <a:rPr lang="en-US" sz="2000">
                <a:latin typeface="Calibri" charset="0"/>
                <a:ea typeface="MS PGothic" charset="0"/>
              </a:rPr>
              <a:t>Identification of therapeutic targets</a:t>
            </a:r>
          </a:p>
          <a:p>
            <a:pPr lvl="1"/>
            <a:r>
              <a:rPr lang="en-US" sz="2000">
                <a:latin typeface="Calibri" charset="0"/>
                <a:ea typeface="MS PGothic" charset="0"/>
              </a:rPr>
              <a:t>LSC markers are complex and different in different subtypes</a:t>
            </a:r>
          </a:p>
        </p:txBody>
      </p:sp>
    </p:spTree>
  </p:cSld>
  <p:clrMapOvr>
    <a:masterClrMapping/>
  </p:clrMapOvr>
  <p:transition spd="med">
    <p:fade/>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1" name="Title 1"/>
          <p:cNvSpPr>
            <a:spLocks noGrp="1"/>
          </p:cNvSpPr>
          <p:nvPr>
            <p:ph type="title"/>
          </p:nvPr>
        </p:nvSpPr>
        <p:spPr>
          <a:xfrm>
            <a:off x="58738" y="161925"/>
            <a:ext cx="8991600" cy="947738"/>
          </a:xfrm>
        </p:spPr>
        <p:txBody>
          <a:bodyPr/>
          <a:lstStyle/>
          <a:p>
            <a:pPr marL="342900" indent="-342900"/>
            <a:r>
              <a:rPr lang="en-US" sz="2800">
                <a:solidFill>
                  <a:srgbClr val="FFFF00"/>
                </a:solidFill>
                <a:latin typeface="Calibri" charset="0"/>
                <a:ea typeface="MS PGothic" charset="0"/>
              </a:rPr>
              <a:t>Summary 1: The big picture of abnormal myeloid differentiation</a:t>
            </a:r>
          </a:p>
        </p:txBody>
      </p:sp>
      <p:sp>
        <p:nvSpPr>
          <p:cNvPr id="122882" name="Content Placeholder 2"/>
          <p:cNvSpPr>
            <a:spLocks noGrp="1"/>
          </p:cNvSpPr>
          <p:nvPr>
            <p:ph idx="1"/>
          </p:nvPr>
        </p:nvSpPr>
        <p:spPr>
          <a:xfrm>
            <a:off x="228600" y="1303338"/>
            <a:ext cx="8745538" cy="5181600"/>
          </a:xfrm>
        </p:spPr>
        <p:txBody>
          <a:bodyPr/>
          <a:lstStyle/>
          <a:p>
            <a:r>
              <a:rPr lang="en-US">
                <a:latin typeface="Calibri" charset="0"/>
                <a:ea typeface="MS PGothic" charset="0"/>
              </a:rPr>
              <a:t>High-Resolution Immunophenotyping</a:t>
            </a:r>
          </a:p>
          <a:p>
            <a:pPr lvl="1"/>
            <a:r>
              <a:rPr lang="en-US" sz="2000">
                <a:latin typeface="Calibri" charset="0"/>
                <a:ea typeface="MS PGothic" charset="0"/>
              </a:rPr>
              <a:t>Mass-tag barcoding and internal reference samples enable detection of subtle differences</a:t>
            </a:r>
          </a:p>
          <a:p>
            <a:pPr lvl="1"/>
            <a:r>
              <a:rPr lang="en-US" sz="2000">
                <a:latin typeface="Calibri" charset="0"/>
                <a:ea typeface="MS PGothic" charset="0"/>
              </a:rPr>
              <a:t>Comparison of malignant cells to developmentally similar normal cells </a:t>
            </a:r>
            <a:endParaRPr lang="en-US" sz="1800">
              <a:latin typeface="Calibri" charset="0"/>
              <a:ea typeface="MS PGothic" charset="0"/>
            </a:endParaRPr>
          </a:p>
          <a:p>
            <a:r>
              <a:rPr lang="en-US">
                <a:latin typeface="Calibri" charset="0"/>
                <a:ea typeface="MS PGothic" charset="0"/>
              </a:rPr>
              <a:t>Surface marker aberrancies detected as early as HSCs </a:t>
            </a:r>
          </a:p>
          <a:p>
            <a:r>
              <a:rPr lang="en-US">
                <a:latin typeface="Calibri" charset="0"/>
                <a:ea typeface="MS PGothic" charset="0"/>
              </a:rPr>
              <a:t>Abnormal patterns of differentiation may have diagnostic utility in AML and MDS</a:t>
            </a:r>
          </a:p>
          <a:p>
            <a:r>
              <a:rPr lang="en-US">
                <a:latin typeface="Calibri" charset="0"/>
                <a:ea typeface="MS PGothic" charset="0"/>
              </a:rPr>
              <a:t>Stem and early progenitor immunophenotyping:</a:t>
            </a:r>
          </a:p>
          <a:p>
            <a:pPr lvl="1"/>
            <a:r>
              <a:rPr lang="en-US" sz="2000">
                <a:latin typeface="Calibri" charset="0"/>
                <a:ea typeface="MS PGothic" charset="0"/>
              </a:rPr>
              <a:t>Subtype classification</a:t>
            </a:r>
          </a:p>
          <a:p>
            <a:pPr lvl="1"/>
            <a:r>
              <a:rPr lang="en-US" sz="2000">
                <a:latin typeface="Calibri" charset="0"/>
                <a:ea typeface="MS PGothic" charset="0"/>
              </a:rPr>
              <a:t>Identification of therapeutic targets</a:t>
            </a:r>
          </a:p>
          <a:p>
            <a:pPr lvl="1"/>
            <a:r>
              <a:rPr lang="en-US" sz="2000">
                <a:latin typeface="Calibri" charset="0"/>
                <a:ea typeface="MS PGothic" charset="0"/>
              </a:rPr>
              <a:t>LSC markers are complex and different in different subtypes</a:t>
            </a:r>
          </a:p>
        </p:txBody>
      </p:sp>
      <p:sp>
        <p:nvSpPr>
          <p:cNvPr id="122883" name="TextBox 1"/>
          <p:cNvSpPr txBox="1">
            <a:spLocks noChangeArrowheads="1"/>
          </p:cNvSpPr>
          <p:nvPr/>
        </p:nvSpPr>
        <p:spPr bwMode="auto">
          <a:xfrm>
            <a:off x="2376488" y="5902325"/>
            <a:ext cx="4391025" cy="585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a:solidFill>
                  <a:srgbClr val="FFFF00"/>
                </a:solidFill>
              </a:rPr>
              <a:t>What about function?</a:t>
            </a:r>
            <a:endParaRPr lang="en-US"/>
          </a:p>
        </p:txBody>
      </p:sp>
    </p:spTree>
  </p:cSld>
  <p:clrMapOvr>
    <a:masterClrMapping/>
  </p:clrMapOvr>
  <p:transition spd="med">
    <p:fade/>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5" name="Title 1"/>
          <p:cNvSpPr>
            <a:spLocks noGrp="1"/>
          </p:cNvSpPr>
          <p:nvPr>
            <p:ph type="title"/>
          </p:nvPr>
        </p:nvSpPr>
        <p:spPr/>
        <p:txBody>
          <a:bodyPr/>
          <a:lstStyle/>
          <a:p>
            <a:r>
              <a:rPr lang="en-US">
                <a:latin typeface="Arial" charset="0"/>
                <a:ea typeface="MS PGothic" charset="0"/>
              </a:rPr>
              <a:t>AML and the stem cell hypothesis </a:t>
            </a:r>
          </a:p>
        </p:txBody>
      </p:sp>
      <p:sp>
        <p:nvSpPr>
          <p:cNvPr id="123906" name="Content Placeholder 2"/>
          <p:cNvSpPr>
            <a:spLocks noGrp="1"/>
          </p:cNvSpPr>
          <p:nvPr>
            <p:ph idx="1"/>
          </p:nvPr>
        </p:nvSpPr>
        <p:spPr/>
        <p:txBody>
          <a:bodyPr/>
          <a:lstStyle/>
          <a:p>
            <a:r>
              <a:rPr lang="en-US" sz="2400">
                <a:latin typeface="Arial" charset="0"/>
                <a:ea typeface="MS PGothic" charset="0"/>
              </a:rPr>
              <a:t>Leukemia stem cell (LSC) hypothesis of tumor resistance </a:t>
            </a:r>
          </a:p>
          <a:p>
            <a:pPr lvl="1"/>
            <a:r>
              <a:rPr lang="en-US" sz="2000">
                <a:latin typeface="Arial" charset="0"/>
                <a:ea typeface="MS PGothic" charset="0"/>
              </a:rPr>
              <a:t>LSCs mediate leukemia relapse </a:t>
            </a:r>
          </a:p>
          <a:p>
            <a:pPr lvl="1"/>
            <a:r>
              <a:rPr lang="en-US" sz="2000">
                <a:latin typeface="Arial" charset="0"/>
                <a:ea typeface="MS PGothic" charset="0"/>
              </a:rPr>
              <a:t>LSCs are protected from chemotherapy </a:t>
            </a:r>
          </a:p>
          <a:p>
            <a:pPr lvl="2"/>
            <a:r>
              <a:rPr lang="en-US" sz="1600">
                <a:latin typeface="Arial" charset="0"/>
                <a:ea typeface="MS PGothic" charset="0"/>
              </a:rPr>
              <a:t>quiescent state</a:t>
            </a:r>
          </a:p>
          <a:p>
            <a:pPr lvl="2"/>
            <a:r>
              <a:rPr lang="en-US" sz="1600">
                <a:latin typeface="Arial" charset="0"/>
                <a:ea typeface="MS PGothic" charset="0"/>
              </a:rPr>
              <a:t>bone marrow niche</a:t>
            </a:r>
          </a:p>
          <a:p>
            <a:r>
              <a:rPr lang="en-US" sz="2400">
                <a:solidFill>
                  <a:srgbClr val="404040"/>
                </a:solidFill>
                <a:latin typeface="Arial" charset="0"/>
                <a:ea typeface="MS PGothic" charset="0"/>
              </a:rPr>
              <a:t>Why can certain leukemia types be cured by chemotherapy (e.g. t(8;21), inv(16), APL)?</a:t>
            </a:r>
          </a:p>
          <a:p>
            <a:pPr lvl="1"/>
            <a:r>
              <a:rPr lang="en-US" sz="2000">
                <a:solidFill>
                  <a:srgbClr val="404040"/>
                </a:solidFill>
                <a:latin typeface="Arial" charset="0"/>
                <a:ea typeface="MS PGothic" charset="0"/>
              </a:rPr>
              <a:t>Not all leukemias have LSCs?</a:t>
            </a:r>
          </a:p>
          <a:p>
            <a:pPr lvl="1"/>
            <a:r>
              <a:rPr lang="en-US" sz="2000">
                <a:solidFill>
                  <a:srgbClr val="404040"/>
                </a:solidFill>
                <a:latin typeface="Arial" charset="0"/>
                <a:ea typeface="MS PGothic" charset="0"/>
              </a:rPr>
              <a:t>Not all LSCs are resistant to chemotherapy?</a:t>
            </a:r>
          </a:p>
          <a:p>
            <a:r>
              <a:rPr lang="en-US" sz="2400">
                <a:solidFill>
                  <a:srgbClr val="404040"/>
                </a:solidFill>
                <a:latin typeface="Arial" charset="0"/>
                <a:ea typeface="MS PGothic" charset="0"/>
              </a:rPr>
              <a:t>Analysis of chemotherapy response in vivo</a:t>
            </a:r>
          </a:p>
          <a:p>
            <a:endParaRPr lang="en-US" sz="2400">
              <a:solidFill>
                <a:srgbClr val="404040"/>
              </a:solidFill>
              <a:latin typeface="Arial" charset="0"/>
              <a:ea typeface="MS PGothic" charset="0"/>
            </a:endParaRPr>
          </a:p>
          <a:p>
            <a:endParaRPr lang="en-US" sz="2400">
              <a:solidFill>
                <a:srgbClr val="404040"/>
              </a:solidFill>
              <a:latin typeface="Arial" charset="0"/>
              <a:ea typeface="MS PGothic" charset="0"/>
            </a:endParaRPr>
          </a:p>
        </p:txBody>
      </p:sp>
      <p:sp>
        <p:nvSpPr>
          <p:cNvPr id="123907" name="TextBox 3"/>
          <p:cNvSpPr txBox="1">
            <a:spLocks noChangeArrowheads="1"/>
          </p:cNvSpPr>
          <p:nvPr/>
        </p:nvSpPr>
        <p:spPr bwMode="auto">
          <a:xfrm>
            <a:off x="6164263" y="6248400"/>
            <a:ext cx="266382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b="0"/>
              <a:t>-With Bruno Medeiros</a:t>
            </a:r>
          </a:p>
        </p:txBody>
      </p:sp>
    </p:spTree>
  </p:cSld>
  <p:clrMapOvr>
    <a:masterClrMapping/>
  </p:clrMapOvr>
  <p:transition spd="med">
    <p:fade/>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29" name="Title 1"/>
          <p:cNvSpPr>
            <a:spLocks noGrp="1"/>
          </p:cNvSpPr>
          <p:nvPr>
            <p:ph type="title"/>
          </p:nvPr>
        </p:nvSpPr>
        <p:spPr/>
        <p:txBody>
          <a:bodyPr/>
          <a:lstStyle/>
          <a:p>
            <a:r>
              <a:rPr lang="en-US">
                <a:latin typeface="Arial" charset="0"/>
                <a:ea typeface="MS PGothic" charset="0"/>
              </a:rPr>
              <a:t>AML and the stem cell hypothesis </a:t>
            </a:r>
          </a:p>
        </p:txBody>
      </p:sp>
      <p:sp>
        <p:nvSpPr>
          <p:cNvPr id="124930" name="Content Placeholder 2"/>
          <p:cNvSpPr>
            <a:spLocks noGrp="1"/>
          </p:cNvSpPr>
          <p:nvPr>
            <p:ph idx="1"/>
          </p:nvPr>
        </p:nvSpPr>
        <p:spPr/>
        <p:txBody>
          <a:bodyPr/>
          <a:lstStyle/>
          <a:p>
            <a:r>
              <a:rPr lang="en-US" sz="2400">
                <a:latin typeface="Arial" charset="0"/>
                <a:ea typeface="MS PGothic" charset="0"/>
              </a:rPr>
              <a:t>Leukemia stem cell (LSC) hypothesis of tumor resistance </a:t>
            </a:r>
          </a:p>
          <a:p>
            <a:pPr lvl="1"/>
            <a:r>
              <a:rPr lang="en-US" sz="2000">
                <a:latin typeface="Arial" charset="0"/>
                <a:ea typeface="MS PGothic" charset="0"/>
              </a:rPr>
              <a:t>LSCs mediate leukemia relapse </a:t>
            </a:r>
          </a:p>
          <a:p>
            <a:pPr lvl="1"/>
            <a:r>
              <a:rPr lang="en-US" sz="2000">
                <a:latin typeface="Arial" charset="0"/>
                <a:ea typeface="MS PGothic" charset="0"/>
              </a:rPr>
              <a:t>LSCs are protected from chemotherapy </a:t>
            </a:r>
          </a:p>
          <a:p>
            <a:pPr lvl="2"/>
            <a:r>
              <a:rPr lang="en-US" sz="1600">
                <a:latin typeface="Arial" charset="0"/>
                <a:ea typeface="MS PGothic" charset="0"/>
              </a:rPr>
              <a:t>quiescent state</a:t>
            </a:r>
          </a:p>
          <a:p>
            <a:pPr lvl="2"/>
            <a:r>
              <a:rPr lang="en-US" sz="1600">
                <a:latin typeface="Arial" charset="0"/>
                <a:ea typeface="MS PGothic" charset="0"/>
              </a:rPr>
              <a:t>bone marrow niche</a:t>
            </a:r>
          </a:p>
          <a:p>
            <a:r>
              <a:rPr lang="en-US" sz="2400">
                <a:latin typeface="Arial" charset="0"/>
                <a:ea typeface="MS PGothic" charset="0"/>
              </a:rPr>
              <a:t>Why can certain leukemia types be cured by chemotherapy (e.g. t(8;21), inv(16), APL)?</a:t>
            </a:r>
          </a:p>
          <a:p>
            <a:pPr lvl="1"/>
            <a:r>
              <a:rPr lang="en-US" sz="2000">
                <a:latin typeface="Arial" charset="0"/>
                <a:ea typeface="MS PGothic" charset="0"/>
              </a:rPr>
              <a:t>Not all leukemias have LSCs?</a:t>
            </a:r>
          </a:p>
          <a:p>
            <a:pPr lvl="1"/>
            <a:r>
              <a:rPr lang="en-US" sz="2000">
                <a:latin typeface="Arial" charset="0"/>
                <a:ea typeface="MS PGothic" charset="0"/>
              </a:rPr>
              <a:t>Not all LSCs are resistant to chemotherapy?</a:t>
            </a:r>
          </a:p>
          <a:p>
            <a:r>
              <a:rPr lang="en-US" sz="2400">
                <a:solidFill>
                  <a:srgbClr val="404040"/>
                </a:solidFill>
                <a:latin typeface="Arial" charset="0"/>
                <a:ea typeface="MS PGothic" charset="0"/>
              </a:rPr>
              <a:t>Analysis of chemotherapy response in vivo</a:t>
            </a:r>
          </a:p>
          <a:p>
            <a:endParaRPr lang="en-US" sz="2400">
              <a:latin typeface="Arial" charset="0"/>
              <a:ea typeface="MS PGothic" charset="0"/>
            </a:endParaRPr>
          </a:p>
          <a:p>
            <a:endParaRPr lang="en-US" sz="2400">
              <a:latin typeface="Arial" charset="0"/>
              <a:ea typeface="MS PGothic" charset="0"/>
            </a:endParaRPr>
          </a:p>
        </p:txBody>
      </p:sp>
      <p:sp>
        <p:nvSpPr>
          <p:cNvPr id="124931" name="TextBox 3"/>
          <p:cNvSpPr txBox="1">
            <a:spLocks noChangeArrowheads="1"/>
          </p:cNvSpPr>
          <p:nvPr/>
        </p:nvSpPr>
        <p:spPr bwMode="auto">
          <a:xfrm>
            <a:off x="6164263" y="6248400"/>
            <a:ext cx="266382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b="0"/>
              <a:t>-With Bruno Medeiros</a:t>
            </a:r>
          </a:p>
        </p:txBody>
      </p:sp>
    </p:spTree>
  </p:cSld>
  <p:clrMapOvr>
    <a:masterClrMapping/>
  </p:clrMapOvr>
  <p:transition spd="med">
    <p:fade/>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3" name="Title 1"/>
          <p:cNvSpPr>
            <a:spLocks noGrp="1"/>
          </p:cNvSpPr>
          <p:nvPr>
            <p:ph type="title"/>
          </p:nvPr>
        </p:nvSpPr>
        <p:spPr/>
        <p:txBody>
          <a:bodyPr/>
          <a:lstStyle/>
          <a:p>
            <a:r>
              <a:rPr lang="en-US">
                <a:latin typeface="Arial" charset="0"/>
                <a:ea typeface="MS PGothic" charset="0"/>
              </a:rPr>
              <a:t>AML and the stem cell hypothesis </a:t>
            </a:r>
          </a:p>
        </p:txBody>
      </p:sp>
      <p:sp>
        <p:nvSpPr>
          <p:cNvPr id="125954" name="Content Placeholder 2"/>
          <p:cNvSpPr>
            <a:spLocks noGrp="1"/>
          </p:cNvSpPr>
          <p:nvPr>
            <p:ph idx="1"/>
          </p:nvPr>
        </p:nvSpPr>
        <p:spPr/>
        <p:txBody>
          <a:bodyPr/>
          <a:lstStyle/>
          <a:p>
            <a:r>
              <a:rPr lang="en-US" sz="2400">
                <a:latin typeface="Arial" charset="0"/>
                <a:ea typeface="MS PGothic" charset="0"/>
              </a:rPr>
              <a:t>Leukemia stem cell (LSC) hypothesis of tumor resistance </a:t>
            </a:r>
          </a:p>
          <a:p>
            <a:pPr lvl="1"/>
            <a:r>
              <a:rPr lang="en-US" sz="2000">
                <a:latin typeface="Arial" charset="0"/>
                <a:ea typeface="MS PGothic" charset="0"/>
              </a:rPr>
              <a:t>LSCs mediate leukemia relapse </a:t>
            </a:r>
          </a:p>
          <a:p>
            <a:pPr lvl="1"/>
            <a:r>
              <a:rPr lang="en-US" sz="2000">
                <a:latin typeface="Arial" charset="0"/>
                <a:ea typeface="MS PGothic" charset="0"/>
              </a:rPr>
              <a:t>LSCs are protected from chemotherapy </a:t>
            </a:r>
          </a:p>
          <a:p>
            <a:pPr lvl="2"/>
            <a:r>
              <a:rPr lang="en-US" sz="1600">
                <a:latin typeface="Arial" charset="0"/>
                <a:ea typeface="MS PGothic" charset="0"/>
              </a:rPr>
              <a:t>quiescent state</a:t>
            </a:r>
          </a:p>
          <a:p>
            <a:pPr lvl="2"/>
            <a:r>
              <a:rPr lang="en-US" sz="1600">
                <a:latin typeface="Arial" charset="0"/>
                <a:ea typeface="MS PGothic" charset="0"/>
              </a:rPr>
              <a:t>bone marrow niche</a:t>
            </a:r>
          </a:p>
          <a:p>
            <a:r>
              <a:rPr lang="en-US" sz="2400">
                <a:latin typeface="Arial" charset="0"/>
                <a:ea typeface="MS PGothic" charset="0"/>
              </a:rPr>
              <a:t>Why can certain leukemia types be cured by chemotherapy (e.g. t(8;21), inv(16), APL)?</a:t>
            </a:r>
          </a:p>
          <a:p>
            <a:pPr lvl="1"/>
            <a:r>
              <a:rPr lang="en-US" sz="2000">
                <a:latin typeface="Arial" charset="0"/>
                <a:ea typeface="MS PGothic" charset="0"/>
              </a:rPr>
              <a:t>Not all leukemias have LSCs?</a:t>
            </a:r>
          </a:p>
          <a:p>
            <a:pPr lvl="1"/>
            <a:r>
              <a:rPr lang="en-US" sz="2000">
                <a:latin typeface="Arial" charset="0"/>
                <a:ea typeface="MS PGothic" charset="0"/>
              </a:rPr>
              <a:t>Not all LSCs are resistant to chemotherapy?</a:t>
            </a:r>
          </a:p>
          <a:p>
            <a:r>
              <a:rPr lang="en-US" sz="2400">
                <a:latin typeface="Arial" charset="0"/>
                <a:ea typeface="MS PGothic" charset="0"/>
              </a:rPr>
              <a:t>Analysis of chemotherapy response in vivo</a:t>
            </a:r>
          </a:p>
          <a:p>
            <a:endParaRPr lang="en-US" sz="2400">
              <a:latin typeface="Arial" charset="0"/>
              <a:ea typeface="MS PGothic" charset="0"/>
            </a:endParaRPr>
          </a:p>
          <a:p>
            <a:endParaRPr lang="en-US" sz="2400">
              <a:latin typeface="Arial" charset="0"/>
              <a:ea typeface="MS PGothic" charset="0"/>
            </a:endParaRPr>
          </a:p>
        </p:txBody>
      </p:sp>
      <p:sp>
        <p:nvSpPr>
          <p:cNvPr id="125955" name="TextBox 3"/>
          <p:cNvSpPr txBox="1">
            <a:spLocks noChangeArrowheads="1"/>
          </p:cNvSpPr>
          <p:nvPr/>
        </p:nvSpPr>
        <p:spPr bwMode="auto">
          <a:xfrm>
            <a:off x="6164263" y="6248400"/>
            <a:ext cx="266382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b="0"/>
              <a:t>-With Bruno Medeiros</a:t>
            </a:r>
          </a:p>
        </p:txBody>
      </p:sp>
    </p:spTree>
  </p:cSld>
  <p:clrMapOvr>
    <a:masterClrMapping/>
  </p:clrMapOvr>
  <p:transition spd="med">
    <p:fade/>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2322513" y="207010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 name="Picture 4"/>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3973513" y="207010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 name="Picture 5"/>
          <p:cNvPicPr>
            <a:picLocks noChangeAspect="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5618163" y="207010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 name="Picture 6"/>
          <p:cNvPicPr>
            <a:picLocks noChangeAspect="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7272338" y="207010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 name="Picture 7"/>
          <p:cNvPicPr>
            <a:picLocks noChangeAspect="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3978275" y="3730625"/>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 name="Picture 8"/>
          <p:cNvPicPr>
            <a:picLocks noChangeAspect="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5618163" y="3736975"/>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 name="Picture 9"/>
          <p:cNvPicPr>
            <a:picLocks noChangeAspect="1"/>
          </p:cNvPicPr>
          <p:nvPr/>
        </p:nvPicPr>
        <p:blipFill>
          <a:blip r:embed="rId8" cstate="email">
            <a:extLst>
              <a:ext uri="{28A0092B-C50C-407E-A947-70E740481C1C}">
                <a14:useLocalDpi xmlns:a14="http://schemas.microsoft.com/office/drawing/2010/main" val="0"/>
              </a:ext>
            </a:extLst>
          </a:blip>
          <a:srcRect/>
          <a:stretch>
            <a:fillRect/>
          </a:stretch>
        </p:blipFill>
        <p:spPr bwMode="auto">
          <a:xfrm>
            <a:off x="7272338" y="3736975"/>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1" name="Group 10"/>
          <p:cNvGrpSpPr>
            <a:grpSpLocks/>
          </p:cNvGrpSpPr>
          <p:nvPr/>
        </p:nvGrpSpPr>
        <p:grpSpPr bwMode="auto">
          <a:xfrm>
            <a:off x="2346325" y="4205288"/>
            <a:ext cx="725488" cy="725487"/>
            <a:chOff x="113146" y="1794903"/>
            <a:chExt cx="725478" cy="725478"/>
          </a:xfrm>
        </p:grpSpPr>
        <p:cxnSp>
          <p:nvCxnSpPr>
            <p:cNvPr id="12" name="Straight Arrow Connector 11"/>
            <p:cNvCxnSpPr/>
            <p:nvPr/>
          </p:nvCxnSpPr>
          <p:spPr>
            <a:xfrm>
              <a:off x="113146" y="2515619"/>
              <a:ext cx="725478" cy="0"/>
            </a:xfrm>
            <a:prstGeom prst="straightConnector1">
              <a:avLst/>
            </a:prstGeom>
            <a:ln>
              <a:solidFill>
                <a:schemeClr val="tx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3" name="Straight Arrow Connector 12"/>
            <p:cNvCxnSpPr/>
            <p:nvPr/>
          </p:nvCxnSpPr>
          <p:spPr>
            <a:xfrm rot="16200000">
              <a:off x="-240069" y="2157642"/>
              <a:ext cx="725478" cy="0"/>
            </a:xfrm>
            <a:prstGeom prst="straightConnector1">
              <a:avLst/>
            </a:prstGeom>
            <a:ln>
              <a:solidFill>
                <a:schemeClr val="tx1"/>
              </a:solidFill>
              <a:tailEnd type="arrow"/>
            </a:ln>
            <a:effectLst/>
          </p:spPr>
          <p:style>
            <a:lnRef idx="2">
              <a:schemeClr val="accent1"/>
            </a:lnRef>
            <a:fillRef idx="0">
              <a:schemeClr val="accent1"/>
            </a:fillRef>
            <a:effectRef idx="1">
              <a:schemeClr val="accent1"/>
            </a:effectRef>
            <a:fontRef idx="minor">
              <a:schemeClr val="tx1"/>
            </a:fontRef>
          </p:style>
        </p:cxnSp>
      </p:grpSp>
      <p:sp>
        <p:nvSpPr>
          <p:cNvPr id="14" name="TextBox 13"/>
          <p:cNvSpPr txBox="1">
            <a:spLocks noChangeArrowheads="1"/>
          </p:cNvSpPr>
          <p:nvPr/>
        </p:nvSpPr>
        <p:spPr bwMode="auto">
          <a:xfrm>
            <a:off x="2276475" y="4887913"/>
            <a:ext cx="1631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t>Intercalator Ir193</a:t>
            </a:r>
          </a:p>
        </p:txBody>
      </p:sp>
      <p:sp>
        <p:nvSpPr>
          <p:cNvPr id="15" name="TextBox 14"/>
          <p:cNvSpPr txBox="1">
            <a:spLocks noChangeArrowheads="1"/>
          </p:cNvSpPr>
          <p:nvPr/>
        </p:nvSpPr>
        <p:spPr bwMode="auto">
          <a:xfrm rot="-5400000">
            <a:off x="1761331" y="4448969"/>
            <a:ext cx="873125" cy="3063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t>IdU I127 </a:t>
            </a:r>
          </a:p>
        </p:txBody>
      </p:sp>
      <p:sp>
        <p:nvSpPr>
          <p:cNvPr id="16" name="TextBox 15"/>
          <p:cNvSpPr txBox="1">
            <a:spLocks noChangeArrowheads="1"/>
          </p:cNvSpPr>
          <p:nvPr/>
        </p:nvSpPr>
        <p:spPr bwMode="auto">
          <a:xfrm>
            <a:off x="3251200" y="3413125"/>
            <a:ext cx="679450"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solidFill>
                  <a:srgbClr val="000000"/>
                </a:solidFill>
              </a:rPr>
              <a:t>No IdU</a:t>
            </a:r>
          </a:p>
        </p:txBody>
      </p:sp>
      <p:sp>
        <p:nvSpPr>
          <p:cNvPr id="18" name="TextBox 17"/>
          <p:cNvSpPr txBox="1">
            <a:spLocks noChangeArrowheads="1"/>
          </p:cNvSpPr>
          <p:nvPr/>
        </p:nvSpPr>
        <p:spPr bwMode="auto">
          <a:xfrm>
            <a:off x="4984750" y="3413125"/>
            <a:ext cx="587375"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solidFill>
                  <a:srgbClr val="000000"/>
                </a:solidFill>
              </a:rPr>
              <a:t>5 min</a:t>
            </a:r>
          </a:p>
        </p:txBody>
      </p:sp>
      <p:sp>
        <p:nvSpPr>
          <p:cNvPr id="19" name="TextBox 18"/>
          <p:cNvSpPr txBox="1">
            <a:spLocks noChangeArrowheads="1"/>
          </p:cNvSpPr>
          <p:nvPr/>
        </p:nvSpPr>
        <p:spPr bwMode="auto">
          <a:xfrm>
            <a:off x="6546850" y="3413125"/>
            <a:ext cx="673100"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solidFill>
                  <a:srgbClr val="000000"/>
                </a:solidFill>
              </a:rPr>
              <a:t>10 min</a:t>
            </a:r>
          </a:p>
        </p:txBody>
      </p:sp>
      <p:sp>
        <p:nvSpPr>
          <p:cNvPr id="20" name="TextBox 19"/>
          <p:cNvSpPr txBox="1">
            <a:spLocks noChangeArrowheads="1"/>
          </p:cNvSpPr>
          <p:nvPr/>
        </p:nvSpPr>
        <p:spPr bwMode="auto">
          <a:xfrm>
            <a:off x="8212138" y="3413125"/>
            <a:ext cx="671512"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solidFill>
                  <a:srgbClr val="000000"/>
                </a:solidFill>
              </a:rPr>
              <a:t>15 min</a:t>
            </a:r>
          </a:p>
        </p:txBody>
      </p:sp>
      <p:sp>
        <p:nvSpPr>
          <p:cNvPr id="21" name="TextBox 20"/>
          <p:cNvSpPr txBox="1">
            <a:spLocks noChangeArrowheads="1"/>
          </p:cNvSpPr>
          <p:nvPr/>
        </p:nvSpPr>
        <p:spPr bwMode="auto">
          <a:xfrm>
            <a:off x="4911725" y="5089525"/>
            <a:ext cx="671513"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solidFill>
                  <a:srgbClr val="000000"/>
                </a:solidFill>
              </a:rPr>
              <a:t>30 min</a:t>
            </a:r>
          </a:p>
        </p:txBody>
      </p:sp>
      <p:sp>
        <p:nvSpPr>
          <p:cNvPr id="22" name="TextBox 21"/>
          <p:cNvSpPr txBox="1">
            <a:spLocks noChangeArrowheads="1"/>
          </p:cNvSpPr>
          <p:nvPr/>
        </p:nvSpPr>
        <p:spPr bwMode="auto">
          <a:xfrm>
            <a:off x="6548438" y="5089525"/>
            <a:ext cx="684212"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solidFill>
                  <a:srgbClr val="000000"/>
                </a:solidFill>
              </a:rPr>
              <a:t>60 min</a:t>
            </a:r>
          </a:p>
        </p:txBody>
      </p:sp>
      <p:sp>
        <p:nvSpPr>
          <p:cNvPr id="23" name="TextBox 22"/>
          <p:cNvSpPr txBox="1">
            <a:spLocks noChangeArrowheads="1"/>
          </p:cNvSpPr>
          <p:nvPr/>
        </p:nvSpPr>
        <p:spPr bwMode="auto">
          <a:xfrm>
            <a:off x="8123238" y="5089525"/>
            <a:ext cx="757237"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solidFill>
                  <a:srgbClr val="000000"/>
                </a:solidFill>
              </a:rPr>
              <a:t>120 min</a:t>
            </a:r>
          </a:p>
        </p:txBody>
      </p:sp>
      <p:sp>
        <p:nvSpPr>
          <p:cNvPr id="24" name="TextBox 23"/>
          <p:cNvSpPr txBox="1">
            <a:spLocks noChangeArrowheads="1"/>
          </p:cNvSpPr>
          <p:nvPr/>
        </p:nvSpPr>
        <p:spPr bwMode="auto">
          <a:xfrm>
            <a:off x="3092450" y="2032000"/>
            <a:ext cx="869950"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chemeClr val="bg1"/>
                </a:solidFill>
              </a:rPr>
              <a:t>0.3%</a:t>
            </a:r>
          </a:p>
          <a:p>
            <a:pPr algn="ctr" eaLnBrk="1" hangingPunct="1"/>
            <a:r>
              <a:rPr lang="en-US" sz="1400">
                <a:solidFill>
                  <a:schemeClr val="bg1"/>
                </a:solidFill>
              </a:rPr>
              <a:t>S phase</a:t>
            </a:r>
          </a:p>
        </p:txBody>
      </p:sp>
      <p:sp>
        <p:nvSpPr>
          <p:cNvPr id="25" name="TextBox 24"/>
          <p:cNvSpPr txBox="1">
            <a:spLocks noChangeArrowheads="1"/>
          </p:cNvSpPr>
          <p:nvPr/>
        </p:nvSpPr>
        <p:spPr bwMode="auto">
          <a:xfrm>
            <a:off x="4681538" y="2032000"/>
            <a:ext cx="871537"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chemeClr val="bg1"/>
                </a:solidFill>
              </a:rPr>
              <a:t>21.9%</a:t>
            </a:r>
          </a:p>
          <a:p>
            <a:pPr algn="ctr" eaLnBrk="1" hangingPunct="1"/>
            <a:r>
              <a:rPr lang="en-US" sz="1400">
                <a:solidFill>
                  <a:schemeClr val="bg1"/>
                </a:solidFill>
              </a:rPr>
              <a:t>S phase</a:t>
            </a:r>
          </a:p>
        </p:txBody>
      </p:sp>
      <p:sp>
        <p:nvSpPr>
          <p:cNvPr id="26" name="TextBox 25"/>
          <p:cNvSpPr txBox="1">
            <a:spLocks noChangeArrowheads="1"/>
          </p:cNvSpPr>
          <p:nvPr/>
        </p:nvSpPr>
        <p:spPr bwMode="auto">
          <a:xfrm>
            <a:off x="6318250" y="2032000"/>
            <a:ext cx="871538"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chemeClr val="bg1"/>
                </a:solidFill>
              </a:rPr>
              <a:t>20.6%</a:t>
            </a:r>
          </a:p>
          <a:p>
            <a:pPr algn="ctr" eaLnBrk="1" hangingPunct="1"/>
            <a:r>
              <a:rPr lang="en-US" sz="1400">
                <a:solidFill>
                  <a:schemeClr val="bg1"/>
                </a:solidFill>
              </a:rPr>
              <a:t>S phase</a:t>
            </a:r>
          </a:p>
        </p:txBody>
      </p:sp>
      <p:sp>
        <p:nvSpPr>
          <p:cNvPr id="27" name="TextBox 26"/>
          <p:cNvSpPr txBox="1">
            <a:spLocks noChangeArrowheads="1"/>
          </p:cNvSpPr>
          <p:nvPr/>
        </p:nvSpPr>
        <p:spPr bwMode="auto">
          <a:xfrm>
            <a:off x="7974013" y="2032000"/>
            <a:ext cx="871537"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chemeClr val="bg1"/>
                </a:solidFill>
              </a:rPr>
              <a:t>24.2%</a:t>
            </a:r>
          </a:p>
          <a:p>
            <a:pPr algn="ctr" eaLnBrk="1" hangingPunct="1"/>
            <a:r>
              <a:rPr lang="en-US" sz="1400">
                <a:solidFill>
                  <a:schemeClr val="bg1"/>
                </a:solidFill>
              </a:rPr>
              <a:t>S phase</a:t>
            </a:r>
          </a:p>
        </p:txBody>
      </p:sp>
      <p:sp>
        <p:nvSpPr>
          <p:cNvPr id="28" name="TextBox 27"/>
          <p:cNvSpPr txBox="1">
            <a:spLocks noChangeArrowheads="1"/>
          </p:cNvSpPr>
          <p:nvPr/>
        </p:nvSpPr>
        <p:spPr bwMode="auto">
          <a:xfrm>
            <a:off x="4681538" y="3689350"/>
            <a:ext cx="871537"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000000"/>
                </a:solidFill>
              </a:rPr>
              <a:t>24.3%</a:t>
            </a:r>
          </a:p>
          <a:p>
            <a:pPr algn="ctr" eaLnBrk="1" hangingPunct="1"/>
            <a:r>
              <a:rPr lang="en-US" sz="1400">
                <a:solidFill>
                  <a:srgbClr val="000000"/>
                </a:solidFill>
              </a:rPr>
              <a:t>S phase</a:t>
            </a:r>
          </a:p>
        </p:txBody>
      </p:sp>
      <p:sp>
        <p:nvSpPr>
          <p:cNvPr id="29" name="TextBox 28"/>
          <p:cNvSpPr txBox="1">
            <a:spLocks noChangeArrowheads="1"/>
          </p:cNvSpPr>
          <p:nvPr/>
        </p:nvSpPr>
        <p:spPr bwMode="auto">
          <a:xfrm>
            <a:off x="6318250" y="3692525"/>
            <a:ext cx="871538"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000000"/>
                </a:solidFill>
              </a:rPr>
              <a:t>26.6%</a:t>
            </a:r>
          </a:p>
          <a:p>
            <a:pPr algn="ctr" eaLnBrk="1" hangingPunct="1"/>
            <a:r>
              <a:rPr lang="en-US" sz="1400">
                <a:solidFill>
                  <a:srgbClr val="000000"/>
                </a:solidFill>
              </a:rPr>
              <a:t>S phase</a:t>
            </a:r>
          </a:p>
        </p:txBody>
      </p:sp>
      <p:sp>
        <p:nvSpPr>
          <p:cNvPr id="30" name="TextBox 29"/>
          <p:cNvSpPr txBox="1">
            <a:spLocks noChangeArrowheads="1"/>
          </p:cNvSpPr>
          <p:nvPr/>
        </p:nvSpPr>
        <p:spPr bwMode="auto">
          <a:xfrm>
            <a:off x="7996238" y="3689350"/>
            <a:ext cx="871537"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000000"/>
                </a:solidFill>
              </a:rPr>
              <a:t>28.9%</a:t>
            </a:r>
          </a:p>
          <a:p>
            <a:pPr algn="ctr" eaLnBrk="1" hangingPunct="1"/>
            <a:r>
              <a:rPr lang="en-US" sz="1400">
                <a:solidFill>
                  <a:srgbClr val="000000"/>
                </a:solidFill>
              </a:rPr>
              <a:t>S phase</a:t>
            </a:r>
          </a:p>
        </p:txBody>
      </p:sp>
      <p:sp>
        <p:nvSpPr>
          <p:cNvPr id="127001" name="Title 1"/>
          <p:cNvSpPr txBox="1">
            <a:spLocks/>
          </p:cNvSpPr>
          <p:nvPr/>
        </p:nvSpPr>
        <p:spPr bwMode="auto">
          <a:xfrm>
            <a:off x="457200" y="152400"/>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400">
                <a:solidFill>
                  <a:srgbClr val="FFFF00"/>
                </a:solidFill>
                <a:latin typeface="Arial" charset="0"/>
              </a:rPr>
              <a:t>IdU incorporates rapidly into S-phase cells </a:t>
            </a:r>
          </a:p>
        </p:txBody>
      </p:sp>
      <p:pic>
        <p:nvPicPr>
          <p:cNvPr id="127002" name="Picture 49" descr="A11542.gif"/>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228600" y="1524000"/>
            <a:ext cx="1905000" cy="22288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9" name="Rectangle 48"/>
          <p:cNvSpPr>
            <a:spLocks noChangeArrowheads="1"/>
          </p:cNvSpPr>
          <p:nvPr/>
        </p:nvSpPr>
        <p:spPr bwMode="auto">
          <a:xfrm>
            <a:off x="101600" y="1447800"/>
            <a:ext cx="2120900" cy="2336800"/>
          </a:xfrm>
          <a:prstGeom prst="rect">
            <a:avLst/>
          </a:prstGeom>
          <a:solidFill>
            <a:schemeClr val="bg1">
              <a:alpha val="85097"/>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a:p>
        </p:txBody>
      </p:sp>
      <p:sp>
        <p:nvSpPr>
          <p:cNvPr id="127004" name="TextBox 31"/>
          <p:cNvSpPr txBox="1">
            <a:spLocks noChangeArrowheads="1"/>
          </p:cNvSpPr>
          <p:nvPr/>
        </p:nvSpPr>
        <p:spPr bwMode="auto">
          <a:xfrm>
            <a:off x="4476750" y="6456363"/>
            <a:ext cx="466883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a:solidFill>
                  <a:srgbClr val="FFFFFF"/>
                </a:solidFill>
              </a:rPr>
              <a:t>-Behbehani, et al., 2012, Cytometry A </a:t>
            </a: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nodeType="afterEffect">
                                  <p:stCondLst>
                                    <p:cond delay="0"/>
                                  </p:stCondLst>
                                  <p:childTnLst>
                                    <p:set>
                                      <p:cBhvr>
                                        <p:cTn id="9" dur="1" fill="hold">
                                          <p:stCondLst>
                                            <p:cond delay="0"/>
                                          </p:stCondLst>
                                        </p:cTn>
                                        <p:tgtEl>
                                          <p:spTgt spid="4"/>
                                        </p:tgtEl>
                                        <p:attrNameLst>
                                          <p:attrName>style.visibility</p:attrName>
                                        </p:attrNameLst>
                                      </p:cBhvr>
                                      <p:to>
                                        <p:strVal val="visible"/>
                                      </p:to>
                                    </p:set>
                                  </p:childTnLst>
                                </p:cTn>
                              </p:par>
                            </p:childTnLst>
                          </p:cTn>
                        </p:par>
                        <p:par>
                          <p:cTn id="10" fill="hold" nodeType="afterGroup">
                            <p:stCondLst>
                              <p:cond delay="0"/>
                            </p:stCondLst>
                            <p:childTnLst>
                              <p:par>
                                <p:cTn id="11" presetID="1" presetClass="entr" presetSubtype="0"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childTnLst>
                                </p:cTn>
                              </p:par>
                            </p:childTnLst>
                          </p:cTn>
                        </p:par>
                        <p:par>
                          <p:cTn id="13" fill="hold" nodeType="afterGroup">
                            <p:stCondLst>
                              <p:cond delay="0"/>
                            </p:stCondLst>
                            <p:childTnLst>
                              <p:par>
                                <p:cTn id="14" presetID="1" presetClass="entr" presetSubtype="0" fill="hold" nodeType="afterEffect">
                                  <p:stCondLst>
                                    <p:cond delay="0"/>
                                  </p:stCondLst>
                                  <p:childTnLst>
                                    <p:set>
                                      <p:cBhvr>
                                        <p:cTn id="15" dur="1" fill="hold">
                                          <p:stCondLst>
                                            <p:cond delay="0"/>
                                          </p:stCondLst>
                                        </p:cTn>
                                        <p:tgtEl>
                                          <p:spTgt spid="6"/>
                                        </p:tgtEl>
                                        <p:attrNameLst>
                                          <p:attrName>style.visibility</p:attrName>
                                        </p:attrNameLst>
                                      </p:cBhvr>
                                      <p:to>
                                        <p:strVal val="visible"/>
                                      </p:to>
                                    </p:set>
                                  </p:childTnLst>
                                </p:cTn>
                              </p:par>
                            </p:childTnLst>
                          </p:cTn>
                        </p:par>
                        <p:par>
                          <p:cTn id="16" fill="hold" nodeType="afterGroup">
                            <p:stCondLst>
                              <p:cond delay="0"/>
                            </p:stCondLst>
                            <p:childTnLst>
                              <p:par>
                                <p:cTn id="17" presetID="1" presetClass="entr" presetSubtype="0"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par>
                          <p:cTn id="19" fill="hold" nodeType="afterGroup">
                            <p:stCondLst>
                              <p:cond delay="0"/>
                            </p:stCondLst>
                            <p:childTnLst>
                              <p:par>
                                <p:cTn id="20" presetID="1" presetClass="entr" presetSubtype="0" fill="hold" nodeType="afterEffect">
                                  <p:stCondLst>
                                    <p:cond delay="0"/>
                                  </p:stCondLst>
                                  <p:childTnLst>
                                    <p:set>
                                      <p:cBhvr>
                                        <p:cTn id="21" dur="1" fill="hold">
                                          <p:stCondLst>
                                            <p:cond delay="0"/>
                                          </p:stCondLst>
                                        </p:cTn>
                                        <p:tgtEl>
                                          <p:spTgt spid="8"/>
                                        </p:tgtEl>
                                        <p:attrNameLst>
                                          <p:attrName>style.visibility</p:attrName>
                                        </p:attrNameLst>
                                      </p:cBhvr>
                                      <p:to>
                                        <p:strVal val="visible"/>
                                      </p:to>
                                    </p:set>
                                  </p:childTnLst>
                                </p:cTn>
                              </p:par>
                            </p:childTnLst>
                          </p:cTn>
                        </p:par>
                        <p:par>
                          <p:cTn id="22" fill="hold" nodeType="afterGroup">
                            <p:stCondLst>
                              <p:cond delay="0"/>
                            </p:stCondLst>
                            <p:childTnLst>
                              <p:par>
                                <p:cTn id="23" presetID="1" presetClass="entr" presetSubtype="0" fill="hold" nodeType="afterEffect">
                                  <p:stCondLst>
                                    <p:cond delay="0"/>
                                  </p:stCondLst>
                                  <p:childTnLst>
                                    <p:set>
                                      <p:cBhvr>
                                        <p:cTn id="24" dur="1" fill="hold">
                                          <p:stCondLst>
                                            <p:cond delay="0"/>
                                          </p:stCondLst>
                                        </p:cTn>
                                        <p:tgtEl>
                                          <p:spTgt spid="9"/>
                                        </p:tgtEl>
                                        <p:attrNameLst>
                                          <p:attrName>style.visibility</p:attrName>
                                        </p:attrNameLst>
                                      </p:cBhvr>
                                      <p:to>
                                        <p:strVal val="visible"/>
                                      </p:to>
                                    </p:set>
                                  </p:childTnLst>
                                </p:cTn>
                              </p:par>
                            </p:childTnLst>
                          </p:cTn>
                        </p:par>
                        <p:par>
                          <p:cTn id="25" fill="hold" nodeType="afterGroup">
                            <p:stCondLst>
                              <p:cond delay="0"/>
                            </p:stCondLst>
                            <p:childTnLst>
                              <p:par>
                                <p:cTn id="26" presetID="1" presetClass="entr" presetSubtype="0" fill="hold" nodeType="afterEffect">
                                  <p:stCondLst>
                                    <p:cond delay="0"/>
                                  </p:stCondLst>
                                  <p:childTnLst>
                                    <p:set>
                                      <p:cBhvr>
                                        <p:cTn id="27" dur="1" fill="hold">
                                          <p:stCondLst>
                                            <p:cond delay="0"/>
                                          </p:stCondLst>
                                        </p:cTn>
                                        <p:tgtEl>
                                          <p:spTgt spid="10"/>
                                        </p:tgtEl>
                                        <p:attrNameLst>
                                          <p:attrName>style.visibility</p:attrName>
                                        </p:attrNameLst>
                                      </p:cBhvr>
                                      <p:to>
                                        <p:strVal val="visible"/>
                                      </p:to>
                                    </p:set>
                                  </p:childTnLst>
                                </p:cTn>
                              </p:par>
                            </p:childTnLst>
                          </p:cTn>
                        </p:par>
                        <p:par>
                          <p:cTn id="28" fill="hold" nodeType="afterGroup">
                            <p:stCondLst>
                              <p:cond delay="0"/>
                            </p:stCondLst>
                            <p:childTnLst>
                              <p:par>
                                <p:cTn id="29" presetID="1" presetClass="entr" presetSubtype="0" fill="hold" nodeType="afterEffect">
                                  <p:stCondLst>
                                    <p:cond delay="0"/>
                                  </p:stCondLst>
                                  <p:childTnLst>
                                    <p:set>
                                      <p:cBhvr>
                                        <p:cTn id="30" dur="1" fill="hold">
                                          <p:stCondLst>
                                            <p:cond delay="0"/>
                                          </p:stCondLst>
                                        </p:cTn>
                                        <p:tgtEl>
                                          <p:spTgt spid="11"/>
                                        </p:tgtEl>
                                        <p:attrNameLst>
                                          <p:attrName>style.visibility</p:attrName>
                                        </p:attrNameLst>
                                      </p:cBhvr>
                                      <p:to>
                                        <p:strVal val="visible"/>
                                      </p:to>
                                    </p:set>
                                  </p:child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14"/>
                                        </p:tgtEl>
                                        <p:attrNameLst>
                                          <p:attrName>style.visibility</p:attrName>
                                        </p:attrNameLst>
                                      </p:cBhvr>
                                      <p:to>
                                        <p:strVal val="visible"/>
                                      </p:to>
                                    </p:set>
                                  </p:child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15"/>
                                        </p:tgtEl>
                                        <p:attrNameLst>
                                          <p:attrName>style.visibility</p:attrName>
                                        </p:attrNameLst>
                                      </p:cBhvr>
                                      <p:to>
                                        <p:strVal val="visible"/>
                                      </p:to>
                                    </p:set>
                                  </p:child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16"/>
                                        </p:tgtEl>
                                        <p:attrNameLst>
                                          <p:attrName>style.visibility</p:attrName>
                                        </p:attrNameLst>
                                      </p:cBhvr>
                                      <p:to>
                                        <p:strVal val="visible"/>
                                      </p:to>
                                    </p:set>
                                  </p:child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18"/>
                                        </p:tgtEl>
                                        <p:attrNameLst>
                                          <p:attrName>style.visibility</p:attrName>
                                        </p:attrNameLst>
                                      </p:cBhvr>
                                      <p:to>
                                        <p:strVal val="visible"/>
                                      </p:to>
                                    </p:set>
                                  </p:child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19"/>
                                        </p:tgtEl>
                                        <p:attrNameLst>
                                          <p:attrName>style.visibility</p:attrName>
                                        </p:attrNameLst>
                                      </p:cBhvr>
                                      <p:to>
                                        <p:strVal val="visible"/>
                                      </p:to>
                                    </p:set>
                                  </p:childTnLst>
                                </p:cTn>
                              </p:par>
                            </p:childTnLst>
                          </p:cTn>
                        </p:par>
                        <p:par>
                          <p:cTn id="46" fill="hold" nodeType="afterGroup">
                            <p:stCondLst>
                              <p:cond delay="0"/>
                            </p:stCondLst>
                            <p:childTnLst>
                              <p:par>
                                <p:cTn id="47" presetID="1" presetClass="entr" presetSubtype="0" fill="hold" grpId="0" nodeType="afterEffect">
                                  <p:stCondLst>
                                    <p:cond delay="0"/>
                                  </p:stCondLst>
                                  <p:childTnLst>
                                    <p:set>
                                      <p:cBhvr>
                                        <p:cTn id="48" dur="1" fill="hold">
                                          <p:stCondLst>
                                            <p:cond delay="0"/>
                                          </p:stCondLst>
                                        </p:cTn>
                                        <p:tgtEl>
                                          <p:spTgt spid="20"/>
                                        </p:tgtEl>
                                        <p:attrNameLst>
                                          <p:attrName>style.visibility</p:attrName>
                                        </p:attrNameLst>
                                      </p:cBhvr>
                                      <p:to>
                                        <p:strVal val="visible"/>
                                      </p:to>
                                    </p:set>
                                  </p:childTnLst>
                                </p:cTn>
                              </p:par>
                            </p:childTnLst>
                          </p:cTn>
                        </p:par>
                        <p:par>
                          <p:cTn id="49" fill="hold" nodeType="afterGroup">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1"/>
                                        </p:tgtEl>
                                        <p:attrNameLst>
                                          <p:attrName>style.visibility</p:attrName>
                                        </p:attrNameLst>
                                      </p:cBhvr>
                                      <p:to>
                                        <p:strVal val="visible"/>
                                      </p:to>
                                    </p:set>
                                  </p:childTnLst>
                                </p:cTn>
                              </p:par>
                            </p:childTnLst>
                          </p:cTn>
                        </p:par>
                        <p:par>
                          <p:cTn id="52" fill="hold" nodeType="afterGroup">
                            <p:stCondLst>
                              <p:cond delay="0"/>
                            </p:stCondLst>
                            <p:childTnLst>
                              <p:par>
                                <p:cTn id="53" presetID="1" presetClass="entr" presetSubtype="0" fill="hold" grpId="0" nodeType="afterEffect">
                                  <p:stCondLst>
                                    <p:cond delay="0"/>
                                  </p:stCondLst>
                                  <p:childTnLst>
                                    <p:set>
                                      <p:cBhvr>
                                        <p:cTn id="54" dur="1" fill="hold">
                                          <p:stCondLst>
                                            <p:cond delay="0"/>
                                          </p:stCondLst>
                                        </p:cTn>
                                        <p:tgtEl>
                                          <p:spTgt spid="22"/>
                                        </p:tgtEl>
                                        <p:attrNameLst>
                                          <p:attrName>style.visibility</p:attrName>
                                        </p:attrNameLst>
                                      </p:cBhvr>
                                      <p:to>
                                        <p:strVal val="visible"/>
                                      </p:to>
                                    </p:set>
                                  </p:childTnLst>
                                </p:cTn>
                              </p:par>
                            </p:childTnLst>
                          </p:cTn>
                        </p:par>
                        <p:par>
                          <p:cTn id="55" fill="hold" nodeType="afterGroup">
                            <p:stCondLst>
                              <p:cond delay="0"/>
                            </p:stCondLst>
                            <p:childTnLst>
                              <p:par>
                                <p:cTn id="56" presetID="1" presetClass="entr" presetSubtype="0" fill="hold" grpId="0" nodeType="afterEffect">
                                  <p:stCondLst>
                                    <p:cond delay="0"/>
                                  </p:stCondLst>
                                  <p:childTnLst>
                                    <p:set>
                                      <p:cBhvr>
                                        <p:cTn id="57" dur="1" fill="hold">
                                          <p:stCondLst>
                                            <p:cond delay="0"/>
                                          </p:stCondLst>
                                        </p:cTn>
                                        <p:tgtEl>
                                          <p:spTgt spid="23"/>
                                        </p:tgtEl>
                                        <p:attrNameLst>
                                          <p:attrName>style.visibility</p:attrName>
                                        </p:attrNameLst>
                                      </p:cBhvr>
                                      <p:to>
                                        <p:strVal val="visible"/>
                                      </p:to>
                                    </p:set>
                                  </p:childTnLst>
                                </p:cTn>
                              </p:par>
                            </p:childTnLst>
                          </p:cTn>
                        </p:par>
                        <p:par>
                          <p:cTn id="58" fill="hold" nodeType="afterGroup">
                            <p:stCondLst>
                              <p:cond delay="0"/>
                            </p:stCondLst>
                            <p:childTnLst>
                              <p:par>
                                <p:cTn id="59" presetID="1" presetClass="entr" presetSubtype="0" fill="hold" grpId="0" nodeType="afterEffect">
                                  <p:stCondLst>
                                    <p:cond delay="0"/>
                                  </p:stCondLst>
                                  <p:childTnLst>
                                    <p:set>
                                      <p:cBhvr>
                                        <p:cTn id="60" dur="1" fill="hold">
                                          <p:stCondLst>
                                            <p:cond delay="0"/>
                                          </p:stCondLst>
                                        </p:cTn>
                                        <p:tgtEl>
                                          <p:spTgt spid="24"/>
                                        </p:tgtEl>
                                        <p:attrNameLst>
                                          <p:attrName>style.visibility</p:attrName>
                                        </p:attrNameLst>
                                      </p:cBhvr>
                                      <p:to>
                                        <p:strVal val="visible"/>
                                      </p:to>
                                    </p:set>
                                  </p:childTnLst>
                                </p:cTn>
                              </p:par>
                            </p:childTnLst>
                          </p:cTn>
                        </p:par>
                        <p:par>
                          <p:cTn id="61" fill="hold" nodeType="afterGroup">
                            <p:stCondLst>
                              <p:cond delay="0"/>
                            </p:stCondLst>
                            <p:childTnLst>
                              <p:par>
                                <p:cTn id="62" presetID="1" presetClass="entr" presetSubtype="0" fill="hold" grpId="0" nodeType="afterEffect">
                                  <p:stCondLst>
                                    <p:cond delay="0"/>
                                  </p:stCondLst>
                                  <p:childTnLst>
                                    <p:set>
                                      <p:cBhvr>
                                        <p:cTn id="63" dur="1" fill="hold">
                                          <p:stCondLst>
                                            <p:cond delay="0"/>
                                          </p:stCondLst>
                                        </p:cTn>
                                        <p:tgtEl>
                                          <p:spTgt spid="25"/>
                                        </p:tgtEl>
                                        <p:attrNameLst>
                                          <p:attrName>style.visibility</p:attrName>
                                        </p:attrNameLst>
                                      </p:cBhvr>
                                      <p:to>
                                        <p:strVal val="visible"/>
                                      </p:to>
                                    </p:set>
                                  </p:childTnLst>
                                </p:cTn>
                              </p:par>
                            </p:childTnLst>
                          </p:cTn>
                        </p:par>
                        <p:par>
                          <p:cTn id="64" fill="hold" nodeType="afterGroup">
                            <p:stCondLst>
                              <p:cond delay="0"/>
                            </p:stCondLst>
                            <p:childTnLst>
                              <p:par>
                                <p:cTn id="65" presetID="1" presetClass="entr" presetSubtype="0"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childTnLst>
                                </p:cTn>
                              </p:par>
                            </p:childTnLst>
                          </p:cTn>
                        </p:par>
                        <p:par>
                          <p:cTn id="67" fill="hold" nodeType="afterGroup">
                            <p:stCondLst>
                              <p:cond delay="0"/>
                            </p:stCondLst>
                            <p:childTnLst>
                              <p:par>
                                <p:cTn id="68" presetID="1" presetClass="entr" presetSubtype="0" fill="hold" grpId="0" nodeType="afterEffect">
                                  <p:stCondLst>
                                    <p:cond delay="0"/>
                                  </p:stCondLst>
                                  <p:childTnLst>
                                    <p:set>
                                      <p:cBhvr>
                                        <p:cTn id="69" dur="1" fill="hold">
                                          <p:stCondLst>
                                            <p:cond delay="0"/>
                                          </p:stCondLst>
                                        </p:cTn>
                                        <p:tgtEl>
                                          <p:spTgt spid="27"/>
                                        </p:tgtEl>
                                        <p:attrNameLst>
                                          <p:attrName>style.visibility</p:attrName>
                                        </p:attrNameLst>
                                      </p:cBhvr>
                                      <p:to>
                                        <p:strVal val="visible"/>
                                      </p:to>
                                    </p:set>
                                  </p:childTnLst>
                                </p:cTn>
                              </p:par>
                            </p:childTnLst>
                          </p:cTn>
                        </p:par>
                        <p:par>
                          <p:cTn id="70" fill="hold" nodeType="afterGroup">
                            <p:stCondLst>
                              <p:cond delay="0"/>
                            </p:stCondLst>
                            <p:childTnLst>
                              <p:par>
                                <p:cTn id="71" presetID="1" presetClass="entr" presetSubtype="0" fill="hold" grpId="0" nodeType="afterEffect">
                                  <p:stCondLst>
                                    <p:cond delay="0"/>
                                  </p:stCondLst>
                                  <p:childTnLst>
                                    <p:set>
                                      <p:cBhvr>
                                        <p:cTn id="72" dur="1" fill="hold">
                                          <p:stCondLst>
                                            <p:cond delay="0"/>
                                          </p:stCondLst>
                                        </p:cTn>
                                        <p:tgtEl>
                                          <p:spTgt spid="28"/>
                                        </p:tgtEl>
                                        <p:attrNameLst>
                                          <p:attrName>style.visibility</p:attrName>
                                        </p:attrNameLst>
                                      </p:cBhvr>
                                      <p:to>
                                        <p:strVal val="visible"/>
                                      </p:to>
                                    </p:set>
                                  </p:childTnLst>
                                </p:cTn>
                              </p:par>
                            </p:childTnLst>
                          </p:cTn>
                        </p:par>
                        <p:par>
                          <p:cTn id="73" fill="hold" nodeType="afterGroup">
                            <p:stCondLst>
                              <p:cond delay="0"/>
                            </p:stCondLst>
                            <p:childTnLst>
                              <p:par>
                                <p:cTn id="74" presetID="1" presetClass="entr" presetSubtype="0" fill="hold" grpId="0" nodeType="afterEffect">
                                  <p:stCondLst>
                                    <p:cond delay="0"/>
                                  </p:stCondLst>
                                  <p:childTnLst>
                                    <p:set>
                                      <p:cBhvr>
                                        <p:cTn id="75" dur="1" fill="hold">
                                          <p:stCondLst>
                                            <p:cond delay="0"/>
                                          </p:stCondLst>
                                        </p:cTn>
                                        <p:tgtEl>
                                          <p:spTgt spid="29"/>
                                        </p:tgtEl>
                                        <p:attrNameLst>
                                          <p:attrName>style.visibility</p:attrName>
                                        </p:attrNameLst>
                                      </p:cBhvr>
                                      <p:to>
                                        <p:strVal val="visible"/>
                                      </p:to>
                                    </p:set>
                                  </p:childTnLst>
                                </p:cTn>
                              </p:par>
                            </p:childTnLst>
                          </p:cTn>
                        </p:par>
                        <p:par>
                          <p:cTn id="76" fill="hold" nodeType="afterGroup">
                            <p:stCondLst>
                              <p:cond delay="0"/>
                            </p:stCondLst>
                            <p:childTnLst>
                              <p:par>
                                <p:cTn id="77" presetID="1" presetClass="entr" presetSubtype="0" fill="hold" grpId="0" nodeType="afterEffect">
                                  <p:stCondLst>
                                    <p:cond delay="0"/>
                                  </p:stCondLst>
                                  <p:childTnLst>
                                    <p:set>
                                      <p:cBhvr>
                                        <p:cTn id="78" dur="1" fill="hold">
                                          <p:stCondLst>
                                            <p:cond delay="0"/>
                                          </p:stCondLst>
                                        </p:cTn>
                                        <p:tgtEl>
                                          <p:spTgt spid="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18" grpId="0"/>
      <p:bldP spid="19" grpId="0"/>
      <p:bldP spid="20" grpId="0"/>
      <p:bldP spid="21" grpId="0"/>
      <p:bldP spid="22" grpId="0"/>
      <p:bldP spid="23" grpId="0"/>
      <p:bldP spid="24" grpId="0"/>
      <p:bldP spid="25" grpId="0"/>
      <p:bldP spid="26" grpId="0"/>
      <p:bldP spid="27" grpId="0"/>
      <p:bldP spid="28" grpId="0"/>
      <p:bldP spid="29" grpId="0"/>
      <p:bldP spid="30" grpId="0"/>
      <p:bldP spid="49"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1" name="Title 1"/>
          <p:cNvSpPr>
            <a:spLocks noGrp="1"/>
          </p:cNvSpPr>
          <p:nvPr>
            <p:ph type="title"/>
          </p:nvPr>
        </p:nvSpPr>
        <p:spPr>
          <a:xfrm>
            <a:off x="125413" y="26988"/>
            <a:ext cx="8878887" cy="762000"/>
          </a:xfrm>
        </p:spPr>
        <p:txBody>
          <a:bodyPr/>
          <a:lstStyle/>
          <a:p>
            <a:r>
              <a:rPr lang="en-US">
                <a:latin typeface="Arial" charset="0"/>
                <a:ea typeface="MS PGothic" charset="0"/>
              </a:rPr>
              <a:t>Distinct patterns of proliferation in AML</a:t>
            </a:r>
          </a:p>
        </p:txBody>
      </p:sp>
      <p:sp>
        <p:nvSpPr>
          <p:cNvPr id="128002" name="Rectangle 3"/>
          <p:cNvSpPr>
            <a:spLocks noChangeArrowheads="1"/>
          </p:cNvSpPr>
          <p:nvPr/>
        </p:nvSpPr>
        <p:spPr bwMode="auto">
          <a:xfrm>
            <a:off x="155575" y="1646238"/>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5" name="Rectangle 4"/>
          <p:cNvSpPr>
            <a:spLocks noChangeArrowheads="1"/>
          </p:cNvSpPr>
          <p:nvPr/>
        </p:nvSpPr>
        <p:spPr bwMode="auto">
          <a:xfrm>
            <a:off x="4635500" y="1649413"/>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7" name="TextBox 6"/>
          <p:cNvSpPr txBox="1">
            <a:spLocks noChangeArrowheads="1"/>
          </p:cNvSpPr>
          <p:nvPr/>
        </p:nvSpPr>
        <p:spPr bwMode="auto">
          <a:xfrm>
            <a:off x="5745163" y="1206500"/>
            <a:ext cx="2179637"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S phase fraction</a:t>
            </a:r>
          </a:p>
        </p:txBody>
      </p:sp>
      <p:sp>
        <p:nvSpPr>
          <p:cNvPr id="128005" name="TextBox 7"/>
          <p:cNvSpPr txBox="1">
            <a:spLocks noChangeArrowheads="1"/>
          </p:cNvSpPr>
          <p:nvPr/>
        </p:nvSpPr>
        <p:spPr bwMode="auto">
          <a:xfrm>
            <a:off x="1263650" y="1198563"/>
            <a:ext cx="217963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S phase fraction</a:t>
            </a:r>
          </a:p>
        </p:txBody>
      </p:sp>
      <p:sp>
        <p:nvSpPr>
          <p:cNvPr id="128006" name="TextBox 8"/>
          <p:cNvSpPr txBox="1">
            <a:spLocks noChangeArrowheads="1"/>
          </p:cNvSpPr>
          <p:nvPr/>
        </p:nvSpPr>
        <p:spPr bwMode="auto">
          <a:xfrm>
            <a:off x="1731963" y="6099175"/>
            <a:ext cx="1246187"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Normal</a:t>
            </a:r>
          </a:p>
        </p:txBody>
      </p:sp>
      <p:sp>
        <p:nvSpPr>
          <p:cNvPr id="10" name="TextBox 9"/>
          <p:cNvSpPr txBox="1">
            <a:spLocks noChangeArrowheads="1"/>
          </p:cNvSpPr>
          <p:nvPr/>
        </p:nvSpPr>
        <p:spPr bwMode="auto">
          <a:xfrm>
            <a:off x="5821363" y="6102350"/>
            <a:ext cx="2022475"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AML10 </a:t>
            </a:r>
            <a:r>
              <a:rPr lang="en-US" sz="1800"/>
              <a:t>inv(16)</a:t>
            </a:r>
            <a:endParaRPr lang="en-US" sz="2400"/>
          </a:p>
        </p:txBody>
      </p:sp>
      <p:pic>
        <p:nvPicPr>
          <p:cNvPr id="128008" name="Picture 5" descr="TA-AMLx2_NL-6_MysteryRemoved_Ungated PercentSphase.pdf"/>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155575" y="1646238"/>
            <a:ext cx="4389438"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2" name="Picture 11" descr=" TA-AMLx1_AML10_MysteryRemoved_Ungated PercentSphase.pdf"/>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635500" y="1646238"/>
            <a:ext cx="4389438"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dissolve">
                                      <p:cBhvr>
                                        <p:cTn id="10" dur="500"/>
                                        <p:tgtEl>
                                          <p:spTgt spid="7"/>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dissolve">
                                      <p:cBhvr>
                                        <p:cTn id="13" dur="500"/>
                                        <p:tgtEl>
                                          <p:spTgt spid="10"/>
                                        </p:tgtEl>
                                      </p:cBhvr>
                                    </p:animEffect>
                                  </p:childTnLst>
                                </p:cTn>
                              </p:par>
                              <p:par>
                                <p:cTn id="14" presetID="9" presetClass="entr" presetSubtype="0" fill="hold"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dissolve">
                                      <p:cBhvr>
                                        <p:cTn id="16"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p:bldP spid="10"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5" name="Rectangle 3"/>
          <p:cNvSpPr>
            <a:spLocks noChangeArrowheads="1"/>
          </p:cNvSpPr>
          <p:nvPr/>
        </p:nvSpPr>
        <p:spPr bwMode="auto">
          <a:xfrm>
            <a:off x="155575" y="1646238"/>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129026" name="Rectangle 4"/>
          <p:cNvSpPr>
            <a:spLocks noChangeArrowheads="1"/>
          </p:cNvSpPr>
          <p:nvPr/>
        </p:nvSpPr>
        <p:spPr bwMode="auto">
          <a:xfrm>
            <a:off x="4635500" y="1649413"/>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129027" name="TextBox 6"/>
          <p:cNvSpPr txBox="1">
            <a:spLocks noChangeArrowheads="1"/>
          </p:cNvSpPr>
          <p:nvPr/>
        </p:nvSpPr>
        <p:spPr bwMode="auto">
          <a:xfrm>
            <a:off x="5745163" y="1206500"/>
            <a:ext cx="2179637"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S phase fraction</a:t>
            </a:r>
          </a:p>
        </p:txBody>
      </p:sp>
      <p:sp>
        <p:nvSpPr>
          <p:cNvPr id="129028" name="TextBox 7"/>
          <p:cNvSpPr txBox="1">
            <a:spLocks noChangeArrowheads="1"/>
          </p:cNvSpPr>
          <p:nvPr/>
        </p:nvSpPr>
        <p:spPr bwMode="auto">
          <a:xfrm>
            <a:off x="1263650" y="1198563"/>
            <a:ext cx="217963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S phase fraction</a:t>
            </a:r>
          </a:p>
        </p:txBody>
      </p:sp>
      <p:sp>
        <p:nvSpPr>
          <p:cNvPr id="129029" name="TextBox 8"/>
          <p:cNvSpPr txBox="1">
            <a:spLocks noChangeArrowheads="1"/>
          </p:cNvSpPr>
          <p:nvPr/>
        </p:nvSpPr>
        <p:spPr bwMode="auto">
          <a:xfrm>
            <a:off x="1731963" y="6099175"/>
            <a:ext cx="1246187"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Normal</a:t>
            </a:r>
          </a:p>
        </p:txBody>
      </p:sp>
      <p:sp>
        <p:nvSpPr>
          <p:cNvPr id="129030" name="TextBox 9"/>
          <p:cNvSpPr txBox="1">
            <a:spLocks noChangeArrowheads="1"/>
          </p:cNvSpPr>
          <p:nvPr/>
        </p:nvSpPr>
        <p:spPr bwMode="auto">
          <a:xfrm>
            <a:off x="5807075" y="6102350"/>
            <a:ext cx="205105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AML 35 </a:t>
            </a:r>
            <a:r>
              <a:rPr lang="en-US" sz="1800"/>
              <a:t>t(8;21)</a:t>
            </a:r>
            <a:endParaRPr lang="en-US" sz="2400"/>
          </a:p>
        </p:txBody>
      </p:sp>
      <p:pic>
        <p:nvPicPr>
          <p:cNvPr id="129031" name="Picture 5" descr="TA-AMLx2_NL-6_MysteryRemoved_Ungated PercentSphase.pdf"/>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155575" y="1646238"/>
            <a:ext cx="4389438"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29032" name="Picture 2" descr="TA-AMLx3_AML35_MysteryRemoved_Ungated PercentSphase.pdf"/>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635500" y="1646238"/>
            <a:ext cx="4389438"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9033" name="Title 1"/>
          <p:cNvSpPr>
            <a:spLocks noGrp="1"/>
          </p:cNvSpPr>
          <p:nvPr>
            <p:ph type="title"/>
          </p:nvPr>
        </p:nvSpPr>
        <p:spPr>
          <a:xfrm>
            <a:off x="125413" y="26988"/>
            <a:ext cx="8878887" cy="762000"/>
          </a:xfrm>
        </p:spPr>
        <p:txBody>
          <a:bodyPr/>
          <a:lstStyle/>
          <a:p>
            <a:r>
              <a:rPr lang="en-US">
                <a:latin typeface="Arial" charset="0"/>
                <a:ea typeface="MS PGothic" charset="0"/>
              </a:rPr>
              <a:t>Distinct patterns of proliferation in AML</a:t>
            </a:r>
          </a:p>
        </p:txBody>
      </p:sp>
    </p:spTree>
  </p:cSld>
  <p:clrMapOvr>
    <a:masterClrMapping/>
  </p:clrMapOvr>
  <p:transition spd="med">
    <p:fade/>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49" name="Rectangle 3"/>
          <p:cNvSpPr>
            <a:spLocks noChangeArrowheads="1"/>
          </p:cNvSpPr>
          <p:nvPr/>
        </p:nvSpPr>
        <p:spPr bwMode="auto">
          <a:xfrm>
            <a:off x="155575" y="1646238"/>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130050" name="Rectangle 4"/>
          <p:cNvSpPr>
            <a:spLocks noChangeArrowheads="1"/>
          </p:cNvSpPr>
          <p:nvPr/>
        </p:nvSpPr>
        <p:spPr bwMode="auto">
          <a:xfrm>
            <a:off x="4635500" y="1649413"/>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130051" name="TextBox 6"/>
          <p:cNvSpPr txBox="1">
            <a:spLocks noChangeArrowheads="1"/>
          </p:cNvSpPr>
          <p:nvPr/>
        </p:nvSpPr>
        <p:spPr bwMode="auto">
          <a:xfrm>
            <a:off x="5745163" y="1206500"/>
            <a:ext cx="2179637"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S phase fraction</a:t>
            </a:r>
          </a:p>
        </p:txBody>
      </p:sp>
      <p:sp>
        <p:nvSpPr>
          <p:cNvPr id="130052" name="TextBox 7"/>
          <p:cNvSpPr txBox="1">
            <a:spLocks noChangeArrowheads="1"/>
          </p:cNvSpPr>
          <p:nvPr/>
        </p:nvSpPr>
        <p:spPr bwMode="auto">
          <a:xfrm>
            <a:off x="1263650" y="1198563"/>
            <a:ext cx="217963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S phase fraction</a:t>
            </a:r>
          </a:p>
        </p:txBody>
      </p:sp>
      <p:sp>
        <p:nvSpPr>
          <p:cNvPr id="130053" name="TextBox 8"/>
          <p:cNvSpPr txBox="1">
            <a:spLocks noChangeArrowheads="1"/>
          </p:cNvSpPr>
          <p:nvPr/>
        </p:nvSpPr>
        <p:spPr bwMode="auto">
          <a:xfrm>
            <a:off x="1731963" y="6099175"/>
            <a:ext cx="1246187"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Normal</a:t>
            </a:r>
          </a:p>
        </p:txBody>
      </p:sp>
      <p:sp>
        <p:nvSpPr>
          <p:cNvPr id="130054" name="TextBox 9"/>
          <p:cNvSpPr txBox="1">
            <a:spLocks noChangeArrowheads="1"/>
          </p:cNvSpPr>
          <p:nvPr/>
        </p:nvSpPr>
        <p:spPr bwMode="auto">
          <a:xfrm>
            <a:off x="5853113" y="6102350"/>
            <a:ext cx="1957387"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APL 3 </a:t>
            </a:r>
            <a:r>
              <a:rPr lang="en-US" sz="1800"/>
              <a:t>t(15;17)</a:t>
            </a:r>
            <a:endParaRPr lang="en-US" sz="2400"/>
          </a:p>
        </p:txBody>
      </p:sp>
      <p:pic>
        <p:nvPicPr>
          <p:cNvPr id="130055" name="Picture 5" descr="TA-AMLx2_NL-6_MysteryRemoved_Ungated PercentSphase.pdf"/>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155575" y="1646238"/>
            <a:ext cx="4389438"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0056" name="Picture 2" descr="TA-AMLx3_APL3-percentSphase.pdf"/>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635500" y="1646238"/>
            <a:ext cx="4389438"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30057" name="Title 1"/>
          <p:cNvSpPr>
            <a:spLocks noGrp="1"/>
          </p:cNvSpPr>
          <p:nvPr>
            <p:ph type="title"/>
          </p:nvPr>
        </p:nvSpPr>
        <p:spPr>
          <a:xfrm>
            <a:off x="125413" y="26988"/>
            <a:ext cx="8878887" cy="762000"/>
          </a:xfrm>
        </p:spPr>
        <p:txBody>
          <a:bodyPr/>
          <a:lstStyle/>
          <a:p>
            <a:r>
              <a:rPr lang="en-US">
                <a:latin typeface="Arial" charset="0"/>
                <a:ea typeface="MS PGothic" charset="0"/>
              </a:rPr>
              <a:t>Distinct patterns of proliferation in AML</a:t>
            </a:r>
          </a:p>
        </p:txBody>
      </p:sp>
    </p:spTree>
  </p:cSld>
  <p:clrMapOvr>
    <a:masterClrMapping/>
  </p:clrMapOvr>
  <p:transition spd="med">
    <p:fade/>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3" name="Rectangle 3"/>
          <p:cNvSpPr>
            <a:spLocks noChangeArrowheads="1"/>
          </p:cNvSpPr>
          <p:nvPr/>
        </p:nvSpPr>
        <p:spPr bwMode="auto">
          <a:xfrm>
            <a:off x="155575" y="1646238"/>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131074" name="Rectangle 4"/>
          <p:cNvSpPr>
            <a:spLocks noChangeArrowheads="1"/>
          </p:cNvSpPr>
          <p:nvPr/>
        </p:nvSpPr>
        <p:spPr bwMode="auto">
          <a:xfrm>
            <a:off x="4635500" y="1649413"/>
            <a:ext cx="4389438" cy="4389437"/>
          </a:xfrm>
          <a:prstGeom prst="rect">
            <a:avLst/>
          </a:prstGeom>
          <a:solidFill>
            <a:srgbClr val="FFFFFF"/>
          </a:solidFill>
          <a:ln>
            <a:noFill/>
          </a:ln>
          <a:extLst>
            <a:ext uri="{91240B29-F687-4f45-9708-019B960494DF}">
              <a14:hiddenLine xmlns:a14="http://schemas.microsoft.com/office/drawing/2010/main" xmlns="" w="25400">
                <a:solidFill>
                  <a:srgbClr val="000000"/>
                </a:solidFill>
                <a:round/>
                <a:headEnd/>
                <a:tailEnd/>
              </a14:hiddenLine>
            </a:ext>
          </a:extLst>
        </p:spPr>
        <p:txBody>
          <a:bodyPr/>
          <a:lstStyle/>
          <a:p>
            <a:pPr eaLnBrk="1" hangingPunct="1"/>
            <a:endParaRPr lang="en-US">
              <a:solidFill>
                <a:srgbClr val="000000"/>
              </a:solidFill>
            </a:endParaRPr>
          </a:p>
        </p:txBody>
      </p:sp>
      <p:sp>
        <p:nvSpPr>
          <p:cNvPr id="131075" name="TextBox 6"/>
          <p:cNvSpPr txBox="1">
            <a:spLocks noChangeArrowheads="1"/>
          </p:cNvSpPr>
          <p:nvPr/>
        </p:nvSpPr>
        <p:spPr bwMode="auto">
          <a:xfrm>
            <a:off x="5745163" y="1206500"/>
            <a:ext cx="2179637"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S phase fraction</a:t>
            </a:r>
          </a:p>
        </p:txBody>
      </p:sp>
      <p:sp>
        <p:nvSpPr>
          <p:cNvPr id="131076" name="TextBox 7"/>
          <p:cNvSpPr txBox="1">
            <a:spLocks noChangeArrowheads="1"/>
          </p:cNvSpPr>
          <p:nvPr/>
        </p:nvSpPr>
        <p:spPr bwMode="auto">
          <a:xfrm>
            <a:off x="1263650" y="1198563"/>
            <a:ext cx="217963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000">
                <a:solidFill>
                  <a:srgbClr val="FF0000"/>
                </a:solidFill>
              </a:rPr>
              <a:t>S phase fraction</a:t>
            </a:r>
          </a:p>
        </p:txBody>
      </p:sp>
      <p:sp>
        <p:nvSpPr>
          <p:cNvPr id="131077" name="TextBox 8"/>
          <p:cNvSpPr txBox="1">
            <a:spLocks noChangeArrowheads="1"/>
          </p:cNvSpPr>
          <p:nvPr/>
        </p:nvSpPr>
        <p:spPr bwMode="auto">
          <a:xfrm>
            <a:off x="1731963" y="6099175"/>
            <a:ext cx="1246187"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Normal</a:t>
            </a:r>
          </a:p>
        </p:txBody>
      </p:sp>
      <p:sp>
        <p:nvSpPr>
          <p:cNvPr id="131078" name="TextBox 9"/>
          <p:cNvSpPr txBox="1">
            <a:spLocks noChangeArrowheads="1"/>
          </p:cNvSpPr>
          <p:nvPr/>
        </p:nvSpPr>
        <p:spPr bwMode="auto">
          <a:xfrm>
            <a:off x="5994400" y="6102350"/>
            <a:ext cx="167640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AML14 </a:t>
            </a:r>
            <a:r>
              <a:rPr lang="en-US" sz="1800"/>
              <a:t>NK</a:t>
            </a:r>
            <a:endParaRPr lang="en-US" sz="2400"/>
          </a:p>
        </p:txBody>
      </p:sp>
      <p:pic>
        <p:nvPicPr>
          <p:cNvPr id="131079" name="Picture 5" descr="TA-AMLx2_NL-6_MysteryRemoved_Ungated PercentSphase.pdf"/>
          <p:cNvPicPr>
            <a:picLocks noChangeAspect="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155575" y="1646238"/>
            <a:ext cx="4389438"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1080" name="Picture 2" descr="TA-AMLx4_AML14_MysteryRemoved_Ungated PercentSphase.pdf"/>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635500" y="1646238"/>
            <a:ext cx="4389438"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31081" name="Title 1"/>
          <p:cNvSpPr>
            <a:spLocks noGrp="1"/>
          </p:cNvSpPr>
          <p:nvPr>
            <p:ph type="title"/>
          </p:nvPr>
        </p:nvSpPr>
        <p:spPr>
          <a:xfrm>
            <a:off x="125413" y="26988"/>
            <a:ext cx="8878887" cy="762000"/>
          </a:xfrm>
        </p:spPr>
        <p:txBody>
          <a:bodyPr/>
          <a:lstStyle/>
          <a:p>
            <a:r>
              <a:rPr lang="en-US">
                <a:latin typeface="Arial" charset="0"/>
                <a:ea typeface="MS PGothic" charset="0"/>
              </a:rPr>
              <a:t>Distinct patterns of proliferation in AML</a:t>
            </a:r>
          </a:p>
        </p:txBody>
      </p:sp>
    </p:spTree>
  </p:cSld>
  <p:clrMapOvr>
    <a:masterClrMapping/>
  </p:clrMapOvr>
  <p:transition spd="med">
    <p:fade/>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2097" name="Picture 16"/>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32098" name="Title 1"/>
          <p:cNvSpPr>
            <a:spLocks noGrp="1"/>
          </p:cNvSpPr>
          <p:nvPr>
            <p:ph type="title"/>
          </p:nvPr>
        </p:nvSpPr>
        <p:spPr>
          <a:xfrm>
            <a:off x="223838" y="7938"/>
            <a:ext cx="8696325" cy="762000"/>
          </a:xfrm>
        </p:spPr>
        <p:txBody>
          <a:bodyPr/>
          <a:lstStyle/>
          <a:p>
            <a:r>
              <a:rPr lang="en-US">
                <a:latin typeface="Arial" charset="0"/>
                <a:ea typeface="MS PGothic" charset="0"/>
              </a:rPr>
              <a:t>Cell cycle distribution is developmentally regulated</a:t>
            </a:r>
          </a:p>
        </p:txBody>
      </p:sp>
      <p:sp>
        <p:nvSpPr>
          <p:cNvPr id="5" name="Rectangle 4"/>
          <p:cNvSpPr/>
          <p:nvPr/>
        </p:nvSpPr>
        <p:spPr bwMode="auto">
          <a:xfrm>
            <a:off x="82550" y="1149350"/>
            <a:ext cx="1006475"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7" name="Rectangle 6"/>
          <p:cNvSpPr/>
          <p:nvPr/>
        </p:nvSpPr>
        <p:spPr bwMode="auto">
          <a:xfrm rot="5400000">
            <a:off x="221456" y="2324894"/>
            <a:ext cx="728663" cy="1006475"/>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9" name="Rectangle 8"/>
          <p:cNvSpPr/>
          <p:nvPr/>
        </p:nvSpPr>
        <p:spPr bwMode="auto">
          <a:xfrm rot="5400000">
            <a:off x="65088" y="3278187"/>
            <a:ext cx="1041400" cy="1006475"/>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1" name="Rectangle 10"/>
          <p:cNvSpPr/>
          <p:nvPr/>
        </p:nvSpPr>
        <p:spPr bwMode="auto">
          <a:xfrm rot="5400000">
            <a:off x="235744" y="4199731"/>
            <a:ext cx="700088"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3" name="Rectangle 12"/>
          <p:cNvSpPr/>
          <p:nvPr/>
        </p:nvSpPr>
        <p:spPr bwMode="auto">
          <a:xfrm rot="5400000">
            <a:off x="223838" y="4999037"/>
            <a:ext cx="723900"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5" name="Rectangle 14"/>
          <p:cNvSpPr/>
          <p:nvPr/>
        </p:nvSpPr>
        <p:spPr bwMode="auto">
          <a:xfrm rot="5400000">
            <a:off x="481807" y="1805781"/>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7" name="TextBox 16"/>
          <p:cNvSpPr txBox="1"/>
          <p:nvPr/>
        </p:nvSpPr>
        <p:spPr>
          <a:xfrm>
            <a:off x="29388" y="1308281"/>
            <a:ext cx="326308" cy="679417"/>
          </a:xfrm>
          <a:prstGeom prst="rect">
            <a:avLst/>
          </a:prstGeom>
          <a:noFill/>
          <a:ln w="25400">
            <a:noFill/>
          </a:ln>
        </p:spPr>
        <p:txBody>
          <a:bodyPr vert="wordArtVert" wrap="none"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18" name="TextBox 17"/>
          <p:cNvSpPr txBox="1"/>
          <p:nvPr/>
        </p:nvSpPr>
        <p:spPr>
          <a:xfrm>
            <a:off x="29388" y="2446121"/>
            <a:ext cx="326308" cy="736618"/>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19" name="TextBox 18"/>
          <p:cNvSpPr txBox="1"/>
          <p:nvPr/>
        </p:nvSpPr>
        <p:spPr>
          <a:xfrm>
            <a:off x="29388" y="3249507"/>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0" name="TextBox 19"/>
          <p:cNvSpPr txBox="1"/>
          <p:nvPr/>
        </p:nvSpPr>
        <p:spPr>
          <a:xfrm>
            <a:off x="29388" y="4138781"/>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1" name="TextBox 20"/>
          <p:cNvSpPr txBox="1"/>
          <p:nvPr/>
        </p:nvSpPr>
        <p:spPr>
          <a:xfrm>
            <a:off x="29388" y="4945138"/>
            <a:ext cx="326308" cy="1090137"/>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2" name="TextBox 21"/>
          <p:cNvSpPr txBox="1"/>
          <p:nvPr/>
        </p:nvSpPr>
        <p:spPr>
          <a:xfrm>
            <a:off x="29388" y="2128221"/>
            <a:ext cx="326308" cy="326385"/>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cSld>
  <p:clrMapOvr>
    <a:masterClrMapping/>
  </p:clrMapOvr>
  <p:transition spd="med">
    <p:fade/>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21" name="Picture 2"/>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33122" name="Title 1"/>
          <p:cNvSpPr>
            <a:spLocks noGrp="1"/>
          </p:cNvSpPr>
          <p:nvPr>
            <p:ph type="title"/>
          </p:nvPr>
        </p:nvSpPr>
        <p:spPr>
          <a:xfrm>
            <a:off x="457200" y="15875"/>
            <a:ext cx="8229600" cy="762000"/>
          </a:xfrm>
        </p:spPr>
        <p:txBody>
          <a:bodyPr/>
          <a:lstStyle/>
          <a:p>
            <a:r>
              <a:rPr lang="en-US">
                <a:latin typeface="Arial" charset="0"/>
                <a:ea typeface="MS PGothic" charset="0"/>
              </a:rPr>
              <a:t>AML cells have a lower proliferative fraction but still follow developmental patterns</a:t>
            </a:r>
          </a:p>
        </p:txBody>
      </p:sp>
      <p:sp>
        <p:nvSpPr>
          <p:cNvPr id="5" name="Rectangle 4"/>
          <p:cNvSpPr/>
          <p:nvPr/>
        </p:nvSpPr>
        <p:spPr bwMode="auto">
          <a:xfrm>
            <a:off x="82550" y="1149350"/>
            <a:ext cx="1006475"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7" name="Rectangle 6"/>
          <p:cNvSpPr/>
          <p:nvPr/>
        </p:nvSpPr>
        <p:spPr bwMode="auto">
          <a:xfrm rot="5400000">
            <a:off x="221456" y="2324894"/>
            <a:ext cx="728663" cy="1006475"/>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9" name="Rectangle 8"/>
          <p:cNvSpPr/>
          <p:nvPr/>
        </p:nvSpPr>
        <p:spPr bwMode="auto">
          <a:xfrm rot="5400000">
            <a:off x="65088" y="3278187"/>
            <a:ext cx="1041400" cy="1006475"/>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1" name="Rectangle 10"/>
          <p:cNvSpPr/>
          <p:nvPr/>
        </p:nvSpPr>
        <p:spPr bwMode="auto">
          <a:xfrm rot="5400000">
            <a:off x="235744" y="4199731"/>
            <a:ext cx="700088"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3" name="Rectangle 12"/>
          <p:cNvSpPr/>
          <p:nvPr/>
        </p:nvSpPr>
        <p:spPr bwMode="auto">
          <a:xfrm rot="5400000">
            <a:off x="223838" y="4999037"/>
            <a:ext cx="723900"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5" name="Rectangle 14"/>
          <p:cNvSpPr/>
          <p:nvPr/>
        </p:nvSpPr>
        <p:spPr bwMode="auto">
          <a:xfrm rot="5400000">
            <a:off x="481807" y="1805781"/>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7" name="TextBox 16"/>
          <p:cNvSpPr txBox="1"/>
          <p:nvPr/>
        </p:nvSpPr>
        <p:spPr>
          <a:xfrm>
            <a:off x="29388" y="1308281"/>
            <a:ext cx="326308" cy="679417"/>
          </a:xfrm>
          <a:prstGeom prst="rect">
            <a:avLst/>
          </a:prstGeom>
          <a:noFill/>
          <a:ln w="25400">
            <a:noFill/>
          </a:ln>
        </p:spPr>
        <p:txBody>
          <a:bodyPr vert="wordArtVert" wrap="none"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18" name="TextBox 17"/>
          <p:cNvSpPr txBox="1"/>
          <p:nvPr/>
        </p:nvSpPr>
        <p:spPr>
          <a:xfrm>
            <a:off x="29388" y="2446121"/>
            <a:ext cx="326308" cy="736618"/>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19" name="TextBox 18"/>
          <p:cNvSpPr txBox="1"/>
          <p:nvPr/>
        </p:nvSpPr>
        <p:spPr>
          <a:xfrm>
            <a:off x="29388" y="3249507"/>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0" name="TextBox 19"/>
          <p:cNvSpPr txBox="1"/>
          <p:nvPr/>
        </p:nvSpPr>
        <p:spPr>
          <a:xfrm>
            <a:off x="29388" y="4138781"/>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1" name="TextBox 20"/>
          <p:cNvSpPr txBox="1"/>
          <p:nvPr/>
        </p:nvSpPr>
        <p:spPr>
          <a:xfrm>
            <a:off x="29388" y="4945138"/>
            <a:ext cx="326308" cy="1090137"/>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2" name="TextBox 21"/>
          <p:cNvSpPr txBox="1"/>
          <p:nvPr/>
        </p:nvSpPr>
        <p:spPr>
          <a:xfrm>
            <a:off x="29388" y="2128221"/>
            <a:ext cx="326308" cy="326385"/>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cSld>
  <p:clrMapOvr>
    <a:masterClrMapping/>
  </p:clrMapOvr>
  <p:transition spd="med">
    <p:fade/>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4145" name="Picture 2"/>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34146" name="Title 1"/>
          <p:cNvSpPr>
            <a:spLocks noGrp="1"/>
          </p:cNvSpPr>
          <p:nvPr>
            <p:ph type="title"/>
          </p:nvPr>
        </p:nvSpPr>
        <p:spPr>
          <a:xfrm>
            <a:off x="457200" y="15875"/>
            <a:ext cx="8229600" cy="762000"/>
          </a:xfrm>
        </p:spPr>
        <p:txBody>
          <a:bodyPr/>
          <a:lstStyle/>
          <a:p>
            <a:r>
              <a:rPr lang="en-US">
                <a:latin typeface="Arial" charset="0"/>
                <a:ea typeface="MS PGothic" charset="0"/>
              </a:rPr>
              <a:t>AML cells have a lower proliferative fraction but still follow developmental patterns</a:t>
            </a:r>
          </a:p>
        </p:txBody>
      </p:sp>
      <p:sp>
        <p:nvSpPr>
          <p:cNvPr id="7" name="Rectangle 6"/>
          <p:cNvSpPr/>
          <p:nvPr/>
        </p:nvSpPr>
        <p:spPr bwMode="auto">
          <a:xfrm rot="5400000">
            <a:off x="221456" y="2324894"/>
            <a:ext cx="728663" cy="1006475"/>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pic>
        <p:nvPicPr>
          <p:cNvPr id="134148" name="Picture 16"/>
          <p:cNvPicPr>
            <a:picLocks/>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646238" y="1006475"/>
            <a:ext cx="7497762" cy="475456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pic>
      <p:sp>
        <p:nvSpPr>
          <p:cNvPr id="9" name="TextBox 8"/>
          <p:cNvSpPr txBox="1"/>
          <p:nvPr/>
        </p:nvSpPr>
        <p:spPr>
          <a:xfrm>
            <a:off x="29388" y="2446121"/>
            <a:ext cx="326308" cy="736618"/>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Tree>
  </p:cSld>
  <p:clrMapOvr>
    <a:masterClrMapping/>
  </p:clrMapOvr>
  <p:transition spd="med">
    <p:fade/>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5169" name="Picture 2"/>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35170" name="Title 1"/>
          <p:cNvSpPr>
            <a:spLocks noGrp="1"/>
          </p:cNvSpPr>
          <p:nvPr>
            <p:ph type="title"/>
          </p:nvPr>
        </p:nvSpPr>
        <p:spPr>
          <a:xfrm>
            <a:off x="457200" y="15875"/>
            <a:ext cx="8229600" cy="762000"/>
          </a:xfrm>
        </p:spPr>
        <p:txBody>
          <a:bodyPr/>
          <a:lstStyle/>
          <a:p>
            <a:r>
              <a:rPr lang="en-US">
                <a:latin typeface="Arial" charset="0"/>
                <a:ea typeface="MS PGothic" charset="0"/>
              </a:rPr>
              <a:t>AML cells have a lower proliferative fraction but still follow developmental patterns</a:t>
            </a:r>
          </a:p>
        </p:txBody>
      </p:sp>
      <p:sp>
        <p:nvSpPr>
          <p:cNvPr id="9" name="Rectangle 8"/>
          <p:cNvSpPr/>
          <p:nvPr/>
        </p:nvSpPr>
        <p:spPr bwMode="auto">
          <a:xfrm rot="5400000">
            <a:off x="65088" y="3278187"/>
            <a:ext cx="1041400" cy="1006475"/>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pic>
        <p:nvPicPr>
          <p:cNvPr id="135172" name="Picture 3"/>
          <p:cNvPicPr>
            <a:picLocks/>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646238" y="1006475"/>
            <a:ext cx="7497762" cy="475456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pic>
      <p:sp>
        <p:nvSpPr>
          <p:cNvPr id="7" name="TextBox 6"/>
          <p:cNvSpPr txBox="1"/>
          <p:nvPr/>
        </p:nvSpPr>
        <p:spPr>
          <a:xfrm>
            <a:off x="29388" y="3249507"/>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Tree>
  </p:cSld>
  <p:clrMapOvr>
    <a:masterClrMapping/>
  </p:clrMapOvr>
  <p:transition spd="med">
    <p:fade/>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6193" name="Picture 2"/>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36194" name="Title 1"/>
          <p:cNvSpPr>
            <a:spLocks noGrp="1"/>
          </p:cNvSpPr>
          <p:nvPr>
            <p:ph type="title"/>
          </p:nvPr>
        </p:nvSpPr>
        <p:spPr>
          <a:xfrm>
            <a:off x="457200" y="15875"/>
            <a:ext cx="8229600" cy="762000"/>
          </a:xfrm>
        </p:spPr>
        <p:txBody>
          <a:bodyPr/>
          <a:lstStyle/>
          <a:p>
            <a:r>
              <a:rPr lang="en-US">
                <a:latin typeface="Arial" charset="0"/>
                <a:ea typeface="MS PGothic" charset="0"/>
              </a:rPr>
              <a:t>AML cells have a lower proliferative fraction but still follow developmental patterns</a:t>
            </a:r>
          </a:p>
        </p:txBody>
      </p:sp>
      <p:sp>
        <p:nvSpPr>
          <p:cNvPr id="5" name="Rectangle 4"/>
          <p:cNvSpPr/>
          <p:nvPr/>
        </p:nvSpPr>
        <p:spPr bwMode="auto">
          <a:xfrm>
            <a:off x="82550" y="1149350"/>
            <a:ext cx="1006475"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7" name="Rectangle 6"/>
          <p:cNvSpPr/>
          <p:nvPr/>
        </p:nvSpPr>
        <p:spPr bwMode="auto">
          <a:xfrm rot="5400000">
            <a:off x="221456" y="2324894"/>
            <a:ext cx="728663" cy="1006475"/>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9" name="Rectangle 8"/>
          <p:cNvSpPr/>
          <p:nvPr/>
        </p:nvSpPr>
        <p:spPr bwMode="auto">
          <a:xfrm rot="5400000">
            <a:off x="65088" y="3278187"/>
            <a:ext cx="1041400" cy="1006475"/>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1" name="Rectangle 10"/>
          <p:cNvSpPr/>
          <p:nvPr/>
        </p:nvSpPr>
        <p:spPr bwMode="auto">
          <a:xfrm rot="5400000">
            <a:off x="235744" y="4199731"/>
            <a:ext cx="700088"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3" name="Rectangle 12"/>
          <p:cNvSpPr/>
          <p:nvPr/>
        </p:nvSpPr>
        <p:spPr bwMode="auto">
          <a:xfrm rot="5400000">
            <a:off x="223838" y="4999037"/>
            <a:ext cx="723900"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5" name="Rectangle 14"/>
          <p:cNvSpPr/>
          <p:nvPr/>
        </p:nvSpPr>
        <p:spPr bwMode="auto">
          <a:xfrm rot="5400000">
            <a:off x="481807" y="1805781"/>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36201" name="TextBox 3"/>
          <p:cNvSpPr txBox="1">
            <a:spLocks noChangeArrowheads="1"/>
          </p:cNvSpPr>
          <p:nvPr/>
        </p:nvSpPr>
        <p:spPr bwMode="auto">
          <a:xfrm>
            <a:off x="5245100" y="1739900"/>
            <a:ext cx="3636963" cy="20621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a:solidFill>
                  <a:srgbClr val="000000"/>
                </a:solidFill>
              </a:rPr>
              <a:t>Is proliferative fraction sub-type specific?</a:t>
            </a:r>
          </a:p>
          <a:p>
            <a:pPr eaLnBrk="1" hangingPunct="1"/>
            <a:r>
              <a:rPr lang="en-US">
                <a:solidFill>
                  <a:srgbClr val="000000"/>
                </a:solidFill>
              </a:rPr>
              <a:t>CBF AML?</a:t>
            </a:r>
          </a:p>
        </p:txBody>
      </p:sp>
      <p:sp>
        <p:nvSpPr>
          <p:cNvPr id="23" name="TextBox 22"/>
          <p:cNvSpPr txBox="1"/>
          <p:nvPr/>
        </p:nvSpPr>
        <p:spPr>
          <a:xfrm>
            <a:off x="29388" y="1308281"/>
            <a:ext cx="326308" cy="679417"/>
          </a:xfrm>
          <a:prstGeom prst="rect">
            <a:avLst/>
          </a:prstGeom>
          <a:noFill/>
          <a:ln w="25400">
            <a:noFill/>
          </a:ln>
        </p:spPr>
        <p:txBody>
          <a:bodyPr vert="wordArtVert" wrap="none"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24" name="TextBox 23"/>
          <p:cNvSpPr txBox="1"/>
          <p:nvPr/>
        </p:nvSpPr>
        <p:spPr>
          <a:xfrm>
            <a:off x="29388" y="2446121"/>
            <a:ext cx="326308" cy="736618"/>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25" name="TextBox 24"/>
          <p:cNvSpPr txBox="1"/>
          <p:nvPr/>
        </p:nvSpPr>
        <p:spPr>
          <a:xfrm>
            <a:off x="29388" y="3249507"/>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6" name="TextBox 25"/>
          <p:cNvSpPr txBox="1"/>
          <p:nvPr/>
        </p:nvSpPr>
        <p:spPr>
          <a:xfrm>
            <a:off x="29388" y="4138781"/>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7" name="TextBox 26"/>
          <p:cNvSpPr txBox="1"/>
          <p:nvPr/>
        </p:nvSpPr>
        <p:spPr>
          <a:xfrm>
            <a:off x="29388" y="4945138"/>
            <a:ext cx="326308" cy="1090137"/>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8" name="TextBox 27"/>
          <p:cNvSpPr txBox="1"/>
          <p:nvPr/>
        </p:nvSpPr>
        <p:spPr>
          <a:xfrm>
            <a:off x="29388" y="2128221"/>
            <a:ext cx="326308" cy="326385"/>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cSld>
  <p:clrMapOvr>
    <a:masterClrMapping/>
  </p:clrMapOvr>
  <p:transition spd="med">
    <p:fade/>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7" name="Title 1"/>
          <p:cNvSpPr>
            <a:spLocks noGrp="1"/>
          </p:cNvSpPr>
          <p:nvPr>
            <p:ph type="title"/>
          </p:nvPr>
        </p:nvSpPr>
        <p:spPr>
          <a:xfrm>
            <a:off x="227013" y="41275"/>
            <a:ext cx="8689975" cy="762000"/>
          </a:xfrm>
        </p:spPr>
        <p:txBody>
          <a:bodyPr/>
          <a:lstStyle/>
          <a:p>
            <a:r>
              <a:rPr lang="en-US">
                <a:latin typeface="Arial" charset="0"/>
                <a:ea typeface="MS PGothic" charset="0"/>
              </a:rPr>
              <a:t>LSCs from CBF AML have a higher S phase fraction</a:t>
            </a:r>
          </a:p>
        </p:txBody>
      </p:sp>
      <p:pic>
        <p:nvPicPr>
          <p:cNvPr id="137218" name="Picture 6"/>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 name="Rectangle 7"/>
          <p:cNvSpPr/>
          <p:nvPr/>
        </p:nvSpPr>
        <p:spPr bwMode="auto">
          <a:xfrm>
            <a:off x="82550" y="1149350"/>
            <a:ext cx="1006475"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0" name="Rectangle 9"/>
          <p:cNvSpPr/>
          <p:nvPr/>
        </p:nvSpPr>
        <p:spPr bwMode="auto">
          <a:xfrm rot="5400000">
            <a:off x="221456" y="2324894"/>
            <a:ext cx="728663" cy="1006475"/>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2" name="Rectangle 11"/>
          <p:cNvSpPr/>
          <p:nvPr/>
        </p:nvSpPr>
        <p:spPr bwMode="auto">
          <a:xfrm rot="5400000">
            <a:off x="65088" y="3278187"/>
            <a:ext cx="1041400" cy="1006475"/>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4" name="Rectangle 13"/>
          <p:cNvSpPr/>
          <p:nvPr/>
        </p:nvSpPr>
        <p:spPr bwMode="auto">
          <a:xfrm rot="5400000">
            <a:off x="235744" y="4199731"/>
            <a:ext cx="700088"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6" name="Rectangle 15"/>
          <p:cNvSpPr/>
          <p:nvPr/>
        </p:nvSpPr>
        <p:spPr bwMode="auto">
          <a:xfrm rot="5400000">
            <a:off x="223838" y="4999037"/>
            <a:ext cx="723900"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8" name="Rectangle 17"/>
          <p:cNvSpPr/>
          <p:nvPr/>
        </p:nvSpPr>
        <p:spPr bwMode="auto">
          <a:xfrm rot="5400000">
            <a:off x="481807" y="1805781"/>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0" name="TextBox 19"/>
          <p:cNvSpPr txBox="1"/>
          <p:nvPr/>
        </p:nvSpPr>
        <p:spPr>
          <a:xfrm>
            <a:off x="29388" y="1308281"/>
            <a:ext cx="326308" cy="679417"/>
          </a:xfrm>
          <a:prstGeom prst="rect">
            <a:avLst/>
          </a:prstGeom>
          <a:noFill/>
          <a:ln w="25400">
            <a:noFill/>
          </a:ln>
        </p:spPr>
        <p:txBody>
          <a:bodyPr vert="wordArtVert" wrap="none"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21" name="TextBox 20"/>
          <p:cNvSpPr txBox="1"/>
          <p:nvPr/>
        </p:nvSpPr>
        <p:spPr>
          <a:xfrm>
            <a:off x="29388" y="2446121"/>
            <a:ext cx="326308" cy="736618"/>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22" name="TextBox 21"/>
          <p:cNvSpPr txBox="1"/>
          <p:nvPr/>
        </p:nvSpPr>
        <p:spPr>
          <a:xfrm>
            <a:off x="29388" y="3249507"/>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3" name="TextBox 22"/>
          <p:cNvSpPr txBox="1"/>
          <p:nvPr/>
        </p:nvSpPr>
        <p:spPr>
          <a:xfrm>
            <a:off x="29388" y="4138781"/>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4" name="TextBox 23"/>
          <p:cNvSpPr txBox="1"/>
          <p:nvPr/>
        </p:nvSpPr>
        <p:spPr>
          <a:xfrm>
            <a:off x="29388" y="4945138"/>
            <a:ext cx="326308" cy="1090137"/>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5" name="TextBox 24"/>
          <p:cNvSpPr txBox="1"/>
          <p:nvPr/>
        </p:nvSpPr>
        <p:spPr>
          <a:xfrm>
            <a:off x="29388" y="2128221"/>
            <a:ext cx="326308" cy="326385"/>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cSld>
  <p:clrMapOvr>
    <a:masterClrMapping/>
  </p:clrMapOvr>
  <p:transition spd="med">
    <p:fade/>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1" name="Title 1"/>
          <p:cNvSpPr>
            <a:spLocks noGrp="1"/>
          </p:cNvSpPr>
          <p:nvPr>
            <p:ph type="title"/>
          </p:nvPr>
        </p:nvSpPr>
        <p:spPr>
          <a:xfrm>
            <a:off x="227013" y="41275"/>
            <a:ext cx="8689975" cy="762000"/>
          </a:xfrm>
        </p:spPr>
        <p:txBody>
          <a:bodyPr/>
          <a:lstStyle/>
          <a:p>
            <a:r>
              <a:rPr lang="en-US">
                <a:latin typeface="Arial" charset="0"/>
                <a:ea typeface="MS PGothic" charset="0"/>
              </a:rPr>
              <a:t>LSCs from CBF AML have a higher S phase fraction</a:t>
            </a:r>
          </a:p>
        </p:txBody>
      </p:sp>
      <p:pic>
        <p:nvPicPr>
          <p:cNvPr id="138242" name="Picture 6"/>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 name="Rectangle 7"/>
          <p:cNvSpPr/>
          <p:nvPr/>
        </p:nvSpPr>
        <p:spPr bwMode="auto">
          <a:xfrm>
            <a:off x="82550" y="1149350"/>
            <a:ext cx="1006475"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9" name="TextBox 8"/>
          <p:cNvSpPr txBox="1"/>
          <p:nvPr/>
        </p:nvSpPr>
        <p:spPr>
          <a:xfrm>
            <a:off x="23563" y="1337356"/>
            <a:ext cx="400110" cy="605294"/>
          </a:xfrm>
          <a:prstGeom prst="rect">
            <a:avLst/>
          </a:prstGeom>
          <a:noFill/>
          <a:ln w="25400">
            <a:noFill/>
          </a:ln>
        </p:spPr>
        <p:txBody>
          <a:bodyPr vert="wordArtVert" wrap="none">
            <a:spAutoFit/>
          </a:bodyPr>
          <a:lstStyle/>
          <a:p>
            <a:pPr algn="ctr" eaLnBrk="1" fontAlgn="auto" hangingPunct="1">
              <a:spcBef>
                <a:spcPts val="0"/>
              </a:spcBef>
              <a:spcAft>
                <a:spcPts val="0"/>
              </a:spcAft>
              <a:defRPr/>
            </a:pPr>
            <a:r>
              <a:rPr lang="en-US" sz="1400" b="0" kern="0" spc="-200" dirty="0">
                <a:solidFill>
                  <a:srgbClr val="FFFFFF"/>
                </a:solidFill>
                <a:latin typeface="As"/>
                <a:ea typeface="+mn-ea"/>
                <a:cs typeface="Arial" pitchFamily="34" charset="0"/>
              </a:rPr>
              <a:t>HSPC</a:t>
            </a:r>
          </a:p>
        </p:txBody>
      </p:sp>
      <p:sp>
        <p:nvSpPr>
          <p:cNvPr id="18" name="Rectangle 17"/>
          <p:cNvSpPr/>
          <p:nvPr/>
        </p:nvSpPr>
        <p:spPr bwMode="auto">
          <a:xfrm rot="5400000">
            <a:off x="481807" y="1805781"/>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9" name="TextBox 18"/>
          <p:cNvSpPr txBox="1"/>
          <p:nvPr/>
        </p:nvSpPr>
        <p:spPr>
          <a:xfrm>
            <a:off x="23563" y="2146361"/>
            <a:ext cx="400110" cy="326385"/>
          </a:xfrm>
          <a:prstGeom prst="rect">
            <a:avLst/>
          </a:prstGeom>
          <a:noFill/>
          <a:ln w="25400">
            <a:noFill/>
          </a:ln>
        </p:spPr>
        <p:txBody>
          <a:bodyPr vert="wordArtVert">
            <a:spAutoFit/>
          </a:bodyPr>
          <a:lstStyle/>
          <a:p>
            <a:pPr algn="ctr" eaLnBrk="1" fontAlgn="auto" hangingPunct="1">
              <a:spcBef>
                <a:spcPts val="0"/>
              </a:spcBef>
              <a:spcAft>
                <a:spcPts val="0"/>
              </a:spcAft>
              <a:defRPr/>
            </a:pPr>
            <a:r>
              <a:rPr lang="en-US" sz="1400" b="0" kern="0" dirty="0">
                <a:solidFill>
                  <a:srgbClr val="FFFFFF"/>
                </a:solidFill>
                <a:latin typeface="As"/>
                <a:ea typeface="+mn-ea"/>
                <a:cs typeface="Arial" pitchFamily="34" charset="0"/>
              </a:rPr>
              <a:t>B</a:t>
            </a:r>
          </a:p>
        </p:txBody>
      </p:sp>
      <p:pic>
        <p:nvPicPr>
          <p:cNvPr id="138247" name="Picture 2"/>
          <p:cNvPicPr>
            <a:picLocks/>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646238" y="1006475"/>
            <a:ext cx="7497762" cy="5029200"/>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pic>
    </p:spTree>
  </p:cSld>
  <p:clrMapOvr>
    <a:masterClrMapping/>
  </p:clrMapOvr>
  <p:transition spd="med">
    <p:fade/>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5" name="Title 1"/>
          <p:cNvSpPr>
            <a:spLocks noGrp="1"/>
          </p:cNvSpPr>
          <p:nvPr>
            <p:ph type="title"/>
          </p:nvPr>
        </p:nvSpPr>
        <p:spPr>
          <a:xfrm>
            <a:off x="227013" y="41275"/>
            <a:ext cx="8689975" cy="762000"/>
          </a:xfrm>
        </p:spPr>
        <p:txBody>
          <a:bodyPr/>
          <a:lstStyle/>
          <a:p>
            <a:r>
              <a:rPr lang="en-US">
                <a:latin typeface="Arial" charset="0"/>
                <a:ea typeface="MS PGothic" charset="0"/>
              </a:rPr>
              <a:t>LSCs from CBF AML have a higher S phase fraction</a:t>
            </a:r>
          </a:p>
        </p:txBody>
      </p:sp>
      <p:pic>
        <p:nvPicPr>
          <p:cNvPr id="139266" name="Picture 6"/>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 name="Rectangle 7"/>
          <p:cNvSpPr/>
          <p:nvPr/>
        </p:nvSpPr>
        <p:spPr bwMode="auto">
          <a:xfrm>
            <a:off x="82550" y="1149350"/>
            <a:ext cx="1006475"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9" name="TextBox 8"/>
          <p:cNvSpPr txBox="1"/>
          <p:nvPr/>
        </p:nvSpPr>
        <p:spPr>
          <a:xfrm>
            <a:off x="23563" y="1337356"/>
            <a:ext cx="400110" cy="605294"/>
          </a:xfrm>
          <a:prstGeom prst="rect">
            <a:avLst/>
          </a:prstGeom>
          <a:noFill/>
          <a:ln w="25400">
            <a:noFill/>
          </a:ln>
        </p:spPr>
        <p:txBody>
          <a:bodyPr vert="wordArtVert" wrap="none">
            <a:spAutoFit/>
          </a:bodyPr>
          <a:lstStyle/>
          <a:p>
            <a:pPr algn="ctr" eaLnBrk="1" fontAlgn="auto" hangingPunct="1">
              <a:spcBef>
                <a:spcPts val="0"/>
              </a:spcBef>
              <a:spcAft>
                <a:spcPts val="0"/>
              </a:spcAft>
              <a:defRPr/>
            </a:pPr>
            <a:r>
              <a:rPr lang="en-US" sz="1400" b="0" kern="0" spc="-200" dirty="0">
                <a:solidFill>
                  <a:srgbClr val="FFFFFF"/>
                </a:solidFill>
                <a:latin typeface="As"/>
                <a:ea typeface="+mn-ea"/>
                <a:cs typeface="Arial" pitchFamily="34" charset="0"/>
              </a:rPr>
              <a:t>HSPC</a:t>
            </a:r>
          </a:p>
        </p:txBody>
      </p:sp>
      <p:sp>
        <p:nvSpPr>
          <p:cNvPr id="18" name="Rectangle 17"/>
          <p:cNvSpPr/>
          <p:nvPr/>
        </p:nvSpPr>
        <p:spPr bwMode="auto">
          <a:xfrm rot="5400000">
            <a:off x="481807" y="1805781"/>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9" name="TextBox 18"/>
          <p:cNvSpPr txBox="1"/>
          <p:nvPr/>
        </p:nvSpPr>
        <p:spPr>
          <a:xfrm>
            <a:off x="23563" y="2146361"/>
            <a:ext cx="400110" cy="326385"/>
          </a:xfrm>
          <a:prstGeom prst="rect">
            <a:avLst/>
          </a:prstGeom>
          <a:noFill/>
          <a:ln w="25400">
            <a:noFill/>
          </a:ln>
        </p:spPr>
        <p:txBody>
          <a:bodyPr vert="wordArtVert">
            <a:spAutoFit/>
          </a:bodyPr>
          <a:lstStyle/>
          <a:p>
            <a:pPr algn="ctr" eaLnBrk="1" fontAlgn="auto" hangingPunct="1">
              <a:spcBef>
                <a:spcPts val="0"/>
              </a:spcBef>
              <a:spcAft>
                <a:spcPts val="0"/>
              </a:spcAft>
              <a:defRPr/>
            </a:pPr>
            <a:r>
              <a:rPr lang="en-US" sz="1400" b="0" kern="0" dirty="0">
                <a:solidFill>
                  <a:srgbClr val="FFFFFF"/>
                </a:solidFill>
                <a:latin typeface="As"/>
                <a:ea typeface="+mn-ea"/>
                <a:cs typeface="Arial" pitchFamily="34" charset="0"/>
              </a:rPr>
              <a:t>B</a:t>
            </a:r>
          </a:p>
        </p:txBody>
      </p:sp>
      <p:pic>
        <p:nvPicPr>
          <p:cNvPr id="139271" name="Picture 2"/>
          <p:cNvPicPr>
            <a:picLocks/>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646238" y="1006475"/>
            <a:ext cx="7497762" cy="5029200"/>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pic>
      <p:sp>
        <p:nvSpPr>
          <p:cNvPr id="139272" name="TextBox 3"/>
          <p:cNvSpPr txBox="1">
            <a:spLocks noChangeArrowheads="1"/>
          </p:cNvSpPr>
          <p:nvPr/>
        </p:nvSpPr>
        <p:spPr bwMode="auto">
          <a:xfrm>
            <a:off x="5584825" y="1573213"/>
            <a:ext cx="1166813"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000000"/>
                </a:solidFill>
              </a:rPr>
              <a:t>p=0.0019</a:t>
            </a:r>
          </a:p>
        </p:txBody>
      </p:sp>
      <p:sp>
        <p:nvSpPr>
          <p:cNvPr id="139273" name="TextBox 9"/>
          <p:cNvSpPr txBox="1">
            <a:spLocks noChangeArrowheads="1"/>
          </p:cNvSpPr>
          <p:nvPr/>
        </p:nvSpPr>
        <p:spPr bwMode="auto">
          <a:xfrm>
            <a:off x="5584825" y="2466975"/>
            <a:ext cx="1295400"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000000"/>
                </a:solidFill>
              </a:rPr>
              <a:t>p=0.00071</a:t>
            </a:r>
          </a:p>
        </p:txBody>
      </p:sp>
      <p:sp>
        <p:nvSpPr>
          <p:cNvPr id="139274" name="TextBox 10"/>
          <p:cNvSpPr txBox="1">
            <a:spLocks noChangeArrowheads="1"/>
          </p:cNvSpPr>
          <p:nvPr/>
        </p:nvSpPr>
        <p:spPr bwMode="auto">
          <a:xfrm>
            <a:off x="5584825" y="3321050"/>
            <a:ext cx="1166813"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000000"/>
                </a:solidFill>
              </a:rPr>
              <a:t>p=0.0069</a:t>
            </a:r>
          </a:p>
        </p:txBody>
      </p:sp>
      <p:sp>
        <p:nvSpPr>
          <p:cNvPr id="139275" name="TextBox 11"/>
          <p:cNvSpPr txBox="1">
            <a:spLocks noChangeArrowheads="1"/>
          </p:cNvSpPr>
          <p:nvPr/>
        </p:nvSpPr>
        <p:spPr bwMode="auto">
          <a:xfrm>
            <a:off x="5580063" y="4175125"/>
            <a:ext cx="1166812"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000000"/>
                </a:solidFill>
              </a:rPr>
              <a:t>p=0.0019</a:t>
            </a:r>
          </a:p>
        </p:txBody>
      </p:sp>
      <p:sp>
        <p:nvSpPr>
          <p:cNvPr id="139276" name="TextBox 12"/>
          <p:cNvSpPr txBox="1">
            <a:spLocks noChangeArrowheads="1"/>
          </p:cNvSpPr>
          <p:nvPr/>
        </p:nvSpPr>
        <p:spPr bwMode="auto">
          <a:xfrm>
            <a:off x="5586413" y="4991100"/>
            <a:ext cx="909637"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000000"/>
                </a:solidFill>
              </a:rPr>
              <a:t>p=0.10</a:t>
            </a:r>
          </a:p>
        </p:txBody>
      </p:sp>
      <p:sp>
        <p:nvSpPr>
          <p:cNvPr id="14" name="Rectangle 13"/>
          <p:cNvSpPr/>
          <p:nvPr/>
        </p:nvSpPr>
        <p:spPr bwMode="auto">
          <a:xfrm rot="5400000">
            <a:off x="5926138" y="4705350"/>
            <a:ext cx="273050" cy="100012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Tree>
  </p:cSld>
  <p:clrMapOvr>
    <a:masterClrMapping/>
  </p:clrMapOvr>
  <p:transition spd="med">
    <p:fade/>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3" name="Title 1"/>
          <p:cNvSpPr>
            <a:spLocks noGrp="1"/>
          </p:cNvSpPr>
          <p:nvPr>
            <p:ph type="title"/>
          </p:nvPr>
        </p:nvSpPr>
        <p:spPr>
          <a:xfrm>
            <a:off x="457200" y="242888"/>
            <a:ext cx="8229600" cy="762000"/>
          </a:xfrm>
        </p:spPr>
        <p:txBody>
          <a:bodyPr/>
          <a:lstStyle/>
          <a:p>
            <a:r>
              <a:rPr lang="en-US">
                <a:latin typeface="Arial" charset="0"/>
                <a:ea typeface="MS PGothic" charset="0"/>
              </a:rPr>
              <a:t>AML and the stem cell hypothesis</a:t>
            </a:r>
          </a:p>
        </p:txBody>
      </p:sp>
      <p:sp>
        <p:nvSpPr>
          <p:cNvPr id="141314" name="Content Placeholder 2"/>
          <p:cNvSpPr>
            <a:spLocks noGrp="1"/>
          </p:cNvSpPr>
          <p:nvPr>
            <p:ph idx="1"/>
          </p:nvPr>
        </p:nvSpPr>
        <p:spPr>
          <a:xfrm>
            <a:off x="457200" y="1930400"/>
            <a:ext cx="8229600" cy="3762375"/>
          </a:xfrm>
        </p:spPr>
        <p:txBody>
          <a:bodyPr/>
          <a:lstStyle/>
          <a:p>
            <a:r>
              <a:rPr lang="en-US" sz="2400">
                <a:latin typeface="Arial" charset="0"/>
                <a:ea typeface="MS PGothic" charset="0"/>
              </a:rPr>
              <a:t>Does proliferative fraction correlate with clinical risk?</a:t>
            </a:r>
          </a:p>
          <a:p>
            <a:endParaRPr lang="en-US" sz="2400">
              <a:solidFill>
                <a:srgbClr val="595959"/>
              </a:solidFill>
              <a:latin typeface="Arial" charset="0"/>
              <a:ea typeface="MS PGothic" charset="0"/>
            </a:endParaRPr>
          </a:p>
          <a:p>
            <a:r>
              <a:rPr lang="en-US" sz="2400">
                <a:solidFill>
                  <a:srgbClr val="404040"/>
                </a:solidFill>
                <a:latin typeface="Arial" charset="0"/>
                <a:ea typeface="MS PGothic" charset="0"/>
              </a:rPr>
              <a:t>What is the effect of FLT3-ITD mutation?</a:t>
            </a:r>
          </a:p>
        </p:txBody>
      </p:sp>
    </p:spTree>
  </p:cSld>
  <p:clrMapOvr>
    <a:masterClrMapping/>
  </p:clrMapOvr>
  <p:transition spd="med">
    <p:fade/>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7" name="Title 1"/>
          <p:cNvSpPr>
            <a:spLocks noGrp="1"/>
          </p:cNvSpPr>
          <p:nvPr>
            <p:ph type="title"/>
          </p:nvPr>
        </p:nvSpPr>
        <p:spPr>
          <a:xfrm>
            <a:off x="457200" y="242888"/>
            <a:ext cx="8229600" cy="762000"/>
          </a:xfrm>
        </p:spPr>
        <p:txBody>
          <a:bodyPr/>
          <a:lstStyle/>
          <a:p>
            <a:r>
              <a:rPr lang="en-US">
                <a:latin typeface="Arial" charset="0"/>
                <a:ea typeface="MS PGothic" charset="0"/>
              </a:rPr>
              <a:t>AML and the stem cell hypothesis</a:t>
            </a:r>
          </a:p>
        </p:txBody>
      </p:sp>
      <p:sp>
        <p:nvSpPr>
          <p:cNvPr id="142338" name="Content Placeholder 2"/>
          <p:cNvSpPr>
            <a:spLocks noGrp="1"/>
          </p:cNvSpPr>
          <p:nvPr>
            <p:ph idx="1"/>
          </p:nvPr>
        </p:nvSpPr>
        <p:spPr>
          <a:xfrm>
            <a:off x="457200" y="1930400"/>
            <a:ext cx="8229600" cy="3762375"/>
          </a:xfrm>
        </p:spPr>
        <p:txBody>
          <a:bodyPr/>
          <a:lstStyle/>
          <a:p>
            <a:r>
              <a:rPr lang="en-US" sz="2400">
                <a:latin typeface="Arial" charset="0"/>
                <a:ea typeface="MS PGothic" charset="0"/>
              </a:rPr>
              <a:t>Does proliferative fraction correlate with clinical risk?</a:t>
            </a:r>
          </a:p>
          <a:p>
            <a:endParaRPr lang="en-US" sz="2400">
              <a:solidFill>
                <a:srgbClr val="595959"/>
              </a:solidFill>
              <a:latin typeface="Arial" charset="0"/>
              <a:ea typeface="MS PGothic" charset="0"/>
            </a:endParaRPr>
          </a:p>
          <a:p>
            <a:r>
              <a:rPr lang="en-US" sz="2400">
                <a:solidFill>
                  <a:srgbClr val="FFFFFF"/>
                </a:solidFill>
                <a:latin typeface="Arial" charset="0"/>
                <a:ea typeface="MS PGothic" charset="0"/>
              </a:rPr>
              <a:t>What is the effect of FLT3-ITD mutation?</a:t>
            </a:r>
          </a:p>
        </p:txBody>
      </p:sp>
    </p:spTree>
  </p:cSld>
  <p:clrMapOvr>
    <a:masterClrMapping/>
  </p:clrMapOvr>
  <p:transition spd="med">
    <p:fade/>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61" name="Picture 1"/>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362" name="Title 1"/>
          <p:cNvSpPr>
            <a:spLocks noGrp="1"/>
          </p:cNvSpPr>
          <p:nvPr>
            <p:ph type="title"/>
          </p:nvPr>
        </p:nvSpPr>
        <p:spPr>
          <a:xfrm>
            <a:off x="0" y="42863"/>
            <a:ext cx="9144000" cy="762000"/>
          </a:xfrm>
        </p:spPr>
        <p:txBody>
          <a:bodyPr/>
          <a:lstStyle/>
          <a:p>
            <a:r>
              <a:rPr lang="en-US" dirty="0">
                <a:latin typeface="Arial" charset="0"/>
                <a:ea typeface="MS PGothic" charset="0"/>
              </a:rPr>
              <a:t>LSCs from FLT3+ AML have a lower proliferative fraction</a:t>
            </a:r>
          </a:p>
        </p:txBody>
      </p:sp>
      <p:sp>
        <p:nvSpPr>
          <p:cNvPr id="19" name="Rectangle 18"/>
          <p:cNvSpPr/>
          <p:nvPr/>
        </p:nvSpPr>
        <p:spPr bwMode="auto">
          <a:xfrm>
            <a:off x="122238" y="1149350"/>
            <a:ext cx="1008062"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5" name="Rectangle 24"/>
          <p:cNvSpPr/>
          <p:nvPr/>
        </p:nvSpPr>
        <p:spPr bwMode="auto">
          <a:xfrm rot="5400000">
            <a:off x="261144" y="2324894"/>
            <a:ext cx="728663" cy="1006475"/>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7" name="Rectangle 26"/>
          <p:cNvSpPr/>
          <p:nvPr/>
        </p:nvSpPr>
        <p:spPr bwMode="auto">
          <a:xfrm rot="5400000">
            <a:off x="104776" y="3278187"/>
            <a:ext cx="1041400" cy="1006475"/>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9" name="Rectangle 28"/>
          <p:cNvSpPr/>
          <p:nvPr/>
        </p:nvSpPr>
        <p:spPr bwMode="auto">
          <a:xfrm rot="5400000">
            <a:off x="275432" y="4199731"/>
            <a:ext cx="700088"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31" name="Rectangle 30"/>
          <p:cNvSpPr/>
          <p:nvPr/>
        </p:nvSpPr>
        <p:spPr bwMode="auto">
          <a:xfrm rot="5400000">
            <a:off x="263526" y="4999037"/>
            <a:ext cx="723900"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33" name="Rectangle 32"/>
          <p:cNvSpPr/>
          <p:nvPr/>
        </p:nvSpPr>
        <p:spPr bwMode="auto">
          <a:xfrm rot="5400000">
            <a:off x="521495" y="1805781"/>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6" name="TextBox 15"/>
          <p:cNvSpPr txBox="1"/>
          <p:nvPr/>
        </p:nvSpPr>
        <p:spPr>
          <a:xfrm>
            <a:off x="29388" y="1308281"/>
            <a:ext cx="326308" cy="679417"/>
          </a:xfrm>
          <a:prstGeom prst="rect">
            <a:avLst/>
          </a:prstGeom>
          <a:noFill/>
          <a:ln w="25400">
            <a:noFill/>
          </a:ln>
        </p:spPr>
        <p:txBody>
          <a:bodyPr vert="wordArtVert" wrap="none"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17" name="TextBox 16"/>
          <p:cNvSpPr txBox="1"/>
          <p:nvPr/>
        </p:nvSpPr>
        <p:spPr>
          <a:xfrm>
            <a:off x="29388" y="2446121"/>
            <a:ext cx="326308" cy="736618"/>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18" name="TextBox 17"/>
          <p:cNvSpPr txBox="1"/>
          <p:nvPr/>
        </p:nvSpPr>
        <p:spPr>
          <a:xfrm>
            <a:off x="29388" y="3249507"/>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0" name="TextBox 19"/>
          <p:cNvSpPr txBox="1"/>
          <p:nvPr/>
        </p:nvSpPr>
        <p:spPr>
          <a:xfrm>
            <a:off x="29388" y="4138781"/>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1" name="TextBox 20"/>
          <p:cNvSpPr txBox="1"/>
          <p:nvPr/>
        </p:nvSpPr>
        <p:spPr>
          <a:xfrm>
            <a:off x="29388" y="4945138"/>
            <a:ext cx="326308" cy="1090137"/>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3" name="TextBox 22"/>
          <p:cNvSpPr txBox="1"/>
          <p:nvPr/>
        </p:nvSpPr>
        <p:spPr>
          <a:xfrm>
            <a:off x="29388" y="2128221"/>
            <a:ext cx="326308" cy="326385"/>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cSld>
  <p:clrMapOvr>
    <a:masterClrMapping/>
  </p:clrMapOvr>
  <p:transition spd="med">
    <p:fade/>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385" name="Picture 4"/>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4386" name="Title 1"/>
          <p:cNvSpPr>
            <a:spLocks noGrp="1"/>
          </p:cNvSpPr>
          <p:nvPr>
            <p:ph type="title"/>
          </p:nvPr>
        </p:nvSpPr>
        <p:spPr>
          <a:xfrm>
            <a:off x="0" y="42863"/>
            <a:ext cx="9144000" cy="762000"/>
          </a:xfrm>
        </p:spPr>
        <p:txBody>
          <a:bodyPr/>
          <a:lstStyle/>
          <a:p>
            <a:r>
              <a:rPr lang="en-US" dirty="0">
                <a:latin typeface="Arial" charset="0"/>
                <a:ea typeface="MS PGothic" charset="0"/>
              </a:rPr>
              <a:t>LSCs from FLT3+ AML have a lower proliferative fraction</a:t>
            </a:r>
          </a:p>
        </p:txBody>
      </p:sp>
      <p:sp>
        <p:nvSpPr>
          <p:cNvPr id="19" name="Rectangle 18"/>
          <p:cNvSpPr/>
          <p:nvPr/>
        </p:nvSpPr>
        <p:spPr bwMode="auto">
          <a:xfrm>
            <a:off x="122238" y="1149350"/>
            <a:ext cx="1008062"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5" name="Rectangle 24"/>
          <p:cNvSpPr/>
          <p:nvPr/>
        </p:nvSpPr>
        <p:spPr bwMode="auto">
          <a:xfrm rot="5400000">
            <a:off x="261144" y="2324894"/>
            <a:ext cx="728663" cy="1006475"/>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7" name="Rectangle 26"/>
          <p:cNvSpPr/>
          <p:nvPr/>
        </p:nvSpPr>
        <p:spPr bwMode="auto">
          <a:xfrm rot="5400000">
            <a:off x="104776" y="3278187"/>
            <a:ext cx="1041400" cy="1006475"/>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9" name="Rectangle 28"/>
          <p:cNvSpPr/>
          <p:nvPr/>
        </p:nvSpPr>
        <p:spPr bwMode="auto">
          <a:xfrm rot="5400000">
            <a:off x="275432" y="4199731"/>
            <a:ext cx="700088"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31" name="Rectangle 30"/>
          <p:cNvSpPr/>
          <p:nvPr/>
        </p:nvSpPr>
        <p:spPr bwMode="auto">
          <a:xfrm rot="5400000">
            <a:off x="263526" y="4999037"/>
            <a:ext cx="723900"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33" name="Rectangle 32"/>
          <p:cNvSpPr/>
          <p:nvPr/>
        </p:nvSpPr>
        <p:spPr bwMode="auto">
          <a:xfrm rot="5400000">
            <a:off x="521495" y="1805781"/>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6" name="TextBox 15"/>
          <p:cNvSpPr txBox="1"/>
          <p:nvPr/>
        </p:nvSpPr>
        <p:spPr>
          <a:xfrm>
            <a:off x="29388" y="1308281"/>
            <a:ext cx="326308" cy="679417"/>
          </a:xfrm>
          <a:prstGeom prst="rect">
            <a:avLst/>
          </a:prstGeom>
          <a:noFill/>
          <a:ln w="25400">
            <a:noFill/>
          </a:ln>
        </p:spPr>
        <p:txBody>
          <a:bodyPr vert="wordArtVert" wrap="none"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17" name="TextBox 16"/>
          <p:cNvSpPr txBox="1"/>
          <p:nvPr/>
        </p:nvSpPr>
        <p:spPr>
          <a:xfrm>
            <a:off x="29388" y="2446121"/>
            <a:ext cx="326308" cy="736618"/>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18" name="TextBox 17"/>
          <p:cNvSpPr txBox="1"/>
          <p:nvPr/>
        </p:nvSpPr>
        <p:spPr>
          <a:xfrm>
            <a:off x="29388" y="3249507"/>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0" name="TextBox 19"/>
          <p:cNvSpPr txBox="1"/>
          <p:nvPr/>
        </p:nvSpPr>
        <p:spPr>
          <a:xfrm>
            <a:off x="29388" y="4138781"/>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1" name="TextBox 20"/>
          <p:cNvSpPr txBox="1"/>
          <p:nvPr/>
        </p:nvSpPr>
        <p:spPr>
          <a:xfrm>
            <a:off x="29388" y="4945138"/>
            <a:ext cx="326308" cy="1090137"/>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3" name="TextBox 22"/>
          <p:cNvSpPr txBox="1"/>
          <p:nvPr/>
        </p:nvSpPr>
        <p:spPr>
          <a:xfrm>
            <a:off x="29388" y="2128221"/>
            <a:ext cx="326308" cy="326385"/>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cSld>
  <p:clrMapOvr>
    <a:masterClrMapping/>
  </p:clrMapOvr>
  <p:transition spd="med">
    <p:fade/>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09" name="Title 1"/>
          <p:cNvSpPr>
            <a:spLocks noGrp="1"/>
          </p:cNvSpPr>
          <p:nvPr>
            <p:ph type="title"/>
          </p:nvPr>
        </p:nvSpPr>
        <p:spPr>
          <a:xfrm>
            <a:off x="0" y="42863"/>
            <a:ext cx="9144000" cy="762000"/>
          </a:xfrm>
        </p:spPr>
        <p:txBody>
          <a:bodyPr/>
          <a:lstStyle/>
          <a:p>
            <a:r>
              <a:rPr lang="en-US">
                <a:latin typeface="Arial" charset="0"/>
                <a:ea typeface="MS PGothic" charset="0"/>
              </a:rPr>
              <a:t>LSCs from FLT3+ AML have a lower proliferative fraction</a:t>
            </a:r>
          </a:p>
        </p:txBody>
      </p:sp>
      <p:pic>
        <p:nvPicPr>
          <p:cNvPr id="145410" name="Picture 2"/>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 name="Rectangle 18"/>
          <p:cNvSpPr/>
          <p:nvPr/>
        </p:nvSpPr>
        <p:spPr bwMode="auto">
          <a:xfrm>
            <a:off x="122238" y="1149350"/>
            <a:ext cx="1008062"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5" name="Rectangle 24"/>
          <p:cNvSpPr/>
          <p:nvPr/>
        </p:nvSpPr>
        <p:spPr bwMode="auto">
          <a:xfrm rot="5400000">
            <a:off x="261144" y="2324894"/>
            <a:ext cx="728663" cy="1006475"/>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7" name="Rectangle 26"/>
          <p:cNvSpPr/>
          <p:nvPr/>
        </p:nvSpPr>
        <p:spPr bwMode="auto">
          <a:xfrm rot="5400000">
            <a:off x="104776" y="3278187"/>
            <a:ext cx="1041400" cy="1006475"/>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9" name="Rectangle 28"/>
          <p:cNvSpPr/>
          <p:nvPr/>
        </p:nvSpPr>
        <p:spPr bwMode="auto">
          <a:xfrm rot="5400000">
            <a:off x="275432" y="4199731"/>
            <a:ext cx="700088"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31" name="Rectangle 30"/>
          <p:cNvSpPr/>
          <p:nvPr/>
        </p:nvSpPr>
        <p:spPr bwMode="auto">
          <a:xfrm rot="5400000">
            <a:off x="263526" y="4999037"/>
            <a:ext cx="723900"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33" name="Rectangle 32"/>
          <p:cNvSpPr/>
          <p:nvPr/>
        </p:nvSpPr>
        <p:spPr bwMode="auto">
          <a:xfrm rot="5400000">
            <a:off x="521495" y="1805781"/>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6" name="TextBox 15"/>
          <p:cNvSpPr txBox="1"/>
          <p:nvPr/>
        </p:nvSpPr>
        <p:spPr>
          <a:xfrm>
            <a:off x="29388" y="1308281"/>
            <a:ext cx="326308" cy="679417"/>
          </a:xfrm>
          <a:prstGeom prst="rect">
            <a:avLst/>
          </a:prstGeom>
          <a:noFill/>
          <a:ln w="25400">
            <a:noFill/>
          </a:ln>
        </p:spPr>
        <p:txBody>
          <a:bodyPr vert="wordArtVert" wrap="none"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17" name="TextBox 16"/>
          <p:cNvSpPr txBox="1"/>
          <p:nvPr/>
        </p:nvSpPr>
        <p:spPr>
          <a:xfrm>
            <a:off x="29388" y="2446121"/>
            <a:ext cx="326308" cy="736618"/>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18" name="TextBox 17"/>
          <p:cNvSpPr txBox="1"/>
          <p:nvPr/>
        </p:nvSpPr>
        <p:spPr>
          <a:xfrm>
            <a:off x="29388" y="3249507"/>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0" name="TextBox 19"/>
          <p:cNvSpPr txBox="1"/>
          <p:nvPr/>
        </p:nvSpPr>
        <p:spPr>
          <a:xfrm>
            <a:off x="29388" y="4138781"/>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1" name="TextBox 20"/>
          <p:cNvSpPr txBox="1"/>
          <p:nvPr/>
        </p:nvSpPr>
        <p:spPr>
          <a:xfrm>
            <a:off x="29388" y="4945138"/>
            <a:ext cx="326308" cy="1090137"/>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3" name="TextBox 22"/>
          <p:cNvSpPr txBox="1"/>
          <p:nvPr/>
        </p:nvSpPr>
        <p:spPr>
          <a:xfrm>
            <a:off x="29388" y="2128221"/>
            <a:ext cx="326308" cy="326385"/>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cSld>
  <p:clrMapOvr>
    <a:masterClrMapping/>
  </p:clrMapOvr>
  <p:transition spd="med">
    <p:fade/>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3" name="Title 1"/>
          <p:cNvSpPr>
            <a:spLocks noGrp="1"/>
          </p:cNvSpPr>
          <p:nvPr>
            <p:ph type="title"/>
          </p:nvPr>
        </p:nvSpPr>
        <p:spPr>
          <a:xfrm>
            <a:off x="0" y="42863"/>
            <a:ext cx="9144000" cy="762000"/>
          </a:xfrm>
        </p:spPr>
        <p:txBody>
          <a:bodyPr/>
          <a:lstStyle/>
          <a:p>
            <a:r>
              <a:rPr lang="en-US">
                <a:latin typeface="Arial" charset="0"/>
                <a:ea typeface="MS PGothic" charset="0"/>
              </a:rPr>
              <a:t>LSCs from FLT3+ AML have a lower proliferative fraction</a:t>
            </a:r>
          </a:p>
        </p:txBody>
      </p:sp>
      <p:pic>
        <p:nvPicPr>
          <p:cNvPr id="146434" name="Picture 2"/>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 name="Rectangle 18"/>
          <p:cNvSpPr/>
          <p:nvPr/>
        </p:nvSpPr>
        <p:spPr bwMode="auto">
          <a:xfrm>
            <a:off x="122238" y="1149350"/>
            <a:ext cx="1008062"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2" name="TextBox 21"/>
          <p:cNvSpPr txBox="1"/>
          <p:nvPr/>
        </p:nvSpPr>
        <p:spPr>
          <a:xfrm>
            <a:off x="36344" y="1337356"/>
            <a:ext cx="400110" cy="605294"/>
          </a:xfrm>
          <a:prstGeom prst="rect">
            <a:avLst/>
          </a:prstGeom>
          <a:noFill/>
          <a:ln w="25400">
            <a:noFill/>
          </a:ln>
        </p:spPr>
        <p:txBody>
          <a:bodyPr vert="wordArtVert" wrap="none">
            <a:spAutoFit/>
          </a:bodyPr>
          <a:lstStyle/>
          <a:p>
            <a:pPr algn="ctr" eaLnBrk="1" fontAlgn="auto" hangingPunct="1">
              <a:spcBef>
                <a:spcPts val="0"/>
              </a:spcBef>
              <a:spcAft>
                <a:spcPts val="0"/>
              </a:spcAft>
              <a:defRPr/>
            </a:pPr>
            <a:r>
              <a:rPr lang="en-US" sz="1400" b="0" kern="0" spc="-200" dirty="0">
                <a:solidFill>
                  <a:srgbClr val="FFFFFF"/>
                </a:solidFill>
                <a:latin typeface="As"/>
                <a:ea typeface="+mn-ea"/>
                <a:cs typeface="Arial" pitchFamily="34" charset="0"/>
              </a:rPr>
              <a:t>HSPC</a:t>
            </a:r>
          </a:p>
        </p:txBody>
      </p:sp>
      <p:sp>
        <p:nvSpPr>
          <p:cNvPr id="33" name="Rectangle 32"/>
          <p:cNvSpPr/>
          <p:nvPr/>
        </p:nvSpPr>
        <p:spPr bwMode="auto">
          <a:xfrm rot="5400000">
            <a:off x="521495" y="1805781"/>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34" name="TextBox 33"/>
          <p:cNvSpPr txBox="1"/>
          <p:nvPr/>
        </p:nvSpPr>
        <p:spPr>
          <a:xfrm>
            <a:off x="36344" y="2146361"/>
            <a:ext cx="400110" cy="326385"/>
          </a:xfrm>
          <a:prstGeom prst="rect">
            <a:avLst/>
          </a:prstGeom>
          <a:noFill/>
          <a:ln w="25400">
            <a:noFill/>
          </a:ln>
        </p:spPr>
        <p:txBody>
          <a:bodyPr vert="wordArtVert">
            <a:spAutoFit/>
          </a:bodyPr>
          <a:lstStyle/>
          <a:p>
            <a:pPr algn="ctr" eaLnBrk="1" fontAlgn="auto" hangingPunct="1">
              <a:spcBef>
                <a:spcPts val="0"/>
              </a:spcBef>
              <a:spcAft>
                <a:spcPts val="0"/>
              </a:spcAft>
              <a:defRPr/>
            </a:pPr>
            <a:r>
              <a:rPr lang="en-US" sz="1400" b="0" kern="0" dirty="0">
                <a:solidFill>
                  <a:srgbClr val="FFFFFF"/>
                </a:solidFill>
                <a:latin typeface="As"/>
                <a:ea typeface="+mn-ea"/>
                <a:cs typeface="Arial" pitchFamily="34" charset="0"/>
              </a:rPr>
              <a:t>B</a:t>
            </a:r>
          </a:p>
        </p:txBody>
      </p:sp>
      <p:pic>
        <p:nvPicPr>
          <p:cNvPr id="146439" name="Picture 1"/>
          <p:cNvPicPr>
            <a:picLocks/>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646238" y="1006475"/>
            <a:ext cx="7497762" cy="5029200"/>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pic>
    </p:spTree>
  </p:cSld>
  <p:clrMapOvr>
    <a:masterClrMapping/>
  </p:clrMapOvr>
  <p:transition spd="med">
    <p:fade/>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7" name="Title 1"/>
          <p:cNvSpPr>
            <a:spLocks noGrp="1"/>
          </p:cNvSpPr>
          <p:nvPr>
            <p:ph type="title"/>
          </p:nvPr>
        </p:nvSpPr>
        <p:spPr>
          <a:xfrm>
            <a:off x="0" y="42863"/>
            <a:ext cx="9144000" cy="762000"/>
          </a:xfrm>
        </p:spPr>
        <p:txBody>
          <a:bodyPr/>
          <a:lstStyle/>
          <a:p>
            <a:r>
              <a:rPr lang="en-US">
                <a:latin typeface="Arial" charset="0"/>
                <a:ea typeface="MS PGothic" charset="0"/>
              </a:rPr>
              <a:t>LSCs from FLT3+ AML have a lower proliferative fraction</a:t>
            </a:r>
          </a:p>
        </p:txBody>
      </p:sp>
      <p:pic>
        <p:nvPicPr>
          <p:cNvPr id="147458" name="Picture 2"/>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 name="Rectangle 18"/>
          <p:cNvSpPr/>
          <p:nvPr/>
        </p:nvSpPr>
        <p:spPr bwMode="auto">
          <a:xfrm>
            <a:off x="122238" y="1149350"/>
            <a:ext cx="1008062"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2" name="TextBox 21"/>
          <p:cNvSpPr txBox="1"/>
          <p:nvPr/>
        </p:nvSpPr>
        <p:spPr>
          <a:xfrm>
            <a:off x="36344" y="1337356"/>
            <a:ext cx="400110" cy="605294"/>
          </a:xfrm>
          <a:prstGeom prst="rect">
            <a:avLst/>
          </a:prstGeom>
          <a:noFill/>
          <a:ln w="25400">
            <a:noFill/>
          </a:ln>
        </p:spPr>
        <p:txBody>
          <a:bodyPr vert="wordArtVert" wrap="none">
            <a:spAutoFit/>
          </a:bodyPr>
          <a:lstStyle/>
          <a:p>
            <a:pPr algn="ctr" eaLnBrk="1" fontAlgn="auto" hangingPunct="1">
              <a:spcBef>
                <a:spcPts val="0"/>
              </a:spcBef>
              <a:spcAft>
                <a:spcPts val="0"/>
              </a:spcAft>
              <a:defRPr/>
            </a:pPr>
            <a:r>
              <a:rPr lang="en-US" sz="1400" b="0" kern="0" spc="-200" dirty="0">
                <a:solidFill>
                  <a:srgbClr val="FFFFFF"/>
                </a:solidFill>
                <a:latin typeface="As"/>
                <a:ea typeface="+mn-ea"/>
                <a:cs typeface="Arial" pitchFamily="34" charset="0"/>
              </a:rPr>
              <a:t>HSPC</a:t>
            </a:r>
          </a:p>
        </p:txBody>
      </p:sp>
      <p:sp>
        <p:nvSpPr>
          <p:cNvPr id="33" name="Rectangle 32"/>
          <p:cNvSpPr/>
          <p:nvPr/>
        </p:nvSpPr>
        <p:spPr bwMode="auto">
          <a:xfrm rot="5400000">
            <a:off x="521495" y="1805781"/>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34" name="TextBox 33"/>
          <p:cNvSpPr txBox="1"/>
          <p:nvPr/>
        </p:nvSpPr>
        <p:spPr>
          <a:xfrm>
            <a:off x="36344" y="2146361"/>
            <a:ext cx="400110" cy="326385"/>
          </a:xfrm>
          <a:prstGeom prst="rect">
            <a:avLst/>
          </a:prstGeom>
          <a:noFill/>
          <a:ln w="25400">
            <a:noFill/>
          </a:ln>
        </p:spPr>
        <p:txBody>
          <a:bodyPr vert="wordArtVert">
            <a:spAutoFit/>
          </a:bodyPr>
          <a:lstStyle/>
          <a:p>
            <a:pPr algn="ctr" eaLnBrk="1" fontAlgn="auto" hangingPunct="1">
              <a:spcBef>
                <a:spcPts val="0"/>
              </a:spcBef>
              <a:spcAft>
                <a:spcPts val="0"/>
              </a:spcAft>
              <a:defRPr/>
            </a:pPr>
            <a:r>
              <a:rPr lang="en-US" sz="1400" b="0" kern="0" dirty="0">
                <a:solidFill>
                  <a:srgbClr val="FFFFFF"/>
                </a:solidFill>
                <a:latin typeface="As"/>
                <a:ea typeface="+mn-ea"/>
                <a:cs typeface="Arial" pitchFamily="34" charset="0"/>
              </a:rPr>
              <a:t>B</a:t>
            </a:r>
          </a:p>
        </p:txBody>
      </p:sp>
      <p:pic>
        <p:nvPicPr>
          <p:cNvPr id="147463" name="Picture 1"/>
          <p:cNvPicPr>
            <a:picLocks/>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646238" y="1006475"/>
            <a:ext cx="7497762" cy="5029200"/>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pic>
      <p:sp>
        <p:nvSpPr>
          <p:cNvPr id="147464" name="TextBox 8"/>
          <p:cNvSpPr txBox="1">
            <a:spLocks noChangeArrowheads="1"/>
          </p:cNvSpPr>
          <p:nvPr/>
        </p:nvSpPr>
        <p:spPr bwMode="auto">
          <a:xfrm>
            <a:off x="5584825" y="1573213"/>
            <a:ext cx="1295400"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000000"/>
                </a:solidFill>
              </a:rPr>
              <a:t>p=0.00026</a:t>
            </a:r>
          </a:p>
        </p:txBody>
      </p:sp>
      <p:sp>
        <p:nvSpPr>
          <p:cNvPr id="147465" name="TextBox 9"/>
          <p:cNvSpPr txBox="1">
            <a:spLocks noChangeArrowheads="1"/>
          </p:cNvSpPr>
          <p:nvPr/>
        </p:nvSpPr>
        <p:spPr bwMode="auto">
          <a:xfrm>
            <a:off x="5584825" y="2466975"/>
            <a:ext cx="1295400"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000000"/>
                </a:solidFill>
              </a:rPr>
              <a:t>p=0.00010</a:t>
            </a:r>
          </a:p>
        </p:txBody>
      </p:sp>
      <p:sp>
        <p:nvSpPr>
          <p:cNvPr id="147466" name="TextBox 10"/>
          <p:cNvSpPr txBox="1">
            <a:spLocks noChangeArrowheads="1"/>
          </p:cNvSpPr>
          <p:nvPr/>
        </p:nvSpPr>
        <p:spPr bwMode="auto">
          <a:xfrm>
            <a:off x="5584825" y="3321050"/>
            <a:ext cx="1166813"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000000"/>
                </a:solidFill>
              </a:rPr>
              <a:t>p=0.0021</a:t>
            </a:r>
          </a:p>
        </p:txBody>
      </p:sp>
      <p:sp>
        <p:nvSpPr>
          <p:cNvPr id="147467" name="TextBox 11"/>
          <p:cNvSpPr txBox="1">
            <a:spLocks noChangeArrowheads="1"/>
          </p:cNvSpPr>
          <p:nvPr/>
        </p:nvSpPr>
        <p:spPr bwMode="auto">
          <a:xfrm>
            <a:off x="5580063" y="4175125"/>
            <a:ext cx="1166812"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000000"/>
                </a:solidFill>
              </a:rPr>
              <a:t>p=0.0087</a:t>
            </a:r>
          </a:p>
        </p:txBody>
      </p:sp>
      <p:sp>
        <p:nvSpPr>
          <p:cNvPr id="147468" name="TextBox 12"/>
          <p:cNvSpPr txBox="1">
            <a:spLocks noChangeArrowheads="1"/>
          </p:cNvSpPr>
          <p:nvPr/>
        </p:nvSpPr>
        <p:spPr bwMode="auto">
          <a:xfrm>
            <a:off x="5586413" y="4991100"/>
            <a:ext cx="909637"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000000"/>
                </a:solidFill>
              </a:rPr>
              <a:t>p=0.55</a:t>
            </a:r>
          </a:p>
        </p:txBody>
      </p:sp>
      <p:sp>
        <p:nvSpPr>
          <p:cNvPr id="14" name="Rectangle 13"/>
          <p:cNvSpPr/>
          <p:nvPr/>
        </p:nvSpPr>
        <p:spPr bwMode="auto">
          <a:xfrm rot="5400000">
            <a:off x="5926138" y="4694237"/>
            <a:ext cx="273050" cy="100012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Tree>
  </p:cSld>
  <p:clrMapOvr>
    <a:masterClrMapping/>
  </p:clrMapOvr>
  <p:transition spd="med">
    <p:fade/>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5" name="Title 1"/>
          <p:cNvSpPr>
            <a:spLocks noGrp="1"/>
          </p:cNvSpPr>
          <p:nvPr>
            <p:ph type="title"/>
          </p:nvPr>
        </p:nvSpPr>
        <p:spPr>
          <a:xfrm>
            <a:off x="457200" y="26988"/>
            <a:ext cx="8229600" cy="762000"/>
          </a:xfrm>
        </p:spPr>
        <p:txBody>
          <a:bodyPr/>
          <a:lstStyle/>
          <a:p>
            <a:r>
              <a:rPr lang="en-US">
                <a:latin typeface="Arial" charset="0"/>
                <a:ea typeface="MS PGothic" charset="0"/>
              </a:rPr>
              <a:t>In vivo chemotherapy response</a:t>
            </a:r>
          </a:p>
        </p:txBody>
      </p:sp>
      <p:sp>
        <p:nvSpPr>
          <p:cNvPr id="149506" name="Content Placeholder 2"/>
          <p:cNvSpPr>
            <a:spLocks noGrp="1"/>
          </p:cNvSpPr>
          <p:nvPr>
            <p:ph idx="1"/>
          </p:nvPr>
        </p:nvSpPr>
        <p:spPr>
          <a:xfrm>
            <a:off x="457200" y="892175"/>
            <a:ext cx="8229600" cy="4800600"/>
          </a:xfrm>
        </p:spPr>
        <p:txBody>
          <a:bodyPr/>
          <a:lstStyle/>
          <a:p>
            <a:r>
              <a:rPr lang="en-US" sz="2800">
                <a:latin typeface="Arial" charset="0"/>
                <a:ea typeface="MS PGothic" charset="0"/>
              </a:rPr>
              <a:t>LSC proliferative fraction correlates known clinical risk</a:t>
            </a:r>
          </a:p>
          <a:p>
            <a:r>
              <a:rPr lang="en-US" sz="2800">
                <a:latin typeface="Arial" charset="0"/>
                <a:ea typeface="MS PGothic" charset="0"/>
              </a:rPr>
              <a:t>How might the differences in cell cycle impact chemotherapy response?</a:t>
            </a:r>
          </a:p>
        </p:txBody>
      </p:sp>
      <p:pic>
        <p:nvPicPr>
          <p:cNvPr id="4" name="Picture 3" descr="Cyclins in cell cycle.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33438" y="2946400"/>
            <a:ext cx="3717925" cy="3527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 name="Lightning Bolt 4"/>
          <p:cNvSpPr>
            <a:spLocks noChangeArrowheads="1"/>
          </p:cNvSpPr>
          <p:nvPr/>
        </p:nvSpPr>
        <p:spPr bwMode="auto">
          <a:xfrm rot="-4063847">
            <a:off x="698500" y="4787900"/>
            <a:ext cx="914400" cy="914400"/>
          </a:xfrm>
          <a:prstGeom prst="lightningBolt">
            <a:avLst/>
          </a:prstGeom>
          <a:solidFill>
            <a:srgbClr val="FF6600"/>
          </a:solidFill>
          <a:ln w="9525">
            <a:solidFill>
              <a:schemeClr val="tx1"/>
            </a:solidFill>
            <a:round/>
            <a:headEnd/>
            <a:tailEnd/>
          </a:ln>
        </p:spPr>
        <p:txBody>
          <a:bodyPr wrap="none" anchor="ctr"/>
          <a:lstStyle/>
          <a:p>
            <a:pPr algn="ctr" eaLnBrk="1" hangingPunct="1"/>
            <a:endParaRPr lang="en-US"/>
          </a:p>
        </p:txBody>
      </p:sp>
      <p:sp>
        <p:nvSpPr>
          <p:cNvPr id="7" name="TextBox 6"/>
          <p:cNvSpPr txBox="1">
            <a:spLocks noChangeArrowheads="1"/>
          </p:cNvSpPr>
          <p:nvPr/>
        </p:nvSpPr>
        <p:spPr bwMode="auto">
          <a:xfrm>
            <a:off x="227013" y="5645150"/>
            <a:ext cx="1724025"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400">
                <a:solidFill>
                  <a:srgbClr val="339933"/>
                </a:solidFill>
              </a:rPr>
              <a:t>cytarabine</a:t>
            </a: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par>
                                <p:cTn id="9" presetID="9"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plotServlet.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196388" y="3941648"/>
            <a:ext cx="1828800" cy="1828800"/>
          </a:xfrm>
          <a:prstGeom prst="rect">
            <a:avLst/>
          </a:prstGeom>
        </p:spPr>
      </p:pic>
      <p:pic>
        <p:nvPicPr>
          <p:cNvPr id="5" name="Picture 4" descr="plotServle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193354" y="1840473"/>
            <a:ext cx="1828800" cy="1828800"/>
          </a:xfrm>
          <a:prstGeom prst="rect">
            <a:avLst/>
          </a:prstGeom>
        </p:spPr>
      </p:pic>
      <p:sp>
        <p:nvSpPr>
          <p:cNvPr id="261126" name="TextBox 9"/>
          <p:cNvSpPr txBox="1">
            <a:spLocks noChangeArrowheads="1"/>
          </p:cNvSpPr>
          <p:nvPr/>
        </p:nvSpPr>
        <p:spPr bwMode="auto">
          <a:xfrm>
            <a:off x="4191716" y="1321060"/>
            <a:ext cx="182749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dirty="0">
                <a:solidFill>
                  <a:srgbClr val="FFFFFF"/>
                </a:solidFill>
              </a:rPr>
              <a:t>AML Pre-Treatment</a:t>
            </a:r>
          </a:p>
        </p:txBody>
      </p:sp>
      <p:sp>
        <p:nvSpPr>
          <p:cNvPr id="261129" name="TextBox 12"/>
          <p:cNvSpPr txBox="1">
            <a:spLocks noChangeArrowheads="1"/>
          </p:cNvSpPr>
          <p:nvPr/>
        </p:nvSpPr>
        <p:spPr bwMode="auto">
          <a:xfrm>
            <a:off x="2249314" y="1321060"/>
            <a:ext cx="1492716"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dirty="0">
                <a:solidFill>
                  <a:srgbClr val="FFFFFF"/>
                </a:solidFill>
              </a:rPr>
              <a:t>Normal Marrow</a:t>
            </a:r>
          </a:p>
        </p:txBody>
      </p:sp>
      <p:cxnSp>
        <p:nvCxnSpPr>
          <p:cNvPr id="24" name="Straight Arrow Connector 23"/>
          <p:cNvCxnSpPr>
            <a:cxnSpLocks noChangeShapeType="1"/>
          </p:cNvCxnSpPr>
          <p:nvPr/>
        </p:nvCxnSpPr>
        <p:spPr bwMode="auto">
          <a:xfrm flipV="1">
            <a:off x="1264494" y="5145539"/>
            <a:ext cx="5438" cy="1074374"/>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6" name="Straight Arrow Connector 25"/>
          <p:cNvCxnSpPr>
            <a:cxnSpLocks noChangeShapeType="1"/>
          </p:cNvCxnSpPr>
          <p:nvPr/>
        </p:nvCxnSpPr>
        <p:spPr bwMode="auto">
          <a:xfrm flipV="1">
            <a:off x="1272431" y="6210134"/>
            <a:ext cx="1080681" cy="3428"/>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261140" name="TextBox 26"/>
          <p:cNvSpPr txBox="1">
            <a:spLocks noChangeArrowheads="1"/>
          </p:cNvSpPr>
          <p:nvPr/>
        </p:nvSpPr>
        <p:spPr bwMode="auto">
          <a:xfrm>
            <a:off x="1410540" y="6224674"/>
            <a:ext cx="623688"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dirty="0">
                <a:solidFill>
                  <a:srgbClr val="FFFFFF"/>
                </a:solidFill>
              </a:rPr>
              <a:t>Ki-67</a:t>
            </a:r>
          </a:p>
        </p:txBody>
      </p:sp>
      <p:sp>
        <p:nvSpPr>
          <p:cNvPr id="261141" name="TextBox 27"/>
          <p:cNvSpPr txBox="1">
            <a:spLocks noChangeArrowheads="1"/>
          </p:cNvSpPr>
          <p:nvPr/>
        </p:nvSpPr>
        <p:spPr bwMode="auto">
          <a:xfrm rot="-5400000">
            <a:off x="461549" y="5554599"/>
            <a:ext cx="1224890"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dirty="0" err="1">
                <a:solidFill>
                  <a:srgbClr val="FFFFFF"/>
                </a:solidFill>
              </a:rPr>
              <a:t>IdU</a:t>
            </a:r>
            <a:r>
              <a:rPr lang="en-US" sz="1400" dirty="0">
                <a:solidFill>
                  <a:srgbClr val="FFFFFF"/>
                </a:solidFill>
              </a:rPr>
              <a:t> </a:t>
            </a:r>
            <a:r>
              <a:rPr lang="en-US" sz="1200" dirty="0">
                <a:solidFill>
                  <a:srgbClr val="FFFFFF"/>
                </a:solidFill>
              </a:rPr>
              <a:t>(S-Phase)</a:t>
            </a:r>
          </a:p>
        </p:txBody>
      </p:sp>
      <p:sp>
        <p:nvSpPr>
          <p:cNvPr id="261142" name="Title 1"/>
          <p:cNvSpPr txBox="1">
            <a:spLocks/>
          </p:cNvSpPr>
          <p:nvPr/>
        </p:nvSpPr>
        <p:spPr bwMode="auto">
          <a:xfrm>
            <a:off x="457200" y="28575"/>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dirty="0">
                <a:solidFill>
                  <a:srgbClr val="FFFF00"/>
                </a:solidFill>
                <a:latin typeface="Arial" charset="0"/>
              </a:rPr>
              <a:t>Treatment stratification by cell cycle?</a:t>
            </a:r>
          </a:p>
        </p:txBody>
      </p:sp>
      <p:grpSp>
        <p:nvGrpSpPr>
          <p:cNvPr id="261143" name="Group 28"/>
          <p:cNvGrpSpPr>
            <a:grpSpLocks/>
          </p:cNvGrpSpPr>
          <p:nvPr/>
        </p:nvGrpSpPr>
        <p:grpSpPr bwMode="auto">
          <a:xfrm>
            <a:off x="80963" y="965200"/>
            <a:ext cx="1371600" cy="1371600"/>
            <a:chOff x="2323604" y="942388"/>
            <a:chExt cx="1752600" cy="1752600"/>
          </a:xfrm>
        </p:grpSpPr>
        <p:pic>
          <p:nvPicPr>
            <p:cNvPr id="261152" name="Picture 29"/>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323604" y="942388"/>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1153" name="Rectangle 30"/>
            <p:cNvSpPr>
              <a:spLocks noChangeArrowheads="1"/>
            </p:cNvSpPr>
            <p:nvPr/>
          </p:nvSpPr>
          <p:spPr bwMode="auto">
            <a:xfrm>
              <a:off x="3084381" y="2075261"/>
              <a:ext cx="907171" cy="567011"/>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FFFFFF"/>
                </a:solidFill>
              </a:endParaRPr>
            </a:p>
          </p:txBody>
        </p:sp>
      </p:grpSp>
      <p:grpSp>
        <p:nvGrpSpPr>
          <p:cNvPr id="261144" name="Group 33"/>
          <p:cNvGrpSpPr>
            <a:grpSpLocks/>
          </p:cNvGrpSpPr>
          <p:nvPr/>
        </p:nvGrpSpPr>
        <p:grpSpPr bwMode="auto">
          <a:xfrm>
            <a:off x="190500" y="2705100"/>
            <a:ext cx="654050" cy="725488"/>
            <a:chOff x="113146" y="1794903"/>
            <a:chExt cx="725478" cy="725478"/>
          </a:xfrm>
        </p:grpSpPr>
        <p:cxnSp>
          <p:nvCxnSpPr>
            <p:cNvPr id="261150" name="Straight Arrow Connector 34"/>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261151" name="Straight Arrow Connector 35"/>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42" name="TextBox 41"/>
          <p:cNvSpPr txBox="1"/>
          <p:nvPr/>
        </p:nvSpPr>
        <p:spPr>
          <a:xfrm>
            <a:off x="168275" y="3387725"/>
            <a:ext cx="94138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cs typeface="Arial" pitchFamily="34" charset="0"/>
              </a:rPr>
              <a:t>CD34</a:t>
            </a:r>
          </a:p>
        </p:txBody>
      </p:sp>
      <p:sp>
        <p:nvSpPr>
          <p:cNvPr id="43" name="TextBox 42"/>
          <p:cNvSpPr txBox="1"/>
          <p:nvPr/>
        </p:nvSpPr>
        <p:spPr>
          <a:xfrm rot="16200000">
            <a:off x="-260350" y="2921000"/>
            <a:ext cx="720725"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cs typeface="Arial" pitchFamily="34" charset="0"/>
              </a:rPr>
              <a:t>CD38 </a:t>
            </a:r>
          </a:p>
        </p:txBody>
      </p:sp>
      <p:sp>
        <p:nvSpPr>
          <p:cNvPr id="44" name="Bent Arrow 43"/>
          <p:cNvSpPr/>
          <p:nvPr/>
        </p:nvSpPr>
        <p:spPr bwMode="auto">
          <a:xfrm flipV="1">
            <a:off x="808038" y="2563813"/>
            <a:ext cx="534987" cy="617537"/>
          </a:xfrm>
          <a:prstGeom prst="bentArrow">
            <a:avLst/>
          </a:prstGeom>
          <a:solidFill>
            <a:srgbClr val="FF0000"/>
          </a:solidFill>
          <a:ln w="9525">
            <a:solidFill>
              <a:schemeClr val="tx1"/>
            </a:solidFill>
            <a:round/>
            <a:headEnd/>
            <a:tailEnd/>
          </a:ln>
          <a:effectLst/>
        </p:spPr>
        <p:txBody>
          <a:bodyPr wrap="none" anchor="ctr"/>
          <a:lstStyle/>
          <a:p>
            <a:pPr algn="ctr" eaLnBrk="1" hangingPunct="1">
              <a:defRPr/>
            </a:pPr>
            <a:endParaRPr lang="en-US">
              <a:solidFill>
                <a:srgbClr val="FFFFFF"/>
              </a:solidFill>
              <a:ea typeface="MS PGothic" panose="020B0600070205080204" pitchFamily="34" charset="-128"/>
            </a:endParaRPr>
          </a:p>
        </p:txBody>
      </p:sp>
      <p:pic>
        <p:nvPicPr>
          <p:cNvPr id="7" name="Picture 6" descr="plotServlet.png"/>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083010" y="1840461"/>
            <a:ext cx="1828800" cy="1828800"/>
          </a:xfrm>
          <a:prstGeom prst="rect">
            <a:avLst/>
          </a:prstGeom>
        </p:spPr>
      </p:pic>
      <p:pic>
        <p:nvPicPr>
          <p:cNvPr id="8" name="Picture 7" descr="plotServlet.png"/>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083008" y="3941635"/>
            <a:ext cx="1828800" cy="1828800"/>
          </a:xfrm>
          <a:prstGeom prst="rect">
            <a:avLst/>
          </a:prstGeom>
        </p:spPr>
      </p:pic>
      <p:sp>
        <p:nvSpPr>
          <p:cNvPr id="13" name="Rectangle 12"/>
          <p:cNvSpPr/>
          <p:nvPr/>
        </p:nvSpPr>
        <p:spPr bwMode="auto">
          <a:xfrm>
            <a:off x="3370924" y="1923723"/>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4.5%</a:t>
            </a:r>
          </a:p>
        </p:txBody>
      </p:sp>
      <p:sp>
        <p:nvSpPr>
          <p:cNvPr id="49" name="Rectangle 48"/>
          <p:cNvSpPr/>
          <p:nvPr/>
        </p:nvSpPr>
        <p:spPr bwMode="auto">
          <a:xfrm>
            <a:off x="5148092" y="2038770"/>
            <a:ext cx="603955"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endParaRPr lang="en-US" sz="1600" dirty="0">
              <a:solidFill>
                <a:schemeClr val="bg1"/>
              </a:solidFill>
            </a:endParaRPr>
          </a:p>
        </p:txBody>
      </p:sp>
      <p:sp>
        <p:nvSpPr>
          <p:cNvPr id="50" name="Rectangle 49"/>
          <p:cNvSpPr/>
          <p:nvPr/>
        </p:nvSpPr>
        <p:spPr bwMode="auto">
          <a:xfrm>
            <a:off x="5437568" y="1936043"/>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2.4%</a:t>
            </a:r>
          </a:p>
        </p:txBody>
      </p:sp>
      <p:sp>
        <p:nvSpPr>
          <p:cNvPr id="51" name="Rectangle 50"/>
          <p:cNvSpPr/>
          <p:nvPr/>
        </p:nvSpPr>
        <p:spPr bwMode="auto">
          <a:xfrm>
            <a:off x="5151087" y="4133589"/>
            <a:ext cx="603955"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endParaRPr lang="en-US" sz="1600" dirty="0">
              <a:solidFill>
                <a:schemeClr val="bg1"/>
              </a:solidFill>
            </a:endParaRPr>
          </a:p>
        </p:txBody>
      </p:sp>
      <p:sp>
        <p:nvSpPr>
          <p:cNvPr id="52" name="Rectangle 51"/>
          <p:cNvSpPr/>
          <p:nvPr/>
        </p:nvSpPr>
        <p:spPr bwMode="auto">
          <a:xfrm>
            <a:off x="5465578" y="4037220"/>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2.2%</a:t>
            </a:r>
          </a:p>
        </p:txBody>
      </p:sp>
      <p:sp>
        <p:nvSpPr>
          <p:cNvPr id="53" name="Rectangle 52"/>
          <p:cNvSpPr/>
          <p:nvPr/>
        </p:nvSpPr>
        <p:spPr bwMode="auto">
          <a:xfrm>
            <a:off x="3355244" y="4018539"/>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3.4%</a:t>
            </a:r>
          </a:p>
        </p:txBody>
      </p:sp>
      <p:sp>
        <p:nvSpPr>
          <p:cNvPr id="14" name="TextBox 13"/>
          <p:cNvSpPr txBox="1"/>
          <p:nvPr/>
        </p:nvSpPr>
        <p:spPr>
          <a:xfrm>
            <a:off x="2736871" y="6014028"/>
            <a:ext cx="6252395" cy="461665"/>
          </a:xfrm>
          <a:prstGeom prst="rect">
            <a:avLst/>
          </a:prstGeom>
          <a:noFill/>
        </p:spPr>
        <p:txBody>
          <a:bodyPr wrap="none" rtlCol="0">
            <a:spAutoFit/>
          </a:bodyPr>
          <a:lstStyle/>
          <a:p>
            <a:pPr algn="ctr"/>
            <a:r>
              <a:rPr lang="en-US" sz="2400" dirty="0">
                <a:solidFill>
                  <a:srgbClr val="FFFF00"/>
                </a:solidFill>
                <a:latin typeface="Arial" charset="0"/>
              </a:rPr>
              <a:t>-</a:t>
            </a:r>
            <a:r>
              <a:rPr lang="en-US" sz="1800" dirty="0">
                <a:solidFill>
                  <a:srgbClr val="FFFF00"/>
                </a:solidFill>
                <a:latin typeface="Arial" charset="0"/>
              </a:rPr>
              <a:t>Persistent LSCs have reduced S-phase after treatment</a:t>
            </a:r>
          </a:p>
        </p:txBody>
      </p:sp>
    </p:spTree>
    <p:extLst>
      <p:ext uri="{BB962C8B-B14F-4D97-AF65-F5344CB8AC3E}">
        <p14:creationId xmlns:p14="http://schemas.microsoft.com/office/powerpoint/2010/main" val="3985926357"/>
      </p:ext>
    </p:extLst>
  </p:cSld>
  <p:clrMapOvr>
    <a:masterClrMapping/>
  </p:clrMapOvr>
  <p:transition spd="med">
    <p:fade/>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plotServlet.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196388" y="3941648"/>
            <a:ext cx="1828800" cy="1828800"/>
          </a:xfrm>
          <a:prstGeom prst="rect">
            <a:avLst/>
          </a:prstGeom>
        </p:spPr>
      </p:pic>
      <p:pic>
        <p:nvPicPr>
          <p:cNvPr id="5" name="Picture 4" descr="plotServle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193354" y="1840473"/>
            <a:ext cx="1828800" cy="1828800"/>
          </a:xfrm>
          <a:prstGeom prst="rect">
            <a:avLst/>
          </a:prstGeom>
        </p:spPr>
      </p:pic>
      <p:sp>
        <p:nvSpPr>
          <p:cNvPr id="261126" name="TextBox 9"/>
          <p:cNvSpPr txBox="1">
            <a:spLocks noChangeArrowheads="1"/>
          </p:cNvSpPr>
          <p:nvPr/>
        </p:nvSpPr>
        <p:spPr bwMode="auto">
          <a:xfrm>
            <a:off x="4191716" y="1321060"/>
            <a:ext cx="182749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dirty="0">
                <a:solidFill>
                  <a:srgbClr val="FFFFFF"/>
                </a:solidFill>
              </a:rPr>
              <a:t>AML Pre-Treatment</a:t>
            </a:r>
          </a:p>
        </p:txBody>
      </p:sp>
      <p:sp>
        <p:nvSpPr>
          <p:cNvPr id="261129" name="TextBox 12"/>
          <p:cNvSpPr txBox="1">
            <a:spLocks noChangeArrowheads="1"/>
          </p:cNvSpPr>
          <p:nvPr/>
        </p:nvSpPr>
        <p:spPr bwMode="auto">
          <a:xfrm>
            <a:off x="2249314" y="1321060"/>
            <a:ext cx="1492716"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dirty="0">
                <a:solidFill>
                  <a:srgbClr val="FFFFFF"/>
                </a:solidFill>
              </a:rPr>
              <a:t>Normal Marrow</a:t>
            </a:r>
          </a:p>
        </p:txBody>
      </p:sp>
      <p:cxnSp>
        <p:nvCxnSpPr>
          <p:cNvPr id="24" name="Straight Arrow Connector 23"/>
          <p:cNvCxnSpPr>
            <a:cxnSpLocks noChangeShapeType="1"/>
          </p:cNvCxnSpPr>
          <p:nvPr/>
        </p:nvCxnSpPr>
        <p:spPr bwMode="auto">
          <a:xfrm flipV="1">
            <a:off x="1264494" y="5145539"/>
            <a:ext cx="5438" cy="1074374"/>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6" name="Straight Arrow Connector 25"/>
          <p:cNvCxnSpPr>
            <a:cxnSpLocks noChangeShapeType="1"/>
          </p:cNvCxnSpPr>
          <p:nvPr/>
        </p:nvCxnSpPr>
        <p:spPr bwMode="auto">
          <a:xfrm flipV="1">
            <a:off x="1272431" y="6210134"/>
            <a:ext cx="1080681" cy="3428"/>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261140" name="TextBox 26"/>
          <p:cNvSpPr txBox="1">
            <a:spLocks noChangeArrowheads="1"/>
          </p:cNvSpPr>
          <p:nvPr/>
        </p:nvSpPr>
        <p:spPr bwMode="auto">
          <a:xfrm>
            <a:off x="1410540" y="6224674"/>
            <a:ext cx="623688"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dirty="0">
                <a:solidFill>
                  <a:srgbClr val="FFFFFF"/>
                </a:solidFill>
              </a:rPr>
              <a:t>Ki-67</a:t>
            </a:r>
          </a:p>
        </p:txBody>
      </p:sp>
      <p:sp>
        <p:nvSpPr>
          <p:cNvPr id="261141" name="TextBox 27"/>
          <p:cNvSpPr txBox="1">
            <a:spLocks noChangeArrowheads="1"/>
          </p:cNvSpPr>
          <p:nvPr/>
        </p:nvSpPr>
        <p:spPr bwMode="auto">
          <a:xfrm rot="-5400000">
            <a:off x="461549" y="5554599"/>
            <a:ext cx="1224890"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dirty="0" err="1">
                <a:solidFill>
                  <a:srgbClr val="FFFFFF"/>
                </a:solidFill>
              </a:rPr>
              <a:t>IdU</a:t>
            </a:r>
            <a:r>
              <a:rPr lang="en-US" sz="1400" dirty="0">
                <a:solidFill>
                  <a:srgbClr val="FFFFFF"/>
                </a:solidFill>
              </a:rPr>
              <a:t> </a:t>
            </a:r>
            <a:r>
              <a:rPr lang="en-US" sz="1200" dirty="0">
                <a:solidFill>
                  <a:srgbClr val="FFFFFF"/>
                </a:solidFill>
              </a:rPr>
              <a:t>(S-Phase)</a:t>
            </a:r>
          </a:p>
        </p:txBody>
      </p:sp>
      <p:sp>
        <p:nvSpPr>
          <p:cNvPr id="261142" name="Title 1"/>
          <p:cNvSpPr txBox="1">
            <a:spLocks/>
          </p:cNvSpPr>
          <p:nvPr/>
        </p:nvSpPr>
        <p:spPr bwMode="auto">
          <a:xfrm>
            <a:off x="457200" y="28575"/>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dirty="0">
                <a:solidFill>
                  <a:srgbClr val="FFFF00"/>
                </a:solidFill>
                <a:latin typeface="Arial" charset="0"/>
              </a:rPr>
              <a:t>Treatment stratification by cell cycle?</a:t>
            </a:r>
          </a:p>
        </p:txBody>
      </p:sp>
      <p:grpSp>
        <p:nvGrpSpPr>
          <p:cNvPr id="261143" name="Group 28"/>
          <p:cNvGrpSpPr>
            <a:grpSpLocks/>
          </p:cNvGrpSpPr>
          <p:nvPr/>
        </p:nvGrpSpPr>
        <p:grpSpPr bwMode="auto">
          <a:xfrm>
            <a:off x="80963" y="965200"/>
            <a:ext cx="1371600" cy="1371600"/>
            <a:chOff x="2323604" y="942388"/>
            <a:chExt cx="1752600" cy="1752600"/>
          </a:xfrm>
        </p:grpSpPr>
        <p:pic>
          <p:nvPicPr>
            <p:cNvPr id="261152" name="Picture 29"/>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323604" y="942388"/>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1153" name="Rectangle 30"/>
            <p:cNvSpPr>
              <a:spLocks noChangeArrowheads="1"/>
            </p:cNvSpPr>
            <p:nvPr/>
          </p:nvSpPr>
          <p:spPr bwMode="auto">
            <a:xfrm>
              <a:off x="3084381" y="2075261"/>
              <a:ext cx="907171" cy="567011"/>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FFFFFF"/>
                </a:solidFill>
              </a:endParaRPr>
            </a:p>
          </p:txBody>
        </p:sp>
      </p:grpSp>
      <p:grpSp>
        <p:nvGrpSpPr>
          <p:cNvPr id="261144" name="Group 33"/>
          <p:cNvGrpSpPr>
            <a:grpSpLocks/>
          </p:cNvGrpSpPr>
          <p:nvPr/>
        </p:nvGrpSpPr>
        <p:grpSpPr bwMode="auto">
          <a:xfrm>
            <a:off x="190500" y="2705100"/>
            <a:ext cx="654050" cy="725488"/>
            <a:chOff x="113146" y="1794903"/>
            <a:chExt cx="725478" cy="725478"/>
          </a:xfrm>
        </p:grpSpPr>
        <p:cxnSp>
          <p:nvCxnSpPr>
            <p:cNvPr id="261150" name="Straight Arrow Connector 34"/>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261151" name="Straight Arrow Connector 35"/>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42" name="TextBox 41"/>
          <p:cNvSpPr txBox="1"/>
          <p:nvPr/>
        </p:nvSpPr>
        <p:spPr>
          <a:xfrm>
            <a:off x="168275" y="3387725"/>
            <a:ext cx="94138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cs typeface="Arial" pitchFamily="34" charset="0"/>
              </a:rPr>
              <a:t>CD34</a:t>
            </a:r>
          </a:p>
        </p:txBody>
      </p:sp>
      <p:sp>
        <p:nvSpPr>
          <p:cNvPr id="43" name="TextBox 42"/>
          <p:cNvSpPr txBox="1"/>
          <p:nvPr/>
        </p:nvSpPr>
        <p:spPr>
          <a:xfrm rot="16200000">
            <a:off x="-260350" y="2921000"/>
            <a:ext cx="720725"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cs typeface="Arial" pitchFamily="34" charset="0"/>
              </a:rPr>
              <a:t>CD38 </a:t>
            </a:r>
          </a:p>
        </p:txBody>
      </p:sp>
      <p:sp>
        <p:nvSpPr>
          <p:cNvPr id="44" name="Bent Arrow 43"/>
          <p:cNvSpPr/>
          <p:nvPr/>
        </p:nvSpPr>
        <p:spPr bwMode="auto">
          <a:xfrm flipV="1">
            <a:off x="808038" y="2563813"/>
            <a:ext cx="534987" cy="617537"/>
          </a:xfrm>
          <a:prstGeom prst="bentArrow">
            <a:avLst/>
          </a:prstGeom>
          <a:solidFill>
            <a:srgbClr val="FF0000"/>
          </a:solidFill>
          <a:ln w="9525">
            <a:solidFill>
              <a:schemeClr val="tx1"/>
            </a:solidFill>
            <a:round/>
            <a:headEnd/>
            <a:tailEnd/>
          </a:ln>
          <a:effectLst/>
        </p:spPr>
        <p:txBody>
          <a:bodyPr wrap="none" anchor="ctr"/>
          <a:lstStyle/>
          <a:p>
            <a:pPr algn="ctr" eaLnBrk="1" hangingPunct="1">
              <a:defRPr/>
            </a:pPr>
            <a:endParaRPr lang="en-US">
              <a:solidFill>
                <a:srgbClr val="FFFFFF"/>
              </a:solidFill>
              <a:ea typeface="MS PGothic" panose="020B0600070205080204" pitchFamily="34" charset="-128"/>
            </a:endParaRPr>
          </a:p>
        </p:txBody>
      </p:sp>
      <p:pic>
        <p:nvPicPr>
          <p:cNvPr id="7" name="Picture 6" descr="plotServlet.png"/>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083010" y="1840461"/>
            <a:ext cx="1828800" cy="1828800"/>
          </a:xfrm>
          <a:prstGeom prst="rect">
            <a:avLst/>
          </a:prstGeom>
        </p:spPr>
      </p:pic>
      <p:pic>
        <p:nvPicPr>
          <p:cNvPr id="8" name="Picture 7" descr="plotServlet.png"/>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083008" y="3941635"/>
            <a:ext cx="1828800" cy="1828800"/>
          </a:xfrm>
          <a:prstGeom prst="rect">
            <a:avLst/>
          </a:prstGeom>
        </p:spPr>
      </p:pic>
      <p:sp>
        <p:nvSpPr>
          <p:cNvPr id="45" name="TextBox 9"/>
          <p:cNvSpPr txBox="1">
            <a:spLocks noChangeArrowheads="1"/>
          </p:cNvSpPr>
          <p:nvPr/>
        </p:nvSpPr>
        <p:spPr bwMode="auto">
          <a:xfrm>
            <a:off x="6656586" y="1314704"/>
            <a:ext cx="1199116"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dirty="0">
                <a:solidFill>
                  <a:srgbClr val="FFFFFF"/>
                </a:solidFill>
              </a:rPr>
              <a:t>AML Day 14</a:t>
            </a:r>
          </a:p>
        </p:txBody>
      </p:sp>
      <p:pic>
        <p:nvPicPr>
          <p:cNvPr id="11" name="Picture 10" descr="plotServlet.png"/>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341026" y="1840462"/>
            <a:ext cx="1828800" cy="1828800"/>
          </a:xfrm>
          <a:prstGeom prst="rect">
            <a:avLst/>
          </a:prstGeom>
        </p:spPr>
      </p:pic>
      <p:pic>
        <p:nvPicPr>
          <p:cNvPr id="12" name="Picture 11" descr="plotServlet.png"/>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6341026" y="3941636"/>
            <a:ext cx="1828800" cy="1828800"/>
          </a:xfrm>
          <a:prstGeom prst="rect">
            <a:avLst/>
          </a:prstGeom>
        </p:spPr>
      </p:pic>
      <p:sp>
        <p:nvSpPr>
          <p:cNvPr id="13" name="Rectangle 12"/>
          <p:cNvSpPr/>
          <p:nvPr/>
        </p:nvSpPr>
        <p:spPr bwMode="auto">
          <a:xfrm>
            <a:off x="3370924" y="1923723"/>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4.5%</a:t>
            </a:r>
          </a:p>
        </p:txBody>
      </p:sp>
      <p:sp>
        <p:nvSpPr>
          <p:cNvPr id="49" name="Rectangle 48"/>
          <p:cNvSpPr/>
          <p:nvPr/>
        </p:nvSpPr>
        <p:spPr bwMode="auto">
          <a:xfrm>
            <a:off x="5148092" y="2038770"/>
            <a:ext cx="603955"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endParaRPr lang="en-US" sz="1600" dirty="0">
              <a:solidFill>
                <a:schemeClr val="bg1"/>
              </a:solidFill>
            </a:endParaRPr>
          </a:p>
        </p:txBody>
      </p:sp>
      <p:sp>
        <p:nvSpPr>
          <p:cNvPr id="50" name="Rectangle 49"/>
          <p:cNvSpPr/>
          <p:nvPr/>
        </p:nvSpPr>
        <p:spPr bwMode="auto">
          <a:xfrm>
            <a:off x="5437568" y="1936043"/>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2.4%</a:t>
            </a:r>
          </a:p>
        </p:txBody>
      </p:sp>
      <p:sp>
        <p:nvSpPr>
          <p:cNvPr id="51" name="Rectangle 50"/>
          <p:cNvSpPr/>
          <p:nvPr/>
        </p:nvSpPr>
        <p:spPr bwMode="auto">
          <a:xfrm>
            <a:off x="5151087" y="4133589"/>
            <a:ext cx="603955"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endParaRPr lang="en-US" sz="1600" dirty="0">
              <a:solidFill>
                <a:schemeClr val="bg1"/>
              </a:solidFill>
            </a:endParaRPr>
          </a:p>
        </p:txBody>
      </p:sp>
      <p:sp>
        <p:nvSpPr>
          <p:cNvPr id="52" name="Rectangle 51"/>
          <p:cNvSpPr/>
          <p:nvPr/>
        </p:nvSpPr>
        <p:spPr bwMode="auto">
          <a:xfrm>
            <a:off x="5465578" y="4037220"/>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2.2%</a:t>
            </a:r>
          </a:p>
        </p:txBody>
      </p:sp>
      <p:sp>
        <p:nvSpPr>
          <p:cNvPr id="53" name="Rectangle 52"/>
          <p:cNvSpPr/>
          <p:nvPr/>
        </p:nvSpPr>
        <p:spPr bwMode="auto">
          <a:xfrm>
            <a:off x="3355244" y="4018539"/>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3.4%</a:t>
            </a:r>
          </a:p>
        </p:txBody>
      </p:sp>
      <p:sp>
        <p:nvSpPr>
          <p:cNvPr id="54" name="Rectangle 53"/>
          <p:cNvSpPr/>
          <p:nvPr/>
        </p:nvSpPr>
        <p:spPr bwMode="auto">
          <a:xfrm>
            <a:off x="7631938" y="1926706"/>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0.0%</a:t>
            </a:r>
          </a:p>
        </p:txBody>
      </p:sp>
      <p:sp>
        <p:nvSpPr>
          <p:cNvPr id="55" name="Rectangle 54"/>
          <p:cNvSpPr/>
          <p:nvPr/>
        </p:nvSpPr>
        <p:spPr bwMode="auto">
          <a:xfrm>
            <a:off x="7631939" y="4018540"/>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0.6%</a:t>
            </a:r>
          </a:p>
        </p:txBody>
      </p:sp>
      <p:sp>
        <p:nvSpPr>
          <p:cNvPr id="33" name="TextBox 32"/>
          <p:cNvSpPr txBox="1"/>
          <p:nvPr/>
        </p:nvSpPr>
        <p:spPr>
          <a:xfrm>
            <a:off x="2736871" y="6014028"/>
            <a:ext cx="6252395" cy="461665"/>
          </a:xfrm>
          <a:prstGeom prst="rect">
            <a:avLst/>
          </a:prstGeom>
          <a:noFill/>
        </p:spPr>
        <p:txBody>
          <a:bodyPr wrap="none" rtlCol="0">
            <a:spAutoFit/>
          </a:bodyPr>
          <a:lstStyle/>
          <a:p>
            <a:pPr algn="ctr"/>
            <a:r>
              <a:rPr lang="en-US" sz="2400" dirty="0">
                <a:solidFill>
                  <a:srgbClr val="FFFF00"/>
                </a:solidFill>
                <a:latin typeface="Arial" charset="0"/>
              </a:rPr>
              <a:t>-</a:t>
            </a:r>
            <a:r>
              <a:rPr lang="en-US" sz="1800" dirty="0">
                <a:solidFill>
                  <a:srgbClr val="FFFF00"/>
                </a:solidFill>
                <a:latin typeface="Arial" charset="0"/>
              </a:rPr>
              <a:t>Persistent LSCs have reduced S-phase after treatment</a:t>
            </a:r>
          </a:p>
        </p:txBody>
      </p:sp>
    </p:spTree>
    <p:extLst>
      <p:ext uri="{BB962C8B-B14F-4D97-AF65-F5344CB8AC3E}">
        <p14:creationId xmlns:p14="http://schemas.microsoft.com/office/powerpoint/2010/main" val="106715022"/>
      </p:ext>
    </p:extLst>
  </p:cSld>
  <p:clrMapOvr>
    <a:masterClrMapping/>
  </p:clrMapOvr>
  <p:transition spd="med">
    <p:fade/>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plotServlet.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196388" y="3941648"/>
            <a:ext cx="1828800" cy="1828800"/>
          </a:xfrm>
          <a:prstGeom prst="rect">
            <a:avLst/>
          </a:prstGeom>
        </p:spPr>
      </p:pic>
      <p:pic>
        <p:nvPicPr>
          <p:cNvPr id="5" name="Picture 4" descr="plotServle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193354" y="1840473"/>
            <a:ext cx="1828800" cy="1828800"/>
          </a:xfrm>
          <a:prstGeom prst="rect">
            <a:avLst/>
          </a:prstGeom>
        </p:spPr>
      </p:pic>
      <p:sp>
        <p:nvSpPr>
          <p:cNvPr id="261126" name="TextBox 9"/>
          <p:cNvSpPr txBox="1">
            <a:spLocks noChangeArrowheads="1"/>
          </p:cNvSpPr>
          <p:nvPr/>
        </p:nvSpPr>
        <p:spPr bwMode="auto">
          <a:xfrm>
            <a:off x="4191716" y="1321060"/>
            <a:ext cx="182749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dirty="0">
                <a:solidFill>
                  <a:srgbClr val="FFFFFF"/>
                </a:solidFill>
              </a:rPr>
              <a:t>AML Pre-Treatment</a:t>
            </a:r>
          </a:p>
        </p:txBody>
      </p:sp>
      <p:sp>
        <p:nvSpPr>
          <p:cNvPr id="261129" name="TextBox 12"/>
          <p:cNvSpPr txBox="1">
            <a:spLocks noChangeArrowheads="1"/>
          </p:cNvSpPr>
          <p:nvPr/>
        </p:nvSpPr>
        <p:spPr bwMode="auto">
          <a:xfrm>
            <a:off x="2249314" y="1321060"/>
            <a:ext cx="1492716"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dirty="0">
                <a:solidFill>
                  <a:srgbClr val="FFFFFF"/>
                </a:solidFill>
              </a:rPr>
              <a:t>Normal Marrow</a:t>
            </a:r>
          </a:p>
        </p:txBody>
      </p:sp>
      <p:cxnSp>
        <p:nvCxnSpPr>
          <p:cNvPr id="24" name="Straight Arrow Connector 23"/>
          <p:cNvCxnSpPr>
            <a:cxnSpLocks noChangeShapeType="1"/>
          </p:cNvCxnSpPr>
          <p:nvPr/>
        </p:nvCxnSpPr>
        <p:spPr bwMode="auto">
          <a:xfrm flipV="1">
            <a:off x="1264494" y="5145539"/>
            <a:ext cx="5438" cy="1074374"/>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6" name="Straight Arrow Connector 25"/>
          <p:cNvCxnSpPr>
            <a:cxnSpLocks noChangeShapeType="1"/>
          </p:cNvCxnSpPr>
          <p:nvPr/>
        </p:nvCxnSpPr>
        <p:spPr bwMode="auto">
          <a:xfrm flipV="1">
            <a:off x="1272431" y="6210134"/>
            <a:ext cx="1080681" cy="3428"/>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261140" name="TextBox 26"/>
          <p:cNvSpPr txBox="1">
            <a:spLocks noChangeArrowheads="1"/>
          </p:cNvSpPr>
          <p:nvPr/>
        </p:nvSpPr>
        <p:spPr bwMode="auto">
          <a:xfrm>
            <a:off x="1410540" y="6224674"/>
            <a:ext cx="623688"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dirty="0">
                <a:solidFill>
                  <a:srgbClr val="FFFFFF"/>
                </a:solidFill>
              </a:rPr>
              <a:t>Ki-67</a:t>
            </a:r>
          </a:p>
        </p:txBody>
      </p:sp>
      <p:sp>
        <p:nvSpPr>
          <p:cNvPr id="261141" name="TextBox 27"/>
          <p:cNvSpPr txBox="1">
            <a:spLocks noChangeArrowheads="1"/>
          </p:cNvSpPr>
          <p:nvPr/>
        </p:nvSpPr>
        <p:spPr bwMode="auto">
          <a:xfrm rot="-5400000">
            <a:off x="461549" y="5554599"/>
            <a:ext cx="1224890"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dirty="0" err="1">
                <a:solidFill>
                  <a:srgbClr val="FFFFFF"/>
                </a:solidFill>
              </a:rPr>
              <a:t>IdU</a:t>
            </a:r>
            <a:r>
              <a:rPr lang="en-US" sz="1400" dirty="0">
                <a:solidFill>
                  <a:srgbClr val="FFFFFF"/>
                </a:solidFill>
              </a:rPr>
              <a:t> </a:t>
            </a:r>
            <a:r>
              <a:rPr lang="en-US" sz="1200" dirty="0">
                <a:solidFill>
                  <a:srgbClr val="FFFFFF"/>
                </a:solidFill>
              </a:rPr>
              <a:t>(S-Phase)</a:t>
            </a:r>
          </a:p>
        </p:txBody>
      </p:sp>
      <p:sp>
        <p:nvSpPr>
          <p:cNvPr id="261142" name="Title 1"/>
          <p:cNvSpPr txBox="1">
            <a:spLocks/>
          </p:cNvSpPr>
          <p:nvPr/>
        </p:nvSpPr>
        <p:spPr bwMode="auto">
          <a:xfrm>
            <a:off x="457200" y="28575"/>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dirty="0">
                <a:solidFill>
                  <a:srgbClr val="FFFF00"/>
                </a:solidFill>
                <a:latin typeface="Arial" charset="0"/>
              </a:rPr>
              <a:t>Treatment stratification by cell cycle?</a:t>
            </a:r>
          </a:p>
        </p:txBody>
      </p:sp>
      <p:grpSp>
        <p:nvGrpSpPr>
          <p:cNvPr id="261143" name="Group 28"/>
          <p:cNvGrpSpPr>
            <a:grpSpLocks/>
          </p:cNvGrpSpPr>
          <p:nvPr/>
        </p:nvGrpSpPr>
        <p:grpSpPr bwMode="auto">
          <a:xfrm>
            <a:off x="80963" y="965200"/>
            <a:ext cx="1371600" cy="1371600"/>
            <a:chOff x="2323604" y="942388"/>
            <a:chExt cx="1752600" cy="1752600"/>
          </a:xfrm>
        </p:grpSpPr>
        <p:pic>
          <p:nvPicPr>
            <p:cNvPr id="261152" name="Picture 29"/>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323604" y="942388"/>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1153" name="Rectangle 30"/>
            <p:cNvSpPr>
              <a:spLocks noChangeArrowheads="1"/>
            </p:cNvSpPr>
            <p:nvPr/>
          </p:nvSpPr>
          <p:spPr bwMode="auto">
            <a:xfrm>
              <a:off x="3084381" y="2075261"/>
              <a:ext cx="907171" cy="567011"/>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FFFFFF"/>
                </a:solidFill>
              </a:endParaRPr>
            </a:p>
          </p:txBody>
        </p:sp>
      </p:grpSp>
      <p:grpSp>
        <p:nvGrpSpPr>
          <p:cNvPr id="261144" name="Group 33"/>
          <p:cNvGrpSpPr>
            <a:grpSpLocks/>
          </p:cNvGrpSpPr>
          <p:nvPr/>
        </p:nvGrpSpPr>
        <p:grpSpPr bwMode="auto">
          <a:xfrm>
            <a:off x="190500" y="2705100"/>
            <a:ext cx="654050" cy="725488"/>
            <a:chOff x="113146" y="1794903"/>
            <a:chExt cx="725478" cy="725478"/>
          </a:xfrm>
        </p:grpSpPr>
        <p:cxnSp>
          <p:nvCxnSpPr>
            <p:cNvPr id="261150" name="Straight Arrow Connector 34"/>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261151" name="Straight Arrow Connector 35"/>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42" name="TextBox 41"/>
          <p:cNvSpPr txBox="1"/>
          <p:nvPr/>
        </p:nvSpPr>
        <p:spPr>
          <a:xfrm>
            <a:off x="168275" y="3387725"/>
            <a:ext cx="94138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cs typeface="Arial" pitchFamily="34" charset="0"/>
              </a:rPr>
              <a:t>CD34</a:t>
            </a:r>
          </a:p>
        </p:txBody>
      </p:sp>
      <p:sp>
        <p:nvSpPr>
          <p:cNvPr id="43" name="TextBox 42"/>
          <p:cNvSpPr txBox="1"/>
          <p:nvPr/>
        </p:nvSpPr>
        <p:spPr>
          <a:xfrm rot="16200000">
            <a:off x="-260350" y="2921000"/>
            <a:ext cx="720725"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cs typeface="Arial" pitchFamily="34" charset="0"/>
              </a:rPr>
              <a:t>CD38 </a:t>
            </a:r>
          </a:p>
        </p:txBody>
      </p:sp>
      <p:sp>
        <p:nvSpPr>
          <p:cNvPr id="44" name="Bent Arrow 43"/>
          <p:cNvSpPr/>
          <p:nvPr/>
        </p:nvSpPr>
        <p:spPr bwMode="auto">
          <a:xfrm flipV="1">
            <a:off x="808038" y="2563813"/>
            <a:ext cx="534987" cy="617537"/>
          </a:xfrm>
          <a:prstGeom prst="bentArrow">
            <a:avLst/>
          </a:prstGeom>
          <a:solidFill>
            <a:srgbClr val="FF0000"/>
          </a:solidFill>
          <a:ln w="9525">
            <a:solidFill>
              <a:schemeClr val="tx1"/>
            </a:solidFill>
            <a:round/>
            <a:headEnd/>
            <a:tailEnd/>
          </a:ln>
          <a:effectLst/>
        </p:spPr>
        <p:txBody>
          <a:bodyPr wrap="none" anchor="ctr"/>
          <a:lstStyle/>
          <a:p>
            <a:pPr algn="ctr" eaLnBrk="1" hangingPunct="1">
              <a:defRPr/>
            </a:pPr>
            <a:endParaRPr lang="en-US">
              <a:solidFill>
                <a:srgbClr val="FFFFFF"/>
              </a:solidFill>
              <a:ea typeface="MS PGothic" panose="020B0600070205080204" pitchFamily="34" charset="-128"/>
            </a:endParaRPr>
          </a:p>
        </p:txBody>
      </p:sp>
      <p:pic>
        <p:nvPicPr>
          <p:cNvPr id="7" name="Picture 6" descr="plotServlet.png"/>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083010" y="1840461"/>
            <a:ext cx="1828800" cy="1828800"/>
          </a:xfrm>
          <a:prstGeom prst="rect">
            <a:avLst/>
          </a:prstGeom>
        </p:spPr>
      </p:pic>
      <p:pic>
        <p:nvPicPr>
          <p:cNvPr id="8" name="Picture 7" descr="plotServlet.png"/>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083008" y="3941635"/>
            <a:ext cx="1828800" cy="1828800"/>
          </a:xfrm>
          <a:prstGeom prst="rect">
            <a:avLst/>
          </a:prstGeom>
        </p:spPr>
      </p:pic>
      <p:sp>
        <p:nvSpPr>
          <p:cNvPr id="45" name="TextBox 9"/>
          <p:cNvSpPr txBox="1">
            <a:spLocks noChangeArrowheads="1"/>
          </p:cNvSpPr>
          <p:nvPr/>
        </p:nvSpPr>
        <p:spPr bwMode="auto">
          <a:xfrm>
            <a:off x="6656586" y="1314704"/>
            <a:ext cx="1199116"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dirty="0">
                <a:solidFill>
                  <a:srgbClr val="FFFFFF"/>
                </a:solidFill>
              </a:rPr>
              <a:t>AML Day 14</a:t>
            </a:r>
          </a:p>
        </p:txBody>
      </p:sp>
      <p:pic>
        <p:nvPicPr>
          <p:cNvPr id="11" name="Picture 10" descr="plotServlet.png"/>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341026" y="1840462"/>
            <a:ext cx="1828800" cy="1828800"/>
          </a:xfrm>
          <a:prstGeom prst="rect">
            <a:avLst/>
          </a:prstGeom>
        </p:spPr>
      </p:pic>
      <p:pic>
        <p:nvPicPr>
          <p:cNvPr id="12" name="Picture 11" descr="plotServlet.png"/>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6341026" y="3941636"/>
            <a:ext cx="1828800" cy="1828800"/>
          </a:xfrm>
          <a:prstGeom prst="rect">
            <a:avLst/>
          </a:prstGeom>
        </p:spPr>
      </p:pic>
      <p:sp>
        <p:nvSpPr>
          <p:cNvPr id="13" name="Rectangle 12"/>
          <p:cNvSpPr/>
          <p:nvPr/>
        </p:nvSpPr>
        <p:spPr bwMode="auto">
          <a:xfrm>
            <a:off x="3370924" y="1923723"/>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4.5%</a:t>
            </a:r>
          </a:p>
        </p:txBody>
      </p:sp>
      <p:sp>
        <p:nvSpPr>
          <p:cNvPr id="49" name="Rectangle 48"/>
          <p:cNvSpPr/>
          <p:nvPr/>
        </p:nvSpPr>
        <p:spPr bwMode="auto">
          <a:xfrm>
            <a:off x="5148092" y="2038770"/>
            <a:ext cx="603955"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endParaRPr lang="en-US" sz="1600" dirty="0">
              <a:solidFill>
                <a:schemeClr val="bg1"/>
              </a:solidFill>
            </a:endParaRPr>
          </a:p>
        </p:txBody>
      </p:sp>
      <p:sp>
        <p:nvSpPr>
          <p:cNvPr id="50" name="Rectangle 49"/>
          <p:cNvSpPr/>
          <p:nvPr/>
        </p:nvSpPr>
        <p:spPr bwMode="auto">
          <a:xfrm>
            <a:off x="5437568" y="1936043"/>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2.4%</a:t>
            </a:r>
          </a:p>
        </p:txBody>
      </p:sp>
      <p:sp>
        <p:nvSpPr>
          <p:cNvPr id="51" name="Rectangle 50"/>
          <p:cNvSpPr/>
          <p:nvPr/>
        </p:nvSpPr>
        <p:spPr bwMode="auto">
          <a:xfrm>
            <a:off x="5151087" y="4133589"/>
            <a:ext cx="603955"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endParaRPr lang="en-US" sz="1600" dirty="0">
              <a:solidFill>
                <a:schemeClr val="bg1"/>
              </a:solidFill>
            </a:endParaRPr>
          </a:p>
        </p:txBody>
      </p:sp>
      <p:sp>
        <p:nvSpPr>
          <p:cNvPr id="52" name="Rectangle 51"/>
          <p:cNvSpPr/>
          <p:nvPr/>
        </p:nvSpPr>
        <p:spPr bwMode="auto">
          <a:xfrm>
            <a:off x="5465578" y="4037220"/>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2.2%</a:t>
            </a:r>
          </a:p>
        </p:txBody>
      </p:sp>
      <p:sp>
        <p:nvSpPr>
          <p:cNvPr id="53" name="Rectangle 52"/>
          <p:cNvSpPr/>
          <p:nvPr/>
        </p:nvSpPr>
        <p:spPr bwMode="auto">
          <a:xfrm>
            <a:off x="3355244" y="4018539"/>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3.4%</a:t>
            </a:r>
          </a:p>
        </p:txBody>
      </p:sp>
      <p:sp>
        <p:nvSpPr>
          <p:cNvPr id="54" name="Rectangle 53"/>
          <p:cNvSpPr/>
          <p:nvPr/>
        </p:nvSpPr>
        <p:spPr bwMode="auto">
          <a:xfrm>
            <a:off x="7631938" y="1926706"/>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0.0%</a:t>
            </a:r>
          </a:p>
        </p:txBody>
      </p:sp>
      <p:sp>
        <p:nvSpPr>
          <p:cNvPr id="55" name="Rectangle 54"/>
          <p:cNvSpPr/>
          <p:nvPr/>
        </p:nvSpPr>
        <p:spPr bwMode="auto">
          <a:xfrm>
            <a:off x="7631939" y="4018540"/>
            <a:ext cx="448212" cy="233464"/>
          </a:xfrm>
          <a:prstGeom prst="rect">
            <a:avLst/>
          </a:prstGeom>
          <a:solidFill>
            <a:schemeClr val="tx1"/>
          </a:solidFill>
          <a:ln w="9525">
            <a:noFill/>
            <a:round/>
            <a:headEnd/>
            <a:tailEnd/>
          </a:ln>
          <a:effectLst/>
        </p:spPr>
        <p:txBody>
          <a:bodyPr wrap="none" rtlCol="0" anchor="ctr">
            <a:prstTxWarp prst="textNoShape">
              <a:avLst/>
            </a:prstTxWarp>
          </a:bodyPr>
          <a:lstStyle/>
          <a:p>
            <a:pPr algn="ctr"/>
            <a:r>
              <a:rPr lang="en-US" sz="1600" dirty="0">
                <a:solidFill>
                  <a:schemeClr val="bg1"/>
                </a:solidFill>
              </a:rPr>
              <a:t>0.6%</a:t>
            </a:r>
          </a:p>
        </p:txBody>
      </p:sp>
      <p:sp>
        <p:nvSpPr>
          <p:cNvPr id="35" name="Bent Arrow 34"/>
          <p:cNvSpPr/>
          <p:nvPr/>
        </p:nvSpPr>
        <p:spPr bwMode="auto">
          <a:xfrm flipV="1">
            <a:off x="7319452" y="5835290"/>
            <a:ext cx="534987" cy="617537"/>
          </a:xfrm>
          <a:prstGeom prst="bentArrow">
            <a:avLst/>
          </a:prstGeom>
          <a:solidFill>
            <a:srgbClr val="FF0000"/>
          </a:solidFill>
          <a:ln w="9525">
            <a:solidFill>
              <a:schemeClr val="tx1"/>
            </a:solidFill>
            <a:round/>
            <a:headEnd/>
            <a:tailEnd/>
          </a:ln>
          <a:effectLst/>
        </p:spPr>
        <p:txBody>
          <a:bodyPr wrap="none" anchor="ctr"/>
          <a:lstStyle/>
          <a:p>
            <a:pPr algn="ctr" eaLnBrk="1" hangingPunct="1">
              <a:defRPr/>
            </a:pPr>
            <a:endParaRPr lang="en-US">
              <a:solidFill>
                <a:srgbClr val="FFFFFF"/>
              </a:solidFill>
              <a:ea typeface="MS PGothic" panose="020B0600070205080204" pitchFamily="34" charset="-128"/>
            </a:endParaRPr>
          </a:p>
        </p:txBody>
      </p:sp>
      <p:sp>
        <p:nvSpPr>
          <p:cNvPr id="36" name="Bent Arrow 35"/>
          <p:cNvSpPr/>
          <p:nvPr/>
        </p:nvSpPr>
        <p:spPr bwMode="auto">
          <a:xfrm flipH="1" flipV="1">
            <a:off x="6752844" y="5838273"/>
            <a:ext cx="534987" cy="617537"/>
          </a:xfrm>
          <a:prstGeom prst="bentArrow">
            <a:avLst/>
          </a:prstGeom>
          <a:solidFill>
            <a:srgbClr val="FF0000"/>
          </a:solidFill>
          <a:ln w="9525">
            <a:solidFill>
              <a:schemeClr val="tx1"/>
            </a:solidFill>
            <a:round/>
            <a:headEnd/>
            <a:tailEnd/>
          </a:ln>
          <a:effectLst/>
        </p:spPr>
        <p:txBody>
          <a:bodyPr wrap="none" anchor="ctr"/>
          <a:lstStyle/>
          <a:p>
            <a:pPr algn="ctr" eaLnBrk="1" hangingPunct="1">
              <a:defRPr/>
            </a:pPr>
            <a:endParaRPr lang="en-US">
              <a:solidFill>
                <a:srgbClr val="FFFFFF"/>
              </a:solidFill>
              <a:ea typeface="MS PGothic" panose="020B0600070205080204" pitchFamily="34" charset="-128"/>
            </a:endParaRPr>
          </a:p>
        </p:txBody>
      </p:sp>
      <p:sp>
        <p:nvSpPr>
          <p:cNvPr id="4" name="TextBox 3"/>
          <p:cNvSpPr txBox="1"/>
          <p:nvPr/>
        </p:nvSpPr>
        <p:spPr>
          <a:xfrm>
            <a:off x="7899743" y="6080890"/>
            <a:ext cx="706744" cy="461665"/>
          </a:xfrm>
          <a:prstGeom prst="rect">
            <a:avLst/>
          </a:prstGeom>
          <a:noFill/>
        </p:spPr>
        <p:txBody>
          <a:bodyPr wrap="none" rtlCol="0">
            <a:spAutoFit/>
          </a:bodyPr>
          <a:lstStyle/>
          <a:p>
            <a:r>
              <a:rPr lang="en-US" sz="2400" dirty="0"/>
              <a:t>7+3</a:t>
            </a:r>
          </a:p>
        </p:txBody>
      </p:sp>
      <p:sp>
        <p:nvSpPr>
          <p:cNvPr id="38" name="TextBox 37"/>
          <p:cNvSpPr txBox="1"/>
          <p:nvPr/>
        </p:nvSpPr>
        <p:spPr>
          <a:xfrm>
            <a:off x="5269495" y="6080890"/>
            <a:ext cx="1433505" cy="461665"/>
          </a:xfrm>
          <a:prstGeom prst="rect">
            <a:avLst/>
          </a:prstGeom>
          <a:noFill/>
        </p:spPr>
        <p:txBody>
          <a:bodyPr wrap="none" rtlCol="0">
            <a:spAutoFit/>
          </a:bodyPr>
          <a:lstStyle/>
          <a:p>
            <a:r>
              <a:rPr lang="en-US" sz="2400" dirty="0"/>
              <a:t>CPX-351</a:t>
            </a:r>
          </a:p>
        </p:txBody>
      </p:sp>
    </p:spTree>
    <p:extLst>
      <p:ext uri="{BB962C8B-B14F-4D97-AF65-F5344CB8AC3E}">
        <p14:creationId xmlns:p14="http://schemas.microsoft.com/office/powerpoint/2010/main" val="2467408504"/>
      </p:ext>
    </p:extLst>
  </p:cSld>
  <p:clrMapOvr>
    <a:masterClrMapping/>
  </p:clrMapOvr>
  <p:transition spd="med">
    <p:fade/>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3" name="Title 1"/>
          <p:cNvSpPr>
            <a:spLocks noGrp="1"/>
          </p:cNvSpPr>
          <p:nvPr>
            <p:ph type="title"/>
          </p:nvPr>
        </p:nvSpPr>
        <p:spPr>
          <a:xfrm>
            <a:off x="457200" y="350838"/>
            <a:ext cx="8229600" cy="762000"/>
          </a:xfrm>
        </p:spPr>
        <p:txBody>
          <a:bodyPr/>
          <a:lstStyle/>
          <a:p>
            <a:r>
              <a:rPr lang="en-US">
                <a:latin typeface="Arial" charset="0"/>
                <a:ea typeface="MS PGothic" charset="0"/>
              </a:rPr>
              <a:t>Intracellular signaling correlates</a:t>
            </a:r>
          </a:p>
        </p:txBody>
      </p:sp>
      <p:sp>
        <p:nvSpPr>
          <p:cNvPr id="258050" name="Content Placeholder 2"/>
          <p:cNvSpPr>
            <a:spLocks noGrp="1"/>
          </p:cNvSpPr>
          <p:nvPr>
            <p:ph idx="1"/>
          </p:nvPr>
        </p:nvSpPr>
        <p:spPr>
          <a:xfrm>
            <a:off x="457200" y="1947863"/>
            <a:ext cx="8229600" cy="4800600"/>
          </a:xfrm>
        </p:spPr>
        <p:txBody>
          <a:bodyPr/>
          <a:lstStyle/>
          <a:p>
            <a:pPr>
              <a:defRPr/>
            </a:pPr>
            <a:r>
              <a:rPr lang="en-US" altLang="en-US" sz="2400" dirty="0">
                <a:cs typeface="ＭＳ Ｐゴシック" pitchFamily="-108" charset="-128"/>
              </a:rPr>
              <a:t>Can we detect abnormal intracellular signaling?</a:t>
            </a:r>
          </a:p>
          <a:p>
            <a:pPr>
              <a:defRPr/>
            </a:pPr>
            <a:r>
              <a:rPr lang="en-US" altLang="en-US" sz="2400" dirty="0">
                <a:cs typeface="ＭＳ Ｐゴシック" pitchFamily="-108" charset="-128"/>
              </a:rPr>
              <a:t>How does it vary with development and proliferation?</a:t>
            </a:r>
          </a:p>
          <a:p>
            <a:pPr>
              <a:defRPr/>
            </a:pPr>
            <a:r>
              <a:rPr lang="en-US" altLang="en-US" sz="2400" dirty="0">
                <a:solidFill>
                  <a:schemeClr val="bg1">
                    <a:lumMod val="75000"/>
                    <a:lumOff val="25000"/>
                  </a:schemeClr>
                </a:solidFill>
                <a:cs typeface="ＭＳ Ｐゴシック" pitchFamily="-108" charset="-128"/>
              </a:rPr>
              <a:t>Are their AML sub-type specific differences?</a:t>
            </a:r>
          </a:p>
          <a:p>
            <a:pPr>
              <a:defRPr/>
            </a:pPr>
            <a:r>
              <a:rPr lang="en-US" altLang="en-US" sz="2400" dirty="0">
                <a:solidFill>
                  <a:schemeClr val="bg1">
                    <a:lumMod val="75000"/>
                    <a:lumOff val="25000"/>
                  </a:schemeClr>
                </a:solidFill>
                <a:cs typeface="ＭＳ Ｐゴシック" pitchFamily="-108" charset="-128"/>
              </a:rPr>
              <a:t>Do these correlate with immunophenotypic changes? </a:t>
            </a:r>
          </a:p>
          <a:p>
            <a:pPr>
              <a:defRPr/>
            </a:pPr>
            <a:endParaRPr lang="en-US" altLang="en-US" sz="2400" dirty="0">
              <a:solidFill>
                <a:schemeClr val="bg1">
                  <a:lumMod val="75000"/>
                  <a:lumOff val="25000"/>
                </a:schemeClr>
              </a:solidFill>
              <a:cs typeface="ＭＳ Ｐゴシック" pitchFamily="-108" charset="-128"/>
            </a:endParaRPr>
          </a:p>
          <a:p>
            <a:pPr>
              <a:defRPr/>
            </a:pPr>
            <a:r>
              <a:rPr lang="en-US" altLang="en-US" sz="2400" dirty="0">
                <a:solidFill>
                  <a:schemeClr val="bg1">
                    <a:lumMod val="75000"/>
                    <a:lumOff val="25000"/>
                  </a:schemeClr>
                </a:solidFill>
                <a:cs typeface="ＭＳ Ｐゴシック" pitchFamily="-108" charset="-128"/>
              </a:rPr>
              <a:t>Can we use this information therapeutically?</a:t>
            </a:r>
          </a:p>
        </p:txBody>
      </p:sp>
    </p:spTree>
  </p:cSld>
  <p:clrMapOvr>
    <a:masterClrMapping/>
  </p:clrMapOvr>
  <p:transition spd="med">
    <p:fade/>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3" name="Title 1"/>
          <p:cNvSpPr>
            <a:spLocks noGrp="1"/>
          </p:cNvSpPr>
          <p:nvPr>
            <p:ph type="title"/>
          </p:nvPr>
        </p:nvSpPr>
        <p:spPr>
          <a:xfrm>
            <a:off x="457200" y="350838"/>
            <a:ext cx="8229600" cy="762000"/>
          </a:xfrm>
        </p:spPr>
        <p:txBody>
          <a:bodyPr/>
          <a:lstStyle/>
          <a:p>
            <a:r>
              <a:rPr lang="en-US">
                <a:latin typeface="Arial" charset="0"/>
                <a:ea typeface="MS PGothic" charset="0"/>
              </a:rPr>
              <a:t>Intracellular signaling correlates</a:t>
            </a:r>
          </a:p>
        </p:txBody>
      </p:sp>
      <p:sp>
        <p:nvSpPr>
          <p:cNvPr id="258050" name="Content Placeholder 2"/>
          <p:cNvSpPr>
            <a:spLocks noGrp="1"/>
          </p:cNvSpPr>
          <p:nvPr>
            <p:ph idx="1"/>
          </p:nvPr>
        </p:nvSpPr>
        <p:spPr>
          <a:xfrm>
            <a:off x="457200" y="1947863"/>
            <a:ext cx="8229600" cy="4800600"/>
          </a:xfrm>
        </p:spPr>
        <p:txBody>
          <a:bodyPr/>
          <a:lstStyle/>
          <a:p>
            <a:pPr>
              <a:defRPr/>
            </a:pPr>
            <a:r>
              <a:rPr lang="en-US" altLang="en-US" sz="2400" dirty="0">
                <a:cs typeface="ＭＳ Ｐゴシック" pitchFamily="-108" charset="-128"/>
              </a:rPr>
              <a:t>Can we detect abnormal intracellular signaling?</a:t>
            </a:r>
          </a:p>
          <a:p>
            <a:pPr>
              <a:defRPr/>
            </a:pPr>
            <a:r>
              <a:rPr lang="en-US" altLang="en-US" sz="2400" dirty="0">
                <a:cs typeface="ＭＳ Ｐゴシック" pitchFamily="-108" charset="-128"/>
              </a:rPr>
              <a:t>How does it vary with development and proliferation?</a:t>
            </a:r>
          </a:p>
          <a:p>
            <a:pPr>
              <a:defRPr/>
            </a:pPr>
            <a:r>
              <a:rPr lang="en-US" altLang="en-US" sz="2400" dirty="0">
                <a:cs typeface="ＭＳ Ｐゴシック" pitchFamily="-108" charset="-128"/>
              </a:rPr>
              <a:t>Are their AML sub-type specific differences?</a:t>
            </a:r>
          </a:p>
          <a:p>
            <a:pPr>
              <a:defRPr/>
            </a:pPr>
            <a:r>
              <a:rPr lang="en-US" altLang="en-US" sz="2400" dirty="0">
                <a:cs typeface="ＭＳ Ｐゴシック" pitchFamily="-108" charset="-128"/>
              </a:rPr>
              <a:t>Do these correlate with immunophenotypic changes? </a:t>
            </a:r>
          </a:p>
          <a:p>
            <a:pPr>
              <a:defRPr/>
            </a:pPr>
            <a:endParaRPr lang="en-US" altLang="en-US" sz="2400" dirty="0">
              <a:solidFill>
                <a:schemeClr val="bg1">
                  <a:lumMod val="75000"/>
                  <a:lumOff val="25000"/>
                </a:schemeClr>
              </a:solidFill>
              <a:cs typeface="ＭＳ Ｐゴシック" pitchFamily="-108" charset="-128"/>
            </a:endParaRPr>
          </a:p>
          <a:p>
            <a:pPr>
              <a:defRPr/>
            </a:pPr>
            <a:r>
              <a:rPr lang="en-US" altLang="en-US" sz="2400" dirty="0">
                <a:solidFill>
                  <a:schemeClr val="bg1">
                    <a:lumMod val="75000"/>
                    <a:lumOff val="25000"/>
                  </a:schemeClr>
                </a:solidFill>
                <a:cs typeface="ＭＳ Ｐゴシック" pitchFamily="-108" charset="-128"/>
              </a:rPr>
              <a:t>Can we use this information therapeutically?</a:t>
            </a:r>
          </a:p>
        </p:txBody>
      </p:sp>
    </p:spTree>
    <p:extLst>
      <p:ext uri="{BB962C8B-B14F-4D97-AF65-F5344CB8AC3E}">
        <p14:creationId xmlns:p14="http://schemas.microsoft.com/office/powerpoint/2010/main" val="4188511827"/>
      </p:ext>
    </p:extLst>
  </p:cSld>
  <p:clrMapOvr>
    <a:masterClrMapping/>
  </p:clrMapOvr>
  <p:transition spd="med">
    <p:fade/>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3" name="Title 1"/>
          <p:cNvSpPr>
            <a:spLocks noGrp="1"/>
          </p:cNvSpPr>
          <p:nvPr>
            <p:ph type="title"/>
          </p:nvPr>
        </p:nvSpPr>
        <p:spPr>
          <a:xfrm>
            <a:off x="457200" y="350838"/>
            <a:ext cx="8229600" cy="762000"/>
          </a:xfrm>
        </p:spPr>
        <p:txBody>
          <a:bodyPr/>
          <a:lstStyle/>
          <a:p>
            <a:r>
              <a:rPr lang="en-US">
                <a:latin typeface="Arial" charset="0"/>
                <a:ea typeface="MS PGothic" charset="0"/>
              </a:rPr>
              <a:t>Intracellular signaling correlates</a:t>
            </a:r>
          </a:p>
        </p:txBody>
      </p:sp>
      <p:sp>
        <p:nvSpPr>
          <p:cNvPr id="258050" name="Content Placeholder 2"/>
          <p:cNvSpPr>
            <a:spLocks noGrp="1"/>
          </p:cNvSpPr>
          <p:nvPr>
            <p:ph idx="1"/>
          </p:nvPr>
        </p:nvSpPr>
        <p:spPr>
          <a:xfrm>
            <a:off x="457200" y="1947863"/>
            <a:ext cx="8229600" cy="4800600"/>
          </a:xfrm>
        </p:spPr>
        <p:txBody>
          <a:bodyPr/>
          <a:lstStyle/>
          <a:p>
            <a:pPr>
              <a:defRPr/>
            </a:pPr>
            <a:r>
              <a:rPr lang="en-US" altLang="en-US" sz="2400" dirty="0">
                <a:cs typeface="ＭＳ Ｐゴシック" pitchFamily="-108" charset="-128"/>
              </a:rPr>
              <a:t>Can we detect abnormal intracellular signaling?</a:t>
            </a:r>
          </a:p>
          <a:p>
            <a:pPr>
              <a:defRPr/>
            </a:pPr>
            <a:r>
              <a:rPr lang="en-US" altLang="en-US" sz="2400" dirty="0">
                <a:cs typeface="ＭＳ Ｐゴシック" pitchFamily="-108" charset="-128"/>
              </a:rPr>
              <a:t>How does it vary with development and proliferation?</a:t>
            </a:r>
          </a:p>
          <a:p>
            <a:pPr>
              <a:defRPr/>
            </a:pPr>
            <a:r>
              <a:rPr lang="en-US" altLang="en-US" sz="2400" dirty="0">
                <a:solidFill>
                  <a:srgbClr val="FFFFFF"/>
                </a:solidFill>
                <a:cs typeface="ＭＳ Ｐゴシック" pitchFamily="-108" charset="-128"/>
              </a:rPr>
              <a:t>Are their AML sub-type specific differences?</a:t>
            </a:r>
          </a:p>
          <a:p>
            <a:pPr>
              <a:defRPr/>
            </a:pPr>
            <a:r>
              <a:rPr lang="en-US" altLang="en-US" sz="2400" dirty="0">
                <a:solidFill>
                  <a:srgbClr val="FFFFFF"/>
                </a:solidFill>
                <a:cs typeface="ＭＳ Ｐゴシック" pitchFamily="-108" charset="-128"/>
              </a:rPr>
              <a:t>Do these correlate with immunophenotypic changes? </a:t>
            </a:r>
          </a:p>
          <a:p>
            <a:pPr>
              <a:defRPr/>
            </a:pPr>
            <a:endParaRPr lang="en-US" altLang="en-US" sz="2400" dirty="0">
              <a:solidFill>
                <a:srgbClr val="FFFFFF"/>
              </a:solidFill>
              <a:cs typeface="ＭＳ Ｐゴシック" pitchFamily="-108" charset="-128"/>
            </a:endParaRPr>
          </a:p>
          <a:p>
            <a:pPr>
              <a:defRPr/>
            </a:pPr>
            <a:r>
              <a:rPr lang="en-US" altLang="en-US" sz="2400" dirty="0">
                <a:solidFill>
                  <a:srgbClr val="FFFFFF"/>
                </a:solidFill>
                <a:cs typeface="ＭＳ Ｐゴシック" pitchFamily="-108" charset="-128"/>
              </a:rPr>
              <a:t>Can we use this information therapeutically?</a:t>
            </a:r>
          </a:p>
        </p:txBody>
      </p:sp>
    </p:spTree>
    <p:extLst>
      <p:ext uri="{BB962C8B-B14F-4D97-AF65-F5344CB8AC3E}">
        <p14:creationId xmlns:p14="http://schemas.microsoft.com/office/powerpoint/2010/main" val="821814845"/>
      </p:ext>
    </p:extLst>
  </p:cSld>
  <p:clrMapOvr>
    <a:masterClrMapping/>
  </p:clrMapOvr>
  <p:transition spd="med">
    <p:fade/>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8721" name="Picture 24"/>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 name="Rectangle 4"/>
          <p:cNvSpPr/>
          <p:nvPr/>
        </p:nvSpPr>
        <p:spPr bwMode="auto">
          <a:xfrm>
            <a:off x="115888" y="1201738"/>
            <a:ext cx="1006475" cy="744537"/>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7" name="Rectangle 6"/>
          <p:cNvSpPr/>
          <p:nvPr/>
        </p:nvSpPr>
        <p:spPr bwMode="auto">
          <a:xfrm rot="5400000">
            <a:off x="223044" y="2183607"/>
            <a:ext cx="790575" cy="1004887"/>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9" name="Rectangle 8"/>
          <p:cNvSpPr/>
          <p:nvPr/>
        </p:nvSpPr>
        <p:spPr bwMode="auto">
          <a:xfrm rot="5400000">
            <a:off x="87313" y="3162300"/>
            <a:ext cx="1062038" cy="1004887"/>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1" name="Rectangle 10"/>
          <p:cNvSpPr/>
          <p:nvPr/>
        </p:nvSpPr>
        <p:spPr bwMode="auto">
          <a:xfrm rot="5400000">
            <a:off x="210344" y="4142582"/>
            <a:ext cx="815975" cy="1004887"/>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3" name="Rectangle 12"/>
          <p:cNvSpPr/>
          <p:nvPr/>
        </p:nvSpPr>
        <p:spPr bwMode="auto">
          <a:xfrm rot="5400000">
            <a:off x="231776" y="4975225"/>
            <a:ext cx="773112" cy="1004887"/>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5" name="Rectangle 14"/>
          <p:cNvSpPr/>
          <p:nvPr/>
        </p:nvSpPr>
        <p:spPr bwMode="auto">
          <a:xfrm rot="5400000">
            <a:off x="503238" y="1609725"/>
            <a:ext cx="230188" cy="1004887"/>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58728" name="Title 1"/>
          <p:cNvSpPr>
            <a:spLocks noGrp="1"/>
          </p:cNvSpPr>
          <p:nvPr>
            <p:ph type="title"/>
          </p:nvPr>
        </p:nvSpPr>
        <p:spPr>
          <a:xfrm>
            <a:off x="457200" y="26988"/>
            <a:ext cx="8229600" cy="762000"/>
          </a:xfrm>
        </p:spPr>
        <p:txBody>
          <a:bodyPr/>
          <a:lstStyle/>
          <a:p>
            <a:r>
              <a:rPr lang="en-US">
                <a:latin typeface="Arial" charset="0"/>
                <a:ea typeface="MS PGothic" charset="0"/>
              </a:rPr>
              <a:t>Basal pSTAT5 is up-regulated in FLT3-ITD+ AML</a:t>
            </a:r>
          </a:p>
        </p:txBody>
      </p:sp>
      <p:sp>
        <p:nvSpPr>
          <p:cNvPr id="158729" name="Right Arrow 25"/>
          <p:cNvSpPr>
            <a:spLocks noChangeArrowheads="1"/>
          </p:cNvSpPr>
          <p:nvPr/>
        </p:nvSpPr>
        <p:spPr bwMode="auto">
          <a:xfrm>
            <a:off x="6030913" y="717550"/>
            <a:ext cx="1485900" cy="406400"/>
          </a:xfrm>
          <a:prstGeom prst="rightArrow">
            <a:avLst>
              <a:gd name="adj1" fmla="val 50000"/>
              <a:gd name="adj2" fmla="val 49952"/>
            </a:avLst>
          </a:prstGeom>
          <a:gradFill rotWithShape="1">
            <a:gsLst>
              <a:gs pos="0">
                <a:srgbClr val="CCFFCC"/>
              </a:gs>
              <a:gs pos="100000">
                <a:srgbClr val="008000"/>
              </a:gs>
            </a:gsLst>
            <a:lin ang="5400000" scaled="1"/>
          </a:gradFill>
          <a:ln w="9525">
            <a:solidFill>
              <a:schemeClr val="tx1"/>
            </a:solidFill>
            <a:round/>
            <a:headEnd/>
            <a:tailEnd/>
          </a:ln>
        </p:spPr>
        <p:txBody>
          <a:bodyPr wrap="none" anchor="ctr"/>
          <a:lstStyle/>
          <a:p>
            <a:pPr algn="ctr" eaLnBrk="1" hangingPunct="1"/>
            <a:r>
              <a:rPr lang="en-US" sz="1800">
                <a:solidFill>
                  <a:srgbClr val="000000"/>
                </a:solidFill>
              </a:rPr>
              <a:t>Increased</a:t>
            </a:r>
          </a:p>
        </p:txBody>
      </p:sp>
      <p:sp>
        <p:nvSpPr>
          <p:cNvPr id="158730" name="Right Arrow 27"/>
          <p:cNvSpPr>
            <a:spLocks noChangeArrowheads="1"/>
          </p:cNvSpPr>
          <p:nvPr/>
        </p:nvSpPr>
        <p:spPr bwMode="auto">
          <a:xfrm flipH="1">
            <a:off x="1836738" y="714375"/>
            <a:ext cx="1485900" cy="406400"/>
          </a:xfrm>
          <a:prstGeom prst="rightArrow">
            <a:avLst>
              <a:gd name="adj1" fmla="val 50000"/>
              <a:gd name="adj2" fmla="val 49952"/>
            </a:avLst>
          </a:prstGeom>
          <a:gradFill rotWithShape="1">
            <a:gsLst>
              <a:gs pos="0">
                <a:srgbClr val="CCFFCC"/>
              </a:gs>
              <a:gs pos="100000">
                <a:srgbClr val="008000"/>
              </a:gs>
            </a:gsLst>
            <a:lin ang="5400000" scaled="1"/>
          </a:gradFill>
          <a:ln w="9525">
            <a:solidFill>
              <a:schemeClr val="tx1"/>
            </a:solidFill>
            <a:round/>
            <a:headEnd/>
            <a:tailEnd/>
          </a:ln>
        </p:spPr>
        <p:txBody>
          <a:bodyPr wrap="none" anchor="ctr"/>
          <a:lstStyle/>
          <a:p>
            <a:pPr algn="ctr" eaLnBrk="1" hangingPunct="1"/>
            <a:r>
              <a:rPr lang="en-US" sz="1800">
                <a:solidFill>
                  <a:srgbClr val="000000"/>
                </a:solidFill>
              </a:rPr>
              <a:t>Decreased</a:t>
            </a:r>
          </a:p>
        </p:txBody>
      </p:sp>
      <p:sp>
        <p:nvSpPr>
          <p:cNvPr id="24" name="TextBox 23"/>
          <p:cNvSpPr txBox="1"/>
          <p:nvPr/>
        </p:nvSpPr>
        <p:spPr>
          <a:xfrm>
            <a:off x="29388" y="1199645"/>
            <a:ext cx="326308" cy="679417"/>
          </a:xfrm>
          <a:prstGeom prst="rect">
            <a:avLst/>
          </a:prstGeom>
          <a:noFill/>
          <a:ln w="25400">
            <a:noFill/>
          </a:ln>
        </p:spPr>
        <p:txBody>
          <a:bodyPr vert="wordArtVert" wrap="none"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25" name="TextBox 24"/>
          <p:cNvSpPr txBox="1"/>
          <p:nvPr/>
        </p:nvSpPr>
        <p:spPr>
          <a:xfrm>
            <a:off x="29388" y="2301268"/>
            <a:ext cx="326308" cy="736618"/>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26" name="TextBox 25"/>
          <p:cNvSpPr txBox="1"/>
          <p:nvPr/>
        </p:nvSpPr>
        <p:spPr>
          <a:xfrm>
            <a:off x="29388" y="3131814"/>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7" name="TextBox 26"/>
          <p:cNvSpPr txBox="1"/>
          <p:nvPr/>
        </p:nvSpPr>
        <p:spPr>
          <a:xfrm>
            <a:off x="29388" y="4084463"/>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8" name="TextBox 27"/>
          <p:cNvSpPr txBox="1"/>
          <p:nvPr/>
        </p:nvSpPr>
        <p:spPr>
          <a:xfrm>
            <a:off x="29388" y="4936085"/>
            <a:ext cx="326308" cy="1090137"/>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9" name="TextBox 28"/>
          <p:cNvSpPr txBox="1"/>
          <p:nvPr/>
        </p:nvSpPr>
        <p:spPr>
          <a:xfrm>
            <a:off x="29388" y="1919996"/>
            <a:ext cx="326308" cy="326385"/>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cSld>
  <p:clrMapOvr>
    <a:masterClrMapping/>
  </p:clrMapOvr>
  <p:transition spd="med">
    <p:fade/>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9745" name="Picture 24"/>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 name="Rectangle 4"/>
          <p:cNvSpPr/>
          <p:nvPr/>
        </p:nvSpPr>
        <p:spPr bwMode="auto">
          <a:xfrm>
            <a:off x="115888" y="1201738"/>
            <a:ext cx="1006475" cy="744537"/>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7" name="Rectangle 6"/>
          <p:cNvSpPr/>
          <p:nvPr/>
        </p:nvSpPr>
        <p:spPr bwMode="auto">
          <a:xfrm rot="5400000">
            <a:off x="223044" y="2183607"/>
            <a:ext cx="790575" cy="1004887"/>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9" name="Rectangle 8"/>
          <p:cNvSpPr/>
          <p:nvPr/>
        </p:nvSpPr>
        <p:spPr bwMode="auto">
          <a:xfrm rot="5400000">
            <a:off x="87313" y="3162300"/>
            <a:ext cx="1062038" cy="1004887"/>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1" name="Rectangle 10"/>
          <p:cNvSpPr/>
          <p:nvPr/>
        </p:nvSpPr>
        <p:spPr bwMode="auto">
          <a:xfrm rot="5400000">
            <a:off x="210344" y="4142582"/>
            <a:ext cx="815975" cy="1004887"/>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3" name="Rectangle 12"/>
          <p:cNvSpPr/>
          <p:nvPr/>
        </p:nvSpPr>
        <p:spPr bwMode="auto">
          <a:xfrm rot="5400000">
            <a:off x="231776" y="4975225"/>
            <a:ext cx="773112" cy="1004887"/>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5" name="Rectangle 14"/>
          <p:cNvSpPr/>
          <p:nvPr/>
        </p:nvSpPr>
        <p:spPr bwMode="auto">
          <a:xfrm rot="5400000">
            <a:off x="503238" y="1609725"/>
            <a:ext cx="230188" cy="1004887"/>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59752" name="Title 1"/>
          <p:cNvSpPr>
            <a:spLocks noGrp="1"/>
          </p:cNvSpPr>
          <p:nvPr>
            <p:ph type="title"/>
          </p:nvPr>
        </p:nvSpPr>
        <p:spPr>
          <a:xfrm>
            <a:off x="457200" y="26988"/>
            <a:ext cx="8229600" cy="762000"/>
          </a:xfrm>
        </p:spPr>
        <p:txBody>
          <a:bodyPr/>
          <a:lstStyle/>
          <a:p>
            <a:r>
              <a:rPr lang="en-US">
                <a:latin typeface="Arial" charset="0"/>
                <a:ea typeface="MS PGothic" charset="0"/>
              </a:rPr>
              <a:t>Basal pSTAT5 is up-regulated in FLT3-ITD+ AML</a:t>
            </a:r>
          </a:p>
        </p:txBody>
      </p:sp>
      <p:sp>
        <p:nvSpPr>
          <p:cNvPr id="159753" name="Rectangle 16"/>
          <p:cNvSpPr>
            <a:spLocks noChangeArrowheads="1"/>
          </p:cNvSpPr>
          <p:nvPr/>
        </p:nvSpPr>
        <p:spPr bwMode="auto">
          <a:xfrm>
            <a:off x="8151813" y="3248025"/>
            <a:ext cx="925512" cy="1050925"/>
          </a:xfrm>
          <a:prstGeom prst="rect">
            <a:avLst/>
          </a:prstGeom>
          <a:noFill/>
          <a:ln w="25400">
            <a:solidFill>
              <a:srgbClr val="339933"/>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1" hangingPunct="1"/>
            <a:endParaRPr lang="en-US"/>
          </a:p>
        </p:txBody>
      </p:sp>
      <p:cxnSp>
        <p:nvCxnSpPr>
          <p:cNvPr id="18" name="Straight Arrow Connector 17"/>
          <p:cNvCxnSpPr>
            <a:cxnSpLocks noChangeShapeType="1"/>
          </p:cNvCxnSpPr>
          <p:nvPr/>
        </p:nvCxnSpPr>
        <p:spPr bwMode="auto">
          <a:xfrm flipH="1">
            <a:off x="6124575" y="1235075"/>
            <a:ext cx="746125" cy="0"/>
          </a:xfrm>
          <a:prstGeom prst="straightConnector1">
            <a:avLst/>
          </a:prstGeom>
          <a:noFill/>
          <a:ln w="38100">
            <a:solidFill>
              <a:srgbClr val="008000"/>
            </a:solidFill>
            <a:round/>
            <a:headEnd/>
            <a:tailEnd type="arrow" w="med" len="med"/>
          </a:ln>
          <a:extLst>
            <a:ext uri="{909E8E84-426E-40dd-AFC4-6F175D3DCCD1}">
              <a14:hiddenFill xmlns:a14="http://schemas.microsoft.com/office/drawing/2010/main" xmlns="">
                <a:noFill/>
              </a14:hiddenFill>
            </a:ext>
          </a:extLst>
        </p:spPr>
      </p:cxnSp>
      <p:cxnSp>
        <p:nvCxnSpPr>
          <p:cNvPr id="19" name="Straight Arrow Connector 18"/>
          <p:cNvCxnSpPr>
            <a:cxnSpLocks noChangeShapeType="1"/>
          </p:cNvCxnSpPr>
          <p:nvPr/>
        </p:nvCxnSpPr>
        <p:spPr bwMode="auto">
          <a:xfrm flipH="1">
            <a:off x="6124575" y="1539875"/>
            <a:ext cx="746125" cy="0"/>
          </a:xfrm>
          <a:prstGeom prst="straightConnector1">
            <a:avLst/>
          </a:prstGeom>
          <a:noFill/>
          <a:ln w="38100">
            <a:solidFill>
              <a:srgbClr val="008000"/>
            </a:solidFill>
            <a:round/>
            <a:headEnd/>
            <a:tailEnd type="arrow" w="med" len="med"/>
          </a:ln>
          <a:extLst>
            <a:ext uri="{909E8E84-426E-40dd-AFC4-6F175D3DCCD1}">
              <a14:hiddenFill xmlns:a14="http://schemas.microsoft.com/office/drawing/2010/main" xmlns="">
                <a:noFill/>
              </a14:hiddenFill>
            </a:ext>
          </a:extLst>
        </p:spPr>
      </p:cxnSp>
      <p:sp>
        <p:nvSpPr>
          <p:cNvPr id="159756" name="Right Arrow 19"/>
          <p:cNvSpPr>
            <a:spLocks noChangeArrowheads="1"/>
          </p:cNvSpPr>
          <p:nvPr/>
        </p:nvSpPr>
        <p:spPr bwMode="auto">
          <a:xfrm>
            <a:off x="6030913" y="717550"/>
            <a:ext cx="1485900" cy="406400"/>
          </a:xfrm>
          <a:prstGeom prst="rightArrow">
            <a:avLst>
              <a:gd name="adj1" fmla="val 50000"/>
              <a:gd name="adj2" fmla="val 49952"/>
            </a:avLst>
          </a:prstGeom>
          <a:gradFill rotWithShape="1">
            <a:gsLst>
              <a:gs pos="0">
                <a:srgbClr val="CCFFCC"/>
              </a:gs>
              <a:gs pos="100000">
                <a:srgbClr val="008000"/>
              </a:gs>
            </a:gsLst>
            <a:lin ang="5400000" scaled="1"/>
          </a:gradFill>
          <a:ln w="9525">
            <a:solidFill>
              <a:schemeClr val="tx1"/>
            </a:solidFill>
            <a:round/>
            <a:headEnd/>
            <a:tailEnd/>
          </a:ln>
        </p:spPr>
        <p:txBody>
          <a:bodyPr wrap="none" anchor="ctr"/>
          <a:lstStyle/>
          <a:p>
            <a:pPr algn="ctr" eaLnBrk="1" hangingPunct="1"/>
            <a:r>
              <a:rPr lang="en-US" sz="1800">
                <a:solidFill>
                  <a:srgbClr val="000000"/>
                </a:solidFill>
              </a:rPr>
              <a:t>Increased</a:t>
            </a:r>
          </a:p>
        </p:txBody>
      </p:sp>
      <p:sp>
        <p:nvSpPr>
          <p:cNvPr id="159757" name="Right Arrow 21"/>
          <p:cNvSpPr>
            <a:spLocks noChangeArrowheads="1"/>
          </p:cNvSpPr>
          <p:nvPr/>
        </p:nvSpPr>
        <p:spPr bwMode="auto">
          <a:xfrm flipH="1">
            <a:off x="1836738" y="714375"/>
            <a:ext cx="1485900" cy="406400"/>
          </a:xfrm>
          <a:prstGeom prst="rightArrow">
            <a:avLst>
              <a:gd name="adj1" fmla="val 50000"/>
              <a:gd name="adj2" fmla="val 49952"/>
            </a:avLst>
          </a:prstGeom>
          <a:gradFill rotWithShape="1">
            <a:gsLst>
              <a:gs pos="0">
                <a:srgbClr val="CCFFCC"/>
              </a:gs>
              <a:gs pos="100000">
                <a:srgbClr val="008000"/>
              </a:gs>
            </a:gsLst>
            <a:lin ang="5400000" scaled="1"/>
          </a:gradFill>
          <a:ln w="9525">
            <a:solidFill>
              <a:schemeClr val="tx1"/>
            </a:solidFill>
            <a:round/>
            <a:headEnd/>
            <a:tailEnd/>
          </a:ln>
        </p:spPr>
        <p:txBody>
          <a:bodyPr wrap="none" anchor="ctr"/>
          <a:lstStyle/>
          <a:p>
            <a:pPr algn="ctr" eaLnBrk="1" hangingPunct="1"/>
            <a:r>
              <a:rPr lang="en-US" sz="1800">
                <a:solidFill>
                  <a:srgbClr val="000000"/>
                </a:solidFill>
              </a:rPr>
              <a:t>Decreased</a:t>
            </a:r>
          </a:p>
        </p:txBody>
      </p:sp>
      <p:sp>
        <p:nvSpPr>
          <p:cNvPr id="21" name="TextBox 20"/>
          <p:cNvSpPr txBox="1"/>
          <p:nvPr/>
        </p:nvSpPr>
        <p:spPr>
          <a:xfrm>
            <a:off x="29388" y="1199645"/>
            <a:ext cx="326308" cy="679417"/>
          </a:xfrm>
          <a:prstGeom prst="rect">
            <a:avLst/>
          </a:prstGeom>
          <a:noFill/>
          <a:ln w="25400">
            <a:noFill/>
          </a:ln>
        </p:spPr>
        <p:txBody>
          <a:bodyPr vert="wordArtVert" wrap="none"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22" name="TextBox 21"/>
          <p:cNvSpPr txBox="1"/>
          <p:nvPr/>
        </p:nvSpPr>
        <p:spPr>
          <a:xfrm>
            <a:off x="29388" y="2301268"/>
            <a:ext cx="326308" cy="736618"/>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23" name="TextBox 22"/>
          <p:cNvSpPr txBox="1"/>
          <p:nvPr/>
        </p:nvSpPr>
        <p:spPr>
          <a:xfrm>
            <a:off x="29388" y="3131814"/>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4" name="TextBox 23"/>
          <p:cNvSpPr txBox="1"/>
          <p:nvPr/>
        </p:nvSpPr>
        <p:spPr>
          <a:xfrm>
            <a:off x="29388" y="4084463"/>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5" name="TextBox 24"/>
          <p:cNvSpPr txBox="1"/>
          <p:nvPr/>
        </p:nvSpPr>
        <p:spPr>
          <a:xfrm>
            <a:off x="29388" y="4936085"/>
            <a:ext cx="326308" cy="1090137"/>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6" name="TextBox 25"/>
          <p:cNvSpPr txBox="1"/>
          <p:nvPr/>
        </p:nvSpPr>
        <p:spPr>
          <a:xfrm>
            <a:off x="29388" y="1919996"/>
            <a:ext cx="326308" cy="326385"/>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1000"/>
                                        <p:tgtEl>
                                          <p:spTgt spid="18"/>
                                        </p:tgtEl>
                                      </p:cBhvr>
                                    </p:animEffect>
                                  </p:childTnLst>
                                </p:cTn>
                              </p:par>
                            </p:childTnLst>
                          </p:cTn>
                        </p:par>
                        <p:par>
                          <p:cTn id="8" fill="hold" nodeType="afterGroup">
                            <p:stCondLst>
                              <p:cond delay="1000"/>
                            </p:stCondLst>
                            <p:childTnLst>
                              <p:par>
                                <p:cTn id="9" presetID="9" presetClass="entr" presetSubtype="0"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dissolve">
                                      <p:cBhvr>
                                        <p:cTn id="11" dur="1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0769" name="Picture 2"/>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60770" name="Title 1"/>
          <p:cNvSpPr>
            <a:spLocks noGrp="1"/>
          </p:cNvSpPr>
          <p:nvPr>
            <p:ph type="title"/>
          </p:nvPr>
        </p:nvSpPr>
        <p:spPr>
          <a:xfrm>
            <a:off x="0" y="38100"/>
            <a:ext cx="9144000" cy="762000"/>
          </a:xfrm>
        </p:spPr>
        <p:txBody>
          <a:bodyPr/>
          <a:lstStyle/>
          <a:p>
            <a:r>
              <a:rPr lang="en-US">
                <a:latin typeface="Arial" charset="0"/>
                <a:ea typeface="MS PGothic" charset="0"/>
              </a:rPr>
              <a:t>pERK is up-regulated in almost all AML cell populations</a:t>
            </a:r>
          </a:p>
        </p:txBody>
      </p:sp>
      <p:sp>
        <p:nvSpPr>
          <p:cNvPr id="5" name="Rectangle 4"/>
          <p:cNvSpPr/>
          <p:nvPr/>
        </p:nvSpPr>
        <p:spPr bwMode="auto">
          <a:xfrm>
            <a:off x="115888" y="1201738"/>
            <a:ext cx="1006475" cy="744537"/>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7" name="Rectangle 6"/>
          <p:cNvSpPr/>
          <p:nvPr/>
        </p:nvSpPr>
        <p:spPr bwMode="auto">
          <a:xfrm rot="5400000">
            <a:off x="223044" y="2183607"/>
            <a:ext cx="790575" cy="1004887"/>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9" name="Rectangle 8"/>
          <p:cNvSpPr/>
          <p:nvPr/>
        </p:nvSpPr>
        <p:spPr bwMode="auto">
          <a:xfrm rot="5400000">
            <a:off x="87313" y="3162300"/>
            <a:ext cx="1062038" cy="1004887"/>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1" name="Rectangle 10"/>
          <p:cNvSpPr/>
          <p:nvPr/>
        </p:nvSpPr>
        <p:spPr bwMode="auto">
          <a:xfrm rot="5400000">
            <a:off x="210344" y="4142582"/>
            <a:ext cx="815975" cy="1004887"/>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3" name="Rectangle 12"/>
          <p:cNvSpPr/>
          <p:nvPr/>
        </p:nvSpPr>
        <p:spPr bwMode="auto">
          <a:xfrm rot="5400000">
            <a:off x="231776" y="4975225"/>
            <a:ext cx="773112" cy="1004887"/>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5" name="Rectangle 14"/>
          <p:cNvSpPr/>
          <p:nvPr/>
        </p:nvSpPr>
        <p:spPr bwMode="auto">
          <a:xfrm rot="5400000">
            <a:off x="503238" y="1609725"/>
            <a:ext cx="230188" cy="1004887"/>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60777" name="Right Arrow 16"/>
          <p:cNvSpPr>
            <a:spLocks noChangeArrowheads="1"/>
          </p:cNvSpPr>
          <p:nvPr/>
        </p:nvSpPr>
        <p:spPr bwMode="auto">
          <a:xfrm>
            <a:off x="6030913" y="717550"/>
            <a:ext cx="1485900" cy="406400"/>
          </a:xfrm>
          <a:prstGeom prst="rightArrow">
            <a:avLst>
              <a:gd name="adj1" fmla="val 50000"/>
              <a:gd name="adj2" fmla="val 49952"/>
            </a:avLst>
          </a:prstGeom>
          <a:gradFill rotWithShape="1">
            <a:gsLst>
              <a:gs pos="0">
                <a:srgbClr val="CCFFCC"/>
              </a:gs>
              <a:gs pos="100000">
                <a:srgbClr val="008000"/>
              </a:gs>
            </a:gsLst>
            <a:lin ang="5400000" scaled="1"/>
          </a:gradFill>
          <a:ln w="9525">
            <a:solidFill>
              <a:schemeClr val="tx1"/>
            </a:solidFill>
            <a:round/>
            <a:headEnd/>
            <a:tailEnd/>
          </a:ln>
        </p:spPr>
        <p:txBody>
          <a:bodyPr wrap="none" anchor="ctr"/>
          <a:lstStyle/>
          <a:p>
            <a:pPr algn="ctr" eaLnBrk="1" hangingPunct="1"/>
            <a:r>
              <a:rPr lang="en-US" sz="1800">
                <a:solidFill>
                  <a:srgbClr val="000000"/>
                </a:solidFill>
              </a:rPr>
              <a:t>Increased</a:t>
            </a:r>
          </a:p>
        </p:txBody>
      </p:sp>
      <p:sp>
        <p:nvSpPr>
          <p:cNvPr id="160778" name="Right Arrow 17"/>
          <p:cNvSpPr>
            <a:spLocks noChangeArrowheads="1"/>
          </p:cNvSpPr>
          <p:nvPr/>
        </p:nvSpPr>
        <p:spPr bwMode="auto">
          <a:xfrm flipH="1">
            <a:off x="1836738" y="714375"/>
            <a:ext cx="1485900" cy="406400"/>
          </a:xfrm>
          <a:prstGeom prst="rightArrow">
            <a:avLst>
              <a:gd name="adj1" fmla="val 50000"/>
              <a:gd name="adj2" fmla="val 49952"/>
            </a:avLst>
          </a:prstGeom>
          <a:gradFill rotWithShape="1">
            <a:gsLst>
              <a:gs pos="0">
                <a:srgbClr val="CCFFCC"/>
              </a:gs>
              <a:gs pos="100000">
                <a:srgbClr val="008000"/>
              </a:gs>
            </a:gsLst>
            <a:lin ang="5400000" scaled="1"/>
          </a:gradFill>
          <a:ln w="9525">
            <a:solidFill>
              <a:schemeClr val="tx1"/>
            </a:solidFill>
            <a:round/>
            <a:headEnd/>
            <a:tailEnd/>
          </a:ln>
        </p:spPr>
        <p:txBody>
          <a:bodyPr wrap="none" anchor="ctr"/>
          <a:lstStyle/>
          <a:p>
            <a:pPr algn="ctr" eaLnBrk="1" hangingPunct="1"/>
            <a:r>
              <a:rPr lang="en-US" sz="1800">
                <a:solidFill>
                  <a:srgbClr val="000000"/>
                </a:solidFill>
              </a:rPr>
              <a:t>Decreased</a:t>
            </a:r>
          </a:p>
        </p:txBody>
      </p:sp>
      <p:sp>
        <p:nvSpPr>
          <p:cNvPr id="18" name="TextBox 17"/>
          <p:cNvSpPr txBox="1"/>
          <p:nvPr/>
        </p:nvSpPr>
        <p:spPr>
          <a:xfrm>
            <a:off x="29388" y="1199645"/>
            <a:ext cx="326308" cy="679417"/>
          </a:xfrm>
          <a:prstGeom prst="rect">
            <a:avLst/>
          </a:prstGeom>
          <a:noFill/>
          <a:ln w="25400">
            <a:noFill/>
          </a:ln>
        </p:spPr>
        <p:txBody>
          <a:bodyPr vert="wordArtVert" wrap="none"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19" name="TextBox 18"/>
          <p:cNvSpPr txBox="1"/>
          <p:nvPr/>
        </p:nvSpPr>
        <p:spPr>
          <a:xfrm>
            <a:off x="29388" y="2301268"/>
            <a:ext cx="326308" cy="736618"/>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20" name="TextBox 19"/>
          <p:cNvSpPr txBox="1"/>
          <p:nvPr/>
        </p:nvSpPr>
        <p:spPr>
          <a:xfrm>
            <a:off x="29388" y="3131814"/>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1" name="TextBox 20"/>
          <p:cNvSpPr txBox="1"/>
          <p:nvPr/>
        </p:nvSpPr>
        <p:spPr>
          <a:xfrm>
            <a:off x="29388" y="4084463"/>
            <a:ext cx="326308" cy="1005840"/>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2" name="TextBox 21"/>
          <p:cNvSpPr txBox="1"/>
          <p:nvPr/>
        </p:nvSpPr>
        <p:spPr>
          <a:xfrm>
            <a:off x="29388" y="4936085"/>
            <a:ext cx="326308" cy="1090137"/>
          </a:xfrm>
          <a:prstGeom prst="rect">
            <a:avLst/>
          </a:prstGeom>
          <a:noFill/>
          <a:ln w="25400">
            <a:noFill/>
          </a:ln>
        </p:spPr>
        <p:txBody>
          <a:bodyPr vert="wordArtVert" tIns="0" rIns="0" bIns="0">
            <a:normAutofit fontScale="92500"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3" name="TextBox 22"/>
          <p:cNvSpPr txBox="1"/>
          <p:nvPr/>
        </p:nvSpPr>
        <p:spPr>
          <a:xfrm>
            <a:off x="29388" y="1919996"/>
            <a:ext cx="326308" cy="326385"/>
          </a:xfrm>
          <a:prstGeom prst="rect">
            <a:avLst/>
          </a:prstGeom>
          <a:noFill/>
          <a:ln w="25400">
            <a:noFill/>
          </a:ln>
        </p:spPr>
        <p:txBody>
          <a:bodyPr vert="wordArtVert" tIns="0" rIns="0" bIns="0">
            <a:normAutofit lnSpcReduction="10000"/>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cSld>
  <p:clrMapOvr>
    <a:masterClrMapping/>
  </p:clrMapOvr>
  <p:transition spd="med">
    <p:fade/>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Straight Arrow Connector 4"/>
          <p:cNvCxnSpPr>
            <a:cxnSpLocks noChangeShapeType="1"/>
          </p:cNvCxnSpPr>
          <p:nvPr/>
        </p:nvCxnSpPr>
        <p:spPr bwMode="auto">
          <a:xfrm flipV="1">
            <a:off x="512763" y="5292725"/>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6" name="Straight Arrow Connector 5"/>
          <p:cNvCxnSpPr>
            <a:cxnSpLocks noChangeShapeType="1"/>
          </p:cNvCxnSpPr>
          <p:nvPr/>
        </p:nvCxnSpPr>
        <p:spPr bwMode="auto">
          <a:xfrm rot="5400000" flipV="1">
            <a:off x="865188" y="5632450"/>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162819" name="TextBox 6"/>
          <p:cNvSpPr txBox="1">
            <a:spLocks noChangeArrowheads="1"/>
          </p:cNvSpPr>
          <p:nvPr/>
        </p:nvSpPr>
        <p:spPr bwMode="auto">
          <a:xfrm>
            <a:off x="498475" y="5989638"/>
            <a:ext cx="941388"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tSNE-1</a:t>
            </a:r>
          </a:p>
        </p:txBody>
      </p:sp>
      <p:sp>
        <p:nvSpPr>
          <p:cNvPr id="162820" name="TextBox 7"/>
          <p:cNvSpPr txBox="1">
            <a:spLocks noChangeArrowheads="1"/>
          </p:cNvSpPr>
          <p:nvPr/>
        </p:nvSpPr>
        <p:spPr bwMode="auto">
          <a:xfrm rot="-5400000">
            <a:off x="-149225" y="5475288"/>
            <a:ext cx="941387"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tSNE-2</a:t>
            </a:r>
          </a:p>
        </p:txBody>
      </p:sp>
      <p:sp>
        <p:nvSpPr>
          <p:cNvPr id="162821" name="TextBox 8"/>
          <p:cNvSpPr txBox="1">
            <a:spLocks noChangeArrowheads="1"/>
          </p:cNvSpPr>
          <p:nvPr/>
        </p:nvSpPr>
        <p:spPr bwMode="auto">
          <a:xfrm flipH="1">
            <a:off x="4210050" y="831850"/>
            <a:ext cx="1306513"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4</a:t>
            </a:r>
          </a:p>
        </p:txBody>
      </p:sp>
      <p:sp>
        <p:nvSpPr>
          <p:cNvPr id="162822" name="TextBox 9"/>
          <p:cNvSpPr txBox="1">
            <a:spLocks noChangeArrowheads="1"/>
          </p:cNvSpPr>
          <p:nvPr/>
        </p:nvSpPr>
        <p:spPr bwMode="auto">
          <a:xfrm>
            <a:off x="2762250" y="831850"/>
            <a:ext cx="842963"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3</a:t>
            </a:r>
          </a:p>
        </p:txBody>
      </p:sp>
      <p:sp>
        <p:nvSpPr>
          <p:cNvPr id="162823" name="TextBox 10"/>
          <p:cNvSpPr txBox="1">
            <a:spLocks noChangeArrowheads="1"/>
          </p:cNvSpPr>
          <p:nvPr/>
        </p:nvSpPr>
        <p:spPr bwMode="auto">
          <a:xfrm>
            <a:off x="7745413" y="831850"/>
            <a:ext cx="844550"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6</a:t>
            </a:r>
          </a:p>
        </p:txBody>
      </p:sp>
      <p:sp>
        <p:nvSpPr>
          <p:cNvPr id="162824" name="TextBox 11"/>
          <p:cNvSpPr txBox="1">
            <a:spLocks noChangeArrowheads="1"/>
          </p:cNvSpPr>
          <p:nvPr/>
        </p:nvSpPr>
        <p:spPr bwMode="auto">
          <a:xfrm>
            <a:off x="6088063" y="831850"/>
            <a:ext cx="842962"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5</a:t>
            </a:r>
          </a:p>
        </p:txBody>
      </p:sp>
      <p:sp>
        <p:nvSpPr>
          <p:cNvPr id="162825" name="TextBox 12"/>
          <p:cNvSpPr txBox="1">
            <a:spLocks noChangeArrowheads="1"/>
          </p:cNvSpPr>
          <p:nvPr/>
        </p:nvSpPr>
        <p:spPr bwMode="auto">
          <a:xfrm>
            <a:off x="1095375" y="831850"/>
            <a:ext cx="844550"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1</a:t>
            </a:r>
          </a:p>
        </p:txBody>
      </p:sp>
      <p:sp>
        <p:nvSpPr>
          <p:cNvPr id="162826" name="TextBox 20"/>
          <p:cNvSpPr txBox="1">
            <a:spLocks noChangeArrowheads="1"/>
          </p:cNvSpPr>
          <p:nvPr/>
        </p:nvSpPr>
        <p:spPr bwMode="auto">
          <a:xfrm>
            <a:off x="422275" y="6480175"/>
            <a:ext cx="1479550" cy="368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z = </a:t>
            </a:r>
            <a:r>
              <a:rPr lang="en-US" sz="1800">
                <a:solidFill>
                  <a:srgbClr val="FF0000"/>
                </a:solidFill>
              </a:rPr>
              <a:t>p-STAT5</a:t>
            </a:r>
          </a:p>
        </p:txBody>
      </p:sp>
      <p:pic>
        <p:nvPicPr>
          <p:cNvPr id="162827" name="Picture 2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710238"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2828" name="Picture 2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367588"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2829" name="Picture 2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062413"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2830" name="Picture 27"/>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374900"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2831" name="Picture 28"/>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717550"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62832" name="Title 1"/>
          <p:cNvSpPr>
            <a:spLocks noGrp="1"/>
          </p:cNvSpPr>
          <p:nvPr>
            <p:ph type="title"/>
          </p:nvPr>
        </p:nvSpPr>
        <p:spPr>
          <a:xfrm>
            <a:off x="-42863" y="38100"/>
            <a:ext cx="9229726" cy="762000"/>
          </a:xfrm>
        </p:spPr>
        <p:txBody>
          <a:bodyPr/>
          <a:lstStyle/>
          <a:p>
            <a:r>
              <a:rPr lang="en-US" sz="2600">
                <a:latin typeface="Arial" charset="0"/>
                <a:ea typeface="MS PGothic" charset="0"/>
              </a:rPr>
              <a:t>Aberrant signaling correlates with aberrant immunophenotype</a:t>
            </a:r>
          </a:p>
        </p:txBody>
      </p:sp>
      <p:grpSp>
        <p:nvGrpSpPr>
          <p:cNvPr id="18" name="Group 28"/>
          <p:cNvGrpSpPr>
            <a:grpSpLocks/>
          </p:cNvGrpSpPr>
          <p:nvPr/>
        </p:nvGrpSpPr>
        <p:grpSpPr bwMode="auto">
          <a:xfrm>
            <a:off x="3005138" y="3600450"/>
            <a:ext cx="1371600" cy="1371600"/>
            <a:chOff x="2323604" y="942388"/>
            <a:chExt cx="1752600" cy="1752600"/>
          </a:xfrm>
        </p:grpSpPr>
        <p:pic>
          <p:nvPicPr>
            <p:cNvPr id="19" name="Picture 29"/>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2323604" y="942388"/>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 name="Rectangle 30"/>
            <p:cNvSpPr>
              <a:spLocks noChangeArrowheads="1"/>
            </p:cNvSpPr>
            <p:nvPr/>
          </p:nvSpPr>
          <p:spPr bwMode="auto">
            <a:xfrm>
              <a:off x="3084381" y="2075261"/>
              <a:ext cx="907171" cy="567011"/>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grpSp>
      <p:grpSp>
        <p:nvGrpSpPr>
          <p:cNvPr id="21" name="Group 20"/>
          <p:cNvGrpSpPr/>
          <p:nvPr/>
        </p:nvGrpSpPr>
        <p:grpSpPr>
          <a:xfrm>
            <a:off x="2489009" y="4481400"/>
            <a:ext cx="1163638" cy="990600"/>
            <a:chOff x="2320925" y="4714875"/>
            <a:chExt cx="1163638" cy="990600"/>
          </a:xfrm>
        </p:grpSpPr>
        <p:grpSp>
          <p:nvGrpSpPr>
            <p:cNvPr id="22" name="Group 33"/>
            <p:cNvGrpSpPr>
              <a:grpSpLocks/>
            </p:cNvGrpSpPr>
            <p:nvPr/>
          </p:nvGrpSpPr>
          <p:grpSpPr bwMode="auto">
            <a:xfrm>
              <a:off x="2565400" y="4714875"/>
              <a:ext cx="654050" cy="725488"/>
              <a:chOff x="113146" y="1794903"/>
              <a:chExt cx="725478" cy="725478"/>
            </a:xfrm>
          </p:grpSpPr>
          <p:cxnSp>
            <p:nvCxnSpPr>
              <p:cNvPr id="25" name="Straight Arrow Connector 34"/>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26" name="Straight Arrow Connector 35"/>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23" name="TextBox 22"/>
            <p:cNvSpPr txBox="1"/>
            <p:nvPr/>
          </p:nvSpPr>
          <p:spPr>
            <a:xfrm>
              <a:off x="2543175" y="5397500"/>
              <a:ext cx="94138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CD34</a:t>
              </a:r>
            </a:p>
          </p:txBody>
        </p:sp>
        <p:sp>
          <p:nvSpPr>
            <p:cNvPr id="24" name="TextBox 23"/>
            <p:cNvSpPr txBox="1"/>
            <p:nvPr/>
          </p:nvSpPr>
          <p:spPr>
            <a:xfrm rot="16200000">
              <a:off x="2114550" y="4930775"/>
              <a:ext cx="720725"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ea typeface="+mn-ea"/>
                  <a:cs typeface="Arial" pitchFamily="34" charset="0"/>
                </a:rPr>
                <a:t>CD38 </a:t>
              </a:r>
            </a:p>
          </p:txBody>
        </p:sp>
      </p:grpSp>
      <p:sp>
        <p:nvSpPr>
          <p:cNvPr id="27" name="Bent Arrow 26"/>
          <p:cNvSpPr/>
          <p:nvPr/>
        </p:nvSpPr>
        <p:spPr bwMode="auto">
          <a:xfrm rot="16200000" flipV="1">
            <a:off x="5102226" y="3814762"/>
            <a:ext cx="533400" cy="619125"/>
          </a:xfrm>
          <a:prstGeom prst="bentArrow">
            <a:avLst/>
          </a:prstGeom>
          <a:solidFill>
            <a:srgbClr val="FF0000"/>
          </a:solidFill>
          <a:ln w="9525">
            <a:solidFill>
              <a:schemeClr val="tx1"/>
            </a:solidFill>
            <a:round/>
            <a:headEnd/>
            <a:tailEnd/>
          </a:ln>
          <a:effectLst/>
        </p:spPr>
        <p:txBody>
          <a:bodyPr wrap="none" anchor="ctr"/>
          <a:lstStyle/>
          <a:p>
            <a:pPr algn="ctr" eaLnBrk="1" hangingPunct="1">
              <a:defRPr/>
            </a:pPr>
            <a:endParaRPr lang="en-US">
              <a:ea typeface="MS PGothic" panose="020B0600070205080204" pitchFamily="34" charset="-128"/>
              <a:cs typeface="+mn-cs"/>
            </a:endParaRPr>
          </a:p>
        </p:txBody>
      </p:sp>
    </p:spTree>
  </p:cSld>
  <p:clrMapOvr>
    <a:masterClrMapping/>
  </p:clrMapOvr>
  <p:transition spd="med">
    <p:fade/>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Straight Arrow Connector 4"/>
          <p:cNvCxnSpPr>
            <a:cxnSpLocks noChangeShapeType="1"/>
          </p:cNvCxnSpPr>
          <p:nvPr/>
        </p:nvCxnSpPr>
        <p:spPr bwMode="auto">
          <a:xfrm flipV="1">
            <a:off x="512763" y="5292725"/>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6" name="Straight Arrow Connector 5"/>
          <p:cNvCxnSpPr>
            <a:cxnSpLocks noChangeShapeType="1"/>
          </p:cNvCxnSpPr>
          <p:nvPr/>
        </p:nvCxnSpPr>
        <p:spPr bwMode="auto">
          <a:xfrm rot="5400000" flipV="1">
            <a:off x="865188" y="5632450"/>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164867" name="TextBox 6"/>
          <p:cNvSpPr txBox="1">
            <a:spLocks noChangeArrowheads="1"/>
          </p:cNvSpPr>
          <p:nvPr/>
        </p:nvSpPr>
        <p:spPr bwMode="auto">
          <a:xfrm>
            <a:off x="498475" y="5989638"/>
            <a:ext cx="941388"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tSNE-1</a:t>
            </a:r>
          </a:p>
        </p:txBody>
      </p:sp>
      <p:sp>
        <p:nvSpPr>
          <p:cNvPr id="164868" name="TextBox 7"/>
          <p:cNvSpPr txBox="1">
            <a:spLocks noChangeArrowheads="1"/>
          </p:cNvSpPr>
          <p:nvPr/>
        </p:nvSpPr>
        <p:spPr bwMode="auto">
          <a:xfrm rot="-5400000">
            <a:off x="-149225" y="5475288"/>
            <a:ext cx="941387"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tSNE-2</a:t>
            </a:r>
          </a:p>
        </p:txBody>
      </p:sp>
      <p:sp>
        <p:nvSpPr>
          <p:cNvPr id="164869" name="TextBox 8"/>
          <p:cNvSpPr txBox="1">
            <a:spLocks noChangeArrowheads="1"/>
          </p:cNvSpPr>
          <p:nvPr/>
        </p:nvSpPr>
        <p:spPr bwMode="auto">
          <a:xfrm flipH="1">
            <a:off x="4210050" y="831850"/>
            <a:ext cx="1306513"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4</a:t>
            </a:r>
          </a:p>
        </p:txBody>
      </p:sp>
      <p:sp>
        <p:nvSpPr>
          <p:cNvPr id="164870" name="TextBox 9"/>
          <p:cNvSpPr txBox="1">
            <a:spLocks noChangeArrowheads="1"/>
          </p:cNvSpPr>
          <p:nvPr/>
        </p:nvSpPr>
        <p:spPr bwMode="auto">
          <a:xfrm>
            <a:off x="2762250" y="831850"/>
            <a:ext cx="842963"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3</a:t>
            </a:r>
          </a:p>
        </p:txBody>
      </p:sp>
      <p:sp>
        <p:nvSpPr>
          <p:cNvPr id="164871" name="TextBox 10"/>
          <p:cNvSpPr txBox="1">
            <a:spLocks noChangeArrowheads="1"/>
          </p:cNvSpPr>
          <p:nvPr/>
        </p:nvSpPr>
        <p:spPr bwMode="auto">
          <a:xfrm>
            <a:off x="7745413" y="831850"/>
            <a:ext cx="844550"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6</a:t>
            </a:r>
          </a:p>
        </p:txBody>
      </p:sp>
      <p:sp>
        <p:nvSpPr>
          <p:cNvPr id="164872" name="TextBox 11"/>
          <p:cNvSpPr txBox="1">
            <a:spLocks noChangeArrowheads="1"/>
          </p:cNvSpPr>
          <p:nvPr/>
        </p:nvSpPr>
        <p:spPr bwMode="auto">
          <a:xfrm>
            <a:off x="6088063" y="831850"/>
            <a:ext cx="842962"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5</a:t>
            </a:r>
          </a:p>
        </p:txBody>
      </p:sp>
      <p:sp>
        <p:nvSpPr>
          <p:cNvPr id="164873" name="TextBox 12"/>
          <p:cNvSpPr txBox="1">
            <a:spLocks noChangeArrowheads="1"/>
          </p:cNvSpPr>
          <p:nvPr/>
        </p:nvSpPr>
        <p:spPr bwMode="auto">
          <a:xfrm>
            <a:off x="1095375" y="831850"/>
            <a:ext cx="844550"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1</a:t>
            </a:r>
          </a:p>
        </p:txBody>
      </p:sp>
      <p:sp>
        <p:nvSpPr>
          <p:cNvPr id="164874" name="TextBox 20"/>
          <p:cNvSpPr txBox="1">
            <a:spLocks noChangeArrowheads="1"/>
          </p:cNvSpPr>
          <p:nvPr/>
        </p:nvSpPr>
        <p:spPr bwMode="auto">
          <a:xfrm>
            <a:off x="422275" y="6480175"/>
            <a:ext cx="1479550" cy="368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z = </a:t>
            </a:r>
            <a:r>
              <a:rPr lang="en-US" sz="1800">
                <a:solidFill>
                  <a:srgbClr val="FF0000"/>
                </a:solidFill>
              </a:rPr>
              <a:t>p-STAT5</a:t>
            </a:r>
          </a:p>
        </p:txBody>
      </p:sp>
      <p:sp>
        <p:nvSpPr>
          <p:cNvPr id="164875" name="TextBox 21"/>
          <p:cNvSpPr txBox="1">
            <a:spLocks noChangeArrowheads="1"/>
          </p:cNvSpPr>
          <p:nvPr/>
        </p:nvSpPr>
        <p:spPr bwMode="auto">
          <a:xfrm>
            <a:off x="850900" y="2867025"/>
            <a:ext cx="1333500"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AML26 – t(8;21)</a:t>
            </a:r>
          </a:p>
        </p:txBody>
      </p:sp>
      <p:sp>
        <p:nvSpPr>
          <p:cNvPr id="164876" name="TextBox 22"/>
          <p:cNvSpPr txBox="1">
            <a:spLocks noChangeArrowheads="1"/>
          </p:cNvSpPr>
          <p:nvPr/>
        </p:nvSpPr>
        <p:spPr bwMode="auto">
          <a:xfrm>
            <a:off x="2516188" y="2867025"/>
            <a:ext cx="1335087"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AML35 – t(8;21)</a:t>
            </a:r>
          </a:p>
        </p:txBody>
      </p:sp>
      <p:pic>
        <p:nvPicPr>
          <p:cNvPr id="164877" name="Picture 2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710238"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878" name="Picture 2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367588"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879" name="Picture 2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062413"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880" name="Picture 27"/>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374900"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881" name="Picture 28"/>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717550"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882" name="Picture 29"/>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717550" y="3151188"/>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4883" name="Picture 30"/>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2382838" y="3151188"/>
            <a:ext cx="1601787"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64884" name="Title 1"/>
          <p:cNvSpPr>
            <a:spLocks noGrp="1"/>
          </p:cNvSpPr>
          <p:nvPr>
            <p:ph type="title"/>
          </p:nvPr>
        </p:nvSpPr>
        <p:spPr>
          <a:xfrm>
            <a:off x="-42863" y="38100"/>
            <a:ext cx="9229726" cy="762000"/>
          </a:xfrm>
        </p:spPr>
        <p:txBody>
          <a:bodyPr/>
          <a:lstStyle/>
          <a:p>
            <a:r>
              <a:rPr lang="en-US" sz="2600">
                <a:latin typeface="Arial" charset="0"/>
                <a:ea typeface="MS PGothic" charset="0"/>
              </a:rPr>
              <a:t>Aberrant signaling correlates with aberrant immunophenotype</a:t>
            </a:r>
          </a:p>
        </p:txBody>
      </p:sp>
    </p:spTree>
  </p:cSld>
  <p:clrMapOvr>
    <a:masterClrMapping/>
  </p:clrMapOvr>
  <p:transition spd="med">
    <p:fade/>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Straight Arrow Connector 4"/>
          <p:cNvCxnSpPr>
            <a:cxnSpLocks noChangeShapeType="1"/>
          </p:cNvCxnSpPr>
          <p:nvPr/>
        </p:nvCxnSpPr>
        <p:spPr bwMode="auto">
          <a:xfrm flipV="1">
            <a:off x="512763" y="5292725"/>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6" name="Straight Arrow Connector 5"/>
          <p:cNvCxnSpPr>
            <a:cxnSpLocks noChangeShapeType="1"/>
          </p:cNvCxnSpPr>
          <p:nvPr/>
        </p:nvCxnSpPr>
        <p:spPr bwMode="auto">
          <a:xfrm rot="5400000" flipV="1">
            <a:off x="865188" y="5632450"/>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166915" name="TextBox 6"/>
          <p:cNvSpPr txBox="1">
            <a:spLocks noChangeArrowheads="1"/>
          </p:cNvSpPr>
          <p:nvPr/>
        </p:nvSpPr>
        <p:spPr bwMode="auto">
          <a:xfrm>
            <a:off x="498475" y="5989638"/>
            <a:ext cx="941388"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tSNE-1</a:t>
            </a:r>
          </a:p>
        </p:txBody>
      </p:sp>
      <p:sp>
        <p:nvSpPr>
          <p:cNvPr id="166916" name="TextBox 7"/>
          <p:cNvSpPr txBox="1">
            <a:spLocks noChangeArrowheads="1"/>
          </p:cNvSpPr>
          <p:nvPr/>
        </p:nvSpPr>
        <p:spPr bwMode="auto">
          <a:xfrm rot="-5400000">
            <a:off x="-149225" y="5475288"/>
            <a:ext cx="941387"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tSNE-2</a:t>
            </a:r>
          </a:p>
        </p:txBody>
      </p:sp>
      <p:sp>
        <p:nvSpPr>
          <p:cNvPr id="166917" name="TextBox 8"/>
          <p:cNvSpPr txBox="1">
            <a:spLocks noChangeArrowheads="1"/>
          </p:cNvSpPr>
          <p:nvPr/>
        </p:nvSpPr>
        <p:spPr bwMode="auto">
          <a:xfrm flipH="1">
            <a:off x="4210050" y="831850"/>
            <a:ext cx="1306513"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4</a:t>
            </a:r>
          </a:p>
        </p:txBody>
      </p:sp>
      <p:sp>
        <p:nvSpPr>
          <p:cNvPr id="166918" name="TextBox 9"/>
          <p:cNvSpPr txBox="1">
            <a:spLocks noChangeArrowheads="1"/>
          </p:cNvSpPr>
          <p:nvPr/>
        </p:nvSpPr>
        <p:spPr bwMode="auto">
          <a:xfrm>
            <a:off x="2762250" y="831850"/>
            <a:ext cx="842963"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3</a:t>
            </a:r>
          </a:p>
        </p:txBody>
      </p:sp>
      <p:sp>
        <p:nvSpPr>
          <p:cNvPr id="166919" name="TextBox 10"/>
          <p:cNvSpPr txBox="1">
            <a:spLocks noChangeArrowheads="1"/>
          </p:cNvSpPr>
          <p:nvPr/>
        </p:nvSpPr>
        <p:spPr bwMode="auto">
          <a:xfrm>
            <a:off x="7745413" y="831850"/>
            <a:ext cx="844550"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6</a:t>
            </a:r>
          </a:p>
        </p:txBody>
      </p:sp>
      <p:sp>
        <p:nvSpPr>
          <p:cNvPr id="166920" name="TextBox 11"/>
          <p:cNvSpPr txBox="1">
            <a:spLocks noChangeArrowheads="1"/>
          </p:cNvSpPr>
          <p:nvPr/>
        </p:nvSpPr>
        <p:spPr bwMode="auto">
          <a:xfrm>
            <a:off x="6088063" y="831850"/>
            <a:ext cx="842962"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5</a:t>
            </a:r>
          </a:p>
        </p:txBody>
      </p:sp>
      <p:sp>
        <p:nvSpPr>
          <p:cNvPr id="166921" name="TextBox 12"/>
          <p:cNvSpPr txBox="1">
            <a:spLocks noChangeArrowheads="1"/>
          </p:cNvSpPr>
          <p:nvPr/>
        </p:nvSpPr>
        <p:spPr bwMode="auto">
          <a:xfrm>
            <a:off x="1095375" y="831850"/>
            <a:ext cx="844550"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1</a:t>
            </a:r>
          </a:p>
        </p:txBody>
      </p:sp>
      <p:sp>
        <p:nvSpPr>
          <p:cNvPr id="166922" name="TextBox 15"/>
          <p:cNvSpPr txBox="1">
            <a:spLocks noChangeArrowheads="1"/>
          </p:cNvSpPr>
          <p:nvPr/>
        </p:nvSpPr>
        <p:spPr bwMode="auto">
          <a:xfrm>
            <a:off x="4157663" y="2867025"/>
            <a:ext cx="1411287"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AML22 – t(10;11)</a:t>
            </a:r>
          </a:p>
        </p:txBody>
      </p:sp>
      <p:sp>
        <p:nvSpPr>
          <p:cNvPr id="166923" name="TextBox 20"/>
          <p:cNvSpPr txBox="1">
            <a:spLocks noChangeArrowheads="1"/>
          </p:cNvSpPr>
          <p:nvPr/>
        </p:nvSpPr>
        <p:spPr bwMode="auto">
          <a:xfrm>
            <a:off x="422275" y="6480175"/>
            <a:ext cx="1479550" cy="368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z = </a:t>
            </a:r>
            <a:r>
              <a:rPr lang="en-US" sz="1800">
                <a:solidFill>
                  <a:srgbClr val="FF0000"/>
                </a:solidFill>
              </a:rPr>
              <a:t>p-STAT5</a:t>
            </a:r>
          </a:p>
        </p:txBody>
      </p:sp>
      <p:sp>
        <p:nvSpPr>
          <p:cNvPr id="166924" name="TextBox 21"/>
          <p:cNvSpPr txBox="1">
            <a:spLocks noChangeArrowheads="1"/>
          </p:cNvSpPr>
          <p:nvPr/>
        </p:nvSpPr>
        <p:spPr bwMode="auto">
          <a:xfrm>
            <a:off x="850900" y="2867025"/>
            <a:ext cx="1333500"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AML26 – t(8;21)</a:t>
            </a:r>
          </a:p>
        </p:txBody>
      </p:sp>
      <p:sp>
        <p:nvSpPr>
          <p:cNvPr id="166925" name="TextBox 22"/>
          <p:cNvSpPr txBox="1">
            <a:spLocks noChangeArrowheads="1"/>
          </p:cNvSpPr>
          <p:nvPr/>
        </p:nvSpPr>
        <p:spPr bwMode="auto">
          <a:xfrm>
            <a:off x="2516188" y="2867025"/>
            <a:ext cx="1335087"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AML35 – t(8;21)</a:t>
            </a:r>
          </a:p>
        </p:txBody>
      </p:sp>
      <p:pic>
        <p:nvPicPr>
          <p:cNvPr id="166926" name="Picture 2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710238"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6927" name="Picture 2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367588"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6928" name="Picture 2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062413"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6929" name="Picture 27"/>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374900"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6930" name="Picture 28"/>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717550"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6931" name="Picture 29"/>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717550" y="3151188"/>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6932" name="Picture 30"/>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2382838" y="3151188"/>
            <a:ext cx="1601787"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6933" name="Picture 33"/>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a:off x="4062413" y="3151188"/>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66934" name="Title 1"/>
          <p:cNvSpPr>
            <a:spLocks noGrp="1"/>
          </p:cNvSpPr>
          <p:nvPr>
            <p:ph type="title"/>
          </p:nvPr>
        </p:nvSpPr>
        <p:spPr>
          <a:xfrm>
            <a:off x="-42863" y="38100"/>
            <a:ext cx="9229726" cy="762000"/>
          </a:xfrm>
        </p:spPr>
        <p:txBody>
          <a:bodyPr/>
          <a:lstStyle/>
          <a:p>
            <a:r>
              <a:rPr lang="en-US" sz="2600">
                <a:latin typeface="Arial" charset="0"/>
                <a:ea typeface="MS PGothic" charset="0"/>
              </a:rPr>
              <a:t>Aberrant signaling correlates with aberrant immunophenotype</a:t>
            </a:r>
          </a:p>
        </p:txBody>
      </p:sp>
    </p:spTree>
  </p:cSld>
  <p:clrMapOvr>
    <a:masterClrMapping/>
  </p:clrMapOvr>
  <p:transition spd="med">
    <p:fade/>
  </p:transitio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Straight Arrow Connector 4"/>
          <p:cNvCxnSpPr>
            <a:cxnSpLocks noChangeShapeType="1"/>
          </p:cNvCxnSpPr>
          <p:nvPr/>
        </p:nvCxnSpPr>
        <p:spPr bwMode="auto">
          <a:xfrm flipV="1">
            <a:off x="512763" y="5292725"/>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6" name="Straight Arrow Connector 5"/>
          <p:cNvCxnSpPr>
            <a:cxnSpLocks noChangeShapeType="1"/>
          </p:cNvCxnSpPr>
          <p:nvPr/>
        </p:nvCxnSpPr>
        <p:spPr bwMode="auto">
          <a:xfrm rot="5400000" flipV="1">
            <a:off x="865188" y="5632450"/>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168963" name="TextBox 6"/>
          <p:cNvSpPr txBox="1">
            <a:spLocks noChangeArrowheads="1"/>
          </p:cNvSpPr>
          <p:nvPr/>
        </p:nvSpPr>
        <p:spPr bwMode="auto">
          <a:xfrm>
            <a:off x="498475" y="5989638"/>
            <a:ext cx="941388"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tSNE-1</a:t>
            </a:r>
          </a:p>
        </p:txBody>
      </p:sp>
      <p:sp>
        <p:nvSpPr>
          <p:cNvPr id="168964" name="TextBox 7"/>
          <p:cNvSpPr txBox="1">
            <a:spLocks noChangeArrowheads="1"/>
          </p:cNvSpPr>
          <p:nvPr/>
        </p:nvSpPr>
        <p:spPr bwMode="auto">
          <a:xfrm rot="-5400000">
            <a:off x="-149225" y="5475288"/>
            <a:ext cx="941387"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tSNE-2</a:t>
            </a:r>
          </a:p>
        </p:txBody>
      </p:sp>
      <p:sp>
        <p:nvSpPr>
          <p:cNvPr id="168965" name="TextBox 8"/>
          <p:cNvSpPr txBox="1">
            <a:spLocks noChangeArrowheads="1"/>
          </p:cNvSpPr>
          <p:nvPr/>
        </p:nvSpPr>
        <p:spPr bwMode="auto">
          <a:xfrm flipH="1">
            <a:off x="4210050" y="831850"/>
            <a:ext cx="1306513"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4</a:t>
            </a:r>
          </a:p>
        </p:txBody>
      </p:sp>
      <p:sp>
        <p:nvSpPr>
          <p:cNvPr id="168966" name="TextBox 9"/>
          <p:cNvSpPr txBox="1">
            <a:spLocks noChangeArrowheads="1"/>
          </p:cNvSpPr>
          <p:nvPr/>
        </p:nvSpPr>
        <p:spPr bwMode="auto">
          <a:xfrm>
            <a:off x="2762250" y="831850"/>
            <a:ext cx="842963"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3</a:t>
            </a:r>
          </a:p>
        </p:txBody>
      </p:sp>
      <p:sp>
        <p:nvSpPr>
          <p:cNvPr id="168967" name="TextBox 10"/>
          <p:cNvSpPr txBox="1">
            <a:spLocks noChangeArrowheads="1"/>
          </p:cNvSpPr>
          <p:nvPr/>
        </p:nvSpPr>
        <p:spPr bwMode="auto">
          <a:xfrm>
            <a:off x="7745413" y="831850"/>
            <a:ext cx="844550"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6</a:t>
            </a:r>
          </a:p>
        </p:txBody>
      </p:sp>
      <p:sp>
        <p:nvSpPr>
          <p:cNvPr id="168968" name="TextBox 11"/>
          <p:cNvSpPr txBox="1">
            <a:spLocks noChangeArrowheads="1"/>
          </p:cNvSpPr>
          <p:nvPr/>
        </p:nvSpPr>
        <p:spPr bwMode="auto">
          <a:xfrm>
            <a:off x="6088063" y="831850"/>
            <a:ext cx="842962"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5</a:t>
            </a:r>
          </a:p>
        </p:txBody>
      </p:sp>
      <p:sp>
        <p:nvSpPr>
          <p:cNvPr id="168969" name="TextBox 12"/>
          <p:cNvSpPr txBox="1">
            <a:spLocks noChangeArrowheads="1"/>
          </p:cNvSpPr>
          <p:nvPr/>
        </p:nvSpPr>
        <p:spPr bwMode="auto">
          <a:xfrm>
            <a:off x="1095375" y="831850"/>
            <a:ext cx="844550"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Normal 1</a:t>
            </a:r>
          </a:p>
        </p:txBody>
      </p:sp>
      <p:sp>
        <p:nvSpPr>
          <p:cNvPr id="168970" name="TextBox 13"/>
          <p:cNvSpPr txBox="1">
            <a:spLocks noChangeArrowheads="1"/>
          </p:cNvSpPr>
          <p:nvPr/>
        </p:nvSpPr>
        <p:spPr bwMode="auto">
          <a:xfrm>
            <a:off x="5756275" y="2867025"/>
            <a:ext cx="1508125"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APL4 – FLT3-ITD+</a:t>
            </a:r>
          </a:p>
        </p:txBody>
      </p:sp>
      <p:sp>
        <p:nvSpPr>
          <p:cNvPr id="168971" name="TextBox 14"/>
          <p:cNvSpPr txBox="1">
            <a:spLocks noChangeArrowheads="1"/>
          </p:cNvSpPr>
          <p:nvPr/>
        </p:nvSpPr>
        <p:spPr bwMode="auto">
          <a:xfrm>
            <a:off x="7413625" y="2867025"/>
            <a:ext cx="1508125"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APL5 – FLT3-ITD+</a:t>
            </a:r>
          </a:p>
        </p:txBody>
      </p:sp>
      <p:sp>
        <p:nvSpPr>
          <p:cNvPr id="168972" name="TextBox 15"/>
          <p:cNvSpPr txBox="1">
            <a:spLocks noChangeArrowheads="1"/>
          </p:cNvSpPr>
          <p:nvPr/>
        </p:nvSpPr>
        <p:spPr bwMode="auto">
          <a:xfrm>
            <a:off x="4157663" y="2867025"/>
            <a:ext cx="1411287"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AML22 – t(10;11)</a:t>
            </a:r>
          </a:p>
        </p:txBody>
      </p:sp>
      <p:sp>
        <p:nvSpPr>
          <p:cNvPr id="168973" name="TextBox 16"/>
          <p:cNvSpPr txBox="1">
            <a:spLocks noChangeArrowheads="1"/>
          </p:cNvSpPr>
          <p:nvPr/>
        </p:nvSpPr>
        <p:spPr bwMode="auto">
          <a:xfrm>
            <a:off x="4054475" y="4911725"/>
            <a:ext cx="1617663"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AML21 – FLT3-ITD+</a:t>
            </a:r>
          </a:p>
        </p:txBody>
      </p:sp>
      <p:sp>
        <p:nvSpPr>
          <p:cNvPr id="168974" name="TextBox 17"/>
          <p:cNvSpPr txBox="1">
            <a:spLocks noChangeArrowheads="1"/>
          </p:cNvSpPr>
          <p:nvPr/>
        </p:nvSpPr>
        <p:spPr bwMode="auto">
          <a:xfrm>
            <a:off x="2414588" y="4911725"/>
            <a:ext cx="1533525"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AML9 – FLT3-ITD+</a:t>
            </a:r>
          </a:p>
        </p:txBody>
      </p:sp>
      <p:sp>
        <p:nvSpPr>
          <p:cNvPr id="168975" name="TextBox 18"/>
          <p:cNvSpPr txBox="1">
            <a:spLocks noChangeArrowheads="1"/>
          </p:cNvSpPr>
          <p:nvPr/>
        </p:nvSpPr>
        <p:spPr bwMode="auto">
          <a:xfrm>
            <a:off x="5699125" y="4911725"/>
            <a:ext cx="1617663"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AML23 – FLT3-ITD+</a:t>
            </a:r>
          </a:p>
        </p:txBody>
      </p:sp>
      <p:sp>
        <p:nvSpPr>
          <p:cNvPr id="168976" name="TextBox 19"/>
          <p:cNvSpPr txBox="1">
            <a:spLocks noChangeArrowheads="1"/>
          </p:cNvSpPr>
          <p:nvPr/>
        </p:nvSpPr>
        <p:spPr bwMode="auto">
          <a:xfrm>
            <a:off x="7358063" y="4911725"/>
            <a:ext cx="1619250" cy="276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AML27 – FLT3-ITD+</a:t>
            </a:r>
          </a:p>
        </p:txBody>
      </p:sp>
      <p:sp>
        <p:nvSpPr>
          <p:cNvPr id="168977" name="TextBox 20"/>
          <p:cNvSpPr txBox="1">
            <a:spLocks noChangeArrowheads="1"/>
          </p:cNvSpPr>
          <p:nvPr/>
        </p:nvSpPr>
        <p:spPr bwMode="auto">
          <a:xfrm>
            <a:off x="422275" y="6480175"/>
            <a:ext cx="1479550" cy="368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z = </a:t>
            </a:r>
            <a:r>
              <a:rPr lang="en-US" sz="1800">
                <a:solidFill>
                  <a:srgbClr val="FF0000"/>
                </a:solidFill>
              </a:rPr>
              <a:t>p-STAT5</a:t>
            </a:r>
          </a:p>
        </p:txBody>
      </p:sp>
      <p:sp>
        <p:nvSpPr>
          <p:cNvPr id="168978" name="TextBox 21"/>
          <p:cNvSpPr txBox="1">
            <a:spLocks noChangeArrowheads="1"/>
          </p:cNvSpPr>
          <p:nvPr/>
        </p:nvSpPr>
        <p:spPr bwMode="auto">
          <a:xfrm>
            <a:off x="850900" y="2867025"/>
            <a:ext cx="1333500"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AML26 – t(8;21)</a:t>
            </a:r>
          </a:p>
        </p:txBody>
      </p:sp>
      <p:sp>
        <p:nvSpPr>
          <p:cNvPr id="168979" name="TextBox 22"/>
          <p:cNvSpPr txBox="1">
            <a:spLocks noChangeArrowheads="1"/>
          </p:cNvSpPr>
          <p:nvPr/>
        </p:nvSpPr>
        <p:spPr bwMode="auto">
          <a:xfrm>
            <a:off x="2516188" y="2867025"/>
            <a:ext cx="1335087" cy="277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t>AML35 – t(8;21)</a:t>
            </a:r>
          </a:p>
        </p:txBody>
      </p:sp>
      <p:pic>
        <p:nvPicPr>
          <p:cNvPr id="168980" name="Picture 2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710238"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8981" name="Picture 2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367588"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8982" name="Picture 2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062413"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8983" name="Picture 27"/>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374900"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8984" name="Picture 28"/>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717550" y="1111250"/>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8985" name="Picture 29"/>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717550" y="3151188"/>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8986" name="Picture 30"/>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2382838" y="3151188"/>
            <a:ext cx="1601787"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8987" name="Picture 31"/>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a:off x="5710238" y="3151188"/>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8988" name="Picture 32"/>
          <p:cNvPicPr>
            <a:picLocks noChangeAspect="1"/>
          </p:cNvPicPr>
          <p:nvPr/>
        </p:nvPicPr>
        <p:blipFill>
          <a:blip r:embed="rId11">
            <a:extLst>
              <a:ext uri="{28A0092B-C50C-407E-A947-70E740481C1C}">
                <a14:useLocalDpi xmlns:a14="http://schemas.microsoft.com/office/drawing/2010/main" val="0"/>
              </a:ext>
            </a:extLst>
          </a:blip>
          <a:srcRect/>
          <a:stretch>
            <a:fillRect/>
          </a:stretch>
        </p:blipFill>
        <p:spPr bwMode="auto">
          <a:xfrm>
            <a:off x="7367588" y="3151188"/>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8989" name="Picture 33"/>
          <p:cNvPicPr>
            <a:picLocks noChangeAspect="1"/>
          </p:cNvPicPr>
          <p:nvPr/>
        </p:nvPicPr>
        <p:blipFill>
          <a:blip r:embed="rId12">
            <a:extLst>
              <a:ext uri="{28A0092B-C50C-407E-A947-70E740481C1C}">
                <a14:useLocalDpi xmlns:a14="http://schemas.microsoft.com/office/drawing/2010/main" val="0"/>
              </a:ext>
            </a:extLst>
          </a:blip>
          <a:srcRect/>
          <a:stretch>
            <a:fillRect/>
          </a:stretch>
        </p:blipFill>
        <p:spPr bwMode="auto">
          <a:xfrm>
            <a:off x="4062413" y="3151188"/>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8990" name="Picture 34"/>
          <p:cNvPicPr>
            <a:picLocks noChangeAspect="1"/>
          </p:cNvPicPr>
          <p:nvPr/>
        </p:nvPicPr>
        <p:blipFill>
          <a:blip r:embed="rId13">
            <a:extLst>
              <a:ext uri="{28A0092B-C50C-407E-A947-70E740481C1C}">
                <a14:useLocalDpi xmlns:a14="http://schemas.microsoft.com/office/drawing/2010/main" val="0"/>
              </a:ext>
            </a:extLst>
          </a:blip>
          <a:srcRect/>
          <a:stretch>
            <a:fillRect/>
          </a:stretch>
        </p:blipFill>
        <p:spPr bwMode="auto">
          <a:xfrm>
            <a:off x="2381250" y="5199063"/>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8991" name="Picture 35"/>
          <p:cNvPicPr>
            <a:picLocks noChangeAspect="1"/>
          </p:cNvPicPr>
          <p:nvPr/>
        </p:nvPicPr>
        <p:blipFill>
          <a:blip r:embed="rId14">
            <a:extLst>
              <a:ext uri="{28A0092B-C50C-407E-A947-70E740481C1C}">
                <a14:useLocalDpi xmlns:a14="http://schemas.microsoft.com/office/drawing/2010/main" val="0"/>
              </a:ext>
            </a:extLst>
          </a:blip>
          <a:srcRect/>
          <a:stretch>
            <a:fillRect/>
          </a:stretch>
        </p:blipFill>
        <p:spPr bwMode="auto">
          <a:xfrm>
            <a:off x="4062413" y="5199063"/>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8992" name="Picture 37"/>
          <p:cNvPicPr>
            <a:picLocks noChangeAspect="1"/>
          </p:cNvPicPr>
          <p:nvPr/>
        </p:nvPicPr>
        <p:blipFill>
          <a:blip r:embed="rId15">
            <a:extLst>
              <a:ext uri="{28A0092B-C50C-407E-A947-70E740481C1C}">
                <a14:useLocalDpi xmlns:a14="http://schemas.microsoft.com/office/drawing/2010/main" val="0"/>
              </a:ext>
            </a:extLst>
          </a:blip>
          <a:srcRect/>
          <a:stretch>
            <a:fillRect/>
          </a:stretch>
        </p:blipFill>
        <p:spPr bwMode="auto">
          <a:xfrm>
            <a:off x="5707063" y="5199063"/>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8993" name="Picture 38"/>
          <p:cNvPicPr>
            <a:picLocks noChangeAspect="1"/>
          </p:cNvPicPr>
          <p:nvPr/>
        </p:nvPicPr>
        <p:blipFill>
          <a:blip r:embed="rId16">
            <a:extLst>
              <a:ext uri="{28A0092B-C50C-407E-A947-70E740481C1C}">
                <a14:useLocalDpi xmlns:a14="http://schemas.microsoft.com/office/drawing/2010/main" val="0"/>
              </a:ext>
            </a:extLst>
          </a:blip>
          <a:srcRect/>
          <a:stretch>
            <a:fillRect/>
          </a:stretch>
        </p:blipFill>
        <p:spPr bwMode="auto">
          <a:xfrm>
            <a:off x="7367588" y="5199063"/>
            <a:ext cx="1600200"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68994" name="Title 1"/>
          <p:cNvSpPr>
            <a:spLocks noGrp="1"/>
          </p:cNvSpPr>
          <p:nvPr>
            <p:ph type="title"/>
          </p:nvPr>
        </p:nvSpPr>
        <p:spPr>
          <a:xfrm>
            <a:off x="-42863" y="38100"/>
            <a:ext cx="9229726" cy="762000"/>
          </a:xfrm>
        </p:spPr>
        <p:txBody>
          <a:bodyPr/>
          <a:lstStyle/>
          <a:p>
            <a:r>
              <a:rPr lang="en-US" sz="2600">
                <a:latin typeface="Arial" charset="0"/>
                <a:ea typeface="MS PGothic" charset="0"/>
              </a:rPr>
              <a:t>Aberrant signaling correlates with aberrant immunophenotype</a:t>
            </a:r>
          </a:p>
        </p:txBody>
      </p:sp>
    </p:spTree>
  </p:cSld>
  <p:clrMapOvr>
    <a:masterClrMapping/>
  </p:clrMapOvr>
  <p:transition spd="med">
    <p:fade/>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5" name="Title 1"/>
          <p:cNvSpPr>
            <a:spLocks noGrp="1"/>
          </p:cNvSpPr>
          <p:nvPr>
            <p:ph type="title"/>
          </p:nvPr>
        </p:nvSpPr>
        <p:spPr>
          <a:xfrm>
            <a:off x="-42863" y="38100"/>
            <a:ext cx="9229726" cy="762000"/>
          </a:xfrm>
        </p:spPr>
        <p:txBody>
          <a:bodyPr/>
          <a:lstStyle/>
          <a:p>
            <a:r>
              <a:rPr lang="en-US" sz="2600">
                <a:latin typeface="Arial" charset="0"/>
                <a:ea typeface="MS PGothic" charset="0"/>
              </a:rPr>
              <a:t>Monitoring therapy response in rare cell subsets</a:t>
            </a:r>
          </a:p>
        </p:txBody>
      </p:sp>
      <p:sp>
        <p:nvSpPr>
          <p:cNvPr id="175106" name="TextBox 8"/>
          <p:cNvSpPr txBox="1">
            <a:spLocks noChangeArrowheads="1"/>
          </p:cNvSpPr>
          <p:nvPr/>
        </p:nvSpPr>
        <p:spPr bwMode="auto">
          <a:xfrm>
            <a:off x="4289425" y="1052513"/>
            <a:ext cx="310515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t>Healthy Donor samples </a:t>
            </a:r>
          </a:p>
        </p:txBody>
      </p:sp>
      <p:grpSp>
        <p:nvGrpSpPr>
          <p:cNvPr id="175107" name="Group 13"/>
          <p:cNvGrpSpPr>
            <a:grpSpLocks/>
          </p:cNvGrpSpPr>
          <p:nvPr/>
        </p:nvGrpSpPr>
        <p:grpSpPr bwMode="auto">
          <a:xfrm>
            <a:off x="2590800" y="1489075"/>
            <a:ext cx="6502400" cy="2274888"/>
            <a:chOff x="1338535" y="1489044"/>
            <a:chExt cx="6501191" cy="2275347"/>
          </a:xfrm>
        </p:grpSpPr>
        <p:pic>
          <p:nvPicPr>
            <p:cNvPr id="175122" name="Picture 14" descr="plotServlet.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657160" y="161187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5123" name="Picture 15" descr="plotServlet.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48960" y="161187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5124" name="Picture 16" descr="plotServlet.pn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440760" y="161187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 name="Rectangle 17"/>
            <p:cNvSpPr/>
            <p:nvPr/>
          </p:nvSpPr>
          <p:spPr>
            <a:xfrm>
              <a:off x="1338535" y="1489044"/>
              <a:ext cx="6501191" cy="2275347"/>
            </a:xfrm>
            <a:prstGeom prst="rect">
              <a:avLst/>
            </a:prstGeom>
            <a:noFill/>
            <a:ln w="38100"/>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pic>
        <p:nvPicPr>
          <p:cNvPr id="175108" name="Picture 22" descr="plotServlet.png"/>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4613" y="1279525"/>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4" name="Rectangle 23"/>
          <p:cNvSpPr/>
          <p:nvPr/>
        </p:nvSpPr>
        <p:spPr>
          <a:xfrm>
            <a:off x="1041400" y="1509713"/>
            <a:ext cx="914400" cy="1397000"/>
          </a:xfrm>
          <a:prstGeom prst="rect">
            <a:avLst/>
          </a:prstGeom>
          <a:noFill/>
          <a:ln w="19050" cmpd="sng">
            <a:prstDash val="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 name="Straight Arrow Connector 24"/>
          <p:cNvCxnSpPr>
            <a:cxnSpLocks noChangeShapeType="1"/>
            <a:stCxn id="175108" idx="3"/>
          </p:cNvCxnSpPr>
          <p:nvPr/>
        </p:nvCxnSpPr>
        <p:spPr bwMode="auto">
          <a:xfrm>
            <a:off x="2182813" y="2333625"/>
            <a:ext cx="407987" cy="92075"/>
          </a:xfrm>
          <a:prstGeom prst="straightConnector1">
            <a:avLst/>
          </a:prstGeom>
          <a:noFill/>
          <a:ln w="25400">
            <a:solidFill>
              <a:schemeClr val="accent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6" name="Straight Arrow Connector 25"/>
          <p:cNvCxnSpPr>
            <a:cxnSpLocks noChangeShapeType="1"/>
            <a:stCxn id="175108" idx="2"/>
          </p:cNvCxnSpPr>
          <p:nvPr/>
        </p:nvCxnSpPr>
        <p:spPr bwMode="auto">
          <a:xfrm>
            <a:off x="1128713" y="3387725"/>
            <a:ext cx="0" cy="376238"/>
          </a:xfrm>
          <a:prstGeom prst="straightConnector1">
            <a:avLst/>
          </a:prstGeom>
          <a:noFill/>
          <a:ln w="25400">
            <a:solidFill>
              <a:schemeClr val="accent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7" name="Straight Arrow Connector 26"/>
          <p:cNvCxnSpPr>
            <a:cxnSpLocks noChangeShapeType="1"/>
          </p:cNvCxnSpPr>
          <p:nvPr/>
        </p:nvCxnSpPr>
        <p:spPr bwMode="auto">
          <a:xfrm>
            <a:off x="1978025" y="3146425"/>
            <a:ext cx="527050" cy="388938"/>
          </a:xfrm>
          <a:prstGeom prst="straightConnector1">
            <a:avLst/>
          </a:prstGeom>
          <a:noFill/>
          <a:ln w="25400">
            <a:solidFill>
              <a:schemeClr val="accent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grpSp>
        <p:nvGrpSpPr>
          <p:cNvPr id="175113" name="Group 27"/>
          <p:cNvGrpSpPr>
            <a:grpSpLocks/>
          </p:cNvGrpSpPr>
          <p:nvPr/>
        </p:nvGrpSpPr>
        <p:grpSpPr bwMode="auto">
          <a:xfrm>
            <a:off x="3630613" y="2689225"/>
            <a:ext cx="522287" cy="587375"/>
            <a:chOff x="3630381" y="2688850"/>
            <a:chExt cx="522603" cy="587190"/>
          </a:xfrm>
        </p:grpSpPr>
        <p:sp>
          <p:nvSpPr>
            <p:cNvPr id="29" name="Left Bracket 28"/>
            <p:cNvSpPr>
              <a:spLocks/>
            </p:cNvSpPr>
            <p:nvPr/>
          </p:nvSpPr>
          <p:spPr bwMode="auto">
            <a:xfrm rot="5400000">
              <a:off x="3828996" y="2490235"/>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30" name="Left Bracket 29"/>
            <p:cNvSpPr>
              <a:spLocks/>
            </p:cNvSpPr>
            <p:nvPr/>
          </p:nvSpPr>
          <p:spPr bwMode="auto">
            <a:xfrm rot="16200000" flipV="1">
              <a:off x="3828997"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grpSp>
        <p:nvGrpSpPr>
          <p:cNvPr id="175114" name="Group 30"/>
          <p:cNvGrpSpPr>
            <a:grpSpLocks/>
          </p:cNvGrpSpPr>
          <p:nvPr/>
        </p:nvGrpSpPr>
        <p:grpSpPr bwMode="auto">
          <a:xfrm>
            <a:off x="5740400" y="2689225"/>
            <a:ext cx="522288" cy="587375"/>
            <a:chOff x="3630381" y="2688850"/>
            <a:chExt cx="522603" cy="587190"/>
          </a:xfrm>
        </p:grpSpPr>
        <p:sp>
          <p:nvSpPr>
            <p:cNvPr id="32" name="Left Bracket 31"/>
            <p:cNvSpPr>
              <a:spLocks/>
            </p:cNvSpPr>
            <p:nvPr/>
          </p:nvSpPr>
          <p:spPr bwMode="auto">
            <a:xfrm rot="5400000">
              <a:off x="3828995" y="2490236"/>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33" name="Left Bracket 32"/>
            <p:cNvSpPr>
              <a:spLocks/>
            </p:cNvSpPr>
            <p:nvPr/>
          </p:nvSpPr>
          <p:spPr bwMode="auto">
            <a:xfrm rot="16200000" flipV="1">
              <a:off x="3828996"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grpSp>
        <p:nvGrpSpPr>
          <p:cNvPr id="175115" name="Group 33"/>
          <p:cNvGrpSpPr>
            <a:grpSpLocks/>
          </p:cNvGrpSpPr>
          <p:nvPr/>
        </p:nvGrpSpPr>
        <p:grpSpPr bwMode="auto">
          <a:xfrm>
            <a:off x="7848600" y="2689225"/>
            <a:ext cx="522288" cy="587375"/>
            <a:chOff x="3630381" y="2688850"/>
            <a:chExt cx="522603" cy="587190"/>
          </a:xfrm>
        </p:grpSpPr>
        <p:sp>
          <p:nvSpPr>
            <p:cNvPr id="35" name="Left Bracket 34"/>
            <p:cNvSpPr>
              <a:spLocks/>
            </p:cNvSpPr>
            <p:nvPr/>
          </p:nvSpPr>
          <p:spPr bwMode="auto">
            <a:xfrm rot="5400000">
              <a:off x="3828995" y="2490236"/>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36" name="Left Bracket 35"/>
            <p:cNvSpPr>
              <a:spLocks/>
            </p:cNvSpPr>
            <p:nvPr/>
          </p:nvSpPr>
          <p:spPr bwMode="auto">
            <a:xfrm rot="16200000" flipV="1">
              <a:off x="3828996"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spTree>
  </p:cSld>
  <p:clrMapOvr>
    <a:masterClrMapping/>
  </p:clrMapOvr>
  <p:transition spd="med">
    <p:fade/>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29" name="Title 1"/>
          <p:cNvSpPr>
            <a:spLocks noGrp="1"/>
          </p:cNvSpPr>
          <p:nvPr>
            <p:ph type="title"/>
          </p:nvPr>
        </p:nvSpPr>
        <p:spPr>
          <a:xfrm>
            <a:off x="-42863" y="38100"/>
            <a:ext cx="9229726" cy="762000"/>
          </a:xfrm>
        </p:spPr>
        <p:txBody>
          <a:bodyPr/>
          <a:lstStyle/>
          <a:p>
            <a:r>
              <a:rPr lang="en-US" sz="2600">
                <a:latin typeface="Arial" charset="0"/>
                <a:ea typeface="MS PGothic" charset="0"/>
              </a:rPr>
              <a:t>Monitoring therapy response in rare cell subsets</a:t>
            </a:r>
          </a:p>
        </p:txBody>
      </p:sp>
      <p:pic>
        <p:nvPicPr>
          <p:cNvPr id="176130" name="Picture 4" descr="plotServlet.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20650" y="391001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6131" name="TextBox 8"/>
          <p:cNvSpPr txBox="1">
            <a:spLocks noChangeArrowheads="1"/>
          </p:cNvSpPr>
          <p:nvPr/>
        </p:nvSpPr>
        <p:spPr bwMode="auto">
          <a:xfrm>
            <a:off x="4289425" y="1052513"/>
            <a:ext cx="310515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t>Healthy Donor samples </a:t>
            </a:r>
          </a:p>
        </p:txBody>
      </p:sp>
      <p:sp>
        <p:nvSpPr>
          <p:cNvPr id="176132" name="TextBox 9"/>
          <p:cNvSpPr txBox="1">
            <a:spLocks noChangeArrowheads="1"/>
          </p:cNvSpPr>
          <p:nvPr/>
        </p:nvSpPr>
        <p:spPr bwMode="auto">
          <a:xfrm>
            <a:off x="823913" y="6018213"/>
            <a:ext cx="86995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t>Day 0</a:t>
            </a:r>
          </a:p>
        </p:txBody>
      </p:sp>
      <p:grpSp>
        <p:nvGrpSpPr>
          <p:cNvPr id="176133" name="Group 13"/>
          <p:cNvGrpSpPr>
            <a:grpSpLocks/>
          </p:cNvGrpSpPr>
          <p:nvPr/>
        </p:nvGrpSpPr>
        <p:grpSpPr bwMode="auto">
          <a:xfrm>
            <a:off x="2590800" y="1489075"/>
            <a:ext cx="6502400" cy="2274888"/>
            <a:chOff x="1338535" y="1489044"/>
            <a:chExt cx="6501191" cy="2275347"/>
          </a:xfrm>
        </p:grpSpPr>
        <p:pic>
          <p:nvPicPr>
            <p:cNvPr id="176153" name="Picture 14" descr="plotServlet.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657160" y="161187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6154" name="Picture 15" descr="plotServlet.pn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548960" y="161187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6155" name="Picture 16" descr="plotServlet.png"/>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1440760" y="161187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 name="Rectangle 17"/>
            <p:cNvSpPr/>
            <p:nvPr/>
          </p:nvSpPr>
          <p:spPr>
            <a:xfrm>
              <a:off x="1338535" y="1489044"/>
              <a:ext cx="6501191" cy="2275347"/>
            </a:xfrm>
            <a:prstGeom prst="rect">
              <a:avLst/>
            </a:prstGeom>
            <a:noFill/>
            <a:ln w="38100"/>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19" name="Rectangle 18"/>
          <p:cNvSpPr/>
          <p:nvPr/>
        </p:nvSpPr>
        <p:spPr>
          <a:xfrm>
            <a:off x="74613" y="3841750"/>
            <a:ext cx="4352925" cy="2546350"/>
          </a:xfrm>
          <a:prstGeom prst="rect">
            <a:avLst/>
          </a:prstGeom>
          <a:noFill/>
          <a:ln w="38100">
            <a:solidFill>
              <a:srgbClr val="008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6135" name="TextBox 20"/>
          <p:cNvSpPr txBox="1">
            <a:spLocks noChangeArrowheads="1"/>
          </p:cNvSpPr>
          <p:nvPr/>
        </p:nvSpPr>
        <p:spPr bwMode="auto">
          <a:xfrm>
            <a:off x="712471" y="6432550"/>
            <a:ext cx="3077209"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dirty="0"/>
              <a:t>TKI Responding Patient</a:t>
            </a:r>
          </a:p>
        </p:txBody>
      </p:sp>
      <p:pic>
        <p:nvPicPr>
          <p:cNvPr id="176136" name="Picture 22" descr="plotServlet.png"/>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74613" y="1279525"/>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4" name="Rectangle 23"/>
          <p:cNvSpPr/>
          <p:nvPr/>
        </p:nvSpPr>
        <p:spPr>
          <a:xfrm>
            <a:off x="1041400" y="1509713"/>
            <a:ext cx="914400" cy="1397000"/>
          </a:xfrm>
          <a:prstGeom prst="rect">
            <a:avLst/>
          </a:prstGeom>
          <a:noFill/>
          <a:ln w="19050" cmpd="sng">
            <a:prstDash val="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 name="Straight Arrow Connector 24"/>
          <p:cNvCxnSpPr>
            <a:cxnSpLocks noChangeShapeType="1"/>
            <a:stCxn id="176136" idx="3"/>
          </p:cNvCxnSpPr>
          <p:nvPr/>
        </p:nvCxnSpPr>
        <p:spPr bwMode="auto">
          <a:xfrm>
            <a:off x="2182813" y="2333625"/>
            <a:ext cx="407987" cy="92075"/>
          </a:xfrm>
          <a:prstGeom prst="straightConnector1">
            <a:avLst/>
          </a:prstGeom>
          <a:noFill/>
          <a:ln w="25400">
            <a:solidFill>
              <a:schemeClr val="accent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6" name="Straight Arrow Connector 25"/>
          <p:cNvCxnSpPr>
            <a:cxnSpLocks noChangeShapeType="1"/>
            <a:stCxn id="176136" idx="2"/>
          </p:cNvCxnSpPr>
          <p:nvPr/>
        </p:nvCxnSpPr>
        <p:spPr bwMode="auto">
          <a:xfrm>
            <a:off x="1128713" y="3387725"/>
            <a:ext cx="0" cy="376238"/>
          </a:xfrm>
          <a:prstGeom prst="straightConnector1">
            <a:avLst/>
          </a:prstGeom>
          <a:noFill/>
          <a:ln w="25400">
            <a:solidFill>
              <a:schemeClr val="accent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7" name="Straight Arrow Connector 26"/>
          <p:cNvCxnSpPr>
            <a:cxnSpLocks noChangeShapeType="1"/>
          </p:cNvCxnSpPr>
          <p:nvPr/>
        </p:nvCxnSpPr>
        <p:spPr bwMode="auto">
          <a:xfrm>
            <a:off x="1978025" y="3146425"/>
            <a:ext cx="527050" cy="388938"/>
          </a:xfrm>
          <a:prstGeom prst="straightConnector1">
            <a:avLst/>
          </a:prstGeom>
          <a:noFill/>
          <a:ln w="25400">
            <a:solidFill>
              <a:schemeClr val="accent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grpSp>
        <p:nvGrpSpPr>
          <p:cNvPr id="176141" name="Group 27"/>
          <p:cNvGrpSpPr>
            <a:grpSpLocks/>
          </p:cNvGrpSpPr>
          <p:nvPr/>
        </p:nvGrpSpPr>
        <p:grpSpPr bwMode="auto">
          <a:xfrm>
            <a:off x="3630613" y="2689225"/>
            <a:ext cx="522287" cy="587375"/>
            <a:chOff x="3630381" y="2688850"/>
            <a:chExt cx="522603" cy="587190"/>
          </a:xfrm>
        </p:grpSpPr>
        <p:sp>
          <p:nvSpPr>
            <p:cNvPr id="29" name="Left Bracket 28"/>
            <p:cNvSpPr>
              <a:spLocks/>
            </p:cNvSpPr>
            <p:nvPr/>
          </p:nvSpPr>
          <p:spPr bwMode="auto">
            <a:xfrm rot="5400000">
              <a:off x="3828996" y="2490235"/>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30" name="Left Bracket 29"/>
            <p:cNvSpPr>
              <a:spLocks/>
            </p:cNvSpPr>
            <p:nvPr/>
          </p:nvSpPr>
          <p:spPr bwMode="auto">
            <a:xfrm rot="16200000" flipV="1">
              <a:off x="3828997"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grpSp>
        <p:nvGrpSpPr>
          <p:cNvPr id="176142" name="Group 30"/>
          <p:cNvGrpSpPr>
            <a:grpSpLocks/>
          </p:cNvGrpSpPr>
          <p:nvPr/>
        </p:nvGrpSpPr>
        <p:grpSpPr bwMode="auto">
          <a:xfrm>
            <a:off x="5740400" y="2689225"/>
            <a:ext cx="522288" cy="587375"/>
            <a:chOff x="3630381" y="2688850"/>
            <a:chExt cx="522603" cy="587190"/>
          </a:xfrm>
        </p:grpSpPr>
        <p:sp>
          <p:nvSpPr>
            <p:cNvPr id="32" name="Left Bracket 31"/>
            <p:cNvSpPr>
              <a:spLocks/>
            </p:cNvSpPr>
            <p:nvPr/>
          </p:nvSpPr>
          <p:spPr bwMode="auto">
            <a:xfrm rot="5400000">
              <a:off x="3828995" y="2490236"/>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33" name="Left Bracket 32"/>
            <p:cNvSpPr>
              <a:spLocks/>
            </p:cNvSpPr>
            <p:nvPr/>
          </p:nvSpPr>
          <p:spPr bwMode="auto">
            <a:xfrm rot="16200000" flipV="1">
              <a:off x="3828996"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grpSp>
        <p:nvGrpSpPr>
          <p:cNvPr id="176143" name="Group 33"/>
          <p:cNvGrpSpPr>
            <a:grpSpLocks/>
          </p:cNvGrpSpPr>
          <p:nvPr/>
        </p:nvGrpSpPr>
        <p:grpSpPr bwMode="auto">
          <a:xfrm>
            <a:off x="7848600" y="2689225"/>
            <a:ext cx="522288" cy="587375"/>
            <a:chOff x="3630381" y="2688850"/>
            <a:chExt cx="522603" cy="587190"/>
          </a:xfrm>
        </p:grpSpPr>
        <p:sp>
          <p:nvSpPr>
            <p:cNvPr id="35" name="Left Bracket 34"/>
            <p:cNvSpPr>
              <a:spLocks/>
            </p:cNvSpPr>
            <p:nvPr/>
          </p:nvSpPr>
          <p:spPr bwMode="auto">
            <a:xfrm rot="5400000">
              <a:off x="3828995" y="2490236"/>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36" name="Left Bracket 35"/>
            <p:cNvSpPr>
              <a:spLocks/>
            </p:cNvSpPr>
            <p:nvPr/>
          </p:nvSpPr>
          <p:spPr bwMode="auto">
            <a:xfrm rot="16200000" flipV="1">
              <a:off x="3828996"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grpSp>
        <p:nvGrpSpPr>
          <p:cNvPr id="176144" name="Group 36"/>
          <p:cNvGrpSpPr>
            <a:grpSpLocks/>
          </p:cNvGrpSpPr>
          <p:nvPr/>
        </p:nvGrpSpPr>
        <p:grpSpPr bwMode="auto">
          <a:xfrm>
            <a:off x="1063625" y="4984750"/>
            <a:ext cx="522288" cy="587375"/>
            <a:chOff x="3630381" y="2688850"/>
            <a:chExt cx="522603" cy="587190"/>
          </a:xfrm>
        </p:grpSpPr>
        <p:sp>
          <p:nvSpPr>
            <p:cNvPr id="38" name="Left Bracket 37"/>
            <p:cNvSpPr>
              <a:spLocks/>
            </p:cNvSpPr>
            <p:nvPr/>
          </p:nvSpPr>
          <p:spPr bwMode="auto">
            <a:xfrm rot="5400000">
              <a:off x="3828995" y="2490236"/>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39" name="Left Bracket 38"/>
            <p:cNvSpPr>
              <a:spLocks/>
            </p:cNvSpPr>
            <p:nvPr/>
          </p:nvSpPr>
          <p:spPr bwMode="auto">
            <a:xfrm rot="16200000" flipV="1">
              <a:off x="3828996"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spTree>
  </p:cSld>
  <p:clrMapOvr>
    <a:masterClrMapping/>
  </p:clrMapOvr>
  <p:transition spd="med">
    <p:fade/>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3" name="Title 1"/>
          <p:cNvSpPr>
            <a:spLocks noGrp="1"/>
          </p:cNvSpPr>
          <p:nvPr>
            <p:ph type="title"/>
          </p:nvPr>
        </p:nvSpPr>
        <p:spPr>
          <a:xfrm>
            <a:off x="-42863" y="38100"/>
            <a:ext cx="9229726" cy="762000"/>
          </a:xfrm>
        </p:spPr>
        <p:txBody>
          <a:bodyPr/>
          <a:lstStyle/>
          <a:p>
            <a:r>
              <a:rPr lang="en-US" sz="2600">
                <a:latin typeface="Arial" charset="0"/>
                <a:ea typeface="MS PGothic" charset="0"/>
              </a:rPr>
              <a:t>Monitoring therapy response in rare cell subsets</a:t>
            </a:r>
          </a:p>
        </p:txBody>
      </p:sp>
      <p:pic>
        <p:nvPicPr>
          <p:cNvPr id="177154" name="Picture 4" descr="plotServlet.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20650" y="391001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7155" name="Picture 5" descr="plotServlet.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28850" y="391001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7156" name="TextBox 8"/>
          <p:cNvSpPr txBox="1">
            <a:spLocks noChangeArrowheads="1"/>
          </p:cNvSpPr>
          <p:nvPr/>
        </p:nvSpPr>
        <p:spPr bwMode="auto">
          <a:xfrm>
            <a:off x="4289425" y="1052513"/>
            <a:ext cx="310515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t>Healthy Donor samples </a:t>
            </a:r>
          </a:p>
        </p:txBody>
      </p:sp>
      <p:sp>
        <p:nvSpPr>
          <p:cNvPr id="177157" name="TextBox 9"/>
          <p:cNvSpPr txBox="1">
            <a:spLocks noChangeArrowheads="1"/>
          </p:cNvSpPr>
          <p:nvPr/>
        </p:nvSpPr>
        <p:spPr bwMode="auto">
          <a:xfrm>
            <a:off x="823913" y="6018213"/>
            <a:ext cx="86995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t>Day 0</a:t>
            </a:r>
          </a:p>
        </p:txBody>
      </p:sp>
      <p:sp>
        <p:nvSpPr>
          <p:cNvPr id="177158" name="TextBox 10"/>
          <p:cNvSpPr txBox="1">
            <a:spLocks noChangeArrowheads="1"/>
          </p:cNvSpPr>
          <p:nvPr/>
        </p:nvSpPr>
        <p:spPr bwMode="auto">
          <a:xfrm>
            <a:off x="2862263" y="6018213"/>
            <a:ext cx="1011237"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t>Day 14</a:t>
            </a:r>
          </a:p>
        </p:txBody>
      </p:sp>
      <p:grpSp>
        <p:nvGrpSpPr>
          <p:cNvPr id="177159" name="Group 13"/>
          <p:cNvGrpSpPr>
            <a:grpSpLocks/>
          </p:cNvGrpSpPr>
          <p:nvPr/>
        </p:nvGrpSpPr>
        <p:grpSpPr bwMode="auto">
          <a:xfrm>
            <a:off x="2590800" y="1489075"/>
            <a:ext cx="6502400" cy="2274888"/>
            <a:chOff x="1338535" y="1489044"/>
            <a:chExt cx="6501191" cy="2275347"/>
          </a:xfrm>
        </p:grpSpPr>
        <p:pic>
          <p:nvPicPr>
            <p:cNvPr id="177182" name="Picture 14" descr="plotServlet.pn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657160" y="161187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7183" name="Picture 15" descr="plotServlet.png"/>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548960" y="161187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7184" name="Picture 16" descr="plotServlet.png"/>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1440760" y="161187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 name="Rectangle 17"/>
            <p:cNvSpPr/>
            <p:nvPr/>
          </p:nvSpPr>
          <p:spPr>
            <a:xfrm>
              <a:off x="1338535" y="1489044"/>
              <a:ext cx="6501191" cy="2275347"/>
            </a:xfrm>
            <a:prstGeom prst="rect">
              <a:avLst/>
            </a:prstGeom>
            <a:noFill/>
            <a:ln w="38100"/>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19" name="Rectangle 18"/>
          <p:cNvSpPr/>
          <p:nvPr/>
        </p:nvSpPr>
        <p:spPr>
          <a:xfrm>
            <a:off x="74613" y="3841750"/>
            <a:ext cx="4352925" cy="2546350"/>
          </a:xfrm>
          <a:prstGeom prst="rect">
            <a:avLst/>
          </a:prstGeom>
          <a:noFill/>
          <a:ln w="38100">
            <a:solidFill>
              <a:srgbClr val="008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161" name="TextBox 20"/>
          <p:cNvSpPr txBox="1">
            <a:spLocks noChangeArrowheads="1"/>
          </p:cNvSpPr>
          <p:nvPr/>
        </p:nvSpPr>
        <p:spPr bwMode="auto">
          <a:xfrm>
            <a:off x="712471" y="6432550"/>
            <a:ext cx="3077209"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dirty="0"/>
              <a:t>TKI Responding Patient</a:t>
            </a:r>
          </a:p>
        </p:txBody>
      </p:sp>
      <p:pic>
        <p:nvPicPr>
          <p:cNvPr id="177162" name="Picture 22" descr="plotServlet.png"/>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74613" y="1279525"/>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4" name="Rectangle 23"/>
          <p:cNvSpPr/>
          <p:nvPr/>
        </p:nvSpPr>
        <p:spPr>
          <a:xfrm>
            <a:off x="1041400" y="1509713"/>
            <a:ext cx="914400" cy="1397000"/>
          </a:xfrm>
          <a:prstGeom prst="rect">
            <a:avLst/>
          </a:prstGeom>
          <a:noFill/>
          <a:ln w="19050" cmpd="sng">
            <a:prstDash val="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 name="Straight Arrow Connector 24"/>
          <p:cNvCxnSpPr>
            <a:cxnSpLocks noChangeShapeType="1"/>
            <a:stCxn id="177162" idx="3"/>
          </p:cNvCxnSpPr>
          <p:nvPr/>
        </p:nvCxnSpPr>
        <p:spPr bwMode="auto">
          <a:xfrm>
            <a:off x="2182813" y="2333625"/>
            <a:ext cx="407987" cy="92075"/>
          </a:xfrm>
          <a:prstGeom prst="straightConnector1">
            <a:avLst/>
          </a:prstGeom>
          <a:noFill/>
          <a:ln w="25400">
            <a:solidFill>
              <a:schemeClr val="accent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6" name="Straight Arrow Connector 25"/>
          <p:cNvCxnSpPr>
            <a:cxnSpLocks noChangeShapeType="1"/>
            <a:stCxn id="177162" idx="2"/>
          </p:cNvCxnSpPr>
          <p:nvPr/>
        </p:nvCxnSpPr>
        <p:spPr bwMode="auto">
          <a:xfrm>
            <a:off x="1128713" y="3387725"/>
            <a:ext cx="0" cy="376238"/>
          </a:xfrm>
          <a:prstGeom prst="straightConnector1">
            <a:avLst/>
          </a:prstGeom>
          <a:noFill/>
          <a:ln w="25400">
            <a:solidFill>
              <a:schemeClr val="accent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7" name="Straight Arrow Connector 26"/>
          <p:cNvCxnSpPr>
            <a:cxnSpLocks noChangeShapeType="1"/>
          </p:cNvCxnSpPr>
          <p:nvPr/>
        </p:nvCxnSpPr>
        <p:spPr bwMode="auto">
          <a:xfrm>
            <a:off x="1978025" y="3146425"/>
            <a:ext cx="527050" cy="388938"/>
          </a:xfrm>
          <a:prstGeom prst="straightConnector1">
            <a:avLst/>
          </a:prstGeom>
          <a:noFill/>
          <a:ln w="25400">
            <a:solidFill>
              <a:schemeClr val="accent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grpSp>
        <p:nvGrpSpPr>
          <p:cNvPr id="177167" name="Group 27"/>
          <p:cNvGrpSpPr>
            <a:grpSpLocks/>
          </p:cNvGrpSpPr>
          <p:nvPr/>
        </p:nvGrpSpPr>
        <p:grpSpPr bwMode="auto">
          <a:xfrm>
            <a:off x="3630613" y="2689225"/>
            <a:ext cx="522287" cy="587375"/>
            <a:chOff x="3630381" y="2688850"/>
            <a:chExt cx="522603" cy="587190"/>
          </a:xfrm>
        </p:grpSpPr>
        <p:sp>
          <p:nvSpPr>
            <p:cNvPr id="29" name="Left Bracket 28"/>
            <p:cNvSpPr>
              <a:spLocks/>
            </p:cNvSpPr>
            <p:nvPr/>
          </p:nvSpPr>
          <p:spPr bwMode="auto">
            <a:xfrm rot="5400000">
              <a:off x="3828996" y="2490235"/>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30" name="Left Bracket 29"/>
            <p:cNvSpPr>
              <a:spLocks/>
            </p:cNvSpPr>
            <p:nvPr/>
          </p:nvSpPr>
          <p:spPr bwMode="auto">
            <a:xfrm rot="16200000" flipV="1">
              <a:off x="3828997"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grpSp>
        <p:nvGrpSpPr>
          <p:cNvPr id="177168" name="Group 30"/>
          <p:cNvGrpSpPr>
            <a:grpSpLocks/>
          </p:cNvGrpSpPr>
          <p:nvPr/>
        </p:nvGrpSpPr>
        <p:grpSpPr bwMode="auto">
          <a:xfrm>
            <a:off x="5740400" y="2689225"/>
            <a:ext cx="522288" cy="587375"/>
            <a:chOff x="3630381" y="2688850"/>
            <a:chExt cx="522603" cy="587190"/>
          </a:xfrm>
        </p:grpSpPr>
        <p:sp>
          <p:nvSpPr>
            <p:cNvPr id="32" name="Left Bracket 31"/>
            <p:cNvSpPr>
              <a:spLocks/>
            </p:cNvSpPr>
            <p:nvPr/>
          </p:nvSpPr>
          <p:spPr bwMode="auto">
            <a:xfrm rot="5400000">
              <a:off x="3828995" y="2490236"/>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33" name="Left Bracket 32"/>
            <p:cNvSpPr>
              <a:spLocks/>
            </p:cNvSpPr>
            <p:nvPr/>
          </p:nvSpPr>
          <p:spPr bwMode="auto">
            <a:xfrm rot="16200000" flipV="1">
              <a:off x="3828996"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grpSp>
        <p:nvGrpSpPr>
          <p:cNvPr id="177169" name="Group 33"/>
          <p:cNvGrpSpPr>
            <a:grpSpLocks/>
          </p:cNvGrpSpPr>
          <p:nvPr/>
        </p:nvGrpSpPr>
        <p:grpSpPr bwMode="auto">
          <a:xfrm>
            <a:off x="7848600" y="2689225"/>
            <a:ext cx="522288" cy="587375"/>
            <a:chOff x="3630381" y="2688850"/>
            <a:chExt cx="522603" cy="587190"/>
          </a:xfrm>
        </p:grpSpPr>
        <p:sp>
          <p:nvSpPr>
            <p:cNvPr id="35" name="Left Bracket 34"/>
            <p:cNvSpPr>
              <a:spLocks/>
            </p:cNvSpPr>
            <p:nvPr/>
          </p:nvSpPr>
          <p:spPr bwMode="auto">
            <a:xfrm rot="5400000">
              <a:off x="3828995" y="2490236"/>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36" name="Left Bracket 35"/>
            <p:cNvSpPr>
              <a:spLocks/>
            </p:cNvSpPr>
            <p:nvPr/>
          </p:nvSpPr>
          <p:spPr bwMode="auto">
            <a:xfrm rot="16200000" flipV="1">
              <a:off x="3828996"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grpSp>
        <p:nvGrpSpPr>
          <p:cNvPr id="177170" name="Group 36"/>
          <p:cNvGrpSpPr>
            <a:grpSpLocks/>
          </p:cNvGrpSpPr>
          <p:nvPr/>
        </p:nvGrpSpPr>
        <p:grpSpPr bwMode="auto">
          <a:xfrm>
            <a:off x="1063625" y="4984750"/>
            <a:ext cx="522288" cy="587375"/>
            <a:chOff x="3630381" y="2688850"/>
            <a:chExt cx="522603" cy="587190"/>
          </a:xfrm>
        </p:grpSpPr>
        <p:sp>
          <p:nvSpPr>
            <p:cNvPr id="38" name="Left Bracket 37"/>
            <p:cNvSpPr>
              <a:spLocks/>
            </p:cNvSpPr>
            <p:nvPr/>
          </p:nvSpPr>
          <p:spPr bwMode="auto">
            <a:xfrm rot="5400000">
              <a:off x="3828995" y="2490236"/>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39" name="Left Bracket 38"/>
            <p:cNvSpPr>
              <a:spLocks/>
            </p:cNvSpPr>
            <p:nvPr/>
          </p:nvSpPr>
          <p:spPr bwMode="auto">
            <a:xfrm rot="16200000" flipV="1">
              <a:off x="3828996"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grpSp>
        <p:nvGrpSpPr>
          <p:cNvPr id="177171" name="Group 39"/>
          <p:cNvGrpSpPr>
            <a:grpSpLocks/>
          </p:cNvGrpSpPr>
          <p:nvPr/>
        </p:nvGrpSpPr>
        <p:grpSpPr bwMode="auto">
          <a:xfrm>
            <a:off x="3175000" y="4984750"/>
            <a:ext cx="522288" cy="587375"/>
            <a:chOff x="3630381" y="2688850"/>
            <a:chExt cx="522603" cy="587190"/>
          </a:xfrm>
        </p:grpSpPr>
        <p:sp>
          <p:nvSpPr>
            <p:cNvPr id="41" name="Left Bracket 40"/>
            <p:cNvSpPr>
              <a:spLocks/>
            </p:cNvSpPr>
            <p:nvPr/>
          </p:nvSpPr>
          <p:spPr bwMode="auto">
            <a:xfrm rot="5400000">
              <a:off x="3828995" y="2490236"/>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42" name="Left Bracket 41"/>
            <p:cNvSpPr>
              <a:spLocks/>
            </p:cNvSpPr>
            <p:nvPr/>
          </p:nvSpPr>
          <p:spPr bwMode="auto">
            <a:xfrm rot="16200000" flipV="1">
              <a:off x="3828996"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spTree>
  </p:cSld>
  <p:clrMapOvr>
    <a:masterClrMapping/>
  </p:clrMapOvr>
  <p:transition spd="med">
    <p:fade/>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7" name="Title 1"/>
          <p:cNvSpPr>
            <a:spLocks noGrp="1"/>
          </p:cNvSpPr>
          <p:nvPr>
            <p:ph type="title"/>
          </p:nvPr>
        </p:nvSpPr>
        <p:spPr>
          <a:xfrm>
            <a:off x="-42863" y="38100"/>
            <a:ext cx="9229726" cy="762000"/>
          </a:xfrm>
        </p:spPr>
        <p:txBody>
          <a:bodyPr/>
          <a:lstStyle/>
          <a:p>
            <a:r>
              <a:rPr lang="en-US" sz="2600">
                <a:latin typeface="Arial" charset="0"/>
                <a:ea typeface="MS PGothic" charset="0"/>
              </a:rPr>
              <a:t>Monitoring therapy response in rare cell subsets</a:t>
            </a:r>
          </a:p>
        </p:txBody>
      </p:sp>
      <p:pic>
        <p:nvPicPr>
          <p:cNvPr id="178178" name="Picture 4" descr="plotServlet.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20650" y="391001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8179" name="Picture 5" descr="plotServlet.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28850" y="391001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8180" name="Picture 6" descr="plotServlet.pn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806950" y="391001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8181" name="Picture 7" descr="plotServlet.png"/>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915150" y="391001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8182" name="TextBox 8"/>
          <p:cNvSpPr txBox="1">
            <a:spLocks noChangeArrowheads="1"/>
          </p:cNvSpPr>
          <p:nvPr/>
        </p:nvSpPr>
        <p:spPr bwMode="auto">
          <a:xfrm>
            <a:off x="4289425" y="1052513"/>
            <a:ext cx="310515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t>Healthy Donor samples </a:t>
            </a:r>
          </a:p>
        </p:txBody>
      </p:sp>
      <p:sp>
        <p:nvSpPr>
          <p:cNvPr id="178183" name="TextBox 9"/>
          <p:cNvSpPr txBox="1">
            <a:spLocks noChangeArrowheads="1"/>
          </p:cNvSpPr>
          <p:nvPr/>
        </p:nvSpPr>
        <p:spPr bwMode="auto">
          <a:xfrm>
            <a:off x="823913" y="6018213"/>
            <a:ext cx="86995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t>Day 0</a:t>
            </a:r>
          </a:p>
        </p:txBody>
      </p:sp>
      <p:sp>
        <p:nvSpPr>
          <p:cNvPr id="178184" name="TextBox 10"/>
          <p:cNvSpPr txBox="1">
            <a:spLocks noChangeArrowheads="1"/>
          </p:cNvSpPr>
          <p:nvPr/>
        </p:nvSpPr>
        <p:spPr bwMode="auto">
          <a:xfrm>
            <a:off x="2862263" y="6018213"/>
            <a:ext cx="1011237"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t>Day 14</a:t>
            </a:r>
          </a:p>
        </p:txBody>
      </p:sp>
      <p:sp>
        <p:nvSpPr>
          <p:cNvPr id="178185" name="TextBox 11"/>
          <p:cNvSpPr txBox="1">
            <a:spLocks noChangeArrowheads="1"/>
          </p:cNvSpPr>
          <p:nvPr/>
        </p:nvSpPr>
        <p:spPr bwMode="auto">
          <a:xfrm>
            <a:off x="5519738" y="6018213"/>
            <a:ext cx="868362"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t>Day 0</a:t>
            </a:r>
          </a:p>
        </p:txBody>
      </p:sp>
      <p:sp>
        <p:nvSpPr>
          <p:cNvPr id="178186" name="TextBox 12"/>
          <p:cNvSpPr txBox="1">
            <a:spLocks noChangeArrowheads="1"/>
          </p:cNvSpPr>
          <p:nvPr/>
        </p:nvSpPr>
        <p:spPr bwMode="auto">
          <a:xfrm>
            <a:off x="7556500" y="6018213"/>
            <a:ext cx="101123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t>Day 14</a:t>
            </a:r>
          </a:p>
        </p:txBody>
      </p:sp>
      <p:grpSp>
        <p:nvGrpSpPr>
          <p:cNvPr id="178187" name="Group 13"/>
          <p:cNvGrpSpPr>
            <a:grpSpLocks/>
          </p:cNvGrpSpPr>
          <p:nvPr/>
        </p:nvGrpSpPr>
        <p:grpSpPr bwMode="auto">
          <a:xfrm>
            <a:off x="2590800" y="1489075"/>
            <a:ext cx="6502400" cy="2274888"/>
            <a:chOff x="1338535" y="1489044"/>
            <a:chExt cx="6501191" cy="2275347"/>
          </a:xfrm>
        </p:grpSpPr>
        <p:pic>
          <p:nvPicPr>
            <p:cNvPr id="178218" name="Picture 14" descr="plotServlet.png"/>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5657160" y="161187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8219" name="Picture 15" descr="plotServlet.png"/>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3548960" y="161187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78220" name="Picture 16" descr="plotServlet.png"/>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1440760" y="161187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 name="Rectangle 17"/>
            <p:cNvSpPr/>
            <p:nvPr/>
          </p:nvSpPr>
          <p:spPr>
            <a:xfrm>
              <a:off x="1338535" y="1489044"/>
              <a:ext cx="6501191" cy="2275347"/>
            </a:xfrm>
            <a:prstGeom prst="rect">
              <a:avLst/>
            </a:prstGeom>
            <a:noFill/>
            <a:ln w="38100"/>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19" name="Rectangle 18"/>
          <p:cNvSpPr/>
          <p:nvPr/>
        </p:nvSpPr>
        <p:spPr>
          <a:xfrm>
            <a:off x="74613" y="3841750"/>
            <a:ext cx="4352925" cy="2546350"/>
          </a:xfrm>
          <a:prstGeom prst="rect">
            <a:avLst/>
          </a:prstGeom>
          <a:noFill/>
          <a:ln w="38100">
            <a:solidFill>
              <a:srgbClr val="008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 name="Rectangle 19"/>
          <p:cNvSpPr/>
          <p:nvPr/>
        </p:nvSpPr>
        <p:spPr>
          <a:xfrm>
            <a:off x="4745038" y="3841750"/>
            <a:ext cx="4352925" cy="2546350"/>
          </a:xfrm>
          <a:prstGeom prst="rect">
            <a:avLst/>
          </a:prstGeom>
          <a:noFill/>
          <a:ln w="38100">
            <a:solidFill>
              <a:srgbClr val="FF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8190" name="TextBox 20"/>
          <p:cNvSpPr txBox="1">
            <a:spLocks noChangeArrowheads="1"/>
          </p:cNvSpPr>
          <p:nvPr/>
        </p:nvSpPr>
        <p:spPr bwMode="auto">
          <a:xfrm>
            <a:off x="712471" y="6432550"/>
            <a:ext cx="3077209"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dirty="0"/>
              <a:t>TKI Responding Patient</a:t>
            </a:r>
          </a:p>
        </p:txBody>
      </p:sp>
      <p:sp>
        <p:nvSpPr>
          <p:cNvPr id="178191" name="TextBox 21"/>
          <p:cNvSpPr txBox="1">
            <a:spLocks noChangeArrowheads="1"/>
          </p:cNvSpPr>
          <p:nvPr/>
        </p:nvSpPr>
        <p:spPr bwMode="auto">
          <a:xfrm>
            <a:off x="5326063" y="6432550"/>
            <a:ext cx="3179762"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a:t>Non-Responding Patient</a:t>
            </a:r>
          </a:p>
        </p:txBody>
      </p:sp>
      <p:pic>
        <p:nvPicPr>
          <p:cNvPr id="178192" name="Picture 22" descr="plotServlet.png"/>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74613" y="1279525"/>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4" name="Rectangle 23"/>
          <p:cNvSpPr/>
          <p:nvPr/>
        </p:nvSpPr>
        <p:spPr>
          <a:xfrm>
            <a:off x="1041400" y="1509713"/>
            <a:ext cx="914400" cy="1397000"/>
          </a:xfrm>
          <a:prstGeom prst="rect">
            <a:avLst/>
          </a:prstGeom>
          <a:noFill/>
          <a:ln w="19050" cmpd="sng">
            <a:prstDash val="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 name="Straight Arrow Connector 24"/>
          <p:cNvCxnSpPr>
            <a:cxnSpLocks noChangeShapeType="1"/>
            <a:stCxn id="178192" idx="3"/>
          </p:cNvCxnSpPr>
          <p:nvPr/>
        </p:nvCxnSpPr>
        <p:spPr bwMode="auto">
          <a:xfrm>
            <a:off x="2182813" y="2333625"/>
            <a:ext cx="407987" cy="92075"/>
          </a:xfrm>
          <a:prstGeom prst="straightConnector1">
            <a:avLst/>
          </a:prstGeom>
          <a:noFill/>
          <a:ln w="25400">
            <a:solidFill>
              <a:schemeClr val="accent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6" name="Straight Arrow Connector 25"/>
          <p:cNvCxnSpPr>
            <a:cxnSpLocks noChangeShapeType="1"/>
            <a:stCxn id="178192" idx="2"/>
          </p:cNvCxnSpPr>
          <p:nvPr/>
        </p:nvCxnSpPr>
        <p:spPr bwMode="auto">
          <a:xfrm>
            <a:off x="1128713" y="3387725"/>
            <a:ext cx="0" cy="376238"/>
          </a:xfrm>
          <a:prstGeom prst="straightConnector1">
            <a:avLst/>
          </a:prstGeom>
          <a:noFill/>
          <a:ln w="25400">
            <a:solidFill>
              <a:schemeClr val="accent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7" name="Straight Arrow Connector 26"/>
          <p:cNvCxnSpPr>
            <a:cxnSpLocks noChangeShapeType="1"/>
          </p:cNvCxnSpPr>
          <p:nvPr/>
        </p:nvCxnSpPr>
        <p:spPr bwMode="auto">
          <a:xfrm>
            <a:off x="1978025" y="3146425"/>
            <a:ext cx="527050" cy="388938"/>
          </a:xfrm>
          <a:prstGeom prst="straightConnector1">
            <a:avLst/>
          </a:prstGeom>
          <a:noFill/>
          <a:ln w="25400">
            <a:solidFill>
              <a:schemeClr val="accent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grpSp>
        <p:nvGrpSpPr>
          <p:cNvPr id="178197" name="Group 27"/>
          <p:cNvGrpSpPr>
            <a:grpSpLocks/>
          </p:cNvGrpSpPr>
          <p:nvPr/>
        </p:nvGrpSpPr>
        <p:grpSpPr bwMode="auto">
          <a:xfrm>
            <a:off x="3630613" y="2689225"/>
            <a:ext cx="522287" cy="587375"/>
            <a:chOff x="3630381" y="2688850"/>
            <a:chExt cx="522603" cy="587190"/>
          </a:xfrm>
        </p:grpSpPr>
        <p:sp>
          <p:nvSpPr>
            <p:cNvPr id="29" name="Left Bracket 28"/>
            <p:cNvSpPr>
              <a:spLocks/>
            </p:cNvSpPr>
            <p:nvPr/>
          </p:nvSpPr>
          <p:spPr bwMode="auto">
            <a:xfrm rot="5400000">
              <a:off x="3828996" y="2490235"/>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30" name="Left Bracket 29"/>
            <p:cNvSpPr>
              <a:spLocks/>
            </p:cNvSpPr>
            <p:nvPr/>
          </p:nvSpPr>
          <p:spPr bwMode="auto">
            <a:xfrm rot="16200000" flipV="1">
              <a:off x="3828997"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grpSp>
        <p:nvGrpSpPr>
          <p:cNvPr id="178198" name="Group 30"/>
          <p:cNvGrpSpPr>
            <a:grpSpLocks/>
          </p:cNvGrpSpPr>
          <p:nvPr/>
        </p:nvGrpSpPr>
        <p:grpSpPr bwMode="auto">
          <a:xfrm>
            <a:off x="5740400" y="2689225"/>
            <a:ext cx="522288" cy="587375"/>
            <a:chOff x="3630381" y="2688850"/>
            <a:chExt cx="522603" cy="587190"/>
          </a:xfrm>
        </p:grpSpPr>
        <p:sp>
          <p:nvSpPr>
            <p:cNvPr id="32" name="Left Bracket 31"/>
            <p:cNvSpPr>
              <a:spLocks/>
            </p:cNvSpPr>
            <p:nvPr/>
          </p:nvSpPr>
          <p:spPr bwMode="auto">
            <a:xfrm rot="5400000">
              <a:off x="3828995" y="2490236"/>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33" name="Left Bracket 32"/>
            <p:cNvSpPr>
              <a:spLocks/>
            </p:cNvSpPr>
            <p:nvPr/>
          </p:nvSpPr>
          <p:spPr bwMode="auto">
            <a:xfrm rot="16200000" flipV="1">
              <a:off x="3828996"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grpSp>
        <p:nvGrpSpPr>
          <p:cNvPr id="178199" name="Group 33"/>
          <p:cNvGrpSpPr>
            <a:grpSpLocks/>
          </p:cNvGrpSpPr>
          <p:nvPr/>
        </p:nvGrpSpPr>
        <p:grpSpPr bwMode="auto">
          <a:xfrm>
            <a:off x="7848600" y="2689225"/>
            <a:ext cx="522288" cy="587375"/>
            <a:chOff x="3630381" y="2688850"/>
            <a:chExt cx="522603" cy="587190"/>
          </a:xfrm>
        </p:grpSpPr>
        <p:sp>
          <p:nvSpPr>
            <p:cNvPr id="35" name="Left Bracket 34"/>
            <p:cNvSpPr>
              <a:spLocks/>
            </p:cNvSpPr>
            <p:nvPr/>
          </p:nvSpPr>
          <p:spPr bwMode="auto">
            <a:xfrm rot="5400000">
              <a:off x="3828995" y="2490236"/>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36" name="Left Bracket 35"/>
            <p:cNvSpPr>
              <a:spLocks/>
            </p:cNvSpPr>
            <p:nvPr/>
          </p:nvSpPr>
          <p:spPr bwMode="auto">
            <a:xfrm rot="16200000" flipV="1">
              <a:off x="3828996"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grpSp>
        <p:nvGrpSpPr>
          <p:cNvPr id="178200" name="Group 36"/>
          <p:cNvGrpSpPr>
            <a:grpSpLocks/>
          </p:cNvGrpSpPr>
          <p:nvPr/>
        </p:nvGrpSpPr>
        <p:grpSpPr bwMode="auto">
          <a:xfrm>
            <a:off x="1063625" y="4984750"/>
            <a:ext cx="522288" cy="587375"/>
            <a:chOff x="3630381" y="2688850"/>
            <a:chExt cx="522603" cy="587190"/>
          </a:xfrm>
        </p:grpSpPr>
        <p:sp>
          <p:nvSpPr>
            <p:cNvPr id="38" name="Left Bracket 37"/>
            <p:cNvSpPr>
              <a:spLocks/>
            </p:cNvSpPr>
            <p:nvPr/>
          </p:nvSpPr>
          <p:spPr bwMode="auto">
            <a:xfrm rot="5400000">
              <a:off x="3828995" y="2490236"/>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39" name="Left Bracket 38"/>
            <p:cNvSpPr>
              <a:spLocks/>
            </p:cNvSpPr>
            <p:nvPr/>
          </p:nvSpPr>
          <p:spPr bwMode="auto">
            <a:xfrm rot="16200000" flipV="1">
              <a:off x="3828996"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grpSp>
        <p:nvGrpSpPr>
          <p:cNvPr id="178201" name="Group 39"/>
          <p:cNvGrpSpPr>
            <a:grpSpLocks/>
          </p:cNvGrpSpPr>
          <p:nvPr/>
        </p:nvGrpSpPr>
        <p:grpSpPr bwMode="auto">
          <a:xfrm>
            <a:off x="3175000" y="4984750"/>
            <a:ext cx="522288" cy="587375"/>
            <a:chOff x="3630381" y="2688850"/>
            <a:chExt cx="522603" cy="587190"/>
          </a:xfrm>
        </p:grpSpPr>
        <p:sp>
          <p:nvSpPr>
            <p:cNvPr id="41" name="Left Bracket 40"/>
            <p:cNvSpPr>
              <a:spLocks/>
            </p:cNvSpPr>
            <p:nvPr/>
          </p:nvSpPr>
          <p:spPr bwMode="auto">
            <a:xfrm rot="5400000">
              <a:off x="3828995" y="2490236"/>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42" name="Left Bracket 41"/>
            <p:cNvSpPr>
              <a:spLocks/>
            </p:cNvSpPr>
            <p:nvPr/>
          </p:nvSpPr>
          <p:spPr bwMode="auto">
            <a:xfrm rot="16200000" flipV="1">
              <a:off x="3828996"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grpSp>
        <p:nvGrpSpPr>
          <p:cNvPr id="178202" name="Group 42"/>
          <p:cNvGrpSpPr>
            <a:grpSpLocks/>
          </p:cNvGrpSpPr>
          <p:nvPr/>
        </p:nvGrpSpPr>
        <p:grpSpPr bwMode="auto">
          <a:xfrm>
            <a:off x="5740400" y="4984750"/>
            <a:ext cx="522288" cy="587375"/>
            <a:chOff x="3630381" y="2688850"/>
            <a:chExt cx="522603" cy="587190"/>
          </a:xfrm>
        </p:grpSpPr>
        <p:sp>
          <p:nvSpPr>
            <p:cNvPr id="44" name="Left Bracket 43"/>
            <p:cNvSpPr>
              <a:spLocks/>
            </p:cNvSpPr>
            <p:nvPr/>
          </p:nvSpPr>
          <p:spPr bwMode="auto">
            <a:xfrm rot="5400000">
              <a:off x="3828995" y="2490236"/>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45" name="Left Bracket 44"/>
            <p:cNvSpPr>
              <a:spLocks/>
            </p:cNvSpPr>
            <p:nvPr/>
          </p:nvSpPr>
          <p:spPr bwMode="auto">
            <a:xfrm rot="16200000" flipV="1">
              <a:off x="3828996"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grpSp>
        <p:nvGrpSpPr>
          <p:cNvPr id="178203" name="Group 45"/>
          <p:cNvGrpSpPr>
            <a:grpSpLocks/>
          </p:cNvGrpSpPr>
          <p:nvPr/>
        </p:nvGrpSpPr>
        <p:grpSpPr bwMode="auto">
          <a:xfrm>
            <a:off x="7848600" y="4984750"/>
            <a:ext cx="522288" cy="587375"/>
            <a:chOff x="3630381" y="2688850"/>
            <a:chExt cx="522603" cy="587190"/>
          </a:xfrm>
        </p:grpSpPr>
        <p:sp>
          <p:nvSpPr>
            <p:cNvPr id="47" name="Left Bracket 46"/>
            <p:cNvSpPr>
              <a:spLocks/>
            </p:cNvSpPr>
            <p:nvPr/>
          </p:nvSpPr>
          <p:spPr bwMode="auto">
            <a:xfrm rot="5400000">
              <a:off x="3828995" y="2490236"/>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sp>
          <p:nvSpPr>
            <p:cNvPr id="48" name="Left Bracket 47"/>
            <p:cNvSpPr>
              <a:spLocks/>
            </p:cNvSpPr>
            <p:nvPr/>
          </p:nvSpPr>
          <p:spPr bwMode="auto">
            <a:xfrm rot="16200000" flipV="1">
              <a:off x="3828996" y="2952052"/>
              <a:ext cx="125373" cy="522603"/>
            </a:xfrm>
            <a:prstGeom prst="leftBracket">
              <a:avLst>
                <a:gd name="adj" fmla="val 8324"/>
              </a:avLst>
            </a:prstGeom>
            <a:noFill/>
            <a:ln w="25400">
              <a:solidFill>
                <a:srgbClr val="FF0000"/>
              </a:solidFill>
              <a:prstDash val="sysDash"/>
              <a:round/>
              <a:headEnd/>
              <a:tailEn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latin typeface="+mn-lt"/>
                <a:ea typeface="+mn-ea"/>
                <a:cs typeface="+mn-cs"/>
              </a:endParaRPr>
            </a:p>
          </p:txBody>
        </p:sp>
      </p:grpSp>
    </p:spTree>
  </p:cSld>
  <p:clrMapOvr>
    <a:masterClrMapping/>
  </p:clrMapOvr>
  <p:transition spd="med">
    <p:fade/>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1" name="Title 1"/>
          <p:cNvSpPr>
            <a:spLocks noGrp="1"/>
          </p:cNvSpPr>
          <p:nvPr>
            <p:ph type="title"/>
          </p:nvPr>
        </p:nvSpPr>
        <p:spPr/>
        <p:txBody>
          <a:bodyPr/>
          <a:lstStyle/>
          <a:p>
            <a:r>
              <a:rPr lang="en-US">
                <a:latin typeface="Arial" charset="0"/>
                <a:ea typeface="MS PGothic" charset="0"/>
              </a:rPr>
              <a:t>Conclusions</a:t>
            </a:r>
          </a:p>
        </p:txBody>
      </p:sp>
      <p:sp>
        <p:nvSpPr>
          <p:cNvPr id="179202" name="Content Placeholder 2"/>
          <p:cNvSpPr>
            <a:spLocks noGrp="1"/>
          </p:cNvSpPr>
          <p:nvPr>
            <p:ph idx="1"/>
          </p:nvPr>
        </p:nvSpPr>
        <p:spPr>
          <a:xfrm>
            <a:off x="304800" y="965200"/>
            <a:ext cx="8534400" cy="5419725"/>
          </a:xfrm>
        </p:spPr>
        <p:txBody>
          <a:bodyPr/>
          <a:lstStyle/>
          <a:p>
            <a:r>
              <a:rPr lang="en-US" sz="2000" dirty="0">
                <a:latin typeface="Arial" charset="0"/>
                <a:ea typeface="MS PGothic" charset="0"/>
              </a:rPr>
              <a:t>Mass cytometry enables detection of subtle immunophenotypic and functional abnormalities</a:t>
            </a:r>
          </a:p>
          <a:p>
            <a:pPr lvl="1"/>
            <a:r>
              <a:rPr lang="en-US" sz="1600" dirty="0">
                <a:latin typeface="Arial" charset="0"/>
                <a:ea typeface="MS PGothic" charset="0"/>
              </a:rPr>
              <a:t>Mass-tag barcoding and normalization</a:t>
            </a:r>
          </a:p>
          <a:p>
            <a:pPr lvl="1"/>
            <a:r>
              <a:rPr lang="en-US" sz="1600" dirty="0">
                <a:latin typeface="Arial" charset="0"/>
                <a:ea typeface="MS PGothic" charset="0"/>
              </a:rPr>
              <a:t>Reference samples</a:t>
            </a:r>
          </a:p>
          <a:p>
            <a:pPr lvl="1"/>
            <a:r>
              <a:rPr lang="en-US" sz="1600" dirty="0">
                <a:latin typeface="Arial" charset="0"/>
                <a:ea typeface="MS PGothic" charset="0"/>
              </a:rPr>
              <a:t>Distinct patterns of abnormal differentiation in AML and MDS</a:t>
            </a:r>
          </a:p>
          <a:p>
            <a:r>
              <a:rPr lang="en-US" sz="2000" dirty="0">
                <a:solidFill>
                  <a:srgbClr val="404040"/>
                </a:solidFill>
                <a:latin typeface="Arial" charset="0"/>
                <a:ea typeface="MS PGothic" charset="0"/>
              </a:rPr>
              <a:t>Malignant cell populations recapitulate normal development:</a:t>
            </a:r>
          </a:p>
          <a:p>
            <a:pPr lvl="1"/>
            <a:r>
              <a:rPr lang="en-US" sz="1600" dirty="0">
                <a:solidFill>
                  <a:srgbClr val="404040"/>
                </a:solidFill>
                <a:latin typeface="Arial" charset="0"/>
                <a:ea typeface="MS PGothic" charset="0"/>
              </a:rPr>
              <a:t>Immunophenotypic </a:t>
            </a:r>
          </a:p>
          <a:p>
            <a:pPr lvl="1"/>
            <a:r>
              <a:rPr lang="en-US" sz="1600" dirty="0">
                <a:solidFill>
                  <a:srgbClr val="404040"/>
                </a:solidFill>
                <a:latin typeface="Arial" charset="0"/>
                <a:ea typeface="MS PGothic" charset="0"/>
              </a:rPr>
              <a:t>Functional </a:t>
            </a:r>
          </a:p>
          <a:p>
            <a:r>
              <a:rPr lang="en-US" sz="2000" dirty="0">
                <a:solidFill>
                  <a:srgbClr val="404040"/>
                </a:solidFill>
                <a:latin typeface="Arial" charset="0"/>
                <a:ea typeface="MS PGothic" charset="0"/>
              </a:rPr>
              <a:t>Karyotype and genotype-specific patterns:</a:t>
            </a:r>
          </a:p>
          <a:p>
            <a:pPr lvl="1"/>
            <a:r>
              <a:rPr lang="en-US" sz="1600" dirty="0">
                <a:solidFill>
                  <a:srgbClr val="404040"/>
                </a:solidFill>
                <a:latin typeface="Arial" charset="0"/>
                <a:ea typeface="MS PGothic" charset="0"/>
              </a:rPr>
              <a:t>Cell population frequency</a:t>
            </a:r>
          </a:p>
          <a:p>
            <a:pPr lvl="1"/>
            <a:r>
              <a:rPr lang="en-US" sz="1600" dirty="0">
                <a:solidFill>
                  <a:srgbClr val="404040"/>
                </a:solidFill>
                <a:latin typeface="Arial" charset="0"/>
                <a:ea typeface="MS PGothic" charset="0"/>
              </a:rPr>
              <a:t>Aberrant </a:t>
            </a:r>
            <a:r>
              <a:rPr lang="en-US" sz="1600" dirty="0" err="1">
                <a:solidFill>
                  <a:srgbClr val="404040"/>
                </a:solidFill>
                <a:latin typeface="Arial" charset="0"/>
                <a:ea typeface="MS PGothic" charset="0"/>
              </a:rPr>
              <a:t>immunophenotypes</a:t>
            </a:r>
            <a:endParaRPr lang="en-US" sz="1600" dirty="0">
              <a:solidFill>
                <a:srgbClr val="404040"/>
              </a:solidFill>
              <a:latin typeface="Arial" charset="0"/>
              <a:ea typeface="MS PGothic" charset="0"/>
            </a:endParaRPr>
          </a:p>
          <a:p>
            <a:pPr lvl="1"/>
            <a:r>
              <a:rPr lang="en-US" sz="1600" dirty="0">
                <a:solidFill>
                  <a:srgbClr val="404040"/>
                </a:solidFill>
                <a:latin typeface="Arial" charset="0"/>
                <a:ea typeface="MS PGothic" charset="0"/>
              </a:rPr>
              <a:t>Cell cycle distribution</a:t>
            </a:r>
          </a:p>
          <a:p>
            <a:pPr lvl="1"/>
            <a:r>
              <a:rPr lang="en-US" sz="1600" dirty="0">
                <a:solidFill>
                  <a:srgbClr val="404040"/>
                </a:solidFill>
                <a:latin typeface="Arial" charset="0"/>
                <a:ea typeface="MS PGothic" charset="0"/>
              </a:rPr>
              <a:t>Intracellular signaling </a:t>
            </a:r>
          </a:p>
          <a:p>
            <a:r>
              <a:rPr lang="en-US" sz="2000" dirty="0">
                <a:solidFill>
                  <a:srgbClr val="404040"/>
                </a:solidFill>
                <a:latin typeface="Arial" charset="0"/>
                <a:ea typeface="MS PGothic" charset="0"/>
              </a:rPr>
              <a:t>Properties of LSCs are not universal </a:t>
            </a:r>
          </a:p>
          <a:p>
            <a:pPr lvl="1"/>
            <a:r>
              <a:rPr lang="en-US" sz="1600" dirty="0">
                <a:solidFill>
                  <a:srgbClr val="404040"/>
                </a:solidFill>
                <a:latin typeface="Arial" charset="0"/>
                <a:ea typeface="MS PGothic" charset="0"/>
              </a:rPr>
              <a:t>Karyotype and genotype-specific variations</a:t>
            </a:r>
          </a:p>
          <a:p>
            <a:pPr lvl="1"/>
            <a:r>
              <a:rPr lang="en-US" sz="1600" dirty="0">
                <a:solidFill>
                  <a:srgbClr val="404040"/>
                </a:solidFill>
                <a:latin typeface="Arial" charset="0"/>
                <a:ea typeface="MS PGothic" charset="0"/>
              </a:rPr>
              <a:t>May account for differences in AML relapse</a:t>
            </a:r>
          </a:p>
          <a:p>
            <a:r>
              <a:rPr lang="en-US" sz="2000" dirty="0">
                <a:solidFill>
                  <a:srgbClr val="404040"/>
                </a:solidFill>
                <a:latin typeface="Arial" charset="0"/>
                <a:ea typeface="MS PGothic" charset="0"/>
              </a:rPr>
              <a:t>Mass cytometry can measure these complex phenotypes and assess their interaction with therapy</a:t>
            </a:r>
          </a:p>
          <a:p>
            <a:endParaRPr lang="en-US" sz="2000" dirty="0">
              <a:latin typeface="Arial" charset="0"/>
              <a:ea typeface="MS PGothic" charset="0"/>
            </a:endParaRPr>
          </a:p>
        </p:txBody>
      </p:sp>
    </p:spTree>
  </p:cSld>
  <p:clrMapOvr>
    <a:masterClrMapping/>
  </p:clrMapOvr>
  <p:transition spd="med">
    <p:fade/>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5" name="Title 1"/>
          <p:cNvSpPr>
            <a:spLocks noGrp="1"/>
          </p:cNvSpPr>
          <p:nvPr>
            <p:ph type="title"/>
          </p:nvPr>
        </p:nvSpPr>
        <p:spPr/>
        <p:txBody>
          <a:bodyPr/>
          <a:lstStyle/>
          <a:p>
            <a:r>
              <a:rPr lang="en-US">
                <a:latin typeface="Arial" charset="0"/>
                <a:ea typeface="MS PGothic" charset="0"/>
              </a:rPr>
              <a:t>Conclusions</a:t>
            </a:r>
          </a:p>
        </p:txBody>
      </p:sp>
      <p:sp>
        <p:nvSpPr>
          <p:cNvPr id="180226" name="Content Placeholder 2"/>
          <p:cNvSpPr>
            <a:spLocks noGrp="1"/>
          </p:cNvSpPr>
          <p:nvPr>
            <p:ph idx="1"/>
          </p:nvPr>
        </p:nvSpPr>
        <p:spPr>
          <a:xfrm>
            <a:off x="304800" y="965200"/>
            <a:ext cx="8534400" cy="5419725"/>
          </a:xfrm>
        </p:spPr>
        <p:txBody>
          <a:bodyPr/>
          <a:lstStyle/>
          <a:p>
            <a:r>
              <a:rPr lang="en-US" sz="2000" dirty="0">
                <a:solidFill>
                  <a:srgbClr val="FFFFFF"/>
                </a:solidFill>
                <a:latin typeface="Arial" charset="0"/>
                <a:ea typeface="MS PGothic" charset="0"/>
              </a:rPr>
              <a:t>Mass cytometry enables detection of subtle immunophenotypic and functional abnormalities</a:t>
            </a:r>
          </a:p>
          <a:p>
            <a:pPr lvl="1"/>
            <a:r>
              <a:rPr lang="en-US" sz="1600" dirty="0">
                <a:solidFill>
                  <a:srgbClr val="FFFFFF"/>
                </a:solidFill>
                <a:latin typeface="Arial" charset="0"/>
                <a:ea typeface="MS PGothic" charset="0"/>
              </a:rPr>
              <a:t>Mass-tag barcoding and normalization</a:t>
            </a:r>
          </a:p>
          <a:p>
            <a:pPr lvl="1"/>
            <a:r>
              <a:rPr lang="en-US" sz="1600" dirty="0">
                <a:solidFill>
                  <a:srgbClr val="FFFFFF"/>
                </a:solidFill>
                <a:latin typeface="Arial" charset="0"/>
                <a:ea typeface="MS PGothic" charset="0"/>
              </a:rPr>
              <a:t>Reference samples</a:t>
            </a:r>
          </a:p>
          <a:p>
            <a:pPr lvl="1"/>
            <a:r>
              <a:rPr lang="en-US" sz="1600" dirty="0">
                <a:solidFill>
                  <a:srgbClr val="FFFFFF"/>
                </a:solidFill>
                <a:latin typeface="Arial" charset="0"/>
                <a:ea typeface="MS PGothic" charset="0"/>
              </a:rPr>
              <a:t>Distinct patterns of abnormal differentiation in </a:t>
            </a:r>
            <a:r>
              <a:rPr lang="en-US" sz="1600" dirty="0">
                <a:latin typeface="Arial" charset="0"/>
                <a:ea typeface="MS PGothic" charset="0"/>
              </a:rPr>
              <a:t>AML and MDS</a:t>
            </a:r>
            <a:endParaRPr lang="en-US" sz="1600" dirty="0">
              <a:solidFill>
                <a:srgbClr val="FFFFFF"/>
              </a:solidFill>
              <a:latin typeface="Arial" charset="0"/>
              <a:ea typeface="MS PGothic" charset="0"/>
            </a:endParaRPr>
          </a:p>
          <a:p>
            <a:r>
              <a:rPr lang="en-US" sz="2000" dirty="0">
                <a:solidFill>
                  <a:srgbClr val="FFFFFF"/>
                </a:solidFill>
                <a:latin typeface="Arial" charset="0"/>
                <a:ea typeface="MS PGothic" charset="0"/>
              </a:rPr>
              <a:t>Malignant cell populations recapitulate normal development:</a:t>
            </a:r>
          </a:p>
          <a:p>
            <a:pPr lvl="1"/>
            <a:r>
              <a:rPr lang="en-US" sz="1600" dirty="0">
                <a:solidFill>
                  <a:srgbClr val="FFFFFF"/>
                </a:solidFill>
                <a:latin typeface="Arial" charset="0"/>
                <a:ea typeface="MS PGothic" charset="0"/>
              </a:rPr>
              <a:t>Immunophenotypic </a:t>
            </a:r>
          </a:p>
          <a:p>
            <a:pPr lvl="1"/>
            <a:r>
              <a:rPr lang="en-US" sz="1600" dirty="0">
                <a:solidFill>
                  <a:srgbClr val="FFFFFF"/>
                </a:solidFill>
                <a:latin typeface="Arial" charset="0"/>
                <a:ea typeface="MS PGothic" charset="0"/>
              </a:rPr>
              <a:t>Functional </a:t>
            </a:r>
          </a:p>
          <a:p>
            <a:r>
              <a:rPr lang="en-US" sz="2000" dirty="0">
                <a:solidFill>
                  <a:srgbClr val="404040"/>
                </a:solidFill>
                <a:latin typeface="Arial" charset="0"/>
                <a:ea typeface="MS PGothic" charset="0"/>
              </a:rPr>
              <a:t>Karyotype and genotype-specific patterns:</a:t>
            </a:r>
          </a:p>
          <a:p>
            <a:pPr lvl="1"/>
            <a:r>
              <a:rPr lang="en-US" sz="1600" dirty="0">
                <a:solidFill>
                  <a:srgbClr val="404040"/>
                </a:solidFill>
                <a:latin typeface="Arial" charset="0"/>
                <a:ea typeface="MS PGothic" charset="0"/>
              </a:rPr>
              <a:t>Cell population frequency</a:t>
            </a:r>
          </a:p>
          <a:p>
            <a:pPr lvl="1"/>
            <a:r>
              <a:rPr lang="en-US" sz="1600" dirty="0">
                <a:solidFill>
                  <a:srgbClr val="404040"/>
                </a:solidFill>
                <a:latin typeface="Arial" charset="0"/>
                <a:ea typeface="MS PGothic" charset="0"/>
              </a:rPr>
              <a:t>Aberrant </a:t>
            </a:r>
            <a:r>
              <a:rPr lang="en-US" sz="1600" dirty="0" err="1">
                <a:solidFill>
                  <a:srgbClr val="404040"/>
                </a:solidFill>
                <a:latin typeface="Arial" charset="0"/>
                <a:ea typeface="MS PGothic" charset="0"/>
              </a:rPr>
              <a:t>immunophenotypes</a:t>
            </a:r>
            <a:endParaRPr lang="en-US" sz="1600" dirty="0">
              <a:solidFill>
                <a:srgbClr val="404040"/>
              </a:solidFill>
              <a:latin typeface="Arial" charset="0"/>
              <a:ea typeface="MS PGothic" charset="0"/>
            </a:endParaRPr>
          </a:p>
          <a:p>
            <a:pPr lvl="1"/>
            <a:r>
              <a:rPr lang="en-US" sz="1600" dirty="0">
                <a:solidFill>
                  <a:srgbClr val="404040"/>
                </a:solidFill>
                <a:latin typeface="Arial" charset="0"/>
                <a:ea typeface="MS PGothic" charset="0"/>
              </a:rPr>
              <a:t>Cell cycle distribution</a:t>
            </a:r>
          </a:p>
          <a:p>
            <a:pPr lvl="1"/>
            <a:r>
              <a:rPr lang="en-US" sz="1600" dirty="0">
                <a:solidFill>
                  <a:srgbClr val="404040"/>
                </a:solidFill>
                <a:latin typeface="Arial" charset="0"/>
                <a:ea typeface="MS PGothic" charset="0"/>
              </a:rPr>
              <a:t>Intracellular signaling </a:t>
            </a:r>
          </a:p>
          <a:p>
            <a:r>
              <a:rPr lang="en-US" sz="2000" dirty="0">
                <a:solidFill>
                  <a:srgbClr val="404040"/>
                </a:solidFill>
                <a:latin typeface="Arial" charset="0"/>
                <a:ea typeface="MS PGothic" charset="0"/>
              </a:rPr>
              <a:t>Properties of LSCs are not universal </a:t>
            </a:r>
          </a:p>
          <a:p>
            <a:pPr lvl="1"/>
            <a:r>
              <a:rPr lang="en-US" sz="1600" dirty="0">
                <a:solidFill>
                  <a:srgbClr val="404040"/>
                </a:solidFill>
                <a:latin typeface="Arial" charset="0"/>
                <a:ea typeface="MS PGothic" charset="0"/>
              </a:rPr>
              <a:t>Karyotype and genotype-specific variations</a:t>
            </a:r>
          </a:p>
          <a:p>
            <a:pPr lvl="1"/>
            <a:r>
              <a:rPr lang="en-US" sz="1600" dirty="0">
                <a:solidFill>
                  <a:srgbClr val="404040"/>
                </a:solidFill>
                <a:latin typeface="Arial" charset="0"/>
                <a:ea typeface="MS PGothic" charset="0"/>
              </a:rPr>
              <a:t>May account for differences in AML relapse</a:t>
            </a:r>
          </a:p>
          <a:p>
            <a:r>
              <a:rPr lang="en-US" sz="2000" dirty="0">
                <a:solidFill>
                  <a:srgbClr val="404040"/>
                </a:solidFill>
                <a:latin typeface="Arial" charset="0"/>
                <a:ea typeface="MS PGothic" charset="0"/>
              </a:rPr>
              <a:t>Mass cytometry can measure these complex phenotypes and assess their interaction with therapy</a:t>
            </a:r>
          </a:p>
          <a:p>
            <a:endParaRPr lang="en-US" sz="2000" dirty="0">
              <a:latin typeface="Arial" charset="0"/>
              <a:ea typeface="MS PGothic" charset="0"/>
            </a:endParaRPr>
          </a:p>
        </p:txBody>
      </p:sp>
    </p:spTree>
  </p:cSld>
  <p:clrMapOvr>
    <a:masterClrMapping/>
  </p:clrMapOvr>
  <p:transition spd="med">
    <p:fade/>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49" name="Title 1"/>
          <p:cNvSpPr>
            <a:spLocks noGrp="1"/>
          </p:cNvSpPr>
          <p:nvPr>
            <p:ph type="title"/>
          </p:nvPr>
        </p:nvSpPr>
        <p:spPr/>
        <p:txBody>
          <a:bodyPr/>
          <a:lstStyle/>
          <a:p>
            <a:r>
              <a:rPr lang="en-US">
                <a:latin typeface="Arial" charset="0"/>
                <a:ea typeface="MS PGothic" charset="0"/>
              </a:rPr>
              <a:t>Conclusions</a:t>
            </a:r>
          </a:p>
        </p:txBody>
      </p:sp>
      <p:sp>
        <p:nvSpPr>
          <p:cNvPr id="181250" name="Content Placeholder 2"/>
          <p:cNvSpPr>
            <a:spLocks noGrp="1"/>
          </p:cNvSpPr>
          <p:nvPr>
            <p:ph idx="1"/>
          </p:nvPr>
        </p:nvSpPr>
        <p:spPr>
          <a:xfrm>
            <a:off x="304800" y="965200"/>
            <a:ext cx="8534400" cy="5419725"/>
          </a:xfrm>
        </p:spPr>
        <p:txBody>
          <a:bodyPr/>
          <a:lstStyle/>
          <a:p>
            <a:r>
              <a:rPr lang="en-US" sz="2000" dirty="0">
                <a:solidFill>
                  <a:srgbClr val="FFFFFF"/>
                </a:solidFill>
                <a:latin typeface="Arial" charset="0"/>
                <a:ea typeface="MS PGothic" charset="0"/>
              </a:rPr>
              <a:t>Mass cytometry enables detection of subtle immunophenotypic and functional abnormalities</a:t>
            </a:r>
          </a:p>
          <a:p>
            <a:pPr lvl="1"/>
            <a:r>
              <a:rPr lang="en-US" sz="1600" dirty="0">
                <a:solidFill>
                  <a:srgbClr val="FFFFFF"/>
                </a:solidFill>
                <a:latin typeface="Arial" charset="0"/>
                <a:ea typeface="MS PGothic" charset="0"/>
              </a:rPr>
              <a:t>Mass-tag barcoding and normalization</a:t>
            </a:r>
          </a:p>
          <a:p>
            <a:pPr lvl="1"/>
            <a:r>
              <a:rPr lang="en-US" sz="1600" dirty="0">
                <a:solidFill>
                  <a:srgbClr val="FFFFFF"/>
                </a:solidFill>
                <a:latin typeface="Arial" charset="0"/>
                <a:ea typeface="MS PGothic" charset="0"/>
              </a:rPr>
              <a:t>Reference samples</a:t>
            </a:r>
          </a:p>
          <a:p>
            <a:pPr lvl="1"/>
            <a:r>
              <a:rPr lang="en-US" sz="1600" dirty="0">
                <a:solidFill>
                  <a:srgbClr val="FFFFFF"/>
                </a:solidFill>
                <a:latin typeface="Arial" charset="0"/>
                <a:ea typeface="MS PGothic" charset="0"/>
              </a:rPr>
              <a:t>Distinct patterns of abnormal differentiation in </a:t>
            </a:r>
            <a:r>
              <a:rPr lang="en-US" sz="1600" dirty="0">
                <a:latin typeface="Arial" charset="0"/>
                <a:ea typeface="MS PGothic" charset="0"/>
              </a:rPr>
              <a:t>AML and MDS</a:t>
            </a:r>
            <a:r>
              <a:rPr lang="en-US" sz="1600" dirty="0">
                <a:solidFill>
                  <a:srgbClr val="FFFFFF"/>
                </a:solidFill>
                <a:latin typeface="Arial" charset="0"/>
                <a:ea typeface="MS PGothic" charset="0"/>
              </a:rPr>
              <a:t> </a:t>
            </a:r>
          </a:p>
          <a:p>
            <a:r>
              <a:rPr lang="en-US" sz="2000" dirty="0">
                <a:solidFill>
                  <a:srgbClr val="FFFFFF"/>
                </a:solidFill>
                <a:latin typeface="Arial" charset="0"/>
                <a:ea typeface="MS PGothic" charset="0"/>
              </a:rPr>
              <a:t>Malignant cell populations recapitulate normal development:</a:t>
            </a:r>
          </a:p>
          <a:p>
            <a:pPr lvl="1"/>
            <a:r>
              <a:rPr lang="en-US" sz="1600" dirty="0">
                <a:solidFill>
                  <a:srgbClr val="FFFFFF"/>
                </a:solidFill>
                <a:latin typeface="Arial" charset="0"/>
                <a:ea typeface="MS PGothic" charset="0"/>
              </a:rPr>
              <a:t>Immunophenotypic </a:t>
            </a:r>
          </a:p>
          <a:p>
            <a:pPr lvl="1"/>
            <a:r>
              <a:rPr lang="en-US" sz="1600" dirty="0">
                <a:solidFill>
                  <a:srgbClr val="FFFFFF"/>
                </a:solidFill>
                <a:latin typeface="Arial" charset="0"/>
                <a:ea typeface="MS PGothic" charset="0"/>
              </a:rPr>
              <a:t>Functional </a:t>
            </a:r>
          </a:p>
          <a:p>
            <a:r>
              <a:rPr lang="en-US" sz="2000" dirty="0">
                <a:solidFill>
                  <a:srgbClr val="FFFFFF"/>
                </a:solidFill>
                <a:latin typeface="Arial" charset="0"/>
                <a:ea typeface="MS PGothic" charset="0"/>
              </a:rPr>
              <a:t>Karyotype and genotype-specific patterns:</a:t>
            </a:r>
          </a:p>
          <a:p>
            <a:pPr lvl="1"/>
            <a:r>
              <a:rPr lang="en-US" sz="1600" dirty="0">
                <a:solidFill>
                  <a:srgbClr val="FFFFFF"/>
                </a:solidFill>
                <a:latin typeface="Arial" charset="0"/>
                <a:ea typeface="MS PGothic" charset="0"/>
              </a:rPr>
              <a:t>Cell population frequency</a:t>
            </a:r>
          </a:p>
          <a:p>
            <a:pPr lvl="1"/>
            <a:r>
              <a:rPr lang="en-US" sz="1600" dirty="0">
                <a:solidFill>
                  <a:srgbClr val="FFFFFF"/>
                </a:solidFill>
                <a:latin typeface="Arial" charset="0"/>
                <a:ea typeface="MS PGothic" charset="0"/>
              </a:rPr>
              <a:t>Aberrant </a:t>
            </a:r>
            <a:r>
              <a:rPr lang="en-US" sz="1600" dirty="0" err="1">
                <a:solidFill>
                  <a:srgbClr val="FFFFFF"/>
                </a:solidFill>
                <a:latin typeface="Arial" charset="0"/>
                <a:ea typeface="MS PGothic" charset="0"/>
              </a:rPr>
              <a:t>immunophenotypes</a:t>
            </a:r>
            <a:endParaRPr lang="en-US" sz="1600" dirty="0">
              <a:solidFill>
                <a:srgbClr val="FFFFFF"/>
              </a:solidFill>
              <a:latin typeface="Arial" charset="0"/>
              <a:ea typeface="MS PGothic" charset="0"/>
            </a:endParaRPr>
          </a:p>
          <a:p>
            <a:pPr lvl="1"/>
            <a:r>
              <a:rPr lang="en-US" sz="1600" dirty="0">
                <a:solidFill>
                  <a:srgbClr val="FFFFFF"/>
                </a:solidFill>
                <a:latin typeface="Arial" charset="0"/>
                <a:ea typeface="MS PGothic" charset="0"/>
              </a:rPr>
              <a:t>Cell cycle distribution</a:t>
            </a:r>
          </a:p>
          <a:p>
            <a:pPr lvl="1"/>
            <a:r>
              <a:rPr lang="en-US" sz="1600" dirty="0">
                <a:solidFill>
                  <a:srgbClr val="FFFFFF"/>
                </a:solidFill>
                <a:latin typeface="Arial" charset="0"/>
                <a:ea typeface="MS PGothic" charset="0"/>
              </a:rPr>
              <a:t>Intracellular signaling </a:t>
            </a:r>
          </a:p>
          <a:p>
            <a:r>
              <a:rPr lang="en-US" sz="2000" dirty="0">
                <a:solidFill>
                  <a:srgbClr val="404040"/>
                </a:solidFill>
                <a:latin typeface="Arial" charset="0"/>
                <a:ea typeface="MS PGothic" charset="0"/>
              </a:rPr>
              <a:t>Properties of LSCs are not universal </a:t>
            </a:r>
          </a:p>
          <a:p>
            <a:pPr lvl="1"/>
            <a:r>
              <a:rPr lang="en-US" sz="1600" dirty="0">
                <a:solidFill>
                  <a:srgbClr val="404040"/>
                </a:solidFill>
                <a:latin typeface="Arial" charset="0"/>
                <a:ea typeface="MS PGothic" charset="0"/>
              </a:rPr>
              <a:t>Karyotype and genotype-specific variations</a:t>
            </a:r>
          </a:p>
          <a:p>
            <a:pPr lvl="1"/>
            <a:r>
              <a:rPr lang="en-US" sz="1600" dirty="0">
                <a:solidFill>
                  <a:srgbClr val="404040"/>
                </a:solidFill>
                <a:latin typeface="Arial" charset="0"/>
                <a:ea typeface="MS PGothic" charset="0"/>
              </a:rPr>
              <a:t>May account for differences in AML relapse</a:t>
            </a:r>
          </a:p>
          <a:p>
            <a:r>
              <a:rPr lang="en-US" sz="2000" dirty="0">
                <a:solidFill>
                  <a:srgbClr val="404040"/>
                </a:solidFill>
                <a:latin typeface="Arial" charset="0"/>
                <a:ea typeface="MS PGothic" charset="0"/>
              </a:rPr>
              <a:t>Mass cytometry can measure these complex phenotypes and assess their interaction with therapy</a:t>
            </a:r>
          </a:p>
          <a:p>
            <a:endParaRPr lang="en-US" sz="2000" dirty="0">
              <a:latin typeface="Arial" charset="0"/>
              <a:ea typeface="MS PGothic" charset="0"/>
            </a:endParaRPr>
          </a:p>
        </p:txBody>
      </p:sp>
    </p:spTree>
  </p:cSld>
  <p:clrMapOvr>
    <a:masterClrMapping/>
  </p:clrMapOvr>
  <p:transition spd="med">
    <p:fade/>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3" name="Title 1"/>
          <p:cNvSpPr>
            <a:spLocks noGrp="1"/>
          </p:cNvSpPr>
          <p:nvPr>
            <p:ph type="title"/>
          </p:nvPr>
        </p:nvSpPr>
        <p:spPr/>
        <p:txBody>
          <a:bodyPr/>
          <a:lstStyle/>
          <a:p>
            <a:r>
              <a:rPr lang="en-US">
                <a:latin typeface="Arial" charset="0"/>
                <a:ea typeface="MS PGothic" charset="0"/>
              </a:rPr>
              <a:t>Conclusions</a:t>
            </a:r>
          </a:p>
        </p:txBody>
      </p:sp>
      <p:sp>
        <p:nvSpPr>
          <p:cNvPr id="182274" name="Content Placeholder 2"/>
          <p:cNvSpPr>
            <a:spLocks noGrp="1"/>
          </p:cNvSpPr>
          <p:nvPr>
            <p:ph idx="1"/>
          </p:nvPr>
        </p:nvSpPr>
        <p:spPr>
          <a:xfrm>
            <a:off x="304800" y="965200"/>
            <a:ext cx="8534400" cy="5419725"/>
          </a:xfrm>
        </p:spPr>
        <p:txBody>
          <a:bodyPr/>
          <a:lstStyle/>
          <a:p>
            <a:r>
              <a:rPr lang="en-US" sz="2000" dirty="0">
                <a:solidFill>
                  <a:srgbClr val="FFFFFF"/>
                </a:solidFill>
                <a:latin typeface="Arial" charset="0"/>
                <a:ea typeface="MS PGothic" charset="0"/>
              </a:rPr>
              <a:t>Mass cytometry enables detection of subtle immunophenotypic and functional abnormalities</a:t>
            </a:r>
          </a:p>
          <a:p>
            <a:pPr lvl="1"/>
            <a:r>
              <a:rPr lang="en-US" sz="1600" dirty="0">
                <a:solidFill>
                  <a:srgbClr val="FFFFFF"/>
                </a:solidFill>
                <a:latin typeface="Arial" charset="0"/>
                <a:ea typeface="MS PGothic" charset="0"/>
              </a:rPr>
              <a:t>Mass-tag barcoding and normalization</a:t>
            </a:r>
          </a:p>
          <a:p>
            <a:pPr lvl="1"/>
            <a:r>
              <a:rPr lang="en-US" sz="1600" dirty="0">
                <a:solidFill>
                  <a:srgbClr val="FFFFFF"/>
                </a:solidFill>
                <a:latin typeface="Arial" charset="0"/>
                <a:ea typeface="MS PGothic" charset="0"/>
              </a:rPr>
              <a:t>Reference samples</a:t>
            </a:r>
          </a:p>
          <a:p>
            <a:pPr lvl="1"/>
            <a:r>
              <a:rPr lang="en-US" sz="1600" dirty="0">
                <a:solidFill>
                  <a:srgbClr val="FFFFFF"/>
                </a:solidFill>
                <a:latin typeface="Arial" charset="0"/>
                <a:ea typeface="MS PGothic" charset="0"/>
              </a:rPr>
              <a:t>Distinct patterns of abnormal differentiation in </a:t>
            </a:r>
            <a:r>
              <a:rPr lang="en-US" sz="1600" dirty="0">
                <a:latin typeface="Arial" charset="0"/>
                <a:ea typeface="MS PGothic" charset="0"/>
              </a:rPr>
              <a:t>AML and MDS</a:t>
            </a:r>
            <a:r>
              <a:rPr lang="en-US" sz="1600" dirty="0">
                <a:solidFill>
                  <a:srgbClr val="FFFFFF"/>
                </a:solidFill>
                <a:latin typeface="Arial" charset="0"/>
                <a:ea typeface="MS PGothic" charset="0"/>
              </a:rPr>
              <a:t> </a:t>
            </a:r>
          </a:p>
          <a:p>
            <a:r>
              <a:rPr lang="en-US" sz="2000" dirty="0">
                <a:solidFill>
                  <a:srgbClr val="FFFFFF"/>
                </a:solidFill>
                <a:latin typeface="Arial" charset="0"/>
                <a:ea typeface="MS PGothic" charset="0"/>
              </a:rPr>
              <a:t>Malignant cell populations recapitulate normal development:</a:t>
            </a:r>
          </a:p>
          <a:p>
            <a:pPr lvl="1"/>
            <a:r>
              <a:rPr lang="en-US" sz="1600" dirty="0">
                <a:solidFill>
                  <a:srgbClr val="FFFFFF"/>
                </a:solidFill>
                <a:latin typeface="Arial" charset="0"/>
                <a:ea typeface="MS PGothic" charset="0"/>
              </a:rPr>
              <a:t>Immunophenotypic </a:t>
            </a:r>
          </a:p>
          <a:p>
            <a:pPr lvl="1"/>
            <a:r>
              <a:rPr lang="en-US" sz="1600" dirty="0">
                <a:solidFill>
                  <a:srgbClr val="FFFFFF"/>
                </a:solidFill>
                <a:latin typeface="Arial" charset="0"/>
                <a:ea typeface="MS PGothic" charset="0"/>
              </a:rPr>
              <a:t>Functional </a:t>
            </a:r>
          </a:p>
          <a:p>
            <a:r>
              <a:rPr lang="en-US" sz="2000" dirty="0">
                <a:solidFill>
                  <a:srgbClr val="FFFFFF"/>
                </a:solidFill>
                <a:latin typeface="Arial" charset="0"/>
                <a:ea typeface="MS PGothic" charset="0"/>
              </a:rPr>
              <a:t>Karyotype and genotype-specific patterns:</a:t>
            </a:r>
          </a:p>
          <a:p>
            <a:pPr lvl="1"/>
            <a:r>
              <a:rPr lang="en-US" sz="1600" dirty="0">
                <a:solidFill>
                  <a:srgbClr val="FFFFFF"/>
                </a:solidFill>
                <a:latin typeface="Arial" charset="0"/>
                <a:ea typeface="MS PGothic" charset="0"/>
              </a:rPr>
              <a:t>Cell population frequency</a:t>
            </a:r>
          </a:p>
          <a:p>
            <a:pPr lvl="1"/>
            <a:r>
              <a:rPr lang="en-US" sz="1600" dirty="0">
                <a:solidFill>
                  <a:srgbClr val="FFFFFF"/>
                </a:solidFill>
                <a:latin typeface="Arial" charset="0"/>
                <a:ea typeface="MS PGothic" charset="0"/>
              </a:rPr>
              <a:t>Aberrant </a:t>
            </a:r>
            <a:r>
              <a:rPr lang="en-US" sz="1600" dirty="0" err="1">
                <a:solidFill>
                  <a:srgbClr val="FFFFFF"/>
                </a:solidFill>
                <a:latin typeface="Arial" charset="0"/>
                <a:ea typeface="MS PGothic" charset="0"/>
              </a:rPr>
              <a:t>immunophenotypes</a:t>
            </a:r>
            <a:endParaRPr lang="en-US" sz="1600" dirty="0">
              <a:solidFill>
                <a:srgbClr val="FFFFFF"/>
              </a:solidFill>
              <a:latin typeface="Arial" charset="0"/>
              <a:ea typeface="MS PGothic" charset="0"/>
            </a:endParaRPr>
          </a:p>
          <a:p>
            <a:pPr lvl="1"/>
            <a:r>
              <a:rPr lang="en-US" sz="1600" dirty="0">
                <a:solidFill>
                  <a:srgbClr val="FFFFFF"/>
                </a:solidFill>
                <a:latin typeface="Arial" charset="0"/>
                <a:ea typeface="MS PGothic" charset="0"/>
              </a:rPr>
              <a:t>Cell cycle distribution</a:t>
            </a:r>
          </a:p>
          <a:p>
            <a:pPr lvl="1"/>
            <a:r>
              <a:rPr lang="en-US" sz="1600" dirty="0">
                <a:solidFill>
                  <a:srgbClr val="FFFFFF"/>
                </a:solidFill>
                <a:latin typeface="Arial" charset="0"/>
                <a:ea typeface="MS PGothic" charset="0"/>
              </a:rPr>
              <a:t>Intracellular signaling </a:t>
            </a:r>
          </a:p>
          <a:p>
            <a:r>
              <a:rPr lang="en-US" sz="2000" dirty="0">
                <a:solidFill>
                  <a:srgbClr val="FFFFFF"/>
                </a:solidFill>
                <a:latin typeface="Arial" charset="0"/>
                <a:ea typeface="MS PGothic" charset="0"/>
              </a:rPr>
              <a:t>Properties of LSCs are not universal </a:t>
            </a:r>
          </a:p>
          <a:p>
            <a:pPr lvl="1"/>
            <a:r>
              <a:rPr lang="en-US" sz="1600" dirty="0">
                <a:solidFill>
                  <a:srgbClr val="FFFFFF"/>
                </a:solidFill>
                <a:latin typeface="Arial" charset="0"/>
                <a:ea typeface="MS PGothic" charset="0"/>
              </a:rPr>
              <a:t>Karyotype and genotype-specific variations</a:t>
            </a:r>
          </a:p>
          <a:p>
            <a:pPr lvl="1"/>
            <a:r>
              <a:rPr lang="en-US" sz="1600" dirty="0">
                <a:solidFill>
                  <a:srgbClr val="FFFFFF"/>
                </a:solidFill>
                <a:latin typeface="Arial" charset="0"/>
                <a:ea typeface="MS PGothic" charset="0"/>
              </a:rPr>
              <a:t>May account for differences in AML relapse</a:t>
            </a:r>
          </a:p>
          <a:p>
            <a:r>
              <a:rPr lang="en-US" sz="2000" dirty="0">
                <a:solidFill>
                  <a:srgbClr val="404040"/>
                </a:solidFill>
                <a:latin typeface="Arial" charset="0"/>
                <a:ea typeface="MS PGothic" charset="0"/>
              </a:rPr>
              <a:t>Mass cytometry can measure these complex phenotypes and assess their interaction with therapy</a:t>
            </a:r>
          </a:p>
          <a:p>
            <a:endParaRPr lang="en-US" sz="2000" dirty="0">
              <a:latin typeface="Arial" charset="0"/>
              <a:ea typeface="MS PGothic" charset="0"/>
            </a:endParaRPr>
          </a:p>
        </p:txBody>
      </p:sp>
    </p:spTree>
  </p:cSld>
  <p:clrMapOvr>
    <a:masterClrMapping/>
  </p:clrMapOvr>
  <p:transition spd="med">
    <p:fade/>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7" name="Title 1"/>
          <p:cNvSpPr>
            <a:spLocks noGrp="1"/>
          </p:cNvSpPr>
          <p:nvPr>
            <p:ph type="title"/>
          </p:nvPr>
        </p:nvSpPr>
        <p:spPr/>
        <p:txBody>
          <a:bodyPr/>
          <a:lstStyle/>
          <a:p>
            <a:r>
              <a:rPr lang="en-US">
                <a:latin typeface="Arial" charset="0"/>
                <a:ea typeface="MS PGothic" charset="0"/>
              </a:rPr>
              <a:t>Conclusions</a:t>
            </a:r>
          </a:p>
        </p:txBody>
      </p:sp>
      <p:sp>
        <p:nvSpPr>
          <p:cNvPr id="183298" name="Content Placeholder 2"/>
          <p:cNvSpPr>
            <a:spLocks noGrp="1"/>
          </p:cNvSpPr>
          <p:nvPr>
            <p:ph idx="1"/>
          </p:nvPr>
        </p:nvSpPr>
        <p:spPr>
          <a:xfrm>
            <a:off x="304800" y="965200"/>
            <a:ext cx="8534400" cy="5419725"/>
          </a:xfrm>
        </p:spPr>
        <p:txBody>
          <a:bodyPr/>
          <a:lstStyle/>
          <a:p>
            <a:r>
              <a:rPr lang="en-US" sz="2000" dirty="0">
                <a:solidFill>
                  <a:srgbClr val="FFFFFF"/>
                </a:solidFill>
                <a:latin typeface="Arial" charset="0"/>
                <a:ea typeface="MS PGothic" charset="0"/>
              </a:rPr>
              <a:t>Mass cytometry enables detection of subtle immunophenotypic and functional abnormalities</a:t>
            </a:r>
          </a:p>
          <a:p>
            <a:pPr lvl="1"/>
            <a:r>
              <a:rPr lang="en-US" sz="1600" dirty="0">
                <a:solidFill>
                  <a:srgbClr val="FFFFFF"/>
                </a:solidFill>
                <a:latin typeface="Arial" charset="0"/>
                <a:ea typeface="MS PGothic" charset="0"/>
              </a:rPr>
              <a:t>Mass-tag barcoding and normalization</a:t>
            </a:r>
          </a:p>
          <a:p>
            <a:pPr lvl="1"/>
            <a:r>
              <a:rPr lang="en-US" sz="1600" dirty="0">
                <a:solidFill>
                  <a:srgbClr val="FFFFFF"/>
                </a:solidFill>
                <a:latin typeface="Arial" charset="0"/>
                <a:ea typeface="MS PGothic" charset="0"/>
              </a:rPr>
              <a:t>Reference samples</a:t>
            </a:r>
          </a:p>
          <a:p>
            <a:pPr lvl="1"/>
            <a:r>
              <a:rPr lang="en-US" sz="1600" dirty="0">
                <a:solidFill>
                  <a:srgbClr val="FFFFFF"/>
                </a:solidFill>
                <a:latin typeface="Arial" charset="0"/>
                <a:ea typeface="MS PGothic" charset="0"/>
              </a:rPr>
              <a:t>Distinct patterns of abnormal differentiation in </a:t>
            </a:r>
            <a:r>
              <a:rPr lang="en-US" sz="1600" dirty="0">
                <a:latin typeface="Arial" charset="0"/>
                <a:ea typeface="MS PGothic" charset="0"/>
              </a:rPr>
              <a:t>AML and MDS</a:t>
            </a:r>
            <a:r>
              <a:rPr lang="en-US" sz="1600" dirty="0">
                <a:solidFill>
                  <a:srgbClr val="FFFFFF"/>
                </a:solidFill>
                <a:latin typeface="Arial" charset="0"/>
                <a:ea typeface="MS PGothic" charset="0"/>
              </a:rPr>
              <a:t> </a:t>
            </a:r>
          </a:p>
          <a:p>
            <a:r>
              <a:rPr lang="en-US" sz="2000" dirty="0">
                <a:solidFill>
                  <a:srgbClr val="FFFFFF"/>
                </a:solidFill>
                <a:latin typeface="Arial" charset="0"/>
                <a:ea typeface="MS PGothic" charset="0"/>
              </a:rPr>
              <a:t>Malignant cell populations recapitulate normal development:</a:t>
            </a:r>
          </a:p>
          <a:p>
            <a:pPr lvl="1"/>
            <a:r>
              <a:rPr lang="en-US" sz="1600" dirty="0">
                <a:solidFill>
                  <a:srgbClr val="FFFFFF"/>
                </a:solidFill>
                <a:latin typeface="Arial" charset="0"/>
                <a:ea typeface="MS PGothic" charset="0"/>
              </a:rPr>
              <a:t>Immunophenotypic </a:t>
            </a:r>
          </a:p>
          <a:p>
            <a:pPr lvl="1"/>
            <a:r>
              <a:rPr lang="en-US" sz="1600" dirty="0">
                <a:solidFill>
                  <a:srgbClr val="FFFFFF"/>
                </a:solidFill>
                <a:latin typeface="Arial" charset="0"/>
                <a:ea typeface="MS PGothic" charset="0"/>
              </a:rPr>
              <a:t>Functional </a:t>
            </a:r>
          </a:p>
          <a:p>
            <a:r>
              <a:rPr lang="en-US" sz="2000" dirty="0">
                <a:solidFill>
                  <a:srgbClr val="FFFFFF"/>
                </a:solidFill>
                <a:latin typeface="Arial" charset="0"/>
                <a:ea typeface="MS PGothic" charset="0"/>
              </a:rPr>
              <a:t>Karyotype and genotype-specific patterns:</a:t>
            </a:r>
          </a:p>
          <a:p>
            <a:pPr lvl="1"/>
            <a:r>
              <a:rPr lang="en-US" sz="1600" dirty="0">
                <a:solidFill>
                  <a:srgbClr val="FFFFFF"/>
                </a:solidFill>
                <a:latin typeface="Arial" charset="0"/>
                <a:ea typeface="MS PGothic" charset="0"/>
              </a:rPr>
              <a:t>Cell population frequency</a:t>
            </a:r>
          </a:p>
          <a:p>
            <a:pPr lvl="1"/>
            <a:r>
              <a:rPr lang="en-US" sz="1600" dirty="0">
                <a:solidFill>
                  <a:srgbClr val="FFFFFF"/>
                </a:solidFill>
                <a:latin typeface="Arial" charset="0"/>
                <a:ea typeface="MS PGothic" charset="0"/>
              </a:rPr>
              <a:t>Aberrant </a:t>
            </a:r>
            <a:r>
              <a:rPr lang="en-US" sz="1600" dirty="0" err="1">
                <a:solidFill>
                  <a:srgbClr val="FFFFFF"/>
                </a:solidFill>
                <a:latin typeface="Arial" charset="0"/>
                <a:ea typeface="MS PGothic" charset="0"/>
              </a:rPr>
              <a:t>immunophenotypes</a:t>
            </a:r>
            <a:endParaRPr lang="en-US" sz="1600" dirty="0">
              <a:solidFill>
                <a:srgbClr val="FFFFFF"/>
              </a:solidFill>
              <a:latin typeface="Arial" charset="0"/>
              <a:ea typeface="MS PGothic" charset="0"/>
            </a:endParaRPr>
          </a:p>
          <a:p>
            <a:pPr lvl="1"/>
            <a:r>
              <a:rPr lang="en-US" sz="1600" dirty="0">
                <a:solidFill>
                  <a:srgbClr val="FFFFFF"/>
                </a:solidFill>
                <a:latin typeface="Arial" charset="0"/>
                <a:ea typeface="MS PGothic" charset="0"/>
              </a:rPr>
              <a:t>Cell cycle distribution</a:t>
            </a:r>
          </a:p>
          <a:p>
            <a:pPr lvl="1"/>
            <a:r>
              <a:rPr lang="en-US" sz="1600" dirty="0">
                <a:solidFill>
                  <a:srgbClr val="FFFFFF"/>
                </a:solidFill>
                <a:latin typeface="Arial" charset="0"/>
                <a:ea typeface="MS PGothic" charset="0"/>
              </a:rPr>
              <a:t>Intracellular signaling </a:t>
            </a:r>
          </a:p>
          <a:p>
            <a:r>
              <a:rPr lang="en-US" sz="2000" dirty="0">
                <a:solidFill>
                  <a:srgbClr val="FFFFFF"/>
                </a:solidFill>
                <a:latin typeface="Arial" charset="0"/>
                <a:ea typeface="MS PGothic" charset="0"/>
              </a:rPr>
              <a:t>Properties of LSCs are not universal </a:t>
            </a:r>
          </a:p>
          <a:p>
            <a:pPr lvl="1"/>
            <a:r>
              <a:rPr lang="en-US" sz="1600" dirty="0">
                <a:solidFill>
                  <a:srgbClr val="FFFFFF"/>
                </a:solidFill>
                <a:latin typeface="Arial" charset="0"/>
                <a:ea typeface="MS PGothic" charset="0"/>
              </a:rPr>
              <a:t>Karyotype and genotype-specific variations</a:t>
            </a:r>
          </a:p>
          <a:p>
            <a:pPr lvl="1"/>
            <a:r>
              <a:rPr lang="en-US" sz="1600" dirty="0">
                <a:solidFill>
                  <a:srgbClr val="FFFFFF"/>
                </a:solidFill>
                <a:latin typeface="Arial" charset="0"/>
                <a:ea typeface="MS PGothic" charset="0"/>
              </a:rPr>
              <a:t>May account for differences in AML relapse</a:t>
            </a:r>
          </a:p>
          <a:p>
            <a:r>
              <a:rPr lang="en-US" sz="2000" dirty="0">
                <a:solidFill>
                  <a:srgbClr val="FFFFFF"/>
                </a:solidFill>
                <a:latin typeface="Arial" charset="0"/>
                <a:ea typeface="MS PGothic" charset="0"/>
              </a:rPr>
              <a:t>Mass cytometry can measure these complex phenotypes and assess their interaction with therapy</a:t>
            </a:r>
          </a:p>
          <a:p>
            <a:endParaRPr lang="en-US" sz="2000" dirty="0">
              <a:latin typeface="Arial" charset="0"/>
              <a:ea typeface="MS PGothic" charset="0"/>
            </a:endParaRPr>
          </a:p>
        </p:txBody>
      </p:sp>
    </p:spTree>
  </p:cSld>
  <p:clrMapOvr>
    <a:masterClrMapping/>
  </p:clrMapOvr>
  <p:transition spd="med">
    <p:fade/>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09" name="Title 1">
            <a:extLst>
              <a:ext uri="{FF2B5EF4-FFF2-40B4-BE49-F238E27FC236}">
                <a16:creationId xmlns:a16="http://schemas.microsoft.com/office/drawing/2014/main" id="{A044723D-A26D-054B-8816-4CA0C618BAE5}"/>
              </a:ext>
            </a:extLst>
          </p:cNvPr>
          <p:cNvSpPr>
            <a:spLocks noGrp="1"/>
          </p:cNvSpPr>
          <p:nvPr>
            <p:ph type="title"/>
          </p:nvPr>
        </p:nvSpPr>
        <p:spPr>
          <a:xfrm>
            <a:off x="457200" y="0"/>
            <a:ext cx="8229600" cy="514350"/>
          </a:xfrm>
        </p:spPr>
        <p:txBody>
          <a:bodyPr/>
          <a:lstStyle/>
          <a:p>
            <a:r>
              <a:rPr lang="en-US" altLang="en-US"/>
              <a:t>Acknowledgements</a:t>
            </a:r>
          </a:p>
        </p:txBody>
      </p:sp>
      <p:pic>
        <p:nvPicPr>
          <p:cNvPr id="119810" name="Picture 4">
            <a:extLst>
              <a:ext uri="{FF2B5EF4-FFF2-40B4-BE49-F238E27FC236}">
                <a16:creationId xmlns:a16="http://schemas.microsoft.com/office/drawing/2014/main" id="{081C8F07-824A-184B-936B-C7246E52B74B}"/>
              </a:ext>
            </a:extLst>
          </p:cNvPr>
          <p:cNvPicPr>
            <a:picLocks noChangeAspect="1"/>
          </p:cNvPicPr>
          <p:nvPr/>
        </p:nvPicPr>
        <p:blipFill>
          <a:blip r:embed="rId2" cstate="email">
            <a:extLst>
              <a:ext uri="{28A0092B-C50C-407E-A947-70E740481C1C}">
                <a14:useLocalDpi xmlns:a14="http://schemas.microsoft.com/office/drawing/2010/main" val="0"/>
              </a:ext>
            </a:extLst>
          </a:blip>
          <a:srcRect t="12027" b="-2"/>
          <a:stretch>
            <a:fillRect/>
          </a:stretch>
        </p:blipFill>
        <p:spPr bwMode="auto">
          <a:xfrm>
            <a:off x="69850" y="596900"/>
            <a:ext cx="4457700" cy="277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11" name="TextBox 2">
            <a:extLst>
              <a:ext uri="{FF2B5EF4-FFF2-40B4-BE49-F238E27FC236}">
                <a16:creationId xmlns:a16="http://schemas.microsoft.com/office/drawing/2014/main" id="{6A9F72FF-6CC2-F347-A941-651A75189407}"/>
              </a:ext>
            </a:extLst>
          </p:cNvPr>
          <p:cNvSpPr txBox="1">
            <a:spLocks noChangeArrowheads="1"/>
          </p:cNvSpPr>
          <p:nvPr/>
        </p:nvSpPr>
        <p:spPr bwMode="auto">
          <a:xfrm>
            <a:off x="4521200" y="501650"/>
            <a:ext cx="4530725"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t>Thanks to the patients of the James Cancer Center and the Stanford Cancer Center for donation of samples!</a:t>
            </a:r>
          </a:p>
        </p:txBody>
      </p:sp>
    </p:spTree>
    <p:extLst>
      <p:ext uri="{BB962C8B-B14F-4D97-AF65-F5344CB8AC3E}">
        <p14:creationId xmlns:p14="http://schemas.microsoft.com/office/powerpoint/2010/main" val="1678538100"/>
      </p:ext>
    </p:extLst>
  </p:cSld>
  <p:clrMapOvr>
    <a:masterClrMapping/>
  </p:clrMapOvr>
  <p:transition spd="med">
    <p:fade/>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itle 1">
            <a:extLst>
              <a:ext uri="{FF2B5EF4-FFF2-40B4-BE49-F238E27FC236}">
                <a16:creationId xmlns:a16="http://schemas.microsoft.com/office/drawing/2014/main" id="{0637F6CA-7B27-124C-8A54-DBFA8D9571E8}"/>
              </a:ext>
            </a:extLst>
          </p:cNvPr>
          <p:cNvSpPr>
            <a:spLocks noGrp="1"/>
          </p:cNvSpPr>
          <p:nvPr>
            <p:ph type="title"/>
          </p:nvPr>
        </p:nvSpPr>
        <p:spPr>
          <a:xfrm>
            <a:off x="457200" y="0"/>
            <a:ext cx="8229600" cy="514350"/>
          </a:xfrm>
        </p:spPr>
        <p:txBody>
          <a:bodyPr/>
          <a:lstStyle/>
          <a:p>
            <a:r>
              <a:rPr lang="en-US" altLang="en-US"/>
              <a:t>Acknowledgements</a:t>
            </a:r>
          </a:p>
        </p:txBody>
      </p:sp>
      <p:pic>
        <p:nvPicPr>
          <p:cNvPr id="120834" name="Picture 4">
            <a:extLst>
              <a:ext uri="{FF2B5EF4-FFF2-40B4-BE49-F238E27FC236}">
                <a16:creationId xmlns:a16="http://schemas.microsoft.com/office/drawing/2014/main" id="{227BD36E-858A-5247-BB90-61D35DA9B18D}"/>
              </a:ext>
            </a:extLst>
          </p:cNvPr>
          <p:cNvPicPr>
            <a:picLocks noChangeAspect="1"/>
          </p:cNvPicPr>
          <p:nvPr/>
        </p:nvPicPr>
        <p:blipFill>
          <a:blip r:embed="rId2" cstate="email">
            <a:extLst>
              <a:ext uri="{28A0092B-C50C-407E-A947-70E740481C1C}">
                <a14:useLocalDpi xmlns:a14="http://schemas.microsoft.com/office/drawing/2010/main" val="0"/>
              </a:ext>
            </a:extLst>
          </a:blip>
          <a:srcRect t="12027" b="-2"/>
          <a:stretch>
            <a:fillRect/>
          </a:stretch>
        </p:blipFill>
        <p:spPr bwMode="auto">
          <a:xfrm>
            <a:off x="69850" y="596900"/>
            <a:ext cx="4457700" cy="277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35" name="TextBox 8">
            <a:extLst>
              <a:ext uri="{FF2B5EF4-FFF2-40B4-BE49-F238E27FC236}">
                <a16:creationId xmlns:a16="http://schemas.microsoft.com/office/drawing/2014/main" id="{AFB06199-C4D1-FA4D-B4EE-67083053DA29}"/>
              </a:ext>
            </a:extLst>
          </p:cNvPr>
          <p:cNvSpPr txBox="1">
            <a:spLocks noChangeArrowheads="1"/>
          </p:cNvSpPr>
          <p:nvPr/>
        </p:nvSpPr>
        <p:spPr bwMode="auto">
          <a:xfrm>
            <a:off x="144463" y="3752850"/>
            <a:ext cx="43608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sz="2400" u="sng">
                <a:solidFill>
                  <a:srgbClr val="FF0000"/>
                </a:solidFill>
              </a:rPr>
              <a:t>Behbehani Lab – Ohio State</a:t>
            </a:r>
          </a:p>
        </p:txBody>
      </p:sp>
      <p:sp>
        <p:nvSpPr>
          <p:cNvPr id="120836" name="TextBox 10">
            <a:extLst>
              <a:ext uri="{FF2B5EF4-FFF2-40B4-BE49-F238E27FC236}">
                <a16:creationId xmlns:a16="http://schemas.microsoft.com/office/drawing/2014/main" id="{4608BE98-E21B-FE47-AACA-3C8DEB0F44D0}"/>
              </a:ext>
            </a:extLst>
          </p:cNvPr>
          <p:cNvSpPr txBox="1">
            <a:spLocks noChangeArrowheads="1"/>
          </p:cNvSpPr>
          <p:nvPr/>
        </p:nvSpPr>
        <p:spPr bwMode="auto">
          <a:xfrm>
            <a:off x="0" y="4214813"/>
            <a:ext cx="2293938"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sz="2000" u="sng"/>
              <a:t>Laboratory Team</a:t>
            </a:r>
          </a:p>
          <a:p>
            <a:r>
              <a:rPr lang="en-US" altLang="en-US" sz="2000"/>
              <a:t>-</a:t>
            </a:r>
            <a:r>
              <a:rPr lang="en-US" altLang="en-US" sz="2000">
                <a:solidFill>
                  <a:srgbClr val="FF0000"/>
                </a:solidFill>
              </a:rPr>
              <a:t>Justin Lyberger</a:t>
            </a:r>
          </a:p>
          <a:p>
            <a:r>
              <a:rPr lang="en-US" altLang="en-US" sz="2000"/>
              <a:t>-Chi Chang</a:t>
            </a:r>
          </a:p>
          <a:p>
            <a:r>
              <a:rPr lang="en-US" altLang="en-US" sz="2000"/>
              <a:t>-Palak Sekhri</a:t>
            </a:r>
          </a:p>
          <a:p>
            <a:r>
              <a:rPr lang="en-US" altLang="en-US" sz="2000"/>
              <a:t>-Ray Devine</a:t>
            </a:r>
          </a:p>
          <a:p>
            <a:r>
              <a:rPr lang="en-US" altLang="en-US" sz="2000"/>
              <a:t>-Hussam Alkhalaileh</a:t>
            </a:r>
          </a:p>
        </p:txBody>
      </p:sp>
      <p:sp>
        <p:nvSpPr>
          <p:cNvPr id="120837" name="TextBox 8">
            <a:extLst>
              <a:ext uri="{FF2B5EF4-FFF2-40B4-BE49-F238E27FC236}">
                <a16:creationId xmlns:a16="http://schemas.microsoft.com/office/drawing/2014/main" id="{053019FA-7D22-7C47-ABB4-B0871C797848}"/>
              </a:ext>
            </a:extLst>
          </p:cNvPr>
          <p:cNvSpPr txBox="1">
            <a:spLocks noChangeArrowheads="1"/>
          </p:cNvSpPr>
          <p:nvPr/>
        </p:nvSpPr>
        <p:spPr bwMode="auto">
          <a:xfrm>
            <a:off x="4521200" y="501650"/>
            <a:ext cx="4530725"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t>Thanks to the patients of the James Cancer Center and the Stanford Cancer Center for donation of samples!</a:t>
            </a:r>
          </a:p>
        </p:txBody>
      </p:sp>
    </p:spTree>
    <p:extLst>
      <p:ext uri="{BB962C8B-B14F-4D97-AF65-F5344CB8AC3E}">
        <p14:creationId xmlns:p14="http://schemas.microsoft.com/office/powerpoint/2010/main" val="1408555763"/>
      </p:ext>
    </p:extLst>
  </p:cSld>
  <p:clrMapOvr>
    <a:masterClrMapping/>
  </p:clrMapOvr>
  <p:transition spd="med">
    <p:fade/>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7" name="Title 1">
            <a:extLst>
              <a:ext uri="{FF2B5EF4-FFF2-40B4-BE49-F238E27FC236}">
                <a16:creationId xmlns:a16="http://schemas.microsoft.com/office/drawing/2014/main" id="{D12BCD98-9E98-9A47-B52A-167E7291E902}"/>
              </a:ext>
            </a:extLst>
          </p:cNvPr>
          <p:cNvSpPr>
            <a:spLocks noGrp="1"/>
          </p:cNvSpPr>
          <p:nvPr>
            <p:ph type="title"/>
          </p:nvPr>
        </p:nvSpPr>
        <p:spPr>
          <a:xfrm>
            <a:off x="457200" y="0"/>
            <a:ext cx="8229600" cy="514350"/>
          </a:xfrm>
        </p:spPr>
        <p:txBody>
          <a:bodyPr/>
          <a:lstStyle/>
          <a:p>
            <a:r>
              <a:rPr lang="en-US" altLang="en-US"/>
              <a:t>Acknowledgements</a:t>
            </a:r>
          </a:p>
        </p:txBody>
      </p:sp>
      <p:pic>
        <p:nvPicPr>
          <p:cNvPr id="121858" name="Picture 4">
            <a:extLst>
              <a:ext uri="{FF2B5EF4-FFF2-40B4-BE49-F238E27FC236}">
                <a16:creationId xmlns:a16="http://schemas.microsoft.com/office/drawing/2014/main" id="{C74CEEF2-9D04-4C44-8C41-D91D3E906ED3}"/>
              </a:ext>
            </a:extLst>
          </p:cNvPr>
          <p:cNvPicPr>
            <a:picLocks noChangeAspect="1"/>
          </p:cNvPicPr>
          <p:nvPr/>
        </p:nvPicPr>
        <p:blipFill>
          <a:blip r:embed="rId2" cstate="email">
            <a:extLst>
              <a:ext uri="{28A0092B-C50C-407E-A947-70E740481C1C}">
                <a14:useLocalDpi xmlns:a14="http://schemas.microsoft.com/office/drawing/2010/main" val="0"/>
              </a:ext>
            </a:extLst>
          </a:blip>
          <a:srcRect t="12027" b="-2"/>
          <a:stretch>
            <a:fillRect/>
          </a:stretch>
        </p:blipFill>
        <p:spPr bwMode="auto">
          <a:xfrm>
            <a:off x="69850" y="596900"/>
            <a:ext cx="4457700" cy="277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859" name="TextBox 8">
            <a:extLst>
              <a:ext uri="{FF2B5EF4-FFF2-40B4-BE49-F238E27FC236}">
                <a16:creationId xmlns:a16="http://schemas.microsoft.com/office/drawing/2014/main" id="{D88A252D-3FC2-BA44-B790-A190BAD16DA3}"/>
              </a:ext>
            </a:extLst>
          </p:cNvPr>
          <p:cNvSpPr txBox="1">
            <a:spLocks noChangeArrowheads="1"/>
          </p:cNvSpPr>
          <p:nvPr/>
        </p:nvSpPr>
        <p:spPr bwMode="auto">
          <a:xfrm>
            <a:off x="144463" y="3752850"/>
            <a:ext cx="43608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sz="2400" u="sng">
                <a:solidFill>
                  <a:srgbClr val="FF0000"/>
                </a:solidFill>
              </a:rPr>
              <a:t>Behbehani Lab – Ohio State</a:t>
            </a:r>
          </a:p>
        </p:txBody>
      </p:sp>
      <p:sp>
        <p:nvSpPr>
          <p:cNvPr id="121860" name="TextBox 10">
            <a:extLst>
              <a:ext uri="{FF2B5EF4-FFF2-40B4-BE49-F238E27FC236}">
                <a16:creationId xmlns:a16="http://schemas.microsoft.com/office/drawing/2014/main" id="{2AC4D88F-9164-754D-A11B-BA85581EB1A0}"/>
              </a:ext>
            </a:extLst>
          </p:cNvPr>
          <p:cNvSpPr txBox="1">
            <a:spLocks noChangeArrowheads="1"/>
          </p:cNvSpPr>
          <p:nvPr/>
        </p:nvSpPr>
        <p:spPr bwMode="auto">
          <a:xfrm>
            <a:off x="0" y="4214813"/>
            <a:ext cx="2293938"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sz="2000" u="sng"/>
              <a:t>Laboratory Team</a:t>
            </a:r>
          </a:p>
          <a:p>
            <a:r>
              <a:rPr lang="en-US" altLang="en-US" sz="2000"/>
              <a:t>-</a:t>
            </a:r>
            <a:r>
              <a:rPr lang="en-US" altLang="en-US" sz="2000">
                <a:solidFill>
                  <a:srgbClr val="FF0000"/>
                </a:solidFill>
              </a:rPr>
              <a:t>Justin Lyberger</a:t>
            </a:r>
          </a:p>
          <a:p>
            <a:r>
              <a:rPr lang="en-US" altLang="en-US" sz="2000"/>
              <a:t>-Chi Chang</a:t>
            </a:r>
          </a:p>
          <a:p>
            <a:r>
              <a:rPr lang="en-US" altLang="en-US" sz="2000"/>
              <a:t>-Palak Sekhri</a:t>
            </a:r>
          </a:p>
          <a:p>
            <a:r>
              <a:rPr lang="en-US" altLang="en-US" sz="2000"/>
              <a:t>-Ray Devine</a:t>
            </a:r>
          </a:p>
          <a:p>
            <a:r>
              <a:rPr lang="en-US" altLang="en-US" sz="2000"/>
              <a:t>-Hussam Alkhalaileh</a:t>
            </a:r>
          </a:p>
        </p:txBody>
      </p:sp>
      <p:sp>
        <p:nvSpPr>
          <p:cNvPr id="121861" name="TextBox 11">
            <a:extLst>
              <a:ext uri="{FF2B5EF4-FFF2-40B4-BE49-F238E27FC236}">
                <a16:creationId xmlns:a16="http://schemas.microsoft.com/office/drawing/2014/main" id="{C186A755-FBF1-8943-B1C4-61983EAF3279}"/>
              </a:ext>
            </a:extLst>
          </p:cNvPr>
          <p:cNvSpPr txBox="1">
            <a:spLocks noChangeArrowheads="1"/>
          </p:cNvSpPr>
          <p:nvPr/>
        </p:nvSpPr>
        <p:spPr bwMode="auto">
          <a:xfrm>
            <a:off x="2344738" y="4214813"/>
            <a:ext cx="2257425"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sz="2000" u="sng"/>
              <a:t>Hematology</a:t>
            </a:r>
          </a:p>
          <a:p>
            <a:r>
              <a:rPr lang="en-US" altLang="en-US" sz="2000"/>
              <a:t>-John Byrd</a:t>
            </a:r>
          </a:p>
          <a:p>
            <a:r>
              <a:rPr lang="en-US" altLang="en-US" sz="2000"/>
              <a:t>-Bill Blum</a:t>
            </a:r>
          </a:p>
          <a:p>
            <a:r>
              <a:rPr lang="en-US" altLang="en-US" sz="2000"/>
              <a:t>-Steve Devine</a:t>
            </a:r>
          </a:p>
          <a:p>
            <a:r>
              <a:rPr lang="en-US" altLang="en-US" sz="2000"/>
              <a:t>-Mike Caligiuri</a:t>
            </a:r>
          </a:p>
          <a:p>
            <a:r>
              <a:rPr lang="en-US" altLang="en-US" sz="2000"/>
              <a:t>-Ronnie Freud</a:t>
            </a:r>
          </a:p>
          <a:p>
            <a:endParaRPr lang="en-US" altLang="en-US" sz="2000"/>
          </a:p>
        </p:txBody>
      </p:sp>
      <p:sp>
        <p:nvSpPr>
          <p:cNvPr id="121862" name="TextBox 11">
            <a:extLst>
              <a:ext uri="{FF2B5EF4-FFF2-40B4-BE49-F238E27FC236}">
                <a16:creationId xmlns:a16="http://schemas.microsoft.com/office/drawing/2014/main" id="{3262E0C1-0F7E-AE44-919B-24357F6C2DE1}"/>
              </a:ext>
            </a:extLst>
          </p:cNvPr>
          <p:cNvSpPr txBox="1">
            <a:spLocks noChangeArrowheads="1"/>
          </p:cNvSpPr>
          <p:nvPr/>
        </p:nvSpPr>
        <p:spPr bwMode="auto">
          <a:xfrm>
            <a:off x="4254500" y="4214813"/>
            <a:ext cx="2519363"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sz="2000" u="sng"/>
              <a:t>Pathology</a:t>
            </a:r>
          </a:p>
          <a:p>
            <a:r>
              <a:rPr lang="en-US" altLang="en-US" sz="2000"/>
              <a:t>-</a:t>
            </a:r>
            <a:r>
              <a:rPr lang="en-US" altLang="en-US" sz="2000">
                <a:solidFill>
                  <a:srgbClr val="FF0000"/>
                </a:solidFill>
              </a:rPr>
              <a:t>Gerard Lozanski</a:t>
            </a:r>
          </a:p>
          <a:p>
            <a:r>
              <a:rPr lang="en-US" altLang="en-US" sz="2000"/>
              <a:t>-Nicole Bergman</a:t>
            </a:r>
          </a:p>
          <a:p>
            <a:r>
              <a:rPr lang="en-US" altLang="en-US" sz="2000"/>
              <a:t>-Rebecca Pearson</a:t>
            </a:r>
          </a:p>
          <a:p>
            <a:endParaRPr lang="en-US" altLang="en-US" sz="2000"/>
          </a:p>
        </p:txBody>
      </p:sp>
      <p:sp>
        <p:nvSpPr>
          <p:cNvPr id="121863" name="TextBox 12">
            <a:extLst>
              <a:ext uri="{FF2B5EF4-FFF2-40B4-BE49-F238E27FC236}">
                <a16:creationId xmlns:a16="http://schemas.microsoft.com/office/drawing/2014/main" id="{4EF32843-56E0-784D-9786-D8E885AC5C7F}"/>
              </a:ext>
            </a:extLst>
          </p:cNvPr>
          <p:cNvSpPr txBox="1">
            <a:spLocks noChangeArrowheads="1"/>
          </p:cNvSpPr>
          <p:nvPr/>
        </p:nvSpPr>
        <p:spPr bwMode="auto">
          <a:xfrm>
            <a:off x="6624638" y="4214813"/>
            <a:ext cx="2519362"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sz="2000" u="sng"/>
              <a:t>Fluidigm</a:t>
            </a:r>
          </a:p>
          <a:p>
            <a:r>
              <a:rPr lang="en-US" altLang="en-US" sz="2000"/>
              <a:t>-</a:t>
            </a:r>
            <a:r>
              <a:rPr lang="en-US" altLang="en-US" sz="2000">
                <a:solidFill>
                  <a:srgbClr val="FF0000"/>
                </a:solidFill>
              </a:rPr>
              <a:t>Greg Stelzer</a:t>
            </a:r>
          </a:p>
          <a:p>
            <a:r>
              <a:rPr lang="en-US" altLang="en-US" sz="2000"/>
              <a:t>-Clare Rogers</a:t>
            </a:r>
          </a:p>
          <a:p>
            <a:r>
              <a:rPr lang="en-US" altLang="en-US" sz="2000"/>
              <a:t>-Noah Saederup</a:t>
            </a:r>
          </a:p>
          <a:p>
            <a:r>
              <a:rPr lang="en-US" altLang="en-US" sz="2000"/>
              <a:t>-Chris Linthwaite</a:t>
            </a:r>
          </a:p>
          <a:p>
            <a:endParaRPr lang="en-US" altLang="en-US" sz="2000"/>
          </a:p>
        </p:txBody>
      </p:sp>
      <p:sp>
        <p:nvSpPr>
          <p:cNvPr id="121864" name="TextBox 8">
            <a:extLst>
              <a:ext uri="{FF2B5EF4-FFF2-40B4-BE49-F238E27FC236}">
                <a16:creationId xmlns:a16="http://schemas.microsoft.com/office/drawing/2014/main" id="{325C5110-8B94-C047-8A30-AFF42A452CAF}"/>
              </a:ext>
            </a:extLst>
          </p:cNvPr>
          <p:cNvSpPr txBox="1">
            <a:spLocks noChangeArrowheads="1"/>
          </p:cNvSpPr>
          <p:nvPr/>
        </p:nvSpPr>
        <p:spPr bwMode="auto">
          <a:xfrm>
            <a:off x="4521200" y="501650"/>
            <a:ext cx="4530725"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a:t>Thanks to the patients of the James Cancer Center and the Stanford Cancer Center for donation of samples!</a:t>
            </a:r>
          </a:p>
        </p:txBody>
      </p:sp>
    </p:spTree>
    <p:extLst>
      <p:ext uri="{BB962C8B-B14F-4D97-AF65-F5344CB8AC3E}">
        <p14:creationId xmlns:p14="http://schemas.microsoft.com/office/powerpoint/2010/main" val="954960352"/>
      </p:ext>
    </p:extLst>
  </p:cSld>
  <p:clrMapOvr>
    <a:masterClrMapping/>
  </p:clrMapOvr>
  <p:transition spd="med">
    <p:fade/>
  </p:transition>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1" name="Title 1">
            <a:extLst>
              <a:ext uri="{FF2B5EF4-FFF2-40B4-BE49-F238E27FC236}">
                <a16:creationId xmlns:a16="http://schemas.microsoft.com/office/drawing/2014/main" id="{7BF21F69-EFD2-7C4D-8582-E6E5F8968321}"/>
              </a:ext>
            </a:extLst>
          </p:cNvPr>
          <p:cNvSpPr>
            <a:spLocks noGrp="1"/>
          </p:cNvSpPr>
          <p:nvPr>
            <p:ph type="title"/>
          </p:nvPr>
        </p:nvSpPr>
        <p:spPr>
          <a:xfrm>
            <a:off x="457200" y="0"/>
            <a:ext cx="8229600" cy="514350"/>
          </a:xfrm>
        </p:spPr>
        <p:txBody>
          <a:bodyPr/>
          <a:lstStyle/>
          <a:p>
            <a:r>
              <a:rPr lang="en-US" altLang="en-US"/>
              <a:t>Acknowledgements</a:t>
            </a:r>
          </a:p>
        </p:txBody>
      </p:sp>
      <p:pic>
        <p:nvPicPr>
          <p:cNvPr id="122882" name="Picture 4">
            <a:extLst>
              <a:ext uri="{FF2B5EF4-FFF2-40B4-BE49-F238E27FC236}">
                <a16:creationId xmlns:a16="http://schemas.microsoft.com/office/drawing/2014/main" id="{9478873A-7376-EC40-9BE0-976B6A6ACEB0}"/>
              </a:ext>
            </a:extLst>
          </p:cNvPr>
          <p:cNvPicPr>
            <a:picLocks noChangeAspect="1"/>
          </p:cNvPicPr>
          <p:nvPr/>
        </p:nvPicPr>
        <p:blipFill>
          <a:blip r:embed="rId2" cstate="email">
            <a:extLst>
              <a:ext uri="{28A0092B-C50C-407E-A947-70E740481C1C}">
                <a14:useLocalDpi xmlns:a14="http://schemas.microsoft.com/office/drawing/2010/main" val="0"/>
              </a:ext>
            </a:extLst>
          </a:blip>
          <a:srcRect t="12027" b="-2"/>
          <a:stretch>
            <a:fillRect/>
          </a:stretch>
        </p:blipFill>
        <p:spPr bwMode="auto">
          <a:xfrm>
            <a:off x="69850" y="596900"/>
            <a:ext cx="4457700" cy="277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2883" name="Group 1">
            <a:extLst>
              <a:ext uri="{FF2B5EF4-FFF2-40B4-BE49-F238E27FC236}">
                <a16:creationId xmlns:a16="http://schemas.microsoft.com/office/drawing/2014/main" id="{4DE9DE03-0DE4-E744-920B-646F32166F08}"/>
              </a:ext>
            </a:extLst>
          </p:cNvPr>
          <p:cNvGrpSpPr>
            <a:grpSpLocks/>
          </p:cNvGrpSpPr>
          <p:nvPr/>
        </p:nvGrpSpPr>
        <p:grpSpPr bwMode="auto">
          <a:xfrm>
            <a:off x="4572000" y="509588"/>
            <a:ext cx="4657725" cy="3016250"/>
            <a:chOff x="4572000" y="509588"/>
            <a:chExt cx="4657725" cy="3016250"/>
          </a:xfrm>
        </p:grpSpPr>
        <p:sp>
          <p:nvSpPr>
            <p:cNvPr id="122889" name="TextBox 5">
              <a:extLst>
                <a:ext uri="{FF2B5EF4-FFF2-40B4-BE49-F238E27FC236}">
                  <a16:creationId xmlns:a16="http://schemas.microsoft.com/office/drawing/2014/main" id="{32A42626-F21E-AF42-8E20-773709D9157A}"/>
                </a:ext>
              </a:extLst>
            </p:cNvPr>
            <p:cNvSpPr txBox="1">
              <a:spLocks noChangeArrowheads="1"/>
            </p:cNvSpPr>
            <p:nvPr/>
          </p:nvSpPr>
          <p:spPr bwMode="auto">
            <a:xfrm>
              <a:off x="5111750" y="509588"/>
              <a:ext cx="33782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sz="2400" u="sng">
                  <a:solidFill>
                    <a:srgbClr val="FF0000"/>
                  </a:solidFill>
                </a:rPr>
                <a:t>Nolan Lab – Stanford</a:t>
              </a:r>
            </a:p>
          </p:txBody>
        </p:sp>
        <p:sp>
          <p:nvSpPr>
            <p:cNvPr id="122890" name="TextBox 6">
              <a:extLst>
                <a:ext uri="{FF2B5EF4-FFF2-40B4-BE49-F238E27FC236}">
                  <a16:creationId xmlns:a16="http://schemas.microsoft.com/office/drawing/2014/main" id="{A5168697-D6B4-F441-8876-764D5D68FCF3}"/>
                </a:ext>
              </a:extLst>
            </p:cNvPr>
            <p:cNvSpPr txBox="1">
              <a:spLocks noChangeArrowheads="1"/>
            </p:cNvSpPr>
            <p:nvPr/>
          </p:nvSpPr>
          <p:spPr bwMode="auto">
            <a:xfrm>
              <a:off x="4572000" y="971550"/>
              <a:ext cx="2278063"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sz="2000"/>
                <a:t>-Garry Nolan</a:t>
              </a:r>
            </a:p>
            <a:p>
              <a:r>
                <a:rPr lang="en-US" altLang="en-US" sz="2000"/>
                <a:t>-Wendy Fantl</a:t>
              </a:r>
            </a:p>
            <a:p>
              <a:r>
                <a:rPr lang="en-US" altLang="en-US" sz="2000"/>
                <a:t>-Burno Medeiros</a:t>
              </a:r>
            </a:p>
            <a:p>
              <a:r>
                <a:rPr lang="en-US" altLang="en-US" sz="2000"/>
                <a:t>-Peter Greenberg</a:t>
              </a:r>
            </a:p>
            <a:p>
              <a:endParaRPr lang="en-US" altLang="en-US" sz="2000"/>
            </a:p>
          </p:txBody>
        </p:sp>
        <p:sp>
          <p:nvSpPr>
            <p:cNvPr id="122891" name="TextBox 7">
              <a:extLst>
                <a:ext uri="{FF2B5EF4-FFF2-40B4-BE49-F238E27FC236}">
                  <a16:creationId xmlns:a16="http://schemas.microsoft.com/office/drawing/2014/main" id="{A0EFC9DA-2BC8-D848-AA94-5FCFB830325E}"/>
                </a:ext>
              </a:extLst>
            </p:cNvPr>
            <p:cNvSpPr txBox="1">
              <a:spLocks noChangeArrowheads="1"/>
            </p:cNvSpPr>
            <p:nvPr/>
          </p:nvSpPr>
          <p:spPr bwMode="auto">
            <a:xfrm>
              <a:off x="6921500" y="971550"/>
              <a:ext cx="2308225"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sz="2000"/>
                <a:t>-Rachel Finck</a:t>
              </a:r>
            </a:p>
            <a:p>
              <a:r>
                <a:rPr lang="en-US" altLang="en-US" sz="2000"/>
                <a:t>-Matt Hale</a:t>
              </a:r>
            </a:p>
            <a:p>
              <a:r>
                <a:rPr lang="en-US" altLang="en-US" sz="2000"/>
                <a:t>-Nikolay Samusik</a:t>
              </a:r>
            </a:p>
            <a:p>
              <a:r>
                <a:rPr lang="en-US" altLang="en-US" sz="2000"/>
                <a:t>-Nikesh Kotecha</a:t>
              </a:r>
            </a:p>
            <a:p>
              <a:r>
                <a:rPr lang="en-US" altLang="en-US" sz="2000"/>
                <a:t>-Sean Bendall</a:t>
              </a:r>
            </a:p>
            <a:p>
              <a:r>
                <a:rPr lang="en-US" altLang="en-US" sz="2000"/>
                <a:t>-Zach Bjornson</a:t>
              </a:r>
            </a:p>
            <a:p>
              <a:r>
                <a:rPr lang="en-US" altLang="en-US" sz="2000"/>
                <a:t>-Astraea Jager</a:t>
              </a:r>
            </a:p>
            <a:p>
              <a:r>
                <a:rPr lang="en-US" altLang="en-US" sz="2000"/>
                <a:t>-Angelica Trejo</a:t>
              </a:r>
            </a:p>
          </p:txBody>
        </p:sp>
      </p:grpSp>
      <p:sp>
        <p:nvSpPr>
          <p:cNvPr id="122884" name="TextBox 8">
            <a:extLst>
              <a:ext uri="{FF2B5EF4-FFF2-40B4-BE49-F238E27FC236}">
                <a16:creationId xmlns:a16="http://schemas.microsoft.com/office/drawing/2014/main" id="{330BB98D-9D77-8148-B34B-906BAFEC2BA1}"/>
              </a:ext>
            </a:extLst>
          </p:cNvPr>
          <p:cNvSpPr txBox="1">
            <a:spLocks noChangeArrowheads="1"/>
          </p:cNvSpPr>
          <p:nvPr/>
        </p:nvSpPr>
        <p:spPr bwMode="auto">
          <a:xfrm>
            <a:off x="144463" y="3752850"/>
            <a:ext cx="43608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sz="2400" u="sng">
                <a:solidFill>
                  <a:srgbClr val="FF0000"/>
                </a:solidFill>
              </a:rPr>
              <a:t>Behbehani Lab – Ohio State</a:t>
            </a:r>
          </a:p>
        </p:txBody>
      </p:sp>
      <p:sp>
        <p:nvSpPr>
          <p:cNvPr id="122885" name="TextBox 10">
            <a:extLst>
              <a:ext uri="{FF2B5EF4-FFF2-40B4-BE49-F238E27FC236}">
                <a16:creationId xmlns:a16="http://schemas.microsoft.com/office/drawing/2014/main" id="{8F1501A0-7023-0F49-A815-506D70ECA903}"/>
              </a:ext>
            </a:extLst>
          </p:cNvPr>
          <p:cNvSpPr txBox="1">
            <a:spLocks noChangeArrowheads="1"/>
          </p:cNvSpPr>
          <p:nvPr/>
        </p:nvSpPr>
        <p:spPr bwMode="auto">
          <a:xfrm>
            <a:off x="0" y="4214813"/>
            <a:ext cx="2293938"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sz="2000" u="sng"/>
              <a:t>Laboratory Team</a:t>
            </a:r>
          </a:p>
          <a:p>
            <a:r>
              <a:rPr lang="en-US" altLang="en-US" sz="2000"/>
              <a:t>-</a:t>
            </a:r>
            <a:r>
              <a:rPr lang="en-US" altLang="en-US" sz="2000">
                <a:solidFill>
                  <a:srgbClr val="FF0000"/>
                </a:solidFill>
              </a:rPr>
              <a:t>Justin Lyberger</a:t>
            </a:r>
          </a:p>
          <a:p>
            <a:r>
              <a:rPr lang="en-US" altLang="en-US" sz="2000"/>
              <a:t>-Chi Chang</a:t>
            </a:r>
          </a:p>
          <a:p>
            <a:r>
              <a:rPr lang="en-US" altLang="en-US" sz="2000"/>
              <a:t>-Palak Sekhri</a:t>
            </a:r>
          </a:p>
          <a:p>
            <a:r>
              <a:rPr lang="en-US" altLang="en-US" sz="2000"/>
              <a:t>-Ray Devine</a:t>
            </a:r>
          </a:p>
          <a:p>
            <a:r>
              <a:rPr lang="en-US" altLang="en-US" sz="2000"/>
              <a:t>-Hussam Alkhalaileh</a:t>
            </a:r>
          </a:p>
        </p:txBody>
      </p:sp>
      <p:sp>
        <p:nvSpPr>
          <p:cNvPr id="122886" name="TextBox 11">
            <a:extLst>
              <a:ext uri="{FF2B5EF4-FFF2-40B4-BE49-F238E27FC236}">
                <a16:creationId xmlns:a16="http://schemas.microsoft.com/office/drawing/2014/main" id="{74B570DB-D269-4644-9557-A5210B6FCCC6}"/>
              </a:ext>
            </a:extLst>
          </p:cNvPr>
          <p:cNvSpPr txBox="1">
            <a:spLocks noChangeArrowheads="1"/>
          </p:cNvSpPr>
          <p:nvPr/>
        </p:nvSpPr>
        <p:spPr bwMode="auto">
          <a:xfrm>
            <a:off x="2344738" y="4214813"/>
            <a:ext cx="2257425"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sz="2000" u="sng"/>
              <a:t>Hematology</a:t>
            </a:r>
          </a:p>
          <a:p>
            <a:r>
              <a:rPr lang="en-US" altLang="en-US" sz="2000"/>
              <a:t>-John Byrd</a:t>
            </a:r>
          </a:p>
          <a:p>
            <a:r>
              <a:rPr lang="en-US" altLang="en-US" sz="2000"/>
              <a:t>-Bill Blum</a:t>
            </a:r>
          </a:p>
          <a:p>
            <a:r>
              <a:rPr lang="en-US" altLang="en-US" sz="2000"/>
              <a:t>-Steve Devine</a:t>
            </a:r>
          </a:p>
          <a:p>
            <a:r>
              <a:rPr lang="en-US" altLang="en-US" sz="2000"/>
              <a:t>-Mike Caligiuri</a:t>
            </a:r>
          </a:p>
          <a:p>
            <a:r>
              <a:rPr lang="en-US" altLang="en-US" sz="2000"/>
              <a:t>-Ronnie Freud</a:t>
            </a:r>
          </a:p>
          <a:p>
            <a:endParaRPr lang="en-US" altLang="en-US" sz="2000"/>
          </a:p>
        </p:txBody>
      </p:sp>
      <p:sp>
        <p:nvSpPr>
          <p:cNvPr id="122887" name="TextBox 11">
            <a:extLst>
              <a:ext uri="{FF2B5EF4-FFF2-40B4-BE49-F238E27FC236}">
                <a16:creationId xmlns:a16="http://schemas.microsoft.com/office/drawing/2014/main" id="{E9A344CF-A8DF-3043-AEDB-2A08F587429A}"/>
              </a:ext>
            </a:extLst>
          </p:cNvPr>
          <p:cNvSpPr txBox="1">
            <a:spLocks noChangeArrowheads="1"/>
          </p:cNvSpPr>
          <p:nvPr/>
        </p:nvSpPr>
        <p:spPr bwMode="auto">
          <a:xfrm>
            <a:off x="4254500" y="4214813"/>
            <a:ext cx="2519363" cy="163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sz="2000" u="sng"/>
              <a:t>Pathology</a:t>
            </a:r>
          </a:p>
          <a:p>
            <a:r>
              <a:rPr lang="en-US" altLang="en-US" sz="2000"/>
              <a:t>-</a:t>
            </a:r>
            <a:r>
              <a:rPr lang="en-US" altLang="en-US" sz="2000">
                <a:solidFill>
                  <a:srgbClr val="FF0000"/>
                </a:solidFill>
              </a:rPr>
              <a:t>Gerard Lozanski</a:t>
            </a:r>
          </a:p>
          <a:p>
            <a:r>
              <a:rPr lang="en-US" altLang="en-US" sz="2000"/>
              <a:t>-Nicole Bergman</a:t>
            </a:r>
          </a:p>
          <a:p>
            <a:r>
              <a:rPr lang="en-US" altLang="en-US" sz="2000"/>
              <a:t>-Rebecca Pearson</a:t>
            </a:r>
          </a:p>
          <a:p>
            <a:endParaRPr lang="en-US" altLang="en-US" sz="2000"/>
          </a:p>
        </p:txBody>
      </p:sp>
      <p:sp>
        <p:nvSpPr>
          <p:cNvPr id="122888" name="TextBox 12">
            <a:extLst>
              <a:ext uri="{FF2B5EF4-FFF2-40B4-BE49-F238E27FC236}">
                <a16:creationId xmlns:a16="http://schemas.microsoft.com/office/drawing/2014/main" id="{DC23C61B-2473-CC40-A0AA-032EAAFB1A4F}"/>
              </a:ext>
            </a:extLst>
          </p:cNvPr>
          <p:cNvSpPr txBox="1">
            <a:spLocks noChangeArrowheads="1"/>
          </p:cNvSpPr>
          <p:nvPr/>
        </p:nvSpPr>
        <p:spPr bwMode="auto">
          <a:xfrm>
            <a:off x="6624638" y="4214813"/>
            <a:ext cx="2519362"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r>
              <a:rPr lang="en-US" altLang="en-US" sz="2000" u="sng"/>
              <a:t>Fluidigm</a:t>
            </a:r>
          </a:p>
          <a:p>
            <a:r>
              <a:rPr lang="en-US" altLang="en-US" sz="2000"/>
              <a:t>-</a:t>
            </a:r>
            <a:r>
              <a:rPr lang="en-US" altLang="en-US" sz="2000">
                <a:solidFill>
                  <a:srgbClr val="FF0000"/>
                </a:solidFill>
              </a:rPr>
              <a:t>Greg Stelzer</a:t>
            </a:r>
          </a:p>
          <a:p>
            <a:r>
              <a:rPr lang="en-US" altLang="en-US" sz="2000"/>
              <a:t>-Clare Rogers</a:t>
            </a:r>
          </a:p>
          <a:p>
            <a:r>
              <a:rPr lang="en-US" altLang="en-US" sz="2000"/>
              <a:t>-Noah Saederup</a:t>
            </a:r>
          </a:p>
          <a:p>
            <a:r>
              <a:rPr lang="en-US" altLang="en-US" sz="2000"/>
              <a:t>-Chris Linthwaite</a:t>
            </a:r>
          </a:p>
          <a:p>
            <a:endParaRPr lang="en-US" altLang="en-US" sz="2000"/>
          </a:p>
        </p:txBody>
      </p:sp>
    </p:spTree>
    <p:extLst>
      <p:ext uri="{BB962C8B-B14F-4D97-AF65-F5344CB8AC3E}">
        <p14:creationId xmlns:p14="http://schemas.microsoft.com/office/powerpoint/2010/main" val="646365719"/>
      </p:ext>
    </p:extLst>
  </p:cSld>
  <p:clrMapOvr>
    <a:masterClrMapping/>
  </p:clrMapOvr>
  <p:transition spd="med">
    <p:fade/>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69" name="Title 1"/>
          <p:cNvSpPr>
            <a:spLocks noGrp="1"/>
          </p:cNvSpPr>
          <p:nvPr>
            <p:ph type="title"/>
          </p:nvPr>
        </p:nvSpPr>
        <p:spPr/>
        <p:txBody>
          <a:bodyPr/>
          <a:lstStyle/>
          <a:p>
            <a:endParaRPr lang="en-US">
              <a:latin typeface="Arial" charset="0"/>
              <a:ea typeface="MS PGothic" charset="0"/>
            </a:endParaRPr>
          </a:p>
        </p:txBody>
      </p:sp>
      <p:sp>
        <p:nvSpPr>
          <p:cNvPr id="186370" name="Content Placeholder 2"/>
          <p:cNvSpPr>
            <a:spLocks noGrp="1"/>
          </p:cNvSpPr>
          <p:nvPr>
            <p:ph idx="1"/>
          </p:nvPr>
        </p:nvSpPr>
        <p:spPr/>
        <p:txBody>
          <a:bodyPr/>
          <a:lstStyle/>
          <a:p>
            <a:endParaRPr lang="en-US">
              <a:latin typeface="Arial" charset="0"/>
              <a:ea typeface="MS PGothic" charset="0"/>
            </a:endParaRPr>
          </a:p>
        </p:txBody>
      </p:sp>
    </p:spTree>
  </p:cSld>
  <p:clrMapOvr>
    <a:masterClrMapping/>
  </p:clrMapOvr>
  <p:transition spd="med">
    <p:fade/>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3" name="Title 1"/>
          <p:cNvSpPr>
            <a:spLocks noGrp="1"/>
          </p:cNvSpPr>
          <p:nvPr>
            <p:ph type="title"/>
          </p:nvPr>
        </p:nvSpPr>
        <p:spPr/>
        <p:txBody>
          <a:bodyPr/>
          <a:lstStyle/>
          <a:p>
            <a:pPr algn="ctr"/>
            <a:r>
              <a:rPr lang="en-US">
                <a:latin typeface="Calibri" charset="0"/>
                <a:ea typeface="MS PGothic" charset="0"/>
              </a:rPr>
              <a:t>Extra Slides</a:t>
            </a:r>
          </a:p>
        </p:txBody>
      </p:sp>
      <p:sp>
        <p:nvSpPr>
          <p:cNvPr id="187394" name="Content Placeholder 2"/>
          <p:cNvSpPr>
            <a:spLocks noGrp="1"/>
          </p:cNvSpPr>
          <p:nvPr>
            <p:ph idx="1"/>
          </p:nvPr>
        </p:nvSpPr>
        <p:spPr/>
        <p:txBody>
          <a:bodyPr/>
          <a:lstStyle/>
          <a:p>
            <a:endParaRPr lang="en-US">
              <a:latin typeface="Calibri" charset="0"/>
              <a:ea typeface="MS PGothic" charset="0"/>
            </a:endParaRPr>
          </a:p>
        </p:txBody>
      </p:sp>
    </p:spTree>
  </p:cSld>
  <p:clrMapOvr>
    <a:masterClrMapping/>
  </p:clrMapOvr>
  <p:transition spd="med">
    <p:fade/>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8417" name="Group 350"/>
          <p:cNvGrpSpPr>
            <a:grpSpLocks noChangeAspect="1"/>
          </p:cNvGrpSpPr>
          <p:nvPr/>
        </p:nvGrpSpPr>
        <p:grpSpPr bwMode="auto">
          <a:xfrm>
            <a:off x="5532438" y="4764088"/>
            <a:ext cx="254000" cy="22225"/>
            <a:chOff x="7354" y="9447"/>
            <a:chExt cx="446" cy="43"/>
          </a:xfrm>
        </p:grpSpPr>
        <p:grpSp>
          <p:nvGrpSpPr>
            <p:cNvPr id="188723" name="Group 351"/>
            <p:cNvGrpSpPr>
              <a:grpSpLocks noChangeAspect="1"/>
            </p:cNvGrpSpPr>
            <p:nvPr/>
          </p:nvGrpSpPr>
          <p:grpSpPr bwMode="auto">
            <a:xfrm>
              <a:off x="7354" y="9447"/>
              <a:ext cx="206" cy="43"/>
              <a:chOff x="7354" y="9447"/>
              <a:chExt cx="206" cy="43"/>
            </a:xfrm>
          </p:grpSpPr>
          <p:sp>
            <p:nvSpPr>
              <p:cNvPr id="349536" name="Oval 352"/>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37" name="Oval 353"/>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724" name="Group 354"/>
            <p:cNvGrpSpPr>
              <a:grpSpLocks noChangeAspect="1"/>
            </p:cNvGrpSpPr>
            <p:nvPr/>
          </p:nvGrpSpPr>
          <p:grpSpPr bwMode="auto">
            <a:xfrm>
              <a:off x="7594" y="9447"/>
              <a:ext cx="206" cy="43"/>
              <a:chOff x="7354" y="9447"/>
              <a:chExt cx="206" cy="43"/>
            </a:xfrm>
          </p:grpSpPr>
          <p:sp>
            <p:nvSpPr>
              <p:cNvPr id="349539" name="Oval 355"/>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40" name="Oval 356"/>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349187" name="Line 3"/>
          <p:cNvSpPr>
            <a:spLocks noChangeAspect="1" noChangeShapeType="1"/>
          </p:cNvSpPr>
          <p:nvPr/>
        </p:nvSpPr>
        <p:spPr bwMode="auto">
          <a:xfrm>
            <a:off x="2289175" y="2552700"/>
            <a:ext cx="0" cy="612775"/>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88" name="Line 4"/>
          <p:cNvSpPr>
            <a:spLocks noChangeAspect="1" noChangeShapeType="1"/>
          </p:cNvSpPr>
          <p:nvPr/>
        </p:nvSpPr>
        <p:spPr bwMode="auto">
          <a:xfrm>
            <a:off x="3111500" y="3157538"/>
            <a:ext cx="2470150" cy="1587"/>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420" name="Group 6"/>
          <p:cNvGrpSpPr>
            <a:grpSpLocks noChangeAspect="1"/>
          </p:cNvGrpSpPr>
          <p:nvPr/>
        </p:nvGrpSpPr>
        <p:grpSpPr bwMode="auto">
          <a:xfrm>
            <a:off x="5589588" y="1519238"/>
            <a:ext cx="0" cy="1646237"/>
            <a:chOff x="7740" y="3492"/>
            <a:chExt cx="1" cy="3060"/>
          </a:xfrm>
        </p:grpSpPr>
        <p:sp>
          <p:nvSpPr>
            <p:cNvPr id="349191" name="Line 7"/>
            <p:cNvSpPr>
              <a:spLocks noChangeAspect="1" noChangeShapeType="1"/>
            </p:cNvSpPr>
            <p:nvPr/>
          </p:nvSpPr>
          <p:spPr bwMode="auto">
            <a:xfrm>
              <a:off x="55895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92" name="Line 8"/>
            <p:cNvSpPr>
              <a:spLocks noChangeAspect="1" noChangeShapeType="1"/>
            </p:cNvSpPr>
            <p:nvPr/>
          </p:nvSpPr>
          <p:spPr bwMode="auto">
            <a:xfrm>
              <a:off x="55895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421" name="Group 9"/>
          <p:cNvGrpSpPr>
            <a:grpSpLocks noChangeAspect="1"/>
          </p:cNvGrpSpPr>
          <p:nvPr/>
        </p:nvGrpSpPr>
        <p:grpSpPr bwMode="auto">
          <a:xfrm>
            <a:off x="5727700" y="1519238"/>
            <a:ext cx="0" cy="1646237"/>
            <a:chOff x="7740" y="3492"/>
            <a:chExt cx="1" cy="3060"/>
          </a:xfrm>
        </p:grpSpPr>
        <p:sp>
          <p:nvSpPr>
            <p:cNvPr id="349194" name="Line 10"/>
            <p:cNvSpPr>
              <a:spLocks noChangeAspect="1" noChangeShapeType="1"/>
            </p:cNvSpPr>
            <p:nvPr/>
          </p:nvSpPr>
          <p:spPr bwMode="auto">
            <a:xfrm>
              <a:off x="57277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95" name="Line 11"/>
            <p:cNvSpPr>
              <a:spLocks noChangeAspect="1" noChangeShapeType="1"/>
            </p:cNvSpPr>
            <p:nvPr/>
          </p:nvSpPr>
          <p:spPr bwMode="auto">
            <a:xfrm>
              <a:off x="57277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422" name="Group 12"/>
          <p:cNvGrpSpPr>
            <a:grpSpLocks noChangeAspect="1"/>
          </p:cNvGrpSpPr>
          <p:nvPr/>
        </p:nvGrpSpPr>
        <p:grpSpPr bwMode="auto">
          <a:xfrm>
            <a:off x="5864225" y="1519238"/>
            <a:ext cx="0" cy="1646237"/>
            <a:chOff x="7740" y="3492"/>
            <a:chExt cx="1" cy="3060"/>
          </a:xfrm>
        </p:grpSpPr>
        <p:sp>
          <p:nvSpPr>
            <p:cNvPr id="349197" name="Line 13"/>
            <p:cNvSpPr>
              <a:spLocks noChangeAspect="1" noChangeShapeType="1"/>
            </p:cNvSpPr>
            <p:nvPr/>
          </p:nvSpPr>
          <p:spPr bwMode="auto">
            <a:xfrm>
              <a:off x="58642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98" name="Line 14"/>
            <p:cNvSpPr>
              <a:spLocks noChangeAspect="1" noChangeShapeType="1"/>
            </p:cNvSpPr>
            <p:nvPr/>
          </p:nvSpPr>
          <p:spPr bwMode="auto">
            <a:xfrm>
              <a:off x="58642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423" name="Group 15"/>
          <p:cNvGrpSpPr>
            <a:grpSpLocks noChangeAspect="1"/>
          </p:cNvGrpSpPr>
          <p:nvPr/>
        </p:nvGrpSpPr>
        <p:grpSpPr bwMode="auto">
          <a:xfrm>
            <a:off x="6000750" y="1519238"/>
            <a:ext cx="0" cy="1646237"/>
            <a:chOff x="7740" y="3492"/>
            <a:chExt cx="1" cy="3060"/>
          </a:xfrm>
        </p:grpSpPr>
        <p:sp>
          <p:nvSpPr>
            <p:cNvPr id="349200" name="Line 16"/>
            <p:cNvSpPr>
              <a:spLocks noChangeAspect="1" noChangeShapeType="1"/>
            </p:cNvSpPr>
            <p:nvPr/>
          </p:nvSpPr>
          <p:spPr bwMode="auto">
            <a:xfrm>
              <a:off x="600075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01" name="Line 17"/>
            <p:cNvSpPr>
              <a:spLocks noChangeAspect="1" noChangeShapeType="1"/>
            </p:cNvSpPr>
            <p:nvPr/>
          </p:nvSpPr>
          <p:spPr bwMode="auto">
            <a:xfrm>
              <a:off x="600075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424" name="Group 18"/>
          <p:cNvGrpSpPr>
            <a:grpSpLocks noChangeAspect="1"/>
          </p:cNvGrpSpPr>
          <p:nvPr/>
        </p:nvGrpSpPr>
        <p:grpSpPr bwMode="auto">
          <a:xfrm>
            <a:off x="6138863" y="1519238"/>
            <a:ext cx="0" cy="1646237"/>
            <a:chOff x="7740" y="3492"/>
            <a:chExt cx="1" cy="3060"/>
          </a:xfrm>
        </p:grpSpPr>
        <p:sp>
          <p:nvSpPr>
            <p:cNvPr id="349203" name="Line 19"/>
            <p:cNvSpPr>
              <a:spLocks noChangeAspect="1" noChangeShapeType="1"/>
            </p:cNvSpPr>
            <p:nvPr/>
          </p:nvSpPr>
          <p:spPr bwMode="auto">
            <a:xfrm>
              <a:off x="6138863"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04" name="Line 20"/>
            <p:cNvSpPr>
              <a:spLocks noChangeAspect="1" noChangeShapeType="1"/>
            </p:cNvSpPr>
            <p:nvPr/>
          </p:nvSpPr>
          <p:spPr bwMode="auto">
            <a:xfrm>
              <a:off x="6138863"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425" name="Group 21"/>
          <p:cNvGrpSpPr>
            <a:grpSpLocks noChangeAspect="1"/>
          </p:cNvGrpSpPr>
          <p:nvPr/>
        </p:nvGrpSpPr>
        <p:grpSpPr bwMode="auto">
          <a:xfrm>
            <a:off x="6275388" y="1519238"/>
            <a:ext cx="0" cy="1646237"/>
            <a:chOff x="7740" y="3492"/>
            <a:chExt cx="1" cy="3060"/>
          </a:xfrm>
        </p:grpSpPr>
        <p:sp>
          <p:nvSpPr>
            <p:cNvPr id="349206" name="Line 22"/>
            <p:cNvSpPr>
              <a:spLocks noChangeAspect="1" noChangeShapeType="1"/>
            </p:cNvSpPr>
            <p:nvPr/>
          </p:nvSpPr>
          <p:spPr bwMode="auto">
            <a:xfrm>
              <a:off x="62753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07" name="Line 23"/>
            <p:cNvSpPr>
              <a:spLocks noChangeAspect="1" noChangeShapeType="1"/>
            </p:cNvSpPr>
            <p:nvPr/>
          </p:nvSpPr>
          <p:spPr bwMode="auto">
            <a:xfrm>
              <a:off x="62753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426" name="Group 24"/>
          <p:cNvGrpSpPr>
            <a:grpSpLocks noChangeAspect="1"/>
          </p:cNvGrpSpPr>
          <p:nvPr/>
        </p:nvGrpSpPr>
        <p:grpSpPr bwMode="auto">
          <a:xfrm>
            <a:off x="6413500" y="1519238"/>
            <a:ext cx="0" cy="1646237"/>
            <a:chOff x="7740" y="3492"/>
            <a:chExt cx="1" cy="3060"/>
          </a:xfrm>
        </p:grpSpPr>
        <p:sp>
          <p:nvSpPr>
            <p:cNvPr id="349209" name="Line 25"/>
            <p:cNvSpPr>
              <a:spLocks noChangeAspect="1" noChangeShapeType="1"/>
            </p:cNvSpPr>
            <p:nvPr/>
          </p:nvSpPr>
          <p:spPr bwMode="auto">
            <a:xfrm>
              <a:off x="64135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10" name="Line 26"/>
            <p:cNvSpPr>
              <a:spLocks noChangeAspect="1" noChangeShapeType="1"/>
            </p:cNvSpPr>
            <p:nvPr/>
          </p:nvSpPr>
          <p:spPr bwMode="auto">
            <a:xfrm>
              <a:off x="64135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427" name="Group 27"/>
          <p:cNvGrpSpPr>
            <a:grpSpLocks noChangeAspect="1"/>
          </p:cNvGrpSpPr>
          <p:nvPr/>
        </p:nvGrpSpPr>
        <p:grpSpPr bwMode="auto">
          <a:xfrm>
            <a:off x="6550025" y="1519238"/>
            <a:ext cx="0" cy="1646237"/>
            <a:chOff x="7740" y="3492"/>
            <a:chExt cx="1" cy="3060"/>
          </a:xfrm>
        </p:grpSpPr>
        <p:sp>
          <p:nvSpPr>
            <p:cNvPr id="349212" name="Line 28"/>
            <p:cNvSpPr>
              <a:spLocks noChangeAspect="1" noChangeShapeType="1"/>
            </p:cNvSpPr>
            <p:nvPr/>
          </p:nvSpPr>
          <p:spPr bwMode="auto">
            <a:xfrm>
              <a:off x="65500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13" name="Line 29"/>
            <p:cNvSpPr>
              <a:spLocks noChangeAspect="1" noChangeShapeType="1"/>
            </p:cNvSpPr>
            <p:nvPr/>
          </p:nvSpPr>
          <p:spPr bwMode="auto">
            <a:xfrm>
              <a:off x="65500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214" name="Line 30"/>
          <p:cNvSpPr>
            <a:spLocks noChangeAspect="1" noChangeShapeType="1"/>
          </p:cNvSpPr>
          <p:nvPr/>
        </p:nvSpPr>
        <p:spPr bwMode="auto">
          <a:xfrm>
            <a:off x="3111500" y="3108325"/>
            <a:ext cx="0"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41" name="Line 57"/>
          <p:cNvSpPr>
            <a:spLocks noChangeAspect="1" noChangeShapeType="1"/>
          </p:cNvSpPr>
          <p:nvPr/>
        </p:nvSpPr>
        <p:spPr bwMode="auto">
          <a:xfrm>
            <a:off x="3121025" y="1519238"/>
            <a:ext cx="2468563" cy="0"/>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430" name="Group 58"/>
          <p:cNvGrpSpPr>
            <a:grpSpLocks noChangeAspect="1"/>
          </p:cNvGrpSpPr>
          <p:nvPr/>
        </p:nvGrpSpPr>
        <p:grpSpPr bwMode="auto">
          <a:xfrm>
            <a:off x="2451100" y="2552700"/>
            <a:ext cx="1588" cy="612775"/>
            <a:chOff x="3599" y="5337"/>
            <a:chExt cx="2" cy="1140"/>
          </a:xfrm>
        </p:grpSpPr>
        <p:sp>
          <p:nvSpPr>
            <p:cNvPr id="349243" name="Line 59"/>
            <p:cNvSpPr>
              <a:spLocks noChangeAspect="1" noChangeShapeType="1"/>
            </p:cNvSpPr>
            <p:nvPr/>
          </p:nvSpPr>
          <p:spPr bwMode="auto">
            <a:xfrm>
              <a:off x="3599" y="5352"/>
              <a:ext cx="2" cy="1078"/>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704" name="Group 60"/>
            <p:cNvGrpSpPr>
              <a:grpSpLocks noChangeAspect="1"/>
            </p:cNvGrpSpPr>
            <p:nvPr/>
          </p:nvGrpSpPr>
          <p:grpSpPr bwMode="auto">
            <a:xfrm>
              <a:off x="3600" y="5337"/>
              <a:ext cx="1" cy="1140"/>
              <a:chOff x="3600" y="5337"/>
              <a:chExt cx="1" cy="1140"/>
            </a:xfrm>
          </p:grpSpPr>
          <p:sp>
            <p:nvSpPr>
              <p:cNvPr id="349245" name="Line 61"/>
              <p:cNvSpPr>
                <a:spLocks noChangeAspect="1" noChangeShapeType="1"/>
              </p:cNvSpPr>
              <p:nvPr/>
            </p:nvSpPr>
            <p:spPr bwMode="auto">
              <a:xfrm>
                <a:off x="3601" y="629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46" name="Line 62"/>
              <p:cNvSpPr>
                <a:spLocks noChangeAspect="1" noChangeShapeType="1"/>
              </p:cNvSpPr>
              <p:nvPr/>
            </p:nvSpPr>
            <p:spPr bwMode="auto">
              <a:xfrm>
                <a:off x="3601" y="533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88431" name="Group 63"/>
          <p:cNvGrpSpPr>
            <a:grpSpLocks noChangeAspect="1"/>
          </p:cNvGrpSpPr>
          <p:nvPr/>
        </p:nvGrpSpPr>
        <p:grpSpPr bwMode="auto">
          <a:xfrm>
            <a:off x="3060700" y="1519238"/>
            <a:ext cx="1588" cy="614362"/>
            <a:chOff x="3599" y="5337"/>
            <a:chExt cx="2" cy="1140"/>
          </a:xfrm>
        </p:grpSpPr>
        <p:sp>
          <p:nvSpPr>
            <p:cNvPr id="349248" name="Line 64"/>
            <p:cNvSpPr>
              <a:spLocks noChangeAspect="1" noChangeShapeType="1"/>
            </p:cNvSpPr>
            <p:nvPr/>
          </p:nvSpPr>
          <p:spPr bwMode="auto">
            <a:xfrm>
              <a:off x="3599" y="5352"/>
              <a:ext cx="2" cy="1078"/>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700" name="Group 65"/>
            <p:cNvGrpSpPr>
              <a:grpSpLocks noChangeAspect="1"/>
            </p:cNvGrpSpPr>
            <p:nvPr/>
          </p:nvGrpSpPr>
          <p:grpSpPr bwMode="auto">
            <a:xfrm>
              <a:off x="3600" y="5337"/>
              <a:ext cx="1" cy="1140"/>
              <a:chOff x="3600" y="5337"/>
              <a:chExt cx="1" cy="1140"/>
            </a:xfrm>
          </p:grpSpPr>
          <p:sp>
            <p:nvSpPr>
              <p:cNvPr id="349250" name="Line 66"/>
              <p:cNvSpPr>
                <a:spLocks noChangeAspect="1" noChangeShapeType="1"/>
              </p:cNvSpPr>
              <p:nvPr/>
            </p:nvSpPr>
            <p:spPr bwMode="auto">
              <a:xfrm>
                <a:off x="3601" y="629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1" name="Line 67"/>
              <p:cNvSpPr>
                <a:spLocks noChangeAspect="1" noChangeShapeType="1"/>
              </p:cNvSpPr>
              <p:nvPr/>
            </p:nvSpPr>
            <p:spPr bwMode="auto">
              <a:xfrm>
                <a:off x="3601" y="533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88432" name="Group 68"/>
          <p:cNvGrpSpPr>
            <a:grpSpLocks noChangeAspect="1"/>
          </p:cNvGrpSpPr>
          <p:nvPr/>
        </p:nvGrpSpPr>
        <p:grpSpPr bwMode="auto">
          <a:xfrm>
            <a:off x="3111500" y="1519238"/>
            <a:ext cx="1588" cy="614362"/>
            <a:chOff x="3599" y="5337"/>
            <a:chExt cx="2" cy="1140"/>
          </a:xfrm>
        </p:grpSpPr>
        <p:sp>
          <p:nvSpPr>
            <p:cNvPr id="349253" name="Line 69"/>
            <p:cNvSpPr>
              <a:spLocks noChangeAspect="1" noChangeShapeType="1"/>
            </p:cNvSpPr>
            <p:nvPr/>
          </p:nvSpPr>
          <p:spPr bwMode="auto">
            <a:xfrm>
              <a:off x="3599" y="5352"/>
              <a:ext cx="2" cy="1078"/>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696" name="Group 70"/>
            <p:cNvGrpSpPr>
              <a:grpSpLocks noChangeAspect="1"/>
            </p:cNvGrpSpPr>
            <p:nvPr/>
          </p:nvGrpSpPr>
          <p:grpSpPr bwMode="auto">
            <a:xfrm>
              <a:off x="3600" y="5337"/>
              <a:ext cx="1" cy="1140"/>
              <a:chOff x="3600" y="5337"/>
              <a:chExt cx="1" cy="1140"/>
            </a:xfrm>
          </p:grpSpPr>
          <p:sp>
            <p:nvSpPr>
              <p:cNvPr id="349255" name="Line 71"/>
              <p:cNvSpPr>
                <a:spLocks noChangeAspect="1" noChangeShapeType="1"/>
              </p:cNvSpPr>
              <p:nvPr/>
            </p:nvSpPr>
            <p:spPr bwMode="auto">
              <a:xfrm>
                <a:off x="3601" y="629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6" name="Line 72"/>
              <p:cNvSpPr>
                <a:spLocks noChangeAspect="1" noChangeShapeType="1"/>
              </p:cNvSpPr>
              <p:nvPr/>
            </p:nvSpPr>
            <p:spPr bwMode="auto">
              <a:xfrm>
                <a:off x="3601" y="533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349257" name="Line 73"/>
          <p:cNvSpPr>
            <a:spLocks noChangeAspect="1" noChangeShapeType="1"/>
          </p:cNvSpPr>
          <p:nvPr/>
        </p:nvSpPr>
        <p:spPr bwMode="auto">
          <a:xfrm flipH="1" flipV="1">
            <a:off x="2443163" y="1358900"/>
            <a:ext cx="328612"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8" name="Line 74"/>
          <p:cNvSpPr>
            <a:spLocks noChangeAspect="1" noChangeShapeType="1"/>
          </p:cNvSpPr>
          <p:nvPr/>
        </p:nvSpPr>
        <p:spPr bwMode="auto">
          <a:xfrm flipH="1">
            <a:off x="2433638" y="2028825"/>
            <a:ext cx="617537"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9" name="Line 75"/>
          <p:cNvSpPr>
            <a:spLocks noChangeAspect="1" noChangeShapeType="1"/>
          </p:cNvSpPr>
          <p:nvPr/>
        </p:nvSpPr>
        <p:spPr bwMode="auto">
          <a:xfrm flipH="1">
            <a:off x="2433638" y="1358900"/>
            <a:ext cx="0" cy="674688"/>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89" name="Line 105"/>
          <p:cNvSpPr>
            <a:spLocks noChangeAspect="1" noChangeShapeType="1"/>
          </p:cNvSpPr>
          <p:nvPr/>
        </p:nvSpPr>
        <p:spPr bwMode="auto">
          <a:xfrm>
            <a:off x="5684838" y="4949825"/>
            <a:ext cx="0"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437" name="Group 110"/>
          <p:cNvGrpSpPr>
            <a:grpSpLocks noChangeAspect="1"/>
          </p:cNvGrpSpPr>
          <p:nvPr/>
        </p:nvGrpSpPr>
        <p:grpSpPr bwMode="auto">
          <a:xfrm>
            <a:off x="5572125" y="3108325"/>
            <a:ext cx="41275" cy="292100"/>
            <a:chOff x="4434" y="11364"/>
            <a:chExt cx="72" cy="540"/>
          </a:xfrm>
        </p:grpSpPr>
        <p:sp>
          <p:nvSpPr>
            <p:cNvPr id="349295" name="Line 111"/>
            <p:cNvSpPr>
              <a:spLocks noChangeAspect="1" noChangeShapeType="1"/>
            </p:cNvSpPr>
            <p:nvPr/>
          </p:nvSpPr>
          <p:spPr bwMode="auto">
            <a:xfrm>
              <a:off x="4470" y="11364"/>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96" name="Oval 112"/>
            <p:cNvSpPr>
              <a:spLocks noChangeAspect="1" noChangeArrowheads="1"/>
            </p:cNvSpPr>
            <p:nvPr/>
          </p:nvSpPr>
          <p:spPr bwMode="auto">
            <a:xfrm>
              <a:off x="4434" y="11831"/>
              <a:ext cx="72" cy="73"/>
            </a:xfrm>
            <a:prstGeom prst="ellipse">
              <a:avLst/>
            </a:prstGeom>
            <a:solidFill>
              <a:srgbClr val="FFFFFF"/>
            </a:solid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438" name="Group 113"/>
          <p:cNvGrpSpPr>
            <a:grpSpLocks noChangeAspect="1"/>
          </p:cNvGrpSpPr>
          <p:nvPr/>
        </p:nvGrpSpPr>
        <p:grpSpPr bwMode="auto">
          <a:xfrm>
            <a:off x="6529388" y="3108325"/>
            <a:ext cx="42862" cy="292100"/>
            <a:chOff x="4434" y="11364"/>
            <a:chExt cx="72" cy="540"/>
          </a:xfrm>
        </p:grpSpPr>
        <p:sp>
          <p:nvSpPr>
            <p:cNvPr id="349298" name="Line 114"/>
            <p:cNvSpPr>
              <a:spLocks noChangeAspect="1" noChangeShapeType="1"/>
            </p:cNvSpPr>
            <p:nvPr/>
          </p:nvSpPr>
          <p:spPr bwMode="auto">
            <a:xfrm>
              <a:off x="4471" y="11364"/>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99" name="Oval 115"/>
            <p:cNvSpPr>
              <a:spLocks noChangeAspect="1" noChangeArrowheads="1"/>
            </p:cNvSpPr>
            <p:nvPr/>
          </p:nvSpPr>
          <p:spPr bwMode="auto">
            <a:xfrm>
              <a:off x="4434" y="11831"/>
              <a:ext cx="72" cy="73"/>
            </a:xfrm>
            <a:prstGeom prst="ellipse">
              <a:avLst/>
            </a:prstGeom>
            <a:solidFill>
              <a:srgbClr val="FFFFFF"/>
            </a:solid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00" name="Line 116"/>
          <p:cNvSpPr>
            <a:spLocks noChangeAspect="1" noChangeShapeType="1"/>
          </p:cNvSpPr>
          <p:nvPr/>
        </p:nvSpPr>
        <p:spPr bwMode="auto">
          <a:xfrm flipH="1" flipV="1">
            <a:off x="2778125" y="1624013"/>
            <a:ext cx="273050" cy="1587"/>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01" name="Line 117"/>
          <p:cNvSpPr>
            <a:spLocks noChangeAspect="1" noChangeShapeType="1"/>
          </p:cNvSpPr>
          <p:nvPr/>
        </p:nvSpPr>
        <p:spPr bwMode="auto">
          <a:xfrm>
            <a:off x="2778125" y="1358900"/>
            <a:ext cx="0" cy="271463"/>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441" name="Group 142"/>
          <p:cNvGrpSpPr>
            <a:grpSpLocks noChangeAspect="1"/>
          </p:cNvGrpSpPr>
          <p:nvPr/>
        </p:nvGrpSpPr>
        <p:grpSpPr bwMode="auto">
          <a:xfrm>
            <a:off x="2262188" y="2432050"/>
            <a:ext cx="307975" cy="38100"/>
            <a:chOff x="1590" y="1680"/>
            <a:chExt cx="215" cy="27"/>
          </a:xfrm>
        </p:grpSpPr>
        <p:grpSp>
          <p:nvGrpSpPr>
            <p:cNvPr id="188675" name="Group 143"/>
            <p:cNvGrpSpPr>
              <a:grpSpLocks noChangeAspect="1"/>
            </p:cNvGrpSpPr>
            <p:nvPr/>
          </p:nvGrpSpPr>
          <p:grpSpPr bwMode="auto">
            <a:xfrm>
              <a:off x="1590" y="1680"/>
              <a:ext cx="113" cy="27"/>
              <a:chOff x="3240" y="9072"/>
              <a:chExt cx="1800" cy="540"/>
            </a:xfrm>
          </p:grpSpPr>
          <p:grpSp>
            <p:nvGrpSpPr>
              <p:cNvPr id="188684" name="Group 144"/>
              <p:cNvGrpSpPr>
                <a:grpSpLocks noChangeAspect="1"/>
              </p:cNvGrpSpPr>
              <p:nvPr/>
            </p:nvGrpSpPr>
            <p:grpSpPr bwMode="auto">
              <a:xfrm>
                <a:off x="3240" y="9072"/>
                <a:ext cx="360" cy="540"/>
                <a:chOff x="3240" y="9072"/>
                <a:chExt cx="360" cy="540"/>
              </a:xfrm>
            </p:grpSpPr>
            <p:sp>
              <p:nvSpPr>
                <p:cNvPr id="349329" name="Line 145"/>
                <p:cNvSpPr>
                  <a:spLocks noChangeAspect="1" noChangeShapeType="1"/>
                </p:cNvSpPr>
                <p:nvPr/>
              </p:nvSpPr>
              <p:spPr bwMode="auto">
                <a:xfrm>
                  <a:off x="3240" y="9612"/>
                  <a:ext cx="353"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30" name="Line 146"/>
                <p:cNvSpPr>
                  <a:spLocks noChangeAspect="1" noChangeShapeType="1"/>
                </p:cNvSpPr>
                <p:nvPr/>
              </p:nvSpPr>
              <p:spPr bwMode="auto">
                <a:xfrm>
                  <a:off x="3593" y="907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685" name="Group 147"/>
              <p:cNvGrpSpPr>
                <a:grpSpLocks noChangeAspect="1"/>
              </p:cNvGrpSpPr>
              <p:nvPr/>
            </p:nvGrpSpPr>
            <p:grpSpPr bwMode="auto">
              <a:xfrm flipH="1">
                <a:off x="3795" y="9072"/>
                <a:ext cx="1245" cy="540"/>
                <a:chOff x="5040" y="10512"/>
                <a:chExt cx="360" cy="540"/>
              </a:xfrm>
            </p:grpSpPr>
            <p:sp>
              <p:nvSpPr>
                <p:cNvPr id="349332" name="Line 148"/>
                <p:cNvSpPr>
                  <a:spLocks noChangeAspect="1" noChangeShapeType="1"/>
                </p:cNvSpPr>
                <p:nvPr/>
              </p:nvSpPr>
              <p:spPr bwMode="auto">
                <a:xfrm>
                  <a:off x="5040" y="11052"/>
                  <a:ext cx="362"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33" name="Line 149"/>
                <p:cNvSpPr>
                  <a:spLocks noChangeAspect="1" noChangeShapeType="1"/>
                </p:cNvSpPr>
                <p:nvPr/>
              </p:nvSpPr>
              <p:spPr bwMode="auto">
                <a:xfrm>
                  <a:off x="5402" y="1051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34" name="Line 150"/>
              <p:cNvSpPr>
                <a:spLocks noChangeAspect="1" noChangeShapeType="1"/>
              </p:cNvSpPr>
              <p:nvPr/>
            </p:nvSpPr>
            <p:spPr bwMode="auto">
              <a:xfrm>
                <a:off x="3593" y="9072"/>
                <a:ext cx="194"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676" name="Group 151"/>
            <p:cNvGrpSpPr>
              <a:grpSpLocks noChangeAspect="1"/>
            </p:cNvGrpSpPr>
            <p:nvPr/>
          </p:nvGrpSpPr>
          <p:grpSpPr bwMode="auto">
            <a:xfrm>
              <a:off x="1692" y="1680"/>
              <a:ext cx="113" cy="27"/>
              <a:chOff x="3240" y="9072"/>
              <a:chExt cx="1800" cy="540"/>
            </a:xfrm>
          </p:grpSpPr>
          <p:grpSp>
            <p:nvGrpSpPr>
              <p:cNvPr id="188677" name="Group 152"/>
              <p:cNvGrpSpPr>
                <a:grpSpLocks noChangeAspect="1"/>
              </p:cNvGrpSpPr>
              <p:nvPr/>
            </p:nvGrpSpPr>
            <p:grpSpPr bwMode="auto">
              <a:xfrm>
                <a:off x="3240" y="9072"/>
                <a:ext cx="360" cy="540"/>
                <a:chOff x="3240" y="9072"/>
                <a:chExt cx="360" cy="540"/>
              </a:xfrm>
            </p:grpSpPr>
            <p:sp>
              <p:nvSpPr>
                <p:cNvPr id="349337" name="Line 153"/>
                <p:cNvSpPr>
                  <a:spLocks noChangeAspect="1" noChangeShapeType="1"/>
                </p:cNvSpPr>
                <p:nvPr/>
              </p:nvSpPr>
              <p:spPr bwMode="auto">
                <a:xfrm>
                  <a:off x="3239" y="9612"/>
                  <a:ext cx="353"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38" name="Line 154"/>
                <p:cNvSpPr>
                  <a:spLocks noChangeAspect="1" noChangeShapeType="1"/>
                </p:cNvSpPr>
                <p:nvPr/>
              </p:nvSpPr>
              <p:spPr bwMode="auto">
                <a:xfrm>
                  <a:off x="3592" y="907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678" name="Group 155"/>
              <p:cNvGrpSpPr>
                <a:grpSpLocks noChangeAspect="1"/>
              </p:cNvGrpSpPr>
              <p:nvPr/>
            </p:nvGrpSpPr>
            <p:grpSpPr bwMode="auto">
              <a:xfrm flipH="1">
                <a:off x="3795" y="9072"/>
                <a:ext cx="1245" cy="540"/>
                <a:chOff x="5040" y="10512"/>
                <a:chExt cx="360" cy="540"/>
              </a:xfrm>
            </p:grpSpPr>
            <p:sp>
              <p:nvSpPr>
                <p:cNvPr id="349340" name="Line 156"/>
                <p:cNvSpPr>
                  <a:spLocks noChangeAspect="1" noChangeShapeType="1"/>
                </p:cNvSpPr>
                <p:nvPr/>
              </p:nvSpPr>
              <p:spPr bwMode="auto">
                <a:xfrm>
                  <a:off x="5040" y="11052"/>
                  <a:ext cx="362"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1" name="Line 157"/>
                <p:cNvSpPr>
                  <a:spLocks noChangeAspect="1" noChangeShapeType="1"/>
                </p:cNvSpPr>
                <p:nvPr/>
              </p:nvSpPr>
              <p:spPr bwMode="auto">
                <a:xfrm>
                  <a:off x="5402" y="1051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42" name="Line 158"/>
              <p:cNvSpPr>
                <a:spLocks noChangeAspect="1" noChangeShapeType="1"/>
              </p:cNvSpPr>
              <p:nvPr/>
            </p:nvSpPr>
            <p:spPr bwMode="auto">
              <a:xfrm>
                <a:off x="3592" y="9072"/>
                <a:ext cx="194"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88442" name="Group 159"/>
          <p:cNvGrpSpPr>
            <a:grpSpLocks noChangeAspect="1"/>
          </p:cNvGrpSpPr>
          <p:nvPr/>
        </p:nvGrpSpPr>
        <p:grpSpPr bwMode="auto">
          <a:xfrm>
            <a:off x="2219325" y="3871913"/>
            <a:ext cx="292100" cy="641350"/>
            <a:chOff x="2040" y="6747"/>
            <a:chExt cx="510" cy="2160"/>
          </a:xfrm>
        </p:grpSpPr>
        <p:sp>
          <p:nvSpPr>
            <p:cNvPr id="349344" name="Rectangle 160"/>
            <p:cNvSpPr>
              <a:spLocks noChangeAspect="1" noChangeArrowheads="1"/>
            </p:cNvSpPr>
            <p:nvPr/>
          </p:nvSpPr>
          <p:spPr bwMode="auto">
            <a:xfrm>
              <a:off x="2040" y="6747"/>
              <a:ext cx="180" cy="2160"/>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5" name="Rectangle 161"/>
            <p:cNvSpPr>
              <a:spLocks noChangeAspect="1" noChangeArrowheads="1"/>
            </p:cNvSpPr>
            <p:nvPr/>
          </p:nvSpPr>
          <p:spPr bwMode="auto">
            <a:xfrm>
              <a:off x="2370" y="6747"/>
              <a:ext cx="180" cy="2160"/>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46" name="Line 162"/>
          <p:cNvSpPr>
            <a:spLocks noChangeAspect="1" noChangeShapeType="1"/>
          </p:cNvSpPr>
          <p:nvPr/>
        </p:nvSpPr>
        <p:spPr bwMode="auto">
          <a:xfrm>
            <a:off x="1905000" y="4554538"/>
            <a:ext cx="4333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7" name="Line 163"/>
          <p:cNvSpPr>
            <a:spLocks noChangeAspect="1" noChangeShapeType="1"/>
          </p:cNvSpPr>
          <p:nvPr/>
        </p:nvSpPr>
        <p:spPr bwMode="auto">
          <a:xfrm>
            <a:off x="2416175" y="4554538"/>
            <a:ext cx="195263"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8" name="Rectangle 164"/>
          <p:cNvSpPr>
            <a:spLocks noChangeAspect="1" noChangeArrowheads="1"/>
          </p:cNvSpPr>
          <p:nvPr/>
        </p:nvSpPr>
        <p:spPr bwMode="auto">
          <a:xfrm>
            <a:off x="2160588" y="4602163"/>
            <a:ext cx="411162" cy="387350"/>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9" name="Arc 165"/>
          <p:cNvSpPr>
            <a:spLocks noChangeAspect="1"/>
          </p:cNvSpPr>
          <p:nvPr/>
        </p:nvSpPr>
        <p:spPr bwMode="auto">
          <a:xfrm flipH="1" flipV="1">
            <a:off x="2176463" y="4679950"/>
            <a:ext cx="309562" cy="29051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prstDash val="sysDot"/>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447" name="Group 166"/>
          <p:cNvGrpSpPr>
            <a:grpSpLocks noChangeAspect="1"/>
          </p:cNvGrpSpPr>
          <p:nvPr/>
        </p:nvGrpSpPr>
        <p:grpSpPr bwMode="auto">
          <a:xfrm>
            <a:off x="2682875" y="4659313"/>
            <a:ext cx="103188" cy="225425"/>
            <a:chOff x="3120" y="9252"/>
            <a:chExt cx="180" cy="420"/>
          </a:xfrm>
        </p:grpSpPr>
        <p:sp>
          <p:nvSpPr>
            <p:cNvPr id="349351" name="Line 167"/>
            <p:cNvSpPr>
              <a:spLocks noChangeAspect="1" noChangeShapeType="1"/>
            </p:cNvSpPr>
            <p:nvPr/>
          </p:nvSpPr>
          <p:spPr bwMode="auto">
            <a:xfrm>
              <a:off x="3120" y="925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2" name="Line 168"/>
            <p:cNvSpPr>
              <a:spLocks noChangeAspect="1" noChangeShapeType="1"/>
            </p:cNvSpPr>
            <p:nvPr/>
          </p:nvSpPr>
          <p:spPr bwMode="auto">
            <a:xfrm flipV="1">
              <a:off x="3120" y="949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448" name="Group 169"/>
          <p:cNvGrpSpPr>
            <a:grpSpLocks noChangeAspect="1"/>
          </p:cNvGrpSpPr>
          <p:nvPr/>
        </p:nvGrpSpPr>
        <p:grpSpPr bwMode="auto">
          <a:xfrm>
            <a:off x="2778125" y="4659313"/>
            <a:ext cx="101600" cy="225425"/>
            <a:chOff x="3120" y="9252"/>
            <a:chExt cx="180" cy="420"/>
          </a:xfrm>
        </p:grpSpPr>
        <p:sp>
          <p:nvSpPr>
            <p:cNvPr id="349354" name="Line 170"/>
            <p:cNvSpPr>
              <a:spLocks noChangeAspect="1" noChangeShapeType="1"/>
            </p:cNvSpPr>
            <p:nvPr/>
          </p:nvSpPr>
          <p:spPr bwMode="auto">
            <a:xfrm>
              <a:off x="3120" y="925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5" name="Line 171"/>
            <p:cNvSpPr>
              <a:spLocks noChangeAspect="1" noChangeShapeType="1"/>
            </p:cNvSpPr>
            <p:nvPr/>
          </p:nvSpPr>
          <p:spPr bwMode="auto">
            <a:xfrm flipV="1">
              <a:off x="3120" y="949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56" name="Line 172"/>
          <p:cNvSpPr>
            <a:spLocks noChangeAspect="1" noChangeShapeType="1"/>
          </p:cNvSpPr>
          <p:nvPr/>
        </p:nvSpPr>
        <p:spPr bwMode="auto">
          <a:xfrm flipV="1">
            <a:off x="2597150" y="1196975"/>
            <a:ext cx="0" cy="16510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7" name="Line 173"/>
          <p:cNvSpPr>
            <a:spLocks noChangeAspect="1" noChangeShapeType="1"/>
          </p:cNvSpPr>
          <p:nvPr/>
        </p:nvSpPr>
        <p:spPr bwMode="auto">
          <a:xfrm flipV="1">
            <a:off x="2597150" y="954088"/>
            <a:ext cx="0" cy="9525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8" name="AutoShape 174"/>
          <p:cNvSpPr>
            <a:spLocks noChangeAspect="1" noChangeArrowheads="1"/>
          </p:cNvSpPr>
          <p:nvPr/>
        </p:nvSpPr>
        <p:spPr bwMode="auto">
          <a:xfrm>
            <a:off x="2443163" y="1023938"/>
            <a:ext cx="307975" cy="195262"/>
          </a:xfrm>
          <a:prstGeom prst="triangle">
            <a:avLst>
              <a:gd name="adj" fmla="val 50000"/>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9" name="Line 175"/>
          <p:cNvSpPr>
            <a:spLocks noChangeAspect="1" noChangeShapeType="1"/>
          </p:cNvSpPr>
          <p:nvPr/>
        </p:nvSpPr>
        <p:spPr bwMode="auto">
          <a:xfrm>
            <a:off x="2597150" y="954088"/>
            <a:ext cx="1439863"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453" name="Group 176"/>
          <p:cNvGrpSpPr>
            <a:grpSpLocks noChangeAspect="1"/>
          </p:cNvGrpSpPr>
          <p:nvPr/>
        </p:nvGrpSpPr>
        <p:grpSpPr bwMode="auto">
          <a:xfrm>
            <a:off x="2914650" y="4497388"/>
            <a:ext cx="1079500" cy="417512"/>
            <a:chOff x="3195" y="8952"/>
            <a:chExt cx="1890" cy="776"/>
          </a:xfrm>
        </p:grpSpPr>
        <p:grpSp>
          <p:nvGrpSpPr>
            <p:cNvPr id="188639" name="Group 177"/>
            <p:cNvGrpSpPr>
              <a:grpSpLocks noChangeAspect="1"/>
            </p:cNvGrpSpPr>
            <p:nvPr/>
          </p:nvGrpSpPr>
          <p:grpSpPr bwMode="auto">
            <a:xfrm>
              <a:off x="3376" y="9198"/>
              <a:ext cx="385" cy="530"/>
              <a:chOff x="4680" y="8922"/>
              <a:chExt cx="610" cy="840"/>
            </a:xfrm>
          </p:grpSpPr>
          <p:grpSp>
            <p:nvGrpSpPr>
              <p:cNvPr id="188654" name="Group 178"/>
              <p:cNvGrpSpPr>
                <a:grpSpLocks noChangeAspect="1"/>
              </p:cNvGrpSpPr>
              <p:nvPr/>
            </p:nvGrpSpPr>
            <p:grpSpPr bwMode="auto">
              <a:xfrm>
                <a:off x="4680" y="8922"/>
                <a:ext cx="220" cy="840"/>
                <a:chOff x="6165" y="10737"/>
                <a:chExt cx="220" cy="840"/>
              </a:xfrm>
            </p:grpSpPr>
            <p:sp>
              <p:nvSpPr>
                <p:cNvPr id="188665" name="Oval 179"/>
                <p:cNvSpPr>
                  <a:spLocks noChangeAspect="1" noChangeArrowheads="1"/>
                </p:cNvSpPr>
                <p:nvPr/>
              </p:nvSpPr>
              <p:spPr bwMode="auto">
                <a:xfrm>
                  <a:off x="6165" y="1073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88666" name="Oval 180"/>
                <p:cNvSpPr>
                  <a:spLocks noChangeAspect="1" noChangeArrowheads="1"/>
                </p:cNvSpPr>
                <p:nvPr/>
              </p:nvSpPr>
              <p:spPr bwMode="auto">
                <a:xfrm>
                  <a:off x="6255" y="1144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88667" name="Line 181"/>
                <p:cNvSpPr>
                  <a:spLocks noChangeAspect="1" noChangeShapeType="1"/>
                </p:cNvSpPr>
                <p:nvPr/>
              </p:nvSpPr>
              <p:spPr bwMode="auto">
                <a:xfrm rot="-420000">
                  <a:off x="6209" y="1079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668" name="Line 182"/>
                <p:cNvSpPr>
                  <a:spLocks noChangeAspect="1" noChangeShapeType="1"/>
                </p:cNvSpPr>
                <p:nvPr/>
              </p:nvSpPr>
              <p:spPr bwMode="auto">
                <a:xfrm rot="-420000">
                  <a:off x="6329" y="1076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655" name="Group 183"/>
              <p:cNvGrpSpPr>
                <a:grpSpLocks noChangeAspect="1"/>
              </p:cNvGrpSpPr>
              <p:nvPr/>
            </p:nvGrpSpPr>
            <p:grpSpPr bwMode="auto">
              <a:xfrm>
                <a:off x="4875" y="8922"/>
                <a:ext cx="220" cy="840"/>
                <a:chOff x="6165" y="10737"/>
                <a:chExt cx="220" cy="840"/>
              </a:xfrm>
            </p:grpSpPr>
            <p:sp>
              <p:nvSpPr>
                <p:cNvPr id="188661" name="Oval 184"/>
                <p:cNvSpPr>
                  <a:spLocks noChangeAspect="1" noChangeArrowheads="1"/>
                </p:cNvSpPr>
                <p:nvPr/>
              </p:nvSpPr>
              <p:spPr bwMode="auto">
                <a:xfrm>
                  <a:off x="6165" y="1073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88662" name="Oval 185"/>
                <p:cNvSpPr>
                  <a:spLocks noChangeAspect="1" noChangeArrowheads="1"/>
                </p:cNvSpPr>
                <p:nvPr/>
              </p:nvSpPr>
              <p:spPr bwMode="auto">
                <a:xfrm>
                  <a:off x="6255" y="1144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88663" name="Line 186"/>
                <p:cNvSpPr>
                  <a:spLocks noChangeAspect="1" noChangeShapeType="1"/>
                </p:cNvSpPr>
                <p:nvPr/>
              </p:nvSpPr>
              <p:spPr bwMode="auto">
                <a:xfrm rot="-420000">
                  <a:off x="6209" y="1079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664" name="Line 187"/>
                <p:cNvSpPr>
                  <a:spLocks noChangeAspect="1" noChangeShapeType="1"/>
                </p:cNvSpPr>
                <p:nvPr/>
              </p:nvSpPr>
              <p:spPr bwMode="auto">
                <a:xfrm rot="-420000">
                  <a:off x="6329" y="1076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656" name="Group 188"/>
              <p:cNvGrpSpPr>
                <a:grpSpLocks noChangeAspect="1"/>
              </p:cNvGrpSpPr>
              <p:nvPr/>
            </p:nvGrpSpPr>
            <p:grpSpPr bwMode="auto">
              <a:xfrm>
                <a:off x="5070" y="8922"/>
                <a:ext cx="220" cy="840"/>
                <a:chOff x="6165" y="10737"/>
                <a:chExt cx="220" cy="840"/>
              </a:xfrm>
            </p:grpSpPr>
            <p:sp>
              <p:nvSpPr>
                <p:cNvPr id="188657" name="Oval 189"/>
                <p:cNvSpPr>
                  <a:spLocks noChangeAspect="1" noChangeArrowheads="1"/>
                </p:cNvSpPr>
                <p:nvPr/>
              </p:nvSpPr>
              <p:spPr bwMode="auto">
                <a:xfrm>
                  <a:off x="6165" y="1073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88658" name="Oval 190"/>
                <p:cNvSpPr>
                  <a:spLocks noChangeAspect="1" noChangeArrowheads="1"/>
                </p:cNvSpPr>
                <p:nvPr/>
              </p:nvSpPr>
              <p:spPr bwMode="auto">
                <a:xfrm>
                  <a:off x="6255" y="1144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88659" name="Line 191"/>
                <p:cNvSpPr>
                  <a:spLocks noChangeAspect="1" noChangeShapeType="1"/>
                </p:cNvSpPr>
                <p:nvPr/>
              </p:nvSpPr>
              <p:spPr bwMode="auto">
                <a:xfrm rot="-420000">
                  <a:off x="6209" y="1079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660" name="Line 192"/>
                <p:cNvSpPr>
                  <a:spLocks noChangeAspect="1" noChangeShapeType="1"/>
                </p:cNvSpPr>
                <p:nvPr/>
              </p:nvSpPr>
              <p:spPr bwMode="auto">
                <a:xfrm rot="-420000">
                  <a:off x="6329" y="1076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grpSp>
          <p:nvGrpSpPr>
            <p:cNvPr id="188640" name="Group 193"/>
            <p:cNvGrpSpPr>
              <a:grpSpLocks noChangeAspect="1"/>
            </p:cNvGrpSpPr>
            <p:nvPr/>
          </p:nvGrpSpPr>
          <p:grpSpPr bwMode="auto">
            <a:xfrm>
              <a:off x="3357" y="8952"/>
              <a:ext cx="1136" cy="681"/>
              <a:chOff x="4770" y="8532"/>
              <a:chExt cx="1800" cy="1080"/>
            </a:xfrm>
          </p:grpSpPr>
          <p:sp>
            <p:nvSpPr>
              <p:cNvPr id="188652" name="Rectangle 194"/>
              <p:cNvSpPr>
                <a:spLocks noChangeAspect="1" noChangeArrowheads="1"/>
              </p:cNvSpPr>
              <p:nvPr/>
            </p:nvSpPr>
            <p:spPr bwMode="auto">
              <a:xfrm>
                <a:off x="4770" y="9072"/>
                <a:ext cx="1800" cy="54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sp>
            <p:nvSpPr>
              <p:cNvPr id="188653" name="Rectangle 195"/>
              <p:cNvSpPr>
                <a:spLocks noChangeAspect="1" noChangeArrowheads="1"/>
              </p:cNvSpPr>
              <p:nvPr/>
            </p:nvSpPr>
            <p:spPr bwMode="auto">
              <a:xfrm>
                <a:off x="6300" y="8532"/>
                <a:ext cx="115" cy="54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grpSp>
        <p:grpSp>
          <p:nvGrpSpPr>
            <p:cNvPr id="188641" name="Group 196"/>
            <p:cNvGrpSpPr>
              <a:grpSpLocks noChangeAspect="1"/>
            </p:cNvGrpSpPr>
            <p:nvPr/>
          </p:nvGrpSpPr>
          <p:grpSpPr bwMode="auto">
            <a:xfrm>
              <a:off x="3195" y="9357"/>
              <a:ext cx="1332" cy="216"/>
              <a:chOff x="4140" y="7647"/>
              <a:chExt cx="1332" cy="216"/>
            </a:xfrm>
          </p:grpSpPr>
          <p:grpSp>
            <p:nvGrpSpPr>
              <p:cNvPr id="188648" name="Group 197"/>
              <p:cNvGrpSpPr>
                <a:grpSpLocks noChangeAspect="1"/>
              </p:cNvGrpSpPr>
              <p:nvPr/>
            </p:nvGrpSpPr>
            <p:grpSpPr bwMode="auto">
              <a:xfrm>
                <a:off x="4140" y="7664"/>
                <a:ext cx="1260" cy="180"/>
                <a:chOff x="3600" y="11232"/>
                <a:chExt cx="1620" cy="540"/>
              </a:xfrm>
            </p:grpSpPr>
            <p:sp>
              <p:nvSpPr>
                <p:cNvPr id="188650" name="Oval 198"/>
                <p:cNvSpPr>
                  <a:spLocks noChangeAspect="1" noChangeArrowheads="1"/>
                </p:cNvSpPr>
                <p:nvPr/>
              </p:nvSpPr>
              <p:spPr bwMode="auto">
                <a:xfrm>
                  <a:off x="3600" y="11232"/>
                  <a:ext cx="1620" cy="540"/>
                </a:xfrm>
                <a:prstGeom prst="ellipse">
                  <a:avLst/>
                </a:prstGeom>
                <a:solidFill>
                  <a:srgbClr val="C0C0C0">
                    <a:alpha val="23921"/>
                  </a:srgbClr>
                </a:solidFill>
                <a:ln w="9525">
                  <a:solidFill>
                    <a:srgbClr val="000000"/>
                  </a:solidFill>
                  <a:round/>
                  <a:headEnd/>
                  <a:tailEnd/>
                </a:ln>
              </p:spPr>
              <p:txBody>
                <a:bodyPr/>
                <a:lstStyle/>
                <a:p>
                  <a:pPr eaLnBrk="1" hangingPunct="1"/>
                  <a:endParaRPr lang="en-US">
                    <a:solidFill>
                      <a:srgbClr val="000000"/>
                    </a:solidFill>
                  </a:endParaRPr>
                </a:p>
              </p:txBody>
            </p:sp>
            <p:sp>
              <p:nvSpPr>
                <p:cNvPr id="188651" name="Oval 199"/>
                <p:cNvSpPr>
                  <a:spLocks noChangeAspect="1" noChangeArrowheads="1"/>
                </p:cNvSpPr>
                <p:nvPr/>
              </p:nvSpPr>
              <p:spPr bwMode="auto">
                <a:xfrm>
                  <a:off x="3600" y="11412"/>
                  <a:ext cx="1620" cy="180"/>
                </a:xfrm>
                <a:prstGeom prst="ellipse">
                  <a:avLst/>
                </a:prstGeom>
                <a:solidFill>
                  <a:srgbClr val="C0C0C0">
                    <a:alpha val="45882"/>
                  </a:srgbClr>
                </a:solidFill>
                <a:ln w="9525">
                  <a:solidFill>
                    <a:srgbClr val="000000"/>
                  </a:solidFill>
                  <a:round/>
                  <a:headEnd/>
                  <a:tailEnd/>
                </a:ln>
              </p:spPr>
              <p:txBody>
                <a:bodyPr/>
                <a:lstStyle/>
                <a:p>
                  <a:pPr eaLnBrk="1" hangingPunct="1"/>
                  <a:endParaRPr lang="en-US">
                    <a:solidFill>
                      <a:srgbClr val="000000"/>
                    </a:solidFill>
                  </a:endParaRPr>
                </a:p>
              </p:txBody>
            </p:sp>
          </p:grpSp>
          <p:sp>
            <p:nvSpPr>
              <p:cNvPr id="188649" name="Rectangle 200"/>
              <p:cNvSpPr>
                <a:spLocks noChangeAspect="1" noChangeArrowheads="1"/>
              </p:cNvSpPr>
              <p:nvPr/>
            </p:nvSpPr>
            <p:spPr bwMode="auto">
              <a:xfrm>
                <a:off x="4680" y="7647"/>
                <a:ext cx="792" cy="216"/>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pPr eaLnBrk="1" hangingPunct="1"/>
                <a:endParaRPr lang="en-US">
                  <a:solidFill>
                    <a:srgbClr val="000000"/>
                  </a:solidFill>
                </a:endParaRPr>
              </a:p>
            </p:txBody>
          </p:sp>
        </p:grpSp>
        <p:grpSp>
          <p:nvGrpSpPr>
            <p:cNvPr id="188642" name="Group 201"/>
            <p:cNvGrpSpPr>
              <a:grpSpLocks noChangeAspect="1"/>
            </p:cNvGrpSpPr>
            <p:nvPr/>
          </p:nvGrpSpPr>
          <p:grpSpPr bwMode="auto">
            <a:xfrm>
              <a:off x="3754" y="9009"/>
              <a:ext cx="1022" cy="568"/>
              <a:chOff x="5400" y="8622"/>
              <a:chExt cx="1620" cy="900"/>
            </a:xfrm>
          </p:grpSpPr>
          <p:sp>
            <p:nvSpPr>
              <p:cNvPr id="188646" name="Rectangle 202"/>
              <p:cNvSpPr>
                <a:spLocks noChangeAspect="1" noChangeArrowheads="1"/>
              </p:cNvSpPr>
              <p:nvPr/>
            </p:nvSpPr>
            <p:spPr bwMode="auto">
              <a:xfrm>
                <a:off x="5400" y="9162"/>
                <a:ext cx="1620" cy="36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sp>
            <p:nvSpPr>
              <p:cNvPr id="188647" name="Rectangle 203"/>
              <p:cNvSpPr>
                <a:spLocks noChangeAspect="1" noChangeArrowheads="1"/>
              </p:cNvSpPr>
              <p:nvPr/>
            </p:nvSpPr>
            <p:spPr bwMode="auto">
              <a:xfrm>
                <a:off x="6675" y="8622"/>
                <a:ext cx="115" cy="54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grpSp>
        <p:grpSp>
          <p:nvGrpSpPr>
            <p:cNvPr id="188643" name="Group 204"/>
            <p:cNvGrpSpPr>
              <a:grpSpLocks noChangeAspect="1"/>
            </p:cNvGrpSpPr>
            <p:nvPr/>
          </p:nvGrpSpPr>
          <p:grpSpPr bwMode="auto">
            <a:xfrm>
              <a:off x="3811" y="9397"/>
              <a:ext cx="1274" cy="136"/>
              <a:chOff x="5490" y="9237"/>
              <a:chExt cx="2019" cy="216"/>
            </a:xfrm>
          </p:grpSpPr>
          <p:sp>
            <p:nvSpPr>
              <p:cNvPr id="188644" name="Freeform 205"/>
              <p:cNvSpPr>
                <a:spLocks noChangeAspect="1"/>
              </p:cNvSpPr>
              <p:nvPr/>
            </p:nvSpPr>
            <p:spPr bwMode="auto">
              <a:xfrm>
                <a:off x="5490" y="9288"/>
                <a:ext cx="1872" cy="115"/>
              </a:xfrm>
              <a:custGeom>
                <a:avLst/>
                <a:gdLst>
                  <a:gd name="T0" fmla="*/ 1 w 2700"/>
                  <a:gd name="T1" fmla="*/ 0 h 540"/>
                  <a:gd name="T2" fmla="*/ 1 w 2700"/>
                  <a:gd name="T3" fmla="*/ 0 h 540"/>
                  <a:gd name="T4" fmla="*/ 1 w 2700"/>
                  <a:gd name="T5" fmla="*/ 0 h 540"/>
                  <a:gd name="T6" fmla="*/ 0 w 2700"/>
                  <a:gd name="T7" fmla="*/ 0 h 540"/>
                  <a:gd name="T8" fmla="*/ 0 w 2700"/>
                  <a:gd name="T9" fmla="*/ 0 h 540"/>
                  <a:gd name="T10" fmla="*/ 1 w 2700"/>
                  <a:gd name="T11" fmla="*/ 0 h 540"/>
                  <a:gd name="T12" fmla="*/ 1 w 2700"/>
                  <a:gd name="T13" fmla="*/ 0 h 540"/>
                  <a:gd name="T14" fmla="*/ 1 w 2700"/>
                  <a:gd name="T15" fmla="*/ 0 h 540"/>
                  <a:gd name="T16" fmla="*/ 0 60000 65536"/>
                  <a:gd name="T17" fmla="*/ 0 60000 65536"/>
                  <a:gd name="T18" fmla="*/ 0 60000 65536"/>
                  <a:gd name="T19" fmla="*/ 0 60000 65536"/>
                  <a:gd name="T20" fmla="*/ 0 60000 65536"/>
                  <a:gd name="T21" fmla="*/ 0 60000 65536"/>
                  <a:gd name="T22" fmla="*/ 0 60000 65536"/>
                  <a:gd name="T23" fmla="*/ 0 60000 65536"/>
                  <a:gd name="T24" fmla="*/ 0 w 2700"/>
                  <a:gd name="T25" fmla="*/ 0 h 540"/>
                  <a:gd name="T26" fmla="*/ 2700 w 2700"/>
                  <a:gd name="T27" fmla="*/ 540 h 5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00" h="540">
                    <a:moveTo>
                      <a:pt x="2700" y="180"/>
                    </a:moveTo>
                    <a:lnTo>
                      <a:pt x="2700" y="0"/>
                    </a:lnTo>
                    <a:lnTo>
                      <a:pt x="360" y="0"/>
                    </a:lnTo>
                    <a:lnTo>
                      <a:pt x="0" y="180"/>
                    </a:lnTo>
                    <a:lnTo>
                      <a:pt x="0" y="360"/>
                    </a:lnTo>
                    <a:lnTo>
                      <a:pt x="360" y="540"/>
                    </a:lnTo>
                    <a:lnTo>
                      <a:pt x="2700" y="540"/>
                    </a:lnTo>
                    <a:lnTo>
                      <a:pt x="2700" y="0"/>
                    </a:lnTo>
                  </a:path>
                </a:pathLst>
              </a:custGeom>
              <a:solidFill>
                <a:srgbClr val="FFFFFF"/>
              </a:solidFill>
              <a:ln w="9525">
                <a:solidFill>
                  <a:srgbClr val="000000"/>
                </a:solidFill>
                <a:round/>
                <a:headEnd/>
                <a:tailEnd/>
              </a:ln>
            </p:spPr>
            <p:txBody>
              <a:bodyPr/>
              <a:lstStyle/>
              <a:p>
                <a:endParaRPr lang="en-US"/>
              </a:p>
            </p:txBody>
          </p:sp>
          <p:sp>
            <p:nvSpPr>
              <p:cNvPr id="188645" name="AutoShape 206"/>
              <p:cNvSpPr>
                <a:spLocks noChangeAspect="1" noChangeArrowheads="1"/>
              </p:cNvSpPr>
              <p:nvPr/>
            </p:nvSpPr>
            <p:spPr bwMode="auto">
              <a:xfrm rot="5400000">
                <a:off x="7329" y="9273"/>
                <a:ext cx="216" cy="144"/>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FF"/>
              </a:solidFill>
              <a:ln w="9525">
                <a:solidFill>
                  <a:srgbClr val="000000"/>
                </a:solidFill>
                <a:miter lim="800000"/>
                <a:headEnd/>
                <a:tailEnd/>
              </a:ln>
            </p:spPr>
            <p:txBody>
              <a:bodyPr/>
              <a:lstStyle/>
              <a:p>
                <a:endParaRPr lang="en-US"/>
              </a:p>
            </p:txBody>
          </p:sp>
        </p:grpSp>
      </p:grpSp>
      <p:sp>
        <p:nvSpPr>
          <p:cNvPr id="349391" name="Oval 207"/>
          <p:cNvSpPr>
            <a:spLocks noChangeAspect="1" noChangeArrowheads="1"/>
          </p:cNvSpPr>
          <p:nvPr/>
        </p:nvSpPr>
        <p:spPr bwMode="auto">
          <a:xfrm>
            <a:off x="4217988" y="4764088"/>
            <a:ext cx="49212"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2" name="Oval 208"/>
          <p:cNvSpPr>
            <a:spLocks noChangeAspect="1" noChangeArrowheads="1"/>
          </p:cNvSpPr>
          <p:nvPr/>
        </p:nvSpPr>
        <p:spPr bwMode="auto">
          <a:xfrm>
            <a:off x="4371975" y="4764088"/>
            <a:ext cx="49213"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3" name="Oval 209"/>
          <p:cNvSpPr>
            <a:spLocks noChangeAspect="1" noChangeArrowheads="1"/>
          </p:cNvSpPr>
          <p:nvPr/>
        </p:nvSpPr>
        <p:spPr bwMode="auto">
          <a:xfrm>
            <a:off x="4483100" y="4764088"/>
            <a:ext cx="49213"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4" name="Oval 210"/>
          <p:cNvSpPr>
            <a:spLocks noChangeAspect="1" noChangeArrowheads="1"/>
          </p:cNvSpPr>
          <p:nvPr/>
        </p:nvSpPr>
        <p:spPr bwMode="auto">
          <a:xfrm>
            <a:off x="4662488" y="4764088"/>
            <a:ext cx="49212"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5" name="Oval 211"/>
          <p:cNvSpPr>
            <a:spLocks noChangeAspect="1" noChangeArrowheads="1"/>
          </p:cNvSpPr>
          <p:nvPr/>
        </p:nvSpPr>
        <p:spPr bwMode="auto">
          <a:xfrm>
            <a:off x="4876800" y="4764088"/>
            <a:ext cx="49213"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459" name="Group 212"/>
          <p:cNvGrpSpPr>
            <a:grpSpLocks noChangeAspect="1"/>
          </p:cNvGrpSpPr>
          <p:nvPr/>
        </p:nvGrpSpPr>
        <p:grpSpPr bwMode="auto">
          <a:xfrm>
            <a:off x="5029200" y="4764088"/>
            <a:ext cx="117475" cy="22225"/>
            <a:chOff x="7354" y="9447"/>
            <a:chExt cx="206" cy="43"/>
          </a:xfrm>
        </p:grpSpPr>
        <p:sp>
          <p:nvSpPr>
            <p:cNvPr id="349397" name="Oval 213"/>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8" name="Oval 214"/>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460" name="Group 215"/>
          <p:cNvGrpSpPr>
            <a:grpSpLocks noChangeAspect="1"/>
          </p:cNvGrpSpPr>
          <p:nvPr/>
        </p:nvGrpSpPr>
        <p:grpSpPr bwMode="auto">
          <a:xfrm>
            <a:off x="5257800" y="4764088"/>
            <a:ext cx="117475" cy="22225"/>
            <a:chOff x="7354" y="9447"/>
            <a:chExt cx="206" cy="43"/>
          </a:xfrm>
        </p:grpSpPr>
        <p:sp>
          <p:nvSpPr>
            <p:cNvPr id="349400" name="Oval 216"/>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01" name="Oval 217"/>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461" name="Group 218"/>
          <p:cNvGrpSpPr>
            <a:grpSpLocks noChangeAspect="1"/>
          </p:cNvGrpSpPr>
          <p:nvPr/>
        </p:nvGrpSpPr>
        <p:grpSpPr bwMode="auto">
          <a:xfrm>
            <a:off x="5821363" y="4740275"/>
            <a:ext cx="320675" cy="68263"/>
            <a:chOff x="2340" y="10872"/>
            <a:chExt cx="2355" cy="540"/>
          </a:xfrm>
        </p:grpSpPr>
        <p:grpSp>
          <p:nvGrpSpPr>
            <p:cNvPr id="188627" name="Group 219"/>
            <p:cNvGrpSpPr>
              <a:grpSpLocks noChangeAspect="1"/>
            </p:cNvGrpSpPr>
            <p:nvPr/>
          </p:nvGrpSpPr>
          <p:grpSpPr bwMode="auto">
            <a:xfrm>
              <a:off x="2355" y="10872"/>
              <a:ext cx="2340" cy="540"/>
              <a:chOff x="2355" y="10872"/>
              <a:chExt cx="2340" cy="540"/>
            </a:xfrm>
          </p:grpSpPr>
          <p:grpSp>
            <p:nvGrpSpPr>
              <p:cNvPr id="188629" name="Group 220"/>
              <p:cNvGrpSpPr>
                <a:grpSpLocks noChangeAspect="1"/>
              </p:cNvGrpSpPr>
              <p:nvPr/>
            </p:nvGrpSpPr>
            <p:grpSpPr bwMode="auto">
              <a:xfrm>
                <a:off x="2355" y="11232"/>
                <a:ext cx="2340" cy="180"/>
                <a:chOff x="2355" y="11232"/>
                <a:chExt cx="2340" cy="180"/>
              </a:xfrm>
            </p:grpSpPr>
            <p:sp>
              <p:nvSpPr>
                <p:cNvPr id="349405" name="Arc 221"/>
                <p:cNvSpPr>
                  <a:spLocks noChangeAspect="1"/>
                </p:cNvSpPr>
                <p:nvPr/>
              </p:nvSpPr>
              <p:spPr bwMode="auto">
                <a:xfrm>
                  <a:off x="2352" y="11236"/>
                  <a:ext cx="898" cy="17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06" name="Line 222"/>
                <p:cNvSpPr>
                  <a:spLocks noChangeAspect="1" noChangeShapeType="1"/>
                </p:cNvSpPr>
                <p:nvPr/>
              </p:nvSpPr>
              <p:spPr bwMode="auto">
                <a:xfrm>
                  <a:off x="3249" y="11399"/>
                  <a:ext cx="1446"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630" name="Group 223"/>
              <p:cNvGrpSpPr>
                <a:grpSpLocks noChangeAspect="1"/>
              </p:cNvGrpSpPr>
              <p:nvPr/>
            </p:nvGrpSpPr>
            <p:grpSpPr bwMode="auto">
              <a:xfrm flipV="1">
                <a:off x="2355" y="10872"/>
                <a:ext cx="2340" cy="180"/>
                <a:chOff x="2355" y="11232"/>
                <a:chExt cx="2340" cy="180"/>
              </a:xfrm>
            </p:grpSpPr>
            <p:sp>
              <p:nvSpPr>
                <p:cNvPr id="349408" name="Arc 224"/>
                <p:cNvSpPr>
                  <a:spLocks noChangeAspect="1"/>
                </p:cNvSpPr>
                <p:nvPr/>
              </p:nvSpPr>
              <p:spPr bwMode="auto">
                <a:xfrm>
                  <a:off x="2352" y="11236"/>
                  <a:ext cx="898" cy="17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09" name="Line 225"/>
                <p:cNvSpPr>
                  <a:spLocks noChangeAspect="1" noChangeShapeType="1"/>
                </p:cNvSpPr>
                <p:nvPr/>
              </p:nvSpPr>
              <p:spPr bwMode="auto">
                <a:xfrm>
                  <a:off x="3249" y="11399"/>
                  <a:ext cx="1446"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349410" name="Line 226"/>
            <p:cNvSpPr>
              <a:spLocks noChangeAspect="1" noChangeShapeType="1"/>
            </p:cNvSpPr>
            <p:nvPr/>
          </p:nvSpPr>
          <p:spPr bwMode="auto">
            <a:xfrm>
              <a:off x="2340" y="11048"/>
              <a:ext cx="0" cy="18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11" name="AutoShape 227"/>
          <p:cNvSpPr>
            <a:spLocks noChangeAspect="1" noChangeArrowheads="1"/>
          </p:cNvSpPr>
          <p:nvPr/>
        </p:nvSpPr>
        <p:spPr bwMode="auto">
          <a:xfrm>
            <a:off x="6403975" y="5362575"/>
            <a:ext cx="165100" cy="92075"/>
          </a:xfrm>
          <a:custGeom>
            <a:avLst/>
            <a:gdLst>
              <a:gd name="G0" fmla="+- 3150 0 0"/>
              <a:gd name="G1" fmla="+- 21600 0 3150"/>
              <a:gd name="G2" fmla="*/ 3150 1 2"/>
              <a:gd name="G3" fmla="+- 21600 0 G2"/>
              <a:gd name="G4" fmla="+/ 3150 21600 2"/>
              <a:gd name="G5" fmla="+/ G1 0 2"/>
              <a:gd name="G6" fmla="*/ 21600 21600 3150"/>
              <a:gd name="G7" fmla="*/ G6 1 2"/>
              <a:gd name="G8" fmla="+- 21600 0 G7"/>
              <a:gd name="G9" fmla="*/ 21600 1 2"/>
              <a:gd name="G10" fmla="+- 3150 0 G9"/>
              <a:gd name="G11" fmla="?: G10 G8 0"/>
              <a:gd name="G12" fmla="?: G10 G7 21600"/>
              <a:gd name="T0" fmla="*/ 20025 w 21600"/>
              <a:gd name="T1" fmla="*/ 10800 h 21600"/>
              <a:gd name="T2" fmla="*/ 10800 w 21600"/>
              <a:gd name="T3" fmla="*/ 21600 h 21600"/>
              <a:gd name="T4" fmla="*/ 1575 w 21600"/>
              <a:gd name="T5" fmla="*/ 10800 h 21600"/>
              <a:gd name="T6" fmla="*/ 10800 w 21600"/>
              <a:gd name="T7" fmla="*/ 0 h 21600"/>
              <a:gd name="T8" fmla="*/ 3375 w 21600"/>
              <a:gd name="T9" fmla="*/ 3375 h 21600"/>
              <a:gd name="T10" fmla="*/ 18225 w 21600"/>
              <a:gd name="T11" fmla="*/ 18225 h 21600"/>
            </a:gdLst>
            <a:ahLst/>
            <a:cxnLst>
              <a:cxn ang="0">
                <a:pos x="T0" y="T1"/>
              </a:cxn>
              <a:cxn ang="0">
                <a:pos x="T2" y="T3"/>
              </a:cxn>
              <a:cxn ang="0">
                <a:pos x="T4" y="T5"/>
              </a:cxn>
              <a:cxn ang="0">
                <a:pos x="T6" y="T7"/>
              </a:cxn>
            </a:cxnLst>
            <a:rect l="T8" t="T9" r="T10" b="T11"/>
            <a:pathLst>
              <a:path w="21600" h="21600">
                <a:moveTo>
                  <a:pt x="0" y="0"/>
                </a:moveTo>
                <a:lnTo>
                  <a:pt x="3150" y="21600"/>
                </a:lnTo>
                <a:lnTo>
                  <a:pt x="18450" y="21600"/>
                </a:lnTo>
                <a:lnTo>
                  <a:pt x="21600" y="0"/>
                </a:lnTo>
                <a:close/>
              </a:path>
            </a:pathLst>
          </a:custGeom>
          <a:solidFill>
            <a:srgbClr val="FFFFFF"/>
          </a:solid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2" name="Line 228"/>
          <p:cNvSpPr>
            <a:spLocks noChangeAspect="1" noChangeShapeType="1"/>
          </p:cNvSpPr>
          <p:nvPr/>
        </p:nvSpPr>
        <p:spPr bwMode="auto">
          <a:xfrm flipV="1">
            <a:off x="6408738" y="4900613"/>
            <a:ext cx="0" cy="48418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3" name="Line 229"/>
          <p:cNvSpPr>
            <a:spLocks noChangeAspect="1" noChangeShapeType="1"/>
          </p:cNvSpPr>
          <p:nvPr/>
        </p:nvSpPr>
        <p:spPr bwMode="auto">
          <a:xfrm flipV="1">
            <a:off x="6570663" y="4900613"/>
            <a:ext cx="1587" cy="48418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4" name="Oval 230"/>
          <p:cNvSpPr>
            <a:spLocks noChangeAspect="1" noChangeArrowheads="1"/>
          </p:cNvSpPr>
          <p:nvPr/>
        </p:nvSpPr>
        <p:spPr bwMode="auto">
          <a:xfrm>
            <a:off x="6438900" y="5141913"/>
            <a:ext cx="17463"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466" name="Group 231"/>
          <p:cNvGrpSpPr>
            <a:grpSpLocks noChangeAspect="1"/>
          </p:cNvGrpSpPr>
          <p:nvPr/>
        </p:nvGrpSpPr>
        <p:grpSpPr bwMode="auto">
          <a:xfrm rot="5400000">
            <a:off x="6422232" y="5352256"/>
            <a:ext cx="114300" cy="179387"/>
            <a:chOff x="9600" y="10512"/>
            <a:chExt cx="180" cy="360"/>
          </a:xfrm>
        </p:grpSpPr>
        <p:sp>
          <p:nvSpPr>
            <p:cNvPr id="349416" name="Arc 232"/>
            <p:cNvSpPr>
              <a:spLocks noChangeAspect="1"/>
            </p:cNvSpPr>
            <p:nvPr/>
          </p:nvSpPr>
          <p:spPr bwMode="auto">
            <a:xfrm>
              <a:off x="9585" y="10531"/>
              <a:ext cx="180" cy="18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7" name="Arc 233"/>
            <p:cNvSpPr>
              <a:spLocks noChangeAspect="1"/>
            </p:cNvSpPr>
            <p:nvPr/>
          </p:nvSpPr>
          <p:spPr bwMode="auto">
            <a:xfrm flipV="1">
              <a:off x="9585" y="10636"/>
              <a:ext cx="180" cy="17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18" name="Line 234"/>
          <p:cNvSpPr>
            <a:spLocks noChangeAspect="1" noChangeShapeType="1"/>
          </p:cNvSpPr>
          <p:nvPr/>
        </p:nvSpPr>
        <p:spPr bwMode="auto">
          <a:xfrm>
            <a:off x="6403975" y="5046663"/>
            <a:ext cx="17303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9" name="Oval 235"/>
          <p:cNvSpPr>
            <a:spLocks noChangeAspect="1" noChangeArrowheads="1"/>
          </p:cNvSpPr>
          <p:nvPr/>
        </p:nvSpPr>
        <p:spPr bwMode="auto">
          <a:xfrm>
            <a:off x="6481763" y="5240338"/>
            <a:ext cx="17462"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0" name="Oval 236"/>
          <p:cNvSpPr>
            <a:spLocks noChangeAspect="1" noChangeArrowheads="1"/>
          </p:cNvSpPr>
          <p:nvPr/>
        </p:nvSpPr>
        <p:spPr bwMode="auto">
          <a:xfrm>
            <a:off x="6507163" y="5184775"/>
            <a:ext cx="17462" cy="1428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1" name="Oval 237"/>
          <p:cNvSpPr>
            <a:spLocks noChangeAspect="1" noChangeArrowheads="1"/>
          </p:cNvSpPr>
          <p:nvPr/>
        </p:nvSpPr>
        <p:spPr bwMode="auto">
          <a:xfrm>
            <a:off x="6507163" y="5370513"/>
            <a:ext cx="17462" cy="14287"/>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2" name="Oval 238"/>
          <p:cNvSpPr>
            <a:spLocks noChangeAspect="1" noChangeArrowheads="1"/>
          </p:cNvSpPr>
          <p:nvPr/>
        </p:nvSpPr>
        <p:spPr bwMode="auto">
          <a:xfrm>
            <a:off x="6438900" y="5337175"/>
            <a:ext cx="17463"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3" name="Oval 239"/>
          <p:cNvSpPr>
            <a:spLocks noChangeAspect="1" noChangeArrowheads="1"/>
          </p:cNvSpPr>
          <p:nvPr/>
        </p:nvSpPr>
        <p:spPr bwMode="auto">
          <a:xfrm>
            <a:off x="6507163" y="5337175"/>
            <a:ext cx="17462"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4" name="Oval 240"/>
          <p:cNvSpPr>
            <a:spLocks noChangeAspect="1" noChangeArrowheads="1"/>
          </p:cNvSpPr>
          <p:nvPr/>
        </p:nvSpPr>
        <p:spPr bwMode="auto">
          <a:xfrm>
            <a:off x="5761038" y="4772025"/>
            <a:ext cx="9525"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5" name="Oval 241"/>
          <p:cNvSpPr>
            <a:spLocks noChangeAspect="1" noChangeArrowheads="1"/>
          </p:cNvSpPr>
          <p:nvPr/>
        </p:nvSpPr>
        <p:spPr bwMode="auto">
          <a:xfrm>
            <a:off x="5564188" y="4772025"/>
            <a:ext cx="7937"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6" name="Oval 242"/>
          <p:cNvSpPr>
            <a:spLocks noChangeAspect="1" noChangeArrowheads="1"/>
          </p:cNvSpPr>
          <p:nvPr/>
        </p:nvSpPr>
        <p:spPr bwMode="auto">
          <a:xfrm>
            <a:off x="4895850" y="4772025"/>
            <a:ext cx="7938"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7" name="Oval 243"/>
          <p:cNvSpPr>
            <a:spLocks noChangeAspect="1" noChangeArrowheads="1"/>
          </p:cNvSpPr>
          <p:nvPr/>
        </p:nvSpPr>
        <p:spPr bwMode="auto">
          <a:xfrm>
            <a:off x="4681538" y="4772025"/>
            <a:ext cx="7937"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8" name="Oval 244"/>
          <p:cNvSpPr>
            <a:spLocks noChangeAspect="1" noChangeArrowheads="1"/>
          </p:cNvSpPr>
          <p:nvPr/>
        </p:nvSpPr>
        <p:spPr bwMode="auto">
          <a:xfrm>
            <a:off x="4510088" y="4772025"/>
            <a:ext cx="7937"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478" name="Group 245"/>
          <p:cNvGrpSpPr>
            <a:grpSpLocks noChangeAspect="1"/>
          </p:cNvGrpSpPr>
          <p:nvPr/>
        </p:nvGrpSpPr>
        <p:grpSpPr bwMode="auto">
          <a:xfrm>
            <a:off x="6386513" y="4772025"/>
            <a:ext cx="103187" cy="484188"/>
            <a:chOff x="9360" y="9072"/>
            <a:chExt cx="181" cy="900"/>
          </a:xfrm>
        </p:grpSpPr>
        <p:sp>
          <p:nvSpPr>
            <p:cNvPr id="349430" name="Line 246"/>
            <p:cNvSpPr>
              <a:spLocks noChangeAspect="1" noChangeShapeType="1"/>
            </p:cNvSpPr>
            <p:nvPr/>
          </p:nvSpPr>
          <p:spPr bwMode="auto">
            <a:xfrm flipV="1">
              <a:off x="9541" y="9252"/>
              <a:ext cx="0" cy="72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1" name="Arc 247"/>
            <p:cNvSpPr>
              <a:spLocks noChangeAspect="1"/>
            </p:cNvSpPr>
            <p:nvPr/>
          </p:nvSpPr>
          <p:spPr bwMode="auto">
            <a:xfrm>
              <a:off x="9360" y="9072"/>
              <a:ext cx="181" cy="18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32" name="Line 248"/>
          <p:cNvSpPr>
            <a:spLocks noChangeAspect="1" noChangeShapeType="1"/>
          </p:cNvSpPr>
          <p:nvPr/>
        </p:nvSpPr>
        <p:spPr bwMode="auto">
          <a:xfrm flipH="1">
            <a:off x="6199188" y="4772025"/>
            <a:ext cx="204787" cy="0"/>
          </a:xfrm>
          <a:prstGeom prst="line">
            <a:avLst/>
          </a:prstGeom>
          <a:noFill/>
          <a:ln w="9525">
            <a:solidFill>
              <a:schemeClr val="accent3"/>
            </a:solidFill>
            <a:round/>
            <a:headEnd/>
            <a:tailEnd type="arrow" w="med" len="me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3" name="Line 249"/>
          <p:cNvSpPr>
            <a:spLocks noChangeAspect="1" noChangeShapeType="1"/>
          </p:cNvSpPr>
          <p:nvPr/>
        </p:nvSpPr>
        <p:spPr bwMode="auto">
          <a:xfrm flipH="1">
            <a:off x="6027738" y="4772025"/>
            <a:ext cx="204787"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4" name="Arc 250"/>
          <p:cNvSpPr>
            <a:spLocks noChangeAspect="1"/>
          </p:cNvSpPr>
          <p:nvPr/>
        </p:nvSpPr>
        <p:spPr bwMode="auto">
          <a:xfrm rot="-2804653" flipH="1" flipV="1">
            <a:off x="2616994" y="1724819"/>
            <a:ext cx="201613" cy="320675"/>
          </a:xfrm>
          <a:custGeom>
            <a:avLst/>
            <a:gdLst>
              <a:gd name="G0" fmla="+- 0 0 0"/>
              <a:gd name="G1" fmla="+- 21600 0 0"/>
              <a:gd name="G2" fmla="+- 21600 0 0"/>
              <a:gd name="T0" fmla="*/ 0 w 21600"/>
              <a:gd name="T1" fmla="*/ 0 h 32530"/>
              <a:gd name="T2" fmla="*/ 18631 w 21600"/>
              <a:gd name="T3" fmla="*/ 32530 h 32530"/>
              <a:gd name="T4" fmla="*/ 0 w 21600"/>
              <a:gd name="T5" fmla="*/ 21600 h 32530"/>
            </a:gdLst>
            <a:ahLst/>
            <a:cxnLst>
              <a:cxn ang="0">
                <a:pos x="T0" y="T1"/>
              </a:cxn>
              <a:cxn ang="0">
                <a:pos x="T2" y="T3"/>
              </a:cxn>
              <a:cxn ang="0">
                <a:pos x="T4" y="T5"/>
              </a:cxn>
            </a:cxnLst>
            <a:rect l="0" t="0" r="r" b="b"/>
            <a:pathLst>
              <a:path w="21600" h="32530" fill="none" extrusionOk="0">
                <a:moveTo>
                  <a:pt x="0" y="-1"/>
                </a:moveTo>
                <a:cubicBezTo>
                  <a:pt x="11929" y="0"/>
                  <a:pt x="21600" y="9670"/>
                  <a:pt x="21600" y="21600"/>
                </a:cubicBezTo>
                <a:cubicBezTo>
                  <a:pt x="21600" y="25442"/>
                  <a:pt x="20574" y="29215"/>
                  <a:pt x="18630" y="32529"/>
                </a:cubicBezTo>
              </a:path>
              <a:path w="21600" h="32530" stroke="0" extrusionOk="0">
                <a:moveTo>
                  <a:pt x="0" y="-1"/>
                </a:moveTo>
                <a:cubicBezTo>
                  <a:pt x="11929" y="0"/>
                  <a:pt x="21600" y="9670"/>
                  <a:pt x="21600" y="21600"/>
                </a:cubicBezTo>
                <a:cubicBezTo>
                  <a:pt x="21600" y="25442"/>
                  <a:pt x="20574" y="29215"/>
                  <a:pt x="18630" y="32529"/>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5" name="Line 251"/>
          <p:cNvSpPr>
            <a:spLocks noChangeAspect="1" noChangeShapeType="1"/>
          </p:cNvSpPr>
          <p:nvPr/>
        </p:nvSpPr>
        <p:spPr bwMode="auto">
          <a:xfrm flipH="1">
            <a:off x="2803525" y="1657350"/>
            <a:ext cx="2047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6" name="Line 252"/>
          <p:cNvSpPr>
            <a:spLocks noChangeAspect="1" noChangeShapeType="1"/>
          </p:cNvSpPr>
          <p:nvPr/>
        </p:nvSpPr>
        <p:spPr bwMode="auto">
          <a:xfrm>
            <a:off x="2803525" y="1657350"/>
            <a:ext cx="0" cy="19208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7" name="Line 253"/>
          <p:cNvSpPr>
            <a:spLocks noChangeAspect="1" noChangeShapeType="1"/>
          </p:cNvSpPr>
          <p:nvPr/>
        </p:nvSpPr>
        <p:spPr bwMode="auto">
          <a:xfrm>
            <a:off x="2906713" y="1947863"/>
            <a:ext cx="101600"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8" name="Arc 254"/>
          <p:cNvSpPr>
            <a:spLocks noChangeAspect="1"/>
          </p:cNvSpPr>
          <p:nvPr/>
        </p:nvSpPr>
        <p:spPr bwMode="auto">
          <a:xfrm rot="18900000">
            <a:off x="2546350" y="1343025"/>
            <a:ext cx="101600" cy="952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486" name="Group 255"/>
          <p:cNvGrpSpPr>
            <a:grpSpLocks noChangeAspect="1"/>
          </p:cNvGrpSpPr>
          <p:nvPr/>
        </p:nvGrpSpPr>
        <p:grpSpPr bwMode="auto">
          <a:xfrm>
            <a:off x="2622550" y="1568450"/>
            <a:ext cx="149225" cy="279400"/>
            <a:chOff x="2520" y="3312"/>
            <a:chExt cx="360" cy="720"/>
          </a:xfrm>
        </p:grpSpPr>
        <p:sp>
          <p:nvSpPr>
            <p:cNvPr id="349440" name="Line 256"/>
            <p:cNvSpPr>
              <a:spLocks noChangeAspect="1" noChangeShapeType="1"/>
            </p:cNvSpPr>
            <p:nvPr/>
          </p:nvSpPr>
          <p:spPr bwMode="auto">
            <a:xfrm flipV="1">
              <a:off x="2880" y="3672"/>
              <a:ext cx="0" cy="36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1" name="Line 257"/>
            <p:cNvSpPr>
              <a:spLocks noChangeAspect="1" noChangeShapeType="1"/>
            </p:cNvSpPr>
            <p:nvPr/>
          </p:nvSpPr>
          <p:spPr bwMode="auto">
            <a:xfrm flipH="1" flipV="1">
              <a:off x="2520" y="3312"/>
              <a:ext cx="360" cy="36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42" name="Line 258"/>
          <p:cNvSpPr>
            <a:spLocks noChangeAspect="1" noChangeShapeType="1"/>
          </p:cNvSpPr>
          <p:nvPr/>
        </p:nvSpPr>
        <p:spPr bwMode="auto">
          <a:xfrm>
            <a:off x="2493963" y="1462088"/>
            <a:ext cx="0" cy="26828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3" name="Line 259"/>
          <p:cNvSpPr>
            <a:spLocks noChangeAspect="1" noChangeShapeType="1"/>
          </p:cNvSpPr>
          <p:nvPr/>
        </p:nvSpPr>
        <p:spPr bwMode="auto">
          <a:xfrm>
            <a:off x="2493963" y="1730375"/>
            <a:ext cx="103187" cy="9525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4" name="Line 260"/>
          <p:cNvSpPr>
            <a:spLocks noChangeAspect="1" noChangeShapeType="1"/>
          </p:cNvSpPr>
          <p:nvPr/>
        </p:nvSpPr>
        <p:spPr bwMode="auto">
          <a:xfrm>
            <a:off x="2708275" y="1447800"/>
            <a:ext cx="0" cy="9683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490" name="Group 262"/>
          <p:cNvGrpSpPr>
            <a:grpSpLocks noChangeAspect="1"/>
          </p:cNvGrpSpPr>
          <p:nvPr/>
        </p:nvGrpSpPr>
        <p:grpSpPr bwMode="auto">
          <a:xfrm>
            <a:off x="2185988" y="3614738"/>
            <a:ext cx="360362" cy="206375"/>
            <a:chOff x="552" y="2928"/>
            <a:chExt cx="156" cy="144"/>
          </a:xfrm>
        </p:grpSpPr>
        <p:sp>
          <p:nvSpPr>
            <p:cNvPr id="349447" name="Rectangle 263"/>
            <p:cNvSpPr>
              <a:spLocks noChangeAspect="1" noChangeArrowheads="1"/>
            </p:cNvSpPr>
            <p:nvPr/>
          </p:nvSpPr>
          <p:spPr bwMode="auto">
            <a:xfrm>
              <a:off x="552"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8" name="Rectangle 264"/>
            <p:cNvSpPr>
              <a:spLocks noChangeAspect="1" noChangeArrowheads="1"/>
            </p:cNvSpPr>
            <p:nvPr/>
          </p:nvSpPr>
          <p:spPr bwMode="auto">
            <a:xfrm>
              <a:off x="636"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9" name="Rectangle 265"/>
            <p:cNvSpPr>
              <a:spLocks noChangeAspect="1" noChangeArrowheads="1"/>
            </p:cNvSpPr>
            <p:nvPr/>
          </p:nvSpPr>
          <p:spPr bwMode="auto">
            <a:xfrm>
              <a:off x="594"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88491" name="Group 266"/>
          <p:cNvGrpSpPr>
            <a:grpSpLocks noChangeAspect="1"/>
          </p:cNvGrpSpPr>
          <p:nvPr/>
        </p:nvGrpSpPr>
        <p:grpSpPr bwMode="auto">
          <a:xfrm>
            <a:off x="2185988" y="3375025"/>
            <a:ext cx="360362" cy="206375"/>
            <a:chOff x="552" y="2928"/>
            <a:chExt cx="156" cy="144"/>
          </a:xfrm>
        </p:grpSpPr>
        <p:sp>
          <p:nvSpPr>
            <p:cNvPr id="349451" name="Rectangle 267"/>
            <p:cNvSpPr>
              <a:spLocks noChangeAspect="1" noChangeArrowheads="1"/>
            </p:cNvSpPr>
            <p:nvPr/>
          </p:nvSpPr>
          <p:spPr bwMode="auto">
            <a:xfrm>
              <a:off x="552"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2" name="Rectangle 268"/>
            <p:cNvSpPr>
              <a:spLocks noChangeAspect="1" noChangeArrowheads="1"/>
            </p:cNvSpPr>
            <p:nvPr/>
          </p:nvSpPr>
          <p:spPr bwMode="auto">
            <a:xfrm>
              <a:off x="636"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3" name="Rectangle 269"/>
            <p:cNvSpPr>
              <a:spLocks noChangeAspect="1" noChangeArrowheads="1"/>
            </p:cNvSpPr>
            <p:nvPr/>
          </p:nvSpPr>
          <p:spPr bwMode="auto">
            <a:xfrm>
              <a:off x="594"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54" name="Line 270"/>
          <p:cNvSpPr>
            <a:spLocks noChangeAspect="1" noChangeShapeType="1"/>
          </p:cNvSpPr>
          <p:nvPr/>
        </p:nvSpPr>
        <p:spPr bwMode="auto">
          <a:xfrm>
            <a:off x="2778125" y="4892675"/>
            <a:ext cx="0" cy="27463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5" name="Line 271"/>
          <p:cNvSpPr>
            <a:spLocks noChangeAspect="1" noChangeShapeType="1"/>
          </p:cNvSpPr>
          <p:nvPr/>
        </p:nvSpPr>
        <p:spPr bwMode="auto">
          <a:xfrm>
            <a:off x="2674938" y="4892675"/>
            <a:ext cx="0" cy="27463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6" name="Line 272"/>
          <p:cNvSpPr>
            <a:spLocks noChangeAspect="1" noChangeShapeType="1"/>
          </p:cNvSpPr>
          <p:nvPr/>
        </p:nvSpPr>
        <p:spPr bwMode="auto">
          <a:xfrm>
            <a:off x="2614613" y="3332163"/>
            <a:ext cx="0" cy="131603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7" name="Line 273"/>
          <p:cNvSpPr>
            <a:spLocks noChangeAspect="1" noChangeShapeType="1"/>
          </p:cNvSpPr>
          <p:nvPr/>
        </p:nvSpPr>
        <p:spPr bwMode="auto">
          <a:xfrm>
            <a:off x="2614613" y="4876800"/>
            <a:ext cx="0" cy="29845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8" name="Line 274"/>
          <p:cNvSpPr>
            <a:spLocks noChangeAspect="1" noChangeShapeType="1"/>
          </p:cNvSpPr>
          <p:nvPr/>
        </p:nvSpPr>
        <p:spPr bwMode="auto">
          <a:xfrm flipV="1">
            <a:off x="2674938" y="4514850"/>
            <a:ext cx="0" cy="138113"/>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9" name="Line 275"/>
          <p:cNvSpPr>
            <a:spLocks noChangeAspect="1" noChangeShapeType="1"/>
          </p:cNvSpPr>
          <p:nvPr/>
        </p:nvSpPr>
        <p:spPr bwMode="auto">
          <a:xfrm flipV="1">
            <a:off x="2778125" y="4514850"/>
            <a:ext cx="0" cy="138113"/>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498" name="Group 276"/>
          <p:cNvGrpSpPr>
            <a:grpSpLocks noChangeAspect="1"/>
          </p:cNvGrpSpPr>
          <p:nvPr/>
        </p:nvGrpSpPr>
        <p:grpSpPr bwMode="auto">
          <a:xfrm>
            <a:off x="2133600" y="3332163"/>
            <a:ext cx="469900" cy="0"/>
            <a:chOff x="1950" y="8982"/>
            <a:chExt cx="693" cy="1"/>
          </a:xfrm>
        </p:grpSpPr>
        <p:sp>
          <p:nvSpPr>
            <p:cNvPr id="349461" name="Line 277"/>
            <p:cNvSpPr>
              <a:spLocks noChangeAspect="1" noChangeShapeType="1"/>
            </p:cNvSpPr>
            <p:nvPr/>
          </p:nvSpPr>
          <p:spPr bwMode="auto">
            <a:xfrm>
              <a:off x="2147483647" y="3332163"/>
              <a:ext cx="2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2" name="Line 278"/>
            <p:cNvSpPr>
              <a:spLocks noChangeAspect="1" noChangeShapeType="1"/>
            </p:cNvSpPr>
            <p:nvPr/>
          </p:nvSpPr>
          <p:spPr bwMode="auto">
            <a:xfrm>
              <a:off x="2147483647" y="3332163"/>
              <a:ext cx="2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63" name="Line 279"/>
          <p:cNvSpPr>
            <a:spLocks noChangeAspect="1" noChangeShapeType="1"/>
          </p:cNvSpPr>
          <p:nvPr/>
        </p:nvSpPr>
        <p:spPr bwMode="auto">
          <a:xfrm flipH="1">
            <a:off x="2614613" y="4506913"/>
            <a:ext cx="155575"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4" name="Line 280"/>
          <p:cNvSpPr>
            <a:spLocks noChangeAspect="1" noChangeShapeType="1"/>
          </p:cNvSpPr>
          <p:nvPr/>
        </p:nvSpPr>
        <p:spPr bwMode="auto">
          <a:xfrm>
            <a:off x="1911350" y="1257300"/>
            <a:ext cx="0" cy="3910013"/>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5" name="Line 281"/>
          <p:cNvSpPr>
            <a:spLocks noChangeAspect="1" noChangeShapeType="1"/>
          </p:cNvSpPr>
          <p:nvPr/>
        </p:nvSpPr>
        <p:spPr bwMode="auto">
          <a:xfrm>
            <a:off x="1911350" y="1247775"/>
            <a:ext cx="4938713"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6" name="Line 282"/>
          <p:cNvSpPr>
            <a:spLocks noChangeAspect="1" noChangeShapeType="1"/>
          </p:cNvSpPr>
          <p:nvPr/>
        </p:nvSpPr>
        <p:spPr bwMode="auto">
          <a:xfrm>
            <a:off x="6850063" y="1257300"/>
            <a:ext cx="0" cy="2339975"/>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7" name="Line 283"/>
          <p:cNvSpPr>
            <a:spLocks noChangeAspect="1" noChangeShapeType="1"/>
          </p:cNvSpPr>
          <p:nvPr/>
        </p:nvSpPr>
        <p:spPr bwMode="auto">
          <a:xfrm flipH="1">
            <a:off x="2614613" y="3597275"/>
            <a:ext cx="4237037"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8" name="Line 284"/>
          <p:cNvSpPr>
            <a:spLocks noChangeAspect="1" noChangeShapeType="1"/>
          </p:cNvSpPr>
          <p:nvPr/>
        </p:nvSpPr>
        <p:spPr bwMode="auto">
          <a:xfrm>
            <a:off x="1911350" y="5175250"/>
            <a:ext cx="8651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9" name="Line 285"/>
          <p:cNvSpPr>
            <a:spLocks noChangeAspect="1" noChangeShapeType="1"/>
          </p:cNvSpPr>
          <p:nvPr/>
        </p:nvSpPr>
        <p:spPr bwMode="auto">
          <a:xfrm>
            <a:off x="1911350" y="3332163"/>
            <a:ext cx="247650"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0" name="AutoShape 286"/>
          <p:cNvSpPr>
            <a:spLocks noChangeArrowheads="1"/>
          </p:cNvSpPr>
          <p:nvPr/>
        </p:nvSpPr>
        <p:spPr bwMode="auto">
          <a:xfrm rot="5400000">
            <a:off x="4152107" y="4645819"/>
            <a:ext cx="209550" cy="261937"/>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noFill/>
          <a:ln w="9525">
            <a:solidFill>
              <a:schemeClr val="accent3"/>
            </a:solidFill>
            <a:miter lim="800000"/>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1" name="Line 287"/>
          <p:cNvSpPr>
            <a:spLocks noChangeShapeType="1"/>
          </p:cNvSpPr>
          <p:nvPr/>
        </p:nvSpPr>
        <p:spPr bwMode="auto">
          <a:xfrm flipH="1">
            <a:off x="6708775" y="2719388"/>
            <a:ext cx="506413" cy="342900"/>
          </a:xfrm>
          <a:prstGeom prst="line">
            <a:avLst/>
          </a:prstGeom>
          <a:noFill/>
          <a:ln w="9525">
            <a:solidFill>
              <a:schemeClr val="accent3"/>
            </a:solidFill>
            <a:round/>
            <a:headEnd/>
            <a:tailEnd type="triangle" w="med" len="me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188508" name="Text Box 288"/>
          <p:cNvSpPr txBox="1">
            <a:spLocks noChangeArrowheads="1"/>
          </p:cNvSpPr>
          <p:nvPr/>
        </p:nvSpPr>
        <p:spPr bwMode="auto">
          <a:xfrm>
            <a:off x="6969125" y="1974850"/>
            <a:ext cx="2174875"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TOF (Time of Flight)</a:t>
            </a:r>
          </a:p>
        </p:txBody>
      </p:sp>
      <p:sp>
        <p:nvSpPr>
          <p:cNvPr id="188509" name="Text Box 289"/>
          <p:cNvSpPr txBox="1">
            <a:spLocks noChangeArrowheads="1"/>
          </p:cNvSpPr>
          <p:nvPr/>
        </p:nvSpPr>
        <p:spPr bwMode="auto">
          <a:xfrm>
            <a:off x="3289300" y="5389563"/>
            <a:ext cx="1130300"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400">
                <a:solidFill>
                  <a:srgbClr val="606060"/>
                </a:solidFill>
              </a:rPr>
              <a:t>ICP</a:t>
            </a:r>
          </a:p>
        </p:txBody>
      </p:sp>
      <p:sp>
        <p:nvSpPr>
          <p:cNvPr id="349474" name="Line 290"/>
          <p:cNvSpPr>
            <a:spLocks noChangeShapeType="1"/>
          </p:cNvSpPr>
          <p:nvPr/>
        </p:nvSpPr>
        <p:spPr bwMode="auto">
          <a:xfrm flipH="1" flipV="1">
            <a:off x="3516313" y="4889500"/>
            <a:ext cx="6350" cy="501650"/>
          </a:xfrm>
          <a:prstGeom prst="line">
            <a:avLst/>
          </a:prstGeom>
          <a:noFill/>
          <a:ln w="9525">
            <a:solidFill>
              <a:schemeClr val="accent3"/>
            </a:solidFill>
            <a:round/>
            <a:headEnd/>
            <a:tailEnd type="triangle" w="med" len="me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5" name="Oval 291"/>
          <p:cNvSpPr>
            <a:spLocks noChangeArrowheads="1"/>
          </p:cNvSpPr>
          <p:nvPr/>
        </p:nvSpPr>
        <p:spPr bwMode="auto">
          <a:xfrm>
            <a:off x="4064000" y="4772025"/>
            <a:ext cx="9525" cy="1588"/>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6" name="Oval 292"/>
          <p:cNvSpPr>
            <a:spLocks noChangeArrowheads="1"/>
          </p:cNvSpPr>
          <p:nvPr/>
        </p:nvSpPr>
        <p:spPr bwMode="auto">
          <a:xfrm>
            <a:off x="4090988" y="4741863"/>
            <a:ext cx="9525" cy="1587"/>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7" name="Oval 293"/>
          <p:cNvSpPr>
            <a:spLocks noChangeArrowheads="1"/>
          </p:cNvSpPr>
          <p:nvPr/>
        </p:nvSpPr>
        <p:spPr bwMode="auto">
          <a:xfrm>
            <a:off x="4094163" y="4797425"/>
            <a:ext cx="9525" cy="1588"/>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8" name="Oval 294"/>
          <p:cNvSpPr>
            <a:spLocks noChangeArrowheads="1"/>
          </p:cNvSpPr>
          <p:nvPr/>
        </p:nvSpPr>
        <p:spPr bwMode="auto">
          <a:xfrm>
            <a:off x="4135438" y="4772025"/>
            <a:ext cx="9525" cy="1588"/>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9" name="Oval 295"/>
          <p:cNvSpPr>
            <a:spLocks noChangeArrowheads="1"/>
          </p:cNvSpPr>
          <p:nvPr/>
        </p:nvSpPr>
        <p:spPr bwMode="auto">
          <a:xfrm>
            <a:off x="4095750" y="4770438"/>
            <a:ext cx="9525" cy="1587"/>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188516" name="Rectangle 348"/>
          <p:cNvSpPr>
            <a:spLocks noGrp="1" noChangeArrowheads="1"/>
          </p:cNvSpPr>
          <p:nvPr>
            <p:ph type="title"/>
          </p:nvPr>
        </p:nvSpPr>
        <p:spPr>
          <a:xfrm>
            <a:off x="381000" y="-11113"/>
            <a:ext cx="8229600" cy="798513"/>
          </a:xfrm>
        </p:spPr>
        <p:txBody>
          <a:bodyPr/>
          <a:lstStyle/>
          <a:p>
            <a:pPr algn="ctr"/>
            <a:r>
              <a:rPr lang="en-US" sz="2800">
                <a:solidFill>
                  <a:srgbClr val="FFFF00"/>
                </a:solidFill>
                <a:latin typeface="Arial" charset="0"/>
                <a:ea typeface="MS PGothic" charset="0"/>
                <a:cs typeface="Arial" charset="0"/>
              </a:rPr>
              <a:t>Schematic of mass cytometry</a:t>
            </a:r>
          </a:p>
        </p:txBody>
      </p:sp>
      <p:sp>
        <p:nvSpPr>
          <p:cNvPr id="349541" name="Line 357"/>
          <p:cNvSpPr>
            <a:spLocks noChangeShapeType="1"/>
          </p:cNvSpPr>
          <p:nvPr/>
        </p:nvSpPr>
        <p:spPr bwMode="auto">
          <a:xfrm flipH="1">
            <a:off x="2619375" y="4797425"/>
            <a:ext cx="76200" cy="7620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42" name="Line 358"/>
          <p:cNvSpPr>
            <a:spLocks noChangeShapeType="1"/>
          </p:cNvSpPr>
          <p:nvPr/>
        </p:nvSpPr>
        <p:spPr bwMode="auto">
          <a:xfrm flipH="1" flipV="1">
            <a:off x="2619375" y="4657725"/>
            <a:ext cx="76200" cy="7620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88519" name="Group 370"/>
          <p:cNvGrpSpPr>
            <a:grpSpLocks/>
          </p:cNvGrpSpPr>
          <p:nvPr/>
        </p:nvGrpSpPr>
        <p:grpSpPr bwMode="auto">
          <a:xfrm>
            <a:off x="6324600" y="4038600"/>
            <a:ext cx="2347913" cy="2568575"/>
            <a:chOff x="6324600" y="4038600"/>
            <a:chExt cx="2348319" cy="2568575"/>
          </a:xfrm>
        </p:grpSpPr>
        <p:sp>
          <p:nvSpPr>
            <p:cNvPr id="188611" name="Curved Down Arrow 369"/>
            <p:cNvSpPr>
              <a:spLocks noChangeArrowheads="1"/>
            </p:cNvSpPr>
            <p:nvPr/>
          </p:nvSpPr>
          <p:spPr bwMode="auto">
            <a:xfrm flipH="1">
              <a:off x="6324600" y="4038600"/>
              <a:ext cx="1447800" cy="685800"/>
            </a:xfrm>
            <a:prstGeom prst="curvedDownArrow">
              <a:avLst>
                <a:gd name="adj1" fmla="val 25001"/>
                <a:gd name="adj2" fmla="val 50002"/>
                <a:gd name="adj3" fmla="val 25000"/>
              </a:avLst>
            </a:prstGeom>
            <a:solidFill>
              <a:srgbClr val="FFFFFF"/>
            </a:solidFill>
            <a:ln w="9525">
              <a:solidFill>
                <a:srgbClr val="FFFFFF"/>
              </a:solidFill>
              <a:round/>
              <a:headEnd/>
              <a:tailEnd/>
            </a:ln>
          </p:spPr>
          <p:txBody>
            <a:bodyPr anchor="ctr"/>
            <a:lstStyle/>
            <a:p>
              <a:pPr eaLnBrk="1" hangingPunct="1"/>
              <a:endParaRPr lang="en-US">
                <a:solidFill>
                  <a:srgbClr val="000000"/>
                </a:solidFill>
              </a:endParaRPr>
            </a:p>
          </p:txBody>
        </p:sp>
        <p:pic>
          <p:nvPicPr>
            <p:cNvPr id="188612" name="Picture 363" descr="blank cell with Ab.png"/>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6629400" y="4495800"/>
              <a:ext cx="2043519" cy="2111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188520" name="Group 455"/>
          <p:cNvGrpSpPr>
            <a:grpSpLocks/>
          </p:cNvGrpSpPr>
          <p:nvPr/>
        </p:nvGrpSpPr>
        <p:grpSpPr bwMode="auto">
          <a:xfrm>
            <a:off x="5572125" y="1317625"/>
            <a:ext cx="981075" cy="1865313"/>
            <a:chOff x="7483028" y="1384380"/>
            <a:chExt cx="981073" cy="1866069"/>
          </a:xfrm>
        </p:grpSpPr>
        <p:sp>
          <p:nvSpPr>
            <p:cNvPr id="188528" name="Line 5"/>
            <p:cNvSpPr>
              <a:spLocks noChangeAspect="1" noChangeShapeType="1"/>
            </p:cNvSpPr>
            <p:nvPr/>
          </p:nvSpPr>
          <p:spPr bwMode="auto">
            <a:xfrm>
              <a:off x="7500489" y="1750260"/>
              <a:ext cx="0" cy="1357312"/>
            </a:xfrm>
            <a:prstGeom prst="line">
              <a:avLst/>
            </a:prstGeom>
            <a:noFill/>
            <a:ln w="9525">
              <a:solidFill>
                <a:srgbClr val="FFFFFF"/>
              </a:solidFill>
              <a:prstDash val="sysDot"/>
              <a:round/>
              <a:headEnd/>
              <a:tailEnd/>
            </a:ln>
            <a:extLst>
              <a:ext uri="{909E8E84-426E-40dd-AFC4-6F175D3DCCD1}">
                <a14:hiddenFill xmlns:a14="http://schemas.microsoft.com/office/drawing/2010/main" xmlns="">
                  <a:noFill/>
                </a14:hiddenFill>
              </a:ext>
            </a:extLst>
          </p:spPr>
          <p:txBody>
            <a:bodyPr/>
            <a:lstStyle/>
            <a:p>
              <a:endParaRPr lang="en-US"/>
            </a:p>
          </p:txBody>
        </p:sp>
        <p:grpSp>
          <p:nvGrpSpPr>
            <p:cNvPr id="188529" name="Group 6"/>
            <p:cNvGrpSpPr>
              <a:grpSpLocks noChangeAspect="1"/>
            </p:cNvGrpSpPr>
            <p:nvPr/>
          </p:nvGrpSpPr>
          <p:grpSpPr bwMode="auto">
            <a:xfrm>
              <a:off x="7500489" y="1604211"/>
              <a:ext cx="0" cy="1646238"/>
              <a:chOff x="7740" y="3492"/>
              <a:chExt cx="1" cy="3060"/>
            </a:xfrm>
          </p:grpSpPr>
          <p:sp>
            <p:nvSpPr>
              <p:cNvPr id="188609" name="Line 7"/>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610" name="Line 8"/>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30" name="Group 9"/>
            <p:cNvGrpSpPr>
              <a:grpSpLocks noChangeAspect="1"/>
            </p:cNvGrpSpPr>
            <p:nvPr/>
          </p:nvGrpSpPr>
          <p:grpSpPr bwMode="auto">
            <a:xfrm>
              <a:off x="7638601" y="1604211"/>
              <a:ext cx="0" cy="1646238"/>
              <a:chOff x="7740" y="3492"/>
              <a:chExt cx="1" cy="3060"/>
            </a:xfrm>
          </p:grpSpPr>
          <p:sp>
            <p:nvSpPr>
              <p:cNvPr id="188607" name="Line 10"/>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608" name="Line 11"/>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31" name="Group 12"/>
            <p:cNvGrpSpPr>
              <a:grpSpLocks noChangeAspect="1"/>
            </p:cNvGrpSpPr>
            <p:nvPr/>
          </p:nvGrpSpPr>
          <p:grpSpPr bwMode="auto">
            <a:xfrm>
              <a:off x="7775126" y="1604211"/>
              <a:ext cx="0" cy="1646238"/>
              <a:chOff x="7740" y="3492"/>
              <a:chExt cx="1" cy="3060"/>
            </a:xfrm>
          </p:grpSpPr>
          <p:sp>
            <p:nvSpPr>
              <p:cNvPr id="188605" name="Line 13"/>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606" name="Line 14"/>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32" name="Group 15"/>
            <p:cNvGrpSpPr>
              <a:grpSpLocks noChangeAspect="1"/>
            </p:cNvGrpSpPr>
            <p:nvPr/>
          </p:nvGrpSpPr>
          <p:grpSpPr bwMode="auto">
            <a:xfrm>
              <a:off x="7911651" y="1604211"/>
              <a:ext cx="0" cy="1646238"/>
              <a:chOff x="7740" y="3492"/>
              <a:chExt cx="1" cy="3060"/>
            </a:xfrm>
          </p:grpSpPr>
          <p:sp>
            <p:nvSpPr>
              <p:cNvPr id="188603" name="Line 16"/>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604" name="Line 17"/>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33" name="Group 18"/>
            <p:cNvGrpSpPr>
              <a:grpSpLocks noChangeAspect="1"/>
            </p:cNvGrpSpPr>
            <p:nvPr/>
          </p:nvGrpSpPr>
          <p:grpSpPr bwMode="auto">
            <a:xfrm>
              <a:off x="8049764" y="1604211"/>
              <a:ext cx="0" cy="1646238"/>
              <a:chOff x="7740" y="3492"/>
              <a:chExt cx="1" cy="3060"/>
            </a:xfrm>
          </p:grpSpPr>
          <p:sp>
            <p:nvSpPr>
              <p:cNvPr id="188601" name="Line 19"/>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602" name="Line 20"/>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34" name="Group 21"/>
            <p:cNvGrpSpPr>
              <a:grpSpLocks noChangeAspect="1"/>
            </p:cNvGrpSpPr>
            <p:nvPr/>
          </p:nvGrpSpPr>
          <p:grpSpPr bwMode="auto">
            <a:xfrm>
              <a:off x="8186289" y="1604211"/>
              <a:ext cx="0" cy="1646238"/>
              <a:chOff x="7740" y="3492"/>
              <a:chExt cx="1" cy="3060"/>
            </a:xfrm>
          </p:grpSpPr>
          <p:sp>
            <p:nvSpPr>
              <p:cNvPr id="188599" name="Line 22"/>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600" name="Line 23"/>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35" name="Group 24"/>
            <p:cNvGrpSpPr>
              <a:grpSpLocks noChangeAspect="1"/>
            </p:cNvGrpSpPr>
            <p:nvPr/>
          </p:nvGrpSpPr>
          <p:grpSpPr bwMode="auto">
            <a:xfrm>
              <a:off x="8324401" y="1604211"/>
              <a:ext cx="0" cy="1646238"/>
              <a:chOff x="7740" y="3492"/>
              <a:chExt cx="1" cy="3060"/>
            </a:xfrm>
          </p:grpSpPr>
          <p:sp>
            <p:nvSpPr>
              <p:cNvPr id="188597" name="Line 25"/>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98" name="Line 26"/>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36" name="Group 27"/>
            <p:cNvGrpSpPr>
              <a:grpSpLocks noChangeAspect="1"/>
            </p:cNvGrpSpPr>
            <p:nvPr/>
          </p:nvGrpSpPr>
          <p:grpSpPr bwMode="auto">
            <a:xfrm>
              <a:off x="8460926" y="1604211"/>
              <a:ext cx="0" cy="1646238"/>
              <a:chOff x="7740" y="3492"/>
              <a:chExt cx="1" cy="3060"/>
            </a:xfrm>
          </p:grpSpPr>
          <p:sp>
            <p:nvSpPr>
              <p:cNvPr id="188595" name="Line 28"/>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96" name="Line 29"/>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37" name="Group 76"/>
            <p:cNvGrpSpPr>
              <a:grpSpLocks noChangeAspect="1"/>
            </p:cNvGrpSpPr>
            <p:nvPr/>
          </p:nvGrpSpPr>
          <p:grpSpPr bwMode="auto">
            <a:xfrm rot="5400000">
              <a:off x="7394922" y="1482773"/>
              <a:ext cx="217488" cy="41275"/>
              <a:chOff x="5265" y="7470"/>
              <a:chExt cx="795" cy="144"/>
            </a:xfrm>
          </p:grpSpPr>
          <p:sp>
            <p:nvSpPr>
              <p:cNvPr id="188592" name="Rectangle 77"/>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88593" name="Line 78"/>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94" name="Line 79"/>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38" name="Group 80"/>
            <p:cNvGrpSpPr>
              <a:grpSpLocks noChangeAspect="1"/>
            </p:cNvGrpSpPr>
            <p:nvPr/>
          </p:nvGrpSpPr>
          <p:grpSpPr bwMode="auto">
            <a:xfrm rot="5400000">
              <a:off x="7533035" y="1482773"/>
              <a:ext cx="217488" cy="41275"/>
              <a:chOff x="5265" y="7470"/>
              <a:chExt cx="795" cy="144"/>
            </a:xfrm>
          </p:grpSpPr>
          <p:sp>
            <p:nvSpPr>
              <p:cNvPr id="188589" name="Rectangle 81"/>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88590" name="Line 82"/>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91" name="Line 83"/>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39" name="Group 84"/>
            <p:cNvGrpSpPr>
              <a:grpSpLocks noChangeAspect="1"/>
            </p:cNvGrpSpPr>
            <p:nvPr/>
          </p:nvGrpSpPr>
          <p:grpSpPr bwMode="auto">
            <a:xfrm rot="5400000">
              <a:off x="7669560" y="1482773"/>
              <a:ext cx="217488" cy="41275"/>
              <a:chOff x="5265" y="7470"/>
              <a:chExt cx="795" cy="144"/>
            </a:xfrm>
          </p:grpSpPr>
          <p:sp>
            <p:nvSpPr>
              <p:cNvPr id="188586" name="Rectangle 85"/>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88587" name="Line 86"/>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88" name="Line 87"/>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40" name="Group 88"/>
            <p:cNvGrpSpPr>
              <a:grpSpLocks noChangeAspect="1"/>
            </p:cNvGrpSpPr>
            <p:nvPr/>
          </p:nvGrpSpPr>
          <p:grpSpPr bwMode="auto">
            <a:xfrm rot="5400000">
              <a:off x="7807672" y="1482773"/>
              <a:ext cx="217488" cy="41275"/>
              <a:chOff x="5265" y="7470"/>
              <a:chExt cx="795" cy="144"/>
            </a:xfrm>
          </p:grpSpPr>
          <p:sp>
            <p:nvSpPr>
              <p:cNvPr id="188583" name="Rectangle 89"/>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88584" name="Line 90"/>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85" name="Line 91"/>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41" name="Group 92"/>
            <p:cNvGrpSpPr>
              <a:grpSpLocks noChangeAspect="1"/>
            </p:cNvGrpSpPr>
            <p:nvPr/>
          </p:nvGrpSpPr>
          <p:grpSpPr bwMode="auto">
            <a:xfrm rot="5400000">
              <a:off x="7944197" y="1482773"/>
              <a:ext cx="217488" cy="41275"/>
              <a:chOff x="5265" y="7470"/>
              <a:chExt cx="795" cy="144"/>
            </a:xfrm>
          </p:grpSpPr>
          <p:sp>
            <p:nvSpPr>
              <p:cNvPr id="188580" name="Rectangle 93"/>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88581" name="Line 94"/>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82" name="Line 95"/>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42" name="Group 96"/>
            <p:cNvGrpSpPr>
              <a:grpSpLocks noChangeAspect="1"/>
            </p:cNvGrpSpPr>
            <p:nvPr/>
          </p:nvGrpSpPr>
          <p:grpSpPr bwMode="auto">
            <a:xfrm rot="5400000">
              <a:off x="8081516" y="1481979"/>
              <a:ext cx="217488" cy="42863"/>
              <a:chOff x="5265" y="7470"/>
              <a:chExt cx="795" cy="144"/>
            </a:xfrm>
          </p:grpSpPr>
          <p:sp>
            <p:nvSpPr>
              <p:cNvPr id="188577" name="Rectangle 97"/>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88578" name="Line 98"/>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79" name="Line 99"/>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43" name="Group 100"/>
            <p:cNvGrpSpPr>
              <a:grpSpLocks noChangeAspect="1"/>
            </p:cNvGrpSpPr>
            <p:nvPr/>
          </p:nvGrpSpPr>
          <p:grpSpPr bwMode="auto">
            <a:xfrm rot="5400000">
              <a:off x="8218835" y="1482773"/>
              <a:ext cx="217488" cy="41275"/>
              <a:chOff x="5265" y="7470"/>
              <a:chExt cx="795" cy="144"/>
            </a:xfrm>
          </p:grpSpPr>
          <p:sp>
            <p:nvSpPr>
              <p:cNvPr id="188574" name="Rectangle 101"/>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88575" name="Line 102"/>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76" name="Line 103"/>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sp>
          <p:nvSpPr>
            <p:cNvPr id="188544" name="Line 104"/>
            <p:cNvSpPr>
              <a:spLocks noChangeAspect="1" noChangeShapeType="1"/>
            </p:cNvSpPr>
            <p:nvPr/>
          </p:nvSpPr>
          <p:spPr bwMode="auto">
            <a:xfrm>
              <a:off x="7595739" y="1645485"/>
              <a:ext cx="0" cy="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nvGrpSpPr>
            <p:cNvPr id="188545" name="Group 106"/>
            <p:cNvGrpSpPr>
              <a:grpSpLocks noChangeAspect="1"/>
            </p:cNvGrpSpPr>
            <p:nvPr/>
          </p:nvGrpSpPr>
          <p:grpSpPr bwMode="auto">
            <a:xfrm>
              <a:off x="7500489" y="1384380"/>
              <a:ext cx="139700" cy="250708"/>
              <a:chOff x="7920" y="9327"/>
              <a:chExt cx="267" cy="466"/>
            </a:xfrm>
          </p:grpSpPr>
          <p:sp>
            <p:nvSpPr>
              <p:cNvPr id="188571" name="Line 107"/>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72" name="Line 108"/>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73" name="Line 109"/>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46" name="Group 118"/>
            <p:cNvGrpSpPr>
              <a:grpSpLocks noChangeAspect="1"/>
            </p:cNvGrpSpPr>
            <p:nvPr/>
          </p:nvGrpSpPr>
          <p:grpSpPr bwMode="auto">
            <a:xfrm>
              <a:off x="7638601" y="1384380"/>
              <a:ext cx="139700" cy="250708"/>
              <a:chOff x="7920" y="9327"/>
              <a:chExt cx="267" cy="466"/>
            </a:xfrm>
          </p:grpSpPr>
          <p:sp>
            <p:nvSpPr>
              <p:cNvPr id="188568" name="Line 119"/>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69" name="Line 120"/>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70" name="Line 121"/>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47" name="Group 122"/>
            <p:cNvGrpSpPr>
              <a:grpSpLocks noChangeAspect="1"/>
            </p:cNvGrpSpPr>
            <p:nvPr/>
          </p:nvGrpSpPr>
          <p:grpSpPr bwMode="auto">
            <a:xfrm>
              <a:off x="7775126" y="1384380"/>
              <a:ext cx="139700" cy="250708"/>
              <a:chOff x="7920" y="9327"/>
              <a:chExt cx="267" cy="466"/>
            </a:xfrm>
          </p:grpSpPr>
          <p:sp>
            <p:nvSpPr>
              <p:cNvPr id="188565" name="Line 123"/>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66" name="Line 124"/>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67" name="Line 125"/>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48" name="Group 126"/>
            <p:cNvGrpSpPr>
              <a:grpSpLocks noChangeAspect="1"/>
            </p:cNvGrpSpPr>
            <p:nvPr/>
          </p:nvGrpSpPr>
          <p:grpSpPr bwMode="auto">
            <a:xfrm>
              <a:off x="7911621" y="1384380"/>
              <a:ext cx="141287" cy="250708"/>
              <a:chOff x="7920" y="9327"/>
              <a:chExt cx="267" cy="466"/>
            </a:xfrm>
          </p:grpSpPr>
          <p:sp>
            <p:nvSpPr>
              <p:cNvPr id="188562" name="Line 127"/>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63" name="Line 128"/>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64" name="Line 129"/>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49" name="Group 130"/>
            <p:cNvGrpSpPr>
              <a:grpSpLocks noChangeAspect="1"/>
            </p:cNvGrpSpPr>
            <p:nvPr/>
          </p:nvGrpSpPr>
          <p:grpSpPr bwMode="auto">
            <a:xfrm>
              <a:off x="8049764" y="1384380"/>
              <a:ext cx="139700" cy="250708"/>
              <a:chOff x="7920" y="9327"/>
              <a:chExt cx="267" cy="466"/>
            </a:xfrm>
          </p:grpSpPr>
          <p:sp>
            <p:nvSpPr>
              <p:cNvPr id="188559" name="Line 131"/>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60" name="Line 132"/>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61" name="Line 133"/>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50" name="Group 134"/>
            <p:cNvGrpSpPr>
              <a:grpSpLocks noChangeAspect="1"/>
            </p:cNvGrpSpPr>
            <p:nvPr/>
          </p:nvGrpSpPr>
          <p:grpSpPr bwMode="auto">
            <a:xfrm>
              <a:off x="8186289" y="1384380"/>
              <a:ext cx="139700" cy="250708"/>
              <a:chOff x="7920" y="9327"/>
              <a:chExt cx="267" cy="466"/>
            </a:xfrm>
          </p:grpSpPr>
          <p:sp>
            <p:nvSpPr>
              <p:cNvPr id="188556" name="Line 135"/>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57" name="Line 136"/>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58" name="Line 137"/>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88551" name="Group 138"/>
            <p:cNvGrpSpPr>
              <a:grpSpLocks noChangeAspect="1"/>
            </p:cNvGrpSpPr>
            <p:nvPr/>
          </p:nvGrpSpPr>
          <p:grpSpPr bwMode="auto">
            <a:xfrm>
              <a:off x="8324401" y="1384380"/>
              <a:ext cx="139700" cy="250708"/>
              <a:chOff x="7920" y="9327"/>
              <a:chExt cx="267" cy="466"/>
            </a:xfrm>
          </p:grpSpPr>
          <p:sp>
            <p:nvSpPr>
              <p:cNvPr id="188553" name="Line 139"/>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54" name="Line 140"/>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88555" name="Line 141"/>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sp>
          <p:nvSpPr>
            <p:cNvPr id="188552" name="Line 261"/>
            <p:cNvSpPr>
              <a:spLocks noChangeAspect="1" noChangeShapeType="1"/>
            </p:cNvSpPr>
            <p:nvPr/>
          </p:nvSpPr>
          <p:spPr bwMode="auto">
            <a:xfrm>
              <a:off x="8464101" y="1805822"/>
              <a:ext cx="0" cy="1258888"/>
            </a:xfrm>
            <a:prstGeom prst="line">
              <a:avLst/>
            </a:prstGeom>
            <a:noFill/>
            <a:ln w="9525">
              <a:solidFill>
                <a:srgbClr val="FFFFFF"/>
              </a:solidFill>
              <a:prstDash val="sysDot"/>
              <a:round/>
              <a:headEnd/>
              <a:tailEnd/>
            </a:ln>
            <a:extLst>
              <a:ext uri="{909E8E84-426E-40dd-AFC4-6F175D3DCCD1}">
                <a14:hiddenFill xmlns:a14="http://schemas.microsoft.com/office/drawing/2010/main" xmlns="">
                  <a:noFill/>
                </a14:hiddenFill>
              </a:ext>
            </a:extLst>
          </p:spPr>
          <p:txBody>
            <a:bodyPr/>
            <a:lstStyle/>
            <a:p>
              <a:endParaRPr lang="en-US"/>
            </a:p>
          </p:txBody>
        </p:sp>
      </p:grpSp>
      <p:sp>
        <p:nvSpPr>
          <p:cNvPr id="384" name="Oval 292"/>
          <p:cNvSpPr>
            <a:spLocks noChangeArrowheads="1"/>
          </p:cNvSpPr>
          <p:nvPr/>
        </p:nvSpPr>
        <p:spPr bwMode="auto">
          <a:xfrm>
            <a:off x="4090988" y="4741863"/>
            <a:ext cx="9525" cy="1587"/>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188522" name="Text Box 288"/>
          <p:cNvSpPr txBox="1">
            <a:spLocks noChangeArrowheads="1"/>
          </p:cNvSpPr>
          <p:nvPr/>
        </p:nvSpPr>
        <p:spPr bwMode="auto">
          <a:xfrm>
            <a:off x="2895600" y="3886200"/>
            <a:ext cx="3733800"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Nebulizer – Single cell droplets </a:t>
            </a:r>
          </a:p>
        </p:txBody>
      </p:sp>
      <p:sp>
        <p:nvSpPr>
          <p:cNvPr id="188523" name="Right Brace 362"/>
          <p:cNvSpPr>
            <a:spLocks/>
          </p:cNvSpPr>
          <p:nvPr/>
        </p:nvSpPr>
        <p:spPr bwMode="auto">
          <a:xfrm rot="-5400000">
            <a:off x="4800600" y="3581400"/>
            <a:ext cx="304800" cy="1676400"/>
          </a:xfrm>
          <a:prstGeom prst="rightBrace">
            <a:avLst>
              <a:gd name="adj1" fmla="val 90190"/>
              <a:gd name="adj2" fmla="val 26833"/>
            </a:avLst>
          </a:pr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eaLnBrk="1" hangingPunct="1"/>
            <a:endParaRPr lang="en-US">
              <a:solidFill>
                <a:srgbClr val="000000"/>
              </a:solidFill>
            </a:endParaRPr>
          </a:p>
        </p:txBody>
      </p:sp>
      <p:sp>
        <p:nvSpPr>
          <p:cNvPr id="188524" name="Text Box 288"/>
          <p:cNvSpPr txBox="1">
            <a:spLocks noChangeArrowheads="1"/>
          </p:cNvSpPr>
          <p:nvPr/>
        </p:nvSpPr>
        <p:spPr bwMode="auto">
          <a:xfrm>
            <a:off x="112713" y="3457575"/>
            <a:ext cx="1689100"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High-pass Filter</a:t>
            </a:r>
          </a:p>
        </p:txBody>
      </p:sp>
      <p:sp>
        <p:nvSpPr>
          <p:cNvPr id="188525" name="Right Brace 362"/>
          <p:cNvSpPr>
            <a:spLocks/>
          </p:cNvSpPr>
          <p:nvPr/>
        </p:nvSpPr>
        <p:spPr bwMode="auto">
          <a:xfrm rot="10800000" flipV="1">
            <a:off x="1511300" y="3397250"/>
            <a:ext cx="260350" cy="1619250"/>
          </a:xfrm>
          <a:prstGeom prst="rightBrace">
            <a:avLst>
              <a:gd name="adj1" fmla="val 90183"/>
              <a:gd name="adj2" fmla="val 26833"/>
            </a:avLst>
          </a:pr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eaLnBrk="1" hangingPunct="1"/>
            <a:endParaRPr lang="en-US">
              <a:solidFill>
                <a:srgbClr val="000000"/>
              </a:solidFill>
            </a:endParaRPr>
          </a:p>
        </p:txBody>
      </p:sp>
      <p:sp>
        <p:nvSpPr>
          <p:cNvPr id="188526" name="Text Box 288"/>
          <p:cNvSpPr txBox="1">
            <a:spLocks noChangeArrowheads="1"/>
          </p:cNvSpPr>
          <p:nvPr/>
        </p:nvSpPr>
        <p:spPr bwMode="auto">
          <a:xfrm>
            <a:off x="685800" y="831850"/>
            <a:ext cx="168910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Ion Detector</a:t>
            </a:r>
          </a:p>
        </p:txBody>
      </p:sp>
      <p:sp>
        <p:nvSpPr>
          <p:cNvPr id="188527" name="TextBox 1"/>
          <p:cNvSpPr txBox="1">
            <a:spLocks noChangeArrowheads="1"/>
          </p:cNvSpPr>
          <p:nvPr/>
        </p:nvSpPr>
        <p:spPr bwMode="auto">
          <a:xfrm>
            <a:off x="157163" y="6294438"/>
            <a:ext cx="3262312"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a:solidFill>
                  <a:srgbClr val="FFFFFF"/>
                </a:solidFill>
              </a:rPr>
              <a:t>-DVS Sciences / Fluidigm</a:t>
            </a: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0465" name="Group 350"/>
          <p:cNvGrpSpPr>
            <a:grpSpLocks noChangeAspect="1"/>
          </p:cNvGrpSpPr>
          <p:nvPr/>
        </p:nvGrpSpPr>
        <p:grpSpPr bwMode="auto">
          <a:xfrm>
            <a:off x="5532438" y="4764088"/>
            <a:ext cx="254000" cy="22225"/>
            <a:chOff x="7354" y="9447"/>
            <a:chExt cx="446" cy="43"/>
          </a:xfrm>
        </p:grpSpPr>
        <p:grpSp>
          <p:nvGrpSpPr>
            <p:cNvPr id="190769" name="Group 351"/>
            <p:cNvGrpSpPr>
              <a:grpSpLocks noChangeAspect="1"/>
            </p:cNvGrpSpPr>
            <p:nvPr/>
          </p:nvGrpSpPr>
          <p:grpSpPr bwMode="auto">
            <a:xfrm>
              <a:off x="7354" y="9447"/>
              <a:ext cx="206" cy="43"/>
              <a:chOff x="7354" y="9447"/>
              <a:chExt cx="206" cy="43"/>
            </a:xfrm>
          </p:grpSpPr>
          <p:sp>
            <p:nvSpPr>
              <p:cNvPr id="349536" name="Oval 352"/>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37" name="Oval 353"/>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770" name="Group 354"/>
            <p:cNvGrpSpPr>
              <a:grpSpLocks noChangeAspect="1"/>
            </p:cNvGrpSpPr>
            <p:nvPr/>
          </p:nvGrpSpPr>
          <p:grpSpPr bwMode="auto">
            <a:xfrm>
              <a:off x="7594" y="9447"/>
              <a:ext cx="206" cy="43"/>
              <a:chOff x="7354" y="9447"/>
              <a:chExt cx="206" cy="43"/>
            </a:xfrm>
          </p:grpSpPr>
          <p:sp>
            <p:nvSpPr>
              <p:cNvPr id="349539" name="Oval 355"/>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40" name="Oval 356"/>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349187" name="Line 3"/>
          <p:cNvSpPr>
            <a:spLocks noChangeAspect="1" noChangeShapeType="1"/>
          </p:cNvSpPr>
          <p:nvPr/>
        </p:nvSpPr>
        <p:spPr bwMode="auto">
          <a:xfrm>
            <a:off x="2289175" y="2552700"/>
            <a:ext cx="0" cy="612775"/>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88" name="Line 4"/>
          <p:cNvSpPr>
            <a:spLocks noChangeAspect="1" noChangeShapeType="1"/>
          </p:cNvSpPr>
          <p:nvPr/>
        </p:nvSpPr>
        <p:spPr bwMode="auto">
          <a:xfrm>
            <a:off x="3111500" y="3157538"/>
            <a:ext cx="2470150" cy="1587"/>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0468" name="Group 6"/>
          <p:cNvGrpSpPr>
            <a:grpSpLocks noChangeAspect="1"/>
          </p:cNvGrpSpPr>
          <p:nvPr/>
        </p:nvGrpSpPr>
        <p:grpSpPr bwMode="auto">
          <a:xfrm>
            <a:off x="5589588" y="1519238"/>
            <a:ext cx="0" cy="1646237"/>
            <a:chOff x="7740" y="3492"/>
            <a:chExt cx="1" cy="3060"/>
          </a:xfrm>
        </p:grpSpPr>
        <p:sp>
          <p:nvSpPr>
            <p:cNvPr id="349191" name="Line 7"/>
            <p:cNvSpPr>
              <a:spLocks noChangeAspect="1" noChangeShapeType="1"/>
            </p:cNvSpPr>
            <p:nvPr/>
          </p:nvSpPr>
          <p:spPr bwMode="auto">
            <a:xfrm>
              <a:off x="55895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92" name="Line 8"/>
            <p:cNvSpPr>
              <a:spLocks noChangeAspect="1" noChangeShapeType="1"/>
            </p:cNvSpPr>
            <p:nvPr/>
          </p:nvSpPr>
          <p:spPr bwMode="auto">
            <a:xfrm>
              <a:off x="55895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469" name="Group 9"/>
          <p:cNvGrpSpPr>
            <a:grpSpLocks noChangeAspect="1"/>
          </p:cNvGrpSpPr>
          <p:nvPr/>
        </p:nvGrpSpPr>
        <p:grpSpPr bwMode="auto">
          <a:xfrm>
            <a:off x="5727700" y="1519238"/>
            <a:ext cx="0" cy="1646237"/>
            <a:chOff x="7740" y="3492"/>
            <a:chExt cx="1" cy="3060"/>
          </a:xfrm>
        </p:grpSpPr>
        <p:sp>
          <p:nvSpPr>
            <p:cNvPr id="349194" name="Line 10"/>
            <p:cNvSpPr>
              <a:spLocks noChangeAspect="1" noChangeShapeType="1"/>
            </p:cNvSpPr>
            <p:nvPr/>
          </p:nvSpPr>
          <p:spPr bwMode="auto">
            <a:xfrm>
              <a:off x="57277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95" name="Line 11"/>
            <p:cNvSpPr>
              <a:spLocks noChangeAspect="1" noChangeShapeType="1"/>
            </p:cNvSpPr>
            <p:nvPr/>
          </p:nvSpPr>
          <p:spPr bwMode="auto">
            <a:xfrm>
              <a:off x="57277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470" name="Group 12"/>
          <p:cNvGrpSpPr>
            <a:grpSpLocks noChangeAspect="1"/>
          </p:cNvGrpSpPr>
          <p:nvPr/>
        </p:nvGrpSpPr>
        <p:grpSpPr bwMode="auto">
          <a:xfrm>
            <a:off x="5864225" y="1519238"/>
            <a:ext cx="0" cy="1646237"/>
            <a:chOff x="7740" y="3492"/>
            <a:chExt cx="1" cy="3060"/>
          </a:xfrm>
        </p:grpSpPr>
        <p:sp>
          <p:nvSpPr>
            <p:cNvPr id="349197" name="Line 13"/>
            <p:cNvSpPr>
              <a:spLocks noChangeAspect="1" noChangeShapeType="1"/>
            </p:cNvSpPr>
            <p:nvPr/>
          </p:nvSpPr>
          <p:spPr bwMode="auto">
            <a:xfrm>
              <a:off x="58642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98" name="Line 14"/>
            <p:cNvSpPr>
              <a:spLocks noChangeAspect="1" noChangeShapeType="1"/>
            </p:cNvSpPr>
            <p:nvPr/>
          </p:nvSpPr>
          <p:spPr bwMode="auto">
            <a:xfrm>
              <a:off x="58642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471" name="Group 15"/>
          <p:cNvGrpSpPr>
            <a:grpSpLocks noChangeAspect="1"/>
          </p:cNvGrpSpPr>
          <p:nvPr/>
        </p:nvGrpSpPr>
        <p:grpSpPr bwMode="auto">
          <a:xfrm>
            <a:off x="6000750" y="1519238"/>
            <a:ext cx="0" cy="1646237"/>
            <a:chOff x="7740" y="3492"/>
            <a:chExt cx="1" cy="3060"/>
          </a:xfrm>
        </p:grpSpPr>
        <p:sp>
          <p:nvSpPr>
            <p:cNvPr id="349200" name="Line 16"/>
            <p:cNvSpPr>
              <a:spLocks noChangeAspect="1" noChangeShapeType="1"/>
            </p:cNvSpPr>
            <p:nvPr/>
          </p:nvSpPr>
          <p:spPr bwMode="auto">
            <a:xfrm>
              <a:off x="600075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01" name="Line 17"/>
            <p:cNvSpPr>
              <a:spLocks noChangeAspect="1" noChangeShapeType="1"/>
            </p:cNvSpPr>
            <p:nvPr/>
          </p:nvSpPr>
          <p:spPr bwMode="auto">
            <a:xfrm>
              <a:off x="600075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472" name="Group 18"/>
          <p:cNvGrpSpPr>
            <a:grpSpLocks noChangeAspect="1"/>
          </p:cNvGrpSpPr>
          <p:nvPr/>
        </p:nvGrpSpPr>
        <p:grpSpPr bwMode="auto">
          <a:xfrm>
            <a:off x="6138863" y="1519238"/>
            <a:ext cx="0" cy="1646237"/>
            <a:chOff x="7740" y="3492"/>
            <a:chExt cx="1" cy="3060"/>
          </a:xfrm>
        </p:grpSpPr>
        <p:sp>
          <p:nvSpPr>
            <p:cNvPr id="349203" name="Line 19"/>
            <p:cNvSpPr>
              <a:spLocks noChangeAspect="1" noChangeShapeType="1"/>
            </p:cNvSpPr>
            <p:nvPr/>
          </p:nvSpPr>
          <p:spPr bwMode="auto">
            <a:xfrm>
              <a:off x="6138863"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04" name="Line 20"/>
            <p:cNvSpPr>
              <a:spLocks noChangeAspect="1" noChangeShapeType="1"/>
            </p:cNvSpPr>
            <p:nvPr/>
          </p:nvSpPr>
          <p:spPr bwMode="auto">
            <a:xfrm>
              <a:off x="6138863"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473" name="Group 21"/>
          <p:cNvGrpSpPr>
            <a:grpSpLocks noChangeAspect="1"/>
          </p:cNvGrpSpPr>
          <p:nvPr/>
        </p:nvGrpSpPr>
        <p:grpSpPr bwMode="auto">
          <a:xfrm>
            <a:off x="6275388" y="1519238"/>
            <a:ext cx="0" cy="1646237"/>
            <a:chOff x="7740" y="3492"/>
            <a:chExt cx="1" cy="3060"/>
          </a:xfrm>
        </p:grpSpPr>
        <p:sp>
          <p:nvSpPr>
            <p:cNvPr id="349206" name="Line 22"/>
            <p:cNvSpPr>
              <a:spLocks noChangeAspect="1" noChangeShapeType="1"/>
            </p:cNvSpPr>
            <p:nvPr/>
          </p:nvSpPr>
          <p:spPr bwMode="auto">
            <a:xfrm>
              <a:off x="62753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07" name="Line 23"/>
            <p:cNvSpPr>
              <a:spLocks noChangeAspect="1" noChangeShapeType="1"/>
            </p:cNvSpPr>
            <p:nvPr/>
          </p:nvSpPr>
          <p:spPr bwMode="auto">
            <a:xfrm>
              <a:off x="62753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474" name="Group 24"/>
          <p:cNvGrpSpPr>
            <a:grpSpLocks noChangeAspect="1"/>
          </p:cNvGrpSpPr>
          <p:nvPr/>
        </p:nvGrpSpPr>
        <p:grpSpPr bwMode="auto">
          <a:xfrm>
            <a:off x="6413500" y="1519238"/>
            <a:ext cx="0" cy="1646237"/>
            <a:chOff x="7740" y="3492"/>
            <a:chExt cx="1" cy="3060"/>
          </a:xfrm>
        </p:grpSpPr>
        <p:sp>
          <p:nvSpPr>
            <p:cNvPr id="349209" name="Line 25"/>
            <p:cNvSpPr>
              <a:spLocks noChangeAspect="1" noChangeShapeType="1"/>
            </p:cNvSpPr>
            <p:nvPr/>
          </p:nvSpPr>
          <p:spPr bwMode="auto">
            <a:xfrm>
              <a:off x="64135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10" name="Line 26"/>
            <p:cNvSpPr>
              <a:spLocks noChangeAspect="1" noChangeShapeType="1"/>
            </p:cNvSpPr>
            <p:nvPr/>
          </p:nvSpPr>
          <p:spPr bwMode="auto">
            <a:xfrm>
              <a:off x="64135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475" name="Group 27"/>
          <p:cNvGrpSpPr>
            <a:grpSpLocks noChangeAspect="1"/>
          </p:cNvGrpSpPr>
          <p:nvPr/>
        </p:nvGrpSpPr>
        <p:grpSpPr bwMode="auto">
          <a:xfrm>
            <a:off x="6550025" y="1519238"/>
            <a:ext cx="0" cy="1646237"/>
            <a:chOff x="7740" y="3492"/>
            <a:chExt cx="1" cy="3060"/>
          </a:xfrm>
        </p:grpSpPr>
        <p:sp>
          <p:nvSpPr>
            <p:cNvPr id="349212" name="Line 28"/>
            <p:cNvSpPr>
              <a:spLocks noChangeAspect="1" noChangeShapeType="1"/>
            </p:cNvSpPr>
            <p:nvPr/>
          </p:nvSpPr>
          <p:spPr bwMode="auto">
            <a:xfrm>
              <a:off x="65500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13" name="Line 29"/>
            <p:cNvSpPr>
              <a:spLocks noChangeAspect="1" noChangeShapeType="1"/>
            </p:cNvSpPr>
            <p:nvPr/>
          </p:nvSpPr>
          <p:spPr bwMode="auto">
            <a:xfrm>
              <a:off x="65500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214" name="Line 30"/>
          <p:cNvSpPr>
            <a:spLocks noChangeAspect="1" noChangeShapeType="1"/>
          </p:cNvSpPr>
          <p:nvPr/>
        </p:nvSpPr>
        <p:spPr bwMode="auto">
          <a:xfrm>
            <a:off x="3111500" y="3108325"/>
            <a:ext cx="0"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41" name="Line 57"/>
          <p:cNvSpPr>
            <a:spLocks noChangeAspect="1" noChangeShapeType="1"/>
          </p:cNvSpPr>
          <p:nvPr/>
        </p:nvSpPr>
        <p:spPr bwMode="auto">
          <a:xfrm>
            <a:off x="3121025" y="1519238"/>
            <a:ext cx="2468563" cy="0"/>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0478" name="Group 58"/>
          <p:cNvGrpSpPr>
            <a:grpSpLocks noChangeAspect="1"/>
          </p:cNvGrpSpPr>
          <p:nvPr/>
        </p:nvGrpSpPr>
        <p:grpSpPr bwMode="auto">
          <a:xfrm>
            <a:off x="2451100" y="2552700"/>
            <a:ext cx="1588" cy="612775"/>
            <a:chOff x="3599" y="5337"/>
            <a:chExt cx="2" cy="1140"/>
          </a:xfrm>
        </p:grpSpPr>
        <p:sp>
          <p:nvSpPr>
            <p:cNvPr id="349243" name="Line 59"/>
            <p:cNvSpPr>
              <a:spLocks noChangeAspect="1" noChangeShapeType="1"/>
            </p:cNvSpPr>
            <p:nvPr/>
          </p:nvSpPr>
          <p:spPr bwMode="auto">
            <a:xfrm>
              <a:off x="3599" y="5352"/>
              <a:ext cx="2" cy="1078"/>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0750" name="Group 60"/>
            <p:cNvGrpSpPr>
              <a:grpSpLocks noChangeAspect="1"/>
            </p:cNvGrpSpPr>
            <p:nvPr/>
          </p:nvGrpSpPr>
          <p:grpSpPr bwMode="auto">
            <a:xfrm>
              <a:off x="3600" y="5337"/>
              <a:ext cx="1" cy="1140"/>
              <a:chOff x="3600" y="5337"/>
              <a:chExt cx="1" cy="1140"/>
            </a:xfrm>
          </p:grpSpPr>
          <p:sp>
            <p:nvSpPr>
              <p:cNvPr id="349245" name="Line 61"/>
              <p:cNvSpPr>
                <a:spLocks noChangeAspect="1" noChangeShapeType="1"/>
              </p:cNvSpPr>
              <p:nvPr/>
            </p:nvSpPr>
            <p:spPr bwMode="auto">
              <a:xfrm>
                <a:off x="3601" y="629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46" name="Line 62"/>
              <p:cNvSpPr>
                <a:spLocks noChangeAspect="1" noChangeShapeType="1"/>
              </p:cNvSpPr>
              <p:nvPr/>
            </p:nvSpPr>
            <p:spPr bwMode="auto">
              <a:xfrm>
                <a:off x="3601" y="533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0479" name="Group 63"/>
          <p:cNvGrpSpPr>
            <a:grpSpLocks noChangeAspect="1"/>
          </p:cNvGrpSpPr>
          <p:nvPr/>
        </p:nvGrpSpPr>
        <p:grpSpPr bwMode="auto">
          <a:xfrm>
            <a:off x="3060700" y="1519238"/>
            <a:ext cx="1588" cy="614362"/>
            <a:chOff x="3599" y="5337"/>
            <a:chExt cx="2" cy="1140"/>
          </a:xfrm>
        </p:grpSpPr>
        <p:sp>
          <p:nvSpPr>
            <p:cNvPr id="349248" name="Line 64"/>
            <p:cNvSpPr>
              <a:spLocks noChangeAspect="1" noChangeShapeType="1"/>
            </p:cNvSpPr>
            <p:nvPr/>
          </p:nvSpPr>
          <p:spPr bwMode="auto">
            <a:xfrm>
              <a:off x="3599" y="5352"/>
              <a:ext cx="2" cy="1078"/>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0746" name="Group 65"/>
            <p:cNvGrpSpPr>
              <a:grpSpLocks noChangeAspect="1"/>
            </p:cNvGrpSpPr>
            <p:nvPr/>
          </p:nvGrpSpPr>
          <p:grpSpPr bwMode="auto">
            <a:xfrm>
              <a:off x="3600" y="5337"/>
              <a:ext cx="1" cy="1140"/>
              <a:chOff x="3600" y="5337"/>
              <a:chExt cx="1" cy="1140"/>
            </a:xfrm>
          </p:grpSpPr>
          <p:sp>
            <p:nvSpPr>
              <p:cNvPr id="349250" name="Line 66"/>
              <p:cNvSpPr>
                <a:spLocks noChangeAspect="1" noChangeShapeType="1"/>
              </p:cNvSpPr>
              <p:nvPr/>
            </p:nvSpPr>
            <p:spPr bwMode="auto">
              <a:xfrm>
                <a:off x="3601" y="629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1" name="Line 67"/>
              <p:cNvSpPr>
                <a:spLocks noChangeAspect="1" noChangeShapeType="1"/>
              </p:cNvSpPr>
              <p:nvPr/>
            </p:nvSpPr>
            <p:spPr bwMode="auto">
              <a:xfrm>
                <a:off x="3601" y="533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0480" name="Group 68"/>
          <p:cNvGrpSpPr>
            <a:grpSpLocks noChangeAspect="1"/>
          </p:cNvGrpSpPr>
          <p:nvPr/>
        </p:nvGrpSpPr>
        <p:grpSpPr bwMode="auto">
          <a:xfrm>
            <a:off x="3111500" y="1519238"/>
            <a:ext cx="1588" cy="614362"/>
            <a:chOff x="3599" y="5337"/>
            <a:chExt cx="2" cy="1140"/>
          </a:xfrm>
        </p:grpSpPr>
        <p:sp>
          <p:nvSpPr>
            <p:cNvPr id="349253" name="Line 69"/>
            <p:cNvSpPr>
              <a:spLocks noChangeAspect="1" noChangeShapeType="1"/>
            </p:cNvSpPr>
            <p:nvPr/>
          </p:nvSpPr>
          <p:spPr bwMode="auto">
            <a:xfrm>
              <a:off x="3599" y="5352"/>
              <a:ext cx="2" cy="1078"/>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0742" name="Group 70"/>
            <p:cNvGrpSpPr>
              <a:grpSpLocks noChangeAspect="1"/>
            </p:cNvGrpSpPr>
            <p:nvPr/>
          </p:nvGrpSpPr>
          <p:grpSpPr bwMode="auto">
            <a:xfrm>
              <a:off x="3600" y="5337"/>
              <a:ext cx="1" cy="1140"/>
              <a:chOff x="3600" y="5337"/>
              <a:chExt cx="1" cy="1140"/>
            </a:xfrm>
          </p:grpSpPr>
          <p:sp>
            <p:nvSpPr>
              <p:cNvPr id="349255" name="Line 71"/>
              <p:cNvSpPr>
                <a:spLocks noChangeAspect="1" noChangeShapeType="1"/>
              </p:cNvSpPr>
              <p:nvPr/>
            </p:nvSpPr>
            <p:spPr bwMode="auto">
              <a:xfrm>
                <a:off x="3601" y="629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6" name="Line 72"/>
              <p:cNvSpPr>
                <a:spLocks noChangeAspect="1" noChangeShapeType="1"/>
              </p:cNvSpPr>
              <p:nvPr/>
            </p:nvSpPr>
            <p:spPr bwMode="auto">
              <a:xfrm>
                <a:off x="3601" y="533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349257" name="Line 73"/>
          <p:cNvSpPr>
            <a:spLocks noChangeAspect="1" noChangeShapeType="1"/>
          </p:cNvSpPr>
          <p:nvPr/>
        </p:nvSpPr>
        <p:spPr bwMode="auto">
          <a:xfrm flipH="1" flipV="1">
            <a:off x="2443163" y="1358900"/>
            <a:ext cx="328612"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8" name="Line 74"/>
          <p:cNvSpPr>
            <a:spLocks noChangeAspect="1" noChangeShapeType="1"/>
          </p:cNvSpPr>
          <p:nvPr/>
        </p:nvSpPr>
        <p:spPr bwMode="auto">
          <a:xfrm flipH="1">
            <a:off x="2433638" y="2028825"/>
            <a:ext cx="617537"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9" name="Line 75"/>
          <p:cNvSpPr>
            <a:spLocks noChangeAspect="1" noChangeShapeType="1"/>
          </p:cNvSpPr>
          <p:nvPr/>
        </p:nvSpPr>
        <p:spPr bwMode="auto">
          <a:xfrm flipH="1">
            <a:off x="2433638" y="1358900"/>
            <a:ext cx="0" cy="674688"/>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89" name="Line 105"/>
          <p:cNvSpPr>
            <a:spLocks noChangeAspect="1" noChangeShapeType="1"/>
          </p:cNvSpPr>
          <p:nvPr/>
        </p:nvSpPr>
        <p:spPr bwMode="auto">
          <a:xfrm>
            <a:off x="5684838" y="4949825"/>
            <a:ext cx="0"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0485" name="Group 110"/>
          <p:cNvGrpSpPr>
            <a:grpSpLocks noChangeAspect="1"/>
          </p:cNvGrpSpPr>
          <p:nvPr/>
        </p:nvGrpSpPr>
        <p:grpSpPr bwMode="auto">
          <a:xfrm>
            <a:off x="5572125" y="3108325"/>
            <a:ext cx="41275" cy="292100"/>
            <a:chOff x="4434" y="11364"/>
            <a:chExt cx="72" cy="540"/>
          </a:xfrm>
        </p:grpSpPr>
        <p:sp>
          <p:nvSpPr>
            <p:cNvPr id="349295" name="Line 111"/>
            <p:cNvSpPr>
              <a:spLocks noChangeAspect="1" noChangeShapeType="1"/>
            </p:cNvSpPr>
            <p:nvPr/>
          </p:nvSpPr>
          <p:spPr bwMode="auto">
            <a:xfrm>
              <a:off x="4470" y="11364"/>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96" name="Oval 112"/>
            <p:cNvSpPr>
              <a:spLocks noChangeAspect="1" noChangeArrowheads="1"/>
            </p:cNvSpPr>
            <p:nvPr/>
          </p:nvSpPr>
          <p:spPr bwMode="auto">
            <a:xfrm>
              <a:off x="4434" y="11831"/>
              <a:ext cx="72" cy="73"/>
            </a:xfrm>
            <a:prstGeom prst="ellipse">
              <a:avLst/>
            </a:prstGeom>
            <a:solidFill>
              <a:srgbClr val="FFFFFF"/>
            </a:solid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486" name="Group 113"/>
          <p:cNvGrpSpPr>
            <a:grpSpLocks noChangeAspect="1"/>
          </p:cNvGrpSpPr>
          <p:nvPr/>
        </p:nvGrpSpPr>
        <p:grpSpPr bwMode="auto">
          <a:xfrm>
            <a:off x="6529388" y="3108325"/>
            <a:ext cx="42862" cy="292100"/>
            <a:chOff x="4434" y="11364"/>
            <a:chExt cx="72" cy="540"/>
          </a:xfrm>
        </p:grpSpPr>
        <p:sp>
          <p:nvSpPr>
            <p:cNvPr id="349298" name="Line 114"/>
            <p:cNvSpPr>
              <a:spLocks noChangeAspect="1" noChangeShapeType="1"/>
            </p:cNvSpPr>
            <p:nvPr/>
          </p:nvSpPr>
          <p:spPr bwMode="auto">
            <a:xfrm>
              <a:off x="4471" y="11364"/>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99" name="Oval 115"/>
            <p:cNvSpPr>
              <a:spLocks noChangeAspect="1" noChangeArrowheads="1"/>
            </p:cNvSpPr>
            <p:nvPr/>
          </p:nvSpPr>
          <p:spPr bwMode="auto">
            <a:xfrm>
              <a:off x="4434" y="11831"/>
              <a:ext cx="72" cy="73"/>
            </a:xfrm>
            <a:prstGeom prst="ellipse">
              <a:avLst/>
            </a:prstGeom>
            <a:solidFill>
              <a:srgbClr val="FFFFFF"/>
            </a:solid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00" name="Line 116"/>
          <p:cNvSpPr>
            <a:spLocks noChangeAspect="1" noChangeShapeType="1"/>
          </p:cNvSpPr>
          <p:nvPr/>
        </p:nvSpPr>
        <p:spPr bwMode="auto">
          <a:xfrm flipH="1" flipV="1">
            <a:off x="2778125" y="1624013"/>
            <a:ext cx="273050" cy="1587"/>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01" name="Line 117"/>
          <p:cNvSpPr>
            <a:spLocks noChangeAspect="1" noChangeShapeType="1"/>
          </p:cNvSpPr>
          <p:nvPr/>
        </p:nvSpPr>
        <p:spPr bwMode="auto">
          <a:xfrm>
            <a:off x="2778125" y="1358900"/>
            <a:ext cx="0" cy="271463"/>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0489" name="Group 142"/>
          <p:cNvGrpSpPr>
            <a:grpSpLocks noChangeAspect="1"/>
          </p:cNvGrpSpPr>
          <p:nvPr/>
        </p:nvGrpSpPr>
        <p:grpSpPr bwMode="auto">
          <a:xfrm>
            <a:off x="2262188" y="2432050"/>
            <a:ext cx="307975" cy="38100"/>
            <a:chOff x="1590" y="1680"/>
            <a:chExt cx="215" cy="27"/>
          </a:xfrm>
        </p:grpSpPr>
        <p:grpSp>
          <p:nvGrpSpPr>
            <p:cNvPr id="190721" name="Group 143"/>
            <p:cNvGrpSpPr>
              <a:grpSpLocks noChangeAspect="1"/>
            </p:cNvGrpSpPr>
            <p:nvPr/>
          </p:nvGrpSpPr>
          <p:grpSpPr bwMode="auto">
            <a:xfrm>
              <a:off x="1590" y="1680"/>
              <a:ext cx="113" cy="27"/>
              <a:chOff x="3240" y="9072"/>
              <a:chExt cx="1800" cy="540"/>
            </a:xfrm>
          </p:grpSpPr>
          <p:grpSp>
            <p:nvGrpSpPr>
              <p:cNvPr id="190730" name="Group 144"/>
              <p:cNvGrpSpPr>
                <a:grpSpLocks noChangeAspect="1"/>
              </p:cNvGrpSpPr>
              <p:nvPr/>
            </p:nvGrpSpPr>
            <p:grpSpPr bwMode="auto">
              <a:xfrm>
                <a:off x="3240" y="9072"/>
                <a:ext cx="360" cy="540"/>
                <a:chOff x="3240" y="9072"/>
                <a:chExt cx="360" cy="540"/>
              </a:xfrm>
            </p:grpSpPr>
            <p:sp>
              <p:nvSpPr>
                <p:cNvPr id="349329" name="Line 145"/>
                <p:cNvSpPr>
                  <a:spLocks noChangeAspect="1" noChangeShapeType="1"/>
                </p:cNvSpPr>
                <p:nvPr/>
              </p:nvSpPr>
              <p:spPr bwMode="auto">
                <a:xfrm>
                  <a:off x="3240" y="9612"/>
                  <a:ext cx="353"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30" name="Line 146"/>
                <p:cNvSpPr>
                  <a:spLocks noChangeAspect="1" noChangeShapeType="1"/>
                </p:cNvSpPr>
                <p:nvPr/>
              </p:nvSpPr>
              <p:spPr bwMode="auto">
                <a:xfrm>
                  <a:off x="3593" y="907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731" name="Group 147"/>
              <p:cNvGrpSpPr>
                <a:grpSpLocks noChangeAspect="1"/>
              </p:cNvGrpSpPr>
              <p:nvPr/>
            </p:nvGrpSpPr>
            <p:grpSpPr bwMode="auto">
              <a:xfrm flipH="1">
                <a:off x="3795" y="9072"/>
                <a:ext cx="1245" cy="540"/>
                <a:chOff x="5040" y="10512"/>
                <a:chExt cx="360" cy="540"/>
              </a:xfrm>
            </p:grpSpPr>
            <p:sp>
              <p:nvSpPr>
                <p:cNvPr id="349332" name="Line 148"/>
                <p:cNvSpPr>
                  <a:spLocks noChangeAspect="1" noChangeShapeType="1"/>
                </p:cNvSpPr>
                <p:nvPr/>
              </p:nvSpPr>
              <p:spPr bwMode="auto">
                <a:xfrm>
                  <a:off x="5040" y="11052"/>
                  <a:ext cx="362"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33" name="Line 149"/>
                <p:cNvSpPr>
                  <a:spLocks noChangeAspect="1" noChangeShapeType="1"/>
                </p:cNvSpPr>
                <p:nvPr/>
              </p:nvSpPr>
              <p:spPr bwMode="auto">
                <a:xfrm>
                  <a:off x="5402" y="1051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34" name="Line 150"/>
              <p:cNvSpPr>
                <a:spLocks noChangeAspect="1" noChangeShapeType="1"/>
              </p:cNvSpPr>
              <p:nvPr/>
            </p:nvSpPr>
            <p:spPr bwMode="auto">
              <a:xfrm>
                <a:off x="3593" y="9072"/>
                <a:ext cx="194"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722" name="Group 151"/>
            <p:cNvGrpSpPr>
              <a:grpSpLocks noChangeAspect="1"/>
            </p:cNvGrpSpPr>
            <p:nvPr/>
          </p:nvGrpSpPr>
          <p:grpSpPr bwMode="auto">
            <a:xfrm>
              <a:off x="1692" y="1680"/>
              <a:ext cx="113" cy="27"/>
              <a:chOff x="3240" y="9072"/>
              <a:chExt cx="1800" cy="540"/>
            </a:xfrm>
          </p:grpSpPr>
          <p:grpSp>
            <p:nvGrpSpPr>
              <p:cNvPr id="190723" name="Group 152"/>
              <p:cNvGrpSpPr>
                <a:grpSpLocks noChangeAspect="1"/>
              </p:cNvGrpSpPr>
              <p:nvPr/>
            </p:nvGrpSpPr>
            <p:grpSpPr bwMode="auto">
              <a:xfrm>
                <a:off x="3240" y="9072"/>
                <a:ext cx="360" cy="540"/>
                <a:chOff x="3240" y="9072"/>
                <a:chExt cx="360" cy="540"/>
              </a:xfrm>
            </p:grpSpPr>
            <p:sp>
              <p:nvSpPr>
                <p:cNvPr id="349337" name="Line 153"/>
                <p:cNvSpPr>
                  <a:spLocks noChangeAspect="1" noChangeShapeType="1"/>
                </p:cNvSpPr>
                <p:nvPr/>
              </p:nvSpPr>
              <p:spPr bwMode="auto">
                <a:xfrm>
                  <a:off x="3239" y="9612"/>
                  <a:ext cx="353"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38" name="Line 154"/>
                <p:cNvSpPr>
                  <a:spLocks noChangeAspect="1" noChangeShapeType="1"/>
                </p:cNvSpPr>
                <p:nvPr/>
              </p:nvSpPr>
              <p:spPr bwMode="auto">
                <a:xfrm>
                  <a:off x="3592" y="907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724" name="Group 155"/>
              <p:cNvGrpSpPr>
                <a:grpSpLocks noChangeAspect="1"/>
              </p:cNvGrpSpPr>
              <p:nvPr/>
            </p:nvGrpSpPr>
            <p:grpSpPr bwMode="auto">
              <a:xfrm flipH="1">
                <a:off x="3795" y="9072"/>
                <a:ext cx="1245" cy="540"/>
                <a:chOff x="5040" y="10512"/>
                <a:chExt cx="360" cy="540"/>
              </a:xfrm>
            </p:grpSpPr>
            <p:sp>
              <p:nvSpPr>
                <p:cNvPr id="349340" name="Line 156"/>
                <p:cNvSpPr>
                  <a:spLocks noChangeAspect="1" noChangeShapeType="1"/>
                </p:cNvSpPr>
                <p:nvPr/>
              </p:nvSpPr>
              <p:spPr bwMode="auto">
                <a:xfrm>
                  <a:off x="5040" y="11052"/>
                  <a:ext cx="362"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1" name="Line 157"/>
                <p:cNvSpPr>
                  <a:spLocks noChangeAspect="1" noChangeShapeType="1"/>
                </p:cNvSpPr>
                <p:nvPr/>
              </p:nvSpPr>
              <p:spPr bwMode="auto">
                <a:xfrm>
                  <a:off x="5402" y="1051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42" name="Line 158"/>
              <p:cNvSpPr>
                <a:spLocks noChangeAspect="1" noChangeShapeType="1"/>
              </p:cNvSpPr>
              <p:nvPr/>
            </p:nvSpPr>
            <p:spPr bwMode="auto">
              <a:xfrm>
                <a:off x="3592" y="9072"/>
                <a:ext cx="194"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0490" name="Group 159"/>
          <p:cNvGrpSpPr>
            <a:grpSpLocks noChangeAspect="1"/>
          </p:cNvGrpSpPr>
          <p:nvPr/>
        </p:nvGrpSpPr>
        <p:grpSpPr bwMode="auto">
          <a:xfrm>
            <a:off x="2219325" y="3871913"/>
            <a:ext cx="292100" cy="641350"/>
            <a:chOff x="2040" y="6747"/>
            <a:chExt cx="510" cy="2160"/>
          </a:xfrm>
        </p:grpSpPr>
        <p:sp>
          <p:nvSpPr>
            <p:cNvPr id="349344" name="Rectangle 160"/>
            <p:cNvSpPr>
              <a:spLocks noChangeAspect="1" noChangeArrowheads="1"/>
            </p:cNvSpPr>
            <p:nvPr/>
          </p:nvSpPr>
          <p:spPr bwMode="auto">
            <a:xfrm>
              <a:off x="2040" y="6747"/>
              <a:ext cx="180" cy="2160"/>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5" name="Rectangle 161"/>
            <p:cNvSpPr>
              <a:spLocks noChangeAspect="1" noChangeArrowheads="1"/>
            </p:cNvSpPr>
            <p:nvPr/>
          </p:nvSpPr>
          <p:spPr bwMode="auto">
            <a:xfrm>
              <a:off x="2370" y="6747"/>
              <a:ext cx="180" cy="2160"/>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46" name="Line 162"/>
          <p:cNvSpPr>
            <a:spLocks noChangeAspect="1" noChangeShapeType="1"/>
          </p:cNvSpPr>
          <p:nvPr/>
        </p:nvSpPr>
        <p:spPr bwMode="auto">
          <a:xfrm>
            <a:off x="1905000" y="4554538"/>
            <a:ext cx="4333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7" name="Line 163"/>
          <p:cNvSpPr>
            <a:spLocks noChangeAspect="1" noChangeShapeType="1"/>
          </p:cNvSpPr>
          <p:nvPr/>
        </p:nvSpPr>
        <p:spPr bwMode="auto">
          <a:xfrm>
            <a:off x="2416175" y="4554538"/>
            <a:ext cx="195263"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8" name="Rectangle 164"/>
          <p:cNvSpPr>
            <a:spLocks noChangeAspect="1" noChangeArrowheads="1"/>
          </p:cNvSpPr>
          <p:nvPr/>
        </p:nvSpPr>
        <p:spPr bwMode="auto">
          <a:xfrm>
            <a:off x="2160588" y="4602163"/>
            <a:ext cx="411162" cy="387350"/>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9" name="Arc 165"/>
          <p:cNvSpPr>
            <a:spLocks noChangeAspect="1"/>
          </p:cNvSpPr>
          <p:nvPr/>
        </p:nvSpPr>
        <p:spPr bwMode="auto">
          <a:xfrm flipH="1" flipV="1">
            <a:off x="2176463" y="4679950"/>
            <a:ext cx="309562" cy="29051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prstDash val="sysDot"/>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0495" name="Group 166"/>
          <p:cNvGrpSpPr>
            <a:grpSpLocks noChangeAspect="1"/>
          </p:cNvGrpSpPr>
          <p:nvPr/>
        </p:nvGrpSpPr>
        <p:grpSpPr bwMode="auto">
          <a:xfrm>
            <a:off x="2682875" y="4659313"/>
            <a:ext cx="103188" cy="225425"/>
            <a:chOff x="3120" y="9252"/>
            <a:chExt cx="180" cy="420"/>
          </a:xfrm>
        </p:grpSpPr>
        <p:sp>
          <p:nvSpPr>
            <p:cNvPr id="349351" name="Line 167"/>
            <p:cNvSpPr>
              <a:spLocks noChangeAspect="1" noChangeShapeType="1"/>
            </p:cNvSpPr>
            <p:nvPr/>
          </p:nvSpPr>
          <p:spPr bwMode="auto">
            <a:xfrm>
              <a:off x="3120" y="925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2" name="Line 168"/>
            <p:cNvSpPr>
              <a:spLocks noChangeAspect="1" noChangeShapeType="1"/>
            </p:cNvSpPr>
            <p:nvPr/>
          </p:nvSpPr>
          <p:spPr bwMode="auto">
            <a:xfrm flipV="1">
              <a:off x="3120" y="949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496" name="Group 169"/>
          <p:cNvGrpSpPr>
            <a:grpSpLocks noChangeAspect="1"/>
          </p:cNvGrpSpPr>
          <p:nvPr/>
        </p:nvGrpSpPr>
        <p:grpSpPr bwMode="auto">
          <a:xfrm>
            <a:off x="2778125" y="4659313"/>
            <a:ext cx="101600" cy="225425"/>
            <a:chOff x="3120" y="9252"/>
            <a:chExt cx="180" cy="420"/>
          </a:xfrm>
        </p:grpSpPr>
        <p:sp>
          <p:nvSpPr>
            <p:cNvPr id="349354" name="Line 170"/>
            <p:cNvSpPr>
              <a:spLocks noChangeAspect="1" noChangeShapeType="1"/>
            </p:cNvSpPr>
            <p:nvPr/>
          </p:nvSpPr>
          <p:spPr bwMode="auto">
            <a:xfrm>
              <a:off x="3120" y="925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5" name="Line 171"/>
            <p:cNvSpPr>
              <a:spLocks noChangeAspect="1" noChangeShapeType="1"/>
            </p:cNvSpPr>
            <p:nvPr/>
          </p:nvSpPr>
          <p:spPr bwMode="auto">
            <a:xfrm flipV="1">
              <a:off x="3120" y="949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56" name="Line 172"/>
          <p:cNvSpPr>
            <a:spLocks noChangeAspect="1" noChangeShapeType="1"/>
          </p:cNvSpPr>
          <p:nvPr/>
        </p:nvSpPr>
        <p:spPr bwMode="auto">
          <a:xfrm flipV="1">
            <a:off x="2597150" y="1196975"/>
            <a:ext cx="0" cy="16510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7" name="Line 173"/>
          <p:cNvSpPr>
            <a:spLocks noChangeAspect="1" noChangeShapeType="1"/>
          </p:cNvSpPr>
          <p:nvPr/>
        </p:nvSpPr>
        <p:spPr bwMode="auto">
          <a:xfrm flipV="1">
            <a:off x="2597150" y="954088"/>
            <a:ext cx="0" cy="9525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8" name="AutoShape 174"/>
          <p:cNvSpPr>
            <a:spLocks noChangeAspect="1" noChangeArrowheads="1"/>
          </p:cNvSpPr>
          <p:nvPr/>
        </p:nvSpPr>
        <p:spPr bwMode="auto">
          <a:xfrm>
            <a:off x="2443163" y="1023938"/>
            <a:ext cx="307975" cy="195262"/>
          </a:xfrm>
          <a:prstGeom prst="triangle">
            <a:avLst>
              <a:gd name="adj" fmla="val 50000"/>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9" name="Line 175"/>
          <p:cNvSpPr>
            <a:spLocks noChangeAspect="1" noChangeShapeType="1"/>
          </p:cNvSpPr>
          <p:nvPr/>
        </p:nvSpPr>
        <p:spPr bwMode="auto">
          <a:xfrm>
            <a:off x="2597150" y="954088"/>
            <a:ext cx="1439863"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0501" name="Group 176"/>
          <p:cNvGrpSpPr>
            <a:grpSpLocks noChangeAspect="1"/>
          </p:cNvGrpSpPr>
          <p:nvPr/>
        </p:nvGrpSpPr>
        <p:grpSpPr bwMode="auto">
          <a:xfrm>
            <a:off x="2914650" y="4497388"/>
            <a:ext cx="1079500" cy="417512"/>
            <a:chOff x="3195" y="8952"/>
            <a:chExt cx="1890" cy="776"/>
          </a:xfrm>
        </p:grpSpPr>
        <p:grpSp>
          <p:nvGrpSpPr>
            <p:cNvPr id="190685" name="Group 177"/>
            <p:cNvGrpSpPr>
              <a:grpSpLocks noChangeAspect="1"/>
            </p:cNvGrpSpPr>
            <p:nvPr/>
          </p:nvGrpSpPr>
          <p:grpSpPr bwMode="auto">
            <a:xfrm>
              <a:off x="3376" y="9198"/>
              <a:ext cx="385" cy="530"/>
              <a:chOff x="4680" y="8922"/>
              <a:chExt cx="610" cy="840"/>
            </a:xfrm>
          </p:grpSpPr>
          <p:grpSp>
            <p:nvGrpSpPr>
              <p:cNvPr id="190700" name="Group 178"/>
              <p:cNvGrpSpPr>
                <a:grpSpLocks noChangeAspect="1"/>
              </p:cNvGrpSpPr>
              <p:nvPr/>
            </p:nvGrpSpPr>
            <p:grpSpPr bwMode="auto">
              <a:xfrm>
                <a:off x="4680" y="8922"/>
                <a:ext cx="220" cy="840"/>
                <a:chOff x="6165" y="10737"/>
                <a:chExt cx="220" cy="840"/>
              </a:xfrm>
            </p:grpSpPr>
            <p:sp>
              <p:nvSpPr>
                <p:cNvPr id="190711" name="Oval 179"/>
                <p:cNvSpPr>
                  <a:spLocks noChangeAspect="1" noChangeArrowheads="1"/>
                </p:cNvSpPr>
                <p:nvPr/>
              </p:nvSpPr>
              <p:spPr bwMode="auto">
                <a:xfrm>
                  <a:off x="6165" y="1073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0712" name="Oval 180"/>
                <p:cNvSpPr>
                  <a:spLocks noChangeAspect="1" noChangeArrowheads="1"/>
                </p:cNvSpPr>
                <p:nvPr/>
              </p:nvSpPr>
              <p:spPr bwMode="auto">
                <a:xfrm>
                  <a:off x="6255" y="1144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0713" name="Line 181"/>
                <p:cNvSpPr>
                  <a:spLocks noChangeAspect="1" noChangeShapeType="1"/>
                </p:cNvSpPr>
                <p:nvPr/>
              </p:nvSpPr>
              <p:spPr bwMode="auto">
                <a:xfrm rot="-420000">
                  <a:off x="6209" y="1079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714" name="Line 182"/>
                <p:cNvSpPr>
                  <a:spLocks noChangeAspect="1" noChangeShapeType="1"/>
                </p:cNvSpPr>
                <p:nvPr/>
              </p:nvSpPr>
              <p:spPr bwMode="auto">
                <a:xfrm rot="-420000">
                  <a:off x="6329" y="1076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701" name="Group 183"/>
              <p:cNvGrpSpPr>
                <a:grpSpLocks noChangeAspect="1"/>
              </p:cNvGrpSpPr>
              <p:nvPr/>
            </p:nvGrpSpPr>
            <p:grpSpPr bwMode="auto">
              <a:xfrm>
                <a:off x="4875" y="8922"/>
                <a:ext cx="220" cy="840"/>
                <a:chOff x="6165" y="10737"/>
                <a:chExt cx="220" cy="840"/>
              </a:xfrm>
            </p:grpSpPr>
            <p:sp>
              <p:nvSpPr>
                <p:cNvPr id="190707" name="Oval 184"/>
                <p:cNvSpPr>
                  <a:spLocks noChangeAspect="1" noChangeArrowheads="1"/>
                </p:cNvSpPr>
                <p:nvPr/>
              </p:nvSpPr>
              <p:spPr bwMode="auto">
                <a:xfrm>
                  <a:off x="6165" y="1073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0708" name="Oval 185"/>
                <p:cNvSpPr>
                  <a:spLocks noChangeAspect="1" noChangeArrowheads="1"/>
                </p:cNvSpPr>
                <p:nvPr/>
              </p:nvSpPr>
              <p:spPr bwMode="auto">
                <a:xfrm>
                  <a:off x="6255" y="1144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0709" name="Line 186"/>
                <p:cNvSpPr>
                  <a:spLocks noChangeAspect="1" noChangeShapeType="1"/>
                </p:cNvSpPr>
                <p:nvPr/>
              </p:nvSpPr>
              <p:spPr bwMode="auto">
                <a:xfrm rot="-420000">
                  <a:off x="6209" y="1079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710" name="Line 187"/>
                <p:cNvSpPr>
                  <a:spLocks noChangeAspect="1" noChangeShapeType="1"/>
                </p:cNvSpPr>
                <p:nvPr/>
              </p:nvSpPr>
              <p:spPr bwMode="auto">
                <a:xfrm rot="-420000">
                  <a:off x="6329" y="1076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702" name="Group 188"/>
              <p:cNvGrpSpPr>
                <a:grpSpLocks noChangeAspect="1"/>
              </p:cNvGrpSpPr>
              <p:nvPr/>
            </p:nvGrpSpPr>
            <p:grpSpPr bwMode="auto">
              <a:xfrm>
                <a:off x="5070" y="8922"/>
                <a:ext cx="220" cy="840"/>
                <a:chOff x="6165" y="10737"/>
                <a:chExt cx="220" cy="840"/>
              </a:xfrm>
            </p:grpSpPr>
            <p:sp>
              <p:nvSpPr>
                <p:cNvPr id="190703" name="Oval 189"/>
                <p:cNvSpPr>
                  <a:spLocks noChangeAspect="1" noChangeArrowheads="1"/>
                </p:cNvSpPr>
                <p:nvPr/>
              </p:nvSpPr>
              <p:spPr bwMode="auto">
                <a:xfrm>
                  <a:off x="6165" y="1073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0704" name="Oval 190"/>
                <p:cNvSpPr>
                  <a:spLocks noChangeAspect="1" noChangeArrowheads="1"/>
                </p:cNvSpPr>
                <p:nvPr/>
              </p:nvSpPr>
              <p:spPr bwMode="auto">
                <a:xfrm>
                  <a:off x="6255" y="1144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0705" name="Line 191"/>
                <p:cNvSpPr>
                  <a:spLocks noChangeAspect="1" noChangeShapeType="1"/>
                </p:cNvSpPr>
                <p:nvPr/>
              </p:nvSpPr>
              <p:spPr bwMode="auto">
                <a:xfrm rot="-420000">
                  <a:off x="6209" y="1079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706" name="Line 192"/>
                <p:cNvSpPr>
                  <a:spLocks noChangeAspect="1" noChangeShapeType="1"/>
                </p:cNvSpPr>
                <p:nvPr/>
              </p:nvSpPr>
              <p:spPr bwMode="auto">
                <a:xfrm rot="-420000">
                  <a:off x="6329" y="1076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grpSp>
          <p:nvGrpSpPr>
            <p:cNvPr id="190686" name="Group 193"/>
            <p:cNvGrpSpPr>
              <a:grpSpLocks noChangeAspect="1"/>
            </p:cNvGrpSpPr>
            <p:nvPr/>
          </p:nvGrpSpPr>
          <p:grpSpPr bwMode="auto">
            <a:xfrm>
              <a:off x="3357" y="8952"/>
              <a:ext cx="1136" cy="681"/>
              <a:chOff x="4770" y="8532"/>
              <a:chExt cx="1800" cy="1080"/>
            </a:xfrm>
          </p:grpSpPr>
          <p:sp>
            <p:nvSpPr>
              <p:cNvPr id="190698" name="Rectangle 194"/>
              <p:cNvSpPr>
                <a:spLocks noChangeAspect="1" noChangeArrowheads="1"/>
              </p:cNvSpPr>
              <p:nvPr/>
            </p:nvSpPr>
            <p:spPr bwMode="auto">
              <a:xfrm>
                <a:off x="4770" y="9072"/>
                <a:ext cx="1800" cy="54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sp>
            <p:nvSpPr>
              <p:cNvPr id="190699" name="Rectangle 195"/>
              <p:cNvSpPr>
                <a:spLocks noChangeAspect="1" noChangeArrowheads="1"/>
              </p:cNvSpPr>
              <p:nvPr/>
            </p:nvSpPr>
            <p:spPr bwMode="auto">
              <a:xfrm>
                <a:off x="6300" y="8532"/>
                <a:ext cx="115" cy="54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grpSp>
        <p:grpSp>
          <p:nvGrpSpPr>
            <p:cNvPr id="190687" name="Group 196"/>
            <p:cNvGrpSpPr>
              <a:grpSpLocks noChangeAspect="1"/>
            </p:cNvGrpSpPr>
            <p:nvPr/>
          </p:nvGrpSpPr>
          <p:grpSpPr bwMode="auto">
            <a:xfrm>
              <a:off x="3195" y="9357"/>
              <a:ext cx="1332" cy="216"/>
              <a:chOff x="4140" y="7647"/>
              <a:chExt cx="1332" cy="216"/>
            </a:xfrm>
          </p:grpSpPr>
          <p:grpSp>
            <p:nvGrpSpPr>
              <p:cNvPr id="190694" name="Group 197"/>
              <p:cNvGrpSpPr>
                <a:grpSpLocks noChangeAspect="1"/>
              </p:cNvGrpSpPr>
              <p:nvPr/>
            </p:nvGrpSpPr>
            <p:grpSpPr bwMode="auto">
              <a:xfrm>
                <a:off x="4140" y="7664"/>
                <a:ext cx="1260" cy="180"/>
                <a:chOff x="3600" y="11232"/>
                <a:chExt cx="1620" cy="540"/>
              </a:xfrm>
            </p:grpSpPr>
            <p:sp>
              <p:nvSpPr>
                <p:cNvPr id="190696" name="Oval 198"/>
                <p:cNvSpPr>
                  <a:spLocks noChangeAspect="1" noChangeArrowheads="1"/>
                </p:cNvSpPr>
                <p:nvPr/>
              </p:nvSpPr>
              <p:spPr bwMode="auto">
                <a:xfrm>
                  <a:off x="3600" y="11232"/>
                  <a:ext cx="1620" cy="540"/>
                </a:xfrm>
                <a:prstGeom prst="ellipse">
                  <a:avLst/>
                </a:prstGeom>
                <a:solidFill>
                  <a:srgbClr val="C0C0C0">
                    <a:alpha val="23921"/>
                  </a:srgbClr>
                </a:solidFill>
                <a:ln w="9525">
                  <a:solidFill>
                    <a:srgbClr val="000000"/>
                  </a:solidFill>
                  <a:round/>
                  <a:headEnd/>
                  <a:tailEnd/>
                </a:ln>
              </p:spPr>
              <p:txBody>
                <a:bodyPr/>
                <a:lstStyle/>
                <a:p>
                  <a:pPr eaLnBrk="1" hangingPunct="1"/>
                  <a:endParaRPr lang="en-US">
                    <a:solidFill>
                      <a:srgbClr val="000000"/>
                    </a:solidFill>
                  </a:endParaRPr>
                </a:p>
              </p:txBody>
            </p:sp>
            <p:sp>
              <p:nvSpPr>
                <p:cNvPr id="190697" name="Oval 199"/>
                <p:cNvSpPr>
                  <a:spLocks noChangeAspect="1" noChangeArrowheads="1"/>
                </p:cNvSpPr>
                <p:nvPr/>
              </p:nvSpPr>
              <p:spPr bwMode="auto">
                <a:xfrm>
                  <a:off x="3600" y="11412"/>
                  <a:ext cx="1620" cy="180"/>
                </a:xfrm>
                <a:prstGeom prst="ellipse">
                  <a:avLst/>
                </a:prstGeom>
                <a:solidFill>
                  <a:srgbClr val="C0C0C0">
                    <a:alpha val="45882"/>
                  </a:srgbClr>
                </a:solidFill>
                <a:ln w="9525">
                  <a:solidFill>
                    <a:srgbClr val="000000"/>
                  </a:solidFill>
                  <a:round/>
                  <a:headEnd/>
                  <a:tailEnd/>
                </a:ln>
              </p:spPr>
              <p:txBody>
                <a:bodyPr/>
                <a:lstStyle/>
                <a:p>
                  <a:pPr eaLnBrk="1" hangingPunct="1"/>
                  <a:endParaRPr lang="en-US">
                    <a:solidFill>
                      <a:srgbClr val="000000"/>
                    </a:solidFill>
                  </a:endParaRPr>
                </a:p>
              </p:txBody>
            </p:sp>
          </p:grpSp>
          <p:sp>
            <p:nvSpPr>
              <p:cNvPr id="190695" name="Rectangle 200"/>
              <p:cNvSpPr>
                <a:spLocks noChangeAspect="1" noChangeArrowheads="1"/>
              </p:cNvSpPr>
              <p:nvPr/>
            </p:nvSpPr>
            <p:spPr bwMode="auto">
              <a:xfrm>
                <a:off x="4680" y="7647"/>
                <a:ext cx="792" cy="216"/>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pPr eaLnBrk="1" hangingPunct="1"/>
                <a:endParaRPr lang="en-US">
                  <a:solidFill>
                    <a:srgbClr val="000000"/>
                  </a:solidFill>
                </a:endParaRPr>
              </a:p>
            </p:txBody>
          </p:sp>
        </p:grpSp>
        <p:grpSp>
          <p:nvGrpSpPr>
            <p:cNvPr id="190688" name="Group 201"/>
            <p:cNvGrpSpPr>
              <a:grpSpLocks noChangeAspect="1"/>
            </p:cNvGrpSpPr>
            <p:nvPr/>
          </p:nvGrpSpPr>
          <p:grpSpPr bwMode="auto">
            <a:xfrm>
              <a:off x="3754" y="9009"/>
              <a:ext cx="1022" cy="568"/>
              <a:chOff x="5400" y="8622"/>
              <a:chExt cx="1620" cy="900"/>
            </a:xfrm>
          </p:grpSpPr>
          <p:sp>
            <p:nvSpPr>
              <p:cNvPr id="190692" name="Rectangle 202"/>
              <p:cNvSpPr>
                <a:spLocks noChangeAspect="1" noChangeArrowheads="1"/>
              </p:cNvSpPr>
              <p:nvPr/>
            </p:nvSpPr>
            <p:spPr bwMode="auto">
              <a:xfrm>
                <a:off x="5400" y="9162"/>
                <a:ext cx="1620" cy="36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sp>
            <p:nvSpPr>
              <p:cNvPr id="190693" name="Rectangle 203"/>
              <p:cNvSpPr>
                <a:spLocks noChangeAspect="1" noChangeArrowheads="1"/>
              </p:cNvSpPr>
              <p:nvPr/>
            </p:nvSpPr>
            <p:spPr bwMode="auto">
              <a:xfrm>
                <a:off x="6675" y="8622"/>
                <a:ext cx="115" cy="54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grpSp>
        <p:grpSp>
          <p:nvGrpSpPr>
            <p:cNvPr id="190689" name="Group 204"/>
            <p:cNvGrpSpPr>
              <a:grpSpLocks noChangeAspect="1"/>
            </p:cNvGrpSpPr>
            <p:nvPr/>
          </p:nvGrpSpPr>
          <p:grpSpPr bwMode="auto">
            <a:xfrm>
              <a:off x="3811" y="9397"/>
              <a:ext cx="1274" cy="136"/>
              <a:chOff x="5490" y="9237"/>
              <a:chExt cx="2019" cy="216"/>
            </a:xfrm>
          </p:grpSpPr>
          <p:sp>
            <p:nvSpPr>
              <p:cNvPr id="190690" name="Freeform 205"/>
              <p:cNvSpPr>
                <a:spLocks noChangeAspect="1"/>
              </p:cNvSpPr>
              <p:nvPr/>
            </p:nvSpPr>
            <p:spPr bwMode="auto">
              <a:xfrm>
                <a:off x="5490" y="9288"/>
                <a:ext cx="1872" cy="115"/>
              </a:xfrm>
              <a:custGeom>
                <a:avLst/>
                <a:gdLst>
                  <a:gd name="T0" fmla="*/ 1 w 2700"/>
                  <a:gd name="T1" fmla="*/ 0 h 540"/>
                  <a:gd name="T2" fmla="*/ 1 w 2700"/>
                  <a:gd name="T3" fmla="*/ 0 h 540"/>
                  <a:gd name="T4" fmla="*/ 1 w 2700"/>
                  <a:gd name="T5" fmla="*/ 0 h 540"/>
                  <a:gd name="T6" fmla="*/ 0 w 2700"/>
                  <a:gd name="T7" fmla="*/ 0 h 540"/>
                  <a:gd name="T8" fmla="*/ 0 w 2700"/>
                  <a:gd name="T9" fmla="*/ 0 h 540"/>
                  <a:gd name="T10" fmla="*/ 1 w 2700"/>
                  <a:gd name="T11" fmla="*/ 0 h 540"/>
                  <a:gd name="T12" fmla="*/ 1 w 2700"/>
                  <a:gd name="T13" fmla="*/ 0 h 540"/>
                  <a:gd name="T14" fmla="*/ 1 w 2700"/>
                  <a:gd name="T15" fmla="*/ 0 h 540"/>
                  <a:gd name="T16" fmla="*/ 0 60000 65536"/>
                  <a:gd name="T17" fmla="*/ 0 60000 65536"/>
                  <a:gd name="T18" fmla="*/ 0 60000 65536"/>
                  <a:gd name="T19" fmla="*/ 0 60000 65536"/>
                  <a:gd name="T20" fmla="*/ 0 60000 65536"/>
                  <a:gd name="T21" fmla="*/ 0 60000 65536"/>
                  <a:gd name="T22" fmla="*/ 0 60000 65536"/>
                  <a:gd name="T23" fmla="*/ 0 60000 65536"/>
                  <a:gd name="T24" fmla="*/ 0 w 2700"/>
                  <a:gd name="T25" fmla="*/ 0 h 540"/>
                  <a:gd name="T26" fmla="*/ 2700 w 2700"/>
                  <a:gd name="T27" fmla="*/ 540 h 5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00" h="540">
                    <a:moveTo>
                      <a:pt x="2700" y="180"/>
                    </a:moveTo>
                    <a:lnTo>
                      <a:pt x="2700" y="0"/>
                    </a:lnTo>
                    <a:lnTo>
                      <a:pt x="360" y="0"/>
                    </a:lnTo>
                    <a:lnTo>
                      <a:pt x="0" y="180"/>
                    </a:lnTo>
                    <a:lnTo>
                      <a:pt x="0" y="360"/>
                    </a:lnTo>
                    <a:lnTo>
                      <a:pt x="360" y="540"/>
                    </a:lnTo>
                    <a:lnTo>
                      <a:pt x="2700" y="540"/>
                    </a:lnTo>
                    <a:lnTo>
                      <a:pt x="2700" y="0"/>
                    </a:lnTo>
                  </a:path>
                </a:pathLst>
              </a:custGeom>
              <a:solidFill>
                <a:srgbClr val="FFFFFF"/>
              </a:solidFill>
              <a:ln w="9525">
                <a:solidFill>
                  <a:srgbClr val="000000"/>
                </a:solidFill>
                <a:round/>
                <a:headEnd/>
                <a:tailEnd/>
              </a:ln>
            </p:spPr>
            <p:txBody>
              <a:bodyPr/>
              <a:lstStyle/>
              <a:p>
                <a:endParaRPr lang="en-US"/>
              </a:p>
            </p:txBody>
          </p:sp>
          <p:sp>
            <p:nvSpPr>
              <p:cNvPr id="190691" name="AutoShape 206"/>
              <p:cNvSpPr>
                <a:spLocks noChangeAspect="1" noChangeArrowheads="1"/>
              </p:cNvSpPr>
              <p:nvPr/>
            </p:nvSpPr>
            <p:spPr bwMode="auto">
              <a:xfrm rot="5400000">
                <a:off x="7329" y="9273"/>
                <a:ext cx="216" cy="144"/>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FF"/>
              </a:solidFill>
              <a:ln w="9525">
                <a:solidFill>
                  <a:srgbClr val="000000"/>
                </a:solidFill>
                <a:miter lim="800000"/>
                <a:headEnd/>
                <a:tailEnd/>
              </a:ln>
            </p:spPr>
            <p:txBody>
              <a:bodyPr/>
              <a:lstStyle/>
              <a:p>
                <a:endParaRPr lang="en-US"/>
              </a:p>
            </p:txBody>
          </p:sp>
        </p:grpSp>
      </p:grpSp>
      <p:sp>
        <p:nvSpPr>
          <p:cNvPr id="349391" name="Oval 207"/>
          <p:cNvSpPr>
            <a:spLocks noChangeAspect="1" noChangeArrowheads="1"/>
          </p:cNvSpPr>
          <p:nvPr/>
        </p:nvSpPr>
        <p:spPr bwMode="auto">
          <a:xfrm>
            <a:off x="4217988" y="4764088"/>
            <a:ext cx="49212"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2" name="Oval 208"/>
          <p:cNvSpPr>
            <a:spLocks noChangeAspect="1" noChangeArrowheads="1"/>
          </p:cNvSpPr>
          <p:nvPr/>
        </p:nvSpPr>
        <p:spPr bwMode="auto">
          <a:xfrm>
            <a:off x="4371975" y="4764088"/>
            <a:ext cx="49213"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3" name="Oval 209"/>
          <p:cNvSpPr>
            <a:spLocks noChangeAspect="1" noChangeArrowheads="1"/>
          </p:cNvSpPr>
          <p:nvPr/>
        </p:nvSpPr>
        <p:spPr bwMode="auto">
          <a:xfrm>
            <a:off x="4483100" y="4764088"/>
            <a:ext cx="49213"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4" name="Oval 210"/>
          <p:cNvSpPr>
            <a:spLocks noChangeAspect="1" noChangeArrowheads="1"/>
          </p:cNvSpPr>
          <p:nvPr/>
        </p:nvSpPr>
        <p:spPr bwMode="auto">
          <a:xfrm>
            <a:off x="4662488" y="4764088"/>
            <a:ext cx="49212"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5" name="Oval 211"/>
          <p:cNvSpPr>
            <a:spLocks noChangeAspect="1" noChangeArrowheads="1"/>
          </p:cNvSpPr>
          <p:nvPr/>
        </p:nvSpPr>
        <p:spPr bwMode="auto">
          <a:xfrm>
            <a:off x="4876800" y="4764088"/>
            <a:ext cx="49213"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0507" name="Group 212"/>
          <p:cNvGrpSpPr>
            <a:grpSpLocks noChangeAspect="1"/>
          </p:cNvGrpSpPr>
          <p:nvPr/>
        </p:nvGrpSpPr>
        <p:grpSpPr bwMode="auto">
          <a:xfrm>
            <a:off x="5029200" y="4764088"/>
            <a:ext cx="117475" cy="22225"/>
            <a:chOff x="7354" y="9447"/>
            <a:chExt cx="206" cy="43"/>
          </a:xfrm>
        </p:grpSpPr>
        <p:sp>
          <p:nvSpPr>
            <p:cNvPr id="349397" name="Oval 213"/>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8" name="Oval 214"/>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508" name="Group 215"/>
          <p:cNvGrpSpPr>
            <a:grpSpLocks noChangeAspect="1"/>
          </p:cNvGrpSpPr>
          <p:nvPr/>
        </p:nvGrpSpPr>
        <p:grpSpPr bwMode="auto">
          <a:xfrm>
            <a:off x="5257800" y="4764088"/>
            <a:ext cx="117475" cy="22225"/>
            <a:chOff x="7354" y="9447"/>
            <a:chExt cx="206" cy="43"/>
          </a:xfrm>
        </p:grpSpPr>
        <p:sp>
          <p:nvSpPr>
            <p:cNvPr id="349400" name="Oval 216"/>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01" name="Oval 217"/>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509" name="Group 218"/>
          <p:cNvGrpSpPr>
            <a:grpSpLocks noChangeAspect="1"/>
          </p:cNvGrpSpPr>
          <p:nvPr/>
        </p:nvGrpSpPr>
        <p:grpSpPr bwMode="auto">
          <a:xfrm>
            <a:off x="5821363" y="4740275"/>
            <a:ext cx="320675" cy="68263"/>
            <a:chOff x="2340" y="10872"/>
            <a:chExt cx="2355" cy="540"/>
          </a:xfrm>
        </p:grpSpPr>
        <p:grpSp>
          <p:nvGrpSpPr>
            <p:cNvPr id="190673" name="Group 219"/>
            <p:cNvGrpSpPr>
              <a:grpSpLocks noChangeAspect="1"/>
            </p:cNvGrpSpPr>
            <p:nvPr/>
          </p:nvGrpSpPr>
          <p:grpSpPr bwMode="auto">
            <a:xfrm>
              <a:off x="2355" y="10872"/>
              <a:ext cx="2340" cy="540"/>
              <a:chOff x="2355" y="10872"/>
              <a:chExt cx="2340" cy="540"/>
            </a:xfrm>
          </p:grpSpPr>
          <p:grpSp>
            <p:nvGrpSpPr>
              <p:cNvPr id="190675" name="Group 220"/>
              <p:cNvGrpSpPr>
                <a:grpSpLocks noChangeAspect="1"/>
              </p:cNvGrpSpPr>
              <p:nvPr/>
            </p:nvGrpSpPr>
            <p:grpSpPr bwMode="auto">
              <a:xfrm>
                <a:off x="2355" y="11232"/>
                <a:ext cx="2340" cy="180"/>
                <a:chOff x="2355" y="11232"/>
                <a:chExt cx="2340" cy="180"/>
              </a:xfrm>
            </p:grpSpPr>
            <p:sp>
              <p:nvSpPr>
                <p:cNvPr id="349405" name="Arc 221"/>
                <p:cNvSpPr>
                  <a:spLocks noChangeAspect="1"/>
                </p:cNvSpPr>
                <p:nvPr/>
              </p:nvSpPr>
              <p:spPr bwMode="auto">
                <a:xfrm>
                  <a:off x="2352" y="11236"/>
                  <a:ext cx="898" cy="17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06" name="Line 222"/>
                <p:cNvSpPr>
                  <a:spLocks noChangeAspect="1" noChangeShapeType="1"/>
                </p:cNvSpPr>
                <p:nvPr/>
              </p:nvSpPr>
              <p:spPr bwMode="auto">
                <a:xfrm>
                  <a:off x="3249" y="11399"/>
                  <a:ext cx="1446"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676" name="Group 223"/>
              <p:cNvGrpSpPr>
                <a:grpSpLocks noChangeAspect="1"/>
              </p:cNvGrpSpPr>
              <p:nvPr/>
            </p:nvGrpSpPr>
            <p:grpSpPr bwMode="auto">
              <a:xfrm flipV="1">
                <a:off x="2355" y="10872"/>
                <a:ext cx="2340" cy="180"/>
                <a:chOff x="2355" y="11232"/>
                <a:chExt cx="2340" cy="180"/>
              </a:xfrm>
            </p:grpSpPr>
            <p:sp>
              <p:nvSpPr>
                <p:cNvPr id="349408" name="Arc 224"/>
                <p:cNvSpPr>
                  <a:spLocks noChangeAspect="1"/>
                </p:cNvSpPr>
                <p:nvPr/>
              </p:nvSpPr>
              <p:spPr bwMode="auto">
                <a:xfrm>
                  <a:off x="2352" y="11236"/>
                  <a:ext cx="898" cy="17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09" name="Line 225"/>
                <p:cNvSpPr>
                  <a:spLocks noChangeAspect="1" noChangeShapeType="1"/>
                </p:cNvSpPr>
                <p:nvPr/>
              </p:nvSpPr>
              <p:spPr bwMode="auto">
                <a:xfrm>
                  <a:off x="3249" y="11399"/>
                  <a:ext cx="1446"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349410" name="Line 226"/>
            <p:cNvSpPr>
              <a:spLocks noChangeAspect="1" noChangeShapeType="1"/>
            </p:cNvSpPr>
            <p:nvPr/>
          </p:nvSpPr>
          <p:spPr bwMode="auto">
            <a:xfrm>
              <a:off x="2340" y="11048"/>
              <a:ext cx="0" cy="18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11" name="AutoShape 227"/>
          <p:cNvSpPr>
            <a:spLocks noChangeAspect="1" noChangeArrowheads="1"/>
          </p:cNvSpPr>
          <p:nvPr/>
        </p:nvSpPr>
        <p:spPr bwMode="auto">
          <a:xfrm>
            <a:off x="6403975" y="5362575"/>
            <a:ext cx="165100" cy="92075"/>
          </a:xfrm>
          <a:custGeom>
            <a:avLst/>
            <a:gdLst>
              <a:gd name="G0" fmla="+- 3150 0 0"/>
              <a:gd name="G1" fmla="+- 21600 0 3150"/>
              <a:gd name="G2" fmla="*/ 3150 1 2"/>
              <a:gd name="G3" fmla="+- 21600 0 G2"/>
              <a:gd name="G4" fmla="+/ 3150 21600 2"/>
              <a:gd name="G5" fmla="+/ G1 0 2"/>
              <a:gd name="G6" fmla="*/ 21600 21600 3150"/>
              <a:gd name="G7" fmla="*/ G6 1 2"/>
              <a:gd name="G8" fmla="+- 21600 0 G7"/>
              <a:gd name="G9" fmla="*/ 21600 1 2"/>
              <a:gd name="G10" fmla="+- 3150 0 G9"/>
              <a:gd name="G11" fmla="?: G10 G8 0"/>
              <a:gd name="G12" fmla="?: G10 G7 21600"/>
              <a:gd name="T0" fmla="*/ 20025 w 21600"/>
              <a:gd name="T1" fmla="*/ 10800 h 21600"/>
              <a:gd name="T2" fmla="*/ 10800 w 21600"/>
              <a:gd name="T3" fmla="*/ 21600 h 21600"/>
              <a:gd name="T4" fmla="*/ 1575 w 21600"/>
              <a:gd name="T5" fmla="*/ 10800 h 21600"/>
              <a:gd name="T6" fmla="*/ 10800 w 21600"/>
              <a:gd name="T7" fmla="*/ 0 h 21600"/>
              <a:gd name="T8" fmla="*/ 3375 w 21600"/>
              <a:gd name="T9" fmla="*/ 3375 h 21600"/>
              <a:gd name="T10" fmla="*/ 18225 w 21600"/>
              <a:gd name="T11" fmla="*/ 18225 h 21600"/>
            </a:gdLst>
            <a:ahLst/>
            <a:cxnLst>
              <a:cxn ang="0">
                <a:pos x="T0" y="T1"/>
              </a:cxn>
              <a:cxn ang="0">
                <a:pos x="T2" y="T3"/>
              </a:cxn>
              <a:cxn ang="0">
                <a:pos x="T4" y="T5"/>
              </a:cxn>
              <a:cxn ang="0">
                <a:pos x="T6" y="T7"/>
              </a:cxn>
            </a:cxnLst>
            <a:rect l="T8" t="T9" r="T10" b="T11"/>
            <a:pathLst>
              <a:path w="21600" h="21600">
                <a:moveTo>
                  <a:pt x="0" y="0"/>
                </a:moveTo>
                <a:lnTo>
                  <a:pt x="3150" y="21600"/>
                </a:lnTo>
                <a:lnTo>
                  <a:pt x="18450" y="21600"/>
                </a:lnTo>
                <a:lnTo>
                  <a:pt x="21600" y="0"/>
                </a:lnTo>
                <a:close/>
              </a:path>
            </a:pathLst>
          </a:custGeom>
          <a:solidFill>
            <a:srgbClr val="FFFFFF"/>
          </a:solid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2" name="Line 228"/>
          <p:cNvSpPr>
            <a:spLocks noChangeAspect="1" noChangeShapeType="1"/>
          </p:cNvSpPr>
          <p:nvPr/>
        </p:nvSpPr>
        <p:spPr bwMode="auto">
          <a:xfrm flipV="1">
            <a:off x="6408738" y="4900613"/>
            <a:ext cx="0" cy="48418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3" name="Line 229"/>
          <p:cNvSpPr>
            <a:spLocks noChangeAspect="1" noChangeShapeType="1"/>
          </p:cNvSpPr>
          <p:nvPr/>
        </p:nvSpPr>
        <p:spPr bwMode="auto">
          <a:xfrm flipV="1">
            <a:off x="6570663" y="4900613"/>
            <a:ext cx="1587" cy="48418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4" name="Oval 230"/>
          <p:cNvSpPr>
            <a:spLocks noChangeAspect="1" noChangeArrowheads="1"/>
          </p:cNvSpPr>
          <p:nvPr/>
        </p:nvSpPr>
        <p:spPr bwMode="auto">
          <a:xfrm>
            <a:off x="6438900" y="5141913"/>
            <a:ext cx="17463"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0514" name="Group 231"/>
          <p:cNvGrpSpPr>
            <a:grpSpLocks noChangeAspect="1"/>
          </p:cNvGrpSpPr>
          <p:nvPr/>
        </p:nvGrpSpPr>
        <p:grpSpPr bwMode="auto">
          <a:xfrm rot="5400000">
            <a:off x="6422232" y="5352256"/>
            <a:ext cx="114300" cy="179387"/>
            <a:chOff x="9600" y="10512"/>
            <a:chExt cx="180" cy="360"/>
          </a:xfrm>
        </p:grpSpPr>
        <p:sp>
          <p:nvSpPr>
            <p:cNvPr id="349416" name="Arc 232"/>
            <p:cNvSpPr>
              <a:spLocks noChangeAspect="1"/>
            </p:cNvSpPr>
            <p:nvPr/>
          </p:nvSpPr>
          <p:spPr bwMode="auto">
            <a:xfrm>
              <a:off x="9585" y="10531"/>
              <a:ext cx="180" cy="18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7" name="Arc 233"/>
            <p:cNvSpPr>
              <a:spLocks noChangeAspect="1"/>
            </p:cNvSpPr>
            <p:nvPr/>
          </p:nvSpPr>
          <p:spPr bwMode="auto">
            <a:xfrm flipV="1">
              <a:off x="9585" y="10636"/>
              <a:ext cx="180" cy="17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18" name="Line 234"/>
          <p:cNvSpPr>
            <a:spLocks noChangeAspect="1" noChangeShapeType="1"/>
          </p:cNvSpPr>
          <p:nvPr/>
        </p:nvSpPr>
        <p:spPr bwMode="auto">
          <a:xfrm>
            <a:off x="6403975" y="5046663"/>
            <a:ext cx="17303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9" name="Oval 235"/>
          <p:cNvSpPr>
            <a:spLocks noChangeAspect="1" noChangeArrowheads="1"/>
          </p:cNvSpPr>
          <p:nvPr/>
        </p:nvSpPr>
        <p:spPr bwMode="auto">
          <a:xfrm>
            <a:off x="6481763" y="5240338"/>
            <a:ext cx="17462"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0" name="Oval 236"/>
          <p:cNvSpPr>
            <a:spLocks noChangeAspect="1" noChangeArrowheads="1"/>
          </p:cNvSpPr>
          <p:nvPr/>
        </p:nvSpPr>
        <p:spPr bwMode="auto">
          <a:xfrm>
            <a:off x="6507163" y="5184775"/>
            <a:ext cx="17462" cy="1428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1" name="Oval 237"/>
          <p:cNvSpPr>
            <a:spLocks noChangeAspect="1" noChangeArrowheads="1"/>
          </p:cNvSpPr>
          <p:nvPr/>
        </p:nvSpPr>
        <p:spPr bwMode="auto">
          <a:xfrm>
            <a:off x="6507163" y="5370513"/>
            <a:ext cx="17462" cy="14287"/>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2" name="Oval 238"/>
          <p:cNvSpPr>
            <a:spLocks noChangeAspect="1" noChangeArrowheads="1"/>
          </p:cNvSpPr>
          <p:nvPr/>
        </p:nvSpPr>
        <p:spPr bwMode="auto">
          <a:xfrm>
            <a:off x="6438900" y="5337175"/>
            <a:ext cx="17463"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3" name="Oval 239"/>
          <p:cNvSpPr>
            <a:spLocks noChangeAspect="1" noChangeArrowheads="1"/>
          </p:cNvSpPr>
          <p:nvPr/>
        </p:nvSpPr>
        <p:spPr bwMode="auto">
          <a:xfrm>
            <a:off x="6507163" y="5337175"/>
            <a:ext cx="17462"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4" name="Oval 240"/>
          <p:cNvSpPr>
            <a:spLocks noChangeAspect="1" noChangeArrowheads="1"/>
          </p:cNvSpPr>
          <p:nvPr/>
        </p:nvSpPr>
        <p:spPr bwMode="auto">
          <a:xfrm>
            <a:off x="5761038" y="4772025"/>
            <a:ext cx="9525"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5" name="Oval 241"/>
          <p:cNvSpPr>
            <a:spLocks noChangeAspect="1" noChangeArrowheads="1"/>
          </p:cNvSpPr>
          <p:nvPr/>
        </p:nvSpPr>
        <p:spPr bwMode="auto">
          <a:xfrm>
            <a:off x="5564188" y="4772025"/>
            <a:ext cx="7937"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6" name="Oval 242"/>
          <p:cNvSpPr>
            <a:spLocks noChangeAspect="1" noChangeArrowheads="1"/>
          </p:cNvSpPr>
          <p:nvPr/>
        </p:nvSpPr>
        <p:spPr bwMode="auto">
          <a:xfrm>
            <a:off x="4895850" y="4772025"/>
            <a:ext cx="7938"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7" name="Oval 243"/>
          <p:cNvSpPr>
            <a:spLocks noChangeAspect="1" noChangeArrowheads="1"/>
          </p:cNvSpPr>
          <p:nvPr/>
        </p:nvSpPr>
        <p:spPr bwMode="auto">
          <a:xfrm>
            <a:off x="4681538" y="4772025"/>
            <a:ext cx="7937"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8" name="Oval 244"/>
          <p:cNvSpPr>
            <a:spLocks noChangeAspect="1" noChangeArrowheads="1"/>
          </p:cNvSpPr>
          <p:nvPr/>
        </p:nvSpPr>
        <p:spPr bwMode="auto">
          <a:xfrm>
            <a:off x="4510088" y="4772025"/>
            <a:ext cx="7937"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0526" name="Group 245"/>
          <p:cNvGrpSpPr>
            <a:grpSpLocks noChangeAspect="1"/>
          </p:cNvGrpSpPr>
          <p:nvPr/>
        </p:nvGrpSpPr>
        <p:grpSpPr bwMode="auto">
          <a:xfrm>
            <a:off x="6386513" y="4772025"/>
            <a:ext cx="103187" cy="484188"/>
            <a:chOff x="9360" y="9072"/>
            <a:chExt cx="181" cy="900"/>
          </a:xfrm>
        </p:grpSpPr>
        <p:sp>
          <p:nvSpPr>
            <p:cNvPr id="349430" name="Line 246"/>
            <p:cNvSpPr>
              <a:spLocks noChangeAspect="1" noChangeShapeType="1"/>
            </p:cNvSpPr>
            <p:nvPr/>
          </p:nvSpPr>
          <p:spPr bwMode="auto">
            <a:xfrm flipV="1">
              <a:off x="9541" y="9252"/>
              <a:ext cx="0" cy="72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1" name="Arc 247"/>
            <p:cNvSpPr>
              <a:spLocks noChangeAspect="1"/>
            </p:cNvSpPr>
            <p:nvPr/>
          </p:nvSpPr>
          <p:spPr bwMode="auto">
            <a:xfrm>
              <a:off x="9360" y="9072"/>
              <a:ext cx="181" cy="18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32" name="Line 248"/>
          <p:cNvSpPr>
            <a:spLocks noChangeAspect="1" noChangeShapeType="1"/>
          </p:cNvSpPr>
          <p:nvPr/>
        </p:nvSpPr>
        <p:spPr bwMode="auto">
          <a:xfrm flipH="1">
            <a:off x="6199188" y="4772025"/>
            <a:ext cx="204787" cy="0"/>
          </a:xfrm>
          <a:prstGeom prst="line">
            <a:avLst/>
          </a:prstGeom>
          <a:noFill/>
          <a:ln w="9525">
            <a:solidFill>
              <a:schemeClr val="accent3"/>
            </a:solidFill>
            <a:round/>
            <a:headEnd/>
            <a:tailEnd type="arrow" w="med" len="me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3" name="Line 249"/>
          <p:cNvSpPr>
            <a:spLocks noChangeAspect="1" noChangeShapeType="1"/>
          </p:cNvSpPr>
          <p:nvPr/>
        </p:nvSpPr>
        <p:spPr bwMode="auto">
          <a:xfrm flipH="1">
            <a:off x="6027738" y="4772025"/>
            <a:ext cx="204787"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4" name="Arc 250"/>
          <p:cNvSpPr>
            <a:spLocks noChangeAspect="1"/>
          </p:cNvSpPr>
          <p:nvPr/>
        </p:nvSpPr>
        <p:spPr bwMode="auto">
          <a:xfrm rot="-2804653" flipH="1" flipV="1">
            <a:off x="2616994" y="1724819"/>
            <a:ext cx="201613" cy="320675"/>
          </a:xfrm>
          <a:custGeom>
            <a:avLst/>
            <a:gdLst>
              <a:gd name="G0" fmla="+- 0 0 0"/>
              <a:gd name="G1" fmla="+- 21600 0 0"/>
              <a:gd name="G2" fmla="+- 21600 0 0"/>
              <a:gd name="T0" fmla="*/ 0 w 21600"/>
              <a:gd name="T1" fmla="*/ 0 h 32530"/>
              <a:gd name="T2" fmla="*/ 18631 w 21600"/>
              <a:gd name="T3" fmla="*/ 32530 h 32530"/>
              <a:gd name="T4" fmla="*/ 0 w 21600"/>
              <a:gd name="T5" fmla="*/ 21600 h 32530"/>
            </a:gdLst>
            <a:ahLst/>
            <a:cxnLst>
              <a:cxn ang="0">
                <a:pos x="T0" y="T1"/>
              </a:cxn>
              <a:cxn ang="0">
                <a:pos x="T2" y="T3"/>
              </a:cxn>
              <a:cxn ang="0">
                <a:pos x="T4" y="T5"/>
              </a:cxn>
            </a:cxnLst>
            <a:rect l="0" t="0" r="r" b="b"/>
            <a:pathLst>
              <a:path w="21600" h="32530" fill="none" extrusionOk="0">
                <a:moveTo>
                  <a:pt x="0" y="-1"/>
                </a:moveTo>
                <a:cubicBezTo>
                  <a:pt x="11929" y="0"/>
                  <a:pt x="21600" y="9670"/>
                  <a:pt x="21600" y="21600"/>
                </a:cubicBezTo>
                <a:cubicBezTo>
                  <a:pt x="21600" y="25442"/>
                  <a:pt x="20574" y="29215"/>
                  <a:pt x="18630" y="32529"/>
                </a:cubicBezTo>
              </a:path>
              <a:path w="21600" h="32530" stroke="0" extrusionOk="0">
                <a:moveTo>
                  <a:pt x="0" y="-1"/>
                </a:moveTo>
                <a:cubicBezTo>
                  <a:pt x="11929" y="0"/>
                  <a:pt x="21600" y="9670"/>
                  <a:pt x="21600" y="21600"/>
                </a:cubicBezTo>
                <a:cubicBezTo>
                  <a:pt x="21600" y="25442"/>
                  <a:pt x="20574" y="29215"/>
                  <a:pt x="18630" y="32529"/>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5" name="Line 251"/>
          <p:cNvSpPr>
            <a:spLocks noChangeAspect="1" noChangeShapeType="1"/>
          </p:cNvSpPr>
          <p:nvPr/>
        </p:nvSpPr>
        <p:spPr bwMode="auto">
          <a:xfrm flipH="1">
            <a:off x="2803525" y="1657350"/>
            <a:ext cx="2047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6" name="Line 252"/>
          <p:cNvSpPr>
            <a:spLocks noChangeAspect="1" noChangeShapeType="1"/>
          </p:cNvSpPr>
          <p:nvPr/>
        </p:nvSpPr>
        <p:spPr bwMode="auto">
          <a:xfrm>
            <a:off x="2803525" y="1657350"/>
            <a:ext cx="0" cy="19208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7" name="Line 253"/>
          <p:cNvSpPr>
            <a:spLocks noChangeAspect="1" noChangeShapeType="1"/>
          </p:cNvSpPr>
          <p:nvPr/>
        </p:nvSpPr>
        <p:spPr bwMode="auto">
          <a:xfrm>
            <a:off x="2906713" y="1947863"/>
            <a:ext cx="101600"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8" name="Arc 254"/>
          <p:cNvSpPr>
            <a:spLocks noChangeAspect="1"/>
          </p:cNvSpPr>
          <p:nvPr/>
        </p:nvSpPr>
        <p:spPr bwMode="auto">
          <a:xfrm rot="18900000">
            <a:off x="2546350" y="1343025"/>
            <a:ext cx="101600" cy="952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0534" name="Group 255"/>
          <p:cNvGrpSpPr>
            <a:grpSpLocks noChangeAspect="1"/>
          </p:cNvGrpSpPr>
          <p:nvPr/>
        </p:nvGrpSpPr>
        <p:grpSpPr bwMode="auto">
          <a:xfrm>
            <a:off x="2622550" y="1568450"/>
            <a:ext cx="149225" cy="279400"/>
            <a:chOff x="2520" y="3312"/>
            <a:chExt cx="360" cy="720"/>
          </a:xfrm>
        </p:grpSpPr>
        <p:sp>
          <p:nvSpPr>
            <p:cNvPr id="349440" name="Line 256"/>
            <p:cNvSpPr>
              <a:spLocks noChangeAspect="1" noChangeShapeType="1"/>
            </p:cNvSpPr>
            <p:nvPr/>
          </p:nvSpPr>
          <p:spPr bwMode="auto">
            <a:xfrm flipV="1">
              <a:off x="2880" y="3672"/>
              <a:ext cx="0" cy="36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1" name="Line 257"/>
            <p:cNvSpPr>
              <a:spLocks noChangeAspect="1" noChangeShapeType="1"/>
            </p:cNvSpPr>
            <p:nvPr/>
          </p:nvSpPr>
          <p:spPr bwMode="auto">
            <a:xfrm flipH="1" flipV="1">
              <a:off x="2520" y="3312"/>
              <a:ext cx="360" cy="36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42" name="Line 258"/>
          <p:cNvSpPr>
            <a:spLocks noChangeAspect="1" noChangeShapeType="1"/>
          </p:cNvSpPr>
          <p:nvPr/>
        </p:nvSpPr>
        <p:spPr bwMode="auto">
          <a:xfrm>
            <a:off x="2493963" y="1462088"/>
            <a:ext cx="0" cy="26828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3" name="Line 259"/>
          <p:cNvSpPr>
            <a:spLocks noChangeAspect="1" noChangeShapeType="1"/>
          </p:cNvSpPr>
          <p:nvPr/>
        </p:nvSpPr>
        <p:spPr bwMode="auto">
          <a:xfrm>
            <a:off x="2493963" y="1730375"/>
            <a:ext cx="103187" cy="9525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4" name="Line 260"/>
          <p:cNvSpPr>
            <a:spLocks noChangeAspect="1" noChangeShapeType="1"/>
          </p:cNvSpPr>
          <p:nvPr/>
        </p:nvSpPr>
        <p:spPr bwMode="auto">
          <a:xfrm>
            <a:off x="2708275" y="1447800"/>
            <a:ext cx="0" cy="9683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0538" name="Group 262"/>
          <p:cNvGrpSpPr>
            <a:grpSpLocks noChangeAspect="1"/>
          </p:cNvGrpSpPr>
          <p:nvPr/>
        </p:nvGrpSpPr>
        <p:grpSpPr bwMode="auto">
          <a:xfrm>
            <a:off x="2185988" y="3614738"/>
            <a:ext cx="360362" cy="206375"/>
            <a:chOff x="552" y="2928"/>
            <a:chExt cx="156" cy="144"/>
          </a:xfrm>
        </p:grpSpPr>
        <p:sp>
          <p:nvSpPr>
            <p:cNvPr id="349447" name="Rectangle 263"/>
            <p:cNvSpPr>
              <a:spLocks noChangeAspect="1" noChangeArrowheads="1"/>
            </p:cNvSpPr>
            <p:nvPr/>
          </p:nvSpPr>
          <p:spPr bwMode="auto">
            <a:xfrm>
              <a:off x="552"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8" name="Rectangle 264"/>
            <p:cNvSpPr>
              <a:spLocks noChangeAspect="1" noChangeArrowheads="1"/>
            </p:cNvSpPr>
            <p:nvPr/>
          </p:nvSpPr>
          <p:spPr bwMode="auto">
            <a:xfrm>
              <a:off x="636"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9" name="Rectangle 265"/>
            <p:cNvSpPr>
              <a:spLocks noChangeAspect="1" noChangeArrowheads="1"/>
            </p:cNvSpPr>
            <p:nvPr/>
          </p:nvSpPr>
          <p:spPr bwMode="auto">
            <a:xfrm>
              <a:off x="594"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0539" name="Group 266"/>
          <p:cNvGrpSpPr>
            <a:grpSpLocks noChangeAspect="1"/>
          </p:cNvGrpSpPr>
          <p:nvPr/>
        </p:nvGrpSpPr>
        <p:grpSpPr bwMode="auto">
          <a:xfrm>
            <a:off x="2185988" y="3375025"/>
            <a:ext cx="360362" cy="206375"/>
            <a:chOff x="552" y="2928"/>
            <a:chExt cx="156" cy="144"/>
          </a:xfrm>
        </p:grpSpPr>
        <p:sp>
          <p:nvSpPr>
            <p:cNvPr id="349451" name="Rectangle 267"/>
            <p:cNvSpPr>
              <a:spLocks noChangeAspect="1" noChangeArrowheads="1"/>
            </p:cNvSpPr>
            <p:nvPr/>
          </p:nvSpPr>
          <p:spPr bwMode="auto">
            <a:xfrm>
              <a:off x="552"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2" name="Rectangle 268"/>
            <p:cNvSpPr>
              <a:spLocks noChangeAspect="1" noChangeArrowheads="1"/>
            </p:cNvSpPr>
            <p:nvPr/>
          </p:nvSpPr>
          <p:spPr bwMode="auto">
            <a:xfrm>
              <a:off x="636"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3" name="Rectangle 269"/>
            <p:cNvSpPr>
              <a:spLocks noChangeAspect="1" noChangeArrowheads="1"/>
            </p:cNvSpPr>
            <p:nvPr/>
          </p:nvSpPr>
          <p:spPr bwMode="auto">
            <a:xfrm>
              <a:off x="594"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54" name="Line 270"/>
          <p:cNvSpPr>
            <a:spLocks noChangeAspect="1" noChangeShapeType="1"/>
          </p:cNvSpPr>
          <p:nvPr/>
        </p:nvSpPr>
        <p:spPr bwMode="auto">
          <a:xfrm>
            <a:off x="2778125" y="4892675"/>
            <a:ext cx="0" cy="27463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5" name="Line 271"/>
          <p:cNvSpPr>
            <a:spLocks noChangeAspect="1" noChangeShapeType="1"/>
          </p:cNvSpPr>
          <p:nvPr/>
        </p:nvSpPr>
        <p:spPr bwMode="auto">
          <a:xfrm>
            <a:off x="2674938" y="4892675"/>
            <a:ext cx="0" cy="27463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6" name="Line 272"/>
          <p:cNvSpPr>
            <a:spLocks noChangeAspect="1" noChangeShapeType="1"/>
          </p:cNvSpPr>
          <p:nvPr/>
        </p:nvSpPr>
        <p:spPr bwMode="auto">
          <a:xfrm>
            <a:off x="2614613" y="3332163"/>
            <a:ext cx="0" cy="131603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7" name="Line 273"/>
          <p:cNvSpPr>
            <a:spLocks noChangeAspect="1" noChangeShapeType="1"/>
          </p:cNvSpPr>
          <p:nvPr/>
        </p:nvSpPr>
        <p:spPr bwMode="auto">
          <a:xfrm>
            <a:off x="2614613" y="4876800"/>
            <a:ext cx="0" cy="29845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8" name="Line 274"/>
          <p:cNvSpPr>
            <a:spLocks noChangeAspect="1" noChangeShapeType="1"/>
          </p:cNvSpPr>
          <p:nvPr/>
        </p:nvSpPr>
        <p:spPr bwMode="auto">
          <a:xfrm flipV="1">
            <a:off x="2674938" y="4514850"/>
            <a:ext cx="0" cy="138113"/>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9" name="Line 275"/>
          <p:cNvSpPr>
            <a:spLocks noChangeAspect="1" noChangeShapeType="1"/>
          </p:cNvSpPr>
          <p:nvPr/>
        </p:nvSpPr>
        <p:spPr bwMode="auto">
          <a:xfrm flipV="1">
            <a:off x="2778125" y="4514850"/>
            <a:ext cx="0" cy="138113"/>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0546" name="Group 276"/>
          <p:cNvGrpSpPr>
            <a:grpSpLocks noChangeAspect="1"/>
          </p:cNvGrpSpPr>
          <p:nvPr/>
        </p:nvGrpSpPr>
        <p:grpSpPr bwMode="auto">
          <a:xfrm>
            <a:off x="2133600" y="3332163"/>
            <a:ext cx="469900" cy="0"/>
            <a:chOff x="1950" y="8982"/>
            <a:chExt cx="693" cy="1"/>
          </a:xfrm>
        </p:grpSpPr>
        <p:sp>
          <p:nvSpPr>
            <p:cNvPr id="349461" name="Line 277"/>
            <p:cNvSpPr>
              <a:spLocks noChangeAspect="1" noChangeShapeType="1"/>
            </p:cNvSpPr>
            <p:nvPr/>
          </p:nvSpPr>
          <p:spPr bwMode="auto">
            <a:xfrm>
              <a:off x="2147483647" y="3332163"/>
              <a:ext cx="2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2" name="Line 278"/>
            <p:cNvSpPr>
              <a:spLocks noChangeAspect="1" noChangeShapeType="1"/>
            </p:cNvSpPr>
            <p:nvPr/>
          </p:nvSpPr>
          <p:spPr bwMode="auto">
            <a:xfrm>
              <a:off x="2147483647" y="3332163"/>
              <a:ext cx="2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63" name="Line 279"/>
          <p:cNvSpPr>
            <a:spLocks noChangeAspect="1" noChangeShapeType="1"/>
          </p:cNvSpPr>
          <p:nvPr/>
        </p:nvSpPr>
        <p:spPr bwMode="auto">
          <a:xfrm flipH="1">
            <a:off x="2614613" y="4506913"/>
            <a:ext cx="155575"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4" name="Line 280"/>
          <p:cNvSpPr>
            <a:spLocks noChangeAspect="1" noChangeShapeType="1"/>
          </p:cNvSpPr>
          <p:nvPr/>
        </p:nvSpPr>
        <p:spPr bwMode="auto">
          <a:xfrm>
            <a:off x="1911350" y="1257300"/>
            <a:ext cx="0" cy="3910013"/>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5" name="Line 281"/>
          <p:cNvSpPr>
            <a:spLocks noChangeAspect="1" noChangeShapeType="1"/>
          </p:cNvSpPr>
          <p:nvPr/>
        </p:nvSpPr>
        <p:spPr bwMode="auto">
          <a:xfrm>
            <a:off x="1911350" y="1247775"/>
            <a:ext cx="4938713"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6" name="Line 282"/>
          <p:cNvSpPr>
            <a:spLocks noChangeAspect="1" noChangeShapeType="1"/>
          </p:cNvSpPr>
          <p:nvPr/>
        </p:nvSpPr>
        <p:spPr bwMode="auto">
          <a:xfrm>
            <a:off x="6850063" y="1257300"/>
            <a:ext cx="0" cy="2339975"/>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7" name="Line 283"/>
          <p:cNvSpPr>
            <a:spLocks noChangeAspect="1" noChangeShapeType="1"/>
          </p:cNvSpPr>
          <p:nvPr/>
        </p:nvSpPr>
        <p:spPr bwMode="auto">
          <a:xfrm flipH="1">
            <a:off x="2614613" y="3597275"/>
            <a:ext cx="4237037"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8" name="Line 284"/>
          <p:cNvSpPr>
            <a:spLocks noChangeAspect="1" noChangeShapeType="1"/>
          </p:cNvSpPr>
          <p:nvPr/>
        </p:nvSpPr>
        <p:spPr bwMode="auto">
          <a:xfrm>
            <a:off x="1911350" y="5175250"/>
            <a:ext cx="8651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9" name="Line 285"/>
          <p:cNvSpPr>
            <a:spLocks noChangeAspect="1" noChangeShapeType="1"/>
          </p:cNvSpPr>
          <p:nvPr/>
        </p:nvSpPr>
        <p:spPr bwMode="auto">
          <a:xfrm>
            <a:off x="1911350" y="3332163"/>
            <a:ext cx="247650"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0" name="AutoShape 286"/>
          <p:cNvSpPr>
            <a:spLocks noChangeArrowheads="1"/>
          </p:cNvSpPr>
          <p:nvPr/>
        </p:nvSpPr>
        <p:spPr bwMode="auto">
          <a:xfrm rot="5400000">
            <a:off x="4152107" y="4645819"/>
            <a:ext cx="209550" cy="261937"/>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noFill/>
          <a:ln w="9525">
            <a:solidFill>
              <a:schemeClr val="accent3"/>
            </a:solidFill>
            <a:miter lim="800000"/>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1" name="Line 287"/>
          <p:cNvSpPr>
            <a:spLocks noChangeShapeType="1"/>
          </p:cNvSpPr>
          <p:nvPr/>
        </p:nvSpPr>
        <p:spPr bwMode="auto">
          <a:xfrm flipH="1">
            <a:off x="6708775" y="2719388"/>
            <a:ext cx="506413" cy="342900"/>
          </a:xfrm>
          <a:prstGeom prst="line">
            <a:avLst/>
          </a:prstGeom>
          <a:noFill/>
          <a:ln w="9525">
            <a:solidFill>
              <a:schemeClr val="accent3"/>
            </a:solidFill>
            <a:round/>
            <a:headEnd/>
            <a:tailEnd type="triangle" w="med" len="me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190556" name="Text Box 288"/>
          <p:cNvSpPr txBox="1">
            <a:spLocks noChangeArrowheads="1"/>
          </p:cNvSpPr>
          <p:nvPr/>
        </p:nvSpPr>
        <p:spPr bwMode="auto">
          <a:xfrm>
            <a:off x="6969125" y="1974850"/>
            <a:ext cx="2174875"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TOF (Time of Flight)</a:t>
            </a:r>
          </a:p>
        </p:txBody>
      </p:sp>
      <p:sp>
        <p:nvSpPr>
          <p:cNvPr id="190557" name="Text Box 289"/>
          <p:cNvSpPr txBox="1">
            <a:spLocks noChangeArrowheads="1"/>
          </p:cNvSpPr>
          <p:nvPr/>
        </p:nvSpPr>
        <p:spPr bwMode="auto">
          <a:xfrm>
            <a:off x="3289300" y="5389563"/>
            <a:ext cx="1130300"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400">
                <a:solidFill>
                  <a:srgbClr val="606060"/>
                </a:solidFill>
              </a:rPr>
              <a:t>ICP</a:t>
            </a:r>
          </a:p>
        </p:txBody>
      </p:sp>
      <p:sp>
        <p:nvSpPr>
          <p:cNvPr id="349474" name="Line 290"/>
          <p:cNvSpPr>
            <a:spLocks noChangeShapeType="1"/>
          </p:cNvSpPr>
          <p:nvPr/>
        </p:nvSpPr>
        <p:spPr bwMode="auto">
          <a:xfrm flipH="1" flipV="1">
            <a:off x="3516313" y="4889500"/>
            <a:ext cx="6350" cy="501650"/>
          </a:xfrm>
          <a:prstGeom prst="line">
            <a:avLst/>
          </a:prstGeom>
          <a:noFill/>
          <a:ln w="9525">
            <a:solidFill>
              <a:schemeClr val="accent3"/>
            </a:solidFill>
            <a:round/>
            <a:headEnd/>
            <a:tailEnd type="triangle" w="med" len="me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5" name="Oval 291"/>
          <p:cNvSpPr>
            <a:spLocks noChangeArrowheads="1"/>
          </p:cNvSpPr>
          <p:nvPr/>
        </p:nvSpPr>
        <p:spPr bwMode="auto">
          <a:xfrm>
            <a:off x="4064000" y="4772025"/>
            <a:ext cx="9525" cy="1588"/>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6" name="Oval 292"/>
          <p:cNvSpPr>
            <a:spLocks noChangeArrowheads="1"/>
          </p:cNvSpPr>
          <p:nvPr/>
        </p:nvSpPr>
        <p:spPr bwMode="auto">
          <a:xfrm>
            <a:off x="4090988" y="4741863"/>
            <a:ext cx="9525" cy="1587"/>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7" name="Oval 293"/>
          <p:cNvSpPr>
            <a:spLocks noChangeArrowheads="1"/>
          </p:cNvSpPr>
          <p:nvPr/>
        </p:nvSpPr>
        <p:spPr bwMode="auto">
          <a:xfrm>
            <a:off x="4094163" y="4797425"/>
            <a:ext cx="9525" cy="1588"/>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8" name="Oval 294"/>
          <p:cNvSpPr>
            <a:spLocks noChangeArrowheads="1"/>
          </p:cNvSpPr>
          <p:nvPr/>
        </p:nvSpPr>
        <p:spPr bwMode="auto">
          <a:xfrm>
            <a:off x="4135438" y="4772025"/>
            <a:ext cx="9525" cy="1588"/>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9" name="Oval 295"/>
          <p:cNvSpPr>
            <a:spLocks noChangeArrowheads="1"/>
          </p:cNvSpPr>
          <p:nvPr/>
        </p:nvSpPr>
        <p:spPr bwMode="auto">
          <a:xfrm>
            <a:off x="4095750" y="4770438"/>
            <a:ext cx="9525" cy="1587"/>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190564" name="Rectangle 348"/>
          <p:cNvSpPr>
            <a:spLocks noGrp="1" noChangeArrowheads="1"/>
          </p:cNvSpPr>
          <p:nvPr>
            <p:ph type="title"/>
          </p:nvPr>
        </p:nvSpPr>
        <p:spPr>
          <a:xfrm>
            <a:off x="381000" y="-11113"/>
            <a:ext cx="8229600" cy="798513"/>
          </a:xfrm>
        </p:spPr>
        <p:txBody>
          <a:bodyPr/>
          <a:lstStyle/>
          <a:p>
            <a:pPr algn="ctr"/>
            <a:r>
              <a:rPr lang="en-US" sz="2800">
                <a:solidFill>
                  <a:srgbClr val="FFFF00"/>
                </a:solidFill>
                <a:latin typeface="Arial" charset="0"/>
                <a:ea typeface="MS PGothic" charset="0"/>
                <a:cs typeface="Arial" charset="0"/>
              </a:rPr>
              <a:t>Schematic of mass cytometry</a:t>
            </a:r>
          </a:p>
        </p:txBody>
      </p:sp>
      <p:sp>
        <p:nvSpPr>
          <p:cNvPr id="349533" name="Oval 349"/>
          <p:cNvSpPr>
            <a:spLocks noChangeArrowheads="1"/>
          </p:cNvSpPr>
          <p:nvPr/>
        </p:nvSpPr>
        <p:spPr bwMode="auto">
          <a:xfrm>
            <a:off x="4916488" y="4706938"/>
            <a:ext cx="152400" cy="152400"/>
          </a:xfrm>
          <a:prstGeom prst="ellipse">
            <a:avLst/>
          </a:prstGeom>
          <a:solidFill>
            <a:schemeClr val="accent1"/>
          </a:solid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41" name="Line 357"/>
          <p:cNvSpPr>
            <a:spLocks noChangeShapeType="1"/>
          </p:cNvSpPr>
          <p:nvPr/>
        </p:nvSpPr>
        <p:spPr bwMode="auto">
          <a:xfrm flipH="1">
            <a:off x="2619375" y="4797425"/>
            <a:ext cx="76200" cy="7620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42" name="Line 358"/>
          <p:cNvSpPr>
            <a:spLocks noChangeShapeType="1"/>
          </p:cNvSpPr>
          <p:nvPr/>
        </p:nvSpPr>
        <p:spPr bwMode="auto">
          <a:xfrm flipH="1" flipV="1">
            <a:off x="2619375" y="4657725"/>
            <a:ext cx="76200" cy="7620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190568" name="Text Box 166"/>
          <p:cNvSpPr txBox="1">
            <a:spLocks noChangeArrowheads="1"/>
          </p:cNvSpPr>
          <p:nvPr/>
        </p:nvSpPr>
        <p:spPr bwMode="auto">
          <a:xfrm>
            <a:off x="1981200" y="5943600"/>
            <a:ext cx="501015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a:solidFill>
                  <a:srgbClr val="000000"/>
                </a:solidFill>
              </a:rPr>
              <a:t>Occurs at a rate of ~1000 cells per second</a:t>
            </a:r>
          </a:p>
        </p:txBody>
      </p:sp>
      <p:sp>
        <p:nvSpPr>
          <p:cNvPr id="190569" name="Text Box 288"/>
          <p:cNvSpPr txBox="1">
            <a:spLocks noChangeArrowheads="1"/>
          </p:cNvSpPr>
          <p:nvPr/>
        </p:nvSpPr>
        <p:spPr bwMode="auto">
          <a:xfrm>
            <a:off x="2895600" y="3886200"/>
            <a:ext cx="3733800"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FFFFFF"/>
                </a:solidFill>
              </a:rPr>
              <a:t>Nebulizer – Single cell droplets </a:t>
            </a:r>
          </a:p>
        </p:txBody>
      </p:sp>
      <p:sp>
        <p:nvSpPr>
          <p:cNvPr id="190570" name="Right Brace 362"/>
          <p:cNvSpPr>
            <a:spLocks/>
          </p:cNvSpPr>
          <p:nvPr/>
        </p:nvSpPr>
        <p:spPr bwMode="auto">
          <a:xfrm rot="-5400000">
            <a:off x="4800600" y="3581400"/>
            <a:ext cx="304800" cy="1676400"/>
          </a:xfrm>
          <a:prstGeom prst="rightBrace">
            <a:avLst>
              <a:gd name="adj1" fmla="val 90190"/>
              <a:gd name="adj2" fmla="val 26833"/>
            </a:avLst>
          </a:pr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eaLnBrk="1" hangingPunct="1"/>
            <a:endParaRPr lang="en-US">
              <a:solidFill>
                <a:srgbClr val="000000"/>
              </a:solidFill>
            </a:endParaRPr>
          </a:p>
        </p:txBody>
      </p:sp>
      <p:grpSp>
        <p:nvGrpSpPr>
          <p:cNvPr id="190571" name="Group 455"/>
          <p:cNvGrpSpPr>
            <a:grpSpLocks/>
          </p:cNvGrpSpPr>
          <p:nvPr/>
        </p:nvGrpSpPr>
        <p:grpSpPr bwMode="auto">
          <a:xfrm>
            <a:off x="5572125" y="1317625"/>
            <a:ext cx="981075" cy="1865313"/>
            <a:chOff x="7483028" y="1384380"/>
            <a:chExt cx="981073" cy="1866069"/>
          </a:xfrm>
        </p:grpSpPr>
        <p:sp>
          <p:nvSpPr>
            <p:cNvPr id="190576" name="Line 5"/>
            <p:cNvSpPr>
              <a:spLocks noChangeAspect="1" noChangeShapeType="1"/>
            </p:cNvSpPr>
            <p:nvPr/>
          </p:nvSpPr>
          <p:spPr bwMode="auto">
            <a:xfrm>
              <a:off x="7500489" y="1750260"/>
              <a:ext cx="0" cy="1357312"/>
            </a:xfrm>
            <a:prstGeom prst="line">
              <a:avLst/>
            </a:prstGeom>
            <a:noFill/>
            <a:ln w="9525">
              <a:solidFill>
                <a:srgbClr val="FFFFFF"/>
              </a:solidFill>
              <a:prstDash val="sysDot"/>
              <a:round/>
              <a:headEnd/>
              <a:tailEnd/>
            </a:ln>
            <a:extLst>
              <a:ext uri="{909E8E84-426E-40dd-AFC4-6F175D3DCCD1}">
                <a14:hiddenFill xmlns:a14="http://schemas.microsoft.com/office/drawing/2010/main" xmlns="">
                  <a:noFill/>
                </a14:hiddenFill>
              </a:ext>
            </a:extLst>
          </p:spPr>
          <p:txBody>
            <a:bodyPr/>
            <a:lstStyle/>
            <a:p>
              <a:endParaRPr lang="en-US"/>
            </a:p>
          </p:txBody>
        </p:sp>
        <p:grpSp>
          <p:nvGrpSpPr>
            <p:cNvPr id="190577" name="Group 6"/>
            <p:cNvGrpSpPr>
              <a:grpSpLocks noChangeAspect="1"/>
            </p:cNvGrpSpPr>
            <p:nvPr/>
          </p:nvGrpSpPr>
          <p:grpSpPr bwMode="auto">
            <a:xfrm>
              <a:off x="7500489" y="1604211"/>
              <a:ext cx="0" cy="1646238"/>
              <a:chOff x="7740" y="3492"/>
              <a:chExt cx="1" cy="3060"/>
            </a:xfrm>
          </p:grpSpPr>
          <p:sp>
            <p:nvSpPr>
              <p:cNvPr id="190657" name="Line 7"/>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58" name="Line 8"/>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78" name="Group 9"/>
            <p:cNvGrpSpPr>
              <a:grpSpLocks noChangeAspect="1"/>
            </p:cNvGrpSpPr>
            <p:nvPr/>
          </p:nvGrpSpPr>
          <p:grpSpPr bwMode="auto">
            <a:xfrm>
              <a:off x="7638601" y="1604211"/>
              <a:ext cx="0" cy="1646238"/>
              <a:chOff x="7740" y="3492"/>
              <a:chExt cx="1" cy="3060"/>
            </a:xfrm>
          </p:grpSpPr>
          <p:sp>
            <p:nvSpPr>
              <p:cNvPr id="190655" name="Line 10"/>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56" name="Line 11"/>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79" name="Group 12"/>
            <p:cNvGrpSpPr>
              <a:grpSpLocks noChangeAspect="1"/>
            </p:cNvGrpSpPr>
            <p:nvPr/>
          </p:nvGrpSpPr>
          <p:grpSpPr bwMode="auto">
            <a:xfrm>
              <a:off x="7775126" y="1604211"/>
              <a:ext cx="0" cy="1646238"/>
              <a:chOff x="7740" y="3492"/>
              <a:chExt cx="1" cy="3060"/>
            </a:xfrm>
          </p:grpSpPr>
          <p:sp>
            <p:nvSpPr>
              <p:cNvPr id="190653" name="Line 13"/>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54" name="Line 14"/>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80" name="Group 15"/>
            <p:cNvGrpSpPr>
              <a:grpSpLocks noChangeAspect="1"/>
            </p:cNvGrpSpPr>
            <p:nvPr/>
          </p:nvGrpSpPr>
          <p:grpSpPr bwMode="auto">
            <a:xfrm>
              <a:off x="7911651" y="1604211"/>
              <a:ext cx="0" cy="1646238"/>
              <a:chOff x="7740" y="3492"/>
              <a:chExt cx="1" cy="3060"/>
            </a:xfrm>
          </p:grpSpPr>
          <p:sp>
            <p:nvSpPr>
              <p:cNvPr id="190651" name="Line 16"/>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52" name="Line 17"/>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81" name="Group 18"/>
            <p:cNvGrpSpPr>
              <a:grpSpLocks noChangeAspect="1"/>
            </p:cNvGrpSpPr>
            <p:nvPr/>
          </p:nvGrpSpPr>
          <p:grpSpPr bwMode="auto">
            <a:xfrm>
              <a:off x="8049764" y="1604211"/>
              <a:ext cx="0" cy="1646238"/>
              <a:chOff x="7740" y="3492"/>
              <a:chExt cx="1" cy="3060"/>
            </a:xfrm>
          </p:grpSpPr>
          <p:sp>
            <p:nvSpPr>
              <p:cNvPr id="190649" name="Line 19"/>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50" name="Line 20"/>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82" name="Group 21"/>
            <p:cNvGrpSpPr>
              <a:grpSpLocks noChangeAspect="1"/>
            </p:cNvGrpSpPr>
            <p:nvPr/>
          </p:nvGrpSpPr>
          <p:grpSpPr bwMode="auto">
            <a:xfrm>
              <a:off x="8186289" y="1604211"/>
              <a:ext cx="0" cy="1646238"/>
              <a:chOff x="7740" y="3492"/>
              <a:chExt cx="1" cy="3060"/>
            </a:xfrm>
          </p:grpSpPr>
          <p:sp>
            <p:nvSpPr>
              <p:cNvPr id="190647" name="Line 22"/>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48" name="Line 23"/>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83" name="Group 24"/>
            <p:cNvGrpSpPr>
              <a:grpSpLocks noChangeAspect="1"/>
            </p:cNvGrpSpPr>
            <p:nvPr/>
          </p:nvGrpSpPr>
          <p:grpSpPr bwMode="auto">
            <a:xfrm>
              <a:off x="8324401" y="1604211"/>
              <a:ext cx="0" cy="1646238"/>
              <a:chOff x="7740" y="3492"/>
              <a:chExt cx="1" cy="3060"/>
            </a:xfrm>
          </p:grpSpPr>
          <p:sp>
            <p:nvSpPr>
              <p:cNvPr id="190645" name="Line 25"/>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46" name="Line 26"/>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84" name="Group 27"/>
            <p:cNvGrpSpPr>
              <a:grpSpLocks noChangeAspect="1"/>
            </p:cNvGrpSpPr>
            <p:nvPr/>
          </p:nvGrpSpPr>
          <p:grpSpPr bwMode="auto">
            <a:xfrm>
              <a:off x="8460926" y="1604211"/>
              <a:ext cx="0" cy="1646238"/>
              <a:chOff x="7740" y="3492"/>
              <a:chExt cx="1" cy="3060"/>
            </a:xfrm>
          </p:grpSpPr>
          <p:sp>
            <p:nvSpPr>
              <p:cNvPr id="190643" name="Line 28"/>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44" name="Line 29"/>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85" name="Group 76"/>
            <p:cNvGrpSpPr>
              <a:grpSpLocks noChangeAspect="1"/>
            </p:cNvGrpSpPr>
            <p:nvPr/>
          </p:nvGrpSpPr>
          <p:grpSpPr bwMode="auto">
            <a:xfrm rot="5400000">
              <a:off x="7394922" y="1482773"/>
              <a:ext cx="217488" cy="41275"/>
              <a:chOff x="5265" y="7470"/>
              <a:chExt cx="795" cy="144"/>
            </a:xfrm>
          </p:grpSpPr>
          <p:sp>
            <p:nvSpPr>
              <p:cNvPr id="190640" name="Rectangle 77"/>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0641" name="Line 78"/>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42" name="Line 79"/>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86" name="Group 80"/>
            <p:cNvGrpSpPr>
              <a:grpSpLocks noChangeAspect="1"/>
            </p:cNvGrpSpPr>
            <p:nvPr/>
          </p:nvGrpSpPr>
          <p:grpSpPr bwMode="auto">
            <a:xfrm rot="5400000">
              <a:off x="7533035" y="1482773"/>
              <a:ext cx="217488" cy="41275"/>
              <a:chOff x="5265" y="7470"/>
              <a:chExt cx="795" cy="144"/>
            </a:xfrm>
          </p:grpSpPr>
          <p:sp>
            <p:nvSpPr>
              <p:cNvPr id="190637" name="Rectangle 81"/>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0638" name="Line 82"/>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39" name="Line 83"/>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87" name="Group 84"/>
            <p:cNvGrpSpPr>
              <a:grpSpLocks noChangeAspect="1"/>
            </p:cNvGrpSpPr>
            <p:nvPr/>
          </p:nvGrpSpPr>
          <p:grpSpPr bwMode="auto">
            <a:xfrm rot="5400000">
              <a:off x="7669560" y="1482773"/>
              <a:ext cx="217488" cy="41275"/>
              <a:chOff x="5265" y="7470"/>
              <a:chExt cx="795" cy="144"/>
            </a:xfrm>
          </p:grpSpPr>
          <p:sp>
            <p:nvSpPr>
              <p:cNvPr id="190634" name="Rectangle 85"/>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0635" name="Line 86"/>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36" name="Line 87"/>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88" name="Group 88"/>
            <p:cNvGrpSpPr>
              <a:grpSpLocks noChangeAspect="1"/>
            </p:cNvGrpSpPr>
            <p:nvPr/>
          </p:nvGrpSpPr>
          <p:grpSpPr bwMode="auto">
            <a:xfrm rot="5400000">
              <a:off x="7807672" y="1482773"/>
              <a:ext cx="217488" cy="41275"/>
              <a:chOff x="5265" y="7470"/>
              <a:chExt cx="795" cy="144"/>
            </a:xfrm>
          </p:grpSpPr>
          <p:sp>
            <p:nvSpPr>
              <p:cNvPr id="190631" name="Rectangle 89"/>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0632" name="Line 90"/>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33" name="Line 91"/>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89" name="Group 92"/>
            <p:cNvGrpSpPr>
              <a:grpSpLocks noChangeAspect="1"/>
            </p:cNvGrpSpPr>
            <p:nvPr/>
          </p:nvGrpSpPr>
          <p:grpSpPr bwMode="auto">
            <a:xfrm rot="5400000">
              <a:off x="7944197" y="1482773"/>
              <a:ext cx="217488" cy="41275"/>
              <a:chOff x="5265" y="7470"/>
              <a:chExt cx="795" cy="144"/>
            </a:xfrm>
          </p:grpSpPr>
          <p:sp>
            <p:nvSpPr>
              <p:cNvPr id="190628" name="Rectangle 93"/>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0629" name="Line 94"/>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30" name="Line 95"/>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90" name="Group 96"/>
            <p:cNvGrpSpPr>
              <a:grpSpLocks noChangeAspect="1"/>
            </p:cNvGrpSpPr>
            <p:nvPr/>
          </p:nvGrpSpPr>
          <p:grpSpPr bwMode="auto">
            <a:xfrm rot="5400000">
              <a:off x="8081516" y="1481979"/>
              <a:ext cx="217488" cy="42863"/>
              <a:chOff x="5265" y="7470"/>
              <a:chExt cx="795" cy="144"/>
            </a:xfrm>
          </p:grpSpPr>
          <p:sp>
            <p:nvSpPr>
              <p:cNvPr id="190625" name="Rectangle 97"/>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0626" name="Line 98"/>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27" name="Line 99"/>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91" name="Group 100"/>
            <p:cNvGrpSpPr>
              <a:grpSpLocks noChangeAspect="1"/>
            </p:cNvGrpSpPr>
            <p:nvPr/>
          </p:nvGrpSpPr>
          <p:grpSpPr bwMode="auto">
            <a:xfrm rot="5400000">
              <a:off x="8218835" y="1482773"/>
              <a:ext cx="217488" cy="41275"/>
              <a:chOff x="5265" y="7470"/>
              <a:chExt cx="795" cy="144"/>
            </a:xfrm>
          </p:grpSpPr>
          <p:sp>
            <p:nvSpPr>
              <p:cNvPr id="190622" name="Rectangle 101"/>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0623" name="Line 102"/>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24" name="Line 103"/>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sp>
          <p:nvSpPr>
            <p:cNvPr id="190592" name="Line 104"/>
            <p:cNvSpPr>
              <a:spLocks noChangeAspect="1" noChangeShapeType="1"/>
            </p:cNvSpPr>
            <p:nvPr/>
          </p:nvSpPr>
          <p:spPr bwMode="auto">
            <a:xfrm>
              <a:off x="7595739" y="1645485"/>
              <a:ext cx="0" cy="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nvGrpSpPr>
            <p:cNvPr id="190593" name="Group 106"/>
            <p:cNvGrpSpPr>
              <a:grpSpLocks noChangeAspect="1"/>
            </p:cNvGrpSpPr>
            <p:nvPr/>
          </p:nvGrpSpPr>
          <p:grpSpPr bwMode="auto">
            <a:xfrm>
              <a:off x="7500489" y="1384380"/>
              <a:ext cx="139700" cy="250708"/>
              <a:chOff x="7920" y="9327"/>
              <a:chExt cx="267" cy="466"/>
            </a:xfrm>
          </p:grpSpPr>
          <p:sp>
            <p:nvSpPr>
              <p:cNvPr id="190619" name="Line 107"/>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20" name="Line 108"/>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21" name="Line 109"/>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94" name="Group 118"/>
            <p:cNvGrpSpPr>
              <a:grpSpLocks noChangeAspect="1"/>
            </p:cNvGrpSpPr>
            <p:nvPr/>
          </p:nvGrpSpPr>
          <p:grpSpPr bwMode="auto">
            <a:xfrm>
              <a:off x="7638601" y="1384380"/>
              <a:ext cx="139700" cy="250708"/>
              <a:chOff x="7920" y="9327"/>
              <a:chExt cx="267" cy="466"/>
            </a:xfrm>
          </p:grpSpPr>
          <p:sp>
            <p:nvSpPr>
              <p:cNvPr id="190616" name="Line 119"/>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17" name="Line 120"/>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18" name="Line 121"/>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95" name="Group 122"/>
            <p:cNvGrpSpPr>
              <a:grpSpLocks noChangeAspect="1"/>
            </p:cNvGrpSpPr>
            <p:nvPr/>
          </p:nvGrpSpPr>
          <p:grpSpPr bwMode="auto">
            <a:xfrm>
              <a:off x="7775126" y="1384380"/>
              <a:ext cx="139700" cy="250708"/>
              <a:chOff x="7920" y="9327"/>
              <a:chExt cx="267" cy="466"/>
            </a:xfrm>
          </p:grpSpPr>
          <p:sp>
            <p:nvSpPr>
              <p:cNvPr id="190613" name="Line 123"/>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14" name="Line 124"/>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15" name="Line 125"/>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96" name="Group 126"/>
            <p:cNvGrpSpPr>
              <a:grpSpLocks noChangeAspect="1"/>
            </p:cNvGrpSpPr>
            <p:nvPr/>
          </p:nvGrpSpPr>
          <p:grpSpPr bwMode="auto">
            <a:xfrm>
              <a:off x="7911621" y="1384380"/>
              <a:ext cx="141287" cy="250708"/>
              <a:chOff x="7920" y="9327"/>
              <a:chExt cx="267" cy="466"/>
            </a:xfrm>
          </p:grpSpPr>
          <p:sp>
            <p:nvSpPr>
              <p:cNvPr id="190610" name="Line 127"/>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11" name="Line 128"/>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12" name="Line 129"/>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97" name="Group 130"/>
            <p:cNvGrpSpPr>
              <a:grpSpLocks noChangeAspect="1"/>
            </p:cNvGrpSpPr>
            <p:nvPr/>
          </p:nvGrpSpPr>
          <p:grpSpPr bwMode="auto">
            <a:xfrm>
              <a:off x="8049764" y="1384380"/>
              <a:ext cx="139700" cy="250708"/>
              <a:chOff x="7920" y="9327"/>
              <a:chExt cx="267" cy="466"/>
            </a:xfrm>
          </p:grpSpPr>
          <p:sp>
            <p:nvSpPr>
              <p:cNvPr id="190607" name="Line 131"/>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08" name="Line 132"/>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09" name="Line 133"/>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98" name="Group 134"/>
            <p:cNvGrpSpPr>
              <a:grpSpLocks noChangeAspect="1"/>
            </p:cNvGrpSpPr>
            <p:nvPr/>
          </p:nvGrpSpPr>
          <p:grpSpPr bwMode="auto">
            <a:xfrm>
              <a:off x="8186289" y="1384380"/>
              <a:ext cx="139700" cy="250708"/>
              <a:chOff x="7920" y="9327"/>
              <a:chExt cx="267" cy="466"/>
            </a:xfrm>
          </p:grpSpPr>
          <p:sp>
            <p:nvSpPr>
              <p:cNvPr id="190604" name="Line 135"/>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05" name="Line 136"/>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06" name="Line 137"/>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0599" name="Group 138"/>
            <p:cNvGrpSpPr>
              <a:grpSpLocks noChangeAspect="1"/>
            </p:cNvGrpSpPr>
            <p:nvPr/>
          </p:nvGrpSpPr>
          <p:grpSpPr bwMode="auto">
            <a:xfrm>
              <a:off x="8324401" y="1384380"/>
              <a:ext cx="139700" cy="250708"/>
              <a:chOff x="7920" y="9327"/>
              <a:chExt cx="267" cy="466"/>
            </a:xfrm>
          </p:grpSpPr>
          <p:sp>
            <p:nvSpPr>
              <p:cNvPr id="190601" name="Line 139"/>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02" name="Line 140"/>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0603" name="Line 141"/>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sp>
          <p:nvSpPr>
            <p:cNvPr id="190600" name="Line 261"/>
            <p:cNvSpPr>
              <a:spLocks noChangeAspect="1" noChangeShapeType="1"/>
            </p:cNvSpPr>
            <p:nvPr/>
          </p:nvSpPr>
          <p:spPr bwMode="auto">
            <a:xfrm>
              <a:off x="8464101" y="1805822"/>
              <a:ext cx="0" cy="1258888"/>
            </a:xfrm>
            <a:prstGeom prst="line">
              <a:avLst/>
            </a:prstGeom>
            <a:noFill/>
            <a:ln w="9525">
              <a:solidFill>
                <a:srgbClr val="FFFFFF"/>
              </a:solidFill>
              <a:prstDash val="sysDot"/>
              <a:round/>
              <a:headEnd/>
              <a:tailEnd/>
            </a:ln>
            <a:extLst>
              <a:ext uri="{909E8E84-426E-40dd-AFC4-6F175D3DCCD1}">
                <a14:hiddenFill xmlns:a14="http://schemas.microsoft.com/office/drawing/2010/main" xmlns="">
                  <a:noFill/>
                </a14:hiddenFill>
              </a:ext>
            </a:extLst>
          </p:spPr>
          <p:txBody>
            <a:bodyPr/>
            <a:lstStyle/>
            <a:p>
              <a:endParaRPr lang="en-US"/>
            </a:p>
          </p:txBody>
        </p:sp>
      </p:grpSp>
      <p:sp>
        <p:nvSpPr>
          <p:cNvPr id="190572" name="Right Brace 362"/>
          <p:cNvSpPr>
            <a:spLocks/>
          </p:cNvSpPr>
          <p:nvPr/>
        </p:nvSpPr>
        <p:spPr bwMode="auto">
          <a:xfrm rot="10800000" flipV="1">
            <a:off x="1511300" y="3397250"/>
            <a:ext cx="260350" cy="1619250"/>
          </a:xfrm>
          <a:prstGeom prst="rightBrace">
            <a:avLst>
              <a:gd name="adj1" fmla="val 90183"/>
              <a:gd name="adj2" fmla="val 26833"/>
            </a:avLst>
          </a:pr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eaLnBrk="1" hangingPunct="1"/>
            <a:endParaRPr lang="en-US">
              <a:solidFill>
                <a:srgbClr val="000000"/>
              </a:solidFill>
            </a:endParaRPr>
          </a:p>
        </p:txBody>
      </p:sp>
      <p:sp>
        <p:nvSpPr>
          <p:cNvPr id="190573" name="Text Box 288"/>
          <p:cNvSpPr txBox="1">
            <a:spLocks noChangeArrowheads="1"/>
          </p:cNvSpPr>
          <p:nvPr/>
        </p:nvSpPr>
        <p:spPr bwMode="auto">
          <a:xfrm>
            <a:off x="685800" y="831850"/>
            <a:ext cx="168910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Ion Detector</a:t>
            </a:r>
          </a:p>
        </p:txBody>
      </p:sp>
      <p:sp>
        <p:nvSpPr>
          <p:cNvPr id="190574" name="TextBox 310"/>
          <p:cNvSpPr txBox="1">
            <a:spLocks noChangeArrowheads="1"/>
          </p:cNvSpPr>
          <p:nvPr/>
        </p:nvSpPr>
        <p:spPr bwMode="auto">
          <a:xfrm>
            <a:off x="157163" y="6294438"/>
            <a:ext cx="3262312"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a:solidFill>
                  <a:srgbClr val="FFFFFF"/>
                </a:solidFill>
              </a:rPr>
              <a:t>-DVS Sciences / Fluidigm</a:t>
            </a:r>
          </a:p>
        </p:txBody>
      </p:sp>
      <p:sp>
        <p:nvSpPr>
          <p:cNvPr id="190575" name="Text Box 288"/>
          <p:cNvSpPr txBox="1">
            <a:spLocks noChangeArrowheads="1"/>
          </p:cNvSpPr>
          <p:nvPr/>
        </p:nvSpPr>
        <p:spPr bwMode="auto">
          <a:xfrm>
            <a:off x="112713" y="3457575"/>
            <a:ext cx="1689100"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High-pass Filter</a:t>
            </a:r>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7" name="Line 3"/>
          <p:cNvSpPr>
            <a:spLocks noChangeAspect="1" noChangeShapeType="1"/>
          </p:cNvSpPr>
          <p:nvPr/>
        </p:nvSpPr>
        <p:spPr bwMode="auto">
          <a:xfrm>
            <a:off x="2289175" y="2552700"/>
            <a:ext cx="0" cy="612775"/>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88" name="Line 4"/>
          <p:cNvSpPr>
            <a:spLocks noChangeAspect="1" noChangeShapeType="1"/>
          </p:cNvSpPr>
          <p:nvPr/>
        </p:nvSpPr>
        <p:spPr bwMode="auto">
          <a:xfrm>
            <a:off x="3111500" y="3157538"/>
            <a:ext cx="2470150" cy="1587"/>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515" name="Group 6"/>
          <p:cNvGrpSpPr>
            <a:grpSpLocks noChangeAspect="1"/>
          </p:cNvGrpSpPr>
          <p:nvPr/>
        </p:nvGrpSpPr>
        <p:grpSpPr bwMode="auto">
          <a:xfrm>
            <a:off x="5589588" y="1519238"/>
            <a:ext cx="0" cy="1646237"/>
            <a:chOff x="7740" y="3492"/>
            <a:chExt cx="1" cy="3060"/>
          </a:xfrm>
        </p:grpSpPr>
        <p:sp>
          <p:nvSpPr>
            <p:cNvPr id="349191" name="Line 7"/>
            <p:cNvSpPr>
              <a:spLocks noChangeAspect="1" noChangeShapeType="1"/>
            </p:cNvSpPr>
            <p:nvPr/>
          </p:nvSpPr>
          <p:spPr bwMode="auto">
            <a:xfrm>
              <a:off x="55895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92" name="Line 8"/>
            <p:cNvSpPr>
              <a:spLocks noChangeAspect="1" noChangeShapeType="1"/>
            </p:cNvSpPr>
            <p:nvPr/>
          </p:nvSpPr>
          <p:spPr bwMode="auto">
            <a:xfrm>
              <a:off x="55895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516" name="Group 9"/>
          <p:cNvGrpSpPr>
            <a:grpSpLocks noChangeAspect="1"/>
          </p:cNvGrpSpPr>
          <p:nvPr/>
        </p:nvGrpSpPr>
        <p:grpSpPr bwMode="auto">
          <a:xfrm>
            <a:off x="5727700" y="1519238"/>
            <a:ext cx="0" cy="1646237"/>
            <a:chOff x="7740" y="3492"/>
            <a:chExt cx="1" cy="3060"/>
          </a:xfrm>
        </p:grpSpPr>
        <p:sp>
          <p:nvSpPr>
            <p:cNvPr id="349194" name="Line 10"/>
            <p:cNvSpPr>
              <a:spLocks noChangeAspect="1" noChangeShapeType="1"/>
            </p:cNvSpPr>
            <p:nvPr/>
          </p:nvSpPr>
          <p:spPr bwMode="auto">
            <a:xfrm>
              <a:off x="57277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95" name="Line 11"/>
            <p:cNvSpPr>
              <a:spLocks noChangeAspect="1" noChangeShapeType="1"/>
            </p:cNvSpPr>
            <p:nvPr/>
          </p:nvSpPr>
          <p:spPr bwMode="auto">
            <a:xfrm>
              <a:off x="57277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517" name="Group 12"/>
          <p:cNvGrpSpPr>
            <a:grpSpLocks noChangeAspect="1"/>
          </p:cNvGrpSpPr>
          <p:nvPr/>
        </p:nvGrpSpPr>
        <p:grpSpPr bwMode="auto">
          <a:xfrm>
            <a:off x="5864225" y="1519238"/>
            <a:ext cx="0" cy="1646237"/>
            <a:chOff x="7740" y="3492"/>
            <a:chExt cx="1" cy="3060"/>
          </a:xfrm>
        </p:grpSpPr>
        <p:sp>
          <p:nvSpPr>
            <p:cNvPr id="349197" name="Line 13"/>
            <p:cNvSpPr>
              <a:spLocks noChangeAspect="1" noChangeShapeType="1"/>
            </p:cNvSpPr>
            <p:nvPr/>
          </p:nvSpPr>
          <p:spPr bwMode="auto">
            <a:xfrm>
              <a:off x="58642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98" name="Line 14"/>
            <p:cNvSpPr>
              <a:spLocks noChangeAspect="1" noChangeShapeType="1"/>
            </p:cNvSpPr>
            <p:nvPr/>
          </p:nvSpPr>
          <p:spPr bwMode="auto">
            <a:xfrm>
              <a:off x="58642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518" name="Group 15"/>
          <p:cNvGrpSpPr>
            <a:grpSpLocks noChangeAspect="1"/>
          </p:cNvGrpSpPr>
          <p:nvPr/>
        </p:nvGrpSpPr>
        <p:grpSpPr bwMode="auto">
          <a:xfrm>
            <a:off x="6000750" y="1519238"/>
            <a:ext cx="0" cy="1646237"/>
            <a:chOff x="7740" y="3492"/>
            <a:chExt cx="1" cy="3060"/>
          </a:xfrm>
        </p:grpSpPr>
        <p:sp>
          <p:nvSpPr>
            <p:cNvPr id="349200" name="Line 16"/>
            <p:cNvSpPr>
              <a:spLocks noChangeAspect="1" noChangeShapeType="1"/>
            </p:cNvSpPr>
            <p:nvPr/>
          </p:nvSpPr>
          <p:spPr bwMode="auto">
            <a:xfrm>
              <a:off x="600075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01" name="Line 17"/>
            <p:cNvSpPr>
              <a:spLocks noChangeAspect="1" noChangeShapeType="1"/>
            </p:cNvSpPr>
            <p:nvPr/>
          </p:nvSpPr>
          <p:spPr bwMode="auto">
            <a:xfrm>
              <a:off x="600075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519" name="Group 18"/>
          <p:cNvGrpSpPr>
            <a:grpSpLocks noChangeAspect="1"/>
          </p:cNvGrpSpPr>
          <p:nvPr/>
        </p:nvGrpSpPr>
        <p:grpSpPr bwMode="auto">
          <a:xfrm>
            <a:off x="6138863" y="1519238"/>
            <a:ext cx="0" cy="1646237"/>
            <a:chOff x="7740" y="3492"/>
            <a:chExt cx="1" cy="3060"/>
          </a:xfrm>
        </p:grpSpPr>
        <p:sp>
          <p:nvSpPr>
            <p:cNvPr id="349203" name="Line 19"/>
            <p:cNvSpPr>
              <a:spLocks noChangeAspect="1" noChangeShapeType="1"/>
            </p:cNvSpPr>
            <p:nvPr/>
          </p:nvSpPr>
          <p:spPr bwMode="auto">
            <a:xfrm>
              <a:off x="6138863"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04" name="Line 20"/>
            <p:cNvSpPr>
              <a:spLocks noChangeAspect="1" noChangeShapeType="1"/>
            </p:cNvSpPr>
            <p:nvPr/>
          </p:nvSpPr>
          <p:spPr bwMode="auto">
            <a:xfrm>
              <a:off x="6138863"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520" name="Group 21"/>
          <p:cNvGrpSpPr>
            <a:grpSpLocks noChangeAspect="1"/>
          </p:cNvGrpSpPr>
          <p:nvPr/>
        </p:nvGrpSpPr>
        <p:grpSpPr bwMode="auto">
          <a:xfrm>
            <a:off x="6275388" y="1519238"/>
            <a:ext cx="0" cy="1646237"/>
            <a:chOff x="7740" y="3492"/>
            <a:chExt cx="1" cy="3060"/>
          </a:xfrm>
        </p:grpSpPr>
        <p:sp>
          <p:nvSpPr>
            <p:cNvPr id="349206" name="Line 22"/>
            <p:cNvSpPr>
              <a:spLocks noChangeAspect="1" noChangeShapeType="1"/>
            </p:cNvSpPr>
            <p:nvPr/>
          </p:nvSpPr>
          <p:spPr bwMode="auto">
            <a:xfrm>
              <a:off x="62753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07" name="Line 23"/>
            <p:cNvSpPr>
              <a:spLocks noChangeAspect="1" noChangeShapeType="1"/>
            </p:cNvSpPr>
            <p:nvPr/>
          </p:nvSpPr>
          <p:spPr bwMode="auto">
            <a:xfrm>
              <a:off x="62753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521" name="Group 24"/>
          <p:cNvGrpSpPr>
            <a:grpSpLocks noChangeAspect="1"/>
          </p:cNvGrpSpPr>
          <p:nvPr/>
        </p:nvGrpSpPr>
        <p:grpSpPr bwMode="auto">
          <a:xfrm>
            <a:off x="6413500" y="1519238"/>
            <a:ext cx="0" cy="1646237"/>
            <a:chOff x="7740" y="3492"/>
            <a:chExt cx="1" cy="3060"/>
          </a:xfrm>
        </p:grpSpPr>
        <p:sp>
          <p:nvSpPr>
            <p:cNvPr id="349209" name="Line 25"/>
            <p:cNvSpPr>
              <a:spLocks noChangeAspect="1" noChangeShapeType="1"/>
            </p:cNvSpPr>
            <p:nvPr/>
          </p:nvSpPr>
          <p:spPr bwMode="auto">
            <a:xfrm>
              <a:off x="64135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10" name="Line 26"/>
            <p:cNvSpPr>
              <a:spLocks noChangeAspect="1" noChangeShapeType="1"/>
            </p:cNvSpPr>
            <p:nvPr/>
          </p:nvSpPr>
          <p:spPr bwMode="auto">
            <a:xfrm>
              <a:off x="64135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522" name="Group 27"/>
          <p:cNvGrpSpPr>
            <a:grpSpLocks noChangeAspect="1"/>
          </p:cNvGrpSpPr>
          <p:nvPr/>
        </p:nvGrpSpPr>
        <p:grpSpPr bwMode="auto">
          <a:xfrm>
            <a:off x="6550025" y="1519238"/>
            <a:ext cx="0" cy="1646237"/>
            <a:chOff x="7740" y="3492"/>
            <a:chExt cx="1" cy="3060"/>
          </a:xfrm>
        </p:grpSpPr>
        <p:sp>
          <p:nvSpPr>
            <p:cNvPr id="349212" name="Line 28"/>
            <p:cNvSpPr>
              <a:spLocks noChangeAspect="1" noChangeShapeType="1"/>
            </p:cNvSpPr>
            <p:nvPr/>
          </p:nvSpPr>
          <p:spPr bwMode="auto">
            <a:xfrm>
              <a:off x="65500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13" name="Line 29"/>
            <p:cNvSpPr>
              <a:spLocks noChangeAspect="1" noChangeShapeType="1"/>
            </p:cNvSpPr>
            <p:nvPr/>
          </p:nvSpPr>
          <p:spPr bwMode="auto">
            <a:xfrm>
              <a:off x="65500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214" name="Line 30"/>
          <p:cNvSpPr>
            <a:spLocks noChangeAspect="1" noChangeShapeType="1"/>
          </p:cNvSpPr>
          <p:nvPr/>
        </p:nvSpPr>
        <p:spPr bwMode="auto">
          <a:xfrm>
            <a:off x="3111500" y="3108325"/>
            <a:ext cx="0"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41" name="Line 57"/>
          <p:cNvSpPr>
            <a:spLocks noChangeAspect="1" noChangeShapeType="1"/>
          </p:cNvSpPr>
          <p:nvPr/>
        </p:nvSpPr>
        <p:spPr bwMode="auto">
          <a:xfrm>
            <a:off x="3121025" y="1519238"/>
            <a:ext cx="2468563" cy="0"/>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525" name="Group 58"/>
          <p:cNvGrpSpPr>
            <a:grpSpLocks noChangeAspect="1"/>
          </p:cNvGrpSpPr>
          <p:nvPr/>
        </p:nvGrpSpPr>
        <p:grpSpPr bwMode="auto">
          <a:xfrm>
            <a:off x="2451100" y="2552700"/>
            <a:ext cx="1588" cy="612775"/>
            <a:chOff x="3599" y="5337"/>
            <a:chExt cx="2" cy="1140"/>
          </a:xfrm>
        </p:grpSpPr>
        <p:sp>
          <p:nvSpPr>
            <p:cNvPr id="349243" name="Line 59"/>
            <p:cNvSpPr>
              <a:spLocks noChangeAspect="1" noChangeShapeType="1"/>
            </p:cNvSpPr>
            <p:nvPr/>
          </p:nvSpPr>
          <p:spPr bwMode="auto">
            <a:xfrm>
              <a:off x="3599" y="5352"/>
              <a:ext cx="2" cy="1078"/>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826" name="Group 60"/>
            <p:cNvGrpSpPr>
              <a:grpSpLocks noChangeAspect="1"/>
            </p:cNvGrpSpPr>
            <p:nvPr/>
          </p:nvGrpSpPr>
          <p:grpSpPr bwMode="auto">
            <a:xfrm>
              <a:off x="3600" y="5337"/>
              <a:ext cx="1" cy="1140"/>
              <a:chOff x="3600" y="5337"/>
              <a:chExt cx="1" cy="1140"/>
            </a:xfrm>
          </p:grpSpPr>
          <p:sp>
            <p:nvSpPr>
              <p:cNvPr id="349245" name="Line 61"/>
              <p:cNvSpPr>
                <a:spLocks noChangeAspect="1" noChangeShapeType="1"/>
              </p:cNvSpPr>
              <p:nvPr/>
            </p:nvSpPr>
            <p:spPr bwMode="auto">
              <a:xfrm>
                <a:off x="3601" y="629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46" name="Line 62"/>
              <p:cNvSpPr>
                <a:spLocks noChangeAspect="1" noChangeShapeType="1"/>
              </p:cNvSpPr>
              <p:nvPr/>
            </p:nvSpPr>
            <p:spPr bwMode="auto">
              <a:xfrm>
                <a:off x="3601" y="533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2526" name="Group 63"/>
          <p:cNvGrpSpPr>
            <a:grpSpLocks noChangeAspect="1"/>
          </p:cNvGrpSpPr>
          <p:nvPr/>
        </p:nvGrpSpPr>
        <p:grpSpPr bwMode="auto">
          <a:xfrm>
            <a:off x="3060700" y="1519238"/>
            <a:ext cx="1588" cy="614362"/>
            <a:chOff x="3599" y="5337"/>
            <a:chExt cx="2" cy="1140"/>
          </a:xfrm>
        </p:grpSpPr>
        <p:sp>
          <p:nvSpPr>
            <p:cNvPr id="349248" name="Line 64"/>
            <p:cNvSpPr>
              <a:spLocks noChangeAspect="1" noChangeShapeType="1"/>
            </p:cNvSpPr>
            <p:nvPr/>
          </p:nvSpPr>
          <p:spPr bwMode="auto">
            <a:xfrm>
              <a:off x="3599" y="5352"/>
              <a:ext cx="2" cy="1078"/>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822" name="Group 65"/>
            <p:cNvGrpSpPr>
              <a:grpSpLocks noChangeAspect="1"/>
            </p:cNvGrpSpPr>
            <p:nvPr/>
          </p:nvGrpSpPr>
          <p:grpSpPr bwMode="auto">
            <a:xfrm>
              <a:off x="3600" y="5337"/>
              <a:ext cx="1" cy="1140"/>
              <a:chOff x="3600" y="5337"/>
              <a:chExt cx="1" cy="1140"/>
            </a:xfrm>
          </p:grpSpPr>
          <p:sp>
            <p:nvSpPr>
              <p:cNvPr id="349250" name="Line 66"/>
              <p:cNvSpPr>
                <a:spLocks noChangeAspect="1" noChangeShapeType="1"/>
              </p:cNvSpPr>
              <p:nvPr/>
            </p:nvSpPr>
            <p:spPr bwMode="auto">
              <a:xfrm>
                <a:off x="3601" y="629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1" name="Line 67"/>
              <p:cNvSpPr>
                <a:spLocks noChangeAspect="1" noChangeShapeType="1"/>
              </p:cNvSpPr>
              <p:nvPr/>
            </p:nvSpPr>
            <p:spPr bwMode="auto">
              <a:xfrm>
                <a:off x="3601" y="533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2527" name="Group 68"/>
          <p:cNvGrpSpPr>
            <a:grpSpLocks noChangeAspect="1"/>
          </p:cNvGrpSpPr>
          <p:nvPr/>
        </p:nvGrpSpPr>
        <p:grpSpPr bwMode="auto">
          <a:xfrm>
            <a:off x="3111500" y="1519238"/>
            <a:ext cx="1588" cy="614362"/>
            <a:chOff x="3599" y="5337"/>
            <a:chExt cx="2" cy="1140"/>
          </a:xfrm>
        </p:grpSpPr>
        <p:sp>
          <p:nvSpPr>
            <p:cNvPr id="349253" name="Line 69"/>
            <p:cNvSpPr>
              <a:spLocks noChangeAspect="1" noChangeShapeType="1"/>
            </p:cNvSpPr>
            <p:nvPr/>
          </p:nvSpPr>
          <p:spPr bwMode="auto">
            <a:xfrm>
              <a:off x="3599" y="5352"/>
              <a:ext cx="2" cy="1078"/>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818" name="Group 70"/>
            <p:cNvGrpSpPr>
              <a:grpSpLocks noChangeAspect="1"/>
            </p:cNvGrpSpPr>
            <p:nvPr/>
          </p:nvGrpSpPr>
          <p:grpSpPr bwMode="auto">
            <a:xfrm>
              <a:off x="3600" y="5337"/>
              <a:ext cx="1" cy="1140"/>
              <a:chOff x="3600" y="5337"/>
              <a:chExt cx="1" cy="1140"/>
            </a:xfrm>
          </p:grpSpPr>
          <p:sp>
            <p:nvSpPr>
              <p:cNvPr id="349255" name="Line 71"/>
              <p:cNvSpPr>
                <a:spLocks noChangeAspect="1" noChangeShapeType="1"/>
              </p:cNvSpPr>
              <p:nvPr/>
            </p:nvSpPr>
            <p:spPr bwMode="auto">
              <a:xfrm>
                <a:off x="3601" y="629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6" name="Line 72"/>
              <p:cNvSpPr>
                <a:spLocks noChangeAspect="1" noChangeShapeType="1"/>
              </p:cNvSpPr>
              <p:nvPr/>
            </p:nvSpPr>
            <p:spPr bwMode="auto">
              <a:xfrm>
                <a:off x="3601" y="533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349257" name="Line 73"/>
          <p:cNvSpPr>
            <a:spLocks noChangeAspect="1" noChangeShapeType="1"/>
          </p:cNvSpPr>
          <p:nvPr/>
        </p:nvSpPr>
        <p:spPr bwMode="auto">
          <a:xfrm flipH="1" flipV="1">
            <a:off x="2443163" y="1358900"/>
            <a:ext cx="328612"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8" name="Line 74"/>
          <p:cNvSpPr>
            <a:spLocks noChangeAspect="1" noChangeShapeType="1"/>
          </p:cNvSpPr>
          <p:nvPr/>
        </p:nvSpPr>
        <p:spPr bwMode="auto">
          <a:xfrm flipH="1">
            <a:off x="2433638" y="2028825"/>
            <a:ext cx="617537"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9" name="Line 75"/>
          <p:cNvSpPr>
            <a:spLocks noChangeAspect="1" noChangeShapeType="1"/>
          </p:cNvSpPr>
          <p:nvPr/>
        </p:nvSpPr>
        <p:spPr bwMode="auto">
          <a:xfrm flipH="1">
            <a:off x="2433638" y="1358900"/>
            <a:ext cx="0" cy="674688"/>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89" name="Line 105"/>
          <p:cNvSpPr>
            <a:spLocks noChangeAspect="1" noChangeShapeType="1"/>
          </p:cNvSpPr>
          <p:nvPr/>
        </p:nvSpPr>
        <p:spPr bwMode="auto">
          <a:xfrm>
            <a:off x="5684838" y="4949825"/>
            <a:ext cx="0"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532" name="Group 110"/>
          <p:cNvGrpSpPr>
            <a:grpSpLocks noChangeAspect="1"/>
          </p:cNvGrpSpPr>
          <p:nvPr/>
        </p:nvGrpSpPr>
        <p:grpSpPr bwMode="auto">
          <a:xfrm>
            <a:off x="5572125" y="3108325"/>
            <a:ext cx="41275" cy="292100"/>
            <a:chOff x="4434" y="11364"/>
            <a:chExt cx="72" cy="540"/>
          </a:xfrm>
        </p:grpSpPr>
        <p:sp>
          <p:nvSpPr>
            <p:cNvPr id="349295" name="Line 111"/>
            <p:cNvSpPr>
              <a:spLocks noChangeAspect="1" noChangeShapeType="1"/>
            </p:cNvSpPr>
            <p:nvPr/>
          </p:nvSpPr>
          <p:spPr bwMode="auto">
            <a:xfrm>
              <a:off x="4470" y="11364"/>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96" name="Oval 112"/>
            <p:cNvSpPr>
              <a:spLocks noChangeAspect="1" noChangeArrowheads="1"/>
            </p:cNvSpPr>
            <p:nvPr/>
          </p:nvSpPr>
          <p:spPr bwMode="auto">
            <a:xfrm>
              <a:off x="4434" y="11831"/>
              <a:ext cx="72" cy="73"/>
            </a:xfrm>
            <a:prstGeom prst="ellipse">
              <a:avLst/>
            </a:prstGeom>
            <a:solidFill>
              <a:srgbClr val="FFFFFF"/>
            </a:solid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533" name="Group 113"/>
          <p:cNvGrpSpPr>
            <a:grpSpLocks noChangeAspect="1"/>
          </p:cNvGrpSpPr>
          <p:nvPr/>
        </p:nvGrpSpPr>
        <p:grpSpPr bwMode="auto">
          <a:xfrm>
            <a:off x="6529388" y="3108325"/>
            <a:ext cx="42862" cy="292100"/>
            <a:chOff x="4434" y="11364"/>
            <a:chExt cx="72" cy="540"/>
          </a:xfrm>
        </p:grpSpPr>
        <p:sp>
          <p:nvSpPr>
            <p:cNvPr id="349298" name="Line 114"/>
            <p:cNvSpPr>
              <a:spLocks noChangeAspect="1" noChangeShapeType="1"/>
            </p:cNvSpPr>
            <p:nvPr/>
          </p:nvSpPr>
          <p:spPr bwMode="auto">
            <a:xfrm>
              <a:off x="4471" y="11364"/>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99" name="Oval 115"/>
            <p:cNvSpPr>
              <a:spLocks noChangeAspect="1" noChangeArrowheads="1"/>
            </p:cNvSpPr>
            <p:nvPr/>
          </p:nvSpPr>
          <p:spPr bwMode="auto">
            <a:xfrm>
              <a:off x="4434" y="11831"/>
              <a:ext cx="72" cy="73"/>
            </a:xfrm>
            <a:prstGeom prst="ellipse">
              <a:avLst/>
            </a:prstGeom>
            <a:solidFill>
              <a:srgbClr val="FFFFFF"/>
            </a:solid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00" name="Line 116"/>
          <p:cNvSpPr>
            <a:spLocks noChangeAspect="1" noChangeShapeType="1"/>
          </p:cNvSpPr>
          <p:nvPr/>
        </p:nvSpPr>
        <p:spPr bwMode="auto">
          <a:xfrm flipH="1" flipV="1">
            <a:off x="2778125" y="1624013"/>
            <a:ext cx="273050" cy="1587"/>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01" name="Line 117"/>
          <p:cNvSpPr>
            <a:spLocks noChangeAspect="1" noChangeShapeType="1"/>
          </p:cNvSpPr>
          <p:nvPr/>
        </p:nvSpPr>
        <p:spPr bwMode="auto">
          <a:xfrm>
            <a:off x="2778125" y="1358900"/>
            <a:ext cx="0" cy="271463"/>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536" name="Group 142"/>
          <p:cNvGrpSpPr>
            <a:grpSpLocks noChangeAspect="1"/>
          </p:cNvGrpSpPr>
          <p:nvPr/>
        </p:nvGrpSpPr>
        <p:grpSpPr bwMode="auto">
          <a:xfrm>
            <a:off x="2262188" y="2432050"/>
            <a:ext cx="307975" cy="38100"/>
            <a:chOff x="1590" y="1680"/>
            <a:chExt cx="215" cy="27"/>
          </a:xfrm>
        </p:grpSpPr>
        <p:grpSp>
          <p:nvGrpSpPr>
            <p:cNvPr id="192797" name="Group 143"/>
            <p:cNvGrpSpPr>
              <a:grpSpLocks noChangeAspect="1"/>
            </p:cNvGrpSpPr>
            <p:nvPr/>
          </p:nvGrpSpPr>
          <p:grpSpPr bwMode="auto">
            <a:xfrm>
              <a:off x="1590" y="1680"/>
              <a:ext cx="113" cy="27"/>
              <a:chOff x="3240" y="9072"/>
              <a:chExt cx="1800" cy="540"/>
            </a:xfrm>
          </p:grpSpPr>
          <p:grpSp>
            <p:nvGrpSpPr>
              <p:cNvPr id="192806" name="Group 144"/>
              <p:cNvGrpSpPr>
                <a:grpSpLocks noChangeAspect="1"/>
              </p:cNvGrpSpPr>
              <p:nvPr/>
            </p:nvGrpSpPr>
            <p:grpSpPr bwMode="auto">
              <a:xfrm>
                <a:off x="3240" y="9072"/>
                <a:ext cx="360" cy="540"/>
                <a:chOff x="3240" y="9072"/>
                <a:chExt cx="360" cy="540"/>
              </a:xfrm>
            </p:grpSpPr>
            <p:sp>
              <p:nvSpPr>
                <p:cNvPr id="349329" name="Line 145"/>
                <p:cNvSpPr>
                  <a:spLocks noChangeAspect="1" noChangeShapeType="1"/>
                </p:cNvSpPr>
                <p:nvPr/>
              </p:nvSpPr>
              <p:spPr bwMode="auto">
                <a:xfrm>
                  <a:off x="3240" y="9612"/>
                  <a:ext cx="353"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30" name="Line 146"/>
                <p:cNvSpPr>
                  <a:spLocks noChangeAspect="1" noChangeShapeType="1"/>
                </p:cNvSpPr>
                <p:nvPr/>
              </p:nvSpPr>
              <p:spPr bwMode="auto">
                <a:xfrm>
                  <a:off x="3593" y="907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807" name="Group 147"/>
              <p:cNvGrpSpPr>
                <a:grpSpLocks noChangeAspect="1"/>
              </p:cNvGrpSpPr>
              <p:nvPr/>
            </p:nvGrpSpPr>
            <p:grpSpPr bwMode="auto">
              <a:xfrm flipH="1">
                <a:off x="3795" y="9072"/>
                <a:ext cx="1245" cy="540"/>
                <a:chOff x="5040" y="10512"/>
                <a:chExt cx="360" cy="540"/>
              </a:xfrm>
            </p:grpSpPr>
            <p:sp>
              <p:nvSpPr>
                <p:cNvPr id="349332" name="Line 148"/>
                <p:cNvSpPr>
                  <a:spLocks noChangeAspect="1" noChangeShapeType="1"/>
                </p:cNvSpPr>
                <p:nvPr/>
              </p:nvSpPr>
              <p:spPr bwMode="auto">
                <a:xfrm>
                  <a:off x="5040" y="11052"/>
                  <a:ext cx="362"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33" name="Line 149"/>
                <p:cNvSpPr>
                  <a:spLocks noChangeAspect="1" noChangeShapeType="1"/>
                </p:cNvSpPr>
                <p:nvPr/>
              </p:nvSpPr>
              <p:spPr bwMode="auto">
                <a:xfrm>
                  <a:off x="5402" y="1051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34" name="Line 150"/>
              <p:cNvSpPr>
                <a:spLocks noChangeAspect="1" noChangeShapeType="1"/>
              </p:cNvSpPr>
              <p:nvPr/>
            </p:nvSpPr>
            <p:spPr bwMode="auto">
              <a:xfrm>
                <a:off x="3593" y="9072"/>
                <a:ext cx="194"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798" name="Group 151"/>
            <p:cNvGrpSpPr>
              <a:grpSpLocks noChangeAspect="1"/>
            </p:cNvGrpSpPr>
            <p:nvPr/>
          </p:nvGrpSpPr>
          <p:grpSpPr bwMode="auto">
            <a:xfrm>
              <a:off x="1692" y="1680"/>
              <a:ext cx="113" cy="27"/>
              <a:chOff x="3240" y="9072"/>
              <a:chExt cx="1800" cy="540"/>
            </a:xfrm>
          </p:grpSpPr>
          <p:grpSp>
            <p:nvGrpSpPr>
              <p:cNvPr id="192799" name="Group 152"/>
              <p:cNvGrpSpPr>
                <a:grpSpLocks noChangeAspect="1"/>
              </p:cNvGrpSpPr>
              <p:nvPr/>
            </p:nvGrpSpPr>
            <p:grpSpPr bwMode="auto">
              <a:xfrm>
                <a:off x="3240" y="9072"/>
                <a:ext cx="360" cy="540"/>
                <a:chOff x="3240" y="9072"/>
                <a:chExt cx="360" cy="540"/>
              </a:xfrm>
            </p:grpSpPr>
            <p:sp>
              <p:nvSpPr>
                <p:cNvPr id="349337" name="Line 153"/>
                <p:cNvSpPr>
                  <a:spLocks noChangeAspect="1" noChangeShapeType="1"/>
                </p:cNvSpPr>
                <p:nvPr/>
              </p:nvSpPr>
              <p:spPr bwMode="auto">
                <a:xfrm>
                  <a:off x="3239" y="9612"/>
                  <a:ext cx="353"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38" name="Line 154"/>
                <p:cNvSpPr>
                  <a:spLocks noChangeAspect="1" noChangeShapeType="1"/>
                </p:cNvSpPr>
                <p:nvPr/>
              </p:nvSpPr>
              <p:spPr bwMode="auto">
                <a:xfrm>
                  <a:off x="3592" y="907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800" name="Group 155"/>
              <p:cNvGrpSpPr>
                <a:grpSpLocks noChangeAspect="1"/>
              </p:cNvGrpSpPr>
              <p:nvPr/>
            </p:nvGrpSpPr>
            <p:grpSpPr bwMode="auto">
              <a:xfrm flipH="1">
                <a:off x="3795" y="9072"/>
                <a:ext cx="1245" cy="540"/>
                <a:chOff x="5040" y="10512"/>
                <a:chExt cx="360" cy="540"/>
              </a:xfrm>
            </p:grpSpPr>
            <p:sp>
              <p:nvSpPr>
                <p:cNvPr id="349340" name="Line 156"/>
                <p:cNvSpPr>
                  <a:spLocks noChangeAspect="1" noChangeShapeType="1"/>
                </p:cNvSpPr>
                <p:nvPr/>
              </p:nvSpPr>
              <p:spPr bwMode="auto">
                <a:xfrm>
                  <a:off x="5040" y="11052"/>
                  <a:ext cx="362"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1" name="Line 157"/>
                <p:cNvSpPr>
                  <a:spLocks noChangeAspect="1" noChangeShapeType="1"/>
                </p:cNvSpPr>
                <p:nvPr/>
              </p:nvSpPr>
              <p:spPr bwMode="auto">
                <a:xfrm>
                  <a:off x="5402" y="1051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42" name="Line 158"/>
              <p:cNvSpPr>
                <a:spLocks noChangeAspect="1" noChangeShapeType="1"/>
              </p:cNvSpPr>
              <p:nvPr/>
            </p:nvSpPr>
            <p:spPr bwMode="auto">
              <a:xfrm>
                <a:off x="3592" y="9072"/>
                <a:ext cx="194"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2537" name="Group 159"/>
          <p:cNvGrpSpPr>
            <a:grpSpLocks noChangeAspect="1"/>
          </p:cNvGrpSpPr>
          <p:nvPr/>
        </p:nvGrpSpPr>
        <p:grpSpPr bwMode="auto">
          <a:xfrm>
            <a:off x="2219325" y="3871913"/>
            <a:ext cx="292100" cy="641350"/>
            <a:chOff x="2040" y="6747"/>
            <a:chExt cx="510" cy="2160"/>
          </a:xfrm>
        </p:grpSpPr>
        <p:sp>
          <p:nvSpPr>
            <p:cNvPr id="349344" name="Rectangle 160"/>
            <p:cNvSpPr>
              <a:spLocks noChangeAspect="1" noChangeArrowheads="1"/>
            </p:cNvSpPr>
            <p:nvPr/>
          </p:nvSpPr>
          <p:spPr bwMode="auto">
            <a:xfrm>
              <a:off x="2040" y="6747"/>
              <a:ext cx="180" cy="2160"/>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5" name="Rectangle 161"/>
            <p:cNvSpPr>
              <a:spLocks noChangeAspect="1" noChangeArrowheads="1"/>
            </p:cNvSpPr>
            <p:nvPr/>
          </p:nvSpPr>
          <p:spPr bwMode="auto">
            <a:xfrm>
              <a:off x="2370" y="6747"/>
              <a:ext cx="180" cy="2160"/>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46" name="Line 162"/>
          <p:cNvSpPr>
            <a:spLocks noChangeAspect="1" noChangeShapeType="1"/>
          </p:cNvSpPr>
          <p:nvPr/>
        </p:nvSpPr>
        <p:spPr bwMode="auto">
          <a:xfrm>
            <a:off x="1905000" y="4554538"/>
            <a:ext cx="4333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7" name="Line 163"/>
          <p:cNvSpPr>
            <a:spLocks noChangeAspect="1" noChangeShapeType="1"/>
          </p:cNvSpPr>
          <p:nvPr/>
        </p:nvSpPr>
        <p:spPr bwMode="auto">
          <a:xfrm>
            <a:off x="2416175" y="4554538"/>
            <a:ext cx="195263"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8" name="Rectangle 164"/>
          <p:cNvSpPr>
            <a:spLocks noChangeAspect="1" noChangeArrowheads="1"/>
          </p:cNvSpPr>
          <p:nvPr/>
        </p:nvSpPr>
        <p:spPr bwMode="auto">
          <a:xfrm>
            <a:off x="2160588" y="4602163"/>
            <a:ext cx="411162" cy="387350"/>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9" name="Arc 165"/>
          <p:cNvSpPr>
            <a:spLocks noChangeAspect="1"/>
          </p:cNvSpPr>
          <p:nvPr/>
        </p:nvSpPr>
        <p:spPr bwMode="auto">
          <a:xfrm flipH="1" flipV="1">
            <a:off x="2176463" y="4679950"/>
            <a:ext cx="309562" cy="29051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prstDash val="sysDot"/>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542" name="Group 166"/>
          <p:cNvGrpSpPr>
            <a:grpSpLocks noChangeAspect="1"/>
          </p:cNvGrpSpPr>
          <p:nvPr/>
        </p:nvGrpSpPr>
        <p:grpSpPr bwMode="auto">
          <a:xfrm>
            <a:off x="2682875" y="4659313"/>
            <a:ext cx="103188" cy="225425"/>
            <a:chOff x="3120" y="9252"/>
            <a:chExt cx="180" cy="420"/>
          </a:xfrm>
        </p:grpSpPr>
        <p:sp>
          <p:nvSpPr>
            <p:cNvPr id="349351" name="Line 167"/>
            <p:cNvSpPr>
              <a:spLocks noChangeAspect="1" noChangeShapeType="1"/>
            </p:cNvSpPr>
            <p:nvPr/>
          </p:nvSpPr>
          <p:spPr bwMode="auto">
            <a:xfrm>
              <a:off x="3120" y="925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2" name="Line 168"/>
            <p:cNvSpPr>
              <a:spLocks noChangeAspect="1" noChangeShapeType="1"/>
            </p:cNvSpPr>
            <p:nvPr/>
          </p:nvSpPr>
          <p:spPr bwMode="auto">
            <a:xfrm flipV="1">
              <a:off x="3120" y="949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543" name="Group 169"/>
          <p:cNvGrpSpPr>
            <a:grpSpLocks noChangeAspect="1"/>
          </p:cNvGrpSpPr>
          <p:nvPr/>
        </p:nvGrpSpPr>
        <p:grpSpPr bwMode="auto">
          <a:xfrm>
            <a:off x="2778125" y="4659313"/>
            <a:ext cx="101600" cy="225425"/>
            <a:chOff x="3120" y="9252"/>
            <a:chExt cx="180" cy="420"/>
          </a:xfrm>
        </p:grpSpPr>
        <p:sp>
          <p:nvSpPr>
            <p:cNvPr id="349354" name="Line 170"/>
            <p:cNvSpPr>
              <a:spLocks noChangeAspect="1" noChangeShapeType="1"/>
            </p:cNvSpPr>
            <p:nvPr/>
          </p:nvSpPr>
          <p:spPr bwMode="auto">
            <a:xfrm>
              <a:off x="3120" y="925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5" name="Line 171"/>
            <p:cNvSpPr>
              <a:spLocks noChangeAspect="1" noChangeShapeType="1"/>
            </p:cNvSpPr>
            <p:nvPr/>
          </p:nvSpPr>
          <p:spPr bwMode="auto">
            <a:xfrm flipV="1">
              <a:off x="3120" y="949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56" name="Line 172"/>
          <p:cNvSpPr>
            <a:spLocks noChangeAspect="1" noChangeShapeType="1"/>
          </p:cNvSpPr>
          <p:nvPr/>
        </p:nvSpPr>
        <p:spPr bwMode="auto">
          <a:xfrm flipV="1">
            <a:off x="2597150" y="1196975"/>
            <a:ext cx="0" cy="16510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7" name="Line 173"/>
          <p:cNvSpPr>
            <a:spLocks noChangeAspect="1" noChangeShapeType="1"/>
          </p:cNvSpPr>
          <p:nvPr/>
        </p:nvSpPr>
        <p:spPr bwMode="auto">
          <a:xfrm flipV="1">
            <a:off x="2597150" y="954088"/>
            <a:ext cx="0" cy="9525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8" name="AutoShape 174"/>
          <p:cNvSpPr>
            <a:spLocks noChangeAspect="1" noChangeArrowheads="1"/>
          </p:cNvSpPr>
          <p:nvPr/>
        </p:nvSpPr>
        <p:spPr bwMode="auto">
          <a:xfrm>
            <a:off x="2443163" y="1023938"/>
            <a:ext cx="307975" cy="195262"/>
          </a:xfrm>
          <a:prstGeom prst="triangle">
            <a:avLst>
              <a:gd name="adj" fmla="val 50000"/>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9" name="Line 175"/>
          <p:cNvSpPr>
            <a:spLocks noChangeAspect="1" noChangeShapeType="1"/>
          </p:cNvSpPr>
          <p:nvPr/>
        </p:nvSpPr>
        <p:spPr bwMode="auto">
          <a:xfrm>
            <a:off x="2597150" y="954088"/>
            <a:ext cx="1439863"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548" name="Group 176"/>
          <p:cNvGrpSpPr>
            <a:grpSpLocks noChangeAspect="1"/>
          </p:cNvGrpSpPr>
          <p:nvPr/>
        </p:nvGrpSpPr>
        <p:grpSpPr bwMode="auto">
          <a:xfrm>
            <a:off x="2914650" y="4497388"/>
            <a:ext cx="1079500" cy="417512"/>
            <a:chOff x="3195" y="8952"/>
            <a:chExt cx="1890" cy="776"/>
          </a:xfrm>
        </p:grpSpPr>
        <p:grpSp>
          <p:nvGrpSpPr>
            <p:cNvPr id="192761" name="Group 177"/>
            <p:cNvGrpSpPr>
              <a:grpSpLocks noChangeAspect="1"/>
            </p:cNvGrpSpPr>
            <p:nvPr/>
          </p:nvGrpSpPr>
          <p:grpSpPr bwMode="auto">
            <a:xfrm>
              <a:off x="3376" y="9198"/>
              <a:ext cx="385" cy="530"/>
              <a:chOff x="4680" y="8922"/>
              <a:chExt cx="610" cy="840"/>
            </a:xfrm>
          </p:grpSpPr>
          <p:grpSp>
            <p:nvGrpSpPr>
              <p:cNvPr id="192776" name="Group 178"/>
              <p:cNvGrpSpPr>
                <a:grpSpLocks noChangeAspect="1"/>
              </p:cNvGrpSpPr>
              <p:nvPr/>
            </p:nvGrpSpPr>
            <p:grpSpPr bwMode="auto">
              <a:xfrm>
                <a:off x="4680" y="8922"/>
                <a:ext cx="220" cy="840"/>
                <a:chOff x="6165" y="10737"/>
                <a:chExt cx="220" cy="840"/>
              </a:xfrm>
            </p:grpSpPr>
            <p:sp>
              <p:nvSpPr>
                <p:cNvPr id="192787" name="Oval 179"/>
                <p:cNvSpPr>
                  <a:spLocks noChangeAspect="1" noChangeArrowheads="1"/>
                </p:cNvSpPr>
                <p:nvPr/>
              </p:nvSpPr>
              <p:spPr bwMode="auto">
                <a:xfrm>
                  <a:off x="6165" y="1073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2788" name="Oval 180"/>
                <p:cNvSpPr>
                  <a:spLocks noChangeAspect="1" noChangeArrowheads="1"/>
                </p:cNvSpPr>
                <p:nvPr/>
              </p:nvSpPr>
              <p:spPr bwMode="auto">
                <a:xfrm>
                  <a:off x="6255" y="1144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2789" name="Line 181"/>
                <p:cNvSpPr>
                  <a:spLocks noChangeAspect="1" noChangeShapeType="1"/>
                </p:cNvSpPr>
                <p:nvPr/>
              </p:nvSpPr>
              <p:spPr bwMode="auto">
                <a:xfrm rot="-420000">
                  <a:off x="6209" y="1079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790" name="Line 182"/>
                <p:cNvSpPr>
                  <a:spLocks noChangeAspect="1" noChangeShapeType="1"/>
                </p:cNvSpPr>
                <p:nvPr/>
              </p:nvSpPr>
              <p:spPr bwMode="auto">
                <a:xfrm rot="-420000">
                  <a:off x="6329" y="1076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777" name="Group 183"/>
              <p:cNvGrpSpPr>
                <a:grpSpLocks noChangeAspect="1"/>
              </p:cNvGrpSpPr>
              <p:nvPr/>
            </p:nvGrpSpPr>
            <p:grpSpPr bwMode="auto">
              <a:xfrm>
                <a:off x="4875" y="8922"/>
                <a:ext cx="220" cy="840"/>
                <a:chOff x="6165" y="10737"/>
                <a:chExt cx="220" cy="840"/>
              </a:xfrm>
            </p:grpSpPr>
            <p:sp>
              <p:nvSpPr>
                <p:cNvPr id="192783" name="Oval 184"/>
                <p:cNvSpPr>
                  <a:spLocks noChangeAspect="1" noChangeArrowheads="1"/>
                </p:cNvSpPr>
                <p:nvPr/>
              </p:nvSpPr>
              <p:spPr bwMode="auto">
                <a:xfrm>
                  <a:off x="6165" y="1073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2784" name="Oval 185"/>
                <p:cNvSpPr>
                  <a:spLocks noChangeAspect="1" noChangeArrowheads="1"/>
                </p:cNvSpPr>
                <p:nvPr/>
              </p:nvSpPr>
              <p:spPr bwMode="auto">
                <a:xfrm>
                  <a:off x="6255" y="1144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2785" name="Line 186"/>
                <p:cNvSpPr>
                  <a:spLocks noChangeAspect="1" noChangeShapeType="1"/>
                </p:cNvSpPr>
                <p:nvPr/>
              </p:nvSpPr>
              <p:spPr bwMode="auto">
                <a:xfrm rot="-420000">
                  <a:off x="6209" y="1079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786" name="Line 187"/>
                <p:cNvSpPr>
                  <a:spLocks noChangeAspect="1" noChangeShapeType="1"/>
                </p:cNvSpPr>
                <p:nvPr/>
              </p:nvSpPr>
              <p:spPr bwMode="auto">
                <a:xfrm rot="-420000">
                  <a:off x="6329" y="1076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778" name="Group 188"/>
              <p:cNvGrpSpPr>
                <a:grpSpLocks noChangeAspect="1"/>
              </p:cNvGrpSpPr>
              <p:nvPr/>
            </p:nvGrpSpPr>
            <p:grpSpPr bwMode="auto">
              <a:xfrm>
                <a:off x="5070" y="8922"/>
                <a:ext cx="220" cy="840"/>
                <a:chOff x="6165" y="10737"/>
                <a:chExt cx="220" cy="840"/>
              </a:xfrm>
            </p:grpSpPr>
            <p:sp>
              <p:nvSpPr>
                <p:cNvPr id="192779" name="Oval 189"/>
                <p:cNvSpPr>
                  <a:spLocks noChangeAspect="1" noChangeArrowheads="1"/>
                </p:cNvSpPr>
                <p:nvPr/>
              </p:nvSpPr>
              <p:spPr bwMode="auto">
                <a:xfrm>
                  <a:off x="6165" y="1073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2780" name="Oval 190"/>
                <p:cNvSpPr>
                  <a:spLocks noChangeAspect="1" noChangeArrowheads="1"/>
                </p:cNvSpPr>
                <p:nvPr/>
              </p:nvSpPr>
              <p:spPr bwMode="auto">
                <a:xfrm>
                  <a:off x="6255" y="1144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2781" name="Line 191"/>
                <p:cNvSpPr>
                  <a:spLocks noChangeAspect="1" noChangeShapeType="1"/>
                </p:cNvSpPr>
                <p:nvPr/>
              </p:nvSpPr>
              <p:spPr bwMode="auto">
                <a:xfrm rot="-420000">
                  <a:off x="6209" y="1079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782" name="Line 192"/>
                <p:cNvSpPr>
                  <a:spLocks noChangeAspect="1" noChangeShapeType="1"/>
                </p:cNvSpPr>
                <p:nvPr/>
              </p:nvSpPr>
              <p:spPr bwMode="auto">
                <a:xfrm rot="-420000">
                  <a:off x="6329" y="1076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grpSp>
          <p:nvGrpSpPr>
            <p:cNvPr id="192762" name="Group 193"/>
            <p:cNvGrpSpPr>
              <a:grpSpLocks noChangeAspect="1"/>
            </p:cNvGrpSpPr>
            <p:nvPr/>
          </p:nvGrpSpPr>
          <p:grpSpPr bwMode="auto">
            <a:xfrm>
              <a:off x="3357" y="8952"/>
              <a:ext cx="1136" cy="681"/>
              <a:chOff x="4770" y="8532"/>
              <a:chExt cx="1800" cy="1080"/>
            </a:xfrm>
          </p:grpSpPr>
          <p:sp>
            <p:nvSpPr>
              <p:cNvPr id="192774" name="Rectangle 194"/>
              <p:cNvSpPr>
                <a:spLocks noChangeAspect="1" noChangeArrowheads="1"/>
              </p:cNvSpPr>
              <p:nvPr/>
            </p:nvSpPr>
            <p:spPr bwMode="auto">
              <a:xfrm>
                <a:off x="4770" y="9072"/>
                <a:ext cx="1800" cy="54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sp>
            <p:nvSpPr>
              <p:cNvPr id="192775" name="Rectangle 195"/>
              <p:cNvSpPr>
                <a:spLocks noChangeAspect="1" noChangeArrowheads="1"/>
              </p:cNvSpPr>
              <p:nvPr/>
            </p:nvSpPr>
            <p:spPr bwMode="auto">
              <a:xfrm>
                <a:off x="6300" y="8532"/>
                <a:ext cx="115" cy="54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grpSp>
        <p:grpSp>
          <p:nvGrpSpPr>
            <p:cNvPr id="192763" name="Group 196"/>
            <p:cNvGrpSpPr>
              <a:grpSpLocks noChangeAspect="1"/>
            </p:cNvGrpSpPr>
            <p:nvPr/>
          </p:nvGrpSpPr>
          <p:grpSpPr bwMode="auto">
            <a:xfrm>
              <a:off x="3195" y="9357"/>
              <a:ext cx="1332" cy="216"/>
              <a:chOff x="4140" y="7647"/>
              <a:chExt cx="1332" cy="216"/>
            </a:xfrm>
          </p:grpSpPr>
          <p:grpSp>
            <p:nvGrpSpPr>
              <p:cNvPr id="192770" name="Group 197"/>
              <p:cNvGrpSpPr>
                <a:grpSpLocks noChangeAspect="1"/>
              </p:cNvGrpSpPr>
              <p:nvPr/>
            </p:nvGrpSpPr>
            <p:grpSpPr bwMode="auto">
              <a:xfrm>
                <a:off x="4140" y="7664"/>
                <a:ext cx="1260" cy="180"/>
                <a:chOff x="3600" y="11232"/>
                <a:chExt cx="1620" cy="540"/>
              </a:xfrm>
            </p:grpSpPr>
            <p:sp>
              <p:nvSpPr>
                <p:cNvPr id="192772" name="Oval 198"/>
                <p:cNvSpPr>
                  <a:spLocks noChangeAspect="1" noChangeArrowheads="1"/>
                </p:cNvSpPr>
                <p:nvPr/>
              </p:nvSpPr>
              <p:spPr bwMode="auto">
                <a:xfrm>
                  <a:off x="3600" y="11232"/>
                  <a:ext cx="1620" cy="540"/>
                </a:xfrm>
                <a:prstGeom prst="ellipse">
                  <a:avLst/>
                </a:prstGeom>
                <a:solidFill>
                  <a:srgbClr val="C0C0C0">
                    <a:alpha val="23921"/>
                  </a:srgbClr>
                </a:solidFill>
                <a:ln w="9525">
                  <a:solidFill>
                    <a:srgbClr val="000000"/>
                  </a:solidFill>
                  <a:round/>
                  <a:headEnd/>
                  <a:tailEnd/>
                </a:ln>
              </p:spPr>
              <p:txBody>
                <a:bodyPr/>
                <a:lstStyle/>
                <a:p>
                  <a:pPr eaLnBrk="1" hangingPunct="1"/>
                  <a:endParaRPr lang="en-US">
                    <a:solidFill>
                      <a:srgbClr val="000000"/>
                    </a:solidFill>
                  </a:endParaRPr>
                </a:p>
              </p:txBody>
            </p:sp>
            <p:sp>
              <p:nvSpPr>
                <p:cNvPr id="192773" name="Oval 199"/>
                <p:cNvSpPr>
                  <a:spLocks noChangeAspect="1" noChangeArrowheads="1"/>
                </p:cNvSpPr>
                <p:nvPr/>
              </p:nvSpPr>
              <p:spPr bwMode="auto">
                <a:xfrm>
                  <a:off x="3600" y="11412"/>
                  <a:ext cx="1620" cy="180"/>
                </a:xfrm>
                <a:prstGeom prst="ellipse">
                  <a:avLst/>
                </a:prstGeom>
                <a:solidFill>
                  <a:srgbClr val="C0C0C0">
                    <a:alpha val="45882"/>
                  </a:srgbClr>
                </a:solidFill>
                <a:ln w="9525">
                  <a:solidFill>
                    <a:srgbClr val="000000"/>
                  </a:solidFill>
                  <a:round/>
                  <a:headEnd/>
                  <a:tailEnd/>
                </a:ln>
              </p:spPr>
              <p:txBody>
                <a:bodyPr/>
                <a:lstStyle/>
                <a:p>
                  <a:pPr eaLnBrk="1" hangingPunct="1"/>
                  <a:endParaRPr lang="en-US">
                    <a:solidFill>
                      <a:srgbClr val="000000"/>
                    </a:solidFill>
                  </a:endParaRPr>
                </a:p>
              </p:txBody>
            </p:sp>
          </p:grpSp>
          <p:sp>
            <p:nvSpPr>
              <p:cNvPr id="192771" name="Rectangle 200"/>
              <p:cNvSpPr>
                <a:spLocks noChangeAspect="1" noChangeArrowheads="1"/>
              </p:cNvSpPr>
              <p:nvPr/>
            </p:nvSpPr>
            <p:spPr bwMode="auto">
              <a:xfrm>
                <a:off x="4680" y="7647"/>
                <a:ext cx="792" cy="216"/>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pPr eaLnBrk="1" hangingPunct="1"/>
                <a:endParaRPr lang="en-US">
                  <a:solidFill>
                    <a:srgbClr val="000000"/>
                  </a:solidFill>
                </a:endParaRPr>
              </a:p>
            </p:txBody>
          </p:sp>
        </p:grpSp>
        <p:grpSp>
          <p:nvGrpSpPr>
            <p:cNvPr id="192764" name="Group 201"/>
            <p:cNvGrpSpPr>
              <a:grpSpLocks noChangeAspect="1"/>
            </p:cNvGrpSpPr>
            <p:nvPr/>
          </p:nvGrpSpPr>
          <p:grpSpPr bwMode="auto">
            <a:xfrm>
              <a:off x="3754" y="9009"/>
              <a:ext cx="1022" cy="568"/>
              <a:chOff x="5400" y="8622"/>
              <a:chExt cx="1620" cy="900"/>
            </a:xfrm>
          </p:grpSpPr>
          <p:sp>
            <p:nvSpPr>
              <p:cNvPr id="192768" name="Rectangle 202"/>
              <p:cNvSpPr>
                <a:spLocks noChangeAspect="1" noChangeArrowheads="1"/>
              </p:cNvSpPr>
              <p:nvPr/>
            </p:nvSpPr>
            <p:spPr bwMode="auto">
              <a:xfrm>
                <a:off x="5400" y="9162"/>
                <a:ext cx="1620" cy="36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sp>
            <p:nvSpPr>
              <p:cNvPr id="192769" name="Rectangle 203"/>
              <p:cNvSpPr>
                <a:spLocks noChangeAspect="1" noChangeArrowheads="1"/>
              </p:cNvSpPr>
              <p:nvPr/>
            </p:nvSpPr>
            <p:spPr bwMode="auto">
              <a:xfrm>
                <a:off x="6675" y="8622"/>
                <a:ext cx="115" cy="54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grpSp>
        <p:grpSp>
          <p:nvGrpSpPr>
            <p:cNvPr id="192765" name="Group 204"/>
            <p:cNvGrpSpPr>
              <a:grpSpLocks noChangeAspect="1"/>
            </p:cNvGrpSpPr>
            <p:nvPr/>
          </p:nvGrpSpPr>
          <p:grpSpPr bwMode="auto">
            <a:xfrm>
              <a:off x="3811" y="9397"/>
              <a:ext cx="1274" cy="136"/>
              <a:chOff x="5490" y="9237"/>
              <a:chExt cx="2019" cy="216"/>
            </a:xfrm>
          </p:grpSpPr>
          <p:sp>
            <p:nvSpPr>
              <p:cNvPr id="192766" name="Freeform 205"/>
              <p:cNvSpPr>
                <a:spLocks noChangeAspect="1"/>
              </p:cNvSpPr>
              <p:nvPr/>
            </p:nvSpPr>
            <p:spPr bwMode="auto">
              <a:xfrm>
                <a:off x="5490" y="9288"/>
                <a:ext cx="1872" cy="115"/>
              </a:xfrm>
              <a:custGeom>
                <a:avLst/>
                <a:gdLst>
                  <a:gd name="T0" fmla="*/ 1 w 2700"/>
                  <a:gd name="T1" fmla="*/ 0 h 540"/>
                  <a:gd name="T2" fmla="*/ 1 w 2700"/>
                  <a:gd name="T3" fmla="*/ 0 h 540"/>
                  <a:gd name="T4" fmla="*/ 1 w 2700"/>
                  <a:gd name="T5" fmla="*/ 0 h 540"/>
                  <a:gd name="T6" fmla="*/ 0 w 2700"/>
                  <a:gd name="T7" fmla="*/ 0 h 540"/>
                  <a:gd name="T8" fmla="*/ 0 w 2700"/>
                  <a:gd name="T9" fmla="*/ 0 h 540"/>
                  <a:gd name="T10" fmla="*/ 1 w 2700"/>
                  <a:gd name="T11" fmla="*/ 0 h 540"/>
                  <a:gd name="T12" fmla="*/ 1 w 2700"/>
                  <a:gd name="T13" fmla="*/ 0 h 540"/>
                  <a:gd name="T14" fmla="*/ 1 w 2700"/>
                  <a:gd name="T15" fmla="*/ 0 h 540"/>
                  <a:gd name="T16" fmla="*/ 0 60000 65536"/>
                  <a:gd name="T17" fmla="*/ 0 60000 65536"/>
                  <a:gd name="T18" fmla="*/ 0 60000 65536"/>
                  <a:gd name="T19" fmla="*/ 0 60000 65536"/>
                  <a:gd name="T20" fmla="*/ 0 60000 65536"/>
                  <a:gd name="T21" fmla="*/ 0 60000 65536"/>
                  <a:gd name="T22" fmla="*/ 0 60000 65536"/>
                  <a:gd name="T23" fmla="*/ 0 60000 65536"/>
                  <a:gd name="T24" fmla="*/ 0 w 2700"/>
                  <a:gd name="T25" fmla="*/ 0 h 540"/>
                  <a:gd name="T26" fmla="*/ 2700 w 2700"/>
                  <a:gd name="T27" fmla="*/ 540 h 5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00" h="540">
                    <a:moveTo>
                      <a:pt x="2700" y="180"/>
                    </a:moveTo>
                    <a:lnTo>
                      <a:pt x="2700" y="0"/>
                    </a:lnTo>
                    <a:lnTo>
                      <a:pt x="360" y="0"/>
                    </a:lnTo>
                    <a:lnTo>
                      <a:pt x="0" y="180"/>
                    </a:lnTo>
                    <a:lnTo>
                      <a:pt x="0" y="360"/>
                    </a:lnTo>
                    <a:lnTo>
                      <a:pt x="360" y="540"/>
                    </a:lnTo>
                    <a:lnTo>
                      <a:pt x="2700" y="540"/>
                    </a:lnTo>
                    <a:lnTo>
                      <a:pt x="2700" y="0"/>
                    </a:lnTo>
                  </a:path>
                </a:pathLst>
              </a:custGeom>
              <a:solidFill>
                <a:srgbClr val="FFFFFF"/>
              </a:solidFill>
              <a:ln w="9525">
                <a:solidFill>
                  <a:srgbClr val="000000"/>
                </a:solidFill>
                <a:round/>
                <a:headEnd/>
                <a:tailEnd/>
              </a:ln>
            </p:spPr>
            <p:txBody>
              <a:bodyPr/>
              <a:lstStyle/>
              <a:p>
                <a:endParaRPr lang="en-US"/>
              </a:p>
            </p:txBody>
          </p:sp>
          <p:sp>
            <p:nvSpPr>
              <p:cNvPr id="192767" name="AutoShape 206"/>
              <p:cNvSpPr>
                <a:spLocks noChangeAspect="1" noChangeArrowheads="1"/>
              </p:cNvSpPr>
              <p:nvPr/>
            </p:nvSpPr>
            <p:spPr bwMode="auto">
              <a:xfrm rot="5400000">
                <a:off x="7329" y="9273"/>
                <a:ext cx="216" cy="144"/>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FF"/>
              </a:solidFill>
              <a:ln w="9525">
                <a:solidFill>
                  <a:srgbClr val="000000"/>
                </a:solidFill>
                <a:miter lim="800000"/>
                <a:headEnd/>
                <a:tailEnd/>
              </a:ln>
            </p:spPr>
            <p:txBody>
              <a:bodyPr/>
              <a:lstStyle/>
              <a:p>
                <a:endParaRPr lang="en-US"/>
              </a:p>
            </p:txBody>
          </p:sp>
        </p:grpSp>
      </p:grpSp>
      <p:sp>
        <p:nvSpPr>
          <p:cNvPr id="349391" name="Oval 207"/>
          <p:cNvSpPr>
            <a:spLocks noChangeAspect="1" noChangeArrowheads="1"/>
          </p:cNvSpPr>
          <p:nvPr/>
        </p:nvSpPr>
        <p:spPr bwMode="auto">
          <a:xfrm>
            <a:off x="4217988" y="4764088"/>
            <a:ext cx="49212"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2" name="Oval 208"/>
          <p:cNvSpPr>
            <a:spLocks noChangeAspect="1" noChangeArrowheads="1"/>
          </p:cNvSpPr>
          <p:nvPr/>
        </p:nvSpPr>
        <p:spPr bwMode="auto">
          <a:xfrm>
            <a:off x="4371975" y="4764088"/>
            <a:ext cx="49213"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3" name="Oval 209"/>
          <p:cNvSpPr>
            <a:spLocks noChangeAspect="1" noChangeArrowheads="1"/>
          </p:cNvSpPr>
          <p:nvPr/>
        </p:nvSpPr>
        <p:spPr bwMode="auto">
          <a:xfrm>
            <a:off x="4483100" y="4764088"/>
            <a:ext cx="49213"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4" name="Oval 210"/>
          <p:cNvSpPr>
            <a:spLocks noChangeAspect="1" noChangeArrowheads="1"/>
          </p:cNvSpPr>
          <p:nvPr/>
        </p:nvSpPr>
        <p:spPr bwMode="auto">
          <a:xfrm>
            <a:off x="4662488" y="4764088"/>
            <a:ext cx="49212"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5" name="Oval 211"/>
          <p:cNvSpPr>
            <a:spLocks noChangeAspect="1" noChangeArrowheads="1"/>
          </p:cNvSpPr>
          <p:nvPr/>
        </p:nvSpPr>
        <p:spPr bwMode="auto">
          <a:xfrm>
            <a:off x="4876800" y="4764088"/>
            <a:ext cx="49213"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554" name="Group 212"/>
          <p:cNvGrpSpPr>
            <a:grpSpLocks noChangeAspect="1"/>
          </p:cNvGrpSpPr>
          <p:nvPr/>
        </p:nvGrpSpPr>
        <p:grpSpPr bwMode="auto">
          <a:xfrm>
            <a:off x="5029200" y="4764088"/>
            <a:ext cx="117475" cy="22225"/>
            <a:chOff x="7354" y="9447"/>
            <a:chExt cx="206" cy="43"/>
          </a:xfrm>
        </p:grpSpPr>
        <p:sp>
          <p:nvSpPr>
            <p:cNvPr id="349397" name="Oval 213"/>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8" name="Oval 214"/>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555" name="Group 215"/>
          <p:cNvGrpSpPr>
            <a:grpSpLocks noChangeAspect="1"/>
          </p:cNvGrpSpPr>
          <p:nvPr/>
        </p:nvGrpSpPr>
        <p:grpSpPr bwMode="auto">
          <a:xfrm>
            <a:off x="5257800" y="4764088"/>
            <a:ext cx="117475" cy="22225"/>
            <a:chOff x="7354" y="9447"/>
            <a:chExt cx="206" cy="43"/>
          </a:xfrm>
        </p:grpSpPr>
        <p:sp>
          <p:nvSpPr>
            <p:cNvPr id="349400" name="Oval 216"/>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01" name="Oval 217"/>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556" name="Group 218"/>
          <p:cNvGrpSpPr>
            <a:grpSpLocks noChangeAspect="1"/>
          </p:cNvGrpSpPr>
          <p:nvPr/>
        </p:nvGrpSpPr>
        <p:grpSpPr bwMode="auto">
          <a:xfrm>
            <a:off x="5821363" y="4740275"/>
            <a:ext cx="320675" cy="68263"/>
            <a:chOff x="2340" y="10872"/>
            <a:chExt cx="2355" cy="540"/>
          </a:xfrm>
        </p:grpSpPr>
        <p:grpSp>
          <p:nvGrpSpPr>
            <p:cNvPr id="192749" name="Group 219"/>
            <p:cNvGrpSpPr>
              <a:grpSpLocks noChangeAspect="1"/>
            </p:cNvGrpSpPr>
            <p:nvPr/>
          </p:nvGrpSpPr>
          <p:grpSpPr bwMode="auto">
            <a:xfrm>
              <a:off x="2355" y="10872"/>
              <a:ext cx="2340" cy="540"/>
              <a:chOff x="2355" y="10872"/>
              <a:chExt cx="2340" cy="540"/>
            </a:xfrm>
          </p:grpSpPr>
          <p:grpSp>
            <p:nvGrpSpPr>
              <p:cNvPr id="192751" name="Group 220"/>
              <p:cNvGrpSpPr>
                <a:grpSpLocks noChangeAspect="1"/>
              </p:cNvGrpSpPr>
              <p:nvPr/>
            </p:nvGrpSpPr>
            <p:grpSpPr bwMode="auto">
              <a:xfrm>
                <a:off x="2355" y="11232"/>
                <a:ext cx="2340" cy="180"/>
                <a:chOff x="2355" y="11232"/>
                <a:chExt cx="2340" cy="180"/>
              </a:xfrm>
            </p:grpSpPr>
            <p:sp>
              <p:nvSpPr>
                <p:cNvPr id="349405" name="Arc 221"/>
                <p:cNvSpPr>
                  <a:spLocks noChangeAspect="1"/>
                </p:cNvSpPr>
                <p:nvPr/>
              </p:nvSpPr>
              <p:spPr bwMode="auto">
                <a:xfrm>
                  <a:off x="2352" y="11236"/>
                  <a:ext cx="898" cy="17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06" name="Line 222"/>
                <p:cNvSpPr>
                  <a:spLocks noChangeAspect="1" noChangeShapeType="1"/>
                </p:cNvSpPr>
                <p:nvPr/>
              </p:nvSpPr>
              <p:spPr bwMode="auto">
                <a:xfrm>
                  <a:off x="3249" y="11399"/>
                  <a:ext cx="1446"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752" name="Group 223"/>
              <p:cNvGrpSpPr>
                <a:grpSpLocks noChangeAspect="1"/>
              </p:cNvGrpSpPr>
              <p:nvPr/>
            </p:nvGrpSpPr>
            <p:grpSpPr bwMode="auto">
              <a:xfrm flipV="1">
                <a:off x="2355" y="10872"/>
                <a:ext cx="2340" cy="180"/>
                <a:chOff x="2355" y="11232"/>
                <a:chExt cx="2340" cy="180"/>
              </a:xfrm>
            </p:grpSpPr>
            <p:sp>
              <p:nvSpPr>
                <p:cNvPr id="349408" name="Arc 224"/>
                <p:cNvSpPr>
                  <a:spLocks noChangeAspect="1"/>
                </p:cNvSpPr>
                <p:nvPr/>
              </p:nvSpPr>
              <p:spPr bwMode="auto">
                <a:xfrm>
                  <a:off x="2352" y="11236"/>
                  <a:ext cx="898" cy="17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09" name="Line 225"/>
                <p:cNvSpPr>
                  <a:spLocks noChangeAspect="1" noChangeShapeType="1"/>
                </p:cNvSpPr>
                <p:nvPr/>
              </p:nvSpPr>
              <p:spPr bwMode="auto">
                <a:xfrm>
                  <a:off x="3249" y="11399"/>
                  <a:ext cx="1446"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349410" name="Line 226"/>
            <p:cNvSpPr>
              <a:spLocks noChangeAspect="1" noChangeShapeType="1"/>
            </p:cNvSpPr>
            <p:nvPr/>
          </p:nvSpPr>
          <p:spPr bwMode="auto">
            <a:xfrm>
              <a:off x="2340" y="11048"/>
              <a:ext cx="0" cy="18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11" name="AutoShape 227"/>
          <p:cNvSpPr>
            <a:spLocks noChangeAspect="1" noChangeArrowheads="1"/>
          </p:cNvSpPr>
          <p:nvPr/>
        </p:nvSpPr>
        <p:spPr bwMode="auto">
          <a:xfrm>
            <a:off x="6403975" y="5362575"/>
            <a:ext cx="165100" cy="92075"/>
          </a:xfrm>
          <a:custGeom>
            <a:avLst/>
            <a:gdLst>
              <a:gd name="G0" fmla="+- 3150 0 0"/>
              <a:gd name="G1" fmla="+- 21600 0 3150"/>
              <a:gd name="G2" fmla="*/ 3150 1 2"/>
              <a:gd name="G3" fmla="+- 21600 0 G2"/>
              <a:gd name="G4" fmla="+/ 3150 21600 2"/>
              <a:gd name="G5" fmla="+/ G1 0 2"/>
              <a:gd name="G6" fmla="*/ 21600 21600 3150"/>
              <a:gd name="G7" fmla="*/ G6 1 2"/>
              <a:gd name="G8" fmla="+- 21600 0 G7"/>
              <a:gd name="G9" fmla="*/ 21600 1 2"/>
              <a:gd name="G10" fmla="+- 3150 0 G9"/>
              <a:gd name="G11" fmla="?: G10 G8 0"/>
              <a:gd name="G12" fmla="?: G10 G7 21600"/>
              <a:gd name="T0" fmla="*/ 20025 w 21600"/>
              <a:gd name="T1" fmla="*/ 10800 h 21600"/>
              <a:gd name="T2" fmla="*/ 10800 w 21600"/>
              <a:gd name="T3" fmla="*/ 21600 h 21600"/>
              <a:gd name="T4" fmla="*/ 1575 w 21600"/>
              <a:gd name="T5" fmla="*/ 10800 h 21600"/>
              <a:gd name="T6" fmla="*/ 10800 w 21600"/>
              <a:gd name="T7" fmla="*/ 0 h 21600"/>
              <a:gd name="T8" fmla="*/ 3375 w 21600"/>
              <a:gd name="T9" fmla="*/ 3375 h 21600"/>
              <a:gd name="T10" fmla="*/ 18225 w 21600"/>
              <a:gd name="T11" fmla="*/ 18225 h 21600"/>
            </a:gdLst>
            <a:ahLst/>
            <a:cxnLst>
              <a:cxn ang="0">
                <a:pos x="T0" y="T1"/>
              </a:cxn>
              <a:cxn ang="0">
                <a:pos x="T2" y="T3"/>
              </a:cxn>
              <a:cxn ang="0">
                <a:pos x="T4" y="T5"/>
              </a:cxn>
              <a:cxn ang="0">
                <a:pos x="T6" y="T7"/>
              </a:cxn>
            </a:cxnLst>
            <a:rect l="T8" t="T9" r="T10" b="T11"/>
            <a:pathLst>
              <a:path w="21600" h="21600">
                <a:moveTo>
                  <a:pt x="0" y="0"/>
                </a:moveTo>
                <a:lnTo>
                  <a:pt x="3150" y="21600"/>
                </a:lnTo>
                <a:lnTo>
                  <a:pt x="18450" y="21600"/>
                </a:lnTo>
                <a:lnTo>
                  <a:pt x="21600" y="0"/>
                </a:lnTo>
                <a:close/>
              </a:path>
            </a:pathLst>
          </a:custGeom>
          <a:solidFill>
            <a:srgbClr val="FFFFFF"/>
          </a:solid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2" name="Line 228"/>
          <p:cNvSpPr>
            <a:spLocks noChangeAspect="1" noChangeShapeType="1"/>
          </p:cNvSpPr>
          <p:nvPr/>
        </p:nvSpPr>
        <p:spPr bwMode="auto">
          <a:xfrm flipV="1">
            <a:off x="6408738" y="4900613"/>
            <a:ext cx="0" cy="48418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3" name="Line 229"/>
          <p:cNvSpPr>
            <a:spLocks noChangeAspect="1" noChangeShapeType="1"/>
          </p:cNvSpPr>
          <p:nvPr/>
        </p:nvSpPr>
        <p:spPr bwMode="auto">
          <a:xfrm flipV="1">
            <a:off x="6570663" y="4900613"/>
            <a:ext cx="1587" cy="48418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4" name="Oval 230"/>
          <p:cNvSpPr>
            <a:spLocks noChangeAspect="1" noChangeArrowheads="1"/>
          </p:cNvSpPr>
          <p:nvPr/>
        </p:nvSpPr>
        <p:spPr bwMode="auto">
          <a:xfrm>
            <a:off x="6438900" y="5141913"/>
            <a:ext cx="17463"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561" name="Group 231"/>
          <p:cNvGrpSpPr>
            <a:grpSpLocks noChangeAspect="1"/>
          </p:cNvGrpSpPr>
          <p:nvPr/>
        </p:nvGrpSpPr>
        <p:grpSpPr bwMode="auto">
          <a:xfrm rot="5400000">
            <a:off x="6422232" y="5352256"/>
            <a:ext cx="114300" cy="179387"/>
            <a:chOff x="9600" y="10512"/>
            <a:chExt cx="180" cy="360"/>
          </a:xfrm>
        </p:grpSpPr>
        <p:sp>
          <p:nvSpPr>
            <p:cNvPr id="349416" name="Arc 232"/>
            <p:cNvSpPr>
              <a:spLocks noChangeAspect="1"/>
            </p:cNvSpPr>
            <p:nvPr/>
          </p:nvSpPr>
          <p:spPr bwMode="auto">
            <a:xfrm>
              <a:off x="9585" y="10531"/>
              <a:ext cx="180" cy="18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7" name="Arc 233"/>
            <p:cNvSpPr>
              <a:spLocks noChangeAspect="1"/>
            </p:cNvSpPr>
            <p:nvPr/>
          </p:nvSpPr>
          <p:spPr bwMode="auto">
            <a:xfrm flipV="1">
              <a:off x="9585" y="10636"/>
              <a:ext cx="180" cy="17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18" name="Line 234"/>
          <p:cNvSpPr>
            <a:spLocks noChangeAspect="1" noChangeShapeType="1"/>
          </p:cNvSpPr>
          <p:nvPr/>
        </p:nvSpPr>
        <p:spPr bwMode="auto">
          <a:xfrm>
            <a:off x="6403975" y="5046663"/>
            <a:ext cx="17303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9" name="Oval 235"/>
          <p:cNvSpPr>
            <a:spLocks noChangeAspect="1" noChangeArrowheads="1"/>
          </p:cNvSpPr>
          <p:nvPr/>
        </p:nvSpPr>
        <p:spPr bwMode="auto">
          <a:xfrm>
            <a:off x="6481763" y="5240338"/>
            <a:ext cx="17462"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0" name="Oval 236"/>
          <p:cNvSpPr>
            <a:spLocks noChangeAspect="1" noChangeArrowheads="1"/>
          </p:cNvSpPr>
          <p:nvPr/>
        </p:nvSpPr>
        <p:spPr bwMode="auto">
          <a:xfrm>
            <a:off x="6507163" y="5184775"/>
            <a:ext cx="17462" cy="1428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1" name="Oval 237"/>
          <p:cNvSpPr>
            <a:spLocks noChangeAspect="1" noChangeArrowheads="1"/>
          </p:cNvSpPr>
          <p:nvPr/>
        </p:nvSpPr>
        <p:spPr bwMode="auto">
          <a:xfrm>
            <a:off x="6507163" y="5370513"/>
            <a:ext cx="17462" cy="14287"/>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2" name="Oval 238"/>
          <p:cNvSpPr>
            <a:spLocks noChangeAspect="1" noChangeArrowheads="1"/>
          </p:cNvSpPr>
          <p:nvPr/>
        </p:nvSpPr>
        <p:spPr bwMode="auto">
          <a:xfrm>
            <a:off x="6438900" y="5337175"/>
            <a:ext cx="17463"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3" name="Oval 239"/>
          <p:cNvSpPr>
            <a:spLocks noChangeAspect="1" noChangeArrowheads="1"/>
          </p:cNvSpPr>
          <p:nvPr/>
        </p:nvSpPr>
        <p:spPr bwMode="auto">
          <a:xfrm>
            <a:off x="6507163" y="5337175"/>
            <a:ext cx="17462"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4" name="Oval 240"/>
          <p:cNvSpPr>
            <a:spLocks noChangeAspect="1" noChangeArrowheads="1"/>
          </p:cNvSpPr>
          <p:nvPr/>
        </p:nvSpPr>
        <p:spPr bwMode="auto">
          <a:xfrm>
            <a:off x="5761038" y="4772025"/>
            <a:ext cx="9525"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5" name="Oval 241"/>
          <p:cNvSpPr>
            <a:spLocks noChangeAspect="1" noChangeArrowheads="1"/>
          </p:cNvSpPr>
          <p:nvPr/>
        </p:nvSpPr>
        <p:spPr bwMode="auto">
          <a:xfrm>
            <a:off x="5564188" y="4772025"/>
            <a:ext cx="7937"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6" name="Oval 242"/>
          <p:cNvSpPr>
            <a:spLocks noChangeAspect="1" noChangeArrowheads="1"/>
          </p:cNvSpPr>
          <p:nvPr/>
        </p:nvSpPr>
        <p:spPr bwMode="auto">
          <a:xfrm>
            <a:off x="4895850" y="4772025"/>
            <a:ext cx="7938"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7" name="Oval 243"/>
          <p:cNvSpPr>
            <a:spLocks noChangeAspect="1" noChangeArrowheads="1"/>
          </p:cNvSpPr>
          <p:nvPr/>
        </p:nvSpPr>
        <p:spPr bwMode="auto">
          <a:xfrm>
            <a:off x="4681538" y="4772025"/>
            <a:ext cx="7937"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8" name="Oval 244"/>
          <p:cNvSpPr>
            <a:spLocks noChangeAspect="1" noChangeArrowheads="1"/>
          </p:cNvSpPr>
          <p:nvPr/>
        </p:nvSpPr>
        <p:spPr bwMode="auto">
          <a:xfrm>
            <a:off x="4510088" y="4772025"/>
            <a:ext cx="7937"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573" name="Group 245"/>
          <p:cNvGrpSpPr>
            <a:grpSpLocks noChangeAspect="1"/>
          </p:cNvGrpSpPr>
          <p:nvPr/>
        </p:nvGrpSpPr>
        <p:grpSpPr bwMode="auto">
          <a:xfrm>
            <a:off x="6386513" y="4772025"/>
            <a:ext cx="103187" cy="484188"/>
            <a:chOff x="9360" y="9072"/>
            <a:chExt cx="181" cy="900"/>
          </a:xfrm>
        </p:grpSpPr>
        <p:sp>
          <p:nvSpPr>
            <p:cNvPr id="349430" name="Line 246"/>
            <p:cNvSpPr>
              <a:spLocks noChangeAspect="1" noChangeShapeType="1"/>
            </p:cNvSpPr>
            <p:nvPr/>
          </p:nvSpPr>
          <p:spPr bwMode="auto">
            <a:xfrm flipV="1">
              <a:off x="9541" y="9252"/>
              <a:ext cx="0" cy="72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1" name="Arc 247"/>
            <p:cNvSpPr>
              <a:spLocks noChangeAspect="1"/>
            </p:cNvSpPr>
            <p:nvPr/>
          </p:nvSpPr>
          <p:spPr bwMode="auto">
            <a:xfrm>
              <a:off x="9360" y="9072"/>
              <a:ext cx="181" cy="18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32" name="Line 248"/>
          <p:cNvSpPr>
            <a:spLocks noChangeAspect="1" noChangeShapeType="1"/>
          </p:cNvSpPr>
          <p:nvPr/>
        </p:nvSpPr>
        <p:spPr bwMode="auto">
          <a:xfrm flipH="1">
            <a:off x="6199188" y="4772025"/>
            <a:ext cx="204787" cy="0"/>
          </a:xfrm>
          <a:prstGeom prst="line">
            <a:avLst/>
          </a:prstGeom>
          <a:noFill/>
          <a:ln w="9525">
            <a:solidFill>
              <a:schemeClr val="accent3"/>
            </a:solidFill>
            <a:round/>
            <a:headEnd/>
            <a:tailEnd type="arrow" w="med" len="me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3" name="Line 249"/>
          <p:cNvSpPr>
            <a:spLocks noChangeAspect="1" noChangeShapeType="1"/>
          </p:cNvSpPr>
          <p:nvPr/>
        </p:nvSpPr>
        <p:spPr bwMode="auto">
          <a:xfrm flipH="1">
            <a:off x="6027738" y="4772025"/>
            <a:ext cx="204787"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4" name="Arc 250"/>
          <p:cNvSpPr>
            <a:spLocks noChangeAspect="1"/>
          </p:cNvSpPr>
          <p:nvPr/>
        </p:nvSpPr>
        <p:spPr bwMode="auto">
          <a:xfrm rot="-2804653" flipH="1" flipV="1">
            <a:off x="2616994" y="1724819"/>
            <a:ext cx="201613" cy="320675"/>
          </a:xfrm>
          <a:custGeom>
            <a:avLst/>
            <a:gdLst>
              <a:gd name="G0" fmla="+- 0 0 0"/>
              <a:gd name="G1" fmla="+- 21600 0 0"/>
              <a:gd name="G2" fmla="+- 21600 0 0"/>
              <a:gd name="T0" fmla="*/ 0 w 21600"/>
              <a:gd name="T1" fmla="*/ 0 h 32530"/>
              <a:gd name="T2" fmla="*/ 18631 w 21600"/>
              <a:gd name="T3" fmla="*/ 32530 h 32530"/>
              <a:gd name="T4" fmla="*/ 0 w 21600"/>
              <a:gd name="T5" fmla="*/ 21600 h 32530"/>
            </a:gdLst>
            <a:ahLst/>
            <a:cxnLst>
              <a:cxn ang="0">
                <a:pos x="T0" y="T1"/>
              </a:cxn>
              <a:cxn ang="0">
                <a:pos x="T2" y="T3"/>
              </a:cxn>
              <a:cxn ang="0">
                <a:pos x="T4" y="T5"/>
              </a:cxn>
            </a:cxnLst>
            <a:rect l="0" t="0" r="r" b="b"/>
            <a:pathLst>
              <a:path w="21600" h="32530" fill="none" extrusionOk="0">
                <a:moveTo>
                  <a:pt x="0" y="-1"/>
                </a:moveTo>
                <a:cubicBezTo>
                  <a:pt x="11929" y="0"/>
                  <a:pt x="21600" y="9670"/>
                  <a:pt x="21600" y="21600"/>
                </a:cubicBezTo>
                <a:cubicBezTo>
                  <a:pt x="21600" y="25442"/>
                  <a:pt x="20574" y="29215"/>
                  <a:pt x="18630" y="32529"/>
                </a:cubicBezTo>
              </a:path>
              <a:path w="21600" h="32530" stroke="0" extrusionOk="0">
                <a:moveTo>
                  <a:pt x="0" y="-1"/>
                </a:moveTo>
                <a:cubicBezTo>
                  <a:pt x="11929" y="0"/>
                  <a:pt x="21600" y="9670"/>
                  <a:pt x="21600" y="21600"/>
                </a:cubicBezTo>
                <a:cubicBezTo>
                  <a:pt x="21600" y="25442"/>
                  <a:pt x="20574" y="29215"/>
                  <a:pt x="18630" y="32529"/>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5" name="Line 251"/>
          <p:cNvSpPr>
            <a:spLocks noChangeAspect="1" noChangeShapeType="1"/>
          </p:cNvSpPr>
          <p:nvPr/>
        </p:nvSpPr>
        <p:spPr bwMode="auto">
          <a:xfrm flipH="1">
            <a:off x="2803525" y="1657350"/>
            <a:ext cx="2047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6" name="Line 252"/>
          <p:cNvSpPr>
            <a:spLocks noChangeAspect="1" noChangeShapeType="1"/>
          </p:cNvSpPr>
          <p:nvPr/>
        </p:nvSpPr>
        <p:spPr bwMode="auto">
          <a:xfrm>
            <a:off x="2803525" y="1657350"/>
            <a:ext cx="0" cy="19208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7" name="Line 253"/>
          <p:cNvSpPr>
            <a:spLocks noChangeAspect="1" noChangeShapeType="1"/>
          </p:cNvSpPr>
          <p:nvPr/>
        </p:nvSpPr>
        <p:spPr bwMode="auto">
          <a:xfrm>
            <a:off x="2906713" y="1947863"/>
            <a:ext cx="101600"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8" name="Arc 254"/>
          <p:cNvSpPr>
            <a:spLocks noChangeAspect="1"/>
          </p:cNvSpPr>
          <p:nvPr/>
        </p:nvSpPr>
        <p:spPr bwMode="auto">
          <a:xfrm rot="18900000">
            <a:off x="2546350" y="1343025"/>
            <a:ext cx="101600" cy="952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581" name="Group 255"/>
          <p:cNvGrpSpPr>
            <a:grpSpLocks noChangeAspect="1"/>
          </p:cNvGrpSpPr>
          <p:nvPr/>
        </p:nvGrpSpPr>
        <p:grpSpPr bwMode="auto">
          <a:xfrm>
            <a:off x="2622550" y="1568450"/>
            <a:ext cx="149225" cy="279400"/>
            <a:chOff x="2520" y="3312"/>
            <a:chExt cx="360" cy="720"/>
          </a:xfrm>
        </p:grpSpPr>
        <p:sp>
          <p:nvSpPr>
            <p:cNvPr id="349440" name="Line 256"/>
            <p:cNvSpPr>
              <a:spLocks noChangeAspect="1" noChangeShapeType="1"/>
            </p:cNvSpPr>
            <p:nvPr/>
          </p:nvSpPr>
          <p:spPr bwMode="auto">
            <a:xfrm flipV="1">
              <a:off x="2880" y="3672"/>
              <a:ext cx="0" cy="36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1" name="Line 257"/>
            <p:cNvSpPr>
              <a:spLocks noChangeAspect="1" noChangeShapeType="1"/>
            </p:cNvSpPr>
            <p:nvPr/>
          </p:nvSpPr>
          <p:spPr bwMode="auto">
            <a:xfrm flipH="1" flipV="1">
              <a:off x="2520" y="3312"/>
              <a:ext cx="360" cy="36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42" name="Line 258"/>
          <p:cNvSpPr>
            <a:spLocks noChangeAspect="1" noChangeShapeType="1"/>
          </p:cNvSpPr>
          <p:nvPr/>
        </p:nvSpPr>
        <p:spPr bwMode="auto">
          <a:xfrm>
            <a:off x="2493963" y="1462088"/>
            <a:ext cx="0" cy="26828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3" name="Line 259"/>
          <p:cNvSpPr>
            <a:spLocks noChangeAspect="1" noChangeShapeType="1"/>
          </p:cNvSpPr>
          <p:nvPr/>
        </p:nvSpPr>
        <p:spPr bwMode="auto">
          <a:xfrm>
            <a:off x="2493963" y="1730375"/>
            <a:ext cx="103187" cy="9525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4" name="Line 260"/>
          <p:cNvSpPr>
            <a:spLocks noChangeAspect="1" noChangeShapeType="1"/>
          </p:cNvSpPr>
          <p:nvPr/>
        </p:nvSpPr>
        <p:spPr bwMode="auto">
          <a:xfrm>
            <a:off x="2708275" y="1447800"/>
            <a:ext cx="0" cy="9683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585" name="Group 262"/>
          <p:cNvGrpSpPr>
            <a:grpSpLocks noChangeAspect="1"/>
          </p:cNvGrpSpPr>
          <p:nvPr/>
        </p:nvGrpSpPr>
        <p:grpSpPr bwMode="auto">
          <a:xfrm>
            <a:off x="2185988" y="3614738"/>
            <a:ext cx="360362" cy="206375"/>
            <a:chOff x="552" y="2928"/>
            <a:chExt cx="156" cy="144"/>
          </a:xfrm>
        </p:grpSpPr>
        <p:sp>
          <p:nvSpPr>
            <p:cNvPr id="349447" name="Rectangle 263"/>
            <p:cNvSpPr>
              <a:spLocks noChangeAspect="1" noChangeArrowheads="1"/>
            </p:cNvSpPr>
            <p:nvPr/>
          </p:nvSpPr>
          <p:spPr bwMode="auto">
            <a:xfrm>
              <a:off x="552"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8" name="Rectangle 264"/>
            <p:cNvSpPr>
              <a:spLocks noChangeAspect="1" noChangeArrowheads="1"/>
            </p:cNvSpPr>
            <p:nvPr/>
          </p:nvSpPr>
          <p:spPr bwMode="auto">
            <a:xfrm>
              <a:off x="636"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9" name="Rectangle 265"/>
            <p:cNvSpPr>
              <a:spLocks noChangeAspect="1" noChangeArrowheads="1"/>
            </p:cNvSpPr>
            <p:nvPr/>
          </p:nvSpPr>
          <p:spPr bwMode="auto">
            <a:xfrm>
              <a:off x="594"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586" name="Group 266"/>
          <p:cNvGrpSpPr>
            <a:grpSpLocks noChangeAspect="1"/>
          </p:cNvGrpSpPr>
          <p:nvPr/>
        </p:nvGrpSpPr>
        <p:grpSpPr bwMode="auto">
          <a:xfrm>
            <a:off x="2185988" y="3375025"/>
            <a:ext cx="360362" cy="206375"/>
            <a:chOff x="552" y="2928"/>
            <a:chExt cx="156" cy="144"/>
          </a:xfrm>
        </p:grpSpPr>
        <p:sp>
          <p:nvSpPr>
            <p:cNvPr id="349451" name="Rectangle 267"/>
            <p:cNvSpPr>
              <a:spLocks noChangeAspect="1" noChangeArrowheads="1"/>
            </p:cNvSpPr>
            <p:nvPr/>
          </p:nvSpPr>
          <p:spPr bwMode="auto">
            <a:xfrm>
              <a:off x="552"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2" name="Rectangle 268"/>
            <p:cNvSpPr>
              <a:spLocks noChangeAspect="1" noChangeArrowheads="1"/>
            </p:cNvSpPr>
            <p:nvPr/>
          </p:nvSpPr>
          <p:spPr bwMode="auto">
            <a:xfrm>
              <a:off x="636"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3" name="Rectangle 269"/>
            <p:cNvSpPr>
              <a:spLocks noChangeAspect="1" noChangeArrowheads="1"/>
            </p:cNvSpPr>
            <p:nvPr/>
          </p:nvSpPr>
          <p:spPr bwMode="auto">
            <a:xfrm>
              <a:off x="594"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54" name="Line 270"/>
          <p:cNvSpPr>
            <a:spLocks noChangeAspect="1" noChangeShapeType="1"/>
          </p:cNvSpPr>
          <p:nvPr/>
        </p:nvSpPr>
        <p:spPr bwMode="auto">
          <a:xfrm>
            <a:off x="2778125" y="4892675"/>
            <a:ext cx="0" cy="27463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5" name="Line 271"/>
          <p:cNvSpPr>
            <a:spLocks noChangeAspect="1" noChangeShapeType="1"/>
          </p:cNvSpPr>
          <p:nvPr/>
        </p:nvSpPr>
        <p:spPr bwMode="auto">
          <a:xfrm>
            <a:off x="2674938" y="4892675"/>
            <a:ext cx="0" cy="27463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6" name="Line 272"/>
          <p:cNvSpPr>
            <a:spLocks noChangeAspect="1" noChangeShapeType="1"/>
          </p:cNvSpPr>
          <p:nvPr/>
        </p:nvSpPr>
        <p:spPr bwMode="auto">
          <a:xfrm>
            <a:off x="2614613" y="3332163"/>
            <a:ext cx="0" cy="131603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7" name="Line 273"/>
          <p:cNvSpPr>
            <a:spLocks noChangeAspect="1" noChangeShapeType="1"/>
          </p:cNvSpPr>
          <p:nvPr/>
        </p:nvSpPr>
        <p:spPr bwMode="auto">
          <a:xfrm>
            <a:off x="2614613" y="4876800"/>
            <a:ext cx="0" cy="29845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8" name="Line 274"/>
          <p:cNvSpPr>
            <a:spLocks noChangeAspect="1" noChangeShapeType="1"/>
          </p:cNvSpPr>
          <p:nvPr/>
        </p:nvSpPr>
        <p:spPr bwMode="auto">
          <a:xfrm flipV="1">
            <a:off x="2674938" y="4514850"/>
            <a:ext cx="0" cy="138113"/>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9" name="Line 275"/>
          <p:cNvSpPr>
            <a:spLocks noChangeAspect="1" noChangeShapeType="1"/>
          </p:cNvSpPr>
          <p:nvPr/>
        </p:nvSpPr>
        <p:spPr bwMode="auto">
          <a:xfrm flipV="1">
            <a:off x="2778125" y="4514850"/>
            <a:ext cx="0" cy="138113"/>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593" name="Group 276"/>
          <p:cNvGrpSpPr>
            <a:grpSpLocks noChangeAspect="1"/>
          </p:cNvGrpSpPr>
          <p:nvPr/>
        </p:nvGrpSpPr>
        <p:grpSpPr bwMode="auto">
          <a:xfrm>
            <a:off x="2133600" y="3332163"/>
            <a:ext cx="469900" cy="0"/>
            <a:chOff x="1950" y="8982"/>
            <a:chExt cx="693" cy="1"/>
          </a:xfrm>
        </p:grpSpPr>
        <p:sp>
          <p:nvSpPr>
            <p:cNvPr id="349461" name="Line 277"/>
            <p:cNvSpPr>
              <a:spLocks noChangeAspect="1" noChangeShapeType="1"/>
            </p:cNvSpPr>
            <p:nvPr/>
          </p:nvSpPr>
          <p:spPr bwMode="auto">
            <a:xfrm>
              <a:off x="2147483647" y="3332163"/>
              <a:ext cx="2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2" name="Line 278"/>
            <p:cNvSpPr>
              <a:spLocks noChangeAspect="1" noChangeShapeType="1"/>
            </p:cNvSpPr>
            <p:nvPr/>
          </p:nvSpPr>
          <p:spPr bwMode="auto">
            <a:xfrm>
              <a:off x="2147483647" y="3332163"/>
              <a:ext cx="2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63" name="Line 279"/>
          <p:cNvSpPr>
            <a:spLocks noChangeAspect="1" noChangeShapeType="1"/>
          </p:cNvSpPr>
          <p:nvPr/>
        </p:nvSpPr>
        <p:spPr bwMode="auto">
          <a:xfrm flipH="1">
            <a:off x="2614613" y="4506913"/>
            <a:ext cx="155575"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4" name="Line 280"/>
          <p:cNvSpPr>
            <a:spLocks noChangeAspect="1" noChangeShapeType="1"/>
          </p:cNvSpPr>
          <p:nvPr/>
        </p:nvSpPr>
        <p:spPr bwMode="auto">
          <a:xfrm>
            <a:off x="1911350" y="1257300"/>
            <a:ext cx="0" cy="3910013"/>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5" name="Line 281"/>
          <p:cNvSpPr>
            <a:spLocks noChangeAspect="1" noChangeShapeType="1"/>
          </p:cNvSpPr>
          <p:nvPr/>
        </p:nvSpPr>
        <p:spPr bwMode="auto">
          <a:xfrm>
            <a:off x="1911350" y="1247775"/>
            <a:ext cx="4938713"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6" name="Line 282"/>
          <p:cNvSpPr>
            <a:spLocks noChangeAspect="1" noChangeShapeType="1"/>
          </p:cNvSpPr>
          <p:nvPr/>
        </p:nvSpPr>
        <p:spPr bwMode="auto">
          <a:xfrm>
            <a:off x="6850063" y="1257300"/>
            <a:ext cx="0" cy="2339975"/>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7" name="Line 283"/>
          <p:cNvSpPr>
            <a:spLocks noChangeAspect="1" noChangeShapeType="1"/>
          </p:cNvSpPr>
          <p:nvPr/>
        </p:nvSpPr>
        <p:spPr bwMode="auto">
          <a:xfrm flipH="1">
            <a:off x="2614613" y="3597275"/>
            <a:ext cx="4237037"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8" name="Line 284"/>
          <p:cNvSpPr>
            <a:spLocks noChangeAspect="1" noChangeShapeType="1"/>
          </p:cNvSpPr>
          <p:nvPr/>
        </p:nvSpPr>
        <p:spPr bwMode="auto">
          <a:xfrm>
            <a:off x="1911350" y="5175250"/>
            <a:ext cx="8651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9" name="Line 285"/>
          <p:cNvSpPr>
            <a:spLocks noChangeAspect="1" noChangeShapeType="1"/>
          </p:cNvSpPr>
          <p:nvPr/>
        </p:nvSpPr>
        <p:spPr bwMode="auto">
          <a:xfrm>
            <a:off x="1911350" y="3332163"/>
            <a:ext cx="247650"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0" name="AutoShape 286"/>
          <p:cNvSpPr>
            <a:spLocks noChangeArrowheads="1"/>
          </p:cNvSpPr>
          <p:nvPr/>
        </p:nvSpPr>
        <p:spPr bwMode="auto">
          <a:xfrm rot="5400000">
            <a:off x="4152107" y="4645819"/>
            <a:ext cx="209550" cy="261937"/>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noFill/>
          <a:ln w="9525">
            <a:solidFill>
              <a:schemeClr val="accent3"/>
            </a:solidFill>
            <a:miter lim="800000"/>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1" name="Line 287"/>
          <p:cNvSpPr>
            <a:spLocks noChangeShapeType="1"/>
          </p:cNvSpPr>
          <p:nvPr/>
        </p:nvSpPr>
        <p:spPr bwMode="auto">
          <a:xfrm flipH="1">
            <a:off x="6708775" y="2719388"/>
            <a:ext cx="506413" cy="342900"/>
          </a:xfrm>
          <a:prstGeom prst="line">
            <a:avLst/>
          </a:prstGeom>
          <a:noFill/>
          <a:ln w="9525">
            <a:solidFill>
              <a:schemeClr val="accent3"/>
            </a:solidFill>
            <a:round/>
            <a:headEnd/>
            <a:tailEnd type="triangle" w="med" len="me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192603" name="Text Box 288"/>
          <p:cNvSpPr txBox="1">
            <a:spLocks noChangeArrowheads="1"/>
          </p:cNvSpPr>
          <p:nvPr/>
        </p:nvSpPr>
        <p:spPr bwMode="auto">
          <a:xfrm>
            <a:off x="6969125" y="1974850"/>
            <a:ext cx="2174875"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TOF (Time of Flight)</a:t>
            </a:r>
          </a:p>
        </p:txBody>
      </p:sp>
      <p:sp>
        <p:nvSpPr>
          <p:cNvPr id="192604" name="Text Box 289"/>
          <p:cNvSpPr txBox="1">
            <a:spLocks noChangeArrowheads="1"/>
          </p:cNvSpPr>
          <p:nvPr/>
        </p:nvSpPr>
        <p:spPr bwMode="auto">
          <a:xfrm>
            <a:off x="3289300" y="5389563"/>
            <a:ext cx="1130300"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400">
                <a:solidFill>
                  <a:srgbClr val="FFFFFF"/>
                </a:solidFill>
              </a:rPr>
              <a:t>ICP</a:t>
            </a:r>
          </a:p>
        </p:txBody>
      </p:sp>
      <p:sp>
        <p:nvSpPr>
          <p:cNvPr id="349474" name="Line 290"/>
          <p:cNvSpPr>
            <a:spLocks noChangeShapeType="1"/>
          </p:cNvSpPr>
          <p:nvPr/>
        </p:nvSpPr>
        <p:spPr bwMode="auto">
          <a:xfrm flipH="1" flipV="1">
            <a:off x="3516313" y="4889500"/>
            <a:ext cx="6350" cy="501650"/>
          </a:xfrm>
          <a:prstGeom prst="line">
            <a:avLst/>
          </a:prstGeom>
          <a:noFill/>
          <a:ln w="9525">
            <a:solidFill>
              <a:schemeClr val="accent3"/>
            </a:solidFill>
            <a:round/>
            <a:headEnd/>
            <a:tailEnd type="triangle" w="med" len="me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5" name="Oval 291"/>
          <p:cNvSpPr>
            <a:spLocks noChangeArrowheads="1"/>
          </p:cNvSpPr>
          <p:nvPr/>
        </p:nvSpPr>
        <p:spPr bwMode="auto">
          <a:xfrm>
            <a:off x="4064000" y="4772025"/>
            <a:ext cx="9525" cy="1588"/>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6" name="Oval 292"/>
          <p:cNvSpPr>
            <a:spLocks noChangeArrowheads="1"/>
          </p:cNvSpPr>
          <p:nvPr/>
        </p:nvSpPr>
        <p:spPr bwMode="auto">
          <a:xfrm>
            <a:off x="4090988" y="4741863"/>
            <a:ext cx="9525" cy="1587"/>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7" name="Oval 293"/>
          <p:cNvSpPr>
            <a:spLocks noChangeArrowheads="1"/>
          </p:cNvSpPr>
          <p:nvPr/>
        </p:nvSpPr>
        <p:spPr bwMode="auto">
          <a:xfrm>
            <a:off x="4094163" y="4797425"/>
            <a:ext cx="9525" cy="1588"/>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8" name="Oval 294"/>
          <p:cNvSpPr>
            <a:spLocks noChangeArrowheads="1"/>
          </p:cNvSpPr>
          <p:nvPr/>
        </p:nvSpPr>
        <p:spPr bwMode="auto">
          <a:xfrm>
            <a:off x="4135438" y="4772025"/>
            <a:ext cx="9525" cy="1588"/>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9" name="Oval 295"/>
          <p:cNvSpPr>
            <a:spLocks noChangeArrowheads="1"/>
          </p:cNvSpPr>
          <p:nvPr/>
        </p:nvSpPr>
        <p:spPr bwMode="auto">
          <a:xfrm>
            <a:off x="4095750" y="4770438"/>
            <a:ext cx="9525" cy="1587"/>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611" name="Group 296"/>
          <p:cNvGrpSpPr>
            <a:grpSpLocks noChangeAspect="1"/>
          </p:cNvGrpSpPr>
          <p:nvPr/>
        </p:nvGrpSpPr>
        <p:grpSpPr bwMode="auto">
          <a:xfrm>
            <a:off x="2895600" y="4732338"/>
            <a:ext cx="73025" cy="74612"/>
            <a:chOff x="1158" y="3462"/>
            <a:chExt cx="35" cy="35"/>
          </a:xfrm>
        </p:grpSpPr>
        <p:sp>
          <p:nvSpPr>
            <p:cNvPr id="349481" name="Oval 297"/>
            <p:cNvSpPr>
              <a:spLocks noChangeAspect="1" noChangeArrowheads="1"/>
            </p:cNvSpPr>
            <p:nvPr/>
          </p:nvSpPr>
          <p:spPr bwMode="auto">
            <a:xfrm>
              <a:off x="1158" y="3462"/>
              <a:ext cx="35" cy="35"/>
            </a:xfrm>
            <a:prstGeom prst="ellipse">
              <a:avLst/>
            </a:prstGeom>
            <a:solidFill>
              <a:srgbClr val="FF00FF"/>
            </a:solid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732" name="Group 298"/>
            <p:cNvGrpSpPr>
              <a:grpSpLocks noChangeAspect="1"/>
            </p:cNvGrpSpPr>
            <p:nvPr/>
          </p:nvGrpSpPr>
          <p:grpSpPr bwMode="auto">
            <a:xfrm>
              <a:off x="1166" y="3470"/>
              <a:ext cx="23" cy="23"/>
              <a:chOff x="670" y="3010"/>
              <a:chExt cx="90" cy="90"/>
            </a:xfrm>
          </p:grpSpPr>
          <p:sp>
            <p:nvSpPr>
              <p:cNvPr id="349483" name="Line 299"/>
              <p:cNvSpPr>
                <a:spLocks noChangeAspect="1" noChangeShapeType="1"/>
              </p:cNvSpPr>
              <p:nvPr/>
            </p:nvSpPr>
            <p:spPr bwMode="auto">
              <a:xfrm>
                <a:off x="719" y="3011"/>
                <a:ext cx="0" cy="9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84" name="Line 300"/>
              <p:cNvSpPr>
                <a:spLocks noChangeAspect="1" noChangeShapeType="1"/>
              </p:cNvSpPr>
              <p:nvPr/>
            </p:nvSpPr>
            <p:spPr bwMode="auto">
              <a:xfrm rot="-5400000">
                <a:off x="716" y="3021"/>
                <a:ext cx="0" cy="89"/>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2612" name="Group 301"/>
          <p:cNvGrpSpPr>
            <a:grpSpLocks noChangeAspect="1"/>
          </p:cNvGrpSpPr>
          <p:nvPr/>
        </p:nvGrpSpPr>
        <p:grpSpPr bwMode="auto">
          <a:xfrm>
            <a:off x="2973388" y="4738688"/>
            <a:ext cx="73025" cy="74612"/>
            <a:chOff x="2411" y="2501"/>
            <a:chExt cx="35" cy="35"/>
          </a:xfrm>
        </p:grpSpPr>
        <p:sp>
          <p:nvSpPr>
            <p:cNvPr id="349486" name="Oval 302"/>
            <p:cNvSpPr>
              <a:spLocks noChangeAspect="1" noChangeArrowheads="1"/>
            </p:cNvSpPr>
            <p:nvPr/>
          </p:nvSpPr>
          <p:spPr bwMode="auto">
            <a:xfrm>
              <a:off x="2411" y="2501"/>
              <a:ext cx="35" cy="35"/>
            </a:xfrm>
            <a:prstGeom prst="ellipse">
              <a:avLst/>
            </a:prstGeom>
            <a:solidFill>
              <a:srgbClr val="00FF00"/>
            </a:solid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728" name="Group 303"/>
            <p:cNvGrpSpPr>
              <a:grpSpLocks noChangeAspect="1"/>
            </p:cNvGrpSpPr>
            <p:nvPr/>
          </p:nvGrpSpPr>
          <p:grpSpPr bwMode="auto">
            <a:xfrm>
              <a:off x="2413" y="2503"/>
              <a:ext cx="23" cy="23"/>
              <a:chOff x="670" y="3010"/>
              <a:chExt cx="90" cy="90"/>
            </a:xfrm>
          </p:grpSpPr>
          <p:sp>
            <p:nvSpPr>
              <p:cNvPr id="349488" name="Line 304"/>
              <p:cNvSpPr>
                <a:spLocks noChangeAspect="1" noChangeShapeType="1"/>
              </p:cNvSpPr>
              <p:nvPr/>
            </p:nvSpPr>
            <p:spPr bwMode="auto">
              <a:xfrm>
                <a:off x="719" y="3011"/>
                <a:ext cx="0" cy="9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89" name="Line 305"/>
              <p:cNvSpPr>
                <a:spLocks noChangeAspect="1" noChangeShapeType="1"/>
              </p:cNvSpPr>
              <p:nvPr/>
            </p:nvSpPr>
            <p:spPr bwMode="auto">
              <a:xfrm rot="-5400000">
                <a:off x="716" y="3027"/>
                <a:ext cx="0" cy="89"/>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2613" name="Group 342"/>
          <p:cNvGrpSpPr>
            <a:grpSpLocks noChangeAspect="1"/>
          </p:cNvGrpSpPr>
          <p:nvPr/>
        </p:nvGrpSpPr>
        <p:grpSpPr bwMode="auto">
          <a:xfrm>
            <a:off x="3049588" y="4738688"/>
            <a:ext cx="73025" cy="74612"/>
            <a:chOff x="2411" y="2501"/>
            <a:chExt cx="35" cy="35"/>
          </a:xfrm>
        </p:grpSpPr>
        <p:sp>
          <p:nvSpPr>
            <p:cNvPr id="349527" name="Oval 343"/>
            <p:cNvSpPr>
              <a:spLocks noChangeAspect="1" noChangeArrowheads="1"/>
            </p:cNvSpPr>
            <p:nvPr/>
          </p:nvSpPr>
          <p:spPr bwMode="auto">
            <a:xfrm>
              <a:off x="2411" y="2501"/>
              <a:ext cx="35" cy="35"/>
            </a:xfrm>
            <a:prstGeom prst="ellipse">
              <a:avLst/>
            </a:prstGeom>
            <a:solidFill>
              <a:srgbClr val="0066FF"/>
            </a:solid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2724" name="Group 344"/>
            <p:cNvGrpSpPr>
              <a:grpSpLocks noChangeAspect="1"/>
            </p:cNvGrpSpPr>
            <p:nvPr/>
          </p:nvGrpSpPr>
          <p:grpSpPr bwMode="auto">
            <a:xfrm>
              <a:off x="2413" y="2503"/>
              <a:ext cx="23" cy="23"/>
              <a:chOff x="670" y="3010"/>
              <a:chExt cx="90" cy="90"/>
            </a:xfrm>
          </p:grpSpPr>
          <p:sp>
            <p:nvSpPr>
              <p:cNvPr id="349529" name="Line 345"/>
              <p:cNvSpPr>
                <a:spLocks noChangeAspect="1" noChangeShapeType="1"/>
              </p:cNvSpPr>
              <p:nvPr/>
            </p:nvSpPr>
            <p:spPr bwMode="auto">
              <a:xfrm>
                <a:off x="719" y="3011"/>
                <a:ext cx="0" cy="9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30" name="Line 346"/>
              <p:cNvSpPr>
                <a:spLocks noChangeAspect="1" noChangeShapeType="1"/>
              </p:cNvSpPr>
              <p:nvPr/>
            </p:nvSpPr>
            <p:spPr bwMode="auto">
              <a:xfrm rot="-5400000">
                <a:off x="716" y="3027"/>
                <a:ext cx="0" cy="89"/>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192614" name="Rectangle 348"/>
          <p:cNvSpPr>
            <a:spLocks noGrp="1" noChangeArrowheads="1"/>
          </p:cNvSpPr>
          <p:nvPr>
            <p:ph type="title"/>
          </p:nvPr>
        </p:nvSpPr>
        <p:spPr>
          <a:xfrm>
            <a:off x="381000" y="-11113"/>
            <a:ext cx="8229600" cy="798513"/>
          </a:xfrm>
        </p:spPr>
        <p:txBody>
          <a:bodyPr/>
          <a:lstStyle/>
          <a:p>
            <a:pPr algn="ctr"/>
            <a:r>
              <a:rPr lang="en-US" sz="2800">
                <a:solidFill>
                  <a:srgbClr val="FFFF00"/>
                </a:solidFill>
                <a:latin typeface="Arial" charset="0"/>
                <a:ea typeface="MS PGothic" charset="0"/>
                <a:cs typeface="Arial" charset="0"/>
              </a:rPr>
              <a:t>Schematic of mass cytometry</a:t>
            </a:r>
          </a:p>
        </p:txBody>
      </p:sp>
      <p:grpSp>
        <p:nvGrpSpPr>
          <p:cNvPr id="192615" name="Group 350"/>
          <p:cNvGrpSpPr>
            <a:grpSpLocks noChangeAspect="1"/>
          </p:cNvGrpSpPr>
          <p:nvPr/>
        </p:nvGrpSpPr>
        <p:grpSpPr bwMode="auto">
          <a:xfrm>
            <a:off x="5532438" y="4764088"/>
            <a:ext cx="254000" cy="22225"/>
            <a:chOff x="7354" y="9447"/>
            <a:chExt cx="446" cy="43"/>
          </a:xfrm>
        </p:grpSpPr>
        <p:grpSp>
          <p:nvGrpSpPr>
            <p:cNvPr id="192717" name="Group 351"/>
            <p:cNvGrpSpPr>
              <a:grpSpLocks noChangeAspect="1"/>
            </p:cNvGrpSpPr>
            <p:nvPr/>
          </p:nvGrpSpPr>
          <p:grpSpPr bwMode="auto">
            <a:xfrm>
              <a:off x="7354" y="9447"/>
              <a:ext cx="206" cy="43"/>
              <a:chOff x="7354" y="9447"/>
              <a:chExt cx="206" cy="43"/>
            </a:xfrm>
          </p:grpSpPr>
          <p:sp>
            <p:nvSpPr>
              <p:cNvPr id="349536" name="Oval 352"/>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37" name="Oval 353"/>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2718" name="Group 354"/>
            <p:cNvGrpSpPr>
              <a:grpSpLocks noChangeAspect="1"/>
            </p:cNvGrpSpPr>
            <p:nvPr/>
          </p:nvGrpSpPr>
          <p:grpSpPr bwMode="auto">
            <a:xfrm>
              <a:off x="7594" y="9447"/>
              <a:ext cx="206" cy="43"/>
              <a:chOff x="7354" y="9447"/>
              <a:chExt cx="206" cy="43"/>
            </a:xfrm>
          </p:grpSpPr>
          <p:sp>
            <p:nvSpPr>
              <p:cNvPr id="349539" name="Oval 355"/>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40" name="Oval 356"/>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349541" name="Line 357"/>
          <p:cNvSpPr>
            <a:spLocks noChangeShapeType="1"/>
          </p:cNvSpPr>
          <p:nvPr/>
        </p:nvSpPr>
        <p:spPr bwMode="auto">
          <a:xfrm flipH="1">
            <a:off x="2619375" y="4797425"/>
            <a:ext cx="76200" cy="7620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42" name="Line 358"/>
          <p:cNvSpPr>
            <a:spLocks noChangeShapeType="1"/>
          </p:cNvSpPr>
          <p:nvPr/>
        </p:nvSpPr>
        <p:spPr bwMode="auto">
          <a:xfrm flipH="1" flipV="1">
            <a:off x="2619375" y="4657725"/>
            <a:ext cx="76200" cy="7620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192618" name="Text Box 166"/>
          <p:cNvSpPr txBox="1">
            <a:spLocks noChangeArrowheads="1"/>
          </p:cNvSpPr>
          <p:nvPr/>
        </p:nvSpPr>
        <p:spPr bwMode="auto">
          <a:xfrm>
            <a:off x="1981200" y="5943600"/>
            <a:ext cx="501015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a:solidFill>
                  <a:srgbClr val="000000"/>
                </a:solidFill>
              </a:rPr>
              <a:t>Occurs at a rate of ~1000 cells per second</a:t>
            </a:r>
          </a:p>
        </p:txBody>
      </p:sp>
      <p:sp>
        <p:nvSpPr>
          <p:cNvPr id="192619" name="Text Box 288"/>
          <p:cNvSpPr txBox="1">
            <a:spLocks noChangeArrowheads="1"/>
          </p:cNvSpPr>
          <p:nvPr/>
        </p:nvSpPr>
        <p:spPr bwMode="auto">
          <a:xfrm>
            <a:off x="2895600" y="3886200"/>
            <a:ext cx="3733800"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Nebulizer – Single cell droplets </a:t>
            </a:r>
          </a:p>
        </p:txBody>
      </p:sp>
      <p:sp>
        <p:nvSpPr>
          <p:cNvPr id="192620" name="Right Brace 362"/>
          <p:cNvSpPr>
            <a:spLocks/>
          </p:cNvSpPr>
          <p:nvPr/>
        </p:nvSpPr>
        <p:spPr bwMode="auto">
          <a:xfrm rot="-5400000">
            <a:off x="4800600" y="3581400"/>
            <a:ext cx="304800" cy="1676400"/>
          </a:xfrm>
          <a:prstGeom prst="rightBrace">
            <a:avLst>
              <a:gd name="adj1" fmla="val 90190"/>
              <a:gd name="adj2" fmla="val 26833"/>
            </a:avLst>
          </a:pr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eaLnBrk="1" hangingPunct="1"/>
            <a:endParaRPr lang="en-US">
              <a:solidFill>
                <a:srgbClr val="000000"/>
              </a:solidFill>
            </a:endParaRPr>
          </a:p>
        </p:txBody>
      </p:sp>
      <p:grpSp>
        <p:nvGrpSpPr>
          <p:cNvPr id="415" name="Group 342"/>
          <p:cNvGrpSpPr>
            <a:grpSpLocks noChangeAspect="1"/>
          </p:cNvGrpSpPr>
          <p:nvPr/>
        </p:nvGrpSpPr>
        <p:grpSpPr bwMode="auto">
          <a:xfrm>
            <a:off x="2942167" y="4804305"/>
            <a:ext cx="54864" cy="54864"/>
            <a:chOff x="2411" y="2501"/>
            <a:chExt cx="35" cy="35"/>
          </a:xfrm>
          <a:solidFill>
            <a:schemeClr val="bg2">
              <a:lumMod val="75000"/>
            </a:schemeClr>
          </a:solidFill>
        </p:grpSpPr>
        <p:sp>
          <p:nvSpPr>
            <p:cNvPr id="416"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417" name="Group 344"/>
            <p:cNvGrpSpPr>
              <a:grpSpLocks noChangeAspect="1"/>
            </p:cNvGrpSpPr>
            <p:nvPr/>
          </p:nvGrpSpPr>
          <p:grpSpPr bwMode="auto">
            <a:xfrm>
              <a:off x="2413" y="2503"/>
              <a:ext cx="23" cy="23"/>
              <a:chOff x="670" y="3010"/>
              <a:chExt cx="90" cy="90"/>
            </a:xfrm>
            <a:grpFill/>
          </p:grpSpPr>
          <p:sp>
            <p:nvSpPr>
              <p:cNvPr id="418"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419"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420" name="Group 342"/>
          <p:cNvGrpSpPr>
            <a:grpSpLocks noChangeAspect="1"/>
          </p:cNvGrpSpPr>
          <p:nvPr/>
        </p:nvGrpSpPr>
        <p:grpSpPr bwMode="auto">
          <a:xfrm>
            <a:off x="2874433" y="4685772"/>
            <a:ext cx="54864" cy="54864"/>
            <a:chOff x="2411" y="2501"/>
            <a:chExt cx="35" cy="35"/>
          </a:xfrm>
          <a:solidFill>
            <a:schemeClr val="bg2">
              <a:lumMod val="75000"/>
            </a:schemeClr>
          </a:solidFill>
        </p:grpSpPr>
        <p:sp>
          <p:nvSpPr>
            <p:cNvPr id="421"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422" name="Group 344"/>
            <p:cNvGrpSpPr>
              <a:grpSpLocks noChangeAspect="1"/>
            </p:cNvGrpSpPr>
            <p:nvPr/>
          </p:nvGrpSpPr>
          <p:grpSpPr bwMode="auto">
            <a:xfrm>
              <a:off x="2413" y="2503"/>
              <a:ext cx="23" cy="23"/>
              <a:chOff x="670" y="3010"/>
              <a:chExt cx="90" cy="90"/>
            </a:xfrm>
            <a:grpFill/>
          </p:grpSpPr>
          <p:sp>
            <p:nvSpPr>
              <p:cNvPr id="423"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424"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400" name="Group 342"/>
          <p:cNvGrpSpPr>
            <a:grpSpLocks noChangeAspect="1"/>
          </p:cNvGrpSpPr>
          <p:nvPr/>
        </p:nvGrpSpPr>
        <p:grpSpPr bwMode="auto">
          <a:xfrm>
            <a:off x="2895600" y="4804305"/>
            <a:ext cx="54864" cy="54864"/>
            <a:chOff x="2411" y="2501"/>
            <a:chExt cx="35" cy="35"/>
          </a:xfrm>
          <a:solidFill>
            <a:schemeClr val="bg2">
              <a:lumMod val="75000"/>
            </a:schemeClr>
          </a:solidFill>
        </p:grpSpPr>
        <p:sp>
          <p:nvSpPr>
            <p:cNvPr id="401"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402" name="Group 344"/>
            <p:cNvGrpSpPr>
              <a:grpSpLocks noChangeAspect="1"/>
            </p:cNvGrpSpPr>
            <p:nvPr/>
          </p:nvGrpSpPr>
          <p:grpSpPr bwMode="auto">
            <a:xfrm>
              <a:off x="2413" y="2503"/>
              <a:ext cx="23" cy="23"/>
              <a:chOff x="670" y="3010"/>
              <a:chExt cx="90" cy="90"/>
            </a:xfrm>
            <a:grpFill/>
          </p:grpSpPr>
          <p:sp>
            <p:nvSpPr>
              <p:cNvPr id="403"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404"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2624" name="Group 455"/>
          <p:cNvGrpSpPr>
            <a:grpSpLocks/>
          </p:cNvGrpSpPr>
          <p:nvPr/>
        </p:nvGrpSpPr>
        <p:grpSpPr bwMode="auto">
          <a:xfrm>
            <a:off x="5572125" y="1317625"/>
            <a:ext cx="981075" cy="1865313"/>
            <a:chOff x="7483028" y="1384380"/>
            <a:chExt cx="981073" cy="1866069"/>
          </a:xfrm>
        </p:grpSpPr>
        <p:sp>
          <p:nvSpPr>
            <p:cNvPr id="192634" name="Line 5"/>
            <p:cNvSpPr>
              <a:spLocks noChangeAspect="1" noChangeShapeType="1"/>
            </p:cNvSpPr>
            <p:nvPr/>
          </p:nvSpPr>
          <p:spPr bwMode="auto">
            <a:xfrm>
              <a:off x="7500489" y="1750260"/>
              <a:ext cx="0" cy="1357312"/>
            </a:xfrm>
            <a:prstGeom prst="line">
              <a:avLst/>
            </a:prstGeom>
            <a:noFill/>
            <a:ln w="9525">
              <a:solidFill>
                <a:srgbClr val="FFFFFF"/>
              </a:solidFill>
              <a:prstDash val="sysDot"/>
              <a:round/>
              <a:headEnd/>
              <a:tailEnd/>
            </a:ln>
            <a:extLst>
              <a:ext uri="{909E8E84-426E-40dd-AFC4-6F175D3DCCD1}">
                <a14:hiddenFill xmlns:a14="http://schemas.microsoft.com/office/drawing/2010/main" xmlns="">
                  <a:noFill/>
                </a14:hiddenFill>
              </a:ext>
            </a:extLst>
          </p:spPr>
          <p:txBody>
            <a:bodyPr/>
            <a:lstStyle/>
            <a:p>
              <a:endParaRPr lang="en-US"/>
            </a:p>
          </p:txBody>
        </p:sp>
        <p:grpSp>
          <p:nvGrpSpPr>
            <p:cNvPr id="192635" name="Group 6"/>
            <p:cNvGrpSpPr>
              <a:grpSpLocks noChangeAspect="1"/>
            </p:cNvGrpSpPr>
            <p:nvPr/>
          </p:nvGrpSpPr>
          <p:grpSpPr bwMode="auto">
            <a:xfrm>
              <a:off x="7500489" y="1604211"/>
              <a:ext cx="0" cy="1646238"/>
              <a:chOff x="7740" y="3492"/>
              <a:chExt cx="1" cy="3060"/>
            </a:xfrm>
          </p:grpSpPr>
          <p:sp>
            <p:nvSpPr>
              <p:cNvPr id="192715" name="Line 7"/>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716" name="Line 8"/>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36" name="Group 9"/>
            <p:cNvGrpSpPr>
              <a:grpSpLocks noChangeAspect="1"/>
            </p:cNvGrpSpPr>
            <p:nvPr/>
          </p:nvGrpSpPr>
          <p:grpSpPr bwMode="auto">
            <a:xfrm>
              <a:off x="7638601" y="1604211"/>
              <a:ext cx="0" cy="1646238"/>
              <a:chOff x="7740" y="3492"/>
              <a:chExt cx="1" cy="3060"/>
            </a:xfrm>
          </p:grpSpPr>
          <p:sp>
            <p:nvSpPr>
              <p:cNvPr id="192713" name="Line 10"/>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714" name="Line 11"/>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37" name="Group 12"/>
            <p:cNvGrpSpPr>
              <a:grpSpLocks noChangeAspect="1"/>
            </p:cNvGrpSpPr>
            <p:nvPr/>
          </p:nvGrpSpPr>
          <p:grpSpPr bwMode="auto">
            <a:xfrm>
              <a:off x="7775126" y="1604211"/>
              <a:ext cx="0" cy="1646238"/>
              <a:chOff x="7740" y="3492"/>
              <a:chExt cx="1" cy="3060"/>
            </a:xfrm>
          </p:grpSpPr>
          <p:sp>
            <p:nvSpPr>
              <p:cNvPr id="192711" name="Line 13"/>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712" name="Line 14"/>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38" name="Group 15"/>
            <p:cNvGrpSpPr>
              <a:grpSpLocks noChangeAspect="1"/>
            </p:cNvGrpSpPr>
            <p:nvPr/>
          </p:nvGrpSpPr>
          <p:grpSpPr bwMode="auto">
            <a:xfrm>
              <a:off x="7911651" y="1604211"/>
              <a:ext cx="0" cy="1646238"/>
              <a:chOff x="7740" y="3492"/>
              <a:chExt cx="1" cy="3060"/>
            </a:xfrm>
          </p:grpSpPr>
          <p:sp>
            <p:nvSpPr>
              <p:cNvPr id="192709" name="Line 16"/>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710" name="Line 17"/>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39" name="Group 18"/>
            <p:cNvGrpSpPr>
              <a:grpSpLocks noChangeAspect="1"/>
            </p:cNvGrpSpPr>
            <p:nvPr/>
          </p:nvGrpSpPr>
          <p:grpSpPr bwMode="auto">
            <a:xfrm>
              <a:off x="8049764" y="1604211"/>
              <a:ext cx="0" cy="1646238"/>
              <a:chOff x="7740" y="3492"/>
              <a:chExt cx="1" cy="3060"/>
            </a:xfrm>
          </p:grpSpPr>
          <p:sp>
            <p:nvSpPr>
              <p:cNvPr id="192707" name="Line 19"/>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708" name="Line 20"/>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40" name="Group 21"/>
            <p:cNvGrpSpPr>
              <a:grpSpLocks noChangeAspect="1"/>
            </p:cNvGrpSpPr>
            <p:nvPr/>
          </p:nvGrpSpPr>
          <p:grpSpPr bwMode="auto">
            <a:xfrm>
              <a:off x="8186289" y="1604211"/>
              <a:ext cx="0" cy="1646238"/>
              <a:chOff x="7740" y="3492"/>
              <a:chExt cx="1" cy="3060"/>
            </a:xfrm>
          </p:grpSpPr>
          <p:sp>
            <p:nvSpPr>
              <p:cNvPr id="192705" name="Line 22"/>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706" name="Line 23"/>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41" name="Group 24"/>
            <p:cNvGrpSpPr>
              <a:grpSpLocks noChangeAspect="1"/>
            </p:cNvGrpSpPr>
            <p:nvPr/>
          </p:nvGrpSpPr>
          <p:grpSpPr bwMode="auto">
            <a:xfrm>
              <a:off x="8324401" y="1604211"/>
              <a:ext cx="0" cy="1646238"/>
              <a:chOff x="7740" y="3492"/>
              <a:chExt cx="1" cy="3060"/>
            </a:xfrm>
          </p:grpSpPr>
          <p:sp>
            <p:nvSpPr>
              <p:cNvPr id="192703" name="Line 25"/>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704" name="Line 26"/>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42" name="Group 27"/>
            <p:cNvGrpSpPr>
              <a:grpSpLocks noChangeAspect="1"/>
            </p:cNvGrpSpPr>
            <p:nvPr/>
          </p:nvGrpSpPr>
          <p:grpSpPr bwMode="auto">
            <a:xfrm>
              <a:off x="8460926" y="1604211"/>
              <a:ext cx="0" cy="1646238"/>
              <a:chOff x="7740" y="3492"/>
              <a:chExt cx="1" cy="3060"/>
            </a:xfrm>
          </p:grpSpPr>
          <p:sp>
            <p:nvSpPr>
              <p:cNvPr id="192701" name="Line 28"/>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702" name="Line 29"/>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43" name="Group 76"/>
            <p:cNvGrpSpPr>
              <a:grpSpLocks noChangeAspect="1"/>
            </p:cNvGrpSpPr>
            <p:nvPr/>
          </p:nvGrpSpPr>
          <p:grpSpPr bwMode="auto">
            <a:xfrm rot="5400000">
              <a:off x="7394922" y="1482773"/>
              <a:ext cx="217488" cy="41275"/>
              <a:chOff x="5265" y="7470"/>
              <a:chExt cx="795" cy="144"/>
            </a:xfrm>
          </p:grpSpPr>
          <p:sp>
            <p:nvSpPr>
              <p:cNvPr id="192698" name="Rectangle 77"/>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2699" name="Line 78"/>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700" name="Line 79"/>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44" name="Group 80"/>
            <p:cNvGrpSpPr>
              <a:grpSpLocks noChangeAspect="1"/>
            </p:cNvGrpSpPr>
            <p:nvPr/>
          </p:nvGrpSpPr>
          <p:grpSpPr bwMode="auto">
            <a:xfrm rot="5400000">
              <a:off x="7533035" y="1482773"/>
              <a:ext cx="217488" cy="41275"/>
              <a:chOff x="5265" y="7470"/>
              <a:chExt cx="795" cy="144"/>
            </a:xfrm>
          </p:grpSpPr>
          <p:sp>
            <p:nvSpPr>
              <p:cNvPr id="192695" name="Rectangle 81"/>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2696" name="Line 82"/>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97" name="Line 83"/>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45" name="Group 84"/>
            <p:cNvGrpSpPr>
              <a:grpSpLocks noChangeAspect="1"/>
            </p:cNvGrpSpPr>
            <p:nvPr/>
          </p:nvGrpSpPr>
          <p:grpSpPr bwMode="auto">
            <a:xfrm rot="5400000">
              <a:off x="7669560" y="1482773"/>
              <a:ext cx="217488" cy="41275"/>
              <a:chOff x="5265" y="7470"/>
              <a:chExt cx="795" cy="144"/>
            </a:xfrm>
          </p:grpSpPr>
          <p:sp>
            <p:nvSpPr>
              <p:cNvPr id="192692" name="Rectangle 85"/>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2693" name="Line 86"/>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94" name="Line 87"/>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46" name="Group 88"/>
            <p:cNvGrpSpPr>
              <a:grpSpLocks noChangeAspect="1"/>
            </p:cNvGrpSpPr>
            <p:nvPr/>
          </p:nvGrpSpPr>
          <p:grpSpPr bwMode="auto">
            <a:xfrm rot="5400000">
              <a:off x="7807672" y="1482773"/>
              <a:ext cx="217488" cy="41275"/>
              <a:chOff x="5265" y="7470"/>
              <a:chExt cx="795" cy="144"/>
            </a:xfrm>
          </p:grpSpPr>
          <p:sp>
            <p:nvSpPr>
              <p:cNvPr id="192689" name="Rectangle 89"/>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2690" name="Line 90"/>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91" name="Line 91"/>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47" name="Group 92"/>
            <p:cNvGrpSpPr>
              <a:grpSpLocks noChangeAspect="1"/>
            </p:cNvGrpSpPr>
            <p:nvPr/>
          </p:nvGrpSpPr>
          <p:grpSpPr bwMode="auto">
            <a:xfrm rot="5400000">
              <a:off x="7944197" y="1482773"/>
              <a:ext cx="217488" cy="41275"/>
              <a:chOff x="5265" y="7470"/>
              <a:chExt cx="795" cy="144"/>
            </a:xfrm>
          </p:grpSpPr>
          <p:sp>
            <p:nvSpPr>
              <p:cNvPr id="192686" name="Rectangle 93"/>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2687" name="Line 94"/>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88" name="Line 95"/>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48" name="Group 96"/>
            <p:cNvGrpSpPr>
              <a:grpSpLocks noChangeAspect="1"/>
            </p:cNvGrpSpPr>
            <p:nvPr/>
          </p:nvGrpSpPr>
          <p:grpSpPr bwMode="auto">
            <a:xfrm rot="5400000">
              <a:off x="8081516" y="1481979"/>
              <a:ext cx="217488" cy="42863"/>
              <a:chOff x="5265" y="7470"/>
              <a:chExt cx="795" cy="144"/>
            </a:xfrm>
          </p:grpSpPr>
          <p:sp>
            <p:nvSpPr>
              <p:cNvPr id="192683" name="Rectangle 97"/>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2684" name="Line 98"/>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85" name="Line 99"/>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49" name="Group 100"/>
            <p:cNvGrpSpPr>
              <a:grpSpLocks noChangeAspect="1"/>
            </p:cNvGrpSpPr>
            <p:nvPr/>
          </p:nvGrpSpPr>
          <p:grpSpPr bwMode="auto">
            <a:xfrm rot="5400000">
              <a:off x="8218835" y="1482773"/>
              <a:ext cx="217488" cy="41275"/>
              <a:chOff x="5265" y="7470"/>
              <a:chExt cx="795" cy="144"/>
            </a:xfrm>
          </p:grpSpPr>
          <p:sp>
            <p:nvSpPr>
              <p:cNvPr id="192680" name="Rectangle 101"/>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2681" name="Line 102"/>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82" name="Line 103"/>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sp>
          <p:nvSpPr>
            <p:cNvPr id="192650" name="Line 104"/>
            <p:cNvSpPr>
              <a:spLocks noChangeAspect="1" noChangeShapeType="1"/>
            </p:cNvSpPr>
            <p:nvPr/>
          </p:nvSpPr>
          <p:spPr bwMode="auto">
            <a:xfrm>
              <a:off x="7595739" y="1645485"/>
              <a:ext cx="0" cy="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nvGrpSpPr>
            <p:cNvPr id="192651" name="Group 106"/>
            <p:cNvGrpSpPr>
              <a:grpSpLocks noChangeAspect="1"/>
            </p:cNvGrpSpPr>
            <p:nvPr/>
          </p:nvGrpSpPr>
          <p:grpSpPr bwMode="auto">
            <a:xfrm>
              <a:off x="7500489" y="1384380"/>
              <a:ext cx="139700" cy="250708"/>
              <a:chOff x="7920" y="9327"/>
              <a:chExt cx="267" cy="466"/>
            </a:xfrm>
          </p:grpSpPr>
          <p:sp>
            <p:nvSpPr>
              <p:cNvPr id="192677" name="Line 107"/>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78" name="Line 108"/>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79" name="Line 109"/>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52" name="Group 118"/>
            <p:cNvGrpSpPr>
              <a:grpSpLocks noChangeAspect="1"/>
            </p:cNvGrpSpPr>
            <p:nvPr/>
          </p:nvGrpSpPr>
          <p:grpSpPr bwMode="auto">
            <a:xfrm>
              <a:off x="7638601" y="1384380"/>
              <a:ext cx="139700" cy="250708"/>
              <a:chOff x="7920" y="9327"/>
              <a:chExt cx="267" cy="466"/>
            </a:xfrm>
          </p:grpSpPr>
          <p:sp>
            <p:nvSpPr>
              <p:cNvPr id="192674" name="Line 119"/>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75" name="Line 120"/>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76" name="Line 121"/>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53" name="Group 122"/>
            <p:cNvGrpSpPr>
              <a:grpSpLocks noChangeAspect="1"/>
            </p:cNvGrpSpPr>
            <p:nvPr/>
          </p:nvGrpSpPr>
          <p:grpSpPr bwMode="auto">
            <a:xfrm>
              <a:off x="7775126" y="1384380"/>
              <a:ext cx="139700" cy="250708"/>
              <a:chOff x="7920" y="9327"/>
              <a:chExt cx="267" cy="466"/>
            </a:xfrm>
          </p:grpSpPr>
          <p:sp>
            <p:nvSpPr>
              <p:cNvPr id="192671" name="Line 123"/>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72" name="Line 124"/>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73" name="Line 125"/>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54" name="Group 126"/>
            <p:cNvGrpSpPr>
              <a:grpSpLocks noChangeAspect="1"/>
            </p:cNvGrpSpPr>
            <p:nvPr/>
          </p:nvGrpSpPr>
          <p:grpSpPr bwMode="auto">
            <a:xfrm>
              <a:off x="7911621" y="1384380"/>
              <a:ext cx="141287" cy="250708"/>
              <a:chOff x="7920" y="9327"/>
              <a:chExt cx="267" cy="466"/>
            </a:xfrm>
          </p:grpSpPr>
          <p:sp>
            <p:nvSpPr>
              <p:cNvPr id="192668" name="Line 127"/>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69" name="Line 128"/>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70" name="Line 129"/>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55" name="Group 130"/>
            <p:cNvGrpSpPr>
              <a:grpSpLocks noChangeAspect="1"/>
            </p:cNvGrpSpPr>
            <p:nvPr/>
          </p:nvGrpSpPr>
          <p:grpSpPr bwMode="auto">
            <a:xfrm>
              <a:off x="8049764" y="1384380"/>
              <a:ext cx="139700" cy="250708"/>
              <a:chOff x="7920" y="9327"/>
              <a:chExt cx="267" cy="466"/>
            </a:xfrm>
          </p:grpSpPr>
          <p:sp>
            <p:nvSpPr>
              <p:cNvPr id="192665" name="Line 131"/>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66" name="Line 132"/>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67" name="Line 133"/>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56" name="Group 134"/>
            <p:cNvGrpSpPr>
              <a:grpSpLocks noChangeAspect="1"/>
            </p:cNvGrpSpPr>
            <p:nvPr/>
          </p:nvGrpSpPr>
          <p:grpSpPr bwMode="auto">
            <a:xfrm>
              <a:off x="8186289" y="1384380"/>
              <a:ext cx="139700" cy="250708"/>
              <a:chOff x="7920" y="9327"/>
              <a:chExt cx="267" cy="466"/>
            </a:xfrm>
          </p:grpSpPr>
          <p:sp>
            <p:nvSpPr>
              <p:cNvPr id="192662" name="Line 135"/>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63" name="Line 136"/>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64" name="Line 137"/>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2657" name="Group 138"/>
            <p:cNvGrpSpPr>
              <a:grpSpLocks noChangeAspect="1"/>
            </p:cNvGrpSpPr>
            <p:nvPr/>
          </p:nvGrpSpPr>
          <p:grpSpPr bwMode="auto">
            <a:xfrm>
              <a:off x="8324401" y="1384380"/>
              <a:ext cx="139700" cy="250708"/>
              <a:chOff x="7920" y="9327"/>
              <a:chExt cx="267" cy="466"/>
            </a:xfrm>
          </p:grpSpPr>
          <p:sp>
            <p:nvSpPr>
              <p:cNvPr id="192659" name="Line 139"/>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60" name="Line 140"/>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2661" name="Line 141"/>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sp>
          <p:nvSpPr>
            <p:cNvPr id="192658" name="Line 261"/>
            <p:cNvSpPr>
              <a:spLocks noChangeAspect="1" noChangeShapeType="1"/>
            </p:cNvSpPr>
            <p:nvPr/>
          </p:nvSpPr>
          <p:spPr bwMode="auto">
            <a:xfrm>
              <a:off x="8464101" y="1805822"/>
              <a:ext cx="0" cy="1258888"/>
            </a:xfrm>
            <a:prstGeom prst="line">
              <a:avLst/>
            </a:prstGeom>
            <a:noFill/>
            <a:ln w="9525">
              <a:solidFill>
                <a:srgbClr val="FFFFFF"/>
              </a:solidFill>
              <a:prstDash val="sysDot"/>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425" name="Group 342"/>
          <p:cNvGrpSpPr>
            <a:grpSpLocks noChangeAspect="1"/>
          </p:cNvGrpSpPr>
          <p:nvPr/>
        </p:nvGrpSpPr>
        <p:grpSpPr bwMode="auto">
          <a:xfrm>
            <a:off x="2929467" y="4685772"/>
            <a:ext cx="54864" cy="54864"/>
            <a:chOff x="2411" y="2501"/>
            <a:chExt cx="35" cy="35"/>
          </a:xfrm>
          <a:solidFill>
            <a:schemeClr val="bg2">
              <a:lumMod val="75000"/>
            </a:schemeClr>
          </a:solidFill>
        </p:grpSpPr>
        <p:sp>
          <p:nvSpPr>
            <p:cNvPr id="426"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427" name="Group 344"/>
            <p:cNvGrpSpPr>
              <a:grpSpLocks noChangeAspect="1"/>
            </p:cNvGrpSpPr>
            <p:nvPr/>
          </p:nvGrpSpPr>
          <p:grpSpPr bwMode="auto">
            <a:xfrm>
              <a:off x="2413" y="2503"/>
              <a:ext cx="23" cy="23"/>
              <a:chOff x="670" y="3010"/>
              <a:chExt cx="90" cy="90"/>
            </a:xfrm>
            <a:grpFill/>
          </p:grpSpPr>
          <p:sp>
            <p:nvSpPr>
              <p:cNvPr id="428"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429"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384" name="Group 342"/>
          <p:cNvGrpSpPr>
            <a:grpSpLocks noChangeAspect="1"/>
          </p:cNvGrpSpPr>
          <p:nvPr/>
        </p:nvGrpSpPr>
        <p:grpSpPr bwMode="auto">
          <a:xfrm>
            <a:off x="3003550" y="4817005"/>
            <a:ext cx="54864" cy="54864"/>
            <a:chOff x="2411" y="2501"/>
            <a:chExt cx="35" cy="35"/>
          </a:xfrm>
          <a:solidFill>
            <a:schemeClr val="bg2">
              <a:lumMod val="75000"/>
            </a:schemeClr>
          </a:solidFill>
        </p:grpSpPr>
        <p:sp>
          <p:nvSpPr>
            <p:cNvPr id="385"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386" name="Group 344"/>
            <p:cNvGrpSpPr>
              <a:grpSpLocks noChangeAspect="1"/>
            </p:cNvGrpSpPr>
            <p:nvPr/>
          </p:nvGrpSpPr>
          <p:grpSpPr bwMode="auto">
            <a:xfrm>
              <a:off x="2413" y="2503"/>
              <a:ext cx="23" cy="23"/>
              <a:chOff x="670" y="3010"/>
              <a:chExt cx="90" cy="90"/>
            </a:xfrm>
            <a:grpFill/>
          </p:grpSpPr>
          <p:sp>
            <p:nvSpPr>
              <p:cNvPr id="387"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88"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389" name="Group 342"/>
          <p:cNvGrpSpPr>
            <a:grpSpLocks noChangeAspect="1"/>
          </p:cNvGrpSpPr>
          <p:nvPr/>
        </p:nvGrpSpPr>
        <p:grpSpPr bwMode="auto">
          <a:xfrm>
            <a:off x="2990850" y="4670955"/>
            <a:ext cx="54864" cy="54864"/>
            <a:chOff x="2411" y="2501"/>
            <a:chExt cx="35" cy="35"/>
          </a:xfrm>
          <a:solidFill>
            <a:schemeClr val="bg2">
              <a:lumMod val="75000"/>
            </a:schemeClr>
          </a:solidFill>
        </p:grpSpPr>
        <p:sp>
          <p:nvSpPr>
            <p:cNvPr id="390"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391" name="Group 344"/>
            <p:cNvGrpSpPr>
              <a:grpSpLocks noChangeAspect="1"/>
            </p:cNvGrpSpPr>
            <p:nvPr/>
          </p:nvGrpSpPr>
          <p:grpSpPr bwMode="auto">
            <a:xfrm>
              <a:off x="2413" y="2503"/>
              <a:ext cx="23" cy="23"/>
              <a:chOff x="670" y="3010"/>
              <a:chExt cx="90" cy="90"/>
            </a:xfrm>
            <a:grpFill/>
          </p:grpSpPr>
          <p:sp>
            <p:nvSpPr>
              <p:cNvPr id="392"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93"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394" name="Group 342"/>
          <p:cNvGrpSpPr>
            <a:grpSpLocks noChangeAspect="1"/>
          </p:cNvGrpSpPr>
          <p:nvPr/>
        </p:nvGrpSpPr>
        <p:grpSpPr bwMode="auto">
          <a:xfrm>
            <a:off x="2933700" y="4867805"/>
            <a:ext cx="54864" cy="54864"/>
            <a:chOff x="2411" y="2501"/>
            <a:chExt cx="35" cy="35"/>
          </a:xfrm>
          <a:solidFill>
            <a:schemeClr val="bg2">
              <a:lumMod val="75000"/>
            </a:schemeClr>
          </a:solidFill>
        </p:grpSpPr>
        <p:sp>
          <p:nvSpPr>
            <p:cNvPr id="395"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396" name="Group 344"/>
            <p:cNvGrpSpPr>
              <a:grpSpLocks noChangeAspect="1"/>
            </p:cNvGrpSpPr>
            <p:nvPr/>
          </p:nvGrpSpPr>
          <p:grpSpPr bwMode="auto">
            <a:xfrm>
              <a:off x="2413" y="2503"/>
              <a:ext cx="23" cy="23"/>
              <a:chOff x="670" y="3010"/>
              <a:chExt cx="90" cy="90"/>
            </a:xfrm>
            <a:grpFill/>
          </p:grpSpPr>
          <p:sp>
            <p:nvSpPr>
              <p:cNvPr id="397"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98"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399" name="Group 342"/>
          <p:cNvGrpSpPr>
            <a:grpSpLocks noChangeAspect="1"/>
          </p:cNvGrpSpPr>
          <p:nvPr/>
        </p:nvGrpSpPr>
        <p:grpSpPr bwMode="auto">
          <a:xfrm>
            <a:off x="2927350" y="4620155"/>
            <a:ext cx="54864" cy="54864"/>
            <a:chOff x="2411" y="2501"/>
            <a:chExt cx="35" cy="35"/>
          </a:xfrm>
          <a:solidFill>
            <a:schemeClr val="bg2">
              <a:lumMod val="75000"/>
            </a:schemeClr>
          </a:solidFill>
        </p:grpSpPr>
        <p:sp>
          <p:nvSpPr>
            <p:cNvPr id="405"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406" name="Group 344"/>
            <p:cNvGrpSpPr>
              <a:grpSpLocks noChangeAspect="1"/>
            </p:cNvGrpSpPr>
            <p:nvPr/>
          </p:nvGrpSpPr>
          <p:grpSpPr bwMode="auto">
            <a:xfrm>
              <a:off x="2413" y="2503"/>
              <a:ext cx="23" cy="23"/>
              <a:chOff x="670" y="3010"/>
              <a:chExt cx="90" cy="90"/>
            </a:xfrm>
            <a:grpFill/>
          </p:grpSpPr>
          <p:sp>
            <p:nvSpPr>
              <p:cNvPr id="407"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408"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192630" name="Right Brace 362"/>
          <p:cNvSpPr>
            <a:spLocks/>
          </p:cNvSpPr>
          <p:nvPr/>
        </p:nvSpPr>
        <p:spPr bwMode="auto">
          <a:xfrm rot="10800000" flipV="1">
            <a:off x="1511300" y="3397250"/>
            <a:ext cx="260350" cy="1619250"/>
          </a:xfrm>
          <a:prstGeom prst="rightBrace">
            <a:avLst>
              <a:gd name="adj1" fmla="val 90183"/>
              <a:gd name="adj2" fmla="val 26833"/>
            </a:avLst>
          </a:pr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eaLnBrk="1" hangingPunct="1"/>
            <a:endParaRPr lang="en-US">
              <a:solidFill>
                <a:srgbClr val="000000"/>
              </a:solidFill>
            </a:endParaRPr>
          </a:p>
        </p:txBody>
      </p:sp>
      <p:sp>
        <p:nvSpPr>
          <p:cNvPr id="192631" name="Text Box 288"/>
          <p:cNvSpPr txBox="1">
            <a:spLocks noChangeArrowheads="1"/>
          </p:cNvSpPr>
          <p:nvPr/>
        </p:nvSpPr>
        <p:spPr bwMode="auto">
          <a:xfrm>
            <a:off x="685800" y="831850"/>
            <a:ext cx="168910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Ion Detector</a:t>
            </a:r>
          </a:p>
        </p:txBody>
      </p:sp>
      <p:sp>
        <p:nvSpPr>
          <p:cNvPr id="192632" name="TextBox 364"/>
          <p:cNvSpPr txBox="1">
            <a:spLocks noChangeArrowheads="1"/>
          </p:cNvSpPr>
          <p:nvPr/>
        </p:nvSpPr>
        <p:spPr bwMode="auto">
          <a:xfrm>
            <a:off x="157163" y="6294438"/>
            <a:ext cx="3262312"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a:solidFill>
                  <a:srgbClr val="FFFFFF"/>
                </a:solidFill>
              </a:rPr>
              <a:t>-DVS Sciences / Fluidigm</a:t>
            </a:r>
          </a:p>
        </p:txBody>
      </p:sp>
      <p:sp>
        <p:nvSpPr>
          <p:cNvPr id="192633" name="Text Box 288"/>
          <p:cNvSpPr txBox="1">
            <a:spLocks noChangeArrowheads="1"/>
          </p:cNvSpPr>
          <p:nvPr/>
        </p:nvSpPr>
        <p:spPr bwMode="auto">
          <a:xfrm>
            <a:off x="112713" y="3457575"/>
            <a:ext cx="1689100"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High-pass Filter</a:t>
            </a:r>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7" name="Line 3"/>
          <p:cNvSpPr>
            <a:spLocks noChangeAspect="1" noChangeShapeType="1"/>
          </p:cNvSpPr>
          <p:nvPr/>
        </p:nvSpPr>
        <p:spPr bwMode="auto">
          <a:xfrm>
            <a:off x="2289175" y="2552700"/>
            <a:ext cx="0" cy="612775"/>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88" name="Line 4"/>
          <p:cNvSpPr>
            <a:spLocks noChangeAspect="1" noChangeShapeType="1"/>
          </p:cNvSpPr>
          <p:nvPr/>
        </p:nvSpPr>
        <p:spPr bwMode="auto">
          <a:xfrm>
            <a:off x="3111500" y="3157538"/>
            <a:ext cx="2470150" cy="1587"/>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563" name="Group 6"/>
          <p:cNvGrpSpPr>
            <a:grpSpLocks noChangeAspect="1"/>
          </p:cNvGrpSpPr>
          <p:nvPr/>
        </p:nvGrpSpPr>
        <p:grpSpPr bwMode="auto">
          <a:xfrm>
            <a:off x="5589588" y="1519238"/>
            <a:ext cx="0" cy="1646237"/>
            <a:chOff x="7740" y="3492"/>
            <a:chExt cx="1" cy="3060"/>
          </a:xfrm>
        </p:grpSpPr>
        <p:sp>
          <p:nvSpPr>
            <p:cNvPr id="349191" name="Line 7"/>
            <p:cNvSpPr>
              <a:spLocks noChangeAspect="1" noChangeShapeType="1"/>
            </p:cNvSpPr>
            <p:nvPr/>
          </p:nvSpPr>
          <p:spPr bwMode="auto">
            <a:xfrm>
              <a:off x="55895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92" name="Line 8"/>
            <p:cNvSpPr>
              <a:spLocks noChangeAspect="1" noChangeShapeType="1"/>
            </p:cNvSpPr>
            <p:nvPr/>
          </p:nvSpPr>
          <p:spPr bwMode="auto">
            <a:xfrm>
              <a:off x="55895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564" name="Group 9"/>
          <p:cNvGrpSpPr>
            <a:grpSpLocks noChangeAspect="1"/>
          </p:cNvGrpSpPr>
          <p:nvPr/>
        </p:nvGrpSpPr>
        <p:grpSpPr bwMode="auto">
          <a:xfrm>
            <a:off x="5727700" y="1519238"/>
            <a:ext cx="0" cy="1646237"/>
            <a:chOff x="7740" y="3492"/>
            <a:chExt cx="1" cy="3060"/>
          </a:xfrm>
        </p:grpSpPr>
        <p:sp>
          <p:nvSpPr>
            <p:cNvPr id="349194" name="Line 10"/>
            <p:cNvSpPr>
              <a:spLocks noChangeAspect="1" noChangeShapeType="1"/>
            </p:cNvSpPr>
            <p:nvPr/>
          </p:nvSpPr>
          <p:spPr bwMode="auto">
            <a:xfrm>
              <a:off x="57277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95" name="Line 11"/>
            <p:cNvSpPr>
              <a:spLocks noChangeAspect="1" noChangeShapeType="1"/>
            </p:cNvSpPr>
            <p:nvPr/>
          </p:nvSpPr>
          <p:spPr bwMode="auto">
            <a:xfrm>
              <a:off x="57277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565" name="Group 12"/>
          <p:cNvGrpSpPr>
            <a:grpSpLocks noChangeAspect="1"/>
          </p:cNvGrpSpPr>
          <p:nvPr/>
        </p:nvGrpSpPr>
        <p:grpSpPr bwMode="auto">
          <a:xfrm>
            <a:off x="5864225" y="1519238"/>
            <a:ext cx="0" cy="1646237"/>
            <a:chOff x="7740" y="3492"/>
            <a:chExt cx="1" cy="3060"/>
          </a:xfrm>
        </p:grpSpPr>
        <p:sp>
          <p:nvSpPr>
            <p:cNvPr id="349197" name="Line 13"/>
            <p:cNvSpPr>
              <a:spLocks noChangeAspect="1" noChangeShapeType="1"/>
            </p:cNvSpPr>
            <p:nvPr/>
          </p:nvSpPr>
          <p:spPr bwMode="auto">
            <a:xfrm>
              <a:off x="58642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98" name="Line 14"/>
            <p:cNvSpPr>
              <a:spLocks noChangeAspect="1" noChangeShapeType="1"/>
            </p:cNvSpPr>
            <p:nvPr/>
          </p:nvSpPr>
          <p:spPr bwMode="auto">
            <a:xfrm>
              <a:off x="58642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566" name="Group 15"/>
          <p:cNvGrpSpPr>
            <a:grpSpLocks noChangeAspect="1"/>
          </p:cNvGrpSpPr>
          <p:nvPr/>
        </p:nvGrpSpPr>
        <p:grpSpPr bwMode="auto">
          <a:xfrm>
            <a:off x="6000750" y="1519238"/>
            <a:ext cx="0" cy="1646237"/>
            <a:chOff x="7740" y="3492"/>
            <a:chExt cx="1" cy="3060"/>
          </a:xfrm>
        </p:grpSpPr>
        <p:sp>
          <p:nvSpPr>
            <p:cNvPr id="349200" name="Line 16"/>
            <p:cNvSpPr>
              <a:spLocks noChangeAspect="1" noChangeShapeType="1"/>
            </p:cNvSpPr>
            <p:nvPr/>
          </p:nvSpPr>
          <p:spPr bwMode="auto">
            <a:xfrm>
              <a:off x="600075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01" name="Line 17"/>
            <p:cNvSpPr>
              <a:spLocks noChangeAspect="1" noChangeShapeType="1"/>
            </p:cNvSpPr>
            <p:nvPr/>
          </p:nvSpPr>
          <p:spPr bwMode="auto">
            <a:xfrm>
              <a:off x="600075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567" name="Group 18"/>
          <p:cNvGrpSpPr>
            <a:grpSpLocks noChangeAspect="1"/>
          </p:cNvGrpSpPr>
          <p:nvPr/>
        </p:nvGrpSpPr>
        <p:grpSpPr bwMode="auto">
          <a:xfrm>
            <a:off x="6138863" y="1519238"/>
            <a:ext cx="0" cy="1646237"/>
            <a:chOff x="7740" y="3492"/>
            <a:chExt cx="1" cy="3060"/>
          </a:xfrm>
        </p:grpSpPr>
        <p:sp>
          <p:nvSpPr>
            <p:cNvPr id="349203" name="Line 19"/>
            <p:cNvSpPr>
              <a:spLocks noChangeAspect="1" noChangeShapeType="1"/>
            </p:cNvSpPr>
            <p:nvPr/>
          </p:nvSpPr>
          <p:spPr bwMode="auto">
            <a:xfrm>
              <a:off x="6138863"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04" name="Line 20"/>
            <p:cNvSpPr>
              <a:spLocks noChangeAspect="1" noChangeShapeType="1"/>
            </p:cNvSpPr>
            <p:nvPr/>
          </p:nvSpPr>
          <p:spPr bwMode="auto">
            <a:xfrm>
              <a:off x="6138863"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568" name="Group 21"/>
          <p:cNvGrpSpPr>
            <a:grpSpLocks noChangeAspect="1"/>
          </p:cNvGrpSpPr>
          <p:nvPr/>
        </p:nvGrpSpPr>
        <p:grpSpPr bwMode="auto">
          <a:xfrm>
            <a:off x="6275388" y="1519238"/>
            <a:ext cx="0" cy="1646237"/>
            <a:chOff x="7740" y="3492"/>
            <a:chExt cx="1" cy="3060"/>
          </a:xfrm>
        </p:grpSpPr>
        <p:sp>
          <p:nvSpPr>
            <p:cNvPr id="349206" name="Line 22"/>
            <p:cNvSpPr>
              <a:spLocks noChangeAspect="1" noChangeShapeType="1"/>
            </p:cNvSpPr>
            <p:nvPr/>
          </p:nvSpPr>
          <p:spPr bwMode="auto">
            <a:xfrm>
              <a:off x="62753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07" name="Line 23"/>
            <p:cNvSpPr>
              <a:spLocks noChangeAspect="1" noChangeShapeType="1"/>
            </p:cNvSpPr>
            <p:nvPr/>
          </p:nvSpPr>
          <p:spPr bwMode="auto">
            <a:xfrm>
              <a:off x="62753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569" name="Group 24"/>
          <p:cNvGrpSpPr>
            <a:grpSpLocks noChangeAspect="1"/>
          </p:cNvGrpSpPr>
          <p:nvPr/>
        </p:nvGrpSpPr>
        <p:grpSpPr bwMode="auto">
          <a:xfrm>
            <a:off x="6413500" y="1519238"/>
            <a:ext cx="0" cy="1646237"/>
            <a:chOff x="7740" y="3492"/>
            <a:chExt cx="1" cy="3060"/>
          </a:xfrm>
        </p:grpSpPr>
        <p:sp>
          <p:nvSpPr>
            <p:cNvPr id="349209" name="Line 25"/>
            <p:cNvSpPr>
              <a:spLocks noChangeAspect="1" noChangeShapeType="1"/>
            </p:cNvSpPr>
            <p:nvPr/>
          </p:nvSpPr>
          <p:spPr bwMode="auto">
            <a:xfrm>
              <a:off x="64135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10" name="Line 26"/>
            <p:cNvSpPr>
              <a:spLocks noChangeAspect="1" noChangeShapeType="1"/>
            </p:cNvSpPr>
            <p:nvPr/>
          </p:nvSpPr>
          <p:spPr bwMode="auto">
            <a:xfrm>
              <a:off x="64135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570" name="Group 27"/>
          <p:cNvGrpSpPr>
            <a:grpSpLocks noChangeAspect="1"/>
          </p:cNvGrpSpPr>
          <p:nvPr/>
        </p:nvGrpSpPr>
        <p:grpSpPr bwMode="auto">
          <a:xfrm>
            <a:off x="6550025" y="1519238"/>
            <a:ext cx="0" cy="1646237"/>
            <a:chOff x="7740" y="3492"/>
            <a:chExt cx="1" cy="3060"/>
          </a:xfrm>
        </p:grpSpPr>
        <p:sp>
          <p:nvSpPr>
            <p:cNvPr id="349212" name="Line 28"/>
            <p:cNvSpPr>
              <a:spLocks noChangeAspect="1" noChangeShapeType="1"/>
            </p:cNvSpPr>
            <p:nvPr/>
          </p:nvSpPr>
          <p:spPr bwMode="auto">
            <a:xfrm>
              <a:off x="65500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13" name="Line 29"/>
            <p:cNvSpPr>
              <a:spLocks noChangeAspect="1" noChangeShapeType="1"/>
            </p:cNvSpPr>
            <p:nvPr/>
          </p:nvSpPr>
          <p:spPr bwMode="auto">
            <a:xfrm>
              <a:off x="65500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214" name="Line 30"/>
          <p:cNvSpPr>
            <a:spLocks noChangeAspect="1" noChangeShapeType="1"/>
          </p:cNvSpPr>
          <p:nvPr/>
        </p:nvSpPr>
        <p:spPr bwMode="auto">
          <a:xfrm>
            <a:off x="3111500" y="3108325"/>
            <a:ext cx="0"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41" name="Line 57"/>
          <p:cNvSpPr>
            <a:spLocks noChangeAspect="1" noChangeShapeType="1"/>
          </p:cNvSpPr>
          <p:nvPr/>
        </p:nvSpPr>
        <p:spPr bwMode="auto">
          <a:xfrm>
            <a:off x="3121025" y="1519238"/>
            <a:ext cx="2468563" cy="0"/>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573" name="Group 58"/>
          <p:cNvGrpSpPr>
            <a:grpSpLocks noChangeAspect="1"/>
          </p:cNvGrpSpPr>
          <p:nvPr/>
        </p:nvGrpSpPr>
        <p:grpSpPr bwMode="auto">
          <a:xfrm>
            <a:off x="2451100" y="2552700"/>
            <a:ext cx="1588" cy="612775"/>
            <a:chOff x="3599" y="5337"/>
            <a:chExt cx="2" cy="1140"/>
          </a:xfrm>
        </p:grpSpPr>
        <p:sp>
          <p:nvSpPr>
            <p:cNvPr id="349243" name="Line 59"/>
            <p:cNvSpPr>
              <a:spLocks noChangeAspect="1" noChangeShapeType="1"/>
            </p:cNvSpPr>
            <p:nvPr/>
          </p:nvSpPr>
          <p:spPr bwMode="auto">
            <a:xfrm>
              <a:off x="3599" y="5352"/>
              <a:ext cx="2" cy="1078"/>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874" name="Group 60"/>
            <p:cNvGrpSpPr>
              <a:grpSpLocks noChangeAspect="1"/>
            </p:cNvGrpSpPr>
            <p:nvPr/>
          </p:nvGrpSpPr>
          <p:grpSpPr bwMode="auto">
            <a:xfrm>
              <a:off x="3600" y="5337"/>
              <a:ext cx="1" cy="1140"/>
              <a:chOff x="3600" y="5337"/>
              <a:chExt cx="1" cy="1140"/>
            </a:xfrm>
          </p:grpSpPr>
          <p:sp>
            <p:nvSpPr>
              <p:cNvPr id="349245" name="Line 61"/>
              <p:cNvSpPr>
                <a:spLocks noChangeAspect="1" noChangeShapeType="1"/>
              </p:cNvSpPr>
              <p:nvPr/>
            </p:nvSpPr>
            <p:spPr bwMode="auto">
              <a:xfrm>
                <a:off x="3601" y="629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46" name="Line 62"/>
              <p:cNvSpPr>
                <a:spLocks noChangeAspect="1" noChangeShapeType="1"/>
              </p:cNvSpPr>
              <p:nvPr/>
            </p:nvSpPr>
            <p:spPr bwMode="auto">
              <a:xfrm>
                <a:off x="3601" y="533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4574" name="Group 63"/>
          <p:cNvGrpSpPr>
            <a:grpSpLocks noChangeAspect="1"/>
          </p:cNvGrpSpPr>
          <p:nvPr/>
        </p:nvGrpSpPr>
        <p:grpSpPr bwMode="auto">
          <a:xfrm>
            <a:off x="3060700" y="1519238"/>
            <a:ext cx="1588" cy="614362"/>
            <a:chOff x="3599" y="5337"/>
            <a:chExt cx="2" cy="1140"/>
          </a:xfrm>
        </p:grpSpPr>
        <p:sp>
          <p:nvSpPr>
            <p:cNvPr id="349248" name="Line 64"/>
            <p:cNvSpPr>
              <a:spLocks noChangeAspect="1" noChangeShapeType="1"/>
            </p:cNvSpPr>
            <p:nvPr/>
          </p:nvSpPr>
          <p:spPr bwMode="auto">
            <a:xfrm>
              <a:off x="3599" y="5352"/>
              <a:ext cx="2" cy="1078"/>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870" name="Group 65"/>
            <p:cNvGrpSpPr>
              <a:grpSpLocks noChangeAspect="1"/>
            </p:cNvGrpSpPr>
            <p:nvPr/>
          </p:nvGrpSpPr>
          <p:grpSpPr bwMode="auto">
            <a:xfrm>
              <a:off x="3600" y="5337"/>
              <a:ext cx="1" cy="1140"/>
              <a:chOff x="3600" y="5337"/>
              <a:chExt cx="1" cy="1140"/>
            </a:xfrm>
          </p:grpSpPr>
          <p:sp>
            <p:nvSpPr>
              <p:cNvPr id="349250" name="Line 66"/>
              <p:cNvSpPr>
                <a:spLocks noChangeAspect="1" noChangeShapeType="1"/>
              </p:cNvSpPr>
              <p:nvPr/>
            </p:nvSpPr>
            <p:spPr bwMode="auto">
              <a:xfrm>
                <a:off x="3601" y="629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1" name="Line 67"/>
              <p:cNvSpPr>
                <a:spLocks noChangeAspect="1" noChangeShapeType="1"/>
              </p:cNvSpPr>
              <p:nvPr/>
            </p:nvSpPr>
            <p:spPr bwMode="auto">
              <a:xfrm>
                <a:off x="3601" y="533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4575" name="Group 68"/>
          <p:cNvGrpSpPr>
            <a:grpSpLocks noChangeAspect="1"/>
          </p:cNvGrpSpPr>
          <p:nvPr/>
        </p:nvGrpSpPr>
        <p:grpSpPr bwMode="auto">
          <a:xfrm>
            <a:off x="3111500" y="1519238"/>
            <a:ext cx="1588" cy="614362"/>
            <a:chOff x="3599" y="5337"/>
            <a:chExt cx="2" cy="1140"/>
          </a:xfrm>
        </p:grpSpPr>
        <p:sp>
          <p:nvSpPr>
            <p:cNvPr id="349253" name="Line 69"/>
            <p:cNvSpPr>
              <a:spLocks noChangeAspect="1" noChangeShapeType="1"/>
            </p:cNvSpPr>
            <p:nvPr/>
          </p:nvSpPr>
          <p:spPr bwMode="auto">
            <a:xfrm>
              <a:off x="3599" y="5352"/>
              <a:ext cx="2" cy="1078"/>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866" name="Group 70"/>
            <p:cNvGrpSpPr>
              <a:grpSpLocks noChangeAspect="1"/>
            </p:cNvGrpSpPr>
            <p:nvPr/>
          </p:nvGrpSpPr>
          <p:grpSpPr bwMode="auto">
            <a:xfrm>
              <a:off x="3600" y="5337"/>
              <a:ext cx="1" cy="1140"/>
              <a:chOff x="3600" y="5337"/>
              <a:chExt cx="1" cy="1140"/>
            </a:xfrm>
          </p:grpSpPr>
          <p:sp>
            <p:nvSpPr>
              <p:cNvPr id="349255" name="Line 71"/>
              <p:cNvSpPr>
                <a:spLocks noChangeAspect="1" noChangeShapeType="1"/>
              </p:cNvSpPr>
              <p:nvPr/>
            </p:nvSpPr>
            <p:spPr bwMode="auto">
              <a:xfrm>
                <a:off x="3601" y="629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6" name="Line 72"/>
              <p:cNvSpPr>
                <a:spLocks noChangeAspect="1" noChangeShapeType="1"/>
              </p:cNvSpPr>
              <p:nvPr/>
            </p:nvSpPr>
            <p:spPr bwMode="auto">
              <a:xfrm>
                <a:off x="3601" y="533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349257" name="Line 73"/>
          <p:cNvSpPr>
            <a:spLocks noChangeAspect="1" noChangeShapeType="1"/>
          </p:cNvSpPr>
          <p:nvPr/>
        </p:nvSpPr>
        <p:spPr bwMode="auto">
          <a:xfrm flipH="1" flipV="1">
            <a:off x="2443163" y="1358900"/>
            <a:ext cx="328612"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8" name="Line 74"/>
          <p:cNvSpPr>
            <a:spLocks noChangeAspect="1" noChangeShapeType="1"/>
          </p:cNvSpPr>
          <p:nvPr/>
        </p:nvSpPr>
        <p:spPr bwMode="auto">
          <a:xfrm flipH="1">
            <a:off x="2433638" y="2028825"/>
            <a:ext cx="617537"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9" name="Line 75"/>
          <p:cNvSpPr>
            <a:spLocks noChangeAspect="1" noChangeShapeType="1"/>
          </p:cNvSpPr>
          <p:nvPr/>
        </p:nvSpPr>
        <p:spPr bwMode="auto">
          <a:xfrm flipH="1">
            <a:off x="2433638" y="1358900"/>
            <a:ext cx="0" cy="674688"/>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89" name="Line 105"/>
          <p:cNvSpPr>
            <a:spLocks noChangeAspect="1" noChangeShapeType="1"/>
          </p:cNvSpPr>
          <p:nvPr/>
        </p:nvSpPr>
        <p:spPr bwMode="auto">
          <a:xfrm>
            <a:off x="5684838" y="4949825"/>
            <a:ext cx="0"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580" name="Group 110"/>
          <p:cNvGrpSpPr>
            <a:grpSpLocks noChangeAspect="1"/>
          </p:cNvGrpSpPr>
          <p:nvPr/>
        </p:nvGrpSpPr>
        <p:grpSpPr bwMode="auto">
          <a:xfrm>
            <a:off x="5572125" y="3108325"/>
            <a:ext cx="41275" cy="292100"/>
            <a:chOff x="4434" y="11364"/>
            <a:chExt cx="72" cy="540"/>
          </a:xfrm>
        </p:grpSpPr>
        <p:sp>
          <p:nvSpPr>
            <p:cNvPr id="349295" name="Line 111"/>
            <p:cNvSpPr>
              <a:spLocks noChangeAspect="1" noChangeShapeType="1"/>
            </p:cNvSpPr>
            <p:nvPr/>
          </p:nvSpPr>
          <p:spPr bwMode="auto">
            <a:xfrm>
              <a:off x="4470" y="11364"/>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96" name="Oval 112"/>
            <p:cNvSpPr>
              <a:spLocks noChangeAspect="1" noChangeArrowheads="1"/>
            </p:cNvSpPr>
            <p:nvPr/>
          </p:nvSpPr>
          <p:spPr bwMode="auto">
            <a:xfrm>
              <a:off x="4434" y="11831"/>
              <a:ext cx="72" cy="73"/>
            </a:xfrm>
            <a:prstGeom prst="ellipse">
              <a:avLst/>
            </a:prstGeom>
            <a:solidFill>
              <a:srgbClr val="FFFFFF"/>
            </a:solid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581" name="Group 113"/>
          <p:cNvGrpSpPr>
            <a:grpSpLocks noChangeAspect="1"/>
          </p:cNvGrpSpPr>
          <p:nvPr/>
        </p:nvGrpSpPr>
        <p:grpSpPr bwMode="auto">
          <a:xfrm>
            <a:off x="6529388" y="3108325"/>
            <a:ext cx="42862" cy="292100"/>
            <a:chOff x="4434" y="11364"/>
            <a:chExt cx="72" cy="540"/>
          </a:xfrm>
        </p:grpSpPr>
        <p:sp>
          <p:nvSpPr>
            <p:cNvPr id="349298" name="Line 114"/>
            <p:cNvSpPr>
              <a:spLocks noChangeAspect="1" noChangeShapeType="1"/>
            </p:cNvSpPr>
            <p:nvPr/>
          </p:nvSpPr>
          <p:spPr bwMode="auto">
            <a:xfrm>
              <a:off x="4471" y="11364"/>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99" name="Oval 115"/>
            <p:cNvSpPr>
              <a:spLocks noChangeAspect="1" noChangeArrowheads="1"/>
            </p:cNvSpPr>
            <p:nvPr/>
          </p:nvSpPr>
          <p:spPr bwMode="auto">
            <a:xfrm>
              <a:off x="4434" y="11831"/>
              <a:ext cx="72" cy="73"/>
            </a:xfrm>
            <a:prstGeom prst="ellipse">
              <a:avLst/>
            </a:prstGeom>
            <a:solidFill>
              <a:srgbClr val="FFFFFF"/>
            </a:solid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00" name="Line 116"/>
          <p:cNvSpPr>
            <a:spLocks noChangeAspect="1" noChangeShapeType="1"/>
          </p:cNvSpPr>
          <p:nvPr/>
        </p:nvSpPr>
        <p:spPr bwMode="auto">
          <a:xfrm flipH="1" flipV="1">
            <a:off x="2778125" y="1624013"/>
            <a:ext cx="273050" cy="1587"/>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01" name="Line 117"/>
          <p:cNvSpPr>
            <a:spLocks noChangeAspect="1" noChangeShapeType="1"/>
          </p:cNvSpPr>
          <p:nvPr/>
        </p:nvSpPr>
        <p:spPr bwMode="auto">
          <a:xfrm>
            <a:off x="2778125" y="1358900"/>
            <a:ext cx="0" cy="271463"/>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584" name="Group 142"/>
          <p:cNvGrpSpPr>
            <a:grpSpLocks noChangeAspect="1"/>
          </p:cNvGrpSpPr>
          <p:nvPr/>
        </p:nvGrpSpPr>
        <p:grpSpPr bwMode="auto">
          <a:xfrm>
            <a:off x="2262188" y="2432050"/>
            <a:ext cx="307975" cy="38100"/>
            <a:chOff x="1590" y="1680"/>
            <a:chExt cx="215" cy="27"/>
          </a:xfrm>
        </p:grpSpPr>
        <p:grpSp>
          <p:nvGrpSpPr>
            <p:cNvPr id="194845" name="Group 143"/>
            <p:cNvGrpSpPr>
              <a:grpSpLocks noChangeAspect="1"/>
            </p:cNvGrpSpPr>
            <p:nvPr/>
          </p:nvGrpSpPr>
          <p:grpSpPr bwMode="auto">
            <a:xfrm>
              <a:off x="1590" y="1680"/>
              <a:ext cx="113" cy="27"/>
              <a:chOff x="3240" y="9072"/>
              <a:chExt cx="1800" cy="540"/>
            </a:xfrm>
          </p:grpSpPr>
          <p:grpSp>
            <p:nvGrpSpPr>
              <p:cNvPr id="194854" name="Group 144"/>
              <p:cNvGrpSpPr>
                <a:grpSpLocks noChangeAspect="1"/>
              </p:cNvGrpSpPr>
              <p:nvPr/>
            </p:nvGrpSpPr>
            <p:grpSpPr bwMode="auto">
              <a:xfrm>
                <a:off x="3240" y="9072"/>
                <a:ext cx="360" cy="540"/>
                <a:chOff x="3240" y="9072"/>
                <a:chExt cx="360" cy="540"/>
              </a:xfrm>
            </p:grpSpPr>
            <p:sp>
              <p:nvSpPr>
                <p:cNvPr id="349329" name="Line 145"/>
                <p:cNvSpPr>
                  <a:spLocks noChangeAspect="1" noChangeShapeType="1"/>
                </p:cNvSpPr>
                <p:nvPr/>
              </p:nvSpPr>
              <p:spPr bwMode="auto">
                <a:xfrm>
                  <a:off x="3240" y="9612"/>
                  <a:ext cx="353"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30" name="Line 146"/>
                <p:cNvSpPr>
                  <a:spLocks noChangeAspect="1" noChangeShapeType="1"/>
                </p:cNvSpPr>
                <p:nvPr/>
              </p:nvSpPr>
              <p:spPr bwMode="auto">
                <a:xfrm>
                  <a:off x="3593" y="907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855" name="Group 147"/>
              <p:cNvGrpSpPr>
                <a:grpSpLocks noChangeAspect="1"/>
              </p:cNvGrpSpPr>
              <p:nvPr/>
            </p:nvGrpSpPr>
            <p:grpSpPr bwMode="auto">
              <a:xfrm flipH="1">
                <a:off x="3795" y="9072"/>
                <a:ext cx="1245" cy="540"/>
                <a:chOff x="5040" y="10512"/>
                <a:chExt cx="360" cy="540"/>
              </a:xfrm>
            </p:grpSpPr>
            <p:sp>
              <p:nvSpPr>
                <p:cNvPr id="349332" name="Line 148"/>
                <p:cNvSpPr>
                  <a:spLocks noChangeAspect="1" noChangeShapeType="1"/>
                </p:cNvSpPr>
                <p:nvPr/>
              </p:nvSpPr>
              <p:spPr bwMode="auto">
                <a:xfrm>
                  <a:off x="5040" y="11052"/>
                  <a:ext cx="362"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33" name="Line 149"/>
                <p:cNvSpPr>
                  <a:spLocks noChangeAspect="1" noChangeShapeType="1"/>
                </p:cNvSpPr>
                <p:nvPr/>
              </p:nvSpPr>
              <p:spPr bwMode="auto">
                <a:xfrm>
                  <a:off x="5402" y="1051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34" name="Line 150"/>
              <p:cNvSpPr>
                <a:spLocks noChangeAspect="1" noChangeShapeType="1"/>
              </p:cNvSpPr>
              <p:nvPr/>
            </p:nvSpPr>
            <p:spPr bwMode="auto">
              <a:xfrm>
                <a:off x="3593" y="9072"/>
                <a:ext cx="194"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846" name="Group 151"/>
            <p:cNvGrpSpPr>
              <a:grpSpLocks noChangeAspect="1"/>
            </p:cNvGrpSpPr>
            <p:nvPr/>
          </p:nvGrpSpPr>
          <p:grpSpPr bwMode="auto">
            <a:xfrm>
              <a:off x="1692" y="1680"/>
              <a:ext cx="113" cy="27"/>
              <a:chOff x="3240" y="9072"/>
              <a:chExt cx="1800" cy="540"/>
            </a:xfrm>
          </p:grpSpPr>
          <p:grpSp>
            <p:nvGrpSpPr>
              <p:cNvPr id="194847" name="Group 152"/>
              <p:cNvGrpSpPr>
                <a:grpSpLocks noChangeAspect="1"/>
              </p:cNvGrpSpPr>
              <p:nvPr/>
            </p:nvGrpSpPr>
            <p:grpSpPr bwMode="auto">
              <a:xfrm>
                <a:off x="3240" y="9072"/>
                <a:ext cx="360" cy="540"/>
                <a:chOff x="3240" y="9072"/>
                <a:chExt cx="360" cy="540"/>
              </a:xfrm>
            </p:grpSpPr>
            <p:sp>
              <p:nvSpPr>
                <p:cNvPr id="349337" name="Line 153"/>
                <p:cNvSpPr>
                  <a:spLocks noChangeAspect="1" noChangeShapeType="1"/>
                </p:cNvSpPr>
                <p:nvPr/>
              </p:nvSpPr>
              <p:spPr bwMode="auto">
                <a:xfrm>
                  <a:off x="3239" y="9612"/>
                  <a:ext cx="353"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38" name="Line 154"/>
                <p:cNvSpPr>
                  <a:spLocks noChangeAspect="1" noChangeShapeType="1"/>
                </p:cNvSpPr>
                <p:nvPr/>
              </p:nvSpPr>
              <p:spPr bwMode="auto">
                <a:xfrm>
                  <a:off x="3592" y="907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848" name="Group 155"/>
              <p:cNvGrpSpPr>
                <a:grpSpLocks noChangeAspect="1"/>
              </p:cNvGrpSpPr>
              <p:nvPr/>
            </p:nvGrpSpPr>
            <p:grpSpPr bwMode="auto">
              <a:xfrm flipH="1">
                <a:off x="3795" y="9072"/>
                <a:ext cx="1245" cy="540"/>
                <a:chOff x="5040" y="10512"/>
                <a:chExt cx="360" cy="540"/>
              </a:xfrm>
            </p:grpSpPr>
            <p:sp>
              <p:nvSpPr>
                <p:cNvPr id="349340" name="Line 156"/>
                <p:cNvSpPr>
                  <a:spLocks noChangeAspect="1" noChangeShapeType="1"/>
                </p:cNvSpPr>
                <p:nvPr/>
              </p:nvSpPr>
              <p:spPr bwMode="auto">
                <a:xfrm>
                  <a:off x="5040" y="11052"/>
                  <a:ext cx="362"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1" name="Line 157"/>
                <p:cNvSpPr>
                  <a:spLocks noChangeAspect="1" noChangeShapeType="1"/>
                </p:cNvSpPr>
                <p:nvPr/>
              </p:nvSpPr>
              <p:spPr bwMode="auto">
                <a:xfrm>
                  <a:off x="5402" y="1051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42" name="Line 158"/>
              <p:cNvSpPr>
                <a:spLocks noChangeAspect="1" noChangeShapeType="1"/>
              </p:cNvSpPr>
              <p:nvPr/>
            </p:nvSpPr>
            <p:spPr bwMode="auto">
              <a:xfrm>
                <a:off x="3592" y="9072"/>
                <a:ext cx="194"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4585" name="Group 159"/>
          <p:cNvGrpSpPr>
            <a:grpSpLocks noChangeAspect="1"/>
          </p:cNvGrpSpPr>
          <p:nvPr/>
        </p:nvGrpSpPr>
        <p:grpSpPr bwMode="auto">
          <a:xfrm>
            <a:off x="2219325" y="3871913"/>
            <a:ext cx="292100" cy="641350"/>
            <a:chOff x="2040" y="6747"/>
            <a:chExt cx="510" cy="2160"/>
          </a:xfrm>
        </p:grpSpPr>
        <p:sp>
          <p:nvSpPr>
            <p:cNvPr id="349344" name="Rectangle 160"/>
            <p:cNvSpPr>
              <a:spLocks noChangeAspect="1" noChangeArrowheads="1"/>
            </p:cNvSpPr>
            <p:nvPr/>
          </p:nvSpPr>
          <p:spPr bwMode="auto">
            <a:xfrm>
              <a:off x="2040" y="6747"/>
              <a:ext cx="180" cy="2160"/>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5" name="Rectangle 161"/>
            <p:cNvSpPr>
              <a:spLocks noChangeAspect="1" noChangeArrowheads="1"/>
            </p:cNvSpPr>
            <p:nvPr/>
          </p:nvSpPr>
          <p:spPr bwMode="auto">
            <a:xfrm>
              <a:off x="2370" y="6747"/>
              <a:ext cx="180" cy="2160"/>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46" name="Line 162"/>
          <p:cNvSpPr>
            <a:spLocks noChangeAspect="1" noChangeShapeType="1"/>
          </p:cNvSpPr>
          <p:nvPr/>
        </p:nvSpPr>
        <p:spPr bwMode="auto">
          <a:xfrm>
            <a:off x="1905000" y="4554538"/>
            <a:ext cx="4333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7" name="Line 163"/>
          <p:cNvSpPr>
            <a:spLocks noChangeAspect="1" noChangeShapeType="1"/>
          </p:cNvSpPr>
          <p:nvPr/>
        </p:nvSpPr>
        <p:spPr bwMode="auto">
          <a:xfrm>
            <a:off x="2416175" y="4554538"/>
            <a:ext cx="195263"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8" name="Rectangle 164"/>
          <p:cNvSpPr>
            <a:spLocks noChangeAspect="1" noChangeArrowheads="1"/>
          </p:cNvSpPr>
          <p:nvPr/>
        </p:nvSpPr>
        <p:spPr bwMode="auto">
          <a:xfrm>
            <a:off x="2160588" y="4602163"/>
            <a:ext cx="411162" cy="387350"/>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9" name="Arc 165"/>
          <p:cNvSpPr>
            <a:spLocks noChangeAspect="1"/>
          </p:cNvSpPr>
          <p:nvPr/>
        </p:nvSpPr>
        <p:spPr bwMode="auto">
          <a:xfrm flipH="1" flipV="1">
            <a:off x="2176463" y="4679950"/>
            <a:ext cx="309562" cy="29051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prstDash val="sysDot"/>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590" name="Group 166"/>
          <p:cNvGrpSpPr>
            <a:grpSpLocks noChangeAspect="1"/>
          </p:cNvGrpSpPr>
          <p:nvPr/>
        </p:nvGrpSpPr>
        <p:grpSpPr bwMode="auto">
          <a:xfrm>
            <a:off x="2682875" y="4659313"/>
            <a:ext cx="103188" cy="225425"/>
            <a:chOff x="3120" y="9252"/>
            <a:chExt cx="180" cy="420"/>
          </a:xfrm>
        </p:grpSpPr>
        <p:sp>
          <p:nvSpPr>
            <p:cNvPr id="349351" name="Line 167"/>
            <p:cNvSpPr>
              <a:spLocks noChangeAspect="1" noChangeShapeType="1"/>
            </p:cNvSpPr>
            <p:nvPr/>
          </p:nvSpPr>
          <p:spPr bwMode="auto">
            <a:xfrm>
              <a:off x="3120" y="925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2" name="Line 168"/>
            <p:cNvSpPr>
              <a:spLocks noChangeAspect="1" noChangeShapeType="1"/>
            </p:cNvSpPr>
            <p:nvPr/>
          </p:nvSpPr>
          <p:spPr bwMode="auto">
            <a:xfrm flipV="1">
              <a:off x="3120" y="949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591" name="Group 169"/>
          <p:cNvGrpSpPr>
            <a:grpSpLocks noChangeAspect="1"/>
          </p:cNvGrpSpPr>
          <p:nvPr/>
        </p:nvGrpSpPr>
        <p:grpSpPr bwMode="auto">
          <a:xfrm>
            <a:off x="2778125" y="4659313"/>
            <a:ext cx="101600" cy="225425"/>
            <a:chOff x="3120" y="9252"/>
            <a:chExt cx="180" cy="420"/>
          </a:xfrm>
        </p:grpSpPr>
        <p:sp>
          <p:nvSpPr>
            <p:cNvPr id="349354" name="Line 170"/>
            <p:cNvSpPr>
              <a:spLocks noChangeAspect="1" noChangeShapeType="1"/>
            </p:cNvSpPr>
            <p:nvPr/>
          </p:nvSpPr>
          <p:spPr bwMode="auto">
            <a:xfrm>
              <a:off x="3120" y="925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5" name="Line 171"/>
            <p:cNvSpPr>
              <a:spLocks noChangeAspect="1" noChangeShapeType="1"/>
            </p:cNvSpPr>
            <p:nvPr/>
          </p:nvSpPr>
          <p:spPr bwMode="auto">
            <a:xfrm flipV="1">
              <a:off x="3120" y="949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56" name="Line 172"/>
          <p:cNvSpPr>
            <a:spLocks noChangeAspect="1" noChangeShapeType="1"/>
          </p:cNvSpPr>
          <p:nvPr/>
        </p:nvSpPr>
        <p:spPr bwMode="auto">
          <a:xfrm flipV="1">
            <a:off x="2597150" y="1196975"/>
            <a:ext cx="0" cy="16510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7" name="Line 173"/>
          <p:cNvSpPr>
            <a:spLocks noChangeAspect="1" noChangeShapeType="1"/>
          </p:cNvSpPr>
          <p:nvPr/>
        </p:nvSpPr>
        <p:spPr bwMode="auto">
          <a:xfrm flipV="1">
            <a:off x="2597150" y="954088"/>
            <a:ext cx="0" cy="9525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8" name="AutoShape 174"/>
          <p:cNvSpPr>
            <a:spLocks noChangeAspect="1" noChangeArrowheads="1"/>
          </p:cNvSpPr>
          <p:nvPr/>
        </p:nvSpPr>
        <p:spPr bwMode="auto">
          <a:xfrm>
            <a:off x="2443163" y="1023938"/>
            <a:ext cx="307975" cy="195262"/>
          </a:xfrm>
          <a:prstGeom prst="triangle">
            <a:avLst>
              <a:gd name="adj" fmla="val 50000"/>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9" name="Line 175"/>
          <p:cNvSpPr>
            <a:spLocks noChangeAspect="1" noChangeShapeType="1"/>
          </p:cNvSpPr>
          <p:nvPr/>
        </p:nvSpPr>
        <p:spPr bwMode="auto">
          <a:xfrm>
            <a:off x="2597150" y="954088"/>
            <a:ext cx="1439863"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596" name="Group 176"/>
          <p:cNvGrpSpPr>
            <a:grpSpLocks noChangeAspect="1"/>
          </p:cNvGrpSpPr>
          <p:nvPr/>
        </p:nvGrpSpPr>
        <p:grpSpPr bwMode="auto">
          <a:xfrm>
            <a:off x="2914650" y="4497388"/>
            <a:ext cx="1079500" cy="417512"/>
            <a:chOff x="3195" y="8952"/>
            <a:chExt cx="1890" cy="776"/>
          </a:xfrm>
        </p:grpSpPr>
        <p:grpSp>
          <p:nvGrpSpPr>
            <p:cNvPr id="194809" name="Group 177"/>
            <p:cNvGrpSpPr>
              <a:grpSpLocks noChangeAspect="1"/>
            </p:cNvGrpSpPr>
            <p:nvPr/>
          </p:nvGrpSpPr>
          <p:grpSpPr bwMode="auto">
            <a:xfrm>
              <a:off x="3376" y="9198"/>
              <a:ext cx="385" cy="530"/>
              <a:chOff x="4680" y="8922"/>
              <a:chExt cx="610" cy="840"/>
            </a:xfrm>
          </p:grpSpPr>
          <p:grpSp>
            <p:nvGrpSpPr>
              <p:cNvPr id="194824" name="Group 178"/>
              <p:cNvGrpSpPr>
                <a:grpSpLocks noChangeAspect="1"/>
              </p:cNvGrpSpPr>
              <p:nvPr/>
            </p:nvGrpSpPr>
            <p:grpSpPr bwMode="auto">
              <a:xfrm>
                <a:off x="4680" y="8922"/>
                <a:ext cx="220" cy="840"/>
                <a:chOff x="6165" y="10737"/>
                <a:chExt cx="220" cy="840"/>
              </a:xfrm>
            </p:grpSpPr>
            <p:sp>
              <p:nvSpPr>
                <p:cNvPr id="194835" name="Oval 179"/>
                <p:cNvSpPr>
                  <a:spLocks noChangeAspect="1" noChangeArrowheads="1"/>
                </p:cNvSpPr>
                <p:nvPr/>
              </p:nvSpPr>
              <p:spPr bwMode="auto">
                <a:xfrm>
                  <a:off x="6165" y="1073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4836" name="Oval 180"/>
                <p:cNvSpPr>
                  <a:spLocks noChangeAspect="1" noChangeArrowheads="1"/>
                </p:cNvSpPr>
                <p:nvPr/>
              </p:nvSpPr>
              <p:spPr bwMode="auto">
                <a:xfrm>
                  <a:off x="6255" y="1144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4837" name="Line 181"/>
                <p:cNvSpPr>
                  <a:spLocks noChangeAspect="1" noChangeShapeType="1"/>
                </p:cNvSpPr>
                <p:nvPr/>
              </p:nvSpPr>
              <p:spPr bwMode="auto">
                <a:xfrm rot="-420000">
                  <a:off x="6209" y="1079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838" name="Line 182"/>
                <p:cNvSpPr>
                  <a:spLocks noChangeAspect="1" noChangeShapeType="1"/>
                </p:cNvSpPr>
                <p:nvPr/>
              </p:nvSpPr>
              <p:spPr bwMode="auto">
                <a:xfrm rot="-420000">
                  <a:off x="6329" y="1076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825" name="Group 183"/>
              <p:cNvGrpSpPr>
                <a:grpSpLocks noChangeAspect="1"/>
              </p:cNvGrpSpPr>
              <p:nvPr/>
            </p:nvGrpSpPr>
            <p:grpSpPr bwMode="auto">
              <a:xfrm>
                <a:off x="4875" y="8922"/>
                <a:ext cx="220" cy="840"/>
                <a:chOff x="6165" y="10737"/>
                <a:chExt cx="220" cy="840"/>
              </a:xfrm>
            </p:grpSpPr>
            <p:sp>
              <p:nvSpPr>
                <p:cNvPr id="194831" name="Oval 184"/>
                <p:cNvSpPr>
                  <a:spLocks noChangeAspect="1" noChangeArrowheads="1"/>
                </p:cNvSpPr>
                <p:nvPr/>
              </p:nvSpPr>
              <p:spPr bwMode="auto">
                <a:xfrm>
                  <a:off x="6165" y="1073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4832" name="Oval 185"/>
                <p:cNvSpPr>
                  <a:spLocks noChangeAspect="1" noChangeArrowheads="1"/>
                </p:cNvSpPr>
                <p:nvPr/>
              </p:nvSpPr>
              <p:spPr bwMode="auto">
                <a:xfrm>
                  <a:off x="6255" y="1144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4833" name="Line 186"/>
                <p:cNvSpPr>
                  <a:spLocks noChangeAspect="1" noChangeShapeType="1"/>
                </p:cNvSpPr>
                <p:nvPr/>
              </p:nvSpPr>
              <p:spPr bwMode="auto">
                <a:xfrm rot="-420000">
                  <a:off x="6209" y="1079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834" name="Line 187"/>
                <p:cNvSpPr>
                  <a:spLocks noChangeAspect="1" noChangeShapeType="1"/>
                </p:cNvSpPr>
                <p:nvPr/>
              </p:nvSpPr>
              <p:spPr bwMode="auto">
                <a:xfrm rot="-420000">
                  <a:off x="6329" y="1076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826" name="Group 188"/>
              <p:cNvGrpSpPr>
                <a:grpSpLocks noChangeAspect="1"/>
              </p:cNvGrpSpPr>
              <p:nvPr/>
            </p:nvGrpSpPr>
            <p:grpSpPr bwMode="auto">
              <a:xfrm>
                <a:off x="5070" y="8922"/>
                <a:ext cx="220" cy="840"/>
                <a:chOff x="6165" y="10737"/>
                <a:chExt cx="220" cy="840"/>
              </a:xfrm>
            </p:grpSpPr>
            <p:sp>
              <p:nvSpPr>
                <p:cNvPr id="194827" name="Oval 189"/>
                <p:cNvSpPr>
                  <a:spLocks noChangeAspect="1" noChangeArrowheads="1"/>
                </p:cNvSpPr>
                <p:nvPr/>
              </p:nvSpPr>
              <p:spPr bwMode="auto">
                <a:xfrm>
                  <a:off x="6165" y="1073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4828" name="Oval 190"/>
                <p:cNvSpPr>
                  <a:spLocks noChangeAspect="1" noChangeArrowheads="1"/>
                </p:cNvSpPr>
                <p:nvPr/>
              </p:nvSpPr>
              <p:spPr bwMode="auto">
                <a:xfrm>
                  <a:off x="6255" y="1144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4829" name="Line 191"/>
                <p:cNvSpPr>
                  <a:spLocks noChangeAspect="1" noChangeShapeType="1"/>
                </p:cNvSpPr>
                <p:nvPr/>
              </p:nvSpPr>
              <p:spPr bwMode="auto">
                <a:xfrm rot="-420000">
                  <a:off x="6209" y="1079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830" name="Line 192"/>
                <p:cNvSpPr>
                  <a:spLocks noChangeAspect="1" noChangeShapeType="1"/>
                </p:cNvSpPr>
                <p:nvPr/>
              </p:nvSpPr>
              <p:spPr bwMode="auto">
                <a:xfrm rot="-420000">
                  <a:off x="6329" y="1076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grpSp>
          <p:nvGrpSpPr>
            <p:cNvPr id="194810" name="Group 193"/>
            <p:cNvGrpSpPr>
              <a:grpSpLocks noChangeAspect="1"/>
            </p:cNvGrpSpPr>
            <p:nvPr/>
          </p:nvGrpSpPr>
          <p:grpSpPr bwMode="auto">
            <a:xfrm>
              <a:off x="3357" y="8952"/>
              <a:ext cx="1136" cy="681"/>
              <a:chOff x="4770" y="8532"/>
              <a:chExt cx="1800" cy="1080"/>
            </a:xfrm>
          </p:grpSpPr>
          <p:sp>
            <p:nvSpPr>
              <p:cNvPr id="194822" name="Rectangle 194"/>
              <p:cNvSpPr>
                <a:spLocks noChangeAspect="1" noChangeArrowheads="1"/>
              </p:cNvSpPr>
              <p:nvPr/>
            </p:nvSpPr>
            <p:spPr bwMode="auto">
              <a:xfrm>
                <a:off x="4770" y="9072"/>
                <a:ext cx="1800" cy="54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sp>
            <p:nvSpPr>
              <p:cNvPr id="194823" name="Rectangle 195"/>
              <p:cNvSpPr>
                <a:spLocks noChangeAspect="1" noChangeArrowheads="1"/>
              </p:cNvSpPr>
              <p:nvPr/>
            </p:nvSpPr>
            <p:spPr bwMode="auto">
              <a:xfrm>
                <a:off x="6300" y="8532"/>
                <a:ext cx="115" cy="54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grpSp>
        <p:grpSp>
          <p:nvGrpSpPr>
            <p:cNvPr id="194811" name="Group 196"/>
            <p:cNvGrpSpPr>
              <a:grpSpLocks noChangeAspect="1"/>
            </p:cNvGrpSpPr>
            <p:nvPr/>
          </p:nvGrpSpPr>
          <p:grpSpPr bwMode="auto">
            <a:xfrm>
              <a:off x="3195" y="9357"/>
              <a:ext cx="1332" cy="216"/>
              <a:chOff x="4140" y="7647"/>
              <a:chExt cx="1332" cy="216"/>
            </a:xfrm>
          </p:grpSpPr>
          <p:grpSp>
            <p:nvGrpSpPr>
              <p:cNvPr id="194818" name="Group 197"/>
              <p:cNvGrpSpPr>
                <a:grpSpLocks noChangeAspect="1"/>
              </p:cNvGrpSpPr>
              <p:nvPr/>
            </p:nvGrpSpPr>
            <p:grpSpPr bwMode="auto">
              <a:xfrm>
                <a:off x="4140" y="7664"/>
                <a:ext cx="1260" cy="180"/>
                <a:chOff x="3600" y="11232"/>
                <a:chExt cx="1620" cy="540"/>
              </a:xfrm>
            </p:grpSpPr>
            <p:sp>
              <p:nvSpPr>
                <p:cNvPr id="194820" name="Oval 198"/>
                <p:cNvSpPr>
                  <a:spLocks noChangeAspect="1" noChangeArrowheads="1"/>
                </p:cNvSpPr>
                <p:nvPr/>
              </p:nvSpPr>
              <p:spPr bwMode="auto">
                <a:xfrm>
                  <a:off x="3600" y="11232"/>
                  <a:ext cx="1620" cy="540"/>
                </a:xfrm>
                <a:prstGeom prst="ellipse">
                  <a:avLst/>
                </a:prstGeom>
                <a:solidFill>
                  <a:srgbClr val="C0C0C0">
                    <a:alpha val="23921"/>
                  </a:srgbClr>
                </a:solidFill>
                <a:ln w="9525">
                  <a:solidFill>
                    <a:srgbClr val="000000"/>
                  </a:solidFill>
                  <a:round/>
                  <a:headEnd/>
                  <a:tailEnd/>
                </a:ln>
              </p:spPr>
              <p:txBody>
                <a:bodyPr/>
                <a:lstStyle/>
                <a:p>
                  <a:pPr eaLnBrk="1" hangingPunct="1"/>
                  <a:endParaRPr lang="en-US">
                    <a:solidFill>
                      <a:srgbClr val="000000"/>
                    </a:solidFill>
                  </a:endParaRPr>
                </a:p>
              </p:txBody>
            </p:sp>
            <p:sp>
              <p:nvSpPr>
                <p:cNvPr id="194821" name="Oval 199"/>
                <p:cNvSpPr>
                  <a:spLocks noChangeAspect="1" noChangeArrowheads="1"/>
                </p:cNvSpPr>
                <p:nvPr/>
              </p:nvSpPr>
              <p:spPr bwMode="auto">
                <a:xfrm>
                  <a:off x="3600" y="11412"/>
                  <a:ext cx="1620" cy="180"/>
                </a:xfrm>
                <a:prstGeom prst="ellipse">
                  <a:avLst/>
                </a:prstGeom>
                <a:solidFill>
                  <a:srgbClr val="C0C0C0">
                    <a:alpha val="45882"/>
                  </a:srgbClr>
                </a:solidFill>
                <a:ln w="9525">
                  <a:solidFill>
                    <a:srgbClr val="000000"/>
                  </a:solidFill>
                  <a:round/>
                  <a:headEnd/>
                  <a:tailEnd/>
                </a:ln>
              </p:spPr>
              <p:txBody>
                <a:bodyPr/>
                <a:lstStyle/>
                <a:p>
                  <a:pPr eaLnBrk="1" hangingPunct="1"/>
                  <a:endParaRPr lang="en-US">
                    <a:solidFill>
                      <a:srgbClr val="000000"/>
                    </a:solidFill>
                  </a:endParaRPr>
                </a:p>
              </p:txBody>
            </p:sp>
          </p:grpSp>
          <p:sp>
            <p:nvSpPr>
              <p:cNvPr id="194819" name="Rectangle 200"/>
              <p:cNvSpPr>
                <a:spLocks noChangeAspect="1" noChangeArrowheads="1"/>
              </p:cNvSpPr>
              <p:nvPr/>
            </p:nvSpPr>
            <p:spPr bwMode="auto">
              <a:xfrm>
                <a:off x="4680" y="7647"/>
                <a:ext cx="792" cy="216"/>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pPr eaLnBrk="1" hangingPunct="1"/>
                <a:endParaRPr lang="en-US">
                  <a:solidFill>
                    <a:srgbClr val="000000"/>
                  </a:solidFill>
                </a:endParaRPr>
              </a:p>
            </p:txBody>
          </p:sp>
        </p:grpSp>
        <p:grpSp>
          <p:nvGrpSpPr>
            <p:cNvPr id="194812" name="Group 201"/>
            <p:cNvGrpSpPr>
              <a:grpSpLocks noChangeAspect="1"/>
            </p:cNvGrpSpPr>
            <p:nvPr/>
          </p:nvGrpSpPr>
          <p:grpSpPr bwMode="auto">
            <a:xfrm>
              <a:off x="3754" y="9009"/>
              <a:ext cx="1022" cy="568"/>
              <a:chOff x="5400" y="8622"/>
              <a:chExt cx="1620" cy="900"/>
            </a:xfrm>
          </p:grpSpPr>
          <p:sp>
            <p:nvSpPr>
              <p:cNvPr id="194816" name="Rectangle 202"/>
              <p:cNvSpPr>
                <a:spLocks noChangeAspect="1" noChangeArrowheads="1"/>
              </p:cNvSpPr>
              <p:nvPr/>
            </p:nvSpPr>
            <p:spPr bwMode="auto">
              <a:xfrm>
                <a:off x="5400" y="9162"/>
                <a:ext cx="1620" cy="36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sp>
            <p:nvSpPr>
              <p:cNvPr id="194817" name="Rectangle 203"/>
              <p:cNvSpPr>
                <a:spLocks noChangeAspect="1" noChangeArrowheads="1"/>
              </p:cNvSpPr>
              <p:nvPr/>
            </p:nvSpPr>
            <p:spPr bwMode="auto">
              <a:xfrm>
                <a:off x="6675" y="8622"/>
                <a:ext cx="115" cy="54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grpSp>
        <p:grpSp>
          <p:nvGrpSpPr>
            <p:cNvPr id="194813" name="Group 204"/>
            <p:cNvGrpSpPr>
              <a:grpSpLocks noChangeAspect="1"/>
            </p:cNvGrpSpPr>
            <p:nvPr/>
          </p:nvGrpSpPr>
          <p:grpSpPr bwMode="auto">
            <a:xfrm>
              <a:off x="3811" y="9397"/>
              <a:ext cx="1274" cy="136"/>
              <a:chOff x="5490" y="9237"/>
              <a:chExt cx="2019" cy="216"/>
            </a:xfrm>
          </p:grpSpPr>
          <p:sp>
            <p:nvSpPr>
              <p:cNvPr id="194814" name="Freeform 205"/>
              <p:cNvSpPr>
                <a:spLocks noChangeAspect="1"/>
              </p:cNvSpPr>
              <p:nvPr/>
            </p:nvSpPr>
            <p:spPr bwMode="auto">
              <a:xfrm>
                <a:off x="5490" y="9288"/>
                <a:ext cx="1872" cy="115"/>
              </a:xfrm>
              <a:custGeom>
                <a:avLst/>
                <a:gdLst>
                  <a:gd name="T0" fmla="*/ 1 w 2700"/>
                  <a:gd name="T1" fmla="*/ 0 h 540"/>
                  <a:gd name="T2" fmla="*/ 1 w 2700"/>
                  <a:gd name="T3" fmla="*/ 0 h 540"/>
                  <a:gd name="T4" fmla="*/ 1 w 2700"/>
                  <a:gd name="T5" fmla="*/ 0 h 540"/>
                  <a:gd name="T6" fmla="*/ 0 w 2700"/>
                  <a:gd name="T7" fmla="*/ 0 h 540"/>
                  <a:gd name="T8" fmla="*/ 0 w 2700"/>
                  <a:gd name="T9" fmla="*/ 0 h 540"/>
                  <a:gd name="T10" fmla="*/ 1 w 2700"/>
                  <a:gd name="T11" fmla="*/ 0 h 540"/>
                  <a:gd name="T12" fmla="*/ 1 w 2700"/>
                  <a:gd name="T13" fmla="*/ 0 h 540"/>
                  <a:gd name="T14" fmla="*/ 1 w 2700"/>
                  <a:gd name="T15" fmla="*/ 0 h 540"/>
                  <a:gd name="T16" fmla="*/ 0 60000 65536"/>
                  <a:gd name="T17" fmla="*/ 0 60000 65536"/>
                  <a:gd name="T18" fmla="*/ 0 60000 65536"/>
                  <a:gd name="T19" fmla="*/ 0 60000 65536"/>
                  <a:gd name="T20" fmla="*/ 0 60000 65536"/>
                  <a:gd name="T21" fmla="*/ 0 60000 65536"/>
                  <a:gd name="T22" fmla="*/ 0 60000 65536"/>
                  <a:gd name="T23" fmla="*/ 0 60000 65536"/>
                  <a:gd name="T24" fmla="*/ 0 w 2700"/>
                  <a:gd name="T25" fmla="*/ 0 h 540"/>
                  <a:gd name="T26" fmla="*/ 2700 w 2700"/>
                  <a:gd name="T27" fmla="*/ 540 h 5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00" h="540">
                    <a:moveTo>
                      <a:pt x="2700" y="180"/>
                    </a:moveTo>
                    <a:lnTo>
                      <a:pt x="2700" y="0"/>
                    </a:lnTo>
                    <a:lnTo>
                      <a:pt x="360" y="0"/>
                    </a:lnTo>
                    <a:lnTo>
                      <a:pt x="0" y="180"/>
                    </a:lnTo>
                    <a:lnTo>
                      <a:pt x="0" y="360"/>
                    </a:lnTo>
                    <a:lnTo>
                      <a:pt x="360" y="540"/>
                    </a:lnTo>
                    <a:lnTo>
                      <a:pt x="2700" y="540"/>
                    </a:lnTo>
                    <a:lnTo>
                      <a:pt x="2700" y="0"/>
                    </a:lnTo>
                  </a:path>
                </a:pathLst>
              </a:custGeom>
              <a:solidFill>
                <a:srgbClr val="FFFFFF"/>
              </a:solidFill>
              <a:ln w="9525">
                <a:solidFill>
                  <a:srgbClr val="000000"/>
                </a:solidFill>
                <a:round/>
                <a:headEnd/>
                <a:tailEnd/>
              </a:ln>
            </p:spPr>
            <p:txBody>
              <a:bodyPr/>
              <a:lstStyle/>
              <a:p>
                <a:endParaRPr lang="en-US"/>
              </a:p>
            </p:txBody>
          </p:sp>
          <p:sp>
            <p:nvSpPr>
              <p:cNvPr id="194815" name="AutoShape 206"/>
              <p:cNvSpPr>
                <a:spLocks noChangeAspect="1" noChangeArrowheads="1"/>
              </p:cNvSpPr>
              <p:nvPr/>
            </p:nvSpPr>
            <p:spPr bwMode="auto">
              <a:xfrm rot="5400000">
                <a:off x="7329" y="9273"/>
                <a:ext cx="216" cy="144"/>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FF"/>
              </a:solidFill>
              <a:ln w="9525">
                <a:solidFill>
                  <a:srgbClr val="000000"/>
                </a:solidFill>
                <a:miter lim="800000"/>
                <a:headEnd/>
                <a:tailEnd/>
              </a:ln>
            </p:spPr>
            <p:txBody>
              <a:bodyPr/>
              <a:lstStyle/>
              <a:p>
                <a:endParaRPr lang="en-US"/>
              </a:p>
            </p:txBody>
          </p:sp>
        </p:grpSp>
      </p:grpSp>
      <p:sp>
        <p:nvSpPr>
          <p:cNvPr id="349391" name="Oval 207"/>
          <p:cNvSpPr>
            <a:spLocks noChangeAspect="1" noChangeArrowheads="1"/>
          </p:cNvSpPr>
          <p:nvPr/>
        </p:nvSpPr>
        <p:spPr bwMode="auto">
          <a:xfrm>
            <a:off x="4217988" y="4764088"/>
            <a:ext cx="49212"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2" name="Oval 208"/>
          <p:cNvSpPr>
            <a:spLocks noChangeAspect="1" noChangeArrowheads="1"/>
          </p:cNvSpPr>
          <p:nvPr/>
        </p:nvSpPr>
        <p:spPr bwMode="auto">
          <a:xfrm>
            <a:off x="4371975" y="4764088"/>
            <a:ext cx="49213"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3" name="Oval 209"/>
          <p:cNvSpPr>
            <a:spLocks noChangeAspect="1" noChangeArrowheads="1"/>
          </p:cNvSpPr>
          <p:nvPr/>
        </p:nvSpPr>
        <p:spPr bwMode="auto">
          <a:xfrm>
            <a:off x="4483100" y="4764088"/>
            <a:ext cx="49213"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4" name="Oval 210"/>
          <p:cNvSpPr>
            <a:spLocks noChangeAspect="1" noChangeArrowheads="1"/>
          </p:cNvSpPr>
          <p:nvPr/>
        </p:nvSpPr>
        <p:spPr bwMode="auto">
          <a:xfrm>
            <a:off x="4662488" y="4764088"/>
            <a:ext cx="49212"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5" name="Oval 211"/>
          <p:cNvSpPr>
            <a:spLocks noChangeAspect="1" noChangeArrowheads="1"/>
          </p:cNvSpPr>
          <p:nvPr/>
        </p:nvSpPr>
        <p:spPr bwMode="auto">
          <a:xfrm>
            <a:off x="4876800" y="4764088"/>
            <a:ext cx="49213"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602" name="Group 212"/>
          <p:cNvGrpSpPr>
            <a:grpSpLocks noChangeAspect="1"/>
          </p:cNvGrpSpPr>
          <p:nvPr/>
        </p:nvGrpSpPr>
        <p:grpSpPr bwMode="auto">
          <a:xfrm>
            <a:off x="5029200" y="4764088"/>
            <a:ext cx="117475" cy="22225"/>
            <a:chOff x="7354" y="9447"/>
            <a:chExt cx="206" cy="43"/>
          </a:xfrm>
        </p:grpSpPr>
        <p:sp>
          <p:nvSpPr>
            <p:cNvPr id="349397" name="Oval 213"/>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8" name="Oval 214"/>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603" name="Group 215"/>
          <p:cNvGrpSpPr>
            <a:grpSpLocks noChangeAspect="1"/>
          </p:cNvGrpSpPr>
          <p:nvPr/>
        </p:nvGrpSpPr>
        <p:grpSpPr bwMode="auto">
          <a:xfrm>
            <a:off x="5257800" y="4764088"/>
            <a:ext cx="117475" cy="22225"/>
            <a:chOff x="7354" y="9447"/>
            <a:chExt cx="206" cy="43"/>
          </a:xfrm>
        </p:grpSpPr>
        <p:sp>
          <p:nvSpPr>
            <p:cNvPr id="349400" name="Oval 216"/>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01" name="Oval 217"/>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604" name="Group 218"/>
          <p:cNvGrpSpPr>
            <a:grpSpLocks noChangeAspect="1"/>
          </p:cNvGrpSpPr>
          <p:nvPr/>
        </p:nvGrpSpPr>
        <p:grpSpPr bwMode="auto">
          <a:xfrm>
            <a:off x="5821363" y="4740275"/>
            <a:ext cx="320675" cy="68263"/>
            <a:chOff x="2340" y="10872"/>
            <a:chExt cx="2355" cy="540"/>
          </a:xfrm>
        </p:grpSpPr>
        <p:grpSp>
          <p:nvGrpSpPr>
            <p:cNvPr id="194797" name="Group 219"/>
            <p:cNvGrpSpPr>
              <a:grpSpLocks noChangeAspect="1"/>
            </p:cNvGrpSpPr>
            <p:nvPr/>
          </p:nvGrpSpPr>
          <p:grpSpPr bwMode="auto">
            <a:xfrm>
              <a:off x="2355" y="10872"/>
              <a:ext cx="2340" cy="540"/>
              <a:chOff x="2355" y="10872"/>
              <a:chExt cx="2340" cy="540"/>
            </a:xfrm>
          </p:grpSpPr>
          <p:grpSp>
            <p:nvGrpSpPr>
              <p:cNvPr id="194799" name="Group 220"/>
              <p:cNvGrpSpPr>
                <a:grpSpLocks noChangeAspect="1"/>
              </p:cNvGrpSpPr>
              <p:nvPr/>
            </p:nvGrpSpPr>
            <p:grpSpPr bwMode="auto">
              <a:xfrm>
                <a:off x="2355" y="11232"/>
                <a:ext cx="2340" cy="180"/>
                <a:chOff x="2355" y="11232"/>
                <a:chExt cx="2340" cy="180"/>
              </a:xfrm>
            </p:grpSpPr>
            <p:sp>
              <p:nvSpPr>
                <p:cNvPr id="349405" name="Arc 221"/>
                <p:cNvSpPr>
                  <a:spLocks noChangeAspect="1"/>
                </p:cNvSpPr>
                <p:nvPr/>
              </p:nvSpPr>
              <p:spPr bwMode="auto">
                <a:xfrm>
                  <a:off x="2352" y="11236"/>
                  <a:ext cx="898" cy="17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06" name="Line 222"/>
                <p:cNvSpPr>
                  <a:spLocks noChangeAspect="1" noChangeShapeType="1"/>
                </p:cNvSpPr>
                <p:nvPr/>
              </p:nvSpPr>
              <p:spPr bwMode="auto">
                <a:xfrm>
                  <a:off x="3249" y="11399"/>
                  <a:ext cx="1446"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800" name="Group 223"/>
              <p:cNvGrpSpPr>
                <a:grpSpLocks noChangeAspect="1"/>
              </p:cNvGrpSpPr>
              <p:nvPr/>
            </p:nvGrpSpPr>
            <p:grpSpPr bwMode="auto">
              <a:xfrm flipV="1">
                <a:off x="2355" y="10872"/>
                <a:ext cx="2340" cy="180"/>
                <a:chOff x="2355" y="11232"/>
                <a:chExt cx="2340" cy="180"/>
              </a:xfrm>
            </p:grpSpPr>
            <p:sp>
              <p:nvSpPr>
                <p:cNvPr id="349408" name="Arc 224"/>
                <p:cNvSpPr>
                  <a:spLocks noChangeAspect="1"/>
                </p:cNvSpPr>
                <p:nvPr/>
              </p:nvSpPr>
              <p:spPr bwMode="auto">
                <a:xfrm>
                  <a:off x="2352" y="11236"/>
                  <a:ext cx="898" cy="17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09" name="Line 225"/>
                <p:cNvSpPr>
                  <a:spLocks noChangeAspect="1" noChangeShapeType="1"/>
                </p:cNvSpPr>
                <p:nvPr/>
              </p:nvSpPr>
              <p:spPr bwMode="auto">
                <a:xfrm>
                  <a:off x="3249" y="11399"/>
                  <a:ext cx="1446"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349410" name="Line 226"/>
            <p:cNvSpPr>
              <a:spLocks noChangeAspect="1" noChangeShapeType="1"/>
            </p:cNvSpPr>
            <p:nvPr/>
          </p:nvSpPr>
          <p:spPr bwMode="auto">
            <a:xfrm>
              <a:off x="2340" y="11048"/>
              <a:ext cx="0" cy="18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11" name="AutoShape 227"/>
          <p:cNvSpPr>
            <a:spLocks noChangeAspect="1" noChangeArrowheads="1"/>
          </p:cNvSpPr>
          <p:nvPr/>
        </p:nvSpPr>
        <p:spPr bwMode="auto">
          <a:xfrm>
            <a:off x="6403975" y="5362575"/>
            <a:ext cx="165100" cy="92075"/>
          </a:xfrm>
          <a:custGeom>
            <a:avLst/>
            <a:gdLst>
              <a:gd name="G0" fmla="+- 3150 0 0"/>
              <a:gd name="G1" fmla="+- 21600 0 3150"/>
              <a:gd name="G2" fmla="*/ 3150 1 2"/>
              <a:gd name="G3" fmla="+- 21600 0 G2"/>
              <a:gd name="G4" fmla="+/ 3150 21600 2"/>
              <a:gd name="G5" fmla="+/ G1 0 2"/>
              <a:gd name="G6" fmla="*/ 21600 21600 3150"/>
              <a:gd name="G7" fmla="*/ G6 1 2"/>
              <a:gd name="G8" fmla="+- 21600 0 G7"/>
              <a:gd name="G9" fmla="*/ 21600 1 2"/>
              <a:gd name="G10" fmla="+- 3150 0 G9"/>
              <a:gd name="G11" fmla="?: G10 G8 0"/>
              <a:gd name="G12" fmla="?: G10 G7 21600"/>
              <a:gd name="T0" fmla="*/ 20025 w 21600"/>
              <a:gd name="T1" fmla="*/ 10800 h 21600"/>
              <a:gd name="T2" fmla="*/ 10800 w 21600"/>
              <a:gd name="T3" fmla="*/ 21600 h 21600"/>
              <a:gd name="T4" fmla="*/ 1575 w 21600"/>
              <a:gd name="T5" fmla="*/ 10800 h 21600"/>
              <a:gd name="T6" fmla="*/ 10800 w 21600"/>
              <a:gd name="T7" fmla="*/ 0 h 21600"/>
              <a:gd name="T8" fmla="*/ 3375 w 21600"/>
              <a:gd name="T9" fmla="*/ 3375 h 21600"/>
              <a:gd name="T10" fmla="*/ 18225 w 21600"/>
              <a:gd name="T11" fmla="*/ 18225 h 21600"/>
            </a:gdLst>
            <a:ahLst/>
            <a:cxnLst>
              <a:cxn ang="0">
                <a:pos x="T0" y="T1"/>
              </a:cxn>
              <a:cxn ang="0">
                <a:pos x="T2" y="T3"/>
              </a:cxn>
              <a:cxn ang="0">
                <a:pos x="T4" y="T5"/>
              </a:cxn>
              <a:cxn ang="0">
                <a:pos x="T6" y="T7"/>
              </a:cxn>
            </a:cxnLst>
            <a:rect l="T8" t="T9" r="T10" b="T11"/>
            <a:pathLst>
              <a:path w="21600" h="21600">
                <a:moveTo>
                  <a:pt x="0" y="0"/>
                </a:moveTo>
                <a:lnTo>
                  <a:pt x="3150" y="21600"/>
                </a:lnTo>
                <a:lnTo>
                  <a:pt x="18450" y="21600"/>
                </a:lnTo>
                <a:lnTo>
                  <a:pt x="21600" y="0"/>
                </a:lnTo>
                <a:close/>
              </a:path>
            </a:pathLst>
          </a:custGeom>
          <a:solidFill>
            <a:srgbClr val="FFFFFF"/>
          </a:solid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2" name="Line 228"/>
          <p:cNvSpPr>
            <a:spLocks noChangeAspect="1" noChangeShapeType="1"/>
          </p:cNvSpPr>
          <p:nvPr/>
        </p:nvSpPr>
        <p:spPr bwMode="auto">
          <a:xfrm flipV="1">
            <a:off x="6408738" y="4900613"/>
            <a:ext cx="0" cy="48418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3" name="Line 229"/>
          <p:cNvSpPr>
            <a:spLocks noChangeAspect="1" noChangeShapeType="1"/>
          </p:cNvSpPr>
          <p:nvPr/>
        </p:nvSpPr>
        <p:spPr bwMode="auto">
          <a:xfrm flipV="1">
            <a:off x="6570663" y="4900613"/>
            <a:ext cx="1587" cy="48418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4" name="Oval 230"/>
          <p:cNvSpPr>
            <a:spLocks noChangeAspect="1" noChangeArrowheads="1"/>
          </p:cNvSpPr>
          <p:nvPr/>
        </p:nvSpPr>
        <p:spPr bwMode="auto">
          <a:xfrm>
            <a:off x="6438900" y="5141913"/>
            <a:ext cx="17463"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609" name="Group 231"/>
          <p:cNvGrpSpPr>
            <a:grpSpLocks noChangeAspect="1"/>
          </p:cNvGrpSpPr>
          <p:nvPr/>
        </p:nvGrpSpPr>
        <p:grpSpPr bwMode="auto">
          <a:xfrm rot="5400000">
            <a:off x="6422232" y="5352256"/>
            <a:ext cx="114300" cy="179387"/>
            <a:chOff x="9600" y="10512"/>
            <a:chExt cx="180" cy="360"/>
          </a:xfrm>
        </p:grpSpPr>
        <p:sp>
          <p:nvSpPr>
            <p:cNvPr id="349416" name="Arc 232"/>
            <p:cNvSpPr>
              <a:spLocks noChangeAspect="1"/>
            </p:cNvSpPr>
            <p:nvPr/>
          </p:nvSpPr>
          <p:spPr bwMode="auto">
            <a:xfrm>
              <a:off x="9585" y="10531"/>
              <a:ext cx="180" cy="18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7" name="Arc 233"/>
            <p:cNvSpPr>
              <a:spLocks noChangeAspect="1"/>
            </p:cNvSpPr>
            <p:nvPr/>
          </p:nvSpPr>
          <p:spPr bwMode="auto">
            <a:xfrm flipV="1">
              <a:off x="9585" y="10636"/>
              <a:ext cx="180" cy="17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18" name="Line 234"/>
          <p:cNvSpPr>
            <a:spLocks noChangeAspect="1" noChangeShapeType="1"/>
          </p:cNvSpPr>
          <p:nvPr/>
        </p:nvSpPr>
        <p:spPr bwMode="auto">
          <a:xfrm>
            <a:off x="6403975" y="5046663"/>
            <a:ext cx="17303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9" name="Oval 235"/>
          <p:cNvSpPr>
            <a:spLocks noChangeAspect="1" noChangeArrowheads="1"/>
          </p:cNvSpPr>
          <p:nvPr/>
        </p:nvSpPr>
        <p:spPr bwMode="auto">
          <a:xfrm>
            <a:off x="6481763" y="5240338"/>
            <a:ext cx="17462"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0" name="Oval 236"/>
          <p:cNvSpPr>
            <a:spLocks noChangeAspect="1" noChangeArrowheads="1"/>
          </p:cNvSpPr>
          <p:nvPr/>
        </p:nvSpPr>
        <p:spPr bwMode="auto">
          <a:xfrm>
            <a:off x="6507163" y="5184775"/>
            <a:ext cx="17462" cy="1428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1" name="Oval 237"/>
          <p:cNvSpPr>
            <a:spLocks noChangeAspect="1" noChangeArrowheads="1"/>
          </p:cNvSpPr>
          <p:nvPr/>
        </p:nvSpPr>
        <p:spPr bwMode="auto">
          <a:xfrm>
            <a:off x="6507163" y="5370513"/>
            <a:ext cx="17462" cy="14287"/>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2" name="Oval 238"/>
          <p:cNvSpPr>
            <a:spLocks noChangeAspect="1" noChangeArrowheads="1"/>
          </p:cNvSpPr>
          <p:nvPr/>
        </p:nvSpPr>
        <p:spPr bwMode="auto">
          <a:xfrm>
            <a:off x="6438900" y="5337175"/>
            <a:ext cx="17463"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3" name="Oval 239"/>
          <p:cNvSpPr>
            <a:spLocks noChangeAspect="1" noChangeArrowheads="1"/>
          </p:cNvSpPr>
          <p:nvPr/>
        </p:nvSpPr>
        <p:spPr bwMode="auto">
          <a:xfrm>
            <a:off x="6507163" y="5337175"/>
            <a:ext cx="17462"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4" name="Oval 240"/>
          <p:cNvSpPr>
            <a:spLocks noChangeAspect="1" noChangeArrowheads="1"/>
          </p:cNvSpPr>
          <p:nvPr/>
        </p:nvSpPr>
        <p:spPr bwMode="auto">
          <a:xfrm>
            <a:off x="5761038" y="4772025"/>
            <a:ext cx="9525"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5" name="Oval 241"/>
          <p:cNvSpPr>
            <a:spLocks noChangeAspect="1" noChangeArrowheads="1"/>
          </p:cNvSpPr>
          <p:nvPr/>
        </p:nvSpPr>
        <p:spPr bwMode="auto">
          <a:xfrm>
            <a:off x="5564188" y="4772025"/>
            <a:ext cx="7937"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6" name="Oval 242"/>
          <p:cNvSpPr>
            <a:spLocks noChangeAspect="1" noChangeArrowheads="1"/>
          </p:cNvSpPr>
          <p:nvPr/>
        </p:nvSpPr>
        <p:spPr bwMode="auto">
          <a:xfrm>
            <a:off x="4895850" y="4772025"/>
            <a:ext cx="7938"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7" name="Oval 243"/>
          <p:cNvSpPr>
            <a:spLocks noChangeAspect="1" noChangeArrowheads="1"/>
          </p:cNvSpPr>
          <p:nvPr/>
        </p:nvSpPr>
        <p:spPr bwMode="auto">
          <a:xfrm>
            <a:off x="4681538" y="4772025"/>
            <a:ext cx="7937"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8" name="Oval 244"/>
          <p:cNvSpPr>
            <a:spLocks noChangeAspect="1" noChangeArrowheads="1"/>
          </p:cNvSpPr>
          <p:nvPr/>
        </p:nvSpPr>
        <p:spPr bwMode="auto">
          <a:xfrm>
            <a:off x="4510088" y="4772025"/>
            <a:ext cx="7937"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621" name="Group 245"/>
          <p:cNvGrpSpPr>
            <a:grpSpLocks noChangeAspect="1"/>
          </p:cNvGrpSpPr>
          <p:nvPr/>
        </p:nvGrpSpPr>
        <p:grpSpPr bwMode="auto">
          <a:xfrm>
            <a:off x="6386513" y="4772025"/>
            <a:ext cx="103187" cy="484188"/>
            <a:chOff x="9360" y="9072"/>
            <a:chExt cx="181" cy="900"/>
          </a:xfrm>
        </p:grpSpPr>
        <p:sp>
          <p:nvSpPr>
            <p:cNvPr id="349430" name="Line 246"/>
            <p:cNvSpPr>
              <a:spLocks noChangeAspect="1" noChangeShapeType="1"/>
            </p:cNvSpPr>
            <p:nvPr/>
          </p:nvSpPr>
          <p:spPr bwMode="auto">
            <a:xfrm flipV="1">
              <a:off x="9541" y="9252"/>
              <a:ext cx="0" cy="72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1" name="Arc 247"/>
            <p:cNvSpPr>
              <a:spLocks noChangeAspect="1"/>
            </p:cNvSpPr>
            <p:nvPr/>
          </p:nvSpPr>
          <p:spPr bwMode="auto">
            <a:xfrm>
              <a:off x="9360" y="9072"/>
              <a:ext cx="181" cy="18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32" name="Line 248"/>
          <p:cNvSpPr>
            <a:spLocks noChangeAspect="1" noChangeShapeType="1"/>
          </p:cNvSpPr>
          <p:nvPr/>
        </p:nvSpPr>
        <p:spPr bwMode="auto">
          <a:xfrm flipH="1">
            <a:off x="6199188" y="4772025"/>
            <a:ext cx="204787" cy="0"/>
          </a:xfrm>
          <a:prstGeom prst="line">
            <a:avLst/>
          </a:prstGeom>
          <a:noFill/>
          <a:ln w="9525">
            <a:solidFill>
              <a:schemeClr val="accent3"/>
            </a:solidFill>
            <a:round/>
            <a:headEnd/>
            <a:tailEnd type="arrow" w="med" len="me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3" name="Line 249"/>
          <p:cNvSpPr>
            <a:spLocks noChangeAspect="1" noChangeShapeType="1"/>
          </p:cNvSpPr>
          <p:nvPr/>
        </p:nvSpPr>
        <p:spPr bwMode="auto">
          <a:xfrm flipH="1">
            <a:off x="6027738" y="4772025"/>
            <a:ext cx="204787"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4" name="Arc 250"/>
          <p:cNvSpPr>
            <a:spLocks noChangeAspect="1"/>
          </p:cNvSpPr>
          <p:nvPr/>
        </p:nvSpPr>
        <p:spPr bwMode="auto">
          <a:xfrm rot="-2804653" flipH="1" flipV="1">
            <a:off x="2616994" y="1724819"/>
            <a:ext cx="201613" cy="320675"/>
          </a:xfrm>
          <a:custGeom>
            <a:avLst/>
            <a:gdLst>
              <a:gd name="G0" fmla="+- 0 0 0"/>
              <a:gd name="G1" fmla="+- 21600 0 0"/>
              <a:gd name="G2" fmla="+- 21600 0 0"/>
              <a:gd name="T0" fmla="*/ 0 w 21600"/>
              <a:gd name="T1" fmla="*/ 0 h 32530"/>
              <a:gd name="T2" fmla="*/ 18631 w 21600"/>
              <a:gd name="T3" fmla="*/ 32530 h 32530"/>
              <a:gd name="T4" fmla="*/ 0 w 21600"/>
              <a:gd name="T5" fmla="*/ 21600 h 32530"/>
            </a:gdLst>
            <a:ahLst/>
            <a:cxnLst>
              <a:cxn ang="0">
                <a:pos x="T0" y="T1"/>
              </a:cxn>
              <a:cxn ang="0">
                <a:pos x="T2" y="T3"/>
              </a:cxn>
              <a:cxn ang="0">
                <a:pos x="T4" y="T5"/>
              </a:cxn>
            </a:cxnLst>
            <a:rect l="0" t="0" r="r" b="b"/>
            <a:pathLst>
              <a:path w="21600" h="32530" fill="none" extrusionOk="0">
                <a:moveTo>
                  <a:pt x="0" y="-1"/>
                </a:moveTo>
                <a:cubicBezTo>
                  <a:pt x="11929" y="0"/>
                  <a:pt x="21600" y="9670"/>
                  <a:pt x="21600" y="21600"/>
                </a:cubicBezTo>
                <a:cubicBezTo>
                  <a:pt x="21600" y="25442"/>
                  <a:pt x="20574" y="29215"/>
                  <a:pt x="18630" y="32529"/>
                </a:cubicBezTo>
              </a:path>
              <a:path w="21600" h="32530" stroke="0" extrusionOk="0">
                <a:moveTo>
                  <a:pt x="0" y="-1"/>
                </a:moveTo>
                <a:cubicBezTo>
                  <a:pt x="11929" y="0"/>
                  <a:pt x="21600" y="9670"/>
                  <a:pt x="21600" y="21600"/>
                </a:cubicBezTo>
                <a:cubicBezTo>
                  <a:pt x="21600" y="25442"/>
                  <a:pt x="20574" y="29215"/>
                  <a:pt x="18630" y="32529"/>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5" name="Line 251"/>
          <p:cNvSpPr>
            <a:spLocks noChangeAspect="1" noChangeShapeType="1"/>
          </p:cNvSpPr>
          <p:nvPr/>
        </p:nvSpPr>
        <p:spPr bwMode="auto">
          <a:xfrm flipH="1">
            <a:off x="2803525" y="1657350"/>
            <a:ext cx="2047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6" name="Line 252"/>
          <p:cNvSpPr>
            <a:spLocks noChangeAspect="1" noChangeShapeType="1"/>
          </p:cNvSpPr>
          <p:nvPr/>
        </p:nvSpPr>
        <p:spPr bwMode="auto">
          <a:xfrm>
            <a:off x="2803525" y="1657350"/>
            <a:ext cx="0" cy="19208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7" name="Line 253"/>
          <p:cNvSpPr>
            <a:spLocks noChangeAspect="1" noChangeShapeType="1"/>
          </p:cNvSpPr>
          <p:nvPr/>
        </p:nvSpPr>
        <p:spPr bwMode="auto">
          <a:xfrm>
            <a:off x="2906713" y="1947863"/>
            <a:ext cx="101600"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8" name="Arc 254"/>
          <p:cNvSpPr>
            <a:spLocks noChangeAspect="1"/>
          </p:cNvSpPr>
          <p:nvPr/>
        </p:nvSpPr>
        <p:spPr bwMode="auto">
          <a:xfrm rot="18900000">
            <a:off x="2546350" y="1343025"/>
            <a:ext cx="101600" cy="952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629" name="Group 255"/>
          <p:cNvGrpSpPr>
            <a:grpSpLocks noChangeAspect="1"/>
          </p:cNvGrpSpPr>
          <p:nvPr/>
        </p:nvGrpSpPr>
        <p:grpSpPr bwMode="auto">
          <a:xfrm>
            <a:off x="2622550" y="1568450"/>
            <a:ext cx="149225" cy="279400"/>
            <a:chOff x="2520" y="3312"/>
            <a:chExt cx="360" cy="720"/>
          </a:xfrm>
        </p:grpSpPr>
        <p:sp>
          <p:nvSpPr>
            <p:cNvPr id="349440" name="Line 256"/>
            <p:cNvSpPr>
              <a:spLocks noChangeAspect="1" noChangeShapeType="1"/>
            </p:cNvSpPr>
            <p:nvPr/>
          </p:nvSpPr>
          <p:spPr bwMode="auto">
            <a:xfrm flipV="1">
              <a:off x="2880" y="3672"/>
              <a:ext cx="0" cy="36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1" name="Line 257"/>
            <p:cNvSpPr>
              <a:spLocks noChangeAspect="1" noChangeShapeType="1"/>
            </p:cNvSpPr>
            <p:nvPr/>
          </p:nvSpPr>
          <p:spPr bwMode="auto">
            <a:xfrm flipH="1" flipV="1">
              <a:off x="2520" y="3312"/>
              <a:ext cx="360" cy="36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42" name="Line 258"/>
          <p:cNvSpPr>
            <a:spLocks noChangeAspect="1" noChangeShapeType="1"/>
          </p:cNvSpPr>
          <p:nvPr/>
        </p:nvSpPr>
        <p:spPr bwMode="auto">
          <a:xfrm>
            <a:off x="2493963" y="1462088"/>
            <a:ext cx="0" cy="26828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3" name="Line 259"/>
          <p:cNvSpPr>
            <a:spLocks noChangeAspect="1" noChangeShapeType="1"/>
          </p:cNvSpPr>
          <p:nvPr/>
        </p:nvSpPr>
        <p:spPr bwMode="auto">
          <a:xfrm>
            <a:off x="2493963" y="1730375"/>
            <a:ext cx="103187" cy="9525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4" name="Line 260"/>
          <p:cNvSpPr>
            <a:spLocks noChangeAspect="1" noChangeShapeType="1"/>
          </p:cNvSpPr>
          <p:nvPr/>
        </p:nvSpPr>
        <p:spPr bwMode="auto">
          <a:xfrm>
            <a:off x="2708275" y="1447800"/>
            <a:ext cx="0" cy="9683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633" name="Group 262"/>
          <p:cNvGrpSpPr>
            <a:grpSpLocks noChangeAspect="1"/>
          </p:cNvGrpSpPr>
          <p:nvPr/>
        </p:nvGrpSpPr>
        <p:grpSpPr bwMode="auto">
          <a:xfrm>
            <a:off x="2185988" y="3614738"/>
            <a:ext cx="360362" cy="206375"/>
            <a:chOff x="552" y="2928"/>
            <a:chExt cx="156" cy="144"/>
          </a:xfrm>
        </p:grpSpPr>
        <p:sp>
          <p:nvSpPr>
            <p:cNvPr id="349447" name="Rectangle 263"/>
            <p:cNvSpPr>
              <a:spLocks noChangeAspect="1" noChangeArrowheads="1"/>
            </p:cNvSpPr>
            <p:nvPr/>
          </p:nvSpPr>
          <p:spPr bwMode="auto">
            <a:xfrm>
              <a:off x="552"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8" name="Rectangle 264"/>
            <p:cNvSpPr>
              <a:spLocks noChangeAspect="1" noChangeArrowheads="1"/>
            </p:cNvSpPr>
            <p:nvPr/>
          </p:nvSpPr>
          <p:spPr bwMode="auto">
            <a:xfrm>
              <a:off x="636"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9" name="Rectangle 265"/>
            <p:cNvSpPr>
              <a:spLocks noChangeAspect="1" noChangeArrowheads="1"/>
            </p:cNvSpPr>
            <p:nvPr/>
          </p:nvSpPr>
          <p:spPr bwMode="auto">
            <a:xfrm>
              <a:off x="594"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634" name="Group 266"/>
          <p:cNvGrpSpPr>
            <a:grpSpLocks noChangeAspect="1"/>
          </p:cNvGrpSpPr>
          <p:nvPr/>
        </p:nvGrpSpPr>
        <p:grpSpPr bwMode="auto">
          <a:xfrm>
            <a:off x="2185988" y="3375025"/>
            <a:ext cx="360362" cy="206375"/>
            <a:chOff x="552" y="2928"/>
            <a:chExt cx="156" cy="144"/>
          </a:xfrm>
        </p:grpSpPr>
        <p:sp>
          <p:nvSpPr>
            <p:cNvPr id="349451" name="Rectangle 267"/>
            <p:cNvSpPr>
              <a:spLocks noChangeAspect="1" noChangeArrowheads="1"/>
            </p:cNvSpPr>
            <p:nvPr/>
          </p:nvSpPr>
          <p:spPr bwMode="auto">
            <a:xfrm>
              <a:off x="552"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2" name="Rectangle 268"/>
            <p:cNvSpPr>
              <a:spLocks noChangeAspect="1" noChangeArrowheads="1"/>
            </p:cNvSpPr>
            <p:nvPr/>
          </p:nvSpPr>
          <p:spPr bwMode="auto">
            <a:xfrm>
              <a:off x="636"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3" name="Rectangle 269"/>
            <p:cNvSpPr>
              <a:spLocks noChangeAspect="1" noChangeArrowheads="1"/>
            </p:cNvSpPr>
            <p:nvPr/>
          </p:nvSpPr>
          <p:spPr bwMode="auto">
            <a:xfrm>
              <a:off x="594"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54" name="Line 270"/>
          <p:cNvSpPr>
            <a:spLocks noChangeAspect="1" noChangeShapeType="1"/>
          </p:cNvSpPr>
          <p:nvPr/>
        </p:nvSpPr>
        <p:spPr bwMode="auto">
          <a:xfrm>
            <a:off x="2778125" y="4892675"/>
            <a:ext cx="0" cy="27463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5" name="Line 271"/>
          <p:cNvSpPr>
            <a:spLocks noChangeAspect="1" noChangeShapeType="1"/>
          </p:cNvSpPr>
          <p:nvPr/>
        </p:nvSpPr>
        <p:spPr bwMode="auto">
          <a:xfrm>
            <a:off x="2674938" y="4892675"/>
            <a:ext cx="0" cy="27463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6" name="Line 272"/>
          <p:cNvSpPr>
            <a:spLocks noChangeAspect="1" noChangeShapeType="1"/>
          </p:cNvSpPr>
          <p:nvPr/>
        </p:nvSpPr>
        <p:spPr bwMode="auto">
          <a:xfrm>
            <a:off x="2614613" y="3332163"/>
            <a:ext cx="0" cy="131603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7" name="Line 273"/>
          <p:cNvSpPr>
            <a:spLocks noChangeAspect="1" noChangeShapeType="1"/>
          </p:cNvSpPr>
          <p:nvPr/>
        </p:nvSpPr>
        <p:spPr bwMode="auto">
          <a:xfrm>
            <a:off x="2614613" y="4876800"/>
            <a:ext cx="0" cy="29845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8" name="Line 274"/>
          <p:cNvSpPr>
            <a:spLocks noChangeAspect="1" noChangeShapeType="1"/>
          </p:cNvSpPr>
          <p:nvPr/>
        </p:nvSpPr>
        <p:spPr bwMode="auto">
          <a:xfrm flipV="1">
            <a:off x="2674938" y="4514850"/>
            <a:ext cx="0" cy="138113"/>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9" name="Line 275"/>
          <p:cNvSpPr>
            <a:spLocks noChangeAspect="1" noChangeShapeType="1"/>
          </p:cNvSpPr>
          <p:nvPr/>
        </p:nvSpPr>
        <p:spPr bwMode="auto">
          <a:xfrm flipV="1">
            <a:off x="2778125" y="4514850"/>
            <a:ext cx="0" cy="138113"/>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641" name="Group 276"/>
          <p:cNvGrpSpPr>
            <a:grpSpLocks noChangeAspect="1"/>
          </p:cNvGrpSpPr>
          <p:nvPr/>
        </p:nvGrpSpPr>
        <p:grpSpPr bwMode="auto">
          <a:xfrm>
            <a:off x="2133600" y="3332163"/>
            <a:ext cx="469900" cy="0"/>
            <a:chOff x="1950" y="8982"/>
            <a:chExt cx="693" cy="1"/>
          </a:xfrm>
        </p:grpSpPr>
        <p:sp>
          <p:nvSpPr>
            <p:cNvPr id="349461" name="Line 277"/>
            <p:cNvSpPr>
              <a:spLocks noChangeAspect="1" noChangeShapeType="1"/>
            </p:cNvSpPr>
            <p:nvPr/>
          </p:nvSpPr>
          <p:spPr bwMode="auto">
            <a:xfrm>
              <a:off x="2147483647" y="3332163"/>
              <a:ext cx="2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2" name="Line 278"/>
            <p:cNvSpPr>
              <a:spLocks noChangeAspect="1" noChangeShapeType="1"/>
            </p:cNvSpPr>
            <p:nvPr/>
          </p:nvSpPr>
          <p:spPr bwMode="auto">
            <a:xfrm>
              <a:off x="2147483647" y="3332163"/>
              <a:ext cx="2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63" name="Line 279"/>
          <p:cNvSpPr>
            <a:spLocks noChangeAspect="1" noChangeShapeType="1"/>
          </p:cNvSpPr>
          <p:nvPr/>
        </p:nvSpPr>
        <p:spPr bwMode="auto">
          <a:xfrm flipH="1">
            <a:off x="2614613" y="4506913"/>
            <a:ext cx="155575"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4" name="Line 280"/>
          <p:cNvSpPr>
            <a:spLocks noChangeAspect="1" noChangeShapeType="1"/>
          </p:cNvSpPr>
          <p:nvPr/>
        </p:nvSpPr>
        <p:spPr bwMode="auto">
          <a:xfrm>
            <a:off x="1911350" y="1257300"/>
            <a:ext cx="0" cy="3910013"/>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5" name="Line 281"/>
          <p:cNvSpPr>
            <a:spLocks noChangeAspect="1" noChangeShapeType="1"/>
          </p:cNvSpPr>
          <p:nvPr/>
        </p:nvSpPr>
        <p:spPr bwMode="auto">
          <a:xfrm>
            <a:off x="1911350" y="1247775"/>
            <a:ext cx="4938713"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6" name="Line 282"/>
          <p:cNvSpPr>
            <a:spLocks noChangeAspect="1" noChangeShapeType="1"/>
          </p:cNvSpPr>
          <p:nvPr/>
        </p:nvSpPr>
        <p:spPr bwMode="auto">
          <a:xfrm>
            <a:off x="6850063" y="1257300"/>
            <a:ext cx="0" cy="2339975"/>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7" name="Line 283"/>
          <p:cNvSpPr>
            <a:spLocks noChangeAspect="1" noChangeShapeType="1"/>
          </p:cNvSpPr>
          <p:nvPr/>
        </p:nvSpPr>
        <p:spPr bwMode="auto">
          <a:xfrm flipH="1">
            <a:off x="2614613" y="3597275"/>
            <a:ext cx="4237037"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8" name="Line 284"/>
          <p:cNvSpPr>
            <a:spLocks noChangeAspect="1" noChangeShapeType="1"/>
          </p:cNvSpPr>
          <p:nvPr/>
        </p:nvSpPr>
        <p:spPr bwMode="auto">
          <a:xfrm>
            <a:off x="1911350" y="5175250"/>
            <a:ext cx="8651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9" name="Line 285"/>
          <p:cNvSpPr>
            <a:spLocks noChangeAspect="1" noChangeShapeType="1"/>
          </p:cNvSpPr>
          <p:nvPr/>
        </p:nvSpPr>
        <p:spPr bwMode="auto">
          <a:xfrm>
            <a:off x="1911350" y="3332163"/>
            <a:ext cx="247650"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0" name="AutoShape 286"/>
          <p:cNvSpPr>
            <a:spLocks noChangeArrowheads="1"/>
          </p:cNvSpPr>
          <p:nvPr/>
        </p:nvSpPr>
        <p:spPr bwMode="auto">
          <a:xfrm rot="5400000">
            <a:off x="4152107" y="4645819"/>
            <a:ext cx="209550" cy="261937"/>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noFill/>
          <a:ln w="9525">
            <a:solidFill>
              <a:schemeClr val="accent3"/>
            </a:solidFill>
            <a:miter lim="800000"/>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1" name="Line 287"/>
          <p:cNvSpPr>
            <a:spLocks noChangeShapeType="1"/>
          </p:cNvSpPr>
          <p:nvPr/>
        </p:nvSpPr>
        <p:spPr bwMode="auto">
          <a:xfrm flipH="1">
            <a:off x="6708775" y="2719388"/>
            <a:ext cx="506413" cy="342900"/>
          </a:xfrm>
          <a:prstGeom prst="line">
            <a:avLst/>
          </a:prstGeom>
          <a:noFill/>
          <a:ln w="9525">
            <a:solidFill>
              <a:schemeClr val="accent3"/>
            </a:solidFill>
            <a:round/>
            <a:headEnd/>
            <a:tailEnd type="triangle" w="med" len="me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194651" name="Text Box 288"/>
          <p:cNvSpPr txBox="1">
            <a:spLocks noChangeArrowheads="1"/>
          </p:cNvSpPr>
          <p:nvPr/>
        </p:nvSpPr>
        <p:spPr bwMode="auto">
          <a:xfrm>
            <a:off x="6969125" y="1974850"/>
            <a:ext cx="2174875"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TOF (Time of Flight)</a:t>
            </a:r>
          </a:p>
        </p:txBody>
      </p:sp>
      <p:sp>
        <p:nvSpPr>
          <p:cNvPr id="194652" name="Text Box 289"/>
          <p:cNvSpPr txBox="1">
            <a:spLocks noChangeArrowheads="1"/>
          </p:cNvSpPr>
          <p:nvPr/>
        </p:nvSpPr>
        <p:spPr bwMode="auto">
          <a:xfrm>
            <a:off x="3289300" y="5389563"/>
            <a:ext cx="1130300"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400">
                <a:solidFill>
                  <a:srgbClr val="606060"/>
                </a:solidFill>
              </a:rPr>
              <a:t>ICP</a:t>
            </a:r>
          </a:p>
        </p:txBody>
      </p:sp>
      <p:sp>
        <p:nvSpPr>
          <p:cNvPr id="349474" name="Line 290"/>
          <p:cNvSpPr>
            <a:spLocks noChangeShapeType="1"/>
          </p:cNvSpPr>
          <p:nvPr/>
        </p:nvSpPr>
        <p:spPr bwMode="auto">
          <a:xfrm flipH="1" flipV="1">
            <a:off x="3516313" y="4889500"/>
            <a:ext cx="6350" cy="501650"/>
          </a:xfrm>
          <a:prstGeom prst="line">
            <a:avLst/>
          </a:prstGeom>
          <a:noFill/>
          <a:ln w="9525">
            <a:solidFill>
              <a:schemeClr val="accent3"/>
            </a:solidFill>
            <a:round/>
            <a:headEnd/>
            <a:tailEnd type="triangle" w="med" len="me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5" name="Oval 291"/>
          <p:cNvSpPr>
            <a:spLocks noChangeArrowheads="1"/>
          </p:cNvSpPr>
          <p:nvPr/>
        </p:nvSpPr>
        <p:spPr bwMode="auto">
          <a:xfrm>
            <a:off x="4064000" y="4772025"/>
            <a:ext cx="9525" cy="1588"/>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6" name="Oval 292"/>
          <p:cNvSpPr>
            <a:spLocks noChangeArrowheads="1"/>
          </p:cNvSpPr>
          <p:nvPr/>
        </p:nvSpPr>
        <p:spPr bwMode="auto">
          <a:xfrm>
            <a:off x="4090988" y="4741863"/>
            <a:ext cx="9525" cy="1587"/>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7" name="Oval 293"/>
          <p:cNvSpPr>
            <a:spLocks noChangeArrowheads="1"/>
          </p:cNvSpPr>
          <p:nvPr/>
        </p:nvSpPr>
        <p:spPr bwMode="auto">
          <a:xfrm>
            <a:off x="4094163" y="4797425"/>
            <a:ext cx="9525" cy="1588"/>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8" name="Oval 294"/>
          <p:cNvSpPr>
            <a:spLocks noChangeArrowheads="1"/>
          </p:cNvSpPr>
          <p:nvPr/>
        </p:nvSpPr>
        <p:spPr bwMode="auto">
          <a:xfrm>
            <a:off x="4135438" y="4772025"/>
            <a:ext cx="9525" cy="1588"/>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9" name="Oval 295"/>
          <p:cNvSpPr>
            <a:spLocks noChangeArrowheads="1"/>
          </p:cNvSpPr>
          <p:nvPr/>
        </p:nvSpPr>
        <p:spPr bwMode="auto">
          <a:xfrm>
            <a:off x="4095750" y="4770438"/>
            <a:ext cx="9525" cy="1587"/>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659" name="Group 296"/>
          <p:cNvGrpSpPr>
            <a:grpSpLocks noChangeAspect="1"/>
          </p:cNvGrpSpPr>
          <p:nvPr/>
        </p:nvGrpSpPr>
        <p:grpSpPr bwMode="auto">
          <a:xfrm>
            <a:off x="2316163" y="3454400"/>
            <a:ext cx="73025" cy="73025"/>
            <a:chOff x="1158" y="3462"/>
            <a:chExt cx="35" cy="35"/>
          </a:xfrm>
        </p:grpSpPr>
        <p:sp>
          <p:nvSpPr>
            <p:cNvPr id="349481" name="Oval 297"/>
            <p:cNvSpPr>
              <a:spLocks noChangeAspect="1" noChangeArrowheads="1"/>
            </p:cNvSpPr>
            <p:nvPr/>
          </p:nvSpPr>
          <p:spPr bwMode="auto">
            <a:xfrm>
              <a:off x="1158" y="3462"/>
              <a:ext cx="35" cy="35"/>
            </a:xfrm>
            <a:prstGeom prst="ellipse">
              <a:avLst/>
            </a:prstGeom>
            <a:solidFill>
              <a:srgbClr val="FF00FF"/>
            </a:solid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780" name="Group 298"/>
            <p:cNvGrpSpPr>
              <a:grpSpLocks noChangeAspect="1"/>
            </p:cNvGrpSpPr>
            <p:nvPr/>
          </p:nvGrpSpPr>
          <p:grpSpPr bwMode="auto">
            <a:xfrm>
              <a:off x="1166" y="3470"/>
              <a:ext cx="23" cy="23"/>
              <a:chOff x="670" y="3010"/>
              <a:chExt cx="90" cy="90"/>
            </a:xfrm>
          </p:grpSpPr>
          <p:sp>
            <p:nvSpPr>
              <p:cNvPr id="349483" name="Line 299"/>
              <p:cNvSpPr>
                <a:spLocks noChangeAspect="1" noChangeShapeType="1"/>
              </p:cNvSpPr>
              <p:nvPr/>
            </p:nvSpPr>
            <p:spPr bwMode="auto">
              <a:xfrm>
                <a:off x="719" y="3011"/>
                <a:ext cx="0" cy="89"/>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84" name="Line 300"/>
              <p:cNvSpPr>
                <a:spLocks noChangeAspect="1" noChangeShapeType="1"/>
              </p:cNvSpPr>
              <p:nvPr/>
            </p:nvSpPr>
            <p:spPr bwMode="auto">
              <a:xfrm rot="-5400000">
                <a:off x="716" y="3014"/>
                <a:ext cx="0" cy="89"/>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4660" name="Group 301"/>
          <p:cNvGrpSpPr>
            <a:grpSpLocks noChangeAspect="1"/>
          </p:cNvGrpSpPr>
          <p:nvPr/>
        </p:nvGrpSpPr>
        <p:grpSpPr bwMode="auto">
          <a:xfrm>
            <a:off x="2319338" y="3533775"/>
            <a:ext cx="73025" cy="73025"/>
            <a:chOff x="2411" y="2501"/>
            <a:chExt cx="35" cy="35"/>
          </a:xfrm>
        </p:grpSpPr>
        <p:sp>
          <p:nvSpPr>
            <p:cNvPr id="349486" name="Oval 302"/>
            <p:cNvSpPr>
              <a:spLocks noChangeAspect="1" noChangeArrowheads="1"/>
            </p:cNvSpPr>
            <p:nvPr/>
          </p:nvSpPr>
          <p:spPr bwMode="auto">
            <a:xfrm>
              <a:off x="2411" y="2501"/>
              <a:ext cx="35" cy="35"/>
            </a:xfrm>
            <a:prstGeom prst="ellipse">
              <a:avLst/>
            </a:prstGeom>
            <a:solidFill>
              <a:srgbClr val="00FF00"/>
            </a:solid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776" name="Group 303"/>
            <p:cNvGrpSpPr>
              <a:grpSpLocks noChangeAspect="1"/>
            </p:cNvGrpSpPr>
            <p:nvPr/>
          </p:nvGrpSpPr>
          <p:grpSpPr bwMode="auto">
            <a:xfrm>
              <a:off x="2413" y="2503"/>
              <a:ext cx="23" cy="23"/>
              <a:chOff x="670" y="3010"/>
              <a:chExt cx="90" cy="90"/>
            </a:xfrm>
          </p:grpSpPr>
          <p:sp>
            <p:nvSpPr>
              <p:cNvPr id="349488" name="Line 304"/>
              <p:cNvSpPr>
                <a:spLocks noChangeAspect="1" noChangeShapeType="1"/>
              </p:cNvSpPr>
              <p:nvPr/>
            </p:nvSpPr>
            <p:spPr bwMode="auto">
              <a:xfrm>
                <a:off x="719" y="3011"/>
                <a:ext cx="0" cy="89"/>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89" name="Line 305"/>
              <p:cNvSpPr>
                <a:spLocks noChangeAspect="1" noChangeShapeType="1"/>
              </p:cNvSpPr>
              <p:nvPr/>
            </p:nvSpPr>
            <p:spPr bwMode="auto">
              <a:xfrm rot="-5400000">
                <a:off x="716" y="3014"/>
                <a:ext cx="0" cy="89"/>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4661" name="Group 342"/>
          <p:cNvGrpSpPr>
            <a:grpSpLocks noChangeAspect="1"/>
          </p:cNvGrpSpPr>
          <p:nvPr/>
        </p:nvGrpSpPr>
        <p:grpSpPr bwMode="auto">
          <a:xfrm>
            <a:off x="2322513" y="3635375"/>
            <a:ext cx="73025" cy="73025"/>
            <a:chOff x="2411" y="2501"/>
            <a:chExt cx="35" cy="35"/>
          </a:xfrm>
        </p:grpSpPr>
        <p:sp>
          <p:nvSpPr>
            <p:cNvPr id="349527" name="Oval 343"/>
            <p:cNvSpPr>
              <a:spLocks noChangeAspect="1" noChangeArrowheads="1"/>
            </p:cNvSpPr>
            <p:nvPr/>
          </p:nvSpPr>
          <p:spPr bwMode="auto">
            <a:xfrm>
              <a:off x="2411" y="2501"/>
              <a:ext cx="35" cy="35"/>
            </a:xfrm>
            <a:prstGeom prst="ellipse">
              <a:avLst/>
            </a:prstGeom>
            <a:solidFill>
              <a:srgbClr val="0066FF"/>
            </a:solid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4772" name="Group 344"/>
            <p:cNvGrpSpPr>
              <a:grpSpLocks noChangeAspect="1"/>
            </p:cNvGrpSpPr>
            <p:nvPr/>
          </p:nvGrpSpPr>
          <p:grpSpPr bwMode="auto">
            <a:xfrm>
              <a:off x="2413" y="2503"/>
              <a:ext cx="23" cy="23"/>
              <a:chOff x="670" y="3010"/>
              <a:chExt cx="90" cy="90"/>
            </a:xfrm>
          </p:grpSpPr>
          <p:sp>
            <p:nvSpPr>
              <p:cNvPr id="349529" name="Line 345"/>
              <p:cNvSpPr>
                <a:spLocks noChangeAspect="1" noChangeShapeType="1"/>
              </p:cNvSpPr>
              <p:nvPr/>
            </p:nvSpPr>
            <p:spPr bwMode="auto">
              <a:xfrm>
                <a:off x="719" y="3011"/>
                <a:ext cx="0" cy="89"/>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30" name="Line 346"/>
              <p:cNvSpPr>
                <a:spLocks noChangeAspect="1" noChangeShapeType="1"/>
              </p:cNvSpPr>
              <p:nvPr/>
            </p:nvSpPr>
            <p:spPr bwMode="auto">
              <a:xfrm rot="-5400000">
                <a:off x="716" y="3014"/>
                <a:ext cx="0" cy="89"/>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194662" name="Rectangle 348"/>
          <p:cNvSpPr>
            <a:spLocks noGrp="1" noChangeArrowheads="1"/>
          </p:cNvSpPr>
          <p:nvPr>
            <p:ph type="title"/>
          </p:nvPr>
        </p:nvSpPr>
        <p:spPr>
          <a:xfrm>
            <a:off x="381000" y="-11113"/>
            <a:ext cx="8229600" cy="798513"/>
          </a:xfrm>
        </p:spPr>
        <p:txBody>
          <a:bodyPr/>
          <a:lstStyle/>
          <a:p>
            <a:pPr algn="ctr"/>
            <a:r>
              <a:rPr lang="en-US" sz="2800">
                <a:solidFill>
                  <a:srgbClr val="FFFF00"/>
                </a:solidFill>
                <a:latin typeface="Arial" charset="0"/>
                <a:ea typeface="MS PGothic" charset="0"/>
                <a:cs typeface="Arial" charset="0"/>
              </a:rPr>
              <a:t>Schematic of mass cytometry</a:t>
            </a:r>
          </a:p>
        </p:txBody>
      </p:sp>
      <p:grpSp>
        <p:nvGrpSpPr>
          <p:cNvPr id="194663" name="Group 350"/>
          <p:cNvGrpSpPr>
            <a:grpSpLocks noChangeAspect="1"/>
          </p:cNvGrpSpPr>
          <p:nvPr/>
        </p:nvGrpSpPr>
        <p:grpSpPr bwMode="auto">
          <a:xfrm>
            <a:off x="5532438" y="4764088"/>
            <a:ext cx="254000" cy="22225"/>
            <a:chOff x="7354" y="9447"/>
            <a:chExt cx="446" cy="43"/>
          </a:xfrm>
        </p:grpSpPr>
        <p:grpSp>
          <p:nvGrpSpPr>
            <p:cNvPr id="194765" name="Group 351"/>
            <p:cNvGrpSpPr>
              <a:grpSpLocks noChangeAspect="1"/>
            </p:cNvGrpSpPr>
            <p:nvPr/>
          </p:nvGrpSpPr>
          <p:grpSpPr bwMode="auto">
            <a:xfrm>
              <a:off x="7354" y="9447"/>
              <a:ext cx="206" cy="43"/>
              <a:chOff x="7354" y="9447"/>
              <a:chExt cx="206" cy="43"/>
            </a:xfrm>
          </p:grpSpPr>
          <p:sp>
            <p:nvSpPr>
              <p:cNvPr id="349536" name="Oval 352"/>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37" name="Oval 353"/>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4766" name="Group 354"/>
            <p:cNvGrpSpPr>
              <a:grpSpLocks noChangeAspect="1"/>
            </p:cNvGrpSpPr>
            <p:nvPr/>
          </p:nvGrpSpPr>
          <p:grpSpPr bwMode="auto">
            <a:xfrm>
              <a:off x="7594" y="9447"/>
              <a:ext cx="206" cy="43"/>
              <a:chOff x="7354" y="9447"/>
              <a:chExt cx="206" cy="43"/>
            </a:xfrm>
          </p:grpSpPr>
          <p:sp>
            <p:nvSpPr>
              <p:cNvPr id="349539" name="Oval 355"/>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40" name="Oval 356"/>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349541" name="Line 357"/>
          <p:cNvSpPr>
            <a:spLocks noChangeShapeType="1"/>
          </p:cNvSpPr>
          <p:nvPr/>
        </p:nvSpPr>
        <p:spPr bwMode="auto">
          <a:xfrm flipH="1">
            <a:off x="2619375" y="4797425"/>
            <a:ext cx="76200" cy="7620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42" name="Line 358"/>
          <p:cNvSpPr>
            <a:spLocks noChangeShapeType="1"/>
          </p:cNvSpPr>
          <p:nvPr/>
        </p:nvSpPr>
        <p:spPr bwMode="auto">
          <a:xfrm flipH="1" flipV="1">
            <a:off x="2619375" y="4657725"/>
            <a:ext cx="76200" cy="7620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194666" name="Text Box 166"/>
          <p:cNvSpPr txBox="1">
            <a:spLocks noChangeArrowheads="1"/>
          </p:cNvSpPr>
          <p:nvPr/>
        </p:nvSpPr>
        <p:spPr bwMode="auto">
          <a:xfrm>
            <a:off x="1981200" y="5943600"/>
            <a:ext cx="501015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a:solidFill>
                  <a:srgbClr val="000000"/>
                </a:solidFill>
              </a:rPr>
              <a:t>Occurs at a rate of ~1000 cells per second</a:t>
            </a:r>
          </a:p>
        </p:txBody>
      </p:sp>
      <p:sp>
        <p:nvSpPr>
          <p:cNvPr id="194667" name="Text Box 288"/>
          <p:cNvSpPr txBox="1">
            <a:spLocks noChangeArrowheads="1"/>
          </p:cNvSpPr>
          <p:nvPr/>
        </p:nvSpPr>
        <p:spPr bwMode="auto">
          <a:xfrm>
            <a:off x="2895600" y="3886200"/>
            <a:ext cx="3733800"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Nebulizer – Single cell droplets </a:t>
            </a:r>
          </a:p>
        </p:txBody>
      </p:sp>
      <p:sp>
        <p:nvSpPr>
          <p:cNvPr id="194668" name="Right Brace 362"/>
          <p:cNvSpPr>
            <a:spLocks/>
          </p:cNvSpPr>
          <p:nvPr/>
        </p:nvSpPr>
        <p:spPr bwMode="auto">
          <a:xfrm rot="-5400000">
            <a:off x="4800600" y="3581400"/>
            <a:ext cx="304800" cy="1676400"/>
          </a:xfrm>
          <a:prstGeom prst="rightBrace">
            <a:avLst>
              <a:gd name="adj1" fmla="val 90190"/>
              <a:gd name="adj2" fmla="val 26833"/>
            </a:avLst>
          </a:pr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eaLnBrk="1" hangingPunct="1"/>
            <a:endParaRPr lang="en-US">
              <a:solidFill>
                <a:srgbClr val="000000"/>
              </a:solidFill>
            </a:endParaRPr>
          </a:p>
        </p:txBody>
      </p:sp>
      <p:grpSp>
        <p:nvGrpSpPr>
          <p:cNvPr id="415" name="Group 342"/>
          <p:cNvGrpSpPr>
            <a:grpSpLocks noChangeAspect="1"/>
          </p:cNvGrpSpPr>
          <p:nvPr/>
        </p:nvGrpSpPr>
        <p:grpSpPr bwMode="auto">
          <a:xfrm>
            <a:off x="2021878" y="3893317"/>
            <a:ext cx="54864" cy="54864"/>
            <a:chOff x="2411" y="2501"/>
            <a:chExt cx="35" cy="35"/>
          </a:xfrm>
          <a:solidFill>
            <a:schemeClr val="bg2">
              <a:lumMod val="75000"/>
            </a:schemeClr>
          </a:solidFill>
        </p:grpSpPr>
        <p:sp>
          <p:nvSpPr>
            <p:cNvPr id="416"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417" name="Group 344"/>
            <p:cNvGrpSpPr>
              <a:grpSpLocks noChangeAspect="1"/>
            </p:cNvGrpSpPr>
            <p:nvPr/>
          </p:nvGrpSpPr>
          <p:grpSpPr bwMode="auto">
            <a:xfrm>
              <a:off x="2413" y="2503"/>
              <a:ext cx="23" cy="23"/>
              <a:chOff x="670" y="3010"/>
              <a:chExt cx="90" cy="90"/>
            </a:xfrm>
            <a:grpFill/>
          </p:grpSpPr>
          <p:sp>
            <p:nvSpPr>
              <p:cNvPr id="418"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419"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420" name="Group 342"/>
          <p:cNvGrpSpPr>
            <a:grpSpLocks noChangeAspect="1"/>
          </p:cNvGrpSpPr>
          <p:nvPr/>
        </p:nvGrpSpPr>
        <p:grpSpPr bwMode="auto">
          <a:xfrm>
            <a:off x="2552317" y="4188886"/>
            <a:ext cx="54864" cy="54864"/>
            <a:chOff x="2411" y="2501"/>
            <a:chExt cx="35" cy="35"/>
          </a:xfrm>
          <a:solidFill>
            <a:schemeClr val="bg2">
              <a:lumMod val="75000"/>
            </a:schemeClr>
          </a:solidFill>
        </p:grpSpPr>
        <p:sp>
          <p:nvSpPr>
            <p:cNvPr id="421"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422" name="Group 344"/>
            <p:cNvGrpSpPr>
              <a:grpSpLocks noChangeAspect="1"/>
            </p:cNvGrpSpPr>
            <p:nvPr/>
          </p:nvGrpSpPr>
          <p:grpSpPr bwMode="auto">
            <a:xfrm>
              <a:off x="2413" y="2503"/>
              <a:ext cx="23" cy="23"/>
              <a:chOff x="670" y="3010"/>
              <a:chExt cx="90" cy="90"/>
            </a:xfrm>
            <a:grpFill/>
          </p:grpSpPr>
          <p:sp>
            <p:nvSpPr>
              <p:cNvPr id="423"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424"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400" name="Group 342"/>
          <p:cNvGrpSpPr>
            <a:grpSpLocks noChangeAspect="1"/>
          </p:cNvGrpSpPr>
          <p:nvPr/>
        </p:nvGrpSpPr>
        <p:grpSpPr bwMode="auto">
          <a:xfrm>
            <a:off x="1966109" y="4804342"/>
            <a:ext cx="54864" cy="54864"/>
            <a:chOff x="2411" y="2501"/>
            <a:chExt cx="35" cy="35"/>
          </a:xfrm>
          <a:solidFill>
            <a:schemeClr val="bg2">
              <a:lumMod val="75000"/>
            </a:schemeClr>
          </a:solidFill>
        </p:grpSpPr>
        <p:sp>
          <p:nvSpPr>
            <p:cNvPr id="401"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402" name="Group 344"/>
            <p:cNvGrpSpPr>
              <a:grpSpLocks noChangeAspect="1"/>
            </p:cNvGrpSpPr>
            <p:nvPr/>
          </p:nvGrpSpPr>
          <p:grpSpPr bwMode="auto">
            <a:xfrm>
              <a:off x="2413" y="2503"/>
              <a:ext cx="23" cy="23"/>
              <a:chOff x="670" y="3010"/>
              <a:chExt cx="90" cy="90"/>
            </a:xfrm>
            <a:grpFill/>
          </p:grpSpPr>
          <p:sp>
            <p:nvSpPr>
              <p:cNvPr id="403"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404"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4672" name="Group 455"/>
          <p:cNvGrpSpPr>
            <a:grpSpLocks/>
          </p:cNvGrpSpPr>
          <p:nvPr/>
        </p:nvGrpSpPr>
        <p:grpSpPr bwMode="auto">
          <a:xfrm>
            <a:off x="5572125" y="1317625"/>
            <a:ext cx="981075" cy="1865313"/>
            <a:chOff x="7483028" y="1384380"/>
            <a:chExt cx="981073" cy="1866069"/>
          </a:xfrm>
        </p:grpSpPr>
        <p:sp>
          <p:nvSpPr>
            <p:cNvPr id="194682" name="Line 5"/>
            <p:cNvSpPr>
              <a:spLocks noChangeAspect="1" noChangeShapeType="1"/>
            </p:cNvSpPr>
            <p:nvPr/>
          </p:nvSpPr>
          <p:spPr bwMode="auto">
            <a:xfrm>
              <a:off x="7500489" y="1750260"/>
              <a:ext cx="0" cy="1357312"/>
            </a:xfrm>
            <a:prstGeom prst="line">
              <a:avLst/>
            </a:prstGeom>
            <a:noFill/>
            <a:ln w="9525">
              <a:solidFill>
                <a:srgbClr val="FFFFFF"/>
              </a:solidFill>
              <a:prstDash val="sysDot"/>
              <a:round/>
              <a:headEnd/>
              <a:tailEnd/>
            </a:ln>
            <a:extLst>
              <a:ext uri="{909E8E84-426E-40dd-AFC4-6F175D3DCCD1}">
                <a14:hiddenFill xmlns:a14="http://schemas.microsoft.com/office/drawing/2010/main" xmlns="">
                  <a:noFill/>
                </a14:hiddenFill>
              </a:ext>
            </a:extLst>
          </p:spPr>
          <p:txBody>
            <a:bodyPr/>
            <a:lstStyle/>
            <a:p>
              <a:endParaRPr lang="en-US"/>
            </a:p>
          </p:txBody>
        </p:sp>
        <p:grpSp>
          <p:nvGrpSpPr>
            <p:cNvPr id="194683" name="Group 6"/>
            <p:cNvGrpSpPr>
              <a:grpSpLocks noChangeAspect="1"/>
            </p:cNvGrpSpPr>
            <p:nvPr/>
          </p:nvGrpSpPr>
          <p:grpSpPr bwMode="auto">
            <a:xfrm>
              <a:off x="7500489" y="1604211"/>
              <a:ext cx="0" cy="1646238"/>
              <a:chOff x="7740" y="3492"/>
              <a:chExt cx="1" cy="3060"/>
            </a:xfrm>
          </p:grpSpPr>
          <p:sp>
            <p:nvSpPr>
              <p:cNvPr id="194763" name="Line 7"/>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64" name="Line 8"/>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684" name="Group 9"/>
            <p:cNvGrpSpPr>
              <a:grpSpLocks noChangeAspect="1"/>
            </p:cNvGrpSpPr>
            <p:nvPr/>
          </p:nvGrpSpPr>
          <p:grpSpPr bwMode="auto">
            <a:xfrm>
              <a:off x="7638601" y="1604211"/>
              <a:ext cx="0" cy="1646238"/>
              <a:chOff x="7740" y="3492"/>
              <a:chExt cx="1" cy="3060"/>
            </a:xfrm>
          </p:grpSpPr>
          <p:sp>
            <p:nvSpPr>
              <p:cNvPr id="194761" name="Line 10"/>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62" name="Line 11"/>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685" name="Group 12"/>
            <p:cNvGrpSpPr>
              <a:grpSpLocks noChangeAspect="1"/>
            </p:cNvGrpSpPr>
            <p:nvPr/>
          </p:nvGrpSpPr>
          <p:grpSpPr bwMode="auto">
            <a:xfrm>
              <a:off x="7775126" y="1604211"/>
              <a:ext cx="0" cy="1646238"/>
              <a:chOff x="7740" y="3492"/>
              <a:chExt cx="1" cy="3060"/>
            </a:xfrm>
          </p:grpSpPr>
          <p:sp>
            <p:nvSpPr>
              <p:cNvPr id="194759" name="Line 13"/>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60" name="Line 14"/>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686" name="Group 15"/>
            <p:cNvGrpSpPr>
              <a:grpSpLocks noChangeAspect="1"/>
            </p:cNvGrpSpPr>
            <p:nvPr/>
          </p:nvGrpSpPr>
          <p:grpSpPr bwMode="auto">
            <a:xfrm>
              <a:off x="7911651" y="1604211"/>
              <a:ext cx="0" cy="1646238"/>
              <a:chOff x="7740" y="3492"/>
              <a:chExt cx="1" cy="3060"/>
            </a:xfrm>
          </p:grpSpPr>
          <p:sp>
            <p:nvSpPr>
              <p:cNvPr id="194757" name="Line 16"/>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58" name="Line 17"/>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687" name="Group 18"/>
            <p:cNvGrpSpPr>
              <a:grpSpLocks noChangeAspect="1"/>
            </p:cNvGrpSpPr>
            <p:nvPr/>
          </p:nvGrpSpPr>
          <p:grpSpPr bwMode="auto">
            <a:xfrm>
              <a:off x="8049764" y="1604211"/>
              <a:ext cx="0" cy="1646238"/>
              <a:chOff x="7740" y="3492"/>
              <a:chExt cx="1" cy="3060"/>
            </a:xfrm>
          </p:grpSpPr>
          <p:sp>
            <p:nvSpPr>
              <p:cNvPr id="194755" name="Line 19"/>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56" name="Line 20"/>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688" name="Group 21"/>
            <p:cNvGrpSpPr>
              <a:grpSpLocks noChangeAspect="1"/>
            </p:cNvGrpSpPr>
            <p:nvPr/>
          </p:nvGrpSpPr>
          <p:grpSpPr bwMode="auto">
            <a:xfrm>
              <a:off x="8186289" y="1604211"/>
              <a:ext cx="0" cy="1646238"/>
              <a:chOff x="7740" y="3492"/>
              <a:chExt cx="1" cy="3060"/>
            </a:xfrm>
          </p:grpSpPr>
          <p:sp>
            <p:nvSpPr>
              <p:cNvPr id="194753" name="Line 22"/>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54" name="Line 23"/>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689" name="Group 24"/>
            <p:cNvGrpSpPr>
              <a:grpSpLocks noChangeAspect="1"/>
            </p:cNvGrpSpPr>
            <p:nvPr/>
          </p:nvGrpSpPr>
          <p:grpSpPr bwMode="auto">
            <a:xfrm>
              <a:off x="8324401" y="1604211"/>
              <a:ext cx="0" cy="1646238"/>
              <a:chOff x="7740" y="3492"/>
              <a:chExt cx="1" cy="3060"/>
            </a:xfrm>
          </p:grpSpPr>
          <p:sp>
            <p:nvSpPr>
              <p:cNvPr id="194751" name="Line 25"/>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52" name="Line 26"/>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690" name="Group 27"/>
            <p:cNvGrpSpPr>
              <a:grpSpLocks noChangeAspect="1"/>
            </p:cNvGrpSpPr>
            <p:nvPr/>
          </p:nvGrpSpPr>
          <p:grpSpPr bwMode="auto">
            <a:xfrm>
              <a:off x="8460926" y="1604211"/>
              <a:ext cx="0" cy="1646238"/>
              <a:chOff x="7740" y="3492"/>
              <a:chExt cx="1" cy="3060"/>
            </a:xfrm>
          </p:grpSpPr>
          <p:sp>
            <p:nvSpPr>
              <p:cNvPr id="194749" name="Line 28"/>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50" name="Line 29"/>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691" name="Group 76"/>
            <p:cNvGrpSpPr>
              <a:grpSpLocks noChangeAspect="1"/>
            </p:cNvGrpSpPr>
            <p:nvPr/>
          </p:nvGrpSpPr>
          <p:grpSpPr bwMode="auto">
            <a:xfrm rot="5400000">
              <a:off x="7394922" y="1482773"/>
              <a:ext cx="217488" cy="41275"/>
              <a:chOff x="5265" y="7470"/>
              <a:chExt cx="795" cy="144"/>
            </a:xfrm>
          </p:grpSpPr>
          <p:sp>
            <p:nvSpPr>
              <p:cNvPr id="194746" name="Rectangle 77"/>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4747" name="Line 78"/>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48" name="Line 79"/>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692" name="Group 80"/>
            <p:cNvGrpSpPr>
              <a:grpSpLocks noChangeAspect="1"/>
            </p:cNvGrpSpPr>
            <p:nvPr/>
          </p:nvGrpSpPr>
          <p:grpSpPr bwMode="auto">
            <a:xfrm rot="5400000">
              <a:off x="7533035" y="1482773"/>
              <a:ext cx="217488" cy="41275"/>
              <a:chOff x="5265" y="7470"/>
              <a:chExt cx="795" cy="144"/>
            </a:xfrm>
          </p:grpSpPr>
          <p:sp>
            <p:nvSpPr>
              <p:cNvPr id="194743" name="Rectangle 81"/>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4744" name="Line 82"/>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45" name="Line 83"/>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693" name="Group 84"/>
            <p:cNvGrpSpPr>
              <a:grpSpLocks noChangeAspect="1"/>
            </p:cNvGrpSpPr>
            <p:nvPr/>
          </p:nvGrpSpPr>
          <p:grpSpPr bwMode="auto">
            <a:xfrm rot="5400000">
              <a:off x="7669560" y="1482773"/>
              <a:ext cx="217488" cy="41275"/>
              <a:chOff x="5265" y="7470"/>
              <a:chExt cx="795" cy="144"/>
            </a:xfrm>
          </p:grpSpPr>
          <p:sp>
            <p:nvSpPr>
              <p:cNvPr id="194740" name="Rectangle 85"/>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4741" name="Line 86"/>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42" name="Line 87"/>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694" name="Group 88"/>
            <p:cNvGrpSpPr>
              <a:grpSpLocks noChangeAspect="1"/>
            </p:cNvGrpSpPr>
            <p:nvPr/>
          </p:nvGrpSpPr>
          <p:grpSpPr bwMode="auto">
            <a:xfrm rot="5400000">
              <a:off x="7807672" y="1482773"/>
              <a:ext cx="217488" cy="41275"/>
              <a:chOff x="5265" y="7470"/>
              <a:chExt cx="795" cy="144"/>
            </a:xfrm>
          </p:grpSpPr>
          <p:sp>
            <p:nvSpPr>
              <p:cNvPr id="194737" name="Rectangle 89"/>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4738" name="Line 90"/>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39" name="Line 91"/>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695" name="Group 92"/>
            <p:cNvGrpSpPr>
              <a:grpSpLocks noChangeAspect="1"/>
            </p:cNvGrpSpPr>
            <p:nvPr/>
          </p:nvGrpSpPr>
          <p:grpSpPr bwMode="auto">
            <a:xfrm rot="5400000">
              <a:off x="7944197" y="1482773"/>
              <a:ext cx="217488" cy="41275"/>
              <a:chOff x="5265" y="7470"/>
              <a:chExt cx="795" cy="144"/>
            </a:xfrm>
          </p:grpSpPr>
          <p:sp>
            <p:nvSpPr>
              <p:cNvPr id="194734" name="Rectangle 93"/>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4735" name="Line 94"/>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36" name="Line 95"/>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696" name="Group 96"/>
            <p:cNvGrpSpPr>
              <a:grpSpLocks noChangeAspect="1"/>
            </p:cNvGrpSpPr>
            <p:nvPr/>
          </p:nvGrpSpPr>
          <p:grpSpPr bwMode="auto">
            <a:xfrm rot="5400000">
              <a:off x="8081516" y="1481979"/>
              <a:ext cx="217488" cy="42863"/>
              <a:chOff x="5265" y="7470"/>
              <a:chExt cx="795" cy="144"/>
            </a:xfrm>
          </p:grpSpPr>
          <p:sp>
            <p:nvSpPr>
              <p:cNvPr id="194731" name="Rectangle 97"/>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4732" name="Line 98"/>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33" name="Line 99"/>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697" name="Group 100"/>
            <p:cNvGrpSpPr>
              <a:grpSpLocks noChangeAspect="1"/>
            </p:cNvGrpSpPr>
            <p:nvPr/>
          </p:nvGrpSpPr>
          <p:grpSpPr bwMode="auto">
            <a:xfrm rot="5400000">
              <a:off x="8218835" y="1482773"/>
              <a:ext cx="217488" cy="41275"/>
              <a:chOff x="5265" y="7470"/>
              <a:chExt cx="795" cy="144"/>
            </a:xfrm>
          </p:grpSpPr>
          <p:sp>
            <p:nvSpPr>
              <p:cNvPr id="194728" name="Rectangle 101"/>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4729" name="Line 102"/>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30" name="Line 103"/>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sp>
          <p:nvSpPr>
            <p:cNvPr id="194698" name="Line 104"/>
            <p:cNvSpPr>
              <a:spLocks noChangeAspect="1" noChangeShapeType="1"/>
            </p:cNvSpPr>
            <p:nvPr/>
          </p:nvSpPr>
          <p:spPr bwMode="auto">
            <a:xfrm>
              <a:off x="7595739" y="1645485"/>
              <a:ext cx="0" cy="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nvGrpSpPr>
            <p:cNvPr id="194699" name="Group 106"/>
            <p:cNvGrpSpPr>
              <a:grpSpLocks noChangeAspect="1"/>
            </p:cNvGrpSpPr>
            <p:nvPr/>
          </p:nvGrpSpPr>
          <p:grpSpPr bwMode="auto">
            <a:xfrm>
              <a:off x="7500489" y="1384380"/>
              <a:ext cx="139700" cy="250708"/>
              <a:chOff x="7920" y="9327"/>
              <a:chExt cx="267" cy="466"/>
            </a:xfrm>
          </p:grpSpPr>
          <p:sp>
            <p:nvSpPr>
              <p:cNvPr id="194725" name="Line 107"/>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26" name="Line 108"/>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27" name="Line 109"/>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700" name="Group 118"/>
            <p:cNvGrpSpPr>
              <a:grpSpLocks noChangeAspect="1"/>
            </p:cNvGrpSpPr>
            <p:nvPr/>
          </p:nvGrpSpPr>
          <p:grpSpPr bwMode="auto">
            <a:xfrm>
              <a:off x="7638601" y="1384380"/>
              <a:ext cx="139700" cy="250708"/>
              <a:chOff x="7920" y="9327"/>
              <a:chExt cx="267" cy="466"/>
            </a:xfrm>
          </p:grpSpPr>
          <p:sp>
            <p:nvSpPr>
              <p:cNvPr id="194722" name="Line 119"/>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23" name="Line 120"/>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24" name="Line 121"/>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701" name="Group 122"/>
            <p:cNvGrpSpPr>
              <a:grpSpLocks noChangeAspect="1"/>
            </p:cNvGrpSpPr>
            <p:nvPr/>
          </p:nvGrpSpPr>
          <p:grpSpPr bwMode="auto">
            <a:xfrm>
              <a:off x="7775126" y="1384380"/>
              <a:ext cx="139700" cy="250708"/>
              <a:chOff x="7920" y="9327"/>
              <a:chExt cx="267" cy="466"/>
            </a:xfrm>
          </p:grpSpPr>
          <p:sp>
            <p:nvSpPr>
              <p:cNvPr id="194719" name="Line 123"/>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20" name="Line 124"/>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21" name="Line 125"/>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702" name="Group 126"/>
            <p:cNvGrpSpPr>
              <a:grpSpLocks noChangeAspect="1"/>
            </p:cNvGrpSpPr>
            <p:nvPr/>
          </p:nvGrpSpPr>
          <p:grpSpPr bwMode="auto">
            <a:xfrm>
              <a:off x="7911621" y="1384380"/>
              <a:ext cx="141287" cy="250708"/>
              <a:chOff x="7920" y="9327"/>
              <a:chExt cx="267" cy="466"/>
            </a:xfrm>
          </p:grpSpPr>
          <p:sp>
            <p:nvSpPr>
              <p:cNvPr id="194716" name="Line 127"/>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17" name="Line 128"/>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18" name="Line 129"/>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703" name="Group 130"/>
            <p:cNvGrpSpPr>
              <a:grpSpLocks noChangeAspect="1"/>
            </p:cNvGrpSpPr>
            <p:nvPr/>
          </p:nvGrpSpPr>
          <p:grpSpPr bwMode="auto">
            <a:xfrm>
              <a:off x="8049764" y="1384380"/>
              <a:ext cx="139700" cy="250708"/>
              <a:chOff x="7920" y="9327"/>
              <a:chExt cx="267" cy="466"/>
            </a:xfrm>
          </p:grpSpPr>
          <p:sp>
            <p:nvSpPr>
              <p:cNvPr id="194713" name="Line 131"/>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14" name="Line 132"/>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15" name="Line 133"/>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704" name="Group 134"/>
            <p:cNvGrpSpPr>
              <a:grpSpLocks noChangeAspect="1"/>
            </p:cNvGrpSpPr>
            <p:nvPr/>
          </p:nvGrpSpPr>
          <p:grpSpPr bwMode="auto">
            <a:xfrm>
              <a:off x="8186289" y="1384380"/>
              <a:ext cx="139700" cy="250708"/>
              <a:chOff x="7920" y="9327"/>
              <a:chExt cx="267" cy="466"/>
            </a:xfrm>
          </p:grpSpPr>
          <p:sp>
            <p:nvSpPr>
              <p:cNvPr id="194710" name="Line 135"/>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11" name="Line 136"/>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12" name="Line 137"/>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4705" name="Group 138"/>
            <p:cNvGrpSpPr>
              <a:grpSpLocks noChangeAspect="1"/>
            </p:cNvGrpSpPr>
            <p:nvPr/>
          </p:nvGrpSpPr>
          <p:grpSpPr bwMode="auto">
            <a:xfrm>
              <a:off x="8324401" y="1384380"/>
              <a:ext cx="139700" cy="250708"/>
              <a:chOff x="7920" y="9327"/>
              <a:chExt cx="267" cy="466"/>
            </a:xfrm>
          </p:grpSpPr>
          <p:sp>
            <p:nvSpPr>
              <p:cNvPr id="194707" name="Line 139"/>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08" name="Line 140"/>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4709" name="Line 141"/>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sp>
          <p:nvSpPr>
            <p:cNvPr id="194706" name="Line 261"/>
            <p:cNvSpPr>
              <a:spLocks noChangeAspect="1" noChangeShapeType="1"/>
            </p:cNvSpPr>
            <p:nvPr/>
          </p:nvSpPr>
          <p:spPr bwMode="auto">
            <a:xfrm>
              <a:off x="8464101" y="1805822"/>
              <a:ext cx="0" cy="1258888"/>
            </a:xfrm>
            <a:prstGeom prst="line">
              <a:avLst/>
            </a:prstGeom>
            <a:noFill/>
            <a:ln w="9525">
              <a:solidFill>
                <a:srgbClr val="FFFFFF"/>
              </a:solidFill>
              <a:prstDash val="sysDot"/>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425" name="Group 342"/>
          <p:cNvGrpSpPr>
            <a:grpSpLocks noChangeAspect="1"/>
          </p:cNvGrpSpPr>
          <p:nvPr/>
        </p:nvGrpSpPr>
        <p:grpSpPr bwMode="auto">
          <a:xfrm>
            <a:off x="1981570" y="4851450"/>
            <a:ext cx="54864" cy="54864"/>
            <a:chOff x="2411" y="2501"/>
            <a:chExt cx="35" cy="35"/>
          </a:xfrm>
          <a:solidFill>
            <a:schemeClr val="bg2">
              <a:lumMod val="75000"/>
            </a:schemeClr>
          </a:solidFill>
        </p:grpSpPr>
        <p:sp>
          <p:nvSpPr>
            <p:cNvPr id="426"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427" name="Group 344"/>
            <p:cNvGrpSpPr>
              <a:grpSpLocks noChangeAspect="1"/>
            </p:cNvGrpSpPr>
            <p:nvPr/>
          </p:nvGrpSpPr>
          <p:grpSpPr bwMode="auto">
            <a:xfrm>
              <a:off x="2413" y="2503"/>
              <a:ext cx="23" cy="23"/>
              <a:chOff x="670" y="3010"/>
              <a:chExt cx="90" cy="90"/>
            </a:xfrm>
            <a:grpFill/>
          </p:grpSpPr>
          <p:sp>
            <p:nvSpPr>
              <p:cNvPr id="428"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429"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384" name="Group 342"/>
          <p:cNvGrpSpPr>
            <a:grpSpLocks noChangeAspect="1"/>
          </p:cNvGrpSpPr>
          <p:nvPr/>
        </p:nvGrpSpPr>
        <p:grpSpPr bwMode="auto">
          <a:xfrm>
            <a:off x="1936018" y="4927469"/>
            <a:ext cx="54864" cy="54864"/>
            <a:chOff x="2411" y="2501"/>
            <a:chExt cx="35" cy="35"/>
          </a:xfrm>
          <a:solidFill>
            <a:schemeClr val="bg2">
              <a:lumMod val="75000"/>
            </a:schemeClr>
          </a:solidFill>
        </p:grpSpPr>
        <p:sp>
          <p:nvSpPr>
            <p:cNvPr id="385"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386" name="Group 344"/>
            <p:cNvGrpSpPr>
              <a:grpSpLocks noChangeAspect="1"/>
            </p:cNvGrpSpPr>
            <p:nvPr/>
          </p:nvGrpSpPr>
          <p:grpSpPr bwMode="auto">
            <a:xfrm>
              <a:off x="2413" y="2503"/>
              <a:ext cx="23" cy="23"/>
              <a:chOff x="670" y="3010"/>
              <a:chExt cx="90" cy="90"/>
            </a:xfrm>
            <a:grpFill/>
          </p:grpSpPr>
          <p:sp>
            <p:nvSpPr>
              <p:cNvPr id="387"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88"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389" name="Group 342"/>
          <p:cNvGrpSpPr>
            <a:grpSpLocks noChangeAspect="1"/>
          </p:cNvGrpSpPr>
          <p:nvPr/>
        </p:nvGrpSpPr>
        <p:grpSpPr bwMode="auto">
          <a:xfrm>
            <a:off x="2530694" y="3925607"/>
            <a:ext cx="54864" cy="54864"/>
            <a:chOff x="2411" y="2501"/>
            <a:chExt cx="35" cy="35"/>
          </a:xfrm>
          <a:solidFill>
            <a:schemeClr val="bg2">
              <a:lumMod val="75000"/>
            </a:schemeClr>
          </a:solidFill>
        </p:grpSpPr>
        <p:sp>
          <p:nvSpPr>
            <p:cNvPr id="390"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391" name="Group 344"/>
            <p:cNvGrpSpPr>
              <a:grpSpLocks noChangeAspect="1"/>
            </p:cNvGrpSpPr>
            <p:nvPr/>
          </p:nvGrpSpPr>
          <p:grpSpPr bwMode="auto">
            <a:xfrm>
              <a:off x="2413" y="2503"/>
              <a:ext cx="23" cy="23"/>
              <a:chOff x="670" y="3010"/>
              <a:chExt cx="90" cy="90"/>
            </a:xfrm>
            <a:grpFill/>
          </p:grpSpPr>
          <p:sp>
            <p:nvSpPr>
              <p:cNvPr id="392"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93"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394" name="Group 342"/>
          <p:cNvGrpSpPr>
            <a:grpSpLocks noChangeAspect="1"/>
          </p:cNvGrpSpPr>
          <p:nvPr/>
        </p:nvGrpSpPr>
        <p:grpSpPr bwMode="auto">
          <a:xfrm>
            <a:off x="1939790" y="4711403"/>
            <a:ext cx="54864" cy="54864"/>
            <a:chOff x="2411" y="2501"/>
            <a:chExt cx="35" cy="35"/>
          </a:xfrm>
          <a:solidFill>
            <a:schemeClr val="bg2">
              <a:lumMod val="75000"/>
            </a:schemeClr>
          </a:solidFill>
        </p:grpSpPr>
        <p:sp>
          <p:nvSpPr>
            <p:cNvPr id="395"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396" name="Group 344"/>
            <p:cNvGrpSpPr>
              <a:grpSpLocks noChangeAspect="1"/>
            </p:cNvGrpSpPr>
            <p:nvPr/>
          </p:nvGrpSpPr>
          <p:grpSpPr bwMode="auto">
            <a:xfrm>
              <a:off x="2413" y="2503"/>
              <a:ext cx="23" cy="23"/>
              <a:chOff x="670" y="3010"/>
              <a:chExt cx="90" cy="90"/>
            </a:xfrm>
            <a:grpFill/>
          </p:grpSpPr>
          <p:sp>
            <p:nvSpPr>
              <p:cNvPr id="397"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98"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399" name="Group 342"/>
          <p:cNvGrpSpPr>
            <a:grpSpLocks noChangeAspect="1"/>
          </p:cNvGrpSpPr>
          <p:nvPr/>
        </p:nvGrpSpPr>
        <p:grpSpPr bwMode="auto">
          <a:xfrm>
            <a:off x="2071480" y="3525120"/>
            <a:ext cx="54864" cy="54864"/>
            <a:chOff x="2411" y="2501"/>
            <a:chExt cx="35" cy="35"/>
          </a:xfrm>
          <a:solidFill>
            <a:schemeClr val="bg2">
              <a:lumMod val="75000"/>
            </a:schemeClr>
          </a:solidFill>
        </p:grpSpPr>
        <p:sp>
          <p:nvSpPr>
            <p:cNvPr id="405" name="Oval 343"/>
            <p:cNvSpPr>
              <a:spLocks noChangeAspect="1" noChangeArrowheads="1"/>
            </p:cNvSpPr>
            <p:nvPr/>
          </p:nvSpPr>
          <p:spPr bwMode="auto">
            <a:xfrm>
              <a:off x="2411" y="2501"/>
              <a:ext cx="35" cy="35"/>
            </a:xfrm>
            <a:prstGeom prst="ellipse">
              <a:avLst/>
            </a:prstGeom>
            <a:grp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406" name="Group 344"/>
            <p:cNvGrpSpPr>
              <a:grpSpLocks noChangeAspect="1"/>
            </p:cNvGrpSpPr>
            <p:nvPr/>
          </p:nvGrpSpPr>
          <p:grpSpPr bwMode="auto">
            <a:xfrm>
              <a:off x="2413" y="2503"/>
              <a:ext cx="23" cy="23"/>
              <a:chOff x="670" y="3010"/>
              <a:chExt cx="90" cy="90"/>
            </a:xfrm>
            <a:grpFill/>
          </p:grpSpPr>
          <p:sp>
            <p:nvSpPr>
              <p:cNvPr id="407" name="Line 345"/>
              <p:cNvSpPr>
                <a:spLocks noChangeAspect="1" noChangeShapeType="1"/>
              </p:cNvSpPr>
              <p:nvPr/>
            </p:nvSpPr>
            <p:spPr bwMode="auto">
              <a:xfrm>
                <a:off x="717" y="3010"/>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408" name="Line 346"/>
              <p:cNvSpPr>
                <a:spLocks noChangeAspect="1" noChangeShapeType="1"/>
              </p:cNvSpPr>
              <p:nvPr/>
            </p:nvSpPr>
            <p:spPr bwMode="auto">
              <a:xfrm rot="-5400000">
                <a:off x="715" y="3012"/>
                <a:ext cx="0" cy="90"/>
              </a:xfrm>
              <a:prstGeom prst="line">
                <a:avLst/>
              </a:prstGeom>
              <a:grp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194678" name="Right Brace 362"/>
          <p:cNvSpPr>
            <a:spLocks/>
          </p:cNvSpPr>
          <p:nvPr/>
        </p:nvSpPr>
        <p:spPr bwMode="auto">
          <a:xfrm rot="10800000" flipV="1">
            <a:off x="1511300" y="3397250"/>
            <a:ext cx="260350" cy="1619250"/>
          </a:xfrm>
          <a:prstGeom prst="rightBrace">
            <a:avLst>
              <a:gd name="adj1" fmla="val 90183"/>
              <a:gd name="adj2" fmla="val 26833"/>
            </a:avLst>
          </a:pr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eaLnBrk="1" hangingPunct="1"/>
            <a:endParaRPr lang="en-US">
              <a:solidFill>
                <a:srgbClr val="000000"/>
              </a:solidFill>
            </a:endParaRPr>
          </a:p>
        </p:txBody>
      </p:sp>
      <p:sp>
        <p:nvSpPr>
          <p:cNvPr id="194679" name="Text Box 288"/>
          <p:cNvSpPr txBox="1">
            <a:spLocks noChangeArrowheads="1"/>
          </p:cNvSpPr>
          <p:nvPr/>
        </p:nvSpPr>
        <p:spPr bwMode="auto">
          <a:xfrm>
            <a:off x="685800" y="831850"/>
            <a:ext cx="168910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Ion Detector</a:t>
            </a:r>
          </a:p>
        </p:txBody>
      </p:sp>
      <p:sp>
        <p:nvSpPr>
          <p:cNvPr id="194680" name="TextBox 364"/>
          <p:cNvSpPr txBox="1">
            <a:spLocks noChangeArrowheads="1"/>
          </p:cNvSpPr>
          <p:nvPr/>
        </p:nvSpPr>
        <p:spPr bwMode="auto">
          <a:xfrm>
            <a:off x="157163" y="6294438"/>
            <a:ext cx="3262312"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a:solidFill>
                  <a:srgbClr val="FFFFFF"/>
                </a:solidFill>
              </a:rPr>
              <a:t>-DVS Sciences / Fluidigm</a:t>
            </a:r>
          </a:p>
        </p:txBody>
      </p:sp>
      <p:sp>
        <p:nvSpPr>
          <p:cNvPr id="194681" name="Text Box 288"/>
          <p:cNvSpPr txBox="1">
            <a:spLocks noChangeArrowheads="1"/>
          </p:cNvSpPr>
          <p:nvPr/>
        </p:nvSpPr>
        <p:spPr bwMode="auto">
          <a:xfrm>
            <a:off x="112713" y="3457575"/>
            <a:ext cx="1689100"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FFFFFF"/>
                </a:solidFill>
              </a:rPr>
              <a:t>High-pass Filter</a:t>
            </a:r>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7" name="Line 3"/>
          <p:cNvSpPr>
            <a:spLocks noChangeAspect="1" noChangeShapeType="1"/>
          </p:cNvSpPr>
          <p:nvPr/>
        </p:nvSpPr>
        <p:spPr bwMode="auto">
          <a:xfrm>
            <a:off x="2289175" y="2552700"/>
            <a:ext cx="0" cy="612775"/>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88" name="Line 4"/>
          <p:cNvSpPr>
            <a:spLocks noChangeAspect="1" noChangeShapeType="1"/>
          </p:cNvSpPr>
          <p:nvPr/>
        </p:nvSpPr>
        <p:spPr bwMode="auto">
          <a:xfrm>
            <a:off x="3111500" y="3157538"/>
            <a:ext cx="2470150" cy="1587"/>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611" name="Group 6"/>
          <p:cNvGrpSpPr>
            <a:grpSpLocks noChangeAspect="1"/>
          </p:cNvGrpSpPr>
          <p:nvPr/>
        </p:nvGrpSpPr>
        <p:grpSpPr bwMode="auto">
          <a:xfrm>
            <a:off x="5589588" y="1519238"/>
            <a:ext cx="0" cy="1646237"/>
            <a:chOff x="7740" y="3492"/>
            <a:chExt cx="1" cy="3060"/>
          </a:xfrm>
        </p:grpSpPr>
        <p:sp>
          <p:nvSpPr>
            <p:cNvPr id="349191" name="Line 7"/>
            <p:cNvSpPr>
              <a:spLocks noChangeAspect="1" noChangeShapeType="1"/>
            </p:cNvSpPr>
            <p:nvPr/>
          </p:nvSpPr>
          <p:spPr bwMode="auto">
            <a:xfrm>
              <a:off x="55895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92" name="Line 8"/>
            <p:cNvSpPr>
              <a:spLocks noChangeAspect="1" noChangeShapeType="1"/>
            </p:cNvSpPr>
            <p:nvPr/>
          </p:nvSpPr>
          <p:spPr bwMode="auto">
            <a:xfrm>
              <a:off x="55895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612" name="Group 9"/>
          <p:cNvGrpSpPr>
            <a:grpSpLocks noChangeAspect="1"/>
          </p:cNvGrpSpPr>
          <p:nvPr/>
        </p:nvGrpSpPr>
        <p:grpSpPr bwMode="auto">
          <a:xfrm>
            <a:off x="5727700" y="1519238"/>
            <a:ext cx="0" cy="1646237"/>
            <a:chOff x="7740" y="3492"/>
            <a:chExt cx="1" cy="3060"/>
          </a:xfrm>
        </p:grpSpPr>
        <p:sp>
          <p:nvSpPr>
            <p:cNvPr id="349194" name="Line 10"/>
            <p:cNvSpPr>
              <a:spLocks noChangeAspect="1" noChangeShapeType="1"/>
            </p:cNvSpPr>
            <p:nvPr/>
          </p:nvSpPr>
          <p:spPr bwMode="auto">
            <a:xfrm>
              <a:off x="57277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95" name="Line 11"/>
            <p:cNvSpPr>
              <a:spLocks noChangeAspect="1" noChangeShapeType="1"/>
            </p:cNvSpPr>
            <p:nvPr/>
          </p:nvSpPr>
          <p:spPr bwMode="auto">
            <a:xfrm>
              <a:off x="57277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613" name="Group 12"/>
          <p:cNvGrpSpPr>
            <a:grpSpLocks noChangeAspect="1"/>
          </p:cNvGrpSpPr>
          <p:nvPr/>
        </p:nvGrpSpPr>
        <p:grpSpPr bwMode="auto">
          <a:xfrm>
            <a:off x="5864225" y="1519238"/>
            <a:ext cx="0" cy="1646237"/>
            <a:chOff x="7740" y="3492"/>
            <a:chExt cx="1" cy="3060"/>
          </a:xfrm>
        </p:grpSpPr>
        <p:sp>
          <p:nvSpPr>
            <p:cNvPr id="349197" name="Line 13"/>
            <p:cNvSpPr>
              <a:spLocks noChangeAspect="1" noChangeShapeType="1"/>
            </p:cNvSpPr>
            <p:nvPr/>
          </p:nvSpPr>
          <p:spPr bwMode="auto">
            <a:xfrm>
              <a:off x="58642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198" name="Line 14"/>
            <p:cNvSpPr>
              <a:spLocks noChangeAspect="1" noChangeShapeType="1"/>
            </p:cNvSpPr>
            <p:nvPr/>
          </p:nvSpPr>
          <p:spPr bwMode="auto">
            <a:xfrm>
              <a:off x="58642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614" name="Group 15"/>
          <p:cNvGrpSpPr>
            <a:grpSpLocks noChangeAspect="1"/>
          </p:cNvGrpSpPr>
          <p:nvPr/>
        </p:nvGrpSpPr>
        <p:grpSpPr bwMode="auto">
          <a:xfrm>
            <a:off x="6000750" y="1519238"/>
            <a:ext cx="0" cy="1646237"/>
            <a:chOff x="7740" y="3492"/>
            <a:chExt cx="1" cy="3060"/>
          </a:xfrm>
        </p:grpSpPr>
        <p:sp>
          <p:nvSpPr>
            <p:cNvPr id="349200" name="Line 16"/>
            <p:cNvSpPr>
              <a:spLocks noChangeAspect="1" noChangeShapeType="1"/>
            </p:cNvSpPr>
            <p:nvPr/>
          </p:nvSpPr>
          <p:spPr bwMode="auto">
            <a:xfrm>
              <a:off x="600075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01" name="Line 17"/>
            <p:cNvSpPr>
              <a:spLocks noChangeAspect="1" noChangeShapeType="1"/>
            </p:cNvSpPr>
            <p:nvPr/>
          </p:nvSpPr>
          <p:spPr bwMode="auto">
            <a:xfrm>
              <a:off x="600075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615" name="Group 18"/>
          <p:cNvGrpSpPr>
            <a:grpSpLocks noChangeAspect="1"/>
          </p:cNvGrpSpPr>
          <p:nvPr/>
        </p:nvGrpSpPr>
        <p:grpSpPr bwMode="auto">
          <a:xfrm>
            <a:off x="6138863" y="1519238"/>
            <a:ext cx="0" cy="1646237"/>
            <a:chOff x="7740" y="3492"/>
            <a:chExt cx="1" cy="3060"/>
          </a:xfrm>
        </p:grpSpPr>
        <p:sp>
          <p:nvSpPr>
            <p:cNvPr id="349203" name="Line 19"/>
            <p:cNvSpPr>
              <a:spLocks noChangeAspect="1" noChangeShapeType="1"/>
            </p:cNvSpPr>
            <p:nvPr/>
          </p:nvSpPr>
          <p:spPr bwMode="auto">
            <a:xfrm>
              <a:off x="6138863"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04" name="Line 20"/>
            <p:cNvSpPr>
              <a:spLocks noChangeAspect="1" noChangeShapeType="1"/>
            </p:cNvSpPr>
            <p:nvPr/>
          </p:nvSpPr>
          <p:spPr bwMode="auto">
            <a:xfrm>
              <a:off x="6138863"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616" name="Group 21"/>
          <p:cNvGrpSpPr>
            <a:grpSpLocks noChangeAspect="1"/>
          </p:cNvGrpSpPr>
          <p:nvPr/>
        </p:nvGrpSpPr>
        <p:grpSpPr bwMode="auto">
          <a:xfrm>
            <a:off x="6275388" y="1519238"/>
            <a:ext cx="0" cy="1646237"/>
            <a:chOff x="7740" y="3492"/>
            <a:chExt cx="1" cy="3060"/>
          </a:xfrm>
        </p:grpSpPr>
        <p:sp>
          <p:nvSpPr>
            <p:cNvPr id="349206" name="Line 22"/>
            <p:cNvSpPr>
              <a:spLocks noChangeAspect="1" noChangeShapeType="1"/>
            </p:cNvSpPr>
            <p:nvPr/>
          </p:nvSpPr>
          <p:spPr bwMode="auto">
            <a:xfrm>
              <a:off x="62753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07" name="Line 23"/>
            <p:cNvSpPr>
              <a:spLocks noChangeAspect="1" noChangeShapeType="1"/>
            </p:cNvSpPr>
            <p:nvPr/>
          </p:nvSpPr>
          <p:spPr bwMode="auto">
            <a:xfrm>
              <a:off x="6275388"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617" name="Group 24"/>
          <p:cNvGrpSpPr>
            <a:grpSpLocks noChangeAspect="1"/>
          </p:cNvGrpSpPr>
          <p:nvPr/>
        </p:nvGrpSpPr>
        <p:grpSpPr bwMode="auto">
          <a:xfrm>
            <a:off x="6413500" y="1519238"/>
            <a:ext cx="0" cy="1646237"/>
            <a:chOff x="7740" y="3492"/>
            <a:chExt cx="1" cy="3060"/>
          </a:xfrm>
        </p:grpSpPr>
        <p:sp>
          <p:nvSpPr>
            <p:cNvPr id="349209" name="Line 25"/>
            <p:cNvSpPr>
              <a:spLocks noChangeAspect="1" noChangeShapeType="1"/>
            </p:cNvSpPr>
            <p:nvPr/>
          </p:nvSpPr>
          <p:spPr bwMode="auto">
            <a:xfrm>
              <a:off x="64135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10" name="Line 26"/>
            <p:cNvSpPr>
              <a:spLocks noChangeAspect="1" noChangeShapeType="1"/>
            </p:cNvSpPr>
            <p:nvPr/>
          </p:nvSpPr>
          <p:spPr bwMode="auto">
            <a:xfrm>
              <a:off x="6413500"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618" name="Group 27"/>
          <p:cNvGrpSpPr>
            <a:grpSpLocks noChangeAspect="1"/>
          </p:cNvGrpSpPr>
          <p:nvPr/>
        </p:nvGrpSpPr>
        <p:grpSpPr bwMode="auto">
          <a:xfrm>
            <a:off x="6550025" y="1519238"/>
            <a:ext cx="0" cy="1646237"/>
            <a:chOff x="7740" y="3492"/>
            <a:chExt cx="1" cy="3060"/>
          </a:xfrm>
        </p:grpSpPr>
        <p:sp>
          <p:nvSpPr>
            <p:cNvPr id="349212" name="Line 28"/>
            <p:cNvSpPr>
              <a:spLocks noChangeAspect="1" noChangeShapeType="1"/>
            </p:cNvSpPr>
            <p:nvPr/>
          </p:nvSpPr>
          <p:spPr bwMode="auto">
            <a:xfrm>
              <a:off x="65500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13" name="Line 29"/>
            <p:cNvSpPr>
              <a:spLocks noChangeAspect="1" noChangeShapeType="1"/>
            </p:cNvSpPr>
            <p:nvPr/>
          </p:nvSpPr>
          <p:spPr bwMode="auto">
            <a:xfrm>
              <a:off x="6550025" y="2147483647"/>
              <a:ext cx="0" cy="36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214" name="Line 30"/>
          <p:cNvSpPr>
            <a:spLocks noChangeAspect="1" noChangeShapeType="1"/>
          </p:cNvSpPr>
          <p:nvPr/>
        </p:nvSpPr>
        <p:spPr bwMode="auto">
          <a:xfrm>
            <a:off x="3111500" y="3108325"/>
            <a:ext cx="0"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41" name="Line 57"/>
          <p:cNvSpPr>
            <a:spLocks noChangeAspect="1" noChangeShapeType="1"/>
          </p:cNvSpPr>
          <p:nvPr/>
        </p:nvSpPr>
        <p:spPr bwMode="auto">
          <a:xfrm>
            <a:off x="3121025" y="1519238"/>
            <a:ext cx="2468563" cy="0"/>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621" name="Group 58"/>
          <p:cNvGrpSpPr>
            <a:grpSpLocks noChangeAspect="1"/>
          </p:cNvGrpSpPr>
          <p:nvPr/>
        </p:nvGrpSpPr>
        <p:grpSpPr bwMode="auto">
          <a:xfrm>
            <a:off x="2451100" y="2552700"/>
            <a:ext cx="1588" cy="612775"/>
            <a:chOff x="3599" y="5337"/>
            <a:chExt cx="2" cy="1140"/>
          </a:xfrm>
        </p:grpSpPr>
        <p:sp>
          <p:nvSpPr>
            <p:cNvPr id="349243" name="Line 59"/>
            <p:cNvSpPr>
              <a:spLocks noChangeAspect="1" noChangeShapeType="1"/>
            </p:cNvSpPr>
            <p:nvPr/>
          </p:nvSpPr>
          <p:spPr bwMode="auto">
            <a:xfrm>
              <a:off x="3599" y="5352"/>
              <a:ext cx="2" cy="1078"/>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951" name="Group 60"/>
            <p:cNvGrpSpPr>
              <a:grpSpLocks noChangeAspect="1"/>
            </p:cNvGrpSpPr>
            <p:nvPr/>
          </p:nvGrpSpPr>
          <p:grpSpPr bwMode="auto">
            <a:xfrm>
              <a:off x="3600" y="5337"/>
              <a:ext cx="1" cy="1140"/>
              <a:chOff x="3600" y="5337"/>
              <a:chExt cx="1" cy="1140"/>
            </a:xfrm>
          </p:grpSpPr>
          <p:sp>
            <p:nvSpPr>
              <p:cNvPr id="349245" name="Line 61"/>
              <p:cNvSpPr>
                <a:spLocks noChangeAspect="1" noChangeShapeType="1"/>
              </p:cNvSpPr>
              <p:nvPr/>
            </p:nvSpPr>
            <p:spPr bwMode="auto">
              <a:xfrm>
                <a:off x="3601" y="629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46" name="Line 62"/>
              <p:cNvSpPr>
                <a:spLocks noChangeAspect="1" noChangeShapeType="1"/>
              </p:cNvSpPr>
              <p:nvPr/>
            </p:nvSpPr>
            <p:spPr bwMode="auto">
              <a:xfrm>
                <a:off x="3601" y="533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6622" name="Group 63"/>
          <p:cNvGrpSpPr>
            <a:grpSpLocks noChangeAspect="1"/>
          </p:cNvGrpSpPr>
          <p:nvPr/>
        </p:nvGrpSpPr>
        <p:grpSpPr bwMode="auto">
          <a:xfrm>
            <a:off x="3060700" y="1519238"/>
            <a:ext cx="1588" cy="614362"/>
            <a:chOff x="3599" y="5337"/>
            <a:chExt cx="2" cy="1140"/>
          </a:xfrm>
        </p:grpSpPr>
        <p:sp>
          <p:nvSpPr>
            <p:cNvPr id="349248" name="Line 64"/>
            <p:cNvSpPr>
              <a:spLocks noChangeAspect="1" noChangeShapeType="1"/>
            </p:cNvSpPr>
            <p:nvPr/>
          </p:nvSpPr>
          <p:spPr bwMode="auto">
            <a:xfrm>
              <a:off x="3599" y="5352"/>
              <a:ext cx="2" cy="1078"/>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947" name="Group 65"/>
            <p:cNvGrpSpPr>
              <a:grpSpLocks noChangeAspect="1"/>
            </p:cNvGrpSpPr>
            <p:nvPr/>
          </p:nvGrpSpPr>
          <p:grpSpPr bwMode="auto">
            <a:xfrm>
              <a:off x="3600" y="5337"/>
              <a:ext cx="1" cy="1140"/>
              <a:chOff x="3600" y="5337"/>
              <a:chExt cx="1" cy="1140"/>
            </a:xfrm>
          </p:grpSpPr>
          <p:sp>
            <p:nvSpPr>
              <p:cNvPr id="349250" name="Line 66"/>
              <p:cNvSpPr>
                <a:spLocks noChangeAspect="1" noChangeShapeType="1"/>
              </p:cNvSpPr>
              <p:nvPr/>
            </p:nvSpPr>
            <p:spPr bwMode="auto">
              <a:xfrm>
                <a:off x="3601" y="629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1" name="Line 67"/>
              <p:cNvSpPr>
                <a:spLocks noChangeAspect="1" noChangeShapeType="1"/>
              </p:cNvSpPr>
              <p:nvPr/>
            </p:nvSpPr>
            <p:spPr bwMode="auto">
              <a:xfrm>
                <a:off x="3601" y="533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6623" name="Group 68"/>
          <p:cNvGrpSpPr>
            <a:grpSpLocks noChangeAspect="1"/>
          </p:cNvGrpSpPr>
          <p:nvPr/>
        </p:nvGrpSpPr>
        <p:grpSpPr bwMode="auto">
          <a:xfrm>
            <a:off x="3111500" y="1519238"/>
            <a:ext cx="1588" cy="614362"/>
            <a:chOff x="3599" y="5337"/>
            <a:chExt cx="2" cy="1140"/>
          </a:xfrm>
        </p:grpSpPr>
        <p:sp>
          <p:nvSpPr>
            <p:cNvPr id="349253" name="Line 69"/>
            <p:cNvSpPr>
              <a:spLocks noChangeAspect="1" noChangeShapeType="1"/>
            </p:cNvSpPr>
            <p:nvPr/>
          </p:nvSpPr>
          <p:spPr bwMode="auto">
            <a:xfrm>
              <a:off x="3599" y="5352"/>
              <a:ext cx="2" cy="1078"/>
            </a:xfrm>
            <a:prstGeom prst="line">
              <a:avLst/>
            </a:prstGeom>
            <a:noFill/>
            <a:ln w="9525">
              <a:solidFill>
                <a:schemeClr val="accent3"/>
              </a:solidFill>
              <a:prstDash val="sysDot"/>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943" name="Group 70"/>
            <p:cNvGrpSpPr>
              <a:grpSpLocks noChangeAspect="1"/>
            </p:cNvGrpSpPr>
            <p:nvPr/>
          </p:nvGrpSpPr>
          <p:grpSpPr bwMode="auto">
            <a:xfrm>
              <a:off x="3600" y="5337"/>
              <a:ext cx="1" cy="1140"/>
              <a:chOff x="3600" y="5337"/>
              <a:chExt cx="1" cy="1140"/>
            </a:xfrm>
          </p:grpSpPr>
          <p:sp>
            <p:nvSpPr>
              <p:cNvPr id="349255" name="Line 71"/>
              <p:cNvSpPr>
                <a:spLocks noChangeAspect="1" noChangeShapeType="1"/>
              </p:cNvSpPr>
              <p:nvPr/>
            </p:nvSpPr>
            <p:spPr bwMode="auto">
              <a:xfrm>
                <a:off x="3601" y="629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6" name="Line 72"/>
              <p:cNvSpPr>
                <a:spLocks noChangeAspect="1" noChangeShapeType="1"/>
              </p:cNvSpPr>
              <p:nvPr/>
            </p:nvSpPr>
            <p:spPr bwMode="auto">
              <a:xfrm>
                <a:off x="3601" y="5337"/>
                <a:ext cx="0" cy="18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349257" name="Line 73"/>
          <p:cNvSpPr>
            <a:spLocks noChangeAspect="1" noChangeShapeType="1"/>
          </p:cNvSpPr>
          <p:nvPr/>
        </p:nvSpPr>
        <p:spPr bwMode="auto">
          <a:xfrm flipH="1" flipV="1">
            <a:off x="2443163" y="1358900"/>
            <a:ext cx="328612"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8" name="Line 74"/>
          <p:cNvSpPr>
            <a:spLocks noChangeAspect="1" noChangeShapeType="1"/>
          </p:cNvSpPr>
          <p:nvPr/>
        </p:nvSpPr>
        <p:spPr bwMode="auto">
          <a:xfrm flipH="1">
            <a:off x="2433638" y="2028825"/>
            <a:ext cx="617537"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59" name="Line 75"/>
          <p:cNvSpPr>
            <a:spLocks noChangeAspect="1" noChangeShapeType="1"/>
          </p:cNvSpPr>
          <p:nvPr/>
        </p:nvSpPr>
        <p:spPr bwMode="auto">
          <a:xfrm flipH="1">
            <a:off x="2433638" y="1358900"/>
            <a:ext cx="0" cy="674688"/>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89" name="Line 105"/>
          <p:cNvSpPr>
            <a:spLocks noChangeAspect="1" noChangeShapeType="1"/>
          </p:cNvSpPr>
          <p:nvPr/>
        </p:nvSpPr>
        <p:spPr bwMode="auto">
          <a:xfrm>
            <a:off x="5684838" y="4949825"/>
            <a:ext cx="0"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628" name="Group 110"/>
          <p:cNvGrpSpPr>
            <a:grpSpLocks noChangeAspect="1"/>
          </p:cNvGrpSpPr>
          <p:nvPr/>
        </p:nvGrpSpPr>
        <p:grpSpPr bwMode="auto">
          <a:xfrm>
            <a:off x="5572125" y="3108325"/>
            <a:ext cx="41275" cy="292100"/>
            <a:chOff x="4434" y="11364"/>
            <a:chExt cx="72" cy="540"/>
          </a:xfrm>
        </p:grpSpPr>
        <p:sp>
          <p:nvSpPr>
            <p:cNvPr id="349295" name="Line 111"/>
            <p:cNvSpPr>
              <a:spLocks noChangeAspect="1" noChangeShapeType="1"/>
            </p:cNvSpPr>
            <p:nvPr/>
          </p:nvSpPr>
          <p:spPr bwMode="auto">
            <a:xfrm>
              <a:off x="4470" y="11364"/>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96" name="Oval 112"/>
            <p:cNvSpPr>
              <a:spLocks noChangeAspect="1" noChangeArrowheads="1"/>
            </p:cNvSpPr>
            <p:nvPr/>
          </p:nvSpPr>
          <p:spPr bwMode="auto">
            <a:xfrm>
              <a:off x="4434" y="11831"/>
              <a:ext cx="72" cy="73"/>
            </a:xfrm>
            <a:prstGeom prst="ellipse">
              <a:avLst/>
            </a:prstGeom>
            <a:solidFill>
              <a:srgbClr val="FFFFFF"/>
            </a:solid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629" name="Group 113"/>
          <p:cNvGrpSpPr>
            <a:grpSpLocks noChangeAspect="1"/>
          </p:cNvGrpSpPr>
          <p:nvPr/>
        </p:nvGrpSpPr>
        <p:grpSpPr bwMode="auto">
          <a:xfrm>
            <a:off x="6529388" y="3108325"/>
            <a:ext cx="42862" cy="292100"/>
            <a:chOff x="4434" y="11364"/>
            <a:chExt cx="72" cy="540"/>
          </a:xfrm>
        </p:grpSpPr>
        <p:sp>
          <p:nvSpPr>
            <p:cNvPr id="349298" name="Line 114"/>
            <p:cNvSpPr>
              <a:spLocks noChangeAspect="1" noChangeShapeType="1"/>
            </p:cNvSpPr>
            <p:nvPr/>
          </p:nvSpPr>
          <p:spPr bwMode="auto">
            <a:xfrm>
              <a:off x="4471" y="11364"/>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299" name="Oval 115"/>
            <p:cNvSpPr>
              <a:spLocks noChangeAspect="1" noChangeArrowheads="1"/>
            </p:cNvSpPr>
            <p:nvPr/>
          </p:nvSpPr>
          <p:spPr bwMode="auto">
            <a:xfrm>
              <a:off x="4434" y="11831"/>
              <a:ext cx="72" cy="73"/>
            </a:xfrm>
            <a:prstGeom prst="ellipse">
              <a:avLst/>
            </a:prstGeom>
            <a:solidFill>
              <a:srgbClr val="FFFFFF"/>
            </a:solid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00" name="Line 116"/>
          <p:cNvSpPr>
            <a:spLocks noChangeAspect="1" noChangeShapeType="1"/>
          </p:cNvSpPr>
          <p:nvPr/>
        </p:nvSpPr>
        <p:spPr bwMode="auto">
          <a:xfrm flipH="1" flipV="1">
            <a:off x="2778125" y="1624013"/>
            <a:ext cx="273050" cy="1587"/>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01" name="Line 117"/>
          <p:cNvSpPr>
            <a:spLocks noChangeAspect="1" noChangeShapeType="1"/>
          </p:cNvSpPr>
          <p:nvPr/>
        </p:nvSpPr>
        <p:spPr bwMode="auto">
          <a:xfrm>
            <a:off x="2778125" y="1358900"/>
            <a:ext cx="0" cy="271463"/>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632" name="Group 142"/>
          <p:cNvGrpSpPr>
            <a:grpSpLocks noChangeAspect="1"/>
          </p:cNvGrpSpPr>
          <p:nvPr/>
        </p:nvGrpSpPr>
        <p:grpSpPr bwMode="auto">
          <a:xfrm>
            <a:off x="2262188" y="2432050"/>
            <a:ext cx="307975" cy="38100"/>
            <a:chOff x="1590" y="1680"/>
            <a:chExt cx="215" cy="27"/>
          </a:xfrm>
        </p:grpSpPr>
        <p:grpSp>
          <p:nvGrpSpPr>
            <p:cNvPr id="196922" name="Group 143"/>
            <p:cNvGrpSpPr>
              <a:grpSpLocks noChangeAspect="1"/>
            </p:cNvGrpSpPr>
            <p:nvPr/>
          </p:nvGrpSpPr>
          <p:grpSpPr bwMode="auto">
            <a:xfrm>
              <a:off x="1590" y="1680"/>
              <a:ext cx="113" cy="27"/>
              <a:chOff x="3240" y="9072"/>
              <a:chExt cx="1800" cy="540"/>
            </a:xfrm>
          </p:grpSpPr>
          <p:grpSp>
            <p:nvGrpSpPr>
              <p:cNvPr id="196931" name="Group 144"/>
              <p:cNvGrpSpPr>
                <a:grpSpLocks noChangeAspect="1"/>
              </p:cNvGrpSpPr>
              <p:nvPr/>
            </p:nvGrpSpPr>
            <p:grpSpPr bwMode="auto">
              <a:xfrm>
                <a:off x="3240" y="9072"/>
                <a:ext cx="360" cy="540"/>
                <a:chOff x="3240" y="9072"/>
                <a:chExt cx="360" cy="540"/>
              </a:xfrm>
            </p:grpSpPr>
            <p:sp>
              <p:nvSpPr>
                <p:cNvPr id="349329" name="Line 145"/>
                <p:cNvSpPr>
                  <a:spLocks noChangeAspect="1" noChangeShapeType="1"/>
                </p:cNvSpPr>
                <p:nvPr/>
              </p:nvSpPr>
              <p:spPr bwMode="auto">
                <a:xfrm>
                  <a:off x="3240" y="9612"/>
                  <a:ext cx="353"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30" name="Line 146"/>
                <p:cNvSpPr>
                  <a:spLocks noChangeAspect="1" noChangeShapeType="1"/>
                </p:cNvSpPr>
                <p:nvPr/>
              </p:nvSpPr>
              <p:spPr bwMode="auto">
                <a:xfrm>
                  <a:off x="3593" y="907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932" name="Group 147"/>
              <p:cNvGrpSpPr>
                <a:grpSpLocks noChangeAspect="1"/>
              </p:cNvGrpSpPr>
              <p:nvPr/>
            </p:nvGrpSpPr>
            <p:grpSpPr bwMode="auto">
              <a:xfrm flipH="1">
                <a:off x="3795" y="9072"/>
                <a:ext cx="1245" cy="540"/>
                <a:chOff x="5040" y="10512"/>
                <a:chExt cx="360" cy="540"/>
              </a:xfrm>
            </p:grpSpPr>
            <p:sp>
              <p:nvSpPr>
                <p:cNvPr id="349332" name="Line 148"/>
                <p:cNvSpPr>
                  <a:spLocks noChangeAspect="1" noChangeShapeType="1"/>
                </p:cNvSpPr>
                <p:nvPr/>
              </p:nvSpPr>
              <p:spPr bwMode="auto">
                <a:xfrm>
                  <a:off x="5040" y="11052"/>
                  <a:ext cx="362"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33" name="Line 149"/>
                <p:cNvSpPr>
                  <a:spLocks noChangeAspect="1" noChangeShapeType="1"/>
                </p:cNvSpPr>
                <p:nvPr/>
              </p:nvSpPr>
              <p:spPr bwMode="auto">
                <a:xfrm>
                  <a:off x="5402" y="1051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34" name="Line 150"/>
              <p:cNvSpPr>
                <a:spLocks noChangeAspect="1" noChangeShapeType="1"/>
              </p:cNvSpPr>
              <p:nvPr/>
            </p:nvSpPr>
            <p:spPr bwMode="auto">
              <a:xfrm>
                <a:off x="3593" y="9072"/>
                <a:ext cx="194"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923" name="Group 151"/>
            <p:cNvGrpSpPr>
              <a:grpSpLocks noChangeAspect="1"/>
            </p:cNvGrpSpPr>
            <p:nvPr/>
          </p:nvGrpSpPr>
          <p:grpSpPr bwMode="auto">
            <a:xfrm>
              <a:off x="1692" y="1680"/>
              <a:ext cx="113" cy="27"/>
              <a:chOff x="3240" y="9072"/>
              <a:chExt cx="1800" cy="540"/>
            </a:xfrm>
          </p:grpSpPr>
          <p:grpSp>
            <p:nvGrpSpPr>
              <p:cNvPr id="196924" name="Group 152"/>
              <p:cNvGrpSpPr>
                <a:grpSpLocks noChangeAspect="1"/>
              </p:cNvGrpSpPr>
              <p:nvPr/>
            </p:nvGrpSpPr>
            <p:grpSpPr bwMode="auto">
              <a:xfrm>
                <a:off x="3240" y="9072"/>
                <a:ext cx="360" cy="540"/>
                <a:chOff x="3240" y="9072"/>
                <a:chExt cx="360" cy="540"/>
              </a:xfrm>
            </p:grpSpPr>
            <p:sp>
              <p:nvSpPr>
                <p:cNvPr id="349337" name="Line 153"/>
                <p:cNvSpPr>
                  <a:spLocks noChangeAspect="1" noChangeShapeType="1"/>
                </p:cNvSpPr>
                <p:nvPr/>
              </p:nvSpPr>
              <p:spPr bwMode="auto">
                <a:xfrm>
                  <a:off x="3239" y="9612"/>
                  <a:ext cx="353"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38" name="Line 154"/>
                <p:cNvSpPr>
                  <a:spLocks noChangeAspect="1" noChangeShapeType="1"/>
                </p:cNvSpPr>
                <p:nvPr/>
              </p:nvSpPr>
              <p:spPr bwMode="auto">
                <a:xfrm>
                  <a:off x="3592" y="907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925" name="Group 155"/>
              <p:cNvGrpSpPr>
                <a:grpSpLocks noChangeAspect="1"/>
              </p:cNvGrpSpPr>
              <p:nvPr/>
            </p:nvGrpSpPr>
            <p:grpSpPr bwMode="auto">
              <a:xfrm flipH="1">
                <a:off x="3795" y="9072"/>
                <a:ext cx="1245" cy="540"/>
                <a:chOff x="5040" y="10512"/>
                <a:chExt cx="360" cy="540"/>
              </a:xfrm>
            </p:grpSpPr>
            <p:sp>
              <p:nvSpPr>
                <p:cNvPr id="349340" name="Line 156"/>
                <p:cNvSpPr>
                  <a:spLocks noChangeAspect="1" noChangeShapeType="1"/>
                </p:cNvSpPr>
                <p:nvPr/>
              </p:nvSpPr>
              <p:spPr bwMode="auto">
                <a:xfrm>
                  <a:off x="5040" y="11052"/>
                  <a:ext cx="362"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1" name="Line 157"/>
                <p:cNvSpPr>
                  <a:spLocks noChangeAspect="1" noChangeShapeType="1"/>
                </p:cNvSpPr>
                <p:nvPr/>
              </p:nvSpPr>
              <p:spPr bwMode="auto">
                <a:xfrm>
                  <a:off x="5402" y="10512"/>
                  <a:ext cx="0" cy="54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42" name="Line 158"/>
              <p:cNvSpPr>
                <a:spLocks noChangeAspect="1" noChangeShapeType="1"/>
              </p:cNvSpPr>
              <p:nvPr/>
            </p:nvSpPr>
            <p:spPr bwMode="auto">
              <a:xfrm>
                <a:off x="3592" y="9072"/>
                <a:ext cx="194" cy="0"/>
              </a:xfrm>
              <a:prstGeom prst="line">
                <a:avLst/>
              </a:prstGeom>
              <a:noFill/>
              <a:ln w="9525">
                <a:solidFill>
                  <a:schemeClr val="accent3"/>
                </a:solidFill>
                <a:round/>
                <a:headEnd/>
                <a:tailEnd/>
              </a:ln>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196633" name="Group 159"/>
          <p:cNvGrpSpPr>
            <a:grpSpLocks noChangeAspect="1"/>
          </p:cNvGrpSpPr>
          <p:nvPr/>
        </p:nvGrpSpPr>
        <p:grpSpPr bwMode="auto">
          <a:xfrm>
            <a:off x="2219325" y="3871913"/>
            <a:ext cx="292100" cy="641350"/>
            <a:chOff x="2040" y="6747"/>
            <a:chExt cx="510" cy="2160"/>
          </a:xfrm>
        </p:grpSpPr>
        <p:sp>
          <p:nvSpPr>
            <p:cNvPr id="349344" name="Rectangle 160"/>
            <p:cNvSpPr>
              <a:spLocks noChangeAspect="1" noChangeArrowheads="1"/>
            </p:cNvSpPr>
            <p:nvPr/>
          </p:nvSpPr>
          <p:spPr bwMode="auto">
            <a:xfrm>
              <a:off x="2040" y="6747"/>
              <a:ext cx="180" cy="2160"/>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5" name="Rectangle 161"/>
            <p:cNvSpPr>
              <a:spLocks noChangeAspect="1" noChangeArrowheads="1"/>
            </p:cNvSpPr>
            <p:nvPr/>
          </p:nvSpPr>
          <p:spPr bwMode="auto">
            <a:xfrm>
              <a:off x="2370" y="6747"/>
              <a:ext cx="180" cy="2160"/>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46" name="Line 162"/>
          <p:cNvSpPr>
            <a:spLocks noChangeAspect="1" noChangeShapeType="1"/>
          </p:cNvSpPr>
          <p:nvPr/>
        </p:nvSpPr>
        <p:spPr bwMode="auto">
          <a:xfrm>
            <a:off x="1905000" y="4554538"/>
            <a:ext cx="4333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7" name="Line 163"/>
          <p:cNvSpPr>
            <a:spLocks noChangeAspect="1" noChangeShapeType="1"/>
          </p:cNvSpPr>
          <p:nvPr/>
        </p:nvSpPr>
        <p:spPr bwMode="auto">
          <a:xfrm>
            <a:off x="2416175" y="4554538"/>
            <a:ext cx="195263"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8" name="Rectangle 164"/>
          <p:cNvSpPr>
            <a:spLocks noChangeAspect="1" noChangeArrowheads="1"/>
          </p:cNvSpPr>
          <p:nvPr/>
        </p:nvSpPr>
        <p:spPr bwMode="auto">
          <a:xfrm>
            <a:off x="2160588" y="4602163"/>
            <a:ext cx="411162" cy="387350"/>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49" name="Arc 165"/>
          <p:cNvSpPr>
            <a:spLocks noChangeAspect="1"/>
          </p:cNvSpPr>
          <p:nvPr/>
        </p:nvSpPr>
        <p:spPr bwMode="auto">
          <a:xfrm flipH="1" flipV="1">
            <a:off x="2176463" y="4679950"/>
            <a:ext cx="309562" cy="29051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prstDash val="sysDot"/>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638" name="Group 166"/>
          <p:cNvGrpSpPr>
            <a:grpSpLocks noChangeAspect="1"/>
          </p:cNvGrpSpPr>
          <p:nvPr/>
        </p:nvGrpSpPr>
        <p:grpSpPr bwMode="auto">
          <a:xfrm>
            <a:off x="2682875" y="4659313"/>
            <a:ext cx="103188" cy="225425"/>
            <a:chOff x="3120" y="9252"/>
            <a:chExt cx="180" cy="420"/>
          </a:xfrm>
        </p:grpSpPr>
        <p:sp>
          <p:nvSpPr>
            <p:cNvPr id="349351" name="Line 167"/>
            <p:cNvSpPr>
              <a:spLocks noChangeAspect="1" noChangeShapeType="1"/>
            </p:cNvSpPr>
            <p:nvPr/>
          </p:nvSpPr>
          <p:spPr bwMode="auto">
            <a:xfrm>
              <a:off x="3120" y="925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2" name="Line 168"/>
            <p:cNvSpPr>
              <a:spLocks noChangeAspect="1" noChangeShapeType="1"/>
            </p:cNvSpPr>
            <p:nvPr/>
          </p:nvSpPr>
          <p:spPr bwMode="auto">
            <a:xfrm flipV="1">
              <a:off x="3120" y="949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639" name="Group 169"/>
          <p:cNvGrpSpPr>
            <a:grpSpLocks noChangeAspect="1"/>
          </p:cNvGrpSpPr>
          <p:nvPr/>
        </p:nvGrpSpPr>
        <p:grpSpPr bwMode="auto">
          <a:xfrm>
            <a:off x="2778125" y="4659313"/>
            <a:ext cx="101600" cy="225425"/>
            <a:chOff x="3120" y="9252"/>
            <a:chExt cx="180" cy="420"/>
          </a:xfrm>
        </p:grpSpPr>
        <p:sp>
          <p:nvSpPr>
            <p:cNvPr id="349354" name="Line 170"/>
            <p:cNvSpPr>
              <a:spLocks noChangeAspect="1" noChangeShapeType="1"/>
            </p:cNvSpPr>
            <p:nvPr/>
          </p:nvSpPr>
          <p:spPr bwMode="auto">
            <a:xfrm>
              <a:off x="3120" y="925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5" name="Line 171"/>
            <p:cNvSpPr>
              <a:spLocks noChangeAspect="1" noChangeShapeType="1"/>
            </p:cNvSpPr>
            <p:nvPr/>
          </p:nvSpPr>
          <p:spPr bwMode="auto">
            <a:xfrm flipV="1">
              <a:off x="3120" y="9492"/>
              <a:ext cx="180" cy="18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356" name="Line 172"/>
          <p:cNvSpPr>
            <a:spLocks noChangeAspect="1" noChangeShapeType="1"/>
          </p:cNvSpPr>
          <p:nvPr/>
        </p:nvSpPr>
        <p:spPr bwMode="auto">
          <a:xfrm flipV="1">
            <a:off x="2597150" y="1196975"/>
            <a:ext cx="0" cy="16510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7" name="Line 173"/>
          <p:cNvSpPr>
            <a:spLocks noChangeAspect="1" noChangeShapeType="1"/>
          </p:cNvSpPr>
          <p:nvPr/>
        </p:nvSpPr>
        <p:spPr bwMode="auto">
          <a:xfrm flipV="1">
            <a:off x="2597150" y="954088"/>
            <a:ext cx="0" cy="9525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8" name="AutoShape 174"/>
          <p:cNvSpPr>
            <a:spLocks noChangeAspect="1" noChangeArrowheads="1"/>
          </p:cNvSpPr>
          <p:nvPr/>
        </p:nvSpPr>
        <p:spPr bwMode="auto">
          <a:xfrm>
            <a:off x="2443163" y="1023938"/>
            <a:ext cx="307975" cy="195262"/>
          </a:xfrm>
          <a:prstGeom prst="triangle">
            <a:avLst>
              <a:gd name="adj" fmla="val 50000"/>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59" name="Line 175"/>
          <p:cNvSpPr>
            <a:spLocks noChangeAspect="1" noChangeShapeType="1"/>
          </p:cNvSpPr>
          <p:nvPr/>
        </p:nvSpPr>
        <p:spPr bwMode="auto">
          <a:xfrm>
            <a:off x="2597150" y="954088"/>
            <a:ext cx="1439863"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644" name="Group 176"/>
          <p:cNvGrpSpPr>
            <a:grpSpLocks noChangeAspect="1"/>
          </p:cNvGrpSpPr>
          <p:nvPr/>
        </p:nvGrpSpPr>
        <p:grpSpPr bwMode="auto">
          <a:xfrm>
            <a:off x="2914650" y="4497388"/>
            <a:ext cx="1079500" cy="417512"/>
            <a:chOff x="3195" y="8952"/>
            <a:chExt cx="1890" cy="776"/>
          </a:xfrm>
        </p:grpSpPr>
        <p:grpSp>
          <p:nvGrpSpPr>
            <p:cNvPr id="196886" name="Group 177"/>
            <p:cNvGrpSpPr>
              <a:grpSpLocks noChangeAspect="1"/>
            </p:cNvGrpSpPr>
            <p:nvPr/>
          </p:nvGrpSpPr>
          <p:grpSpPr bwMode="auto">
            <a:xfrm>
              <a:off x="3376" y="9198"/>
              <a:ext cx="385" cy="530"/>
              <a:chOff x="4680" y="8922"/>
              <a:chExt cx="610" cy="840"/>
            </a:xfrm>
          </p:grpSpPr>
          <p:grpSp>
            <p:nvGrpSpPr>
              <p:cNvPr id="196901" name="Group 178"/>
              <p:cNvGrpSpPr>
                <a:grpSpLocks noChangeAspect="1"/>
              </p:cNvGrpSpPr>
              <p:nvPr/>
            </p:nvGrpSpPr>
            <p:grpSpPr bwMode="auto">
              <a:xfrm>
                <a:off x="4680" y="8922"/>
                <a:ext cx="220" cy="840"/>
                <a:chOff x="6165" y="10737"/>
                <a:chExt cx="220" cy="840"/>
              </a:xfrm>
            </p:grpSpPr>
            <p:sp>
              <p:nvSpPr>
                <p:cNvPr id="196912" name="Oval 179"/>
                <p:cNvSpPr>
                  <a:spLocks noChangeAspect="1" noChangeArrowheads="1"/>
                </p:cNvSpPr>
                <p:nvPr/>
              </p:nvSpPr>
              <p:spPr bwMode="auto">
                <a:xfrm>
                  <a:off x="6165" y="1073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6913" name="Oval 180"/>
                <p:cNvSpPr>
                  <a:spLocks noChangeAspect="1" noChangeArrowheads="1"/>
                </p:cNvSpPr>
                <p:nvPr/>
              </p:nvSpPr>
              <p:spPr bwMode="auto">
                <a:xfrm>
                  <a:off x="6255" y="1144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6914" name="Line 181"/>
                <p:cNvSpPr>
                  <a:spLocks noChangeAspect="1" noChangeShapeType="1"/>
                </p:cNvSpPr>
                <p:nvPr/>
              </p:nvSpPr>
              <p:spPr bwMode="auto">
                <a:xfrm rot="-420000">
                  <a:off x="6209" y="1079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915" name="Line 182"/>
                <p:cNvSpPr>
                  <a:spLocks noChangeAspect="1" noChangeShapeType="1"/>
                </p:cNvSpPr>
                <p:nvPr/>
              </p:nvSpPr>
              <p:spPr bwMode="auto">
                <a:xfrm rot="-420000">
                  <a:off x="6329" y="1076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902" name="Group 183"/>
              <p:cNvGrpSpPr>
                <a:grpSpLocks noChangeAspect="1"/>
              </p:cNvGrpSpPr>
              <p:nvPr/>
            </p:nvGrpSpPr>
            <p:grpSpPr bwMode="auto">
              <a:xfrm>
                <a:off x="4875" y="8922"/>
                <a:ext cx="220" cy="840"/>
                <a:chOff x="6165" y="10737"/>
                <a:chExt cx="220" cy="840"/>
              </a:xfrm>
            </p:grpSpPr>
            <p:sp>
              <p:nvSpPr>
                <p:cNvPr id="196908" name="Oval 184"/>
                <p:cNvSpPr>
                  <a:spLocks noChangeAspect="1" noChangeArrowheads="1"/>
                </p:cNvSpPr>
                <p:nvPr/>
              </p:nvSpPr>
              <p:spPr bwMode="auto">
                <a:xfrm>
                  <a:off x="6165" y="1073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6909" name="Oval 185"/>
                <p:cNvSpPr>
                  <a:spLocks noChangeAspect="1" noChangeArrowheads="1"/>
                </p:cNvSpPr>
                <p:nvPr/>
              </p:nvSpPr>
              <p:spPr bwMode="auto">
                <a:xfrm>
                  <a:off x="6255" y="1144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6910" name="Line 186"/>
                <p:cNvSpPr>
                  <a:spLocks noChangeAspect="1" noChangeShapeType="1"/>
                </p:cNvSpPr>
                <p:nvPr/>
              </p:nvSpPr>
              <p:spPr bwMode="auto">
                <a:xfrm rot="-420000">
                  <a:off x="6209" y="1079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911" name="Line 187"/>
                <p:cNvSpPr>
                  <a:spLocks noChangeAspect="1" noChangeShapeType="1"/>
                </p:cNvSpPr>
                <p:nvPr/>
              </p:nvSpPr>
              <p:spPr bwMode="auto">
                <a:xfrm rot="-420000">
                  <a:off x="6329" y="1076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903" name="Group 188"/>
              <p:cNvGrpSpPr>
                <a:grpSpLocks noChangeAspect="1"/>
              </p:cNvGrpSpPr>
              <p:nvPr/>
            </p:nvGrpSpPr>
            <p:grpSpPr bwMode="auto">
              <a:xfrm>
                <a:off x="5070" y="8922"/>
                <a:ext cx="220" cy="840"/>
                <a:chOff x="6165" y="10737"/>
                <a:chExt cx="220" cy="840"/>
              </a:xfrm>
            </p:grpSpPr>
            <p:sp>
              <p:nvSpPr>
                <p:cNvPr id="196904" name="Oval 189"/>
                <p:cNvSpPr>
                  <a:spLocks noChangeAspect="1" noChangeArrowheads="1"/>
                </p:cNvSpPr>
                <p:nvPr/>
              </p:nvSpPr>
              <p:spPr bwMode="auto">
                <a:xfrm>
                  <a:off x="6165" y="1073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6905" name="Oval 190"/>
                <p:cNvSpPr>
                  <a:spLocks noChangeAspect="1" noChangeArrowheads="1"/>
                </p:cNvSpPr>
                <p:nvPr/>
              </p:nvSpPr>
              <p:spPr bwMode="auto">
                <a:xfrm>
                  <a:off x="6255" y="11447"/>
                  <a:ext cx="130" cy="130"/>
                </a:xfrm>
                <a:prstGeom prst="ellipse">
                  <a:avLst/>
                </a:prstGeom>
                <a:solidFill>
                  <a:srgbClr val="FFFFFF"/>
                </a:solidFill>
                <a:ln w="9525">
                  <a:solidFill>
                    <a:srgbClr val="000000"/>
                  </a:solidFill>
                  <a:round/>
                  <a:headEnd/>
                  <a:tailEnd/>
                </a:ln>
              </p:spPr>
              <p:txBody>
                <a:bodyPr/>
                <a:lstStyle/>
                <a:p>
                  <a:pPr eaLnBrk="1" hangingPunct="1"/>
                  <a:endParaRPr lang="en-US">
                    <a:solidFill>
                      <a:srgbClr val="000000"/>
                    </a:solidFill>
                  </a:endParaRPr>
                </a:p>
              </p:txBody>
            </p:sp>
            <p:sp>
              <p:nvSpPr>
                <p:cNvPr id="196906" name="Line 191"/>
                <p:cNvSpPr>
                  <a:spLocks noChangeAspect="1" noChangeShapeType="1"/>
                </p:cNvSpPr>
                <p:nvPr/>
              </p:nvSpPr>
              <p:spPr bwMode="auto">
                <a:xfrm rot="-420000">
                  <a:off x="6209" y="1079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907" name="Line 192"/>
                <p:cNvSpPr>
                  <a:spLocks noChangeAspect="1" noChangeShapeType="1"/>
                </p:cNvSpPr>
                <p:nvPr/>
              </p:nvSpPr>
              <p:spPr bwMode="auto">
                <a:xfrm rot="-420000">
                  <a:off x="6329" y="10767"/>
                  <a:ext cx="1" cy="72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grpSp>
          <p:nvGrpSpPr>
            <p:cNvPr id="196887" name="Group 193"/>
            <p:cNvGrpSpPr>
              <a:grpSpLocks noChangeAspect="1"/>
            </p:cNvGrpSpPr>
            <p:nvPr/>
          </p:nvGrpSpPr>
          <p:grpSpPr bwMode="auto">
            <a:xfrm>
              <a:off x="3357" y="8952"/>
              <a:ext cx="1136" cy="681"/>
              <a:chOff x="4770" y="8532"/>
              <a:chExt cx="1800" cy="1080"/>
            </a:xfrm>
          </p:grpSpPr>
          <p:sp>
            <p:nvSpPr>
              <p:cNvPr id="196899" name="Rectangle 194"/>
              <p:cNvSpPr>
                <a:spLocks noChangeAspect="1" noChangeArrowheads="1"/>
              </p:cNvSpPr>
              <p:nvPr/>
            </p:nvSpPr>
            <p:spPr bwMode="auto">
              <a:xfrm>
                <a:off x="4770" y="9072"/>
                <a:ext cx="1800" cy="54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sp>
            <p:nvSpPr>
              <p:cNvPr id="196900" name="Rectangle 195"/>
              <p:cNvSpPr>
                <a:spLocks noChangeAspect="1" noChangeArrowheads="1"/>
              </p:cNvSpPr>
              <p:nvPr/>
            </p:nvSpPr>
            <p:spPr bwMode="auto">
              <a:xfrm>
                <a:off x="6300" y="8532"/>
                <a:ext cx="115" cy="54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grpSp>
        <p:grpSp>
          <p:nvGrpSpPr>
            <p:cNvPr id="196888" name="Group 196"/>
            <p:cNvGrpSpPr>
              <a:grpSpLocks noChangeAspect="1"/>
            </p:cNvGrpSpPr>
            <p:nvPr/>
          </p:nvGrpSpPr>
          <p:grpSpPr bwMode="auto">
            <a:xfrm>
              <a:off x="3195" y="9357"/>
              <a:ext cx="1332" cy="216"/>
              <a:chOff x="4140" y="7647"/>
              <a:chExt cx="1332" cy="216"/>
            </a:xfrm>
          </p:grpSpPr>
          <p:grpSp>
            <p:nvGrpSpPr>
              <p:cNvPr id="196895" name="Group 197"/>
              <p:cNvGrpSpPr>
                <a:grpSpLocks noChangeAspect="1"/>
              </p:cNvGrpSpPr>
              <p:nvPr/>
            </p:nvGrpSpPr>
            <p:grpSpPr bwMode="auto">
              <a:xfrm>
                <a:off x="4140" y="7664"/>
                <a:ext cx="1260" cy="180"/>
                <a:chOff x="3600" y="11232"/>
                <a:chExt cx="1620" cy="540"/>
              </a:xfrm>
            </p:grpSpPr>
            <p:sp>
              <p:nvSpPr>
                <p:cNvPr id="196897" name="Oval 198"/>
                <p:cNvSpPr>
                  <a:spLocks noChangeAspect="1" noChangeArrowheads="1"/>
                </p:cNvSpPr>
                <p:nvPr/>
              </p:nvSpPr>
              <p:spPr bwMode="auto">
                <a:xfrm>
                  <a:off x="3600" y="11232"/>
                  <a:ext cx="1620" cy="540"/>
                </a:xfrm>
                <a:prstGeom prst="ellipse">
                  <a:avLst/>
                </a:prstGeom>
                <a:solidFill>
                  <a:srgbClr val="C0C0C0">
                    <a:alpha val="23921"/>
                  </a:srgbClr>
                </a:solidFill>
                <a:ln w="9525">
                  <a:solidFill>
                    <a:srgbClr val="000000"/>
                  </a:solidFill>
                  <a:round/>
                  <a:headEnd/>
                  <a:tailEnd/>
                </a:ln>
              </p:spPr>
              <p:txBody>
                <a:bodyPr/>
                <a:lstStyle/>
                <a:p>
                  <a:pPr eaLnBrk="1" hangingPunct="1"/>
                  <a:endParaRPr lang="en-US">
                    <a:solidFill>
                      <a:srgbClr val="000000"/>
                    </a:solidFill>
                  </a:endParaRPr>
                </a:p>
              </p:txBody>
            </p:sp>
            <p:sp>
              <p:nvSpPr>
                <p:cNvPr id="196898" name="Oval 199"/>
                <p:cNvSpPr>
                  <a:spLocks noChangeAspect="1" noChangeArrowheads="1"/>
                </p:cNvSpPr>
                <p:nvPr/>
              </p:nvSpPr>
              <p:spPr bwMode="auto">
                <a:xfrm>
                  <a:off x="3600" y="11412"/>
                  <a:ext cx="1620" cy="180"/>
                </a:xfrm>
                <a:prstGeom prst="ellipse">
                  <a:avLst/>
                </a:prstGeom>
                <a:solidFill>
                  <a:srgbClr val="C0C0C0">
                    <a:alpha val="45882"/>
                  </a:srgbClr>
                </a:solidFill>
                <a:ln w="9525">
                  <a:solidFill>
                    <a:srgbClr val="000000"/>
                  </a:solidFill>
                  <a:round/>
                  <a:headEnd/>
                  <a:tailEnd/>
                </a:ln>
              </p:spPr>
              <p:txBody>
                <a:bodyPr/>
                <a:lstStyle/>
                <a:p>
                  <a:pPr eaLnBrk="1" hangingPunct="1"/>
                  <a:endParaRPr lang="en-US">
                    <a:solidFill>
                      <a:srgbClr val="000000"/>
                    </a:solidFill>
                  </a:endParaRPr>
                </a:p>
              </p:txBody>
            </p:sp>
          </p:grpSp>
          <p:sp>
            <p:nvSpPr>
              <p:cNvPr id="196896" name="Rectangle 200"/>
              <p:cNvSpPr>
                <a:spLocks noChangeAspect="1" noChangeArrowheads="1"/>
              </p:cNvSpPr>
              <p:nvPr/>
            </p:nvSpPr>
            <p:spPr bwMode="auto">
              <a:xfrm>
                <a:off x="4680" y="7647"/>
                <a:ext cx="792" cy="216"/>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pPr eaLnBrk="1" hangingPunct="1"/>
                <a:endParaRPr lang="en-US">
                  <a:solidFill>
                    <a:srgbClr val="000000"/>
                  </a:solidFill>
                </a:endParaRPr>
              </a:p>
            </p:txBody>
          </p:sp>
        </p:grpSp>
        <p:grpSp>
          <p:nvGrpSpPr>
            <p:cNvPr id="196889" name="Group 201"/>
            <p:cNvGrpSpPr>
              <a:grpSpLocks noChangeAspect="1"/>
            </p:cNvGrpSpPr>
            <p:nvPr/>
          </p:nvGrpSpPr>
          <p:grpSpPr bwMode="auto">
            <a:xfrm>
              <a:off x="3754" y="9009"/>
              <a:ext cx="1022" cy="568"/>
              <a:chOff x="5400" y="8622"/>
              <a:chExt cx="1620" cy="900"/>
            </a:xfrm>
          </p:grpSpPr>
          <p:sp>
            <p:nvSpPr>
              <p:cNvPr id="196893" name="Rectangle 202"/>
              <p:cNvSpPr>
                <a:spLocks noChangeAspect="1" noChangeArrowheads="1"/>
              </p:cNvSpPr>
              <p:nvPr/>
            </p:nvSpPr>
            <p:spPr bwMode="auto">
              <a:xfrm>
                <a:off x="5400" y="9162"/>
                <a:ext cx="1620" cy="36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sp>
            <p:nvSpPr>
              <p:cNvPr id="196894" name="Rectangle 203"/>
              <p:cNvSpPr>
                <a:spLocks noChangeAspect="1" noChangeArrowheads="1"/>
              </p:cNvSpPr>
              <p:nvPr/>
            </p:nvSpPr>
            <p:spPr bwMode="auto">
              <a:xfrm>
                <a:off x="6675" y="8622"/>
                <a:ext cx="115" cy="540"/>
              </a:xfrm>
              <a:prstGeom prst="rect">
                <a:avLst/>
              </a:prstGeom>
              <a:solidFill>
                <a:srgbClr val="FFFFFF"/>
              </a:solidFill>
              <a:ln w="9525">
                <a:solidFill>
                  <a:srgbClr val="000000"/>
                </a:solidFill>
                <a:miter lim="800000"/>
                <a:headEnd/>
                <a:tailEnd/>
              </a:ln>
            </p:spPr>
            <p:txBody>
              <a:bodyPr/>
              <a:lstStyle/>
              <a:p>
                <a:pPr eaLnBrk="1" hangingPunct="1"/>
                <a:endParaRPr lang="en-US">
                  <a:solidFill>
                    <a:srgbClr val="000000"/>
                  </a:solidFill>
                </a:endParaRPr>
              </a:p>
            </p:txBody>
          </p:sp>
        </p:grpSp>
        <p:grpSp>
          <p:nvGrpSpPr>
            <p:cNvPr id="196890" name="Group 204"/>
            <p:cNvGrpSpPr>
              <a:grpSpLocks noChangeAspect="1"/>
            </p:cNvGrpSpPr>
            <p:nvPr/>
          </p:nvGrpSpPr>
          <p:grpSpPr bwMode="auto">
            <a:xfrm>
              <a:off x="3811" y="9397"/>
              <a:ext cx="1274" cy="136"/>
              <a:chOff x="5490" y="9237"/>
              <a:chExt cx="2019" cy="216"/>
            </a:xfrm>
          </p:grpSpPr>
          <p:sp>
            <p:nvSpPr>
              <p:cNvPr id="196891" name="Freeform 205"/>
              <p:cNvSpPr>
                <a:spLocks noChangeAspect="1"/>
              </p:cNvSpPr>
              <p:nvPr/>
            </p:nvSpPr>
            <p:spPr bwMode="auto">
              <a:xfrm>
                <a:off x="5490" y="9288"/>
                <a:ext cx="1872" cy="115"/>
              </a:xfrm>
              <a:custGeom>
                <a:avLst/>
                <a:gdLst>
                  <a:gd name="T0" fmla="*/ 1 w 2700"/>
                  <a:gd name="T1" fmla="*/ 0 h 540"/>
                  <a:gd name="T2" fmla="*/ 1 w 2700"/>
                  <a:gd name="T3" fmla="*/ 0 h 540"/>
                  <a:gd name="T4" fmla="*/ 1 w 2700"/>
                  <a:gd name="T5" fmla="*/ 0 h 540"/>
                  <a:gd name="T6" fmla="*/ 0 w 2700"/>
                  <a:gd name="T7" fmla="*/ 0 h 540"/>
                  <a:gd name="T8" fmla="*/ 0 w 2700"/>
                  <a:gd name="T9" fmla="*/ 0 h 540"/>
                  <a:gd name="T10" fmla="*/ 1 w 2700"/>
                  <a:gd name="T11" fmla="*/ 0 h 540"/>
                  <a:gd name="T12" fmla="*/ 1 w 2700"/>
                  <a:gd name="T13" fmla="*/ 0 h 540"/>
                  <a:gd name="T14" fmla="*/ 1 w 2700"/>
                  <a:gd name="T15" fmla="*/ 0 h 540"/>
                  <a:gd name="T16" fmla="*/ 0 60000 65536"/>
                  <a:gd name="T17" fmla="*/ 0 60000 65536"/>
                  <a:gd name="T18" fmla="*/ 0 60000 65536"/>
                  <a:gd name="T19" fmla="*/ 0 60000 65536"/>
                  <a:gd name="T20" fmla="*/ 0 60000 65536"/>
                  <a:gd name="T21" fmla="*/ 0 60000 65536"/>
                  <a:gd name="T22" fmla="*/ 0 60000 65536"/>
                  <a:gd name="T23" fmla="*/ 0 60000 65536"/>
                  <a:gd name="T24" fmla="*/ 0 w 2700"/>
                  <a:gd name="T25" fmla="*/ 0 h 540"/>
                  <a:gd name="T26" fmla="*/ 2700 w 2700"/>
                  <a:gd name="T27" fmla="*/ 540 h 5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00" h="540">
                    <a:moveTo>
                      <a:pt x="2700" y="180"/>
                    </a:moveTo>
                    <a:lnTo>
                      <a:pt x="2700" y="0"/>
                    </a:lnTo>
                    <a:lnTo>
                      <a:pt x="360" y="0"/>
                    </a:lnTo>
                    <a:lnTo>
                      <a:pt x="0" y="180"/>
                    </a:lnTo>
                    <a:lnTo>
                      <a:pt x="0" y="360"/>
                    </a:lnTo>
                    <a:lnTo>
                      <a:pt x="360" y="540"/>
                    </a:lnTo>
                    <a:lnTo>
                      <a:pt x="2700" y="540"/>
                    </a:lnTo>
                    <a:lnTo>
                      <a:pt x="2700" y="0"/>
                    </a:lnTo>
                  </a:path>
                </a:pathLst>
              </a:custGeom>
              <a:solidFill>
                <a:srgbClr val="FFFFFF"/>
              </a:solidFill>
              <a:ln w="9525">
                <a:solidFill>
                  <a:srgbClr val="000000"/>
                </a:solidFill>
                <a:round/>
                <a:headEnd/>
                <a:tailEnd/>
              </a:ln>
            </p:spPr>
            <p:txBody>
              <a:bodyPr/>
              <a:lstStyle/>
              <a:p>
                <a:endParaRPr lang="en-US"/>
              </a:p>
            </p:txBody>
          </p:sp>
          <p:sp>
            <p:nvSpPr>
              <p:cNvPr id="196892" name="AutoShape 206"/>
              <p:cNvSpPr>
                <a:spLocks noChangeAspect="1" noChangeArrowheads="1"/>
              </p:cNvSpPr>
              <p:nvPr/>
            </p:nvSpPr>
            <p:spPr bwMode="auto">
              <a:xfrm rot="5400000">
                <a:off x="7329" y="9273"/>
                <a:ext cx="216" cy="144"/>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FF"/>
              </a:solidFill>
              <a:ln w="9525">
                <a:solidFill>
                  <a:srgbClr val="000000"/>
                </a:solidFill>
                <a:miter lim="800000"/>
                <a:headEnd/>
                <a:tailEnd/>
              </a:ln>
            </p:spPr>
            <p:txBody>
              <a:bodyPr/>
              <a:lstStyle/>
              <a:p>
                <a:endParaRPr lang="en-US"/>
              </a:p>
            </p:txBody>
          </p:sp>
        </p:grpSp>
      </p:grpSp>
      <p:sp>
        <p:nvSpPr>
          <p:cNvPr id="349391" name="Oval 207"/>
          <p:cNvSpPr>
            <a:spLocks noChangeAspect="1" noChangeArrowheads="1"/>
          </p:cNvSpPr>
          <p:nvPr/>
        </p:nvSpPr>
        <p:spPr bwMode="auto">
          <a:xfrm>
            <a:off x="4217988" y="4764088"/>
            <a:ext cx="49212"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2" name="Oval 208"/>
          <p:cNvSpPr>
            <a:spLocks noChangeAspect="1" noChangeArrowheads="1"/>
          </p:cNvSpPr>
          <p:nvPr/>
        </p:nvSpPr>
        <p:spPr bwMode="auto">
          <a:xfrm>
            <a:off x="4371975" y="4764088"/>
            <a:ext cx="49213"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3" name="Oval 209"/>
          <p:cNvSpPr>
            <a:spLocks noChangeAspect="1" noChangeArrowheads="1"/>
          </p:cNvSpPr>
          <p:nvPr/>
        </p:nvSpPr>
        <p:spPr bwMode="auto">
          <a:xfrm>
            <a:off x="4483100" y="4764088"/>
            <a:ext cx="49213"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4" name="Oval 210"/>
          <p:cNvSpPr>
            <a:spLocks noChangeAspect="1" noChangeArrowheads="1"/>
          </p:cNvSpPr>
          <p:nvPr/>
        </p:nvSpPr>
        <p:spPr bwMode="auto">
          <a:xfrm>
            <a:off x="4662488" y="4764088"/>
            <a:ext cx="49212"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5" name="Oval 211"/>
          <p:cNvSpPr>
            <a:spLocks noChangeAspect="1" noChangeArrowheads="1"/>
          </p:cNvSpPr>
          <p:nvPr/>
        </p:nvSpPr>
        <p:spPr bwMode="auto">
          <a:xfrm>
            <a:off x="4876800" y="4764088"/>
            <a:ext cx="49213" cy="2222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650" name="Group 212"/>
          <p:cNvGrpSpPr>
            <a:grpSpLocks noChangeAspect="1"/>
          </p:cNvGrpSpPr>
          <p:nvPr/>
        </p:nvGrpSpPr>
        <p:grpSpPr bwMode="auto">
          <a:xfrm>
            <a:off x="5029200" y="4764088"/>
            <a:ext cx="117475" cy="22225"/>
            <a:chOff x="7354" y="9447"/>
            <a:chExt cx="206" cy="43"/>
          </a:xfrm>
        </p:grpSpPr>
        <p:sp>
          <p:nvSpPr>
            <p:cNvPr id="349397" name="Oval 213"/>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398" name="Oval 214"/>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651" name="Group 215"/>
          <p:cNvGrpSpPr>
            <a:grpSpLocks noChangeAspect="1"/>
          </p:cNvGrpSpPr>
          <p:nvPr/>
        </p:nvGrpSpPr>
        <p:grpSpPr bwMode="auto">
          <a:xfrm>
            <a:off x="5257800" y="4764088"/>
            <a:ext cx="117475" cy="22225"/>
            <a:chOff x="7354" y="9447"/>
            <a:chExt cx="206" cy="43"/>
          </a:xfrm>
        </p:grpSpPr>
        <p:sp>
          <p:nvSpPr>
            <p:cNvPr id="349400" name="Oval 216"/>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01" name="Oval 217"/>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652" name="Group 218"/>
          <p:cNvGrpSpPr>
            <a:grpSpLocks noChangeAspect="1"/>
          </p:cNvGrpSpPr>
          <p:nvPr/>
        </p:nvGrpSpPr>
        <p:grpSpPr bwMode="auto">
          <a:xfrm>
            <a:off x="5821363" y="4740275"/>
            <a:ext cx="320675" cy="68263"/>
            <a:chOff x="2340" y="10872"/>
            <a:chExt cx="2355" cy="540"/>
          </a:xfrm>
        </p:grpSpPr>
        <p:grpSp>
          <p:nvGrpSpPr>
            <p:cNvPr id="196874" name="Group 219"/>
            <p:cNvGrpSpPr>
              <a:grpSpLocks noChangeAspect="1"/>
            </p:cNvGrpSpPr>
            <p:nvPr/>
          </p:nvGrpSpPr>
          <p:grpSpPr bwMode="auto">
            <a:xfrm>
              <a:off x="2355" y="10872"/>
              <a:ext cx="2340" cy="540"/>
              <a:chOff x="2355" y="10872"/>
              <a:chExt cx="2340" cy="540"/>
            </a:xfrm>
          </p:grpSpPr>
          <p:grpSp>
            <p:nvGrpSpPr>
              <p:cNvPr id="196876" name="Group 220"/>
              <p:cNvGrpSpPr>
                <a:grpSpLocks noChangeAspect="1"/>
              </p:cNvGrpSpPr>
              <p:nvPr/>
            </p:nvGrpSpPr>
            <p:grpSpPr bwMode="auto">
              <a:xfrm>
                <a:off x="2355" y="11232"/>
                <a:ext cx="2340" cy="180"/>
                <a:chOff x="2355" y="11232"/>
                <a:chExt cx="2340" cy="180"/>
              </a:xfrm>
            </p:grpSpPr>
            <p:sp>
              <p:nvSpPr>
                <p:cNvPr id="349405" name="Arc 221"/>
                <p:cNvSpPr>
                  <a:spLocks noChangeAspect="1"/>
                </p:cNvSpPr>
                <p:nvPr/>
              </p:nvSpPr>
              <p:spPr bwMode="auto">
                <a:xfrm>
                  <a:off x="2352" y="11236"/>
                  <a:ext cx="898" cy="17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06" name="Line 222"/>
                <p:cNvSpPr>
                  <a:spLocks noChangeAspect="1" noChangeShapeType="1"/>
                </p:cNvSpPr>
                <p:nvPr/>
              </p:nvSpPr>
              <p:spPr bwMode="auto">
                <a:xfrm>
                  <a:off x="3249" y="11399"/>
                  <a:ext cx="1446"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877" name="Group 223"/>
              <p:cNvGrpSpPr>
                <a:grpSpLocks noChangeAspect="1"/>
              </p:cNvGrpSpPr>
              <p:nvPr/>
            </p:nvGrpSpPr>
            <p:grpSpPr bwMode="auto">
              <a:xfrm flipV="1">
                <a:off x="2355" y="10872"/>
                <a:ext cx="2340" cy="180"/>
                <a:chOff x="2355" y="11232"/>
                <a:chExt cx="2340" cy="180"/>
              </a:xfrm>
            </p:grpSpPr>
            <p:sp>
              <p:nvSpPr>
                <p:cNvPr id="349408" name="Arc 224"/>
                <p:cNvSpPr>
                  <a:spLocks noChangeAspect="1"/>
                </p:cNvSpPr>
                <p:nvPr/>
              </p:nvSpPr>
              <p:spPr bwMode="auto">
                <a:xfrm>
                  <a:off x="2352" y="11236"/>
                  <a:ext cx="898" cy="17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09" name="Line 225"/>
                <p:cNvSpPr>
                  <a:spLocks noChangeAspect="1" noChangeShapeType="1"/>
                </p:cNvSpPr>
                <p:nvPr/>
              </p:nvSpPr>
              <p:spPr bwMode="auto">
                <a:xfrm>
                  <a:off x="3249" y="11399"/>
                  <a:ext cx="1446"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349410" name="Line 226"/>
            <p:cNvSpPr>
              <a:spLocks noChangeAspect="1" noChangeShapeType="1"/>
            </p:cNvSpPr>
            <p:nvPr/>
          </p:nvSpPr>
          <p:spPr bwMode="auto">
            <a:xfrm>
              <a:off x="2340" y="11048"/>
              <a:ext cx="0" cy="18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11" name="AutoShape 227"/>
          <p:cNvSpPr>
            <a:spLocks noChangeAspect="1" noChangeArrowheads="1"/>
          </p:cNvSpPr>
          <p:nvPr/>
        </p:nvSpPr>
        <p:spPr bwMode="auto">
          <a:xfrm>
            <a:off x="6403975" y="5362575"/>
            <a:ext cx="165100" cy="92075"/>
          </a:xfrm>
          <a:custGeom>
            <a:avLst/>
            <a:gdLst>
              <a:gd name="G0" fmla="+- 3150 0 0"/>
              <a:gd name="G1" fmla="+- 21600 0 3150"/>
              <a:gd name="G2" fmla="*/ 3150 1 2"/>
              <a:gd name="G3" fmla="+- 21600 0 G2"/>
              <a:gd name="G4" fmla="+/ 3150 21600 2"/>
              <a:gd name="G5" fmla="+/ G1 0 2"/>
              <a:gd name="G6" fmla="*/ 21600 21600 3150"/>
              <a:gd name="G7" fmla="*/ G6 1 2"/>
              <a:gd name="G8" fmla="+- 21600 0 G7"/>
              <a:gd name="G9" fmla="*/ 21600 1 2"/>
              <a:gd name="G10" fmla="+- 3150 0 G9"/>
              <a:gd name="G11" fmla="?: G10 G8 0"/>
              <a:gd name="G12" fmla="?: G10 G7 21600"/>
              <a:gd name="T0" fmla="*/ 20025 w 21600"/>
              <a:gd name="T1" fmla="*/ 10800 h 21600"/>
              <a:gd name="T2" fmla="*/ 10800 w 21600"/>
              <a:gd name="T3" fmla="*/ 21600 h 21600"/>
              <a:gd name="T4" fmla="*/ 1575 w 21600"/>
              <a:gd name="T5" fmla="*/ 10800 h 21600"/>
              <a:gd name="T6" fmla="*/ 10800 w 21600"/>
              <a:gd name="T7" fmla="*/ 0 h 21600"/>
              <a:gd name="T8" fmla="*/ 3375 w 21600"/>
              <a:gd name="T9" fmla="*/ 3375 h 21600"/>
              <a:gd name="T10" fmla="*/ 18225 w 21600"/>
              <a:gd name="T11" fmla="*/ 18225 h 21600"/>
            </a:gdLst>
            <a:ahLst/>
            <a:cxnLst>
              <a:cxn ang="0">
                <a:pos x="T0" y="T1"/>
              </a:cxn>
              <a:cxn ang="0">
                <a:pos x="T2" y="T3"/>
              </a:cxn>
              <a:cxn ang="0">
                <a:pos x="T4" y="T5"/>
              </a:cxn>
              <a:cxn ang="0">
                <a:pos x="T6" y="T7"/>
              </a:cxn>
            </a:cxnLst>
            <a:rect l="T8" t="T9" r="T10" b="T11"/>
            <a:pathLst>
              <a:path w="21600" h="21600">
                <a:moveTo>
                  <a:pt x="0" y="0"/>
                </a:moveTo>
                <a:lnTo>
                  <a:pt x="3150" y="21600"/>
                </a:lnTo>
                <a:lnTo>
                  <a:pt x="18450" y="21600"/>
                </a:lnTo>
                <a:lnTo>
                  <a:pt x="21600" y="0"/>
                </a:lnTo>
                <a:close/>
              </a:path>
            </a:pathLst>
          </a:custGeom>
          <a:solidFill>
            <a:srgbClr val="FFFFFF"/>
          </a:solid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2" name="Line 228"/>
          <p:cNvSpPr>
            <a:spLocks noChangeAspect="1" noChangeShapeType="1"/>
          </p:cNvSpPr>
          <p:nvPr/>
        </p:nvSpPr>
        <p:spPr bwMode="auto">
          <a:xfrm flipV="1">
            <a:off x="6408738" y="4900613"/>
            <a:ext cx="0" cy="48418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3" name="Line 229"/>
          <p:cNvSpPr>
            <a:spLocks noChangeAspect="1" noChangeShapeType="1"/>
          </p:cNvSpPr>
          <p:nvPr/>
        </p:nvSpPr>
        <p:spPr bwMode="auto">
          <a:xfrm flipV="1">
            <a:off x="6570663" y="4900613"/>
            <a:ext cx="1587" cy="48418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4" name="Oval 230"/>
          <p:cNvSpPr>
            <a:spLocks noChangeAspect="1" noChangeArrowheads="1"/>
          </p:cNvSpPr>
          <p:nvPr/>
        </p:nvSpPr>
        <p:spPr bwMode="auto">
          <a:xfrm>
            <a:off x="6438900" y="5141913"/>
            <a:ext cx="17463"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657" name="Group 231"/>
          <p:cNvGrpSpPr>
            <a:grpSpLocks noChangeAspect="1"/>
          </p:cNvGrpSpPr>
          <p:nvPr/>
        </p:nvGrpSpPr>
        <p:grpSpPr bwMode="auto">
          <a:xfrm rot="5400000">
            <a:off x="6422232" y="5352256"/>
            <a:ext cx="114300" cy="179387"/>
            <a:chOff x="9600" y="10512"/>
            <a:chExt cx="180" cy="360"/>
          </a:xfrm>
        </p:grpSpPr>
        <p:sp>
          <p:nvSpPr>
            <p:cNvPr id="349416" name="Arc 232"/>
            <p:cNvSpPr>
              <a:spLocks noChangeAspect="1"/>
            </p:cNvSpPr>
            <p:nvPr/>
          </p:nvSpPr>
          <p:spPr bwMode="auto">
            <a:xfrm>
              <a:off x="9585" y="10531"/>
              <a:ext cx="180" cy="18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7" name="Arc 233"/>
            <p:cNvSpPr>
              <a:spLocks noChangeAspect="1"/>
            </p:cNvSpPr>
            <p:nvPr/>
          </p:nvSpPr>
          <p:spPr bwMode="auto">
            <a:xfrm flipV="1">
              <a:off x="9585" y="10636"/>
              <a:ext cx="180" cy="17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18" name="Line 234"/>
          <p:cNvSpPr>
            <a:spLocks noChangeAspect="1" noChangeShapeType="1"/>
          </p:cNvSpPr>
          <p:nvPr/>
        </p:nvSpPr>
        <p:spPr bwMode="auto">
          <a:xfrm>
            <a:off x="6403975" y="5046663"/>
            <a:ext cx="17303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19" name="Oval 235"/>
          <p:cNvSpPr>
            <a:spLocks noChangeAspect="1" noChangeArrowheads="1"/>
          </p:cNvSpPr>
          <p:nvPr/>
        </p:nvSpPr>
        <p:spPr bwMode="auto">
          <a:xfrm>
            <a:off x="6481763" y="5240338"/>
            <a:ext cx="17462"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0" name="Oval 236"/>
          <p:cNvSpPr>
            <a:spLocks noChangeAspect="1" noChangeArrowheads="1"/>
          </p:cNvSpPr>
          <p:nvPr/>
        </p:nvSpPr>
        <p:spPr bwMode="auto">
          <a:xfrm>
            <a:off x="6507163" y="5184775"/>
            <a:ext cx="17462" cy="1428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1" name="Oval 237"/>
          <p:cNvSpPr>
            <a:spLocks noChangeAspect="1" noChangeArrowheads="1"/>
          </p:cNvSpPr>
          <p:nvPr/>
        </p:nvSpPr>
        <p:spPr bwMode="auto">
          <a:xfrm>
            <a:off x="6507163" y="5370513"/>
            <a:ext cx="17462" cy="14287"/>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2" name="Oval 238"/>
          <p:cNvSpPr>
            <a:spLocks noChangeAspect="1" noChangeArrowheads="1"/>
          </p:cNvSpPr>
          <p:nvPr/>
        </p:nvSpPr>
        <p:spPr bwMode="auto">
          <a:xfrm>
            <a:off x="6438900" y="5337175"/>
            <a:ext cx="17463"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3" name="Oval 239"/>
          <p:cNvSpPr>
            <a:spLocks noChangeAspect="1" noChangeArrowheads="1"/>
          </p:cNvSpPr>
          <p:nvPr/>
        </p:nvSpPr>
        <p:spPr bwMode="auto">
          <a:xfrm>
            <a:off x="6507163" y="5337175"/>
            <a:ext cx="17462" cy="15875"/>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4" name="Oval 240"/>
          <p:cNvSpPr>
            <a:spLocks noChangeAspect="1" noChangeArrowheads="1"/>
          </p:cNvSpPr>
          <p:nvPr/>
        </p:nvSpPr>
        <p:spPr bwMode="auto">
          <a:xfrm>
            <a:off x="5761038" y="4772025"/>
            <a:ext cx="9525"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5" name="Oval 241"/>
          <p:cNvSpPr>
            <a:spLocks noChangeAspect="1" noChangeArrowheads="1"/>
          </p:cNvSpPr>
          <p:nvPr/>
        </p:nvSpPr>
        <p:spPr bwMode="auto">
          <a:xfrm>
            <a:off x="5564188" y="4772025"/>
            <a:ext cx="7937"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6" name="Oval 242"/>
          <p:cNvSpPr>
            <a:spLocks noChangeAspect="1" noChangeArrowheads="1"/>
          </p:cNvSpPr>
          <p:nvPr/>
        </p:nvSpPr>
        <p:spPr bwMode="auto">
          <a:xfrm>
            <a:off x="4895850" y="4772025"/>
            <a:ext cx="7938"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7" name="Oval 243"/>
          <p:cNvSpPr>
            <a:spLocks noChangeAspect="1" noChangeArrowheads="1"/>
          </p:cNvSpPr>
          <p:nvPr/>
        </p:nvSpPr>
        <p:spPr bwMode="auto">
          <a:xfrm>
            <a:off x="4681538" y="4772025"/>
            <a:ext cx="7937"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28" name="Oval 244"/>
          <p:cNvSpPr>
            <a:spLocks noChangeAspect="1" noChangeArrowheads="1"/>
          </p:cNvSpPr>
          <p:nvPr/>
        </p:nvSpPr>
        <p:spPr bwMode="auto">
          <a:xfrm>
            <a:off x="4510088" y="4772025"/>
            <a:ext cx="7937" cy="7938"/>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669" name="Group 245"/>
          <p:cNvGrpSpPr>
            <a:grpSpLocks noChangeAspect="1"/>
          </p:cNvGrpSpPr>
          <p:nvPr/>
        </p:nvGrpSpPr>
        <p:grpSpPr bwMode="auto">
          <a:xfrm>
            <a:off x="6386513" y="4772025"/>
            <a:ext cx="103187" cy="484188"/>
            <a:chOff x="9360" y="9072"/>
            <a:chExt cx="181" cy="900"/>
          </a:xfrm>
        </p:grpSpPr>
        <p:sp>
          <p:nvSpPr>
            <p:cNvPr id="349430" name="Line 246"/>
            <p:cNvSpPr>
              <a:spLocks noChangeAspect="1" noChangeShapeType="1"/>
            </p:cNvSpPr>
            <p:nvPr/>
          </p:nvSpPr>
          <p:spPr bwMode="auto">
            <a:xfrm flipV="1">
              <a:off x="9541" y="9252"/>
              <a:ext cx="0" cy="72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1" name="Arc 247"/>
            <p:cNvSpPr>
              <a:spLocks noChangeAspect="1"/>
            </p:cNvSpPr>
            <p:nvPr/>
          </p:nvSpPr>
          <p:spPr bwMode="auto">
            <a:xfrm>
              <a:off x="9360" y="9072"/>
              <a:ext cx="181" cy="18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32" name="Line 248"/>
          <p:cNvSpPr>
            <a:spLocks noChangeAspect="1" noChangeShapeType="1"/>
          </p:cNvSpPr>
          <p:nvPr/>
        </p:nvSpPr>
        <p:spPr bwMode="auto">
          <a:xfrm flipH="1">
            <a:off x="6199188" y="4772025"/>
            <a:ext cx="204787" cy="0"/>
          </a:xfrm>
          <a:prstGeom prst="line">
            <a:avLst/>
          </a:prstGeom>
          <a:noFill/>
          <a:ln w="9525">
            <a:solidFill>
              <a:schemeClr val="accent3"/>
            </a:solidFill>
            <a:round/>
            <a:headEnd/>
            <a:tailEnd type="arrow" w="med" len="me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3" name="Line 249"/>
          <p:cNvSpPr>
            <a:spLocks noChangeAspect="1" noChangeShapeType="1"/>
          </p:cNvSpPr>
          <p:nvPr/>
        </p:nvSpPr>
        <p:spPr bwMode="auto">
          <a:xfrm flipH="1">
            <a:off x="6027738" y="4772025"/>
            <a:ext cx="204787"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4" name="Arc 250"/>
          <p:cNvSpPr>
            <a:spLocks noChangeAspect="1"/>
          </p:cNvSpPr>
          <p:nvPr/>
        </p:nvSpPr>
        <p:spPr bwMode="auto">
          <a:xfrm rot="-2804653" flipH="1" flipV="1">
            <a:off x="2616994" y="1724819"/>
            <a:ext cx="201613" cy="320675"/>
          </a:xfrm>
          <a:custGeom>
            <a:avLst/>
            <a:gdLst>
              <a:gd name="G0" fmla="+- 0 0 0"/>
              <a:gd name="G1" fmla="+- 21600 0 0"/>
              <a:gd name="G2" fmla="+- 21600 0 0"/>
              <a:gd name="T0" fmla="*/ 0 w 21600"/>
              <a:gd name="T1" fmla="*/ 0 h 32530"/>
              <a:gd name="T2" fmla="*/ 18631 w 21600"/>
              <a:gd name="T3" fmla="*/ 32530 h 32530"/>
              <a:gd name="T4" fmla="*/ 0 w 21600"/>
              <a:gd name="T5" fmla="*/ 21600 h 32530"/>
            </a:gdLst>
            <a:ahLst/>
            <a:cxnLst>
              <a:cxn ang="0">
                <a:pos x="T0" y="T1"/>
              </a:cxn>
              <a:cxn ang="0">
                <a:pos x="T2" y="T3"/>
              </a:cxn>
              <a:cxn ang="0">
                <a:pos x="T4" y="T5"/>
              </a:cxn>
            </a:cxnLst>
            <a:rect l="0" t="0" r="r" b="b"/>
            <a:pathLst>
              <a:path w="21600" h="32530" fill="none" extrusionOk="0">
                <a:moveTo>
                  <a:pt x="0" y="-1"/>
                </a:moveTo>
                <a:cubicBezTo>
                  <a:pt x="11929" y="0"/>
                  <a:pt x="21600" y="9670"/>
                  <a:pt x="21600" y="21600"/>
                </a:cubicBezTo>
                <a:cubicBezTo>
                  <a:pt x="21600" y="25442"/>
                  <a:pt x="20574" y="29215"/>
                  <a:pt x="18630" y="32529"/>
                </a:cubicBezTo>
              </a:path>
              <a:path w="21600" h="32530" stroke="0" extrusionOk="0">
                <a:moveTo>
                  <a:pt x="0" y="-1"/>
                </a:moveTo>
                <a:cubicBezTo>
                  <a:pt x="11929" y="0"/>
                  <a:pt x="21600" y="9670"/>
                  <a:pt x="21600" y="21600"/>
                </a:cubicBezTo>
                <a:cubicBezTo>
                  <a:pt x="21600" y="25442"/>
                  <a:pt x="20574" y="29215"/>
                  <a:pt x="18630" y="32529"/>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5" name="Line 251"/>
          <p:cNvSpPr>
            <a:spLocks noChangeAspect="1" noChangeShapeType="1"/>
          </p:cNvSpPr>
          <p:nvPr/>
        </p:nvSpPr>
        <p:spPr bwMode="auto">
          <a:xfrm flipH="1">
            <a:off x="2803525" y="1657350"/>
            <a:ext cx="2047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6" name="Line 252"/>
          <p:cNvSpPr>
            <a:spLocks noChangeAspect="1" noChangeShapeType="1"/>
          </p:cNvSpPr>
          <p:nvPr/>
        </p:nvSpPr>
        <p:spPr bwMode="auto">
          <a:xfrm>
            <a:off x="2803525" y="1657350"/>
            <a:ext cx="0" cy="19208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7" name="Line 253"/>
          <p:cNvSpPr>
            <a:spLocks noChangeAspect="1" noChangeShapeType="1"/>
          </p:cNvSpPr>
          <p:nvPr/>
        </p:nvSpPr>
        <p:spPr bwMode="auto">
          <a:xfrm>
            <a:off x="2906713" y="1947863"/>
            <a:ext cx="101600"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38" name="Arc 254"/>
          <p:cNvSpPr>
            <a:spLocks noChangeAspect="1"/>
          </p:cNvSpPr>
          <p:nvPr/>
        </p:nvSpPr>
        <p:spPr bwMode="auto">
          <a:xfrm rot="18900000">
            <a:off x="2546350" y="1343025"/>
            <a:ext cx="101600" cy="952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677" name="Group 255"/>
          <p:cNvGrpSpPr>
            <a:grpSpLocks noChangeAspect="1"/>
          </p:cNvGrpSpPr>
          <p:nvPr/>
        </p:nvGrpSpPr>
        <p:grpSpPr bwMode="auto">
          <a:xfrm>
            <a:off x="2622550" y="1568450"/>
            <a:ext cx="149225" cy="279400"/>
            <a:chOff x="2520" y="3312"/>
            <a:chExt cx="360" cy="720"/>
          </a:xfrm>
        </p:grpSpPr>
        <p:sp>
          <p:nvSpPr>
            <p:cNvPr id="349440" name="Line 256"/>
            <p:cNvSpPr>
              <a:spLocks noChangeAspect="1" noChangeShapeType="1"/>
            </p:cNvSpPr>
            <p:nvPr/>
          </p:nvSpPr>
          <p:spPr bwMode="auto">
            <a:xfrm flipV="1">
              <a:off x="2880" y="3672"/>
              <a:ext cx="0" cy="36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1" name="Line 257"/>
            <p:cNvSpPr>
              <a:spLocks noChangeAspect="1" noChangeShapeType="1"/>
            </p:cNvSpPr>
            <p:nvPr/>
          </p:nvSpPr>
          <p:spPr bwMode="auto">
            <a:xfrm flipH="1" flipV="1">
              <a:off x="2520" y="3312"/>
              <a:ext cx="360" cy="36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42" name="Line 258"/>
          <p:cNvSpPr>
            <a:spLocks noChangeAspect="1" noChangeShapeType="1"/>
          </p:cNvSpPr>
          <p:nvPr/>
        </p:nvSpPr>
        <p:spPr bwMode="auto">
          <a:xfrm>
            <a:off x="2493963" y="1462088"/>
            <a:ext cx="0" cy="26828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3" name="Line 259"/>
          <p:cNvSpPr>
            <a:spLocks noChangeAspect="1" noChangeShapeType="1"/>
          </p:cNvSpPr>
          <p:nvPr/>
        </p:nvSpPr>
        <p:spPr bwMode="auto">
          <a:xfrm>
            <a:off x="2493963" y="1730375"/>
            <a:ext cx="103187" cy="9525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4" name="Line 260"/>
          <p:cNvSpPr>
            <a:spLocks noChangeAspect="1" noChangeShapeType="1"/>
          </p:cNvSpPr>
          <p:nvPr/>
        </p:nvSpPr>
        <p:spPr bwMode="auto">
          <a:xfrm>
            <a:off x="2708275" y="1447800"/>
            <a:ext cx="0" cy="9683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681" name="Group 262"/>
          <p:cNvGrpSpPr>
            <a:grpSpLocks noChangeAspect="1"/>
          </p:cNvGrpSpPr>
          <p:nvPr/>
        </p:nvGrpSpPr>
        <p:grpSpPr bwMode="auto">
          <a:xfrm>
            <a:off x="2185988" y="3614738"/>
            <a:ext cx="360362" cy="206375"/>
            <a:chOff x="552" y="2928"/>
            <a:chExt cx="156" cy="144"/>
          </a:xfrm>
        </p:grpSpPr>
        <p:sp>
          <p:nvSpPr>
            <p:cNvPr id="349447" name="Rectangle 263"/>
            <p:cNvSpPr>
              <a:spLocks noChangeAspect="1" noChangeArrowheads="1"/>
            </p:cNvSpPr>
            <p:nvPr/>
          </p:nvSpPr>
          <p:spPr bwMode="auto">
            <a:xfrm>
              <a:off x="552"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8" name="Rectangle 264"/>
            <p:cNvSpPr>
              <a:spLocks noChangeAspect="1" noChangeArrowheads="1"/>
            </p:cNvSpPr>
            <p:nvPr/>
          </p:nvSpPr>
          <p:spPr bwMode="auto">
            <a:xfrm>
              <a:off x="636"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49" name="Rectangle 265"/>
            <p:cNvSpPr>
              <a:spLocks noChangeAspect="1" noChangeArrowheads="1"/>
            </p:cNvSpPr>
            <p:nvPr/>
          </p:nvSpPr>
          <p:spPr bwMode="auto">
            <a:xfrm>
              <a:off x="594"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682" name="Group 266"/>
          <p:cNvGrpSpPr>
            <a:grpSpLocks noChangeAspect="1"/>
          </p:cNvGrpSpPr>
          <p:nvPr/>
        </p:nvGrpSpPr>
        <p:grpSpPr bwMode="auto">
          <a:xfrm>
            <a:off x="2185988" y="3375025"/>
            <a:ext cx="360362" cy="206375"/>
            <a:chOff x="552" y="2928"/>
            <a:chExt cx="156" cy="144"/>
          </a:xfrm>
        </p:grpSpPr>
        <p:sp>
          <p:nvSpPr>
            <p:cNvPr id="349451" name="Rectangle 267"/>
            <p:cNvSpPr>
              <a:spLocks noChangeAspect="1" noChangeArrowheads="1"/>
            </p:cNvSpPr>
            <p:nvPr/>
          </p:nvSpPr>
          <p:spPr bwMode="auto">
            <a:xfrm>
              <a:off x="552"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2" name="Rectangle 268"/>
            <p:cNvSpPr>
              <a:spLocks noChangeAspect="1" noChangeArrowheads="1"/>
            </p:cNvSpPr>
            <p:nvPr/>
          </p:nvSpPr>
          <p:spPr bwMode="auto">
            <a:xfrm>
              <a:off x="636"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3" name="Rectangle 269"/>
            <p:cNvSpPr>
              <a:spLocks noChangeAspect="1" noChangeArrowheads="1"/>
            </p:cNvSpPr>
            <p:nvPr/>
          </p:nvSpPr>
          <p:spPr bwMode="auto">
            <a:xfrm>
              <a:off x="594" y="2928"/>
              <a:ext cx="72" cy="144"/>
            </a:xfrm>
            <a:prstGeom prst="rect">
              <a:avLst/>
            </a:prstGeom>
            <a:noFill/>
            <a:ln w="9525">
              <a:solidFill>
                <a:schemeClr val="accent3"/>
              </a:solidFill>
              <a:miter lim="800000"/>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54" name="Line 270"/>
          <p:cNvSpPr>
            <a:spLocks noChangeAspect="1" noChangeShapeType="1"/>
          </p:cNvSpPr>
          <p:nvPr/>
        </p:nvSpPr>
        <p:spPr bwMode="auto">
          <a:xfrm>
            <a:off x="2778125" y="4892675"/>
            <a:ext cx="0" cy="27463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5" name="Line 271"/>
          <p:cNvSpPr>
            <a:spLocks noChangeAspect="1" noChangeShapeType="1"/>
          </p:cNvSpPr>
          <p:nvPr/>
        </p:nvSpPr>
        <p:spPr bwMode="auto">
          <a:xfrm>
            <a:off x="2674938" y="4892675"/>
            <a:ext cx="0" cy="274638"/>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6" name="Line 272"/>
          <p:cNvSpPr>
            <a:spLocks noChangeAspect="1" noChangeShapeType="1"/>
          </p:cNvSpPr>
          <p:nvPr/>
        </p:nvSpPr>
        <p:spPr bwMode="auto">
          <a:xfrm>
            <a:off x="2614613" y="3332163"/>
            <a:ext cx="0" cy="1316037"/>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7" name="Line 273"/>
          <p:cNvSpPr>
            <a:spLocks noChangeAspect="1" noChangeShapeType="1"/>
          </p:cNvSpPr>
          <p:nvPr/>
        </p:nvSpPr>
        <p:spPr bwMode="auto">
          <a:xfrm>
            <a:off x="2614613" y="4876800"/>
            <a:ext cx="0" cy="29845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8" name="Line 274"/>
          <p:cNvSpPr>
            <a:spLocks noChangeAspect="1" noChangeShapeType="1"/>
          </p:cNvSpPr>
          <p:nvPr/>
        </p:nvSpPr>
        <p:spPr bwMode="auto">
          <a:xfrm flipV="1">
            <a:off x="2674938" y="4514850"/>
            <a:ext cx="0" cy="138113"/>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59" name="Line 275"/>
          <p:cNvSpPr>
            <a:spLocks noChangeAspect="1" noChangeShapeType="1"/>
          </p:cNvSpPr>
          <p:nvPr/>
        </p:nvSpPr>
        <p:spPr bwMode="auto">
          <a:xfrm flipV="1">
            <a:off x="2778125" y="4514850"/>
            <a:ext cx="0" cy="138113"/>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689" name="Group 276"/>
          <p:cNvGrpSpPr>
            <a:grpSpLocks noChangeAspect="1"/>
          </p:cNvGrpSpPr>
          <p:nvPr/>
        </p:nvGrpSpPr>
        <p:grpSpPr bwMode="auto">
          <a:xfrm>
            <a:off x="2133600" y="3332163"/>
            <a:ext cx="469900" cy="0"/>
            <a:chOff x="1950" y="8982"/>
            <a:chExt cx="693" cy="1"/>
          </a:xfrm>
        </p:grpSpPr>
        <p:sp>
          <p:nvSpPr>
            <p:cNvPr id="349461" name="Line 277"/>
            <p:cNvSpPr>
              <a:spLocks noChangeAspect="1" noChangeShapeType="1"/>
            </p:cNvSpPr>
            <p:nvPr/>
          </p:nvSpPr>
          <p:spPr bwMode="auto">
            <a:xfrm>
              <a:off x="2147483647" y="3332163"/>
              <a:ext cx="2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2" name="Line 278"/>
            <p:cNvSpPr>
              <a:spLocks noChangeAspect="1" noChangeShapeType="1"/>
            </p:cNvSpPr>
            <p:nvPr/>
          </p:nvSpPr>
          <p:spPr bwMode="auto">
            <a:xfrm>
              <a:off x="2147483647" y="3332163"/>
              <a:ext cx="2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sp>
        <p:nvSpPr>
          <p:cNvPr id="349463" name="Line 279"/>
          <p:cNvSpPr>
            <a:spLocks noChangeAspect="1" noChangeShapeType="1"/>
          </p:cNvSpPr>
          <p:nvPr/>
        </p:nvSpPr>
        <p:spPr bwMode="auto">
          <a:xfrm flipH="1">
            <a:off x="2614613" y="4506913"/>
            <a:ext cx="155575"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4" name="Line 280"/>
          <p:cNvSpPr>
            <a:spLocks noChangeAspect="1" noChangeShapeType="1"/>
          </p:cNvSpPr>
          <p:nvPr/>
        </p:nvSpPr>
        <p:spPr bwMode="auto">
          <a:xfrm>
            <a:off x="1911350" y="1257300"/>
            <a:ext cx="0" cy="3910013"/>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5" name="Line 281"/>
          <p:cNvSpPr>
            <a:spLocks noChangeAspect="1" noChangeShapeType="1"/>
          </p:cNvSpPr>
          <p:nvPr/>
        </p:nvSpPr>
        <p:spPr bwMode="auto">
          <a:xfrm>
            <a:off x="1911350" y="1247775"/>
            <a:ext cx="4938713"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6" name="Line 282"/>
          <p:cNvSpPr>
            <a:spLocks noChangeAspect="1" noChangeShapeType="1"/>
          </p:cNvSpPr>
          <p:nvPr/>
        </p:nvSpPr>
        <p:spPr bwMode="auto">
          <a:xfrm>
            <a:off x="6850063" y="1257300"/>
            <a:ext cx="0" cy="2339975"/>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7" name="Line 283"/>
          <p:cNvSpPr>
            <a:spLocks noChangeAspect="1" noChangeShapeType="1"/>
          </p:cNvSpPr>
          <p:nvPr/>
        </p:nvSpPr>
        <p:spPr bwMode="auto">
          <a:xfrm flipH="1">
            <a:off x="2614613" y="3597275"/>
            <a:ext cx="4237037"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8" name="Line 284"/>
          <p:cNvSpPr>
            <a:spLocks noChangeAspect="1" noChangeShapeType="1"/>
          </p:cNvSpPr>
          <p:nvPr/>
        </p:nvSpPr>
        <p:spPr bwMode="auto">
          <a:xfrm>
            <a:off x="1911350" y="5175250"/>
            <a:ext cx="865188"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69" name="Line 285"/>
          <p:cNvSpPr>
            <a:spLocks noChangeAspect="1" noChangeShapeType="1"/>
          </p:cNvSpPr>
          <p:nvPr/>
        </p:nvSpPr>
        <p:spPr bwMode="auto">
          <a:xfrm>
            <a:off x="1911350" y="3332163"/>
            <a:ext cx="247650" cy="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0" name="AutoShape 286"/>
          <p:cNvSpPr>
            <a:spLocks noChangeArrowheads="1"/>
          </p:cNvSpPr>
          <p:nvPr/>
        </p:nvSpPr>
        <p:spPr bwMode="auto">
          <a:xfrm rot="5400000">
            <a:off x="4152107" y="4645819"/>
            <a:ext cx="209550" cy="261937"/>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noFill/>
          <a:ln w="9525">
            <a:solidFill>
              <a:schemeClr val="accent3"/>
            </a:solidFill>
            <a:miter lim="800000"/>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1" name="Line 287"/>
          <p:cNvSpPr>
            <a:spLocks noChangeShapeType="1"/>
          </p:cNvSpPr>
          <p:nvPr/>
        </p:nvSpPr>
        <p:spPr bwMode="auto">
          <a:xfrm flipH="1">
            <a:off x="6708775" y="2719388"/>
            <a:ext cx="506413" cy="342900"/>
          </a:xfrm>
          <a:prstGeom prst="line">
            <a:avLst/>
          </a:prstGeom>
          <a:noFill/>
          <a:ln w="9525">
            <a:solidFill>
              <a:schemeClr val="accent3"/>
            </a:solidFill>
            <a:round/>
            <a:headEnd/>
            <a:tailEnd type="triangle" w="med" len="me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196699" name="Text Box 288"/>
          <p:cNvSpPr txBox="1">
            <a:spLocks noChangeArrowheads="1"/>
          </p:cNvSpPr>
          <p:nvPr/>
        </p:nvSpPr>
        <p:spPr bwMode="auto">
          <a:xfrm>
            <a:off x="6969125" y="1974850"/>
            <a:ext cx="2174875"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TOF (Time of Flight)</a:t>
            </a:r>
          </a:p>
        </p:txBody>
      </p:sp>
      <p:sp>
        <p:nvSpPr>
          <p:cNvPr id="196700" name="Text Box 289"/>
          <p:cNvSpPr txBox="1">
            <a:spLocks noChangeArrowheads="1"/>
          </p:cNvSpPr>
          <p:nvPr/>
        </p:nvSpPr>
        <p:spPr bwMode="auto">
          <a:xfrm>
            <a:off x="3289300" y="5389563"/>
            <a:ext cx="1130300"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400">
                <a:solidFill>
                  <a:srgbClr val="606060"/>
                </a:solidFill>
              </a:rPr>
              <a:t>ICP</a:t>
            </a:r>
          </a:p>
        </p:txBody>
      </p:sp>
      <p:sp>
        <p:nvSpPr>
          <p:cNvPr id="349474" name="Line 290"/>
          <p:cNvSpPr>
            <a:spLocks noChangeShapeType="1"/>
          </p:cNvSpPr>
          <p:nvPr/>
        </p:nvSpPr>
        <p:spPr bwMode="auto">
          <a:xfrm flipH="1" flipV="1">
            <a:off x="3516313" y="4889500"/>
            <a:ext cx="6350" cy="501650"/>
          </a:xfrm>
          <a:prstGeom prst="line">
            <a:avLst/>
          </a:prstGeom>
          <a:noFill/>
          <a:ln w="9525">
            <a:solidFill>
              <a:schemeClr val="accent3"/>
            </a:solidFill>
            <a:round/>
            <a:headEnd/>
            <a:tailEnd type="triangle" w="med" len="me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5" name="Oval 291"/>
          <p:cNvSpPr>
            <a:spLocks noChangeArrowheads="1"/>
          </p:cNvSpPr>
          <p:nvPr/>
        </p:nvSpPr>
        <p:spPr bwMode="auto">
          <a:xfrm>
            <a:off x="4064000" y="4772025"/>
            <a:ext cx="9525" cy="1588"/>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6" name="Oval 292"/>
          <p:cNvSpPr>
            <a:spLocks noChangeArrowheads="1"/>
          </p:cNvSpPr>
          <p:nvPr/>
        </p:nvSpPr>
        <p:spPr bwMode="auto">
          <a:xfrm>
            <a:off x="4090988" y="4741863"/>
            <a:ext cx="9525" cy="1587"/>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7" name="Oval 293"/>
          <p:cNvSpPr>
            <a:spLocks noChangeArrowheads="1"/>
          </p:cNvSpPr>
          <p:nvPr/>
        </p:nvSpPr>
        <p:spPr bwMode="auto">
          <a:xfrm>
            <a:off x="4094163" y="4797425"/>
            <a:ext cx="9525" cy="1588"/>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8" name="Oval 294"/>
          <p:cNvSpPr>
            <a:spLocks noChangeArrowheads="1"/>
          </p:cNvSpPr>
          <p:nvPr/>
        </p:nvSpPr>
        <p:spPr bwMode="auto">
          <a:xfrm>
            <a:off x="4135438" y="4772025"/>
            <a:ext cx="9525" cy="1588"/>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79" name="Oval 295"/>
          <p:cNvSpPr>
            <a:spLocks noChangeArrowheads="1"/>
          </p:cNvSpPr>
          <p:nvPr/>
        </p:nvSpPr>
        <p:spPr bwMode="auto">
          <a:xfrm>
            <a:off x="4095750" y="4770438"/>
            <a:ext cx="9525" cy="1587"/>
          </a:xfrm>
          <a:prstGeom prst="ellipse">
            <a:avLst/>
          </a:prstGeom>
          <a:no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349221" name="Group 296"/>
          <p:cNvGrpSpPr>
            <a:grpSpLocks noChangeAspect="1"/>
          </p:cNvGrpSpPr>
          <p:nvPr/>
        </p:nvGrpSpPr>
        <p:grpSpPr bwMode="auto">
          <a:xfrm>
            <a:off x="2316163" y="2909888"/>
            <a:ext cx="73025" cy="73025"/>
            <a:chOff x="1158" y="3462"/>
            <a:chExt cx="35" cy="35"/>
          </a:xfrm>
        </p:grpSpPr>
        <p:sp>
          <p:nvSpPr>
            <p:cNvPr id="349481" name="Oval 297"/>
            <p:cNvSpPr>
              <a:spLocks noChangeAspect="1" noChangeArrowheads="1"/>
            </p:cNvSpPr>
            <p:nvPr/>
          </p:nvSpPr>
          <p:spPr bwMode="auto">
            <a:xfrm>
              <a:off x="1158" y="3462"/>
              <a:ext cx="35" cy="35"/>
            </a:xfrm>
            <a:prstGeom prst="ellipse">
              <a:avLst/>
            </a:prstGeom>
            <a:solidFill>
              <a:srgbClr val="FF00FF"/>
            </a:solid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857" name="Group 298"/>
            <p:cNvGrpSpPr>
              <a:grpSpLocks noChangeAspect="1"/>
            </p:cNvGrpSpPr>
            <p:nvPr/>
          </p:nvGrpSpPr>
          <p:grpSpPr bwMode="auto">
            <a:xfrm>
              <a:off x="1166" y="3470"/>
              <a:ext cx="23" cy="23"/>
              <a:chOff x="670" y="3010"/>
              <a:chExt cx="90" cy="90"/>
            </a:xfrm>
          </p:grpSpPr>
          <p:sp>
            <p:nvSpPr>
              <p:cNvPr id="349483" name="Line 299"/>
              <p:cNvSpPr>
                <a:spLocks noChangeAspect="1" noChangeShapeType="1"/>
              </p:cNvSpPr>
              <p:nvPr/>
            </p:nvSpPr>
            <p:spPr bwMode="auto">
              <a:xfrm>
                <a:off x="719" y="3011"/>
                <a:ext cx="0" cy="89"/>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84" name="Line 300"/>
              <p:cNvSpPr>
                <a:spLocks noChangeAspect="1" noChangeShapeType="1"/>
              </p:cNvSpPr>
              <p:nvPr/>
            </p:nvSpPr>
            <p:spPr bwMode="auto">
              <a:xfrm rot="-5400000">
                <a:off x="716" y="3014"/>
                <a:ext cx="0" cy="89"/>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349223" name="Group 301"/>
          <p:cNvGrpSpPr>
            <a:grpSpLocks noChangeAspect="1"/>
          </p:cNvGrpSpPr>
          <p:nvPr/>
        </p:nvGrpSpPr>
        <p:grpSpPr bwMode="auto">
          <a:xfrm>
            <a:off x="2332038" y="2719388"/>
            <a:ext cx="73025" cy="73025"/>
            <a:chOff x="2411" y="2501"/>
            <a:chExt cx="35" cy="35"/>
          </a:xfrm>
        </p:grpSpPr>
        <p:sp>
          <p:nvSpPr>
            <p:cNvPr id="349486" name="Oval 302"/>
            <p:cNvSpPr>
              <a:spLocks noChangeAspect="1" noChangeArrowheads="1"/>
            </p:cNvSpPr>
            <p:nvPr/>
          </p:nvSpPr>
          <p:spPr bwMode="auto">
            <a:xfrm>
              <a:off x="2411" y="2501"/>
              <a:ext cx="35" cy="35"/>
            </a:xfrm>
            <a:prstGeom prst="ellipse">
              <a:avLst/>
            </a:prstGeom>
            <a:solidFill>
              <a:srgbClr val="00FF00"/>
            </a:solid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853" name="Group 303"/>
            <p:cNvGrpSpPr>
              <a:grpSpLocks noChangeAspect="1"/>
            </p:cNvGrpSpPr>
            <p:nvPr/>
          </p:nvGrpSpPr>
          <p:grpSpPr bwMode="auto">
            <a:xfrm>
              <a:off x="2413" y="2503"/>
              <a:ext cx="23" cy="23"/>
              <a:chOff x="670" y="3010"/>
              <a:chExt cx="90" cy="90"/>
            </a:xfrm>
          </p:grpSpPr>
          <p:sp>
            <p:nvSpPr>
              <p:cNvPr id="349488" name="Line 304"/>
              <p:cNvSpPr>
                <a:spLocks noChangeAspect="1" noChangeShapeType="1"/>
              </p:cNvSpPr>
              <p:nvPr/>
            </p:nvSpPr>
            <p:spPr bwMode="auto">
              <a:xfrm>
                <a:off x="719" y="3011"/>
                <a:ext cx="0" cy="89"/>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489" name="Line 305"/>
              <p:cNvSpPr>
                <a:spLocks noChangeAspect="1" noChangeShapeType="1"/>
              </p:cNvSpPr>
              <p:nvPr/>
            </p:nvSpPr>
            <p:spPr bwMode="auto">
              <a:xfrm rot="-5400000">
                <a:off x="716" y="3014"/>
                <a:ext cx="0" cy="89"/>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grpSp>
        <p:nvGrpSpPr>
          <p:cNvPr id="349232" name="Group 342"/>
          <p:cNvGrpSpPr>
            <a:grpSpLocks noChangeAspect="1"/>
          </p:cNvGrpSpPr>
          <p:nvPr/>
        </p:nvGrpSpPr>
        <p:grpSpPr bwMode="auto">
          <a:xfrm>
            <a:off x="2346325" y="2811463"/>
            <a:ext cx="73025" cy="73025"/>
            <a:chOff x="2411" y="2501"/>
            <a:chExt cx="35" cy="35"/>
          </a:xfrm>
        </p:grpSpPr>
        <p:sp>
          <p:nvSpPr>
            <p:cNvPr id="349527" name="Oval 343"/>
            <p:cNvSpPr>
              <a:spLocks noChangeAspect="1" noChangeArrowheads="1"/>
            </p:cNvSpPr>
            <p:nvPr/>
          </p:nvSpPr>
          <p:spPr bwMode="auto">
            <a:xfrm>
              <a:off x="2411" y="2501"/>
              <a:ext cx="35" cy="35"/>
            </a:xfrm>
            <a:prstGeom prst="ellipse">
              <a:avLst/>
            </a:prstGeom>
            <a:solidFill>
              <a:srgbClr val="0066FF"/>
            </a:solidFill>
            <a:ln w="9525">
              <a:solidFill>
                <a:schemeClr val="accent3"/>
              </a:solidFill>
              <a:round/>
              <a:headEnd/>
              <a:tailEnd/>
            </a:ln>
            <a:effectLst/>
          </p:spPr>
          <p:txBody>
            <a:bodyPr wrap="none" anchor="ctr"/>
            <a:lstStyle/>
            <a:p>
              <a:pPr eaLnBrk="1" hangingPunct="1">
                <a:defRPr/>
              </a:pPr>
              <a:endParaRPr lang="en-US">
                <a:solidFill>
                  <a:srgbClr val="FFFF00"/>
                </a:solidFill>
                <a:latin typeface="Arial" pitchFamily="-65" charset="0"/>
                <a:ea typeface="Arial" pitchFamily="-65" charset="0"/>
                <a:cs typeface="Arial" pitchFamily="-65" charset="0"/>
              </a:endParaRPr>
            </a:p>
          </p:txBody>
        </p:sp>
        <p:grpSp>
          <p:nvGrpSpPr>
            <p:cNvPr id="196849" name="Group 344"/>
            <p:cNvGrpSpPr>
              <a:grpSpLocks noChangeAspect="1"/>
            </p:cNvGrpSpPr>
            <p:nvPr/>
          </p:nvGrpSpPr>
          <p:grpSpPr bwMode="auto">
            <a:xfrm>
              <a:off x="2413" y="2503"/>
              <a:ext cx="23" cy="23"/>
              <a:chOff x="670" y="3010"/>
              <a:chExt cx="90" cy="90"/>
            </a:xfrm>
          </p:grpSpPr>
          <p:sp>
            <p:nvSpPr>
              <p:cNvPr id="349529" name="Line 345"/>
              <p:cNvSpPr>
                <a:spLocks noChangeAspect="1" noChangeShapeType="1"/>
              </p:cNvSpPr>
              <p:nvPr/>
            </p:nvSpPr>
            <p:spPr bwMode="auto">
              <a:xfrm>
                <a:off x="719" y="3011"/>
                <a:ext cx="0" cy="89"/>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30" name="Line 346"/>
              <p:cNvSpPr>
                <a:spLocks noChangeAspect="1" noChangeShapeType="1"/>
              </p:cNvSpPr>
              <p:nvPr/>
            </p:nvSpPr>
            <p:spPr bwMode="auto">
              <a:xfrm rot="-5400000">
                <a:off x="716" y="3014"/>
                <a:ext cx="0" cy="89"/>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196710" name="Rectangle 348"/>
          <p:cNvSpPr>
            <a:spLocks noGrp="1" noChangeArrowheads="1"/>
          </p:cNvSpPr>
          <p:nvPr>
            <p:ph type="title"/>
          </p:nvPr>
        </p:nvSpPr>
        <p:spPr>
          <a:xfrm>
            <a:off x="381000" y="-11113"/>
            <a:ext cx="8229600" cy="798513"/>
          </a:xfrm>
        </p:spPr>
        <p:txBody>
          <a:bodyPr/>
          <a:lstStyle/>
          <a:p>
            <a:pPr algn="ctr"/>
            <a:r>
              <a:rPr lang="en-US" sz="2800">
                <a:solidFill>
                  <a:srgbClr val="FFFF00"/>
                </a:solidFill>
                <a:latin typeface="Arial" charset="0"/>
                <a:ea typeface="MS PGothic" charset="0"/>
                <a:cs typeface="Arial" charset="0"/>
              </a:rPr>
              <a:t>Schematic of mass cytometry</a:t>
            </a:r>
          </a:p>
        </p:txBody>
      </p:sp>
      <p:grpSp>
        <p:nvGrpSpPr>
          <p:cNvPr id="196711" name="Group 350"/>
          <p:cNvGrpSpPr>
            <a:grpSpLocks noChangeAspect="1"/>
          </p:cNvGrpSpPr>
          <p:nvPr/>
        </p:nvGrpSpPr>
        <p:grpSpPr bwMode="auto">
          <a:xfrm>
            <a:off x="5532438" y="4764088"/>
            <a:ext cx="254000" cy="22225"/>
            <a:chOff x="7354" y="9447"/>
            <a:chExt cx="446" cy="43"/>
          </a:xfrm>
        </p:grpSpPr>
        <p:grpSp>
          <p:nvGrpSpPr>
            <p:cNvPr id="196842" name="Group 351"/>
            <p:cNvGrpSpPr>
              <a:grpSpLocks noChangeAspect="1"/>
            </p:cNvGrpSpPr>
            <p:nvPr/>
          </p:nvGrpSpPr>
          <p:grpSpPr bwMode="auto">
            <a:xfrm>
              <a:off x="7354" y="9447"/>
              <a:ext cx="206" cy="43"/>
              <a:chOff x="7354" y="9447"/>
              <a:chExt cx="206" cy="43"/>
            </a:xfrm>
          </p:grpSpPr>
          <p:sp>
            <p:nvSpPr>
              <p:cNvPr id="349536" name="Oval 352"/>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37" name="Oval 353"/>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nvGrpSpPr>
            <p:cNvPr id="196843" name="Group 354"/>
            <p:cNvGrpSpPr>
              <a:grpSpLocks noChangeAspect="1"/>
            </p:cNvGrpSpPr>
            <p:nvPr/>
          </p:nvGrpSpPr>
          <p:grpSpPr bwMode="auto">
            <a:xfrm>
              <a:off x="7594" y="9447"/>
              <a:ext cx="206" cy="43"/>
              <a:chOff x="7354" y="9447"/>
              <a:chExt cx="206" cy="43"/>
            </a:xfrm>
          </p:grpSpPr>
          <p:sp>
            <p:nvSpPr>
              <p:cNvPr id="349539" name="Oval 355"/>
              <p:cNvSpPr>
                <a:spLocks noChangeAspect="1" noChangeArrowheads="1"/>
              </p:cNvSpPr>
              <p:nvPr/>
            </p:nvSpPr>
            <p:spPr bwMode="auto">
              <a:xfrm>
                <a:off x="735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40" name="Oval 356"/>
              <p:cNvSpPr>
                <a:spLocks noChangeAspect="1" noChangeArrowheads="1"/>
              </p:cNvSpPr>
              <p:nvPr/>
            </p:nvSpPr>
            <p:spPr bwMode="auto">
              <a:xfrm>
                <a:off x="7474" y="9447"/>
                <a:ext cx="86" cy="43"/>
              </a:xfrm>
              <a:prstGeom prst="ellipse">
                <a:avLst/>
              </a:prstGeom>
              <a:solidFill>
                <a:srgbClr val="FFFFFF"/>
              </a:solid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grpSp>
      </p:grpSp>
      <p:sp>
        <p:nvSpPr>
          <p:cNvPr id="349541" name="Line 357"/>
          <p:cNvSpPr>
            <a:spLocks noChangeShapeType="1"/>
          </p:cNvSpPr>
          <p:nvPr/>
        </p:nvSpPr>
        <p:spPr bwMode="auto">
          <a:xfrm flipH="1">
            <a:off x="2619375" y="4797425"/>
            <a:ext cx="76200" cy="7620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349542" name="Line 358"/>
          <p:cNvSpPr>
            <a:spLocks noChangeShapeType="1"/>
          </p:cNvSpPr>
          <p:nvPr/>
        </p:nvSpPr>
        <p:spPr bwMode="auto">
          <a:xfrm flipH="1" flipV="1">
            <a:off x="2619375" y="4657725"/>
            <a:ext cx="76200" cy="76200"/>
          </a:xfrm>
          <a:prstGeom prst="line">
            <a:avLst/>
          </a:prstGeom>
          <a:noFill/>
          <a:ln w="9525">
            <a:solidFill>
              <a:schemeClr val="accent3"/>
            </a:solidFill>
            <a:round/>
            <a:headEnd/>
            <a:tailEnd/>
          </a:ln>
          <a:effectLst/>
        </p:spPr>
        <p:txBody>
          <a:bodyPr/>
          <a:lstStyle/>
          <a:p>
            <a:pPr eaLnBrk="1" hangingPunct="1">
              <a:defRPr/>
            </a:pPr>
            <a:endParaRPr lang="en-US">
              <a:solidFill>
                <a:srgbClr val="FFFF00"/>
              </a:solidFill>
              <a:latin typeface="Arial" pitchFamily="-65" charset="0"/>
              <a:ea typeface="Arial" pitchFamily="-65" charset="0"/>
              <a:cs typeface="Arial" pitchFamily="-65" charset="0"/>
            </a:endParaRPr>
          </a:p>
        </p:txBody>
      </p:sp>
      <p:sp>
        <p:nvSpPr>
          <p:cNvPr id="196714" name="Text Box 166"/>
          <p:cNvSpPr txBox="1">
            <a:spLocks noChangeArrowheads="1"/>
          </p:cNvSpPr>
          <p:nvPr/>
        </p:nvSpPr>
        <p:spPr bwMode="auto">
          <a:xfrm>
            <a:off x="1981200" y="5943600"/>
            <a:ext cx="501015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a:solidFill>
                  <a:srgbClr val="000000"/>
                </a:solidFill>
              </a:rPr>
              <a:t>Occurs at a rate of ~1000 cells per second</a:t>
            </a:r>
          </a:p>
        </p:txBody>
      </p:sp>
      <p:sp>
        <p:nvSpPr>
          <p:cNvPr id="196715" name="Text Box 288"/>
          <p:cNvSpPr txBox="1">
            <a:spLocks noChangeArrowheads="1"/>
          </p:cNvSpPr>
          <p:nvPr/>
        </p:nvSpPr>
        <p:spPr bwMode="auto">
          <a:xfrm>
            <a:off x="2895600" y="3886200"/>
            <a:ext cx="3733800"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Nebulizer – Single cell droplets </a:t>
            </a:r>
          </a:p>
        </p:txBody>
      </p:sp>
      <p:sp>
        <p:nvSpPr>
          <p:cNvPr id="196716" name="Right Brace 362"/>
          <p:cNvSpPr>
            <a:spLocks/>
          </p:cNvSpPr>
          <p:nvPr/>
        </p:nvSpPr>
        <p:spPr bwMode="auto">
          <a:xfrm rot="-5400000">
            <a:off x="4800600" y="3581400"/>
            <a:ext cx="304800" cy="1676400"/>
          </a:xfrm>
          <a:prstGeom prst="rightBrace">
            <a:avLst>
              <a:gd name="adj1" fmla="val 90190"/>
              <a:gd name="adj2" fmla="val 26833"/>
            </a:avLst>
          </a:pr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eaLnBrk="1" hangingPunct="1"/>
            <a:endParaRPr lang="en-US">
              <a:solidFill>
                <a:srgbClr val="000000"/>
              </a:solidFill>
            </a:endParaRPr>
          </a:p>
        </p:txBody>
      </p:sp>
      <p:grpSp>
        <p:nvGrpSpPr>
          <p:cNvPr id="196717" name="Group 455"/>
          <p:cNvGrpSpPr>
            <a:grpSpLocks/>
          </p:cNvGrpSpPr>
          <p:nvPr/>
        </p:nvGrpSpPr>
        <p:grpSpPr bwMode="auto">
          <a:xfrm>
            <a:off x="5572125" y="1317625"/>
            <a:ext cx="981075" cy="1865313"/>
            <a:chOff x="7483028" y="1384380"/>
            <a:chExt cx="981073" cy="1866069"/>
          </a:xfrm>
        </p:grpSpPr>
        <p:sp>
          <p:nvSpPr>
            <p:cNvPr id="196759" name="Line 5"/>
            <p:cNvSpPr>
              <a:spLocks noChangeAspect="1" noChangeShapeType="1"/>
            </p:cNvSpPr>
            <p:nvPr/>
          </p:nvSpPr>
          <p:spPr bwMode="auto">
            <a:xfrm>
              <a:off x="7500489" y="1750260"/>
              <a:ext cx="0" cy="1357312"/>
            </a:xfrm>
            <a:prstGeom prst="line">
              <a:avLst/>
            </a:prstGeom>
            <a:noFill/>
            <a:ln w="9525">
              <a:solidFill>
                <a:srgbClr val="FFFFFF"/>
              </a:solidFill>
              <a:prstDash val="sysDot"/>
              <a:round/>
              <a:headEnd/>
              <a:tailEnd/>
            </a:ln>
            <a:extLst>
              <a:ext uri="{909E8E84-426E-40dd-AFC4-6F175D3DCCD1}">
                <a14:hiddenFill xmlns:a14="http://schemas.microsoft.com/office/drawing/2010/main" xmlns="">
                  <a:noFill/>
                </a14:hiddenFill>
              </a:ext>
            </a:extLst>
          </p:spPr>
          <p:txBody>
            <a:bodyPr/>
            <a:lstStyle/>
            <a:p>
              <a:endParaRPr lang="en-US"/>
            </a:p>
          </p:txBody>
        </p:sp>
        <p:grpSp>
          <p:nvGrpSpPr>
            <p:cNvPr id="196760" name="Group 6"/>
            <p:cNvGrpSpPr>
              <a:grpSpLocks noChangeAspect="1"/>
            </p:cNvGrpSpPr>
            <p:nvPr/>
          </p:nvGrpSpPr>
          <p:grpSpPr bwMode="auto">
            <a:xfrm>
              <a:off x="7500489" y="1604211"/>
              <a:ext cx="0" cy="1646238"/>
              <a:chOff x="7740" y="3492"/>
              <a:chExt cx="1" cy="3060"/>
            </a:xfrm>
          </p:grpSpPr>
          <p:sp>
            <p:nvSpPr>
              <p:cNvPr id="196840" name="Line 7"/>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41" name="Line 8"/>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61" name="Group 9"/>
            <p:cNvGrpSpPr>
              <a:grpSpLocks noChangeAspect="1"/>
            </p:cNvGrpSpPr>
            <p:nvPr/>
          </p:nvGrpSpPr>
          <p:grpSpPr bwMode="auto">
            <a:xfrm>
              <a:off x="7638601" y="1604211"/>
              <a:ext cx="0" cy="1646238"/>
              <a:chOff x="7740" y="3492"/>
              <a:chExt cx="1" cy="3060"/>
            </a:xfrm>
          </p:grpSpPr>
          <p:sp>
            <p:nvSpPr>
              <p:cNvPr id="196838" name="Line 10"/>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39" name="Line 11"/>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62" name="Group 12"/>
            <p:cNvGrpSpPr>
              <a:grpSpLocks noChangeAspect="1"/>
            </p:cNvGrpSpPr>
            <p:nvPr/>
          </p:nvGrpSpPr>
          <p:grpSpPr bwMode="auto">
            <a:xfrm>
              <a:off x="7775126" y="1604211"/>
              <a:ext cx="0" cy="1646238"/>
              <a:chOff x="7740" y="3492"/>
              <a:chExt cx="1" cy="3060"/>
            </a:xfrm>
          </p:grpSpPr>
          <p:sp>
            <p:nvSpPr>
              <p:cNvPr id="196836" name="Line 13"/>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37" name="Line 14"/>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63" name="Group 15"/>
            <p:cNvGrpSpPr>
              <a:grpSpLocks noChangeAspect="1"/>
            </p:cNvGrpSpPr>
            <p:nvPr/>
          </p:nvGrpSpPr>
          <p:grpSpPr bwMode="auto">
            <a:xfrm>
              <a:off x="7911651" y="1604211"/>
              <a:ext cx="0" cy="1646238"/>
              <a:chOff x="7740" y="3492"/>
              <a:chExt cx="1" cy="3060"/>
            </a:xfrm>
          </p:grpSpPr>
          <p:sp>
            <p:nvSpPr>
              <p:cNvPr id="196834" name="Line 16"/>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35" name="Line 17"/>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64" name="Group 18"/>
            <p:cNvGrpSpPr>
              <a:grpSpLocks noChangeAspect="1"/>
            </p:cNvGrpSpPr>
            <p:nvPr/>
          </p:nvGrpSpPr>
          <p:grpSpPr bwMode="auto">
            <a:xfrm>
              <a:off x="8049764" y="1604211"/>
              <a:ext cx="0" cy="1646238"/>
              <a:chOff x="7740" y="3492"/>
              <a:chExt cx="1" cy="3060"/>
            </a:xfrm>
          </p:grpSpPr>
          <p:sp>
            <p:nvSpPr>
              <p:cNvPr id="196832" name="Line 19"/>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33" name="Line 20"/>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65" name="Group 21"/>
            <p:cNvGrpSpPr>
              <a:grpSpLocks noChangeAspect="1"/>
            </p:cNvGrpSpPr>
            <p:nvPr/>
          </p:nvGrpSpPr>
          <p:grpSpPr bwMode="auto">
            <a:xfrm>
              <a:off x="8186289" y="1604211"/>
              <a:ext cx="0" cy="1646238"/>
              <a:chOff x="7740" y="3492"/>
              <a:chExt cx="1" cy="3060"/>
            </a:xfrm>
          </p:grpSpPr>
          <p:sp>
            <p:nvSpPr>
              <p:cNvPr id="196830" name="Line 22"/>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31" name="Line 23"/>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66" name="Group 24"/>
            <p:cNvGrpSpPr>
              <a:grpSpLocks noChangeAspect="1"/>
            </p:cNvGrpSpPr>
            <p:nvPr/>
          </p:nvGrpSpPr>
          <p:grpSpPr bwMode="auto">
            <a:xfrm>
              <a:off x="8324401" y="1604211"/>
              <a:ext cx="0" cy="1646238"/>
              <a:chOff x="7740" y="3492"/>
              <a:chExt cx="1" cy="3060"/>
            </a:xfrm>
          </p:grpSpPr>
          <p:sp>
            <p:nvSpPr>
              <p:cNvPr id="196828" name="Line 25"/>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29" name="Line 26"/>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67" name="Group 27"/>
            <p:cNvGrpSpPr>
              <a:grpSpLocks noChangeAspect="1"/>
            </p:cNvGrpSpPr>
            <p:nvPr/>
          </p:nvGrpSpPr>
          <p:grpSpPr bwMode="auto">
            <a:xfrm>
              <a:off x="8460926" y="1604211"/>
              <a:ext cx="0" cy="1646238"/>
              <a:chOff x="7740" y="3492"/>
              <a:chExt cx="1" cy="3060"/>
            </a:xfrm>
          </p:grpSpPr>
          <p:sp>
            <p:nvSpPr>
              <p:cNvPr id="196826" name="Line 28"/>
              <p:cNvSpPr>
                <a:spLocks noChangeAspect="1" noChangeShapeType="1"/>
              </p:cNvSpPr>
              <p:nvPr/>
            </p:nvSpPr>
            <p:spPr bwMode="auto">
              <a:xfrm>
                <a:off x="7740" y="61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27" name="Line 29"/>
              <p:cNvSpPr>
                <a:spLocks noChangeAspect="1" noChangeShapeType="1"/>
              </p:cNvSpPr>
              <p:nvPr/>
            </p:nvSpPr>
            <p:spPr bwMode="auto">
              <a:xfrm>
                <a:off x="7740" y="3492"/>
                <a:ext cx="1" cy="36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68" name="Group 76"/>
            <p:cNvGrpSpPr>
              <a:grpSpLocks noChangeAspect="1"/>
            </p:cNvGrpSpPr>
            <p:nvPr/>
          </p:nvGrpSpPr>
          <p:grpSpPr bwMode="auto">
            <a:xfrm rot="5400000">
              <a:off x="7394922" y="1482773"/>
              <a:ext cx="217488" cy="41275"/>
              <a:chOff x="5265" y="7470"/>
              <a:chExt cx="795" cy="144"/>
            </a:xfrm>
          </p:grpSpPr>
          <p:sp>
            <p:nvSpPr>
              <p:cNvPr id="196823" name="Rectangle 77"/>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6824" name="Line 78"/>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25" name="Line 79"/>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69" name="Group 80"/>
            <p:cNvGrpSpPr>
              <a:grpSpLocks noChangeAspect="1"/>
            </p:cNvGrpSpPr>
            <p:nvPr/>
          </p:nvGrpSpPr>
          <p:grpSpPr bwMode="auto">
            <a:xfrm rot="5400000">
              <a:off x="7533035" y="1482773"/>
              <a:ext cx="217488" cy="41275"/>
              <a:chOff x="5265" y="7470"/>
              <a:chExt cx="795" cy="144"/>
            </a:xfrm>
          </p:grpSpPr>
          <p:sp>
            <p:nvSpPr>
              <p:cNvPr id="196820" name="Rectangle 81"/>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6821" name="Line 82"/>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22" name="Line 83"/>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70" name="Group 84"/>
            <p:cNvGrpSpPr>
              <a:grpSpLocks noChangeAspect="1"/>
            </p:cNvGrpSpPr>
            <p:nvPr/>
          </p:nvGrpSpPr>
          <p:grpSpPr bwMode="auto">
            <a:xfrm rot="5400000">
              <a:off x="7669560" y="1482773"/>
              <a:ext cx="217488" cy="41275"/>
              <a:chOff x="5265" y="7470"/>
              <a:chExt cx="795" cy="144"/>
            </a:xfrm>
          </p:grpSpPr>
          <p:sp>
            <p:nvSpPr>
              <p:cNvPr id="196817" name="Rectangle 85"/>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6818" name="Line 86"/>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19" name="Line 87"/>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71" name="Group 88"/>
            <p:cNvGrpSpPr>
              <a:grpSpLocks noChangeAspect="1"/>
            </p:cNvGrpSpPr>
            <p:nvPr/>
          </p:nvGrpSpPr>
          <p:grpSpPr bwMode="auto">
            <a:xfrm rot="5400000">
              <a:off x="7807672" y="1482773"/>
              <a:ext cx="217488" cy="41275"/>
              <a:chOff x="5265" y="7470"/>
              <a:chExt cx="795" cy="144"/>
            </a:xfrm>
          </p:grpSpPr>
          <p:sp>
            <p:nvSpPr>
              <p:cNvPr id="196814" name="Rectangle 89"/>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6815" name="Line 90"/>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16" name="Line 91"/>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72" name="Group 92"/>
            <p:cNvGrpSpPr>
              <a:grpSpLocks noChangeAspect="1"/>
            </p:cNvGrpSpPr>
            <p:nvPr/>
          </p:nvGrpSpPr>
          <p:grpSpPr bwMode="auto">
            <a:xfrm rot="5400000">
              <a:off x="7944197" y="1482773"/>
              <a:ext cx="217488" cy="41275"/>
              <a:chOff x="5265" y="7470"/>
              <a:chExt cx="795" cy="144"/>
            </a:xfrm>
          </p:grpSpPr>
          <p:sp>
            <p:nvSpPr>
              <p:cNvPr id="196811" name="Rectangle 93"/>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6812" name="Line 94"/>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13" name="Line 95"/>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73" name="Group 96"/>
            <p:cNvGrpSpPr>
              <a:grpSpLocks noChangeAspect="1"/>
            </p:cNvGrpSpPr>
            <p:nvPr/>
          </p:nvGrpSpPr>
          <p:grpSpPr bwMode="auto">
            <a:xfrm rot="5400000">
              <a:off x="8081516" y="1481979"/>
              <a:ext cx="217488" cy="42863"/>
              <a:chOff x="5265" y="7470"/>
              <a:chExt cx="795" cy="144"/>
            </a:xfrm>
          </p:grpSpPr>
          <p:sp>
            <p:nvSpPr>
              <p:cNvPr id="196808" name="Rectangle 97"/>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6809" name="Line 98"/>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10" name="Line 99"/>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74" name="Group 100"/>
            <p:cNvGrpSpPr>
              <a:grpSpLocks noChangeAspect="1"/>
            </p:cNvGrpSpPr>
            <p:nvPr/>
          </p:nvGrpSpPr>
          <p:grpSpPr bwMode="auto">
            <a:xfrm rot="5400000">
              <a:off x="8218835" y="1482773"/>
              <a:ext cx="217488" cy="41275"/>
              <a:chOff x="5265" y="7470"/>
              <a:chExt cx="795" cy="144"/>
            </a:xfrm>
          </p:grpSpPr>
          <p:sp>
            <p:nvSpPr>
              <p:cNvPr id="196805" name="Rectangle 101"/>
              <p:cNvSpPr>
                <a:spLocks noChangeAspect="1" noChangeArrowheads="1"/>
              </p:cNvSpPr>
              <p:nvPr/>
            </p:nvSpPr>
            <p:spPr bwMode="auto">
              <a:xfrm>
                <a:off x="5454" y="7470"/>
                <a:ext cx="432" cy="144"/>
              </a:xfrm>
              <a:prstGeom prst="rect">
                <a:avLst/>
              </a:prstGeom>
              <a:solidFill>
                <a:srgbClr val="FFFFFF"/>
              </a:solidFill>
              <a:ln w="9525">
                <a:solidFill>
                  <a:srgbClr val="FFFFFF"/>
                </a:solidFill>
                <a:miter lim="800000"/>
                <a:headEnd/>
                <a:tailEnd/>
              </a:ln>
            </p:spPr>
            <p:txBody>
              <a:bodyPr/>
              <a:lstStyle/>
              <a:p>
                <a:pPr eaLnBrk="1" hangingPunct="1"/>
                <a:endParaRPr lang="en-US">
                  <a:solidFill>
                    <a:srgbClr val="000000"/>
                  </a:solidFill>
                </a:endParaRPr>
              </a:p>
            </p:txBody>
          </p:sp>
          <p:sp>
            <p:nvSpPr>
              <p:cNvPr id="196806" name="Line 102"/>
              <p:cNvSpPr>
                <a:spLocks noChangeAspect="1" noChangeShapeType="1"/>
              </p:cNvSpPr>
              <p:nvPr/>
            </p:nvSpPr>
            <p:spPr bwMode="auto">
              <a:xfrm>
                <a:off x="5265"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07" name="Line 103"/>
              <p:cNvSpPr>
                <a:spLocks noChangeAspect="1" noChangeShapeType="1"/>
              </p:cNvSpPr>
              <p:nvPr/>
            </p:nvSpPr>
            <p:spPr bwMode="auto">
              <a:xfrm flipH="1">
                <a:off x="5880" y="7542"/>
                <a:ext cx="180" cy="1"/>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sp>
          <p:nvSpPr>
            <p:cNvPr id="196775" name="Line 104"/>
            <p:cNvSpPr>
              <a:spLocks noChangeAspect="1" noChangeShapeType="1"/>
            </p:cNvSpPr>
            <p:nvPr/>
          </p:nvSpPr>
          <p:spPr bwMode="auto">
            <a:xfrm>
              <a:off x="7595739" y="1645485"/>
              <a:ext cx="0" cy="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nvGrpSpPr>
            <p:cNvPr id="196776" name="Group 106"/>
            <p:cNvGrpSpPr>
              <a:grpSpLocks noChangeAspect="1"/>
            </p:cNvGrpSpPr>
            <p:nvPr/>
          </p:nvGrpSpPr>
          <p:grpSpPr bwMode="auto">
            <a:xfrm>
              <a:off x="7500489" y="1384380"/>
              <a:ext cx="139700" cy="250708"/>
              <a:chOff x="7920" y="9327"/>
              <a:chExt cx="267" cy="466"/>
            </a:xfrm>
          </p:grpSpPr>
          <p:sp>
            <p:nvSpPr>
              <p:cNvPr id="196802" name="Line 107"/>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03" name="Line 108"/>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04" name="Line 109"/>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77" name="Group 118"/>
            <p:cNvGrpSpPr>
              <a:grpSpLocks noChangeAspect="1"/>
            </p:cNvGrpSpPr>
            <p:nvPr/>
          </p:nvGrpSpPr>
          <p:grpSpPr bwMode="auto">
            <a:xfrm>
              <a:off x="7638601" y="1384380"/>
              <a:ext cx="139700" cy="250708"/>
              <a:chOff x="7920" y="9327"/>
              <a:chExt cx="267" cy="466"/>
            </a:xfrm>
          </p:grpSpPr>
          <p:sp>
            <p:nvSpPr>
              <p:cNvPr id="196799" name="Line 119"/>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00" name="Line 120"/>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801" name="Line 121"/>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78" name="Group 122"/>
            <p:cNvGrpSpPr>
              <a:grpSpLocks noChangeAspect="1"/>
            </p:cNvGrpSpPr>
            <p:nvPr/>
          </p:nvGrpSpPr>
          <p:grpSpPr bwMode="auto">
            <a:xfrm>
              <a:off x="7775126" y="1384380"/>
              <a:ext cx="139700" cy="250708"/>
              <a:chOff x="7920" y="9327"/>
              <a:chExt cx="267" cy="466"/>
            </a:xfrm>
          </p:grpSpPr>
          <p:sp>
            <p:nvSpPr>
              <p:cNvPr id="196796" name="Line 123"/>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797" name="Line 124"/>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798" name="Line 125"/>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79" name="Group 126"/>
            <p:cNvGrpSpPr>
              <a:grpSpLocks noChangeAspect="1"/>
            </p:cNvGrpSpPr>
            <p:nvPr/>
          </p:nvGrpSpPr>
          <p:grpSpPr bwMode="auto">
            <a:xfrm>
              <a:off x="7911621" y="1384380"/>
              <a:ext cx="141287" cy="250708"/>
              <a:chOff x="7920" y="9327"/>
              <a:chExt cx="267" cy="466"/>
            </a:xfrm>
          </p:grpSpPr>
          <p:sp>
            <p:nvSpPr>
              <p:cNvPr id="196793" name="Line 127"/>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794" name="Line 128"/>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795" name="Line 129"/>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80" name="Group 130"/>
            <p:cNvGrpSpPr>
              <a:grpSpLocks noChangeAspect="1"/>
            </p:cNvGrpSpPr>
            <p:nvPr/>
          </p:nvGrpSpPr>
          <p:grpSpPr bwMode="auto">
            <a:xfrm>
              <a:off x="8049764" y="1384380"/>
              <a:ext cx="139700" cy="250708"/>
              <a:chOff x="7920" y="9327"/>
              <a:chExt cx="267" cy="466"/>
            </a:xfrm>
          </p:grpSpPr>
          <p:sp>
            <p:nvSpPr>
              <p:cNvPr id="196790" name="Line 131"/>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791" name="Line 132"/>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792" name="Line 133"/>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81" name="Group 134"/>
            <p:cNvGrpSpPr>
              <a:grpSpLocks noChangeAspect="1"/>
            </p:cNvGrpSpPr>
            <p:nvPr/>
          </p:nvGrpSpPr>
          <p:grpSpPr bwMode="auto">
            <a:xfrm>
              <a:off x="8186289" y="1384380"/>
              <a:ext cx="139700" cy="250708"/>
              <a:chOff x="7920" y="9327"/>
              <a:chExt cx="267" cy="466"/>
            </a:xfrm>
          </p:grpSpPr>
          <p:sp>
            <p:nvSpPr>
              <p:cNvPr id="196787" name="Line 135"/>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788" name="Line 136"/>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789" name="Line 137"/>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grpSp>
          <p:nvGrpSpPr>
            <p:cNvPr id="196782" name="Group 138"/>
            <p:cNvGrpSpPr>
              <a:grpSpLocks noChangeAspect="1"/>
            </p:cNvGrpSpPr>
            <p:nvPr/>
          </p:nvGrpSpPr>
          <p:grpSpPr bwMode="auto">
            <a:xfrm>
              <a:off x="8324401" y="1384380"/>
              <a:ext cx="139700" cy="250708"/>
              <a:chOff x="7920" y="9327"/>
              <a:chExt cx="267" cy="466"/>
            </a:xfrm>
          </p:grpSpPr>
          <p:sp>
            <p:nvSpPr>
              <p:cNvPr id="196784" name="Line 139"/>
              <p:cNvSpPr>
                <a:spLocks noChangeAspect="1" noChangeShapeType="1"/>
              </p:cNvSpPr>
              <p:nvPr/>
            </p:nvSpPr>
            <p:spPr bwMode="auto">
              <a:xfrm>
                <a:off x="7920" y="9327"/>
                <a:ext cx="180"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785" name="Line 140"/>
              <p:cNvSpPr>
                <a:spLocks noChangeAspect="1" noChangeShapeType="1"/>
              </p:cNvSpPr>
              <p:nvPr/>
            </p:nvSpPr>
            <p:spPr bwMode="auto">
              <a:xfrm flipH="1">
                <a:off x="8100" y="9327"/>
                <a:ext cx="1" cy="465"/>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sp>
            <p:nvSpPr>
              <p:cNvPr id="196786" name="Line 141"/>
              <p:cNvSpPr>
                <a:spLocks noChangeAspect="1" noChangeShapeType="1"/>
              </p:cNvSpPr>
              <p:nvPr/>
            </p:nvSpPr>
            <p:spPr bwMode="auto">
              <a:xfrm>
                <a:off x="8115" y="9792"/>
                <a:ext cx="72" cy="1"/>
              </a:xfrm>
              <a:prstGeom prst="line">
                <a:avLst/>
              </a:prstGeom>
              <a:noFill/>
              <a:ln w="6350">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sp>
          <p:nvSpPr>
            <p:cNvPr id="196783" name="Line 261"/>
            <p:cNvSpPr>
              <a:spLocks noChangeAspect="1" noChangeShapeType="1"/>
            </p:cNvSpPr>
            <p:nvPr/>
          </p:nvSpPr>
          <p:spPr bwMode="auto">
            <a:xfrm>
              <a:off x="8464101" y="1805822"/>
              <a:ext cx="0" cy="1258888"/>
            </a:xfrm>
            <a:prstGeom prst="line">
              <a:avLst/>
            </a:prstGeom>
            <a:noFill/>
            <a:ln w="9525">
              <a:solidFill>
                <a:srgbClr val="FFFFFF"/>
              </a:solidFill>
              <a:prstDash val="sysDot"/>
              <a:round/>
              <a:headEnd/>
              <a:tailEnd/>
            </a:ln>
            <a:extLst>
              <a:ext uri="{909E8E84-426E-40dd-AFC4-6F175D3DCCD1}">
                <a14:hiddenFill xmlns:a14="http://schemas.microsoft.com/office/drawing/2010/main" xmlns="">
                  <a:noFill/>
                </a14:hiddenFill>
              </a:ext>
            </a:extLst>
          </p:spPr>
          <p:txBody>
            <a:bodyPr/>
            <a:lstStyle/>
            <a:p>
              <a:endParaRPr lang="en-US"/>
            </a:p>
          </p:txBody>
        </p:sp>
      </p:grpSp>
      <p:sp>
        <p:nvSpPr>
          <p:cNvPr id="196718" name="Right Brace 362"/>
          <p:cNvSpPr>
            <a:spLocks/>
          </p:cNvSpPr>
          <p:nvPr/>
        </p:nvSpPr>
        <p:spPr bwMode="auto">
          <a:xfrm rot="10800000" flipV="1">
            <a:off x="1511300" y="3397250"/>
            <a:ext cx="260350" cy="1619250"/>
          </a:xfrm>
          <a:prstGeom prst="rightBrace">
            <a:avLst>
              <a:gd name="adj1" fmla="val 90183"/>
              <a:gd name="adj2" fmla="val 26833"/>
            </a:avLst>
          </a:prstGeom>
          <a:noFill/>
          <a:ln w="9525">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eaLnBrk="1" hangingPunct="1"/>
            <a:endParaRPr lang="en-US">
              <a:solidFill>
                <a:srgbClr val="000000"/>
              </a:solidFill>
            </a:endParaRPr>
          </a:p>
        </p:txBody>
      </p:sp>
      <p:grpSp>
        <p:nvGrpSpPr>
          <p:cNvPr id="324" name="Group 357"/>
          <p:cNvGrpSpPr>
            <a:grpSpLocks/>
          </p:cNvGrpSpPr>
          <p:nvPr/>
        </p:nvGrpSpPr>
        <p:grpSpPr bwMode="auto">
          <a:xfrm>
            <a:off x="4016375" y="773113"/>
            <a:ext cx="1219200" cy="333375"/>
            <a:chOff x="4016375" y="773113"/>
            <a:chExt cx="1219200" cy="333376"/>
          </a:xfrm>
        </p:grpSpPr>
        <p:grpSp>
          <p:nvGrpSpPr>
            <p:cNvPr id="196723" name="Group 356"/>
            <p:cNvGrpSpPr>
              <a:grpSpLocks/>
            </p:cNvGrpSpPr>
            <p:nvPr/>
          </p:nvGrpSpPr>
          <p:grpSpPr bwMode="auto">
            <a:xfrm>
              <a:off x="4016375" y="828676"/>
              <a:ext cx="1219200" cy="277813"/>
              <a:chOff x="4016375" y="828676"/>
              <a:chExt cx="1219200" cy="277813"/>
            </a:xfrm>
          </p:grpSpPr>
          <p:sp>
            <p:nvSpPr>
              <p:cNvPr id="196725" name="Line 307"/>
              <p:cNvSpPr>
                <a:spLocks noChangeAspect="1" noChangeShapeType="1"/>
              </p:cNvSpPr>
              <p:nvPr/>
            </p:nvSpPr>
            <p:spPr bwMode="auto">
              <a:xfrm>
                <a:off x="4016375" y="1101726"/>
                <a:ext cx="1219200" cy="0"/>
              </a:xfrm>
              <a:prstGeom prst="line">
                <a:avLst/>
              </a:prstGeom>
              <a:noFill/>
              <a:ln w="9525">
                <a:solidFill>
                  <a:srgbClr val="FFFFFF"/>
                </a:solidFill>
                <a:round/>
                <a:headEnd/>
                <a:tailEnd/>
              </a:ln>
              <a:extLst>
                <a:ext uri="{909E8E84-426E-40dd-AFC4-6F175D3DCCD1}">
                  <a14:hiddenFill xmlns:a14="http://schemas.microsoft.com/office/drawing/2010/main" xmlns="">
                    <a:noFill/>
                  </a14:hiddenFill>
                </a:ext>
              </a:extLst>
            </p:spPr>
            <p:txBody>
              <a:bodyPr/>
              <a:lstStyle/>
              <a:p>
                <a:endParaRPr lang="en-US"/>
              </a:p>
            </p:txBody>
          </p:sp>
          <p:grpSp>
            <p:nvGrpSpPr>
              <p:cNvPr id="196726" name="Group 308"/>
              <p:cNvGrpSpPr>
                <a:grpSpLocks noChangeAspect="1"/>
              </p:cNvGrpSpPr>
              <p:nvPr/>
            </p:nvGrpSpPr>
            <p:grpSpPr bwMode="auto">
              <a:xfrm>
                <a:off x="4979988" y="828676"/>
                <a:ext cx="142875" cy="277813"/>
                <a:chOff x="2700" y="11067"/>
                <a:chExt cx="2880" cy="2160"/>
              </a:xfrm>
            </p:grpSpPr>
            <p:sp>
              <p:nvSpPr>
                <p:cNvPr id="196746" name="AutoShape 309"/>
                <p:cNvSpPr>
                  <a:spLocks noChangeAspect="1" noChangeArrowheads="1"/>
                </p:cNvSpPr>
                <p:nvPr/>
              </p:nvSpPr>
              <p:spPr bwMode="auto">
                <a:xfrm>
                  <a:off x="2700" y="12327"/>
                  <a:ext cx="180" cy="900"/>
                </a:xfrm>
                <a:prstGeom prst="triangle">
                  <a:avLst>
                    <a:gd name="adj" fmla="val 50000"/>
                  </a:avLst>
                </a:prstGeom>
                <a:solidFill>
                  <a:srgbClr val="FF9900"/>
                </a:solidFill>
                <a:ln w="9525">
                  <a:solidFill>
                    <a:srgbClr val="FF0066"/>
                  </a:solidFill>
                  <a:miter lim="800000"/>
                  <a:headEnd/>
                  <a:tailEnd/>
                </a:ln>
              </p:spPr>
              <p:txBody>
                <a:bodyPr/>
                <a:lstStyle/>
                <a:p>
                  <a:pPr eaLnBrk="1" hangingPunct="1"/>
                  <a:endParaRPr lang="en-US">
                    <a:solidFill>
                      <a:srgbClr val="000000"/>
                    </a:solidFill>
                  </a:endParaRPr>
                </a:p>
              </p:txBody>
            </p:sp>
            <p:grpSp>
              <p:nvGrpSpPr>
                <p:cNvPr id="196747" name="Group 310"/>
                <p:cNvGrpSpPr>
                  <a:grpSpLocks noChangeAspect="1"/>
                </p:cNvGrpSpPr>
                <p:nvPr/>
              </p:nvGrpSpPr>
              <p:grpSpPr bwMode="auto">
                <a:xfrm>
                  <a:off x="3600" y="11067"/>
                  <a:ext cx="1980" cy="2160"/>
                  <a:chOff x="4500" y="10872"/>
                  <a:chExt cx="1980" cy="2160"/>
                </a:xfrm>
              </p:grpSpPr>
              <p:sp>
                <p:nvSpPr>
                  <p:cNvPr id="196748" name="AutoShape 311"/>
                  <p:cNvSpPr>
                    <a:spLocks noChangeAspect="1" noChangeArrowheads="1"/>
                  </p:cNvSpPr>
                  <p:nvPr/>
                </p:nvSpPr>
                <p:spPr bwMode="auto">
                  <a:xfrm>
                    <a:off x="4500" y="12132"/>
                    <a:ext cx="180" cy="900"/>
                  </a:xfrm>
                  <a:prstGeom prst="triangle">
                    <a:avLst>
                      <a:gd name="adj" fmla="val 50000"/>
                    </a:avLst>
                  </a:prstGeom>
                  <a:solidFill>
                    <a:srgbClr val="FF9900"/>
                  </a:solidFill>
                  <a:ln w="9525">
                    <a:solidFill>
                      <a:srgbClr val="FF0066"/>
                    </a:solidFill>
                    <a:miter lim="800000"/>
                    <a:headEnd/>
                    <a:tailEnd/>
                  </a:ln>
                </p:spPr>
                <p:txBody>
                  <a:bodyPr/>
                  <a:lstStyle/>
                  <a:p>
                    <a:pPr eaLnBrk="1" hangingPunct="1"/>
                    <a:endParaRPr lang="en-US">
                      <a:solidFill>
                        <a:srgbClr val="000000"/>
                      </a:solidFill>
                    </a:endParaRPr>
                  </a:p>
                </p:txBody>
              </p:sp>
              <p:sp>
                <p:nvSpPr>
                  <p:cNvPr id="196749" name="AutoShape 312"/>
                  <p:cNvSpPr>
                    <a:spLocks noChangeAspect="1" noChangeArrowheads="1"/>
                  </p:cNvSpPr>
                  <p:nvPr/>
                </p:nvSpPr>
                <p:spPr bwMode="auto">
                  <a:xfrm>
                    <a:off x="4680" y="11412"/>
                    <a:ext cx="180" cy="1620"/>
                  </a:xfrm>
                  <a:prstGeom prst="triangle">
                    <a:avLst>
                      <a:gd name="adj" fmla="val 41667"/>
                    </a:avLst>
                  </a:prstGeom>
                  <a:solidFill>
                    <a:srgbClr val="FF9900"/>
                  </a:solidFill>
                  <a:ln w="9525">
                    <a:solidFill>
                      <a:srgbClr val="FF0066"/>
                    </a:solidFill>
                    <a:miter lim="800000"/>
                    <a:headEnd/>
                    <a:tailEnd/>
                  </a:ln>
                </p:spPr>
                <p:txBody>
                  <a:bodyPr/>
                  <a:lstStyle/>
                  <a:p>
                    <a:pPr eaLnBrk="1" hangingPunct="1"/>
                    <a:endParaRPr lang="en-US">
                      <a:solidFill>
                        <a:srgbClr val="000000"/>
                      </a:solidFill>
                    </a:endParaRPr>
                  </a:p>
                </p:txBody>
              </p:sp>
              <p:sp>
                <p:nvSpPr>
                  <p:cNvPr id="196750" name="AutoShape 313"/>
                  <p:cNvSpPr>
                    <a:spLocks noChangeAspect="1" noChangeArrowheads="1"/>
                  </p:cNvSpPr>
                  <p:nvPr/>
                </p:nvSpPr>
                <p:spPr bwMode="auto">
                  <a:xfrm>
                    <a:off x="4860" y="12492"/>
                    <a:ext cx="180" cy="540"/>
                  </a:xfrm>
                  <a:prstGeom prst="triangle">
                    <a:avLst>
                      <a:gd name="adj" fmla="val 50000"/>
                    </a:avLst>
                  </a:prstGeom>
                  <a:solidFill>
                    <a:srgbClr val="FF9900"/>
                  </a:solidFill>
                  <a:ln w="9525">
                    <a:solidFill>
                      <a:srgbClr val="FF0066"/>
                    </a:solidFill>
                    <a:miter lim="800000"/>
                    <a:headEnd/>
                    <a:tailEnd/>
                  </a:ln>
                </p:spPr>
                <p:txBody>
                  <a:bodyPr/>
                  <a:lstStyle/>
                  <a:p>
                    <a:pPr eaLnBrk="1" hangingPunct="1"/>
                    <a:endParaRPr lang="en-US">
                      <a:solidFill>
                        <a:srgbClr val="000000"/>
                      </a:solidFill>
                    </a:endParaRPr>
                  </a:p>
                </p:txBody>
              </p:sp>
              <p:sp>
                <p:nvSpPr>
                  <p:cNvPr id="196751" name="AutoShape 314"/>
                  <p:cNvSpPr>
                    <a:spLocks noChangeAspect="1" noChangeArrowheads="1"/>
                  </p:cNvSpPr>
                  <p:nvPr/>
                </p:nvSpPr>
                <p:spPr bwMode="auto">
                  <a:xfrm>
                    <a:off x="5040" y="11772"/>
                    <a:ext cx="180" cy="1260"/>
                  </a:xfrm>
                  <a:prstGeom prst="triangle">
                    <a:avLst>
                      <a:gd name="adj" fmla="val 50000"/>
                    </a:avLst>
                  </a:prstGeom>
                  <a:solidFill>
                    <a:srgbClr val="FF9900"/>
                  </a:solidFill>
                  <a:ln w="9525">
                    <a:solidFill>
                      <a:srgbClr val="FF0066"/>
                    </a:solidFill>
                    <a:miter lim="800000"/>
                    <a:headEnd/>
                    <a:tailEnd/>
                  </a:ln>
                </p:spPr>
                <p:txBody>
                  <a:bodyPr/>
                  <a:lstStyle/>
                  <a:p>
                    <a:pPr eaLnBrk="1" hangingPunct="1"/>
                    <a:endParaRPr lang="en-US">
                      <a:solidFill>
                        <a:srgbClr val="000000"/>
                      </a:solidFill>
                    </a:endParaRPr>
                  </a:p>
                </p:txBody>
              </p:sp>
              <p:sp>
                <p:nvSpPr>
                  <p:cNvPr id="196752" name="AutoShape 315"/>
                  <p:cNvSpPr>
                    <a:spLocks noChangeAspect="1" noChangeArrowheads="1"/>
                  </p:cNvSpPr>
                  <p:nvPr/>
                </p:nvSpPr>
                <p:spPr bwMode="auto">
                  <a:xfrm>
                    <a:off x="5220" y="12312"/>
                    <a:ext cx="180" cy="720"/>
                  </a:xfrm>
                  <a:prstGeom prst="triangle">
                    <a:avLst>
                      <a:gd name="adj" fmla="val 50000"/>
                    </a:avLst>
                  </a:prstGeom>
                  <a:solidFill>
                    <a:srgbClr val="FF9900"/>
                  </a:solidFill>
                  <a:ln w="9525">
                    <a:solidFill>
                      <a:srgbClr val="FF0066"/>
                    </a:solidFill>
                    <a:miter lim="800000"/>
                    <a:headEnd/>
                    <a:tailEnd/>
                  </a:ln>
                </p:spPr>
                <p:txBody>
                  <a:bodyPr/>
                  <a:lstStyle/>
                  <a:p>
                    <a:pPr eaLnBrk="1" hangingPunct="1"/>
                    <a:endParaRPr lang="en-US">
                      <a:solidFill>
                        <a:srgbClr val="000000"/>
                      </a:solidFill>
                    </a:endParaRPr>
                  </a:p>
                </p:txBody>
              </p:sp>
              <p:sp>
                <p:nvSpPr>
                  <p:cNvPr id="196753" name="AutoShape 316"/>
                  <p:cNvSpPr>
                    <a:spLocks noChangeAspect="1" noChangeArrowheads="1"/>
                  </p:cNvSpPr>
                  <p:nvPr/>
                </p:nvSpPr>
                <p:spPr bwMode="auto">
                  <a:xfrm>
                    <a:off x="5400" y="10872"/>
                    <a:ext cx="180" cy="2160"/>
                  </a:xfrm>
                  <a:prstGeom prst="triangle">
                    <a:avLst>
                      <a:gd name="adj" fmla="val 41667"/>
                    </a:avLst>
                  </a:prstGeom>
                  <a:solidFill>
                    <a:srgbClr val="FF9900"/>
                  </a:solidFill>
                  <a:ln w="9525">
                    <a:solidFill>
                      <a:srgbClr val="FF0066"/>
                    </a:solidFill>
                    <a:miter lim="800000"/>
                    <a:headEnd/>
                    <a:tailEnd/>
                  </a:ln>
                </p:spPr>
                <p:txBody>
                  <a:bodyPr/>
                  <a:lstStyle/>
                  <a:p>
                    <a:pPr eaLnBrk="1" hangingPunct="1"/>
                    <a:endParaRPr lang="en-US">
                      <a:solidFill>
                        <a:srgbClr val="000000"/>
                      </a:solidFill>
                    </a:endParaRPr>
                  </a:p>
                </p:txBody>
              </p:sp>
              <p:sp>
                <p:nvSpPr>
                  <p:cNvPr id="196754" name="AutoShape 317"/>
                  <p:cNvSpPr>
                    <a:spLocks noChangeAspect="1" noChangeArrowheads="1"/>
                  </p:cNvSpPr>
                  <p:nvPr/>
                </p:nvSpPr>
                <p:spPr bwMode="auto">
                  <a:xfrm>
                    <a:off x="6300" y="12132"/>
                    <a:ext cx="180" cy="900"/>
                  </a:xfrm>
                  <a:prstGeom prst="triangle">
                    <a:avLst>
                      <a:gd name="adj" fmla="val 50000"/>
                    </a:avLst>
                  </a:prstGeom>
                  <a:solidFill>
                    <a:srgbClr val="FF9900"/>
                  </a:solidFill>
                  <a:ln w="9525">
                    <a:solidFill>
                      <a:srgbClr val="FF0066"/>
                    </a:solidFill>
                    <a:miter lim="800000"/>
                    <a:headEnd/>
                    <a:tailEnd/>
                  </a:ln>
                </p:spPr>
                <p:txBody>
                  <a:bodyPr/>
                  <a:lstStyle/>
                  <a:p>
                    <a:pPr eaLnBrk="1" hangingPunct="1"/>
                    <a:endParaRPr lang="en-US">
                      <a:solidFill>
                        <a:srgbClr val="000000"/>
                      </a:solidFill>
                    </a:endParaRPr>
                  </a:p>
                </p:txBody>
              </p:sp>
              <p:sp>
                <p:nvSpPr>
                  <p:cNvPr id="196755" name="AutoShape 318"/>
                  <p:cNvSpPr>
                    <a:spLocks noChangeAspect="1" noChangeArrowheads="1"/>
                  </p:cNvSpPr>
                  <p:nvPr/>
                </p:nvSpPr>
                <p:spPr bwMode="auto">
                  <a:xfrm>
                    <a:off x="6120" y="11412"/>
                    <a:ext cx="180" cy="1620"/>
                  </a:xfrm>
                  <a:prstGeom prst="triangle">
                    <a:avLst>
                      <a:gd name="adj" fmla="val 41667"/>
                    </a:avLst>
                  </a:prstGeom>
                  <a:solidFill>
                    <a:srgbClr val="FF9900"/>
                  </a:solidFill>
                  <a:ln w="9525">
                    <a:solidFill>
                      <a:srgbClr val="FF0066"/>
                    </a:solidFill>
                    <a:miter lim="800000"/>
                    <a:headEnd/>
                    <a:tailEnd/>
                  </a:ln>
                </p:spPr>
                <p:txBody>
                  <a:bodyPr/>
                  <a:lstStyle/>
                  <a:p>
                    <a:pPr eaLnBrk="1" hangingPunct="1"/>
                    <a:endParaRPr lang="en-US">
                      <a:solidFill>
                        <a:srgbClr val="000000"/>
                      </a:solidFill>
                    </a:endParaRPr>
                  </a:p>
                </p:txBody>
              </p:sp>
              <p:sp>
                <p:nvSpPr>
                  <p:cNvPr id="196756" name="AutoShape 319"/>
                  <p:cNvSpPr>
                    <a:spLocks noChangeAspect="1" noChangeArrowheads="1"/>
                  </p:cNvSpPr>
                  <p:nvPr/>
                </p:nvSpPr>
                <p:spPr bwMode="auto">
                  <a:xfrm>
                    <a:off x="5760" y="12492"/>
                    <a:ext cx="180" cy="540"/>
                  </a:xfrm>
                  <a:prstGeom prst="triangle">
                    <a:avLst>
                      <a:gd name="adj" fmla="val 50000"/>
                    </a:avLst>
                  </a:prstGeom>
                  <a:solidFill>
                    <a:srgbClr val="FF9900"/>
                  </a:solidFill>
                  <a:ln w="9525">
                    <a:solidFill>
                      <a:srgbClr val="FF0066"/>
                    </a:solidFill>
                    <a:miter lim="800000"/>
                    <a:headEnd/>
                    <a:tailEnd/>
                  </a:ln>
                </p:spPr>
                <p:txBody>
                  <a:bodyPr/>
                  <a:lstStyle/>
                  <a:p>
                    <a:pPr eaLnBrk="1" hangingPunct="1"/>
                    <a:endParaRPr lang="en-US">
                      <a:solidFill>
                        <a:srgbClr val="000000"/>
                      </a:solidFill>
                    </a:endParaRPr>
                  </a:p>
                </p:txBody>
              </p:sp>
              <p:sp>
                <p:nvSpPr>
                  <p:cNvPr id="196757" name="AutoShape 320"/>
                  <p:cNvSpPr>
                    <a:spLocks noChangeAspect="1" noChangeArrowheads="1"/>
                  </p:cNvSpPr>
                  <p:nvPr/>
                </p:nvSpPr>
                <p:spPr bwMode="auto">
                  <a:xfrm>
                    <a:off x="5940" y="11772"/>
                    <a:ext cx="180" cy="1260"/>
                  </a:xfrm>
                  <a:prstGeom prst="triangle">
                    <a:avLst>
                      <a:gd name="adj" fmla="val 50000"/>
                    </a:avLst>
                  </a:prstGeom>
                  <a:solidFill>
                    <a:srgbClr val="FF9900"/>
                  </a:solidFill>
                  <a:ln w="9525">
                    <a:solidFill>
                      <a:srgbClr val="FF0066"/>
                    </a:solidFill>
                    <a:miter lim="800000"/>
                    <a:headEnd/>
                    <a:tailEnd/>
                  </a:ln>
                </p:spPr>
                <p:txBody>
                  <a:bodyPr/>
                  <a:lstStyle/>
                  <a:p>
                    <a:pPr eaLnBrk="1" hangingPunct="1"/>
                    <a:endParaRPr lang="en-US">
                      <a:solidFill>
                        <a:srgbClr val="000000"/>
                      </a:solidFill>
                    </a:endParaRPr>
                  </a:p>
                </p:txBody>
              </p:sp>
              <p:sp>
                <p:nvSpPr>
                  <p:cNvPr id="196758" name="AutoShape 321"/>
                  <p:cNvSpPr>
                    <a:spLocks noChangeAspect="1" noChangeArrowheads="1"/>
                  </p:cNvSpPr>
                  <p:nvPr/>
                </p:nvSpPr>
                <p:spPr bwMode="auto">
                  <a:xfrm>
                    <a:off x="5580" y="12312"/>
                    <a:ext cx="180" cy="720"/>
                  </a:xfrm>
                  <a:prstGeom prst="triangle">
                    <a:avLst>
                      <a:gd name="adj" fmla="val 50000"/>
                    </a:avLst>
                  </a:prstGeom>
                  <a:solidFill>
                    <a:srgbClr val="FF9900"/>
                  </a:solidFill>
                  <a:ln w="9525">
                    <a:solidFill>
                      <a:srgbClr val="FF0066"/>
                    </a:solidFill>
                    <a:miter lim="800000"/>
                    <a:headEnd/>
                    <a:tailEnd/>
                  </a:ln>
                </p:spPr>
                <p:txBody>
                  <a:bodyPr/>
                  <a:lstStyle/>
                  <a:p>
                    <a:pPr eaLnBrk="1" hangingPunct="1"/>
                    <a:endParaRPr lang="en-US">
                      <a:solidFill>
                        <a:srgbClr val="000000"/>
                      </a:solidFill>
                    </a:endParaRPr>
                  </a:p>
                </p:txBody>
              </p:sp>
            </p:grpSp>
          </p:grpSp>
          <p:sp>
            <p:nvSpPr>
              <p:cNvPr id="196727" name="AutoShape 322"/>
              <p:cNvSpPr>
                <a:spLocks noChangeAspect="1" noChangeArrowheads="1"/>
              </p:cNvSpPr>
              <p:nvPr/>
            </p:nvSpPr>
            <p:spPr bwMode="auto">
              <a:xfrm>
                <a:off x="4492625" y="882651"/>
                <a:ext cx="19050" cy="219075"/>
              </a:xfrm>
              <a:prstGeom prst="triangle">
                <a:avLst>
                  <a:gd name="adj" fmla="val 50000"/>
                </a:avLst>
              </a:prstGeom>
              <a:solidFill>
                <a:srgbClr val="808080"/>
              </a:solidFill>
              <a:ln w="9525">
                <a:solidFill>
                  <a:srgbClr val="00FF00"/>
                </a:solidFill>
                <a:miter lim="800000"/>
                <a:headEnd/>
                <a:tailEnd/>
              </a:ln>
            </p:spPr>
            <p:txBody>
              <a:bodyPr/>
              <a:lstStyle/>
              <a:p>
                <a:pPr eaLnBrk="1" hangingPunct="1"/>
                <a:endParaRPr lang="en-US">
                  <a:solidFill>
                    <a:srgbClr val="000000"/>
                  </a:solidFill>
                </a:endParaRPr>
              </a:p>
            </p:txBody>
          </p:sp>
          <p:sp>
            <p:nvSpPr>
              <p:cNvPr id="196728" name="AutoShape 323"/>
              <p:cNvSpPr>
                <a:spLocks noChangeAspect="1" noChangeArrowheads="1"/>
              </p:cNvSpPr>
              <p:nvPr/>
            </p:nvSpPr>
            <p:spPr bwMode="auto">
              <a:xfrm>
                <a:off x="4017963" y="1006476"/>
                <a:ext cx="9525" cy="95250"/>
              </a:xfrm>
              <a:prstGeom prst="triangle">
                <a:avLst>
                  <a:gd name="adj" fmla="val 50000"/>
                </a:avLst>
              </a:prstGeom>
              <a:solidFill>
                <a:srgbClr val="808080"/>
              </a:solidFill>
              <a:ln w="9525">
                <a:solidFill>
                  <a:schemeClr val="bg1"/>
                </a:solidFill>
                <a:miter lim="800000"/>
                <a:headEnd/>
                <a:tailEnd/>
              </a:ln>
            </p:spPr>
            <p:txBody>
              <a:bodyPr/>
              <a:lstStyle/>
              <a:p>
                <a:pPr eaLnBrk="1" hangingPunct="1"/>
                <a:endParaRPr lang="en-US">
                  <a:solidFill>
                    <a:srgbClr val="000000"/>
                  </a:solidFill>
                </a:endParaRPr>
              </a:p>
            </p:txBody>
          </p:sp>
          <p:sp>
            <p:nvSpPr>
              <p:cNvPr id="196729" name="AutoShape 324"/>
              <p:cNvSpPr>
                <a:spLocks noChangeAspect="1" noChangeArrowheads="1"/>
              </p:cNvSpPr>
              <p:nvPr/>
            </p:nvSpPr>
            <p:spPr bwMode="auto">
              <a:xfrm>
                <a:off x="4257675" y="1006476"/>
                <a:ext cx="9525" cy="95250"/>
              </a:xfrm>
              <a:prstGeom prst="triangle">
                <a:avLst>
                  <a:gd name="adj" fmla="val 50000"/>
                </a:avLst>
              </a:prstGeom>
              <a:solidFill>
                <a:srgbClr val="808080"/>
              </a:solidFill>
              <a:ln w="9525">
                <a:solidFill>
                  <a:schemeClr val="bg1"/>
                </a:solidFill>
                <a:miter lim="800000"/>
                <a:headEnd/>
                <a:tailEnd/>
              </a:ln>
            </p:spPr>
            <p:txBody>
              <a:bodyPr/>
              <a:lstStyle/>
              <a:p>
                <a:pPr eaLnBrk="1" hangingPunct="1"/>
                <a:endParaRPr lang="en-US">
                  <a:solidFill>
                    <a:srgbClr val="000000"/>
                  </a:solidFill>
                </a:endParaRPr>
              </a:p>
            </p:txBody>
          </p:sp>
          <p:grpSp>
            <p:nvGrpSpPr>
              <p:cNvPr id="196730" name="Group 325"/>
              <p:cNvGrpSpPr>
                <a:grpSpLocks noChangeAspect="1"/>
              </p:cNvGrpSpPr>
              <p:nvPr/>
            </p:nvGrpSpPr>
            <p:grpSpPr bwMode="auto">
              <a:xfrm>
                <a:off x="4735513" y="841376"/>
                <a:ext cx="147638" cy="265113"/>
                <a:chOff x="6900" y="12357"/>
                <a:chExt cx="1053" cy="864"/>
              </a:xfrm>
            </p:grpSpPr>
            <p:grpSp>
              <p:nvGrpSpPr>
                <p:cNvPr id="196731" name="Group 326"/>
                <p:cNvGrpSpPr>
                  <a:grpSpLocks noChangeAspect="1"/>
                </p:cNvGrpSpPr>
                <p:nvPr/>
              </p:nvGrpSpPr>
              <p:grpSpPr bwMode="auto">
                <a:xfrm>
                  <a:off x="6930" y="12507"/>
                  <a:ext cx="1023" cy="693"/>
                  <a:chOff x="2700" y="11592"/>
                  <a:chExt cx="1023" cy="693"/>
                </a:xfrm>
              </p:grpSpPr>
              <p:sp>
                <p:nvSpPr>
                  <p:cNvPr id="196733" name="AutoShape 327"/>
                  <p:cNvSpPr>
                    <a:spLocks noChangeAspect="1" noChangeArrowheads="1"/>
                  </p:cNvSpPr>
                  <p:nvPr/>
                </p:nvSpPr>
                <p:spPr bwMode="auto">
                  <a:xfrm>
                    <a:off x="2700" y="11952"/>
                    <a:ext cx="63" cy="315"/>
                  </a:xfrm>
                  <a:prstGeom prst="triangle">
                    <a:avLst>
                      <a:gd name="adj" fmla="val 50000"/>
                    </a:avLst>
                  </a:prstGeom>
                  <a:solidFill>
                    <a:srgbClr val="808080"/>
                  </a:solidFill>
                  <a:ln w="9525">
                    <a:solidFill>
                      <a:srgbClr val="0066FF"/>
                    </a:solidFill>
                    <a:miter lim="800000"/>
                    <a:headEnd/>
                    <a:tailEnd/>
                  </a:ln>
                </p:spPr>
                <p:txBody>
                  <a:bodyPr/>
                  <a:lstStyle/>
                  <a:p>
                    <a:pPr eaLnBrk="1" hangingPunct="1"/>
                    <a:endParaRPr lang="en-US">
                      <a:solidFill>
                        <a:srgbClr val="000000"/>
                      </a:solidFill>
                    </a:endParaRPr>
                  </a:p>
                </p:txBody>
              </p:sp>
              <p:grpSp>
                <p:nvGrpSpPr>
                  <p:cNvPr id="196734" name="Group 328"/>
                  <p:cNvGrpSpPr>
                    <a:grpSpLocks noChangeAspect="1"/>
                  </p:cNvGrpSpPr>
                  <p:nvPr/>
                </p:nvGrpSpPr>
                <p:grpSpPr bwMode="auto">
                  <a:xfrm>
                    <a:off x="3030" y="11592"/>
                    <a:ext cx="693" cy="693"/>
                    <a:chOff x="8280" y="11232"/>
                    <a:chExt cx="1980" cy="1980"/>
                  </a:xfrm>
                </p:grpSpPr>
                <p:sp>
                  <p:nvSpPr>
                    <p:cNvPr id="196735" name="AutoShape 329"/>
                    <p:cNvSpPr>
                      <a:spLocks noChangeAspect="1" noChangeArrowheads="1"/>
                    </p:cNvSpPr>
                    <p:nvPr/>
                  </p:nvSpPr>
                  <p:spPr bwMode="auto">
                    <a:xfrm>
                      <a:off x="8280" y="11772"/>
                      <a:ext cx="180" cy="1440"/>
                    </a:xfrm>
                    <a:prstGeom prst="triangle">
                      <a:avLst>
                        <a:gd name="adj" fmla="val 50000"/>
                      </a:avLst>
                    </a:prstGeom>
                    <a:solidFill>
                      <a:srgbClr val="808080"/>
                    </a:solidFill>
                    <a:ln w="9525">
                      <a:solidFill>
                        <a:srgbClr val="0066FF"/>
                      </a:solidFill>
                      <a:miter lim="800000"/>
                      <a:headEnd/>
                      <a:tailEnd/>
                    </a:ln>
                  </p:spPr>
                  <p:txBody>
                    <a:bodyPr/>
                    <a:lstStyle/>
                    <a:p>
                      <a:endParaRPr lang="en-US" sz="2400">
                        <a:solidFill>
                          <a:srgbClr val="000000"/>
                        </a:solidFill>
                      </a:endParaRPr>
                    </a:p>
                  </p:txBody>
                </p:sp>
                <p:sp>
                  <p:nvSpPr>
                    <p:cNvPr id="196736" name="AutoShape 330"/>
                    <p:cNvSpPr>
                      <a:spLocks noChangeAspect="1" noChangeArrowheads="1"/>
                    </p:cNvSpPr>
                    <p:nvPr/>
                  </p:nvSpPr>
                  <p:spPr bwMode="auto">
                    <a:xfrm>
                      <a:off x="8460" y="11952"/>
                      <a:ext cx="180" cy="1260"/>
                    </a:xfrm>
                    <a:prstGeom prst="triangle">
                      <a:avLst>
                        <a:gd name="adj" fmla="val 41667"/>
                      </a:avLst>
                    </a:prstGeom>
                    <a:solidFill>
                      <a:srgbClr val="808080"/>
                    </a:solidFill>
                    <a:ln w="9525">
                      <a:solidFill>
                        <a:srgbClr val="0066FF"/>
                      </a:solidFill>
                      <a:miter lim="800000"/>
                      <a:headEnd/>
                      <a:tailEnd/>
                    </a:ln>
                  </p:spPr>
                  <p:txBody>
                    <a:bodyPr/>
                    <a:lstStyle/>
                    <a:p>
                      <a:pPr eaLnBrk="1" hangingPunct="1"/>
                      <a:endParaRPr lang="en-US">
                        <a:solidFill>
                          <a:srgbClr val="000000"/>
                        </a:solidFill>
                      </a:endParaRPr>
                    </a:p>
                  </p:txBody>
                </p:sp>
                <p:sp>
                  <p:nvSpPr>
                    <p:cNvPr id="196737" name="AutoShape 331"/>
                    <p:cNvSpPr>
                      <a:spLocks noChangeAspect="1" noChangeArrowheads="1"/>
                    </p:cNvSpPr>
                    <p:nvPr/>
                  </p:nvSpPr>
                  <p:spPr bwMode="auto">
                    <a:xfrm>
                      <a:off x="8640" y="11232"/>
                      <a:ext cx="180" cy="1980"/>
                    </a:xfrm>
                    <a:prstGeom prst="triangle">
                      <a:avLst>
                        <a:gd name="adj" fmla="val 50000"/>
                      </a:avLst>
                    </a:prstGeom>
                    <a:solidFill>
                      <a:srgbClr val="808080"/>
                    </a:solidFill>
                    <a:ln w="9525">
                      <a:solidFill>
                        <a:srgbClr val="0066FF"/>
                      </a:solidFill>
                      <a:miter lim="800000"/>
                      <a:headEnd/>
                      <a:tailEnd/>
                    </a:ln>
                  </p:spPr>
                  <p:txBody>
                    <a:bodyPr/>
                    <a:lstStyle/>
                    <a:p>
                      <a:pPr eaLnBrk="1" hangingPunct="1"/>
                      <a:endParaRPr lang="en-US">
                        <a:solidFill>
                          <a:srgbClr val="000000"/>
                        </a:solidFill>
                      </a:endParaRPr>
                    </a:p>
                  </p:txBody>
                </p:sp>
                <p:sp>
                  <p:nvSpPr>
                    <p:cNvPr id="196738" name="AutoShape 332"/>
                    <p:cNvSpPr>
                      <a:spLocks noChangeAspect="1" noChangeArrowheads="1"/>
                    </p:cNvSpPr>
                    <p:nvPr/>
                  </p:nvSpPr>
                  <p:spPr bwMode="auto">
                    <a:xfrm>
                      <a:off x="8820" y="12312"/>
                      <a:ext cx="180" cy="900"/>
                    </a:xfrm>
                    <a:prstGeom prst="triangle">
                      <a:avLst>
                        <a:gd name="adj" fmla="val 50000"/>
                      </a:avLst>
                    </a:prstGeom>
                    <a:solidFill>
                      <a:srgbClr val="808080"/>
                    </a:solidFill>
                    <a:ln w="9525">
                      <a:solidFill>
                        <a:srgbClr val="0066FF"/>
                      </a:solidFill>
                      <a:miter lim="800000"/>
                      <a:headEnd/>
                      <a:tailEnd/>
                    </a:ln>
                  </p:spPr>
                  <p:txBody>
                    <a:bodyPr/>
                    <a:lstStyle/>
                    <a:p>
                      <a:pPr eaLnBrk="1" hangingPunct="1"/>
                      <a:endParaRPr lang="en-US">
                        <a:solidFill>
                          <a:srgbClr val="000000"/>
                        </a:solidFill>
                      </a:endParaRPr>
                    </a:p>
                  </p:txBody>
                </p:sp>
                <p:sp>
                  <p:nvSpPr>
                    <p:cNvPr id="196739" name="AutoShape 333"/>
                    <p:cNvSpPr>
                      <a:spLocks noChangeAspect="1" noChangeArrowheads="1"/>
                    </p:cNvSpPr>
                    <p:nvPr/>
                  </p:nvSpPr>
                  <p:spPr bwMode="auto">
                    <a:xfrm>
                      <a:off x="9000" y="11772"/>
                      <a:ext cx="180" cy="1440"/>
                    </a:xfrm>
                    <a:prstGeom prst="triangle">
                      <a:avLst>
                        <a:gd name="adj" fmla="val 50000"/>
                      </a:avLst>
                    </a:prstGeom>
                    <a:solidFill>
                      <a:srgbClr val="808080"/>
                    </a:solidFill>
                    <a:ln w="9525">
                      <a:solidFill>
                        <a:srgbClr val="0066FF"/>
                      </a:solidFill>
                      <a:miter lim="800000"/>
                      <a:headEnd/>
                      <a:tailEnd/>
                    </a:ln>
                  </p:spPr>
                  <p:txBody>
                    <a:bodyPr/>
                    <a:lstStyle/>
                    <a:p>
                      <a:pPr eaLnBrk="1" hangingPunct="1"/>
                      <a:endParaRPr lang="en-US">
                        <a:solidFill>
                          <a:srgbClr val="000000"/>
                        </a:solidFill>
                      </a:endParaRPr>
                    </a:p>
                  </p:txBody>
                </p:sp>
                <p:sp>
                  <p:nvSpPr>
                    <p:cNvPr id="196740" name="AutoShape 334"/>
                    <p:cNvSpPr>
                      <a:spLocks noChangeAspect="1" noChangeArrowheads="1"/>
                    </p:cNvSpPr>
                    <p:nvPr/>
                  </p:nvSpPr>
                  <p:spPr bwMode="auto">
                    <a:xfrm>
                      <a:off x="9180" y="11952"/>
                      <a:ext cx="180" cy="1260"/>
                    </a:xfrm>
                    <a:prstGeom prst="triangle">
                      <a:avLst>
                        <a:gd name="adj" fmla="val 41667"/>
                      </a:avLst>
                    </a:prstGeom>
                    <a:solidFill>
                      <a:srgbClr val="808080"/>
                    </a:solidFill>
                    <a:ln w="9525">
                      <a:solidFill>
                        <a:srgbClr val="0066FF"/>
                      </a:solidFill>
                      <a:miter lim="800000"/>
                      <a:headEnd/>
                      <a:tailEnd/>
                    </a:ln>
                  </p:spPr>
                  <p:txBody>
                    <a:bodyPr/>
                    <a:lstStyle/>
                    <a:p>
                      <a:pPr eaLnBrk="1" hangingPunct="1"/>
                      <a:endParaRPr lang="en-US">
                        <a:solidFill>
                          <a:srgbClr val="000000"/>
                        </a:solidFill>
                      </a:endParaRPr>
                    </a:p>
                  </p:txBody>
                </p:sp>
                <p:sp>
                  <p:nvSpPr>
                    <p:cNvPr id="196741" name="AutoShape 335"/>
                    <p:cNvSpPr>
                      <a:spLocks noChangeAspect="1" noChangeArrowheads="1"/>
                    </p:cNvSpPr>
                    <p:nvPr/>
                  </p:nvSpPr>
                  <p:spPr bwMode="auto">
                    <a:xfrm>
                      <a:off x="10080" y="11952"/>
                      <a:ext cx="180" cy="1260"/>
                    </a:xfrm>
                    <a:prstGeom prst="triangle">
                      <a:avLst>
                        <a:gd name="adj" fmla="val 50000"/>
                      </a:avLst>
                    </a:prstGeom>
                    <a:solidFill>
                      <a:srgbClr val="808080"/>
                    </a:solidFill>
                    <a:ln w="9525">
                      <a:solidFill>
                        <a:srgbClr val="0066FF"/>
                      </a:solidFill>
                      <a:miter lim="800000"/>
                      <a:headEnd/>
                      <a:tailEnd/>
                    </a:ln>
                  </p:spPr>
                  <p:txBody>
                    <a:bodyPr/>
                    <a:lstStyle/>
                    <a:p>
                      <a:pPr eaLnBrk="1" hangingPunct="1"/>
                      <a:endParaRPr lang="en-US">
                        <a:solidFill>
                          <a:srgbClr val="000000"/>
                        </a:solidFill>
                      </a:endParaRPr>
                    </a:p>
                  </p:txBody>
                </p:sp>
                <p:sp>
                  <p:nvSpPr>
                    <p:cNvPr id="196742" name="AutoShape 336"/>
                    <p:cNvSpPr>
                      <a:spLocks noChangeAspect="1" noChangeArrowheads="1"/>
                    </p:cNvSpPr>
                    <p:nvPr/>
                  </p:nvSpPr>
                  <p:spPr bwMode="auto">
                    <a:xfrm>
                      <a:off x="9900" y="12312"/>
                      <a:ext cx="180" cy="900"/>
                    </a:xfrm>
                    <a:prstGeom prst="triangle">
                      <a:avLst>
                        <a:gd name="adj" fmla="val 41667"/>
                      </a:avLst>
                    </a:prstGeom>
                    <a:solidFill>
                      <a:srgbClr val="808080"/>
                    </a:solidFill>
                    <a:ln w="9525">
                      <a:solidFill>
                        <a:srgbClr val="0066FF"/>
                      </a:solidFill>
                      <a:miter lim="800000"/>
                      <a:headEnd/>
                      <a:tailEnd/>
                    </a:ln>
                  </p:spPr>
                  <p:txBody>
                    <a:bodyPr/>
                    <a:lstStyle/>
                    <a:p>
                      <a:pPr eaLnBrk="1" hangingPunct="1"/>
                      <a:endParaRPr lang="en-US">
                        <a:solidFill>
                          <a:srgbClr val="000000"/>
                        </a:solidFill>
                      </a:endParaRPr>
                    </a:p>
                  </p:txBody>
                </p:sp>
                <p:sp>
                  <p:nvSpPr>
                    <p:cNvPr id="196743" name="AutoShape 337"/>
                    <p:cNvSpPr>
                      <a:spLocks noChangeAspect="1" noChangeArrowheads="1"/>
                    </p:cNvSpPr>
                    <p:nvPr/>
                  </p:nvSpPr>
                  <p:spPr bwMode="auto">
                    <a:xfrm>
                      <a:off x="9540" y="12672"/>
                      <a:ext cx="180" cy="540"/>
                    </a:xfrm>
                    <a:prstGeom prst="triangle">
                      <a:avLst>
                        <a:gd name="adj" fmla="val 50000"/>
                      </a:avLst>
                    </a:prstGeom>
                    <a:solidFill>
                      <a:srgbClr val="808080"/>
                    </a:solidFill>
                    <a:ln w="9525">
                      <a:solidFill>
                        <a:srgbClr val="0066FF"/>
                      </a:solidFill>
                      <a:miter lim="800000"/>
                      <a:headEnd/>
                      <a:tailEnd/>
                    </a:ln>
                  </p:spPr>
                  <p:txBody>
                    <a:bodyPr/>
                    <a:lstStyle/>
                    <a:p>
                      <a:pPr eaLnBrk="1" hangingPunct="1"/>
                      <a:endParaRPr lang="en-US">
                        <a:solidFill>
                          <a:srgbClr val="000000"/>
                        </a:solidFill>
                      </a:endParaRPr>
                    </a:p>
                  </p:txBody>
                </p:sp>
                <p:sp>
                  <p:nvSpPr>
                    <p:cNvPr id="196744" name="AutoShape 338"/>
                    <p:cNvSpPr>
                      <a:spLocks noChangeAspect="1" noChangeArrowheads="1"/>
                    </p:cNvSpPr>
                    <p:nvPr/>
                  </p:nvSpPr>
                  <p:spPr bwMode="auto">
                    <a:xfrm>
                      <a:off x="9720" y="11592"/>
                      <a:ext cx="180" cy="1620"/>
                    </a:xfrm>
                    <a:prstGeom prst="triangle">
                      <a:avLst>
                        <a:gd name="adj" fmla="val 50000"/>
                      </a:avLst>
                    </a:prstGeom>
                    <a:solidFill>
                      <a:srgbClr val="808080"/>
                    </a:solidFill>
                    <a:ln w="9525">
                      <a:solidFill>
                        <a:srgbClr val="0066FF"/>
                      </a:solidFill>
                      <a:miter lim="800000"/>
                      <a:headEnd/>
                      <a:tailEnd/>
                    </a:ln>
                  </p:spPr>
                  <p:txBody>
                    <a:bodyPr/>
                    <a:lstStyle/>
                    <a:p>
                      <a:pPr eaLnBrk="1" hangingPunct="1"/>
                      <a:endParaRPr lang="en-US">
                        <a:solidFill>
                          <a:srgbClr val="000000"/>
                        </a:solidFill>
                      </a:endParaRPr>
                    </a:p>
                  </p:txBody>
                </p:sp>
                <p:sp>
                  <p:nvSpPr>
                    <p:cNvPr id="196745" name="AutoShape 339"/>
                    <p:cNvSpPr>
                      <a:spLocks noChangeAspect="1" noChangeArrowheads="1"/>
                    </p:cNvSpPr>
                    <p:nvPr/>
                  </p:nvSpPr>
                  <p:spPr bwMode="auto">
                    <a:xfrm>
                      <a:off x="9360" y="11592"/>
                      <a:ext cx="180" cy="1620"/>
                    </a:xfrm>
                    <a:prstGeom prst="triangle">
                      <a:avLst>
                        <a:gd name="adj" fmla="val 50000"/>
                      </a:avLst>
                    </a:prstGeom>
                    <a:solidFill>
                      <a:srgbClr val="808080"/>
                    </a:solidFill>
                    <a:ln w="9525">
                      <a:solidFill>
                        <a:srgbClr val="0066FF"/>
                      </a:solidFill>
                      <a:miter lim="800000"/>
                      <a:headEnd/>
                      <a:tailEnd/>
                    </a:ln>
                  </p:spPr>
                  <p:txBody>
                    <a:bodyPr/>
                    <a:lstStyle/>
                    <a:p>
                      <a:pPr eaLnBrk="1" hangingPunct="1"/>
                      <a:endParaRPr lang="en-US">
                        <a:solidFill>
                          <a:srgbClr val="000000"/>
                        </a:solidFill>
                      </a:endParaRPr>
                    </a:p>
                  </p:txBody>
                </p:sp>
              </p:grpSp>
            </p:grpSp>
            <p:sp>
              <p:nvSpPr>
                <p:cNvPr id="196732" name="AutoShape 340"/>
                <p:cNvSpPr>
                  <a:spLocks noChangeAspect="1" noChangeArrowheads="1"/>
                </p:cNvSpPr>
                <p:nvPr/>
              </p:nvSpPr>
              <p:spPr bwMode="auto">
                <a:xfrm>
                  <a:off x="6900" y="12357"/>
                  <a:ext cx="144" cy="864"/>
                </a:xfrm>
                <a:prstGeom prst="triangle">
                  <a:avLst>
                    <a:gd name="adj" fmla="val 50000"/>
                  </a:avLst>
                </a:prstGeom>
                <a:solidFill>
                  <a:srgbClr val="808080"/>
                </a:solidFill>
                <a:ln w="9525">
                  <a:solidFill>
                    <a:srgbClr val="0066FF"/>
                  </a:solidFill>
                  <a:miter lim="800000"/>
                  <a:headEnd/>
                  <a:tailEnd/>
                </a:ln>
              </p:spPr>
              <p:txBody>
                <a:bodyPr/>
                <a:lstStyle/>
                <a:p>
                  <a:pPr eaLnBrk="1" hangingPunct="1"/>
                  <a:endParaRPr lang="en-US">
                    <a:solidFill>
                      <a:srgbClr val="000000"/>
                    </a:solidFill>
                  </a:endParaRPr>
                </a:p>
              </p:txBody>
            </p:sp>
          </p:grpSp>
        </p:grpSp>
        <p:sp>
          <p:nvSpPr>
            <p:cNvPr id="196724" name="AutoShape 341"/>
            <p:cNvSpPr>
              <a:spLocks noChangeAspect="1" noChangeArrowheads="1"/>
            </p:cNvSpPr>
            <p:nvPr/>
          </p:nvSpPr>
          <p:spPr bwMode="auto">
            <a:xfrm>
              <a:off x="4976813" y="773113"/>
              <a:ext cx="22225" cy="328613"/>
            </a:xfrm>
            <a:prstGeom prst="triangle">
              <a:avLst>
                <a:gd name="adj" fmla="val 50000"/>
              </a:avLst>
            </a:prstGeom>
            <a:solidFill>
              <a:srgbClr val="FF9900"/>
            </a:solidFill>
            <a:ln w="9525">
              <a:solidFill>
                <a:srgbClr val="FF0066"/>
              </a:solidFill>
              <a:miter lim="800000"/>
              <a:headEnd/>
              <a:tailEnd/>
            </a:ln>
          </p:spPr>
          <p:txBody>
            <a:bodyPr/>
            <a:lstStyle/>
            <a:p>
              <a:pPr eaLnBrk="1" hangingPunct="1"/>
              <a:endParaRPr lang="en-US">
                <a:solidFill>
                  <a:srgbClr val="000000"/>
                </a:solidFill>
              </a:endParaRPr>
            </a:p>
          </p:txBody>
        </p:sp>
      </p:grpSp>
      <p:sp>
        <p:nvSpPr>
          <p:cNvPr id="196720" name="Text Box 288"/>
          <p:cNvSpPr txBox="1">
            <a:spLocks noChangeArrowheads="1"/>
          </p:cNvSpPr>
          <p:nvPr/>
        </p:nvSpPr>
        <p:spPr bwMode="auto">
          <a:xfrm>
            <a:off x="685800" y="831850"/>
            <a:ext cx="168910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FFFFFF"/>
                </a:solidFill>
              </a:rPr>
              <a:t>Ion Detector</a:t>
            </a:r>
          </a:p>
        </p:txBody>
      </p:sp>
      <p:sp>
        <p:nvSpPr>
          <p:cNvPr id="196721" name="TextBox 362"/>
          <p:cNvSpPr txBox="1">
            <a:spLocks noChangeArrowheads="1"/>
          </p:cNvSpPr>
          <p:nvPr/>
        </p:nvSpPr>
        <p:spPr bwMode="auto">
          <a:xfrm>
            <a:off x="157163" y="6294438"/>
            <a:ext cx="3262312"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a:solidFill>
                  <a:srgbClr val="FFFFFF"/>
                </a:solidFill>
              </a:rPr>
              <a:t>-DVS Sciences / Fluidigm</a:t>
            </a:r>
          </a:p>
        </p:txBody>
      </p:sp>
      <p:sp>
        <p:nvSpPr>
          <p:cNvPr id="196722" name="Text Box 288"/>
          <p:cNvSpPr txBox="1">
            <a:spLocks noChangeArrowheads="1"/>
          </p:cNvSpPr>
          <p:nvPr/>
        </p:nvSpPr>
        <p:spPr bwMode="auto">
          <a:xfrm>
            <a:off x="112713" y="3457575"/>
            <a:ext cx="1689100" cy="708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spcBef>
                <a:spcPct val="50000"/>
              </a:spcBef>
            </a:pPr>
            <a:r>
              <a:rPr lang="en-US" sz="2000">
                <a:solidFill>
                  <a:srgbClr val="606060"/>
                </a:solidFill>
              </a:rPr>
              <a:t>High-pass Filter</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7" presetClass="path" presetSubtype="0" accel="50000" decel="50000" fill="hold" nodeType="clickEffect">
                                  <p:stCondLst>
                                    <p:cond delay="0"/>
                                  </p:stCondLst>
                                  <p:childTnLst>
                                    <p:animMotion origin="layout" path="M -1.66667E-6 3.7037E-7 L 0.21406 -0.04722 C 0.24636 -0.0544 0.35295 -0.07477 0.41024 -0.08796 C 0.35295 -0.10232 0.24983 -0.12384 0.2158 -0.13102 L 0.08229 -0.16088 " pathEditMode="relative" rAng="0" ptsTypes="FffFF">
                                      <p:cBhvr>
                                        <p:cTn id="6" dur="2000" fill="hold"/>
                                        <p:tgtEl>
                                          <p:spTgt spid="349221"/>
                                        </p:tgtEl>
                                        <p:attrNameLst>
                                          <p:attrName>ppt_x</p:attrName>
                                          <p:attrName>ppt_y</p:attrName>
                                        </p:attrNameLst>
                                      </p:cBhvr>
                                      <p:rCtr x="20503" y="-8056"/>
                                    </p:animMotion>
                                  </p:childTnLst>
                                </p:cTn>
                              </p:par>
                              <p:par>
                                <p:cTn id="7" presetID="58" presetClass="path" presetSubtype="0" accel="50000" decel="50000" fill="hold" nodeType="withEffect">
                                  <p:stCondLst>
                                    <p:cond delay="0"/>
                                  </p:stCondLst>
                                  <p:childTnLst>
                                    <p:animMotion origin="layout" path="M 2.22222E-6 -1.85185E-6 L 0.20868 -0.02662 C 0.24635 -0.03264 0.35121 -0.04699 0.41389 -0.06134 C 0.35208 -0.07454 0.25 -0.09606 0.21059 -0.10555 L 0.07969 -0.13194 " pathEditMode="relative" rAng="0" ptsTypes="FffFF">
                                      <p:cBhvr>
                                        <p:cTn id="8" dur="1000" fill="hold"/>
                                        <p:tgtEl>
                                          <p:spTgt spid="349223"/>
                                        </p:tgtEl>
                                        <p:attrNameLst>
                                          <p:attrName>ppt_x</p:attrName>
                                          <p:attrName>ppt_y</p:attrName>
                                        </p:attrNameLst>
                                      </p:cBhvr>
                                      <p:rCtr x="20694" y="-6597"/>
                                    </p:animMotion>
                                  </p:childTnLst>
                                </p:cTn>
                              </p:par>
                              <p:par>
                                <p:cTn id="9" presetID="58" presetClass="path" presetSubtype="0" accel="50000" decel="50000" fill="hold" nodeType="withEffect">
                                  <p:stCondLst>
                                    <p:cond delay="0"/>
                                  </p:stCondLst>
                                  <p:childTnLst>
                                    <p:animMotion origin="layout" path="M -2.77778E-7 2.22222E-6 L 0.21615 -0.03658 C 0.25382 -0.04259 0.34965 -0.06158 0.41319 -0.07361 C 0.34965 -0.08681 0.22517 -0.13542 0.21615 -0.11667 L 0.07986 -0.14653 " pathEditMode="relative" rAng="0" ptsTypes="FffFF">
                                      <p:cBhvr>
                                        <p:cTn id="10" dur="1500" fill="hold"/>
                                        <p:tgtEl>
                                          <p:spTgt spid="349232"/>
                                        </p:tgtEl>
                                        <p:attrNameLst>
                                          <p:attrName>ppt_x</p:attrName>
                                          <p:attrName>ppt_y</p:attrName>
                                        </p:attrNameLst>
                                      </p:cBhvr>
                                      <p:rCtr x="20660" y="-7338"/>
                                    </p:animMotion>
                                  </p:childTnLst>
                                </p:cTn>
                              </p:par>
                            </p:childTnLst>
                          </p:cTn>
                        </p:par>
                        <p:par>
                          <p:cTn id="11" fill="hold" nodeType="afterGroup">
                            <p:stCondLst>
                              <p:cond delay="2000"/>
                            </p:stCondLst>
                            <p:childTnLst>
                              <p:par>
                                <p:cTn id="12" presetID="12" presetClass="entr" presetSubtype="2" fill="hold" nodeType="afterEffect">
                                  <p:stCondLst>
                                    <p:cond delay="0"/>
                                  </p:stCondLst>
                                  <p:childTnLst>
                                    <p:set>
                                      <p:cBhvr>
                                        <p:cTn id="13" dur="1" fill="hold">
                                          <p:stCondLst>
                                            <p:cond delay="0"/>
                                          </p:stCondLst>
                                        </p:cTn>
                                        <p:tgtEl>
                                          <p:spTgt spid="324"/>
                                        </p:tgtEl>
                                        <p:attrNameLst>
                                          <p:attrName>style.visibility</p:attrName>
                                        </p:attrNameLst>
                                      </p:cBhvr>
                                      <p:to>
                                        <p:strVal val="visible"/>
                                      </p:to>
                                    </p:set>
                                    <p:anim calcmode="lin" valueType="num">
                                      <p:cBhvr additive="base">
                                        <p:cTn id="14" dur="500"/>
                                        <p:tgtEl>
                                          <p:spTgt spid="324"/>
                                        </p:tgtEl>
                                        <p:attrNameLst>
                                          <p:attrName>ppt_x</p:attrName>
                                        </p:attrNameLst>
                                      </p:cBhvr>
                                      <p:tavLst>
                                        <p:tav tm="0">
                                          <p:val>
                                            <p:strVal val="#ppt_x+#ppt_w*1.125000"/>
                                          </p:val>
                                        </p:tav>
                                        <p:tav tm="100000">
                                          <p:val>
                                            <p:strVal val="#ppt_x"/>
                                          </p:val>
                                        </p:tav>
                                      </p:tavLst>
                                    </p:anim>
                                    <p:animEffect transition="in" filter="wipe(left)">
                                      <p:cBhvr>
                                        <p:cTn id="15" dur="500"/>
                                        <p:tgtEl>
                                          <p:spTgt spid="3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7" name="Title 1"/>
          <p:cNvSpPr>
            <a:spLocks noGrp="1"/>
          </p:cNvSpPr>
          <p:nvPr>
            <p:ph type="title"/>
          </p:nvPr>
        </p:nvSpPr>
        <p:spPr/>
        <p:txBody>
          <a:bodyPr/>
          <a:lstStyle/>
          <a:p>
            <a:pPr algn="ctr"/>
            <a:r>
              <a:rPr lang="en-US">
                <a:solidFill>
                  <a:srgbClr val="FFFF00"/>
                </a:solidFill>
                <a:latin typeface="Calibri" charset="0"/>
                <a:ea typeface="MS PGothic" charset="0"/>
              </a:rPr>
              <a:t>Staining nearly identical to fluorescent cytometry</a:t>
            </a:r>
          </a:p>
        </p:txBody>
      </p:sp>
      <p:sp>
        <p:nvSpPr>
          <p:cNvPr id="198658" name="Content Placeholder 2"/>
          <p:cNvSpPr>
            <a:spLocks noGrp="1"/>
          </p:cNvSpPr>
          <p:nvPr>
            <p:ph idx="1"/>
          </p:nvPr>
        </p:nvSpPr>
        <p:spPr>
          <a:xfrm>
            <a:off x="298450" y="4572000"/>
            <a:ext cx="8626475" cy="2171700"/>
          </a:xfrm>
        </p:spPr>
        <p:txBody>
          <a:bodyPr/>
          <a:lstStyle/>
          <a:p>
            <a:r>
              <a:rPr lang="en-US" sz="2000">
                <a:latin typeface="Calibri" charset="0"/>
                <a:ea typeface="MS PGothic" charset="0"/>
              </a:rPr>
              <a:t>Running the mass cytometer is relatively easy, getting consistent high-quality data is not</a:t>
            </a:r>
          </a:p>
          <a:p>
            <a:r>
              <a:rPr lang="en-US" sz="2000">
                <a:latin typeface="Calibri" charset="0"/>
                <a:ea typeface="MS PGothic" charset="0"/>
              </a:rPr>
              <a:t>Careful attention to antibody titration, blocking, cell numbers, machine tuning, and fluidics during data acquisition</a:t>
            </a:r>
          </a:p>
          <a:p>
            <a:r>
              <a:rPr lang="en-US" sz="2000">
                <a:latin typeface="Calibri" charset="0"/>
                <a:ea typeface="MS PGothic" charset="0"/>
              </a:rPr>
              <a:t>Internal bead standards are a must</a:t>
            </a:r>
          </a:p>
          <a:p>
            <a:r>
              <a:rPr lang="en-US" sz="2000">
                <a:latin typeface="Calibri" charset="0"/>
                <a:ea typeface="MS PGothic" charset="0"/>
              </a:rPr>
              <a:t>Barcoding is very helpful</a:t>
            </a:r>
          </a:p>
        </p:txBody>
      </p:sp>
      <p:pic>
        <p:nvPicPr>
          <p:cNvPr id="198659"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279525" y="2058988"/>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8660" name="TextBox 4"/>
          <p:cNvSpPr txBox="1">
            <a:spLocks noChangeArrowheads="1"/>
          </p:cNvSpPr>
          <p:nvPr/>
        </p:nvSpPr>
        <p:spPr bwMode="auto">
          <a:xfrm>
            <a:off x="3316288" y="1260475"/>
            <a:ext cx="2511425"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400">
                <a:solidFill>
                  <a:srgbClr val="FFFFFF"/>
                </a:solidFill>
              </a:rPr>
              <a:t>Progenitor cells</a:t>
            </a:r>
          </a:p>
        </p:txBody>
      </p:sp>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657600" y="2058988"/>
            <a:ext cx="1828800" cy="18303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 name="Picture 8"/>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035675" y="2058988"/>
            <a:ext cx="1824038"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1" name="Title 1"/>
          <p:cNvSpPr>
            <a:spLocks noGrp="1"/>
          </p:cNvSpPr>
          <p:nvPr>
            <p:ph type="title"/>
          </p:nvPr>
        </p:nvSpPr>
        <p:spPr/>
        <p:txBody>
          <a:bodyPr/>
          <a:lstStyle/>
          <a:p>
            <a:pPr algn="ctr"/>
            <a:r>
              <a:rPr lang="en-US">
                <a:solidFill>
                  <a:srgbClr val="FFFF00"/>
                </a:solidFill>
                <a:latin typeface="Calibri" charset="0"/>
                <a:ea typeface="MS PGothic" charset="0"/>
              </a:rPr>
              <a:t>Staining nearly identical to fluorescent cytometry</a:t>
            </a:r>
          </a:p>
        </p:txBody>
      </p:sp>
      <p:sp>
        <p:nvSpPr>
          <p:cNvPr id="199682" name="Content Placeholder 2"/>
          <p:cNvSpPr>
            <a:spLocks noGrp="1"/>
          </p:cNvSpPr>
          <p:nvPr>
            <p:ph idx="1"/>
          </p:nvPr>
        </p:nvSpPr>
        <p:spPr>
          <a:xfrm>
            <a:off x="298450" y="4572000"/>
            <a:ext cx="8626475" cy="2171700"/>
          </a:xfrm>
        </p:spPr>
        <p:txBody>
          <a:bodyPr/>
          <a:lstStyle/>
          <a:p>
            <a:r>
              <a:rPr lang="en-US" sz="2000">
                <a:latin typeface="Calibri" charset="0"/>
                <a:ea typeface="MS PGothic" charset="0"/>
              </a:rPr>
              <a:t>Running the mass cytometer is relatively easy, getting consistent high-quality data is not</a:t>
            </a:r>
          </a:p>
          <a:p>
            <a:r>
              <a:rPr lang="en-US" sz="2000">
                <a:latin typeface="Calibri" charset="0"/>
                <a:ea typeface="MS PGothic" charset="0"/>
              </a:rPr>
              <a:t>Careful attention to antibody titration, blocking, cell numbers, machine tuning, and fluidics during data acquisition</a:t>
            </a:r>
          </a:p>
          <a:p>
            <a:r>
              <a:rPr lang="en-US" sz="2000">
                <a:latin typeface="Calibri" charset="0"/>
                <a:ea typeface="MS PGothic" charset="0"/>
              </a:rPr>
              <a:t>Internal bead standards are a must</a:t>
            </a:r>
          </a:p>
          <a:p>
            <a:r>
              <a:rPr lang="en-US" sz="2000">
                <a:latin typeface="Calibri" charset="0"/>
                <a:ea typeface="MS PGothic" charset="0"/>
              </a:rPr>
              <a:t>Barcoding is very helpful</a:t>
            </a:r>
          </a:p>
        </p:txBody>
      </p:sp>
      <p:sp>
        <p:nvSpPr>
          <p:cNvPr id="199683" name="TextBox 4"/>
          <p:cNvSpPr txBox="1">
            <a:spLocks noChangeArrowheads="1"/>
          </p:cNvSpPr>
          <p:nvPr/>
        </p:nvSpPr>
        <p:spPr bwMode="auto">
          <a:xfrm>
            <a:off x="4000500" y="1260475"/>
            <a:ext cx="114300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400">
                <a:solidFill>
                  <a:srgbClr val="FFFFFF"/>
                </a:solidFill>
              </a:rPr>
              <a:t>T cells</a:t>
            </a:r>
          </a:p>
        </p:txBody>
      </p:sp>
      <p:pic>
        <p:nvPicPr>
          <p:cNvPr id="199684"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279525" y="20574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 name="Picture 9"/>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657600" y="20574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 name="Picture 10"/>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035675" y="20574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Title 1">
            <a:extLst>
              <a:ext uri="{FF2B5EF4-FFF2-40B4-BE49-F238E27FC236}">
                <a16:creationId xmlns:a16="http://schemas.microsoft.com/office/drawing/2014/main" id="{D5B8BE62-E127-4245-AC31-82DC2A766E46}"/>
              </a:ext>
            </a:extLst>
          </p:cNvPr>
          <p:cNvSpPr txBox="1">
            <a:spLocks/>
          </p:cNvSpPr>
          <p:nvPr/>
        </p:nvSpPr>
        <p:spPr bwMode="auto">
          <a:xfrm>
            <a:off x="477838" y="198438"/>
            <a:ext cx="81883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How can mass cytometry be used as a clinical research tool without light scatter?</a:t>
            </a:r>
          </a:p>
          <a:p>
            <a:pPr algn="ctr"/>
            <a:endParaRPr lang="en-US" altLang="en-US" sz="2800">
              <a:solidFill>
                <a:srgbClr val="FFFF00"/>
              </a:solidFill>
              <a:latin typeface="Calibri" panose="020F0502020204030204" pitchFamily="34" charset="0"/>
            </a:endParaRPr>
          </a:p>
        </p:txBody>
      </p:sp>
      <p:sp>
        <p:nvSpPr>
          <p:cNvPr id="93186" name="Content Placeholder 2">
            <a:extLst>
              <a:ext uri="{FF2B5EF4-FFF2-40B4-BE49-F238E27FC236}">
                <a16:creationId xmlns:a16="http://schemas.microsoft.com/office/drawing/2014/main" id="{82536C06-977A-CF47-A3B7-4BAAD311CA5E}"/>
              </a:ext>
            </a:extLst>
          </p:cNvPr>
          <p:cNvSpPr>
            <a:spLocks noGrp="1"/>
          </p:cNvSpPr>
          <p:nvPr>
            <p:ph idx="1"/>
          </p:nvPr>
        </p:nvSpPr>
        <p:spPr>
          <a:xfrm>
            <a:off x="349250" y="1176338"/>
            <a:ext cx="8445500" cy="1724025"/>
          </a:xfrm>
        </p:spPr>
        <p:txBody>
          <a:bodyPr/>
          <a:lstStyle/>
          <a:p>
            <a:r>
              <a:rPr lang="en-US" altLang="en-US" sz="2800"/>
              <a:t>Find something that correlates with light scatter</a:t>
            </a:r>
          </a:p>
          <a:p>
            <a:r>
              <a:rPr lang="en-US" altLang="en-US" sz="2800"/>
              <a:t>VAMP7 and, particularly, lysozyme can create reasonable surrogates for blast gates</a:t>
            </a:r>
            <a:endParaRPr lang="en-US" altLang="en-US"/>
          </a:p>
        </p:txBody>
      </p:sp>
      <p:sp>
        <p:nvSpPr>
          <p:cNvPr id="93187" name="Freeform 2">
            <a:extLst>
              <a:ext uri="{FF2B5EF4-FFF2-40B4-BE49-F238E27FC236}">
                <a16:creationId xmlns:a16="http://schemas.microsoft.com/office/drawing/2014/main" id="{68BE7E73-7B5E-4D40-A4F7-BA95EC77B30B}"/>
              </a:ext>
            </a:extLst>
          </p:cNvPr>
          <p:cNvSpPr>
            <a:spLocks/>
          </p:cNvSpPr>
          <p:nvPr/>
        </p:nvSpPr>
        <p:spPr bwMode="auto">
          <a:xfrm>
            <a:off x="881063" y="3041650"/>
            <a:ext cx="427037" cy="692150"/>
          </a:xfrm>
          <a:custGeom>
            <a:avLst/>
            <a:gdLst>
              <a:gd name="T0" fmla="*/ 428085 w 426514"/>
              <a:gd name="T1" fmla="*/ 0 h 691842"/>
              <a:gd name="T2" fmla="*/ 275877 w 426514"/>
              <a:gd name="T3" fmla="*/ 18979 h 691842"/>
              <a:gd name="T4" fmla="*/ 95130 w 426514"/>
              <a:gd name="T5" fmla="*/ 161330 h 691842"/>
              <a:gd name="T6" fmla="*/ 9514 w 426514"/>
              <a:gd name="T7" fmla="*/ 474498 h 691842"/>
              <a:gd name="T8" fmla="*/ 0 w 426514"/>
              <a:gd name="T9" fmla="*/ 692766 h 6918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6514" h="691842">
                <a:moveTo>
                  <a:pt x="426514" y="0"/>
                </a:moveTo>
                <a:lnTo>
                  <a:pt x="274865" y="18955"/>
                </a:lnTo>
                <a:lnTo>
                  <a:pt x="94781" y="161114"/>
                </a:lnTo>
                <a:lnTo>
                  <a:pt x="9478" y="473865"/>
                </a:lnTo>
                <a:lnTo>
                  <a:pt x="0" y="6918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188" name="TextBox 6">
            <a:extLst>
              <a:ext uri="{FF2B5EF4-FFF2-40B4-BE49-F238E27FC236}">
                <a16:creationId xmlns:a16="http://schemas.microsoft.com/office/drawing/2014/main" id="{9590F198-37BA-3843-8562-DED82B302BAC}"/>
              </a:ext>
            </a:extLst>
          </p:cNvPr>
          <p:cNvSpPr txBox="1">
            <a:spLocks noChangeArrowheads="1"/>
          </p:cNvSpPr>
          <p:nvPr/>
        </p:nvSpPr>
        <p:spPr bwMode="auto">
          <a:xfrm>
            <a:off x="1141413" y="3291840"/>
            <a:ext cx="244157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400">
                <a:solidFill>
                  <a:srgbClr val="FFFFFF"/>
                </a:solidFill>
              </a:rPr>
              <a:t>VAMP7</a:t>
            </a:r>
          </a:p>
          <a:p>
            <a:pPr algn="ctr"/>
            <a:r>
              <a:rPr lang="en-US" altLang="en-US" sz="2400">
                <a:solidFill>
                  <a:srgbClr val="FFFFFF"/>
                </a:solidFill>
              </a:rPr>
              <a:t> (Granulocytes)</a:t>
            </a:r>
          </a:p>
        </p:txBody>
      </p:sp>
      <p:sp>
        <p:nvSpPr>
          <p:cNvPr id="93189" name="TextBox 27">
            <a:extLst>
              <a:ext uri="{FF2B5EF4-FFF2-40B4-BE49-F238E27FC236}">
                <a16:creationId xmlns:a16="http://schemas.microsoft.com/office/drawing/2014/main" id="{90564B8C-AF81-2F46-9311-4E30449E94CC}"/>
              </a:ext>
            </a:extLst>
          </p:cNvPr>
          <p:cNvSpPr txBox="1">
            <a:spLocks noChangeArrowheads="1"/>
          </p:cNvSpPr>
          <p:nvPr/>
        </p:nvSpPr>
        <p:spPr bwMode="auto">
          <a:xfrm>
            <a:off x="5738813" y="3291840"/>
            <a:ext cx="20828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400">
                <a:solidFill>
                  <a:srgbClr val="FFFFFF"/>
                </a:solidFill>
              </a:rPr>
              <a:t>Lysozyme</a:t>
            </a:r>
          </a:p>
          <a:p>
            <a:pPr algn="ctr"/>
            <a:r>
              <a:rPr lang="en-US" altLang="en-US" sz="2400">
                <a:solidFill>
                  <a:srgbClr val="FFFFFF"/>
                </a:solidFill>
              </a:rPr>
              <a:t> (Monocytes)</a:t>
            </a:r>
          </a:p>
        </p:txBody>
      </p:sp>
      <p:pic>
        <p:nvPicPr>
          <p:cNvPr id="93190" name="Picture 5" descr="plotServlet.png">
            <a:extLst>
              <a:ext uri="{FF2B5EF4-FFF2-40B4-BE49-F238E27FC236}">
                <a16:creationId xmlns:a16="http://schemas.microsoft.com/office/drawing/2014/main" id="{84C9B1B5-297B-3B4F-9484-5A1BA7CB5029}"/>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73480" y="4343400"/>
            <a:ext cx="2377440" cy="2377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191" name="Picture 7" descr="plotServlet.png">
            <a:extLst>
              <a:ext uri="{FF2B5EF4-FFF2-40B4-BE49-F238E27FC236}">
                <a16:creationId xmlns:a16="http://schemas.microsoft.com/office/drawing/2014/main" id="{BF7FE31B-57EA-C742-9917-F231A798CA1F}"/>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591493" y="4343400"/>
            <a:ext cx="2377440" cy="2377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28830051"/>
      </p:ext>
    </p:extLst>
  </p:cSld>
  <p:clrMapOvr>
    <a:masterClrMapping/>
  </p:clrMapOvr>
  <p:transition spd="med">
    <p:fade/>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a:extLst>
              <a:ext uri="{FF2B5EF4-FFF2-40B4-BE49-F238E27FC236}">
                <a16:creationId xmlns:a16="http://schemas.microsoft.com/office/drawing/2014/main" id="{75550D0B-538F-3047-AFBF-F233F422F04D}"/>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Head-to-head comparison with OSU clinical flow results</a:t>
            </a:r>
          </a:p>
          <a:p>
            <a:pPr algn="ctr"/>
            <a:endParaRPr lang="en-US" altLang="en-US" sz="2800">
              <a:solidFill>
                <a:srgbClr val="FFFF00"/>
              </a:solidFill>
              <a:latin typeface="Calibri" panose="020F0502020204030204" pitchFamily="34" charset="0"/>
            </a:endParaRPr>
          </a:p>
        </p:txBody>
      </p:sp>
      <p:sp>
        <p:nvSpPr>
          <p:cNvPr id="100354" name="Content Placeholder 2">
            <a:extLst>
              <a:ext uri="{FF2B5EF4-FFF2-40B4-BE49-F238E27FC236}">
                <a16:creationId xmlns:a16="http://schemas.microsoft.com/office/drawing/2014/main" id="{4E90EFB5-9559-244B-8BDE-A82EC61B90E2}"/>
              </a:ext>
            </a:extLst>
          </p:cNvPr>
          <p:cNvSpPr>
            <a:spLocks noGrp="1"/>
          </p:cNvSpPr>
          <p:nvPr>
            <p:ph idx="1"/>
          </p:nvPr>
        </p:nvSpPr>
        <p:spPr>
          <a:xfrm>
            <a:off x="2625725" y="854075"/>
            <a:ext cx="6416675" cy="5164138"/>
          </a:xfrm>
        </p:spPr>
        <p:txBody>
          <a:bodyPr/>
          <a:lstStyle/>
          <a:p>
            <a:r>
              <a:rPr lang="en-US" altLang="en-US" sz="2800"/>
              <a:t>We created a 39 marker panel that covered almost all of the markers included in the three different 10-color cytometry panels used at OSU</a:t>
            </a:r>
          </a:p>
          <a:p>
            <a:r>
              <a:rPr lang="en-US" altLang="en-US" sz="2800"/>
              <a:t>This enabled all acute leukemia samples to be run with one tube</a:t>
            </a:r>
          </a:p>
          <a:p>
            <a:r>
              <a:rPr lang="en-US" altLang="en-US" sz="2800">
                <a:solidFill>
                  <a:srgbClr val="606060"/>
                </a:solidFill>
              </a:rPr>
              <a:t>Irreversibly de-identified bone marrow samples were obtained from the clinical flow cytometry laboratory at OSU</a:t>
            </a:r>
          </a:p>
          <a:p>
            <a:r>
              <a:rPr lang="en-US" altLang="en-US" sz="2800">
                <a:solidFill>
                  <a:srgbClr val="606060"/>
                </a:solidFill>
              </a:rPr>
              <a:t>Any sample being evaluated for a suspicion or known diagnosis of acute leukemia could be collected for the research study</a:t>
            </a:r>
          </a:p>
        </p:txBody>
      </p:sp>
      <p:graphicFrame>
        <p:nvGraphicFramePr>
          <p:cNvPr id="3" name="Table 2">
            <a:extLst>
              <a:ext uri="{FF2B5EF4-FFF2-40B4-BE49-F238E27FC236}">
                <a16:creationId xmlns:a16="http://schemas.microsoft.com/office/drawing/2014/main" id="{15A2F882-119E-BD42-AA28-4FB99FF0C314}"/>
              </a:ext>
            </a:extLst>
          </p:cNvPr>
          <p:cNvGraphicFramePr>
            <a:graphicFrameLocks noGrp="1"/>
          </p:cNvGraphicFramePr>
          <p:nvPr/>
        </p:nvGraphicFramePr>
        <p:xfrm>
          <a:off x="157163" y="968375"/>
          <a:ext cx="2330450" cy="5841998"/>
        </p:xfrm>
        <a:graphic>
          <a:graphicData uri="http://schemas.openxmlformats.org/drawingml/2006/table">
            <a:tbl>
              <a:tblPr/>
              <a:tblGrid>
                <a:gridCol w="406064">
                  <a:extLst>
                    <a:ext uri="{9D8B030D-6E8A-4147-A177-3AD203B41FA5}">
                      <a16:colId xmlns:a16="http://schemas.microsoft.com/office/drawing/2014/main" val="20000"/>
                    </a:ext>
                  </a:extLst>
                </a:gridCol>
                <a:gridCol w="450200">
                  <a:extLst>
                    <a:ext uri="{9D8B030D-6E8A-4147-A177-3AD203B41FA5}">
                      <a16:colId xmlns:a16="http://schemas.microsoft.com/office/drawing/2014/main" val="20001"/>
                    </a:ext>
                  </a:extLst>
                </a:gridCol>
                <a:gridCol w="1474186">
                  <a:extLst>
                    <a:ext uri="{9D8B030D-6E8A-4147-A177-3AD203B41FA5}">
                      <a16:colId xmlns:a16="http://schemas.microsoft.com/office/drawing/2014/main" val="20002"/>
                    </a:ext>
                  </a:extLst>
                </a:gridCol>
              </a:tblGrid>
              <a:tr h="223281">
                <a:tc>
                  <a:txBody>
                    <a:bodyPr/>
                    <a:lstStyle/>
                    <a:p>
                      <a:pPr algn="l" fontAlgn="b"/>
                      <a:r>
                        <a:rPr lang="en-US" sz="900" b="1" i="0" u="none" strike="noStrike">
                          <a:solidFill>
                            <a:srgbClr val="000000"/>
                          </a:solidFill>
                          <a:effectLst/>
                          <a:latin typeface="Arial"/>
                        </a:rPr>
                        <a:t>Symb</a:t>
                      </a:r>
                    </a:p>
                  </a:txBody>
                  <a:tcPr marL="5565" marR="5565" marT="5569"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0" u="none" strike="noStrike">
                          <a:solidFill>
                            <a:srgbClr val="000000"/>
                          </a:solidFill>
                          <a:effectLst/>
                          <a:latin typeface="Arial"/>
                        </a:rPr>
                        <a:t>Mass</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0" u="none" strike="noStrike" dirty="0">
                          <a:solidFill>
                            <a:srgbClr val="000000"/>
                          </a:solidFill>
                          <a:effectLst/>
                          <a:latin typeface="Arial"/>
                        </a:rPr>
                        <a:t>Panel Antibodies</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0"/>
                  </a:ext>
                </a:extLst>
              </a:tr>
              <a:tr h="142753">
                <a:tc>
                  <a:txBody>
                    <a:bodyPr/>
                    <a:lstStyle/>
                    <a:p>
                      <a:pPr algn="l" fontAlgn="b"/>
                      <a:r>
                        <a:rPr lang="tr-TR" sz="900" b="0" i="0" u="none" strike="noStrike">
                          <a:solidFill>
                            <a:srgbClr val="000000"/>
                          </a:solidFill>
                          <a:effectLst/>
                          <a:latin typeface="Arial"/>
                        </a:rPr>
                        <a:t>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89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162844">
                <a:tc>
                  <a:txBody>
                    <a:bodyPr/>
                    <a:lstStyle/>
                    <a:p>
                      <a:pPr algn="l" fontAlgn="b"/>
                      <a:r>
                        <a:rPr lang="en-US" sz="900" b="0" i="0" u="none" strike="noStrike" dirty="0">
                          <a:solidFill>
                            <a:srgbClr val="000000"/>
                          </a:solidFill>
                          <a:effectLst/>
                          <a:latin typeface="Arial"/>
                        </a:rPr>
                        <a:t>In</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113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2"/>
                  </a:ext>
                </a:extLst>
              </a:tr>
              <a:tr h="142753">
                <a:tc>
                  <a:txBody>
                    <a:bodyPr/>
                    <a:lstStyle/>
                    <a:p>
                      <a:pPr algn="l" fontAlgn="b"/>
                      <a:r>
                        <a:rPr lang="en-US" sz="900" b="0" i="0" u="none" strike="noStrike">
                          <a:solidFill>
                            <a:srgbClr val="000000"/>
                          </a:solidFill>
                          <a:effectLst/>
                          <a:latin typeface="Arial"/>
                        </a:rPr>
                        <a:t>In</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115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a:solidFill>
                            <a:srgbClr val="000000"/>
                          </a:solidFill>
                          <a:effectLst/>
                          <a:latin typeface="Arial"/>
                        </a:rPr>
                        <a:t>cCD3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3"/>
                  </a:ext>
                </a:extLst>
              </a:tr>
              <a:tr h="142753">
                <a:tc>
                  <a:txBody>
                    <a:bodyPr/>
                    <a:lstStyle/>
                    <a:p>
                      <a:pPr algn="l" fontAlgn="b"/>
                      <a:r>
                        <a:rPr lang="en-US" sz="900" b="0" i="0" u="none" strike="noStrike" dirty="0">
                          <a:solidFill>
                            <a:srgbClr val="000000"/>
                          </a:solidFill>
                          <a:effectLst/>
                          <a:latin typeface="Arial"/>
                        </a:rPr>
                        <a:t>La</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uk-UA" sz="900" b="0" i="0" u="none" strike="noStrike">
                          <a:solidFill>
                            <a:srgbClr val="000000"/>
                          </a:solidFill>
                          <a:effectLst/>
                          <a:latin typeface="Arial"/>
                        </a:rPr>
                        <a:t>139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4"/>
                  </a:ext>
                </a:extLst>
              </a:tr>
              <a:tr h="142753">
                <a:tc>
                  <a:txBody>
                    <a:bodyPr/>
                    <a:lstStyle/>
                    <a:p>
                      <a:pPr algn="l" fontAlgn="b"/>
                      <a:r>
                        <a:rPr lang="en-US" sz="900" b="0" i="0" u="none" strike="noStrike">
                          <a:solidFill>
                            <a:srgbClr val="000000"/>
                          </a:solidFill>
                          <a:effectLst/>
                          <a:latin typeface="Arial"/>
                        </a:rPr>
                        <a:t>Ce</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err="1">
                          <a:solidFill>
                            <a:srgbClr val="000000"/>
                          </a:solidFill>
                          <a:effectLst/>
                          <a:latin typeface="Arial"/>
                        </a:rPr>
                        <a:t>cPARP</a:t>
                      </a:r>
                      <a:endParaRPr lang="en-US" sz="900" b="1" i="1" u="none" strike="noStrike" dirty="0">
                        <a:solidFill>
                          <a:srgbClr val="000000"/>
                        </a:solidFill>
                        <a:effectLst/>
                        <a:latin typeface="Arial"/>
                      </a:endParaRP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5"/>
                  </a:ext>
                </a:extLst>
              </a:tr>
              <a:tr h="142753">
                <a:tc>
                  <a:txBody>
                    <a:bodyPr/>
                    <a:lstStyle/>
                    <a:p>
                      <a:pPr algn="l" fontAlgn="b"/>
                      <a:r>
                        <a:rPr lang="en-US" sz="900" b="0" i="0" u="none" strike="noStrike" dirty="0" err="1">
                          <a:solidFill>
                            <a:srgbClr val="000000"/>
                          </a:solidFill>
                          <a:effectLst/>
                          <a:latin typeface="Arial"/>
                        </a:rPr>
                        <a:t>Nd</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CD71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7"/>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CD235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8"/>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9"/>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0"/>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CD90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1"/>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2"/>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149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CD56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3"/>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CD117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4"/>
                  </a:ext>
                </a:extLst>
              </a:tr>
              <a:tr h="142753">
                <a:tc>
                  <a:txBody>
                    <a:bodyPr/>
                    <a:lstStyle/>
                    <a:p>
                      <a:pPr algn="l" fontAlgn="b"/>
                      <a:r>
                        <a:rPr lang="en-US" sz="900" b="0" i="0" u="none" strike="noStrike">
                          <a:solidFill>
                            <a:srgbClr val="000000"/>
                          </a:solidFill>
                          <a:effectLst/>
                          <a:latin typeface="Arial"/>
                        </a:rPr>
                        <a:t>Eu</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uk-UA" sz="900" b="0" i="0" u="none" strike="noStrike">
                          <a:solidFill>
                            <a:srgbClr val="000000"/>
                          </a:solidFill>
                          <a:effectLst/>
                          <a:latin typeface="Arial"/>
                        </a:rPr>
                        <a:t>151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CD123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5"/>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152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CD33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6"/>
                  </a:ext>
                </a:extLst>
              </a:tr>
              <a:tr h="142753">
                <a:tc>
                  <a:txBody>
                    <a:bodyPr/>
                    <a:lstStyle/>
                    <a:p>
                      <a:pPr algn="l" fontAlgn="b"/>
                      <a:r>
                        <a:rPr lang="en-US" sz="900" b="0" i="0" u="none" strike="noStrike">
                          <a:solidFill>
                            <a:srgbClr val="000000"/>
                          </a:solidFill>
                          <a:effectLst/>
                          <a:latin typeface="Arial"/>
                        </a:rPr>
                        <a:t>Eu</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HLA-DR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7"/>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a:solidFill>
                            <a:srgbClr val="000000"/>
                          </a:solidFill>
                          <a:effectLst/>
                          <a:latin typeface="Arial"/>
                        </a:rPr>
                        <a:t>VAMP-7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8"/>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CD45RA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9"/>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CD58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0"/>
                  </a:ext>
                </a:extLst>
              </a:tr>
              <a:tr h="142753">
                <a:tc>
                  <a:txBody>
                    <a:bodyPr/>
                    <a:lstStyle/>
                    <a:p>
                      <a:pPr algn="l" fontAlgn="b"/>
                      <a:r>
                        <a:rPr lang="en-US" sz="900" b="0" i="0" u="none" strike="noStrike" dirty="0" err="1">
                          <a:solidFill>
                            <a:srgbClr val="000000"/>
                          </a:solidFill>
                          <a:effectLst/>
                          <a:latin typeface="Arial"/>
                        </a:rPr>
                        <a:t>Gd</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ru-RU" sz="900" b="0" i="0" u="none" strike="noStrike">
                          <a:solidFill>
                            <a:srgbClr val="000000"/>
                          </a:solidFill>
                          <a:effectLst/>
                          <a:latin typeface="Arial"/>
                        </a:rPr>
                        <a:t>158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CD79a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1"/>
                  </a:ext>
                </a:extLst>
              </a:tr>
              <a:tr h="142753">
                <a:tc>
                  <a:txBody>
                    <a:bodyPr/>
                    <a:lstStyle/>
                    <a:p>
                      <a:pPr algn="l" fontAlgn="b"/>
                      <a:r>
                        <a:rPr lang="en-US" sz="900" b="0" i="0" u="none" strike="noStrike">
                          <a:solidFill>
                            <a:srgbClr val="000000"/>
                          </a:solidFill>
                          <a:effectLst/>
                          <a:latin typeface="Arial"/>
                        </a:rPr>
                        <a:t>Tb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2"/>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160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CD14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3"/>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161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CD16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4"/>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CD64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5"/>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pt-BR" sz="900" b="0" i="0" u="none" strike="noStrike">
                          <a:solidFill>
                            <a:srgbClr val="000000"/>
                          </a:solidFill>
                          <a:effectLst/>
                          <a:latin typeface="Arial"/>
                        </a:rPr>
                        <a:t>CD13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6"/>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CD15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7"/>
                  </a:ext>
                </a:extLst>
              </a:tr>
              <a:tr h="142753">
                <a:tc>
                  <a:txBody>
                    <a:bodyPr/>
                    <a:lstStyle/>
                    <a:p>
                      <a:pPr algn="l" fontAlgn="b"/>
                      <a:r>
                        <a:rPr lang="en-US" sz="900" b="0" i="0" u="none" strike="noStrike">
                          <a:solidFill>
                            <a:srgbClr val="000000"/>
                          </a:solidFill>
                          <a:effectLst/>
                          <a:latin typeface="Arial"/>
                        </a:rPr>
                        <a:t>Ho</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a:solidFill>
                            <a:srgbClr val="000000"/>
                          </a:solidFill>
                          <a:effectLst/>
                          <a:latin typeface="Arial"/>
                        </a:rPr>
                        <a:t>Lysozyme</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8"/>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a:solidFill>
                            <a:srgbClr val="000000"/>
                          </a:solidFill>
                          <a:effectLst/>
                          <a:latin typeface="Arial"/>
                        </a:rPr>
                        <a:t>MPO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9"/>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0"/>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1"/>
                  </a:ext>
                </a:extLst>
              </a:tr>
              <a:tr h="142753">
                <a:tc>
                  <a:txBody>
                    <a:bodyPr/>
                    <a:lstStyle/>
                    <a:p>
                      <a:pPr algn="l" fontAlgn="b"/>
                      <a:r>
                        <a:rPr lang="en-US" sz="900" b="0" i="0" u="none" strike="noStrike">
                          <a:solidFill>
                            <a:srgbClr val="000000"/>
                          </a:solidFill>
                          <a:effectLst/>
                          <a:latin typeface="Arial"/>
                        </a:rPr>
                        <a:t>Tm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CD81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2"/>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170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err="1">
                          <a:solidFill>
                            <a:srgbClr val="000000"/>
                          </a:solidFill>
                          <a:effectLst/>
                          <a:latin typeface="Arial"/>
                        </a:rPr>
                        <a:t>TdT</a:t>
                      </a:r>
                      <a:r>
                        <a:rPr lang="en-US" sz="900" b="1" i="1" u="none" strike="noStrike" dirty="0">
                          <a:solidFill>
                            <a:srgbClr val="000000"/>
                          </a:solidFill>
                          <a:effectLst/>
                          <a:latin typeface="Arial"/>
                        </a:rPr>
                        <a:t>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3"/>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CD22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4"/>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CD10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5"/>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6"/>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ru-RU" sz="900" b="0" i="0" u="none" strike="noStrike">
                          <a:solidFill>
                            <a:srgbClr val="000000"/>
                          </a:solidFill>
                          <a:effectLst/>
                          <a:latin typeface="Arial"/>
                        </a:rPr>
                        <a:t>174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7"/>
                  </a:ext>
                </a:extLst>
              </a:tr>
              <a:tr h="142753">
                <a:tc>
                  <a:txBody>
                    <a:bodyPr/>
                    <a:lstStyle/>
                    <a:p>
                      <a:pPr algn="l" fontAlgn="b"/>
                      <a:r>
                        <a:rPr lang="en-US" sz="900" b="0" i="0" u="none" strike="noStrike" dirty="0" err="1">
                          <a:solidFill>
                            <a:srgbClr val="000000"/>
                          </a:solidFill>
                          <a:effectLst/>
                          <a:latin typeface="Arial"/>
                        </a:rPr>
                        <a:t>Yb</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176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CD99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8"/>
                  </a:ext>
                </a:extLst>
              </a:tr>
              <a:tr h="174012">
                <a:tc>
                  <a:txBody>
                    <a:bodyPr/>
                    <a:lstStyle/>
                    <a:p>
                      <a:pPr algn="l" fontAlgn="b"/>
                      <a:r>
                        <a:rPr lang="en-US" sz="900" b="0" i="0" u="none" strike="noStrike" dirty="0">
                          <a:solidFill>
                            <a:srgbClr val="000000"/>
                          </a:solidFill>
                          <a:effectLst/>
                          <a:latin typeface="Arial"/>
                        </a:rPr>
                        <a:t>Bi</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209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CD11b</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9"/>
                  </a:ext>
                </a:extLst>
              </a:tr>
            </a:tbl>
          </a:graphicData>
        </a:graphic>
      </p:graphicFrame>
    </p:spTree>
    <p:extLst>
      <p:ext uri="{BB962C8B-B14F-4D97-AF65-F5344CB8AC3E}">
        <p14:creationId xmlns:p14="http://schemas.microsoft.com/office/powerpoint/2010/main" val="3484752200"/>
      </p:ext>
    </p:extLst>
  </p:cSld>
  <p:clrMapOvr>
    <a:masterClrMapping/>
  </p:clrMapOvr>
  <p:transition spd="med">
    <p:fade/>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1" name="Title 1">
            <a:extLst>
              <a:ext uri="{FF2B5EF4-FFF2-40B4-BE49-F238E27FC236}">
                <a16:creationId xmlns:a16="http://schemas.microsoft.com/office/drawing/2014/main" id="{E9993E7F-A8DE-EC46-BC2E-71D2E9D765ED}"/>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a:solidFill>
                  <a:srgbClr val="FFFF00"/>
                </a:solidFill>
                <a:latin typeface="Calibri" panose="020F0502020204030204" pitchFamily="34" charset="0"/>
              </a:rPr>
              <a:t>Head-to-head comparison with OSU clinical flow results</a:t>
            </a:r>
          </a:p>
          <a:p>
            <a:pPr algn="ctr"/>
            <a:endParaRPr lang="en-US" altLang="en-US" sz="2800">
              <a:solidFill>
                <a:srgbClr val="FFFF00"/>
              </a:solidFill>
              <a:latin typeface="Calibri" panose="020F0502020204030204" pitchFamily="34" charset="0"/>
            </a:endParaRPr>
          </a:p>
        </p:txBody>
      </p:sp>
      <p:sp>
        <p:nvSpPr>
          <p:cNvPr id="102402" name="Content Placeholder 2">
            <a:extLst>
              <a:ext uri="{FF2B5EF4-FFF2-40B4-BE49-F238E27FC236}">
                <a16:creationId xmlns:a16="http://schemas.microsoft.com/office/drawing/2014/main" id="{F77158D7-2612-4F4F-AD92-AF27A9F20FEA}"/>
              </a:ext>
            </a:extLst>
          </p:cNvPr>
          <p:cNvSpPr>
            <a:spLocks noGrp="1"/>
          </p:cNvSpPr>
          <p:nvPr>
            <p:ph idx="1"/>
          </p:nvPr>
        </p:nvSpPr>
        <p:spPr>
          <a:xfrm>
            <a:off x="2625725" y="854075"/>
            <a:ext cx="6416675" cy="5164138"/>
          </a:xfrm>
        </p:spPr>
        <p:txBody>
          <a:bodyPr/>
          <a:lstStyle/>
          <a:p>
            <a:r>
              <a:rPr lang="en-US" altLang="en-US" sz="2800"/>
              <a:t>We created a 39 marker panel that covered almost all of the markers included in the three different 10-color cytometry panels used at OSU</a:t>
            </a:r>
          </a:p>
          <a:p>
            <a:r>
              <a:rPr lang="en-US" altLang="en-US" sz="2800"/>
              <a:t>This enabled all acute leukemia samples to be run with one tube</a:t>
            </a:r>
          </a:p>
          <a:p>
            <a:r>
              <a:rPr lang="en-US" altLang="en-US" sz="2800"/>
              <a:t>Irreversibly de-identified bone marrow samples were obtained from the clinical flow cytometry laboratory at OSU</a:t>
            </a:r>
          </a:p>
          <a:p>
            <a:r>
              <a:rPr lang="en-US" altLang="en-US" sz="2800"/>
              <a:t>Any sample being evaluated for a suspicion or known diagnosis of acute leukemia could be collected for the research study</a:t>
            </a:r>
          </a:p>
        </p:txBody>
      </p:sp>
      <p:graphicFrame>
        <p:nvGraphicFramePr>
          <p:cNvPr id="3" name="Table 2">
            <a:extLst>
              <a:ext uri="{FF2B5EF4-FFF2-40B4-BE49-F238E27FC236}">
                <a16:creationId xmlns:a16="http://schemas.microsoft.com/office/drawing/2014/main" id="{203ACCA7-227D-1541-B2B9-F47F25F94969}"/>
              </a:ext>
            </a:extLst>
          </p:cNvPr>
          <p:cNvGraphicFramePr>
            <a:graphicFrameLocks noGrp="1"/>
          </p:cNvGraphicFramePr>
          <p:nvPr/>
        </p:nvGraphicFramePr>
        <p:xfrm>
          <a:off x="157163" y="968375"/>
          <a:ext cx="2330450" cy="5841998"/>
        </p:xfrm>
        <a:graphic>
          <a:graphicData uri="http://schemas.openxmlformats.org/drawingml/2006/table">
            <a:tbl>
              <a:tblPr/>
              <a:tblGrid>
                <a:gridCol w="406064">
                  <a:extLst>
                    <a:ext uri="{9D8B030D-6E8A-4147-A177-3AD203B41FA5}">
                      <a16:colId xmlns:a16="http://schemas.microsoft.com/office/drawing/2014/main" val="20000"/>
                    </a:ext>
                  </a:extLst>
                </a:gridCol>
                <a:gridCol w="450200">
                  <a:extLst>
                    <a:ext uri="{9D8B030D-6E8A-4147-A177-3AD203B41FA5}">
                      <a16:colId xmlns:a16="http://schemas.microsoft.com/office/drawing/2014/main" val="20001"/>
                    </a:ext>
                  </a:extLst>
                </a:gridCol>
                <a:gridCol w="1474186">
                  <a:extLst>
                    <a:ext uri="{9D8B030D-6E8A-4147-A177-3AD203B41FA5}">
                      <a16:colId xmlns:a16="http://schemas.microsoft.com/office/drawing/2014/main" val="20002"/>
                    </a:ext>
                  </a:extLst>
                </a:gridCol>
              </a:tblGrid>
              <a:tr h="223281">
                <a:tc>
                  <a:txBody>
                    <a:bodyPr/>
                    <a:lstStyle/>
                    <a:p>
                      <a:pPr algn="l" fontAlgn="b"/>
                      <a:r>
                        <a:rPr lang="en-US" sz="900" b="1" i="0" u="none" strike="noStrike">
                          <a:solidFill>
                            <a:srgbClr val="000000"/>
                          </a:solidFill>
                          <a:effectLst/>
                          <a:latin typeface="Arial"/>
                        </a:rPr>
                        <a:t>Symb</a:t>
                      </a:r>
                    </a:p>
                  </a:txBody>
                  <a:tcPr marL="5565" marR="5565" marT="5569"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0" u="none" strike="noStrike">
                          <a:solidFill>
                            <a:srgbClr val="000000"/>
                          </a:solidFill>
                          <a:effectLst/>
                          <a:latin typeface="Arial"/>
                        </a:rPr>
                        <a:t>Mass</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0" u="none" strike="noStrike" dirty="0">
                          <a:solidFill>
                            <a:srgbClr val="000000"/>
                          </a:solidFill>
                          <a:effectLst/>
                          <a:latin typeface="Arial"/>
                        </a:rPr>
                        <a:t>Panel Antibodies</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0"/>
                  </a:ext>
                </a:extLst>
              </a:tr>
              <a:tr h="142753">
                <a:tc>
                  <a:txBody>
                    <a:bodyPr/>
                    <a:lstStyle/>
                    <a:p>
                      <a:pPr algn="l" fontAlgn="b"/>
                      <a:r>
                        <a:rPr lang="tr-TR" sz="900" b="0" i="0" u="none" strike="noStrike">
                          <a:solidFill>
                            <a:srgbClr val="000000"/>
                          </a:solidFill>
                          <a:effectLst/>
                          <a:latin typeface="Arial"/>
                        </a:rPr>
                        <a:t>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89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162844">
                <a:tc>
                  <a:txBody>
                    <a:bodyPr/>
                    <a:lstStyle/>
                    <a:p>
                      <a:pPr algn="l" fontAlgn="b"/>
                      <a:r>
                        <a:rPr lang="en-US" sz="900" b="0" i="0" u="none" strike="noStrike" dirty="0">
                          <a:solidFill>
                            <a:srgbClr val="000000"/>
                          </a:solidFill>
                          <a:effectLst/>
                          <a:latin typeface="Arial"/>
                        </a:rPr>
                        <a:t>In</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113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2"/>
                  </a:ext>
                </a:extLst>
              </a:tr>
              <a:tr h="142753">
                <a:tc>
                  <a:txBody>
                    <a:bodyPr/>
                    <a:lstStyle/>
                    <a:p>
                      <a:pPr algn="l" fontAlgn="b"/>
                      <a:r>
                        <a:rPr lang="en-US" sz="900" b="0" i="0" u="none" strike="noStrike">
                          <a:solidFill>
                            <a:srgbClr val="000000"/>
                          </a:solidFill>
                          <a:effectLst/>
                          <a:latin typeface="Arial"/>
                        </a:rPr>
                        <a:t>In</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115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a:solidFill>
                            <a:srgbClr val="000000"/>
                          </a:solidFill>
                          <a:effectLst/>
                          <a:latin typeface="Arial"/>
                        </a:rPr>
                        <a:t>cCD3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3"/>
                  </a:ext>
                </a:extLst>
              </a:tr>
              <a:tr h="142753">
                <a:tc>
                  <a:txBody>
                    <a:bodyPr/>
                    <a:lstStyle/>
                    <a:p>
                      <a:pPr algn="l" fontAlgn="b"/>
                      <a:r>
                        <a:rPr lang="en-US" sz="900" b="0" i="0" u="none" strike="noStrike" dirty="0">
                          <a:solidFill>
                            <a:srgbClr val="000000"/>
                          </a:solidFill>
                          <a:effectLst/>
                          <a:latin typeface="Arial"/>
                        </a:rPr>
                        <a:t>La</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uk-UA" sz="900" b="0" i="0" u="none" strike="noStrike">
                          <a:solidFill>
                            <a:srgbClr val="000000"/>
                          </a:solidFill>
                          <a:effectLst/>
                          <a:latin typeface="Arial"/>
                        </a:rPr>
                        <a:t>139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4"/>
                  </a:ext>
                </a:extLst>
              </a:tr>
              <a:tr h="142753">
                <a:tc>
                  <a:txBody>
                    <a:bodyPr/>
                    <a:lstStyle/>
                    <a:p>
                      <a:pPr algn="l" fontAlgn="b"/>
                      <a:r>
                        <a:rPr lang="en-US" sz="900" b="0" i="0" u="none" strike="noStrike">
                          <a:solidFill>
                            <a:srgbClr val="000000"/>
                          </a:solidFill>
                          <a:effectLst/>
                          <a:latin typeface="Arial"/>
                        </a:rPr>
                        <a:t>Ce</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err="1">
                          <a:solidFill>
                            <a:srgbClr val="000000"/>
                          </a:solidFill>
                          <a:effectLst/>
                          <a:latin typeface="Arial"/>
                        </a:rPr>
                        <a:t>cPARP</a:t>
                      </a:r>
                      <a:endParaRPr lang="en-US" sz="900" b="1" i="1" u="none" strike="noStrike" dirty="0">
                        <a:solidFill>
                          <a:srgbClr val="000000"/>
                        </a:solidFill>
                        <a:effectLst/>
                        <a:latin typeface="Arial"/>
                      </a:endParaRP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5"/>
                  </a:ext>
                </a:extLst>
              </a:tr>
              <a:tr h="142753">
                <a:tc>
                  <a:txBody>
                    <a:bodyPr/>
                    <a:lstStyle/>
                    <a:p>
                      <a:pPr algn="l" fontAlgn="b"/>
                      <a:r>
                        <a:rPr lang="en-US" sz="900" b="0" i="0" u="none" strike="noStrike" dirty="0" err="1">
                          <a:solidFill>
                            <a:srgbClr val="000000"/>
                          </a:solidFill>
                          <a:effectLst/>
                          <a:latin typeface="Arial"/>
                        </a:rPr>
                        <a:t>Nd</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CD71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7"/>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CD235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8"/>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9"/>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0"/>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CD90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1"/>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2"/>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149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CD56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3"/>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CD117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4"/>
                  </a:ext>
                </a:extLst>
              </a:tr>
              <a:tr h="142753">
                <a:tc>
                  <a:txBody>
                    <a:bodyPr/>
                    <a:lstStyle/>
                    <a:p>
                      <a:pPr algn="l" fontAlgn="b"/>
                      <a:r>
                        <a:rPr lang="en-US" sz="900" b="0" i="0" u="none" strike="noStrike">
                          <a:solidFill>
                            <a:srgbClr val="000000"/>
                          </a:solidFill>
                          <a:effectLst/>
                          <a:latin typeface="Arial"/>
                        </a:rPr>
                        <a:t>Eu</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uk-UA" sz="900" b="0" i="0" u="none" strike="noStrike">
                          <a:solidFill>
                            <a:srgbClr val="000000"/>
                          </a:solidFill>
                          <a:effectLst/>
                          <a:latin typeface="Arial"/>
                        </a:rPr>
                        <a:t>151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CD123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5"/>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152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CD33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6"/>
                  </a:ext>
                </a:extLst>
              </a:tr>
              <a:tr h="142753">
                <a:tc>
                  <a:txBody>
                    <a:bodyPr/>
                    <a:lstStyle/>
                    <a:p>
                      <a:pPr algn="l" fontAlgn="b"/>
                      <a:r>
                        <a:rPr lang="en-US" sz="900" b="0" i="0" u="none" strike="noStrike">
                          <a:solidFill>
                            <a:srgbClr val="000000"/>
                          </a:solidFill>
                          <a:effectLst/>
                          <a:latin typeface="Arial"/>
                        </a:rPr>
                        <a:t>Eu</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HLA-DR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7"/>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a:solidFill>
                            <a:srgbClr val="000000"/>
                          </a:solidFill>
                          <a:effectLst/>
                          <a:latin typeface="Arial"/>
                        </a:rPr>
                        <a:t>VAMP-7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8"/>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CD45RA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9"/>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CD58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0"/>
                  </a:ext>
                </a:extLst>
              </a:tr>
              <a:tr h="142753">
                <a:tc>
                  <a:txBody>
                    <a:bodyPr/>
                    <a:lstStyle/>
                    <a:p>
                      <a:pPr algn="l" fontAlgn="b"/>
                      <a:r>
                        <a:rPr lang="en-US" sz="900" b="0" i="0" u="none" strike="noStrike" dirty="0" err="1">
                          <a:solidFill>
                            <a:srgbClr val="000000"/>
                          </a:solidFill>
                          <a:effectLst/>
                          <a:latin typeface="Arial"/>
                        </a:rPr>
                        <a:t>Gd</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ru-RU" sz="900" b="0" i="0" u="none" strike="noStrike">
                          <a:solidFill>
                            <a:srgbClr val="000000"/>
                          </a:solidFill>
                          <a:effectLst/>
                          <a:latin typeface="Arial"/>
                        </a:rPr>
                        <a:t>158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CD79a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1"/>
                  </a:ext>
                </a:extLst>
              </a:tr>
              <a:tr h="142753">
                <a:tc>
                  <a:txBody>
                    <a:bodyPr/>
                    <a:lstStyle/>
                    <a:p>
                      <a:pPr algn="l" fontAlgn="b"/>
                      <a:r>
                        <a:rPr lang="en-US" sz="900" b="0" i="0" u="none" strike="noStrike">
                          <a:solidFill>
                            <a:srgbClr val="000000"/>
                          </a:solidFill>
                          <a:effectLst/>
                          <a:latin typeface="Arial"/>
                        </a:rPr>
                        <a:t>Tb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2"/>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160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CD14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3"/>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161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CD16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4"/>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CD64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5"/>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pt-BR" sz="900" b="0" i="0" u="none" strike="noStrike">
                          <a:solidFill>
                            <a:srgbClr val="000000"/>
                          </a:solidFill>
                          <a:effectLst/>
                          <a:latin typeface="Arial"/>
                        </a:rPr>
                        <a:t>CD13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6"/>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CD15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7"/>
                  </a:ext>
                </a:extLst>
              </a:tr>
              <a:tr h="142753">
                <a:tc>
                  <a:txBody>
                    <a:bodyPr/>
                    <a:lstStyle/>
                    <a:p>
                      <a:pPr algn="l" fontAlgn="b"/>
                      <a:r>
                        <a:rPr lang="en-US" sz="900" b="0" i="0" u="none" strike="noStrike">
                          <a:solidFill>
                            <a:srgbClr val="000000"/>
                          </a:solidFill>
                          <a:effectLst/>
                          <a:latin typeface="Arial"/>
                        </a:rPr>
                        <a:t>Ho</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a:solidFill>
                            <a:srgbClr val="000000"/>
                          </a:solidFill>
                          <a:effectLst/>
                          <a:latin typeface="Arial"/>
                        </a:rPr>
                        <a:t>Lysozyme</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8"/>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a:solidFill>
                            <a:srgbClr val="000000"/>
                          </a:solidFill>
                          <a:effectLst/>
                          <a:latin typeface="Arial"/>
                        </a:rPr>
                        <a:t>MPO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9"/>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0"/>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1"/>
                  </a:ext>
                </a:extLst>
              </a:tr>
              <a:tr h="142753">
                <a:tc>
                  <a:txBody>
                    <a:bodyPr/>
                    <a:lstStyle/>
                    <a:p>
                      <a:pPr algn="l" fontAlgn="b"/>
                      <a:r>
                        <a:rPr lang="en-US" sz="900" b="0" i="0" u="none" strike="noStrike">
                          <a:solidFill>
                            <a:srgbClr val="000000"/>
                          </a:solidFill>
                          <a:effectLst/>
                          <a:latin typeface="Arial"/>
                        </a:rPr>
                        <a:t>Tm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CD81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2"/>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170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err="1">
                          <a:solidFill>
                            <a:srgbClr val="000000"/>
                          </a:solidFill>
                          <a:effectLst/>
                          <a:latin typeface="Arial"/>
                        </a:rPr>
                        <a:t>TdT</a:t>
                      </a:r>
                      <a:r>
                        <a:rPr lang="en-US" sz="900" b="1" i="1" u="none" strike="noStrike" dirty="0">
                          <a:solidFill>
                            <a:srgbClr val="000000"/>
                          </a:solidFill>
                          <a:effectLst/>
                          <a:latin typeface="Arial"/>
                        </a:rPr>
                        <a:t>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3"/>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CD22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4"/>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CD10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5"/>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6"/>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ru-RU" sz="900" b="0" i="0" u="none" strike="noStrike">
                          <a:solidFill>
                            <a:srgbClr val="000000"/>
                          </a:solidFill>
                          <a:effectLst/>
                          <a:latin typeface="Arial"/>
                        </a:rPr>
                        <a:t>174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7"/>
                  </a:ext>
                </a:extLst>
              </a:tr>
              <a:tr h="142753">
                <a:tc>
                  <a:txBody>
                    <a:bodyPr/>
                    <a:lstStyle/>
                    <a:p>
                      <a:pPr algn="l" fontAlgn="b"/>
                      <a:r>
                        <a:rPr lang="en-US" sz="900" b="0" i="0" u="none" strike="noStrike" dirty="0" err="1">
                          <a:solidFill>
                            <a:srgbClr val="000000"/>
                          </a:solidFill>
                          <a:effectLst/>
                          <a:latin typeface="Arial"/>
                        </a:rPr>
                        <a:t>Yb</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176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CD99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8"/>
                  </a:ext>
                </a:extLst>
              </a:tr>
              <a:tr h="174012">
                <a:tc>
                  <a:txBody>
                    <a:bodyPr/>
                    <a:lstStyle/>
                    <a:p>
                      <a:pPr algn="l" fontAlgn="b"/>
                      <a:r>
                        <a:rPr lang="en-US" sz="900" b="0" i="0" u="none" strike="noStrike" dirty="0">
                          <a:solidFill>
                            <a:srgbClr val="000000"/>
                          </a:solidFill>
                          <a:effectLst/>
                          <a:latin typeface="Arial"/>
                        </a:rPr>
                        <a:t>Bi</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209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CD11b</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9"/>
                  </a:ext>
                </a:extLst>
              </a:tr>
            </a:tbl>
          </a:graphicData>
        </a:graphic>
      </p:graphicFrame>
    </p:spTree>
    <p:extLst>
      <p:ext uri="{BB962C8B-B14F-4D97-AF65-F5344CB8AC3E}">
        <p14:creationId xmlns:p14="http://schemas.microsoft.com/office/powerpoint/2010/main" val="2612138389"/>
      </p:ext>
    </p:extLst>
  </p:cSld>
  <p:clrMapOvr>
    <a:masterClrMapping/>
  </p:clrMapOvr>
  <p:transition spd="med">
    <p:fade/>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9" name="Content Placeholder 2">
            <a:extLst>
              <a:ext uri="{FF2B5EF4-FFF2-40B4-BE49-F238E27FC236}">
                <a16:creationId xmlns:a16="http://schemas.microsoft.com/office/drawing/2014/main" id="{579D6D5D-8A4B-BE4E-A8B0-638AE07C22C6}"/>
              </a:ext>
            </a:extLst>
          </p:cNvPr>
          <p:cNvSpPr>
            <a:spLocks noGrp="1"/>
          </p:cNvSpPr>
          <p:nvPr>
            <p:ph idx="1"/>
          </p:nvPr>
        </p:nvSpPr>
        <p:spPr>
          <a:xfrm>
            <a:off x="2630185" y="815974"/>
            <a:ext cx="6513816" cy="5994399"/>
          </a:xfrm>
        </p:spPr>
        <p:txBody>
          <a:bodyPr/>
          <a:lstStyle/>
          <a:p>
            <a:r>
              <a:rPr lang="en-US" altLang="en-US" sz="2800" dirty="0"/>
              <a:t>100 samples have been analyzed so far</a:t>
            </a:r>
          </a:p>
          <a:p>
            <a:r>
              <a:rPr lang="en-US" altLang="en-US" sz="2800" dirty="0"/>
              <a:t>All samples were Smart Tube fixed and most were frozen before analysis</a:t>
            </a:r>
          </a:p>
          <a:p>
            <a:r>
              <a:rPr lang="en-US" altLang="en-US" sz="2800" dirty="0">
                <a:solidFill>
                  <a:srgbClr val="606060"/>
                </a:solidFill>
              </a:rPr>
              <a:t>Samples are stained in groups of 5-10 samples with at least one normal bone marrow</a:t>
            </a:r>
          </a:p>
          <a:p>
            <a:r>
              <a:rPr lang="en-US" altLang="en-US" sz="2800" dirty="0">
                <a:solidFill>
                  <a:srgbClr val="606060"/>
                </a:solidFill>
              </a:rPr>
              <a:t>Barcoding was not used (as goal is to allow for daily analysis)</a:t>
            </a:r>
          </a:p>
          <a:p>
            <a:r>
              <a:rPr lang="en-US" altLang="en-US" sz="2800" dirty="0">
                <a:solidFill>
                  <a:srgbClr val="606060"/>
                </a:solidFill>
              </a:rPr>
              <a:t>De-identified flow laboratory results were obtained with each sample for comparison</a:t>
            </a:r>
          </a:p>
          <a:p>
            <a:pPr lvl="1"/>
            <a:r>
              <a:rPr lang="en-US" altLang="en-US" sz="2400" dirty="0">
                <a:solidFill>
                  <a:srgbClr val="606060"/>
                </a:solidFill>
              </a:rPr>
              <a:t>Due to de-identification, we do not have access to additional clinical information</a:t>
            </a:r>
          </a:p>
        </p:txBody>
      </p:sp>
      <p:graphicFrame>
        <p:nvGraphicFramePr>
          <p:cNvPr id="3" name="Table 2">
            <a:extLst>
              <a:ext uri="{FF2B5EF4-FFF2-40B4-BE49-F238E27FC236}">
                <a16:creationId xmlns:a16="http://schemas.microsoft.com/office/drawing/2014/main" id="{56FC0011-E32F-E84A-B578-75CE3D8775A8}"/>
              </a:ext>
            </a:extLst>
          </p:cNvPr>
          <p:cNvGraphicFramePr>
            <a:graphicFrameLocks noGrp="1"/>
          </p:cNvGraphicFramePr>
          <p:nvPr/>
        </p:nvGraphicFramePr>
        <p:xfrm>
          <a:off x="157163" y="968375"/>
          <a:ext cx="2330450" cy="5841998"/>
        </p:xfrm>
        <a:graphic>
          <a:graphicData uri="http://schemas.openxmlformats.org/drawingml/2006/table">
            <a:tbl>
              <a:tblPr/>
              <a:tblGrid>
                <a:gridCol w="406064">
                  <a:extLst>
                    <a:ext uri="{9D8B030D-6E8A-4147-A177-3AD203B41FA5}">
                      <a16:colId xmlns:a16="http://schemas.microsoft.com/office/drawing/2014/main" val="20000"/>
                    </a:ext>
                  </a:extLst>
                </a:gridCol>
                <a:gridCol w="450200">
                  <a:extLst>
                    <a:ext uri="{9D8B030D-6E8A-4147-A177-3AD203B41FA5}">
                      <a16:colId xmlns:a16="http://schemas.microsoft.com/office/drawing/2014/main" val="20001"/>
                    </a:ext>
                  </a:extLst>
                </a:gridCol>
                <a:gridCol w="1474186">
                  <a:extLst>
                    <a:ext uri="{9D8B030D-6E8A-4147-A177-3AD203B41FA5}">
                      <a16:colId xmlns:a16="http://schemas.microsoft.com/office/drawing/2014/main" val="20002"/>
                    </a:ext>
                  </a:extLst>
                </a:gridCol>
              </a:tblGrid>
              <a:tr h="223281">
                <a:tc>
                  <a:txBody>
                    <a:bodyPr/>
                    <a:lstStyle/>
                    <a:p>
                      <a:pPr algn="l" fontAlgn="b"/>
                      <a:r>
                        <a:rPr lang="en-US" sz="900" b="1" i="0" u="none" strike="noStrike">
                          <a:solidFill>
                            <a:srgbClr val="000000"/>
                          </a:solidFill>
                          <a:effectLst/>
                          <a:latin typeface="Arial"/>
                        </a:rPr>
                        <a:t>Symb</a:t>
                      </a:r>
                    </a:p>
                  </a:txBody>
                  <a:tcPr marL="5565" marR="5565" marT="5569"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0" u="none" strike="noStrike">
                          <a:solidFill>
                            <a:srgbClr val="000000"/>
                          </a:solidFill>
                          <a:effectLst/>
                          <a:latin typeface="Arial"/>
                        </a:rPr>
                        <a:t>Mass</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0" u="none" strike="noStrike" dirty="0">
                          <a:solidFill>
                            <a:srgbClr val="000000"/>
                          </a:solidFill>
                          <a:effectLst/>
                          <a:latin typeface="Arial"/>
                        </a:rPr>
                        <a:t>Panel Antibodies</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0"/>
                  </a:ext>
                </a:extLst>
              </a:tr>
              <a:tr h="142753">
                <a:tc>
                  <a:txBody>
                    <a:bodyPr/>
                    <a:lstStyle/>
                    <a:p>
                      <a:pPr algn="l" fontAlgn="b"/>
                      <a:r>
                        <a:rPr lang="tr-TR" sz="900" b="0" i="0" u="none" strike="noStrike">
                          <a:solidFill>
                            <a:srgbClr val="000000"/>
                          </a:solidFill>
                          <a:effectLst/>
                          <a:latin typeface="Arial"/>
                        </a:rPr>
                        <a:t>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89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162844">
                <a:tc>
                  <a:txBody>
                    <a:bodyPr/>
                    <a:lstStyle/>
                    <a:p>
                      <a:pPr algn="l" fontAlgn="b"/>
                      <a:r>
                        <a:rPr lang="en-US" sz="900" b="0" i="0" u="none" strike="noStrike" dirty="0">
                          <a:solidFill>
                            <a:srgbClr val="000000"/>
                          </a:solidFill>
                          <a:effectLst/>
                          <a:latin typeface="Arial"/>
                        </a:rPr>
                        <a:t>In</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113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2"/>
                  </a:ext>
                </a:extLst>
              </a:tr>
              <a:tr h="142753">
                <a:tc>
                  <a:txBody>
                    <a:bodyPr/>
                    <a:lstStyle/>
                    <a:p>
                      <a:pPr algn="l" fontAlgn="b"/>
                      <a:r>
                        <a:rPr lang="en-US" sz="900" b="0" i="0" u="none" strike="noStrike">
                          <a:solidFill>
                            <a:srgbClr val="000000"/>
                          </a:solidFill>
                          <a:effectLst/>
                          <a:latin typeface="Arial"/>
                        </a:rPr>
                        <a:t>In</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115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a:solidFill>
                            <a:srgbClr val="000000"/>
                          </a:solidFill>
                          <a:effectLst/>
                          <a:latin typeface="Arial"/>
                        </a:rPr>
                        <a:t>cCD3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3"/>
                  </a:ext>
                </a:extLst>
              </a:tr>
              <a:tr h="142753">
                <a:tc>
                  <a:txBody>
                    <a:bodyPr/>
                    <a:lstStyle/>
                    <a:p>
                      <a:pPr algn="l" fontAlgn="b"/>
                      <a:r>
                        <a:rPr lang="en-US" sz="900" b="0" i="0" u="none" strike="noStrike" dirty="0">
                          <a:solidFill>
                            <a:srgbClr val="000000"/>
                          </a:solidFill>
                          <a:effectLst/>
                          <a:latin typeface="Arial"/>
                        </a:rPr>
                        <a:t>La</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uk-UA" sz="900" b="0" i="0" u="none" strike="noStrike">
                          <a:solidFill>
                            <a:srgbClr val="000000"/>
                          </a:solidFill>
                          <a:effectLst/>
                          <a:latin typeface="Arial"/>
                        </a:rPr>
                        <a:t>139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4"/>
                  </a:ext>
                </a:extLst>
              </a:tr>
              <a:tr h="142753">
                <a:tc>
                  <a:txBody>
                    <a:bodyPr/>
                    <a:lstStyle/>
                    <a:p>
                      <a:pPr algn="l" fontAlgn="b"/>
                      <a:r>
                        <a:rPr lang="en-US" sz="900" b="0" i="0" u="none" strike="noStrike">
                          <a:solidFill>
                            <a:srgbClr val="000000"/>
                          </a:solidFill>
                          <a:effectLst/>
                          <a:latin typeface="Arial"/>
                        </a:rPr>
                        <a:t>Ce</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err="1">
                          <a:solidFill>
                            <a:srgbClr val="000000"/>
                          </a:solidFill>
                          <a:effectLst/>
                          <a:latin typeface="Arial"/>
                        </a:rPr>
                        <a:t>cPARP</a:t>
                      </a:r>
                      <a:endParaRPr lang="en-US" sz="900" b="1" i="1" u="none" strike="noStrike" dirty="0">
                        <a:solidFill>
                          <a:srgbClr val="000000"/>
                        </a:solidFill>
                        <a:effectLst/>
                        <a:latin typeface="Arial"/>
                      </a:endParaRP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5"/>
                  </a:ext>
                </a:extLst>
              </a:tr>
              <a:tr h="142753">
                <a:tc>
                  <a:txBody>
                    <a:bodyPr/>
                    <a:lstStyle/>
                    <a:p>
                      <a:pPr algn="l" fontAlgn="b"/>
                      <a:r>
                        <a:rPr lang="en-US" sz="900" b="0" i="0" u="none" strike="noStrike" dirty="0" err="1">
                          <a:solidFill>
                            <a:srgbClr val="000000"/>
                          </a:solidFill>
                          <a:effectLst/>
                          <a:latin typeface="Arial"/>
                        </a:rPr>
                        <a:t>Nd</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CD71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7"/>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CD235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8"/>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9"/>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0"/>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CD90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1"/>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2"/>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149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CD56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3"/>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CD117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4"/>
                  </a:ext>
                </a:extLst>
              </a:tr>
              <a:tr h="142753">
                <a:tc>
                  <a:txBody>
                    <a:bodyPr/>
                    <a:lstStyle/>
                    <a:p>
                      <a:pPr algn="l" fontAlgn="b"/>
                      <a:r>
                        <a:rPr lang="en-US" sz="900" b="0" i="0" u="none" strike="noStrike">
                          <a:solidFill>
                            <a:srgbClr val="000000"/>
                          </a:solidFill>
                          <a:effectLst/>
                          <a:latin typeface="Arial"/>
                        </a:rPr>
                        <a:t>Eu</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uk-UA" sz="900" b="0" i="0" u="none" strike="noStrike">
                          <a:solidFill>
                            <a:srgbClr val="000000"/>
                          </a:solidFill>
                          <a:effectLst/>
                          <a:latin typeface="Arial"/>
                        </a:rPr>
                        <a:t>151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CD123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5"/>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152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CD33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6"/>
                  </a:ext>
                </a:extLst>
              </a:tr>
              <a:tr h="142753">
                <a:tc>
                  <a:txBody>
                    <a:bodyPr/>
                    <a:lstStyle/>
                    <a:p>
                      <a:pPr algn="l" fontAlgn="b"/>
                      <a:r>
                        <a:rPr lang="en-US" sz="900" b="0" i="0" u="none" strike="noStrike">
                          <a:solidFill>
                            <a:srgbClr val="000000"/>
                          </a:solidFill>
                          <a:effectLst/>
                          <a:latin typeface="Arial"/>
                        </a:rPr>
                        <a:t>Eu</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HLA-DR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7"/>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a:solidFill>
                            <a:srgbClr val="000000"/>
                          </a:solidFill>
                          <a:effectLst/>
                          <a:latin typeface="Arial"/>
                        </a:rPr>
                        <a:t>VAMP-7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8"/>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CD45RA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9"/>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CD58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0"/>
                  </a:ext>
                </a:extLst>
              </a:tr>
              <a:tr h="142753">
                <a:tc>
                  <a:txBody>
                    <a:bodyPr/>
                    <a:lstStyle/>
                    <a:p>
                      <a:pPr algn="l" fontAlgn="b"/>
                      <a:r>
                        <a:rPr lang="en-US" sz="900" b="0" i="0" u="none" strike="noStrike" dirty="0" err="1">
                          <a:solidFill>
                            <a:srgbClr val="000000"/>
                          </a:solidFill>
                          <a:effectLst/>
                          <a:latin typeface="Arial"/>
                        </a:rPr>
                        <a:t>Gd</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ru-RU" sz="900" b="0" i="0" u="none" strike="noStrike">
                          <a:solidFill>
                            <a:srgbClr val="000000"/>
                          </a:solidFill>
                          <a:effectLst/>
                          <a:latin typeface="Arial"/>
                        </a:rPr>
                        <a:t>158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CD79a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1"/>
                  </a:ext>
                </a:extLst>
              </a:tr>
              <a:tr h="142753">
                <a:tc>
                  <a:txBody>
                    <a:bodyPr/>
                    <a:lstStyle/>
                    <a:p>
                      <a:pPr algn="l" fontAlgn="b"/>
                      <a:r>
                        <a:rPr lang="en-US" sz="900" b="0" i="0" u="none" strike="noStrike">
                          <a:solidFill>
                            <a:srgbClr val="000000"/>
                          </a:solidFill>
                          <a:effectLst/>
                          <a:latin typeface="Arial"/>
                        </a:rPr>
                        <a:t>Tb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2"/>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160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CD14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3"/>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161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CD16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4"/>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CD64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5"/>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pt-BR" sz="900" b="0" i="0" u="none" strike="noStrike">
                          <a:solidFill>
                            <a:srgbClr val="000000"/>
                          </a:solidFill>
                          <a:effectLst/>
                          <a:latin typeface="Arial"/>
                        </a:rPr>
                        <a:t>CD13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6"/>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CD15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7"/>
                  </a:ext>
                </a:extLst>
              </a:tr>
              <a:tr h="142753">
                <a:tc>
                  <a:txBody>
                    <a:bodyPr/>
                    <a:lstStyle/>
                    <a:p>
                      <a:pPr algn="l" fontAlgn="b"/>
                      <a:r>
                        <a:rPr lang="en-US" sz="900" b="0" i="0" u="none" strike="noStrike">
                          <a:solidFill>
                            <a:srgbClr val="000000"/>
                          </a:solidFill>
                          <a:effectLst/>
                          <a:latin typeface="Arial"/>
                        </a:rPr>
                        <a:t>Ho</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a:solidFill>
                            <a:srgbClr val="000000"/>
                          </a:solidFill>
                          <a:effectLst/>
                          <a:latin typeface="Arial"/>
                        </a:rPr>
                        <a:t>Lysozyme</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8"/>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a:solidFill>
                            <a:srgbClr val="000000"/>
                          </a:solidFill>
                          <a:effectLst/>
                          <a:latin typeface="Arial"/>
                        </a:rPr>
                        <a:t>MPO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9"/>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0"/>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1"/>
                  </a:ext>
                </a:extLst>
              </a:tr>
              <a:tr h="142753">
                <a:tc>
                  <a:txBody>
                    <a:bodyPr/>
                    <a:lstStyle/>
                    <a:p>
                      <a:pPr algn="l" fontAlgn="b"/>
                      <a:r>
                        <a:rPr lang="en-US" sz="900" b="0" i="0" u="none" strike="noStrike">
                          <a:solidFill>
                            <a:srgbClr val="000000"/>
                          </a:solidFill>
                          <a:effectLst/>
                          <a:latin typeface="Arial"/>
                        </a:rPr>
                        <a:t>Tm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CD81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2"/>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170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err="1">
                          <a:solidFill>
                            <a:srgbClr val="000000"/>
                          </a:solidFill>
                          <a:effectLst/>
                          <a:latin typeface="Arial"/>
                        </a:rPr>
                        <a:t>TdT</a:t>
                      </a:r>
                      <a:r>
                        <a:rPr lang="en-US" sz="900" b="1" i="1" u="none" strike="noStrike" dirty="0">
                          <a:solidFill>
                            <a:srgbClr val="000000"/>
                          </a:solidFill>
                          <a:effectLst/>
                          <a:latin typeface="Arial"/>
                        </a:rPr>
                        <a:t>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3"/>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CD22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4"/>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CD10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5"/>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6"/>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ru-RU" sz="900" b="0" i="0" u="none" strike="noStrike">
                          <a:solidFill>
                            <a:srgbClr val="000000"/>
                          </a:solidFill>
                          <a:effectLst/>
                          <a:latin typeface="Arial"/>
                        </a:rPr>
                        <a:t>174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7"/>
                  </a:ext>
                </a:extLst>
              </a:tr>
              <a:tr h="142753">
                <a:tc>
                  <a:txBody>
                    <a:bodyPr/>
                    <a:lstStyle/>
                    <a:p>
                      <a:pPr algn="l" fontAlgn="b"/>
                      <a:r>
                        <a:rPr lang="en-US" sz="900" b="0" i="0" u="none" strike="noStrike" dirty="0" err="1">
                          <a:solidFill>
                            <a:srgbClr val="000000"/>
                          </a:solidFill>
                          <a:effectLst/>
                          <a:latin typeface="Arial"/>
                        </a:rPr>
                        <a:t>Yb</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176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CD99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8"/>
                  </a:ext>
                </a:extLst>
              </a:tr>
              <a:tr h="174012">
                <a:tc>
                  <a:txBody>
                    <a:bodyPr/>
                    <a:lstStyle/>
                    <a:p>
                      <a:pPr algn="l" fontAlgn="b"/>
                      <a:r>
                        <a:rPr lang="en-US" sz="900" b="0" i="0" u="none" strike="noStrike" dirty="0">
                          <a:solidFill>
                            <a:srgbClr val="000000"/>
                          </a:solidFill>
                          <a:effectLst/>
                          <a:latin typeface="Arial"/>
                        </a:rPr>
                        <a:t>Bi</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209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CD11b</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9"/>
                  </a:ext>
                </a:extLst>
              </a:tr>
            </a:tbl>
          </a:graphicData>
        </a:graphic>
      </p:graphicFrame>
      <p:sp>
        <p:nvSpPr>
          <p:cNvPr id="104614" name="Title 1">
            <a:extLst>
              <a:ext uri="{FF2B5EF4-FFF2-40B4-BE49-F238E27FC236}">
                <a16:creationId xmlns:a16="http://schemas.microsoft.com/office/drawing/2014/main" id="{C14A9D3D-F665-404E-86FF-E091A41080A9}"/>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dirty="0">
                <a:solidFill>
                  <a:srgbClr val="FFFF00"/>
                </a:solidFill>
                <a:latin typeface="Calibri" panose="020F0502020204030204" pitchFamily="34" charset="0"/>
              </a:rPr>
              <a:t>Head-to-head comparison with OSU clinical flow results</a:t>
            </a:r>
          </a:p>
          <a:p>
            <a:pPr algn="ctr"/>
            <a:endParaRPr lang="en-US" altLang="en-US" sz="2800" dirty="0">
              <a:solidFill>
                <a:srgbClr val="FFFF00"/>
              </a:solidFill>
              <a:latin typeface="Calibri" panose="020F0502020204030204" pitchFamily="34" charset="0"/>
            </a:endParaRPr>
          </a:p>
        </p:txBody>
      </p:sp>
    </p:spTree>
    <p:extLst>
      <p:ext uri="{BB962C8B-B14F-4D97-AF65-F5344CB8AC3E}">
        <p14:creationId xmlns:p14="http://schemas.microsoft.com/office/powerpoint/2010/main" val="1737330324"/>
      </p:ext>
    </p:extLst>
  </p:cSld>
  <p:clrMapOvr>
    <a:masterClrMapping/>
  </p:clrMapOvr>
  <p:transition spd="med">
    <p:fade/>
  </p:transition>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9" name="Content Placeholder 2">
            <a:extLst>
              <a:ext uri="{FF2B5EF4-FFF2-40B4-BE49-F238E27FC236}">
                <a16:creationId xmlns:a16="http://schemas.microsoft.com/office/drawing/2014/main" id="{579D6D5D-8A4B-BE4E-A8B0-638AE07C22C6}"/>
              </a:ext>
            </a:extLst>
          </p:cNvPr>
          <p:cNvSpPr>
            <a:spLocks noGrp="1"/>
          </p:cNvSpPr>
          <p:nvPr>
            <p:ph idx="1"/>
          </p:nvPr>
        </p:nvSpPr>
        <p:spPr>
          <a:xfrm>
            <a:off x="2630185" y="815974"/>
            <a:ext cx="6513816" cy="5994399"/>
          </a:xfrm>
        </p:spPr>
        <p:txBody>
          <a:bodyPr/>
          <a:lstStyle/>
          <a:p>
            <a:r>
              <a:rPr lang="en-US" altLang="en-US" sz="2800" dirty="0"/>
              <a:t>100 samples have been analyzed so far</a:t>
            </a:r>
          </a:p>
          <a:p>
            <a:r>
              <a:rPr lang="en-US" altLang="en-US" sz="2800" dirty="0"/>
              <a:t>All samples were Smart Tube fixed and most were frozen before analysis</a:t>
            </a:r>
          </a:p>
          <a:p>
            <a:r>
              <a:rPr lang="en-US" altLang="en-US" sz="2800" dirty="0"/>
              <a:t>Samples are stained in groups of 5-10 samples with at least one normal bone marrow</a:t>
            </a:r>
          </a:p>
          <a:p>
            <a:r>
              <a:rPr lang="en-US" altLang="en-US" sz="2800" dirty="0"/>
              <a:t>Barcoding was not used (as goal is to allow for daily analysis)</a:t>
            </a:r>
          </a:p>
          <a:p>
            <a:r>
              <a:rPr lang="en-US" altLang="en-US" sz="2800" dirty="0">
                <a:solidFill>
                  <a:srgbClr val="606060"/>
                </a:solidFill>
              </a:rPr>
              <a:t>De-identified flow laboratory results were obtained with each sample for comparison</a:t>
            </a:r>
          </a:p>
          <a:p>
            <a:pPr lvl="1"/>
            <a:r>
              <a:rPr lang="en-US" altLang="en-US" sz="2400" dirty="0">
                <a:solidFill>
                  <a:srgbClr val="606060"/>
                </a:solidFill>
              </a:rPr>
              <a:t>Due to de-identification, we do not have access to additional clinical information</a:t>
            </a:r>
          </a:p>
        </p:txBody>
      </p:sp>
      <p:graphicFrame>
        <p:nvGraphicFramePr>
          <p:cNvPr id="3" name="Table 2">
            <a:extLst>
              <a:ext uri="{FF2B5EF4-FFF2-40B4-BE49-F238E27FC236}">
                <a16:creationId xmlns:a16="http://schemas.microsoft.com/office/drawing/2014/main" id="{56FC0011-E32F-E84A-B578-75CE3D8775A8}"/>
              </a:ext>
            </a:extLst>
          </p:cNvPr>
          <p:cNvGraphicFramePr>
            <a:graphicFrameLocks noGrp="1"/>
          </p:cNvGraphicFramePr>
          <p:nvPr/>
        </p:nvGraphicFramePr>
        <p:xfrm>
          <a:off x="157163" y="968375"/>
          <a:ext cx="2330450" cy="5841998"/>
        </p:xfrm>
        <a:graphic>
          <a:graphicData uri="http://schemas.openxmlformats.org/drawingml/2006/table">
            <a:tbl>
              <a:tblPr/>
              <a:tblGrid>
                <a:gridCol w="406064">
                  <a:extLst>
                    <a:ext uri="{9D8B030D-6E8A-4147-A177-3AD203B41FA5}">
                      <a16:colId xmlns:a16="http://schemas.microsoft.com/office/drawing/2014/main" val="20000"/>
                    </a:ext>
                  </a:extLst>
                </a:gridCol>
                <a:gridCol w="450200">
                  <a:extLst>
                    <a:ext uri="{9D8B030D-6E8A-4147-A177-3AD203B41FA5}">
                      <a16:colId xmlns:a16="http://schemas.microsoft.com/office/drawing/2014/main" val="20001"/>
                    </a:ext>
                  </a:extLst>
                </a:gridCol>
                <a:gridCol w="1474186">
                  <a:extLst>
                    <a:ext uri="{9D8B030D-6E8A-4147-A177-3AD203B41FA5}">
                      <a16:colId xmlns:a16="http://schemas.microsoft.com/office/drawing/2014/main" val="20002"/>
                    </a:ext>
                  </a:extLst>
                </a:gridCol>
              </a:tblGrid>
              <a:tr h="223281">
                <a:tc>
                  <a:txBody>
                    <a:bodyPr/>
                    <a:lstStyle/>
                    <a:p>
                      <a:pPr algn="l" fontAlgn="b"/>
                      <a:r>
                        <a:rPr lang="en-US" sz="900" b="1" i="0" u="none" strike="noStrike">
                          <a:solidFill>
                            <a:srgbClr val="000000"/>
                          </a:solidFill>
                          <a:effectLst/>
                          <a:latin typeface="Arial"/>
                        </a:rPr>
                        <a:t>Symb</a:t>
                      </a:r>
                    </a:p>
                  </a:txBody>
                  <a:tcPr marL="5565" marR="5565" marT="5569"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0" u="none" strike="noStrike">
                          <a:solidFill>
                            <a:srgbClr val="000000"/>
                          </a:solidFill>
                          <a:effectLst/>
                          <a:latin typeface="Arial"/>
                        </a:rPr>
                        <a:t>Mass</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0" u="none" strike="noStrike" dirty="0">
                          <a:solidFill>
                            <a:srgbClr val="000000"/>
                          </a:solidFill>
                          <a:effectLst/>
                          <a:latin typeface="Arial"/>
                        </a:rPr>
                        <a:t>Panel Antibodies</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0"/>
                  </a:ext>
                </a:extLst>
              </a:tr>
              <a:tr h="142753">
                <a:tc>
                  <a:txBody>
                    <a:bodyPr/>
                    <a:lstStyle/>
                    <a:p>
                      <a:pPr algn="l" fontAlgn="b"/>
                      <a:r>
                        <a:rPr lang="tr-TR" sz="900" b="0" i="0" u="none" strike="noStrike">
                          <a:solidFill>
                            <a:srgbClr val="000000"/>
                          </a:solidFill>
                          <a:effectLst/>
                          <a:latin typeface="Arial"/>
                        </a:rPr>
                        <a:t>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89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162844">
                <a:tc>
                  <a:txBody>
                    <a:bodyPr/>
                    <a:lstStyle/>
                    <a:p>
                      <a:pPr algn="l" fontAlgn="b"/>
                      <a:r>
                        <a:rPr lang="en-US" sz="900" b="0" i="0" u="none" strike="noStrike" dirty="0">
                          <a:solidFill>
                            <a:srgbClr val="000000"/>
                          </a:solidFill>
                          <a:effectLst/>
                          <a:latin typeface="Arial"/>
                        </a:rPr>
                        <a:t>In</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113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2"/>
                  </a:ext>
                </a:extLst>
              </a:tr>
              <a:tr h="142753">
                <a:tc>
                  <a:txBody>
                    <a:bodyPr/>
                    <a:lstStyle/>
                    <a:p>
                      <a:pPr algn="l" fontAlgn="b"/>
                      <a:r>
                        <a:rPr lang="en-US" sz="900" b="0" i="0" u="none" strike="noStrike">
                          <a:solidFill>
                            <a:srgbClr val="000000"/>
                          </a:solidFill>
                          <a:effectLst/>
                          <a:latin typeface="Arial"/>
                        </a:rPr>
                        <a:t>In</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115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a:solidFill>
                            <a:srgbClr val="000000"/>
                          </a:solidFill>
                          <a:effectLst/>
                          <a:latin typeface="Arial"/>
                        </a:rPr>
                        <a:t>cCD3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3"/>
                  </a:ext>
                </a:extLst>
              </a:tr>
              <a:tr h="142753">
                <a:tc>
                  <a:txBody>
                    <a:bodyPr/>
                    <a:lstStyle/>
                    <a:p>
                      <a:pPr algn="l" fontAlgn="b"/>
                      <a:r>
                        <a:rPr lang="en-US" sz="900" b="0" i="0" u="none" strike="noStrike" dirty="0">
                          <a:solidFill>
                            <a:srgbClr val="000000"/>
                          </a:solidFill>
                          <a:effectLst/>
                          <a:latin typeface="Arial"/>
                        </a:rPr>
                        <a:t>La</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uk-UA" sz="900" b="0" i="0" u="none" strike="noStrike">
                          <a:solidFill>
                            <a:srgbClr val="000000"/>
                          </a:solidFill>
                          <a:effectLst/>
                          <a:latin typeface="Arial"/>
                        </a:rPr>
                        <a:t>139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4"/>
                  </a:ext>
                </a:extLst>
              </a:tr>
              <a:tr h="142753">
                <a:tc>
                  <a:txBody>
                    <a:bodyPr/>
                    <a:lstStyle/>
                    <a:p>
                      <a:pPr algn="l" fontAlgn="b"/>
                      <a:r>
                        <a:rPr lang="en-US" sz="900" b="0" i="0" u="none" strike="noStrike">
                          <a:solidFill>
                            <a:srgbClr val="000000"/>
                          </a:solidFill>
                          <a:effectLst/>
                          <a:latin typeface="Arial"/>
                        </a:rPr>
                        <a:t>Ce</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err="1">
                          <a:solidFill>
                            <a:srgbClr val="000000"/>
                          </a:solidFill>
                          <a:effectLst/>
                          <a:latin typeface="Arial"/>
                        </a:rPr>
                        <a:t>cPARP</a:t>
                      </a:r>
                      <a:endParaRPr lang="en-US" sz="900" b="1" i="1" u="none" strike="noStrike" dirty="0">
                        <a:solidFill>
                          <a:srgbClr val="000000"/>
                        </a:solidFill>
                        <a:effectLst/>
                        <a:latin typeface="Arial"/>
                      </a:endParaRP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5"/>
                  </a:ext>
                </a:extLst>
              </a:tr>
              <a:tr h="142753">
                <a:tc>
                  <a:txBody>
                    <a:bodyPr/>
                    <a:lstStyle/>
                    <a:p>
                      <a:pPr algn="l" fontAlgn="b"/>
                      <a:r>
                        <a:rPr lang="en-US" sz="900" b="0" i="0" u="none" strike="noStrike" dirty="0" err="1">
                          <a:solidFill>
                            <a:srgbClr val="000000"/>
                          </a:solidFill>
                          <a:effectLst/>
                          <a:latin typeface="Arial"/>
                        </a:rPr>
                        <a:t>Nd</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CD71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7"/>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CD235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8"/>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9"/>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0"/>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CD90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1"/>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2"/>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149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CD56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3"/>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CD117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4"/>
                  </a:ext>
                </a:extLst>
              </a:tr>
              <a:tr h="142753">
                <a:tc>
                  <a:txBody>
                    <a:bodyPr/>
                    <a:lstStyle/>
                    <a:p>
                      <a:pPr algn="l" fontAlgn="b"/>
                      <a:r>
                        <a:rPr lang="en-US" sz="900" b="0" i="0" u="none" strike="noStrike">
                          <a:solidFill>
                            <a:srgbClr val="000000"/>
                          </a:solidFill>
                          <a:effectLst/>
                          <a:latin typeface="Arial"/>
                        </a:rPr>
                        <a:t>Eu</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uk-UA" sz="900" b="0" i="0" u="none" strike="noStrike">
                          <a:solidFill>
                            <a:srgbClr val="000000"/>
                          </a:solidFill>
                          <a:effectLst/>
                          <a:latin typeface="Arial"/>
                        </a:rPr>
                        <a:t>151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CD123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5"/>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152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CD33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6"/>
                  </a:ext>
                </a:extLst>
              </a:tr>
              <a:tr h="142753">
                <a:tc>
                  <a:txBody>
                    <a:bodyPr/>
                    <a:lstStyle/>
                    <a:p>
                      <a:pPr algn="l" fontAlgn="b"/>
                      <a:r>
                        <a:rPr lang="en-US" sz="900" b="0" i="0" u="none" strike="noStrike">
                          <a:solidFill>
                            <a:srgbClr val="000000"/>
                          </a:solidFill>
                          <a:effectLst/>
                          <a:latin typeface="Arial"/>
                        </a:rPr>
                        <a:t>Eu</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HLA-DR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7"/>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a:solidFill>
                            <a:srgbClr val="000000"/>
                          </a:solidFill>
                          <a:effectLst/>
                          <a:latin typeface="Arial"/>
                        </a:rPr>
                        <a:t>VAMP-7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8"/>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CD45RA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9"/>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CD58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0"/>
                  </a:ext>
                </a:extLst>
              </a:tr>
              <a:tr h="142753">
                <a:tc>
                  <a:txBody>
                    <a:bodyPr/>
                    <a:lstStyle/>
                    <a:p>
                      <a:pPr algn="l" fontAlgn="b"/>
                      <a:r>
                        <a:rPr lang="en-US" sz="900" b="0" i="0" u="none" strike="noStrike" dirty="0" err="1">
                          <a:solidFill>
                            <a:srgbClr val="000000"/>
                          </a:solidFill>
                          <a:effectLst/>
                          <a:latin typeface="Arial"/>
                        </a:rPr>
                        <a:t>Gd</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ru-RU" sz="900" b="0" i="0" u="none" strike="noStrike">
                          <a:solidFill>
                            <a:srgbClr val="000000"/>
                          </a:solidFill>
                          <a:effectLst/>
                          <a:latin typeface="Arial"/>
                        </a:rPr>
                        <a:t>158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CD79a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1"/>
                  </a:ext>
                </a:extLst>
              </a:tr>
              <a:tr h="142753">
                <a:tc>
                  <a:txBody>
                    <a:bodyPr/>
                    <a:lstStyle/>
                    <a:p>
                      <a:pPr algn="l" fontAlgn="b"/>
                      <a:r>
                        <a:rPr lang="en-US" sz="900" b="0" i="0" u="none" strike="noStrike">
                          <a:solidFill>
                            <a:srgbClr val="000000"/>
                          </a:solidFill>
                          <a:effectLst/>
                          <a:latin typeface="Arial"/>
                        </a:rPr>
                        <a:t>Tb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2"/>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160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CD14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3"/>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161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CD16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4"/>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CD64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5"/>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pt-BR" sz="900" b="0" i="0" u="none" strike="noStrike">
                          <a:solidFill>
                            <a:srgbClr val="000000"/>
                          </a:solidFill>
                          <a:effectLst/>
                          <a:latin typeface="Arial"/>
                        </a:rPr>
                        <a:t>CD13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6"/>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CD15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7"/>
                  </a:ext>
                </a:extLst>
              </a:tr>
              <a:tr h="142753">
                <a:tc>
                  <a:txBody>
                    <a:bodyPr/>
                    <a:lstStyle/>
                    <a:p>
                      <a:pPr algn="l" fontAlgn="b"/>
                      <a:r>
                        <a:rPr lang="en-US" sz="900" b="0" i="0" u="none" strike="noStrike">
                          <a:solidFill>
                            <a:srgbClr val="000000"/>
                          </a:solidFill>
                          <a:effectLst/>
                          <a:latin typeface="Arial"/>
                        </a:rPr>
                        <a:t>Ho</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a:solidFill>
                            <a:srgbClr val="000000"/>
                          </a:solidFill>
                          <a:effectLst/>
                          <a:latin typeface="Arial"/>
                        </a:rPr>
                        <a:t>Lysozyme</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8"/>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a:solidFill>
                            <a:srgbClr val="000000"/>
                          </a:solidFill>
                          <a:effectLst/>
                          <a:latin typeface="Arial"/>
                        </a:rPr>
                        <a:t>MPO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9"/>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0"/>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1"/>
                  </a:ext>
                </a:extLst>
              </a:tr>
              <a:tr h="142753">
                <a:tc>
                  <a:txBody>
                    <a:bodyPr/>
                    <a:lstStyle/>
                    <a:p>
                      <a:pPr algn="l" fontAlgn="b"/>
                      <a:r>
                        <a:rPr lang="en-US" sz="900" b="0" i="0" u="none" strike="noStrike">
                          <a:solidFill>
                            <a:srgbClr val="000000"/>
                          </a:solidFill>
                          <a:effectLst/>
                          <a:latin typeface="Arial"/>
                        </a:rPr>
                        <a:t>Tm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CD81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2"/>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170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err="1">
                          <a:solidFill>
                            <a:srgbClr val="000000"/>
                          </a:solidFill>
                          <a:effectLst/>
                          <a:latin typeface="Arial"/>
                        </a:rPr>
                        <a:t>TdT</a:t>
                      </a:r>
                      <a:r>
                        <a:rPr lang="en-US" sz="900" b="1" i="1" u="none" strike="noStrike" dirty="0">
                          <a:solidFill>
                            <a:srgbClr val="000000"/>
                          </a:solidFill>
                          <a:effectLst/>
                          <a:latin typeface="Arial"/>
                        </a:rPr>
                        <a:t>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3"/>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CD22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4"/>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CD10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5"/>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6"/>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ru-RU" sz="900" b="0" i="0" u="none" strike="noStrike">
                          <a:solidFill>
                            <a:srgbClr val="000000"/>
                          </a:solidFill>
                          <a:effectLst/>
                          <a:latin typeface="Arial"/>
                        </a:rPr>
                        <a:t>174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7"/>
                  </a:ext>
                </a:extLst>
              </a:tr>
              <a:tr h="142753">
                <a:tc>
                  <a:txBody>
                    <a:bodyPr/>
                    <a:lstStyle/>
                    <a:p>
                      <a:pPr algn="l" fontAlgn="b"/>
                      <a:r>
                        <a:rPr lang="en-US" sz="900" b="0" i="0" u="none" strike="noStrike" dirty="0" err="1">
                          <a:solidFill>
                            <a:srgbClr val="000000"/>
                          </a:solidFill>
                          <a:effectLst/>
                          <a:latin typeface="Arial"/>
                        </a:rPr>
                        <a:t>Yb</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176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CD99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8"/>
                  </a:ext>
                </a:extLst>
              </a:tr>
              <a:tr h="174012">
                <a:tc>
                  <a:txBody>
                    <a:bodyPr/>
                    <a:lstStyle/>
                    <a:p>
                      <a:pPr algn="l" fontAlgn="b"/>
                      <a:r>
                        <a:rPr lang="en-US" sz="900" b="0" i="0" u="none" strike="noStrike" dirty="0">
                          <a:solidFill>
                            <a:srgbClr val="000000"/>
                          </a:solidFill>
                          <a:effectLst/>
                          <a:latin typeface="Arial"/>
                        </a:rPr>
                        <a:t>Bi</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209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CD11b</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9"/>
                  </a:ext>
                </a:extLst>
              </a:tr>
            </a:tbl>
          </a:graphicData>
        </a:graphic>
      </p:graphicFrame>
      <p:sp>
        <p:nvSpPr>
          <p:cNvPr id="104614" name="Title 1">
            <a:extLst>
              <a:ext uri="{FF2B5EF4-FFF2-40B4-BE49-F238E27FC236}">
                <a16:creationId xmlns:a16="http://schemas.microsoft.com/office/drawing/2014/main" id="{C14A9D3D-F665-404E-86FF-E091A41080A9}"/>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dirty="0">
                <a:solidFill>
                  <a:srgbClr val="FFFF00"/>
                </a:solidFill>
                <a:latin typeface="Calibri" panose="020F0502020204030204" pitchFamily="34" charset="0"/>
              </a:rPr>
              <a:t>Head-to-head comparison with OSU clinical flow results</a:t>
            </a:r>
          </a:p>
          <a:p>
            <a:pPr algn="ctr"/>
            <a:endParaRPr lang="en-US" altLang="en-US" sz="2800" dirty="0">
              <a:solidFill>
                <a:srgbClr val="FFFF00"/>
              </a:solidFill>
              <a:latin typeface="Calibri" panose="020F0502020204030204" pitchFamily="34" charset="0"/>
            </a:endParaRPr>
          </a:p>
        </p:txBody>
      </p:sp>
    </p:spTree>
    <p:extLst>
      <p:ext uri="{BB962C8B-B14F-4D97-AF65-F5344CB8AC3E}">
        <p14:creationId xmlns:p14="http://schemas.microsoft.com/office/powerpoint/2010/main" val="343446882"/>
      </p:ext>
    </p:extLst>
  </p:cSld>
  <p:clrMapOvr>
    <a:masterClrMapping/>
  </p:clrMapOvr>
  <p:transition spd="med">
    <p:fade/>
  </p:transition>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9" name="Content Placeholder 2">
            <a:extLst>
              <a:ext uri="{FF2B5EF4-FFF2-40B4-BE49-F238E27FC236}">
                <a16:creationId xmlns:a16="http://schemas.microsoft.com/office/drawing/2014/main" id="{579D6D5D-8A4B-BE4E-A8B0-638AE07C22C6}"/>
              </a:ext>
            </a:extLst>
          </p:cNvPr>
          <p:cNvSpPr>
            <a:spLocks noGrp="1"/>
          </p:cNvSpPr>
          <p:nvPr>
            <p:ph idx="1"/>
          </p:nvPr>
        </p:nvSpPr>
        <p:spPr>
          <a:xfrm>
            <a:off x="2630185" y="815974"/>
            <a:ext cx="6513816" cy="5994399"/>
          </a:xfrm>
        </p:spPr>
        <p:txBody>
          <a:bodyPr/>
          <a:lstStyle/>
          <a:p>
            <a:r>
              <a:rPr lang="en-US" altLang="en-US" sz="2800" dirty="0"/>
              <a:t>100 samples have been analyzed so far</a:t>
            </a:r>
          </a:p>
          <a:p>
            <a:r>
              <a:rPr lang="en-US" altLang="en-US" sz="2800" dirty="0"/>
              <a:t>All samples were Smart Tube fixed and most were frozen before analysis</a:t>
            </a:r>
          </a:p>
          <a:p>
            <a:r>
              <a:rPr lang="en-US" altLang="en-US" sz="2800" dirty="0"/>
              <a:t>Samples are stained in groups of 5-10 samples with at least one normal bone marrow</a:t>
            </a:r>
          </a:p>
          <a:p>
            <a:r>
              <a:rPr lang="en-US" altLang="en-US" sz="2800" dirty="0"/>
              <a:t>Barcoding was not used (as goal is to allow for daily analysis)</a:t>
            </a:r>
          </a:p>
          <a:p>
            <a:r>
              <a:rPr lang="en-US" altLang="en-US" sz="2800" dirty="0"/>
              <a:t>De-identified flow laboratory results were obtained with each sample for comparison</a:t>
            </a:r>
          </a:p>
          <a:p>
            <a:pPr lvl="1"/>
            <a:r>
              <a:rPr lang="en-US" altLang="en-US" sz="2400" dirty="0"/>
              <a:t>Due to de-identification, we do not have access to additional clinical information</a:t>
            </a:r>
          </a:p>
        </p:txBody>
      </p:sp>
      <p:graphicFrame>
        <p:nvGraphicFramePr>
          <p:cNvPr id="3" name="Table 2">
            <a:extLst>
              <a:ext uri="{FF2B5EF4-FFF2-40B4-BE49-F238E27FC236}">
                <a16:creationId xmlns:a16="http://schemas.microsoft.com/office/drawing/2014/main" id="{56FC0011-E32F-E84A-B578-75CE3D8775A8}"/>
              </a:ext>
            </a:extLst>
          </p:cNvPr>
          <p:cNvGraphicFramePr>
            <a:graphicFrameLocks noGrp="1"/>
          </p:cNvGraphicFramePr>
          <p:nvPr/>
        </p:nvGraphicFramePr>
        <p:xfrm>
          <a:off x="157163" y="968375"/>
          <a:ext cx="2330450" cy="5841998"/>
        </p:xfrm>
        <a:graphic>
          <a:graphicData uri="http://schemas.openxmlformats.org/drawingml/2006/table">
            <a:tbl>
              <a:tblPr/>
              <a:tblGrid>
                <a:gridCol w="406064">
                  <a:extLst>
                    <a:ext uri="{9D8B030D-6E8A-4147-A177-3AD203B41FA5}">
                      <a16:colId xmlns:a16="http://schemas.microsoft.com/office/drawing/2014/main" val="20000"/>
                    </a:ext>
                  </a:extLst>
                </a:gridCol>
                <a:gridCol w="450200">
                  <a:extLst>
                    <a:ext uri="{9D8B030D-6E8A-4147-A177-3AD203B41FA5}">
                      <a16:colId xmlns:a16="http://schemas.microsoft.com/office/drawing/2014/main" val="20001"/>
                    </a:ext>
                  </a:extLst>
                </a:gridCol>
                <a:gridCol w="1474186">
                  <a:extLst>
                    <a:ext uri="{9D8B030D-6E8A-4147-A177-3AD203B41FA5}">
                      <a16:colId xmlns:a16="http://schemas.microsoft.com/office/drawing/2014/main" val="20002"/>
                    </a:ext>
                  </a:extLst>
                </a:gridCol>
              </a:tblGrid>
              <a:tr h="223281">
                <a:tc>
                  <a:txBody>
                    <a:bodyPr/>
                    <a:lstStyle/>
                    <a:p>
                      <a:pPr algn="l" fontAlgn="b"/>
                      <a:r>
                        <a:rPr lang="en-US" sz="900" b="1" i="0" u="none" strike="noStrike">
                          <a:solidFill>
                            <a:srgbClr val="000000"/>
                          </a:solidFill>
                          <a:effectLst/>
                          <a:latin typeface="Arial"/>
                        </a:rPr>
                        <a:t>Symb</a:t>
                      </a:r>
                    </a:p>
                  </a:txBody>
                  <a:tcPr marL="5565" marR="5565" marT="5569"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0" u="none" strike="noStrike">
                          <a:solidFill>
                            <a:srgbClr val="000000"/>
                          </a:solidFill>
                          <a:effectLst/>
                          <a:latin typeface="Arial"/>
                        </a:rPr>
                        <a:t>Mass</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0" u="none" strike="noStrike" dirty="0">
                          <a:solidFill>
                            <a:srgbClr val="000000"/>
                          </a:solidFill>
                          <a:effectLst/>
                          <a:latin typeface="Arial"/>
                        </a:rPr>
                        <a:t>Panel Antibodies</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0"/>
                  </a:ext>
                </a:extLst>
              </a:tr>
              <a:tr h="142753">
                <a:tc>
                  <a:txBody>
                    <a:bodyPr/>
                    <a:lstStyle/>
                    <a:p>
                      <a:pPr algn="l" fontAlgn="b"/>
                      <a:r>
                        <a:rPr lang="tr-TR" sz="900" b="0" i="0" u="none" strike="noStrike">
                          <a:solidFill>
                            <a:srgbClr val="000000"/>
                          </a:solidFill>
                          <a:effectLst/>
                          <a:latin typeface="Arial"/>
                        </a:rPr>
                        <a:t>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89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162844">
                <a:tc>
                  <a:txBody>
                    <a:bodyPr/>
                    <a:lstStyle/>
                    <a:p>
                      <a:pPr algn="l" fontAlgn="b"/>
                      <a:r>
                        <a:rPr lang="en-US" sz="900" b="0" i="0" u="none" strike="noStrike" dirty="0">
                          <a:solidFill>
                            <a:srgbClr val="000000"/>
                          </a:solidFill>
                          <a:effectLst/>
                          <a:latin typeface="Arial"/>
                        </a:rPr>
                        <a:t>In</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113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2"/>
                  </a:ext>
                </a:extLst>
              </a:tr>
              <a:tr h="142753">
                <a:tc>
                  <a:txBody>
                    <a:bodyPr/>
                    <a:lstStyle/>
                    <a:p>
                      <a:pPr algn="l" fontAlgn="b"/>
                      <a:r>
                        <a:rPr lang="en-US" sz="900" b="0" i="0" u="none" strike="noStrike">
                          <a:solidFill>
                            <a:srgbClr val="000000"/>
                          </a:solidFill>
                          <a:effectLst/>
                          <a:latin typeface="Arial"/>
                        </a:rPr>
                        <a:t>In</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115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a:solidFill>
                            <a:srgbClr val="000000"/>
                          </a:solidFill>
                          <a:effectLst/>
                          <a:latin typeface="Arial"/>
                        </a:rPr>
                        <a:t>cCD3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3"/>
                  </a:ext>
                </a:extLst>
              </a:tr>
              <a:tr h="142753">
                <a:tc>
                  <a:txBody>
                    <a:bodyPr/>
                    <a:lstStyle/>
                    <a:p>
                      <a:pPr algn="l" fontAlgn="b"/>
                      <a:r>
                        <a:rPr lang="en-US" sz="900" b="0" i="0" u="none" strike="noStrike" dirty="0">
                          <a:solidFill>
                            <a:srgbClr val="000000"/>
                          </a:solidFill>
                          <a:effectLst/>
                          <a:latin typeface="Arial"/>
                        </a:rPr>
                        <a:t>La</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uk-UA" sz="900" b="0" i="0" u="none" strike="noStrike">
                          <a:solidFill>
                            <a:srgbClr val="000000"/>
                          </a:solidFill>
                          <a:effectLst/>
                          <a:latin typeface="Arial"/>
                        </a:rPr>
                        <a:t>139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4"/>
                  </a:ext>
                </a:extLst>
              </a:tr>
              <a:tr h="142753">
                <a:tc>
                  <a:txBody>
                    <a:bodyPr/>
                    <a:lstStyle/>
                    <a:p>
                      <a:pPr algn="l" fontAlgn="b"/>
                      <a:r>
                        <a:rPr lang="en-US" sz="900" b="0" i="0" u="none" strike="noStrike">
                          <a:solidFill>
                            <a:srgbClr val="000000"/>
                          </a:solidFill>
                          <a:effectLst/>
                          <a:latin typeface="Arial"/>
                        </a:rPr>
                        <a:t>Ce</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err="1">
                          <a:solidFill>
                            <a:srgbClr val="000000"/>
                          </a:solidFill>
                          <a:effectLst/>
                          <a:latin typeface="Arial"/>
                        </a:rPr>
                        <a:t>cPARP</a:t>
                      </a:r>
                      <a:endParaRPr lang="en-US" sz="900" b="1" i="1" u="none" strike="noStrike" dirty="0">
                        <a:solidFill>
                          <a:srgbClr val="000000"/>
                        </a:solidFill>
                        <a:effectLst/>
                        <a:latin typeface="Arial"/>
                      </a:endParaRP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5"/>
                  </a:ext>
                </a:extLst>
              </a:tr>
              <a:tr h="142753">
                <a:tc>
                  <a:txBody>
                    <a:bodyPr/>
                    <a:lstStyle/>
                    <a:p>
                      <a:pPr algn="l" fontAlgn="b"/>
                      <a:r>
                        <a:rPr lang="en-US" sz="900" b="0" i="0" u="none" strike="noStrike" dirty="0" err="1">
                          <a:solidFill>
                            <a:srgbClr val="000000"/>
                          </a:solidFill>
                          <a:effectLst/>
                          <a:latin typeface="Arial"/>
                        </a:rPr>
                        <a:t>Nd</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CD71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7"/>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CD235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8"/>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9"/>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0"/>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147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CD90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1"/>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148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2"/>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cs-CZ" sz="900" b="0" i="0" u="none" strike="noStrike">
                          <a:solidFill>
                            <a:srgbClr val="000000"/>
                          </a:solidFill>
                          <a:effectLst/>
                          <a:latin typeface="Arial"/>
                        </a:rPr>
                        <a:t>149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CD56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3"/>
                  </a:ext>
                </a:extLst>
              </a:tr>
              <a:tr h="142753">
                <a:tc>
                  <a:txBody>
                    <a:bodyPr/>
                    <a:lstStyle/>
                    <a:p>
                      <a:pPr algn="l" fontAlgn="b"/>
                      <a:r>
                        <a:rPr lang="en-US" sz="900" b="0" i="0" u="none" strike="noStrike">
                          <a:solidFill>
                            <a:srgbClr val="000000"/>
                          </a:solidFill>
                          <a:effectLst/>
                          <a:latin typeface="Arial"/>
                        </a:rPr>
                        <a:t>Nd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CD117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4"/>
                  </a:ext>
                </a:extLst>
              </a:tr>
              <a:tr h="142753">
                <a:tc>
                  <a:txBody>
                    <a:bodyPr/>
                    <a:lstStyle/>
                    <a:p>
                      <a:pPr algn="l" fontAlgn="b"/>
                      <a:r>
                        <a:rPr lang="en-US" sz="900" b="0" i="0" u="none" strike="noStrike">
                          <a:solidFill>
                            <a:srgbClr val="000000"/>
                          </a:solidFill>
                          <a:effectLst/>
                          <a:latin typeface="Arial"/>
                        </a:rPr>
                        <a:t>Eu</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uk-UA" sz="900" b="0" i="0" u="none" strike="noStrike">
                          <a:solidFill>
                            <a:srgbClr val="000000"/>
                          </a:solidFill>
                          <a:effectLst/>
                          <a:latin typeface="Arial"/>
                        </a:rPr>
                        <a:t>151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CD123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5"/>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152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CD33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6"/>
                  </a:ext>
                </a:extLst>
              </a:tr>
              <a:tr h="142753">
                <a:tc>
                  <a:txBody>
                    <a:bodyPr/>
                    <a:lstStyle/>
                    <a:p>
                      <a:pPr algn="l" fontAlgn="b"/>
                      <a:r>
                        <a:rPr lang="en-US" sz="900" b="0" i="0" u="none" strike="noStrike">
                          <a:solidFill>
                            <a:srgbClr val="000000"/>
                          </a:solidFill>
                          <a:effectLst/>
                          <a:latin typeface="Arial"/>
                        </a:rPr>
                        <a:t>Eu</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HLA-DR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7"/>
                  </a:ext>
                </a:extLst>
              </a:tr>
              <a:tr h="142753">
                <a:tc>
                  <a:txBody>
                    <a:bodyPr/>
                    <a:lstStyle/>
                    <a:p>
                      <a:pPr algn="l" fontAlgn="b"/>
                      <a:r>
                        <a:rPr lang="en-US" sz="900" b="0" i="0" u="none" strike="noStrike">
                          <a:solidFill>
                            <a:srgbClr val="000000"/>
                          </a:solidFill>
                          <a:effectLst/>
                          <a:latin typeface="Arial"/>
                        </a:rPr>
                        <a:t>Sm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a:solidFill>
                            <a:srgbClr val="000000"/>
                          </a:solidFill>
                          <a:effectLst/>
                          <a:latin typeface="Arial"/>
                        </a:rPr>
                        <a:t>VAMP-7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8"/>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CD45RA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9"/>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CD58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0"/>
                  </a:ext>
                </a:extLst>
              </a:tr>
              <a:tr h="142753">
                <a:tc>
                  <a:txBody>
                    <a:bodyPr/>
                    <a:lstStyle/>
                    <a:p>
                      <a:pPr algn="l" fontAlgn="b"/>
                      <a:r>
                        <a:rPr lang="en-US" sz="900" b="0" i="0" u="none" strike="noStrike" dirty="0" err="1">
                          <a:solidFill>
                            <a:srgbClr val="000000"/>
                          </a:solidFill>
                          <a:effectLst/>
                          <a:latin typeface="Arial"/>
                        </a:rPr>
                        <a:t>Gd</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ru-RU" sz="900" b="0" i="0" u="none" strike="noStrike">
                          <a:solidFill>
                            <a:srgbClr val="000000"/>
                          </a:solidFill>
                          <a:effectLst/>
                          <a:latin typeface="Arial"/>
                        </a:rPr>
                        <a:t>158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CD79a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1"/>
                  </a:ext>
                </a:extLst>
              </a:tr>
              <a:tr h="142753">
                <a:tc>
                  <a:txBody>
                    <a:bodyPr/>
                    <a:lstStyle/>
                    <a:p>
                      <a:pPr algn="l" fontAlgn="b"/>
                      <a:r>
                        <a:rPr lang="en-US" sz="900" b="0" i="0" u="none" strike="noStrike">
                          <a:solidFill>
                            <a:srgbClr val="000000"/>
                          </a:solidFill>
                          <a:effectLst/>
                          <a:latin typeface="Arial"/>
                        </a:rPr>
                        <a:t>Tb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159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CD38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2"/>
                  </a:ext>
                </a:extLst>
              </a:tr>
              <a:tr h="142753">
                <a:tc>
                  <a:txBody>
                    <a:bodyPr/>
                    <a:lstStyle/>
                    <a:p>
                      <a:pPr algn="l" fontAlgn="b"/>
                      <a:r>
                        <a:rPr lang="en-US" sz="900" b="0" i="0" u="none" strike="noStrike">
                          <a:solidFill>
                            <a:srgbClr val="000000"/>
                          </a:solidFill>
                          <a:effectLst/>
                          <a:latin typeface="Arial"/>
                        </a:rPr>
                        <a:t>Gd</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160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CD14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3"/>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161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CD16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4"/>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CD64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5"/>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pt-BR" sz="900" b="0" i="0" u="none" strike="noStrike">
                          <a:solidFill>
                            <a:srgbClr val="000000"/>
                          </a:solidFill>
                          <a:effectLst/>
                          <a:latin typeface="Arial"/>
                        </a:rPr>
                        <a:t>CD13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6"/>
                  </a:ext>
                </a:extLst>
              </a:tr>
              <a:tr h="142753">
                <a:tc>
                  <a:txBody>
                    <a:bodyPr/>
                    <a:lstStyle/>
                    <a:p>
                      <a:pPr algn="l" fontAlgn="b"/>
                      <a:r>
                        <a:rPr lang="en-US" sz="900" b="0" i="0" u="none" strike="noStrike">
                          <a:solidFill>
                            <a:srgbClr val="000000"/>
                          </a:solidFill>
                          <a:effectLst/>
                          <a:latin typeface="Arial"/>
                        </a:rPr>
                        <a:t>Dy</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CD15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7"/>
                  </a:ext>
                </a:extLst>
              </a:tr>
              <a:tr h="142753">
                <a:tc>
                  <a:txBody>
                    <a:bodyPr/>
                    <a:lstStyle/>
                    <a:p>
                      <a:pPr algn="l" fontAlgn="b"/>
                      <a:r>
                        <a:rPr lang="en-US" sz="900" b="0" i="0" u="none" strike="noStrike">
                          <a:solidFill>
                            <a:srgbClr val="000000"/>
                          </a:solidFill>
                          <a:effectLst/>
                          <a:latin typeface="Arial"/>
                        </a:rPr>
                        <a:t>Ho</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165</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a:solidFill>
                            <a:srgbClr val="000000"/>
                          </a:solidFill>
                          <a:effectLst/>
                          <a:latin typeface="Arial"/>
                        </a:rPr>
                        <a:t>Lysozyme</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8"/>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a:solidFill>
                            <a:srgbClr val="000000"/>
                          </a:solidFill>
                          <a:effectLst/>
                          <a:latin typeface="Arial"/>
                        </a:rPr>
                        <a:t>MPO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9"/>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167</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CD1a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0"/>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168</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1"/>
                  </a:ext>
                </a:extLst>
              </a:tr>
              <a:tr h="142753">
                <a:tc>
                  <a:txBody>
                    <a:bodyPr/>
                    <a:lstStyle/>
                    <a:p>
                      <a:pPr algn="l" fontAlgn="b"/>
                      <a:r>
                        <a:rPr lang="en-US" sz="900" b="0" i="0" u="none" strike="noStrike">
                          <a:solidFill>
                            <a:srgbClr val="000000"/>
                          </a:solidFill>
                          <a:effectLst/>
                          <a:latin typeface="Arial"/>
                        </a:rPr>
                        <a:t>Tm</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169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CD81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2"/>
                  </a:ext>
                </a:extLst>
              </a:tr>
              <a:tr h="142753">
                <a:tc>
                  <a:txBody>
                    <a:bodyPr/>
                    <a:lstStyle/>
                    <a:p>
                      <a:pPr algn="l" fontAlgn="b"/>
                      <a:r>
                        <a:rPr lang="en-US" sz="900" b="0" i="0" u="none" strike="noStrike">
                          <a:solidFill>
                            <a:srgbClr val="000000"/>
                          </a:solidFill>
                          <a:effectLst/>
                          <a:latin typeface="Arial"/>
                        </a:rPr>
                        <a:t>Er</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170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1" i="1" u="none" strike="noStrike" dirty="0" err="1">
                          <a:solidFill>
                            <a:srgbClr val="000000"/>
                          </a:solidFill>
                          <a:effectLst/>
                          <a:latin typeface="Arial"/>
                        </a:rPr>
                        <a:t>TdT</a:t>
                      </a:r>
                      <a:r>
                        <a:rPr lang="en-US" sz="900" b="1" i="1" u="none" strike="noStrike" dirty="0">
                          <a:solidFill>
                            <a:srgbClr val="000000"/>
                          </a:solidFill>
                          <a:effectLst/>
                          <a:latin typeface="Arial"/>
                        </a:rPr>
                        <a:t>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3"/>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171</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CD22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4"/>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172</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CD10 </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5"/>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173</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6"/>
                  </a:ext>
                </a:extLst>
              </a:tr>
              <a:tr h="142753">
                <a:tc>
                  <a:txBody>
                    <a:bodyPr/>
                    <a:lstStyle/>
                    <a:p>
                      <a:pPr algn="l" fontAlgn="b"/>
                      <a:r>
                        <a:rPr lang="en-US" sz="900" b="0" i="0" u="none" strike="noStrike">
                          <a:solidFill>
                            <a:srgbClr val="000000"/>
                          </a:solidFill>
                          <a:effectLst/>
                          <a:latin typeface="Arial"/>
                        </a:rPr>
                        <a:t>Yb</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ru-RU" sz="900" b="0" i="0" u="none" strike="noStrike">
                          <a:solidFill>
                            <a:srgbClr val="000000"/>
                          </a:solidFill>
                          <a:effectLst/>
                          <a:latin typeface="Arial"/>
                        </a:rPr>
                        <a:t>174</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CD20</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7"/>
                  </a:ext>
                </a:extLst>
              </a:tr>
              <a:tr h="142753">
                <a:tc>
                  <a:txBody>
                    <a:bodyPr/>
                    <a:lstStyle/>
                    <a:p>
                      <a:pPr algn="l" fontAlgn="b"/>
                      <a:r>
                        <a:rPr lang="en-US" sz="900" b="0" i="0" u="none" strike="noStrike" dirty="0" err="1">
                          <a:solidFill>
                            <a:srgbClr val="000000"/>
                          </a:solidFill>
                          <a:effectLst/>
                          <a:latin typeface="Arial"/>
                        </a:rPr>
                        <a:t>Yb</a:t>
                      </a:r>
                      <a:endParaRPr lang="en-US" sz="900" b="0" i="0" u="none" strike="noStrike" dirty="0">
                        <a:solidFill>
                          <a:srgbClr val="000000"/>
                        </a:solidFill>
                        <a:effectLst/>
                        <a:latin typeface="Arial"/>
                      </a:endParaRP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a:solidFill>
                            <a:srgbClr val="000000"/>
                          </a:solidFill>
                          <a:effectLst/>
                          <a:latin typeface="Arial"/>
                        </a:rPr>
                        <a:t>176</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CD99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8"/>
                  </a:ext>
                </a:extLst>
              </a:tr>
              <a:tr h="174012">
                <a:tc>
                  <a:txBody>
                    <a:bodyPr/>
                    <a:lstStyle/>
                    <a:p>
                      <a:pPr algn="l" fontAlgn="b"/>
                      <a:r>
                        <a:rPr lang="en-US" sz="900" b="0" i="0" u="none" strike="noStrike" dirty="0">
                          <a:solidFill>
                            <a:srgbClr val="000000"/>
                          </a:solidFill>
                          <a:effectLst/>
                          <a:latin typeface="Arial"/>
                        </a:rPr>
                        <a:t>Bi</a:t>
                      </a:r>
                    </a:p>
                  </a:txBody>
                  <a:tcPr marL="5565" marR="5565" marT="5569"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is-IS" sz="900" b="0" i="0" u="none" strike="noStrike">
                          <a:solidFill>
                            <a:srgbClr val="000000"/>
                          </a:solidFill>
                          <a:effectLst/>
                          <a:latin typeface="Arial"/>
                        </a:rPr>
                        <a:t>209</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900" b="0" i="0" u="none" strike="noStrike" dirty="0">
                          <a:solidFill>
                            <a:srgbClr val="000000"/>
                          </a:solidFill>
                          <a:effectLst/>
                          <a:latin typeface="Arial"/>
                        </a:rPr>
                        <a:t>CD11b</a:t>
                      </a:r>
                    </a:p>
                  </a:txBody>
                  <a:tcPr marL="5565" marR="5565" marT="5569"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9"/>
                  </a:ext>
                </a:extLst>
              </a:tr>
            </a:tbl>
          </a:graphicData>
        </a:graphic>
      </p:graphicFrame>
      <p:sp>
        <p:nvSpPr>
          <p:cNvPr id="104614" name="Title 1">
            <a:extLst>
              <a:ext uri="{FF2B5EF4-FFF2-40B4-BE49-F238E27FC236}">
                <a16:creationId xmlns:a16="http://schemas.microsoft.com/office/drawing/2014/main" id="{C14A9D3D-F665-404E-86FF-E091A41080A9}"/>
              </a:ext>
            </a:extLst>
          </p:cNvPr>
          <p:cNvSpPr txBox="1">
            <a:spLocks/>
          </p:cNvSpPr>
          <p:nvPr/>
        </p:nvSpPr>
        <p:spPr bwMode="auto">
          <a:xfrm>
            <a:off x="300038" y="198438"/>
            <a:ext cx="8543925"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200" b="1">
                <a:solidFill>
                  <a:schemeClr val="tx1"/>
                </a:solidFill>
                <a:latin typeface="As" charset="0"/>
                <a:ea typeface="MS PGothic" panose="020B0600070205080204" pitchFamily="34" charset="-128"/>
              </a:defRPr>
            </a:lvl1pPr>
            <a:lvl2pPr marL="742950" indent="-285750">
              <a:defRPr sz="3200" b="1">
                <a:solidFill>
                  <a:schemeClr val="tx1"/>
                </a:solidFill>
                <a:latin typeface="As" charset="0"/>
                <a:ea typeface="MS PGothic" panose="020B0600070205080204" pitchFamily="34" charset="-128"/>
              </a:defRPr>
            </a:lvl2pPr>
            <a:lvl3pPr marL="1143000" indent="-228600">
              <a:defRPr sz="3200" b="1">
                <a:solidFill>
                  <a:schemeClr val="tx1"/>
                </a:solidFill>
                <a:latin typeface="As" charset="0"/>
                <a:ea typeface="MS PGothic" panose="020B0600070205080204" pitchFamily="34" charset="-128"/>
              </a:defRPr>
            </a:lvl3pPr>
            <a:lvl4pPr marL="1600200" indent="-228600">
              <a:defRPr sz="3200" b="1">
                <a:solidFill>
                  <a:schemeClr val="tx1"/>
                </a:solidFill>
                <a:latin typeface="As" charset="0"/>
                <a:ea typeface="MS PGothic" panose="020B0600070205080204" pitchFamily="34" charset="-128"/>
              </a:defRPr>
            </a:lvl4pPr>
            <a:lvl5pPr marL="2057400" indent="-228600">
              <a:defRPr sz="3200" b="1">
                <a:solidFill>
                  <a:schemeClr val="tx1"/>
                </a:solidFill>
                <a:latin typeface="As" charset="0"/>
                <a:ea typeface="MS PGothic" panose="020B0600070205080204" pitchFamily="34" charset="-128"/>
              </a:defRPr>
            </a:lvl5pPr>
            <a:lvl6pPr marL="25146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6pPr>
            <a:lvl7pPr marL="29718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7pPr>
            <a:lvl8pPr marL="34290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8pPr>
            <a:lvl9pPr marL="3886200" indent="-228600" eaLnBrk="0" fontAlgn="base" hangingPunct="0">
              <a:spcBef>
                <a:spcPct val="0"/>
              </a:spcBef>
              <a:spcAft>
                <a:spcPct val="0"/>
              </a:spcAft>
              <a:defRPr sz="3200" b="1">
                <a:solidFill>
                  <a:schemeClr val="tx1"/>
                </a:solidFill>
                <a:latin typeface="As" charset="0"/>
                <a:ea typeface="MS PGothic" panose="020B0600070205080204" pitchFamily="34" charset="-128"/>
              </a:defRPr>
            </a:lvl9pPr>
          </a:lstStyle>
          <a:p>
            <a:pPr algn="ctr"/>
            <a:r>
              <a:rPr lang="en-US" altLang="en-US" sz="2800" dirty="0">
                <a:solidFill>
                  <a:srgbClr val="FFFF00"/>
                </a:solidFill>
                <a:latin typeface="Calibri" panose="020F0502020204030204" pitchFamily="34" charset="0"/>
              </a:rPr>
              <a:t>Head-to-head comparison with OSU clinical flow results</a:t>
            </a:r>
          </a:p>
          <a:p>
            <a:pPr algn="ctr"/>
            <a:endParaRPr lang="en-US" altLang="en-US" sz="2800" dirty="0">
              <a:solidFill>
                <a:srgbClr val="FFFF00"/>
              </a:solidFill>
              <a:latin typeface="Calibri" panose="020F0502020204030204" pitchFamily="34" charset="0"/>
            </a:endParaRPr>
          </a:p>
        </p:txBody>
      </p:sp>
    </p:spTree>
    <p:extLst>
      <p:ext uri="{BB962C8B-B14F-4D97-AF65-F5344CB8AC3E}">
        <p14:creationId xmlns:p14="http://schemas.microsoft.com/office/powerpoint/2010/main" val="100432340"/>
      </p:ext>
    </p:extLst>
  </p:cSld>
  <p:clrMapOvr>
    <a:masterClrMapping/>
  </p:clrMapOvr>
  <p:transition spd="med">
    <p:fade/>
  </p:transition>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1" name="Title 1"/>
          <p:cNvSpPr>
            <a:spLocks noGrp="1"/>
          </p:cNvSpPr>
          <p:nvPr>
            <p:ph type="title"/>
          </p:nvPr>
        </p:nvSpPr>
        <p:spPr/>
        <p:txBody>
          <a:bodyPr/>
          <a:lstStyle/>
          <a:p>
            <a:pPr algn="ctr"/>
            <a:r>
              <a:rPr lang="en-US">
                <a:solidFill>
                  <a:srgbClr val="FFFF00"/>
                </a:solidFill>
                <a:latin typeface="Calibri" charset="0"/>
                <a:ea typeface="MS PGothic" charset="0"/>
              </a:rPr>
              <a:t>Staining nearly identical to fluorescent cytometry</a:t>
            </a:r>
          </a:p>
        </p:txBody>
      </p:sp>
      <p:sp>
        <p:nvSpPr>
          <p:cNvPr id="199682" name="Content Placeholder 2"/>
          <p:cNvSpPr>
            <a:spLocks noGrp="1"/>
          </p:cNvSpPr>
          <p:nvPr>
            <p:ph idx="1"/>
          </p:nvPr>
        </p:nvSpPr>
        <p:spPr>
          <a:xfrm>
            <a:off x="298450" y="4833493"/>
            <a:ext cx="8626475" cy="1703498"/>
          </a:xfrm>
        </p:spPr>
        <p:txBody>
          <a:bodyPr/>
          <a:lstStyle/>
          <a:p>
            <a:r>
              <a:rPr lang="en-US" sz="2000" dirty="0">
                <a:latin typeface="Calibri" charset="0"/>
                <a:ea typeface="MS PGothic" charset="0"/>
              </a:rPr>
              <a:t>Standard clinical blast gates are defined using CD45 and light side scatter</a:t>
            </a:r>
          </a:p>
          <a:p>
            <a:r>
              <a:rPr lang="en-US" sz="2000" dirty="0">
                <a:latin typeface="Calibri" charset="0"/>
                <a:ea typeface="MS PGothic" charset="0"/>
              </a:rPr>
              <a:t>Use of antibodies against cell granule proteins can enable an approximation of side scatter by mass cytometry and allow identification of blasts</a:t>
            </a:r>
          </a:p>
          <a:p>
            <a:r>
              <a:rPr lang="en-US" sz="2000" dirty="0">
                <a:latin typeface="Calibri" charset="0"/>
                <a:ea typeface="MS PGothic" charset="0"/>
              </a:rPr>
              <a:t>In a preliminary series this shows high correlation with clinical flow cytometry</a:t>
            </a:r>
          </a:p>
        </p:txBody>
      </p:sp>
      <p:pic>
        <p:nvPicPr>
          <p:cNvPr id="8" name="Picture 2"/>
          <p:cNvPicPr>
            <a:picLocks noChangeAspect="1"/>
          </p:cNvPicPr>
          <p:nvPr/>
        </p:nvPicPr>
        <p:blipFill>
          <a:blip r:embed="rId2" cstate="email">
            <a:extLst>
              <a:ext uri="{28A0092B-C50C-407E-A947-70E740481C1C}">
                <a14:useLocalDpi xmlns:a14="http://schemas.microsoft.com/office/drawing/2010/main" val="0"/>
              </a:ext>
            </a:extLst>
          </a:blip>
          <a:srcRect l="1140" t="1186" r="50246" b="2155"/>
          <a:stretch>
            <a:fillRect/>
          </a:stretch>
        </p:blipFill>
        <p:spPr bwMode="auto">
          <a:xfrm>
            <a:off x="289471" y="2051745"/>
            <a:ext cx="2539244" cy="215994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TextBox 8"/>
          <p:cNvSpPr txBox="1"/>
          <p:nvPr/>
        </p:nvSpPr>
        <p:spPr>
          <a:xfrm>
            <a:off x="0" y="6519446"/>
            <a:ext cx="3412196" cy="338554"/>
          </a:xfrm>
          <a:prstGeom prst="rect">
            <a:avLst/>
          </a:prstGeom>
          <a:noFill/>
        </p:spPr>
        <p:txBody>
          <a:bodyPr wrap="square">
            <a:spAutoFit/>
          </a:bodyPr>
          <a:lstStyle/>
          <a:p>
            <a:pPr>
              <a:defRPr/>
            </a:pPr>
            <a:r>
              <a:rPr lang="en-US" sz="1600" b="0" dirty="0">
                <a:solidFill>
                  <a:schemeClr val="accent3">
                    <a:lumMod val="40000"/>
                    <a:lumOff val="60000"/>
                  </a:schemeClr>
                </a:solidFill>
              </a:rPr>
              <a:t>-Kim Le, ICCS, Ask an expert </a:t>
            </a:r>
          </a:p>
        </p:txBody>
      </p:sp>
      <p:sp>
        <p:nvSpPr>
          <p:cNvPr id="12" name="TextBox 11"/>
          <p:cNvSpPr txBox="1"/>
          <p:nvPr/>
        </p:nvSpPr>
        <p:spPr>
          <a:xfrm>
            <a:off x="6142676" y="6519446"/>
            <a:ext cx="2999000" cy="338554"/>
          </a:xfrm>
          <a:prstGeom prst="rect">
            <a:avLst/>
          </a:prstGeom>
          <a:noFill/>
        </p:spPr>
        <p:txBody>
          <a:bodyPr wrap="square">
            <a:spAutoFit/>
          </a:bodyPr>
          <a:lstStyle/>
          <a:p>
            <a:pPr>
              <a:defRPr/>
            </a:pPr>
            <a:r>
              <a:rPr lang="en-US" sz="1600" b="0" dirty="0">
                <a:solidFill>
                  <a:schemeClr val="accent3">
                    <a:lumMod val="40000"/>
                    <a:lumOff val="60000"/>
                  </a:schemeClr>
                </a:solidFill>
              </a:rPr>
              <a:t>-</a:t>
            </a:r>
            <a:r>
              <a:rPr lang="en-US" sz="1600" b="0" dirty="0" err="1">
                <a:solidFill>
                  <a:schemeClr val="accent3">
                    <a:lumMod val="40000"/>
                    <a:lumOff val="60000"/>
                  </a:schemeClr>
                </a:solidFill>
              </a:rPr>
              <a:t>Lyberger</a:t>
            </a:r>
            <a:r>
              <a:rPr lang="en-US" sz="1600" b="0" dirty="0">
                <a:solidFill>
                  <a:schemeClr val="accent3">
                    <a:lumMod val="40000"/>
                    <a:lumOff val="60000"/>
                  </a:schemeClr>
                </a:solidFill>
              </a:rPr>
              <a:t> et al., unpublished</a:t>
            </a:r>
          </a:p>
        </p:txBody>
      </p:sp>
      <p:cxnSp>
        <p:nvCxnSpPr>
          <p:cNvPr id="3" name="Straight Arrow Connector 2"/>
          <p:cNvCxnSpPr/>
          <p:nvPr/>
        </p:nvCxnSpPr>
        <p:spPr bwMode="auto">
          <a:xfrm flipH="1" flipV="1">
            <a:off x="1475366" y="3819468"/>
            <a:ext cx="0" cy="616345"/>
          </a:xfrm>
          <a:prstGeom prst="straightConnector1">
            <a:avLst/>
          </a:prstGeom>
          <a:noFill/>
          <a:ln w="25400" cap="flat" cmpd="sng" algn="ctr">
            <a:solidFill>
              <a:srgbClr val="FA00FF"/>
            </a:solidFill>
            <a:prstDash val="solid"/>
            <a:round/>
            <a:headEnd type="none" w="med" len="med"/>
            <a:tailEnd type="arrow"/>
          </a:ln>
          <a:effectLst/>
        </p:spPr>
      </p:cxnSp>
      <p:sp>
        <p:nvSpPr>
          <p:cNvPr id="14" name="TextBox 4"/>
          <p:cNvSpPr txBox="1">
            <a:spLocks noChangeArrowheads="1"/>
          </p:cNvSpPr>
          <p:nvPr/>
        </p:nvSpPr>
        <p:spPr bwMode="auto">
          <a:xfrm>
            <a:off x="987403" y="4323324"/>
            <a:ext cx="95448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dirty="0">
                <a:solidFill>
                  <a:srgbClr val="FA00FF"/>
                </a:solidFill>
              </a:rPr>
              <a:t>Blasts</a:t>
            </a:r>
          </a:p>
        </p:txBody>
      </p:sp>
      <p:sp>
        <p:nvSpPr>
          <p:cNvPr id="21" name="TextBox 10"/>
          <p:cNvSpPr txBox="1">
            <a:spLocks noChangeArrowheads="1"/>
          </p:cNvSpPr>
          <p:nvPr/>
        </p:nvSpPr>
        <p:spPr bwMode="auto">
          <a:xfrm>
            <a:off x="0" y="1634214"/>
            <a:ext cx="3006758"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dirty="0">
                <a:solidFill>
                  <a:srgbClr val="FFFFFF"/>
                </a:solidFill>
                <a:latin typeface="Arial"/>
                <a:cs typeface="Arial"/>
              </a:rPr>
              <a:t>Clinical Cytometry</a:t>
            </a:r>
          </a:p>
        </p:txBody>
      </p:sp>
      <p:sp>
        <p:nvSpPr>
          <p:cNvPr id="31" name="TextBox 4"/>
          <p:cNvSpPr txBox="1">
            <a:spLocks noChangeArrowheads="1"/>
          </p:cNvSpPr>
          <p:nvPr/>
        </p:nvSpPr>
        <p:spPr bwMode="auto">
          <a:xfrm>
            <a:off x="2256327" y="765508"/>
            <a:ext cx="4631346"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400" dirty="0">
                <a:solidFill>
                  <a:srgbClr val="FFFFFF"/>
                </a:solidFill>
              </a:rPr>
              <a:t>Correlation with clinical blasts</a:t>
            </a:r>
          </a:p>
        </p:txBody>
      </p:sp>
    </p:spTree>
    <p:extLst>
      <p:ext uri="{BB962C8B-B14F-4D97-AF65-F5344CB8AC3E}">
        <p14:creationId xmlns:p14="http://schemas.microsoft.com/office/powerpoint/2010/main" val="3314225401"/>
      </p:ext>
    </p:extLst>
  </p:cSld>
  <p:clrMapOvr>
    <a:masterClrMapping/>
  </p:clrMapOvr>
  <p:transition spd="med">
    <p:fade/>
  </p:transition>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1" name="Title 1"/>
          <p:cNvSpPr>
            <a:spLocks noGrp="1"/>
          </p:cNvSpPr>
          <p:nvPr>
            <p:ph type="title"/>
          </p:nvPr>
        </p:nvSpPr>
        <p:spPr/>
        <p:txBody>
          <a:bodyPr/>
          <a:lstStyle/>
          <a:p>
            <a:pPr algn="ctr"/>
            <a:r>
              <a:rPr lang="en-US">
                <a:solidFill>
                  <a:srgbClr val="FFFF00"/>
                </a:solidFill>
                <a:latin typeface="Calibri" charset="0"/>
                <a:ea typeface="MS PGothic" charset="0"/>
              </a:rPr>
              <a:t>Staining nearly identical to fluorescent cytometry</a:t>
            </a:r>
          </a:p>
        </p:txBody>
      </p:sp>
      <p:sp>
        <p:nvSpPr>
          <p:cNvPr id="199682" name="Content Placeholder 2"/>
          <p:cNvSpPr>
            <a:spLocks noGrp="1"/>
          </p:cNvSpPr>
          <p:nvPr>
            <p:ph idx="1"/>
          </p:nvPr>
        </p:nvSpPr>
        <p:spPr>
          <a:xfrm>
            <a:off x="298450" y="4833493"/>
            <a:ext cx="8626475" cy="1703498"/>
          </a:xfrm>
        </p:spPr>
        <p:txBody>
          <a:bodyPr/>
          <a:lstStyle/>
          <a:p>
            <a:r>
              <a:rPr lang="en-US" sz="2000" dirty="0">
                <a:latin typeface="Calibri" charset="0"/>
                <a:ea typeface="MS PGothic" charset="0"/>
              </a:rPr>
              <a:t>Standard clinical blast gates are defined using CD45 and light side scatter</a:t>
            </a:r>
          </a:p>
          <a:p>
            <a:r>
              <a:rPr lang="en-US" sz="2000" dirty="0">
                <a:latin typeface="Calibri" charset="0"/>
                <a:ea typeface="MS PGothic" charset="0"/>
              </a:rPr>
              <a:t>Use of antibodies against cell granule proteins can enable an approximation of side scatter by mass cytometry and allow identification of blasts</a:t>
            </a:r>
          </a:p>
          <a:p>
            <a:r>
              <a:rPr lang="en-US" sz="2000" dirty="0">
                <a:latin typeface="Calibri" charset="0"/>
                <a:ea typeface="MS PGothic" charset="0"/>
              </a:rPr>
              <a:t>In a preliminary series this shows high correlation with clinical flow cytometry</a:t>
            </a:r>
          </a:p>
        </p:txBody>
      </p:sp>
      <p:pic>
        <p:nvPicPr>
          <p:cNvPr id="8" name="Picture 2"/>
          <p:cNvPicPr>
            <a:picLocks noChangeAspect="1"/>
          </p:cNvPicPr>
          <p:nvPr/>
        </p:nvPicPr>
        <p:blipFill>
          <a:blip r:embed="rId2" cstate="email">
            <a:extLst>
              <a:ext uri="{28A0092B-C50C-407E-A947-70E740481C1C}">
                <a14:useLocalDpi xmlns:a14="http://schemas.microsoft.com/office/drawing/2010/main" val="0"/>
              </a:ext>
            </a:extLst>
          </a:blip>
          <a:srcRect l="1140" t="1186" r="50246" b="2155"/>
          <a:stretch>
            <a:fillRect/>
          </a:stretch>
        </p:blipFill>
        <p:spPr bwMode="auto">
          <a:xfrm>
            <a:off x="289471" y="2051745"/>
            <a:ext cx="2539244" cy="215994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TextBox 8"/>
          <p:cNvSpPr txBox="1"/>
          <p:nvPr/>
        </p:nvSpPr>
        <p:spPr>
          <a:xfrm>
            <a:off x="0" y="6519446"/>
            <a:ext cx="3412196" cy="338554"/>
          </a:xfrm>
          <a:prstGeom prst="rect">
            <a:avLst/>
          </a:prstGeom>
          <a:noFill/>
        </p:spPr>
        <p:txBody>
          <a:bodyPr wrap="square">
            <a:spAutoFit/>
          </a:bodyPr>
          <a:lstStyle/>
          <a:p>
            <a:pPr>
              <a:defRPr/>
            </a:pPr>
            <a:r>
              <a:rPr lang="en-US" sz="1600" b="0" dirty="0">
                <a:solidFill>
                  <a:schemeClr val="accent3">
                    <a:lumMod val="40000"/>
                    <a:lumOff val="60000"/>
                  </a:schemeClr>
                </a:solidFill>
              </a:rPr>
              <a:t>-Kim Le, ICCS, Ask an expert </a:t>
            </a:r>
          </a:p>
        </p:txBody>
      </p:sp>
      <p:sp>
        <p:nvSpPr>
          <p:cNvPr id="12" name="TextBox 11"/>
          <p:cNvSpPr txBox="1"/>
          <p:nvPr/>
        </p:nvSpPr>
        <p:spPr>
          <a:xfrm>
            <a:off x="6142676" y="6519446"/>
            <a:ext cx="2999000" cy="338554"/>
          </a:xfrm>
          <a:prstGeom prst="rect">
            <a:avLst/>
          </a:prstGeom>
          <a:noFill/>
        </p:spPr>
        <p:txBody>
          <a:bodyPr wrap="square">
            <a:spAutoFit/>
          </a:bodyPr>
          <a:lstStyle/>
          <a:p>
            <a:pPr>
              <a:defRPr/>
            </a:pPr>
            <a:r>
              <a:rPr lang="en-US" sz="1600" b="0" dirty="0">
                <a:solidFill>
                  <a:schemeClr val="accent3">
                    <a:lumMod val="40000"/>
                    <a:lumOff val="60000"/>
                  </a:schemeClr>
                </a:solidFill>
              </a:rPr>
              <a:t>-</a:t>
            </a:r>
            <a:r>
              <a:rPr lang="en-US" sz="1600" b="0" dirty="0" err="1">
                <a:solidFill>
                  <a:schemeClr val="accent3">
                    <a:lumMod val="40000"/>
                    <a:lumOff val="60000"/>
                  </a:schemeClr>
                </a:solidFill>
              </a:rPr>
              <a:t>Lyberger</a:t>
            </a:r>
            <a:r>
              <a:rPr lang="en-US" sz="1600" b="0" dirty="0">
                <a:solidFill>
                  <a:schemeClr val="accent3">
                    <a:lumMod val="40000"/>
                    <a:lumOff val="60000"/>
                  </a:schemeClr>
                </a:solidFill>
              </a:rPr>
              <a:t> et al., unpublished</a:t>
            </a:r>
          </a:p>
        </p:txBody>
      </p:sp>
      <p:cxnSp>
        <p:nvCxnSpPr>
          <p:cNvPr id="3" name="Straight Arrow Connector 2"/>
          <p:cNvCxnSpPr/>
          <p:nvPr/>
        </p:nvCxnSpPr>
        <p:spPr bwMode="auto">
          <a:xfrm flipH="1" flipV="1">
            <a:off x="1475366" y="3819468"/>
            <a:ext cx="0" cy="616345"/>
          </a:xfrm>
          <a:prstGeom prst="straightConnector1">
            <a:avLst/>
          </a:prstGeom>
          <a:noFill/>
          <a:ln w="25400" cap="flat" cmpd="sng" algn="ctr">
            <a:solidFill>
              <a:srgbClr val="FA00FF"/>
            </a:solidFill>
            <a:prstDash val="solid"/>
            <a:round/>
            <a:headEnd type="none" w="med" len="med"/>
            <a:tailEnd type="arrow"/>
          </a:ln>
          <a:effectLst/>
        </p:spPr>
      </p:cxnSp>
      <p:sp>
        <p:nvSpPr>
          <p:cNvPr id="14" name="TextBox 4"/>
          <p:cNvSpPr txBox="1">
            <a:spLocks noChangeArrowheads="1"/>
          </p:cNvSpPr>
          <p:nvPr/>
        </p:nvSpPr>
        <p:spPr bwMode="auto">
          <a:xfrm>
            <a:off x="987403" y="4323324"/>
            <a:ext cx="95448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dirty="0">
                <a:solidFill>
                  <a:srgbClr val="FA00FF"/>
                </a:solidFill>
              </a:rPr>
              <a:t>Blasts</a:t>
            </a:r>
          </a:p>
        </p:txBody>
      </p:sp>
      <p:pic>
        <p:nvPicPr>
          <p:cNvPr id="15"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93948" y="207104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6" name="TextBox 10"/>
          <p:cNvSpPr txBox="1">
            <a:spLocks noChangeArrowheads="1"/>
          </p:cNvSpPr>
          <p:nvPr/>
        </p:nvSpPr>
        <p:spPr bwMode="auto">
          <a:xfrm>
            <a:off x="4001319" y="1631231"/>
            <a:ext cx="2192338"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dirty="0">
                <a:solidFill>
                  <a:srgbClr val="FFFFFF"/>
                </a:solidFill>
              </a:rPr>
              <a:t>Normal Marrow</a:t>
            </a:r>
          </a:p>
        </p:txBody>
      </p:sp>
      <p:sp>
        <p:nvSpPr>
          <p:cNvPr id="17" name="Oval 11"/>
          <p:cNvSpPr>
            <a:spLocks noChangeArrowheads="1"/>
          </p:cNvSpPr>
          <p:nvPr/>
        </p:nvSpPr>
        <p:spPr bwMode="auto">
          <a:xfrm rot="514655">
            <a:off x="4925798" y="3288655"/>
            <a:ext cx="274638" cy="377825"/>
          </a:xfrm>
          <a:prstGeom prst="ellipse">
            <a:avLst/>
          </a:prstGeom>
          <a:noFill/>
          <a:ln w="25400">
            <a:solidFill>
              <a:srgbClr val="FA00FF"/>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sp>
        <p:nvSpPr>
          <p:cNvPr id="18" name="Oval 13"/>
          <p:cNvSpPr>
            <a:spLocks noChangeArrowheads="1"/>
          </p:cNvSpPr>
          <p:nvPr/>
        </p:nvSpPr>
        <p:spPr bwMode="auto">
          <a:xfrm rot="1717722">
            <a:off x="5282986" y="3034655"/>
            <a:ext cx="358775" cy="658813"/>
          </a:xfrm>
          <a:prstGeom prst="ellipse">
            <a:avLst/>
          </a:prstGeom>
          <a:noFill/>
          <a:ln w="25400">
            <a:solidFill>
              <a:srgbClr val="3366FF"/>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sp>
        <p:nvSpPr>
          <p:cNvPr id="19" name="Oval 15"/>
          <p:cNvSpPr>
            <a:spLocks noChangeArrowheads="1"/>
          </p:cNvSpPr>
          <p:nvPr/>
        </p:nvSpPr>
        <p:spPr bwMode="auto">
          <a:xfrm rot="514655">
            <a:off x="4546386" y="3291830"/>
            <a:ext cx="330200" cy="419100"/>
          </a:xfrm>
          <a:prstGeom prst="ellipse">
            <a:avLst/>
          </a:prstGeom>
          <a:noFill/>
          <a:ln w="254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sp>
        <p:nvSpPr>
          <p:cNvPr id="20" name="Oval 16"/>
          <p:cNvSpPr>
            <a:spLocks noChangeArrowheads="1"/>
          </p:cNvSpPr>
          <p:nvPr/>
        </p:nvSpPr>
        <p:spPr bwMode="auto">
          <a:xfrm rot="3182046">
            <a:off x="4751967" y="2130574"/>
            <a:ext cx="627062" cy="9334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sp>
        <p:nvSpPr>
          <p:cNvPr id="21" name="TextBox 10"/>
          <p:cNvSpPr txBox="1">
            <a:spLocks noChangeArrowheads="1"/>
          </p:cNvSpPr>
          <p:nvPr/>
        </p:nvSpPr>
        <p:spPr bwMode="auto">
          <a:xfrm>
            <a:off x="0" y="1634214"/>
            <a:ext cx="3006758"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dirty="0">
                <a:solidFill>
                  <a:srgbClr val="FFFFFF"/>
                </a:solidFill>
                <a:latin typeface="Arial"/>
                <a:cs typeface="Arial"/>
              </a:rPr>
              <a:t>Clinical Cytometry</a:t>
            </a:r>
          </a:p>
        </p:txBody>
      </p:sp>
      <p:sp>
        <p:nvSpPr>
          <p:cNvPr id="22" name="Oval 13"/>
          <p:cNvSpPr>
            <a:spLocks noChangeArrowheads="1"/>
          </p:cNvSpPr>
          <p:nvPr/>
        </p:nvSpPr>
        <p:spPr bwMode="auto">
          <a:xfrm rot="2394415">
            <a:off x="5167584" y="2743631"/>
            <a:ext cx="321035" cy="528226"/>
          </a:xfrm>
          <a:prstGeom prst="ellipse">
            <a:avLst/>
          </a:prstGeom>
          <a:noFill/>
          <a:ln w="25400">
            <a:solidFill>
              <a:srgbClr val="00FF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cxnSp>
        <p:nvCxnSpPr>
          <p:cNvPr id="23" name="Straight Arrow Connector 22"/>
          <p:cNvCxnSpPr/>
          <p:nvPr/>
        </p:nvCxnSpPr>
        <p:spPr bwMode="auto">
          <a:xfrm flipH="1" flipV="1">
            <a:off x="5073419" y="3710389"/>
            <a:ext cx="0" cy="616345"/>
          </a:xfrm>
          <a:prstGeom prst="straightConnector1">
            <a:avLst/>
          </a:prstGeom>
          <a:noFill/>
          <a:ln w="25400" cap="flat" cmpd="sng" algn="ctr">
            <a:solidFill>
              <a:srgbClr val="FA00FF"/>
            </a:solidFill>
            <a:prstDash val="solid"/>
            <a:round/>
            <a:headEnd type="none" w="med" len="med"/>
            <a:tailEnd type="arrow"/>
          </a:ln>
          <a:effectLst/>
        </p:spPr>
      </p:cxnSp>
      <p:sp>
        <p:nvSpPr>
          <p:cNvPr id="24" name="TextBox 4"/>
          <p:cNvSpPr txBox="1">
            <a:spLocks noChangeArrowheads="1"/>
          </p:cNvSpPr>
          <p:nvPr/>
        </p:nvSpPr>
        <p:spPr bwMode="auto">
          <a:xfrm>
            <a:off x="4585456" y="4323324"/>
            <a:ext cx="95448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dirty="0">
                <a:solidFill>
                  <a:srgbClr val="FA00FF"/>
                </a:solidFill>
              </a:rPr>
              <a:t>Blasts</a:t>
            </a:r>
          </a:p>
        </p:txBody>
      </p:sp>
      <p:sp>
        <p:nvSpPr>
          <p:cNvPr id="25" name="TextBox 18"/>
          <p:cNvSpPr txBox="1">
            <a:spLocks noChangeArrowheads="1"/>
          </p:cNvSpPr>
          <p:nvPr/>
        </p:nvSpPr>
        <p:spPr bwMode="auto">
          <a:xfrm>
            <a:off x="7334502" y="1631229"/>
            <a:ext cx="73557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dirty="0">
                <a:solidFill>
                  <a:srgbClr val="FFFFFF"/>
                </a:solidFill>
              </a:rPr>
              <a:t>AML</a:t>
            </a:r>
          </a:p>
        </p:txBody>
      </p:sp>
      <p:pic>
        <p:nvPicPr>
          <p:cNvPr id="26" name="Picture 12"/>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650571" y="2071042"/>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 name="Oval 20"/>
          <p:cNvSpPr>
            <a:spLocks noChangeArrowheads="1"/>
          </p:cNvSpPr>
          <p:nvPr/>
        </p:nvSpPr>
        <p:spPr bwMode="auto">
          <a:xfrm>
            <a:off x="7583647" y="3310693"/>
            <a:ext cx="587375" cy="447675"/>
          </a:xfrm>
          <a:prstGeom prst="ellipse">
            <a:avLst/>
          </a:prstGeom>
          <a:noFill/>
          <a:ln w="25400">
            <a:solidFill>
              <a:srgbClr val="FA00FF"/>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cxnSp>
        <p:nvCxnSpPr>
          <p:cNvPr id="28" name="Straight Arrow Connector 27"/>
          <p:cNvCxnSpPr/>
          <p:nvPr/>
        </p:nvCxnSpPr>
        <p:spPr bwMode="auto">
          <a:xfrm flipH="1" flipV="1">
            <a:off x="7896418" y="3760065"/>
            <a:ext cx="0" cy="616345"/>
          </a:xfrm>
          <a:prstGeom prst="straightConnector1">
            <a:avLst/>
          </a:prstGeom>
          <a:noFill/>
          <a:ln w="25400" cap="flat" cmpd="sng" algn="ctr">
            <a:solidFill>
              <a:srgbClr val="FA00FF"/>
            </a:solidFill>
            <a:prstDash val="solid"/>
            <a:round/>
            <a:headEnd type="none" w="med" len="med"/>
            <a:tailEnd type="arrow"/>
          </a:ln>
          <a:effectLst/>
        </p:spPr>
      </p:cxnSp>
      <p:sp>
        <p:nvSpPr>
          <p:cNvPr id="29" name="TextBox 4"/>
          <p:cNvSpPr txBox="1">
            <a:spLocks noChangeArrowheads="1"/>
          </p:cNvSpPr>
          <p:nvPr/>
        </p:nvSpPr>
        <p:spPr bwMode="auto">
          <a:xfrm>
            <a:off x="7417793" y="4323324"/>
            <a:ext cx="95448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dirty="0">
                <a:solidFill>
                  <a:srgbClr val="FA00FF"/>
                </a:solidFill>
              </a:rPr>
              <a:t>Blasts</a:t>
            </a:r>
          </a:p>
        </p:txBody>
      </p:sp>
      <p:sp>
        <p:nvSpPr>
          <p:cNvPr id="5" name="TextBox 4"/>
          <p:cNvSpPr txBox="1"/>
          <p:nvPr/>
        </p:nvSpPr>
        <p:spPr>
          <a:xfrm>
            <a:off x="5322528" y="1279383"/>
            <a:ext cx="2172390" cy="400110"/>
          </a:xfrm>
          <a:prstGeom prst="rect">
            <a:avLst/>
          </a:prstGeom>
          <a:noFill/>
        </p:spPr>
        <p:txBody>
          <a:bodyPr wrap="none" rtlCol="0">
            <a:spAutoFit/>
          </a:bodyPr>
          <a:lstStyle/>
          <a:p>
            <a:r>
              <a:rPr lang="en-US" sz="2000" dirty="0">
                <a:solidFill>
                  <a:srgbClr val="FFFFFF"/>
                </a:solidFill>
              </a:rPr>
              <a:t>Mass Cytometry</a:t>
            </a:r>
          </a:p>
        </p:txBody>
      </p:sp>
      <p:sp>
        <p:nvSpPr>
          <p:cNvPr id="31" name="TextBox 4"/>
          <p:cNvSpPr txBox="1">
            <a:spLocks noChangeArrowheads="1"/>
          </p:cNvSpPr>
          <p:nvPr/>
        </p:nvSpPr>
        <p:spPr bwMode="auto">
          <a:xfrm>
            <a:off x="2256327" y="765508"/>
            <a:ext cx="4631346"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400" dirty="0">
                <a:solidFill>
                  <a:srgbClr val="FFFFFF"/>
                </a:solidFill>
              </a:rPr>
              <a:t>Correlation with clinical blasts</a:t>
            </a:r>
          </a:p>
        </p:txBody>
      </p:sp>
    </p:spTree>
    <p:extLst>
      <p:ext uri="{BB962C8B-B14F-4D97-AF65-F5344CB8AC3E}">
        <p14:creationId xmlns:p14="http://schemas.microsoft.com/office/powerpoint/2010/main" val="3236098359"/>
      </p:ext>
    </p:extLst>
  </p:cSld>
  <p:clrMapOvr>
    <a:masterClrMapping/>
  </p:clrMapOvr>
  <p:transition spd="med">
    <p:fade/>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1" name="Title 1"/>
          <p:cNvSpPr>
            <a:spLocks noGrp="1"/>
          </p:cNvSpPr>
          <p:nvPr>
            <p:ph type="title"/>
          </p:nvPr>
        </p:nvSpPr>
        <p:spPr/>
        <p:txBody>
          <a:bodyPr/>
          <a:lstStyle/>
          <a:p>
            <a:pPr algn="ctr"/>
            <a:r>
              <a:rPr lang="en-US">
                <a:solidFill>
                  <a:srgbClr val="FFFF00"/>
                </a:solidFill>
                <a:latin typeface="Calibri" charset="0"/>
                <a:ea typeface="MS PGothic" charset="0"/>
              </a:rPr>
              <a:t>Staining nearly identical to fluorescent cytometry</a:t>
            </a:r>
          </a:p>
        </p:txBody>
      </p:sp>
      <p:sp>
        <p:nvSpPr>
          <p:cNvPr id="199682" name="Content Placeholder 2"/>
          <p:cNvSpPr>
            <a:spLocks noGrp="1"/>
          </p:cNvSpPr>
          <p:nvPr>
            <p:ph idx="1"/>
          </p:nvPr>
        </p:nvSpPr>
        <p:spPr>
          <a:xfrm>
            <a:off x="298450" y="4833493"/>
            <a:ext cx="8626475" cy="1703498"/>
          </a:xfrm>
        </p:spPr>
        <p:txBody>
          <a:bodyPr/>
          <a:lstStyle/>
          <a:p>
            <a:r>
              <a:rPr lang="en-US" sz="2000" dirty="0">
                <a:latin typeface="Calibri" charset="0"/>
                <a:ea typeface="MS PGothic" charset="0"/>
              </a:rPr>
              <a:t>Standard clinical blast gates are defined using CD45 and light side scatter</a:t>
            </a:r>
          </a:p>
          <a:p>
            <a:r>
              <a:rPr lang="en-US" sz="2000" dirty="0">
                <a:latin typeface="Calibri" charset="0"/>
                <a:ea typeface="MS PGothic" charset="0"/>
              </a:rPr>
              <a:t>Use of antibodies against cell granule proteins can enable an approximation of side scatter by mass cytometry and allow identification of blasts</a:t>
            </a:r>
          </a:p>
          <a:p>
            <a:r>
              <a:rPr lang="en-US" sz="2000" dirty="0">
                <a:latin typeface="Calibri" charset="0"/>
                <a:ea typeface="MS PGothic" charset="0"/>
              </a:rPr>
              <a:t>In a preliminary series this shows high correlation with clinical flow cytometry</a:t>
            </a:r>
          </a:p>
        </p:txBody>
      </p:sp>
      <p:sp>
        <p:nvSpPr>
          <p:cNvPr id="199683" name="TextBox 4"/>
          <p:cNvSpPr txBox="1">
            <a:spLocks noChangeArrowheads="1"/>
          </p:cNvSpPr>
          <p:nvPr/>
        </p:nvSpPr>
        <p:spPr bwMode="auto">
          <a:xfrm>
            <a:off x="2256327" y="765508"/>
            <a:ext cx="4631346"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400" dirty="0">
                <a:solidFill>
                  <a:srgbClr val="FFFFFF"/>
                </a:solidFill>
              </a:rPr>
              <a:t>Correlation with clinical blasts</a:t>
            </a:r>
          </a:p>
        </p:txBody>
      </p:sp>
      <p:sp>
        <p:nvSpPr>
          <p:cNvPr id="9" name="TextBox 8"/>
          <p:cNvSpPr txBox="1"/>
          <p:nvPr/>
        </p:nvSpPr>
        <p:spPr>
          <a:xfrm>
            <a:off x="0" y="6519446"/>
            <a:ext cx="3412196" cy="338554"/>
          </a:xfrm>
          <a:prstGeom prst="rect">
            <a:avLst/>
          </a:prstGeom>
          <a:noFill/>
        </p:spPr>
        <p:txBody>
          <a:bodyPr wrap="square">
            <a:spAutoFit/>
          </a:bodyPr>
          <a:lstStyle/>
          <a:p>
            <a:pPr>
              <a:defRPr/>
            </a:pPr>
            <a:r>
              <a:rPr lang="en-US" sz="1600" b="0" dirty="0">
                <a:solidFill>
                  <a:schemeClr val="accent3">
                    <a:lumMod val="40000"/>
                    <a:lumOff val="60000"/>
                  </a:schemeClr>
                </a:solidFill>
              </a:rPr>
              <a:t>-Kim Le, ICCS, Ask an expert </a:t>
            </a:r>
          </a:p>
        </p:txBody>
      </p:sp>
      <p:sp>
        <p:nvSpPr>
          <p:cNvPr id="12" name="TextBox 11"/>
          <p:cNvSpPr txBox="1"/>
          <p:nvPr/>
        </p:nvSpPr>
        <p:spPr>
          <a:xfrm>
            <a:off x="6142676" y="6519446"/>
            <a:ext cx="2999000" cy="338554"/>
          </a:xfrm>
          <a:prstGeom prst="rect">
            <a:avLst/>
          </a:prstGeom>
          <a:noFill/>
        </p:spPr>
        <p:txBody>
          <a:bodyPr wrap="square">
            <a:spAutoFit/>
          </a:bodyPr>
          <a:lstStyle/>
          <a:p>
            <a:pPr>
              <a:defRPr/>
            </a:pPr>
            <a:r>
              <a:rPr lang="en-US" sz="1600" b="0" dirty="0">
                <a:solidFill>
                  <a:schemeClr val="accent3">
                    <a:lumMod val="40000"/>
                    <a:lumOff val="60000"/>
                  </a:schemeClr>
                </a:solidFill>
              </a:rPr>
              <a:t>-</a:t>
            </a:r>
            <a:r>
              <a:rPr lang="en-US" sz="1600" b="0" dirty="0" err="1">
                <a:solidFill>
                  <a:schemeClr val="accent3">
                    <a:lumMod val="40000"/>
                    <a:lumOff val="60000"/>
                  </a:schemeClr>
                </a:solidFill>
              </a:rPr>
              <a:t>Lyberger</a:t>
            </a:r>
            <a:r>
              <a:rPr lang="en-US" sz="1600" b="0" dirty="0">
                <a:solidFill>
                  <a:schemeClr val="accent3">
                    <a:lumMod val="40000"/>
                    <a:lumOff val="60000"/>
                  </a:schemeClr>
                </a:solidFill>
              </a:rPr>
              <a:t> et al., unpublished</a:t>
            </a:r>
          </a:p>
        </p:txBody>
      </p:sp>
      <p:pic>
        <p:nvPicPr>
          <p:cNvPr id="15"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093948" y="207104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6" name="TextBox 10"/>
          <p:cNvSpPr txBox="1">
            <a:spLocks noChangeArrowheads="1"/>
          </p:cNvSpPr>
          <p:nvPr/>
        </p:nvSpPr>
        <p:spPr bwMode="auto">
          <a:xfrm>
            <a:off x="4001319" y="1631231"/>
            <a:ext cx="2192338"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dirty="0">
                <a:solidFill>
                  <a:srgbClr val="FFFFFF"/>
                </a:solidFill>
              </a:rPr>
              <a:t>Normal Marrow</a:t>
            </a:r>
          </a:p>
        </p:txBody>
      </p:sp>
      <p:sp>
        <p:nvSpPr>
          <p:cNvPr id="17" name="Oval 11"/>
          <p:cNvSpPr>
            <a:spLocks noChangeArrowheads="1"/>
          </p:cNvSpPr>
          <p:nvPr/>
        </p:nvSpPr>
        <p:spPr bwMode="auto">
          <a:xfrm rot="514655">
            <a:off x="4925798" y="3288655"/>
            <a:ext cx="274638" cy="377825"/>
          </a:xfrm>
          <a:prstGeom prst="ellipse">
            <a:avLst/>
          </a:prstGeom>
          <a:noFill/>
          <a:ln w="25400">
            <a:solidFill>
              <a:srgbClr val="FA00FF"/>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sp>
        <p:nvSpPr>
          <p:cNvPr id="18" name="Oval 13"/>
          <p:cNvSpPr>
            <a:spLocks noChangeArrowheads="1"/>
          </p:cNvSpPr>
          <p:nvPr/>
        </p:nvSpPr>
        <p:spPr bwMode="auto">
          <a:xfrm rot="1717722">
            <a:off x="5282986" y="3034655"/>
            <a:ext cx="358775" cy="658813"/>
          </a:xfrm>
          <a:prstGeom prst="ellipse">
            <a:avLst/>
          </a:prstGeom>
          <a:noFill/>
          <a:ln w="25400">
            <a:solidFill>
              <a:srgbClr val="3366FF"/>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sp>
        <p:nvSpPr>
          <p:cNvPr id="19" name="Oval 15"/>
          <p:cNvSpPr>
            <a:spLocks noChangeArrowheads="1"/>
          </p:cNvSpPr>
          <p:nvPr/>
        </p:nvSpPr>
        <p:spPr bwMode="auto">
          <a:xfrm rot="514655">
            <a:off x="4546386" y="3291830"/>
            <a:ext cx="330200" cy="419100"/>
          </a:xfrm>
          <a:prstGeom prst="ellipse">
            <a:avLst/>
          </a:prstGeom>
          <a:noFill/>
          <a:ln w="254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sp>
        <p:nvSpPr>
          <p:cNvPr id="20" name="Oval 16"/>
          <p:cNvSpPr>
            <a:spLocks noChangeArrowheads="1"/>
          </p:cNvSpPr>
          <p:nvPr/>
        </p:nvSpPr>
        <p:spPr bwMode="auto">
          <a:xfrm rot="3182046">
            <a:off x="4751967" y="2130574"/>
            <a:ext cx="627062" cy="933450"/>
          </a:xfrm>
          <a:prstGeom prst="ellipse">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sp>
        <p:nvSpPr>
          <p:cNvPr id="22" name="Oval 13"/>
          <p:cNvSpPr>
            <a:spLocks noChangeArrowheads="1"/>
          </p:cNvSpPr>
          <p:nvPr/>
        </p:nvSpPr>
        <p:spPr bwMode="auto">
          <a:xfrm rot="2394415">
            <a:off x="5167584" y="2743631"/>
            <a:ext cx="321035" cy="528226"/>
          </a:xfrm>
          <a:prstGeom prst="ellipse">
            <a:avLst/>
          </a:prstGeom>
          <a:noFill/>
          <a:ln w="25400">
            <a:solidFill>
              <a:srgbClr val="00FF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cxnSp>
        <p:nvCxnSpPr>
          <p:cNvPr id="23" name="Straight Arrow Connector 22"/>
          <p:cNvCxnSpPr/>
          <p:nvPr/>
        </p:nvCxnSpPr>
        <p:spPr bwMode="auto">
          <a:xfrm flipH="1" flipV="1">
            <a:off x="5073419" y="3710389"/>
            <a:ext cx="0" cy="616345"/>
          </a:xfrm>
          <a:prstGeom prst="straightConnector1">
            <a:avLst/>
          </a:prstGeom>
          <a:noFill/>
          <a:ln w="25400" cap="flat" cmpd="sng" algn="ctr">
            <a:solidFill>
              <a:srgbClr val="FA00FF"/>
            </a:solidFill>
            <a:prstDash val="solid"/>
            <a:round/>
            <a:headEnd type="none" w="med" len="med"/>
            <a:tailEnd type="arrow"/>
          </a:ln>
          <a:effectLst/>
        </p:spPr>
      </p:cxnSp>
      <p:sp>
        <p:nvSpPr>
          <p:cNvPr id="24" name="TextBox 4"/>
          <p:cNvSpPr txBox="1">
            <a:spLocks noChangeArrowheads="1"/>
          </p:cNvSpPr>
          <p:nvPr/>
        </p:nvSpPr>
        <p:spPr bwMode="auto">
          <a:xfrm>
            <a:off x="4585456" y="4323324"/>
            <a:ext cx="95448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dirty="0">
                <a:solidFill>
                  <a:srgbClr val="FA00FF"/>
                </a:solidFill>
              </a:rPr>
              <a:t>Blasts</a:t>
            </a:r>
          </a:p>
        </p:txBody>
      </p:sp>
      <p:sp>
        <p:nvSpPr>
          <p:cNvPr id="25" name="TextBox 18"/>
          <p:cNvSpPr txBox="1">
            <a:spLocks noChangeArrowheads="1"/>
          </p:cNvSpPr>
          <p:nvPr/>
        </p:nvSpPr>
        <p:spPr bwMode="auto">
          <a:xfrm>
            <a:off x="7334502" y="1631229"/>
            <a:ext cx="73557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000" dirty="0">
                <a:solidFill>
                  <a:srgbClr val="FFFFFF"/>
                </a:solidFill>
              </a:rPr>
              <a:t>AML</a:t>
            </a:r>
          </a:p>
        </p:txBody>
      </p:sp>
      <p:pic>
        <p:nvPicPr>
          <p:cNvPr id="26" name="Picture 1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650571" y="2071042"/>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 name="Oval 20"/>
          <p:cNvSpPr>
            <a:spLocks noChangeArrowheads="1"/>
          </p:cNvSpPr>
          <p:nvPr/>
        </p:nvSpPr>
        <p:spPr bwMode="auto">
          <a:xfrm>
            <a:off x="7583647" y="3310693"/>
            <a:ext cx="587375" cy="447675"/>
          </a:xfrm>
          <a:prstGeom prst="ellipse">
            <a:avLst/>
          </a:prstGeom>
          <a:noFill/>
          <a:ln w="25400">
            <a:solidFill>
              <a:srgbClr val="FA00FF"/>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p>
        </p:txBody>
      </p:sp>
      <p:cxnSp>
        <p:nvCxnSpPr>
          <p:cNvPr id="28" name="Straight Arrow Connector 27"/>
          <p:cNvCxnSpPr/>
          <p:nvPr/>
        </p:nvCxnSpPr>
        <p:spPr bwMode="auto">
          <a:xfrm flipH="1" flipV="1">
            <a:off x="7896418" y="3760065"/>
            <a:ext cx="0" cy="616345"/>
          </a:xfrm>
          <a:prstGeom prst="straightConnector1">
            <a:avLst/>
          </a:prstGeom>
          <a:noFill/>
          <a:ln w="25400" cap="flat" cmpd="sng" algn="ctr">
            <a:solidFill>
              <a:srgbClr val="FA00FF"/>
            </a:solidFill>
            <a:prstDash val="solid"/>
            <a:round/>
            <a:headEnd type="none" w="med" len="med"/>
            <a:tailEnd type="arrow"/>
          </a:ln>
          <a:effectLst/>
        </p:spPr>
      </p:cxnSp>
      <p:sp>
        <p:nvSpPr>
          <p:cNvPr id="29" name="TextBox 4"/>
          <p:cNvSpPr txBox="1">
            <a:spLocks noChangeArrowheads="1"/>
          </p:cNvSpPr>
          <p:nvPr/>
        </p:nvSpPr>
        <p:spPr bwMode="auto">
          <a:xfrm>
            <a:off x="7417793" y="4323324"/>
            <a:ext cx="95448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000" dirty="0">
                <a:solidFill>
                  <a:srgbClr val="FA00FF"/>
                </a:solidFill>
              </a:rPr>
              <a:t>Blasts</a:t>
            </a:r>
          </a:p>
        </p:txBody>
      </p:sp>
      <p:sp>
        <p:nvSpPr>
          <p:cNvPr id="5" name="TextBox 4"/>
          <p:cNvSpPr txBox="1"/>
          <p:nvPr/>
        </p:nvSpPr>
        <p:spPr>
          <a:xfrm>
            <a:off x="5322528" y="1279383"/>
            <a:ext cx="2172390" cy="400110"/>
          </a:xfrm>
          <a:prstGeom prst="rect">
            <a:avLst/>
          </a:prstGeom>
          <a:noFill/>
        </p:spPr>
        <p:txBody>
          <a:bodyPr wrap="none" rtlCol="0">
            <a:spAutoFit/>
          </a:bodyPr>
          <a:lstStyle/>
          <a:p>
            <a:r>
              <a:rPr lang="en-US" sz="2000" dirty="0">
                <a:solidFill>
                  <a:srgbClr val="FFFFFF"/>
                </a:solidFill>
              </a:rPr>
              <a:t>Mass Cytometry</a:t>
            </a:r>
          </a:p>
        </p:txBody>
      </p:sp>
      <p:pic>
        <p:nvPicPr>
          <p:cNvPr id="31" name="Picture 30"/>
          <p:cNvPicPr>
            <a:picLocks noChangeAspect="1"/>
          </p:cNvPicPr>
          <p:nvPr/>
        </p:nvPicPr>
        <p:blipFill>
          <a:blip r:embed="rId4"/>
          <a:stretch>
            <a:fillRect/>
          </a:stretch>
        </p:blipFill>
        <p:spPr>
          <a:xfrm>
            <a:off x="690251" y="2017127"/>
            <a:ext cx="3036291" cy="2255992"/>
          </a:xfrm>
          <a:prstGeom prst="rect">
            <a:avLst/>
          </a:prstGeom>
        </p:spPr>
      </p:pic>
      <p:sp>
        <p:nvSpPr>
          <p:cNvPr id="32" name="TextBox 10"/>
          <p:cNvSpPr txBox="1">
            <a:spLocks noChangeArrowheads="1"/>
          </p:cNvSpPr>
          <p:nvPr/>
        </p:nvSpPr>
        <p:spPr bwMode="auto">
          <a:xfrm rot="16200000">
            <a:off x="-1072954" y="3013787"/>
            <a:ext cx="3035029"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1800" dirty="0">
                <a:solidFill>
                  <a:srgbClr val="FFFFFF"/>
                </a:solidFill>
              </a:rPr>
              <a:t>Flow Cytometry Blast%</a:t>
            </a:r>
          </a:p>
        </p:txBody>
      </p:sp>
      <p:sp>
        <p:nvSpPr>
          <p:cNvPr id="33" name="TextBox 10"/>
          <p:cNvSpPr txBox="1">
            <a:spLocks noChangeArrowheads="1"/>
          </p:cNvSpPr>
          <p:nvPr/>
        </p:nvSpPr>
        <p:spPr bwMode="auto">
          <a:xfrm>
            <a:off x="775032" y="4286443"/>
            <a:ext cx="2876029"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1800" dirty="0">
                <a:solidFill>
                  <a:srgbClr val="FFFFFF"/>
                </a:solidFill>
              </a:rPr>
              <a:t>Mass Cytometry Blast%</a:t>
            </a:r>
          </a:p>
        </p:txBody>
      </p:sp>
      <p:sp>
        <p:nvSpPr>
          <p:cNvPr id="2" name="TextBox 1"/>
          <p:cNvSpPr txBox="1"/>
          <p:nvPr/>
        </p:nvSpPr>
        <p:spPr>
          <a:xfrm>
            <a:off x="2829342" y="3754100"/>
            <a:ext cx="915635" cy="338554"/>
          </a:xfrm>
          <a:prstGeom prst="rect">
            <a:avLst/>
          </a:prstGeom>
          <a:noFill/>
        </p:spPr>
        <p:txBody>
          <a:bodyPr wrap="none" rtlCol="0">
            <a:spAutoFit/>
          </a:bodyPr>
          <a:lstStyle/>
          <a:p>
            <a:r>
              <a:rPr lang="en-US" sz="1600" dirty="0"/>
              <a:t>r = 93%</a:t>
            </a:r>
          </a:p>
        </p:txBody>
      </p:sp>
    </p:spTree>
    <p:extLst>
      <p:ext uri="{BB962C8B-B14F-4D97-AF65-F5344CB8AC3E}">
        <p14:creationId xmlns:p14="http://schemas.microsoft.com/office/powerpoint/2010/main" val="2642303606"/>
      </p:ext>
    </p:extLst>
  </p:cSld>
  <p:clrMapOvr>
    <a:masterClrMapping/>
  </p:clrMapOvr>
  <p:transition spd="med">
    <p:fade/>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5" name="Rectangle 27"/>
          <p:cNvSpPr>
            <a:spLocks noGrp="1" noChangeArrowheads="1"/>
          </p:cNvSpPr>
          <p:nvPr>
            <p:ph type="title"/>
          </p:nvPr>
        </p:nvSpPr>
        <p:spPr>
          <a:xfrm>
            <a:off x="412750" y="7938"/>
            <a:ext cx="8229600" cy="569912"/>
          </a:xfrm>
        </p:spPr>
        <p:txBody>
          <a:bodyPr/>
          <a:lstStyle/>
          <a:p>
            <a:pPr eaLnBrk="1" hangingPunct="1"/>
            <a:r>
              <a:rPr lang="en-US" sz="2400" b="1">
                <a:latin typeface="Arial" charset="0"/>
                <a:ea typeface="MS PGothic" charset="0"/>
              </a:rPr>
              <a:t>High-dimensional analysis of an AML cohort</a:t>
            </a:r>
            <a:endParaRPr lang="en-US" sz="2400" b="1" baseline="30000">
              <a:latin typeface="Arial" charset="0"/>
              <a:ea typeface="MS PGothic" charset="0"/>
            </a:endParaRPr>
          </a:p>
        </p:txBody>
      </p:sp>
      <p:grpSp>
        <p:nvGrpSpPr>
          <p:cNvPr id="85" name="Group 84"/>
          <p:cNvGrpSpPr/>
          <p:nvPr/>
        </p:nvGrpSpPr>
        <p:grpSpPr>
          <a:xfrm>
            <a:off x="286359" y="1261216"/>
            <a:ext cx="150495" cy="361358"/>
            <a:chOff x="1593763" y="1118166"/>
            <a:chExt cx="772374" cy="1901499"/>
          </a:xfrm>
          <a:effectLst>
            <a:outerShdw blurRad="50800" dist="38100" dir="2700000" algn="tl" rotWithShape="0">
              <a:prstClr val="black">
                <a:alpha val="40000"/>
              </a:prstClr>
            </a:outerShdw>
          </a:effectLst>
        </p:grpSpPr>
        <p:sp>
          <p:nvSpPr>
            <p:cNvPr id="86" name="Oval 85"/>
            <p:cNvSpPr/>
            <p:nvPr/>
          </p:nvSpPr>
          <p:spPr bwMode="auto">
            <a:xfrm>
              <a:off x="1802833" y="1118166"/>
              <a:ext cx="334215" cy="358813"/>
            </a:xfrm>
            <a:prstGeom prst="ellipse">
              <a:avLst/>
            </a:pr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87" name="Freeform 86"/>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89" name="Freeform 8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90" name="Group 89"/>
          <p:cNvGrpSpPr/>
          <p:nvPr/>
        </p:nvGrpSpPr>
        <p:grpSpPr>
          <a:xfrm>
            <a:off x="580854" y="1262647"/>
            <a:ext cx="150495" cy="361358"/>
            <a:chOff x="1593763" y="1118166"/>
            <a:chExt cx="772374" cy="1901499"/>
          </a:xfrm>
          <a:effectLst>
            <a:outerShdw blurRad="50800" dist="38100" dir="2700000" algn="tl" rotWithShape="0">
              <a:prstClr val="black">
                <a:alpha val="40000"/>
              </a:prstClr>
            </a:outerShdw>
          </a:effectLst>
        </p:grpSpPr>
        <p:sp>
          <p:nvSpPr>
            <p:cNvPr id="91" name="Oval 90"/>
            <p:cNvSpPr/>
            <p:nvPr/>
          </p:nvSpPr>
          <p:spPr bwMode="auto">
            <a:xfrm>
              <a:off x="1802833" y="1118166"/>
              <a:ext cx="334215" cy="358813"/>
            </a:xfrm>
            <a:prstGeom prst="ellipse">
              <a:avLst/>
            </a:pr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92" name="Freeform 9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94" name="Freeform 93"/>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95" name="Group 94"/>
          <p:cNvGrpSpPr/>
          <p:nvPr/>
        </p:nvGrpSpPr>
        <p:grpSpPr>
          <a:xfrm>
            <a:off x="873924" y="1262646"/>
            <a:ext cx="150495" cy="361358"/>
            <a:chOff x="1593763" y="1118166"/>
            <a:chExt cx="772374" cy="1901499"/>
          </a:xfrm>
          <a:effectLst>
            <a:outerShdw blurRad="50800" dist="38100" dir="2700000" algn="tl" rotWithShape="0">
              <a:prstClr val="black">
                <a:alpha val="40000"/>
              </a:prstClr>
            </a:outerShdw>
          </a:effectLst>
        </p:grpSpPr>
        <p:sp>
          <p:nvSpPr>
            <p:cNvPr id="101" name="Oval 100"/>
            <p:cNvSpPr/>
            <p:nvPr/>
          </p:nvSpPr>
          <p:spPr bwMode="auto">
            <a:xfrm>
              <a:off x="1802833" y="1118166"/>
              <a:ext cx="334215" cy="358813"/>
            </a:xfrm>
            <a:prstGeom prst="ellipse">
              <a:avLst/>
            </a:pr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26" name="Freeform 12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31" name="Freeform 13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53" name="Group 152"/>
          <p:cNvGrpSpPr/>
          <p:nvPr/>
        </p:nvGrpSpPr>
        <p:grpSpPr>
          <a:xfrm>
            <a:off x="1175874" y="1262646"/>
            <a:ext cx="150495" cy="361358"/>
            <a:chOff x="1593763" y="1118166"/>
            <a:chExt cx="772374" cy="1901499"/>
          </a:xfrm>
          <a:effectLst>
            <a:outerShdw blurRad="50800" dist="38100" dir="2700000" algn="tl" rotWithShape="0">
              <a:prstClr val="black">
                <a:alpha val="40000"/>
              </a:prstClr>
            </a:outerShdw>
          </a:effectLst>
        </p:grpSpPr>
        <p:sp>
          <p:nvSpPr>
            <p:cNvPr id="154" name="Oval 153"/>
            <p:cNvSpPr/>
            <p:nvPr/>
          </p:nvSpPr>
          <p:spPr bwMode="auto">
            <a:xfrm>
              <a:off x="1802833" y="1118166"/>
              <a:ext cx="334215" cy="358813"/>
            </a:xfrm>
            <a:prstGeom prst="ellipse">
              <a:avLst/>
            </a:pr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55" name="Freeform 154"/>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56" name="Freeform 155"/>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57" name="Group 156"/>
          <p:cNvGrpSpPr/>
          <p:nvPr/>
        </p:nvGrpSpPr>
        <p:grpSpPr>
          <a:xfrm>
            <a:off x="1477825" y="1262647"/>
            <a:ext cx="150495" cy="361358"/>
            <a:chOff x="1593763" y="1118166"/>
            <a:chExt cx="772374" cy="1901499"/>
          </a:xfrm>
          <a:effectLst>
            <a:outerShdw blurRad="50800" dist="38100" dir="2700000" algn="tl" rotWithShape="0">
              <a:prstClr val="black">
                <a:alpha val="40000"/>
              </a:prstClr>
            </a:outerShdw>
          </a:effectLst>
        </p:grpSpPr>
        <p:sp>
          <p:nvSpPr>
            <p:cNvPr id="158" name="Oval 157"/>
            <p:cNvSpPr/>
            <p:nvPr/>
          </p:nvSpPr>
          <p:spPr bwMode="auto">
            <a:xfrm>
              <a:off x="1802833" y="1118166"/>
              <a:ext cx="334215" cy="358813"/>
            </a:xfrm>
            <a:prstGeom prst="ellipse">
              <a:avLst/>
            </a:pr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59" name="Freeform 158"/>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60" name="Freeform 159"/>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86" name="Group 185"/>
          <p:cNvGrpSpPr/>
          <p:nvPr/>
        </p:nvGrpSpPr>
        <p:grpSpPr>
          <a:xfrm>
            <a:off x="852739" y="6024683"/>
            <a:ext cx="150495" cy="361358"/>
            <a:chOff x="1593763" y="1118166"/>
            <a:chExt cx="772374" cy="1901499"/>
          </a:xfrm>
          <a:solidFill>
            <a:srgbClr val="BFBF00"/>
          </a:solidFill>
        </p:grpSpPr>
        <p:sp>
          <p:nvSpPr>
            <p:cNvPr id="187" name="Oval 186"/>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88" name="Freeform 18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89" name="Freeform 18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90" name="Group 189"/>
          <p:cNvGrpSpPr/>
          <p:nvPr/>
        </p:nvGrpSpPr>
        <p:grpSpPr>
          <a:xfrm>
            <a:off x="568653" y="6024683"/>
            <a:ext cx="150495" cy="361358"/>
            <a:chOff x="1593763" y="1118166"/>
            <a:chExt cx="772374" cy="1901499"/>
          </a:xfrm>
          <a:solidFill>
            <a:srgbClr val="BFBF00"/>
          </a:solidFill>
        </p:grpSpPr>
        <p:sp>
          <p:nvSpPr>
            <p:cNvPr id="191" name="Oval 190"/>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92" name="Freeform 19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93" name="Freeform 19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94" name="Group 193"/>
          <p:cNvGrpSpPr/>
          <p:nvPr/>
        </p:nvGrpSpPr>
        <p:grpSpPr>
          <a:xfrm>
            <a:off x="284567" y="6024683"/>
            <a:ext cx="150495" cy="361358"/>
            <a:chOff x="1593763" y="1118166"/>
            <a:chExt cx="772374" cy="1901499"/>
          </a:xfrm>
          <a:solidFill>
            <a:srgbClr val="BFBF00"/>
          </a:solidFill>
        </p:grpSpPr>
        <p:sp>
          <p:nvSpPr>
            <p:cNvPr id="195" name="Oval 194"/>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96" name="Freeform 19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97" name="Freeform 19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02" name="Group 201"/>
          <p:cNvGrpSpPr/>
          <p:nvPr/>
        </p:nvGrpSpPr>
        <p:grpSpPr>
          <a:xfrm>
            <a:off x="1138249" y="4249111"/>
            <a:ext cx="150495" cy="361358"/>
            <a:chOff x="1593763" y="1118166"/>
            <a:chExt cx="772374" cy="1901499"/>
          </a:xfrm>
          <a:solidFill>
            <a:srgbClr val="FF0000"/>
          </a:solidFill>
        </p:grpSpPr>
        <p:sp>
          <p:nvSpPr>
            <p:cNvPr id="203" name="Oval 202"/>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04" name="Freeform 20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05" name="Freeform 20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06" name="Group 205"/>
          <p:cNvGrpSpPr/>
          <p:nvPr/>
        </p:nvGrpSpPr>
        <p:grpSpPr>
          <a:xfrm>
            <a:off x="854163" y="4249111"/>
            <a:ext cx="150495" cy="361358"/>
            <a:chOff x="1593763" y="1118166"/>
            <a:chExt cx="772374" cy="1901499"/>
          </a:xfrm>
          <a:solidFill>
            <a:srgbClr val="FF0000"/>
          </a:solidFill>
        </p:grpSpPr>
        <p:sp>
          <p:nvSpPr>
            <p:cNvPr id="207" name="Oval 206"/>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08" name="Freeform 20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09" name="Freeform 20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10" name="Group 209"/>
          <p:cNvGrpSpPr/>
          <p:nvPr/>
        </p:nvGrpSpPr>
        <p:grpSpPr>
          <a:xfrm>
            <a:off x="570077" y="4249111"/>
            <a:ext cx="150495" cy="361358"/>
            <a:chOff x="1593763" y="1118166"/>
            <a:chExt cx="772374" cy="1901499"/>
          </a:xfrm>
          <a:solidFill>
            <a:srgbClr val="FF0000"/>
          </a:solidFill>
        </p:grpSpPr>
        <p:sp>
          <p:nvSpPr>
            <p:cNvPr id="211" name="Oval 210"/>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12" name="Freeform 21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13" name="Freeform 21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14" name="Group 213"/>
          <p:cNvGrpSpPr/>
          <p:nvPr/>
        </p:nvGrpSpPr>
        <p:grpSpPr>
          <a:xfrm>
            <a:off x="285991" y="4249111"/>
            <a:ext cx="150495" cy="361358"/>
            <a:chOff x="1593763" y="1118166"/>
            <a:chExt cx="772374" cy="1901499"/>
          </a:xfrm>
          <a:solidFill>
            <a:srgbClr val="FF0000"/>
          </a:solidFill>
        </p:grpSpPr>
        <p:sp>
          <p:nvSpPr>
            <p:cNvPr id="215" name="Oval 214"/>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16" name="Freeform 21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17" name="Freeform 21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22" name="Group 221"/>
          <p:cNvGrpSpPr/>
          <p:nvPr/>
        </p:nvGrpSpPr>
        <p:grpSpPr>
          <a:xfrm>
            <a:off x="1138249" y="3796206"/>
            <a:ext cx="150495" cy="361358"/>
            <a:chOff x="1593763" y="1118166"/>
            <a:chExt cx="772374" cy="1901499"/>
          </a:xfrm>
          <a:solidFill>
            <a:srgbClr val="FF0000"/>
          </a:solidFill>
        </p:grpSpPr>
        <p:sp>
          <p:nvSpPr>
            <p:cNvPr id="223" name="Oval 222"/>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24" name="Freeform 22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25" name="Freeform 22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26" name="Group 225"/>
          <p:cNvGrpSpPr/>
          <p:nvPr/>
        </p:nvGrpSpPr>
        <p:grpSpPr>
          <a:xfrm>
            <a:off x="854163" y="3796206"/>
            <a:ext cx="150495" cy="361358"/>
            <a:chOff x="1593763" y="1118166"/>
            <a:chExt cx="772374" cy="1901499"/>
          </a:xfrm>
          <a:solidFill>
            <a:srgbClr val="FF0000"/>
          </a:solidFill>
        </p:grpSpPr>
        <p:sp>
          <p:nvSpPr>
            <p:cNvPr id="227" name="Oval 226"/>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28" name="Freeform 22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29" name="Freeform 22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30" name="Group 229"/>
          <p:cNvGrpSpPr/>
          <p:nvPr/>
        </p:nvGrpSpPr>
        <p:grpSpPr>
          <a:xfrm>
            <a:off x="570077" y="3796206"/>
            <a:ext cx="150495" cy="361358"/>
            <a:chOff x="1593763" y="1118166"/>
            <a:chExt cx="772374" cy="1901499"/>
          </a:xfrm>
          <a:solidFill>
            <a:srgbClr val="FF0000"/>
          </a:solidFill>
        </p:grpSpPr>
        <p:sp>
          <p:nvSpPr>
            <p:cNvPr id="231" name="Oval 230"/>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32" name="Freeform 23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33" name="Freeform 23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34" name="Group 233"/>
          <p:cNvGrpSpPr/>
          <p:nvPr/>
        </p:nvGrpSpPr>
        <p:grpSpPr>
          <a:xfrm>
            <a:off x="285991" y="3796206"/>
            <a:ext cx="150495" cy="361358"/>
            <a:chOff x="1593763" y="1118166"/>
            <a:chExt cx="772374" cy="1901499"/>
          </a:xfrm>
          <a:solidFill>
            <a:srgbClr val="FF0000"/>
          </a:solidFill>
        </p:grpSpPr>
        <p:sp>
          <p:nvSpPr>
            <p:cNvPr id="235" name="Oval 234"/>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36" name="Freeform 23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37" name="Freeform 23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38" name="Group 237"/>
          <p:cNvGrpSpPr/>
          <p:nvPr/>
        </p:nvGrpSpPr>
        <p:grpSpPr>
          <a:xfrm>
            <a:off x="1423862" y="3797637"/>
            <a:ext cx="150495" cy="361358"/>
            <a:chOff x="1593763" y="1118166"/>
            <a:chExt cx="772374" cy="1901499"/>
          </a:xfrm>
          <a:solidFill>
            <a:srgbClr val="FF0000"/>
          </a:solidFill>
        </p:grpSpPr>
        <p:sp>
          <p:nvSpPr>
            <p:cNvPr id="239" name="Oval 238"/>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40" name="Freeform 23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41" name="Freeform 24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42" name="Group 241"/>
          <p:cNvGrpSpPr/>
          <p:nvPr/>
        </p:nvGrpSpPr>
        <p:grpSpPr>
          <a:xfrm>
            <a:off x="1138250" y="3334417"/>
            <a:ext cx="150495" cy="361358"/>
            <a:chOff x="1593763" y="1118166"/>
            <a:chExt cx="772374" cy="1901499"/>
          </a:xfrm>
          <a:solidFill>
            <a:srgbClr val="FF0000"/>
          </a:solidFill>
        </p:grpSpPr>
        <p:sp>
          <p:nvSpPr>
            <p:cNvPr id="243" name="Oval 242"/>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44" name="Freeform 24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45" name="Freeform 24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46" name="Group 245"/>
          <p:cNvGrpSpPr/>
          <p:nvPr/>
        </p:nvGrpSpPr>
        <p:grpSpPr>
          <a:xfrm>
            <a:off x="854164" y="3334417"/>
            <a:ext cx="150495" cy="361358"/>
            <a:chOff x="1593763" y="1118166"/>
            <a:chExt cx="772374" cy="1901499"/>
          </a:xfrm>
          <a:solidFill>
            <a:srgbClr val="FF0000"/>
          </a:solidFill>
        </p:grpSpPr>
        <p:sp>
          <p:nvSpPr>
            <p:cNvPr id="247" name="Oval 246"/>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48" name="Freeform 24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49" name="Freeform 24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50" name="Group 249"/>
          <p:cNvGrpSpPr/>
          <p:nvPr/>
        </p:nvGrpSpPr>
        <p:grpSpPr>
          <a:xfrm>
            <a:off x="570078" y="3334417"/>
            <a:ext cx="150495" cy="361358"/>
            <a:chOff x="1593763" y="1118166"/>
            <a:chExt cx="772374" cy="1901499"/>
          </a:xfrm>
          <a:solidFill>
            <a:srgbClr val="FF0000"/>
          </a:solidFill>
        </p:grpSpPr>
        <p:sp>
          <p:nvSpPr>
            <p:cNvPr id="251" name="Oval 250"/>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52" name="Freeform 25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53" name="Freeform 25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54" name="Group 253"/>
          <p:cNvGrpSpPr/>
          <p:nvPr/>
        </p:nvGrpSpPr>
        <p:grpSpPr>
          <a:xfrm>
            <a:off x="285992" y="3334417"/>
            <a:ext cx="150495" cy="361358"/>
            <a:chOff x="1593763" y="1118166"/>
            <a:chExt cx="772374" cy="1901499"/>
          </a:xfrm>
          <a:solidFill>
            <a:srgbClr val="FF0000"/>
          </a:solidFill>
        </p:grpSpPr>
        <p:sp>
          <p:nvSpPr>
            <p:cNvPr id="255" name="Oval 254"/>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56" name="Freeform 25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57" name="Freeform 25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58" name="Group 257"/>
          <p:cNvGrpSpPr/>
          <p:nvPr/>
        </p:nvGrpSpPr>
        <p:grpSpPr>
          <a:xfrm>
            <a:off x="1423863" y="3335848"/>
            <a:ext cx="150495" cy="361358"/>
            <a:chOff x="1593763" y="1118166"/>
            <a:chExt cx="772374" cy="1901499"/>
          </a:xfrm>
          <a:solidFill>
            <a:srgbClr val="FF0000"/>
          </a:solidFill>
        </p:grpSpPr>
        <p:sp>
          <p:nvSpPr>
            <p:cNvPr id="259" name="Oval 258"/>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60" name="Freeform 25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61" name="Freeform 26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sp>
        <p:nvSpPr>
          <p:cNvPr id="200728" name="TextBox 12"/>
          <p:cNvSpPr txBox="1">
            <a:spLocks noChangeArrowheads="1"/>
          </p:cNvSpPr>
          <p:nvPr/>
        </p:nvSpPr>
        <p:spPr bwMode="auto">
          <a:xfrm>
            <a:off x="1739900" y="1081088"/>
            <a:ext cx="1527175" cy="738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t>5 Normal bone marrow samples</a:t>
            </a:r>
          </a:p>
        </p:txBody>
      </p:sp>
      <p:sp>
        <p:nvSpPr>
          <p:cNvPr id="200729" name="TextBox 261"/>
          <p:cNvSpPr txBox="1">
            <a:spLocks noChangeArrowheads="1"/>
          </p:cNvSpPr>
          <p:nvPr/>
        </p:nvSpPr>
        <p:spPr bwMode="auto">
          <a:xfrm>
            <a:off x="1739900" y="2951163"/>
            <a:ext cx="1527175" cy="738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t>33 AML samples (8 good-risk)</a:t>
            </a:r>
          </a:p>
        </p:txBody>
      </p:sp>
      <p:sp>
        <p:nvSpPr>
          <p:cNvPr id="200730" name="TextBox 263"/>
          <p:cNvSpPr txBox="1">
            <a:spLocks noChangeArrowheads="1"/>
          </p:cNvSpPr>
          <p:nvPr/>
        </p:nvSpPr>
        <p:spPr bwMode="auto">
          <a:xfrm>
            <a:off x="1739900" y="5881688"/>
            <a:ext cx="1527175" cy="738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t>5 Recovering marrows (CR after chemo)</a:t>
            </a:r>
          </a:p>
        </p:txBody>
      </p:sp>
      <p:grpSp>
        <p:nvGrpSpPr>
          <p:cNvPr id="269" name="Group 268"/>
          <p:cNvGrpSpPr/>
          <p:nvPr/>
        </p:nvGrpSpPr>
        <p:grpSpPr>
          <a:xfrm>
            <a:off x="846707" y="4694690"/>
            <a:ext cx="150495" cy="361358"/>
            <a:chOff x="1593763" y="1118166"/>
            <a:chExt cx="772374" cy="1901499"/>
          </a:xfrm>
          <a:solidFill>
            <a:srgbClr val="FF0000"/>
          </a:solidFill>
        </p:grpSpPr>
        <p:sp>
          <p:nvSpPr>
            <p:cNvPr id="270" name="Oval 269"/>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71" name="Freeform 270"/>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72" name="Freeform 271"/>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sp>
        <p:nvSpPr>
          <p:cNvPr id="15" name="Rectangle 14"/>
          <p:cNvSpPr/>
          <p:nvPr/>
        </p:nvSpPr>
        <p:spPr bwMode="auto">
          <a:xfrm>
            <a:off x="755650" y="4651375"/>
            <a:ext cx="336550" cy="487363"/>
          </a:xfrm>
          <a:prstGeom prst="rect">
            <a:avLst/>
          </a:prstGeom>
          <a:ln>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eaLnBrk="1" hangingPunct="1">
              <a:defRPr/>
            </a:pPr>
            <a:endParaRPr lang="en-US"/>
          </a:p>
        </p:txBody>
      </p:sp>
      <p:sp>
        <p:nvSpPr>
          <p:cNvPr id="200733" name="TextBox 15"/>
          <p:cNvSpPr txBox="1">
            <a:spLocks noChangeArrowheads="1"/>
          </p:cNvSpPr>
          <p:nvPr/>
        </p:nvSpPr>
        <p:spPr bwMode="auto">
          <a:xfrm>
            <a:off x="1109663" y="4765675"/>
            <a:ext cx="808037" cy="231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900">
                <a:solidFill>
                  <a:schemeClr val="tx2"/>
                </a:solidFill>
              </a:rPr>
              <a:t>2x samples</a:t>
            </a:r>
          </a:p>
        </p:txBody>
      </p:sp>
      <p:grpSp>
        <p:nvGrpSpPr>
          <p:cNvPr id="129" name="Group 128"/>
          <p:cNvGrpSpPr/>
          <p:nvPr/>
        </p:nvGrpSpPr>
        <p:grpSpPr>
          <a:xfrm>
            <a:off x="1141747" y="6026927"/>
            <a:ext cx="150495" cy="361358"/>
            <a:chOff x="1593763" y="1118166"/>
            <a:chExt cx="772374" cy="1901499"/>
          </a:xfrm>
          <a:solidFill>
            <a:srgbClr val="BFBF00"/>
          </a:solidFill>
        </p:grpSpPr>
        <p:sp>
          <p:nvSpPr>
            <p:cNvPr id="130" name="Oval 129"/>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32" name="Freeform 13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33" name="Freeform 13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34" name="Group 133"/>
          <p:cNvGrpSpPr/>
          <p:nvPr/>
        </p:nvGrpSpPr>
        <p:grpSpPr>
          <a:xfrm>
            <a:off x="1427360" y="6028358"/>
            <a:ext cx="150495" cy="361358"/>
            <a:chOff x="1593763" y="1118166"/>
            <a:chExt cx="772374" cy="1901499"/>
          </a:xfrm>
          <a:solidFill>
            <a:srgbClr val="BFBF00"/>
          </a:solidFill>
        </p:grpSpPr>
        <p:sp>
          <p:nvSpPr>
            <p:cNvPr id="135" name="Oval 134"/>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36" name="Freeform 13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37" name="Freeform 13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38" name="Group 137"/>
          <p:cNvGrpSpPr/>
          <p:nvPr/>
        </p:nvGrpSpPr>
        <p:grpSpPr>
          <a:xfrm>
            <a:off x="1141747" y="2899964"/>
            <a:ext cx="150495" cy="361358"/>
            <a:chOff x="1593763" y="1118166"/>
            <a:chExt cx="772374" cy="1901499"/>
          </a:xfrm>
          <a:solidFill>
            <a:srgbClr val="FF0000"/>
          </a:solidFill>
        </p:grpSpPr>
        <p:sp>
          <p:nvSpPr>
            <p:cNvPr id="139" name="Oval 138"/>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40" name="Freeform 13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41" name="Freeform 14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42" name="Group 141"/>
          <p:cNvGrpSpPr/>
          <p:nvPr/>
        </p:nvGrpSpPr>
        <p:grpSpPr>
          <a:xfrm>
            <a:off x="857661" y="2899964"/>
            <a:ext cx="150495" cy="361358"/>
            <a:chOff x="1593763" y="1118166"/>
            <a:chExt cx="772374" cy="1901499"/>
          </a:xfrm>
          <a:solidFill>
            <a:srgbClr val="FF0000"/>
          </a:solidFill>
        </p:grpSpPr>
        <p:sp>
          <p:nvSpPr>
            <p:cNvPr id="143" name="Oval 142"/>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44" name="Freeform 14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45" name="Freeform 14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46" name="Group 145"/>
          <p:cNvGrpSpPr/>
          <p:nvPr/>
        </p:nvGrpSpPr>
        <p:grpSpPr>
          <a:xfrm>
            <a:off x="573575" y="2899964"/>
            <a:ext cx="150495" cy="361358"/>
            <a:chOff x="1593763" y="1118166"/>
            <a:chExt cx="772374" cy="1901499"/>
          </a:xfrm>
          <a:solidFill>
            <a:srgbClr val="FF0000"/>
          </a:solidFill>
        </p:grpSpPr>
        <p:sp>
          <p:nvSpPr>
            <p:cNvPr id="147" name="Oval 146"/>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48" name="Freeform 14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49" name="Freeform 14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50" name="Group 149"/>
          <p:cNvGrpSpPr/>
          <p:nvPr/>
        </p:nvGrpSpPr>
        <p:grpSpPr>
          <a:xfrm>
            <a:off x="289489" y="2899964"/>
            <a:ext cx="150495" cy="361358"/>
            <a:chOff x="1593763" y="1118166"/>
            <a:chExt cx="772374" cy="1901499"/>
          </a:xfrm>
          <a:solidFill>
            <a:srgbClr val="FF0000"/>
          </a:solidFill>
        </p:grpSpPr>
        <p:sp>
          <p:nvSpPr>
            <p:cNvPr id="151" name="Oval 150"/>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52" name="Freeform 15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61" name="Freeform 16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62" name="Group 161"/>
          <p:cNvGrpSpPr/>
          <p:nvPr/>
        </p:nvGrpSpPr>
        <p:grpSpPr>
          <a:xfrm>
            <a:off x="1427360" y="2901395"/>
            <a:ext cx="150495" cy="361358"/>
            <a:chOff x="1593763" y="1118166"/>
            <a:chExt cx="772374" cy="1901499"/>
          </a:xfrm>
          <a:solidFill>
            <a:srgbClr val="FF0000"/>
          </a:solidFill>
        </p:grpSpPr>
        <p:sp>
          <p:nvSpPr>
            <p:cNvPr id="163" name="Oval 162"/>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76" name="Freeform 17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77" name="Freeform 17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78" name="Group 177"/>
          <p:cNvGrpSpPr/>
          <p:nvPr/>
        </p:nvGrpSpPr>
        <p:grpSpPr>
          <a:xfrm>
            <a:off x="1145244" y="2456752"/>
            <a:ext cx="150495" cy="361358"/>
            <a:chOff x="1593763" y="1118166"/>
            <a:chExt cx="772374" cy="1901499"/>
          </a:xfrm>
          <a:solidFill>
            <a:srgbClr val="FF0000"/>
          </a:solidFill>
        </p:grpSpPr>
        <p:sp>
          <p:nvSpPr>
            <p:cNvPr id="179" name="Oval 178"/>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80" name="Freeform 17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81" name="Freeform 18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82" name="Group 181"/>
          <p:cNvGrpSpPr/>
          <p:nvPr/>
        </p:nvGrpSpPr>
        <p:grpSpPr>
          <a:xfrm>
            <a:off x="861158" y="2456752"/>
            <a:ext cx="150495" cy="361358"/>
            <a:chOff x="1593763" y="1118166"/>
            <a:chExt cx="772374" cy="1901499"/>
          </a:xfrm>
          <a:solidFill>
            <a:srgbClr val="BFBF00"/>
          </a:solidFill>
        </p:grpSpPr>
        <p:sp>
          <p:nvSpPr>
            <p:cNvPr id="183" name="Oval 182"/>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84" name="Freeform 18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85" name="Freeform 18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98" name="Group 197"/>
          <p:cNvGrpSpPr/>
          <p:nvPr/>
        </p:nvGrpSpPr>
        <p:grpSpPr>
          <a:xfrm>
            <a:off x="577072" y="2456752"/>
            <a:ext cx="150495" cy="361358"/>
            <a:chOff x="1593763" y="1118166"/>
            <a:chExt cx="772374" cy="1901499"/>
          </a:xfrm>
          <a:solidFill>
            <a:srgbClr val="BFBF00"/>
          </a:solidFill>
        </p:grpSpPr>
        <p:sp>
          <p:nvSpPr>
            <p:cNvPr id="199" name="Oval 198"/>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00" name="Freeform 19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01" name="Freeform 20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65" name="Group 264"/>
          <p:cNvGrpSpPr/>
          <p:nvPr/>
        </p:nvGrpSpPr>
        <p:grpSpPr>
          <a:xfrm>
            <a:off x="292986" y="2456752"/>
            <a:ext cx="150495" cy="361358"/>
            <a:chOff x="1593763" y="1118166"/>
            <a:chExt cx="772374" cy="1901499"/>
          </a:xfrm>
          <a:solidFill>
            <a:srgbClr val="BFBF00"/>
          </a:solidFill>
        </p:grpSpPr>
        <p:sp>
          <p:nvSpPr>
            <p:cNvPr id="266" name="Oval 265"/>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67" name="Freeform 266"/>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68" name="Freeform 267"/>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81" name="Group 280"/>
          <p:cNvGrpSpPr/>
          <p:nvPr/>
        </p:nvGrpSpPr>
        <p:grpSpPr>
          <a:xfrm>
            <a:off x="1430857" y="2458183"/>
            <a:ext cx="150495" cy="361358"/>
            <a:chOff x="1593763" y="1118166"/>
            <a:chExt cx="772374" cy="1901499"/>
          </a:xfrm>
          <a:solidFill>
            <a:srgbClr val="FF0000"/>
          </a:solidFill>
        </p:grpSpPr>
        <p:sp>
          <p:nvSpPr>
            <p:cNvPr id="282" name="Oval 281"/>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83" name="Freeform 282"/>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84" name="Freeform 283"/>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85" name="Group 284"/>
          <p:cNvGrpSpPr/>
          <p:nvPr/>
        </p:nvGrpSpPr>
        <p:grpSpPr>
          <a:xfrm>
            <a:off x="1148741" y="2013540"/>
            <a:ext cx="150495" cy="361358"/>
            <a:chOff x="1593763" y="1118166"/>
            <a:chExt cx="772374" cy="1901499"/>
          </a:xfrm>
          <a:solidFill>
            <a:srgbClr val="BFBF00"/>
          </a:solidFill>
        </p:grpSpPr>
        <p:sp>
          <p:nvSpPr>
            <p:cNvPr id="286" name="Oval 285"/>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87" name="Freeform 286"/>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88" name="Freeform 287"/>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89" name="Group 288"/>
          <p:cNvGrpSpPr/>
          <p:nvPr/>
        </p:nvGrpSpPr>
        <p:grpSpPr>
          <a:xfrm>
            <a:off x="864655" y="2013540"/>
            <a:ext cx="150495" cy="361358"/>
            <a:chOff x="1593763" y="1118166"/>
            <a:chExt cx="772374" cy="1901499"/>
          </a:xfrm>
          <a:solidFill>
            <a:srgbClr val="BFBF00"/>
          </a:solidFill>
        </p:grpSpPr>
        <p:sp>
          <p:nvSpPr>
            <p:cNvPr id="290" name="Oval 289"/>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91" name="Freeform 290"/>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92" name="Freeform 291"/>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93" name="Group 292"/>
          <p:cNvGrpSpPr/>
          <p:nvPr/>
        </p:nvGrpSpPr>
        <p:grpSpPr>
          <a:xfrm>
            <a:off x="580569" y="2013540"/>
            <a:ext cx="150495" cy="361358"/>
            <a:chOff x="1593763" y="1118166"/>
            <a:chExt cx="772374" cy="1901499"/>
          </a:xfrm>
          <a:solidFill>
            <a:srgbClr val="BFBF00"/>
          </a:solidFill>
        </p:grpSpPr>
        <p:sp>
          <p:nvSpPr>
            <p:cNvPr id="294" name="Oval 293"/>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95" name="Freeform 294"/>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96" name="Freeform 295"/>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97" name="Group 296"/>
          <p:cNvGrpSpPr/>
          <p:nvPr/>
        </p:nvGrpSpPr>
        <p:grpSpPr>
          <a:xfrm>
            <a:off x="296483" y="2013540"/>
            <a:ext cx="150495" cy="361358"/>
            <a:chOff x="1593763" y="1118166"/>
            <a:chExt cx="772374" cy="1901499"/>
          </a:xfrm>
          <a:solidFill>
            <a:srgbClr val="BFBF00"/>
          </a:solidFill>
        </p:grpSpPr>
        <p:sp>
          <p:nvSpPr>
            <p:cNvPr id="298" name="Oval 297"/>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99" name="Freeform 298"/>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00" name="Freeform 299"/>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301" name="Group 300"/>
          <p:cNvGrpSpPr/>
          <p:nvPr/>
        </p:nvGrpSpPr>
        <p:grpSpPr>
          <a:xfrm>
            <a:off x="1434354" y="2014971"/>
            <a:ext cx="150495" cy="361358"/>
            <a:chOff x="1593763" y="1118166"/>
            <a:chExt cx="772374" cy="1901499"/>
          </a:xfrm>
          <a:solidFill>
            <a:srgbClr val="BFBF00"/>
          </a:solidFill>
        </p:grpSpPr>
        <p:sp>
          <p:nvSpPr>
            <p:cNvPr id="302" name="Oval 301"/>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03" name="Freeform 302"/>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04" name="Freeform 303"/>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305" name="Group 304"/>
          <p:cNvGrpSpPr/>
          <p:nvPr/>
        </p:nvGrpSpPr>
        <p:grpSpPr>
          <a:xfrm>
            <a:off x="566125" y="5372607"/>
            <a:ext cx="150495" cy="361358"/>
            <a:chOff x="1593763" y="1118166"/>
            <a:chExt cx="772374" cy="1901499"/>
          </a:xfrm>
          <a:solidFill>
            <a:srgbClr val="BFBF00"/>
          </a:solidFill>
        </p:grpSpPr>
        <p:sp>
          <p:nvSpPr>
            <p:cNvPr id="306" name="Oval 305"/>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07" name="Freeform 306"/>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08" name="Freeform 307"/>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309" name="Group 308"/>
          <p:cNvGrpSpPr/>
          <p:nvPr/>
        </p:nvGrpSpPr>
        <p:grpSpPr>
          <a:xfrm>
            <a:off x="282039" y="5372607"/>
            <a:ext cx="150495" cy="361358"/>
            <a:chOff x="1593763" y="1118166"/>
            <a:chExt cx="772374" cy="1901499"/>
          </a:xfrm>
          <a:solidFill>
            <a:srgbClr val="BFBF00"/>
          </a:solidFill>
        </p:grpSpPr>
        <p:sp>
          <p:nvSpPr>
            <p:cNvPr id="310" name="Oval 309"/>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11" name="Freeform 310"/>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12" name="Freeform 311"/>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317" name="Group 316"/>
          <p:cNvGrpSpPr/>
          <p:nvPr/>
        </p:nvGrpSpPr>
        <p:grpSpPr>
          <a:xfrm>
            <a:off x="289628" y="4698187"/>
            <a:ext cx="150495" cy="361358"/>
            <a:chOff x="1593763" y="1118166"/>
            <a:chExt cx="772374" cy="1901499"/>
          </a:xfrm>
          <a:solidFill>
            <a:srgbClr val="FF0000"/>
          </a:solidFill>
        </p:grpSpPr>
        <p:sp>
          <p:nvSpPr>
            <p:cNvPr id="318" name="Oval 317"/>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19" name="Freeform 318"/>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20" name="Freeform 319"/>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sp>
        <p:nvSpPr>
          <p:cNvPr id="321" name="Rectangle 320"/>
          <p:cNvSpPr/>
          <p:nvPr/>
        </p:nvSpPr>
        <p:spPr bwMode="auto">
          <a:xfrm>
            <a:off x="198438" y="4654550"/>
            <a:ext cx="336550" cy="488950"/>
          </a:xfrm>
          <a:prstGeom prst="rect">
            <a:avLst/>
          </a:prstGeom>
          <a:ln>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eaLnBrk="1" hangingPunct="1">
              <a:defRPr/>
            </a:pPr>
            <a:endParaRPr lang="en-US"/>
          </a:p>
        </p:txBody>
      </p:sp>
      <p:sp>
        <p:nvSpPr>
          <p:cNvPr id="200755" name="TextBox 321"/>
          <p:cNvSpPr txBox="1">
            <a:spLocks noChangeArrowheads="1"/>
          </p:cNvSpPr>
          <p:nvPr/>
        </p:nvSpPr>
        <p:spPr bwMode="auto">
          <a:xfrm>
            <a:off x="1739900" y="5143500"/>
            <a:ext cx="1527175"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t>2 High-Risk MDS samples</a:t>
            </a:r>
          </a:p>
        </p:txBody>
      </p:sp>
      <p:sp>
        <p:nvSpPr>
          <p:cNvPr id="200756" name="TextBox 3"/>
          <p:cNvSpPr txBox="1">
            <a:spLocks noChangeArrowheads="1"/>
          </p:cNvSpPr>
          <p:nvPr/>
        </p:nvSpPr>
        <p:spPr bwMode="auto">
          <a:xfrm>
            <a:off x="-34925" y="647700"/>
            <a:ext cx="3400425" cy="3397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600">
                <a:solidFill>
                  <a:srgbClr val="FFFF00"/>
                </a:solidFill>
              </a:rPr>
              <a:t>All samples fresh with IdU added</a:t>
            </a:r>
          </a:p>
        </p:txBody>
      </p:sp>
      <p:sp>
        <p:nvSpPr>
          <p:cNvPr id="218" name="TextBox 217"/>
          <p:cNvSpPr txBox="1"/>
          <p:nvPr/>
        </p:nvSpPr>
        <p:spPr>
          <a:xfrm>
            <a:off x="4068763" y="6448425"/>
            <a:ext cx="4735512" cy="369888"/>
          </a:xfrm>
          <a:prstGeom prst="rect">
            <a:avLst/>
          </a:prstGeom>
          <a:noFill/>
        </p:spPr>
        <p:txBody>
          <a:bodyPr wrap="none">
            <a:spAutoFit/>
          </a:bodyPr>
          <a:lstStyle/>
          <a:p>
            <a:pPr>
              <a:defRPr/>
            </a:pPr>
            <a:r>
              <a:rPr lang="en-US" sz="1800" dirty="0">
                <a:solidFill>
                  <a:schemeClr val="bg1">
                    <a:lumMod val="50000"/>
                    <a:lumOff val="50000"/>
                  </a:schemeClr>
                </a:solidFill>
              </a:rPr>
              <a:t>-Behbehani et al., Cancer Discovery, 2015</a:t>
            </a:r>
          </a:p>
        </p:txBody>
      </p:sp>
    </p:spTree>
  </p:cSld>
  <p:clrMapOvr>
    <a:masterClrMapping/>
  </p:clrMapOvr>
  <p:transition spd="med">
    <p:fade/>
  </p:transition>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3" name="Rectangle 27"/>
          <p:cNvSpPr>
            <a:spLocks noGrp="1" noChangeArrowheads="1"/>
          </p:cNvSpPr>
          <p:nvPr>
            <p:ph type="title"/>
          </p:nvPr>
        </p:nvSpPr>
        <p:spPr>
          <a:xfrm>
            <a:off x="412750" y="7938"/>
            <a:ext cx="8229600" cy="569912"/>
          </a:xfrm>
        </p:spPr>
        <p:txBody>
          <a:bodyPr/>
          <a:lstStyle/>
          <a:p>
            <a:pPr eaLnBrk="1" hangingPunct="1"/>
            <a:r>
              <a:rPr lang="en-US" sz="2400" b="1">
                <a:latin typeface="Arial" charset="0"/>
                <a:ea typeface="MS PGothic" charset="0"/>
              </a:rPr>
              <a:t>High-dimensional analysis of an AML cohort</a:t>
            </a:r>
            <a:endParaRPr lang="en-US" sz="2400" b="1" baseline="30000">
              <a:latin typeface="Arial" charset="0"/>
              <a:ea typeface="MS PGothic" charset="0"/>
            </a:endParaRPr>
          </a:p>
        </p:txBody>
      </p:sp>
      <p:sp>
        <p:nvSpPr>
          <p:cNvPr id="202754" name="Rounded Rectangle 33"/>
          <p:cNvSpPr>
            <a:spLocks noChangeArrowheads="1"/>
          </p:cNvSpPr>
          <p:nvPr/>
        </p:nvSpPr>
        <p:spPr bwMode="auto">
          <a:xfrm>
            <a:off x="3267075" y="735013"/>
            <a:ext cx="5797550" cy="5824537"/>
          </a:xfrm>
          <a:prstGeom prst="roundRect">
            <a:avLst>
              <a:gd name="adj" fmla="val 5486"/>
            </a:avLst>
          </a:prstGeom>
          <a:solidFill>
            <a:srgbClr val="FFFF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lIns="0" tIns="0" rIns="0" bIns="0"/>
          <a:lstStyle/>
          <a:p>
            <a:pPr algn="ctr" defTabSz="912813" eaLnBrk="1" hangingPunct="1"/>
            <a:endParaRPr lang="en-US" sz="1000" u="sng">
              <a:solidFill>
                <a:srgbClr val="000000"/>
              </a:solidFill>
              <a:latin typeface="Arial" charset="0"/>
            </a:endParaRPr>
          </a:p>
        </p:txBody>
      </p:sp>
      <p:sp>
        <p:nvSpPr>
          <p:cNvPr id="40" name="Rounded Rectangle 39"/>
          <p:cNvSpPr/>
          <p:nvPr/>
        </p:nvSpPr>
        <p:spPr bwMode="auto">
          <a:xfrm>
            <a:off x="3381375" y="989013"/>
            <a:ext cx="5561013" cy="5465762"/>
          </a:xfrm>
          <a:prstGeom prst="roundRect">
            <a:avLst>
              <a:gd name="adj" fmla="val 6524"/>
            </a:avLst>
          </a:prstGeom>
          <a:solidFill>
            <a:schemeClr val="accent4">
              <a:lumMod val="20000"/>
              <a:lumOff val="80000"/>
            </a:schemeClr>
          </a:solidFill>
          <a:ln w="9525">
            <a:noFill/>
            <a:round/>
            <a:headEnd/>
            <a:tailEnd/>
          </a:ln>
          <a:effectLst/>
        </p:spPr>
        <p:txBody>
          <a:bodyPr wrap="none" lIns="0" tIns="0" rIns="0" bIns="0"/>
          <a:lstStyle/>
          <a:p>
            <a:pPr algn="ctr" defTabSz="914353" eaLnBrk="1" hangingPunct="1">
              <a:defRPr/>
            </a:pPr>
            <a:endParaRPr lang="en-US" sz="1000" u="sng" dirty="0">
              <a:solidFill>
                <a:srgbClr val="000000"/>
              </a:solidFill>
              <a:latin typeface="Arial"/>
              <a:ea typeface="ＭＳ Ｐゴシック" charset="0"/>
              <a:cs typeface="Arial" pitchFamily="34" charset="0"/>
            </a:endParaRPr>
          </a:p>
        </p:txBody>
      </p:sp>
      <p:sp>
        <p:nvSpPr>
          <p:cNvPr id="202756" name="TextBox 49"/>
          <p:cNvSpPr txBox="1">
            <a:spLocks noChangeArrowheads="1"/>
          </p:cNvSpPr>
          <p:nvPr/>
        </p:nvSpPr>
        <p:spPr bwMode="auto">
          <a:xfrm>
            <a:off x="4857750" y="731838"/>
            <a:ext cx="2697163" cy="358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tIns="0" bIns="0"/>
          <a:lstStyle>
            <a:lvl1pPr defTabSz="912813">
              <a:defRPr sz="3200" b="1">
                <a:solidFill>
                  <a:schemeClr val="tx1"/>
                </a:solidFill>
                <a:latin typeface="As" charset="0"/>
                <a:ea typeface="MS PGothic" charset="0"/>
                <a:cs typeface="MS PGothic" charset="0"/>
              </a:defRPr>
            </a:lvl1pPr>
            <a:lvl2pPr marL="742950" indent="-285750" defTabSz="912813">
              <a:defRPr sz="3200" b="1">
                <a:solidFill>
                  <a:schemeClr val="tx1"/>
                </a:solidFill>
                <a:latin typeface="As" charset="0"/>
                <a:ea typeface="MS PGothic" charset="0"/>
                <a:cs typeface="MS PGothic" charset="0"/>
              </a:defRPr>
            </a:lvl2pPr>
            <a:lvl3pPr marL="1143000" indent="-228600" defTabSz="912813">
              <a:defRPr sz="3200" b="1">
                <a:solidFill>
                  <a:schemeClr val="tx1"/>
                </a:solidFill>
                <a:latin typeface="As" charset="0"/>
                <a:ea typeface="MS PGothic" charset="0"/>
                <a:cs typeface="MS PGothic" charset="0"/>
              </a:defRPr>
            </a:lvl3pPr>
            <a:lvl4pPr marL="1600200" indent="-228600" defTabSz="912813">
              <a:defRPr sz="3200" b="1">
                <a:solidFill>
                  <a:schemeClr val="tx1"/>
                </a:solidFill>
                <a:latin typeface="As" charset="0"/>
                <a:ea typeface="MS PGothic" charset="0"/>
                <a:cs typeface="MS PGothic" charset="0"/>
              </a:defRPr>
            </a:lvl4pPr>
            <a:lvl5pPr marL="2057400" indent="-228600" defTabSz="912813">
              <a:defRPr sz="3200" b="1">
                <a:solidFill>
                  <a:schemeClr val="tx1"/>
                </a:solidFill>
                <a:latin typeface="As" charset="0"/>
                <a:ea typeface="MS PGothic" charset="0"/>
                <a:cs typeface="MS PGothic" charset="0"/>
              </a:defRPr>
            </a:lvl5pPr>
            <a:lvl6pPr marL="25146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solidFill>
                  <a:schemeClr val="bg1"/>
                </a:solidFill>
                <a:latin typeface="Arial" charset="0"/>
              </a:rPr>
              <a:t>Patient Characteristics</a:t>
            </a:r>
          </a:p>
        </p:txBody>
      </p:sp>
      <p:grpSp>
        <p:nvGrpSpPr>
          <p:cNvPr id="85" name="Group 84"/>
          <p:cNvGrpSpPr/>
          <p:nvPr/>
        </p:nvGrpSpPr>
        <p:grpSpPr>
          <a:xfrm>
            <a:off x="286359" y="1261216"/>
            <a:ext cx="150495" cy="361358"/>
            <a:chOff x="1593763" y="1118166"/>
            <a:chExt cx="772374" cy="1901499"/>
          </a:xfrm>
          <a:effectLst>
            <a:outerShdw blurRad="50800" dist="38100" dir="2700000" algn="tl" rotWithShape="0">
              <a:prstClr val="black">
                <a:alpha val="40000"/>
              </a:prstClr>
            </a:outerShdw>
          </a:effectLst>
        </p:grpSpPr>
        <p:sp>
          <p:nvSpPr>
            <p:cNvPr id="86" name="Oval 85"/>
            <p:cNvSpPr/>
            <p:nvPr/>
          </p:nvSpPr>
          <p:spPr bwMode="auto">
            <a:xfrm>
              <a:off x="1802833" y="1118166"/>
              <a:ext cx="334215" cy="358813"/>
            </a:xfrm>
            <a:prstGeom prst="ellipse">
              <a:avLst/>
            </a:pr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87" name="Freeform 86"/>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89" name="Freeform 8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90" name="Group 89"/>
          <p:cNvGrpSpPr/>
          <p:nvPr/>
        </p:nvGrpSpPr>
        <p:grpSpPr>
          <a:xfrm>
            <a:off x="580854" y="1262647"/>
            <a:ext cx="150495" cy="361358"/>
            <a:chOff x="1593763" y="1118166"/>
            <a:chExt cx="772374" cy="1901499"/>
          </a:xfrm>
          <a:effectLst>
            <a:outerShdw blurRad="50800" dist="38100" dir="2700000" algn="tl" rotWithShape="0">
              <a:prstClr val="black">
                <a:alpha val="40000"/>
              </a:prstClr>
            </a:outerShdw>
          </a:effectLst>
        </p:grpSpPr>
        <p:sp>
          <p:nvSpPr>
            <p:cNvPr id="91" name="Oval 90"/>
            <p:cNvSpPr/>
            <p:nvPr/>
          </p:nvSpPr>
          <p:spPr bwMode="auto">
            <a:xfrm>
              <a:off x="1802833" y="1118166"/>
              <a:ext cx="334215" cy="358813"/>
            </a:xfrm>
            <a:prstGeom prst="ellipse">
              <a:avLst/>
            </a:pr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92" name="Freeform 9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94" name="Freeform 93"/>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95" name="Group 94"/>
          <p:cNvGrpSpPr/>
          <p:nvPr/>
        </p:nvGrpSpPr>
        <p:grpSpPr>
          <a:xfrm>
            <a:off x="873924" y="1262646"/>
            <a:ext cx="150495" cy="361358"/>
            <a:chOff x="1593763" y="1118166"/>
            <a:chExt cx="772374" cy="1901499"/>
          </a:xfrm>
          <a:effectLst>
            <a:outerShdw blurRad="50800" dist="38100" dir="2700000" algn="tl" rotWithShape="0">
              <a:prstClr val="black">
                <a:alpha val="40000"/>
              </a:prstClr>
            </a:outerShdw>
          </a:effectLst>
        </p:grpSpPr>
        <p:sp>
          <p:nvSpPr>
            <p:cNvPr id="101" name="Oval 100"/>
            <p:cNvSpPr/>
            <p:nvPr/>
          </p:nvSpPr>
          <p:spPr bwMode="auto">
            <a:xfrm>
              <a:off x="1802833" y="1118166"/>
              <a:ext cx="334215" cy="358813"/>
            </a:xfrm>
            <a:prstGeom prst="ellipse">
              <a:avLst/>
            </a:pr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26" name="Freeform 12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31" name="Freeform 13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53" name="Group 152"/>
          <p:cNvGrpSpPr/>
          <p:nvPr/>
        </p:nvGrpSpPr>
        <p:grpSpPr>
          <a:xfrm>
            <a:off x="1175874" y="1262646"/>
            <a:ext cx="150495" cy="361358"/>
            <a:chOff x="1593763" y="1118166"/>
            <a:chExt cx="772374" cy="1901499"/>
          </a:xfrm>
          <a:effectLst>
            <a:outerShdw blurRad="50800" dist="38100" dir="2700000" algn="tl" rotWithShape="0">
              <a:prstClr val="black">
                <a:alpha val="40000"/>
              </a:prstClr>
            </a:outerShdw>
          </a:effectLst>
        </p:grpSpPr>
        <p:sp>
          <p:nvSpPr>
            <p:cNvPr id="154" name="Oval 153"/>
            <p:cNvSpPr/>
            <p:nvPr/>
          </p:nvSpPr>
          <p:spPr bwMode="auto">
            <a:xfrm>
              <a:off x="1802833" y="1118166"/>
              <a:ext cx="334215" cy="358813"/>
            </a:xfrm>
            <a:prstGeom prst="ellipse">
              <a:avLst/>
            </a:pr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55" name="Freeform 154"/>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56" name="Freeform 155"/>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57" name="Group 156"/>
          <p:cNvGrpSpPr/>
          <p:nvPr/>
        </p:nvGrpSpPr>
        <p:grpSpPr>
          <a:xfrm>
            <a:off x="1477825" y="1262647"/>
            <a:ext cx="150495" cy="361358"/>
            <a:chOff x="1593763" y="1118166"/>
            <a:chExt cx="772374" cy="1901499"/>
          </a:xfrm>
          <a:effectLst>
            <a:outerShdw blurRad="50800" dist="38100" dir="2700000" algn="tl" rotWithShape="0">
              <a:prstClr val="black">
                <a:alpha val="40000"/>
              </a:prstClr>
            </a:outerShdw>
          </a:effectLst>
        </p:grpSpPr>
        <p:sp>
          <p:nvSpPr>
            <p:cNvPr id="158" name="Oval 157"/>
            <p:cNvSpPr/>
            <p:nvPr/>
          </p:nvSpPr>
          <p:spPr bwMode="auto">
            <a:xfrm>
              <a:off x="1802833" y="1118166"/>
              <a:ext cx="334215" cy="358813"/>
            </a:xfrm>
            <a:prstGeom prst="ellipse">
              <a:avLst/>
            </a:pr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59" name="Freeform 158"/>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60" name="Freeform 159"/>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86" name="Group 185"/>
          <p:cNvGrpSpPr/>
          <p:nvPr/>
        </p:nvGrpSpPr>
        <p:grpSpPr>
          <a:xfrm>
            <a:off x="852739" y="6024683"/>
            <a:ext cx="150495" cy="361358"/>
            <a:chOff x="1593763" y="1118166"/>
            <a:chExt cx="772374" cy="1901499"/>
          </a:xfrm>
          <a:solidFill>
            <a:srgbClr val="BFBF00"/>
          </a:solidFill>
        </p:grpSpPr>
        <p:sp>
          <p:nvSpPr>
            <p:cNvPr id="187" name="Oval 186"/>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88" name="Freeform 18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89" name="Freeform 18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90" name="Group 189"/>
          <p:cNvGrpSpPr/>
          <p:nvPr/>
        </p:nvGrpSpPr>
        <p:grpSpPr>
          <a:xfrm>
            <a:off x="568653" y="6024683"/>
            <a:ext cx="150495" cy="361358"/>
            <a:chOff x="1593763" y="1118166"/>
            <a:chExt cx="772374" cy="1901499"/>
          </a:xfrm>
          <a:solidFill>
            <a:srgbClr val="BFBF00"/>
          </a:solidFill>
        </p:grpSpPr>
        <p:sp>
          <p:nvSpPr>
            <p:cNvPr id="191" name="Oval 190"/>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92" name="Freeform 19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93" name="Freeform 19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94" name="Group 193"/>
          <p:cNvGrpSpPr/>
          <p:nvPr/>
        </p:nvGrpSpPr>
        <p:grpSpPr>
          <a:xfrm>
            <a:off x="284567" y="6024683"/>
            <a:ext cx="150495" cy="361358"/>
            <a:chOff x="1593763" y="1118166"/>
            <a:chExt cx="772374" cy="1901499"/>
          </a:xfrm>
          <a:solidFill>
            <a:srgbClr val="BFBF00"/>
          </a:solidFill>
        </p:grpSpPr>
        <p:sp>
          <p:nvSpPr>
            <p:cNvPr id="195" name="Oval 194"/>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96" name="Freeform 19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97" name="Freeform 19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02" name="Group 201"/>
          <p:cNvGrpSpPr/>
          <p:nvPr/>
        </p:nvGrpSpPr>
        <p:grpSpPr>
          <a:xfrm>
            <a:off x="1138249" y="4249111"/>
            <a:ext cx="150495" cy="361358"/>
            <a:chOff x="1593763" y="1118166"/>
            <a:chExt cx="772374" cy="1901499"/>
          </a:xfrm>
          <a:solidFill>
            <a:srgbClr val="FF0000"/>
          </a:solidFill>
        </p:grpSpPr>
        <p:sp>
          <p:nvSpPr>
            <p:cNvPr id="203" name="Oval 202"/>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04" name="Freeform 20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05" name="Freeform 20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06" name="Group 205"/>
          <p:cNvGrpSpPr/>
          <p:nvPr/>
        </p:nvGrpSpPr>
        <p:grpSpPr>
          <a:xfrm>
            <a:off x="854163" y="4249111"/>
            <a:ext cx="150495" cy="361358"/>
            <a:chOff x="1593763" y="1118166"/>
            <a:chExt cx="772374" cy="1901499"/>
          </a:xfrm>
          <a:solidFill>
            <a:srgbClr val="FF0000"/>
          </a:solidFill>
        </p:grpSpPr>
        <p:sp>
          <p:nvSpPr>
            <p:cNvPr id="207" name="Oval 206"/>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08" name="Freeform 20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09" name="Freeform 20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10" name="Group 209"/>
          <p:cNvGrpSpPr/>
          <p:nvPr/>
        </p:nvGrpSpPr>
        <p:grpSpPr>
          <a:xfrm>
            <a:off x="570077" y="4249111"/>
            <a:ext cx="150495" cy="361358"/>
            <a:chOff x="1593763" y="1118166"/>
            <a:chExt cx="772374" cy="1901499"/>
          </a:xfrm>
          <a:solidFill>
            <a:srgbClr val="FF0000"/>
          </a:solidFill>
        </p:grpSpPr>
        <p:sp>
          <p:nvSpPr>
            <p:cNvPr id="211" name="Oval 210"/>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12" name="Freeform 21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13" name="Freeform 21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14" name="Group 213"/>
          <p:cNvGrpSpPr/>
          <p:nvPr/>
        </p:nvGrpSpPr>
        <p:grpSpPr>
          <a:xfrm>
            <a:off x="285991" y="4249111"/>
            <a:ext cx="150495" cy="361358"/>
            <a:chOff x="1593763" y="1118166"/>
            <a:chExt cx="772374" cy="1901499"/>
          </a:xfrm>
          <a:solidFill>
            <a:srgbClr val="FF0000"/>
          </a:solidFill>
        </p:grpSpPr>
        <p:sp>
          <p:nvSpPr>
            <p:cNvPr id="215" name="Oval 214"/>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16" name="Freeform 21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17" name="Freeform 21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22" name="Group 221"/>
          <p:cNvGrpSpPr/>
          <p:nvPr/>
        </p:nvGrpSpPr>
        <p:grpSpPr>
          <a:xfrm>
            <a:off x="1138249" y="3796206"/>
            <a:ext cx="150495" cy="361358"/>
            <a:chOff x="1593763" y="1118166"/>
            <a:chExt cx="772374" cy="1901499"/>
          </a:xfrm>
          <a:solidFill>
            <a:srgbClr val="FF0000"/>
          </a:solidFill>
        </p:grpSpPr>
        <p:sp>
          <p:nvSpPr>
            <p:cNvPr id="223" name="Oval 222"/>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24" name="Freeform 22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25" name="Freeform 22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26" name="Group 225"/>
          <p:cNvGrpSpPr/>
          <p:nvPr/>
        </p:nvGrpSpPr>
        <p:grpSpPr>
          <a:xfrm>
            <a:off x="854163" y="3796206"/>
            <a:ext cx="150495" cy="361358"/>
            <a:chOff x="1593763" y="1118166"/>
            <a:chExt cx="772374" cy="1901499"/>
          </a:xfrm>
          <a:solidFill>
            <a:srgbClr val="FF0000"/>
          </a:solidFill>
        </p:grpSpPr>
        <p:sp>
          <p:nvSpPr>
            <p:cNvPr id="227" name="Oval 226"/>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28" name="Freeform 22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29" name="Freeform 22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30" name="Group 229"/>
          <p:cNvGrpSpPr/>
          <p:nvPr/>
        </p:nvGrpSpPr>
        <p:grpSpPr>
          <a:xfrm>
            <a:off x="570077" y="3796206"/>
            <a:ext cx="150495" cy="361358"/>
            <a:chOff x="1593763" y="1118166"/>
            <a:chExt cx="772374" cy="1901499"/>
          </a:xfrm>
          <a:solidFill>
            <a:srgbClr val="FF0000"/>
          </a:solidFill>
        </p:grpSpPr>
        <p:sp>
          <p:nvSpPr>
            <p:cNvPr id="231" name="Oval 230"/>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32" name="Freeform 23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33" name="Freeform 23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34" name="Group 233"/>
          <p:cNvGrpSpPr/>
          <p:nvPr/>
        </p:nvGrpSpPr>
        <p:grpSpPr>
          <a:xfrm>
            <a:off x="285991" y="3796206"/>
            <a:ext cx="150495" cy="361358"/>
            <a:chOff x="1593763" y="1118166"/>
            <a:chExt cx="772374" cy="1901499"/>
          </a:xfrm>
          <a:solidFill>
            <a:srgbClr val="FF0000"/>
          </a:solidFill>
        </p:grpSpPr>
        <p:sp>
          <p:nvSpPr>
            <p:cNvPr id="235" name="Oval 234"/>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36" name="Freeform 23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37" name="Freeform 23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38" name="Group 237"/>
          <p:cNvGrpSpPr/>
          <p:nvPr/>
        </p:nvGrpSpPr>
        <p:grpSpPr>
          <a:xfrm>
            <a:off x="1423862" y="3797637"/>
            <a:ext cx="150495" cy="361358"/>
            <a:chOff x="1593763" y="1118166"/>
            <a:chExt cx="772374" cy="1901499"/>
          </a:xfrm>
          <a:solidFill>
            <a:srgbClr val="FF0000"/>
          </a:solidFill>
        </p:grpSpPr>
        <p:sp>
          <p:nvSpPr>
            <p:cNvPr id="239" name="Oval 238"/>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40" name="Freeform 23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41" name="Freeform 24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42" name="Group 241"/>
          <p:cNvGrpSpPr/>
          <p:nvPr/>
        </p:nvGrpSpPr>
        <p:grpSpPr>
          <a:xfrm>
            <a:off x="1138250" y="3334417"/>
            <a:ext cx="150495" cy="361358"/>
            <a:chOff x="1593763" y="1118166"/>
            <a:chExt cx="772374" cy="1901499"/>
          </a:xfrm>
          <a:solidFill>
            <a:srgbClr val="FF0000"/>
          </a:solidFill>
        </p:grpSpPr>
        <p:sp>
          <p:nvSpPr>
            <p:cNvPr id="243" name="Oval 242"/>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44" name="Freeform 24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45" name="Freeform 24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46" name="Group 245"/>
          <p:cNvGrpSpPr/>
          <p:nvPr/>
        </p:nvGrpSpPr>
        <p:grpSpPr>
          <a:xfrm>
            <a:off x="854164" y="3334417"/>
            <a:ext cx="150495" cy="361358"/>
            <a:chOff x="1593763" y="1118166"/>
            <a:chExt cx="772374" cy="1901499"/>
          </a:xfrm>
          <a:solidFill>
            <a:srgbClr val="FF0000"/>
          </a:solidFill>
        </p:grpSpPr>
        <p:sp>
          <p:nvSpPr>
            <p:cNvPr id="247" name="Oval 246"/>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48" name="Freeform 24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49" name="Freeform 24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50" name="Group 249"/>
          <p:cNvGrpSpPr/>
          <p:nvPr/>
        </p:nvGrpSpPr>
        <p:grpSpPr>
          <a:xfrm>
            <a:off x="570078" y="3334417"/>
            <a:ext cx="150495" cy="361358"/>
            <a:chOff x="1593763" y="1118166"/>
            <a:chExt cx="772374" cy="1901499"/>
          </a:xfrm>
          <a:solidFill>
            <a:srgbClr val="FF0000"/>
          </a:solidFill>
        </p:grpSpPr>
        <p:sp>
          <p:nvSpPr>
            <p:cNvPr id="251" name="Oval 250"/>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52" name="Freeform 25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53" name="Freeform 25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54" name="Group 253"/>
          <p:cNvGrpSpPr/>
          <p:nvPr/>
        </p:nvGrpSpPr>
        <p:grpSpPr>
          <a:xfrm>
            <a:off x="285992" y="3334417"/>
            <a:ext cx="150495" cy="361358"/>
            <a:chOff x="1593763" y="1118166"/>
            <a:chExt cx="772374" cy="1901499"/>
          </a:xfrm>
          <a:solidFill>
            <a:srgbClr val="FF0000"/>
          </a:solidFill>
        </p:grpSpPr>
        <p:sp>
          <p:nvSpPr>
            <p:cNvPr id="255" name="Oval 254"/>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56" name="Freeform 25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57" name="Freeform 25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58" name="Group 257"/>
          <p:cNvGrpSpPr/>
          <p:nvPr/>
        </p:nvGrpSpPr>
        <p:grpSpPr>
          <a:xfrm>
            <a:off x="1423863" y="3335848"/>
            <a:ext cx="150495" cy="361358"/>
            <a:chOff x="1593763" y="1118166"/>
            <a:chExt cx="772374" cy="1901499"/>
          </a:xfrm>
          <a:solidFill>
            <a:srgbClr val="FF0000"/>
          </a:solidFill>
        </p:grpSpPr>
        <p:sp>
          <p:nvSpPr>
            <p:cNvPr id="259" name="Oval 258"/>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60" name="Freeform 25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61" name="Freeform 26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sp>
        <p:nvSpPr>
          <p:cNvPr id="202779" name="TextBox 12"/>
          <p:cNvSpPr txBox="1">
            <a:spLocks noChangeArrowheads="1"/>
          </p:cNvSpPr>
          <p:nvPr/>
        </p:nvSpPr>
        <p:spPr bwMode="auto">
          <a:xfrm>
            <a:off x="1739900" y="1081088"/>
            <a:ext cx="1527175" cy="738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t>5 Normal bone marrow samples</a:t>
            </a:r>
          </a:p>
        </p:txBody>
      </p:sp>
      <p:sp>
        <p:nvSpPr>
          <p:cNvPr id="202780" name="TextBox 261"/>
          <p:cNvSpPr txBox="1">
            <a:spLocks noChangeArrowheads="1"/>
          </p:cNvSpPr>
          <p:nvPr/>
        </p:nvSpPr>
        <p:spPr bwMode="auto">
          <a:xfrm>
            <a:off x="1739900" y="2951163"/>
            <a:ext cx="1527175" cy="738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t>33 AML samples (8 good-risk)</a:t>
            </a:r>
          </a:p>
        </p:txBody>
      </p:sp>
      <p:sp>
        <p:nvSpPr>
          <p:cNvPr id="202781" name="TextBox 263"/>
          <p:cNvSpPr txBox="1">
            <a:spLocks noChangeArrowheads="1"/>
          </p:cNvSpPr>
          <p:nvPr/>
        </p:nvSpPr>
        <p:spPr bwMode="auto">
          <a:xfrm>
            <a:off x="1739900" y="5881688"/>
            <a:ext cx="1527175" cy="738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t>5 Recovering marrows (CR after chemo)</a:t>
            </a:r>
          </a:p>
        </p:txBody>
      </p:sp>
      <p:grpSp>
        <p:nvGrpSpPr>
          <p:cNvPr id="269" name="Group 268"/>
          <p:cNvGrpSpPr/>
          <p:nvPr/>
        </p:nvGrpSpPr>
        <p:grpSpPr>
          <a:xfrm>
            <a:off x="846707" y="4694690"/>
            <a:ext cx="150495" cy="361358"/>
            <a:chOff x="1593763" y="1118166"/>
            <a:chExt cx="772374" cy="1901499"/>
          </a:xfrm>
          <a:solidFill>
            <a:srgbClr val="FF0000"/>
          </a:solidFill>
        </p:grpSpPr>
        <p:sp>
          <p:nvSpPr>
            <p:cNvPr id="270" name="Oval 269"/>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71" name="Freeform 270"/>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72" name="Freeform 271"/>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sp>
        <p:nvSpPr>
          <p:cNvPr id="15" name="Rectangle 14"/>
          <p:cNvSpPr/>
          <p:nvPr/>
        </p:nvSpPr>
        <p:spPr bwMode="auto">
          <a:xfrm>
            <a:off x="755650" y="4651375"/>
            <a:ext cx="336550" cy="487363"/>
          </a:xfrm>
          <a:prstGeom prst="rect">
            <a:avLst/>
          </a:prstGeom>
          <a:ln>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eaLnBrk="1" hangingPunct="1">
              <a:defRPr/>
            </a:pPr>
            <a:endParaRPr lang="en-US"/>
          </a:p>
        </p:txBody>
      </p:sp>
      <p:sp>
        <p:nvSpPr>
          <p:cNvPr id="202784" name="TextBox 15"/>
          <p:cNvSpPr txBox="1">
            <a:spLocks noChangeArrowheads="1"/>
          </p:cNvSpPr>
          <p:nvPr/>
        </p:nvSpPr>
        <p:spPr bwMode="auto">
          <a:xfrm>
            <a:off x="1109663" y="4765675"/>
            <a:ext cx="808037" cy="231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900">
                <a:solidFill>
                  <a:schemeClr val="tx2"/>
                </a:solidFill>
              </a:rPr>
              <a:t>2x samples</a:t>
            </a:r>
          </a:p>
        </p:txBody>
      </p:sp>
      <p:grpSp>
        <p:nvGrpSpPr>
          <p:cNvPr id="129" name="Group 128"/>
          <p:cNvGrpSpPr/>
          <p:nvPr/>
        </p:nvGrpSpPr>
        <p:grpSpPr>
          <a:xfrm>
            <a:off x="1141747" y="6026927"/>
            <a:ext cx="150495" cy="361358"/>
            <a:chOff x="1593763" y="1118166"/>
            <a:chExt cx="772374" cy="1901499"/>
          </a:xfrm>
          <a:solidFill>
            <a:srgbClr val="BFBF00"/>
          </a:solidFill>
        </p:grpSpPr>
        <p:sp>
          <p:nvSpPr>
            <p:cNvPr id="130" name="Oval 129"/>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32" name="Freeform 13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33" name="Freeform 13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34" name="Group 133"/>
          <p:cNvGrpSpPr/>
          <p:nvPr/>
        </p:nvGrpSpPr>
        <p:grpSpPr>
          <a:xfrm>
            <a:off x="1427360" y="6028358"/>
            <a:ext cx="150495" cy="361358"/>
            <a:chOff x="1593763" y="1118166"/>
            <a:chExt cx="772374" cy="1901499"/>
          </a:xfrm>
          <a:solidFill>
            <a:srgbClr val="BFBF00"/>
          </a:solidFill>
        </p:grpSpPr>
        <p:sp>
          <p:nvSpPr>
            <p:cNvPr id="135" name="Oval 134"/>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36" name="Freeform 13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37" name="Freeform 13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38" name="Group 137"/>
          <p:cNvGrpSpPr/>
          <p:nvPr/>
        </p:nvGrpSpPr>
        <p:grpSpPr>
          <a:xfrm>
            <a:off x="1141747" y="2899964"/>
            <a:ext cx="150495" cy="361358"/>
            <a:chOff x="1593763" y="1118166"/>
            <a:chExt cx="772374" cy="1901499"/>
          </a:xfrm>
          <a:solidFill>
            <a:srgbClr val="FF0000"/>
          </a:solidFill>
        </p:grpSpPr>
        <p:sp>
          <p:nvSpPr>
            <p:cNvPr id="139" name="Oval 138"/>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40" name="Freeform 13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41" name="Freeform 14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42" name="Group 141"/>
          <p:cNvGrpSpPr/>
          <p:nvPr/>
        </p:nvGrpSpPr>
        <p:grpSpPr>
          <a:xfrm>
            <a:off x="857661" y="2899964"/>
            <a:ext cx="150495" cy="361358"/>
            <a:chOff x="1593763" y="1118166"/>
            <a:chExt cx="772374" cy="1901499"/>
          </a:xfrm>
          <a:solidFill>
            <a:srgbClr val="FF0000"/>
          </a:solidFill>
        </p:grpSpPr>
        <p:sp>
          <p:nvSpPr>
            <p:cNvPr id="143" name="Oval 142"/>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44" name="Freeform 14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45" name="Freeform 14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46" name="Group 145"/>
          <p:cNvGrpSpPr/>
          <p:nvPr/>
        </p:nvGrpSpPr>
        <p:grpSpPr>
          <a:xfrm>
            <a:off x="573575" y="2899964"/>
            <a:ext cx="150495" cy="361358"/>
            <a:chOff x="1593763" y="1118166"/>
            <a:chExt cx="772374" cy="1901499"/>
          </a:xfrm>
          <a:solidFill>
            <a:srgbClr val="FF0000"/>
          </a:solidFill>
        </p:grpSpPr>
        <p:sp>
          <p:nvSpPr>
            <p:cNvPr id="147" name="Oval 146"/>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48" name="Freeform 14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49" name="Freeform 14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50" name="Group 149"/>
          <p:cNvGrpSpPr/>
          <p:nvPr/>
        </p:nvGrpSpPr>
        <p:grpSpPr>
          <a:xfrm>
            <a:off x="289489" y="2899964"/>
            <a:ext cx="150495" cy="361358"/>
            <a:chOff x="1593763" y="1118166"/>
            <a:chExt cx="772374" cy="1901499"/>
          </a:xfrm>
          <a:solidFill>
            <a:srgbClr val="FF0000"/>
          </a:solidFill>
        </p:grpSpPr>
        <p:sp>
          <p:nvSpPr>
            <p:cNvPr id="151" name="Oval 150"/>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52" name="Freeform 15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61" name="Freeform 16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62" name="Group 161"/>
          <p:cNvGrpSpPr/>
          <p:nvPr/>
        </p:nvGrpSpPr>
        <p:grpSpPr>
          <a:xfrm>
            <a:off x="1427360" y="2901395"/>
            <a:ext cx="150495" cy="361358"/>
            <a:chOff x="1593763" y="1118166"/>
            <a:chExt cx="772374" cy="1901499"/>
          </a:xfrm>
          <a:solidFill>
            <a:srgbClr val="FF0000"/>
          </a:solidFill>
        </p:grpSpPr>
        <p:sp>
          <p:nvSpPr>
            <p:cNvPr id="163" name="Oval 162"/>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76" name="Freeform 17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77" name="Freeform 17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78" name="Group 177"/>
          <p:cNvGrpSpPr/>
          <p:nvPr/>
        </p:nvGrpSpPr>
        <p:grpSpPr>
          <a:xfrm>
            <a:off x="1145244" y="2456752"/>
            <a:ext cx="150495" cy="361358"/>
            <a:chOff x="1593763" y="1118166"/>
            <a:chExt cx="772374" cy="1901499"/>
          </a:xfrm>
          <a:solidFill>
            <a:srgbClr val="FF0000"/>
          </a:solidFill>
        </p:grpSpPr>
        <p:sp>
          <p:nvSpPr>
            <p:cNvPr id="179" name="Oval 178"/>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80" name="Freeform 17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81" name="Freeform 18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82" name="Group 181"/>
          <p:cNvGrpSpPr/>
          <p:nvPr/>
        </p:nvGrpSpPr>
        <p:grpSpPr>
          <a:xfrm>
            <a:off x="861158" y="2456752"/>
            <a:ext cx="150495" cy="361358"/>
            <a:chOff x="1593763" y="1118166"/>
            <a:chExt cx="772374" cy="1901499"/>
          </a:xfrm>
          <a:solidFill>
            <a:srgbClr val="BFBF00"/>
          </a:solidFill>
        </p:grpSpPr>
        <p:sp>
          <p:nvSpPr>
            <p:cNvPr id="183" name="Oval 182"/>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84" name="Freeform 18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185" name="Freeform 18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198" name="Group 197"/>
          <p:cNvGrpSpPr/>
          <p:nvPr/>
        </p:nvGrpSpPr>
        <p:grpSpPr>
          <a:xfrm>
            <a:off x="577072" y="2456752"/>
            <a:ext cx="150495" cy="361358"/>
            <a:chOff x="1593763" y="1118166"/>
            <a:chExt cx="772374" cy="1901499"/>
          </a:xfrm>
          <a:solidFill>
            <a:srgbClr val="BFBF00"/>
          </a:solidFill>
        </p:grpSpPr>
        <p:sp>
          <p:nvSpPr>
            <p:cNvPr id="199" name="Oval 198"/>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00" name="Freeform 19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01" name="Freeform 20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65" name="Group 264"/>
          <p:cNvGrpSpPr/>
          <p:nvPr/>
        </p:nvGrpSpPr>
        <p:grpSpPr>
          <a:xfrm>
            <a:off x="292986" y="2456752"/>
            <a:ext cx="150495" cy="361358"/>
            <a:chOff x="1593763" y="1118166"/>
            <a:chExt cx="772374" cy="1901499"/>
          </a:xfrm>
          <a:solidFill>
            <a:srgbClr val="BFBF00"/>
          </a:solidFill>
        </p:grpSpPr>
        <p:sp>
          <p:nvSpPr>
            <p:cNvPr id="266" name="Oval 265"/>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67" name="Freeform 266"/>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68" name="Freeform 267"/>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81" name="Group 280"/>
          <p:cNvGrpSpPr/>
          <p:nvPr/>
        </p:nvGrpSpPr>
        <p:grpSpPr>
          <a:xfrm>
            <a:off x="1430857" y="2458183"/>
            <a:ext cx="150495" cy="361358"/>
            <a:chOff x="1593763" y="1118166"/>
            <a:chExt cx="772374" cy="1901499"/>
          </a:xfrm>
          <a:solidFill>
            <a:srgbClr val="FF0000"/>
          </a:solidFill>
        </p:grpSpPr>
        <p:sp>
          <p:nvSpPr>
            <p:cNvPr id="282" name="Oval 281"/>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83" name="Freeform 282"/>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84" name="Freeform 283"/>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85" name="Group 284"/>
          <p:cNvGrpSpPr/>
          <p:nvPr/>
        </p:nvGrpSpPr>
        <p:grpSpPr>
          <a:xfrm>
            <a:off x="1148741" y="2013540"/>
            <a:ext cx="150495" cy="361358"/>
            <a:chOff x="1593763" y="1118166"/>
            <a:chExt cx="772374" cy="1901499"/>
          </a:xfrm>
          <a:solidFill>
            <a:srgbClr val="BFBF00"/>
          </a:solidFill>
        </p:grpSpPr>
        <p:sp>
          <p:nvSpPr>
            <p:cNvPr id="286" name="Oval 285"/>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87" name="Freeform 286"/>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88" name="Freeform 287"/>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89" name="Group 288"/>
          <p:cNvGrpSpPr/>
          <p:nvPr/>
        </p:nvGrpSpPr>
        <p:grpSpPr>
          <a:xfrm>
            <a:off x="864655" y="2013540"/>
            <a:ext cx="150495" cy="361358"/>
            <a:chOff x="1593763" y="1118166"/>
            <a:chExt cx="772374" cy="1901499"/>
          </a:xfrm>
          <a:solidFill>
            <a:srgbClr val="BFBF00"/>
          </a:solidFill>
        </p:grpSpPr>
        <p:sp>
          <p:nvSpPr>
            <p:cNvPr id="290" name="Oval 289"/>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91" name="Freeform 290"/>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92" name="Freeform 291"/>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93" name="Group 292"/>
          <p:cNvGrpSpPr/>
          <p:nvPr/>
        </p:nvGrpSpPr>
        <p:grpSpPr>
          <a:xfrm>
            <a:off x="580569" y="2013540"/>
            <a:ext cx="150495" cy="361358"/>
            <a:chOff x="1593763" y="1118166"/>
            <a:chExt cx="772374" cy="1901499"/>
          </a:xfrm>
          <a:solidFill>
            <a:srgbClr val="BFBF00"/>
          </a:solidFill>
        </p:grpSpPr>
        <p:sp>
          <p:nvSpPr>
            <p:cNvPr id="294" name="Oval 293"/>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95" name="Freeform 294"/>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96" name="Freeform 295"/>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297" name="Group 296"/>
          <p:cNvGrpSpPr/>
          <p:nvPr/>
        </p:nvGrpSpPr>
        <p:grpSpPr>
          <a:xfrm>
            <a:off x="296483" y="2013540"/>
            <a:ext cx="150495" cy="361358"/>
            <a:chOff x="1593763" y="1118166"/>
            <a:chExt cx="772374" cy="1901499"/>
          </a:xfrm>
          <a:solidFill>
            <a:srgbClr val="BFBF00"/>
          </a:solidFill>
        </p:grpSpPr>
        <p:sp>
          <p:nvSpPr>
            <p:cNvPr id="298" name="Oval 297"/>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299" name="Freeform 298"/>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00" name="Freeform 299"/>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301" name="Group 300"/>
          <p:cNvGrpSpPr/>
          <p:nvPr/>
        </p:nvGrpSpPr>
        <p:grpSpPr>
          <a:xfrm>
            <a:off x="1434354" y="2014971"/>
            <a:ext cx="150495" cy="361358"/>
            <a:chOff x="1593763" y="1118166"/>
            <a:chExt cx="772374" cy="1901499"/>
          </a:xfrm>
          <a:solidFill>
            <a:srgbClr val="BFBF00"/>
          </a:solidFill>
        </p:grpSpPr>
        <p:sp>
          <p:nvSpPr>
            <p:cNvPr id="302" name="Oval 301"/>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03" name="Freeform 302"/>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04" name="Freeform 303"/>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305" name="Group 304"/>
          <p:cNvGrpSpPr/>
          <p:nvPr/>
        </p:nvGrpSpPr>
        <p:grpSpPr>
          <a:xfrm>
            <a:off x="566125" y="5372607"/>
            <a:ext cx="150495" cy="361358"/>
            <a:chOff x="1593763" y="1118166"/>
            <a:chExt cx="772374" cy="1901499"/>
          </a:xfrm>
          <a:solidFill>
            <a:srgbClr val="BFBF00"/>
          </a:solidFill>
        </p:grpSpPr>
        <p:sp>
          <p:nvSpPr>
            <p:cNvPr id="306" name="Oval 305"/>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07" name="Freeform 306"/>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08" name="Freeform 307"/>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309" name="Group 308"/>
          <p:cNvGrpSpPr/>
          <p:nvPr/>
        </p:nvGrpSpPr>
        <p:grpSpPr>
          <a:xfrm>
            <a:off x="282039" y="5372607"/>
            <a:ext cx="150495" cy="361358"/>
            <a:chOff x="1593763" y="1118166"/>
            <a:chExt cx="772374" cy="1901499"/>
          </a:xfrm>
          <a:solidFill>
            <a:srgbClr val="BFBF00"/>
          </a:solidFill>
        </p:grpSpPr>
        <p:sp>
          <p:nvSpPr>
            <p:cNvPr id="310" name="Oval 309"/>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11" name="Freeform 310"/>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12" name="Freeform 311"/>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317" name="Group 316"/>
          <p:cNvGrpSpPr/>
          <p:nvPr/>
        </p:nvGrpSpPr>
        <p:grpSpPr>
          <a:xfrm>
            <a:off x="289628" y="4698187"/>
            <a:ext cx="150495" cy="361358"/>
            <a:chOff x="1593763" y="1118166"/>
            <a:chExt cx="772374" cy="1901499"/>
          </a:xfrm>
          <a:solidFill>
            <a:srgbClr val="FF0000"/>
          </a:solidFill>
        </p:grpSpPr>
        <p:sp>
          <p:nvSpPr>
            <p:cNvPr id="318" name="Oval 317"/>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19" name="Freeform 318"/>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320" name="Freeform 319"/>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sp>
        <p:nvSpPr>
          <p:cNvPr id="321" name="Rectangle 320"/>
          <p:cNvSpPr/>
          <p:nvPr/>
        </p:nvSpPr>
        <p:spPr bwMode="auto">
          <a:xfrm>
            <a:off x="198438" y="4654550"/>
            <a:ext cx="336550" cy="488950"/>
          </a:xfrm>
          <a:prstGeom prst="rect">
            <a:avLst/>
          </a:prstGeom>
          <a:ln>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eaLnBrk="1" hangingPunct="1">
              <a:defRPr/>
            </a:pPr>
            <a:endParaRPr lang="en-US"/>
          </a:p>
        </p:txBody>
      </p:sp>
      <p:sp>
        <p:nvSpPr>
          <p:cNvPr id="202806" name="TextBox 321"/>
          <p:cNvSpPr txBox="1">
            <a:spLocks noChangeArrowheads="1"/>
          </p:cNvSpPr>
          <p:nvPr/>
        </p:nvSpPr>
        <p:spPr bwMode="auto">
          <a:xfrm>
            <a:off x="1739900" y="5143500"/>
            <a:ext cx="1527175"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t>2 High-Risk MDS samples</a:t>
            </a:r>
          </a:p>
        </p:txBody>
      </p:sp>
      <p:sp>
        <p:nvSpPr>
          <p:cNvPr id="202807" name="TextBox 3"/>
          <p:cNvSpPr txBox="1">
            <a:spLocks noChangeArrowheads="1"/>
          </p:cNvSpPr>
          <p:nvPr/>
        </p:nvSpPr>
        <p:spPr bwMode="auto">
          <a:xfrm>
            <a:off x="-34925" y="647700"/>
            <a:ext cx="3400425" cy="3397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600">
                <a:solidFill>
                  <a:srgbClr val="FFFF00"/>
                </a:solidFill>
              </a:rPr>
              <a:t>All samples fresh with IdU added</a:t>
            </a:r>
          </a:p>
        </p:txBody>
      </p:sp>
      <p:graphicFrame>
        <p:nvGraphicFramePr>
          <p:cNvPr id="10" name="Table 9"/>
          <p:cNvGraphicFramePr>
            <a:graphicFrameLocks noGrp="1"/>
          </p:cNvGraphicFramePr>
          <p:nvPr/>
        </p:nvGraphicFramePr>
        <p:xfrm>
          <a:off x="3416300" y="1128713"/>
          <a:ext cx="5505449" cy="5268904"/>
        </p:xfrm>
        <a:graphic>
          <a:graphicData uri="http://schemas.openxmlformats.org/drawingml/2006/table">
            <a:tbl>
              <a:tblPr/>
              <a:tblGrid>
                <a:gridCol w="332831">
                  <a:extLst>
                    <a:ext uri="{9D8B030D-6E8A-4147-A177-3AD203B41FA5}">
                      <a16:colId xmlns:a16="http://schemas.microsoft.com/office/drawing/2014/main" val="20000"/>
                    </a:ext>
                  </a:extLst>
                </a:gridCol>
                <a:gridCol w="183935">
                  <a:extLst>
                    <a:ext uri="{9D8B030D-6E8A-4147-A177-3AD203B41FA5}">
                      <a16:colId xmlns:a16="http://schemas.microsoft.com/office/drawing/2014/main" val="20001"/>
                    </a:ext>
                  </a:extLst>
                </a:gridCol>
                <a:gridCol w="166417">
                  <a:extLst>
                    <a:ext uri="{9D8B030D-6E8A-4147-A177-3AD203B41FA5}">
                      <a16:colId xmlns:a16="http://schemas.microsoft.com/office/drawing/2014/main" val="20002"/>
                    </a:ext>
                  </a:extLst>
                </a:gridCol>
                <a:gridCol w="639395">
                  <a:extLst>
                    <a:ext uri="{9D8B030D-6E8A-4147-A177-3AD203B41FA5}">
                      <a16:colId xmlns:a16="http://schemas.microsoft.com/office/drawing/2014/main" val="20003"/>
                    </a:ext>
                  </a:extLst>
                </a:gridCol>
                <a:gridCol w="1138646">
                  <a:extLst>
                    <a:ext uri="{9D8B030D-6E8A-4147-A177-3AD203B41FA5}">
                      <a16:colId xmlns:a16="http://schemas.microsoft.com/office/drawing/2014/main" val="20004"/>
                    </a:ext>
                  </a:extLst>
                </a:gridCol>
                <a:gridCol w="541749">
                  <a:extLst>
                    <a:ext uri="{9D8B030D-6E8A-4147-A177-3AD203B41FA5}">
                      <a16:colId xmlns:a16="http://schemas.microsoft.com/office/drawing/2014/main" val="20005"/>
                    </a:ext>
                  </a:extLst>
                </a:gridCol>
                <a:gridCol w="500495">
                  <a:extLst>
                    <a:ext uri="{9D8B030D-6E8A-4147-A177-3AD203B41FA5}">
                      <a16:colId xmlns:a16="http://schemas.microsoft.com/office/drawing/2014/main" val="20006"/>
                    </a:ext>
                  </a:extLst>
                </a:gridCol>
                <a:gridCol w="578137">
                  <a:extLst>
                    <a:ext uri="{9D8B030D-6E8A-4147-A177-3AD203B41FA5}">
                      <a16:colId xmlns:a16="http://schemas.microsoft.com/office/drawing/2014/main" val="20007"/>
                    </a:ext>
                  </a:extLst>
                </a:gridCol>
                <a:gridCol w="656912">
                  <a:extLst>
                    <a:ext uri="{9D8B030D-6E8A-4147-A177-3AD203B41FA5}">
                      <a16:colId xmlns:a16="http://schemas.microsoft.com/office/drawing/2014/main" val="20008"/>
                    </a:ext>
                  </a:extLst>
                </a:gridCol>
                <a:gridCol w="455458">
                  <a:extLst>
                    <a:ext uri="{9D8B030D-6E8A-4147-A177-3AD203B41FA5}">
                      <a16:colId xmlns:a16="http://schemas.microsoft.com/office/drawing/2014/main" val="20009"/>
                    </a:ext>
                  </a:extLst>
                </a:gridCol>
                <a:gridCol w="311474">
                  <a:extLst>
                    <a:ext uri="{9D8B030D-6E8A-4147-A177-3AD203B41FA5}">
                      <a16:colId xmlns:a16="http://schemas.microsoft.com/office/drawing/2014/main" val="20010"/>
                    </a:ext>
                  </a:extLst>
                </a:gridCol>
              </a:tblGrid>
              <a:tr h="113351">
                <a:tc>
                  <a:txBody>
                    <a:bodyPr/>
                    <a:lstStyle/>
                    <a:p>
                      <a:pPr algn="ctr" fontAlgn="b"/>
                      <a:r>
                        <a:rPr lang="en-US" sz="700" b="1" i="0" u="sng" strike="noStrike">
                          <a:solidFill>
                            <a:srgbClr val="000000"/>
                          </a:solidFill>
                          <a:effectLst/>
                          <a:latin typeface="Calibri"/>
                        </a:rPr>
                        <a:t>Sample</a:t>
                      </a:r>
                    </a:p>
                  </a:txBody>
                  <a:tcPr marL="6669" marR="6669" marT="6669" marB="0" anchor="b">
                    <a:lnL>
                      <a:noFill/>
                    </a:lnL>
                    <a:lnR>
                      <a:noFill/>
                    </a:lnR>
                    <a:lnT>
                      <a:noFill/>
                    </a:lnT>
                    <a:lnB>
                      <a:noFill/>
                    </a:lnB>
                  </a:tcPr>
                </a:tc>
                <a:tc>
                  <a:txBody>
                    <a:bodyPr/>
                    <a:lstStyle/>
                    <a:p>
                      <a:pPr algn="ctr" fontAlgn="b"/>
                      <a:r>
                        <a:rPr lang="en-US" sz="700" b="1" i="0" u="sng" strike="noStrike">
                          <a:solidFill>
                            <a:srgbClr val="000000"/>
                          </a:solidFill>
                          <a:effectLst/>
                          <a:latin typeface="Calibri"/>
                        </a:rPr>
                        <a:t>Sex</a:t>
                      </a:r>
                    </a:p>
                  </a:txBody>
                  <a:tcPr marL="6669" marR="6669" marT="6669" marB="0" anchor="b">
                    <a:lnL>
                      <a:noFill/>
                    </a:lnL>
                    <a:lnR>
                      <a:noFill/>
                    </a:lnR>
                    <a:lnT>
                      <a:noFill/>
                    </a:lnT>
                    <a:lnB>
                      <a:noFill/>
                    </a:lnB>
                  </a:tcPr>
                </a:tc>
                <a:tc>
                  <a:txBody>
                    <a:bodyPr/>
                    <a:lstStyle/>
                    <a:p>
                      <a:pPr algn="ctr" fontAlgn="b"/>
                      <a:r>
                        <a:rPr lang="en-US" sz="700" b="1" i="0" u="sng" strike="noStrike" dirty="0">
                          <a:solidFill>
                            <a:srgbClr val="000000"/>
                          </a:solidFill>
                          <a:effectLst/>
                          <a:latin typeface="Calibri"/>
                        </a:rPr>
                        <a:t>Age</a:t>
                      </a:r>
                    </a:p>
                  </a:txBody>
                  <a:tcPr marL="6669" marR="6669" marT="6669" marB="0" anchor="b">
                    <a:lnL>
                      <a:noFill/>
                    </a:lnL>
                    <a:lnR>
                      <a:noFill/>
                    </a:lnR>
                    <a:lnT>
                      <a:noFill/>
                    </a:lnT>
                    <a:lnB>
                      <a:noFill/>
                    </a:lnB>
                  </a:tcPr>
                </a:tc>
                <a:tc>
                  <a:txBody>
                    <a:bodyPr/>
                    <a:lstStyle/>
                    <a:p>
                      <a:pPr algn="ctr" fontAlgn="b"/>
                      <a:r>
                        <a:rPr lang="en-US" sz="700" b="1" i="0" u="sng" strike="noStrike" dirty="0" err="1">
                          <a:solidFill>
                            <a:srgbClr val="000000"/>
                          </a:solidFill>
                          <a:effectLst/>
                          <a:latin typeface="Calibri"/>
                        </a:rPr>
                        <a:t>Cytogenetics</a:t>
                      </a:r>
                      <a:endParaRPr lang="en-US" sz="700" b="1" i="0" u="sng" strike="noStrike" dirty="0">
                        <a:solidFill>
                          <a:srgbClr val="000000"/>
                        </a:solidFill>
                        <a:effectLst/>
                        <a:latin typeface="Calibri"/>
                      </a:endParaRPr>
                    </a:p>
                  </a:txBody>
                  <a:tcPr marL="6669" marR="6669" marT="6669" marB="0" anchor="b">
                    <a:lnL>
                      <a:noFill/>
                    </a:lnL>
                    <a:lnR>
                      <a:noFill/>
                    </a:lnR>
                    <a:lnT>
                      <a:noFill/>
                    </a:lnT>
                    <a:lnB>
                      <a:noFill/>
                    </a:lnB>
                  </a:tcPr>
                </a:tc>
                <a:tc>
                  <a:txBody>
                    <a:bodyPr/>
                    <a:lstStyle/>
                    <a:p>
                      <a:pPr algn="ctr" fontAlgn="b"/>
                      <a:r>
                        <a:rPr lang="en-US" sz="700" b="1" i="0" u="sng" strike="noStrike" dirty="0">
                          <a:solidFill>
                            <a:srgbClr val="000000"/>
                          </a:solidFill>
                          <a:effectLst/>
                          <a:latin typeface="Calibri"/>
                        </a:rPr>
                        <a:t>Mutations</a:t>
                      </a:r>
                    </a:p>
                  </a:txBody>
                  <a:tcPr marL="6669" marR="6669" marT="6669" marB="0" anchor="b">
                    <a:lnL>
                      <a:noFill/>
                    </a:lnL>
                    <a:lnR>
                      <a:noFill/>
                    </a:lnR>
                    <a:lnT>
                      <a:noFill/>
                    </a:lnT>
                    <a:lnB>
                      <a:noFill/>
                    </a:lnB>
                  </a:tcPr>
                </a:tc>
                <a:tc>
                  <a:txBody>
                    <a:bodyPr/>
                    <a:lstStyle/>
                    <a:p>
                      <a:pPr algn="ctr" fontAlgn="b"/>
                      <a:r>
                        <a:rPr lang="en-US" sz="700" b="1" i="0" u="sng" strike="noStrike" dirty="0">
                          <a:solidFill>
                            <a:srgbClr val="000000"/>
                          </a:solidFill>
                          <a:effectLst/>
                          <a:latin typeface="Calibri"/>
                        </a:rPr>
                        <a:t>Status at </a:t>
                      </a:r>
                      <a:r>
                        <a:rPr lang="en-US" sz="700" b="1" i="0" u="sng" strike="noStrike" dirty="0" err="1">
                          <a:solidFill>
                            <a:srgbClr val="000000"/>
                          </a:solidFill>
                          <a:effectLst/>
                          <a:latin typeface="Calibri"/>
                        </a:rPr>
                        <a:t>Bx</a:t>
                      </a:r>
                      <a:endParaRPr lang="en-US" sz="700" b="1" i="0" u="sng" strike="noStrike" dirty="0">
                        <a:solidFill>
                          <a:srgbClr val="000000"/>
                        </a:solidFill>
                        <a:effectLst/>
                        <a:latin typeface="Calibri"/>
                      </a:endParaRPr>
                    </a:p>
                  </a:txBody>
                  <a:tcPr marL="6669" marR="6669" marT="6669" marB="0" anchor="b">
                    <a:lnL>
                      <a:noFill/>
                    </a:lnL>
                    <a:lnR>
                      <a:noFill/>
                    </a:lnR>
                    <a:lnT>
                      <a:noFill/>
                    </a:lnT>
                    <a:lnB>
                      <a:noFill/>
                    </a:lnB>
                  </a:tcPr>
                </a:tc>
                <a:tc>
                  <a:txBody>
                    <a:bodyPr/>
                    <a:lstStyle/>
                    <a:p>
                      <a:pPr algn="ctr" fontAlgn="b"/>
                      <a:r>
                        <a:rPr lang="en-US" sz="700" b="1" i="0" u="sng" strike="noStrike">
                          <a:solidFill>
                            <a:srgbClr val="000000"/>
                          </a:solidFill>
                          <a:effectLst/>
                          <a:latin typeface="Calibri"/>
                        </a:rPr>
                        <a:t>CR?</a:t>
                      </a:r>
                    </a:p>
                  </a:txBody>
                  <a:tcPr marL="6669" marR="6669" marT="6669" marB="0" anchor="b">
                    <a:lnL>
                      <a:noFill/>
                    </a:lnL>
                    <a:lnR>
                      <a:noFill/>
                    </a:lnR>
                    <a:lnT>
                      <a:noFill/>
                    </a:lnT>
                    <a:lnB>
                      <a:noFill/>
                    </a:lnB>
                  </a:tcPr>
                </a:tc>
                <a:tc>
                  <a:txBody>
                    <a:bodyPr/>
                    <a:lstStyle/>
                    <a:p>
                      <a:pPr algn="ctr" fontAlgn="b"/>
                      <a:r>
                        <a:rPr lang="en-US" sz="700" b="1" i="0" u="sng" strike="noStrike">
                          <a:solidFill>
                            <a:srgbClr val="000000"/>
                          </a:solidFill>
                          <a:effectLst/>
                          <a:latin typeface="Calibri"/>
                        </a:rPr>
                        <a:t>Treatment</a:t>
                      </a:r>
                    </a:p>
                  </a:txBody>
                  <a:tcPr marL="6669" marR="6669" marT="6669" marB="0" anchor="b">
                    <a:lnL>
                      <a:noFill/>
                    </a:lnL>
                    <a:lnR>
                      <a:noFill/>
                    </a:lnR>
                    <a:lnT>
                      <a:noFill/>
                    </a:lnT>
                    <a:lnB>
                      <a:noFill/>
                    </a:lnB>
                  </a:tcPr>
                </a:tc>
                <a:tc>
                  <a:txBody>
                    <a:bodyPr/>
                    <a:lstStyle/>
                    <a:p>
                      <a:pPr algn="ctr" fontAlgn="b"/>
                      <a:r>
                        <a:rPr lang="en-US" sz="700" b="1" i="0" u="sng" strike="noStrike">
                          <a:solidFill>
                            <a:srgbClr val="000000"/>
                          </a:solidFill>
                          <a:effectLst/>
                          <a:latin typeface="Calibri"/>
                        </a:rPr>
                        <a:t>Survival (days)</a:t>
                      </a:r>
                    </a:p>
                  </a:txBody>
                  <a:tcPr marL="6669" marR="6669" marT="6669" marB="0" anchor="b">
                    <a:lnL>
                      <a:noFill/>
                    </a:lnL>
                    <a:lnR>
                      <a:noFill/>
                    </a:lnR>
                    <a:lnT>
                      <a:noFill/>
                    </a:lnT>
                    <a:lnB>
                      <a:noFill/>
                    </a:lnB>
                  </a:tcPr>
                </a:tc>
                <a:tc>
                  <a:txBody>
                    <a:bodyPr/>
                    <a:lstStyle/>
                    <a:p>
                      <a:pPr algn="ctr" fontAlgn="b"/>
                      <a:r>
                        <a:rPr lang="en-US" sz="700" b="1" i="0" u="sng" strike="noStrike">
                          <a:solidFill>
                            <a:srgbClr val="000000"/>
                          </a:solidFill>
                          <a:effectLst/>
                          <a:latin typeface="Calibri"/>
                        </a:rPr>
                        <a:t>Blast %</a:t>
                      </a:r>
                    </a:p>
                  </a:txBody>
                  <a:tcPr marL="6669" marR="6669" marT="6669" marB="0" anchor="b">
                    <a:lnL>
                      <a:noFill/>
                    </a:lnL>
                    <a:lnR>
                      <a:noFill/>
                    </a:lnR>
                    <a:lnT>
                      <a:noFill/>
                    </a:lnT>
                    <a:lnB>
                      <a:noFill/>
                    </a:lnB>
                  </a:tcPr>
                </a:tc>
                <a:tc>
                  <a:txBody>
                    <a:bodyPr/>
                    <a:lstStyle/>
                    <a:p>
                      <a:pPr algn="ctr" fontAlgn="b"/>
                      <a:r>
                        <a:rPr lang="en-US" sz="700" b="1" i="0" u="sng" strike="noStrike">
                          <a:solidFill>
                            <a:srgbClr val="000000"/>
                          </a:solidFill>
                          <a:effectLst/>
                          <a:latin typeface="Calibri"/>
                        </a:rPr>
                        <a:t>HU?</a:t>
                      </a:r>
                    </a:p>
                  </a:txBody>
                  <a:tcPr marL="6669" marR="6669" marT="6669" marB="0" anchor="b">
                    <a:lnL>
                      <a:noFill/>
                    </a:lnL>
                    <a:lnR>
                      <a:noFill/>
                    </a:lnR>
                    <a:lnT>
                      <a:noFill/>
                    </a:lnT>
                    <a:lnB>
                      <a:noFill/>
                    </a:lnB>
                  </a:tcPr>
                </a:tc>
                <a:extLst>
                  <a:ext uri="{0D108BD9-81ED-4DB2-BD59-A6C34878D82A}">
                    <a16:rowId xmlns:a16="http://schemas.microsoft.com/office/drawing/2014/main" val="10000"/>
                  </a:ext>
                </a:extLst>
              </a:tr>
              <a:tr h="113351">
                <a:tc>
                  <a:txBody>
                    <a:bodyPr/>
                    <a:lstStyle/>
                    <a:p>
                      <a:pPr algn="ctr" fontAlgn="b"/>
                      <a:r>
                        <a:rPr lang="en-US" sz="700" b="0" i="0" u="none" strike="noStrike">
                          <a:solidFill>
                            <a:srgbClr val="000000"/>
                          </a:solidFill>
                          <a:effectLst/>
                          <a:latin typeface="Cambria"/>
                        </a:rPr>
                        <a:t>AML5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44</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t(8;21)</a:t>
                      </a:r>
                    </a:p>
                  </a:txBody>
                  <a:tcPr marL="6669" marR="6669" marT="6669" marB="0" anchor="b">
                    <a:lnL>
                      <a:noFill/>
                    </a:lnL>
                    <a:lnR>
                      <a:noFill/>
                    </a:lnR>
                    <a:lnT>
                      <a:noFill/>
                    </a:lnT>
                    <a:lnB>
                      <a:noFill/>
                    </a:lnB>
                  </a:tcPr>
                </a:tc>
                <a:tc>
                  <a:txBody>
                    <a:bodyPr/>
                    <a:lstStyle/>
                    <a:p>
                      <a:pPr algn="ctr" fontAlgn="b"/>
                      <a:r>
                        <a:rPr lang="en-US" sz="700" b="0" i="0" u="none" strike="noStrike" dirty="0">
                          <a:solidFill>
                            <a:srgbClr val="000000"/>
                          </a:solidFill>
                          <a:effectLst/>
                          <a:latin typeface="Calibri"/>
                        </a:rPr>
                        <a:t>None</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Yes</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4+3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619</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75%</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01"/>
                  </a:ext>
                </a:extLst>
              </a:tr>
              <a:tr h="113351">
                <a:tc>
                  <a:txBody>
                    <a:bodyPr/>
                    <a:lstStyle/>
                    <a:p>
                      <a:pPr algn="ctr" fontAlgn="b"/>
                      <a:r>
                        <a:rPr lang="en-US" sz="700" b="0" i="0" u="none" strike="noStrike">
                          <a:solidFill>
                            <a:srgbClr val="000000"/>
                          </a:solidFill>
                          <a:effectLst/>
                          <a:latin typeface="Cambria"/>
                        </a:rPr>
                        <a:t>AML26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45</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t(8;21)</a:t>
                      </a:r>
                    </a:p>
                  </a:txBody>
                  <a:tcPr marL="6669" marR="6669" marT="6669" marB="0" anchor="b">
                    <a:lnL>
                      <a:noFill/>
                    </a:lnL>
                    <a:lnR>
                      <a:noFill/>
                    </a:lnR>
                    <a:lnT>
                      <a:noFill/>
                    </a:lnT>
                    <a:lnB>
                      <a:noFill/>
                    </a:lnB>
                  </a:tcPr>
                </a:tc>
                <a:tc>
                  <a:txBody>
                    <a:bodyPr/>
                    <a:lstStyle/>
                    <a:p>
                      <a:pPr algn="ctr" fontAlgn="b"/>
                      <a:r>
                        <a:rPr lang="en-US" sz="700" b="0" i="0" u="none" strike="noStrike" dirty="0">
                          <a:solidFill>
                            <a:srgbClr val="000000"/>
                          </a:solidFill>
                          <a:effectLst/>
                          <a:latin typeface="Calibri"/>
                        </a:rPr>
                        <a:t>NRAS+</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New Dx.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Yes</a:t>
                      </a:r>
                    </a:p>
                  </a:txBody>
                  <a:tcPr marL="6669" marR="6669" marT="6669" marB="0" anchor="b">
                    <a:lnL>
                      <a:noFill/>
                    </a:lnL>
                    <a:lnR>
                      <a:noFill/>
                    </a:lnR>
                    <a:lnT>
                      <a:noFill/>
                    </a:lnT>
                    <a:lnB>
                      <a:noFill/>
                    </a:lnB>
                    <a:solidFill>
                      <a:srgbClr val="C4D79B"/>
                    </a:solidFill>
                  </a:tcPr>
                </a:tc>
                <a:tc>
                  <a:txBody>
                    <a:bodyPr/>
                    <a:lstStyle/>
                    <a:p>
                      <a:pPr algn="ctr" fontAlgn="b"/>
                      <a:r>
                        <a:rPr lang="de-DE" sz="700" b="0" i="0" u="none" strike="noStrike">
                          <a:solidFill>
                            <a:srgbClr val="000000"/>
                          </a:solidFill>
                          <a:effectLst/>
                          <a:latin typeface="Calibri"/>
                        </a:rPr>
                        <a:t>Vori+3+4</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Alive</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15%</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02"/>
                  </a:ext>
                </a:extLst>
              </a:tr>
              <a:tr h="113351">
                <a:tc>
                  <a:txBody>
                    <a:bodyPr/>
                    <a:lstStyle/>
                    <a:p>
                      <a:pPr algn="ctr" fontAlgn="b"/>
                      <a:r>
                        <a:rPr lang="en-US" sz="700" b="0" i="0" u="none" strike="noStrike">
                          <a:solidFill>
                            <a:srgbClr val="000000"/>
                          </a:solidFill>
                          <a:effectLst/>
                          <a:latin typeface="Cambria"/>
                        </a:rPr>
                        <a:t>AML35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58</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t(8;21)</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Kit N822K+</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Yes</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7+3 (90)</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Alive</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57%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03"/>
                  </a:ext>
                </a:extLst>
              </a:tr>
              <a:tr h="113351">
                <a:tc>
                  <a:txBody>
                    <a:bodyPr/>
                    <a:lstStyle/>
                    <a:p>
                      <a:pPr algn="ctr" fontAlgn="b"/>
                      <a:r>
                        <a:rPr lang="en-US" sz="700" b="0" i="0" u="none" strike="noStrike">
                          <a:solidFill>
                            <a:srgbClr val="000000"/>
                          </a:solidFill>
                          <a:effectLst/>
                          <a:latin typeface="Cambria"/>
                        </a:rPr>
                        <a:t>AML10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37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Inv(16)</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None</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Yes</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7+3 (90)</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Alive</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76%</a:t>
                      </a:r>
                    </a:p>
                  </a:txBody>
                  <a:tcPr marL="6669" marR="6669" marT="6669" marB="0" anchor="b">
                    <a:lnL>
                      <a:noFill/>
                    </a:lnL>
                    <a:lnR>
                      <a:noFill/>
                    </a:lnR>
                    <a:lnT>
                      <a:noFill/>
                    </a:lnT>
                    <a:lnB>
                      <a:noFill/>
                    </a:lnB>
                  </a:tcPr>
                </a:tc>
                <a:tc>
                  <a:txBody>
                    <a:bodyPr/>
                    <a:lstStyle/>
                    <a:p>
                      <a:pPr algn="ctr" fontAlgn="b"/>
                      <a:r>
                        <a:rPr lang="en-US" sz="700" b="1" i="0" u="none" strike="noStrike">
                          <a:solidFill>
                            <a:srgbClr val="000000"/>
                          </a:solidFill>
                          <a:effectLst/>
                          <a:latin typeface="Cambria"/>
                        </a:rPr>
                        <a:t>Yes</a:t>
                      </a:r>
                    </a:p>
                  </a:txBody>
                  <a:tcPr marL="6669" marR="6669" marT="6669" marB="0" anchor="b">
                    <a:lnL>
                      <a:noFill/>
                    </a:lnL>
                    <a:lnR>
                      <a:noFill/>
                    </a:lnR>
                    <a:lnT>
                      <a:noFill/>
                    </a:lnT>
                    <a:lnB>
                      <a:noFill/>
                    </a:lnB>
                    <a:solidFill>
                      <a:srgbClr val="FFFF00"/>
                    </a:solidFill>
                  </a:tcPr>
                </a:tc>
                <a:extLst>
                  <a:ext uri="{0D108BD9-81ED-4DB2-BD59-A6C34878D82A}">
                    <a16:rowId xmlns:a16="http://schemas.microsoft.com/office/drawing/2014/main" val="10004"/>
                  </a:ext>
                </a:extLst>
              </a:tr>
              <a:tr h="113351">
                <a:tc>
                  <a:txBody>
                    <a:bodyPr/>
                    <a:lstStyle/>
                    <a:p>
                      <a:pPr algn="ctr" fontAlgn="b"/>
                      <a:r>
                        <a:rPr lang="en-US" sz="700" b="0" i="0" u="none" strike="noStrike">
                          <a:solidFill>
                            <a:srgbClr val="000000"/>
                          </a:solidFill>
                          <a:effectLst/>
                          <a:latin typeface="Cambria"/>
                        </a:rPr>
                        <a:t>AML32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60</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t(16;16),+22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FLT3-TKD+</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4th Relapse</a:t>
                      </a:r>
                    </a:p>
                  </a:txBody>
                  <a:tcPr marL="6669" marR="6669" marT="6669" marB="0" anchor="b">
                    <a:lnL>
                      <a:noFill/>
                    </a:lnL>
                    <a:lnR>
                      <a:noFill/>
                    </a:lnR>
                    <a:lnT>
                      <a:noFill/>
                    </a:lnT>
                    <a:lnB>
                      <a:noFill/>
                    </a:lnB>
                    <a:solidFill>
                      <a:srgbClr val="F2DCDB"/>
                    </a:solidFill>
                  </a:tcPr>
                </a:tc>
                <a:tc>
                  <a:txBody>
                    <a:bodyPr/>
                    <a:lstStyle/>
                    <a:p>
                      <a:pPr algn="ctr" fontAlgn="b"/>
                      <a:r>
                        <a:rPr lang="en-US" sz="700" b="0" i="0" u="none" strike="noStrike">
                          <a:solidFill>
                            <a:srgbClr val="000000"/>
                          </a:solidFill>
                          <a:effectLst/>
                          <a:latin typeface="Calibri"/>
                        </a:rPr>
                        <a:t>?</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Aza + Mylotarg</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unknown</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82%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05"/>
                  </a:ext>
                </a:extLst>
              </a:tr>
              <a:tr h="113351">
                <a:tc>
                  <a:txBody>
                    <a:bodyPr/>
                    <a:lstStyle/>
                    <a:p>
                      <a:pPr algn="ctr" fontAlgn="b"/>
                      <a:r>
                        <a:rPr lang="en-US" sz="700" b="0" i="0" u="none" strike="noStrike">
                          <a:solidFill>
                            <a:srgbClr val="000000"/>
                          </a:solidFill>
                          <a:effectLst/>
                          <a:latin typeface="Cambria"/>
                        </a:rPr>
                        <a:t>APL4</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55</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t(15;17)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PML-RAR+; FLT3-ITD+; </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Yes</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Arsenic + ATRA</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Alive</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93%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Times New Roman"/>
                        </a:rPr>
                        <a:t>No</a:t>
                      </a:r>
                    </a:p>
                  </a:txBody>
                  <a:tcPr marL="6669" marR="6669" marT="6669" marB="0" anchor="b">
                    <a:lnL>
                      <a:noFill/>
                    </a:lnL>
                    <a:lnR>
                      <a:noFill/>
                    </a:lnR>
                    <a:lnT>
                      <a:noFill/>
                    </a:lnT>
                    <a:lnB>
                      <a:noFill/>
                    </a:lnB>
                  </a:tcPr>
                </a:tc>
                <a:extLst>
                  <a:ext uri="{0D108BD9-81ED-4DB2-BD59-A6C34878D82A}">
                    <a16:rowId xmlns:a16="http://schemas.microsoft.com/office/drawing/2014/main" val="10006"/>
                  </a:ext>
                </a:extLst>
              </a:tr>
              <a:tr h="113351">
                <a:tc>
                  <a:txBody>
                    <a:bodyPr/>
                    <a:lstStyle/>
                    <a:p>
                      <a:pPr algn="ctr" fontAlgn="b"/>
                      <a:r>
                        <a:rPr lang="en-US" sz="700" b="0" i="0" u="none" strike="noStrike">
                          <a:solidFill>
                            <a:srgbClr val="000000"/>
                          </a:solidFill>
                          <a:effectLst/>
                          <a:latin typeface="Cambria"/>
                        </a:rPr>
                        <a:t>APL5</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48</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t(15;17)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PML-RAR+; FLT3-ITD+</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ATRA + Dauno</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2</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94%</a:t>
                      </a:r>
                    </a:p>
                  </a:txBody>
                  <a:tcPr marL="6669" marR="6669" marT="6669" marB="0" anchor="b">
                    <a:lnL>
                      <a:noFill/>
                    </a:lnL>
                    <a:lnR>
                      <a:noFill/>
                    </a:lnR>
                    <a:lnT>
                      <a:noFill/>
                    </a:lnT>
                    <a:lnB>
                      <a:noFill/>
                    </a:lnB>
                  </a:tcPr>
                </a:tc>
                <a:tc>
                  <a:txBody>
                    <a:bodyPr/>
                    <a:lstStyle/>
                    <a:p>
                      <a:pPr algn="ctr" fontAlgn="b"/>
                      <a:r>
                        <a:rPr lang="en-US" sz="700" b="1" i="0" u="none" strike="noStrike">
                          <a:solidFill>
                            <a:srgbClr val="000000"/>
                          </a:solidFill>
                          <a:effectLst/>
                          <a:latin typeface="Calibri"/>
                        </a:rPr>
                        <a:t>Yes</a:t>
                      </a:r>
                    </a:p>
                  </a:txBody>
                  <a:tcPr marL="6669" marR="6669" marT="6669" marB="0" anchor="b">
                    <a:lnL>
                      <a:noFill/>
                    </a:lnL>
                    <a:lnR>
                      <a:noFill/>
                    </a:lnR>
                    <a:lnT>
                      <a:noFill/>
                    </a:lnT>
                    <a:lnB>
                      <a:noFill/>
                    </a:lnB>
                    <a:solidFill>
                      <a:srgbClr val="FFFF00"/>
                    </a:solidFill>
                  </a:tcPr>
                </a:tc>
                <a:extLst>
                  <a:ext uri="{0D108BD9-81ED-4DB2-BD59-A6C34878D82A}">
                    <a16:rowId xmlns:a16="http://schemas.microsoft.com/office/drawing/2014/main" val="10007"/>
                  </a:ext>
                </a:extLst>
              </a:tr>
              <a:tr h="113351">
                <a:tc>
                  <a:txBody>
                    <a:bodyPr/>
                    <a:lstStyle/>
                    <a:p>
                      <a:pPr algn="ctr" fontAlgn="b"/>
                      <a:r>
                        <a:rPr lang="en-US" sz="700" b="0" i="0" u="none" strike="noStrike">
                          <a:solidFill>
                            <a:srgbClr val="000000"/>
                          </a:solidFill>
                          <a:effectLst/>
                          <a:latin typeface="Cambria"/>
                        </a:rPr>
                        <a:t>APL3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18</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t(15;17)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FLT3-ITD+</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Yes</a:t>
                      </a:r>
                    </a:p>
                  </a:txBody>
                  <a:tcPr marL="6669" marR="6669" marT="6669" marB="0" anchor="b">
                    <a:lnL>
                      <a:noFill/>
                    </a:lnL>
                    <a:lnR>
                      <a:noFill/>
                    </a:lnR>
                    <a:lnT>
                      <a:noFill/>
                    </a:lnT>
                    <a:lnB>
                      <a:noFill/>
                    </a:lnB>
                    <a:solidFill>
                      <a:srgbClr val="D8E4BC"/>
                    </a:solidFill>
                  </a:tcPr>
                </a:tc>
                <a:tc>
                  <a:txBody>
                    <a:bodyPr/>
                    <a:lstStyle/>
                    <a:p>
                      <a:pPr algn="ctr" fontAlgn="b"/>
                      <a:r>
                        <a:rPr lang="en-US" sz="700" b="0" i="0" u="none" strike="noStrike">
                          <a:solidFill>
                            <a:srgbClr val="000000"/>
                          </a:solidFill>
                          <a:effectLst/>
                          <a:latin typeface="Calibri"/>
                        </a:rPr>
                        <a:t>Arsenic + ATRA</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Alive</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21%</a:t>
                      </a:r>
                    </a:p>
                  </a:txBody>
                  <a:tcPr marL="6669" marR="6669" marT="6669" marB="0" anchor="b">
                    <a:lnL>
                      <a:noFill/>
                    </a:lnL>
                    <a:lnR>
                      <a:noFill/>
                    </a:lnR>
                    <a:lnT>
                      <a:noFill/>
                    </a:lnT>
                    <a:lnB>
                      <a:noFill/>
                    </a:lnB>
                  </a:tcPr>
                </a:tc>
                <a:tc>
                  <a:txBody>
                    <a:bodyPr/>
                    <a:lstStyle/>
                    <a:p>
                      <a:pPr algn="ctr" fontAlgn="b"/>
                      <a:r>
                        <a:rPr lang="en-US" sz="700" b="0" i="0" u="none" strike="noStrike" dirty="0">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08"/>
                  </a:ext>
                </a:extLst>
              </a:tr>
              <a:tr h="113351">
                <a:tc>
                  <a:txBody>
                    <a:bodyPr/>
                    <a:lstStyle/>
                    <a:p>
                      <a:pPr algn="ctr" fontAlgn="b"/>
                      <a:r>
                        <a:rPr lang="en-US" sz="700" b="0" i="0" u="none" strike="noStrike">
                          <a:solidFill>
                            <a:srgbClr val="000000"/>
                          </a:solidFill>
                          <a:effectLst/>
                          <a:latin typeface="Cambria"/>
                        </a:rPr>
                        <a:t>AML6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66</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Failed (Normal)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FLT3 TKD+</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Refractory</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7+3 x2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142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76%</a:t>
                      </a:r>
                    </a:p>
                  </a:txBody>
                  <a:tcPr marL="6669" marR="6669" marT="6669" marB="0" anchor="b">
                    <a:lnL>
                      <a:noFill/>
                    </a:lnL>
                    <a:lnR>
                      <a:noFill/>
                    </a:lnR>
                    <a:lnT>
                      <a:noFill/>
                    </a:lnT>
                    <a:lnB>
                      <a:noFill/>
                    </a:lnB>
                  </a:tcPr>
                </a:tc>
                <a:tc>
                  <a:txBody>
                    <a:bodyPr/>
                    <a:lstStyle/>
                    <a:p>
                      <a:pPr algn="ctr" fontAlgn="b"/>
                      <a:r>
                        <a:rPr lang="en-US" sz="700" b="1" i="0" u="none" strike="noStrike">
                          <a:solidFill>
                            <a:srgbClr val="000000"/>
                          </a:solidFill>
                          <a:effectLst/>
                          <a:latin typeface="Calibri"/>
                        </a:rPr>
                        <a:t>Yes</a:t>
                      </a:r>
                    </a:p>
                  </a:txBody>
                  <a:tcPr marL="6669" marR="6669" marT="6669" marB="0" anchor="b">
                    <a:lnL>
                      <a:noFill/>
                    </a:lnL>
                    <a:lnR>
                      <a:noFill/>
                    </a:lnR>
                    <a:lnT>
                      <a:noFill/>
                    </a:lnT>
                    <a:lnB>
                      <a:noFill/>
                    </a:lnB>
                    <a:solidFill>
                      <a:srgbClr val="FFFF00"/>
                    </a:solidFill>
                  </a:tcPr>
                </a:tc>
                <a:extLst>
                  <a:ext uri="{0D108BD9-81ED-4DB2-BD59-A6C34878D82A}">
                    <a16:rowId xmlns:a16="http://schemas.microsoft.com/office/drawing/2014/main" val="10009"/>
                  </a:ext>
                </a:extLst>
              </a:tr>
              <a:tr h="113351">
                <a:tc>
                  <a:txBody>
                    <a:bodyPr/>
                    <a:lstStyle/>
                    <a:p>
                      <a:pPr algn="ctr" fontAlgn="b"/>
                      <a:r>
                        <a:rPr lang="en-US" sz="700" b="0" i="0" u="none" strike="noStrike">
                          <a:solidFill>
                            <a:srgbClr val="000000"/>
                          </a:solidFill>
                          <a:effectLst/>
                          <a:latin typeface="Cambria"/>
                        </a:rPr>
                        <a:t>AML8*</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66</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FLT3 TKD+</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Refractory</a:t>
                      </a:r>
                    </a:p>
                  </a:txBody>
                  <a:tcPr marL="6669" marR="6669" marT="6669" marB="0" anchor="b">
                    <a:lnL>
                      <a:noFill/>
                    </a:lnL>
                    <a:lnR>
                      <a:noFill/>
                    </a:lnR>
                    <a:lnT>
                      <a:noFill/>
                    </a:lnT>
                    <a:lnB>
                      <a:noFill/>
                    </a:lnB>
                    <a:solidFill>
                      <a:srgbClr val="F2DCDB"/>
                    </a:solidFill>
                  </a:tcPr>
                </a:tc>
                <a:tc>
                  <a:txBody>
                    <a:bodyPr/>
                    <a:lstStyle/>
                    <a:p>
                      <a:pPr algn="ctr" fontAlgn="b"/>
                      <a:r>
                        <a:rPr lang="en-US" sz="700" b="0" i="0" u="none" strike="noStrike">
                          <a:solidFill>
                            <a:srgbClr val="000000"/>
                          </a:solidFill>
                          <a:effectLst/>
                          <a:latin typeface="Calibri"/>
                        </a:rPr>
                        <a:t>Refractory</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Decitabine</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107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34%</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10"/>
                  </a:ext>
                </a:extLst>
              </a:tr>
              <a:tr h="113351">
                <a:tc>
                  <a:txBody>
                    <a:bodyPr/>
                    <a:lstStyle/>
                    <a:p>
                      <a:pPr algn="ctr" fontAlgn="b"/>
                      <a:r>
                        <a:rPr lang="en-US" sz="700" b="0" i="0" u="none" strike="noStrike">
                          <a:solidFill>
                            <a:srgbClr val="000000"/>
                          </a:solidFill>
                          <a:effectLst/>
                          <a:latin typeface="Cambria"/>
                        </a:rPr>
                        <a:t>AML31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37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NPM1+, FLT3-TKD+, IDH1+, </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Relapse</a:t>
                      </a:r>
                    </a:p>
                  </a:txBody>
                  <a:tcPr marL="6669" marR="6669" marT="6669" marB="0" anchor="b">
                    <a:lnL>
                      <a:noFill/>
                    </a:lnL>
                    <a:lnR>
                      <a:noFill/>
                    </a:lnR>
                    <a:lnT>
                      <a:noFill/>
                    </a:lnT>
                    <a:lnB>
                      <a:noFill/>
                    </a:lnB>
                    <a:solidFill>
                      <a:srgbClr val="F2DCDB"/>
                    </a:solidFill>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MEC</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Alive (BMT)</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92%</a:t>
                      </a:r>
                    </a:p>
                  </a:txBody>
                  <a:tcPr marL="6669" marR="6669" marT="6669" marB="0" anchor="b">
                    <a:lnL>
                      <a:noFill/>
                    </a:lnL>
                    <a:lnR>
                      <a:noFill/>
                    </a:lnR>
                    <a:lnT>
                      <a:noFill/>
                    </a:lnT>
                    <a:lnB>
                      <a:noFill/>
                    </a:lnB>
                  </a:tcPr>
                </a:tc>
                <a:tc>
                  <a:txBody>
                    <a:bodyPr/>
                    <a:lstStyle/>
                    <a:p>
                      <a:pPr algn="ctr" fontAlgn="b"/>
                      <a:r>
                        <a:rPr lang="en-US" sz="700" b="1" i="0" u="none" strike="noStrike">
                          <a:solidFill>
                            <a:srgbClr val="000000"/>
                          </a:solidFill>
                          <a:effectLst/>
                          <a:latin typeface="Calibri"/>
                        </a:rPr>
                        <a:t>Yes</a:t>
                      </a:r>
                    </a:p>
                  </a:txBody>
                  <a:tcPr marL="6669" marR="6669" marT="6669" marB="0" anchor="b">
                    <a:lnL>
                      <a:noFill/>
                    </a:lnL>
                    <a:lnR>
                      <a:noFill/>
                    </a:lnR>
                    <a:lnT>
                      <a:noFill/>
                    </a:lnT>
                    <a:lnB>
                      <a:noFill/>
                    </a:lnB>
                    <a:solidFill>
                      <a:srgbClr val="FFFF00"/>
                    </a:solidFill>
                  </a:tcPr>
                </a:tc>
                <a:extLst>
                  <a:ext uri="{0D108BD9-81ED-4DB2-BD59-A6C34878D82A}">
                    <a16:rowId xmlns:a16="http://schemas.microsoft.com/office/drawing/2014/main" val="10011"/>
                  </a:ext>
                </a:extLst>
              </a:tr>
              <a:tr h="113351">
                <a:tc>
                  <a:txBody>
                    <a:bodyPr/>
                    <a:lstStyle/>
                    <a:p>
                      <a:pPr algn="ctr" fontAlgn="b"/>
                      <a:r>
                        <a:rPr lang="en-US" sz="700" b="0" i="0" u="none" strike="noStrike">
                          <a:solidFill>
                            <a:srgbClr val="000000"/>
                          </a:solidFill>
                          <a:effectLst/>
                          <a:latin typeface="Cambria"/>
                        </a:rPr>
                        <a:t>AML7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72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FLT3-ITD+</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No Tx.</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32</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78%</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12"/>
                  </a:ext>
                </a:extLst>
              </a:tr>
              <a:tr h="113351">
                <a:tc>
                  <a:txBody>
                    <a:bodyPr/>
                    <a:lstStyle/>
                    <a:p>
                      <a:pPr algn="ctr" fontAlgn="b"/>
                      <a:r>
                        <a:rPr lang="en-US" sz="700" b="0" i="0" u="none" strike="noStrike">
                          <a:solidFill>
                            <a:srgbClr val="000000"/>
                          </a:solidFill>
                          <a:effectLst/>
                          <a:latin typeface="Cambria"/>
                        </a:rPr>
                        <a:t>AML9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26</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FLT3-ITD+, NPM1+</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Yes</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7+3 x2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533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21%</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Times New Roman"/>
                        </a:rPr>
                        <a:t>No</a:t>
                      </a:r>
                    </a:p>
                  </a:txBody>
                  <a:tcPr marL="6669" marR="6669" marT="6669" marB="0" anchor="b">
                    <a:lnL>
                      <a:noFill/>
                    </a:lnL>
                    <a:lnR>
                      <a:noFill/>
                    </a:lnR>
                    <a:lnT>
                      <a:noFill/>
                    </a:lnT>
                    <a:lnB>
                      <a:noFill/>
                    </a:lnB>
                  </a:tcPr>
                </a:tc>
                <a:extLst>
                  <a:ext uri="{0D108BD9-81ED-4DB2-BD59-A6C34878D82A}">
                    <a16:rowId xmlns:a16="http://schemas.microsoft.com/office/drawing/2014/main" val="10013"/>
                  </a:ext>
                </a:extLst>
              </a:tr>
              <a:tr h="113351">
                <a:tc>
                  <a:txBody>
                    <a:bodyPr/>
                    <a:lstStyle/>
                    <a:p>
                      <a:pPr algn="ctr" fontAlgn="b"/>
                      <a:r>
                        <a:rPr lang="en-US" sz="700" b="0" i="0" u="none" strike="noStrike">
                          <a:solidFill>
                            <a:srgbClr val="000000"/>
                          </a:solidFill>
                          <a:effectLst/>
                          <a:latin typeface="Cambria"/>
                        </a:rPr>
                        <a:t>AML18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30</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Inv(1), t(11;15)</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FLT3-ITD+, sCEBPa</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Relapsed</a:t>
                      </a:r>
                    </a:p>
                  </a:txBody>
                  <a:tcPr marL="6669" marR="6669" marT="6669" marB="0" anchor="b">
                    <a:lnL>
                      <a:noFill/>
                    </a:lnL>
                    <a:lnR>
                      <a:noFill/>
                    </a:lnR>
                    <a:lnT>
                      <a:noFill/>
                    </a:lnT>
                    <a:lnB>
                      <a:noFill/>
                    </a:lnB>
                    <a:solidFill>
                      <a:srgbClr val="F2DCDB"/>
                    </a:solidFill>
                  </a:tcPr>
                </a:tc>
                <a:tc>
                  <a:txBody>
                    <a:bodyPr/>
                    <a:lstStyle/>
                    <a:p>
                      <a:pPr algn="ctr" fontAlgn="b"/>
                      <a:r>
                        <a:rPr lang="en-US" sz="700" b="0" i="0" u="none" strike="noStrike">
                          <a:solidFill>
                            <a:srgbClr val="000000"/>
                          </a:solidFill>
                          <a:effectLst/>
                          <a:latin typeface="Calibri"/>
                        </a:rPr>
                        <a:t>PR</a:t>
                      </a:r>
                    </a:p>
                  </a:txBody>
                  <a:tcPr marL="6669" marR="6669" marT="6669" marB="0" anchor="b">
                    <a:lnL>
                      <a:noFill/>
                    </a:lnL>
                    <a:lnR>
                      <a:noFill/>
                    </a:lnR>
                    <a:lnT>
                      <a:noFill/>
                    </a:lnT>
                    <a:lnB>
                      <a:noFill/>
                    </a:lnB>
                  </a:tcPr>
                </a:tc>
                <a:tc>
                  <a:txBody>
                    <a:bodyPr/>
                    <a:lstStyle/>
                    <a:p>
                      <a:pPr algn="ctr" fontAlgn="b"/>
                      <a:r>
                        <a:rPr lang="fr-FR" sz="700" b="0" i="0" u="none" strike="noStrike">
                          <a:solidFill>
                            <a:srgbClr val="000000"/>
                          </a:solidFill>
                          <a:effectLst/>
                          <a:latin typeface="Calibri"/>
                        </a:rPr>
                        <a:t>MEC x 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unknown</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81%</a:t>
                      </a:r>
                    </a:p>
                  </a:txBody>
                  <a:tcPr marL="6669" marR="6669" marT="6669" marB="0" anchor="b">
                    <a:lnL>
                      <a:noFill/>
                    </a:lnL>
                    <a:lnR>
                      <a:noFill/>
                    </a:lnR>
                    <a:lnT>
                      <a:noFill/>
                    </a:lnT>
                    <a:lnB>
                      <a:noFill/>
                    </a:lnB>
                  </a:tcPr>
                </a:tc>
                <a:tc>
                  <a:txBody>
                    <a:bodyPr/>
                    <a:lstStyle/>
                    <a:p>
                      <a:pPr algn="ctr" fontAlgn="ctr"/>
                      <a:r>
                        <a:rPr lang="en-US" sz="700" b="0" i="0" u="none" strike="noStrike">
                          <a:solidFill>
                            <a:srgbClr val="000000"/>
                          </a:solidFill>
                          <a:effectLst/>
                          <a:latin typeface="Times New Roman"/>
                        </a:rPr>
                        <a:t>No</a:t>
                      </a:r>
                    </a:p>
                  </a:txBody>
                  <a:tcPr marL="6669" marR="6669" marT="6669" marB="0" anchor="ctr">
                    <a:lnL>
                      <a:noFill/>
                    </a:lnL>
                    <a:lnR>
                      <a:noFill/>
                    </a:lnR>
                    <a:lnT>
                      <a:noFill/>
                    </a:lnT>
                    <a:lnB>
                      <a:noFill/>
                    </a:lnB>
                  </a:tcPr>
                </a:tc>
                <a:extLst>
                  <a:ext uri="{0D108BD9-81ED-4DB2-BD59-A6C34878D82A}">
                    <a16:rowId xmlns:a16="http://schemas.microsoft.com/office/drawing/2014/main" val="10014"/>
                  </a:ext>
                </a:extLst>
              </a:tr>
              <a:tr h="113351">
                <a:tc>
                  <a:txBody>
                    <a:bodyPr/>
                    <a:lstStyle/>
                    <a:p>
                      <a:pPr algn="ctr" fontAlgn="b"/>
                      <a:r>
                        <a:rPr lang="en-US" sz="700" b="0" i="0" u="none" strike="noStrike">
                          <a:solidFill>
                            <a:srgbClr val="000000"/>
                          </a:solidFill>
                          <a:effectLst/>
                          <a:latin typeface="Cambria"/>
                        </a:rPr>
                        <a:t>AML20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29</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FLT3-ITD+, BiCEBPa</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Yes</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G-CLAC</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229</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90%</a:t>
                      </a:r>
                    </a:p>
                  </a:txBody>
                  <a:tcPr marL="6669" marR="6669" marT="6669" marB="0" anchor="b">
                    <a:lnL>
                      <a:noFill/>
                    </a:lnL>
                    <a:lnR>
                      <a:noFill/>
                    </a:lnR>
                    <a:lnT>
                      <a:noFill/>
                    </a:lnT>
                    <a:lnB>
                      <a:noFill/>
                    </a:lnB>
                  </a:tcPr>
                </a:tc>
                <a:tc>
                  <a:txBody>
                    <a:bodyPr/>
                    <a:lstStyle/>
                    <a:p>
                      <a:pPr algn="ctr" fontAlgn="b"/>
                      <a:r>
                        <a:rPr lang="en-US" sz="700" b="1" i="0" u="none" strike="noStrike">
                          <a:solidFill>
                            <a:srgbClr val="000000"/>
                          </a:solidFill>
                          <a:effectLst/>
                          <a:latin typeface="Times New Roman"/>
                        </a:rPr>
                        <a:t>Yes</a:t>
                      </a:r>
                    </a:p>
                  </a:txBody>
                  <a:tcPr marL="6669" marR="6669" marT="6669" marB="0" anchor="b">
                    <a:lnL>
                      <a:noFill/>
                    </a:lnL>
                    <a:lnR>
                      <a:noFill/>
                    </a:lnR>
                    <a:lnT>
                      <a:noFill/>
                    </a:lnT>
                    <a:lnB>
                      <a:noFill/>
                    </a:lnB>
                    <a:solidFill>
                      <a:srgbClr val="FFFF00"/>
                    </a:solidFill>
                  </a:tcPr>
                </a:tc>
                <a:extLst>
                  <a:ext uri="{0D108BD9-81ED-4DB2-BD59-A6C34878D82A}">
                    <a16:rowId xmlns:a16="http://schemas.microsoft.com/office/drawing/2014/main" val="10015"/>
                  </a:ext>
                </a:extLst>
              </a:tr>
              <a:tr h="113351">
                <a:tc>
                  <a:txBody>
                    <a:bodyPr/>
                    <a:lstStyle/>
                    <a:p>
                      <a:pPr algn="ctr" fontAlgn="b"/>
                      <a:r>
                        <a:rPr lang="en-US" sz="700" b="0" i="0" u="none" strike="noStrike">
                          <a:solidFill>
                            <a:srgbClr val="000000"/>
                          </a:solidFill>
                          <a:effectLst/>
                          <a:latin typeface="Cambria"/>
                        </a:rPr>
                        <a:t>AML21*</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27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FLT3-ITD+, NPM1+</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Relapsed</a:t>
                      </a:r>
                    </a:p>
                  </a:txBody>
                  <a:tcPr marL="6669" marR="6669" marT="6669" marB="0" anchor="b">
                    <a:lnL>
                      <a:noFill/>
                    </a:lnL>
                    <a:lnR>
                      <a:noFill/>
                    </a:lnR>
                    <a:lnT>
                      <a:noFill/>
                    </a:lnT>
                    <a:lnB>
                      <a:noFill/>
                    </a:lnB>
                    <a:solidFill>
                      <a:srgbClr val="F2DCDB"/>
                    </a:solidFill>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G-CLAC x 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173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76%</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Times New Roman"/>
                        </a:rPr>
                        <a:t>No</a:t>
                      </a:r>
                    </a:p>
                  </a:txBody>
                  <a:tcPr marL="6669" marR="6669" marT="6669" marB="0" anchor="b">
                    <a:lnL>
                      <a:noFill/>
                    </a:lnL>
                    <a:lnR>
                      <a:noFill/>
                    </a:lnR>
                    <a:lnT>
                      <a:noFill/>
                    </a:lnT>
                    <a:lnB>
                      <a:noFill/>
                    </a:lnB>
                  </a:tcPr>
                </a:tc>
                <a:extLst>
                  <a:ext uri="{0D108BD9-81ED-4DB2-BD59-A6C34878D82A}">
                    <a16:rowId xmlns:a16="http://schemas.microsoft.com/office/drawing/2014/main" val="10016"/>
                  </a:ext>
                </a:extLst>
              </a:tr>
              <a:tr h="113351">
                <a:tc>
                  <a:txBody>
                    <a:bodyPr/>
                    <a:lstStyle/>
                    <a:p>
                      <a:pPr algn="ctr" fontAlgn="b"/>
                      <a:r>
                        <a:rPr lang="en-US" sz="700" b="0" i="0" u="none" strike="noStrike">
                          <a:solidFill>
                            <a:srgbClr val="000000"/>
                          </a:solidFill>
                          <a:effectLst/>
                          <a:latin typeface="Cambria"/>
                        </a:rPr>
                        <a:t>AML 39</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59</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DNMT3a+, FLT3-ITD+</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PR</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7+3, 5+2 (90)</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Alive (BMT)</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69%</a:t>
                      </a:r>
                    </a:p>
                  </a:txBody>
                  <a:tcPr marL="6669" marR="6669" marT="6669" marB="0" anchor="b">
                    <a:lnL>
                      <a:noFill/>
                    </a:lnL>
                    <a:lnR>
                      <a:noFill/>
                    </a:lnR>
                    <a:lnT>
                      <a:noFill/>
                    </a:lnT>
                    <a:lnB>
                      <a:noFill/>
                    </a:lnB>
                  </a:tcPr>
                </a:tc>
                <a:tc>
                  <a:txBody>
                    <a:bodyPr/>
                    <a:lstStyle/>
                    <a:p>
                      <a:pPr algn="ctr" fontAlgn="b"/>
                      <a:r>
                        <a:rPr lang="en-US" sz="700" b="1" i="0" u="none" strike="noStrike">
                          <a:solidFill>
                            <a:srgbClr val="000000"/>
                          </a:solidFill>
                          <a:effectLst/>
                          <a:latin typeface="Times New Roman"/>
                        </a:rPr>
                        <a:t>Yes</a:t>
                      </a:r>
                    </a:p>
                  </a:txBody>
                  <a:tcPr marL="6669" marR="6669" marT="6669" marB="0" anchor="b">
                    <a:lnL>
                      <a:noFill/>
                    </a:lnL>
                    <a:lnR>
                      <a:noFill/>
                    </a:lnR>
                    <a:lnT>
                      <a:noFill/>
                    </a:lnT>
                    <a:lnB>
                      <a:noFill/>
                    </a:lnB>
                    <a:solidFill>
                      <a:srgbClr val="FFFF00"/>
                    </a:solidFill>
                  </a:tcPr>
                </a:tc>
                <a:extLst>
                  <a:ext uri="{0D108BD9-81ED-4DB2-BD59-A6C34878D82A}">
                    <a16:rowId xmlns:a16="http://schemas.microsoft.com/office/drawing/2014/main" val="10017"/>
                  </a:ext>
                </a:extLst>
              </a:tr>
              <a:tr h="113351">
                <a:tc>
                  <a:txBody>
                    <a:bodyPr/>
                    <a:lstStyle/>
                    <a:p>
                      <a:pPr algn="ctr" fontAlgn="b"/>
                      <a:r>
                        <a:rPr lang="en-US" sz="700" b="0" i="0" u="none" strike="noStrike">
                          <a:solidFill>
                            <a:srgbClr val="000000"/>
                          </a:solidFill>
                          <a:effectLst/>
                          <a:latin typeface="Cambria"/>
                        </a:rPr>
                        <a:t>AML23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62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DNMT3a+, FLT3-ITD+, sCEBPa</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No Tx.</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11</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92%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18"/>
                  </a:ext>
                </a:extLst>
              </a:tr>
              <a:tr h="113351">
                <a:tc>
                  <a:txBody>
                    <a:bodyPr/>
                    <a:lstStyle/>
                    <a:p>
                      <a:pPr algn="ctr" fontAlgn="b"/>
                      <a:r>
                        <a:rPr lang="en-US" sz="700" b="0" i="0" u="none" strike="noStrike">
                          <a:solidFill>
                            <a:srgbClr val="000000"/>
                          </a:solidFill>
                          <a:effectLst/>
                          <a:latin typeface="Cambria"/>
                        </a:rPr>
                        <a:t>AML27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53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NPM1+; FLT3-ITD+</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Yes</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7+3 (90)</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Alive</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96%</a:t>
                      </a:r>
                    </a:p>
                  </a:txBody>
                  <a:tcPr marL="6669" marR="6669" marT="6669" marB="0" anchor="b">
                    <a:lnL>
                      <a:noFill/>
                    </a:lnL>
                    <a:lnR>
                      <a:noFill/>
                    </a:lnR>
                    <a:lnT>
                      <a:noFill/>
                    </a:lnT>
                    <a:lnB>
                      <a:noFill/>
                    </a:lnB>
                  </a:tcPr>
                </a:tc>
                <a:tc>
                  <a:txBody>
                    <a:bodyPr/>
                    <a:lstStyle/>
                    <a:p>
                      <a:pPr algn="ctr" fontAlgn="b"/>
                      <a:r>
                        <a:rPr lang="en-US" sz="700" b="1" i="0" u="none" strike="noStrike">
                          <a:solidFill>
                            <a:srgbClr val="000000"/>
                          </a:solidFill>
                          <a:effectLst/>
                          <a:latin typeface="Calibri"/>
                        </a:rPr>
                        <a:t>Yes</a:t>
                      </a:r>
                    </a:p>
                  </a:txBody>
                  <a:tcPr marL="6669" marR="6669" marT="6669" marB="0" anchor="b">
                    <a:lnL>
                      <a:noFill/>
                    </a:lnL>
                    <a:lnR>
                      <a:noFill/>
                    </a:lnR>
                    <a:lnT>
                      <a:noFill/>
                    </a:lnT>
                    <a:lnB>
                      <a:noFill/>
                    </a:lnB>
                    <a:solidFill>
                      <a:srgbClr val="FFFF00"/>
                    </a:solidFill>
                  </a:tcPr>
                </a:tc>
                <a:extLst>
                  <a:ext uri="{0D108BD9-81ED-4DB2-BD59-A6C34878D82A}">
                    <a16:rowId xmlns:a16="http://schemas.microsoft.com/office/drawing/2014/main" val="10019"/>
                  </a:ext>
                </a:extLst>
              </a:tr>
              <a:tr h="220035">
                <a:tc>
                  <a:txBody>
                    <a:bodyPr/>
                    <a:lstStyle/>
                    <a:p>
                      <a:pPr algn="ctr" fontAlgn="b"/>
                      <a:r>
                        <a:rPr lang="en-US" sz="700" b="0" i="0" u="none" strike="noStrike">
                          <a:solidFill>
                            <a:srgbClr val="000000"/>
                          </a:solidFill>
                          <a:effectLst/>
                          <a:latin typeface="Cambria"/>
                        </a:rPr>
                        <a:t>AML30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67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NPM1+, FLT3-ITD+, DNMT3a+</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Yes</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Decitabine + midostaurin</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Alive</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89%</a:t>
                      </a:r>
                    </a:p>
                  </a:txBody>
                  <a:tcPr marL="6669" marR="6669" marT="6669" marB="0" anchor="b">
                    <a:lnL>
                      <a:noFill/>
                    </a:lnL>
                    <a:lnR>
                      <a:noFill/>
                    </a:lnR>
                    <a:lnT>
                      <a:noFill/>
                    </a:lnT>
                    <a:lnB>
                      <a:noFill/>
                    </a:lnB>
                  </a:tcPr>
                </a:tc>
                <a:tc>
                  <a:txBody>
                    <a:bodyPr/>
                    <a:lstStyle/>
                    <a:p>
                      <a:pPr algn="ctr" fontAlgn="b"/>
                      <a:r>
                        <a:rPr lang="en-US" sz="700" b="1" i="0" u="none" strike="noStrike">
                          <a:solidFill>
                            <a:srgbClr val="000000"/>
                          </a:solidFill>
                          <a:effectLst/>
                          <a:latin typeface="Calibri"/>
                        </a:rPr>
                        <a:t>Yes</a:t>
                      </a:r>
                    </a:p>
                  </a:txBody>
                  <a:tcPr marL="6669" marR="6669" marT="6669" marB="0" anchor="b">
                    <a:lnL>
                      <a:noFill/>
                    </a:lnL>
                    <a:lnR>
                      <a:noFill/>
                    </a:lnR>
                    <a:lnT>
                      <a:noFill/>
                    </a:lnT>
                    <a:lnB>
                      <a:noFill/>
                    </a:lnB>
                    <a:solidFill>
                      <a:srgbClr val="FFFF00"/>
                    </a:solidFill>
                  </a:tcPr>
                </a:tc>
                <a:extLst>
                  <a:ext uri="{0D108BD9-81ED-4DB2-BD59-A6C34878D82A}">
                    <a16:rowId xmlns:a16="http://schemas.microsoft.com/office/drawing/2014/main" val="10020"/>
                  </a:ext>
                </a:extLst>
              </a:tr>
              <a:tr h="113351">
                <a:tc>
                  <a:txBody>
                    <a:bodyPr/>
                    <a:lstStyle/>
                    <a:p>
                      <a:pPr algn="ctr" fontAlgn="b"/>
                      <a:r>
                        <a:rPr lang="en-US" sz="700" b="0" i="0" u="none" strike="noStrike">
                          <a:solidFill>
                            <a:srgbClr val="000000"/>
                          </a:solidFill>
                          <a:effectLst/>
                          <a:latin typeface="Cambria"/>
                        </a:rPr>
                        <a:t>AML37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71</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NPM1+, FLT3-ITD+, DNMT3a+</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No Tx.</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2</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84%</a:t>
                      </a:r>
                    </a:p>
                  </a:txBody>
                  <a:tcPr marL="6669" marR="6669" marT="6669" marB="0" anchor="b">
                    <a:lnL>
                      <a:noFill/>
                    </a:lnL>
                    <a:lnR>
                      <a:noFill/>
                    </a:lnR>
                    <a:lnT>
                      <a:noFill/>
                    </a:lnT>
                    <a:lnB>
                      <a:noFill/>
                    </a:lnB>
                  </a:tcPr>
                </a:tc>
                <a:tc>
                  <a:txBody>
                    <a:bodyPr/>
                    <a:lstStyle/>
                    <a:p>
                      <a:pPr algn="ctr" fontAlgn="b"/>
                      <a:r>
                        <a:rPr lang="en-US" sz="700" b="1" i="0" u="none" strike="noStrike">
                          <a:solidFill>
                            <a:srgbClr val="000000"/>
                          </a:solidFill>
                          <a:effectLst/>
                          <a:latin typeface="Calibri"/>
                        </a:rPr>
                        <a:t>Yes</a:t>
                      </a:r>
                    </a:p>
                  </a:txBody>
                  <a:tcPr marL="6669" marR="6669" marT="6669" marB="0" anchor="b">
                    <a:lnL>
                      <a:noFill/>
                    </a:lnL>
                    <a:lnR>
                      <a:noFill/>
                    </a:lnR>
                    <a:lnT>
                      <a:noFill/>
                    </a:lnT>
                    <a:lnB>
                      <a:noFill/>
                    </a:lnB>
                    <a:solidFill>
                      <a:srgbClr val="FFFF00"/>
                    </a:solidFill>
                  </a:tcPr>
                </a:tc>
                <a:extLst>
                  <a:ext uri="{0D108BD9-81ED-4DB2-BD59-A6C34878D82A}">
                    <a16:rowId xmlns:a16="http://schemas.microsoft.com/office/drawing/2014/main" val="10021"/>
                  </a:ext>
                </a:extLst>
              </a:tr>
              <a:tr h="113351">
                <a:tc>
                  <a:txBody>
                    <a:bodyPr/>
                    <a:lstStyle/>
                    <a:p>
                      <a:pPr algn="ctr" fontAlgn="b"/>
                      <a:r>
                        <a:rPr lang="en-US" sz="700" b="0" i="0" u="none" strike="noStrike">
                          <a:solidFill>
                            <a:srgbClr val="000000"/>
                          </a:solidFill>
                          <a:effectLst/>
                          <a:latin typeface="Cambria"/>
                        </a:rPr>
                        <a:t>AML38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33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FLT3-ITD+, NRAS+</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PR</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4+3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Alive</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39%</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22"/>
                  </a:ext>
                </a:extLst>
              </a:tr>
              <a:tr h="113351">
                <a:tc>
                  <a:txBody>
                    <a:bodyPr/>
                    <a:lstStyle/>
                    <a:p>
                      <a:pPr algn="ctr" fontAlgn="b"/>
                      <a:r>
                        <a:rPr lang="en-US" sz="700" b="0" i="0" u="none" strike="noStrike">
                          <a:solidFill>
                            <a:srgbClr val="000000"/>
                          </a:solidFill>
                          <a:effectLst/>
                          <a:latin typeface="Cambria"/>
                        </a:rPr>
                        <a:t>AML 40</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58</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FLT3-ITD+, NPM1+, sCEBPa</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Residual</a:t>
                      </a:r>
                    </a:p>
                  </a:txBody>
                  <a:tcPr marL="6669" marR="6669" marT="6669" marB="0" anchor="b">
                    <a:lnL>
                      <a:noFill/>
                    </a:lnL>
                    <a:lnR>
                      <a:noFill/>
                    </a:lnR>
                    <a:lnT>
                      <a:noFill/>
                    </a:lnT>
                    <a:lnB>
                      <a:noFill/>
                    </a:lnB>
                    <a:solidFill>
                      <a:srgbClr val="F2DCDB"/>
                    </a:solidFill>
                  </a:tcPr>
                </a:tc>
                <a:tc>
                  <a:txBody>
                    <a:bodyPr/>
                    <a:lstStyle/>
                    <a:p>
                      <a:pPr algn="ctr" fontAlgn="b"/>
                      <a:r>
                        <a:rPr lang="en-US" sz="700" b="0" i="0" u="none" strike="noStrike">
                          <a:solidFill>
                            <a:srgbClr val="000000"/>
                          </a:solidFill>
                          <a:effectLst/>
                          <a:latin typeface="Calibri"/>
                        </a:rPr>
                        <a:t>PR</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GCLAC</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267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49% / 68%</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23"/>
                  </a:ext>
                </a:extLst>
              </a:tr>
              <a:tr h="113351">
                <a:tc>
                  <a:txBody>
                    <a:bodyPr/>
                    <a:lstStyle/>
                    <a:p>
                      <a:pPr algn="ctr" fontAlgn="b"/>
                      <a:r>
                        <a:rPr lang="en-US" sz="700" b="0" i="0" u="none" strike="noStrike">
                          <a:solidFill>
                            <a:srgbClr val="000000"/>
                          </a:solidFill>
                          <a:effectLst/>
                          <a:latin typeface="Cambria"/>
                        </a:rPr>
                        <a:t>AML4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66</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Monosomal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None</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New Dx.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Aza-Rev</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6</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43%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24"/>
                  </a:ext>
                </a:extLst>
              </a:tr>
              <a:tr h="113351">
                <a:tc>
                  <a:txBody>
                    <a:bodyPr/>
                    <a:lstStyle/>
                    <a:p>
                      <a:pPr algn="ctr" fontAlgn="b"/>
                      <a:r>
                        <a:rPr lang="en-US" sz="700" b="0" i="0" u="none" strike="noStrike">
                          <a:solidFill>
                            <a:srgbClr val="000000"/>
                          </a:solidFill>
                          <a:effectLst/>
                          <a:latin typeface="Cambria"/>
                        </a:rPr>
                        <a:t>AML13*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50</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None</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Relapsed</a:t>
                      </a:r>
                    </a:p>
                  </a:txBody>
                  <a:tcPr marL="6669" marR="6669" marT="6669" marB="0" anchor="b">
                    <a:lnL>
                      <a:noFill/>
                    </a:lnL>
                    <a:lnR>
                      <a:noFill/>
                    </a:lnR>
                    <a:lnT>
                      <a:noFill/>
                    </a:lnT>
                    <a:lnB>
                      <a:noFill/>
                    </a:lnB>
                    <a:solidFill>
                      <a:srgbClr val="F2DCDB"/>
                    </a:solidFill>
                  </a:tcPr>
                </a:tc>
                <a:tc>
                  <a:txBody>
                    <a:bodyPr/>
                    <a:lstStyle/>
                    <a:p>
                      <a:pPr algn="ctr" fontAlgn="b"/>
                      <a:r>
                        <a:rPr lang="en-US" sz="700" b="0" i="0" u="none" strike="noStrike">
                          <a:solidFill>
                            <a:srgbClr val="000000"/>
                          </a:solidFill>
                          <a:effectLst/>
                          <a:latin typeface="Calibri"/>
                        </a:rPr>
                        <a:t>Refractory</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Aza Mylotarg</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74</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27%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25"/>
                  </a:ext>
                </a:extLst>
              </a:tr>
              <a:tr h="113351">
                <a:tc>
                  <a:txBody>
                    <a:bodyPr/>
                    <a:lstStyle/>
                    <a:p>
                      <a:pPr algn="ctr" fontAlgn="b"/>
                      <a:r>
                        <a:rPr lang="en-US" sz="700" b="0" i="0" u="none" strike="noStrike">
                          <a:solidFill>
                            <a:srgbClr val="000000"/>
                          </a:solidFill>
                          <a:effectLst/>
                          <a:latin typeface="Cambria"/>
                        </a:rPr>
                        <a:t>AML14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55</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None</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Relapsed</a:t>
                      </a:r>
                    </a:p>
                  </a:txBody>
                  <a:tcPr marL="6669" marR="6669" marT="6669" marB="0" anchor="b">
                    <a:lnL>
                      <a:noFill/>
                    </a:lnL>
                    <a:lnR>
                      <a:noFill/>
                    </a:lnR>
                    <a:lnT>
                      <a:noFill/>
                    </a:lnT>
                    <a:lnB>
                      <a:noFill/>
                    </a:lnB>
                    <a:solidFill>
                      <a:srgbClr val="F2DCDB"/>
                    </a:solidFill>
                  </a:tcPr>
                </a:tc>
                <a:tc>
                  <a:txBody>
                    <a:bodyPr/>
                    <a:lstStyle/>
                    <a:p>
                      <a:pPr algn="ctr" fontAlgn="b"/>
                      <a:r>
                        <a:rPr lang="en-US" sz="700" b="0" i="0" u="none" strike="noStrike">
                          <a:solidFill>
                            <a:srgbClr val="000000"/>
                          </a:solidFill>
                          <a:effectLst/>
                          <a:latin typeface="Calibri"/>
                        </a:rPr>
                        <a:t>Refractory</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Aza Mylotarg</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65</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43%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Times New Roman"/>
                        </a:rPr>
                        <a:t>No</a:t>
                      </a:r>
                    </a:p>
                  </a:txBody>
                  <a:tcPr marL="6669" marR="6669" marT="6669" marB="0" anchor="b">
                    <a:lnL>
                      <a:noFill/>
                    </a:lnL>
                    <a:lnR>
                      <a:noFill/>
                    </a:lnR>
                    <a:lnT>
                      <a:noFill/>
                    </a:lnT>
                    <a:lnB>
                      <a:noFill/>
                    </a:lnB>
                  </a:tcPr>
                </a:tc>
                <a:extLst>
                  <a:ext uri="{0D108BD9-81ED-4DB2-BD59-A6C34878D82A}">
                    <a16:rowId xmlns:a16="http://schemas.microsoft.com/office/drawing/2014/main" val="10026"/>
                  </a:ext>
                </a:extLst>
              </a:tr>
              <a:tr h="113351">
                <a:tc>
                  <a:txBody>
                    <a:bodyPr/>
                    <a:lstStyle/>
                    <a:p>
                      <a:pPr algn="ctr" fontAlgn="b"/>
                      <a:r>
                        <a:rPr lang="en-US" sz="700" b="0" i="0" u="none" strike="noStrike">
                          <a:solidFill>
                            <a:srgbClr val="000000"/>
                          </a:solidFill>
                          <a:effectLst/>
                          <a:latin typeface="Cambria"/>
                        </a:rPr>
                        <a:t>AML15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72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BiCEBPa</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Refractory</a:t>
                      </a:r>
                    </a:p>
                  </a:txBody>
                  <a:tcPr marL="6669" marR="6669" marT="6669" marB="0" anchor="b">
                    <a:lnL>
                      <a:noFill/>
                    </a:lnL>
                    <a:lnR>
                      <a:noFill/>
                    </a:lnR>
                    <a:lnT>
                      <a:noFill/>
                    </a:lnT>
                    <a:lnB>
                      <a:noFill/>
                    </a:lnB>
                    <a:solidFill>
                      <a:srgbClr val="F2DCDB"/>
                    </a:solidFill>
                  </a:tcPr>
                </a:tc>
                <a:tc>
                  <a:txBody>
                    <a:bodyPr/>
                    <a:lstStyle/>
                    <a:p>
                      <a:pPr algn="ctr" fontAlgn="b"/>
                      <a:r>
                        <a:rPr lang="en-US" sz="700" b="0" i="0" u="none" strike="noStrike">
                          <a:solidFill>
                            <a:srgbClr val="000000"/>
                          </a:solidFill>
                          <a:effectLst/>
                          <a:latin typeface="Calibri"/>
                        </a:rPr>
                        <a:t>Refractory</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NEDD-8</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181</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24%</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Times New Roman"/>
                        </a:rPr>
                        <a:t>No</a:t>
                      </a:r>
                    </a:p>
                  </a:txBody>
                  <a:tcPr marL="6669" marR="6669" marT="6669" marB="0" anchor="b">
                    <a:lnL>
                      <a:noFill/>
                    </a:lnL>
                    <a:lnR>
                      <a:noFill/>
                    </a:lnR>
                    <a:lnT>
                      <a:noFill/>
                    </a:lnT>
                    <a:lnB>
                      <a:noFill/>
                    </a:lnB>
                  </a:tcPr>
                </a:tc>
                <a:extLst>
                  <a:ext uri="{0D108BD9-81ED-4DB2-BD59-A6C34878D82A}">
                    <a16:rowId xmlns:a16="http://schemas.microsoft.com/office/drawing/2014/main" val="10027"/>
                  </a:ext>
                </a:extLst>
              </a:tr>
              <a:tr h="113351">
                <a:tc>
                  <a:txBody>
                    <a:bodyPr/>
                    <a:lstStyle/>
                    <a:p>
                      <a:pPr algn="ctr" fontAlgn="b"/>
                      <a:r>
                        <a:rPr lang="en-US" sz="700" b="0" i="0" u="none" strike="noStrike">
                          <a:solidFill>
                            <a:srgbClr val="000000"/>
                          </a:solidFill>
                          <a:effectLst/>
                          <a:latin typeface="Cambria"/>
                        </a:rPr>
                        <a:t>AML19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76</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Monosomy 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None</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Relapse</a:t>
                      </a:r>
                    </a:p>
                  </a:txBody>
                  <a:tcPr marL="6669" marR="6669" marT="6669" marB="0" anchor="b">
                    <a:lnL>
                      <a:noFill/>
                    </a:lnL>
                    <a:lnR>
                      <a:noFill/>
                    </a:lnR>
                    <a:lnT>
                      <a:noFill/>
                    </a:lnT>
                    <a:lnB>
                      <a:noFill/>
                    </a:lnB>
                    <a:solidFill>
                      <a:srgbClr val="F2DCDB"/>
                    </a:solidFill>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Temozolomide</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22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82%</a:t>
                      </a:r>
                    </a:p>
                  </a:txBody>
                  <a:tcPr marL="6669" marR="6669" marT="6669" marB="0" anchor="b">
                    <a:lnL>
                      <a:noFill/>
                    </a:lnL>
                    <a:lnR>
                      <a:noFill/>
                    </a:lnR>
                    <a:lnT>
                      <a:noFill/>
                    </a:lnT>
                    <a:lnB>
                      <a:noFill/>
                    </a:lnB>
                  </a:tcPr>
                </a:tc>
                <a:tc>
                  <a:txBody>
                    <a:bodyPr/>
                    <a:lstStyle/>
                    <a:p>
                      <a:pPr algn="ctr" fontAlgn="b"/>
                      <a:r>
                        <a:rPr lang="en-US" sz="700" b="1" i="0" u="none" strike="noStrike">
                          <a:solidFill>
                            <a:srgbClr val="000000"/>
                          </a:solidFill>
                          <a:effectLst/>
                          <a:latin typeface="Times New Roman"/>
                        </a:rPr>
                        <a:t>Yes</a:t>
                      </a:r>
                    </a:p>
                  </a:txBody>
                  <a:tcPr marL="6669" marR="6669" marT="6669" marB="0" anchor="b">
                    <a:lnL>
                      <a:noFill/>
                    </a:lnL>
                    <a:lnR>
                      <a:noFill/>
                    </a:lnR>
                    <a:lnT>
                      <a:noFill/>
                    </a:lnT>
                    <a:lnB>
                      <a:noFill/>
                    </a:lnB>
                    <a:solidFill>
                      <a:srgbClr val="FFFF00"/>
                    </a:solidFill>
                  </a:tcPr>
                </a:tc>
                <a:extLst>
                  <a:ext uri="{0D108BD9-81ED-4DB2-BD59-A6C34878D82A}">
                    <a16:rowId xmlns:a16="http://schemas.microsoft.com/office/drawing/2014/main" val="10028"/>
                  </a:ext>
                </a:extLst>
              </a:tr>
              <a:tr h="113351">
                <a:tc>
                  <a:txBody>
                    <a:bodyPr/>
                    <a:lstStyle/>
                    <a:p>
                      <a:pPr algn="ctr" fontAlgn="b"/>
                      <a:r>
                        <a:rPr lang="en-US" sz="700" b="0" i="0" u="none" strike="noStrike">
                          <a:solidFill>
                            <a:srgbClr val="000000"/>
                          </a:solidFill>
                          <a:effectLst/>
                          <a:latin typeface="Cambria"/>
                        </a:rPr>
                        <a:t>AML22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42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t(10;11) [MLL]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Kit(D816V)+, KRAS(G12V)+</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tc>
                  <a:txBody>
                    <a:bodyPr/>
                    <a:lstStyle/>
                    <a:p>
                      <a:pPr algn="ctr" fontAlgn="b"/>
                      <a:r>
                        <a:rPr lang="fr-FR" sz="700" b="0" i="0" u="none" strike="noStrike">
                          <a:solidFill>
                            <a:srgbClr val="000000"/>
                          </a:solidFill>
                          <a:effectLst/>
                          <a:latin typeface="Calibri"/>
                        </a:rPr>
                        <a:t>7+3 x 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257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95%</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Times New Roman"/>
                        </a:rPr>
                        <a:t>No</a:t>
                      </a:r>
                    </a:p>
                  </a:txBody>
                  <a:tcPr marL="6669" marR="6669" marT="6669" marB="0" anchor="b">
                    <a:lnL>
                      <a:noFill/>
                    </a:lnL>
                    <a:lnR>
                      <a:noFill/>
                    </a:lnR>
                    <a:lnT>
                      <a:noFill/>
                    </a:lnT>
                    <a:lnB>
                      <a:noFill/>
                    </a:lnB>
                  </a:tcPr>
                </a:tc>
                <a:extLst>
                  <a:ext uri="{0D108BD9-81ED-4DB2-BD59-A6C34878D82A}">
                    <a16:rowId xmlns:a16="http://schemas.microsoft.com/office/drawing/2014/main" val="10029"/>
                  </a:ext>
                </a:extLst>
              </a:tr>
              <a:tr h="113351">
                <a:tc>
                  <a:txBody>
                    <a:bodyPr/>
                    <a:lstStyle/>
                    <a:p>
                      <a:pPr algn="ctr" fontAlgn="b"/>
                      <a:r>
                        <a:rPr lang="en-US" sz="700" b="0" i="0" u="none" strike="noStrike">
                          <a:solidFill>
                            <a:srgbClr val="000000"/>
                          </a:solidFill>
                          <a:effectLst/>
                          <a:latin typeface="Cambria"/>
                        </a:rPr>
                        <a:t>AML25</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67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Monosomy 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JAK2(V617F)+</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No Tx.</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98</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28%</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Times New Roman"/>
                        </a:rPr>
                        <a:t>No</a:t>
                      </a:r>
                    </a:p>
                  </a:txBody>
                  <a:tcPr marL="6669" marR="6669" marT="6669" marB="0" anchor="b">
                    <a:lnL>
                      <a:noFill/>
                    </a:lnL>
                    <a:lnR>
                      <a:noFill/>
                    </a:lnR>
                    <a:lnT>
                      <a:noFill/>
                    </a:lnT>
                    <a:lnB>
                      <a:noFill/>
                    </a:lnB>
                  </a:tcPr>
                </a:tc>
                <a:extLst>
                  <a:ext uri="{0D108BD9-81ED-4DB2-BD59-A6C34878D82A}">
                    <a16:rowId xmlns:a16="http://schemas.microsoft.com/office/drawing/2014/main" val="10030"/>
                  </a:ext>
                </a:extLst>
              </a:tr>
              <a:tr h="220035">
                <a:tc>
                  <a:txBody>
                    <a:bodyPr/>
                    <a:lstStyle/>
                    <a:p>
                      <a:pPr algn="ctr" fontAlgn="b"/>
                      <a:r>
                        <a:rPr lang="en-US" sz="700" b="0" i="0" u="none" strike="noStrike">
                          <a:solidFill>
                            <a:srgbClr val="000000"/>
                          </a:solidFill>
                          <a:effectLst/>
                          <a:latin typeface="Cambria"/>
                        </a:rPr>
                        <a:t>AML29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57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Hyperdiploid; Complex; 5q-</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DNMT3a+</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Yes</a:t>
                      </a:r>
                    </a:p>
                  </a:txBody>
                  <a:tcPr marL="6669" marR="6669" marT="6669" marB="0" anchor="b">
                    <a:lnL>
                      <a:noFill/>
                    </a:lnL>
                    <a:lnR>
                      <a:noFill/>
                    </a:lnR>
                    <a:lnT>
                      <a:noFill/>
                    </a:lnT>
                    <a:lnB>
                      <a:noFill/>
                    </a:lnB>
                    <a:solidFill>
                      <a:srgbClr val="C4D79B"/>
                    </a:solidFill>
                  </a:tcPr>
                </a:tc>
                <a:tc>
                  <a:txBody>
                    <a:bodyPr/>
                    <a:lstStyle/>
                    <a:p>
                      <a:pPr algn="ctr" fontAlgn="b"/>
                      <a:r>
                        <a:rPr lang="de-DE" sz="700" b="0" i="0" u="none" strike="noStrike">
                          <a:solidFill>
                            <a:srgbClr val="000000"/>
                          </a:solidFill>
                          <a:effectLst/>
                          <a:latin typeface="Calibri"/>
                        </a:rPr>
                        <a:t>Vori+3+4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Alive</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90%</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31"/>
                  </a:ext>
                </a:extLst>
              </a:tr>
              <a:tr h="113351">
                <a:tc>
                  <a:txBody>
                    <a:bodyPr/>
                    <a:lstStyle/>
                    <a:p>
                      <a:pPr algn="ctr" fontAlgn="b"/>
                      <a:r>
                        <a:rPr lang="en-US" sz="700" b="0" i="0" u="none" strike="noStrike">
                          <a:solidFill>
                            <a:srgbClr val="000000"/>
                          </a:solidFill>
                          <a:effectLst/>
                          <a:latin typeface="Cambria"/>
                        </a:rPr>
                        <a:t>AML41</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62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t(1;3)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NRAS+, SF3b1+</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Residual</a:t>
                      </a:r>
                    </a:p>
                  </a:txBody>
                  <a:tcPr marL="6669" marR="6669" marT="6669" marB="0" anchor="b">
                    <a:lnL>
                      <a:noFill/>
                    </a:lnL>
                    <a:lnR>
                      <a:noFill/>
                    </a:lnR>
                    <a:lnT>
                      <a:noFill/>
                    </a:lnT>
                    <a:lnB>
                      <a:noFill/>
                    </a:lnB>
                    <a:solidFill>
                      <a:srgbClr val="F2DCDB"/>
                    </a:solidFill>
                  </a:tcPr>
                </a:tc>
                <a:tc>
                  <a:txBody>
                    <a:bodyPr/>
                    <a:lstStyle/>
                    <a:p>
                      <a:pPr algn="ctr" fontAlgn="b"/>
                      <a:r>
                        <a:rPr lang="en-US" sz="700" b="0" i="0" u="none" strike="noStrike">
                          <a:solidFill>
                            <a:srgbClr val="000000"/>
                          </a:solidFill>
                          <a:effectLst/>
                          <a:latin typeface="Calibri"/>
                        </a:rPr>
                        <a:t>PR</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7+3 + Panobino</a:t>
                      </a:r>
                    </a:p>
                  </a:txBody>
                  <a:tcPr marL="6669" marR="6669" marT="6669" marB="0" anchor="b">
                    <a:lnL>
                      <a:noFill/>
                    </a:lnL>
                    <a:lnR>
                      <a:noFill/>
                    </a:lnR>
                    <a:lnT>
                      <a:noFill/>
                    </a:lnT>
                    <a:lnB>
                      <a:noFill/>
                    </a:lnB>
                  </a:tcPr>
                </a:tc>
                <a:tc>
                  <a:txBody>
                    <a:bodyPr/>
                    <a:lstStyle/>
                    <a:p>
                      <a:pPr algn="ctr" fontAlgn="b"/>
                      <a:endParaRPr lang="en-US" sz="700" b="0" i="0" u="none" strike="noStrike">
                        <a:solidFill>
                          <a:srgbClr val="000000"/>
                        </a:solidFill>
                        <a:effectLst/>
                        <a:latin typeface="Calibri"/>
                      </a:endParaRP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13% / 8%</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32"/>
                  </a:ext>
                </a:extLst>
              </a:tr>
              <a:tr h="113351">
                <a:tc>
                  <a:txBody>
                    <a:bodyPr/>
                    <a:lstStyle/>
                    <a:p>
                      <a:pPr algn="ctr" fontAlgn="b"/>
                      <a:r>
                        <a:rPr lang="en-US" sz="700" b="0" i="0" u="none" strike="noStrike">
                          <a:solidFill>
                            <a:srgbClr val="000000"/>
                          </a:solidFill>
                          <a:effectLst/>
                          <a:latin typeface="Cambria"/>
                        </a:rPr>
                        <a:t>MDS1</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80</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None</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Progression</a:t>
                      </a:r>
                    </a:p>
                  </a:txBody>
                  <a:tcPr marL="6669" marR="6669" marT="6669" marB="0" anchor="b">
                    <a:lnL>
                      <a:noFill/>
                    </a:lnL>
                    <a:lnR>
                      <a:noFill/>
                    </a:lnR>
                    <a:lnT>
                      <a:noFill/>
                    </a:lnT>
                    <a:lnB>
                      <a:noFill/>
                    </a:lnB>
                    <a:solidFill>
                      <a:srgbClr val="F2DCDB"/>
                    </a:solidFill>
                  </a:tcPr>
                </a:tc>
                <a:tc>
                  <a:txBody>
                    <a:bodyPr/>
                    <a:lstStyle/>
                    <a:p>
                      <a:pPr algn="ctr" fontAlgn="b"/>
                      <a:r>
                        <a:rPr lang="en-US" sz="700" b="0" i="0" u="none" strike="noStrike">
                          <a:solidFill>
                            <a:srgbClr val="000000"/>
                          </a:solidFill>
                          <a:effectLst/>
                          <a:latin typeface="Calibri"/>
                        </a:rPr>
                        <a:t>PR</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decitabine</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390</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16%/11%</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33"/>
                  </a:ext>
                </a:extLst>
              </a:tr>
              <a:tr h="113351">
                <a:tc>
                  <a:txBody>
                    <a:bodyPr/>
                    <a:lstStyle/>
                    <a:p>
                      <a:pPr algn="ctr" fontAlgn="b"/>
                      <a:r>
                        <a:rPr lang="en-US" sz="700" b="0" i="0" u="none" strike="noStrike">
                          <a:solidFill>
                            <a:srgbClr val="000000"/>
                          </a:solidFill>
                          <a:effectLst/>
                          <a:latin typeface="Cambria"/>
                        </a:rPr>
                        <a:t>AML36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68</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none</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Residual</a:t>
                      </a:r>
                    </a:p>
                  </a:txBody>
                  <a:tcPr marL="6669" marR="6669" marT="6669" marB="0" anchor="b">
                    <a:lnL>
                      <a:noFill/>
                    </a:lnL>
                    <a:lnR>
                      <a:noFill/>
                    </a:lnR>
                    <a:lnT>
                      <a:noFill/>
                    </a:lnT>
                    <a:lnB>
                      <a:noFill/>
                    </a:lnB>
                    <a:solidFill>
                      <a:srgbClr val="F2DCDB"/>
                    </a:solidFill>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No Tx.</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Alive</a:t>
                      </a:r>
                    </a:p>
                  </a:txBody>
                  <a:tcPr marL="6669" marR="6669" marT="6669" marB="0" anchor="b">
                    <a:lnL>
                      <a:noFill/>
                    </a:lnL>
                    <a:lnR>
                      <a:noFill/>
                    </a:lnR>
                    <a:lnT>
                      <a:noFill/>
                    </a:lnT>
                    <a:lnB>
                      <a:noFill/>
                    </a:lnB>
                    <a:solidFill>
                      <a:srgbClr val="FABF8F"/>
                    </a:solidFill>
                  </a:tcPr>
                </a:tc>
                <a:tc>
                  <a:txBody>
                    <a:bodyPr/>
                    <a:lstStyle/>
                    <a:p>
                      <a:pPr algn="ctr" fontAlgn="b"/>
                      <a:r>
                        <a:rPr lang="en-US" sz="700" b="0" i="0" u="none" strike="noStrike">
                          <a:solidFill>
                            <a:srgbClr val="000000"/>
                          </a:solidFill>
                          <a:effectLst/>
                          <a:latin typeface="Calibri"/>
                        </a:rPr>
                        <a:t>9%/12.5%</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34"/>
                  </a:ext>
                </a:extLst>
              </a:tr>
              <a:tr h="113351">
                <a:tc>
                  <a:txBody>
                    <a:bodyPr/>
                    <a:lstStyle/>
                    <a:p>
                      <a:pPr algn="ctr" fontAlgn="b"/>
                      <a:r>
                        <a:rPr lang="en-US" sz="700" b="0" i="1" u="none" strike="noStrike">
                          <a:solidFill>
                            <a:srgbClr val="000000"/>
                          </a:solidFill>
                          <a:effectLst/>
                          <a:latin typeface="Cambria"/>
                        </a:rPr>
                        <a:t>AML33 </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32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BiCEBPa </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Relapse</a:t>
                      </a:r>
                    </a:p>
                  </a:txBody>
                  <a:tcPr marL="6669" marR="6669" marT="6669" marB="0" anchor="b">
                    <a:lnL>
                      <a:noFill/>
                    </a:lnL>
                    <a:lnR>
                      <a:noFill/>
                    </a:lnR>
                    <a:lnT>
                      <a:noFill/>
                    </a:lnT>
                    <a:lnB>
                      <a:noFill/>
                    </a:lnB>
                    <a:solidFill>
                      <a:srgbClr val="F2DCDB"/>
                    </a:solidFill>
                  </a:tcPr>
                </a:tc>
                <a:tc>
                  <a:txBody>
                    <a:bodyPr/>
                    <a:lstStyle/>
                    <a:p>
                      <a:pPr algn="ctr" fontAlgn="b"/>
                      <a:r>
                        <a:rPr lang="en-US" sz="700" b="0" i="0" u="none" strike="noStrike">
                          <a:solidFill>
                            <a:srgbClr val="000000"/>
                          </a:solidFill>
                          <a:effectLst/>
                          <a:latin typeface="Calibri"/>
                        </a:rPr>
                        <a:t>Yes</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MEC</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Alive</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28%</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35"/>
                  </a:ext>
                </a:extLst>
              </a:tr>
              <a:tr h="113351">
                <a:tc>
                  <a:txBody>
                    <a:bodyPr/>
                    <a:lstStyle/>
                    <a:p>
                      <a:pPr algn="ctr" fontAlgn="b"/>
                      <a:r>
                        <a:rPr lang="en-US" sz="700" b="0" i="1" u="none" strike="noStrike">
                          <a:solidFill>
                            <a:srgbClr val="000000"/>
                          </a:solidFill>
                          <a:effectLst/>
                          <a:latin typeface="Cambria"/>
                        </a:rPr>
                        <a:t>APL1</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64</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t(15;17)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FLT3-ITD+</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New Dx.</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Yes</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Ida + ATRA</a:t>
                      </a:r>
                    </a:p>
                  </a:txBody>
                  <a:tcPr marL="6669" marR="6669" marT="6669" marB="0" anchor="b">
                    <a:lnL>
                      <a:noFill/>
                    </a:lnL>
                    <a:lnR>
                      <a:noFill/>
                    </a:lnR>
                    <a:lnT>
                      <a:noFill/>
                    </a:lnT>
                    <a:lnB>
                      <a:noFill/>
                    </a:lnB>
                  </a:tcPr>
                </a:tc>
                <a:tc>
                  <a:txBody>
                    <a:bodyPr/>
                    <a:lstStyle/>
                    <a:p>
                      <a:pPr algn="ctr" fontAlgn="b"/>
                      <a:endParaRPr lang="en-US" sz="700" b="0" i="0" u="none" strike="noStrike">
                        <a:solidFill>
                          <a:srgbClr val="000000"/>
                        </a:solidFill>
                        <a:effectLst/>
                        <a:latin typeface="Calibri"/>
                      </a:endParaRP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96%</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Yes</a:t>
                      </a:r>
                    </a:p>
                  </a:txBody>
                  <a:tcPr marL="6669" marR="6669" marT="6669" marB="0" anchor="b">
                    <a:lnL>
                      <a:noFill/>
                    </a:lnL>
                    <a:lnR>
                      <a:noFill/>
                    </a:lnR>
                    <a:lnT>
                      <a:noFill/>
                    </a:lnT>
                    <a:lnB>
                      <a:noFill/>
                    </a:lnB>
                    <a:solidFill>
                      <a:srgbClr val="FFFF00"/>
                    </a:solidFill>
                  </a:tcPr>
                </a:tc>
                <a:extLst>
                  <a:ext uri="{0D108BD9-81ED-4DB2-BD59-A6C34878D82A}">
                    <a16:rowId xmlns:a16="http://schemas.microsoft.com/office/drawing/2014/main" val="10036"/>
                  </a:ext>
                </a:extLst>
              </a:tr>
              <a:tr h="113351">
                <a:tc>
                  <a:txBody>
                    <a:bodyPr/>
                    <a:lstStyle/>
                    <a:p>
                      <a:pPr algn="ctr" fontAlgn="b"/>
                      <a:r>
                        <a:rPr lang="en-US" sz="700" b="0" i="0" u="none" strike="noStrike">
                          <a:solidFill>
                            <a:srgbClr val="000000"/>
                          </a:solidFill>
                          <a:effectLst/>
                          <a:latin typeface="Cambria"/>
                        </a:rPr>
                        <a:t>Rec2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48</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IDH2+</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CR s/p 7+3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Alive</a:t>
                      </a:r>
                    </a:p>
                  </a:txBody>
                  <a:tcPr marL="6669" marR="6669" marT="6669" marB="0" anchor="b">
                    <a:lnL>
                      <a:noFill/>
                    </a:lnL>
                    <a:lnR>
                      <a:noFill/>
                    </a:lnR>
                    <a:lnT>
                      <a:noFill/>
                    </a:lnT>
                    <a:lnB>
                      <a:noFill/>
                    </a:lnB>
                    <a:solidFill>
                      <a:srgbClr val="C4D79B"/>
                    </a:solidFill>
                  </a:tcPr>
                </a:tc>
                <a:tc>
                  <a:txBody>
                    <a:bodyPr/>
                    <a:lstStyle/>
                    <a:p>
                      <a:pPr algn="ctr" fontAlgn="b"/>
                      <a:r>
                        <a:rPr lang="en-US" sz="700" b="0" i="0" u="none" strike="noStrike">
                          <a:solidFill>
                            <a:srgbClr val="000000"/>
                          </a:solidFill>
                          <a:effectLst/>
                          <a:latin typeface="Calibri"/>
                        </a:rPr>
                        <a:t>1%</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37"/>
                  </a:ext>
                </a:extLst>
              </a:tr>
              <a:tr h="113351">
                <a:tc>
                  <a:txBody>
                    <a:bodyPr/>
                    <a:lstStyle/>
                    <a:p>
                      <a:pPr algn="ctr" fontAlgn="b"/>
                      <a:r>
                        <a:rPr lang="en-US" sz="700" b="0" i="0" u="none" strike="noStrike">
                          <a:solidFill>
                            <a:srgbClr val="000000"/>
                          </a:solidFill>
                          <a:effectLst/>
                          <a:latin typeface="Cambria"/>
                        </a:rPr>
                        <a:t>Rec3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53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PM1+,FLT3+,  IDH1+</a:t>
                      </a:r>
                    </a:p>
                  </a:txBody>
                  <a:tcPr marL="6669" marR="6669" marT="6669" marB="0" anchor="b">
                    <a:lnL>
                      <a:noFill/>
                    </a:lnL>
                    <a:lnR>
                      <a:noFill/>
                    </a:lnR>
                    <a:lnT>
                      <a:noFill/>
                    </a:lnT>
                    <a:lnB>
                      <a:noFill/>
                    </a:lnB>
                    <a:solidFill>
                      <a:srgbClr val="DCE6F1"/>
                    </a:solidFill>
                  </a:tcPr>
                </a:tc>
                <a:tc>
                  <a:txBody>
                    <a:bodyPr/>
                    <a:lstStyle/>
                    <a:p>
                      <a:pPr algn="ctr" fontAlgn="b"/>
                      <a:r>
                        <a:rPr lang="en-US" sz="700" b="0" i="0" u="none" strike="noStrike">
                          <a:solidFill>
                            <a:srgbClr val="000000"/>
                          </a:solidFill>
                          <a:effectLst/>
                          <a:latin typeface="Calibri"/>
                        </a:rPr>
                        <a:t>CR s/p 4+3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269</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2% / 1%</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38"/>
                  </a:ext>
                </a:extLst>
              </a:tr>
              <a:tr h="113351">
                <a:tc>
                  <a:txBody>
                    <a:bodyPr/>
                    <a:lstStyle/>
                    <a:p>
                      <a:pPr algn="ctr" fontAlgn="b"/>
                      <a:r>
                        <a:rPr lang="en-US" sz="700" b="0" i="0" u="none" strike="noStrike">
                          <a:solidFill>
                            <a:srgbClr val="000000"/>
                          </a:solidFill>
                          <a:effectLst/>
                          <a:latin typeface="Cambria"/>
                        </a:rPr>
                        <a:t>Rec5</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M</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49</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None</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CR s/p 7+3</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185</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2%</a:t>
                      </a:r>
                    </a:p>
                  </a:txBody>
                  <a:tcPr marL="6669" marR="6669" marT="6669" marB="0" anchor="b">
                    <a:lnL>
                      <a:noFill/>
                    </a:lnL>
                    <a:lnR>
                      <a:noFill/>
                    </a:lnR>
                    <a:lnT>
                      <a:noFill/>
                    </a:lnT>
                    <a:lnB>
                      <a:noFill/>
                    </a:lnB>
                  </a:tcPr>
                </a:tc>
                <a:tc>
                  <a:txBody>
                    <a:bodyPr/>
                    <a:lstStyle/>
                    <a:p>
                      <a:pPr algn="ctr" fontAlgn="ctr"/>
                      <a:r>
                        <a:rPr lang="en-US" sz="700" b="0" i="0" u="none" strike="noStrike">
                          <a:solidFill>
                            <a:srgbClr val="000000"/>
                          </a:solidFill>
                          <a:effectLst/>
                          <a:latin typeface="Times New Roman"/>
                        </a:rPr>
                        <a:t>No</a:t>
                      </a:r>
                    </a:p>
                  </a:txBody>
                  <a:tcPr marL="6669" marR="6669" marT="6669" marB="0" anchor="ctr">
                    <a:lnL>
                      <a:noFill/>
                    </a:lnL>
                    <a:lnR>
                      <a:noFill/>
                    </a:lnR>
                    <a:lnT>
                      <a:noFill/>
                    </a:lnT>
                    <a:lnB>
                      <a:noFill/>
                    </a:lnB>
                  </a:tcPr>
                </a:tc>
                <a:extLst>
                  <a:ext uri="{0D108BD9-81ED-4DB2-BD59-A6C34878D82A}">
                    <a16:rowId xmlns:a16="http://schemas.microsoft.com/office/drawing/2014/main" val="10039"/>
                  </a:ext>
                </a:extLst>
              </a:tr>
              <a:tr h="113351">
                <a:tc>
                  <a:txBody>
                    <a:bodyPr/>
                    <a:lstStyle/>
                    <a:p>
                      <a:pPr algn="ctr" fontAlgn="b"/>
                      <a:r>
                        <a:rPr lang="en-US" sz="700" b="0" i="0" u="none" strike="noStrike">
                          <a:solidFill>
                            <a:srgbClr val="000000"/>
                          </a:solidFill>
                          <a:effectLst/>
                          <a:latin typeface="Cambria"/>
                        </a:rPr>
                        <a:t>Rec6</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81</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Normal</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None</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CR</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327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4%</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40"/>
                  </a:ext>
                </a:extLst>
              </a:tr>
              <a:tr h="113351">
                <a:tc>
                  <a:txBody>
                    <a:bodyPr/>
                    <a:lstStyle/>
                    <a:p>
                      <a:pPr algn="ctr" fontAlgn="b"/>
                      <a:r>
                        <a:rPr lang="en-US" sz="700" b="0" i="0" u="none" strike="noStrike">
                          <a:solidFill>
                            <a:srgbClr val="000000"/>
                          </a:solidFill>
                          <a:effectLst/>
                          <a:latin typeface="Cambria"/>
                        </a:rPr>
                        <a:t>Rec7</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F</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mbria"/>
                        </a:rPr>
                        <a:t>80</a:t>
                      </a:r>
                    </a:p>
                  </a:txBody>
                  <a:tcPr marL="6669" marR="6669" marT="6669" marB="0" anchor="b">
                    <a:lnL>
                      <a:noFill/>
                    </a:lnL>
                    <a:lnR>
                      <a:noFill/>
                    </a:lnR>
                    <a:lnT>
                      <a:noFill/>
                    </a:lnT>
                    <a:lnB>
                      <a:noFill/>
                    </a:lnB>
                  </a:tcPr>
                </a:tc>
                <a:tc>
                  <a:txBody>
                    <a:bodyPr/>
                    <a:lstStyle/>
                    <a:p>
                      <a:pPr algn="ctr" fontAlgn="b"/>
                      <a:r>
                        <a:rPr lang="it-IT" sz="700" b="0" i="0" u="none" strike="noStrike">
                          <a:solidFill>
                            <a:srgbClr val="000000"/>
                          </a:solidFill>
                          <a:effectLst/>
                          <a:latin typeface="Calibri"/>
                        </a:rPr>
                        <a:t>del 13q</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None</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CR</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N/A</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112</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4%</a:t>
                      </a:r>
                    </a:p>
                  </a:txBody>
                  <a:tcPr marL="6669" marR="6669" marT="6669" marB="0" anchor="b">
                    <a:lnL>
                      <a:noFill/>
                    </a:lnL>
                    <a:lnR>
                      <a:noFill/>
                    </a:lnR>
                    <a:lnT>
                      <a:noFill/>
                    </a:lnT>
                    <a:lnB>
                      <a:noFill/>
                    </a:lnB>
                  </a:tcPr>
                </a:tc>
                <a:tc>
                  <a:txBody>
                    <a:bodyPr/>
                    <a:lstStyle/>
                    <a:p>
                      <a:pPr algn="ctr" fontAlgn="b"/>
                      <a:r>
                        <a:rPr lang="en-US" sz="700" b="0" i="0" u="none" strike="noStrike">
                          <a:solidFill>
                            <a:srgbClr val="000000"/>
                          </a:solidFill>
                          <a:effectLst/>
                          <a:latin typeface="Calibri"/>
                        </a:rPr>
                        <a:t>No</a:t>
                      </a:r>
                    </a:p>
                  </a:txBody>
                  <a:tcPr marL="6669" marR="6669" marT="6669" marB="0" anchor="b">
                    <a:lnL>
                      <a:noFill/>
                    </a:lnL>
                    <a:lnR>
                      <a:noFill/>
                    </a:lnR>
                    <a:lnT>
                      <a:noFill/>
                    </a:lnT>
                    <a:lnB>
                      <a:noFill/>
                    </a:lnB>
                  </a:tcPr>
                </a:tc>
                <a:extLst>
                  <a:ext uri="{0D108BD9-81ED-4DB2-BD59-A6C34878D82A}">
                    <a16:rowId xmlns:a16="http://schemas.microsoft.com/office/drawing/2014/main" val="10041"/>
                  </a:ext>
                </a:extLst>
              </a:tr>
              <a:tr h="294794">
                <a:tc>
                  <a:txBody>
                    <a:bodyPr/>
                    <a:lstStyle/>
                    <a:p>
                      <a:pPr algn="l" fontAlgn="b"/>
                      <a:endParaRPr lang="en-US" sz="700" b="0" i="0" u="none" strike="noStrike" dirty="0">
                        <a:solidFill>
                          <a:srgbClr val="000000"/>
                        </a:solidFill>
                        <a:effectLst/>
                        <a:latin typeface="Calibri"/>
                      </a:endParaRPr>
                    </a:p>
                  </a:txBody>
                  <a:tcPr marL="6669" marR="6669" marT="6669" marB="0" anchor="b">
                    <a:lnL>
                      <a:noFill/>
                    </a:lnL>
                    <a:lnR>
                      <a:noFill/>
                    </a:lnR>
                    <a:lnT>
                      <a:noFill/>
                    </a:lnT>
                    <a:lnB>
                      <a:noFill/>
                    </a:lnB>
                  </a:tcPr>
                </a:tc>
                <a:tc>
                  <a:txBody>
                    <a:bodyPr/>
                    <a:lstStyle/>
                    <a:p>
                      <a:endParaRPr lang="en-US" sz="1800" dirty="0"/>
                    </a:p>
                  </a:txBody>
                  <a:tcPr marL="6669" marR="6669" marT="6669" marB="0" anchor="b">
                    <a:lnL>
                      <a:noFill/>
                    </a:lnL>
                    <a:lnR>
                      <a:noFill/>
                    </a:lnR>
                    <a:lnT>
                      <a:noFill/>
                    </a:lnT>
                    <a:lnB>
                      <a:noFill/>
                    </a:lnB>
                  </a:tcPr>
                </a:tc>
                <a:tc gridSpan="2">
                  <a:txBody>
                    <a:bodyPr/>
                    <a:lstStyle/>
                    <a:p>
                      <a:endParaRPr lang="en-US" sz="1800"/>
                    </a:p>
                  </a:txBody>
                  <a:tcPr marL="6669" marR="6669" marT="6669" marB="0" anchor="b">
                    <a:lnL>
                      <a:noFill/>
                    </a:lnL>
                    <a:lnR>
                      <a:noFill/>
                    </a:lnR>
                    <a:lnT>
                      <a:noFill/>
                    </a:lnT>
                    <a:lnB>
                      <a:noFill/>
                    </a:lnB>
                  </a:tcPr>
                </a:tc>
                <a:tc hMerge="1">
                  <a:txBody>
                    <a:bodyPr/>
                    <a:lstStyle/>
                    <a:p>
                      <a:endParaRPr lang="en-US"/>
                    </a:p>
                  </a:txBody>
                  <a:tcPr/>
                </a:tc>
                <a:tc>
                  <a:txBody>
                    <a:bodyPr/>
                    <a:lstStyle/>
                    <a:p>
                      <a:endParaRPr lang="en-US" sz="1800"/>
                    </a:p>
                  </a:txBody>
                  <a:tcPr marL="6669" marR="6669" marT="6669" marB="0" anchor="b">
                    <a:lnL>
                      <a:noFill/>
                    </a:lnL>
                    <a:lnR>
                      <a:noFill/>
                    </a:lnR>
                    <a:lnT>
                      <a:noFill/>
                    </a:lnT>
                    <a:lnB>
                      <a:noFill/>
                    </a:lnB>
                  </a:tcPr>
                </a:tc>
                <a:tc>
                  <a:txBody>
                    <a:bodyPr/>
                    <a:lstStyle/>
                    <a:p>
                      <a:endParaRPr lang="en-US" sz="1800"/>
                    </a:p>
                  </a:txBody>
                  <a:tcPr marL="6669" marR="6669" marT="6669" marB="0" anchor="b">
                    <a:lnL>
                      <a:noFill/>
                    </a:lnL>
                    <a:lnR>
                      <a:noFill/>
                    </a:lnR>
                    <a:lnT>
                      <a:noFill/>
                    </a:lnT>
                    <a:lnB>
                      <a:noFill/>
                    </a:lnB>
                  </a:tcPr>
                </a:tc>
                <a:tc>
                  <a:txBody>
                    <a:bodyPr/>
                    <a:lstStyle/>
                    <a:p>
                      <a:endParaRPr lang="en-US" sz="1800"/>
                    </a:p>
                  </a:txBody>
                  <a:tcPr marL="6669" marR="6669" marT="6669" marB="0" anchor="b">
                    <a:lnL>
                      <a:noFill/>
                    </a:lnL>
                    <a:lnR>
                      <a:noFill/>
                    </a:lnR>
                    <a:lnT>
                      <a:noFill/>
                    </a:lnT>
                    <a:lnB>
                      <a:noFill/>
                    </a:lnB>
                  </a:tcPr>
                </a:tc>
                <a:tc>
                  <a:txBody>
                    <a:bodyPr/>
                    <a:lstStyle/>
                    <a:p>
                      <a:endParaRPr lang="en-US" sz="1800"/>
                    </a:p>
                  </a:txBody>
                  <a:tcPr marL="6669" marR="6669" marT="6669" marB="0" anchor="b">
                    <a:lnL>
                      <a:noFill/>
                    </a:lnL>
                    <a:lnR>
                      <a:noFill/>
                    </a:lnR>
                    <a:lnT>
                      <a:noFill/>
                    </a:lnT>
                    <a:lnB>
                      <a:noFill/>
                    </a:lnB>
                  </a:tcPr>
                </a:tc>
                <a:tc>
                  <a:txBody>
                    <a:bodyPr/>
                    <a:lstStyle/>
                    <a:p>
                      <a:endParaRPr lang="en-US" sz="1800"/>
                    </a:p>
                  </a:txBody>
                  <a:tcPr marL="6669" marR="6669" marT="6669" marB="0" anchor="b">
                    <a:lnL>
                      <a:noFill/>
                    </a:lnL>
                    <a:lnR>
                      <a:noFill/>
                    </a:lnR>
                    <a:lnT>
                      <a:noFill/>
                    </a:lnT>
                    <a:lnB>
                      <a:noFill/>
                    </a:lnB>
                  </a:tcPr>
                </a:tc>
                <a:tc>
                  <a:txBody>
                    <a:bodyPr/>
                    <a:lstStyle/>
                    <a:p>
                      <a:endParaRPr lang="en-US" sz="1800"/>
                    </a:p>
                  </a:txBody>
                  <a:tcPr marL="6669" marR="6669" marT="6669" marB="0" anchor="b">
                    <a:lnL>
                      <a:noFill/>
                    </a:lnL>
                    <a:lnR>
                      <a:noFill/>
                    </a:lnR>
                    <a:lnT>
                      <a:noFill/>
                    </a:lnT>
                    <a:lnB>
                      <a:noFill/>
                    </a:lnB>
                  </a:tcPr>
                </a:tc>
                <a:tc>
                  <a:txBody>
                    <a:bodyPr/>
                    <a:lstStyle/>
                    <a:p>
                      <a:endParaRPr lang="en-US" sz="1800" dirty="0"/>
                    </a:p>
                  </a:txBody>
                  <a:tcPr marL="6669" marR="6669" marT="6669" marB="0" anchor="b">
                    <a:lnL>
                      <a:noFill/>
                    </a:lnL>
                    <a:lnR>
                      <a:noFill/>
                    </a:lnR>
                    <a:lnT>
                      <a:noFill/>
                    </a:lnT>
                    <a:lnB>
                      <a:noFill/>
                    </a:lnB>
                  </a:tcPr>
                </a:tc>
                <a:extLst>
                  <a:ext uri="{0D108BD9-81ED-4DB2-BD59-A6C34878D82A}">
                    <a16:rowId xmlns:a16="http://schemas.microsoft.com/office/drawing/2014/main" val="10042"/>
                  </a:ext>
                </a:extLst>
              </a:tr>
            </a:tbl>
          </a:graphicData>
        </a:graphic>
      </p:graphicFrame>
      <p:sp>
        <p:nvSpPr>
          <p:cNvPr id="203281" name="TextBox 10"/>
          <p:cNvSpPr txBox="1">
            <a:spLocks noChangeArrowheads="1"/>
          </p:cNvSpPr>
          <p:nvPr/>
        </p:nvSpPr>
        <p:spPr bwMode="auto">
          <a:xfrm>
            <a:off x="3433763" y="6140450"/>
            <a:ext cx="5570537" cy="200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700">
                <a:solidFill>
                  <a:srgbClr val="000000"/>
                </a:solidFill>
              </a:rPr>
              <a:t>54% Male, Median Age = 57, 56% New Diagnosis, 49% CR (of treated), 40% Alive (of treated, F/U = 603d), 11/41 on HU </a:t>
            </a:r>
          </a:p>
        </p:txBody>
      </p:sp>
      <p:sp>
        <p:nvSpPr>
          <p:cNvPr id="220" name="TextBox 219"/>
          <p:cNvSpPr txBox="1"/>
          <p:nvPr/>
        </p:nvSpPr>
        <p:spPr>
          <a:xfrm>
            <a:off x="4068763" y="6448425"/>
            <a:ext cx="4735512" cy="369888"/>
          </a:xfrm>
          <a:prstGeom prst="rect">
            <a:avLst/>
          </a:prstGeom>
          <a:noFill/>
        </p:spPr>
        <p:txBody>
          <a:bodyPr wrap="none">
            <a:spAutoFit/>
          </a:bodyPr>
          <a:lstStyle/>
          <a:p>
            <a:pPr>
              <a:defRPr/>
            </a:pPr>
            <a:r>
              <a:rPr lang="en-US" sz="1800" dirty="0">
                <a:solidFill>
                  <a:schemeClr val="bg1">
                    <a:lumMod val="50000"/>
                    <a:lumOff val="50000"/>
                  </a:schemeClr>
                </a:solidFill>
              </a:rPr>
              <a:t>-Behbehani et al., Cancer Discovery, 2015</a:t>
            </a:r>
          </a:p>
        </p:txBody>
      </p:sp>
    </p:spTree>
  </p:cSld>
  <p:clrMapOvr>
    <a:masterClrMapping/>
  </p:clrMapOvr>
  <p:transition spd="med">
    <p:fade/>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6" name="Group 425"/>
          <p:cNvGrpSpPr/>
          <p:nvPr/>
        </p:nvGrpSpPr>
        <p:grpSpPr>
          <a:xfrm>
            <a:off x="286359" y="1261216"/>
            <a:ext cx="150495" cy="361358"/>
            <a:chOff x="1593763" y="1118166"/>
            <a:chExt cx="772374" cy="1901499"/>
          </a:xfrm>
          <a:effectLst>
            <a:outerShdw blurRad="50800" dist="38100" dir="2700000" algn="tl" rotWithShape="0">
              <a:prstClr val="black">
                <a:alpha val="40000"/>
              </a:prstClr>
            </a:outerShdw>
          </a:effectLst>
        </p:grpSpPr>
        <p:sp>
          <p:nvSpPr>
            <p:cNvPr id="427" name="Oval 426"/>
            <p:cNvSpPr/>
            <p:nvPr/>
          </p:nvSpPr>
          <p:spPr bwMode="auto">
            <a:xfrm>
              <a:off x="1802833" y="1118166"/>
              <a:ext cx="334215" cy="358813"/>
            </a:xfrm>
            <a:prstGeom prst="ellipse">
              <a:avLst/>
            </a:pr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28" name="Freeform 42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29" name="Freeform 42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30" name="Group 429"/>
          <p:cNvGrpSpPr/>
          <p:nvPr/>
        </p:nvGrpSpPr>
        <p:grpSpPr>
          <a:xfrm>
            <a:off x="580854" y="1262647"/>
            <a:ext cx="150495" cy="361358"/>
            <a:chOff x="1593763" y="1118166"/>
            <a:chExt cx="772374" cy="1901499"/>
          </a:xfrm>
          <a:effectLst>
            <a:outerShdw blurRad="50800" dist="38100" dir="2700000" algn="tl" rotWithShape="0">
              <a:prstClr val="black">
                <a:alpha val="40000"/>
              </a:prstClr>
            </a:outerShdw>
          </a:effectLst>
        </p:grpSpPr>
        <p:sp>
          <p:nvSpPr>
            <p:cNvPr id="431" name="Oval 430"/>
            <p:cNvSpPr/>
            <p:nvPr/>
          </p:nvSpPr>
          <p:spPr bwMode="auto">
            <a:xfrm>
              <a:off x="1802833" y="1118166"/>
              <a:ext cx="334215" cy="358813"/>
            </a:xfrm>
            <a:prstGeom prst="ellipse">
              <a:avLst/>
            </a:pr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32" name="Freeform 43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33" name="Freeform 43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34" name="Group 433"/>
          <p:cNvGrpSpPr/>
          <p:nvPr/>
        </p:nvGrpSpPr>
        <p:grpSpPr>
          <a:xfrm>
            <a:off x="873924" y="1262646"/>
            <a:ext cx="150495" cy="361358"/>
            <a:chOff x="1593763" y="1118166"/>
            <a:chExt cx="772374" cy="1901499"/>
          </a:xfrm>
          <a:effectLst>
            <a:outerShdw blurRad="50800" dist="38100" dir="2700000" algn="tl" rotWithShape="0">
              <a:prstClr val="black">
                <a:alpha val="40000"/>
              </a:prstClr>
            </a:outerShdw>
          </a:effectLst>
        </p:grpSpPr>
        <p:sp>
          <p:nvSpPr>
            <p:cNvPr id="435" name="Oval 434"/>
            <p:cNvSpPr/>
            <p:nvPr/>
          </p:nvSpPr>
          <p:spPr bwMode="auto">
            <a:xfrm>
              <a:off x="1802833" y="1118166"/>
              <a:ext cx="334215" cy="358813"/>
            </a:xfrm>
            <a:prstGeom prst="ellipse">
              <a:avLst/>
            </a:pr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36" name="Freeform 43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37" name="Freeform 43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38" name="Group 437"/>
          <p:cNvGrpSpPr/>
          <p:nvPr/>
        </p:nvGrpSpPr>
        <p:grpSpPr>
          <a:xfrm>
            <a:off x="1175874" y="1262646"/>
            <a:ext cx="150495" cy="361358"/>
            <a:chOff x="1593763" y="1118166"/>
            <a:chExt cx="772374" cy="1901499"/>
          </a:xfrm>
          <a:effectLst>
            <a:outerShdw blurRad="50800" dist="38100" dir="2700000" algn="tl" rotWithShape="0">
              <a:prstClr val="black">
                <a:alpha val="40000"/>
              </a:prstClr>
            </a:outerShdw>
          </a:effectLst>
        </p:grpSpPr>
        <p:sp>
          <p:nvSpPr>
            <p:cNvPr id="439" name="Oval 438"/>
            <p:cNvSpPr/>
            <p:nvPr/>
          </p:nvSpPr>
          <p:spPr bwMode="auto">
            <a:xfrm>
              <a:off x="1802833" y="1118166"/>
              <a:ext cx="334215" cy="358813"/>
            </a:xfrm>
            <a:prstGeom prst="ellipse">
              <a:avLst/>
            </a:pr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40" name="Freeform 43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41" name="Freeform 44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42" name="Group 441"/>
          <p:cNvGrpSpPr/>
          <p:nvPr/>
        </p:nvGrpSpPr>
        <p:grpSpPr>
          <a:xfrm>
            <a:off x="1477825" y="1262647"/>
            <a:ext cx="150495" cy="361358"/>
            <a:chOff x="1593763" y="1118166"/>
            <a:chExt cx="772374" cy="1901499"/>
          </a:xfrm>
          <a:effectLst>
            <a:outerShdw blurRad="50800" dist="38100" dir="2700000" algn="tl" rotWithShape="0">
              <a:prstClr val="black">
                <a:alpha val="40000"/>
              </a:prstClr>
            </a:outerShdw>
          </a:effectLst>
        </p:grpSpPr>
        <p:sp>
          <p:nvSpPr>
            <p:cNvPr id="443" name="Oval 442"/>
            <p:cNvSpPr/>
            <p:nvPr/>
          </p:nvSpPr>
          <p:spPr bwMode="auto">
            <a:xfrm>
              <a:off x="1802833" y="1118166"/>
              <a:ext cx="334215" cy="358813"/>
            </a:xfrm>
            <a:prstGeom prst="ellipse">
              <a:avLst/>
            </a:pr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44" name="Freeform 44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45" name="Freeform 44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solidFill>
              <a:srgbClr val="008000"/>
            </a:solid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46" name="Group 445"/>
          <p:cNvGrpSpPr/>
          <p:nvPr/>
        </p:nvGrpSpPr>
        <p:grpSpPr>
          <a:xfrm>
            <a:off x="852739" y="6024683"/>
            <a:ext cx="150495" cy="361358"/>
            <a:chOff x="1593763" y="1118166"/>
            <a:chExt cx="772374" cy="1901499"/>
          </a:xfrm>
          <a:solidFill>
            <a:srgbClr val="BFBF00"/>
          </a:solidFill>
        </p:grpSpPr>
        <p:sp>
          <p:nvSpPr>
            <p:cNvPr id="447" name="Oval 446"/>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48" name="Freeform 44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49" name="Freeform 44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50" name="Group 449"/>
          <p:cNvGrpSpPr/>
          <p:nvPr/>
        </p:nvGrpSpPr>
        <p:grpSpPr>
          <a:xfrm>
            <a:off x="568653" y="6024683"/>
            <a:ext cx="150495" cy="361358"/>
            <a:chOff x="1593763" y="1118166"/>
            <a:chExt cx="772374" cy="1901499"/>
          </a:xfrm>
          <a:solidFill>
            <a:srgbClr val="BFBF00"/>
          </a:solidFill>
        </p:grpSpPr>
        <p:sp>
          <p:nvSpPr>
            <p:cNvPr id="451" name="Oval 450"/>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52" name="Freeform 45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53" name="Freeform 45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54" name="Group 453"/>
          <p:cNvGrpSpPr/>
          <p:nvPr/>
        </p:nvGrpSpPr>
        <p:grpSpPr>
          <a:xfrm>
            <a:off x="284567" y="6024683"/>
            <a:ext cx="150495" cy="361358"/>
            <a:chOff x="1593763" y="1118166"/>
            <a:chExt cx="772374" cy="1901499"/>
          </a:xfrm>
          <a:solidFill>
            <a:srgbClr val="BFBF00"/>
          </a:solidFill>
        </p:grpSpPr>
        <p:sp>
          <p:nvSpPr>
            <p:cNvPr id="455" name="Oval 454"/>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56" name="Freeform 45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57" name="Freeform 45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58" name="Group 457"/>
          <p:cNvGrpSpPr/>
          <p:nvPr/>
        </p:nvGrpSpPr>
        <p:grpSpPr>
          <a:xfrm>
            <a:off x="1138249" y="4249111"/>
            <a:ext cx="150495" cy="361358"/>
            <a:chOff x="1593763" y="1118166"/>
            <a:chExt cx="772374" cy="1901499"/>
          </a:xfrm>
          <a:solidFill>
            <a:srgbClr val="FF0000"/>
          </a:solidFill>
        </p:grpSpPr>
        <p:sp>
          <p:nvSpPr>
            <p:cNvPr id="459" name="Oval 458"/>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60" name="Freeform 45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61" name="Freeform 46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62" name="Group 461"/>
          <p:cNvGrpSpPr/>
          <p:nvPr/>
        </p:nvGrpSpPr>
        <p:grpSpPr>
          <a:xfrm>
            <a:off x="854163" y="4249111"/>
            <a:ext cx="150495" cy="361358"/>
            <a:chOff x="1593763" y="1118166"/>
            <a:chExt cx="772374" cy="1901499"/>
          </a:xfrm>
          <a:solidFill>
            <a:srgbClr val="FF0000"/>
          </a:solidFill>
        </p:grpSpPr>
        <p:sp>
          <p:nvSpPr>
            <p:cNvPr id="463" name="Oval 462"/>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64" name="Freeform 46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65" name="Freeform 46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66" name="Group 465"/>
          <p:cNvGrpSpPr/>
          <p:nvPr/>
        </p:nvGrpSpPr>
        <p:grpSpPr>
          <a:xfrm>
            <a:off x="570077" y="4249111"/>
            <a:ext cx="150495" cy="361358"/>
            <a:chOff x="1593763" y="1118166"/>
            <a:chExt cx="772374" cy="1901499"/>
          </a:xfrm>
          <a:solidFill>
            <a:srgbClr val="FF0000"/>
          </a:solidFill>
        </p:grpSpPr>
        <p:sp>
          <p:nvSpPr>
            <p:cNvPr id="467" name="Oval 466"/>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68" name="Freeform 46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69" name="Freeform 46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70" name="Group 469"/>
          <p:cNvGrpSpPr/>
          <p:nvPr/>
        </p:nvGrpSpPr>
        <p:grpSpPr>
          <a:xfrm>
            <a:off x="285991" y="4249111"/>
            <a:ext cx="150495" cy="361358"/>
            <a:chOff x="1593763" y="1118166"/>
            <a:chExt cx="772374" cy="1901499"/>
          </a:xfrm>
          <a:solidFill>
            <a:srgbClr val="FF0000"/>
          </a:solidFill>
        </p:grpSpPr>
        <p:sp>
          <p:nvSpPr>
            <p:cNvPr id="471" name="Oval 470"/>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72" name="Freeform 47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73" name="Freeform 47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74" name="Group 473"/>
          <p:cNvGrpSpPr/>
          <p:nvPr/>
        </p:nvGrpSpPr>
        <p:grpSpPr>
          <a:xfrm>
            <a:off x="1138249" y="3796206"/>
            <a:ext cx="150495" cy="361358"/>
            <a:chOff x="1593763" y="1118166"/>
            <a:chExt cx="772374" cy="1901499"/>
          </a:xfrm>
          <a:solidFill>
            <a:srgbClr val="FF0000"/>
          </a:solidFill>
        </p:grpSpPr>
        <p:sp>
          <p:nvSpPr>
            <p:cNvPr id="475" name="Oval 474"/>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76" name="Freeform 47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77" name="Freeform 47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78" name="Group 477"/>
          <p:cNvGrpSpPr/>
          <p:nvPr/>
        </p:nvGrpSpPr>
        <p:grpSpPr>
          <a:xfrm>
            <a:off x="854163" y="3796206"/>
            <a:ext cx="150495" cy="361358"/>
            <a:chOff x="1593763" y="1118166"/>
            <a:chExt cx="772374" cy="1901499"/>
          </a:xfrm>
          <a:solidFill>
            <a:srgbClr val="FF0000"/>
          </a:solidFill>
        </p:grpSpPr>
        <p:sp>
          <p:nvSpPr>
            <p:cNvPr id="479" name="Oval 478"/>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80" name="Freeform 47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81" name="Freeform 48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82" name="Group 481"/>
          <p:cNvGrpSpPr/>
          <p:nvPr/>
        </p:nvGrpSpPr>
        <p:grpSpPr>
          <a:xfrm>
            <a:off x="570077" y="3796206"/>
            <a:ext cx="150495" cy="361358"/>
            <a:chOff x="1593763" y="1118166"/>
            <a:chExt cx="772374" cy="1901499"/>
          </a:xfrm>
          <a:solidFill>
            <a:srgbClr val="FF0000"/>
          </a:solidFill>
        </p:grpSpPr>
        <p:sp>
          <p:nvSpPr>
            <p:cNvPr id="483" name="Oval 482"/>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84" name="Freeform 48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85" name="Freeform 48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86" name="Group 485"/>
          <p:cNvGrpSpPr/>
          <p:nvPr/>
        </p:nvGrpSpPr>
        <p:grpSpPr>
          <a:xfrm>
            <a:off x="285991" y="3796206"/>
            <a:ext cx="150495" cy="361358"/>
            <a:chOff x="1593763" y="1118166"/>
            <a:chExt cx="772374" cy="1901499"/>
          </a:xfrm>
          <a:solidFill>
            <a:srgbClr val="FF0000"/>
          </a:solidFill>
        </p:grpSpPr>
        <p:sp>
          <p:nvSpPr>
            <p:cNvPr id="487" name="Oval 486"/>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88" name="Freeform 48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89" name="Freeform 48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90" name="Group 489"/>
          <p:cNvGrpSpPr/>
          <p:nvPr/>
        </p:nvGrpSpPr>
        <p:grpSpPr>
          <a:xfrm>
            <a:off x="1423862" y="3797637"/>
            <a:ext cx="150495" cy="361358"/>
            <a:chOff x="1593763" y="1118166"/>
            <a:chExt cx="772374" cy="1901499"/>
          </a:xfrm>
          <a:solidFill>
            <a:srgbClr val="FF0000"/>
          </a:solidFill>
        </p:grpSpPr>
        <p:sp>
          <p:nvSpPr>
            <p:cNvPr id="491" name="Oval 490"/>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92" name="Freeform 49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93" name="Freeform 49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94" name="Group 493"/>
          <p:cNvGrpSpPr/>
          <p:nvPr/>
        </p:nvGrpSpPr>
        <p:grpSpPr>
          <a:xfrm>
            <a:off x="1138250" y="3334417"/>
            <a:ext cx="150495" cy="361358"/>
            <a:chOff x="1593763" y="1118166"/>
            <a:chExt cx="772374" cy="1901499"/>
          </a:xfrm>
          <a:solidFill>
            <a:srgbClr val="FF0000"/>
          </a:solidFill>
        </p:grpSpPr>
        <p:sp>
          <p:nvSpPr>
            <p:cNvPr id="495" name="Oval 494"/>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96" name="Freeform 495"/>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497" name="Freeform 496"/>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498" name="Group 497"/>
          <p:cNvGrpSpPr/>
          <p:nvPr/>
        </p:nvGrpSpPr>
        <p:grpSpPr>
          <a:xfrm>
            <a:off x="854164" y="3334417"/>
            <a:ext cx="150495" cy="361358"/>
            <a:chOff x="1593763" y="1118166"/>
            <a:chExt cx="772374" cy="1901499"/>
          </a:xfrm>
          <a:solidFill>
            <a:srgbClr val="FF0000"/>
          </a:solidFill>
        </p:grpSpPr>
        <p:sp>
          <p:nvSpPr>
            <p:cNvPr id="499" name="Oval 498"/>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00" name="Freeform 499"/>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01" name="Freeform 500"/>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02" name="Group 501"/>
          <p:cNvGrpSpPr/>
          <p:nvPr/>
        </p:nvGrpSpPr>
        <p:grpSpPr>
          <a:xfrm>
            <a:off x="570078" y="3334417"/>
            <a:ext cx="150495" cy="361358"/>
            <a:chOff x="1593763" y="1118166"/>
            <a:chExt cx="772374" cy="1901499"/>
          </a:xfrm>
          <a:solidFill>
            <a:srgbClr val="FF0000"/>
          </a:solidFill>
        </p:grpSpPr>
        <p:sp>
          <p:nvSpPr>
            <p:cNvPr id="503" name="Oval 502"/>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04" name="Freeform 503"/>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05" name="Freeform 504"/>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06" name="Group 505"/>
          <p:cNvGrpSpPr/>
          <p:nvPr/>
        </p:nvGrpSpPr>
        <p:grpSpPr>
          <a:xfrm>
            <a:off x="285992" y="3334417"/>
            <a:ext cx="150495" cy="361358"/>
            <a:chOff x="1593763" y="1118166"/>
            <a:chExt cx="772374" cy="1901499"/>
          </a:xfrm>
          <a:solidFill>
            <a:srgbClr val="FF0000"/>
          </a:solidFill>
        </p:grpSpPr>
        <p:sp>
          <p:nvSpPr>
            <p:cNvPr id="507" name="Oval 506"/>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08" name="Freeform 507"/>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09" name="Freeform 508"/>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10" name="Group 509"/>
          <p:cNvGrpSpPr/>
          <p:nvPr/>
        </p:nvGrpSpPr>
        <p:grpSpPr>
          <a:xfrm>
            <a:off x="1423863" y="3335848"/>
            <a:ext cx="150495" cy="361358"/>
            <a:chOff x="1593763" y="1118166"/>
            <a:chExt cx="772374" cy="1901499"/>
          </a:xfrm>
          <a:solidFill>
            <a:srgbClr val="FF0000"/>
          </a:solidFill>
        </p:grpSpPr>
        <p:sp>
          <p:nvSpPr>
            <p:cNvPr id="511" name="Oval 510"/>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12" name="Freeform 511"/>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13" name="Freeform 512"/>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sp>
        <p:nvSpPr>
          <p:cNvPr id="204823" name="TextBox 513"/>
          <p:cNvSpPr txBox="1">
            <a:spLocks noChangeArrowheads="1"/>
          </p:cNvSpPr>
          <p:nvPr/>
        </p:nvSpPr>
        <p:spPr bwMode="auto">
          <a:xfrm>
            <a:off x="1739900" y="1081088"/>
            <a:ext cx="1527175" cy="738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t>5 Normal bone marrow samples</a:t>
            </a:r>
          </a:p>
        </p:txBody>
      </p:sp>
      <p:sp>
        <p:nvSpPr>
          <p:cNvPr id="204824" name="TextBox 514"/>
          <p:cNvSpPr txBox="1">
            <a:spLocks noChangeArrowheads="1"/>
          </p:cNvSpPr>
          <p:nvPr/>
        </p:nvSpPr>
        <p:spPr bwMode="auto">
          <a:xfrm>
            <a:off x="1739900" y="2951163"/>
            <a:ext cx="1527175" cy="738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t>33 AML samples (8 good-risk)</a:t>
            </a:r>
          </a:p>
        </p:txBody>
      </p:sp>
      <p:sp>
        <p:nvSpPr>
          <p:cNvPr id="204825" name="TextBox 515"/>
          <p:cNvSpPr txBox="1">
            <a:spLocks noChangeArrowheads="1"/>
          </p:cNvSpPr>
          <p:nvPr/>
        </p:nvSpPr>
        <p:spPr bwMode="auto">
          <a:xfrm>
            <a:off x="1739900" y="5881688"/>
            <a:ext cx="1527175" cy="738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t>5 Recovering marrows (CR after chemo)</a:t>
            </a:r>
          </a:p>
        </p:txBody>
      </p:sp>
      <p:grpSp>
        <p:nvGrpSpPr>
          <p:cNvPr id="517" name="Group 516"/>
          <p:cNvGrpSpPr/>
          <p:nvPr/>
        </p:nvGrpSpPr>
        <p:grpSpPr>
          <a:xfrm>
            <a:off x="846707" y="4694690"/>
            <a:ext cx="150495" cy="361358"/>
            <a:chOff x="1593763" y="1118166"/>
            <a:chExt cx="772374" cy="1901499"/>
          </a:xfrm>
          <a:solidFill>
            <a:srgbClr val="FF0000"/>
          </a:solidFill>
        </p:grpSpPr>
        <p:sp>
          <p:nvSpPr>
            <p:cNvPr id="518" name="Oval 517"/>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19" name="Freeform 518"/>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20" name="Freeform 519"/>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sp>
        <p:nvSpPr>
          <p:cNvPr id="521" name="Rectangle 520"/>
          <p:cNvSpPr/>
          <p:nvPr/>
        </p:nvSpPr>
        <p:spPr bwMode="auto">
          <a:xfrm>
            <a:off x="755650" y="4651375"/>
            <a:ext cx="336550" cy="487363"/>
          </a:xfrm>
          <a:prstGeom prst="rect">
            <a:avLst/>
          </a:prstGeom>
          <a:ln>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eaLnBrk="1" hangingPunct="1">
              <a:defRPr/>
            </a:pPr>
            <a:endParaRPr lang="en-US"/>
          </a:p>
        </p:txBody>
      </p:sp>
      <p:sp>
        <p:nvSpPr>
          <p:cNvPr id="204828" name="TextBox 521"/>
          <p:cNvSpPr txBox="1">
            <a:spLocks noChangeArrowheads="1"/>
          </p:cNvSpPr>
          <p:nvPr/>
        </p:nvSpPr>
        <p:spPr bwMode="auto">
          <a:xfrm>
            <a:off x="1109663" y="4765675"/>
            <a:ext cx="808037" cy="231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900">
                <a:solidFill>
                  <a:schemeClr val="tx2"/>
                </a:solidFill>
              </a:rPr>
              <a:t>2x samples</a:t>
            </a:r>
          </a:p>
        </p:txBody>
      </p:sp>
      <p:grpSp>
        <p:nvGrpSpPr>
          <p:cNvPr id="523" name="Group 522"/>
          <p:cNvGrpSpPr/>
          <p:nvPr/>
        </p:nvGrpSpPr>
        <p:grpSpPr>
          <a:xfrm>
            <a:off x="1141747" y="6026927"/>
            <a:ext cx="150495" cy="361358"/>
            <a:chOff x="1593763" y="1118166"/>
            <a:chExt cx="772374" cy="1901499"/>
          </a:xfrm>
          <a:solidFill>
            <a:srgbClr val="BFBF00"/>
          </a:solidFill>
        </p:grpSpPr>
        <p:sp>
          <p:nvSpPr>
            <p:cNvPr id="524" name="Oval 523"/>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25" name="Freeform 524"/>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26" name="Freeform 525"/>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27" name="Group 526"/>
          <p:cNvGrpSpPr/>
          <p:nvPr/>
        </p:nvGrpSpPr>
        <p:grpSpPr>
          <a:xfrm>
            <a:off x="1427360" y="6028358"/>
            <a:ext cx="150495" cy="361358"/>
            <a:chOff x="1593763" y="1118166"/>
            <a:chExt cx="772374" cy="1901499"/>
          </a:xfrm>
          <a:solidFill>
            <a:srgbClr val="BFBF00"/>
          </a:solidFill>
        </p:grpSpPr>
        <p:sp>
          <p:nvSpPr>
            <p:cNvPr id="528" name="Oval 527"/>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29" name="Freeform 528"/>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30" name="Freeform 529"/>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31" name="Group 530"/>
          <p:cNvGrpSpPr/>
          <p:nvPr/>
        </p:nvGrpSpPr>
        <p:grpSpPr>
          <a:xfrm>
            <a:off x="1141747" y="2899964"/>
            <a:ext cx="150495" cy="361358"/>
            <a:chOff x="1593763" y="1118166"/>
            <a:chExt cx="772374" cy="1901499"/>
          </a:xfrm>
          <a:solidFill>
            <a:srgbClr val="FF0000"/>
          </a:solidFill>
        </p:grpSpPr>
        <p:sp>
          <p:nvSpPr>
            <p:cNvPr id="532" name="Oval 531"/>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33" name="Freeform 532"/>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34" name="Freeform 533"/>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35" name="Group 534"/>
          <p:cNvGrpSpPr/>
          <p:nvPr/>
        </p:nvGrpSpPr>
        <p:grpSpPr>
          <a:xfrm>
            <a:off x="857661" y="2899964"/>
            <a:ext cx="150495" cy="361358"/>
            <a:chOff x="1593763" y="1118166"/>
            <a:chExt cx="772374" cy="1901499"/>
          </a:xfrm>
          <a:solidFill>
            <a:srgbClr val="FF0000"/>
          </a:solidFill>
        </p:grpSpPr>
        <p:sp>
          <p:nvSpPr>
            <p:cNvPr id="536" name="Oval 535"/>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37" name="Freeform 536"/>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38" name="Freeform 537"/>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39" name="Group 538"/>
          <p:cNvGrpSpPr/>
          <p:nvPr/>
        </p:nvGrpSpPr>
        <p:grpSpPr>
          <a:xfrm>
            <a:off x="573575" y="2899964"/>
            <a:ext cx="150495" cy="361358"/>
            <a:chOff x="1593763" y="1118166"/>
            <a:chExt cx="772374" cy="1901499"/>
          </a:xfrm>
          <a:solidFill>
            <a:srgbClr val="FF0000"/>
          </a:solidFill>
        </p:grpSpPr>
        <p:sp>
          <p:nvSpPr>
            <p:cNvPr id="540" name="Oval 539"/>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41" name="Freeform 540"/>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42" name="Freeform 541"/>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43" name="Group 542"/>
          <p:cNvGrpSpPr/>
          <p:nvPr/>
        </p:nvGrpSpPr>
        <p:grpSpPr>
          <a:xfrm>
            <a:off x="289489" y="2899964"/>
            <a:ext cx="150495" cy="361358"/>
            <a:chOff x="1593763" y="1118166"/>
            <a:chExt cx="772374" cy="1901499"/>
          </a:xfrm>
          <a:solidFill>
            <a:srgbClr val="FF0000"/>
          </a:solidFill>
        </p:grpSpPr>
        <p:sp>
          <p:nvSpPr>
            <p:cNvPr id="544" name="Oval 543"/>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45" name="Freeform 544"/>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46" name="Freeform 545"/>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47" name="Group 546"/>
          <p:cNvGrpSpPr/>
          <p:nvPr/>
        </p:nvGrpSpPr>
        <p:grpSpPr>
          <a:xfrm>
            <a:off x="1427360" y="2901395"/>
            <a:ext cx="150495" cy="361358"/>
            <a:chOff x="1593763" y="1118166"/>
            <a:chExt cx="772374" cy="1901499"/>
          </a:xfrm>
          <a:solidFill>
            <a:srgbClr val="FF0000"/>
          </a:solidFill>
        </p:grpSpPr>
        <p:sp>
          <p:nvSpPr>
            <p:cNvPr id="548" name="Oval 547"/>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49" name="Freeform 548"/>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50" name="Freeform 549"/>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51" name="Group 550"/>
          <p:cNvGrpSpPr/>
          <p:nvPr/>
        </p:nvGrpSpPr>
        <p:grpSpPr>
          <a:xfrm>
            <a:off x="1145244" y="2456752"/>
            <a:ext cx="150495" cy="361358"/>
            <a:chOff x="1593763" y="1118166"/>
            <a:chExt cx="772374" cy="1901499"/>
          </a:xfrm>
          <a:solidFill>
            <a:srgbClr val="FF0000"/>
          </a:solidFill>
        </p:grpSpPr>
        <p:sp>
          <p:nvSpPr>
            <p:cNvPr id="552" name="Oval 551"/>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53" name="Freeform 552"/>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54" name="Freeform 553"/>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55" name="Group 554"/>
          <p:cNvGrpSpPr/>
          <p:nvPr/>
        </p:nvGrpSpPr>
        <p:grpSpPr>
          <a:xfrm>
            <a:off x="861158" y="2456752"/>
            <a:ext cx="150495" cy="361358"/>
            <a:chOff x="1593763" y="1118166"/>
            <a:chExt cx="772374" cy="1901499"/>
          </a:xfrm>
          <a:solidFill>
            <a:srgbClr val="BFBF00"/>
          </a:solidFill>
        </p:grpSpPr>
        <p:sp>
          <p:nvSpPr>
            <p:cNvPr id="556" name="Oval 555"/>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57" name="Freeform 556"/>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58" name="Freeform 557"/>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59" name="Group 558"/>
          <p:cNvGrpSpPr/>
          <p:nvPr/>
        </p:nvGrpSpPr>
        <p:grpSpPr>
          <a:xfrm>
            <a:off x="577072" y="2456752"/>
            <a:ext cx="150495" cy="361358"/>
            <a:chOff x="1593763" y="1118166"/>
            <a:chExt cx="772374" cy="1901499"/>
          </a:xfrm>
          <a:solidFill>
            <a:srgbClr val="BFBF00"/>
          </a:solidFill>
        </p:grpSpPr>
        <p:sp>
          <p:nvSpPr>
            <p:cNvPr id="560" name="Oval 559"/>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61" name="Freeform 560"/>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62" name="Freeform 561"/>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63" name="Group 562"/>
          <p:cNvGrpSpPr/>
          <p:nvPr/>
        </p:nvGrpSpPr>
        <p:grpSpPr>
          <a:xfrm>
            <a:off x="292986" y="2456752"/>
            <a:ext cx="150495" cy="361358"/>
            <a:chOff x="1593763" y="1118166"/>
            <a:chExt cx="772374" cy="1901499"/>
          </a:xfrm>
          <a:solidFill>
            <a:srgbClr val="BFBF00"/>
          </a:solidFill>
        </p:grpSpPr>
        <p:sp>
          <p:nvSpPr>
            <p:cNvPr id="564" name="Oval 563"/>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65" name="Freeform 564"/>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66" name="Freeform 565"/>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67" name="Group 566"/>
          <p:cNvGrpSpPr/>
          <p:nvPr/>
        </p:nvGrpSpPr>
        <p:grpSpPr>
          <a:xfrm>
            <a:off x="1430857" y="2458183"/>
            <a:ext cx="150495" cy="361358"/>
            <a:chOff x="1593763" y="1118166"/>
            <a:chExt cx="772374" cy="1901499"/>
          </a:xfrm>
          <a:solidFill>
            <a:srgbClr val="FF0000"/>
          </a:solidFill>
        </p:grpSpPr>
        <p:sp>
          <p:nvSpPr>
            <p:cNvPr id="568" name="Oval 567"/>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69" name="Freeform 568"/>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70" name="Freeform 569"/>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71" name="Group 570"/>
          <p:cNvGrpSpPr/>
          <p:nvPr/>
        </p:nvGrpSpPr>
        <p:grpSpPr>
          <a:xfrm>
            <a:off x="1148741" y="2013540"/>
            <a:ext cx="150495" cy="361358"/>
            <a:chOff x="1593763" y="1118166"/>
            <a:chExt cx="772374" cy="1901499"/>
          </a:xfrm>
          <a:solidFill>
            <a:srgbClr val="BFBF00"/>
          </a:solidFill>
        </p:grpSpPr>
        <p:sp>
          <p:nvSpPr>
            <p:cNvPr id="572" name="Oval 571"/>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73" name="Freeform 572"/>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74" name="Freeform 573"/>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75" name="Group 574"/>
          <p:cNvGrpSpPr/>
          <p:nvPr/>
        </p:nvGrpSpPr>
        <p:grpSpPr>
          <a:xfrm>
            <a:off x="864655" y="2013540"/>
            <a:ext cx="150495" cy="361358"/>
            <a:chOff x="1593763" y="1118166"/>
            <a:chExt cx="772374" cy="1901499"/>
          </a:xfrm>
          <a:solidFill>
            <a:srgbClr val="BFBF00"/>
          </a:solidFill>
        </p:grpSpPr>
        <p:sp>
          <p:nvSpPr>
            <p:cNvPr id="576" name="Oval 575"/>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77" name="Freeform 576"/>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78" name="Freeform 577"/>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79" name="Group 578"/>
          <p:cNvGrpSpPr/>
          <p:nvPr/>
        </p:nvGrpSpPr>
        <p:grpSpPr>
          <a:xfrm>
            <a:off x="580569" y="2013540"/>
            <a:ext cx="150495" cy="361358"/>
            <a:chOff x="1593763" y="1118166"/>
            <a:chExt cx="772374" cy="1901499"/>
          </a:xfrm>
          <a:solidFill>
            <a:srgbClr val="BFBF00"/>
          </a:solidFill>
        </p:grpSpPr>
        <p:sp>
          <p:nvSpPr>
            <p:cNvPr id="580" name="Oval 579"/>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81" name="Freeform 580"/>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82" name="Freeform 581"/>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83" name="Group 582"/>
          <p:cNvGrpSpPr/>
          <p:nvPr/>
        </p:nvGrpSpPr>
        <p:grpSpPr>
          <a:xfrm>
            <a:off x="296483" y="2013540"/>
            <a:ext cx="150495" cy="361358"/>
            <a:chOff x="1593763" y="1118166"/>
            <a:chExt cx="772374" cy="1901499"/>
          </a:xfrm>
          <a:solidFill>
            <a:srgbClr val="BFBF00"/>
          </a:solidFill>
        </p:grpSpPr>
        <p:sp>
          <p:nvSpPr>
            <p:cNvPr id="584" name="Oval 583"/>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85" name="Freeform 584"/>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86" name="Freeform 585"/>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87" name="Group 586"/>
          <p:cNvGrpSpPr/>
          <p:nvPr/>
        </p:nvGrpSpPr>
        <p:grpSpPr>
          <a:xfrm>
            <a:off x="1434354" y="2014971"/>
            <a:ext cx="150495" cy="361358"/>
            <a:chOff x="1593763" y="1118166"/>
            <a:chExt cx="772374" cy="1901499"/>
          </a:xfrm>
          <a:solidFill>
            <a:srgbClr val="BFBF00"/>
          </a:solidFill>
        </p:grpSpPr>
        <p:sp>
          <p:nvSpPr>
            <p:cNvPr id="588" name="Oval 587"/>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89" name="Freeform 588"/>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90" name="Freeform 589"/>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91" name="Group 590"/>
          <p:cNvGrpSpPr/>
          <p:nvPr/>
        </p:nvGrpSpPr>
        <p:grpSpPr>
          <a:xfrm>
            <a:off x="566125" y="5372607"/>
            <a:ext cx="150495" cy="361358"/>
            <a:chOff x="1593763" y="1118166"/>
            <a:chExt cx="772374" cy="1901499"/>
          </a:xfrm>
          <a:solidFill>
            <a:srgbClr val="BFBF00"/>
          </a:solidFill>
        </p:grpSpPr>
        <p:sp>
          <p:nvSpPr>
            <p:cNvPr id="592" name="Oval 591"/>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93" name="Freeform 592"/>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94" name="Freeform 593"/>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95" name="Group 594"/>
          <p:cNvGrpSpPr/>
          <p:nvPr/>
        </p:nvGrpSpPr>
        <p:grpSpPr>
          <a:xfrm>
            <a:off x="282039" y="5372607"/>
            <a:ext cx="150495" cy="361358"/>
            <a:chOff x="1593763" y="1118166"/>
            <a:chExt cx="772374" cy="1901499"/>
          </a:xfrm>
          <a:solidFill>
            <a:srgbClr val="BFBF00"/>
          </a:solidFill>
        </p:grpSpPr>
        <p:sp>
          <p:nvSpPr>
            <p:cNvPr id="596" name="Oval 595"/>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97" name="Freeform 596"/>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598" name="Freeform 597"/>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grpSp>
        <p:nvGrpSpPr>
          <p:cNvPr id="599" name="Group 598"/>
          <p:cNvGrpSpPr/>
          <p:nvPr/>
        </p:nvGrpSpPr>
        <p:grpSpPr>
          <a:xfrm>
            <a:off x="289628" y="4698187"/>
            <a:ext cx="150495" cy="361358"/>
            <a:chOff x="1593763" y="1118166"/>
            <a:chExt cx="772374" cy="1901499"/>
          </a:xfrm>
          <a:solidFill>
            <a:srgbClr val="FF0000"/>
          </a:solidFill>
        </p:grpSpPr>
        <p:sp>
          <p:nvSpPr>
            <p:cNvPr id="600" name="Oval 599"/>
            <p:cNvSpPr/>
            <p:nvPr/>
          </p:nvSpPr>
          <p:spPr bwMode="auto">
            <a:xfrm>
              <a:off x="1802833" y="1118166"/>
              <a:ext cx="334215" cy="358813"/>
            </a:xfrm>
            <a:prstGeom prst="ellipse">
              <a:avLst/>
            </a:prstGeom>
            <a:grpFill/>
            <a:ln>
              <a:noFill/>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601" name="Freeform 600"/>
            <p:cNvSpPr/>
            <p:nvPr/>
          </p:nvSpPr>
          <p:spPr>
            <a:xfrm flipH="1">
              <a:off x="1593763"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sp>
          <p:nvSpPr>
            <p:cNvPr id="602" name="Freeform 601"/>
            <p:cNvSpPr/>
            <p:nvPr/>
          </p:nvSpPr>
          <p:spPr>
            <a:xfrm>
              <a:off x="1933351" y="1470048"/>
              <a:ext cx="432786" cy="1549617"/>
            </a:xfrm>
            <a:custGeom>
              <a:avLst/>
              <a:gdLst>
                <a:gd name="connsiteX0" fmla="*/ 198965 w 784986"/>
                <a:gd name="connsiteY0" fmla="*/ 278614 h 1672713"/>
                <a:gd name="connsiteX1" fmla="*/ 148832 w 784986"/>
                <a:gd name="connsiteY1" fmla="*/ 278614 h 1672713"/>
                <a:gd name="connsiteX2" fmla="*/ 165543 w 784986"/>
                <a:gd name="connsiteY2" fmla="*/ 763249 h 1672713"/>
                <a:gd name="connsiteX3" fmla="*/ 23501 w 784986"/>
                <a:gd name="connsiteY3" fmla="*/ 754893 h 1672713"/>
                <a:gd name="connsiteX4" fmla="*/ 73633 w 784986"/>
                <a:gd name="connsiteY4" fmla="*/ 111499 h 1672713"/>
                <a:gd name="connsiteX5" fmla="*/ 708648 w 784986"/>
                <a:gd name="connsiteY5" fmla="*/ 61364 h 1672713"/>
                <a:gd name="connsiteX6" fmla="*/ 767136 w 784986"/>
                <a:gd name="connsiteY6" fmla="*/ 746537 h 1672713"/>
                <a:gd name="connsiteX7" fmla="*/ 650160 w 784986"/>
                <a:gd name="connsiteY7" fmla="*/ 754893 h 1672713"/>
                <a:gd name="connsiteX8" fmla="*/ 633449 w 784986"/>
                <a:gd name="connsiteY8" fmla="*/ 278614 h 1672713"/>
                <a:gd name="connsiteX9" fmla="*/ 600027 w 784986"/>
                <a:gd name="connsiteY9" fmla="*/ 278614 h 1672713"/>
                <a:gd name="connsiteX10" fmla="*/ 600027 w 784986"/>
                <a:gd name="connsiteY10" fmla="*/ 1540336 h 1672713"/>
                <a:gd name="connsiteX11" fmla="*/ 424562 w 784986"/>
                <a:gd name="connsiteY11" fmla="*/ 1540336 h 1672713"/>
                <a:gd name="connsiteX12" fmla="*/ 416207 w 784986"/>
                <a:gd name="connsiteY12" fmla="*/ 805028 h 1672713"/>
                <a:gd name="connsiteX13" fmla="*/ 382785 w 784986"/>
                <a:gd name="connsiteY13" fmla="*/ 805028 h 1672713"/>
                <a:gd name="connsiteX14" fmla="*/ 382785 w 784986"/>
                <a:gd name="connsiteY14" fmla="*/ 1540336 h 1672713"/>
                <a:gd name="connsiteX15" fmla="*/ 198965 w 784986"/>
                <a:gd name="connsiteY15" fmla="*/ 1548691 h 1672713"/>
                <a:gd name="connsiteX16" fmla="*/ 198965 w 784986"/>
                <a:gd name="connsiteY16" fmla="*/ 278614 h 1672713"/>
                <a:gd name="connsiteX0" fmla="*/ 198965 w 784986"/>
                <a:gd name="connsiteY0" fmla="*/ 278614 h 1667248"/>
                <a:gd name="connsiteX1" fmla="*/ 148832 w 784986"/>
                <a:gd name="connsiteY1" fmla="*/ 278614 h 1667248"/>
                <a:gd name="connsiteX2" fmla="*/ 165543 w 784986"/>
                <a:gd name="connsiteY2" fmla="*/ 763249 h 1667248"/>
                <a:gd name="connsiteX3" fmla="*/ 23501 w 784986"/>
                <a:gd name="connsiteY3" fmla="*/ 754893 h 1667248"/>
                <a:gd name="connsiteX4" fmla="*/ 73633 w 784986"/>
                <a:gd name="connsiteY4" fmla="*/ 111499 h 1667248"/>
                <a:gd name="connsiteX5" fmla="*/ 708648 w 784986"/>
                <a:gd name="connsiteY5" fmla="*/ 61364 h 1667248"/>
                <a:gd name="connsiteX6" fmla="*/ 767136 w 784986"/>
                <a:gd name="connsiteY6" fmla="*/ 746537 h 1667248"/>
                <a:gd name="connsiteX7" fmla="*/ 650160 w 784986"/>
                <a:gd name="connsiteY7" fmla="*/ 754893 h 1667248"/>
                <a:gd name="connsiteX8" fmla="*/ 633449 w 784986"/>
                <a:gd name="connsiteY8" fmla="*/ 278614 h 1667248"/>
                <a:gd name="connsiteX9" fmla="*/ 600027 w 784986"/>
                <a:gd name="connsiteY9" fmla="*/ 278614 h 1667248"/>
                <a:gd name="connsiteX10" fmla="*/ 600027 w 784986"/>
                <a:gd name="connsiteY10" fmla="*/ 1540336 h 1667248"/>
                <a:gd name="connsiteX11" fmla="*/ 424562 w 784986"/>
                <a:gd name="connsiteY11" fmla="*/ 1540336 h 1667248"/>
                <a:gd name="connsiteX12" fmla="*/ 416207 w 784986"/>
                <a:gd name="connsiteY12" fmla="*/ 805028 h 1667248"/>
                <a:gd name="connsiteX13" fmla="*/ 382785 w 784986"/>
                <a:gd name="connsiteY13" fmla="*/ 805028 h 1667248"/>
                <a:gd name="connsiteX14" fmla="*/ 382785 w 784986"/>
                <a:gd name="connsiteY14" fmla="*/ 1540336 h 1667248"/>
                <a:gd name="connsiteX15" fmla="*/ 198965 w 784986"/>
                <a:gd name="connsiteY15" fmla="*/ 1548691 h 1667248"/>
                <a:gd name="connsiteX16" fmla="*/ 198965 w 784986"/>
                <a:gd name="connsiteY16" fmla="*/ 278614 h 1667248"/>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48832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98965 w 784986"/>
                <a:gd name="connsiteY0" fmla="*/ 278614 h 1617305"/>
                <a:gd name="connsiteX1" fmla="*/ 173899 w 784986"/>
                <a:gd name="connsiteY1" fmla="*/ 278614 h 1617305"/>
                <a:gd name="connsiteX2" fmla="*/ 165543 w 784986"/>
                <a:gd name="connsiteY2" fmla="*/ 763249 h 1617305"/>
                <a:gd name="connsiteX3" fmla="*/ 23501 w 784986"/>
                <a:gd name="connsiteY3" fmla="*/ 754893 h 1617305"/>
                <a:gd name="connsiteX4" fmla="*/ 73633 w 784986"/>
                <a:gd name="connsiteY4" fmla="*/ 111499 h 1617305"/>
                <a:gd name="connsiteX5" fmla="*/ 708648 w 784986"/>
                <a:gd name="connsiteY5" fmla="*/ 61364 h 1617305"/>
                <a:gd name="connsiteX6" fmla="*/ 767136 w 784986"/>
                <a:gd name="connsiteY6" fmla="*/ 746537 h 1617305"/>
                <a:gd name="connsiteX7" fmla="*/ 650160 w 784986"/>
                <a:gd name="connsiteY7" fmla="*/ 754893 h 1617305"/>
                <a:gd name="connsiteX8" fmla="*/ 633449 w 784986"/>
                <a:gd name="connsiteY8" fmla="*/ 278614 h 1617305"/>
                <a:gd name="connsiteX9" fmla="*/ 600027 w 784986"/>
                <a:gd name="connsiteY9" fmla="*/ 278614 h 1617305"/>
                <a:gd name="connsiteX10" fmla="*/ 600027 w 784986"/>
                <a:gd name="connsiteY10" fmla="*/ 1540336 h 1617305"/>
                <a:gd name="connsiteX11" fmla="*/ 424562 w 784986"/>
                <a:gd name="connsiteY11" fmla="*/ 1540336 h 1617305"/>
                <a:gd name="connsiteX12" fmla="*/ 416207 w 784986"/>
                <a:gd name="connsiteY12" fmla="*/ 805028 h 1617305"/>
                <a:gd name="connsiteX13" fmla="*/ 382785 w 784986"/>
                <a:gd name="connsiteY13" fmla="*/ 805028 h 1617305"/>
                <a:gd name="connsiteX14" fmla="*/ 382785 w 784986"/>
                <a:gd name="connsiteY14" fmla="*/ 1540336 h 1617305"/>
                <a:gd name="connsiteX15" fmla="*/ 198965 w 784986"/>
                <a:gd name="connsiteY15" fmla="*/ 1548691 h 1617305"/>
                <a:gd name="connsiteX16" fmla="*/ 198965 w 784986"/>
                <a:gd name="connsiteY16" fmla="*/ 278614 h 1617305"/>
                <a:gd name="connsiteX0" fmla="*/ 181981 w 768002"/>
                <a:gd name="connsiteY0" fmla="*/ 259203 h 1597894"/>
                <a:gd name="connsiteX1" fmla="*/ 156915 w 768002"/>
                <a:gd name="connsiteY1" fmla="*/ 259203 h 1597894"/>
                <a:gd name="connsiteX2" fmla="*/ 148559 w 768002"/>
                <a:gd name="connsiteY2" fmla="*/ 743838 h 1597894"/>
                <a:gd name="connsiteX3" fmla="*/ 6517 w 768002"/>
                <a:gd name="connsiteY3" fmla="*/ 735482 h 1597894"/>
                <a:gd name="connsiteX4" fmla="*/ 56649 w 768002"/>
                <a:gd name="connsiteY4" fmla="*/ 92088 h 1597894"/>
                <a:gd name="connsiteX5" fmla="*/ 691664 w 768002"/>
                <a:gd name="connsiteY5" fmla="*/ 41953 h 1597894"/>
                <a:gd name="connsiteX6" fmla="*/ 750152 w 768002"/>
                <a:gd name="connsiteY6" fmla="*/ 727126 h 1597894"/>
                <a:gd name="connsiteX7" fmla="*/ 633176 w 768002"/>
                <a:gd name="connsiteY7" fmla="*/ 735482 h 1597894"/>
                <a:gd name="connsiteX8" fmla="*/ 616465 w 768002"/>
                <a:gd name="connsiteY8" fmla="*/ 259203 h 1597894"/>
                <a:gd name="connsiteX9" fmla="*/ 583043 w 768002"/>
                <a:gd name="connsiteY9" fmla="*/ 259203 h 1597894"/>
                <a:gd name="connsiteX10" fmla="*/ 583043 w 768002"/>
                <a:gd name="connsiteY10" fmla="*/ 1520925 h 1597894"/>
                <a:gd name="connsiteX11" fmla="*/ 407578 w 768002"/>
                <a:gd name="connsiteY11" fmla="*/ 1520925 h 1597894"/>
                <a:gd name="connsiteX12" fmla="*/ 399223 w 768002"/>
                <a:gd name="connsiteY12" fmla="*/ 785617 h 1597894"/>
                <a:gd name="connsiteX13" fmla="*/ 365801 w 768002"/>
                <a:gd name="connsiteY13" fmla="*/ 785617 h 1597894"/>
                <a:gd name="connsiteX14" fmla="*/ 365801 w 768002"/>
                <a:gd name="connsiteY14" fmla="*/ 1520925 h 1597894"/>
                <a:gd name="connsiteX15" fmla="*/ 181981 w 768002"/>
                <a:gd name="connsiteY15" fmla="*/ 1529280 h 1597894"/>
                <a:gd name="connsiteX16" fmla="*/ 181981 w 768002"/>
                <a:gd name="connsiteY16" fmla="*/ 259203 h 1597894"/>
                <a:gd name="connsiteX0" fmla="*/ 181981 w 753298"/>
                <a:gd name="connsiteY0" fmla="*/ 241027 h 1579718"/>
                <a:gd name="connsiteX1" fmla="*/ 156915 w 753298"/>
                <a:gd name="connsiteY1" fmla="*/ 241027 h 1579718"/>
                <a:gd name="connsiteX2" fmla="*/ 148559 w 753298"/>
                <a:gd name="connsiteY2" fmla="*/ 725662 h 1579718"/>
                <a:gd name="connsiteX3" fmla="*/ 6517 w 753298"/>
                <a:gd name="connsiteY3" fmla="*/ 717306 h 1579718"/>
                <a:gd name="connsiteX4" fmla="*/ 56649 w 753298"/>
                <a:gd name="connsiteY4" fmla="*/ 73912 h 1579718"/>
                <a:gd name="connsiteX5" fmla="*/ 691664 w 753298"/>
                <a:gd name="connsiteY5" fmla="*/ 23777 h 1579718"/>
                <a:gd name="connsiteX6" fmla="*/ 750152 w 753298"/>
                <a:gd name="connsiteY6" fmla="*/ 708950 h 1579718"/>
                <a:gd name="connsiteX7" fmla="*/ 633176 w 753298"/>
                <a:gd name="connsiteY7" fmla="*/ 717306 h 1579718"/>
                <a:gd name="connsiteX8" fmla="*/ 616465 w 753298"/>
                <a:gd name="connsiteY8" fmla="*/ 241027 h 1579718"/>
                <a:gd name="connsiteX9" fmla="*/ 583043 w 753298"/>
                <a:gd name="connsiteY9" fmla="*/ 241027 h 1579718"/>
                <a:gd name="connsiteX10" fmla="*/ 583043 w 753298"/>
                <a:gd name="connsiteY10" fmla="*/ 1502749 h 1579718"/>
                <a:gd name="connsiteX11" fmla="*/ 407578 w 753298"/>
                <a:gd name="connsiteY11" fmla="*/ 1502749 h 1579718"/>
                <a:gd name="connsiteX12" fmla="*/ 399223 w 753298"/>
                <a:gd name="connsiteY12" fmla="*/ 767441 h 1579718"/>
                <a:gd name="connsiteX13" fmla="*/ 365801 w 753298"/>
                <a:gd name="connsiteY13" fmla="*/ 767441 h 1579718"/>
                <a:gd name="connsiteX14" fmla="*/ 365801 w 753298"/>
                <a:gd name="connsiteY14" fmla="*/ 1502749 h 1579718"/>
                <a:gd name="connsiteX15" fmla="*/ 181981 w 753298"/>
                <a:gd name="connsiteY15" fmla="*/ 1511104 h 1579718"/>
                <a:gd name="connsiteX16" fmla="*/ 181981 w 753298"/>
                <a:gd name="connsiteY16" fmla="*/ 241027 h 1579718"/>
                <a:gd name="connsiteX0" fmla="*/ 177003 w 761067"/>
                <a:gd name="connsiteY0" fmla="*/ 275897 h 1614588"/>
                <a:gd name="connsiteX1" fmla="*/ 151937 w 761067"/>
                <a:gd name="connsiteY1" fmla="*/ 275897 h 1614588"/>
                <a:gd name="connsiteX2" fmla="*/ 143581 w 761067"/>
                <a:gd name="connsiteY2" fmla="*/ 760532 h 1614588"/>
                <a:gd name="connsiteX3" fmla="*/ 1539 w 761067"/>
                <a:gd name="connsiteY3" fmla="*/ 752176 h 1614588"/>
                <a:gd name="connsiteX4" fmla="*/ 85093 w 761067"/>
                <a:gd name="connsiteY4" fmla="*/ 58647 h 1614588"/>
                <a:gd name="connsiteX5" fmla="*/ 686686 w 761067"/>
                <a:gd name="connsiteY5" fmla="*/ 58647 h 1614588"/>
                <a:gd name="connsiteX6" fmla="*/ 745174 w 761067"/>
                <a:gd name="connsiteY6" fmla="*/ 743820 h 1614588"/>
                <a:gd name="connsiteX7" fmla="*/ 628198 w 761067"/>
                <a:gd name="connsiteY7" fmla="*/ 752176 h 1614588"/>
                <a:gd name="connsiteX8" fmla="*/ 611487 w 761067"/>
                <a:gd name="connsiteY8" fmla="*/ 275897 h 1614588"/>
                <a:gd name="connsiteX9" fmla="*/ 578065 w 761067"/>
                <a:gd name="connsiteY9" fmla="*/ 275897 h 1614588"/>
                <a:gd name="connsiteX10" fmla="*/ 578065 w 761067"/>
                <a:gd name="connsiteY10" fmla="*/ 1537619 h 1614588"/>
                <a:gd name="connsiteX11" fmla="*/ 402600 w 761067"/>
                <a:gd name="connsiteY11" fmla="*/ 1537619 h 1614588"/>
                <a:gd name="connsiteX12" fmla="*/ 394245 w 761067"/>
                <a:gd name="connsiteY12" fmla="*/ 802311 h 1614588"/>
                <a:gd name="connsiteX13" fmla="*/ 360823 w 761067"/>
                <a:gd name="connsiteY13" fmla="*/ 802311 h 1614588"/>
                <a:gd name="connsiteX14" fmla="*/ 360823 w 761067"/>
                <a:gd name="connsiteY14" fmla="*/ 1537619 h 1614588"/>
                <a:gd name="connsiteX15" fmla="*/ 177003 w 761067"/>
                <a:gd name="connsiteY15" fmla="*/ 1545974 h 1614588"/>
                <a:gd name="connsiteX16" fmla="*/ 177003 w 761067"/>
                <a:gd name="connsiteY16" fmla="*/ 275897 h 1614588"/>
                <a:gd name="connsiteX0" fmla="*/ 177003 w 747817"/>
                <a:gd name="connsiteY0" fmla="*/ 250729 h 1589420"/>
                <a:gd name="connsiteX1" fmla="*/ 151937 w 747817"/>
                <a:gd name="connsiteY1" fmla="*/ 250729 h 1589420"/>
                <a:gd name="connsiteX2" fmla="*/ 143581 w 747817"/>
                <a:gd name="connsiteY2" fmla="*/ 735364 h 1589420"/>
                <a:gd name="connsiteX3" fmla="*/ 1539 w 747817"/>
                <a:gd name="connsiteY3" fmla="*/ 727008 h 1589420"/>
                <a:gd name="connsiteX4" fmla="*/ 85093 w 747817"/>
                <a:gd name="connsiteY4" fmla="*/ 33479 h 1589420"/>
                <a:gd name="connsiteX5" fmla="*/ 686686 w 747817"/>
                <a:gd name="connsiteY5" fmla="*/ 33479 h 1589420"/>
                <a:gd name="connsiteX6" fmla="*/ 745174 w 747817"/>
                <a:gd name="connsiteY6" fmla="*/ 718652 h 1589420"/>
                <a:gd name="connsiteX7" fmla="*/ 628198 w 747817"/>
                <a:gd name="connsiteY7" fmla="*/ 727008 h 1589420"/>
                <a:gd name="connsiteX8" fmla="*/ 611487 w 747817"/>
                <a:gd name="connsiteY8" fmla="*/ 250729 h 1589420"/>
                <a:gd name="connsiteX9" fmla="*/ 578065 w 747817"/>
                <a:gd name="connsiteY9" fmla="*/ 250729 h 1589420"/>
                <a:gd name="connsiteX10" fmla="*/ 578065 w 747817"/>
                <a:gd name="connsiteY10" fmla="*/ 1512451 h 1589420"/>
                <a:gd name="connsiteX11" fmla="*/ 402600 w 747817"/>
                <a:gd name="connsiteY11" fmla="*/ 1512451 h 1589420"/>
                <a:gd name="connsiteX12" fmla="*/ 394245 w 747817"/>
                <a:gd name="connsiteY12" fmla="*/ 777143 h 1589420"/>
                <a:gd name="connsiteX13" fmla="*/ 360823 w 747817"/>
                <a:gd name="connsiteY13" fmla="*/ 777143 h 1589420"/>
                <a:gd name="connsiteX14" fmla="*/ 360823 w 747817"/>
                <a:gd name="connsiteY14" fmla="*/ 1512451 h 1589420"/>
                <a:gd name="connsiteX15" fmla="*/ 177003 w 747817"/>
                <a:gd name="connsiteY15" fmla="*/ 1520806 h 1589420"/>
                <a:gd name="connsiteX16" fmla="*/ 177003 w 747817"/>
                <a:gd name="connsiteY16" fmla="*/ 250729 h 1589420"/>
                <a:gd name="connsiteX0" fmla="*/ 185256 w 770662"/>
                <a:gd name="connsiteY0" fmla="*/ 269946 h 1608637"/>
                <a:gd name="connsiteX1" fmla="*/ 160190 w 770662"/>
                <a:gd name="connsiteY1" fmla="*/ 269946 h 1608637"/>
                <a:gd name="connsiteX2" fmla="*/ 151834 w 770662"/>
                <a:gd name="connsiteY2" fmla="*/ 754581 h 1608637"/>
                <a:gd name="connsiteX3" fmla="*/ 9792 w 770662"/>
                <a:gd name="connsiteY3" fmla="*/ 746225 h 1608637"/>
                <a:gd name="connsiteX4" fmla="*/ 93346 w 770662"/>
                <a:gd name="connsiteY4" fmla="*/ 52696 h 1608637"/>
                <a:gd name="connsiteX5" fmla="*/ 736716 w 770662"/>
                <a:gd name="connsiteY5" fmla="*/ 86119 h 1608637"/>
                <a:gd name="connsiteX6" fmla="*/ 753427 w 770662"/>
                <a:gd name="connsiteY6" fmla="*/ 737869 h 1608637"/>
                <a:gd name="connsiteX7" fmla="*/ 636451 w 770662"/>
                <a:gd name="connsiteY7" fmla="*/ 746225 h 1608637"/>
                <a:gd name="connsiteX8" fmla="*/ 619740 w 770662"/>
                <a:gd name="connsiteY8" fmla="*/ 269946 h 1608637"/>
                <a:gd name="connsiteX9" fmla="*/ 586318 w 770662"/>
                <a:gd name="connsiteY9" fmla="*/ 269946 h 1608637"/>
                <a:gd name="connsiteX10" fmla="*/ 586318 w 770662"/>
                <a:gd name="connsiteY10" fmla="*/ 1531668 h 1608637"/>
                <a:gd name="connsiteX11" fmla="*/ 410853 w 770662"/>
                <a:gd name="connsiteY11" fmla="*/ 1531668 h 1608637"/>
                <a:gd name="connsiteX12" fmla="*/ 402498 w 770662"/>
                <a:gd name="connsiteY12" fmla="*/ 796360 h 1608637"/>
                <a:gd name="connsiteX13" fmla="*/ 369076 w 770662"/>
                <a:gd name="connsiteY13" fmla="*/ 796360 h 1608637"/>
                <a:gd name="connsiteX14" fmla="*/ 369076 w 770662"/>
                <a:gd name="connsiteY14" fmla="*/ 1531668 h 1608637"/>
                <a:gd name="connsiteX15" fmla="*/ 185256 w 770662"/>
                <a:gd name="connsiteY15" fmla="*/ 1540023 h 1608637"/>
                <a:gd name="connsiteX16" fmla="*/ 185256 w 770662"/>
                <a:gd name="connsiteY16" fmla="*/ 269946 h 1608637"/>
                <a:gd name="connsiteX0" fmla="*/ 176591 w 761997"/>
                <a:gd name="connsiteY0" fmla="*/ 251424 h 1590115"/>
                <a:gd name="connsiteX1" fmla="*/ 151525 w 761997"/>
                <a:gd name="connsiteY1" fmla="*/ 251424 h 1590115"/>
                <a:gd name="connsiteX2" fmla="*/ 143169 w 761997"/>
                <a:gd name="connsiteY2" fmla="*/ 736059 h 1590115"/>
                <a:gd name="connsiteX3" fmla="*/ 1127 w 761997"/>
                <a:gd name="connsiteY3" fmla="*/ 727703 h 1590115"/>
                <a:gd name="connsiteX4" fmla="*/ 84681 w 761997"/>
                <a:gd name="connsiteY4" fmla="*/ 34174 h 1590115"/>
                <a:gd name="connsiteX5" fmla="*/ 728051 w 761997"/>
                <a:gd name="connsiteY5" fmla="*/ 67597 h 1590115"/>
                <a:gd name="connsiteX6" fmla="*/ 744762 w 761997"/>
                <a:gd name="connsiteY6" fmla="*/ 719347 h 1590115"/>
                <a:gd name="connsiteX7" fmla="*/ 627786 w 761997"/>
                <a:gd name="connsiteY7" fmla="*/ 727703 h 1590115"/>
                <a:gd name="connsiteX8" fmla="*/ 611075 w 761997"/>
                <a:gd name="connsiteY8" fmla="*/ 251424 h 1590115"/>
                <a:gd name="connsiteX9" fmla="*/ 577653 w 761997"/>
                <a:gd name="connsiteY9" fmla="*/ 251424 h 1590115"/>
                <a:gd name="connsiteX10" fmla="*/ 577653 w 761997"/>
                <a:gd name="connsiteY10" fmla="*/ 1513146 h 1590115"/>
                <a:gd name="connsiteX11" fmla="*/ 402188 w 761997"/>
                <a:gd name="connsiteY11" fmla="*/ 1513146 h 1590115"/>
                <a:gd name="connsiteX12" fmla="*/ 393833 w 761997"/>
                <a:gd name="connsiteY12" fmla="*/ 777838 h 1590115"/>
                <a:gd name="connsiteX13" fmla="*/ 360411 w 761997"/>
                <a:gd name="connsiteY13" fmla="*/ 777838 h 1590115"/>
                <a:gd name="connsiteX14" fmla="*/ 360411 w 761997"/>
                <a:gd name="connsiteY14" fmla="*/ 1513146 h 1590115"/>
                <a:gd name="connsiteX15" fmla="*/ 176591 w 761997"/>
                <a:gd name="connsiteY15" fmla="*/ 1521501 h 1590115"/>
                <a:gd name="connsiteX16" fmla="*/ 176591 w 761997"/>
                <a:gd name="connsiteY16" fmla="*/ 251424 h 1590115"/>
                <a:gd name="connsiteX0" fmla="*/ 181287 w 793979"/>
                <a:gd name="connsiteY0" fmla="*/ 250994 h 1589685"/>
                <a:gd name="connsiteX1" fmla="*/ 156221 w 793979"/>
                <a:gd name="connsiteY1" fmla="*/ 250994 h 1589685"/>
                <a:gd name="connsiteX2" fmla="*/ 147865 w 793979"/>
                <a:gd name="connsiteY2" fmla="*/ 735629 h 1589685"/>
                <a:gd name="connsiteX3" fmla="*/ 5823 w 793979"/>
                <a:gd name="connsiteY3" fmla="*/ 727273 h 1589685"/>
                <a:gd name="connsiteX4" fmla="*/ 47600 w 793979"/>
                <a:gd name="connsiteY4" fmla="*/ 67167 h 1589685"/>
                <a:gd name="connsiteX5" fmla="*/ 732747 w 793979"/>
                <a:gd name="connsiteY5" fmla="*/ 67167 h 1589685"/>
                <a:gd name="connsiteX6" fmla="*/ 749458 w 793979"/>
                <a:gd name="connsiteY6" fmla="*/ 718917 h 1589685"/>
                <a:gd name="connsiteX7" fmla="*/ 632482 w 793979"/>
                <a:gd name="connsiteY7" fmla="*/ 727273 h 1589685"/>
                <a:gd name="connsiteX8" fmla="*/ 615771 w 793979"/>
                <a:gd name="connsiteY8" fmla="*/ 250994 h 1589685"/>
                <a:gd name="connsiteX9" fmla="*/ 582349 w 793979"/>
                <a:gd name="connsiteY9" fmla="*/ 250994 h 1589685"/>
                <a:gd name="connsiteX10" fmla="*/ 582349 w 793979"/>
                <a:gd name="connsiteY10" fmla="*/ 1512716 h 1589685"/>
                <a:gd name="connsiteX11" fmla="*/ 406884 w 793979"/>
                <a:gd name="connsiteY11" fmla="*/ 1512716 h 1589685"/>
                <a:gd name="connsiteX12" fmla="*/ 398529 w 793979"/>
                <a:gd name="connsiteY12" fmla="*/ 777408 h 1589685"/>
                <a:gd name="connsiteX13" fmla="*/ 365107 w 793979"/>
                <a:gd name="connsiteY13" fmla="*/ 777408 h 1589685"/>
                <a:gd name="connsiteX14" fmla="*/ 365107 w 793979"/>
                <a:gd name="connsiteY14" fmla="*/ 1512716 h 1589685"/>
                <a:gd name="connsiteX15" fmla="*/ 181287 w 793979"/>
                <a:gd name="connsiteY15" fmla="*/ 1521071 h 1589685"/>
                <a:gd name="connsiteX16" fmla="*/ 181287 w 793979"/>
                <a:gd name="connsiteY16" fmla="*/ 250994 h 1589685"/>
                <a:gd name="connsiteX0" fmla="*/ 181287 w 763149"/>
                <a:gd name="connsiteY0" fmla="*/ 231421 h 1570112"/>
                <a:gd name="connsiteX1" fmla="*/ 156221 w 763149"/>
                <a:gd name="connsiteY1" fmla="*/ 231421 h 1570112"/>
                <a:gd name="connsiteX2" fmla="*/ 147865 w 763149"/>
                <a:gd name="connsiteY2" fmla="*/ 716056 h 1570112"/>
                <a:gd name="connsiteX3" fmla="*/ 5823 w 763149"/>
                <a:gd name="connsiteY3" fmla="*/ 707700 h 1570112"/>
                <a:gd name="connsiteX4" fmla="*/ 47600 w 763149"/>
                <a:gd name="connsiteY4" fmla="*/ 47594 h 1570112"/>
                <a:gd name="connsiteX5" fmla="*/ 732747 w 763149"/>
                <a:gd name="connsiteY5" fmla="*/ 47594 h 1570112"/>
                <a:gd name="connsiteX6" fmla="*/ 749458 w 763149"/>
                <a:gd name="connsiteY6" fmla="*/ 699344 h 1570112"/>
                <a:gd name="connsiteX7" fmla="*/ 632482 w 763149"/>
                <a:gd name="connsiteY7" fmla="*/ 707700 h 1570112"/>
                <a:gd name="connsiteX8" fmla="*/ 615771 w 763149"/>
                <a:gd name="connsiteY8" fmla="*/ 231421 h 1570112"/>
                <a:gd name="connsiteX9" fmla="*/ 582349 w 763149"/>
                <a:gd name="connsiteY9" fmla="*/ 231421 h 1570112"/>
                <a:gd name="connsiteX10" fmla="*/ 582349 w 763149"/>
                <a:gd name="connsiteY10" fmla="*/ 1493143 h 1570112"/>
                <a:gd name="connsiteX11" fmla="*/ 406884 w 763149"/>
                <a:gd name="connsiteY11" fmla="*/ 1493143 h 1570112"/>
                <a:gd name="connsiteX12" fmla="*/ 398529 w 763149"/>
                <a:gd name="connsiteY12" fmla="*/ 757835 h 1570112"/>
                <a:gd name="connsiteX13" fmla="*/ 365107 w 763149"/>
                <a:gd name="connsiteY13" fmla="*/ 757835 h 1570112"/>
                <a:gd name="connsiteX14" fmla="*/ 365107 w 763149"/>
                <a:gd name="connsiteY14" fmla="*/ 1493143 h 1570112"/>
                <a:gd name="connsiteX15" fmla="*/ 181287 w 763149"/>
                <a:gd name="connsiteY15" fmla="*/ 1501498 h 1570112"/>
                <a:gd name="connsiteX16" fmla="*/ 181287 w 763149"/>
                <a:gd name="connsiteY16" fmla="*/ 231421 h 1570112"/>
                <a:gd name="connsiteX0" fmla="*/ 175864 w 757726"/>
                <a:gd name="connsiteY0" fmla="*/ 231421 h 1570112"/>
                <a:gd name="connsiteX1" fmla="*/ 150798 w 757726"/>
                <a:gd name="connsiteY1" fmla="*/ 231421 h 1570112"/>
                <a:gd name="connsiteX2" fmla="*/ 142442 w 757726"/>
                <a:gd name="connsiteY2" fmla="*/ 716056 h 1570112"/>
                <a:gd name="connsiteX3" fmla="*/ 400 w 757726"/>
                <a:gd name="connsiteY3" fmla="*/ 707700 h 1570112"/>
                <a:gd name="connsiteX4" fmla="*/ 42177 w 757726"/>
                <a:gd name="connsiteY4" fmla="*/ 47594 h 1570112"/>
                <a:gd name="connsiteX5" fmla="*/ 727324 w 757726"/>
                <a:gd name="connsiteY5" fmla="*/ 47594 h 1570112"/>
                <a:gd name="connsiteX6" fmla="*/ 744035 w 757726"/>
                <a:gd name="connsiteY6" fmla="*/ 699344 h 1570112"/>
                <a:gd name="connsiteX7" fmla="*/ 627059 w 757726"/>
                <a:gd name="connsiteY7" fmla="*/ 707700 h 1570112"/>
                <a:gd name="connsiteX8" fmla="*/ 610348 w 757726"/>
                <a:gd name="connsiteY8" fmla="*/ 231421 h 1570112"/>
                <a:gd name="connsiteX9" fmla="*/ 576926 w 757726"/>
                <a:gd name="connsiteY9" fmla="*/ 231421 h 1570112"/>
                <a:gd name="connsiteX10" fmla="*/ 576926 w 757726"/>
                <a:gd name="connsiteY10" fmla="*/ 1493143 h 1570112"/>
                <a:gd name="connsiteX11" fmla="*/ 401461 w 757726"/>
                <a:gd name="connsiteY11" fmla="*/ 1493143 h 1570112"/>
                <a:gd name="connsiteX12" fmla="*/ 393106 w 757726"/>
                <a:gd name="connsiteY12" fmla="*/ 757835 h 1570112"/>
                <a:gd name="connsiteX13" fmla="*/ 359684 w 757726"/>
                <a:gd name="connsiteY13" fmla="*/ 757835 h 1570112"/>
                <a:gd name="connsiteX14" fmla="*/ 359684 w 757726"/>
                <a:gd name="connsiteY14" fmla="*/ 1493143 h 1570112"/>
                <a:gd name="connsiteX15" fmla="*/ 175864 w 757726"/>
                <a:gd name="connsiteY15" fmla="*/ 1501498 h 1570112"/>
                <a:gd name="connsiteX16" fmla="*/ 175864 w 757726"/>
                <a:gd name="connsiteY16" fmla="*/ 231421 h 1570112"/>
                <a:gd name="connsiteX0" fmla="*/ 175864 w 751492"/>
                <a:gd name="connsiteY0" fmla="*/ 231421 h 1570112"/>
                <a:gd name="connsiteX1" fmla="*/ 150798 w 751492"/>
                <a:gd name="connsiteY1" fmla="*/ 231421 h 1570112"/>
                <a:gd name="connsiteX2" fmla="*/ 142442 w 751492"/>
                <a:gd name="connsiteY2" fmla="*/ 716056 h 1570112"/>
                <a:gd name="connsiteX3" fmla="*/ 400 w 751492"/>
                <a:gd name="connsiteY3" fmla="*/ 707700 h 1570112"/>
                <a:gd name="connsiteX4" fmla="*/ 42177 w 751492"/>
                <a:gd name="connsiteY4" fmla="*/ 47594 h 1570112"/>
                <a:gd name="connsiteX5" fmla="*/ 727324 w 751492"/>
                <a:gd name="connsiteY5" fmla="*/ 47594 h 1570112"/>
                <a:gd name="connsiteX6" fmla="*/ 744035 w 751492"/>
                <a:gd name="connsiteY6" fmla="*/ 699344 h 1570112"/>
                <a:gd name="connsiteX7" fmla="*/ 627059 w 751492"/>
                <a:gd name="connsiteY7" fmla="*/ 707700 h 1570112"/>
                <a:gd name="connsiteX8" fmla="*/ 610348 w 751492"/>
                <a:gd name="connsiteY8" fmla="*/ 231421 h 1570112"/>
                <a:gd name="connsiteX9" fmla="*/ 576926 w 751492"/>
                <a:gd name="connsiteY9" fmla="*/ 231421 h 1570112"/>
                <a:gd name="connsiteX10" fmla="*/ 576926 w 751492"/>
                <a:gd name="connsiteY10" fmla="*/ 1493143 h 1570112"/>
                <a:gd name="connsiteX11" fmla="*/ 401461 w 751492"/>
                <a:gd name="connsiteY11" fmla="*/ 1493143 h 1570112"/>
                <a:gd name="connsiteX12" fmla="*/ 393106 w 751492"/>
                <a:gd name="connsiteY12" fmla="*/ 757835 h 1570112"/>
                <a:gd name="connsiteX13" fmla="*/ 359684 w 751492"/>
                <a:gd name="connsiteY13" fmla="*/ 757835 h 1570112"/>
                <a:gd name="connsiteX14" fmla="*/ 359684 w 751492"/>
                <a:gd name="connsiteY14" fmla="*/ 1493143 h 1570112"/>
                <a:gd name="connsiteX15" fmla="*/ 175864 w 751492"/>
                <a:gd name="connsiteY15" fmla="*/ 1501498 h 1570112"/>
                <a:gd name="connsiteX16" fmla="*/ 175864 w 751492"/>
                <a:gd name="connsiteY16" fmla="*/ 231421 h 1570112"/>
                <a:gd name="connsiteX0" fmla="*/ 181287 w 756915"/>
                <a:gd name="connsiteY0" fmla="*/ 231421 h 1570112"/>
                <a:gd name="connsiteX1" fmla="*/ 156221 w 756915"/>
                <a:gd name="connsiteY1" fmla="*/ 231421 h 1570112"/>
                <a:gd name="connsiteX2" fmla="*/ 147865 w 756915"/>
                <a:gd name="connsiteY2" fmla="*/ 665921 h 1570112"/>
                <a:gd name="connsiteX3" fmla="*/ 5823 w 756915"/>
                <a:gd name="connsiteY3" fmla="*/ 707700 h 1570112"/>
                <a:gd name="connsiteX4" fmla="*/ 47600 w 756915"/>
                <a:gd name="connsiteY4" fmla="*/ 47594 h 1570112"/>
                <a:gd name="connsiteX5" fmla="*/ 732747 w 756915"/>
                <a:gd name="connsiteY5" fmla="*/ 47594 h 1570112"/>
                <a:gd name="connsiteX6" fmla="*/ 749458 w 756915"/>
                <a:gd name="connsiteY6" fmla="*/ 699344 h 1570112"/>
                <a:gd name="connsiteX7" fmla="*/ 632482 w 756915"/>
                <a:gd name="connsiteY7" fmla="*/ 707700 h 1570112"/>
                <a:gd name="connsiteX8" fmla="*/ 615771 w 756915"/>
                <a:gd name="connsiteY8" fmla="*/ 231421 h 1570112"/>
                <a:gd name="connsiteX9" fmla="*/ 582349 w 756915"/>
                <a:gd name="connsiteY9" fmla="*/ 231421 h 1570112"/>
                <a:gd name="connsiteX10" fmla="*/ 582349 w 756915"/>
                <a:gd name="connsiteY10" fmla="*/ 1493143 h 1570112"/>
                <a:gd name="connsiteX11" fmla="*/ 406884 w 756915"/>
                <a:gd name="connsiteY11" fmla="*/ 1493143 h 1570112"/>
                <a:gd name="connsiteX12" fmla="*/ 398529 w 756915"/>
                <a:gd name="connsiteY12" fmla="*/ 757835 h 1570112"/>
                <a:gd name="connsiteX13" fmla="*/ 365107 w 756915"/>
                <a:gd name="connsiteY13" fmla="*/ 757835 h 1570112"/>
                <a:gd name="connsiteX14" fmla="*/ 365107 w 756915"/>
                <a:gd name="connsiteY14" fmla="*/ 1493143 h 1570112"/>
                <a:gd name="connsiteX15" fmla="*/ 181287 w 756915"/>
                <a:gd name="connsiteY15" fmla="*/ 1501498 h 1570112"/>
                <a:gd name="connsiteX16" fmla="*/ 181287 w 756915"/>
                <a:gd name="connsiteY16" fmla="*/ 231421 h 157011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773095 h 1585372"/>
                <a:gd name="connsiteX14" fmla="*/ 378739 w 770547"/>
                <a:gd name="connsiteY14" fmla="*/ 1508403 h 1585372"/>
                <a:gd name="connsiteX15" fmla="*/ 194919 w 770547"/>
                <a:gd name="connsiteY15" fmla="*/ 1516758 h 1585372"/>
                <a:gd name="connsiteX16" fmla="*/ 194919 w 770547"/>
                <a:gd name="connsiteY16" fmla="*/ 246681 h 1585372"/>
                <a:gd name="connsiteX0" fmla="*/ 194919 w 770547"/>
                <a:gd name="connsiteY0" fmla="*/ 246681 h 1585372"/>
                <a:gd name="connsiteX1" fmla="*/ 169853 w 770547"/>
                <a:gd name="connsiteY1" fmla="*/ 246681 h 1585372"/>
                <a:gd name="connsiteX2" fmla="*/ 161497 w 770547"/>
                <a:gd name="connsiteY2" fmla="*/ 681181 h 1585372"/>
                <a:gd name="connsiteX3" fmla="*/ 44521 w 770547"/>
                <a:gd name="connsiteY3" fmla="*/ 697893 h 1585372"/>
                <a:gd name="connsiteX4" fmla="*/ 61232 w 770547"/>
                <a:gd name="connsiteY4" fmla="*/ 62854 h 1585372"/>
                <a:gd name="connsiteX5" fmla="*/ 746379 w 770547"/>
                <a:gd name="connsiteY5" fmla="*/ 62854 h 1585372"/>
                <a:gd name="connsiteX6" fmla="*/ 763090 w 770547"/>
                <a:gd name="connsiteY6" fmla="*/ 714604 h 1585372"/>
                <a:gd name="connsiteX7" fmla="*/ 646114 w 770547"/>
                <a:gd name="connsiteY7" fmla="*/ 722960 h 1585372"/>
                <a:gd name="connsiteX8" fmla="*/ 629403 w 770547"/>
                <a:gd name="connsiteY8" fmla="*/ 246681 h 1585372"/>
                <a:gd name="connsiteX9" fmla="*/ 595981 w 770547"/>
                <a:gd name="connsiteY9" fmla="*/ 246681 h 1585372"/>
                <a:gd name="connsiteX10" fmla="*/ 595981 w 770547"/>
                <a:gd name="connsiteY10" fmla="*/ 1508403 h 1585372"/>
                <a:gd name="connsiteX11" fmla="*/ 420516 w 770547"/>
                <a:gd name="connsiteY11" fmla="*/ 1508403 h 1585372"/>
                <a:gd name="connsiteX12" fmla="*/ 412161 w 770547"/>
                <a:gd name="connsiteY12" fmla="*/ 773095 h 1585372"/>
                <a:gd name="connsiteX13" fmla="*/ 378739 w 770547"/>
                <a:gd name="connsiteY13" fmla="*/ 1508403 h 1585372"/>
                <a:gd name="connsiteX14" fmla="*/ 194919 w 770547"/>
                <a:gd name="connsiteY14" fmla="*/ 1516758 h 1585372"/>
                <a:gd name="connsiteX15" fmla="*/ 194919 w 770547"/>
                <a:gd name="connsiteY15" fmla="*/ 246681 h 1585372"/>
                <a:gd name="connsiteX0" fmla="*/ 194919 w 770547"/>
                <a:gd name="connsiteY0" fmla="*/ 246681 h 1581344"/>
                <a:gd name="connsiteX1" fmla="*/ 169853 w 770547"/>
                <a:gd name="connsiteY1" fmla="*/ 246681 h 1581344"/>
                <a:gd name="connsiteX2" fmla="*/ 161497 w 770547"/>
                <a:gd name="connsiteY2" fmla="*/ 681181 h 1581344"/>
                <a:gd name="connsiteX3" fmla="*/ 44521 w 770547"/>
                <a:gd name="connsiteY3" fmla="*/ 697893 h 1581344"/>
                <a:gd name="connsiteX4" fmla="*/ 61232 w 770547"/>
                <a:gd name="connsiteY4" fmla="*/ 62854 h 1581344"/>
                <a:gd name="connsiteX5" fmla="*/ 746379 w 770547"/>
                <a:gd name="connsiteY5" fmla="*/ 62854 h 1581344"/>
                <a:gd name="connsiteX6" fmla="*/ 763090 w 770547"/>
                <a:gd name="connsiteY6" fmla="*/ 714604 h 1581344"/>
                <a:gd name="connsiteX7" fmla="*/ 646114 w 770547"/>
                <a:gd name="connsiteY7" fmla="*/ 722960 h 1581344"/>
                <a:gd name="connsiteX8" fmla="*/ 629403 w 770547"/>
                <a:gd name="connsiteY8" fmla="*/ 246681 h 1581344"/>
                <a:gd name="connsiteX9" fmla="*/ 595981 w 770547"/>
                <a:gd name="connsiteY9" fmla="*/ 246681 h 1581344"/>
                <a:gd name="connsiteX10" fmla="*/ 595981 w 770547"/>
                <a:gd name="connsiteY10" fmla="*/ 1508403 h 1581344"/>
                <a:gd name="connsiteX11" fmla="*/ 420516 w 770547"/>
                <a:gd name="connsiteY11" fmla="*/ 1508403 h 1581344"/>
                <a:gd name="connsiteX12" fmla="*/ 412161 w 770547"/>
                <a:gd name="connsiteY12" fmla="*/ 773095 h 1581344"/>
                <a:gd name="connsiteX13" fmla="*/ 194919 w 770547"/>
                <a:gd name="connsiteY13" fmla="*/ 1516758 h 1581344"/>
                <a:gd name="connsiteX14" fmla="*/ 194919 w 770547"/>
                <a:gd name="connsiteY14" fmla="*/ 246681 h 1581344"/>
                <a:gd name="connsiteX0" fmla="*/ 194919 w 770547"/>
                <a:gd name="connsiteY0" fmla="*/ 1516758 h 1581344"/>
                <a:gd name="connsiteX1" fmla="*/ 194919 w 770547"/>
                <a:gd name="connsiteY1" fmla="*/ 246681 h 1581344"/>
                <a:gd name="connsiteX2" fmla="*/ 169853 w 770547"/>
                <a:gd name="connsiteY2" fmla="*/ 246681 h 1581344"/>
                <a:gd name="connsiteX3" fmla="*/ 161497 w 770547"/>
                <a:gd name="connsiteY3" fmla="*/ 681181 h 1581344"/>
                <a:gd name="connsiteX4" fmla="*/ 44521 w 770547"/>
                <a:gd name="connsiteY4" fmla="*/ 697893 h 1581344"/>
                <a:gd name="connsiteX5" fmla="*/ 61232 w 770547"/>
                <a:gd name="connsiteY5" fmla="*/ 62854 h 1581344"/>
                <a:gd name="connsiteX6" fmla="*/ 746379 w 770547"/>
                <a:gd name="connsiteY6" fmla="*/ 62854 h 1581344"/>
                <a:gd name="connsiteX7" fmla="*/ 763090 w 770547"/>
                <a:gd name="connsiteY7" fmla="*/ 714604 h 1581344"/>
                <a:gd name="connsiteX8" fmla="*/ 646114 w 770547"/>
                <a:gd name="connsiteY8" fmla="*/ 722960 h 1581344"/>
                <a:gd name="connsiteX9" fmla="*/ 629403 w 770547"/>
                <a:gd name="connsiteY9" fmla="*/ 246681 h 1581344"/>
                <a:gd name="connsiteX10" fmla="*/ 595981 w 770547"/>
                <a:gd name="connsiteY10" fmla="*/ 246681 h 1581344"/>
                <a:gd name="connsiteX11" fmla="*/ 595981 w 770547"/>
                <a:gd name="connsiteY11" fmla="*/ 1508403 h 1581344"/>
                <a:gd name="connsiteX12" fmla="*/ 420516 w 770547"/>
                <a:gd name="connsiteY12" fmla="*/ 1508403 h 1581344"/>
                <a:gd name="connsiteX13" fmla="*/ 503601 w 770547"/>
                <a:gd name="connsiteY13" fmla="*/ 864535 h 1581344"/>
                <a:gd name="connsiteX0" fmla="*/ 195316 w 770944"/>
                <a:gd name="connsiteY0" fmla="*/ 1516758 h 1581344"/>
                <a:gd name="connsiteX1" fmla="*/ 195316 w 770944"/>
                <a:gd name="connsiteY1" fmla="*/ 246681 h 1581344"/>
                <a:gd name="connsiteX2" fmla="*/ 170250 w 770944"/>
                <a:gd name="connsiteY2" fmla="*/ 246681 h 1581344"/>
                <a:gd name="connsiteX3" fmla="*/ 44918 w 770944"/>
                <a:gd name="connsiteY3" fmla="*/ 697893 h 1581344"/>
                <a:gd name="connsiteX4" fmla="*/ 61629 w 770944"/>
                <a:gd name="connsiteY4" fmla="*/ 62854 h 1581344"/>
                <a:gd name="connsiteX5" fmla="*/ 746776 w 770944"/>
                <a:gd name="connsiteY5" fmla="*/ 62854 h 1581344"/>
                <a:gd name="connsiteX6" fmla="*/ 763487 w 770944"/>
                <a:gd name="connsiteY6" fmla="*/ 714604 h 1581344"/>
                <a:gd name="connsiteX7" fmla="*/ 646511 w 770944"/>
                <a:gd name="connsiteY7" fmla="*/ 722960 h 1581344"/>
                <a:gd name="connsiteX8" fmla="*/ 629800 w 770944"/>
                <a:gd name="connsiteY8" fmla="*/ 246681 h 1581344"/>
                <a:gd name="connsiteX9" fmla="*/ 596378 w 770944"/>
                <a:gd name="connsiteY9" fmla="*/ 246681 h 1581344"/>
                <a:gd name="connsiteX10" fmla="*/ 596378 w 770944"/>
                <a:gd name="connsiteY10" fmla="*/ 1508403 h 1581344"/>
                <a:gd name="connsiteX11" fmla="*/ 420913 w 770944"/>
                <a:gd name="connsiteY11" fmla="*/ 1508403 h 1581344"/>
                <a:gd name="connsiteX12" fmla="*/ 503998 w 770944"/>
                <a:gd name="connsiteY12" fmla="*/ 864535 h 1581344"/>
                <a:gd name="connsiteX0" fmla="*/ 195316 w 770944"/>
                <a:gd name="connsiteY0" fmla="*/ 1516758 h 1581344"/>
                <a:gd name="connsiteX1" fmla="*/ 170250 w 770944"/>
                <a:gd name="connsiteY1" fmla="*/ 246681 h 1581344"/>
                <a:gd name="connsiteX2" fmla="*/ 44918 w 770944"/>
                <a:gd name="connsiteY2" fmla="*/ 697893 h 1581344"/>
                <a:gd name="connsiteX3" fmla="*/ 61629 w 770944"/>
                <a:gd name="connsiteY3" fmla="*/ 62854 h 1581344"/>
                <a:gd name="connsiteX4" fmla="*/ 746776 w 770944"/>
                <a:gd name="connsiteY4" fmla="*/ 62854 h 1581344"/>
                <a:gd name="connsiteX5" fmla="*/ 763487 w 770944"/>
                <a:gd name="connsiteY5" fmla="*/ 714604 h 1581344"/>
                <a:gd name="connsiteX6" fmla="*/ 646511 w 770944"/>
                <a:gd name="connsiteY6" fmla="*/ 722960 h 1581344"/>
                <a:gd name="connsiteX7" fmla="*/ 629800 w 770944"/>
                <a:gd name="connsiteY7" fmla="*/ 246681 h 1581344"/>
                <a:gd name="connsiteX8" fmla="*/ 596378 w 770944"/>
                <a:gd name="connsiteY8" fmla="*/ 246681 h 1581344"/>
                <a:gd name="connsiteX9" fmla="*/ 596378 w 770944"/>
                <a:gd name="connsiteY9" fmla="*/ 1508403 h 1581344"/>
                <a:gd name="connsiteX10" fmla="*/ 420913 w 770944"/>
                <a:gd name="connsiteY10" fmla="*/ 1508403 h 1581344"/>
                <a:gd name="connsiteX11" fmla="*/ 503998 w 770944"/>
                <a:gd name="connsiteY11" fmla="*/ 864535 h 1581344"/>
                <a:gd name="connsiteX0" fmla="*/ 196529 w 772157"/>
                <a:gd name="connsiteY0" fmla="*/ 1516758 h 1581344"/>
                <a:gd name="connsiteX1" fmla="*/ 46131 w 772157"/>
                <a:gd name="connsiteY1" fmla="*/ 697893 h 1581344"/>
                <a:gd name="connsiteX2" fmla="*/ 62842 w 772157"/>
                <a:gd name="connsiteY2" fmla="*/ 62854 h 1581344"/>
                <a:gd name="connsiteX3" fmla="*/ 747989 w 772157"/>
                <a:gd name="connsiteY3" fmla="*/ 62854 h 1581344"/>
                <a:gd name="connsiteX4" fmla="*/ 764700 w 772157"/>
                <a:gd name="connsiteY4" fmla="*/ 714604 h 1581344"/>
                <a:gd name="connsiteX5" fmla="*/ 647724 w 772157"/>
                <a:gd name="connsiteY5" fmla="*/ 722960 h 1581344"/>
                <a:gd name="connsiteX6" fmla="*/ 631013 w 772157"/>
                <a:gd name="connsiteY6" fmla="*/ 246681 h 1581344"/>
                <a:gd name="connsiteX7" fmla="*/ 597591 w 772157"/>
                <a:gd name="connsiteY7" fmla="*/ 246681 h 1581344"/>
                <a:gd name="connsiteX8" fmla="*/ 597591 w 772157"/>
                <a:gd name="connsiteY8" fmla="*/ 1508403 h 1581344"/>
                <a:gd name="connsiteX9" fmla="*/ 422126 w 772157"/>
                <a:gd name="connsiteY9" fmla="*/ 1508403 h 1581344"/>
                <a:gd name="connsiteX10" fmla="*/ 505211 w 772157"/>
                <a:gd name="connsiteY10" fmla="*/ 864535 h 1581344"/>
                <a:gd name="connsiteX0" fmla="*/ 157868 w 733496"/>
                <a:gd name="connsiteY0" fmla="*/ 1575813 h 1640399"/>
                <a:gd name="connsiteX1" fmla="*/ 24181 w 733496"/>
                <a:gd name="connsiteY1" fmla="*/ 121909 h 1640399"/>
                <a:gd name="connsiteX2" fmla="*/ 709328 w 733496"/>
                <a:gd name="connsiteY2" fmla="*/ 121909 h 1640399"/>
                <a:gd name="connsiteX3" fmla="*/ 726039 w 733496"/>
                <a:gd name="connsiteY3" fmla="*/ 773659 h 1640399"/>
                <a:gd name="connsiteX4" fmla="*/ 609063 w 733496"/>
                <a:gd name="connsiteY4" fmla="*/ 782015 h 1640399"/>
                <a:gd name="connsiteX5" fmla="*/ 592352 w 733496"/>
                <a:gd name="connsiteY5" fmla="*/ 305736 h 1640399"/>
                <a:gd name="connsiteX6" fmla="*/ 558930 w 733496"/>
                <a:gd name="connsiteY6" fmla="*/ 305736 h 1640399"/>
                <a:gd name="connsiteX7" fmla="*/ 558930 w 733496"/>
                <a:gd name="connsiteY7" fmla="*/ 1567458 h 1640399"/>
                <a:gd name="connsiteX8" fmla="*/ 383465 w 733496"/>
                <a:gd name="connsiteY8" fmla="*/ 1567458 h 1640399"/>
                <a:gd name="connsiteX9" fmla="*/ 466550 w 733496"/>
                <a:gd name="connsiteY9" fmla="*/ 923590 h 1640399"/>
                <a:gd name="connsiteX0" fmla="*/ 136859 w 712487"/>
                <a:gd name="connsiteY0" fmla="*/ 1481859 h 1546445"/>
                <a:gd name="connsiteX1" fmla="*/ 3172 w 712487"/>
                <a:gd name="connsiteY1" fmla="*/ 27955 h 1546445"/>
                <a:gd name="connsiteX2" fmla="*/ 688319 w 712487"/>
                <a:gd name="connsiteY2" fmla="*/ 27955 h 1546445"/>
                <a:gd name="connsiteX3" fmla="*/ 705030 w 712487"/>
                <a:gd name="connsiteY3" fmla="*/ 679705 h 1546445"/>
                <a:gd name="connsiteX4" fmla="*/ 588054 w 712487"/>
                <a:gd name="connsiteY4" fmla="*/ 688061 h 1546445"/>
                <a:gd name="connsiteX5" fmla="*/ 571343 w 712487"/>
                <a:gd name="connsiteY5" fmla="*/ 211782 h 1546445"/>
                <a:gd name="connsiteX6" fmla="*/ 537921 w 712487"/>
                <a:gd name="connsiteY6" fmla="*/ 211782 h 1546445"/>
                <a:gd name="connsiteX7" fmla="*/ 537921 w 712487"/>
                <a:gd name="connsiteY7" fmla="*/ 1473504 h 1546445"/>
                <a:gd name="connsiteX8" fmla="*/ 362456 w 712487"/>
                <a:gd name="connsiteY8" fmla="*/ 1473504 h 1546445"/>
                <a:gd name="connsiteX9" fmla="*/ 445541 w 712487"/>
                <a:gd name="connsiteY9" fmla="*/ 829636 h 1546445"/>
                <a:gd name="connsiteX0" fmla="*/ 3541 w 591567"/>
                <a:gd name="connsiteY0" fmla="*/ 1510382 h 1574968"/>
                <a:gd name="connsiteX1" fmla="*/ 145584 w 591567"/>
                <a:gd name="connsiteY1" fmla="*/ 39767 h 1574968"/>
                <a:gd name="connsiteX2" fmla="*/ 555001 w 591567"/>
                <a:gd name="connsiteY2" fmla="*/ 56478 h 1574968"/>
                <a:gd name="connsiteX3" fmla="*/ 571712 w 591567"/>
                <a:gd name="connsiteY3" fmla="*/ 708228 h 1574968"/>
                <a:gd name="connsiteX4" fmla="*/ 454736 w 591567"/>
                <a:gd name="connsiteY4" fmla="*/ 716584 h 1574968"/>
                <a:gd name="connsiteX5" fmla="*/ 438025 w 591567"/>
                <a:gd name="connsiteY5" fmla="*/ 240305 h 1574968"/>
                <a:gd name="connsiteX6" fmla="*/ 404603 w 591567"/>
                <a:gd name="connsiteY6" fmla="*/ 240305 h 1574968"/>
                <a:gd name="connsiteX7" fmla="*/ 404603 w 591567"/>
                <a:gd name="connsiteY7" fmla="*/ 1502027 h 1574968"/>
                <a:gd name="connsiteX8" fmla="*/ 229138 w 591567"/>
                <a:gd name="connsiteY8" fmla="*/ 1502027 h 1574968"/>
                <a:gd name="connsiteX9" fmla="*/ 312223 w 591567"/>
                <a:gd name="connsiteY9" fmla="*/ 858159 h 1574968"/>
                <a:gd name="connsiteX0" fmla="*/ 2520 w 585742"/>
                <a:gd name="connsiteY0" fmla="*/ 1504093 h 1568679"/>
                <a:gd name="connsiteX1" fmla="*/ 211407 w 585742"/>
                <a:gd name="connsiteY1" fmla="*/ 50189 h 1568679"/>
                <a:gd name="connsiteX2" fmla="*/ 553980 w 585742"/>
                <a:gd name="connsiteY2" fmla="*/ 50189 h 1568679"/>
                <a:gd name="connsiteX3" fmla="*/ 570691 w 585742"/>
                <a:gd name="connsiteY3" fmla="*/ 701939 h 1568679"/>
                <a:gd name="connsiteX4" fmla="*/ 453715 w 585742"/>
                <a:gd name="connsiteY4" fmla="*/ 710295 h 1568679"/>
                <a:gd name="connsiteX5" fmla="*/ 437004 w 585742"/>
                <a:gd name="connsiteY5" fmla="*/ 234016 h 1568679"/>
                <a:gd name="connsiteX6" fmla="*/ 403582 w 585742"/>
                <a:gd name="connsiteY6" fmla="*/ 234016 h 1568679"/>
                <a:gd name="connsiteX7" fmla="*/ 403582 w 585742"/>
                <a:gd name="connsiteY7" fmla="*/ 1495738 h 1568679"/>
                <a:gd name="connsiteX8" fmla="*/ 228117 w 585742"/>
                <a:gd name="connsiteY8" fmla="*/ 1495738 h 1568679"/>
                <a:gd name="connsiteX9" fmla="*/ 311202 w 585742"/>
                <a:gd name="connsiteY9" fmla="*/ 851870 h 1568679"/>
                <a:gd name="connsiteX0" fmla="*/ 2520 w 570715"/>
                <a:gd name="connsiteY0" fmla="*/ 1470796 h 1535382"/>
                <a:gd name="connsiteX1" fmla="*/ 211407 w 570715"/>
                <a:gd name="connsiteY1" fmla="*/ 16892 h 1535382"/>
                <a:gd name="connsiteX2" fmla="*/ 553980 w 570715"/>
                <a:gd name="connsiteY2" fmla="*/ 16892 h 1535382"/>
                <a:gd name="connsiteX3" fmla="*/ 570691 w 570715"/>
                <a:gd name="connsiteY3" fmla="*/ 668642 h 1535382"/>
                <a:gd name="connsiteX4" fmla="*/ 453715 w 570715"/>
                <a:gd name="connsiteY4" fmla="*/ 676998 h 1535382"/>
                <a:gd name="connsiteX5" fmla="*/ 437004 w 570715"/>
                <a:gd name="connsiteY5" fmla="*/ 200719 h 1535382"/>
                <a:gd name="connsiteX6" fmla="*/ 403582 w 570715"/>
                <a:gd name="connsiteY6" fmla="*/ 200719 h 1535382"/>
                <a:gd name="connsiteX7" fmla="*/ 403582 w 570715"/>
                <a:gd name="connsiteY7" fmla="*/ 1462441 h 1535382"/>
                <a:gd name="connsiteX8" fmla="*/ 228117 w 570715"/>
                <a:gd name="connsiteY8" fmla="*/ 1462441 h 1535382"/>
                <a:gd name="connsiteX9" fmla="*/ 311202 w 570715"/>
                <a:gd name="connsiteY9" fmla="*/ 818573 h 1535382"/>
                <a:gd name="connsiteX0" fmla="*/ 0 w 359308"/>
                <a:gd name="connsiteY0" fmla="*/ 16892 h 1535382"/>
                <a:gd name="connsiteX1" fmla="*/ 342573 w 359308"/>
                <a:gd name="connsiteY1" fmla="*/ 16892 h 1535382"/>
                <a:gd name="connsiteX2" fmla="*/ 359284 w 359308"/>
                <a:gd name="connsiteY2" fmla="*/ 668642 h 1535382"/>
                <a:gd name="connsiteX3" fmla="*/ 242308 w 359308"/>
                <a:gd name="connsiteY3" fmla="*/ 676998 h 1535382"/>
                <a:gd name="connsiteX4" fmla="*/ 225597 w 359308"/>
                <a:gd name="connsiteY4" fmla="*/ 200719 h 1535382"/>
                <a:gd name="connsiteX5" fmla="*/ 192175 w 359308"/>
                <a:gd name="connsiteY5" fmla="*/ 200719 h 1535382"/>
                <a:gd name="connsiteX6" fmla="*/ 192175 w 359308"/>
                <a:gd name="connsiteY6" fmla="*/ 1462441 h 1535382"/>
                <a:gd name="connsiteX7" fmla="*/ 16710 w 359308"/>
                <a:gd name="connsiteY7" fmla="*/ 1462441 h 1535382"/>
                <a:gd name="connsiteX8" fmla="*/ 99795 w 359308"/>
                <a:gd name="connsiteY8" fmla="*/ 818573 h 1535382"/>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0 w 359308"/>
                <a:gd name="connsiteY0" fmla="*/ 16892 h 1528497"/>
                <a:gd name="connsiteX1" fmla="*/ 342573 w 359308"/>
                <a:gd name="connsiteY1" fmla="*/ 16892 h 1528497"/>
                <a:gd name="connsiteX2" fmla="*/ 359284 w 359308"/>
                <a:gd name="connsiteY2" fmla="*/ 668642 h 1528497"/>
                <a:gd name="connsiteX3" fmla="*/ 242308 w 359308"/>
                <a:gd name="connsiteY3" fmla="*/ 676998 h 1528497"/>
                <a:gd name="connsiteX4" fmla="*/ 225597 w 359308"/>
                <a:gd name="connsiteY4" fmla="*/ 200719 h 1528497"/>
                <a:gd name="connsiteX5" fmla="*/ 192175 w 359308"/>
                <a:gd name="connsiteY5" fmla="*/ 200719 h 1528497"/>
                <a:gd name="connsiteX6" fmla="*/ 192175 w 359308"/>
                <a:gd name="connsiteY6" fmla="*/ 1462441 h 1528497"/>
                <a:gd name="connsiteX7" fmla="*/ 16710 w 359308"/>
                <a:gd name="connsiteY7" fmla="*/ 1462441 h 1528497"/>
                <a:gd name="connsiteX8" fmla="*/ 66373 w 359308"/>
                <a:gd name="connsiteY8" fmla="*/ 826929 h 1528497"/>
                <a:gd name="connsiteX0" fmla="*/ 25537 w 384845"/>
                <a:gd name="connsiteY0" fmla="*/ 16892 h 1529068"/>
                <a:gd name="connsiteX1" fmla="*/ 368110 w 384845"/>
                <a:gd name="connsiteY1" fmla="*/ 16892 h 1529068"/>
                <a:gd name="connsiteX2" fmla="*/ 384821 w 384845"/>
                <a:gd name="connsiteY2" fmla="*/ 668642 h 1529068"/>
                <a:gd name="connsiteX3" fmla="*/ 267845 w 384845"/>
                <a:gd name="connsiteY3" fmla="*/ 676998 h 1529068"/>
                <a:gd name="connsiteX4" fmla="*/ 251134 w 384845"/>
                <a:gd name="connsiteY4" fmla="*/ 200719 h 1529068"/>
                <a:gd name="connsiteX5" fmla="*/ 217712 w 384845"/>
                <a:gd name="connsiteY5" fmla="*/ 200719 h 1529068"/>
                <a:gd name="connsiteX6" fmla="*/ 217712 w 384845"/>
                <a:gd name="connsiteY6" fmla="*/ 1462441 h 1529068"/>
                <a:gd name="connsiteX7" fmla="*/ 42247 w 384845"/>
                <a:gd name="connsiteY7" fmla="*/ 1462441 h 1529068"/>
                <a:gd name="connsiteX8" fmla="*/ 0 w 384845"/>
                <a:gd name="connsiteY8" fmla="*/ 818574 h 1529068"/>
                <a:gd name="connsiteX0" fmla="*/ 470 w 359778"/>
                <a:gd name="connsiteY0" fmla="*/ 16892 h 1529068"/>
                <a:gd name="connsiteX1" fmla="*/ 343043 w 359778"/>
                <a:gd name="connsiteY1" fmla="*/ 16892 h 1529068"/>
                <a:gd name="connsiteX2" fmla="*/ 359754 w 359778"/>
                <a:gd name="connsiteY2" fmla="*/ 668642 h 1529068"/>
                <a:gd name="connsiteX3" fmla="*/ 242778 w 359778"/>
                <a:gd name="connsiteY3" fmla="*/ 676998 h 1529068"/>
                <a:gd name="connsiteX4" fmla="*/ 226067 w 359778"/>
                <a:gd name="connsiteY4" fmla="*/ 200719 h 1529068"/>
                <a:gd name="connsiteX5" fmla="*/ 192645 w 359778"/>
                <a:gd name="connsiteY5" fmla="*/ 200719 h 1529068"/>
                <a:gd name="connsiteX6" fmla="*/ 192645 w 359778"/>
                <a:gd name="connsiteY6" fmla="*/ 1462441 h 1529068"/>
                <a:gd name="connsiteX7" fmla="*/ 17180 w 359778"/>
                <a:gd name="connsiteY7" fmla="*/ 1462441 h 1529068"/>
                <a:gd name="connsiteX8" fmla="*/ 0 w 359778"/>
                <a:gd name="connsiteY8" fmla="*/ 818574 h 1529068"/>
                <a:gd name="connsiteX0" fmla="*/ 470 w 371253"/>
                <a:gd name="connsiteY0" fmla="*/ 24257 h 1536433"/>
                <a:gd name="connsiteX1" fmla="*/ 343043 w 371253"/>
                <a:gd name="connsiteY1" fmla="*/ 24257 h 1536433"/>
                <a:gd name="connsiteX2" fmla="*/ 359754 w 371253"/>
                <a:gd name="connsiteY2" fmla="*/ 676007 h 1536433"/>
                <a:gd name="connsiteX3" fmla="*/ 242778 w 371253"/>
                <a:gd name="connsiteY3" fmla="*/ 684363 h 1536433"/>
                <a:gd name="connsiteX4" fmla="*/ 226067 w 371253"/>
                <a:gd name="connsiteY4" fmla="*/ 208084 h 1536433"/>
                <a:gd name="connsiteX5" fmla="*/ 192645 w 371253"/>
                <a:gd name="connsiteY5" fmla="*/ 208084 h 1536433"/>
                <a:gd name="connsiteX6" fmla="*/ 192645 w 371253"/>
                <a:gd name="connsiteY6" fmla="*/ 1469806 h 1536433"/>
                <a:gd name="connsiteX7" fmla="*/ 17180 w 371253"/>
                <a:gd name="connsiteY7" fmla="*/ 1469806 h 1536433"/>
                <a:gd name="connsiteX8" fmla="*/ 0 w 371253"/>
                <a:gd name="connsiteY8" fmla="*/ 825939 h 1536433"/>
                <a:gd name="connsiteX0" fmla="*/ 470 w 368885"/>
                <a:gd name="connsiteY0" fmla="*/ 6317 h 1518493"/>
                <a:gd name="connsiteX1" fmla="*/ 326332 w 368885"/>
                <a:gd name="connsiteY1" fmla="*/ 39740 h 1518493"/>
                <a:gd name="connsiteX2" fmla="*/ 359754 w 368885"/>
                <a:gd name="connsiteY2" fmla="*/ 658067 h 1518493"/>
                <a:gd name="connsiteX3" fmla="*/ 242778 w 368885"/>
                <a:gd name="connsiteY3" fmla="*/ 666423 h 1518493"/>
                <a:gd name="connsiteX4" fmla="*/ 226067 w 368885"/>
                <a:gd name="connsiteY4" fmla="*/ 190144 h 1518493"/>
                <a:gd name="connsiteX5" fmla="*/ 192645 w 368885"/>
                <a:gd name="connsiteY5" fmla="*/ 190144 h 1518493"/>
                <a:gd name="connsiteX6" fmla="*/ 192645 w 368885"/>
                <a:gd name="connsiteY6" fmla="*/ 1451866 h 1518493"/>
                <a:gd name="connsiteX7" fmla="*/ 17180 w 368885"/>
                <a:gd name="connsiteY7" fmla="*/ 1451866 h 1518493"/>
                <a:gd name="connsiteX8" fmla="*/ 0 w 368885"/>
                <a:gd name="connsiteY8" fmla="*/ 807999 h 1518493"/>
                <a:gd name="connsiteX0" fmla="*/ 33892 w 402307"/>
                <a:gd name="connsiteY0" fmla="*/ 6317 h 1518493"/>
                <a:gd name="connsiteX1" fmla="*/ 359754 w 402307"/>
                <a:gd name="connsiteY1" fmla="*/ 39740 h 1518493"/>
                <a:gd name="connsiteX2" fmla="*/ 393176 w 402307"/>
                <a:gd name="connsiteY2" fmla="*/ 658067 h 1518493"/>
                <a:gd name="connsiteX3" fmla="*/ 276200 w 402307"/>
                <a:gd name="connsiteY3" fmla="*/ 666423 h 1518493"/>
                <a:gd name="connsiteX4" fmla="*/ 259489 w 402307"/>
                <a:gd name="connsiteY4" fmla="*/ 190144 h 1518493"/>
                <a:gd name="connsiteX5" fmla="*/ 226067 w 402307"/>
                <a:gd name="connsiteY5" fmla="*/ 190144 h 1518493"/>
                <a:gd name="connsiteX6" fmla="*/ 226067 w 402307"/>
                <a:gd name="connsiteY6" fmla="*/ 1451866 h 1518493"/>
                <a:gd name="connsiteX7" fmla="*/ 50602 w 402307"/>
                <a:gd name="connsiteY7" fmla="*/ 1451866 h 1518493"/>
                <a:gd name="connsiteX8" fmla="*/ 0 w 402307"/>
                <a:gd name="connsiteY8" fmla="*/ 807999 h 1518493"/>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9638"/>
                <a:gd name="connsiteX1" fmla="*/ 384820 w 427373"/>
                <a:gd name="connsiteY1" fmla="*/ 39740 h 1519638"/>
                <a:gd name="connsiteX2" fmla="*/ 418242 w 427373"/>
                <a:gd name="connsiteY2" fmla="*/ 658067 h 1519638"/>
                <a:gd name="connsiteX3" fmla="*/ 301266 w 427373"/>
                <a:gd name="connsiteY3" fmla="*/ 666423 h 1519638"/>
                <a:gd name="connsiteX4" fmla="*/ 284555 w 427373"/>
                <a:gd name="connsiteY4" fmla="*/ 190144 h 1519638"/>
                <a:gd name="connsiteX5" fmla="*/ 251133 w 427373"/>
                <a:gd name="connsiteY5" fmla="*/ 190144 h 1519638"/>
                <a:gd name="connsiteX6" fmla="*/ 251133 w 427373"/>
                <a:gd name="connsiteY6" fmla="*/ 1451866 h 1519638"/>
                <a:gd name="connsiteX7" fmla="*/ 75668 w 427373"/>
                <a:gd name="connsiteY7" fmla="*/ 1451866 h 1519638"/>
                <a:gd name="connsiteX8" fmla="*/ 0 w 427373"/>
                <a:gd name="connsiteY8" fmla="*/ 791288 h 1519638"/>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6272 w 434687"/>
                <a:gd name="connsiteY0" fmla="*/ 6317 h 1515649"/>
                <a:gd name="connsiteX1" fmla="*/ 392134 w 434687"/>
                <a:gd name="connsiteY1" fmla="*/ 39740 h 1515649"/>
                <a:gd name="connsiteX2" fmla="*/ 425556 w 434687"/>
                <a:gd name="connsiteY2" fmla="*/ 658067 h 1515649"/>
                <a:gd name="connsiteX3" fmla="*/ 308580 w 434687"/>
                <a:gd name="connsiteY3" fmla="*/ 666423 h 1515649"/>
                <a:gd name="connsiteX4" fmla="*/ 291869 w 434687"/>
                <a:gd name="connsiteY4" fmla="*/ 190144 h 1515649"/>
                <a:gd name="connsiteX5" fmla="*/ 258447 w 434687"/>
                <a:gd name="connsiteY5" fmla="*/ 190144 h 1515649"/>
                <a:gd name="connsiteX6" fmla="*/ 258447 w 434687"/>
                <a:gd name="connsiteY6" fmla="*/ 1451866 h 1515649"/>
                <a:gd name="connsiteX7" fmla="*/ 82982 w 434687"/>
                <a:gd name="connsiteY7" fmla="*/ 1451866 h 1515649"/>
                <a:gd name="connsiteX8" fmla="*/ 7314 w 434687"/>
                <a:gd name="connsiteY8" fmla="*/ 849778 h 1515649"/>
                <a:gd name="connsiteX0" fmla="*/ 58958 w 427373"/>
                <a:gd name="connsiteY0" fmla="*/ 6317 h 1515649"/>
                <a:gd name="connsiteX1" fmla="*/ 384820 w 427373"/>
                <a:gd name="connsiteY1" fmla="*/ 39740 h 1515649"/>
                <a:gd name="connsiteX2" fmla="*/ 418242 w 427373"/>
                <a:gd name="connsiteY2" fmla="*/ 658067 h 1515649"/>
                <a:gd name="connsiteX3" fmla="*/ 301266 w 427373"/>
                <a:gd name="connsiteY3" fmla="*/ 666423 h 1515649"/>
                <a:gd name="connsiteX4" fmla="*/ 284555 w 427373"/>
                <a:gd name="connsiteY4" fmla="*/ 190144 h 1515649"/>
                <a:gd name="connsiteX5" fmla="*/ 251133 w 427373"/>
                <a:gd name="connsiteY5" fmla="*/ 190144 h 1515649"/>
                <a:gd name="connsiteX6" fmla="*/ 251133 w 427373"/>
                <a:gd name="connsiteY6" fmla="*/ 1451866 h 1515649"/>
                <a:gd name="connsiteX7" fmla="*/ 75668 w 427373"/>
                <a:gd name="connsiteY7" fmla="*/ 1451866 h 1515649"/>
                <a:gd name="connsiteX8" fmla="*/ 0 w 427373"/>
                <a:gd name="connsiteY8" fmla="*/ 849778 h 1515649"/>
                <a:gd name="connsiteX0" fmla="*/ 67313 w 435728"/>
                <a:gd name="connsiteY0" fmla="*/ 6317 h 1521364"/>
                <a:gd name="connsiteX1" fmla="*/ 393175 w 435728"/>
                <a:gd name="connsiteY1" fmla="*/ 39740 h 1521364"/>
                <a:gd name="connsiteX2" fmla="*/ 426597 w 435728"/>
                <a:gd name="connsiteY2" fmla="*/ 658067 h 1521364"/>
                <a:gd name="connsiteX3" fmla="*/ 309621 w 435728"/>
                <a:gd name="connsiteY3" fmla="*/ 666423 h 1521364"/>
                <a:gd name="connsiteX4" fmla="*/ 292910 w 435728"/>
                <a:gd name="connsiteY4" fmla="*/ 190144 h 1521364"/>
                <a:gd name="connsiteX5" fmla="*/ 259488 w 435728"/>
                <a:gd name="connsiteY5" fmla="*/ 190144 h 1521364"/>
                <a:gd name="connsiteX6" fmla="*/ 259488 w 435728"/>
                <a:gd name="connsiteY6" fmla="*/ 1451866 h 1521364"/>
                <a:gd name="connsiteX7" fmla="*/ 84023 w 435728"/>
                <a:gd name="connsiteY7" fmla="*/ 1451866 h 1521364"/>
                <a:gd name="connsiteX8" fmla="*/ 0 w 435728"/>
                <a:gd name="connsiteY8" fmla="*/ 766221 h 1521364"/>
                <a:gd name="connsiteX0" fmla="*/ 33891 w 402306"/>
                <a:gd name="connsiteY0" fmla="*/ 6317 h 1521364"/>
                <a:gd name="connsiteX1" fmla="*/ 359753 w 402306"/>
                <a:gd name="connsiteY1" fmla="*/ 39740 h 1521364"/>
                <a:gd name="connsiteX2" fmla="*/ 393175 w 402306"/>
                <a:gd name="connsiteY2" fmla="*/ 658067 h 1521364"/>
                <a:gd name="connsiteX3" fmla="*/ 276199 w 402306"/>
                <a:gd name="connsiteY3" fmla="*/ 666423 h 1521364"/>
                <a:gd name="connsiteX4" fmla="*/ 259488 w 402306"/>
                <a:gd name="connsiteY4" fmla="*/ 190144 h 1521364"/>
                <a:gd name="connsiteX5" fmla="*/ 226066 w 402306"/>
                <a:gd name="connsiteY5" fmla="*/ 190144 h 1521364"/>
                <a:gd name="connsiteX6" fmla="*/ 226066 w 402306"/>
                <a:gd name="connsiteY6" fmla="*/ 1451866 h 1521364"/>
                <a:gd name="connsiteX7" fmla="*/ 50601 w 402306"/>
                <a:gd name="connsiteY7" fmla="*/ 1451866 h 1521364"/>
                <a:gd name="connsiteX8" fmla="*/ 0 w 402306"/>
                <a:gd name="connsiteY8" fmla="*/ 766221 h 1521364"/>
                <a:gd name="connsiteX0" fmla="*/ 67313 w 435728"/>
                <a:gd name="connsiteY0" fmla="*/ 6317 h 1521941"/>
                <a:gd name="connsiteX1" fmla="*/ 393175 w 435728"/>
                <a:gd name="connsiteY1" fmla="*/ 39740 h 1521941"/>
                <a:gd name="connsiteX2" fmla="*/ 426597 w 435728"/>
                <a:gd name="connsiteY2" fmla="*/ 658067 h 1521941"/>
                <a:gd name="connsiteX3" fmla="*/ 309621 w 435728"/>
                <a:gd name="connsiteY3" fmla="*/ 666423 h 1521941"/>
                <a:gd name="connsiteX4" fmla="*/ 292910 w 435728"/>
                <a:gd name="connsiteY4" fmla="*/ 190144 h 1521941"/>
                <a:gd name="connsiteX5" fmla="*/ 259488 w 435728"/>
                <a:gd name="connsiteY5" fmla="*/ 190144 h 1521941"/>
                <a:gd name="connsiteX6" fmla="*/ 259488 w 435728"/>
                <a:gd name="connsiteY6" fmla="*/ 1451866 h 1521941"/>
                <a:gd name="connsiteX7" fmla="*/ 84023 w 435728"/>
                <a:gd name="connsiteY7" fmla="*/ 1451866 h 1521941"/>
                <a:gd name="connsiteX8" fmla="*/ 0 w 435728"/>
                <a:gd name="connsiteY8" fmla="*/ 757865 h 1521941"/>
                <a:gd name="connsiteX0" fmla="*/ 42247 w 439479"/>
                <a:gd name="connsiteY0" fmla="*/ 42408 h 1532965"/>
                <a:gd name="connsiteX1" fmla="*/ 393175 w 439479"/>
                <a:gd name="connsiteY1" fmla="*/ 50764 h 1532965"/>
                <a:gd name="connsiteX2" fmla="*/ 426597 w 439479"/>
                <a:gd name="connsiteY2" fmla="*/ 669091 h 1532965"/>
                <a:gd name="connsiteX3" fmla="*/ 309621 w 439479"/>
                <a:gd name="connsiteY3" fmla="*/ 677447 h 1532965"/>
                <a:gd name="connsiteX4" fmla="*/ 292910 w 439479"/>
                <a:gd name="connsiteY4" fmla="*/ 201168 h 1532965"/>
                <a:gd name="connsiteX5" fmla="*/ 259488 w 439479"/>
                <a:gd name="connsiteY5" fmla="*/ 201168 h 1532965"/>
                <a:gd name="connsiteX6" fmla="*/ 259488 w 439479"/>
                <a:gd name="connsiteY6" fmla="*/ 1462890 h 1532965"/>
                <a:gd name="connsiteX7" fmla="*/ 84023 w 439479"/>
                <a:gd name="connsiteY7" fmla="*/ 1462890 h 1532965"/>
                <a:gd name="connsiteX8" fmla="*/ 0 w 439479"/>
                <a:gd name="connsiteY8" fmla="*/ 768889 h 1532965"/>
                <a:gd name="connsiteX0" fmla="*/ 42247 w 439479"/>
                <a:gd name="connsiteY0" fmla="*/ 40335 h 1530892"/>
                <a:gd name="connsiteX1" fmla="*/ 393175 w 439479"/>
                <a:gd name="connsiteY1" fmla="*/ 48691 h 1530892"/>
                <a:gd name="connsiteX2" fmla="*/ 426597 w 439479"/>
                <a:gd name="connsiteY2" fmla="*/ 667018 h 1530892"/>
                <a:gd name="connsiteX3" fmla="*/ 309621 w 439479"/>
                <a:gd name="connsiteY3" fmla="*/ 675374 h 1530892"/>
                <a:gd name="connsiteX4" fmla="*/ 292910 w 439479"/>
                <a:gd name="connsiteY4" fmla="*/ 199095 h 1530892"/>
                <a:gd name="connsiteX5" fmla="*/ 259488 w 439479"/>
                <a:gd name="connsiteY5" fmla="*/ 199095 h 1530892"/>
                <a:gd name="connsiteX6" fmla="*/ 259488 w 439479"/>
                <a:gd name="connsiteY6" fmla="*/ 1460817 h 1530892"/>
                <a:gd name="connsiteX7" fmla="*/ 84023 w 439479"/>
                <a:gd name="connsiteY7" fmla="*/ 1460817 h 1530892"/>
                <a:gd name="connsiteX8" fmla="*/ 0 w 439479"/>
                <a:gd name="connsiteY8" fmla="*/ 766816 h 1530892"/>
                <a:gd name="connsiteX0" fmla="*/ 42247 w 439479"/>
                <a:gd name="connsiteY0" fmla="*/ 20918 h 1544898"/>
                <a:gd name="connsiteX1" fmla="*/ 393175 w 439479"/>
                <a:gd name="connsiteY1" fmla="*/ 62697 h 1544898"/>
                <a:gd name="connsiteX2" fmla="*/ 426597 w 439479"/>
                <a:gd name="connsiteY2" fmla="*/ 681024 h 1544898"/>
                <a:gd name="connsiteX3" fmla="*/ 309621 w 439479"/>
                <a:gd name="connsiteY3" fmla="*/ 689380 h 1544898"/>
                <a:gd name="connsiteX4" fmla="*/ 292910 w 439479"/>
                <a:gd name="connsiteY4" fmla="*/ 213101 h 1544898"/>
                <a:gd name="connsiteX5" fmla="*/ 259488 w 439479"/>
                <a:gd name="connsiteY5" fmla="*/ 213101 h 1544898"/>
                <a:gd name="connsiteX6" fmla="*/ 259488 w 439479"/>
                <a:gd name="connsiteY6" fmla="*/ 1474823 h 1544898"/>
                <a:gd name="connsiteX7" fmla="*/ 84023 w 439479"/>
                <a:gd name="connsiteY7" fmla="*/ 1474823 h 1544898"/>
                <a:gd name="connsiteX8" fmla="*/ 0 w 439479"/>
                <a:gd name="connsiteY8" fmla="*/ 780822 h 1544898"/>
                <a:gd name="connsiteX0" fmla="*/ 42247 w 439479"/>
                <a:gd name="connsiteY0" fmla="*/ 9520 h 1559130"/>
                <a:gd name="connsiteX1" fmla="*/ 393175 w 439479"/>
                <a:gd name="connsiteY1" fmla="*/ 76929 h 1559130"/>
                <a:gd name="connsiteX2" fmla="*/ 426597 w 439479"/>
                <a:gd name="connsiteY2" fmla="*/ 695256 h 1559130"/>
                <a:gd name="connsiteX3" fmla="*/ 309621 w 439479"/>
                <a:gd name="connsiteY3" fmla="*/ 703612 h 1559130"/>
                <a:gd name="connsiteX4" fmla="*/ 292910 w 439479"/>
                <a:gd name="connsiteY4" fmla="*/ 227333 h 1559130"/>
                <a:gd name="connsiteX5" fmla="*/ 259488 w 439479"/>
                <a:gd name="connsiteY5" fmla="*/ 227333 h 1559130"/>
                <a:gd name="connsiteX6" fmla="*/ 259488 w 439479"/>
                <a:gd name="connsiteY6" fmla="*/ 1489055 h 1559130"/>
                <a:gd name="connsiteX7" fmla="*/ 84023 w 439479"/>
                <a:gd name="connsiteY7" fmla="*/ 1489055 h 1559130"/>
                <a:gd name="connsiteX8" fmla="*/ 0 w 439479"/>
                <a:gd name="connsiteY8" fmla="*/ 795054 h 1559130"/>
                <a:gd name="connsiteX0" fmla="*/ 42247 w 432786"/>
                <a:gd name="connsiteY0" fmla="*/ 7 h 1549617"/>
                <a:gd name="connsiteX1" fmla="*/ 393175 w 432786"/>
                <a:gd name="connsiteY1" fmla="*/ 67416 h 1549617"/>
                <a:gd name="connsiteX2" fmla="*/ 426597 w 432786"/>
                <a:gd name="connsiteY2" fmla="*/ 685743 h 1549617"/>
                <a:gd name="connsiteX3" fmla="*/ 309621 w 432786"/>
                <a:gd name="connsiteY3" fmla="*/ 694099 h 1549617"/>
                <a:gd name="connsiteX4" fmla="*/ 292910 w 432786"/>
                <a:gd name="connsiteY4" fmla="*/ 217820 h 1549617"/>
                <a:gd name="connsiteX5" fmla="*/ 259488 w 432786"/>
                <a:gd name="connsiteY5" fmla="*/ 217820 h 1549617"/>
                <a:gd name="connsiteX6" fmla="*/ 259488 w 432786"/>
                <a:gd name="connsiteY6" fmla="*/ 1479542 h 1549617"/>
                <a:gd name="connsiteX7" fmla="*/ 84023 w 432786"/>
                <a:gd name="connsiteY7" fmla="*/ 1479542 h 1549617"/>
                <a:gd name="connsiteX8" fmla="*/ 0 w 432786"/>
                <a:gd name="connsiteY8" fmla="*/ 785541 h 154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786" h="1549617">
                  <a:moveTo>
                    <a:pt x="42247" y="7"/>
                  </a:moveTo>
                  <a:cubicBezTo>
                    <a:pt x="117446" y="8"/>
                    <a:pt x="354747" y="-2020"/>
                    <a:pt x="393175" y="67416"/>
                  </a:cubicBezTo>
                  <a:cubicBezTo>
                    <a:pt x="431603" y="136852"/>
                    <a:pt x="440523" y="581296"/>
                    <a:pt x="426597" y="685743"/>
                  </a:cubicBezTo>
                  <a:cubicBezTo>
                    <a:pt x="412671" y="790190"/>
                    <a:pt x="331902" y="772086"/>
                    <a:pt x="309621" y="694099"/>
                  </a:cubicBezTo>
                  <a:cubicBezTo>
                    <a:pt x="287340" y="616112"/>
                    <a:pt x="301266" y="297200"/>
                    <a:pt x="292910" y="217820"/>
                  </a:cubicBezTo>
                  <a:cubicBezTo>
                    <a:pt x="284555" y="138440"/>
                    <a:pt x="256703" y="183004"/>
                    <a:pt x="259488" y="217820"/>
                  </a:cubicBezTo>
                  <a:cubicBezTo>
                    <a:pt x="262273" y="252636"/>
                    <a:pt x="263666" y="1411303"/>
                    <a:pt x="259488" y="1479542"/>
                  </a:cubicBezTo>
                  <a:cubicBezTo>
                    <a:pt x="255310" y="1547781"/>
                    <a:pt x="127271" y="1595209"/>
                    <a:pt x="84023" y="1479542"/>
                  </a:cubicBezTo>
                  <a:cubicBezTo>
                    <a:pt x="40775" y="1363875"/>
                    <a:pt x="96557" y="801333"/>
                    <a:pt x="0" y="785541"/>
                  </a:cubicBezTo>
                </a:path>
              </a:pathLst>
            </a:custGeom>
            <a:grpFill/>
            <a:ln>
              <a:noFill/>
            </a:ln>
          </p:spPr>
          <p:style>
            <a:lnRef idx="1">
              <a:schemeClr val="accent2"/>
            </a:lnRef>
            <a:fillRef idx="0">
              <a:schemeClr val="accent2"/>
            </a:fillRef>
            <a:effectRef idx="0">
              <a:schemeClr val="accent2"/>
            </a:effectRef>
            <a:fontRef idx="minor">
              <a:schemeClr val="tx1"/>
            </a:fontRef>
          </p:style>
          <p:txBody>
            <a:bodyPr anchor="ctr"/>
            <a:lstStyle/>
            <a:p>
              <a:pPr algn="ctr" defTabSz="914353" eaLnBrk="1" hangingPunct="1">
                <a:defRPr/>
              </a:pPr>
              <a:endParaRPr lang="en-US" sz="1000" b="0">
                <a:solidFill>
                  <a:srgbClr val="FFFFFF"/>
                </a:solidFill>
              </a:endParaRPr>
            </a:p>
          </p:txBody>
        </p:sp>
      </p:grpSp>
      <p:sp>
        <p:nvSpPr>
          <p:cNvPr id="603" name="Rectangle 602"/>
          <p:cNvSpPr/>
          <p:nvPr/>
        </p:nvSpPr>
        <p:spPr bwMode="auto">
          <a:xfrm>
            <a:off x="198438" y="4654550"/>
            <a:ext cx="336550" cy="488950"/>
          </a:xfrm>
          <a:prstGeom prst="rect">
            <a:avLst/>
          </a:prstGeom>
          <a:ln>
            <a:headEnd type="none" w="lg" len="med"/>
            <a:tailEnd type="none"/>
          </a:ln>
        </p:spPr>
        <p:style>
          <a:lnRef idx="1">
            <a:schemeClr val="accent2"/>
          </a:lnRef>
          <a:fillRef idx="0">
            <a:schemeClr val="accent2"/>
          </a:fillRef>
          <a:effectRef idx="0">
            <a:schemeClr val="accent2"/>
          </a:effectRef>
          <a:fontRef idx="minor">
            <a:schemeClr val="tx1"/>
          </a:fontRef>
        </p:style>
        <p:txBody>
          <a:bodyPr anchor="ctr"/>
          <a:lstStyle/>
          <a:p>
            <a:pPr algn="ctr" eaLnBrk="1" hangingPunct="1">
              <a:defRPr/>
            </a:pPr>
            <a:endParaRPr lang="en-US"/>
          </a:p>
        </p:txBody>
      </p:sp>
      <p:sp>
        <p:nvSpPr>
          <p:cNvPr id="204850" name="TextBox 603"/>
          <p:cNvSpPr txBox="1">
            <a:spLocks noChangeArrowheads="1"/>
          </p:cNvSpPr>
          <p:nvPr/>
        </p:nvSpPr>
        <p:spPr bwMode="auto">
          <a:xfrm>
            <a:off x="1739900" y="5143500"/>
            <a:ext cx="1527175"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t>2 High-Risk MDS samples</a:t>
            </a:r>
          </a:p>
        </p:txBody>
      </p:sp>
      <p:sp>
        <p:nvSpPr>
          <p:cNvPr id="204851" name="TextBox 604"/>
          <p:cNvSpPr txBox="1">
            <a:spLocks noChangeArrowheads="1"/>
          </p:cNvSpPr>
          <p:nvPr/>
        </p:nvSpPr>
        <p:spPr bwMode="auto">
          <a:xfrm>
            <a:off x="-34925" y="647700"/>
            <a:ext cx="3400425" cy="3397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600">
                <a:solidFill>
                  <a:srgbClr val="FFFF00"/>
                </a:solidFill>
              </a:rPr>
              <a:t>All samples fresh with IdU added</a:t>
            </a:r>
          </a:p>
        </p:txBody>
      </p:sp>
      <p:sp>
        <p:nvSpPr>
          <p:cNvPr id="204852" name="Rectangle 27"/>
          <p:cNvSpPr>
            <a:spLocks noGrp="1" noChangeArrowheads="1"/>
          </p:cNvSpPr>
          <p:nvPr>
            <p:ph type="title"/>
          </p:nvPr>
        </p:nvSpPr>
        <p:spPr>
          <a:xfrm>
            <a:off x="412750" y="7938"/>
            <a:ext cx="8229600" cy="569912"/>
          </a:xfrm>
        </p:spPr>
        <p:txBody>
          <a:bodyPr/>
          <a:lstStyle/>
          <a:p>
            <a:pPr eaLnBrk="1" hangingPunct="1"/>
            <a:r>
              <a:rPr lang="en-US" sz="2400" b="1">
                <a:latin typeface="Arial" charset="0"/>
                <a:ea typeface="MS PGothic" charset="0"/>
              </a:rPr>
              <a:t>High-dimensional analysis of an AML cohort</a:t>
            </a:r>
            <a:endParaRPr lang="en-US" sz="2400" b="1" baseline="30000">
              <a:latin typeface="Arial" charset="0"/>
              <a:ea typeface="MS PGothic" charset="0"/>
            </a:endParaRPr>
          </a:p>
        </p:txBody>
      </p:sp>
      <p:sp>
        <p:nvSpPr>
          <p:cNvPr id="204853" name="Rounded Rectangle 606"/>
          <p:cNvSpPr>
            <a:spLocks noChangeArrowheads="1"/>
          </p:cNvSpPr>
          <p:nvPr/>
        </p:nvSpPr>
        <p:spPr bwMode="auto">
          <a:xfrm>
            <a:off x="3516313" y="587375"/>
            <a:ext cx="5400675" cy="6156325"/>
          </a:xfrm>
          <a:prstGeom prst="roundRect">
            <a:avLst>
              <a:gd name="adj" fmla="val 5486"/>
            </a:avLst>
          </a:prstGeom>
          <a:solidFill>
            <a:srgbClr val="FFFF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lIns="0" tIns="0" rIns="0" bIns="0"/>
          <a:lstStyle/>
          <a:p>
            <a:pPr algn="ctr" defTabSz="912813" eaLnBrk="1" hangingPunct="1"/>
            <a:endParaRPr lang="en-US" sz="1000" u="sng">
              <a:solidFill>
                <a:srgbClr val="000000"/>
              </a:solidFill>
              <a:latin typeface="Arial" charset="0"/>
            </a:endParaRPr>
          </a:p>
        </p:txBody>
      </p:sp>
      <p:sp>
        <p:nvSpPr>
          <p:cNvPr id="608" name="Rounded Rectangle 607"/>
          <p:cNvSpPr/>
          <p:nvPr/>
        </p:nvSpPr>
        <p:spPr bwMode="auto">
          <a:xfrm>
            <a:off x="3771900" y="844550"/>
            <a:ext cx="4889500" cy="2825750"/>
          </a:xfrm>
          <a:prstGeom prst="roundRect">
            <a:avLst>
              <a:gd name="adj" fmla="val 6524"/>
            </a:avLst>
          </a:prstGeom>
          <a:solidFill>
            <a:schemeClr val="accent4">
              <a:lumMod val="20000"/>
              <a:lumOff val="80000"/>
            </a:schemeClr>
          </a:solidFill>
          <a:ln w="9525">
            <a:noFill/>
            <a:round/>
            <a:headEnd/>
            <a:tailEnd/>
          </a:ln>
          <a:effectLst/>
        </p:spPr>
        <p:txBody>
          <a:bodyPr wrap="none" lIns="0" tIns="0" rIns="0" bIns="0"/>
          <a:lstStyle/>
          <a:p>
            <a:pPr algn="ctr" defTabSz="914353" eaLnBrk="1" hangingPunct="1">
              <a:defRPr/>
            </a:pPr>
            <a:endParaRPr lang="en-US" sz="1000" u="sng" dirty="0">
              <a:solidFill>
                <a:srgbClr val="000000"/>
              </a:solidFill>
              <a:latin typeface="Arial"/>
              <a:ea typeface="ＭＳ Ｐゴシック" charset="0"/>
              <a:cs typeface="Arial" pitchFamily="34" charset="0"/>
            </a:endParaRPr>
          </a:p>
        </p:txBody>
      </p:sp>
      <p:sp>
        <p:nvSpPr>
          <p:cNvPr id="204855" name="TextBox 608"/>
          <p:cNvSpPr txBox="1">
            <a:spLocks noChangeArrowheads="1"/>
          </p:cNvSpPr>
          <p:nvPr/>
        </p:nvSpPr>
        <p:spPr bwMode="auto">
          <a:xfrm>
            <a:off x="4346575" y="885825"/>
            <a:ext cx="3740150" cy="247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tIns="0" bIns="0"/>
          <a:lstStyle>
            <a:lvl1pPr defTabSz="912813">
              <a:defRPr sz="3200" b="1">
                <a:solidFill>
                  <a:schemeClr val="tx1"/>
                </a:solidFill>
                <a:latin typeface="As" charset="0"/>
                <a:ea typeface="MS PGothic" charset="0"/>
                <a:cs typeface="MS PGothic" charset="0"/>
              </a:defRPr>
            </a:lvl1pPr>
            <a:lvl2pPr marL="742950" indent="-285750" defTabSz="912813">
              <a:defRPr sz="3200" b="1">
                <a:solidFill>
                  <a:schemeClr val="tx1"/>
                </a:solidFill>
                <a:latin typeface="As" charset="0"/>
                <a:ea typeface="MS PGothic" charset="0"/>
                <a:cs typeface="MS PGothic" charset="0"/>
              </a:defRPr>
            </a:lvl2pPr>
            <a:lvl3pPr marL="1143000" indent="-228600" defTabSz="912813">
              <a:defRPr sz="3200" b="1">
                <a:solidFill>
                  <a:schemeClr val="tx1"/>
                </a:solidFill>
                <a:latin typeface="As" charset="0"/>
                <a:ea typeface="MS PGothic" charset="0"/>
                <a:cs typeface="MS PGothic" charset="0"/>
              </a:defRPr>
            </a:lvl3pPr>
            <a:lvl4pPr marL="1600200" indent="-228600" defTabSz="912813">
              <a:defRPr sz="3200" b="1">
                <a:solidFill>
                  <a:schemeClr val="tx1"/>
                </a:solidFill>
                <a:latin typeface="As" charset="0"/>
                <a:ea typeface="MS PGothic" charset="0"/>
                <a:cs typeface="MS PGothic" charset="0"/>
              </a:defRPr>
            </a:lvl4pPr>
            <a:lvl5pPr marL="2057400" indent="-228600" defTabSz="912813">
              <a:defRPr sz="3200" b="1">
                <a:solidFill>
                  <a:schemeClr val="tx1"/>
                </a:solidFill>
                <a:latin typeface="As" charset="0"/>
                <a:ea typeface="MS PGothic" charset="0"/>
                <a:cs typeface="MS PGothic" charset="0"/>
              </a:defRPr>
            </a:lvl5pPr>
            <a:lvl6pPr marL="25146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solidFill>
                  <a:srgbClr val="000000"/>
                </a:solidFill>
                <a:latin typeface="Arial" charset="0"/>
              </a:rPr>
              <a:t>25 Surface Markers</a:t>
            </a:r>
          </a:p>
        </p:txBody>
      </p:sp>
      <p:sp>
        <p:nvSpPr>
          <p:cNvPr id="204856" name="TextBox 611"/>
          <p:cNvSpPr txBox="1">
            <a:spLocks noChangeArrowheads="1"/>
          </p:cNvSpPr>
          <p:nvPr/>
        </p:nvSpPr>
        <p:spPr bwMode="auto">
          <a:xfrm>
            <a:off x="4868863" y="604838"/>
            <a:ext cx="2695575" cy="3603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tIns="0" bIns="0"/>
          <a:lstStyle>
            <a:lvl1pPr defTabSz="912813">
              <a:defRPr sz="3200" b="1">
                <a:solidFill>
                  <a:schemeClr val="tx1"/>
                </a:solidFill>
                <a:latin typeface="As" charset="0"/>
                <a:ea typeface="MS PGothic" charset="0"/>
                <a:cs typeface="MS PGothic" charset="0"/>
              </a:defRPr>
            </a:lvl1pPr>
            <a:lvl2pPr marL="742950" indent="-285750" defTabSz="912813">
              <a:defRPr sz="3200" b="1">
                <a:solidFill>
                  <a:schemeClr val="tx1"/>
                </a:solidFill>
                <a:latin typeface="As" charset="0"/>
                <a:ea typeface="MS PGothic" charset="0"/>
                <a:cs typeface="MS PGothic" charset="0"/>
              </a:defRPr>
            </a:lvl2pPr>
            <a:lvl3pPr marL="1143000" indent="-228600" defTabSz="912813">
              <a:defRPr sz="3200" b="1">
                <a:solidFill>
                  <a:schemeClr val="tx1"/>
                </a:solidFill>
                <a:latin typeface="As" charset="0"/>
                <a:ea typeface="MS PGothic" charset="0"/>
                <a:cs typeface="MS PGothic" charset="0"/>
              </a:defRPr>
            </a:lvl3pPr>
            <a:lvl4pPr marL="1600200" indent="-228600" defTabSz="912813">
              <a:defRPr sz="3200" b="1">
                <a:solidFill>
                  <a:schemeClr val="tx1"/>
                </a:solidFill>
                <a:latin typeface="As" charset="0"/>
                <a:ea typeface="MS PGothic" charset="0"/>
                <a:cs typeface="MS PGothic" charset="0"/>
              </a:defRPr>
            </a:lvl4pPr>
            <a:lvl5pPr marL="2057400" indent="-228600" defTabSz="912813">
              <a:defRPr sz="3200" b="1">
                <a:solidFill>
                  <a:schemeClr val="tx1"/>
                </a:solidFill>
                <a:latin typeface="As" charset="0"/>
                <a:ea typeface="MS PGothic" charset="0"/>
                <a:cs typeface="MS PGothic" charset="0"/>
              </a:defRPr>
            </a:lvl5pPr>
            <a:lvl6pPr marL="25146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solidFill>
                  <a:srgbClr val="000000"/>
                </a:solidFill>
                <a:latin typeface="Arial" charset="0"/>
              </a:rPr>
              <a:t>Staining panel</a:t>
            </a:r>
          </a:p>
        </p:txBody>
      </p:sp>
      <p:graphicFrame>
        <p:nvGraphicFramePr>
          <p:cNvPr id="614" name="Table 613"/>
          <p:cNvGraphicFramePr>
            <a:graphicFrameLocks noGrp="1"/>
          </p:cNvGraphicFramePr>
          <p:nvPr/>
        </p:nvGraphicFramePr>
        <p:xfrm>
          <a:off x="3794125" y="1136650"/>
          <a:ext cx="4845051" cy="2468561"/>
        </p:xfrm>
        <a:graphic>
          <a:graphicData uri="http://schemas.openxmlformats.org/drawingml/2006/table">
            <a:tbl>
              <a:tblPr/>
              <a:tblGrid>
                <a:gridCol w="625437">
                  <a:extLst>
                    <a:ext uri="{9D8B030D-6E8A-4147-A177-3AD203B41FA5}">
                      <a16:colId xmlns:a16="http://schemas.microsoft.com/office/drawing/2014/main" val="20000"/>
                    </a:ext>
                  </a:extLst>
                </a:gridCol>
                <a:gridCol w="625437">
                  <a:extLst>
                    <a:ext uri="{9D8B030D-6E8A-4147-A177-3AD203B41FA5}">
                      <a16:colId xmlns:a16="http://schemas.microsoft.com/office/drawing/2014/main" val="20001"/>
                    </a:ext>
                  </a:extLst>
                </a:gridCol>
                <a:gridCol w="917307">
                  <a:extLst>
                    <a:ext uri="{9D8B030D-6E8A-4147-A177-3AD203B41FA5}">
                      <a16:colId xmlns:a16="http://schemas.microsoft.com/office/drawing/2014/main" val="20002"/>
                    </a:ext>
                  </a:extLst>
                </a:gridCol>
                <a:gridCol w="508689">
                  <a:extLst>
                    <a:ext uri="{9D8B030D-6E8A-4147-A177-3AD203B41FA5}">
                      <a16:colId xmlns:a16="http://schemas.microsoft.com/office/drawing/2014/main" val="20003"/>
                    </a:ext>
                  </a:extLst>
                </a:gridCol>
                <a:gridCol w="625437">
                  <a:extLst>
                    <a:ext uri="{9D8B030D-6E8A-4147-A177-3AD203B41FA5}">
                      <a16:colId xmlns:a16="http://schemas.microsoft.com/office/drawing/2014/main" val="20004"/>
                    </a:ext>
                  </a:extLst>
                </a:gridCol>
                <a:gridCol w="625437">
                  <a:extLst>
                    <a:ext uri="{9D8B030D-6E8A-4147-A177-3AD203B41FA5}">
                      <a16:colId xmlns:a16="http://schemas.microsoft.com/office/drawing/2014/main" val="20005"/>
                    </a:ext>
                  </a:extLst>
                </a:gridCol>
                <a:gridCol w="917307">
                  <a:extLst>
                    <a:ext uri="{9D8B030D-6E8A-4147-A177-3AD203B41FA5}">
                      <a16:colId xmlns:a16="http://schemas.microsoft.com/office/drawing/2014/main" val="20006"/>
                    </a:ext>
                  </a:extLst>
                </a:gridCol>
              </a:tblGrid>
              <a:tr h="177230">
                <a:tc>
                  <a:txBody>
                    <a:bodyPr/>
                    <a:lstStyle/>
                    <a:p>
                      <a:pPr algn="ctr" fontAlgn="b"/>
                      <a:r>
                        <a:rPr lang="en-US" sz="800" b="1" i="0" u="sng" strike="noStrike" dirty="0">
                          <a:solidFill>
                            <a:srgbClr val="000000"/>
                          </a:solidFill>
                          <a:effectLst/>
                          <a:latin typeface="Arial"/>
                        </a:rPr>
                        <a:t>Element</a:t>
                      </a:r>
                    </a:p>
                  </a:txBody>
                  <a:tcPr marL="12697" marR="12697" marT="12698" marB="0" anchor="b">
                    <a:lnL>
                      <a:noFill/>
                    </a:lnL>
                    <a:lnR>
                      <a:noFill/>
                    </a:lnR>
                    <a:lnT>
                      <a:noFill/>
                    </a:lnT>
                    <a:lnB>
                      <a:noFill/>
                    </a:lnB>
                  </a:tcPr>
                </a:tc>
                <a:tc>
                  <a:txBody>
                    <a:bodyPr/>
                    <a:lstStyle/>
                    <a:p>
                      <a:pPr algn="ctr" fontAlgn="b"/>
                      <a:r>
                        <a:rPr lang="en-US" sz="800" b="1" i="0" u="sng" strike="noStrike" dirty="0">
                          <a:solidFill>
                            <a:srgbClr val="000000"/>
                          </a:solidFill>
                          <a:effectLst/>
                          <a:latin typeface="Arial"/>
                        </a:rPr>
                        <a:t>Mass</a:t>
                      </a:r>
                    </a:p>
                  </a:txBody>
                  <a:tcPr marL="12697" marR="12697" marT="12698" marB="0" anchor="b">
                    <a:lnL>
                      <a:noFill/>
                    </a:lnL>
                    <a:lnR>
                      <a:noFill/>
                    </a:lnR>
                    <a:lnT>
                      <a:noFill/>
                    </a:lnT>
                    <a:lnB>
                      <a:noFill/>
                    </a:lnB>
                  </a:tcPr>
                </a:tc>
                <a:tc>
                  <a:txBody>
                    <a:bodyPr/>
                    <a:lstStyle/>
                    <a:p>
                      <a:pPr algn="ctr" fontAlgn="b"/>
                      <a:r>
                        <a:rPr lang="en-US" sz="800" b="1" i="0" u="sng" strike="noStrike" dirty="0">
                          <a:solidFill>
                            <a:srgbClr val="000000"/>
                          </a:solidFill>
                          <a:effectLst/>
                          <a:latin typeface="Arial"/>
                        </a:rPr>
                        <a:t>Antibody</a:t>
                      </a:r>
                    </a:p>
                  </a:txBody>
                  <a:tcPr marL="12697" marR="12697" marT="12698" marB="0" anchor="b">
                    <a:lnL>
                      <a:noFill/>
                    </a:lnL>
                    <a:lnR>
                      <a:noFill/>
                    </a:lnR>
                    <a:lnT>
                      <a:noFill/>
                    </a:lnT>
                    <a:lnB>
                      <a:noFill/>
                    </a:lnB>
                  </a:tcPr>
                </a:tc>
                <a:tc>
                  <a:txBody>
                    <a:bodyPr/>
                    <a:lstStyle/>
                    <a:p>
                      <a:pPr algn="l" fontAlgn="b"/>
                      <a:endParaRPr lang="en-US" sz="800" b="1" i="0" u="sng" strike="noStrike" dirty="0">
                        <a:solidFill>
                          <a:srgbClr val="000000"/>
                        </a:solidFill>
                        <a:effectLst/>
                        <a:latin typeface="Verdana"/>
                      </a:endParaRPr>
                    </a:p>
                  </a:txBody>
                  <a:tcPr marL="12697" marR="12697" marT="12698" marB="0" anchor="b">
                    <a:lnL>
                      <a:noFill/>
                    </a:lnL>
                    <a:lnR>
                      <a:noFill/>
                    </a:lnR>
                    <a:lnT>
                      <a:noFill/>
                    </a:lnT>
                    <a:lnB>
                      <a:noFill/>
                    </a:lnB>
                  </a:tcPr>
                </a:tc>
                <a:tc>
                  <a:txBody>
                    <a:bodyPr/>
                    <a:lstStyle/>
                    <a:p>
                      <a:pPr algn="ctr" fontAlgn="b"/>
                      <a:r>
                        <a:rPr lang="en-US" sz="800" b="1" i="0" u="sng" strike="noStrike" dirty="0">
                          <a:solidFill>
                            <a:srgbClr val="000000"/>
                          </a:solidFill>
                          <a:effectLst/>
                          <a:latin typeface="Arial"/>
                        </a:rPr>
                        <a:t>Element</a:t>
                      </a:r>
                    </a:p>
                  </a:txBody>
                  <a:tcPr marL="12697" marR="12697" marT="12698" marB="0" anchor="b">
                    <a:lnL>
                      <a:noFill/>
                    </a:lnL>
                    <a:lnR>
                      <a:noFill/>
                    </a:lnR>
                    <a:lnT>
                      <a:noFill/>
                    </a:lnT>
                    <a:lnB>
                      <a:noFill/>
                    </a:lnB>
                  </a:tcPr>
                </a:tc>
                <a:tc>
                  <a:txBody>
                    <a:bodyPr/>
                    <a:lstStyle/>
                    <a:p>
                      <a:pPr algn="ctr" fontAlgn="b"/>
                      <a:r>
                        <a:rPr lang="en-US" sz="800" b="1" i="0" u="sng" strike="noStrike" dirty="0">
                          <a:solidFill>
                            <a:srgbClr val="000000"/>
                          </a:solidFill>
                          <a:effectLst/>
                          <a:latin typeface="Arial"/>
                        </a:rPr>
                        <a:t>Mass</a:t>
                      </a:r>
                    </a:p>
                  </a:txBody>
                  <a:tcPr marL="12697" marR="12697" marT="12698" marB="0" anchor="b">
                    <a:lnL>
                      <a:noFill/>
                    </a:lnL>
                    <a:lnR>
                      <a:noFill/>
                    </a:lnR>
                    <a:lnT>
                      <a:noFill/>
                    </a:lnT>
                    <a:lnB>
                      <a:noFill/>
                    </a:lnB>
                  </a:tcPr>
                </a:tc>
                <a:tc>
                  <a:txBody>
                    <a:bodyPr/>
                    <a:lstStyle/>
                    <a:p>
                      <a:pPr algn="ctr" fontAlgn="b"/>
                      <a:r>
                        <a:rPr lang="en-US" sz="800" b="1" i="0" u="sng" strike="noStrike" dirty="0">
                          <a:solidFill>
                            <a:srgbClr val="000000"/>
                          </a:solidFill>
                          <a:effectLst/>
                          <a:latin typeface="Arial"/>
                        </a:rPr>
                        <a:t>Antibody</a:t>
                      </a:r>
                    </a:p>
                  </a:txBody>
                  <a:tcPr marL="12697" marR="12697" marT="12698" marB="0" anchor="b">
                    <a:lnL>
                      <a:noFill/>
                    </a:lnL>
                    <a:lnR>
                      <a:noFill/>
                    </a:lnR>
                    <a:lnT>
                      <a:noFill/>
                    </a:lnT>
                    <a:lnB>
                      <a:noFill/>
                    </a:lnB>
                  </a:tcPr>
                </a:tc>
                <a:extLst>
                  <a:ext uri="{0D108BD9-81ED-4DB2-BD59-A6C34878D82A}">
                    <a16:rowId xmlns:a16="http://schemas.microsoft.com/office/drawing/2014/main" val="10000"/>
                  </a:ext>
                </a:extLst>
              </a:tr>
              <a:tr h="177230">
                <a:tc>
                  <a:txBody>
                    <a:bodyPr/>
                    <a:lstStyle/>
                    <a:p>
                      <a:pPr algn="ctr" fontAlgn="b"/>
                      <a:r>
                        <a:rPr lang="en-US" sz="800" b="1" i="0" u="none" strike="noStrike">
                          <a:solidFill>
                            <a:srgbClr val="000000"/>
                          </a:solidFill>
                          <a:effectLst/>
                          <a:latin typeface="Arial"/>
                        </a:rPr>
                        <a:t>In</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113</a:t>
                      </a:r>
                    </a:p>
                  </a:txBody>
                  <a:tcPr marL="12697" marR="12697" marT="12698" marB="0" anchor="b">
                    <a:lnL>
                      <a:noFill/>
                    </a:lnL>
                    <a:lnR>
                      <a:noFill/>
                    </a:lnR>
                    <a:lnT>
                      <a:noFill/>
                    </a:lnT>
                    <a:lnB>
                      <a:noFill/>
                    </a:lnB>
                  </a:tcPr>
                </a:tc>
                <a:tc>
                  <a:txBody>
                    <a:bodyPr/>
                    <a:lstStyle/>
                    <a:p>
                      <a:pPr algn="ctr" fontAlgn="b"/>
                      <a:r>
                        <a:rPr lang="en-US" sz="800" b="1" i="0" u="none" strike="noStrike" dirty="0">
                          <a:solidFill>
                            <a:srgbClr val="000000"/>
                          </a:solidFill>
                          <a:effectLst/>
                          <a:latin typeface="Arial"/>
                        </a:rPr>
                        <a:t>CD3</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Verdana"/>
                      </a:endParaRPr>
                    </a:p>
                  </a:txBody>
                  <a:tcPr marL="12697" marR="12697" marT="12698" marB="0" anchor="b">
                    <a:lnL>
                      <a:noFill/>
                    </a:lnL>
                    <a:lnR>
                      <a:noFill/>
                    </a:lnR>
                    <a:lnT>
                      <a:noFill/>
                    </a:lnT>
                    <a:lnB>
                      <a:noFill/>
                    </a:lnB>
                  </a:tcPr>
                </a:tc>
                <a:tc>
                  <a:txBody>
                    <a:bodyPr/>
                    <a:lstStyle/>
                    <a:p>
                      <a:pPr algn="ctr" fontAlgn="b"/>
                      <a:r>
                        <a:rPr lang="en-US" sz="800" b="1" i="0" u="none" strike="noStrike" dirty="0" err="1">
                          <a:solidFill>
                            <a:srgbClr val="000000"/>
                          </a:solidFill>
                          <a:effectLst/>
                          <a:latin typeface="Arial"/>
                        </a:rPr>
                        <a:t>Sm</a:t>
                      </a:r>
                      <a:endParaRPr lang="en-US" sz="800" b="1" i="0" u="none" strike="noStrike" dirty="0">
                        <a:solidFill>
                          <a:srgbClr val="000000"/>
                        </a:solidFill>
                        <a:effectLst/>
                        <a:latin typeface="Arial"/>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152</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CD33 (p67)</a:t>
                      </a:r>
                    </a:p>
                  </a:txBody>
                  <a:tcPr marL="12697" marR="12697" marT="12698" marB="0" anchor="b">
                    <a:lnL>
                      <a:noFill/>
                    </a:lnL>
                    <a:lnR>
                      <a:noFill/>
                    </a:lnR>
                    <a:lnT>
                      <a:noFill/>
                    </a:lnT>
                    <a:lnB>
                      <a:noFill/>
                    </a:lnB>
                  </a:tcPr>
                </a:tc>
                <a:extLst>
                  <a:ext uri="{0D108BD9-81ED-4DB2-BD59-A6C34878D82A}">
                    <a16:rowId xmlns:a16="http://schemas.microsoft.com/office/drawing/2014/main" val="10001"/>
                  </a:ext>
                </a:extLst>
              </a:tr>
              <a:tr h="177230">
                <a:tc>
                  <a:txBody>
                    <a:bodyPr/>
                    <a:lstStyle/>
                    <a:p>
                      <a:pPr algn="ctr" fontAlgn="b"/>
                      <a:r>
                        <a:rPr lang="en-US" sz="800" b="1" i="0" u="none" strike="noStrike">
                          <a:solidFill>
                            <a:srgbClr val="000000"/>
                          </a:solidFill>
                          <a:effectLst/>
                          <a:latin typeface="Arial"/>
                        </a:rPr>
                        <a:t>In</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115</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CD45</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Verdana"/>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Tb</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159</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CD38</a:t>
                      </a:r>
                    </a:p>
                  </a:txBody>
                  <a:tcPr marL="12697" marR="12697" marT="12698" marB="0" anchor="b">
                    <a:lnL>
                      <a:noFill/>
                    </a:lnL>
                    <a:lnR>
                      <a:noFill/>
                    </a:lnR>
                    <a:lnT>
                      <a:noFill/>
                    </a:lnT>
                    <a:lnB>
                      <a:noFill/>
                    </a:lnB>
                  </a:tcPr>
                </a:tc>
                <a:extLst>
                  <a:ext uri="{0D108BD9-81ED-4DB2-BD59-A6C34878D82A}">
                    <a16:rowId xmlns:a16="http://schemas.microsoft.com/office/drawing/2014/main" val="10002"/>
                  </a:ext>
                </a:extLst>
              </a:tr>
              <a:tr h="177230">
                <a:tc>
                  <a:txBody>
                    <a:bodyPr/>
                    <a:lstStyle/>
                    <a:p>
                      <a:pPr algn="ctr" fontAlgn="b"/>
                      <a:r>
                        <a:rPr lang="en-US" sz="800" b="1" i="0" u="none" strike="noStrike">
                          <a:solidFill>
                            <a:srgbClr val="000000"/>
                          </a:solidFill>
                          <a:effectLst/>
                          <a:latin typeface="Arial"/>
                        </a:rPr>
                        <a:t>La</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139</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CD45RA (A)</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Verdana"/>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Gd</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160</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CD14</a:t>
                      </a:r>
                    </a:p>
                  </a:txBody>
                  <a:tcPr marL="12697" marR="12697" marT="12698" marB="0" anchor="b">
                    <a:lnL>
                      <a:noFill/>
                    </a:lnL>
                    <a:lnR>
                      <a:noFill/>
                    </a:lnR>
                    <a:lnT>
                      <a:noFill/>
                    </a:lnT>
                    <a:lnB>
                      <a:noFill/>
                    </a:lnB>
                  </a:tcPr>
                </a:tc>
                <a:extLst>
                  <a:ext uri="{0D108BD9-81ED-4DB2-BD59-A6C34878D82A}">
                    <a16:rowId xmlns:a16="http://schemas.microsoft.com/office/drawing/2014/main" val="10003"/>
                  </a:ext>
                </a:extLst>
              </a:tr>
              <a:tr h="177230">
                <a:tc>
                  <a:txBody>
                    <a:bodyPr/>
                    <a:lstStyle/>
                    <a:p>
                      <a:pPr algn="ctr" fontAlgn="b"/>
                      <a:r>
                        <a:rPr lang="en-US" sz="800" b="1" i="0" u="none" strike="noStrike">
                          <a:solidFill>
                            <a:srgbClr val="000000"/>
                          </a:solidFill>
                          <a:effectLst/>
                          <a:latin typeface="Arial"/>
                        </a:rPr>
                        <a:t>Pr</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141</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CD133 (A)</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Verdana"/>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Dy</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161</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CD16</a:t>
                      </a:r>
                    </a:p>
                  </a:txBody>
                  <a:tcPr marL="12697" marR="12697" marT="12698" marB="0" anchor="b">
                    <a:lnL>
                      <a:noFill/>
                    </a:lnL>
                    <a:lnR>
                      <a:noFill/>
                    </a:lnR>
                    <a:lnT>
                      <a:noFill/>
                    </a:lnT>
                    <a:lnB>
                      <a:noFill/>
                    </a:lnB>
                  </a:tcPr>
                </a:tc>
                <a:extLst>
                  <a:ext uri="{0D108BD9-81ED-4DB2-BD59-A6C34878D82A}">
                    <a16:rowId xmlns:a16="http://schemas.microsoft.com/office/drawing/2014/main" val="10004"/>
                  </a:ext>
                </a:extLst>
              </a:tr>
              <a:tr h="177230">
                <a:tc>
                  <a:txBody>
                    <a:bodyPr/>
                    <a:lstStyle/>
                    <a:p>
                      <a:pPr algn="ctr" fontAlgn="b"/>
                      <a:r>
                        <a:rPr lang="en-US" sz="800" b="1" i="0" u="none" strike="noStrike">
                          <a:solidFill>
                            <a:srgbClr val="000000"/>
                          </a:solidFill>
                          <a:effectLst/>
                          <a:latin typeface="Arial"/>
                        </a:rPr>
                        <a:t>Nd</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142</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CD7</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Verdana"/>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Dy</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162</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CD11b</a:t>
                      </a:r>
                    </a:p>
                  </a:txBody>
                  <a:tcPr marL="12697" marR="12697" marT="12698" marB="0" anchor="b">
                    <a:lnL>
                      <a:noFill/>
                    </a:lnL>
                    <a:lnR>
                      <a:noFill/>
                    </a:lnR>
                    <a:lnT>
                      <a:noFill/>
                    </a:lnT>
                    <a:lnB>
                      <a:noFill/>
                    </a:lnB>
                  </a:tcPr>
                </a:tc>
                <a:extLst>
                  <a:ext uri="{0D108BD9-81ED-4DB2-BD59-A6C34878D82A}">
                    <a16:rowId xmlns:a16="http://schemas.microsoft.com/office/drawing/2014/main" val="10005"/>
                  </a:ext>
                </a:extLst>
              </a:tr>
              <a:tr h="177230">
                <a:tc>
                  <a:txBody>
                    <a:bodyPr/>
                    <a:lstStyle/>
                    <a:p>
                      <a:pPr algn="ctr" fontAlgn="b"/>
                      <a:r>
                        <a:rPr lang="en-US" sz="800" b="1" i="0" u="none" strike="noStrike">
                          <a:solidFill>
                            <a:srgbClr val="000000"/>
                          </a:solidFill>
                          <a:effectLst/>
                          <a:latin typeface="Arial"/>
                        </a:rPr>
                        <a:t>Nd</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143</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CD71</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Verdana"/>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Dy</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164</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CD15</a:t>
                      </a:r>
                    </a:p>
                  </a:txBody>
                  <a:tcPr marL="12697" marR="12697" marT="12698" marB="0" anchor="b">
                    <a:lnL>
                      <a:noFill/>
                    </a:lnL>
                    <a:lnR>
                      <a:noFill/>
                    </a:lnR>
                    <a:lnT>
                      <a:noFill/>
                    </a:lnT>
                    <a:lnB>
                      <a:noFill/>
                    </a:lnB>
                  </a:tcPr>
                </a:tc>
                <a:extLst>
                  <a:ext uri="{0D108BD9-81ED-4DB2-BD59-A6C34878D82A}">
                    <a16:rowId xmlns:a16="http://schemas.microsoft.com/office/drawing/2014/main" val="10006"/>
                  </a:ext>
                </a:extLst>
              </a:tr>
              <a:tr h="177230">
                <a:tc>
                  <a:txBody>
                    <a:bodyPr/>
                    <a:lstStyle/>
                    <a:p>
                      <a:pPr algn="ctr" fontAlgn="b"/>
                      <a:r>
                        <a:rPr lang="en-US" sz="800" b="1" i="0" u="none" strike="noStrike">
                          <a:solidFill>
                            <a:srgbClr val="000000"/>
                          </a:solidFill>
                          <a:effectLst/>
                          <a:latin typeface="Arial"/>
                        </a:rPr>
                        <a:t>Nd</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144</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CD235</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Verdana"/>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Er</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166</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CD321</a:t>
                      </a:r>
                    </a:p>
                  </a:txBody>
                  <a:tcPr marL="12697" marR="12697" marT="12698" marB="0" anchor="b">
                    <a:lnL>
                      <a:noFill/>
                    </a:lnL>
                    <a:lnR>
                      <a:noFill/>
                    </a:lnR>
                    <a:lnT>
                      <a:noFill/>
                    </a:lnT>
                    <a:lnB>
                      <a:noFill/>
                    </a:lnB>
                  </a:tcPr>
                </a:tc>
                <a:extLst>
                  <a:ext uri="{0D108BD9-81ED-4DB2-BD59-A6C34878D82A}">
                    <a16:rowId xmlns:a16="http://schemas.microsoft.com/office/drawing/2014/main" val="10007"/>
                  </a:ext>
                </a:extLst>
              </a:tr>
              <a:tr h="177230">
                <a:tc>
                  <a:txBody>
                    <a:bodyPr/>
                    <a:lstStyle/>
                    <a:p>
                      <a:pPr algn="ctr" fontAlgn="b"/>
                      <a:r>
                        <a:rPr lang="en-US" sz="800" b="1" i="0" u="none" strike="noStrike">
                          <a:solidFill>
                            <a:srgbClr val="000000"/>
                          </a:solidFill>
                          <a:effectLst/>
                          <a:latin typeface="Arial"/>
                        </a:rPr>
                        <a:t>Nd</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145</a:t>
                      </a:r>
                    </a:p>
                  </a:txBody>
                  <a:tcPr marL="12697" marR="12697" marT="12698" marB="0" anchor="b">
                    <a:lnL>
                      <a:noFill/>
                    </a:lnL>
                    <a:lnR>
                      <a:noFill/>
                    </a:lnR>
                    <a:lnT>
                      <a:noFill/>
                    </a:lnT>
                    <a:lnB>
                      <a:noFill/>
                    </a:lnB>
                  </a:tcPr>
                </a:tc>
                <a:tc>
                  <a:txBody>
                    <a:bodyPr/>
                    <a:lstStyle/>
                    <a:p>
                      <a:pPr algn="ctr" fontAlgn="b"/>
                      <a:r>
                        <a:rPr lang="en-US" sz="800" b="1" i="0" u="none" strike="noStrike" dirty="0">
                          <a:solidFill>
                            <a:srgbClr val="000000"/>
                          </a:solidFill>
                          <a:effectLst/>
                          <a:latin typeface="Arial"/>
                        </a:rPr>
                        <a:t>CD47 (A)</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Verdana"/>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Er</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167</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CD99</a:t>
                      </a:r>
                    </a:p>
                  </a:txBody>
                  <a:tcPr marL="12697" marR="12697" marT="12698" marB="0" anchor="b">
                    <a:lnL>
                      <a:noFill/>
                    </a:lnL>
                    <a:lnR>
                      <a:noFill/>
                    </a:lnR>
                    <a:lnT>
                      <a:noFill/>
                    </a:lnT>
                    <a:lnB>
                      <a:noFill/>
                    </a:lnB>
                  </a:tcPr>
                </a:tc>
                <a:extLst>
                  <a:ext uri="{0D108BD9-81ED-4DB2-BD59-A6C34878D82A}">
                    <a16:rowId xmlns:a16="http://schemas.microsoft.com/office/drawing/2014/main" val="10008"/>
                  </a:ext>
                </a:extLst>
              </a:tr>
              <a:tr h="177230">
                <a:tc>
                  <a:txBody>
                    <a:bodyPr/>
                    <a:lstStyle/>
                    <a:p>
                      <a:pPr algn="ctr" fontAlgn="b"/>
                      <a:r>
                        <a:rPr lang="en-US" sz="800" b="1" i="0" u="none" strike="noStrike">
                          <a:solidFill>
                            <a:srgbClr val="000000"/>
                          </a:solidFill>
                          <a:effectLst/>
                          <a:latin typeface="Arial"/>
                        </a:rPr>
                        <a:t>Sm</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147</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CD56</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Verdana"/>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Er</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168</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CD13 (A)</a:t>
                      </a:r>
                    </a:p>
                  </a:txBody>
                  <a:tcPr marL="12697" marR="12697" marT="12698" marB="0" anchor="b">
                    <a:lnL>
                      <a:noFill/>
                    </a:lnL>
                    <a:lnR>
                      <a:noFill/>
                    </a:lnR>
                    <a:lnT>
                      <a:noFill/>
                    </a:lnT>
                    <a:lnB>
                      <a:noFill/>
                    </a:lnB>
                  </a:tcPr>
                </a:tc>
                <a:extLst>
                  <a:ext uri="{0D108BD9-81ED-4DB2-BD59-A6C34878D82A}">
                    <a16:rowId xmlns:a16="http://schemas.microsoft.com/office/drawing/2014/main" val="10009"/>
                  </a:ext>
                </a:extLst>
              </a:tr>
              <a:tr h="177230">
                <a:tc>
                  <a:txBody>
                    <a:bodyPr/>
                    <a:lstStyle/>
                    <a:p>
                      <a:pPr algn="ctr" fontAlgn="b"/>
                      <a:r>
                        <a:rPr lang="en-US" sz="800" b="1" i="0" u="none" strike="noStrike">
                          <a:solidFill>
                            <a:srgbClr val="000000"/>
                          </a:solidFill>
                          <a:effectLst/>
                          <a:latin typeface="Arial"/>
                        </a:rPr>
                        <a:t>Nd</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148</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CD34</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Verdana"/>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Yb</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172</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CD10</a:t>
                      </a:r>
                    </a:p>
                  </a:txBody>
                  <a:tcPr marL="12697" marR="12697" marT="12698" marB="0" anchor="b">
                    <a:lnL>
                      <a:noFill/>
                    </a:lnL>
                    <a:lnR>
                      <a:noFill/>
                    </a:lnR>
                    <a:lnT>
                      <a:noFill/>
                    </a:lnT>
                    <a:lnB>
                      <a:noFill/>
                    </a:lnB>
                  </a:tcPr>
                </a:tc>
                <a:extLst>
                  <a:ext uri="{0D108BD9-81ED-4DB2-BD59-A6C34878D82A}">
                    <a16:rowId xmlns:a16="http://schemas.microsoft.com/office/drawing/2014/main" val="10010"/>
                  </a:ext>
                </a:extLst>
              </a:tr>
              <a:tr h="177230">
                <a:tc>
                  <a:txBody>
                    <a:bodyPr/>
                    <a:lstStyle/>
                    <a:p>
                      <a:pPr algn="ctr" fontAlgn="b"/>
                      <a:r>
                        <a:rPr lang="en-US" sz="800" b="1" i="0" u="none" strike="noStrike">
                          <a:solidFill>
                            <a:srgbClr val="000000"/>
                          </a:solidFill>
                          <a:effectLst/>
                          <a:latin typeface="Arial"/>
                        </a:rPr>
                        <a:t>Sm</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149</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CD90 (A)</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Verdana"/>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Yb</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173</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CD19</a:t>
                      </a:r>
                    </a:p>
                  </a:txBody>
                  <a:tcPr marL="12697" marR="12697" marT="12698" marB="0" anchor="b">
                    <a:lnL>
                      <a:noFill/>
                    </a:lnL>
                    <a:lnR>
                      <a:noFill/>
                    </a:lnR>
                    <a:lnT>
                      <a:noFill/>
                    </a:lnT>
                    <a:lnB>
                      <a:noFill/>
                    </a:lnB>
                  </a:tcPr>
                </a:tc>
                <a:extLst>
                  <a:ext uri="{0D108BD9-81ED-4DB2-BD59-A6C34878D82A}">
                    <a16:rowId xmlns:a16="http://schemas.microsoft.com/office/drawing/2014/main" val="10011"/>
                  </a:ext>
                </a:extLst>
              </a:tr>
              <a:tr h="177230">
                <a:tc>
                  <a:txBody>
                    <a:bodyPr/>
                    <a:lstStyle/>
                    <a:p>
                      <a:pPr algn="ctr" fontAlgn="b"/>
                      <a:r>
                        <a:rPr lang="en-US" sz="800" b="1" i="0" u="none" strike="noStrike">
                          <a:solidFill>
                            <a:srgbClr val="000000"/>
                          </a:solidFill>
                          <a:effectLst/>
                          <a:latin typeface="Arial"/>
                        </a:rPr>
                        <a:t>Nd</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150</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CD117</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Verdana"/>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Yb</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174</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CD20</a:t>
                      </a:r>
                    </a:p>
                  </a:txBody>
                  <a:tcPr marL="12697" marR="12697" marT="12698" marB="0" anchor="b">
                    <a:lnL>
                      <a:noFill/>
                    </a:lnL>
                    <a:lnR>
                      <a:noFill/>
                    </a:lnR>
                    <a:lnT>
                      <a:noFill/>
                    </a:lnT>
                    <a:lnB>
                      <a:noFill/>
                    </a:lnB>
                  </a:tcPr>
                </a:tc>
                <a:extLst>
                  <a:ext uri="{0D108BD9-81ED-4DB2-BD59-A6C34878D82A}">
                    <a16:rowId xmlns:a16="http://schemas.microsoft.com/office/drawing/2014/main" val="10012"/>
                  </a:ext>
                </a:extLst>
              </a:tr>
              <a:tr h="164571">
                <a:tc>
                  <a:txBody>
                    <a:bodyPr/>
                    <a:lstStyle/>
                    <a:p>
                      <a:pPr algn="ctr" fontAlgn="b"/>
                      <a:r>
                        <a:rPr lang="en-US" sz="800" b="1" i="0" u="none" strike="noStrike">
                          <a:solidFill>
                            <a:srgbClr val="000000"/>
                          </a:solidFill>
                          <a:effectLst/>
                          <a:latin typeface="Arial"/>
                        </a:rPr>
                        <a:t>Eu</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151</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Arial"/>
                        </a:rPr>
                        <a:t>CD123</a:t>
                      </a:r>
                    </a:p>
                  </a:txBody>
                  <a:tcPr marL="12697" marR="12697" marT="12698" marB="0" anchor="b">
                    <a:lnL>
                      <a:noFill/>
                    </a:lnL>
                    <a:lnR>
                      <a:noFill/>
                    </a:lnR>
                    <a:lnT>
                      <a:noFill/>
                    </a:lnT>
                    <a:lnB>
                      <a:noFill/>
                    </a:lnB>
                  </a:tcPr>
                </a:tc>
                <a:tc>
                  <a:txBody>
                    <a:bodyPr/>
                    <a:lstStyle/>
                    <a:p>
                      <a:pPr algn="l" fontAlgn="b"/>
                      <a:endParaRPr lang="en-US" sz="800" b="0" i="0" u="none" strike="noStrike">
                        <a:solidFill>
                          <a:srgbClr val="000000"/>
                        </a:solidFill>
                        <a:effectLst/>
                        <a:latin typeface="Verdana"/>
                      </a:endParaRPr>
                    </a:p>
                  </a:txBody>
                  <a:tcPr marL="12697" marR="12697" marT="12698" marB="0" anchor="b">
                    <a:lnL>
                      <a:noFill/>
                    </a:lnL>
                    <a:lnR>
                      <a:noFill/>
                    </a:lnR>
                    <a:lnT>
                      <a:noFill/>
                    </a:lnT>
                    <a:lnB>
                      <a:noFill/>
                    </a:lnB>
                  </a:tcPr>
                </a:tc>
                <a:tc>
                  <a:txBody>
                    <a:bodyPr/>
                    <a:lstStyle/>
                    <a:p>
                      <a:pPr algn="l" fontAlgn="b"/>
                      <a:endParaRPr lang="en-US" sz="800" b="0" i="0" u="none" strike="noStrike" dirty="0">
                        <a:solidFill>
                          <a:srgbClr val="000000"/>
                        </a:solidFill>
                        <a:effectLst/>
                        <a:latin typeface="Verdana"/>
                      </a:endParaRPr>
                    </a:p>
                  </a:txBody>
                  <a:tcPr marL="12697" marR="12697" marT="12698" marB="0" anchor="b">
                    <a:lnL>
                      <a:noFill/>
                    </a:lnL>
                    <a:lnR>
                      <a:noFill/>
                    </a:lnR>
                    <a:lnT>
                      <a:noFill/>
                    </a:lnT>
                    <a:lnB>
                      <a:noFill/>
                    </a:lnB>
                  </a:tcPr>
                </a:tc>
                <a:tc>
                  <a:txBody>
                    <a:bodyPr/>
                    <a:lstStyle/>
                    <a:p>
                      <a:pPr algn="l" fontAlgn="b"/>
                      <a:endParaRPr lang="en-US" sz="800" b="0" i="0" u="none" strike="noStrike">
                        <a:solidFill>
                          <a:srgbClr val="000000"/>
                        </a:solidFill>
                        <a:effectLst/>
                        <a:latin typeface="Verdana"/>
                      </a:endParaRPr>
                    </a:p>
                  </a:txBody>
                  <a:tcPr marL="12697" marR="12697" marT="12698" marB="0" anchor="b">
                    <a:lnL>
                      <a:noFill/>
                    </a:lnL>
                    <a:lnR>
                      <a:noFill/>
                    </a:lnR>
                    <a:lnT>
                      <a:noFill/>
                    </a:lnT>
                    <a:lnB>
                      <a:noFill/>
                    </a:lnB>
                  </a:tcPr>
                </a:tc>
                <a:tc>
                  <a:txBody>
                    <a:bodyPr/>
                    <a:lstStyle/>
                    <a:p>
                      <a:pPr algn="l" fontAlgn="b"/>
                      <a:endParaRPr lang="en-US" sz="800" b="0" i="0" u="none" strike="noStrike" dirty="0">
                        <a:solidFill>
                          <a:srgbClr val="000000"/>
                        </a:solidFill>
                        <a:effectLst/>
                        <a:latin typeface="Verdana"/>
                      </a:endParaRPr>
                    </a:p>
                  </a:txBody>
                  <a:tcPr marL="12697" marR="12697" marT="12698" marB="0" anchor="b">
                    <a:lnL>
                      <a:noFill/>
                    </a:lnL>
                    <a:lnR>
                      <a:noFill/>
                    </a:lnR>
                    <a:lnT>
                      <a:noFill/>
                    </a:lnT>
                    <a:lnB>
                      <a:noFill/>
                    </a:lnB>
                  </a:tcPr>
                </a:tc>
                <a:extLst>
                  <a:ext uri="{0D108BD9-81ED-4DB2-BD59-A6C34878D82A}">
                    <a16:rowId xmlns:a16="http://schemas.microsoft.com/office/drawing/2014/main" val="10013"/>
                  </a:ext>
                </a:extLst>
              </a:tr>
            </a:tbl>
          </a:graphicData>
        </a:graphic>
      </p:graphicFrame>
      <p:sp>
        <p:nvSpPr>
          <p:cNvPr id="615" name="Rounded Rectangle 614"/>
          <p:cNvSpPr/>
          <p:nvPr/>
        </p:nvSpPr>
        <p:spPr bwMode="auto">
          <a:xfrm>
            <a:off x="3771900" y="3743325"/>
            <a:ext cx="4889500" cy="2825750"/>
          </a:xfrm>
          <a:prstGeom prst="roundRect">
            <a:avLst>
              <a:gd name="adj" fmla="val 6524"/>
            </a:avLst>
          </a:prstGeom>
          <a:solidFill>
            <a:schemeClr val="accent4">
              <a:lumMod val="20000"/>
              <a:lumOff val="80000"/>
            </a:schemeClr>
          </a:solidFill>
          <a:ln w="9525">
            <a:noFill/>
            <a:round/>
            <a:headEnd/>
            <a:tailEnd/>
          </a:ln>
          <a:effectLst/>
        </p:spPr>
        <p:txBody>
          <a:bodyPr wrap="none" lIns="0" tIns="0" rIns="0" bIns="0"/>
          <a:lstStyle/>
          <a:p>
            <a:pPr algn="ctr" defTabSz="914353" eaLnBrk="1" hangingPunct="1">
              <a:defRPr/>
            </a:pPr>
            <a:endParaRPr lang="en-US" sz="1000" u="sng" dirty="0">
              <a:solidFill>
                <a:srgbClr val="000000"/>
              </a:solidFill>
              <a:latin typeface="Arial"/>
              <a:ea typeface="ＭＳ Ｐゴシック" charset="0"/>
              <a:cs typeface="Arial" pitchFamily="34" charset="0"/>
            </a:endParaRPr>
          </a:p>
        </p:txBody>
      </p:sp>
      <p:sp>
        <p:nvSpPr>
          <p:cNvPr id="204957" name="TextBox 615"/>
          <p:cNvSpPr txBox="1">
            <a:spLocks noChangeArrowheads="1"/>
          </p:cNvSpPr>
          <p:nvPr/>
        </p:nvSpPr>
        <p:spPr bwMode="auto">
          <a:xfrm>
            <a:off x="4346575" y="3784600"/>
            <a:ext cx="3740150" cy="247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tIns="0" bIns="0"/>
          <a:lstStyle>
            <a:lvl1pPr defTabSz="912813">
              <a:defRPr sz="3200" b="1">
                <a:solidFill>
                  <a:schemeClr val="tx1"/>
                </a:solidFill>
                <a:latin typeface="As" charset="0"/>
                <a:ea typeface="MS PGothic" charset="0"/>
                <a:cs typeface="MS PGothic" charset="0"/>
              </a:defRPr>
            </a:lvl1pPr>
            <a:lvl2pPr marL="742950" indent="-285750" defTabSz="912813">
              <a:defRPr sz="3200" b="1">
                <a:solidFill>
                  <a:schemeClr val="tx1"/>
                </a:solidFill>
                <a:latin typeface="As" charset="0"/>
                <a:ea typeface="MS PGothic" charset="0"/>
                <a:cs typeface="MS PGothic" charset="0"/>
              </a:defRPr>
            </a:lvl2pPr>
            <a:lvl3pPr marL="1143000" indent="-228600" defTabSz="912813">
              <a:defRPr sz="3200" b="1">
                <a:solidFill>
                  <a:schemeClr val="tx1"/>
                </a:solidFill>
                <a:latin typeface="As" charset="0"/>
                <a:ea typeface="MS PGothic" charset="0"/>
                <a:cs typeface="MS PGothic" charset="0"/>
              </a:defRPr>
            </a:lvl3pPr>
            <a:lvl4pPr marL="1600200" indent="-228600" defTabSz="912813">
              <a:defRPr sz="3200" b="1">
                <a:solidFill>
                  <a:schemeClr val="tx1"/>
                </a:solidFill>
                <a:latin typeface="As" charset="0"/>
                <a:ea typeface="MS PGothic" charset="0"/>
                <a:cs typeface="MS PGothic" charset="0"/>
              </a:defRPr>
            </a:lvl4pPr>
            <a:lvl5pPr marL="2057400" indent="-228600" defTabSz="912813">
              <a:defRPr sz="3200" b="1">
                <a:solidFill>
                  <a:schemeClr val="tx1"/>
                </a:solidFill>
                <a:latin typeface="As" charset="0"/>
                <a:ea typeface="MS PGothic" charset="0"/>
                <a:cs typeface="MS PGothic" charset="0"/>
              </a:defRPr>
            </a:lvl5pPr>
            <a:lvl6pPr marL="25146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defTabSz="912813"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200">
                <a:solidFill>
                  <a:srgbClr val="000000"/>
                </a:solidFill>
                <a:latin typeface="Arial" charset="0"/>
              </a:rPr>
              <a:t>25 Intracellular Markers</a:t>
            </a:r>
          </a:p>
        </p:txBody>
      </p:sp>
      <p:graphicFrame>
        <p:nvGraphicFramePr>
          <p:cNvPr id="3" name="Table 2"/>
          <p:cNvGraphicFramePr>
            <a:graphicFrameLocks noGrp="1"/>
          </p:cNvGraphicFramePr>
          <p:nvPr/>
        </p:nvGraphicFramePr>
        <p:xfrm>
          <a:off x="3794125" y="4027488"/>
          <a:ext cx="4845051" cy="2468564"/>
        </p:xfrm>
        <a:graphic>
          <a:graphicData uri="http://schemas.openxmlformats.org/drawingml/2006/table">
            <a:tbl>
              <a:tblPr/>
              <a:tblGrid>
                <a:gridCol w="625437">
                  <a:extLst>
                    <a:ext uri="{9D8B030D-6E8A-4147-A177-3AD203B41FA5}">
                      <a16:colId xmlns:a16="http://schemas.microsoft.com/office/drawing/2014/main" val="20000"/>
                    </a:ext>
                  </a:extLst>
                </a:gridCol>
                <a:gridCol w="625437">
                  <a:extLst>
                    <a:ext uri="{9D8B030D-6E8A-4147-A177-3AD203B41FA5}">
                      <a16:colId xmlns:a16="http://schemas.microsoft.com/office/drawing/2014/main" val="20001"/>
                    </a:ext>
                  </a:extLst>
                </a:gridCol>
                <a:gridCol w="917307">
                  <a:extLst>
                    <a:ext uri="{9D8B030D-6E8A-4147-A177-3AD203B41FA5}">
                      <a16:colId xmlns:a16="http://schemas.microsoft.com/office/drawing/2014/main" val="20002"/>
                    </a:ext>
                  </a:extLst>
                </a:gridCol>
                <a:gridCol w="508689">
                  <a:extLst>
                    <a:ext uri="{9D8B030D-6E8A-4147-A177-3AD203B41FA5}">
                      <a16:colId xmlns:a16="http://schemas.microsoft.com/office/drawing/2014/main" val="20003"/>
                    </a:ext>
                  </a:extLst>
                </a:gridCol>
                <a:gridCol w="625437">
                  <a:extLst>
                    <a:ext uri="{9D8B030D-6E8A-4147-A177-3AD203B41FA5}">
                      <a16:colId xmlns:a16="http://schemas.microsoft.com/office/drawing/2014/main" val="20004"/>
                    </a:ext>
                  </a:extLst>
                </a:gridCol>
                <a:gridCol w="625437">
                  <a:extLst>
                    <a:ext uri="{9D8B030D-6E8A-4147-A177-3AD203B41FA5}">
                      <a16:colId xmlns:a16="http://schemas.microsoft.com/office/drawing/2014/main" val="20005"/>
                    </a:ext>
                  </a:extLst>
                </a:gridCol>
                <a:gridCol w="917307">
                  <a:extLst>
                    <a:ext uri="{9D8B030D-6E8A-4147-A177-3AD203B41FA5}">
                      <a16:colId xmlns:a16="http://schemas.microsoft.com/office/drawing/2014/main" val="20006"/>
                    </a:ext>
                  </a:extLst>
                </a:gridCol>
              </a:tblGrid>
              <a:tr h="176326">
                <a:tc>
                  <a:txBody>
                    <a:bodyPr/>
                    <a:lstStyle/>
                    <a:p>
                      <a:pPr algn="ctr" fontAlgn="b"/>
                      <a:r>
                        <a:rPr lang="en-US" sz="800" b="1" i="0" u="sng" strike="noStrike" dirty="0">
                          <a:solidFill>
                            <a:srgbClr val="000000"/>
                          </a:solidFill>
                          <a:effectLst/>
                          <a:latin typeface="+mn-lt"/>
                        </a:rPr>
                        <a:t>Element</a:t>
                      </a:r>
                    </a:p>
                  </a:txBody>
                  <a:tcPr marL="12697" marR="12697" marT="12698" marB="0" anchor="b">
                    <a:lnL>
                      <a:noFill/>
                    </a:lnL>
                    <a:lnR>
                      <a:noFill/>
                    </a:lnR>
                    <a:lnT>
                      <a:noFill/>
                    </a:lnT>
                    <a:lnB>
                      <a:noFill/>
                    </a:lnB>
                  </a:tcPr>
                </a:tc>
                <a:tc>
                  <a:txBody>
                    <a:bodyPr/>
                    <a:lstStyle/>
                    <a:p>
                      <a:pPr algn="ctr" fontAlgn="b"/>
                      <a:r>
                        <a:rPr lang="en-US" sz="800" b="1" i="0" u="sng" strike="noStrike" dirty="0">
                          <a:solidFill>
                            <a:srgbClr val="000000"/>
                          </a:solidFill>
                          <a:effectLst/>
                          <a:latin typeface="+mn-lt"/>
                        </a:rPr>
                        <a:t>Mass</a:t>
                      </a:r>
                    </a:p>
                  </a:txBody>
                  <a:tcPr marL="12697" marR="12697" marT="12698" marB="0" anchor="b">
                    <a:lnL>
                      <a:noFill/>
                    </a:lnL>
                    <a:lnR>
                      <a:noFill/>
                    </a:lnR>
                    <a:lnT>
                      <a:noFill/>
                    </a:lnT>
                    <a:lnB>
                      <a:noFill/>
                    </a:lnB>
                  </a:tcPr>
                </a:tc>
                <a:tc>
                  <a:txBody>
                    <a:bodyPr/>
                    <a:lstStyle/>
                    <a:p>
                      <a:pPr algn="ctr" fontAlgn="b"/>
                      <a:r>
                        <a:rPr lang="en-US" sz="800" b="1" i="0" u="sng" strike="noStrike" dirty="0">
                          <a:solidFill>
                            <a:srgbClr val="000000"/>
                          </a:solidFill>
                          <a:effectLst/>
                          <a:latin typeface="+mn-lt"/>
                        </a:rPr>
                        <a:t>Antibody</a:t>
                      </a:r>
                    </a:p>
                  </a:txBody>
                  <a:tcPr marL="12697" marR="12697" marT="12698" marB="0" anchor="b">
                    <a:lnL>
                      <a:noFill/>
                    </a:lnL>
                    <a:lnR>
                      <a:noFill/>
                    </a:lnR>
                    <a:lnT>
                      <a:noFill/>
                    </a:lnT>
                    <a:lnB>
                      <a:noFill/>
                    </a:lnB>
                  </a:tcPr>
                </a:tc>
                <a:tc>
                  <a:txBody>
                    <a:bodyPr/>
                    <a:lstStyle/>
                    <a:p>
                      <a:pPr algn="l" fontAlgn="b"/>
                      <a:endParaRPr lang="en-US" sz="800" b="1" i="0" u="sng" strike="noStrike" dirty="0">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r>
                        <a:rPr lang="en-US" sz="800" b="1" i="0" u="sng" strike="noStrike">
                          <a:solidFill>
                            <a:srgbClr val="000000"/>
                          </a:solidFill>
                          <a:effectLst/>
                          <a:latin typeface="+mn-lt"/>
                        </a:rPr>
                        <a:t>Element</a:t>
                      </a:r>
                    </a:p>
                  </a:txBody>
                  <a:tcPr marL="12697" marR="12697" marT="12698" marB="0" anchor="b">
                    <a:lnL>
                      <a:noFill/>
                    </a:lnL>
                    <a:lnR>
                      <a:noFill/>
                    </a:lnR>
                    <a:lnT>
                      <a:noFill/>
                    </a:lnT>
                    <a:lnB>
                      <a:noFill/>
                    </a:lnB>
                  </a:tcPr>
                </a:tc>
                <a:tc>
                  <a:txBody>
                    <a:bodyPr/>
                    <a:lstStyle/>
                    <a:p>
                      <a:pPr algn="ctr" fontAlgn="b"/>
                      <a:r>
                        <a:rPr lang="en-US" sz="800" b="1" i="0" u="sng" strike="noStrike" dirty="0">
                          <a:solidFill>
                            <a:srgbClr val="000000"/>
                          </a:solidFill>
                          <a:effectLst/>
                          <a:latin typeface="+mn-lt"/>
                        </a:rPr>
                        <a:t>Mass</a:t>
                      </a:r>
                    </a:p>
                  </a:txBody>
                  <a:tcPr marL="12697" marR="12697" marT="12698" marB="0" anchor="b">
                    <a:lnL>
                      <a:noFill/>
                    </a:lnL>
                    <a:lnR>
                      <a:noFill/>
                    </a:lnR>
                    <a:lnT>
                      <a:noFill/>
                    </a:lnT>
                    <a:lnB>
                      <a:noFill/>
                    </a:lnB>
                  </a:tcPr>
                </a:tc>
                <a:tc>
                  <a:txBody>
                    <a:bodyPr/>
                    <a:lstStyle/>
                    <a:p>
                      <a:pPr algn="ctr" fontAlgn="b"/>
                      <a:r>
                        <a:rPr lang="en-US" sz="800" b="1" i="0" u="sng" strike="noStrike" dirty="0">
                          <a:solidFill>
                            <a:srgbClr val="000000"/>
                          </a:solidFill>
                          <a:effectLst/>
                          <a:latin typeface="+mn-lt"/>
                        </a:rPr>
                        <a:t>Antibody</a:t>
                      </a:r>
                    </a:p>
                  </a:txBody>
                  <a:tcPr marL="12697" marR="12697" marT="12698" marB="0" anchor="b">
                    <a:lnL>
                      <a:noFill/>
                    </a:lnL>
                    <a:lnR>
                      <a:noFill/>
                    </a:lnR>
                    <a:lnT>
                      <a:noFill/>
                    </a:lnT>
                    <a:lnB>
                      <a:noFill/>
                    </a:lnB>
                  </a:tcPr>
                </a:tc>
                <a:extLst>
                  <a:ext uri="{0D108BD9-81ED-4DB2-BD59-A6C34878D82A}">
                    <a16:rowId xmlns:a16="http://schemas.microsoft.com/office/drawing/2014/main" val="10000"/>
                  </a:ext>
                </a:extLst>
              </a:tr>
              <a:tr h="176326">
                <a:tc>
                  <a:txBody>
                    <a:bodyPr/>
                    <a:lstStyle/>
                    <a:p>
                      <a:pPr algn="ctr" fontAlgn="b"/>
                      <a:r>
                        <a:rPr lang="en-US" sz="800" b="1" i="0" u="none" strike="noStrike">
                          <a:solidFill>
                            <a:srgbClr val="000000"/>
                          </a:solidFill>
                          <a:effectLst/>
                          <a:latin typeface="+mn-lt"/>
                        </a:rPr>
                        <a:t>La</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139</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pRPS6 (B)</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Gd</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158</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Ki-67</a:t>
                      </a:r>
                    </a:p>
                  </a:txBody>
                  <a:tcPr marL="12697" marR="12697" marT="12698" marB="0" anchor="b">
                    <a:lnL>
                      <a:noFill/>
                    </a:lnL>
                    <a:lnR>
                      <a:noFill/>
                    </a:lnR>
                    <a:lnT>
                      <a:noFill/>
                    </a:lnT>
                    <a:lnB>
                      <a:noFill/>
                    </a:lnB>
                  </a:tcPr>
                </a:tc>
                <a:extLst>
                  <a:ext uri="{0D108BD9-81ED-4DB2-BD59-A6C34878D82A}">
                    <a16:rowId xmlns:a16="http://schemas.microsoft.com/office/drawing/2014/main" val="10001"/>
                  </a:ext>
                </a:extLst>
              </a:tr>
              <a:tr h="176326">
                <a:tc>
                  <a:txBody>
                    <a:bodyPr/>
                    <a:lstStyle/>
                    <a:p>
                      <a:pPr algn="ctr" fontAlgn="b"/>
                      <a:r>
                        <a:rPr lang="en-US" sz="800" b="1" i="0" u="none" strike="noStrike">
                          <a:solidFill>
                            <a:srgbClr val="000000"/>
                          </a:solidFill>
                          <a:effectLst/>
                          <a:latin typeface="+mn-lt"/>
                        </a:rPr>
                        <a:t>Pr</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141</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pATM (B)</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Ho</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165</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pRb (A)</a:t>
                      </a:r>
                    </a:p>
                  </a:txBody>
                  <a:tcPr marL="12697" marR="12697" marT="12698" marB="0" anchor="b">
                    <a:lnL>
                      <a:noFill/>
                    </a:lnL>
                    <a:lnR>
                      <a:noFill/>
                    </a:lnR>
                    <a:lnT>
                      <a:noFill/>
                    </a:lnT>
                    <a:lnB>
                      <a:noFill/>
                    </a:lnB>
                  </a:tcPr>
                </a:tc>
                <a:extLst>
                  <a:ext uri="{0D108BD9-81ED-4DB2-BD59-A6C34878D82A}">
                    <a16:rowId xmlns:a16="http://schemas.microsoft.com/office/drawing/2014/main" val="10002"/>
                  </a:ext>
                </a:extLst>
              </a:tr>
              <a:tr h="176326">
                <a:tc>
                  <a:txBody>
                    <a:bodyPr/>
                    <a:lstStyle/>
                    <a:p>
                      <a:pPr algn="ctr" fontAlgn="b"/>
                      <a:r>
                        <a:rPr lang="en-US" sz="800" b="1" i="0" u="none" strike="noStrike">
                          <a:solidFill>
                            <a:srgbClr val="000000"/>
                          </a:solidFill>
                          <a:effectLst/>
                          <a:latin typeface="+mn-lt"/>
                        </a:rPr>
                        <a:t>Nd</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145</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pAKT (B)</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Ho</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165</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pNFkB (B)</a:t>
                      </a:r>
                    </a:p>
                  </a:txBody>
                  <a:tcPr marL="12697" marR="12697" marT="12698" marB="0" anchor="b">
                    <a:lnL>
                      <a:noFill/>
                    </a:lnL>
                    <a:lnR>
                      <a:noFill/>
                    </a:lnR>
                    <a:lnT>
                      <a:noFill/>
                    </a:lnT>
                    <a:lnB>
                      <a:noFill/>
                    </a:lnB>
                  </a:tcPr>
                </a:tc>
                <a:extLst>
                  <a:ext uri="{0D108BD9-81ED-4DB2-BD59-A6C34878D82A}">
                    <a16:rowId xmlns:a16="http://schemas.microsoft.com/office/drawing/2014/main" val="10003"/>
                  </a:ext>
                </a:extLst>
              </a:tr>
              <a:tr h="176326">
                <a:tc>
                  <a:txBody>
                    <a:bodyPr/>
                    <a:lstStyle/>
                    <a:p>
                      <a:pPr algn="ctr" fontAlgn="b"/>
                      <a:r>
                        <a:rPr lang="en-US" sz="800" b="1" i="0" u="none" strike="noStrike">
                          <a:solidFill>
                            <a:srgbClr val="000000"/>
                          </a:solidFill>
                          <a:effectLst/>
                          <a:latin typeface="+mn-lt"/>
                        </a:rPr>
                        <a:t>Nd</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146</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p21 (A)</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Er</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168</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pERK (B)</a:t>
                      </a:r>
                    </a:p>
                  </a:txBody>
                  <a:tcPr marL="12697" marR="12697" marT="12698" marB="0" anchor="b">
                    <a:lnL>
                      <a:noFill/>
                    </a:lnL>
                    <a:lnR>
                      <a:noFill/>
                    </a:lnR>
                    <a:lnT>
                      <a:noFill/>
                    </a:lnT>
                    <a:lnB>
                      <a:noFill/>
                    </a:lnB>
                  </a:tcPr>
                </a:tc>
                <a:extLst>
                  <a:ext uri="{0D108BD9-81ED-4DB2-BD59-A6C34878D82A}">
                    <a16:rowId xmlns:a16="http://schemas.microsoft.com/office/drawing/2014/main" val="10004"/>
                  </a:ext>
                </a:extLst>
              </a:tr>
              <a:tr h="176326">
                <a:tc>
                  <a:txBody>
                    <a:bodyPr/>
                    <a:lstStyle/>
                    <a:p>
                      <a:pPr algn="ctr" fontAlgn="b"/>
                      <a:r>
                        <a:rPr lang="en-US" sz="800" b="1" i="0" u="none" strike="noStrike">
                          <a:solidFill>
                            <a:srgbClr val="000000"/>
                          </a:solidFill>
                          <a:effectLst/>
                          <a:latin typeface="+mn-lt"/>
                        </a:rPr>
                        <a:t>Nd</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146</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H3K9ac (B)</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Tm</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169</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pCDK1 (A)</a:t>
                      </a:r>
                    </a:p>
                  </a:txBody>
                  <a:tcPr marL="12697" marR="12697" marT="12698" marB="0" anchor="b">
                    <a:lnL>
                      <a:noFill/>
                    </a:lnL>
                    <a:lnR>
                      <a:noFill/>
                    </a:lnR>
                    <a:lnT>
                      <a:noFill/>
                    </a:lnT>
                    <a:lnB>
                      <a:noFill/>
                    </a:lnB>
                  </a:tcPr>
                </a:tc>
                <a:extLst>
                  <a:ext uri="{0D108BD9-81ED-4DB2-BD59-A6C34878D82A}">
                    <a16:rowId xmlns:a16="http://schemas.microsoft.com/office/drawing/2014/main" val="10005"/>
                  </a:ext>
                </a:extLst>
              </a:tr>
              <a:tr h="176326">
                <a:tc>
                  <a:txBody>
                    <a:bodyPr/>
                    <a:lstStyle/>
                    <a:p>
                      <a:pPr algn="ctr" fontAlgn="b"/>
                      <a:r>
                        <a:rPr lang="en-US" sz="800" b="1" i="0" u="none" strike="noStrike">
                          <a:solidFill>
                            <a:srgbClr val="000000"/>
                          </a:solidFill>
                          <a:effectLst/>
                          <a:latin typeface="+mn-lt"/>
                        </a:rPr>
                        <a:t>Sm</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149</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cMyc (B)</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Tm</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169</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B-Catenin (B)</a:t>
                      </a:r>
                    </a:p>
                  </a:txBody>
                  <a:tcPr marL="12697" marR="12697" marT="12698" marB="0" anchor="b">
                    <a:lnL>
                      <a:noFill/>
                    </a:lnL>
                    <a:lnR>
                      <a:noFill/>
                    </a:lnR>
                    <a:lnT>
                      <a:noFill/>
                    </a:lnT>
                    <a:lnB>
                      <a:noFill/>
                    </a:lnB>
                  </a:tcPr>
                </a:tc>
                <a:extLst>
                  <a:ext uri="{0D108BD9-81ED-4DB2-BD59-A6C34878D82A}">
                    <a16:rowId xmlns:a16="http://schemas.microsoft.com/office/drawing/2014/main" val="10006"/>
                  </a:ext>
                </a:extLst>
              </a:tr>
              <a:tr h="176326">
                <a:tc>
                  <a:txBody>
                    <a:bodyPr/>
                    <a:lstStyle/>
                    <a:p>
                      <a:pPr algn="ctr" fontAlgn="b"/>
                      <a:r>
                        <a:rPr lang="en-US" sz="800" b="1" i="0" u="none" strike="noStrike">
                          <a:solidFill>
                            <a:srgbClr val="000000"/>
                          </a:solidFill>
                          <a:effectLst/>
                          <a:latin typeface="+mn-lt"/>
                        </a:rPr>
                        <a:t>Sm</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154</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Cyclin A (A)</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Er</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170</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pH2AX (A)</a:t>
                      </a:r>
                    </a:p>
                  </a:txBody>
                  <a:tcPr marL="12697" marR="12697" marT="12698" marB="0" anchor="b">
                    <a:lnL>
                      <a:noFill/>
                    </a:lnL>
                    <a:lnR>
                      <a:noFill/>
                    </a:lnR>
                    <a:lnT>
                      <a:noFill/>
                    </a:lnT>
                    <a:lnB>
                      <a:noFill/>
                    </a:lnB>
                  </a:tcPr>
                </a:tc>
                <a:extLst>
                  <a:ext uri="{0D108BD9-81ED-4DB2-BD59-A6C34878D82A}">
                    <a16:rowId xmlns:a16="http://schemas.microsoft.com/office/drawing/2014/main" val="10007"/>
                  </a:ext>
                </a:extLst>
              </a:tr>
              <a:tr h="176326">
                <a:tc>
                  <a:txBody>
                    <a:bodyPr/>
                    <a:lstStyle/>
                    <a:p>
                      <a:pPr algn="ctr" fontAlgn="b"/>
                      <a:r>
                        <a:rPr lang="en-US" sz="800" b="1" i="0" u="none" strike="noStrike">
                          <a:solidFill>
                            <a:srgbClr val="000000"/>
                          </a:solidFill>
                          <a:effectLst/>
                          <a:latin typeface="+mn-lt"/>
                        </a:rPr>
                        <a:t>Sm</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154</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pMAPKAPK2 (B)</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Er</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170</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p4EBP1 (B)</a:t>
                      </a:r>
                    </a:p>
                  </a:txBody>
                  <a:tcPr marL="12697" marR="12697" marT="12698" marB="0" anchor="b">
                    <a:lnL>
                      <a:noFill/>
                    </a:lnL>
                    <a:lnR>
                      <a:noFill/>
                    </a:lnR>
                    <a:lnT>
                      <a:noFill/>
                    </a:lnT>
                    <a:lnB>
                      <a:noFill/>
                    </a:lnB>
                  </a:tcPr>
                </a:tc>
                <a:extLst>
                  <a:ext uri="{0D108BD9-81ED-4DB2-BD59-A6C34878D82A}">
                    <a16:rowId xmlns:a16="http://schemas.microsoft.com/office/drawing/2014/main" val="10008"/>
                  </a:ext>
                </a:extLst>
              </a:tr>
              <a:tr h="176326">
                <a:tc>
                  <a:txBody>
                    <a:bodyPr/>
                    <a:lstStyle/>
                    <a:p>
                      <a:pPr algn="ctr" fontAlgn="b"/>
                      <a:r>
                        <a:rPr lang="en-US" sz="800" b="1" i="0" u="none" strike="noStrike">
                          <a:solidFill>
                            <a:srgbClr val="000000"/>
                          </a:solidFill>
                          <a:effectLst/>
                          <a:latin typeface="+mn-lt"/>
                        </a:rPr>
                        <a:t>Gd</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156</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Cyclin B1 (A)</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Yb</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171</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cPARP</a:t>
                      </a:r>
                    </a:p>
                  </a:txBody>
                  <a:tcPr marL="12697" marR="12697" marT="12698" marB="0" anchor="b">
                    <a:lnL>
                      <a:noFill/>
                    </a:lnL>
                    <a:lnR>
                      <a:noFill/>
                    </a:lnR>
                    <a:lnT>
                      <a:noFill/>
                    </a:lnT>
                    <a:lnB>
                      <a:noFill/>
                    </a:lnB>
                  </a:tcPr>
                </a:tc>
                <a:extLst>
                  <a:ext uri="{0D108BD9-81ED-4DB2-BD59-A6C34878D82A}">
                    <a16:rowId xmlns:a16="http://schemas.microsoft.com/office/drawing/2014/main" val="10009"/>
                  </a:ext>
                </a:extLst>
              </a:tr>
              <a:tr h="176326">
                <a:tc>
                  <a:txBody>
                    <a:bodyPr/>
                    <a:lstStyle/>
                    <a:p>
                      <a:pPr algn="ctr" fontAlgn="b"/>
                      <a:r>
                        <a:rPr lang="en-US" sz="800" b="1" i="0" u="none" strike="noStrike">
                          <a:solidFill>
                            <a:srgbClr val="000000"/>
                          </a:solidFill>
                          <a:effectLst/>
                          <a:latin typeface="+mn-lt"/>
                        </a:rPr>
                        <a:t>Gd</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156</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pSTAT3 (B)</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Lu</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175</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pRPS6 (A)</a:t>
                      </a:r>
                    </a:p>
                  </a:txBody>
                  <a:tcPr marL="12697" marR="12697" marT="12698" marB="0" anchor="b">
                    <a:lnL>
                      <a:noFill/>
                    </a:lnL>
                    <a:lnR>
                      <a:noFill/>
                    </a:lnR>
                    <a:lnT>
                      <a:noFill/>
                    </a:lnT>
                    <a:lnB>
                      <a:noFill/>
                    </a:lnB>
                  </a:tcPr>
                </a:tc>
                <a:extLst>
                  <a:ext uri="{0D108BD9-81ED-4DB2-BD59-A6C34878D82A}">
                    <a16:rowId xmlns:a16="http://schemas.microsoft.com/office/drawing/2014/main" val="10010"/>
                  </a:ext>
                </a:extLst>
              </a:tr>
              <a:tr h="176326">
                <a:tc>
                  <a:txBody>
                    <a:bodyPr/>
                    <a:lstStyle/>
                    <a:p>
                      <a:pPr algn="ctr" fontAlgn="b"/>
                      <a:r>
                        <a:rPr lang="en-US" sz="800" b="1" i="0" u="none" strike="noStrike">
                          <a:solidFill>
                            <a:srgbClr val="000000"/>
                          </a:solidFill>
                          <a:effectLst/>
                          <a:latin typeface="+mn-lt"/>
                        </a:rPr>
                        <a:t>Gd</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157</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PCNA (A)</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Lu</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175</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pSMAD1/5 (B)</a:t>
                      </a:r>
                    </a:p>
                  </a:txBody>
                  <a:tcPr marL="12697" marR="12697" marT="12698" marB="0" anchor="b">
                    <a:lnL>
                      <a:noFill/>
                    </a:lnL>
                    <a:lnR>
                      <a:noFill/>
                    </a:lnR>
                    <a:lnT>
                      <a:noFill/>
                    </a:lnT>
                    <a:lnB>
                      <a:noFill/>
                    </a:lnB>
                  </a:tcPr>
                </a:tc>
                <a:extLst>
                  <a:ext uri="{0D108BD9-81ED-4DB2-BD59-A6C34878D82A}">
                    <a16:rowId xmlns:a16="http://schemas.microsoft.com/office/drawing/2014/main" val="10011"/>
                  </a:ext>
                </a:extLst>
              </a:tr>
              <a:tr h="176326">
                <a:tc>
                  <a:txBody>
                    <a:bodyPr/>
                    <a:lstStyle/>
                    <a:p>
                      <a:pPr algn="ctr" fontAlgn="b"/>
                      <a:r>
                        <a:rPr lang="en-US" sz="800" b="1" i="0" u="none" strike="noStrike">
                          <a:solidFill>
                            <a:srgbClr val="000000"/>
                          </a:solidFill>
                          <a:effectLst/>
                          <a:latin typeface="+mn-lt"/>
                        </a:rPr>
                        <a:t>Gd</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157</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pSTAT5(B)</a:t>
                      </a: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Yb</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176</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pHH3 (A)</a:t>
                      </a:r>
                    </a:p>
                  </a:txBody>
                  <a:tcPr marL="12697" marR="12697" marT="12698" marB="0" anchor="b">
                    <a:lnL>
                      <a:noFill/>
                    </a:lnL>
                    <a:lnR>
                      <a:noFill/>
                    </a:lnR>
                    <a:lnT>
                      <a:noFill/>
                    </a:lnT>
                    <a:lnB>
                      <a:noFill/>
                    </a:lnB>
                  </a:tcPr>
                </a:tc>
                <a:extLst>
                  <a:ext uri="{0D108BD9-81ED-4DB2-BD59-A6C34878D82A}">
                    <a16:rowId xmlns:a16="http://schemas.microsoft.com/office/drawing/2014/main" val="10012"/>
                  </a:ext>
                </a:extLst>
              </a:tr>
              <a:tr h="176326">
                <a:tc>
                  <a:txBody>
                    <a:bodyPr/>
                    <a:lstStyle/>
                    <a:p>
                      <a:pPr algn="ctr"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l" fontAlgn="b"/>
                      <a:endParaRPr lang="en-US" sz="800" b="1" i="0" u="none" strike="noStrike">
                        <a:solidFill>
                          <a:srgbClr val="000000"/>
                        </a:solidFill>
                        <a:effectLst/>
                        <a:latin typeface="+mn-lt"/>
                      </a:endParaRP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Yb</a:t>
                      </a:r>
                    </a:p>
                  </a:txBody>
                  <a:tcPr marL="12697" marR="12697" marT="12698" marB="0" anchor="b">
                    <a:lnL>
                      <a:noFill/>
                    </a:lnL>
                    <a:lnR>
                      <a:noFill/>
                    </a:lnR>
                    <a:lnT>
                      <a:noFill/>
                    </a:lnT>
                    <a:lnB>
                      <a:noFill/>
                    </a:lnB>
                  </a:tcPr>
                </a:tc>
                <a:tc>
                  <a:txBody>
                    <a:bodyPr/>
                    <a:lstStyle/>
                    <a:p>
                      <a:pPr algn="ctr" fontAlgn="b"/>
                      <a:r>
                        <a:rPr lang="en-US" sz="800" b="1" i="0" u="none" strike="noStrike">
                          <a:solidFill>
                            <a:srgbClr val="000000"/>
                          </a:solidFill>
                          <a:effectLst/>
                          <a:latin typeface="+mn-lt"/>
                        </a:rPr>
                        <a:t>176</a:t>
                      </a:r>
                    </a:p>
                  </a:txBody>
                  <a:tcPr marL="12697" marR="12697" marT="12698" marB="0" anchor="b">
                    <a:lnL>
                      <a:noFill/>
                    </a:lnL>
                    <a:lnR>
                      <a:noFill/>
                    </a:lnR>
                    <a:lnT>
                      <a:noFill/>
                    </a:lnT>
                    <a:lnB>
                      <a:noFill/>
                    </a:lnB>
                  </a:tcPr>
                </a:tc>
                <a:tc>
                  <a:txBody>
                    <a:bodyPr/>
                    <a:lstStyle/>
                    <a:p>
                      <a:pPr algn="ctr" fontAlgn="b"/>
                      <a:r>
                        <a:rPr lang="en-US" sz="800" b="1" i="0" u="none" strike="noStrike" dirty="0" err="1">
                          <a:solidFill>
                            <a:srgbClr val="000000"/>
                          </a:solidFill>
                          <a:effectLst/>
                          <a:latin typeface="+mn-lt"/>
                        </a:rPr>
                        <a:t>pCreb</a:t>
                      </a:r>
                      <a:r>
                        <a:rPr lang="en-US" sz="800" b="1" i="0" u="none" strike="noStrike" dirty="0">
                          <a:solidFill>
                            <a:srgbClr val="000000"/>
                          </a:solidFill>
                          <a:effectLst/>
                          <a:latin typeface="+mn-lt"/>
                        </a:rPr>
                        <a:t> (B)</a:t>
                      </a:r>
                    </a:p>
                  </a:txBody>
                  <a:tcPr marL="12697" marR="12697" marT="12698" marB="0" anchor="b">
                    <a:lnL>
                      <a:noFill/>
                    </a:lnL>
                    <a:lnR>
                      <a:noFill/>
                    </a:lnR>
                    <a:lnT>
                      <a:noFill/>
                    </a:lnT>
                    <a:lnB>
                      <a:noFill/>
                    </a:lnB>
                  </a:tcPr>
                </a:tc>
                <a:extLst>
                  <a:ext uri="{0D108BD9-81ED-4DB2-BD59-A6C34878D82A}">
                    <a16:rowId xmlns:a16="http://schemas.microsoft.com/office/drawing/2014/main" val="10013"/>
                  </a:ext>
                </a:extLst>
              </a:tr>
            </a:tbl>
          </a:graphicData>
        </a:graphic>
      </p:graphicFrame>
      <p:sp>
        <p:nvSpPr>
          <p:cNvPr id="191" name="TextBox 190"/>
          <p:cNvSpPr txBox="1"/>
          <p:nvPr/>
        </p:nvSpPr>
        <p:spPr>
          <a:xfrm>
            <a:off x="4068763" y="6448425"/>
            <a:ext cx="4735512" cy="369888"/>
          </a:xfrm>
          <a:prstGeom prst="rect">
            <a:avLst/>
          </a:prstGeom>
          <a:noFill/>
        </p:spPr>
        <p:txBody>
          <a:bodyPr wrap="none">
            <a:spAutoFit/>
          </a:bodyPr>
          <a:lstStyle/>
          <a:p>
            <a:pPr>
              <a:defRPr/>
            </a:pPr>
            <a:r>
              <a:rPr lang="en-US" sz="1800" dirty="0">
                <a:solidFill>
                  <a:schemeClr val="bg1">
                    <a:lumMod val="50000"/>
                    <a:lumOff val="50000"/>
                  </a:schemeClr>
                </a:solidFill>
              </a:rPr>
              <a:t>-Behbehani et al., Cancer Discovery, 2015</a:t>
            </a:r>
          </a:p>
        </p:txBody>
      </p:sp>
    </p:spTree>
  </p:cSld>
  <p:clrMapOvr>
    <a:masterClrMapping/>
  </p:clrMapOvr>
  <p:transition spd="med">
    <p:fade/>
  </p:transition>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6849" name="Picture 2"/>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6850" name="Title 1"/>
          <p:cNvSpPr>
            <a:spLocks noGrp="1"/>
          </p:cNvSpPr>
          <p:nvPr>
            <p:ph type="title"/>
          </p:nvPr>
        </p:nvSpPr>
        <p:spPr>
          <a:xfrm>
            <a:off x="33338" y="152400"/>
            <a:ext cx="9077325" cy="762000"/>
          </a:xfrm>
        </p:spPr>
        <p:txBody>
          <a:bodyPr/>
          <a:lstStyle/>
          <a:p>
            <a:r>
              <a:rPr lang="en-US">
                <a:latin typeface="Arial" charset="0"/>
                <a:ea typeface="MS PGothic" charset="0"/>
              </a:rPr>
              <a:t>Distinct patterns of cell frequency across AML subtypes</a:t>
            </a:r>
          </a:p>
        </p:txBody>
      </p:sp>
      <p:sp>
        <p:nvSpPr>
          <p:cNvPr id="17" name="Rectangle 16"/>
          <p:cNvSpPr/>
          <p:nvPr/>
        </p:nvSpPr>
        <p:spPr bwMode="auto">
          <a:xfrm>
            <a:off x="114300" y="1157288"/>
            <a:ext cx="1006475"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9" name="Rectangle 18"/>
          <p:cNvSpPr/>
          <p:nvPr/>
        </p:nvSpPr>
        <p:spPr bwMode="auto">
          <a:xfrm rot="5400000">
            <a:off x="253207" y="2332831"/>
            <a:ext cx="728662" cy="1006475"/>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1" name="Rectangle 20"/>
          <p:cNvSpPr/>
          <p:nvPr/>
        </p:nvSpPr>
        <p:spPr bwMode="auto">
          <a:xfrm rot="5400000">
            <a:off x="96838" y="3286125"/>
            <a:ext cx="1041400" cy="1006475"/>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3" name="Rectangle 22"/>
          <p:cNvSpPr/>
          <p:nvPr/>
        </p:nvSpPr>
        <p:spPr bwMode="auto">
          <a:xfrm rot="5400000">
            <a:off x="267494" y="4183856"/>
            <a:ext cx="700088"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5" name="Rectangle 24"/>
          <p:cNvSpPr/>
          <p:nvPr/>
        </p:nvSpPr>
        <p:spPr bwMode="auto">
          <a:xfrm rot="5400000">
            <a:off x="255588" y="4951412"/>
            <a:ext cx="723900"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7" name="Rectangle 26"/>
          <p:cNvSpPr/>
          <p:nvPr/>
        </p:nvSpPr>
        <p:spPr bwMode="auto">
          <a:xfrm rot="5400000">
            <a:off x="513556" y="1813719"/>
            <a:ext cx="207963"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6" name="TextBox 15"/>
          <p:cNvSpPr txBox="1"/>
          <p:nvPr/>
        </p:nvSpPr>
        <p:spPr>
          <a:xfrm>
            <a:off x="29388" y="1308281"/>
            <a:ext cx="326308" cy="679417"/>
          </a:xfrm>
          <a:prstGeom prst="rect">
            <a:avLst/>
          </a:prstGeom>
          <a:noFill/>
          <a:ln w="25400">
            <a:noFill/>
          </a:ln>
        </p:spPr>
        <p:txBody>
          <a:bodyPr vert="wordArtVert" wrap="none"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29" name="TextBox 28"/>
          <p:cNvSpPr txBox="1"/>
          <p:nvPr/>
        </p:nvSpPr>
        <p:spPr>
          <a:xfrm>
            <a:off x="29388" y="2446121"/>
            <a:ext cx="326308" cy="736618"/>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30" name="TextBox 29"/>
          <p:cNvSpPr txBox="1"/>
          <p:nvPr/>
        </p:nvSpPr>
        <p:spPr>
          <a:xfrm>
            <a:off x="29388" y="3249507"/>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31" name="TextBox 30"/>
          <p:cNvSpPr txBox="1"/>
          <p:nvPr/>
        </p:nvSpPr>
        <p:spPr>
          <a:xfrm>
            <a:off x="29388" y="4138781"/>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32" name="TextBox 31"/>
          <p:cNvSpPr txBox="1"/>
          <p:nvPr/>
        </p:nvSpPr>
        <p:spPr>
          <a:xfrm>
            <a:off x="29388" y="4945138"/>
            <a:ext cx="326308" cy="1090137"/>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33" name="TextBox 32"/>
          <p:cNvSpPr txBox="1"/>
          <p:nvPr/>
        </p:nvSpPr>
        <p:spPr>
          <a:xfrm>
            <a:off x="29388" y="2128221"/>
            <a:ext cx="326308" cy="326385"/>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cSld>
  <p:clrMapOvr>
    <a:masterClrMapping/>
  </p:clrMapOvr>
  <p:transition spd="med">
    <p:fade/>
  </p:transition>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7873" name="Picture 3"/>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7874" name="Title 1"/>
          <p:cNvSpPr>
            <a:spLocks noGrp="1"/>
          </p:cNvSpPr>
          <p:nvPr>
            <p:ph type="title"/>
          </p:nvPr>
        </p:nvSpPr>
        <p:spPr>
          <a:xfrm>
            <a:off x="33338" y="152400"/>
            <a:ext cx="9077325" cy="762000"/>
          </a:xfrm>
        </p:spPr>
        <p:txBody>
          <a:bodyPr/>
          <a:lstStyle/>
          <a:p>
            <a:r>
              <a:rPr lang="en-US">
                <a:latin typeface="Arial" charset="0"/>
                <a:ea typeface="MS PGothic" charset="0"/>
              </a:rPr>
              <a:t>Distinct patterns of cell frequency across AML subtypes</a:t>
            </a:r>
          </a:p>
        </p:txBody>
      </p:sp>
      <p:sp>
        <p:nvSpPr>
          <p:cNvPr id="17" name="Rectangle 16"/>
          <p:cNvSpPr/>
          <p:nvPr/>
        </p:nvSpPr>
        <p:spPr bwMode="auto">
          <a:xfrm>
            <a:off x="114300" y="1157288"/>
            <a:ext cx="1006475"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8" name="TextBox 17"/>
          <p:cNvSpPr txBox="1"/>
          <p:nvPr/>
        </p:nvSpPr>
        <p:spPr>
          <a:xfrm>
            <a:off x="29388" y="1308281"/>
            <a:ext cx="326308" cy="679417"/>
          </a:xfrm>
          <a:prstGeom prst="rect">
            <a:avLst/>
          </a:prstGeom>
          <a:noFill/>
          <a:ln w="25400">
            <a:noFill/>
          </a:ln>
        </p:spPr>
        <p:txBody>
          <a:bodyPr vert="wordArtVert" wrap="none"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19" name="Rectangle 18"/>
          <p:cNvSpPr/>
          <p:nvPr/>
        </p:nvSpPr>
        <p:spPr bwMode="auto">
          <a:xfrm rot="5400000">
            <a:off x="253207" y="2332831"/>
            <a:ext cx="728662" cy="1006475"/>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0" name="TextBox 19"/>
          <p:cNvSpPr txBox="1"/>
          <p:nvPr/>
        </p:nvSpPr>
        <p:spPr>
          <a:xfrm>
            <a:off x="29388" y="2446121"/>
            <a:ext cx="326308" cy="736618"/>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21" name="Rectangle 20"/>
          <p:cNvSpPr/>
          <p:nvPr/>
        </p:nvSpPr>
        <p:spPr bwMode="auto">
          <a:xfrm rot="5400000">
            <a:off x="96838" y="3286125"/>
            <a:ext cx="1041400" cy="1006475"/>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2" name="TextBox 21"/>
          <p:cNvSpPr txBox="1"/>
          <p:nvPr/>
        </p:nvSpPr>
        <p:spPr>
          <a:xfrm>
            <a:off x="29388" y="3249507"/>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3" name="Rectangle 22"/>
          <p:cNvSpPr/>
          <p:nvPr/>
        </p:nvSpPr>
        <p:spPr bwMode="auto">
          <a:xfrm rot="5400000">
            <a:off x="267494" y="4183856"/>
            <a:ext cx="700088"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4" name="TextBox 23"/>
          <p:cNvSpPr txBox="1"/>
          <p:nvPr/>
        </p:nvSpPr>
        <p:spPr>
          <a:xfrm>
            <a:off x="29388" y="4138781"/>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5" name="Rectangle 24"/>
          <p:cNvSpPr/>
          <p:nvPr/>
        </p:nvSpPr>
        <p:spPr bwMode="auto">
          <a:xfrm rot="5400000">
            <a:off x="255588" y="4951412"/>
            <a:ext cx="723900"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6" name="TextBox 25"/>
          <p:cNvSpPr txBox="1"/>
          <p:nvPr/>
        </p:nvSpPr>
        <p:spPr>
          <a:xfrm>
            <a:off x="29388" y="4945138"/>
            <a:ext cx="326308" cy="1090137"/>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7" name="Rectangle 26"/>
          <p:cNvSpPr/>
          <p:nvPr/>
        </p:nvSpPr>
        <p:spPr bwMode="auto">
          <a:xfrm rot="5400000">
            <a:off x="513556" y="1813719"/>
            <a:ext cx="207963"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28" name="TextBox 27"/>
          <p:cNvSpPr txBox="1"/>
          <p:nvPr/>
        </p:nvSpPr>
        <p:spPr>
          <a:xfrm>
            <a:off x="29388" y="2128221"/>
            <a:ext cx="326308" cy="326385"/>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cSld>
  <p:clrMapOvr>
    <a:masterClrMapping/>
  </p:clrMapOvr>
  <p:transition spd="med">
    <p:fade/>
  </p:transition>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7" name="Title 1"/>
          <p:cNvSpPr>
            <a:spLocks noGrp="1"/>
          </p:cNvSpPr>
          <p:nvPr>
            <p:ph type="title"/>
          </p:nvPr>
        </p:nvSpPr>
        <p:spPr>
          <a:xfrm>
            <a:off x="180975" y="161925"/>
            <a:ext cx="8766175" cy="609600"/>
          </a:xfrm>
        </p:spPr>
        <p:txBody>
          <a:bodyPr/>
          <a:lstStyle/>
          <a:p>
            <a:r>
              <a:rPr lang="en-US" sz="2400">
                <a:latin typeface="Arial" charset="0"/>
                <a:ea typeface="MS PGothic" charset="0"/>
              </a:rPr>
              <a:t>Systematic detection of multiple small aberrancies defines large immunophenotypic changes across hematopoiesis</a:t>
            </a:r>
          </a:p>
        </p:txBody>
      </p:sp>
      <p:graphicFrame>
        <p:nvGraphicFramePr>
          <p:cNvPr id="2" name="Table 1"/>
          <p:cNvGraphicFramePr>
            <a:graphicFrameLocks noGrp="1"/>
          </p:cNvGraphicFramePr>
          <p:nvPr/>
        </p:nvGraphicFramePr>
        <p:xfrm>
          <a:off x="184564" y="1063464"/>
          <a:ext cx="8774873" cy="5681016"/>
        </p:xfrm>
        <a:graphic>
          <a:graphicData uri="http://schemas.openxmlformats.org/drawingml/2006/table">
            <a:tbl>
              <a:tblPr/>
              <a:tblGrid>
                <a:gridCol w="494748">
                  <a:extLst>
                    <a:ext uri="{9D8B030D-6E8A-4147-A177-3AD203B41FA5}">
                      <a16:colId xmlns:a16="http://schemas.microsoft.com/office/drawing/2014/main" val="20000"/>
                    </a:ext>
                  </a:extLst>
                </a:gridCol>
                <a:gridCol w="331205">
                  <a:extLst>
                    <a:ext uri="{9D8B030D-6E8A-4147-A177-3AD203B41FA5}">
                      <a16:colId xmlns:a16="http://schemas.microsoft.com/office/drawing/2014/main" val="20001"/>
                    </a:ext>
                  </a:extLst>
                </a:gridCol>
                <a:gridCol w="331205">
                  <a:extLst>
                    <a:ext uri="{9D8B030D-6E8A-4147-A177-3AD203B41FA5}">
                      <a16:colId xmlns:a16="http://schemas.microsoft.com/office/drawing/2014/main" val="20002"/>
                    </a:ext>
                  </a:extLst>
                </a:gridCol>
                <a:gridCol w="331205">
                  <a:extLst>
                    <a:ext uri="{9D8B030D-6E8A-4147-A177-3AD203B41FA5}">
                      <a16:colId xmlns:a16="http://schemas.microsoft.com/office/drawing/2014/main" val="20003"/>
                    </a:ext>
                  </a:extLst>
                </a:gridCol>
                <a:gridCol w="331205">
                  <a:extLst>
                    <a:ext uri="{9D8B030D-6E8A-4147-A177-3AD203B41FA5}">
                      <a16:colId xmlns:a16="http://schemas.microsoft.com/office/drawing/2014/main" val="20004"/>
                    </a:ext>
                  </a:extLst>
                </a:gridCol>
                <a:gridCol w="331205">
                  <a:extLst>
                    <a:ext uri="{9D8B030D-6E8A-4147-A177-3AD203B41FA5}">
                      <a16:colId xmlns:a16="http://schemas.microsoft.com/office/drawing/2014/main" val="20005"/>
                    </a:ext>
                  </a:extLst>
                </a:gridCol>
                <a:gridCol w="331205">
                  <a:extLst>
                    <a:ext uri="{9D8B030D-6E8A-4147-A177-3AD203B41FA5}">
                      <a16:colId xmlns:a16="http://schemas.microsoft.com/office/drawing/2014/main" val="20006"/>
                    </a:ext>
                  </a:extLst>
                </a:gridCol>
                <a:gridCol w="331205">
                  <a:extLst>
                    <a:ext uri="{9D8B030D-6E8A-4147-A177-3AD203B41FA5}">
                      <a16:colId xmlns:a16="http://schemas.microsoft.com/office/drawing/2014/main" val="20007"/>
                    </a:ext>
                  </a:extLst>
                </a:gridCol>
                <a:gridCol w="331205">
                  <a:extLst>
                    <a:ext uri="{9D8B030D-6E8A-4147-A177-3AD203B41FA5}">
                      <a16:colId xmlns:a16="http://schemas.microsoft.com/office/drawing/2014/main" val="20008"/>
                    </a:ext>
                  </a:extLst>
                </a:gridCol>
                <a:gridCol w="331205">
                  <a:extLst>
                    <a:ext uri="{9D8B030D-6E8A-4147-A177-3AD203B41FA5}">
                      <a16:colId xmlns:a16="http://schemas.microsoft.com/office/drawing/2014/main" val="20009"/>
                    </a:ext>
                  </a:extLst>
                </a:gridCol>
                <a:gridCol w="331205">
                  <a:extLst>
                    <a:ext uri="{9D8B030D-6E8A-4147-A177-3AD203B41FA5}">
                      <a16:colId xmlns:a16="http://schemas.microsoft.com/office/drawing/2014/main" val="20010"/>
                    </a:ext>
                  </a:extLst>
                </a:gridCol>
                <a:gridCol w="331205">
                  <a:extLst>
                    <a:ext uri="{9D8B030D-6E8A-4147-A177-3AD203B41FA5}">
                      <a16:colId xmlns:a16="http://schemas.microsoft.com/office/drawing/2014/main" val="20011"/>
                    </a:ext>
                  </a:extLst>
                </a:gridCol>
                <a:gridCol w="331205">
                  <a:extLst>
                    <a:ext uri="{9D8B030D-6E8A-4147-A177-3AD203B41FA5}">
                      <a16:colId xmlns:a16="http://schemas.microsoft.com/office/drawing/2014/main" val="20012"/>
                    </a:ext>
                  </a:extLst>
                </a:gridCol>
                <a:gridCol w="331205">
                  <a:extLst>
                    <a:ext uri="{9D8B030D-6E8A-4147-A177-3AD203B41FA5}">
                      <a16:colId xmlns:a16="http://schemas.microsoft.com/office/drawing/2014/main" val="20013"/>
                    </a:ext>
                  </a:extLst>
                </a:gridCol>
                <a:gridCol w="331205">
                  <a:extLst>
                    <a:ext uri="{9D8B030D-6E8A-4147-A177-3AD203B41FA5}">
                      <a16:colId xmlns:a16="http://schemas.microsoft.com/office/drawing/2014/main" val="20014"/>
                    </a:ext>
                  </a:extLst>
                </a:gridCol>
                <a:gridCol w="331205">
                  <a:extLst>
                    <a:ext uri="{9D8B030D-6E8A-4147-A177-3AD203B41FA5}">
                      <a16:colId xmlns:a16="http://schemas.microsoft.com/office/drawing/2014/main" val="20015"/>
                    </a:ext>
                  </a:extLst>
                </a:gridCol>
                <a:gridCol w="331205">
                  <a:extLst>
                    <a:ext uri="{9D8B030D-6E8A-4147-A177-3AD203B41FA5}">
                      <a16:colId xmlns:a16="http://schemas.microsoft.com/office/drawing/2014/main" val="20016"/>
                    </a:ext>
                  </a:extLst>
                </a:gridCol>
                <a:gridCol w="331205">
                  <a:extLst>
                    <a:ext uri="{9D8B030D-6E8A-4147-A177-3AD203B41FA5}">
                      <a16:colId xmlns:a16="http://schemas.microsoft.com/office/drawing/2014/main" val="20017"/>
                    </a:ext>
                  </a:extLst>
                </a:gridCol>
                <a:gridCol w="331205">
                  <a:extLst>
                    <a:ext uri="{9D8B030D-6E8A-4147-A177-3AD203B41FA5}">
                      <a16:colId xmlns:a16="http://schemas.microsoft.com/office/drawing/2014/main" val="20018"/>
                    </a:ext>
                  </a:extLst>
                </a:gridCol>
                <a:gridCol w="331205">
                  <a:extLst>
                    <a:ext uri="{9D8B030D-6E8A-4147-A177-3AD203B41FA5}">
                      <a16:colId xmlns:a16="http://schemas.microsoft.com/office/drawing/2014/main" val="20019"/>
                    </a:ext>
                  </a:extLst>
                </a:gridCol>
                <a:gridCol w="331205">
                  <a:extLst>
                    <a:ext uri="{9D8B030D-6E8A-4147-A177-3AD203B41FA5}">
                      <a16:colId xmlns:a16="http://schemas.microsoft.com/office/drawing/2014/main" val="20020"/>
                    </a:ext>
                  </a:extLst>
                </a:gridCol>
                <a:gridCol w="331205">
                  <a:extLst>
                    <a:ext uri="{9D8B030D-6E8A-4147-A177-3AD203B41FA5}">
                      <a16:colId xmlns:a16="http://schemas.microsoft.com/office/drawing/2014/main" val="20021"/>
                    </a:ext>
                  </a:extLst>
                </a:gridCol>
                <a:gridCol w="331205">
                  <a:extLst>
                    <a:ext uri="{9D8B030D-6E8A-4147-A177-3AD203B41FA5}">
                      <a16:colId xmlns:a16="http://schemas.microsoft.com/office/drawing/2014/main" val="20022"/>
                    </a:ext>
                  </a:extLst>
                </a:gridCol>
                <a:gridCol w="331205">
                  <a:extLst>
                    <a:ext uri="{9D8B030D-6E8A-4147-A177-3AD203B41FA5}">
                      <a16:colId xmlns:a16="http://schemas.microsoft.com/office/drawing/2014/main" val="20023"/>
                    </a:ext>
                  </a:extLst>
                </a:gridCol>
                <a:gridCol w="331205">
                  <a:extLst>
                    <a:ext uri="{9D8B030D-6E8A-4147-A177-3AD203B41FA5}">
                      <a16:colId xmlns:a16="http://schemas.microsoft.com/office/drawing/2014/main" val="20024"/>
                    </a:ext>
                  </a:extLst>
                </a:gridCol>
                <a:gridCol w="331205">
                  <a:extLst>
                    <a:ext uri="{9D8B030D-6E8A-4147-A177-3AD203B41FA5}">
                      <a16:colId xmlns:a16="http://schemas.microsoft.com/office/drawing/2014/main" val="20025"/>
                    </a:ext>
                  </a:extLst>
                </a:gridCol>
              </a:tblGrid>
              <a:tr h="769206">
                <a:tc>
                  <a:txBody>
                    <a:bodyPr/>
                    <a:lstStyle/>
                    <a:p>
                      <a:pPr algn="ctr" fontAlgn="b"/>
                      <a:r>
                        <a:rPr lang="en-US" sz="500" b="0"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500" b="0"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dirty="0">
                          <a:solidFill>
                            <a:srgbClr val="000000"/>
                          </a:solidFill>
                          <a:effectLst/>
                          <a:latin typeface="Calibri"/>
                        </a:rPr>
                        <a:t>HSC</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dirty="0">
                          <a:solidFill>
                            <a:srgbClr val="000000"/>
                          </a:solidFill>
                          <a:effectLst/>
                          <a:latin typeface="Calibri"/>
                        </a:rPr>
                        <a:t>MPP</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dirty="0">
                          <a:solidFill>
                            <a:srgbClr val="000000"/>
                          </a:solidFill>
                          <a:effectLst/>
                          <a:latin typeface="Calibri"/>
                        </a:rPr>
                        <a:t>MPP/CMP</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dirty="0">
                          <a:solidFill>
                            <a:srgbClr val="000000"/>
                          </a:solidFill>
                          <a:effectLst/>
                          <a:latin typeface="Calibri"/>
                        </a:rPr>
                        <a:t>CMP/GMP</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900" b="1" i="0" u="none" strike="noStrike" dirty="0" err="1">
                          <a:solidFill>
                            <a:srgbClr val="000000"/>
                          </a:solidFill>
                          <a:effectLst/>
                          <a:latin typeface="Calibri"/>
                        </a:rPr>
                        <a:t>Myelo</a:t>
                      </a:r>
                      <a:r>
                        <a:rPr lang="en-US" sz="900" b="1" i="0" u="none" strike="noStrike" dirty="0">
                          <a:solidFill>
                            <a:srgbClr val="000000"/>
                          </a:solidFill>
                          <a:effectLst/>
                          <a:latin typeface="Calibri"/>
                        </a:rPr>
                        <a:t>/</a:t>
                      </a:r>
                    </a:p>
                    <a:p>
                      <a:pPr marL="27432" algn="l" fontAlgn="b"/>
                      <a:r>
                        <a:rPr lang="en-US" sz="900" b="1" i="0" u="none" strike="noStrike" dirty="0" err="1">
                          <a:solidFill>
                            <a:srgbClr val="000000"/>
                          </a:solidFill>
                          <a:effectLst/>
                          <a:latin typeface="Calibri"/>
                        </a:rPr>
                        <a:t>Monoblast</a:t>
                      </a:r>
                      <a:endParaRPr lang="en-US" sz="900" b="1" i="0" u="none" strike="noStrike"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900" b="1" i="0" u="none" strike="noStrike">
                          <a:solidFill>
                            <a:srgbClr val="000000"/>
                          </a:solidFill>
                          <a:effectLst/>
                          <a:latin typeface="Calibri"/>
                        </a:rPr>
                        <a:t>Promonocyte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a:solidFill>
                            <a:srgbClr val="000000"/>
                          </a:solidFill>
                          <a:effectLst/>
                          <a:latin typeface="Calibri"/>
                        </a:rPr>
                        <a:t>CD14- Monocyte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dirty="0">
                          <a:solidFill>
                            <a:srgbClr val="000000"/>
                          </a:solidFill>
                          <a:effectLst/>
                          <a:latin typeface="Calibri"/>
                        </a:rPr>
                        <a:t>CD14+ Monocyte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0" i="0" u="none" strike="noStrike">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900" b="1" i="0" u="none" strike="noStrike">
                          <a:solidFill>
                            <a:srgbClr val="000000"/>
                          </a:solidFill>
                          <a:effectLst/>
                          <a:latin typeface="Calibri"/>
                        </a:rPr>
                        <a:t>Promyelocyte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a:solidFill>
                            <a:srgbClr val="000000"/>
                          </a:solidFill>
                          <a:effectLst/>
                          <a:latin typeface="Calibri"/>
                        </a:rPr>
                        <a:t>Myelocyte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dirty="0">
                          <a:solidFill>
                            <a:srgbClr val="000000"/>
                          </a:solidFill>
                          <a:effectLst/>
                          <a:latin typeface="Calibri"/>
                        </a:rPr>
                        <a:t>Meta-</a:t>
                      </a:r>
                      <a:r>
                        <a:rPr lang="en-US" sz="900" b="1" i="0" u="none" strike="noStrike" dirty="0" err="1">
                          <a:solidFill>
                            <a:srgbClr val="000000"/>
                          </a:solidFill>
                          <a:effectLst/>
                          <a:latin typeface="Calibri"/>
                        </a:rPr>
                        <a:t>myelocyte</a:t>
                      </a:r>
                      <a:endParaRPr lang="en-US" sz="900" b="1" i="0" u="none" strike="noStrike" dirty="0">
                        <a:solidFill>
                          <a:srgbClr val="000000"/>
                        </a:solidFill>
                        <a:effectLst/>
                        <a:latin typeface="Calibri"/>
                      </a:endParaRP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a:solidFill>
                            <a:srgbClr val="000000"/>
                          </a:solidFill>
                          <a:effectLst/>
                          <a:latin typeface="Calibri"/>
                        </a:rPr>
                        <a:t>Mature Granulocyte</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0" i="0" u="none" strike="noStrike"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900" b="1" i="0" u="none" strike="noStrike" dirty="0">
                          <a:solidFill>
                            <a:srgbClr val="000000"/>
                          </a:solidFill>
                          <a:effectLst/>
                          <a:latin typeface="Calibri"/>
                        </a:rPr>
                        <a:t>Pro-Erythroblast</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dirty="0">
                          <a:solidFill>
                            <a:srgbClr val="000000"/>
                          </a:solidFill>
                          <a:effectLst/>
                          <a:latin typeface="Calibri"/>
                        </a:rPr>
                        <a:t>Erythroblast</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900" b="1" i="0" u="none" strike="noStrike" dirty="0">
                          <a:solidFill>
                            <a:srgbClr val="000000"/>
                          </a:solidFill>
                          <a:effectLst/>
                          <a:latin typeface="Calibri"/>
                        </a:rPr>
                        <a:t>Pre-B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dirty="0">
                          <a:solidFill>
                            <a:srgbClr val="000000"/>
                          </a:solidFill>
                          <a:effectLst/>
                          <a:latin typeface="Calibri"/>
                        </a:rPr>
                        <a:t>Mature B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dirty="0">
                          <a:solidFill>
                            <a:srgbClr val="000000"/>
                          </a:solidFill>
                          <a:effectLst/>
                          <a:latin typeface="Calibri"/>
                        </a:rPr>
                        <a:t> </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27432" algn="l" fontAlgn="b"/>
                      <a:r>
                        <a:rPr lang="en-US" sz="900" b="1" i="0" u="none" strike="noStrike" dirty="0">
                          <a:solidFill>
                            <a:srgbClr val="000000"/>
                          </a:solidFill>
                          <a:effectLst/>
                          <a:latin typeface="Calibri"/>
                        </a:rPr>
                        <a:t>T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27432" algn="l" fontAlgn="b"/>
                      <a:r>
                        <a:rPr lang="en-US" sz="900" b="1" i="0" u="none" strike="noStrike" dirty="0">
                          <a:solidFill>
                            <a:srgbClr val="000000"/>
                          </a:solidFill>
                          <a:effectLst/>
                          <a:latin typeface="Calibri"/>
                        </a:rPr>
                        <a:t>NK Cell</a:t>
                      </a:r>
                    </a:p>
                  </a:txBody>
                  <a:tcPr marL="4870" marR="4870" marT="4870"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0"/>
                  </a:ext>
                </a:extLst>
              </a:tr>
              <a:tr h="89779">
                <a:tc>
                  <a:txBody>
                    <a:bodyPr/>
                    <a:lstStyle/>
                    <a:p>
                      <a:pPr algn="ctr" fontAlgn="b"/>
                      <a:r>
                        <a:rPr lang="en-US" sz="600" b="1" i="0" u="none" strike="noStrike" dirty="0">
                          <a:solidFill>
                            <a:srgbClr val="000000"/>
                          </a:solidFill>
                          <a:effectLst/>
                          <a:latin typeface="Calibri"/>
                        </a:rPr>
                        <a:t>AML26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3">
                  <a:txBody>
                    <a:bodyPr/>
                    <a:lstStyle/>
                    <a:p>
                      <a:pPr algn="ctr" fontAlgn="ctr"/>
                      <a:r>
                        <a:rPr lang="en-US" sz="600" b="1" i="0" u="none" strike="noStrike">
                          <a:solidFill>
                            <a:srgbClr val="000000"/>
                          </a:solidFill>
                          <a:effectLst/>
                          <a:latin typeface="Calibri"/>
                        </a:rPr>
                        <a:t>t(8;21)</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dirty="0">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dirty="0">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dirty="0">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01"/>
                  </a:ext>
                </a:extLst>
              </a:tr>
              <a:tr h="89779">
                <a:tc>
                  <a:txBody>
                    <a:bodyPr/>
                    <a:lstStyle/>
                    <a:p>
                      <a:pPr algn="ctr" fontAlgn="b"/>
                      <a:r>
                        <a:rPr lang="en-US" sz="600" b="1" i="0" u="none" strike="noStrike" dirty="0">
                          <a:solidFill>
                            <a:srgbClr val="000000"/>
                          </a:solidFill>
                          <a:effectLst/>
                          <a:latin typeface="Calibri"/>
                        </a:rPr>
                        <a:t>AML35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dirty="0">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dirty="0">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dirty="0">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02"/>
                  </a:ext>
                </a:extLst>
              </a:tr>
              <a:tr h="89779">
                <a:tc>
                  <a:txBody>
                    <a:bodyPr/>
                    <a:lstStyle/>
                    <a:p>
                      <a:pPr algn="ctr" fontAlgn="b"/>
                      <a:r>
                        <a:rPr lang="en-US" sz="600" b="1" i="0" u="none" strike="noStrike">
                          <a:solidFill>
                            <a:srgbClr val="000000"/>
                          </a:solidFill>
                          <a:effectLst/>
                          <a:latin typeface="Calibri"/>
                        </a:rPr>
                        <a:t>AML5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03"/>
                  </a:ext>
                </a:extLst>
              </a:tr>
              <a:tr h="89779">
                <a:tc>
                  <a:txBody>
                    <a:bodyPr/>
                    <a:lstStyle/>
                    <a:p>
                      <a:pPr algn="ctr" fontAlgn="b"/>
                      <a:r>
                        <a:rPr lang="en-US" sz="600" b="1" i="0" u="none" strike="noStrike">
                          <a:solidFill>
                            <a:srgbClr val="000000"/>
                          </a:solidFill>
                          <a:effectLst/>
                          <a:latin typeface="Calibri"/>
                        </a:rPr>
                        <a:t>AML10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2">
                  <a:txBody>
                    <a:bodyPr/>
                    <a:lstStyle/>
                    <a:p>
                      <a:pPr algn="ctr" fontAlgn="ctr"/>
                      <a:r>
                        <a:rPr lang="en-US" sz="600" b="1" i="0" u="none" strike="noStrike" dirty="0" err="1">
                          <a:solidFill>
                            <a:srgbClr val="000000"/>
                          </a:solidFill>
                          <a:effectLst/>
                          <a:latin typeface="Calibri"/>
                        </a:rPr>
                        <a:t>Inv</a:t>
                      </a:r>
                      <a:r>
                        <a:rPr lang="en-US" sz="600" b="1" i="0" u="none" strike="noStrike" dirty="0">
                          <a:solidFill>
                            <a:srgbClr val="000000"/>
                          </a:solidFill>
                          <a:effectLst/>
                          <a:latin typeface="Calibri"/>
                        </a:rPr>
                        <a:t>(16)</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4"/>
                  </a:ext>
                </a:extLst>
              </a:tr>
              <a:tr h="89779">
                <a:tc>
                  <a:txBody>
                    <a:bodyPr/>
                    <a:lstStyle/>
                    <a:p>
                      <a:pPr algn="ctr" fontAlgn="b"/>
                      <a:r>
                        <a:rPr lang="en-US" sz="600" b="1" i="0" u="none" strike="noStrike">
                          <a:solidFill>
                            <a:srgbClr val="000000"/>
                          </a:solidFill>
                          <a:effectLst/>
                          <a:latin typeface="Calibri"/>
                        </a:rPr>
                        <a:t>AML32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dirty="0">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05"/>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6"/>
                  </a:ext>
                </a:extLst>
              </a:tr>
              <a:tr h="89779">
                <a:tc>
                  <a:txBody>
                    <a:bodyPr/>
                    <a:lstStyle/>
                    <a:p>
                      <a:pPr algn="ctr" fontAlgn="b"/>
                      <a:r>
                        <a:rPr lang="en-US" sz="600" b="1" i="0" u="none" strike="noStrike">
                          <a:solidFill>
                            <a:srgbClr val="000000"/>
                          </a:solidFill>
                          <a:effectLst/>
                          <a:latin typeface="Calibri"/>
                        </a:rPr>
                        <a:t>AML34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4">
                  <a:txBody>
                    <a:bodyPr/>
                    <a:lstStyle/>
                    <a:p>
                      <a:pPr algn="ctr" fontAlgn="ctr"/>
                      <a:r>
                        <a:rPr lang="en-US" sz="600" b="1" i="0" u="none" strike="noStrike">
                          <a:solidFill>
                            <a:srgbClr val="000000"/>
                          </a:solidFill>
                          <a:effectLst/>
                          <a:latin typeface="Calibri"/>
                        </a:rPr>
                        <a:t>t(15;17)</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7"/>
                  </a:ext>
                </a:extLst>
              </a:tr>
              <a:tr h="89779">
                <a:tc>
                  <a:txBody>
                    <a:bodyPr/>
                    <a:lstStyle/>
                    <a:p>
                      <a:pPr algn="ctr" fontAlgn="b"/>
                      <a:r>
                        <a:rPr lang="en-US" sz="600" b="1" i="0" u="none" strike="noStrike">
                          <a:solidFill>
                            <a:srgbClr val="000000"/>
                          </a:solidFill>
                          <a:effectLst/>
                          <a:latin typeface="Calibri"/>
                        </a:rPr>
                        <a:t>APL3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08"/>
                  </a:ext>
                </a:extLst>
              </a:tr>
              <a:tr h="89779">
                <a:tc>
                  <a:txBody>
                    <a:bodyPr/>
                    <a:lstStyle/>
                    <a:p>
                      <a:pPr algn="ctr" fontAlgn="b"/>
                      <a:r>
                        <a:rPr lang="en-US" sz="600" b="1" i="0" u="none" strike="noStrike">
                          <a:solidFill>
                            <a:srgbClr val="000000"/>
                          </a:solidFill>
                          <a:effectLst/>
                          <a:latin typeface="Calibri"/>
                        </a:rPr>
                        <a:t>AML24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dirty="0">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09"/>
                  </a:ext>
                </a:extLst>
              </a:tr>
              <a:tr h="89779">
                <a:tc>
                  <a:txBody>
                    <a:bodyPr/>
                    <a:lstStyle/>
                    <a:p>
                      <a:pPr algn="ctr" fontAlgn="b"/>
                      <a:r>
                        <a:rPr lang="en-US" sz="600" b="1" i="0" u="none" strike="noStrike">
                          <a:solidFill>
                            <a:srgbClr val="000000"/>
                          </a:solidFill>
                          <a:effectLst/>
                          <a:latin typeface="Calibri"/>
                        </a:rPr>
                        <a:t>APL1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0"/>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sz="600" b="1" i="0" u="none" strike="noStrike">
                          <a:solidFill>
                            <a:srgbClr val="000000"/>
                          </a:solidFill>
                          <a:effectLst/>
                          <a:latin typeface="Calibri"/>
                        </a:rPr>
                        <a:t> </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11"/>
                  </a:ext>
                </a:extLst>
              </a:tr>
              <a:tr h="89779">
                <a:tc>
                  <a:txBody>
                    <a:bodyPr/>
                    <a:lstStyle/>
                    <a:p>
                      <a:pPr algn="ctr" fontAlgn="b"/>
                      <a:r>
                        <a:rPr lang="en-US" sz="600" b="1" i="0" u="none" strike="noStrike">
                          <a:solidFill>
                            <a:srgbClr val="000000"/>
                          </a:solidFill>
                          <a:effectLst/>
                          <a:latin typeface="Calibri"/>
                        </a:rPr>
                        <a:t>AML27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11">
                  <a:txBody>
                    <a:bodyPr/>
                    <a:lstStyle/>
                    <a:p>
                      <a:pPr algn="ctr" fontAlgn="ctr"/>
                      <a:r>
                        <a:rPr lang="en-US" sz="600" b="1" i="0" u="none" strike="noStrike">
                          <a:solidFill>
                            <a:srgbClr val="000000"/>
                          </a:solidFill>
                          <a:effectLst/>
                          <a:latin typeface="Calibri"/>
                        </a:rPr>
                        <a:t>NK-FLT3-ITD</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2"/>
                  </a:ext>
                </a:extLst>
              </a:tr>
              <a:tr h="89779">
                <a:tc>
                  <a:txBody>
                    <a:bodyPr/>
                    <a:lstStyle/>
                    <a:p>
                      <a:pPr algn="ctr" fontAlgn="b"/>
                      <a:r>
                        <a:rPr lang="en-US" sz="600" b="1" i="0" u="none" strike="noStrike">
                          <a:solidFill>
                            <a:srgbClr val="000000"/>
                          </a:solidFill>
                          <a:effectLst/>
                          <a:latin typeface="Calibri"/>
                        </a:rPr>
                        <a:t>AML7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13"/>
                  </a:ext>
                </a:extLst>
              </a:tr>
              <a:tr h="89779">
                <a:tc>
                  <a:txBody>
                    <a:bodyPr/>
                    <a:lstStyle/>
                    <a:p>
                      <a:pPr algn="ctr" fontAlgn="b"/>
                      <a:r>
                        <a:rPr lang="en-US" sz="600" b="1" i="0" u="none" strike="noStrike">
                          <a:solidFill>
                            <a:srgbClr val="000000"/>
                          </a:solidFill>
                          <a:effectLst/>
                          <a:latin typeface="Calibri"/>
                        </a:rPr>
                        <a:t>AML9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4"/>
                  </a:ext>
                </a:extLst>
              </a:tr>
              <a:tr h="89779">
                <a:tc>
                  <a:txBody>
                    <a:bodyPr/>
                    <a:lstStyle/>
                    <a:p>
                      <a:pPr algn="ctr" fontAlgn="b"/>
                      <a:r>
                        <a:rPr lang="en-US" sz="600" b="1" i="0" u="none" strike="noStrike">
                          <a:solidFill>
                            <a:srgbClr val="000000"/>
                          </a:solidFill>
                          <a:effectLst/>
                          <a:latin typeface="Calibri"/>
                        </a:rPr>
                        <a:t>AML20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5"/>
                  </a:ext>
                </a:extLst>
              </a:tr>
              <a:tr h="89779">
                <a:tc>
                  <a:txBody>
                    <a:bodyPr/>
                    <a:lstStyle/>
                    <a:p>
                      <a:pPr algn="ctr" fontAlgn="b"/>
                      <a:r>
                        <a:rPr lang="en-US" sz="600" b="1" i="0" u="none" strike="noStrike">
                          <a:solidFill>
                            <a:srgbClr val="000000"/>
                          </a:solidFill>
                          <a:effectLst/>
                          <a:latin typeface="Calibri"/>
                        </a:rPr>
                        <a:t>AML21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6"/>
                  </a:ext>
                </a:extLst>
              </a:tr>
              <a:tr h="89779">
                <a:tc>
                  <a:txBody>
                    <a:bodyPr/>
                    <a:lstStyle/>
                    <a:p>
                      <a:pPr algn="ctr" fontAlgn="b"/>
                      <a:r>
                        <a:rPr lang="en-US" sz="600" b="1" i="0" u="none" strike="noStrike">
                          <a:solidFill>
                            <a:srgbClr val="000000"/>
                          </a:solidFill>
                          <a:effectLst/>
                          <a:latin typeface="Calibri"/>
                        </a:rPr>
                        <a:t>AML23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7"/>
                  </a:ext>
                </a:extLst>
              </a:tr>
              <a:tr h="89779">
                <a:tc>
                  <a:txBody>
                    <a:bodyPr/>
                    <a:lstStyle/>
                    <a:p>
                      <a:pPr algn="ctr" fontAlgn="b"/>
                      <a:r>
                        <a:rPr lang="en-US" sz="600" b="1" i="0" u="none" strike="noStrike">
                          <a:solidFill>
                            <a:srgbClr val="000000"/>
                          </a:solidFill>
                          <a:effectLst/>
                          <a:latin typeface="Calibri"/>
                        </a:rPr>
                        <a:t>AML30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extLst>
                  <a:ext uri="{0D108BD9-81ED-4DB2-BD59-A6C34878D82A}">
                    <a16:rowId xmlns:a16="http://schemas.microsoft.com/office/drawing/2014/main" val="10018"/>
                  </a:ext>
                </a:extLst>
              </a:tr>
              <a:tr h="89779">
                <a:tc>
                  <a:txBody>
                    <a:bodyPr/>
                    <a:lstStyle/>
                    <a:p>
                      <a:pPr algn="ctr" fontAlgn="b"/>
                      <a:r>
                        <a:rPr lang="en-US" sz="600" b="1" i="0" u="none" strike="noStrike">
                          <a:solidFill>
                            <a:srgbClr val="000000"/>
                          </a:solidFill>
                          <a:effectLst/>
                          <a:latin typeface="Calibri"/>
                        </a:rPr>
                        <a:t>APL2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19"/>
                  </a:ext>
                </a:extLst>
              </a:tr>
              <a:tr h="89779">
                <a:tc>
                  <a:txBody>
                    <a:bodyPr/>
                    <a:lstStyle/>
                    <a:p>
                      <a:pPr algn="ctr" fontAlgn="b"/>
                      <a:r>
                        <a:rPr lang="en-US" sz="600" b="1" i="0" u="none" strike="noStrike" dirty="0">
                          <a:solidFill>
                            <a:srgbClr val="000000"/>
                          </a:solidFill>
                          <a:effectLst/>
                          <a:latin typeface="Calibri"/>
                        </a:rPr>
                        <a:t>AML37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extLst>
                  <a:ext uri="{0D108BD9-81ED-4DB2-BD59-A6C34878D82A}">
                    <a16:rowId xmlns:a16="http://schemas.microsoft.com/office/drawing/2014/main" val="10020"/>
                  </a:ext>
                </a:extLst>
              </a:tr>
              <a:tr h="89779">
                <a:tc>
                  <a:txBody>
                    <a:bodyPr/>
                    <a:lstStyle/>
                    <a:p>
                      <a:pPr algn="ctr" fontAlgn="b"/>
                      <a:r>
                        <a:rPr lang="en-US" sz="600" b="1" i="0" u="none" strike="noStrike">
                          <a:solidFill>
                            <a:srgbClr val="000000"/>
                          </a:solidFill>
                          <a:effectLst/>
                          <a:latin typeface="Calibri"/>
                        </a:rPr>
                        <a:t>AML38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extLst>
                  <a:ext uri="{0D108BD9-81ED-4DB2-BD59-A6C34878D82A}">
                    <a16:rowId xmlns:a16="http://schemas.microsoft.com/office/drawing/2014/main" val="10021"/>
                  </a:ext>
                </a:extLst>
              </a:tr>
              <a:tr h="89779">
                <a:tc>
                  <a:txBody>
                    <a:bodyPr/>
                    <a:lstStyle/>
                    <a:p>
                      <a:pPr algn="ctr" fontAlgn="b"/>
                      <a:r>
                        <a:rPr lang="en-US" sz="600" b="1" i="0" u="none" strike="noStrike">
                          <a:solidFill>
                            <a:srgbClr val="000000"/>
                          </a:solidFill>
                          <a:effectLst/>
                          <a:latin typeface="Calibri"/>
                        </a:rPr>
                        <a:t>AML40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2"/>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en-US" sz="600" b="1" i="0" u="none" strike="noStrike">
                          <a:solidFill>
                            <a:srgbClr val="000000"/>
                          </a:solidFill>
                          <a:effectLst/>
                          <a:latin typeface="Calibri"/>
                        </a:rPr>
                        <a:t> </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23"/>
                  </a:ext>
                </a:extLst>
              </a:tr>
              <a:tr h="89779">
                <a:tc>
                  <a:txBody>
                    <a:bodyPr/>
                    <a:lstStyle/>
                    <a:p>
                      <a:pPr algn="ctr" fontAlgn="b"/>
                      <a:r>
                        <a:rPr lang="en-US" sz="600" b="1" i="0" u="none" strike="noStrike">
                          <a:solidFill>
                            <a:srgbClr val="000000"/>
                          </a:solidFill>
                          <a:effectLst/>
                          <a:latin typeface="Calibri"/>
                        </a:rPr>
                        <a:t>AML13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6">
                  <a:txBody>
                    <a:bodyPr/>
                    <a:lstStyle/>
                    <a:p>
                      <a:pPr algn="ctr" fontAlgn="ctr"/>
                      <a:r>
                        <a:rPr lang="en-US" sz="600" b="1" i="0" u="none" strike="noStrike">
                          <a:solidFill>
                            <a:srgbClr val="000000"/>
                          </a:solidFill>
                          <a:effectLst/>
                          <a:latin typeface="Calibri"/>
                        </a:rPr>
                        <a:t>NK-FLT3wt</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4"/>
                  </a:ext>
                </a:extLst>
              </a:tr>
              <a:tr h="89779">
                <a:tc>
                  <a:txBody>
                    <a:bodyPr/>
                    <a:lstStyle/>
                    <a:p>
                      <a:pPr algn="ctr" fontAlgn="b"/>
                      <a:r>
                        <a:rPr lang="en-US" sz="600" b="1" i="0" u="none" strike="noStrike">
                          <a:solidFill>
                            <a:srgbClr val="000000"/>
                          </a:solidFill>
                          <a:effectLst/>
                          <a:latin typeface="Calibri"/>
                        </a:rPr>
                        <a:t>AML36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dirty="0">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5"/>
                  </a:ext>
                </a:extLst>
              </a:tr>
              <a:tr h="89779">
                <a:tc>
                  <a:txBody>
                    <a:bodyPr/>
                    <a:lstStyle/>
                    <a:p>
                      <a:pPr algn="ctr" fontAlgn="b"/>
                      <a:r>
                        <a:rPr lang="en-US" sz="600" b="1" i="0" u="none" strike="noStrike">
                          <a:solidFill>
                            <a:srgbClr val="000000"/>
                          </a:solidFill>
                          <a:effectLst/>
                          <a:latin typeface="Calibri"/>
                        </a:rPr>
                        <a:t>AML33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26"/>
                  </a:ext>
                </a:extLst>
              </a:tr>
              <a:tr h="89779">
                <a:tc>
                  <a:txBody>
                    <a:bodyPr/>
                    <a:lstStyle/>
                    <a:p>
                      <a:pPr algn="ctr" fontAlgn="b"/>
                      <a:r>
                        <a:rPr lang="en-US" sz="600" b="1" i="0" u="none" strike="noStrike">
                          <a:solidFill>
                            <a:srgbClr val="000000"/>
                          </a:solidFill>
                          <a:effectLst/>
                          <a:latin typeface="Calibri"/>
                        </a:rPr>
                        <a:t>MDS1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dirty="0">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27"/>
                  </a:ext>
                </a:extLst>
              </a:tr>
              <a:tr h="89779">
                <a:tc>
                  <a:txBody>
                    <a:bodyPr/>
                    <a:lstStyle/>
                    <a:p>
                      <a:pPr algn="ctr" fontAlgn="b"/>
                      <a:r>
                        <a:rPr lang="en-US" sz="600" b="1" i="0" u="none" strike="noStrike">
                          <a:solidFill>
                            <a:srgbClr val="000000"/>
                          </a:solidFill>
                          <a:effectLst/>
                          <a:latin typeface="Calibri"/>
                        </a:rPr>
                        <a:t>AML14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8"/>
                  </a:ext>
                </a:extLst>
              </a:tr>
              <a:tr h="89779">
                <a:tc>
                  <a:txBody>
                    <a:bodyPr/>
                    <a:lstStyle/>
                    <a:p>
                      <a:pPr algn="ctr" fontAlgn="b"/>
                      <a:r>
                        <a:rPr lang="en-US" sz="600" b="1" i="0" u="none" strike="noStrike">
                          <a:solidFill>
                            <a:srgbClr val="000000"/>
                          </a:solidFill>
                          <a:effectLst/>
                          <a:latin typeface="Calibri"/>
                        </a:rPr>
                        <a:t>AML15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29"/>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0"/>
                  </a:ext>
                </a:extLst>
              </a:tr>
              <a:tr h="89779">
                <a:tc>
                  <a:txBody>
                    <a:bodyPr/>
                    <a:lstStyle/>
                    <a:p>
                      <a:pPr algn="ctr" fontAlgn="b"/>
                      <a:r>
                        <a:rPr lang="en-US" sz="600" b="1" i="0" u="none" strike="noStrike">
                          <a:solidFill>
                            <a:srgbClr val="000000"/>
                          </a:solidFill>
                          <a:effectLst/>
                          <a:latin typeface="Calibri"/>
                        </a:rPr>
                        <a:t>AML18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6">
                  <a:txBody>
                    <a:bodyPr/>
                    <a:lstStyle/>
                    <a:p>
                      <a:pPr algn="ctr" fontAlgn="ctr"/>
                      <a:r>
                        <a:rPr lang="en-US" sz="600" b="1" i="0" u="none" strike="noStrike">
                          <a:solidFill>
                            <a:srgbClr val="000000"/>
                          </a:solidFill>
                          <a:effectLst/>
                          <a:latin typeface="Calibri"/>
                        </a:rPr>
                        <a:t>Poor-risk</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31"/>
                  </a:ext>
                </a:extLst>
              </a:tr>
              <a:tr h="89779">
                <a:tc>
                  <a:txBody>
                    <a:bodyPr/>
                    <a:lstStyle/>
                    <a:p>
                      <a:pPr algn="ctr" fontAlgn="b"/>
                      <a:r>
                        <a:rPr lang="en-US" sz="600" b="1" i="0" u="none" strike="noStrike">
                          <a:solidFill>
                            <a:srgbClr val="000000"/>
                          </a:solidFill>
                          <a:effectLst/>
                          <a:latin typeface="Calibri"/>
                        </a:rPr>
                        <a:t>AML4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32"/>
                  </a:ext>
                </a:extLst>
              </a:tr>
              <a:tr h="89779">
                <a:tc>
                  <a:txBody>
                    <a:bodyPr/>
                    <a:lstStyle/>
                    <a:p>
                      <a:pPr algn="ctr" fontAlgn="b"/>
                      <a:r>
                        <a:rPr lang="en-US" sz="600" b="1" i="0" u="none" strike="noStrike">
                          <a:solidFill>
                            <a:srgbClr val="000000"/>
                          </a:solidFill>
                          <a:effectLst/>
                          <a:latin typeface="Calibri"/>
                        </a:rPr>
                        <a:t>AML19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975"/>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12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9756E"/>
                    </a:solidFill>
                  </a:tcPr>
                </a:tc>
                <a:tc>
                  <a:txBody>
                    <a:bodyPr/>
                    <a:lstStyle/>
                    <a:p>
                      <a:pPr algn="ctr" fontAlgn="b"/>
                      <a:r>
                        <a:rPr lang="en-US" sz="600" b="1" i="0" u="none" strike="noStrike">
                          <a:solidFill>
                            <a:srgbClr val="000000"/>
                          </a:solidFill>
                          <a:effectLst/>
                          <a:latin typeface="Calibri"/>
                        </a:rPr>
                        <a:t>10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D72"/>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33"/>
                  </a:ext>
                </a:extLst>
              </a:tr>
              <a:tr h="89779">
                <a:tc>
                  <a:txBody>
                    <a:bodyPr/>
                    <a:lstStyle/>
                    <a:p>
                      <a:pPr algn="ctr" fontAlgn="b"/>
                      <a:r>
                        <a:rPr lang="en-US" sz="600" b="1" i="0" u="none" strike="noStrike">
                          <a:solidFill>
                            <a:srgbClr val="000000"/>
                          </a:solidFill>
                          <a:effectLst/>
                          <a:latin typeface="Calibri"/>
                        </a:rPr>
                        <a:t>AML29</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170"/>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C87E"/>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extLst>
                  <a:ext uri="{0D108BD9-81ED-4DB2-BD59-A6C34878D82A}">
                    <a16:rowId xmlns:a16="http://schemas.microsoft.com/office/drawing/2014/main" val="10034"/>
                  </a:ext>
                </a:extLst>
              </a:tr>
              <a:tr h="89779">
                <a:tc>
                  <a:txBody>
                    <a:bodyPr/>
                    <a:lstStyle/>
                    <a:p>
                      <a:pPr algn="ctr" fontAlgn="b"/>
                      <a:r>
                        <a:rPr lang="en-US" sz="600" b="1" i="0" u="none" strike="noStrike">
                          <a:solidFill>
                            <a:srgbClr val="000000"/>
                          </a:solidFill>
                          <a:effectLst/>
                          <a:latin typeface="Calibri"/>
                        </a:rPr>
                        <a:t>AML41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extLst>
                  <a:ext uri="{0D108BD9-81ED-4DB2-BD59-A6C34878D82A}">
                    <a16:rowId xmlns:a16="http://schemas.microsoft.com/office/drawing/2014/main" val="10035"/>
                  </a:ext>
                </a:extLst>
              </a:tr>
              <a:tr h="89779">
                <a:tc>
                  <a:txBody>
                    <a:bodyPr/>
                    <a:lstStyle/>
                    <a:p>
                      <a:pPr algn="ctr" fontAlgn="b"/>
                      <a:r>
                        <a:rPr lang="en-US" sz="600" b="1" i="0" u="none" strike="noStrike">
                          <a:solidFill>
                            <a:srgbClr val="000000"/>
                          </a:solidFill>
                          <a:effectLst/>
                          <a:latin typeface="Calibri"/>
                        </a:rPr>
                        <a:t>AML25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C7B"/>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480"/>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082"/>
                    </a:solidFill>
                  </a:tcPr>
                </a:tc>
                <a:tc>
                  <a:txBody>
                    <a:bodyPr/>
                    <a:lstStyle/>
                    <a:p>
                      <a:pPr algn="ctr" fontAlgn="b"/>
                      <a:r>
                        <a:rPr lang="en-US" sz="600" b="1" i="0" u="none" strike="noStrike">
                          <a:solidFill>
                            <a:srgbClr val="000000"/>
                          </a:solidFill>
                          <a:effectLst/>
                          <a:latin typeface="Calibri"/>
                        </a:rPr>
                        <a:t>8</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577"/>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7</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B079"/>
                    </a:solidFill>
                  </a:tcPr>
                </a:tc>
                <a:tc>
                  <a:txBody>
                    <a:bodyPr/>
                    <a:lstStyle/>
                    <a:p>
                      <a:pPr algn="ctr" fontAlgn="b"/>
                      <a:r>
                        <a:rPr lang="en-US" sz="600" b="1" i="0" u="none" strike="noStrike">
                          <a:solidFill>
                            <a:srgbClr val="000000"/>
                          </a:solidFill>
                          <a:effectLst/>
                          <a:latin typeface="Calibri"/>
                        </a:rPr>
                        <a:t>2</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tc>
                  <a:txBody>
                    <a:bodyPr/>
                    <a:lstStyle/>
                    <a:p>
                      <a:pPr algn="ctr" fontAlgn="b"/>
                      <a:r>
                        <a:rPr lang="en-US" sz="600" b="1" i="0" u="none" strike="noStrike">
                          <a:solidFill>
                            <a:srgbClr val="000000"/>
                          </a:solidFill>
                          <a:effectLst/>
                          <a:latin typeface="Calibri"/>
                        </a:rPr>
                        <a:t>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1D47F"/>
                    </a:solidFill>
                  </a:tcPr>
                </a:tc>
                <a:extLst>
                  <a:ext uri="{0D108BD9-81ED-4DB2-BD59-A6C34878D82A}">
                    <a16:rowId xmlns:a16="http://schemas.microsoft.com/office/drawing/2014/main" val="10036"/>
                  </a:ext>
                </a:extLst>
              </a:tr>
              <a:tr h="89779">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37"/>
                  </a:ext>
                </a:extLst>
              </a:tr>
              <a:tr h="89779">
                <a:tc>
                  <a:txBody>
                    <a:bodyPr/>
                    <a:lstStyle/>
                    <a:p>
                      <a:pPr algn="ctr" fontAlgn="b"/>
                      <a:r>
                        <a:rPr lang="en-US" sz="600" b="1" i="0" u="none" strike="noStrike">
                          <a:solidFill>
                            <a:srgbClr val="000000"/>
                          </a:solidFill>
                          <a:effectLst/>
                          <a:latin typeface="Calibri"/>
                        </a:rPr>
                        <a:t>Nl-1</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rowSpan="14">
                  <a:txBody>
                    <a:bodyPr/>
                    <a:lstStyle/>
                    <a:p>
                      <a:pPr algn="ctr" fontAlgn="ctr"/>
                      <a:r>
                        <a:rPr lang="en-US" sz="600" b="1" i="0" u="none" strike="noStrike">
                          <a:solidFill>
                            <a:srgbClr val="000000"/>
                          </a:solidFill>
                          <a:effectLst/>
                          <a:latin typeface="Calibri"/>
                        </a:rPr>
                        <a:t>Normal</a:t>
                      </a:r>
                    </a:p>
                  </a:txBody>
                  <a:tcPr marL="4870" marR="4870" marT="487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8"/>
                  </a:ext>
                </a:extLst>
              </a:tr>
              <a:tr h="89779">
                <a:tc>
                  <a:txBody>
                    <a:bodyPr/>
                    <a:lstStyle/>
                    <a:p>
                      <a:pPr algn="ctr" fontAlgn="b"/>
                      <a:r>
                        <a:rPr lang="en-US" sz="600" b="1" i="0" u="none" strike="noStrike">
                          <a:solidFill>
                            <a:srgbClr val="000000"/>
                          </a:solidFill>
                          <a:effectLst/>
                          <a:latin typeface="Calibri"/>
                        </a:rPr>
                        <a:t>Nl-3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9"/>
                  </a:ext>
                </a:extLst>
              </a:tr>
              <a:tr h="89779">
                <a:tc>
                  <a:txBody>
                    <a:bodyPr/>
                    <a:lstStyle/>
                    <a:p>
                      <a:pPr algn="ctr" fontAlgn="b"/>
                      <a:r>
                        <a:rPr lang="en-US" sz="600" b="1" i="0" u="none" strike="noStrike">
                          <a:solidFill>
                            <a:srgbClr val="000000"/>
                          </a:solidFill>
                          <a:effectLst/>
                          <a:latin typeface="Calibri"/>
                        </a:rPr>
                        <a:t>Nl-5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0"/>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1"/>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2"/>
                  </a:ext>
                </a:extLst>
              </a:tr>
              <a:tr h="89779">
                <a:tc>
                  <a:txBody>
                    <a:bodyPr/>
                    <a:lstStyle/>
                    <a:p>
                      <a:pPr algn="ctr" fontAlgn="b"/>
                      <a:r>
                        <a:rPr lang="en-US" sz="600" b="1" i="0" u="none" strike="noStrike">
                          <a:solidFill>
                            <a:srgbClr val="000000"/>
                          </a:solidFill>
                          <a:effectLst/>
                          <a:latin typeface="Calibri"/>
                        </a:rPr>
                        <a:t>Nl-4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3"/>
                  </a:ext>
                </a:extLst>
              </a:tr>
              <a:tr h="89779">
                <a:tc>
                  <a:txBody>
                    <a:bodyPr/>
                    <a:lstStyle/>
                    <a:p>
                      <a:pPr algn="ctr" fontAlgn="b"/>
                      <a:r>
                        <a:rPr lang="en-US" sz="600" b="1" i="0" u="none" strike="noStrike">
                          <a:solidFill>
                            <a:srgbClr val="000000"/>
                          </a:solidFill>
                          <a:effectLst/>
                          <a:latin typeface="Calibri"/>
                        </a:rPr>
                        <a:t>Nl-5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4"/>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5"/>
                  </a:ext>
                </a:extLst>
              </a:tr>
              <a:tr h="89779">
                <a:tc>
                  <a:txBody>
                    <a:bodyPr/>
                    <a:lstStyle/>
                    <a:p>
                      <a:pPr algn="ctr" fontAlgn="b"/>
                      <a:r>
                        <a:rPr lang="en-US" sz="600" b="1" i="0" u="none" strike="noStrike">
                          <a:solidFill>
                            <a:srgbClr val="000000"/>
                          </a:solidFill>
                          <a:effectLst/>
                          <a:latin typeface="Calibri"/>
                        </a:rPr>
                        <a:t>Nl-3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6"/>
                  </a:ext>
                </a:extLst>
              </a:tr>
              <a:tr h="89779">
                <a:tc>
                  <a:txBody>
                    <a:bodyPr/>
                    <a:lstStyle/>
                    <a:p>
                      <a:pPr algn="ctr" fontAlgn="b"/>
                      <a:r>
                        <a:rPr lang="en-US" sz="600" b="1" i="0" u="none" strike="noStrike">
                          <a:solidFill>
                            <a:srgbClr val="000000"/>
                          </a:solidFill>
                          <a:effectLst/>
                          <a:latin typeface="Calibri"/>
                        </a:rPr>
                        <a:t>Nl-4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7"/>
                  </a:ext>
                </a:extLst>
              </a:tr>
              <a:tr h="89779">
                <a:tc>
                  <a:txBody>
                    <a:bodyPr/>
                    <a:lstStyle/>
                    <a:p>
                      <a:pPr algn="ctr" fontAlgn="b"/>
                      <a:r>
                        <a:rPr lang="en-US" sz="600" b="1" i="0" u="none" strike="noStrike">
                          <a:solidFill>
                            <a:srgbClr val="000000"/>
                          </a:solidFill>
                          <a:effectLst/>
                          <a:latin typeface="Calibri"/>
                        </a:rPr>
                        <a:t>NL-6</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8"/>
                  </a:ext>
                </a:extLst>
              </a:tr>
              <a:tr h="89779">
                <a:tc>
                  <a:txBody>
                    <a:bodyPr/>
                    <a:lstStyle/>
                    <a:p>
                      <a:pPr algn="ctr" fontAlgn="b"/>
                      <a:r>
                        <a:rPr lang="en-US" sz="600" b="1" i="0" u="none" strike="noStrike">
                          <a:solidFill>
                            <a:srgbClr val="000000"/>
                          </a:solidFill>
                          <a:effectLst/>
                          <a:latin typeface="Calibri"/>
                        </a:rPr>
                        <a:t>Nl-3</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9"/>
                  </a:ext>
                </a:extLst>
              </a:tr>
              <a:tr h="89779">
                <a:tc>
                  <a:txBody>
                    <a:bodyPr/>
                    <a:lstStyle/>
                    <a:p>
                      <a:pPr algn="ctr" fontAlgn="b"/>
                      <a:r>
                        <a:rPr lang="en-US" sz="600" b="1" i="0" u="none" strike="noStrike">
                          <a:solidFill>
                            <a:srgbClr val="000000"/>
                          </a:solidFill>
                          <a:effectLst/>
                          <a:latin typeface="Calibri"/>
                        </a:rPr>
                        <a:t>Nl-4</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50"/>
                  </a:ext>
                </a:extLst>
              </a:tr>
              <a:tr h="89779">
                <a:tc>
                  <a:txBody>
                    <a:bodyPr/>
                    <a:lstStyle/>
                    <a:p>
                      <a:pPr algn="ctr" fontAlgn="b"/>
                      <a:r>
                        <a:rPr lang="en-US" sz="600" b="1" i="0" u="none" strike="noStrike">
                          <a:solidFill>
                            <a:srgbClr val="000000"/>
                          </a:solidFill>
                          <a:effectLst/>
                          <a:latin typeface="Calibri"/>
                        </a:rPr>
                        <a:t>Nl-5</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vMerge="1">
                  <a:txBody>
                    <a:bodyPr/>
                    <a:lstStyle/>
                    <a:p>
                      <a:endParaRPr lang="en-US"/>
                    </a:p>
                  </a:txBody>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 </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600" b="1" i="0" u="none" strike="noStrike" dirty="0">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600" b="1" i="0" u="none" strike="noStrike" dirty="0">
                          <a:solidFill>
                            <a:srgbClr val="000000"/>
                          </a:solidFill>
                          <a:effectLst/>
                          <a:latin typeface="Calibri"/>
                        </a:rPr>
                        <a:t>0</a:t>
                      </a:r>
                    </a:p>
                  </a:txBody>
                  <a:tcPr marL="4870" marR="4870" marT="487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51"/>
                  </a:ext>
                </a:extLst>
              </a:tr>
            </a:tbl>
          </a:graphicData>
        </a:graphic>
      </p:graphicFrame>
      <p:sp>
        <p:nvSpPr>
          <p:cNvPr id="3" name="Frame 2"/>
          <p:cNvSpPr/>
          <p:nvPr/>
        </p:nvSpPr>
        <p:spPr bwMode="auto">
          <a:xfrm>
            <a:off x="0" y="887413"/>
            <a:ext cx="9144000" cy="6054725"/>
          </a:xfrm>
          <a:prstGeom prst="frame">
            <a:avLst>
              <a:gd name="adj1" fmla="val 3427"/>
            </a:avLst>
          </a:prstGeom>
          <a:solidFill>
            <a:schemeClr val="bg1"/>
          </a:solidFill>
          <a:ln w="9525">
            <a:noFill/>
            <a:round/>
            <a:headEnd/>
            <a:tailEnd/>
          </a:ln>
          <a:effectLst/>
        </p:spPr>
        <p:txBody>
          <a:bodyPr wrap="none" anchor="ctr"/>
          <a:lstStyle/>
          <a:p>
            <a:pPr algn="ctr" eaLnBrk="1" hangingPunct="1">
              <a:defRPr/>
            </a:pPr>
            <a:endParaRPr lang="en-US">
              <a:latin typeface="As"/>
              <a:ea typeface="+mn-ea"/>
              <a:cs typeface="Arial" pitchFamily="34" charset="0"/>
            </a:endParaRPr>
          </a:p>
        </p:txBody>
      </p:sp>
    </p:spTree>
  </p:cSld>
  <p:clrMapOvr>
    <a:masterClrMapping/>
  </p:clrMapOvr>
  <p:transition spd="med">
    <p:fade/>
  </p:transition>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bwMode="auto">
          <a:xfrm>
            <a:off x="504825" y="1104900"/>
            <a:ext cx="8504238" cy="5578475"/>
          </a:xfrm>
          <a:prstGeom prst="rect">
            <a:avLst/>
          </a:prstGeom>
          <a:solidFill>
            <a:srgbClr val="FFFFFF"/>
          </a:solidFill>
          <a:ln w="25400" cap="flat" cmpd="sng" algn="ctr">
            <a:solidFill>
              <a:srgbClr val="FFFFFF"/>
            </a:solidFill>
            <a:prstDash val="solid"/>
            <a:round/>
            <a:headEnd type="none" w="med" len="med"/>
            <a:tailEnd type="none" w="med" len="med"/>
          </a:ln>
          <a:effectLst/>
        </p:spPr>
        <p:txBody>
          <a:bodyPr/>
          <a:lstStyle/>
          <a:p>
            <a:pPr eaLnBrk="1" hangingPunct="1">
              <a:defRPr/>
            </a:pPr>
            <a:endParaRPr lang="en-US">
              <a:solidFill>
                <a:srgbClr val="000000"/>
              </a:solidFill>
              <a:latin typeface="As"/>
              <a:ea typeface="+mn-ea"/>
              <a:cs typeface="Arial" pitchFamily="34" charset="0"/>
            </a:endParaRPr>
          </a:p>
        </p:txBody>
      </p:sp>
      <p:sp>
        <p:nvSpPr>
          <p:cNvPr id="4" name="TextBox 3"/>
          <p:cNvSpPr txBox="1"/>
          <p:nvPr/>
        </p:nvSpPr>
        <p:spPr>
          <a:xfrm rot="16200000">
            <a:off x="-105568" y="1880394"/>
            <a:ext cx="717550" cy="261937"/>
          </a:xfrm>
          <a:prstGeom prst="rect">
            <a:avLst/>
          </a:prstGeom>
          <a:noFill/>
        </p:spPr>
        <p:txBody>
          <a:bodyPr wrap="none">
            <a:spAutoFit/>
          </a:bodyPr>
          <a:lstStyle/>
          <a:p>
            <a:pPr eaLnBrk="1" hangingPunct="1">
              <a:defRPr/>
            </a:pPr>
            <a:r>
              <a:rPr lang="en-US" sz="1100" dirty="0">
                <a:solidFill>
                  <a:srgbClr val="FFFFFF"/>
                </a:solidFill>
                <a:latin typeface="As"/>
                <a:ea typeface="+mn-ea"/>
                <a:cs typeface="Arial" pitchFamily="34" charset="0"/>
              </a:rPr>
              <a:t>RAEB-T</a:t>
            </a:r>
          </a:p>
        </p:txBody>
      </p:sp>
      <p:sp>
        <p:nvSpPr>
          <p:cNvPr id="6" name="TextBox 5"/>
          <p:cNvSpPr txBox="1"/>
          <p:nvPr/>
        </p:nvSpPr>
        <p:spPr>
          <a:xfrm rot="16200000">
            <a:off x="-230981" y="2837657"/>
            <a:ext cx="968375" cy="261937"/>
          </a:xfrm>
          <a:prstGeom prst="rect">
            <a:avLst/>
          </a:prstGeom>
          <a:noFill/>
        </p:spPr>
        <p:txBody>
          <a:bodyPr wrap="none">
            <a:spAutoFit/>
          </a:bodyPr>
          <a:lstStyle/>
          <a:p>
            <a:pPr eaLnBrk="1" hangingPunct="1">
              <a:defRPr/>
            </a:pPr>
            <a:r>
              <a:rPr lang="en-US" sz="1100" dirty="0">
                <a:solidFill>
                  <a:srgbClr val="FFFFFF"/>
                </a:solidFill>
                <a:latin typeface="As"/>
                <a:ea typeface="+mn-ea"/>
                <a:cs typeface="Arial" pitchFamily="34" charset="0"/>
              </a:rPr>
              <a:t>Higher Risk</a:t>
            </a:r>
          </a:p>
        </p:txBody>
      </p:sp>
      <p:sp>
        <p:nvSpPr>
          <p:cNvPr id="7" name="TextBox 6"/>
          <p:cNvSpPr txBox="1"/>
          <p:nvPr/>
        </p:nvSpPr>
        <p:spPr>
          <a:xfrm rot="16200000">
            <a:off x="-217487" y="4259263"/>
            <a:ext cx="941387" cy="261937"/>
          </a:xfrm>
          <a:prstGeom prst="rect">
            <a:avLst/>
          </a:prstGeom>
          <a:noFill/>
        </p:spPr>
        <p:txBody>
          <a:bodyPr wrap="none">
            <a:spAutoFit/>
          </a:bodyPr>
          <a:lstStyle/>
          <a:p>
            <a:pPr eaLnBrk="1" hangingPunct="1">
              <a:defRPr/>
            </a:pPr>
            <a:r>
              <a:rPr lang="en-US" sz="1100" dirty="0">
                <a:solidFill>
                  <a:srgbClr val="FFFFFF"/>
                </a:solidFill>
                <a:latin typeface="As"/>
                <a:ea typeface="+mn-ea"/>
                <a:cs typeface="Arial" pitchFamily="34" charset="0"/>
              </a:rPr>
              <a:t>Lower Risk</a:t>
            </a:r>
          </a:p>
        </p:txBody>
      </p:sp>
      <p:sp>
        <p:nvSpPr>
          <p:cNvPr id="8" name="TextBox 7"/>
          <p:cNvSpPr txBox="1"/>
          <p:nvPr/>
        </p:nvSpPr>
        <p:spPr>
          <a:xfrm rot="16200000">
            <a:off x="-7937" y="5343525"/>
            <a:ext cx="522288" cy="261937"/>
          </a:xfrm>
          <a:prstGeom prst="rect">
            <a:avLst/>
          </a:prstGeom>
          <a:noFill/>
        </p:spPr>
        <p:txBody>
          <a:bodyPr wrap="none">
            <a:spAutoFit/>
          </a:bodyPr>
          <a:lstStyle/>
          <a:p>
            <a:pPr eaLnBrk="1" hangingPunct="1">
              <a:defRPr/>
            </a:pPr>
            <a:r>
              <a:rPr lang="en-US" sz="1100" dirty="0">
                <a:solidFill>
                  <a:srgbClr val="FFFFFF"/>
                </a:solidFill>
                <a:latin typeface="As"/>
                <a:ea typeface="+mn-ea"/>
                <a:cs typeface="Arial" pitchFamily="34" charset="0"/>
              </a:rPr>
              <a:t>ICUS</a:t>
            </a:r>
          </a:p>
        </p:txBody>
      </p:sp>
      <p:sp>
        <p:nvSpPr>
          <p:cNvPr id="9" name="TextBox 8"/>
          <p:cNvSpPr txBox="1"/>
          <p:nvPr/>
        </p:nvSpPr>
        <p:spPr>
          <a:xfrm rot="16200000">
            <a:off x="-82550" y="6164263"/>
            <a:ext cx="671513" cy="261937"/>
          </a:xfrm>
          <a:prstGeom prst="rect">
            <a:avLst/>
          </a:prstGeom>
          <a:noFill/>
        </p:spPr>
        <p:txBody>
          <a:bodyPr wrap="none">
            <a:spAutoFit/>
          </a:bodyPr>
          <a:lstStyle/>
          <a:p>
            <a:pPr eaLnBrk="1" hangingPunct="1">
              <a:defRPr/>
            </a:pPr>
            <a:r>
              <a:rPr lang="en-US" sz="1100" dirty="0">
                <a:solidFill>
                  <a:srgbClr val="FFFFFF"/>
                </a:solidFill>
                <a:latin typeface="As"/>
                <a:ea typeface="+mn-ea"/>
                <a:cs typeface="Arial" pitchFamily="34" charset="0"/>
              </a:rPr>
              <a:t>Normal</a:t>
            </a:r>
          </a:p>
        </p:txBody>
      </p:sp>
      <p:graphicFrame>
        <p:nvGraphicFramePr>
          <p:cNvPr id="10" name="Table 9"/>
          <p:cNvGraphicFramePr>
            <a:graphicFrameLocks noGrp="1"/>
          </p:cNvGraphicFramePr>
          <p:nvPr/>
        </p:nvGraphicFramePr>
        <p:xfrm>
          <a:off x="493024" y="1097292"/>
          <a:ext cx="8503912" cy="5661495"/>
        </p:xfrm>
        <a:graphic>
          <a:graphicData uri="http://schemas.openxmlformats.org/drawingml/2006/table">
            <a:tbl>
              <a:tblPr/>
              <a:tblGrid>
                <a:gridCol w="436826">
                  <a:extLst>
                    <a:ext uri="{9D8B030D-6E8A-4147-A177-3AD203B41FA5}">
                      <a16:colId xmlns:a16="http://schemas.microsoft.com/office/drawing/2014/main" val="20000"/>
                    </a:ext>
                  </a:extLst>
                </a:gridCol>
                <a:gridCol w="294831">
                  <a:extLst>
                    <a:ext uri="{9D8B030D-6E8A-4147-A177-3AD203B41FA5}">
                      <a16:colId xmlns:a16="http://schemas.microsoft.com/office/drawing/2014/main" val="20001"/>
                    </a:ext>
                  </a:extLst>
                </a:gridCol>
                <a:gridCol w="283491">
                  <a:extLst>
                    <a:ext uri="{9D8B030D-6E8A-4147-A177-3AD203B41FA5}">
                      <a16:colId xmlns:a16="http://schemas.microsoft.com/office/drawing/2014/main" val="20002"/>
                    </a:ext>
                  </a:extLst>
                </a:gridCol>
                <a:gridCol w="340189">
                  <a:extLst>
                    <a:ext uri="{9D8B030D-6E8A-4147-A177-3AD203B41FA5}">
                      <a16:colId xmlns:a16="http://schemas.microsoft.com/office/drawing/2014/main" val="20003"/>
                    </a:ext>
                  </a:extLst>
                </a:gridCol>
                <a:gridCol w="308583">
                  <a:extLst>
                    <a:ext uri="{9D8B030D-6E8A-4147-A177-3AD203B41FA5}">
                      <a16:colId xmlns:a16="http://schemas.microsoft.com/office/drawing/2014/main" val="20004"/>
                    </a:ext>
                  </a:extLst>
                </a:gridCol>
                <a:gridCol w="332784">
                  <a:extLst>
                    <a:ext uri="{9D8B030D-6E8A-4147-A177-3AD203B41FA5}">
                      <a16:colId xmlns:a16="http://schemas.microsoft.com/office/drawing/2014/main" val="20005"/>
                    </a:ext>
                  </a:extLst>
                </a:gridCol>
                <a:gridCol w="332784">
                  <a:extLst>
                    <a:ext uri="{9D8B030D-6E8A-4147-A177-3AD203B41FA5}">
                      <a16:colId xmlns:a16="http://schemas.microsoft.com/office/drawing/2014/main" val="20006"/>
                    </a:ext>
                  </a:extLst>
                </a:gridCol>
                <a:gridCol w="332784">
                  <a:extLst>
                    <a:ext uri="{9D8B030D-6E8A-4147-A177-3AD203B41FA5}">
                      <a16:colId xmlns:a16="http://schemas.microsoft.com/office/drawing/2014/main" val="20007"/>
                    </a:ext>
                  </a:extLst>
                </a:gridCol>
                <a:gridCol w="332784">
                  <a:extLst>
                    <a:ext uri="{9D8B030D-6E8A-4147-A177-3AD203B41FA5}">
                      <a16:colId xmlns:a16="http://schemas.microsoft.com/office/drawing/2014/main" val="20008"/>
                    </a:ext>
                  </a:extLst>
                </a:gridCol>
                <a:gridCol w="424940">
                  <a:extLst>
                    <a:ext uri="{9D8B030D-6E8A-4147-A177-3AD203B41FA5}">
                      <a16:colId xmlns:a16="http://schemas.microsoft.com/office/drawing/2014/main" val="20009"/>
                    </a:ext>
                  </a:extLst>
                </a:gridCol>
                <a:gridCol w="332784">
                  <a:extLst>
                    <a:ext uri="{9D8B030D-6E8A-4147-A177-3AD203B41FA5}">
                      <a16:colId xmlns:a16="http://schemas.microsoft.com/office/drawing/2014/main" val="20010"/>
                    </a:ext>
                  </a:extLst>
                </a:gridCol>
                <a:gridCol w="332784">
                  <a:extLst>
                    <a:ext uri="{9D8B030D-6E8A-4147-A177-3AD203B41FA5}">
                      <a16:colId xmlns:a16="http://schemas.microsoft.com/office/drawing/2014/main" val="20011"/>
                    </a:ext>
                  </a:extLst>
                </a:gridCol>
                <a:gridCol w="424940">
                  <a:extLst>
                    <a:ext uri="{9D8B030D-6E8A-4147-A177-3AD203B41FA5}">
                      <a16:colId xmlns:a16="http://schemas.microsoft.com/office/drawing/2014/main" val="20012"/>
                    </a:ext>
                  </a:extLst>
                </a:gridCol>
                <a:gridCol w="332784">
                  <a:extLst>
                    <a:ext uri="{9D8B030D-6E8A-4147-A177-3AD203B41FA5}">
                      <a16:colId xmlns:a16="http://schemas.microsoft.com/office/drawing/2014/main" val="20013"/>
                    </a:ext>
                  </a:extLst>
                </a:gridCol>
                <a:gridCol w="332784">
                  <a:extLst>
                    <a:ext uri="{9D8B030D-6E8A-4147-A177-3AD203B41FA5}">
                      <a16:colId xmlns:a16="http://schemas.microsoft.com/office/drawing/2014/main" val="20014"/>
                    </a:ext>
                  </a:extLst>
                </a:gridCol>
                <a:gridCol w="332784">
                  <a:extLst>
                    <a:ext uri="{9D8B030D-6E8A-4147-A177-3AD203B41FA5}">
                      <a16:colId xmlns:a16="http://schemas.microsoft.com/office/drawing/2014/main" val="20015"/>
                    </a:ext>
                  </a:extLst>
                </a:gridCol>
                <a:gridCol w="332784">
                  <a:extLst>
                    <a:ext uri="{9D8B030D-6E8A-4147-A177-3AD203B41FA5}">
                      <a16:colId xmlns:a16="http://schemas.microsoft.com/office/drawing/2014/main" val="20016"/>
                    </a:ext>
                  </a:extLst>
                </a:gridCol>
                <a:gridCol w="332784">
                  <a:extLst>
                    <a:ext uri="{9D8B030D-6E8A-4147-A177-3AD203B41FA5}">
                      <a16:colId xmlns:a16="http://schemas.microsoft.com/office/drawing/2014/main" val="20017"/>
                    </a:ext>
                  </a:extLst>
                </a:gridCol>
                <a:gridCol w="332784">
                  <a:extLst>
                    <a:ext uri="{9D8B030D-6E8A-4147-A177-3AD203B41FA5}">
                      <a16:colId xmlns:a16="http://schemas.microsoft.com/office/drawing/2014/main" val="20018"/>
                    </a:ext>
                  </a:extLst>
                </a:gridCol>
                <a:gridCol w="332784">
                  <a:extLst>
                    <a:ext uri="{9D8B030D-6E8A-4147-A177-3AD203B41FA5}">
                      <a16:colId xmlns:a16="http://schemas.microsoft.com/office/drawing/2014/main" val="20019"/>
                    </a:ext>
                  </a:extLst>
                </a:gridCol>
                <a:gridCol w="332784">
                  <a:extLst>
                    <a:ext uri="{9D8B030D-6E8A-4147-A177-3AD203B41FA5}">
                      <a16:colId xmlns:a16="http://schemas.microsoft.com/office/drawing/2014/main" val="20020"/>
                    </a:ext>
                  </a:extLst>
                </a:gridCol>
                <a:gridCol w="332784">
                  <a:extLst>
                    <a:ext uri="{9D8B030D-6E8A-4147-A177-3AD203B41FA5}">
                      <a16:colId xmlns:a16="http://schemas.microsoft.com/office/drawing/2014/main" val="20021"/>
                    </a:ext>
                  </a:extLst>
                </a:gridCol>
                <a:gridCol w="332784">
                  <a:extLst>
                    <a:ext uri="{9D8B030D-6E8A-4147-A177-3AD203B41FA5}">
                      <a16:colId xmlns:a16="http://schemas.microsoft.com/office/drawing/2014/main" val="20022"/>
                    </a:ext>
                  </a:extLst>
                </a:gridCol>
                <a:gridCol w="332784">
                  <a:extLst>
                    <a:ext uri="{9D8B030D-6E8A-4147-A177-3AD203B41FA5}">
                      <a16:colId xmlns:a16="http://schemas.microsoft.com/office/drawing/2014/main" val="20023"/>
                    </a:ext>
                  </a:extLst>
                </a:gridCol>
                <a:gridCol w="332784">
                  <a:extLst>
                    <a:ext uri="{9D8B030D-6E8A-4147-A177-3AD203B41FA5}">
                      <a16:colId xmlns:a16="http://schemas.microsoft.com/office/drawing/2014/main" val="20024"/>
                    </a:ext>
                  </a:extLst>
                </a:gridCol>
              </a:tblGrid>
              <a:tr h="753303">
                <a:tc>
                  <a:txBody>
                    <a:bodyPr/>
                    <a:lstStyle/>
                    <a:p>
                      <a:pPr marL="45720" lvl="0" algn="ctr" fontAlgn="b"/>
                      <a:r>
                        <a:rPr lang="en-US" sz="1050" b="1" i="0" u="none" strike="noStrike" dirty="0">
                          <a:solidFill>
                            <a:srgbClr val="000000"/>
                          </a:solidFill>
                          <a:effectLst/>
                          <a:latin typeface="Calibri"/>
                        </a:rPr>
                        <a:t> </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a:solidFill>
                            <a:srgbClr val="000000"/>
                          </a:solidFill>
                          <a:effectLst/>
                          <a:latin typeface="Calibri"/>
                        </a:rPr>
                        <a:t>HSC</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a:solidFill>
                            <a:srgbClr val="000000"/>
                          </a:solidFill>
                          <a:effectLst/>
                          <a:latin typeface="Calibri"/>
                        </a:rPr>
                        <a:t>MPP</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a:solidFill>
                            <a:srgbClr val="000000"/>
                          </a:solidFill>
                          <a:effectLst/>
                          <a:latin typeface="Calibri"/>
                        </a:rPr>
                        <a:t>MPP/CMP</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a:solidFill>
                            <a:srgbClr val="000000"/>
                          </a:solidFill>
                          <a:effectLst/>
                          <a:latin typeface="Calibri"/>
                        </a:rPr>
                        <a:t>CMP/GMP</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a:solidFill>
                            <a:srgbClr val="000000"/>
                          </a:solidFill>
                          <a:effectLst/>
                          <a:latin typeface="Calibri"/>
                        </a:rPr>
                        <a:t> </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45720" lvl="0" algn="l" fontAlgn="b"/>
                      <a:r>
                        <a:rPr lang="en-US" sz="800" b="1" i="0" u="none" strike="noStrike" dirty="0" err="1">
                          <a:solidFill>
                            <a:srgbClr val="000000"/>
                          </a:solidFill>
                          <a:effectLst/>
                          <a:latin typeface="Calibri"/>
                        </a:rPr>
                        <a:t>Myelo</a:t>
                      </a:r>
                      <a:r>
                        <a:rPr lang="en-US" sz="800" b="1" i="0" u="none" strike="noStrike" dirty="0">
                          <a:solidFill>
                            <a:srgbClr val="000000"/>
                          </a:solidFill>
                          <a:effectLst/>
                          <a:latin typeface="Calibri"/>
                        </a:rPr>
                        <a:t>/</a:t>
                      </a:r>
                      <a:r>
                        <a:rPr lang="en-US" sz="800" b="1" i="0" u="none" strike="noStrike" dirty="0" err="1">
                          <a:solidFill>
                            <a:srgbClr val="000000"/>
                          </a:solidFill>
                          <a:effectLst/>
                          <a:latin typeface="Calibri"/>
                        </a:rPr>
                        <a:t>Monoblast</a:t>
                      </a:r>
                      <a:endParaRPr lang="en-US" sz="800" b="1" i="0" u="none" strike="noStrike" dirty="0">
                        <a:solidFill>
                          <a:srgbClr val="000000"/>
                        </a:solidFill>
                        <a:effectLst/>
                        <a:latin typeface="Calibri"/>
                      </a:endParaRP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a:solidFill>
                            <a:srgbClr val="000000"/>
                          </a:solidFill>
                          <a:effectLst/>
                          <a:latin typeface="Calibri"/>
                        </a:rPr>
                        <a:t> </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45720" lvl="0" algn="l" fontAlgn="b"/>
                      <a:r>
                        <a:rPr lang="en-US" sz="800" b="1" i="0" u="none" strike="noStrike" dirty="0" err="1">
                          <a:solidFill>
                            <a:srgbClr val="000000"/>
                          </a:solidFill>
                          <a:effectLst/>
                          <a:latin typeface="Calibri"/>
                        </a:rPr>
                        <a:t>Promonocyte</a:t>
                      </a:r>
                      <a:endParaRPr lang="en-US" sz="800" b="1" i="0" u="none" strike="noStrike" dirty="0">
                        <a:solidFill>
                          <a:srgbClr val="000000"/>
                        </a:solidFill>
                        <a:effectLst/>
                        <a:latin typeface="Calibri"/>
                      </a:endParaRP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a:solidFill>
                            <a:srgbClr val="000000"/>
                          </a:solidFill>
                          <a:effectLst/>
                          <a:latin typeface="Calibri"/>
                        </a:rPr>
                        <a:t>CD14- Mature </a:t>
                      </a:r>
                      <a:r>
                        <a:rPr lang="en-US" sz="800" b="1" i="0" u="none" strike="noStrike" dirty="0" err="1">
                          <a:solidFill>
                            <a:srgbClr val="000000"/>
                          </a:solidFill>
                          <a:effectLst/>
                          <a:latin typeface="Calibri"/>
                        </a:rPr>
                        <a:t>Mnoocyte</a:t>
                      </a:r>
                      <a:endParaRPr lang="en-US" sz="800" b="1" i="0" u="none" strike="noStrike" dirty="0">
                        <a:solidFill>
                          <a:srgbClr val="000000"/>
                        </a:solidFill>
                        <a:effectLst/>
                        <a:latin typeface="Calibri"/>
                      </a:endParaRP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a:solidFill>
                            <a:srgbClr val="000000"/>
                          </a:solidFill>
                          <a:effectLst/>
                          <a:latin typeface="Calibri"/>
                        </a:rPr>
                        <a:t>Mature Monocyte</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a:solidFill>
                            <a:srgbClr val="000000"/>
                          </a:solidFill>
                          <a:effectLst/>
                          <a:latin typeface="Calibri"/>
                        </a:rPr>
                        <a:t> </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45720" lvl="0" algn="l" fontAlgn="b"/>
                      <a:r>
                        <a:rPr lang="en-US" sz="800" b="1" i="0" u="none" strike="noStrike" dirty="0" err="1">
                          <a:solidFill>
                            <a:srgbClr val="000000"/>
                          </a:solidFill>
                          <a:effectLst/>
                          <a:latin typeface="Calibri"/>
                        </a:rPr>
                        <a:t>Promyelocyte</a:t>
                      </a:r>
                      <a:endParaRPr lang="en-US" sz="800" b="1" i="0" u="none" strike="noStrike" dirty="0">
                        <a:solidFill>
                          <a:srgbClr val="000000"/>
                        </a:solidFill>
                        <a:effectLst/>
                        <a:latin typeface="Calibri"/>
                      </a:endParaRP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err="1">
                          <a:solidFill>
                            <a:srgbClr val="000000"/>
                          </a:solidFill>
                          <a:effectLst/>
                          <a:latin typeface="Calibri"/>
                        </a:rPr>
                        <a:t>Myelocyte</a:t>
                      </a:r>
                      <a:endParaRPr lang="en-US" sz="800" b="1" i="0" u="none" strike="noStrike" dirty="0">
                        <a:solidFill>
                          <a:srgbClr val="000000"/>
                        </a:solidFill>
                        <a:effectLst/>
                        <a:latin typeface="Calibri"/>
                      </a:endParaRP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err="1">
                          <a:solidFill>
                            <a:srgbClr val="000000"/>
                          </a:solidFill>
                          <a:effectLst/>
                          <a:latin typeface="Calibri"/>
                        </a:rPr>
                        <a:t>Metamyelocyte</a:t>
                      </a:r>
                      <a:endParaRPr lang="en-US" sz="800" b="1" i="0" u="none" strike="noStrike" dirty="0">
                        <a:solidFill>
                          <a:srgbClr val="000000"/>
                        </a:solidFill>
                        <a:effectLst/>
                        <a:latin typeface="Calibri"/>
                      </a:endParaRP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a:solidFill>
                            <a:srgbClr val="000000"/>
                          </a:solidFill>
                          <a:effectLst/>
                          <a:latin typeface="Calibri"/>
                        </a:rPr>
                        <a:t>Mature Granulocyte</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a:solidFill>
                            <a:srgbClr val="000000"/>
                          </a:solidFill>
                          <a:effectLst/>
                          <a:latin typeface="Calibri"/>
                        </a:rPr>
                        <a:t> </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45720" lvl="0" algn="l" fontAlgn="b"/>
                      <a:r>
                        <a:rPr lang="en-US" sz="800" b="1" i="0" u="none" strike="noStrike" dirty="0" err="1">
                          <a:solidFill>
                            <a:srgbClr val="000000"/>
                          </a:solidFill>
                          <a:effectLst/>
                          <a:latin typeface="Calibri"/>
                        </a:rPr>
                        <a:t>Proerythroblast</a:t>
                      </a:r>
                      <a:endParaRPr lang="en-US" sz="800" b="1" i="0" u="none" strike="noStrike" dirty="0">
                        <a:solidFill>
                          <a:srgbClr val="000000"/>
                        </a:solidFill>
                        <a:effectLst/>
                        <a:latin typeface="Calibri"/>
                      </a:endParaRP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a:solidFill>
                            <a:srgbClr val="000000"/>
                          </a:solidFill>
                          <a:effectLst/>
                          <a:latin typeface="Calibri"/>
                        </a:rPr>
                        <a:t>Erythroblast</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a:solidFill>
                            <a:srgbClr val="000000"/>
                          </a:solidFill>
                          <a:effectLst/>
                          <a:latin typeface="Calibri"/>
                        </a:rPr>
                        <a:t> </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45720" lvl="0" algn="l" fontAlgn="b"/>
                      <a:r>
                        <a:rPr lang="en-US" sz="800" b="1" i="0" u="none" strike="noStrike" dirty="0">
                          <a:solidFill>
                            <a:srgbClr val="000000"/>
                          </a:solidFill>
                          <a:effectLst/>
                          <a:latin typeface="Calibri"/>
                        </a:rPr>
                        <a:t>Pre-B Cell</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a:solidFill>
                            <a:srgbClr val="000000"/>
                          </a:solidFill>
                          <a:effectLst/>
                          <a:latin typeface="Calibri"/>
                        </a:rPr>
                        <a:t>Mature B-Cell</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a:solidFill>
                            <a:srgbClr val="000000"/>
                          </a:solidFill>
                          <a:effectLst/>
                          <a:latin typeface="Calibri"/>
                        </a:rPr>
                        <a:t> </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marL="45720" lvl="0" algn="l" fontAlgn="b"/>
                      <a:r>
                        <a:rPr lang="en-US" sz="800" b="1" i="0" u="none" strike="noStrike" dirty="0">
                          <a:solidFill>
                            <a:srgbClr val="000000"/>
                          </a:solidFill>
                          <a:effectLst/>
                          <a:latin typeface="Calibri"/>
                        </a:rPr>
                        <a:t>T Cell</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marL="45720" lvl="0" algn="l" fontAlgn="b"/>
                      <a:r>
                        <a:rPr lang="en-US" sz="800" b="1" i="0" u="none" strike="noStrike" dirty="0">
                          <a:solidFill>
                            <a:srgbClr val="000000"/>
                          </a:solidFill>
                          <a:effectLst/>
                          <a:latin typeface="Calibri"/>
                        </a:rPr>
                        <a:t>NK Cell</a:t>
                      </a:r>
                    </a:p>
                  </a:txBody>
                  <a:tcPr marL="4679" marR="4679" marT="4679"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0"/>
                  </a:ext>
                </a:extLst>
              </a:tr>
              <a:tr h="119712">
                <a:tc>
                  <a:txBody>
                    <a:bodyPr/>
                    <a:lstStyle/>
                    <a:p>
                      <a:pPr algn="ctr" fontAlgn="b"/>
                      <a:r>
                        <a:rPr lang="en-US" sz="700" b="1" i="0" u="none" strike="noStrike" dirty="0">
                          <a:solidFill>
                            <a:srgbClr val="000000"/>
                          </a:solidFill>
                          <a:effectLst/>
                          <a:latin typeface="Calibri"/>
                        </a:rPr>
                        <a:t>MDS17</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dirty="0">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1"/>
                  </a:ext>
                </a:extLst>
              </a:tr>
              <a:tr h="119712">
                <a:tc>
                  <a:txBody>
                    <a:bodyPr/>
                    <a:lstStyle/>
                    <a:p>
                      <a:pPr algn="ctr" fontAlgn="b"/>
                      <a:r>
                        <a:rPr lang="en-US" sz="700" b="1" i="0" u="none" strike="noStrike" dirty="0">
                          <a:solidFill>
                            <a:srgbClr val="000000"/>
                          </a:solidFill>
                          <a:effectLst/>
                          <a:latin typeface="Calibri"/>
                        </a:rPr>
                        <a:t>MDS15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dirty="0">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7</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D75"/>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8</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073"/>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extLst>
                  <a:ext uri="{0D108BD9-81ED-4DB2-BD59-A6C34878D82A}">
                    <a16:rowId xmlns:a16="http://schemas.microsoft.com/office/drawing/2014/main" val="10002"/>
                  </a:ext>
                </a:extLst>
              </a:tr>
              <a:tr h="119712">
                <a:tc>
                  <a:txBody>
                    <a:bodyPr/>
                    <a:lstStyle/>
                    <a:p>
                      <a:pPr algn="ctr" fontAlgn="b"/>
                      <a:r>
                        <a:rPr lang="en-US" sz="700" b="1" i="0" u="none" strike="noStrike">
                          <a:solidFill>
                            <a:srgbClr val="000000"/>
                          </a:solidFill>
                          <a:effectLst/>
                          <a:latin typeface="Calibri"/>
                        </a:rPr>
                        <a:t>MDS4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extLst>
                  <a:ext uri="{0D108BD9-81ED-4DB2-BD59-A6C34878D82A}">
                    <a16:rowId xmlns:a16="http://schemas.microsoft.com/office/drawing/2014/main" val="10003"/>
                  </a:ext>
                </a:extLst>
              </a:tr>
              <a:tr h="119712">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119712">
                <a:tc>
                  <a:txBody>
                    <a:bodyPr/>
                    <a:lstStyle/>
                    <a:p>
                      <a:pPr algn="ctr" fontAlgn="b"/>
                      <a:r>
                        <a:rPr lang="en-US" sz="700" b="1" i="0" u="none" strike="noStrike">
                          <a:solidFill>
                            <a:srgbClr val="000000"/>
                          </a:solidFill>
                          <a:effectLst/>
                          <a:latin typeface="Calibri"/>
                        </a:rPr>
                        <a:t>MDS21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extLst>
                  <a:ext uri="{0D108BD9-81ED-4DB2-BD59-A6C34878D82A}">
                    <a16:rowId xmlns:a16="http://schemas.microsoft.com/office/drawing/2014/main" val="10005"/>
                  </a:ext>
                </a:extLst>
              </a:tr>
              <a:tr h="119712">
                <a:tc>
                  <a:txBody>
                    <a:bodyPr/>
                    <a:lstStyle/>
                    <a:p>
                      <a:pPr algn="ctr" fontAlgn="b"/>
                      <a:r>
                        <a:rPr lang="en-US" sz="700" b="1" i="0" u="none" strike="noStrike">
                          <a:solidFill>
                            <a:srgbClr val="000000"/>
                          </a:solidFill>
                          <a:effectLst/>
                          <a:latin typeface="Calibri"/>
                        </a:rPr>
                        <a:t>MDS3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extLst>
                  <a:ext uri="{0D108BD9-81ED-4DB2-BD59-A6C34878D82A}">
                    <a16:rowId xmlns:a16="http://schemas.microsoft.com/office/drawing/2014/main" val="10006"/>
                  </a:ext>
                </a:extLst>
              </a:tr>
              <a:tr h="119712">
                <a:tc>
                  <a:txBody>
                    <a:bodyPr/>
                    <a:lstStyle/>
                    <a:p>
                      <a:pPr algn="ctr" fontAlgn="b"/>
                      <a:r>
                        <a:rPr lang="en-US" sz="700" b="1" i="0" u="none" strike="noStrike">
                          <a:solidFill>
                            <a:srgbClr val="000000"/>
                          </a:solidFill>
                          <a:effectLst/>
                          <a:latin typeface="Calibri"/>
                        </a:rPr>
                        <a:t>MDS13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7"/>
                  </a:ext>
                </a:extLst>
              </a:tr>
              <a:tr h="119712">
                <a:tc>
                  <a:txBody>
                    <a:bodyPr/>
                    <a:lstStyle/>
                    <a:p>
                      <a:pPr algn="ctr" fontAlgn="b"/>
                      <a:r>
                        <a:rPr lang="en-US" sz="700" b="1" i="0" u="none" strike="noStrike">
                          <a:solidFill>
                            <a:srgbClr val="000000"/>
                          </a:solidFill>
                          <a:effectLst/>
                          <a:latin typeface="Calibri"/>
                        </a:rPr>
                        <a:t>MDS16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08"/>
                  </a:ext>
                </a:extLst>
              </a:tr>
              <a:tr h="119712">
                <a:tc>
                  <a:txBody>
                    <a:bodyPr/>
                    <a:lstStyle/>
                    <a:p>
                      <a:pPr algn="ctr" fontAlgn="b"/>
                      <a:r>
                        <a:rPr lang="en-US" sz="700" b="1" i="0" u="none" strike="noStrike">
                          <a:solidFill>
                            <a:srgbClr val="000000"/>
                          </a:solidFill>
                          <a:effectLst/>
                          <a:latin typeface="Calibri"/>
                        </a:rPr>
                        <a:t>MDS1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extLst>
                  <a:ext uri="{0D108BD9-81ED-4DB2-BD59-A6C34878D82A}">
                    <a16:rowId xmlns:a16="http://schemas.microsoft.com/office/drawing/2014/main" val="10009"/>
                  </a:ext>
                </a:extLst>
              </a:tr>
              <a:tr h="119712">
                <a:tc>
                  <a:txBody>
                    <a:bodyPr/>
                    <a:lstStyle/>
                    <a:p>
                      <a:pPr algn="ctr" fontAlgn="b"/>
                      <a:r>
                        <a:rPr lang="en-US" sz="700" b="1" i="0" u="none" strike="noStrike">
                          <a:solidFill>
                            <a:srgbClr val="000000"/>
                          </a:solidFill>
                          <a:effectLst/>
                          <a:latin typeface="Calibri"/>
                        </a:rPr>
                        <a:t>MDS21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extLst>
                  <a:ext uri="{0D108BD9-81ED-4DB2-BD59-A6C34878D82A}">
                    <a16:rowId xmlns:a16="http://schemas.microsoft.com/office/drawing/2014/main" val="10010"/>
                  </a:ext>
                </a:extLst>
              </a:tr>
              <a:tr h="119712">
                <a:tc>
                  <a:txBody>
                    <a:bodyPr/>
                    <a:lstStyle/>
                    <a:p>
                      <a:pPr algn="ctr" fontAlgn="b"/>
                      <a:r>
                        <a:rPr lang="en-US" sz="700" b="1" i="0" u="none" strike="noStrike" dirty="0">
                          <a:solidFill>
                            <a:srgbClr val="000000"/>
                          </a:solidFill>
                          <a:effectLst/>
                          <a:latin typeface="Calibri"/>
                        </a:rPr>
                        <a:t>MDS26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dirty="0">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1"/>
                  </a:ext>
                </a:extLst>
              </a:tr>
              <a:tr h="119712">
                <a:tc>
                  <a:txBody>
                    <a:bodyPr/>
                    <a:lstStyle/>
                    <a:p>
                      <a:pPr algn="ctr" fontAlgn="b"/>
                      <a:r>
                        <a:rPr lang="en-US" sz="700" b="1" i="0" u="none" strike="noStrike" dirty="0">
                          <a:solidFill>
                            <a:srgbClr val="000000"/>
                          </a:solidFill>
                          <a:effectLst/>
                          <a:latin typeface="Calibri"/>
                        </a:rPr>
                        <a:t>MDS27</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dirty="0">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7</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D75"/>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2"/>
                  </a:ext>
                </a:extLst>
              </a:tr>
              <a:tr h="119712">
                <a:tc>
                  <a:txBody>
                    <a:bodyPr/>
                    <a:lstStyle/>
                    <a:p>
                      <a:pPr algn="ctr" fontAlgn="b"/>
                      <a:r>
                        <a:rPr lang="en-US" sz="700" b="1" i="0" u="none" strike="noStrike" dirty="0">
                          <a:solidFill>
                            <a:srgbClr val="000000"/>
                          </a:solidFill>
                          <a:effectLst/>
                          <a:latin typeface="Calibri"/>
                        </a:rPr>
                        <a:t>MDS2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7</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D75"/>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extLst>
                  <a:ext uri="{0D108BD9-81ED-4DB2-BD59-A6C34878D82A}">
                    <a16:rowId xmlns:a16="http://schemas.microsoft.com/office/drawing/2014/main" val="10013"/>
                  </a:ext>
                </a:extLst>
              </a:tr>
              <a:tr h="119712">
                <a:tc>
                  <a:txBody>
                    <a:bodyPr/>
                    <a:lstStyle/>
                    <a:p>
                      <a:pPr algn="ctr" fontAlgn="b"/>
                      <a:r>
                        <a:rPr lang="en-US" sz="700" b="1" i="0" u="none" strike="noStrike" dirty="0">
                          <a:solidFill>
                            <a:srgbClr val="000000"/>
                          </a:solidFill>
                          <a:effectLst/>
                          <a:latin typeface="Calibri"/>
                        </a:rPr>
                        <a:t>MDS3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4"/>
                  </a:ext>
                </a:extLst>
              </a:tr>
              <a:tr h="119712">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119712">
                <a:tc>
                  <a:txBody>
                    <a:bodyPr/>
                    <a:lstStyle/>
                    <a:p>
                      <a:pPr algn="ctr" fontAlgn="b"/>
                      <a:r>
                        <a:rPr lang="en-US" sz="700" b="1" i="0" u="none" strike="noStrike" dirty="0">
                          <a:solidFill>
                            <a:srgbClr val="000000"/>
                          </a:solidFill>
                          <a:effectLst/>
                          <a:latin typeface="Calibri"/>
                        </a:rPr>
                        <a:t>MDS23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6"/>
                  </a:ext>
                </a:extLst>
              </a:tr>
              <a:tr h="119712">
                <a:tc>
                  <a:txBody>
                    <a:bodyPr/>
                    <a:lstStyle/>
                    <a:p>
                      <a:pPr algn="ctr" fontAlgn="b"/>
                      <a:r>
                        <a:rPr lang="en-US" sz="700" b="1" i="0" u="none" strike="noStrike">
                          <a:solidFill>
                            <a:srgbClr val="000000"/>
                          </a:solidFill>
                          <a:effectLst/>
                          <a:latin typeface="Calibri"/>
                        </a:rPr>
                        <a:t>MDS25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7</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D75"/>
                    </a:solidFill>
                  </a:tcPr>
                </a:tc>
                <a:tc>
                  <a:txBody>
                    <a:bodyPr/>
                    <a:lstStyle/>
                    <a:p>
                      <a:pPr algn="ctr" fontAlgn="b"/>
                      <a:r>
                        <a:rPr lang="en-US" sz="700" b="1" i="0" u="none" strike="noStrike">
                          <a:solidFill>
                            <a:srgbClr val="000000"/>
                          </a:solidFill>
                          <a:effectLst/>
                          <a:latin typeface="Calibri"/>
                        </a:rPr>
                        <a:t>7</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D75"/>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extLst>
                  <a:ext uri="{0D108BD9-81ED-4DB2-BD59-A6C34878D82A}">
                    <a16:rowId xmlns:a16="http://schemas.microsoft.com/office/drawing/2014/main" val="10017"/>
                  </a:ext>
                </a:extLst>
              </a:tr>
              <a:tr h="119712">
                <a:tc>
                  <a:txBody>
                    <a:bodyPr/>
                    <a:lstStyle/>
                    <a:p>
                      <a:pPr algn="ctr" fontAlgn="b"/>
                      <a:r>
                        <a:rPr lang="en-US" sz="700" b="1" i="0" u="none" strike="noStrike">
                          <a:solidFill>
                            <a:srgbClr val="000000"/>
                          </a:solidFill>
                          <a:effectLst/>
                          <a:latin typeface="Calibri"/>
                        </a:rPr>
                        <a:t>MDS5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extLst>
                  <a:ext uri="{0D108BD9-81ED-4DB2-BD59-A6C34878D82A}">
                    <a16:rowId xmlns:a16="http://schemas.microsoft.com/office/drawing/2014/main" val="10018"/>
                  </a:ext>
                </a:extLst>
              </a:tr>
              <a:tr h="119712">
                <a:tc>
                  <a:txBody>
                    <a:bodyPr/>
                    <a:lstStyle/>
                    <a:p>
                      <a:pPr algn="ctr" fontAlgn="b"/>
                      <a:r>
                        <a:rPr lang="en-US" sz="700" b="1" i="0" u="none" strike="noStrike">
                          <a:solidFill>
                            <a:srgbClr val="000000"/>
                          </a:solidFill>
                          <a:effectLst/>
                          <a:latin typeface="Calibri"/>
                        </a:rPr>
                        <a:t>MDS6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19"/>
                  </a:ext>
                </a:extLst>
              </a:tr>
              <a:tr h="119712">
                <a:tc>
                  <a:txBody>
                    <a:bodyPr/>
                    <a:lstStyle/>
                    <a:p>
                      <a:pPr algn="ctr" fontAlgn="b"/>
                      <a:r>
                        <a:rPr lang="en-US" sz="700" b="1" i="0" u="none" strike="noStrike">
                          <a:solidFill>
                            <a:srgbClr val="000000"/>
                          </a:solidFill>
                          <a:effectLst/>
                          <a:latin typeface="Calibri"/>
                        </a:rPr>
                        <a:t>MDS8</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8696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dirty="0">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0"/>
                  </a:ext>
                </a:extLst>
              </a:tr>
              <a:tr h="119712">
                <a:tc>
                  <a:txBody>
                    <a:bodyPr/>
                    <a:lstStyle/>
                    <a:p>
                      <a:pPr algn="ctr" fontAlgn="b"/>
                      <a:r>
                        <a:rPr lang="en-US" sz="700" b="1" i="0" u="none" strike="noStrike">
                          <a:solidFill>
                            <a:srgbClr val="000000"/>
                          </a:solidFill>
                          <a:effectLst/>
                          <a:latin typeface="Calibri"/>
                        </a:rPr>
                        <a:t>MDS9</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extLst>
                  <a:ext uri="{0D108BD9-81ED-4DB2-BD59-A6C34878D82A}">
                    <a16:rowId xmlns:a16="http://schemas.microsoft.com/office/drawing/2014/main" val="10021"/>
                  </a:ext>
                </a:extLst>
              </a:tr>
              <a:tr h="119712">
                <a:tc>
                  <a:txBody>
                    <a:bodyPr/>
                    <a:lstStyle/>
                    <a:p>
                      <a:pPr algn="ctr" fontAlgn="b"/>
                      <a:r>
                        <a:rPr lang="en-US" sz="700" b="1" i="0" u="none" strike="noStrike">
                          <a:solidFill>
                            <a:srgbClr val="000000"/>
                          </a:solidFill>
                          <a:effectLst/>
                          <a:latin typeface="Calibri"/>
                        </a:rPr>
                        <a:t>MDS12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extLst>
                  <a:ext uri="{0D108BD9-81ED-4DB2-BD59-A6C34878D82A}">
                    <a16:rowId xmlns:a16="http://schemas.microsoft.com/office/drawing/2014/main" val="10022"/>
                  </a:ext>
                </a:extLst>
              </a:tr>
              <a:tr h="119712">
                <a:tc>
                  <a:txBody>
                    <a:bodyPr/>
                    <a:lstStyle/>
                    <a:p>
                      <a:pPr algn="ctr" fontAlgn="b"/>
                      <a:r>
                        <a:rPr lang="en-US" sz="700" b="1" i="0" u="none" strike="noStrike" dirty="0">
                          <a:solidFill>
                            <a:srgbClr val="000000"/>
                          </a:solidFill>
                          <a:effectLst/>
                          <a:latin typeface="Calibri"/>
                        </a:rPr>
                        <a:t>MDS14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7</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9D75"/>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extLst>
                  <a:ext uri="{0D108BD9-81ED-4DB2-BD59-A6C34878D82A}">
                    <a16:rowId xmlns:a16="http://schemas.microsoft.com/office/drawing/2014/main" val="10023"/>
                  </a:ext>
                </a:extLst>
              </a:tr>
              <a:tr h="119712">
                <a:tc>
                  <a:txBody>
                    <a:bodyPr/>
                    <a:lstStyle/>
                    <a:p>
                      <a:pPr algn="ctr" fontAlgn="b"/>
                      <a:r>
                        <a:rPr lang="en-US" sz="700" b="1" i="0" u="none" strike="noStrike" dirty="0">
                          <a:solidFill>
                            <a:srgbClr val="000000"/>
                          </a:solidFill>
                          <a:effectLst/>
                          <a:latin typeface="Calibri"/>
                        </a:rPr>
                        <a:t>MDS19</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4"/>
                  </a:ext>
                </a:extLst>
              </a:tr>
              <a:tr h="119712">
                <a:tc>
                  <a:txBody>
                    <a:bodyPr/>
                    <a:lstStyle/>
                    <a:p>
                      <a:pPr algn="ctr" fontAlgn="b"/>
                      <a:r>
                        <a:rPr lang="en-US" sz="700" b="1" i="0" u="none" strike="noStrike">
                          <a:solidFill>
                            <a:srgbClr val="000000"/>
                          </a:solidFill>
                          <a:effectLst/>
                          <a:latin typeface="Calibri"/>
                        </a:rPr>
                        <a:t>MDS20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extLst>
                  <a:ext uri="{0D108BD9-81ED-4DB2-BD59-A6C34878D82A}">
                    <a16:rowId xmlns:a16="http://schemas.microsoft.com/office/drawing/2014/main" val="10025"/>
                  </a:ext>
                </a:extLst>
              </a:tr>
              <a:tr h="119712">
                <a:tc>
                  <a:txBody>
                    <a:bodyPr/>
                    <a:lstStyle/>
                    <a:p>
                      <a:pPr algn="ctr" fontAlgn="b"/>
                      <a:r>
                        <a:rPr lang="en-US" sz="700" b="1" i="0" u="none" strike="noStrike">
                          <a:solidFill>
                            <a:srgbClr val="000000"/>
                          </a:solidFill>
                          <a:effectLst/>
                          <a:latin typeface="Calibri"/>
                        </a:rPr>
                        <a:t>MDS28</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26"/>
                  </a:ext>
                </a:extLst>
              </a:tr>
              <a:tr h="119712">
                <a:tc>
                  <a:txBody>
                    <a:bodyPr/>
                    <a:lstStyle/>
                    <a:p>
                      <a:pPr algn="ctr" fontAlgn="b"/>
                      <a:r>
                        <a:rPr lang="en-US" sz="700" b="1" i="0" u="none" strike="noStrike">
                          <a:solidFill>
                            <a:srgbClr val="000000"/>
                          </a:solidFill>
                          <a:effectLst/>
                          <a:latin typeface="Calibri"/>
                        </a:rPr>
                        <a:t>MDS5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B8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9</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370"/>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AA78"/>
                    </a:solidFill>
                  </a:tcPr>
                </a:tc>
                <a:extLst>
                  <a:ext uri="{0D108BD9-81ED-4DB2-BD59-A6C34878D82A}">
                    <a16:rowId xmlns:a16="http://schemas.microsoft.com/office/drawing/2014/main" val="10027"/>
                  </a:ext>
                </a:extLst>
              </a:tr>
              <a:tr h="119712">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dirty="0">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8"/>
                  </a:ext>
                </a:extLst>
              </a:tr>
              <a:tr h="119712">
                <a:tc>
                  <a:txBody>
                    <a:bodyPr/>
                    <a:lstStyle/>
                    <a:p>
                      <a:pPr algn="ctr" fontAlgn="b"/>
                      <a:r>
                        <a:rPr lang="en-US" sz="700" b="1" i="0" u="none" strike="noStrike" dirty="0">
                          <a:solidFill>
                            <a:srgbClr val="000000"/>
                          </a:solidFill>
                          <a:effectLst/>
                          <a:latin typeface="Calibri"/>
                        </a:rPr>
                        <a:t>ICUS11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9</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A8370"/>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29"/>
                  </a:ext>
                </a:extLst>
              </a:tr>
              <a:tr h="119712">
                <a:tc>
                  <a:txBody>
                    <a:bodyPr/>
                    <a:lstStyle/>
                    <a:p>
                      <a:pPr algn="ctr" fontAlgn="b"/>
                      <a:r>
                        <a:rPr lang="en-US" sz="700" b="1" i="0" u="none" strike="noStrike" dirty="0">
                          <a:solidFill>
                            <a:srgbClr val="000000"/>
                          </a:solidFill>
                          <a:effectLst/>
                          <a:latin typeface="Calibri"/>
                        </a:rPr>
                        <a:t>ICUS18</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dirty="0">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30"/>
                  </a:ext>
                </a:extLst>
              </a:tr>
              <a:tr h="119712">
                <a:tc>
                  <a:txBody>
                    <a:bodyPr/>
                    <a:lstStyle/>
                    <a:p>
                      <a:pPr algn="ctr" fontAlgn="b"/>
                      <a:r>
                        <a:rPr lang="en-US" sz="700" b="1" i="0" u="none" strike="noStrike" dirty="0">
                          <a:solidFill>
                            <a:srgbClr val="000000"/>
                          </a:solidFill>
                          <a:effectLst/>
                          <a:latin typeface="Calibri"/>
                        </a:rPr>
                        <a:t>ICUS22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C47D"/>
                    </a:solidFill>
                  </a:tcPr>
                </a:tc>
                <a:tc>
                  <a:txBody>
                    <a:bodyPr/>
                    <a:lstStyle/>
                    <a:p>
                      <a:pPr algn="ctr" fontAlgn="b"/>
                      <a:r>
                        <a:rPr lang="en-US" sz="700" b="1" i="0" u="none" strike="noStrike">
                          <a:solidFill>
                            <a:srgbClr val="000000"/>
                          </a:solidFill>
                          <a:effectLst/>
                          <a:latin typeface="Calibri"/>
                        </a:rPr>
                        <a:t>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ED280"/>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2</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E82"/>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extLst>
                  <a:ext uri="{0D108BD9-81ED-4DB2-BD59-A6C34878D82A}">
                    <a16:rowId xmlns:a16="http://schemas.microsoft.com/office/drawing/2014/main" val="10031"/>
                  </a:ext>
                </a:extLst>
              </a:tr>
              <a:tr h="119712">
                <a:tc>
                  <a:txBody>
                    <a:bodyPr/>
                    <a:lstStyle/>
                    <a:p>
                      <a:pPr algn="ctr" fontAlgn="b"/>
                      <a:r>
                        <a:rPr lang="en-US" sz="700" b="1" i="0" u="none" strike="noStrike">
                          <a:solidFill>
                            <a:srgbClr val="000000"/>
                          </a:solidFill>
                          <a:effectLst/>
                          <a:latin typeface="Calibri"/>
                        </a:rPr>
                        <a:t>ICUS24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EB84"/>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2"/>
                  </a:ext>
                </a:extLst>
              </a:tr>
              <a:tr h="119712">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dirty="0">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3"/>
                  </a:ext>
                </a:extLst>
              </a:tr>
              <a:tr h="119712">
                <a:tc>
                  <a:txBody>
                    <a:bodyPr/>
                    <a:lstStyle/>
                    <a:p>
                      <a:pPr algn="ctr" fontAlgn="b"/>
                      <a:r>
                        <a:rPr lang="en-US" sz="700" b="1" i="0" u="none" strike="noStrike">
                          <a:solidFill>
                            <a:srgbClr val="000000"/>
                          </a:solidFill>
                          <a:effectLst/>
                          <a:latin typeface="Calibri"/>
                        </a:rPr>
                        <a:t>Nl-1</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4"/>
                  </a:ext>
                </a:extLst>
              </a:tr>
              <a:tr h="119712">
                <a:tc>
                  <a:txBody>
                    <a:bodyPr/>
                    <a:lstStyle/>
                    <a:p>
                      <a:pPr algn="ctr" fontAlgn="b"/>
                      <a:r>
                        <a:rPr lang="en-US" sz="700" b="1" i="0" u="none" strike="noStrike">
                          <a:solidFill>
                            <a:srgbClr val="000000"/>
                          </a:solidFill>
                          <a:effectLst/>
                          <a:latin typeface="Calibri"/>
                        </a:rPr>
                        <a:t>Nl-3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5"/>
                  </a:ext>
                </a:extLst>
              </a:tr>
              <a:tr h="119712">
                <a:tc>
                  <a:txBody>
                    <a:bodyPr/>
                    <a:lstStyle/>
                    <a:p>
                      <a:pPr algn="ctr" fontAlgn="b"/>
                      <a:r>
                        <a:rPr lang="en-US" sz="700" b="1" i="0" u="none" strike="noStrike">
                          <a:solidFill>
                            <a:srgbClr val="000000"/>
                          </a:solidFill>
                          <a:effectLst/>
                          <a:latin typeface="Calibri"/>
                        </a:rPr>
                        <a:t>Nl-4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6"/>
                  </a:ext>
                </a:extLst>
              </a:tr>
              <a:tr h="119712">
                <a:tc>
                  <a:txBody>
                    <a:bodyPr/>
                    <a:lstStyle/>
                    <a:p>
                      <a:pPr algn="ctr" fontAlgn="b"/>
                      <a:r>
                        <a:rPr lang="en-US" sz="700" b="1" i="0" u="none" strike="noStrike" dirty="0">
                          <a:solidFill>
                            <a:srgbClr val="000000"/>
                          </a:solidFill>
                          <a:effectLst/>
                          <a:latin typeface="Calibri"/>
                        </a:rPr>
                        <a:t>Nl-6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7"/>
                  </a:ext>
                </a:extLst>
              </a:tr>
              <a:tr h="119712">
                <a:tc>
                  <a:txBody>
                    <a:bodyPr/>
                    <a:lstStyle/>
                    <a:p>
                      <a:pPr algn="ctr" fontAlgn="b"/>
                      <a:r>
                        <a:rPr lang="en-US" sz="700" b="1" i="0" u="none" strike="noStrike" dirty="0">
                          <a:solidFill>
                            <a:srgbClr val="000000"/>
                          </a:solidFill>
                          <a:effectLst/>
                          <a:latin typeface="Calibri"/>
                        </a:rPr>
                        <a:t>Nl-3</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8"/>
                  </a:ext>
                </a:extLst>
              </a:tr>
              <a:tr h="119712">
                <a:tc>
                  <a:txBody>
                    <a:bodyPr/>
                    <a:lstStyle/>
                    <a:p>
                      <a:pPr algn="ctr" fontAlgn="b"/>
                      <a:r>
                        <a:rPr lang="en-US" sz="700" b="1" i="0" u="none" strike="noStrike" dirty="0">
                          <a:solidFill>
                            <a:srgbClr val="000000"/>
                          </a:solidFill>
                          <a:effectLst/>
                          <a:latin typeface="Calibri"/>
                        </a:rPr>
                        <a:t>Nl-4</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dirty="0">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39"/>
                  </a:ext>
                </a:extLst>
              </a:tr>
              <a:tr h="119712">
                <a:tc>
                  <a:txBody>
                    <a:bodyPr/>
                    <a:lstStyle/>
                    <a:p>
                      <a:pPr algn="ctr" fontAlgn="b"/>
                      <a:r>
                        <a:rPr lang="en-US" sz="700" b="1" i="0" u="none" strike="noStrike">
                          <a:solidFill>
                            <a:srgbClr val="000000"/>
                          </a:solidFill>
                          <a:effectLst/>
                          <a:latin typeface="Calibri"/>
                        </a:rPr>
                        <a:t>Nl-5</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dirty="0">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0"/>
                  </a:ext>
                </a:extLst>
              </a:tr>
              <a:tr h="119712">
                <a:tc>
                  <a:txBody>
                    <a:bodyPr/>
                    <a:lstStyle/>
                    <a:p>
                      <a:pPr algn="ctr" fontAlgn="b"/>
                      <a:r>
                        <a:rPr lang="en-US" sz="700" b="1" i="0" u="none" strike="noStrike" dirty="0">
                          <a:solidFill>
                            <a:srgbClr val="000000"/>
                          </a:solidFill>
                          <a:effectLst/>
                          <a:latin typeface="Calibri"/>
                        </a:rPr>
                        <a:t>Nl-6</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dirty="0">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a:solidFill>
                            <a:srgbClr val="000000"/>
                          </a:solidFill>
                          <a:effectLst/>
                          <a:latin typeface="Calibri"/>
                        </a:rPr>
                        <a:t> </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700" b="1" i="0" u="none" strike="noStrike">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tc>
                  <a:txBody>
                    <a:bodyPr/>
                    <a:lstStyle/>
                    <a:p>
                      <a:pPr algn="ctr" fontAlgn="b"/>
                      <a:r>
                        <a:rPr lang="en-US" sz="700" b="1" i="0" u="none" strike="noStrike" dirty="0">
                          <a:solidFill>
                            <a:srgbClr val="000000"/>
                          </a:solidFill>
                          <a:effectLst/>
                          <a:latin typeface="Calibri"/>
                        </a:rPr>
                        <a:t>0</a:t>
                      </a:r>
                    </a:p>
                  </a:txBody>
                  <a:tcPr marL="4679" marR="4679" marT="467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3BE7B"/>
                    </a:solidFill>
                  </a:tcPr>
                </a:tc>
                <a:extLst>
                  <a:ext uri="{0D108BD9-81ED-4DB2-BD59-A6C34878D82A}">
                    <a16:rowId xmlns:a16="http://schemas.microsoft.com/office/drawing/2014/main" val="10041"/>
                  </a:ext>
                </a:extLst>
              </a:tr>
            </a:tbl>
          </a:graphicData>
        </a:graphic>
      </p:graphicFrame>
      <p:sp>
        <p:nvSpPr>
          <p:cNvPr id="209928" name="Title 1"/>
          <p:cNvSpPr>
            <a:spLocks noGrp="1"/>
          </p:cNvSpPr>
          <p:nvPr>
            <p:ph type="title"/>
          </p:nvPr>
        </p:nvSpPr>
        <p:spPr>
          <a:xfrm>
            <a:off x="180975" y="161925"/>
            <a:ext cx="8766175" cy="609600"/>
          </a:xfrm>
        </p:spPr>
        <p:txBody>
          <a:bodyPr/>
          <a:lstStyle/>
          <a:p>
            <a:pPr algn="ctr"/>
            <a:r>
              <a:rPr lang="en-US" sz="2400">
                <a:solidFill>
                  <a:srgbClr val="FFFF00"/>
                </a:solidFill>
                <a:latin typeface="Calibri" charset="0"/>
              </a:rPr>
              <a:t>Systematic detection of multiple small aberrancies defines large immunophenotypic changes across hematopoiesis</a:t>
            </a:r>
          </a:p>
        </p:txBody>
      </p:sp>
    </p:spTree>
  </p:cSld>
  <p:clrMapOvr>
    <a:masterClrMapping/>
  </p:clrMapOvr>
  <p:transition spd="med">
    <p:fade/>
  </p:transition>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0945" name="Picture 3" descr="Cyclins in cell cycle.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59063" y="1638300"/>
            <a:ext cx="4148137" cy="3937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0946" name="TextBox 4"/>
          <p:cNvSpPr txBox="1">
            <a:spLocks noChangeArrowheads="1"/>
          </p:cNvSpPr>
          <p:nvPr/>
        </p:nvSpPr>
        <p:spPr bwMode="auto">
          <a:xfrm>
            <a:off x="4813300" y="6070600"/>
            <a:ext cx="4330700" cy="646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-Andrew Hughes, Gene Ther Mol Biol., 2006; 10:41 </a:t>
            </a:r>
          </a:p>
        </p:txBody>
      </p:sp>
      <p:sp>
        <p:nvSpPr>
          <p:cNvPr id="210947" name="TextBox 5"/>
          <p:cNvSpPr txBox="1">
            <a:spLocks noChangeArrowheads="1"/>
          </p:cNvSpPr>
          <p:nvPr/>
        </p:nvSpPr>
        <p:spPr bwMode="auto">
          <a:xfrm>
            <a:off x="3938588" y="2552700"/>
            <a:ext cx="1030287" cy="246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000">
                <a:solidFill>
                  <a:schemeClr val="bg1"/>
                </a:solidFill>
              </a:rPr>
              <a:t>p-histone H3</a:t>
            </a:r>
          </a:p>
        </p:txBody>
      </p:sp>
      <p:sp>
        <p:nvSpPr>
          <p:cNvPr id="210948" name="Title 1"/>
          <p:cNvSpPr>
            <a:spLocks noGrp="1"/>
          </p:cNvSpPr>
          <p:nvPr>
            <p:ph type="title"/>
          </p:nvPr>
        </p:nvSpPr>
        <p:spPr/>
        <p:txBody>
          <a:bodyPr/>
          <a:lstStyle/>
          <a:p>
            <a:r>
              <a:rPr lang="en-US">
                <a:latin typeface="Arial" charset="0"/>
                <a:ea typeface="MS PGothic" charset="0"/>
              </a:rPr>
              <a:t>Additional markers allow for complete cell cycle state assignment</a:t>
            </a:r>
          </a:p>
        </p:txBody>
      </p:sp>
    </p:spTree>
  </p:cSld>
  <p:clrMapOvr>
    <a:masterClrMapping/>
  </p:clrMapOvr>
  <p:transition spd="med">
    <p:fade/>
  </p:transition>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Cyclins in cell cycle.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59063" y="1638300"/>
            <a:ext cx="4148137" cy="3937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3938588" y="2552700"/>
            <a:ext cx="1030287" cy="246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000">
                <a:solidFill>
                  <a:schemeClr val="bg1"/>
                </a:solidFill>
              </a:rPr>
              <a:t>p-histone H3</a:t>
            </a:r>
          </a:p>
        </p:txBody>
      </p:sp>
      <p:sp>
        <p:nvSpPr>
          <p:cNvPr id="211971" name="Title 1"/>
          <p:cNvSpPr>
            <a:spLocks noGrp="1"/>
          </p:cNvSpPr>
          <p:nvPr>
            <p:ph type="title"/>
          </p:nvPr>
        </p:nvSpPr>
        <p:spPr/>
        <p:txBody>
          <a:bodyPr/>
          <a:lstStyle/>
          <a:p>
            <a:r>
              <a:rPr lang="en-US">
                <a:latin typeface="Arial" charset="0"/>
                <a:ea typeface="MS PGothic" charset="0"/>
              </a:rPr>
              <a:t>Additional markers allow for complete cell cycle state assignment</a:t>
            </a:r>
          </a:p>
        </p:txBody>
      </p:sp>
      <p:sp>
        <p:nvSpPr>
          <p:cNvPr id="2" name="Rectangle 1"/>
          <p:cNvSpPr>
            <a:spLocks noChangeArrowheads="1"/>
          </p:cNvSpPr>
          <p:nvPr/>
        </p:nvSpPr>
        <p:spPr bwMode="auto">
          <a:xfrm>
            <a:off x="4305300" y="4229100"/>
            <a:ext cx="431800" cy="190500"/>
          </a:xfrm>
          <a:prstGeom prst="rect">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1" hangingPunct="1"/>
            <a:endParaRPr lang="en-US"/>
          </a:p>
        </p:txBody>
      </p:sp>
      <p:sp>
        <p:nvSpPr>
          <p:cNvPr id="7" name="Rectangle 6"/>
          <p:cNvSpPr>
            <a:spLocks noChangeArrowheads="1"/>
          </p:cNvSpPr>
          <p:nvPr/>
        </p:nvSpPr>
        <p:spPr bwMode="auto">
          <a:xfrm>
            <a:off x="5054600" y="3390900"/>
            <a:ext cx="381000" cy="215900"/>
          </a:xfrm>
          <a:prstGeom prst="rect">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1" hangingPunct="1"/>
            <a:endParaRPr lang="en-US"/>
          </a:p>
        </p:txBody>
      </p:sp>
      <p:grpSp>
        <p:nvGrpSpPr>
          <p:cNvPr id="9" name="Group 8"/>
          <p:cNvGrpSpPr>
            <a:grpSpLocks/>
          </p:cNvGrpSpPr>
          <p:nvPr/>
        </p:nvGrpSpPr>
        <p:grpSpPr bwMode="auto">
          <a:xfrm>
            <a:off x="5492750" y="2311400"/>
            <a:ext cx="2519363" cy="2825750"/>
            <a:chOff x="3549284" y="4152900"/>
            <a:chExt cx="2519329" cy="2826499"/>
          </a:xfrm>
        </p:grpSpPr>
        <p:pic>
          <p:nvPicPr>
            <p:cNvPr id="211975" name="Picture 9"/>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3924300" y="4152900"/>
              <a:ext cx="2144313" cy="2159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1976" name="TextBox 11"/>
            <p:cNvSpPr txBox="1">
              <a:spLocks noChangeArrowheads="1"/>
            </p:cNvSpPr>
            <p:nvPr/>
          </p:nvSpPr>
          <p:spPr bwMode="auto">
            <a:xfrm rot="-5400000">
              <a:off x="2705100" y="5054600"/>
              <a:ext cx="2057700"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p-Rb (S807/S811)</a:t>
              </a:r>
            </a:p>
          </p:txBody>
        </p:sp>
        <p:sp>
          <p:nvSpPr>
            <p:cNvPr id="211977" name="TextBox 12"/>
            <p:cNvSpPr txBox="1">
              <a:spLocks noChangeArrowheads="1"/>
            </p:cNvSpPr>
            <p:nvPr/>
          </p:nvSpPr>
          <p:spPr bwMode="auto">
            <a:xfrm>
              <a:off x="4508501" y="6333068"/>
              <a:ext cx="979843"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Uridine</a:t>
              </a:r>
            </a:p>
            <a:p>
              <a:pPr eaLnBrk="1" hangingPunct="1"/>
              <a:endParaRPr lang="en-US" sz="1800"/>
            </a:p>
          </p:txBody>
        </p:sp>
        <p:sp>
          <p:nvSpPr>
            <p:cNvPr id="211978" name="Rectangle 13"/>
            <p:cNvSpPr>
              <a:spLocks noChangeArrowheads="1"/>
            </p:cNvSpPr>
            <p:nvPr/>
          </p:nvSpPr>
          <p:spPr bwMode="auto">
            <a:xfrm>
              <a:off x="4254500" y="4254500"/>
              <a:ext cx="1244600" cy="673100"/>
            </a:xfrm>
            <a:prstGeom prst="rect">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1" hangingPunct="1"/>
              <a:endParaRPr lang="en-US"/>
            </a:p>
          </p:txBody>
        </p:sp>
        <p:sp>
          <p:nvSpPr>
            <p:cNvPr id="211979" name="Rectangle 14"/>
            <p:cNvSpPr>
              <a:spLocks noChangeArrowheads="1"/>
            </p:cNvSpPr>
            <p:nvPr/>
          </p:nvSpPr>
          <p:spPr bwMode="auto">
            <a:xfrm>
              <a:off x="4254500" y="4927600"/>
              <a:ext cx="635000" cy="965200"/>
            </a:xfrm>
            <a:prstGeom prst="rect">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1" hangingPunct="1"/>
              <a:endParaRPr lang="en-US"/>
            </a:p>
          </p:txBody>
        </p:sp>
        <p:sp>
          <p:nvSpPr>
            <p:cNvPr id="211980" name="TextBox 15"/>
            <p:cNvSpPr txBox="1">
              <a:spLocks noChangeArrowheads="1"/>
            </p:cNvSpPr>
            <p:nvPr/>
          </p:nvSpPr>
          <p:spPr bwMode="auto">
            <a:xfrm>
              <a:off x="4838700" y="5257800"/>
              <a:ext cx="492593"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000000"/>
                  </a:solidFill>
                </a:rPr>
                <a:t>G0</a:t>
              </a:r>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xit" presetSubtype="0" fill="hold" grpId="2" nodeType="withEffect">
                                  <p:stCondLst>
                                    <p:cond delay="0"/>
                                  </p:stCondLst>
                                  <p:childTnLst>
                                    <p:set>
                                      <p:cBhvr>
                                        <p:cTn id="6" dur="1" fill="hold">
                                          <p:stCondLst>
                                            <p:cond delay="0"/>
                                          </p:stCondLst>
                                        </p:cTn>
                                        <p:tgtEl>
                                          <p:spTgt spid="7"/>
                                        </p:tgtEl>
                                        <p:attrNameLst>
                                          <p:attrName>style.visibility</p:attrName>
                                        </p:attrNameLst>
                                      </p:cBhvr>
                                      <p:to>
                                        <p:strVal val="hidden"/>
                                      </p:to>
                                    </p:set>
                                  </p:childTnLst>
                                </p:cTn>
                              </p:par>
                              <p:par>
                                <p:cTn id="7" presetID="1" presetClass="exit" presetSubtype="0" fill="hold" grpId="2" nodeType="withEffect">
                                  <p:stCondLst>
                                    <p:cond delay="0"/>
                                  </p:stCondLst>
                                  <p:childTnLst>
                                    <p:set>
                                      <p:cBhvr>
                                        <p:cTn id="8" dur="1" fill="hold">
                                          <p:stCondLst>
                                            <p:cond delay="0"/>
                                          </p:stCondLst>
                                        </p:cTn>
                                        <p:tgtEl>
                                          <p:spTgt spid="2"/>
                                        </p:tgtEl>
                                        <p:attrNameLst>
                                          <p:attrName>style.visibility</p:attrName>
                                        </p:attrNameLst>
                                      </p:cBhvr>
                                      <p:to>
                                        <p:strVal val="hidden"/>
                                      </p:to>
                                    </p:set>
                                  </p:childTnLst>
                                </p:cTn>
                              </p:par>
                            </p:childTnLst>
                          </p:cTn>
                        </p:par>
                        <p:par>
                          <p:cTn id="9" fill="hold" nodeType="afterGroup">
                            <p:stCondLst>
                              <p:cond delay="0"/>
                            </p:stCondLst>
                            <p:childTnLst>
                              <p:par>
                                <p:cTn id="10" presetID="35" presetClass="path" presetSubtype="0" accel="50000" decel="50000" fill="hold" nodeType="afterEffect">
                                  <p:stCondLst>
                                    <p:cond delay="0"/>
                                  </p:stCondLst>
                                  <p:childTnLst>
                                    <p:animMotion origin="layout" path="M 0 0  L -0.25 0  E" pathEditMode="relative" ptsTypes="">
                                      <p:cBhvr>
                                        <p:cTn id="11" dur="1000" fill="hold"/>
                                        <p:tgtEl>
                                          <p:spTgt spid="4"/>
                                        </p:tgtEl>
                                        <p:attrNameLst>
                                          <p:attrName>ppt_x</p:attrName>
                                          <p:attrName>ppt_y</p:attrName>
                                        </p:attrNameLst>
                                      </p:cBhvr>
                                    </p:animMotion>
                                  </p:childTnLst>
                                </p:cTn>
                              </p:par>
                              <p:par>
                                <p:cTn id="12" presetID="35" presetClass="path" presetSubtype="0" accel="50000" decel="50000" fill="hold" grpId="0" nodeType="withEffect">
                                  <p:stCondLst>
                                    <p:cond delay="0"/>
                                  </p:stCondLst>
                                  <p:childTnLst>
                                    <p:animMotion origin="layout" path="M 0 0  L -0.25 0  E" pathEditMode="relative" ptsTypes="">
                                      <p:cBhvr>
                                        <p:cTn id="13" dur="1000" fill="hold"/>
                                        <p:tgtEl>
                                          <p:spTgt spid="6"/>
                                        </p:tgtEl>
                                        <p:attrNameLst>
                                          <p:attrName>ppt_x</p:attrName>
                                          <p:attrName>ppt_y</p:attrName>
                                        </p:attrNameLst>
                                      </p:cBhvr>
                                    </p:animMotion>
                                  </p:childTnLst>
                                </p:cTn>
                              </p:par>
                              <p:par>
                                <p:cTn id="14" presetID="35" presetClass="path" presetSubtype="0" accel="50000" decel="50000" fill="hold" grpId="0" nodeType="withEffect">
                                  <p:stCondLst>
                                    <p:cond delay="0"/>
                                  </p:stCondLst>
                                  <p:childTnLst>
                                    <p:animMotion origin="layout" path="M 0 0  L -0.25 0  E" pathEditMode="relative" ptsTypes="">
                                      <p:cBhvr>
                                        <p:cTn id="15" dur="1000" fill="hold"/>
                                        <p:tgtEl>
                                          <p:spTgt spid="2"/>
                                        </p:tgtEl>
                                        <p:attrNameLst>
                                          <p:attrName>ppt_x</p:attrName>
                                          <p:attrName>ppt_y</p:attrName>
                                        </p:attrNameLst>
                                      </p:cBhvr>
                                    </p:animMotion>
                                  </p:childTnLst>
                                </p:cTn>
                              </p:par>
                              <p:par>
                                <p:cTn id="16" presetID="35" presetClass="path" presetSubtype="0" accel="50000" decel="50000" fill="hold" grpId="0" nodeType="withEffect">
                                  <p:stCondLst>
                                    <p:cond delay="0"/>
                                  </p:stCondLst>
                                  <p:childTnLst>
                                    <p:animMotion origin="layout" path="M 0 0  L -0.25 0  E" pathEditMode="relative" ptsTypes="">
                                      <p:cBhvr>
                                        <p:cTn id="17" dur="1000" fill="hold"/>
                                        <p:tgtEl>
                                          <p:spTgt spid="7"/>
                                        </p:tgtEl>
                                        <p:attrNameLst>
                                          <p:attrName>ppt_x</p:attrName>
                                          <p:attrName>ppt_y</p:attrName>
                                        </p:attrNameLst>
                                      </p:cBhvr>
                                    </p:animMotion>
                                  </p:childTnLst>
                                </p:cTn>
                              </p:par>
                              <p:par>
                                <p:cTn id="18" presetID="1" presetClass="entr" presetSubtype="0" fill="hold" grpId="1" nodeType="withEffect">
                                  <p:stCondLst>
                                    <p:cond delay="0"/>
                                  </p:stCondLst>
                                  <p:childTnLst>
                                    <p:set>
                                      <p:cBhvr>
                                        <p:cTn id="19" dur="1" fill="hold">
                                          <p:stCondLst>
                                            <p:cond delay="0"/>
                                          </p:stCondLst>
                                        </p:cTn>
                                        <p:tgtEl>
                                          <p:spTgt spid="2"/>
                                        </p:tgtEl>
                                        <p:attrNameLst>
                                          <p:attrName>style.visibility</p:attrName>
                                        </p:attrNameLst>
                                      </p:cBhvr>
                                      <p:to>
                                        <p:strVal val="visible"/>
                                      </p:to>
                                    </p:set>
                                  </p:childTnLst>
                                </p:cTn>
                              </p:par>
                              <p:par>
                                <p:cTn id="20" presetID="1" presetClass="entr" presetSubtype="0" fill="hold" grpId="1" nodeType="withEffect">
                                  <p:stCondLst>
                                    <p:cond delay="0"/>
                                  </p:stCondLst>
                                  <p:childTnLst>
                                    <p:set>
                                      <p:cBhvr>
                                        <p:cTn id="21" dur="1" fill="hold">
                                          <p:stCondLst>
                                            <p:cond delay="0"/>
                                          </p:stCondLst>
                                        </p:cTn>
                                        <p:tgtEl>
                                          <p:spTgt spid="7"/>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 grpId="0" animBg="1"/>
      <p:bldP spid="2" grpId="1" animBg="1"/>
      <p:bldP spid="2" grpId="2" animBg="1"/>
      <p:bldP spid="7" grpId="0" animBg="1"/>
      <p:bldP spid="7" grpId="1" animBg="1"/>
      <p:bldP spid="7" grpId="2"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extBox 5"/>
          <p:cNvSpPr txBox="1">
            <a:spLocks noChangeArrowheads="1"/>
          </p:cNvSpPr>
          <p:nvPr/>
        </p:nvSpPr>
        <p:spPr bwMode="auto">
          <a:xfrm>
            <a:off x="3938588" y="2552700"/>
            <a:ext cx="1030287" cy="246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000">
                <a:solidFill>
                  <a:schemeClr val="bg1"/>
                </a:solidFill>
              </a:rPr>
              <a:t>p-histone H3</a:t>
            </a:r>
          </a:p>
        </p:txBody>
      </p:sp>
      <p:sp>
        <p:nvSpPr>
          <p:cNvPr id="212994" name="Title 1"/>
          <p:cNvSpPr>
            <a:spLocks noGrp="1"/>
          </p:cNvSpPr>
          <p:nvPr>
            <p:ph type="title"/>
          </p:nvPr>
        </p:nvSpPr>
        <p:spPr/>
        <p:txBody>
          <a:bodyPr/>
          <a:lstStyle/>
          <a:p>
            <a:r>
              <a:rPr lang="en-US">
                <a:latin typeface="Arial" charset="0"/>
                <a:ea typeface="MS PGothic" charset="0"/>
              </a:rPr>
              <a:t>Additional markers allow for complete cell cycle state assignment</a:t>
            </a:r>
          </a:p>
        </p:txBody>
      </p:sp>
      <p:pic>
        <p:nvPicPr>
          <p:cNvPr id="212995" name="Picture 6" descr="Cyclins in cell cycle.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73063" y="1638300"/>
            <a:ext cx="4148137" cy="3937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2996" name="TextBox 7"/>
          <p:cNvSpPr txBox="1">
            <a:spLocks noChangeArrowheads="1"/>
          </p:cNvSpPr>
          <p:nvPr/>
        </p:nvSpPr>
        <p:spPr bwMode="auto">
          <a:xfrm>
            <a:off x="1652588" y="2552700"/>
            <a:ext cx="1030287" cy="246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000">
                <a:solidFill>
                  <a:schemeClr val="bg1"/>
                </a:solidFill>
              </a:rPr>
              <a:t>p-histone H3</a:t>
            </a:r>
          </a:p>
        </p:txBody>
      </p:sp>
      <p:sp>
        <p:nvSpPr>
          <p:cNvPr id="2" name="Rectangle 1"/>
          <p:cNvSpPr>
            <a:spLocks noChangeArrowheads="1"/>
          </p:cNvSpPr>
          <p:nvPr/>
        </p:nvSpPr>
        <p:spPr bwMode="auto">
          <a:xfrm>
            <a:off x="1130300" y="2247900"/>
            <a:ext cx="927100" cy="254000"/>
          </a:xfrm>
          <a:prstGeom prst="rect">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1" hangingPunct="1"/>
            <a:endParaRPr lang="en-US"/>
          </a:p>
        </p:txBody>
      </p:sp>
      <p:grpSp>
        <p:nvGrpSpPr>
          <p:cNvPr id="3" name="Group 2"/>
          <p:cNvGrpSpPr>
            <a:grpSpLocks/>
          </p:cNvGrpSpPr>
          <p:nvPr/>
        </p:nvGrpSpPr>
        <p:grpSpPr bwMode="auto">
          <a:xfrm>
            <a:off x="5480050" y="2273300"/>
            <a:ext cx="2532063" cy="2863850"/>
            <a:chOff x="5479682" y="2273300"/>
            <a:chExt cx="2532031" cy="2864599"/>
          </a:xfrm>
        </p:grpSpPr>
        <p:pic>
          <p:nvPicPr>
            <p:cNvPr id="212999" name="Picture 8"/>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5867400" y="2311400"/>
              <a:ext cx="2144313" cy="2159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3000" name="TextBox 9"/>
            <p:cNvSpPr txBox="1">
              <a:spLocks noChangeArrowheads="1"/>
            </p:cNvSpPr>
            <p:nvPr/>
          </p:nvSpPr>
          <p:spPr bwMode="auto">
            <a:xfrm>
              <a:off x="6273801" y="4491568"/>
              <a:ext cx="979843"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Uridine</a:t>
              </a:r>
            </a:p>
            <a:p>
              <a:pPr eaLnBrk="1" hangingPunct="1"/>
              <a:endParaRPr lang="en-US" sz="1800"/>
            </a:p>
          </p:txBody>
        </p:sp>
        <p:sp>
          <p:nvSpPr>
            <p:cNvPr id="213001" name="TextBox 11"/>
            <p:cNvSpPr txBox="1">
              <a:spLocks noChangeArrowheads="1"/>
            </p:cNvSpPr>
            <p:nvPr/>
          </p:nvSpPr>
          <p:spPr bwMode="auto">
            <a:xfrm rot="-5400000">
              <a:off x="5046048" y="3213100"/>
              <a:ext cx="1236599"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Cyclin B1</a:t>
              </a:r>
            </a:p>
          </p:txBody>
        </p:sp>
        <p:sp>
          <p:nvSpPr>
            <p:cNvPr id="213002" name="Rectangle 12"/>
            <p:cNvSpPr>
              <a:spLocks noChangeArrowheads="1"/>
            </p:cNvSpPr>
            <p:nvPr/>
          </p:nvSpPr>
          <p:spPr bwMode="auto">
            <a:xfrm>
              <a:off x="6756400" y="2692400"/>
              <a:ext cx="825500" cy="825500"/>
            </a:xfrm>
            <a:prstGeom prst="rect">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1" hangingPunct="1"/>
              <a:endParaRPr lang="en-US"/>
            </a:p>
          </p:txBody>
        </p:sp>
        <p:sp>
          <p:nvSpPr>
            <p:cNvPr id="213003" name="Rectangle 13"/>
            <p:cNvSpPr>
              <a:spLocks noChangeArrowheads="1"/>
            </p:cNvSpPr>
            <p:nvPr/>
          </p:nvSpPr>
          <p:spPr bwMode="auto">
            <a:xfrm>
              <a:off x="6159500" y="3048000"/>
              <a:ext cx="596900" cy="914400"/>
            </a:xfrm>
            <a:prstGeom prst="rect">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1" hangingPunct="1"/>
              <a:endParaRPr lang="en-US"/>
            </a:p>
          </p:txBody>
        </p:sp>
        <p:sp>
          <p:nvSpPr>
            <p:cNvPr id="213004" name="Rectangle 14"/>
            <p:cNvSpPr>
              <a:spLocks noChangeArrowheads="1"/>
            </p:cNvSpPr>
            <p:nvPr/>
          </p:nvSpPr>
          <p:spPr bwMode="auto">
            <a:xfrm>
              <a:off x="6159500" y="2374900"/>
              <a:ext cx="596900" cy="673100"/>
            </a:xfrm>
            <a:prstGeom prst="rect">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1" hangingPunct="1"/>
              <a:endParaRPr lang="en-US"/>
            </a:p>
          </p:txBody>
        </p:sp>
        <p:sp>
          <p:nvSpPr>
            <p:cNvPr id="213005" name="TextBox 15"/>
            <p:cNvSpPr txBox="1">
              <a:spLocks noChangeArrowheads="1"/>
            </p:cNvSpPr>
            <p:nvPr/>
          </p:nvSpPr>
          <p:spPr bwMode="auto">
            <a:xfrm>
              <a:off x="6680200" y="3746500"/>
              <a:ext cx="864652"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000000"/>
                  </a:solidFill>
                </a:rPr>
                <a:t>G0/G1</a:t>
              </a:r>
            </a:p>
          </p:txBody>
        </p:sp>
        <p:sp>
          <p:nvSpPr>
            <p:cNvPr id="213006" name="TextBox 16"/>
            <p:cNvSpPr txBox="1">
              <a:spLocks noChangeArrowheads="1"/>
            </p:cNvSpPr>
            <p:nvPr/>
          </p:nvSpPr>
          <p:spPr bwMode="auto">
            <a:xfrm flipH="1">
              <a:off x="7514128" y="2921000"/>
              <a:ext cx="270971"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000000"/>
                  </a:solidFill>
                </a:rPr>
                <a:t>S</a:t>
              </a:r>
            </a:p>
          </p:txBody>
        </p:sp>
        <p:sp>
          <p:nvSpPr>
            <p:cNvPr id="213007" name="TextBox 17"/>
            <p:cNvSpPr txBox="1">
              <a:spLocks noChangeArrowheads="1"/>
            </p:cNvSpPr>
            <p:nvPr/>
          </p:nvSpPr>
          <p:spPr bwMode="auto">
            <a:xfrm>
              <a:off x="6680200" y="2273300"/>
              <a:ext cx="492593"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000000"/>
                  </a:solidFill>
                </a:rPr>
                <a:t>G2</a:t>
              </a:r>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100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nodeType="afterGroup">
                            <p:stCondLst>
                              <p:cond delay="1000"/>
                            </p:stCondLst>
                            <p:childTnLst>
                              <p:par>
                                <p:cTn id="8" presetID="1" presetClass="entr" presetSubtype="0" fill="hold" nodeType="afterEffect">
                                  <p:stCondLst>
                                    <p:cond delay="1000"/>
                                  </p:stCondLst>
                                  <p:childTnLst>
                                    <p:set>
                                      <p:cBhvr>
                                        <p:cTn id="9"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TextBox 5"/>
          <p:cNvSpPr txBox="1">
            <a:spLocks noChangeArrowheads="1"/>
          </p:cNvSpPr>
          <p:nvPr/>
        </p:nvSpPr>
        <p:spPr bwMode="auto">
          <a:xfrm>
            <a:off x="3938588" y="2552700"/>
            <a:ext cx="1030287" cy="246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000">
                <a:solidFill>
                  <a:schemeClr val="bg1"/>
                </a:solidFill>
              </a:rPr>
              <a:t>p-histone H3</a:t>
            </a:r>
          </a:p>
        </p:txBody>
      </p:sp>
      <p:sp>
        <p:nvSpPr>
          <p:cNvPr id="214018" name="Title 1"/>
          <p:cNvSpPr>
            <a:spLocks noGrp="1"/>
          </p:cNvSpPr>
          <p:nvPr>
            <p:ph type="title"/>
          </p:nvPr>
        </p:nvSpPr>
        <p:spPr/>
        <p:txBody>
          <a:bodyPr/>
          <a:lstStyle/>
          <a:p>
            <a:r>
              <a:rPr lang="en-US">
                <a:latin typeface="Arial" charset="0"/>
                <a:ea typeface="MS PGothic" charset="0"/>
              </a:rPr>
              <a:t>Additional markers allow for complete cell cycle state assignment</a:t>
            </a:r>
          </a:p>
        </p:txBody>
      </p:sp>
      <p:pic>
        <p:nvPicPr>
          <p:cNvPr id="214019" name="Picture 6" descr="Cyclins in cell cycle.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73063" y="1638300"/>
            <a:ext cx="4148137" cy="3937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4020" name="TextBox 7"/>
          <p:cNvSpPr txBox="1">
            <a:spLocks noChangeArrowheads="1"/>
          </p:cNvSpPr>
          <p:nvPr/>
        </p:nvSpPr>
        <p:spPr bwMode="auto">
          <a:xfrm>
            <a:off x="1652588" y="2552700"/>
            <a:ext cx="1030287" cy="246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000">
                <a:solidFill>
                  <a:schemeClr val="bg1"/>
                </a:solidFill>
              </a:rPr>
              <a:t>p-histone H3</a:t>
            </a:r>
          </a:p>
        </p:txBody>
      </p:sp>
      <p:sp>
        <p:nvSpPr>
          <p:cNvPr id="9" name="Rectangle 8"/>
          <p:cNvSpPr>
            <a:spLocks noChangeArrowheads="1"/>
          </p:cNvSpPr>
          <p:nvPr/>
        </p:nvSpPr>
        <p:spPr bwMode="auto">
          <a:xfrm>
            <a:off x="1663700" y="2552700"/>
            <a:ext cx="927100" cy="254000"/>
          </a:xfrm>
          <a:prstGeom prst="rect">
            <a:avLst/>
          </a:prstGeom>
          <a:noFill/>
          <a:ln w="254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1" hangingPunct="1"/>
            <a:endParaRPr lang="en-US"/>
          </a:p>
        </p:txBody>
      </p:sp>
      <p:grpSp>
        <p:nvGrpSpPr>
          <p:cNvPr id="10" name="Group 9"/>
          <p:cNvGrpSpPr>
            <a:grpSpLocks/>
          </p:cNvGrpSpPr>
          <p:nvPr/>
        </p:nvGrpSpPr>
        <p:grpSpPr bwMode="auto">
          <a:xfrm>
            <a:off x="5480050" y="2292350"/>
            <a:ext cx="2532063" cy="2844800"/>
            <a:chOff x="6292482" y="4133567"/>
            <a:chExt cx="2532031" cy="2845832"/>
          </a:xfrm>
        </p:grpSpPr>
        <p:pic>
          <p:nvPicPr>
            <p:cNvPr id="214023" name="Picture 11"/>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6680200" y="4152900"/>
              <a:ext cx="2144313" cy="2159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4024" name="TextBox 12"/>
            <p:cNvSpPr txBox="1">
              <a:spLocks noChangeArrowheads="1"/>
            </p:cNvSpPr>
            <p:nvPr/>
          </p:nvSpPr>
          <p:spPr bwMode="auto">
            <a:xfrm>
              <a:off x="7277101" y="6333068"/>
              <a:ext cx="979843"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Uridine</a:t>
              </a:r>
            </a:p>
            <a:p>
              <a:pPr eaLnBrk="1" hangingPunct="1"/>
              <a:endParaRPr lang="en-US" sz="1800"/>
            </a:p>
          </p:txBody>
        </p:sp>
        <p:sp>
          <p:nvSpPr>
            <p:cNvPr id="214025" name="TextBox 13"/>
            <p:cNvSpPr txBox="1">
              <a:spLocks noChangeArrowheads="1"/>
            </p:cNvSpPr>
            <p:nvPr/>
          </p:nvSpPr>
          <p:spPr bwMode="auto">
            <a:xfrm rot="-5400000">
              <a:off x="5358749" y="5067300"/>
              <a:ext cx="2236798"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t>p-Histone H3 (S28)</a:t>
              </a:r>
            </a:p>
          </p:txBody>
        </p:sp>
        <p:sp>
          <p:nvSpPr>
            <p:cNvPr id="214026" name="Rectangle 14"/>
            <p:cNvSpPr>
              <a:spLocks noChangeArrowheads="1"/>
            </p:cNvSpPr>
            <p:nvPr/>
          </p:nvSpPr>
          <p:spPr bwMode="auto">
            <a:xfrm>
              <a:off x="6946900" y="4191000"/>
              <a:ext cx="749300" cy="571500"/>
            </a:xfrm>
            <a:prstGeom prst="rect">
              <a:avLst/>
            </a:prstGeom>
            <a:noFill/>
            <a:ln w="9525">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1" hangingPunct="1"/>
              <a:endParaRPr lang="en-US"/>
            </a:p>
          </p:txBody>
        </p:sp>
        <p:sp>
          <p:nvSpPr>
            <p:cNvPr id="214027" name="TextBox 15"/>
            <p:cNvSpPr txBox="1">
              <a:spLocks noChangeArrowheads="1"/>
            </p:cNvSpPr>
            <p:nvPr/>
          </p:nvSpPr>
          <p:spPr bwMode="auto">
            <a:xfrm>
              <a:off x="7645400" y="4279900"/>
              <a:ext cx="376951"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800">
                  <a:solidFill>
                    <a:srgbClr val="000000"/>
                  </a:solidFill>
                </a:rPr>
                <a:t>M</a:t>
              </a:r>
            </a:p>
          </p:txBody>
        </p:sp>
      </p:gr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1000"/>
                                  </p:stCondLst>
                                  <p:childTnLst>
                                    <p:set>
                                      <p:cBhvr>
                                        <p:cTn id="6" dur="1" fill="hold">
                                          <p:stCondLst>
                                            <p:cond delay="0"/>
                                          </p:stCondLst>
                                        </p:cTn>
                                        <p:tgtEl>
                                          <p:spTgt spid="9"/>
                                        </p:tgtEl>
                                        <p:attrNameLst>
                                          <p:attrName>style.visibility</p:attrName>
                                        </p:attrNameLst>
                                      </p:cBhvr>
                                      <p:to>
                                        <p:strVal val="visible"/>
                                      </p:to>
                                    </p:set>
                                  </p:childTnLst>
                                </p:cTn>
                              </p:par>
                            </p:childTnLst>
                          </p:cTn>
                        </p:par>
                        <p:par>
                          <p:cTn id="7" fill="hold" nodeType="afterGroup">
                            <p:stCondLst>
                              <p:cond delay="1000"/>
                            </p:stCondLst>
                            <p:childTnLst>
                              <p:par>
                                <p:cTn id="8" presetID="1" presetClass="entr" presetSubtype="0" fill="hold" nodeType="afterEffect">
                                  <p:stCondLst>
                                    <p:cond delay="1000"/>
                                  </p:stCondLst>
                                  <p:childTnLst>
                                    <p:set>
                                      <p:cBhvr>
                                        <p:cTn id="9"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p:txBody>
          <a:bodyPr/>
          <a:lstStyle/>
          <a:p>
            <a:r>
              <a:rPr lang="en-US">
                <a:latin typeface="Arial" charset="0"/>
                <a:ea typeface="MS PGothic" charset="0"/>
              </a:rPr>
              <a:t>HU treatment of HL-60 cells in culture</a:t>
            </a:r>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33363" y="4533900"/>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678238" y="4533900"/>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15044" name="Picture 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33363" y="203676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 name="Picture 6"/>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670300" y="2036763"/>
            <a:ext cx="2108200" cy="210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 name="Right Arrow 2"/>
          <p:cNvSpPr>
            <a:spLocks noChangeArrowheads="1"/>
          </p:cNvSpPr>
          <p:nvPr/>
        </p:nvSpPr>
        <p:spPr bwMode="auto">
          <a:xfrm>
            <a:off x="2667000" y="2903538"/>
            <a:ext cx="744538" cy="365125"/>
          </a:xfrm>
          <a:prstGeom prst="rightArrow">
            <a:avLst>
              <a:gd name="adj1" fmla="val 50000"/>
              <a:gd name="adj2" fmla="val 49817"/>
            </a:avLst>
          </a:prstGeom>
          <a:gradFill rotWithShape="1">
            <a:gsLst>
              <a:gs pos="0">
                <a:srgbClr val="CCFFCC"/>
              </a:gs>
              <a:gs pos="100000">
                <a:srgbClr val="008000"/>
              </a:gs>
            </a:gsLst>
            <a:lin ang="5400000" scaled="1"/>
          </a:gradFill>
          <a:ln w="9525">
            <a:solidFill>
              <a:schemeClr val="tx1"/>
            </a:solidFill>
            <a:round/>
            <a:headEnd/>
            <a:tailEnd/>
          </a:ln>
        </p:spPr>
        <p:txBody>
          <a:bodyPr wrap="none" anchor="ctr"/>
          <a:lstStyle/>
          <a:p>
            <a:pPr algn="ctr" eaLnBrk="1" hangingPunct="1"/>
            <a:endParaRPr lang="en-US"/>
          </a:p>
        </p:txBody>
      </p:sp>
      <p:sp>
        <p:nvSpPr>
          <p:cNvPr id="8" name="Right Arrow 7"/>
          <p:cNvSpPr>
            <a:spLocks noChangeArrowheads="1"/>
          </p:cNvSpPr>
          <p:nvPr/>
        </p:nvSpPr>
        <p:spPr bwMode="auto">
          <a:xfrm>
            <a:off x="2667000" y="5410200"/>
            <a:ext cx="744538" cy="363538"/>
          </a:xfrm>
          <a:prstGeom prst="rightArrow">
            <a:avLst>
              <a:gd name="adj1" fmla="val 50000"/>
              <a:gd name="adj2" fmla="val 50035"/>
            </a:avLst>
          </a:prstGeom>
          <a:gradFill rotWithShape="1">
            <a:gsLst>
              <a:gs pos="0">
                <a:srgbClr val="CCFFCC"/>
              </a:gs>
              <a:gs pos="100000">
                <a:srgbClr val="008000"/>
              </a:gs>
            </a:gsLst>
            <a:lin ang="5400000" scaled="1"/>
          </a:gradFill>
          <a:ln w="9525">
            <a:solidFill>
              <a:schemeClr val="tx1"/>
            </a:solidFill>
            <a:round/>
            <a:headEnd/>
            <a:tailEnd/>
          </a:ln>
        </p:spPr>
        <p:txBody>
          <a:bodyPr wrap="none" anchor="ctr"/>
          <a:lstStyle/>
          <a:p>
            <a:pPr algn="ctr" eaLnBrk="1" hangingPunct="1"/>
            <a:endParaRPr lang="en-US"/>
          </a:p>
        </p:txBody>
      </p:sp>
      <p:sp>
        <p:nvSpPr>
          <p:cNvPr id="9" name="TextBox 8"/>
          <p:cNvSpPr txBox="1">
            <a:spLocks noChangeArrowheads="1"/>
          </p:cNvSpPr>
          <p:nvPr/>
        </p:nvSpPr>
        <p:spPr bwMode="auto">
          <a:xfrm>
            <a:off x="2646363" y="3970338"/>
            <a:ext cx="673100" cy="739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2400"/>
              <a:t>HU</a:t>
            </a:r>
          </a:p>
          <a:p>
            <a:pPr algn="ctr" eaLnBrk="1" hangingPunct="1"/>
            <a:r>
              <a:rPr lang="en-US" sz="1800"/>
              <a:t>22hr</a:t>
            </a:r>
          </a:p>
        </p:txBody>
      </p:sp>
      <p:sp>
        <p:nvSpPr>
          <p:cNvPr id="10" name="TextBox 9"/>
          <p:cNvSpPr txBox="1">
            <a:spLocks noChangeArrowheads="1"/>
          </p:cNvSpPr>
          <p:nvPr/>
        </p:nvSpPr>
        <p:spPr bwMode="auto">
          <a:xfrm>
            <a:off x="5843588" y="2303463"/>
            <a:ext cx="3173412" cy="41544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marL="457200" indent="-457200">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buFontTx/>
              <a:buChar char="•"/>
            </a:pPr>
            <a:r>
              <a:rPr lang="en-US" sz="2400"/>
              <a:t>In cell culture, HU treatment leads to cell cycle arrest</a:t>
            </a:r>
          </a:p>
          <a:p>
            <a:pPr eaLnBrk="1" hangingPunct="1">
              <a:buFontTx/>
              <a:buChar char="•"/>
            </a:pPr>
            <a:r>
              <a:rPr lang="en-US" sz="2400"/>
              <a:t>Almost no cells enter S phase</a:t>
            </a:r>
          </a:p>
          <a:p>
            <a:pPr eaLnBrk="1" hangingPunct="1">
              <a:buFontTx/>
              <a:buChar char="•"/>
            </a:pPr>
            <a:r>
              <a:rPr lang="en-US" sz="2400"/>
              <a:t>Treatment is associated with increased apoptotic markers</a:t>
            </a: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par>
                          <p:cTn id="11" fill="hold" nodeType="afterGroup">
                            <p:stCondLst>
                              <p:cond delay="0"/>
                            </p:stCondLst>
                            <p:childTnLst>
                              <p:par>
                                <p:cTn id="12" presetID="1" presetClass="entr" presetSubtype="0" fill="hold" nodeType="afterEffect">
                                  <p:stCondLst>
                                    <p:cond delay="0"/>
                                  </p:stCondLst>
                                  <p:childTnLst>
                                    <p:set>
                                      <p:cBhvr>
                                        <p:cTn id="13" dur="1" fill="hold">
                                          <p:stCondLst>
                                            <p:cond delay="0"/>
                                          </p:stCondLst>
                                        </p:cTn>
                                        <p:tgtEl>
                                          <p:spTgt spid="10">
                                            <p:txEl>
                                              <p:pRg st="0" end="0"/>
                                            </p:txEl>
                                          </p:spTgt>
                                        </p:tgtEl>
                                        <p:attrNameLst>
                                          <p:attrName>style.visibility</p:attrName>
                                        </p:attrNameLst>
                                      </p:cBhvr>
                                      <p:to>
                                        <p:strVal val="visible"/>
                                      </p:to>
                                    </p:set>
                                  </p:childTnLst>
                                </p:cTn>
                              </p:par>
                            </p:childTnLst>
                          </p:cTn>
                        </p:par>
                        <p:par>
                          <p:cTn id="14" fill="hold" nodeType="afterGroup">
                            <p:stCondLst>
                              <p:cond delay="0"/>
                            </p:stCondLst>
                            <p:childTnLst>
                              <p:par>
                                <p:cTn id="15" presetID="1" presetClass="entr" presetSubtype="0" fill="hold" nodeType="afterEffect">
                                  <p:stCondLst>
                                    <p:cond delay="0"/>
                                  </p:stCondLst>
                                  <p:childTnLst>
                                    <p:set>
                                      <p:cBhvr>
                                        <p:cTn id="16" dur="1" fill="hold">
                                          <p:stCondLst>
                                            <p:cond delay="0"/>
                                          </p:stCondLst>
                                        </p:cTn>
                                        <p:tgtEl>
                                          <p:spTgt spid="10">
                                            <p:txEl>
                                              <p:pRg st="1" end="1"/>
                                            </p:txEl>
                                          </p:spTgt>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4"/>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0">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animBg="1"/>
      <p:bldP spid="9"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a:xfrm>
            <a:off x="33338" y="152400"/>
            <a:ext cx="9077325" cy="762000"/>
          </a:xfrm>
        </p:spPr>
        <p:txBody>
          <a:bodyPr/>
          <a:lstStyle/>
          <a:p>
            <a:r>
              <a:rPr lang="en-US">
                <a:latin typeface="Arial" charset="0"/>
                <a:ea typeface="MS PGothic" charset="0"/>
              </a:rPr>
              <a:t>Distinct patterns of cell frequency across AML subtypes</a:t>
            </a:r>
          </a:p>
        </p:txBody>
      </p:sp>
      <p:grpSp>
        <p:nvGrpSpPr>
          <p:cNvPr id="216066" name="Group 8"/>
          <p:cNvGrpSpPr>
            <a:grpSpLocks/>
          </p:cNvGrpSpPr>
          <p:nvPr/>
        </p:nvGrpSpPr>
        <p:grpSpPr bwMode="auto">
          <a:xfrm>
            <a:off x="3140075" y="1168400"/>
            <a:ext cx="3084513" cy="5578475"/>
            <a:chOff x="3139872" y="1168645"/>
            <a:chExt cx="3085337" cy="5578334"/>
          </a:xfrm>
        </p:grpSpPr>
        <p:sp>
          <p:nvSpPr>
            <p:cNvPr id="216067" name="Rectangle 2"/>
            <p:cNvSpPr>
              <a:spLocks noChangeArrowheads="1"/>
            </p:cNvSpPr>
            <p:nvPr/>
          </p:nvSpPr>
          <p:spPr bwMode="auto">
            <a:xfrm>
              <a:off x="3139872" y="1168645"/>
              <a:ext cx="3085337" cy="5578334"/>
            </a:xfrm>
            <a:prstGeom prst="rect">
              <a:avLst/>
            </a:prstGeom>
            <a:solidFill>
              <a:srgbClr val="FFFFFF"/>
            </a:solidFill>
            <a:ln w="9525">
              <a:solidFill>
                <a:schemeClr val="tx1"/>
              </a:solidFill>
              <a:round/>
              <a:headEnd/>
              <a:tailEnd/>
            </a:ln>
          </p:spPr>
          <p:txBody>
            <a:bodyPr wrap="none" anchor="ctr"/>
            <a:lstStyle/>
            <a:p>
              <a:pPr algn="ctr" eaLnBrk="1" hangingPunct="1"/>
              <a:endParaRPr lang="en-US"/>
            </a:p>
          </p:txBody>
        </p:sp>
        <p:pic>
          <p:nvPicPr>
            <p:cNvPr id="216068" name="Picture 7" descr="AML-FullClusteringKaryotypeEditedPops.png"/>
            <p:cNvPicPr>
              <a:picLocks/>
            </p:cNvPicPr>
            <p:nvPr/>
          </p:nvPicPr>
          <p:blipFill>
            <a:blip r:embed="rId2" cstate="email">
              <a:extLst>
                <a:ext uri="{28A0092B-C50C-407E-A947-70E740481C1C}">
                  <a14:useLocalDpi xmlns:a14="http://schemas.microsoft.com/office/drawing/2010/main" val="0"/>
                </a:ext>
              </a:extLst>
            </a:blip>
            <a:srcRect l="28751" t="12379" r="18497" b="70522"/>
            <a:stretch>
              <a:fillRect/>
            </a:stretch>
          </p:blipFill>
          <p:spPr bwMode="auto">
            <a:xfrm>
              <a:off x="3887831" y="2002281"/>
              <a:ext cx="1698492" cy="54864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16069" name="Picture 5" descr="AML-FullClusteringKaryotypeEditedPops.png"/>
            <p:cNvPicPr>
              <a:picLocks/>
            </p:cNvPicPr>
            <p:nvPr/>
          </p:nvPicPr>
          <p:blipFill>
            <a:blip r:embed="rId2" cstate="email">
              <a:extLst>
                <a:ext uri="{28A0092B-C50C-407E-A947-70E740481C1C}">
                  <a14:useLocalDpi xmlns:a14="http://schemas.microsoft.com/office/drawing/2010/main" val="0"/>
                </a:ext>
              </a:extLst>
            </a:blip>
            <a:srcRect t="29140" r="70667"/>
            <a:stretch>
              <a:fillRect/>
            </a:stretch>
          </p:blipFill>
          <p:spPr bwMode="auto">
            <a:xfrm>
              <a:off x="3211458" y="2551209"/>
              <a:ext cx="685800" cy="413245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16070" name="Picture 1" descr="AML-FullClusteringKaryotypeEditedPops.png"/>
            <p:cNvPicPr>
              <a:picLocks noChangeAspect="1"/>
            </p:cNvPicPr>
            <p:nvPr/>
          </p:nvPicPr>
          <p:blipFill>
            <a:blip r:embed="rId2" cstate="email">
              <a:extLst>
                <a:ext uri="{28A0092B-C50C-407E-A947-70E740481C1C}">
                  <a14:useLocalDpi xmlns:a14="http://schemas.microsoft.com/office/drawing/2010/main" val="0"/>
                </a:ext>
              </a:extLst>
            </a:blip>
            <a:srcRect l="28778" t="28677"/>
            <a:stretch>
              <a:fillRect/>
            </a:stretch>
          </p:blipFill>
          <p:spPr bwMode="auto">
            <a:xfrm>
              <a:off x="3888714" y="2524296"/>
              <a:ext cx="2293141" cy="415937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16071" name="Picture 6" descr="AML-FullClusteringKaryotypeEditedPops.png"/>
            <p:cNvPicPr>
              <a:picLocks noChangeAspect="1"/>
            </p:cNvPicPr>
            <p:nvPr/>
          </p:nvPicPr>
          <p:blipFill>
            <a:blip r:embed="rId2" cstate="email">
              <a:extLst>
                <a:ext uri="{28A0092B-C50C-407E-A947-70E740481C1C}">
                  <a14:useLocalDpi xmlns:a14="http://schemas.microsoft.com/office/drawing/2010/main" val="0"/>
                </a:ext>
              </a:extLst>
            </a:blip>
            <a:srcRect l="28024" r="18011" b="87086"/>
            <a:stretch>
              <a:fillRect/>
            </a:stretch>
          </p:blipFill>
          <p:spPr bwMode="auto">
            <a:xfrm>
              <a:off x="3864458" y="1266021"/>
              <a:ext cx="1737447" cy="7530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Tree>
  </p:cSld>
  <p:clrMapOvr>
    <a:masterClrMapping/>
  </p:clrMapOvr>
  <p:transition spd="med">
    <p:fade/>
  </p:transition>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9" name="TextBox 3"/>
          <p:cNvSpPr txBox="1">
            <a:spLocks noChangeArrowheads="1"/>
          </p:cNvSpPr>
          <p:nvPr/>
        </p:nvSpPr>
        <p:spPr bwMode="auto">
          <a:xfrm>
            <a:off x="1797050" y="1135063"/>
            <a:ext cx="179228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Normal (Nl-6)</a:t>
            </a:r>
          </a:p>
        </p:txBody>
      </p:sp>
      <p:pic>
        <p:nvPicPr>
          <p:cNvPr id="109570"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130425" y="1703388"/>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9571"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75113" y="1703388"/>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9572" name="Picture 6"/>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06375" y="1693863"/>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9573" name="Picture 14"/>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648450" y="1690688"/>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9574" name="TextBox 17"/>
          <p:cNvSpPr txBox="1">
            <a:spLocks noChangeArrowheads="1"/>
          </p:cNvSpPr>
          <p:nvPr/>
        </p:nvSpPr>
        <p:spPr bwMode="auto">
          <a:xfrm>
            <a:off x="260350" y="5632450"/>
            <a:ext cx="41306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MDS-23 </a:t>
            </a:r>
            <a:r>
              <a:rPr lang="en-US" sz="2000">
                <a:solidFill>
                  <a:srgbClr val="FFFFFF"/>
                </a:solidFill>
                <a:sym typeface="Wingdings" charset="0"/>
              </a:rPr>
              <a:t> RCMD, IPSS=0.5/Int-1</a:t>
            </a:r>
          </a:p>
        </p:txBody>
      </p:sp>
      <p:pic>
        <p:nvPicPr>
          <p:cNvPr id="109575" name="Picture 20"/>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6648450" y="3724275"/>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9576" name="Picture 21"/>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2130425" y="3724275"/>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9577" name="Picture 22"/>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201613" y="3724275"/>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9578" name="Picture 23"/>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4075113" y="3724275"/>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9579" name="Title 1"/>
          <p:cNvSpPr>
            <a:spLocks noGrp="1"/>
          </p:cNvSpPr>
          <p:nvPr>
            <p:ph type="title"/>
          </p:nvPr>
        </p:nvSpPr>
        <p:spPr>
          <a:xfrm>
            <a:off x="142875" y="161925"/>
            <a:ext cx="8839200" cy="1020763"/>
          </a:xfrm>
        </p:spPr>
        <p:txBody>
          <a:bodyPr/>
          <a:lstStyle/>
          <a:p>
            <a:r>
              <a:rPr lang="en-US">
                <a:latin typeface="Arial" charset="0"/>
                <a:ea typeface="MS PGothic" charset="0"/>
              </a:rPr>
              <a:t>Mass Cytometry allows for the study of disrupted differentiation in MDS patients</a:t>
            </a:r>
          </a:p>
        </p:txBody>
      </p:sp>
      <p:sp>
        <p:nvSpPr>
          <p:cNvPr id="109580" name="TextBox 15"/>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3044115268"/>
      </p:ext>
    </p:extLst>
  </p:cSld>
  <p:clrMapOvr>
    <a:masterClrMapping/>
  </p:clrMapOvr>
  <p:transition spd="med">
    <p:fade/>
  </p:transition>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3" name="TextBox 3"/>
          <p:cNvSpPr txBox="1">
            <a:spLocks noChangeArrowheads="1"/>
          </p:cNvSpPr>
          <p:nvPr/>
        </p:nvSpPr>
        <p:spPr bwMode="auto">
          <a:xfrm>
            <a:off x="1797050" y="1131888"/>
            <a:ext cx="179228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Normal (Nl-6)</a:t>
            </a:r>
          </a:p>
        </p:txBody>
      </p:sp>
      <p:pic>
        <p:nvPicPr>
          <p:cNvPr id="110594"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130425" y="1700213"/>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0595"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75113" y="1700213"/>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0596" name="Picture 6"/>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06375" y="1698625"/>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0597" name="TextBox 13"/>
          <p:cNvSpPr txBox="1">
            <a:spLocks noChangeArrowheads="1"/>
          </p:cNvSpPr>
          <p:nvPr/>
        </p:nvSpPr>
        <p:spPr bwMode="auto">
          <a:xfrm>
            <a:off x="260350" y="5651500"/>
            <a:ext cx="417353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MDS-3 </a:t>
            </a:r>
            <a:r>
              <a:rPr lang="en-US" sz="2000">
                <a:solidFill>
                  <a:srgbClr val="FFFFFF"/>
                </a:solidFill>
                <a:sym typeface="Wingdings" charset="0"/>
              </a:rPr>
              <a:t> RAEB-1, IPSS=1.5/Int-2</a:t>
            </a:r>
            <a:endParaRPr lang="en-US" sz="2000">
              <a:solidFill>
                <a:srgbClr val="FFFFFF"/>
              </a:solidFill>
            </a:endParaRPr>
          </a:p>
        </p:txBody>
      </p:sp>
      <p:pic>
        <p:nvPicPr>
          <p:cNvPr id="110598" name="Picture 7"/>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06375" y="3727450"/>
            <a:ext cx="1825625" cy="1827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0599" name="Picture 8"/>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130425" y="3727450"/>
            <a:ext cx="1825625" cy="1827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0600" name="Picture 9"/>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075113" y="3727450"/>
            <a:ext cx="1825625" cy="1827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0601" name="Picture 14"/>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6648450" y="1695450"/>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0602" name="Picture 17"/>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6648450" y="3725863"/>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0603" name="Title 1"/>
          <p:cNvSpPr>
            <a:spLocks noGrp="1"/>
          </p:cNvSpPr>
          <p:nvPr>
            <p:ph type="title"/>
          </p:nvPr>
        </p:nvSpPr>
        <p:spPr>
          <a:xfrm>
            <a:off x="142875" y="161925"/>
            <a:ext cx="8839200" cy="1020763"/>
          </a:xfrm>
        </p:spPr>
        <p:txBody>
          <a:bodyPr/>
          <a:lstStyle/>
          <a:p>
            <a:r>
              <a:rPr lang="en-US">
                <a:latin typeface="Arial" charset="0"/>
                <a:ea typeface="MS PGothic" charset="0"/>
              </a:rPr>
              <a:t>Mass Cytometry allows for the study of disrupted differentiation in MDS patients</a:t>
            </a:r>
          </a:p>
        </p:txBody>
      </p:sp>
      <p:sp>
        <p:nvSpPr>
          <p:cNvPr id="110604" name="TextBox 12"/>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1714532909"/>
      </p:ext>
    </p:extLst>
  </p:cSld>
  <p:clrMapOvr>
    <a:masterClrMapping/>
  </p:clrMapOvr>
  <p:transition spd="med">
    <p:fade/>
  </p:transition>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7" name="TextBox 3"/>
          <p:cNvSpPr txBox="1">
            <a:spLocks noChangeArrowheads="1"/>
          </p:cNvSpPr>
          <p:nvPr/>
        </p:nvSpPr>
        <p:spPr bwMode="auto">
          <a:xfrm>
            <a:off x="1797050" y="1143000"/>
            <a:ext cx="179228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Normal (Nl-6)</a:t>
            </a:r>
          </a:p>
        </p:txBody>
      </p:sp>
      <p:pic>
        <p:nvPicPr>
          <p:cNvPr id="111618"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130425" y="1700213"/>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1619"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75113" y="1700213"/>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1620" name="Picture 6"/>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06375" y="1700213"/>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1621" name="TextBox 13"/>
          <p:cNvSpPr txBox="1">
            <a:spLocks noChangeArrowheads="1"/>
          </p:cNvSpPr>
          <p:nvPr/>
        </p:nvSpPr>
        <p:spPr bwMode="auto">
          <a:xfrm>
            <a:off x="260350" y="5661025"/>
            <a:ext cx="45624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MDS-17 </a:t>
            </a:r>
            <a:r>
              <a:rPr lang="en-US" sz="2000">
                <a:solidFill>
                  <a:srgbClr val="FFFFFF"/>
                </a:solidFill>
                <a:sym typeface="Wingdings" charset="0"/>
              </a:rPr>
              <a:t> RAEB-T/AML, IPSS=High</a:t>
            </a:r>
            <a:endParaRPr lang="en-US" sz="2000">
              <a:solidFill>
                <a:srgbClr val="FFFFFF"/>
              </a:solidFill>
            </a:endParaRPr>
          </a:p>
        </p:txBody>
      </p:sp>
      <p:pic>
        <p:nvPicPr>
          <p:cNvPr id="111622" name="Picture 10"/>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06375" y="3730625"/>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1623" name="Picture 11"/>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130425" y="3730625"/>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1624" name="Picture 12"/>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4075113" y="3730625"/>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1625" name="Picture 14"/>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6648450" y="1704975"/>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1626" name="Picture 15"/>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6648450" y="3727450"/>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1627" name="Title 1"/>
          <p:cNvSpPr>
            <a:spLocks noGrp="1"/>
          </p:cNvSpPr>
          <p:nvPr>
            <p:ph type="title"/>
          </p:nvPr>
        </p:nvSpPr>
        <p:spPr>
          <a:xfrm>
            <a:off x="142875" y="161925"/>
            <a:ext cx="8839200" cy="1020763"/>
          </a:xfrm>
        </p:spPr>
        <p:txBody>
          <a:bodyPr/>
          <a:lstStyle/>
          <a:p>
            <a:r>
              <a:rPr lang="en-US">
                <a:latin typeface="Arial" charset="0"/>
                <a:ea typeface="MS PGothic" charset="0"/>
              </a:rPr>
              <a:t>Mass Cytometry allows for the study of disrupted differentiation in MDS patients</a:t>
            </a:r>
          </a:p>
        </p:txBody>
      </p:sp>
      <p:sp>
        <p:nvSpPr>
          <p:cNvPr id="111628" name="TextBox 17"/>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2114202255"/>
      </p:ext>
    </p:extLst>
  </p:cSld>
  <p:clrMapOvr>
    <a:masterClrMapping/>
  </p:clrMapOvr>
  <p:transition spd="med">
    <p:fade/>
  </p:transition>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41" name="Picture 1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648450" y="1700213"/>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2642" name="TextBox 3"/>
          <p:cNvSpPr txBox="1">
            <a:spLocks noChangeArrowheads="1"/>
          </p:cNvSpPr>
          <p:nvPr/>
        </p:nvSpPr>
        <p:spPr bwMode="auto">
          <a:xfrm>
            <a:off x="1797050" y="1131888"/>
            <a:ext cx="179228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Normal (Nl-6)</a:t>
            </a:r>
          </a:p>
        </p:txBody>
      </p:sp>
      <p:pic>
        <p:nvPicPr>
          <p:cNvPr id="112643"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46313" y="170021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2644"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42875" y="170021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2645" name="Picture 12"/>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356100" y="170021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2646" name="TextBox 10"/>
          <p:cNvSpPr txBox="1">
            <a:spLocks noChangeArrowheads="1"/>
          </p:cNvSpPr>
          <p:nvPr/>
        </p:nvSpPr>
        <p:spPr bwMode="auto">
          <a:xfrm>
            <a:off x="260350" y="5680075"/>
            <a:ext cx="41306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MDS-23 </a:t>
            </a:r>
            <a:r>
              <a:rPr lang="en-US" sz="2000">
                <a:solidFill>
                  <a:srgbClr val="FFFFFF"/>
                </a:solidFill>
                <a:sym typeface="Wingdings" charset="0"/>
              </a:rPr>
              <a:t> RCMD, IPSS=0.5/Int-1</a:t>
            </a:r>
          </a:p>
        </p:txBody>
      </p:sp>
      <p:pic>
        <p:nvPicPr>
          <p:cNvPr id="112647" name="Picture 20"/>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246313" y="3736975"/>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2648" name="Picture 21"/>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4356100" y="3736975"/>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2649" name="Picture 22"/>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142875" y="3736975"/>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2650" name="Picture 23"/>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6648450" y="3736975"/>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2651" name="Title 1"/>
          <p:cNvSpPr>
            <a:spLocks noGrp="1"/>
          </p:cNvSpPr>
          <p:nvPr>
            <p:ph type="title"/>
          </p:nvPr>
        </p:nvSpPr>
        <p:spPr>
          <a:xfrm>
            <a:off x="142875" y="161925"/>
            <a:ext cx="8839200" cy="1020763"/>
          </a:xfrm>
        </p:spPr>
        <p:txBody>
          <a:bodyPr/>
          <a:lstStyle/>
          <a:p>
            <a:r>
              <a:rPr lang="en-US">
                <a:latin typeface="Arial" charset="0"/>
                <a:ea typeface="MS PGothic" charset="0"/>
              </a:rPr>
              <a:t>Mass Cytometry allows for the study of disrupted differentiation in MDS patients</a:t>
            </a:r>
          </a:p>
        </p:txBody>
      </p:sp>
      <p:sp>
        <p:nvSpPr>
          <p:cNvPr id="112652" name="TextBox 13"/>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4141075190"/>
      </p:ext>
    </p:extLst>
  </p:cSld>
  <p:clrMapOvr>
    <a:masterClrMapping/>
  </p:clrMapOvr>
  <p:transition spd="med">
    <p:fade/>
  </p:transition>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665" name="Picture 1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648450" y="1709738"/>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3666" name="TextBox 3"/>
          <p:cNvSpPr txBox="1">
            <a:spLocks noChangeArrowheads="1"/>
          </p:cNvSpPr>
          <p:nvPr/>
        </p:nvSpPr>
        <p:spPr bwMode="auto">
          <a:xfrm>
            <a:off x="1797050" y="1141413"/>
            <a:ext cx="179228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Normal (Nl-6)</a:t>
            </a:r>
          </a:p>
        </p:txBody>
      </p:sp>
      <p:pic>
        <p:nvPicPr>
          <p:cNvPr id="113667"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46313" y="1709738"/>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3668"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42875" y="1709738"/>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3669" name="Picture 12"/>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356100" y="1709738"/>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3670" name="TextBox 10"/>
          <p:cNvSpPr txBox="1">
            <a:spLocks noChangeArrowheads="1"/>
          </p:cNvSpPr>
          <p:nvPr/>
        </p:nvSpPr>
        <p:spPr bwMode="auto">
          <a:xfrm>
            <a:off x="260350" y="5689600"/>
            <a:ext cx="41306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MDS-14 </a:t>
            </a:r>
            <a:r>
              <a:rPr lang="en-US" sz="2000">
                <a:solidFill>
                  <a:srgbClr val="FFFFFF"/>
                </a:solidFill>
                <a:sym typeface="Wingdings" charset="0"/>
              </a:rPr>
              <a:t> RCMD, IPSS=1.0/Int-1</a:t>
            </a:r>
          </a:p>
        </p:txBody>
      </p:sp>
      <p:pic>
        <p:nvPicPr>
          <p:cNvPr id="113671" name="Picture 9"/>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142875" y="37465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3672" name="Picture 13"/>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2246313" y="37465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3673" name="Picture 18"/>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4356100" y="37465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3674" name="Picture 19"/>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6648450" y="3746500"/>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3675" name="Title 1"/>
          <p:cNvSpPr>
            <a:spLocks noGrp="1"/>
          </p:cNvSpPr>
          <p:nvPr>
            <p:ph type="title"/>
          </p:nvPr>
        </p:nvSpPr>
        <p:spPr>
          <a:xfrm>
            <a:off x="142875" y="161925"/>
            <a:ext cx="8839200" cy="1020763"/>
          </a:xfrm>
        </p:spPr>
        <p:txBody>
          <a:bodyPr/>
          <a:lstStyle/>
          <a:p>
            <a:r>
              <a:rPr lang="en-US">
                <a:latin typeface="Arial" charset="0"/>
                <a:ea typeface="MS PGothic" charset="0"/>
              </a:rPr>
              <a:t>Mass Cytometry allows for the study of disrupted differentiation in MDS patients</a:t>
            </a:r>
          </a:p>
        </p:txBody>
      </p:sp>
      <p:sp>
        <p:nvSpPr>
          <p:cNvPr id="113676" name="TextBox 15"/>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933475517"/>
      </p:ext>
    </p:extLst>
  </p:cSld>
  <p:clrMapOvr>
    <a:masterClrMapping/>
  </p:clrMapOvr>
  <p:transition spd="med">
    <p:fade/>
  </p:transition>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4689" name="Picture 1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648450" y="1700213"/>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4690" name="TextBox 3"/>
          <p:cNvSpPr txBox="1">
            <a:spLocks noChangeArrowheads="1"/>
          </p:cNvSpPr>
          <p:nvPr/>
        </p:nvSpPr>
        <p:spPr bwMode="auto">
          <a:xfrm>
            <a:off x="1797050" y="1131888"/>
            <a:ext cx="179228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Normal (Nl-6)</a:t>
            </a:r>
          </a:p>
        </p:txBody>
      </p:sp>
      <p:pic>
        <p:nvPicPr>
          <p:cNvPr id="114691"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46313" y="170021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4692"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42875" y="170021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4693" name="Picture 12"/>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356100" y="170021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4694" name="TextBox 11"/>
          <p:cNvSpPr txBox="1">
            <a:spLocks noChangeArrowheads="1"/>
          </p:cNvSpPr>
          <p:nvPr/>
        </p:nvSpPr>
        <p:spPr bwMode="auto">
          <a:xfrm>
            <a:off x="260350" y="5673725"/>
            <a:ext cx="417353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MDS-3 </a:t>
            </a:r>
            <a:r>
              <a:rPr lang="en-US" sz="2000">
                <a:solidFill>
                  <a:srgbClr val="FFFFFF"/>
                </a:solidFill>
                <a:sym typeface="Wingdings" charset="0"/>
              </a:rPr>
              <a:t> RAEB-1, IPSS=1.5/Int-2</a:t>
            </a:r>
            <a:endParaRPr lang="en-US" sz="2000">
              <a:solidFill>
                <a:srgbClr val="FFFFFF"/>
              </a:solidFill>
            </a:endParaRPr>
          </a:p>
        </p:txBody>
      </p:sp>
      <p:pic>
        <p:nvPicPr>
          <p:cNvPr id="114695" name="Picture 1"/>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6648450" y="3736975"/>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4696" name="Picture 4"/>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142875" y="3736975"/>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4697" name="Picture 5"/>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4356100" y="3736975"/>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4698" name="Picture 6"/>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2246313" y="3736975"/>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4699" name="Title 1"/>
          <p:cNvSpPr>
            <a:spLocks noGrp="1"/>
          </p:cNvSpPr>
          <p:nvPr>
            <p:ph type="title"/>
          </p:nvPr>
        </p:nvSpPr>
        <p:spPr>
          <a:xfrm>
            <a:off x="142875" y="161925"/>
            <a:ext cx="8839200" cy="1020763"/>
          </a:xfrm>
        </p:spPr>
        <p:txBody>
          <a:bodyPr/>
          <a:lstStyle/>
          <a:p>
            <a:r>
              <a:rPr lang="en-US">
                <a:latin typeface="Arial" charset="0"/>
                <a:ea typeface="MS PGothic" charset="0"/>
              </a:rPr>
              <a:t>Mass Cytometry allows for the study of disrupted differentiation in MDS patients</a:t>
            </a:r>
          </a:p>
        </p:txBody>
      </p:sp>
      <p:sp>
        <p:nvSpPr>
          <p:cNvPr id="114700" name="TextBox 15"/>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3730516313"/>
      </p:ext>
    </p:extLst>
  </p:cSld>
  <p:clrMapOvr>
    <a:masterClrMapping/>
  </p:clrMapOvr>
  <p:transition spd="med">
    <p:fade/>
  </p:transition>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5713" name="Picture 1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648450" y="1709738"/>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5714" name="TextBox 3"/>
          <p:cNvSpPr txBox="1">
            <a:spLocks noChangeArrowheads="1"/>
          </p:cNvSpPr>
          <p:nvPr/>
        </p:nvSpPr>
        <p:spPr bwMode="auto">
          <a:xfrm>
            <a:off x="1797050" y="1141413"/>
            <a:ext cx="179228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Normal (Nl-6)</a:t>
            </a:r>
          </a:p>
        </p:txBody>
      </p:sp>
      <p:pic>
        <p:nvPicPr>
          <p:cNvPr id="115715"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46313" y="1709738"/>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5716"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42875" y="1709738"/>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5717" name="Picture 12"/>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356100" y="1709738"/>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5718" name="TextBox 13"/>
          <p:cNvSpPr txBox="1">
            <a:spLocks noChangeArrowheads="1"/>
          </p:cNvSpPr>
          <p:nvPr/>
        </p:nvSpPr>
        <p:spPr bwMode="auto">
          <a:xfrm>
            <a:off x="260350" y="5686425"/>
            <a:ext cx="45624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MDS-17 </a:t>
            </a:r>
            <a:r>
              <a:rPr lang="en-US" sz="2000">
                <a:solidFill>
                  <a:srgbClr val="FFFFFF"/>
                </a:solidFill>
                <a:sym typeface="Wingdings" charset="0"/>
              </a:rPr>
              <a:t> RAEB-T/AML, IPSS=High</a:t>
            </a:r>
            <a:endParaRPr lang="en-US" sz="2000">
              <a:solidFill>
                <a:srgbClr val="FFFFFF"/>
              </a:solidFill>
            </a:endParaRPr>
          </a:p>
        </p:txBody>
      </p:sp>
      <p:pic>
        <p:nvPicPr>
          <p:cNvPr id="115719" name="Picture 8"/>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246313" y="37465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5720" name="Picture 9"/>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142875" y="37465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5721" name="Picture 10"/>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4356100" y="37465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5722" name="Picture 15"/>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6648450" y="3746500"/>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5723" name="Title 1"/>
          <p:cNvSpPr>
            <a:spLocks noGrp="1"/>
          </p:cNvSpPr>
          <p:nvPr>
            <p:ph type="title"/>
          </p:nvPr>
        </p:nvSpPr>
        <p:spPr>
          <a:xfrm>
            <a:off x="142875" y="161925"/>
            <a:ext cx="8839200" cy="1020763"/>
          </a:xfrm>
        </p:spPr>
        <p:txBody>
          <a:bodyPr/>
          <a:lstStyle/>
          <a:p>
            <a:r>
              <a:rPr lang="en-US">
                <a:latin typeface="Arial" charset="0"/>
                <a:ea typeface="MS PGothic" charset="0"/>
              </a:rPr>
              <a:t>Mass Cytometry allows for the study of disrupted differentiation in MDS patients</a:t>
            </a:r>
          </a:p>
        </p:txBody>
      </p:sp>
      <p:sp>
        <p:nvSpPr>
          <p:cNvPr id="115724" name="TextBox 16"/>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1244120668"/>
      </p:ext>
    </p:extLst>
  </p:cSld>
  <p:clrMapOvr>
    <a:masterClrMapping/>
  </p:clrMapOvr>
  <p:transition spd="med">
    <p:fade/>
  </p:transition>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7" name="Rectangle 8"/>
          <p:cNvSpPr>
            <a:spLocks noChangeArrowheads="1"/>
          </p:cNvSpPr>
          <p:nvPr/>
        </p:nvSpPr>
        <p:spPr bwMode="auto">
          <a:xfrm>
            <a:off x="41275" y="1106488"/>
            <a:ext cx="9061450" cy="5167312"/>
          </a:xfrm>
          <a:prstGeom prst="rect">
            <a:avLst/>
          </a:prstGeom>
          <a:solidFill>
            <a:srgbClr val="FFFFFF"/>
          </a:solidFill>
          <a:ln w="9525">
            <a:solidFill>
              <a:schemeClr val="tx1"/>
            </a:solidFill>
            <a:round/>
            <a:headEnd/>
            <a:tailEnd/>
          </a:ln>
        </p:spPr>
        <p:txBody>
          <a:bodyPr wrap="none" anchor="ctr"/>
          <a:lstStyle/>
          <a:p>
            <a:pPr algn="ctr"/>
            <a:endParaRPr lang="en-US"/>
          </a:p>
        </p:txBody>
      </p:sp>
      <p:pic>
        <p:nvPicPr>
          <p:cNvPr id="96258" name="Picture 3" descr="AML_K100binning_multidim_correl_renamed_TmRemoved.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33350" y="1150938"/>
            <a:ext cx="8678863" cy="5056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Rectangle 1"/>
          <p:cNvSpPr/>
          <p:nvPr/>
        </p:nvSpPr>
        <p:spPr>
          <a:xfrm>
            <a:off x="7661275" y="1106488"/>
            <a:ext cx="1239838" cy="50927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96260" name="TextBox 4"/>
          <p:cNvSpPr txBox="1">
            <a:spLocks noChangeArrowheads="1"/>
          </p:cNvSpPr>
          <p:nvPr/>
        </p:nvSpPr>
        <p:spPr bwMode="auto">
          <a:xfrm>
            <a:off x="7572375" y="1141413"/>
            <a:ext cx="1263650" cy="52371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nSpc>
                <a:spcPct val="70000"/>
              </a:lnSpc>
            </a:pPr>
            <a:r>
              <a:rPr lang="en-US" sz="900">
                <a:solidFill>
                  <a:srgbClr val="000000"/>
                </a:solidFill>
              </a:rPr>
              <a:t>Nl#5 – A</a:t>
            </a:r>
          </a:p>
          <a:p>
            <a:pPr>
              <a:lnSpc>
                <a:spcPct val="70000"/>
              </a:lnSpc>
            </a:pPr>
            <a:r>
              <a:rPr lang="en-US" sz="900">
                <a:solidFill>
                  <a:srgbClr val="000000"/>
                </a:solidFill>
              </a:rPr>
              <a:t>Nl#5 – B</a:t>
            </a:r>
          </a:p>
          <a:p>
            <a:pPr>
              <a:lnSpc>
                <a:spcPct val="70000"/>
              </a:lnSpc>
            </a:pPr>
            <a:r>
              <a:rPr lang="en-US" sz="900">
                <a:solidFill>
                  <a:srgbClr val="000000"/>
                </a:solidFill>
              </a:rPr>
              <a:t>Nl#3 – A </a:t>
            </a:r>
          </a:p>
          <a:p>
            <a:pPr>
              <a:lnSpc>
                <a:spcPct val="70000"/>
              </a:lnSpc>
            </a:pPr>
            <a:r>
              <a:rPr lang="en-US" sz="900">
                <a:solidFill>
                  <a:srgbClr val="000000"/>
                </a:solidFill>
              </a:rPr>
              <a:t>Nl#3 – B </a:t>
            </a:r>
          </a:p>
          <a:p>
            <a:pPr>
              <a:lnSpc>
                <a:spcPct val="70000"/>
              </a:lnSpc>
            </a:pPr>
            <a:r>
              <a:rPr lang="en-US" sz="900">
                <a:solidFill>
                  <a:srgbClr val="000000"/>
                </a:solidFill>
              </a:rPr>
              <a:t>Nl#4 – A </a:t>
            </a:r>
          </a:p>
          <a:p>
            <a:pPr>
              <a:lnSpc>
                <a:spcPct val="70000"/>
              </a:lnSpc>
            </a:pPr>
            <a:r>
              <a:rPr lang="en-US" sz="900">
                <a:solidFill>
                  <a:srgbClr val="000000"/>
                </a:solidFill>
              </a:rPr>
              <a:t>Nl#4 – B </a:t>
            </a:r>
          </a:p>
          <a:p>
            <a:pPr>
              <a:lnSpc>
                <a:spcPct val="70000"/>
              </a:lnSpc>
            </a:pPr>
            <a:r>
              <a:rPr lang="en-US" sz="900">
                <a:solidFill>
                  <a:srgbClr val="000000"/>
                </a:solidFill>
              </a:rPr>
              <a:t>Nl#6 – A</a:t>
            </a:r>
          </a:p>
          <a:p>
            <a:pPr>
              <a:lnSpc>
                <a:spcPct val="70000"/>
              </a:lnSpc>
            </a:pPr>
            <a:r>
              <a:rPr lang="en-US" sz="900">
                <a:solidFill>
                  <a:srgbClr val="000000"/>
                </a:solidFill>
              </a:rPr>
              <a:t>Nl#6 – B </a:t>
            </a:r>
          </a:p>
          <a:p>
            <a:pPr>
              <a:lnSpc>
                <a:spcPct val="70000"/>
              </a:lnSpc>
            </a:pPr>
            <a:r>
              <a:rPr lang="en-US" sz="900">
                <a:solidFill>
                  <a:srgbClr val="000000"/>
                </a:solidFill>
              </a:rPr>
              <a:t>Nl#1 – A</a:t>
            </a:r>
          </a:p>
          <a:p>
            <a:pPr>
              <a:lnSpc>
                <a:spcPct val="70000"/>
              </a:lnSpc>
            </a:pPr>
            <a:r>
              <a:rPr lang="en-US" sz="900">
                <a:solidFill>
                  <a:srgbClr val="000000"/>
                </a:solidFill>
              </a:rPr>
              <a:t>Nl#1 – B </a:t>
            </a:r>
          </a:p>
          <a:p>
            <a:pPr>
              <a:lnSpc>
                <a:spcPct val="70000"/>
              </a:lnSpc>
            </a:pPr>
            <a:r>
              <a:rPr lang="en-US" sz="900">
                <a:solidFill>
                  <a:srgbClr val="000000"/>
                </a:solidFill>
              </a:rPr>
              <a:t>CR#2</a:t>
            </a:r>
          </a:p>
          <a:p>
            <a:pPr>
              <a:lnSpc>
                <a:spcPct val="70000"/>
              </a:lnSpc>
            </a:pPr>
            <a:r>
              <a:rPr lang="en-US" sz="900">
                <a:solidFill>
                  <a:srgbClr val="000000"/>
                </a:solidFill>
              </a:rPr>
              <a:t>CR#6</a:t>
            </a:r>
          </a:p>
          <a:p>
            <a:pPr>
              <a:lnSpc>
                <a:spcPct val="70000"/>
              </a:lnSpc>
            </a:pPr>
            <a:r>
              <a:rPr lang="en-US" sz="900">
                <a:solidFill>
                  <a:srgbClr val="000000"/>
                </a:solidFill>
              </a:rPr>
              <a:t>CR#3</a:t>
            </a:r>
          </a:p>
          <a:p>
            <a:pPr>
              <a:lnSpc>
                <a:spcPct val="70000"/>
              </a:lnSpc>
            </a:pPr>
            <a:r>
              <a:rPr lang="en-US" sz="900">
                <a:solidFill>
                  <a:srgbClr val="000000"/>
                </a:solidFill>
              </a:rPr>
              <a:t>AML#25</a:t>
            </a:r>
          </a:p>
          <a:p>
            <a:pPr>
              <a:lnSpc>
                <a:spcPct val="70000"/>
              </a:lnSpc>
            </a:pPr>
            <a:r>
              <a:rPr lang="en-US" sz="900">
                <a:solidFill>
                  <a:srgbClr val="000000"/>
                </a:solidFill>
              </a:rPr>
              <a:t>APL#3</a:t>
            </a:r>
          </a:p>
          <a:p>
            <a:pPr>
              <a:lnSpc>
                <a:spcPct val="70000"/>
              </a:lnSpc>
            </a:pPr>
            <a:r>
              <a:rPr lang="en-US" sz="900">
                <a:solidFill>
                  <a:srgbClr val="000000"/>
                </a:solidFill>
              </a:rPr>
              <a:t>APL#4</a:t>
            </a:r>
          </a:p>
          <a:p>
            <a:pPr>
              <a:lnSpc>
                <a:spcPct val="70000"/>
              </a:lnSpc>
            </a:pPr>
            <a:r>
              <a:rPr lang="en-US" sz="900">
                <a:solidFill>
                  <a:srgbClr val="000000"/>
                </a:solidFill>
              </a:rPr>
              <a:t>AML#36</a:t>
            </a:r>
          </a:p>
          <a:p>
            <a:pPr>
              <a:lnSpc>
                <a:spcPct val="70000"/>
              </a:lnSpc>
            </a:pPr>
            <a:r>
              <a:rPr lang="en-US" sz="900">
                <a:solidFill>
                  <a:srgbClr val="000000"/>
                </a:solidFill>
              </a:rPr>
              <a:t>AML#42</a:t>
            </a:r>
          </a:p>
          <a:p>
            <a:pPr>
              <a:lnSpc>
                <a:spcPct val="70000"/>
              </a:lnSpc>
            </a:pPr>
            <a:r>
              <a:rPr lang="en-US" sz="900">
                <a:solidFill>
                  <a:srgbClr val="000000"/>
                </a:solidFill>
              </a:rPr>
              <a:t>CR#5</a:t>
            </a:r>
          </a:p>
          <a:p>
            <a:pPr>
              <a:lnSpc>
                <a:spcPct val="70000"/>
              </a:lnSpc>
            </a:pPr>
            <a:r>
              <a:rPr lang="en-US" sz="900">
                <a:solidFill>
                  <a:srgbClr val="000000"/>
                </a:solidFill>
              </a:rPr>
              <a:t>AML13</a:t>
            </a:r>
          </a:p>
          <a:p>
            <a:pPr>
              <a:lnSpc>
                <a:spcPct val="70000"/>
              </a:lnSpc>
            </a:pPr>
            <a:r>
              <a:rPr lang="en-US" sz="900">
                <a:solidFill>
                  <a:srgbClr val="000000"/>
                </a:solidFill>
              </a:rPr>
              <a:t>AML8</a:t>
            </a:r>
          </a:p>
          <a:p>
            <a:pPr>
              <a:lnSpc>
                <a:spcPct val="70000"/>
              </a:lnSpc>
            </a:pPr>
            <a:r>
              <a:rPr lang="en-US" sz="900">
                <a:solidFill>
                  <a:srgbClr val="000000"/>
                </a:solidFill>
              </a:rPr>
              <a:t>AML#41</a:t>
            </a:r>
          </a:p>
          <a:p>
            <a:pPr>
              <a:lnSpc>
                <a:spcPct val="70000"/>
              </a:lnSpc>
            </a:pPr>
            <a:r>
              <a:rPr lang="en-US" sz="900">
                <a:solidFill>
                  <a:srgbClr val="000000"/>
                </a:solidFill>
              </a:rPr>
              <a:t>AML#14</a:t>
            </a:r>
          </a:p>
          <a:p>
            <a:pPr>
              <a:lnSpc>
                <a:spcPct val="70000"/>
              </a:lnSpc>
            </a:pPr>
            <a:r>
              <a:rPr lang="en-US" sz="900">
                <a:solidFill>
                  <a:srgbClr val="000000"/>
                </a:solidFill>
              </a:rPr>
              <a:t>AML#10</a:t>
            </a:r>
          </a:p>
          <a:p>
            <a:pPr>
              <a:lnSpc>
                <a:spcPct val="70000"/>
              </a:lnSpc>
            </a:pPr>
            <a:r>
              <a:rPr lang="en-US" sz="900">
                <a:solidFill>
                  <a:srgbClr val="000000"/>
                </a:solidFill>
              </a:rPr>
              <a:t>AML#12</a:t>
            </a:r>
          </a:p>
          <a:p>
            <a:pPr>
              <a:lnSpc>
                <a:spcPct val="70000"/>
              </a:lnSpc>
            </a:pPr>
            <a:r>
              <a:rPr lang="en-US" sz="900">
                <a:solidFill>
                  <a:srgbClr val="000000"/>
                </a:solidFill>
              </a:rPr>
              <a:t>CR#7</a:t>
            </a:r>
          </a:p>
          <a:p>
            <a:pPr>
              <a:lnSpc>
                <a:spcPct val="70000"/>
              </a:lnSpc>
            </a:pPr>
            <a:r>
              <a:rPr lang="en-US" sz="900">
                <a:solidFill>
                  <a:srgbClr val="000000"/>
                </a:solidFill>
              </a:rPr>
              <a:t>AML#19</a:t>
            </a:r>
          </a:p>
          <a:p>
            <a:pPr>
              <a:lnSpc>
                <a:spcPct val="70000"/>
              </a:lnSpc>
            </a:pPr>
            <a:r>
              <a:rPr lang="en-US" sz="900">
                <a:solidFill>
                  <a:srgbClr val="000000"/>
                </a:solidFill>
              </a:rPr>
              <a:t>AML#20</a:t>
            </a:r>
          </a:p>
          <a:p>
            <a:pPr>
              <a:lnSpc>
                <a:spcPct val="70000"/>
              </a:lnSpc>
            </a:pPr>
            <a:r>
              <a:rPr lang="en-US" sz="900">
                <a:solidFill>
                  <a:srgbClr val="000000"/>
                </a:solidFill>
              </a:rPr>
              <a:t>AML#18</a:t>
            </a:r>
          </a:p>
          <a:p>
            <a:pPr>
              <a:lnSpc>
                <a:spcPct val="70000"/>
              </a:lnSpc>
            </a:pPr>
            <a:r>
              <a:rPr lang="en-US" sz="900">
                <a:solidFill>
                  <a:srgbClr val="000000"/>
                </a:solidFill>
              </a:rPr>
              <a:t>AML#33</a:t>
            </a:r>
          </a:p>
          <a:p>
            <a:pPr>
              <a:lnSpc>
                <a:spcPct val="70000"/>
              </a:lnSpc>
            </a:pPr>
            <a:r>
              <a:rPr lang="en-US" sz="900">
                <a:solidFill>
                  <a:srgbClr val="000000"/>
                </a:solidFill>
              </a:rPr>
              <a:t>AML#4</a:t>
            </a:r>
          </a:p>
          <a:p>
            <a:pPr>
              <a:lnSpc>
                <a:spcPct val="70000"/>
              </a:lnSpc>
            </a:pPr>
            <a:r>
              <a:rPr lang="en-US" sz="900">
                <a:solidFill>
                  <a:srgbClr val="000000"/>
                </a:solidFill>
              </a:rPr>
              <a:t>AML#5</a:t>
            </a:r>
          </a:p>
          <a:p>
            <a:pPr>
              <a:lnSpc>
                <a:spcPct val="70000"/>
              </a:lnSpc>
            </a:pPr>
            <a:r>
              <a:rPr lang="en-US" sz="900">
                <a:solidFill>
                  <a:srgbClr val="000000"/>
                </a:solidFill>
              </a:rPr>
              <a:t>AML#15</a:t>
            </a:r>
          </a:p>
          <a:p>
            <a:pPr>
              <a:lnSpc>
                <a:spcPct val="70000"/>
              </a:lnSpc>
            </a:pPr>
            <a:r>
              <a:rPr lang="en-US" sz="900">
                <a:solidFill>
                  <a:srgbClr val="000000"/>
                </a:solidFill>
              </a:rPr>
              <a:t>AML#26</a:t>
            </a:r>
          </a:p>
          <a:p>
            <a:pPr>
              <a:lnSpc>
                <a:spcPct val="70000"/>
              </a:lnSpc>
            </a:pPr>
            <a:r>
              <a:rPr lang="en-US" sz="900">
                <a:solidFill>
                  <a:srgbClr val="000000"/>
                </a:solidFill>
              </a:rPr>
              <a:t>AML#35</a:t>
            </a:r>
          </a:p>
          <a:p>
            <a:pPr>
              <a:lnSpc>
                <a:spcPct val="70000"/>
              </a:lnSpc>
            </a:pPr>
            <a:r>
              <a:rPr lang="en-US" sz="900">
                <a:solidFill>
                  <a:srgbClr val="000000"/>
                </a:solidFill>
              </a:rPr>
              <a:t>AML#32</a:t>
            </a:r>
          </a:p>
          <a:p>
            <a:pPr>
              <a:lnSpc>
                <a:spcPct val="70000"/>
              </a:lnSpc>
            </a:pPr>
            <a:r>
              <a:rPr lang="en-US" sz="900">
                <a:solidFill>
                  <a:srgbClr val="000000"/>
                </a:solidFill>
              </a:rPr>
              <a:t>AML#22</a:t>
            </a:r>
          </a:p>
          <a:p>
            <a:pPr>
              <a:lnSpc>
                <a:spcPct val="70000"/>
              </a:lnSpc>
            </a:pPr>
            <a:r>
              <a:rPr lang="en-US" sz="900">
                <a:solidFill>
                  <a:srgbClr val="000000"/>
                </a:solidFill>
              </a:rPr>
              <a:t>AML#7</a:t>
            </a:r>
          </a:p>
          <a:p>
            <a:pPr>
              <a:lnSpc>
                <a:spcPct val="70000"/>
              </a:lnSpc>
            </a:pPr>
            <a:r>
              <a:rPr lang="en-US" sz="900">
                <a:solidFill>
                  <a:srgbClr val="000000"/>
                </a:solidFill>
              </a:rPr>
              <a:t>AML#39</a:t>
            </a:r>
          </a:p>
          <a:p>
            <a:pPr>
              <a:lnSpc>
                <a:spcPct val="70000"/>
              </a:lnSpc>
            </a:pPr>
            <a:r>
              <a:rPr lang="en-US" sz="900">
                <a:solidFill>
                  <a:srgbClr val="000000"/>
                </a:solidFill>
              </a:rPr>
              <a:t>AML#23</a:t>
            </a:r>
          </a:p>
          <a:p>
            <a:pPr>
              <a:lnSpc>
                <a:spcPct val="70000"/>
              </a:lnSpc>
            </a:pPr>
            <a:r>
              <a:rPr lang="en-US" sz="900">
                <a:solidFill>
                  <a:srgbClr val="000000"/>
                </a:solidFill>
              </a:rPr>
              <a:t>AML#6</a:t>
            </a:r>
          </a:p>
          <a:p>
            <a:pPr>
              <a:lnSpc>
                <a:spcPct val="70000"/>
              </a:lnSpc>
            </a:pPr>
            <a:r>
              <a:rPr lang="en-US" sz="900">
                <a:solidFill>
                  <a:srgbClr val="000000"/>
                </a:solidFill>
              </a:rPr>
              <a:t>AML#40</a:t>
            </a:r>
          </a:p>
          <a:p>
            <a:pPr>
              <a:lnSpc>
                <a:spcPct val="70000"/>
              </a:lnSpc>
            </a:pPr>
            <a:r>
              <a:rPr lang="en-US" sz="900">
                <a:solidFill>
                  <a:srgbClr val="000000"/>
                </a:solidFill>
              </a:rPr>
              <a:t>AML#27</a:t>
            </a:r>
          </a:p>
          <a:p>
            <a:pPr>
              <a:lnSpc>
                <a:spcPct val="70000"/>
              </a:lnSpc>
            </a:pPr>
            <a:r>
              <a:rPr lang="en-US" sz="900">
                <a:solidFill>
                  <a:srgbClr val="000000"/>
                </a:solidFill>
              </a:rPr>
              <a:t>AML#38</a:t>
            </a:r>
          </a:p>
          <a:p>
            <a:pPr>
              <a:lnSpc>
                <a:spcPct val="70000"/>
              </a:lnSpc>
            </a:pPr>
            <a:r>
              <a:rPr lang="en-US" sz="900">
                <a:solidFill>
                  <a:srgbClr val="000000"/>
                </a:solidFill>
              </a:rPr>
              <a:t>AML#9</a:t>
            </a:r>
          </a:p>
          <a:p>
            <a:pPr>
              <a:lnSpc>
                <a:spcPct val="70000"/>
              </a:lnSpc>
            </a:pPr>
            <a:r>
              <a:rPr lang="en-US" sz="900">
                <a:solidFill>
                  <a:srgbClr val="000000"/>
                </a:solidFill>
              </a:rPr>
              <a:t>AML#21</a:t>
            </a:r>
          </a:p>
          <a:p>
            <a:pPr>
              <a:lnSpc>
                <a:spcPct val="70000"/>
              </a:lnSpc>
            </a:pPr>
            <a:r>
              <a:rPr lang="en-US" sz="900">
                <a:solidFill>
                  <a:srgbClr val="000000"/>
                </a:solidFill>
              </a:rPr>
              <a:t>AML#30</a:t>
            </a:r>
          </a:p>
          <a:p>
            <a:pPr>
              <a:lnSpc>
                <a:spcPct val="70000"/>
              </a:lnSpc>
            </a:pPr>
            <a:r>
              <a:rPr lang="en-US" sz="900">
                <a:solidFill>
                  <a:srgbClr val="000000"/>
                </a:solidFill>
              </a:rPr>
              <a:t>AML#31</a:t>
            </a:r>
          </a:p>
          <a:p>
            <a:pPr>
              <a:lnSpc>
                <a:spcPct val="70000"/>
              </a:lnSpc>
            </a:pPr>
            <a:r>
              <a:rPr lang="en-US" sz="900">
                <a:solidFill>
                  <a:srgbClr val="000000"/>
                </a:solidFill>
              </a:rPr>
              <a:t>APL#5</a:t>
            </a:r>
          </a:p>
          <a:p>
            <a:pPr>
              <a:lnSpc>
                <a:spcPct val="70000"/>
              </a:lnSpc>
            </a:pPr>
            <a:r>
              <a:rPr lang="en-US" sz="900">
                <a:solidFill>
                  <a:srgbClr val="000000"/>
                </a:solidFill>
              </a:rPr>
              <a:t>APL#1</a:t>
            </a:r>
          </a:p>
          <a:p>
            <a:pPr>
              <a:lnSpc>
                <a:spcPct val="70000"/>
              </a:lnSpc>
            </a:pPr>
            <a:r>
              <a:rPr lang="en-US" sz="900">
                <a:solidFill>
                  <a:srgbClr val="000000"/>
                </a:solidFill>
              </a:rPr>
              <a:t>AML#37</a:t>
            </a:r>
          </a:p>
          <a:p>
            <a:pPr>
              <a:lnSpc>
                <a:spcPct val="70000"/>
              </a:lnSpc>
            </a:pPr>
            <a:r>
              <a:rPr lang="en-US" sz="900">
                <a:solidFill>
                  <a:srgbClr val="000000"/>
                </a:solidFill>
              </a:rPr>
              <a:t>AML#29 </a:t>
            </a:r>
          </a:p>
        </p:txBody>
      </p:sp>
      <p:sp>
        <p:nvSpPr>
          <p:cNvPr id="96261" name="TextBox 9"/>
          <p:cNvSpPr txBox="1">
            <a:spLocks noChangeArrowheads="1"/>
          </p:cNvSpPr>
          <p:nvPr/>
        </p:nvSpPr>
        <p:spPr bwMode="auto">
          <a:xfrm>
            <a:off x="8031163" y="1141413"/>
            <a:ext cx="1263650" cy="533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NK – FLT3wt </a:t>
            </a:r>
          </a:p>
          <a:p>
            <a:pPr>
              <a:lnSpc>
                <a:spcPct val="70000"/>
              </a:lnSpc>
            </a:pPr>
            <a:r>
              <a:rPr lang="en-US" sz="900">
                <a:solidFill>
                  <a:srgbClr val="000000"/>
                </a:solidFill>
              </a:rPr>
              <a:t>NK – FLT3wt</a:t>
            </a:r>
          </a:p>
          <a:p>
            <a:pPr>
              <a:lnSpc>
                <a:spcPct val="70000"/>
              </a:lnSpc>
            </a:pPr>
            <a:r>
              <a:rPr lang="en-US" sz="900">
                <a:solidFill>
                  <a:srgbClr val="000000"/>
                </a:solidFill>
              </a:rPr>
              <a:t>FLT3-ITD+</a:t>
            </a:r>
          </a:p>
          <a:p>
            <a:pPr>
              <a:lnSpc>
                <a:spcPct val="70000"/>
              </a:lnSpc>
            </a:pPr>
            <a:r>
              <a:rPr lang="en-US" sz="900">
                <a:solidFill>
                  <a:srgbClr val="000000"/>
                </a:solidFill>
              </a:rPr>
              <a:t>PRK – Mono 7</a:t>
            </a:r>
          </a:p>
          <a:p>
            <a:pPr>
              <a:lnSpc>
                <a:spcPct val="70000"/>
              </a:lnSpc>
            </a:pPr>
            <a:r>
              <a:rPr lang="en-US" sz="900">
                <a:solidFill>
                  <a:srgbClr val="000000"/>
                </a:solidFill>
              </a:rPr>
              <a:t>t(15;17) – FLT3-ITD</a:t>
            </a:r>
          </a:p>
          <a:p>
            <a:pPr>
              <a:lnSpc>
                <a:spcPct val="70000"/>
              </a:lnSpc>
            </a:pPr>
            <a:r>
              <a:rPr lang="en-US" sz="900">
                <a:solidFill>
                  <a:srgbClr val="000000"/>
                </a:solidFill>
              </a:rPr>
              <a:t>t(15;17) – FLT3-ITD</a:t>
            </a:r>
          </a:p>
          <a:p>
            <a:pPr>
              <a:lnSpc>
                <a:spcPct val="70000"/>
              </a:lnSpc>
            </a:pPr>
            <a:r>
              <a:rPr lang="en-US" sz="900">
                <a:solidFill>
                  <a:srgbClr val="000000"/>
                </a:solidFill>
              </a:rPr>
              <a:t>NK – FLT3wt</a:t>
            </a:r>
          </a:p>
          <a:p>
            <a:pPr>
              <a:lnSpc>
                <a:spcPct val="70000"/>
              </a:lnSpc>
            </a:pPr>
            <a:r>
              <a:rPr lang="en-US" sz="900">
                <a:solidFill>
                  <a:srgbClr val="000000"/>
                </a:solidFill>
              </a:rPr>
              <a:t>NK – FLT3wt</a:t>
            </a:r>
          </a:p>
          <a:p>
            <a:pPr>
              <a:lnSpc>
                <a:spcPct val="70000"/>
              </a:lnSpc>
            </a:pPr>
            <a:r>
              <a:rPr lang="en-US" sz="900">
                <a:solidFill>
                  <a:srgbClr val="000000"/>
                </a:solidFill>
              </a:rPr>
              <a:t>NK – FLT3wt</a:t>
            </a:r>
          </a:p>
          <a:p>
            <a:pPr>
              <a:lnSpc>
                <a:spcPct val="70000"/>
              </a:lnSpc>
            </a:pPr>
            <a:r>
              <a:rPr lang="en-US" sz="900">
                <a:solidFill>
                  <a:srgbClr val="000000"/>
                </a:solidFill>
              </a:rPr>
              <a:t>NK – FLT3wt</a:t>
            </a:r>
          </a:p>
          <a:p>
            <a:pPr>
              <a:lnSpc>
                <a:spcPct val="70000"/>
              </a:lnSpc>
            </a:pPr>
            <a:r>
              <a:rPr lang="en-US" sz="900">
                <a:solidFill>
                  <a:srgbClr val="000000"/>
                </a:solidFill>
              </a:rPr>
              <a:t>FLT3 - TKD</a:t>
            </a:r>
          </a:p>
          <a:p>
            <a:pPr>
              <a:lnSpc>
                <a:spcPct val="70000"/>
              </a:lnSpc>
            </a:pPr>
            <a:r>
              <a:rPr lang="en-US" sz="900">
                <a:solidFill>
                  <a:srgbClr val="000000"/>
                </a:solidFill>
              </a:rPr>
              <a:t>PRK – t(1;3)</a:t>
            </a:r>
          </a:p>
          <a:p>
            <a:pPr>
              <a:lnSpc>
                <a:spcPct val="70000"/>
              </a:lnSpc>
            </a:pPr>
            <a:r>
              <a:rPr lang="en-US" sz="900">
                <a:solidFill>
                  <a:srgbClr val="000000"/>
                </a:solidFill>
              </a:rPr>
              <a:t>NK – FLT3wt</a:t>
            </a:r>
          </a:p>
          <a:p>
            <a:pPr>
              <a:lnSpc>
                <a:spcPct val="70000"/>
              </a:lnSpc>
            </a:pPr>
            <a:r>
              <a:rPr lang="en-US" sz="900">
                <a:solidFill>
                  <a:srgbClr val="000000"/>
                </a:solidFill>
              </a:rPr>
              <a:t>CBF – inv(16)</a:t>
            </a:r>
          </a:p>
          <a:p>
            <a:pPr>
              <a:lnSpc>
                <a:spcPct val="70000"/>
              </a:lnSpc>
            </a:pPr>
            <a:r>
              <a:rPr lang="en-US" sz="900">
                <a:solidFill>
                  <a:srgbClr val="000000"/>
                </a:solidFill>
              </a:rPr>
              <a:t>Myeloid Sarcoma</a:t>
            </a:r>
          </a:p>
          <a:p>
            <a:pPr>
              <a:lnSpc>
                <a:spcPct val="70000"/>
              </a:lnSpc>
            </a:pPr>
            <a:r>
              <a:rPr lang="en-US" sz="900">
                <a:solidFill>
                  <a:srgbClr val="000000"/>
                </a:solidFill>
              </a:rPr>
              <a:t>del(q13)</a:t>
            </a:r>
          </a:p>
          <a:p>
            <a:pPr>
              <a:lnSpc>
                <a:spcPct val="70000"/>
              </a:lnSpc>
            </a:pPr>
            <a:r>
              <a:rPr lang="en-US" sz="900">
                <a:solidFill>
                  <a:srgbClr val="000000"/>
                </a:solidFill>
              </a:rPr>
              <a:t>PRK – Mono 7</a:t>
            </a:r>
          </a:p>
          <a:p>
            <a:pPr>
              <a:lnSpc>
                <a:spcPct val="70000"/>
              </a:lnSpc>
            </a:pPr>
            <a:r>
              <a:rPr lang="en-US" sz="900">
                <a:solidFill>
                  <a:srgbClr val="000000"/>
                </a:solidFill>
              </a:rPr>
              <a:t>FLT3-ITD *</a:t>
            </a:r>
          </a:p>
          <a:p>
            <a:pPr>
              <a:lnSpc>
                <a:spcPct val="70000"/>
              </a:lnSpc>
            </a:pPr>
            <a:r>
              <a:rPr lang="en-US" sz="900">
                <a:solidFill>
                  <a:srgbClr val="000000"/>
                </a:solidFill>
              </a:rPr>
              <a:t>PRK – Complex</a:t>
            </a:r>
          </a:p>
          <a:p>
            <a:pPr>
              <a:lnSpc>
                <a:spcPct val="70000"/>
              </a:lnSpc>
            </a:pPr>
            <a:r>
              <a:rPr lang="en-US" sz="900">
                <a:solidFill>
                  <a:srgbClr val="000000"/>
                </a:solidFill>
              </a:rPr>
              <a:t>NK – FLT3wt</a:t>
            </a:r>
          </a:p>
          <a:p>
            <a:pPr>
              <a:lnSpc>
                <a:spcPct val="70000"/>
              </a:lnSpc>
            </a:pPr>
            <a:r>
              <a:rPr lang="en-US" sz="900">
                <a:solidFill>
                  <a:srgbClr val="000000"/>
                </a:solidFill>
              </a:rPr>
              <a:t>PRK - Complex</a:t>
            </a:r>
          </a:p>
          <a:p>
            <a:pPr>
              <a:lnSpc>
                <a:spcPct val="70000"/>
              </a:lnSpc>
            </a:pPr>
            <a:r>
              <a:rPr lang="en-US" sz="900">
                <a:solidFill>
                  <a:srgbClr val="000000"/>
                </a:solidFill>
              </a:rPr>
              <a:t>CBF – t(8;21)</a:t>
            </a:r>
          </a:p>
          <a:p>
            <a:pPr>
              <a:lnSpc>
                <a:spcPct val="70000"/>
              </a:lnSpc>
            </a:pPr>
            <a:r>
              <a:rPr lang="en-US" sz="900">
                <a:solidFill>
                  <a:srgbClr val="000000"/>
                </a:solidFill>
              </a:rPr>
              <a:t>NK – FLT3wt</a:t>
            </a:r>
          </a:p>
          <a:p>
            <a:pPr>
              <a:lnSpc>
                <a:spcPct val="70000"/>
              </a:lnSpc>
            </a:pPr>
            <a:r>
              <a:rPr lang="en-US" sz="900">
                <a:solidFill>
                  <a:srgbClr val="000000"/>
                </a:solidFill>
              </a:rPr>
              <a:t>CBF – t(8;21)</a:t>
            </a:r>
          </a:p>
          <a:p>
            <a:pPr>
              <a:lnSpc>
                <a:spcPct val="70000"/>
              </a:lnSpc>
            </a:pPr>
            <a:r>
              <a:rPr lang="en-US" sz="900">
                <a:solidFill>
                  <a:srgbClr val="000000"/>
                </a:solidFill>
              </a:rPr>
              <a:t>CBF – t(8;21)</a:t>
            </a:r>
          </a:p>
          <a:p>
            <a:pPr>
              <a:lnSpc>
                <a:spcPct val="70000"/>
              </a:lnSpc>
            </a:pPr>
            <a:r>
              <a:rPr lang="en-US" sz="900">
                <a:solidFill>
                  <a:srgbClr val="000000"/>
                </a:solidFill>
              </a:rPr>
              <a:t>CBF – t(16;16)</a:t>
            </a:r>
          </a:p>
          <a:p>
            <a:pPr>
              <a:lnSpc>
                <a:spcPct val="70000"/>
              </a:lnSpc>
            </a:pPr>
            <a:r>
              <a:rPr lang="en-US" sz="900">
                <a:solidFill>
                  <a:srgbClr val="000000"/>
                </a:solidFill>
              </a:rPr>
              <a:t>MLL – t(10;11)</a:t>
            </a:r>
          </a:p>
          <a:p>
            <a:pPr>
              <a:lnSpc>
                <a:spcPct val="70000"/>
              </a:lnSpc>
            </a:pPr>
            <a:r>
              <a:rPr lang="en-US" sz="900">
                <a:solidFill>
                  <a:srgbClr val="000000"/>
                </a:solidFill>
              </a:rPr>
              <a:t>NK – FLT3-ITD</a:t>
            </a:r>
          </a:p>
          <a:p>
            <a:pPr>
              <a:lnSpc>
                <a:spcPct val="70000"/>
              </a:lnSpc>
            </a:pPr>
            <a:r>
              <a:rPr lang="en-US" sz="900">
                <a:solidFill>
                  <a:srgbClr val="000000"/>
                </a:solidFill>
              </a:rPr>
              <a:t>NK – FLT3-ITD</a:t>
            </a:r>
          </a:p>
          <a:p>
            <a:pPr>
              <a:lnSpc>
                <a:spcPct val="70000"/>
              </a:lnSpc>
            </a:pPr>
            <a:r>
              <a:rPr lang="en-US" sz="900">
                <a:solidFill>
                  <a:srgbClr val="000000"/>
                </a:solidFill>
              </a:rPr>
              <a:t>NK – FLT3-ITD</a:t>
            </a:r>
          </a:p>
          <a:p>
            <a:pPr>
              <a:lnSpc>
                <a:spcPct val="70000"/>
              </a:lnSpc>
            </a:pPr>
            <a:r>
              <a:rPr lang="en-US" sz="900">
                <a:solidFill>
                  <a:srgbClr val="000000"/>
                </a:solidFill>
              </a:rPr>
              <a:t>NK – FLT3-TKD</a:t>
            </a:r>
          </a:p>
          <a:p>
            <a:pPr>
              <a:lnSpc>
                <a:spcPct val="70000"/>
              </a:lnSpc>
            </a:pPr>
            <a:r>
              <a:rPr lang="en-US" sz="900">
                <a:solidFill>
                  <a:srgbClr val="000000"/>
                </a:solidFill>
              </a:rPr>
              <a:t>NK – FLT3-ITD</a:t>
            </a:r>
          </a:p>
          <a:p>
            <a:pPr>
              <a:lnSpc>
                <a:spcPct val="70000"/>
              </a:lnSpc>
            </a:pPr>
            <a:r>
              <a:rPr lang="en-US" sz="900">
                <a:solidFill>
                  <a:srgbClr val="000000"/>
                </a:solidFill>
              </a:rPr>
              <a:t>NK – FLT3-ITD</a:t>
            </a:r>
          </a:p>
          <a:p>
            <a:pPr>
              <a:lnSpc>
                <a:spcPct val="70000"/>
              </a:lnSpc>
            </a:pPr>
            <a:r>
              <a:rPr lang="en-US" sz="900">
                <a:solidFill>
                  <a:srgbClr val="000000"/>
                </a:solidFill>
              </a:rPr>
              <a:t>NK – FLT3-ITD</a:t>
            </a:r>
          </a:p>
          <a:p>
            <a:pPr>
              <a:lnSpc>
                <a:spcPct val="70000"/>
              </a:lnSpc>
            </a:pPr>
            <a:r>
              <a:rPr lang="en-US" sz="900">
                <a:solidFill>
                  <a:srgbClr val="000000"/>
                </a:solidFill>
              </a:rPr>
              <a:t>NK – FLT3-ITD</a:t>
            </a:r>
          </a:p>
          <a:p>
            <a:pPr>
              <a:lnSpc>
                <a:spcPct val="70000"/>
              </a:lnSpc>
            </a:pPr>
            <a:r>
              <a:rPr lang="en-US" sz="900">
                <a:solidFill>
                  <a:srgbClr val="000000"/>
                </a:solidFill>
              </a:rPr>
              <a:t>NK – FLT3-ITD</a:t>
            </a:r>
          </a:p>
          <a:p>
            <a:pPr>
              <a:lnSpc>
                <a:spcPct val="70000"/>
              </a:lnSpc>
            </a:pPr>
            <a:r>
              <a:rPr lang="en-US" sz="900">
                <a:solidFill>
                  <a:srgbClr val="000000"/>
                </a:solidFill>
              </a:rPr>
              <a:t>NK – FLT3-ITD</a:t>
            </a:r>
          </a:p>
          <a:p>
            <a:pPr>
              <a:lnSpc>
                <a:spcPct val="70000"/>
              </a:lnSpc>
            </a:pPr>
            <a:r>
              <a:rPr lang="en-US" sz="900">
                <a:solidFill>
                  <a:srgbClr val="000000"/>
                </a:solidFill>
              </a:rPr>
              <a:t>NK – FLT3-TKD</a:t>
            </a:r>
          </a:p>
          <a:p>
            <a:pPr>
              <a:lnSpc>
                <a:spcPct val="70000"/>
              </a:lnSpc>
            </a:pPr>
            <a:r>
              <a:rPr lang="en-US" sz="900">
                <a:solidFill>
                  <a:srgbClr val="000000"/>
                </a:solidFill>
              </a:rPr>
              <a:t>t(15;17) – FLT3-ITD</a:t>
            </a:r>
          </a:p>
          <a:p>
            <a:pPr>
              <a:lnSpc>
                <a:spcPct val="70000"/>
              </a:lnSpc>
            </a:pPr>
            <a:r>
              <a:rPr lang="en-US" sz="900">
                <a:solidFill>
                  <a:srgbClr val="000000"/>
                </a:solidFill>
              </a:rPr>
              <a:t>t(15;17) – FLT3-ITD</a:t>
            </a:r>
          </a:p>
          <a:p>
            <a:pPr>
              <a:lnSpc>
                <a:spcPct val="70000"/>
              </a:lnSpc>
            </a:pPr>
            <a:r>
              <a:rPr lang="en-US" sz="900">
                <a:solidFill>
                  <a:srgbClr val="000000"/>
                </a:solidFill>
              </a:rPr>
              <a:t>NK – FLT3-ITD</a:t>
            </a:r>
          </a:p>
          <a:p>
            <a:pPr>
              <a:lnSpc>
                <a:spcPct val="70000"/>
              </a:lnSpc>
            </a:pPr>
            <a:r>
              <a:rPr lang="en-US" sz="900">
                <a:solidFill>
                  <a:srgbClr val="000000"/>
                </a:solidFill>
              </a:rPr>
              <a:t>PRK - Complex</a:t>
            </a:r>
          </a:p>
        </p:txBody>
      </p:sp>
      <p:sp>
        <p:nvSpPr>
          <p:cNvPr id="6" name="Rectangle 5"/>
          <p:cNvSpPr/>
          <p:nvPr/>
        </p:nvSpPr>
        <p:spPr>
          <a:xfrm>
            <a:off x="8110538" y="5006975"/>
            <a:ext cx="1006475" cy="758825"/>
          </a:xfrm>
          <a:prstGeom prst="rect">
            <a:avLst/>
          </a:prstGeom>
          <a:solidFill>
            <a:srgbClr val="FF66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7" name="Rectangle 6"/>
          <p:cNvSpPr/>
          <p:nvPr/>
        </p:nvSpPr>
        <p:spPr>
          <a:xfrm>
            <a:off x="8110538" y="4335463"/>
            <a:ext cx="1006475" cy="282575"/>
          </a:xfrm>
          <a:prstGeom prst="rect">
            <a:avLst/>
          </a:prstGeom>
          <a:solidFill>
            <a:srgbClr val="0000FF">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8" name="Rectangle 7"/>
          <p:cNvSpPr/>
          <p:nvPr/>
        </p:nvSpPr>
        <p:spPr>
          <a:xfrm>
            <a:off x="8110538" y="4140200"/>
            <a:ext cx="1006475" cy="100013"/>
          </a:xfrm>
          <a:prstGeom prst="rect">
            <a:avLst/>
          </a:prstGeom>
          <a:solidFill>
            <a:srgbClr val="0000FF">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1" name="Rectangle 10"/>
          <p:cNvSpPr/>
          <p:nvPr/>
        </p:nvSpPr>
        <p:spPr>
          <a:xfrm>
            <a:off x="8110538" y="4713288"/>
            <a:ext cx="1006475" cy="293687"/>
          </a:xfrm>
          <a:prstGeom prst="rect">
            <a:avLst/>
          </a:prstGeom>
          <a:solidFill>
            <a:srgbClr val="FF66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2" name="Rectangle 11"/>
          <p:cNvSpPr/>
          <p:nvPr/>
        </p:nvSpPr>
        <p:spPr>
          <a:xfrm>
            <a:off x="8110538" y="5957888"/>
            <a:ext cx="1006475" cy="112712"/>
          </a:xfrm>
          <a:prstGeom prst="rect">
            <a:avLst/>
          </a:prstGeom>
          <a:solidFill>
            <a:srgbClr val="FF66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3" name="Rectangle 12"/>
          <p:cNvSpPr/>
          <p:nvPr/>
        </p:nvSpPr>
        <p:spPr>
          <a:xfrm>
            <a:off x="8110538" y="1139825"/>
            <a:ext cx="1006475" cy="992188"/>
          </a:xfrm>
          <a:prstGeom prst="rect">
            <a:avLst/>
          </a:prstGeom>
          <a:solidFill>
            <a:srgbClr val="0080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4" name="Rectangle 13"/>
          <p:cNvSpPr/>
          <p:nvPr/>
        </p:nvSpPr>
        <p:spPr>
          <a:xfrm>
            <a:off x="8112125" y="3379788"/>
            <a:ext cx="1004888" cy="101600"/>
          </a:xfrm>
          <a:prstGeom prst="rect">
            <a:avLst/>
          </a:prstGeom>
          <a:solidFill>
            <a:srgbClr val="0000FF">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5" name="Rectangle 14"/>
          <p:cNvSpPr/>
          <p:nvPr/>
        </p:nvSpPr>
        <p:spPr>
          <a:xfrm>
            <a:off x="8110538" y="3762375"/>
            <a:ext cx="1006475" cy="112713"/>
          </a:xfrm>
          <a:prstGeom prst="rect">
            <a:avLst/>
          </a:prstGeom>
          <a:solidFill>
            <a:srgbClr val="FF66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6" name="Rectangle 15"/>
          <p:cNvSpPr/>
          <p:nvPr/>
        </p:nvSpPr>
        <p:spPr>
          <a:xfrm>
            <a:off x="8110538" y="2697163"/>
            <a:ext cx="1006475" cy="188912"/>
          </a:xfrm>
          <a:prstGeom prst="rect">
            <a:avLst/>
          </a:prstGeom>
          <a:solidFill>
            <a:srgbClr val="FFFF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7" name="Rectangle 16"/>
          <p:cNvSpPr/>
          <p:nvPr/>
        </p:nvSpPr>
        <p:spPr>
          <a:xfrm>
            <a:off x="8112125" y="2979738"/>
            <a:ext cx="1004888" cy="106362"/>
          </a:xfrm>
          <a:prstGeom prst="rect">
            <a:avLst/>
          </a:prstGeom>
          <a:solidFill>
            <a:srgbClr val="FFFF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8" name="Rectangle 17"/>
          <p:cNvSpPr/>
          <p:nvPr/>
        </p:nvSpPr>
        <p:spPr>
          <a:xfrm>
            <a:off x="8112125" y="3941763"/>
            <a:ext cx="1004888" cy="112712"/>
          </a:xfrm>
          <a:prstGeom prst="rect">
            <a:avLst/>
          </a:prstGeom>
          <a:solidFill>
            <a:srgbClr val="FFFF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9" name="Rectangle 18"/>
          <p:cNvSpPr/>
          <p:nvPr/>
        </p:nvSpPr>
        <p:spPr>
          <a:xfrm>
            <a:off x="8110538" y="4232275"/>
            <a:ext cx="1006475" cy="100013"/>
          </a:xfrm>
          <a:prstGeom prst="rect">
            <a:avLst/>
          </a:prstGeom>
          <a:solidFill>
            <a:srgbClr val="FFFF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20" name="Rectangle 19"/>
          <p:cNvSpPr/>
          <p:nvPr/>
        </p:nvSpPr>
        <p:spPr>
          <a:xfrm>
            <a:off x="8112125" y="3279775"/>
            <a:ext cx="1004888" cy="100013"/>
          </a:xfrm>
          <a:prstGeom prst="rect">
            <a:avLst/>
          </a:prstGeom>
          <a:solidFill>
            <a:srgbClr val="FFFF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96275" name="Title 1"/>
          <p:cNvSpPr txBox="1">
            <a:spLocks/>
          </p:cNvSpPr>
          <p:nvPr/>
        </p:nvSpPr>
        <p:spPr bwMode="auto">
          <a:xfrm>
            <a:off x="457200" y="28575"/>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a:solidFill>
                  <a:srgbClr val="FFFF00"/>
                </a:solidFill>
                <a:latin typeface="Arial" charset="0"/>
              </a:rPr>
              <a:t>Subtype-specific high dimensional phenotypes</a:t>
            </a:r>
          </a:p>
        </p:txBody>
      </p:sp>
    </p:spTree>
    <p:extLst>
      <p:ext uri="{BB962C8B-B14F-4D97-AF65-F5344CB8AC3E}">
        <p14:creationId xmlns:p14="http://schemas.microsoft.com/office/powerpoint/2010/main" val="3930092172"/>
      </p:ext>
    </p:extLst>
  </p:cSld>
  <p:clrMapOvr>
    <a:masterClrMapping/>
  </p:clrMapOvr>
  <p:transition spd="med">
    <p:fade/>
  </p:transition>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1" name="Rectangle 8"/>
          <p:cNvSpPr>
            <a:spLocks noChangeArrowheads="1"/>
          </p:cNvSpPr>
          <p:nvPr/>
        </p:nvSpPr>
        <p:spPr bwMode="auto">
          <a:xfrm>
            <a:off x="41275" y="1106488"/>
            <a:ext cx="9061450" cy="5167312"/>
          </a:xfrm>
          <a:prstGeom prst="rect">
            <a:avLst/>
          </a:prstGeom>
          <a:solidFill>
            <a:srgbClr val="FFFFFF"/>
          </a:solidFill>
          <a:ln w="9525">
            <a:solidFill>
              <a:schemeClr val="tx1"/>
            </a:solidFill>
            <a:round/>
            <a:headEnd/>
            <a:tailEnd/>
          </a:ln>
        </p:spPr>
        <p:txBody>
          <a:bodyPr wrap="none" anchor="ctr"/>
          <a:lstStyle/>
          <a:p>
            <a:pPr algn="ctr"/>
            <a:endParaRPr lang="en-US"/>
          </a:p>
        </p:txBody>
      </p:sp>
      <p:pic>
        <p:nvPicPr>
          <p:cNvPr id="97282" name="Picture 3" descr="AML_K100binning_multidim_correl_renamed_TmRemoved.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33350" y="1150938"/>
            <a:ext cx="8678863" cy="5056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Rectangle 1"/>
          <p:cNvSpPr/>
          <p:nvPr/>
        </p:nvSpPr>
        <p:spPr>
          <a:xfrm>
            <a:off x="7661275" y="1106488"/>
            <a:ext cx="1239838" cy="5092700"/>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97284" name="TextBox 4"/>
          <p:cNvSpPr txBox="1">
            <a:spLocks noChangeArrowheads="1"/>
          </p:cNvSpPr>
          <p:nvPr/>
        </p:nvSpPr>
        <p:spPr bwMode="auto">
          <a:xfrm>
            <a:off x="7572375" y="1141413"/>
            <a:ext cx="1263650" cy="52371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nSpc>
                <a:spcPct val="70000"/>
              </a:lnSpc>
            </a:pPr>
            <a:r>
              <a:rPr lang="en-US" sz="900">
                <a:solidFill>
                  <a:srgbClr val="000000"/>
                </a:solidFill>
              </a:rPr>
              <a:t>Nl#5 – A</a:t>
            </a:r>
          </a:p>
          <a:p>
            <a:pPr>
              <a:lnSpc>
                <a:spcPct val="70000"/>
              </a:lnSpc>
            </a:pPr>
            <a:r>
              <a:rPr lang="en-US" sz="900">
                <a:solidFill>
                  <a:srgbClr val="000000"/>
                </a:solidFill>
              </a:rPr>
              <a:t>Nl#5 – B</a:t>
            </a:r>
          </a:p>
          <a:p>
            <a:pPr>
              <a:lnSpc>
                <a:spcPct val="70000"/>
              </a:lnSpc>
            </a:pPr>
            <a:r>
              <a:rPr lang="en-US" sz="900">
                <a:solidFill>
                  <a:srgbClr val="000000"/>
                </a:solidFill>
              </a:rPr>
              <a:t>Nl#3 – A </a:t>
            </a:r>
          </a:p>
          <a:p>
            <a:pPr>
              <a:lnSpc>
                <a:spcPct val="70000"/>
              </a:lnSpc>
            </a:pPr>
            <a:r>
              <a:rPr lang="en-US" sz="900">
                <a:solidFill>
                  <a:srgbClr val="000000"/>
                </a:solidFill>
              </a:rPr>
              <a:t>Nl#3 – B </a:t>
            </a:r>
          </a:p>
          <a:p>
            <a:pPr>
              <a:lnSpc>
                <a:spcPct val="70000"/>
              </a:lnSpc>
            </a:pPr>
            <a:r>
              <a:rPr lang="en-US" sz="900">
                <a:solidFill>
                  <a:srgbClr val="000000"/>
                </a:solidFill>
              </a:rPr>
              <a:t>Nl#4 – A </a:t>
            </a:r>
          </a:p>
          <a:p>
            <a:pPr>
              <a:lnSpc>
                <a:spcPct val="70000"/>
              </a:lnSpc>
            </a:pPr>
            <a:r>
              <a:rPr lang="en-US" sz="900">
                <a:solidFill>
                  <a:srgbClr val="000000"/>
                </a:solidFill>
              </a:rPr>
              <a:t>Nl#4 – B </a:t>
            </a:r>
          </a:p>
          <a:p>
            <a:pPr>
              <a:lnSpc>
                <a:spcPct val="70000"/>
              </a:lnSpc>
            </a:pPr>
            <a:r>
              <a:rPr lang="en-US" sz="900">
                <a:solidFill>
                  <a:srgbClr val="000000"/>
                </a:solidFill>
              </a:rPr>
              <a:t>Nl#6 – A</a:t>
            </a:r>
          </a:p>
          <a:p>
            <a:pPr>
              <a:lnSpc>
                <a:spcPct val="70000"/>
              </a:lnSpc>
            </a:pPr>
            <a:r>
              <a:rPr lang="en-US" sz="900">
                <a:solidFill>
                  <a:srgbClr val="000000"/>
                </a:solidFill>
              </a:rPr>
              <a:t>Nl#6 – B </a:t>
            </a:r>
          </a:p>
          <a:p>
            <a:pPr>
              <a:lnSpc>
                <a:spcPct val="70000"/>
              </a:lnSpc>
            </a:pPr>
            <a:r>
              <a:rPr lang="en-US" sz="900">
                <a:solidFill>
                  <a:srgbClr val="000000"/>
                </a:solidFill>
              </a:rPr>
              <a:t>Nl#1 – A</a:t>
            </a:r>
          </a:p>
          <a:p>
            <a:pPr>
              <a:lnSpc>
                <a:spcPct val="70000"/>
              </a:lnSpc>
            </a:pPr>
            <a:r>
              <a:rPr lang="en-US" sz="900">
                <a:solidFill>
                  <a:srgbClr val="000000"/>
                </a:solidFill>
              </a:rPr>
              <a:t>Nl#1 – B </a:t>
            </a:r>
          </a:p>
          <a:p>
            <a:pPr>
              <a:lnSpc>
                <a:spcPct val="70000"/>
              </a:lnSpc>
            </a:pPr>
            <a:r>
              <a:rPr lang="en-US" sz="900">
                <a:solidFill>
                  <a:srgbClr val="000000"/>
                </a:solidFill>
              </a:rPr>
              <a:t>CR#2</a:t>
            </a:r>
          </a:p>
          <a:p>
            <a:pPr>
              <a:lnSpc>
                <a:spcPct val="70000"/>
              </a:lnSpc>
            </a:pPr>
            <a:r>
              <a:rPr lang="en-US" sz="900">
                <a:solidFill>
                  <a:srgbClr val="000000"/>
                </a:solidFill>
              </a:rPr>
              <a:t>CR#6</a:t>
            </a:r>
          </a:p>
          <a:p>
            <a:pPr>
              <a:lnSpc>
                <a:spcPct val="70000"/>
              </a:lnSpc>
            </a:pPr>
            <a:r>
              <a:rPr lang="en-US" sz="900">
                <a:solidFill>
                  <a:srgbClr val="000000"/>
                </a:solidFill>
              </a:rPr>
              <a:t>CR#3</a:t>
            </a:r>
          </a:p>
          <a:p>
            <a:pPr>
              <a:lnSpc>
                <a:spcPct val="70000"/>
              </a:lnSpc>
            </a:pPr>
            <a:r>
              <a:rPr lang="en-US" sz="900">
                <a:solidFill>
                  <a:srgbClr val="000000"/>
                </a:solidFill>
              </a:rPr>
              <a:t>AML#25</a:t>
            </a:r>
          </a:p>
          <a:p>
            <a:pPr>
              <a:lnSpc>
                <a:spcPct val="70000"/>
              </a:lnSpc>
            </a:pPr>
            <a:r>
              <a:rPr lang="en-US" sz="900">
                <a:solidFill>
                  <a:srgbClr val="000000"/>
                </a:solidFill>
              </a:rPr>
              <a:t>APL#3</a:t>
            </a:r>
          </a:p>
          <a:p>
            <a:pPr>
              <a:lnSpc>
                <a:spcPct val="70000"/>
              </a:lnSpc>
            </a:pPr>
            <a:r>
              <a:rPr lang="en-US" sz="900">
                <a:solidFill>
                  <a:srgbClr val="000000"/>
                </a:solidFill>
              </a:rPr>
              <a:t>APL#4</a:t>
            </a:r>
          </a:p>
          <a:p>
            <a:pPr>
              <a:lnSpc>
                <a:spcPct val="70000"/>
              </a:lnSpc>
            </a:pPr>
            <a:r>
              <a:rPr lang="en-US" sz="900">
                <a:solidFill>
                  <a:srgbClr val="000000"/>
                </a:solidFill>
              </a:rPr>
              <a:t>AML#36</a:t>
            </a:r>
          </a:p>
          <a:p>
            <a:pPr>
              <a:lnSpc>
                <a:spcPct val="70000"/>
              </a:lnSpc>
            </a:pPr>
            <a:r>
              <a:rPr lang="en-US" sz="900">
                <a:solidFill>
                  <a:srgbClr val="000000"/>
                </a:solidFill>
              </a:rPr>
              <a:t>AML#42</a:t>
            </a:r>
          </a:p>
          <a:p>
            <a:pPr>
              <a:lnSpc>
                <a:spcPct val="70000"/>
              </a:lnSpc>
            </a:pPr>
            <a:r>
              <a:rPr lang="en-US" sz="900">
                <a:solidFill>
                  <a:srgbClr val="000000"/>
                </a:solidFill>
              </a:rPr>
              <a:t>CR#5</a:t>
            </a:r>
          </a:p>
          <a:p>
            <a:pPr>
              <a:lnSpc>
                <a:spcPct val="70000"/>
              </a:lnSpc>
            </a:pPr>
            <a:r>
              <a:rPr lang="en-US" sz="900">
                <a:solidFill>
                  <a:srgbClr val="000000"/>
                </a:solidFill>
              </a:rPr>
              <a:t>AML13</a:t>
            </a:r>
          </a:p>
          <a:p>
            <a:pPr>
              <a:lnSpc>
                <a:spcPct val="70000"/>
              </a:lnSpc>
            </a:pPr>
            <a:r>
              <a:rPr lang="en-US" sz="900">
                <a:solidFill>
                  <a:srgbClr val="000000"/>
                </a:solidFill>
              </a:rPr>
              <a:t>AML8</a:t>
            </a:r>
          </a:p>
          <a:p>
            <a:pPr>
              <a:lnSpc>
                <a:spcPct val="70000"/>
              </a:lnSpc>
            </a:pPr>
            <a:r>
              <a:rPr lang="en-US" sz="900">
                <a:solidFill>
                  <a:srgbClr val="000000"/>
                </a:solidFill>
              </a:rPr>
              <a:t>AML#41</a:t>
            </a:r>
          </a:p>
          <a:p>
            <a:pPr>
              <a:lnSpc>
                <a:spcPct val="70000"/>
              </a:lnSpc>
            </a:pPr>
            <a:r>
              <a:rPr lang="en-US" sz="900">
                <a:solidFill>
                  <a:srgbClr val="000000"/>
                </a:solidFill>
              </a:rPr>
              <a:t>AML#14</a:t>
            </a:r>
          </a:p>
          <a:p>
            <a:pPr>
              <a:lnSpc>
                <a:spcPct val="70000"/>
              </a:lnSpc>
            </a:pPr>
            <a:r>
              <a:rPr lang="en-US" sz="900">
                <a:solidFill>
                  <a:srgbClr val="000000"/>
                </a:solidFill>
              </a:rPr>
              <a:t>AML#10</a:t>
            </a:r>
          </a:p>
          <a:p>
            <a:pPr>
              <a:lnSpc>
                <a:spcPct val="70000"/>
              </a:lnSpc>
            </a:pPr>
            <a:r>
              <a:rPr lang="en-US" sz="900">
                <a:solidFill>
                  <a:srgbClr val="000000"/>
                </a:solidFill>
              </a:rPr>
              <a:t>AML#12</a:t>
            </a:r>
          </a:p>
          <a:p>
            <a:pPr>
              <a:lnSpc>
                <a:spcPct val="70000"/>
              </a:lnSpc>
            </a:pPr>
            <a:r>
              <a:rPr lang="en-US" sz="900">
                <a:solidFill>
                  <a:srgbClr val="000000"/>
                </a:solidFill>
              </a:rPr>
              <a:t>CR#7</a:t>
            </a:r>
          </a:p>
          <a:p>
            <a:pPr>
              <a:lnSpc>
                <a:spcPct val="70000"/>
              </a:lnSpc>
            </a:pPr>
            <a:r>
              <a:rPr lang="en-US" sz="900">
                <a:solidFill>
                  <a:srgbClr val="000000"/>
                </a:solidFill>
              </a:rPr>
              <a:t>AML#19</a:t>
            </a:r>
          </a:p>
          <a:p>
            <a:pPr>
              <a:lnSpc>
                <a:spcPct val="70000"/>
              </a:lnSpc>
            </a:pPr>
            <a:r>
              <a:rPr lang="en-US" sz="900">
                <a:solidFill>
                  <a:srgbClr val="000000"/>
                </a:solidFill>
              </a:rPr>
              <a:t>AML#20</a:t>
            </a:r>
          </a:p>
          <a:p>
            <a:pPr>
              <a:lnSpc>
                <a:spcPct val="70000"/>
              </a:lnSpc>
            </a:pPr>
            <a:r>
              <a:rPr lang="en-US" sz="900">
                <a:solidFill>
                  <a:srgbClr val="000000"/>
                </a:solidFill>
              </a:rPr>
              <a:t>AML#18</a:t>
            </a:r>
          </a:p>
          <a:p>
            <a:pPr>
              <a:lnSpc>
                <a:spcPct val="70000"/>
              </a:lnSpc>
            </a:pPr>
            <a:r>
              <a:rPr lang="en-US" sz="900">
                <a:solidFill>
                  <a:srgbClr val="000000"/>
                </a:solidFill>
              </a:rPr>
              <a:t>AML#33</a:t>
            </a:r>
          </a:p>
          <a:p>
            <a:pPr>
              <a:lnSpc>
                <a:spcPct val="70000"/>
              </a:lnSpc>
            </a:pPr>
            <a:r>
              <a:rPr lang="en-US" sz="900">
                <a:solidFill>
                  <a:srgbClr val="000000"/>
                </a:solidFill>
              </a:rPr>
              <a:t>AML#4</a:t>
            </a:r>
          </a:p>
          <a:p>
            <a:pPr>
              <a:lnSpc>
                <a:spcPct val="70000"/>
              </a:lnSpc>
            </a:pPr>
            <a:r>
              <a:rPr lang="en-US" sz="900">
                <a:solidFill>
                  <a:srgbClr val="000000"/>
                </a:solidFill>
              </a:rPr>
              <a:t>AML#5</a:t>
            </a:r>
          </a:p>
          <a:p>
            <a:pPr>
              <a:lnSpc>
                <a:spcPct val="70000"/>
              </a:lnSpc>
            </a:pPr>
            <a:r>
              <a:rPr lang="en-US" sz="900">
                <a:solidFill>
                  <a:srgbClr val="000000"/>
                </a:solidFill>
              </a:rPr>
              <a:t>AML#15</a:t>
            </a:r>
          </a:p>
          <a:p>
            <a:pPr>
              <a:lnSpc>
                <a:spcPct val="70000"/>
              </a:lnSpc>
            </a:pPr>
            <a:r>
              <a:rPr lang="en-US" sz="900">
                <a:solidFill>
                  <a:srgbClr val="000000"/>
                </a:solidFill>
              </a:rPr>
              <a:t>AML#26</a:t>
            </a:r>
          </a:p>
          <a:p>
            <a:pPr>
              <a:lnSpc>
                <a:spcPct val="70000"/>
              </a:lnSpc>
            </a:pPr>
            <a:r>
              <a:rPr lang="en-US" sz="900">
                <a:solidFill>
                  <a:srgbClr val="000000"/>
                </a:solidFill>
              </a:rPr>
              <a:t>AML#35</a:t>
            </a:r>
          </a:p>
          <a:p>
            <a:pPr>
              <a:lnSpc>
                <a:spcPct val="70000"/>
              </a:lnSpc>
            </a:pPr>
            <a:r>
              <a:rPr lang="en-US" sz="900">
                <a:solidFill>
                  <a:srgbClr val="000000"/>
                </a:solidFill>
              </a:rPr>
              <a:t>AML#32</a:t>
            </a:r>
          </a:p>
          <a:p>
            <a:pPr>
              <a:lnSpc>
                <a:spcPct val="70000"/>
              </a:lnSpc>
            </a:pPr>
            <a:r>
              <a:rPr lang="en-US" sz="900">
                <a:solidFill>
                  <a:srgbClr val="000000"/>
                </a:solidFill>
              </a:rPr>
              <a:t>AML#22</a:t>
            </a:r>
          </a:p>
          <a:p>
            <a:pPr>
              <a:lnSpc>
                <a:spcPct val="70000"/>
              </a:lnSpc>
            </a:pPr>
            <a:r>
              <a:rPr lang="en-US" sz="900">
                <a:solidFill>
                  <a:srgbClr val="000000"/>
                </a:solidFill>
              </a:rPr>
              <a:t>AML#7</a:t>
            </a:r>
          </a:p>
          <a:p>
            <a:pPr>
              <a:lnSpc>
                <a:spcPct val="70000"/>
              </a:lnSpc>
            </a:pPr>
            <a:r>
              <a:rPr lang="en-US" sz="900">
                <a:solidFill>
                  <a:srgbClr val="000000"/>
                </a:solidFill>
              </a:rPr>
              <a:t>AML#39</a:t>
            </a:r>
          </a:p>
          <a:p>
            <a:pPr>
              <a:lnSpc>
                <a:spcPct val="70000"/>
              </a:lnSpc>
            </a:pPr>
            <a:r>
              <a:rPr lang="en-US" sz="900">
                <a:solidFill>
                  <a:srgbClr val="000000"/>
                </a:solidFill>
              </a:rPr>
              <a:t>AML#23</a:t>
            </a:r>
          </a:p>
          <a:p>
            <a:pPr>
              <a:lnSpc>
                <a:spcPct val="70000"/>
              </a:lnSpc>
            </a:pPr>
            <a:r>
              <a:rPr lang="en-US" sz="900">
                <a:solidFill>
                  <a:srgbClr val="000000"/>
                </a:solidFill>
              </a:rPr>
              <a:t>AML#6</a:t>
            </a:r>
          </a:p>
          <a:p>
            <a:pPr>
              <a:lnSpc>
                <a:spcPct val="70000"/>
              </a:lnSpc>
            </a:pPr>
            <a:r>
              <a:rPr lang="en-US" sz="900">
                <a:solidFill>
                  <a:srgbClr val="000000"/>
                </a:solidFill>
              </a:rPr>
              <a:t>AML#40</a:t>
            </a:r>
          </a:p>
          <a:p>
            <a:pPr>
              <a:lnSpc>
                <a:spcPct val="70000"/>
              </a:lnSpc>
            </a:pPr>
            <a:r>
              <a:rPr lang="en-US" sz="900">
                <a:solidFill>
                  <a:srgbClr val="000000"/>
                </a:solidFill>
              </a:rPr>
              <a:t>AML#27</a:t>
            </a:r>
          </a:p>
          <a:p>
            <a:pPr>
              <a:lnSpc>
                <a:spcPct val="70000"/>
              </a:lnSpc>
            </a:pPr>
            <a:r>
              <a:rPr lang="en-US" sz="900">
                <a:solidFill>
                  <a:srgbClr val="000000"/>
                </a:solidFill>
              </a:rPr>
              <a:t>AML#38</a:t>
            </a:r>
          </a:p>
          <a:p>
            <a:pPr>
              <a:lnSpc>
                <a:spcPct val="70000"/>
              </a:lnSpc>
            </a:pPr>
            <a:r>
              <a:rPr lang="en-US" sz="900">
                <a:solidFill>
                  <a:srgbClr val="000000"/>
                </a:solidFill>
              </a:rPr>
              <a:t>AML#9</a:t>
            </a:r>
          </a:p>
          <a:p>
            <a:pPr>
              <a:lnSpc>
                <a:spcPct val="70000"/>
              </a:lnSpc>
            </a:pPr>
            <a:r>
              <a:rPr lang="en-US" sz="900">
                <a:solidFill>
                  <a:srgbClr val="000000"/>
                </a:solidFill>
              </a:rPr>
              <a:t>AML#21</a:t>
            </a:r>
          </a:p>
          <a:p>
            <a:pPr>
              <a:lnSpc>
                <a:spcPct val="70000"/>
              </a:lnSpc>
            </a:pPr>
            <a:r>
              <a:rPr lang="en-US" sz="900">
                <a:solidFill>
                  <a:srgbClr val="000000"/>
                </a:solidFill>
              </a:rPr>
              <a:t>AML#30</a:t>
            </a:r>
          </a:p>
          <a:p>
            <a:pPr>
              <a:lnSpc>
                <a:spcPct val="70000"/>
              </a:lnSpc>
            </a:pPr>
            <a:r>
              <a:rPr lang="en-US" sz="900">
                <a:solidFill>
                  <a:srgbClr val="000000"/>
                </a:solidFill>
              </a:rPr>
              <a:t>AML#31</a:t>
            </a:r>
          </a:p>
          <a:p>
            <a:pPr>
              <a:lnSpc>
                <a:spcPct val="70000"/>
              </a:lnSpc>
            </a:pPr>
            <a:r>
              <a:rPr lang="en-US" sz="900">
                <a:solidFill>
                  <a:srgbClr val="000000"/>
                </a:solidFill>
              </a:rPr>
              <a:t>APL#5</a:t>
            </a:r>
          </a:p>
          <a:p>
            <a:pPr>
              <a:lnSpc>
                <a:spcPct val="70000"/>
              </a:lnSpc>
            </a:pPr>
            <a:r>
              <a:rPr lang="en-US" sz="900">
                <a:solidFill>
                  <a:srgbClr val="000000"/>
                </a:solidFill>
              </a:rPr>
              <a:t>APL#1</a:t>
            </a:r>
          </a:p>
          <a:p>
            <a:pPr>
              <a:lnSpc>
                <a:spcPct val="70000"/>
              </a:lnSpc>
            </a:pPr>
            <a:r>
              <a:rPr lang="en-US" sz="900">
                <a:solidFill>
                  <a:srgbClr val="000000"/>
                </a:solidFill>
              </a:rPr>
              <a:t>AML#37</a:t>
            </a:r>
          </a:p>
          <a:p>
            <a:pPr>
              <a:lnSpc>
                <a:spcPct val="70000"/>
              </a:lnSpc>
            </a:pPr>
            <a:r>
              <a:rPr lang="en-US" sz="900">
                <a:solidFill>
                  <a:srgbClr val="000000"/>
                </a:solidFill>
              </a:rPr>
              <a:t>AML#29 </a:t>
            </a:r>
          </a:p>
        </p:txBody>
      </p:sp>
      <p:sp>
        <p:nvSpPr>
          <p:cNvPr id="97285" name="TextBox 9"/>
          <p:cNvSpPr txBox="1">
            <a:spLocks noChangeArrowheads="1"/>
          </p:cNvSpPr>
          <p:nvPr/>
        </p:nvSpPr>
        <p:spPr bwMode="auto">
          <a:xfrm>
            <a:off x="8031163" y="1141413"/>
            <a:ext cx="1263650" cy="533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Normal</a:t>
            </a:r>
          </a:p>
          <a:p>
            <a:pPr>
              <a:lnSpc>
                <a:spcPct val="70000"/>
              </a:lnSpc>
            </a:pPr>
            <a:r>
              <a:rPr lang="en-US" sz="900">
                <a:solidFill>
                  <a:srgbClr val="000000"/>
                </a:solidFill>
              </a:rPr>
              <a:t>NK – FLT3wt </a:t>
            </a:r>
          </a:p>
          <a:p>
            <a:pPr>
              <a:lnSpc>
                <a:spcPct val="70000"/>
              </a:lnSpc>
            </a:pPr>
            <a:r>
              <a:rPr lang="en-US" sz="900">
                <a:solidFill>
                  <a:srgbClr val="000000"/>
                </a:solidFill>
              </a:rPr>
              <a:t>NK – FLT3wt</a:t>
            </a:r>
          </a:p>
          <a:p>
            <a:pPr>
              <a:lnSpc>
                <a:spcPct val="70000"/>
              </a:lnSpc>
            </a:pPr>
            <a:r>
              <a:rPr lang="en-US" sz="900">
                <a:solidFill>
                  <a:srgbClr val="000000"/>
                </a:solidFill>
              </a:rPr>
              <a:t>FLT3-ITD+</a:t>
            </a:r>
          </a:p>
          <a:p>
            <a:pPr>
              <a:lnSpc>
                <a:spcPct val="70000"/>
              </a:lnSpc>
            </a:pPr>
            <a:r>
              <a:rPr lang="en-US" sz="900">
                <a:solidFill>
                  <a:srgbClr val="000000"/>
                </a:solidFill>
              </a:rPr>
              <a:t>PRK – Mono 7</a:t>
            </a:r>
          </a:p>
          <a:p>
            <a:pPr>
              <a:lnSpc>
                <a:spcPct val="70000"/>
              </a:lnSpc>
            </a:pPr>
            <a:r>
              <a:rPr lang="en-US" sz="900">
                <a:solidFill>
                  <a:srgbClr val="000000"/>
                </a:solidFill>
              </a:rPr>
              <a:t>t(15;17) – FLT3-ITD</a:t>
            </a:r>
          </a:p>
          <a:p>
            <a:pPr>
              <a:lnSpc>
                <a:spcPct val="70000"/>
              </a:lnSpc>
            </a:pPr>
            <a:r>
              <a:rPr lang="en-US" sz="900">
                <a:solidFill>
                  <a:srgbClr val="000000"/>
                </a:solidFill>
              </a:rPr>
              <a:t>t(15;17) – FLT3-ITD</a:t>
            </a:r>
          </a:p>
          <a:p>
            <a:pPr>
              <a:lnSpc>
                <a:spcPct val="70000"/>
              </a:lnSpc>
            </a:pPr>
            <a:r>
              <a:rPr lang="en-US" sz="900">
                <a:solidFill>
                  <a:srgbClr val="000000"/>
                </a:solidFill>
              </a:rPr>
              <a:t>NK – FLT3wt</a:t>
            </a:r>
          </a:p>
          <a:p>
            <a:pPr>
              <a:lnSpc>
                <a:spcPct val="70000"/>
              </a:lnSpc>
            </a:pPr>
            <a:r>
              <a:rPr lang="en-US" sz="900">
                <a:solidFill>
                  <a:srgbClr val="000000"/>
                </a:solidFill>
              </a:rPr>
              <a:t>NK – FLT3wt</a:t>
            </a:r>
          </a:p>
          <a:p>
            <a:pPr>
              <a:lnSpc>
                <a:spcPct val="70000"/>
              </a:lnSpc>
            </a:pPr>
            <a:r>
              <a:rPr lang="en-US" sz="900">
                <a:solidFill>
                  <a:srgbClr val="000000"/>
                </a:solidFill>
              </a:rPr>
              <a:t>NK – FLT3wt</a:t>
            </a:r>
          </a:p>
          <a:p>
            <a:pPr>
              <a:lnSpc>
                <a:spcPct val="70000"/>
              </a:lnSpc>
            </a:pPr>
            <a:r>
              <a:rPr lang="en-US" sz="900">
                <a:solidFill>
                  <a:srgbClr val="000000"/>
                </a:solidFill>
              </a:rPr>
              <a:t>NK – FLT3wt</a:t>
            </a:r>
          </a:p>
          <a:p>
            <a:pPr>
              <a:lnSpc>
                <a:spcPct val="70000"/>
              </a:lnSpc>
            </a:pPr>
            <a:r>
              <a:rPr lang="en-US" sz="900">
                <a:solidFill>
                  <a:srgbClr val="000000"/>
                </a:solidFill>
              </a:rPr>
              <a:t>FLT3 - TKD</a:t>
            </a:r>
          </a:p>
          <a:p>
            <a:pPr>
              <a:lnSpc>
                <a:spcPct val="70000"/>
              </a:lnSpc>
            </a:pPr>
            <a:r>
              <a:rPr lang="en-US" sz="900">
                <a:solidFill>
                  <a:srgbClr val="000000"/>
                </a:solidFill>
              </a:rPr>
              <a:t>PRK – t(1;3)</a:t>
            </a:r>
          </a:p>
          <a:p>
            <a:pPr>
              <a:lnSpc>
                <a:spcPct val="70000"/>
              </a:lnSpc>
            </a:pPr>
            <a:r>
              <a:rPr lang="en-US" sz="900">
                <a:solidFill>
                  <a:srgbClr val="000000"/>
                </a:solidFill>
              </a:rPr>
              <a:t>NK – FLT3wt</a:t>
            </a:r>
          </a:p>
          <a:p>
            <a:pPr>
              <a:lnSpc>
                <a:spcPct val="70000"/>
              </a:lnSpc>
            </a:pPr>
            <a:r>
              <a:rPr lang="en-US" sz="900">
                <a:solidFill>
                  <a:srgbClr val="000000"/>
                </a:solidFill>
              </a:rPr>
              <a:t>CBF – inv(16)</a:t>
            </a:r>
          </a:p>
          <a:p>
            <a:pPr>
              <a:lnSpc>
                <a:spcPct val="70000"/>
              </a:lnSpc>
            </a:pPr>
            <a:r>
              <a:rPr lang="en-US" sz="900">
                <a:solidFill>
                  <a:srgbClr val="000000"/>
                </a:solidFill>
              </a:rPr>
              <a:t>Myeloid Sarcoma</a:t>
            </a:r>
          </a:p>
          <a:p>
            <a:pPr>
              <a:lnSpc>
                <a:spcPct val="70000"/>
              </a:lnSpc>
            </a:pPr>
            <a:r>
              <a:rPr lang="en-US" sz="900">
                <a:solidFill>
                  <a:srgbClr val="000000"/>
                </a:solidFill>
              </a:rPr>
              <a:t>del(q13)</a:t>
            </a:r>
          </a:p>
          <a:p>
            <a:pPr>
              <a:lnSpc>
                <a:spcPct val="70000"/>
              </a:lnSpc>
            </a:pPr>
            <a:r>
              <a:rPr lang="en-US" sz="900">
                <a:solidFill>
                  <a:srgbClr val="000000"/>
                </a:solidFill>
              </a:rPr>
              <a:t>PRK – Mono 7</a:t>
            </a:r>
          </a:p>
          <a:p>
            <a:pPr>
              <a:lnSpc>
                <a:spcPct val="70000"/>
              </a:lnSpc>
            </a:pPr>
            <a:r>
              <a:rPr lang="en-US" sz="900">
                <a:solidFill>
                  <a:srgbClr val="000000"/>
                </a:solidFill>
              </a:rPr>
              <a:t>FLT3-ITD *</a:t>
            </a:r>
          </a:p>
          <a:p>
            <a:pPr>
              <a:lnSpc>
                <a:spcPct val="70000"/>
              </a:lnSpc>
            </a:pPr>
            <a:r>
              <a:rPr lang="en-US" sz="900">
                <a:solidFill>
                  <a:srgbClr val="000000"/>
                </a:solidFill>
              </a:rPr>
              <a:t>PRK – Complex</a:t>
            </a:r>
          </a:p>
          <a:p>
            <a:pPr>
              <a:lnSpc>
                <a:spcPct val="70000"/>
              </a:lnSpc>
            </a:pPr>
            <a:r>
              <a:rPr lang="en-US" sz="900">
                <a:solidFill>
                  <a:srgbClr val="000000"/>
                </a:solidFill>
              </a:rPr>
              <a:t>NK – FLT3wt</a:t>
            </a:r>
          </a:p>
          <a:p>
            <a:pPr>
              <a:lnSpc>
                <a:spcPct val="70000"/>
              </a:lnSpc>
            </a:pPr>
            <a:r>
              <a:rPr lang="en-US" sz="900">
                <a:solidFill>
                  <a:srgbClr val="000000"/>
                </a:solidFill>
              </a:rPr>
              <a:t>PRK - Complex</a:t>
            </a:r>
          </a:p>
          <a:p>
            <a:pPr>
              <a:lnSpc>
                <a:spcPct val="70000"/>
              </a:lnSpc>
            </a:pPr>
            <a:r>
              <a:rPr lang="en-US" sz="900">
                <a:solidFill>
                  <a:srgbClr val="000000"/>
                </a:solidFill>
              </a:rPr>
              <a:t>CBF – t(8;21)</a:t>
            </a:r>
          </a:p>
          <a:p>
            <a:pPr>
              <a:lnSpc>
                <a:spcPct val="70000"/>
              </a:lnSpc>
            </a:pPr>
            <a:r>
              <a:rPr lang="en-US" sz="900">
                <a:solidFill>
                  <a:srgbClr val="000000"/>
                </a:solidFill>
              </a:rPr>
              <a:t>NK – FLT3wt</a:t>
            </a:r>
          </a:p>
          <a:p>
            <a:pPr>
              <a:lnSpc>
                <a:spcPct val="70000"/>
              </a:lnSpc>
            </a:pPr>
            <a:r>
              <a:rPr lang="en-US" sz="900">
                <a:solidFill>
                  <a:srgbClr val="000000"/>
                </a:solidFill>
              </a:rPr>
              <a:t>CBF – t(8;21)</a:t>
            </a:r>
          </a:p>
          <a:p>
            <a:pPr>
              <a:lnSpc>
                <a:spcPct val="70000"/>
              </a:lnSpc>
            </a:pPr>
            <a:r>
              <a:rPr lang="en-US" sz="900">
                <a:solidFill>
                  <a:srgbClr val="000000"/>
                </a:solidFill>
              </a:rPr>
              <a:t>CBF – t(8;21)</a:t>
            </a:r>
          </a:p>
          <a:p>
            <a:pPr>
              <a:lnSpc>
                <a:spcPct val="70000"/>
              </a:lnSpc>
            </a:pPr>
            <a:r>
              <a:rPr lang="en-US" sz="900">
                <a:solidFill>
                  <a:srgbClr val="000000"/>
                </a:solidFill>
              </a:rPr>
              <a:t>CBF – t(16;16)</a:t>
            </a:r>
          </a:p>
          <a:p>
            <a:pPr>
              <a:lnSpc>
                <a:spcPct val="70000"/>
              </a:lnSpc>
            </a:pPr>
            <a:r>
              <a:rPr lang="en-US" sz="900">
                <a:solidFill>
                  <a:srgbClr val="000000"/>
                </a:solidFill>
              </a:rPr>
              <a:t>MLL – t(10;11)</a:t>
            </a:r>
          </a:p>
          <a:p>
            <a:pPr>
              <a:lnSpc>
                <a:spcPct val="70000"/>
              </a:lnSpc>
            </a:pPr>
            <a:r>
              <a:rPr lang="en-US" sz="900">
                <a:solidFill>
                  <a:srgbClr val="000000"/>
                </a:solidFill>
              </a:rPr>
              <a:t>NK – FLT3-ITD</a:t>
            </a:r>
          </a:p>
          <a:p>
            <a:pPr>
              <a:lnSpc>
                <a:spcPct val="70000"/>
              </a:lnSpc>
            </a:pPr>
            <a:r>
              <a:rPr lang="en-US" sz="900">
                <a:solidFill>
                  <a:srgbClr val="000000"/>
                </a:solidFill>
              </a:rPr>
              <a:t>NK – FLT3-ITD</a:t>
            </a:r>
          </a:p>
          <a:p>
            <a:pPr>
              <a:lnSpc>
                <a:spcPct val="70000"/>
              </a:lnSpc>
            </a:pPr>
            <a:r>
              <a:rPr lang="en-US" sz="900">
                <a:solidFill>
                  <a:srgbClr val="000000"/>
                </a:solidFill>
              </a:rPr>
              <a:t>NK – FLT3-ITD</a:t>
            </a:r>
          </a:p>
          <a:p>
            <a:pPr>
              <a:lnSpc>
                <a:spcPct val="70000"/>
              </a:lnSpc>
            </a:pPr>
            <a:r>
              <a:rPr lang="en-US" sz="900">
                <a:solidFill>
                  <a:srgbClr val="000000"/>
                </a:solidFill>
              </a:rPr>
              <a:t>NK – FLT3-TKD</a:t>
            </a:r>
          </a:p>
          <a:p>
            <a:pPr>
              <a:lnSpc>
                <a:spcPct val="70000"/>
              </a:lnSpc>
            </a:pPr>
            <a:r>
              <a:rPr lang="en-US" sz="900">
                <a:solidFill>
                  <a:srgbClr val="000000"/>
                </a:solidFill>
              </a:rPr>
              <a:t>NK – FLT3-ITD</a:t>
            </a:r>
          </a:p>
          <a:p>
            <a:pPr>
              <a:lnSpc>
                <a:spcPct val="70000"/>
              </a:lnSpc>
            </a:pPr>
            <a:r>
              <a:rPr lang="en-US" sz="900">
                <a:solidFill>
                  <a:srgbClr val="000000"/>
                </a:solidFill>
              </a:rPr>
              <a:t>NK – FLT3-ITD</a:t>
            </a:r>
          </a:p>
          <a:p>
            <a:pPr>
              <a:lnSpc>
                <a:spcPct val="70000"/>
              </a:lnSpc>
            </a:pPr>
            <a:r>
              <a:rPr lang="en-US" sz="900">
                <a:solidFill>
                  <a:srgbClr val="000000"/>
                </a:solidFill>
              </a:rPr>
              <a:t>NK – FLT3-ITD</a:t>
            </a:r>
          </a:p>
          <a:p>
            <a:pPr>
              <a:lnSpc>
                <a:spcPct val="70000"/>
              </a:lnSpc>
            </a:pPr>
            <a:r>
              <a:rPr lang="en-US" sz="900">
                <a:solidFill>
                  <a:srgbClr val="000000"/>
                </a:solidFill>
              </a:rPr>
              <a:t>NK – FLT3-ITD</a:t>
            </a:r>
          </a:p>
          <a:p>
            <a:pPr>
              <a:lnSpc>
                <a:spcPct val="70000"/>
              </a:lnSpc>
            </a:pPr>
            <a:r>
              <a:rPr lang="en-US" sz="900">
                <a:solidFill>
                  <a:srgbClr val="000000"/>
                </a:solidFill>
              </a:rPr>
              <a:t>NK – FLT3-ITD</a:t>
            </a:r>
          </a:p>
          <a:p>
            <a:pPr>
              <a:lnSpc>
                <a:spcPct val="70000"/>
              </a:lnSpc>
            </a:pPr>
            <a:r>
              <a:rPr lang="en-US" sz="900">
                <a:solidFill>
                  <a:srgbClr val="000000"/>
                </a:solidFill>
              </a:rPr>
              <a:t>NK – FLT3-ITD</a:t>
            </a:r>
          </a:p>
          <a:p>
            <a:pPr>
              <a:lnSpc>
                <a:spcPct val="70000"/>
              </a:lnSpc>
            </a:pPr>
            <a:r>
              <a:rPr lang="en-US" sz="900">
                <a:solidFill>
                  <a:srgbClr val="000000"/>
                </a:solidFill>
              </a:rPr>
              <a:t>NK – FLT3-TKD</a:t>
            </a:r>
          </a:p>
          <a:p>
            <a:pPr>
              <a:lnSpc>
                <a:spcPct val="70000"/>
              </a:lnSpc>
            </a:pPr>
            <a:r>
              <a:rPr lang="en-US" sz="900">
                <a:solidFill>
                  <a:srgbClr val="000000"/>
                </a:solidFill>
              </a:rPr>
              <a:t>t(15;17) – FLT3-ITD</a:t>
            </a:r>
          </a:p>
          <a:p>
            <a:pPr>
              <a:lnSpc>
                <a:spcPct val="70000"/>
              </a:lnSpc>
            </a:pPr>
            <a:r>
              <a:rPr lang="en-US" sz="900">
                <a:solidFill>
                  <a:srgbClr val="000000"/>
                </a:solidFill>
              </a:rPr>
              <a:t>t(15;17) – FLT3-ITD</a:t>
            </a:r>
          </a:p>
          <a:p>
            <a:pPr>
              <a:lnSpc>
                <a:spcPct val="70000"/>
              </a:lnSpc>
            </a:pPr>
            <a:r>
              <a:rPr lang="en-US" sz="900">
                <a:solidFill>
                  <a:srgbClr val="000000"/>
                </a:solidFill>
              </a:rPr>
              <a:t>NK – FLT3-ITD</a:t>
            </a:r>
          </a:p>
          <a:p>
            <a:pPr>
              <a:lnSpc>
                <a:spcPct val="70000"/>
              </a:lnSpc>
            </a:pPr>
            <a:r>
              <a:rPr lang="en-US" sz="900">
                <a:solidFill>
                  <a:srgbClr val="000000"/>
                </a:solidFill>
              </a:rPr>
              <a:t>PRK - Complex</a:t>
            </a:r>
          </a:p>
        </p:txBody>
      </p:sp>
      <p:sp>
        <p:nvSpPr>
          <p:cNvPr id="6" name="Rectangle 5"/>
          <p:cNvSpPr/>
          <p:nvPr/>
        </p:nvSpPr>
        <p:spPr>
          <a:xfrm>
            <a:off x="8110538" y="5006975"/>
            <a:ext cx="1006475" cy="758825"/>
          </a:xfrm>
          <a:prstGeom prst="rect">
            <a:avLst/>
          </a:prstGeom>
          <a:solidFill>
            <a:srgbClr val="FF66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7" name="Rectangle 6"/>
          <p:cNvSpPr/>
          <p:nvPr/>
        </p:nvSpPr>
        <p:spPr>
          <a:xfrm>
            <a:off x="8110538" y="4335463"/>
            <a:ext cx="1006475" cy="282575"/>
          </a:xfrm>
          <a:prstGeom prst="rect">
            <a:avLst/>
          </a:prstGeom>
          <a:solidFill>
            <a:srgbClr val="0000FF">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8" name="Rectangle 7"/>
          <p:cNvSpPr/>
          <p:nvPr/>
        </p:nvSpPr>
        <p:spPr>
          <a:xfrm>
            <a:off x="8110538" y="4140200"/>
            <a:ext cx="1006475" cy="100013"/>
          </a:xfrm>
          <a:prstGeom prst="rect">
            <a:avLst/>
          </a:prstGeom>
          <a:solidFill>
            <a:srgbClr val="0000FF">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1" name="Rectangle 10"/>
          <p:cNvSpPr/>
          <p:nvPr/>
        </p:nvSpPr>
        <p:spPr>
          <a:xfrm>
            <a:off x="8110538" y="4713288"/>
            <a:ext cx="1006475" cy="293687"/>
          </a:xfrm>
          <a:prstGeom prst="rect">
            <a:avLst/>
          </a:prstGeom>
          <a:solidFill>
            <a:srgbClr val="FF66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2" name="Rectangle 11"/>
          <p:cNvSpPr/>
          <p:nvPr/>
        </p:nvSpPr>
        <p:spPr>
          <a:xfrm>
            <a:off x="8110538" y="5957888"/>
            <a:ext cx="1006475" cy="112712"/>
          </a:xfrm>
          <a:prstGeom prst="rect">
            <a:avLst/>
          </a:prstGeom>
          <a:solidFill>
            <a:srgbClr val="FF66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3" name="Rectangle 12"/>
          <p:cNvSpPr/>
          <p:nvPr/>
        </p:nvSpPr>
        <p:spPr>
          <a:xfrm>
            <a:off x="8110538" y="1139825"/>
            <a:ext cx="1006475" cy="992188"/>
          </a:xfrm>
          <a:prstGeom prst="rect">
            <a:avLst/>
          </a:prstGeom>
          <a:solidFill>
            <a:srgbClr val="0080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4" name="Rectangle 13"/>
          <p:cNvSpPr/>
          <p:nvPr/>
        </p:nvSpPr>
        <p:spPr>
          <a:xfrm>
            <a:off x="8112125" y="3379788"/>
            <a:ext cx="1004888" cy="101600"/>
          </a:xfrm>
          <a:prstGeom prst="rect">
            <a:avLst/>
          </a:prstGeom>
          <a:solidFill>
            <a:srgbClr val="0000FF">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5" name="Rectangle 14"/>
          <p:cNvSpPr/>
          <p:nvPr/>
        </p:nvSpPr>
        <p:spPr>
          <a:xfrm>
            <a:off x="8110538" y="3762375"/>
            <a:ext cx="1006475" cy="112713"/>
          </a:xfrm>
          <a:prstGeom prst="rect">
            <a:avLst/>
          </a:prstGeom>
          <a:solidFill>
            <a:srgbClr val="FF66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6" name="Rectangle 15"/>
          <p:cNvSpPr/>
          <p:nvPr/>
        </p:nvSpPr>
        <p:spPr>
          <a:xfrm>
            <a:off x="8110538" y="2697163"/>
            <a:ext cx="1006475" cy="188912"/>
          </a:xfrm>
          <a:prstGeom prst="rect">
            <a:avLst/>
          </a:prstGeom>
          <a:solidFill>
            <a:srgbClr val="FFFF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7" name="Rectangle 16"/>
          <p:cNvSpPr/>
          <p:nvPr/>
        </p:nvSpPr>
        <p:spPr>
          <a:xfrm>
            <a:off x="8112125" y="2979738"/>
            <a:ext cx="1004888" cy="106362"/>
          </a:xfrm>
          <a:prstGeom prst="rect">
            <a:avLst/>
          </a:prstGeom>
          <a:solidFill>
            <a:srgbClr val="FFFF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8" name="Rectangle 17"/>
          <p:cNvSpPr/>
          <p:nvPr/>
        </p:nvSpPr>
        <p:spPr>
          <a:xfrm>
            <a:off x="8112125" y="3941763"/>
            <a:ext cx="1004888" cy="112712"/>
          </a:xfrm>
          <a:prstGeom prst="rect">
            <a:avLst/>
          </a:prstGeom>
          <a:solidFill>
            <a:srgbClr val="FFFF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19" name="Rectangle 18"/>
          <p:cNvSpPr/>
          <p:nvPr/>
        </p:nvSpPr>
        <p:spPr>
          <a:xfrm>
            <a:off x="8110538" y="4232275"/>
            <a:ext cx="1006475" cy="100013"/>
          </a:xfrm>
          <a:prstGeom prst="rect">
            <a:avLst/>
          </a:prstGeom>
          <a:solidFill>
            <a:srgbClr val="FFFF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20" name="Rectangle 19"/>
          <p:cNvSpPr/>
          <p:nvPr/>
        </p:nvSpPr>
        <p:spPr>
          <a:xfrm>
            <a:off x="8112125" y="3279775"/>
            <a:ext cx="1004888" cy="100013"/>
          </a:xfrm>
          <a:prstGeom prst="rect">
            <a:avLst/>
          </a:prstGeom>
          <a:solidFill>
            <a:srgbClr val="FFFF00">
              <a:alpha val="40000"/>
            </a:srgbClr>
          </a:solidFill>
          <a:ln w="158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solidFill>
                <a:srgbClr val="000000"/>
              </a:solidFill>
            </a:endParaRPr>
          </a:p>
        </p:txBody>
      </p:sp>
      <p:sp>
        <p:nvSpPr>
          <p:cNvPr id="97299" name="Title 1"/>
          <p:cNvSpPr txBox="1">
            <a:spLocks/>
          </p:cNvSpPr>
          <p:nvPr/>
        </p:nvSpPr>
        <p:spPr bwMode="auto">
          <a:xfrm>
            <a:off x="457200" y="28575"/>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a:solidFill>
                  <a:srgbClr val="FFFF00"/>
                </a:solidFill>
                <a:latin typeface="Arial" charset="0"/>
              </a:rPr>
              <a:t>Subtype-specific high dimensional phenotypes</a:t>
            </a:r>
          </a:p>
        </p:txBody>
      </p:sp>
      <p:sp>
        <p:nvSpPr>
          <p:cNvPr id="97300" name="Left Bracket 2"/>
          <p:cNvSpPr>
            <a:spLocks/>
          </p:cNvSpPr>
          <p:nvPr/>
        </p:nvSpPr>
        <p:spPr bwMode="auto">
          <a:xfrm>
            <a:off x="42863" y="4713288"/>
            <a:ext cx="428625" cy="1357312"/>
          </a:xfrm>
          <a:prstGeom prst="leftBracket">
            <a:avLst>
              <a:gd name="adj" fmla="val 8327"/>
            </a:avLst>
          </a:prstGeom>
          <a:noFill/>
          <a:ln w="508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algn="ctr"/>
            <a:endParaRPr lang="en-US"/>
          </a:p>
        </p:txBody>
      </p:sp>
      <p:sp>
        <p:nvSpPr>
          <p:cNvPr id="97301" name="Left Bracket 21"/>
          <p:cNvSpPr>
            <a:spLocks/>
          </p:cNvSpPr>
          <p:nvPr/>
        </p:nvSpPr>
        <p:spPr bwMode="auto">
          <a:xfrm flipH="1">
            <a:off x="8629650" y="4675188"/>
            <a:ext cx="427038" cy="1422400"/>
          </a:xfrm>
          <a:prstGeom prst="leftBracket">
            <a:avLst>
              <a:gd name="adj" fmla="val 8358"/>
            </a:avLst>
          </a:prstGeom>
          <a:noFill/>
          <a:ln w="508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algn="ctr"/>
            <a:endParaRPr lang="en-US"/>
          </a:p>
        </p:txBody>
      </p:sp>
    </p:spTree>
    <p:extLst>
      <p:ext uri="{BB962C8B-B14F-4D97-AF65-F5344CB8AC3E}">
        <p14:creationId xmlns:p14="http://schemas.microsoft.com/office/powerpoint/2010/main" val="2768343948"/>
      </p:ext>
    </p:extLst>
  </p:cSld>
  <p:clrMapOvr>
    <a:masterClrMapping/>
  </p:clrMapOvr>
  <p:transition spd="med">
    <p:fade/>
  </p:transition>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Title 1"/>
          <p:cNvSpPr>
            <a:spLocks noGrp="1"/>
          </p:cNvSpPr>
          <p:nvPr>
            <p:ph type="title"/>
          </p:nvPr>
        </p:nvSpPr>
        <p:spPr/>
        <p:txBody>
          <a:bodyPr/>
          <a:lstStyle/>
          <a:p>
            <a:r>
              <a:rPr lang="en-US">
                <a:latin typeface="Arial" charset="0"/>
              </a:rPr>
              <a:t>Myelodysplastic syndrome</a:t>
            </a:r>
          </a:p>
        </p:txBody>
      </p:sp>
      <p:sp>
        <p:nvSpPr>
          <p:cNvPr id="98306" name="Text Placeholder 2"/>
          <p:cNvSpPr>
            <a:spLocks noGrp="1"/>
          </p:cNvSpPr>
          <p:nvPr>
            <p:ph type="body" sz="half" idx="1"/>
          </p:nvPr>
        </p:nvSpPr>
        <p:spPr>
          <a:xfrm>
            <a:off x="439738" y="1230313"/>
            <a:ext cx="8255000" cy="5095875"/>
          </a:xfrm>
        </p:spPr>
        <p:txBody>
          <a:bodyPr/>
          <a:lstStyle/>
          <a:p>
            <a:r>
              <a:rPr lang="en-US" sz="2000">
                <a:latin typeface="Arial" charset="0"/>
              </a:rPr>
              <a:t>Incidence of 5-10 per 100,000 per year</a:t>
            </a:r>
          </a:p>
          <a:p>
            <a:r>
              <a:rPr lang="en-US" sz="2000">
                <a:latin typeface="Arial" charset="0"/>
              </a:rPr>
              <a:t>Generally poor prognosis </a:t>
            </a:r>
          </a:p>
          <a:p>
            <a:pPr lvl="1"/>
            <a:r>
              <a:rPr lang="en-US" sz="2000">
                <a:latin typeface="Arial" charset="0"/>
              </a:rPr>
              <a:t>Median survival </a:t>
            </a:r>
          </a:p>
          <a:p>
            <a:pPr lvl="2"/>
            <a:r>
              <a:rPr lang="en-US" sz="1600">
                <a:latin typeface="Arial" charset="0"/>
              </a:rPr>
              <a:t>high risk disease is 5 – 12 mo.</a:t>
            </a:r>
          </a:p>
          <a:p>
            <a:pPr lvl="2"/>
            <a:r>
              <a:rPr lang="en-US" sz="1600">
                <a:latin typeface="Arial" charset="0"/>
              </a:rPr>
              <a:t>3 – 6 years in low risk</a:t>
            </a:r>
          </a:p>
          <a:p>
            <a:r>
              <a:rPr lang="en-US" sz="2000">
                <a:latin typeface="Arial" charset="0"/>
              </a:rPr>
              <a:t>Highly variable progression</a:t>
            </a:r>
          </a:p>
          <a:p>
            <a:endParaRPr lang="en-US" sz="2000">
              <a:latin typeface="Arial" charset="0"/>
            </a:endParaRPr>
          </a:p>
          <a:p>
            <a:r>
              <a:rPr lang="en-US" sz="2000">
                <a:solidFill>
                  <a:srgbClr val="404040"/>
                </a:solidFill>
                <a:latin typeface="Arial" charset="0"/>
              </a:rPr>
              <a:t>Management still based on clinical factors</a:t>
            </a:r>
          </a:p>
          <a:p>
            <a:endParaRPr lang="en-US" sz="2000">
              <a:solidFill>
                <a:srgbClr val="404040"/>
              </a:solidFill>
              <a:latin typeface="Arial" charset="0"/>
            </a:endParaRPr>
          </a:p>
          <a:p>
            <a:r>
              <a:rPr lang="en-US" sz="2000">
                <a:solidFill>
                  <a:srgbClr val="404040"/>
                </a:solidFill>
                <a:latin typeface="Arial" charset="0"/>
              </a:rPr>
              <a:t>What is different about stem and progenitor cells in MDS? </a:t>
            </a:r>
          </a:p>
          <a:p>
            <a:r>
              <a:rPr lang="en-US" sz="2000">
                <a:solidFill>
                  <a:srgbClr val="404040"/>
                </a:solidFill>
                <a:latin typeface="Arial" charset="0"/>
              </a:rPr>
              <a:t>Can unique markers be used to target them?</a:t>
            </a:r>
          </a:p>
          <a:p>
            <a:r>
              <a:rPr lang="en-US" sz="2000">
                <a:solidFill>
                  <a:srgbClr val="404040"/>
                </a:solidFill>
                <a:latin typeface="Arial" charset="0"/>
              </a:rPr>
              <a:t>How can disordered hematopoiesis be quantitated?</a:t>
            </a:r>
          </a:p>
        </p:txBody>
      </p:sp>
      <p:sp>
        <p:nvSpPr>
          <p:cNvPr id="4" name="TextBox 3"/>
          <p:cNvSpPr txBox="1"/>
          <p:nvPr/>
        </p:nvSpPr>
        <p:spPr>
          <a:xfrm>
            <a:off x="6164263" y="6248400"/>
            <a:ext cx="2763837" cy="400050"/>
          </a:xfrm>
          <a:prstGeom prst="rect">
            <a:avLst/>
          </a:prstGeom>
          <a:noFill/>
        </p:spPr>
        <p:txBody>
          <a:bodyPr wrap="none">
            <a:spAutoFit/>
          </a:bodyPr>
          <a:lstStyle/>
          <a:p>
            <a:pPr eaLnBrk="1" hangingPunct="1">
              <a:defRPr/>
            </a:pPr>
            <a:r>
              <a:rPr lang="en-US" sz="2000" b="0" dirty="0">
                <a:solidFill>
                  <a:srgbClr val="FFFFFF"/>
                </a:solidFill>
                <a:latin typeface="As"/>
                <a:ea typeface="+mn-ea"/>
                <a:cs typeface="Arial" pitchFamily="34" charset="0"/>
              </a:rPr>
              <a:t>-With Peter Greenberg</a:t>
            </a:r>
          </a:p>
        </p:txBody>
      </p:sp>
    </p:spTree>
    <p:extLst>
      <p:ext uri="{BB962C8B-B14F-4D97-AF65-F5344CB8AC3E}">
        <p14:creationId xmlns:p14="http://schemas.microsoft.com/office/powerpoint/2010/main" val="3104326279"/>
      </p:ext>
    </p:extLst>
  </p:cSld>
  <p:clrMapOvr>
    <a:masterClrMapping/>
  </p:clrMapOvr>
  <p:transition spd="med">
    <p:fade/>
  </p:transition>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29" name="Title 1"/>
          <p:cNvSpPr>
            <a:spLocks noGrp="1"/>
          </p:cNvSpPr>
          <p:nvPr>
            <p:ph type="title"/>
          </p:nvPr>
        </p:nvSpPr>
        <p:spPr/>
        <p:txBody>
          <a:bodyPr/>
          <a:lstStyle/>
          <a:p>
            <a:r>
              <a:rPr lang="en-US">
                <a:latin typeface="Arial" charset="0"/>
              </a:rPr>
              <a:t>Myelodysplastic syndrome</a:t>
            </a:r>
          </a:p>
        </p:txBody>
      </p:sp>
      <p:sp>
        <p:nvSpPr>
          <p:cNvPr id="99330" name="Text Placeholder 2"/>
          <p:cNvSpPr>
            <a:spLocks noGrp="1"/>
          </p:cNvSpPr>
          <p:nvPr>
            <p:ph type="body" sz="half" idx="1"/>
          </p:nvPr>
        </p:nvSpPr>
        <p:spPr>
          <a:xfrm>
            <a:off x="439738" y="1230313"/>
            <a:ext cx="8255000" cy="5095875"/>
          </a:xfrm>
        </p:spPr>
        <p:txBody>
          <a:bodyPr/>
          <a:lstStyle/>
          <a:p>
            <a:r>
              <a:rPr lang="en-US" sz="2000">
                <a:latin typeface="Arial" charset="0"/>
              </a:rPr>
              <a:t>Incidence of 5-10 per 100,000 per year</a:t>
            </a:r>
          </a:p>
          <a:p>
            <a:r>
              <a:rPr lang="en-US" sz="2000">
                <a:latin typeface="Arial" charset="0"/>
              </a:rPr>
              <a:t>Generally poor prognosis </a:t>
            </a:r>
          </a:p>
          <a:p>
            <a:pPr lvl="1"/>
            <a:r>
              <a:rPr lang="en-US" sz="2000">
                <a:latin typeface="Arial" charset="0"/>
              </a:rPr>
              <a:t>Median survival </a:t>
            </a:r>
          </a:p>
          <a:p>
            <a:pPr lvl="2"/>
            <a:r>
              <a:rPr lang="en-US" sz="1600">
                <a:latin typeface="Arial" charset="0"/>
              </a:rPr>
              <a:t>high risk disease is 5 – 12 mo.</a:t>
            </a:r>
          </a:p>
          <a:p>
            <a:pPr lvl="2"/>
            <a:r>
              <a:rPr lang="en-US" sz="1600">
                <a:latin typeface="Arial" charset="0"/>
              </a:rPr>
              <a:t>3 – 6 years in low risk</a:t>
            </a:r>
          </a:p>
          <a:p>
            <a:r>
              <a:rPr lang="en-US" sz="2000">
                <a:latin typeface="Arial" charset="0"/>
              </a:rPr>
              <a:t>Highly variable progression</a:t>
            </a:r>
          </a:p>
          <a:p>
            <a:endParaRPr lang="en-US" sz="2000">
              <a:latin typeface="Arial" charset="0"/>
            </a:endParaRPr>
          </a:p>
          <a:p>
            <a:r>
              <a:rPr lang="en-US" sz="2000">
                <a:latin typeface="Arial" charset="0"/>
              </a:rPr>
              <a:t>Management still based on clinical factors</a:t>
            </a:r>
          </a:p>
          <a:p>
            <a:endParaRPr lang="en-US" sz="2000">
              <a:latin typeface="Arial" charset="0"/>
            </a:endParaRPr>
          </a:p>
          <a:p>
            <a:r>
              <a:rPr lang="en-US" sz="2000">
                <a:solidFill>
                  <a:srgbClr val="404040"/>
                </a:solidFill>
                <a:latin typeface="Arial" charset="0"/>
              </a:rPr>
              <a:t>What is different about stem and progenitor cells in MDS? </a:t>
            </a:r>
          </a:p>
          <a:p>
            <a:r>
              <a:rPr lang="en-US" sz="2000">
                <a:solidFill>
                  <a:srgbClr val="404040"/>
                </a:solidFill>
                <a:latin typeface="Arial" charset="0"/>
              </a:rPr>
              <a:t>Can unique markers be used to target them?</a:t>
            </a:r>
          </a:p>
          <a:p>
            <a:r>
              <a:rPr lang="en-US" sz="2000">
                <a:solidFill>
                  <a:srgbClr val="404040"/>
                </a:solidFill>
                <a:latin typeface="Arial" charset="0"/>
              </a:rPr>
              <a:t>How can disordered hematopoiesis be quantitated?</a:t>
            </a:r>
          </a:p>
        </p:txBody>
      </p:sp>
      <p:sp>
        <p:nvSpPr>
          <p:cNvPr id="4" name="TextBox 3"/>
          <p:cNvSpPr txBox="1"/>
          <p:nvPr/>
        </p:nvSpPr>
        <p:spPr>
          <a:xfrm>
            <a:off x="6164263" y="6248400"/>
            <a:ext cx="2763837" cy="400050"/>
          </a:xfrm>
          <a:prstGeom prst="rect">
            <a:avLst/>
          </a:prstGeom>
          <a:noFill/>
        </p:spPr>
        <p:txBody>
          <a:bodyPr wrap="none">
            <a:spAutoFit/>
          </a:bodyPr>
          <a:lstStyle/>
          <a:p>
            <a:pPr eaLnBrk="1" hangingPunct="1">
              <a:defRPr/>
            </a:pPr>
            <a:r>
              <a:rPr lang="en-US" sz="2000" b="0" dirty="0">
                <a:solidFill>
                  <a:srgbClr val="FFFFFF"/>
                </a:solidFill>
                <a:latin typeface="As"/>
                <a:ea typeface="+mn-ea"/>
                <a:cs typeface="Arial" pitchFamily="34" charset="0"/>
              </a:rPr>
              <a:t>-With Peter Greenberg</a:t>
            </a:r>
          </a:p>
        </p:txBody>
      </p:sp>
    </p:spTree>
    <p:extLst>
      <p:ext uri="{BB962C8B-B14F-4D97-AF65-F5344CB8AC3E}">
        <p14:creationId xmlns:p14="http://schemas.microsoft.com/office/powerpoint/2010/main" val="2807098109"/>
      </p:ext>
    </p:extLst>
  </p:cSld>
  <p:clrMapOvr>
    <a:masterClrMapping/>
  </p:clrMapOvr>
  <p:transition spd="med">
    <p:fade/>
  </p:transition>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a:latin typeface="Arial" charset="0"/>
              </a:rPr>
              <a:t>Myelodysplastic syndrome</a:t>
            </a:r>
          </a:p>
        </p:txBody>
      </p:sp>
      <p:sp>
        <p:nvSpPr>
          <p:cNvPr id="100354" name="Text Placeholder 2"/>
          <p:cNvSpPr>
            <a:spLocks noGrp="1"/>
          </p:cNvSpPr>
          <p:nvPr>
            <p:ph type="body" sz="half" idx="1"/>
          </p:nvPr>
        </p:nvSpPr>
        <p:spPr>
          <a:xfrm>
            <a:off x="439738" y="1230313"/>
            <a:ext cx="8255000" cy="5095875"/>
          </a:xfrm>
        </p:spPr>
        <p:txBody>
          <a:bodyPr/>
          <a:lstStyle/>
          <a:p>
            <a:r>
              <a:rPr lang="en-US" sz="2000">
                <a:latin typeface="Arial" charset="0"/>
              </a:rPr>
              <a:t>Incidence of 5-10 per 100,000 per year</a:t>
            </a:r>
          </a:p>
          <a:p>
            <a:r>
              <a:rPr lang="en-US" sz="2000">
                <a:latin typeface="Arial" charset="0"/>
              </a:rPr>
              <a:t>Generally poor prognosis </a:t>
            </a:r>
          </a:p>
          <a:p>
            <a:pPr lvl="1"/>
            <a:r>
              <a:rPr lang="en-US" sz="2000">
                <a:latin typeface="Arial" charset="0"/>
              </a:rPr>
              <a:t>Median survival </a:t>
            </a:r>
          </a:p>
          <a:p>
            <a:pPr lvl="2"/>
            <a:r>
              <a:rPr lang="en-US" sz="1600">
                <a:latin typeface="Arial" charset="0"/>
              </a:rPr>
              <a:t>high risk disease is 5 – 12 mo.</a:t>
            </a:r>
          </a:p>
          <a:p>
            <a:pPr lvl="2"/>
            <a:r>
              <a:rPr lang="en-US" sz="1600">
                <a:latin typeface="Arial" charset="0"/>
              </a:rPr>
              <a:t>3 – 6 years in low risk</a:t>
            </a:r>
          </a:p>
          <a:p>
            <a:r>
              <a:rPr lang="en-US" sz="2000">
                <a:latin typeface="Arial" charset="0"/>
              </a:rPr>
              <a:t>Highly variable progression</a:t>
            </a:r>
          </a:p>
          <a:p>
            <a:endParaRPr lang="en-US" sz="2000">
              <a:latin typeface="Arial" charset="0"/>
            </a:endParaRPr>
          </a:p>
          <a:p>
            <a:r>
              <a:rPr lang="en-US" sz="2000">
                <a:latin typeface="Arial" charset="0"/>
              </a:rPr>
              <a:t>Management still based on clinical factors</a:t>
            </a:r>
          </a:p>
          <a:p>
            <a:endParaRPr lang="en-US" sz="2000">
              <a:latin typeface="Arial" charset="0"/>
            </a:endParaRPr>
          </a:p>
          <a:p>
            <a:r>
              <a:rPr lang="en-US" sz="2000">
                <a:latin typeface="Arial" charset="0"/>
              </a:rPr>
              <a:t>What is different about stem and progenitor cells in MDS? </a:t>
            </a:r>
          </a:p>
          <a:p>
            <a:r>
              <a:rPr lang="en-US" sz="2000">
                <a:latin typeface="Arial" charset="0"/>
              </a:rPr>
              <a:t>Can unique markers be used to target them?</a:t>
            </a:r>
          </a:p>
          <a:p>
            <a:r>
              <a:rPr lang="en-US" sz="2000">
                <a:latin typeface="Arial" charset="0"/>
              </a:rPr>
              <a:t>How can disordered hematopoiesis be quantitated?</a:t>
            </a:r>
          </a:p>
        </p:txBody>
      </p:sp>
      <p:sp>
        <p:nvSpPr>
          <p:cNvPr id="4" name="TextBox 3"/>
          <p:cNvSpPr txBox="1"/>
          <p:nvPr/>
        </p:nvSpPr>
        <p:spPr>
          <a:xfrm>
            <a:off x="6164263" y="6248400"/>
            <a:ext cx="2763837" cy="400050"/>
          </a:xfrm>
          <a:prstGeom prst="rect">
            <a:avLst/>
          </a:prstGeom>
          <a:noFill/>
        </p:spPr>
        <p:txBody>
          <a:bodyPr wrap="none">
            <a:spAutoFit/>
          </a:bodyPr>
          <a:lstStyle/>
          <a:p>
            <a:pPr eaLnBrk="1" hangingPunct="1">
              <a:defRPr/>
            </a:pPr>
            <a:r>
              <a:rPr lang="en-US" sz="2000" b="0" dirty="0">
                <a:solidFill>
                  <a:srgbClr val="FFFFFF"/>
                </a:solidFill>
                <a:latin typeface="As"/>
                <a:ea typeface="+mn-ea"/>
                <a:cs typeface="Arial" pitchFamily="34" charset="0"/>
              </a:rPr>
              <a:t>-With Peter Greenberg</a:t>
            </a:r>
          </a:p>
        </p:txBody>
      </p:sp>
    </p:spTree>
    <p:extLst>
      <p:ext uri="{BB962C8B-B14F-4D97-AF65-F5344CB8AC3E}">
        <p14:creationId xmlns:p14="http://schemas.microsoft.com/office/powerpoint/2010/main" val="494885235"/>
      </p:ext>
    </p:extLst>
  </p:cSld>
  <p:clrMapOvr>
    <a:masterClrMapping/>
  </p:clrMapOvr>
  <p:transition spd="med">
    <p:fade/>
  </p:transition>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4625" name="Picture 17"/>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4626" name="Title 1"/>
          <p:cNvSpPr>
            <a:spLocks noGrp="1"/>
          </p:cNvSpPr>
          <p:nvPr>
            <p:ph type="title"/>
          </p:nvPr>
        </p:nvSpPr>
        <p:spPr>
          <a:xfrm>
            <a:off x="55563" y="33338"/>
            <a:ext cx="9088437" cy="762000"/>
          </a:xfrm>
        </p:spPr>
        <p:txBody>
          <a:bodyPr/>
          <a:lstStyle/>
          <a:p>
            <a:r>
              <a:rPr lang="en-US">
                <a:latin typeface="Arial" charset="0"/>
                <a:ea typeface="MS PGothic" charset="0"/>
              </a:rPr>
              <a:t>HU treatment does not cause cell cycle arrest in vivo </a:t>
            </a:r>
          </a:p>
        </p:txBody>
      </p:sp>
      <p:sp>
        <p:nvSpPr>
          <p:cNvPr id="5" name="Rectangle 4"/>
          <p:cNvSpPr/>
          <p:nvPr/>
        </p:nvSpPr>
        <p:spPr bwMode="auto">
          <a:xfrm>
            <a:off x="106363" y="1165225"/>
            <a:ext cx="1006475"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7" name="Rectangle 6"/>
          <p:cNvSpPr/>
          <p:nvPr/>
        </p:nvSpPr>
        <p:spPr bwMode="auto">
          <a:xfrm rot="5400000">
            <a:off x="245269" y="2340769"/>
            <a:ext cx="728663" cy="1006475"/>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9" name="Rectangle 8"/>
          <p:cNvSpPr/>
          <p:nvPr/>
        </p:nvSpPr>
        <p:spPr bwMode="auto">
          <a:xfrm rot="5400000">
            <a:off x="88901" y="3294062"/>
            <a:ext cx="1041400" cy="1006475"/>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1" name="Rectangle 10"/>
          <p:cNvSpPr/>
          <p:nvPr/>
        </p:nvSpPr>
        <p:spPr bwMode="auto">
          <a:xfrm rot="5400000">
            <a:off x="259557" y="4215606"/>
            <a:ext cx="700088"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3" name="Rectangle 12"/>
          <p:cNvSpPr/>
          <p:nvPr/>
        </p:nvSpPr>
        <p:spPr bwMode="auto">
          <a:xfrm rot="5400000">
            <a:off x="247651" y="5014912"/>
            <a:ext cx="723900"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5" name="Rectangle 14"/>
          <p:cNvSpPr/>
          <p:nvPr/>
        </p:nvSpPr>
        <p:spPr bwMode="auto">
          <a:xfrm rot="5400000">
            <a:off x="505620" y="1821656"/>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7" name="TextBox 16"/>
          <p:cNvSpPr txBox="1"/>
          <p:nvPr/>
        </p:nvSpPr>
        <p:spPr>
          <a:xfrm>
            <a:off x="29388" y="1308281"/>
            <a:ext cx="326308" cy="679417"/>
          </a:xfrm>
          <a:prstGeom prst="rect">
            <a:avLst/>
          </a:prstGeom>
          <a:noFill/>
          <a:ln w="25400">
            <a:noFill/>
          </a:ln>
        </p:spPr>
        <p:txBody>
          <a:bodyPr vert="wordArtVert" wrap="none"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18" name="TextBox 17"/>
          <p:cNvSpPr txBox="1"/>
          <p:nvPr/>
        </p:nvSpPr>
        <p:spPr>
          <a:xfrm>
            <a:off x="29388" y="2446121"/>
            <a:ext cx="326308" cy="736618"/>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19" name="TextBox 18"/>
          <p:cNvSpPr txBox="1"/>
          <p:nvPr/>
        </p:nvSpPr>
        <p:spPr>
          <a:xfrm>
            <a:off x="29388" y="3249507"/>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0" name="TextBox 19"/>
          <p:cNvSpPr txBox="1"/>
          <p:nvPr/>
        </p:nvSpPr>
        <p:spPr>
          <a:xfrm>
            <a:off x="29388" y="4138781"/>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1" name="TextBox 20"/>
          <p:cNvSpPr txBox="1"/>
          <p:nvPr/>
        </p:nvSpPr>
        <p:spPr>
          <a:xfrm>
            <a:off x="29388" y="4945138"/>
            <a:ext cx="326308" cy="1090137"/>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2" name="TextBox 21"/>
          <p:cNvSpPr txBox="1"/>
          <p:nvPr/>
        </p:nvSpPr>
        <p:spPr>
          <a:xfrm>
            <a:off x="29388" y="2128221"/>
            <a:ext cx="326308" cy="326385"/>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extLst>
      <p:ext uri="{BB962C8B-B14F-4D97-AF65-F5344CB8AC3E}">
        <p14:creationId xmlns:p14="http://schemas.microsoft.com/office/powerpoint/2010/main" val="2149801196"/>
      </p:ext>
    </p:extLst>
  </p:cSld>
  <p:clrMapOvr>
    <a:masterClrMapping/>
  </p:clrMapOvr>
  <p:transition spd="med">
    <p:fade/>
  </p:transition>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Title 1"/>
          <p:cNvSpPr>
            <a:spLocks noGrp="1"/>
          </p:cNvSpPr>
          <p:nvPr>
            <p:ph type="title"/>
          </p:nvPr>
        </p:nvSpPr>
        <p:spPr>
          <a:xfrm>
            <a:off x="142875" y="161925"/>
            <a:ext cx="8839200" cy="1020763"/>
          </a:xfrm>
        </p:spPr>
        <p:txBody>
          <a:bodyPr/>
          <a:lstStyle/>
          <a:p>
            <a:r>
              <a:rPr lang="en-US">
                <a:latin typeface="Arial" charset="0"/>
                <a:ea typeface="MS PGothic" charset="0"/>
              </a:rPr>
              <a:t>Mass Cytometry allows for the study of disrupted differentiation in MDS patients</a:t>
            </a:r>
          </a:p>
        </p:txBody>
      </p:sp>
      <p:sp>
        <p:nvSpPr>
          <p:cNvPr id="101378" name="Content Placeholder 2"/>
          <p:cNvSpPr>
            <a:spLocks noGrp="1"/>
          </p:cNvSpPr>
          <p:nvPr>
            <p:ph idx="1"/>
          </p:nvPr>
        </p:nvSpPr>
        <p:spPr>
          <a:xfrm>
            <a:off x="5949950" y="1990725"/>
            <a:ext cx="3106738" cy="4114800"/>
          </a:xfrm>
        </p:spPr>
        <p:txBody>
          <a:bodyPr/>
          <a:lstStyle/>
          <a:p>
            <a:r>
              <a:rPr lang="en-US">
                <a:latin typeface="Arial" charset="0"/>
                <a:ea typeface="MS PGothic" charset="0"/>
              </a:rPr>
              <a:t>Granulocyte differentiation can be visualized by gating out other cell lineages</a:t>
            </a:r>
          </a:p>
          <a:p>
            <a:endParaRPr lang="en-US">
              <a:latin typeface="Arial" charset="0"/>
              <a:ea typeface="MS PGothic" charset="0"/>
            </a:endParaRPr>
          </a:p>
        </p:txBody>
      </p:sp>
      <p:sp>
        <p:nvSpPr>
          <p:cNvPr id="101379" name="TextBox 3"/>
          <p:cNvSpPr txBox="1">
            <a:spLocks noChangeArrowheads="1"/>
          </p:cNvSpPr>
          <p:nvPr/>
        </p:nvSpPr>
        <p:spPr bwMode="auto">
          <a:xfrm>
            <a:off x="1797050" y="1368425"/>
            <a:ext cx="1795463"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Normal (Nl-6)</a:t>
            </a:r>
          </a:p>
        </p:txBody>
      </p:sp>
      <p:pic>
        <p:nvPicPr>
          <p:cNvPr id="101380"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130425" y="1935163"/>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1381"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75113" y="1935163"/>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1382" name="Picture 6"/>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06375" y="1925638"/>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1383" name="TextBox 7"/>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2509305044"/>
      </p:ext>
    </p:extLst>
  </p:cSld>
  <p:clrMapOvr>
    <a:masterClrMapping/>
  </p:clrMapOvr>
  <p:transition spd="med">
    <p:fade/>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1" name="Title 1"/>
          <p:cNvSpPr>
            <a:spLocks noGrp="1"/>
          </p:cNvSpPr>
          <p:nvPr>
            <p:ph type="title"/>
          </p:nvPr>
        </p:nvSpPr>
        <p:spPr>
          <a:xfrm>
            <a:off x="142875" y="161925"/>
            <a:ext cx="8839200" cy="1020763"/>
          </a:xfrm>
        </p:spPr>
        <p:txBody>
          <a:bodyPr/>
          <a:lstStyle/>
          <a:p>
            <a:r>
              <a:rPr lang="en-US">
                <a:latin typeface="Arial" charset="0"/>
                <a:ea typeface="MS PGothic" charset="0"/>
              </a:rPr>
              <a:t>Mass Cytometry allows for the study of disrupted differentiation in MDS patients</a:t>
            </a:r>
          </a:p>
        </p:txBody>
      </p:sp>
      <p:sp>
        <p:nvSpPr>
          <p:cNvPr id="102402" name="Content Placeholder 2"/>
          <p:cNvSpPr>
            <a:spLocks noGrp="1"/>
          </p:cNvSpPr>
          <p:nvPr>
            <p:ph idx="1"/>
          </p:nvPr>
        </p:nvSpPr>
        <p:spPr>
          <a:xfrm>
            <a:off x="5949950" y="1990725"/>
            <a:ext cx="3106738" cy="4114800"/>
          </a:xfrm>
        </p:spPr>
        <p:txBody>
          <a:bodyPr/>
          <a:lstStyle/>
          <a:p>
            <a:r>
              <a:rPr lang="en-US">
                <a:latin typeface="Arial" charset="0"/>
                <a:ea typeface="MS PGothic" charset="0"/>
              </a:rPr>
              <a:t>Granulocyte differentiation can be visualized by gating out other cell lineages</a:t>
            </a:r>
          </a:p>
          <a:p>
            <a:endParaRPr lang="en-US">
              <a:latin typeface="Arial" charset="0"/>
              <a:ea typeface="MS PGothic" charset="0"/>
            </a:endParaRPr>
          </a:p>
        </p:txBody>
      </p:sp>
      <p:sp>
        <p:nvSpPr>
          <p:cNvPr id="102403" name="TextBox 3"/>
          <p:cNvSpPr txBox="1">
            <a:spLocks noChangeArrowheads="1"/>
          </p:cNvSpPr>
          <p:nvPr/>
        </p:nvSpPr>
        <p:spPr bwMode="auto">
          <a:xfrm>
            <a:off x="1797050" y="1368425"/>
            <a:ext cx="1795463"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Normal (Nl-6)</a:t>
            </a:r>
          </a:p>
        </p:txBody>
      </p:sp>
      <p:pic>
        <p:nvPicPr>
          <p:cNvPr id="102404"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130425" y="1935163"/>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2405"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75113" y="1935163"/>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2406" name="Picture 6"/>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06375" y="1925638"/>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 name="Freeform 7"/>
          <p:cNvSpPr>
            <a:spLocks/>
          </p:cNvSpPr>
          <p:nvPr/>
        </p:nvSpPr>
        <p:spPr bwMode="auto">
          <a:xfrm>
            <a:off x="873125" y="2532063"/>
            <a:ext cx="501650" cy="569912"/>
          </a:xfrm>
          <a:custGeom>
            <a:avLst/>
            <a:gdLst>
              <a:gd name="T0" fmla="*/ 0 w 501661"/>
              <a:gd name="T1" fmla="*/ 569912 h 570240"/>
              <a:gd name="T2" fmla="*/ 449252 w 501661"/>
              <a:gd name="T3" fmla="*/ 362671 h 570240"/>
              <a:gd name="T4" fmla="*/ 492449 w 501661"/>
              <a:gd name="T5" fmla="*/ 0 h 570240"/>
              <a:gd name="T6" fmla="*/ 492449 w 501661"/>
              <a:gd name="T7" fmla="*/ 0 h 57024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1661" h="570240">
                <a:moveTo>
                  <a:pt x="0" y="570240"/>
                </a:moveTo>
                <a:cubicBezTo>
                  <a:pt x="183592" y="514080"/>
                  <a:pt x="367185" y="457920"/>
                  <a:pt x="449262" y="362880"/>
                </a:cubicBezTo>
                <a:cubicBezTo>
                  <a:pt x="531339" y="267840"/>
                  <a:pt x="492460" y="0"/>
                  <a:pt x="492460" y="0"/>
                </a:cubicBezTo>
              </a:path>
            </a:pathLst>
          </a:custGeom>
          <a:noFill/>
          <a:ln w="38100" cap="flat" cmpd="sng">
            <a:solidFill>
              <a:srgbClr val="FF6600"/>
            </a:solidFill>
            <a:prstDash val="solid"/>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defRPr/>
            </a:pPr>
            <a:endParaRPr lang="en-US"/>
          </a:p>
        </p:txBody>
      </p:sp>
      <p:sp>
        <p:nvSpPr>
          <p:cNvPr id="12" name="Freeform 11"/>
          <p:cNvSpPr>
            <a:spLocks/>
          </p:cNvSpPr>
          <p:nvPr/>
        </p:nvSpPr>
        <p:spPr bwMode="auto">
          <a:xfrm>
            <a:off x="2840038" y="2532063"/>
            <a:ext cx="492125" cy="725487"/>
          </a:xfrm>
          <a:custGeom>
            <a:avLst/>
            <a:gdLst>
              <a:gd name="T0" fmla="*/ 0 w 492460"/>
              <a:gd name="T1" fmla="*/ 725487 h 570240"/>
              <a:gd name="T2" fmla="*/ 293548 w 492460"/>
              <a:gd name="T3" fmla="*/ 444400 h 570240"/>
              <a:gd name="T4" fmla="*/ 492125 w 492460"/>
              <a:gd name="T5" fmla="*/ 0 h 570240"/>
              <a:gd name="T6" fmla="*/ 492125 w 492460"/>
              <a:gd name="T7" fmla="*/ 0 h 57024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2460" h="570240">
                <a:moveTo>
                  <a:pt x="0" y="570240"/>
                </a:moveTo>
                <a:cubicBezTo>
                  <a:pt x="183592" y="514080"/>
                  <a:pt x="211671" y="444343"/>
                  <a:pt x="293748" y="349303"/>
                </a:cubicBezTo>
                <a:cubicBezTo>
                  <a:pt x="375825" y="254263"/>
                  <a:pt x="459341" y="58217"/>
                  <a:pt x="492460" y="0"/>
                </a:cubicBezTo>
              </a:path>
            </a:pathLst>
          </a:custGeom>
          <a:noFill/>
          <a:ln w="38100" cap="flat" cmpd="sng">
            <a:solidFill>
              <a:srgbClr val="FF6600"/>
            </a:solidFill>
            <a:prstDash val="solid"/>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defRPr/>
            </a:pPr>
            <a:endParaRPr lang="en-US"/>
          </a:p>
        </p:txBody>
      </p:sp>
      <p:sp>
        <p:nvSpPr>
          <p:cNvPr id="14" name="Freeform 13"/>
          <p:cNvSpPr>
            <a:spLocks/>
          </p:cNvSpPr>
          <p:nvPr/>
        </p:nvSpPr>
        <p:spPr bwMode="auto">
          <a:xfrm>
            <a:off x="4929188" y="2660650"/>
            <a:ext cx="434975" cy="544513"/>
          </a:xfrm>
          <a:custGeom>
            <a:avLst/>
            <a:gdLst>
              <a:gd name="T0" fmla="*/ 0 w 434619"/>
              <a:gd name="T1" fmla="*/ 544513 h 562496"/>
              <a:gd name="T2" fmla="*/ 432337 w 434619"/>
              <a:gd name="T3" fmla="*/ 448729 h 562496"/>
              <a:gd name="T4" fmla="*/ 181582 w 434619"/>
              <a:gd name="T5" fmla="*/ 0 h 562496"/>
              <a:gd name="T6" fmla="*/ 181582 w 434619"/>
              <a:gd name="T7" fmla="*/ 0 h 56249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4619" h="562496">
                <a:moveTo>
                  <a:pt x="0" y="562496"/>
                </a:moveTo>
                <a:cubicBezTo>
                  <a:pt x="183592" y="529567"/>
                  <a:pt x="401744" y="557298"/>
                  <a:pt x="431983" y="463549"/>
                </a:cubicBezTo>
                <a:cubicBezTo>
                  <a:pt x="462222" y="369800"/>
                  <a:pt x="223191" y="77258"/>
                  <a:pt x="181433" y="0"/>
                </a:cubicBezTo>
              </a:path>
            </a:pathLst>
          </a:custGeom>
          <a:noFill/>
          <a:ln w="38100" cap="flat" cmpd="sng">
            <a:solidFill>
              <a:srgbClr val="FF6600"/>
            </a:solidFill>
            <a:prstDash val="solid"/>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defRPr/>
            </a:pPr>
            <a:endParaRPr lang="en-US"/>
          </a:p>
        </p:txBody>
      </p:sp>
      <p:sp>
        <p:nvSpPr>
          <p:cNvPr id="102410" name="TextBox 10"/>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1505803103"/>
      </p:ext>
    </p:extLst>
  </p:cSld>
  <p:clrMapOvr>
    <a:masterClrMapping/>
  </p:clrMapOvr>
  <p:transition spd="med">
    <p:fade/>
  </p:transition>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5" name="Title 1"/>
          <p:cNvSpPr>
            <a:spLocks noGrp="1"/>
          </p:cNvSpPr>
          <p:nvPr>
            <p:ph type="title"/>
          </p:nvPr>
        </p:nvSpPr>
        <p:spPr>
          <a:xfrm>
            <a:off x="142875" y="161925"/>
            <a:ext cx="8839200" cy="1020763"/>
          </a:xfrm>
        </p:spPr>
        <p:txBody>
          <a:bodyPr/>
          <a:lstStyle/>
          <a:p>
            <a:r>
              <a:rPr lang="en-US">
                <a:latin typeface="Arial" charset="0"/>
                <a:ea typeface="MS PGothic" charset="0"/>
              </a:rPr>
              <a:t>Mass Cytometry allows for the study of disrupted differentiation in MDS patients</a:t>
            </a:r>
          </a:p>
        </p:txBody>
      </p:sp>
      <p:sp>
        <p:nvSpPr>
          <p:cNvPr id="103426" name="TextBox 3"/>
          <p:cNvSpPr txBox="1">
            <a:spLocks noChangeArrowheads="1"/>
          </p:cNvSpPr>
          <p:nvPr/>
        </p:nvSpPr>
        <p:spPr bwMode="auto">
          <a:xfrm>
            <a:off x="1797050" y="1368425"/>
            <a:ext cx="1795463"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Normal (Nl-6)</a:t>
            </a:r>
          </a:p>
        </p:txBody>
      </p:sp>
      <p:pic>
        <p:nvPicPr>
          <p:cNvPr id="103427"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130425" y="1935163"/>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3428"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75113" y="1935163"/>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3429" name="Picture 6"/>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06375" y="1925638"/>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3430" name="Picture 8"/>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142875" y="3941763"/>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3431" name="Picture 9"/>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246313" y="3941763"/>
            <a:ext cx="2105025"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3432" name="Picture 10"/>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6405563" y="3941763"/>
            <a:ext cx="2103437"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3433" name="Picture 11"/>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4351338" y="3941763"/>
            <a:ext cx="2103437"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434" name="TextBox 12"/>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2340305216"/>
      </p:ext>
    </p:extLst>
  </p:cSld>
  <p:clrMapOvr>
    <a:masterClrMapping/>
  </p:clrMapOvr>
  <p:transition spd="med">
    <p:fade/>
  </p:transition>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9" name="Title 1"/>
          <p:cNvSpPr>
            <a:spLocks noGrp="1"/>
          </p:cNvSpPr>
          <p:nvPr>
            <p:ph type="title"/>
          </p:nvPr>
        </p:nvSpPr>
        <p:spPr>
          <a:xfrm>
            <a:off x="142875" y="161925"/>
            <a:ext cx="8839200" cy="1020763"/>
          </a:xfrm>
        </p:spPr>
        <p:txBody>
          <a:bodyPr/>
          <a:lstStyle/>
          <a:p>
            <a:r>
              <a:rPr lang="en-US">
                <a:latin typeface="Arial" charset="0"/>
                <a:ea typeface="MS PGothic" charset="0"/>
              </a:rPr>
              <a:t>Mass Cytometry allows for the study of disrupted differentiation in MDS patients</a:t>
            </a:r>
          </a:p>
        </p:txBody>
      </p:sp>
      <p:sp>
        <p:nvSpPr>
          <p:cNvPr id="104450" name="TextBox 3"/>
          <p:cNvSpPr txBox="1">
            <a:spLocks noChangeArrowheads="1"/>
          </p:cNvSpPr>
          <p:nvPr/>
        </p:nvSpPr>
        <p:spPr bwMode="auto">
          <a:xfrm>
            <a:off x="1797050" y="1368425"/>
            <a:ext cx="1795463"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Normal (Nl-6)</a:t>
            </a:r>
          </a:p>
        </p:txBody>
      </p:sp>
      <p:pic>
        <p:nvPicPr>
          <p:cNvPr id="104451"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130425" y="1935163"/>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4452"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75113" y="1935163"/>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4453" name="Picture 6"/>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06375" y="1925638"/>
            <a:ext cx="1825625" cy="1825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4454" name="Picture 8"/>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142875" y="3941763"/>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4455" name="Picture 9"/>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246313" y="3941763"/>
            <a:ext cx="2105025"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4456" name="Picture 10"/>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6405563" y="3941763"/>
            <a:ext cx="2103437"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4457" name="Picture 11"/>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4351338" y="3941763"/>
            <a:ext cx="2103437"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cxnSp>
        <p:nvCxnSpPr>
          <p:cNvPr id="14" name="Curved Connector 13"/>
          <p:cNvCxnSpPr>
            <a:cxnSpLocks noChangeShapeType="1"/>
          </p:cNvCxnSpPr>
          <p:nvPr/>
        </p:nvCxnSpPr>
        <p:spPr bwMode="auto">
          <a:xfrm flipV="1">
            <a:off x="830263" y="4589463"/>
            <a:ext cx="660400" cy="515937"/>
          </a:xfrm>
          <a:prstGeom prst="curvedConnector3">
            <a:avLst>
              <a:gd name="adj1" fmla="val 50000"/>
            </a:avLst>
          </a:prstGeom>
          <a:noFill/>
          <a:ln w="38100">
            <a:solidFill>
              <a:srgbClr val="FF6600"/>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0" name="Curved Connector 19"/>
          <p:cNvCxnSpPr>
            <a:cxnSpLocks noChangeShapeType="1"/>
          </p:cNvCxnSpPr>
          <p:nvPr/>
        </p:nvCxnSpPr>
        <p:spPr bwMode="auto">
          <a:xfrm flipV="1">
            <a:off x="2932113" y="4589463"/>
            <a:ext cx="660400" cy="515937"/>
          </a:xfrm>
          <a:prstGeom prst="curvedConnector3">
            <a:avLst>
              <a:gd name="adj1" fmla="val 50000"/>
            </a:avLst>
          </a:prstGeom>
          <a:noFill/>
          <a:ln w="38100">
            <a:solidFill>
              <a:srgbClr val="FF6600"/>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1" name="Curved Connector 20"/>
          <p:cNvCxnSpPr>
            <a:cxnSpLocks noChangeShapeType="1"/>
          </p:cNvCxnSpPr>
          <p:nvPr/>
        </p:nvCxnSpPr>
        <p:spPr bwMode="auto">
          <a:xfrm flipV="1">
            <a:off x="5054600" y="4589463"/>
            <a:ext cx="660400" cy="515937"/>
          </a:xfrm>
          <a:prstGeom prst="curvedConnector3">
            <a:avLst>
              <a:gd name="adj1" fmla="val 50000"/>
            </a:avLst>
          </a:prstGeom>
          <a:noFill/>
          <a:ln w="38100">
            <a:solidFill>
              <a:srgbClr val="FF6600"/>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2" name="Curved Connector 21"/>
          <p:cNvCxnSpPr>
            <a:cxnSpLocks noChangeShapeType="1"/>
          </p:cNvCxnSpPr>
          <p:nvPr/>
        </p:nvCxnSpPr>
        <p:spPr bwMode="auto">
          <a:xfrm flipV="1">
            <a:off x="7112000" y="4589463"/>
            <a:ext cx="660400" cy="515937"/>
          </a:xfrm>
          <a:prstGeom prst="curvedConnector3">
            <a:avLst>
              <a:gd name="adj1" fmla="val 50000"/>
            </a:avLst>
          </a:prstGeom>
          <a:noFill/>
          <a:ln w="38100">
            <a:solidFill>
              <a:srgbClr val="FF6600"/>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104462" name="TextBox 14"/>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3600296612"/>
      </p:ext>
    </p:extLst>
  </p:cSld>
  <p:clrMapOvr>
    <a:masterClrMapping/>
  </p:clrMapOvr>
  <p:transition spd="med">
    <p:fade/>
  </p:transition>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3" name="Title 1"/>
          <p:cNvSpPr>
            <a:spLocks noGrp="1"/>
          </p:cNvSpPr>
          <p:nvPr>
            <p:ph type="title"/>
          </p:nvPr>
        </p:nvSpPr>
        <p:spPr>
          <a:xfrm>
            <a:off x="142875" y="161925"/>
            <a:ext cx="8839200" cy="1020763"/>
          </a:xfrm>
        </p:spPr>
        <p:txBody>
          <a:bodyPr/>
          <a:lstStyle/>
          <a:p>
            <a:r>
              <a:rPr lang="en-US">
                <a:latin typeface="Arial" charset="0"/>
                <a:ea typeface="MS PGothic" charset="0"/>
              </a:rPr>
              <a:t>Mass Cytometry allows for the study of disrupted differentiation in MDS patients</a:t>
            </a:r>
          </a:p>
        </p:txBody>
      </p:sp>
      <p:sp>
        <p:nvSpPr>
          <p:cNvPr id="105474" name="TextBox 3"/>
          <p:cNvSpPr txBox="1">
            <a:spLocks noChangeArrowheads="1"/>
          </p:cNvSpPr>
          <p:nvPr/>
        </p:nvSpPr>
        <p:spPr bwMode="auto">
          <a:xfrm>
            <a:off x="1797050" y="1368425"/>
            <a:ext cx="1795463"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Normal (Nl-6)</a:t>
            </a:r>
          </a:p>
        </p:txBody>
      </p:sp>
      <p:pic>
        <p:nvPicPr>
          <p:cNvPr id="105475"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42875" y="193516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5476"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71675" y="193516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5477" name="Picture 12"/>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800475" y="192881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5478" name="Content Placeholder 2"/>
          <p:cNvSpPr>
            <a:spLocks noGrp="1"/>
          </p:cNvSpPr>
          <p:nvPr>
            <p:ph idx="1"/>
          </p:nvPr>
        </p:nvSpPr>
        <p:spPr>
          <a:xfrm>
            <a:off x="5949950" y="1990725"/>
            <a:ext cx="3106738" cy="4114800"/>
          </a:xfrm>
        </p:spPr>
        <p:txBody>
          <a:bodyPr/>
          <a:lstStyle/>
          <a:p>
            <a:r>
              <a:rPr lang="en-US">
                <a:latin typeface="Arial" charset="0"/>
                <a:ea typeface="MS PGothic" charset="0"/>
              </a:rPr>
              <a:t>Monocyte differentiation can be visualized by gating out other cell lineages</a:t>
            </a:r>
          </a:p>
          <a:p>
            <a:endParaRPr lang="en-US">
              <a:latin typeface="Arial" charset="0"/>
              <a:ea typeface="MS PGothic" charset="0"/>
            </a:endParaRPr>
          </a:p>
        </p:txBody>
      </p:sp>
      <p:sp>
        <p:nvSpPr>
          <p:cNvPr id="105479" name="TextBox 8"/>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497062445"/>
      </p:ext>
    </p:extLst>
  </p:cSld>
  <p:clrMapOvr>
    <a:masterClrMapping/>
  </p:clrMapOvr>
  <p:transition spd="med">
    <p:fade/>
  </p:transition>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7" name="Title 1"/>
          <p:cNvSpPr>
            <a:spLocks noGrp="1"/>
          </p:cNvSpPr>
          <p:nvPr>
            <p:ph type="title"/>
          </p:nvPr>
        </p:nvSpPr>
        <p:spPr>
          <a:xfrm>
            <a:off x="142875" y="161925"/>
            <a:ext cx="8839200" cy="1020763"/>
          </a:xfrm>
        </p:spPr>
        <p:txBody>
          <a:bodyPr/>
          <a:lstStyle/>
          <a:p>
            <a:r>
              <a:rPr lang="en-US">
                <a:latin typeface="Arial" charset="0"/>
                <a:ea typeface="MS PGothic" charset="0"/>
              </a:rPr>
              <a:t>Mass Cytometry allows for the study of disrupted differentiation in MDS patients</a:t>
            </a:r>
          </a:p>
        </p:txBody>
      </p:sp>
      <p:sp>
        <p:nvSpPr>
          <p:cNvPr id="106498" name="TextBox 3"/>
          <p:cNvSpPr txBox="1">
            <a:spLocks noChangeArrowheads="1"/>
          </p:cNvSpPr>
          <p:nvPr/>
        </p:nvSpPr>
        <p:spPr bwMode="auto">
          <a:xfrm>
            <a:off x="1797050" y="1368425"/>
            <a:ext cx="1795463"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FFFF"/>
                </a:solidFill>
              </a:rPr>
              <a:t>Normal (Nl-6)</a:t>
            </a:r>
          </a:p>
        </p:txBody>
      </p:sp>
      <p:pic>
        <p:nvPicPr>
          <p:cNvPr id="106499" name="Picture 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42875" y="193516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 name="Freeform 25"/>
          <p:cNvSpPr>
            <a:spLocks/>
          </p:cNvSpPr>
          <p:nvPr/>
        </p:nvSpPr>
        <p:spPr bwMode="auto">
          <a:xfrm>
            <a:off x="682625" y="2376488"/>
            <a:ext cx="679450" cy="811212"/>
          </a:xfrm>
          <a:custGeom>
            <a:avLst/>
            <a:gdLst>
              <a:gd name="T0" fmla="*/ 0 w 492460"/>
              <a:gd name="T1" fmla="*/ 811212 h 570240"/>
              <a:gd name="T2" fmla="*/ 429664 w 492460"/>
              <a:gd name="T3" fmla="*/ 481705 h 570240"/>
              <a:gd name="T4" fmla="*/ 679450 w 492460"/>
              <a:gd name="T5" fmla="*/ 0 h 570240"/>
              <a:gd name="T6" fmla="*/ 679450 w 492460"/>
              <a:gd name="T7" fmla="*/ 0 h 57024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2460" h="570240">
                <a:moveTo>
                  <a:pt x="0" y="570240"/>
                </a:moveTo>
                <a:cubicBezTo>
                  <a:pt x="183592" y="514080"/>
                  <a:pt x="229340" y="433654"/>
                  <a:pt x="311417" y="338614"/>
                </a:cubicBezTo>
                <a:cubicBezTo>
                  <a:pt x="393494" y="243574"/>
                  <a:pt x="462286" y="56436"/>
                  <a:pt x="492460" y="0"/>
                </a:cubicBezTo>
              </a:path>
            </a:pathLst>
          </a:custGeom>
          <a:noFill/>
          <a:ln w="38100" cap="flat" cmpd="sng">
            <a:solidFill>
              <a:srgbClr val="FF6600"/>
            </a:solidFill>
            <a:prstDash val="solid"/>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defRPr/>
            </a:pPr>
            <a:endParaRPr lang="en-US"/>
          </a:p>
        </p:txBody>
      </p:sp>
      <p:pic>
        <p:nvPicPr>
          <p:cNvPr id="106501" name="Picture 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71675" y="193516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 name="Freeform 30"/>
          <p:cNvSpPr>
            <a:spLocks/>
          </p:cNvSpPr>
          <p:nvPr/>
        </p:nvSpPr>
        <p:spPr bwMode="auto">
          <a:xfrm>
            <a:off x="2511425" y="2528888"/>
            <a:ext cx="679450" cy="811212"/>
          </a:xfrm>
          <a:custGeom>
            <a:avLst/>
            <a:gdLst>
              <a:gd name="T0" fmla="*/ 0 w 492460"/>
              <a:gd name="T1" fmla="*/ 811212 h 570240"/>
              <a:gd name="T2" fmla="*/ 567981 w 492460"/>
              <a:gd name="T3" fmla="*/ 637044 h 570240"/>
              <a:gd name="T4" fmla="*/ 679450 w 492460"/>
              <a:gd name="T5" fmla="*/ 0 h 570240"/>
              <a:gd name="T6" fmla="*/ 679450 w 492460"/>
              <a:gd name="T7" fmla="*/ 0 h 57024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2460" h="570240">
                <a:moveTo>
                  <a:pt x="0" y="570240"/>
                </a:moveTo>
                <a:cubicBezTo>
                  <a:pt x="183592" y="514080"/>
                  <a:pt x="329591" y="542849"/>
                  <a:pt x="411668" y="447809"/>
                </a:cubicBezTo>
                <a:cubicBezTo>
                  <a:pt x="493745" y="352769"/>
                  <a:pt x="478995" y="74635"/>
                  <a:pt x="492460" y="0"/>
                </a:cubicBezTo>
              </a:path>
            </a:pathLst>
          </a:custGeom>
          <a:noFill/>
          <a:ln w="38100" cap="flat" cmpd="sng">
            <a:solidFill>
              <a:srgbClr val="FF6600"/>
            </a:solidFill>
            <a:prstDash val="solid"/>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defRPr/>
            </a:pPr>
            <a:endParaRPr lang="en-US"/>
          </a:p>
        </p:txBody>
      </p:sp>
      <p:pic>
        <p:nvPicPr>
          <p:cNvPr id="106503" name="Picture 12"/>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800475" y="192881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 name="Freeform 31"/>
          <p:cNvSpPr>
            <a:spLocks/>
          </p:cNvSpPr>
          <p:nvPr/>
        </p:nvSpPr>
        <p:spPr bwMode="auto">
          <a:xfrm>
            <a:off x="4313238" y="2530475"/>
            <a:ext cx="679450" cy="735013"/>
          </a:xfrm>
          <a:custGeom>
            <a:avLst/>
            <a:gdLst>
              <a:gd name="T0" fmla="*/ 0 w 492460"/>
              <a:gd name="T1" fmla="*/ 735013 h 570240"/>
              <a:gd name="T2" fmla="*/ 481533 w 492460"/>
              <a:gd name="T3" fmla="*/ 553746 h 570240"/>
              <a:gd name="T4" fmla="*/ 679450 w 492460"/>
              <a:gd name="T5" fmla="*/ 0 h 570240"/>
              <a:gd name="T6" fmla="*/ 679450 w 492460"/>
              <a:gd name="T7" fmla="*/ 0 h 57024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2460" h="570240">
                <a:moveTo>
                  <a:pt x="0" y="570240"/>
                </a:moveTo>
                <a:cubicBezTo>
                  <a:pt x="183592" y="514080"/>
                  <a:pt x="266934" y="524649"/>
                  <a:pt x="349011" y="429609"/>
                </a:cubicBezTo>
                <a:cubicBezTo>
                  <a:pt x="431088" y="334569"/>
                  <a:pt x="468552" y="71601"/>
                  <a:pt x="492460" y="0"/>
                </a:cubicBezTo>
              </a:path>
            </a:pathLst>
          </a:custGeom>
          <a:noFill/>
          <a:ln w="38100" cap="flat" cmpd="sng">
            <a:solidFill>
              <a:srgbClr val="FF6600"/>
            </a:solidFill>
            <a:prstDash val="solid"/>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defRPr/>
            </a:pPr>
            <a:endParaRPr lang="en-US"/>
          </a:p>
        </p:txBody>
      </p:sp>
      <p:sp>
        <p:nvSpPr>
          <p:cNvPr id="106505" name="Content Placeholder 2"/>
          <p:cNvSpPr>
            <a:spLocks noGrp="1"/>
          </p:cNvSpPr>
          <p:nvPr>
            <p:ph idx="1"/>
          </p:nvPr>
        </p:nvSpPr>
        <p:spPr>
          <a:xfrm>
            <a:off x="5949950" y="1990725"/>
            <a:ext cx="3106738" cy="4114800"/>
          </a:xfrm>
        </p:spPr>
        <p:txBody>
          <a:bodyPr/>
          <a:lstStyle/>
          <a:p>
            <a:r>
              <a:rPr lang="en-US">
                <a:latin typeface="Arial" charset="0"/>
                <a:ea typeface="MS PGothic" charset="0"/>
              </a:rPr>
              <a:t>Monocyte differentiation can be visualized by gating out other cell lineages</a:t>
            </a:r>
          </a:p>
          <a:p>
            <a:endParaRPr lang="en-US">
              <a:latin typeface="Arial" charset="0"/>
              <a:ea typeface="MS PGothic" charset="0"/>
            </a:endParaRPr>
          </a:p>
        </p:txBody>
      </p:sp>
      <p:sp>
        <p:nvSpPr>
          <p:cNvPr id="106506" name="TextBox 10"/>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375136515"/>
      </p:ext>
    </p:extLst>
  </p:cSld>
  <p:clrMapOvr>
    <a:masterClrMapping/>
  </p:clrMapOvr>
  <p:transition spd="med">
    <p:fade/>
  </p:transition>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7521" name="Picture 1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356100" y="3941763"/>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7522" name="Picture 1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46313" y="3941763"/>
            <a:ext cx="2105025"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7523" name="Picture 1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454775" y="3941763"/>
            <a:ext cx="2105025"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7524" name="Picture 14"/>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142875" y="3941763"/>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525" name="Title 1"/>
          <p:cNvSpPr>
            <a:spLocks noGrp="1"/>
          </p:cNvSpPr>
          <p:nvPr>
            <p:ph type="title"/>
          </p:nvPr>
        </p:nvSpPr>
        <p:spPr>
          <a:xfrm>
            <a:off x="142875" y="161925"/>
            <a:ext cx="8839200" cy="1020763"/>
          </a:xfrm>
        </p:spPr>
        <p:txBody>
          <a:bodyPr/>
          <a:lstStyle/>
          <a:p>
            <a:r>
              <a:rPr lang="en-US">
                <a:latin typeface="Arial" charset="0"/>
                <a:ea typeface="MS PGothic" charset="0"/>
              </a:rPr>
              <a:t>Mass Cytometry allows for the study of disrupted differentiation in MDS patients</a:t>
            </a:r>
          </a:p>
        </p:txBody>
      </p:sp>
      <p:pic>
        <p:nvPicPr>
          <p:cNvPr id="107526" name="Picture 10"/>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142875" y="193516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7527" name="Picture 11"/>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1971675" y="193516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7528" name="Picture 13"/>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3800475" y="192881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529" name="TextBox 9"/>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3017556728"/>
      </p:ext>
    </p:extLst>
  </p:cSld>
  <p:clrMapOvr>
    <a:masterClrMapping/>
  </p:clrMapOvr>
  <p:transition spd="med">
    <p:fade/>
  </p:transition>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8545" name="Picture 1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356100" y="3941763"/>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8546" name="Picture 1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246313" y="3941763"/>
            <a:ext cx="2105025"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8547" name="Picture 15"/>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454775" y="3941763"/>
            <a:ext cx="2105025"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8548" name="Picture 14"/>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142875" y="3941763"/>
            <a:ext cx="2103438"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8549" name="Title 1"/>
          <p:cNvSpPr>
            <a:spLocks noGrp="1"/>
          </p:cNvSpPr>
          <p:nvPr>
            <p:ph type="title"/>
          </p:nvPr>
        </p:nvSpPr>
        <p:spPr>
          <a:xfrm>
            <a:off x="142875" y="161925"/>
            <a:ext cx="8839200" cy="1020763"/>
          </a:xfrm>
        </p:spPr>
        <p:txBody>
          <a:bodyPr/>
          <a:lstStyle/>
          <a:p>
            <a:r>
              <a:rPr lang="en-US">
                <a:latin typeface="Arial" charset="0"/>
                <a:ea typeface="MS PGothic" charset="0"/>
              </a:rPr>
              <a:t>Mass Cytometry allows for the study of disrupted differentiation in MDS patients</a:t>
            </a:r>
          </a:p>
        </p:txBody>
      </p:sp>
      <p:sp>
        <p:nvSpPr>
          <p:cNvPr id="27" name="Freeform 26"/>
          <p:cNvSpPr>
            <a:spLocks/>
          </p:cNvSpPr>
          <p:nvPr/>
        </p:nvSpPr>
        <p:spPr bwMode="auto">
          <a:xfrm>
            <a:off x="685800" y="4513263"/>
            <a:ext cx="381000" cy="592137"/>
          </a:xfrm>
          <a:custGeom>
            <a:avLst/>
            <a:gdLst>
              <a:gd name="T0" fmla="*/ 141231 w 571017"/>
              <a:gd name="T1" fmla="*/ 592137 h 707965"/>
              <a:gd name="T2" fmla="*/ 355901 w 571017"/>
              <a:gd name="T3" fmla="*/ 492997 h 707965"/>
              <a:gd name="T4" fmla="*/ 355901 w 571017"/>
              <a:gd name="T5" fmla="*/ 146005 h 707965"/>
              <a:gd name="T6" fmla="*/ 169477 w 571017"/>
              <a:gd name="T7" fmla="*/ 4376 h 707965"/>
              <a:gd name="T8" fmla="*/ 0 w 571017"/>
              <a:gd name="T9" fmla="*/ 294716 h 707965"/>
              <a:gd name="T10" fmla="*/ 0 w 571017"/>
              <a:gd name="T11" fmla="*/ 294716 h 70796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1017" h="707965">
                <a:moveTo>
                  <a:pt x="211667" y="707965"/>
                </a:moveTo>
                <a:cubicBezTo>
                  <a:pt x="345722" y="693148"/>
                  <a:pt x="479778" y="678332"/>
                  <a:pt x="533400" y="589432"/>
                </a:cubicBezTo>
                <a:cubicBezTo>
                  <a:pt x="587022" y="500532"/>
                  <a:pt x="579967" y="271932"/>
                  <a:pt x="533400" y="174565"/>
                </a:cubicBezTo>
                <a:cubicBezTo>
                  <a:pt x="486833" y="77198"/>
                  <a:pt x="342900" y="-24401"/>
                  <a:pt x="254000" y="5232"/>
                </a:cubicBezTo>
                <a:cubicBezTo>
                  <a:pt x="165100" y="34865"/>
                  <a:pt x="0" y="352365"/>
                  <a:pt x="0" y="352365"/>
                </a:cubicBezTo>
              </a:path>
            </a:pathLst>
          </a:custGeom>
          <a:noFill/>
          <a:ln w="38100" cap="flat" cmpd="sng">
            <a:solidFill>
              <a:srgbClr val="FF6600"/>
            </a:solidFill>
            <a:prstDash val="solid"/>
            <a:round/>
            <a:headEnd/>
            <a:tailEnd type="triangle" w="med" len="me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defRPr/>
            </a:pPr>
            <a:endParaRPr lang="en-US"/>
          </a:p>
        </p:txBody>
      </p:sp>
      <p:sp>
        <p:nvSpPr>
          <p:cNvPr id="28" name="Freeform 27"/>
          <p:cNvSpPr>
            <a:spLocks/>
          </p:cNvSpPr>
          <p:nvPr/>
        </p:nvSpPr>
        <p:spPr bwMode="auto">
          <a:xfrm>
            <a:off x="2811463" y="4513263"/>
            <a:ext cx="381000" cy="592137"/>
          </a:xfrm>
          <a:custGeom>
            <a:avLst/>
            <a:gdLst>
              <a:gd name="T0" fmla="*/ 141231 w 571017"/>
              <a:gd name="T1" fmla="*/ 592137 h 707965"/>
              <a:gd name="T2" fmla="*/ 355901 w 571017"/>
              <a:gd name="T3" fmla="*/ 492997 h 707965"/>
              <a:gd name="T4" fmla="*/ 355901 w 571017"/>
              <a:gd name="T5" fmla="*/ 146005 h 707965"/>
              <a:gd name="T6" fmla="*/ 169477 w 571017"/>
              <a:gd name="T7" fmla="*/ 4376 h 707965"/>
              <a:gd name="T8" fmla="*/ 0 w 571017"/>
              <a:gd name="T9" fmla="*/ 294716 h 707965"/>
              <a:gd name="T10" fmla="*/ 0 w 571017"/>
              <a:gd name="T11" fmla="*/ 294716 h 70796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1017" h="707965">
                <a:moveTo>
                  <a:pt x="211667" y="707965"/>
                </a:moveTo>
                <a:cubicBezTo>
                  <a:pt x="345722" y="693148"/>
                  <a:pt x="479778" y="678332"/>
                  <a:pt x="533400" y="589432"/>
                </a:cubicBezTo>
                <a:cubicBezTo>
                  <a:pt x="587022" y="500532"/>
                  <a:pt x="579967" y="271932"/>
                  <a:pt x="533400" y="174565"/>
                </a:cubicBezTo>
                <a:cubicBezTo>
                  <a:pt x="486833" y="77198"/>
                  <a:pt x="342900" y="-24401"/>
                  <a:pt x="254000" y="5232"/>
                </a:cubicBezTo>
                <a:cubicBezTo>
                  <a:pt x="165100" y="34865"/>
                  <a:pt x="0" y="352365"/>
                  <a:pt x="0" y="352365"/>
                </a:cubicBezTo>
              </a:path>
            </a:pathLst>
          </a:custGeom>
          <a:noFill/>
          <a:ln w="38100" cap="flat" cmpd="sng">
            <a:solidFill>
              <a:srgbClr val="FF6600"/>
            </a:solidFill>
            <a:prstDash val="solid"/>
            <a:round/>
            <a:headEnd/>
            <a:tailEnd type="triangle" w="med" len="me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defRPr/>
            </a:pPr>
            <a:endParaRPr lang="en-US"/>
          </a:p>
        </p:txBody>
      </p:sp>
      <p:sp>
        <p:nvSpPr>
          <p:cNvPr id="29" name="Freeform 28"/>
          <p:cNvSpPr>
            <a:spLocks/>
          </p:cNvSpPr>
          <p:nvPr/>
        </p:nvSpPr>
        <p:spPr bwMode="auto">
          <a:xfrm>
            <a:off x="4889500" y="4513263"/>
            <a:ext cx="381000" cy="592137"/>
          </a:xfrm>
          <a:custGeom>
            <a:avLst/>
            <a:gdLst>
              <a:gd name="T0" fmla="*/ 141231 w 571017"/>
              <a:gd name="T1" fmla="*/ 592137 h 707965"/>
              <a:gd name="T2" fmla="*/ 355901 w 571017"/>
              <a:gd name="T3" fmla="*/ 492997 h 707965"/>
              <a:gd name="T4" fmla="*/ 355901 w 571017"/>
              <a:gd name="T5" fmla="*/ 146005 h 707965"/>
              <a:gd name="T6" fmla="*/ 169477 w 571017"/>
              <a:gd name="T7" fmla="*/ 4376 h 707965"/>
              <a:gd name="T8" fmla="*/ 0 w 571017"/>
              <a:gd name="T9" fmla="*/ 294716 h 707965"/>
              <a:gd name="T10" fmla="*/ 0 w 571017"/>
              <a:gd name="T11" fmla="*/ 294716 h 70796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1017" h="707965">
                <a:moveTo>
                  <a:pt x="211667" y="707965"/>
                </a:moveTo>
                <a:cubicBezTo>
                  <a:pt x="345722" y="693148"/>
                  <a:pt x="479778" y="678332"/>
                  <a:pt x="533400" y="589432"/>
                </a:cubicBezTo>
                <a:cubicBezTo>
                  <a:pt x="587022" y="500532"/>
                  <a:pt x="579967" y="271932"/>
                  <a:pt x="533400" y="174565"/>
                </a:cubicBezTo>
                <a:cubicBezTo>
                  <a:pt x="486833" y="77198"/>
                  <a:pt x="342900" y="-24401"/>
                  <a:pt x="254000" y="5232"/>
                </a:cubicBezTo>
                <a:cubicBezTo>
                  <a:pt x="165100" y="34865"/>
                  <a:pt x="0" y="352365"/>
                  <a:pt x="0" y="352365"/>
                </a:cubicBezTo>
              </a:path>
            </a:pathLst>
          </a:custGeom>
          <a:noFill/>
          <a:ln w="38100" cap="flat" cmpd="sng">
            <a:solidFill>
              <a:srgbClr val="FF6600"/>
            </a:solidFill>
            <a:prstDash val="solid"/>
            <a:round/>
            <a:headEnd/>
            <a:tailEnd type="triangle" w="med" len="me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defRPr/>
            </a:pPr>
            <a:endParaRPr lang="en-US"/>
          </a:p>
        </p:txBody>
      </p:sp>
      <p:sp>
        <p:nvSpPr>
          <p:cNvPr id="30" name="Freeform 29"/>
          <p:cNvSpPr>
            <a:spLocks/>
          </p:cNvSpPr>
          <p:nvPr/>
        </p:nvSpPr>
        <p:spPr bwMode="auto">
          <a:xfrm>
            <a:off x="6972300" y="4513263"/>
            <a:ext cx="381000" cy="592137"/>
          </a:xfrm>
          <a:custGeom>
            <a:avLst/>
            <a:gdLst>
              <a:gd name="T0" fmla="*/ 141231 w 571017"/>
              <a:gd name="T1" fmla="*/ 592137 h 707965"/>
              <a:gd name="T2" fmla="*/ 355901 w 571017"/>
              <a:gd name="T3" fmla="*/ 492997 h 707965"/>
              <a:gd name="T4" fmla="*/ 355901 w 571017"/>
              <a:gd name="T5" fmla="*/ 146005 h 707965"/>
              <a:gd name="T6" fmla="*/ 169477 w 571017"/>
              <a:gd name="T7" fmla="*/ 4376 h 707965"/>
              <a:gd name="T8" fmla="*/ 0 w 571017"/>
              <a:gd name="T9" fmla="*/ 294716 h 707965"/>
              <a:gd name="T10" fmla="*/ 0 w 571017"/>
              <a:gd name="T11" fmla="*/ 294716 h 70796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1017" h="707965">
                <a:moveTo>
                  <a:pt x="211667" y="707965"/>
                </a:moveTo>
                <a:cubicBezTo>
                  <a:pt x="345722" y="693148"/>
                  <a:pt x="479778" y="678332"/>
                  <a:pt x="533400" y="589432"/>
                </a:cubicBezTo>
                <a:cubicBezTo>
                  <a:pt x="587022" y="500532"/>
                  <a:pt x="579967" y="271932"/>
                  <a:pt x="533400" y="174565"/>
                </a:cubicBezTo>
                <a:cubicBezTo>
                  <a:pt x="486833" y="77198"/>
                  <a:pt x="342900" y="-24401"/>
                  <a:pt x="254000" y="5232"/>
                </a:cubicBezTo>
                <a:cubicBezTo>
                  <a:pt x="165100" y="34865"/>
                  <a:pt x="0" y="352365"/>
                  <a:pt x="0" y="352365"/>
                </a:cubicBezTo>
              </a:path>
            </a:pathLst>
          </a:custGeom>
          <a:noFill/>
          <a:ln w="38100" cap="flat" cmpd="sng">
            <a:solidFill>
              <a:srgbClr val="FF6600"/>
            </a:solidFill>
            <a:prstDash val="solid"/>
            <a:round/>
            <a:headEnd/>
            <a:tailEnd type="triangle" w="med" len="med"/>
          </a:ln>
          <a:effectLst>
            <a:outerShdw blurRad="40000" dist="20000" dir="5400000" rotWithShape="0">
              <a:srgbClr val="000000">
                <a:alpha val="37999"/>
              </a:srgbClr>
            </a:outerShdw>
          </a:effectLst>
          <a:extLst>
            <a:ext uri="{909E8E84-426E-40dd-AFC4-6F175D3DCCD1}">
              <a14:hiddenFill xmlns:a14="http://schemas.microsoft.com/office/drawing/2010/main" xmlns="">
                <a:solidFill>
                  <a:srgbClr val="FFFFFF"/>
                </a:solidFill>
              </a14:hiddenFill>
            </a:ext>
          </a:extLst>
        </p:spPr>
        <p:txBody>
          <a:bodyPr anchor="ctr"/>
          <a:lstStyle/>
          <a:p>
            <a:pPr>
              <a:defRPr/>
            </a:pPr>
            <a:endParaRPr lang="en-US"/>
          </a:p>
        </p:txBody>
      </p:sp>
      <p:pic>
        <p:nvPicPr>
          <p:cNvPr id="108554" name="Picture 18"/>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142875" y="193516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8555" name="Picture 19"/>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1971675" y="193516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8556" name="Picture 20"/>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3800475" y="192881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8557" name="TextBox 13"/>
          <p:cNvSpPr txBox="1">
            <a:spLocks noChangeArrowheads="1"/>
          </p:cNvSpPr>
          <p:nvPr/>
        </p:nvSpPr>
        <p:spPr bwMode="auto">
          <a:xfrm>
            <a:off x="5241925" y="6542088"/>
            <a:ext cx="39020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BFBFBF"/>
                </a:solidFill>
              </a:rPr>
              <a:t>-Behbehani et al., unpublished</a:t>
            </a:r>
          </a:p>
        </p:txBody>
      </p:sp>
    </p:spTree>
    <p:extLst>
      <p:ext uri="{BB962C8B-B14F-4D97-AF65-F5344CB8AC3E}">
        <p14:creationId xmlns:p14="http://schemas.microsoft.com/office/powerpoint/2010/main" val="3091722675"/>
      </p:ext>
    </p:extLst>
  </p:cSld>
  <p:clrMapOvr>
    <a:masterClrMapping/>
  </p:clrMapOvr>
  <p:transition spd="med">
    <p:fade/>
  </p:transition>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1" name="Rectangle 78"/>
          <p:cNvSpPr>
            <a:spLocks noChangeArrowheads="1"/>
          </p:cNvSpPr>
          <p:nvPr/>
        </p:nvSpPr>
        <p:spPr bwMode="auto">
          <a:xfrm>
            <a:off x="5376863" y="1882775"/>
            <a:ext cx="3530600" cy="4746625"/>
          </a:xfrm>
          <a:prstGeom prst="rect">
            <a:avLst/>
          </a:prstGeom>
          <a:solidFill>
            <a:srgbClr val="FFFFFF"/>
          </a:solidFill>
          <a:ln w="25400">
            <a:solidFill>
              <a:schemeClr val="tx1"/>
            </a:solidFill>
            <a:round/>
            <a:headEnd/>
            <a:tailEnd/>
          </a:ln>
        </p:spPr>
        <p:txBody>
          <a:bodyPr/>
          <a:lstStyle/>
          <a:p>
            <a:pPr eaLnBrk="1" hangingPunct="1"/>
            <a:endParaRPr lang="en-US"/>
          </a:p>
        </p:txBody>
      </p:sp>
      <p:sp>
        <p:nvSpPr>
          <p:cNvPr id="117762" name="Rectangle 60"/>
          <p:cNvSpPr>
            <a:spLocks noChangeArrowheads="1"/>
          </p:cNvSpPr>
          <p:nvPr/>
        </p:nvSpPr>
        <p:spPr bwMode="auto">
          <a:xfrm>
            <a:off x="1500188" y="1882775"/>
            <a:ext cx="3530600" cy="4746625"/>
          </a:xfrm>
          <a:prstGeom prst="rect">
            <a:avLst/>
          </a:prstGeom>
          <a:solidFill>
            <a:srgbClr val="FFFFFF"/>
          </a:solidFill>
          <a:ln w="25400">
            <a:solidFill>
              <a:schemeClr val="tx1"/>
            </a:solidFill>
            <a:round/>
            <a:headEnd/>
            <a:tailEnd/>
          </a:ln>
        </p:spPr>
        <p:txBody>
          <a:bodyPr/>
          <a:lstStyle/>
          <a:p>
            <a:pPr eaLnBrk="1" hangingPunct="1"/>
            <a:endParaRPr lang="en-US"/>
          </a:p>
        </p:txBody>
      </p:sp>
      <p:sp>
        <p:nvSpPr>
          <p:cNvPr id="2" name="TextBox 1"/>
          <p:cNvSpPr txBox="1"/>
          <p:nvPr/>
        </p:nvSpPr>
        <p:spPr>
          <a:xfrm>
            <a:off x="155575" y="4868863"/>
            <a:ext cx="1225550" cy="1630362"/>
          </a:xfrm>
          <a:prstGeom prst="rect">
            <a:avLst/>
          </a:prstGeom>
          <a:noFill/>
        </p:spPr>
        <p:txBody>
          <a:bodyPr wrap="none">
            <a:spAutoFit/>
          </a:bodyPr>
          <a:lstStyle/>
          <a:p>
            <a:pPr eaLnBrk="1" hangingPunct="1">
              <a:defRPr/>
            </a:pPr>
            <a:r>
              <a:rPr lang="en-US" sz="2000" dirty="0">
                <a:solidFill>
                  <a:srgbClr val="FFFFFF"/>
                </a:solidFill>
                <a:latin typeface="As"/>
                <a:ea typeface="+mn-ea"/>
                <a:cs typeface="Arial" pitchFamily="34" charset="0"/>
              </a:rPr>
              <a:t>Normal</a:t>
            </a:r>
          </a:p>
          <a:p>
            <a:pPr eaLnBrk="1" hangingPunct="1">
              <a:defRPr/>
            </a:pPr>
            <a:r>
              <a:rPr lang="en-US" sz="2000" dirty="0">
                <a:solidFill>
                  <a:srgbClr val="FFFFFF"/>
                </a:solidFill>
                <a:latin typeface="As"/>
                <a:ea typeface="+mn-ea"/>
                <a:cs typeface="Arial" pitchFamily="34" charset="0"/>
              </a:rPr>
              <a:t>Low risk</a:t>
            </a:r>
          </a:p>
          <a:p>
            <a:pPr eaLnBrk="1" hangingPunct="1">
              <a:defRPr/>
            </a:pPr>
            <a:r>
              <a:rPr lang="en-US" sz="2000" dirty="0">
                <a:solidFill>
                  <a:srgbClr val="FFFFFF"/>
                </a:solidFill>
                <a:latin typeface="As"/>
                <a:ea typeface="+mn-ea"/>
                <a:cs typeface="Arial" pitchFamily="34" charset="0"/>
              </a:rPr>
              <a:t>Int-1</a:t>
            </a:r>
          </a:p>
          <a:p>
            <a:pPr eaLnBrk="1" hangingPunct="1">
              <a:defRPr/>
            </a:pPr>
            <a:r>
              <a:rPr lang="en-US" sz="2000" dirty="0">
                <a:solidFill>
                  <a:srgbClr val="FFFFFF"/>
                </a:solidFill>
                <a:latin typeface="As"/>
                <a:ea typeface="+mn-ea"/>
                <a:cs typeface="Arial" pitchFamily="34" charset="0"/>
              </a:rPr>
              <a:t>Int-2</a:t>
            </a:r>
          </a:p>
          <a:p>
            <a:pPr eaLnBrk="1" hangingPunct="1">
              <a:defRPr/>
            </a:pPr>
            <a:r>
              <a:rPr lang="en-US" sz="2000" dirty="0">
                <a:solidFill>
                  <a:srgbClr val="FFFFFF"/>
                </a:solidFill>
                <a:latin typeface="As"/>
                <a:ea typeface="+mn-ea"/>
                <a:cs typeface="Arial" pitchFamily="34" charset="0"/>
              </a:rPr>
              <a:t>High</a:t>
            </a:r>
          </a:p>
        </p:txBody>
      </p:sp>
      <p:sp>
        <p:nvSpPr>
          <p:cNvPr id="3" name="Rectangle 2"/>
          <p:cNvSpPr/>
          <p:nvPr/>
        </p:nvSpPr>
        <p:spPr bwMode="auto">
          <a:xfrm>
            <a:off x="152400" y="4895850"/>
            <a:ext cx="1281113" cy="328613"/>
          </a:xfrm>
          <a:prstGeom prst="rect">
            <a:avLst/>
          </a:prstGeom>
          <a:solidFill>
            <a:srgbClr val="0000FF">
              <a:alpha val="30000"/>
            </a:srgbClr>
          </a:solidFill>
          <a:ln w="25400" cap="flat" cmpd="sng" algn="ctr">
            <a:solidFill>
              <a:srgbClr val="0000FF"/>
            </a:solidFill>
            <a:prstDash val="solid"/>
            <a:round/>
            <a:headEnd type="none" w="med" len="med"/>
            <a:tailEnd type="none" w="med" len="med"/>
          </a:ln>
          <a:effectLst/>
        </p:spPr>
        <p:txBody>
          <a:bodyPr/>
          <a:lstStyle/>
          <a:p>
            <a:pPr eaLnBrk="1" hangingPunct="1">
              <a:defRPr/>
            </a:pPr>
            <a:endParaRPr lang="en-US" sz="1100" dirty="0">
              <a:solidFill>
                <a:srgbClr val="000000"/>
              </a:solidFill>
              <a:latin typeface="As"/>
              <a:ea typeface="+mn-ea"/>
              <a:cs typeface="Arial" pitchFamily="34" charset="0"/>
            </a:endParaRPr>
          </a:p>
        </p:txBody>
      </p:sp>
      <p:sp>
        <p:nvSpPr>
          <p:cNvPr id="4" name="Rectangle 3"/>
          <p:cNvSpPr/>
          <p:nvPr/>
        </p:nvSpPr>
        <p:spPr bwMode="auto">
          <a:xfrm>
            <a:off x="155575" y="5241925"/>
            <a:ext cx="1277938" cy="284163"/>
          </a:xfrm>
          <a:prstGeom prst="rect">
            <a:avLst/>
          </a:prstGeom>
          <a:solidFill>
            <a:srgbClr val="008000">
              <a:alpha val="30000"/>
            </a:srgbClr>
          </a:solidFill>
          <a:ln w="25400" cap="flat" cmpd="sng" algn="ctr">
            <a:solidFill>
              <a:srgbClr val="008000"/>
            </a:solidFill>
            <a:prstDash val="solid"/>
            <a:round/>
            <a:headEnd type="none" w="med" len="med"/>
            <a:tailEnd type="none" w="med" len="med"/>
          </a:ln>
          <a:effectLst/>
        </p:spPr>
        <p:txBody>
          <a:bodyPr/>
          <a:lstStyle/>
          <a:p>
            <a:pPr eaLnBrk="1" hangingPunct="1">
              <a:defRPr/>
            </a:pPr>
            <a:endParaRPr lang="en-US" sz="1100" dirty="0">
              <a:solidFill>
                <a:srgbClr val="000000"/>
              </a:solidFill>
              <a:latin typeface="As"/>
              <a:ea typeface="+mn-ea"/>
              <a:cs typeface="Arial" pitchFamily="34" charset="0"/>
            </a:endParaRPr>
          </a:p>
        </p:txBody>
      </p:sp>
      <p:sp>
        <p:nvSpPr>
          <p:cNvPr id="5" name="Rectangle 4"/>
          <p:cNvSpPr/>
          <p:nvPr/>
        </p:nvSpPr>
        <p:spPr bwMode="auto">
          <a:xfrm>
            <a:off x="155575" y="5543550"/>
            <a:ext cx="1284288" cy="276225"/>
          </a:xfrm>
          <a:prstGeom prst="rect">
            <a:avLst/>
          </a:prstGeom>
          <a:solidFill>
            <a:srgbClr val="FFFF00">
              <a:alpha val="30000"/>
            </a:srgbClr>
          </a:solidFill>
          <a:ln w="25400" cap="flat" cmpd="sng" algn="ctr">
            <a:solidFill>
              <a:srgbClr val="FFFF00"/>
            </a:solidFill>
            <a:prstDash val="solid"/>
            <a:round/>
            <a:headEnd type="none" w="med" len="med"/>
            <a:tailEnd type="none" w="med" len="med"/>
          </a:ln>
          <a:effectLst/>
        </p:spPr>
        <p:txBody>
          <a:bodyPr/>
          <a:lstStyle/>
          <a:p>
            <a:pPr eaLnBrk="1" hangingPunct="1">
              <a:defRPr/>
            </a:pPr>
            <a:endParaRPr lang="en-US" sz="1100" dirty="0">
              <a:solidFill>
                <a:srgbClr val="000000"/>
              </a:solidFill>
              <a:latin typeface="As"/>
              <a:ea typeface="+mn-ea"/>
              <a:cs typeface="Arial" pitchFamily="34" charset="0"/>
            </a:endParaRPr>
          </a:p>
        </p:txBody>
      </p:sp>
      <p:sp>
        <p:nvSpPr>
          <p:cNvPr id="6" name="Rectangle 5"/>
          <p:cNvSpPr/>
          <p:nvPr/>
        </p:nvSpPr>
        <p:spPr bwMode="auto">
          <a:xfrm>
            <a:off x="153988" y="5837238"/>
            <a:ext cx="1289050" cy="287337"/>
          </a:xfrm>
          <a:prstGeom prst="rect">
            <a:avLst/>
          </a:prstGeom>
          <a:solidFill>
            <a:srgbClr val="FF6600">
              <a:alpha val="30000"/>
            </a:srgbClr>
          </a:solidFill>
          <a:ln w="25400" cap="flat" cmpd="sng" algn="ctr">
            <a:solidFill>
              <a:srgbClr val="FF6600"/>
            </a:solidFill>
            <a:prstDash val="solid"/>
            <a:round/>
            <a:headEnd type="none" w="med" len="med"/>
            <a:tailEnd type="none" w="med" len="med"/>
          </a:ln>
          <a:effectLst/>
        </p:spPr>
        <p:txBody>
          <a:bodyPr/>
          <a:lstStyle/>
          <a:p>
            <a:pPr eaLnBrk="1" hangingPunct="1">
              <a:defRPr/>
            </a:pPr>
            <a:endParaRPr lang="en-US" sz="1100" dirty="0">
              <a:solidFill>
                <a:srgbClr val="000000"/>
              </a:solidFill>
              <a:latin typeface="As"/>
              <a:ea typeface="+mn-ea"/>
              <a:cs typeface="Arial" pitchFamily="34" charset="0"/>
            </a:endParaRPr>
          </a:p>
        </p:txBody>
      </p:sp>
      <p:sp>
        <p:nvSpPr>
          <p:cNvPr id="7" name="Rectangle 6"/>
          <p:cNvSpPr/>
          <p:nvPr/>
        </p:nvSpPr>
        <p:spPr bwMode="auto">
          <a:xfrm>
            <a:off x="150813" y="6129338"/>
            <a:ext cx="1292225" cy="339725"/>
          </a:xfrm>
          <a:prstGeom prst="rect">
            <a:avLst/>
          </a:prstGeom>
          <a:solidFill>
            <a:srgbClr val="FF0000">
              <a:alpha val="30000"/>
            </a:srgbClr>
          </a:solidFill>
          <a:ln w="25400" cap="flat" cmpd="sng" algn="ctr">
            <a:solidFill>
              <a:srgbClr val="FF0000"/>
            </a:solidFill>
            <a:prstDash val="solid"/>
            <a:round/>
            <a:headEnd type="none" w="med" len="med"/>
            <a:tailEnd type="none" w="med" len="med"/>
          </a:ln>
          <a:effectLst/>
        </p:spPr>
        <p:txBody>
          <a:bodyPr/>
          <a:lstStyle/>
          <a:p>
            <a:pPr eaLnBrk="1" hangingPunct="1">
              <a:defRPr/>
            </a:pPr>
            <a:endParaRPr lang="en-US" sz="1100" dirty="0">
              <a:solidFill>
                <a:srgbClr val="000000"/>
              </a:solidFill>
              <a:latin typeface="As"/>
              <a:ea typeface="+mn-ea"/>
              <a:cs typeface="Arial" pitchFamily="34" charset="0"/>
            </a:endParaRPr>
          </a:p>
        </p:txBody>
      </p:sp>
      <p:sp>
        <p:nvSpPr>
          <p:cNvPr id="10" name="TextBox 9"/>
          <p:cNvSpPr txBox="1"/>
          <p:nvPr/>
        </p:nvSpPr>
        <p:spPr>
          <a:xfrm>
            <a:off x="1465263" y="1384300"/>
            <a:ext cx="3694112" cy="400050"/>
          </a:xfrm>
          <a:prstGeom prst="rect">
            <a:avLst/>
          </a:prstGeom>
          <a:noFill/>
        </p:spPr>
        <p:txBody>
          <a:bodyPr>
            <a:spAutoFit/>
          </a:bodyPr>
          <a:lstStyle/>
          <a:p>
            <a:pPr algn="ctr" eaLnBrk="1" hangingPunct="1">
              <a:defRPr/>
            </a:pPr>
            <a:r>
              <a:rPr lang="en-US" sz="2000" dirty="0">
                <a:solidFill>
                  <a:srgbClr val="FFFFFF"/>
                </a:solidFill>
                <a:latin typeface="As"/>
                <a:ea typeface="+mn-ea"/>
                <a:cs typeface="Arial" pitchFamily="34" charset="0"/>
              </a:rPr>
              <a:t>CD34 included in clustering</a:t>
            </a:r>
          </a:p>
        </p:txBody>
      </p:sp>
      <p:sp>
        <p:nvSpPr>
          <p:cNvPr id="11" name="TextBox 10"/>
          <p:cNvSpPr txBox="1"/>
          <p:nvPr/>
        </p:nvSpPr>
        <p:spPr>
          <a:xfrm>
            <a:off x="5226050" y="1384300"/>
            <a:ext cx="3979863" cy="400050"/>
          </a:xfrm>
          <a:prstGeom prst="rect">
            <a:avLst/>
          </a:prstGeom>
          <a:noFill/>
        </p:spPr>
        <p:txBody>
          <a:bodyPr>
            <a:spAutoFit/>
          </a:bodyPr>
          <a:lstStyle/>
          <a:p>
            <a:pPr algn="ctr" eaLnBrk="1" hangingPunct="1">
              <a:defRPr/>
            </a:pPr>
            <a:r>
              <a:rPr lang="en-US" sz="2000" dirty="0">
                <a:solidFill>
                  <a:srgbClr val="FFFFFF"/>
                </a:solidFill>
                <a:latin typeface="As"/>
                <a:ea typeface="+mn-ea"/>
                <a:cs typeface="Arial" pitchFamily="34" charset="0"/>
              </a:rPr>
              <a:t>CD34 excluded from clustering</a:t>
            </a:r>
          </a:p>
        </p:txBody>
      </p:sp>
      <p:sp>
        <p:nvSpPr>
          <p:cNvPr id="117771" name="Title 1"/>
          <p:cNvSpPr txBox="1">
            <a:spLocks/>
          </p:cNvSpPr>
          <p:nvPr/>
        </p:nvSpPr>
        <p:spPr bwMode="auto">
          <a:xfrm>
            <a:off x="74613" y="85725"/>
            <a:ext cx="8994775" cy="13795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a:solidFill>
                  <a:srgbClr val="FFFF00"/>
                </a:solidFill>
                <a:latin typeface="Calibri" charset="0"/>
              </a:rPr>
              <a:t>Secondary clustering of SPADE clusters groups patients by clinical risk</a:t>
            </a:r>
          </a:p>
        </p:txBody>
      </p:sp>
      <p:pic>
        <p:nvPicPr>
          <p:cNvPr id="117772" name="Picture 43" descr="MDS_Sp2.1percent_ForClustering.png"/>
          <p:cNvPicPr>
            <a:picLocks noChangeAspect="1"/>
          </p:cNvPicPr>
          <p:nvPr/>
        </p:nvPicPr>
        <p:blipFill>
          <a:blip r:embed="rId2" cstate="email">
            <a:extLst>
              <a:ext uri="{28A0092B-C50C-407E-A947-70E740481C1C}">
                <a14:useLocalDpi xmlns:a14="http://schemas.microsoft.com/office/drawing/2010/main" val="0"/>
              </a:ext>
            </a:extLst>
          </a:blip>
          <a:srcRect b="70135"/>
          <a:stretch>
            <a:fillRect/>
          </a:stretch>
        </p:blipFill>
        <p:spPr bwMode="auto">
          <a:xfrm>
            <a:off x="1565275" y="1974850"/>
            <a:ext cx="3455988" cy="4654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7773" name="TextBox 44"/>
          <p:cNvSpPr txBox="1">
            <a:spLocks noChangeArrowheads="1"/>
          </p:cNvSpPr>
          <p:nvPr/>
        </p:nvSpPr>
        <p:spPr bwMode="auto">
          <a:xfrm rot="-5400000">
            <a:off x="2942431" y="497682"/>
            <a:ext cx="606425" cy="3414712"/>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nSpc>
                <a:spcPts val="700"/>
              </a:lnSpc>
            </a:pPr>
            <a:r>
              <a:rPr lang="en-US" sz="800"/>
              <a:t>MDS17</a:t>
            </a:r>
          </a:p>
          <a:p>
            <a:pPr>
              <a:lnSpc>
                <a:spcPts val="700"/>
              </a:lnSpc>
            </a:pPr>
            <a:r>
              <a:rPr lang="en-US" sz="800"/>
              <a:t>MDS21</a:t>
            </a:r>
          </a:p>
          <a:p>
            <a:pPr>
              <a:lnSpc>
                <a:spcPts val="700"/>
              </a:lnSpc>
            </a:pPr>
            <a:r>
              <a:rPr lang="en-US" sz="800"/>
              <a:t>MDS3</a:t>
            </a:r>
          </a:p>
          <a:p>
            <a:pPr>
              <a:lnSpc>
                <a:spcPts val="700"/>
              </a:lnSpc>
            </a:pPr>
            <a:r>
              <a:rPr lang="en-US" sz="800"/>
              <a:t>MDS13</a:t>
            </a:r>
          </a:p>
          <a:p>
            <a:pPr>
              <a:lnSpc>
                <a:spcPts val="700"/>
              </a:lnSpc>
            </a:pPr>
            <a:r>
              <a:rPr lang="en-US" sz="800"/>
              <a:t>MDS3</a:t>
            </a:r>
          </a:p>
          <a:p>
            <a:pPr>
              <a:lnSpc>
                <a:spcPts val="700"/>
              </a:lnSpc>
            </a:pPr>
            <a:r>
              <a:rPr lang="en-US" sz="800"/>
              <a:t>MDS21</a:t>
            </a:r>
          </a:p>
          <a:p>
            <a:pPr>
              <a:lnSpc>
                <a:spcPts val="700"/>
              </a:lnSpc>
            </a:pPr>
            <a:r>
              <a:rPr lang="en-US" sz="800"/>
              <a:t>MDS26</a:t>
            </a:r>
          </a:p>
          <a:p>
            <a:pPr>
              <a:lnSpc>
                <a:spcPts val="700"/>
              </a:lnSpc>
            </a:pPr>
            <a:r>
              <a:rPr lang="en-US" sz="800"/>
              <a:t>MDS23</a:t>
            </a:r>
          </a:p>
          <a:p>
            <a:pPr>
              <a:lnSpc>
                <a:spcPts val="700"/>
              </a:lnSpc>
            </a:pPr>
            <a:r>
              <a:rPr lang="en-US" sz="800"/>
              <a:t>MDS9</a:t>
            </a:r>
          </a:p>
          <a:p>
            <a:pPr>
              <a:lnSpc>
                <a:spcPts val="700"/>
              </a:lnSpc>
            </a:pPr>
            <a:r>
              <a:rPr lang="en-US" sz="800"/>
              <a:t>ICUS18</a:t>
            </a:r>
          </a:p>
          <a:p>
            <a:pPr>
              <a:lnSpc>
                <a:spcPts val="700"/>
              </a:lnSpc>
            </a:pPr>
            <a:r>
              <a:rPr lang="en-US" sz="800"/>
              <a:t>MDS25</a:t>
            </a:r>
          </a:p>
          <a:p>
            <a:pPr>
              <a:lnSpc>
                <a:spcPts val="700"/>
              </a:lnSpc>
            </a:pPr>
            <a:r>
              <a:rPr lang="en-US" sz="800"/>
              <a:t>MDS11</a:t>
            </a:r>
          </a:p>
          <a:p>
            <a:pPr>
              <a:lnSpc>
                <a:spcPts val="700"/>
              </a:lnSpc>
            </a:pPr>
            <a:r>
              <a:rPr lang="en-US" sz="800"/>
              <a:t>MDS8</a:t>
            </a:r>
          </a:p>
          <a:p>
            <a:pPr>
              <a:lnSpc>
                <a:spcPts val="700"/>
              </a:lnSpc>
            </a:pPr>
            <a:r>
              <a:rPr lang="en-US" sz="800"/>
              <a:t>MDS6</a:t>
            </a:r>
          </a:p>
          <a:p>
            <a:pPr>
              <a:lnSpc>
                <a:spcPts val="700"/>
              </a:lnSpc>
            </a:pPr>
            <a:r>
              <a:rPr lang="en-US" sz="800"/>
              <a:t>ICUS22</a:t>
            </a:r>
          </a:p>
          <a:p>
            <a:pPr>
              <a:lnSpc>
                <a:spcPts val="700"/>
              </a:lnSpc>
            </a:pPr>
            <a:r>
              <a:rPr lang="en-US" sz="800"/>
              <a:t>ICUS24</a:t>
            </a:r>
          </a:p>
          <a:p>
            <a:pPr>
              <a:lnSpc>
                <a:spcPts val="700"/>
              </a:lnSpc>
            </a:pPr>
            <a:r>
              <a:rPr lang="en-US" sz="800"/>
              <a:t>Nl-1</a:t>
            </a:r>
          </a:p>
          <a:p>
            <a:pPr>
              <a:lnSpc>
                <a:spcPts val="700"/>
              </a:lnSpc>
            </a:pPr>
            <a:r>
              <a:rPr lang="en-US" sz="800"/>
              <a:t>Nl-6</a:t>
            </a:r>
          </a:p>
          <a:p>
            <a:pPr>
              <a:lnSpc>
                <a:spcPts val="700"/>
              </a:lnSpc>
            </a:pPr>
            <a:r>
              <a:rPr lang="en-US" sz="800"/>
              <a:t>Nl-6</a:t>
            </a:r>
          </a:p>
          <a:p>
            <a:pPr>
              <a:lnSpc>
                <a:spcPts val="700"/>
              </a:lnSpc>
            </a:pPr>
            <a:r>
              <a:rPr lang="en-US" sz="800"/>
              <a:t>Nl-3</a:t>
            </a:r>
          </a:p>
          <a:p>
            <a:pPr>
              <a:lnSpc>
                <a:spcPts val="700"/>
              </a:lnSpc>
            </a:pPr>
            <a:r>
              <a:rPr lang="en-US" sz="800"/>
              <a:t>Nl-3</a:t>
            </a:r>
          </a:p>
          <a:p>
            <a:pPr>
              <a:lnSpc>
                <a:spcPts val="700"/>
              </a:lnSpc>
            </a:pPr>
            <a:r>
              <a:rPr lang="en-US" sz="800"/>
              <a:t>Nl-4</a:t>
            </a:r>
          </a:p>
          <a:p>
            <a:pPr>
              <a:lnSpc>
                <a:spcPts val="700"/>
              </a:lnSpc>
            </a:pPr>
            <a:r>
              <a:rPr lang="en-US" sz="800"/>
              <a:t>Nl-4</a:t>
            </a:r>
          </a:p>
          <a:p>
            <a:pPr>
              <a:lnSpc>
                <a:spcPts val="700"/>
              </a:lnSpc>
            </a:pPr>
            <a:r>
              <a:rPr lang="en-US" sz="800"/>
              <a:t>Nl-5</a:t>
            </a:r>
          </a:p>
          <a:p>
            <a:pPr>
              <a:lnSpc>
                <a:spcPts val="700"/>
              </a:lnSpc>
            </a:pPr>
            <a:r>
              <a:rPr lang="en-US" sz="800"/>
              <a:t>MDS19</a:t>
            </a:r>
          </a:p>
          <a:p>
            <a:pPr>
              <a:lnSpc>
                <a:spcPts val="700"/>
              </a:lnSpc>
            </a:pPr>
            <a:r>
              <a:rPr lang="en-US" sz="800"/>
              <a:t>MDS14</a:t>
            </a:r>
          </a:p>
          <a:p>
            <a:pPr>
              <a:lnSpc>
                <a:spcPts val="700"/>
              </a:lnSpc>
            </a:pPr>
            <a:r>
              <a:rPr lang="en-US" sz="800"/>
              <a:t>MDS28</a:t>
            </a:r>
          </a:p>
          <a:p>
            <a:pPr>
              <a:lnSpc>
                <a:spcPts val="700"/>
              </a:lnSpc>
            </a:pPr>
            <a:r>
              <a:rPr lang="en-US" sz="800"/>
              <a:t>MDS20</a:t>
            </a:r>
          </a:p>
          <a:p>
            <a:pPr>
              <a:lnSpc>
                <a:spcPts val="700"/>
              </a:lnSpc>
            </a:pPr>
            <a:r>
              <a:rPr lang="en-US" sz="800"/>
              <a:t>MDS12</a:t>
            </a:r>
          </a:p>
          <a:p>
            <a:pPr>
              <a:lnSpc>
                <a:spcPts val="700"/>
              </a:lnSpc>
            </a:pPr>
            <a:r>
              <a:rPr lang="en-US" sz="800"/>
              <a:t>MDS16</a:t>
            </a:r>
          </a:p>
          <a:p>
            <a:pPr>
              <a:lnSpc>
                <a:spcPts val="700"/>
              </a:lnSpc>
            </a:pPr>
            <a:r>
              <a:rPr lang="en-US" sz="800"/>
              <a:t>MDS27</a:t>
            </a:r>
          </a:p>
          <a:p>
            <a:pPr>
              <a:lnSpc>
                <a:spcPts val="700"/>
              </a:lnSpc>
            </a:pPr>
            <a:r>
              <a:rPr lang="en-US" sz="800"/>
              <a:t>MDS1</a:t>
            </a:r>
          </a:p>
          <a:p>
            <a:pPr>
              <a:lnSpc>
                <a:spcPts val="700"/>
              </a:lnSpc>
            </a:pPr>
            <a:r>
              <a:rPr lang="en-US" sz="800"/>
              <a:t>MDS2</a:t>
            </a:r>
          </a:p>
          <a:p>
            <a:pPr>
              <a:lnSpc>
                <a:spcPts val="700"/>
              </a:lnSpc>
            </a:pPr>
            <a:r>
              <a:rPr lang="en-US" sz="800"/>
              <a:t>MDS4</a:t>
            </a:r>
          </a:p>
          <a:p>
            <a:pPr>
              <a:lnSpc>
                <a:spcPts val="700"/>
              </a:lnSpc>
            </a:pPr>
            <a:r>
              <a:rPr lang="en-US" sz="800"/>
              <a:t>MDS5</a:t>
            </a:r>
          </a:p>
          <a:p>
            <a:pPr>
              <a:lnSpc>
                <a:spcPts val="700"/>
              </a:lnSpc>
            </a:pPr>
            <a:r>
              <a:rPr lang="en-US" sz="800"/>
              <a:t>MDS5</a:t>
            </a:r>
          </a:p>
          <a:p>
            <a:pPr>
              <a:lnSpc>
                <a:spcPts val="700"/>
              </a:lnSpc>
            </a:pPr>
            <a:r>
              <a:rPr lang="en-US" sz="800"/>
              <a:t>MDS15</a:t>
            </a:r>
          </a:p>
        </p:txBody>
      </p:sp>
      <p:sp>
        <p:nvSpPr>
          <p:cNvPr id="117774" name="Rectangle 45"/>
          <p:cNvSpPr>
            <a:spLocks noChangeArrowheads="1"/>
          </p:cNvSpPr>
          <p:nvPr/>
        </p:nvSpPr>
        <p:spPr bwMode="auto">
          <a:xfrm>
            <a:off x="1568450" y="2058988"/>
            <a:ext cx="92075" cy="1554162"/>
          </a:xfrm>
          <a:prstGeom prst="rect">
            <a:avLst/>
          </a:prstGeom>
          <a:solidFill>
            <a:srgbClr val="FF00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75" name="Rectangle 46"/>
          <p:cNvSpPr>
            <a:spLocks noChangeArrowheads="1"/>
          </p:cNvSpPr>
          <p:nvPr/>
        </p:nvSpPr>
        <p:spPr bwMode="auto">
          <a:xfrm>
            <a:off x="4140200" y="2058988"/>
            <a:ext cx="357188" cy="1554162"/>
          </a:xfrm>
          <a:prstGeom prst="rect">
            <a:avLst/>
          </a:prstGeom>
          <a:solidFill>
            <a:srgbClr val="FF66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76" name="Rectangle 47"/>
          <p:cNvSpPr>
            <a:spLocks noChangeArrowheads="1"/>
          </p:cNvSpPr>
          <p:nvPr/>
        </p:nvSpPr>
        <p:spPr bwMode="auto">
          <a:xfrm>
            <a:off x="1649413" y="2058988"/>
            <a:ext cx="539750" cy="1554162"/>
          </a:xfrm>
          <a:prstGeom prst="rect">
            <a:avLst/>
          </a:prstGeom>
          <a:solidFill>
            <a:srgbClr val="FF66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77" name="Rectangle 48"/>
          <p:cNvSpPr>
            <a:spLocks noChangeArrowheads="1"/>
          </p:cNvSpPr>
          <p:nvPr/>
        </p:nvSpPr>
        <p:spPr bwMode="auto">
          <a:xfrm>
            <a:off x="4591050" y="2060575"/>
            <a:ext cx="174625" cy="1554163"/>
          </a:xfrm>
          <a:prstGeom prst="rect">
            <a:avLst/>
          </a:prstGeom>
          <a:solidFill>
            <a:srgbClr val="FFFF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78" name="Rectangle 49"/>
          <p:cNvSpPr>
            <a:spLocks noChangeArrowheads="1"/>
          </p:cNvSpPr>
          <p:nvPr/>
        </p:nvSpPr>
        <p:spPr bwMode="auto">
          <a:xfrm>
            <a:off x="2630488" y="2058988"/>
            <a:ext cx="173037" cy="1554162"/>
          </a:xfrm>
          <a:prstGeom prst="rect">
            <a:avLst/>
          </a:prstGeom>
          <a:solidFill>
            <a:srgbClr val="FFFF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79" name="Rectangle 50"/>
          <p:cNvSpPr>
            <a:spLocks noChangeArrowheads="1"/>
          </p:cNvSpPr>
          <p:nvPr/>
        </p:nvSpPr>
        <p:spPr bwMode="auto">
          <a:xfrm>
            <a:off x="3781425" y="2058988"/>
            <a:ext cx="90488" cy="1554162"/>
          </a:xfrm>
          <a:prstGeom prst="rect">
            <a:avLst/>
          </a:prstGeom>
          <a:solidFill>
            <a:srgbClr val="FFFF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80" name="Rectangle 51"/>
          <p:cNvSpPr>
            <a:spLocks noChangeArrowheads="1"/>
          </p:cNvSpPr>
          <p:nvPr/>
        </p:nvSpPr>
        <p:spPr bwMode="auto">
          <a:xfrm>
            <a:off x="2284413" y="2058988"/>
            <a:ext cx="90487" cy="1554162"/>
          </a:xfrm>
          <a:prstGeom prst="rect">
            <a:avLst/>
          </a:prstGeom>
          <a:solidFill>
            <a:srgbClr val="0080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81" name="Rectangle 52"/>
          <p:cNvSpPr>
            <a:spLocks noChangeArrowheads="1"/>
          </p:cNvSpPr>
          <p:nvPr/>
        </p:nvSpPr>
        <p:spPr bwMode="auto">
          <a:xfrm>
            <a:off x="2990850" y="2058988"/>
            <a:ext cx="703263" cy="1554162"/>
          </a:xfrm>
          <a:prstGeom prst="rect">
            <a:avLst/>
          </a:prstGeom>
          <a:solidFill>
            <a:srgbClr val="0000FF">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82" name="Rectangle 53"/>
          <p:cNvSpPr>
            <a:spLocks noChangeArrowheads="1"/>
          </p:cNvSpPr>
          <p:nvPr/>
        </p:nvSpPr>
        <p:spPr bwMode="auto">
          <a:xfrm>
            <a:off x="3873500" y="2058988"/>
            <a:ext cx="174625" cy="1554162"/>
          </a:xfrm>
          <a:prstGeom prst="rect">
            <a:avLst/>
          </a:prstGeom>
          <a:solidFill>
            <a:srgbClr val="0080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83" name="Rectangle 54"/>
          <p:cNvSpPr>
            <a:spLocks noChangeArrowheads="1"/>
          </p:cNvSpPr>
          <p:nvPr/>
        </p:nvSpPr>
        <p:spPr bwMode="auto">
          <a:xfrm flipH="1">
            <a:off x="2457450" y="2058988"/>
            <a:ext cx="173038" cy="1554162"/>
          </a:xfrm>
          <a:prstGeom prst="rect">
            <a:avLst/>
          </a:prstGeom>
          <a:solidFill>
            <a:srgbClr val="0080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84" name="Rectangle 55"/>
          <p:cNvSpPr>
            <a:spLocks noChangeArrowheads="1"/>
          </p:cNvSpPr>
          <p:nvPr/>
        </p:nvSpPr>
        <p:spPr bwMode="auto">
          <a:xfrm>
            <a:off x="3692525" y="2058988"/>
            <a:ext cx="90488" cy="1554162"/>
          </a:xfrm>
          <a:prstGeom prst="rect">
            <a:avLst/>
          </a:prstGeom>
          <a:solidFill>
            <a:srgbClr val="0080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85" name="Rectangle 56"/>
          <p:cNvSpPr>
            <a:spLocks noChangeArrowheads="1"/>
          </p:cNvSpPr>
          <p:nvPr/>
        </p:nvSpPr>
        <p:spPr bwMode="auto">
          <a:xfrm>
            <a:off x="4048125" y="2058988"/>
            <a:ext cx="90488" cy="1554162"/>
          </a:xfrm>
          <a:prstGeom prst="rect">
            <a:avLst/>
          </a:prstGeom>
          <a:solidFill>
            <a:srgbClr val="FFFF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86" name="Rectangle 57"/>
          <p:cNvSpPr>
            <a:spLocks noChangeArrowheads="1"/>
          </p:cNvSpPr>
          <p:nvPr/>
        </p:nvSpPr>
        <p:spPr bwMode="auto">
          <a:xfrm>
            <a:off x="4765675" y="2060575"/>
            <a:ext cx="90488" cy="1554163"/>
          </a:xfrm>
          <a:prstGeom prst="rect">
            <a:avLst/>
          </a:prstGeom>
          <a:solidFill>
            <a:srgbClr val="FF00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87" name="Rectangle 58"/>
          <p:cNvSpPr>
            <a:spLocks noChangeArrowheads="1"/>
          </p:cNvSpPr>
          <p:nvPr/>
        </p:nvSpPr>
        <p:spPr bwMode="auto">
          <a:xfrm>
            <a:off x="4492625" y="2058988"/>
            <a:ext cx="90488" cy="1554162"/>
          </a:xfrm>
          <a:prstGeom prst="rect">
            <a:avLst/>
          </a:prstGeom>
          <a:solidFill>
            <a:srgbClr val="FF00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88" name="Rectangle 59"/>
          <p:cNvSpPr>
            <a:spLocks noChangeArrowheads="1"/>
          </p:cNvSpPr>
          <p:nvPr/>
        </p:nvSpPr>
        <p:spPr bwMode="auto">
          <a:xfrm>
            <a:off x="2185988" y="2058988"/>
            <a:ext cx="90487" cy="1554162"/>
          </a:xfrm>
          <a:prstGeom prst="rect">
            <a:avLst/>
          </a:prstGeom>
          <a:solidFill>
            <a:srgbClr val="FFFF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pic>
        <p:nvPicPr>
          <p:cNvPr id="117789" name="Picture 61" descr="MDS_Sp2.3-percent_ForClustering.png"/>
          <p:cNvPicPr>
            <a:picLocks noChangeAspect="1"/>
          </p:cNvPicPr>
          <p:nvPr/>
        </p:nvPicPr>
        <p:blipFill>
          <a:blip r:embed="rId3" cstate="email">
            <a:extLst>
              <a:ext uri="{28A0092B-C50C-407E-A947-70E740481C1C}">
                <a14:useLocalDpi xmlns:a14="http://schemas.microsoft.com/office/drawing/2010/main" val="0"/>
              </a:ext>
            </a:extLst>
          </a:blip>
          <a:srcRect b="70509"/>
          <a:stretch>
            <a:fillRect/>
          </a:stretch>
        </p:blipFill>
        <p:spPr bwMode="auto">
          <a:xfrm>
            <a:off x="5434013" y="1974850"/>
            <a:ext cx="3460750" cy="4654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7790" name="TextBox 77"/>
          <p:cNvSpPr txBox="1">
            <a:spLocks noChangeArrowheads="1"/>
          </p:cNvSpPr>
          <p:nvPr/>
        </p:nvSpPr>
        <p:spPr bwMode="auto">
          <a:xfrm rot="-5400000">
            <a:off x="6805613" y="496887"/>
            <a:ext cx="604838" cy="3414713"/>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nSpc>
                <a:spcPts val="700"/>
              </a:lnSpc>
            </a:pPr>
            <a:r>
              <a:rPr lang="en-US" sz="800"/>
              <a:t>MDS17</a:t>
            </a:r>
          </a:p>
          <a:p>
            <a:pPr>
              <a:lnSpc>
                <a:spcPts val="700"/>
              </a:lnSpc>
            </a:pPr>
            <a:r>
              <a:rPr lang="en-US" sz="800"/>
              <a:t>MDS21</a:t>
            </a:r>
          </a:p>
          <a:p>
            <a:pPr>
              <a:lnSpc>
                <a:spcPts val="700"/>
              </a:lnSpc>
            </a:pPr>
            <a:r>
              <a:rPr lang="en-US" sz="800"/>
              <a:t>MDS3</a:t>
            </a:r>
          </a:p>
          <a:p>
            <a:pPr>
              <a:lnSpc>
                <a:spcPts val="700"/>
              </a:lnSpc>
            </a:pPr>
            <a:r>
              <a:rPr lang="en-US" sz="800"/>
              <a:t>MDS13</a:t>
            </a:r>
          </a:p>
          <a:p>
            <a:pPr>
              <a:lnSpc>
                <a:spcPts val="700"/>
              </a:lnSpc>
            </a:pPr>
            <a:r>
              <a:rPr lang="en-US" sz="800"/>
              <a:t>MDS3</a:t>
            </a:r>
          </a:p>
          <a:p>
            <a:pPr>
              <a:lnSpc>
                <a:spcPts val="700"/>
              </a:lnSpc>
            </a:pPr>
            <a:r>
              <a:rPr lang="en-US" sz="800"/>
              <a:t>MDS21</a:t>
            </a:r>
          </a:p>
          <a:p>
            <a:pPr>
              <a:lnSpc>
                <a:spcPts val="700"/>
              </a:lnSpc>
            </a:pPr>
            <a:r>
              <a:rPr lang="en-US" sz="800"/>
              <a:t>MDS23</a:t>
            </a:r>
          </a:p>
          <a:p>
            <a:pPr>
              <a:lnSpc>
                <a:spcPts val="700"/>
              </a:lnSpc>
            </a:pPr>
            <a:r>
              <a:rPr lang="en-US" sz="800"/>
              <a:t>MDS9</a:t>
            </a:r>
          </a:p>
          <a:p>
            <a:pPr>
              <a:lnSpc>
                <a:spcPts val="700"/>
              </a:lnSpc>
            </a:pPr>
            <a:r>
              <a:rPr lang="en-US" sz="800"/>
              <a:t>ICUS18</a:t>
            </a:r>
          </a:p>
          <a:p>
            <a:pPr>
              <a:lnSpc>
                <a:spcPts val="700"/>
              </a:lnSpc>
            </a:pPr>
            <a:r>
              <a:rPr lang="en-US" sz="800"/>
              <a:t>MDS25</a:t>
            </a:r>
          </a:p>
          <a:p>
            <a:pPr>
              <a:lnSpc>
                <a:spcPts val="700"/>
              </a:lnSpc>
            </a:pPr>
            <a:r>
              <a:rPr lang="en-US" sz="800"/>
              <a:t>MDS11</a:t>
            </a:r>
          </a:p>
          <a:p>
            <a:pPr>
              <a:lnSpc>
                <a:spcPts val="700"/>
              </a:lnSpc>
            </a:pPr>
            <a:r>
              <a:rPr lang="en-US" sz="800"/>
              <a:t>MDS8</a:t>
            </a:r>
          </a:p>
          <a:p>
            <a:pPr>
              <a:lnSpc>
                <a:spcPts val="700"/>
              </a:lnSpc>
            </a:pPr>
            <a:r>
              <a:rPr lang="en-US" sz="800"/>
              <a:t>MDS6</a:t>
            </a:r>
          </a:p>
          <a:p>
            <a:pPr>
              <a:lnSpc>
                <a:spcPts val="700"/>
              </a:lnSpc>
            </a:pPr>
            <a:r>
              <a:rPr lang="en-US" sz="800"/>
              <a:t>ICUS22</a:t>
            </a:r>
          </a:p>
          <a:p>
            <a:pPr>
              <a:lnSpc>
                <a:spcPts val="700"/>
              </a:lnSpc>
            </a:pPr>
            <a:r>
              <a:rPr lang="en-US" sz="800"/>
              <a:t>ICUS24</a:t>
            </a:r>
          </a:p>
          <a:p>
            <a:pPr>
              <a:lnSpc>
                <a:spcPts val="700"/>
              </a:lnSpc>
            </a:pPr>
            <a:r>
              <a:rPr lang="en-US" sz="800"/>
              <a:t>Nl-1</a:t>
            </a:r>
          </a:p>
          <a:p>
            <a:pPr>
              <a:lnSpc>
                <a:spcPts val="700"/>
              </a:lnSpc>
            </a:pPr>
            <a:r>
              <a:rPr lang="en-US" sz="800"/>
              <a:t>Nl-6</a:t>
            </a:r>
          </a:p>
          <a:p>
            <a:pPr>
              <a:lnSpc>
                <a:spcPts val="700"/>
              </a:lnSpc>
            </a:pPr>
            <a:r>
              <a:rPr lang="en-US" sz="800"/>
              <a:t>Nl-6</a:t>
            </a:r>
          </a:p>
          <a:p>
            <a:pPr>
              <a:lnSpc>
                <a:spcPts val="700"/>
              </a:lnSpc>
            </a:pPr>
            <a:r>
              <a:rPr lang="en-US" sz="800"/>
              <a:t>Nl-3</a:t>
            </a:r>
          </a:p>
          <a:p>
            <a:pPr>
              <a:lnSpc>
                <a:spcPts val="700"/>
              </a:lnSpc>
            </a:pPr>
            <a:r>
              <a:rPr lang="en-US" sz="800"/>
              <a:t>Nl-3</a:t>
            </a:r>
          </a:p>
          <a:p>
            <a:pPr>
              <a:lnSpc>
                <a:spcPts val="700"/>
              </a:lnSpc>
            </a:pPr>
            <a:r>
              <a:rPr lang="en-US" sz="800"/>
              <a:t>Nl-4</a:t>
            </a:r>
          </a:p>
          <a:p>
            <a:pPr>
              <a:lnSpc>
                <a:spcPts val="700"/>
              </a:lnSpc>
            </a:pPr>
            <a:r>
              <a:rPr lang="en-US" sz="800"/>
              <a:t>Nl-4</a:t>
            </a:r>
          </a:p>
          <a:p>
            <a:pPr>
              <a:lnSpc>
                <a:spcPts val="700"/>
              </a:lnSpc>
            </a:pPr>
            <a:r>
              <a:rPr lang="en-US" sz="800"/>
              <a:t>Nl-5</a:t>
            </a:r>
          </a:p>
          <a:p>
            <a:pPr>
              <a:lnSpc>
                <a:spcPts val="700"/>
              </a:lnSpc>
            </a:pPr>
            <a:r>
              <a:rPr lang="en-US" sz="800"/>
              <a:t>MDS19</a:t>
            </a:r>
          </a:p>
          <a:p>
            <a:pPr>
              <a:lnSpc>
                <a:spcPts val="700"/>
              </a:lnSpc>
            </a:pPr>
            <a:r>
              <a:rPr lang="en-US" sz="800"/>
              <a:t>MDS12</a:t>
            </a:r>
          </a:p>
          <a:p>
            <a:pPr>
              <a:lnSpc>
                <a:spcPts val="700"/>
              </a:lnSpc>
            </a:pPr>
            <a:r>
              <a:rPr lang="en-US" sz="800"/>
              <a:t>MDS14</a:t>
            </a:r>
          </a:p>
          <a:p>
            <a:pPr>
              <a:lnSpc>
                <a:spcPts val="700"/>
              </a:lnSpc>
            </a:pPr>
            <a:r>
              <a:rPr lang="en-US" sz="800"/>
              <a:t>MDS28</a:t>
            </a:r>
          </a:p>
          <a:p>
            <a:pPr>
              <a:lnSpc>
                <a:spcPts val="700"/>
              </a:lnSpc>
            </a:pPr>
            <a:r>
              <a:rPr lang="en-US" sz="800"/>
              <a:t>MDS20</a:t>
            </a:r>
          </a:p>
          <a:p>
            <a:pPr>
              <a:lnSpc>
                <a:spcPts val="700"/>
              </a:lnSpc>
            </a:pPr>
            <a:r>
              <a:rPr lang="en-US" sz="800"/>
              <a:t>MDS16</a:t>
            </a:r>
          </a:p>
          <a:p>
            <a:pPr>
              <a:lnSpc>
                <a:spcPts val="700"/>
              </a:lnSpc>
            </a:pPr>
            <a:r>
              <a:rPr lang="en-US" sz="800"/>
              <a:t>MDS27</a:t>
            </a:r>
          </a:p>
          <a:p>
            <a:pPr>
              <a:lnSpc>
                <a:spcPts val="700"/>
              </a:lnSpc>
            </a:pPr>
            <a:r>
              <a:rPr lang="en-US" sz="800"/>
              <a:t>MDS5</a:t>
            </a:r>
          </a:p>
          <a:p>
            <a:pPr>
              <a:lnSpc>
                <a:spcPts val="700"/>
              </a:lnSpc>
            </a:pPr>
            <a:r>
              <a:rPr lang="en-US" sz="800"/>
              <a:t>MDS5</a:t>
            </a:r>
          </a:p>
          <a:p>
            <a:pPr>
              <a:lnSpc>
                <a:spcPts val="700"/>
              </a:lnSpc>
            </a:pPr>
            <a:r>
              <a:rPr lang="en-US" sz="800"/>
              <a:t>MDS4</a:t>
            </a:r>
          </a:p>
          <a:p>
            <a:pPr>
              <a:lnSpc>
                <a:spcPts val="700"/>
              </a:lnSpc>
            </a:pPr>
            <a:r>
              <a:rPr lang="en-US" sz="800"/>
              <a:t>MDS1</a:t>
            </a:r>
          </a:p>
          <a:p>
            <a:pPr>
              <a:lnSpc>
                <a:spcPts val="700"/>
              </a:lnSpc>
            </a:pPr>
            <a:r>
              <a:rPr lang="en-US" sz="800"/>
              <a:t>MDS2</a:t>
            </a:r>
          </a:p>
          <a:p>
            <a:pPr>
              <a:lnSpc>
                <a:spcPts val="700"/>
              </a:lnSpc>
            </a:pPr>
            <a:r>
              <a:rPr lang="en-US" sz="800"/>
              <a:t>MDS26</a:t>
            </a:r>
          </a:p>
          <a:p>
            <a:pPr>
              <a:lnSpc>
                <a:spcPts val="700"/>
              </a:lnSpc>
            </a:pPr>
            <a:r>
              <a:rPr lang="en-US" sz="800"/>
              <a:t>MDS15</a:t>
            </a:r>
          </a:p>
        </p:txBody>
      </p:sp>
      <p:sp>
        <p:nvSpPr>
          <p:cNvPr id="117791" name="Rectangle 62"/>
          <p:cNvSpPr>
            <a:spLocks noChangeArrowheads="1"/>
          </p:cNvSpPr>
          <p:nvPr/>
        </p:nvSpPr>
        <p:spPr bwMode="auto">
          <a:xfrm>
            <a:off x="5434013" y="2060575"/>
            <a:ext cx="92075" cy="1554163"/>
          </a:xfrm>
          <a:prstGeom prst="rect">
            <a:avLst/>
          </a:prstGeom>
          <a:solidFill>
            <a:srgbClr val="FF00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92" name="Rectangle 63"/>
          <p:cNvSpPr>
            <a:spLocks noChangeArrowheads="1"/>
          </p:cNvSpPr>
          <p:nvPr/>
        </p:nvSpPr>
        <p:spPr bwMode="auto">
          <a:xfrm>
            <a:off x="7918450" y="2060575"/>
            <a:ext cx="174625" cy="1554163"/>
          </a:xfrm>
          <a:prstGeom prst="rect">
            <a:avLst/>
          </a:prstGeom>
          <a:solidFill>
            <a:srgbClr val="FF66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93" name="Rectangle 64"/>
          <p:cNvSpPr>
            <a:spLocks noChangeArrowheads="1"/>
          </p:cNvSpPr>
          <p:nvPr/>
        </p:nvSpPr>
        <p:spPr bwMode="auto">
          <a:xfrm>
            <a:off x="5519738" y="2060575"/>
            <a:ext cx="449262" cy="1554163"/>
          </a:xfrm>
          <a:prstGeom prst="rect">
            <a:avLst/>
          </a:prstGeom>
          <a:solidFill>
            <a:srgbClr val="FF66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94" name="Rectangle 65"/>
          <p:cNvSpPr>
            <a:spLocks noChangeArrowheads="1"/>
          </p:cNvSpPr>
          <p:nvPr/>
        </p:nvSpPr>
        <p:spPr bwMode="auto">
          <a:xfrm>
            <a:off x="8097838" y="2060575"/>
            <a:ext cx="173037" cy="1554163"/>
          </a:xfrm>
          <a:prstGeom prst="rect">
            <a:avLst/>
          </a:prstGeom>
          <a:solidFill>
            <a:srgbClr val="FFFF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95" name="Rectangle 66"/>
          <p:cNvSpPr>
            <a:spLocks noChangeArrowheads="1"/>
          </p:cNvSpPr>
          <p:nvPr/>
        </p:nvSpPr>
        <p:spPr bwMode="auto">
          <a:xfrm>
            <a:off x="6408738" y="2060575"/>
            <a:ext cx="174625" cy="1554163"/>
          </a:xfrm>
          <a:prstGeom prst="rect">
            <a:avLst/>
          </a:prstGeom>
          <a:solidFill>
            <a:srgbClr val="FFFF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96" name="Rectangle 67"/>
          <p:cNvSpPr>
            <a:spLocks noChangeArrowheads="1"/>
          </p:cNvSpPr>
          <p:nvPr/>
        </p:nvSpPr>
        <p:spPr bwMode="auto">
          <a:xfrm>
            <a:off x="7566025" y="2060575"/>
            <a:ext cx="174625" cy="1554163"/>
          </a:xfrm>
          <a:prstGeom prst="rect">
            <a:avLst/>
          </a:prstGeom>
          <a:solidFill>
            <a:srgbClr val="FFFF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97" name="Rectangle 68"/>
          <p:cNvSpPr>
            <a:spLocks noChangeArrowheads="1"/>
          </p:cNvSpPr>
          <p:nvPr/>
        </p:nvSpPr>
        <p:spPr bwMode="auto">
          <a:xfrm>
            <a:off x="6064250" y="2060575"/>
            <a:ext cx="92075" cy="1554163"/>
          </a:xfrm>
          <a:prstGeom prst="rect">
            <a:avLst/>
          </a:prstGeom>
          <a:solidFill>
            <a:srgbClr val="0080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98" name="Rectangle 69"/>
          <p:cNvSpPr>
            <a:spLocks noChangeArrowheads="1"/>
          </p:cNvSpPr>
          <p:nvPr/>
        </p:nvSpPr>
        <p:spPr bwMode="auto">
          <a:xfrm>
            <a:off x="6772275" y="2060575"/>
            <a:ext cx="703263" cy="1554163"/>
          </a:xfrm>
          <a:prstGeom prst="rect">
            <a:avLst/>
          </a:prstGeom>
          <a:solidFill>
            <a:srgbClr val="0000FF">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799" name="Rectangle 70"/>
          <p:cNvSpPr>
            <a:spLocks noChangeArrowheads="1"/>
          </p:cNvSpPr>
          <p:nvPr/>
        </p:nvSpPr>
        <p:spPr bwMode="auto">
          <a:xfrm>
            <a:off x="7742238" y="2060575"/>
            <a:ext cx="174625" cy="1554163"/>
          </a:xfrm>
          <a:prstGeom prst="rect">
            <a:avLst/>
          </a:prstGeom>
          <a:solidFill>
            <a:srgbClr val="0080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800" name="Rectangle 71"/>
          <p:cNvSpPr>
            <a:spLocks noChangeArrowheads="1"/>
          </p:cNvSpPr>
          <p:nvPr/>
        </p:nvSpPr>
        <p:spPr bwMode="auto">
          <a:xfrm flipH="1">
            <a:off x="6234113" y="2060575"/>
            <a:ext cx="173037" cy="1554163"/>
          </a:xfrm>
          <a:prstGeom prst="rect">
            <a:avLst/>
          </a:prstGeom>
          <a:solidFill>
            <a:srgbClr val="0080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801" name="Rectangle 72"/>
          <p:cNvSpPr>
            <a:spLocks noChangeArrowheads="1"/>
          </p:cNvSpPr>
          <p:nvPr/>
        </p:nvSpPr>
        <p:spPr bwMode="auto">
          <a:xfrm>
            <a:off x="7473950" y="2060575"/>
            <a:ext cx="90488" cy="1554163"/>
          </a:xfrm>
          <a:prstGeom prst="rect">
            <a:avLst/>
          </a:prstGeom>
          <a:solidFill>
            <a:srgbClr val="0080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802" name="Rectangle 73"/>
          <p:cNvSpPr>
            <a:spLocks noChangeArrowheads="1"/>
          </p:cNvSpPr>
          <p:nvPr/>
        </p:nvSpPr>
        <p:spPr bwMode="auto">
          <a:xfrm>
            <a:off x="8634413" y="2060575"/>
            <a:ext cx="90487" cy="1554163"/>
          </a:xfrm>
          <a:prstGeom prst="rect">
            <a:avLst/>
          </a:prstGeom>
          <a:solidFill>
            <a:srgbClr val="FF00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803" name="Rectangle 74"/>
          <p:cNvSpPr>
            <a:spLocks noChangeArrowheads="1"/>
          </p:cNvSpPr>
          <p:nvPr/>
        </p:nvSpPr>
        <p:spPr bwMode="auto">
          <a:xfrm>
            <a:off x="8366125" y="2060575"/>
            <a:ext cx="263525" cy="1554163"/>
          </a:xfrm>
          <a:prstGeom prst="rect">
            <a:avLst/>
          </a:prstGeom>
          <a:solidFill>
            <a:srgbClr val="FF66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804" name="Rectangle 75"/>
          <p:cNvSpPr>
            <a:spLocks noChangeArrowheads="1"/>
          </p:cNvSpPr>
          <p:nvPr/>
        </p:nvSpPr>
        <p:spPr bwMode="auto">
          <a:xfrm>
            <a:off x="8272463" y="2060575"/>
            <a:ext cx="92075" cy="1554163"/>
          </a:xfrm>
          <a:prstGeom prst="rect">
            <a:avLst/>
          </a:prstGeom>
          <a:solidFill>
            <a:srgbClr val="FF00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
        <p:nvSpPr>
          <p:cNvPr id="117805" name="Rectangle 76"/>
          <p:cNvSpPr>
            <a:spLocks noChangeArrowheads="1"/>
          </p:cNvSpPr>
          <p:nvPr/>
        </p:nvSpPr>
        <p:spPr bwMode="auto">
          <a:xfrm>
            <a:off x="5975350" y="2060575"/>
            <a:ext cx="90488" cy="1554163"/>
          </a:xfrm>
          <a:prstGeom prst="rect">
            <a:avLst/>
          </a:prstGeom>
          <a:solidFill>
            <a:srgbClr val="FFFF00">
              <a:alpha val="30196"/>
            </a:srgbClr>
          </a:solidFill>
          <a:ln>
            <a:noFill/>
          </a:ln>
          <a:extLst>
            <a:ext uri="{91240B29-F687-4f45-9708-019B960494DF}">
              <a14:hiddenLine xmlns:a14="http://schemas.microsoft.com/office/drawing/2010/main" xmlns="" w="19050">
                <a:solidFill>
                  <a:srgbClr val="000000"/>
                </a:solidFill>
                <a:round/>
                <a:headEnd/>
                <a:tailEnd/>
              </a14:hiddenLine>
            </a:ext>
          </a:extLst>
        </p:spPr>
        <p:txBody>
          <a:bodyPr/>
          <a:lstStyle/>
          <a:p>
            <a:pPr eaLnBrk="1" hangingPunct="1"/>
            <a:endParaRPr lang="en-US"/>
          </a:p>
        </p:txBody>
      </p:sp>
    </p:spTree>
    <p:extLst>
      <p:ext uri="{BB962C8B-B14F-4D97-AF65-F5344CB8AC3E}">
        <p14:creationId xmlns:p14="http://schemas.microsoft.com/office/powerpoint/2010/main" val="510409895"/>
      </p:ext>
    </p:extLst>
  </p:cSld>
  <p:clrMapOvr>
    <a:masterClrMapping/>
  </p:clrMapOvr>
  <p:transition spd="med">
    <p:fade/>
  </p:transition>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a:spLocks noChangeArrowheads="1"/>
          </p:cNvSpPr>
          <p:nvPr/>
        </p:nvSpPr>
        <p:spPr bwMode="auto">
          <a:xfrm>
            <a:off x="1503363" y="2849563"/>
            <a:ext cx="803275"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Normal</a:t>
            </a:r>
          </a:p>
        </p:txBody>
      </p:sp>
      <p:sp>
        <p:nvSpPr>
          <p:cNvPr id="3" name="TextBox 2"/>
          <p:cNvSpPr txBox="1">
            <a:spLocks noChangeArrowheads="1"/>
          </p:cNvSpPr>
          <p:nvPr/>
        </p:nvSpPr>
        <p:spPr bwMode="auto">
          <a:xfrm>
            <a:off x="1393825" y="4922838"/>
            <a:ext cx="1019175"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Leukemia</a:t>
            </a: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20950" y="419735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629150" y="419735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783388" y="419735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 name="TextBox 9"/>
          <p:cNvSpPr txBox="1">
            <a:spLocks noChangeArrowheads="1"/>
          </p:cNvSpPr>
          <p:nvPr/>
        </p:nvSpPr>
        <p:spPr bwMode="auto">
          <a:xfrm>
            <a:off x="5018088" y="1573213"/>
            <a:ext cx="1052512"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Normal #4</a:t>
            </a:r>
          </a:p>
        </p:txBody>
      </p:sp>
      <p:pic>
        <p:nvPicPr>
          <p:cNvPr id="11" name="Picture 10"/>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629150" y="2090738"/>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2" name="Picture 11"/>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520950" y="2090738"/>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3" name="TextBox 12"/>
          <p:cNvSpPr txBox="1">
            <a:spLocks noChangeArrowheads="1"/>
          </p:cNvSpPr>
          <p:nvPr/>
        </p:nvSpPr>
        <p:spPr bwMode="auto">
          <a:xfrm>
            <a:off x="2908300" y="1573213"/>
            <a:ext cx="1052513"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Normal #3</a:t>
            </a:r>
          </a:p>
        </p:txBody>
      </p:sp>
      <p:pic>
        <p:nvPicPr>
          <p:cNvPr id="14" name="Picture 13"/>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6783388" y="2090738"/>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 name="TextBox 14"/>
          <p:cNvSpPr txBox="1">
            <a:spLocks noChangeArrowheads="1"/>
          </p:cNvSpPr>
          <p:nvPr/>
        </p:nvSpPr>
        <p:spPr bwMode="auto">
          <a:xfrm>
            <a:off x="7170738" y="1573213"/>
            <a:ext cx="1052512"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Normal #6</a:t>
            </a:r>
          </a:p>
        </p:txBody>
      </p:sp>
      <p:sp>
        <p:nvSpPr>
          <p:cNvPr id="16" name="Oval 15"/>
          <p:cNvSpPr>
            <a:spLocks noChangeArrowheads="1"/>
          </p:cNvSpPr>
          <p:nvPr/>
        </p:nvSpPr>
        <p:spPr bwMode="auto">
          <a:xfrm>
            <a:off x="2581275" y="4737100"/>
            <a:ext cx="444500" cy="841375"/>
          </a:xfrm>
          <a:prstGeom prst="ellipse">
            <a:avLst/>
          </a:prstGeom>
          <a:noFill/>
          <a:ln w="31750">
            <a:solidFill>
              <a:srgbClr val="008000"/>
            </a:solidFill>
            <a:round/>
            <a:headEnd/>
            <a:tailEnd/>
          </a:ln>
          <a:effectLst>
            <a:outerShdw blurRad="400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eaLnBrk="1" hangingPunct="1">
              <a:defRPr/>
            </a:pPr>
            <a:endParaRPr lang="en-US" sz="1400">
              <a:solidFill>
                <a:srgbClr val="FFFFFF"/>
              </a:solidFill>
              <a:latin typeface="Arial"/>
            </a:endParaRPr>
          </a:p>
        </p:txBody>
      </p:sp>
      <p:sp>
        <p:nvSpPr>
          <p:cNvPr id="17" name="Oval 16"/>
          <p:cNvSpPr>
            <a:spLocks noChangeArrowheads="1"/>
          </p:cNvSpPr>
          <p:nvPr/>
        </p:nvSpPr>
        <p:spPr bwMode="auto">
          <a:xfrm>
            <a:off x="4678363" y="4737100"/>
            <a:ext cx="442912" cy="841375"/>
          </a:xfrm>
          <a:prstGeom prst="ellipse">
            <a:avLst/>
          </a:prstGeom>
          <a:noFill/>
          <a:ln w="31750">
            <a:solidFill>
              <a:srgbClr val="008000"/>
            </a:solidFill>
            <a:round/>
            <a:headEnd/>
            <a:tailEnd/>
          </a:ln>
          <a:effectLst>
            <a:outerShdw blurRad="400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eaLnBrk="1" hangingPunct="1">
              <a:defRPr/>
            </a:pPr>
            <a:endParaRPr lang="en-US" sz="1400">
              <a:solidFill>
                <a:srgbClr val="FFFFFF"/>
              </a:solidFill>
              <a:latin typeface="Arial"/>
            </a:endParaRPr>
          </a:p>
        </p:txBody>
      </p:sp>
      <p:sp>
        <p:nvSpPr>
          <p:cNvPr id="18" name="Oval 17"/>
          <p:cNvSpPr>
            <a:spLocks noChangeArrowheads="1"/>
          </p:cNvSpPr>
          <p:nvPr/>
        </p:nvSpPr>
        <p:spPr bwMode="auto">
          <a:xfrm>
            <a:off x="6818313" y="4657725"/>
            <a:ext cx="442912" cy="841375"/>
          </a:xfrm>
          <a:prstGeom prst="ellipse">
            <a:avLst/>
          </a:prstGeom>
          <a:noFill/>
          <a:ln w="31750">
            <a:solidFill>
              <a:srgbClr val="008000"/>
            </a:solidFill>
            <a:round/>
            <a:headEnd/>
            <a:tailEnd/>
          </a:ln>
          <a:effectLst>
            <a:outerShdw blurRad="400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eaLnBrk="1" hangingPunct="1">
              <a:defRPr/>
            </a:pPr>
            <a:endParaRPr lang="en-US" sz="1400">
              <a:solidFill>
                <a:srgbClr val="FFFFFF"/>
              </a:solidFill>
              <a:latin typeface="Arial"/>
            </a:endParaRPr>
          </a:p>
        </p:txBody>
      </p:sp>
      <p:sp>
        <p:nvSpPr>
          <p:cNvPr id="19" name="TextBox 18"/>
          <p:cNvSpPr txBox="1">
            <a:spLocks noChangeArrowheads="1"/>
          </p:cNvSpPr>
          <p:nvPr/>
        </p:nvSpPr>
        <p:spPr bwMode="auto">
          <a:xfrm>
            <a:off x="3040063" y="6191250"/>
            <a:ext cx="788987"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APL #3</a:t>
            </a:r>
          </a:p>
        </p:txBody>
      </p:sp>
      <p:sp>
        <p:nvSpPr>
          <p:cNvPr id="20" name="TextBox 19"/>
          <p:cNvSpPr txBox="1">
            <a:spLocks noChangeArrowheads="1"/>
          </p:cNvSpPr>
          <p:nvPr/>
        </p:nvSpPr>
        <p:spPr bwMode="auto">
          <a:xfrm>
            <a:off x="5149850" y="6191250"/>
            <a:ext cx="78898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APL #5</a:t>
            </a:r>
          </a:p>
        </p:txBody>
      </p:sp>
      <p:sp>
        <p:nvSpPr>
          <p:cNvPr id="21" name="TextBox 20"/>
          <p:cNvSpPr txBox="1">
            <a:spLocks noChangeArrowheads="1"/>
          </p:cNvSpPr>
          <p:nvPr/>
        </p:nvSpPr>
        <p:spPr bwMode="auto">
          <a:xfrm>
            <a:off x="6702425" y="6191250"/>
            <a:ext cx="1989138"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AML #22</a:t>
            </a:r>
          </a:p>
          <a:p>
            <a:pPr algn="ctr" eaLnBrk="1" hangingPunct="1"/>
            <a:r>
              <a:rPr lang="en-US" sz="1400">
                <a:solidFill>
                  <a:srgbClr val="FFFFFF"/>
                </a:solidFill>
              </a:rPr>
              <a:t>(MLL-rearrangement)</a:t>
            </a:r>
          </a:p>
        </p:txBody>
      </p:sp>
      <p:cxnSp>
        <p:nvCxnSpPr>
          <p:cNvPr id="24" name="Straight Arrow Connector 23"/>
          <p:cNvCxnSpPr>
            <a:cxnSpLocks noChangeShapeType="1"/>
          </p:cNvCxnSpPr>
          <p:nvPr/>
        </p:nvCxnSpPr>
        <p:spPr bwMode="auto">
          <a:xfrm flipV="1">
            <a:off x="1385888" y="5611813"/>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6" name="Straight Arrow Connector 25"/>
          <p:cNvCxnSpPr>
            <a:cxnSpLocks noChangeShapeType="1"/>
          </p:cNvCxnSpPr>
          <p:nvPr/>
        </p:nvCxnSpPr>
        <p:spPr bwMode="auto">
          <a:xfrm rot="5400000" flipV="1">
            <a:off x="1739900" y="5951538"/>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27" name="TextBox 26"/>
          <p:cNvSpPr txBox="1">
            <a:spLocks noChangeArrowheads="1"/>
          </p:cNvSpPr>
          <p:nvPr/>
        </p:nvSpPr>
        <p:spPr bwMode="auto">
          <a:xfrm>
            <a:off x="1373188" y="6308725"/>
            <a:ext cx="642937"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solidFill>
                  <a:srgbClr val="FFFFFF"/>
                </a:solidFill>
              </a:rPr>
              <a:t>CD33</a:t>
            </a:r>
          </a:p>
        </p:txBody>
      </p:sp>
      <p:sp>
        <p:nvSpPr>
          <p:cNvPr id="28" name="TextBox 27"/>
          <p:cNvSpPr txBox="1">
            <a:spLocks noChangeArrowheads="1"/>
          </p:cNvSpPr>
          <p:nvPr/>
        </p:nvSpPr>
        <p:spPr bwMode="auto">
          <a:xfrm rot="-5400000">
            <a:off x="756444" y="5825331"/>
            <a:ext cx="87788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solidFill>
                  <a:srgbClr val="FFFFFF"/>
                </a:solidFill>
              </a:rPr>
              <a:t>HLA-DR</a:t>
            </a:r>
          </a:p>
        </p:txBody>
      </p:sp>
      <p:sp>
        <p:nvSpPr>
          <p:cNvPr id="93206" name="Title 1"/>
          <p:cNvSpPr txBox="1">
            <a:spLocks/>
          </p:cNvSpPr>
          <p:nvPr/>
        </p:nvSpPr>
        <p:spPr bwMode="auto">
          <a:xfrm>
            <a:off x="457200" y="28575"/>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a:solidFill>
                  <a:srgbClr val="FFFF00"/>
                </a:solidFill>
                <a:latin typeface="Arial" charset="0"/>
              </a:rPr>
              <a:t>Markers of LSCs may also be subtype-specific</a:t>
            </a:r>
          </a:p>
        </p:txBody>
      </p:sp>
      <p:grpSp>
        <p:nvGrpSpPr>
          <p:cNvPr id="93207" name="Group 28"/>
          <p:cNvGrpSpPr>
            <a:grpSpLocks/>
          </p:cNvGrpSpPr>
          <p:nvPr/>
        </p:nvGrpSpPr>
        <p:grpSpPr bwMode="auto">
          <a:xfrm>
            <a:off x="80963" y="965200"/>
            <a:ext cx="1371600" cy="1371600"/>
            <a:chOff x="2323604" y="942388"/>
            <a:chExt cx="1752600" cy="1752600"/>
          </a:xfrm>
        </p:grpSpPr>
        <p:pic>
          <p:nvPicPr>
            <p:cNvPr id="93214" name="Picture 29"/>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2323604" y="942388"/>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215" name="Rectangle 30"/>
            <p:cNvSpPr>
              <a:spLocks noChangeArrowheads="1"/>
            </p:cNvSpPr>
            <p:nvPr/>
          </p:nvSpPr>
          <p:spPr bwMode="auto">
            <a:xfrm>
              <a:off x="3084381" y="2075261"/>
              <a:ext cx="907171" cy="567011"/>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FFFFFF"/>
                </a:solidFill>
              </a:endParaRPr>
            </a:p>
          </p:txBody>
        </p:sp>
      </p:grpSp>
      <p:grpSp>
        <p:nvGrpSpPr>
          <p:cNvPr id="93208" name="Group 33"/>
          <p:cNvGrpSpPr>
            <a:grpSpLocks/>
          </p:cNvGrpSpPr>
          <p:nvPr/>
        </p:nvGrpSpPr>
        <p:grpSpPr bwMode="auto">
          <a:xfrm>
            <a:off x="190500" y="2705100"/>
            <a:ext cx="654050" cy="725488"/>
            <a:chOff x="113146" y="1794903"/>
            <a:chExt cx="725478" cy="725478"/>
          </a:xfrm>
        </p:grpSpPr>
        <p:cxnSp>
          <p:nvCxnSpPr>
            <p:cNvPr id="93212" name="Straight Arrow Connector 34"/>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93213" name="Straight Arrow Connector 35"/>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42" name="TextBox 41"/>
          <p:cNvSpPr txBox="1"/>
          <p:nvPr/>
        </p:nvSpPr>
        <p:spPr>
          <a:xfrm>
            <a:off x="168275" y="3387725"/>
            <a:ext cx="94138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cs typeface="Arial" pitchFamily="34" charset="0"/>
              </a:rPr>
              <a:t>CD34</a:t>
            </a:r>
          </a:p>
        </p:txBody>
      </p:sp>
      <p:sp>
        <p:nvSpPr>
          <p:cNvPr id="43" name="TextBox 42"/>
          <p:cNvSpPr txBox="1"/>
          <p:nvPr/>
        </p:nvSpPr>
        <p:spPr>
          <a:xfrm rot="16200000">
            <a:off x="-260350" y="2921000"/>
            <a:ext cx="720725"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cs typeface="Arial" pitchFamily="34" charset="0"/>
              </a:rPr>
              <a:t>CD38 </a:t>
            </a:r>
          </a:p>
        </p:txBody>
      </p:sp>
      <p:sp>
        <p:nvSpPr>
          <p:cNvPr id="44" name="Bent Arrow 43"/>
          <p:cNvSpPr/>
          <p:nvPr/>
        </p:nvSpPr>
        <p:spPr bwMode="auto">
          <a:xfrm flipV="1">
            <a:off x="808038" y="2563813"/>
            <a:ext cx="534987" cy="617537"/>
          </a:xfrm>
          <a:prstGeom prst="bentArrow">
            <a:avLst/>
          </a:prstGeom>
          <a:solidFill>
            <a:srgbClr val="FF0000"/>
          </a:solidFill>
          <a:ln w="9525">
            <a:solidFill>
              <a:schemeClr val="tx1"/>
            </a:solidFill>
            <a:round/>
            <a:headEnd/>
            <a:tailEnd/>
          </a:ln>
          <a:effectLst/>
        </p:spPr>
        <p:txBody>
          <a:bodyPr wrap="none" anchor="ctr"/>
          <a:lstStyle/>
          <a:p>
            <a:pPr algn="ctr" eaLnBrk="1" hangingPunct="1">
              <a:defRPr/>
            </a:pPr>
            <a:endParaRPr lang="en-US">
              <a:solidFill>
                <a:srgbClr val="FFFFFF"/>
              </a:solidFill>
              <a:ea typeface="MS PGothic" panose="020B0600070205080204" pitchFamily="34" charset="-128"/>
            </a:endParaRPr>
          </a:p>
        </p:txBody>
      </p:sp>
    </p:spTree>
    <p:extLst>
      <p:ext uri="{BB962C8B-B14F-4D97-AF65-F5344CB8AC3E}">
        <p14:creationId xmlns:p14="http://schemas.microsoft.com/office/powerpoint/2010/main" val="150037175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par>
                                <p:cTn id="8" presetID="9"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dissolve">
                                      <p:cBhvr>
                                        <p:cTn id="10" dur="500"/>
                                        <p:tgtEl>
                                          <p:spTgt spid="11"/>
                                        </p:tgtEl>
                                      </p:cBhvr>
                                    </p:animEffect>
                                  </p:childTnLst>
                                </p:cTn>
                              </p:par>
                              <p:par>
                                <p:cTn id="11" presetID="9" presetClass="entr" presetSubtype="0"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dissolve">
                                      <p:cBhvr>
                                        <p:cTn id="16" dur="500"/>
                                        <p:tgtEl>
                                          <p:spTgt spid="13"/>
                                        </p:tgtEl>
                                      </p:cBhvr>
                                    </p:animEffect>
                                  </p:childTnLst>
                                </p:cTn>
                              </p:par>
                              <p:par>
                                <p:cTn id="17" presetID="9"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dissolve">
                                      <p:cBhvr>
                                        <p:cTn id="19" dur="500"/>
                                        <p:tgtEl>
                                          <p:spTgt spid="14"/>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dissolve">
                                      <p:cBhvr>
                                        <p:cTn id="22" dur="500"/>
                                        <p:tgtEl>
                                          <p:spTgt spid="15"/>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
                                        </p:tgtEl>
                                        <p:attrNameLst>
                                          <p:attrName>style.visibility</p:attrName>
                                        </p:attrNameLst>
                                      </p:cBhvr>
                                      <p:to>
                                        <p:strVal val="visible"/>
                                      </p:to>
                                    </p:set>
                                    <p:animEffect transition="in" filter="dissolve">
                                      <p:cBhvr>
                                        <p:cTn id="25" dur="500"/>
                                        <p:tgtEl>
                                          <p:spTgt spid="2"/>
                                        </p:tgtEl>
                                      </p:cBhvr>
                                    </p:animEffect>
                                  </p:childTnLst>
                                </p:cTn>
                              </p:par>
                              <p:par>
                                <p:cTn id="26" presetID="9" presetClass="entr" presetSubtype="0" fill="hold" nodeType="withEffect">
                                  <p:stCondLst>
                                    <p:cond delay="0"/>
                                  </p:stCondLst>
                                  <p:childTnLst>
                                    <p:set>
                                      <p:cBhvr>
                                        <p:cTn id="27" dur="1" fill="hold">
                                          <p:stCondLst>
                                            <p:cond delay="0"/>
                                          </p:stCondLst>
                                        </p:cTn>
                                        <p:tgtEl>
                                          <p:spTgt spid="24"/>
                                        </p:tgtEl>
                                        <p:attrNameLst>
                                          <p:attrName>style.visibility</p:attrName>
                                        </p:attrNameLst>
                                      </p:cBhvr>
                                      <p:to>
                                        <p:strVal val="visible"/>
                                      </p:to>
                                    </p:set>
                                    <p:animEffect transition="in" filter="dissolve">
                                      <p:cBhvr>
                                        <p:cTn id="28" dur="500"/>
                                        <p:tgtEl>
                                          <p:spTgt spid="24"/>
                                        </p:tgtEl>
                                      </p:cBhvr>
                                    </p:animEffect>
                                  </p:childTnLst>
                                </p:cTn>
                              </p:par>
                              <p:par>
                                <p:cTn id="29" presetID="9" presetClass="entr" presetSubtype="0" fill="hold" nodeType="with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dissolve">
                                      <p:cBhvr>
                                        <p:cTn id="31" dur="500"/>
                                        <p:tgtEl>
                                          <p:spTgt spid="26"/>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dissolve">
                                      <p:cBhvr>
                                        <p:cTn id="34" dur="500"/>
                                        <p:tgtEl>
                                          <p:spTgt spid="27"/>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dissolve">
                                      <p:cBhvr>
                                        <p:cTn id="37" dur="500"/>
                                        <p:tgtEl>
                                          <p:spTgt spid="2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9" presetClass="entr" presetSubtype="0" fill="hold" nodeType="clickEffect">
                                  <p:stCondLst>
                                    <p:cond delay="0"/>
                                  </p:stCondLst>
                                  <p:childTnLst>
                                    <p:set>
                                      <p:cBhvr>
                                        <p:cTn id="41" dur="1" fill="hold">
                                          <p:stCondLst>
                                            <p:cond delay="0"/>
                                          </p:stCondLst>
                                        </p:cTn>
                                        <p:tgtEl>
                                          <p:spTgt spid="6"/>
                                        </p:tgtEl>
                                        <p:attrNameLst>
                                          <p:attrName>style.visibility</p:attrName>
                                        </p:attrNameLst>
                                      </p:cBhvr>
                                      <p:to>
                                        <p:strVal val="visible"/>
                                      </p:to>
                                    </p:set>
                                    <p:animEffect transition="in" filter="dissolve">
                                      <p:cBhvr>
                                        <p:cTn id="42" dur="500"/>
                                        <p:tgtEl>
                                          <p:spTgt spid="6"/>
                                        </p:tgtEl>
                                      </p:cBhvr>
                                    </p:animEffect>
                                  </p:childTnLst>
                                </p:cTn>
                              </p:par>
                              <p:par>
                                <p:cTn id="43" presetID="9" presetClass="entr" presetSubtype="0" fill="hold" nodeType="with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dissolve">
                                      <p:cBhvr>
                                        <p:cTn id="45" dur="500"/>
                                        <p:tgtEl>
                                          <p:spTgt spid="7"/>
                                        </p:tgtEl>
                                      </p:cBhvr>
                                    </p:animEffect>
                                  </p:childTnLst>
                                </p:cTn>
                              </p:par>
                              <p:par>
                                <p:cTn id="46" presetID="9" presetClass="entr" presetSubtype="0" fill="hold" nodeType="withEffect">
                                  <p:stCondLst>
                                    <p:cond delay="0"/>
                                  </p:stCondLst>
                                  <p:childTnLst>
                                    <p:set>
                                      <p:cBhvr>
                                        <p:cTn id="47" dur="1" fill="hold">
                                          <p:stCondLst>
                                            <p:cond delay="0"/>
                                          </p:stCondLst>
                                        </p:cTn>
                                        <p:tgtEl>
                                          <p:spTgt spid="8"/>
                                        </p:tgtEl>
                                        <p:attrNameLst>
                                          <p:attrName>style.visibility</p:attrName>
                                        </p:attrNameLst>
                                      </p:cBhvr>
                                      <p:to>
                                        <p:strVal val="visible"/>
                                      </p:to>
                                    </p:set>
                                    <p:animEffect transition="in" filter="dissolve">
                                      <p:cBhvr>
                                        <p:cTn id="48" dur="500"/>
                                        <p:tgtEl>
                                          <p:spTgt spid="8"/>
                                        </p:tgtEl>
                                      </p:cBhvr>
                                    </p:animEffect>
                                  </p:childTnLst>
                                </p:cTn>
                              </p:par>
                              <p:par>
                                <p:cTn id="49" presetID="9" presetClass="entr" presetSubtype="0" fill="hold" grpId="0" nodeType="withEffect">
                                  <p:stCondLst>
                                    <p:cond delay="0"/>
                                  </p:stCondLst>
                                  <p:childTnLst>
                                    <p:set>
                                      <p:cBhvr>
                                        <p:cTn id="50" dur="1" fill="hold">
                                          <p:stCondLst>
                                            <p:cond delay="0"/>
                                          </p:stCondLst>
                                        </p:cTn>
                                        <p:tgtEl>
                                          <p:spTgt spid="19"/>
                                        </p:tgtEl>
                                        <p:attrNameLst>
                                          <p:attrName>style.visibility</p:attrName>
                                        </p:attrNameLst>
                                      </p:cBhvr>
                                      <p:to>
                                        <p:strVal val="visible"/>
                                      </p:to>
                                    </p:set>
                                    <p:animEffect transition="in" filter="dissolve">
                                      <p:cBhvr>
                                        <p:cTn id="51" dur="500"/>
                                        <p:tgtEl>
                                          <p:spTgt spid="19"/>
                                        </p:tgtEl>
                                      </p:cBhvr>
                                    </p:animEffect>
                                  </p:childTnLst>
                                </p:cTn>
                              </p:par>
                              <p:par>
                                <p:cTn id="52" presetID="9" presetClass="entr" presetSubtype="0" fill="hold" grpId="0" nodeType="withEffect">
                                  <p:stCondLst>
                                    <p:cond delay="0"/>
                                  </p:stCondLst>
                                  <p:childTnLst>
                                    <p:set>
                                      <p:cBhvr>
                                        <p:cTn id="53" dur="1" fill="hold">
                                          <p:stCondLst>
                                            <p:cond delay="0"/>
                                          </p:stCondLst>
                                        </p:cTn>
                                        <p:tgtEl>
                                          <p:spTgt spid="20"/>
                                        </p:tgtEl>
                                        <p:attrNameLst>
                                          <p:attrName>style.visibility</p:attrName>
                                        </p:attrNameLst>
                                      </p:cBhvr>
                                      <p:to>
                                        <p:strVal val="visible"/>
                                      </p:to>
                                    </p:set>
                                    <p:animEffect transition="in" filter="dissolve">
                                      <p:cBhvr>
                                        <p:cTn id="54" dur="500"/>
                                        <p:tgtEl>
                                          <p:spTgt spid="20"/>
                                        </p:tgtEl>
                                      </p:cBhvr>
                                    </p:animEffect>
                                  </p:childTnLst>
                                </p:cTn>
                              </p:par>
                              <p:par>
                                <p:cTn id="55" presetID="9" presetClass="entr" presetSubtype="0" fill="hold" grpId="0" nodeType="with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dissolve">
                                      <p:cBhvr>
                                        <p:cTn id="57" dur="500"/>
                                        <p:tgtEl>
                                          <p:spTgt spid="21"/>
                                        </p:tgtEl>
                                      </p:cBhvr>
                                    </p:animEffect>
                                  </p:childTnLst>
                                </p:cTn>
                              </p:par>
                              <p:par>
                                <p:cTn id="58" presetID="9" presetClass="entr" presetSubtype="0" fill="hold" grpId="0" nodeType="withEffect">
                                  <p:stCondLst>
                                    <p:cond delay="0"/>
                                  </p:stCondLst>
                                  <p:childTnLst>
                                    <p:set>
                                      <p:cBhvr>
                                        <p:cTn id="59" dur="1" fill="hold">
                                          <p:stCondLst>
                                            <p:cond delay="0"/>
                                          </p:stCondLst>
                                        </p:cTn>
                                        <p:tgtEl>
                                          <p:spTgt spid="3"/>
                                        </p:tgtEl>
                                        <p:attrNameLst>
                                          <p:attrName>style.visibility</p:attrName>
                                        </p:attrNameLst>
                                      </p:cBhvr>
                                      <p:to>
                                        <p:strVal val="visible"/>
                                      </p:to>
                                    </p:set>
                                    <p:animEffect transition="in" filter="dissolve">
                                      <p:cBhvr>
                                        <p:cTn id="60" dur="500"/>
                                        <p:tgtEl>
                                          <p:spTgt spid="3"/>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9" presetClass="entr" presetSubtype="0" fill="hold" grpId="0" nodeType="clickEffect">
                                  <p:stCondLst>
                                    <p:cond delay="0"/>
                                  </p:stCondLst>
                                  <p:childTnLst>
                                    <p:set>
                                      <p:cBhvr>
                                        <p:cTn id="64" dur="1" fill="hold">
                                          <p:stCondLst>
                                            <p:cond delay="0"/>
                                          </p:stCondLst>
                                        </p:cTn>
                                        <p:tgtEl>
                                          <p:spTgt spid="16"/>
                                        </p:tgtEl>
                                        <p:attrNameLst>
                                          <p:attrName>style.visibility</p:attrName>
                                        </p:attrNameLst>
                                      </p:cBhvr>
                                      <p:to>
                                        <p:strVal val="visible"/>
                                      </p:to>
                                    </p:set>
                                    <p:animEffect transition="in" filter="dissolve">
                                      <p:cBhvr>
                                        <p:cTn id="65" dur="500"/>
                                        <p:tgtEl>
                                          <p:spTgt spid="16"/>
                                        </p:tgtEl>
                                      </p:cBhvr>
                                    </p:animEffect>
                                  </p:childTnLst>
                                </p:cTn>
                              </p:par>
                              <p:par>
                                <p:cTn id="66" presetID="9" presetClass="entr" presetSubtype="0" fill="hold" grpId="0" nodeType="withEffect">
                                  <p:stCondLst>
                                    <p:cond delay="0"/>
                                  </p:stCondLst>
                                  <p:childTnLst>
                                    <p:set>
                                      <p:cBhvr>
                                        <p:cTn id="67" dur="1" fill="hold">
                                          <p:stCondLst>
                                            <p:cond delay="0"/>
                                          </p:stCondLst>
                                        </p:cTn>
                                        <p:tgtEl>
                                          <p:spTgt spid="17"/>
                                        </p:tgtEl>
                                        <p:attrNameLst>
                                          <p:attrName>style.visibility</p:attrName>
                                        </p:attrNameLst>
                                      </p:cBhvr>
                                      <p:to>
                                        <p:strVal val="visible"/>
                                      </p:to>
                                    </p:set>
                                    <p:animEffect transition="in" filter="dissolve">
                                      <p:cBhvr>
                                        <p:cTn id="68" dur="500"/>
                                        <p:tgtEl>
                                          <p:spTgt spid="17"/>
                                        </p:tgtEl>
                                      </p:cBhvr>
                                    </p:animEffect>
                                  </p:childTnLst>
                                </p:cTn>
                              </p:par>
                              <p:par>
                                <p:cTn id="69" presetID="9" presetClass="entr" presetSubtype="0" fill="hold" grpId="0" nodeType="withEffect">
                                  <p:stCondLst>
                                    <p:cond delay="0"/>
                                  </p:stCondLst>
                                  <p:childTnLst>
                                    <p:set>
                                      <p:cBhvr>
                                        <p:cTn id="70" dur="1" fill="hold">
                                          <p:stCondLst>
                                            <p:cond delay="0"/>
                                          </p:stCondLst>
                                        </p:cTn>
                                        <p:tgtEl>
                                          <p:spTgt spid="18"/>
                                        </p:tgtEl>
                                        <p:attrNameLst>
                                          <p:attrName>style.visibility</p:attrName>
                                        </p:attrNameLst>
                                      </p:cBhvr>
                                      <p:to>
                                        <p:strVal val="visible"/>
                                      </p:to>
                                    </p:set>
                                    <p:animEffect transition="in" filter="dissolve">
                                      <p:cBhvr>
                                        <p:cTn id="7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10" grpId="0"/>
      <p:bldP spid="13" grpId="0"/>
      <p:bldP spid="15" grpId="0"/>
      <p:bldP spid="16" grpId="0" animBg="1"/>
      <p:bldP spid="17" grpId="0" animBg="1"/>
      <p:bldP spid="18" grpId="0" animBg="1"/>
      <p:bldP spid="19" grpId="0"/>
      <p:bldP spid="20" grpId="0"/>
      <p:bldP spid="21" grpId="0"/>
      <p:bldP spid="27" grpId="0"/>
      <p:bldP spid="28"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1" name="TextBox 1"/>
          <p:cNvSpPr txBox="1">
            <a:spLocks noChangeArrowheads="1"/>
          </p:cNvSpPr>
          <p:nvPr/>
        </p:nvSpPr>
        <p:spPr bwMode="auto">
          <a:xfrm>
            <a:off x="1503363" y="2849563"/>
            <a:ext cx="803275"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Normal</a:t>
            </a:r>
          </a:p>
        </p:txBody>
      </p:sp>
      <p:sp>
        <p:nvSpPr>
          <p:cNvPr id="261122" name="TextBox 2"/>
          <p:cNvSpPr txBox="1">
            <a:spLocks noChangeArrowheads="1"/>
          </p:cNvSpPr>
          <p:nvPr/>
        </p:nvSpPr>
        <p:spPr bwMode="auto">
          <a:xfrm>
            <a:off x="1393825" y="4922838"/>
            <a:ext cx="1019175"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Leukemia</a:t>
            </a:r>
          </a:p>
        </p:txBody>
      </p:sp>
      <p:pic>
        <p:nvPicPr>
          <p:cNvPr id="261123"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20950" y="419735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61124"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629150" y="419735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61125"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783388" y="419735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1126" name="TextBox 9"/>
          <p:cNvSpPr txBox="1">
            <a:spLocks noChangeArrowheads="1"/>
          </p:cNvSpPr>
          <p:nvPr/>
        </p:nvSpPr>
        <p:spPr bwMode="auto">
          <a:xfrm>
            <a:off x="5018088" y="1573213"/>
            <a:ext cx="1052512"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Normal #4</a:t>
            </a:r>
          </a:p>
        </p:txBody>
      </p:sp>
      <p:pic>
        <p:nvPicPr>
          <p:cNvPr id="261127" name="Picture 10"/>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4629150" y="2090738"/>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61128" name="Picture 11"/>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520950" y="2090738"/>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1129" name="TextBox 12"/>
          <p:cNvSpPr txBox="1">
            <a:spLocks noChangeArrowheads="1"/>
          </p:cNvSpPr>
          <p:nvPr/>
        </p:nvSpPr>
        <p:spPr bwMode="auto">
          <a:xfrm>
            <a:off x="2908300" y="1573213"/>
            <a:ext cx="1052513"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Normal #3</a:t>
            </a:r>
          </a:p>
        </p:txBody>
      </p:sp>
      <p:pic>
        <p:nvPicPr>
          <p:cNvPr id="261130" name="Picture 13"/>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6783388" y="2090738"/>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1131" name="TextBox 14"/>
          <p:cNvSpPr txBox="1">
            <a:spLocks noChangeArrowheads="1"/>
          </p:cNvSpPr>
          <p:nvPr/>
        </p:nvSpPr>
        <p:spPr bwMode="auto">
          <a:xfrm>
            <a:off x="7170738" y="1573213"/>
            <a:ext cx="1052512"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Normal #6</a:t>
            </a:r>
          </a:p>
        </p:txBody>
      </p:sp>
      <p:sp>
        <p:nvSpPr>
          <p:cNvPr id="16" name="Oval 15"/>
          <p:cNvSpPr>
            <a:spLocks noChangeArrowheads="1"/>
          </p:cNvSpPr>
          <p:nvPr/>
        </p:nvSpPr>
        <p:spPr bwMode="auto">
          <a:xfrm>
            <a:off x="2581275" y="4737100"/>
            <a:ext cx="444500" cy="841375"/>
          </a:xfrm>
          <a:prstGeom prst="ellipse">
            <a:avLst/>
          </a:prstGeom>
          <a:noFill/>
          <a:ln w="31750">
            <a:solidFill>
              <a:srgbClr val="008000"/>
            </a:solidFill>
            <a:round/>
            <a:headEnd/>
            <a:tailEnd/>
          </a:ln>
          <a:effectLst>
            <a:outerShdw blurRad="400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eaLnBrk="1" hangingPunct="1">
              <a:defRPr/>
            </a:pPr>
            <a:endParaRPr lang="en-US" sz="1400">
              <a:solidFill>
                <a:srgbClr val="FFFFFF"/>
              </a:solidFill>
              <a:latin typeface="Arial"/>
            </a:endParaRPr>
          </a:p>
        </p:txBody>
      </p:sp>
      <p:sp>
        <p:nvSpPr>
          <p:cNvPr id="17" name="Oval 16"/>
          <p:cNvSpPr>
            <a:spLocks noChangeArrowheads="1"/>
          </p:cNvSpPr>
          <p:nvPr/>
        </p:nvSpPr>
        <p:spPr bwMode="auto">
          <a:xfrm>
            <a:off x="4678363" y="4737100"/>
            <a:ext cx="442912" cy="841375"/>
          </a:xfrm>
          <a:prstGeom prst="ellipse">
            <a:avLst/>
          </a:prstGeom>
          <a:noFill/>
          <a:ln w="31750">
            <a:solidFill>
              <a:srgbClr val="008000"/>
            </a:solidFill>
            <a:round/>
            <a:headEnd/>
            <a:tailEnd/>
          </a:ln>
          <a:effectLst>
            <a:outerShdw blurRad="400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eaLnBrk="1" hangingPunct="1">
              <a:defRPr/>
            </a:pPr>
            <a:endParaRPr lang="en-US" sz="1400">
              <a:solidFill>
                <a:srgbClr val="FFFFFF"/>
              </a:solidFill>
              <a:latin typeface="Arial"/>
            </a:endParaRPr>
          </a:p>
        </p:txBody>
      </p:sp>
      <p:sp>
        <p:nvSpPr>
          <p:cNvPr id="18" name="Oval 17"/>
          <p:cNvSpPr>
            <a:spLocks noChangeArrowheads="1"/>
          </p:cNvSpPr>
          <p:nvPr/>
        </p:nvSpPr>
        <p:spPr bwMode="auto">
          <a:xfrm>
            <a:off x="6818313" y="4657725"/>
            <a:ext cx="442912" cy="841375"/>
          </a:xfrm>
          <a:prstGeom prst="ellipse">
            <a:avLst/>
          </a:prstGeom>
          <a:noFill/>
          <a:ln w="31750">
            <a:solidFill>
              <a:srgbClr val="008000"/>
            </a:solidFill>
            <a:round/>
            <a:headEnd/>
            <a:tailEnd/>
          </a:ln>
          <a:effectLst>
            <a:outerShdw blurRad="400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eaLnBrk="1" hangingPunct="1">
              <a:defRPr/>
            </a:pPr>
            <a:endParaRPr lang="en-US" sz="1400">
              <a:solidFill>
                <a:srgbClr val="FFFFFF"/>
              </a:solidFill>
              <a:latin typeface="Arial"/>
            </a:endParaRPr>
          </a:p>
        </p:txBody>
      </p:sp>
      <p:sp>
        <p:nvSpPr>
          <p:cNvPr id="261135" name="TextBox 18"/>
          <p:cNvSpPr txBox="1">
            <a:spLocks noChangeArrowheads="1"/>
          </p:cNvSpPr>
          <p:nvPr/>
        </p:nvSpPr>
        <p:spPr bwMode="auto">
          <a:xfrm>
            <a:off x="3040063" y="6191250"/>
            <a:ext cx="788987"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APL #3</a:t>
            </a:r>
          </a:p>
        </p:txBody>
      </p:sp>
      <p:sp>
        <p:nvSpPr>
          <p:cNvPr id="261136" name="TextBox 19"/>
          <p:cNvSpPr txBox="1">
            <a:spLocks noChangeArrowheads="1"/>
          </p:cNvSpPr>
          <p:nvPr/>
        </p:nvSpPr>
        <p:spPr bwMode="auto">
          <a:xfrm>
            <a:off x="5149850" y="6191250"/>
            <a:ext cx="78898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APL #5</a:t>
            </a:r>
          </a:p>
        </p:txBody>
      </p:sp>
      <p:sp>
        <p:nvSpPr>
          <p:cNvPr id="261137" name="TextBox 20"/>
          <p:cNvSpPr txBox="1">
            <a:spLocks noChangeArrowheads="1"/>
          </p:cNvSpPr>
          <p:nvPr/>
        </p:nvSpPr>
        <p:spPr bwMode="auto">
          <a:xfrm>
            <a:off x="6702425" y="6191250"/>
            <a:ext cx="1989138"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eaLnBrk="1" hangingPunct="1"/>
            <a:r>
              <a:rPr lang="en-US" sz="1400">
                <a:solidFill>
                  <a:srgbClr val="FFFFFF"/>
                </a:solidFill>
              </a:rPr>
              <a:t>AML #22</a:t>
            </a:r>
          </a:p>
          <a:p>
            <a:pPr algn="ctr" eaLnBrk="1" hangingPunct="1"/>
            <a:r>
              <a:rPr lang="en-US" sz="1400">
                <a:solidFill>
                  <a:srgbClr val="FFFFFF"/>
                </a:solidFill>
              </a:rPr>
              <a:t>(MLL-rearrangement)</a:t>
            </a:r>
          </a:p>
        </p:txBody>
      </p:sp>
      <p:cxnSp>
        <p:nvCxnSpPr>
          <p:cNvPr id="24" name="Straight Arrow Connector 23"/>
          <p:cNvCxnSpPr>
            <a:cxnSpLocks noChangeShapeType="1"/>
          </p:cNvCxnSpPr>
          <p:nvPr/>
        </p:nvCxnSpPr>
        <p:spPr bwMode="auto">
          <a:xfrm flipV="1">
            <a:off x="1385888" y="5611813"/>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cxnSp>
        <p:nvCxnSpPr>
          <p:cNvPr id="26" name="Straight Arrow Connector 25"/>
          <p:cNvCxnSpPr>
            <a:cxnSpLocks noChangeShapeType="1"/>
          </p:cNvCxnSpPr>
          <p:nvPr/>
        </p:nvCxnSpPr>
        <p:spPr bwMode="auto">
          <a:xfrm rot="5400000" flipV="1">
            <a:off x="1739900" y="5951538"/>
            <a:ext cx="0" cy="692150"/>
          </a:xfrm>
          <a:prstGeom prst="straightConnector1">
            <a:avLst/>
          </a:prstGeom>
          <a:noFill/>
          <a:ln w="25400">
            <a:solidFill>
              <a:schemeClr val="tx1"/>
            </a:solidFill>
            <a:round/>
            <a:headEnd/>
            <a:tailEnd type="arrow" w="med" len="med"/>
          </a:ln>
          <a:effectLst>
            <a:outerShdw blurRad="400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261140" name="TextBox 26"/>
          <p:cNvSpPr txBox="1">
            <a:spLocks noChangeArrowheads="1"/>
          </p:cNvSpPr>
          <p:nvPr/>
        </p:nvSpPr>
        <p:spPr bwMode="auto">
          <a:xfrm>
            <a:off x="1373188" y="6308725"/>
            <a:ext cx="642937"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solidFill>
                  <a:srgbClr val="FFFFFF"/>
                </a:solidFill>
              </a:rPr>
              <a:t>CD33</a:t>
            </a:r>
          </a:p>
        </p:txBody>
      </p:sp>
      <p:sp>
        <p:nvSpPr>
          <p:cNvPr id="261141" name="TextBox 27"/>
          <p:cNvSpPr txBox="1">
            <a:spLocks noChangeArrowheads="1"/>
          </p:cNvSpPr>
          <p:nvPr/>
        </p:nvSpPr>
        <p:spPr bwMode="auto">
          <a:xfrm rot="-5400000">
            <a:off x="756444" y="5825331"/>
            <a:ext cx="87788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400">
                <a:solidFill>
                  <a:srgbClr val="FFFFFF"/>
                </a:solidFill>
              </a:rPr>
              <a:t>HLA-DR</a:t>
            </a:r>
          </a:p>
        </p:txBody>
      </p:sp>
      <p:sp>
        <p:nvSpPr>
          <p:cNvPr id="261142" name="Title 1"/>
          <p:cNvSpPr txBox="1">
            <a:spLocks/>
          </p:cNvSpPr>
          <p:nvPr/>
        </p:nvSpPr>
        <p:spPr bwMode="auto">
          <a:xfrm>
            <a:off x="457200" y="28575"/>
            <a:ext cx="8229600" cy="76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a:solidFill>
                  <a:srgbClr val="FFFF00"/>
                </a:solidFill>
                <a:latin typeface="Arial" charset="0"/>
              </a:rPr>
              <a:t>Markers of LSCs may also be subtype-specific</a:t>
            </a:r>
          </a:p>
        </p:txBody>
      </p:sp>
      <p:grpSp>
        <p:nvGrpSpPr>
          <p:cNvPr id="261143" name="Group 28"/>
          <p:cNvGrpSpPr>
            <a:grpSpLocks/>
          </p:cNvGrpSpPr>
          <p:nvPr/>
        </p:nvGrpSpPr>
        <p:grpSpPr bwMode="auto">
          <a:xfrm>
            <a:off x="80963" y="965200"/>
            <a:ext cx="1371600" cy="1371600"/>
            <a:chOff x="2323604" y="942388"/>
            <a:chExt cx="1752600" cy="1752600"/>
          </a:xfrm>
        </p:grpSpPr>
        <p:pic>
          <p:nvPicPr>
            <p:cNvPr id="261152" name="Picture 29"/>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2323604" y="942388"/>
              <a:ext cx="1752600" cy="1752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1153" name="Rectangle 30"/>
            <p:cNvSpPr>
              <a:spLocks noChangeArrowheads="1"/>
            </p:cNvSpPr>
            <p:nvPr/>
          </p:nvSpPr>
          <p:spPr bwMode="auto">
            <a:xfrm>
              <a:off x="3084381" y="2075261"/>
              <a:ext cx="907171" cy="567011"/>
            </a:xfrm>
            <a:prstGeom prst="rect">
              <a:avLst/>
            </a:prstGeom>
            <a:noFill/>
            <a:ln w="25400">
              <a:solidFill>
                <a:srgbClr val="FF6600"/>
              </a:solidFill>
              <a:round/>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FFFFFF"/>
                </a:solidFill>
              </a:endParaRPr>
            </a:p>
          </p:txBody>
        </p:sp>
      </p:grpSp>
      <p:grpSp>
        <p:nvGrpSpPr>
          <p:cNvPr id="261144" name="Group 33"/>
          <p:cNvGrpSpPr>
            <a:grpSpLocks/>
          </p:cNvGrpSpPr>
          <p:nvPr/>
        </p:nvGrpSpPr>
        <p:grpSpPr bwMode="auto">
          <a:xfrm>
            <a:off x="190500" y="2705100"/>
            <a:ext cx="654050" cy="725488"/>
            <a:chOff x="113146" y="1794903"/>
            <a:chExt cx="725478" cy="725478"/>
          </a:xfrm>
        </p:grpSpPr>
        <p:cxnSp>
          <p:nvCxnSpPr>
            <p:cNvPr id="261150" name="Straight Arrow Connector 34"/>
            <p:cNvCxnSpPr>
              <a:cxnSpLocks noChangeShapeType="1"/>
            </p:cNvCxnSpPr>
            <p:nvPr/>
          </p:nvCxnSpPr>
          <p:spPr bwMode="auto">
            <a:xfrm>
              <a:off x="113146" y="2516148"/>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cxnSp>
          <p:nvCxnSpPr>
            <p:cNvPr id="261151" name="Straight Arrow Connector 35"/>
            <p:cNvCxnSpPr>
              <a:cxnSpLocks noChangeShapeType="1"/>
            </p:cNvCxnSpPr>
            <p:nvPr/>
          </p:nvCxnSpPr>
          <p:spPr bwMode="auto">
            <a:xfrm rot="-5400000">
              <a:off x="-240772" y="2157642"/>
              <a:ext cx="725478" cy="0"/>
            </a:xfrm>
            <a:prstGeom prst="straightConnector1">
              <a:avLst/>
            </a:prstGeom>
            <a:noFill/>
            <a:ln w="25400">
              <a:solidFill>
                <a:srgbClr val="FFFFFF"/>
              </a:solidFill>
              <a:round/>
              <a:headEnd/>
              <a:tailEnd type="arrow" w="med" len="med"/>
            </a:ln>
            <a:extLst>
              <a:ext uri="{909E8E84-426E-40dd-AFC4-6F175D3DCCD1}">
                <a14:hiddenFill xmlns:a14="http://schemas.microsoft.com/office/drawing/2010/main" xmlns="">
                  <a:noFill/>
                </a14:hiddenFill>
              </a:ext>
            </a:extLst>
          </p:spPr>
        </p:cxnSp>
      </p:grpSp>
      <p:sp>
        <p:nvSpPr>
          <p:cNvPr id="42" name="TextBox 41"/>
          <p:cNvSpPr txBox="1"/>
          <p:nvPr/>
        </p:nvSpPr>
        <p:spPr>
          <a:xfrm>
            <a:off x="168275" y="3387725"/>
            <a:ext cx="941388"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cs typeface="Arial" pitchFamily="34" charset="0"/>
              </a:rPr>
              <a:t>CD34</a:t>
            </a:r>
          </a:p>
        </p:txBody>
      </p:sp>
      <p:sp>
        <p:nvSpPr>
          <p:cNvPr id="43" name="TextBox 42"/>
          <p:cNvSpPr txBox="1"/>
          <p:nvPr/>
        </p:nvSpPr>
        <p:spPr>
          <a:xfrm rot="16200000">
            <a:off x="-260350" y="2921000"/>
            <a:ext cx="720725" cy="307975"/>
          </a:xfrm>
          <a:prstGeom prst="rect">
            <a:avLst/>
          </a:prstGeom>
          <a:noFill/>
        </p:spPr>
        <p:txBody>
          <a:bodyPr wrap="none">
            <a:normAutofit/>
          </a:bodyPr>
          <a:lstStyle/>
          <a:p>
            <a:pPr eaLnBrk="1" fontAlgn="auto" hangingPunct="1">
              <a:spcBef>
                <a:spcPts val="0"/>
              </a:spcBef>
              <a:spcAft>
                <a:spcPts val="0"/>
              </a:spcAft>
              <a:defRPr/>
            </a:pPr>
            <a:r>
              <a:rPr lang="en-US" sz="1200" b="0" kern="0" dirty="0">
                <a:solidFill>
                  <a:srgbClr val="FFFFFF"/>
                </a:solidFill>
                <a:latin typeface="As"/>
                <a:cs typeface="Arial" pitchFamily="34" charset="0"/>
              </a:rPr>
              <a:t>CD38 </a:t>
            </a:r>
          </a:p>
        </p:txBody>
      </p:sp>
      <p:sp>
        <p:nvSpPr>
          <p:cNvPr id="44" name="Bent Arrow 43"/>
          <p:cNvSpPr/>
          <p:nvPr/>
        </p:nvSpPr>
        <p:spPr bwMode="auto">
          <a:xfrm flipV="1">
            <a:off x="808038" y="2563813"/>
            <a:ext cx="534987" cy="617537"/>
          </a:xfrm>
          <a:prstGeom prst="bentArrow">
            <a:avLst/>
          </a:prstGeom>
          <a:solidFill>
            <a:srgbClr val="FF0000"/>
          </a:solidFill>
          <a:ln w="9525">
            <a:solidFill>
              <a:schemeClr val="tx1"/>
            </a:solidFill>
            <a:round/>
            <a:headEnd/>
            <a:tailEnd/>
          </a:ln>
          <a:effectLst/>
        </p:spPr>
        <p:txBody>
          <a:bodyPr wrap="none" anchor="ctr"/>
          <a:lstStyle/>
          <a:p>
            <a:pPr algn="ctr" eaLnBrk="1" hangingPunct="1">
              <a:defRPr/>
            </a:pPr>
            <a:endParaRPr lang="en-US">
              <a:solidFill>
                <a:srgbClr val="FFFFFF"/>
              </a:solidFill>
              <a:ea typeface="MS PGothic" panose="020B0600070205080204" pitchFamily="34" charset="-128"/>
            </a:endParaRPr>
          </a:p>
        </p:txBody>
      </p:sp>
      <p:sp>
        <p:nvSpPr>
          <p:cNvPr id="261148" name="Freeform 4"/>
          <p:cNvSpPr>
            <a:spLocks/>
          </p:cNvSpPr>
          <p:nvPr/>
        </p:nvSpPr>
        <p:spPr bwMode="auto">
          <a:xfrm>
            <a:off x="2719388" y="5357813"/>
            <a:ext cx="1233487" cy="546100"/>
          </a:xfrm>
          <a:custGeom>
            <a:avLst/>
            <a:gdLst>
              <a:gd name="T0" fmla="*/ 0 w 1234255"/>
              <a:gd name="T1" fmla="*/ 259860 h 545598"/>
              <a:gd name="T2" fmla="*/ 0 w 1234255"/>
              <a:gd name="T3" fmla="*/ 546602 h 545598"/>
              <a:gd name="T4" fmla="*/ 803947 w 1234255"/>
              <a:gd name="T5" fmla="*/ 537642 h 545598"/>
              <a:gd name="T6" fmla="*/ 1223787 w 1234255"/>
              <a:gd name="T7" fmla="*/ 528681 h 545598"/>
              <a:gd name="T8" fmla="*/ 1232719 w 1234255"/>
              <a:gd name="T9" fmla="*/ 0 h 545598"/>
              <a:gd name="T10" fmla="*/ 803947 w 1234255"/>
              <a:gd name="T11" fmla="*/ 8959 h 545598"/>
              <a:gd name="T12" fmla="*/ 437704 w 1234255"/>
              <a:gd name="T13" fmla="*/ 26882 h 545598"/>
              <a:gd name="T14" fmla="*/ 232251 w 1234255"/>
              <a:gd name="T15" fmla="*/ 161291 h 545598"/>
              <a:gd name="T16" fmla="*/ 0 w 1234255"/>
              <a:gd name="T17" fmla="*/ 259860 h 5455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34255" h="545598">
                <a:moveTo>
                  <a:pt x="0" y="259382"/>
                </a:moveTo>
                <a:lnTo>
                  <a:pt x="0" y="545598"/>
                </a:lnTo>
                <a:lnTo>
                  <a:pt x="804949" y="536654"/>
                </a:lnTo>
                <a:cubicBezTo>
                  <a:pt x="1009167" y="533673"/>
                  <a:pt x="1019602" y="527709"/>
                  <a:pt x="1225311" y="527709"/>
                </a:cubicBezTo>
                <a:lnTo>
                  <a:pt x="1234255" y="0"/>
                </a:lnTo>
                <a:lnTo>
                  <a:pt x="804949" y="8943"/>
                </a:lnTo>
                <a:lnTo>
                  <a:pt x="438250" y="26832"/>
                </a:lnTo>
                <a:lnTo>
                  <a:pt x="232541" y="160995"/>
                </a:lnTo>
                <a:lnTo>
                  <a:pt x="0" y="259382"/>
                </a:lnTo>
                <a:close/>
              </a:path>
            </a:pathLst>
          </a:custGeom>
          <a:noFill/>
          <a:ln w="317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a:solidFill>
                <a:srgbClr val="FFFFFF"/>
              </a:solidFill>
            </a:endParaRPr>
          </a:p>
        </p:txBody>
      </p:sp>
      <p:sp>
        <p:nvSpPr>
          <p:cNvPr id="261149" name="TextBox 8"/>
          <p:cNvSpPr txBox="1">
            <a:spLocks noChangeArrowheads="1"/>
          </p:cNvSpPr>
          <p:nvPr/>
        </p:nvSpPr>
        <p:spPr bwMode="auto">
          <a:xfrm>
            <a:off x="3148013" y="4954588"/>
            <a:ext cx="105410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r>
              <a:rPr lang="en-US" sz="2000">
                <a:solidFill>
                  <a:srgbClr val="FF0000"/>
                </a:solidFill>
              </a:rPr>
              <a:t>0.048%</a:t>
            </a:r>
          </a:p>
        </p:txBody>
      </p:sp>
    </p:spTree>
    <p:extLst>
      <p:ext uri="{BB962C8B-B14F-4D97-AF65-F5344CB8AC3E}">
        <p14:creationId xmlns:p14="http://schemas.microsoft.com/office/powerpoint/2010/main" val="2746024567"/>
      </p:ext>
    </p:extLst>
  </p:cSld>
  <p:clrMapOvr>
    <a:masterClrMapping/>
  </p:clrMapOvr>
  <p:transition spd="med">
    <p:fade/>
  </p:transition>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5" name="Title 1"/>
          <p:cNvSpPr>
            <a:spLocks noGrp="1"/>
          </p:cNvSpPr>
          <p:nvPr>
            <p:ph type="title"/>
          </p:nvPr>
        </p:nvSpPr>
        <p:spPr>
          <a:xfrm>
            <a:off x="457200" y="26988"/>
            <a:ext cx="8229600" cy="762000"/>
          </a:xfrm>
        </p:spPr>
        <p:txBody>
          <a:bodyPr/>
          <a:lstStyle/>
          <a:p>
            <a:r>
              <a:rPr lang="en-US">
                <a:latin typeface="Arial" charset="0"/>
                <a:ea typeface="MS PGothic" charset="0"/>
              </a:rPr>
              <a:t>In vivo chemotherapy response</a:t>
            </a:r>
          </a:p>
        </p:txBody>
      </p:sp>
      <p:sp>
        <p:nvSpPr>
          <p:cNvPr id="149506" name="Content Placeholder 2"/>
          <p:cNvSpPr>
            <a:spLocks noGrp="1"/>
          </p:cNvSpPr>
          <p:nvPr>
            <p:ph idx="1"/>
          </p:nvPr>
        </p:nvSpPr>
        <p:spPr>
          <a:xfrm>
            <a:off x="457200" y="892175"/>
            <a:ext cx="8229600" cy="4800600"/>
          </a:xfrm>
        </p:spPr>
        <p:txBody>
          <a:bodyPr/>
          <a:lstStyle/>
          <a:p>
            <a:r>
              <a:rPr lang="en-US" sz="2800">
                <a:latin typeface="Arial" charset="0"/>
                <a:ea typeface="MS PGothic" charset="0"/>
              </a:rPr>
              <a:t>LSC proliferative fraction correlates known clinical risk</a:t>
            </a:r>
          </a:p>
          <a:p>
            <a:r>
              <a:rPr lang="en-US" sz="2800">
                <a:latin typeface="Arial" charset="0"/>
                <a:ea typeface="MS PGothic" charset="0"/>
              </a:rPr>
              <a:t>How might the differences in cell cycle impact chemotherapy response?</a:t>
            </a:r>
          </a:p>
        </p:txBody>
      </p:sp>
      <p:pic>
        <p:nvPicPr>
          <p:cNvPr id="4" name="Picture 3" descr="Cyclins in cell cycle.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33438" y="2946400"/>
            <a:ext cx="3717925" cy="3527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 name="Lightning Bolt 4"/>
          <p:cNvSpPr>
            <a:spLocks noChangeArrowheads="1"/>
          </p:cNvSpPr>
          <p:nvPr/>
        </p:nvSpPr>
        <p:spPr bwMode="auto">
          <a:xfrm rot="-4063847">
            <a:off x="698500" y="4787900"/>
            <a:ext cx="914400" cy="914400"/>
          </a:xfrm>
          <a:prstGeom prst="lightningBolt">
            <a:avLst/>
          </a:prstGeom>
          <a:solidFill>
            <a:srgbClr val="FF6600"/>
          </a:solidFill>
          <a:ln w="9525">
            <a:solidFill>
              <a:schemeClr val="tx1"/>
            </a:solidFill>
            <a:round/>
            <a:headEnd/>
            <a:tailEnd/>
          </a:ln>
        </p:spPr>
        <p:txBody>
          <a:bodyPr wrap="none" anchor="ctr"/>
          <a:lstStyle/>
          <a:p>
            <a:pPr algn="ctr" eaLnBrk="1" hangingPunct="1"/>
            <a:endParaRPr lang="en-US"/>
          </a:p>
        </p:txBody>
      </p:sp>
      <p:sp>
        <p:nvSpPr>
          <p:cNvPr id="6" name="TextBox 5"/>
          <p:cNvSpPr txBox="1">
            <a:spLocks noChangeArrowheads="1"/>
          </p:cNvSpPr>
          <p:nvPr/>
        </p:nvSpPr>
        <p:spPr bwMode="auto">
          <a:xfrm>
            <a:off x="4978400" y="3352800"/>
            <a:ext cx="4029075" cy="2554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b="0"/>
              <a:t>Can we measure it?</a:t>
            </a:r>
          </a:p>
          <a:p>
            <a:pPr eaLnBrk="1" hangingPunct="1"/>
            <a:r>
              <a:rPr lang="en-US" b="0"/>
              <a:t>-10 patients treated with hydroxyurea (HU)</a:t>
            </a:r>
          </a:p>
          <a:p>
            <a:pPr eaLnBrk="1" hangingPunct="1"/>
            <a:endParaRPr lang="en-US" b="0"/>
          </a:p>
        </p:txBody>
      </p:sp>
      <p:sp>
        <p:nvSpPr>
          <p:cNvPr id="7" name="TextBox 6"/>
          <p:cNvSpPr txBox="1">
            <a:spLocks noChangeArrowheads="1"/>
          </p:cNvSpPr>
          <p:nvPr/>
        </p:nvSpPr>
        <p:spPr bwMode="auto">
          <a:xfrm>
            <a:off x="227013" y="5645150"/>
            <a:ext cx="1724025"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2400">
                <a:solidFill>
                  <a:srgbClr val="339933"/>
                </a:solidFill>
              </a:rPr>
              <a:t>cytarabine</a:t>
            </a:r>
          </a:p>
        </p:txBody>
      </p:sp>
    </p:spTree>
    <p:extLst>
      <p:ext uri="{BB962C8B-B14F-4D97-AF65-F5344CB8AC3E}">
        <p14:creationId xmlns:p14="http://schemas.microsoft.com/office/powerpoint/2010/main" val="230144824"/>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nodeType="afterGroup">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98475" y="45720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605088" y="45720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 name="Picture 4"/>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05350" y="45720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 name="Picture 5"/>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13550" y="4572000"/>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50533" name="Picture 2"/>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503238" y="220186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50534" name="Picture 6"/>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6811963" y="220186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50535" name="Picture 7"/>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2606675" y="220186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50536" name="Picture 8"/>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4708525" y="2201863"/>
            <a:ext cx="1828800" cy="182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 name="TextBox 9"/>
          <p:cNvSpPr txBox="1">
            <a:spLocks noChangeArrowheads="1"/>
          </p:cNvSpPr>
          <p:nvPr/>
        </p:nvSpPr>
        <p:spPr bwMode="auto">
          <a:xfrm>
            <a:off x="3957638" y="4202113"/>
            <a:ext cx="1222375" cy="3381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600"/>
              <a:t>HU treated</a:t>
            </a:r>
          </a:p>
        </p:txBody>
      </p:sp>
      <p:sp>
        <p:nvSpPr>
          <p:cNvPr id="150538" name="TextBox 10"/>
          <p:cNvSpPr txBox="1">
            <a:spLocks noChangeArrowheads="1"/>
          </p:cNvSpPr>
          <p:nvPr/>
        </p:nvSpPr>
        <p:spPr bwMode="auto">
          <a:xfrm>
            <a:off x="4000500" y="1760538"/>
            <a:ext cx="1143000" cy="3397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r>
              <a:rPr lang="en-US" sz="1600"/>
              <a:t>Untreated</a:t>
            </a:r>
          </a:p>
        </p:txBody>
      </p:sp>
      <p:sp>
        <p:nvSpPr>
          <p:cNvPr id="150539" name="Title 1"/>
          <p:cNvSpPr txBox="1">
            <a:spLocks/>
          </p:cNvSpPr>
          <p:nvPr/>
        </p:nvSpPr>
        <p:spPr bwMode="auto">
          <a:xfrm>
            <a:off x="457200" y="152400"/>
            <a:ext cx="8229600" cy="8207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algn="ctr"/>
            <a:r>
              <a:rPr lang="en-US" sz="2800">
                <a:solidFill>
                  <a:srgbClr val="FFFF00"/>
                </a:solidFill>
                <a:latin typeface="Arial" charset="0"/>
              </a:rPr>
              <a:t>Treatment of AML bone marrow cells in vivo</a:t>
            </a:r>
          </a:p>
        </p:txBody>
      </p:sp>
      <p:sp>
        <p:nvSpPr>
          <p:cNvPr id="13" name="TextBox 12"/>
          <p:cNvSpPr txBox="1">
            <a:spLocks noChangeArrowheads="1"/>
          </p:cNvSpPr>
          <p:nvPr/>
        </p:nvSpPr>
        <p:spPr bwMode="auto">
          <a:xfrm>
            <a:off x="160338" y="719138"/>
            <a:ext cx="8856662" cy="1016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marL="457200" indent="-457200">
              <a:defRPr sz="3200" b="1">
                <a:solidFill>
                  <a:schemeClr val="tx1"/>
                </a:solidFill>
                <a:latin typeface="As" charset="0"/>
                <a:ea typeface="MS PGothic" charset="0"/>
                <a:cs typeface="MS PGothic" charset="0"/>
              </a:defRPr>
            </a:lvl1pPr>
            <a:lvl2pPr marL="742950" indent="-285750">
              <a:defRPr sz="3200" b="1">
                <a:solidFill>
                  <a:schemeClr val="tx1"/>
                </a:solidFill>
                <a:latin typeface="As" charset="0"/>
                <a:ea typeface="MS PGothic" charset="0"/>
                <a:cs typeface="MS PGothic" charset="0"/>
              </a:defRPr>
            </a:lvl2pPr>
            <a:lvl3pPr marL="1143000" indent="-228600">
              <a:defRPr sz="3200" b="1">
                <a:solidFill>
                  <a:schemeClr val="tx1"/>
                </a:solidFill>
                <a:latin typeface="As" charset="0"/>
                <a:ea typeface="MS PGothic" charset="0"/>
                <a:cs typeface="MS PGothic" charset="0"/>
              </a:defRPr>
            </a:lvl3pPr>
            <a:lvl4pPr marL="1600200" indent="-228600">
              <a:defRPr sz="3200" b="1">
                <a:solidFill>
                  <a:schemeClr val="tx1"/>
                </a:solidFill>
                <a:latin typeface="As" charset="0"/>
                <a:ea typeface="MS PGothic" charset="0"/>
                <a:cs typeface="MS PGothic" charset="0"/>
              </a:defRPr>
            </a:lvl4pPr>
            <a:lvl5pPr marL="2057400" indent="-228600">
              <a:defRPr sz="3200" b="1">
                <a:solidFill>
                  <a:schemeClr val="tx1"/>
                </a:solidFill>
                <a:latin typeface="As" charset="0"/>
                <a:ea typeface="MS PGothic" charset="0"/>
                <a:cs typeface="MS PGothic" charset="0"/>
              </a:defRPr>
            </a:lvl5pPr>
            <a:lvl6pPr marL="2514600" indent="-228600" eaLnBrk="0" fontAlgn="base" hangingPunct="0">
              <a:spcBef>
                <a:spcPct val="0"/>
              </a:spcBef>
              <a:spcAft>
                <a:spcPct val="0"/>
              </a:spcAft>
              <a:defRPr sz="3200" b="1">
                <a:solidFill>
                  <a:schemeClr val="tx1"/>
                </a:solidFill>
                <a:latin typeface="As" charset="0"/>
                <a:ea typeface="MS PGothic" charset="0"/>
                <a:cs typeface="MS PGothic" charset="0"/>
              </a:defRPr>
            </a:lvl6pPr>
            <a:lvl7pPr marL="2971800" indent="-228600" eaLnBrk="0" fontAlgn="base" hangingPunct="0">
              <a:spcBef>
                <a:spcPct val="0"/>
              </a:spcBef>
              <a:spcAft>
                <a:spcPct val="0"/>
              </a:spcAft>
              <a:defRPr sz="3200" b="1">
                <a:solidFill>
                  <a:schemeClr val="tx1"/>
                </a:solidFill>
                <a:latin typeface="As" charset="0"/>
                <a:ea typeface="MS PGothic" charset="0"/>
                <a:cs typeface="MS PGothic" charset="0"/>
              </a:defRPr>
            </a:lvl7pPr>
            <a:lvl8pPr marL="3429000" indent="-228600" eaLnBrk="0" fontAlgn="base" hangingPunct="0">
              <a:spcBef>
                <a:spcPct val="0"/>
              </a:spcBef>
              <a:spcAft>
                <a:spcPct val="0"/>
              </a:spcAft>
              <a:defRPr sz="3200" b="1">
                <a:solidFill>
                  <a:schemeClr val="tx1"/>
                </a:solidFill>
                <a:latin typeface="As" charset="0"/>
                <a:ea typeface="MS PGothic" charset="0"/>
                <a:cs typeface="MS PGothic" charset="0"/>
              </a:defRPr>
            </a:lvl8pPr>
            <a:lvl9pPr marL="3886200" indent="-228600" eaLnBrk="0" fontAlgn="base" hangingPunct="0">
              <a:spcBef>
                <a:spcPct val="0"/>
              </a:spcBef>
              <a:spcAft>
                <a:spcPct val="0"/>
              </a:spcAft>
              <a:defRPr sz="3200" b="1">
                <a:solidFill>
                  <a:schemeClr val="tx1"/>
                </a:solidFill>
                <a:latin typeface="As" charset="0"/>
                <a:ea typeface="MS PGothic" charset="0"/>
                <a:cs typeface="MS PGothic" charset="0"/>
              </a:defRPr>
            </a:lvl9pPr>
          </a:lstStyle>
          <a:p>
            <a:pPr eaLnBrk="1" hangingPunct="1">
              <a:buFontTx/>
              <a:buChar char="•"/>
            </a:pPr>
            <a:r>
              <a:rPr lang="en-US" sz="2000"/>
              <a:t>Primary cells display reduced IdU incorporation</a:t>
            </a:r>
          </a:p>
          <a:p>
            <a:pPr eaLnBrk="1" hangingPunct="1">
              <a:buFontTx/>
              <a:buChar char="•"/>
            </a:pPr>
            <a:r>
              <a:rPr lang="en-US" sz="2000"/>
              <a:t>Most cells remain in cycle</a:t>
            </a:r>
          </a:p>
          <a:p>
            <a:pPr eaLnBrk="1" hangingPunct="1">
              <a:buFontTx/>
              <a:buChar char="•"/>
            </a:pPr>
            <a:r>
              <a:rPr lang="en-US" sz="2000"/>
              <a:t>Minimal or no change in apoptosis occurs in vivo</a:t>
            </a:r>
          </a:p>
        </p:txBody>
      </p:sp>
    </p:spTree>
    <p:extLst>
      <p:ext uri="{BB962C8B-B14F-4D97-AF65-F5344CB8AC3E}">
        <p14:creationId xmlns:p14="http://schemas.microsoft.com/office/powerpoint/2010/main" val="77866911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ssolve">
                                      <p:cBhvr>
                                        <p:cTn id="10" dur="500"/>
                                        <p:tgtEl>
                                          <p:spTgt spid="4"/>
                                        </p:tgtEl>
                                      </p:cBhvr>
                                    </p:animEffect>
                                  </p:childTnLst>
                                </p:cTn>
                              </p:par>
                              <p:par>
                                <p:cTn id="11" presetID="9" presetClass="entr" presetSubtype="0"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dissolve">
                                      <p:cBhvr>
                                        <p:cTn id="13" dur="500"/>
                                        <p:tgtEl>
                                          <p:spTgt spid="5"/>
                                        </p:tgtEl>
                                      </p:cBhvr>
                                    </p:animEffect>
                                  </p:childTnLst>
                                </p:cTn>
                              </p:par>
                              <p:par>
                                <p:cTn id="14" presetID="9" presetClass="entr" presetSubtype="0"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dissolve">
                                      <p:cBhvr>
                                        <p:cTn id="16" dur="500"/>
                                        <p:tgtEl>
                                          <p:spTgt spid="6"/>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par>
                          <p:cTn id="20" fill="hold" nodeType="afterGroup">
                            <p:stCondLst>
                              <p:cond delay="500"/>
                            </p:stCondLst>
                            <p:childTnLst>
                              <p:par>
                                <p:cTn id="21" presetID="9" presetClass="entr" presetSubtype="0" fill="hold" nodeType="afterEffect">
                                  <p:stCondLst>
                                    <p:cond delay="0"/>
                                  </p:stCondLst>
                                  <p:childTnLst>
                                    <p:set>
                                      <p:cBhvr>
                                        <p:cTn id="22" dur="1" fill="hold">
                                          <p:stCondLst>
                                            <p:cond delay="0"/>
                                          </p:stCondLst>
                                        </p:cTn>
                                        <p:tgtEl>
                                          <p:spTgt spid="13">
                                            <p:txEl>
                                              <p:pRg st="0" end="0"/>
                                            </p:txEl>
                                          </p:spTgt>
                                        </p:tgtEl>
                                        <p:attrNameLst>
                                          <p:attrName>style.visibility</p:attrName>
                                        </p:attrNameLst>
                                      </p:cBhvr>
                                      <p:to>
                                        <p:strVal val="visible"/>
                                      </p:to>
                                    </p:set>
                                    <p:animEffect transition="in" filter="dissolve">
                                      <p:cBhvr>
                                        <p:cTn id="23" dur="500"/>
                                        <p:tgtEl>
                                          <p:spTgt spid="13">
                                            <p:txEl>
                                              <p:pRg st="0" end="0"/>
                                            </p:txEl>
                                          </p:spTgt>
                                        </p:tgtEl>
                                      </p:cBhvr>
                                    </p:animEffect>
                                  </p:childTnLst>
                                </p:cTn>
                              </p:par>
                            </p:childTnLst>
                          </p:cTn>
                        </p:par>
                        <p:par>
                          <p:cTn id="24" fill="hold" nodeType="afterGroup">
                            <p:stCondLst>
                              <p:cond delay="1000"/>
                            </p:stCondLst>
                            <p:childTnLst>
                              <p:par>
                                <p:cTn id="25" presetID="9" presetClass="entr" presetSubtype="0" fill="hold" nodeType="afterEffect">
                                  <p:stCondLst>
                                    <p:cond delay="0"/>
                                  </p:stCondLst>
                                  <p:childTnLst>
                                    <p:set>
                                      <p:cBhvr>
                                        <p:cTn id="26" dur="1" fill="hold">
                                          <p:stCondLst>
                                            <p:cond delay="0"/>
                                          </p:stCondLst>
                                        </p:cTn>
                                        <p:tgtEl>
                                          <p:spTgt spid="13">
                                            <p:txEl>
                                              <p:pRg st="1" end="1"/>
                                            </p:txEl>
                                          </p:spTgt>
                                        </p:tgtEl>
                                        <p:attrNameLst>
                                          <p:attrName>style.visibility</p:attrName>
                                        </p:attrNameLst>
                                      </p:cBhvr>
                                      <p:to>
                                        <p:strVal val="visible"/>
                                      </p:to>
                                    </p:set>
                                    <p:animEffect transition="in" filter="dissolve">
                                      <p:cBhvr>
                                        <p:cTn id="27" dur="500"/>
                                        <p:tgtEl>
                                          <p:spTgt spid="13">
                                            <p:txEl>
                                              <p:pRg st="1" end="1"/>
                                            </p:txEl>
                                          </p:spTgt>
                                        </p:tgtEl>
                                      </p:cBhvr>
                                    </p:animEffect>
                                  </p:childTnLst>
                                </p:cTn>
                              </p:par>
                            </p:childTnLst>
                          </p:cTn>
                        </p:par>
                        <p:par>
                          <p:cTn id="28" fill="hold" nodeType="afterGroup">
                            <p:stCondLst>
                              <p:cond delay="1500"/>
                            </p:stCondLst>
                            <p:childTnLst>
                              <p:par>
                                <p:cTn id="29" presetID="9" presetClass="entr" presetSubtype="0" fill="hold" nodeType="afterEffect">
                                  <p:stCondLst>
                                    <p:cond delay="0"/>
                                  </p:stCondLst>
                                  <p:childTnLst>
                                    <p:set>
                                      <p:cBhvr>
                                        <p:cTn id="30" dur="1" fill="hold">
                                          <p:stCondLst>
                                            <p:cond delay="0"/>
                                          </p:stCondLst>
                                        </p:cTn>
                                        <p:tgtEl>
                                          <p:spTgt spid="13">
                                            <p:txEl>
                                              <p:pRg st="2" end="2"/>
                                            </p:txEl>
                                          </p:spTgt>
                                        </p:tgtEl>
                                        <p:attrNameLst>
                                          <p:attrName>style.visibility</p:attrName>
                                        </p:attrNameLst>
                                      </p:cBhvr>
                                      <p:to>
                                        <p:strVal val="visible"/>
                                      </p:to>
                                    </p:set>
                                    <p:animEffect transition="in" filter="dissolve">
                                      <p:cBhvr>
                                        <p:cTn id="31" dur="500"/>
                                        <p:tgtEl>
                                          <p:spTgt spid="1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3" name="Title 1"/>
          <p:cNvSpPr>
            <a:spLocks noGrp="1"/>
          </p:cNvSpPr>
          <p:nvPr>
            <p:ph type="title"/>
          </p:nvPr>
        </p:nvSpPr>
        <p:spPr>
          <a:xfrm>
            <a:off x="0" y="33338"/>
            <a:ext cx="9144000" cy="762000"/>
          </a:xfrm>
        </p:spPr>
        <p:txBody>
          <a:bodyPr/>
          <a:lstStyle/>
          <a:p>
            <a:r>
              <a:rPr lang="en-US">
                <a:latin typeface="Arial" charset="0"/>
                <a:ea typeface="MS PGothic" charset="0"/>
              </a:rPr>
              <a:t>HU treatment has little effect on S phase fraction in vivo</a:t>
            </a:r>
          </a:p>
        </p:txBody>
      </p:sp>
      <p:pic>
        <p:nvPicPr>
          <p:cNvPr id="151554" name="Picture 3"/>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5"/>
          <p:cNvSpPr/>
          <p:nvPr/>
        </p:nvSpPr>
        <p:spPr bwMode="auto">
          <a:xfrm>
            <a:off x="106363" y="1165225"/>
            <a:ext cx="1006475"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8" name="Rectangle 7"/>
          <p:cNvSpPr/>
          <p:nvPr/>
        </p:nvSpPr>
        <p:spPr bwMode="auto">
          <a:xfrm rot="5400000">
            <a:off x="245269" y="2340769"/>
            <a:ext cx="728663" cy="1006475"/>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0" name="Rectangle 9"/>
          <p:cNvSpPr/>
          <p:nvPr/>
        </p:nvSpPr>
        <p:spPr bwMode="auto">
          <a:xfrm rot="5400000">
            <a:off x="88901" y="3294062"/>
            <a:ext cx="1041400" cy="1006475"/>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2" name="Rectangle 11"/>
          <p:cNvSpPr/>
          <p:nvPr/>
        </p:nvSpPr>
        <p:spPr bwMode="auto">
          <a:xfrm rot="5400000">
            <a:off x="259557" y="4215606"/>
            <a:ext cx="700088"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4" name="Rectangle 13"/>
          <p:cNvSpPr/>
          <p:nvPr/>
        </p:nvSpPr>
        <p:spPr bwMode="auto">
          <a:xfrm rot="5400000">
            <a:off x="247651" y="5014912"/>
            <a:ext cx="723900"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6" name="Rectangle 15"/>
          <p:cNvSpPr/>
          <p:nvPr/>
        </p:nvSpPr>
        <p:spPr bwMode="auto">
          <a:xfrm rot="5400000">
            <a:off x="505620" y="1821656"/>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8" name="TextBox 17"/>
          <p:cNvSpPr txBox="1"/>
          <p:nvPr/>
        </p:nvSpPr>
        <p:spPr>
          <a:xfrm>
            <a:off x="29388" y="1308281"/>
            <a:ext cx="326308" cy="679417"/>
          </a:xfrm>
          <a:prstGeom prst="rect">
            <a:avLst/>
          </a:prstGeom>
          <a:noFill/>
          <a:ln w="25400">
            <a:noFill/>
          </a:ln>
        </p:spPr>
        <p:txBody>
          <a:bodyPr vert="wordArtVert" wrap="none"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19" name="TextBox 18"/>
          <p:cNvSpPr txBox="1"/>
          <p:nvPr/>
        </p:nvSpPr>
        <p:spPr>
          <a:xfrm>
            <a:off x="29388" y="2446121"/>
            <a:ext cx="326308" cy="736618"/>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20" name="TextBox 19"/>
          <p:cNvSpPr txBox="1"/>
          <p:nvPr/>
        </p:nvSpPr>
        <p:spPr>
          <a:xfrm>
            <a:off x="29388" y="3249507"/>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1" name="TextBox 20"/>
          <p:cNvSpPr txBox="1"/>
          <p:nvPr/>
        </p:nvSpPr>
        <p:spPr>
          <a:xfrm>
            <a:off x="29388" y="4138781"/>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2" name="TextBox 21"/>
          <p:cNvSpPr txBox="1"/>
          <p:nvPr/>
        </p:nvSpPr>
        <p:spPr>
          <a:xfrm>
            <a:off x="29388" y="4945138"/>
            <a:ext cx="326308" cy="1090137"/>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3" name="TextBox 22"/>
          <p:cNvSpPr txBox="1"/>
          <p:nvPr/>
        </p:nvSpPr>
        <p:spPr>
          <a:xfrm>
            <a:off x="29388" y="2128221"/>
            <a:ext cx="326308" cy="326385"/>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extLst>
      <p:ext uri="{BB962C8B-B14F-4D97-AF65-F5344CB8AC3E}">
        <p14:creationId xmlns:p14="http://schemas.microsoft.com/office/powerpoint/2010/main" val="2405311485"/>
      </p:ext>
    </p:extLst>
  </p:cSld>
  <p:clrMapOvr>
    <a:masterClrMapping/>
  </p:clrMapOvr>
  <p:transition spd="med">
    <p:fade/>
  </p:transition>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2577" name="Picture 2"/>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2578" name="Title 1"/>
          <p:cNvSpPr>
            <a:spLocks noGrp="1"/>
          </p:cNvSpPr>
          <p:nvPr>
            <p:ph type="title"/>
          </p:nvPr>
        </p:nvSpPr>
        <p:spPr>
          <a:xfrm>
            <a:off x="0" y="33338"/>
            <a:ext cx="9144000" cy="762000"/>
          </a:xfrm>
        </p:spPr>
        <p:txBody>
          <a:bodyPr/>
          <a:lstStyle/>
          <a:p>
            <a:r>
              <a:rPr lang="en-US">
                <a:latin typeface="Arial" charset="0"/>
                <a:ea typeface="MS PGothic" charset="0"/>
              </a:rPr>
              <a:t>HU treatment has little effect on S phase fraction in vivo</a:t>
            </a:r>
          </a:p>
        </p:txBody>
      </p:sp>
      <p:sp>
        <p:nvSpPr>
          <p:cNvPr id="6" name="Rectangle 5"/>
          <p:cNvSpPr/>
          <p:nvPr/>
        </p:nvSpPr>
        <p:spPr bwMode="auto">
          <a:xfrm>
            <a:off x="106363" y="1165225"/>
            <a:ext cx="1006475"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8" name="Rectangle 7"/>
          <p:cNvSpPr/>
          <p:nvPr/>
        </p:nvSpPr>
        <p:spPr bwMode="auto">
          <a:xfrm rot="5400000">
            <a:off x="245269" y="2340769"/>
            <a:ext cx="728663" cy="1006475"/>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0" name="Rectangle 9"/>
          <p:cNvSpPr/>
          <p:nvPr/>
        </p:nvSpPr>
        <p:spPr bwMode="auto">
          <a:xfrm rot="5400000">
            <a:off x="88901" y="3294062"/>
            <a:ext cx="1041400" cy="1006475"/>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2" name="Rectangle 11"/>
          <p:cNvSpPr/>
          <p:nvPr/>
        </p:nvSpPr>
        <p:spPr bwMode="auto">
          <a:xfrm rot="5400000">
            <a:off x="259557" y="4215606"/>
            <a:ext cx="700088"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4" name="Rectangle 13"/>
          <p:cNvSpPr/>
          <p:nvPr/>
        </p:nvSpPr>
        <p:spPr bwMode="auto">
          <a:xfrm rot="5400000">
            <a:off x="247651" y="5014912"/>
            <a:ext cx="723900"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6" name="Rectangle 15"/>
          <p:cNvSpPr/>
          <p:nvPr/>
        </p:nvSpPr>
        <p:spPr bwMode="auto">
          <a:xfrm rot="5400000">
            <a:off x="505620" y="1821656"/>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8" name="TextBox 17"/>
          <p:cNvSpPr txBox="1"/>
          <p:nvPr/>
        </p:nvSpPr>
        <p:spPr>
          <a:xfrm>
            <a:off x="29388" y="1308281"/>
            <a:ext cx="326308" cy="679417"/>
          </a:xfrm>
          <a:prstGeom prst="rect">
            <a:avLst/>
          </a:prstGeom>
          <a:noFill/>
          <a:ln w="25400">
            <a:noFill/>
          </a:ln>
        </p:spPr>
        <p:txBody>
          <a:bodyPr vert="wordArtVert" wrap="none"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19" name="TextBox 18"/>
          <p:cNvSpPr txBox="1"/>
          <p:nvPr/>
        </p:nvSpPr>
        <p:spPr>
          <a:xfrm>
            <a:off x="29388" y="2446121"/>
            <a:ext cx="326308" cy="736618"/>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20" name="TextBox 19"/>
          <p:cNvSpPr txBox="1"/>
          <p:nvPr/>
        </p:nvSpPr>
        <p:spPr>
          <a:xfrm>
            <a:off x="29388" y="3249507"/>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1" name="TextBox 20"/>
          <p:cNvSpPr txBox="1"/>
          <p:nvPr/>
        </p:nvSpPr>
        <p:spPr>
          <a:xfrm>
            <a:off x="29388" y="4138781"/>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2" name="TextBox 21"/>
          <p:cNvSpPr txBox="1"/>
          <p:nvPr/>
        </p:nvSpPr>
        <p:spPr>
          <a:xfrm>
            <a:off x="29388" y="4945138"/>
            <a:ext cx="326308" cy="1090137"/>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3" name="TextBox 22"/>
          <p:cNvSpPr txBox="1"/>
          <p:nvPr/>
        </p:nvSpPr>
        <p:spPr>
          <a:xfrm>
            <a:off x="29388" y="2128221"/>
            <a:ext cx="326308" cy="326385"/>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extLst>
      <p:ext uri="{BB962C8B-B14F-4D97-AF65-F5344CB8AC3E}">
        <p14:creationId xmlns:p14="http://schemas.microsoft.com/office/powerpoint/2010/main" val="714991214"/>
      </p:ext>
    </p:extLst>
  </p:cSld>
  <p:clrMapOvr>
    <a:masterClrMapping/>
  </p:clrMapOvr>
  <p:transition spd="med">
    <p:fade/>
  </p:transition>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01" name="Picture 2"/>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3602" name="Title 1"/>
          <p:cNvSpPr>
            <a:spLocks noGrp="1"/>
          </p:cNvSpPr>
          <p:nvPr>
            <p:ph type="title"/>
          </p:nvPr>
        </p:nvSpPr>
        <p:spPr>
          <a:xfrm>
            <a:off x="0" y="33338"/>
            <a:ext cx="9144000" cy="762000"/>
          </a:xfrm>
        </p:spPr>
        <p:txBody>
          <a:bodyPr/>
          <a:lstStyle/>
          <a:p>
            <a:r>
              <a:rPr lang="en-US">
                <a:latin typeface="Arial" charset="0"/>
                <a:ea typeface="MS PGothic" charset="0"/>
              </a:rPr>
              <a:t>HU treatment has little effect on S phase fraction in vivo</a:t>
            </a:r>
          </a:p>
        </p:txBody>
      </p:sp>
      <p:sp>
        <p:nvSpPr>
          <p:cNvPr id="6" name="Rectangle 5"/>
          <p:cNvSpPr/>
          <p:nvPr/>
        </p:nvSpPr>
        <p:spPr bwMode="auto">
          <a:xfrm>
            <a:off x="106363" y="1165225"/>
            <a:ext cx="1006475" cy="10064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8" name="Rectangle 7"/>
          <p:cNvSpPr/>
          <p:nvPr/>
        </p:nvSpPr>
        <p:spPr bwMode="auto">
          <a:xfrm rot="5400000">
            <a:off x="245269" y="2340769"/>
            <a:ext cx="728663" cy="1006475"/>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0" name="Rectangle 9"/>
          <p:cNvSpPr/>
          <p:nvPr/>
        </p:nvSpPr>
        <p:spPr bwMode="auto">
          <a:xfrm rot="5400000">
            <a:off x="88901" y="3294062"/>
            <a:ext cx="1041400" cy="1006475"/>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2" name="Rectangle 11"/>
          <p:cNvSpPr/>
          <p:nvPr/>
        </p:nvSpPr>
        <p:spPr bwMode="auto">
          <a:xfrm rot="5400000">
            <a:off x="259557" y="4215606"/>
            <a:ext cx="700088"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4" name="Rectangle 13"/>
          <p:cNvSpPr/>
          <p:nvPr/>
        </p:nvSpPr>
        <p:spPr bwMode="auto">
          <a:xfrm rot="5400000">
            <a:off x="247651" y="5014912"/>
            <a:ext cx="723900"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6" name="Rectangle 15"/>
          <p:cNvSpPr/>
          <p:nvPr/>
        </p:nvSpPr>
        <p:spPr bwMode="auto">
          <a:xfrm rot="5400000">
            <a:off x="505620" y="1821656"/>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cxnSp>
        <p:nvCxnSpPr>
          <p:cNvPr id="18" name="Straight Arrow Connector 17"/>
          <p:cNvCxnSpPr>
            <a:cxnSpLocks noChangeShapeType="1"/>
          </p:cNvCxnSpPr>
          <p:nvPr/>
        </p:nvCxnSpPr>
        <p:spPr bwMode="auto">
          <a:xfrm flipH="1">
            <a:off x="2784475" y="2774950"/>
            <a:ext cx="587375" cy="466725"/>
          </a:xfrm>
          <a:prstGeom prst="straightConnector1">
            <a:avLst/>
          </a:prstGeom>
          <a:noFill/>
          <a:ln w="38100">
            <a:solidFill>
              <a:srgbClr val="008000"/>
            </a:solidFill>
            <a:round/>
            <a:headEnd/>
            <a:tailEnd type="arrow" w="med" len="med"/>
          </a:ln>
          <a:extLst>
            <a:ext uri="{909E8E84-426E-40dd-AFC4-6F175D3DCCD1}">
              <a14:hiddenFill xmlns:a14="http://schemas.microsoft.com/office/drawing/2010/main" xmlns="">
                <a:noFill/>
              </a14:hiddenFill>
            </a:ext>
          </a:extLst>
        </p:spPr>
      </p:cxnSp>
      <p:cxnSp>
        <p:nvCxnSpPr>
          <p:cNvPr id="20" name="Straight Arrow Connector 19"/>
          <p:cNvCxnSpPr>
            <a:cxnSpLocks noChangeShapeType="1"/>
          </p:cNvCxnSpPr>
          <p:nvPr/>
        </p:nvCxnSpPr>
        <p:spPr bwMode="auto">
          <a:xfrm flipH="1">
            <a:off x="6276975" y="3783013"/>
            <a:ext cx="585788" cy="465137"/>
          </a:xfrm>
          <a:prstGeom prst="straightConnector1">
            <a:avLst/>
          </a:prstGeom>
          <a:noFill/>
          <a:ln w="38100">
            <a:solidFill>
              <a:srgbClr val="008000"/>
            </a:solidFill>
            <a:round/>
            <a:headEnd/>
            <a:tailEnd type="arrow" w="med" len="med"/>
          </a:ln>
          <a:extLst>
            <a:ext uri="{909E8E84-426E-40dd-AFC4-6F175D3DCCD1}">
              <a14:hiddenFill xmlns:a14="http://schemas.microsoft.com/office/drawing/2010/main" xmlns="">
                <a:noFill/>
              </a14:hiddenFill>
            </a:ext>
          </a:extLst>
        </p:spPr>
      </p:cxnSp>
      <p:sp>
        <p:nvSpPr>
          <p:cNvPr id="19" name="TextBox 18"/>
          <p:cNvSpPr txBox="1"/>
          <p:nvPr/>
        </p:nvSpPr>
        <p:spPr>
          <a:xfrm>
            <a:off x="29388" y="1308281"/>
            <a:ext cx="326308" cy="679417"/>
          </a:xfrm>
          <a:prstGeom prst="rect">
            <a:avLst/>
          </a:prstGeom>
          <a:noFill/>
          <a:ln w="25400">
            <a:noFill/>
          </a:ln>
        </p:spPr>
        <p:txBody>
          <a:bodyPr vert="wordArtVert" wrap="none"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21" name="TextBox 20"/>
          <p:cNvSpPr txBox="1"/>
          <p:nvPr/>
        </p:nvSpPr>
        <p:spPr>
          <a:xfrm>
            <a:off x="29388" y="2446121"/>
            <a:ext cx="326308" cy="736618"/>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22" name="TextBox 21"/>
          <p:cNvSpPr txBox="1"/>
          <p:nvPr/>
        </p:nvSpPr>
        <p:spPr>
          <a:xfrm>
            <a:off x="29388" y="3249507"/>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3" name="TextBox 22"/>
          <p:cNvSpPr txBox="1"/>
          <p:nvPr/>
        </p:nvSpPr>
        <p:spPr>
          <a:xfrm>
            <a:off x="29388" y="4138781"/>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4" name="TextBox 23"/>
          <p:cNvSpPr txBox="1"/>
          <p:nvPr/>
        </p:nvSpPr>
        <p:spPr>
          <a:xfrm>
            <a:off x="29388" y="4945138"/>
            <a:ext cx="326308" cy="1090137"/>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5" name="TextBox 24"/>
          <p:cNvSpPr txBox="1"/>
          <p:nvPr/>
        </p:nvSpPr>
        <p:spPr>
          <a:xfrm>
            <a:off x="29388" y="2128221"/>
            <a:ext cx="326308" cy="326385"/>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extLst>
      <p:ext uri="{BB962C8B-B14F-4D97-AF65-F5344CB8AC3E}">
        <p14:creationId xmlns:p14="http://schemas.microsoft.com/office/powerpoint/2010/main" val="225123734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1000"/>
                                        <p:tgtEl>
                                          <p:spTgt spid="18"/>
                                        </p:tgtEl>
                                      </p:cBhvr>
                                    </p:animEffect>
                                  </p:childTnLst>
                                </p:cTn>
                              </p:par>
                              <p:par>
                                <p:cTn id="8" presetID="9" presetClass="entr" presetSubtype="0" fill="hold"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dissolve">
                                      <p:cBhvr>
                                        <p:cTn id="10"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5649" name="Picture 2"/>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650" name="Title 1"/>
          <p:cNvSpPr>
            <a:spLocks noGrp="1"/>
          </p:cNvSpPr>
          <p:nvPr>
            <p:ph type="title"/>
          </p:nvPr>
        </p:nvSpPr>
        <p:spPr>
          <a:xfrm>
            <a:off x="71438" y="25400"/>
            <a:ext cx="9072562" cy="762000"/>
          </a:xfrm>
        </p:spPr>
        <p:txBody>
          <a:bodyPr/>
          <a:lstStyle/>
          <a:p>
            <a:r>
              <a:rPr lang="en-US">
                <a:latin typeface="Arial" charset="0"/>
                <a:ea typeface="MS PGothic" charset="0"/>
              </a:rPr>
              <a:t>HU treatment causes a large decrease in IdU incorporation into S phase cells</a:t>
            </a:r>
          </a:p>
        </p:txBody>
      </p:sp>
      <p:sp>
        <p:nvSpPr>
          <p:cNvPr id="6" name="Rectangle 5"/>
          <p:cNvSpPr/>
          <p:nvPr/>
        </p:nvSpPr>
        <p:spPr bwMode="auto">
          <a:xfrm>
            <a:off x="123825" y="1165225"/>
            <a:ext cx="1006475" cy="841375"/>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8" name="Rectangle 7"/>
          <p:cNvSpPr/>
          <p:nvPr/>
        </p:nvSpPr>
        <p:spPr bwMode="auto">
          <a:xfrm rot="5400000">
            <a:off x="223838" y="2260600"/>
            <a:ext cx="806450" cy="1006475"/>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0" name="Rectangle 9"/>
          <p:cNvSpPr/>
          <p:nvPr/>
        </p:nvSpPr>
        <p:spPr bwMode="auto">
          <a:xfrm rot="5400000">
            <a:off x="42863" y="3314700"/>
            <a:ext cx="1168400" cy="1006475"/>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2" name="Rectangle 11"/>
          <p:cNvSpPr/>
          <p:nvPr/>
        </p:nvSpPr>
        <p:spPr bwMode="auto">
          <a:xfrm rot="5400000">
            <a:off x="224631" y="4334669"/>
            <a:ext cx="804863"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4" name="Rectangle 13"/>
          <p:cNvSpPr/>
          <p:nvPr/>
        </p:nvSpPr>
        <p:spPr bwMode="auto">
          <a:xfrm rot="5400000">
            <a:off x="347663" y="5067300"/>
            <a:ext cx="558800" cy="1006475"/>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6" name="Rectangle 15"/>
          <p:cNvSpPr/>
          <p:nvPr/>
        </p:nvSpPr>
        <p:spPr bwMode="auto">
          <a:xfrm rot="5400000">
            <a:off x="523082" y="1694656"/>
            <a:ext cx="207962" cy="1006475"/>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8" name="TextBox 17"/>
          <p:cNvSpPr txBox="1"/>
          <p:nvPr/>
        </p:nvSpPr>
        <p:spPr>
          <a:xfrm>
            <a:off x="29388" y="1217751"/>
            <a:ext cx="326308" cy="679417"/>
          </a:xfrm>
          <a:prstGeom prst="rect">
            <a:avLst/>
          </a:prstGeom>
          <a:noFill/>
          <a:ln w="25400">
            <a:noFill/>
          </a:ln>
        </p:spPr>
        <p:txBody>
          <a:bodyPr vert="wordArtVert" wrap="none"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19" name="TextBox 18"/>
          <p:cNvSpPr txBox="1"/>
          <p:nvPr/>
        </p:nvSpPr>
        <p:spPr>
          <a:xfrm>
            <a:off x="29388" y="2382750"/>
            <a:ext cx="326308" cy="736618"/>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20" name="TextBox 19"/>
          <p:cNvSpPr txBox="1"/>
          <p:nvPr/>
        </p:nvSpPr>
        <p:spPr>
          <a:xfrm>
            <a:off x="29388" y="3249507"/>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1" name="TextBox 20"/>
          <p:cNvSpPr txBox="1"/>
          <p:nvPr/>
        </p:nvSpPr>
        <p:spPr>
          <a:xfrm>
            <a:off x="29388" y="4238364"/>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2" name="TextBox 21"/>
          <p:cNvSpPr txBox="1"/>
          <p:nvPr/>
        </p:nvSpPr>
        <p:spPr>
          <a:xfrm>
            <a:off x="29388" y="5035668"/>
            <a:ext cx="326308" cy="1090137"/>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3" name="TextBox 22"/>
          <p:cNvSpPr txBox="1"/>
          <p:nvPr/>
        </p:nvSpPr>
        <p:spPr>
          <a:xfrm>
            <a:off x="29388" y="1992424"/>
            <a:ext cx="326308" cy="326385"/>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extLst>
      <p:ext uri="{BB962C8B-B14F-4D97-AF65-F5344CB8AC3E}">
        <p14:creationId xmlns:p14="http://schemas.microsoft.com/office/powerpoint/2010/main" val="265018874"/>
      </p:ext>
    </p:extLst>
  </p:cSld>
  <p:clrMapOvr>
    <a:masterClrMapping/>
  </p:clrMapOvr>
  <p:transition spd="med">
    <p:fade/>
  </p:transition>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1793" name="Picture 2"/>
          <p:cNvPicPr>
            <a:picLocks/>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28613" y="850900"/>
            <a:ext cx="8723312" cy="583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5"/>
          <p:cNvSpPr/>
          <p:nvPr/>
        </p:nvSpPr>
        <p:spPr bwMode="auto">
          <a:xfrm>
            <a:off x="115888" y="1201738"/>
            <a:ext cx="1006475" cy="744537"/>
          </a:xfrm>
          <a:prstGeom prst="rect">
            <a:avLst/>
          </a:prstGeom>
          <a:solidFill>
            <a:srgbClr val="3366FF">
              <a:alpha val="25000"/>
            </a:srgbClr>
          </a:solidFill>
          <a:ln w="25400">
            <a:solidFill>
              <a:srgbClr val="3366FF"/>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8" name="Rectangle 7"/>
          <p:cNvSpPr/>
          <p:nvPr/>
        </p:nvSpPr>
        <p:spPr bwMode="auto">
          <a:xfrm rot="5400000">
            <a:off x="223044" y="2183607"/>
            <a:ext cx="790575" cy="1004887"/>
          </a:xfrm>
          <a:prstGeom prst="rect">
            <a:avLst/>
          </a:prstGeom>
          <a:solidFill>
            <a:srgbClr val="008000">
              <a:alpha val="25000"/>
            </a:srgbClr>
          </a:solidFill>
          <a:ln w="25400">
            <a:solidFill>
              <a:srgbClr val="008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0" name="Rectangle 9"/>
          <p:cNvSpPr/>
          <p:nvPr/>
        </p:nvSpPr>
        <p:spPr bwMode="auto">
          <a:xfrm rot="5400000">
            <a:off x="87313" y="3162300"/>
            <a:ext cx="1062038" cy="1004887"/>
          </a:xfrm>
          <a:prstGeom prst="rect">
            <a:avLst/>
          </a:prstGeom>
          <a:solidFill>
            <a:srgbClr val="FFFF00">
              <a:alpha val="25000"/>
            </a:srgbClr>
          </a:solidFill>
          <a:ln w="25400">
            <a:solidFill>
              <a:srgbClr val="FFFF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2" name="Rectangle 11"/>
          <p:cNvSpPr/>
          <p:nvPr/>
        </p:nvSpPr>
        <p:spPr bwMode="auto">
          <a:xfrm rot="5400000">
            <a:off x="210344" y="4142582"/>
            <a:ext cx="815975" cy="1004887"/>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4" name="Rectangle 13"/>
          <p:cNvSpPr/>
          <p:nvPr/>
        </p:nvSpPr>
        <p:spPr bwMode="auto">
          <a:xfrm rot="5400000">
            <a:off x="231776" y="4975225"/>
            <a:ext cx="773112" cy="1004887"/>
          </a:xfrm>
          <a:prstGeom prst="rect">
            <a:avLst/>
          </a:prstGeom>
          <a:noFill/>
          <a:ln w="25400">
            <a:solidFill>
              <a:srgbClr val="00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6" name="Rectangle 15"/>
          <p:cNvSpPr/>
          <p:nvPr/>
        </p:nvSpPr>
        <p:spPr bwMode="auto">
          <a:xfrm rot="5400000">
            <a:off x="503238" y="1609725"/>
            <a:ext cx="230188" cy="1004887"/>
          </a:xfrm>
          <a:prstGeom prst="rect">
            <a:avLst/>
          </a:prstGeom>
          <a:solidFill>
            <a:srgbClr val="FF0000">
              <a:alpha val="25000"/>
            </a:srgbClr>
          </a:solidFill>
          <a:ln w="25400">
            <a:solidFill>
              <a:srgbClr val="FF0000"/>
            </a:solidFill>
            <a:round/>
            <a:headEnd/>
            <a:tailEnd/>
          </a:ln>
          <a:effectLst/>
        </p:spPr>
        <p:txBody>
          <a:bodyPr vert="wordArtVert" wrap="none" anchor="ctr"/>
          <a:lstStyle/>
          <a:p>
            <a:pPr algn="ctr" eaLnBrk="1" fontAlgn="auto" hangingPunct="1">
              <a:spcBef>
                <a:spcPts val="0"/>
              </a:spcBef>
              <a:spcAft>
                <a:spcPts val="0"/>
              </a:spcAft>
              <a:defRPr/>
            </a:pPr>
            <a:endParaRPr lang="en-US" sz="1800" b="0" kern="0" dirty="0">
              <a:solidFill>
                <a:srgbClr val="FFFFFF"/>
              </a:solidFill>
              <a:latin typeface="As"/>
              <a:ea typeface="+mn-ea"/>
              <a:cs typeface="Arial" pitchFamily="34" charset="0"/>
            </a:endParaRPr>
          </a:p>
        </p:txBody>
      </p:sp>
      <p:sp>
        <p:nvSpPr>
          <p:cNvPr id="161800" name="Title 1"/>
          <p:cNvSpPr>
            <a:spLocks noGrp="1"/>
          </p:cNvSpPr>
          <p:nvPr>
            <p:ph type="title"/>
          </p:nvPr>
        </p:nvSpPr>
        <p:spPr>
          <a:xfrm>
            <a:off x="0" y="38100"/>
            <a:ext cx="9144000" cy="762000"/>
          </a:xfrm>
        </p:spPr>
        <p:txBody>
          <a:bodyPr/>
          <a:lstStyle/>
          <a:p>
            <a:r>
              <a:rPr lang="en-US" sz="2600">
                <a:latin typeface="Arial" charset="0"/>
                <a:ea typeface="MS PGothic" charset="0"/>
              </a:rPr>
              <a:t>p4EBP1 is down-regulated in almost all AML cell populations</a:t>
            </a:r>
          </a:p>
        </p:txBody>
      </p:sp>
      <p:sp>
        <p:nvSpPr>
          <p:cNvPr id="161801" name="Right Arrow 18"/>
          <p:cNvSpPr>
            <a:spLocks noChangeArrowheads="1"/>
          </p:cNvSpPr>
          <p:nvPr/>
        </p:nvSpPr>
        <p:spPr bwMode="auto">
          <a:xfrm>
            <a:off x="6030913" y="717550"/>
            <a:ext cx="1485900" cy="406400"/>
          </a:xfrm>
          <a:prstGeom prst="rightArrow">
            <a:avLst>
              <a:gd name="adj1" fmla="val 50000"/>
              <a:gd name="adj2" fmla="val 49952"/>
            </a:avLst>
          </a:prstGeom>
          <a:gradFill rotWithShape="1">
            <a:gsLst>
              <a:gs pos="0">
                <a:srgbClr val="CCFFCC"/>
              </a:gs>
              <a:gs pos="100000">
                <a:srgbClr val="008000"/>
              </a:gs>
            </a:gsLst>
            <a:lin ang="5400000" scaled="1"/>
          </a:gradFill>
          <a:ln w="9525">
            <a:solidFill>
              <a:schemeClr val="tx1"/>
            </a:solidFill>
            <a:round/>
            <a:headEnd/>
            <a:tailEnd/>
          </a:ln>
        </p:spPr>
        <p:txBody>
          <a:bodyPr wrap="none" anchor="ctr"/>
          <a:lstStyle/>
          <a:p>
            <a:pPr algn="ctr" eaLnBrk="1" hangingPunct="1"/>
            <a:r>
              <a:rPr lang="en-US" sz="1800">
                <a:solidFill>
                  <a:srgbClr val="000000"/>
                </a:solidFill>
              </a:rPr>
              <a:t>Increased</a:t>
            </a:r>
          </a:p>
        </p:txBody>
      </p:sp>
      <p:sp>
        <p:nvSpPr>
          <p:cNvPr id="161802" name="Right Arrow 19"/>
          <p:cNvSpPr>
            <a:spLocks noChangeArrowheads="1"/>
          </p:cNvSpPr>
          <p:nvPr/>
        </p:nvSpPr>
        <p:spPr bwMode="auto">
          <a:xfrm flipH="1">
            <a:off x="1836738" y="714375"/>
            <a:ext cx="1485900" cy="406400"/>
          </a:xfrm>
          <a:prstGeom prst="rightArrow">
            <a:avLst>
              <a:gd name="adj1" fmla="val 50000"/>
              <a:gd name="adj2" fmla="val 49952"/>
            </a:avLst>
          </a:prstGeom>
          <a:gradFill rotWithShape="1">
            <a:gsLst>
              <a:gs pos="0">
                <a:srgbClr val="CCFFCC"/>
              </a:gs>
              <a:gs pos="100000">
                <a:srgbClr val="008000"/>
              </a:gs>
            </a:gsLst>
            <a:lin ang="5400000" scaled="1"/>
          </a:gradFill>
          <a:ln w="9525">
            <a:solidFill>
              <a:schemeClr val="tx1"/>
            </a:solidFill>
            <a:round/>
            <a:headEnd/>
            <a:tailEnd/>
          </a:ln>
        </p:spPr>
        <p:txBody>
          <a:bodyPr wrap="none" anchor="ctr"/>
          <a:lstStyle/>
          <a:p>
            <a:pPr algn="ctr" eaLnBrk="1" hangingPunct="1"/>
            <a:r>
              <a:rPr lang="en-US" sz="1800">
                <a:solidFill>
                  <a:srgbClr val="000000"/>
                </a:solidFill>
              </a:rPr>
              <a:t>Decreased</a:t>
            </a:r>
          </a:p>
        </p:txBody>
      </p:sp>
      <p:sp>
        <p:nvSpPr>
          <p:cNvPr id="18" name="TextBox 17"/>
          <p:cNvSpPr txBox="1"/>
          <p:nvPr/>
        </p:nvSpPr>
        <p:spPr>
          <a:xfrm>
            <a:off x="29388" y="1199645"/>
            <a:ext cx="326308" cy="679417"/>
          </a:xfrm>
          <a:prstGeom prst="rect">
            <a:avLst/>
          </a:prstGeom>
          <a:noFill/>
          <a:ln w="25400">
            <a:noFill/>
          </a:ln>
        </p:spPr>
        <p:txBody>
          <a:bodyPr vert="wordArtVert" wrap="none"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HSPC</a:t>
            </a:r>
          </a:p>
        </p:txBody>
      </p:sp>
      <p:sp>
        <p:nvSpPr>
          <p:cNvPr id="19" name="TextBox 18"/>
          <p:cNvSpPr txBox="1"/>
          <p:nvPr/>
        </p:nvSpPr>
        <p:spPr>
          <a:xfrm>
            <a:off x="29388" y="2301268"/>
            <a:ext cx="326308" cy="736618"/>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MONO</a:t>
            </a:r>
          </a:p>
        </p:txBody>
      </p:sp>
      <p:sp>
        <p:nvSpPr>
          <p:cNvPr id="20" name="TextBox 19"/>
          <p:cNvSpPr txBox="1"/>
          <p:nvPr/>
        </p:nvSpPr>
        <p:spPr>
          <a:xfrm>
            <a:off x="29388" y="3131814"/>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GRAN</a:t>
            </a:r>
          </a:p>
        </p:txBody>
      </p:sp>
      <p:sp>
        <p:nvSpPr>
          <p:cNvPr id="21" name="TextBox 20"/>
          <p:cNvSpPr txBox="1"/>
          <p:nvPr/>
        </p:nvSpPr>
        <p:spPr>
          <a:xfrm>
            <a:off x="29388" y="4084463"/>
            <a:ext cx="326308" cy="1005840"/>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RBC</a:t>
            </a:r>
          </a:p>
        </p:txBody>
      </p:sp>
      <p:sp>
        <p:nvSpPr>
          <p:cNvPr id="22" name="TextBox 21"/>
          <p:cNvSpPr txBox="1"/>
          <p:nvPr/>
        </p:nvSpPr>
        <p:spPr>
          <a:xfrm>
            <a:off x="29388" y="4936085"/>
            <a:ext cx="326308" cy="1090137"/>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B-CELL</a:t>
            </a:r>
          </a:p>
        </p:txBody>
      </p:sp>
      <p:sp>
        <p:nvSpPr>
          <p:cNvPr id="23" name="TextBox 22"/>
          <p:cNvSpPr txBox="1"/>
          <p:nvPr/>
        </p:nvSpPr>
        <p:spPr>
          <a:xfrm>
            <a:off x="29388" y="1919996"/>
            <a:ext cx="326308" cy="326385"/>
          </a:xfrm>
          <a:prstGeom prst="rect">
            <a:avLst/>
          </a:prstGeom>
          <a:noFill/>
          <a:ln w="25400">
            <a:noFill/>
          </a:ln>
        </p:spPr>
        <p:txBody>
          <a:bodyPr vert="wordArtVert" tIns="0" rIns="0" bIns="0">
            <a:spAutoFit/>
          </a:bodyPr>
          <a:lstStyle/>
          <a:p>
            <a:pPr algn="ctr" eaLnBrk="1" fontAlgn="auto" hangingPunct="1">
              <a:spcBef>
                <a:spcPts val="0"/>
              </a:spcBef>
              <a:spcAft>
                <a:spcPts val="0"/>
              </a:spcAft>
              <a:defRPr/>
            </a:pPr>
            <a:r>
              <a:rPr lang="en-US" sz="1400" b="0" kern="0" spc="-500" dirty="0">
                <a:solidFill>
                  <a:srgbClr val="FFFFFF"/>
                </a:solidFill>
                <a:latin typeface="As"/>
                <a:ea typeface="+mn-ea"/>
                <a:cs typeface="Arial" pitchFamily="34" charset="0"/>
              </a:rPr>
              <a:t>B</a:t>
            </a:r>
          </a:p>
        </p:txBody>
      </p:sp>
    </p:spTree>
    <p:extLst>
      <p:ext uri="{BB962C8B-B14F-4D97-AF65-F5344CB8AC3E}">
        <p14:creationId xmlns:p14="http://schemas.microsoft.com/office/powerpoint/2010/main" val="3383288972"/>
      </p:ext>
    </p:extLst>
  </p:cSld>
  <p:clrMapOvr>
    <a:masterClrMapping/>
  </p:clrMapOvr>
  <p:transition spd="med">
    <p:fade/>
  </p:transition>
</p:sld>
</file>

<file path=ppt/theme/theme1.xml><?xml version="1.0" encoding="utf-8"?>
<a:theme xmlns:a="http://schemas.openxmlformats.org/drawingml/2006/main" name="Default Design">
  <a:themeElements>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gradFill rotWithShape="1">
          <a:gsLst>
            <a:gs pos="0">
              <a:srgbClr val="CCFFCC"/>
            </a:gs>
            <a:gs pos="100000">
              <a:srgbClr val="008000"/>
            </a:gs>
          </a:gsLst>
          <a:lin ang="5400000" scaled="1"/>
        </a:gradFill>
        <a:ln w="9525">
          <a:solidFill>
            <a:schemeClr val="tx1"/>
          </a:solidFill>
          <a:round/>
          <a:headEnd/>
          <a:tailEnd/>
        </a:ln>
        <a:effectLst/>
      </a:spPr>
      <a:bodyPr wrap="none" anchor="ctr">
        <a:prstTxWarp prst="textNoShape">
          <a:avLst/>
        </a:prstTxWarp>
      </a:bodyPr>
      <a:lstStyle>
        <a:defPPr>
          <a:defRPr/>
        </a:defPPr>
      </a:lstStyle>
    </a:spDef>
    <a:lnDef>
      <a:spPr bwMode="auto">
        <a:noFill/>
        <a:ln w="9525" cap="flat" cmpd="sng" algn="ctr">
          <a:solidFill>
            <a:srgbClr val="FFFFFF"/>
          </a:solidFill>
          <a:prstDash val="solid"/>
          <a:round/>
          <a:headEnd type="none" w="med" len="med"/>
          <a:tailEnd type="none" w="med" len="med"/>
        </a:ln>
        <a:effectLst/>
      </a:spPr>
      <a:body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Default Design">
  <a:themeElements>
    <a:clrScheme name="">
      <a:dk1>
        <a:srgbClr val="000000"/>
      </a:dk1>
      <a:lt1>
        <a:srgbClr val="FFFFFF"/>
      </a:lt1>
      <a:dk2>
        <a:srgbClr val="000000"/>
      </a:dk2>
      <a:lt2>
        <a:srgbClr val="FFCC66"/>
      </a:lt2>
      <a:accent1>
        <a:srgbClr val="9999FF"/>
      </a:accent1>
      <a:accent2>
        <a:srgbClr val="FF9900"/>
      </a:accent2>
      <a:accent3>
        <a:srgbClr val="AAAAAA"/>
      </a:accent3>
      <a:accent4>
        <a:srgbClr val="DADADA"/>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ctr"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0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ctr"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000" b="0"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Nodality_Template_2009">
  <a:themeElements>
    <a:clrScheme name="Nodality Default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Nodality Default">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1" i="0" u="none" strike="noStrike" cap="none" normalizeH="0" baseline="0" smtClean="0">
            <a:ln>
              <a:noFill/>
            </a:ln>
            <a:solidFill>
              <a:schemeClr val="tx1"/>
            </a:solidFill>
            <a:effectLst/>
            <a:latin typeface="Arial" pitchFamily="34" charset="0"/>
            <a:ea typeface="ＭＳ Ｐゴシック" pitchFamily="80"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1" i="0" u="none" strike="noStrike" cap="none" normalizeH="0" baseline="0" smtClean="0">
            <a:ln>
              <a:noFill/>
            </a:ln>
            <a:solidFill>
              <a:schemeClr val="tx1"/>
            </a:solidFill>
            <a:effectLst/>
            <a:latin typeface="Arial" pitchFamily="34" charset="0"/>
            <a:ea typeface="ＭＳ Ｐゴシック" pitchFamily="80" charset="-128"/>
          </a:defRPr>
        </a:defPPr>
      </a:lstStyle>
    </a:lnDef>
  </a:objectDefaults>
  <a:extraClrSchemeLst>
    <a:extraClrScheme>
      <a:clrScheme name="Nodality Default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Nodality Default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Nodality Default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Nodality Default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Nodality Default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Nodality Default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Nodality Default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Nodality Default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Nodality Default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Nodality Default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Nodality Default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Nodality Default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Nodality 1">
        <a:dk1>
          <a:srgbClr val="292929"/>
        </a:dk1>
        <a:lt1>
          <a:srgbClr val="FFFFFF"/>
        </a:lt1>
        <a:dk2>
          <a:srgbClr val="336699"/>
        </a:dk2>
        <a:lt2>
          <a:srgbClr val="808080"/>
        </a:lt2>
        <a:accent1>
          <a:srgbClr val="C1E0FF"/>
        </a:accent1>
        <a:accent2>
          <a:srgbClr val="DDDDDD"/>
        </a:accent2>
        <a:accent3>
          <a:srgbClr val="FFFFFF"/>
        </a:accent3>
        <a:accent4>
          <a:srgbClr val="212121"/>
        </a:accent4>
        <a:accent5>
          <a:srgbClr val="DDEDFF"/>
        </a:accent5>
        <a:accent6>
          <a:srgbClr val="C8C8C8"/>
        </a:accent6>
        <a:hlink>
          <a:srgbClr val="FFCC66"/>
        </a:hlink>
        <a:folHlink>
          <a:srgbClr val="CDD05C"/>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7_Default Design">
  <a:themeElements>
    <a:clrScheme name="">
      <a:dk1>
        <a:srgbClr val="000000"/>
      </a:dk1>
      <a:lt1>
        <a:srgbClr val="000066"/>
      </a:lt1>
      <a:dk2>
        <a:srgbClr val="000000"/>
      </a:dk2>
      <a:lt2>
        <a:srgbClr val="808080"/>
      </a:lt2>
      <a:accent1>
        <a:srgbClr val="00CC99"/>
      </a:accent1>
      <a:accent2>
        <a:srgbClr val="3333CC"/>
      </a:accent2>
      <a:accent3>
        <a:srgbClr val="AAAAB8"/>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100000" t="-60000" r="100000" b="200000"/>
          </a:path>
        </a:gradFill>
        <a:gradFill rotWithShape="1">
          <a:gsLst>
            <a:gs pos="0">
              <a:schemeClr val="phClr">
                <a:tint val="80000"/>
                <a:satMod val="300000"/>
              </a:schemeClr>
            </a:gs>
            <a:gs pos="100000">
              <a:schemeClr val="phClr">
                <a:shade val="30000"/>
                <a:satMod val="200000"/>
              </a:schemeClr>
            </a:gs>
          </a:gsLst>
          <a:path path="circle">
            <a:fillToRect l="100000" t="100000" r="100000" b="100000"/>
          </a:path>
        </a:gradFill>
      </a:bgFillStyleLst>
    </a:fmtScheme>
  </a:themeElements>
  <a:objectDefaults>
    <a:spDef>
      <a:spPr bwMode="auto">
        <a:xfrm>
          <a:off x="0" y="0"/>
          <a:ext cx="1" cy="1"/>
        </a:xfrm>
        <a:custGeom>
          <a:avLst/>
          <a:gdLst/>
          <a:ahLst/>
          <a:cxnLst/>
          <a:rect l="0" t="0" r="0" b="0"/>
          <a:pathLst/>
        </a:custGeom>
        <a:noFill/>
        <a:ln w="254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3200" b="1" i="0" u="none" strike="noStrike" cap="none" normalizeH="0" baseline="0" smtClean="0">
            <a:solidFill>
              <a:schemeClr val="tx1"/>
            </a:solidFill>
            <a:effectLst/>
            <a:latin typeface="As"/>
          </a:defRPr>
        </a:defPPr>
      </a:lstStyle>
    </a:spDef>
    <a:lnDef>
      <a:spPr bwMode="auto">
        <a:xfrm>
          <a:off x="0" y="0"/>
          <a:ext cx="1" cy="1"/>
        </a:xfrm>
        <a:custGeom>
          <a:avLst/>
          <a:gdLst/>
          <a:ahLst/>
          <a:cxnLst/>
          <a:rect l="0" t="0" r="0" b="0"/>
          <a:pathLst/>
        </a:custGeom>
        <a:noFill/>
        <a:ln w="254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3200" b="1" i="0" u="none" strike="noStrike" cap="none" normalizeH="0" baseline="0" smtClean="0">
            <a:solidFill>
              <a:schemeClr val="tx1"/>
            </a:solidFill>
            <a:effectLst/>
            <a:latin typeface="As"/>
          </a:defRPr>
        </a:defPPr>
      </a:lstStyle>
    </a:lnDef>
  </a:objectDefaults>
  <a:extraClrSchemeLst>
    <a:extraClrScheme>
      <a:clrScheme name="3_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3_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3_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3_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3_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3_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3_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2_Default Design">
  <a:themeElements>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ln>
          <a:headEnd type="none" w="lg" len="med"/>
          <a:tailEnd type="none"/>
        </a:ln>
      </a:spPr>
      <a:bodyPr rtlCol="0" anchor="ctr"/>
      <a:lstStyle>
        <a:defPPr algn="ctr">
          <a:defRPr/>
        </a:defPPr>
      </a:lstStyle>
      <a:style>
        <a:lnRef idx="1">
          <a:schemeClr val="accent2"/>
        </a:lnRef>
        <a:fillRef idx="0">
          <a:schemeClr val="accent2"/>
        </a:fillRef>
        <a:effectRef idx="0">
          <a:schemeClr val="accent2"/>
        </a:effectRef>
        <a:fontRef idx="minor">
          <a:schemeClr val="tx1"/>
        </a:fontRef>
      </a:style>
    </a:spDef>
    <a:lnDef>
      <a:spPr bwMode="auto">
        <a:ln>
          <a:headEnd type="none" w="lg" len="med"/>
          <a:tailEnd type="none"/>
        </a:ln>
      </a:spPr>
      <a:bodyPr/>
      <a:lstStyle/>
      <a:style>
        <a:lnRef idx="1">
          <a:schemeClr val="accent2"/>
        </a:lnRef>
        <a:fillRef idx="0">
          <a:schemeClr val="accent2"/>
        </a:fillRef>
        <a:effectRef idx="0">
          <a:schemeClr val="accent2"/>
        </a:effectRef>
        <a:fontRef idx="minor">
          <a:schemeClr val="tx1"/>
        </a:fontRef>
      </a: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7.xml><?xml version="1.0" encoding="utf-8"?>
<a:theme xmlns:a="http://schemas.openxmlformats.org/drawingml/2006/main" name="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9.xml><?xml version="1.0" encoding="utf-8"?>
<a:theme xmlns:a="http://schemas.openxmlformats.org/drawingml/2006/main" name="8_Default Design">
  <a:themeElements>
    <a:clrScheme name="">
      <a:dk1>
        <a:srgbClr val="000000"/>
      </a:dk1>
      <a:lt1>
        <a:srgbClr val="000066"/>
      </a:lt1>
      <a:dk2>
        <a:srgbClr val="000000"/>
      </a:dk2>
      <a:lt2>
        <a:srgbClr val="808080"/>
      </a:lt2>
      <a:accent1>
        <a:srgbClr val="00CC99"/>
      </a:accent1>
      <a:accent2>
        <a:srgbClr val="3333CC"/>
      </a:accent2>
      <a:accent3>
        <a:srgbClr val="AAAAB8"/>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100000" t="-60000" r="100000" b="200000"/>
          </a:path>
        </a:gradFill>
        <a:gradFill rotWithShape="1">
          <a:gsLst>
            <a:gs pos="0">
              <a:schemeClr val="phClr">
                <a:tint val="80000"/>
                <a:satMod val="300000"/>
              </a:schemeClr>
            </a:gs>
            <a:gs pos="100000">
              <a:schemeClr val="phClr">
                <a:shade val="30000"/>
                <a:satMod val="200000"/>
              </a:schemeClr>
            </a:gs>
          </a:gsLst>
          <a:path path="circle">
            <a:fillToRect l="100000" t="100000" r="100000" b="100000"/>
          </a:path>
        </a:gradFill>
      </a:bgFillStyleLst>
    </a:fmtScheme>
  </a:themeElements>
  <a:objectDefaults>
    <a:spDef>
      <a:spPr bwMode="auto">
        <a:xfrm>
          <a:off x="0" y="0"/>
          <a:ext cx="1" cy="1"/>
        </a:xfrm>
        <a:custGeom>
          <a:avLst/>
          <a:gdLst/>
          <a:ahLst/>
          <a:cxnLst/>
          <a:rect l="0" t="0" r="0" b="0"/>
          <a:pathLst/>
        </a:custGeom>
        <a:noFill/>
        <a:ln w="254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3200" b="1" i="0" u="none" strike="noStrike" cap="none" normalizeH="0" baseline="0" smtClean="0">
            <a:solidFill>
              <a:schemeClr val="tx1"/>
            </a:solidFill>
            <a:effectLst/>
            <a:latin typeface="As"/>
          </a:defRPr>
        </a:defPPr>
      </a:lstStyle>
    </a:spDef>
    <a:lnDef>
      <a:spPr bwMode="auto">
        <a:xfrm>
          <a:off x="0" y="0"/>
          <a:ext cx="1" cy="1"/>
        </a:xfrm>
        <a:custGeom>
          <a:avLst/>
          <a:gdLst/>
          <a:ahLst/>
          <a:cxnLst/>
          <a:rect l="0" t="0" r="0" b="0"/>
          <a:pathLst/>
        </a:custGeom>
        <a:noFill/>
        <a:ln w="25400"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3200" b="1" i="0" u="none" strike="noStrike" cap="none" normalizeH="0" baseline="0" smtClean="0">
            <a:solidFill>
              <a:schemeClr val="tx1"/>
            </a:solidFill>
            <a:effectLst/>
            <a:latin typeface="As"/>
          </a:defRPr>
        </a:defPPr>
      </a:lstStyle>
    </a:lnDef>
  </a:objectDefaults>
  <a:extraClrSchemeLst>
    <a:extraClrScheme>
      <a:clrScheme name="3_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3_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3_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3_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3_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3_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3_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4_Default Design">
  <a:themeElements>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gradFill rotWithShape="1">
          <a:gsLst>
            <a:gs pos="0">
              <a:srgbClr val="CCFFCC"/>
            </a:gs>
            <a:gs pos="100000">
              <a:srgbClr val="008000"/>
            </a:gs>
          </a:gsLst>
          <a:lin ang="5400000" scaled="1"/>
        </a:gradFill>
        <a:ln w="9525">
          <a:solidFill>
            <a:schemeClr val="tx1"/>
          </a:solidFill>
          <a:round/>
          <a:headEnd/>
          <a:tailEnd/>
        </a:ln>
        <a:effectLst/>
      </a:spPr>
      <a:bodyPr wrap="none" anchor="ctr">
        <a:prstTxWarp prst="textNoShape">
          <a:avLst/>
        </a:prstTxWarp>
      </a:bodyPr>
      <a:lstStyle>
        <a:defPPr>
          <a:defRPr/>
        </a:defPPr>
      </a:lstStyle>
    </a:spDef>
    <a:lnDef>
      <a:spPr bwMode="auto">
        <a:noFill/>
        <a:ln w="9525" cap="flat" cmpd="sng" algn="ctr">
          <a:solidFill>
            <a:srgbClr val="FFFFFF"/>
          </a:solidFill>
          <a:prstDash val="solid"/>
          <a:round/>
          <a:headEnd type="none" w="med" len="med"/>
          <a:tailEnd type="none" w="med" len="med"/>
        </a:ln>
        <a:effectLst/>
      </a:spPr>
      <a:body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3_Default Design">
  <a:themeElements>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gradFill rotWithShape="1">
          <a:gsLst>
            <a:gs pos="0">
              <a:srgbClr val="CCFFCC"/>
            </a:gs>
            <a:gs pos="100000">
              <a:srgbClr val="008000"/>
            </a:gs>
          </a:gsLst>
          <a:lin ang="5400000" scaled="1"/>
        </a:gradFill>
        <a:ln w="9525">
          <a:solidFill>
            <a:schemeClr val="tx1"/>
          </a:solidFill>
          <a:round/>
          <a:headEnd/>
          <a:tailEnd/>
        </a:ln>
        <a:effectLst/>
      </a:spPr>
      <a:bodyPr wrap="none" anchor="ctr">
        <a:prstTxWarp prst="textNoShape">
          <a:avLst/>
        </a:prstTxWarp>
      </a:bodyPr>
      <a:lstStyle>
        <a:defPPr>
          <a:defRPr/>
        </a:defPPr>
      </a:lstStyle>
    </a:spDef>
    <a:lnDef>
      <a:spPr bwMode="auto">
        <a:noFill/>
        <a:ln w="9525" cap="flat" cmpd="sng" algn="ctr">
          <a:solidFill>
            <a:srgbClr val="FFFFFF"/>
          </a:solidFill>
          <a:prstDash val="solid"/>
          <a:round/>
          <a:headEnd type="none" w="med" len="med"/>
          <a:tailEnd type="none" w="med" len="med"/>
        </a:ln>
        <a:effectLst/>
      </a:spPr>
      <a:body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100000" t="-60000" r="100000" b="200000"/>
          </a:path>
        </a:gradFill>
        <a:gradFill rotWithShape="1">
          <a:gsLst>
            <a:gs pos="0">
              <a:schemeClr val="phClr">
                <a:tint val="80000"/>
                <a:satMod val="300000"/>
              </a:schemeClr>
            </a:gs>
            <a:gs pos="100000">
              <a:schemeClr val="phClr">
                <a:shade val="30000"/>
                <a:satMod val="200000"/>
              </a:schemeClr>
            </a:gs>
          </a:gsLst>
          <a:path path="circle">
            <a:fillToRect l="100000" t="100000" r="100000" b="100000"/>
          </a:path>
        </a:gradFill>
      </a:bgFillStyleLst>
    </a:fmtScheme>
  </a:themeElements>
  <a:objectDefaults/>
  <a:extraClrSchemeLst/>
</a:theme>
</file>

<file path=ppt/theme/theme13.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100000" t="-60000" r="100000" b="200000"/>
          </a:path>
        </a:gradFill>
        <a:gradFill rotWithShape="1">
          <a:gsLst>
            <a:gs pos="0">
              <a:schemeClr val="phClr">
                <a:tint val="80000"/>
                <a:satMod val="300000"/>
              </a:schemeClr>
            </a:gs>
            <a:gs pos="100000">
              <a:schemeClr val="phClr">
                <a:shade val="30000"/>
                <a:satMod val="200000"/>
              </a:schemeClr>
            </a:gs>
          </a:gsLst>
          <a:path path="circle">
            <a:fillToRect l="100000" t="100000" r="100000" b="100000"/>
          </a:path>
        </a:gradFill>
      </a:bgFillStyleLst>
    </a:fmtScheme>
  </a:themeElements>
  <a:objectDefaults/>
  <a:extraClrSchemeLst/>
</a:theme>
</file>

<file path=ppt/theme/themeOverride1.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xml><?xml version="1.0" encoding="utf-8"?>
<a:themeOverride xmlns:a="http://schemas.openxmlformats.org/drawingml/2006/main">
  <a:clrScheme name="Custom 1">
    <a:dk1>
      <a:srgbClr val="000000"/>
    </a:dk1>
    <a:lt1>
      <a:srgbClr val="FFFFFF"/>
    </a:lt1>
    <a:dk2>
      <a:srgbClr val="000000"/>
    </a:dk2>
    <a:lt2>
      <a:srgbClr val="FFCC66"/>
    </a:lt2>
    <a:accent1>
      <a:srgbClr val="9999FF"/>
    </a:accent1>
    <a:accent2>
      <a:srgbClr val="FF9900"/>
    </a:accent2>
    <a:accent3>
      <a:srgbClr val="AAAAAA"/>
    </a:accent3>
    <a:accent4>
      <a:srgbClr val="FFFF00"/>
    </a:accent4>
    <a:accent5>
      <a:srgbClr val="CACAFF"/>
    </a:accent5>
    <a:accent6>
      <a:srgbClr val="E78A00"/>
    </a:accent6>
    <a:hlink>
      <a:srgbClr val="FF0000"/>
    </a:hlink>
    <a:folHlink>
      <a:srgbClr val="00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otalTime>131291</TotalTime>
  <Words>16385</Words>
  <Application>Microsoft Office PowerPoint</Application>
  <PresentationFormat>On-screen Show (4:3)</PresentationFormat>
  <Paragraphs>11144</Paragraphs>
  <Slides>190</Slides>
  <Notes>18</Notes>
  <HiddenSlides>0</HiddenSlides>
  <MMClips>0</MMClips>
  <ScaleCrop>false</ScaleCrop>
  <HeadingPairs>
    <vt:vector size="6" baseType="variant">
      <vt:variant>
        <vt:lpstr>Fonts Used</vt:lpstr>
      </vt:variant>
      <vt:variant>
        <vt:i4>12</vt:i4>
      </vt:variant>
      <vt:variant>
        <vt:lpstr>Theme</vt:lpstr>
      </vt:variant>
      <vt:variant>
        <vt:i4>11</vt:i4>
      </vt:variant>
      <vt:variant>
        <vt:lpstr>Slide Titles</vt:lpstr>
      </vt:variant>
      <vt:variant>
        <vt:i4>190</vt:i4>
      </vt:variant>
    </vt:vector>
  </HeadingPairs>
  <TitlesOfParts>
    <vt:vector size="213" baseType="lpstr">
      <vt:lpstr>ＭＳ Ｐゴシック</vt:lpstr>
      <vt:lpstr>ＭＳ Ｐゴシック</vt:lpstr>
      <vt:lpstr>Arial</vt:lpstr>
      <vt:lpstr>As</vt:lpstr>
      <vt:lpstr>Calibri</vt:lpstr>
      <vt:lpstr>Cambria</vt:lpstr>
      <vt:lpstr>Courier</vt:lpstr>
      <vt:lpstr>Symbol</vt:lpstr>
      <vt:lpstr>Times</vt:lpstr>
      <vt:lpstr>Times New Roman</vt:lpstr>
      <vt:lpstr>Verdana</vt:lpstr>
      <vt:lpstr>Wingdings</vt:lpstr>
      <vt:lpstr>Default Design</vt:lpstr>
      <vt:lpstr>1_Default Design</vt:lpstr>
      <vt:lpstr>Nodality_Template_2009</vt:lpstr>
      <vt:lpstr>7_Default Design</vt:lpstr>
      <vt:lpstr>2_Default Design</vt:lpstr>
      <vt:lpstr>4_Office Theme</vt:lpstr>
      <vt:lpstr>5_Office Theme</vt:lpstr>
      <vt:lpstr>2_Office Theme</vt:lpstr>
      <vt:lpstr>8_Default Design</vt:lpstr>
      <vt:lpstr>4_Default Design</vt:lpstr>
      <vt:lpstr>3_Default Design</vt:lpstr>
      <vt:lpstr>PowerPoint Presentation</vt:lpstr>
      <vt:lpstr>Embracing Complexity in Cancer</vt:lpstr>
      <vt:lpstr>PowerPoint Presentation</vt:lpstr>
      <vt:lpstr>PowerPoint Presentation</vt:lpstr>
      <vt:lpstr>PowerPoint Presentation</vt:lpstr>
      <vt:lpstr>PowerPoint Presentation</vt:lpstr>
      <vt:lpstr>PowerPoint Presentation</vt:lpstr>
      <vt:lpstr>Staining is nearly identical to fluorescent cytometry</vt:lpstr>
      <vt:lpstr>Staining is nearly identical to fluorescent cytometry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Analysis of AML and MDS - Workflow</vt:lpstr>
      <vt:lpstr>Biaxial plots are not a scalable solution </vt:lpstr>
      <vt:lpstr>SPADE: Spanning-tree Progression Analysis of Density-normalized Events – Peng Qiu</vt:lpstr>
      <vt:lpstr>High parameter data allows visualization of hematopoiesis</vt:lpstr>
      <vt:lpstr>Variable patterns of immature cell expansion in AML</vt:lpstr>
      <vt:lpstr>Variable patterns of immature cell expansion in AML</vt:lpstr>
      <vt:lpstr>Variable patterns of immature cell expansion in AML</vt:lpstr>
      <vt:lpstr>Variable patterns of immature cell expansion in AML</vt:lpstr>
      <vt:lpstr>Variable patterns of immature cell expansion in AML</vt:lpstr>
      <vt:lpstr>Distinct patterns of cell frequency across AML subtypes</vt:lpstr>
      <vt:lpstr>Distinct patterns of cell frequency across AML subtypes</vt:lpstr>
      <vt:lpstr>Aberrant marker expression in AML</vt:lpstr>
      <vt:lpstr>Aberrant marker expression in AML</vt:lpstr>
      <vt:lpstr>Systematic detection of multiple small aberrancies defines large immunophenotypic changes across hematopoiesis</vt:lpstr>
      <vt:lpstr>Systematic detection of multiple small aberrancies defines large immunophenotypic changes across hematopoiesis</vt:lpstr>
      <vt:lpstr>Systematic detection of multiple small aberrancies defines large immunophenotypic changes across hematopoiesis</vt:lpstr>
      <vt:lpstr>Systematic detection of multiple small aberrancies defines large immunophenotypic changes across hematopoiesis</vt:lpstr>
      <vt:lpstr>Systematic detection of multiple small aberrancies defines large immunophenotypic changes across hematopoiesis</vt:lpstr>
      <vt:lpstr>Systematic detection of multiple small aberrancies defines large immunophenotypic changes across hematopoiesis</vt:lpstr>
      <vt:lpstr>Systematic detection of multiple small aberrancies defines large immunophenotypic changes across hematopoiesis</vt:lpstr>
      <vt:lpstr>Systematic detection of multiple small aberrancies defines large immunophenotypic changes across hematopoiesis</vt:lpstr>
      <vt:lpstr>Karyotype- and genotype-specific immunophenotypic aberrancies in AML</vt:lpstr>
      <vt:lpstr>Karyotype- and genotype-specific immunophenotypic aberrancies in AML</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Summary 1: The big picture of abnormal myeloid differentiation</vt:lpstr>
      <vt:lpstr>Summary 1: The big picture of abnormal myeloid differentiation</vt:lpstr>
      <vt:lpstr>Summary 1: The big picture of abnormal myeloid differentiation</vt:lpstr>
      <vt:lpstr>Summary 1: The big picture of abnormal myeloid differentiation</vt:lpstr>
      <vt:lpstr>Summary 1: The big picture of abnormal myeloid differentiation</vt:lpstr>
      <vt:lpstr>AML and the stem cell hypothesis </vt:lpstr>
      <vt:lpstr>AML and the stem cell hypothesis </vt:lpstr>
      <vt:lpstr>AML and the stem cell hypothesis </vt:lpstr>
      <vt:lpstr>PowerPoint Presentation</vt:lpstr>
      <vt:lpstr>Distinct patterns of proliferation in AML</vt:lpstr>
      <vt:lpstr>Distinct patterns of proliferation in AML</vt:lpstr>
      <vt:lpstr>Distinct patterns of proliferation in AML</vt:lpstr>
      <vt:lpstr>Distinct patterns of proliferation in AML</vt:lpstr>
      <vt:lpstr>Cell cycle distribution is developmentally regulated</vt:lpstr>
      <vt:lpstr>AML cells have a lower proliferative fraction but still follow developmental patterns</vt:lpstr>
      <vt:lpstr>AML cells have a lower proliferative fraction but still follow developmental patterns</vt:lpstr>
      <vt:lpstr>AML cells have a lower proliferative fraction but still follow developmental patterns</vt:lpstr>
      <vt:lpstr>AML cells have a lower proliferative fraction but still follow developmental patterns</vt:lpstr>
      <vt:lpstr>LSCs from CBF AML have a higher S phase fraction</vt:lpstr>
      <vt:lpstr>LSCs from CBF AML have a higher S phase fraction</vt:lpstr>
      <vt:lpstr>LSCs from CBF AML have a higher S phase fraction</vt:lpstr>
      <vt:lpstr>AML and the stem cell hypothesis</vt:lpstr>
      <vt:lpstr>AML and the stem cell hypothesis</vt:lpstr>
      <vt:lpstr>LSCs from FLT3+ AML have a lower proliferative fraction</vt:lpstr>
      <vt:lpstr>LSCs from FLT3+ AML have a lower proliferative fraction</vt:lpstr>
      <vt:lpstr>LSCs from FLT3+ AML have a lower proliferative fraction</vt:lpstr>
      <vt:lpstr>LSCs from FLT3+ AML have a lower proliferative fraction</vt:lpstr>
      <vt:lpstr>LSCs from FLT3+ AML have a lower proliferative fraction</vt:lpstr>
      <vt:lpstr>In vivo chemotherapy response</vt:lpstr>
      <vt:lpstr>PowerPoint Presentation</vt:lpstr>
      <vt:lpstr>PowerPoint Presentation</vt:lpstr>
      <vt:lpstr>PowerPoint Presentation</vt:lpstr>
      <vt:lpstr>Intracellular signaling correlates</vt:lpstr>
      <vt:lpstr>Intracellular signaling correlates</vt:lpstr>
      <vt:lpstr>Intracellular signaling correlates</vt:lpstr>
      <vt:lpstr>Basal pSTAT5 is up-regulated in FLT3-ITD+ AML</vt:lpstr>
      <vt:lpstr>Basal pSTAT5 is up-regulated in FLT3-ITD+ AML</vt:lpstr>
      <vt:lpstr>pERK is up-regulated in almost all AML cell populations</vt:lpstr>
      <vt:lpstr>Aberrant signaling correlates with aberrant immunophenotype</vt:lpstr>
      <vt:lpstr>Aberrant signaling correlates with aberrant immunophenotype</vt:lpstr>
      <vt:lpstr>Aberrant signaling correlates with aberrant immunophenotype</vt:lpstr>
      <vt:lpstr>Aberrant signaling correlates with aberrant immunophenotype</vt:lpstr>
      <vt:lpstr>Monitoring therapy response in rare cell subsets</vt:lpstr>
      <vt:lpstr>Monitoring therapy response in rare cell subsets</vt:lpstr>
      <vt:lpstr>Monitoring therapy response in rare cell subsets</vt:lpstr>
      <vt:lpstr>Monitoring therapy response in rare cell subsets</vt:lpstr>
      <vt:lpstr>Conclusions</vt:lpstr>
      <vt:lpstr>Conclusions</vt:lpstr>
      <vt:lpstr>Conclusions</vt:lpstr>
      <vt:lpstr>Conclusions</vt:lpstr>
      <vt:lpstr>Conclusions</vt:lpstr>
      <vt:lpstr>Acknowledgements</vt:lpstr>
      <vt:lpstr>Acknowledgements</vt:lpstr>
      <vt:lpstr>Acknowledgements</vt:lpstr>
      <vt:lpstr>Acknowledgements</vt:lpstr>
      <vt:lpstr>PowerPoint Presentation</vt:lpstr>
      <vt:lpstr>Extra Slides</vt:lpstr>
      <vt:lpstr>Schematic of mass cytometry</vt:lpstr>
      <vt:lpstr>Schematic of mass cytometry</vt:lpstr>
      <vt:lpstr>Schematic of mass cytometry</vt:lpstr>
      <vt:lpstr>Schematic of mass cytometry</vt:lpstr>
      <vt:lpstr>Schematic of mass cytometry</vt:lpstr>
      <vt:lpstr>Staining nearly identical to fluorescent cytometry</vt:lpstr>
      <vt:lpstr>Staining nearly identical to fluorescent cytometry</vt:lpstr>
      <vt:lpstr>PowerPoint Presentation</vt:lpstr>
      <vt:lpstr>PowerPoint Presentation</vt:lpstr>
      <vt:lpstr>PowerPoint Presentation</vt:lpstr>
      <vt:lpstr>PowerPoint Presentation</vt:lpstr>
      <vt:lpstr>PowerPoint Presentation</vt:lpstr>
      <vt:lpstr>PowerPoint Presentation</vt:lpstr>
      <vt:lpstr>Staining nearly identical to fluorescent cytometry</vt:lpstr>
      <vt:lpstr>Staining nearly identical to fluorescent cytometry</vt:lpstr>
      <vt:lpstr>Staining nearly identical to fluorescent cytometry</vt:lpstr>
      <vt:lpstr>High-dimensional analysis of an AML cohort</vt:lpstr>
      <vt:lpstr>High-dimensional analysis of an AML cohort</vt:lpstr>
      <vt:lpstr>High-dimensional analysis of an AML cohort</vt:lpstr>
      <vt:lpstr>Distinct patterns of cell frequency across AML subtypes</vt:lpstr>
      <vt:lpstr>Distinct patterns of cell frequency across AML subtypes</vt:lpstr>
      <vt:lpstr>Systematic detection of multiple small aberrancies defines large immunophenotypic changes across hematopoiesis</vt:lpstr>
      <vt:lpstr>Systematic detection of multiple small aberrancies defines large immunophenotypic changes across hematopoiesis</vt:lpstr>
      <vt:lpstr>Additional markers allow for complete cell cycle state assignment</vt:lpstr>
      <vt:lpstr>Additional markers allow for complete cell cycle state assignment</vt:lpstr>
      <vt:lpstr>Additional markers allow for complete cell cycle state assignment</vt:lpstr>
      <vt:lpstr>Additional markers allow for complete cell cycle state assignment</vt:lpstr>
      <vt:lpstr>HU treatment of HL-60 cells in culture</vt:lpstr>
      <vt:lpstr>Distinct patterns of cell frequency across AML subtypes</vt:lpstr>
      <vt:lpstr>Mass Cytometry allows for the study of disrupted differentiation in MDS patients</vt:lpstr>
      <vt:lpstr>Mass Cytometry allows for the study of disrupted differentiation in MDS patients</vt:lpstr>
      <vt:lpstr>Mass Cytometry allows for the study of disrupted differentiation in MDS patients</vt:lpstr>
      <vt:lpstr>Mass Cytometry allows for the study of disrupted differentiation in MDS patients</vt:lpstr>
      <vt:lpstr>Mass Cytometry allows for the study of disrupted differentiation in MDS patients</vt:lpstr>
      <vt:lpstr>Mass Cytometry allows for the study of disrupted differentiation in MDS patients</vt:lpstr>
      <vt:lpstr>Mass Cytometry allows for the study of disrupted differentiation in MDS patients</vt:lpstr>
      <vt:lpstr>PowerPoint Presentation</vt:lpstr>
      <vt:lpstr>PowerPoint Presentation</vt:lpstr>
      <vt:lpstr>Myelodysplastic syndrome</vt:lpstr>
      <vt:lpstr>Myelodysplastic syndrome</vt:lpstr>
      <vt:lpstr>Myelodysplastic syndrome</vt:lpstr>
      <vt:lpstr>HU treatment does not cause cell cycle arrest in vivo </vt:lpstr>
      <vt:lpstr>Mass Cytometry allows for the study of disrupted differentiation in MDS patients</vt:lpstr>
      <vt:lpstr>Mass Cytometry allows for the study of disrupted differentiation in MDS patients</vt:lpstr>
      <vt:lpstr>Mass Cytometry allows for the study of disrupted differentiation in MDS patients</vt:lpstr>
      <vt:lpstr>Mass Cytometry allows for the study of disrupted differentiation in MDS patients</vt:lpstr>
      <vt:lpstr>Mass Cytometry allows for the study of disrupted differentiation in MDS patients</vt:lpstr>
      <vt:lpstr>Mass Cytometry allows for the study of disrupted differentiation in MDS patients</vt:lpstr>
      <vt:lpstr>Mass Cytometry allows for the study of disrupted differentiation in MDS patients</vt:lpstr>
      <vt:lpstr>Mass Cytometry allows for the study of disrupted differentiation in MDS patients</vt:lpstr>
      <vt:lpstr>PowerPoint Presentation</vt:lpstr>
      <vt:lpstr>PowerPoint Presentation</vt:lpstr>
      <vt:lpstr>PowerPoint Presentation</vt:lpstr>
      <vt:lpstr>In vivo chemotherapy response</vt:lpstr>
      <vt:lpstr>PowerPoint Presentation</vt:lpstr>
      <vt:lpstr>HU treatment has little effect on S phase fraction in vivo</vt:lpstr>
      <vt:lpstr>HU treatment has little effect on S phase fraction in vivo</vt:lpstr>
      <vt:lpstr>HU treatment has little effect on S phase fraction in vivo</vt:lpstr>
      <vt:lpstr>HU treatment causes a large decrease in IdU incorporation into S phase cells</vt:lpstr>
      <vt:lpstr>p4EBP1 is down-regulated in almost all AML cell populations</vt:lpstr>
    </vt:vector>
  </TitlesOfParts>
  <Company>Stanford University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Nolan</dc:creator>
  <cp:lastModifiedBy>Waring, Michael</cp:lastModifiedBy>
  <cp:revision>2171</cp:revision>
  <cp:lastPrinted>2017-09-12T18:43:14Z</cp:lastPrinted>
  <dcterms:created xsi:type="dcterms:W3CDTF">2010-09-15T02:03:46Z</dcterms:created>
  <dcterms:modified xsi:type="dcterms:W3CDTF">2019-10-17T18:04:45Z</dcterms:modified>
</cp:coreProperties>
</file>